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charts/chart8.xml" ContentType="application/vnd.openxmlformats-officedocument.drawingml.chart+xml"/>
  <Override PartName="/ppt/theme/themeOverride5.xml" ContentType="application/vnd.openxmlformats-officedocument.themeOverride+xml"/>
  <Override PartName="/ppt/drawings/drawing3.xml" ContentType="application/vnd.openxmlformats-officedocument.drawingml.chartshapes+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18.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6"/>
  </p:notesMasterIdLst>
  <p:sldIdLst>
    <p:sldId id="277" r:id="rId2"/>
    <p:sldId id="342" r:id="rId3"/>
    <p:sldId id="343" r:id="rId4"/>
    <p:sldId id="344" r:id="rId5"/>
    <p:sldId id="345" r:id="rId6"/>
    <p:sldId id="332" r:id="rId7"/>
    <p:sldId id="333" r:id="rId8"/>
    <p:sldId id="336" r:id="rId9"/>
    <p:sldId id="334" r:id="rId10"/>
    <p:sldId id="337" r:id="rId11"/>
    <p:sldId id="339" r:id="rId12"/>
    <p:sldId id="335" r:id="rId13"/>
    <p:sldId id="306" r:id="rId14"/>
    <p:sldId id="307" r:id="rId15"/>
    <p:sldId id="331" r:id="rId16"/>
    <p:sldId id="310" r:id="rId17"/>
    <p:sldId id="311" r:id="rId18"/>
    <p:sldId id="312" r:id="rId19"/>
    <p:sldId id="314" r:id="rId20"/>
    <p:sldId id="325" r:id="rId21"/>
    <p:sldId id="327" r:id="rId22"/>
    <p:sldId id="329" r:id="rId23"/>
    <p:sldId id="328" r:id="rId24"/>
    <p:sldId id="326" r:id="rId25"/>
    <p:sldId id="259" r:id="rId26"/>
    <p:sldId id="2139119075" r:id="rId27"/>
    <p:sldId id="6846" r:id="rId28"/>
    <p:sldId id="258" r:id="rId29"/>
    <p:sldId id="308" r:id="rId30"/>
    <p:sldId id="2139119214" r:id="rId31"/>
    <p:sldId id="7000" r:id="rId32"/>
    <p:sldId id="2139119195" r:id="rId33"/>
    <p:sldId id="2139119347" r:id="rId34"/>
    <p:sldId id="2139119039" r:id="rId35"/>
    <p:sldId id="2139119196" r:id="rId36"/>
    <p:sldId id="2139119011" r:id="rId37"/>
    <p:sldId id="2139119197" r:id="rId38"/>
    <p:sldId id="2139119360" r:id="rId39"/>
    <p:sldId id="2139119198" r:id="rId40"/>
    <p:sldId id="2139119378" r:id="rId41"/>
    <p:sldId id="2139119361" r:id="rId42"/>
    <p:sldId id="2139119362" r:id="rId43"/>
    <p:sldId id="2139119291" r:id="rId44"/>
    <p:sldId id="2139119200" r:id="rId45"/>
    <p:sldId id="2139119016" r:id="rId46"/>
    <p:sldId id="2139119215" r:id="rId47"/>
    <p:sldId id="2139119217" r:id="rId48"/>
    <p:sldId id="2139119018" r:id="rId49"/>
    <p:sldId id="2139119220" r:id="rId50"/>
    <p:sldId id="2139119219" r:id="rId51"/>
    <p:sldId id="2139119004" r:id="rId52"/>
    <p:sldId id="2139119222" r:id="rId53"/>
    <p:sldId id="2139119228" r:id="rId54"/>
    <p:sldId id="2139119269" r:id="rId55"/>
    <p:sldId id="2139119379" r:id="rId56"/>
    <p:sldId id="2139119206" r:id="rId57"/>
    <p:sldId id="2139119224" r:id="rId58"/>
    <p:sldId id="2139119320" r:id="rId59"/>
    <p:sldId id="2139119225" r:id="rId60"/>
    <p:sldId id="2139119227" r:id="rId61"/>
    <p:sldId id="305" r:id="rId62"/>
    <p:sldId id="340" r:id="rId63"/>
    <p:sldId id="341" r:id="rId64"/>
    <p:sldId id="2139119380" r:id="rId65"/>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94" y="96"/>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5632"/>
    </p:cViewPr>
  </p:sorterViewPr>
  <p:notesViewPr>
    <p:cSldViewPr>
      <p:cViewPr varScale="1">
        <p:scale>
          <a:sx n="56" d="100"/>
          <a:sy n="56" d="100"/>
        </p:scale>
        <p:origin x="-181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940756571168322E-2"/>
          <c:y val="4.0642497812773404E-2"/>
          <c:w val="0.95205924342883164"/>
          <c:h val="0.91871500437445319"/>
        </c:manualLayout>
      </c:layout>
      <c:barChart>
        <c:barDir val="col"/>
        <c:grouping val="clustered"/>
        <c:varyColors val="0"/>
        <c:ser>
          <c:idx val="0"/>
          <c:order val="0"/>
          <c:tx>
            <c:strRef>
              <c:f>Sheet1!$B$1</c:f>
              <c:strCache>
                <c:ptCount val="1"/>
                <c:pt idx="0">
                  <c:v>PBO</c:v>
                </c:pt>
              </c:strCache>
            </c:strRef>
          </c:tx>
          <c:spPr>
            <a:solidFill>
              <a:srgbClr val="768692"/>
            </a:solidFill>
            <a:ln>
              <a:noFill/>
            </a:ln>
            <a:effectLst/>
          </c:spPr>
          <c:invertIfNegative val="0"/>
          <c:cat>
            <c:strRef>
              <c:f>Sheet1!$A$2:$A$3</c:f>
              <c:strCache>
                <c:ptCount val="2"/>
                <c:pt idx="0">
                  <c:v>Dysmenorrhea</c:v>
                </c:pt>
                <c:pt idx="1">
                  <c:v>Nonmenstrual Pelvic</c:v>
                </c:pt>
              </c:strCache>
            </c:strRef>
          </c:cat>
          <c:val>
            <c:numRef>
              <c:f>Sheet1!$B$2:$B$3</c:f>
              <c:numCache>
                <c:formatCode>General</c:formatCode>
                <c:ptCount val="2"/>
                <c:pt idx="0">
                  <c:v>27</c:v>
                </c:pt>
                <c:pt idx="1">
                  <c:v>40</c:v>
                </c:pt>
              </c:numCache>
            </c:numRef>
          </c:val>
          <c:extLst>
            <c:ext xmlns:c16="http://schemas.microsoft.com/office/drawing/2014/chart" uri="{C3380CC4-5D6E-409C-BE32-E72D297353CC}">
              <c16:uniqueId val="{00000000-81C2-4D9A-927B-3810C19C3CA7}"/>
            </c:ext>
          </c:extLst>
        </c:ser>
        <c:ser>
          <c:idx val="1"/>
          <c:order val="1"/>
          <c:tx>
            <c:strRef>
              <c:f>Sheet1!$C$1</c:f>
              <c:strCache>
                <c:ptCount val="1"/>
                <c:pt idx="0">
                  <c:v>RCT</c:v>
                </c:pt>
              </c:strCache>
            </c:strRef>
          </c:tx>
          <c:spPr>
            <a:solidFill>
              <a:srgbClr val="EA7125"/>
            </a:solidFill>
            <a:ln>
              <a:noFill/>
            </a:ln>
            <a:effectLst/>
          </c:spPr>
          <c:invertIfNegative val="0"/>
          <c:cat>
            <c:strRef>
              <c:f>Sheet1!$A$2:$A$3</c:f>
              <c:strCache>
                <c:ptCount val="2"/>
                <c:pt idx="0">
                  <c:v>Dysmenorrhea</c:v>
                </c:pt>
                <c:pt idx="1">
                  <c:v>Nonmenstrual Pelvic</c:v>
                </c:pt>
              </c:strCache>
            </c:strRef>
          </c:cat>
          <c:val>
            <c:numRef>
              <c:f>Sheet1!$C$2:$C$3</c:f>
              <c:numCache>
                <c:formatCode>General</c:formatCode>
                <c:ptCount val="2"/>
                <c:pt idx="0">
                  <c:v>75</c:v>
                </c:pt>
                <c:pt idx="1">
                  <c:v>59</c:v>
                </c:pt>
              </c:numCache>
            </c:numRef>
          </c:val>
          <c:extLst>
            <c:ext xmlns:c16="http://schemas.microsoft.com/office/drawing/2014/chart" uri="{C3380CC4-5D6E-409C-BE32-E72D297353CC}">
              <c16:uniqueId val="{00000001-81C2-4D9A-927B-3810C19C3CA7}"/>
            </c:ext>
          </c:extLst>
        </c:ser>
        <c:ser>
          <c:idx val="2"/>
          <c:order val="2"/>
          <c:tx>
            <c:strRef>
              <c:f>Sheet1!$D$1</c:f>
              <c:strCache>
                <c:ptCount val="1"/>
                <c:pt idx="0">
                  <c:v>Delayed relugolix</c:v>
                </c:pt>
              </c:strCache>
            </c:strRef>
          </c:tx>
          <c:spPr>
            <a:solidFill>
              <a:srgbClr val="007A94"/>
            </a:solidFill>
            <a:ln>
              <a:noFill/>
            </a:ln>
            <a:effectLst/>
          </c:spPr>
          <c:invertIfNegative val="0"/>
          <c:cat>
            <c:strRef>
              <c:f>Sheet1!$A$2:$A$3</c:f>
              <c:strCache>
                <c:ptCount val="2"/>
                <c:pt idx="0">
                  <c:v>Dysmenorrhea</c:v>
                </c:pt>
                <c:pt idx="1">
                  <c:v>Nonmenstrual Pelvic</c:v>
                </c:pt>
              </c:strCache>
            </c:strRef>
          </c:cat>
          <c:val>
            <c:numRef>
              <c:f>Sheet1!$D$2:$D$3</c:f>
              <c:numCache>
                <c:formatCode>General</c:formatCode>
                <c:ptCount val="2"/>
                <c:pt idx="0">
                  <c:v>72</c:v>
                </c:pt>
                <c:pt idx="1">
                  <c:v>58</c:v>
                </c:pt>
              </c:numCache>
            </c:numRef>
          </c:val>
          <c:extLst>
            <c:ext xmlns:c16="http://schemas.microsoft.com/office/drawing/2014/chart" uri="{C3380CC4-5D6E-409C-BE32-E72D297353CC}">
              <c16:uniqueId val="{00000002-81C2-4D9A-927B-3810C19C3CA7}"/>
            </c:ext>
          </c:extLst>
        </c:ser>
        <c:dLbls>
          <c:showLegendKey val="0"/>
          <c:showVal val="0"/>
          <c:showCatName val="0"/>
          <c:showSerName val="0"/>
          <c:showPercent val="0"/>
          <c:showBubbleSize val="0"/>
        </c:dLbls>
        <c:gapWidth val="100"/>
        <c:overlap val="-15"/>
        <c:axId val="2105465520"/>
        <c:axId val="2105468472"/>
      </c:barChart>
      <c:catAx>
        <c:axId val="2105465520"/>
        <c:scaling>
          <c:orientation val="minMax"/>
        </c:scaling>
        <c:delete val="0"/>
        <c:axPos val="b"/>
        <c:numFmt formatCode="General" sourceLinked="1"/>
        <c:majorTickMark val="out"/>
        <c:minorTickMark val="none"/>
        <c:tickLblPos val="none"/>
        <c:spPr>
          <a:noFill/>
          <a:ln w="6350" cap="flat" cmpd="sng" algn="ctr">
            <a:solidFill>
              <a:schemeClr val="tx1">
                <a:lumMod val="50000"/>
                <a:lumOff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05468472"/>
        <c:crosses val="autoZero"/>
        <c:auto val="1"/>
        <c:lblAlgn val="ctr"/>
        <c:lblOffset val="100"/>
        <c:noMultiLvlLbl val="0"/>
      </c:catAx>
      <c:valAx>
        <c:axId val="2105468472"/>
        <c:scaling>
          <c:orientation val="minMax"/>
          <c:max val="100"/>
        </c:scaling>
        <c:delete val="0"/>
        <c:axPos val="l"/>
        <c:numFmt formatCode="General" sourceLinked="0"/>
        <c:majorTickMark val="out"/>
        <c:minorTickMark val="none"/>
        <c:tickLblPos val="nextTo"/>
        <c:spPr>
          <a:noFill/>
          <a:ln w="6350">
            <a:solidFill>
              <a:schemeClr val="tx1">
                <a:lumMod val="50000"/>
                <a:lumOff val="50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105465520"/>
        <c:crosses val="autoZero"/>
        <c:crossBetween val="between"/>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86828355121648E-2"/>
          <c:y val="6.4395363428702473E-2"/>
          <c:w val="0.9175188669599923"/>
          <c:h val="0.77409688769443052"/>
        </c:manualLayout>
      </c:layout>
      <c:scatterChart>
        <c:scatterStyle val="lineMarker"/>
        <c:varyColors val="0"/>
        <c:ser>
          <c:idx val="0"/>
          <c:order val="0"/>
          <c:tx>
            <c:strRef>
              <c:f>Sheet1!$B$1</c:f>
              <c:strCache>
                <c:ptCount val="1"/>
                <c:pt idx="0">
                  <c:v>RelugolixCT (N=277)</c:v>
                </c:pt>
              </c:strCache>
            </c:strRef>
          </c:tx>
          <c:spPr>
            <a:ln w="31750" cap="rnd">
              <a:solidFill>
                <a:srgbClr val="EA7125"/>
              </a:solidFill>
              <a:prstDash val="dash"/>
              <a:round/>
            </a:ln>
            <a:effectLst/>
          </c:spPr>
          <c:marker>
            <c:symbol val="circle"/>
            <c:size val="7"/>
            <c:spPr>
              <a:solidFill>
                <a:srgbClr val="EA7125"/>
              </a:solidFill>
              <a:ln w="9525">
                <a:solidFill>
                  <a:srgbClr val="EA7125"/>
                </a:solidFill>
              </a:ln>
              <a:effectLst/>
            </c:spPr>
          </c:marker>
          <c:dPt>
            <c:idx val="7"/>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1-3C9A-4C2C-9312-AA4CA002D328}"/>
              </c:ext>
            </c:extLst>
          </c:dPt>
          <c:dPt>
            <c:idx val="8"/>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2-3C9A-4C2C-9312-AA4CA002D328}"/>
              </c:ext>
            </c:extLst>
          </c:dPt>
          <c:dPt>
            <c:idx val="9"/>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3-3C9A-4C2C-9312-AA4CA002D328}"/>
              </c:ext>
            </c:extLst>
          </c:dPt>
          <c:dPt>
            <c:idx val="10"/>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B-3C9A-4C2C-9312-AA4CA002D328}"/>
              </c:ext>
            </c:extLst>
          </c:dPt>
          <c:dPt>
            <c:idx val="11"/>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4-3C9A-4C2C-9312-AA4CA002D328}"/>
              </c:ext>
            </c:extLst>
          </c:dPt>
          <c:dPt>
            <c:idx val="12"/>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5-3C9A-4C2C-9312-AA4CA002D328}"/>
              </c:ext>
            </c:extLst>
          </c:dPt>
          <c:dPt>
            <c:idx val="13"/>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6-3C9A-4C2C-9312-AA4CA002D328}"/>
              </c:ext>
            </c:extLst>
          </c:dPt>
          <c:dPt>
            <c:idx val="14"/>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7-3C9A-4C2C-9312-AA4CA002D328}"/>
              </c:ext>
            </c:extLst>
          </c:dPt>
          <c:dPt>
            <c:idx val="15"/>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8-3C9A-4C2C-9312-AA4CA002D328}"/>
              </c:ext>
            </c:extLst>
          </c:dPt>
          <c:dPt>
            <c:idx val="16"/>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9-3C9A-4C2C-9312-AA4CA002D328}"/>
              </c:ext>
            </c:extLst>
          </c:dPt>
          <c:dPt>
            <c:idx val="17"/>
            <c:marker>
              <c:symbol val="circle"/>
              <c:size val="7"/>
              <c:spPr>
                <a:solidFill>
                  <a:srgbClr val="EA7125"/>
                </a:solidFill>
                <a:ln w="9525">
                  <a:solidFill>
                    <a:srgbClr val="EA7125"/>
                  </a:solidFill>
                </a:ln>
                <a:effectLst/>
              </c:spPr>
            </c:marker>
            <c:bubble3D val="0"/>
            <c:spPr>
              <a:ln w="31750" cap="rnd">
                <a:solidFill>
                  <a:srgbClr val="EA7125"/>
                </a:solidFill>
                <a:prstDash val="solid"/>
                <a:round/>
              </a:ln>
              <a:effectLst/>
            </c:spPr>
            <c:extLst>
              <c:ext xmlns:c16="http://schemas.microsoft.com/office/drawing/2014/chart" uri="{C3380CC4-5D6E-409C-BE32-E72D297353CC}">
                <c16:uniqueId val="{0000001A-3C9A-4C2C-9312-AA4CA002D328}"/>
              </c:ext>
            </c:extLst>
          </c:dPt>
          <c:errBars>
            <c:errDir val="y"/>
            <c:errBarType val="both"/>
            <c:errValType val="cust"/>
            <c:noEndCap val="0"/>
            <c:plus>
              <c:numRef>
                <c:f>Sheet1!$N$2:$N$19</c:f>
                <c:numCache>
                  <c:formatCode>General</c:formatCode>
                  <c:ptCount val="18"/>
                  <c:pt idx="0">
                    <c:v>0.29999999999999982</c:v>
                  </c:pt>
                  <c:pt idx="1">
                    <c:v>0.29999999999999982</c:v>
                  </c:pt>
                  <c:pt idx="2">
                    <c:v>0.29999999999999982</c:v>
                  </c:pt>
                  <c:pt idx="3">
                    <c:v>0.39999999999999991</c:v>
                  </c:pt>
                  <c:pt idx="4">
                    <c:v>0.39999999999999991</c:v>
                  </c:pt>
                  <c:pt idx="5">
                    <c:v>0.29999999999999982</c:v>
                  </c:pt>
                  <c:pt idx="6">
                    <c:v>0.30000000000000027</c:v>
                  </c:pt>
                  <c:pt idx="7">
                    <c:v>0.29999999999999982</c:v>
                  </c:pt>
                  <c:pt idx="8">
                    <c:v>0.29999999999999982</c:v>
                  </c:pt>
                  <c:pt idx="9">
                    <c:v>0.30000000000000027</c:v>
                  </c:pt>
                  <c:pt idx="10">
                    <c:v>0.30000000000000027</c:v>
                  </c:pt>
                  <c:pt idx="11">
                    <c:v>0.30000000000000027</c:v>
                  </c:pt>
                  <c:pt idx="12">
                    <c:v>0.29999999999999982</c:v>
                  </c:pt>
                  <c:pt idx="13">
                    <c:v>0.29999999999999982</c:v>
                  </c:pt>
                  <c:pt idx="14">
                    <c:v>0.29999999999999982</c:v>
                  </c:pt>
                  <c:pt idx="15">
                    <c:v>0.29999999999999982</c:v>
                  </c:pt>
                  <c:pt idx="16">
                    <c:v>0.30000000000000027</c:v>
                  </c:pt>
                  <c:pt idx="17">
                    <c:v>0.40000000000000013</c:v>
                  </c:pt>
                </c:numCache>
              </c:numRef>
            </c:plus>
            <c:minus>
              <c:numRef>
                <c:f>Sheet1!$M$2:$M$19</c:f>
                <c:numCache>
                  <c:formatCode>General</c:formatCode>
                  <c:ptCount val="18"/>
                  <c:pt idx="0">
                    <c:v>0.20000000000000018</c:v>
                  </c:pt>
                  <c:pt idx="1">
                    <c:v>0.30000000000000071</c:v>
                  </c:pt>
                  <c:pt idx="2">
                    <c:v>0.29999999999999982</c:v>
                  </c:pt>
                  <c:pt idx="3">
                    <c:v>0.30000000000000027</c:v>
                  </c:pt>
                  <c:pt idx="4">
                    <c:v>0.30000000000000027</c:v>
                  </c:pt>
                  <c:pt idx="5">
                    <c:v>0.39999999999999991</c:v>
                  </c:pt>
                  <c:pt idx="6">
                    <c:v>0.29999999999999982</c:v>
                  </c:pt>
                  <c:pt idx="7">
                    <c:v>0.40000000000000036</c:v>
                  </c:pt>
                  <c:pt idx="8">
                    <c:v>0.29999999999999982</c:v>
                  </c:pt>
                  <c:pt idx="9">
                    <c:v>0.29999999999999982</c:v>
                  </c:pt>
                  <c:pt idx="10">
                    <c:v>0.29999999999999982</c:v>
                  </c:pt>
                  <c:pt idx="11">
                    <c:v>0.29999999999999982</c:v>
                  </c:pt>
                  <c:pt idx="12">
                    <c:v>0.30000000000000027</c:v>
                  </c:pt>
                  <c:pt idx="13">
                    <c:v>0.30000000000000027</c:v>
                  </c:pt>
                  <c:pt idx="14">
                    <c:v>0.30000000000000004</c:v>
                  </c:pt>
                  <c:pt idx="15">
                    <c:v>0.30000000000000004</c:v>
                  </c:pt>
                  <c:pt idx="16">
                    <c:v>0.29999999999999982</c:v>
                  </c:pt>
                  <c:pt idx="17">
                    <c:v>0.30000000000000004</c:v>
                  </c:pt>
                </c:numCache>
              </c:numRef>
            </c:minus>
            <c:spPr>
              <a:noFill/>
              <a:ln w="19050" cap="flat" cmpd="sng" algn="ctr">
                <a:solidFill>
                  <a:srgbClr val="E87722"/>
                </a:solidFill>
                <a:round/>
              </a:ln>
              <a:effectLst/>
            </c:spPr>
          </c:errBars>
          <c:xVal>
            <c:numRef>
              <c:f>Sheet1!$A$2:$A$19</c:f>
              <c:numCache>
                <c:formatCode>General</c:formatCode>
                <c:ptCount val="18"/>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65</c:v>
                </c:pt>
                <c:pt idx="15">
                  <c:v>78</c:v>
                </c:pt>
                <c:pt idx="16">
                  <c:v>91</c:v>
                </c:pt>
                <c:pt idx="17">
                  <c:v>104</c:v>
                </c:pt>
              </c:numCache>
            </c:numRef>
          </c:xVal>
          <c:yVal>
            <c:numRef>
              <c:f>Sheet1!$B$2:$B$19</c:f>
              <c:numCache>
                <c:formatCode>0.0</c:formatCode>
                <c:ptCount val="18"/>
                <c:pt idx="0">
                  <c:v>5.9</c:v>
                </c:pt>
                <c:pt idx="1">
                  <c:v>4.9000000000000004</c:v>
                </c:pt>
                <c:pt idx="2">
                  <c:v>4.3</c:v>
                </c:pt>
                <c:pt idx="3">
                  <c:v>3.6</c:v>
                </c:pt>
                <c:pt idx="4">
                  <c:v>3.2</c:v>
                </c:pt>
                <c:pt idx="5">
                  <c:v>3.1</c:v>
                </c:pt>
                <c:pt idx="6">
                  <c:v>2.8</c:v>
                </c:pt>
                <c:pt idx="7">
                  <c:v>2.7</c:v>
                </c:pt>
                <c:pt idx="8">
                  <c:v>2.5</c:v>
                </c:pt>
                <c:pt idx="9">
                  <c:v>2.4</c:v>
                </c:pt>
                <c:pt idx="10">
                  <c:v>2.2999999999999998</c:v>
                </c:pt>
                <c:pt idx="11">
                  <c:v>2.2999999999999998</c:v>
                </c:pt>
                <c:pt idx="12">
                  <c:v>2.2000000000000002</c:v>
                </c:pt>
                <c:pt idx="13">
                  <c:v>2.2000000000000002</c:v>
                </c:pt>
                <c:pt idx="14">
                  <c:v>2.1</c:v>
                </c:pt>
                <c:pt idx="15">
                  <c:v>2</c:v>
                </c:pt>
                <c:pt idx="16">
                  <c:v>1.9</c:v>
                </c:pt>
                <c:pt idx="17">
                  <c:v>1.8</c:v>
                </c:pt>
              </c:numCache>
            </c:numRef>
          </c:yVal>
          <c:smooth val="0"/>
          <c:extLst>
            <c:ext xmlns:c16="http://schemas.microsoft.com/office/drawing/2014/chart" uri="{C3380CC4-5D6E-409C-BE32-E72D297353CC}">
              <c16:uniqueId val="{00000000-3C9A-4C2C-9312-AA4CA002D328}"/>
            </c:ext>
          </c:extLst>
        </c:ser>
        <c:ser>
          <c:idx val="1"/>
          <c:order val="1"/>
          <c:tx>
            <c:strRef>
              <c:f>Sheet1!$C$1</c:f>
              <c:strCache>
                <c:ptCount val="1"/>
                <c:pt idx="0">
                  <c:v>Relugolix  Relugolix CT (N=247)</c:v>
                </c:pt>
              </c:strCache>
            </c:strRef>
          </c:tx>
          <c:spPr>
            <a:ln w="31750" cap="rnd">
              <a:solidFill>
                <a:srgbClr val="009999"/>
              </a:solidFill>
              <a:round/>
            </a:ln>
            <a:effectLst/>
          </c:spPr>
          <c:marker>
            <c:symbol val="circle"/>
            <c:size val="7"/>
            <c:spPr>
              <a:solidFill>
                <a:srgbClr val="009999"/>
              </a:solidFill>
              <a:ln w="9525">
                <a:solidFill>
                  <a:srgbClr val="009999"/>
                </a:solidFill>
              </a:ln>
              <a:effectLst/>
            </c:spPr>
          </c:marker>
          <c:dPt>
            <c:idx val="1"/>
            <c:marker>
              <c:symbol val="circle"/>
              <c:size val="7"/>
              <c:spPr>
                <a:solidFill>
                  <a:srgbClr val="009999"/>
                </a:solidFill>
                <a:ln w="9525">
                  <a:solidFill>
                    <a:srgbClr val="009999"/>
                  </a:solidFill>
                </a:ln>
                <a:effectLst/>
              </c:spPr>
            </c:marker>
            <c:bubble3D val="0"/>
            <c:spPr>
              <a:ln w="31750" cap="rnd">
                <a:solidFill>
                  <a:srgbClr val="009999"/>
                </a:solidFill>
                <a:prstDash val="dash"/>
                <a:round/>
              </a:ln>
              <a:effectLst/>
            </c:spPr>
            <c:extLst>
              <c:ext xmlns:c16="http://schemas.microsoft.com/office/drawing/2014/chart" uri="{C3380CC4-5D6E-409C-BE32-E72D297353CC}">
                <c16:uniqueId val="{0000000B-3C9A-4C2C-9312-AA4CA002D328}"/>
              </c:ext>
            </c:extLst>
          </c:dPt>
          <c:dPt>
            <c:idx val="2"/>
            <c:marker>
              <c:symbol val="circle"/>
              <c:size val="7"/>
              <c:spPr>
                <a:solidFill>
                  <a:srgbClr val="009999"/>
                </a:solidFill>
                <a:ln w="9525">
                  <a:solidFill>
                    <a:srgbClr val="009999"/>
                  </a:solidFill>
                </a:ln>
                <a:effectLst/>
              </c:spPr>
            </c:marker>
            <c:bubble3D val="0"/>
            <c:spPr>
              <a:ln w="31750" cap="rnd">
                <a:solidFill>
                  <a:srgbClr val="009999"/>
                </a:solidFill>
                <a:prstDash val="dash"/>
                <a:round/>
              </a:ln>
              <a:effectLst/>
            </c:spPr>
            <c:extLst>
              <c:ext xmlns:c16="http://schemas.microsoft.com/office/drawing/2014/chart" uri="{C3380CC4-5D6E-409C-BE32-E72D297353CC}">
                <c16:uniqueId val="{0000000C-3C9A-4C2C-9312-AA4CA002D328}"/>
              </c:ext>
            </c:extLst>
          </c:dPt>
          <c:dPt>
            <c:idx val="3"/>
            <c:marker>
              <c:symbol val="circle"/>
              <c:size val="7"/>
              <c:spPr>
                <a:solidFill>
                  <a:srgbClr val="009999"/>
                </a:solidFill>
                <a:ln w="9525">
                  <a:solidFill>
                    <a:srgbClr val="009999"/>
                  </a:solidFill>
                </a:ln>
                <a:effectLst/>
              </c:spPr>
            </c:marker>
            <c:bubble3D val="0"/>
            <c:spPr>
              <a:ln w="31750" cap="rnd">
                <a:solidFill>
                  <a:srgbClr val="009999"/>
                </a:solidFill>
                <a:prstDash val="dash"/>
                <a:round/>
              </a:ln>
              <a:effectLst/>
            </c:spPr>
            <c:extLst>
              <c:ext xmlns:c16="http://schemas.microsoft.com/office/drawing/2014/chart" uri="{C3380CC4-5D6E-409C-BE32-E72D297353CC}">
                <c16:uniqueId val="{0000000D-3C9A-4C2C-9312-AA4CA002D328}"/>
              </c:ext>
            </c:extLst>
          </c:dPt>
          <c:dPt>
            <c:idx val="4"/>
            <c:marker>
              <c:symbol val="circle"/>
              <c:size val="7"/>
              <c:spPr>
                <a:solidFill>
                  <a:srgbClr val="009999"/>
                </a:solidFill>
                <a:ln w="9525">
                  <a:solidFill>
                    <a:srgbClr val="009999"/>
                  </a:solidFill>
                </a:ln>
                <a:effectLst/>
              </c:spPr>
            </c:marker>
            <c:bubble3D val="0"/>
            <c:spPr>
              <a:ln w="31750" cap="rnd">
                <a:solidFill>
                  <a:srgbClr val="009999"/>
                </a:solidFill>
                <a:prstDash val="dash"/>
                <a:round/>
              </a:ln>
              <a:effectLst/>
            </c:spPr>
            <c:extLst>
              <c:ext xmlns:c16="http://schemas.microsoft.com/office/drawing/2014/chart" uri="{C3380CC4-5D6E-409C-BE32-E72D297353CC}">
                <c16:uniqueId val="{0000000E-3C9A-4C2C-9312-AA4CA002D328}"/>
              </c:ext>
            </c:extLst>
          </c:dPt>
          <c:dPt>
            <c:idx val="5"/>
            <c:marker>
              <c:symbol val="circle"/>
              <c:size val="7"/>
              <c:spPr>
                <a:solidFill>
                  <a:srgbClr val="009999"/>
                </a:solidFill>
                <a:ln w="9525">
                  <a:solidFill>
                    <a:srgbClr val="009999"/>
                  </a:solidFill>
                </a:ln>
                <a:effectLst/>
              </c:spPr>
            </c:marker>
            <c:bubble3D val="0"/>
            <c:spPr>
              <a:ln w="31750" cap="rnd">
                <a:solidFill>
                  <a:srgbClr val="009999"/>
                </a:solidFill>
                <a:prstDash val="dash"/>
                <a:round/>
              </a:ln>
              <a:effectLst/>
            </c:spPr>
            <c:extLst>
              <c:ext xmlns:c16="http://schemas.microsoft.com/office/drawing/2014/chart" uri="{C3380CC4-5D6E-409C-BE32-E72D297353CC}">
                <c16:uniqueId val="{0000000F-3C9A-4C2C-9312-AA4CA002D328}"/>
              </c:ext>
            </c:extLst>
          </c:dPt>
          <c:dPt>
            <c:idx val="6"/>
            <c:marker>
              <c:symbol val="circle"/>
              <c:size val="7"/>
              <c:spPr>
                <a:solidFill>
                  <a:srgbClr val="009999"/>
                </a:solidFill>
                <a:ln w="9525">
                  <a:solidFill>
                    <a:srgbClr val="009999"/>
                  </a:solidFill>
                </a:ln>
                <a:effectLst/>
              </c:spPr>
            </c:marker>
            <c:bubble3D val="0"/>
            <c:spPr>
              <a:ln w="31750" cap="rnd">
                <a:solidFill>
                  <a:srgbClr val="009999"/>
                </a:solidFill>
                <a:prstDash val="dash"/>
                <a:round/>
              </a:ln>
              <a:effectLst/>
            </c:spPr>
            <c:extLst>
              <c:ext xmlns:c16="http://schemas.microsoft.com/office/drawing/2014/chart" uri="{C3380CC4-5D6E-409C-BE32-E72D297353CC}">
                <c16:uniqueId val="{00000010-3C9A-4C2C-9312-AA4CA002D328}"/>
              </c:ext>
            </c:extLst>
          </c:dPt>
          <c:errBars>
            <c:errDir val="y"/>
            <c:errBarType val="both"/>
            <c:errValType val="cust"/>
            <c:noEndCap val="0"/>
            <c:plus>
              <c:numRef>
                <c:f>Sheet1!$P$2:$P$19</c:f>
                <c:numCache>
                  <c:formatCode>General</c:formatCode>
                  <c:ptCount val="18"/>
                  <c:pt idx="0">
                    <c:v>0</c:v>
                  </c:pt>
                  <c:pt idx="1">
                    <c:v>0.29999999999999982</c:v>
                  </c:pt>
                  <c:pt idx="2">
                    <c:v>0.30000000000000027</c:v>
                  </c:pt>
                  <c:pt idx="3">
                    <c:v>0.30000000000000027</c:v>
                  </c:pt>
                  <c:pt idx="4">
                    <c:v>0.39999999999999991</c:v>
                  </c:pt>
                  <c:pt idx="5">
                    <c:v>0.39999999999999991</c:v>
                  </c:pt>
                  <c:pt idx="6">
                    <c:v>0.30000000000000027</c:v>
                  </c:pt>
                  <c:pt idx="7">
                    <c:v>0.30000000000000027</c:v>
                  </c:pt>
                  <c:pt idx="8">
                    <c:v>0.29999999999999982</c:v>
                  </c:pt>
                  <c:pt idx="9">
                    <c:v>0.39999999999999991</c:v>
                  </c:pt>
                  <c:pt idx="10">
                    <c:v>0.30000000000000027</c:v>
                  </c:pt>
                  <c:pt idx="11">
                    <c:v>0.30000000000000027</c:v>
                  </c:pt>
                  <c:pt idx="12">
                    <c:v>0.30000000000000027</c:v>
                  </c:pt>
                  <c:pt idx="13">
                    <c:v>0.29999999999999982</c:v>
                  </c:pt>
                  <c:pt idx="14">
                    <c:v>0.29999999999999982</c:v>
                  </c:pt>
                  <c:pt idx="15">
                    <c:v>0.29999999999999982</c:v>
                  </c:pt>
                  <c:pt idx="16">
                    <c:v>0.30000000000000027</c:v>
                  </c:pt>
                  <c:pt idx="17">
                    <c:v>0.39999999999999991</c:v>
                  </c:pt>
                </c:numCache>
              </c:numRef>
            </c:plus>
            <c:minus>
              <c:numRef>
                <c:f>Sheet1!$O$2:$O$19</c:f>
                <c:numCache>
                  <c:formatCode>General</c:formatCode>
                  <c:ptCount val="18"/>
                  <c:pt idx="0">
                    <c:v>0</c:v>
                  </c:pt>
                  <c:pt idx="1">
                    <c:v>0.29999999999999982</c:v>
                  </c:pt>
                  <c:pt idx="2">
                    <c:v>0.29999999999999982</c:v>
                  </c:pt>
                  <c:pt idx="3">
                    <c:v>0.29999999999999982</c:v>
                  </c:pt>
                  <c:pt idx="4">
                    <c:v>0.30000000000000027</c:v>
                  </c:pt>
                  <c:pt idx="5">
                    <c:v>0.29999999999999982</c:v>
                  </c:pt>
                  <c:pt idx="6">
                    <c:v>0.29999999999999982</c:v>
                  </c:pt>
                  <c:pt idx="7">
                    <c:v>0.39999999999999991</c:v>
                  </c:pt>
                  <c:pt idx="8">
                    <c:v>0.39999999999999991</c:v>
                  </c:pt>
                  <c:pt idx="9">
                    <c:v>0.29999999999999982</c:v>
                  </c:pt>
                  <c:pt idx="10">
                    <c:v>0.29999999999999982</c:v>
                  </c:pt>
                  <c:pt idx="11">
                    <c:v>0.29999999999999982</c:v>
                  </c:pt>
                  <c:pt idx="12">
                    <c:v>0.39999999999999991</c:v>
                  </c:pt>
                  <c:pt idx="13">
                    <c:v>0.30000000000000027</c:v>
                  </c:pt>
                  <c:pt idx="14">
                    <c:v>0.30000000000000004</c:v>
                  </c:pt>
                  <c:pt idx="15">
                    <c:v>0.30000000000000004</c:v>
                  </c:pt>
                  <c:pt idx="16">
                    <c:v>0.29999999999999982</c:v>
                  </c:pt>
                  <c:pt idx="17">
                    <c:v>0.30000000000000004</c:v>
                  </c:pt>
                </c:numCache>
              </c:numRef>
            </c:minus>
            <c:spPr>
              <a:noFill/>
              <a:ln w="19050" cap="flat" cmpd="sng" algn="ctr">
                <a:solidFill>
                  <a:srgbClr val="00778B"/>
                </a:solidFill>
                <a:round/>
              </a:ln>
              <a:effectLst/>
            </c:spPr>
          </c:errBars>
          <c:xVal>
            <c:numRef>
              <c:f>Sheet1!$A$2:$A$19</c:f>
              <c:numCache>
                <c:formatCode>General</c:formatCode>
                <c:ptCount val="18"/>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65</c:v>
                </c:pt>
                <c:pt idx="15">
                  <c:v>78</c:v>
                </c:pt>
                <c:pt idx="16">
                  <c:v>91</c:v>
                </c:pt>
                <c:pt idx="17">
                  <c:v>104</c:v>
                </c:pt>
              </c:numCache>
            </c:numRef>
          </c:xVal>
          <c:yVal>
            <c:numRef>
              <c:f>Sheet1!$C$2:$C$19</c:f>
              <c:numCache>
                <c:formatCode>0.0</c:formatCode>
                <c:ptCount val="18"/>
                <c:pt idx="0">
                  <c:v>5.6</c:v>
                </c:pt>
                <c:pt idx="1">
                  <c:v>4.7</c:v>
                </c:pt>
                <c:pt idx="2">
                  <c:v>3.9</c:v>
                </c:pt>
                <c:pt idx="3">
                  <c:v>3.3</c:v>
                </c:pt>
                <c:pt idx="4">
                  <c:v>3.1</c:v>
                </c:pt>
                <c:pt idx="5">
                  <c:v>3</c:v>
                </c:pt>
                <c:pt idx="6">
                  <c:v>2.9</c:v>
                </c:pt>
                <c:pt idx="7">
                  <c:v>2.8</c:v>
                </c:pt>
                <c:pt idx="8">
                  <c:v>2.6</c:v>
                </c:pt>
                <c:pt idx="9">
                  <c:v>2.4</c:v>
                </c:pt>
                <c:pt idx="10">
                  <c:v>2.4</c:v>
                </c:pt>
                <c:pt idx="11">
                  <c:v>2.2999999999999998</c:v>
                </c:pt>
                <c:pt idx="12">
                  <c:v>2.2999999999999998</c:v>
                </c:pt>
                <c:pt idx="13">
                  <c:v>2.2000000000000002</c:v>
                </c:pt>
                <c:pt idx="14">
                  <c:v>2.1</c:v>
                </c:pt>
                <c:pt idx="15">
                  <c:v>2</c:v>
                </c:pt>
                <c:pt idx="16">
                  <c:v>1.9</c:v>
                </c:pt>
                <c:pt idx="17">
                  <c:v>2</c:v>
                </c:pt>
              </c:numCache>
            </c:numRef>
          </c:yVal>
          <c:smooth val="0"/>
          <c:extLst>
            <c:ext xmlns:c16="http://schemas.microsoft.com/office/drawing/2014/chart" uri="{C3380CC4-5D6E-409C-BE32-E72D297353CC}">
              <c16:uniqueId val="{00000001-3C9A-4C2C-9312-AA4CA002D328}"/>
            </c:ext>
          </c:extLst>
        </c:ser>
        <c:ser>
          <c:idx val="2"/>
          <c:order val="2"/>
          <c:tx>
            <c:strRef>
              <c:f>Sheet1!$D$1</c:f>
              <c:strCache>
                <c:ptCount val="1"/>
                <c:pt idx="0">
                  <c:v>Placebo  Relugolix CT2 (N=275)</c:v>
                </c:pt>
              </c:strCache>
            </c:strRef>
          </c:tx>
          <c:spPr>
            <a:ln w="31750" cap="rnd">
              <a:solidFill>
                <a:srgbClr val="768692"/>
              </a:solidFill>
              <a:round/>
            </a:ln>
            <a:effectLst/>
          </c:spPr>
          <c:marker>
            <c:symbol val="circle"/>
            <c:size val="7"/>
            <c:spPr>
              <a:solidFill>
                <a:srgbClr val="768692"/>
              </a:solidFill>
              <a:ln w="9525">
                <a:solidFill>
                  <a:srgbClr val="768692"/>
                </a:solidFill>
              </a:ln>
              <a:effectLst/>
            </c:spPr>
          </c:marker>
          <c:dPt>
            <c:idx val="1"/>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5-3C9A-4C2C-9312-AA4CA002D328}"/>
              </c:ext>
            </c:extLst>
          </c:dPt>
          <c:dPt>
            <c:idx val="2"/>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6-3C9A-4C2C-9312-AA4CA002D328}"/>
              </c:ext>
            </c:extLst>
          </c:dPt>
          <c:dPt>
            <c:idx val="3"/>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7-3C9A-4C2C-9312-AA4CA002D328}"/>
              </c:ext>
            </c:extLst>
          </c:dPt>
          <c:dPt>
            <c:idx val="4"/>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8-3C9A-4C2C-9312-AA4CA002D328}"/>
              </c:ext>
            </c:extLst>
          </c:dPt>
          <c:dPt>
            <c:idx val="5"/>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9-3C9A-4C2C-9312-AA4CA002D328}"/>
              </c:ext>
            </c:extLst>
          </c:dPt>
          <c:dPt>
            <c:idx val="6"/>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A-3C9A-4C2C-9312-AA4CA002D328}"/>
              </c:ext>
            </c:extLst>
          </c:dPt>
          <c:errBars>
            <c:errDir val="y"/>
            <c:errBarType val="both"/>
            <c:errValType val="cust"/>
            <c:noEndCap val="0"/>
            <c:plus>
              <c:numRef>
                <c:f>Sheet1!$R$2:$R$19</c:f>
                <c:numCache>
                  <c:formatCode>General</c:formatCode>
                  <c:ptCount val="18"/>
                  <c:pt idx="0">
                    <c:v>0.19999999999999929</c:v>
                  </c:pt>
                  <c:pt idx="1">
                    <c:v>0.29999999999999982</c:v>
                  </c:pt>
                  <c:pt idx="2">
                    <c:v>0.30000000000000071</c:v>
                  </c:pt>
                  <c:pt idx="3">
                    <c:v>0.29999999999999982</c:v>
                  </c:pt>
                  <c:pt idx="4">
                    <c:v>0.30000000000000027</c:v>
                  </c:pt>
                  <c:pt idx="5">
                    <c:v>0.29999999999999982</c:v>
                  </c:pt>
                  <c:pt idx="6">
                    <c:v>0.29999999999999982</c:v>
                  </c:pt>
                  <c:pt idx="7">
                    <c:v>0.29999999999999982</c:v>
                  </c:pt>
                  <c:pt idx="8">
                    <c:v>0.29999999999999982</c:v>
                  </c:pt>
                  <c:pt idx="9">
                    <c:v>0.29999999999999982</c:v>
                  </c:pt>
                  <c:pt idx="10">
                    <c:v>0.29999999999999982</c:v>
                  </c:pt>
                  <c:pt idx="11">
                    <c:v>0.30000000000000027</c:v>
                  </c:pt>
                  <c:pt idx="12">
                    <c:v>0.30000000000000027</c:v>
                  </c:pt>
                  <c:pt idx="13">
                    <c:v>0.30000000000000027</c:v>
                  </c:pt>
                  <c:pt idx="14">
                    <c:v>0.29999999999999982</c:v>
                  </c:pt>
                  <c:pt idx="15">
                    <c:v>0.29999999999999982</c:v>
                  </c:pt>
                  <c:pt idx="16">
                    <c:v>0.29999999999999982</c:v>
                  </c:pt>
                  <c:pt idx="17">
                    <c:v>0.29999999999999982</c:v>
                  </c:pt>
                </c:numCache>
              </c:numRef>
            </c:plus>
            <c:minus>
              <c:numRef>
                <c:f>Sheet1!$Q$2:$Q$19</c:f>
                <c:numCache>
                  <c:formatCode>General</c:formatCode>
                  <c:ptCount val="18"/>
                  <c:pt idx="0">
                    <c:v>0.30000000000000071</c:v>
                  </c:pt>
                  <c:pt idx="1">
                    <c:v>0.29999999999999982</c:v>
                  </c:pt>
                  <c:pt idx="2">
                    <c:v>0.29999999999999982</c:v>
                  </c:pt>
                  <c:pt idx="3">
                    <c:v>0.30000000000000027</c:v>
                  </c:pt>
                  <c:pt idx="4">
                    <c:v>0.29999999999999982</c:v>
                  </c:pt>
                  <c:pt idx="5">
                    <c:v>0.30000000000000027</c:v>
                  </c:pt>
                  <c:pt idx="6">
                    <c:v>0.40000000000000036</c:v>
                  </c:pt>
                  <c:pt idx="7">
                    <c:v>0.29999999999999982</c:v>
                  </c:pt>
                  <c:pt idx="8">
                    <c:v>0.29999999999999982</c:v>
                  </c:pt>
                  <c:pt idx="9">
                    <c:v>0.30000000000000027</c:v>
                  </c:pt>
                  <c:pt idx="10">
                    <c:v>0.29999999999999982</c:v>
                  </c:pt>
                  <c:pt idx="11">
                    <c:v>0.29999999999999982</c:v>
                  </c:pt>
                  <c:pt idx="12">
                    <c:v>0.29999999999999982</c:v>
                  </c:pt>
                  <c:pt idx="13">
                    <c:v>0.29999999999999982</c:v>
                  </c:pt>
                  <c:pt idx="14">
                    <c:v>0.30000000000000027</c:v>
                  </c:pt>
                  <c:pt idx="15">
                    <c:v>0.30000000000000004</c:v>
                  </c:pt>
                  <c:pt idx="16">
                    <c:v>0.30000000000000004</c:v>
                  </c:pt>
                  <c:pt idx="17">
                    <c:v>0.30000000000000004</c:v>
                  </c:pt>
                </c:numCache>
              </c:numRef>
            </c:minus>
            <c:spPr>
              <a:noFill/>
              <a:ln w="19050" cap="flat" cmpd="sng" algn="ctr">
                <a:solidFill>
                  <a:srgbClr val="768692"/>
                </a:solidFill>
                <a:round/>
              </a:ln>
              <a:effectLst/>
            </c:spPr>
          </c:errBars>
          <c:xVal>
            <c:numRef>
              <c:f>Sheet1!$A$2:$A$19</c:f>
              <c:numCache>
                <c:formatCode>General</c:formatCode>
                <c:ptCount val="18"/>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65</c:v>
                </c:pt>
                <c:pt idx="15">
                  <c:v>78</c:v>
                </c:pt>
                <c:pt idx="16">
                  <c:v>91</c:v>
                </c:pt>
                <c:pt idx="17">
                  <c:v>104</c:v>
                </c:pt>
              </c:numCache>
            </c:numRef>
          </c:xVal>
          <c:yVal>
            <c:numRef>
              <c:f>Sheet1!$D$2:$D$19</c:f>
              <c:numCache>
                <c:formatCode>0.0</c:formatCode>
                <c:ptCount val="18"/>
                <c:pt idx="0">
                  <c:v>5.9</c:v>
                </c:pt>
                <c:pt idx="1">
                  <c:v>5.2</c:v>
                </c:pt>
                <c:pt idx="2">
                  <c:v>4.5999999999999996</c:v>
                </c:pt>
                <c:pt idx="3">
                  <c:v>4.2</c:v>
                </c:pt>
                <c:pt idx="4">
                  <c:v>3.9</c:v>
                </c:pt>
                <c:pt idx="5">
                  <c:v>3.7</c:v>
                </c:pt>
                <c:pt idx="6">
                  <c:v>3.7</c:v>
                </c:pt>
                <c:pt idx="7">
                  <c:v>3.5</c:v>
                </c:pt>
                <c:pt idx="8">
                  <c:v>3</c:v>
                </c:pt>
                <c:pt idx="9">
                  <c:v>2.7</c:v>
                </c:pt>
                <c:pt idx="10">
                  <c:v>2.5</c:v>
                </c:pt>
                <c:pt idx="11">
                  <c:v>2.4</c:v>
                </c:pt>
                <c:pt idx="12">
                  <c:v>2.2999999999999998</c:v>
                </c:pt>
                <c:pt idx="13">
                  <c:v>2.2999999999999998</c:v>
                </c:pt>
                <c:pt idx="14">
                  <c:v>2.2000000000000002</c:v>
                </c:pt>
                <c:pt idx="15">
                  <c:v>2</c:v>
                </c:pt>
                <c:pt idx="16">
                  <c:v>2</c:v>
                </c:pt>
                <c:pt idx="17">
                  <c:v>2</c:v>
                </c:pt>
              </c:numCache>
            </c:numRef>
          </c:yVal>
          <c:smooth val="0"/>
          <c:extLst>
            <c:ext xmlns:c16="http://schemas.microsoft.com/office/drawing/2014/chart" uri="{C3380CC4-5D6E-409C-BE32-E72D297353CC}">
              <c16:uniqueId val="{00000002-3C9A-4C2C-9312-AA4CA002D328}"/>
            </c:ext>
          </c:extLst>
        </c:ser>
        <c:dLbls>
          <c:showLegendKey val="0"/>
          <c:showVal val="0"/>
          <c:showCatName val="0"/>
          <c:showSerName val="0"/>
          <c:showPercent val="0"/>
          <c:showBubbleSize val="0"/>
        </c:dLbls>
        <c:axId val="438066920"/>
        <c:axId val="438067248"/>
      </c:scatterChart>
      <c:valAx>
        <c:axId val="438066920"/>
        <c:scaling>
          <c:orientation val="minMax"/>
          <c:max val="108"/>
          <c:min val="0"/>
        </c:scaling>
        <c:delete val="0"/>
        <c:axPos val="b"/>
        <c:numFmt formatCode="General" sourceLinked="1"/>
        <c:majorTickMark val="none"/>
        <c:minorTickMark val="none"/>
        <c:tickLblPos val="none"/>
        <c:spPr>
          <a:noFill/>
          <a:ln w="12700" cap="flat" cmpd="sng" algn="ctr">
            <a:solidFill>
              <a:srgbClr val="253746"/>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438067248"/>
        <c:crossesAt val="-100"/>
        <c:crossBetween val="midCat"/>
        <c:majorUnit val="4"/>
      </c:valAx>
      <c:valAx>
        <c:axId val="438067248"/>
        <c:scaling>
          <c:orientation val="minMax"/>
          <c:max val="8"/>
        </c:scaling>
        <c:delete val="0"/>
        <c:axPos val="l"/>
        <c:numFmt formatCode="#,##0" sourceLinked="0"/>
        <c:majorTickMark val="out"/>
        <c:minorTickMark val="none"/>
        <c:tickLblPos val="nextTo"/>
        <c:spPr>
          <a:noFill/>
          <a:ln w="12700">
            <a:solidFill>
              <a:srgbClr val="253746"/>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438066920"/>
        <c:crossesAt val="-6"/>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2"/>
          </a:solidFill>
        </a:defRPr>
      </a:pPr>
      <a:endParaRPr lang="fr-FR"/>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194050530538195E-2"/>
          <c:y val="3.8216534002837692E-2"/>
          <c:w val="0.89390435902869658"/>
          <c:h val="0.84136962143562855"/>
        </c:manualLayout>
      </c:layout>
      <c:barChart>
        <c:barDir val="col"/>
        <c:grouping val="clustered"/>
        <c:varyColors val="0"/>
        <c:ser>
          <c:idx val="0"/>
          <c:order val="0"/>
          <c:tx>
            <c:strRef>
              <c:f>Dysmenorrhea!$B$1</c:f>
              <c:strCache>
                <c:ptCount val="1"/>
                <c:pt idx="0">
                  <c:v>Placebo</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Verdana" panose="020B0604030504040204" pitchFamily="34" charset="0"/>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Dysmenorrhea!$A$2:$A$3</c:f>
              <c:strCache>
                <c:ptCount val="2"/>
                <c:pt idx="0">
                  <c:v>SPIRIT 1</c:v>
                </c:pt>
                <c:pt idx="1">
                  <c:v>SPIRIT 2</c:v>
                </c:pt>
              </c:strCache>
            </c:strRef>
          </c:cat>
          <c:val>
            <c:numRef>
              <c:f>Dysmenorrhea!$B$2:$B$3</c:f>
              <c:numCache>
                <c:formatCode>General</c:formatCode>
                <c:ptCount val="2"/>
                <c:pt idx="0">
                  <c:v>-1.7</c:v>
                </c:pt>
                <c:pt idx="1">
                  <c:v>-1.9</c:v>
                </c:pt>
              </c:numCache>
            </c:numRef>
          </c:val>
          <c:extLst>
            <c:ext xmlns:c16="http://schemas.microsoft.com/office/drawing/2014/chart" uri="{C3380CC4-5D6E-409C-BE32-E72D297353CC}">
              <c16:uniqueId val="{00000000-02C7-4B90-8482-A841BEEFF164}"/>
            </c:ext>
          </c:extLst>
        </c:ser>
        <c:ser>
          <c:idx val="1"/>
          <c:order val="1"/>
          <c:tx>
            <c:strRef>
              <c:f>Dysmenorrhea!$C$1</c:f>
              <c:strCache>
                <c:ptCount val="1"/>
                <c:pt idx="0">
                  <c:v>Relugolix TC</c:v>
                </c:pt>
              </c:strCache>
            </c:strRef>
          </c:tx>
          <c:spPr>
            <a:solidFill>
              <a:srgbClr val="EA71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Verdana" panose="020B0604030504040204" pitchFamily="34" charset="0"/>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Dysmenorrhea!$A$2:$A$3</c:f>
              <c:strCache>
                <c:ptCount val="2"/>
                <c:pt idx="0">
                  <c:v>SPIRIT 1</c:v>
                </c:pt>
                <c:pt idx="1">
                  <c:v>SPIRIT 2</c:v>
                </c:pt>
              </c:strCache>
            </c:strRef>
          </c:cat>
          <c:val>
            <c:numRef>
              <c:f>Dysmenorrhea!$C$2:$C$3</c:f>
              <c:numCache>
                <c:formatCode>General</c:formatCode>
                <c:ptCount val="2"/>
                <c:pt idx="0">
                  <c:v>-2.4</c:v>
                </c:pt>
                <c:pt idx="1">
                  <c:v>-2.4</c:v>
                </c:pt>
              </c:numCache>
            </c:numRef>
          </c:val>
          <c:extLst>
            <c:ext xmlns:c16="http://schemas.microsoft.com/office/drawing/2014/chart" uri="{C3380CC4-5D6E-409C-BE32-E72D297353CC}">
              <c16:uniqueId val="{00000001-02C7-4B90-8482-A841BEEFF164}"/>
            </c:ext>
          </c:extLst>
        </c:ser>
        <c:ser>
          <c:idx val="2"/>
          <c:order val="2"/>
          <c:tx>
            <c:strRef>
              <c:f>Dysmenorrhea!$D$1</c:f>
              <c:strCache>
                <c:ptCount val="1"/>
                <c:pt idx="0">
                  <c:v>Relugolix TC décalé</c:v>
                </c:pt>
              </c:strCache>
            </c:strRef>
          </c:tx>
          <c:spPr>
            <a:solidFill>
              <a:srgbClr val="007A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Verdana" panose="020B0604030504040204" pitchFamily="34" charset="0"/>
                    <a:ea typeface="Verdana" panose="020B0604030504040204"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Dysmenorrhea!$A$2:$A$3</c:f>
              <c:strCache>
                <c:ptCount val="2"/>
                <c:pt idx="0">
                  <c:v>SPIRIT 1</c:v>
                </c:pt>
                <c:pt idx="1">
                  <c:v>SPIRIT 2</c:v>
                </c:pt>
              </c:strCache>
            </c:strRef>
          </c:cat>
          <c:val>
            <c:numRef>
              <c:f>Dysmenorrhea!$D$2:$D$3</c:f>
              <c:numCache>
                <c:formatCode>General</c:formatCode>
                <c:ptCount val="2"/>
                <c:pt idx="0">
                  <c:v>-2.2000000000000002</c:v>
                </c:pt>
                <c:pt idx="1">
                  <c:v>-2.2999999999999998</c:v>
                </c:pt>
              </c:numCache>
            </c:numRef>
          </c:val>
          <c:extLst>
            <c:ext xmlns:c16="http://schemas.microsoft.com/office/drawing/2014/chart" uri="{C3380CC4-5D6E-409C-BE32-E72D297353CC}">
              <c16:uniqueId val="{00000002-02C7-4B90-8482-A841BEEFF164}"/>
            </c:ext>
          </c:extLst>
        </c:ser>
        <c:dLbls>
          <c:showLegendKey val="0"/>
          <c:showVal val="0"/>
          <c:showCatName val="0"/>
          <c:showSerName val="0"/>
          <c:showPercent val="0"/>
          <c:showBubbleSize val="0"/>
        </c:dLbls>
        <c:gapWidth val="219"/>
        <c:overlap val="-27"/>
        <c:axId val="831943096"/>
        <c:axId val="831939816"/>
      </c:barChart>
      <c:catAx>
        <c:axId val="831943096"/>
        <c:scaling>
          <c:orientation val="minMax"/>
        </c:scaling>
        <c:delete val="1"/>
        <c:axPos val="b"/>
        <c:numFmt formatCode="General" sourceLinked="1"/>
        <c:majorTickMark val="none"/>
        <c:minorTickMark val="none"/>
        <c:tickLblPos val="nextTo"/>
        <c:crossAx val="831939816"/>
        <c:crosses val="autoZero"/>
        <c:auto val="1"/>
        <c:lblAlgn val="ctr"/>
        <c:lblOffset val="100"/>
        <c:noMultiLvlLbl val="0"/>
      </c:catAx>
      <c:valAx>
        <c:axId val="83193981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r>
                  <a:rPr lang="en-US" sz="1200" b="1" dirty="0">
                    <a:solidFill>
                      <a:schemeClr val="tx1"/>
                    </a:solidFill>
                    <a:latin typeface="Verdana" panose="020B0604030504040204" pitchFamily="34" charset="0"/>
                    <a:ea typeface="Verdana" panose="020B0604030504040204" pitchFamily="34" charset="0"/>
                  </a:rPr>
                  <a:t>Variation</a:t>
                </a:r>
                <a:r>
                  <a:rPr lang="en-US" sz="1200" b="1" baseline="0" dirty="0">
                    <a:solidFill>
                      <a:schemeClr val="tx1"/>
                    </a:solidFill>
                    <a:latin typeface="Verdana" panose="020B0604030504040204" pitchFamily="34" charset="0"/>
                    <a:ea typeface="Verdana" panose="020B0604030504040204" pitchFamily="34" charset="0"/>
                  </a:rPr>
                  <a:t> du score </a:t>
                </a:r>
                <a:r>
                  <a:rPr lang="en-US" sz="1200" b="1" baseline="0" dirty="0" err="1">
                    <a:solidFill>
                      <a:schemeClr val="tx1"/>
                    </a:solidFill>
                    <a:latin typeface="Verdana" panose="020B0604030504040204" pitchFamily="34" charset="0"/>
                    <a:ea typeface="Verdana" panose="020B0604030504040204" pitchFamily="34" charset="0"/>
                  </a:rPr>
                  <a:t>moyen</a:t>
                </a:r>
                <a:r>
                  <a:rPr lang="en-US" sz="1200" b="1" baseline="0" dirty="0">
                    <a:solidFill>
                      <a:schemeClr val="tx1"/>
                    </a:solidFill>
                    <a:latin typeface="Verdana" panose="020B0604030504040204" pitchFamily="34" charset="0"/>
                    <a:ea typeface="Verdana" panose="020B0604030504040204" pitchFamily="34" charset="0"/>
                  </a:rPr>
                  <a:t> de </a:t>
                </a:r>
                <a:r>
                  <a:rPr lang="en-US" sz="1200" b="1" baseline="0" dirty="0" err="1">
                    <a:solidFill>
                      <a:schemeClr val="tx1"/>
                    </a:solidFill>
                    <a:latin typeface="Verdana" panose="020B0604030504040204" pitchFamily="34" charset="0"/>
                    <a:ea typeface="Verdana" panose="020B0604030504040204" pitchFamily="34" charset="0"/>
                  </a:rPr>
                  <a:t>dyspareunie</a:t>
                </a:r>
                <a:r>
                  <a:rPr lang="en-US" sz="1200" b="1" baseline="0" dirty="0">
                    <a:solidFill>
                      <a:schemeClr val="tx1"/>
                    </a:solidFill>
                    <a:latin typeface="Verdana" panose="020B0604030504040204" pitchFamily="34" charset="0"/>
                    <a:ea typeface="Verdana" panose="020B0604030504040204" pitchFamily="34" charset="0"/>
                  </a:rPr>
                  <a:t> entre inclusion et S24</a:t>
                </a:r>
                <a:endParaRPr lang="en-US" sz="1200" b="1" dirty="0">
                  <a:solidFill>
                    <a:schemeClr val="tx1"/>
                  </a:solidFill>
                  <a:latin typeface="Verdana" panose="020B0604030504040204" pitchFamily="34" charset="0"/>
                  <a:ea typeface="Verdana" panose="020B060403050404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fr-FR"/>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fr-FR"/>
          </a:p>
        </c:txPr>
        <c:crossAx val="831943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1978595448016E-2"/>
          <c:y val="3.6186936128221284E-2"/>
          <c:w val="0.95709079891029403"/>
          <c:h val="0.81291258988943838"/>
        </c:manualLayout>
      </c:layout>
      <c:barChart>
        <c:barDir val="col"/>
        <c:grouping val="clustered"/>
        <c:varyColors val="0"/>
        <c:ser>
          <c:idx val="0"/>
          <c:order val="0"/>
          <c:tx>
            <c:strRef>
              <c:f>Sheet1!$A$2</c:f>
              <c:strCache>
                <c:ptCount val="1"/>
                <c:pt idx="0">
                  <c:v>Placebo</c:v>
                </c:pt>
              </c:strCache>
            </c:strRef>
          </c:tx>
          <c:spPr>
            <a:solidFill>
              <a:schemeClr val="bg1">
                <a:lumMod val="50000"/>
              </a:schemeClr>
            </a:solidFill>
            <a:ln>
              <a:noFill/>
            </a:ln>
            <a:effectLst/>
          </c:spPr>
          <c:invertIfNegative val="0"/>
          <c:dPt>
            <c:idx val="4"/>
            <c:invertIfNegative val="0"/>
            <c:bubble3D val="0"/>
            <c:spPr>
              <a:pattFill prst="wdDnDiag">
                <a:fgClr>
                  <a:srgbClr val="EA7125"/>
                </a:fgClr>
                <a:bgClr>
                  <a:schemeClr val="bg1">
                    <a:lumMod val="50000"/>
                  </a:schemeClr>
                </a:bgClr>
              </a:pattFill>
              <a:ln>
                <a:noFill/>
              </a:ln>
              <a:effectLst/>
            </c:spPr>
            <c:extLst>
              <c:ext xmlns:c16="http://schemas.microsoft.com/office/drawing/2014/chart" uri="{C3380CC4-5D6E-409C-BE32-E72D297353CC}">
                <c16:uniqueId val="{00000000-091F-49D6-8F1B-6FA4EEADC871}"/>
              </c:ext>
            </c:extLst>
          </c:dPt>
          <c:dPt>
            <c:idx val="5"/>
            <c:invertIfNegative val="0"/>
            <c:bubble3D val="0"/>
            <c:spPr>
              <a:pattFill prst="wdDnDiag">
                <a:fgClr>
                  <a:srgbClr val="EA7125"/>
                </a:fgClr>
                <a:bgClr>
                  <a:schemeClr val="bg1">
                    <a:lumMod val="50000"/>
                  </a:schemeClr>
                </a:bgClr>
              </a:pattFill>
              <a:ln>
                <a:noFill/>
              </a:ln>
              <a:effectLst/>
            </c:spPr>
            <c:extLst>
              <c:ext xmlns:c16="http://schemas.microsoft.com/office/drawing/2014/chart" uri="{C3380CC4-5D6E-409C-BE32-E72D297353CC}">
                <c16:uniqueId val="{00000002-091F-49D6-8F1B-6FA4EEADC871}"/>
              </c:ext>
            </c:extLst>
          </c:dPt>
          <c:dLbls>
            <c:dLbl>
              <c:idx val="1"/>
              <c:layout>
                <c:manualLayout>
                  <c:x val="1.2270593050322572E-3"/>
                  <c:y val="6.95676114627648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5D-4983-8F90-7A823A182F8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Baseline</c:v>
                </c:pt>
                <c:pt idx="1">
                  <c:v>Baseline</c:v>
                </c:pt>
                <c:pt idx="2">
                  <c:v>Week 24</c:v>
                </c:pt>
                <c:pt idx="3">
                  <c:v>Week 24</c:v>
                </c:pt>
                <c:pt idx="4">
                  <c:v>Week 52</c:v>
                </c:pt>
                <c:pt idx="5">
                  <c:v>Week 104</c:v>
                </c:pt>
              </c:strCache>
            </c:strRef>
          </c:cat>
          <c:val>
            <c:numRef>
              <c:f>Sheet1!$B$2:$G$2</c:f>
              <c:numCache>
                <c:formatCode>General</c:formatCode>
                <c:ptCount val="6"/>
                <c:pt idx="0">
                  <c:v>9</c:v>
                </c:pt>
                <c:pt idx="1">
                  <c:v>6</c:v>
                </c:pt>
                <c:pt idx="2">
                  <c:v>31</c:v>
                </c:pt>
                <c:pt idx="3">
                  <c:v>24</c:v>
                </c:pt>
                <c:pt idx="4">
                  <c:v>71</c:v>
                </c:pt>
                <c:pt idx="5">
                  <c:v>76</c:v>
                </c:pt>
              </c:numCache>
            </c:numRef>
          </c:val>
          <c:extLst>
            <c:ext xmlns:c16="http://schemas.microsoft.com/office/drawing/2014/chart" uri="{C3380CC4-5D6E-409C-BE32-E72D297353CC}">
              <c16:uniqueId val="{00000000-19FF-44B5-8C16-956E0B5DF33F}"/>
            </c:ext>
          </c:extLst>
        </c:ser>
        <c:ser>
          <c:idx val="1"/>
          <c:order val="1"/>
          <c:tx>
            <c:strRef>
              <c:f>Sheet1!$A$3</c:f>
              <c:strCache>
                <c:ptCount val="1"/>
                <c:pt idx="0">
                  <c:v>Relugolix-CT</c:v>
                </c:pt>
              </c:strCache>
            </c:strRef>
          </c:tx>
          <c:spPr>
            <a:solidFill>
              <a:srgbClr val="EA7125"/>
            </a:solidFill>
            <a:ln>
              <a:noFill/>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15:layout>
                    <c:manualLayout>
                      <c:w val="2.8670288971500146E-2"/>
                      <c:h val="2.754741654540567E-2"/>
                    </c:manualLayout>
                  </c15:layout>
                </c:ext>
                <c:ext xmlns:c16="http://schemas.microsoft.com/office/drawing/2014/chart" uri="{C3380CC4-5D6E-409C-BE32-E72D297353CC}">
                  <c16:uniqueId val="{00000001-325D-4983-8F90-7A823A182F8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Baseline</c:v>
                </c:pt>
                <c:pt idx="1">
                  <c:v>Baseline</c:v>
                </c:pt>
                <c:pt idx="2">
                  <c:v>Week 24</c:v>
                </c:pt>
                <c:pt idx="3">
                  <c:v>Week 24</c:v>
                </c:pt>
                <c:pt idx="4">
                  <c:v>Week 52</c:v>
                </c:pt>
                <c:pt idx="5">
                  <c:v>Week 104</c:v>
                </c:pt>
              </c:strCache>
            </c:strRef>
          </c:cat>
          <c:val>
            <c:numRef>
              <c:f>Sheet1!$B$3:$G$3</c:f>
              <c:numCache>
                <c:formatCode>General</c:formatCode>
                <c:ptCount val="6"/>
                <c:pt idx="0">
                  <c:v>9</c:v>
                </c:pt>
                <c:pt idx="1">
                  <c:v>4</c:v>
                </c:pt>
                <c:pt idx="2">
                  <c:v>56</c:v>
                </c:pt>
                <c:pt idx="3">
                  <c:v>54</c:v>
                </c:pt>
                <c:pt idx="4">
                  <c:v>65</c:v>
                </c:pt>
                <c:pt idx="5">
                  <c:v>75</c:v>
                </c:pt>
              </c:numCache>
            </c:numRef>
          </c:val>
          <c:extLst>
            <c:ext xmlns:c16="http://schemas.microsoft.com/office/drawing/2014/chart" uri="{C3380CC4-5D6E-409C-BE32-E72D297353CC}">
              <c16:uniqueId val="{00000001-19FF-44B5-8C16-956E0B5DF33F}"/>
            </c:ext>
          </c:extLst>
        </c:ser>
        <c:ser>
          <c:idx val="2"/>
          <c:order val="2"/>
          <c:tx>
            <c:strRef>
              <c:f>Sheet1!$A$4</c:f>
              <c:strCache>
                <c:ptCount val="1"/>
                <c:pt idx="0">
                  <c:v>Delayed Relugolix-CT</c:v>
                </c:pt>
              </c:strCache>
            </c:strRef>
          </c:tx>
          <c:spPr>
            <a:solidFill>
              <a:srgbClr val="007A94"/>
            </a:solidFill>
            <a:ln>
              <a:noFill/>
            </a:ln>
            <a:effectLst/>
          </c:spPr>
          <c:invertIfNegative val="0"/>
          <c:dPt>
            <c:idx val="4"/>
            <c:invertIfNegative val="0"/>
            <c:bubble3D val="0"/>
            <c:spPr>
              <a:pattFill prst="wdDnDiag">
                <a:fgClr>
                  <a:srgbClr val="EA7125"/>
                </a:fgClr>
                <a:bgClr>
                  <a:srgbClr val="007A94"/>
                </a:bgClr>
              </a:pattFill>
              <a:ln>
                <a:noFill/>
              </a:ln>
              <a:effectLst/>
            </c:spPr>
            <c:extLst>
              <c:ext xmlns:c16="http://schemas.microsoft.com/office/drawing/2014/chart" uri="{C3380CC4-5D6E-409C-BE32-E72D297353CC}">
                <c16:uniqueId val="{00000001-091F-49D6-8F1B-6FA4EEADC871}"/>
              </c:ext>
            </c:extLst>
          </c:dPt>
          <c:dPt>
            <c:idx val="5"/>
            <c:invertIfNegative val="0"/>
            <c:bubble3D val="0"/>
            <c:spPr>
              <a:pattFill prst="wdDnDiag">
                <a:fgClr>
                  <a:srgbClr val="EA7125"/>
                </a:fgClr>
                <a:bgClr>
                  <a:srgbClr val="007A94"/>
                </a:bgClr>
              </a:pattFill>
              <a:ln>
                <a:noFill/>
              </a:ln>
              <a:effectLst/>
            </c:spPr>
            <c:extLst>
              <c:ext xmlns:c16="http://schemas.microsoft.com/office/drawing/2014/chart" uri="{C3380CC4-5D6E-409C-BE32-E72D297353CC}">
                <c16:uniqueId val="{00000003-091F-49D6-8F1B-6FA4EEADC871}"/>
              </c:ext>
            </c:extLst>
          </c:dPt>
          <c:dLbls>
            <c:dLbl>
              <c:idx val="1"/>
              <c:layout>
                <c:manualLayout>
                  <c:x val="3.6811779150967266E-3"/>
                  <c:y val="5.38872323799175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5D-4983-8F90-7A823A182F8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Baseline</c:v>
                </c:pt>
                <c:pt idx="1">
                  <c:v>Baseline</c:v>
                </c:pt>
                <c:pt idx="2">
                  <c:v>Week 24</c:v>
                </c:pt>
                <c:pt idx="3">
                  <c:v>Week 24</c:v>
                </c:pt>
                <c:pt idx="4">
                  <c:v>Week 52</c:v>
                </c:pt>
                <c:pt idx="5">
                  <c:v>Week 104</c:v>
                </c:pt>
              </c:strCache>
            </c:strRef>
          </c:cat>
          <c:val>
            <c:numRef>
              <c:f>Sheet1!$B$4:$G$4</c:f>
              <c:numCache>
                <c:formatCode>General</c:formatCode>
                <c:ptCount val="6"/>
                <c:pt idx="0">
                  <c:v>10</c:v>
                </c:pt>
                <c:pt idx="1">
                  <c:v>5</c:v>
                </c:pt>
                <c:pt idx="2">
                  <c:v>58</c:v>
                </c:pt>
                <c:pt idx="3">
                  <c:v>57</c:v>
                </c:pt>
                <c:pt idx="4">
                  <c:v>75</c:v>
                </c:pt>
                <c:pt idx="5">
                  <c:v>77</c:v>
                </c:pt>
              </c:numCache>
            </c:numRef>
          </c:val>
          <c:extLst>
            <c:ext xmlns:c16="http://schemas.microsoft.com/office/drawing/2014/chart" uri="{C3380CC4-5D6E-409C-BE32-E72D297353CC}">
              <c16:uniqueId val="{00000002-19FF-44B5-8C16-956E0B5DF33F}"/>
            </c:ext>
          </c:extLst>
        </c:ser>
        <c:dLbls>
          <c:showLegendKey val="0"/>
          <c:showVal val="0"/>
          <c:showCatName val="0"/>
          <c:showSerName val="0"/>
          <c:showPercent val="0"/>
          <c:showBubbleSize val="0"/>
        </c:dLbls>
        <c:gapWidth val="219"/>
        <c:overlap val="-27"/>
        <c:axId val="509996287"/>
        <c:axId val="509997119"/>
      </c:barChart>
      <c:catAx>
        <c:axId val="509996287"/>
        <c:scaling>
          <c:orientation val="minMax"/>
        </c:scaling>
        <c:delete val="1"/>
        <c:axPos val="b"/>
        <c:numFmt formatCode="General" sourceLinked="1"/>
        <c:majorTickMark val="none"/>
        <c:minorTickMark val="none"/>
        <c:tickLblPos val="nextTo"/>
        <c:crossAx val="509997119"/>
        <c:crosses val="autoZero"/>
        <c:auto val="1"/>
        <c:lblAlgn val="ctr"/>
        <c:lblOffset val="100"/>
        <c:noMultiLvlLbl val="0"/>
      </c:catAx>
      <c:valAx>
        <c:axId val="5099971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09996287"/>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1978595448016E-2"/>
          <c:y val="3.6186936128221284E-2"/>
          <c:w val="0.95709079891029403"/>
          <c:h val="0.81291258988943838"/>
        </c:manualLayout>
      </c:layout>
      <c:barChart>
        <c:barDir val="col"/>
        <c:grouping val="clustered"/>
        <c:varyColors val="0"/>
        <c:ser>
          <c:idx val="0"/>
          <c:order val="0"/>
          <c:tx>
            <c:strRef>
              <c:f>Sheet1!$A$2</c:f>
              <c:strCache>
                <c:ptCount val="1"/>
                <c:pt idx="0">
                  <c:v>Placebo</c:v>
                </c:pt>
              </c:strCache>
            </c:strRef>
          </c:tx>
          <c:spPr>
            <a:solidFill>
              <a:schemeClr val="bg1">
                <a:lumMod val="50000"/>
              </a:schemeClr>
            </a:solidFill>
            <a:ln>
              <a:noFill/>
            </a:ln>
            <a:effectLst/>
          </c:spPr>
          <c:invertIfNegative val="0"/>
          <c:dPt>
            <c:idx val="4"/>
            <c:invertIfNegative val="0"/>
            <c:bubble3D val="0"/>
            <c:spPr>
              <a:pattFill prst="wdDnDiag">
                <a:fgClr>
                  <a:srgbClr val="EA7125"/>
                </a:fgClr>
                <a:bgClr>
                  <a:schemeClr val="bg1">
                    <a:lumMod val="50000"/>
                  </a:schemeClr>
                </a:bgClr>
              </a:pattFill>
              <a:ln>
                <a:noFill/>
              </a:ln>
              <a:effectLst/>
            </c:spPr>
            <c:extLst>
              <c:ext xmlns:c16="http://schemas.microsoft.com/office/drawing/2014/chart" uri="{C3380CC4-5D6E-409C-BE32-E72D297353CC}">
                <c16:uniqueId val="{00000000-7E38-4976-B2C4-7FAAB6D1F815}"/>
              </c:ext>
            </c:extLst>
          </c:dPt>
          <c:dPt>
            <c:idx val="5"/>
            <c:invertIfNegative val="0"/>
            <c:bubble3D val="0"/>
            <c:spPr>
              <a:pattFill prst="wdDnDiag">
                <a:fgClr>
                  <a:srgbClr val="EA7125"/>
                </a:fgClr>
                <a:bgClr>
                  <a:schemeClr val="bg1">
                    <a:lumMod val="50000"/>
                  </a:schemeClr>
                </a:bgClr>
              </a:pattFill>
              <a:ln>
                <a:noFill/>
              </a:ln>
              <a:effectLst/>
            </c:spPr>
            <c:extLst>
              <c:ext xmlns:c16="http://schemas.microsoft.com/office/drawing/2014/chart" uri="{C3380CC4-5D6E-409C-BE32-E72D297353CC}">
                <c16:uniqueId val="{00000002-7E38-4976-B2C4-7FAAB6D1F815}"/>
              </c:ext>
            </c:extLst>
          </c:dPt>
          <c:dLbls>
            <c:dLbl>
              <c:idx val="1"/>
              <c:layout>
                <c:manualLayout>
                  <c:x val="1.2270593050322572E-3"/>
                  <c:y val="6.95676114627648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FD-4392-BC37-F7168B38637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Baseline</c:v>
                </c:pt>
                <c:pt idx="1">
                  <c:v>Baseline</c:v>
                </c:pt>
                <c:pt idx="2">
                  <c:v>Week 24</c:v>
                </c:pt>
                <c:pt idx="3">
                  <c:v>Week 24</c:v>
                </c:pt>
                <c:pt idx="4">
                  <c:v>Week 52</c:v>
                </c:pt>
                <c:pt idx="5">
                  <c:v>Week 104</c:v>
                </c:pt>
              </c:strCache>
            </c:strRef>
          </c:cat>
          <c:val>
            <c:numRef>
              <c:f>Sheet1!$B$2:$G$2</c:f>
              <c:numCache>
                <c:formatCode>General</c:formatCode>
                <c:ptCount val="6"/>
                <c:pt idx="0">
                  <c:v>74</c:v>
                </c:pt>
                <c:pt idx="1">
                  <c:v>53</c:v>
                </c:pt>
                <c:pt idx="2">
                  <c:v>76</c:v>
                </c:pt>
                <c:pt idx="3">
                  <c:v>66</c:v>
                </c:pt>
                <c:pt idx="4">
                  <c:v>89</c:v>
                </c:pt>
                <c:pt idx="5">
                  <c:v>91</c:v>
                </c:pt>
              </c:numCache>
            </c:numRef>
          </c:val>
          <c:extLst>
            <c:ext xmlns:c16="http://schemas.microsoft.com/office/drawing/2014/chart" uri="{C3380CC4-5D6E-409C-BE32-E72D297353CC}">
              <c16:uniqueId val="{00000001-F8FD-4392-BC37-F7168B386371}"/>
            </c:ext>
          </c:extLst>
        </c:ser>
        <c:ser>
          <c:idx val="1"/>
          <c:order val="1"/>
          <c:tx>
            <c:strRef>
              <c:f>Sheet1!$A$3</c:f>
              <c:strCache>
                <c:ptCount val="1"/>
                <c:pt idx="0">
                  <c:v>Relugolix-CT</c:v>
                </c:pt>
              </c:strCache>
            </c:strRef>
          </c:tx>
          <c:spPr>
            <a:solidFill>
              <a:srgbClr val="EA7125"/>
            </a:solidFill>
            <a:ln>
              <a:noFill/>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15:layout>
                    <c:manualLayout>
                      <c:w val="3.1124407581564661E-2"/>
                      <c:h val="3.4749355511524797E-2"/>
                    </c:manualLayout>
                  </c15:layout>
                </c:ext>
                <c:ext xmlns:c16="http://schemas.microsoft.com/office/drawing/2014/chart" uri="{C3380CC4-5D6E-409C-BE32-E72D297353CC}">
                  <c16:uniqueId val="{00000002-F8FD-4392-BC37-F7168B38637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Baseline</c:v>
                </c:pt>
                <c:pt idx="1">
                  <c:v>Baseline</c:v>
                </c:pt>
                <c:pt idx="2">
                  <c:v>Week 24</c:v>
                </c:pt>
                <c:pt idx="3">
                  <c:v>Week 24</c:v>
                </c:pt>
                <c:pt idx="4">
                  <c:v>Week 52</c:v>
                </c:pt>
                <c:pt idx="5">
                  <c:v>Week 104</c:v>
                </c:pt>
              </c:strCache>
            </c:strRef>
          </c:cat>
          <c:val>
            <c:numRef>
              <c:f>Sheet1!$B$3:$G$3</c:f>
              <c:numCache>
                <c:formatCode>General</c:formatCode>
                <c:ptCount val="6"/>
                <c:pt idx="0">
                  <c:v>70</c:v>
                </c:pt>
                <c:pt idx="1">
                  <c:v>52</c:v>
                </c:pt>
                <c:pt idx="2">
                  <c:v>86</c:v>
                </c:pt>
                <c:pt idx="3">
                  <c:v>82</c:v>
                </c:pt>
                <c:pt idx="4">
                  <c:v>86</c:v>
                </c:pt>
                <c:pt idx="5">
                  <c:v>91</c:v>
                </c:pt>
              </c:numCache>
            </c:numRef>
          </c:val>
          <c:extLst>
            <c:ext xmlns:c16="http://schemas.microsoft.com/office/drawing/2014/chart" uri="{C3380CC4-5D6E-409C-BE32-E72D297353CC}">
              <c16:uniqueId val="{00000003-F8FD-4392-BC37-F7168B386371}"/>
            </c:ext>
          </c:extLst>
        </c:ser>
        <c:ser>
          <c:idx val="2"/>
          <c:order val="2"/>
          <c:tx>
            <c:strRef>
              <c:f>Sheet1!$A$4</c:f>
              <c:strCache>
                <c:ptCount val="1"/>
                <c:pt idx="0">
                  <c:v>Delayed Relugolix-CT</c:v>
                </c:pt>
              </c:strCache>
            </c:strRef>
          </c:tx>
          <c:spPr>
            <a:solidFill>
              <a:srgbClr val="007A94"/>
            </a:solidFill>
            <a:ln>
              <a:noFill/>
            </a:ln>
            <a:effectLst/>
          </c:spPr>
          <c:invertIfNegative val="0"/>
          <c:dPt>
            <c:idx val="4"/>
            <c:invertIfNegative val="0"/>
            <c:bubble3D val="0"/>
            <c:spPr>
              <a:pattFill prst="wdDnDiag">
                <a:fgClr>
                  <a:srgbClr val="EA7125"/>
                </a:fgClr>
                <a:bgClr>
                  <a:srgbClr val="007A94"/>
                </a:bgClr>
              </a:pattFill>
              <a:ln>
                <a:noFill/>
              </a:ln>
              <a:effectLst/>
            </c:spPr>
            <c:extLst>
              <c:ext xmlns:c16="http://schemas.microsoft.com/office/drawing/2014/chart" uri="{C3380CC4-5D6E-409C-BE32-E72D297353CC}">
                <c16:uniqueId val="{00000001-7E38-4976-B2C4-7FAAB6D1F815}"/>
              </c:ext>
            </c:extLst>
          </c:dPt>
          <c:dPt>
            <c:idx val="5"/>
            <c:invertIfNegative val="0"/>
            <c:bubble3D val="0"/>
            <c:spPr>
              <a:pattFill prst="wdDnDiag">
                <a:fgClr>
                  <a:srgbClr val="EA7125"/>
                </a:fgClr>
                <a:bgClr>
                  <a:srgbClr val="007A94"/>
                </a:bgClr>
              </a:pattFill>
              <a:ln>
                <a:noFill/>
              </a:ln>
              <a:effectLst/>
            </c:spPr>
            <c:extLst>
              <c:ext xmlns:c16="http://schemas.microsoft.com/office/drawing/2014/chart" uri="{C3380CC4-5D6E-409C-BE32-E72D297353CC}">
                <c16:uniqueId val="{00000003-7E38-4976-B2C4-7FAAB6D1F815}"/>
              </c:ext>
            </c:extLst>
          </c:dPt>
          <c:dLbls>
            <c:dLbl>
              <c:idx val="1"/>
              <c:layout>
                <c:manualLayout>
                  <c:x val="-1.2270593050323021E-3"/>
                  <c:y val="6.82911103121558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FD-4392-BC37-F7168B38637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Baseline</c:v>
                </c:pt>
                <c:pt idx="1">
                  <c:v>Baseline</c:v>
                </c:pt>
                <c:pt idx="2">
                  <c:v>Week 24</c:v>
                </c:pt>
                <c:pt idx="3">
                  <c:v>Week 24</c:v>
                </c:pt>
                <c:pt idx="4">
                  <c:v>Week 52</c:v>
                </c:pt>
                <c:pt idx="5">
                  <c:v>Week 104</c:v>
                </c:pt>
              </c:strCache>
            </c:strRef>
          </c:cat>
          <c:val>
            <c:numRef>
              <c:f>Sheet1!$B$4:$G$4</c:f>
              <c:numCache>
                <c:formatCode>General</c:formatCode>
                <c:ptCount val="6"/>
                <c:pt idx="0">
                  <c:v>69</c:v>
                </c:pt>
                <c:pt idx="1">
                  <c:v>51</c:v>
                </c:pt>
                <c:pt idx="2">
                  <c:v>83</c:v>
                </c:pt>
                <c:pt idx="3">
                  <c:v>82</c:v>
                </c:pt>
                <c:pt idx="4">
                  <c:v>90</c:v>
                </c:pt>
                <c:pt idx="5">
                  <c:v>88</c:v>
                </c:pt>
              </c:numCache>
            </c:numRef>
          </c:val>
          <c:extLst>
            <c:ext xmlns:c16="http://schemas.microsoft.com/office/drawing/2014/chart" uri="{C3380CC4-5D6E-409C-BE32-E72D297353CC}">
              <c16:uniqueId val="{00000005-F8FD-4392-BC37-F7168B386371}"/>
            </c:ext>
          </c:extLst>
        </c:ser>
        <c:dLbls>
          <c:showLegendKey val="0"/>
          <c:showVal val="0"/>
          <c:showCatName val="0"/>
          <c:showSerName val="0"/>
          <c:showPercent val="0"/>
          <c:showBubbleSize val="0"/>
        </c:dLbls>
        <c:gapWidth val="219"/>
        <c:overlap val="-27"/>
        <c:axId val="509996287"/>
        <c:axId val="509997119"/>
      </c:barChart>
      <c:catAx>
        <c:axId val="509996287"/>
        <c:scaling>
          <c:orientation val="minMax"/>
        </c:scaling>
        <c:delete val="1"/>
        <c:axPos val="b"/>
        <c:numFmt formatCode="General" sourceLinked="1"/>
        <c:majorTickMark val="none"/>
        <c:minorTickMark val="none"/>
        <c:tickLblPos val="nextTo"/>
        <c:crossAx val="509997119"/>
        <c:crosses val="autoZero"/>
        <c:auto val="1"/>
        <c:lblAlgn val="ctr"/>
        <c:lblOffset val="100"/>
        <c:noMultiLvlLbl val="0"/>
      </c:catAx>
      <c:valAx>
        <c:axId val="5099971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09996287"/>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786828355121648E-2"/>
          <c:y val="6.4395363428702473E-2"/>
          <c:w val="0.9175188669599923"/>
          <c:h val="0.77409688769443052"/>
        </c:manualLayout>
      </c:layout>
      <c:scatterChart>
        <c:scatterStyle val="lineMarker"/>
        <c:varyColors val="0"/>
        <c:ser>
          <c:idx val="0"/>
          <c:order val="0"/>
          <c:tx>
            <c:strRef>
              <c:f>Sheet1!$B$1</c:f>
              <c:strCache>
                <c:ptCount val="1"/>
                <c:pt idx="0">
                  <c:v>RelugolixCT (N=277)</c:v>
                </c:pt>
              </c:strCache>
            </c:strRef>
          </c:tx>
          <c:spPr>
            <a:ln w="31750" cap="rnd">
              <a:solidFill>
                <a:srgbClr val="E87722"/>
              </a:solidFill>
              <a:round/>
            </a:ln>
            <a:effectLst/>
          </c:spPr>
          <c:marker>
            <c:symbol val="square"/>
            <c:size val="7"/>
            <c:spPr>
              <a:solidFill>
                <a:srgbClr val="E87722"/>
              </a:solidFill>
              <a:ln w="9525">
                <a:solidFill>
                  <a:srgbClr val="E87722"/>
                </a:solidFill>
              </a:ln>
              <a:effectLst/>
            </c:spPr>
          </c:marker>
          <c:dPt>
            <c:idx val="1"/>
            <c:marker>
              <c:symbol val="square"/>
              <c:size val="7"/>
              <c:spPr>
                <a:solidFill>
                  <a:srgbClr val="E87722"/>
                </a:solidFill>
                <a:ln w="9525">
                  <a:solidFill>
                    <a:srgbClr val="E87722"/>
                  </a:solidFill>
                </a:ln>
                <a:effectLst/>
              </c:spPr>
            </c:marker>
            <c:bubble3D val="0"/>
            <c:spPr>
              <a:ln w="31750" cap="rnd">
                <a:solidFill>
                  <a:srgbClr val="E87722"/>
                </a:solidFill>
                <a:prstDash val="dash"/>
                <a:round/>
              </a:ln>
              <a:effectLst/>
            </c:spPr>
            <c:extLst>
              <c:ext xmlns:c16="http://schemas.microsoft.com/office/drawing/2014/chart" uri="{C3380CC4-5D6E-409C-BE32-E72D297353CC}">
                <c16:uniqueId val="{00000005-5E0E-4060-8047-0E8A61BA5A29}"/>
              </c:ext>
            </c:extLst>
          </c:dPt>
          <c:dPt>
            <c:idx val="2"/>
            <c:marker>
              <c:symbol val="square"/>
              <c:size val="7"/>
              <c:spPr>
                <a:solidFill>
                  <a:srgbClr val="E87722"/>
                </a:solidFill>
                <a:ln w="9525">
                  <a:solidFill>
                    <a:srgbClr val="E87722"/>
                  </a:solidFill>
                </a:ln>
                <a:effectLst/>
              </c:spPr>
            </c:marker>
            <c:bubble3D val="0"/>
            <c:spPr>
              <a:ln w="31750" cap="rnd">
                <a:solidFill>
                  <a:srgbClr val="E87722"/>
                </a:solidFill>
                <a:prstDash val="dash"/>
                <a:round/>
              </a:ln>
              <a:effectLst/>
            </c:spPr>
            <c:extLst>
              <c:ext xmlns:c16="http://schemas.microsoft.com/office/drawing/2014/chart" uri="{C3380CC4-5D6E-409C-BE32-E72D297353CC}">
                <c16:uniqueId val="{00000006-5E0E-4060-8047-0E8A61BA5A29}"/>
              </c:ext>
            </c:extLst>
          </c:dPt>
          <c:dLbls>
            <c:dLbl>
              <c:idx val="0"/>
              <c:delete val="1"/>
              <c:extLst>
                <c:ext xmlns:c15="http://schemas.microsoft.com/office/drawing/2012/chart" uri="{CE6537A1-D6FC-4f65-9D91-7224C49458BB}"/>
                <c:ext xmlns:c16="http://schemas.microsoft.com/office/drawing/2014/chart" uri="{C3380CC4-5D6E-409C-BE32-E72D297353CC}">
                  <c16:uniqueId val="{00000004-5FB4-44FD-8958-F58CC092E52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f>Sheet1!$N$2:$N$7</c:f>
                <c:numCache>
                  <c:formatCode>General</c:formatCode>
                  <c:ptCount val="6"/>
                  <c:pt idx="0">
                    <c:v>0</c:v>
                  </c:pt>
                  <c:pt idx="1">
                    <c:v>0.37999999999999995</c:v>
                  </c:pt>
                  <c:pt idx="2">
                    <c:v>0.38</c:v>
                  </c:pt>
                  <c:pt idx="3">
                    <c:v>0.42000000000000004</c:v>
                  </c:pt>
                  <c:pt idx="4">
                    <c:v>0.48</c:v>
                  </c:pt>
                  <c:pt idx="5">
                    <c:v>0.58000000000000007</c:v>
                  </c:pt>
                </c:numCache>
              </c:numRef>
            </c:plus>
            <c:minus>
              <c:numRef>
                <c:f>Sheet1!$M$2:$M$7</c:f>
                <c:numCache>
                  <c:formatCode>General</c:formatCode>
                  <c:ptCount val="6"/>
                  <c:pt idx="0">
                    <c:v>0</c:v>
                  </c:pt>
                  <c:pt idx="1">
                    <c:v>0.37</c:v>
                  </c:pt>
                  <c:pt idx="2">
                    <c:v>0.39</c:v>
                  </c:pt>
                  <c:pt idx="3">
                    <c:v>0.42000000000000004</c:v>
                  </c:pt>
                  <c:pt idx="4">
                    <c:v>0.47</c:v>
                  </c:pt>
                  <c:pt idx="5">
                    <c:v>0.58000000000000007</c:v>
                  </c:pt>
                </c:numCache>
              </c:numRef>
            </c:minus>
            <c:spPr>
              <a:noFill/>
              <a:ln w="19050" cap="flat" cmpd="sng" algn="ctr">
                <a:solidFill>
                  <a:srgbClr val="E87722"/>
                </a:solidFill>
                <a:round/>
              </a:ln>
              <a:effectLst/>
            </c:spPr>
          </c:errBars>
          <c:xVal>
            <c:numRef>
              <c:f>Sheet1!$A$2:$A$7</c:f>
              <c:numCache>
                <c:formatCode>General</c:formatCode>
                <c:ptCount val="6"/>
                <c:pt idx="0">
                  <c:v>0</c:v>
                </c:pt>
                <c:pt idx="1">
                  <c:v>12</c:v>
                </c:pt>
                <c:pt idx="2">
                  <c:v>24</c:v>
                </c:pt>
                <c:pt idx="3">
                  <c:v>36</c:v>
                </c:pt>
                <c:pt idx="4">
                  <c:v>52</c:v>
                </c:pt>
                <c:pt idx="5">
                  <c:v>104</c:v>
                </c:pt>
              </c:numCache>
            </c:numRef>
          </c:xVal>
          <c:yVal>
            <c:numRef>
              <c:f>Sheet1!$B$2:$B$7</c:f>
              <c:numCache>
                <c:formatCode>0.0</c:formatCode>
                <c:ptCount val="6"/>
                <c:pt idx="0">
                  <c:v>0</c:v>
                </c:pt>
                <c:pt idx="1">
                  <c:v>-0.56999999999999995</c:v>
                </c:pt>
                <c:pt idx="2">
                  <c:v>-0.92</c:v>
                </c:pt>
                <c:pt idx="3">
                  <c:v>-0.66</c:v>
                </c:pt>
                <c:pt idx="4">
                  <c:v>-0.69</c:v>
                </c:pt>
                <c:pt idx="5">
                  <c:v>-0.45</c:v>
                </c:pt>
              </c:numCache>
            </c:numRef>
          </c:yVal>
          <c:smooth val="0"/>
          <c:extLst>
            <c:ext xmlns:c16="http://schemas.microsoft.com/office/drawing/2014/chart" uri="{C3380CC4-5D6E-409C-BE32-E72D297353CC}">
              <c16:uniqueId val="{00000000-5E0E-4060-8047-0E8A61BA5A29}"/>
            </c:ext>
          </c:extLst>
        </c:ser>
        <c:ser>
          <c:idx val="1"/>
          <c:order val="1"/>
          <c:tx>
            <c:strRef>
              <c:f>Sheet1!$C$1</c:f>
              <c:strCache>
                <c:ptCount val="1"/>
                <c:pt idx="0">
                  <c:v>Relugolix  Relugolix CT (N=247)</c:v>
                </c:pt>
              </c:strCache>
            </c:strRef>
          </c:tx>
          <c:spPr>
            <a:ln w="31750" cap="rnd">
              <a:solidFill>
                <a:srgbClr val="00778B"/>
              </a:solidFill>
              <a:round/>
            </a:ln>
            <a:effectLst/>
          </c:spPr>
          <c:marker>
            <c:symbol val="diamond"/>
            <c:size val="7"/>
            <c:spPr>
              <a:solidFill>
                <a:srgbClr val="00778B"/>
              </a:solidFill>
              <a:ln w="9525">
                <a:solidFill>
                  <a:srgbClr val="00778B"/>
                </a:solidFill>
              </a:ln>
              <a:effectLst/>
            </c:spPr>
          </c:marker>
          <c:dPt>
            <c:idx val="1"/>
            <c:marker>
              <c:symbol val="diamond"/>
              <c:size val="7"/>
              <c:spPr>
                <a:solidFill>
                  <a:srgbClr val="00778B"/>
                </a:solidFill>
                <a:ln w="9525">
                  <a:solidFill>
                    <a:srgbClr val="00778B"/>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07-5E0E-4060-8047-0E8A61BA5A29}"/>
              </c:ext>
            </c:extLst>
          </c:dPt>
          <c:dPt>
            <c:idx val="2"/>
            <c:marker>
              <c:symbol val="diamond"/>
              <c:size val="7"/>
              <c:spPr>
                <a:solidFill>
                  <a:srgbClr val="00778B"/>
                </a:solidFill>
                <a:ln w="9525">
                  <a:solidFill>
                    <a:srgbClr val="00778B"/>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08-5E0E-4060-8047-0E8A61BA5A29}"/>
              </c:ext>
            </c:extLst>
          </c:dPt>
          <c:dLbls>
            <c:dLbl>
              <c:idx val="0"/>
              <c:delete val="1"/>
              <c:extLst>
                <c:ext xmlns:c15="http://schemas.microsoft.com/office/drawing/2012/chart" uri="{CE6537A1-D6FC-4f65-9D91-7224C49458BB}"/>
                <c:ext xmlns:c16="http://schemas.microsoft.com/office/drawing/2014/chart" uri="{C3380CC4-5D6E-409C-BE32-E72D297353CC}">
                  <c16:uniqueId val="{00000003-5FB4-44FD-8958-F58CC092E524}"/>
                </c:ext>
              </c:extLst>
            </c:dLbl>
            <c:dLbl>
              <c:idx val="1"/>
              <c:layout>
                <c:manualLayout>
                  <c:x val="-2.141689803952998E-2"/>
                  <c:y val="9.4334134615384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0E-4060-8047-0E8A61BA5A29}"/>
                </c:ext>
              </c:extLst>
            </c:dLbl>
            <c:dLbl>
              <c:idx val="2"/>
              <c:layout>
                <c:manualLayout>
                  <c:x val="-2.1416898039529959E-2"/>
                  <c:y val="8.41578525641025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0E-4060-8047-0E8A61BA5A29}"/>
                </c:ext>
              </c:extLst>
            </c:dLbl>
            <c:dLbl>
              <c:idx val="3"/>
              <c:layout>
                <c:manualLayout>
                  <c:x val="-1.7878864222426991E-2"/>
                  <c:y val="8.7549946581196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B4-44FD-8958-F58CC092E524}"/>
                </c:ext>
              </c:extLst>
            </c:dLbl>
            <c:dLbl>
              <c:idx val="4"/>
              <c:layout>
                <c:manualLayout>
                  <c:x val="-2.1416898039529959E-2"/>
                  <c:y val="0.1079025106837606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B4-44FD-8958-F58CC092E524}"/>
                </c:ext>
              </c:extLst>
            </c:dLbl>
            <c:dLbl>
              <c:idx val="5"/>
              <c:layout>
                <c:manualLayout>
                  <c:x val="-2.0237553433828971E-2"/>
                  <c:y val="0.1011183226495726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B4-44FD-8958-F58CC092E52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f>Sheet1!$P$2:$P$7</c:f>
                <c:numCache>
                  <c:formatCode>General</c:formatCode>
                  <c:ptCount val="6"/>
                  <c:pt idx="0">
                    <c:v>0</c:v>
                  </c:pt>
                  <c:pt idx="1">
                    <c:v>0.3899999999999999</c:v>
                  </c:pt>
                  <c:pt idx="2">
                    <c:v>0.41000000000000014</c:v>
                  </c:pt>
                  <c:pt idx="3">
                    <c:v>0.44000000000000017</c:v>
                  </c:pt>
                  <c:pt idx="4">
                    <c:v>0.50000000000000011</c:v>
                  </c:pt>
                  <c:pt idx="5">
                    <c:v>0.6100000000000001</c:v>
                  </c:pt>
                </c:numCache>
              </c:numRef>
            </c:plus>
            <c:minus>
              <c:numRef>
                <c:f>Sheet1!$O$2:$O$7</c:f>
                <c:numCache>
                  <c:formatCode>General</c:formatCode>
                  <c:ptCount val="6"/>
                  <c:pt idx="0">
                    <c:v>0</c:v>
                  </c:pt>
                  <c:pt idx="1">
                    <c:v>0.3899999999999999</c:v>
                  </c:pt>
                  <c:pt idx="2">
                    <c:v>0.39999999999999969</c:v>
                  </c:pt>
                  <c:pt idx="3">
                    <c:v>0.43999999999999995</c:v>
                  </c:pt>
                  <c:pt idx="4">
                    <c:v>0.5</c:v>
                  </c:pt>
                  <c:pt idx="5">
                    <c:v>0.60999999999999988</c:v>
                  </c:pt>
                </c:numCache>
              </c:numRef>
            </c:minus>
            <c:spPr>
              <a:noFill/>
              <a:ln w="19050" cap="flat" cmpd="sng" algn="ctr">
                <a:solidFill>
                  <a:srgbClr val="00778B"/>
                </a:solidFill>
                <a:round/>
              </a:ln>
              <a:effectLst/>
            </c:spPr>
          </c:errBars>
          <c:xVal>
            <c:numRef>
              <c:f>Sheet1!$A$2:$A$7</c:f>
              <c:numCache>
                <c:formatCode>General</c:formatCode>
                <c:ptCount val="6"/>
                <c:pt idx="0">
                  <c:v>0</c:v>
                </c:pt>
                <c:pt idx="1">
                  <c:v>12</c:v>
                </c:pt>
                <c:pt idx="2">
                  <c:v>24</c:v>
                </c:pt>
                <c:pt idx="3">
                  <c:v>36</c:v>
                </c:pt>
                <c:pt idx="4">
                  <c:v>52</c:v>
                </c:pt>
                <c:pt idx="5">
                  <c:v>104</c:v>
                </c:pt>
              </c:numCache>
            </c:numRef>
          </c:xVal>
          <c:yVal>
            <c:numRef>
              <c:f>Sheet1!$C$2:$C$7</c:f>
              <c:numCache>
                <c:formatCode>0.0</c:formatCode>
                <c:ptCount val="6"/>
                <c:pt idx="0">
                  <c:v>0</c:v>
                </c:pt>
                <c:pt idx="1">
                  <c:v>-1.72</c:v>
                </c:pt>
                <c:pt idx="2">
                  <c:v>-1.86</c:v>
                </c:pt>
                <c:pt idx="3">
                  <c:v>-1.6</c:v>
                </c:pt>
                <c:pt idx="4">
                  <c:v>-1.0900000000000001</c:v>
                </c:pt>
                <c:pt idx="5">
                  <c:v>-0.56000000000000005</c:v>
                </c:pt>
              </c:numCache>
            </c:numRef>
          </c:yVal>
          <c:smooth val="0"/>
          <c:extLst>
            <c:ext xmlns:c16="http://schemas.microsoft.com/office/drawing/2014/chart" uri="{C3380CC4-5D6E-409C-BE32-E72D297353CC}">
              <c16:uniqueId val="{00000001-5E0E-4060-8047-0E8A61BA5A29}"/>
            </c:ext>
          </c:extLst>
        </c:ser>
        <c:ser>
          <c:idx val="2"/>
          <c:order val="2"/>
          <c:tx>
            <c:strRef>
              <c:f>Sheet1!$D$1</c:f>
              <c:strCache>
                <c:ptCount val="1"/>
                <c:pt idx="0">
                  <c:v>Placebo  Relugolix CT2 (N=275)</c:v>
                </c:pt>
              </c:strCache>
            </c:strRef>
          </c:tx>
          <c:spPr>
            <a:ln w="28575" cap="rnd">
              <a:solidFill>
                <a:srgbClr val="768692"/>
              </a:solidFill>
              <a:round/>
            </a:ln>
            <a:effectLst/>
          </c:spPr>
          <c:marker>
            <c:symbol val="circle"/>
            <c:size val="7"/>
            <c:spPr>
              <a:solidFill>
                <a:srgbClr val="768692"/>
              </a:solidFill>
              <a:ln w="9525">
                <a:solidFill>
                  <a:srgbClr val="768692"/>
                </a:solidFill>
              </a:ln>
              <a:effectLst/>
            </c:spPr>
          </c:marker>
          <c:dPt>
            <c:idx val="1"/>
            <c:marker>
              <c:symbol val="circle"/>
              <c:size val="7"/>
              <c:spPr>
                <a:solidFill>
                  <a:srgbClr val="768692"/>
                </a:solidFill>
                <a:ln w="9525">
                  <a:solidFill>
                    <a:srgbClr val="768692"/>
                  </a:solidFill>
                </a:ln>
                <a:effectLst/>
              </c:spPr>
            </c:marker>
            <c:bubble3D val="0"/>
            <c:spPr>
              <a:ln w="28575" cap="rnd">
                <a:solidFill>
                  <a:srgbClr val="768692"/>
                </a:solidFill>
                <a:prstDash val="dash"/>
                <a:round/>
              </a:ln>
              <a:effectLst/>
            </c:spPr>
            <c:extLst>
              <c:ext xmlns:c16="http://schemas.microsoft.com/office/drawing/2014/chart" uri="{C3380CC4-5D6E-409C-BE32-E72D297353CC}">
                <c16:uniqueId val="{00000003-5E0E-4060-8047-0E8A61BA5A29}"/>
              </c:ext>
            </c:extLst>
          </c:dPt>
          <c:dPt>
            <c:idx val="2"/>
            <c:marker>
              <c:symbol val="circle"/>
              <c:size val="7"/>
              <c:spPr>
                <a:solidFill>
                  <a:srgbClr val="768692"/>
                </a:solidFill>
                <a:ln w="9525">
                  <a:solidFill>
                    <a:srgbClr val="768692"/>
                  </a:solidFill>
                </a:ln>
                <a:effectLst/>
              </c:spPr>
            </c:marker>
            <c:bubble3D val="0"/>
            <c:spPr>
              <a:ln w="28575" cap="rnd">
                <a:solidFill>
                  <a:srgbClr val="768692"/>
                </a:solidFill>
                <a:prstDash val="dash"/>
                <a:round/>
              </a:ln>
              <a:effectLst/>
            </c:spPr>
            <c:extLst>
              <c:ext xmlns:c16="http://schemas.microsoft.com/office/drawing/2014/chart" uri="{C3380CC4-5D6E-409C-BE32-E72D297353CC}">
                <c16:uniqueId val="{00000004-5E0E-4060-8047-0E8A61BA5A29}"/>
              </c:ext>
            </c:extLst>
          </c:dPt>
          <c:dLbls>
            <c:dLbl>
              <c:idx val="0"/>
              <c:delete val="1"/>
              <c:extLst>
                <c:ext xmlns:c15="http://schemas.microsoft.com/office/drawing/2012/chart" uri="{CE6537A1-D6FC-4f65-9D91-7224C49458BB}"/>
                <c:ext xmlns:c16="http://schemas.microsoft.com/office/drawing/2014/chart" uri="{C3380CC4-5D6E-409C-BE32-E72D297353CC}">
                  <c16:uniqueId val="{00000005-5FB4-44FD-8958-F58CC092E52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f>Sheet1!$R$2:$R$7</c:f>
                <c:numCache>
                  <c:formatCode>General</c:formatCode>
                  <c:ptCount val="6"/>
                  <c:pt idx="0">
                    <c:v>0</c:v>
                  </c:pt>
                  <c:pt idx="1">
                    <c:v>0.38</c:v>
                  </c:pt>
                  <c:pt idx="2">
                    <c:v>0.39</c:v>
                  </c:pt>
                  <c:pt idx="3">
                    <c:v>0.42000000000000004</c:v>
                  </c:pt>
                  <c:pt idx="4">
                    <c:v>0.48</c:v>
                  </c:pt>
                  <c:pt idx="5">
                    <c:v>0.56999999999999995</c:v>
                  </c:pt>
                </c:numCache>
              </c:numRef>
            </c:plus>
            <c:minus>
              <c:numRef>
                <c:f>Sheet1!$Q$2:$Q$7</c:f>
                <c:numCache>
                  <c:formatCode>General</c:formatCode>
                  <c:ptCount val="6"/>
                  <c:pt idx="0">
                    <c:v>0</c:v>
                  </c:pt>
                  <c:pt idx="1">
                    <c:v>0.37</c:v>
                  </c:pt>
                  <c:pt idx="2">
                    <c:v>0.39</c:v>
                  </c:pt>
                  <c:pt idx="3">
                    <c:v>0.42000000000000004</c:v>
                  </c:pt>
                  <c:pt idx="4">
                    <c:v>0.48</c:v>
                  </c:pt>
                  <c:pt idx="5">
                    <c:v>0.58000000000000007</c:v>
                  </c:pt>
                </c:numCache>
              </c:numRef>
            </c:minus>
            <c:spPr>
              <a:noFill/>
              <a:ln w="19050" cap="flat" cmpd="sng" algn="ctr">
                <a:solidFill>
                  <a:srgbClr val="768692"/>
                </a:solidFill>
                <a:round/>
              </a:ln>
              <a:effectLst/>
            </c:spPr>
          </c:errBars>
          <c:xVal>
            <c:numRef>
              <c:f>Sheet1!$A$2:$A$7</c:f>
              <c:numCache>
                <c:formatCode>General</c:formatCode>
                <c:ptCount val="6"/>
                <c:pt idx="0">
                  <c:v>0</c:v>
                </c:pt>
                <c:pt idx="1">
                  <c:v>12</c:v>
                </c:pt>
                <c:pt idx="2">
                  <c:v>24</c:v>
                </c:pt>
                <c:pt idx="3">
                  <c:v>36</c:v>
                </c:pt>
                <c:pt idx="4">
                  <c:v>52</c:v>
                </c:pt>
                <c:pt idx="5">
                  <c:v>104</c:v>
                </c:pt>
              </c:numCache>
            </c:numRef>
          </c:xVal>
          <c:yVal>
            <c:numRef>
              <c:f>Sheet1!$D$2:$D$7</c:f>
              <c:numCache>
                <c:formatCode>0.0</c:formatCode>
                <c:ptCount val="6"/>
                <c:pt idx="0">
                  <c:v>0</c:v>
                </c:pt>
                <c:pt idx="1">
                  <c:v>-0.11</c:v>
                </c:pt>
                <c:pt idx="2">
                  <c:v>7.0000000000000007E-2</c:v>
                </c:pt>
                <c:pt idx="3">
                  <c:v>0.09</c:v>
                </c:pt>
                <c:pt idx="4">
                  <c:v>-0.09</c:v>
                </c:pt>
                <c:pt idx="5">
                  <c:v>-0.09</c:v>
                </c:pt>
              </c:numCache>
            </c:numRef>
          </c:yVal>
          <c:smooth val="0"/>
          <c:extLst>
            <c:ext xmlns:c16="http://schemas.microsoft.com/office/drawing/2014/chart" uri="{C3380CC4-5D6E-409C-BE32-E72D297353CC}">
              <c16:uniqueId val="{00000002-5E0E-4060-8047-0E8A61BA5A29}"/>
            </c:ext>
          </c:extLst>
        </c:ser>
        <c:dLbls>
          <c:showLegendKey val="0"/>
          <c:showVal val="0"/>
          <c:showCatName val="0"/>
          <c:showSerName val="0"/>
          <c:showPercent val="0"/>
          <c:showBubbleSize val="0"/>
        </c:dLbls>
        <c:axId val="438066920"/>
        <c:axId val="438067248"/>
      </c:scatterChart>
      <c:valAx>
        <c:axId val="438066920"/>
        <c:scaling>
          <c:orientation val="minMax"/>
          <c:max val="108"/>
          <c:min val="0"/>
        </c:scaling>
        <c:delete val="0"/>
        <c:axPos val="b"/>
        <c:numFmt formatCode="General" sourceLinked="1"/>
        <c:majorTickMark val="none"/>
        <c:minorTickMark val="none"/>
        <c:tickLblPos val="none"/>
        <c:spPr>
          <a:noFill/>
          <a:ln w="12700" cap="flat" cmpd="sng" algn="ctr">
            <a:solidFill>
              <a:srgbClr val="253746"/>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438067248"/>
        <c:crossesAt val="-100"/>
        <c:crossBetween val="midCat"/>
        <c:majorUnit val="4"/>
      </c:valAx>
      <c:valAx>
        <c:axId val="438067248"/>
        <c:scaling>
          <c:orientation val="minMax"/>
          <c:max val="2"/>
          <c:min val="-5"/>
        </c:scaling>
        <c:delete val="0"/>
        <c:axPos val="l"/>
        <c:numFmt formatCode="#,##0" sourceLinked="0"/>
        <c:majorTickMark val="out"/>
        <c:minorTickMark val="none"/>
        <c:tickLblPos val="nextTo"/>
        <c:spPr>
          <a:noFill/>
          <a:ln w="12700">
            <a:solidFill>
              <a:srgbClr val="253746"/>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438066920"/>
        <c:crossesAt val="-6"/>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2"/>
          </a:solidFill>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940756571168322E-2"/>
          <c:y val="4.0642497812773404E-2"/>
          <c:w val="0.95205924342883164"/>
          <c:h val="0.91871500437445319"/>
        </c:manualLayout>
      </c:layout>
      <c:barChart>
        <c:barDir val="col"/>
        <c:grouping val="clustered"/>
        <c:varyColors val="0"/>
        <c:ser>
          <c:idx val="0"/>
          <c:order val="0"/>
          <c:tx>
            <c:strRef>
              <c:f>Sheet1!$B$1</c:f>
              <c:strCache>
                <c:ptCount val="1"/>
                <c:pt idx="0">
                  <c:v>PBO</c:v>
                </c:pt>
              </c:strCache>
            </c:strRef>
          </c:tx>
          <c:spPr>
            <a:solidFill>
              <a:schemeClr val="bg1">
                <a:lumMod val="50000"/>
              </a:schemeClr>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0-82B8-408A-AD8E-2D6BBF6230B2}"/>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2-82B8-408A-AD8E-2D6BBF6230B2}"/>
              </c:ext>
            </c:extLst>
          </c:dPt>
          <c:cat>
            <c:strRef>
              <c:f>Sheet1!$A$2:$A$3</c:f>
              <c:strCache>
                <c:ptCount val="2"/>
                <c:pt idx="0">
                  <c:v>Dysmenorrhea</c:v>
                </c:pt>
                <c:pt idx="1">
                  <c:v>Nonmenstrual Pelvic</c:v>
                </c:pt>
              </c:strCache>
            </c:strRef>
          </c:cat>
          <c:val>
            <c:numRef>
              <c:f>Sheet1!$B$2:$B$3</c:f>
              <c:numCache>
                <c:formatCode>General</c:formatCode>
                <c:ptCount val="2"/>
                <c:pt idx="0">
                  <c:v>30</c:v>
                </c:pt>
                <c:pt idx="1">
                  <c:v>43</c:v>
                </c:pt>
              </c:numCache>
            </c:numRef>
          </c:val>
          <c:extLst>
            <c:ext xmlns:c16="http://schemas.microsoft.com/office/drawing/2014/chart" uri="{C3380CC4-5D6E-409C-BE32-E72D297353CC}">
              <c16:uniqueId val="{00000000-72E3-44F1-929C-001373DA7131}"/>
            </c:ext>
          </c:extLst>
        </c:ser>
        <c:ser>
          <c:idx val="1"/>
          <c:order val="1"/>
          <c:tx>
            <c:strRef>
              <c:f>Sheet1!$C$1</c:f>
              <c:strCache>
                <c:ptCount val="1"/>
                <c:pt idx="0">
                  <c:v>RCT</c:v>
                </c:pt>
              </c:strCache>
            </c:strRef>
          </c:tx>
          <c:spPr>
            <a:solidFill>
              <a:srgbClr val="EA7125"/>
            </a:solidFill>
            <a:ln>
              <a:noFill/>
            </a:ln>
            <a:effectLst/>
          </c:spPr>
          <c:invertIfNegative val="0"/>
          <c:cat>
            <c:strRef>
              <c:f>Sheet1!$A$2:$A$3</c:f>
              <c:strCache>
                <c:ptCount val="2"/>
                <c:pt idx="0">
                  <c:v>Dysmenorrhea</c:v>
                </c:pt>
                <c:pt idx="1">
                  <c:v>Nonmenstrual Pelvic</c:v>
                </c:pt>
              </c:strCache>
            </c:strRef>
          </c:cat>
          <c:val>
            <c:numRef>
              <c:f>Sheet1!$C$2:$C$3</c:f>
              <c:numCache>
                <c:formatCode>General</c:formatCode>
                <c:ptCount val="2"/>
                <c:pt idx="0">
                  <c:v>75</c:v>
                </c:pt>
                <c:pt idx="1">
                  <c:v>66</c:v>
                </c:pt>
              </c:numCache>
            </c:numRef>
          </c:val>
          <c:extLst>
            <c:ext xmlns:c16="http://schemas.microsoft.com/office/drawing/2014/chart" uri="{C3380CC4-5D6E-409C-BE32-E72D297353CC}">
              <c16:uniqueId val="{00000001-72E3-44F1-929C-001373DA7131}"/>
            </c:ext>
          </c:extLst>
        </c:ser>
        <c:ser>
          <c:idx val="2"/>
          <c:order val="2"/>
          <c:tx>
            <c:strRef>
              <c:f>Sheet1!$D$1</c:f>
              <c:strCache>
                <c:ptCount val="1"/>
                <c:pt idx="0">
                  <c:v>Delayed relugolix</c:v>
                </c:pt>
              </c:strCache>
            </c:strRef>
          </c:tx>
          <c:spPr>
            <a:solidFill>
              <a:srgbClr val="007A94"/>
            </a:solidFill>
            <a:ln>
              <a:noFill/>
            </a:ln>
            <a:effectLst/>
          </c:spPr>
          <c:invertIfNegative val="0"/>
          <c:dPt>
            <c:idx val="0"/>
            <c:invertIfNegative val="0"/>
            <c:bubble3D val="0"/>
            <c:spPr>
              <a:solidFill>
                <a:srgbClr val="007A94"/>
              </a:solidFill>
              <a:ln>
                <a:noFill/>
              </a:ln>
              <a:effectLst/>
            </c:spPr>
            <c:extLst>
              <c:ext xmlns:c16="http://schemas.microsoft.com/office/drawing/2014/chart" uri="{C3380CC4-5D6E-409C-BE32-E72D297353CC}">
                <c16:uniqueId val="{00000001-82B8-408A-AD8E-2D6BBF6230B2}"/>
              </c:ext>
            </c:extLst>
          </c:dPt>
          <c:dPt>
            <c:idx val="1"/>
            <c:invertIfNegative val="0"/>
            <c:bubble3D val="0"/>
            <c:spPr>
              <a:solidFill>
                <a:srgbClr val="007A94"/>
              </a:solidFill>
              <a:ln>
                <a:noFill/>
              </a:ln>
              <a:effectLst/>
            </c:spPr>
            <c:extLst>
              <c:ext xmlns:c16="http://schemas.microsoft.com/office/drawing/2014/chart" uri="{C3380CC4-5D6E-409C-BE32-E72D297353CC}">
                <c16:uniqueId val="{00000003-82B8-408A-AD8E-2D6BBF6230B2}"/>
              </c:ext>
            </c:extLst>
          </c:dPt>
          <c:cat>
            <c:strRef>
              <c:f>Sheet1!$A$2:$A$3</c:f>
              <c:strCache>
                <c:ptCount val="2"/>
                <c:pt idx="0">
                  <c:v>Dysmenorrhea</c:v>
                </c:pt>
                <c:pt idx="1">
                  <c:v>Nonmenstrual Pelvic</c:v>
                </c:pt>
              </c:strCache>
            </c:strRef>
          </c:cat>
          <c:val>
            <c:numRef>
              <c:f>Sheet1!$D$2:$D$3</c:f>
              <c:numCache>
                <c:formatCode>General</c:formatCode>
                <c:ptCount val="2"/>
                <c:pt idx="0">
                  <c:v>73</c:v>
                </c:pt>
                <c:pt idx="1">
                  <c:v>53</c:v>
                </c:pt>
              </c:numCache>
            </c:numRef>
          </c:val>
          <c:extLst>
            <c:ext xmlns:c16="http://schemas.microsoft.com/office/drawing/2014/chart" uri="{C3380CC4-5D6E-409C-BE32-E72D297353CC}">
              <c16:uniqueId val="{00000002-72E3-44F1-929C-001373DA7131}"/>
            </c:ext>
          </c:extLst>
        </c:ser>
        <c:dLbls>
          <c:showLegendKey val="0"/>
          <c:showVal val="0"/>
          <c:showCatName val="0"/>
          <c:showSerName val="0"/>
          <c:showPercent val="0"/>
          <c:showBubbleSize val="0"/>
        </c:dLbls>
        <c:gapWidth val="100"/>
        <c:overlap val="-15"/>
        <c:axId val="2105465520"/>
        <c:axId val="2105468472"/>
      </c:barChart>
      <c:catAx>
        <c:axId val="2105465520"/>
        <c:scaling>
          <c:orientation val="minMax"/>
        </c:scaling>
        <c:delete val="0"/>
        <c:axPos val="b"/>
        <c:numFmt formatCode="General" sourceLinked="1"/>
        <c:majorTickMark val="out"/>
        <c:minorTickMark val="none"/>
        <c:tickLblPos val="none"/>
        <c:spPr>
          <a:noFill/>
          <a:ln w="6350" cap="flat" cmpd="sng" algn="ctr">
            <a:solidFill>
              <a:schemeClr val="tx1">
                <a:lumMod val="50000"/>
                <a:lumOff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05468472"/>
        <c:crosses val="autoZero"/>
        <c:auto val="1"/>
        <c:lblAlgn val="ctr"/>
        <c:lblOffset val="100"/>
        <c:noMultiLvlLbl val="0"/>
      </c:catAx>
      <c:valAx>
        <c:axId val="2105468472"/>
        <c:scaling>
          <c:orientation val="minMax"/>
          <c:max val="100"/>
        </c:scaling>
        <c:delete val="0"/>
        <c:axPos val="l"/>
        <c:numFmt formatCode="General" sourceLinked="0"/>
        <c:majorTickMark val="out"/>
        <c:minorTickMark val="none"/>
        <c:tickLblPos val="nextTo"/>
        <c:spPr>
          <a:noFill/>
          <a:ln w="6350">
            <a:solidFill>
              <a:schemeClr val="tx1">
                <a:lumMod val="50000"/>
                <a:lumOff val="50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10546552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5999164868593839E-2"/>
          <c:y val="5.485406181782948E-2"/>
          <c:w val="0.81990419285565619"/>
          <c:h val="0.83032945060094532"/>
        </c:manualLayout>
      </c:layout>
      <c:lineChart>
        <c:grouping val="standard"/>
        <c:varyColors val="0"/>
        <c:ser>
          <c:idx val="0"/>
          <c:order val="0"/>
          <c:spPr>
            <a:ln w="38100" algn="ctr">
              <a:solidFill>
                <a:srgbClr val="FFFFFF">
                  <a:lumMod val="75000"/>
                </a:srgbClr>
              </a:solidFill>
              <a:prstDash val="solid"/>
            </a:ln>
          </c:spPr>
          <c:marker>
            <c:symbol val="circle"/>
            <c:size val="8"/>
            <c:spPr>
              <a:solidFill>
                <a:srgbClr val="FFFFFF">
                  <a:lumMod val="75000"/>
                </a:srgbClr>
              </a:solidFill>
              <a:ln>
                <a:solidFill>
                  <a:srgbClr val="FFFFFF">
                    <a:lumMod val="75000"/>
                  </a:srgbClr>
                </a:solidFill>
              </a:ln>
            </c:spPr>
          </c:marker>
          <c:dPt>
            <c:idx val="0"/>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0-58EE-488C-81A8-B04DF23D272D}"/>
              </c:ext>
            </c:extLst>
          </c:dPt>
          <c:dPt>
            <c:idx val="1"/>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1-58EE-488C-81A8-B04DF23D272D}"/>
              </c:ext>
            </c:extLst>
          </c:dPt>
          <c:dPt>
            <c:idx val="2"/>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2-58EE-488C-81A8-B04DF23D272D}"/>
              </c:ext>
            </c:extLst>
          </c:dPt>
          <c:errBars>
            <c:errDir val="y"/>
            <c:errBarType val="both"/>
            <c:errValType val="cust"/>
            <c:noEndCap val="0"/>
            <c:plus>
              <c:numRef>
                <c:f>Sheet1!$A$5:$G$5</c:f>
                <c:numCache>
                  <c:formatCode>General</c:formatCode>
                  <c:ptCount val="7"/>
                  <c:pt idx="0">
                    <c:v>0.13</c:v>
                  </c:pt>
                  <c:pt idx="1">
                    <c:v>0.19</c:v>
                  </c:pt>
                  <c:pt idx="2">
                    <c:v>0.2</c:v>
                  </c:pt>
                  <c:pt idx="3">
                    <c:v>0.2</c:v>
                  </c:pt>
                  <c:pt idx="4">
                    <c:v>0.21</c:v>
                  </c:pt>
                  <c:pt idx="5">
                    <c:v>0.2</c:v>
                  </c:pt>
                  <c:pt idx="6">
                    <c:v>0.2</c:v>
                  </c:pt>
                </c:numCache>
              </c:numRef>
            </c:plus>
            <c:minus>
              <c:numRef>
                <c:f>Sheet1!$A$6:$G$6</c:f>
                <c:numCache>
                  <c:formatCode>General</c:formatCode>
                  <c:ptCount val="7"/>
                  <c:pt idx="0">
                    <c:v>0.13</c:v>
                  </c:pt>
                  <c:pt idx="1">
                    <c:v>0.2</c:v>
                  </c:pt>
                  <c:pt idx="2">
                    <c:v>0.2</c:v>
                  </c:pt>
                  <c:pt idx="3">
                    <c:v>0.2</c:v>
                  </c:pt>
                  <c:pt idx="4">
                    <c:v>0.21</c:v>
                  </c:pt>
                  <c:pt idx="5">
                    <c:v>0.2</c:v>
                  </c:pt>
                  <c:pt idx="6">
                    <c:v>0.2</c:v>
                  </c:pt>
                </c:numCache>
              </c:numRef>
            </c:minus>
            <c:spPr>
              <a:ln w="25400">
                <a:solidFill>
                  <a:srgbClr val="A6A6A6"/>
                </a:solidFill>
              </a:ln>
            </c:spPr>
          </c:errBars>
          <c:cat>
            <c:strRef>
              <c:f>Sheet1!$A$1:$H$1</c:f>
              <c:strCache>
                <c:ptCount val="7"/>
                <c:pt idx="0">
                  <c:v>BL</c:v>
                </c:pt>
                <c:pt idx="1">
                  <c:v>W4</c:v>
                </c:pt>
                <c:pt idx="2">
                  <c:v>W8</c:v>
                </c:pt>
                <c:pt idx="3">
                  <c:v>W12</c:v>
                </c:pt>
                <c:pt idx="4">
                  <c:v>W16</c:v>
                </c:pt>
                <c:pt idx="5">
                  <c:v>W20</c:v>
                </c:pt>
                <c:pt idx="6">
                  <c:v>W24</c:v>
                </c:pt>
              </c:strCache>
            </c:strRef>
          </c:cat>
          <c:val>
            <c:numRef>
              <c:f>Sheet1!$A$2:$H$2</c:f>
              <c:numCache>
                <c:formatCode>General</c:formatCode>
                <c:ptCount val="8"/>
                <c:pt idx="0">
                  <c:v>7.2</c:v>
                </c:pt>
                <c:pt idx="1">
                  <c:v>6.1</c:v>
                </c:pt>
                <c:pt idx="2">
                  <c:v>5.6</c:v>
                </c:pt>
                <c:pt idx="3">
                  <c:v>5.5</c:v>
                </c:pt>
                <c:pt idx="4">
                  <c:v>5.3</c:v>
                </c:pt>
                <c:pt idx="5">
                  <c:v>5</c:v>
                </c:pt>
                <c:pt idx="6">
                  <c:v>5</c:v>
                </c:pt>
              </c:numCache>
            </c:numRef>
          </c:val>
          <c:smooth val="0"/>
          <c:extLst>
            <c:ext xmlns:c16="http://schemas.microsoft.com/office/drawing/2014/chart" uri="{C3380CC4-5D6E-409C-BE32-E72D297353CC}">
              <c16:uniqueId val="{00000003-58EE-488C-81A8-B04DF23D272D}"/>
            </c:ext>
          </c:extLst>
        </c:ser>
        <c:ser>
          <c:idx val="1"/>
          <c:order val="1"/>
          <c:spPr>
            <a:ln w="38100" algn="ctr">
              <a:solidFill>
                <a:srgbClr val="EA7125"/>
              </a:solidFill>
              <a:prstDash val="solid"/>
            </a:ln>
          </c:spPr>
          <c:marker>
            <c:symbol val="circle"/>
            <c:size val="8"/>
            <c:spPr>
              <a:solidFill>
                <a:srgbClr val="EA7125"/>
              </a:solidFill>
              <a:ln>
                <a:solidFill>
                  <a:srgbClr val="EA7125"/>
                </a:solidFill>
              </a:ln>
            </c:spPr>
          </c:marker>
          <c:dPt>
            <c:idx val="0"/>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4-58EE-488C-81A8-B04DF23D272D}"/>
              </c:ext>
            </c:extLst>
          </c:dPt>
          <c:dPt>
            <c:idx val="1"/>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5-58EE-488C-81A8-B04DF23D272D}"/>
              </c:ext>
            </c:extLst>
          </c:dPt>
          <c:dPt>
            <c:idx val="2"/>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6-58EE-488C-81A8-B04DF23D272D}"/>
              </c:ext>
            </c:extLst>
          </c:dPt>
          <c:errBars>
            <c:errDir val="y"/>
            <c:errBarType val="both"/>
            <c:errValType val="cust"/>
            <c:noEndCap val="0"/>
            <c:plus>
              <c:numRef>
                <c:f>Sheet1!$A$5:$G$5</c:f>
                <c:numCache>
                  <c:formatCode>General</c:formatCode>
                  <c:ptCount val="7"/>
                  <c:pt idx="0">
                    <c:v>0.13</c:v>
                  </c:pt>
                  <c:pt idx="1">
                    <c:v>0.19</c:v>
                  </c:pt>
                  <c:pt idx="2">
                    <c:v>0.2</c:v>
                  </c:pt>
                  <c:pt idx="3">
                    <c:v>0.2</c:v>
                  </c:pt>
                  <c:pt idx="4">
                    <c:v>0.21</c:v>
                  </c:pt>
                  <c:pt idx="5">
                    <c:v>0.2</c:v>
                  </c:pt>
                  <c:pt idx="6">
                    <c:v>0.2</c:v>
                  </c:pt>
                </c:numCache>
              </c:numRef>
            </c:plus>
            <c:minus>
              <c:numRef>
                <c:f>Sheet1!$A$6:$G$6</c:f>
                <c:numCache>
                  <c:formatCode>General</c:formatCode>
                  <c:ptCount val="7"/>
                  <c:pt idx="0">
                    <c:v>0.13</c:v>
                  </c:pt>
                  <c:pt idx="1">
                    <c:v>0.2</c:v>
                  </c:pt>
                  <c:pt idx="2">
                    <c:v>0.2</c:v>
                  </c:pt>
                  <c:pt idx="3">
                    <c:v>0.2</c:v>
                  </c:pt>
                  <c:pt idx="4">
                    <c:v>0.21</c:v>
                  </c:pt>
                  <c:pt idx="5">
                    <c:v>0.2</c:v>
                  </c:pt>
                  <c:pt idx="6">
                    <c:v>0.2</c:v>
                  </c:pt>
                </c:numCache>
              </c:numRef>
            </c:minus>
            <c:spPr>
              <a:ln w="25400">
                <a:solidFill>
                  <a:srgbClr val="EA7125"/>
                </a:solidFill>
              </a:ln>
            </c:spPr>
          </c:errBars>
          <c:cat>
            <c:strRef>
              <c:f>Sheet1!$A$1:$H$1</c:f>
              <c:strCache>
                <c:ptCount val="7"/>
                <c:pt idx="0">
                  <c:v>BL</c:v>
                </c:pt>
                <c:pt idx="1">
                  <c:v>W4</c:v>
                </c:pt>
                <c:pt idx="2">
                  <c:v>W8</c:v>
                </c:pt>
                <c:pt idx="3">
                  <c:v>W12</c:v>
                </c:pt>
                <c:pt idx="4">
                  <c:v>W16</c:v>
                </c:pt>
                <c:pt idx="5">
                  <c:v>W20</c:v>
                </c:pt>
                <c:pt idx="6">
                  <c:v>W24</c:v>
                </c:pt>
              </c:strCache>
            </c:strRef>
          </c:cat>
          <c:val>
            <c:numRef>
              <c:f>Sheet1!$A$3:$H$3</c:f>
              <c:numCache>
                <c:formatCode>General</c:formatCode>
                <c:ptCount val="8"/>
                <c:pt idx="0">
                  <c:v>7.3</c:v>
                </c:pt>
                <c:pt idx="1">
                  <c:v>5.8</c:v>
                </c:pt>
                <c:pt idx="2">
                  <c:v>2.8</c:v>
                </c:pt>
                <c:pt idx="3">
                  <c:v>2.2999999999999998</c:v>
                </c:pt>
                <c:pt idx="4">
                  <c:v>2</c:v>
                </c:pt>
                <c:pt idx="5">
                  <c:v>1.8</c:v>
                </c:pt>
                <c:pt idx="6">
                  <c:v>1.8</c:v>
                </c:pt>
              </c:numCache>
            </c:numRef>
          </c:val>
          <c:smooth val="0"/>
          <c:extLst>
            <c:ext xmlns:c16="http://schemas.microsoft.com/office/drawing/2014/chart" uri="{C3380CC4-5D6E-409C-BE32-E72D297353CC}">
              <c16:uniqueId val="{00000007-58EE-488C-81A8-B04DF23D272D}"/>
            </c:ext>
          </c:extLst>
        </c:ser>
        <c:ser>
          <c:idx val="2"/>
          <c:order val="2"/>
          <c:cat>
            <c:strRef>
              <c:f>Sheet1!$A$1:$H$1</c:f>
              <c:strCache>
                <c:ptCount val="7"/>
                <c:pt idx="0">
                  <c:v>BL</c:v>
                </c:pt>
                <c:pt idx="1">
                  <c:v>W4</c:v>
                </c:pt>
                <c:pt idx="2">
                  <c:v>W8</c:v>
                </c:pt>
                <c:pt idx="3">
                  <c:v>W12</c:v>
                </c:pt>
                <c:pt idx="4">
                  <c:v>W16</c:v>
                </c:pt>
                <c:pt idx="5">
                  <c:v>W20</c:v>
                </c:pt>
                <c:pt idx="6">
                  <c:v>W24</c:v>
                </c:pt>
              </c:strCache>
            </c:strRef>
          </c:cat>
          <c:val>
            <c:numRef>
              <c:f>Sheet1!$A$4:$H$4</c:f>
              <c:numCache>
                <c:formatCode>General</c:formatCode>
                <c:ptCount val="8"/>
                <c:pt idx="0">
                  <c:v>7.1</c:v>
                </c:pt>
                <c:pt idx="1">
                  <c:v>5.4</c:v>
                </c:pt>
                <c:pt idx="2">
                  <c:v>1.5</c:v>
                </c:pt>
                <c:pt idx="3">
                  <c:v>1.6</c:v>
                </c:pt>
                <c:pt idx="4">
                  <c:v>2.2000000000000002</c:v>
                </c:pt>
                <c:pt idx="5">
                  <c:v>2</c:v>
                </c:pt>
                <c:pt idx="6">
                  <c:v>1.9</c:v>
                </c:pt>
              </c:numCache>
            </c:numRef>
          </c:val>
          <c:smooth val="0"/>
          <c:extLst>
            <c:ext xmlns:c16="http://schemas.microsoft.com/office/drawing/2014/chart" uri="{C3380CC4-5D6E-409C-BE32-E72D297353CC}">
              <c16:uniqueId val="{00000008-58EE-488C-81A8-B04DF23D272D}"/>
            </c:ext>
          </c:extLst>
        </c:ser>
        <c:dLbls>
          <c:showLegendKey val="0"/>
          <c:showVal val="0"/>
          <c:showCatName val="0"/>
          <c:showSerName val="0"/>
          <c:showPercent val="0"/>
          <c:showBubbleSize val="0"/>
        </c:dLbls>
        <c:marker val="1"/>
        <c:smooth val="0"/>
        <c:axId val="222921088"/>
        <c:axId val="222922624"/>
        <c:extLst/>
      </c:lineChart>
      <c:catAx>
        <c:axId val="222921088"/>
        <c:scaling>
          <c:orientation val="minMax"/>
        </c:scaling>
        <c:delete val="0"/>
        <c:axPos val="b"/>
        <c:majorGridlines>
          <c:spPr>
            <a:ln>
              <a:noFill/>
            </a:ln>
          </c:spPr>
        </c:majorGridlines>
        <c:numFmt formatCode="General" sourceLinked="1"/>
        <c:majorTickMark val="out"/>
        <c:minorTickMark val="none"/>
        <c:tickLblPos val="nextTo"/>
        <c:spPr>
          <a:ln w="9525" algn="ctr">
            <a:solidFill>
              <a:schemeClr val="tx1"/>
            </a:solidFill>
            <a:prstDash val="solid"/>
          </a:ln>
        </c:spPr>
        <c:txPr>
          <a:bodyPr/>
          <a:lstStyle/>
          <a:p>
            <a:pPr>
              <a:defRPr sz="1200">
                <a:latin typeface="Verdana" panose="020B0604030504040204" pitchFamily="34" charset="0"/>
                <a:ea typeface="Verdana" panose="020B0604030504040204" pitchFamily="34" charset="0"/>
                <a:cs typeface="Arial" panose="020B0604020202020204" pitchFamily="34" charset="0"/>
              </a:defRPr>
            </a:pPr>
            <a:endParaRPr lang="fr-FR"/>
          </a:p>
        </c:txPr>
        <c:crossAx val="222922624"/>
        <c:crossesAt val="-100"/>
        <c:auto val="0"/>
        <c:lblAlgn val="ctr"/>
        <c:lblOffset val="100"/>
        <c:noMultiLvlLbl val="0"/>
      </c:catAx>
      <c:valAx>
        <c:axId val="222922624"/>
        <c:scaling>
          <c:orientation val="minMax"/>
          <c:max val="10"/>
          <c:min val="0"/>
        </c:scaling>
        <c:delete val="0"/>
        <c:axPos val="l"/>
        <c:majorGridlines>
          <c:spPr>
            <a:ln>
              <a:noFill/>
            </a:ln>
          </c:spPr>
        </c:majorGridlines>
        <c:numFmt formatCode="#,##0" sourceLinked="0"/>
        <c:majorTickMark val="out"/>
        <c:minorTickMark val="none"/>
        <c:tickLblPos val="nextTo"/>
        <c:spPr>
          <a:ln w="9525" algn="ctr">
            <a:solidFill>
              <a:schemeClr val="tx1"/>
            </a:solidFill>
            <a:prstDash val="solid"/>
          </a:ln>
        </c:spPr>
        <c:txPr>
          <a:bodyPr wrap="none"/>
          <a:lstStyle/>
          <a:p>
            <a:pPr>
              <a:defRPr sz="120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sym typeface="+mn-lt"/>
              </a:defRPr>
            </a:pPr>
            <a:endParaRPr lang="fr-FR"/>
          </a:p>
        </c:txPr>
        <c:crossAx val="222921088"/>
        <c:crossesAt val="0"/>
        <c:crossBetween val="midCat"/>
        <c:majorUnit val="1"/>
      </c:valAx>
      <c:spPr>
        <a:noFill/>
        <a:ln w="25400">
          <a:noFill/>
        </a:ln>
      </c:spPr>
    </c:plotArea>
    <c:plotVisOnly val="0"/>
    <c:dispBlanksAs val="gap"/>
    <c:showDLblsOverMax val="1"/>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3982817128122333E-2"/>
          <c:y val="2.6493470531645844E-2"/>
          <c:w val="0.87149664596219867"/>
          <c:h val="0.87029198456304435"/>
        </c:manualLayout>
      </c:layout>
      <c:lineChart>
        <c:grouping val="standard"/>
        <c:varyColors val="0"/>
        <c:ser>
          <c:idx val="0"/>
          <c:order val="0"/>
          <c:spPr>
            <a:ln w="38100" algn="ctr">
              <a:solidFill>
                <a:srgbClr val="FFFFFF">
                  <a:lumMod val="75000"/>
                </a:srgbClr>
              </a:solidFill>
              <a:prstDash val="solid"/>
            </a:ln>
          </c:spPr>
          <c:marker>
            <c:symbol val="circle"/>
            <c:size val="8"/>
            <c:spPr>
              <a:solidFill>
                <a:srgbClr val="FFFFFF">
                  <a:lumMod val="75000"/>
                </a:srgbClr>
              </a:solidFill>
              <a:ln>
                <a:solidFill>
                  <a:srgbClr val="FFFFFF">
                    <a:lumMod val="75000"/>
                  </a:srgbClr>
                </a:solidFill>
              </a:ln>
            </c:spPr>
          </c:marker>
          <c:dPt>
            <c:idx val="0"/>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0-58A8-4D3A-A155-5F0EDB5995C7}"/>
              </c:ext>
            </c:extLst>
          </c:dPt>
          <c:dPt>
            <c:idx val="1"/>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1-58A8-4D3A-A155-5F0EDB5995C7}"/>
              </c:ext>
            </c:extLst>
          </c:dPt>
          <c:dPt>
            <c:idx val="2"/>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2-58A8-4D3A-A155-5F0EDB5995C7}"/>
              </c:ext>
            </c:extLst>
          </c:dPt>
          <c:errBars>
            <c:errDir val="y"/>
            <c:errBarType val="both"/>
            <c:errValType val="cust"/>
            <c:noEndCap val="0"/>
            <c:plus>
              <c:numRef>
                <c:f>Sheet1!$A$5:$G$5</c:f>
                <c:numCache>
                  <c:formatCode>General</c:formatCode>
                  <c:ptCount val="7"/>
                  <c:pt idx="0">
                    <c:v>0.12</c:v>
                  </c:pt>
                  <c:pt idx="1">
                    <c:v>0.18</c:v>
                  </c:pt>
                  <c:pt idx="2">
                    <c:v>0.21</c:v>
                  </c:pt>
                  <c:pt idx="3">
                    <c:v>0.2</c:v>
                  </c:pt>
                  <c:pt idx="4">
                    <c:v>0.2</c:v>
                  </c:pt>
                  <c:pt idx="5">
                    <c:v>0.2</c:v>
                  </c:pt>
                  <c:pt idx="6">
                    <c:v>0.2</c:v>
                  </c:pt>
                </c:numCache>
              </c:numRef>
            </c:plus>
            <c:minus>
              <c:numRef>
                <c:f>Sheet1!$A$6:$G$6</c:f>
                <c:numCache>
                  <c:formatCode>General</c:formatCode>
                  <c:ptCount val="7"/>
                  <c:pt idx="0">
                    <c:v>0.11</c:v>
                  </c:pt>
                  <c:pt idx="1">
                    <c:v>0.18</c:v>
                  </c:pt>
                  <c:pt idx="2">
                    <c:v>0.21</c:v>
                  </c:pt>
                  <c:pt idx="3">
                    <c:v>0.2</c:v>
                  </c:pt>
                  <c:pt idx="4">
                    <c:v>0.2</c:v>
                  </c:pt>
                  <c:pt idx="5">
                    <c:v>0.2</c:v>
                  </c:pt>
                  <c:pt idx="6">
                    <c:v>0.2</c:v>
                  </c:pt>
                </c:numCache>
              </c:numRef>
            </c:minus>
            <c:spPr>
              <a:ln w="25400">
                <a:solidFill>
                  <a:srgbClr val="A6A6A6"/>
                </a:solidFill>
              </a:ln>
            </c:spPr>
          </c:errBars>
          <c:cat>
            <c:strRef>
              <c:f>Sheet1!$A$1:$H$1</c:f>
              <c:strCache>
                <c:ptCount val="7"/>
                <c:pt idx="0">
                  <c:v>BL</c:v>
                </c:pt>
                <c:pt idx="1">
                  <c:v>W4</c:v>
                </c:pt>
                <c:pt idx="2">
                  <c:v>W8</c:v>
                </c:pt>
                <c:pt idx="3">
                  <c:v>W12</c:v>
                </c:pt>
                <c:pt idx="4">
                  <c:v>W16</c:v>
                </c:pt>
                <c:pt idx="5">
                  <c:v>W20</c:v>
                </c:pt>
                <c:pt idx="6">
                  <c:v>W24</c:v>
                </c:pt>
              </c:strCache>
            </c:strRef>
          </c:cat>
          <c:val>
            <c:numRef>
              <c:f>Sheet1!$A$2:$H$2</c:f>
              <c:numCache>
                <c:formatCode>General</c:formatCode>
                <c:ptCount val="8"/>
                <c:pt idx="0">
                  <c:v>7.2</c:v>
                </c:pt>
                <c:pt idx="1">
                  <c:v>6.1</c:v>
                </c:pt>
                <c:pt idx="2">
                  <c:v>5.6</c:v>
                </c:pt>
                <c:pt idx="3">
                  <c:v>5.2</c:v>
                </c:pt>
                <c:pt idx="4">
                  <c:v>5</c:v>
                </c:pt>
                <c:pt idx="5">
                  <c:v>4.9000000000000004</c:v>
                </c:pt>
                <c:pt idx="6">
                  <c:v>4.9000000000000004</c:v>
                </c:pt>
              </c:numCache>
            </c:numRef>
          </c:val>
          <c:smooth val="0"/>
          <c:extLst>
            <c:ext xmlns:c16="http://schemas.microsoft.com/office/drawing/2014/chart" uri="{C3380CC4-5D6E-409C-BE32-E72D297353CC}">
              <c16:uniqueId val="{00000003-58A8-4D3A-A155-5F0EDB5995C7}"/>
            </c:ext>
          </c:extLst>
        </c:ser>
        <c:ser>
          <c:idx val="1"/>
          <c:order val="1"/>
          <c:spPr>
            <a:ln w="38100" algn="ctr">
              <a:solidFill>
                <a:srgbClr val="EA7125"/>
              </a:solidFill>
              <a:prstDash val="solid"/>
            </a:ln>
          </c:spPr>
          <c:marker>
            <c:symbol val="circle"/>
            <c:size val="8"/>
            <c:spPr>
              <a:solidFill>
                <a:srgbClr val="EA7125"/>
              </a:solidFill>
              <a:ln>
                <a:solidFill>
                  <a:srgbClr val="EA7125"/>
                </a:solidFill>
              </a:ln>
            </c:spPr>
          </c:marker>
          <c:dPt>
            <c:idx val="0"/>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4-58A8-4D3A-A155-5F0EDB5995C7}"/>
              </c:ext>
            </c:extLst>
          </c:dPt>
          <c:dPt>
            <c:idx val="1"/>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5-58A8-4D3A-A155-5F0EDB5995C7}"/>
              </c:ext>
            </c:extLst>
          </c:dPt>
          <c:dPt>
            <c:idx val="2"/>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6-58A8-4D3A-A155-5F0EDB5995C7}"/>
              </c:ext>
            </c:extLst>
          </c:dPt>
          <c:errBars>
            <c:errDir val="y"/>
            <c:errBarType val="both"/>
            <c:errValType val="cust"/>
            <c:noEndCap val="0"/>
            <c:plus>
              <c:numRef>
                <c:f>Sheet1!$A$5:$G$5</c:f>
                <c:numCache>
                  <c:formatCode>General</c:formatCode>
                  <c:ptCount val="7"/>
                  <c:pt idx="0">
                    <c:v>0.12</c:v>
                  </c:pt>
                  <c:pt idx="1">
                    <c:v>0.18</c:v>
                  </c:pt>
                  <c:pt idx="2">
                    <c:v>0.21</c:v>
                  </c:pt>
                  <c:pt idx="3">
                    <c:v>0.2</c:v>
                  </c:pt>
                  <c:pt idx="4">
                    <c:v>0.2</c:v>
                  </c:pt>
                  <c:pt idx="5">
                    <c:v>0.2</c:v>
                  </c:pt>
                  <c:pt idx="6">
                    <c:v>0.2</c:v>
                  </c:pt>
                </c:numCache>
              </c:numRef>
            </c:plus>
            <c:minus>
              <c:numRef>
                <c:f>Sheet1!$A$6:$G$6</c:f>
                <c:numCache>
                  <c:formatCode>General</c:formatCode>
                  <c:ptCount val="7"/>
                  <c:pt idx="0">
                    <c:v>0.11</c:v>
                  </c:pt>
                  <c:pt idx="1">
                    <c:v>0.18</c:v>
                  </c:pt>
                  <c:pt idx="2">
                    <c:v>0.21</c:v>
                  </c:pt>
                  <c:pt idx="3">
                    <c:v>0.2</c:v>
                  </c:pt>
                  <c:pt idx="4">
                    <c:v>0.2</c:v>
                  </c:pt>
                  <c:pt idx="5">
                    <c:v>0.2</c:v>
                  </c:pt>
                  <c:pt idx="6">
                    <c:v>0.2</c:v>
                  </c:pt>
                </c:numCache>
              </c:numRef>
            </c:minus>
            <c:spPr>
              <a:ln w="25400">
                <a:solidFill>
                  <a:srgbClr val="EA7125"/>
                </a:solidFill>
              </a:ln>
            </c:spPr>
          </c:errBars>
          <c:cat>
            <c:strRef>
              <c:f>Sheet1!$A$1:$H$1</c:f>
              <c:strCache>
                <c:ptCount val="7"/>
                <c:pt idx="0">
                  <c:v>BL</c:v>
                </c:pt>
                <c:pt idx="1">
                  <c:v>W4</c:v>
                </c:pt>
                <c:pt idx="2">
                  <c:v>W8</c:v>
                </c:pt>
                <c:pt idx="3">
                  <c:v>W12</c:v>
                </c:pt>
                <c:pt idx="4">
                  <c:v>W16</c:v>
                </c:pt>
                <c:pt idx="5">
                  <c:v>W20</c:v>
                </c:pt>
                <c:pt idx="6">
                  <c:v>W24</c:v>
                </c:pt>
              </c:strCache>
            </c:strRef>
          </c:cat>
          <c:val>
            <c:numRef>
              <c:f>Sheet1!$A$3:$H$3</c:f>
              <c:numCache>
                <c:formatCode>General</c:formatCode>
                <c:ptCount val="8"/>
                <c:pt idx="0">
                  <c:v>7.2</c:v>
                </c:pt>
                <c:pt idx="1">
                  <c:v>5.7</c:v>
                </c:pt>
                <c:pt idx="2">
                  <c:v>2.8</c:v>
                </c:pt>
                <c:pt idx="3">
                  <c:v>2.2999999999999998</c:v>
                </c:pt>
                <c:pt idx="4">
                  <c:v>2</c:v>
                </c:pt>
                <c:pt idx="5">
                  <c:v>2</c:v>
                </c:pt>
                <c:pt idx="6">
                  <c:v>1.7</c:v>
                </c:pt>
              </c:numCache>
            </c:numRef>
          </c:val>
          <c:smooth val="0"/>
          <c:extLst>
            <c:ext xmlns:c16="http://schemas.microsoft.com/office/drawing/2014/chart" uri="{C3380CC4-5D6E-409C-BE32-E72D297353CC}">
              <c16:uniqueId val="{00000007-58A8-4D3A-A155-5F0EDB5995C7}"/>
            </c:ext>
          </c:extLst>
        </c:ser>
        <c:ser>
          <c:idx val="2"/>
          <c:order val="2"/>
          <c:cat>
            <c:strRef>
              <c:f>Sheet1!$A$1:$H$1</c:f>
              <c:strCache>
                <c:ptCount val="7"/>
                <c:pt idx="0">
                  <c:v>BL</c:v>
                </c:pt>
                <c:pt idx="1">
                  <c:v>W4</c:v>
                </c:pt>
                <c:pt idx="2">
                  <c:v>W8</c:v>
                </c:pt>
                <c:pt idx="3">
                  <c:v>W12</c:v>
                </c:pt>
                <c:pt idx="4">
                  <c:v>W16</c:v>
                </c:pt>
                <c:pt idx="5">
                  <c:v>W20</c:v>
                </c:pt>
                <c:pt idx="6">
                  <c:v>W24</c:v>
                </c:pt>
              </c:strCache>
            </c:strRef>
          </c:cat>
          <c:val>
            <c:numRef>
              <c:f>Sheet1!$A$4:$H$4</c:f>
              <c:numCache>
                <c:formatCode>General</c:formatCode>
                <c:ptCount val="8"/>
                <c:pt idx="0">
                  <c:v>7.1</c:v>
                </c:pt>
                <c:pt idx="1">
                  <c:v>4.9000000000000004</c:v>
                </c:pt>
                <c:pt idx="2">
                  <c:v>1.9</c:v>
                </c:pt>
                <c:pt idx="3">
                  <c:v>1.7</c:v>
                </c:pt>
                <c:pt idx="4">
                  <c:v>2.4</c:v>
                </c:pt>
                <c:pt idx="5">
                  <c:v>2.4</c:v>
                </c:pt>
                <c:pt idx="6">
                  <c:v>2.2000000000000002</c:v>
                </c:pt>
              </c:numCache>
            </c:numRef>
          </c:val>
          <c:smooth val="0"/>
          <c:extLst>
            <c:ext xmlns:c16="http://schemas.microsoft.com/office/drawing/2014/chart" uri="{C3380CC4-5D6E-409C-BE32-E72D297353CC}">
              <c16:uniqueId val="{00000008-58A8-4D3A-A155-5F0EDB5995C7}"/>
            </c:ext>
          </c:extLst>
        </c:ser>
        <c:dLbls>
          <c:showLegendKey val="0"/>
          <c:showVal val="0"/>
          <c:showCatName val="0"/>
          <c:showSerName val="0"/>
          <c:showPercent val="0"/>
          <c:showBubbleSize val="0"/>
        </c:dLbls>
        <c:marker val="1"/>
        <c:smooth val="0"/>
        <c:axId val="222921088"/>
        <c:axId val="222922624"/>
        <c:extLst/>
      </c:lineChart>
      <c:catAx>
        <c:axId val="222921088"/>
        <c:scaling>
          <c:orientation val="minMax"/>
        </c:scaling>
        <c:delete val="0"/>
        <c:axPos val="b"/>
        <c:majorGridlines>
          <c:spPr>
            <a:ln>
              <a:noFill/>
            </a:ln>
          </c:spPr>
        </c:majorGridlines>
        <c:numFmt formatCode="General" sourceLinked="1"/>
        <c:majorTickMark val="out"/>
        <c:minorTickMark val="none"/>
        <c:tickLblPos val="nextTo"/>
        <c:spPr>
          <a:ln w="9525" algn="ctr">
            <a:solidFill>
              <a:schemeClr val="tx1"/>
            </a:solidFill>
            <a:prstDash val="solid"/>
          </a:ln>
        </c:spPr>
        <c:txPr>
          <a:bodyPr/>
          <a:lstStyle/>
          <a:p>
            <a:pPr>
              <a:defRPr sz="1200">
                <a:latin typeface="Verdana" panose="020B0604030504040204" pitchFamily="34" charset="0"/>
                <a:ea typeface="Verdana" panose="020B0604030504040204" pitchFamily="34" charset="0"/>
                <a:cs typeface="Arial" panose="020B0604020202020204" pitchFamily="34" charset="0"/>
              </a:defRPr>
            </a:pPr>
            <a:endParaRPr lang="fr-FR"/>
          </a:p>
        </c:txPr>
        <c:crossAx val="222922624"/>
        <c:crossesAt val="-100"/>
        <c:auto val="0"/>
        <c:lblAlgn val="ctr"/>
        <c:lblOffset val="100"/>
        <c:noMultiLvlLbl val="0"/>
      </c:catAx>
      <c:valAx>
        <c:axId val="222922624"/>
        <c:scaling>
          <c:orientation val="minMax"/>
          <c:max val="10"/>
          <c:min val="0"/>
        </c:scaling>
        <c:delete val="0"/>
        <c:axPos val="l"/>
        <c:majorGridlines>
          <c:spPr>
            <a:ln>
              <a:noFill/>
            </a:ln>
          </c:spPr>
        </c:majorGridlines>
        <c:numFmt formatCode="#,##0" sourceLinked="0"/>
        <c:majorTickMark val="out"/>
        <c:minorTickMark val="none"/>
        <c:tickLblPos val="nextTo"/>
        <c:spPr>
          <a:ln w="9525" algn="ctr">
            <a:solidFill>
              <a:schemeClr val="tx1"/>
            </a:solidFill>
            <a:prstDash val="solid"/>
          </a:ln>
        </c:spPr>
        <c:txPr>
          <a:bodyPr wrap="none"/>
          <a:lstStyle/>
          <a:p>
            <a:pPr>
              <a:defRPr sz="120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sym typeface="+mn-lt"/>
              </a:defRPr>
            </a:pPr>
            <a:endParaRPr lang="fr-FR"/>
          </a:p>
        </c:txPr>
        <c:crossAx val="222921088"/>
        <c:crossesAt val="0"/>
        <c:crossBetween val="midCat"/>
        <c:majorUnit val="1"/>
      </c:valAx>
      <c:spPr>
        <a:noFill/>
        <a:ln w="25400">
          <a:noFill/>
        </a:ln>
      </c:spPr>
    </c:plotArea>
    <c:plotVisOnly val="0"/>
    <c:dispBlanksAs val="gap"/>
    <c:showDLblsOverMax val="1"/>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1978595448016E-2"/>
          <c:y val="3.6186936128221284E-2"/>
          <c:w val="0.95709079891029403"/>
          <c:h val="0.81291258988943838"/>
        </c:manualLayout>
      </c:layout>
      <c:barChart>
        <c:barDir val="col"/>
        <c:grouping val="clustered"/>
        <c:varyColors val="0"/>
        <c:ser>
          <c:idx val="0"/>
          <c:order val="0"/>
          <c:tx>
            <c:strRef>
              <c:f>Sheet1!$A$2</c:f>
              <c:strCache>
                <c:ptCount val="1"/>
                <c:pt idx="0">
                  <c:v>Placebo</c:v>
                </c:pt>
              </c:strCache>
            </c:strRef>
          </c:tx>
          <c:spPr>
            <a:solidFill>
              <a:schemeClr val="bg1">
                <a:lumMod val="50000"/>
              </a:schemeClr>
            </a:solidFill>
            <a:ln>
              <a:noFill/>
            </a:ln>
            <a:effectLst/>
          </c:spPr>
          <c:invertIfNegative val="0"/>
          <c:dPt>
            <c:idx val="2"/>
            <c:invertIfNegative val="0"/>
            <c:bubble3D val="0"/>
            <c:spPr>
              <a:pattFill prst="wdDnDiag">
                <a:fgClr>
                  <a:srgbClr val="EA7125"/>
                </a:fgClr>
                <a:bgClr>
                  <a:schemeClr val="bg1">
                    <a:lumMod val="50000"/>
                  </a:schemeClr>
                </a:bgClr>
              </a:pattFill>
              <a:ln>
                <a:noFill/>
              </a:ln>
              <a:effectLst/>
            </c:spPr>
            <c:extLst>
              <c:ext xmlns:c16="http://schemas.microsoft.com/office/drawing/2014/chart" uri="{C3380CC4-5D6E-409C-BE32-E72D297353CC}">
                <c16:uniqueId val="{00000001-9622-40F9-807B-4807C3AEBC87}"/>
              </c:ext>
            </c:extLst>
          </c:dPt>
          <c:dPt>
            <c:idx val="3"/>
            <c:invertIfNegative val="0"/>
            <c:bubble3D val="0"/>
            <c:spPr>
              <a:pattFill prst="wdDnDiag">
                <a:fgClr>
                  <a:schemeClr val="bg1">
                    <a:lumMod val="50000"/>
                  </a:schemeClr>
                </a:fgClr>
                <a:bgClr>
                  <a:srgbClr val="EA7125"/>
                </a:bgClr>
              </a:pattFill>
              <a:ln>
                <a:noFill/>
              </a:ln>
              <a:effectLst/>
            </c:spPr>
            <c:extLst>
              <c:ext xmlns:c16="http://schemas.microsoft.com/office/drawing/2014/chart" uri="{C3380CC4-5D6E-409C-BE32-E72D297353CC}">
                <c16:uniqueId val="{00000003-9622-40F9-807B-4807C3AEBC8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Week 24</c:v>
                </c:pt>
                <c:pt idx="1">
                  <c:v>Week 24</c:v>
                </c:pt>
                <c:pt idx="2">
                  <c:v>Week 52</c:v>
                </c:pt>
                <c:pt idx="3">
                  <c:v>Week 104</c:v>
                </c:pt>
              </c:strCache>
            </c:strRef>
          </c:cat>
          <c:val>
            <c:numRef>
              <c:f>Sheet1!$B$2:$E$2</c:f>
              <c:numCache>
                <c:formatCode>General</c:formatCode>
                <c:ptCount val="4"/>
                <c:pt idx="0">
                  <c:v>27</c:v>
                </c:pt>
                <c:pt idx="1">
                  <c:v>30</c:v>
                </c:pt>
                <c:pt idx="2">
                  <c:v>76</c:v>
                </c:pt>
                <c:pt idx="3">
                  <c:v>80</c:v>
                </c:pt>
              </c:numCache>
            </c:numRef>
          </c:val>
          <c:extLst>
            <c:ext xmlns:c16="http://schemas.microsoft.com/office/drawing/2014/chart" uri="{C3380CC4-5D6E-409C-BE32-E72D297353CC}">
              <c16:uniqueId val="{00000000-7BF7-45D3-AE32-864E8C6D8664}"/>
            </c:ext>
          </c:extLst>
        </c:ser>
        <c:ser>
          <c:idx val="1"/>
          <c:order val="1"/>
          <c:tx>
            <c:strRef>
              <c:f>Sheet1!$A$3</c:f>
              <c:strCache>
                <c:ptCount val="1"/>
                <c:pt idx="0">
                  <c:v>Relugolix-CT</c:v>
                </c:pt>
              </c:strCache>
            </c:strRef>
          </c:tx>
          <c:spPr>
            <a:solidFill>
              <a:srgbClr val="EA71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Week 24</c:v>
                </c:pt>
                <c:pt idx="1">
                  <c:v>Week 24</c:v>
                </c:pt>
                <c:pt idx="2">
                  <c:v>Week 52</c:v>
                </c:pt>
                <c:pt idx="3">
                  <c:v>Week 104</c:v>
                </c:pt>
              </c:strCache>
            </c:strRef>
          </c:cat>
          <c:val>
            <c:numRef>
              <c:f>Sheet1!$B$3:$E$3</c:f>
              <c:numCache>
                <c:formatCode>General</c:formatCode>
                <c:ptCount val="4"/>
                <c:pt idx="0">
                  <c:v>75</c:v>
                </c:pt>
                <c:pt idx="1">
                  <c:v>75</c:v>
                </c:pt>
                <c:pt idx="2">
                  <c:v>85</c:v>
                </c:pt>
                <c:pt idx="3">
                  <c:v>85</c:v>
                </c:pt>
              </c:numCache>
            </c:numRef>
          </c:val>
          <c:extLst>
            <c:ext xmlns:c16="http://schemas.microsoft.com/office/drawing/2014/chart" uri="{C3380CC4-5D6E-409C-BE32-E72D297353CC}">
              <c16:uniqueId val="{00000001-7BF7-45D3-AE32-864E8C6D8664}"/>
            </c:ext>
          </c:extLst>
        </c:ser>
        <c:ser>
          <c:idx val="2"/>
          <c:order val="2"/>
          <c:tx>
            <c:strRef>
              <c:f>Sheet1!$A$4</c:f>
              <c:strCache>
                <c:ptCount val="1"/>
                <c:pt idx="0">
                  <c:v>Delayed Relugolix-CT</c:v>
                </c:pt>
              </c:strCache>
            </c:strRef>
          </c:tx>
          <c:spPr>
            <a:solidFill>
              <a:srgbClr val="007A94"/>
            </a:solidFill>
            <a:ln>
              <a:noFill/>
            </a:ln>
            <a:effectLst/>
          </c:spPr>
          <c:invertIfNegative val="0"/>
          <c:dPt>
            <c:idx val="2"/>
            <c:invertIfNegative val="0"/>
            <c:bubble3D val="0"/>
            <c:spPr>
              <a:pattFill prst="wdDnDiag">
                <a:fgClr>
                  <a:srgbClr val="EA7125"/>
                </a:fgClr>
                <a:bgClr>
                  <a:schemeClr val="accent5">
                    <a:lumMod val="75000"/>
                  </a:schemeClr>
                </a:bgClr>
              </a:pattFill>
              <a:ln>
                <a:noFill/>
              </a:ln>
              <a:effectLst/>
            </c:spPr>
            <c:extLst>
              <c:ext xmlns:c16="http://schemas.microsoft.com/office/drawing/2014/chart" uri="{C3380CC4-5D6E-409C-BE32-E72D297353CC}">
                <c16:uniqueId val="{00000002-9622-40F9-807B-4807C3AEBC87}"/>
              </c:ext>
            </c:extLst>
          </c:dPt>
          <c:dPt>
            <c:idx val="3"/>
            <c:invertIfNegative val="0"/>
            <c:bubble3D val="0"/>
            <c:spPr>
              <a:pattFill prst="wdDnDiag">
                <a:fgClr>
                  <a:srgbClr val="EA7125"/>
                </a:fgClr>
                <a:bgClr>
                  <a:srgbClr val="007A94"/>
                </a:bgClr>
              </a:pattFill>
              <a:ln>
                <a:noFill/>
              </a:ln>
              <a:effectLst/>
            </c:spPr>
            <c:extLst>
              <c:ext xmlns:c16="http://schemas.microsoft.com/office/drawing/2014/chart" uri="{C3380CC4-5D6E-409C-BE32-E72D297353CC}">
                <c16:uniqueId val="{00000004-9622-40F9-807B-4807C3AEBC8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Week 24</c:v>
                </c:pt>
                <c:pt idx="1">
                  <c:v>Week 24</c:v>
                </c:pt>
                <c:pt idx="2">
                  <c:v>Week 52</c:v>
                </c:pt>
                <c:pt idx="3">
                  <c:v>Week 104</c:v>
                </c:pt>
              </c:strCache>
            </c:strRef>
          </c:cat>
          <c:val>
            <c:numRef>
              <c:f>Sheet1!$B$4:$E$4</c:f>
              <c:numCache>
                <c:formatCode>General</c:formatCode>
                <c:ptCount val="4"/>
                <c:pt idx="0">
                  <c:v>72</c:v>
                </c:pt>
                <c:pt idx="1">
                  <c:v>73</c:v>
                </c:pt>
                <c:pt idx="2">
                  <c:v>82</c:v>
                </c:pt>
                <c:pt idx="3">
                  <c:v>83</c:v>
                </c:pt>
              </c:numCache>
            </c:numRef>
          </c:val>
          <c:extLst>
            <c:ext xmlns:c16="http://schemas.microsoft.com/office/drawing/2014/chart" uri="{C3380CC4-5D6E-409C-BE32-E72D297353CC}">
              <c16:uniqueId val="{00000002-7BF7-45D3-AE32-864E8C6D8664}"/>
            </c:ext>
          </c:extLst>
        </c:ser>
        <c:dLbls>
          <c:showLegendKey val="0"/>
          <c:showVal val="0"/>
          <c:showCatName val="0"/>
          <c:showSerName val="0"/>
          <c:showPercent val="0"/>
          <c:showBubbleSize val="0"/>
        </c:dLbls>
        <c:gapWidth val="219"/>
        <c:overlap val="-27"/>
        <c:axId val="509996287"/>
        <c:axId val="509997119"/>
      </c:barChart>
      <c:catAx>
        <c:axId val="509996287"/>
        <c:scaling>
          <c:orientation val="minMax"/>
        </c:scaling>
        <c:delete val="1"/>
        <c:axPos val="b"/>
        <c:numFmt formatCode="General" sourceLinked="1"/>
        <c:majorTickMark val="none"/>
        <c:minorTickMark val="none"/>
        <c:tickLblPos val="nextTo"/>
        <c:crossAx val="509997119"/>
        <c:crosses val="autoZero"/>
        <c:auto val="1"/>
        <c:lblAlgn val="ctr"/>
        <c:lblOffset val="100"/>
        <c:noMultiLvlLbl val="0"/>
      </c:catAx>
      <c:valAx>
        <c:axId val="5099971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09996287"/>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786828355121648E-2"/>
          <c:y val="7.1612410836466467E-2"/>
          <c:w val="0.9175188669599923"/>
          <c:h val="0.77409688769443052"/>
        </c:manualLayout>
      </c:layout>
      <c:scatterChart>
        <c:scatterStyle val="lineMarker"/>
        <c:varyColors val="0"/>
        <c:ser>
          <c:idx val="0"/>
          <c:order val="0"/>
          <c:tx>
            <c:strRef>
              <c:f>Sheet1!$B$1</c:f>
              <c:strCache>
                <c:ptCount val="1"/>
                <c:pt idx="0">
                  <c:v>RelugolixCT (N=277)</c:v>
                </c:pt>
              </c:strCache>
            </c:strRef>
          </c:tx>
          <c:spPr>
            <a:ln w="31750" cap="rnd">
              <a:solidFill>
                <a:srgbClr val="E87722"/>
              </a:solidFill>
              <a:round/>
            </a:ln>
            <a:effectLst/>
          </c:spPr>
          <c:marker>
            <c:symbol val="circle"/>
            <c:size val="7"/>
            <c:spPr>
              <a:solidFill>
                <a:srgbClr val="E87722"/>
              </a:solidFill>
              <a:ln w="9525">
                <a:solidFill>
                  <a:srgbClr val="E87722"/>
                </a:solidFill>
              </a:ln>
              <a:effectLst/>
            </c:spPr>
          </c:marker>
          <c:dPt>
            <c:idx val="1"/>
            <c:marker>
              <c:symbol val="circle"/>
              <c:size val="7"/>
              <c:spPr>
                <a:solidFill>
                  <a:srgbClr val="E87722"/>
                </a:solidFill>
                <a:ln w="9525">
                  <a:solidFill>
                    <a:srgbClr val="E87722"/>
                  </a:solidFill>
                </a:ln>
                <a:effectLst/>
              </c:spPr>
            </c:marker>
            <c:bubble3D val="0"/>
            <c:spPr>
              <a:ln w="31750" cap="rnd">
                <a:solidFill>
                  <a:srgbClr val="E87722"/>
                </a:solidFill>
                <a:prstDash val="dash"/>
                <a:round/>
              </a:ln>
              <a:effectLst/>
            </c:spPr>
            <c:extLst>
              <c:ext xmlns:c16="http://schemas.microsoft.com/office/drawing/2014/chart" uri="{C3380CC4-5D6E-409C-BE32-E72D297353CC}">
                <c16:uniqueId val="{0000000B-9556-4DDA-A4D0-E974BDDF862C}"/>
              </c:ext>
            </c:extLst>
          </c:dPt>
          <c:dPt>
            <c:idx val="2"/>
            <c:marker>
              <c:symbol val="circle"/>
              <c:size val="7"/>
              <c:spPr>
                <a:solidFill>
                  <a:srgbClr val="E87722"/>
                </a:solidFill>
                <a:ln w="9525">
                  <a:solidFill>
                    <a:srgbClr val="E87722"/>
                  </a:solidFill>
                </a:ln>
                <a:effectLst/>
              </c:spPr>
            </c:marker>
            <c:bubble3D val="0"/>
            <c:spPr>
              <a:ln w="31750" cap="rnd">
                <a:solidFill>
                  <a:srgbClr val="E87722"/>
                </a:solidFill>
                <a:prstDash val="dash"/>
                <a:round/>
              </a:ln>
              <a:effectLst/>
            </c:spPr>
            <c:extLst>
              <c:ext xmlns:c16="http://schemas.microsoft.com/office/drawing/2014/chart" uri="{C3380CC4-5D6E-409C-BE32-E72D297353CC}">
                <c16:uniqueId val="{0000000C-9556-4DDA-A4D0-E974BDDF862C}"/>
              </c:ext>
            </c:extLst>
          </c:dPt>
          <c:dPt>
            <c:idx val="3"/>
            <c:marker>
              <c:symbol val="circle"/>
              <c:size val="7"/>
              <c:spPr>
                <a:solidFill>
                  <a:srgbClr val="E87722"/>
                </a:solidFill>
                <a:ln w="9525">
                  <a:solidFill>
                    <a:srgbClr val="E87722"/>
                  </a:solidFill>
                </a:ln>
                <a:effectLst/>
              </c:spPr>
            </c:marker>
            <c:bubble3D val="0"/>
            <c:spPr>
              <a:ln w="31750" cap="rnd">
                <a:solidFill>
                  <a:srgbClr val="E87722"/>
                </a:solidFill>
                <a:prstDash val="dash"/>
                <a:round/>
              </a:ln>
              <a:effectLst/>
            </c:spPr>
            <c:extLst>
              <c:ext xmlns:c16="http://schemas.microsoft.com/office/drawing/2014/chart" uri="{C3380CC4-5D6E-409C-BE32-E72D297353CC}">
                <c16:uniqueId val="{0000000D-9556-4DDA-A4D0-E974BDDF862C}"/>
              </c:ext>
            </c:extLst>
          </c:dPt>
          <c:dPt>
            <c:idx val="4"/>
            <c:marker>
              <c:symbol val="circle"/>
              <c:size val="7"/>
              <c:spPr>
                <a:solidFill>
                  <a:srgbClr val="E87722"/>
                </a:solidFill>
                <a:ln w="9525">
                  <a:solidFill>
                    <a:srgbClr val="E87722"/>
                  </a:solidFill>
                </a:ln>
                <a:effectLst/>
              </c:spPr>
            </c:marker>
            <c:bubble3D val="0"/>
            <c:spPr>
              <a:ln w="31750" cap="rnd">
                <a:solidFill>
                  <a:srgbClr val="E87722"/>
                </a:solidFill>
                <a:prstDash val="dash"/>
                <a:round/>
              </a:ln>
              <a:effectLst/>
            </c:spPr>
            <c:extLst>
              <c:ext xmlns:c16="http://schemas.microsoft.com/office/drawing/2014/chart" uri="{C3380CC4-5D6E-409C-BE32-E72D297353CC}">
                <c16:uniqueId val="{0000000E-9556-4DDA-A4D0-E974BDDF862C}"/>
              </c:ext>
            </c:extLst>
          </c:dPt>
          <c:dPt>
            <c:idx val="5"/>
            <c:marker>
              <c:symbol val="circle"/>
              <c:size val="7"/>
              <c:spPr>
                <a:solidFill>
                  <a:srgbClr val="E87722"/>
                </a:solidFill>
                <a:ln w="9525">
                  <a:solidFill>
                    <a:srgbClr val="E87722"/>
                  </a:solidFill>
                </a:ln>
                <a:effectLst/>
              </c:spPr>
            </c:marker>
            <c:bubble3D val="0"/>
            <c:spPr>
              <a:ln w="31750" cap="rnd">
                <a:solidFill>
                  <a:srgbClr val="E87722"/>
                </a:solidFill>
                <a:prstDash val="dash"/>
                <a:round/>
              </a:ln>
              <a:effectLst/>
            </c:spPr>
            <c:extLst>
              <c:ext xmlns:c16="http://schemas.microsoft.com/office/drawing/2014/chart" uri="{C3380CC4-5D6E-409C-BE32-E72D297353CC}">
                <c16:uniqueId val="{0000000F-9556-4DDA-A4D0-E974BDDF862C}"/>
              </c:ext>
            </c:extLst>
          </c:dPt>
          <c:dPt>
            <c:idx val="6"/>
            <c:marker>
              <c:symbol val="circle"/>
              <c:size val="7"/>
              <c:spPr>
                <a:solidFill>
                  <a:srgbClr val="E87722"/>
                </a:solidFill>
                <a:ln w="9525">
                  <a:solidFill>
                    <a:srgbClr val="E87722"/>
                  </a:solidFill>
                </a:ln>
                <a:effectLst/>
              </c:spPr>
            </c:marker>
            <c:bubble3D val="0"/>
            <c:spPr>
              <a:ln w="31750" cap="rnd">
                <a:solidFill>
                  <a:srgbClr val="E87722"/>
                </a:solidFill>
                <a:prstDash val="dash"/>
                <a:round/>
              </a:ln>
              <a:effectLst/>
            </c:spPr>
            <c:extLst>
              <c:ext xmlns:c16="http://schemas.microsoft.com/office/drawing/2014/chart" uri="{C3380CC4-5D6E-409C-BE32-E72D297353CC}">
                <c16:uniqueId val="{00000010-9556-4DDA-A4D0-E974BDDF862C}"/>
              </c:ext>
            </c:extLst>
          </c:dPt>
          <c:errBars>
            <c:errDir val="y"/>
            <c:errBarType val="both"/>
            <c:errValType val="cust"/>
            <c:noEndCap val="0"/>
            <c:plus>
              <c:numRef>
                <c:f>Sheet1!$N$2:$N$20</c:f>
                <c:numCache>
                  <c:formatCode>General</c:formatCode>
                  <c:ptCount val="19"/>
                  <c:pt idx="0">
                    <c:v>0.19999999999999929</c:v>
                  </c:pt>
                  <c:pt idx="1">
                    <c:v>0.29999999999999982</c:v>
                  </c:pt>
                  <c:pt idx="2">
                    <c:v>0.39999999999999991</c:v>
                  </c:pt>
                  <c:pt idx="3">
                    <c:v>0.39999999999999991</c:v>
                  </c:pt>
                  <c:pt idx="4">
                    <c:v>0.30000000000000004</c:v>
                  </c:pt>
                  <c:pt idx="5">
                    <c:v>0.30000000000000004</c:v>
                  </c:pt>
                  <c:pt idx="6">
                    <c:v>0.30000000000000004</c:v>
                  </c:pt>
                  <c:pt idx="7">
                    <c:v>0.30000000000000004</c:v>
                  </c:pt>
                  <c:pt idx="8">
                    <c:v>0.40000000000000013</c:v>
                  </c:pt>
                  <c:pt idx="9">
                    <c:v>0.30000000000000004</c:v>
                  </c:pt>
                  <c:pt idx="10">
                    <c:v>0.29999999999999982</c:v>
                  </c:pt>
                  <c:pt idx="11">
                    <c:v>0.29999999999999982</c:v>
                  </c:pt>
                  <c:pt idx="12">
                    <c:v>0.30000000000000004</c:v>
                  </c:pt>
                  <c:pt idx="13">
                    <c:v>0.30000000000000004</c:v>
                  </c:pt>
                  <c:pt idx="14">
                    <c:v>0.30000000000000004</c:v>
                  </c:pt>
                  <c:pt idx="15">
                    <c:v>0.30000000000000004</c:v>
                  </c:pt>
                  <c:pt idx="16">
                    <c:v>0.29999999999999982</c:v>
                  </c:pt>
                  <c:pt idx="17">
                    <c:v>0.30000000000000004</c:v>
                  </c:pt>
                </c:numCache>
              </c:numRef>
            </c:plus>
            <c:minus>
              <c:numRef>
                <c:f>Sheet1!$M$2:$M$20</c:f>
                <c:numCache>
                  <c:formatCode>General</c:formatCode>
                  <c:ptCount val="19"/>
                  <c:pt idx="0">
                    <c:v>0.20000000000000018</c:v>
                  </c:pt>
                  <c:pt idx="1">
                    <c:v>0.30000000000000071</c:v>
                  </c:pt>
                  <c:pt idx="2">
                    <c:v>0.30000000000000027</c:v>
                  </c:pt>
                  <c:pt idx="3">
                    <c:v>0.30000000000000004</c:v>
                  </c:pt>
                  <c:pt idx="4">
                    <c:v>0.40000000000000013</c:v>
                  </c:pt>
                  <c:pt idx="5">
                    <c:v>0.30000000000000004</c:v>
                  </c:pt>
                  <c:pt idx="6">
                    <c:v>0.30000000000000004</c:v>
                  </c:pt>
                  <c:pt idx="7">
                    <c:v>0.30000000000000004</c:v>
                  </c:pt>
                  <c:pt idx="8">
                    <c:v>0.29999999999999982</c:v>
                  </c:pt>
                  <c:pt idx="9">
                    <c:v>0.30000000000000004</c:v>
                  </c:pt>
                  <c:pt idx="10">
                    <c:v>0.30000000000000004</c:v>
                  </c:pt>
                  <c:pt idx="11">
                    <c:v>0.30000000000000004</c:v>
                  </c:pt>
                  <c:pt idx="12">
                    <c:v>0.29999999999999993</c:v>
                  </c:pt>
                  <c:pt idx="13">
                    <c:v>0.29999999999999993</c:v>
                  </c:pt>
                  <c:pt idx="14">
                    <c:v>0.29999999999999993</c:v>
                  </c:pt>
                  <c:pt idx="15">
                    <c:v>0.30000000000000004</c:v>
                  </c:pt>
                  <c:pt idx="16">
                    <c:v>0.30000000000000004</c:v>
                  </c:pt>
                  <c:pt idx="17">
                    <c:v>0.39999999999999991</c:v>
                  </c:pt>
                </c:numCache>
              </c:numRef>
            </c:minus>
            <c:spPr>
              <a:noFill/>
              <a:ln w="19050" cap="flat" cmpd="sng" algn="ctr">
                <a:solidFill>
                  <a:srgbClr val="E87722"/>
                </a:solidFill>
                <a:round/>
              </a:ln>
              <a:effectLst/>
            </c:spPr>
          </c:errBars>
          <c:xVal>
            <c:numRef>
              <c:f>Sheet1!$A$2:$A$20</c:f>
              <c:numCache>
                <c:formatCode>General</c:formatCode>
                <c:ptCount val="1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65</c:v>
                </c:pt>
                <c:pt idx="15">
                  <c:v>78</c:v>
                </c:pt>
                <c:pt idx="16">
                  <c:v>91</c:v>
                </c:pt>
                <c:pt idx="17">
                  <c:v>104</c:v>
                </c:pt>
              </c:numCache>
            </c:numRef>
          </c:xVal>
          <c:yVal>
            <c:numRef>
              <c:f>Sheet1!$B$2:$B$20</c:f>
              <c:numCache>
                <c:formatCode>0.0</c:formatCode>
                <c:ptCount val="19"/>
                <c:pt idx="0">
                  <c:v>7.4</c:v>
                </c:pt>
                <c:pt idx="1">
                  <c:v>5.9</c:v>
                </c:pt>
                <c:pt idx="2">
                  <c:v>2.7</c:v>
                </c:pt>
                <c:pt idx="3">
                  <c:v>2.1</c:v>
                </c:pt>
                <c:pt idx="4">
                  <c:v>1.8</c:v>
                </c:pt>
                <c:pt idx="5">
                  <c:v>1.7</c:v>
                </c:pt>
                <c:pt idx="6">
                  <c:v>1.5</c:v>
                </c:pt>
                <c:pt idx="7">
                  <c:v>1.3</c:v>
                </c:pt>
                <c:pt idx="8">
                  <c:v>1.4</c:v>
                </c:pt>
                <c:pt idx="9">
                  <c:v>1.3</c:v>
                </c:pt>
                <c:pt idx="10">
                  <c:v>1.1000000000000001</c:v>
                </c:pt>
                <c:pt idx="11">
                  <c:v>1.1000000000000001</c:v>
                </c:pt>
                <c:pt idx="12">
                  <c:v>1.2</c:v>
                </c:pt>
                <c:pt idx="13">
                  <c:v>1.2</c:v>
                </c:pt>
                <c:pt idx="14">
                  <c:v>1.2</c:v>
                </c:pt>
                <c:pt idx="15">
                  <c:v>1.3</c:v>
                </c:pt>
                <c:pt idx="16">
                  <c:v>1.1000000000000001</c:v>
                </c:pt>
                <c:pt idx="17">
                  <c:v>1.2</c:v>
                </c:pt>
              </c:numCache>
            </c:numRef>
          </c:yVal>
          <c:smooth val="0"/>
          <c:extLst>
            <c:ext xmlns:c16="http://schemas.microsoft.com/office/drawing/2014/chart" uri="{C3380CC4-5D6E-409C-BE32-E72D297353CC}">
              <c16:uniqueId val="{00000000-9556-4DDA-A4D0-E974BDDF862C}"/>
            </c:ext>
          </c:extLst>
        </c:ser>
        <c:ser>
          <c:idx val="1"/>
          <c:order val="1"/>
          <c:tx>
            <c:strRef>
              <c:f>Sheet1!$C$1</c:f>
              <c:strCache>
                <c:ptCount val="1"/>
                <c:pt idx="0">
                  <c:v>Relugolix  Relugolix CT (N=247)</c:v>
                </c:pt>
              </c:strCache>
            </c:strRef>
          </c:tx>
          <c:spPr>
            <a:ln w="31750" cap="rnd">
              <a:solidFill>
                <a:srgbClr val="00778B"/>
              </a:solidFill>
              <a:round/>
            </a:ln>
            <a:effectLst/>
          </c:spPr>
          <c:marker>
            <c:symbol val="circle"/>
            <c:size val="7"/>
            <c:spPr>
              <a:solidFill>
                <a:srgbClr val="00778B"/>
              </a:solidFill>
              <a:ln w="9525">
                <a:solidFill>
                  <a:srgbClr val="00778B"/>
                </a:solidFill>
              </a:ln>
              <a:effectLst/>
            </c:spPr>
          </c:marker>
          <c:dPt>
            <c:idx val="1"/>
            <c:marker>
              <c:symbol val="circle"/>
              <c:size val="7"/>
              <c:spPr>
                <a:solidFill>
                  <a:srgbClr val="00778B"/>
                </a:solidFill>
                <a:ln w="9525">
                  <a:solidFill>
                    <a:srgbClr val="00778B"/>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11-9556-4DDA-A4D0-E974BDDF862C}"/>
              </c:ext>
            </c:extLst>
          </c:dPt>
          <c:dPt>
            <c:idx val="2"/>
            <c:marker>
              <c:symbol val="circle"/>
              <c:size val="7"/>
              <c:spPr>
                <a:solidFill>
                  <a:srgbClr val="00778B"/>
                </a:solidFill>
                <a:ln w="9525">
                  <a:solidFill>
                    <a:srgbClr val="00778B"/>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12-9556-4DDA-A4D0-E974BDDF862C}"/>
              </c:ext>
            </c:extLst>
          </c:dPt>
          <c:dPt>
            <c:idx val="3"/>
            <c:marker>
              <c:symbol val="circle"/>
              <c:size val="7"/>
              <c:spPr>
                <a:solidFill>
                  <a:srgbClr val="00778B"/>
                </a:solidFill>
                <a:ln w="9525">
                  <a:solidFill>
                    <a:srgbClr val="00778B"/>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13-9556-4DDA-A4D0-E974BDDF862C}"/>
              </c:ext>
            </c:extLst>
          </c:dPt>
          <c:dPt>
            <c:idx val="4"/>
            <c:marker>
              <c:symbol val="circle"/>
              <c:size val="7"/>
              <c:spPr>
                <a:solidFill>
                  <a:srgbClr val="00778B"/>
                </a:solidFill>
                <a:ln w="9525">
                  <a:solidFill>
                    <a:srgbClr val="00778B"/>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14-9556-4DDA-A4D0-E974BDDF862C}"/>
              </c:ext>
            </c:extLst>
          </c:dPt>
          <c:dPt>
            <c:idx val="5"/>
            <c:marker>
              <c:symbol val="circle"/>
              <c:size val="7"/>
              <c:spPr>
                <a:solidFill>
                  <a:srgbClr val="00778B"/>
                </a:solidFill>
                <a:ln w="9525">
                  <a:solidFill>
                    <a:srgbClr val="00778B"/>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15-9556-4DDA-A4D0-E974BDDF862C}"/>
              </c:ext>
            </c:extLst>
          </c:dPt>
          <c:dPt>
            <c:idx val="6"/>
            <c:marker>
              <c:symbol val="circle"/>
              <c:size val="7"/>
              <c:spPr>
                <a:solidFill>
                  <a:srgbClr val="00778B"/>
                </a:solidFill>
                <a:ln w="9525">
                  <a:solidFill>
                    <a:srgbClr val="00778B"/>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16-9556-4DDA-A4D0-E974BDDF862C}"/>
              </c:ext>
            </c:extLst>
          </c:dPt>
          <c:errBars>
            <c:errDir val="y"/>
            <c:errBarType val="both"/>
            <c:errValType val="cust"/>
            <c:noEndCap val="0"/>
            <c:plus>
              <c:numRef>
                <c:f>Sheet1!$P$2:$P$20</c:f>
                <c:numCache>
                  <c:formatCode>General</c:formatCode>
                  <c:ptCount val="19"/>
                  <c:pt idx="0">
                    <c:v>0</c:v>
                  </c:pt>
                  <c:pt idx="1">
                    <c:v>0.30000000000000071</c:v>
                  </c:pt>
                  <c:pt idx="2">
                    <c:v>0.30000000000000004</c:v>
                  </c:pt>
                  <c:pt idx="3">
                    <c:v>0.39999999999999991</c:v>
                  </c:pt>
                  <c:pt idx="4">
                    <c:v>0.30000000000000027</c:v>
                  </c:pt>
                  <c:pt idx="5">
                    <c:v>0.29999999999999982</c:v>
                  </c:pt>
                  <c:pt idx="6">
                    <c:v>0.29999999999999982</c:v>
                  </c:pt>
                  <c:pt idx="7">
                    <c:v>0.39999999999999991</c:v>
                  </c:pt>
                  <c:pt idx="8">
                    <c:v>0.40000000000000013</c:v>
                  </c:pt>
                  <c:pt idx="9">
                    <c:v>0.29999999999999982</c:v>
                  </c:pt>
                  <c:pt idx="10">
                    <c:v>0.30000000000000004</c:v>
                  </c:pt>
                  <c:pt idx="11">
                    <c:v>0.29999999999999982</c:v>
                  </c:pt>
                  <c:pt idx="12">
                    <c:v>0.30000000000000004</c:v>
                  </c:pt>
                  <c:pt idx="13">
                    <c:v>0.30000000000000004</c:v>
                  </c:pt>
                  <c:pt idx="14">
                    <c:v>0.30000000000000004</c:v>
                  </c:pt>
                  <c:pt idx="15">
                    <c:v>0.30000000000000004</c:v>
                  </c:pt>
                  <c:pt idx="16">
                    <c:v>0.30000000000000004</c:v>
                  </c:pt>
                  <c:pt idx="17">
                    <c:v>0.30000000000000004</c:v>
                  </c:pt>
                </c:numCache>
              </c:numRef>
            </c:plus>
            <c:minus>
              <c:numRef>
                <c:f>Sheet1!$O$2:$O$20</c:f>
                <c:numCache>
                  <c:formatCode>General</c:formatCode>
                  <c:ptCount val="19"/>
                  <c:pt idx="0">
                    <c:v>0</c:v>
                  </c:pt>
                  <c:pt idx="1">
                    <c:v>0.29999999999999982</c:v>
                  </c:pt>
                  <c:pt idx="2">
                    <c:v>0.39999999999999991</c:v>
                  </c:pt>
                  <c:pt idx="3">
                    <c:v>0.30000000000000004</c:v>
                  </c:pt>
                  <c:pt idx="4">
                    <c:v>0.39999999999999991</c:v>
                  </c:pt>
                  <c:pt idx="5">
                    <c:v>0.40000000000000013</c:v>
                  </c:pt>
                  <c:pt idx="6">
                    <c:v>0.40000000000000013</c:v>
                  </c:pt>
                  <c:pt idx="7">
                    <c:v>0.30000000000000004</c:v>
                  </c:pt>
                  <c:pt idx="8">
                    <c:v>0.30000000000000004</c:v>
                  </c:pt>
                  <c:pt idx="9">
                    <c:v>0.30000000000000004</c:v>
                  </c:pt>
                  <c:pt idx="10">
                    <c:v>0.30000000000000004</c:v>
                  </c:pt>
                  <c:pt idx="11">
                    <c:v>0.30000000000000004</c:v>
                  </c:pt>
                  <c:pt idx="12">
                    <c:v>0.30000000000000004</c:v>
                  </c:pt>
                  <c:pt idx="13">
                    <c:v>0.29999999999999982</c:v>
                  </c:pt>
                  <c:pt idx="14">
                    <c:v>0.29999999999999982</c:v>
                  </c:pt>
                  <c:pt idx="15">
                    <c:v>0.30000000000000004</c:v>
                  </c:pt>
                  <c:pt idx="16">
                    <c:v>0.30000000000000004</c:v>
                  </c:pt>
                  <c:pt idx="17">
                    <c:v>0.30000000000000004</c:v>
                  </c:pt>
                </c:numCache>
              </c:numRef>
            </c:minus>
            <c:spPr>
              <a:noFill/>
              <a:ln w="19050" cap="flat" cmpd="sng" algn="ctr">
                <a:solidFill>
                  <a:srgbClr val="00778B"/>
                </a:solidFill>
                <a:round/>
              </a:ln>
              <a:effectLst/>
            </c:spPr>
          </c:errBars>
          <c:xVal>
            <c:numRef>
              <c:f>Sheet1!$A$2:$A$20</c:f>
              <c:numCache>
                <c:formatCode>General</c:formatCode>
                <c:ptCount val="1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65</c:v>
                </c:pt>
                <c:pt idx="15">
                  <c:v>78</c:v>
                </c:pt>
                <c:pt idx="16">
                  <c:v>91</c:v>
                </c:pt>
                <c:pt idx="17">
                  <c:v>104</c:v>
                </c:pt>
              </c:numCache>
            </c:numRef>
          </c:xVal>
          <c:yVal>
            <c:numRef>
              <c:f>Sheet1!$C$2:$C$20</c:f>
              <c:numCache>
                <c:formatCode>0.0</c:formatCode>
                <c:ptCount val="19"/>
                <c:pt idx="0">
                  <c:v>7.3</c:v>
                </c:pt>
                <c:pt idx="1">
                  <c:v>5.6</c:v>
                </c:pt>
                <c:pt idx="2">
                  <c:v>1.7</c:v>
                </c:pt>
                <c:pt idx="3">
                  <c:v>1.6</c:v>
                </c:pt>
                <c:pt idx="4">
                  <c:v>2.4</c:v>
                </c:pt>
                <c:pt idx="5">
                  <c:v>2.2000000000000002</c:v>
                </c:pt>
                <c:pt idx="6">
                  <c:v>2.1</c:v>
                </c:pt>
                <c:pt idx="7">
                  <c:v>1.6</c:v>
                </c:pt>
                <c:pt idx="8">
                  <c:v>1.7</c:v>
                </c:pt>
                <c:pt idx="9">
                  <c:v>1.6</c:v>
                </c:pt>
                <c:pt idx="10">
                  <c:v>1.3</c:v>
                </c:pt>
                <c:pt idx="11">
                  <c:v>1.6</c:v>
                </c:pt>
                <c:pt idx="12">
                  <c:v>1.5</c:v>
                </c:pt>
                <c:pt idx="13">
                  <c:v>1.4</c:v>
                </c:pt>
                <c:pt idx="14">
                  <c:v>1.4</c:v>
                </c:pt>
                <c:pt idx="15">
                  <c:v>1.5</c:v>
                </c:pt>
                <c:pt idx="16">
                  <c:v>1.3</c:v>
                </c:pt>
                <c:pt idx="17">
                  <c:v>1.3</c:v>
                </c:pt>
              </c:numCache>
            </c:numRef>
          </c:yVal>
          <c:smooth val="0"/>
          <c:extLst>
            <c:ext xmlns:c16="http://schemas.microsoft.com/office/drawing/2014/chart" uri="{C3380CC4-5D6E-409C-BE32-E72D297353CC}">
              <c16:uniqueId val="{00000001-9556-4DDA-A4D0-E974BDDF862C}"/>
            </c:ext>
          </c:extLst>
        </c:ser>
        <c:ser>
          <c:idx val="2"/>
          <c:order val="2"/>
          <c:tx>
            <c:strRef>
              <c:f>Sheet1!$D$1</c:f>
              <c:strCache>
                <c:ptCount val="1"/>
                <c:pt idx="0">
                  <c:v>Placebo  Relugolix CT2 (N=275)</c:v>
                </c:pt>
              </c:strCache>
            </c:strRef>
          </c:tx>
          <c:spPr>
            <a:ln w="31750" cap="rnd">
              <a:solidFill>
                <a:srgbClr val="768692"/>
              </a:solidFill>
              <a:round/>
            </a:ln>
            <a:effectLst/>
          </c:spPr>
          <c:marker>
            <c:symbol val="circle"/>
            <c:size val="7"/>
            <c:spPr>
              <a:solidFill>
                <a:srgbClr val="768692"/>
              </a:solidFill>
              <a:ln w="9525">
                <a:solidFill>
                  <a:srgbClr val="768692"/>
                </a:solidFill>
              </a:ln>
              <a:effectLst/>
            </c:spPr>
          </c:marker>
          <c:dPt>
            <c:idx val="1"/>
            <c:marker>
              <c:symbol val="diamond"/>
              <c:size val="7"/>
              <c:spPr>
                <a:solidFill>
                  <a:srgbClr val="768692"/>
                </a:solidFill>
                <a:ln w="9525">
                  <a:solidFill>
                    <a:srgbClr val="768692"/>
                  </a:solidFill>
                </a:ln>
                <a:effectLst/>
              </c:spPr>
            </c:marker>
            <c:bubble3D val="0"/>
            <c:spPr>
              <a:ln w="31750" cap="rnd">
                <a:solidFill>
                  <a:srgbClr val="00778B"/>
                </a:solidFill>
                <a:prstDash val="dash"/>
                <a:round/>
              </a:ln>
              <a:effectLst/>
            </c:spPr>
            <c:extLst>
              <c:ext xmlns:c16="http://schemas.microsoft.com/office/drawing/2014/chart" uri="{C3380CC4-5D6E-409C-BE32-E72D297353CC}">
                <c16:uniqueId val="{00000005-9556-4DDA-A4D0-E974BDDF862C}"/>
              </c:ext>
            </c:extLst>
          </c:dPt>
          <c:dPt>
            <c:idx val="2"/>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6-9556-4DDA-A4D0-E974BDDF862C}"/>
              </c:ext>
            </c:extLst>
          </c:dPt>
          <c:dPt>
            <c:idx val="3"/>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7-9556-4DDA-A4D0-E974BDDF862C}"/>
              </c:ext>
            </c:extLst>
          </c:dPt>
          <c:dPt>
            <c:idx val="4"/>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8-9556-4DDA-A4D0-E974BDDF862C}"/>
              </c:ext>
            </c:extLst>
          </c:dPt>
          <c:dPt>
            <c:idx val="5"/>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9-9556-4DDA-A4D0-E974BDDF862C}"/>
              </c:ext>
            </c:extLst>
          </c:dPt>
          <c:dPt>
            <c:idx val="6"/>
            <c:marker>
              <c:symbol val="circle"/>
              <c:size val="7"/>
              <c:spPr>
                <a:solidFill>
                  <a:srgbClr val="768692"/>
                </a:solidFill>
                <a:ln w="9525">
                  <a:solidFill>
                    <a:srgbClr val="768692"/>
                  </a:solidFill>
                </a:ln>
                <a:effectLst/>
              </c:spPr>
            </c:marker>
            <c:bubble3D val="0"/>
            <c:spPr>
              <a:ln w="31750" cap="rnd">
                <a:solidFill>
                  <a:srgbClr val="768692"/>
                </a:solidFill>
                <a:prstDash val="dash"/>
                <a:round/>
              </a:ln>
              <a:effectLst/>
            </c:spPr>
            <c:extLst>
              <c:ext xmlns:c16="http://schemas.microsoft.com/office/drawing/2014/chart" uri="{C3380CC4-5D6E-409C-BE32-E72D297353CC}">
                <c16:uniqueId val="{0000000A-9556-4DDA-A4D0-E974BDDF862C}"/>
              </c:ext>
            </c:extLst>
          </c:dPt>
          <c:errBars>
            <c:errDir val="y"/>
            <c:errBarType val="both"/>
            <c:errValType val="cust"/>
            <c:noEndCap val="0"/>
            <c:plus>
              <c:numRef>
                <c:f>Sheet1!$R$2:$R$20</c:f>
                <c:numCache>
                  <c:formatCode>General</c:formatCode>
                  <c:ptCount val="19"/>
                  <c:pt idx="0">
                    <c:v>0.19999999999999929</c:v>
                  </c:pt>
                  <c:pt idx="1">
                    <c:v>0.29999999999999982</c:v>
                  </c:pt>
                  <c:pt idx="2">
                    <c:v>0.39999999999999947</c:v>
                  </c:pt>
                  <c:pt idx="3">
                    <c:v>0.39999999999999947</c:v>
                  </c:pt>
                  <c:pt idx="4">
                    <c:v>0.29999999999999982</c:v>
                  </c:pt>
                  <c:pt idx="5">
                    <c:v>0.29999999999999982</c:v>
                  </c:pt>
                  <c:pt idx="6">
                    <c:v>0.29999999999999982</c:v>
                  </c:pt>
                  <c:pt idx="7">
                    <c:v>0.30000000000000071</c:v>
                  </c:pt>
                  <c:pt idx="8">
                    <c:v>0.29999999999999982</c:v>
                  </c:pt>
                  <c:pt idx="9">
                    <c:v>0.30000000000000027</c:v>
                  </c:pt>
                  <c:pt idx="10">
                    <c:v>0.30000000000000027</c:v>
                  </c:pt>
                  <c:pt idx="11">
                    <c:v>0.30000000000000004</c:v>
                  </c:pt>
                  <c:pt idx="12">
                    <c:v>0.29999999999999982</c:v>
                  </c:pt>
                  <c:pt idx="13">
                    <c:v>0.30000000000000004</c:v>
                  </c:pt>
                  <c:pt idx="14">
                    <c:v>0.30000000000000004</c:v>
                  </c:pt>
                  <c:pt idx="15">
                    <c:v>0.30000000000000004</c:v>
                  </c:pt>
                  <c:pt idx="16">
                    <c:v>0.30000000000000004</c:v>
                  </c:pt>
                  <c:pt idx="17">
                    <c:v>0.30000000000000004</c:v>
                  </c:pt>
                </c:numCache>
              </c:numRef>
            </c:plus>
            <c:minus>
              <c:numRef>
                <c:f>Sheet1!$Q$2:$Q$20</c:f>
                <c:numCache>
                  <c:formatCode>General</c:formatCode>
                  <c:ptCount val="19"/>
                  <c:pt idx="0">
                    <c:v>0.20000000000000018</c:v>
                  </c:pt>
                  <c:pt idx="1">
                    <c:v>0.29999999999999982</c:v>
                  </c:pt>
                  <c:pt idx="2">
                    <c:v>0.30000000000000071</c:v>
                  </c:pt>
                  <c:pt idx="3">
                    <c:v>0.29999999999999982</c:v>
                  </c:pt>
                  <c:pt idx="4">
                    <c:v>0.29999999999999982</c:v>
                  </c:pt>
                  <c:pt idx="5">
                    <c:v>0.29999999999999982</c:v>
                  </c:pt>
                  <c:pt idx="6">
                    <c:v>0.39999999999999947</c:v>
                  </c:pt>
                  <c:pt idx="7">
                    <c:v>0.39999999999999947</c:v>
                  </c:pt>
                  <c:pt idx="8">
                    <c:v>0.30000000000000027</c:v>
                  </c:pt>
                  <c:pt idx="9">
                    <c:v>0.29999999999999982</c:v>
                  </c:pt>
                  <c:pt idx="10">
                    <c:v>0.29999999999999982</c:v>
                  </c:pt>
                  <c:pt idx="11">
                    <c:v>0.30000000000000004</c:v>
                  </c:pt>
                  <c:pt idx="12">
                    <c:v>0.30000000000000004</c:v>
                  </c:pt>
                  <c:pt idx="13">
                    <c:v>0.30000000000000004</c:v>
                  </c:pt>
                  <c:pt idx="14">
                    <c:v>0.30000000000000004</c:v>
                  </c:pt>
                  <c:pt idx="15">
                    <c:v>0.30000000000000004</c:v>
                  </c:pt>
                  <c:pt idx="16">
                    <c:v>0.30000000000000004</c:v>
                  </c:pt>
                  <c:pt idx="17">
                    <c:v>0.39999999999999991</c:v>
                  </c:pt>
                </c:numCache>
              </c:numRef>
            </c:minus>
            <c:spPr>
              <a:noFill/>
              <a:ln w="19050" cap="flat" cmpd="sng" algn="ctr">
                <a:solidFill>
                  <a:srgbClr val="768692"/>
                </a:solidFill>
                <a:round/>
              </a:ln>
              <a:effectLst/>
            </c:spPr>
          </c:errBars>
          <c:xVal>
            <c:numRef>
              <c:f>Sheet1!$A$2:$A$20</c:f>
              <c:numCache>
                <c:formatCode>General</c:formatCode>
                <c:ptCount val="1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65</c:v>
                </c:pt>
                <c:pt idx="15">
                  <c:v>78</c:v>
                </c:pt>
                <c:pt idx="16">
                  <c:v>91</c:v>
                </c:pt>
                <c:pt idx="17">
                  <c:v>104</c:v>
                </c:pt>
              </c:numCache>
            </c:numRef>
          </c:xVal>
          <c:yVal>
            <c:numRef>
              <c:f>Sheet1!$D$2:$D$20</c:f>
              <c:numCache>
                <c:formatCode>0.0</c:formatCode>
                <c:ptCount val="19"/>
                <c:pt idx="0">
                  <c:v>7.4</c:v>
                </c:pt>
                <c:pt idx="1">
                  <c:v>6.5</c:v>
                </c:pt>
                <c:pt idx="2">
                  <c:v>5.9</c:v>
                </c:pt>
                <c:pt idx="3">
                  <c:v>5.7</c:v>
                </c:pt>
                <c:pt idx="4">
                  <c:v>5.5</c:v>
                </c:pt>
                <c:pt idx="5">
                  <c:v>5.3</c:v>
                </c:pt>
                <c:pt idx="6">
                  <c:v>5.3</c:v>
                </c:pt>
                <c:pt idx="7">
                  <c:v>4.0999999999999996</c:v>
                </c:pt>
                <c:pt idx="8">
                  <c:v>3.2</c:v>
                </c:pt>
                <c:pt idx="9">
                  <c:v>2.2999999999999998</c:v>
                </c:pt>
                <c:pt idx="10">
                  <c:v>1.9</c:v>
                </c:pt>
                <c:pt idx="11">
                  <c:v>1.7</c:v>
                </c:pt>
                <c:pt idx="12">
                  <c:v>1.6</c:v>
                </c:pt>
                <c:pt idx="13">
                  <c:v>1.8</c:v>
                </c:pt>
                <c:pt idx="14">
                  <c:v>1.7</c:v>
                </c:pt>
                <c:pt idx="15">
                  <c:v>1.7</c:v>
                </c:pt>
                <c:pt idx="16">
                  <c:v>1.5</c:v>
                </c:pt>
                <c:pt idx="17">
                  <c:v>1.5</c:v>
                </c:pt>
              </c:numCache>
            </c:numRef>
          </c:yVal>
          <c:smooth val="0"/>
          <c:extLst>
            <c:ext xmlns:c16="http://schemas.microsoft.com/office/drawing/2014/chart" uri="{C3380CC4-5D6E-409C-BE32-E72D297353CC}">
              <c16:uniqueId val="{00000002-9556-4DDA-A4D0-E974BDDF862C}"/>
            </c:ext>
          </c:extLst>
        </c:ser>
        <c:dLbls>
          <c:showLegendKey val="0"/>
          <c:showVal val="0"/>
          <c:showCatName val="0"/>
          <c:showSerName val="0"/>
          <c:showPercent val="0"/>
          <c:showBubbleSize val="0"/>
        </c:dLbls>
        <c:axId val="438066920"/>
        <c:axId val="438067248"/>
      </c:scatterChart>
      <c:valAx>
        <c:axId val="438066920"/>
        <c:scaling>
          <c:orientation val="minMax"/>
          <c:max val="108"/>
        </c:scaling>
        <c:delete val="0"/>
        <c:axPos val="b"/>
        <c:numFmt formatCode="General" sourceLinked="1"/>
        <c:majorTickMark val="none"/>
        <c:minorTickMark val="none"/>
        <c:tickLblPos val="none"/>
        <c:spPr>
          <a:noFill/>
          <a:ln w="12700" cap="flat" cmpd="sng" algn="ctr">
            <a:solidFill>
              <a:srgbClr val="253746"/>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438067248"/>
        <c:crossesAt val="-7"/>
        <c:crossBetween val="midCat"/>
        <c:majorUnit val="4"/>
      </c:valAx>
      <c:valAx>
        <c:axId val="438067248"/>
        <c:scaling>
          <c:orientation val="minMax"/>
        </c:scaling>
        <c:delete val="0"/>
        <c:axPos val="l"/>
        <c:numFmt formatCode="#,##0" sourceLinked="0"/>
        <c:majorTickMark val="out"/>
        <c:minorTickMark val="none"/>
        <c:tickLblPos val="nextTo"/>
        <c:spPr>
          <a:noFill/>
          <a:ln w="12700">
            <a:solidFill>
              <a:srgbClr val="253746"/>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438066920"/>
        <c:crossesAt val="-6"/>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2"/>
          </a:solidFill>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3982817128122333E-2"/>
          <c:y val="5.1176097584608587E-2"/>
          <c:w val="0.81990419285565619"/>
          <c:h val="0.83032945060094532"/>
        </c:manualLayout>
      </c:layout>
      <c:lineChart>
        <c:grouping val="standard"/>
        <c:varyColors val="0"/>
        <c:ser>
          <c:idx val="0"/>
          <c:order val="0"/>
          <c:spPr>
            <a:ln w="38100" algn="ctr">
              <a:solidFill>
                <a:srgbClr val="FFFFFF">
                  <a:lumMod val="75000"/>
                </a:srgbClr>
              </a:solidFill>
              <a:prstDash val="solid"/>
            </a:ln>
          </c:spPr>
          <c:marker>
            <c:symbol val="circle"/>
            <c:size val="8"/>
            <c:spPr>
              <a:solidFill>
                <a:srgbClr val="FFFFFF">
                  <a:lumMod val="75000"/>
                </a:srgbClr>
              </a:solidFill>
              <a:ln>
                <a:solidFill>
                  <a:srgbClr val="FFFFFF">
                    <a:lumMod val="75000"/>
                  </a:srgbClr>
                </a:solidFill>
              </a:ln>
            </c:spPr>
          </c:marker>
          <c:dPt>
            <c:idx val="0"/>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0-58EE-488C-81A8-B04DF23D272D}"/>
              </c:ext>
            </c:extLst>
          </c:dPt>
          <c:dPt>
            <c:idx val="1"/>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1-58EE-488C-81A8-B04DF23D272D}"/>
              </c:ext>
            </c:extLst>
          </c:dPt>
          <c:dPt>
            <c:idx val="2"/>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2-58EE-488C-81A8-B04DF23D272D}"/>
              </c:ext>
            </c:extLst>
          </c:dPt>
          <c:cat>
            <c:strRef>
              <c:f>Sheet1!$A$1:$H$1</c:f>
              <c:strCache>
                <c:ptCount val="7"/>
                <c:pt idx="0">
                  <c:v>BL</c:v>
                </c:pt>
                <c:pt idx="1">
                  <c:v>W4</c:v>
                </c:pt>
                <c:pt idx="2">
                  <c:v>W8</c:v>
                </c:pt>
                <c:pt idx="3">
                  <c:v>W12</c:v>
                </c:pt>
                <c:pt idx="4">
                  <c:v>W16</c:v>
                </c:pt>
                <c:pt idx="5">
                  <c:v>W20</c:v>
                </c:pt>
                <c:pt idx="6">
                  <c:v>W24</c:v>
                </c:pt>
              </c:strCache>
            </c:strRef>
          </c:cat>
          <c:val>
            <c:numRef>
              <c:f>Sheet1!$A$2:$H$2</c:f>
              <c:numCache>
                <c:formatCode>General</c:formatCode>
                <c:ptCount val="8"/>
                <c:pt idx="0">
                  <c:v>5.8</c:v>
                </c:pt>
                <c:pt idx="1">
                  <c:v>5.0999999999999996</c:v>
                </c:pt>
                <c:pt idx="2">
                  <c:v>4.5</c:v>
                </c:pt>
                <c:pt idx="3">
                  <c:v>4.0999999999999996</c:v>
                </c:pt>
                <c:pt idx="4">
                  <c:v>3.9</c:v>
                </c:pt>
                <c:pt idx="5">
                  <c:v>3.7</c:v>
                </c:pt>
                <c:pt idx="6">
                  <c:v>3.7</c:v>
                </c:pt>
              </c:numCache>
            </c:numRef>
          </c:val>
          <c:smooth val="0"/>
          <c:extLst>
            <c:ext xmlns:c16="http://schemas.microsoft.com/office/drawing/2014/chart" uri="{C3380CC4-5D6E-409C-BE32-E72D297353CC}">
              <c16:uniqueId val="{00000003-58EE-488C-81A8-B04DF23D272D}"/>
            </c:ext>
          </c:extLst>
        </c:ser>
        <c:ser>
          <c:idx val="1"/>
          <c:order val="1"/>
          <c:spPr>
            <a:ln w="38100" algn="ctr">
              <a:solidFill>
                <a:srgbClr val="EA7125"/>
              </a:solidFill>
              <a:prstDash val="solid"/>
            </a:ln>
          </c:spPr>
          <c:marker>
            <c:symbol val="circle"/>
            <c:size val="8"/>
            <c:spPr>
              <a:solidFill>
                <a:srgbClr val="EA7125"/>
              </a:solidFill>
              <a:ln>
                <a:solidFill>
                  <a:srgbClr val="EA7125"/>
                </a:solidFill>
              </a:ln>
            </c:spPr>
          </c:marker>
          <c:dPt>
            <c:idx val="0"/>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4-58EE-488C-81A8-B04DF23D272D}"/>
              </c:ext>
            </c:extLst>
          </c:dPt>
          <c:dPt>
            <c:idx val="1"/>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5-58EE-488C-81A8-B04DF23D272D}"/>
              </c:ext>
            </c:extLst>
          </c:dPt>
          <c:dPt>
            <c:idx val="2"/>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6-58EE-488C-81A8-B04DF23D272D}"/>
              </c:ext>
            </c:extLst>
          </c:dPt>
          <c:cat>
            <c:strRef>
              <c:f>Sheet1!$A$1:$H$1</c:f>
              <c:strCache>
                <c:ptCount val="7"/>
                <c:pt idx="0">
                  <c:v>BL</c:v>
                </c:pt>
                <c:pt idx="1">
                  <c:v>W4</c:v>
                </c:pt>
                <c:pt idx="2">
                  <c:v>W8</c:v>
                </c:pt>
                <c:pt idx="3">
                  <c:v>W12</c:v>
                </c:pt>
                <c:pt idx="4">
                  <c:v>W16</c:v>
                </c:pt>
                <c:pt idx="5">
                  <c:v>W20</c:v>
                </c:pt>
                <c:pt idx="6">
                  <c:v>W24</c:v>
                </c:pt>
              </c:strCache>
            </c:strRef>
          </c:cat>
          <c:val>
            <c:numRef>
              <c:f>Sheet1!$A$3:$H$3</c:f>
              <c:numCache>
                <c:formatCode>General</c:formatCode>
                <c:ptCount val="8"/>
                <c:pt idx="0">
                  <c:v>5.8</c:v>
                </c:pt>
                <c:pt idx="1">
                  <c:v>5</c:v>
                </c:pt>
                <c:pt idx="2">
                  <c:v>4.3</c:v>
                </c:pt>
                <c:pt idx="3">
                  <c:v>3.6</c:v>
                </c:pt>
                <c:pt idx="4">
                  <c:v>3.3</c:v>
                </c:pt>
                <c:pt idx="5">
                  <c:v>3.1</c:v>
                </c:pt>
                <c:pt idx="6">
                  <c:v>2.9</c:v>
                </c:pt>
              </c:numCache>
            </c:numRef>
          </c:val>
          <c:smooth val="0"/>
          <c:extLst>
            <c:ext xmlns:c16="http://schemas.microsoft.com/office/drawing/2014/chart" uri="{C3380CC4-5D6E-409C-BE32-E72D297353CC}">
              <c16:uniqueId val="{00000007-58EE-488C-81A8-B04DF23D272D}"/>
            </c:ext>
          </c:extLst>
        </c:ser>
        <c:ser>
          <c:idx val="2"/>
          <c:order val="2"/>
          <c:cat>
            <c:strRef>
              <c:f>Sheet1!$A$1:$H$1</c:f>
              <c:strCache>
                <c:ptCount val="7"/>
                <c:pt idx="0">
                  <c:v>BL</c:v>
                </c:pt>
                <c:pt idx="1">
                  <c:v>W4</c:v>
                </c:pt>
                <c:pt idx="2">
                  <c:v>W8</c:v>
                </c:pt>
                <c:pt idx="3">
                  <c:v>W12</c:v>
                </c:pt>
                <c:pt idx="4">
                  <c:v>W16</c:v>
                </c:pt>
                <c:pt idx="5">
                  <c:v>W20</c:v>
                </c:pt>
                <c:pt idx="6">
                  <c:v>W24</c:v>
                </c:pt>
              </c:strCache>
            </c:strRef>
          </c:cat>
          <c:val>
            <c:numRef>
              <c:f>Sheet1!$A$4:$H$4</c:f>
              <c:numCache>
                <c:formatCode>General</c:formatCode>
                <c:ptCount val="8"/>
                <c:pt idx="0">
                  <c:v>5.6</c:v>
                </c:pt>
                <c:pt idx="1">
                  <c:v>4.8</c:v>
                </c:pt>
                <c:pt idx="2">
                  <c:v>4.0999999999999996</c:v>
                </c:pt>
                <c:pt idx="3">
                  <c:v>3.5</c:v>
                </c:pt>
                <c:pt idx="4">
                  <c:v>3.2</c:v>
                </c:pt>
                <c:pt idx="5">
                  <c:v>3</c:v>
                </c:pt>
                <c:pt idx="6">
                  <c:v>2.8</c:v>
                </c:pt>
              </c:numCache>
            </c:numRef>
          </c:val>
          <c:smooth val="0"/>
          <c:extLst>
            <c:ext xmlns:c16="http://schemas.microsoft.com/office/drawing/2014/chart" uri="{C3380CC4-5D6E-409C-BE32-E72D297353CC}">
              <c16:uniqueId val="{00000008-58EE-488C-81A8-B04DF23D272D}"/>
            </c:ext>
          </c:extLst>
        </c:ser>
        <c:dLbls>
          <c:showLegendKey val="0"/>
          <c:showVal val="0"/>
          <c:showCatName val="0"/>
          <c:showSerName val="0"/>
          <c:showPercent val="0"/>
          <c:showBubbleSize val="0"/>
        </c:dLbls>
        <c:marker val="1"/>
        <c:smooth val="0"/>
        <c:axId val="222921088"/>
        <c:axId val="222922624"/>
        <c:extLst/>
      </c:lineChart>
      <c:catAx>
        <c:axId val="222921088"/>
        <c:scaling>
          <c:orientation val="minMax"/>
        </c:scaling>
        <c:delete val="0"/>
        <c:axPos val="b"/>
        <c:majorGridlines>
          <c:spPr>
            <a:ln>
              <a:noFill/>
            </a:ln>
          </c:spPr>
        </c:majorGridlines>
        <c:numFmt formatCode="General" sourceLinked="1"/>
        <c:majorTickMark val="out"/>
        <c:minorTickMark val="none"/>
        <c:tickLblPos val="nextTo"/>
        <c:spPr>
          <a:ln w="9525" algn="ctr">
            <a:solidFill>
              <a:schemeClr val="tx1"/>
            </a:solidFill>
            <a:prstDash val="solid"/>
          </a:ln>
        </c:spPr>
        <c:txPr>
          <a:bodyPr/>
          <a:lstStyle/>
          <a:p>
            <a:pPr>
              <a:defRPr sz="1200">
                <a:latin typeface="Verdana" panose="020B0604030504040204" pitchFamily="34" charset="0"/>
                <a:ea typeface="Verdana" panose="020B0604030504040204" pitchFamily="34" charset="0"/>
                <a:cs typeface="Arial" panose="020B0604020202020204" pitchFamily="34" charset="0"/>
              </a:defRPr>
            </a:pPr>
            <a:endParaRPr lang="fr-FR"/>
          </a:p>
        </c:txPr>
        <c:crossAx val="222922624"/>
        <c:crossesAt val="-100"/>
        <c:auto val="0"/>
        <c:lblAlgn val="ctr"/>
        <c:lblOffset val="100"/>
        <c:noMultiLvlLbl val="0"/>
      </c:catAx>
      <c:valAx>
        <c:axId val="222922624"/>
        <c:scaling>
          <c:orientation val="minMax"/>
          <c:max val="10"/>
          <c:min val="0"/>
        </c:scaling>
        <c:delete val="0"/>
        <c:axPos val="l"/>
        <c:majorGridlines>
          <c:spPr>
            <a:ln>
              <a:noFill/>
            </a:ln>
          </c:spPr>
        </c:majorGridlines>
        <c:numFmt formatCode="#,##0" sourceLinked="0"/>
        <c:majorTickMark val="out"/>
        <c:minorTickMark val="none"/>
        <c:tickLblPos val="nextTo"/>
        <c:spPr>
          <a:ln w="9525" algn="ctr">
            <a:solidFill>
              <a:schemeClr val="tx1"/>
            </a:solidFill>
            <a:prstDash val="solid"/>
          </a:ln>
        </c:spPr>
        <c:txPr>
          <a:bodyPr wrap="none"/>
          <a:lstStyle/>
          <a:p>
            <a:pPr>
              <a:defRPr sz="120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sym typeface="+mn-lt"/>
              </a:defRPr>
            </a:pPr>
            <a:endParaRPr lang="fr-FR"/>
          </a:p>
        </c:txPr>
        <c:crossAx val="222921088"/>
        <c:crossesAt val="0"/>
        <c:crossBetween val="midCat"/>
        <c:majorUnit val="1"/>
      </c:valAx>
      <c:spPr>
        <a:noFill/>
        <a:ln w="25400">
          <a:noFill/>
        </a:ln>
      </c:spPr>
    </c:plotArea>
    <c:plotVisOnly val="0"/>
    <c:dispBlanksAs val="gap"/>
    <c:showDLblsOverMax val="1"/>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3982817128122333E-2"/>
          <c:y val="5.1176097584608587E-2"/>
          <c:w val="0.77352744581569"/>
          <c:h val="0.83032945060094532"/>
        </c:manualLayout>
      </c:layout>
      <c:lineChart>
        <c:grouping val="standard"/>
        <c:varyColors val="0"/>
        <c:ser>
          <c:idx val="0"/>
          <c:order val="0"/>
          <c:spPr>
            <a:ln w="38100" algn="ctr">
              <a:solidFill>
                <a:srgbClr val="FFFFFF">
                  <a:lumMod val="75000"/>
                </a:srgbClr>
              </a:solidFill>
              <a:prstDash val="solid"/>
            </a:ln>
          </c:spPr>
          <c:marker>
            <c:symbol val="circle"/>
            <c:size val="8"/>
            <c:spPr>
              <a:solidFill>
                <a:srgbClr val="FFFFFF">
                  <a:lumMod val="75000"/>
                </a:srgbClr>
              </a:solidFill>
              <a:ln>
                <a:solidFill>
                  <a:srgbClr val="FFFFFF">
                    <a:lumMod val="75000"/>
                  </a:srgbClr>
                </a:solidFill>
              </a:ln>
            </c:spPr>
          </c:marker>
          <c:dPt>
            <c:idx val="0"/>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0-58A8-4D3A-A155-5F0EDB5995C7}"/>
              </c:ext>
            </c:extLst>
          </c:dPt>
          <c:dPt>
            <c:idx val="1"/>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1-58A8-4D3A-A155-5F0EDB5995C7}"/>
              </c:ext>
            </c:extLst>
          </c:dPt>
          <c:dPt>
            <c:idx val="2"/>
            <c:marker>
              <c:spPr>
                <a:solidFill>
                  <a:srgbClr val="FFFFFF">
                    <a:lumMod val="75000"/>
                  </a:srgbClr>
                </a:solidFill>
                <a:ln w="9525" algn="ctr">
                  <a:solidFill>
                    <a:srgbClr val="FFFFFF">
                      <a:lumMod val="75000"/>
                    </a:srgbClr>
                  </a:solidFill>
                  <a:prstDash val="solid"/>
                </a:ln>
              </c:spPr>
            </c:marker>
            <c:bubble3D val="0"/>
            <c:extLst>
              <c:ext xmlns:c16="http://schemas.microsoft.com/office/drawing/2014/chart" uri="{C3380CC4-5D6E-409C-BE32-E72D297353CC}">
                <c16:uniqueId val="{00000002-58A8-4D3A-A155-5F0EDB5995C7}"/>
              </c:ext>
            </c:extLst>
          </c:dPt>
          <c:errBars>
            <c:errDir val="y"/>
            <c:errBarType val="both"/>
            <c:errValType val="cust"/>
            <c:noEndCap val="0"/>
            <c:plus>
              <c:numRef>
                <c:f>Sheet1!$A$5:$G$5</c:f>
                <c:numCache>
                  <c:formatCode>General</c:formatCode>
                  <c:ptCount val="7"/>
                  <c:pt idx="0">
                    <c:v>0.15</c:v>
                  </c:pt>
                  <c:pt idx="1">
                    <c:v>0.18</c:v>
                  </c:pt>
                  <c:pt idx="2">
                    <c:v>0.19</c:v>
                  </c:pt>
                  <c:pt idx="3">
                    <c:v>0.19</c:v>
                  </c:pt>
                  <c:pt idx="4">
                    <c:v>0.19</c:v>
                  </c:pt>
                  <c:pt idx="5">
                    <c:v>0.19</c:v>
                  </c:pt>
                  <c:pt idx="6">
                    <c:v>0.19</c:v>
                  </c:pt>
                </c:numCache>
              </c:numRef>
            </c:plus>
            <c:minus>
              <c:numRef>
                <c:f>Sheet1!$A$6:$G$6</c:f>
                <c:numCache>
                  <c:formatCode>General</c:formatCode>
                  <c:ptCount val="7"/>
                  <c:pt idx="0">
                    <c:v>0.14000000000000001</c:v>
                  </c:pt>
                  <c:pt idx="1">
                    <c:v>0.18</c:v>
                  </c:pt>
                  <c:pt idx="2">
                    <c:v>0.18</c:v>
                  </c:pt>
                  <c:pt idx="3">
                    <c:v>0.18</c:v>
                  </c:pt>
                  <c:pt idx="4">
                    <c:v>0.19</c:v>
                  </c:pt>
                  <c:pt idx="5">
                    <c:v>0.19</c:v>
                  </c:pt>
                  <c:pt idx="6">
                    <c:v>0.2</c:v>
                  </c:pt>
                </c:numCache>
              </c:numRef>
            </c:minus>
            <c:spPr>
              <a:ln w="25400">
                <a:solidFill>
                  <a:srgbClr val="A6A6A6"/>
                </a:solidFill>
              </a:ln>
            </c:spPr>
          </c:errBars>
          <c:cat>
            <c:strRef>
              <c:f>Sheet1!$A$1:$H$1</c:f>
              <c:strCache>
                <c:ptCount val="7"/>
                <c:pt idx="0">
                  <c:v>BL</c:v>
                </c:pt>
                <c:pt idx="1">
                  <c:v>W4</c:v>
                </c:pt>
                <c:pt idx="2">
                  <c:v>W8</c:v>
                </c:pt>
                <c:pt idx="3">
                  <c:v>W12</c:v>
                </c:pt>
                <c:pt idx="4">
                  <c:v>W16</c:v>
                </c:pt>
                <c:pt idx="5">
                  <c:v>W20</c:v>
                </c:pt>
                <c:pt idx="6">
                  <c:v>W24</c:v>
                </c:pt>
              </c:strCache>
            </c:strRef>
          </c:cat>
          <c:val>
            <c:numRef>
              <c:f>Sheet1!$A$2:$H$2</c:f>
              <c:numCache>
                <c:formatCode>General</c:formatCode>
                <c:ptCount val="8"/>
                <c:pt idx="0">
                  <c:v>5.7</c:v>
                </c:pt>
                <c:pt idx="1">
                  <c:v>4.5999999999999996</c:v>
                </c:pt>
                <c:pt idx="2">
                  <c:v>4.0999999999999996</c:v>
                </c:pt>
                <c:pt idx="3">
                  <c:v>3.8</c:v>
                </c:pt>
                <c:pt idx="4">
                  <c:v>3.6</c:v>
                </c:pt>
                <c:pt idx="5">
                  <c:v>3.5</c:v>
                </c:pt>
                <c:pt idx="6">
                  <c:v>3.5</c:v>
                </c:pt>
              </c:numCache>
            </c:numRef>
          </c:val>
          <c:smooth val="0"/>
          <c:extLst>
            <c:ext xmlns:c16="http://schemas.microsoft.com/office/drawing/2014/chart" uri="{C3380CC4-5D6E-409C-BE32-E72D297353CC}">
              <c16:uniqueId val="{00000003-58A8-4D3A-A155-5F0EDB5995C7}"/>
            </c:ext>
          </c:extLst>
        </c:ser>
        <c:ser>
          <c:idx val="1"/>
          <c:order val="1"/>
          <c:spPr>
            <a:ln w="38100" algn="ctr">
              <a:solidFill>
                <a:srgbClr val="EA7125"/>
              </a:solidFill>
              <a:prstDash val="solid"/>
            </a:ln>
          </c:spPr>
          <c:marker>
            <c:symbol val="circle"/>
            <c:size val="8"/>
            <c:spPr>
              <a:solidFill>
                <a:srgbClr val="EA7125"/>
              </a:solidFill>
              <a:ln>
                <a:solidFill>
                  <a:srgbClr val="EA7125"/>
                </a:solidFill>
              </a:ln>
            </c:spPr>
          </c:marker>
          <c:dPt>
            <c:idx val="0"/>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4-58A8-4D3A-A155-5F0EDB5995C7}"/>
              </c:ext>
            </c:extLst>
          </c:dPt>
          <c:dPt>
            <c:idx val="1"/>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5-58A8-4D3A-A155-5F0EDB5995C7}"/>
              </c:ext>
            </c:extLst>
          </c:dPt>
          <c:dPt>
            <c:idx val="2"/>
            <c:marker>
              <c:spPr>
                <a:solidFill>
                  <a:srgbClr val="EA7125"/>
                </a:solidFill>
                <a:ln w="9525" algn="ctr">
                  <a:solidFill>
                    <a:srgbClr val="EA7125"/>
                  </a:solidFill>
                  <a:prstDash val="solid"/>
                </a:ln>
              </c:spPr>
            </c:marker>
            <c:bubble3D val="0"/>
            <c:extLst>
              <c:ext xmlns:c16="http://schemas.microsoft.com/office/drawing/2014/chart" uri="{C3380CC4-5D6E-409C-BE32-E72D297353CC}">
                <c16:uniqueId val="{00000006-58A8-4D3A-A155-5F0EDB5995C7}"/>
              </c:ext>
            </c:extLst>
          </c:dPt>
          <c:errBars>
            <c:errDir val="y"/>
            <c:errBarType val="both"/>
            <c:errValType val="cust"/>
            <c:noEndCap val="0"/>
            <c:plus>
              <c:numRef>
                <c:f>Sheet1!$A$5:$G$5</c:f>
                <c:numCache>
                  <c:formatCode>General</c:formatCode>
                  <c:ptCount val="7"/>
                  <c:pt idx="0">
                    <c:v>0.15</c:v>
                  </c:pt>
                  <c:pt idx="1">
                    <c:v>0.18</c:v>
                  </c:pt>
                  <c:pt idx="2">
                    <c:v>0.19</c:v>
                  </c:pt>
                  <c:pt idx="3">
                    <c:v>0.19</c:v>
                  </c:pt>
                  <c:pt idx="4">
                    <c:v>0.19</c:v>
                  </c:pt>
                  <c:pt idx="5">
                    <c:v>0.19</c:v>
                  </c:pt>
                  <c:pt idx="6">
                    <c:v>0.19</c:v>
                  </c:pt>
                </c:numCache>
              </c:numRef>
            </c:plus>
            <c:minus>
              <c:numRef>
                <c:f>Sheet1!$A$6:$G$6</c:f>
                <c:numCache>
                  <c:formatCode>General</c:formatCode>
                  <c:ptCount val="7"/>
                  <c:pt idx="0">
                    <c:v>0.14000000000000001</c:v>
                  </c:pt>
                  <c:pt idx="1">
                    <c:v>0.18</c:v>
                  </c:pt>
                  <c:pt idx="2">
                    <c:v>0.18</c:v>
                  </c:pt>
                  <c:pt idx="3">
                    <c:v>0.18</c:v>
                  </c:pt>
                  <c:pt idx="4">
                    <c:v>0.19</c:v>
                  </c:pt>
                  <c:pt idx="5">
                    <c:v>0.19</c:v>
                  </c:pt>
                  <c:pt idx="6">
                    <c:v>0.2</c:v>
                  </c:pt>
                </c:numCache>
              </c:numRef>
            </c:minus>
            <c:spPr>
              <a:ln w="25400">
                <a:solidFill>
                  <a:srgbClr val="EA7125"/>
                </a:solidFill>
              </a:ln>
            </c:spPr>
          </c:errBars>
          <c:cat>
            <c:strRef>
              <c:f>Sheet1!$A$1:$H$1</c:f>
              <c:strCache>
                <c:ptCount val="7"/>
                <c:pt idx="0">
                  <c:v>BL</c:v>
                </c:pt>
                <c:pt idx="1">
                  <c:v>W4</c:v>
                </c:pt>
                <c:pt idx="2">
                  <c:v>W8</c:v>
                </c:pt>
                <c:pt idx="3">
                  <c:v>W12</c:v>
                </c:pt>
                <c:pt idx="4">
                  <c:v>W16</c:v>
                </c:pt>
                <c:pt idx="5">
                  <c:v>W20</c:v>
                </c:pt>
                <c:pt idx="6">
                  <c:v>W24</c:v>
                </c:pt>
              </c:strCache>
            </c:strRef>
          </c:cat>
          <c:val>
            <c:numRef>
              <c:f>Sheet1!$A$3:$H$3</c:f>
              <c:numCache>
                <c:formatCode>General</c:formatCode>
                <c:ptCount val="8"/>
                <c:pt idx="0">
                  <c:v>5.9</c:v>
                </c:pt>
                <c:pt idx="1">
                  <c:v>4.5</c:v>
                </c:pt>
                <c:pt idx="2">
                  <c:v>4.0999999999999996</c:v>
                </c:pt>
                <c:pt idx="3">
                  <c:v>3.5</c:v>
                </c:pt>
                <c:pt idx="4">
                  <c:v>3.2</c:v>
                </c:pt>
                <c:pt idx="5">
                  <c:v>3</c:v>
                </c:pt>
                <c:pt idx="6">
                  <c:v>2.9</c:v>
                </c:pt>
              </c:numCache>
            </c:numRef>
          </c:val>
          <c:smooth val="0"/>
          <c:extLst>
            <c:ext xmlns:c16="http://schemas.microsoft.com/office/drawing/2014/chart" uri="{C3380CC4-5D6E-409C-BE32-E72D297353CC}">
              <c16:uniqueId val="{00000007-58A8-4D3A-A155-5F0EDB5995C7}"/>
            </c:ext>
          </c:extLst>
        </c:ser>
        <c:ser>
          <c:idx val="2"/>
          <c:order val="2"/>
          <c:cat>
            <c:strRef>
              <c:f>Sheet1!$A$1:$H$1</c:f>
              <c:strCache>
                <c:ptCount val="7"/>
                <c:pt idx="0">
                  <c:v>BL</c:v>
                </c:pt>
                <c:pt idx="1">
                  <c:v>W4</c:v>
                </c:pt>
                <c:pt idx="2">
                  <c:v>W8</c:v>
                </c:pt>
                <c:pt idx="3">
                  <c:v>W12</c:v>
                </c:pt>
                <c:pt idx="4">
                  <c:v>W16</c:v>
                </c:pt>
                <c:pt idx="5">
                  <c:v>W20</c:v>
                </c:pt>
                <c:pt idx="6">
                  <c:v>W24</c:v>
                </c:pt>
              </c:strCache>
            </c:strRef>
          </c:cat>
          <c:val>
            <c:numRef>
              <c:f>Sheet1!$A$4:$H$4</c:f>
              <c:numCache>
                <c:formatCode>General</c:formatCode>
                <c:ptCount val="8"/>
                <c:pt idx="0">
                  <c:v>5.6</c:v>
                </c:pt>
                <c:pt idx="1">
                  <c:v>4.0999999999999996</c:v>
                </c:pt>
                <c:pt idx="2">
                  <c:v>3.5</c:v>
                </c:pt>
                <c:pt idx="3">
                  <c:v>3.1</c:v>
                </c:pt>
                <c:pt idx="4">
                  <c:v>3</c:v>
                </c:pt>
                <c:pt idx="5">
                  <c:v>2.9</c:v>
                </c:pt>
                <c:pt idx="6">
                  <c:v>2.9</c:v>
                </c:pt>
              </c:numCache>
            </c:numRef>
          </c:val>
          <c:smooth val="0"/>
          <c:extLst>
            <c:ext xmlns:c16="http://schemas.microsoft.com/office/drawing/2014/chart" uri="{C3380CC4-5D6E-409C-BE32-E72D297353CC}">
              <c16:uniqueId val="{00000008-58A8-4D3A-A155-5F0EDB5995C7}"/>
            </c:ext>
          </c:extLst>
        </c:ser>
        <c:dLbls>
          <c:showLegendKey val="0"/>
          <c:showVal val="0"/>
          <c:showCatName val="0"/>
          <c:showSerName val="0"/>
          <c:showPercent val="0"/>
          <c:showBubbleSize val="0"/>
        </c:dLbls>
        <c:marker val="1"/>
        <c:smooth val="0"/>
        <c:axId val="222921088"/>
        <c:axId val="222922624"/>
        <c:extLst/>
      </c:lineChart>
      <c:catAx>
        <c:axId val="222921088"/>
        <c:scaling>
          <c:orientation val="minMax"/>
        </c:scaling>
        <c:delete val="0"/>
        <c:axPos val="b"/>
        <c:majorGridlines>
          <c:spPr>
            <a:ln>
              <a:noFill/>
            </a:ln>
          </c:spPr>
        </c:majorGridlines>
        <c:numFmt formatCode="General" sourceLinked="1"/>
        <c:majorTickMark val="out"/>
        <c:minorTickMark val="none"/>
        <c:tickLblPos val="nextTo"/>
        <c:spPr>
          <a:ln w="9525" algn="ctr">
            <a:solidFill>
              <a:schemeClr val="tx1"/>
            </a:solidFill>
            <a:prstDash val="solid"/>
          </a:ln>
        </c:spPr>
        <c:txPr>
          <a:bodyPr/>
          <a:lstStyle/>
          <a:p>
            <a:pPr>
              <a:defRPr sz="1200">
                <a:latin typeface="Verdana" panose="020B0604030504040204" pitchFamily="34" charset="0"/>
                <a:ea typeface="Verdana" panose="020B0604030504040204" pitchFamily="34" charset="0"/>
                <a:cs typeface="Arial" panose="020B0604020202020204" pitchFamily="34" charset="0"/>
              </a:defRPr>
            </a:pPr>
            <a:endParaRPr lang="fr-FR"/>
          </a:p>
        </c:txPr>
        <c:crossAx val="222922624"/>
        <c:crossesAt val="-100"/>
        <c:auto val="0"/>
        <c:lblAlgn val="ctr"/>
        <c:lblOffset val="100"/>
        <c:noMultiLvlLbl val="0"/>
      </c:catAx>
      <c:valAx>
        <c:axId val="222922624"/>
        <c:scaling>
          <c:orientation val="minMax"/>
          <c:max val="10"/>
          <c:min val="0"/>
        </c:scaling>
        <c:delete val="0"/>
        <c:axPos val="l"/>
        <c:majorGridlines>
          <c:spPr>
            <a:ln>
              <a:noFill/>
            </a:ln>
          </c:spPr>
        </c:majorGridlines>
        <c:numFmt formatCode="#,##0" sourceLinked="0"/>
        <c:majorTickMark val="out"/>
        <c:minorTickMark val="none"/>
        <c:tickLblPos val="nextTo"/>
        <c:spPr>
          <a:ln w="9525" algn="ctr">
            <a:solidFill>
              <a:schemeClr val="tx1"/>
            </a:solidFill>
            <a:prstDash val="solid"/>
          </a:ln>
        </c:spPr>
        <c:txPr>
          <a:bodyPr wrap="none"/>
          <a:lstStyle/>
          <a:p>
            <a:pPr>
              <a:defRPr sz="120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sym typeface="+mn-lt"/>
              </a:defRPr>
            </a:pPr>
            <a:endParaRPr lang="fr-FR"/>
          </a:p>
        </c:txPr>
        <c:crossAx val="222921088"/>
        <c:crossesAt val="0"/>
        <c:crossBetween val="midCat"/>
        <c:majorUnit val="1"/>
      </c:valAx>
      <c:spPr>
        <a:noFill/>
        <a:ln w="25400">
          <a:noFill/>
        </a:ln>
      </c:spPr>
    </c:plotArea>
    <c:plotVisOnly val="0"/>
    <c:dispBlanksAs val="gap"/>
    <c:showDLblsOverMax val="1"/>
  </c:chart>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1978595448016E-2"/>
          <c:y val="3.6186936128221284E-2"/>
          <c:w val="0.95709079891029403"/>
          <c:h val="0.81291258988943838"/>
        </c:manualLayout>
      </c:layout>
      <c:barChart>
        <c:barDir val="col"/>
        <c:grouping val="clustered"/>
        <c:varyColors val="0"/>
        <c:ser>
          <c:idx val="0"/>
          <c:order val="0"/>
          <c:tx>
            <c:strRef>
              <c:f>Sheet1!$A$2</c:f>
              <c:strCache>
                <c:ptCount val="1"/>
                <c:pt idx="0">
                  <c:v>Placebo</c:v>
                </c:pt>
              </c:strCache>
            </c:strRef>
          </c:tx>
          <c:spPr>
            <a:solidFill>
              <a:schemeClr val="bg1">
                <a:lumMod val="50000"/>
              </a:schemeClr>
            </a:solidFill>
            <a:ln>
              <a:noFill/>
            </a:ln>
            <a:effectLst/>
          </c:spPr>
          <c:invertIfNegative val="0"/>
          <c:dPt>
            <c:idx val="2"/>
            <c:invertIfNegative val="0"/>
            <c:bubble3D val="0"/>
            <c:spPr>
              <a:pattFill prst="wdDnDiag">
                <a:fgClr>
                  <a:srgbClr val="EA7125"/>
                </a:fgClr>
                <a:bgClr>
                  <a:schemeClr val="bg1">
                    <a:lumMod val="50000"/>
                  </a:schemeClr>
                </a:bgClr>
              </a:pattFill>
              <a:ln>
                <a:noFill/>
              </a:ln>
              <a:effectLst/>
            </c:spPr>
            <c:extLst>
              <c:ext xmlns:c16="http://schemas.microsoft.com/office/drawing/2014/chart" uri="{C3380CC4-5D6E-409C-BE32-E72D297353CC}">
                <c16:uniqueId val="{00000000-D749-4F2E-BBFA-650DDC6337B4}"/>
              </c:ext>
            </c:extLst>
          </c:dPt>
          <c:dPt>
            <c:idx val="3"/>
            <c:invertIfNegative val="0"/>
            <c:bubble3D val="0"/>
            <c:spPr>
              <a:pattFill prst="wdDnDiag">
                <a:fgClr>
                  <a:srgbClr val="EA7125"/>
                </a:fgClr>
                <a:bgClr>
                  <a:schemeClr val="bg1">
                    <a:lumMod val="50000"/>
                  </a:schemeClr>
                </a:bgClr>
              </a:pattFill>
              <a:ln>
                <a:noFill/>
              </a:ln>
              <a:effectLst/>
            </c:spPr>
            <c:extLst>
              <c:ext xmlns:c16="http://schemas.microsoft.com/office/drawing/2014/chart" uri="{C3380CC4-5D6E-409C-BE32-E72D297353CC}">
                <c16:uniqueId val="{00000002-D749-4F2E-BBFA-650DDC6337B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Week 24</c:v>
                </c:pt>
                <c:pt idx="1">
                  <c:v>Week 24</c:v>
                </c:pt>
                <c:pt idx="2">
                  <c:v>Week 52</c:v>
                </c:pt>
                <c:pt idx="3">
                  <c:v>Week 104</c:v>
                </c:pt>
              </c:strCache>
            </c:strRef>
          </c:cat>
          <c:val>
            <c:numRef>
              <c:f>Sheet1!$B$2:$E$2</c:f>
              <c:numCache>
                <c:formatCode>General</c:formatCode>
                <c:ptCount val="4"/>
                <c:pt idx="0">
                  <c:v>40</c:v>
                </c:pt>
                <c:pt idx="1">
                  <c:v>43</c:v>
                </c:pt>
                <c:pt idx="2">
                  <c:v>68</c:v>
                </c:pt>
                <c:pt idx="3">
                  <c:v>73</c:v>
                </c:pt>
              </c:numCache>
            </c:numRef>
          </c:val>
          <c:extLst>
            <c:ext xmlns:c16="http://schemas.microsoft.com/office/drawing/2014/chart" uri="{C3380CC4-5D6E-409C-BE32-E72D297353CC}">
              <c16:uniqueId val="{00000000-DD50-4BFD-A75F-40818FBF5C90}"/>
            </c:ext>
          </c:extLst>
        </c:ser>
        <c:ser>
          <c:idx val="1"/>
          <c:order val="1"/>
          <c:tx>
            <c:strRef>
              <c:f>Sheet1!$A$3</c:f>
              <c:strCache>
                <c:ptCount val="1"/>
                <c:pt idx="0">
                  <c:v>Relugolix-CT</c:v>
                </c:pt>
              </c:strCache>
            </c:strRef>
          </c:tx>
          <c:spPr>
            <a:solidFill>
              <a:srgbClr val="EA71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Week 24</c:v>
                </c:pt>
                <c:pt idx="1">
                  <c:v>Week 24</c:v>
                </c:pt>
                <c:pt idx="2">
                  <c:v>Week 52</c:v>
                </c:pt>
                <c:pt idx="3">
                  <c:v>Week 104</c:v>
                </c:pt>
              </c:strCache>
            </c:strRef>
          </c:cat>
          <c:val>
            <c:numRef>
              <c:f>Sheet1!$B$3:$E$3</c:f>
              <c:numCache>
                <c:formatCode>General</c:formatCode>
                <c:ptCount val="4"/>
                <c:pt idx="0">
                  <c:v>59</c:v>
                </c:pt>
                <c:pt idx="1">
                  <c:v>66</c:v>
                </c:pt>
                <c:pt idx="2">
                  <c:v>74</c:v>
                </c:pt>
                <c:pt idx="3">
                  <c:v>76</c:v>
                </c:pt>
              </c:numCache>
            </c:numRef>
          </c:val>
          <c:extLst>
            <c:ext xmlns:c16="http://schemas.microsoft.com/office/drawing/2014/chart" uri="{C3380CC4-5D6E-409C-BE32-E72D297353CC}">
              <c16:uniqueId val="{00000001-DD50-4BFD-A75F-40818FBF5C90}"/>
            </c:ext>
          </c:extLst>
        </c:ser>
        <c:ser>
          <c:idx val="2"/>
          <c:order val="2"/>
          <c:tx>
            <c:strRef>
              <c:f>Sheet1!$A$4</c:f>
              <c:strCache>
                <c:ptCount val="1"/>
                <c:pt idx="0">
                  <c:v>Delayed Relugolix-CT</c:v>
                </c:pt>
              </c:strCache>
            </c:strRef>
          </c:tx>
          <c:spPr>
            <a:solidFill>
              <a:srgbClr val="007A94"/>
            </a:solidFill>
            <a:ln>
              <a:noFill/>
            </a:ln>
            <a:effectLst/>
          </c:spPr>
          <c:invertIfNegative val="0"/>
          <c:dPt>
            <c:idx val="2"/>
            <c:invertIfNegative val="0"/>
            <c:bubble3D val="0"/>
            <c:spPr>
              <a:pattFill prst="wdDnDiag">
                <a:fgClr>
                  <a:srgbClr val="EA7125"/>
                </a:fgClr>
                <a:bgClr>
                  <a:srgbClr val="007A94"/>
                </a:bgClr>
              </a:pattFill>
              <a:ln>
                <a:noFill/>
              </a:ln>
              <a:effectLst/>
            </c:spPr>
            <c:extLst>
              <c:ext xmlns:c16="http://schemas.microsoft.com/office/drawing/2014/chart" uri="{C3380CC4-5D6E-409C-BE32-E72D297353CC}">
                <c16:uniqueId val="{00000001-D749-4F2E-BBFA-650DDC6337B4}"/>
              </c:ext>
            </c:extLst>
          </c:dPt>
          <c:dPt>
            <c:idx val="3"/>
            <c:invertIfNegative val="0"/>
            <c:bubble3D val="0"/>
            <c:spPr>
              <a:pattFill prst="wdDnDiag">
                <a:fgClr>
                  <a:srgbClr val="EA7125"/>
                </a:fgClr>
                <a:bgClr>
                  <a:srgbClr val="007A94"/>
                </a:bgClr>
              </a:pattFill>
              <a:ln>
                <a:noFill/>
              </a:ln>
              <a:effectLst/>
            </c:spPr>
            <c:extLst>
              <c:ext xmlns:c16="http://schemas.microsoft.com/office/drawing/2014/chart" uri="{C3380CC4-5D6E-409C-BE32-E72D297353CC}">
                <c16:uniqueId val="{00000003-D749-4F2E-BBFA-650DDC6337B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Week 24</c:v>
                </c:pt>
                <c:pt idx="1">
                  <c:v>Week 24</c:v>
                </c:pt>
                <c:pt idx="2">
                  <c:v>Week 52</c:v>
                </c:pt>
                <c:pt idx="3">
                  <c:v>Week 104</c:v>
                </c:pt>
              </c:strCache>
            </c:strRef>
          </c:cat>
          <c:val>
            <c:numRef>
              <c:f>Sheet1!$B$4:$E$4</c:f>
              <c:numCache>
                <c:formatCode>General</c:formatCode>
                <c:ptCount val="4"/>
                <c:pt idx="0">
                  <c:v>58</c:v>
                </c:pt>
                <c:pt idx="1">
                  <c:v>53</c:v>
                </c:pt>
                <c:pt idx="2">
                  <c:v>70</c:v>
                </c:pt>
                <c:pt idx="3">
                  <c:v>72</c:v>
                </c:pt>
              </c:numCache>
            </c:numRef>
          </c:val>
          <c:extLst>
            <c:ext xmlns:c16="http://schemas.microsoft.com/office/drawing/2014/chart" uri="{C3380CC4-5D6E-409C-BE32-E72D297353CC}">
              <c16:uniqueId val="{00000002-DD50-4BFD-A75F-40818FBF5C90}"/>
            </c:ext>
          </c:extLst>
        </c:ser>
        <c:dLbls>
          <c:showLegendKey val="0"/>
          <c:showVal val="0"/>
          <c:showCatName val="0"/>
          <c:showSerName val="0"/>
          <c:showPercent val="0"/>
          <c:showBubbleSize val="0"/>
        </c:dLbls>
        <c:gapWidth val="219"/>
        <c:overlap val="-27"/>
        <c:axId val="509996287"/>
        <c:axId val="509997119"/>
      </c:barChart>
      <c:catAx>
        <c:axId val="509996287"/>
        <c:scaling>
          <c:orientation val="minMax"/>
        </c:scaling>
        <c:delete val="1"/>
        <c:axPos val="b"/>
        <c:numFmt formatCode="General" sourceLinked="1"/>
        <c:majorTickMark val="none"/>
        <c:minorTickMark val="none"/>
        <c:tickLblPos val="nextTo"/>
        <c:crossAx val="509997119"/>
        <c:crosses val="autoZero"/>
        <c:auto val="1"/>
        <c:lblAlgn val="ctr"/>
        <c:lblOffset val="100"/>
        <c:noMultiLvlLbl val="0"/>
      </c:catAx>
      <c:valAx>
        <c:axId val="5099971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09996287"/>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Sheet1!$A$2:$A$22</cx:f>
        <cx:lvl ptCount="21">
          <cx:pt idx="0">United States</cx:pt>
          <cx:pt idx="1">Argentina</cx:pt>
          <cx:pt idx="2">Belgium</cx:pt>
          <cx:pt idx="3">Bulgaria</cx:pt>
          <cx:pt idx="4">Canada</cx:pt>
          <cx:pt idx="5">Czech Republic</cx:pt>
          <cx:pt idx="6">Finland</cx:pt>
          <cx:pt idx="7">Hungary</cx:pt>
          <cx:pt idx="8">Poland</cx:pt>
          <cx:pt idx="9">Portugal</cx:pt>
          <cx:pt idx="10">South Africa</cx:pt>
          <cx:pt idx="11">Spain</cx:pt>
          <cx:pt idx="12">Ukraine</cx:pt>
          <cx:pt idx="13">Australia</cx:pt>
          <cx:pt idx="14">Brazil</cx:pt>
          <cx:pt idx="15">Chile</cx:pt>
          <cx:pt idx="16">Georgia</cx:pt>
          <cx:pt idx="17">Italy</cx:pt>
          <cx:pt idx="18">New Zealand</cx:pt>
          <cx:pt idx="19">Romania</cx:pt>
          <cx:pt idx="20">Sweden</cx:pt>
        </cx:lvl>
      </cx:strDim>
      <cx:numDim type="colorVal">
        <cx:f>Sheet1!$B$2:$B$22</cx:f>
        <cx:nf>Sheet1!$B$1</cx:nf>
        <cx:lvl ptCount="21" formatCode="General" name="Series1">
          <cx:pt idx="0">20</cx:pt>
          <cx:pt idx="1">20</cx:pt>
          <cx:pt idx="2">20</cx:pt>
          <cx:pt idx="3">20</cx:pt>
          <cx:pt idx="4">20</cx:pt>
          <cx:pt idx="5">20</cx:pt>
          <cx:pt idx="6">20</cx:pt>
          <cx:pt idx="7">20</cx:pt>
          <cx:pt idx="8">20</cx:pt>
          <cx:pt idx="9">20</cx:pt>
          <cx:pt idx="10">20</cx:pt>
          <cx:pt idx="11">20</cx:pt>
          <cx:pt idx="12">20</cx:pt>
          <cx:pt idx="13">20</cx:pt>
          <cx:pt idx="14">20</cx:pt>
          <cx:pt idx="15">20</cx:pt>
          <cx:pt idx="16">20</cx:pt>
          <cx:pt idx="17">20</cx:pt>
          <cx:pt idx="18">20</cx:pt>
          <cx:pt idx="19">20</cx:pt>
          <cx:pt idx="20">20</cx:pt>
        </cx:lvl>
      </cx:numDim>
    </cx:data>
  </cx:chartData>
  <cx:chart>
    <cx:title pos="t" align="ctr" overlay="0">
      <cx:txPr>
        <a:bodyPr spcFirstLastPara="1" vertOverflow="ellipsis" horzOverflow="overflow" wrap="square" lIns="0" tIns="0" rIns="0" bIns="0" anchor="ctr" anchorCtr="1"/>
        <a:lstStyle/>
        <a:p>
          <a:pPr algn="ctr" rtl="0">
            <a:defRPr/>
          </a:pPr>
          <a:endParaRPr lang="en-US" sz="1862" b="0" i="0" u="none" strike="noStrike" baseline="0" dirty="0">
            <a:solidFill>
              <a:srgbClr val="575656">
                <a:lumMod val="65000"/>
                <a:lumOff val="35000"/>
              </a:srgbClr>
            </a:solidFill>
            <a:latin typeface="Calibri" panose="020F0502020204030204"/>
          </a:endParaRPr>
        </a:p>
      </cx:txPr>
    </cx:title>
    <cx:plotArea>
      <cx:plotAreaRegion>
        <cx:series layoutId="regionMap" uniqueId="{05DE1447-61D2-4820-9859-B0EC25028942}">
          <cx:tx>
            <cx:txData>
              <cx:f>Sheet1!$B$1</cx:f>
              <cx:v>Series1</cx:v>
            </cx:txData>
          </cx:tx>
          <cx:dataPt idx="0">
            <cx:spPr>
              <a:solidFill>
                <a:srgbClr val="0070C0"/>
              </a:solidFill>
            </cx:spPr>
          </cx:dataPt>
          <cx:dataPt idx="1">
            <cx:spPr>
              <a:solidFill>
                <a:srgbClr val="0070C0"/>
              </a:solidFill>
            </cx:spPr>
          </cx:dataPt>
          <cx:dataPt idx="2">
            <cx:spPr>
              <a:solidFill>
                <a:srgbClr val="C00000"/>
              </a:solidFill>
            </cx:spPr>
          </cx:dataPt>
          <cx:dataPt idx="3">
            <cx:spPr>
              <a:solidFill>
                <a:srgbClr val="C00000"/>
              </a:solidFill>
            </cx:spPr>
          </cx:dataPt>
          <cx:dataPt idx="4">
            <cx:spPr>
              <a:solidFill>
                <a:srgbClr val="0070C0"/>
              </a:solidFill>
            </cx:spPr>
          </cx:dataPt>
          <cx:dataPt idx="5">
            <cx:spPr>
              <a:solidFill>
                <a:srgbClr val="C00000"/>
              </a:solidFill>
            </cx:spPr>
          </cx:dataPt>
          <cx:dataPt idx="6">
            <cx:spPr>
              <a:solidFill>
                <a:srgbClr val="C00000"/>
              </a:solidFill>
            </cx:spPr>
          </cx:dataPt>
          <cx:dataPt idx="7">
            <cx:spPr>
              <a:solidFill>
                <a:srgbClr val="C00000"/>
              </a:solidFill>
            </cx:spPr>
          </cx:dataPt>
          <cx:dataPt idx="8">
            <cx:spPr>
              <a:solidFill>
                <a:srgbClr val="C00000"/>
              </a:solidFill>
            </cx:spPr>
          </cx:dataPt>
          <cx:dataPt idx="9">
            <cx:spPr>
              <a:solidFill>
                <a:srgbClr val="C00000"/>
              </a:solidFill>
            </cx:spPr>
          </cx:dataPt>
          <cx:dataPt idx="10">
            <cx:spPr>
              <a:solidFill>
                <a:srgbClr val="0070C0"/>
              </a:solidFill>
            </cx:spPr>
          </cx:dataPt>
          <cx:dataPt idx="11">
            <cx:spPr>
              <a:solidFill>
                <a:srgbClr val="C00000"/>
              </a:solidFill>
            </cx:spPr>
          </cx:dataPt>
          <cx:dataPt idx="12">
            <cx:spPr>
              <a:solidFill>
                <a:srgbClr val="C00000"/>
              </a:solidFill>
            </cx:spPr>
          </cx:dataPt>
          <cx:dataPt idx="13">
            <cx:spPr>
              <a:solidFill>
                <a:srgbClr val="C00000"/>
              </a:solidFill>
            </cx:spPr>
          </cx:dataPt>
          <cx:dataPt idx="14">
            <cx:spPr>
              <a:solidFill>
                <a:srgbClr val="0070C0"/>
              </a:solidFill>
            </cx:spPr>
          </cx:dataPt>
          <cx:dataPt idx="15">
            <cx:spPr>
              <a:solidFill>
                <a:srgbClr val="0070C0"/>
              </a:solidFill>
            </cx:spPr>
          </cx:dataPt>
          <cx:dataPt idx="16">
            <cx:spPr>
              <a:solidFill>
                <a:srgbClr val="C00000"/>
              </a:solidFill>
            </cx:spPr>
          </cx:dataPt>
          <cx:dataPt idx="17">
            <cx:spPr>
              <a:solidFill>
                <a:srgbClr val="C00000"/>
              </a:solidFill>
            </cx:spPr>
          </cx:dataPt>
          <cx:dataPt idx="18">
            <cx:spPr>
              <a:solidFill>
                <a:srgbClr val="C00000"/>
              </a:solidFill>
            </cx:spPr>
          </cx:dataPt>
          <cx:dataPt idx="19">
            <cx:spPr>
              <a:solidFill>
                <a:srgbClr val="C00000"/>
              </a:solidFill>
            </cx:spPr>
          </cx:dataPt>
          <cx:dataPt idx="20">
            <cx:spPr>
              <a:solidFill>
                <a:srgbClr val="C00000"/>
              </a:solidFill>
            </cx:spPr>
          </cx:dataPt>
          <cx:dataId val="0"/>
          <cx:layoutPr>
            <cx:geography cultureLanguage="en-US" cultureRegion="CH" attribution="Powered by Bing">
              <cx:geoCache provider="{E9337A44-BEBE-4D9F-B70C-5C5E7DAFC167}">
                <cx:binary>5HxZb9zGtu5fMfJ86dRcxY2TA6RINrtbs2TZjl8IWZY5zzN//Vm0LadF9Ra9dwwkwBUQGGmKWrXm
6av+n/vhX/fJw131akiTrP7X/fDbL0HTFP/69df6PnhI7+rXaXhf5XX+uXl9n6e/5p8/h/cPv36q
7vow838lCLNf74O7qnkYfvnf/4G/5j/kp/n9XRPm2VX7UI3XD3WbNPULz44+enWft1kzv+7DX/rt
l9u4uguzh19ePWRN2IxvxuLht1+e/M4vr35d/qVnVF8lcLCm/QTvMvM1wghxk4pfXiV55n/7nOLX
1BQmVZQ8Eju/S+GFHzjBF/p3nz5VD3X96tu/By8+Oe7B52GdW1+5tfL5aLe/f+Hl16fS/N//WXwA
3C0+ORD4UhRrj5bytu6yu093jxL46+IW5DWXjGCMCfryg59I3TDFa4GkiREWX5/TR9pfpb9+nuPC
f3xvIfvHj5eit/4Bor/Nwubh06ub5q55qB+l8Nc1QM3XHFEuhKTmlx+50MDsEIoiYuKvz8Evvjrb
N/v/0WMdV8SCq4U+Fk+Xarm9+fs9YtfcJeOjSP66Ohh9zQnnHCl2zCEweY056EEp8/vjQ22snua4
Fr69tpD+t0+XUt+9+ful/nvlz2xnPzEUGZS9Nk3BTIXRUU8Q8FxIovi/iUU/dKbj8j94daGDgydL
Pfx+/ffr4SZvm+DV75+r8P5nqoKoWRWUIAnZ9iALE/4aKYkZMdmjy32NQj96juPif/r2QgNPHy6V
8OEfkBn0Q+KHbfookb8ehDh6LRgyuVDymCew10Jg8AOlvsYgtEjKP3Ce43r4/uJCBd8/X0pfO3+/
C+g28e+q8CeaPyOvJVcQ50EJX36eOQGhHEmMv2lHPWr+qy/8yIH+jfy/s7JUwPcHzzTg/v0a2LYZ
aOBnJmH5GgtOFP1W8pgg4YMohM3XDBOsTPZNAeZTBfzAeY7L//uLC/F//3wp/e3t3y/9TZgld9mn
RxH89egDeZZjU0pOv9U4TytSIl4TRaRgbBF2fuAgx8X+/cWF2L9/vhT7Zvf3i/0y/7lS51BZEiYk
Nr/1AWDUC5tHiBGhFvX/+jmOC/3xvYXMHz9eivzy9O8XuTU93Aevrh+K9mMS3v88g4eZAzRfhKrH
FmwRbvhrSiHWy4Xkvxzn5bxzXPTfX1zI/vvnS+FbH/5+4V/mVdP6d8nPEzt0vkIRiDT8aYAxJNT5
ikDt8+gJ8PywyfqRoxyX/J9vLkT/54Ol7C//Ad3WTQFDtkcZ/PUAzxDM0mDKJo6nVwNaYM4o1Jgw
iPvygx9pfyv2145zXPjfuFhI/tunS7E7/4DRwvlD/+rDw93PjfMGwzDwQUhBxPkq3afVJZbktaKM
YSzgwaHZ/+Bxjgv/ycsLFTx5tlTE+T8g9vze1k11l7wca/+zObMBrSzMEjCiAlrZw0QLYwgG3qHU
t4nnwvh/6CzHdXDw6kIDB0+W8v/9H1Bi6upuCn9i5DcwRKAvP+ip8Rucvv7qFfKb9Bc+sH6S46J/
fG8h98ePl0LX139/wrWCMPmJixUDNihSYEol+bNrOrB7Q8KGBSsp8bx5OYw7qwc5LvJvry0k/u3T
pcCtf0B56T7klf8zYwzMEbBCAuqYb5EeGqYDic+jZsjBioo/E8Gh3H/gPMcl//3Fhey/f76UvvsP
GOPc9A+fHn5ikQObLUUVzIvFYxX5RPhYvJaMIqoehziLGcL6cY7L/vG9hegfP15K/uYfIPnrPL3L
fqrdcxA9tEuSzasS+Hla3xOY4yvGBZeLAcIPHOS40L+/uJD698+XYr+++AfE97mb/ali//+jjf33
y/XvuAL7rrlzvgASDvbrLz/9Ylj+Q7549VsiPNpzfY3Vu0+//QJV5Bd7+ooMmP/EkwS6vQub8DGn
fv/9h7u6+e2XOe0KgqVC1ISto1QYKp7+4esj2LYQUxAGsAeYRSsGlWoGbXjw2y8EwSLGZMI0kQmr
Y0BG/PKqnndBcBgFb0HeUfAiEdBcq+8IEBjujH6efZfEt/9/lbXpZR5mTQ1vA/ni66/NJwWalHEY
SiGFTSIEF1AOF/d314AymX/7/5UhEl2fRcgZ91Wkg0vm5O7YazPWaJPb6F3kHojmGEEIDguCnBDg
igqOGJV4fn5AMK/iKh7rETvdZtqoPXGSTX5GAx3Zym6p1du+VQZa+bq7rbcv0ybPmYWhJzRfJqcS
Mfj3KW1cSTOszJ440S7cjoMVxjreJnZgj4Pb6cGiqT0GurASt3Rwb1E9WmE2nyWyXj4JaHYpBFiz
QS2GTLAJzsG+DoVgVkoaRVYSpyBvUXjfoq/101cDPCJlMqvtqVpBqwD9oEoRwNrQBYEprod8ahri
ILc5bc9LK7DZZfm+2Y6XhZOfok3m9CfGVlwzt7XEtbF5mb8jZgX0BaMYSSmhCVtIuhRsUmkHki7e
dzYCHU9IN1vuYie8N+w1cWJ+jF3JoNoSpuJszjyH8pxQmERR3BKnduT9tBns7iLZeHZotbaZgkUV
lm+3eoVHdISogBk6KFIyJNSCx5aJyEtSTJzhfXQ5njXvGt05ga8bV+5eJnWMvQNK5nySA59pjBzX
wwCUakGtdngf9IVFvc8vE8Er/JiLUDCRked9BVSMbWcbunW9y3YTX5LtfxMDpIRgM4+oFJNL62Cq
bILRJ7O6Bhvbme3t6Nb7w7CY7m1qVR8yl9voRH2trv6tVxw1kwO6ciHHkfZtKTxKnP4qPmdWbdGT
AMJObcdEY4vY4cazzJWgc8zVoUVAMO1UJgaXf6o7ETR+F8DGxaHjiTK43SJvha2jzn5IYj7CgXkg
XirmD0DC3LYO3qSOMrTvGrq2ohsPuDPdbJ+deVZvgSfsx+1/E1fl4QFm+z04wFChFDUVHKC3eofc
Ra0uB93cNI1V3wYXxQl28x11Kmvc4tySD+XFyLbrDjn72zLmHZ4C+tzDU0Rh1o90FgNzmx3exm6/
YRuyyu38Z14is0hgfRMhlZuSOG3ov0MlTnWTNPtujG3DNC5XfHK2jpeIwerikKdS8rxEM0+Vrdxw
W7v+PnbRjmnDTTct0tJ+meAR5kzKwVIV4koCVOopvUzEqZpIxpygOlPBZ8PvdSfhP/PhZTrHXPFL
XqIMUQJQh0XwHKuetF1UMlAWsQKrL3V+ZljTeXoqXYgAln9hfKLFWsg+4oyHVJeBtKJh1A9tzpxk
N741N+AgtmF1ltKDE23rC9/2rBU+j5Q7TygugmqQD0QaQ8Gcxu6dyY6dINB1qdMHw6ntudgRH4sz
8w8vXVXlUV6hsINikVBYti8Cz5gAbZY2zEE03Y8Rs33cr+Sl41qEVtCkkOUB0LLQotHFgpaqYw6/
SaCkwlvDSk78s+xksGaPH7dTpNcC6myCT11CENikwgAdilYh2MJEc867fKwy6hjyk+lTm8iz0VMr
foCfO4IggAPkJqOwLSdL6ZWVFIMQ0Ve95dfsLt8HYCuDZV4VWkH5pD4aq9ZyhChFQA3wuCYzYUnw
1PviIWdAFYhi+hlKO7dqpY4iZQsZrHjCESE+oTRXygcR25sSzJMaKIVlseF1pYPMtML867Lg3yfc
+c8sdEVhQkYxhYWfANT3UzLTiIw+nMnUzuiUvk4/BHaj453YTL5l7FbrwDkcPqMHpQV0XBwwzfNk
4pCtoqg7f+LxrDXvyr8ebObETm41J51VJLretFBdNFbheuf5uxVHP6Y7zhQghwDbovAyzw90GIIC
huJOux/3ZG9oatN3g1afSqobJ9gmV/3H4Iydv0z2iB4BxARjXQTSBVtdMDx6xRSmQ8scoxt0xRLL
4Btfme7LVJ6Hkhkq9SeVRRYCR4jNIgIqrLg0WaoRGMx/QQFzAS0tgjG2WPCRxAZVftczp++yG1Z1
Ls/x1yHPvzXGIwpi6IDEgokkMspsIkDCEydDXVqqGy0kzrL+zcus4CNGCPglE3p7yRihaBGgwDxT
f0yrObXROcVspl0abYWLLGzXVupSuRn7E7ZJN0a3XUvgx1SFIYPP1g9t/TKEdB4aG8KAeEx8mxe5
5cn9f8MftJQwoFAEaoUlf2leBHk5MmestH/dET2cVp+yi+6kkpq62GrOfazHN6aL7Hiz1jscM3iY
+ULRIAHRAUPGpx5OCQlLPudTozNtHrS+psboqqZasRZ6lJCCUQuwSBFbhpK65zKsAhBkMrXoEhJd
c5ZiiTTLIv9tIYJMOnGdo0LXLE22bdlNTmuMpN82cWhQO8D15Ja14TNnSomPbdKjiW4jmWeD9kIV
t/bgRfQsKY0kt1DFRW0RY5B22BvD3lQJvczTKPDsosJ9phuv4mdxz0bol4q0b3Xb+zGyWeCFkTUF
dZxpVPjkJFHFaBHTaLVJK2OtmHnmQtCzcYiskOthuKCW4ZyPiTRzGnGo8we7f2sE9rSD8cnGPA93
3r0KNTn13vUnfCUZP1PFTNYkZJ6fgSLIospgZtaori24Y2Sj0+fIDkymzbx0Vgz7WbYCOgJBFIVg
yiBSLOgoWhRhP/rcUWeemxUaE6uIraDR8sqoNK71SBzOV4R6jDmwZ8QAGg/TMLkw6BoFTAmVcAf7
3knNsrO44zrH8UqAPUpGcQSzNxg4iSVvlI4xmHMLMhxvwmFfo3M2rAyd8LOhE8gPBpPABSwZIfws
sn0nIymJD3pCe7wpNsN2cuWewDwts9Yy/SyVJ4keSIENQmEL3QMg2ecweFC/NGENzpL13KHDO+GP
mmLs9JmpSZRZSblZMYxjdm/CtRGGCAzt2LOuiPMi4+YEdr9ne1m8Kd6kjrcbrg1+UtxhoA5FRbhJ
LLxSXx9TmkkUFNjzyBR626dcsmFMWpNm3JGshjhzQ9MTXt+uMPfM6gEiIQAKBKav5jptPsSBKDnF
fDImIFLD7CCzQ0ft2JtET5bYoK2a/lM7XFCbRX1AreG118UjmHvQtNvEK2zs9XbfnKww9cwUv5CZ
LxRCGkbPxtp16FcsT0oOU2a64dvQwVJDzLgSm8KtV5u8NWqziA+Y8mPGjT4Damg/N7MRTJSLbb7L
7cItty9zdiy/Q330nbGFSZiyFX7sgY/hasf7yaIqWwlIaxQWrlXXBFOjBgoqiHTIQ9fMqrOXmcBz
JH3ivgv1LGxOGfEk8wYEVjpi/2U4u892zInsZttuDHcWILM7BzuVuzoEnCW0oA1FC2McrALsfmnv
Y9EOWcYiAeWZv62wxqfRRtn9Jrrmb72P2dlaRfYl7L1EcGHygY+8IpRAkOvODv6ITyI7tULYdIQF
zIrXY+MRBT5hcJFRMM3ElCmgh8L+fUXVbQPJdcWN12gsiukpbsqCtkCjmZjVJhem+fllE3kWcmE/
BA2NFBR2NXAdZpGLk4xVdS1z4QTt8CnkOhuz95izvTF0eIUXfJSZP2nRxVg4b6vYaJtCgDX2Tlnr
xPad5CPMhMs3vhU4vk3O8pUARZ4lMMiQHAYzGDAisIxa1rGiSLPMGMqZZp1otU/uS1fZ2aY8h2b5
1nTu/TfhG/80uRscdsq2oV2fyNPotjkbt2rF4Y/NOuC2C4PxNDR5cDFpYTBRaYReMhhzWYesases
JtCeLezBGu1IVxZ2Cms8WRtbP0tugCGgAkuAvMP4SKDFsIPEbT50ExSTnKBEy8R0DG68TapipUV+
bklP6SyCcwuD6ULkMx2j8Xe5lw+7tDSRjjNFnYH109uXLfdIcJsJwqkZrG7hltHCdA0YMaJ4jLlT
JNbwXgVWfp460UV6ltSWOmUX6kK8N/fjrryZbWttIkCft58zeQUdu2CYASDsaTJiUBbJrgV+T7iu
TlvYsBha7Ic3iQ063Uc7ZPFQD7vMzq1gU2yZLnfTPr4UmwFGyuEnDpO7ZEt0dNWvrj2fG/3Toy2i
Rt4JOtASjtZHqVvgt61gdkhjS4x8a1QPL+thjdhCDTIOcAuJAeoawzT39RBOVqPK2mp8z7NS4WWX
sDylK770PJQ84ZAtQgky/FQYZQrlDa+caSydLP/PKyggIaGMBwQ3JxA6nuq3gegu6jjnjte1Vl+c
GmWs/fbdy8I76pwHRGanOqho5FS3BQ6ACKPxhmHlJtKzvCLbvUzmSG58yszCWLu+6IZeAp3K9lxq
x3sZWbGVaNNt3KrU5k44L1M8qqADxhYmONRxycoMFBRnb5sp0wQ2VX+NwsLuuk6FZGyBgsg/h13n
0mFt37ainC+L3APloKZQIatAaGb5ho+RltXbsbp5mYs1GovorMIkGcwMaPSR+S5qynfwRR5XMvD+
m+D8pzq+4AgOWKmIxKnHgUzQumx40/tb8B694pRHI+IBEbow5qAa/WEAIpPvnzVjeKaqyZkq8ySJ
g2tqNIOmE1lphmctPy36nhj2l5rjgLGuBN8tKuiqoKu87ZBxlZv1eSu9fYdhQuvXbuuLUjesXqF7
NNsd8Drr9YAurWiR+gLowqxok0bSQv7oVIapk+QvBqIvZcUBqalSrcEmMHQaF5ZJ612dedCPBCse
e9QSoVICTCEVAKRa+hM05HUigaNhGjQvG0sBWmjg5YrbHhnbgsb+pLP0qsETbVpgoANB+1TCCuE0
KXR7VX9INoFtWvmp8C6wo7bDWbRfa0qORKUZtgJgVSgZADu58LZSISNiPfRcY8LcsEruI766cT2S
D5/QWNRBUdI3DOVAo7GRNQHoYjCsBjZa75pteJqfwveiWNlVVuqw2K82yGv8LTxQdUNS9THQbiuN
LGK1bhRbqHM6XcPU5LMPC9+20cmwMqpeIzs/P7DQKu9ygWeyeTdYElKLVzYr1rlGYuFvOCMlmwro
ZIs8uwQQwBWt8AoXRxwAUGIEihHYdsIwcEGi51XO0glahUHAtLsWWuVY1+HKwPsYFQw7f/guGoyg
dlxQkSyTuE4m4aR+sUMZ3hAanKjCXwn4X/B9i8AIMJgZDaM4ZWQJ1cr9DI0SShiHX5B9b2W7GauR
Wo0WkPSNW6EnJ7Wz1bb/y8L2JboLWzCKgtSIAN25ycnPheXvqT0PGipAVZSwjmc3pjNYvitdTyfb
/rQC1JhyolPzNLKCD8pKThMLnaxOB57NjgAAAd82g+G+OyhYLdugTk0DGUolnDGw/G0GqLWyhzUK
shNnfLfWcz2z1gWxRQxApPHrrOPCyQGGMCanU7gGWJn/whMxMwTxS8JXfAHwkMMK7KnLhfVQ5WUe
KSeFtvomEp6ROmJCQ/DWCyrYkfQyKXJXhEZ0OgS+ukHKU6CRFFeNxaAnVOc5N+L0P60A5nEx3P+F
FSbMUmGb8/RUAUrHVKAJcoiZAh4qnZyG+rcRLU9gCuVSYdRaJWRtyf4cHiE4jKgB5wpfwAVrhWUn
CLvBakAl7E1rh8BksD2fsabSCs4xdNZEI525a6H2OcZ1pgmzLWAYEMJ8uU9gXUWytIA1Z3RK9l2n
+8+DXWv8fi6vE7v7SBH09p1VnsaB2zJAhGVX/XZtPH9sFcCJIPAlD/OXi8H+fyFwrwV0RTYBMERP
MNOI92KXALYvOKnctY3gM5ueGT4gtXDscTB8nFRAqsVnAcyr/dxcKQ2e1XJfKMzfFwIxGO4uL7Iz
LDtzaKkRQKMltNPduyh5Jwe3DTp7QLnV+q2dDHSF5vNyZEF04arjCBOwsgWi1b28KUKd3rHPMJtq
z2vXcCrHbxwZWMlklTsOgIbVsHRcqn/yvFBgTduxGwogXzrFKd3MIE1AaO8EwAmxRd+SbbA2E57/
4pPIsWB4oUdUVBFEAaCoztq38QRTuGgTWjCaYBafAWGraJtnBREQhC02fDUeBRA8zL2e2mhY+00s
EsKczpi8TV8zcklyFW58DlDNqM1zq2xws3m5rzomVwpYf0B8Av6VLx1DZEbcRBkHW2qM87JKB53F
dbMS7taILESJ8z6KcS+YQ/OLyXujgo8vM3E0sB1ysSgW2hwW7w3gv7+MtLvdmFuwNgLQ6VnlkE3j
jtsIgK4f14zyWYkyK+xAdouhRD2WXsphCOwMAfJ172UXhQyuch8uLqzwN49plrZ4SGmRxeokRibs
c5gDFzqsrus1y6fT2H8b9J3G4x/eUFueD/CsZqUIez4PmVnkAGNnhECFtMRWqHBIYMEKgi3el3dy
k10ENtmlIQDLuRXb8c1a8FwluJBp5FeiiSMgOJdFPD6l9nQSG9qoNjMgui/sxB1WaoRn7fiCx4Vw
kyKBZXQ6WyeUWum7sf0jyfZh86Hl8D1oa3vv58P9mdoMCCMYvO0ZWsUQeeY1cCcEUO3C5Zva7d7J
8wBwHLDhnPdLMBGUn142n6PuJwmD7+8CsAJc5HkaWHps5kEDmGwnD9FNjczAojz//DKNWS/PLBSm
y4CChG+VgTy/oOHDjt+HBYqDqsRSfbOBHksPstOGXJkoHDeRA1KLkRlLZJCUqffVRKrUAv/bwsxW
m4AaPIEVIYDmX+btWPUAnQ6DL86E+09wB2oRXnpSBh5ssSD5kDDelZgYJ1FJeqW5mRR2FflmquG6
FM42VPLEhTDOLvMplu/4BF84a798miNpAkxohmQiwEU/K2VY6qFKesE8b6WJTqLOFcj4o+fioiMo
1v3kr+yGjgkcKM4bSrAf2I8s640BwITEhDF5t+ngegSMrDEMRWfMd+MGH6KztZssR+IqwHqwoIA5
xVC0L+iN3pByMW8M+gbKGW+q7Ea0J13YsZW4Csu7Z2YLS1e4kaQgAwKSZ3n7K8HRKHkNhbinqgBQ
5qXHLCWJ4XqENuNW8AggFm0eTjrqy7I7baYoPpV1gzYmD9lVrQbhNrkHbgtusROjN+5TQwlbAQj6
nIuutHyWKzeWbAh1YvbRecm6/ro1MN9XZa1Oa/hqmp3hcXVajNLbtqEJ989MVZ9G6UTtofPgIkrZ
dx9Nhsa9MaXUNVHjffQSzk7MJvV2vPRDwJtJetFPTbVvCv+BGi2U2nKAC0cy9B0V89puCvNNiLLK
Giajsvs2yS54bZrbMWzBfxoRWWGfBNsCvsTZLeRQ5xr3dPqUpsm4D3toF906CcQVrftYbfqp7v8o
67S67MOiMG2U9YA6CXEQnsmYytQuWt4Wm0CY+S4aevONIcvkbdskxbWPx/E2MQPAj+SI7Ms2kCdT
Nka5VkPIYDLi+XR0fdyF56TLygvkc3yuSBRswQqFVZHE/INWvnqYPI/CkKMXcPtAdmltjaRlZxiX
6sqMBhNbGEXxcC5zI3ubsqAPNCvi8Y0gQeAadTPcUlYIbpcY1W5ljh6yorGtGltOVXsqfX/uRjKP
uShIsg+mN6BBhyJK3/iwHT7DJVJ2WQeNrdIJrgYp3Hz00r62o6TiOzoksLivBnUCchlcTGGyFQ+q
FhYtmHhrqLTOrDrtxQ1M/HviBvVo7uqxxreiD8xEI5YGyOnSabzj41B+TLrQs5u2MMoTktSDVQCn
uc5I0yRWG0ZJpwn3xHXmoaG08iHy39TUT1sdpnGwx4mgtwGepqsQvhfAbuqhxDqF+Hnqx6W/iVSS
FFaeZDHdRK0pClv4aoRuGeWOWZcy0WVd9alFEPf3kw/cqQn00EZNAw27DDdY5sgK0z53aEE67aWA
Dyf5YNgAZDRsE3XEyeNAOkGUEQvunZonRt7A+riQ3bXRdq3DC4l3qkCjNgkzToNw8N2oLMKP5RRW
p34VFBvlNdGWyaa3or4tTkXIqZ3LwNQtNLr7SjahQ6sAfQCSuq/lH5DSL3IoI6xxQp49+n64q3jH
3Kns1S6eD0Jonu9alFQbQgzoAkkETWeZN1sSRNxNy77aQpg1LLM1yg2mY2Eboyd3HQ/ym7YpKtvo
W6Vx6at9FDW+HaeQAqC/7m8wRC9iNaMoKi2MaXKJl3m7GC7V7qtgyGwVNylY+cC0hwqAosU9wFKb
yqO6UgM3N0mbxfYwjf5VwL0k0DIK+soqo1HATICWxucRqdTK2hrW71FlaALXR67omMIGWU6JP+kq
maYzPw9ilwLk8g8A1gPIVwbvaQhI6VgB832vpGcbeSdtWIGKiyyQ2micvK/3NAxBhaYF93y2sg/y
tw1tiDZYPVo4VLUVerAiHWFgsYlKk2yipmuvOoULrJthHHfUnEbbbPNsH1RDtB39wNMjOxlLI/iA
VDxumpbopjTSbd55eAOPu5OpG4fUbcpgvCKlZ5wgNHY69tPQGiGUXnaJGe1lnotdUaj63G9TpcOh
ajZRjPJKj8FUn/CqBX+HK747f/QA1t+FMb1JqyT43Pihf9Llfa5ZlE/XaQWw+7wM8o0aJvO8oRA3
4Kt7/Ot4NMzOkvGUbztpBK4omnTTyal9X3U0OldyUidpZXrXbcCEhX0+uKIPG03qfLxUXqYs7mf0
be0V7S0dewBIwM2vj2NRNa0VFkF84qEsugqkJ+BWQ9a+5wbJLWgCM5vUoE6zD7JNN5rjB0YByx5G
qHe8PBxOJmMwHRwnU6B5IeCiAGuQ1XNGdBaMiblhPG9jXZsBuq7hXuh0PckkhutDA4lP6iqWu2js
1B8CdSPRMOPqPyZYBcB8Xl2NEFreV2bmv0tHNtlNE3RnXTh1jaN6AFTroQRu9maEyHCq+oy/hWtD
ONOTQZsLgVuyGUgYfQK8sLpIwYh9q4/j/mMr8eh2RhrV1gRfBJ/ZPhTzlQ1FVYTtoC0jSK2AOf4A
g2pz300e36Z+yBwR8aDTgBOWwirrGmmK4n6bCDLt20I0hjZ732ytFuHBGkTP3CRlo4NzYV40Tcr0
MKEe8LF5fZn0VYMvIto3sPwZA6NzQpl37wyjNm/MlhMXJfQWLtBDriuKUvtBW1i9F5aXnWkatz14
rJ4A7n01Qbp36zrrLdXU4db3ZekMQ+F9htyozqPYb7WfRPzao4Hnxi0kFD8b/FsI0pPNZA0N0kS6
jVECvGPqughSStduMe0yt29g3dfiarQC5qMN8mThBAAftYsoaDUAwNudynB+CQgY7zqLWKXTdLov
M2hoOW+4BVE9hGw59h8CmTQbEgdkk1WTeTmYU7VTvqROFwbNmSqMa9UbnhWZLeCWKgK47SA2E9ha
8cx7m4bclzoRnTj14Mo93CufGAJY8SBaGOmbgdyVsYmhIgjVifS6crBYWaaVNlUOqjIy1GPYkoYA
H+ceI6GWXRVcqVbArU4PsoAumNEFljIS8dFgWRdZhaw8K6O8u8UjhUAF13FjZTUx6RorMHjzBgrv
4qxnRSIg7nal7fUAK9FwZ5e5EOkGLXGbaRxEwo76qr5UMYlPYepIHYQM5GbxNNxnKSTCfMga6pAx
yd8wY0wy3ecxkroZUZfYI/WGcTOJNr8RU5vXuur7+jO4dnWb8sZ4D4OS7oPniTLTFSDuNxNuIZwm
sbQlXKrVskyDbovS3httNXh4OzUZ1CKhp7uURhoMHF/5MFiG2y8AnuJlpXNWnnDPA/h21LDRbnzl
B3bKu4xpn2aRqUuUK+N8yMphmwVlrjRpULvpvbLexpiyzwGkusCK6yDf+SqNruIsgIlt3AwfYkhq
lsza0R2roXP+j70v6Y4bSZr8L98dPVgDwHszcwhsuTBJJnfxgidxCQTWwL78+jFQ6q4kmE109XkO
qnoqFeWIzcPD3dwsrqqBykwQtzG7X4A/ix0KLICORypu5jhGsSvmcrVRjLx025DxX5o+Ep+JpNjm
U8scnuLoO0qCGFePiuQJgWScOe1kZgnlPeMDTXojvZUYi325z9PWa1MNuL5Mih8MJNgdZln8h8jt
yRHZmFNzrMsQgSQbHaOwS1oU1ui3hmidDLD2jamWCd6LiXTbFLnt9+18ySTbcMzRevCeG2SjqAhR
JFP9ga6+u9EOUqb3cLUImhWnlVRyCOt+UnzCTV04ulyGPkJ1HXtRC6tHO5SBL+oVcZn1WF8asj69
bCdeXhlaq7sRqZRblDrqAHdR6ndkHN2ITUSnTZKOTq3Xg4e3iR50XLUF3rJV4wnRpz5Pmw6hHLBr
XmSlCH5Us972nW7uOdy4QZMuJ2ih6LTWA1Kl2aKnI7vPLFHajmIkBnErxcYk9podRIZW3xpx0jw3
AzecqRQFC7AI1gZxtXKFp3xz1efdcD2Spm1pkgkSIAKOL+Bqul0WlupLJEIrosnYq++JXeSNk0ZR
vfK4P/MAnnPNM4aeAOEDMsHPr/sijPPJnoDWDw/oYXOUDTrY6Mye0BzWuAXUr7kuMHGAxAcQcxlG
lxWbHJmTosIDwlMDcdE+zM08YUrhkxA2BcAP2NQCnLn2zV0FLGB6b26Tx+9f2F/zJQRFGXvuucAv
xPOfRyuJqO3CLkWBU+XPTEU4xHKmBd8b+cD1fs6YwAqApGA+VlFmWyJKYwYkpiRnqH29q+9ZTcud
AX4P6QVVQOB/B6e+GN3S75xRc6Yb41BeyG7smRJNHbaSPj3zCD79kiXeNBuypGAGvgQvLMrGn3Zz
X4i1EsyakcWkVkrXTHIHIzx7b7uLpFZoTFYW7itylHya01m857TAHk5NjasMRtRAeSHveGs9cs++
rP3+iV3b792zugfNiP/9Sp7dLn8t5Eel96SqH2vMqrooJ14uN45N7li61rb6Nbn2eVjzF5xYMCat
gKfHsKz70YnvwvfchbeWLhOn8ZqHHv9w8KJ6XMvDnMlVfrY7r+mJ3dwc0n4s5o3hh4ECFhxC66DZ
TLvqob7rDtXgrPccnyk0zUaBFZ1bV+f+qs9Gs2iqykoG0lq56twOcMnMnVAx7N8Y4BllTHEeEOyX
KMLYrfsfcLd8TQd/tr9ML5ZxLtiE5QxBUVG5SkFF58zVpmo/52jjG91tPOLniBwOa7ib84fkr7Ev
MrWmpjYpwhbi1eGtkt3NyCI+rDjzszaQyQdBjAHKpmW/gcZLRHAyxkfkH7Z6HbeWW62V3c9u2BMb
85+fbJxyUJqkGGEDxV9P7o8Ri4Dy3Q/VGubr/BY9sbTYLUqIPLNSwlL3or7zTXJE2/iFicKyh+wQ
qtnRdq2zev4bv/jtE4uL/cH0qFVJPc9fgjAn2utD7OTFtZn9qs16JUF53qGdGFtsiDFTuylrP4an
+ajC5LR4jq6I27q4/h6YU7iJm78hPPnepa1N6/JKGBE8ogcQdmcGFcZAvpMFnZNsZX90ZXTQ8dvV
JPvXeivO3V9D1RYXxESEIcfzvKYX5c98q3qgTAEXRob0QzD3yK+dtbPn/MTe4q6QKkUe6xDOzR4s
p+jfE8Rv2UtR3Iki9MJqLYm+ciSWt4QNlrE+JvNK2rTez/Qppo/0zrC3MUjkYHDzAuDD17mo5nF8
2a8z+bMORrW5efjzWZQKVRM8RjeJHlg7XLpuEuhXAj2C2DnOWh/J2cOByAnVa7BN28vQSUOGOTMS
GBsqHHrMa4Zdk/yQK41mwyqeZd4SX4f2l7XFEoI0IpNVGdbyiwx9KkWgu9bLPI3SKrvWuUue4DoC
1YcumyjhfZ7FRKt0uVcH4sW1ph4kKR79ntWrN+5X5wyaNEUnUJ0CaQMm8rMZ5Mmm3qp709NuzVty
j+5OP/Y7Oua+cehf5ha+fiPWWn7PeJnPVhf3PBatkHS5M4F6T7fVhflkMqBzymA+f0x1pcjhPwo/
uVoroJ+p28MwCqGo9gCg9YWyDD3TVVblo+lZz+HohErAJa/b5r7kja+83rDqEG0qtDytGT4TfM+G
56KPjPo2/vV5nlOWjwo3MeJoK+/IDgP08K4ALopzp75MvGljAZQ0ePa7GYC17QlpGpe9rJcWv643
ItaTbbVYbysMFavIR7yh7cyp2AVpDVqPD99787N7F7Q7hoUGHPTWLTxrp8sNvgFQQzNJt3rLgrBX
bv8LE+ggm+kydP1LE0iUKOZo4fngVVHylBG+RY7g5/cmzgaGmK1/2VgEFaJL9GhsYKOHW3FRHuSE
tig0Zy6o4bY2YuF8cDlujIJqliOUzTq265wTP/2ERbQhjTUSZRyfoMTPpfWUkwNpFZqyx5Whnl2x
WflMATZV/9K5nkmGKKOJ4B3zHB4V13yMnGlDXP3KHCngVU60WwNenKuE4n0PRpKZxQLh9+JElHo4
qTE8OmbXCoDTS187Tvnl4EbOzNbIA2UvPxQ4HZMzoILGqUKLhHZ7tu0vDObLGaD2TvdzACTsqs0c
aWdtov1/w9WH+T/5TmNOH5yElpokWzFQw+j09MGZx500pMVN7kd+4tRP8m3/ZAdkE0+BtF1zGl9J
JBemF+coFYqcdAmmaBCaozeoeOqN0w2M2mKgRXVVj4ar8ZTm6V1lbopirRP6/An4a42MxX2XGbXU
Y7sghvDrBysYPZLt9LcIN3rnKDuEEB+pL3/H3fBy7Wo666lObC8uwDGL7A7FCDyLsuhocOKJIXyN
GNmsbP01OwuPGFVmVMmpiYt226dUcTGn1juKAgfLnZ9fc+WDuMXtWtppzez85yfbCqRylcRQ/0Qt
HPRyaABNyqs4XgsC50O0DFhON+/CheE+MpquxOBm9jXdKY/irnPBIQJCVFR4KTzYgwqZKqc6sFUU
y9oIF75Lq3U9TpFQ91r9jgwh6uV4Q0et8/36nYuqT0e4eB0ZTTJl4YR5rBQyUdlId00cb9vB3KEF
aS/68qLS85X77dzIgAdCKm0GrOP1/HnthIgGE92BJnqbcJFLiSP0uymqVkZ2zvefWlkcPpFmVdjr
3PTylypKUb19mJJtkq51f68NZnHOhBj6yR5gxipHGncPRs5QbMno318mEwULEEMBZvOFHWxKUMsb
5ymTUdsGAltN6huhG/D0zCIZMtRjM1Ghxuxa6SNVuN9bV+dBLM/BqfnFIVe0qqmBzzDBEKoG/HL0
UM8Paqe9MffzScg3Ue+OeGoyPFJQpMNV4tku//X9V5y7ZGcebKSboVHxJQYs0iS2pqpArJ0YTkxk
2kXjyjSfW0xQ/ptI1M+ch8tcVkVQnuiqCosJgKXfYPs7k2mVXidra9HR1+2JcAHiVvKMcQceZ7Fv
GrzXNYkLE/e37KS6Q3bdVelkDtrmd/VFgj7qOX5dy+qeuZIQSOOlN28kxNNLbBgqsHJqE4yQoAy9
S7dsj0oicZptCdoRewLHHd+SJ9WVJTzK/j4R0+d3y2LMuVqD8jhEFK8MlyxGY7t9I2xrZQ3PTezJ
U2GZCsnA7lxYymB6qnIM1X2BUmcTbe32+P1uPP8IA7sE2p1QDQAVyGcvNpBETa1ahp1g8sFXdN28
ZjvJk19bd3S7Z+KT/bhfa909E9NgCk+sqp+tmnXe2EKbTJBGgyoX757ECf0MGP7UW8/tfj0On40t
1mtSQxAlGTCWqwPtGAOUOXUAD1uZyTUzC+8C8jW1nBrMZLSdubdnanVaBDyo/c4TN0NQ3uZBFHxv
dM3m/Ocn8QO3uiQrawwtHHV3GF+NLnQ1sXbI16zMe/XEig00tkQ4rPQOuJE0V58cVjmZN+xLkLfa
w33pDwd+uza4s0fgZJMsQoeq7TotG2GW2KnL+S3KuhT4BcqTlaVbG98ieuiiYQq1EWctGm6L5C0F
v108rhy0NRuLh45RjXFlC+yOJnzWmqMSl4AorVwtZydMR0MF/D6IAZfNi8WohFI/wUZPiqDVqqCV
AGBsJACZ5O33G++cKdAGwRCCR+T3FmtTmFWVxCHWxlaANeiPnemEVg0s3d9ulARvKnSKZ2oUxFlf
DGUAxQ1dxW34pxjFXz/ZgancT4K5BUc8zND11NG2/0FBZnZBn4MF0NmDkWZOlKBpbjnCRm2MyTaF
7Y1O54prZcO8xJmLz/8RQfKatcUWBO4lBkS0tJELG9zqtT00G2Bug+Hn3PKz6qrm1VmODR4fadm5
AxXdkJ8PdKyFRWv3sFZ7YWAiM/xQXM4s0AkImTThTMcOpSZ9A0jXWvr7TAoMMc9McIrmV7z3v9zc
dTch1lNCrymLK727aWVtq4XlwVQ7N1byaxlIU+BjriXpzhrN3TiEDzKq4tTSb6ppCmmvKW4oAF2S
C3CzSdJTH4p9IRS3yXaDIgdWqz5Xpf0b/f9HZeX699z8Vgx5KcRYcRY1i9/+3wN/qYq6eG/+9/xj
//rfPjRV/vrdlXjLb5vq7a05/BTL//PTD+Lv/2N/1lL59Jsvsi7/Rrjl5q1u0+bf/OEfdZYVVZdZ
f/F/nf4Nf37stwimG/NfEFzhp7ouH4qNH7Iu0PbS0dyKTpw51LTAxfxPVRfIP84aazKAFHARIMlE
WPFH1EWB7jiKrMAegPVJA38LPuCfoi7yP2xEkzP+fmZiAiH63xF1QUL30zYH/QN6hyAfAweF1Da4
uRdOCl/Wa/lARjopKe5fyeo2FoMeim9XKb/H00p9VMxe3gAYLed0BFzezevBjgBmZfGWiSbuXE3R
G0ZVW7He+CRbm1j0qMuOPVIRaVKUrjJpRrzvQqZqOxUQw00CsZubUdLViepqg2cEeA0LkB8DruqO
VjFd8rzgnWvoKZgTbZ4dpEa2uTsYAODpsRLyzTQNbaCYkx6BrEhPUjN14jpF/iHNePY4SLF23dV6
ResYiEVgE9ElUGnhvVnVwAtZJCUUaETTASgsu25UUQZKm3YBuGQ1QOh55dkyKGtTSdSUKYCDZZFU
0g6XXkQntWoOUTYIdwBE89hxLb1WGf4gaZH1HEO78NCPAofYG5mTiE71JzvXXiQ7zi5ShRQU3aAG
dyoL9EteqIOs1QAuaqvEx6G1k02packmNxNINIDY+DDEzfBzUMLifoziAoGFJINqVJ1Q7O/a5jIu
Cu5GYM5207ruDhA1UA9D0oc+ulQGahtNC/xhmRAq26G0i8uY3QorMod9nIhka1r9tAE+DeFCI1q3
MXh8tOpsdJJwivzRFEBPIwN+gXKj9KsVht3TspOju1K3QjznUzYcAWRN3lQ06Ttd2cT7aYwGP85r
pE8KmXk5Qv8IKd9IBQ1BKRngiuzH8lJpUq1xYhbWHS0ijYD5ncjxBthnY28Z3OYOicbQH6ZucEGF
W3k92BlAk801+d3Qs9JnYWFolHekNnIqIScV03qKGsPNCqN6jAwjBmkzGdI7QJlFhISHTVqAuG2V
X6QhIy3arTJJ2lVTgZeYkSQ+U+32hkM3BYzthj4Eap/qvgXQ1nWpSfG+4mB+qexO4xA70Yo0dtQW
ENIG0xQ/ZXqKH0Obh3LTEp4fhkaIo6hs+aiaTBwUuTD2Qy6j2sbS1uWgx76aYmV660Q5HdSkIrdG
mKGFDyxUv2qBSDG3KvGuKeX0qyiHN5aZMmivYoMOaFy4bkIzepDTsn4CTod72RTxyBvBDmPcTBKZ
7Aul7BCC5rJqbQwVoDzXHkmMB8Q0dagXD2YZbzq7zy1PHwu0Skh6jBbFFj3LOq1VtQccECzFWzke
KotiC+MNQm1gVlu/zZrxCWgzEoH5Lk+VIOWc4LIRUXozzihiOiFNpzpynU/NZqZzZ0EG1Jzk4N6K
gMFvTbv5mWq5dpmWQ/9WDPbILrV2KlfCyM+pPLQKAZ5lQeJnrnaApHdZVtXqkrcEqhF0pm0EeBtR
Qr2tgrUH2tJzLs0s3jJ5J2INGEuVMvSkINkdjhQw6+7YjLp2c3Kh/LlZT7W3tPnv+isY+TMkC/VH
FFngpJcV+EGbn4KASNMegVYNcgCGHGXtDJsUBTnhZffG5fTYHmKk2lufQ84kpOW1jIa7NBBu6CVX
8QF9tsy379bKygsOu6+fNkdtJw8fq5hh7Tk+zTroEVCilO2VTf6YxhvlmGzRiIdEUfuIo+lLrnm3
Vo+ZY77lxNi4WaG8YOIZNAujnVo304KVJsda21bQtvWmFL/EgD6d0DeVzh8Z/X4hFqHZ79Ge2ps3
xclow96Osrjq0Crhiy1x6kOIgPBNuowSx74BO8lhLnaFAAw0B3lvXMv79lc2ua8r2eqPIuh3w168
NkMWAqRlDyqtPdlh++jHCHDNprvW9llANJpAICXfzKSM6WYmlpUgkVRfwYVER7Ih+7/9Evg6L4sw
woArsKwY82Jezby2aPOes+bRJVh079PjWklgAYL5pzlwREM7+6Mr//MyGNL8JCZzxwoYiiAa5lox
VGESiG7MG6647Tf26/crv2Cj+TCJrCwIzQ1wIFvQEv1sEs0tdmyW5Tzlil/TYleOQftWHrpNKaFF
GBUevwoi9A6p92tcLIsE1BfbS67AGpRXlVbAthqQoNpWbucySKhkTo+Lz9d2uj+B7XOVZ+GMhzMR
KMzqJqBYxdvy85D7oqiNvsWiclQgKYQXrhspsWk+otAocIk2aUUnNLABv3+FNihf129Klm9DcmdP
FyQZnr5fgrNOUEY1AbKAH0o5nz9HhaNRSQv+jD59kEqQpJTE/96C+vnJ/ntfgebB/OBX/ypGh3Z7
ztFoC3fS0mgL8D7Y62W4VclTaHU9P/+sbQP5vxgbwIX6n3Ofg725/LEOPzi334A1mYeLAF1FtP95
tEOoEzlLMfl6YGgfNETFc7jtfuk9DWflIw/cYg1FQxvcqvv9NHxcJ0v3cmp78dJOjCptVA7bRPeJ
4cfHetM6xlUJHFYJxIdxJb1UF/wBkX/kWQGAz+6wUYI2v0Jzau++DKAEMDocCHkDIqSVu/DMpsTt
jkMPkh51hk19npfcrDVZKgnOAsldvb/TeOhxdMJ9PwWLzurfR+507y8ulkp0ooLOCKb/gF6K0iHO
zIraOUbmzRzu65O+yNf/sYhGFeglzDmj5as/y+IBERl8moSG2GN0B2itkx3kH9WjJjvlkxGoPoCT
h+QXYTT59f1wz+x7E7cn+CTQ1Azdu0XpXrckjRMJo7Xr6MLK7VdkaW+5hcusWYPbfc6r/HOYf5nC
q/f0BpWnEH1CBY7YxGxjY1gsdFpdqF4yZpmXIGy+zDS4te/Hd96oaeIZPgs3LA+TpU+VkQLtT/O8
oByICJ7J28jYcQGxSYXcfW9tkbr/M0bUXVToaUK61Frs0RQ0MQhxMZ39bvJNvwxsB0HadiavW797
z4S7QL3NGSrdBpHTB3zkJCSRkRQrkEgCSZSa544hZ69ihD6agg7RqfXHuL+x8/atYZr3/Sg/wEkL
L4EODDT0wEuBa2W5Yftx4JGaIAhxxZMadMCCT3faBrpej5HbUXLFLmYRJeOhCpi/qg7wJXEBq2A9
QdICyAcZvS8L/9ihXwoUTKNO2x3WlOzAh3YNhb0UjGhesa120W7fbr4f8Tmn8Mnmwi82Q4VCvYQb
qPakqwHgpgl3cOvHlyGdcbBrYc4ZV4c0D5gmwXo953wWUV5kNGA8Q4KQJvVIAb2hYVKjz15eWchz
2xUJR1gCBwlCnOXpL0GVEHU17KCf3E/RukuGMshLNKNnuqP2AWmeba7uJd5A91YGJ0K69gVn/A+u
XPQL4ukGTNUS9Nel5Ygthi/I++6qC4FeSjmdWuLHRkIzsPbkbbnTJm0bo2tcQW91pys0NPHsUtu9
jRqnVFvBymKfm33oHRNNkVGB/qIQpthtmnIJz2J0GvjNNvPQKv5BrjF4ucddtQEn21rR9oyfQnvV
XPbGgxmiuMuIa5CnTsw2AWX3rfKiTPxavghlyB5WifP9AM+OD0yiCqjKZr7IhSPOsyIn2Ms6SA3A
8K3JfqmYV7mp+t+bOTekmeDPQtcYZIaXQWRcJ2iPiVRMowkORwb3yyDlAP8viEKldA0+8TVIRMre
gDCPraMiAuDJ5+ulBZGkykfQXqb2JlJBGarFK9HR13mDhVkIBUWXuTCwmDdhmU2Sp4NCEzWnWi85
c2E7qqWVK+vsQE7MqJ8Hog9kYFIEM5EFohNr8nL+8v3KnLUAxwKqGhVxvr6wkKRiQgtDr1DTZGgu
A4tGov03czWrFBoQvEKAMc/lyd2kNspoNDqAmB2LXeQ5Qfox3Wrq32TknS9cgBwguTPLZKtIVS0e
Z3kSt+E4Az5/ywRzL7YoA8kD5UfbM4LRBSqVOWBzj4M0WMPfLXowv1hf+k+5ZXanmrAOjgvP9Os3
MB9RMyjc+HkNDHrm2vs0UmOx+1TQ0bdR+GGrQ/1c2/PE7aDdi/TbC6EqpOKK7nrN6rktD94fcPGg
0vhVKCCtNTutKwCqQjQN9yz0wcXuSDFb2S1nIgoMbsbVAg4N4fplmIZmZakt5AqacMfuiQSKPysT
o6IN8hJctJoR5I/Ck47jRf0K7Hm/rTfZSmbl7FripgXUQ0c9U13C/JFvD5HtrOZnF/qDD8yblTwt
Wl+jUrwSTszRwuf4CXc71HOhMY/ej6+Ho9elgpuYVZbsBtL9KBX7Zir0AO3f29DIfZ1P99+f+DMB
zGeTi4hiGFk66HYCThDXpPMDAyxqs5b2rPIeHf8usvHjZMwETjK4sDQNBavFfUbqURRJiCEKOwEZ
kIHkFNkBJLVCPLboTP5jB/26COFV5AKXAXfXV6AXGOD1Z10WGUqe4OEeIfp3RWS/8ebjz3212GV7
TaHDtXlnXKMQ/zG3/7/8+T/zi+Lflz9pm7KfFf95Wv6cf+Lto/ypWv8A1ALdoqjd4D0k4zru3+rm
//yPqv4DQS1aaVBfB70zHp7/qn7q+j9A90WwHdAFCXHMORv+p/qJminAFIgR0esDmncAD/5O9XPp
1hDWybIGSjwbhT3dXEZAWS/aXO1aw8mJ9gw6+ZuEaw3F/b6yPf9wB56edR27H/VVvAZB84toa3FB
IbyFmlTf985Ym9Ch9PO2f2Vcal1QaAhaiBdos763Y1g7qZy/9TlYXJO4c+LYSN3GLq+lKj5EnAw0
jhTTUTLlkU1SEA1Vti35trFB+VQNaDwWoUB37kimyS3iMHVGGUxUFbkhdWlTktlXPZsaapjgVO+V
p5onGUDbYMuJw3wXompWgirEScwho2EFUdriOIVyRqvCegE7gzcNwJ5m8l2iycexgaSdpFym9dhs
iWYJfHH7ykHOXnaW7osUyNjY4nc10V60blDA+w/sY14MjiEksmGKvqnVFM1nghFHDcl9CmJzxPkW
MJJEuetVBt0brX/KQfbCgeQEi6exT0oUVZt02EKDaQN+nR9CNt6T0LiqwRJCwdYAYo/wKbfAx28U
IMxADIVcpSJtQdZSOKSQL9p4vClq8RM0XLte2oPiB4DhzEZKhfArWUnuubkXqvnai8tu6n8hTtdA
KJEW1FbcUi8id0yz5vdPDNV4SHvlIZs/qtIQRXOFP4PBqJgMvJ1mUqeoQt1Lrq6msdoSpv3sUbF2
SL7FTQenq6XPIrWhuXNIUNkOeBqDRKXI3mwdd14oyddNl9l04B3tCECAGRgoGJ9+VBFR3CItXqou
e6gt0Dppau4CAGQ6BilRLLS14ECyKKFmog9e2TNwYiWSKyUEnRgRirgx+KIAM45doVygNDrSyC5m
iv/wsQKASMvmhGPbNE6WFQ6MIOVrJID9jveS3TxVGShUQHwG2ofM7n3V0bmId6ICq0iJgijVp/5d
aaTtVKODMyEdbWMxuVWYoAODRbSVml9VZdMiK0qqFVrvAicFm+CDVXr8Zw3l9nQcJQ8lRqCmQjwc
UjOw6+m+jGPUWSXROM10SThB+0vIdnJUQomgNbnDa61yS1vsUF1FxKDYzB35TiWJ6cRV8lrLck2v
9SyHUhd+q9agnjKMe1ANcddWGu40Zn6BVRwcwAlaKoyrEWg6p83RuzRKg0zZwLdmWvcUGPOkJrdS
lT91NruvsTjoDt+iNL9P49HJhjQwItDu1UlTuFYrv5uVdamU9bth1rcDVGnpNHPfxIIBrIc8aSnA
3RMNwmNRtNPxH0EYig/Qi1udNK/FgIMNCaodYD/MUTMjxJYIhNpDpCBvElpIggJs8NCUNTrUpORY
tiUaXmThhHLzqjb1Zd6V+6FM+SHrWtrFRUpjQ5OA+OAZBZWRWzPUeBuRBhKrsZNzp4wsy42tfNf3
N2iL8DVQu+RAOAMV2oHYq+p/VmMt3KYS41YaDQ6udnGvxfK7Ao3B1E6yjVxImKQ4yh0Shm/IEul4
Kgk8MwCbHTmI2viB6RAlGvDmh7iZScMwd+xMcXul/mV1yn0Rg2UMZEJBa+ZH+Lxj0Ymtpst7zX7J
VJASTgm6oIoo3AgCgkUD0eJ0G8r9s93GHNoH07Hv0+uuDdrKPmq2fhhFH5QCVDdMAuHjyMMBGWSA
Q6oCsrjCCBjTA0g/oYkGsjI1QRIWKqEvJKo0YK0IEmusvFV6E6xOceoTiBqD4LOtKSr+YNTpGU2V
CokBqUGXVQ4Om34Q+wbMZYCOtZsw7yHN3kaaC2Lig6wcshnPUA5VDdSMmm+m8NAiqWIx24nDZ3Dg
7HhqXM/8odFwbIfyUW+1C6F396AWc1XRBCB19ITNPLlrwV8GJAIgd6a1rabBI+C86zXiGmF7nRTh
T26KXWrr/qjqrpDDH0Ype4PBaC5DtVMefpVNDlRZZmyUId7Lsb0BWumxjLjb6BsLfT6xJeGZy0B/
lVmS1xgypwazZcc0ITA8ITFukyaAIikq0mV5lcP3w/VG+zbK9r2FCy/uTF8jVUKjSVDQYu2AzfmV
S+DWi8YgsqWN1uYRjWL7MFZzAUFBUS/c1ZmHjGXQKexgpDwgIb8IcSgTbborqiYoitBVIVFCiwbV
3jKVXwZLcptEkZyoRmlIe61BL0X7Unq1JjhCcPpfNTgmZXwpAWky9miAqTXQ+oDCspB5SSVRvaqd
tQML13PW/JTHdB8JR7X6jZYMV20OFhg1n1Jq5D+bpt5oEgP9yyAuIQ722oLBUpbs67oQP0ilPpTS
cAOawicQBDwyIba4hyDH/qNrbG3zcZFAWDRyKqE+qpdhY7Wg38pH2vJHlQ8lNer+tZ9Ut5sKF2mS
+0qzPAWfbk7bpo8PPJFupqa4yoXyS1HaYxrdD5W243Z7VdnGRV5Yx8gG2WiEX8DDo4R0HenloUau
ApyFjMaqvMv19DVCL8lUQkOYhAANXqplelnr9g0gVJ45Gg9RNV2XrVsIsN0Iwwdb6Z688x60VSRu
aM/tH0rb3HbqJWqiflLoHYVK55M6GftuqFQH2jg5QV2a1wEUHWhliEBv+YUw2c/SNH5CvxnLLnum
NgR1U26AbfLBHOVXtX0HmZTDlLCKGnr/0FpdIE3qz7plF7HVPFsRHMkwKQ/59FTk6jOUfd+0QbmQ
s2G+fZy0qW6MCkC1mI9PEFYv4WQT3wJ/rB4n91FN7hqUhivlRmsBn4yku14XR8u8LDR2x3r7lxW3
DVi26oQmqFrnspuV+jbMp70uGVjkXDniugzSWveZbl6ooXhBExCKv4X9SwGg8tXWs2OkSSgGy1Dw
Biu9ND03qnwgau9NCAFxb8YecM7PoTW+RmF0IRvSG0m0DO4sdkNLP+J9Q7uRWS5DQYSC/y8oIuh7
WOY9z9EIw2uoxAF4F4lsk+bdhqWRX9R3BeoYRiLrrjyoGWUCYvUKe7KZ/lOXxHGqumDsu5khUHJT
Kb9nGfsBSlKI+9n5PlUgwJzku7Ike87qg2lFV3UEVnaZPII3LmPPXW7SCsvXjeGtbbI9ry2BtpyN
IYsnMZpBxIYffdJe8CrMXcR7T3rTBuYcjmjqZcGtDaBYMWUArRH4GPDcIeqr2n2VJEdLu2dlf1/3
lkcUkCZrAHElJX/GNgeiMJcflawA0yZ00aGq3btK4+IOc1IBsIlq/gCwcAPM0iZWlD265Le9Pj0U
VYGfrDSP9TqoSKGU2bY3QzseCkMB+x7fGbYOCjC200fLRakpiAW/AMgpT4Imlu6Yah1YWLnxxHCr
WBzRiXUDIJcnQVahDbeqPoCkDLRFluZPrN7NxzMnEETKwBY7jI6QuitT7XEdyBu7LLwqJfeZQN8g
Cy+7fPhhyizohfQSRhDuhlzPtd6LoAUybv6VIKKwAHS0lfEwloWrECOQkTmrJeMIKtqDmJJDCU9b
DU+jCFRMpmpMuzyxn5QhdzpVu+414ctM8Qfeu1CWvG51dDMO4M+01TsFFFXgjXOIFbtxXVzksbRl
QMIXSn+U9pP6/zg6qyXJjSCKfpEixPAqau6BHX5RDJYYS/j1Pu0X2+udaZBKVZk3LzC/0b63dYw9
LVocHfe09dqIBvpzV+rsHsZ7WXGWOc2DO0kQ6iz2MEJ2P0x1iEpvvfYGhrJb8zK2fP1kOs4GOSIF
wv3Bhllp3fULv13m51KXgSP6qz5Xh0yvolY/W1I9NnYWbS3NBlymm82CWkS5QCfVQK2x0mj01mPP
BpjoHvawl6GYd5lKjnKfnE3H9Y1FHm//1u31bsbMtd1mH8F6XIxEVbIhTo16qbYxWFeGCG5zdnvn
cvtwPet3tAjX1epgxBtRGarj7f+vBJnCrVyq8lhl2r0Lia83ppfbXXCpGBQyUbyKE7Wbw1IdaDu8
vWP+6FX6NLQGFutTmDRJ0OjLrs9xtCubeDbWfWI61yS1/XTJHhaljFU9CXRBFdE+9mKOFLvYdS/E
TRwnU17sznkpFeWeJRl3VCbChobQtjtino6ejk+J1dBrYayxZD9sT3svJAM80sohtNP8fHuVoRw+
1ln8saT0FmfObtwPE+wRw9mnGGfbbhWXSROUojPwlWy/HG8NOrOMjd6+MC4N+u7zxo2c43U7MLh9
dNGVo+mMKPMiXUx3czqfZpWhpu2FPRddZ3XB/gsHs4tNiU90cdTkykJiaI4xX029eXvPzaknmKAI
I2acowabLZIGbBCqPyw3nwfvgXipXQrxs9a5g/O2G1rXX1k2xlLF9YQBBlWoOUSN2Tx0rdwrm+0v
0gvKOjv3vcaBlBxk8uMszcEim6omJ2mjmeAawiEN3HvJ7ycGvhnrGKZdHa3LHI8SeQYn/HjrgvER
Tdby5caU9UZ1n6brGZwgbLKS9I/2MKYbffqC5/gS0RteHKGFWH++qILBoEIo1mLejXgg6oBQmmnG
dQnB1+4jLBLhjy4nxdBx+57C0hU+tNVdr+pkzqY7ToazmhhAnnHb6XEqParN4dJ4nGyKHpRrh9lx
u0uzKtJYOXBYcURVDlb2Ym5kFCxvEudfTb7XqEfxqiWTQU+cqFqy02jVe7PA+9BR7vG2DQBhd2Pp
nWQ6n2/r2RmrSOUTeuMQDY3YG022y1GUMDcPa2IDegGZLvENTDHxrfL1ab1gznOo9D6ehpRDJRZT
sy+S+VIImLOt8+iuNwsG7oMKW7Z3dqo1x+no3I2I8i0v7LCTJG71oa5rTkVctB2Sa0aiULuseiBT
8jBpWF8263Eti109WIFWGgcAozgRZEGMxsHu+5BWIhxGPfAwmpnofsxpiTY1jXTW1m0/02hx56zx
BxyNtbyPk/4rb1t/1YZj4SBK5kKA1sR6ibu0WoWV58Y1aR7+rJavLezrdfuwp+qIq+c+dYvg9lKp
s+4XzuA1Hdgn4eEU6q6diyC1xd422sfSeClTdXfbCzszO/WaPK4yv9mAB5mZXUBSHox2ewNopxUe
TkkhnxPp1eFcOc+LU0aDcK/6oDxKRd+Zxg6ysRs1Q36WLoWibhrTIS09uouMB2Jt93bdn8re/MDZ
8zFp7ZcaIMdX1+b3ZpyOsZd2tkb7x8Snemy7p8Y0yc7DuSrc1ltFm9RMTHLvsNbTx/9/h0WwHkDM
z7BdUnFGf+Lp0oNmM8Zg4kTo5iKL7UoZwkS4r5bW4A0/Gy9C+WvxuvVLeBZ+pak0sEadBktVz37W
K4/1vL2UasFVWOj5Bu8RgOZvs3eKVp+zJoe6hxmUr22OxBh9FsGaaZ2/8Un7neVtLwTjYqelyZ3W
ZQM5K6SMWkqPP7ByMgpbCSoP1K6T441Dwuss03TXKy6xlh52o2pf7+0Zar9nfGyF2sfjAGGtV/9p
yFhM5fbmeMT6zTrWgVHqv5qkPV8zY/PHmzxB4dHE9pitTRWPImVnGrS/dq1+N3A6Jn9KFS7NwrHi
GIdOkZ+9Eq5AQpnG72Z1qXOQJlUIkQjuxzyBldRp7tuTdoWrsmtsfWIvabfA2M5V2UVCYyNLmrW8
g3h9ut1TR085y4zyN9W5/9bsPGp2+dvkCs/gBmZU2tWfMSlxn/JNtp4LVTbpoZ+Wv64b7/Bl2cAH
bOm3Kb/OfpHx5t7zOCl31IC5b3J5hRAeSqPszem2JOgUPuosjRczTfjwN19348NbpzvV4dOYxe/o
LXed4Vn+OGK056z4SKf5rlFJhfS4kAr4CsBQ8iRQdvhIuD0xToFq4Plsadm1Kq6qobanpdCxj20+
6wR1uwV9q8jFt7S3Pu7VCmvlO5uCibBidfM7rvagwChXi2/P4xCw8+wIogvB1Xa48jOfpV/dbLeM
cmc7BUM+hSMHs/uFDuEm2vcdvhwooT9Pqr+p40sGYMaFMkWsbXRkJCJkkTKnMUaziW/NOItz1zUb
XoneriJ4SFaADAzKhwgFxd8sTCNU2c8Dp0MAojyvhUJKgCxeesWqj0p3wbMp2zXGCrIw1dBxk0UP
hGa/KaLD5LzyutM2QgRKP1cja2FX8g3aynJhNLQnZex2i+y/3Gz7Ngbuvtd3u1lA38l3Wp9iblVU
F2nzsYVYtVuF8dTY9yYZsSc1UaKsNLRTb9sBYGgdIkdpY2PN/tatDQ3pPCjQzPzBMxnGeDwL1ob3
7pjtVGzEg7nJf7qMtnkS1nOVTHxlWIh+J/IIaPhrtZQPd4hdjR/dGEEG7u2SqrXymKXQQ/uS0l5y
ySR1EvEWcYqVd+RIzLRxs1bDBCfvcLr1v70mAltNsYiMiTF4lBZ/LlWJxHnk12dR69TuK47LNIGb
ra2QTnQsoJzuzdZb56jd1QhiKKHmNdzKmgeuVXBEMHLOVNfCmLKmkOrA1SpFHP6/tUMyVyEJKgc7
pa/puvZXaetfMhHuMJSTvtZyGWQu3jNj1A4481fYjBTJaej62N5WFToMUKUgb0Tv828V3UxFnbMI
9tLbrlTpWN7yMP0aZs+m75pvBdPwa6WD5bMzL/oUKX0q0UWUFzI8Jr91jxMxdHcJobtHfVweGyv/
rGqt220rZ6lwZRVAHlP9BXkiJvgbVdNDmpofFuYuyFiKE3YCvjAzWqWya9gmzY9RsiM0q/2R9+2+
6NqrMvMZTQqsgHy2YEOXYnvtuU0NyoauR9P4l+QtntSmhqCgyf9ZHm17K3Fyz7zprqzset99S21D
UIA7SEWYjp7xYrnF1jczbqhvRwnMG0xSTPyPOYc+cGBufFVjI9IFi8vUbsujSRcSDIAct5qNRTol
CKRd7yoXLLOU4x6d+bcgWcrXiglzo+U0uSppKm2JxIZ0mbT6HdX2NzFnrsQ4NkGxRWXNU7yaBESk
bhNIQi7GzISHK3E9LW+ooJ38A+bgIJN0RctY7GbPvVOLyro6Q2nsLGk8NBte5a4rH5vb2IRAzR5h
UrAVnhk6DVfZ8W4rdWiO+ehdk4naAZXcb+oif1NUdT8y8AeMEkO8QlSyEMFx+NsIa4wFwJy3tt3s
vHbWr9ZxmTrNHkmIy3fmNP2bSpcdj8fH3NTrUhYXKeY7p3EfrQJblkzlsbNt/lEZywP3o4i3zEFX
ZooXenvqjpp7n6w5M/JFtFe9PpBNQCKK1DUya6fXDGz/0A+gdEh5nNTA/smSBAA4v16iU6utRWz3
i0MDs3zdxl5bC1xqYy+1763R8/E3qcPaxEsIMzFfMehVBOe87659rDKVGrLcfPem+WlY07fZcJN4
ECvFK9KPrEmfPKG24ZRO2RHVEgWOpQygGcNnkbRLmPdPmsnLO7NNAWIvF7fbviVpPn5i179D22fs
9cZuNVkodiNBJFbndauY/yyTksetQ8nSAH85Jj5iheK+NgKCmGYdxplN+rZMzGW9s1DW0raxkHWD
2y8l+QeiTa+jUjzZqwNVUEXE5WFzING4RtMy7ESh3y1MMfdVXqGi+rKawog0c/FQIJrLkfClHMir
aqJyNDsGZ5MIIbYg8UfkMo9Piib6s5s2r6YszF2/aW+KUQ5+mmC4r24iZ6g2vpVusgR239hX0Q9f
ib4oyBctbT8qzgPJQOqZS6SeYZ+/msL4N8+gq4VXZbutwl7fM+DGZmvqhJkA1MvTwY0LwvQARyKr
GoBSZyrhdjWK2Mq65cGbK3TLDObC7AaLtpp+HfVsfNCmirgU0gqMmlJTTzUQEa+0Q0VYPn5/uMQT
jRUoa/FTpqMGOlJcmrF8g5Rm3NfVk7MtBYgTKUV15oW1QbfUkDh27NVvy8nGs+FJlh3pD12WDkEn
UuJSXBkyqazijiQHegQCMN1BhkxdZ/ST4ECS8A0zS09yGcxQEPNBqTziZD7OT55iz3vqsc+qWC9m
xpCAOFOGPh3RIHRmL0vD4QlXY9prqnxMV9pkZcILmSwX2tiMDr5J0pi1s/i2mB/yusFEZ3M9tHrW
t2vQd2xbRs9g7/sJtClpHIQdhCk0C979RYUxbkd2eKEsE6EEpr1XZ3EPYeTO7sy3pVAw7PRw/9d6
42muG6IqKJZ6jLTBrxInyJx9uybZaUKBh0V8c2QbGPLt3JY6xuVGQpqMhtS03Q5TQcRHSys2l89y
AhtbW9iGJQbDrrfKnSE/803TzsbIKNFUtjjJpuu25EyLEs8N1JqWs1yYh/SknPRenIJAOiVioKI1
98vAgaFbykl5SYF7AvHcLEYWPuKirIUjNYe/cIIGOr1Ck6yYSorm9iREQl/eqYPWuftQyux+bXFy
8dpUYOcC97KRz2hBtUM6PbvNokWFor4SjjJh+zywCxXbm7dodoyV/y4ZZozglEVGM2gqCtBPTWcy
lCZWtTOdz8Ta0HF4LRhBKt8MRHtRCjQ3JcQabKvb+XbZZX7fsSAwhI1JyO2DyQN4Kno6xnlkSNPn
NHGiaKLK3G5xUbdZNkXpBo469xyduE4dKTA7XLXYi4DAAzmoWuiyB00qpn3poqPKlGGbTAmJDboR
9vXAatDVNFaV5S3ZWiecFZn45phfFGbpTWNggKl172pqI7ji3RgLsHqVFmaUS2O2QWO/5MN5kmRB
Apz6hSnpLsbCCrXxp7CNIqhIFAldliCLiVhpO/20uLK2WRT7BnoSKtTqc8qlu+v65cLRQyZKdRgN
j4rVnlIaKQVLgGqKFpXIijkfUANm+qFVt+akuMCTTsP8byWneLU1ubed5a21cpBhwbOz5ZI5gWAY
1VINtMCoat5FZW80fuL9ogPniC1arlP3JaZyi93mNucSysHQZzMYbaolezrpLTXaoMpTqQ8PTF6a
w1L9EaTxznS6uN0M0ttr/V87aiJmhkiTLpuv1bv0MxMbUsCMqOvyey2fxrM4FIObHrMEYldG6bqI
zIOTkUWyVeEkKdardHEvyEkB70c1NsyS8LaRKAy7x9gwqtqivvT0dpGTL4RuGlFD3ROmBbWCXmcH
z0wf+87MAeqoEtJKPixt/lVvxeora6eBZBu7RhRL6GzGfExc+o7FJsHAAG93Zn5ANDreGlrtQmNK
MNgot9ds/ZdAYwi7ptqCunPMYJ6yHfPQR6WrMSfVSztWir2egWogUzUjMn2ID+hUZpQJdGZTHB2r
GHy+i4z54igS6Gz0NAnssnVOoz1FDidfxFZPFTRkMDs6UgasOkwMYV6SLX8UBMt5zooH6iD7yJi9
g9U5TxhkNNFcLGWQeMo5axsHL0SeBXfpI0gHqEFLtQtgXhzVpeyDTbcGgkm+82JTo9xe0sBrXjhG
8bd0dyRSY7wqui5w8tdVat4hw+XwpVPnV11UWmTkmu13pNLGYib5FH3wFtt69T6NlbJfNzZ1t+hC
jz2RjBS2y6npgG4EmqDFvHjddBoFxcfiQm3WiVWzVQL8at060DNfIc7l+0GZcDAp4Xs7Km1lqTvb
HgbEObEX3s51cBR1RRdK233CaDwNrQlKeJHKu8Su5n1H1BY9b8Yool9OQz4GZND1Qe8wQ2SgcNbS
OCfk+2ySGxRqLVh/32ZlOOSRgOYezk599cAwohqM1czVZ32w8d2UtBhqz391af+sGAUx8IAFCJqX
kBEL189NlbAdebWi48gy++KSLooZe0kR9W5lH5dt8ED6mWiAJw1xmS8kGFsc8FK1YB8JNeqVXvgW
k5ydjvIfypC1ha3Hib6Q/+b2HWMlE/1MkyNtt4VGjSOOdsJZwXN+w7mSMHV0QpBG/MAJszl1PfKM
ivyTFIAuTJZ7xmprJJz5UDvZPlEkUYAdqckTGUKu9IAqJCXfUrTvlrbcl5Z4Ao2EUDSUll8lOqa/
NnlFM0yhfjNqnxLuMlv1gyf62i8clThxvd0nQ7cxljQKHxd2eauOm1xt/USmrl+mHjE6jcs8VdoK
MGz7USjop0ExvhKw5LreiFRT9J9mRm0I9YD+i4qdpssbaHoWvNX1xgKmwIJyAV7NzPliec2zNxjn
WRPT1eqaYDYb45/V5nQWIha3vrdJmFuomP8Ea3vJ9G15nDzlCRsWFNIr41QzXqzR90TjhmpZ7K28
Pts2cQrDasTWh9OTbqRvVzfd+Ehq8VqSqb2g/T+bWoNawYZ8hDo+bNvxNxNKHiDo+pygGk2mhmWB
RWdXKY7vFVCADDZFfMeLEFuLLKrXx36a2sgYrO/U0O7zzdtRmVvlm+MMS2yNOiQZjQAZepn3pWtH
32l7Jq4Q0YNeWagBxKMBhcqvzE76ts0zB2sr7JaUET6GsQvF+q5c3Az4d/2nexQ72gTVbDIJJ9aq
+lhmLQlWM79TN0QlC8ULPFHAoaJqrxB4Yy1b1kT2AS+YFEFOfyrEcqhUy7sThHQ1xeTFA2bGqLDz
b3McHNiX+h0hh0/j1uMYraiLTzgsfCyQNR9HLpBk1zrVZrv5k3dSa8MJDYXIqRHaQED0zHXJu7sp
V6i2hXXoSuenybtu39dMddKp6HebkX13uBUgwsdfgKvJ9gnC1OjQiIxs5Up4/a71AE0U3iN10uRg
SgdC1tAzgEqSr6H03sR2S3lzpoc8c7ujWspf4bZl5KUmqZxyPYCekEo0PGLGA2A9HQZnrKNNW1/V
sYx6EsMo6awxtO35ZFsrwWgVlaJb3psKIX4Gm083A/2ifohc2ToxrvahB7HjYJc8YlUfNrrJx021
521Od+AOJP+VHvZrdvNLbtx0kG5qH0nlBDOPPGPCnLBX4DII46GshO9YwNGUgMSQNiabwEDxtG3e
HjpfHtl9/TeT49a43few5G+TZGRwY7awe5FGScpeiYwwX0W/hwO4TxUxx3390mY908txPrS1edg8
ZmNzs14UNXItxvQmVClqZjIn3b5MdlOnaNgLVW60mu5h3VSmE54z+/1ynu2VrZ7RBr1/WQDguA6R
b8pj28moaArmvK4blwvm6TAt0Bf3CVBianwsFXYyZiteyik9oUG1znNV/DpZLcJyTawwa8SzITM9
KNy8jZEt/9O7X5iX9ZHNcz/M3b7N58eBkDx6+gROc54T5WbmUeVAGaIpDEv2Z1+DZBaVDLpawuKi
vvCeEX3fG1oJKQ/pa1x4/aGuJO7uopp2vVSfpfu11I56FFgERugIE9v5G3PS3uzaYh69YVaOfUqQ
l+O6N7TtZDEdM2ymSr0ND8ul4sP3xgR6wXmfn35IS5tUvL50g7lLcyBUx1+srQFRDk2X44hJ2xT3
4r1S0neVMrBMW/Nsm5p9u9Z2vHakLOqf4INr1Dsq1jllr53W3HtrZ73lDFp73rV/n2oufgJBTrfn
PkJ3RJ6b917Qn+7sbMSM2FsK381Gwt8q1dcSSFeZYf0xML23LYZVcP0UH1l9bhQHQJCok21gLdlF
KTQgIOxSQJYyBCRDSvSKBOQBubhhGAu1H+d45hb7rYF1guTVz0DLg0ItI3V0rcAc63uD4VRn6z+e
YEkNo8W8p30A/8XBWleN2OhoPJT3pCwHOIZ54dfe8mTDAaRdvdOA4oj3eclFRlxu8mtzIOrN+6LA
DCJo7R9mfKnfbQxDtdE9NQaBodg23CoPEADRxKqzPbIjTYdSb3ZWNh0MXiQpZ+COLerVldOA3mtz
ro53syCl4jRU+ll1bMJkHIz9REAaIzvlpGuaF9Umz7+y4qppliPJq5PClHYFYciPq9pdcd9ZYvhT
kz+7zNZT7/93I8rju+rtJSwZSIwZdaSQ35abw4aUhr9RFshEv5hSMNHxqsRXNI5BnSPR8MhpI4eP
I57hZWWZTJ9qh56YHDMn4S1ZqREi6cLPaw0r9DVWuvVxqjMObKVtmDZghzRwW7JhMWAJQu9gxLCr
8wW2aZMpQUJp6Bu9fKUnav0RMD+vIMUJhAOipetvBfAs8ZfC0z5dwwJ2y6fTuo6c4IKUdExtHkup
Qp3o+LZFjmI/gT+WJTnc18bdm0oGKUHzwk0hwMdVki+m7kY00+fG7aDGBYnPOIl8Y7ZuhonuPIJR
nOk7gDo1OGBz/cp2tYcL9keh2VEW2tchvSWFyGghX9FXU2bANS41CqGuicFsezsbAhKVN5v0eG2C
/oGw+mVJw9HVYM5kogAHh8lHsDIbPKxDltZJYg6F6VCHi1XCTuas5Q5ZYkCTAOqYiyEgZ68NVDYF
uEv+6oE2AXLsiTJ8ptD8V3jORzpAoHLy7o0Y5zUgdPrICC3cZGoFWc0RnlBfTR1lszEeCtyY4Ac1
5OeZMIjEMBUEEyahvSUHrVqeVal85wxdfEKjucZjuRdFAn3b4lt2tIJyrR9Ah3DEaDdOBzjP4qe3
wV9aaSpRKrL3wQL1WTceXZrF3dLOKQ2/ez+UmhM5DabGXq68WPAtCQqZGJoOFhOC9a6xjZd2XCnF
HtYKWJSYc2703CCJBxEYpfEnN+9tzL1wVXFiSVxwQlmXoFZa7ysz7D5MnHQ6UWc/zS5bZjue9RZR
Z5Xc3CTy+sdcISTC1XkyB3HSk3AeDCxuyNSDNOHBQi8AT2ywXtAHxU8hlhup+TCZK/77xfppT8Uz
BKNAn4qo7btL7TpjaMntTS9g2i0CvrvtfuLgBdC4aYeEwDoDgK+ynUtRLj+WdlHKV7vyPpQUup05
+vDqftaSmScg0Ss8phRGOvy5nCUUyOrVmYAb6ZsQzMmtCjrva966eK0MN/Qmz/ZrOTOD+muhmEZq
m7yvM0OHFF72mD/qfcM8CGO3aHa7E7akD2IrvYAp8tWFAFJpQ+4bRrNLFO2Md1tK9eCeaQnJs+20
12Ju3tpJfZtVF1c1+WW11gOGWUgpqTFIH+4oPvOvrZcvwoLEw3z9lHSwzvSWp4OYw8DdAIZ5jDlt
1cKAgd7/YDR48LriIYGWmrYZfqy3z6Dm6Wmty+O0JNC68gExEkNtFbheUAK4IHeyg7fRa0RxjIzU
IX+IQFNHDj16QqSlr0ybnlJ1PVk3CS9wxZ42lYoyTR9VhTIcQQIEFvvenbYcOn1xdRT9Mpq4h5ji
m7yCdRU/9ogyYUyLp2rIVSbua1xlxpezdtAhVfEyqxgaD+Z6zZbltSbyNRgsMJ7V0w8mjlPhoBmr
P9/bN4JNMfGlukqnt+/0f7bahMOEtNK28Rozstde6d4cksX8AwfiV6WPZrAKuOxJh2tSPb3rc7oG
nsGgQ9lcAr6JBKn67KWerRMR8BsDCAelxHBeV4qGtDxqtaf71rbuS0tFy2Xfp5lDQ2DQlNAIa618
7+31u23aT5fT04Phn6kbQePjfT0YB72bP+uR+nEYtjCpccJTT4mEM8r8FSbLlHxIwbSwG06NyoQa
FEl3MyjoynfhZtT2OSwq226/tHcU5EHbi8em1N+EuBlHqHTzc2cdJmd9kqp9ca1SD3uJDkQvNdxr
ynPqiUNWNo/VVpxmuhJPfTJhGTL7usxOT1ed7Gyt/SZ5+pHEEgKNj1Y6P4DMvjYTwz57WXY0Ptra
3aHQPfeu/mzX810q8y8AIjTGUHKcf50mr7U27TqgdYHD+ZYTS4yFnefPI+iYllKBTn92Mh2EQzpR
mdRs/L3+b4WOrWjVHYwSisjafmNseoWD+YAJ1HnwlGs2o1AcsANyhQWBCaqo3dmf0zjCrMVwwvc4
lbSKyURy0a0Lz4zh//+XOdoEplu0DnvKoxdIrDdzd3b6fEYEMIgSkxGx38rsd1PMjz6zz1P2N9ba
ddKMgVholvRqbe9Kke9G8zbk5cBkPH3tLAltPD9kPVXjMDPHHJbP1iiq6P+vPM95uNHtj0N2qKRW
+k6pPFeZTgr3n2KuF1XIuKrVnVQva0Ixt43k2S631OysLf8R9q1vzmdGW8KdFqDmmUksUOaXuH1S
a7AYNbfPA+PYLXrh63n1lfZtrHfYsWHbymMrvb3Rpib1IUCVoJuhZOBljQ8ItdCW2TdcnRV7a8lW
ySEILwE8JIFXa+p/jLLAAdT82HAa+W3NIoIq8pEAHvrAP5+uJcBXXfmjyvSUZNrVXV6cUqVraZmn
r5N5qEfr0XM4IZqqR/JygyC9pXmcyp1mxFXqfli5iJx+BDFLt1+DlF5oGdtxyKrXNbV/BlNj1rAx
o3YAlbeUOLSl5KRs+yivGNxieOlnDU6OrbJ8MRlBxwmrcgYqoBuh7zCF91Rm9mEmG2Va2zvP055W
vf3KMO4NGIH6qhR/iZnfVa75LpkD+Si2hnpEIoJwh03IuqSjuDfEv2FMg6TP+kDWPQflqCTobuo7
Iyne1rxrATinqNQUXK7Hgumg3j1WeneWQmNFUmTBVM8hS5puoDg0DBS7GBHa5R8yUF+vwIs666Jn
GfqOjQh2vt/duKRLOAzkApRj/mdmMySHl7krflpIuZWZ/xu97ZuxXDyrLaiNvdDFyp+W06Ruq9ir
VTrmDeo57K2oMRAw6XtFe3OAcV1t27UVcdXSPpjedNS2FMomnil2AYhddPpO6ZtXryIJY/GAK23p
wxajJ3Q6KEU6lWsu73J3hAqMps53Fp4kQ3UgIxKGYvc2ajfm9bXL5D17TVLnmV7pweBlS9OBiOOk
TzXE/ESGtxkRQvyjk25PU2q8SLHtte15hhMN/f7iutUjwQ954Fb6r5yWF/Qs6KcURFTN4jzMyl3q
bherE2f0InZwexVBQk+14TG5fIyOiiBsADCGJXqnkiDcNU7hm2oq/Y0uDsZsU/vtAFOvtAAaTOqy
OitPcGg18BPFc388JraHxWtZO4zIswELEHtOQ7kyvBhL84KeugwaMRTxbJpXT2Pbscwp1hr5lJlG
y+O2PWN29Zm6Fvbd3HHmeaxve259OtqrOTkOcrCE0hKj0q2BPGTwma1GDS1AoAAnpJ9xKBi8puM+
HZYXt7/tOdA1ccEvn+e0OZiFvD2pqFxspTjjJhAZojtXMo0NDzhQ61uOuNxhDdb5j2vWT1mXh5Lp
MO7AXkDTwaUcUurG7WUY3j1SV+pmfAKFem1Jrguapvkwq5ySb80jpbDu0ZS91eLOULNfYJtcH74H
Z/msa+dMEXUeDBNUGXZ21RVnY0quRVcofm8nz9ZiOmE/lpTrnO+YwQYJBadfuNsdwPTRAXjwm6n8
Rzk8+G0C457u3J9qvI5V+VaOycTRD6jSKvdzk747VqKFRqc8jSNXZEmqPlispIlGLzZwOgEHmI8V
+JDs593C4QTH4qETnF0SB6aANhyZ5bA8m9I8lxBQYkcfXlIbkoDFPImr3ADs0I5q66CDXpOisE0/
t4+3tOJ5HZdfrTXYANvxmt0Kt3H8j7gzWW5bS7r1q9z456hA3wzuhH1PipIsWROEJdvo+x5Pfz9s
6pg+roqq+kc34hgHuwVEEti5M9daiekBrqjU/AanapWvyuINFFK211UWobKG3iLLPL845kG3j9LW
TraZRfAY8IC7MhXSChfQG7yJpSTF7SmRwY7pcevuZJxz25CQZ2tq6d6LrWLp9jb+FLN/9kjFxMcJ
HQCXrb2Sm1BZG9Fz2jcwKJoEXIcJNcSPTq2mm3NJm/uyzfONovyi6s+q1OtzckpBar16MPoW+NKv
VZuRuxz3qVnhLWjZVxH4XBTTLg01jlnAwzqTvkZBDerVI5qm++U3qYwuJe7+0GweQNMabtivAEg4
S3kH3sjf9lXL7t7vSB8d8QlrxdhgwXXkG5cqY+npdj/3QWItMR8KvU+WXee+9y2ENbxH0oIEKGQi
quVxaRFDtAsiBTigHR4b7j3HepTzbh/y4TqtreBlcQ9OBMF0jNDhzWz5kLs6T0AqpSv4jpM/jKUi
D68gmM6RCpqtggiFfHBnLsbOIJOTbj1oIVtizewPqnMABCijteruWxX7UB5IX08YFCcBbhLIAwBh
rPinkTb4cTVzrkfGq5nxB7EJt+eFpa18RVfXSZoglme8QsyfcPP1T1+zztO/kWzwMxL2sDCTFXZt
D+wO2UakE2akVA+x5UTg9uwr68qRPQk7VJvQXAUakWyIb7GCcajb6Pq2ib9SapTcarQ+Um8ybFTo
Flq105xxHaoE+tVhBVoLNLHKO77IzW0ZDieiP7uukl91dmm+0R5AzMpN9H3IiTY3uZ8gJ+6BIGLn
zV5pERFL7xOln3Uq34LRIw2HWBW79fwjcSGsqN677erfvUTdsaX6MHGZx3n4lLRIdQQ+ABnPeM37
fSYRU8+U8dBE1iH025Xqxg/TZcFpv2c1W7ekPkMyAx1Vdcsu4fvpiHwYhT2vlHU3NgnxzTRaZIP+
4aV4qvL4PQt24PDiuV5iqqmx/Fp7+n6ymkv1pzT6z1ZQfDgeEbWQuC940ekeS0n9EeSRRKjsAT0t
eVOHz5ZOnBUP0yYwWsJ3KK6rMvgrVYtgyAX1WcK7Di+hmemuSz4sD2+I/BzigfXy4ckPqw+1aNZh
qi7iDD2sUIE1WPgQT4u6JmKoHsZeuxQg7iole+cRnvtxvHU6+Uj49IzI7E6q8kc1maysErx804/H
Ho9Sps/DvH1wE7ZhPj+HDj4IyyvifGoJ9couTrmX/eyy7tAo6awDcp8SdJgpVrwalbQFQDW8QbB4
JxK5rBvlC9bRShr1RweHQFnjPshZWhMF9lTzOv2/VMsTT/emyvAbji5I7cZbZO7I728cYFZq1WuX
OzMZxMtsVKRHj2grkG/0UCodOW2ogHNZD/gZkR6QqNU1tZIeNH65SHAJK95p+hvK8kgK6pcoK18r
C1zQEDfn2mq/oIODTRAQOMqDDyxPyLaxDleuJHuik3QzzI4GJ6xxZYfyXiTmVc1Y/DDtZPa/3sKT
2lnt+Wc5sXch9kfGcj8jMcrGshFHzWTepKVDwqNJv3j6nJ2mRyi8gY3dVcnB9dWrNiiHwFafQOw8
a1BWJaU8NUV5jntUwVo3fJj+otZsV0nn71t//GjUce0az2SuPhD+ea9C8xHU/zZLpGPbPujNsG1t
6Ws1fBRyea4l/bWyibYbhX7JfHtjq6A1cfSTedIGxoR21Lxxv+oOskkGCliJS26fuImuJq9MfB/t
W1g566HxjrEJHg90/mzAVzMogF4qrV4UJnsir2ExsTPzGMj5qtHMteZ+syxYBdlwMIgJ2tNv2pfS
l75MNk7tL0fLvCgKbPCw2pLvYdc6zbFjO+FiRplydSbess3rGOQecR+rPxFXV+DBRRWeTF8pnzpi
SjXO+9rPLp4ZsHoGrLDTVj3Q/GqpmxjbI7xKH7spKaSD0oNLyVp85oAUzgn/qkK1sPHlQ2oTYY3Y
Zy7cQL3ktbKLx/ClrYq1KRnwJAP5EnSAkIhssW9PjoaNAYCWOwC2kmwibZq/8kbb9tF1rDri3OHX
DvSOzlfdFjoeHgN+2YMNPBKw0JPqLrPeOOctkG3L7kmbJHUgHvoOmIj5JSyybzkGexzwG+nUmPe/
5mxUIsqznHDnygbhCAP8J6yrdzkl7lyUZbIY3gNAJXMvaD9kUEYxBHQnxoXlZmtS8MizzPHlRaAW
Lwluy8bQ8G5aYNlD/LMrqYEaT5wdf5fBGvOlVxQUeTwc0kqFl1GTujmw6qc0MYp9Puz0NIVbBW0h
VbGrg9iXZrYMe13TfoRs0F3e00uc3+PcAfPVROgwxtFCl3Rj3vS2jK53hVlAzkRfg17QwYpItfRh
bKPpdZIDaRlxkSisDFkpoeW+SzQgSVoTE3syy3V0tqXE2wUZbxpENQA6Evm0tHc38nHUa9JGriNt
Hk6bAF8j+htEyOdG4XPmKDeVnf+VLgvxfP77M9PE3zJU/HeZK9Y/sinpQ/XnVNPdfGT5r6QYn3e3
+P+YtAKFlP/5N7Itz2lQ//j+fx7rb/WP6nftFjHuJt4imeY/ELvWYG+ToVpBwuUv9RbFUv+BIKHl
mCjuOJM63i/1Fkv5B2l7sWc0JEwnddYK08n/v/+j2P9AhwKdbkdRkdVDRfd/I92iKfw1v6knofvI
7FMaa7TLELSw1T+0GGNwDqnSRcaPQsuORiprz0gcqIvcJ3iutKb63OmFukjG0lmLVtmWlFurClLu
1hrH0WfrvxorphKd/9VYxfkWYBQvPHT89+JgxzGeyXvZ6Ydib02HP+pCTPm/OkrVwUzrfoORXR7u
hzh3fi+iJSLtswhGqaPBKY+Tg2aC05CmYjGkMmaxb61VwGQvqlV/j3BBnz0CSIrP7t4q0YUn8cKb
gQc4Bcbz0nqgCpywBtRGHExfxO7oEr8p3L04M4E57VMSJZACY2oR5chVtF3bhrNoILODbgHXAOmP
BhhhC2XfE0MoVmjNKXtRxqA7E4qT3/MogG8f6ukhHP2M/RQH32WLGcs5Tta/N4iiOJhBmR3IUQF+
WJzmG4KE0UG0sdZKSGX04HS8oV312mifQuzulZe79okIP1F4gjss5QYizQp2h1Z9ceRCutRxFq0j
yQfckrfZqZ0OrhRxsDB2jBy+Ul13QBpmaBYmi7zwAGLU9UnxUBzxckl/BOlRLVVSmazKvjQefS/v
jl5ePRdQXhayLxvtNYrCageQyjKN6tqAKrjyd7SbNCCBtagTh+lZIbFC6G1F0RxV7/rvBomJYqPd
aGWW4bBCDpy4VTMgshD9fhB1ucpW694g6lo9B7UpvnNbOw0g1nWli8+lFviPLhi7dYXk4bzUTf8R
vAiKfV0FZFvt6nUR1dpeUdRml1sd6WGgYZ2MPiS3uz1mV7W3EXmFD/uCbAr2Ze+0MJcAq8FMISlL
V4VfxFn866zqpOBWdz+btJ43YeyTvzkug7lipcbagWRCHHAqd2mLQgcyPZtWgbPZjj6SDVXnP1ow
1zfw24uNB271mldtOWulJPwOPYTNkZ+81S5hIp+QI2a06h48LSKmWJNeJGvYsyZ4ExTcUzIMHMfN
kC1Ss5M/+NlJtsrsNEyHwurAyTo4TkVDaQ++wnNDizQhHOwi/7Ca/li48RseVoJqqIxIu6mYpm3L
bsYapZ3WZG88nvxBv4plqpcP1bhVtDHZj7ASipke6co+ZIcHwjzKalB9Y3mrvLWHlfJu5om/sRJU
VzJfMudwuUJ7bUgfUp30x8hytVOCX84OrXj80sYoeMhF4OGotT0C9IqRD4S4o+HijEZ/O6T6ghHB
7zVeb8/IAI/pqtMVn+q819VhHVte8JC5GeLbQ5l8QAjZ9GHTvxhVebJSstJPbwtx4K3n7o3pPSKK
iXiZ3Mt8gWd3JE6IMx5uY6skR7/EB8RyM756rnwwK9X8Dkf5UR+N4AXt/W4p4zs4ZGOZHAPH+eyK
C+gQQgd4+W0pvNx0uX7Pt6H8IZSnmw46krqDw8JBq4uFZlp9fhOutJQkaHzTt38gCxVvAycK2ew5
Qb6TchMsd4QIDJohnP5Z/rPrb+V/Ov1zbDVAt5HqHrUKbZSfm8K7FsbQn5MgwDLq5m6CPA/0QHcZ
T1+zOJDLV+cdlkSHlP2bqEpUkupgN9LFnkb0UukuRb/7sF8j7vWGOnq4dP67axRpeSzSLn0cQG/O
cAx1D4FaliAzQbMYZp1/86J25/Wa9yVxpGBLxqBk5ZU2aLh9Tbj9W5WAfawD0AAmdPsvkpRsE3xq
HbrjaHalF0iLxjXxm6M3WM3rQP7gDVnX9aVi1c0rgka4tcrKPydG5W1Kz1LmyhTWccrBfwPaxr4Q
bZtDm9rDYxIVINaor+zeX8oJ4fQiMNKXsUHEZqpvSOywgqSrrolD+m9KfUba2noF1y1t2qbUkQSi
2iNcUaMV8ew5dr2v9TFauJ0XvGnqfxKYVexJefWuFsevD38Qbzwk7siBq/BT/Puvbww1uzJlM/ge
KpEW4SCQLqEcjSgtkGipA8h+MHNXuzajzVLO9n1K9DqXvLo6jGAVr74nvQw8sCsFF9tiiN3oUCKn
cEjy8vNM1El2conS0dv8US/69o1JUET0uzeHZnEptZJP/F9MJ+rkKlznPq4+Q8+WfdN0B7lOjENU
2mCw4PFOQIizNT3chmtcClOXX0RX1dc/u7Yku793BXwI9k/SLsQ0lRc21xkSCIq/gFDn4bqTIETk
6cUGscYjuepCHRfOdCbHeoTaVAOGX5z9vfXPfihCIYGSMeLv/TK7UiD9EQ1GE18+SGDcfjs4ubIN
kTZCAutv9fe+gtMjioBXDnWfuKDtwMnM7l3uY0WdwV6Z5FM9VHroQKJR1P85LHHkqxSBCwUcsUK2
YHhi8Qzniq2Ur+bADjio7e6d9GyTlg5IH9igswC9QXQFIc3UsP2uqH+h3GCkz0rYh2cA2Orzr9Lo
eNpzEBTPapuEZ2UqTW2ipLJS3Xv+V+PG6Qq/Zrlfz+MKovSr7X69qe1e+nVnRhpb2ygPCFQqgX+0
cw+XnKFmi8TSvaOoE2f3AynraPCmxMsKyOF7wx+d/d51/4PCq/F3XXOA/ci6sk1SETQiByD66n9/
kAliZBa/Xvu75MWKgVtUKdSl2FJk5M9qVNDH02YE1keHKuJTHpjZYzB8axNr71ahd2QrPYF0/irm
aH0Rpe7cW6sTWOWD4w0LSLgbYyxU5Otib1Plsnogdx4qDlOdOBN199YsdyVENf7qJ866oLsq6Rgc
OsuZoAZqv0InozpHo/d5EA1kxezZTvxVJ7qMU3p30ZAbcQ8dexqnTJViGtFbdHSiwbnprrKh9n5k
/2Kttv4uMC4+Yw3MIxlh0MifNpZ//4x7P5BUv9Sk70EoP9ZjaSPoFIYIxBAVEm9NzK6PJtVstLLM
4Fj8qrepr37Vt2PQzcmxM0xm2kdvoUJy7y/qNc/6iBFUK52rU8fEKXiBKgf315vhdjbVyWNVLMOA
cIjjVzIdpxeEaBYH8USLM9ERCwQJKU1nRlF5m9xWcC8WI+4gCTr5YwElZ5a26DUV08YjQbB97ctw
uURRRlHhoUbtQpSyqYfmEiQJ+iTbB8bbiAqo7Q7GPi7q6typSJLV4H4/Cr6iEDbFW8JWZHnvYRrf
XWNXtba5tUhIOKsn1tH8Xs61/2Bxmf/8LVpsDnWU4kGFkJn3D2Viz2gDUOK+9t1Iaw8yE8oVza+D
WQV8iqJc1zrWYe4tgQFXu3tVAQ4OHZFWW46BoZ8kHEqnqEK+DhfjUR8a/aROB1EfhDoo70HR5380
iNbeidnZqrCPGgdqRAb/Nj7JWRvil0teEeJRtkZmVGcCLfg+p7OpPtPNYXPrG4V6dNabCO5fqz6D
SnUuFvppZZdrzxoSFZeprZABxvxqq6aSrndPWRYPy0yVim3V5SEpzTkLu+HzLP51dm+9n3mdBQVf
rcr1f7CGNX0S8P3NIgHZoNrWpHUK7pbvyTb/8LbIcpFmFqxOXlqRvmt68g4lXSDt5M7wXoPEwfyS
02fbKvnL9R7duaneCxtrJbcBOt5B6r868kQDDw3zpMTm8JyUEIGmbmlmELz0HYgMUzEzZEAWYSdv
IVFDHenrfDfK3XuWAHRI8pNj6ABmUk+7WI1rf02SCqG+pGiuugt0OwHgdKjjFp2AqugI8erjJSsU
b6EOivoyzdOi8P1zHD/nUSX9At9b8vKcbT7cNeiNYXtytfFowyrcqWCukZW29eZkqV5zHKXnsmua
k+glqkVxaIpxo7fyN1EvqkSjOAxtQdaK2jDntyuIymqaslKI4KAw6q1F3W8XQ4V43Qxhtf+tLmkJ
FdZEiY2usD5vSlyKEKO8VuMyud3orU70kYwyW7RG3C5E5R93jSQJbGJQGijseAViYNVFi3srXYW6
wqbbJiCfRbJqHELEEvZFpBD6LBqp3YtyRix/DoQlWNraAEa2MnHtw6qbQ7cPNpZZJ49W41vHUXfP
pu5TmqqaGPhtBVyfXZWRPMroKOwlPfl579EZ8s8iDREma/QITiQjVTOxtjWbxZmYA8nJ5DHuk0tj
NsZR9IATGG0KDHd8LDSKOrb6yyqV/MvtSokDgHAYxsVtjqDYuuGINVqugyrqr6JWrZC2UhD2Wd5m
yNziQXNREPk1qaWMAUJQer4Ws+pj7hLn93ZTPi1wwVYdzp3cBfkH/nkaVJOr79ADGxXdRRWp1LHB
7FbbiaLr2/pOUvoJ9sEAcSg8/HygTg9ilGd70qbM+U7EXYk6JEx24Lztk+iPthBiOaRWWojPhpTQ
b1pWBQcbG/xcFoRRoUFc9emgjb2E0pvmLGvTAIfVwykhIps8iC7VaGlrS8K7H6hqtlRDYPAOmRSN
Kv6GMyEmKyvZanVJzb/Eo7tRMNC/6dA3FnCc1b3WtWTsbVvUEN3om5eiGBHjcQTb6kRn1R3NmWhI
zf5nC2brIXCziD1LHS/EBVoj2dut8zpk7XACCddsrZ6vQlwkdlE5dLSvPYqf6zjvHBxWEvqDpYLI
deki4lShEeA4+lWq911YIE3a9GGM4rQRbhVQAY/SwEdGJANWXB/IBdtpFfqTlz6IVsUEZ2kGkrcW
RV9y9EOVxW+3qUp+w9CQkpONHtijivDUylXHbCmKbIblcxgYm1vfuvfRJFXGbOVW2oeYzcotae3o
nTFHj0h5nNAV1wSn2nRbtxpS/sIO8aPbrdoS8gfowMoglemixSOvCaccd1qlzPug+uuec71ZkGLe
X4v7IHeCjgmYft5zZ9rnGlDN7Z6nnwMOLIMN1DRlbBTjebSsjSiJq4j71tWuu93Xv7tnMaivpH+6
Zy8qyaiFAOy5TvtVByhoEuDd5hH21FJqcnMnSS3AKnFKVLeEUFzjtQ8sY+OIFlvKUKRD/Hl+K0s1
jI2QPGHLZvQYPs3RyTXpngL7JdL8/HMyiPC1fxDNt1pSL8uzKUyZStECPVsVeYTHsCqUVTMRyks5
jB/z6VAkLza/pwfRobFUbSnbGcSsqX8uR+qVwaKjGJLE6EYifJeuRF1lm+hcBHM2RcMWEBBcejGM
eSu/jlD9LZJ1oIIOgslWnwfFXN97JMUAkYOcFxsxVzPW8KMRSW/BYOR70U8MLcnbS57jvtqKurSX
u8Ogh19H0DJbWyvihSLbyIvUvbGTI+KeHtLCc68HPJxvbaLoz6MMah4S0fDDH1cx0LGfQzx+wPhT
v9hZZ6HN4aYnPCI2st26tVbU2nvoXUAtaasmb8SG9qC4qp8hWkG8EdRvoaGF8xD4+1VcGdyUsSOq
aG6JSKxze4oAgkzd16H/Q+vUYukbQChaEh4eA1aNFRQvZSmlBIWHCNKK7Nr2s4S6kg5CIA46WCWe
fMqSHExOL1/8KUHVDI4qmkJq9l1qPKLlrflq9nI01ztUSSvPQ+cCfa+zrY2f10ZHKN/9cd2g8ewH
RAfgyfg+8rLBACBEcf+4XlcAV5uhEr9yhlxZmVasrcragDobuzFGuGItjKFVvkmkYXFbFWRclaJ3
VA79Ro6y7AsE/l2RTLOWjgLmPmuOWt+iWxREIGjFyHx4df0CErmj5ODbonYpBiTpGvcHkpqqH4PZ
6Sq0TVz7CRDQRbSPJmoHpVJ0Jz+XezDzEMdvAx3vYQSe9MRjV297qEqrQi3dN7dc3QZqdrtUQRHu
AOmPj51fvt5uJAG3IaV8cBEKsUfVgu6eTbcedNIOgEf6ZbT9YaOi5rdK6qb5GuE/Fh0krSR7dKYk
k4e3uML8BM0yjayMCoIJVsPF87rmYLZyDD+FBslAMo+35ktja/razkv0n6NeeslQchQd8oJk8aNv
xwfPG4FSSC0xjunjyjQNDAhm39WUbBSv0dy4TVmGAFcRTfpaj6a37se8ROzNHr6AltyKkVGCynPS
JcnRHCXnTKIgws8sSc9Gkj4XQwdbzS6SDfT/+mbQC6veqGvkkpFI3twtfcWzHiXAddtpNS2l0Ljm
08GOse0KLZQgcrK4Ip5Eg/3h4z27Lah5EozrjFzRwL7oL3ohQ/E4YE4eRcnsG2fX2x3LcJaBBwOp
t7Ni+L1x7j/HuiQ9RF6+V9zWe+mtjA8nSsxZoAbeC1qX/bpB/HgpWs3EixegxltkVWltO/0nSrny
SZSmGdXO9p7TacZ2JCo5dTIgJM3GpDRIygRGIFrqdmsfHBnofmO0WKct0PFNZzVndWooXVuCXnxv
lvocHlJpbhESApqsRIl9cA31r1NQ2jJy/f13T3nrdC/cuE2bgGGFFz6HlVuzK620dUHeDDzfXrxG
g1s7VUaGDk8p+0dYiefPzqlEzBLg4uJWVlMNAfeiqLeWmKxKHz2SyD/EgRNfO8Pw9obv/ADjyIXU
xk6WCOHzMxMXqvTso8nRTIcKLS/hQWpzEsyHL7EnmctEcrK1KCJZY/AriPKDKPaauiERBVZU5hqP
6ZgvsyGNXjySCRy1XG4nQzp6sQ3bhihDGg7RGsY9pMHUHRCdpbWVrW8kkSjPolHylqMm919K4sYX
Q02exXWSVC924qaSaX52s//6pkRrUiq3m5IQdMJYiKDdCmfD5IZwJteEKKYdxAaXnczyXmcL14Qt
PBmi1pPQxBedSAI1OSN+TXTr5E5zBlMn1ArGRVF7kMn6eZM44aNnJOOz1qXLqM6bqyjJXYaJFhgP
omQrCJaMcnQrxfkAIy/rLqINAcxzPGT2WZRUT34shjK7laDvvTS9pZxEW+ol74pvBCdrHMdn2QXw
X8WQ/2+XgLs749kgPe7UqiTox6UIwhxuF2kAHQVKbO9Fa8o6P1MSvdzfWk3SKgRqbO3sBmiXif4X
IQR09kpymON1fhpNKyR0PCnHTEUPwbqjXbqvFm56fsVwLb3Bla+iUa65FCIxzi6tpOypj9psBbmy
mhws2VPnaskBN/0kTjmNJRVTZMdPomuSptA0HA/DferqN1271HB5rkSrA3thB8cgLjtywGs6uqsR
KRPwpleT4gFB22Y6DX0b5nIYuKtbZeHj64AtpFzChCCG6qUDIf9pDrkAjK0lrzgZt/1ojes0ctNH
BfmoExJOJ1lSJBKAxGjnwqWytqLVAOi+d9FbhLVVZI+iTsVONmBNHURV4HTuRmyEBjEBcqubSs0q
3r7M3iu5uXL9sVmIohihElqNWvkqahQfW28wYvza0wX8IeouTTvcuoseXW/xs8uNaCOKtl+3xzBr
r6PVv6VoPBxEdS01cHLGvkUgm+t6VaHvXFYYlL4pikNXqk9aHcdHcSUHtjDQTnD89x4yAhOIB/JD
iS+d3stLTW5alJjlYpXWmbUQA+FsStfux+2vrQpnJF+INq7ELMRy1HMUh2sQwumj6G6kI5JF8qh+
3r7t6eyBjBcnajwI1aNJAhlvYjzrl97StEtk8Rg7kr27V4mzqCdspRL0FaVbVddKMyeHguUXzefw
iqxGq4k3Mu+9COH43oL6Tj6HIUrTC+jb5HZwK/sqB6m7cxqYmLOksrNN30O7Ev00p+lWjWU1qCPk
waKLPOWoGHF9NCKAwMjN+B9I/XZF8nFvl/X237aL8SzNoOIM9LGTdrCQBc70fUN0bSYCC/eiiEjc
iyJgkE2daxONUBGTuLeKsVVjZwvyCfdbu8+dc6UpPwtfG15N2/dXUlmaayPHDMNqI/NE7FxrrFDR
C0bEMyKuxsxLOmfV2T1jVOW5hY34AFCqeIg1pKHjaHjNQ89eWXnurBqWzlfw/YMJ/8yHWwKuOkov
hdamFwTTkoPPtiWKAj9f3rsEikEErveLRe+jXDx0GdBJy0kvrqSGWyPlq73VFandHc2+rhaqU/rN
Nu9LeanmvQyhRrb50ELt2R91eW2nrb2o3VZ7Fq0kciLzMISAOOq8VQ+AAopEl7nw6zP5SK6LpVLW
wwWm93AZkmC4eEn+PqhltBMlUW83KLWKoaJOHGQSh6IeFVhI4cMUDqY0AoNVtU9GhH40sAv08aei
LkH3M6Hoo49LMdND51yU+k40iqocoXRy0ioPogQvrJ05Az7rsPJ+n01WVoFXmg+4t2viXsdGTbsH
RZOqawfCa+tM0EnRJurQqkKiNOhwCE39RZ0zgeYb9dCGyek+0Bx6ZA+mef4YqKWGHIOMBOjKlQIX
FRBxJTEgTFJ3k5G3PT6lmA1pR/oBSfesjSSlKsCpzvynMyz8lWK5X0a5xnuEJw0vhS5fTRz1XdEa
B1FqSMaz9xXtmyiJA0nLBqIYKUrQZOq8tq3tXVv8qdNgMY0b1MioArxetFUEG3maEXo5whmd5F9N
f2VIMSrLyfhFFX9SOKjmQvdNeylPf7Y4hCUi0pomHUVp6Ozk0CNiLEpkbW0PJXj1NQJhCBR6PjbA
dCCs+HlmkHxkXUfFV9EjVorPelEc4nhu6HmIFjpKmAKGNkpTYCSWrFNXxM6ZTK7ksZ/waZkO+N2W
ZevkZ51zbnuY6mJEGDo/x1zdtK4B3LwO6isaG/qDHq3dUa2uSdrUV4tXO6Ev3Ciig6jreoTtJT3/
HFQRSHmwnFVqHU1EC8xIDcg8kOonceicnvjAGHqrthy46akB1W+gFFD7dehYaBlouNREP9EqddVT
m7p820bUH1Oo3x5M831nggZyFEA2M9EgylOr5HofcCJbxFwbf5E6nfp4P/OkwUfliTqJsPUC0sXv
rfd+fWYcMqd+97uu+IpzFsIFXz/0skC9FrnzIOpLYka4zap8I5Nv6qvPNinpc/NL22DwDNlE7prq
78PTvPWIUFjRpVZLFOwA7LywkbAxkTgD8v95JupEq+jXkS7uz1awOp9js9It507nwxgcNe9o175/
jP2y3w35sBRV93pxlpm1d2xsvVrDrRuhHbvwN4r++3QSIacpTsj3dauxSs1GssBrpUeXb6IJG38n
lcolRm/lhPTIBIKZTitnLGa5PXQ4SPhOzekgGrRR9XfIEd9G2PylJzNJiPmAOC03NrpeCzXrybZk
F8oTXyWiHrGHVPtUjCujPhi4bWaiWPUR2zQsBa8M1GauSeoKam/4IBodiZzaBU/eXqo15UlMDBwd
x+pU9E0mdlJ87S4e3icV3cOLYeTL3Ff7kwjxRn1SPciGt2jhV6HE69a69iKH4biv0EiYK06sv0go
ayxVKS02tVtoL2VefR0MLb54+D+f/sUgSRlk1J5IUpAixCxJYG/wjHtey4mkozM6nXTjghXL3KDe
ZawSSU3XQ+IiJDThAURRq3R2VhMgQBRrUhXOx8QvHoYh1ncqye3QZiyHVxm627xtjISg3tC+KMoR
/eDhVfRC2Uaal7nTvyJbgwd96qW1kuglBv+rXhoKz4tUIQdciXDwiy4dxQx53XxeVhT/uCy9qrjL
VoXUKYtBVZPT/RCiAYhP5XivgYSOag0wz3lZGvlBNIySl56qJmsOct6CQ0p4lllnnoM6NjcJgr+r
SJeN17asFiTMDd5DSwkWoDDsQ2hZiMy2ugW1kIZppFuG0TMB2c+RipvcRooO8a+RhZpot5GZYvvv
RVw/DFm9QU2l+Fala5iN/k9gm3hf8tZ8NiqHvBhtFxzLQor2yIOpK3Bu2SOeFmJbVkssnL2dGBVl
w1dSWQQvNc74RWp0/snX3XynGPjvyK4eXcPK9ece0vTvQWcv8N0HZFtkRZXy6nUMnAJFQkBYWWO1
W7vMvmL0T7JjOr4oFyemVw/2GwbnJhia4KdisGiEpfo1TUhh6WZGcFEQuNnYdoQ2nKYQJArwBUK2
7b/qZnZ0HNZWRXK/NiwIjWKgw1wo2VNrBWgaDFG8UZwse5IJVW1YLcZ5rvv5Uzd08rluoz3PaPYk
ehi9vfFIuHcRVWbpVPAObAQGpv6jB7C0SJR4IVpx4oP2hT0sLiWqSDm1ADnaPIhS7WuI9wWytxNz
B6Q3WJlZiLDndDOkeMyOkBPfRN8+S8pTEhjw0ANJ2yMJmDzhujq1cZq9aUHlLnSlSnelbRdflDFd
VfC+3gYXeB+/Yn4UeSq/5vK76C4pk8C9jWEvijak1KzuvmZaU2zAVFcrUT20ZAvVw+QlLRN1m6l+
sRSTtpKxy3gYn4CaO8tQ07d5mUVX8nYhVKunGBBW20K3+X+Unddy40gQZb8IEfDmlZ6gk2/1vCDa
Dbwt+K/fg2LPsndi1r0gUIYQRYlAVebNc6nJtaDeXHSiyS8V1O5bNPVb4vUYXNhh00GTGxb+69L+
f3zx/VLLT/vPC1AnCrC1LY8EPAiJtvgN6BgUJFohLp1G5brsL7QRAmI4GPdpDR6Nj2mtC5bwMc1m
sXREjdNcYM2xegAYkP6M05YKKEfrzl07m18QGhAZEPGHqnp4BNt1RJ0lN1HWB/3eS4pgK5t2bVnU
k+rGWTYD470P7fYjMhrzOuYwg8Rysd6m8i2lALJK+pWdT90PAbNT1QuCEyz/TwklEX+ZBvwPpLrq
S2U7aNbTVjkFXt2dGmJyO1wAlOdk0jC17tLkL6vvrrp8/ZxiGDPEzc+qgH40Ou3wPhpQq6vAK65O
NXVHJY6nA2XR7S2fgBNUaRR8kCD6BUgt+jtUD5Zu8D5qTX93M3f8dJbvHgwo4ylJam1P6W+HV9wc
XUSPZ1uMnv9NXW4UpDHH74otIEcRE4OT0MNbUoPDBJoSHqluLPUl7qGqCULI5mRwB0zBX9ybih5g
zeWJ9N7EMkE75IWSbdQyMd/xziFbbhTQ95ZmayUjTbu8T3ZIVx9qO6nvozhBtAf0+Xymy+SodFjn
ZREQ6aVZ2WRP0Kt399cawZjjsqT099HcatND56rjfdTzqhhyrzLdRzMPFVTYa+p9FJw3ULsi1+8/
qHFIhMQ1JlbyF6SyxdojNKOObfn1o1g19mpr2/cmzzZtP3cCcuTyrooR0yI8X7z7qNbjAxXiJbfK
JnEUbtUeUJe+a+1SplD3ubjIA3/e32eJgUhyHs//niGnRdSMAhsps71sikpQFBxhFFyOgXfLob1e
vLldZ30V3Hj4wsCggjre1eHiWrR0ynnyEJbJdye2tKNsyUFbCQj95sMu+V+nJhmxqAzk3f3HPK7R
6uqbXmSD/7i2mGPl5EYoiGIcr8Ax8L6CpACi2AQUFSwXBl3OSGyV19wKxenxw4KyjU+1Uj6lrfrn
Wx1SHqrmXCRbOffxwxw9PVquqM6P/i5Ucoioyof8yY9rx4XurgmMafdrOK+Bo1XEtPGukwclNjv4
NxGFJtX60Z1lEWRW2darBdL6+9QilVby4HU9Ax8YFVnI+X4qx9sqA1bVCu8+8n+4XIvDpR6EpBaW
dzIt17HDjl2RbJuT4q5DgEJbjVJpxVzw2gMs3ppqVqL9NG0rddg3ReUFImf40aRiLfs1SjOOdaOy
jB2m+VMTLToz6kvhPHXmO+69a9mf5t54nCP4xPeLU75FjgSiCDEQFrQaqQB5qNrEOzfLQTbBwdQ7
FTw2VcL0DXVNkpocf7VS0dMTmUqcS+K0C2RLbDrPmE88hE1iY8uAHTg9fqdE/aGKsM6WE+WIBsFM
zo6W1z765ZkXaL9fJpv31zah5ZulOWasjcR+mnTljKQBM6L8Ig8TpgOXYTnIM9kHucsGN4932b8G
Ih7Jf7wsUbBOVKvS/1e/vIh8KWnyAFIjhVH/2x8mX6s13ncCiEtkjtBvNgTTTh3Mhj83h17pfh+q
xiVsmdmud7QXFLBsPuYMRqgC5lCGvS6cBD2pFb8qekMVUZVn+yEKs484SJ+NcMp/zALStEvA4Y8Z
XtT+X2YEcNI209wie/f0/Ox1LcErGIRnHatA00jM46PLyRJbUCX9z5THKxo97TARqy/uchHZf5/s
TKoDkQCbaqvrWgCPPKFNUyXWSOzEI93XOIeSuiysIKz26d5ZFWI/6HpykX3lMiCaLN6yx4aFslzm
PqABTMHtGZ9ylYqabq7z06hM+Iln2G08+hI3cpx7u5yp4cAS6J/pGixR4AbLK2XnH+OyLQRFA/+6
3H9OHJdLyhF5kFe0Nfd336PJt44Hu5zjFngP9LsUn4cNJQbZuGAWq8sIFYbMTlmrpzqhXs+IaMqR
LhCg60McdlaAPeOd7ASwYxAWmYxkk1I4XxmDeKljlXuJHjtH10sJlwxN+qy7n3JM9tRekBwcIo/r
R59txeZiYbWIZ6zmJUIr8FK+yOnykFG6cChVd2FH8jNkn0lJPu7xkTjoJda5Wg5oNsjz7EIwLrsI
Yh+HqJu+1AGWk/zvuhzliJwDxa2F4dAbG22ZLQecEpcESsEnktKZ7pdwCcUbvjn5Fhtjm48pfKUQ
avyq5SnbNOBU5KFx7RmzEIFEIXCPq1N7z8IxfEIzjvOhYmofKVvn1ZCb009KluH8WHAYMioInNHw
0CxRV59mcfemBCTxeqPJroOjZkeI0MlRWdZdagli3Rin8Q08EFxTrNy+a256vF8JGTXBlaD92Xd8
/bK8uAZzvimNtjoZlk4e15lwp3+05Zk8CMxdD6YwrmYdhrg//nMgtBZeqpHbWg56YK+64qscfPT/
a+481tGibfvPazxeGqVu77e5vpXXfvTLs0ffDBkd5sHro+cx9dEn30w6X3TFLc6PbrfACate6KRj
aImLi9H8SnFCYzdSaLRtEkyO5/zZc1rrVSlb960qKOt3pvSmkkh9Ex1ebbOzsAWG3Hubg05siLtg
JriMmmLAZILlP1Qhmt40ecdZQYIjr5T0jXbBoOObHMQKJ34J+Lqw5j43qVUd8ynkq57KYxDn+YkM
FFoG2ZanOf9EPorW9mSNo4chlvMXX8qB0kdaeqe9wmUbbvdWZBLYcsenewvQZT6X6rNseaDedDsz
XwrD+aJSb7/Nh3a+yYOOEHZbBIaKRIG+ojZ/DzQoKqn6cd0FCg+vMpMjWhOtQu5Qh8cV6jRBehZG
eywm+/OjvxsqqLQG6ktvqIsN+kNz2xqq/dQiunkyS4eiXNOBSNdXSEuWA7yk4QIlnZXIQgOXfZ0R
wqWeqW1cZsi5CW4CMJvi9ADOsn/qwF8nynhW42nYQHk2vmNjXGv296Zruw2eS9QkKJVznXrSanKg
trgzGUL92g+WQQK5/eXlirufBB4pi+mYuv3jFHZk6ZPWFfM6CXUK7zS72qqjEhwV3SHmnHVwipvq
LcJYjIxZ0RwJ7lVvOQucfSPsdiNHc2e08J3IPwhGZ+26g7PqdjHGc0t2dsC9DD7xYGz60Mv3ZU/R
CQC3QvWFFsz3Q1oMfza/4zearws4YCeiQuFJngWAjv9oyoF/9QHqCU+VW4Cili/RZmxRHNU6NOSh
xigi4zHl0PUjtTnB2UyeNQtGbFSL+rvo7TdvVI23tBvNQ+oAhsqqPvhC4R9hgar5Xs/Y9xT91F4T
NTcuI9lOiBNjcRvjSMXiiFLpbYHK68mGoHTUBLVOptCDJ305sGuqr4NhbuqEcP8WDSyLdDFgRMmg
nMYj+hfh68SX15AHiikQgYc70lTo0iKslxswqKFpTH8ZVTVsOxLpWDl0yT7uUYQHvRVdEyOJr2WN
CQvMZptIBM3HQLQ0c7NF+mSAM3oMKLZVXxSEm05dCGqxhPNphMHArqdxqE6vqi9D991euil6sI/d
EhwkS1CvUDCHB03NlbPbDsq5KmzlLFBeb4cwJ/GzDMg+OYoPnYc72zIHOWy99jJ4f/ns3LA1wpHF
MePv6pS9iBqyWIW06yBmauyyulA+KT6Af8eEqdbTTVen5lm+MiiQ6oQdDwhFLV5yDVOW31obr7XA
6lPed0sWAB0RyQGTAgUO9v/sk2dNEgHBJ5yxw+cLwG3KzqifRpd/TF4rD1aT6VevfJMNo+QGscoR
/R3H0vnpNFOXbll3Z1uzBbjzeFW9vD40KkC/U+Ds5YB8KwHaBziOYYzRiWJQnkeZXSeiD2yJ0ltf
aaDNNEHAuZmnPcg/bFSXaW5AioByWp67y+j/96uo/6jfO9A3iqH3T8AQ+ieqEfonPFWPHpmk86O/
iwsSxfPssh1kmhxIIXEBqNKP8kWyn993OkwtZLEYXMWNbDcR9sG1v6iW+gnH2Pw78fZUTzq/lFBE
SEPc6sMReLr0Hvo6I4zaowCjdECZZdysCg9Q+Wo+0U/Uw38bYfeLjvDitV0ygELj1Knz6BJZuNLE
ATAV2fcYaPvxRmm3uoG0ihhYuJdJSwjsL4ek1/ehGrsX2ZL9S5ec5eG2uL8nfvWiRPC31OhXkx48
K/kLIuHoVR5mDy/EhPqUnWwiFyUiAP53Xydz/4b/51lgxnyDYde/dWTd1y5KwKMcjKFU7OYoAiO6
jKpONp7ywliSFry0ybvoZULHJQdlF5UWSG3N6SZbVkCMAfptwPYGuhVyOz8zvfDSIygFuI87umym
U0H+Zxno3IGPTLbHZY7AOhWUFAQe1XHHYzNq06vrzuNGVxZ0nRHNr4qaL5uJ8X1aWrJL1fWPoi6z
i5wv+Jfd5zO1I3LQRUb03EM2lYMexRSNvkEppq8xfIqveIiyBBy5+1TZ84TzMeSD+EJeSt3whobn
2aLIvTIwTEIH2/QV4ko9XU/5tA9GpcekvfsMqaJ8Sn2bm82zY1iv2TSRbc1yZ28SXd+5wFN2Zpkh
EqgURPoY1UakJw+kY48KTKtnL+DmToXu8JdLoNts1QlTZ5xFS7ayV3mmwMDa1JWu7XSbPyv4oXzd
GFWxyUjrE3/iKU0olsgZj+RBxSlmEIGJdYBOFDddlOQHZ3yevGVF5IE7C/n5qwKprm/ozbx+B8h+
cpMk8/n+jytkbD/KIChfKtUIj6GbY/MXfouS0NuDbvUoSFWIbbEd5ikZ8180vwPLxUZgETy4Yjwm
+KN+Vh6uivEVebu1mvIqeqpqA0uy7klPsX+Lau2tM7S/KLh3VyqKMIC1AdFOXFEa+AgA9BD+gN9Y
9wPfHqIERQQrHXqiUnXqk+epsAzIE+J8S0Ur6pp2i+jZUXwIZWJDpgMKCvi3QsWJdES2CJqovXSE
4ynrjX+mFmbHem2027DEj6VqlXwFImZl6Vm/1iuwVE38FaPG+VsLpS2w4qOYrZtRNerJoxQTTFHS
b70Yixstnv4Oum9NkcdQ+NtfyajxWYivBQSExCu+9DliEr3qMF4Fj4FabTU0FZg45UsIwddqah4r
dYsVdGR+y4pPu0qxOtDeCq8hL+OIXyrLhI1lflANUPtIjtmdNDEsv6QnZKBAedLnIkNgZf2lw3BF
8M2a0sN9cc2Er5ZhbSusU/lf7cWxrtJrbKOsnkPydhhOgS0puz1q0W+A2Yu3Lvi79lICiY14V4iO
sk6YrxWQynUehwb7mIyHx+xsVBwE0WPym8x1crAILyCRHH5lSdhcMdwaMHZ96/peezccv0dBuVaC
6E2jLmRTmpaxGbkHEPE0j2UD13Qe/TJSo5c5za9DG2RbjRKZ7ZzyxyDR2+/BAzR+HEIlb7eOXpnH
oIT6bJvDc6fF+HLZbb2P7QgIeN89If3YmM00oEI2fa10lZUaY4/uBt2rM5ckLKdy3nRB0fhRMhyb
Dm2uSrVtgjFIonTqYRioMSvNAuEruq6g9Mj2x847iCvSRG3n+nmPwUcc2FfXQebsmNuoq+192+FB
XMRA3VFARoVrH+aZOgaTWxw2GoXmsy3H26OjJrEOmiMx7JVZtxMqDtXHNlD4rCJi3GKnmiLG1B6b
mzzFIhBgxx9js67SUZR2v6eQ9FhWBLpQR/IqeRXIFQzfLxAWDbWc+iof5wHmTVz4Q2M2AG3McTNi
qORHXqzvrE69qXpV+wjJZ75hsQu8jv3xRkyITDp9+sVDzKZMZsbrGsbOWmFlsOLph8WUvkuVIoTN
6mzdKHN/vgAT/Zq4bOAmB2eYQv+Ol9Ir1BZ45KBxQ6PDADjpf1SCP0/kzU+Vace+in9RQAa+hMiI
bNa7NRmIg9bdoX6F/RvPeNEBfd823a/cSQlhtJQAxUpVbWcldm99Exzz2V1y/tgITvFJM7r3wmrL
XVJVX/EdULZOgEFCkmtoHoL+ooJ8JYVPohrL71cR93+FjdnuMsx096lNQqUaul3QN4tDX5ye8nzc
ezEfSF7lmN3nVn+pSz4sLYve8oG8vl6zdQmifZrku5mA8sGOxDnPywbDt/J9ADUYJUHuzy7JtSz0
MEzR011bBuemal4niEZbVeufMKH4jHWHUI1oMEDCfbybe0wcst7yFV3BxVJLzSNW8gN09vrvaPFa
N1tMSJq/9cVQfjSTcV2LDKun8LktDO2Q5H4TdtYGkHbpiFc1iz5qE9w/nrRsfd38Gjs22CJjMFda
iDa18fKjrrFISN30s23wLulSF+6xOFeAYlx7sleRV+grJ6/cXUm6By8kHdaGgNxudURzsWcIRtZQ
1N3g/KSI7p2YfoI/k/VplFghgteMbxHOskO2bonQ+6Uy/YI3psMhwl0yf0ktAwsyMk8AQEkX83Ae
15OFnA+/PXdNGBoMQsH/t5PWqzrL61MytNyDXSy/7ADDl04Zh42RaR9ZVo1oV5uzObneBhpmthpS
ilOjITnJQx9ZyYns6CnDcMVHAoUne9C/uqk4dkSW4GPjCds2fyeG9WEN049Gb8mBxeYZMfapogrR
mYgjmjYOC0bQfIG6zDatyN6wzrGuI497Koaz5lCFIn8CPL53lbh7jjrsYLo82+Ys6jY6hVkbz0og
12gDWtocdI8m8m2tR4ZflTjlNJjZgTwlyyYGIz7NXm5hVpHnfhSnmp8MBhWacTGfyiQdDsWYgGs0
bWMP42u69HEespilrBV5TL3rh0FHUi20bZWkzlPehvE2hNgC5PbZjGySqVMHeb1iSVzUOKnHKMXX
iwpy3aYqeXMTSTxWDdabbXjDegC39C7EocdUZ10UifvekrTHSM/qPpoEbGzQIQMypt5aJSjqv8w1
Oyet7stPpSYn6qXteKws09pQ8ipWLbfLz9Gi0iemruWTsuLFGhXtAzpVbKC7yPjkAdatWkq1Pke7
61ZxGqmfZWx1K4u4yGdo5eiby3n4JJ7Ohi2t+09tMWbMUUl9ehaMQwuLis+w5BYxBhnuKyaCbK03
m6dQMfx4YoUEqcsjIIFRl2wm0axfC4UqojH+nNu0WlOXZKLphr9f4wGspqbpxzZ7YujT/bVt4wFd
kaKecC/cIThjr8wDaFN5WIChIrcurLWJKHlPytwob23KR4Z3Zo+hAfzqBPhyioNhpeCU2YXGEgXt
EGlGDbLfEPc0e8TQy0YyvlNVBXfFVnxz+4wUM7Dkba2Wr+R0pl2fhO0GpZC9rgmRrnrNyG61NTir
KcLeJCUEvDKsfq+Xqfc88vTbzdW1T+vpAJA6uALAvCqJfUaz+J7FQfREILVbZWwiWG4o6k0Lu4av
/fxkmxMP7BI8NoEE1HU4kZOYYier9jjyUczQ7gwMncKuSNamaqQ3e+jKozdrrq/Fs7EZqvmvsit3
bVPO+1oMrCgq7wNx8KZrhoTCF77/wYzid6pdLNOwlQkIHlM0glrbwYg6xdIiyAi0AnbDToDTXQLT
fBsFlKyAMHuCbX7Vl1t3mBG4snN8w7si3yhVg8sONWz8e2IkV3QBZEsvd1ZQs0lE8nhoQR+8DAur
FgD+TnRGBU2XoEbphe4mxV16Jcgsb0Vc2Rs4R71vWLZ9SSIt4Z9uRrcgCJdpJjfUgiU0Jt7JuTBq
RLrGeVJaa9tbFO5T21GD2nAs3tlN6cf6oE3pNVJEcGr5qq6csPphOqD4LbKMh141MIFOCCFPjrYF
0FdiTRqBLk7eha3VT+E06isian9x9ybDjC2JD8i9n3pYDyJUbnYluutoj8qqIF1/ERH4EIwD+MVV
zwfMTTksYZ60bZ6IdiNu6BD+QBM2D4VVBXtH06LXLJvCVUX5u6qlV8obMQtQxmuLF+cmRZXohxj8
rPPcvWQqq8AQ44XeVfH6EMHWsCfYr63it5gxRpHtnItW+dWM/KFGSzMuZoVfFRbkP4WBfgdzDkKB
3VPZLZ58/YBRfDI5kNaGW8tz36H0HHarnfu5agbbCRTZJuqplO6CwC+GKsflUvlljuZwMgPkWyNE
+rgbrbWI+D/pKj33lainBNQgMDqNGBtM/UIILuuzOWhXtWFLZSAVMUxzrStJgliWFVmU26dm9EYf
DFcDIb8Xe4pstzEWnnu3juZDbmUCaWX11oryWVERvLkdaUdHiK9alOkQ1DWTb1jGl88zbzMs1Y0y
h0c3rK/2EhPt+jjdDot+idJ50C3sPiovjnxqlMD0A3kSwkArx7Jgw5ciwQiHu/I84lVld95XjFDM
FSRkYh3tDifd5jQK+xY57XgdERkW3GB38IWx2cjD7ehh0JZE2XYeQ5vNcM8HBJBuZ0NY22IS/VHm
47ipCZnh/ouiPItRE5ZKeJ1zvToXYzxvMYHKt7ltGisn8EDQJr2zbvMEG7kg3hODy/x0Lo62qtsn
1vjwGa32YCbJk6Fpyr7ii0QV0VOGgGPIk+hZsJ8NQYNvDJe8SURdSVsLdqxqo7PSZ2cHOH/c55WN
2S8CG7xD1o6V3GA9WixvBHavKCQ3lpM+x16E56LbbFuvDclb5+oODp51mBf6e0AgHX5eRSlNn+a7
zsIYsbNLHC8SZxUqfHLBpG6F4zYrypWzXeBZ3EkCzKxa/Iu1FDOluhPDq5YTFsqpvql1nJRVzwvW
rWETewJiv8n05pU/lUuMxf1G+DPbRUq1CSdj42RoZEKCcqj1nWY7ZE2yGXX4Z0Y8Rh8x8RnqXNcK
2kBE7S2G1iwpdrUFareGBIE6vGxf6uyMdJVEoEfOv8EQeZ2NmJ/A7z2ZHTYx3H++g1kYTlGSPStB
Pa97VQsukTC+2iZ5+Lmv/KRLo2Mxcbs2FeRcJdkMrIUddpmUnp56Q91oM+Hwutag/ZYBpXMBOqVU
+C1mV32JTTPSfVxZsA3cqwp7lr62mvvBAke4Msu8x3vXeg7wNN1RozmuYVHmLGQVdupYOSIE8Oqj
lgydPw5R78uzxyG0zc4H+kbEpuObievv7KNv3+M75e7541a+kamVbxPv2rUzMMYRL4io5sGQ5Gza
POqS1vJqbksyoMvGfU2C0XS9E9ELTGaz9hppXuOndfGB8y4BlMIcmsMc52yRPaqa3WzygY1M/mDg
oNM7AvsRW4MYbQHe50Mwjz1+C4QX9uM0Fz5PkYJN0Bhsra78sPFW9lvwa1yfUIuwTmFulhCTy5i9
lBv48sDylXVonF4twu5YWauNP3cN7g2DtW+4HfqNmqJdjFmWruqmfIPT9UO0RXf/rOSZ/Jji2dJY
qQSzuyLwGO2DxbZV7jPkmbs0R3Yc/L03TVWMvGkO9hgMvh2+U9RUcaPbal1psLsgK+s5yYdRhIW2
FmqdHtsWC2P0vwB1nzXFS7bFyC9G8s3SqoUEwQpeiCBYc5Na3gDerKW4pgq3iyhhPJ0woovVINjP
WX0YwHWvgwLjkiQ+Di11iQqLNWSwo+HLdwDMg7ywM7+Ttqt8HgzuvJanQsPVCOM5PGJbRJSgQij/
fisLj63VYBKvEa7mI3TQ/Yga83XlUMdWf3fn7DtxF5dPNgBt3usWdPelXeh430ZxdJR/q0ofS79Z
DrIpDyYwD/7Nlz/lfw0HqAP+mA3/SuwmqKMuSmitGtZ1b39lc9KthYkJ4dbG5nmpyjyAJ/RI6jAh
rFp/LnGCAOS4arwGfSY2jUjuOPQo/nbTzwh3BDKAo6a05wD3yGOm4IBp3zoworsu7p+LoDqn3Af8
IjeydVbl36YctrhiCMq0uk7xZ/0mFm9TcwYV7qTYLyCMJp0QJvNLUGPiwjcrBwYYPjtkxYL8NXb6
9wbrq32/hAlUy8r9McT7sWn006TNG0r4vcF57Rq+w17vopfMyzdPlkE6hBBxfYj74aiUdspXx50A
psZAaRxFsGoizugBb6j7zA8A4h7CVmFZRTHWiY/mCAtGsVYzWeeVMiLSwqBklXqh+Tpaq6KqUt8r
55/8sbFoRrR6NAdM1109aTcxKTJgtN51iGZjT1C5ompsnbCF2FiNKG9qTlFjzzYK1wT8BrosLG9W
Qsa5LEFmdcWeQvt5QxbGYxYeWsYYaWsVlq87p5+o/ptTUCTmOoCtsRHKXJ9TwBmGViofFbfZnTM2
7jFrqd3wFHbKszW3P8Y02jtzu+8Ry7w6TlTu+QoUh4A4+keJKQg7JeVbF5j4aLlaj2I0yq6Kyr5H
ePhAZXH0LQQnSSRpXTqj+bUPI9wDYudXHhFP47mgF4p9ywKWL0UIvL5Rp0NtCvs7kXmXWAD3KEdt
uwPBkhdSg4sPQ02hFdGSzWI6dNQVcppObs6HLsDnYyZ1sEGlaWxmpRVblo+bshqSvVov8Q6PiFRB
pLWNOvuK0P+g1FH/UlBPYiRl/DUAVUolOMkE/TWtcM+jeCXeqoY9v4hB/doKfH+Gtj4FWGJtyPaT
hylzSp4TDw7QgDdgSuVvlMDZ17104ia1xSUpO9V5NZysJXo3IfUdjKY+eH2jvKv4CUWeQUi1jgz8
VrPtiDfHO0rB71HrzhezgZxnqBC/pl4dtm6Xo2y0yniXNaP7tSF+3Xgu2noRTCcCn5gHm+CUejLI
B2MiQl2woRLeYKyd1NFu7ACMI9bvYi+oPXuNTWzTejLhv/A7NC0v+dlM/MMQYjGevTKrIKbk5sEz
+ujZAPK7bpWo+JFVv8AKxORIwSvOje29ojYOdmHsUDBczzhJzel8I8Twc9Lb4zxF7esgWve5A2wR
F+iZp57HQhY33I5k/jvjzfoy552SS8tWj/Z9WM6UnbItD3L649WPvv+8hBzGXFTe5wM9V44hkU+q
P2KiV/fTctBYRC9teSafN32sMkm2/zh9jD+myz55+FefvI7sm7S22BhqBay7JzmPo19R8VBdTlWH
JQzh1H96DQDWvhzPFCS7W3y7f7fvL70fo4k0oGIpuzCNal8equUxixk88DHZNsX0T1uJPFaRPVjh
SQ9fLE3l6+Di0oiIKHyRfVWOM41IzGEv++RBpTZdxWfwfO/K7fQp5Db2eFE7eB4WlMh8Hi8qxNyQ
32HD/0dfAt5c03r1+Ohjx7m2NNu4lWambWP4lnurwpqwVGrrqlameg1g9fHoG9tvjat9YICz8IiU
0Z+DKN/aRWQ/lxNePA7eeyDeyq8xiot9YlTpgcQIVctUJw6ZttF0r99gnEIsJSgudtmLs5lke5dn
7KmxR5ZIc5odqRzbp2z5T0XjiD1wl/eiyZwr5YfqVmHbxW0ltC9DOyas8NVLOrY+MJT85A2sPWs2
NwdUVPPW8HAFnZQcflw5f4scI1zzQXuvBPQvRduoX+GtFZtowOhJnbUn0s0dW0ys5e0yHaEB1sXe
bEoyPSpAJk2nUI6l9ybte/UdOjeC0TZdqimIJGW5hR7eDI3PpPppiE6wU0bQ2IXWxzyYFXb2XvuC
3333go3Rd2L500l2NaHeXb0MCvEyQR4oFA53gtLvjZwv+9pOf/esvjnLVh+XMxmm8dK2k4dOrY02
ZZ4OL8XiPd7W8bDFqHh4kX1xyWIXcdRVtryurk9xnf8CQ/N7wjxaDjiMHg3Kcg15yPW/48GKnuVl
vGqOjyoUx9VjQt9Vy/Ie/xvZB7A+PrdKcPVAH5ZTuRmp3n3S5hxabJNOO8cNl/AEt23ZF1rxc16Q
QZVdVtnPpygrf8j7uuyKhxlfk0rT97KZTKJ8geD5+wpFulN0hEpSVitFrshBIfUmziER3F9Btvwj
ur1PEcCGTS348uj/9zxC/HheqYa+k9d7TOy1+HUkG8fOJh/WEJzKC8hA82iMCz+nxrdW9slDX6rl
pV0OYaIg59QxWP7XwGOyls7OodLVp0eXPAN9XF4efW6S/1JhwK+KJsbEsxHJpdRJGUdj/Pvs0Wcr
mBd6jefLGQoZpvu0Iqyzg6IjhoFEPxCnNoOF3tK+hwSCtgFrhp1salGZ79iTUHftWOI9CoJF5LPE
CpfJ8RDlhySKEFUvzSHqKpzW0ZmAamLvFdnvhpehb4NIeW+aJNUPukC53w6d/T7iUHmIFFZscnI2
ivTQNtW0CU1q5fvWdvygYVFip0TnVEXD2BKZ2pvTF2zBvOhDtqxcA45FnkC2Yjew3wzTgpLU5s+y
q+xCVhN5NZ9lE8WUuU5H62sN52Gjj7X3ZsW9AhIsVraW57lvGkujg1qwqJPNEtQL/LXF/3KZbHC7
eKKC4SQHAxQdb190/q379TAZfK+q6kld5qUty93W84qznFh7QD6DqYOHH9jZSvbhPhBsIwGFymN/
78VVTxENj7hRPtjks8nVsbe4p3Fg0yvT2rD1+eBkYhc5fYb2M4z3BbSQt3B4rqoGP03M1nfZsHAv
B/uVIIFF8lfrtiWqrHcl7YlOZeqXLkx5uk9F/m5p48Q6n7uc59gZa3HDOc0x5c7O0uyVkWSLF3zU
WZe9IxEun73O3MtWXQ3Nm2McuTvGW3uu9w6qIN/RdY/yrVQ7jEUQvYuRSFZWk5KijEY/aEWIOzw5
gSXK56x7lC7bODM7rCirJTbmspzPX6fOKNamnocHT8d0nCpUW+2bZ3nQs4NhKjejaL50uhLvQree
brxpMBzlSLw6Y++iGJRFJiSP16FdUWqowxCEmlV+a4v+KQhq9S0JIU2iuFk1phe85sS10pq1uqrU
fD6ThrpoOcizaFlj2KV5CTF2vndpYxD7itG/JCL7gZGpcRCGQak4pPHVxBL3lNf5/2DsvJokxbkw
/YuIwJvb9JnlbU/3DdEW7z2/fh9OzjdU1M5s7A2BhCCrQAjpnNf8xdy7+ema4X0/ZtrvGv2GxGsw
F1ceENfHa1zBc2BoW+ASuFJ7OupTwYK/DvN6E7ia9WbicRUB5P2pZQjDKY+pZ6HZZBc3taZiEqgR
p81xGN0DYClJekdfmPRVx96FyBC22HX7MLsezb5AWTuyo591+F0NZvvoNdqCzs9dLNKJEeZxWGBs
5xK0xU1xxPzjaY6H/HXARB2sQhpepJhW6I0CmriFeW8/+t1EHqobKrgaxvgY1RjMGT3W3KCC41NT
oRFiKfnJ6LHwi/H/OhH0q/fmQitnZW48M/Xn52dykCQodoCg9rFCop+kFiq5OjZ05Gw3po5xavsc
zIxABkPtIfD14m6Ic1Bfila+4S7TPNRZ/mSxWnvrZ1d7ahv9IMcQF/VuOlxCN6P9q2NwfjNDx3vJ
MEi1bd166y1jepkVfyPHRoTgiDWrWymp6C0+V/h6SaknWfyc6/leSlhNlM+NlxxCv7Te2qJSnojv
H+VY51nqk+PXp2upNKundpjPppqoyFrop6RK5/ts2bTqcIMzrU64hlLZNf0B5zUbLSPdvh91zWHN
O2UbIjpoBkilsRyJLb4x05TdYKZm36uDxlF/aue9GUU9grVLWQ7JhgSm2RT9vRSul8qqxiKpWhBG
xRvkNPS4nDEYYwPvWnUIYQjlMCkWyw+QBLA5e4E9k7UATkRxbHVazy4O4V04vV6LckSry/4SWcl9
lvZ/mUVcnDMiXvd9X/29QQHT2ZeJXW0/HRhUb7zDSxAMxf/atoajGdhHatUGADnSIsuRqCUYNOox
ggGmHzwYiTsewh4ypZaqwQNvEiQBu58nTOL1ndRJO3cqgwcpIrL9COOOKMNy/lo/Vw3yRbWtoMsY
1EzlsGwNJz+Eccomj9scgDEUyyEtSSIvdZHJ6IkQUACcw25fMyt/K/0qvJeS503+Aq3MWexycGhj
5agMdsxCOu9eVTvX7+zS+QJipAX0QosKWCqL4xcphDU5pqxOcJ1cjmktUA7IeOlRiuWUx2d/8EAO
L0eR8cwe5iG6/rBU2da0jeo0eJaSlWEBSfv8RorREI97G4+5gxRD2yovcDHsjRRT3bEeayi4UpK/
rw30U2pn9aP87dmC8xqtWDlLi2oBFk26Vu6lWIbqTNfEnU2Knp0hgxQjBLX8pXK1yO8f05IQL4ll
UmuWlqv4RjX1xSZZQCB5qhirzaI5qTaZoQC72TdnZIyOg8D5DoD4pmYvhGHyaDTW/Ie4xftEJPRr
2UEXISkfvuToum1apoabnvXKPQiO9FQWtn9pjRnfb1+JTuQh81OBiOeDnsXvuN4Fv9rJeTanEEdw
t/yVZwW+0GYyXjQ08B/cGPQNsZ/o15lEfEMEn4WBFrjxfTrmMUicILghRYrP/Pxqz7mxQY4T+EaZ
2nft3BXzJqs0ujdvap9mD7LB6yx9IBpqAKj67qDwuMVFL3p0h4p8WlD1AK6AnsOhU9HY7GCxeO14
A1h+PtdN9aNsUuVsYc/8anUV3W581Pxaf7fn8Gc+u1sS9HeYTPqH0A5/V5jrPkRxhG4t3n0HaPrq
e2nFGpPW9oAXiP0W2kdSYukXY56Hg6EsyutKehMo3k+m6+rFrKPfZlT8wOLbJL1TOScNxChZtsUH
EKGxsY5TFJggP3ihkXwbSBKlk+UCRapIVjq82Ek1ejs9JL1UAQR4LoojEfmYlF94mNo8fklb1InJ
EmhfqjnwTpZH5hPge7qvQuQxTQew0gAWvml6/9b65sL6vh9y7dlQmwtEdDwJ/Tw4qAURMQu5SwIv
I/Felbl57RgP4/hNb5kkPeHW6p6mrEP+cASgXG+JMyonTSGvBqepOsCd15EH8Y3LT6Ae6n1KBGyH
vpK9y7FeN1CrPPN5RGLTDr5WmVu/zDofbar0B4fEPeBuTKX9ZaOYY3g7evHPKcfnaRzQzp3n8s8M
DaZsde9b0AXN1urD9onkLTbIyN5fAisnKh+VLkaRqvEO8vPHYMXlHxMVTHJBv6OuqyB/hwTrixJx
iKHtNhhJumeM0YZntdCixwqUipRkU1mtdoA4T3BsaSEbv9RBuozejQ9Z5RkZFQ3YX3wCG7GP7YEJ
j2aqLxOpVfxfyXVL0UJI8T6LvTsp9aALXwYDMvZo97dSZcA+ODqRXe0aN9FevN5oQXkCIFpKUqUZ
FoJvbZpc5ITl63M2+DIzd4lOheYvap9l9zL5QFrNqHySUpFpwR7T1vwgRfzlI/LV7UVKnq51L5GS
ghDAavhap0+edu693AbJy9Vkw6TkwKuRPcoJgatM+6RKVNAItGBWHT92OtmH5WrKshkHAn8KpIGz
tCDUPVz8AhWo9ZKBm14QX02uf3MWDcU28qaXKSbcMVma/tL4DtpydXhJs5AvXdHGf+zWRleaudOz
E9rP6fCr9GbjlZjmdjKsEdv43Hgtx/JniBH0nRwjRKtuEaf0TiBGzVdba8Fz9dhOSdvc0INLtZhK
y9FBJdOjNpGFP9Yj3/sSMEw9ZRcvZAYBFS16lg3iKMUev4lin/xTp09RtgkqD/FuW4+ep2AE5eV7
aH+bxzSMjBe36IyXZFYY9MG0nKUYK1531mbgIdJEG2zjhQ/Y5GTRtX3ekEYeUWk92cvpmJkfgLv7
CKLDbauUznmWTRLjWG40w3h2gth5btFGvx9jHFdbHQBaYQawo7OZOM9yBhHB8AktOdY0fptvQf02
e27QuF9cIa/Xq7s/GNn6e5j9AKP0SXmGS6cfFK3prkWpa816V2t8z6SkBk1xnCsAdtei7nPWnB19
gBsPUoWhH+m8Lla3hl4FL1I3zf5Fy3kxpFS3Sn9qrbqgBT8qm96eHkrAIXfXKliQ54H5/8Zw8ujR
cXnNW7Sz7Ek3N+R2yRQbQ/AsG08Nj2phzPdSGn23uY9q91joaZRs52aJAteVg2spJxQRX/nU0gmd
NUl8WOsML/ntqSofvb5snjSMXDa/ne5gjY36LBv6EQoePdnqtc43h7c6wqgKRR/1uQ8wOKs1+6+1
QcI6BeWNpjmude6OsP94vWjTDwhWICO0tUZ7utWj+LEdveyeb2B2Twr90kOCuEjJNm1b3ciul4bP
GIK35w91cprVFD/q1g92WonBFpLQzpNs3JoooQMhAIY6daWqANIlF1MPuwSO6kuNJ/qLn5SE17w4
OkpdFuXEKmMg5mFelNup8tUNfd8/S2PTcL/hngny2QT+U6o23mUMs/ugi+qXei6fsWqc79B7rV+K
BJFbM1T8rQodFK+H4cbpzJ4bwMEQ+NSORCpIKc2uX9Spjh+a2D3LQanSXAPXc8Q4z9o0lPeTOd7Y
ddjzPAfjrTGH8uKNdQcqaAqyuzoo93m5V9Sh3DWNU+80K8BSHX37g6kYzl2fQNGIewy1MlPdW3b1
pTH8Aj58f+uX/Z3VByi240AKqq744XfxwcLrcpdYrHQKZgA4RlWnMbJ/zfjxTUV9VvsA5oQSgulW
e33XMgfZNsw+cu9bE+vZZgYlvB0jBSKpz9dcsn3gY2DXm2DQVWW4gJh402onOgZ8EAhwq0DSASn3
vX6jzmjNtZpikFyAneQqx3TU31l3MdiAXtiVhnqfdel5UhzltupK6LH94J6zHgKcYbzFzRCz/HNZ
J4P2zPrQfZkzS7tMZLSJd7QEE41ik+VTC2dqo45GhyYN0XroRM3OK3tcY2a+kSyG79T+SQsb73ER
4ZsgMdhTZcJ7DIxbs4nVgzIgF1xE76i2vpIR2kWtVh4Ku3Vv+syYagIB7K6baUAB3jYqLNz7LyAs
xrOvtv2hdEJ/A1LDv+/zX1wmvCC3YmzQfcaw2TTI3BaKdpsxV82sUX0yUq48VNl8YyE4G4SARDJl
3heJDidvSk6NNtSXuvPrvWq6w65xnOA2det5p7b6F8wmqy2IqW4fzFA01Ll8soB/PFW6+abEUXXK
UGu8RSYRXAnflH3aOO1tWRRESfQB/tbsb4Nq6m8BEpy6GkHGFlf0vC6PHk6M59yYql3KvIGlFSZn
RgQ3ou67k1UtiMCg0/bmYCcHAMI/kGr6ziiXnUyy5FvuVr8FDtdtUWcjgke/sRsFuF7StjcaW3QS
gGuhJcGKvTP42hs2bBv1R5XoE7w6s74ZABqclSXgYTRPMqPWlmk1UxS6UUceBJuxCi1WJCOioVXf
9Ox7byv3aQrPF3GUbRo/gV7+M7tGdSH/pvIlTGo019TLVFTaswnDw6Tbk+616yEBf+NUWyMPo9su
rwIMA5lhZBrvLxacW+idJXJ7w9J7y4yQlYPdveZEbxP+AHsjIYZqV3V9DO3ph2uq7u3oJu2WUGAb
Egq9gh0aCG51bzvnoA9xhAgg02jocmpFvURKvkAEyLdDHP1qsvJCGNk88S3vExAryFvVB27onzrF
ImYkDE/2AVOOtrIeCYzomxh02c6PmxfPbeCYuY3BS2wU57BmHIwVczsPfbMtO2ICdf6Ipql62y+O
Ru2ycczJIlUPtSPfhHrg780OpF6o6axQFKdj7LWafZAki794doiK4JdC5gElhghFIUIZP3trKN9b
ZM35aJ+63Mf3xIXTpAfkQNQReqrH9PguaADyzE+sSNotec+qNO/rEfN4lRhkGqshP+9YC4R6N0Eu
fhg9Auy13k1khYNnhFX4fLZYl/c+9kslylK3I8jLTViCzSIYC2BchcNjtgSv5zQ42N6iPlv1vwLc
HhEoM4A3unoKiMHMAR76x3B20NuHML/pNKhM7e8B0mAE7HffeMD5atsh6uxszLxVtwhNF3u16EAo
dwoGLJqqIAaJXkwQ+CQWSvdlqiYsc+3mllBjtp27CVG0rH2AvfxMpLnZWOjJn71JBwWq+9bZsd2L
4vfeRUl892ItOJ0q7r43rndbRgyzZqMwjKVVhZ9stG+18NsAEPVYdR0+ro4BJ9gO9kqZTHcDXkW3
DsHjYiEQB6n+kjruDfiHiVn26HMHh28jq3aiGwHwpTje60bnb5oCEkUWVwQqMC8k61Zap8qtio2V
2O0R6HoBKM6zAN3wMThAZr44OUkpvUBzC+nYl9LqXKI8hbZLYlwWp9Y89nXl/ZV6r3CZOrX1f852
vYPzzrfUWyAyys/I6Le5hRO7PgbjVq/UZsdK3Tv1AM+OFjhQcCekpBSfxVsH4d6xCoIeqrljBnjn
jdbwmA5oFDmUEJNJ9q0ZYDCv2DfrphoK51q0mfmf7RqKWD1b95bP3NEbLHCMbgbQs/K8gx/43jb0
UF/TGPq2LJk3uhrwKvqmcTPXMWlTZh+/0lzf50EyXdQZ+SaEop60OPhtLQ5RUHVu0S2WzsjqjA/x
slnEc8x8xHnNrNunoW+n+zZeRm5KXhm0T3XEVLeq02MZOGq4TR0eI5iws9Ky/uj6lJmHFb0nqY7O
oVk8WsZoH8Y8Yv29bHz3bvY6eGitFu+b7il1muQSsjy4pL4T7YwCAgBs7OjGss0nPTBgb3gjPard
WgOIK+J78X5Q6qdZ9wmuEYOh/yNwpmUnwYDZS0YaqjCwRNNavK5AYP6zUTryRT3apoWHXQZuZviO
liA1xsxrCbPg1+Age74kApQZb0H/olQYbsGR6PaJB8c66EFjTcEwseL0OZfQyC2C0mc6anHTmNOj
Gs4j1A7f3o2o0mynpYhMwbTtTR6WmboAzZwwhVfSIT05a6CLPLO4AZFxGiYYKcCV7juze1Ja/J9y
M052elfl81Ywc+FC4LfAn+2dYcrhFMzuPV7hGlPBLnvwSM1d4qZ6n4EbveG1Adqw+B4OUfqm5rjE
eO0vt/Dp3BIlcJZQQT3rrHRSOpTjudqdbCY+YQCsPGXnS2s0wAMmlbJVAHv6IAWmOjcvcpli1l6j
Osjxmy0ZssfO2dVWDDyElAIguGLeFiimRU5h817YW5Mh727QoPTWAAWUDmBV0vB7SI74dzEB1lMy
h+8hUnCIjx6mwC93jjNCcF/wRgC0d4nG00X/N1W2aV//YV3T3rRDdqzHms8kqMDESfyjmkASauFx
1vXZCb8WeWl8QUIeRc7xWU8C65QOyvNMEGCht6pHjN4xHoi/qZ1xij18bfkxL569cxhZ9zGptG2q
I6vUqjnCfwaIcfvGNfXpVkvj11FllRpWATKKIZThxaSp8tG1SRp+DyjQ+1UBIsjq7mCT8AbLVdpX
4Yh0+tMNjvYCbNdFGluZWAiYjNPagqvP077ZFantPcICcB7U6XUGwfdoAEaw86A5VHHypWRigHxl
BLSyJJkqxTnVM+Z8ZQZAU1GOSeeGzJ+MFPiLtcuDzthWZdGfYEcUr51ZN6cRtshWinriNOCNa2sT
Nkpzx3SZ/6ft7J1eBr8mW5mORZzONwh/PPYzYG98JJOHACmXh6DRajLDSGE6vZPurdqujiU0cCOA
naEkSMxl/HkLU8MdkAp2QpKMRbBx5jHbs4p+MIhzMIrvsuyhCwGLfc/tV0zL2nO2YGbKBVcXgrA4
m85DtOBGa2NSzwAjwgVJKptJj7A9Nvx9/E+V1EvzbHnt6ksZcF+9FjrdJitStgL0bHSQ01pdBTv/
MKkGE8PwNW5ACvhYtwfpIYDOa7cG3KJhfEGoHHVDPO+uuhqCERLcUGayYHBjByXvRXtDDnR+Ckly
/DG5TXABl2XNeyar/CWyK2+0VcElO8luMhNBgoXFvzfUBWhft9VRECqV47RACpnLAhzqgVsHDV4P
/iZRtCWOQG0AFmtPVuWro+S7RA2cp+mX2Q+gmJcb1yxXlL0Vn2hriTrvBaooleOcTdlJWkZOy51B
FjH4+/x2uYi00kJ12thOlu7kr0zQmiYBi/DZ4up3DBr1KAojjreF5D6cwXD+7JbnN5qRc8pRo5Z0
sGwSuf+yG7NEJqWF8Z0Us6w6hqWi4z+z/E05uM8A74yT/KT8GV7wEEbVgDhJX+29svwl56VjAMd8
eYzXJyyVgpfKfbIu1kIaXevGUu+OSK3gyQTo44r9ld4A7ZYM9Til417V6++CB5bNAIy6q+HXEU9F
ciSrBhszospJGePdZi9J7yvOK1SDbz3Mxb3XhDxRGwnRQ5s0L/Ls7cR9GIj7HObaYFi3hgi9Pabu
pLeKS+qw/GtDNNvWhwZ2WAdC3QQ7eVzyNGSv1FzSurIrvcAKdZ+8crfxij6/4OvogT6T3WUDEYG+
oRwrjVUU+oLJDBABmHPKimbef9iVsx0cKUAiu0Z+ue7OaQ8ayo5O8ntj0xCjbnZxm3yZR/0id+56
l6CWbgornXZyr+WuJG3B+r/VEF9ZqJzyTOQM2ZO6a3eQsmyMFMeQpguBaCL6OHTP8uCvXVNuzdob
5EhN5HNTgWHfya2QP1Lva+5PGxT6lgg6s1yr+tEutiHIXV7vr5k7/QzwyjhkzAbodS9albcwbcND
PkN0bvXpWV+GDvlsZ7HtHOdgBgmMHd9Ghc6JEm6DnpCV5MX/9cMf/gbZxfYKsrse6teW16eHmkwO
0sTQdzIEyPe9Q278ZAPIGp9TuLzXm3uFU3x4az6AKj7fQYM0XhHBmpybgxHm2ryP3fCb0mXqfr3D
DIIX3XGhdK+Di9o/ZphYHuRv6f3qIbVn9YBGYz9vmyy8bQddAeaxjEPLay1nyt5/1nldOSMcECY7
6Ql9nB6YwrB0WTqCPiLtZMKxXrvP0sCuZhqY+nZAgu0kPXjsrOE05RbLkmqfOwPGR+4CrvzP37WL
9OyHYIW93ACusABS1r43x3euvgAYjcKuF3kbhrdlWJaeJMW1riD6s4xIlj47e9+pBjAr6aMTKIyR
0l4269v6oYted+X4XHnDyWvMrfSE6ynYChyV97YhQSBjIQv25ohC93l9w9e+LHVSDJZeqPb9oQGk
dwyd6CDHTOns0mI9/3MXlLI8Ndm7niPl6+6n41L8VHfttmVl238PPdjKkeBPzXMAV26TAo8pUkBu
vQ3Ceflw6B5E00BnoTrpB3woyNMzL5AnPtg6xqDOQz63Tw5zA9aHtzoRi1ktNi3UiRxQylB3N9aC
VZ3H8ikf3O5gmjNTiUZXd2pQELvpEZhB4TE7CO9gyhe7SHMe6l0QlQ9OVn148PKr0g+ur9Nalsq1
m6x9RZoUQ9qeeuwHpTPKpl6Ga9nTE+hLZgznSe6+XKQAzziBWaHb9T60+q28JbDaqZXdD7WDa/yV
W4goybplwjV4D6nuqy1cipAb1sVKeiYODjUkXvANY6K/RT1wd2RM9nKPZSOPPV6mJwjlskae0h/5
pF+82MgO6jzeJGaJQJnXnWSQ0Ri1Wzi7Jeq5u7AIrl8Ao/0FKT87ywXlycseI327sGHsaPg1D94j
9nLuFbPsJ/aLj+fZIZcesQ4GqqY6Z85b/z69HbVdP0G8X+9imTmMpMnymcnczNr5FnQhIZXAC/gL
XLLBTNxDflSakFuDcmKgizJq1v6qYyaTLfC61XFynfMEMId87hF6JBrFkb3NcAy7zq6uq6hICwpy
brp2HYThUt/XRmIc5Pryd/l2NJ5b/WE28vagmsaTPNX10cpe3nU/Y2OKNmNRoPQPhfzvBdo6cCjy
7ZfydWLH8rTEkYblAxj/vZbZOez8Nh/uEGQ3T0DTqouwdoaoqy70hT9lmGXX5ytPYh1j1gfDB/p3
Cj3TnLx6Z0GQRhbDMXA4KXgJXEbwHQqB+5JbJk9GunWgEnu0gAf7Bb4h/wzm0mAd0dcnee3Qy3i/
3oT1qOxJk//3pZirjbCX7uR9kpmC/DFSvM7F17LsXSvnCNsPJrQIM8hEV+nsk4rHojSRn71OuWQX
h01etesuee2/YfXXD6X8nR9mGddzy9zdAgu4JSGIPQYfepm/khwhdC2vyVwgB7MNJvMbWivEk8M+
ORVNGKp7aX7d9ZcvaAQYpAvwOl8GBumpsrdu1rppzkg5aChFasDElkmY/Dvr5oqSlPKHuez1ry/n
ESbO3Vig69az3wBPP9hkqeYter0FSagfrvwhZn3RXV09y82WSZ3srfd+rSMRhOZ1AAFkbSy/vhbX
c2VvfYzrgfV6n86N8rcOoQ7GMG6NDJxIuIEtkrK8edzxhGX8cvz6x8+lVmwiZVA/TCPlEV573vw9
gGh/lu4a6aoDaHp5BmHXIbkhPeXfd+Xs61AFKKc5uWW6+0wFCWCKrEu4T5wQIXjI0fXAugaUA7JZ
20lx8H8OWp2fr3/90pOvZI/1nbnOZ66dWWo9Pe/In/zz3snetZXsfi7LSderfmj1+Qc+n6VoJDZa
+1WbkZqVcWWdPci5/1a3NpGj13m27K4beR5rUfbkvP+86ofljLSWhp9+6t/qPl310y8Fy4CP0Vzd
hTD6llccD2dyFdV8XavKCy8bQimQM6ERsXhfwmzrZq2bMzxBod/RpmoNdq+NZLiVi69NPxyRXd8M
QAiRgr/2aHlZ1jf+00u1vkDriyZ162lyxn/WfTrt3y5/fV3nfCH3FzFov3Hn4tDGtHaZC8uHa91c
V7Jr+UOs4t+af6q7rieWy15/Qa7zqc31F4bEu9WU4Y/aeeFWhgZZg8re+o2WMWQtyt46IVsbf6r7
VJR2fo9gQP9Tq5FESAobIh8vJ7l3prfSha+7UivlmVA2y+qsyg66V7yswztgKmjja1mZFxq5lGXk
Zy4UEFGyMsu9ho78wGrnrQwPRP+RZG1QBv6brnYdNGyVGIKMLkU5Q8JE/G0nT1I263ArRekKjiz6
1zZrN1jrPnWh9TJj0KSELFyYXoM6m7vO0dN5K+vfBIAB4aJkfA3aITpc33i5KevmOqyuZbld/1mU
A+urK8WAQMrfw7eUP11B6uYsATuhJbxG62B/nVhfj8vzWc9s8Cph8ZadLQIjxhIh+bByXJvJubKR
icFalL1P7WQQXes+/ONy5NMpg1cp+9m4AxX4WEOlwDVAWhApNzSQHMuHq8QRr32RocvPkiw7yZ0p
kz7PTrPqbJoMQ3d5wusTvb77H4KZH6YKa1PZk4cfFT0RvWuja5ArdxA9MeIImRQdrexh9krSMai5
aNO9vKLXOKX0gHHW4+YveZH/jmrVarDHOpvUSUNyMM+zc4JEMCxxSGuyqRuylZu17FuBgv5ZaG3K
RXfYmS0MyBiQ18iHpWvB0dT9G+FsWyQAIhXtGrmr8lzqDCqTXhWvZQzPRPjk+vKA5xbRnfYaz/x0
++WmfnhE16Xr9a7LmkV2r695RHJy9sxpL3dZfnbdyB+wFuXGfqq7rurkyGcy59pSDq//kh6G+tbG
Wm+DjSFWcUHuv3dFPB4NhAD3OoxZilDPECAtzvhMctTSyZ0ZDjI9y1HPA+apJwneTXXwEmnZUVuu
oSZ1dlcGdbuRVnOXjSdlLs2d2meA9Iah2DQRr7psvMw1t7YHwFMDU3SbJu5BjUIr3yMZhOEyK/s9
UUlQw5NzbvSgeYCTRa4Z0ViI55mDe1Gs3qb++Log2p8DSCnP8G/qHapxI6ocFKUuQ/AoS0hP1CMq
ELFdpc+x56AsaHZ3U4wWggNs4aCT2z96lj8/plXzE77jqTe18n3MTVy1Uv9bXjIlr/GBv/iBClI8
a157b7a+e0Tryez6AQkHrUUdZxg2QVPXX+oZTC9L8vJNV1N7i6IO8KoI2S61WGwBTELJc25V6Dep
6q5CIhhlqBIcN0aM1f24HCGUhJnAgKNAmGjHprDL+3lKqnvZk01WFA66Z3mOsDBBeKuIg11ZIT/k
T8NXk+TZsVUXKb9MrQzsSFDi2C0B4I3rs3KLixjVaxXCp+FjJKqiYLhrswJMkNcOrIebwr2A1CC9
5hFsb1H9mvopehyWDUSX6NFXk2/IaipnqSozTLrRXUSVq0D4zLDI1jjBY4Ma9qNKJvQxVTRtO41j
wAqCA7HtAa1Kbe5ljqUoHrKbaRi6ey3pvId52dQZsD2bvgW7mhbrgVDP0q1WOriiDWRnzAmzuXHU
0YXxf09JNN9fS6A5UP516HPr+VVkeQ+ozETbKmw36J4ae0ezzN00NTkab4DpC0MzL7YD1BlYq7bT
bT1pN1jBI4OBA3jpheVtBdXutlk2a5H+eUwKYqgD0kY23LRSv+SzmRpbzTS0i2yKKfhfZdFXynby
YLl7YUqwGVGD194HMOraY/81GfK/DFLp4MKh+/NumfCZQSaCVigqVGL6+Tfpzi9hnuhfpyYBrYAg
zmswZsCu0cF6mDVyydaUWDeVm/cXvY/bU5rGxT2PQIPy36rPzajQubLUvFON/rVGNejOjZKHwa4a
qK9K/Rz3JI4cxB73UpQDpELfkF/P9/W46THu2ExL81hLMeWLwXIt55HBpspRoN0yZuw+nGzl35x0
Nm/kUnVjaveOF54gh+HUmSGLduCDU+3Wv6ANkj9hOCfX69bG3D40XbvPVWRttj4Wy32QvWBUOBO0
LxrWyrZ5A9GieYZ73t8TOj5LCaPd9hnTOshQ2YhY09JC6hyj/HxS4r6qLnpcuAYC1Ib2Q8Ri2VVg
0N2in9bf1gNh5TJF7UQOOChZnJHBTECzcSt0U2mPiG1qWynK7clSdflUOWDClvtjjyNAl2qZ6MVH
e/xz/XfSJPePdlHDOVvuH4LTIPKyycOBnj4zDibKKbIrmyqYYbivZeltY4uE5IdKOSxHOsgdu+EB
4AwIvACda2L139EPZVDS67/qOghPvT0EaLyH1beyPMjxeAjrQ6qj2lTNikPAWnFxCyceeG6CKLjt
ls2QoHviGv7xw4G+T7GTeQ98O95DYYhvyjHDw3DZyJ7UmayyC0gBKKrFWtTgN/gfDeWUa+v17G7E
HPD/55TUHcBXqNrx82XarkDk9mm8L1WigdtPf520lh+ZilJvbtN24VGQdjStFgYsipR30bLJEZi4
k+Lk+ygWRv4AeV2NCa4vh0sV5fLN2kj2cNC74cPXkUfm5NglqhKWlYcnxqQoF+fdAoqPspQc/XSq
FOWHW1RHTw5C4NdT5dc+nJHp5r4rAWh8PrD8VVMZQ3Z8mgv7rxR7UpBLs5vetFOV3rhjBOBEQ3mz
y8gzqmQr9kkRai9qGQ63rl7/yENNfRnsQn3Rw/q+Y4C9JzcN0wXRQb5+vYH+l1O3+o0NtOTdzbgU
yZzyLkXN4D2qlC/wkYMHOWiWwZ1fxPajHAMpvE8h1D3nS8uxfk8GzXzV/Kh405KzNOGbk72oTQP9
8j6s0+m2D7T0blw2iPvpw8ZManbtZt4wZoPGW4rSBqIpiRzf/a0mA+6lLrFLmEvpe+bV6GhrRruV
otE3w8nANXVXmhaK+Bvb6vpnTK+QLrJGfR9BqHxvemwRVPh6x4Vf+Q4UrNzZmW+eRiwzH0t7fAVC
0321yu+z27hfLMVtL1kZIZ1k693XZgZIoTpW/oiIDlq6Yf8ncOz2K5AtfTfHuIjbjf+qAT5Dw7Yd
wHuyF4ftfsYaFr7w/6qgRf598FOdbjmgYrP5thy8eo9fW4nCnFO8ZoplX5q0m9Dc7otXHcb0M9bv
GzmoAGN7BYHxBSaveidVtt+QX3CH8ijFETWJs+ZNyVaKdeyajzNZOinJFbtBvVPRetNhRN8E0wwu
obBC46ZGKwZadO2jwmbndwTd424HFg9ZT6Rl95U/OBc50re+tze1waLf4XYy+4w8CMZE771a9Vs4
PtFFik6k2sAUov5GijZGRPhA6v6tFGdl+u7yzb+X0tRnj4zX+aMRg+/xx+AURoPylGatehf50IhD
H7uqIa8eAfrskZ3on0qvfUviVr0BrDA86XrLqxKjKl8l7q00kHp0EQ+lUmf3UiUbE5WjyIbAUHc6
hqsF7rGZHTxJ8xg62mNuPjVNcXA7t8KwsN4jY17e2JNT3EQdZLlFLLi8UVQ2TVe5yMyq0y72ekTH
7ah5CDUHK/DJekUhLP2qWpW3RzezPEkRjg6Qer14L80RSUqjB0uwNNP6yd+g6QeqJh9xV1ZbgOJV
+hUUdXaEju8cdHIfX23LuMldxXoxw8y5KxMLgMXSrJ3U3xNoyTOfNu2OaZ2GGxF77rKZtdTfEsFr
wO/+r25tInuW0v6uel37P4yd13LjTNZsnwgRMAV3S4JONBJbXjcItdSCR8G7p/8XoG9GPRNzIs4N
gjA0ggiwau/Mlbv/9Xy9QQDTWvFtNUz1ZVBK5NLSAX2HqkvwS/QnV/1HMfTWU20P8IFyXZ6y0LAg
G5cpirh+eu5K57ocOhjpqYoM96Wqc9Vzqtg8p4VLAEtVQUuBC/uIHelDAX61ieXaQTZ0UgsuKmeI
31sNgZhpOPWtK9rgRrHsZBeloXoPVaVaLS9vTy9q4dYfLX0jZEQihsM4GntqtgXU3cK8uhbMcS53
G7Cllq+SrJKQcWFUnQruqSerCL3O1+ObCjj5Pzu+j1l2Fz9b8ZEgfgbj76lToMbesj9E93haXi22
HTZaJXbC0haH79Vlt+5qybDl0o6+jww0/WqKxNypVo93++clTFscLeTlN3ZoKptUkzqxVL29N9H7
Hsi6qU+aIeytlWTj3UiOi9c1av3I1agi/XHsN8bOV9g8ylftPjh9wpB0kOb2em81UnzgSQQWKbjP
8+3jos0SG5NKMG2qsqwusd5Ue2GU/U3kNCbpvn5BLEFrw8dCrMqND2emXoDF8jv/NQ6GxyQSyh8F
peX3G2W5BipOmp9j2r+HimK/aFadQTvWpvvQgg3OECW4xULt7LIZKq4qfnrs0tjcUQ5Ibx2sQGic
a5P6GTcyy5/CV27Ab5gPlU89IAcZdRIjbAbhSeCIPxlkZL3tHgKiOermV9eiWYZTXD+4DXPCtiu1
W3QbLfIcEpbwXdkexTXf3+u6QQbVYM9IAzUlLU5rs+PyyLYrWoAgEM5tAtaF/Jpfmt27D3nqvmhj
rJxF57qcA/C9VZhWN8tqa0Cey+24PehxB5hKY1x2aAukbrJ23McAQ/qq7EP13JWF/xhV06tuBvpl
WZtmBbitm7fLoa5mHyPN9O+WtbALdk1apL+E1P1Hf6KXKM36vjBs+9HfDX5mv8b8VO6aQW12dtMH
b1LfVX1lvRUosojMKat9H/TyhZi7dWdGzi/mkSdCHuSl8hXg+QHmjbYLtdX3tnlHJOk4k6w7O1mG
HbCjkYsI8JoRGX+WuEMTmFpoB+3jzwG1URleabXmtidS8NLOC74Yo1eTjewtq8sOGrbyUk+kbRFZ
fUTsxDsHbYm6gcDRFbU7eTHmhQWK9+goxjm3y+kXVYCXtojGtzGahR4Nfg44UCD3Uv0lnvrxbagi
cz3M26N5+38e74Bc+jned3xeB3naug4cgG//ev2f7f+v1//P45f31cse57YrNiI343XPhP1a9GN1
1W2h76x5G7iM6rrsyJn8fm9bDgEUWV+Ledt/PZdfTnBWiruLdX4Tl4U5uy3dsla3fDOyf7apxEe7
udj+HLbsHGLXXVUVfoOguFWyxsQwiedr0Ko+2Nhc614Hx8bLBk3eLotB8P+S3ZO+0upyo4eJegpK
jHjcpJYVCO3qqZkXy6plKJjuv9ez0uuYrsF6/NfeZfvP6vKMZRtsu2MeIWj72fT9Sj/rKTe9aXBu
C07Xe0f8B0Qy9zXBz8SXqsgPro+XVB/sX6PVue8GADqqhW5/azoOgaMJvBWZqhHdV9zEGI8PdaFs
Dd2dniEy9LuWV12Ap0/Ysg7Le4QZcr6ubMwzSdjuxW81Gl3zaxNecatz1h7RjZikDhjGVq+b4Uav
Qpjdc67OkqjzHa5jhhJzLpOvZcey6GB1bxxEVjjRO/sgUlEA12n8a2YnyhVAdOvpe5cYsWSaYLoY
sGOAkNtixRAEX0w8VDulzLodkz+w+MZXKZo3ECP9cxSTBJ+0TXcb1Z22V+MmO/hDKi5hoJOJoRTT
UxqmX4gOsy+eHBIHf6MIAR2L6N8reTI7Y2iDSynr+irnhaEyPAwluMT5AEOfrUg1kg2zKS5aii8e
ZLK66V3ZXpbjl8MIeNoQGjkSgAacJpkz2ZHMkyXbJdcAWMeGXMr0DugQAREmwWhGqw5bctCqixm0
ya7EWnNOMkwVxiCmk+2gLMYdbx3trI8OEpTx0RWReaDsIW/ccepvsnIYDooaFcfMkAT7+F10Smof
xFNvO6ekGMl6rSiSRG3ib+OmUUlgUKut48oBoyvQZQBQ3R39iWKTxnZ79aE9wQ1GO8gdBzVQ2XX3
U0vUD+HOw0NkgkduxaprQ4pSgVQfa3rQ63BQjafBcWB5wz19JnumW5XROJx9cqhAUOepV45hBAkL
fhy/TRg+/HT6ndTOxieP7IXudQ3XJpq99lN0j5b0K7LU6beSGL8p/GIvNwMK5YGjb7OGH2e/F7tu
fgUnJr8DHVhBxMPAhMoagXQiMfkt0SXqrXh30RowBcz6I2zU4a5KbH2m8U9A16qza44tKGSuAGZG
xT6rNUAywPuGSwythUH5sM+FEj34imtfbA037ZLwHooOy53p9/su7ccXYTF30rTgwZFcKdqYS7AB
6vASIQDcBEXf7Zdn6XFyqIxeu8ltrfeoJcobHEExU9VZGWy6BHL4zep7kxgBIi6HLI/+2mjNe5aN
/73n5/Ahg1/4s7o8WraVpYMPjQbeOiMx8GIWDVGOjdI+tQRY3gy+moGv4JRk8LapW/Y4PeZViHbu
ZmwkOZfzqi5GTEvClIdl1U8rbYU7MV4R8oBJzrKZFMwLPQ/JeyrEWBwHNylJsODRsvg5Znm0bCNp
nKNrHYlSn6PG+v943gQwqsCg/h+vvaz+9dY2OQIHRkKrv7b9PGV5/yEqppssfanHMHzgnuuvZGyb
B93HW9Hlxr3q2v7O6ENlPeX8m21XxndWKffL2vIkYbj3TZu5Z9NU9qCLpovb1lgKm7x57ga7XBm9
Hbw3gfKAocj9FJq2zR1uB3DA14GW6xEHAOVts/iLYsYtdJD4dxlVMT87dfMyx92vE7MtztS5jyoQ
9zNGgfKca2W4BWc6rRKhluefHcteBlj/HCeI5JGNvVbbJyQyJDfPr7A8ZTnwZ7WzBntl9xU9y3+/
yX+9tDIk+IV0/ylFowowc36TnxdYVtNe3dP8im88p1fsUzsEBBARHUrii9KFWEh0+05AcrxLrfnu
q0kUBiJ0vrfh9CVSKXX2NqWCs60SXBKroP6/V+dtJHX352heLNuQYGobctHogsx7f3Ysxy3bykrN
tqInFWBZbSwj30RgYbw2Hinvl9XvCOOCK9XqVQtG7G9dMT7ZBZP2aqz9+3zKOw+pWHfV2xgapj1k
t44BVCUG4nYeza7fS1S1EBwjNPvEVh3M1IUJMt/Fe1uNLnmqltuMue6dCmuXigHV69SsFArrMnvk
04Vrat7Oc2JBQDEnId7IFH3x69T6KEz/RqWQGUDCwdeUVAlD6UdZNBb4PooMNDTar2F0T36eyw+j
jt8VQZWauyUCelRDptmRhiVALZggPbMp6x/9qq9hmjOBWPYOdlgcwwwr4LI3J8Lz5HdTvVr2xmmY
kXkJU27ZOzZWeqkU8ZbMr0THI79Nq/J+2RcLh5oToCXG5NFt0ajKJSZJiMeBOUW3y6NloWbB66Sr
5eFn0/KINNTQi8nx+X7Wz17VzuxdTCNqtWyz6xDcpFPjOwUOuv457ud91D4710JaN/6kc+wUk0qF
E+l+SNyCFpFP80RLtaPrtNpRxUeFZz3SdukEKmbZsSwGB2rQWpmPqRRlLLc/z9F85aOYCsh2/36Z
vw4x7RgP2fLiP6/WEdOx7uyx8L5fd9ntpzFv8deRk6Uoa+KwhGdYLkaw+eWVvsIiiIP1rycuO77f
cvmAYab6W1eIp+9txvIJft58dBO+gr7dqoc6bLz/+Tf9HP3P62qfWQC34fszzGdhefTXh50/3Pdn
WvZ8v2lbZLcxYFes4juzcdSjnA9bDvBFRZlnebjsWRbjcvqXh8JpQTf0v106Qmel7beMNohTG+pz
nUTluiLAIoiwmgV1/m7KeoShh6axUw9W6E87223/IMsdvRSwohp9dHpCdKSwyKNw4YO5fXsI0+az
ynx3y5jp6IAwjUo98jRrnFG27oelEJEdtyul4kYOaFaAw3dcaow16VZOlTwxz9xjwnsUdeeuOi47
uB7jQ+WXiIvbRy0YeDFsfhCxk0un1ic7xn9ZonqioLNJqW5Job+Hsj8pdD1HSSTiCIKhmBt+UqHp
kOD33eMjZprqJsdI0a5Vkyh3asyUtyDP6K70j4KxCPFy86Z+6LBJpcn5e5tGiMtqkn12+HlWQCXP
yyqQS+SmKnfLDjxo782E46psOqyc031d3tep6O96BkKNXcFCz5mS9xOSEeBlMR8keFQKQlZIyCH2
oGxtyA7NsBqwmgoXvaGZXjptIAFsXoypf616fPyZPNpBb6L6ZyGpFq/xmA1bXcIaW7blEBh2Eylr
FEz/ta2dGEiANNV3JSl60jH922xegKNwC7u8ayxwTWkDF2dgDHM3zYsoNYq9M9rjalnlDmLcxdAo
MAzV35t+tteWeI7MxrhZNjlKqcMlGybiQmu5WbYtC0P3ddpEMBuXQ/7aATHPGOvvN142m7qkvzvK
/LC88bLND/uV5TaG14wVHev5Qy47o0TNj6YFgHDeZFJWv9i24vVBGF9lsZEYgu8aTYuu9My/hqj0
D71mnAGRp6eBsKq7ZeFMsP7BWpnbn23p2OWEuEHmT1QlVrA0+gaZ1+1NYibmHcV+8/u5bWRtJumT
fhQ2NSlaDpM2PyVjaDILZ/e9TkJSua1kKtbofNkfFqZ+nAfPce3cTi6jg24q6RWVrbhz3US5NaNj
MK8YUfzPYjCr15aq5c0o0nlaiN+H9D+EGT/HDQmUo3Ti1ru8kK1Ki+yK6I7Au/ZSyNH7/kZNRRSg
NW5WUJHrW1llwVVQJLvqsbwv/GA4LoctC4Zk+opYoGK/rC7HalDWPbNEOb48a9mGoyLFkpCcmcMN
a1cN3Ls0N9w7uNzTjWG0b4FfQQmZt+t21pEkFa/82MH5vxwGAfNA5z48L0cw8rtTI804RhPfPzlG
zV4JXOsOs6h9R4JYudFChyyDYbLvlh1aA9xTLWjOLKvLDoAp4lKmDBhJ3lAgx4YNrWTDWHcR99+k
M08/x4bUTgkzq+1dqpfx1hlRTICzDK8FbgiPeJZkY9iQ0dZ2U/pbwzUgh8NvuYJ6jq6iqfGGGgn1
g4F6qGOkhArNWSbLgrHLRFoWaZ76NDDaKALi8BTCQvyZ1OcDHv7n0bwKX+85b8jyI1vDRX83R6v4
hEPfLI+Ia87oX980s0uonSWMy6Nl0S9CyXnBpBbh5LIRdG27c3U63kMM8EWOD+G38GrWeasMu6sX
VZ8oszTMYmfjw8+CMTJWh2U9W1wPnciexWw8amcnTTV/BLKJcB5Zi//ILAG7QYOkKAB392ZZ6GUz
TAQcVTN/498P9dT9iBIdBkadg31cdnfdhEN0eRiDnQH5n8S0OQDn07SDsvd9xpyRCJIEzkjsWLQQ
l7P4vRvYy3GuyuxgnxB3gMMM+4LYKKOhYLFr/4yt+PShRaSy3A3Ef3mmdh+Q63gj2+7F5rQeI+LA
to0m3sJRuJthVtUmvIx0j9xxss3y9/6c7eXR8h+ghxVuRMC5UkhJO6qt7lVJIPYNQW03liGLg8Uk
ISnjaqWo7a4X1mPKX22aAw59TB0q/2G+AlrFmNwBSD8pphdXmJhnU1o+K67t+Z+1PMqANmxKsCD8
7nbaTQ3ZIigtGl1GAYkvSYfTXycGizLnzXJrEIq2tlaUzKfeT8GtDM0PkYXKxjBPsq+Gmzq0+u+F
IaLhxtfnM5eNb5mmlzdYfssbNy+Bji8Pc8fttM3ycIleXR4ti8T2S9ROLjSMWTsv5ziWwigx6DDo
+J9frMK180OUAQKYPaLzn7kslj/4Z7XNDMgyGrmZ/uxhmmaN4nI65OI5XR42EwWvPLNH7+c/s3xP
f1aXR67WE2+FgZebt4QTyMKYZX8/C7MV4a4V5jGZtffL92BZRPNqT4tjO0X1adlU+CbhDoHDaGSJ
NeiWRANL6fj/dlL+SrW6In3UyPGAza6x74d2q/eHBMgXJnnO6cyHKAUxBstiWY0jKMRapHxVDCn7
I8GQzWqq7Y5UFCUejrYjPYOYrkYO4yrIiNYNyaf2VKdkFqOr/o7az6ebDg9aMYN1GY+QGysJnMNK
P9I63+hZh280OWeyDFcwymiUTkV4stDCnAO/XdNvr1f9mF0yjZ+I3C1Nz4WyelTLZs0to6CFTmWx
KNsDuIF5ajupV9z3+n7qSRCyHDJp7eemavKtoAmDir3tyGKpg23UEERJErjSZfRHkAl6/OBy04hv
ha5Z61EblY2vNMTCdPoW9j94uunREOkhLwrqd0QSRbV4LfuSzMIx3YJfijYmRj/ZtKcwqNQVP444
k0MpvRpDRtieAL+iJ4lp6SoqrdcgpqiCl2oNlC3a9uWcEd0YqHApUdCcXk+F3pNv7NReAaKidqg1
dsNXbXNinM4lKoXnT517CsYkXkcEbPl5rMI1JaI00ihXdyrgW4P885HQzLL7in0c2SpKqvUwmc7O
h3WjFM2+0UNOAhy6SFicaRHiFa97gS6mf3KduXRJECTjsfrT5qd7vrdoGuwY2zrkyc5QRozACnr/
tld2jCimNf3HNwbP4cYZ8e8XipXAJkKm40yMPQXeHAc8GvJN/vAgd8d94lwHEEh7Op7qCTEt6RkO
CQxqzj+6wKWLZ74NAAY7gaOStdUKmFO4nkLlq/HJlqmG8/wN0mOrOafh9Mdk5zqv+aEsmWQrtn+R
evtRZtCRdC7RtdZ3hDWNPf3G0CYxR42FR0H0JJOaBFwLnxgObi+lnGAITOFToqZrq5mRIrCWV4Pe
PPv8XnhQXlfkMpMPmtHCcXgvq3QjmBBTt0aVM0L0Ms9tqWyzoPavI8T1qXR+FympeoEavI+dsm0c
JoK91nnzALCzjPCIVm5ruuGnAod1JQeyibVhenFLChYUIDXlj01EIlwjIzoYGpU8N1avEBectTGm
nh92D6PmbAnCRT4SIsVShEq3lRmSknwkpdZup3JovTFMi63iPIVKnq/MOPM3VZpTn+nyrWkp8jSF
vGDfUBmMNO02GOIGNOV4aNV3Zv7h2h3tbtNW93VCVGtFXhf1/I3lFq9a04FnAZDkGIQeN90TilwD
2FEcrknxzFaMBrX1BH915RKYumrGIVvFdrg3haKuOpBdViyeAImVApEkmK+U8VGpenlM+ooDMVTV
2r1mBCb7xufA7d79oKyAOsnPeHqZ9AT4Whp+IM7NvFp/JELxsUMvSdcFWmp/dEGmzr2NZmgdj1rb
MLY2JTNEwJavf1G+AWFivca9eZEDTfvUPQmdwzKtPxsqo3/u6fGmI3W4KeqTP7UEyObjjnhei3TZ
PNyPv0nOpl79kOTtm9YSKK82452IGfm304zrlRQCiUan0Se4Q+dAJls0w4ANA74T60q2AMHi946T
tKoKQoEVQzkUA4OsUGjlutlx7lUvtSn4EylwNIptlZn+lWzDZkNrJ14Ppf1oDZln5C03AgUMbZq+
kHGfeppLw7uummhV19kzelFMjg1z6CGJyEtCvWlVBAnPObEoo4dNraRPwPyvoNOcVf3cWRDoyijB
d98fnEj/lErymUX6R10ahAVWkPlV5lBUuHd5345bJ6NZEGlo2Z0UHVE4Bi8aVdAhA/bXj/JejctL
OReq8nFuxP4xapvohZ4PHCKVrTuxgntXbQbFmu3OxW0XxqtIWlRLZqFuGQwHqfGjkKERsoD3wXrh
rmkF61g7VFl0ayPEWBWpvGSJ/MoM+1CW1nsdMfEaxF3opJkn1HSPUIV6kN+Q19L7+Oqd/qYhzSwA
Ve2VKNA3rRFD5Om7xLMU0uh1pRlXipkPnm8oHw5ko9DvEKJHxkYQKqU3trUbh+qBmDfa0JnYUQXY
mROVzDB/zAd1K0j13jqhhX4YzUpk8jVT5IuryvimWwehMzPEfnVGCG08fRqnJvXgzzyE1fQhB+tZ
l+O1s9Z6ZpVbKxjOE2jOxII8V5M/qVnWWYKxdmQNZ1DqdNREfUh8H5m2tesjxXMisu5fx6h4c4P0
wSra02ChaVT7p7BJ9zUanGTgOxE39RYkG2ia7hQCDkTQBhitSk0vKZiBK5VnVFyfUOXNdF/WsqeI
O8KMgw8NNIDsisB8G5vhjWzqbGWnymPtALJpIv21zpKPHpyeUQ6v+Mv+INtFF2vspi46tCJ7GLGR
r1NV/ipa4OURHKYuQVHN+bgXhIjtJG0ANH8GtaN62tGABKZWH4K2vZJpRIagQ328b+w/tahBU/AL
S8Y2Ue+5APkLQHmliJ7ISzUH25Se9Ca/JqB5VtrUmxvhurvBcg+vWQ2gD9rQQQ5mA28/QSw/Io8I
ydEkjf1IKIa84BtGwmeDTde5Igufyg5V4cb8ULPmlKj9S8uHYur3HCHCgPSZPrmVcuTOd4+4rFi1
rc2pDy4ayfTS1HdN3O8H6W/rfd3n25rTwk2CmT+9w2FFby9i/N+DAraLS0SVat+Qp6bWBIsN7imR
sD5bI6Gfkm/7iKu3d/w/aUqEcoI+LR+qZ6ttTrrb3LVOuibP4Vo0wZuZMW/EQkZ0Q5++2njq4ZPK
bk1rhpQHQfTnxHeDjgDY+JxhQ6X1jGiGjWOoCIzbnWCecXCZLcvsQvRoxTggUqlVcbm0z1ZDUXlK
nWEFh+c2jYd6VdoQAVWB4MjIggdppX+KZqhWWZP2Xum2JEZiOqxC9dCp7i/bYBA5hpCz86A7GjWj
7KL139qG625q9a0FzNuuu7NB9Q5ySuKBuLOUlG5o6YMSRTsFcvcZBiFCp4ASmkHtsOoMTrLNaSTy
ZOKGrmVeq9suhn/HWXVxn3nZfZ3BiOoSRd3qBsyGuop+EQDf+LDt+YFjJHl1P9WhbU8aIDJmY+be
8ZsHRYxgN932TTSQxkclQvfSvlW1uw06kKJ1REaxm7heSomgosGRIoz3clXh4mEQVop4XQZUBFpV
zahYJ/ts6pwDIZPPdgS8h1/wtis+tYax8dhzeUr4OnF0EookYa6HoRjzdSmjXxq3Hw93Eqom8num
qDwFkfwiZDRcCa2lrWQ8+rVDUEn+W4Nc50wVLgmNRDA/csjnzM9tUB4tBotBk186l6Yh+SKgrs4Y
iJ4Yaz85NC3WZjBnRejDx2gyA0icbrg4Lj811uglTjsnDPJrbhEgFddwVMvnRC+5Ovq1VU3qrdll
A4PxNFkJhzGYlaLbCKKvjnp2czTlTMgyB3hvQ/9oyn6j6ebAwIrQjMiG7WC1d0o/FIdISe6MgAE5
mbS5buY7g8pUWU49A9qw22HSNmor8ygIPVph8Bu+FezUBM1eqJVcAXxplC+Kfu+RTA6+ZQwkAzd0
Ky9ZAcYMxL1Ypaht95MZVF4NEdPt43U8meeqddGmtn9M5Yao5VNEMGtOERrgI9q7pNhgZbyLOyG2
al6+Alm4afMJ4rOcEc1vpSC4enA1zPoyfCyEzUgIDZRDkWBVqgHjThmBmUSCnjs7REsm0ZB2v44t
zD3WiCvEfI9bEJBdP5LZbulbYYwPumqdypgrMOQMJ4JQCbqSf0zb77y0gTicbULN2kXW8DYNNyhn
HlMUqStyQcpNpnGeiBK/4MRANjIxX7fwKjXjXII3nxXIfLO2bQ095EWvj4q2tQg8Wrmmci+k2HYA
bueblFzBQcUKNSKg3s10OdI/Em5sinEEHfjahcZv3VLGra93wJKxkEI0ZHqapuDtGBGaLt9+qeAd
YGBCbGKIf4UxfhOFMJIS48uwmnxlDZT7TahJ3DcpIZrgBXX1GjmqDlXO9hJSTleKy7fENvV3Ci5/
yFAujl1C11qncT8SVZTo2i+AfZmHVAYDpaF5aiLN+QmbiBqxp+s09p1kJ0y4tNow7G2tcxgHxMUa
1FwNPaV5ibUSHHVzVCK+bbISqzotHuM0x45k3QDG9CbJ+LlvXFJ9KVKsrDTc9SSOQ+2cLhYS9kJ8
jpr7UWRT7CFkK/iatlc771/tuv+AJLqfxnFt6dqbHCITWnIPohfzhT9UJnySPl/TB1ELcd8l9rWt
HWwZcXbunJYGSqnSyHZfY7Mh0T4zHvzmVytUUN0wREkQI3FHtX1vCPNzaoqT0Cwu3aAhz4k+RqXa
twWzjk7mvRdG6h2BI496Ryqm2+bbIBx/hb7ZoQW0rzRUCHCJfZjN04vj/nIsBZGIPrP4smZYN03M
AJsBJvi6wIt16Y1QbIk5X3VVS78h3ClFfs7TR7B5Ls1Of893cl0VobEZYo2ZWKdxqB7lG0W3jLVz
UwcAOyn6oV0gG9xt0Zzk9qYv1RclTWm1tPrOH2DuDT5heCkYtNJu10HXfIQl0nvTODC+qPOUAUZv
r0xGlcy++ls1OTCSNqEOp6RURe5ak53F25CHkLrK2kebm5eGtnac+HO0w5eQPuU4ttla6WADxq4+
HuzxWYoo3fj6LhU0pHN8qHhQg41FDowU7UuSB3OFmpm/H/Nfc61qzQ8CvZJKo9JKXp2yizGRjlby
OAz8epukem+LniFHZzW0CWvawyEh0a7twlD+LHwyMpKwuDRBuDUIEtm643AsEv13qmDYDWPI7zNv
qGw+UCQ90hCXWwWNyqrkit+4is3c0OVS6vv6ko9bFwrwOFJuR89Ven4SQGeT2AJLnAgpXa24xvuX
+tRCouhT+ulJtRWg5nFBspBv0nqK6n0IYGOFaMleVVL/7A2wU+mjZtk5iVvam60pe3saqJ+4qHmM
4lNKUKfwuj/hzbwzou63pR5eJpDDkH2TZE0aLBSC6bYKiXC9G/g15VLEcJi/I4lB+t19kW958V0i
liPuURpB51lnP7nacBwrYCRw5siSN6rbrhLvOf8skCjXKHH1nTJHLofFeEpNFep7lLfbKGKepjL2
L4r+iWsUGQii+vl2aG2qYNzxPLrgbQD4NjwQK/SYaLrikYC1e8JI6q/60kc99OkOz6VjPFPbfrCz
ltEmwlRzQnFGdDXWiWOauExTuUX5BgNerk1EttR6ywp5zatq6W+lhpYqQzNBwfaX5OSt8t64KmlC
yVAYLx19Sy3oO4/0n5mn4gan0BQPwWTttZQBuggI5ePuxAgA0h5zWEeH3Vq2BkJjSMIUrO7cMLgW
f7jx+nR+epyVQ9hdU8FMzarw08Q9sShCfQkrghpGXZIH1T8AIE23aLjuYrs70VbA6KekF5EGjcck
8NTP5NbRuNfeg9x5t9v6qVb5YibmE9kX97qVeyIgp5AIYCjgBMmON3XF1YKtC4X4vjbUl7Yxfyt2
R10ZpVttkF0XqxRjYn7/7SkycEx0h7K9JCUccG4AyOBmeLP26s+TV0cJThOkQpDap0S3Jgp39UdR
DtvSVp5SIolXdmj0614y8FZN1Aw+3xZGMW0uXaziQl2ZIr2RfvM7F1gownYCSon8qWrv7VQcjcyq
17rSMqbKkd+rAKqHWFE8Mefztq62wQpOFH0sP8Is3AOuuKmicKsm5mfoVNSpKrqAJKkSpRjt9LG4
JBaBolWZHoqOyNRWLTaowt8TrUYuqpPQbUabOKHxHDfo3/wccLC54SMc2/DWjnJEwv0pVzT4TpYW
rjA9+r3xy2+wUPj+15QrDzpRQoMlwwcleYOZmJuTvlYCFTVWr19G2GOe0WgfdtscdDe6lz2ddRyA
n40/n+wwfRu17jnJ8VWTtgD9SvI3R/1lTPqzjJHn+cE7Q4h3glXDlS27rVmMb20x+/JUfsiVzEUR
OEnY4zpqO8bmc6Vy2NHFCz1jpDSrRjoB8DrVhPDNNUmkSOr8lKXEKUnzV+b0gg668joF/UktQUi7
+VnnFi5sZ9dI6ayzHshd3myiPnqJ0kqsv0qz+DCN9LdfFGgtdXnNoDU2dsbNxapIWzIb8HjHKe83
PvnxqJzwamvFEZ/Rva50iNNx/uKy2I89WMKQbNA4VinqtXnHtxHN+SQMT6WnCoMrwAuS92t13UxD
TFJilGynwD7ioHy3RPmWTtNtB+eLtpp15gp5thJobUrrublEg+kEO72K13bfIjhWSIuKpwvmpRuo
tdOuNI2NCd6A3x+NPMp07ehcXd2kdnsyHaDoIwMfnBbIOn9UYbi/BpvijU09ZWUwouNbnJ+N9KkV
iUeA6l0VNi9hRwt8/gpOIxFTCEvUbWDxRcE/cZlSf0dF/MW3mwuV21sfUD6zBHxoaaltSCE6piK7
b0L9NRsswUQvZFiLn8pxoTyJhh/GPLpfpAKBSlGG4nGxZzZ2T6j2S9HEH8x+H3CBNgew+WQqT76H
7+XFLE5V4b8yPECPETJE8SnUnxQaOZVG2Eo7msnGyfQ9KiPKevFoMGQoA/IhlZO0C+XCXPN5yKjt
Tq29JS8796Rp9czpB3ebTaBoJpEm+7w651KhQcALbJxE+WDeuxrxQojId/bDpPwfX2fW3KjS5vmv
8sZ7PcSwLx3TfaFdlmTJq8p1Q9hlF3tCssOnnx+4Tvmc6p65IUSSoD3JfP4buskMy0pCsoLeDW7a
qGPRiHMC2L6yLGKL2OLB2g5Vpt0oKQiWRIkAEuGwUHNDFXmGth0GT+6Rx0WLciCDqdeM7F4ZKkzj
naTazrufbdjQx/wvq9RfOUg4MOIvdO5VNWHjTpaTZTClP/XfXDPCjJsAC9vph6X0hn3uIElH5PTd
po6smfBPHaNRdryfzagxUW1Mn0ofJvYsbZ7HtKy2LTP0suMe1pYUIKP6gXzh16ZOJ2UXd59R6fam
1npbx//pkNm5HFLtFR4Z95oKulusmgE5x+mL0mComhtM7e1O+/CFy5+GGXbm+29GbDZLSkTuCtsA
0zMwcVYF78lmWHLlTdRNU7ZQOYQOHD7f+RF6+o+2gr49MAj7jb/HiRmDdCpWtadfvQTTb2tTDMpJ
Tk8XTQiMYUOf6nC+99xn/POwPRQkS4xi2Q7xcVTt+6w4F7HZLuK0exAB6HPquvuyMClpOudER03u
uO9lb2HiH8jLYKV38QQdeEpG2bAvD6YadMuqNPhHeKTAoyq7IR9DrGQgezD8esXkuuNvbexFaxKo
Y7F62xlBaGI2AbNDtXEk0JwCT9TEcHBoDMp1bBXnMm6/9dkUtNjH7dY3sp9dNFanGqeNgPK2arFS
NgKPG+xggA8YxtoL1W/R4Jy84KdeGWCyJXloLgvOInIFw2P8kHXPvhHhLuSyRgsDI1ggsV70NV4O
fd4vXS9m7exY3QJMdRtHqnZNPEZrvGNZ3VJi6TPyobToYDZUX+zWvGWN/Wir2bXK3HStlGYE0SL4
hscIEnZX36JmUpcQPRgGJ9KhQ+wQlUOKVM1yKnuuWx2xus53rE9o66gQDGklyZYgU87SDwZY2EZ1
7dcRJX/WUar0W8AVLFSQuIO4d3XPGk4hd8kVqbtMbFtD0dQ+aimGgKqB5UubF9CqKFhZxXsSS7xf
RLdLB+rMWmp5e93c11ndLIYAYKoaKT45TvLaUOTjbpMrCwHpoUrzcB/E7TSB1l8sJC4LqpUBdid9
eVGzDGBFt97yCXryv0sqLEstUZi71seKmiU02fImQBrYMBm5821+lSKn2Nmo6E7a2xZ93RKOSrH2
hIVL+gDsYU+JNY2k4heNTQdexg8GZ4RkW4a4VDC9W/Rl0txJMtNXFfFGkyH/gbr8KbDkMm2o2/Q4
amgdZU3mUsU+biWOH9wRQmn6S9lE6qnu1E3GnHIxOCino5HEclM9e4VpbE21kRscIvejjJ2FnYh1
qBPYMgbcHILArA4d9fbEheAeJ/2zLSCZqvUTqBnfvxih/lCR9aMqvklzyuqsW/GpjW2iV9oNXgy4
SEgRHWsH/FSWFO0Lo1cQxeIHmXrZeqwNbsZd9Q2LnrWwpvlnjjRubPdWwkiaRvmzsEdj5+g5bGYz
H27MasKESug0xG/A4XOSknltSp442o21GfKzUDoTAXZFIZA/Gsss23rO0jJbOprwl1iuCLicqF6L
eElkm8AAavpLntOep0gG/sJGWlpL0zSnPAV5tMz4Wtt8tr5W27s4SiAw8bdH5vNc2rxjafGU6Imo
xAQ2wxqQjO22V8uzIBYn2RGrz/4Q5HcqJRR+UWLh862sw6TC7rsqWe7x3FoxbAgaaUGdmWU5YD1r
2y3yZRy0O5OFO/HCGRGrjSm2gMUGHjEbrz3lIeEtaGVfVdsk7l331208XI0O1WXrtE+Vj9YTGlC5
FQTRMETX5z4a6aT8NEkJoqwTvBWG3awct7kJwFApHHo6xijBQNncLt7xb+YjGuJLqzYK4dMuCpjW
JXZDIEyQBXxanQqdTthIQ8Km4Jds+dit8UdC9V+czKFmuOmFvseoJB+ZVlj85sxCe+8D61XVf7b9
+I71DOEWGIVb8jJWtoozjk8d2n/FfIuzTd3eqCkKCiBD3GsqRCbUPZSuve3AmG1SfOKwXVeh8uKV
prtutJLAtSjJTyB/zjodXdLxTDAdYK+lqjHTYZ2DuJcZK+vaLcY+5hJPjGTFbXsfG/5wY/sq2AZL
H1NAyXGCvN8oeMHDQ36olVTdlO4Fjwsmhurw3PbabqxUqsJ9+VS3ICJ2Vy/1QFTLvvM0JorpyKsP
TmFVv6Q2EJnxU2+ji8tqn0Uwd8W27aEasRxoegDo0FOYs+9KdOPngDwSJSfMmnCnVVcp72XevhgB
uV6pf0oauJVm8965FPSLmBI87MrHmqIAeW8evr/CpvhhPLU+y8MY94Y1Ap1XZVKvhc5w6B2iC7I4
vlPMAvd8a+AnNxb5IoeKstJa1nzO5IlfFeJDNbq3ulWZsdjdTmPs2U6m212evsHdIL0S91PwXlbG
ulPe845iflVhTPnFSrchFriQDVeJEu8ylUDn0jcusvLim7zit23IVcCHvBgKD3ogILgmPWsd1l13
W7hrA/bsyu1N0jaa12HIz9xhY2bBxsIskM+VuYAHUmyGeBLs1qw7CG2DID8W7zEiK5YK8YOuev4y
lJRew9yKeEThJA3y5ixslLnKD2rt3Xcl2IG+qlg7mbdtBcw29uKH40zeLCZLo7KCWNfyrWjquA28
sTpH08ai+pbBpL2Zm+xUEmVE5aFIbN5tNUXQ+P0ug/4IJ1dnLCVY3VU8XPzLdlgVknHYL7THuIli
fgfqtcJeYqXpurMMjJ1r29bKHL1rEIUmKjdq2nmVdevSZyGTdegg4kXZ53Iv++qxdYpxq8dGtG7L
9LaHMgZ2DDpnlKnc8uch2NhtEnyEe7BakDimcIyxqPSxqaA6vDbKqrltC/c+FXygYkwXWaGVt7VX
F2R4b1xu+m6BJ0sNvIHr2Ln0B4r8lBnrsH/rGg0XcQdYPm60Z8OGWVhU3wuJkwuKLqZC2dornXMG
IrYqRrNaMmld+0gHWyBWPHOmoI3uIy6HlW+3NfGFN0nZ9BuMv2Eu+rfeGJwCm7UKy7JNohfhslMS
6jFad6ORP8Akp/9gyMU8ynEvmlHeySahDGMHz+kA/mlyXwpwkC6V4WdPfnDsG9ptZBntqhZZsFFS
khGk5v50LDiaWf3c162/MLFBXjqDunSqgfHZGN/N3t2VBjHZ8U/H5gc6ZukP2aOtVZ2auZ9CiJEY
gkNnFE9lApmi5selV4/oOA5eCcMn8MO1H5W4eDT6wvHMH5PihIk47iSVpxtLX3eOOszrFPxl3Qb2
3oPyc4NQ8UmbYsaDQgFtz/kAHPO9ShFboiPKKb5uet/F1CZOHz0bnFp3yCjCC+TGzodza4AeWKb/
El5goDCqLP1uXDc61P22PA1Nkm6hZeyH1j8TF4L0hVpEovVQdRyuGQzDNRPWRzn2J9NszsxSsS0O
D4lPD36dCoSgapOYDb/uaXYGjnK249BkOltlVE6MnbTqvdaTg571D8owaqcGLpAOD3iTR7usZIpb
e8aHnhjNQtjVVcnrkTpXws2Az01HmSkhPZVueKjB0qi5vepmXR81wmLj0B02Sl17q2rMl54Z8muJ
7lKcGZYBY31ebrFV2sOZ5FaeqDr6/uJ7ahMn5vcGidPKR2A1r4mZvNVlOPLr17ed5HsxI8ILyVvf
2GP1PTAoQsbxJKePQdAMMp703A2WJhZlVBhAbC0+5rZsNxCfGGFv4jp+4vu/d97KovRWAfUCyrQU
/StPXSgdyyor+Oir/r7SnY8ira/uUD2AQvhLPVbwyXcIzvJwlJI+ywFTm9g74KgKqcG2CSWbyAN3
0WSjZMmvgjo7vnHAKO1N8zt3KQU8sQnNEjXyfFZq6YrYnX3b25g/3AzGsHX4B4kg32YM3L6tfDOa
6CfmZoLKs+y3uQqtDfl7WH4Ip7qSM0U1WuRnaW40nzsnYzruyt4uM1vcj8Wbnrhw0/t140ZQ6lSz
IJcB3Wkxxc8oAwQ7X3t39A8ATXcdjt6ph5K2EhrWCFCvI6nC6fXCm94atUUchaciV0itNLKjjVot
ETLb1oOlrqHNWcwuumUj7K3W9QFuY4UkgkXe61wYhzX+/ol5U7IoDVB0ku4YIrz2ZM0Ivx2K+CPM
5WQ6Ve8NofC+SeU0bao4TG9ZhE0ZaEP3rI2hd6CysewrssddK9LWvSMew6K8GA1BENhU8zKiVZfB
dXWplqP3tk52wlJIApcvo0EluMpIjnjq3UH/xvSvL0CsekCMnnAnmFNbWSvFuivO9ahqB5G1m04o
wUomTMqKapcLjXkrNeFIRHx7vVi74XiKMgYgP5RirRb1TeAS3B6oxC7AONI8pVp7qYJcuf2W9uW6
bCumAHVwUTQm/Z3I3wMAPRkTRukFSrRSBv3VruXZVOtd5qXDutaY76Z1YlMPMhALpTiy+N2lDoy3
wjwEBqMmOYEOcNhPD45DblrI3Fvvg4yUV4pfpnSfQVC2PTFwaFoOBovSMGAa0Qf6GcHKOezUc9Q1
sD20fRGk2UajPGBn9qXXvYnKw3S0kAQpDnBdi1K/Vn30CMOS6Sg+VFbdItQQ9q0YjQffiO9NxpSN
6zTbpBy3XqHd+NzJEYsumxyAjGjKdRxTjSSxM47KhS57YwWNkj03YLJTwIupMqrmaLmjPNwOrbZx
6ppZCcVGj8yCRaGkR7Mv3/24fU8qsIp4XGjyPpVNw58GyZ+ff9ND+z3qrY+mzfHr11eGmhZbzO/B
ywaMFSSrdjt8oyQLYF+IkuKZcjby8TG0nOfY6XeqbuxlyFRVqfUj9jvIPUw4Og03RKtym8Xxp2Yq
a6kW3DCwhmg9c2NJ7rBq91YKbAOTN9MwyWFL9hR172yHSlxa59fR91blMJrbsNaePHJYpfRewmZi
xEfhUekgUkC0IwUi649WRu5prlPgztwnFRe3xs/PGB61MK/aB9lSi6kDxLC5Y58QjhFo5xf3GUKG
hTcOR9F4q2i0SFGiC4jJ0cAnBZjV3VhueW9Y2WtZkVWmqA5e+xDS1PbRMykvGx6yAst96GqNCZu1
YsgFgcYjARqu+ZQQ0IncBHsxyyhfhdqsFFiqktTQPtLPtuaQGYpvYEzNvSn83XTLAxe4jiKxFmYo
0KYj9fGldSeN6tYqe3cJ1siym9C6hSKNS9rY1VrA6elcmI99fdAb0OAAOKVUfuDkQNQjtdVFV+Ig
CS9Vd/hqO/DyNNVYlzp7SvCMjZFWcF8bt43WPGcqJTBckSZF+lZB2F15NpMSJoodapUJBsRPKsJ2
Qg0GigPMfv3qu3S1TVOax8Zx8EMpSIZMGLMxtHByCppNfeoKsz5pedScKECMwHqdsoM+0i0qpej3
WWUW97GpJPcsq6fHc0NeoX/Ep4jbpu3jBemHgbYsLbXa/jpMR6Vv18QayvPcBB0AHMIyX74uEndB
zDju9mtrrIp76jDyHrrYQ6Fi3jE3GcS73kpP3X12mHqlBJhueLXh6utCFNJR6Xe6sp/7Qbbu73pJ
fP101XmDtmQXIqgEtuaVzW2VXdVLGHYWNi5/taWRu9Qw9TnPPfDuGmC7xBS0raQ7m337a8Pa7s41
RXfzR7vJ3AArnQ5A66/+mrRxsTCP4KT67VdzSrTabQDDaL7o3J7mA9FToXVhLbIpdOlfYjI9H6UP
cSovuvpm3rW9PJky4MZ11MfNo1cG6UGX1BJF0DXcOWr3jgyEZYr8pl4Kpz91KoPvfOpQetUygKy3
n3fj1Iu3CBvM1eeFA787klVI0Wx62jLFdS7RPrvOT+V6xRXUxTzNz9RFRDaOvhtQkKB718hsx3Ja
Wc67EcrTU+fpT5lUeB2qejakVj3M19E4k1JGKY/zhSwBqU8Kz9/MR+vYWg5welHVpPndvLFSWW6S
kr8WVllhuGzsHK+LLquW82EYzfkdTxjtSjKYGcWnPlk0hrCuALW+rpNUQ896QGwpUuibujaiMyX2
cJN3fXoBgp+YA0Vxh0Wds8qDqL1PsNRcVbgqPAyltJc+6ptH5l7lMujs9Lmm+sb/zuqu4YifnZNa
zjfRW2KRKk3+3SyLD0JlkUuW4uq2cfajLwSywdh4FyNE9tTNf9Y9M4oMTAWEI1+2asHAMaoXv2dG
syiPVKug5Ga40Jh2DP2AaGKmOy29x3wbgoV8AEQcjHqU72np3Dkw/N+iLn5xRVi+qqwJmL1V3osO
drtI4nTYREVANIqnyTvC5PHVTB2GoClweW4LkgJJ5agw+WmlvJsPaIHmMEj4xXrenQ+UEcWhOEgV
pjtc6rNfEfRrG4rZat6tpwvkju6u297FUe/3c5D1nEOfBkezOpmHy7F01I1iaLgQT33m63tggtte
Wu3nS50PiMpvtqIC05q7zNfvFRWefxuC9+cSPhuK9N3YJsRFAoGeSQvKdo20YiJBi/DE30xZ10of
P2BiEC1Lzaq/Z6lyq1tFF4AR342uH/6UmfUKwdu7drbuEoFcI5vtnJSqiicPisiNg6N37obFa8v/
P9PBxY32W+e336wcK5fQWqMe4Asak/FOOIX90tt6vgyCbrz3tCjfeHaG3U5WtTew+90tqc3+mVjT
amXIRH2GURhjmBRepJrci1HXb40iw2jBsDugCbDAJgnlLT8cgKIgT24Tlk5bA6+FU5KY6baRuKSk
AoArS7rhlFhGvTUErAJhAv43ppadtGbQtzjbBCfN0+0tfxTnmCQIAXIGXP5lNwLSybZA2r8zrDi8
YzbClE5z7B9BeoOvhP1esw5fVHUw3M9dI2tUqMr81bVvqz+6Gsic71UyvrdtbTH6NskD7Kn4SPbZ
tvPxNsVtmXLG3EbBc9vKogvXHXGhq6JUQf387i7TK5KVY39c69HY3c0b4mWdpYGdxGbe1aZ+WosS
NzAKa1swtBHcHVPLxtUn2OuR7D/PC2OKyq7ulzeA4O8jaX4YVVHph+t/qQsP2xt0SqwG3V1Oigoc
yw4xMLqEOwNX4RWknX49t3W5698xu4ejj+MmmBD95janM1bdgD3TvNeFfnaLRdlu3psvhD7N28Wk
50Fn5hrzxjItn+Bm/kNfbfA5S6BcW983v/uBf6x0rO3Oc1PhuQJLt3KXl0So92lar1S9g11BAaXe
KLHJd0ccZLhGjYgeUxkTall6dXa4LUAEmBqpTSbLz/1KlhjwUcf97DnvYpxPqWnafF1iPpBbQX22
gdTxnHaxgemqs+YP6m4u3Asl5UXww/x/NAaWre4UjRL/fOLccd7MB9ChAgdPJ49jAX088ex9MC1A
ZVgaty31n3OQSWgtuAZ+p2pYAfJY+UUvMKqwRvQ4eQPgaDjiQ+i5dxcFCG88ST19bs8c7wG7D/XB
m6a7UiKLUcKG/iI/5AWuUNZA2rQ/CLme25uQFVHXFFdQHAdzop541RjoMrOInNXCTjlUDr+mxfyw
HkguFX2LlbmlHOamMk44Ou9/Ppxbv463HsK1NFN+/tE+7/7RZumuts9ksu5caqjkXg2HUB9+bVS1
uosa3utowhfPQsf6psWID9QiKb4D2r1bZmG/Ko54rjWt3pu2YW5dLQ7XXmbg+oEH/LOZa8BnKDyE
7jKeBhq+TGUaXUm8JNSYARNWhrKujOHg4rLlD7GxghXO+Cf620HK7GMoMPVsKv1bYFUqDNLcZcXe
KTfddadrLbaiKtD9Qu2MYOdngqV1jbTL1bPXwtNeyCdX7jHMzg9Cx2YwckYICX2zkVmRXlsVEG1Q
Um2jIOH6bvtLLpCtm2tbBsWNJst0oyIQ2+dNkD27w7CnGCletc7IUT35/iEL2/jeN4Of89ONuss3
KPv87ORZe+sHoAz9dML0OmBQgmnFcAOFHZhb7CTfYixJT/PGEH1zkmYDvdZysThQWKVLCJInQ4/M
fjH3Qcs5PYSmjQbOPPza/X2JuXtWFNcsS/Pd16VTA1qwqbT1upFIA/p+3OPb4t3OeyJBgOa02N7P
u3EJiwV66r5zq1sHQLDeV1RAYIep0TKXSnkdWnDVWJjyxRnBraM+rV7zNLtC8+h+ENF8apiPflSt
jSRLBCTY5+Mid5EJLBQW8lM52gvQt2Q9DBk3MCe5fYZOvEanPJnL5Y7EYU7XikVEtPR23v06kKRK
Rg4yPMuWcvc5elZaYsQNDKmPrh1Kb1MVUHy73q72odHczHvzZu5iTf3mXTmpi8wuoF5WO3dRryp7
4aLrylCps0pvMVHQEV+tounw3KdUfHWZptRES8uiD7fVHyzplZvPU3QtXZZ6YJ0/O/M93WokS1il
5dwhGOIiv5/j8/zOz0p+WTxHBaXg0Bd1t1nW8LDvgyQT9/605IjUEq7O7za3aupVQgkM6g6WcChX
9Eupuu5R6nF5RMtyZU1sParIqvAbsy9F5WApG8Mnd/ghHueDFq72K3ggxU4t4AnWrVFshQPfNa2N
4Cnyc2ddtJgj6HGPjgp5J+E5LVK3PrMfxxSWjZcHyscGfM3/EC1TUqOsrceMa60hyCbH3jLCVRGn
CIhgCjxQzVz3XOtiWIb1MJY+hVNHZ4WJyI61OabuhlnHi/moY4B0DrXjH4HnMRiNovS2qOzy1oGx
BoReRm/SyW5KEVvPpVE4aCoC7EDGLLoWCgWEqYPzzzPBUiuK6m74Bl/k80ybEWtZDJV+AVui4u7I
9LFLUShh4Bndxb6Pb5RW50AkqbPtBls/xNwjoMNkDYh2nB8Z3+rtkKnOrcnns3aSxLjLU+LvIlVx
HvvJsgg/3oWUprutGn8cFtmUwdA4g3YC6kwpXOK6NTUJGPynYtp89qtLMyfbQvl1xnykHgYSkjvT
J4IQcTsY9xpGYnNvG034UNh4VkQYva3n3XlDB9Oxm3tm9pMKCOOhrw5zGx00k3IgFZBu73uNSTJt
GxxskZanLuyydZKl9bMexT/mr1ozfkZWF77H/FYppg8EXUznuFgVHczpnNShplDGZvU8GhN80Pkf
pvg8R3ipttDd7Nc50oaXkqTigKTKO2j14B2APMG3Oh1AQsYi2CTcG0rSsDkk5kN/PmQSbKyUJtqk
vcwaQgpMdHyk6i4q3j0uz+SoDwEmDAtLddmKqeFrU6cRAcCwXh9HhLTrpidxvYp645gLPVlHVqxc
EcmfO36F71bUXsyqM67oFgSwePXfuvpZc56nrmbYXwov+tX1j6uao0rGei4TyoiveimMJ9Uvi8eg
/dtO1L5qra1/HtG8vx3585zCK7ptVfqQUEbZkixeqT33WBT/AKKquZ4fJhqGANG0KbwYh0n3rOLb
dSiTab02PxR40Cpkqv6zdd7HGb68GQ1K1t6g3AgrOCAZMbcpUPENqLxyM7cjfKd4OjdqWe/iizz1
BvTzxGLu1dhaY+3mDtXcOj+cN9K1wMqcJl4UOGf86j8fGbTge+OV4WFgnL8E/DV2aU9hTsukuPhC
E5f5EbPQ5xow9earvfcDbecaAPfzqf/sC9v0V98a794FHgcNtsNucJo3Fkaf/I4yc+3IDO+SukH7
PT/86lMNwB1/9pkP26qFWUtLsEwEzTB4VDB/PwhRq9Snp4e6AuNrfjRvqoB7F/SkcPHV1uruIE9f
+4k9Jps4w8dsPhmJI05Nf1yHciUgTVXZDFcuGNnfrsHEyVmKoVfh1xRotbDra73ogpGBuARqKC4y
HRw04r6x8gY9+/uBXd1i4PfVWhiGswJpNVbzifMGa2VxqXbl1HNuqDr4YTZTji06jYykmesI3Hgi
DEEu5l2kTPm2MnBamnd1E8moglbzOO9GdrTiBqk/Fp6uX5LMfJybuwjv1tokQy4exHCtNKBelhDO
fj6qWOqZJM3xjqBs86ES4+elvdRsDl3cFPgpcRKIx7DGV4j16PSytBQ3wdxSjNuOXKWr7pNM8t9f
rTm9WqZh4QYkqb9+vdr5kgmvNqswaJao9LezE3rG7WJT5wG86Mks/dMdffJT/9qVVYgSzYNCMx+d
D4x9ysg+76eqeEm1VOzmvSGTB4ZKJD6ptvZi5rrIAqPogrdbv6qoZ6/7yhmgMoXZ0seo4DZnKkR0
km8BP5TYZ829P090jBDutHSnXI/oYilVdIFvFrC06O4S8i+OGMgfGqV3r6rO0w9ej+rI8y6yTZ6q
qVl46GzKBDi9bhL32tdGvKQQHx3no7Udk4kxJM+BBnu6NonY6TvFvZaIxjaijPvNfJaud5Qjmzi+
9ZTUex7j4/yUrtKqR5xeQQCnp/LjGCC3FMp23h2S4WUkdxYPq6p4rAJ/PT+lV4ONaSPJ102b6s8m
qrEkck91aoB4qCriYoKsTiRlO6dOWmAvsWb78ELNh2FITeyGfh/uFTgMX6eM4zgwiGKxb3FrNSxU
J2H7EIRN+0DQEqXDFHKoH7CL5Q0BMt3w+tVDa/ynLjbS09yf1JNqa7QILefdcrrghOJO15rP6crM
WuIp4m09w9rWzVCee4HengkAVPtS4d+qYpLZGHbwHt41YZu/k+GUwRMMpqwBE7XtWLsI/bv4ybKr
N89QxHvi69BfbPnN0C25rnEmPFKNtE/FqEkykDzne6zI1dxVuuB8eqe692NKNtygRtxJrLK7Hwuv
XczPZyNSTFtbvvoFVEVF9kzGlMQ6VIgq13lku1eIA6e5ax3rL62rokHUbY0XRUVnfg+538mlwzrq
r/eQsIb6fA95xpxqfg8lqqGnSMg36LvtxpeJuUnVZNxBDshWOsYeT/NuWyZipYeq/mTW1a+joxcY
f9tVE13uAI2yDWpncBJDiZ9VctJX6qCWt5Dhu73UkmqHbTI+okqUrhx8874NQ3uFAm3+dKtDlSrj
Ry0ZJjAhjxGUc/bo+eVtRT0zbzBc6Azx2mUy3OKXlWF/l3bFkcockVHToz92G0yeiRk26yXrAHpL
2Q2oI4iB9uvMvk01Y+33SnQENnKXKXXX9dwuXR0uEEJncTSsfJ3XHZERQcMZhhcR/OL17ucFur3h
mKRqaVO8nuOoR9OECzrtyTiAxZOXw+fBtgy1dVm2OBJMB+Yu81Gv1fMDAAIu+jEAFU5gm7QMrJNJ
ffNkT5t5N0w7+zASLjnvze1zDy0DPwL0cXCmFjHS9+ncLifjKLSyTUjqzXI2YEfp+lRg9P8QBRAm
Kw2exWyE7ozVk+25yQNwevjZXqTOstH06jtuG6jN23fcxrmHQX+5CwrT3wVYB23dMBUPSQfIUStq
+2506hID6OZVxbVphY2jdot1KgloTRpteqlUz6WqPQVl0mGpQ1DWILyrFZOhEmtOcmwK2ZEBYgy4
9g/BhTUGYmwR3CEr746GXtt31rQxdXiLVn43xJE9OYo1JyiYB/R/cC1LMyn3+si04qt/U1XRRq1Z
ss1t82ltCAt/iJpsO+/OB9So/MC23rr56ubApHKqPDsj3rTvUulXZ7dVll8dcJZhahYPP74uUxmO
3NYjor75pPlA00T9KklDH8kFF5rbtFr0hF1H2X7ebXPf3oiogA2hko3jBdbVZUl36DxIAPNuNQzh
GqcadTfvOkn+VAN3XRBT+Q8o1DdV3VjXYggQsHn3Wh+bJ6ALLPgD9Sc0LHUblwVLmrlt3kSRqI5o
rpAt01cdc2Pjj2Wxr1vxAhcY6bnn6ytNdeP7bhDWxdTfGmoLCGeIq9hjY4bkdTqYl3lyr5qRulJB
h9Zz2+cBv3gxBl07zHtYKVoXT7zN3eeWyNLUPZPWv18nTnMVVkStrEunbRGS1tVLgIbq8xosLqBr
y/EF8Yu7LD2Q6RjoX5sGoAi/14evPd//3JvHqh6Xi69j7T/2fp83D3K/e87ngTl1D3oHVj0NgL97
fj7fdGwy3PkfzvP6APZj0O2DbkhOKBuTk5X49002tDvsWJLTV/v86LNN9gBmHcwGun81i5KRfjHv
V2P7Iw0g5pPPcPIzKz/Nj+ZNJQc8VfS0IUDsrwO+pkb93/ZNJ9rlapDdxB05lJ+X+bpCWynDWosn
777p+vNmvhaTgnbx73/97//6Pz/6/wg+8kueDkEu/oVa8ZLjp1X9579t7d//Kj6b9+//+W8HdqNn
e6arG6qKiNTSbI7/eL2PREBv7X8JtQ79uC+8H2qsW/b33u/RK0xLr3ZVylp9suB1Pw0I0Hg8L9ao
i3n9WbcTlOJQL178acocTtPobJpQIzN79Cj93STzXFvobcsNBnrt3GXeuJl0l6KE7ysXStR5TFQI
CUg3QZyYt+VoGZ+bbNRuTYbWG7BhPmvcksxbWPnFVtGCZvHVbz4A5kaAZh5hmVxEFEUtsZPC7U6W
yPrT/Mj4/WjqgXOKYBoH7zRkaXLydW1fR01+V0RQaX1z+NueJ9S9FXrD5v//yVven5+8Yxq2bbqe
ZbiObrjuPz/5yBrg8QWR814S43qy9Sy//b+Unddy3EbXrq8IVcjhdHKe4TDrBGUqIOeMq/8f9OjT
SLS3XfsExuoAUyRC91pv6Bo5PuFuMZ3D3q6ob0wtxdIYcCYDttEjHTIdfjaHpYNsYFG5R4ni5iLR
ZQPBm756cAKrREKBtt41DeCkcuvD6vtfnDfl1yIuG9xn/JcCuP45oBr+IqsvcVQ3zxqkqWsEllu0
2k0dHhUXiqEIY4WiSq9JiOdPcwy4B0svrkrI+43xAtYino9WGu9Fb5pFv12/z3+7vqTJ264pIVq6
Cq6nrlsj1lG1R7LP//6LdrS//aJNReY+t3RbgfKl63/+ohs7tVmweul3MiIdejH8/sRv2EscfqkG
UhYQ+1DLE7/je3eXIYtapenuNs6vGpjC6IjufH0sD6R14MNG3HCJOTSYZk6NrT3hh8Wp6+rTqaX+
HJUb5ve2YN1VeLmzRbNKW7Z2Pf5V17OhIh8+YhCzkhO12TaJbj8ZrnIR/Qm7HDLmag6T0zVPJfLG
86q1x7/cKnrqyTE/8Q74dMEY+MFVdjSAhvM+Rrd0NPpLa1n+oenyo4gQCRwuP9vbCz7PKPC1eerO
Wg3lR2Au2sLV70OYWuvpbaoq6eViZH2yyUJQHj7SIUjYB/1VdounoVcUDN5ackl2Pf1bPOnNspZD
Y8jvMur/G8BC5i00h+CUwmF91GxMgoLMSDBMZfY/XXWaXmpoIfz7rWFPb7f720+3ZFbgaI0btmmY
qmpo6p+3BtLo0AZxo/yKEclCofqagU1FdXOUx2RvKnayF2HBn2NmlOG4yMacMaL708DQ9i1WatPs
QgyCjP7zQvfh4pIiFJe0c+Mc46C0CsJ6OAW6liOg4caI2u5Fy9hpwykSzVYeuiuvA2kdw79TZ/d+
NCgayKUxki1KMJxu3T+vAg8KFwc2V8tsQuDxKM9IZpeHCWmVLMSpOKDVReXGW4pA7vTy8Nvg+7Bh
6vFl29lL8TLIcy4nmm6nLjfBqrY0d4UefXbk0QFcgyHyzBKfyalNdBiWN30Np5iS/wHnyBJZbkDm
tzbRIQ6+U/+8ggid3HB2/34DKNrf7gBevrapQ0KUHRnVFfnPO8C3fITV2Q99i+qUTfTSyp1VyUL9
GNvFJQdXtRXRrclSIKKUaTMsPM125mR6p3gaLQ5hFAy7ziq3AwZzRy3xjXY9ONlvlxEdYmxgqvoC
UgLo4RyWb5iN0jsbnGuWl4oHIsUj5cp/PQ0sZVp86dzcQzsxlR9lf+yXEFbdY5HLIfX2tNhS6tGO
kRSpS6ULy0ctSdFIqXxUmriiH1nydEXd9aKrrfnlWpdyJFK6Ivmqw/YgQz28YY/hLkfJIi0Ym+5F
jIhL0BBxGIItDALl0NQ6uop6Ix+QBJIbxADgkhiaF6/uPfeBiCXGC81r0zmKBHyQekhgQOkf9cLx
WckBsg0QqViJtl8jQOlEC6V3r6DmygeDxBpVJxci3BSKNhBpyarAVWNhURv0596vOEVt6UEMFG2S
E4aLUQmrB9Fxv1aStnwLU1VHsEOqkfD1l0VNdb+ZvgvizJo+v7mRGnul8Jaf2sUI0TnNFEPvk4xp
ZjnN/HVZMUK0i2Eq4FJxWdH0afqfl62c7D++hIr+56dwet85sq6pumOY3KCa/eluh8ESGk5eSx8w
0paYG7CuQrGzWLA77BfStMLCvFE/iTO0QfuT/UU0YPzHUH3qGxLIPBgu/Rwv2sT4MRj7U/uVG2m6
6v1af17/9j8NQusHlIpTBAf2IZkOrXX1Zb24iJWLOHTp473Fs5PokocHvVHhW3E3RICQHh2pZXuL
nNDacx0D9w0z3JsFy0rR2yu98ThNoFhU3SaYQcmEbpzFVZVCr6f4IDlRs+ALkW1ECOCBvTtWgRt5
6vXd//WKRfG9V6yLRa88Df40VyHJ+oyTULId8/7HfYks1r+S134bcwB/IhKdKKu1W/AlP8QaOka+
Gmk2VeNfklDyXoWQYNsgSr6GLf7ugzoYZ7Q8m71VGfnSwHLgS2VJUK587Y11xMLzigxdm8YHC1/6
j+1U5IYQtHS8WjqLpj7owbXJWDV2RsgrrunUJXn+dOVLsF8MJXMgBTj22ZrOcsODaWSO8fbe0UeO
fixw5hLD7u3iIk2NGMK9I03bcaZRDIxPgauPcBXAqYLavCphnl1kyfyKI23/NqAftLIUY1ibeT68
uU12NgFQXdHG/I/nwPpz6a1bijItA2XdUCxDcTTz84qwc+1SLsb+oy/rUpNnaS+hEqX3xrH3KV4a
iZujia7/0NqJNIC2yKNipdUmglQ7F6E4tPmTib7SVQTgntA+tSx3JUJfSQ0srAz8VJmNpnT7CM3p
RwTYfI80Un6yCwTDYugdJwTfllkHvEVEhgqXHJK646/8Nqam/Wscjnz0OI27hDu3kOJdq7egPh1X
Wkc5uqOFbKvPGIj9Hjqo5yxqK18plmoctTh7LKcqtDjkERWltsxPInL5EyxjzTKxoaIUrYSleR+f
KQMC83Wt7/QQ1L04S8zefiqG8tABWPoi2hGU13cOOrJPtZ1/bicnxdcQ5D4oN9lz1//xITem7dLv
SzkFdRtKzTLpMSDyxue/qV0gRTRUZvZRDZ29SF23hP3dnEIYn+QYU78/ehkav+Isi9Jqa5bVKdPk
ytiJwVOYdJPYkqNdYzmGaY9JDzkeKCy1hEkMCnLm0mIX+cg6CsJBECR/WUm/j5ocSH2JboLVRuo3
axhQrJaNk1ra+bHH5O1CjmSgCM0HqRiBJyDsNaQXhERmjgXYPHGRIcOBJPiuojG7gL+LZfq00Lof
UMCqDvZ0uLe1WGDJmGjMLOxQlw5f9/qKDNU2dcsNIsXaqxaSbB1y3cBjSNKgNdsHV3XyaxMP3TWs
3T2vwOglt86WNUYHfpToIM7EAXG/AbhXW+8zqi4b0VY6bbXEDExeg2gam5kjF09xXrlraF8yrkIO
yo52ohzuoWizp45fY2/DpgkmZBl0weptlXvD/n4YpyJsEicb8snqRtMmwsm99xZbPrcopqZbI+z0
82h2iyZNiiMi1fpZNNV8dfZy3R9FxDvmZ3ubyQFEUhlVll9tYkhXhcjtDtW6M8y6/Ag1OaWO3ptw
ikzcHEjnvScalvOyGQz7bEjSVwUWk2jPXDdDlzsMkRD3/HdwmIgGmYpz1pPUfFD0+tmc2g3bClfk
qt11CjZskamDP8INLXpl2Ld9Zz6iuRU8UzoTGS+9UkQgUly6b/tTjwjiaZgH8k0k/6dhXgBMHaHs
f3+kNNn42yPFu5EdqmWrrBxMc3rkfssN9VqX5g7snI/E53mxEOo7iINkj+EK2h7c4V9tuo9t6Ez1
yp9j0jiWDzx50MB/toixn0Ix3pCh1kAZa1dWUT/6EmWnsHXwZZkOMMSg57MSuTfhEE3tuaA+V6iZ
fhuGVzKEPrmCJDe1kTxRFkbhFCvZsft53lcJJMXCeSpMQNemBr9MhDBVy01U2z6rTnqpaGp7JctJ
hE5hYxvKuZX1o4iw/MiePOM2UbQkZruhSGddPCf4GspJuk/M0ds0+FLPymnJOkzrz09tyB6xGPlz
3L1NMmqSnCE+t/NP8xrNHvZGp0bQer33Jkqil6oFJKioPp+UwaPAjPrPIjYidtqINCFzbX77c2hk
8fXRp6FG0baLoO+7tQ1LfO5mrX/Cr8A/FdDtDjKQHR9b6JNpFAmqO1OHiDu7p6gp64AV1RgO+zTG
aQ0fny/UWTV/KsLe5xWSivOILVWHwvfjszbWX0bLAXxtskzTUW4lUURY5p2+thA4hohDWKlxsNQQ
glzfBsf4i6txW+5F6EnFmwVN/Ew1XXnxoXHZGmwtlwSjPiGqBqMIjrmpvImvmGgC4bVne4Okc+ZY
By/Sr7rI9Ij1uJKMMiBetV/dF+r3VbnoVQunX31aroN9y7a9Etg7h6xMhx3fEO7gd2zhQqNGjqAf
OlfVXpsOcK2qvQgp0Ge87WCN/moSZ2KYGCFCcZBrq9qjvVytowhGQug19lp1LW2ZkeR8M+ENIyAy
jMeo89wXZzj7Vhu8ya7h7kf83eYiVCm1LSwUXLYizOp036aKewXT+O5WJoVwcA+e6fY7ByHs5xqv
4DJuhy+iHRGgfqfq8j+2W7x7doGEtEY/YDTVmw5ooSmM3NHlH+vQNnWI8FNbM9abfJS3UiVrRxdf
gxUfP7izU3g/OL9CVzaSGZLxwVr0emx90dCeuktwfscx2Lp5oR1DJyyWXg+KCZQ4aFh2YSTru+Kd
feM4D3zT3SPS6z5DJeFhD4p3VPmpWqgxKOxRzt8LFeNTvuyPtu5DZZ2mI275t+lJIy1EO0slfWkE
4SHAfQqZLaO6igPmKNhbJpa2EyErAeVcjQp/B0YMUF9gMrBKtBsvOlvoFveuZc/IQaUXv2oxykYf
G2kPO7mINsPER0K1np0m+2NYarxFHTsfdAkl50EfrhBR4wyt0RR2t6oFK2PCw8kOOoN0FhP2zW3N
879/IRRjyo/9vuiifm1TPzBlRTNMVE4+VQ+sRErRoEedNifdOU9Yf+3lNkhhiAUKx9u56RrGHvEC
eQ67EpEH0XUbILpuh9LI12GH0mJZ+cW6TdJ4KTZVMC+Ktc29uRRbLjcz83UmVfFSbMjMFj1E0Ru2
Sfbg8KjKVpmdfFRQTuKsqZrn0mqC7b09x1/tNqL7X6cYj4z+z0kidKjgh2N1zdSU+mcUPEchEkJt
Mr4BbuWZQleCDEc5vDndSBFH7v1T5HS3YdJotcekx4BMLHhYXcgr10CdVKyGRNt9JSRWTffwPvjT
cupTeL8y3yl4XtM6634VtW8PgFPss9PXJ6tSTcT2IW5IUfeql+AhdLRCDviIOxhGTQVNKUzeKq08
BchN/9U0VBW3qVd7V5dv6UzJJ1qxwdq3U+UdX+3hTauMZFMNpboUoRimOujw5UoLhM1F0pp8YHK5
38tIzTy3eS/vbjezZub9RkvY44oh4lBPN75vZs9Nl8m7e/t9rLjm7aGRjOx2vRAvLYTH/XLOJjW6
atGgLPoKm9zcMcKrOKhJ8GVM9GEvIhdnvosbvYlAzPEtTNygI1Wze9un6/RpJP/HEstQPy+xVFNT
EQVzFIUKEEnoTzvRqEdGwfWz/AvaeQk1s9Q/CuvrvkJdKmLzsTAqI60WovGfukVHnRvvFczKvdho
1s4Z1d72KoKI6tJCxQtmLUKpb0Dduv31tslFN+F7kVneoS1tYzMoEK5dnOK6RehAVNdwJlt05WBu
irB5Ddj6AHRBmLcm+w/RErYS2XLt1U4BHYk2c0oXhIOkHKgFrEU0Dnozi0H9omzc5rwB8b/WUQ5w
9Afo70vxQ1H1SFHANP2l2C27WeM/dCFEtczrbnvnEm84KL9xthUTCsu0d92U6BEh8lST3FrQoaU7
podc7xc1q6WTmQ/DaSxqsuoIYuMo16CO4dvoDCxEVyXJX5zc1jeD441wxzxKGgMGrl7fK1ffqtBN
JbkD/nxAInM6C6c2hHbVI/gflu1WpDh8I6Euq7F/EewdweMRxB3RzqYPswnoPiMCrLEfOnvbjKzL
KE0CPzxFFTC5VQu0Z61gLL+n1GZu/RRx2BgrSwFPrtU02vpO6c4oX/mP4oDr1UMUWdVRRPcRaJf4
j2LWr2uIEYGHHr7GEz+7vxfFyw51Nh/YxrdPzSK0WozrSFWJ4P7KFK9R0ec23+7vVHFW6Me2skvz
NH2soGxHB81i+8y+0d6YodEdZSVLVp4d9+T7/IBfqhG+ND6UWqy6s7+KpL6AWHR/mPVHmw4mmFAY
2Zk5qt+qWvmSmk767iHoME/Jd+9ylQ21OqHXBjW0juGEcAtQLdqmSvRgo2A8LrBy+9mR2o+mzxqw
laVpA9574TxtVW99T831abzKENriLniw0e/7+usk9sJbS/i/k6mrVqyz5LcRivexfZQoD+IdUZJa
bAy0IUUj2sL8EEXt5isoTcFDEBrGLpehnvpNjR1QhYzuQpIjB/4CiwPePuVDOJxjyV4X1OYO9/cf
uE1zxXovmd9efS2jfRtfeCX0tl0QIQwzwkJy9eYD20YcLxRy/YbuVDtLRg6jKCkhTDAeMSJrlGBR
lyV+AAiin0xXz+dAltStZGd8dClY73N2rvtyOojwfigLed1psb+9NzVm1K21oQzGFwWFoTXlnSXJ
N/8EZF6/9JamXWwpRB8bX8N1a+kI3WR22K78wpTnolufBga9H7Lz8Eg+F+HaDtC20lrNWYdxidNg
kqbosIIIRPWLmwf+4rwyXOu1sIyvuFCl3/MIlSMHmu1s9IaNVJT9RyQFWHk3lbsYSIpjv5WVjxlW
EMBqARFVdvGIg2uwlJsIxaapUwtqCyCcsxKdognHbUwWSUhuRSjJcbc3vEkVuIvqnDxN/BxPMMex
yNNFblRatSoqOVkG+Bzv/ZhioKybVAzFqWgUB4y4MeebDogiGNkMzf6fw0WjCHndmmtb7wGYuz7i
Bb1eBjs/CN9ASztnF4XAczudgc4DuR7lw1J0dFHWb9wSB1Z2L3j0uQGvFbsf3lSVwgkeZnmrunuv
x+kFxuqsSPRwfBlTWebGVcOrOHjSc+PCipdIOl9r7Gr2ylB+ufdrJfprXd6rC9GmytVfdtaHLBSs
bujX8YATQeflf9UG0o4OxFykMOCHAMTr5twpydd/GJF7Mv5Kuf6msT27euQ/tSnBIaLQ8H6Lpj5W
GtqtL0P/9h5NfQPKL98Tkrgo7TbhpcEk6Pa8FTFJ/55M6G25DrSivqZVu3f1asVDmpyGWpFeDBtJ
ecQ1EaKr2quspNs4zqQXPTX6Q6FB4OimUWHeYTRd+Gi0Tb1xCLXYr3JlRvbKmYlLq1kcX5S6+W1z
0HZtti5diPfiiQ+RYFnXHkbd2EQgrT2qQJMs9C/TAW34FnV9Cnp2dRUHymWnPs8M7ESqsyEycCVk
B3bhNcn7afF3a4QRirGHSiXNRdhyMaLfuwzQLLzkWptS85e6M6LkouXefB/qK0ZyER1xovTTUNma
1CxzBCU2QYbOEjlyJMMxLvsOoA+KmvvdSmw8S8waTmfsyMtOacZDnyvKHu+UvpmzSJQWWaEOX7Q4
2Dnm2D7LnlXuWs/+rV3vtfCIeuZH4iXalY/PXI4150lkWqDlzp2gy68iwoDuTQGZfMvLqCRB521T
ZNg/k7RpPQSjKDvHaxEGaC8hdmqpC3E1cyiHnaVO4gUIdqxaJQtJaaI2N7qlgdYslZXSUsBsoPX0
wbP30CqR94xXhb3J1UTDqCIrjsNU4WI3De9ECr5ZMdA9XsHNozt6YLX9YUCowWyvKBI2MzEkjMi2
BKw24k7iL9L69XHEr/A/cuD6PywmLdmyALnAaDK0z1guJA1TD7W0+EsQYGDaFg1KaVJ1jWo12uUV
RkJQ0OqraMutSuGlHzdrEYqOEUWqT7N6SdkMmVNLjwZcpXSc272TYL7S3E8orScPmuypaBnAhkLt
rK724gBmrVhlhvzXKEnVPvUs9FxVCy8QeTqIISLEwY954vQ++bc54jr9UL7/x+5V1PYzAYmbsG/Y
K1l8hzDrMx1FR+nm8++rggwHv0vr3lXcFyD6KxDvpvWEMh3EWe7HfNYDub6WKJ9t71j5TkDpqQNU
a0uCGyTw9QJ4n6gaTP/WYguUeWxGTeX86axVY/XW1v86+/8f16nlqja8cS3qlCBubIBHJNbEtliE
nh5Ge7GHFmEE0/+3UPTeB9/n1hnOJZ8G30OvKvkfYRoxl3vFOthZlp3tAc+hqbgvDuTrNfQkNG1N
AtZ/jEcnPZsoleuqXHwgmychuZnWgG9bFas6NpG+rUfsCzQNwmtrAtufVfy1v5kRvgZJ3Ie7XOGV
bOZYWiBtmL55A698ye+VtQjT3nqSMit9SFWKcb6sgQrXkrcgztDplZp6eQvDEQ3Rzh2OXdgOL1r6
PUzG9A2mY7rXdHu6s7m0VCfBIrPlaid6B13CzyctnxFu7NlO8BOIi8lJgKjg9BPcQt15QtYhfWic
tLhWrXFKPAQqDCPElsyLlUXZWwYljdy9BOEA1Soqgg8ejncYvdqjJofa1kSZfVUZYfnFtj6k2vI/
Pk10G+X13+9/1Zyq/b/f/5plmmAMTdVQZVW3BTbmt/z+qPHWlBDKeDF7lh0vumLrq8oP0cTx4kXT
Nu5eMjV377fFg4868FpEop3KmoX179Qr4hCtDjQjc23TdTpIajNkj4cIEDq8aINBtx2rrdYa/bUo
zPyCdvAcz6/hKppQt2hXrYT5tghFh646j2bZqAfRZFlde6j88VlE4tC7So7BCFkVxC6cZai63grw
vLXOYJiih5prrywycYyUoVUZgBFee3whSKAMz0GredsitODttHhqTGiYEUFAy4YIz3bh9siLRzmo
s7Wul3uvwSnI4LO0DicFDcjCPw/I0qEnGKN/eu/AtwINh2mGNc0Qg9Pc/FA01wRAnsPIa72G4pQT
Ffv611kpekRMode2MY+x0LFxQioYDJR6+YSx5OVTHkCE9zaMwkZATAfRkvE5Ot5TBrWKOxduGCik
olqDqY4tvWDH/EXn3X8WUVOfYz2znxEXTh5kyz9TdpJe1Mbv9zKwcjSnGulFGZpgjRbvsuoUvnEF
BIYr7+rwoeIP4key8SiFHAq/y4Avh8VetCW5s87qZFi7Yd7uJVdqELwd2r0Tq3Y+u8fi7D7GnkaL
kG3fySfJrLZKv7lt4nySFzvfzZ8FjEIAJ8SZ7jco1GVOv7lBkD1SyfdxRgZpGLX0keWBop8VgMBz
s2QFpU2hOMg1tPVUzx8yauW7oTQCa1a3kXssEQ39NCwsMHSUcdtipTi6+j6qSv8sDhjnRSd7uIiA
bCBpZzLLL1mjjtt07BJ9JnqsYCo+6Qpp22mqw820twHc8sYJr/DakAvo4ouIchOFaY88pIjEIYkp
cY01iJx7m56jZdbkeF9ErX9My+Fb5bbaMy6XtogExDmUxt8iam63qEpU9TmK3N/6WjdTF6Rek4WX
m+MOxV95J87qrh9vZ6ItAqyI4EQMVaiJi51l2PitZopLuc1qEMy+nSPrHa0TTK/wDmnVrV0gINEn
DW6KGOGtC2lwT02XjEuJUucV85Fgoad+/ZwaoOHdjrpF3wbfQ/aTX41U4XbukZ1GnRgr6oBNR1Ui
4xx5CTJDMTbJhWR/mH71A/s9+y11Mjx5cyV5zgC/Llz0hv8jm4dW0p8vVFsDUcXmkZcqL1O6P8Gr
ItP1066orGes5+WZ+PR2eYPGBdKtO5G+7iXcfeDYxTvx6RW9SVD97JUVbPxE732u6MXHbotXSf7w
T/PvE3y19qBWleqwT4seXEuN8n1i6d4xVBDgFGdmMwa4r7StinLelMSyQwc1MjWo5uyXu+ccTYK5
55jds86mvQHrKEnqWdeD/HW0g3HXW9lUkSUkUygvbQ/ZURGangXnoaiL41gr2athZHME/hBLMtA8
8Grf3Gh2VayNVjWfMXK4io3gUI+oXtRB9Rh2hrGpPJS6vTq0npGWvQaSWW88w9c3+D3s5CpL3w0J
91rIC8pR1zDv9h3VWDqZ2b7AQX0RWe5fQ5Mq/TkUjXXlNtTGcSnrcmlh1Kp11JHbGBc4qi7lMGv2
iJWy2GvwPj+qlGCPWt3ZH2oyXk0eyg8cB75bfm++oxQF9iFxx1cXcPY8N832GXcVxMUdtXmMQ+Ti
i4YkhSyhUY99sH5OU5h84EL9E0R3ed03en0wO93aqFLv7BwbKQZNyvqt1XXy3i6KbDOYmHM7QRas
mz63TpiMSJCthvGCRaNHCbBrrmmYxcjJ2fVTVars5dW0e+HFpc0Q4lXeAgu3wCrvJHR7xjf+JeVX
FgBHFEqs70aXrPQm83ceRZtN0fHPaVEuOA/ZUDykefGBnLjyrni6jG+HUuyQF5m4wt1MtCd9ba1L
sG2rHg2Ud98zNujw+09dc+55uOEjDeEGbtv4YBkVStxVG33VC7T5i6j5PhQosDVmk6OsEXsr1cDm
D08RiOeekSxjufBeo8586Zyx+S5F4appsEcws1DdDOxpsOeKmmuSudpKa+R2b4Hd5oXo5Ygu+vlj
leBpEKNE/mEU40rJYW3hiYhhI+qREIgl63YQoUnCjTWI4S9Eh2IpMHLFqZyEnIpBt1Nnmo70W7qP
gt8uIwbbQY1dtJzFW1VyKvhyAPzdybKowVoetVw7eQLwiPuEpKffNf+9G/3xa8qHGUh/Kj+oxZhu
UI+yN7rkqRcJB6jJgq74qLwSXihzUtv+0ahy9pwnerRquPX2hpZ3R0lJLQDrfk86upT5LIYJ4i79
o5D4EkLl2rRKEe1lMz7em+7tVCUfRXRTB4uD6naN/2ebuIj4P/Rt/JZowATMwDYWlqx5T01bVKc6
sS+qFPpPosk06l1FMfksT022UyYLA8T9WnSGhp0AJ6MYIEJHHcjHmWvdksNqXqFniZDrSYvH+mzW
Uo23ULD38DWj9tbiGqzgf9ROWS3IGSFkf6c6F5rWPKqN99uwZgBpmTivWmQNm5w0XeJ0YNbVwobA
YYBdEwcRJtHA389AtoT0kXZxlQwvzmAnGy75StGELcEXTXbqn22jyYMODKDAc4IJrDLy/X8s0NVP
OEVbN2yYWfCuDB5ORZE/AXAKOEtjFqa4kNc+xZgV79p814322iTv9lBMXKUR32HHrn9GU989mvrE
yHr6rPd/jPz7PDESaQrt+df/4de8IJLKdVem4wxLT8opbtNRXnEOctWCmbTN4SRaxGEAFLWW4A/O
PnVUZswuQCSKbTuRF+hDonRnAGSfynQ84LjHle5GROKgVxjS8KIo54rhw3dsa7uZt449IMmIBTy4
peMYNc7ZGgJ3F2jhQ5CGzlk0iTMpoFzTeCPOe786yG6VKzThkZ9zqiUCXurFm1atiAzkC2QVC2An
qfHoI8y0Z/0QYR+rfpTkeZ8Cxf4+1qr/XCqYDw6IX+8UNzJOeIf4IIa9aptnnbMkG7UljWFcsbLK
H6M8XUeJmb2aaRcejIbcoAjRalR5a2E2VvZp/jqMajCXJkH3vDlJcQrTG70C2CaZyWPeGRkeyctR
qYCMVhLSq9D2lm2idNl6GMe/DBUTjiFCz4rMtP3c5OpVo9j6NWkpoeB0Uj4CDTI3KALwcf37CPKX
yNOidrwuu1xZjXlNUUNNkiN74HyJqW3ywrfsm1CyUdX3pm6qC6p/lr5xLaztVT03yN7ExqWLM2UX
kilZgrk33mTU//3eSL4qEkJGYgQ/vbxrBkSVLJPyVZWji+wnEUvwCfJLSh2OfcleWc0BuYA5DSS7
298gcq7feIdg6A+97BX40FNFqaVqMqMPsawZOvWHp+gn0szRR4nz5KwFCvtqY1AwZ1EaPQ1toCxc
/jGXOHDqVQp0/Gj4ybDpa6AsQ9D6e7c3sk1mI6VGujFehaUXPPAXaxatRkF58BKzWrEGH49aMcAE
UjNt68nS8Ibj/dzKe4ecuVsee9g2M9Guu7iIa37PsOnF1Re4DfwaJkcFqufTGwz2NVerMRsVw6II
T/vI+cGnPXrV+RUq2li+e3EXL2PThocVFpD3lciF+9CoH5gYxp5sfg1kOZuPdeSAjHLUXVWXAT+s
WrxGGGwnZmR+TeL4eyp15ZNVFPl/LX2NT8wCXlWOoumqQjpNNnRF//SqqvtIsXA2H55B6ziILb3Y
WsOLN0X+22gdGANxVLwnQZjPTKluzi1Wkg+9qryK9miMEJzGPBbW0VzL+2grNiIiDCrj91D0mlm9
L4L8wRnt+OAqQbfyyx69Ygid855sx7uWjEj0Tbhcx97mhlX8qMz8LzTa7VfJVtA56ZRkS/HnR11X
8l6SK4o3Dc6EvpVeK91RH8up3YfQim+JNnxpcUlGRbuTSb2LHT1SK/KqwylqLvb7YvtPgas/Blgf
bM3Y0uu1kckI0BtauLbilpWlgZDmcbDT8mcy3eqUBWjp9mCh9DS5KfXdQcSul3UHrzcaqhIYB37q
EEPM3GSKGFhjJ7BM7P651s2LQBIK7GGDIw2kPfMiQRp48BHtP2Sj3S1yWZWPtlXjMCBPmyFZzrGV
DvpvdYDEHIptPyy7uIauLb0lSKjMo7BULqM1iX/hukf58n/T0Ub7OZ3f3G26aXj6jxI531EbvDOW
c93GCvr0jGcPQjOemb6VZYAku2Uma6ms0jffMt8bV+8uQTEGj06S7UXz4KT2Jo4qH9oak9KB3Z+u
lu5B9+X6Ncg2uuYmbw4qknuqxCXWToS9NDzCNjsLIYW0dE9WaBRPHsZi+07BCUS0e6l3BlRXPGn1
sEgdnAkQeF/pdc0SnJX8AfD474d7m2zV3VLPSm0mhtw7RAhStFvC0LMWaVehm6Am8YOD0vKS5YbM
hzJo10GYYKhe4L0VsSzcJSAX9hoP6EYLm+bol8jPyl6LHHaI6/aQhP0V0yx3nttp9YxFmzuDG9m8
yT5WUgmmcH+p7lQDzjOUiavVEKHTNhsRgjDAos60wZ01kYedt5xRhMG18WvjBY9aO6bhD/xtWa5O
9bO+oi7gNtGDPEWZHeC+YkYPoo+Kzq1Pmxj3v/pETe7v85yo9Bdtl6o39gCGq2g4Z1BEBQJzop/v
styHiig08DxLQmswzoG6ckc2j47sbVnGez8gqm19NwveyYVgiCH10Sl2Ym0na6igJKFqPdolVexJ
vfp7aM55+mFPK4U8G9VUutoKQkU1i4Fd77n2yStYbxZqPLxnhbcPnLg+VnKkrS0yeTMSn94PIKdJ
ipiwlP8fbee1HDeSresnQgS8uS1vyaKRKOoGIbUkeG8SwNPvD1lsFYfT3TM79jk3CGTmykTRFJBY
6zfta0Fx+cXpknJVud10bzjluJsMvdwbPupuiZLiiRKjnpGGjXY0ai06q1hUrgF9JS+GSFEU5jOB
ckE52Ay/jYmj8WY4hheIEdxpKiQIg7o3HpwwwWB7xFPOEV/ZMkM3SHNDnCNJU7CHUhzn+qSY+Qpy
AETQ25mpjcOitVCPVEfLvvSifa1Lb/jSu+O4cXKTXOOMKGk1c6V2ivc8pgJDM7eIlmprRl+6Igau
xr/HTja9qUaYMhCPOJK3SOMmT/oc5RVGustaJG1kFMk7Mp9K+Eduie6OegK/ihIy0g0kNeFJSKU5
Ipf/G2yFeeYKo25xL7vQvEUvHC9zagUGlsYDhIvA8bZm2XBnUBG3Rsuqe0Z5yl5gVyC+tkH5EPPf
ESxKZY1mchEucI4+jkYffG8nrVsoQWR+Uqe768ZASf7gRv3Zx/D4pWy1addlOTY8c9Pz8CJUME09
Xkf5sUQe2Hf/vE+3/+3ZZxsGCWIdBL/mqbrzAQWp4dNkj3alPCP8hcu1bxjoqk/9vSqy5NCI2t9A
Di6e/YJtialnzo8SXGDQ8iW+xY6wePcjStMQgzcxWl8YZYTpoiwM+xaeqe7b0in8xsM1dl7amtkk
jd/qy2KK4FnlE27SaZoeWzK+P5HtOAxdkXxtm95cIuiZX9Bn0XcF7x27oNDQLYMjjdFrEXzNxvgY
sCmXk3oc98iCgtOYwE3o852gtLLoGW31hT5X50OBM0IiKP7OdxA59rs1JtPHsXkeKBfnP9C4gcx9
SLzNGrqGxaMHOB0GeOoHGB3pG98ETug8G5R2V0k3JuVLauFZFk7JFqBYc3RVARNZntYd5ch2PlxH
cnP0lrJTpA2VyGl0l0FmgSS1p7PEuUg4jDz7gIn50BTCwo11am1zB1kq2ptdjy019bQnDCfYdLp9
d9SUyjlhyYKTna2Zn6IMK+r5LehnVuJaW1g/5KRMiZjkYMuOYc7bpCYJ+FqGrvHJSUu2+um9rpfh
j06Itas3fEuqoFgi7pL/hN33zUE+/IunoVoDl8V6RJQMEngS2ecWh4kd/EN1n6hJeLaAC2zMCe1g
LzQ/hz4JtRSQzYkUnXcEHxpvlGwSzzmcOJ6VYvyJ71vcmvyDgMcD79Hjh4RN+Try6rdJJMKj6yRe
W6vfk0aJFKhx9K7RnbtOwkusPs2vTdcr+boinlXfpkQCAGjbm7hG4uoRRp+nNvimWa52EkYSH6Yy
9tjskmVsfPayzTAEO5mDrBBwWVjV6F1zkFkEEAVg0qcytVZCBb+pKJr9pex/NTPOve3aYVOTT9m5
VuzM3ZURF5fATL7gn+nfoYxR75tGf8nbwb+TXfIgm16Wbki8x6cP/Waj68suE/U6Hx+TDglnqQdB
BQTq/CwScTvIviToy12Sn7hDuT3vbepTnsyA49S3TtpMQXVs8LS6m9snvbf1T3J07FTrVHtPQT00
ez1LjJdk8jYU6ewndXDChzoUT+lMAivMxttpyPohvqgba6Ubok1R1vlOkH9fyW+t5o75zhvd7tqU
o5mN6rQ2bq2y/WXNr2YDQP0NaRybLppKrJ0r8J+PfvHDGB3l1Hijc5Yb3FDbRI5ana97Xt218fsy
e71fkZxmO5PgVy7UGGpAE4KuFuNX3jKDFWz18FTGYfZkTfH7/om3viG3sqc53uoy79XUT+kIwj9r
4dgmXbg25SeKsnLP1t9dCaNXd/Zk8QfIQvS52xY1vCQsPiltsJbvmWPelfuM/PBSJHr3NA5huS1d
I97IQqGfZAY6jaZ3SviVveTxpVS1cVYueb6CYMB6GavJUNQNe2PnkPmdcnb7ltfLuK2+WG1yCeZc
Zx+XBxtvtVeRILGPym50X/mRv8fVqdlGgWc+pnmKpx5YlR+tvjGT5lcO1+E1Lx5JBuNP+vsEte4P
Pe+HkNjJ0ZJ+F5NXrfOK0/JnWXIA+zLXiBBsk0WFvKFkpEcYzMvRHppkVYzfXWeRj7yr+/w5l1AJ
2rsUb+pThwLjOnUa57XLagQYsYLPCmRmPQ2tyZRNEkBAG400ZHw+ZW3/LCPqLOKFNUo/tSXOhOiv
RHst7arHbk6+yQgH3YHS6sdzyT1t1Q5dc1/PB6FCplHDTFu5WoiyfWLHdDq2gfWtE3/KhujO0NPq
Ih8+BS0mlBf5bzyP3VqtEbxr/Z6HZXn/Hx4+nur8+/N/httQ+dEo1Gme80FFxLAUdAjVYXyevEOt
aKLbRxmYJM8z+xWqoPZREiPkWdD5vACZcJxWceMrYMl6f9PlvgXYXcDDJzdxrLAhpHquPidOgv0t
t6otqr7xxvZzssIzmFiCjOMpaO7bolzkFYS1SJ2ao82d9TNKOJ9zN9HvZUsN8LjN4+ckImuj2bl/
4L6N7WvuWK8wrn84AOUeSq9R7pKpHxYZDLO70VPw5UuGh7DtG8h/3Q8LO8TXmswa2IV+fInxlVtG
dXpJxkDcFTEs9Mh1i7vac/xdrIlmX/N2irW9gtRL1T8Nujqd0qj7qk16/zRWub6M2x5HFI+qQsmz
7odnNyhngzZKtFjZVX77fcRB9DEzM6wDzAAhJM2rv2l823O9dF7M0cSQ3rTzrV2V3UNol+cUKO9r
muEJNgMM1RYG3SiK8OLE1YNQwng/DJF99HO4KPLA4xOEIv5F7DPhCc28qv6X0HneUqGJKu9LiFzj
ujXU+oj8f3tPSYxHaReNa9Tjq02d+OZ9zd0J/aLK3bgCRMEC1jZuOl3iPLo+PjzA4L5pAGbwFJqt
gJ2y5IVn3BSq+xJaef/ddaNiUYm6WcdTF29tRPmW3AHEi2ejdVubYf9HAB2+DioRLjrjuc9N75fV
Kw+8FO9aqvOr0YGxMCb6sm01/Kiy0N2it+4dCxwId7arHDDvytca6tFT2vQLFXQ1plr4bvbg4jaF
3/EGnrf3egl+rwF0+L1LxMWl2PqTkhM5G8db4mnpbmCDtAckOIFyw/Yj4E9aYD5OPbSF9DQEYfwg
D1WF+52SAOGbuxJFqXFgRXa7RL34LJxZ9VuUXwa3vFR2Xj4DvH3Wai+9R71J/VQo2uci0Jw7PS6b
82jVF4gAQPpxsOUV7mesdvlJjYJHvMzHfeBkkQkRuzBPCglobz2FdvYqbLLGZafWG9lURvveLXk9
tPVe3HV2OywCJc9fTSWOVrXahUfd687ANF3wz7CXJYMm9DirQuNHUobBFt23t345mJDEJF0zh8i2
FzZfFQeT2t4fP1EZye+rNP7E7qS5G1GbX7J90g74XvefVZc7NdDwbEuS5AfPXfGQub1xHgZnZ6Vm
iJGKXZPQM4Ggz4Pq7LXSD45zKKfkOzVGIgQKCXsvSkDayXakOwMSUnjWY9nZr0syy5/ZxnRroPc8
1uambdj4GXlaB6NnKjeRV45L0TYKYke2kR+vp46JsbPPjstdirk3CXhAubqyDMUdRjHeIW/GSzXG
1r2btVvePtemZ/wohMYOL26/C9PqL1OblbN/Zr2po9ep5nsY86YzdnHzS5hPeGmIT00SeqfKn+AO
Y7a7GpIOEknMLT1SOn+niihblHydL5nSlZd8PnNM7ZJx0z/KLjnYF022FZhbLGUTcFN2p2j1dzTL
jsUs8l8nar8XjV0vZdOJgonMW/ItVnL7OepG8Zjh9JnOrbKAsRkFPbYu6qCcpvkAmuztLE2MftuH
9rdb1y3sFuvBKKa0wdV/z3TsBl339BeOTu5hqJp473a+ByV0yHaRqQVnEUXNNqyN5I5SIpbgpVHd
T27tYBOCtIcQwcXjybwrsiI75u7UHkK+/rsuKtyTUYz+Rh/V6X6oWowKAX884qmKF5kp1OcyfcC7
EtSBO2X4PMXxrjfreh8HXnuP1iYWnV5av+p+flYrvulJCrZAy5uvcd0ZS5B62cWg7LoDSKXu+rJL
lhVO02uNLOpes1lNWMr8yEDL1nUM7RtKgGtdre2fbpk9aewhlg1JxYswlDXiIuUvE1JZyL3wNej5
hCJMiouVo69bj+2dy1dpm+iu2A4WWBnVcckt2KH+olrNd93O4l+5fQalSSKXL/PFpvb86oTYUFa9
1jwi94JpCf6IJ3eoj15MTdAPlOYCw6hb5g2VgKoYlhjFpj9VLH8WXs6exMZNbgO9sDhOk2Gd0XLX
VqEntC8mTk7kQFwKlZ7GLXvTqKj9RqE14QKjVgfSlA5wcfETbgU3Sqr2vBE39kPWdPHRiPDXc7N+
vMu8+fXFsr7HWhlAy2jHnRa23dYO2CIh0PXQgdL9wwMmh3tzNj6OGTq8aYoDU5333QvpCQokRETz
xtmtiuxBF1hxd0OzU50g3TsTLj3ahPECf8tkO6qtfe+Z6PJGYlYrGlDnG/UII8cSOP4Qef6zZZrN
xUH8PoGZKgwsDauBEsXQpudoqvQtFeR2LcFdWCgXK1tE1V5Cv7p4BmcgQ4emEdCvpkOY2rHMZ1Xt
c9TeClKmrXW06j5dGmYv9l2nBevJ1fJXiBg/qboMl8qD2lEY4Y9ovudaibcoe6XENZk8LBLy9r6P
+nE79En+GOjCI1/ZNX/YHhbfUaf9VChZVGrkfKpUc8LwK3l1x7rE9NbwLtl8gGAvFnrMPyput7qC
iRP+VVPtlOvQr72LDPQ8G/+d2PQWtz6EveC3WNxY5lVkWGoN9sW9rn1dLLW1bQCqoRfTC1ZF4dot
yhylRRKAcAbZP/dGevJi76uTGN45Mni/DpunyTCipT7pp6nxYLnX/sHxXGwtIKgspzFElqBth52X
Nvo+79PxvpwP0S4fs3zDy3G0K3lTWCF8qb/Y2LAa9TD8oj43gVRmo8Lbdq2kGb5gXrEW5L65XabB
dFBwLwhNxXoYuI/s1FGJV2lla5/sOHB2fqLg5oYNEPmr9AuYmXQ1uQ0bLrUcT5MPeiQzLGcT28aA
HlCCSaw6Oqei6roeJaXuySqcbCf7bgetcf8MaVydvBpuXBBwmrM5Ns2L24hmkTtm9Lmvi2LVZ5Zx
SbyQV1SwEOC5t7ExQRGAkAC+Jw12Qq/EYoras6gNXgHJUD1l1JkWFb4xe9mnZYa96CdcwGBwXTBB
d35Si1pl07L1A/cxMNglR7r6TVWUEYXGYjqYChtB3A+5u49zaqJSBBvB5Aua7+mrUEMA68CBZuCy
SwI8PIBK75H7M+xlMrj12gZDb4URBckgi05qOeT7aMr5PpSqsqqcCW/Y0PMfR0c8BnZwhhsdYLIX
KyRYkm6L6WLxQD4NSrKC34yitdDGbXZNUGrrT3YxxueBvAapkLb+lJSFe+cl5jP/P7jKjLB5oIP/
yRB3ZrWYGxWs4i1uVfUUgCVBXA7ESIDeteUfsmGHobouHJHMDi7TJUEaa2Fo7QAzwZgu1z7UPrZ6
6oK9mEPkAG8LaKQoaMDQUwrc6FQrZwM8ywUOnlOdui59O0uNMlkXPXVX5Fub2feRmOspdyL+r1K1
36Q8Cc+15aULjKwxytM8/ywP/Bt4+w6mFc6q09mqbR4AWfyAs3PC15/bonQM0qYBcRR+M3trtgyS
fa1bHPQEtfMidnUEpmB2dalNFX5A+1DF1L6o0P02feOijqO1NHBKfQj51NvRGdOdwqtlpQcTbLRx
TiHcg2Bd9ZZq8pgGuemVOlyc2HztIfWdw/7HaBQUWjvUfD2XxG0ZJc6h8Rv2YvMZwulNfu2UbXlo
nTuqvOOm76J2TdqUEkUJE1Io6aufhMlXS5GKKEr7mfu9tmxjP3gCixKtzbj2722Vf4oo+cbLFQX4
DsNlvbN4tMxNecDlE1St5ZEdgNfGkD449iHHV02k+sVoHiOzgdio2kiv+PyCkUQIaXp1uvdtXcDf
0DBkLCfyAWZipfj8KsaDPFQhlEB2W91GC9S3vrrtkNkd9Go/pLV5jROadkdBzz5h3eVtSqwpsS/S
zAMuxNPC88fiWQvt5lE0YqEOWfFsOv3aS1TlYd6o+12jvRggVk8kCPxr0yqzDG8KEW8yvYzxp+kH
ZV0WobJFgimlFlv84fpxcYxzIQ581yLemM3hwUJJYzl66bS1PN89JrXyOYxRvxYwJM2ubp6xc66f
C9BIpYH4eRko9bNnCDwGxrHjDkvTpQ681XpSM37r32EyLs5Qt/y7PLZ/aNMUvwRZXO8jFa/xyguS
Fxu2zNoUTbSTozAikG4MzRL0CqO+Yq3IuChPqmuqjzw/gLHQPTg9vMUQmVSbF82jo0wABnvL2FlG
g4mAr9owppIGwSbQY/DA7U8ZqYQdSHx1RV6fUWzHt2XB411JHIsUS4h8IzDRtZyre32wLbWyW1/n
doDOeNqT55uD2eE1m2ICGS9Hk57cnzlO1bUJTIsHFq4oGxmci5T65mAi3jlfVw2SfF1jtL69zh0G
f+VQ0N7KYKNv9VUduv51NLWbDn2LrNpd50aCwltPSUj+CMkUKksqrMnW8cyd5Xj9fR+Mzgbf2PLk
JkfQJ9Gz0ix7TRXPiub0z1k9fIZF5Z0LMx92VQ95UzEGcd+1SNBFvQd3SInsa1+rfcNItby7dvWI
FdyZFJt9tdSjdcwbM0Dz8IAzjbiXa+Q1Pge8P0dbNx+WmZMLtniRg1lVnB6DAOI3rLc/cpJT38oy
1BegPKz7zLfiXTS4h7adsktnJZ86NQle4COjc21q/TJGaPylTrAbJ9c+buQo4AFsc6vUO8jRwqyf
sqboL0HkGp+7b02VBTs9RGW9FFaNYohd43xW1dsmpsiJExwySF6Jpdg6tpw/TzG+HQ8mLj/68l3A
u1Mz08pNMpI+CKxHHxLmZ5sf78kzgfEOXvDZ4L/twU+Lg2wpljDvYxxGZSuechQwMa2TrZofGvp2
VFFuxbFwqtEOcgdqdHLVuJ1QqQeZsoptxbgfffXtYCp7RxHB/a2bDX95SP3gkwy69WNNo63DkUrx
h4EiiNVF5cMWuAXLEPIRvOugYyZ+X87veWG0ak37BB9+E4l2fHUn219NLaDmUcvVs6qT7gI7vXLR
eoH/XofLaBYHkYdqVgKRZ3gCuny9c57hDiogsk/7fZYWGb5tPYSSDwMyWI6KTgnejUL2CShhi4as
BLnX66pN4y7SBpfAuINUTIJlnHKcvqO3A3Yk+SGdD/LsNnCLuw18iPsvQm7LTwDiE/y5ufBtnmze
Ym5X+i9CPix1m/u3n/Jvr3b7BLeQD8s3uEO/ffy/vdJtmVvIh2VuIf+738ffLvPPV5LT5O9D68dq
04XRo+y6fYxb828v8bcht4EPv/L//VK3H+PDUn/1ST+E/NXVPvT9P/ykf7vUP39S5B1qdodGsUQg
hK1dNH8N5eEf2u+GKEUxK0/dt1nXdmfiZyxXubavE95N+8sryE651PtZsvcv429XvcWo1J2n9W3k
/Ur/1+vzMsOrtzBjdue3K15XvV7ndt33vf/X616v+P4nkVdv4UBYleg3t6vePtWHvlvz4wf92yly
4N1Hvy0hR9L5T/6hTw78F33/Rcj/fikw9R1WVjiGmvHY3HVD6KxrEPFL2Qz7WTLAzBuQO4yC0cIY
uHL9leI2hb5Nm6qEMuWxo5yHZeAwBmDiAK/gwdTWB71oB3Mlh4N+bZqpdwbzC4NOdvWTlx4rj11g
qZf6Vh8xxzMpKi3h/S0pMwC9JDl9tEi4HsWA5eNCuAn1cL9E0lOeWsOUKEt5Kg+68zbx1nWdPc/z
fSNG5bhJv/lRo+xNJJ+XeZYlW2pS5KPUrHgElbkzq7y9Q2wpf1TIvpwsr73IMRlV8c3FG74eVtDC
80cZpmOctAhJthxkCD63bJFytqasKgPSsgDDZcaABeeLyIH/8urYO18cS/dJov7Flb0R5SXd/x7k
Bhm42a9kAok1Lmy0P86yDYc9xMPBexu+DZi/Q2xTIaQYCCnE2zQ5Vx5knPd7FatKwk1hQt7VShgt
Rh1TBZCn8kCWEJHSW/tdUOK6Z9CX4/bdHJCnf4a/68WqJHWXg6EKZPqQcDcT077rtQiD2PksbdJF
32Pk/KGfDVG0Yn/K/9CHCUMbnvokQK3hzzVkhDyUvN6iAmX321ufPAtTp99Bg/z5oV8uUjbusS4n
+yAHZZeTik2mjrMnmrDATFIntOaDUWMeadfetV8Oyn55djsAr7OPsjlJATx56lJM8ev4ba6c1piR
v4qMusVWOxs2QABw9o0n3Vugr9dcFpVGkgRXWIX/WiDUpO3sYRN7RXsRgdpeaq10Dk7vPsuuWz/y
W884qrm8axAqDxlw5I1tBv1ynGfKvus15Eq3Tnkd1wnG63XkgFpOXzBEazAmhqYrz9CBenjj636g
7iLC55WL69j1XHJ2JXsXWVjQDu3KQ5czpIZ7UFvDSNE1r7LmoFSKzbmvqPW/nLeaUatLGe63dT8c
Ww0flaDpMYeOjTfudKJ0nkt2A3b07WCUDWKdZPNl17uQj8xrOR7ELnTsd6GG4gs5XRKxkS9YRLha
fCV7VwIyhijdpK59DGdQhDsV6tesQB1oNlK4RYS2piEaLLKlvv8A+kkywOcb2elMYXGC/2qRAFkV
v7FBaBod8UKncjRnAPmmPEZUURGuRBZPHhBkz3Z22vZX0bxS6knPcS3VsGscUAuxRvWkQTqubB5m
hYJN1NbxKkTqHecDJ8mBg2TxSvhe/VCKsX6Qfdrc10HqDpcNOdqNbMvhD+sManzfdH6w7+1GnHq4
zydPzC5ksh2jQn909buiK4Z8dR0g+QQeYHC676HRRhTu9R795aBc3Vbo8vhtrQ994byer9996LbV
SNkq+vDQzY8G+bh491y5Pm1gE01LcgjauyeMjPyHJ9L1ISP8SF0GgJ6WMPzQx1WomGZp9IJXUbHN
yzqhvMIh/X02ArdvkIP+c0QO9yK5zvjQL5u8QfdbkP9fGtG5OMKbvO8qHiTmzIyU8+2Q+81b0wza
RQdM5CQHZf91bg8bZxlM9bS+TSOr7q/6stKWV7VbE8IhNCiBGKBpRBEgYK1aK07zaoyY9Bza3BGn
PM55MY2aah9PabVPjNRVH4VF7kDF0XgpY+o5MJFUhXH2ve6oupGHvJNdbqgXSzajAnmQRlOzpYdP
GDKqzrTjMafdQ2bV7+VZhi+hPkXd+davWyDkMt1Cu4hQTwVUu9CG0to6fGwofnTeDqT1+ElAfa8i
xZsrA/NwZHpIVf6+muxr5ksOhUJJhqvdPkBYY7rXN+b1au/687QCHWMuYbDq+ymNKjQ+sF3xugyh
SsW3f+iY14RdJr67WIoua0j9F/93bGQ404dY4XypuUxaoaccaJQAugZxtNRrSCflwc5Ar0lchys7
IiMJ0uGtr4BYVQwVBivzjOtkuY4I56ReFWKEO4/U6JhpK7miPYQ7GfJxyrw21NoI1XdmyNHCqlap
7jiDfQ9mPV+7DULD/OnsH3YIT0RLqm+hHaPrYTXpfVUnzWHQQ3NjwXN5lrFSruVfY9V+sijTAH1Q
dFyNHY1HkuQMNLgeQIZJaM4wYtVAV02OSraBHHVcgA5yVM4tOuqQby5WPussTerki3p2OSBfTwa+
Aj91a8rRCgmS62hW4KFUmwCaGg2VX2/2Okube4RKYPDMZ7eBW184j4Lg0LZ2DFtBxsmDQI35OgB3
48dEhW8SgiLqbYK8xIeV5CVG1E5QhGZhGXy7djp/KNBXzbkC1mQ4Zrm2R+B4kT3Er/CgMD9SXwN+
ARQLI6SGRae9VpYGyKocn8ZCwM9TkpRKeIDjVq46FD9V/xykk/qoRfzDztPlqnmb1/uBfO9/t6o/
6GhjKApuVmwe95Zwra3m9zCzwWct0A/rT5EeBS9hOe2Dimx/68bTc1EVy2EWRoM/V9zpeBsvgjkK
0iJ7ZxuPGTnq4UnLj8KSclQuCStPnORoZKrvlszHnEIxa7ht8YOSQkqFwStA0Dvdo4rg+L5zQ3uD
15H9WZmiO/kcvkWkAD/3ZeRYm7CxEF02UacSi3qyqq3cJ09xZBxNJ19+2CtDqmQHPqmqcbTit9G3
PjkSNfW7kXHg8bO4btUp+OyMonlKZq0FI8XQMDWbQ6sKRdz9blIUDc7yMOXOHnJ0ebYVD6zagANN
o7nRozx4ADzKBCyebKFtoZ8rsz0avYkBTDZmwzbrRM9NlgkT3/9HJ0vb5Wy/tC2QosMkplUPZds5
Zxky6r64s91pe5ugY6q+4w4Kq15O8NXCWrbIp19jrtedkvuyKMLrIgbyjvfhSOFTfgoHGP4OgWlr
IWPlAdR0ugLbJDbmvPykuJjX4YrwpKQrNcYJpega8TQGtb6MhBXuZN8A4vYEKuqHN+u9yq6qMJEK
ytSzM3cJ0OkbvBrZRc7Nkpe+R8P6IsdkuBnDI/UyKDut6puHMfNf0Q4RRy8IxHH0B1Do8lQeuL0r
Cr4WvwM+RlW/R2SMbPpFG1QL2UbqLFrr1tRf17zFZEU8+svbbLmuVY9vn+O6hGyXmfOsijrYfgix
G5UnauB9Cq0aJ5XOMw9ur0RgByeVU3m4teW4jJTDDlJZb5Gybd8ir0MylILEuNQCdEZkkFxDnt0u
iTeBYiz/8moyknfUENVBkImq3gz3DgKDq3jQkrVs9l5IX28M97gUOguBBsXmw4AvUuy743T/sb8Y
DmGZacc6r1MbOxUWGdwnfSzFXaAHLeCkzNl4vFk+IGpfL/x6EnvZlIekc7G/7eOTbFVxrD101rDK
MRC6L+aWZwbBA8TM25QKFY5z11k7f8Qie+l1LSoDXvZNg/4dLdF4mfiK6Ij9yenzhQczFJsmysAp
VTXOiq14qB01fIIIAK7Sf5IHI7ZbEESWf0jnPrcBqDpNWGbKUar13X0e6IfK9N4m6D0QBgsfOdkF
FS1bO1OPbOw8HextfuoL59ctHmog8C4bc7M5oOqrcRn04biTzaktO8BodrSUTcVNjce8/Jwl6dvV
StetSF/azt5I2wTUTWGQtHFnlz60RGN+sjhYIbGOP9/cFxUWIOJb29wbEOXQ6ifAnwNklGzKgxHZ
MTiaIlh9GLg18W4xN6FlgxH8bGguPjmjEWCV4lJswtRyaQF8XLWimTZU4ZGud6PwQY3cRTyW2b+N
yrkmljwyNjXc4EnOh9z/cb6MCBGnvUbcrvD7+nLwtgagYLR8AaF7SP1vrBANr6TGMHJhQ945u0q7
hpkRICRgiT/qNg4O8YyxXsjozo6c5Rgaw0UeWlRTz6XfrPW6HS+5Dckji32cr+efEIlpLBms+nRt
uZTRGsUaFon8dfwelZ8u+4vRlJTYu7ndPFfMC+dqYu2oVQcwnFKoN0lZH4ALoi0FAPZxCJdpNBf8
555Cjb2DPeS/5NA1qPa7dVq50fo2JxBFuhj74G0dOYCY8f/HdW7XHv7z5+n6SV0aFgplVWoZp6LR
t32sW/vWN9hvpX1vnMaKZdh6pcYptY34MEABxhXQOMkuIUevMTK8gpSz1loPLsk8RUbKtWVTGXCP
WFUBgk9tUo1r2SmHr1eU4QMkpDXkq3oRuVHydpcuR3A+i9I0xh2eGGvc7yJzSVLDPERVZgHd5p7f
BjzysJig7cn7uxwnlzO667Jq293bvsYfoj1ZPuWOL0hw73apuxmKFruw333qPID/HcycWr/25yjv
mNfTrJi+9LpV7uV8OUtO0Pj3WfGfgizKPF8OiD5zT7Y+Kps4G+BziPIEVqI6TZpVnv6qKQdkyIiq
tV1PUGv/c6xcKY2Cb46NIlptP5WKoSzlmQlo5XqWz31lqmD+93v0n+OwA1VABZPMdNP1B20s2dSB
8Sp5BGD2t2aW7K/DPnino5UCLUh9A9m2LDhrTlC+wDVemGYGxnkwDQDM8ZMxd/tZlxxG3qWXsmlV
UO/RSFIAME/Fi66RhCcLhODoHMyO/rrGxJ7mEjvhUwBZ6YVDwtfWZB+Dw4Wd4fe2LUrnsfFtvFNv
Tcgh+z5A0GSrNN51NECs7CG2Tesk7X4nZFKs0eiO0gHYnz1+m0hBBbuK9JUjLYCH2E5Ok/s2Qc6S
B9dIr1NlS84frCReO0BpVqVbpeQ6u3FbaJHxUEK0WncleTLTsrDUm/t8xWyXZWE31xA5MLLAAmW2
/FDq488usLQDqWHjAVHTgxqH6lnrWjdaFi8jXLGHdh4au1Y5a/awaw3Hi5bcQsdDoui/rpEmZC3Q
6WaxlNe8fZg0QOs7BhZTgmE/yv609dplhcXH9rrU7cPIYfkBYye9fpDbcsWL5iXOPo/1AMEEXuyM
+X3SjZR+B9Qf3pbCK/3i1qmNE7hb+b4ow8F8E4lo/TXmtsRt4NZ3Wwa3n3gx8T1V8MD4TArtBUKl
8twWo7UtOrPctVmdPqPk910H+PjHvwYMEYYXdUBaRkoBjSo8GQMhLykGqIa2sbKr7H3TnJsyWI7K
4FtTjn6YW9jA01sw1kvRWcY5S8ADDb77BXyr5h8CDbl0SDyofNWlMpKmic0zuV3jLKOboV0ltSGO
RfsrLSzzECLxdIRJyp+qUvCphBlaYCI/97oGRSVSQnJ0nEPkmTzUDSSp68jHth21xsHu/8DSzIYX
PcfJ5WSbJFIHFRqz+TFArj1I+gwaNAdj0kJlN1Qk7CeeI8vewk3+V5qa2RE0cEnqM8qyYwMiapk4
vraUkxo39dZR10XsrXJHMc9Y9cJaFyMMwNmJfW6iGjXee6GPiS22V9dRS+3rhwlrgDMEvBfeOosv
XRZPC62I/JeuA46k9cX44lfR/7D2Zc1t48DWv4hVJLi/SqL2xfKa+IWVTDIE9wXcwF9/D5oey3Ey
83236r6wiEYDlGWKBLpPn2Mv/FYUL6EL2cGyjHyoKAhtodmo2e1MVDQhbeDvDWgxz3XaVpKEc9Mg
qgfQ0Hxo3nqpru7/d2yWRfHSHbAlb1X1p9kBHmM2sYG1gu+eHMV2gvQZUOwSOcPDENUB2UZALqfV
3K2G5H1pBI2awUJBV+AbrAm8Rqu2oE/xghRlu19ZmjwLlBhc9b5mlyGvswXZi7y3VrkOGLmvQL0o
f8bSzPgSTnW7xxcgoFSSp19R3SYWIvLDM7CA032ltVeyRyyv11lo2QiM4SKxaNedBThRC57Nl/jV
5Mn4Y5giyBXgsXbtq3baQv2k3upWHt1jOwgMvVM4P+JX1oL/hDxBbyavTgJamLeVNfgmUfkETccV
KCwy1EBliBo1qoaPjCg1yAIp3ewENJ57KWpNW2qRjbfZ+1lUIFRKtvj97NY7nyVjeeoKkGPFkXPl
WL3ucC+aZzqgiN0620kI1UYoBy4+dVBTJuG1qnJvR743D/C8IxJmA3PaZ9E9yP2KB6PJkiDUAfsv
BQrHEq2qlnbvZn+1Y7KcLDm+RlAXC6Ym/eghVIrkPz2IJypL4mUec6iJRhoKPgpQbW7AbpPjV6Tp
/BKqDYfgvruyISW/nCXDOW1OXLUNof4wQn2DFtsHH5yh3cpXHdTrZx5+NFlzklrVoChE7Wk+DFNz
Iwc8HkRzapXULusR8DVrv7qXACbuBk9j63GqtGdEsGYPE0U/i1yCeMhJUBJVID9sKL51iEB/Q+rZ
OIBZt70Hj6I8g/t8axb42Eu9lOXalmxYkS8dTD37Bgo740Ctuosn1FT2W/C5iztsLpf91CAtGULM
jYRyW4E4XGkiOjKJVj65rFhRCTToUbEdhpzKiqqcPeYaC89x9BMKFJcZN3rtIQ6lDMC6XzqolAEt
Lh24o+t7zVYHYM1zPEVwCmytxVBS0H3P8WxEpkD1kLuqaf+30yKCCGSDcljUvdZyvMbqeQ2yLxs5
nMzGth6FC8XPKWyL9U3ScwLuFup+NbQCpbsl+2fVT3IpEnM8ZJJbiwksHCtypI7bVHQWpWKTvE/1
yS31Lppv5CLegHKFJas2t1dt6xR3dpVho2mlyaZhbbYSLMZOU89QON/p0Bm1mu9Dlftr1usTpAhc
KFAr2WqytX4/LUdtFNdZuFr5/cmmq7Go8ENp6m0cDckaMSw7ORorSjzeCKLntOWHPCaHetE6HIYn
ylrO3TN39O/nc3rTMiFJN3NOd2XnrPuye/LiFcgvFzYbs9Mg+54HqYZST7f4rZmqKuNiQIQu69sN
td5dW/Uco4fZu51mpBbZyePdn+wWZ+Ly7k+XJFf/1alBwFQp1mo6lFXoBKJvpsXNRmeKP/PESh80
tuRje+AlRL3+27jWG1AURJ5DWkencUjdoKzTjz63GVsQr22QjfoB5QNnX9f2ef4+qAnWK5RF4wu4
/UXIss1uZPIKF8/z96Fzk3o+2RDx/RZGTb0w2KAHosWTjdgFKmH+AKC+v0SAFgPDaiyIg0BEdX60
LPCEkhcNcqMe7AuKyvz3Qa1IT2+pEiM2oPRtFSh3q1IJDSnIMy/SyhlP1I4gj7PuJVKJZNOUz0dH
VF0HeFq582jqRkzYQGYR8Tdgr00QDyU/LWTedlohzTs6TG3vrtxBRMHN1qC8DilEPVrkhW5hWwyp
9kEJh9EB0WrwrTaIeRdjCAZHJRzGndSEGPUrOXwwd72xBp1tviTbbQ7E5IB7Eq47z0EdTmH4JxZh
qaku1b1fDyigbD1N1vC5A2uOv5B67Xe3yWsfP4PK6nDz+WwLBiVQwijRVpAaNleTlaizdq2LKCDw
Cm3J5qocyEQOdEjcjyZyVQMBVrbngb/OdZv+17lk2X7x48TYe4wvXMd+k5hMjBKK90bYvenatCVI
kdjkW7tOSdr0fe7f9TlXMSpoyQwR9FVDHd5zG4Er5OIL483bRTnOXYmtzGfv2/VohK7mJ5u0Rv9u
xPzU6irjJc75y5jG7nUcsNyrU5PvqEmlO/7kHlCFJk5Uw5MnfnRNjAM1yImDmR61jNZjbLVvhT7w
DjdpD9RUY6MYbNlBOm9lCPxyaASNRQXy26VuU6lLuQjiQnYbH8ZoS34NG9T5qTl0VF4dB1wm91Vm
Sw+LdaRzgCyA07/jeX9upkweyESHCqxOG4hiM5A5wg2RRwiHJfDT7U4eUs2t9/VoJS6UhCG7vaWt
REqvODqlAzgcw1VrGMaCtilko20Jnd1stxGfbDSBhazfQvfKLuAoAAVkCHxhH0jDUCzq7ho9gxKD
ohNDuesbYVgpm8C2GSgye4gLrjXUT64blSCd0ipfo8wgXdcqm3rrlRH7azSAoEFKL15a0KEIPsHk
qUm9FVKOc+8NJk9wemRp+Tz2U8c8lepNJ9zJ0DZEdAtVRNA0ep4qMHWFBhj9vd6wn8OOvUKQqbhQ
Z9eyBUjy2GOdN/69ZHxDZp5DiM8cUIc7sth5Hktd7Aq9SlfUa0dCCyI/QR5NXSCE9vF8gXnK0f10
ASQTP1wg9oS3BpUpUK8oc2mPNk+XaCLsQs3cBqBPGmyZpf0eBJ7esQtlvBJ2HH+vUcgxMfCfQgjO
Wg+sdEBqUaZPo9ZcyQEAShdkF5F5uY2EPCD/XhvYBPuh9SWbcnsNcRfcVjZY67MxBz9MjNuuV2CX
24FsBYRXQG9bbG52P26GdQ2gJOJcEAf7NJSaGoEp1VjU6UIv6n1ieZ/EuJnsLmqqRaf0KejglB0C
VXTaJIBgtepw6yabnCK+mgYEgqjj8xTzPFWDRDGi0CuTNc7xdhi6Xuz7CtCld3sENNLRHEG0t/rn
FCWH/SQ++JRtPG7S1v/eR2N5BlcyOzXamhqghuYowcByfLbX+YbsZKGzVo0ZUsFOWNvczBEEJcFp
hyTrL5N+mO9m/2XSCIJYfSFiz10yVE6pPQVtQOzQczbjmL7OWxRKnKjDp/0HCoW/QPQLeFrVCXwZ
W8fJiGjxr76umq3m8eu8A6LeeT/T18MKACfvkJh5jZBO0TyIDAV8ujahGCWvXfAI1+6jdFCZDsKa
vyFh5z0ZeH4ihmeExylpmgMzAYSEfpH5gO98WHCt1X9o7YV0vtQYu2ZvY0JDC48iiiHNnZYyMAa5
lHmJXTEi2q8tns+LHiQul0b0oPPQI+y+eD69ChfcD+CLlMtMgMvRHWS5QkYluQB6PO4cT2ob5ory
6hl+jZ0P6rBMH3TLijxMxsPd2Av25dMgo200sK1a5bVtwHvgSeburMGXOVQnsIBEfVDjrlO7MJ/T
Zjxn0sv+Ss0UlZRYvd2DX7NBjSk8uKabz83Qnyl+9ieP9zn+1QNFbN6yQBXwyuvSJ/BS5HcEdOgC
HdmtZ1uKBgVg/JEAFSXXnf0Ijq0Z5pBXJqCeUMNYmyPYqzrw7W4qs+iXZWlBbVshIZIiniel8e2K
JpVAS9KkhKFAYac7T9oZsgsSiJYAWoxliu4Od5FeF0doG2AHAnGyuUki9cQba8CE2AkYVtRyh+zK
1CR6caQp3uchEwQ9l26iGfiaQd/vAPSIwiuQfETHyWHpRSghvY7z4q+OAzHV+v6rnPRwlWGjNXvY
rd4vOEA6PpB2a0ckKKB6j6eCDkBcyioz0AEZOUnx05vRBg82ZC41bF1oNJI29YKB80G9kCNnVY4T
wmsyzy95BS5R0jXv6mQEoOr3jsbRsJdQHREiavOItPdxF6uOKKmsIzPBQ3waEarKS6GLh7f4zmC6
+XpEgpr07lZhL/VvbfoCpVBwEPVcX8a+nM4G8E1HFLCDIuzNoejjoMk04Pm0xNvItlvbeuseHBna
7grhknRdgEgRKCNozFN3rDH3EOPvAf0Q9CozlN7tMoYidvrLALMOTKD/X7oRTB83O7hxAitL+csf
/B1lZ7FfAtkowEVWgt4jSxv8SlVMktq6FzULpI1tCNohduFXxriwnLyFZGxtvghkXpoWQUgEB868
6aoFsWxKLwWllQa+Q2pajvXfg2rDAjivkCcEqUrQ36qDBp5KwAuhn9FO/9hURwKZMijCDIA96U4g
wW5cGV59TISUV64OxWgHoirB7q5adADg34oFFp3K4uedfumQK6YWKB3BxwFkHySRo8PNlIxNfhh6
/SuZ6OB0frnzdNbOI0Xc8F3R2D8h0dMdwP0JGaNuTHuIg5bdEkToNnJMQ4V4uzJSD3nS2exObSvK
fxaZrgMvk45HbJmMoJ76YUFYS2NA9Q3W5eihNvnQGR3AkgbegvR4M4O+N+kWVde9DWgEJLbrSb+k
zIWUkdb6Lp7JGsM31zVhIOvIWyWpKR9FzxFHtf0r04Hl4mMF9lDH0A7UOQ26joJKCK1Trwf6py1E
q8Ml9Xp41Zwc6X5DZbF8tMEF/QA5gLJpmm5ZNtqlHsAtRp6ljersWhb6juZhDX46wh5kQL1MdMPe
QL0r2DDxiYDjSO4SVu1pWvIAEhKEfVp9T624ABEltpz1kWZDzKoDiX0tQaPlQG/Ugh6ebfTYhk2c
PYUoZkXCIwZNFJRItwNu5J0JGt0TqrLxaG6i6rEGOcZCH6DMVuJLCxHwiSAXJFZ6lIzbLioAuFAx
VWynjWUc8xqseGjmrOTmAmiG9ISXEvhaKgvFNprlrpI2MZZZmP/iyF2IAIR1vtaLGirANrJvmkrB
hZM9Au49LP1+bM9kok5HgMBG961hTR7U4XQgcqLxZLtNYtgdMLp5dya7LrQBkjTQzEK9vnFsurrY
Vjy8hpNmgfqLKK2inIHIygBH6hQmf+V4l4NcRfVw4eMUWjDp2oF28IKM4G6GO53OrqCuLIKuQ1oK
8tQr33/hZSsvtxCA1CyUBYSxtqXAAXXEwhohhC2aFR6w5h11ZEwg510aLyDIyPZuWRZ48PlsY+Wd
f65a6BrkdgxBhXCalnrjJi/t4JULd8rDb7VXn4cBAfnFOL1W2PDhWy1bVJD09c/Uyp/tIS1eOw3/
WtQvyyfsB/IVLzJx7foSAQHLNk4eH6etjNxuX+v+AFVe9tuVy9H6eGVbXVnj1bmSJeIsZfaKpP3H
K/dd+pxUub5MCquH9HexBokZ2LgnS9tYpdS+mQPuc79L2QPoQLwAFP/+ETX//R55dIgKDol+l4LQ
bOmKuvpii+5FgbYx/m9QGyHTOaXfNEPTX6LeTVcMP/q7KAu1Deq3k32cJuI0tskU2P5UPro8BGE0
t4zvENJ4+xgGPoYWRtH3zkQQ8NPHkJP/28eILa/85WM0WNicTKyTl92I33M9QL4CSYj8EVSw5dVs
8VhRLcvXcQCWr3BlcSYTVlti5Quz21CThvMJWCVqtuY4D0ddtyuWaigKA1BjDlJkd7LiVW9y+yEs
jfyKrRaACa39AD0B+6GPVBAGIkgHsjVRpFC/iusKJMcPQBjlVyd8Gw5JMOQTYxvRBKvTj11rvR2E
OksBf3e0HuhS1XLifkJsJTMROFU9IOeBao+h73SwVK5IsMEyEF1ACmQ6gg0Wmnr6X2SGuiikYpQX
6dSQVzFJeaxq/Yp1S7iMqwp8mHKwmmOvGFTowNq+x/oYZNAx6B93tw5II8Bbf/eWYxOUbbiFXGe3
NBE/21HyLkvBfQWGCQ9kqMBZUy84r/0dJf5yNkGO1wO9rBOGwQwcmAbOF2E4eJsyNhpzRXrvhjJC
U8HbkLA7icXTGfUysLgtWtVbt8DOdEML1XWQhF0mbj4yYqlVLenoj0RhS32qdetTnvq756/jIDA8
e1ZmY6KQDLCwcLBlkLbgUKIl4LwaJOMYV9AJUYtFSpXTYfa2WhNVvkjN3w6+1GQgK6x+B+5sE0sz
AVKI5SuAXasq89MXGTcVSv1gJ27aNPbBZFFns92TimHMC+Wrst/8DWb9xPJtwDMMsZdRMbbToU0Z
qkWGLka4DbZbb6T8credAHag3WKR5fwcGXhxte2ASgvpjl98P4xWo5mzPWV33PJumqR4+eQ1uInK
Le4z7OCvGv5pnekgceHFrrXyCo4EpxJmHUwxXmuJfymlNXqGPRul10ZTc6+ZpZsPYNkJNLxvoJli
d0ctw36NlGpYZmA5xziKiJSODWRfCkDTuThQb5vZewnaivso4hbNQeYe0qJHnmMOmtJEHAx4pDRf
5LxMoWDV8YdK1jXodwBUqs2YP5Qg7gdZi7ecRrDPLmuzh6ZhGLrr2nLeelNsq2komf40XnlQp4sC
u8CGJo3fLBu3rdSfImYCc7e06iP+FDFzlus2b47UO6nMOPUiOw5nDn7zWy/9mqjJXfZx7J+c6beG
p1p6HA5F7I7LwvG1Ry2Sv53Jkb3ZhvezT35aAi33UTTjRhSpeeCjB9IdddMCB3Evq1E+2H1rHqpO
ZlA1xM3ZgO7bxO7lg51u5vAf/yEBF+jUl4OjB5XjIkAEEpPDJDg7SNY6K0jCmwuy3Tr+1EQsgdUL
GnfrNovJWbUcCtmfOgw1f4Y37qr1TEh8aQa/0CEvs0fUr7pAPP5jojPwuvlLcMpnQUl6mWSsEgHa
FMcDBdqv3jEH2D1zvt/Mpozi2xVyt3y7gmsDu6VY4/wli3gW0Iibs6PlD9GQ7zQNLJuoXkoWdT4m
6xYqn9CS89iunfT6rKtMr8Zz/6B3gBioTC/etOJeIOYEmYUauq3KgzpyYe0M1JDNg1Be3K0ExM2k
MYVnyJG2Cy3zq69thXSkzXJ+yMO+eoEe2WxvJFSKIEhkBXXa1F8rrFUNoyzvzSIEW1EugTRW9l4N
RwVUdBteQ3L1IXK6Z4hclCto76UPg45wC52RbVA2qWx09n/jp5UILxQ6qMvHkRtL35xAt6+eaPZm
6mX7xWJcHqQOzDJZ0yw3luOAJ0rFTehXBN0EEmwfIjwaCPLWjUiMDQldTK55to1Sv0/zMb2LBftB
ZvLyYk/fFJYlvygv3Xc3Zg48TKlZD1hrFgfDxkMA+Xj7gWwl56sRRY5X0zbthwRCzSsXqOsNedAA
SyLcqQRgH8imBvQO2FvnOIDHohggvjQAazd/AVy62YV9wwKuQl8u7HZrf7SX2Ba9Kv8/2Ycpg/ps
HS74yLtzWgzeOmV9GZQFz59AY2huoUvpL3nY5k8Db1C07EbuQvPRTKYQQQmlc0TOhgk+nz4fztSZ
Vsl0n4KELMLSaYDO1iqPSvbIuiG+Dm47bPvU8XSE4Zx2X+FlmS0GIwp3lrkxbCH6H9ShlaC7OuRs
bPezO2T7oDcDESqgp2qwsEzVeLbisntpV85oDS+6JloITo3ZgppR1SmGSQ0ysKoXqqQVxBVQykLN
fISCWWQPD8hM+1evc05kxrcLhqIIIPcqbTClBxW0HEIwW+p1DfkaWrJdpxn2d7fXLaIjmVzEiJBA
C+DDa5jetreXbzgGqqj3gwP1cVJgQecEmZf5XU0DGWLQMciQjhbY3bGHNIZ1r7JseTe29/EUrtuO
RxcydboHvWPe/KA+Mt0G3Wy/DmrHqT4Y3fCD/P+3g+IOaDGwPeCjdcJDnNQdL34SAepRicGsv8sm
OmgJVpsPRdiWj0Ua/m2oVVftNvHCw2LyBDpBc246vzap9+aMiJU43ZpDioozI4vqla/tQktVFo+m
N92hFVGdcf/HlukWxWLInPoekBC2tHPOrh4z5Bqy0s0RRHD9fhAQy/FdT1wQXzZXGgATT1MNIQ1Z
1s13r+Y7YQBvuygB5wY/AYRCc/M7lHf4F4e5bJki3TZP2WuK9tEt3qYcJgCWusF+mxIl5ccI927c
iuGLVrIe1Iw4k6jBW0DnYPhSCFyTzgZl+6NfaU6gifVBWLoc25yvSRssRFjl5LiguKhBnBxQs+ka
CIVDkZOUwkgzrMqZe3q3k7SYgwAGXsZpgrXgySsgG7zAiRXi/bOAVMd88rHrP3x0AH72/RSb66gz
uxWf3HAX+7784kLOuhvK6lkYZXLKwBC9GKHr8YXcYig97sARDJ1Ny11UrPe3ScrCDUex4gqFyVYQ
DxX+11U2dSuzzKD7QW3ZWh1oRSwrGCEqBF1QZwpM3d0Ay/QjtGW0I956gK7aC529228msk+2MfsT
xT2ZbAUYGWHHWzXakZ1M1Pn/tH+aH/f4h8/z6/z0OX1CdLzPPTB77aOqbW1ojoUb8p9DDyJbybpL
V6Tgfa8HD6mLIvnemG6YBsC2I/7TdCAZUQNmH3NKIPSSuFCFSfCU/n2qm+V9unl4AkpfZ8yhEK7U
EKzSVneRqJa+4WVrspF2Qgfm0/OQ6QuzZ+DFxqvUtCJjh9SoPuPGBi+zFrbwupMLlvmnuDbfXsBJ
9eY2w8iUm9+W3QmsIc5T+o/b1I6/zfarGw0vwwj/Ygd3vzlhYwwFpktb2dCkN2v3GovYugLtOaB+
GDd6qR+zFswW5Ckss906jumBK5FhU6L8mykG1SFvwHVLPlKznUUjgKZjyLHMPuoKYF+2P1xBX83u
2RBOR9BG3JE3TTv6eG6Zc3JIF+N+dIFasUIt32bQwXzWK6QkQjeMTtQE1d+mydv4QYMi3UMuzZVU
Na5pZjJUPYlyQc1pMswtyJj1uTcbOYAwY1FsqZem5BDcOFFTTSkzcPLRlAXodbIuak92FIIWRfMR
rOBLRnETdRBNDpg45OCOFEvpomqCJl4cralppHw4MB2aRX3Ni8cIeaMHK5tDKeTQ1KB8vg0XotaX
vtsFRmtCpTBK/OtYo1SNKbXQauhBO+G2ABp3PdgffvcYvPbQjHjVf/IAcgphcZXy+MMcLvbvqzE2
oQ+PNUvOAiBxEFJxTAvHSdHu94m2JiL92Tb3g1QfJPt1AxZYu9CMjV1byEowsJoiD1YfXWoiZTI3
CWFDmBo+2LPphql5H0RoHfJ6N1GLXN8HMpQjHHmEUuqElZcuSw+QH3QfAA12H1zGnlHG1ZxAEutC
srz2AsS3x4A6W1fzTxIhq1Z1kqkosnPpZgystBidxnYSoKS+WdNwTxcGdqLN93m0GgQpjQ3g/fEd
mXSvx6IKxM8b+gRj73UHDj3gBfXSHAw5uEJn/ZVMQ6Whgmhw0y19BKhr13ubOToAIP98IpD+QPVL
uydLq+dQfZq+h0nc7ygAJ0CQu5nqrpoDeENstme8aK/USTcZsrEQfU/4lW4wnrYo+/h1uMirasUd
BvrmIvV2Md4DwO56u9av80ebJcVjjnWSOabjJapN3OM2s5Y242JLnUBIT1sTRAlLGvA+HM+rHCSu
0g08p0zOpvlAoAmGl9AKkN4J7Dvgu09rJJWbYYy/gwb3m9NB3wdEI/4u51BjdLPMeMVA6qeBstK8
lZ0ANFOsND1hO1tB8A2tllukxQ0FvRBX5IXtRVg12doDa8EAGaQvXRqbYDvNkMHIlJKUknJRdiBr
2Qf7r/7IGZ6Y3/Buh9LlERDWFEgFFfn7FAOs3LhamjESGreOD8HChiKB7gBWzSLGM7zvS3BpDOEV
Kl7h1TGQZcHy2N/0kLG9giMAMX8HpV+D5x/Jg4WJcTd23yZp28ky87mj6MN/hu7gJEtbsQM3akry
pTloSrtuoNmnrlD3DMHbDurdYY+iN7Wzw3PJgYxf1O6o2TB9xcEK+xRj54Fly+9u9KrobSho+3n7
R7dazUZA5nc3tY+ZZyM7XVTrLHG7KM3W9WBU7tMBwAkIk23aKU0P0AXLDrmhWRsJFMKFDyVg7KXh
PXQhQtc1s8uvLOZfYz5UP+sEenepO/KFOQIC3fDyZ+fXX6XGi695XSSQxkndB8nwY640nl0gUPF2
ldoYP17FseIkQB6sAf3xa23qb6wxUJoeDsBsEUfMBzO0IWdamT/ZaJCi4PAiAxIbvhdkiL09QCSm
3NtI2UCYx7YeyBaJL+1g9feDgdeBb0N2uJnAhXXzh/QVII1Cxyq1MZrrfHjp2wmipaV1Z8vR2Ztq
seoAu7E2UpkgjT2JC5LtI9Cuvxpn8XgymsozCaz9KDzvR5nqRx0sJ7cT1zFmi//PyS8+ZeLL57it
X2mNTKtlWijLHmLzItR3ZB9878JND9iHbPraRZAduIV3KQys7BaD2LnlRGuqPJDDcxVBqQJSEcYq
Rp4RknPJdDZDoS/Jwfaf07a2lrxAsXojomwpJj1aT7FtnTUgbueD4TN+9IUV9HmI8BZ1kMsAuaVl
gR/Zmmw96v9Wuh1HEKbrxKUfQBfS2um4LguB768uNQQghdxj0Si/gD3XhUSlre071WRsXfuj+1KB
vOZge1Dv40o72sgnd9kJUPhPrlaACav6WUlTe1UnXlq9nRjgx00FBEFsA9nFwsiM59pr2xXvhHUZ
DGgLpE2c75EwAKNDOPlBxaCKkBhhscwqkO9ESp6uUGedB7Q3gDxo6waSfsmoG8G/+5AjHZIEbCdc
ed8mozOefyuK1sd2yzzSlrMv+XTHtOlIMmRpwuSd6qMdJvU1DHeL2py+9/3XOPChgOV+tF4byDIs
QHzEH7gZemvpAWMzgMbwxBI/DrpaGM+l1n3LyzH8yWLw4GFV9xfons3FqAZp7J9BAN+OJxT0JGDW
1PTnaRznQZBVnQc1JQJagJtoYZ8e4trWltk0JEvEnNJDFI4gaaeeNkzk2yl1TamOAIqdT3tzRAKt
UGWVpYZC8NiA8Dq0wOKjH4JBQ8tFc69ZSbUsK8FfZT5cXBu1Xot++NYLr/2Jkqm/uWd7z25mgofZ
G61L6uopdJ8E3+ObrU6pNFkgLM99YIl4icNoM6n8ER2GUvrA1nDUjVM7M5EuTu1xb1AG6oPPezf3
uNxTq9WhON9Kf9oQJKgcoVPeN4jozQghBR8CJcufbcIBAwWJUpMz+Y3vYwl1RPOR37/OB26v6OSl
7RH8GyhP0V1tdYuw9Jb+CJZ0YG5UkKawAAosbQdUZQodrQ40KIS2U3CzTYl/NrTXGtvufez5FXbJ
ujbiO4xWc3MccucihzxB5W7sI1wA4qRYHagDTHbhwrQLvvngjdXyqpFZf7o5264i9k6rhw9uEHKP
g9HOG3CBv4Agxj+JsrLNRYt4wM43w5eKsfAsBfYtK8Dv144JnrHZBTVX0yKJQw1PF5mvgCeCqMHt
+TSyrAKZdUAPppbsluysc5G1+WpQztQTZsjALXQBgGAiZudPDz+aPWemAbJFlKUrtkNH0SNGrEBd
Jp3qRHx46yLjYCQWUH3AZqghpIH3wY/3RslX5GjHBsqDzMo1d8waZts8gymrbQOZNosv8iqH3IRh
WHdxOtVbO26zXWHa8jJBCBIacUn9dYTco6tF2k9vqLdOydzX1s3HJQ3KnaTeDpkB5hG/kxcTU86D
ct050RPBKtotYkTOPCgEru3OT2TAoNC3yFWlgqMqFehQjfUSQSv/ZFqDAVyN2tqDa4OD/gqlByBk
fPPDrgnMJaKqgTdHyGfxPlgv42EDfTTIGyOdcwFmeLzk6VCfmAOFesFyB+I7oEDR40buS1+/UstR
JjoDb0m27RxVnqCG0iTUUWhRutYrwO/csCneZvGzrF2xDpHU2PDCOCgsbDTHlIGQ8HYp5JbwaYCg
2dJso0y2YZKIswCpQuB5QxzQL6pUPys9Lh6g5MaO1GpCvz0VdQfeP/TRwa/1IXCAuAiS0n+zoXL1
GpaaN/8WUVVbnKrJvJA//RRBHi+CiA91cJtoCMWdCdniE82D4DDoN6SbIMgESpVK8V8Zafy3GBL3
zu4h3i1CsNaTXTi2uzQagx2aqBifWMI3rfSMr9lgQMm6aOSG3FKk0DMDG/tm6tn+36admFYtnAE0
XDRtHg7F3iRYYKN15hZVg2GQ21O7JhYyaiaIrX9octUkyjK9qcPg1hsOCEroxd8RXgtPPTSF9iLF
X0lNiyNaXjoeChFUb2IrjkheAZeomnoC7KFQNP3URMogPqVVm87NSA76Kaq0n/NMyHick6j4Rq1I
2Pa5b/Vnd5qmp7YQ7UWDjhj1ccPkd03mn6lvBHLxrpEmOANwRTBq1FcssLYhCFaeYm3SgCmSa+rL
e2bcOyAMpHGd3TUPso2X1FdNUfzo5H9XuPM2QwKsexcW/cOQFyloubL+4ChyJ8CGzW3CrApaOuCL
ml1QTVObtn2lVlJkDBjA2FhTszeA4S5S/0wtGlRggb5AgKA/UJOmdL3u6qbJo1S0J1nfpPeaitoW
Fbc2WGD0kLvh1W5E7f6ZXJCU4WdoUOxuA9pc6BsUAgBBoSahQ5fHYp4kyut+ZwK6vADDhI9UduUs
ktoHmrmyLG3BNJtDZEv4K6ubwrsqK8M7VEtm2xjyRgudfGqGMrui6s7USwdylvvCj5y72Slt8HBp
cA/M86Y+mJJ0O422t0G3axXqMkYCCls/LewVCq6AIfEjnR1sfDnva4F8iIHWpvaHt/8YyyzoXATB
q1bfJF3Wbx1UCz1E3P7Bkyn/q9B9ZA7c8ikHXdqfHNLGffJlWc0OePH220pi06VmyLBZunfBI7OI
HWjaF0ZUndxMM1+YWE9hHr9U9VifxzgCTluZu2LgmxTA8TWSUebLbdBbE6v1BJGsaSoP85txZD5+
IzEvUd4HeaQPhy4E4I33Eiq/6GjUu5XOIPPunrHhic3RX5HFZwzrnLQsN2FWQA3PtnzIumYisAVL
nkSOpWDcRu2PErEqjVnW3wJprMqVyVe7RVAjAz4bO+0O20Msv/dG1aDYTg0PIXYzD588vXlCyqMP
kgyr/UZhIRyFjxCNhdel252p5epgU5jaVCwNaQDfoXo7b3jrjSKUy9d2CcSUGvo+3vfGYq37YDCN
QWGNWAAK4XtVo5KZoFXBD+QBeXsPXFHYC/Qu01+74ZH6Q3C7rZjpTwcamKmBLRW3TONjncVy/z+s
fdmO3Lqy5a8cnOcWWhMpqdG3H3KeK2t2+UVwuWzN1EhR0tf3Uqh2qeztczcaaMAgxGCQmZXOlMiI
FWs5Y1lF2bjiwsYr6gbcx+/Ub0/GAK1tsHCAn7HM1YncyGPQgnzbSJDF7gE+kkuXZSUynr021Qb4
aZwvIkNXV6N1iwuwLxrQrEidclXk+H4WozjpXzOsIPFuQQgIDvPU/u7Ubn2kh5OsIu8CGbRtE+JJ
v6zMoN2ASa9azVu9cQJXaXMkkwJN30Z3LYCkER6tY9599dNiD+Id7YfBjBOES4eXGswCSwf1/jfg
zdJ2TOrtDuWlQG2OkxyGusVYL/dDF+Y3g2+LRdKL8JyOValJBHi0giTQ1Puws5qJepWp7CAscCnO
JDOAhULXR5MO2FV1caCBFF+vdZ7ayPGbPpRcpd6fSzCkPcufhTLkc2B2AThywYrmlZ71XIP/axMb
qtuQE1hb3+eYvLSfje92kO5UKaJbWVrhvZlZAManOuirqji6T+u8OuGO80KDQxgWZ1BUn0XH05PV
J+kKyrgQWBy7nsQTcEGX1PhajFvYONJ3CUYcCHeOQj18TcaWvQISl97avVNeUuBHF03r6V/CqtNW
eWmKPXUTZCygjqkeE2M8ggFnuwjBDPPFj8sO2Ard3TuhGx9RdcqX2A4tZFLXT0MWhGdd6z0Q6AIG
ACHZZqXlbnDIx+7oVo9uelCGZ8QroYkWVEiGAYW1ApVNeKDuh5sxrgawGLjRCFQwVK+o7ADDVpF/
8zhi6mPEPNYrBaSVdC+dJ/ITKuL46sMDKQmUAMRKLfno4TeglCcPaBLl34LyfQ3y0KA4By4icCTj
hqTfNUimrYcSNSBdXhp3KKU37tLa21SIUt6QRxbFFhAHXrdAdAo8u07MhwXuNv2enG0Lhdl1XwFz
hak0oxrXRDiyWtu5GrJlwbVN17IXE5pa+wR0TItmZIZhg18cqQuRGuuRyfq9G3R9tIlQqrzqyprv
CgHBMDqrc/zVuzpX0YoO8jRKXTqtz852o/wjgjrxgrJajd2AKjgW7SaqXA0g5UweattyjzpQW1N2
LPFBydUhw0oTyE6ps6rvom0PDNC00jzh9zURKYIq4SoJse0xUwDdwqxNrl6CJ1o3OLelL2AChuDY
me7X2dTGHJIIdqaWQZPKeOmEWb2KtSbZTP0iGEbO8sjaT33Dx8O3zMWFlsgznlz7TuJ8OE4G3m5a
P0WJLUjqukMaHbNAJSfsdt6bwY0B9vm9H+YFmNerI9lpRuN7FmhUdaKasS7OCDYfWh+CwQ5qKS1f
MxdkY+MA/vvzpQAoaj3TgNAVwuhIowJpF0bZ/cB69tDVgMn00Y2sNfZAFksb9qCPkNd6NLWWXi7i
QjpH8hDISKyqGkpolVZx7KhQKlmX4JCiqSGkZA8oxvIW1EVJrHH5h1dyrFJeI0BcKmThPZkyVEoP
ZXZsxibqLPRlH2bADA3Zka5oOLdlB3JiqwNv48ecgNxpnDyLoQCfz++XNK5VbbmGlFa0tdMgWZFu
+D4bq8MKfE9WZqWrswQA/8zSNFmlumkdO57/qP1Engwl35sgtuWJbNwFvx6z0yMNDqOHBFsD4mgf
LjTSoYIOlM7gVcu02zlNNbROeNT78qX+qCy3kWYgE6WpqNEaUFSOXtQjV5o4hM00ccpo/bXWvPyv
a5H94xXntcy/XpFWNoWwjqjFxu0TN6MyQeUtIXjdjy6OO+Zj3OC2Mo9iO/G5S6NIiIepWZ1tpqlz
Z9b+Ho+2Q2PGQOyQbbp0AVDZx4ZxIBs1gheoZx4blBmApPQ5bHCCAG9X7fSPGuD3bqw9F02ZvwrL
fXbxRXgFFfR0ATzpdPHLkO53zhOkMg7jsBhn/sMS/999IAGGKi/wd6+ZZOxUdtxeENFDFqbhpoJO
7cQOYTlQdikKnV0a/MlPpvsQDab1/KdJvmtWEzvE3yd1cWE9B5YdnZRA8aXMtO5KTRM5KbQyl7Nl
QCDuyqNxQ56Eo+irPrJZisLYGhHOqFwZ/aepqVxqfpn705KtAa4OvRuDEuMrjDG9a+mHxjbxQQRL
NhsZykXVOALUoKJYt6ip3/tOnT712rAVpQlQ62jXrcSb7SrI3+0OGNv2JfB1TyzHGfLDPvv/as9L
1K9R9mpKfI3ZK1BeQpO5n5JlJWhrT9KrHub8Wdqa5bZlbrec82cKKUxEYSN3MyfFpB28pIHdHck0
2cNl7qOijHJug+Ynp9AqHuaXlrjhbMsy7JfzMpXffl6aBnojnZamhXRQOV8lN5eDgQrBmg8IDKaA
pFzSgvOlVtUZ6gA6/zKN4A7V71HX8piNNvKrTB8KikCQbGmFaS4t8LGKArsPCprGRT8abE+nlWbT
vGYZJVs8b5wjDQIHdhezVJ5alPGvuszBjnvcyEw7Dzz4it5GanY0ueCZ3uVpD6qusUvbFSYC5NqU
nxzJxl0QHAAUfkODk9u4LkcqfDPbhPlzXlbr3c/L0iRPQzArVnWCcxS2QbRsC0ZrGqSm+VjWr3FU
6AvsqrpGY/uiwc6O9jNuABwEdWk/Q13utgqFSEhNzF0aRS0bfi/JyQ1w6mlRQbz1u+Gb1+BIFDh6
ewKhOPZ41HdGI11RE/kCErFJtaWpPljW8dgYp1B/XsHPQfBvtdXdb/Zp5U8v0qdetHBcoTYIcbT7
zgnuTbvVvzoQYvV8Fn3PZNwuqy52LxD8bU6g8UA5YZ9734zyTA4MqsTL3AGnfNkVxVlAR2RFA3xr
QWPqFcrO5YqXKjp7YZBdwgHYA6S2ou/cfGgLY/hmoSh9BR1bMW6b/S1SxIg91BDuxDO3/5rpdr2I
Eiu4CsHtCw3gCIDainFAQ4ndNFBo4F/2TdRRdOXBMUJQK7IRAtXV6o5sqmFA2fVtf1ciMrixAk3d
+Glo3hiVfluPm9oYqSTqqUYLNxoY86EIDJHHwHHMA6IqeypqmQtdqAt1Z3YA+fk0SP5kp6ZHaunA
Ir773T4uC3Zo7ZAbze6T/2inF0gGLTyiIGca/G06qneRP9bV9PbmehtyAyRSHIci3c7LmsDUn2NX
LUut7s6cI6HTAZN/0/p4XKPQLLqrEw+w3xyKDV3liaVhG8WzU1co41NV+tV1gQJQSnz3EpAnCS5/
SluskiRzoB96h2RQjFNKWi8Lz/J/InUGGHeavHbRG2r0ykdbyn4d4tZ4KnWRHw1kVzeDa2NTCfKB
RZC5zXfLDJbakGY/wcH9JFlvP3tah+A+Iu8Xrun6PrdRuu/gTHYbC7ddqkY3vvZ2u1fcSH/qznCQ
vVd+BWgTAl1gP3RkvQhVO9zrpoi3vl0mh9KpkxvbDYOV4bXqK5D0275I0h96H36Radw/tarrcfo0
xMkzpH3CLztfO62TPzsS4cDR1WqGfeS44bGsIrYsgliCApvVx8g1hvumNu7B08G+QqMZak6+3Zyg
H1bcgabtlez4YxCVaUt1FqCtu63qEEDqyF1pHorrQIAZXLRMROfSCHHYt6z2tWJrHkfiO8A1kMka
Hcya91vUUIbr2EzEFcUv4pr7KPBCwKFAvJ5lVwPaa+6iyPCOh/SGTKjh0pCZVp4VLjot3wVaE2/U
CPrAf7V2a7pptEDYWB2s8bk3DfioFhj8/Eq9kPv5OTPD8zwpzfHU78MIJJ4fCwkkjFf4McUbjSAi
2FC/L0w+TmjUi8ytvhPZ2zDycRaJ7I9NthBspHybiN+mlnyo+dQvumA41sC6SsM9QMJmwThYPPLU
ukyYhQHSGAgOxBvCOATCrM8o0HiiQTLx0DibVvvuXwPhjjRZwI5a5bIl0VHYefUlj2zjzkTQ7PQH
e1uKz/bYbL6wtH73LwEAWhJ7Bb43Xzw/Nu+6ANVUUyRL+G39zu+KJMjJ4eAGJUwClapl4F9oqgbc
E759xQeTP7aQZNo1KOHeNL1lfBlw4w2kE77iEQb6lDrRTr1kww1Uql0QZaAgeZyJnG7+2I0z6xyB
oYAX00xyYD6KwGimBUTFjYwhOu78NZNeU3cAUaSZLHT1LzXAR+SAnR5qL4J1FlT2HRDi8Qb/Gd5J
JRH4hiFevbNqq0BeILSgFi516FFboFe1zOQ7pIs2feEMAWoSwzU4uozvsY3KQiBm4yc26Grlmcq8
yVWgbduhbQ68bPoT8uwQH3fy8q7EbR7lea14wTbiwU8A7l2Ed4OswBhWOMWoKmK/1Jouln96b4O0
/vbegkL/9N4iTYPI7lj7RaVbYVdny9oKm8NUnDV2gZpvDlT2VZvaHepI6n2hkkQtEFkFhRyF69zK
KddWBMaAyciRtl27XagtkMYWOLU2zqaDmNky7Hx86mSs8wjP6ICdhlHFqxsbIXVnUwcQO3eKbmt1
jjhogIScFZfdma6okXEOhjKf89U8UJb+a1Tr/iKrnG5jxYG1d50ivHP7saStB9UvkCcnlHgWz+TR
25aJ/Kb1iOoftYQee3DocCux5rT+pxj/dElOA5woBeDEEduoLsSxH2x0PYK7zHFRg+Kn63KEFddW
3SyMBsjAFrCgB84AkbaT4Qu5+TpoTllRIALX4qwRRU1zaUa3NkAt3zj9T24dfvlbASgiZKwc+Vhl
2Ral3Mjr4Ze3MVk4bLOxq9JiGUM35DkRpX5ITA7ZcW3QX3TW/ehjz70i0dzdgE0bFeujv2V4fFlL
B5mrcdlMii3597HzvmyOuPFuyFDZDmptMOxuXGDGlsguRns62lK30ON4Px18x1FUbESfuohlRvu4
1JGJLlFd6hJwNYhYuzCMlq094eknRmhXPCRavkF5xvX9FaFOcwwaxGnSwWxOKDIBvUQGouoTBDp9
cxMUKCrPnU5taJwazYm+xbwwt50wJWpY0EQiaM95XeYo5U8ZGGRc3i3IGOX1u4/FpVwWdY3s7+hN
A9IJOvBfQmkhKZC8hda6PEvlA0wIfallk0OiUSVA8yN1j0vsvJoNGN+ahYvQZLcgYzWO0JULpMw+
L52b2V4YJqg/plFprYwCQMMOOwOGx/ixph8afkLhuUls/OboMnTvCyuNoXCGuDk1yFGlCiHdv/oN
+IUEeP3J8mkm9YckMqBZvqS15jkQEkIofmzMzLHWdpfy9AJ6sGajgwv8Uhi+ddblozHCvaghM10N
obKWPO7FOsJOxcEZxHdPQ5AtySUhW++JCvo9ob2eV6gi/RGnkxA0fa4UCw2qZAdvbOgqSFgjwKTA
YcR5zluTtRkqG/Dd0Ys5NpTO635HPmSyWf7XbFpy7pMPdfM8Y/ZyHuGGk68MDkHJSiFhpET03sSI
Rlaol0c/7dwShEPBj8mW0gi5s8rJN22m/aQI5KcgZRJFUPkJQZ7eAM1+wtnxczTzt+AmTXZZ8KhF
2hNQ0NbZ1MAPqKywh1J8H5/LPhXgXpLaLYrQzGXZhCZiPGmwAGOkeOuCZA2QogD2I4JwDfPDHzIu
X/OAN1+qHnl7jYf6HTY8Lrgnax3/j3myx0OrBQtOhWp+J1lzPFzxe2ACn0Ws+tN0qVlSOxgV9lQi
KVFJNI5QwxWQWT1o8TqcBpvIRNEe6DBeALy8hVhnde8OhXdCsWC1JLsmQb6YV2F5k/jWcPVYh/3L
OCEEVwAyRjk72qgvfnBzyOkqXTwG+VAtOjDynajplZad9LGZbdSVStZLlpqbfAAgXIn6XPMgf/SA
gr2rXX+pm1UIXMuq4iJ9ZF2TPyLyCnhjIe/IMcjTC1BS7g31qrh660TZT4tArw60qmmI3+G4Zj4e
aHEjUnvqpgMbVsAC2VvqNm6B9CAC3Bvq9pFf4zRWuStrfFFwhUZ7ZDesJY0iE68dyhz0FjTq8jY6
Nw12qDSqd2Z1g5DBLQ1i6xotCtbru0zTrAFsy0mFgozq0GBzgFBSlvhnfLf8M11pqvgCvmy1M42c
DQuz9FsE4HswwRsZDoYZlJnHK2oCqAIc/AjN3P2T3zyNZpALTZu7/+9LzS/521K/vYP5NX7zowGn
VnLfGvd+CJFlDSoh+YIu5wbEH2yVW0W3gFBCepwHnAiU9GWe/TWF+vOwO644d+nq9xdIG2QkDQcs
h//9MmH58cboVeidTMb5VcnIq9LOF9w2bgcZ4ew2vol5CnUnF7qkKUURP0N5s9xrVpRfG0hDMqSC
TmJk7KSm6BlQIJpfLHvTercpuoqTjQZRo3M//gKAjZb1ppIJaiU+5tKMPAZarnPM82wfdNRuDynu
RPSq80APeh3FVXIRboiduQxbvk6KyFtOr/ixMKJUKNwGh7ei106lwCm5NOLVtBRNDuVL6qjwZloq
lUaxDiOtnFw8zbtYICHagmFCHrjU5WG6ctL2/eoPNnLpXNtJ8cPGPGrEx9Vs4+My86o0MNtKsIQu
Yxu/eNC7eXdF64CbKgSTOnV9lnh30oSEtkrMm3D0KCGvtgsb1i5psLRd7y5HvCUrlX6eJikJpUAU
8SDyBYiokLW4cS3rApqU8q0Y2EXjevFmS+cSOrgQsLh+XJ+cKAU3k6f7e6fqHgmQTjD0YMSiIxIw
2WcTeZA9K4cbVJkv9B4HgpTFVxDo2bdxFDsX3JDW1KNGG8DmnFrNW9sHCTJ9DRB5hVfWS5f7YDFw
suBYpfZ4ni/5S/NxlcTGu42u2tTmL2HYpws9z5yXaTTY6oZ3n0iZ3DLGklvwXvNT3QxHMkEcIrlt
AMS/8XEvg2peFyzJrW1vQ5AxXcmLmqaqd4mVqzP1uihObiuRP+eOAJPGuDKZuhqcFVwzg/1sa3Or
WrqxnmzJhQZSmaHoIkcRD9lozbCEnGjQ2MlqftXAkdY26cBAPa8XWKm5d4wOeC3DxRuO88E92ry5
pWn0JwEXUUKptPi0ulGChjee3sL8JyQ4USqwf11mk/Cra+c54Wl+Z9Lxo4UBmkTUpOIDI9+aV/5C
07jz6a8qTR8wUhN0VeRCjTeAA6Q2amP6q2hRp/Ugupdlcjm/rN4Id6eVwK3Pf2lbtdpBd9WX+YND
gBS8/zLdz++uE8y7yYMXWmv6P/S6Yoy69jdTdyjsAxg21FhMo/aOCZEELc+6b3HdPJhpljzEkGw8
OLoOhO5oh56dpeXNZcA+HOBPt940oDLau1lhP0oQ3ZGTzk1j2XC9OkcW01Yay7OFhADffdsZT6rp
xVmNPV54wwZYETAnl55xX/GuurogvWrcxLgnU2uA2ivIguhItq4Nil0W5fpymsDM4L4zNr6UBpg4
AdHDvrqN97Q4OHGTA6IixoK6NMHDl0XjRndLpnZAKDHt2mpLi6PaJDvFlvhBg/R2tcg4IoUb3Eyv
3lgKaLOIr2kx10nURbeLC/lT48XxtzxxjBP1OmwPt75jtqATwR80aF1wC6TKigbJlEMic2FXfneg
bjIU1s6JEKwjF3oLCpVx+nBPBs2BxotXDvqO3gBoPfRDIDscJXGmUtGzHlnt7WA78loM6s1XnvcF
0u79GoqA/S7o0A2ltgLpFjCaseediiqDAh8qqL+Ap9AGJW7WHIs2AnTNvJ3MLRT4ZFmCLwQxmuX7
iRsUarsJpzdj8xOkPo6tKBafgHpWXENM3LDuNLztIvCfKX8d6OJV1jJ/KJBk28kaEj+I0noPowOl
trEHfLXrrxqCnK8xAwAyUfbPxEpvmrQ3X2Tc9NADNcUtt6J265Zmd/BLniBOkehgDbS7h6SHMq6A
QOf3cTo0Su2fEaY7GYLB+Ir6G99K8dVIdZQkjHXkkauB2cJIUHyWht0TNCrA5Qz77KbG6vPUc5BG
REBtcuOovSc3VEe8r9aPbvNqUfzdJ6IDSB73oPlGeYe2yPq3zAmBLvXMZ8gOlwAlGtmu7prkqWzt
k1MY4SvqedJlAXj0RTqmfs6NHqk1q49eP2aqFGIUNDPnAWDblqWvtDhGgigQ6RNdiYAn05X6g+1P
foFu6LhvFumnPJvGrf4IZrDdp6zelGNj/b3GBr6n9No06iBLtmZaiTKTjxwdOdMqaVnvyN7F6UIM
SOxeirYothz0A89mVkx8Vjx1jXViudUeKCSI86b5xGeFvTTscQMCbdPTnkZ/F3EyVKkBpsD6HDzK
ZqHM9YidX4bcAw92GSb/oa+WsVz4kfSPXgLZEUBlkvySDQwJF0OtaAB5wvwSQUPQWsVDtwKGyj/O
bn7Pwk0fpM6ys1HNqQDUOMqsbR9CZYo1WMq6zdQdQMRm8wpvyXTaB6mMAQSu6YkGqVEOCMNQ1HVL
PVqtS4z31WxDva8WWFqwaaVoEPFyzWRBnFmQHzop16gu1Kv1tN7FXlYtqUsNgrwg5gzqi116AGyO
HjUIxJb2KCVCtj+sMXmME35d40+vYpXQfi1acE+GvV3ca4lxJG4GH+qkuwS1Vutu/FFAoy8aY9Hq
poRo972thqMO8dc1bo7OMayDcNm4g32qk9x60kGXPtHWSZEfwEJZrAKg5r6Qm5+W9snQg61r5i2K
6vkr/WLqGsIVJWIWt42uN8cmaN2VHiTRq8zOeWl5X9sEtKtDM0QHPUvF/TiRxqskh4aOCbiQFSV8
n6RYh9cmfwsQ8AnDRr0iW6qWre2F18Q1DIi5DmAZtfIBIsrJuy+DIouEHKNYGUietmDoBfeHra86
urJwVFVCuggX4GoaHa+s8BtrOqi4uygTGhuQYspgWwPQu2WNjaSsxJ2owTYC/P7OsPVwn7ktHaTW
R7606T8jbPpVzRF0pf/LNGzjWyjLjRpcV+bp7GsKrl2IKaqv5tDpS5nEClp6gdo1vNV2OjKdNwol
4Uvk5YaXsutOxKHtCbB3Rrn6qpcp5CBRf6GpOHsQKL1H6TaugqqAbChuyQ9aLN9t8yhdCV2v10pU
YAaycaNEiUZ2oLfs8zQ98bL6Nr3j8U/hBci+yCML5Q6KBfGjlxWnPNe8hxiETwfcUcZfoeq/jvZU
x9PCDEP7wB1QpfxqH5DIWORGXe5w++vO2PB354FxBX1oO98mZhEtSr2DCAGNOGE0LJqShdtc9dA1
06CD4HpjUGvszjYnSfsdsG3VbTs2NYj1kb2Ajbo0MNvy2qk3pW+2S0K5Ed4NZ+Bbx+b+nvBts11z
4mGrAzu8SImmdVa28qzqFrm1ei0k7h6BZpg3ImHaOhqvAt6/X5HtT6MAloI+B1jJbYxvz8FF6mBT
D07xWFXizUKU8S0q6w0CceqrkfnJCvip/iJdF5E9I683InX40hSDtvDdzDi5xIhAgWLqM0TksM8J
DmSixhmjyHSFNAW0XIsBQrQAr25iR6JaeSy4IxAX2UAAAP0bi58RyMkv3nj7FdJ8MYdG38U2wy25
0Lpkb+sanhJlAg30tg5siOkY8ZuPX4Vrcvat8MJ4ZTCWXbxEd4/hkNfrTgqJWm/Ui0PN882us599
3jYPbhg1W9/Ps32QMSiljYuRx2BBcT2q2TeE9uOV7wxi5ehuvwOFIGHUqfGEKNe+w8w1dRWK9+74
u4NtsS3PMsDF++Z+ED5K+5Mo2yOngQJDKDzcQhnk3VY6Z82P9yLk6z9pVvgWHrXj4DCm4h0R6itA
FpV2j+gaPgUVBcWKav8TpK52yPWaeIRB5QlEitVtiGDMZKMuDQDd3uyspeaAAKG1W/MRZeDtwTaL
kZvaRfiwgjTE3OUgUMTnap1jKwBC2uXeMhkZxiHV+sTrKrh3WJOe2j7xl8Tozf+yy9xKT7k1yjMh
Ar8Gl28KUcJigZ+t8Qq+DQnMv5leHcl7cL3gPyJlUXuvuxUIh8ZbbR+++7YhGI0tU4Z3oQHyaukj
kYWz4fDV1qHM08n+GXIx73YCYoAjc7KT/yBifx1oA2oMmibZ2SoKN0hyIK/nDrgvIlcOdhsUhSRp
ujOSrPlCHmET2dsY4nwLbLay5UQ932h6t/1jn4jnkS9DlQxzvZ3JQQ0X8hrqZ/SRyupzl0YR8Vd7
+vzLSP1t9Le5s3M7LlW6mtwOwXBQPZKukEIvjx0iABtRGda9ACQMMsdieMv9m6JT/g9rKH9azHUf
ZWrgZBl0/gko8GqaI7NCW4selUr0e9N7u9rGWpgj9jTugeS44VFjk3qDtdT1b3PN9FxXXYBMYp+V
EPexUXmteFZDoLiX75XYsx80GbA3b7NHW691fE9VBW6azNqkDODiKCmLM4rgxRqwp/KpcozvVNqo
8e+4bSVv8xw9GsKV5rMXyfGfSVVrQBiXm7nr1V25gTxyuEmdIDixHqVXrHsm9Huet5CmC/3+4tqu
OpkSB5mo9I1vdTI5WN293hkLZAtKIETwk8ixw0RY2C5OJEOTjV02dmnUalHbSaM4K5qPNPqnuQkP
kbnIBAhUNXHBNgH7SgjQmmXnHkupY6s52lXFQRjQNy+ldHPrp0wc9w56tCsw3AbZbRiMBQwyOoGp
m9nfBWqIV6DVsG+0Aqp/veYkj0GaV2soSQ1nlHylB14kfDsUuXW14oItW8bDl9YUd1ma2z9R2A98
oyffwvKv6U4oAd9oExNE/nhWgB/BQyjGy06saX2gB7on+vmT3bQF3zpFNakPeb2ZXVHbfRQCwkiz
IFFWhM2WyRBkuAMEieYBo7Ah+KFdwWADJqoCqH0EVxYli9SRuk2fv3ep9BBPh8+j/a9dGo11lIf9
x7n5AIxOKbIVqG1PrHbE3hs3WEAjQpHNLbPwTH1qRhc/H8Q+TpzoZGDzSXwGsVQ/fJaHV646+04f
kguRIVhCWVvARuMNefXZ8ANVesEVe9vJi8xmb8GrS+E17lw/1gJ/xeQl6oJvpFtba0QoARDuKv05
ssANh9+1fyvCGnzcuPmfUSODHJTfhgi6KOs8ACoOccTaumvyulnmhui+xJ71rfWc5IdZNpg+5qFY
WuKopCdv3IPQahcwHYJsAX7TQQ1uFNUjTdIa0dk3tG+p5tvThrJNjOyUx+E32qbRAcFFlevCtdrk
QJs1z8Z3EMXwxZrYvIjXS3Z+etYqPCpG5i+yN51Eacdot5W7nF3JDpnOFA8Gr1yAsHfYomgme3Yg
Ly4MN3zNfJRBO+Biu8RpqC4uCqgBNWjC1xjSAEwH94bpRP7215mJEQ1XkVnPAjubMyiYxBm7XnHG
CSTesU57cq0oOlpxtAnMrLxP07i98sQBoEVBGbRDzGVZ+bq+o1GtZc0pCNyv06je87caxR9HbI5w
auG2BslLRMjIlxoQ122YEtoN9aLS46t//+t//p///b37X8GP/AoYaZCLfwmZXfNINPV//Zvr//5X
MZn3b//1b9tzLZcxGxwWzAP7COcuxr9/u0MSHN7G/wgb8I1Bjci8t+u8vm/MFQQIsrdY+AFq04IS
oVvP3lneyKqASvq7JulRhiul84bUOdLn4nurraZzbKDC5IiKlW1COyzFWLsD1IylFz6E2dYlXjnI
pdqLsC+j7aQymETNL33UEV9CAGHmbUacsHiFbEwGgRAwE1ETJP5nGzmXWbrS8R0/QJ4Y6NmxYSLr
ztbYdHFTbXLc9MDI9NdoWskvINPPdqzVsWNnGa+AR3LbyYXmkjMtADUFffHff/S2+fePnnOb45vF
GHLQ3P71owc9Xq6p2uH3jYr6HZLAAVBTxrDObK18qRIkTcbthBpQB126dnUlD46aJ5Rq64CJ/dmr
Er52yEL30zpKH2k2rE5CrFg7MFaHL2lUmavYStTZgSTmsSzAk9EjN/U0gPQZHy9/G13BPw2M9+iq
+1AaCdL+RD8zo+pvZBhbB9s2cc9FSYPzD99Lz/r9w7F1RH3x6diAhnDG2a8fjnKT0gV0XtxPm3Re
MNTl5/YTMhT5LRRl21uU6j/S7TCqhbahWx51Ry/AtcRtX0Cr2Ay9b4gByzVnmQBrGm5Moagh1sBY
88WU1dkZ94h4KN6JWM+fmVZAMqhQcO1z+1g711DLqyuA9hsk7Nl9PrLpl+C2Bd1B4h/JBsqwZNsU
4H+kUZpQRd2Gjbz8iJpBtbaKbNTtWdkSwal4PzgCrP2+QMlj54Mzw1JJtax9VBGGzT2069n9b762
ca25uXeh3PHb1p4U5kzJvMM4SPJzQxugOkkh6IHtr34y7OhHpbzsoRkbRAqLisUgAEMni3i7aFF6
eMi8QjyY0qg2mjHkaxql2Uql0+wc5L03U7zRLkx9bdpN8olcvm2c8a5sNBsaKE09/IdvhO398o1g
uu4a+MegmO2gDNmxxp/TpzsV7ixmDyqZ4J7hEQX5OL27KAP0ylRnGJVPhleb32gTZmttdwqY3120
0MMWTasgBRknZ1KVnVRiSTx2koely8orimLRjGpvEUCA0N4pY4jLJOWRJtEAdf+jbVos0BN/W9cu
UDa95aY7Rw3GUbdd40hXdpdY5UJEPdBWSBTpO9uN9/Pw33wmg13J7T/ce3697Y8fJgiguK1z1zNB
ROfxXz/MJKx0I810/87p6h6p2MxbGKhfuJqR5gH0nRnrNvXES66zNe11yaOqQlTpKVuB4RbEs0gj
Fi5qj9tiVyPPMN5nq/Hu+qlBkdG5ldBygwOZofGBoJMRIpwWDGJZJQboXU09uzW8JFpQsIUG9Ex7
H0B2JkKUALTumi3F/6Xuy5Yb17Etf6Wj3nmaAEgCjLh1I1qkSEme7RycfmE4J87zzK/vRWWeShnH
FPvqrasqTh3LMggC2MDG3muvZUVFAS4bz0weDOBczo+Kyf+xxJjGVZ0TCspdVWPSqMCj0vysSYxH
FXK5N2wWzAC1SQwI26xye+RE9Y0osofiITSmxD6hXs4haHCkSz5+Bv48FMYKUMkfqZU9PgIHNxiN
XVeRAi7utLaOUMBcBz0HpJD9K31GDEa+y9uCf/7zrdoAOo2rkG7s59BQ4UUgxQgVf3f8sZ0/6wUq
lIKR/eOz4/eKOdT068vz946fjbWAq60pX6qZ3nvD/Ul7wjYMXRHqR2DqMsr98TdhCY0tr4IM1/G3
J982tbqGQK5mXgctnZfA+ILlVDgRraddpgOoMn+u5oOBPQJBRbCm4MYPwn4BML4uNl1tDk90LiAp
UIiM1C1uSvNP8+/6EQpKSYOwHCTCAj8DvXNPvD3EvYvbtglBMz813pVI+XOStc3j8aMcR5edIIfh
HH88/oIkKKFSyev5NUL1f5iOCb0Nk0BcwNQ13MLn35/sQ6Op4rgbWfkYBGSOOmefo7oKv2Y9QIfe
YKj3yPyEgOcBAAx+veBrAUYM5Pe9LwXSSg50U8GSwY3ww9u/NKtOxQVmvDZTJUSNK7hYjD6qEJMC
Xe3xRxFO26Bop6cu4GAV8TMnnBXxilzJb0ATC6jp/CNuGM1O8JnlZv4xrUA+Wgp92B1/RKHR7yaP
P0IKeRsCarYVDKv8WBEUerTehpPRnJReo1ocnlFV/SocQqBq2icaSt1+lV7rKYgkoARGfpVeQ20u
v/OYflJ6XfhDvW37tP31iONzRhTmAPdNY/6FUt4+GNT07+IO9a8Dini+sJZCKVxV02sgFPgH4pd7
LyjIF7CKNA72VM89fi2KwH9eINfVNwJ4pw43iOPnhta8/mmW+RMiwPOfH5st2txHKL64rlttAm4U
0o1j2QUfwLmuAZ+DaF3F6/1YIyOAsgJugf0i/A73KdukU+l9jLuJ2p4yJHcZsKG7Nu/o/tiS3iAD
+KelXk39R7MYUJwMnazOGywK0TgEp1GbLOZ/HD/Xq2bc1jprLWJMvz87/uL4vQF/xVSV/WpDhC5E
rOo74SOCkmlt+gIC+MNRGbKJmit9mMwvADEaVsTHAPUTkE/lTUV2Q4iAPaGMoQcifRFhfai97COK
GeI7Fdvhw4iLETQvIHCt590H5Ll8yNn5+Yc8nWrIBBSde/zRKJN2X3cAjh9/hAgzu69r1Ylalj8g
wk7sXE34Iy3z5E4tuUvGgT8ePxpCr7E96k0Omz+jWllDuePX170+yW5pke2PwVqIBoHdMDH2x4BR
cMyQzZ81Awc2ulNREA5nSYC67YuSkYew0hHUy+s986ryZ0fjVxZNAjWvtWfhmq7dl4TVrpbUCvBA
E+gaUMXpFGGbP77XThLvh7QoXQQsum3ZQRIvC4vHYq5GAQwSKslzIUqm5BBtrJMMJoXPjv/QIRxw
/K4xYZcSYYmc/DA+izy3pzEfP0YxCjREaRDkWnBjh3eroUAjx0E6kxvqSWGjsGg49FVTIQPXd318
U0d5adVENR/ATxq4TBQhFGfy8TqmiM4DksifDIpEgZEH4itqqrZJ6ms//da86hpkZI5/DjiA+aD5
QegC0DQ553dCJp+W8Bo0lak4GAxCCPaUtxshwlBlQwelg2A8QYi195BeOpYMgG7q3gxasgNVGCIi
x886aEcFTfdhaowSgjdgyTd4QR6iLoM/0JfptxyrEuAy7fOfbwDD7yNR7YU7PlOsHHlWWpCs4v7T
mdsjqUo7C9ge/w0SjhDGtfy6Tn/5EQzoY6vVxvi2DRp6f/yFigzI/flhILJfOg+DrsJvmP9jGMcb
9sl5wIcBOG+htre/Me3cnCtJYfIqlI9B4oUwAKMT+DL/GH3iM1sbWClvBse/KBKA/I/WHxTgs0Om
LLLOd1kjkp/DiSBCYOYENg/tHzdPVJoSCA2G0e0vh37yeAUmdD98QUw4mYPyYNuJ3dL0VPfvj49n
fEUApfrnxz54G399rLI2fIHUxp9v11HDbT0sM3A0bY9hzpSb4Ueqg8slT7ZjUIM4GCkPO4tJ8Kj4
5e9/gxCCZvctyjwyn2j2OP/bn+9lkMhbuY4f7w9/IiE6znRcgzVcLJhhaip+fruc+3EawmrS493o
odRLtxhEWboJUtscjiYCSPyxn3oI6s4FJ30b3wP0Vn368w1P0Sbkh+iw6X0Pqo0UpQzhMEDKKQDB
dIIzB1WgefCkq2l56OffHn88/sNHIng0Bv860FRoVf3n77Nej1EnTMhXtb86vwboHF14+7owXsHB
EqJRzlGT9fZ1UWqRjshk+btfNVyssH5FZBDbN2+onyFxCQ6Vav5HPPk1eMDxeTdmqGkDQfUmNsDi
6LcdiPlUjrC1T5k7gss5wH0BpbsnP//5/bEmTFS/VvP/fhPDqo8xrW95MVahHzTSj//t/shvX9Mf
9X/Nf/Wfb739m//GcYX/nf3KTfitwoH/s5G/9aZdPP137+zX5vXND9sMHuj40P6oxscfdZs0f8fi
5m/+v/7yf/04toJKxh///te3HLCLuTW4H9m/fv9qjt0RHRvyf2J9c/u/fzmPxL//dfOahP/4+o/X
ukHU7y9qGFw1hQq/XTMJxf7Q/5h/g+zuX1RTsV2B14kZ2CdgBeCvbIJ//4vqfx13OIGgla6rXOCv
UDA3/4qofxGNC9U0BcW9EjvLv/5+798xyF8T9n5Mkoq3W6qAnA16ZpqqwfD/HPGft2tTEAUX7hj5
43pQdXhYZFBALBgl3n3JQ9N/9ExoSz5yI4ASOgoHjPx7CpRgtg87ZQgArS8gLNLpgB/vgXmgw0uY
RZn50Jtwf23eex2AXFS0u7DksXmoOuAWHMOfPGH1Xe4RZBfzoHiOmRJAgqWDEBJkReFl1oklSqLH
30U/GIhRNo0Rqulm8kUVO6jHAEROj0vItuVJ7XuouApL9dFrkyn/QvJqUu3MjGLjQxPBsXR56X3q
YzK4DVwxR2Pkaz1EiEsNIseJFSHuMv6Epw2uQYCu+qzfDYxGLLKA4QNSqZ+Q2ce1mCmD5iRF0fhX
jdmT+gW8fCCSmNSpUJ4HAfcJ7HIkn0bAVMDUlwDElDLyJa+VvHxmqZabs68Yio+jofrdbaqlLegg
vCyp3AFldP69iM2BuF4BQbTPLe49cDxTnwbRpymJoL3Iy4azr2lBY22X6n6bvYId0ByvW7DNVqAY
KTN6FQcJKq15BJzZEzT6oBmwIZ4Rg5isNP0UcGjum7jihyDzJD+acmpTdTMiWwTc0ZCqGQWXMdQm
fEslcZM2LpvAlsPg8kEElO1QpBEV04bTKFb3hTqE9JvBPV4ieo26S9CRlaRR7yaGAitkaxUlasAG
ygJcXoBwzbPOrYXpIWy3AUcpkkRZxqH8204UJ6LDoGIqbN52mQrwWAqRCqD96r750A2ARt4KlUYI
44B/AjlF1vp0jDaQwgHXmcpAI5A5yAy0FYDihQEF9rBFdTaxCpQvjtP1lOtYyJsy0QKPbsY4zmcp
IH3K79WSRvpeayAHcAANazh9SAskqL4OTWn2NbLC8QCBjtAMsuoeta5ldqfk/hR99iqOkCccq4gc
UDiTiD1oIdHrIz19/KTTvitwVzYh8943rRfBMUUpCcq+QjXQr40iMlEoWlOcAXdVqPTDLRdDW2w9
khndzxi7u3LdqgEKI2PLQ+VQSLoNIsch5NydTAHlRtS6WaBoKDBHyXUfGv4zIEkV8e+DNjCS+pq1
Y41sBVj9w8AjCBsp4Cfr75BBTDN49kxEKKS3S72rAvVJpYTW6rCHTEjcQ5wE9Wf7Ii1G/6tGuOG9
+iT3x87OozGuQHFrTMDkTlDz2PQxiusrOMdOz82q1SyBWRlehdaBboxqMeDpFmtbsz4AHqD1DyFJ
sUDsHsJCpTXWvujZphjyCqqVwQha5WRUBP+RgNUWtKVlGKRPJFVANr0xJqArvyViyk03ATtS8tPn
ojSfC4JL0k+AAVTljgNS3zoggUrSG8NPaHwPlnMFok9VERIKISfEkW/gbPjtXTIYHGn1qEvYB62D
ECLiaXhMZpuRKJQbcOrR6ElRciwWMXQglyMgyFaBsaEzz1SCvHJ3SGhYhKANxhYExj2NdVuiJiQC
GepAFBfkWCr2vTHFNQKhiiLZt11HWnuCO6JHm0yBO9Dbeh76bgZtyN0EuEPRWZDU0epHAHUM7TNt
KmX8LGoost8RoMeSzwC29+IpqrUCfH+lkSrjNfY70BvvvEJpU0vvUtI9gvNpLG55qop2H0d6U9+M
SCiCxNPgbfXK/MxQrpQRhGqpzRukNVAfByjRNeuFMutQwxbvU03XknuEH9MIUcK+LgB1rtuOf++j
sfM+iiA3AZszB104Kp2oAWxgIjQE37Sk2fqJkvV4K4LSFRjImO5bVqA83oqUbOithrHcf9bVvspc
PQISekcC3o73HJnK6AosZ1yHnFvfxy9kqrkHXrMQRJN3XYT0ucWqNgJmlCOsZ4O9lOp3oP4DPSWu
NSC9rOepb/vEP0yMZT4+riPBbjSjK/VDorOpuUqmGpoBig7e57sRyD4wqXVQSsbp4hMFN0KUvsXb
ox/wP3KYFh2dN/7TXfEje2qqHz+am9fi/wOXSFfhKSy7RP8na16rb034DTG/Xy7W7Ecd/+iXY0S4
+ZcJ/8VkcHw01PKiub8do3d+9dsxQnXOXwwpPGRQdVOnRBPwpX97RoqA16QTFPrqnAIvCJ/mf+Ia
zVmvP067grYB4zOpOjtMJ3dMw6cdEQhqubhGbMCatslaEByjBudkOH57YqfZ4PmK817z0tUnBmcK
aAmABQKNUacD+KXdhqW2qcXdME3AAGkrF1DyNob65z3mkMLJe8BjU7Ez+J2bZr4DulUaf2qUfFN3
T7QU1sxzpxu3Rdmv5I5mf/G995L8yL5jJKxrHE0gur8FlGY71HwHVos9oCSfLxs6KU+pDagcDSAW
4baV4ZrDFc51G5SNmx6IZATILPhBK5P09uL2Z+ykC9sEknIfiAyUnmrVLqk6O4HAy2UvMSdjT6bF
YHWM0GRfu/Go2RU1X3wVjC6gztUr8rM1E2fQk8P5Ry2tZCo/ivRhBrJrVxT3Pnyt0bjr6f5820sj
NIc9Tl4DJExaqAI86PrmUzQBgX19vt2lPksR/wRCIqg1Rrtq8pT78SZlqMpbuY+/3zYxJcv2RqTo
BAQS3GC4UpXHQfkMFpdLuk1MyarzpCxyaqDphF03I+RyXV+/Od/0+yNNjom0k5Gepl4FazSvXYMB
Ic78mwT81+ebXhoQ2WbHYWqDUNQuQFO7TrwUKYHJ8pWVvtT6/PlJx8uBG5Sm2eCao3qgE7+KlBY1
Jv6F4yLZqOebKJQM0Xzk7YEL9IuLrIYc0RIn3Y5NoZVwxLGytUMcfOqo2wN6ddmASxappFFSplGO
ISkeUKMXhx+BrTrf9NIykQwya1KlT00MR6uYW61MbB5/v6xlyST9EoeuF6DTenefRx/D+Pl8u++f
GOQYmTgZaH+IRUPhu7oKIMSJi2zTBkLEbXrRDnWMrpwuv0IkeSvAM+JWSQoYMZJ0IAw63/OFlS2k
o1WUYeIV7XyGm3veACEKMF3w6bK2JZvMoFzSIL87uIG4y9Onvq82Y3nZ0haSRdZgz4pTFf0e6696
/AysMW0u2wBnt+x0tMOkZxR5kAFuzdeiNEAe9jkkbGW8l1aKdGaOZi4iI4QrE2sfanhkrfHYjt/i
auVcWDAdIVklFfBVvQHDQkZoXkXFltW+fX423/f2kAp4OywBuHoJgRqIq/II2AL2MvrKAyeTlZv6
J7NQbntlylc8vqVRkuy0LnTQ2VC8hhBPanwr2Dc22OX4eP5NFtY8lw5PRddb6KNiDvwO/J4EWgRV
ATgVWZnipealA3TShiEMDHQ+Cj8ahaMqD2N32dLkkrXmBJf8Pj2u+keQ+qPyFgw1D+dHZWHpyHk5
UtTARTSw1lIrqo3PMhAk0afzbS8NiWStAunlFkG8wc0mkPbdidbVst35phcuB4RL5oqLQNGGMcwV
gZTOIpzcYpF+CDIdFVejYhdhtOky4xFsUxBqiuMVa1h6I8mOoUo8ZiPDTCioclA/+p5bpCvLc2Hx
c8mGwc2cgyYHEzH0xPYKpKdbgDvB7tZddpxwyZLVMFB14LgwG3rh5rCsnl7YdcluVRFoNPcC7G4+
6K32fPia5dtVMM3CmBuS3RYg0UL8CjuQUdxG8XPHDtxc6fjC4pfxzHrrKQHo4Do3ihjf8EABURMo
+Dbn1+hS65LZDuD6b5Uaw0LB4FwVSBvgIeebXhoT6YxNBEhHaae1bk5Ancu0XV7mjjGsXb3nof3n
VZjIeNpuiL1iitBzrwntMTwMOYrexq9K8xoNoR1kXxEGv8yi5Mxih5oD1CPNjyJf2sLJo5dJrNzE
lsZfMlYVWp5Tjvp7F5QEYLKN147EpXbp2yNRI8E0mCVWja7cKO3HgVx2ihuSgRJdndhAPGwuwSOP
DoAznF8sS/2VzLMFToSrBfrbGQ1C6hoy1epK0wvrUJdss9ID0HPpVekSLYKunl0o+ibkK87eQr91
6USNiC7GYXb2MkWFWENehu0DygTV5/PDstR3yTwLrQ4V1cDyKLK7im2F57TdhT2XzLOGiCmNA4x4
XsV20xrAjbXO+V4vDcr8Nid3DoXmpTHqaDpN3A5Se/XK4ls4fvT5eSftekCZTByIOteEqBBprigk
ocerxF85r5eal2wRADio1sw7bZtFGxUSBNrHagAKqbHPD8vSZEo26QHSpkI6sHRZC9pBM7DrMQdx
z3Rh85JpmkMpBKK5ndsQHxwu3+roxe/uz3d9aWgk8+xCArhVzDpkkV41/3sy3bQeUG0X+qVHpPzJ
xCKpI8pmXuZKeM2jWd9qE5ifznd9YTHKKBigbYekaTHqnEUoMsvKat/UfbCyuSycQppkoL4Hsovj
PtvF6magsSWUHwPolCLlWlFUpFevtNW4xtKbzJNzMkqcgr+99fAmyHZBMLrfMgAgzw/SwtLUJIst
J6QQFMVHjKpFqdwOLG1N/npZ0/PbnPS6mSCfY6AG0y3G2ILK0QZi1NYURJd5GZpktChJBIhJ5Lht
T8zxPWYj2741Pe+yLedY8nTSewX8JBGA/B2y9LcDhORQ7e3dMhCyXDY4ks2OKjAS4DQsXTGOTsA5
UrrmwUDF4GXNS2Y7eqbCPBrUbpd+KcOdEj2JwL2oaSadquOUasCxYWD4eDvku1h7HNauewuLkUln
qskmVU+9HMIaOq573djr1pBCIMHsM/Xlst5LZguB7SLBf1s37MhLl5QWyiQeICO6Mu4L26VcdmFW
Uws4UFIjvh5sEt+mUFsi8T7gK17j0gjNn5+sypGMQdWlaL8DaiO9Nqobfy1Ms9S0ZK7giOgVP4Cq
ydimW0WAlRMyHIbuO5cNvGSuAAaLKsrR/MDEteeHP0Si7jymfT7f/MIWeYREngxMUAPuoTAAnrUI
mSqqAmr49bKWJUtFyWAR+mEJS62/ofQRe32/sgfMa+6diwyTjJRBwBdUHNjW8yZ0yuh7Tiikue6z
8rZZs6iFYaGSsYoUmmWg1cDJMULFsU5BX5eL7PH8yCysGCqZ66QBvFYNQ+uqois3nEcgGAQ62E7a
es2FXxgiKplrZHRJN6HA3zUznKkN2WeDblesf+oh9QUkaLAyFWRpoKQjtp+LJTyeV6724j8yp8tA
xLoJb/x9ed12G1SEbwoXip3nB27pYZIVmyoQL7oyYuCCodoU8ehtcrFWD02WpmV+6okpgPKyC5hR
VK760NmaBT2+HZgCdyjZt6oNWOLcaMv3l72IZNSgFqrSLqkbVxsmMBVO4F7uhL4yJ0ujRN++BwWY
TQXhFfw3VC9U4XTThO3KBCwNkWTTIHrIU7C7VG5Ib/oaYXrQHqzcrhZOACoZdR1EgGP4HtB9IGhn
+qcRcRDaHpCbu2jIjxj+k9lVIV1XTwJscAFQbsLUrBp1CeebXug6kewZ1HQUeLqqcL30Csx7nqoD
YHjt4yg+3/7ChBLJmJXW9HO1LwtXQ22U6nt2a9KVppe6Lplvxv0exf8kd4cg3ZCssVoAQdurFDy/
5/u+sGKOxnYy7GlXVpqRYGzK/EcBeGQByUpQZq90f2lkJJPlERQVwm5o3En/5rF7wBfO93qpXck+
tV4TCchUGletH1PlMfdWFuHSdknoW9sMuQ4xiQIN9xaKzO9Rq7aDEs4GJVZb3wq2/W6t0GNp3CVL
TcxSNGDmLNxEeemaK8B/fWPlJZaaliw1BO5pqkKBW3n0wlt/Y0CypPh40cDLKCcgKJUpbhUIFxeo
byuDA4RRnPNNL3Rblax0Am4KuaKpcKviC81eq+YR+OWVdbjUtmShKSrH1TD0G3dsyh2pE6cr9MOk
ditGtLAcZ4jb6clU19NYqym6jlS6lcTpbZsal13XANt/0zTp2JTVGZquy2+1/wRUMLgqD9WqhS5s
MKpkoRHAmRBqQvsJ/VQmV0FQbWMDqmylub1sWiVTbb1RaeMUq7GNyDat+TYyxgNtjJVVszT0ksGC
ayRrQEmF/qfOBDpssdLt4+b9jhOrSgY69MEUVM2EJfPAN7O/kdigGrT9DciZXajQWGQ7+xzeyhJa
WqGS0UKSstGmBPNQ5p+KDvWS+Zd+LclO5rH+57ugBuTtIoIQd6+F0DV26y1xUHvqFAjteFZoAYC8
hbJBbTX9ynuQeXzee5Zkxt5ISA+a1PlZnqtfk10TWaBDuTUcfLSWv3h/1lUZ3FQOdWIC0V24WbU1
IQ2i359frEvtSoas9yH4k1S06yMpNRViS/VpZUEtNT1P/MlBm8ctwo1Kj6oNCJQbDwxxo/N9Pp5N
7434/MSTlosCnJgooYCz6gb3hZO6MQY8vKcb1Itt1tbnQuoXdZ1vnxIHagKxZzwl2oe79NDspoPm
gDTJaVfeY96L33sNyZKj0mP1wMBqPPL6MAbjQc9BXTn5TkANF7Swaz7JvOjfe45k2JXSqyyd8CLZ
tb9DCcieuYrbuGtXh4VrCrj/3w5UCSIgyLiQeaDQvh2/KBZo72sbxfIO+Fms5Dl2vJVF9f6uocpY
qDIeYWvZABo/X2yUBmQ/ph0NH84vrPePBnWuMztdV0rY+mIQ87pq+KZuQQlhXk/Dix98Od/+Uufl
Q1kknGYa2mfejTKOGyN9idby+kttS4ac5fGQDC3azo2rbEDVT3nj4//Od3zJ4mRAFESiDF+PMOzm
U7/lDkpRriApu2VWbCv2moe4sGHI0CiWaTOf/ZS7Y+iDOx8lyqs45aVNWkjGnE0EwJwYL9Bbhjtb
QXOFiMAeW4Zb784P0lL3JXPWoW9UFUZWuQXyCG1KrlA8e2HTkgXH4L4t9GSsXMW8U5AB6ezLuixZ
rtdnWdOFGBWkrnn04KcrGEupDv1vXLgqg6BoNFVjRroG4O2NcBGFbDfM4U5i0y0EI+1iSx2Sbk3U
LDlYU3tlxTdaMGAuGXBsJqhNmlcQb0yo/t1TA/EYct+uwYEWplhGSClBBCUF0Ku6/bQ3wQmYrMzv
kr8iw6NQokG9OEctRWUPx0gPR7HNxtiE9yAbsMAQfXd+wpcMmc/bx8nRmaW4KHU9ZjzLN6PV7GvX
vJ3c2k4e8SB3bZdeGqf585On6IQioZ7gKR3oDH1wIUNHfW0rWnC3uGTJaWa2Ay0xB6PV2dQKLP9Q
XOV7cFvtypXpWOq+ZMkt9SvPg56fG5jYpCsPwjPhire4sE3L6CjmlzHSURiZQvtGQbzsXef+RfA9
MNW9HXQFxZY+dArBFAJJpx4c42oMLqvLGpfRUVDIzbFw1MJVoo8lvxbDU9quuKCzcb7jnsjoKIKa
AKUh2NyY8d1I+V5Tsl3qVR+7wN8qY4ySnLWaiYV5NaTzd8jbLq4qDD44JFjpKtn2MqsypMO3Ekyh
UQMPKNiHt9yZdoqFLOOtbkGTydbtlafME/neQEm2C+G/zh8qPMW7afZsV131zrTNDlCAWVmcCw6p
DJJCPXDVEyUsXI5gtp/sdO8qCe7a8qGvn1beYTah995Bst44rAOfxpjs6VuxT8GK8qRY1Xb4CU+i
3Sg2XxmrpTUlWXCBOv66qPGYgP5MCPQjr6lxbyKTxxOUNucr+8TSti1DqRgFN1kX9I2LStxrbZu7
qdVZqF+1QAZvrTtGC5uGzOaSZDELNIJ1KziEVPvyOoWSeEzXpn2heRldBeYyxQOhC4I5xnPTIyJK
bjrx6fyEL7U9T9DJSWC2ceYZIUHb40s0PYoCkluXedMz88Rp0xS3Jm30YMeVYR54G1gqba8DXqxN
7lLXJaMuDHA44L+zUZs7ficO7Q0EUO6Dn5OF0uVtbCduuhLzWtiY9LkLJ6ME/Y4h6kaKOxmqhHGh
ST6fH/0Ff0hGW/VVRUBBjtDESD9w0ykByqkm1OusuXlL7UvWXAmvhdA71j99mJ5nZ4I/qnuUl1vM
JW63zXAmB+5lCX9Vl2zaL4ZQCQw8LJ4+VP23CmrVzc/z47Q01ZJ/7SllpAtILbsoad0yo74RrQJ6
DW8lk7Q0vfLJLMAcH0SIsSstygHItZ5e1rAMutIg/5pRA+osYQ4+vz5GcXu3OT8kS56iDLqCnDRi
yBOGO9jPLimiQ7vYxbxujSv/0iufjL2q1LrmPcdD2gZy1U67tjPTeQW+c87IbC00EGMQ+HCoNRf8
0cMeyr4oHgYd372w072CSA5kslzdinCHTW0yb9jxxngU1vnRW1hQMhgrifquixrMuBFo0HAdD4HS
b+gwrexNS83PC+1kv6gqRan6Cltf2uUp6BXG19GDPIlpBvqFLyBZdhdBNr70sXOY5o1efs6Hz1X3
4fzYLISjZDzW5EOvV+MYm2jPnMzpdq0zh6PWruFLh7ImGXOUGAzCGRzthwhjF/fxAeJcV8amB+B0
Gzu+TfbnX2QpqKBJdo0hmoHDeJPpG64i29oVH3SXH0DJ4q45Mgs7rIzRggxLYBo5XgZC1lHkZM39
ZFxF5QqGasnIZZyWWnRa2Kdovnnut82ewHGd3OITO7ova5HUhQk/cvadrFalbEDMMR+k0b7bh4dq
BxbG7cVxFxmpVYA7hWZqD1tTINm8w33//PQuGBmbPz/pNkX1vzKk6DaoxuwgfQaPzyYZVo7OhSOB
SRYMTjpeRxmumJ3pbXpRWmoZr5ju0pKRTFcvQKoUgf/MhTzqYxhwq4gqNwVbVWmG2/NDs9R76SiO
xoQECDJiA42hvNUY+8qsVo60JaNikvmODQkjSF1AVWPTbynOHf/g7VQn22buWphoaWYlu83SJs6g
Owu3KN5NwZdRvYWY4kUjI8O0shTZxaAWEPwJs3tjmhzFLFbmdWHQZZBWmhshYxSBDwhQWHXQbiYs
m/O9Xrj4yeCsMYFEZCCwGmP/oY2iDeNQeHjV9c9Qrjn/hKXOz4v1xJi8oq8UouHE0mIT6IKAjpsk
nVaCE0uNS5aqh6FhxhncIMiZOjkVlge6rvP9XlgqR8bCk36jiDarSwJjUsFjFHOnBJEkHVcGZalx
yVI5yNFIzsbSrZtHGt4ryjUVHy7rt2ShE3T04gbyhK6ufQ+QB9C0cDMB/3a+9aUBl2zUaJkZ6j06
PqmfDb2zAdhxLmtZMk0IznOmJEgagnbca29Sfe2snl/8HYdQRlsViVYTPnsFc4SVWhky24Gt36hO
7oQOW3vKPADvPUW+7jKOy2iFp9TbORU27LTv8XVvM2xe+VpR3tIOKaOvaMaVMdDxkMZWrXAX2anL
txxX0tAJLtvGiGSuWjOkQ9VgGuA8Q2cqiN3z07uw4mXwVUEqkTXGiLPJv5nGa96AsNu78OA7QpxO
bFUNxSwEBlRax0Ddlx2CHrxY41W0BsFd6rxkruD211gk0HkNBNgEiqLjNWnWTGqpcclgoeHHSi0R
wHoq4bcypnZaGk88uXCLPK6lk7HRuzoE12yG+C0bXs3UY1ZBwnFlO1jqu2S0qg6m+z6f+86vpvgZ
ekV+uRLBWNhpZPhVBs27cEhwno7qvgv3obmyzyx5vjL4KmloNxlIOLr6Ezg6gas17rOr4FO+N5xx
B+ro8+t9qfvzgXsy7JPSJx5OVoRsxy3UoodhzUua19w7G40MwNKVpBloPo/LYXJ0h+w8e3qcIy+4
2AKiM3053//FYZqn/OQFuiLqp1ZgmMYDcVA36xrXzXa0G0ADQWa+XXnKwgKSMVldCaKQCGR3bud4
rmFNu8murdyCNM3D0fP7gfNgZQdauIyokhGnYO1XIekBeDjSwCCXcntHc1Jn9fY57/TvTYxkx37e
+nBs0H5yze98rKuw3ETqRt+2xyhDAQQV3cS2b5dXa6UkCxhOVUZu1d6Y8nA8vpN2gMouzp3Yarbd
VnNmTIxvryFWluZJMnRSlFQTEOpwaX7VAt3aQMd5JaTxrqUIEN69XWhtw+qxV+CTK2O2jZAGYjRc
OZXf7TWalg5ldRRAQhRYw1S/UgunIB/K8ZIqHjQt2XcSjrHWcx+K3hmCDfoLz783a8jT+az9x0pC
29IZTJMoB+cktmxePQv1uai+MrITwUomeGm858E6MWy1TIe61hrcgfrXWoPOk7pWB/5+8h8dnx95
0nQZI0Vb9/VsYtALs/KXwEG1UH2TWxxWoDnZQ3UTxBuAuj9DymrFY1maZMmuIZquRgU1EShRDqwI
rMn7xNoL16Zk00YjylaPG4BH2EPAdsJYmYOlGZbc6CkxK4/EWPMQkFE4tKefs3gfZdPK4bM0JJK1
ciMKlJQhhpf4V4LdDhPqz1eO5feDbAKlpW/nOA85UK7zHCOmYyPyb/mQ9d53FkL/VvXSN5s1KMG7
+ykeJBmvh3udXjct8Nfa92r44TWFRZLGCpNrlKhbYEDenj+DZot9x9pkqqpkGjMtH9rKjUH3Pm6a
lrevUcVAiKyVECLdaMo05HZBRr9eeeKCBcpgkqZT6t7oGBBb+bjR9PswXwP8LUy8kHaOUDcHvzMw
8QVwTspzru+gU39+mJaanj8/sW2AjyFToGLee/MzCl+tpITk9tqetNS4tHEMbR5SCp51t9Udqt+r
zcHsHs73m862+t78SvtDpDX92Kd+65ZbKFfutAOwzU61S90M6XrzdkYGq3ZlRS/mgW6qG+/2olQA
FrC0ecScjx3UI2cONDfQbwQquNaYPN4/+NG2tIH4Wjp0KDeeizfYt/QWIeI709KeJqu/jnZwMhxj
e374FtaqrC81hILDy8C0j95tWXzo1ryxpTeQgWLAgLeh0R/foLMhJvPY/1/OrmTJUZ7ZPhERSIAQ
W8B2mRq6yj33huhRTGKen/4ef/9dVKtLJoJVRdQikVM5SKnMc064zQbz4ufPMlzu3PPOn/BPbxhI
bGwKXOvT4B3W7CytXcmBqBV6FxiXJXhmvLPTNWE+ACBq2oJSetsfiFqdTwueTFOWxGePAoJH8NDq
5KF3tyzz7U0lal1euvU41zJvIrsgBy8rH6ZlK2rrRCsRCFA7WUZbW0ZV0t07KQnnYav2/HbSJGpZ
3ooB2EJdrDqZ8S7ZFjlYfooQNACngmy1UumWf/3/qyg3o3cxtlo801pDZfoGKx5jsT7vcSViKYFo
6mk/oRGpjGjKj2Sx79hmm67OXpRQQw2npisICSNzLTG/CUgy/oNtPfbrhCuxZmyWcaQpk1Fp/U7Q
vAzeJ5Ctbc0rvZ1+iTpBXRi5UUjMukYxNwMwD2PoRy7HZSShURonAfbXjUORZmvVAj1oFmtq9dha
PJ2/LwtPALfNPu3aWrVCnwlpTsDLKiNn/AKm6WMek40g8/YwAidqhX6u1hxU3jyPOhS1AHbnA5s+
dJfez8Wl4OAGBb4QTvBpuTXiqdluqngwul+GOQfNc1Q2L2V3T+uXdtfMCX7L9ZOvvKsy43IGWy0Y
h9o2kMkQ1OvWyUe3u4rjNuvKmQQ1SYRWbH9ulnMptsCWNHHnv06DV6ueRFEA+xIhDbfIKj+BtC1Y
ipe2/7rPdhTfbRO3sMA0i4hpFCdEzAPbgnXULVxx3MzlXQy6CokwX/0axMtosMz3umOylaZ0Slfu
GSByBwJdCn4pe2CnNK7ez+MuTGdO1Kp9NWdDhqZrCdqRmf4q2ry7c7M63rjFaGxcHZMuvcZAAxmC
Tmk2Z3fN3mE2OBRDerm9pTrx11j3ymKsErNVksv4TLrsAHLGu7QwzgvZBd8C3Sge2gmDVJNTxucW
nBj2nNyN4P8x3F2dBxCveOk6zXQ10rWO+sI8ONRDx3L90ca7XdInP/cpSPHWYjLz1jO9OvLmofel
OSZ4W6veuzjVhre/oDHN/66vr7ZAACDGkJUrIyd1zqPLT7OzcRHSSVb8FdwpjgWY9Doy3Wr1yynL
gxwNtBtZSmc6is+isZTk5Qi7b53hoSl/EhxByFps5CmddMVhK0/KFRxJMiKtxI3a/dqu1a9pKneV
YsAG+bfdxytg6Fbq1lHOlzCNmyB2+0O/7Jo9vvJv/y2+Bt92XDOzjIbFOrSCHKWz9bSmUYypeOzs
jkk15AjCZm8dXOGebD4827R/uW2NmkisFu0zUXeYv0AST0Y3HGrzaFeP1ow3vH23c6LOTleyWMAs
gZCwmmhpa5cwG+uwbLZqJLr1K/5qp5boW+4gXnIz9WWchG2xfOVSBh7PDrd1dN3Ff+/pRK3PM8fM
5qHzoKOe+E3+s5wWv/U+1/QDSaI1LzcCg+6nKO6beWCDz4FQG3ny3UhM4fP2z2o33wpwbN3+Ibov
KC7cxLSu22vazb0nnodTV4G98JPddxshQhOATMWJZd6zXpjX1Mj6I/BfA6OtN5b+tuh/pqedOHZZ
N1EQRhpPsZ0canPcKVnx3Rx7m3sekopDnnHvCTtDbtiNbs2K64IZWUx0LZqIl+8nUzyObAs48e2g
YKp1+HaIeZpJmApotg4dm+/B3BfaGd0ICjrx1/+/SlFVlZA5bibcNZMrKN2ysu69a09d568To19u
G6NGO2p101qBec5HXJoJGPrqAkkcVZDbot+2c1Ot9oPOVw7M8GQ0YrbJbxIUccrqC5+TkJvrRqOM
ZvnqKDZNKegLrTiPSAWqGa86gB5xlxuZnhII+kQWjgeW3HPaMiE+p4lVlp95AtqCLZRj3eKVQFCn
1KMEAIHRWNXvFzJ2fryI77eVr5OtBAFeGaDiaq804yhthjOQfc+pS0hwW/rbnSagwFQyeVngGadO
GhnNiGBlZQU9cLqW6d00chC8GcFCmE9w+2SrEcay3/js1WX/TQH/jGFjO3LbTqAwu3xe5VEmri/L
d1V6oGIXItWV2/Nvp8vdFZNlnSiitBEH1pRhly8b/vD2kzlkKw4tUmK45VVpiUke0hLbTd6hlyZo
oTB3KQIQdB5aMgeTJH7BlqDwtibErl94S3FXK3kdSjBpadVrG58nYBqVThzGIHwS8xb4rcbY1Blq
KgwvAypTEzHg6bIeWR/Tvbct7e2sb6pFcgNAarHJ5/jsGAOo0L9XtgMczeTA3PEwLx8cuYS3P6T7
DYozumhdM8BgISKCpxd/KOv6YE9xspHedBuguGO6ZiluA118Hvl67Gp5HBge+3OysXiNltRi+dQ4
JMe0BC6U9niYyDktCj82ZWiL73IBhM2wkZI0SlJL5Y0USxfz4bobNIjtzhfx//P9/cWP/JrVTZMt
1EcvKzf6OR1gQ42Y/Xoh52zJ3s1LejDLVWwYk2YX1GFq0DkSo3LG+JyU9AAC45B1xYGJZSM86bSj
+HeL+tUCkt4mWmzuD0Cyk/z3bePULfz6xVf+W9OpyvMFZ5i2GkJHyqdxZhjx2Bq+1One+lt83Cw2
6ImQqSeZiJfMi4dQGHIIEyPjPkBVtrqJdQpSUmojjFokM8y0QPsm50nUJMXhtoY0qUEdn7brmnYe
Hn4j2fR+6aGbDaAsEz3hce/Qe39uf0SnJ8WLqVy547YIRnjnBF8ROzCyhr14MSx+vv0FjYbUaepG
dN5qTQ022iYBQt8H6tif94lWTtjraJUj7coGt+PigxiW1TdMewtXULdu5ZBtS8/tzbLFIbuoX9zV
bv1h6fk+t1WHqI2ybABMAOu3XTNoVvrZm10/t7ONZguNc6lkE1lZLbPb1k00k9lfegG6K+onprlh
mTrxiu/OeUvyeIJqGJDnh2oAaNk3Q/zat6mK5852O1CvQtRMFwlYdTviXb/RSahbt+Ksw1APtPCg
lpZ/LOn3Krl45cbhVCdaybW214jCtWHlGZrmMdaagqi7WTdUonFSpjipTbp+ajpEgrrCzXqwy+4w
AieuXKjlJ251uq14zVfU0ei8SfOyBxty1FT9zyrpg2UWT6KdTznfOmRrkrpKP2GLhhVZhw1ozBec
o/2c2n4x3Of1dAar9LJFe6f7JYrrxhPFBIaNz6zkd1nfZS2umjTsthDXNJHhSlL7OnU1RlOXxtVC
i/oLeBGiJbM3Wux0kq/W9SopLhUxkyuAFWw+N8CP7OG1GgMk/Rbok8ZK1RnpShQJb8goI5aP66FL
zMrPrOt9cOXJ4bYV6T6huK8ZE2cGNUoWlS5DfCjvjRpIBE4T3hav05Diwp6FlymrSTMUVa61uNkh
MwGkqbm1AzrTUfy4XgygMrXYWy+VwWDXdys1PvSz6Vss/bTvJyje7A3Aa+gsZK2uwX3J7k5rv4WG
rtGOOiM9kAVAlbmJdzteMF9kQLS26mxfiFOHpHE1TTLwmeB9YbbCGNTltjk8dFX1fpda1PHoJvXw
QHItHUhevXQLLhNWT3cRF3BTHZFGnZviYkxlhGGhpzWVT3QyIyev9tVs1BHoUfICkJIL/AqTysGC
XvWQeMkWzLfGpezrbr+KCkXf2l6SI93K+pPb/1nqD8P467bSdaIVb01Td0ZzI0RPE+ALOhkm1Xg/
CnPj7KfxJnX8mXZFSrNyFFHf0u9xPQP9ZKF2WGeICUvvbLG+atKKOgWdDpXVTqJHfizf5Y5vpUno
Wo99+5NkPy26i/UFNqT4bVnGEtMBsP/EmA920h6JAU6Tfgs0XuO7am9VRsjiDjZqo8uaPE02+VAU
u9hruan2VoEmc0qMBmnFqexLbK7fnNH1697esH6NEam9VSAI7E13RLcAiIMPWeKFsTDuxmKr809j
ROrMc5N0pTlPGeLlbPiGI/2cv7OTS5fsGlyBeq6/65V/pXTM1kVcIw+C5uo2d8O088Spjj7nneNw
e7RFJO3uYHnyDLSEgEjnuMt91f6qtrSq1kyQSjwhgyx1fLH296O7xSaj21gl2cqMu6QsShGNS3vp
RRYy4n1oQTFwe/W6jVVyrVx61yhzXIKSK1TI+JXQd7z8aoHL9bZ83fIVh80puhLo9ZzmpiheOMBQ
WwwfgMLBLvFqd1U+Ws1YmFJEqQdiZckO87ocCTiib4vXxAO1wQoUsLEoLBz643H1cZAKV7nVgKZR
jNpgBfZZsG46ED3m/K6qL1k2HaX1vG/d191+5U1eYScdHsRxf7Pbx7YtWJj31RY5uU4piqsOcxNX
3to1kWOw/ECG2D4C0WnjBKKxR3X+uewApJyXuMMhmn3LGs/HG7D00yY+d8XWxV/3A5SEi9HBvvd6
pKphHgKriF8G7m0sX7erirdaptuhrXYRkdvkfXxYxIJ+AaMqbXnMVjOf9sUcqnhtUdg1dUCJE411
d+rwWjpeuWvGrSc2nYIUpxXJknF00xrnruPNb2EKmfglmNB2GafaY+WtGfiBHCajxhCrPzXW98rY
13Rtqh1WdTlNeDpqqiifuyd0mzxU5LJv1cp9dpmtqe5YXUVzUUVmw30cFfYFMbWxSlbJQkvArEWc
TeECGGD3+jf39oVgtbGqA2HMPCYDzkwJ/9I5YvEpfY55t6v7xlSnoKusa40ag61RnSyHYTa+VtOX
xVr2VdHUhqrGWJMiG+cmKp3kj0joh3W1WegZPQ/37avisTGaeQaZ40Wzd+I0pLHDAtH0G6cyjSOp
U9Clk5dmK3HlMaSbdQEzCnM8iKUUWwXSN+ON+89Y1AjqXTNZ8jbCPNo7kctDWo5fF7feALp481AP
8Upxt2TjzOu5ayORR27xULDH0n5MW1RzntCcumGfbyoJH1E8CyexdEhWAzFzanxOq6hatgA4depR
8mA/9mBnmoYWXTeVj6nDewu9c9xOD7dt503x3PyvefpVmnWK1OJoG8LRL4uDPKGhJTvfEFsdPRrx
al9bvY4r6k4EplnYF8aT32k9+kuxbsThNzeXm2pfm+OxvHTNBRXkhPnl+LxmL7J+mav7dn5Zspfb
Knpzc/ERZXPz3JzW2VrxeNV2vh2XRyvbupPoRCubm3pLD8wwhIbGArCz5TF6lEzIcN/Cr5vyam+9
3OuSNK/bqPSmYGkbVJO3Hp91C7/+/5Vo4lk87RIoXlbiWGYsyNnWqVInWj3aJC5bpwXXQIm61rQk
d73t7otlphIox2KxhENwgS1T430DMEw/N73Pt5V97e94o5FAHSi3qs5pShvK9vj3GmiI6a/GOCfL
NxZ/tGswYH24/RmdQynnGiObrZzIpo1ogWzYT4+5BdZobwsg9E3lu/+MlC9LHOc8m9qI4ZJstcxn
9LJj4ZCsxOG8ZLGzcMSxGUBP3jGd7p0tZIc3dQLRioOm3B7ETLIWHe/jNzmu/JAU5oPA6/ie0w0+
oLhpk5odrgw4H1jux9h67wzfy2zjmqNbu+KjJUqhWZ5AtKCR0d537XmZN14BdKIVH8UQcJ2vCzSe
WMKnPYayqudi2ap2XH/7P/YOnShu6rUtQLkHGKKRlL6HkoRrF2FfFXjIKzfe2XTGqLhr3iasMVro
RqLvZO68czPsKqhg9crtYyoab0mvaq/G71nZBKz8lu/Vu+KiTbbQiVbQu+C1T4Y/SWf5mdw1oc64
WsaSnRzA47HwaOJW4XNzCFrOpc+H7njbUd/UOj6gWGRXDkVSW7YbyTnNA9qSOBinbKsf+k2jhHTF
KCtemZZVMzdyVxKWw3rKWgIQ5TTct3jFKgtZFca8xC46K90Rd+6B+JVlbxwldZpR7LFd18mz6pFH
EJv5hbv+nOxxI33o9KIY5FgMo1V7k/s59vrjSPmRQT+LuWvwBWpXbLLvEtlPncmjNY3vF+NTZi9R
u+wqYTGulrBWtPvXiGQ8cs0+mJzqmCTzwdvkQdXoRi1hLawy28qF+AEjL3Cto5tg8FnkG68LOvFK
+hD/QT4weJQJ7l/ixY9pn4UYN90wSZ14JXnkosmYKGceJbZ7ojJ/btPhOHdbs9RvxmHo/vrZVycx
llkmOK4yrD5NMPRpGnfdmstgqS3v0SBbyN4a01drWnndi3z2Ch5l2WDdLV3uBX3Hcv+21+p+g+K1
aNEbxVpS2M/UkBP7Tqo59Qskcd+M02FjH3QfUby3ayYOmufC/Twszu/C6tGmVKPtJM58oxOn2z/k
ajL/JEVshuLFYjVQkxMDx4u1XYdW3PnDMNw3PX/gU/XNBEL27e/otkNx52m2ACpBsR1NW+efRQYK
0FMf49B8uC3/zXsV42p9a2oHFEi7hkexMx0yPgTJiGtP1QZr9ccDrSD6vzd2RfNL1GrXIFxrECgY
RQ7IgALDiPEYv+V5b08A42conl3UTW4lZcsjGyVMvkajMQEupvEdkoYM6I5t850s8we0fd3t05vi
6zjKrZiyKtw7o+SBwy4g1QvK5Qcpftvz/dz3x9uf0SlN8fm1Rpob3NK9SxwZFiUL0OC34YqaaKWW
wsgYT2gHktalWUFCl2JK70XuwirBdihubmDmgTCQtF0c0/aOAx3Ss+i9xBd8+LFPMYqPrxgCnAXD
F+pG3mGyK1zX7/skK56dpOvQr3FuXTrJj2Xah824cSl98+IIrSi+bOd9HqddYV3Ghf0ADtq5Rc9k
OvWneXX81aOXueafs7z+ffuHaFxbrciIqZMi8/BDhjr3iXOgGQbj5fdhwcxh+94gzYYhaWxULc1U
GEzu2hQ/i094RT/lzkaI1Tm1Wo5pWTY2nkHjSGAXqnQCYSS6rRuU4cuPsnfuYpCk58XXfVw7jKsT
iLGsRQbDjSMwN4SLl4VT9hOGhuT6lWEcgebJxjlEpzHFq4VrL3QVcL2q8lIfRzbAo+Xj4fa2/1cq
fyM1qXiBSZo4RX2V7uSgwrzz1h8OF76dR+0o76f+Ic9+eOzJ6lMfacTvyHswalBOXm5/XpMY1RHF
eRg9p50RGNupeWqNd4udnpZK3jVmyPsNy77q6a1fqDi/23WpixYF+zJ1l2J4yqpnq9pzlYYNKN7f
c87tPB/tSwMgA3oEmyhtNjZGt2rF/a/oTcmUL/Yl7x/i8VyUv2ygkNzW+tsWhWvu32fDZI2LnLXc
BlLaOXc/iS2IgbePUqh3/y13mr0ux5uDfSl6zDuenIPLgq2BHN2alZzNXDF6rHfti52wcKwBlVWs
4W11vD1mxFy1jhObZWO2cIRL8gCig/o8nOa79alvfXrsATK577LletetfnUk77OikHSAIQKoTC6n
orzvs41k8TaIHH7CVW2vZJMkJUwM+Anllz5s8QvkaRZ++rD8B8kZH7Ygd942S/ef8g5fRhDGzrB4
lKNpuTx2dRZY0t5T2sHPUHw1oaAxMRNmX4hdHOeijOrNfgqtihRnzeKhlWO5woK+LUF7Lo9JOPrF
/fTTOEmQqi4biUjnBIrj9u2SWqQUzsUF3faS+870AOAW35Dfb1urRr46SEhqy3Btw7YvvQUs8vVu
zkmw0IdiC95Ns8PqwxhNipTXJgKPMx9zemyMI2s2VKPxYfU5jBuowWQd4kNORNRZ60ub1BuRWCf6
qq1X9l8LuxiJAdHNeljSEzq+b2tbJ1fx2VWWNmaUIbdj2MI7Xm0Yui7mqAyti2MOBUZAEAzeDYf0
DvjvQBzJffd0ZWdITuzj7fXrrEU5W2ct65P+qhe3ery+m+CCNlvvbfbhtvi3x1qZ+8+04QRIf7NK
nUsPuGH7MN/1UXPOgMo7+buw1fAJxW9F0oy1Y8KhekE+iHyUJ94YW/P5OmtXvFX0wC6gDmJyaRw9
7ifZnTTC27rRqF4dMWxTA4WR+Go66Wd3DWsgX4o+4PPltnjNytXJwnXsprgaYEBj8jHrg6Kc/YZu
xBiN1aujhXlTYyQ5tRAqO6cKRWqX6EvYwhDWCVdclS7jXMVXl+rz0WduE9Dp022V6DSuOCvPnRxo
uQQ+VT8CZMDuRr9xDpmzq92Eue71F70KMjHLrb4dcNyzlqNn2BD+zs729JpAtuKooFGZwZWKsMuq
J0IOa/ncboHt69SiJNXUaIALOcPG0wpFreRQgLWr/jmkx9ta14UydZIwTeee9ws2tG7v6nN9zMI8
MH6jIRJ1zbA+8cPO7yi+uhJbrKYDFYlPxnvrOJzsr8NX8tI8kIN5N2xRZ2v8Sh0opLHLZVLgmGCQ
B0IPU/rR2bpsaSz/H3rWOrb6ysLhyRuCdHyR7fvbmtHJVc7GQyEzGuNt5pIMX1YJDrZ456lbHSSk
Pa/TfIAyJGp8iI1b1WndihVPLbO87ZrrTSGW4WqeBr5hizq51/+/8tChdRYAj8FDS3ES6b29tV6d
USjeKcbZyZzRgVGIj2MfsdjyjS2r0MlW3FM0hiNiCwc6lqL3uTVJ6Ts2AHQbd+OsofuAkkB5T/Oq
ui6+q56J8cXpjt60caLTiVZdMiNpD7x56Lu9G+PQyiK687CozguKul5q00Iwx2TEyVnIl7FsNw51
mlWrc4Lx5ObzVMOqJ0D7DmFBooUcbruiTrTiikZrdLKscIGx4888Tn2v/mSPP2/L1hi3OhgoFiZm
p8S1Pfdq5Hp4Tmv7t0VrUoTKmrpmzLbRcQc/N++o+0AnEbA4XNhWH6junKiOBop0spakQugDDEJ5
zRFHTA07vnmkYX7cwtnTXfEcxU3hPyYjFc5EUxSf6uN8b61+fAe+wrA8THfkOf59W126nVBclotm
AfAmwldGQ5ee3XHjnUAnV/HUjDl51jbI1Gt3WL1w3NWowlxHcdNRWJVAazKskmD89mh6j94WG5ku
+6tDgU0/d6xdsebxSI5WWJ3WNsCcS3BlrK3uiy+3Na7xK3U6EAX8oVgEYljinknsG+0D3ZoT0Shd
nQyULoDSOhcuO1jVkwRRNzN+3F60TvLV215lI7Lw3CM2zNHmQWKf6FY2ehvqm7nqQOAwoaVskNC5
/cheaND51n3+GD80P698yu1JvNskrdHp/frTXv0EzjI37jqcuczT/8hxDMxffRiF34VTSMPkQKYA
kG/tLgwp/DLFgxvu9E3VufaF9tmp8vhjy3fN9kK04rSVJc3SYtiNRZ5SeuTO4fYu61SkOC0dvN6T
BuynMj/Ef1I8XGVbEC/Xguy/pWtXnQkUnc2NAVNSF54WH+YqOcblwRkAeNRmTx4gwtbi0Ilpo4ao
yQHqhGDbSbNPr1styxN4Ovxpfoqth7Hd4i69psA3fow6JlikkyGyCkGTxs9x+lwz6+iaHzAsFLiJ
CG/vhe4bSvpde1O4qcBvqMwXPP0IPvvC/onOkxaPGrc/oVOT4tRSGhg6wHvdZVkfC/uMV/Cwzf0x
3foJGnNS+6zaPJlS0SNWk/mpbsK1+ZFvHQR1sVrtskJ/hhhW4ZFLjdJk4BytOzy3DP4QrgdEjdC+
3FaRJu6pc4MltVu3WnC+InZcfB8Y756NGMAVt6XrNkDxY9IkpZnFCBHt+Bm9RKNT+ygiNMPxtnjd
4hV35jMq2iUwKS4p8lj1bQW9zm3Buo1VkjD3EiebMpyxqOkc4z/eYJ2n9cdt2RqdqJ1WnpU4eVIi
tsn0PMvA6v90RkS6jUkVjUrURivZZCWUgluVsz45JjkkjO6Lneqo4OrgJsi8Dmk9eximszMDNXSj
IqwzdhV23cQTGh1sbCR6U0BTUh7jsAnnJJgPBUqsWzfkt9/NXbXPao2HWTbXOi4pvSOeTZ36MK4F
LJKjFSAgOy9aaqPVtdW4rVZEhWS+97o/thHEW+20mpiporEbZmutI/zzUrqAmDoMpXUnu/JgAuwu
Gcx9J9v/uGRenSMMcwDk/oj1Z84U2Dw+c7Y1qqKzTsVhE6MSq2cLevEkeQS2PD/aLLM3ooHOsRSn
nYHFIsoayhHe0yIyX1QAw/+WCHcjKGgWr3ZUAa70emO5lizb7AMZHXD5EvBw3I4KOuFXm32l9ATU
sl7cTuQX5ntR9/c6tA+Y617pSq610AxmJJZFfnHW8YA1fMSozdZ7jiZYqoODyIBlB/Q5nDvd0YmS
JTPQMuf1jyiRpuE+7Vw//Uo72VznnCXYWlzi2HAeqn2mrrZKNWY2xGtT0EvKQsM+duVG1UJjiv9d
el+tt7FcsYrUg0qyzneoPxQimHng7aJmY2Dv+FsfQ1sSZk0Oj6pywAtd2wQOxeFmn7IVJ637KW9n
maNryauy0Gp699ET9VbO/s8s3jhbqs1SVUHcxhZ4I0Jd7u5/r7vGhYeg+bnEd6CLPNA7Z/K3UovG
OP/plfLSPnZTGKcLYO2B1nditI92kT7f1pVmo9UWqYLSqspmE1WMnqEfsfG7KgagidPfVULsO+yr
3VKD0dWtCai8CyAMAHCEa9wc1HNY7YIKYq7aHeU4chR1S3hkOfK7EfcTRh2qjX57nfoVx0W0sbnk
Lfm1xHl/pHEigmGd6JEtDduInLpKktoW1ZhWxXMTRx7y3/NsgWYBN1hfrqYkj164aw4SalKuu64Q
ki4zPpP0d2g39nlzEOTjbTPSRH91qo3ELU+pjfvW1eOm2D2bdGeVU+17kh2NqTfPePHxvjvg/AVJ
dJF92rdsJeNKI3aziS/ZfZbhKt07nuu7VbUh/G3TYWrnEzXRZxYTnMEbxu5iIJm0S3ayu6049LbK
mdoANY+u2ZME1093wcxyRX7SLP1wWy1vBwWmDrPVePfGGZyi+AtPjf9getbvReuzaleAZmoPFOEJ
IEyujwQl+ynqR5Ydb69bpxLFWQuHDuWM0XqcLjNfTp/BeHtbsG4rrx98lQ5d4SRGfj05jWkWYKhn
TT444/fbsnXKVtxyYoPZ1R0icA0o8JgenWYIluzjam1EMJ1SlFQrRpqZFoPbAyuMoL/WrMJp3MIP
1C1eSbUY7zVzD/jS98TOndGvac1mv5gb4+DYE8lwYEiNXSGGeYqvsnb2yCQQYlp27sYyYDnbdcln
apdTHq9uPYB29b5z2JkZ5gVUzSH6Po5Dmm8YkEZPaqOT2U9F2dq4e1qZ1186nlRHpK1LK73+LmdD
u8+x1KanNe8x+cgx5t51P+riT7X17K6xIRV3fa4QxsbSyu7B0ZUdVqv5NM4m23WGZSrweg3zNLiZ
Zfe1u/Dkoa7cKvmVOWtNdpUUcPf723sHQxYuIxL5dWGY7FgPJNsaFNfsK1PuJcJJKSvR4Xpf55g4
S5tn7iRfy6wPc2HMO81TCT40zQ2SsAqG34Zs+WKbfygJiLFv2gJzeX9rx5Cs8OhYo0XGDlwcC7Il
SsqNuogmbqodW509l5ORN9en9/ukOlf0odkySZ1oJfI4Q2LWHUEO6fL301jgYfVxSrd4BnTC1Vgj
eymMCevuk4+p6wN5wa/bb7fjvUa22qq11vFUtxa205DvuLzM8jQaG56kE60YuoHRL0xktbi1xe9T
UYdUephV3ClcMXVrrEskKtjJWD+K6jvxnpJ+n4OqyO+ryDPLqnJYOO+Og2E+pukuJCOG58i/rXvC
rG9RloiIY/ZQzUe5i+kLchWnXKhMLcCO4YFnMPxW2ufeI77chHfWxBW1Q8ts4nXKXGikECegXvmy
Mnyn/cSK/rDPCpVTAWZZ7dKz8KqX28Pyg48ieXLdpvwBerpdIF5QkeKhU73wngCz65JxglHZ4bxm
+bGTW8VQTU5yFR/FIBRYTXv4URY/FtY3vFLt0ozakyUT2i9sxZGmADCKL+up8Gmd0ABFUXm8/QnN
0tVOpyYtB04NJKScAqDtk+M835arsRoVK30sBzNZzQyXee8z/12RyZ/z85S/7JOumHwrWCmKEqvu
jTWgpAtyYQPNPynu09q97PuGkoyYtBrKJtiMWSR+VdzT9JkDc2jcGqLRTG4xptq9tXDqujGm86QI
lvI0jF9NxzmnpRVY48emOdjO6mdOunHu0+204gMj5ufKmrvWha6HYbgjWzAAup1WjX91SAyMYevi
2gce/67XIiDsKNt5Izxo5KsNUcY610XaXdWUPjTkce1X36QB3colGrWoTVFGMsWE9mVyb/dXJl/M
dvhzvLy/bUOaLOgoiapYzBH8LbDTwTyX9fuhP1Rb06O6dV/V9eoeWOS0tmN0Vl68CdNG9Rp2AO7e
t2olUa126ixJcY0Jax0mk/VYsSIY7S2KG93Kr/9/tfIu85wiM3FQpdn4fbC88Wjxmu+zcrUVqm07
28ksw7ok65ElT5W971zgKM7qmEUjFl7m96Zb3q05rknMsGh4W+GaNjHmKL45uIKyZsKqxyMmdNBM
NEtfPOCUCv76vtzYVp3eFUdNp6oTfE1xu4+L5pvMvfTJ42QXLx9jaj9UjgMeUkmV34vCfs+8aQ0z
MW/he2pigNoG5fTlhGnJ64FvvF/NcO07v+6OhfHrtv41mlFboUa64EopIZ56IMCmgFmm3cbW6kQr
btoB37dpqGNdUjAPJGUaSkAt31615qWXqe1QokyM1iUJakyj5xsLmqBk/ZUWl56hNUCAxpAdbfdl
wQyrXL0gAcnF7Q9ropqKnG7GczG3DBF/KH+766UFoM+6i6cEZqRkXavji1nleFfGOzZ4FOj/cXYl
S3LqSvSLiGBG2kJRUE3P7aHtDWH7XoOYZwFf/07dt2nLpVJELbwpR0silZlKpU6eRNL7xRwq/np9
6RcVidC/wvtmN4sdje4ir/g8zY8b+ZFmkdM1t0gGwwueM6Vap3ka6hx1L9Hde0cLy/mWgApDnxXs
g9dkc1U2Q5dOkaYdKzAc5UMeONmLQVSYhIuaigkEyVML9GdzakxRTk9DExe7AoYtG9f8c+HgU1xM
t+JDtLGl8McZxRi9qbUKp3bZdWLZguscDFwGQYg1RQcC6g+j83Xrn7a7W9G/M49N8+R+Vjwdyb5D
cJ/ZjHOLFdgA9/OAZleqJqyXQY2EikF+ujdpt1v7FC3H7gTmwDvkFI/swfaJbx/1mD6znzfpvph7
qndvNbL6/AHwC919n8Z9dT/MKq8gkY+Yf6IDNaqML0M06I9Fk3SZ4v33oreBfAQPOmWLZ9nA6EU1
qDjzYfWb4cvuKqzqnI746wEVgwsGe+5gxkCqiJagaDW6nvR2Gcj3ud97rzmcE6VotdlpbdokVp0W
Q+NP6e6YXGEZ0q0/i/KDTXs4IDtjhsiWX/rg55+s4/JkxWWkfd5Q5XOsQu1wUxE2PlSwbq8pMwtN
yabI1B8If5m1yV9VTdgvkylgcMHEeemOZrXgO4qT9ua82wHaUh7ryDz191ZYf8oC/M8t8R2mEszd
qLoydxibo4K9GuQtV0FOZdorWPdQZ7lh5vB+QFH+mkmNt5WxuiV2JFS8wQwWX5mR5nNENWCAnsrt
9bpBXw4AMLCQZNtqw2zaFK7DeOKhc+yjIc5O/GAFQ6AdVIVhkiNTvMOMKctbMsD+Sne541P7FS1C
D0Nqnmx+E+cxvkMw8W6p6qovMcXOPjd2vBdfM/uWVCGGFgx8ta0m60e7j3Qz0pdPTRfVqlrm/xB1
F5yHWNyxOuvgkJLAM5FgOMwhGPwOPEx/22EWsof5PT1uRyvUkzSoE91vfPfeQ+nHoQh5oioS/o8Y
6tIaBLtep4K16+pO0fu7Gw2n/BOL95iG+13jh/ohf4TtBUxZaSKxEvEWZOSl5RYtzvJ5+QwytWa6
CVSFbRLMuh+sigLbP0SmYWQHz2Szr3Oigs5eTrVgeMG6p9bQ9L3Spmi70wM7GCPvkR/P6JibQESE
irefwlzscl6gCvl48gC6yRXqKzsi/rr5mDnop0o6RWhwctT86mAHfZCFNFwDI5if9bhXzCQ5ZsU7
UJWn2+gQKNLSfNP3qOt+5auixlf6EYJ9r6aNxLFlT1Fzv4Wj3xzbQAtYsB37k+kPQXa4CYOGbRCs
XS/1vTWJN0W0LPTi0Ov1tEQO2MdvDJLFq09Vr1NteucgeU1mit7P4XVXLjEs8dpTs3KqFhvSz7lz
KnLjuGbWjUMLh/Ost+Oenk2rbctDNtIDOAsVwbdMZwSr1dt21/p67iLXeavYJ27f21xFqS1VGsFm
9zzFydObZ83nv5vnMTgrTX/oW5S16aie47F2vC582TkqloDwrciQF8GtUI9IZB32eHt2EX47QXms
bmPyIWAE/zPYW9Ny7IcJqmO3dtx56xMhqi2W7IPYKmpeRsOzwYMTWdmrux4y48usYro8r+7C+SLy
6zKQCWR2jdhl0VYnGaxhPG07+60teQreQDTV5l3nHVD0oIJ7Sr5FRMBO3B6rOav6iKDWzUp4823l
ChcnMbL/wtcP4XZKa9ct3LKPvPE9t0/u+HJdf2Tjnn//MG5FPC1H78E+4tl6sAAnrBsVjEgSfIng
VyAgS7KuWHLfbT7jT7y57/PXvVbhsCXSFqtuCruasraEkZXzj7n77Gn3RLvtviwW3YB+jJN0pEPU
Lw5el5bnqeNM4XgkYhErbTL0nwJVIiROl6+M37PlBJoOy327vp8yoQge0ykyMOoaeh9N5hcbPHDt
41QrQnbZ0ILHbLzSshaKoTXYkf671A7TfJsWipzGGt3RUtnDzcgyfp/Lj/TDdWlcxoQSKhbZ6CYg
MajpnqPhfQ7JneH3gfeY3QMTGpAYPBeKPZWIRqy24eAIW9DEs48cdFaav9j7sVrfFZ9wFu8FLybW
25i8qFNrwSdU9yiqj8lpj4hvBbjtHVRlfrLlCzFOx9fGWQmmMDr+E5fh00b2eNkW//onSDRerLep
XJT1ULDXR0R7S4E73fpwHUMlRYfsCBQLbQDszqtuK3CvPum/PVwlvbDELEcnwHVFGWRKPKVYc8NH
h/GsxSxzxw49ChBaT1WfKJO/YLRW4eWOxvQustI7q73j9GlXQYdksheNdk+NM5EiNHN8GJeXnTxm
fYy6WsXWylYuBDpZO5LUQDuFaHFI6JTuXVq0x52XilNPMrxYagO+kcLcdgjGLN7YdByaL0TVtEwi
GJGtuOatM+T5METdpPMnggxpaFSA5pVbNbw1zqaqipGojUhczA10gjU6SKh03uzxlN9U0EDof8bw
4eCujZZPWY3TtbS+Vebnsmr9clKB2WSLFrRGs/iQdWUBS0KfKL5mQWr/uO4LZCMLCrNtaNvJz+dT
Zne+idHXXEVYIRlaLPGwANns805DVezu7nFKzeLbMOSOpVB12fDnKPODwNlqD2OFOBjEJuihF4Ka
9rpEzn9/wb+LZR0s6wHUzFgfzca3dR391aj8seOHZX6dCuCvqatIP54f7i9NJHj5xewm11yRL/ba
ImzSwsc7duXbbhsz2w7xTnUTVymh+tmaP0gKfXfTeeomxCDaw8i+Z4MitpFdq8QKD7JPjVul2ILq
nv3IYvTJToM9au//TyflnJpIf72+KbLNtv78hMXieVHWaxc1Bd5LaHagtqppsGxowdnjTgtKyxLS
KbvneXqqVD13JQ5NLPBYq17XqQP1H+YmLDrtZ5qZejAOhr8M3aTQIdniBfOd3Mpmw4DFdyQP9Lo5
lKbqhnNZPYlY58ErbeT1noFV0fzCzScgfSze+Iyc7FbxGiObQbDgmdl5Xm1Qn3kLQQOw5q/Ue7H4
54J/u641l7cAD3p/ao3JGbhWx7yPmNMF1XwCj+i8D75X3YKpI3hB+HN8Y8kyK8vZGLl00P0RmMOA
lU2N1xDvNs+PdOOfU/BhAFEWmMkiPNj6bO2Def11XTgy6Z9V6oNXaDP0ad12o4sK0AqY1Wltv6J1
tg9qq0YF57ocLiBP8ecUzKZghmEa4ijj3smSTPuuqY5x2dCC1W6uMw4FM7vIqRY/bX8QtEfZDBX+
/bJZ4TT/c+H6WtEO17YuSrPsbnDWgCkRqrKhBYut6slcOD0P3T0juWJYCmcs2U6x2mNH859OowjN
avYVkPd9fuT0d19+n9htBy54uf8UCsDdreYYMNd6NMJp70N3VtUKSnZTLPBAe/sZsGMIhbTPmvNg
s89cdUjJhhZslNrFXFRnNfeGh8mOvDJOVVVCFB/+9wFOxAoPnNatMTnnCOTpTKW4JOzk3anfASRP
oeBB/1PgngdqOLQMxrl9MI6jPwYA5iFfv/r6G43aY/E9O6ouzJI7G9KFf86FDeDLYmOuMcR9OSyO
9Mf4fqYW2xLnkCqCTeksgtXydW4pUsbnWfC0G7ZRGYyH6Yvpo4Oa8pFR8o5FRLZbx5g8nRmYpXl3
X7KYRwxPaK/psxYYL3vQ+UH/zwBO8vLrdUcqCYMIEUzaaghtzBGyM968J+/dO7IwP7DAPmio3UBq
wIxVL9YSZRaLLOZ2Rbx1PjEbEtf032II8u39+lfIhhas2zXcelmtrY/yvsXl91DOc+NoAE2txvbu
tnTNXm6bSDiUh9ku+0XDN2RljEI0o7y7rXiGEBGR1cwzcbyzetnGi2kmRfPvvCsCUEnmiohwLGOY
zRFNb2DsxXLMNct3yRyW3rOe/aOb4Dg1e3+bejSxdwO8Jfmb9zSqmGkkR4YI1zKNqbfxbIetaa2g
JZVPTQVqRDayYPUeWph65Bz7Uv3nsgfGrAi8ZMok2DkALmRhLq42A2fcbw1PPzlF+zMFC3V4XYuk
+yEc0TVa9wKhhaWP4YbX8h4pCb9L7MMSWmF5dB8XFaDgP36VC25erMiY9srUlw1axYP9WMbaL/2h
OjLcdvCI9Gg+67/sdyDFPnVwKXrsvpqJqu5BsjsimmtBM4jKSGGS3oZOPul616Mb/W3iEwFcZmWN
Xj5DfPMdB3d6dXSfeeFPvusD6ZagNOemSiVCRCiXbqQMXNg7XJb2lPaGz6jmX/8GmXiEkz1jAygk
3XKM0A8nC4FgR/uTflMRBEoOdxHNpU/IoJXdZsZDRnxzn/1pLw8NGgW0a3EcigdOPrm0VWizbLLz
J36Ixau+54uloabNMb5kzWnX+6DciiBDTlZDJ7WK3e3bElwX29mhX1BnEb21gluFFd1gxtSuD97Y
+dqsxXkDBMBEXuuMReO6na5PJdshwQ0UabVbW4nPavsSbf/WB7AQ3Di0YP5kX4fcHGczbogX9Ztx
74J9/vqqZZshHOepaS8m9xYz1lAV32jLoWuOqCy3SXkgTROBMBAVg4eb5hLhXOm2cG2sMNeyrWjH
8sa1tw2t0/fOjTzzHd3aF0NxP5Bsu4jvWtFmEFxDEJiO/pQzcpT6P17JXqv0cfW+br2qAE+y5SLC
y2Yg7O+60YxXWr84APj4nb39e11YEugNEbFddoaXEb51Ztyn3J/mFWCp5cjW1TdTO5g95jv6u5GO
AdUMhbHIPud8wH0wzBQdw43ShLHMYDI57PPQBsuuwtxJrmwi5gvPpa7GDN2I26K451AEP9+zuKc8
AdGL46+aCmlyXu0FkxcLWRy3oXlP3C3eM+dzXXLrlLljE6WtNd70QEtEMBfqNJhm0U2Ps7J5M+vi
0dlUFUQyKQmW3tplN7sLgFC6PaOhlcmbttZCEIaioV5CwYxovoxMM7v33iYjCDKu65pMZIITsDLP
bGqCWU2d/gKNBQv6PdPRIoJn8fUZzsfUhU0RYV5tt9j1vLRbbI61xp7KxmFa3JVN6b2N2mboP2aA
uS3VeX+W1oXZxBfdvhy4WfO1P7klOW4oCdL7V7dxwrZZg4yWAciqQjPVgrywTvt8496Jz71tt3fV
1pb9qTNdf+qob/M8NobJR1Wf5mYKTJjESMXX3sZwdqMlrD51Tj4ntCT0kS6sVowu0YS/3nudrdoY
M9oTzx4y8sVpQrtWHGKSk0akV6xnYhk9y4YTo/rRWtOoHmq/ICnKD4pDZvETK79lqiI/WcQsPvvO
2Yg+sDvtT+d0ghtUx356YsEMAFQRovfenAbG83XVlt3zxRfg0vX2Te83yAwgwzvrUBztZ+uBftfx
BozMV3h9GtnOCLeXeVkpZUbZndg0uY9t2u7o3I243yoq1UuwRLVEyKSZs42tDThBLNzyf6FMjyxo
6wiffdv5IiIlu5ni0RMHXYz8lxZuJakeqjJdFKorW70QIeftblvp4gEipufERvXfMvBXhw2sUbWq
l81w3poP5+PoGqTLPM2NnZKOv0xHLxHrOeXP6xssiVlEhKRWrvnWGWN1aryfbk9jA4T6vQ1cQVMe
tK57GplxuD6T5JARMZMoZUw7JKqrE0MWO1jxSP/uaZ31SJnpBHVKm0Ot80yB4ZforS2ExYMGxBEj
bXMaXf3ffqlBjuQUp602b+J1Qt5QODKtYtwLtkNu5uR98uj0TM8XcLCJXBeWbNOFs7ErjWri5tCc
Jl43vj03ecA4Cmqujy6RjgigTEmPTtVrWpwmqzyRpXpas+ZYEFPhc2XDn3Xtg8ZS1OETGwxIp6U3
Q7aUsYG3oaHYFKe6RDYifLLFwwFxrb486UOn+XAYSMVTcpviiADKVuMjL2iDtU/9sadFOPACvQJ4
eF3ysrWfRfZBNF268c4divKU7tldbpAjL27qnoDs8nnKD0MXo254A/p8nmZ9OFaD9bnfMj+3K0Ue
S7ap4kmgo4ESCKJKKHwbabt3v3R7ME0qhZcNLxjsTI0BVGb1WR29oJ2qqFzX44pXy9vkLpjr5hq7
1o1OhhxZCji+m9JgAUvKLUeM/VfjdG/FBXNb0zGpprp/WNO6+Xc3UveWJ1CMLviC0llxZ/GGMZnR
t75Kex9gqfQmLkDQTJ/jpg9aQ01OW7QVHZOCf3WcyC2/Xxf4RW+PcQUfsNiL4fZlO6K3CefGt4nR
Be+fKU29cE+3fYhzT6NlPBZep8rwXLQtTHleyodPqXbHGdt2HBM0g7bME+a+/imycYUjHk82HZ65
MS4pYuRxbFViQjau4Asmd7er1YTop9y5H2rrvmE3Xa0gCsEXVE3vWHXbj0lpvDRVHSzdcED8dl0e
F00VgwueANT/6T6c5bxXx47iIu0zFdfExQsbhha8AErvCqNbQe+K9jK+Yf5wCe4x62FUBugX72iY
QPADC5AE3tR6VbyM/aHr7zjyT1P3Vq9v+kz8VHP9crMO1hJvRvflurhk2yyYb51m9VDkmJK0zgs6
f4/+ZjBVIZZEYCIArLWH1bYZqWKePpfboQUnisM/p/zXTWsXOX7rpR+XfsLwANn8MKvx3mlVVPGX
K8FtIoLAtrwZHb12qrgozVPhNaAsQf9ZO17Jt2Gu/UqjYa/nQZZ+pipCS4nminS/nuEsBG22q5gt
vzqtD7ftbXZVN03Z4II57wPqa9Ieg8/N88yCRv9m33SFgagEc65BqGF4Ja1wRTqDDwY856meXiR+
WqT23ba0RT0whm7TZ2++syYkrOuElT/sVnU6ygQjGLXdbgWb9/Pq6ZPn3hlg3VOxLEhsSwSAoSEd
bosphkYXFXDHK18mZOMKNtsPc5X3HsYltnMkW4cu1ZUiVrgsjb+7mjfgE7cdDL14pwU9DNK7RkXi
d3nVfzU2pxtdO1qnVWxa28HhqT+tqgoO2dDi2eqU09qbWLWducCwZoc8/32Li/mrqzlprVnD02sV
u0N9357Dp0WVGpMtWrBIndXuvK95HVfWb5xYUYX6p+uLlm3iecYPoYbtVk6eGxo20fziZnFmZuih
/XJ9bNmqheO1MV3E2W0xJiinq0EQaLV+Yam4L2WDC7Y4W27W7htUpGOsDsaVDkE5Doq70+WclO2J
mC6WbrNlVdWY2NEWukEbZZ/5N9tHPgfESE2hEL7sG0TjRJ/YgbqsRkKE+Mww/XZXxU0Xs4W2JyK8
iJktbTsUdTyicqYOl3i90yI8GSouxpdhLBhfiIpbkJeBPe48/hbYdwhs/Dmqoyyy3/RfFG1o2XFU
XJIlGirCvfZZZ3Zv12OSV94/25ShOIo/74tzmxcTaX37UdeRWMceVNY/RosHlR+NChx+OaTxRMgX
6Ps8h+XdmHTasebh1P9sv6309bpxXT7uPBHvharv1GhcXA3APf2l685l65pfa8PdvBr3fFJhvSQq
KkK9Ct42buMh/tZt28dVCM9aqsIlmXgEC9Z1fV/qGUMjJIjYYgdO1R4Mx0hWFaRXJiMhRs6zefM6
dL5NBuPn2uXBVILg3kwyc/HJqKzxP6/3r9cSmIJgxctMSsNDfJmUg9+d6jMcLrQ/2f76H7hE2Wvz
csDviXAuolWm5y74GLML0miOstA9zNV/3ZXYUcXWItluscl51o3bymyYNcnxsFCtMRgRFGkX2dDC
waulyFKMc1PHtZuY6WtjKS61EjUScVxLhWx1jeYLibbnAVrKozWJr9HHZr1x3cLZa64Lw5tuXcdG
0/oWhL/rKnSFTCTn3z8cvoZRNpyxFtL2DpxFnuq1UKL3IqNWW6BnAfXO58pSPnFrPPT9O+i6Rm4f
Pe3f6/5HtnbBetGHyHY6UpRx3bfBbJWJkd/UldX2RGYtc3O8fUX+L7YBMd/re81TOfvz6XTBVEV0
ls4BKDKrtYrz7Y3vnV+OVZR73+oJr0Ik3JwsvC4cyTwiGAtQX1d3VttIPMf8F2VHocZ637W0h3Wo
Aq55gV7+uD6TZBtEaJbToBqZapaRaJXxaUqL4lAwT1UgKBtcMFlrKcwR7KRF3FtWQPG4URa5IoCQ
DX225g+qj2KRYtlHrYi3YQiGtTxutqoBgMQhiGCsDbRdE8juy5hv63yXFdP20pK+88GztITDOrbR
baI/f9qHT0Dl6pxW1ClioP+PJTfuTVN1SZEYsAi78pyl0FruIkvXgyB9pegnwdbvvRVoReZ7KVMk
RWRqKtrw4k0k3Qszoe4E+22Ppv5klUvr2+Unx9V9eOvDbbISTuKUtru12hTv+Q3/xNHk4GCue+pf
H1z2GcIB3A1uvno1yeOiJ694EgIQayzRIG01AhdQnENXG6+aV8fXZ5NorojCGgrToylJ83jY4EHc
3luiEk+nCkFJlFdEXnXA1TeulrF4Wt07MlVByouvNiVha9wEtLM9EXVlrsWgdZuXx6UDLg3Lae7W
uVY1eZMkwzwRdoV3G5aCFyqPkXhAm9a1fjbWHLBeS/PJMH6hRU/9Am1A/I40B7003yfbe76+M5I7
j0i5pVlrky2VnsWsn/yUh3nHk4kmbvdg75lf9oNvEFUqSKYF598/GL/lpANF49sszs02fTX5QL7m
vTYpekbItEC4OdvLgH6W1MYW4ZLlb8UestTY/LoqgmrqFDcf2ScI1k/r2mq0Ys3jCWCI0Eazy1NG
J9WbgOTaJhJrIf1tzdScWFzkw3NfuYe9mT91t17bRGItkCcWk6Z3eZyD/X7bqyczWxOzdBVBpWT1
f+GtbM/1zj1Y4nGoHpFgNfyVFEGx9rrCZ8kmOPuyD/qTNVrWlBXEYxrsad63cK+dZKtUyVCJSxSh
Im7fsWkgRY788O6b+eDvhpmsoBg3qghNDf19VrH0yT5EOMg9iqpGXS8Y8Bb1QzZ3x7XQSt+x2G2B
gsishU44JNNnC3pkmMT3GjSmpMWNSSQRM1Jq2qzPhc5gZ/rJ7bJfFXM/XXdGEusSQSKdtaJRquEZ
iWs4XtA78xpUg6pnm0zogunu2ZqCnZ7iIS/rfXtrXko7j4CqPN62duG0LqYaHCLjNCZOlgZaP3/R
rOLl+tASzyZ2WO9rMP8sbm4ki47urpTU/44cR7RL3EDTUkVkJtF+ERVCs8mdSpBqJnhRepqsOh7W
9KgxLSidPTZ2NDdomMJTyzKFIruWvTdLWtY1AnC9+d1X3QtZ4yUHzIxbYZ9OD006xLw1vqYWj0BT
/k6VvMmyHJwIH1kYc+qUL0ZiafapwYvftrgPhpf7TvWw658J8NRGm79XZYZ27PfNNgW1zXzNvU1L
RIDJtHeLxpE8TpYxa32itbjapGy/zUGKBFH7bjZOabcGskPZv15LTs7A74yu+/cmPRQxJrlnGVtl
dUbCvPL36oAEF91eAarvD8wlh+tzSOIRkSxqRlRaUL3CLdB2lqBmRrDlW2T1zduWZb65AVxZsUd7
UcXBEq9gCV6htLes7C1jShbtc8u8kBSfWaNiOJRcSSzBJ7TcnvqpImOy0Ke+mf0eV82Sf+Hlb6f4
eV1eEpcpwo4HG00w6OqNiVtHa/nQqhBuEncgAotTW0fzsLOJTtxJDxtxHwb0QffdGq2ZR9PWQqtx
03utGr/d9B0ixJii7Nm2cntCs8v1bTfQG9tydU0RtUn2QUQYz1pfkbwxp8RxaeHbNfgCmfvodczP
VjOuUAh0/SMkyiTCjd1i8Yalt6bEM16H4l2fEz7lCtuWbLQILgYQw9uGDgLavXjWE1Olo7I1n+f7
EFS55rAyt4FRg6C4DQ197Q4F0uEnaO5NXdFszxQi83Yrs35unSmpnHCxnvQ12XPF9UW2s4L51qvX
Vud8S4KifKtecK7frc6dM8/BSG87fU3BiHGsu3VnnjfVw91M03wNzPir+c1Zb4KnQT7CXdwa9C0v
OrgJOoZ8fW/7r9fVUaIyIrpr2FpgbDrIPc9bf5o831pGhabLhhZC8cVdShutz6dkNu9wYA+m4g4h
G/e8zx+0UbMbgMHRHirZZxKacx5m9R7dJg0h6N5TYNJKB0veUXNIne2Vmnp429Bn2/qwaqPt8hYh
Kw4R/rWhz8t6m82LQK6M9H1u7xg3o48FKnOY6qn2rLsXcroiiGvWK4/WrDGSdKWxWw7vFah3l605
9SUqVNLxOe14SLX00a3z0a+JirdYtr2CuTbN3Hm9BmezsI77jtsaqChbP13fBYkvENFdGe1Kb6Jk
SiYr9xHVbSxq+Vc+4RFR1TJENoVgqU5v7otBTTxbdc/TCHiS9VhmqMEGze3yz/WvkIhIxHTRfbOK
3sRXLPovb519R3nrlI0s2CxZCqcpNSze9YZvhlkHhFsqwUiuKCKcq3Mta2KNNyW26RydZnjaOrSD
393eZ8BdKMxBNolgwYWtt1x38AHTknSpr1ksKGnUz79vk7xgxW6Tczfb6JT0lC2B5U3oulB58fXB
JcesCOKa564bepBdJ/3a+nSwD0P2XtSqYl1J1CziuFaD7KWpzUbST9MXw7NAHa3fcd6DXXg/Oub3
QpsOrqGCHUqsQGzanu/gV0TzaSOZPf2F6vlhsfXHZRzeiDUgsuoUDlsmMuHgHVq2zzkY+5PV/lXY
T3T4qaeKY0Z2A9VFQ6aFWc1dbyRka8PWbE86EjwWrQ6g4QAQ1Htfh/Vo2xZaxtMIbVzjiavIQS+b
4V/t3Qd7qYBuhBZ7q24faU5pRK357bqayQYXbLzszMEeOgxuTIbul5bzzWSdKo67vO9/tXd38ERU
9nurgXU+jcb5e0PYUUvBbv+deCy8/gGyOQQbH5re9rQVczQlCGQyf7RIYDnW0Z00tOpVYeUk+++K
rF9pa+fFZu9zUlgABtigkyGn4qdr+O3JCPUYMN3rn3OW+98HrUvP+/QhMqhLK91xIZ8TgJZ+Vt73
Qdfvu5kcyloLdk5PG9L812eS7bwQZOeLlaFZFmaqlua3nY6/U6q4ml22Q5cKh/Zs8hKqistMDbRM
wQ5Q6UDZ8uOyT3dF0NjSjqjLA/lHstMsnkgGtFjH3tOl9+shUzh22QcIxl44s1nnOkRj2sfMeUu7
F2d/vy51ydAiZCybM+Trc3NOFvcf51x2W4b7rDAFyY6KcDGrNoaxc5GaMKwpAC4t1G9j9rBdER+G
u91itw4uxBp1j0gUR+WoilllEhEMmOAFEW+6uC7VC4vzioRrTY5DNyg89+WT7q+m76CWdTfkQ3Eb
69/19DGvP7nt52L+YW5JUydkfb2+rzLZC3bbL5bp1NWKq1OHMsWkMhvungxk1/jhtgkEc233PO/z
8+ZOVXf2cs2XxvI+3Ta2YLC7NW6bd5YR8ENz4Dge911TV2yAbH+FU7nLMz3rayy8XViS7rpP7f0e
hRQKpZcNL9iqw3nbAWuMXEE3BpvmxOXK/W247R3XFQFhjpv2LD1X3aQe2B5HfvC46mlQsnIRBsaH
0enycYe5DjhT+ipKwWyCL7kpgHS984H54SQBz4vFjRUauXUsZnn6SArntGbt83Wdka1eMFunW6ty
zfB8oY8ErLzAeHdjMfhDud5ErWb/1VGdZlSbALFCMrRBYnfDY/d/bk3VeVhisSKHF/gxinTTUYXn
oIvB7hVv1oS2adeFIznFRWyYVtjasBTFkIy9e+ic0S82/KN12ExmUG3gegClwPWpZPsg2G4zzFld
cORzUys9LtYQbGYR8/Wmin5sgmC9OrFJZ9rtlFjuFM6jflzNJu6Utb+yTRCslxKgJGwH5tXnPFr6
7kGnqrYpksBQhIcNHIARrQUweKK+rtuHmo2htaJJFBJEdqPALcomOSvAByNzu14nJciDEza+8uYZ
DQf9Qc+OxkbQNFV1fZLAPdDh/s9Z6IpEMS+qAbn1MgBq76FwTH/Rf1qefWDFK7zIAxrE+gv9wiZV
ICqJs8TGjC3gKqBJzuA+bJIsK79rmXbqVvexb1V4JYnqihgyslh0bEGyg/zCHC5ZFxJQnmTLbbWq
rnvWuQ97o7dWOmmOPSaZDnJa33TyKguszbFv4XKwXRE/xkhRrXqLLCyfjdbPLZb7vFWMLRONYNV8
dVtvL6opoUsWOIx+Wwhe/5z013WnIdtcwao3ntno84PhtYGiZoT4TZvf5ZUdWNl2vD6FJO5yBctG
irq0uYGYAprkNwaDdn4qCupP/Rxk6GgMvLuP13XVC/E5DLpwbxIBYxrIkz2UmSPzWb6VDjBI85PR
kUNmN2i6ZSZ5fejIvTZtodPRsCPkcaO35ShdEU1WOmTem8JtH7pGT2ZCj/nmKc4RiRqIKLIdB3ix
6ZmVNHZ1NNb56LkuEJd7eH2PJN5XhJHNxTpqOqXg5SwRlqG5F+0V+yFRMBEl1o48LbWishJnn+/B
zxq4jN1ruR1QdhOHvu3+xdU1t30LbJiFOnf+SPl4l6Jv8m1yEWJtx1k893+cXcmS27qy/CJGcAA4
bDlIYqvVg9vtacOwz7nmPIMkyK9/Sb+76AsLQoQ2vegFBBaqgAIqK7Nvc+ucs/73mDVpMC/QS7lv
cCG0XYYONjaW1nkYi8swgUe4URVZZK8UIh6sNHQQOqZre/FOwNGDvQiEvnbIMjQwMMidqfpVZG4p
xLZWuk6tzRweT/6pqm8LKfwhSe+zj4gKcya9JnTNp3M7sHea1ZchNeLbppd4pcgdhJN/y7qZoWZc
a899NhyMbnxyxi9j6yoiSmIZERIGvYixajwGy/SXOsn9/ntvv943+f2jPh5nC3UXpxvxIEyd1t/M
1ddK59JryQk3ieD2b0g2BBEHlrBtW3kLyq5hAJBlLMrN1zN+vD24zDbCeUx7agI7PLcXp2gfUEAG
cb71XPVMceDI5i4ELcsAE3fnrr3M7bOjf55VT3+SFE/kBjILOEzbwR/XyoAOyHmby9DOimAg36nS
6WWeKRzITrE2jKzwTA3NJGbhBG4DVoNtfPI0VYuN5E4igsL01muLYUvx8mSyiNtD0K4DTsMvTn5y
2ZeG3ncvFGFhZlOWhkGwN/TtlzmDXvs/rqEILskKiyiwhhjbnCdpe4E859ZFy6xwTFl+LWK8LORC
M7W05gKW6J3S3d/O3clBg2V3VCUJf2roVxIUEcilj9jy1w2/YR63A3iOIi0aD32QHegn4k+hfRgu
VYDWyOhONjZi/4Xump2sMNA5dIHSedCRE8m6gKm0ayXRLGK7KOtp5hgGwm1527rB5/plTRUPyFcX
2nX/8D5/2Or63siycdHbmPK3InlhKhnwqzkpxhWibKrcQp/qBex+uhOZxkUnhm+XPGh4drRK28ep
5hepGd7e72RfIZySk8tpjhdwANDs1CeW9lhTrggyydAiUEOnE2UtTfrY6tNgZeSQu6quqqvrCqZ+
4UarbfWi5wychKCnnIIymYqfc9b2frltw9ttw1zdifATwnXWALLH09tsiIG7D9wErQptel685Jiw
PkAXfuQ0qkPhekaE3xJOTeomC7cc2sYTRd/oBIbwOtC+EJRt9BBlG8XOdPWMwK/sxvzgsIOmbTZl
fIgXBhlkc3vIj2m8WqOf5pXiJ2RLvv//w09MnPBZS6whZiYLEmt+NVE0v70esqGFk3N2J51nSCri
CjgIOlSA/SgmLTW/kOyaHXimVw1Dj2uUHJtDGjF/yILiSx/Xh/SgvP7JXEqI7BVsTigduFjmh+6R
HsajVQTGJ/ulOYF9PjD99Ll4GE9DWF10Ba2RzGhCdNcFWsLdDr9oUz1gzRCief72clw/jnA52rev
D0tN+oQvxYKhs3iIrcciTMLk5B2XN7Uih2T2IlPPUsxjTiz8RO498fFFV2H9JTusCOsYKtfQVo5x
yXFXHyuP1tGIhqPqSVhqGiGcG7vGDzD4U/Y4hyyG9sMn91kPh+B+0wixjBdD207MpI2H8VSMT0ah
cBgZV7aI6KiS2iRuRYbYa4i/dgSVnPSEBk0fPU3+oNHQtTa/bP91KD/d9iRJVIgoD6b3wzAaKzba
cg686dwk1sHVTT+nqe9p/+aDqj1ftuxCmGd4YGvShg2xrVfn0UuCLLc+5TXKGiU48/Wvbd0Enbkq
bilSLxCivasA4bQ0LNF8WCMrbI/r4pePS2hF6wkcj7eNJ/smIcDNyiB4P8Ry9Qs7QlgvqnUtmjw7
6CF412//lJMV60qZ0OsB+RfPz5AWVZ/3WhubTrg5h2lW3Iqu553uXyw/nUOadKnSLtZfHX8LZxbk
kRflQfu4hnU4hVZQh80RF/ggDVWcHBJXd0SZNzJ39txW2hC7aCcqu/+s9NXNmZ8y3Wfa+LjwN5Oc
ijT9dnuprvv5X6RArLFWTrZkiKshizTtUhjvyR/d8hc7fTFTlS7h9VPeETEghlt7ZCLFEIOG7+Rk
2iOBxi3eEo+LjmaDRQXclri3I2JAWDewJcu9Nl4fjMMupJKxP+5tRNnDoIJ/yD5GOPQ1t7Yy5sK9
s7TxUa3y+bah9XwMB5BssIHclVs4IhaEM3CReaU3xLSawgwHA4Sg4turLgsZYRdIWjbmyYhVL0cb
WNTuyU2JImpkQwuxT4B9nlzU8GLLaH/w1v1aNVwx6+vbyl+cQV2bjdMCPYaY5CSwm99tv146p4wM
87vZvALmBV5j1YX5D7v3X5dO9y8CoZykVTGUFME/pvWa+91s7SrEYzl6n/NGo47rp9nYFp8oeBSr
17VvteFbOttV/WUbyqZ95SB/Qk2r9nKSJ8HotLnxDDQfNd9mPo5osPGshFggrVlrbQMgbnZts3gq
iqzO/YImZvpJLzSjCfFGXiUhWkTIeGitYeve7/IBEZdCE1wVbHSAxc2YnhPSB2uryl338/6a7YRU
A0WXWatnm8VbhqoBCqsaaNJqTXXPkriYyFtUccOGQDFmbs7Yl2sWLV56n/eKrEVdVRubsWgs9hYv
THHPqlmpqHfKZi3sGplb4zJbUha3ax51iX7IPVNxqsuGFnIIw1wTw9AczNrO/IIUAZj6wtteIltK
YadA5jFpOsFSrskSFkMdtqQ7Lp2KCUY2vLBbQIUMTMfd7ilpdgbJ96Fxs0ufq1CUEsP8BUGZx8Us
knbasX/HiixHw+oUhtl9+YqPixCUcaytFD1bE6i3l6+s1X2DFI/TXL/XQ6bwGIlxRBjKsvWAFGuY
vb6TBZhjTFMcalOl2E5lwwtRahh8oVu1TXFSuTur3nBZOQ+Xtr1P7tURVeZsZHzpuBEsrqmBxnCE
FJQW3XZLyREsIlCKKSmy2bZYXOYZYBsQsZvQcjPYB2DIAsdQiXHITCTEbMKoCbopZ4rBpRH2Nk74
YT57mq2IW5kPCXFbG73pZDSf0TvaX/QOvPxGGXNQSVauCiIoiwAhfiEgNKJvvJxjoy1CXkxQLrtP
iMcRyYpKY20WB6xKO689mrW2fzprDky9er29xJKZiyCUNe90u2+KOfbqArTzySO1p3sgAlBW3JPh
D68EmcPpmJTeFPNdAbqEUBxdX0ejOt2eucQ5RczJlLcmoSW8RgNr8LlbKuOQes7PuWBtmNE5CZIu
uU+zAjXs//2UfihrQLYLbEMA0lO9WcEts92nZOuIKBN4JFoht2mKQaR4XDX93JVLkOje8badJO4v
okyqZSNjtu3LMPZmgGzqwez0za9QqAeJrWITlf2IEMJpai4G87IJT8n9EydDkOfNC28slF1bxVEg
2SVsIYyXxV2T3IAkN9LFR4O7Qe31L2tFFHudLBCEELaAZoFUn4lVoBlBnrg6YVlUreKuLhtdOIGb
za5Ld9WwxW3tQ17T7+3QqC5KEsOIyJLBsqxtHsgUO1vzDBG6M/StHmzCXm77j2x4IYwHwknngOUq
hgxrpGuQ4NV4ZHd3ZrEigsRavby1x3mO9aam0dIMGxgyquJRnzcVG5HE+CKKRFuIZdemjQhwIJak
rRMoIIvf91lnt9qHTa6a5qVOHFinIeVxdN3TaOGo1GqFV8qMv3/Sh+G9HKyGzYrgNaziYG7Fa5lt
PkhXFU9+suGFsF08wgfPSaYYzYvHasov7eyEk5V+uc84YsiiJS/rN6QknV1BbMsHH0cJen3SlwXE
vaYVqZ2qXU/2JUL4Ei0rPDqsMy5DWqzp5kMNVXqOns/bXyLZ30SiocFqco/2fI4JW8EZjUZAa3wZ
hi8zUUkFyB5VRFiJPRmFy8uNxRxvofNmPCYJ/wRV3G9s0/xFB1MBKw4G0QNQNfsjahS3v0wSHCLk
hPYOHxxLx9Wj3i6LMX8yDNXGJHn1ErEm48DMahk5hl7TsFle1rLymZEHmcGDkjj+vKjOZ8nqk33Z
PoTJyNxmJSVyYCunXwbHu0xGE2u26rlQsvoi6kTvSj2hAHfHepG9jHP9vE1rYNK19+msqr/L1kGI
dFTntmbV1v0K2J4t3p3TmYe3l1hmHSHKcW2tK7T5IoUc64j0k+8s1iVNSwWUTjZzIcpnmqD9r4cH
oXHyMcu2C7pOFfuTbGghqlmGF5zcgQe19hIZ7XYoulJhFNnQwoncsSnTwUQ7x4npQAhu8kIn56pH
bYnDiBiTqa3HKhvyBY+JCeTK7SI0xvkB3DVfa+p9vb2qkvxXBJtYkz01bjHOEMyrvzGr/2lXnyC1
cMgz7dKYqhiW+I6IPOFbZqQbX3A/MNcXO9PjnXiezqqOMNnwQuCSlrCJcmtGsKanYeNRok9HsLNG
t20kecv8C2BSNE5Td/CfMjeO1nDxsu9TXfv1CMS9x6Oxe24873D7t2Sfsjvahz2o8ZyR4qye4wwk
D32RP9bkd1ltituObHQhhnVw7Gro75zjAhhens4+8AmP3ugoDCVzJiGGQdhUTqUGZ+IL2Ldn72yC
x7fzvBMjw6vqMUf2DUI0uzzVQb2Dfahd0oeUL4cirb9Olvl6ewH+QCauPBaJzEGZjXNs2TeiDXhP
b17ercF6ICU9j1keMLCXAccBhuLJOTWLdtQ8DXk+N17KvjmvWwFty7hIOoVBJduLyDbE1trqCci2
Yo/zS+vxpwmt17e/Uza0kJDn3Eh1Y0Qu0vfucCo4f6/0WqVqKFmjv4iFBkufh2GP98GMKoc+gF/h
dZutn7fnLtkYRT6h2Rw1wykcZPsOOOXKIuI4m8DPsZ5JVan61iR5h0gstG4lWCfBzx2TOQ+2kUdo
HgaUlizRoEG5nkJWlBa94notM5gQ9jNt02p14dQLunI/91qFLvsJO3+RMNXrkuwnhNhnbd97rqNh
Z3H71yQZPydNdgKNTHh7TWT+JMR+v1W0tJcB72PY6/0pX7dj3mZ3cR5A/VgIeqMtHWImGY/7trrw
jESsSB45VZXvZLYRjvFlcGav0DC81pmHJG/PnunFTaNKQCTDizg2c3P+G2tpetCNNy8PQCVzl9lF
HFs+NoTXWs/j0px8oyj/mQamgvDLpr1v8x/OoqnKGzNnOIugRBPoq35MyjHQoP5439SFUzvpjMrg
+cjjGdSrbeOBFyxRXeQk3igi1bTW4qVl4qAzRtP4PeXIB9jmtj9uz1xmGCFaXaPSnbVAvtGRMuia
IfA4EOTldl8OILIQgekz82a0VMeGXfwwKShLOjJ9tebcuC8N+ANj+7CwIFtMKQSXeOxVzAuzedhO
K/DfuFJXqt4SGTbizwX1w2/kLivMouw4EpkF1GBGgEoqCqx94Jr/FBRwiR6SjVB7sthdqH7X+TOT
D7/YlLWroZDJY5p7zMdVG4lT5iiOS8mSi2C1WSPGmOsDj6tcw92zWQ2/T0tUSx3HUtyhJWmmCFYj
Nvi6c1tHut80RzA2+yjBeEGdWUeIIgZTRc6rM+qhthmD4qMk56gIY2NZjbDrtCV2+9LfPB6mqOw1
VegWisd7SRiK0nKmUbZNo+EHugSk+UXl5T637Tvrnfq+Vh8X3MqZPqcFj1tnXX09ndC6PpHuUKB8
rXiRlr2niGi2pcJFqFwXrPs6nBqDQY/vV2FskcfwAmWDxWF6bM33dcRP839v7y6yVREO6lHnOKVd
PsV9uo3k+1poCcrEHLWR7YlOzPDO6+KY4/vtX7u+RH+xmNQTTYrGbNZYr+gPY3G7YHEW1XP4dZf+
i8VE6wurLkxLj0cgR830qzMtgTlWYZmbh6l6z+cFSH1LkUNJthzbE07xfibcq1JPjy20ojsJYLA5
FFVL9DlAaRmFYt+Eyq1l9yH3VCCm62tlizwn9QrT6bU5x3bVmObL2udu8jv3elQ3y6nuOscvtCqx
xuiexXJEhqk83XR9YTOOzKTwQRIcaoZq97nuB44oGuiWdpVNvF/jUtdhKiAd5zUwvCxTFaj+4N6v
XKxEbqmGclqYuMjEBViMqyUoXDfMFy8yTQD0si8T7UMNduMAGzblw7j+m2T6V5J0h0w7dV0ftrOK
E0Hmlvv/P2wcWVWno5WaPCYa1ASy4iEjeVCAj20rv2pZ7rdQeQTh7l3Hue0JNy0OglVwUlg8Xl30
TutZmgbNxiv0DCkZ4CQA9L8oqLTEtreiZGvs1s7TwknYt17QlfaDCVCdA1Yis2wfR+9XuS1+sehB
ZaqaJCXLant7aHwwJkTYjcpBi3g8jr+q8hlll8FPh092h9sztXx9Lk5FM0QNoEWlR8Nug7yY85w6
v4z8TUsSK0oqonhDlK2rcCDkbbNDVGBpYFr9omj8vuzCqi4Dz0vDcYZsy+z6w50v03+RWFW0M4H/
7NZ4NJyoMb5CoS1gCfV1Uj7y3PFdl4S34172YcKR0C2gggKmbI37rEZXzw/Lzo4GVMe0RH+d0CKZ
67+WminykOs7AdjS/3dBu37tFkcfrLicU208rYzW9YPDl0lxe99X4+994C+qorwGb5ODjuwYDban
BT1QqEmsj7qRKJKO6xd3W8SFlRQCjhpPzdgZDOifrv5gW/40NYFmd0HuHF3rvqTQFgXtoHfZlRrN
rdjU2XFs9Ve7oZ+NhP6+a9Vd4UrdGVZeJltmxsA3Xkzzu0F/1tMSAYPldwb6enYcYK96HpCdnq5w
xZ459ToH+mRxvuphZoF8qf+ZulkEcRLf1LnPqri0Kh9voIrsU+ZnwnHN6zKfuFZZscZMyx8BWgnb
SkXOJnGCv9BkBSVVsRAjbjcaZfl3d3B9s0fjo1v6WfdJL5niSL7+5mmL2DJe5HWDNM1A51X71PN3
b00izS5fefoN/Wv3haSILquJZpbm6FqAZGthTsfj6vSfbjvZn5eCK+Eoat6libk2fce3ODFyUDjH
1MU2ipfh2nSGSzGj7vAdBJB2Bs7HkQLiDLb2cUExEeqKRb/irCRkyny3dxYzSrqZNw24W7bE/cee
m3F+0kGIT2w8lpemi/wPSiWvlLaZrTD/n0vxlenbgttilpptuIh26s8hmlqDIqwDiCb63rEF4r9X
dCtJnFXk+ehYjSdGBz8DWhhiPWmt4siSuI8Iu2htvXSNkRRxOk5BjibBESf0XD5U2WsF7XXFGktm
L3J3bDqomNcKO8kSTBGLjVP5XvyqzpW/N5M0R74Eo+LCJPsl4c2Im2iSsUyriPOaBL3bH6qmVORR
fx5vriy1iMAwdci3zLhPxPTZAbPKZ+95/Dmiz0MLjKeERHXiJ755chVVQ1lOJZJ7zMwkfIWqVOxe
0id6ME51gIW/YJc65AelFOd+hF/7qN2QH9KnbJynZGoqfNTbkPtDPB6T0HyhP7KnEb2DWuh9vu0D
++l97XeEFALMXOWwEfyO2/yHjA9W93XozlzFN39dP8S1qXBWaXlSZdgK//sZ6WnCZ1hP1o/2cQMn
B17IwvbrfR8iBLyTdQ0UfLsytrH7eKDmnk5J/wqRGUWwyAwlHkt9BYadFONvINskbPZT68vqvjb2
fREvIjTaxMyLNO/LGHw6PsCAhhW7+iHVgGpYvt9lIhGNsZhm0pEVP+Hkn6b5tWE4tvsosRXDS2Jc
RGS42ojSJ95yYjriLp2QULNVheKrQ6OXX/BSqywsa3HRbj82kVkCKRzetohsXME9h6nMa7cEY0zX
PnPyrVKxZsjGFZwxB7NKDt2c9oIGIOdA+9r0iUvvesWGNQRXxPOZ4RW221w4i1bw2riKnfTqoUNs
saw4VySzmx7W0NfGNzlyuifqPtnVoVURSV/N8fELwp03L5o1c6neXvJkCo3smNJfQ6F6SZAYXawu
jmPmgqcVZin1xrfYT1tV6JcNvG8JH/Zit9yoNXtJcyksFlENEpmb4liU2WP//4eRV947xOgxcscH
wLBOnHYgRzzddm7Z4PvnfBh8M8HQNtQYPGeHAgOD0NzdKsV2KBtciMiu8bK1drzmsjhvOnooyQ9N
V8xbZm4hKDdNc3KjH9qL1T6b3gV39fvsIQSlZ1pd5bnwjw6ciBo5pVkNZqvo9uCySQsxSfEOn1Yj
jF2DirAY0iifVFyE13NZYot1Qo1xbR04bA3EsPvqPuy5QKb7eczBgnQsHtpfg2IHkKyqWDYcIMDr
FsxpLkP+bhM/dUCZqhhaYiCR9mKy2bKhPtZcCCJ/jRYVz6FsykJw4lrfNgMDs0zfPCVtwNynclL4
uNTw+29+iKBcT9c6J5N1NvUEcutWZjxNnbkE5QRtJwgS4vzc24YIL37MvfHa6tlDXk5dYNoJD7Jh
KxQTkdlu//+HebC6zPSlgQMUbh1afRJWrarPWza0EMfAvWdN48J828wBgEujYVXpT15PzOG3QiAX
awLhun1p3Pf1oYuNb1tYgjreC8ZDgVf3b1DoPU2KTUPmBkJw56Nb1pD6w0m+vRjzYUCbtQp7JTOR
ENrFtOHJYIb1m9m5wN3QnDQrkj7JrMXyYemalqklmLVj/ubF57Z/7dpPtzck2dDCUWslk+Fo0LeA
6HL3VuXmqwnGeNC/KcJZNrxwodNWYLgsB2s7psUbK9dgcpO3KVGlIrLQE0uEENhpBmLsO1FY/6QH
dIGH8Hn+sAX2QT/bn0rFtUGyuGKxkLmsJ0OzJw3TI3Xfekvhj7Jx9/9/CFkLtNyAxsJpTOsbR/4H
+bTVVnSV71vbX3c2YovEFnhRsVrd3ZLjhqxhTo8GOxmgYcHj723Xkc1diFuAANoy62lzQaqj248r
VbzASvJLsZYEya5tAEM2O3t5ch4gZjSO/ZkZOMLybwO7M30Q60mluThe3xEcNN7bBkaMIbhtletW
p97+CP9hRXsOijRURZtLa9WBqUUm+gnL7QmSw7fHvx5RVKwHVW2xAuoMgsDFpMGCikS7GOGcZOF9
wwsBu9m8MjPbBMub9c+qfdqGT9uk8Mfr/kLFUk9RzPnQsn3o4qczebGjFB6R2WT//webm2z17JFy
RGe9BV33kNq/mGrvla3n/jUfxp48XR8KYjQXZq9+n12M8nfv/aSq1iOZUYSDdZ2KsfFM0PWlVA+t
iYRu5SnSAZlVhPis9JYCN42ZN+7PKn3ECY5Wgei2m0g2XioqjHCn6zRjw7yHb+hy8A2/ffeCvPXr
GJ2PkRduL7d/SPYRwqlKO32uR46PcJrOJ/nFrUFzf1etilCx/r4yizVTg9Opo9A2g9AIV/EYSZZV
VBlpac6aosXIQ3pm5RtzFJmAzO4il4MJ7dal6jYcGK9zmJ6MkxsaT0MEJvWoiNJQU/yObP57NHzw
+hVE4bz2LFimpPGKiv7mzortXRJQIqeDvbTVBl5pdjZrBlTvcqG9FYFy9lBYqmZu2ez3/3+YPUlr
CwBinNazjoafX6WmeLqSOONfFbsc3Y1ahlWdk59c+9bqL3z9dtvPr78XwxeFaG0qppVcw5y1U/K6
vxd3Z/dtC8A8dFBzDslsL6S/7uxpjVFneCBrnwCNYJ0WJNNxrVT9sTLDC9G6mXPSDAa2eL2KwJrD
Vay4knHFepxLN1KnBdI8t+B+az7O2+tts8sGFtLfzCHVuCwYuDW7B+o6QWWpaNgkziJW3YCTyDRv
vzK5dD5B7CJqNpx5tqq9RzZzIULZ7ACza8JfBgCC+3YOluWutiRCRTYHE48fm7kn1Z39u0kv1vB+
29gyi+yf8iEsJ6AdTLsGObMDMk57+LdeuhNqMvcdd6KciNNYaVo18G2PfsIlyaRAkEAd+vbUJYHj
CNE5DvbqbAPy9Lp8a9PnSXuo9Pclv29fEfVDqiTNLHAZNhdjPVTOq26GhXFP5RFrKUTkslY5SFvh
hWmb/JtOJvMRS4qETrKeIm8DyzfOjWTfTZwzI0A0uidzVsHHZRuiSN2wUE1v2xWjs8MU6VETtkF5
JG/moQUnpna4va6yTxDSXWft3ZQSG+bhP5rpKV2fdKK42klcRuRrqMumW/T9yjiZs9+k52wAqXTr
ryr5bckGIFI2rEu26e2EKF2JHU9Fdq6K8LZRrjcxESrSNWS9B2rHfbs1j9MXI7TO3RaCyDtK3h6t
wIp05kNFYFThYGQ5jagRUtO0ZGMCS3knE6oUB2D2Du5n/RkM3NESZ5FqR5atiBDEJUf7msHxWRTg
RM6d0zZYkT1rvq3fJ0hKRTzBvM2Vvm4r3snYt86b/KrP/Hz5cntdZM4qxHJGIeCR6bhaWpYdjYMe
dHMSghH9vpurCCZwDKJVhoVl0Go3KO1D1R+b1PQ9576tSIQRJCzXTE/HzdVej9MQz3dxvBAIr/3v
sVIuVj1mNfZmt/2XuFHhPZmJYnuQxJiIGWjBANvPKwp0WpGFAOuGhrI99/orBxXxAYCeT8A3Y9aW
e+yLF4iy+mnyAP0o5qju8rLZ7///cN7iLZgilDH7rD6gHLqomrWuw9phceHSWjhFQdwWnpLF7hGy
uA/sAUywfhmmYaFwRomvi4gA5hg9A5UC5p7+rMFqMXwbVbK+sv1GFABpM03v8hRxVH6BbPBOwZuE
czC2vvWw0yCr4RmSDUdkbGhIsaEJCo2FXnru8mfD+1obwNOqmjAlLiRiASYoKnnr5q1nrW8+ces/
yZYGtlacdXCvelDevWvXEeEA7ZoWfbbHADecYwsE12pOxx7KFPcNL0QvS4rcLPZdJx1/gYnfd3Cx
VV2qJE4kUjIYLcs7ACtxBNPD2sI5U+rngEfdnrkkvERGBq1puVk3eEFMJ8u3HAgr8vtu30QIXNZq
az9THFRJ9dWt7c9eq4K/yCwiRK5nDV1uEuw6C8pDGmuCdWk+tYOK5WG/Nv395ExFGZBsZIntLXD4
Aah8an1JjPNSreFWJH7Do9Vx7nQa4R5rpYMLyy+oWRuvJQ3H8SFTDS0LKuGQbatphVYuxGnWPM4h
iDbN/uIcE7zgjrVi9pKKFxWpGdqVaHVecdw6fy8RCQy/CNkvO1y+kcMSpsG+j6ZfbzupZEVEhoZN
q5e5rpD/g+Hu2bKm96RG88fextKaZqiBxH7JVBIhEucSeRqKNGE13wPCzLg/5EYIYlu/qprw9qdI
4k0UBwE/cwVYCKJiaJ/Zhr+K5ZCZaP+cD8ekN+rZnOd4yqyNz6h8xUn3nrQXo4He4hw42X3JmyXE
tM7nzEuXsb0k5VuHyiOqDu19WYoIeyqhFeHlDl5dFvrWtlnEwJtwn8mFjNlIum7t0cxzabKjQy5z
eacxhPiFFm2VNAueF5f2WOupT+2gyP65b85CACduu3gUBevzWncZFDkAUirM8dftwa8jFQkVwU/O
tM0TCpru0Wk/51Vc6MDbmv+y4n3l3xnUGWkNhof5PUnevaL0zeK9IwpEqWRjEkFRtByThXXIWiY7
CVz95OpfMvMIenxf6UiSSBChUcwenLLup706rjVhB712zzBeGm17a4c+LqA6ut4n1QFD7jnTh6ib
WjMpygHVQ4fjCwb7G3egf3h7lSQ7hUi+0DlTj7sGbmGt+eCmDy6L7xtXiOHC8bK0JlgC1INCfdtA
s6kICNmMrf+1hsWhlIE+oPU86WlokSrscXm8PWlZuisKBY2NRUGxtqe7g28e3SOJ+Mn9vICw+pEc
hmMSqGo1so8Qopp3tk6cApkiA6Va4toHYqpgQZKjxRSCOtMZGpwJ9v60+xcIF7zs5RATvQ83SkXk
1Ahp9UkDqPEy1W+DXUb9neKRVERKgcekY7mH7LZpPBBqlmzza8dRuOMeKleyLREr5aYp6aiOaYPF
emb/yYe4mNEEqcL9y4YXIrRKaKO7IzZSp+38rTt5GtSB9MhZFPmzZE3/ZEcfdgAIb1guml2BaqnA
qezlEWtZaJd3Xiz+7OAfht8YYUADc1Qou0tjX8bxG5REFCG1n3/XLC+EKxrduZaiknXZnlm4o+5p
7W+vZbzHkxPXigcTmYH2X//wBR0OsZHnW3shiTcHzNuywEwHJ4C/LqHiSyQxKxItOElrlSvHFcl6
Y1awtT4JGkjpeAGtQvSUaMcqglKzwmFlia9IstCnozN2+68ZaVTF2O9Hv9qFew7LwcmC6ssasiCL
VN0REvuJsKmhXmqbONg0dNL6C13e+0aHyPj0dtt2EtOJjAs9140566GlCAKBsEMNrbfvrMCI1AqW
VoMrb4DvpgsJR6cMiuG+q6UImGosPZ9tG0FNV0y47wJ7VNw0ZNbe///RWx0ORSZ3f9BKoMRRVT7Z
0Mqr6siTGXv//4fRGSh2tNTBIWaA4G/Tra9M7xTRLJu4EMx57ejtYuPaMs9f1yqu5g3P9QqPl01b
CGEz0+hkcuz/EBn6lnn5HJCaqHpNZIML5+1k2e7QWDmuFK49HQj645+HmqugabK8QURIZXvPFx3Z
fktdg/2VrA7KII3/XxMnD++LUiICpia96dhg4DKc1KmfapY/05CpzpjrJiIiWmrpMsNgHN8wJlU4
tSk4CaLb0X/da4io3oOOfDqTHe1PljH1Z241Pve8KvCsWXUxvZ7xExEwNZnTaC1D7kHa5qRNqKhD
SRX9P/DOMshVb03XT3ki6vU422gDH4gkwhiSKehGwz5uxdCc1nX45eZ58nKfuYT4rTZzbCjFQvDm
GcvA6Jnz4PbQMjMJ8bumeWknBiAxrkWjwV6eqsIK+WrHlpODem++a38jokgPBl6MrsR2v9BzXYbQ
0lbygMrWQAjkYQPVEKcodeb2GhKaPtlD0wam93+cXceS5CyzfSJFCCRktlI5VZvpnu7pMRvFWBlk
kDdPf4/mv4v+mKKIqG0tKASZSZKcPKcL2s7UsQCoXEFKoa25FqBqQplD5AINDc3eZzqkmWJoGUfV
+0NqmR2O9bSPjyNbX8YbKxC2DKRqPLfJRDaippSDL+vQcI3RqKa8GdO784SmoOGb+gH2iG6AZU3A
3Wa/XLdH1dBS3jz5Zrz2GVbD7oog8SDqlv6+PrIi5sjQKbOM0Tw3ouWlKe7K6QxmwXr4c9vQ28e8
W4/eyYox6WEdA3NO9vQ9nqwPva50oVoRyUPHBn3bZMGKDOCDoW2xEyAAvm3e0gELJe4itSpUktB8
fjLmdFca3hcw9NyUG9gyrYFV1qMVL3n9AHLnoBHfWe8GnU73wsfa/nuLsD3JIxlkgjLfbbbq2vyd
8LQL4jwJetCbjc16l7Wo0aIbKTAmHceZIv+2ZRyV3/LYhPog6m7n5GMxhM2bHXaQV3Z2eC6q2x2U
9Xb80N22eDK5gbeaQ1KnNhwhXkJWFW8FXfaOMz/ftPUywKoXa5a6Ke6PJruL+x0ECHudXIvC0WRW
g7HD3B2GnSnWp5xh/memg7Ip92D7z3eetvKstfscY4NLgr/R8yal7UKYBPzAwYQrWJieBC6ROtVX
1adIjm22xcLRJYdPoX9W76tfHu3+pvupLSOuHGagD4xif8f+NLZACoj71f99fXMVIUMGXPm9YzDB
WsRnRkBFRPZuqaPBUq2IdNqO41A4mYMoSnr0FhRzmKD+EJuF5mRRDS95dUbQ+F8b8DGLbGLZB87H
oPE19wlFyJAhVzypa4qXCWRrhfkWi/5Usvq5tced6RQ/HDM9DuX2jg2ExfVtUORWMgiLJuYqOgOZ
iSte2/6lK350PhSk4g/5lGj+QrHTsoZOyYokRpMoPsnJg9j6GbMbB5bOYWN1x2LgyGxHmobbc9So
lT1V7LGMvUp6W9g+mrbhw0jJlznM12rn0tfbFl1y2SrP2jHGm/6DYabhDDJf35qfySZKYqx72t9E
522jQfy/gcgEWJfZtkBng3tK7Q9J/KGwNG8Vqj2VTmVWNj2lM4JOZzzZ3of0troIegX/O+WWOC2Q
IXxrfrHJHkSg5DDNpi6N9S6fxzJLi1mAO2BqiXdE9ha6a/psjp/bPtkTiwRsJmHR6F5KFW4lQ61Y
VVrC3KIbZOV+s6YPPaNAvv8lS6vHmlaaAqtiF2TAVZLVo2lZrnf0V7HnXvbacJ0auuoDtt/fHWJW
CWbLwUaQG7tz6R5itw060Cb69aEzdb3jqulL/htDCmFgBlJ/1p3d8RBbmhKYwnll5FXJSihR5bD7
Mfk4QwS9zoOy1cQc1diS6xZ9A2bavsJ1xXww5nsnPtNBc4NWLYfkrnh5xGv9iNC/THhYtDiolnSt
q6pZS+5aO3nOpxXhDO1fu6m1fvgTe25XnQatAk9qy4ArM4+TmuW4bE3P/W7Ys4PxuQkT8AzszCgF
c8neONJTxkNtJ/RmIhcyaxl4lbDFMtcWZ8q8zL+7rtgbAn9ceCeAOA7Xg7RiO2TwlbXW5TgtOY4A
EOGAxNnUwu8Vk5cBV9TtwKvcbqmP+Rl0x773YvHHAg/N1yeuqOvZMgHLmndGkZO4/AusZoet11rc
uWG73yiD4r0u8VT+j+S/qAjYs2gL4D0ftkfH7NmJ1o+QwDhbe3E0XmeNXyiA4raMw6rwPNWlLEEB
8dN8SE7VYTx1X7vdui+gdO7tr6+awkVkSJY7rV2OqIFNIW9QJbDrZ3/SXJNUliQ5drVJc3YTyrgu
iBsalu4hca7JRVVDS45tZdSduwxDr9neNg5UVxtWrYZ0DmecpdaYoFqQ5/W97RknsjR7eIHGt1Qe
IKXQ9Qj+PT5jsftuXzpPK1sDYjw2t6boMv6qqHo2GlvtdvCz+9Z5820sT6FTLFXMXoZccYS6KqeA
XDn5yR5PWT4GHYhyqI4cXbH4MsxqLICYTAvY+1qBrY5DKgU0pTo7V1iMDLJKUR9o/K1JNxFPwCOP
icYSFQmDrIJjcN91281JXfLmVC+V/cUAr1Ri7LTMWIqrkQywIj4U7hsfgBKvPvhIaeeRHFI3O0B/
rSHmvQUCV+ZOmnuYao8ln+0z2vI8M8qHyo1Wnwe9882kf+z6y03RxpL8dmbJXIoOZSdnELvWN3kw
OE0YTzcW5CzJf6thKOs+x27YthnFphE2ua4gp9poyXcrx+yclPvlQ9zUkJDbrcuDmXwv6n3TawK+
wkRlCNYIFc7Uib1yu1yYuFzoFNYU2C5bRlh5jJWtuf49SNwhcM7iYDzmP6CMUd+bB7I3T92doSmd
qL5Byp874KEGxqr6gbvunjTNCXVi3fmucAQZWdXEzlLEeI8COt//4Lc7+xPpg+1Jv91Pu/p+3jcf
ik8sHN+aQ7q/MW7IkKtU9HMOHlM8FqJC2gDziV52zQep1mr7/d1dg9kjS8cO+Qr3reM4OMe40nix
IpJSyYsBx8moFwMnFpNu31nNLu5Y0JY6V1ANL3kxtE7qYU4x/DxZd3gezwJWRJ4nNH6gGl5y4tqD
BI8bY5/tsjxSloIFsHnyc1sTgxQhToZcVUthDBMq9w9T9eQ3r8L76oKU2ys0beCqtE0GXUFT1LFR
gMD0j3hcDjvwB7ifyNk5CDxABvVtyZUMwBoBfh5LoBkfXB53B3vE82nqT1xz3VOYpozAKmAvltus
GB0ktSD82G1ktjcdAX/vUu+sHo/iQP7PiKM98gey3glUmerpcH1w1bw3k3o3uDHlyVglsMzS4ocS
xfM1TTTzVg0teSsfy3LwRwxdtRFYwLW4fIW1/71lvJtyT6gwcBKiSdA/p9lO0FOhIylS3VT+mui7
sbN8pbVhI8KAqmvYO3/cU7L397wOzCEkuKwMJx3BreorJJ9tRDcWCcc/mZa5A8VxGOcfSayxdaVL
SWcv5EerKnMwen4PgPJhPYG7/lOJNx3wcIc6j1J8goyq6qsCpEXudsC3P8zhK6f3ue7lVDW091+z
HIw6TxnIyx7S9UnQfSZeXR1GXjW0fOCWTV6VCQ5c2n2064PVfawzjTOpht4C6DvrmUnb23G7AQPK
P4ORgA/zY6/jzFEEYZl3SkzCy4Z+u8A5J8733tQGthn4/ev1OKCauuSs9cQQXTyrRKW5RRcsSLC7
NhSxjl9FNXvpfB2neV69FbMnRRJOUCHK8dhSf1ja27IoWdCEVnk/tC3S5AyXlenFJzfuqOSlc2ka
3dSa5QOhv2ZodHkvha+5B6lWXHLRCh21RVxgyhyakOiA+F0mxT2epDQrcnnFLRlM1WckR4MsaqZ8
yA5WtvOGZ8ce9zzTNQlfDu+WDKiCFNeQr1uelxhPffVo656mL6+LJcOpjC5fWE+x5OZCofTx1kJQ
jDINUYFq0ttqvfNQ3DtTYx1R37TZCPoQ45Ca3e66B10c2nNkfIrRCVDDQfcvqiG2ECzjiKemKtV1
wV7cTowuRS3bH4hRdMkctWlG71wzL+/HgownZHnTi7E41qfrX3HxyuA5MuNHPlW9qOeWRbTxdsuW
5uW/RlA5QB4rLMCMnpm/Et7ckiHgz7alfLcb4MPsY7frWFSXogymgps7CD3x/W2fIsWc2qWGy+eG
ReVQBhCqDCvTBufdW86+cNBi5tZh1OYkiu2RH6nbrEhsa/bsCPcTb71PlqE1v/pj58YfqlzkAHRw
1yC67pOLLoJ1k6IS+B7syiOGHTHRHekA7VKz26/+TfTFGF6KTNxB6IC0EYuARvsNaHva6G4S2/H9
TzXeg0Lbfzfc6dm0oshgR6CWC9z1jo+npvhY+0cXLSLj2/V9v5z84F+k5KGLe+LN/kKi9B7tdVF1
4A/9eTr8D1Kuu+Yq9uCfx2qvAxn4Igi0D81gsR/J/C2dv2q+QBFLZMYQK+tMx7ZL8j8y/+QvC74J
Mv/1/D8W/OSgo/O/nPFisbbve+eDC1rFoa9hkCiPxog/x1+3z3liR+eQntFWs5G5aJ6ClX8luTuI
Yot4mvFXYrceNmrXOgTr1OGvxAaYXHRp6WVSAnyS5PhZNoh6XfE/42HZW7v6CIWj4o4dKyTwqY73
ThEoHelKP+WjWbccAhU12grZ/LlcX1taBC4egKzR2Tntccp0l0tFdJG7113Tr62Fgig/Fa+lGZpA
qtD4E8feXLc3hbnJ7yY2suEqcbws4vYCrmX/WKbN7vrQqk2Xn0umOIvbhLQ0WsIl3HRV+LOxtwMn
AJjnLLS6KpdLdp5jS5uOdki/gZ7AJhwx/Pkf5TV96n7yiB423Qi9xyhimNzZnsSlZwP6kkduPb2a
5DTE65NV/pptO0BB8tD3OuFohYXZUpR362S1+zjNI68vgwGNKz7/kHdO0JRfZ5GBY+m8Jr+u79KW
RVyIy7YU8e2+R+9DY6WRmXTRUCW70QYF/NAHpPjVu4XmQFY5pvzaQsbEmsBEmUelkRxdYK686ROH
BAuUggInwUalLXr5vnTLz8b4cv3LVHYhv8FArHeylh5xGsn1DiLiOAwcEbj7Ybfsyp3xFcQHuoKH
ytbl95jBjYcJdJgkMkVIvoho66CaT84vQ4T8NT2ZJ50QtCIgyG8ziyHIgI5sEhlTFVY0tHkZ5Nar
nWnSZMXhJr/RFL3jW36L8alx33j7tLs3dVgs1dDSIbCaNM0dksF9RtDpV01KgYwe6W5uqloTzlRS
VHIbfJmSmaHDbDs+H6yf/wsG1iN9+WwdjeP/VGR+ubtYc5FTOI/8RGOOnMVLU/DIzMooWepgTSG3
W1vhSL/UkwaqogjR8jtNLICeBakGjRrjafEfKt1rnMqSJM9vodeZjWWdRWblvuXxN9GLh6zu/1S9
7iKqmLn8SMPnksQ+H9KILnQX2/wO4l1HjXNvs7wQt+R3GlZZqcsKGwfXmJyXpA0q9whNApRHR5Ac
kcfS/m06ZZBUOiCVwnrlvvjcIoC35m4aTVl7rG33Lk3Lb5NlaVJX1Vptu/QuGeNtbCaeNyURujFP
ZpN/LsdVUw9QDb190buhDYEWYUgCJJEVo7uHzKmxB6r2JqkMz6Hbv74bfczcLBNtnETg9trRftqv
JQFVU37j5KXDPcZ9d3ZBshNB5/0D96v7On7WmJBqXaQ8DviFRJSN+/+pdo/bQrwzn+ovm+AUAwGL
XnBK9U/SeR6DC9zr5jmJGlTva6AIM+vp+keoRpacOJ1MaxWb2eQzA5cP2xtxpQluqjNbfpyxyLA2
nYBgXZqAhnFHirFLX/qhH+pT2RbgqOxFwbu959fEPvZDIexjPqTCv7N9YU8n4ZaGrstddb7KTzgl
VNSKpPdItFp/aAkq4r7dW/S7yRbQEHZ7wyt25fSnjp1gLPjBZG7ISl1vmSJQyg88LLOFmJ0VPGdV
c1qoEayJ/ZoaxnG1dBU11V9I3l/OHH1lCGmRK+Zj54/3htscZ7vZD12vuYMpcsq/rQjv/NStiIsu
VEhw9pC2N+LAMu7sOQnz+Km1XvF+7uWNxnAUp+LffOzdP02g8poWoymiKvu2OpDrzoaw6sv9UN5P
mQ7BpjD8v4by7k+qYRqzKumKaGoKdEizOSALsrvrXqVSMpUfg8yh5yvqv/EpT9MTqN/3k4+2V4Me
27Y5FfXLICYIpxaH2W8O1/9ScbzIPfiWbRcxeA+SqErKMJlwscy9g5/oFAlUw0txApDHhmfCMyIC
yhJIVXcWeFXXYC6AgW133WIlOn7syxvzjzYBj5llQxwmidox3aE7Z9eIm8goPCbXh5PFHYqpcnmU
OWbAnc+G+by0r7auIKKaueSEZu2KNPezJIKOjwiW3Fv2zOetBoh9eQeY3GObln1B5xjr4hnWCQYb
1va8c6qbABJYm+2j3vmDV5HcW5uVR3g+C8pKBH1s7K6bpmpdpCO4qtqkIUabRTmQ6V09P3TLqBn6
clBicj/tmAi/yJMCpCV1H00rFIlR+Y+XYec0ZlhneThnkIwhuqrz5TD7j2DBkBRl3s4x2NUdVCMg
LWVYTRUUaxw6HCStty2X5GpemiaUu7yOhDUHDfFwy8z3Nw0t99iOI6+SlEIyYyENlFf59GPmfq/Z
C8U2y68YrGOm27ow0LTujrVpnkwyaU4E1dDbSfHOOMG4W/C6S5NoAH1q07hoRLiJbd5jstS4tTr5
aA9FHUFZ+JBS9N6nOvKYy+UeJnfaksLvQWe01flKMDOtYW3OfHyYRsjB73hHKueu6Wp7/AydaO6+
NDX6cslNe+HI7+stIy1zBMVe9NVdy8nJ93WpxuU45MiMJe4E4uN6xUGTVXw3TOae9T9tmt04cWmn
W8ehhWkUiHJrF5ocOsqtjjHxsvM6MmvJ4Beja04lDhb3E2QKywpPO5kXZM5NVBoeXrr/a6VTPLeC
200SJR4LBZS3B2prHECREpmbY7xzAGo11sq3ZRH+2TWhOvaY9k9jkoZdostZLvvYP0pPFjGGRgDQ
E+EggOAsAfXKr1uijiO/sPu2Ya5xXCfRNLthuZF6El0NQjVp6WKUcnOu1iFOIwM304w6Yclvat/F
bkphmDcVegqJYZzYnB/SxD2ytgjhwbtbFuUfiSfKuWvyNckie8hCmwA14epOqcuLwrzt93fGAjlv
KIgC3B3FXn/0S+KEU25kmiPksvszWb4EgH2vQZ8/qJrt4WgZdpA7NOgrEV1flstO+o+Cids0RtkQ
DF+MYW4cxVgGmX8Y44+3DS/ZyzAYXVGhaBXROXKmE/e+J33Y+TqFQ9XsJZtp/M6dhMDwvlEGBTs5
4n6xf8X2TZU8Jnfe1xPIS70Ei9NAYSsYnQLN/qb99frSKKxGbrTnKc+cdEs7cssI0/QDorAmoVGs
itxjbyR5OpYQ1YiS2DlN1H1ahAmu4zkA1ZPmLxRWKffae3gY9tu+FlE9i/NK8qATxi73mSb8qtZG
iuzt1FdlXuML5rHZ+bFxdgf3trReBjKk0I1J6DbzcvQjSBHuRTod2awTNFGtvZR7c8uGYoqLmdd1
8Wr5z31CdhMrd47BNUuvWhv632iDvvFu2V4UIhsQmZCB0Q6atDo1UtW+Sv6a9Ubf+GsjoiGxwV+2
Z2wIbPbrusWrBpe8tcxRHKnBJBINczZau65ac3dn9X7V3NUFx0Xi+t8oFkhGLsSJNbTeksVR4a9H
7s6Hsp81a68osTEZrzCntEziOI0jr8uP83iOcyNw0cG/TCKo13YfJ3e8u8Pr0q5vit1t3yOlaL3h
Lf7ScRHRuL1zHeOxWL9fH1mxITJ2gVjlRLoqjyPk4KCndUBmIQzLDP1VhyJR/cP2+7ujcUBGNvoZ
5r4UL4P/xskcFOnP67NX7fP2+7uxae+lM2WFiLJ57tAmBPUt33i9YWxmy0n3WubW0qa1ee7r9FRP
Dcjx/DbWWNHFiWNwaUPxojbzpLXs89S0oVH1j1mrq7tevJ9j6C0svVuT0u5inpG4O0Nk0gnSzjxT
OwkRk45NPR/cEQVE6qDlW+gi9cU7F/5Q2mDutnXusaK7Kwb2SOJkDxTX0RrXfTWLj7adfXTzm6jE
8VfSfidp4QwkEeTslq95R0OCWvb13VZ9hBS0M3O0Ic9XkDMnQ1T6L2y4m5pvfTwFSZnvONFUdC86
Az5Aitwko6Y/4yn47JRnSn41A4r/Gl+4XADF2FLgLuJmMDNWkTNYd/fpykPWHmn8y0vNHa++JuBR
zV6G7s/19VIZsBTI82GK3T7v8GfsN6pNodHqzOnyEv0DhU3RLUCECwZoi/0e0OJmJGGCi90t0/4H
BkvzzqKJz+xzUvXI5qz9QJtbMkVoA0guDT4d4dleS86Z14U+g0S8494ULSyZUNAgzggyRESLFELh
YelDe82oxC2vdZi37L5mbth0sDF4C7pgpziyeD7cttqSu5o+jyGW49vnzgT7QRKmhe7erzISyV1r
dOERpxT0XGafm3Vfd2OQTpoOJ9XYko+mABpXwq3oeXCCxU8DVoc++Xx9RVRjSz7qQcTczBfDPKf9
MR52Rnaap/1tQ0seaYxFvTooQJ0XUYcJ+qXiBYyKGiO5HB4tuYppNCbxuxJ+48X3cfJF1F8M91AI
Ds78b87066YvkKuZCQPnL7UScvZHMBEGQ3Xo/OP1oTcn/Ad6wCwZkJ2KOAZnNbHP1dDcxe0vnpzZ
OIcAOuzF8nr9Py6HREsua5JiKW1hrexMoAbVmeVXiMFozObilQLT38zp3Zle5/2MDg/4aDW9ZPNp
5V3gVEF3Uz8Ghpf81KgMaLkRLHwLHcPmaN1UcMG4kpcWbG5su0NZehjcPOiRmgTU9V+uL7fClWTh
VdG2JTUAHjqX5mtPw9F9cW8qcWHekpdSVhupb2Pozhh2rW3t7UZ3fVAYiXzlTzjA376N062a7yrg
dvvT9dVQGLh84ae5aTrCw5R5/Qhlsth+CVhrBc6og8spTFC+7icCjedwF9gIHqpW/jojpA+RpwOa
qYaXLNxpbBxB9ojEKN535GA2XgA8ig+k3PX1uQwzR3enZOMtzfy16FZ6Nu7+BzMfT8tTt5v3fQja
vt31f1HYpMysx7jbTQXB7hLnkw0hYJIGkFG6PrbyC6RzaWnnIgO+g575W39v76GPcQ/hbh6RsN4t
p/4mdTIslGT8iTcb9UjL8czN6jQabmixcQimWhwFaBgavA5f/x6VxUrn1eqjUysFQOWcoaY20jDJ
3uLEDroecKcv1/9CsR3/lAE6srqQ5SNnc00fFmejEcqgQu5obEphs3IloGh4WYJQi5yNEr1xbxRN
fg2/93SdEZtlXjiz5J6FvBwMjtcq5Dgdf+yKJfSYrqKsGnr7onfnCSaeZ5ZZOucYlfBxEshZrcP1
NVcNLTmyYXWg07cW8+xab+hpZzcprTBL1jadnGru8xK32dq761DRIVC2uD5j1TZKp1RpjA6Lk2o8
293HZjkn5A8Vu86+LZuUOw/MwXGFsQzO2RXP7fRUiJ8d+XF94oobnyXT6hUsoWM1dFvKx4PKPzLv
YUI8ML66SCyzaQVqFwCAn9f/7XJdwZJZ9pC0tn5truapQr98mXxBx/Iz2C/2DqE41dPAMH6nZNEc
7gorkon2hjI3mJmt5rl1frrWGgihI3dQjbxluO9M3+JWgQYNpMl5/mF1AnYTYz2z2Bbm3o3bLGXD
eodTSIGC/9vO7H3XDJ+uL70iVDLZXUW/teI05jmGruto7Pzq3OXQXhGHtdK4rcIJZHI9DpL02Cwb
BJs16vvQWH6I/kB1QDbVom+/v1scVhRGNlk5Mvsy7OZD12muJapxJdeNR9JOTgrXNft4N00QW+G/
ri+5amTpsHU9z2y9xMfRAQLpujUP1awr5qp2Uzpgrab3aUuwGE7+mdtPpbMELoiC1l2P95nrs1cc
fP/w6MUpNXBaj2e3dg9uBnqRuT7GBr/pjQDgsC1GvNtPYqD53Kyw7niENL0eQO7Qs3UeqjBFmUcP
ZRRzIhkn5344ivg1pa/uBK1OjaErNlZm0ZssMRZdibp938Qg5/CjqnDD66uuiJBy41c3V3E/JDhV
k+qRcTPoMrHz7WQvpvjA1n1aLzsAu4/X/0z1HdI5O9uUVaAJNc/N9EOU8fPA/M+3jbz947vNpaPB
4wrXtnM+e48Tb5awTviNV0K58auuKgeHVTmfagNdPdX825+6j9fnfbl5CFYp+SzhFhahJgjt99l3
6zAc0117mp7W52EHROhDvOeaFVJZqOTBTWsDQzlj7eMWlGXoUDqABR5UX5qUQbW1UmbMUr8eGgOx
h83+HRQX7xLzxkuz3NOVx6y0+hEzd9cn5n5dUP7INaVtxazl1q3SqSDVVGxmI8CGnvc/q4a8aXZ2
i+cXUmG5VStP13hMswSH64P3vEnaGPv41H1xgk24C5h/TSao+oRtv99ZfluLijuGh4Tedk+5zfb5
Yu6vf4JqaMldzZWOoq18yD+u37lg36wSrNnXh1algTKDXs7ycgJRKzmvZbebEjD0xZEoM/SY2QEB
zGVA656YgyH9cf0PFaeL3LBFSJPHdi/G82T7eDccnqDjfsdzR7NUWyZ2abMlN/Z4LjwHnGRnYQ33
ZfurFFAldL+zNTnbadD5mtzhMrsts+QmLW+aixr1cJzDYxFYUx56Obpc2U8xoe7rzYd0SgILrMgC
CibZC9plUAnmQemkQTWdMtTfrq+mIphYkrenhWnGHSfOOfU+9enXwT06w3kcn6+PrrA7uZ/LjGfT
XZt+PDOyAB6DerPfPt02tJRJO0tr2ImH6t640ixMJxEHYs4/3Tb4ljy9c0WXeTH3FpPgavMzKdxg
anT9hgrrlWn2PLy6ohIM6yXroZ9+sixM5p/XJ31ZI4JZMpteLlqL1Fk73NGHKnLCb90DnoHC6VC+
nh83dWhdiqT6hm23363O2FgL6QpkGn4LfYgy6NChfxv9HT5CSqqn1nd6VOHJmeanDI23BDw30fUF
Ulmj5Npr7Xm+Z+DV0B/uTOMbSBM0TqQqjlHpSOZLPoG9dUHJdk8OUCU+9D/a03oEKv1gntYb3yZl
bj1/yNasnWLUnKuz2ydB6ryYjsZTFXFAbt3qvcVuZ24hqjrF69wvv6mY/MBp4yzMRamruiksR27K
ynurqrwO8SBG6+s0uQfSZkGG5tvrG6waXnJbMGAnZTcszZ2PKjG1vhprEZSFLlSqRpfO57zGuVP0
cC8mXoH5FRCTrYyP12euME2518qp+GS3EMM6G1YaoGf0tV11ialqaMlbodSJ6EVwW5oZiABWhpe5
RWP3qqElX7UbkMuIGGcYZyyMyRhmia6FTjW05KuILoxSp8Hdukx2dnygUIq5baklX12nwbCqGSce
7YtQFCTkq645RZE7/E2R3gXGZKYLVOWQwdUT3QFwVObJvoEaR8cgYOX9zCFvef0bFKYoo/1t6oCp
QKBAhZ7fwHG/jPXPou40gysukjL0iJJmgqZ3P5+GeqrAfy9+lyP6F5b+bREVQJZLO4ZtjHIzxL9u
u9LIgCS79810sZFhg4hZdI+WeQLpOOtvu9HImCS/AdmWWBA3rc6CZkZ3TBqqydlVG7H9/m7HWztt
STrV47mxgHbJAggs2ImuY3ELWxdSURlv5MZZtgzENM+jR0++E++c8puw+t0cm+HsJ5rVUX2C5MSE
UW7726nCAAogh2Q5ON7hNjOVnNhxi5GPazPcueWHlYZN8tHQgfUV8UGGG7lAjYOb2zPPFigfyzI9
lG2rsX/V0FJK3NmNU/oAuZ8TehzISyU+3bIaVGbZq8TQVG6K7XTJPW0+khGP0o0OiH550lRm2IOe
DR/mdW3uvHmF9hsFh1+mWY/LBkJlaJFf9N5Mwb1xtv1HO3sq8/vKf7u+JJezDipDi+w8AX0cp855
Kv4UeOjuv47rB8FvqglQGVtU0qIgzMTNdMgfypmehM00icblEEnl3knTnUUxbHfQUVR3XMxRbfh7
ZzaPvg/6FnfcrX18yHtdI5NqcyUXHZqy5MmMpq4YbtrR8eCktxXyqNxP2U19zIelR92E3U9xESbV
uru+tyqzkc7ZrqRewRzkevaSnRavPE2Wve9jnSKeanjJS3lLhwFFkr912mV4zme9JoAinacy3igt
UzoZhgWLfxj2yYmcyjC+L+83EqBK+1qv2FQZb+Q0cwxRoW64K1LwpkFtpjR1EsAKt5LxRuga+f9s
clo+jHY091kwWs9oxNJEBNXUt/99d+qNdDHjSeCOliLNMSLQO9xkMjLQiI9mXDmjO54FSQLXRqtO
E/jdt+uDqya9/f5u0lZKPXuKsalN8cLMZ66jM1GNKznn0lRZ2qwIj0NTQOyLA1RtHK5PWRFmZJBR
VwGmvQDyfzbPGawwObIj3aGIt78+vGrmkof2tDPstGFAA3FnT/hnBjb46yMrnFPWKOWzALVxNuAF
qLf3vrcGozk+xExohlesi9wW1RY8q1cfvm/lXei6ZWDWj0A2BxtTME3nsJx+LdZtZiNDpjzLMzPX
wx6UJh7nIVfZ6K7zinoNlVFT/eo3ad0Pw51/YiQgB6sIrUO1yw9+OOen9Y8V9sdkd1PbDqMyhKrt
8rUnE2nuQO0bOt2yBz+c5qBVbLdMBAtKwJHULg4R6j1W/iGdvxXjTdkplYFTtDHGsWhxD5xE+22h
y8tgAqJj9t+vG6rCBWTIVNJPLE2XbDynxg8+17tE6ESULifvVGZ5HdCra80FUoSWDMcu/WIa1pOf
9A8+t49QidVUQVUrL7mwAxUZMvVIg+Pxu0hYwKo/LWruty2OdMT67jLVoFUYz0PZhpNfHAS5iQAZ
siWbZ78Lxlm9dKLYvIrXxV1D8FSWLprgoNhSGRc1mKIi2eSt52TKDmYOtThLx6WreOOjMijKNLIx
iwmmPYXTnobFLt8xN6hBfRpMuzZoQ6hv6jARlxmMsEbOf9fISERBOxMHlujio9UcneZLU3xeQYhr
vvL5pVq/xP1rYXyk3gfXtsKb9lymeM2XOi8daqH8ujVXQD/9xl3ZduvdhseUTY1AJ+65HZbHDszl
nmdofFjhAzKFa90VuclTHGNr/Qo1nqA2znb+9fpyqMam/522Wy0cT385Ev10DRigQJ1JQlwONQmP
4vGMyhgqK/enwY8dwBBzCrUvc3qqLSsqHAs0scnOg78VtvFp5PUcCBprOlBVHiL5NRNDXbSui+PT
rf6PsytZkhRXgl+EGYvYrkAuUPvS6wV7M9MNiEUIEAi+/nnOqUZdSszy0mZdB6UIRYSkkIf7Egko
2ketFH9ft5hmcBU7ZZDVmOa6QmSXD671pSVfro/7eW0NEtH/XYmlmPBoaWNcXnpRUfBIMh4bjRfX
dDm0/KFc/R1X1ay5iqUabDMnbVjOKC0YT54xREI4T3axx9t0Cd8/qzq2CqfqeWdz10MkhPJbXv4T
sq/Q7C1uwzrZKpKqHduOhxwbWt5DcrkjxleoMe/sB5otzVVi2C5Qj/VsFMCd8sC7dHYgTcR+lCDq
6m97qLZd5TBdt+s2oEcQ6Qe8L9s6RYy9XPcf3aoqkTyTnLdwd3FXsTsxH4zlZ13cliRcZRMOWdWH
JtSmsi4PHoe+PxWu99zVe5BoXUQp4RpaNqPbinDFm8AQN3JoI9fadvrGNGZRsVQEBDlNA+HBzJhS
sDxE1ZSuN5babRVLtdjMrEJwsGT59Nc4jbErzJ1tSrc5qkAqe1y6goxYzjXLT/aB4gUyKu7X4xAx
3JDyeI/KRGcfZRNmAfC5lnNZ2+p/3sSivvzerd+vu6RmYVUq7Yl0Ilz6cMs8cP7jf0mwWzrWTVsJ
VTlD3lGC4ySTHkigSZWFph+HbK9qpBteCdPe6F1agmkT4IU6GkiVLMZfnAzJdbtoMqSKpFqlGEWZ
XyaPShqr/6m88FFQ8FrPe4LLmgukSpdtgaRpbAc81JjVcpJ4nemLe8upYtetz215AFVFHJTD4bbP
UeJ3RDeJCHoYqxQni2XSLI7dehrR/nl9fI0bqagqOdpLHgTID70Tdeu52btb6MZVdlynsxtRUswb
WzqqMaBkQBfGbVO+7DAfToOeM9jWAM3ru9VPRuNk7Enw6KasRKu9OG7dWUSgwdmJwIN8MESTXp+y
xuVVmutiLCV1ByLP05a/FWBZb/E+NZs3VpH+QFFZFFybq0Q50/gLhDsxqfZO3rqJK7E6Va4thzkQ
GSle+u6fkZw3caPnKXuqW7ubcMoByxi0UBkgp/k2oWwXF47/esi0QcV9NGGPoTnS/uDvlUZ11lCC
cWmmduZ4/kV/kX/o57t6Q5Ul2Dsh6SrHfwCe6JT3HrksI8ATWXcsj+7BekFV6mhH9XGv0UuTIFUq
6xZIwaBDM3/mESDajV9FPUe1k7h7pEmag57KXO0UE3FmYqGe4x5BwR7ZRroETw7U14Nix3W0llJC
dTAMc+UbLDUfSVaf60N7IunwmxxbyHtsOyczTT5QEVG5a4SNDUnxuzqfvloA50bCXvaQjxpXUnms
Wb3M/jT7ABNXAvcE94sjRMxqa+dkppu7EreC+1ttT72fWdPLbGHPsKqdVPYvYOiTK4itxO2Iiqbb
emxGL6L3sh1JvD509+sBikeZF7OTl6xHMLHgngUo7c/1257b6gymxHQP0kCeA6RzF9Bvc3X0Ln0H
csdaurGVuOZVB/5AwAEzb2iievkxCfCIbX9fz/2aeFDBUc7s2/5iwY0oBG8a7iVz54GgGAQ83reJ
ha/Xf0XzCX+Coyjztgmr4pknZh9DE6owx+tD6z5A2W8DWL3rWiQMmme9mWzz18a4L8143IXAaVLS
vzDXDzs6WVCQh8jbdCeL9bF3u/tgKJPVnFKXd+frH6EJCBUjJc2xkeUYyrMZVH9P3iIhnHbj45DK
QI1rc85soBrvjF4eq5Gf+m4Pb6RbViWOA1qUA5hSYXsGjt2lzjy//GqU9ft1q+iGV2K5qkvwfrjI
1XTtD53bRv7ooeTZxLcNr8TszEZ7XUVoZnU9JZW/gvdWnht/jylYN3slbM2JQTusx6t2PaERKawX
EY0N5wcPsiU7vq8r2qpgKdcA4l14APP2VtK1MYnHuDgM5/Z7fY8rix31cRfvSe9pvkfFTvHJCXPK
YC4aPgAjaI2vdE+iThNhKkbK9BrR1cwSKAc31kGw1kx8CxzEYd5hyxzqvbqz5m6koqVEiG9wm8A8
O8VrPoClgnxr85+Db4LW4y+z+W6Me+qN2pW5WPFD0ih5DlONqOnZEHWZhoe2rBAhb6Y8SzxbGwR0
41uHF2AaETCoQWnE979t1fN1z9bkRBVdNZsN9cPCQ8ib5MvihKm0wLMa+klH23QWezzqOnMq4V+y
blhAoSuy0BbYmazwuwlNkxJHhqCB1Lplf5lq52DM6+H6Z2my5B8cT05VLS11R7yqmFAOrxPGy51c
oBtayQVN4QAWaOLZf2uOi3cf7PVR6s6CKvOqMzcVQ4cDSJfQ7rXItHH8yEML1fCzgvxAP/9ljI/L
P3zOz+uy7djp83CyVDTWLMbZu+hjZmACBHNeVs/vpHyd5F6F6nJL/vOMZamArHUxW5OPkt9t4DRu
mfgW1O1pk2vk2sA8Y3vJhmI93bLm8NH/xlFderzvsTLZZPM7XplR59rJbUNfzPcxRPuaC9QWgDQl
P2qrjA25Rz/8eaq0VHRW1YU9OrZrM0Nv93Hqw4gazcnf9vpcNcnFUjFacuN0Ez3KIt4XCoOnDh7r
oItegEwiWhMa1cl+2v88MqxQCXKfWi7EyuBMpXdqIHxv3Ia9s1R4lmtIypcAA0/9e8Pf/PVpqW96
WbdCJZqn1SWGLXAmJM6YAZN/ohs7BZA/vM1xlJ29oZ0TMhs7+0RAF7wQCESH0U1Dq/CsgnsTETgv
gOeE4C3IZkPk985tr96WisuiYVN13MEWTkAL4jdOYqy3FTYtFZc1uDnBIxaOgvXGHrjpZzZYQcy+
OlFj+XrdNp9vN5ZKA+XgdrIUgWFlEhxcrLUO9vi1B2mz5wASQyMo4sQlqL6v/5jG7VW81rAGVlXa
PrTq1uZ19mlabHvYJE36VEmhtn51Ft7CfUDgGY3OgzvK+4F+L1YnaZh3pmG3sw/ovkEJ3QDidV5D
AjyGbtX//NxcIqvFCfq6gXRfoRzOy7oJ2bht7G4e3SLhxvjc+0PCqxwnddoncLQ6giLYjcuhRLQL
Wk/JG2e8690wj2S1/CJTu5eudXZS4pl0BTPmHnuM7bzP5g9ze71uIs02oGK5isBBN/96SUOufxh7
FMlawCvGvduXZptX4VsmN1zDsUaUxVuQfoO7mCetKeQLCIAfNqtud0QQP7VO4KoYhI6FbW4GbZ9O
uGdjh6m+ueguuW4h3diKE9W5DAzkJNDvWg9L/+L7OyWTTw/AmLPiLsXSut7mY85G4Qcx9+tjKHK0
OuKR0Rf8HIx7TEWfLjF+SHEd7DSTWy34gA0NffnQJB0KZaW1B1n5HEcHhMclF344o1SVtYA0eAMf
mD2j6v91rU+l36bITclCi9cu75/dbYhJOxyEbM548czGHPUnq4pBWraTRzQfqeIT6rlZHRmGPN2W
sYOCt4zXoOFR4e4pQuh+QDnkVVbbOCsxeFr0zrHKeSLKKutxC7zJy1RYwlBAgc8UIFUbeRFVPQg5
xU3wQKzP5Ys+rI+EHAnY4MoBUqcsXpsRWtHOIWj2OrZ1hrnEzcfhx97e/ByWb7vqzCuAcNfwDB33
HcPohlc2CEO4ve3N1YD7KHqYO3q3tk6ylHtPYbrhleg2m2GjVlcMqSOMxAd4oGzKk6jI8fqyfv5Q
DuMrUZ67dJ39FuvardajHd7bE40d/yUkd0X+ZKL/uLxwOdaPl8dcIzPEXs+C7ruUoG/XmQS5jVWh
Ddpgw/IApqvDfneBjghdBS5sQ0mAdHTzlHUgwKBh1oT1IYe6n1ecchucbvO9PY9Rh6aMme/JLGtS
sQpooCOOtGDYz1OOpv1q8WIp9pRhNfZSAQ1ojfXt2euGVDZu2m/FPeoGx9bae/HWDa/c4xwO7hfD
xvD9xpIpJ0lVNMlk3HSKClwVymD2aGwH+eCQev0sQVW+ui8zlXtPIbrJKxHutOWc04IjgQQAEHpV
UlVAwpM92+hWVYnwtdhKbrnFnDaDG43Fr2m3lVI3cSW42RyYgTHA6lspzy3pogVaHiLfqy3phldj
uxkBvB6RWKHp9eSHMsmn4i1s9+o9n9dlsKpKDDsFz7vCx6ri3PTqiSU2tvpULc1rW3TnkZRf3eB7
xYrECC/cV+K9t/cIOTVfpmIa6ianZAjbIc2x2VnLGC0l3qp26UQ1K66yxRgc3FqihkM5/tpFk0eM
BMyB9W0HNpUvprVqas+snNNa8IPZyDMaundoQ3QTV8LYGm3GCjFgxaWXtFX4xaHzDoj/07tKAA65
/26j3iYsMPtKkdrs0Wie6GBALRygqqqLHPJGzDG9viN9eiLH7yjBbLjTRuyhH1J/yE+GE57sUBxd
SAFXpHy5/hM6K6kBTTZS+D0OhGH/UtL3vtmps+m8Ugln12Re0QDzkPrktZx/1WHas53DuG5oJZQ3
Ql2Tb8uQuuHw3kzyflzcsyHbnWOAziJKJEOId+S+A78B8ebJaO3IhELIdWNrZq5CHuxiMsGEHIiU
4e1DoL96goS952wAzFLfmfbq2rqfubjtx1Ne0IOLqpqGdFnz17FxTh4N0s3gO1+hMZAKeZBdQKEG
A01JS7a/cj9EqcTf3q9bSDe2ErQ0d0ZWOaWRtktQBlNMt4q20B0cKc1v+wn1+ZWhaa7wphIe39kA
PS1nSfcQM5rZq8+uzGAGINcBLANFQ9KZSQj3uW6YT4tVeKS8/OSHNeWsRZnc86d0Lr9UhEUzerip
+HV5u7eDOiqLt37cq8frPkPJCWYtV2ikXeCtjmtE3C3Y41zN5k5e1nnn5e8fvqSWnOeCdlNamHZi
IXWKjR5JuBdjmtysQk0mZ52CyoF3QkKeR/6wJQFzYzP0DuhNPsxmkXgFOVxfFN2nKIYKOXNZYfZT
Wk3VkU/TEdTPWUjrnUykG17JoVYu3dlYiyk1gqI7hLx+ckLJz9Ww+7CgWWmVjGeGLBgPrXZKeYlq
5+aCUJTx+bZCj8rBszCx+IYVYiVm+zTZ1qlZ98BjmkVWUSbgmbKgUY1Aq8Hm0bBIdmHUgTnNaIKj
lHjM29Nq0YWdkkorWhfNvCLsgvq3ZX81/ed+nRIQ68YO6NuW9wYStNd9SbMUqhC66GglujGHLwU0
LgfIF8+7h9OLP/7xwIbkoTgS4JcDdkwzP+e14R4cdGxEdlu+5pA0mg1+R3NIYpOFx65dJGWB/hlu
2ejvA0mNF7xe/7x/d4fP5qDs2tJbl3JkZpeGb0PaHraoTPwYh7MDi43YQ39Y9SWMm6/ywJLq6KY2
/r20dJan4TSer8/h83euC9Ljv6kHEjKjHIE5OC9Wf29BOntaIWRf1NN72dQ/Kpum1K/OaLxvInA8
bdFqek9D03+ZK1AviX6vPKU51qkoi6oap3ahbnhuyPRWQ4k5qqR9sgP5ABXuW3pxA1dFV/i8CgOL
b+G5NKj5VE2d9WLOI91pi9LEnwqwMHJpBdvqoHZUOD9YC1Us3nzveU+jtvffwn6NTMr2BA00kaGi
LGQF5sK2rEW6dMNxM9ojMFo7e5EmvFVFLKOQZt6vVKCi5Caz8ZTXX4k/gCWbxGRaImxU0Vp3t0W4
iqJwyxXc8CUivDO9g0H7kzXtUZro1kPZiLqZtYSsSLUjSJADmfigprCLLvK7E5nu7F22BN3vKInE
r+TImxK/M1Q/LWiTtQaPm+pdWL/C/rkXNx7BVcYaTlt/mpw8PDvOEB6I53n3nr8GO7c3nT8pWYCC
SEL4Nj5iFUPCcoCBm72GWk19nahQidxnwbDSuklZ6VVijXorLz03WeRYgsFYoL/W+NkubS1+yMb2
74yLmEs0oW2pi9uCO6IERVVp8J9jN8kG+KVc5O6YTHRti0dqW0Wz4/ifd1MG5A/MhcNdswefSSqm
/21YybwAYycJYrYOP8xujoZljog3PjTb3q3k81gjKvJiLYqwWzh+sUKdogFBqBtUMefLwZzooTPe
rKWNq+2v66n+86MTUdlyGm6RHpDKGUenh9C5F3jPDYOd++fn/kNUNEbeMHQl5nJO2RQ+eSG5D4eb
6CKxKpef/HA2LtetoQbowNO6K6O1/9IsqCqEP67bRDdvJUn0/VwWhcS8i8o6hkOQ1HudX1pvUvIC
s6Z+DWyY2zVepHzr3S2qm3/AgCSq+cjIvcfODTN3jsW671BOEkM3+sM0ijltt/VULmU0sZtYuGB/
JTWgb1gOjdWbqeUMZ9OTJ6d9ZvOv6/b/PHkSFYvhtyNjm2Bm6rhLLL1XAro+JxRJsL7Z1hZv4v36
72h8X0VljFsourwazNS9PCf4ZSKCNllleNM2RlRkRhBYdu4FGN7mQ4LLzsnunOT6zHUWUm7/rFzq
3hShSGs/OAXg6+vKE1ABbzUPYhsL3YqdpdDkIhWNUYvWNGyGQoxXAsAImgzOX6e5OV8aczg2flK/
LyCRu/5VuvW4+PGHoF6NVogmHM2Ub8apI+bjIulhv6h0GebPgzVRtbtsMlZDz0UOwe7Zj1dj+7mI
8bYzC1FpdQZ340s+DFW6hT2PSwPkK7w29lAYOssokSwQbDIoRJUumwMK57AWoMG2wEcKBq/ouvF1
1lEiGggiSCSzBh9gt0MkuZgisS6v1wfXzF8FZFiDFKs3bSZe69eD1RZ32woeDbT/3Tb8JUw+OE5f
e5Y0Z9NMSb4cvKI+uOGaCau8qURLVE4dUrZhj9rvkoaDffBzmjoUukik2EnTOuMowdwESHctZ0tK
+/FE0CdQMPOwOHsPOpqFVYl0Vs+wi60fllRCx5m4w7O97SlPaNKQSqTjmXMXWuCSShnJ4963Iwhy
3NnPkoiUD0/bEN52kFAZdWSIzv06r+zU89vMMPsh8oxxj/f0YuZP0oJKqiMXPjjVTJY0EMWhc/oH
srHjIngyFnZ5W3CpCmS2O4Zjzd0lnecwQTdRurh7OpC6NVDi1va7sh1aZ0lF/ZubT4M4SPF7qfpY
hOdZ7OA6NTZSqXUWcNeXxmZYKamYfGwa6SQbJIdSUtshaBuC/12PY42rqjQ7HjUtQkJ7QT3eTMo1
j7p2T6VDE2Qqyw4xtw0dROGS+oF37Db/DJnpuO+K5LaZKzG8LQGUtLlc0t5dn0Onfx7s+bZjhMqe
Q5is29KHUUoKpBNZY9Pcc0udUS7r8CFvcmkyyT34TreEiYP7+wRVlKVwd4yi8xrlHL15YeM1vrek
gNNGc5BJOiUWSvDjTt1UN33lMG0SUbpSYk1ZPh0Zq89sLg/zZhxuW1Nl0/W6lfN2w/TL1j0NxUXu
5q/bRlZi1qGib5wSI7tbFW2bjMt1z1s0NlFxa+u2sqpb8iVdPec01ctd240xZFt3bKIbXtlpN78o
yNoXMq03kjjSv8eFO+oqa+e2rRtewaN56NlpLAe+zoXzaNnNuSnCk1/e9uxE/sSj9UZbt9B8bNAT
wn3gKW/iSwiICkfD40PbAQGDkYl9LvPq3inZjSZXgnR1WCDxKdg7bA96F0PSX1qCAX6/7ouaIFXZ
cVo3QAUjx9bEtodwApmqEVFComLJb9v7XCVKR6NZly7E/FfPP/gdPxdodL0+d527KBFqjsN2ERHG
fsH7o9l7j+bGkznfe7W6WPiTk4GqOTY6rV0s4GhIuf00u3kCqrbz9YlrRlaBZrNZ50FOMbK/GE8k
MIqosNzbkouKJwvRVDl1bdiivd50fg1laOcJawOQ1l2fu8Zh/gCVreA9n4AJT71xqc7Em4ajdELn
cqEy45pNxc6hT/c7l79/2JxAltWE0kWqcceMWEUcLH3UBYhbZ2f70C3Cxas+/EDdrJ7p8pameSmG
F6+UFaB9uU12qki6+V9+9sPwzlAUbojLSEpsGppVzIi1Dqg020ZdP0E/s2ndqBO2jyv79YXRfY+y
3bqbSVtjbax0rhbBogDtAPVxtvJqL9x0P6BEMi2twRTgQknR3sYTFOXrR+IHe5cJnb2UYLZN2Wzz
1lrp6Jug53gKXeg02Ad73dlbdOMrm25fm2zxQ6dNUdIOmgTkiMQ8Epc2bVpQR/ZvbjN7ZMd5NaZS
sWZyAC+q3cg15czBW3p+MNq9JkNN0lNxZiRs+GKFFQd0vxxovHUymI7U82aR0NKsb4MoO2qFdcIb
Ut5MhpuCsydMJrtcTv3KUO+uSLPzOPbpivihWlxiaAk2uMmGDJSgD/NUHrnRxR5n3z0aJtdj4lNj
4Scu6/MhCF222oGNOADDOaEZBO4eilqEkdPNN20S+AUl6nzQS7sesQb0+ryNznZe5j39Vd3clXDr
mddNBSvLbNushFpT0s7NocPTw3XTfOqimLgSb1uTN2XHnDazOlwWOyfOiz1SDt3QSqiVvIRSwLwO
GTfMGA8853kabwksP1QrSd1UgZlTyiHDU27qyvo3Sri37AcYWjnbtmFYFf0yDxC1+er60303BTsj
a1ZSLSDhjc6mS8jhIz1Q8i59Y9X8Ygj2en0lNXGksjDjbdb1l2IbsrHZ4l7+M1oQPgC/yy2JE3a5
fNWHGJoIl741FmWWV20K4puIWpxDtJfG4ITcObToLKTEaW3J3PHqZchINZ1l1T4vnvEgqvzluoU0
DqkWkDbPqCujn4YM2ungJaUJ8BrH60PrZq5EKWQbJkpHGL+vWNY4z9U43E/Vr+uD6+atxKi1jlM9
tqTNwC0X25QdB4AUrw+tm7cSo85YrCB9aFk2h/zZaN+drv5igv70ptHVgpFjB8U2V7CKN3os7sT8
Lmuzjy1eP1//AY1l1FJR45m+aTM4TF2Wp16spxWkydeH1lhGLRWJwhKQzYK/Gx2Ne56nQ8FjMd10
zvFDlYLZ5c1GTAnDo40Mb1zgGY7AWRV1215X5eWy/Me1BT9w+a4P8RrA8CvdTGRfq34EaV0Rbzb6
cWjHM9Cp175/U880fkgJWpyfWT3jbSIr2/X7usl/lsbYKTjq1kDZVXtznHjZFENGg+CwGPIUTt6J
LuZtzq9K2Eu8i/pG6Hagdx6TMnTHqDaKI9n62/KN2gbZimUThPpd1pf5XWXn7570dvLNp/VeGF2J
22WT0BgD+17mlF/s7dCyV6t8Al1335zX3e5KTXSpVSTwPjQm77CB994U4dEsm93y7aboUnsaq2Yq
XavF/Nv8eZifTet3Xe7cuDSmUUmWyx69xCWB06y9BYZSd35Cn909H6ejWYdfaimyzrqJ79oP1VLS
NoAhYEGbGxTftkMd4gbvDt1eD7zG+9VqEsRTcyKLoMsoWZ9BjhRJi38f5JJcXwLd6ipxO/eMSRDy
ttlmBjwxKPrznCG/zT/VelLQutwCAwQOaJ4Zbzm0wln+1DjisIaAaMzswZj2Wic0iU6tLHkzZY6Z
Y5Pp+MtA37tZRNtyGALgMm+0lLL/EmepRIFn0Wy6xIEfHqyA7Vx+dJNX4rhZ2Lr4vT1A4rg89870
IvPy6BBAWkfsw+XOr2iOhmqhaRUSp8ManlTx6kALqAJv9M1cfwuyR4WlcSa13AQQlmwaYRTZmtsP
1GGPbbdHcqsb+mK6DxtZvZKR9g2yqB+0L0Pn/r257P16CPzL+fnJJqkq24eEeq1rmCh79ljfn2vN
S+vYNHbhPnRuOS5FAiZGSb6AEys013ieA9c4rG4ptq+j5YnqlbCKEJlswrb7Uw2QxAYYJKDIVSZy
b2sePXQcGEWMjMTAn1Z0/FAxr2/X2PdsI3g3vMIwMnvlg4idavNEMot2Xv6Rtmc63cHcRiYZhEZb
Zz1tjRB48QexJasfS1A7Nb9LU857fZaabKM2aXFnRtGooCzrNi/DVeVnaY6PxOxvQRGiwHJZ3Q+r
OHVVWxOrZpk7sHtjmx/mRt7y7o+hlVMCCAJRFKybKkNjMOTR2mTEGdw0m50qrc4wytEeoAKBMyaG
pHj3N6YKhNF5bKGN/boPaoZX+1v51vnWIlE56Nffrd+8Vez7Fow7Dq6LHcXqK7eY5xU+jgkWOVBP
fpEA+F2fty6nKFYPvMWTwvKwzfpQSRiKqHXGk1cuybTR5PpP6GavWH6sum7OZ8yey/rQbz1E0/0d
n9ENraT0wMoHqzMLltXgqD+1uWFH7Wbt6ZzqbKNkdddzi8ZDm2lmGew88levmiM5O2AF3jG+xmnU
wqLlho5LQ9FmKxsLUAd4DybxT4LuHT005lGri8tCJzTFVXMajEXtHZ2l8WVKwoLt9fDrfkBJ6rwB
5M5cYP+5nFIZzA9GLnYCSjf0ZVE+ZBpbGA2x5rbKBp+yw2DgCR6NCXsCdTrLK44DtDKXQVsjvy/0
tDrmARI6SVE1h+sur/EcR/EcAwBBEOxj+zBaKIRcyCxGsAwU7QndGTsXW81PqF2VK/hI6xJUktDh
+RE4b+7yE5qeNqDU179AYyCVQdqeg64DvqjKLAfVCml1j26Vu5HFyLfbfkBxHT8gHp037CRG/+7x
n9L6Qas9+Jtu8orvBH44c9o12D66XzP/Vrh/L8s/16etcUuVMJp2BV581gK7FFgl3NB9ybvytmSm
9vCtNPD8hfAGlW0gZXy739CSwb5fn7fOJEqeD715bvHWX2U8n09M/svGnsqy3XF43fBKjg/W1Qoq
v20z0aAfjSHXQIDHqdzj9dnrnF0JV7C+9guOVV02LM3BL+3zvLKHbRRRtTo7uVi3sGrIUkiouCu+
oKT2cSzyx3beoyrTDK327XU4PZptZTV4AhM8HuxCRNO8RxmnG/xyf/6QJzuyoQUwNLvMcH12FyzE
bCMWls7LdcvrhlfCdDTmEdoRa5c1VlfHEi038TqgWej66Bq3UbuStxz5EcfJFhSD/f0wNl+6djnN
jrztzKd2Js9rsQqPuw2Emt0jAMPH3h4PJlDnt83+YrMPpoduH0SncjJmm/HTrv4eqy8mfb9taCVc
vW6xarcauqxzvGfHnFMU7V+CcN15w9CtqhKu0jak6B27yxx3/to64Bc098AzuiVVQrUwtxniF3jm
t7ofqEpHtHlrjL1dSZMH1FZGEBO2jjVgQak5RNsgIx/v4T483vX3cG6a+attirNRSWNgPmAK7vdN
/K7kN1P+fdOiqt2JNvfBrxMME1hYfwlsdkbze+PdbaH0R3PibNTmip6mDCRXEYSDolD8b9k9Dmgc
Ru1GBFeJSwOX4n0xbx+2dr7rtj2SZ53BL3//EEVVDlzhXPAy86w18WgZB7k402VNrhtd4zJ/9B/m
Y+8W5jRlVviw2QdgjaPSPq2gBL0+vm76SqR2DRXBYMBf3JDFAN4fnL5OLGLspDCd4ZVI5XMVFKAX
K7K5cH7SxvUB7xybnT1PN3clVonp18NYYe4V/WYXNOrYPyAI2jGMbubKhuqvbr7MBesgs8nDqO3W
Ng43+X7d6p8PHqgdh+5SohEzuEQpesU83iQAH9yU1QO1R9DxJgsJt6aoslkHEGUf67aPjUUkt81c
2VA7cKLWLoFZJJD7wGCcuOnddMYL1Pa/fvTrsGMlCpwb/U4IO/VF87xs685r/efeEqgdgAGb6Fyj
TpuFoPCKFzQ+x9hT16PdjnvFbN1PXJb7Qy7wwq0O6RSMWbE9sdkE7dy9BF3mbZZXIhUoHttaAQHM
Grd6ASvtPRQiborSQGVhZnbLWqcMxywvc1zCPMhohD+vz/rz/BWoLMxBADZw14dJmvVxKk9NAI6w
4n/euu5YRWdyJUynvIbW5GJiv4YiUeOyeLGGwzySneE101fb/2xrxutrBcvMfpp7sRf8FttR9DuX
SE0aUJv+yDaBwHaFcexVxnwZ46W9bT+FPNp/XdE1ppAb4DrNSP93kJdRaTx71peb1lTlYPbAvSMg
m0GzhYiEuEEq5PKjWpwnafM9KNO/FBp/FsUDFZA1bp7PvdzAraMq8XAfeyt1zZ9DbXZLOnSmuTFw
po2F930MRG6BUKcC4b0BJu6lKo7ggjKZE+EuVK3g/q7m7r2T7Qbacj93/NGKZ2rk/UNTVoZXRlUe
tNveGU/jkCq8gxWFky8jnbIcXaKTA1IK4LuD5fd10+s8Rskwne3PAnUNUIw2c1yWkKApvl4fWefp
SnqxID5b5K7HMq+gP0rzm0XzJ5ZvJ+hk3RhL9n9dUkxBR/PGAhl7KKbDGgR/r3KUEa2sPvXCdTxd
/xDNAqhYsrVvaqeuSiwAlGenJyP8Jvyd26RuaCXZ1P5YTL7fTVnv/3UJKrv6ku+eUTWDq2iyKc9d
3ynhOD6q/KwM/pKCxRt4WW8yi4ooc/ILKxFFJqvybwRMBvVbvcfJrpu5kmuAyeK0YS3NJgAkgpXG
cuBnH8+512eu8XkVUsal15hrkWMLWSzQN6MZbhdboJv55e8fNuxGUNr0HcLJWLrD5DsPJRvv7Lna
eW7SDa9Eq7vkdbPg4JGBMTF2rSY2CBgfW3/n/KszjBpQPjUqAlmwLJzcPjKdoj0ww+8Pt5n9/5xd
yZLkqrL8IpkJjWirnLO6eh5zI+vu0y0kBJonvv55XnuLOpwiMdM2F4gMIiAIPNy17DqLy0bipt1f
aQmBg2pNveWfbSNrYTRm6AAY/WIAwA6CdcjDFDT4Hg9tsLiO9QondxlZVZVXRYdDUy1/Sd0eqjHY
VHigOtKLzoVgLMGC1iWDRr34Mjhs/3jmhv1XR3rRqR5mKISUAJFFuxa1fPAcebsiVm/6vtiWYetw
r07VUkYES1rSLwH/RYsv62Q5PkyGv//+IpLmeByLscSNplbVUxQGaeGRz91sU+I0Da9FUg0vKTOF
PcDvludsrtKRxN/HRlmMfx/mlWRDp7ePcjAYriGqD9nc7Cs67tvRRg5vGloL0k46XpO5mHkc/xMF
M/LTTR1kaBXVAtTLcocMjA+4/rJdlHTvJpG/3+aMWoQ2nUvyIA5xFsXTQYTVG2dK7vLKRy7pl8ef
MNhFh3Xh1dZvE3CyX90oH98WIu8/rKuz0dN1ZBfqvAIpJQ5TkHTtVE0uNf85Q5j48dwN3qiDuzpS
N6jNugJag/UeFC0H0PGDkWwb1gSCAv+OpdUhjTNkSlyFDw1X6CgXq62qYZr5/fcXYRpV0vOWCN4I
NuB0RREvAT8wJbb+ddPw98V+MbwMqR+wZIbfrPJNo5JPRRd9yONs24Gn47nWYIlLip6yK4kh2pqR
nbetfS+mOn6rIeWa1U5TXuXsnZqAnRRxTjmz0dSbDKPF6jpxp2uCdbj24F/jxXQdlXfyqdyW8+rd
gawNwRUPBQWcqOWbxCVH7qwfes4twxtiVUduBTFIptoK0bRgO2ho/i1RruVENRhGh2x5kFoHLbwY
rmXTpJX7C9q/KQtaSzpgmriWmdKlJ2NyzzRwb0o9NTwl+bgtn9ZBW31Xt0s4YA+YQudYl/GuBEPW
kNs6G00z1wI1iOpVuMksrnmzfiNqHNMafBAWs5iMroVpPAMsnTsrNhhePdf8jldKfnsy2dSkQQPt
KhnWYTcNZBmuyfTJ9U6cxWmW/FyLeeP0tSOVdf4QdwS8iKwAAyX3TwEAP2LKDpt290CLVbxG9j3x
MP2g+ntXh/arPKXTxvqAzjnPvVrI0sMWOZMfhfPXWW6zjavKsKw6HkcEvI6HDJtMR/jJjbIrW9sD
2uYsu4BpePrvzd1fJK7WETaZ3lGfwpAe1wIJpKcsiBnT8FqsTktTJMTP8RLsk52i1TMZb4pSS4nT
NLp2pibcH8K+K+R1KMNTVZG9ghpfwbbhFqmOW6wb5pYR6nmounc7AVrzYKkO3WjT5TDNXgvYmai4
GlkzXIXTXDMn3KuafRdL/nOTx+vYxVHWQQkIqbjSPDhDEvc4VdmbJLI9At1t/Ep27WvxCoiJTPoI
fjm6/aFd65QMy0FOYJdXtrYzk4H0mEUfwhz1OEYUaNqIQ/d1HAAgLS2Jh2l4LR/mHc29Htkp0N3l
flmCXewMR/CO7TfZXwdDgfnaAzzyXldKQKvAAoDGnXVHhNy44f8HDgUeYTHhbfgqegdQSRQky+oa
ljZKMMMC6+TyRT/yoZ0A4m/q+Zcrv+Ure+pE9X7IY8urluE49LTwxaXSy3nMgKBZ1hIAkbxPW1J9
2Wb++6q/yFppnPexLOhwdVCmKWv6lt+f563OY7KOFryBz+fQCTC88iNc6smlmYf9PE47EYXb9k5P
O3GrRA5rMbY4siaRNuCkcuoyBaPptgPX0wI4VzmdkvvmqUKIksfskK8SPRShJV+4HyD/2R+QLmg7
f+h2oMmvneVSuMtuZHlK7vq4JE879cXJvqrEdvt51YvwIc2LHEhReU2S4UPY37qoO5G+styYTUNr
PuRUnMYej5ZLtgTRp0RN4t2qOht/g0ENKtCB62omDmcjTIS3F9C+9pdqmsGT/62690PJEnq7f2Py
TKs5nRLv8DgsTASh+rEA2fL//2g3Bs9i+YJzbbf0f8MIsBjqQil9SufpxJgN92iyoeZmnESOP3Nv
ueSdALNgCHAM7abfG/+NdkQov/UIGvzVxadq5/V+OrI/DO+QULLZNVzt8CwZgtyzVLllz7q772tu
rR0ag48eMC/EB7usvlOHevl6HKufIcqpIiCWRTLYTD86ZKOCFoqE3WWSU/Qtb6JkSINiyv88ttrd
fV/5D/rB0ca0Qi2C9RdPgmYbMJfsB5QlQJxVOCy2rIwh/PXTYwWeuwuWXl3yedn52COD9XPQJ4eq
q09D8dwCN/n4z5hspYV/UMwERAAQXXKQ8Hjvp9zJso8+8fLW8gHDiuvoWrU4KsDS+hfIGO6Ltj9L
FoPkQexiER9Aq7gxUHSobVtBlg314u7i4T77TznEJTu1JetsNE8mQ2nHCZES1/0s6y7EzYfdGEZj
2tBotMTFq+chDfTTBEKWk79Wa3YZ2py9X4rgXVwW2RW1dXKYu031RXxFC3dXttRvlOtfyjy+un2U
p+5Ivz52JNM/0CK7jiF8tkDR6JKN61lKcOeU1ddopLsJTVGPP2FYAh10S72V87lGW0IoffIdennx
78WZbLBYwx8g2lUOLpoAH5zAUUFzm3YeiLZb/osF7DkXNuFH0ze0Uz2SLZqZ3QmqEHhQDsVyrgtU
wCFzRlsbeM1kpPunXyRucTL44FqdwQtzpxOt6CkLbSmPQVcy0MG3PllzPrVBD83nS/yJntC5dAT7
dndObtPB2/PjJng1DXSRoGUdfWiggz85W744ze+Mf3jsQSb7a0EsmALcCbTSl7avdyEdoHR2LhFi
9fD58QdM+YGuUJLgSbljd+bnZZrXM1+m7DIWXlenXeJN38GHKHcJ5U0IxYEmcEEVDIkOQaZNLysw
nBbhlEuH9lXYXgrm5x8EUEZvnVYuW3JejK7FuFIzc12vi8A55LxzB3Lop/qmur+PbWfwXB2mCzGX
mAwR5h4Nb+riKfYsqbThvNYxunGGlqYpG6JLkixvI1X/M0G1ee9TG5uOQY0FEMt/h1ynRBYERdSi
XWoFMd+YBqU6LO5eLRJEuENK0P24dJ+c4A+pyMnhZ3SuppW1EGKymxbxCkqMFRvH7FIVSQzO6aEc
h3d9EibDFpQgDXRxEeL2hbOyKbrUvQedHf8Qkukae9v0DQMdzrsEPcnzvo8vQ+e7aRe5ADqX46bX
b0xeC3nor681JVFzqetTKM4q2Tk2/n5DkuZquXk4BUPf+eh8zFitUrI4e8WK97lfHrnKf0ysB6G/
rZfesHPpSiK8G6rWGVR8WUYfrdxQgh7pm5aWaVANlhzE5EdadK84h/J8mmOQIEdQG+vaiDcpZz46
MB8H+OuB6OsI39Fpu6TuVuCdwUCdMrp+leV8cttt25Ovw3wF8UeX9LBRFfOLBxGXAL2GRWEDf5im
r4X5VDl9TSMPfoo2pR2a6p+jbm0OS7EJt0l9Heyb8HoJuhziE5IU69lZ+/HYLRHbjXFnQ+O+vsa+
DvgNEvAV1ThZ4UZ3cDjqFjgGu205OEgl/70R1rkC9LReksuqiifF23cF9SzO+br/+zocVy5DQO8p
wSUKvOdKumBDa/aD1/wExajlEybbaGdn2YulBddafFl5dR7X4LlLysM2z9dCa8pWCgiOSi5OpM6l
056ZCg8tsVHIGzxTR+QCEgo6oRozT9zqR1nOe+bU76deWJ71DIbRIbmcRxE2gzq+NGP73LnO5y53
To8NYxpai6kwBjHahFLjZVRdkSZ5me8ih1iyPZNZtINRKNUnzRxFF8nVh0BkP2qc+3wbHx31dTRu
LJgfDNjUoMQ8p1U+73BZ2z82y/3v/7fE4Ou0iIWTUdZx+EuWF1Brh1bVG6fp2nc0BnSDZdw7LJR/
f/wtk5W0oPWTqocIoQsrzfJvwwErHpP8R1UN4bZtX5feWDq3Y61Hk0vcLKeCuGcBhse82YQMwTJo
YUvaRoVtpqJLPgHd7Fa7ulwtO0JiWAYtbMNCVFNXsPuB1UwxT92hC4Nr5KEoV6QlC5pQpLSZ2gUt
w2SqP1VANJCvA9o/1vebFkcHwDZjSUaSO9j2Qu8ZhJx7Gotn6bTHbcNrd14Ax8DGHMzDJY4+EvdX
3z837ZdtQ2uRvXA1CuJi5g0kFfw6P/QzSAl9G7eZwWt1AKzLCHHDYhkuAbkm4nO9vs28X49nbtiT
dD5F113oUscICGcO91jdq6w3bne6IEcHenBnbZAx5rNXvWN1tHzgI822baY6zF4qNai1wsQJ8sKh
zFKFfpvHNjFEgi7CgcsklN/kAqlqVDDmU5eRLj7LInH8P0mUFKLceaoFhesOQIFq+lhR1nT/OG3d
bII5UV+HgkLJsmvAlQQao8Hr9tIpUK8W3AK4May4jgGlwpnnYYCvSoUWd3f6CxoD2/3DNPbdgV/U
YxSDOp0fkvwqhvotv0PLHLB1WJbFcE7oDH+ib1nsQorxQrx+PMRTD1mODJQmAOLxtCpFlBZNaUuv
DbUNX0eEjkMxVEPm59eMQ96vOPe5j2669x755sv5yOmz6Jc9mtUsh6DJct6/LTfkczA1C/4cdDk/
gMyNpEUibYUSQz6pK77woPMFqqv9BRiFtIzHVNDfFb8m+cZcONbOjn4qWNcWcNioUt8qNOrsgnUb
Cwyi4R6mL5xqiRsHHdl1f1nbv3PC92jq2Wh07USQEASkosmzyxKvQ3DoBhlOTwkeskvLmWp4tvN1
iC6q527F2gGRDKpsyKx2e5V9Hn35gYwqHfohrb2PIuSnuHkbcQtWweRK2mK0YzvjLhQiCEPyjtD2
ROqNl1ods5uQdg1cN8+vbYgqTyOhfwkEDXPHyRLjhrnrsF13mL1odKflgi58mUJlie7bltoeHkyj
a8c0o1nsF32bX3sIhSRSvIsaadlVXy+P+DpkVzaeo/jcZxdvIu+gGrdm4X511bFBqryE+3a1hZoh
F9DpGMvWYxNbSpSlsRDPUJ/29uiGm45zLGxEg6ZP3M33IuCK2s9CmWX5FeDdE9z36DrOG6+KDo+P
V9MqaDm41xDH5wNKeKycUiboofE2wT0BwtJ20bktIdZIwZabxz5ahUTUn0NUCDdOXEu+K29eBY8y
lFnGKl1GeYy2Ib4xcS1muzCLEsKBz3Ez8NtPv4S78bqsQ3cVaPiDvMKkJyfZRaDbbUjwfooyS73Z
cLTo8F2HT37mZxgekZUW7Zc6D9IRGLJNHVQAj2shC1HMOR99GIbO4y6g9Rvql+dm9CyvbAZX10G8
QTgsHeD28aUDsLnt6ImN4EeTGz1GZ9UryzqCDk+BHoeMf+syceNCfHscRaaZa0GaJVDAaHtGL61D
T0jaj6D9P7eOv+2ypEN4/awChUCOmTv5L8AYn6n66rqNxWlMc9fClIfdutz7ha4kKNOoP/rdx77b
VgfRwbsMVBZL69xrx25zisPmsPYSBJe1xS6GzUtH7wKeMol5KsvrRMh+RLczameWZMEwtI7ehTTK
CGeBLy5d/o8PRsC0W2yk/6axtUwn99yyXMQSX9zFJfumK8iBF8nXx65oGlyLUVEEM81akV0Kwg+g
97igJmA5Vk1D37edF0cRCgBoxuxxrPr1AJER9Je/y+fZ2VZw0EG7nnSGZvQreilL5xwG3X7tk6Nf
2DCLBjfXMVtdkzmRRM/zdXTEcR4CkFd3+4LYKugm22jnKJ+W2umFCyUROQGWFaVRZrvHmWauBaiz
ErymchgmJGi8z4sdh7eD3s3i6abhtYM0yRLw/JcVu4ZLvGdLdhCDOC+JOD/2R8P9XWcvrOpVhZlS
5bX0xR6Sc6lXvq+WAQnrHbb0xQk+0dHi+oZP6egrIVwmQDCNzmfxo8KzG2sPDPjUOfqSQzGY4qGM
2TjkDMutI7GCLIOyg6zLa+Cse7x7X4bCtcSBaWgtgJOhWlqRL2iajX830LmQ1Pn0eClMI2vxK6qx
DR2vpUB2+t+g9TqCeGHcRHFBfR1thZbwSnaghUAbyPA3B8n9LlmT37GamMVPDUm9DrNy3SLMB0XK
q4dmuViSfYUWlqHsU7f+Qfrb3JPLYzMZAkKH77bdkC1F4seXUvnv8pid53X45A02hIlpeC2cqYj9
xPFGrMJYHJvS33fYkBpuu0bfF/OVAr6OtMqD1lnaBkEgyOeWnVc3TIHvD8tfj41jGl7Lje/KaHIp
CrCMtM3PwYl3VV49o6XgGNS212CDgXSwlTtCFJo5nF7cDDWRmAA/HdUES90dN/0HHW81ymAs82Sg
FwFkQZTjbUO+l6xL694mxWCItP/RqLw4KbNy8Xjd3xcheVJz9ZMqKxOWyTpaEEdBLHu/wHZdoUgS
ZiKFwPib1henx7YxDX///cXMQ+7XPWtFfPEi9lx50bkY6I7GNiF3k2Huv78YfhY98xRf6AX4MLYf
Syb31TBZ7g+mwbUzGFRmZMxZhLyqA2x94lUDfVMrJcCro0f+/6BpL6bu13VTQSjI/ZFHn0dnPnei
sKBcTCNrO0IhnZ41uXJ/VMjcUhAI/wgS19aeZxpcO96luya04cTFEyRq5DE9isr2tvzqXgCLaHvB
jJfH0F8W9wdLnlmx74dsJ+V13sTHFPk6KmsAuX3R1qv7oxnifT6MT7g7b9kBMLSWgVdLwCAH0izn
uRkKNFAAuRvmh84HF8Z4YG1edR99ObY2QgODoXSYVh7QeShADn3LoXOMCgjUHVIwcqbEJsRlWGSd
UXEVCe2YM5W3JfTSBhD6gReWY/fVDQGm0jaEesrjeREdv6kkg1IQqqOld/VKZUkPTTO///4iqpiQ
bVb7PD5zMNVMQf8U9TZcsGnm2nYQurEHdfKF3+5pmjx4Cd/J2fb+YRpci1mPZjVV3cpvCb34DAIP
xd6xtl6Y/EWL2R7Eb3kfNeUNzx5pLq5V/EEF35EWpo83eZPRtcAdfI9FpRzKWww1HFfIs/Tzw+Oh
X7eLpyOtWBYId2kq90fnl2nHqoPnDDu081uOp9dnDjnOf7tLWCs8LYVwF6ApD25V7ofyn20T19Ju
nw1iFmhhvvVgJ59OnVjTJbSk9K9eTCJPh1cpPOwtUz5iPbM5RVvwrsJjXDS14E351JDTMn/2qY1x
0mSh+8K8CKiRtZOD7kh+69til8lfGbThH1vobon/ZJb4F/cvvhiZsoWF7d32FVF7B9x4a0jPvcff
uA4/8HFTBoLPaGGbCCk7iEvxm+fMgJQee8/ZKefj4/9gck8tbOeE9A6rMDjPvwlAAjzIyPqb2LMx
cy1sJ+quITrP+G0oZdqUEfjCNl3SMbQWsaNPS58zj98Yeyv9W1HsUQDftBsADvPvdc163KqqaOQ3
J/xdgllmmTax8UaeDt+qoDrZ0z7kt4DxfVIEhzgcD+j8tjikwdV1VkWXOapw2oTfVmzronX24WiT
gTMNfd+ZX/g6U8If6iEob1HzNo+XYxMVlh3M4IE6dksR6s25H/NbO6DpLQzfRMkXEChYep5ePzk8
Hb7VuS3lcVV6l7jyDs2CHSZM9rSo38jFOWwKIV3WtsV7iaBBVd3WKDySyBvRysCOztxvC1EdtOV2
wGRzDld3yPgmWPvdUCZL6q/Nbdv8tSiN5UpryGAjoenL5zIj75u4eDe29aaExqNapGbgvWzq/20C
9BcBKHvpbGVjg+foiKxxKvJRJQFSDsUvJVqo8kA8D9CC2mQXnZJwHCdXdjyJzuBt3aPUeKZNv1dV
ZLmcGU4PXekWmdcyNMLht2Y4Lck7H51HIFRb39LaUrYxhKyOy+LjOLZFOSPdq1nKvXVXuZvwucBZ
31fkxW5Qg4pzZQmrbm1FDgqNsGh9f2x0k1Xuf+bFyFWZAw9SFsElGcqjR25rHVy5/zuef6kx25TB
ezo4CwJJq99nQXR2ZmcfddVJLGAqhQL5479g2HJ0gFbX1n1Dy4bfwuKLNz2j4QGJ054wS+5kWlYt
XIcmkNRVvLoFjvN5oSFLXc+WDbyOK8LCasHqM6+is6z5LVP9wUfJcvwTFL/a5dvkv4vIG5e/Kz0b
4arhj+jImWaQbkS8prplnO9DJB1RXG1bYZ0IsS6S1U9GLEGPpiu+8zn6tWNLccKw6+jwt7poIe4M
UvSbAPBNCPItzL4ubWV5UjKNrp2zTdjPddMM0Zn4znPsqKfcI29Vl1h80zS8Frhrsgx9MXN+k81z
XH0v2ueptOxnpqG1yF0h4senMClvSf7UTx/iEgBFWy3dEFI63I1noao6hmmz8g1SSC4+Lhxt0pYV
New5usStk7VuMWVOeRtX9FUd8+ZNE9wG/1qVXx/vCCbTaCGrQj8McS/wLopO2UkU7fcxz8enHA96
284qXeq2GUNvHJKsvGXe53xAAfeLyv5umryOqpqmbvbqMKxuvEL/ixiOMdoDAne2pH+GXUDHVOV1
LB1/nKPz3JXz8xqXwfssl4NldMPS6lSIdIrLLJajuOHJPfe+K/Z5mf/xgr8UTwCPzWOavxawYdzm
4ySldyl9BnHYKklAT7/Y9F4Mjq/jqeqwzsrWj8JztWQU5Bn9kzM3nwUpj3m2icst8kItcJcwGcc8
RK1sFHE692HKpNw/No5p+trV1U8gCsBjVd5E9jZcoQ0yvAnnj7mN79YQVzqgKq/R6unWmLmav5H+
E7QlUmf9/njqpnXVYjajXYceyE7cslmlWcz2MtkYrDqciudDGTEf007672v51fNYCpZ4y05gMLmO
qIpXdKglncOfpuFE3e9eCHUQ9yhqsu1o1SFVKg87NvgZfwq64eQHP9vWO42LjX7OEK86oCqIknYI
FK6Zsz9BL+Hs8++NV6etPObT100Lq4OqvGXlol8HcUOr92Hk0zEYcstVx+CPOqBKwviSRGV5c9W7
tkE9iF6UFT1oMo0WpiJzCxrwVd6Icwtj4Cm8Po2i09B8JbZzyvQJLVwb7jpqXHtxEwrlOJXtfLws
q6LE09G3SW67zgaeluEXYuhVNYsbXfsDn99UiXOn1LRsx6a/oIetiDsKdWuMDv/3xfe4rnf9iqLx
0hymcTg+9iFTnqwDrQp+12tC7fUmfLELpbqMfgtLXbwSoOm82vv42Y+/jeC6evxFQ1j/B36Vr3ER
SBdbXXwCz1E35XsIdBXSNr5hu9PFTFcvqz2wblZPoEzY40V714He//HUTUPfl+rFlS4v1ESVmATU
MWiadB6oSG2bnSHgdMasmjiug2dNxMQkd4NSB4X3pKwaLM5kMvr9sy9mPg8jqMvw+PV0Z7Enn/Nu
PETheALuy7KqJtNoMT2CxobSPC7/SO5/QAP7tR9tT2wm02ixjKaEsfeSWNwWRlOCag5FF2HCNqEq
Ik8nTayzzke9bilvHvMASdi17PeKtrx5tJGhmeavBTKpaBcvDT4g8PBQLx+aLEd1xJLxm+yuX3Nd
7igS4gyo1nrfx8uZt7Z+UYPP6JirEOrg4PiH3cvuc8aGdHW/RuFBjNN+UzTpQKu4VixC7oeM1uXg
gR8/QWHIht43mEWnulpmj8ZVgrOdrmOdBj06r1QNkoltM79b7EU0RSvemCU4DG8DTb6qHgc8CDY/
Px7b4C062GrJFtJKyeWtEH9jtW/939m47V6rw6wc2a6APyGh6le6F7RL5/C39Da+IenYKtnfS6NC
8SdZfOldCCqki/qY+8NB5jb6zvtT4CvPVDqhVR+US8KokLepv67Vefa/zcNz7Vyj8a1fWQ51k+do
0dr15arkMjufeVukecQOpWcrr5uG1mK1G0XOWk7ap0b0p3zsPmalbX83eM1/gFXtxKqEtvwpC757
/Vd3Oda+rUXPsA/omKrZlSskQGcJkuCftNhJp04TZFXUtVFAmT6gHas+5J0Zd0b3Y+19EOv3svhG
5gME5CxH0+sMU/dG6n+HawEpp2yQGJ9136E9XozNdzydHkQx/MlciAutfF9G6hLx+Sln7MKKckeV
LWcwrcz99xd7Re36gSz6RNya5VMCUbaI12ihtTW+GVxK57Qqo9qrgHnD2nA3TeZgN4D19/FGZBpa
O3YXl4fSqWb3Y96+F9COSXIb7YZpZO/fJmmDol0aF+sx0+/NPD1H3CbUY8iZdaaqfhymBk3zzmfV
nxPxXaB+RFkq6u9Qwdk/NovJWbUgbl0kaJ3Xux8bevUg45mj3zBS4uQnG2+OOjgKWj0hSgELTgD6
Noc0TUS/RkjESX5cl21Zgw6SgvZuVolgaZ6gYhuiDMbXIytcW8AZXF7HRJWQX0CnO/4A9LhTD+S4
5fDTdX9tsr+Oh3L6vu8S1SFd6wYwi15I8Jy1H7Lh0+PhDb75H0xUGYE5JMDc597BpWQ5TU23pV80
8nRKqjwA+S73ce2NE5H28uhBRPHxpE0G10IVFDlVNTuhvMn1SRRvg+RE2bYqvqvFalLi1Jrum78o
+C7kZEc8gO0dWw3GcKLrDFRUeuXMfOxf09TuoWF5HKDCshZh2pbyxPLiKDzP8h5nWlktcBsoEZNa
4lN18EE0oNPNF8tTxOsjEx0YlQRdV4hwuvvMnzhbD22tTlsWluiYKJ8QSG4CUXRjw6GiR/QAu4Fl
6Ne3SpLcf39xLlV5AIXHjDRPXdm/C2R2JFN8RjPKXyizHVwVbCokER0flYdV6ICqQN7Gat71w3yo
2uaIVkPLRvb6bkx06ql8wl+oPITrFP9uy/eTePK7f/L592PzG4ojRMdFBWObQ4IoljeQVIz1G5Kg
JYF9XdkXIt4z9k+47KPGsvGY/okWw51IljFkdX2T6lOmyn2QvZP5n6DfdgslOteVI4ZkQHt/eQuK
5xlMMxwIAKt6qykCtKQZd/0c/JALcv92nqErMwi17CR3rMT3pg9owdvmvFKr9OWtFd5+9L2DLIIP
lkW+T/K/twqig6QCt1giKhLURp7nQ3gsrsw/T7t57+2bUyAtcWD4AzpeCmXyrsIbAhx1jXYii2H8
P4/n//rmT3So1DrMsokgp/ZUBs6xdQWoCJcPTtm/fzy8aeJa8lwNaxvGNQclJ6uPzBnelNb+d4PL
63gpWrldME+OvFWgoA+i95Q+B8m7YBMva0R0wNTcgsg9cLzyT1yJqQGUt87iczcxwb5mwaqG92QS
g2tZBYOZ9BbHhcdDkxAZXpyhBrE2HXtUHfp+Uy5O9A7HOvdKSD0M4UUW3QcKNpbdCB653aYV1tnn
GVXlSiMnvHTV+r3IMkjnMWpDIBq8U6+ueX2ZrVHLwsuEzbKd3SMa+9GNo46P524YXkesDaIZQYlZ
1bdZnEEZA2Jud7CsqGloLfMRSxTHTinq21j/Bkt+0lYp31bbJzq9WEJpnfsjlTfKe5QEL7PzoVg+
sW7HB0utx+CPOlatWQYSxgWYdGnzs1mWXR4Xh00m17FqcZSAP4429S2pjl0g0oWcs+jz47ENSYkO
VEPNdcjXUta3OPzdZksayc9KnVfnac5txHEGw+hgNegdBVlMWPOUy/ntnMkzGPG3XZmJjlNzvI6T
MeyLG68nKC3zvT/WW1r5I6Lj1JZZuJMkXX3L/c9DFqQBS6XYVrwnOoMY5EQZDwLMG29+O2D8v3Mw
TDxeUZO5tbSmT1wnYFXRPLXh5z77SWwYHdO4WnQGnLG+web+RKtPw/ilDSy5vCHqdQoniia8PiMY
dypuc/xejG0qEstmZZqzlsQk4B0ZnABjj/6pzq6hrQfBMGcdfjbSQdWtTMiFtcC9JjPaNTviJl+K
olgtQZ+8niPpMLRobGTgyor/YeDaITkkdWR14nWdLkW7U/JpZtjGbAJlr18KiY5LQ2O3Q2SW1ze3
+xXJT9X4R8l/InquqtO0fH/sl4bcQ2dnwx1fBLgM3uPpR5n8UFBDI6d6ySwHtmEji+5L9eJ2JdaJ
BnEJH3LW92OyG8iw51DX8egZTeCnx3/B4E46T5uPhgTVTKq+rYEacS+Z3oc0CSx/4HVGrYjoQLWh
DsspW+b6ySFdG7LdFIJTBb0P3uDle9za+bCLK+p8JuAbhNBS2RzlCkrvT8ikI/dajoH78/HfNKyU
r90tpon4WQT559uESptC07wABpi8n1uLGQ3R8x8WAycOQ9X69U1ENWAIzl7MMwSRbJ0MJk/QNqqy
r5d8dNf61vbHAJU8dannLh2rz3xj/Zzo5GetKDIRSgJ1Bjf/I4Ee97OxSZOh3nW1DSdgcjZt7wKZ
K1GOPwUXVRRR6tOpO7NIJJYU1LAGOjKP9VPVBFEcXBqQazfUeTur/gQmlY3D3zeaF9GIVrva7yMn
uIRBg644WX6BKzc7gYY2S7iY/sB99V98QRYKIu6uhy+A0fLSBXVwJg2rjgACq8PjODCsgM58ViVh
35dKiKcyGuZiN1AJXENU9milevwB03+4//7iP2R+EidVjD0rWN8RAANU9cnJ/24b+/6nXoyNxwTl
C68PL0tfHSZSpgtEXIEatUzdZBsty0ArceRmUQTvdFi7a/ymPiTS2UQAExEdnBfnNOgobI5nxxat
De7Bafj+sV3+9wb1f5xdWZOcOrP8RUQgQCBegV6Gnn083l4I+9hm3xGLfv2X7Rs3Yo5OqxXRr/2g
RlJVqaTKyrzw+ECl6Gato7PRrCl/e60f0al56YD/IFsVLxX0iz3rzq7mHer6j5CBOrrc3Yt8vK9s
8u459t0w329kuC0Oylg+D7ECna+ZexRVA1Dm5JDALnIfOEo8t1yfrSKUy4g+utg8YW6FQGVV/3C2
Pfoie1j9OWC35psyqA9kWoZLk4QeOZm7/TiU5dEzdCS+Cg+RMX1ZwU3QxXfuMaMOkFHlVoW2k2x7
6g6aDibVCp1//+AnrZ0Sh9vwE5Gkx64Sx2pbQqvnMRp4bnrRJzK0z0ZHOdRbGvc4T/xYZ1a4nblQ
0puYs13iSJ6+1dRdoGJI75x2i52OHWfSvFw3H4WXy1xpbgsh1mQS9C4f6BAKs2vC0Vk0FyzV4NI5
DUruJOUQm0bG9lsYaeiP9W2nj8yUxh2LVVy07t1SksNSeoGdjqe6r/bXV0VllNLJbLemP6OTxj02
pv8p5V480ukh7dltDwkyXG8ok6TOi7I/2aRO4sbjfh7Yc6Kr2Cq+Xkbrgdt07hLB8YCTPfjNsWsf
K+fL9YVRXCNktUuRLoVVg7zre+LuF/T6zNVLYdyP7i5Nt3Bcf17/F4XdyMC98/lLC8dvvw8Ud2e/
KoJ07HVyshcHp65MTMK5aXkZH6u4GLwnc6gib2lvCfcYWrL3dR19VjBWxoll0J1p9X0Ehfh+n9aT
jknrYjDDX0hnW+/gZVEYaxVnRf7u+UlUCCsehyFeUGq6vvoXzQd/IRl/7TpLkhKTHKnJXlOKtm9v
cx+61rFvySyoKxfjM5Kj4jAWZuwvJGj6OsrKenf92xWbKxfh+6oGb3tT1nFDoHNcosJn3tR7ha+W
0lGvadDEZGR1bOVDQM3puOFW0E864XbVl0unlMdERVZ7qmJG/OEwleSuZK2uDUWxpXIFHlKonZhq
UGO45vxok+VQMBQnfeeWExZLc57ThxN2Kzyv7BiZj9bws5vToG6+jcWemrccIxheykRLI3UbaNrj
TXRZPTyPzMz9VqL0836bzUhei6TQW7dFkCMoQ3u0GdYV9L2ZJjO4GDDx7ZK/ohdntSxhz0dvBIFT
E9Vn6GThQAu9DZtqVzqr5iBXBAZT8tpqWMZ5GPs6NqwlLOwdEzRo2bsxa8a/bEJULsjPUFe3Xaer
IaNMErDlcuvOBXIwgK5KecupS+l/KvOl34p5S8rYFlNYJmZQuz8p26Lr26yagOS/edlsRg3bBY/Q
elrMz5V1YEKzOJedl8oVeTSxQ2Ldm+oYIqo7tPzfJ5muHUg19Hk6H3wrSTaLsNU6q58Xh+Es8Ftb
mMP1NVENfv79w+BtQmxRea11rHp2X7XzM4QKdHzrqrFlr80n9ObkQx93o/3dzPOTqBIdulE1tuSy
guGVMfXofISEyzlzwru9ju1ONbTksG4rWoeRxjoWvf+Im0nI7VVj338F3/9zMYWBSz662Pli1YnA
9k3jVyhMHQx3CI3h61i/krEHAjSDStwr2V4qVu/a4nE1ymDLT6l4bP3XEcx+fers0X4HqsijnXxp
6irYFvAG1d/m9kflPN9kFHLtPrXtZbZKUsZZxwLLXSPwkWrS9rOvXVgAuWLPEppt/oZ9Y90QmvVb
Wv+08p/o6g9THXhf4eZy6Z6UI0L54JQx3taDRvwUoDeY50/Xl+ZykKXs/PsHf8EDl20k7lLF6I3/
XqRLRAv/KXX4Idu+Xf8HhfnJ9fuiTMfKoGkVz1XlhuDJjso+0cWSy4cRlav3Rt6ng2cieTRscUyY
vyNWNDsiGJIvYJ19dNMbJyG5fjE2wt8ybz5C4wZQyzbKS92Dmmp9JM9fBtRK1wTrU09TMORTxKjQ
BEOV5UieX6duV66ckWPtDxBH7r5CEOmud8rf13dWNbzk/B3L58bzzTI2oLlcieLJFl3YcKpBQipM
Uy4hk9HntlPkVdyP5NjR5LRQc2cn7MXt7eimGciVZNdt3HrycL0Za3CrLeIHBEKmYLF10UGxt3IZ
uU4tp0oL6DiV67aH1MWB6tjKLiu/UjRA/ttxF564nSiS+YgbbNT6X73lV+IOVuCPWUCHn4bPgikB
H2M+AaA6vqXQjSzIGKEZ/zbjkmvNCSrY89L4ZdwA8pMWvxxkaYTe5m9yrbkEHmRhIyfHHLepoMfz
WYC2bY1hKWK2zIdi5d7C26TvY2E+Er8JRn5MweEg/nHW19vsSvJpdKAYtQeYZGyNs4UKQveUt1V/
qhBrNVdalWVJru0UJSMV5EyO4FeOOmbv/V7XxK4aWnJr3gxDbxg1OTZL8ofwuY3QRndjniNXoeul
n4zFXcgRjDFoA4dAdSC65dbRz8fEh9OMkkWUBMzccbtC3NrpxjZqIMqisXjFwsgV58lYk463eHUn
VZ/t6FZmj/YwJ5p7lSLcybVms09wXa4nclzM9j3Fo/EwsjfXLPZcm6yoJnAO5B+WJ59yNldrR+O0
zYOuqaPRuomBhlK5zDxlWQIyaDbE/vpsVPs8QUZo7a97k8Jf5SLzlox2mYw9jRvjO2en6pwdl39E
9nXoqCaNu4hcwOdLDlsstOlyd6Bx3kE0G42dk41Xe/7ZBlB761/K7NsCQvPr01HtguS6pKs4sM5Z
FYP2pvls5ev2StxkPdw2uuS9frK48yQwk3J793se8lVXhVIc93L5ta1R9/EJttgyn7jzTKzDVny6
/tEK25dJURqwG3bpWA6x7b7Xzomhj3Re3rPxRs+VaVGsNrNI6uLTCxPUZnbyOC/8pqccmM6/fcpu
3RZEqniyNPoiLHpUHOYlur4qqgWX3HXwk4HmXgafMl7m9SRoE7SuxkxUK342zg+hQNCReKTAipTT
K93uXfN3Vh1X76b2ekqplC+bUzbQghtDnM5FbGenARqi1xdF4T1ymRWwiLSb1mSI57x3Qd/Z/2JW
rrknKgKNXGb108ZwyIy9XM0h8DvgaJ/GZIIq1sklNx5RcgEV7jiKlZE+pk2RB6IZ9znzft20NnLl
1M8SUnibj00dt2ACsR4kuDRmrrBFuWJKrWpMe2INMbWifCABhLt7bSqpuMXJFdMOCmQF6fMBLM2P
xBCBvfxKB3/X1EmQGp+MbtPYjmJ/ZSoUI3do7Z3/xyUxKqd1JUDs9Ntv7ytTB+RRmKdcNxXwBQJE
3Rjb1pSG5ZaaIWfVTRBMSuWyaVsbfpXZxRB7iftPuyVNuPTNjRdRuXAK9tbCSXr4rPC4GTUsXaGH
2N6W3cgsKC4kNXvfRryBeCshP+vxiQ6P/CameKyLdKTmRUNWD1WGOBPF6+K5btCz+Sa9Tgwunagt
hSRk2rRjPLYMtDD0sIrtaTH4iz3fBAlGtDynJR+iMcBfZpWX5Rg3Xf8weuyB55qLlCLOy5VTyF+7
eTtShIQmO5DBffDX/j43k6Cn5OV61FGEBrmC2rDVAASkH2NrmV6T7mSn+fPU3YSRxNJI5ytDg7FF
yETjmTdhNR296bGYxkCUce68X5+Aao2kcxakp3W/CpQw8tEKHfPoszkk5oO4SaUMU5DO2qldK4D7
OI2tpoai7HJnUB2npGrtpXO2yxAc2cBBdOAkYbKxYASP30p0XASqlZHS4mFqmd2eD5QB+p+p91xB
s4l4p1ynV6j6fMlvwWQzDnTMcF8bXTuYKueTsMQSGXN/Y1CTcZttifYy14RnJY65a/sxglzF7iaz
kZlPppQNgE4j1A+t+4ZXnkjUwxb0Pp6vLUNzzVcskMx+YlRgCnTc0okhAPh0fqMi/vpZcB0gUXEg
ygQoqWFvhLSzGc/2vQHd5qL8OoovaN0I+vEWZAilfysHH0LbMpe0EFBIjevW3gsvD6rR1rR1qr7+
vGgfhj7LsbhQCbZRv073RvMA5usvbZN5u7FIw6Keb+ICxxQk/7Uamg3JRvu4bbp9wZzIMTUzUGQL
MhsKNIjIiHN3iAnbgq1cw7LSGb5qcSTX3cpt2Jq+NeMEnGZ2C6nBr8x/B939cOMTlCU5L1itNih3
wHjEuIV0SYJt070tqtZFOnKT2s6Bi6VWnM9dVOTi6DY6nijFusgcKG3ru94sXAsJ2oosVkS2M4ak
+eNu2cF1dERdisAps6HkFh84xOmdeIM+2chf6byGawng0m2GI+tLWflUeEuF8ceMnnLC7iodm7Ni
6WUalInVw2jm6KcfSf91SOyfbXobTokSyV+h/eSYM1pb4haCz2jqjFDcj67HYkWclBlO8M4upmRG
DlJ3kPEe2gfLW4vA8HSNDqpVkc5ZFH6npGc4qPgwsMDp/Xy/bkL3snK5jQI3BMlZ1zkziwmATkAh
vcA0KFDVe9yJ9jy1A9cRx7ToQlI+rsOyG9if60um/FPJfxOxolnD88d4TuuQV7969qf1PzelC+G+
JiJ4aMvz0M7A0NTqntlU2yT5tWmtRkat1ImX3sMFtQ5mkz5P2U1dyJTKMCy8LUN0pqZVXHI7AILn
zBGhMTCFAcgwrLXa6sYWcLh18dG464c1Hgivb4Rq6HOk+nCMOYz2bpLOOMY28lR59CXpdUp6l6kJ
sCLn+PRh7NRrTWKZiNEgOQ+hKrmvxzbsvAee/tN2TwvbnpPuKck1NwHVTCQHFx5JbQhc4wbp/BlZ
fWRNdnd9jRSGI+Ox/KEHcbpvV/EA1dlgddMUqp7eHBXQXNHssCJky5gsPpU+sVF0in3/vbGPSd4G
U/p1ITodLeVeSE7ulP6w8A43Gb8rdmgwD9oSICoUq8U67mr/R+p+buc5MnsdeYdqOyQHh0ySm0Fl
D4cQZQFfODj5dVwyqqElR4YS1dq0DHeNEkiHOqt/Z44OPn95aEeGZeF1lrojDqG4WcqQpb/nVCcg
etmIHBmNxReHVwJkwXFTb/fc2w7rhAeg5CbhZerIXCktN0fiT3g/WaxqPowuNeOGtZporVoVyZFR
6R1BRYMgseXkUI7OEyFFdN23VENLXkvN3HeqxLTxtJft8i3dAqeGcuJtg5//9EMAmhpnMawSF5iE
13euuUDjbSrMGweXTuWkQ0WisLEoYut2Vcs/D3X6fNt3S85azplL0UE9xGyY/nEFLYJinW+61Dmy
TFRXduCUAOtJbMG0x7q9I8uTcL0bt1NyTX8AWp7U+PKtGdB48p6tOmJFBeYAp5y0mWbptaztplP+
ufs0PxdRG04BaFbXkIRWUOw8I9DNQpGdODKwCool/UYm/NcWk323X4/5vQi7wApQedUcKgrDl4FV
+VYPoAXahrjPk11arsfC1eGSVENL7jpXbmahTxgPtTk9mETsea05Yy/fX5Ac/HsPgJ/3NugoYHvt
+QH6Ez9qrzhUU/c6LcVdXSelxrcUwVJGVtHM8jkAmnacJ9OnsbUCkHQ+1IuuyUs1vOS6xpzBeydq
Qy20AmE1j6bJfxur8td191Wtkuy+dZ/7zISqVlXNgdMepv5tqk9e9eYNupri3/aK/0L/AKH89054
QICOnMFCaeAeyB74xsP2LELgbkKInd3piFdUKyX5czl1dMvxyBevyRwZZRblOXkYel1/+OW0x5FR
VtxaU2iC4xXLr/BQAJBNCLTe95xUu57pRH8VU5BhVqVbDcL2VjvuBDoF0aO/Dp/tbNNQtqlGl/Ln
3CyJD0lnOzYBnpvwiuWu1rFkOiYThSvLQCswVpXtMsNSB+5H0P/de+1tSBtHhlC1bdGZ4HZBqpN3
IQSRD/2m6wNWLcp5Nh/O3dkd7Yy7Cxi2aRIOaRFB9xAl0y667l+qRZHcd0bqh/4lPL0RxDcwLT6Q
0dzfNrTkujm61LKFeEhHzC+iYbvByjXxXrUmksN24zamywwzHEx3l3MzbA0/TAfdZet8Cl6IB57k
qG2dcU5bz4kN1wn74m6sj8W4hBDmjYS4g0L9xnWdzIqZyCiqccyHJUsEJHtGI6qK+rHAhbdPLU2C
oogJ/+HxMJZmNNEdFQOCFy5tGiWseV5XK2R59uX6Lqv+QnLasR6tRqyuHaNg1LkCIrT3VvN1Gllw
fXzVCp3/94P9c5etje3AaylI+Ac8BbRNGxipjg7+csXakZk7esjKMI7XhXgs30T9Ppef0vVrhWsW
IWnIdMyCCi+TQVWeOxidO1v2+YUmSP1mNw7z7vr6qIaWHLjLHZOyAuvjA1rZOV4497q2FNXQkgOX
JQWZV4aotoIlBx076xTmfvLz+ner9lXy4dzrV7vaXEAFyjRw+X1j/pibt+tjK5IGWVRq69AwnCNI
xF770oMzFqDHlryx/mmF/uT1v1CYvYyh4l3hTCseAuKJGua3skCPRG7wBWp8rR9kmXmj+cuAKnx6
4QANTGNRzIBSjZAs+FQ2GhiFYoNlNFWarOBibrAHhjW/U8s+5I5OTUA1tOS2XZoxt98MJ26XJ7Jm
h5JRTZagGvlsUB8CQutOzrgu3hhnSxaRyvxFxfLt+qYqbFIWlEKsqSDaIMaYdTkSEDz4b3bo9G10
fXjVl0uu6uepMTTOOp3qrkI1QZSMH2zDSnU15L+ljwsH138gVT5q0gt6QU9L6D9lzyJqIo/t++9u
mO/ActNH/gGvVcXO+pIiuX3IdbS+Cn+T4VbDXHnOMGPdVudVbJ9ZcmdP942HfqCbqiQOlU/krBlt
L6ud2PasF0tMEFYqJw0gSrErMtaqsgyoxoBwLm7zFAHUAhJHJ6ukGvp86HwwVSOZkyEx8dmeaCNW
8h1LdDLSivgjI61WALu7olzgBRV/5NzeDd0Urz455bOOmFzhDTLIys0ZnqZog1fHgew6moOHKR+O
jUE1yYlqfMmRfWGVgC33TjzlIsBbyp6M6CkjOgJo1QqdN+XD4tcGr5o0aWnM6seqCfEUGc75XQGo
1XVvVn2+5M0CyHoLjz3mEQH6VGTzEx4gdjRZNWapSExknBWxTY92DCKyff27mu66ggT58pa5oGN7
s5bb/EqGW6EjXQD0Y9hx5rhol8Uj1m0KQQC4SS47QlreKdfOiRmlYZpUO5JsmpVXuJUMsqocF5rJ
M4pP8NagoDywux/X91Q1suSwEKHYBvSfO3HajQFnZViUuouWwlxkcBWgohCUZ0imRLH89I0ny6qy
wGOajVSNLh23HkhdDCAvnXhGfzIBUpz3/T7zxsP1dVEYo0x3izxnJjPr59jyv0ygc1qYuJuGV2N9
L0p+x3Xcb3/LpBcOMBlglftF6dXLMMesEKHTirCoyj3v2tAUceHx4Nx51XErMlcS8O6uZZ+uz0+1
fJIvd7jA8LlPxJEZHuD8GfnWOE77bvdoM73tH6Rcus5T2tYcNlvnfjhmSNUhtOYIXbe0ItjJrHmm
6Cu6sMQ8jn31UFIWogR5n5X5biW67EL1F5JDe5Pbz72NIpSXQh2kHXZGkT/Tyg0Ktny+vkiKPEIG
Yvku3jeWFrXZerz3rZ0Hutmyv0sXdKbplKJUfyF5+DYyG4rimIXtoH/aJUHfs0PTAwWQ5wEaTp+v
z0QRSGQ8lpFAt7IZGGbiLzuTd98HbUO/Yh9kHFYz221nMdwlrYwc3NIKfbMnARhdo9qqvlz/fIU/
yKpU6Tp1RBSGeeS2AemiJaq8BIXyZn99eMUDi4zDEm1tJVY+Awq6eoeqscOqvm95EVZZ9mpbL33+
jXi6Y1q1E5Jru2RCZKTWFKcDwkk7f4ESguYKqxpa8mm+gWnZt5wpnjx+4B3fedsQXV8h1dDS7djK
WQlRFXuKMxMCrnV68ub5JhyfY0l+nMw5btwrBRJx9d856dEmW1Fdu4jCvWRQ1rhm4v9wiCu5b+o5
yLYMAKGvpAWtxa+blkZGZPHWtVzerzSunDQw0BM9TfbxtqHPs/qQMhI2GnaW2PBa04yyxt4lWsiU
wqNkNNbAN2vyZjxJNHb/aOblcze7h3kYNNmiavjz7x++HJejOWtJPp48S0Rdei+8LvC4xs5Vg5+N
9MPg1QzJwcTD4VIPXui7U2i405Od3aSVAMi/5KHUGOjG18aMezxQdnwKXHO4LVP8m2d8+PKBzEln
uOsYpx5zg5RuwIN3tiZIKgLx34Lnh8FRx19zV6xTXLa/8vZHMf401rDW7agi5ZKprlg/2JVR/o1b
+bHK7hubh838vgH5nK148L4NEOfIUCtbrAsI0n1cJFs+/gD3FWvD3EGrZnDdpy4bjy0z03uiROc3
PbdibY+Qunbsz4WunfRykLTlilfVlvaCO5gVV4t31zpGaC2d5mXs8lebMkosoX4OsaLcjFPRRWQe
38aBR3ydNQUMRVHclBm7DJ9m0+AlIuaU78QyPDsOCw3Ifjkr8gUXNBhbGm1u8wQ8x1eT8tfrm3HZ
ZE0ZRdaUGx27IgNh8wCOsP0yfVucV7PTRf/LG2LKXF5dv40LJBpIvLZpKNo1mpBgXf9y1YZIMcj2
rbGztso8Jc3n+Vebn0AVcn1k1UdL4acCdQSdF2s+gc+65cGcr33o5QKIouvjq9bc+nf0FOgQZqDv
MmOP1BFDO03RJXcr7jSAXWnOLUUF25SpvDy8j5EBqLQTeZsj+jUL+zCLyrC1Q2tf79O9u7ttLlLu
kLu5M/qtZ8YmfC/YvMkLLXCeBdm8/bFtptmRi3sN3Ng5bfwQWEH0KfrMcMzYmdgp80FP7M8xlKU0
2efFDcHw0hUgqZZ+cJ0BZKuLU+xQPCEvzOiqFxeUSoe5XnVXPtX/SIZV4y3IQ/o5nZLqgNNn6A4L
aMw1O3Ex0cIkJKtyE8hcGsa0nFz2lg+Pdbari0PePJHs9/WtVm2ClIF2bubn1ObTSdiveR3k87Eg
muCqWhjJilI0ZrC1QphwnfnI1y3K3OXZ4aAPY250/esvOjUAgpIJCWBqSMrw9UnzawQTv59pbPNv
mvmfJwqMLFnP1uQ2L9ZhPtE3sbd2c+SEWZjuyoMXLnsR2uFw1pIKhoMWQKWai5SVFsSgpdcXy2l7
SV6mu/EAFfVTcnSD7NHZF7t0b2tOJdUfnffrg98JqBpbQ4qpcfuFtL82XYJ3MZXBkp1N7MO4HUiO
C9NJTfQV/vTGU4aC35Q8L1O4pTSae10QPJv+pZ05T+vD3xgDiB/SDus0RWZo/RgRAkEE+ETCIZje
7W/XDUvhFrICEfW3ZADJkxnzKg3a5WEclmBtXm8bXHLqtiVzlvViOZl9OPE/drqn/OX60Ip4IWOc
ymRJaghUTaeq6964xU9WY+JSWUZ1Z4LtUXe5PPvXpT2QXLuCAQmjhwmhXSkeD+XBPjj7KuaaPVas
vpzxNfXK0TfN5xNgB8Gc7Nmwhdb85/oSKcxfBjfNBnErvCuTmODiCm3yHfKZ6LahJRfGYxBkws6e
VTJvBwbhXW5PwfWhFSsuo5oGK00zs8LQ8x6ihQcE1P14Nx1GzYpfTi2AhZacFx27pQ3x6vnkHNqj
2OdHchpOU8wjM5oPRpRobmqqnZWcdxu7ZHFaZEkgmIvcmXyu7Q2E9FwT2v62Jl0wTJkqanD+f5mm
aNmR6O6cIHXHPDxH7Mfh4Ee15iauCHae5MOgVgATuoX1GpYtFKBAmfYNezTTX5lwIq9wNfuiMlb5
eObt6k1kME/TeOfjTXbWnM2qcSUHTitzsic8hp8a2wgBjQm41Wu2+G9P24U9kMFO6I3vtrbD0rgP
xSd7PwZVVB7yXX3GHu/EDiRM4RRmO//Tdc+4fMlyfBn9lHlmlSZOtZycLkwO9a4Gz01AstBBTpzs
dBuucECZTCpvywaFrunsIOlxPExHeiC74cB212ehSJZkNqkltdty6TGJdGtwdQho6gfWeGxyzXPg
5ZoLVkly8Ik5s7Es+IPibrhr9vMp+0kO5t6KtiO9S79cn4XCrGQA1Lh1fQb0ynxa7G9185TptKMU
YUNmlKL2lE9WDSV3sVVtUDrpHfWsIXDz+XD9w1WBQyaU6pLGXFiD7S2Mh5k/Qu4AAIE8WJMjdXbM
e857KOMdBqsJyHZMjR9mi4Sge7/+76rpSV5u1PYIHitMr5zfnTUeOkhZaiam2hHJ0bPEF9s0z9iR
5NFZ3lYdR8L5SLvg5DIwStQt3nt6rJfRBnx678Vh4y8jex+FJklSGawMiapRCq/6FiGqukcovxdH
+3EOmx807A5VqPNq5b+c5/chm5y8cjVohfVhD2JP9+JohOO+vkuR3+faU+8yYsfxZdKprUw6H8R2
88k6DPt178b5Iwh3o3yXRRSBsQydJ/HHaYMW3kierxuVImBRyeFpUYGcpMR/FnfJAQ5/7HbGYTro
cjRVxiCjqEhd1kW1YHwgHkET+9hMPWoAx3w55WwJbf+5mMIFL1v8yRAIaa7u9Uk1L+m+zcXS+s7Z
os14uCvj6bjsnf108DQphMqwpYO98jkKMkWKxy2XAyhE7BNqZLFrCBTfDDO0RaY52hVOL6OpDLB1
b26C9SPpa0mDdDqgEHd96xVOL+OoIFTVpb2PoW373muehY7d4m/l7oLXyyCqtPdS7vsL7Lj9pzJC
dwZz77BrzU+p50K+7dPqH0Zvz/pnoM2hlMv2awI8mtXt7PWfonyrjWM3vWblA3Qv8TNKUvl9n+xv
mrTMeNVWZZszLuaTT7tD2bBjv+jK7ipbl2FYuWklGZCmsLmDc1gjb188FV/oAeTUkXlMI10SoNg3
GYrliGFLWOr1x7Qtt0CwxTqMwGxqEjPV6FJAMOaxJl1fkbgb3DxIE/97J3Rveaqxz79/CKOkGbOq
6lh/bFoLzTX1cu9sLNvdtrOSxxfoA52XbTVRXDwIEXlEczYqci4Ze+W1K+PIgTFuWkam1QZp/sBn
+8nbvl7/cIWLy7grq2vZZmb48ImjSX8t9wsqsNRLNN+vWnTpbAdj/gp5I9Yd5+WrAer/JvVvux7I
0CveFOAb9JPuuHZ5DBkcJ3LxnHPbdsoUVyMpxi7rU/PUsygjsdVq3uwUyyFDr1xv8E2r28yTPfkR
79y3POW3rbRMatVUlWOOXmaemEme6kLc8fr7dRNR2KAMudqMkqa5jY8unPTJc8gjesD3mTNZwWjb
mt1UmKEMtxrT1GFZ50y4pL6jEb/2f2e+Zi9Vny+5pjeNKaH20B6Xdbel4dhBw5gFKf91fXVUdztZ
aDzLJ2dIuIcH3u9zlB/7g50G8xacb15JaOnuRirLkfLvBnBqCvGr6TTuCisa7jrghcronDOZFZ4O
0nCuDpMTFBprUu2H5LdZOed0ddl0WvF8QF+t6aHMNVmzYmgZWlWuNRjkN3c6+fW3zDiZNmS9dDTc
ilWSua0oNGBrZwXs3GjrIy+t3ZZoXi1VI3v/Pj1KQJzLue67o1OXn3uvqECb5b1dNyHVipwt98PJ
1DMyQNki6091ZZp7kTVe1K2Qa2vM5P36PzCMdCEpklFUWd9MbbKM3ZFV6b408a6YoUu2jxzrT4cG
ZbBvalJT1TKdf/8wFaeFVhjnUwcJQfjYOkPO0d1fn4MiqZaJrVxnTQ2Po7drSPwDt619783/pIU4
Lk1yGFYvqBznsyFGjZmqZiIl2VbZeayu4QFGa+0SIOZHPHlcn4lqvyVfrgUbRn9Lh5OR+iBK8XKX
e5Fl51b/bUnP2jvX/0Y1A8mHN7OoIIKOGeSGvzOq+VPf1LeFaxlc1Q+iAKlZu54s8s3gj6mVhfX6
z/XPVuyzjKpat0a0RlOtJ8cwazeoes88+AvUKAvR1/ulnlIKHnAmwt4qfLSBMa4xMNVF++9r4Qfj
tc0caAFQSeABe753w/YwHOn3+s6KspgHlSbhUhxHMvxqgrhLk6f4kxW6d8Bg20CVvnFXk2AoTOs/
fFh9Py8r+uNOxvxlHl7sClDS6jbflgmxxnGB1HMtttNKt5eWFbus6G4cWjqje1zHxzzN+ckY1r2/
mJGxau6Zyk2V/LhZSUaIcMUJMlw0yJ7pMYumU4Y+vDsTNyPdgalwtr/ZwQfbybse3ejWeXF4bJvf
vPr1ujeoNlRy4r5hjpuu+XYieKdoj4Zx31PNGa+6MsqAqy5DDt0VVJwyHtpfSdSfq8dhB+6BoP10
LhzfWrqRQUwEf2PMLf7JfOE7dIeOaAMzdlOMu0YSsGO205WoFcslo5laCNOtg4E/mrOfq3ha+LFy
dAyCl7lKHF/GLPGxWDZSwZTGnf11fGz2WWQWgfkGHr4dIANvzW/v0/VdV1mtjF/yyqYieSfEad2T
PSSO9vXBBY4ynHfuvjvwm/oAMaOzNX+w2qltZ6uBENFpYY8goTNu4u/FuJI/J+CJrNoct8oUnLds
XyTPla4s9DdnuZDLmJJD4/UBIuebgy12mhwCgSwvpnMO41qs3JdnydjvRJSz+Lr0FMy+oPQsva+G
sbRlFVJa1+N8ALLfNHb5jKtYzKF4Upqhw0Vd7o2s69fXDjqBpgVifKhbUDQjNUYN9tLW+B9nX9bc
Ns50/YtYBe7gLUlJlmw5duJMkrlhTTIZggu4LwB//Xv0fN+FB2MIVcylq9KEGt2N7fQ5dtXivw6Z
3R6WvqqFm3SlJH53kFHpZ9/cvh/HMwCkflakO+NA2SpAYbcMAh8hB8gC0B31MfzsuLH3CcIVh/Uh
aw/3v6OpXv/RRaxpOS23z0RDyvjBN9H7fGyXqvipKgehe1aL7dFZ/xq3Ia538R2BNei20X0XuMNQ
Nv6Yw3Awfx2CA4dtOSb3naFJPqqybvEequClt26P7pdojoPLfGoT7DTGQ3+ud4NcqKqHyIqKeMxZ
Nix6r0373JhubXVOv9XGd74peMPctsbwLf+ajYdsF+0ufH773ju7dWmVc9Xx7dFeEjTW5sOX+/7+
uGbTSCkWUzGUU2lJBJ9tJdWQdMuvzN+3CaYqOo3SoKQWRyGl5DyMn6vR8Liuc7KSmB7hJMCDJZws
jwJ6FCatlY93v1RVPwT8E5g0e7wlPAAOD91DiDdc+bDv+pb+B41G18LLKgwbbTXyIsA++ehXhBt2
FBqnqIi0jd2wbj6s19F1ZQ9RbYgQnV3l8H3TnhlK4WLU5VPpHcPf9wNPswFCLPw7osOuzOYoLLfH
+RKcyGE8YUF/cd68mMbuoTttJi1nXUVRcWfRjH4OmleY1VNwcg7QIDvJv4fDmrqY28V0rtS56fb3
dwkKBSUbbIH4yjo9RfyRbOlOPykZykGiVYJVCBvFKKavWzomUEZMW0AYXkHXc2AXE+5Pc5lGqbK4
Fz2b63qtUddfActIIDd8EK/WK32AKtmL4dfcbP13A0FVAJofdC4BnyK+caX/m4zo4F9BqZZWxzxl
O1NB2bfTrHfEmOMjmbjwJRGFwa4ulFTgmROJcVs3GC7qeD4MZ/ehOm2vwz83AGZ92rchoCoCbZJr
kNmgtnxsgtOan2bTW7+m1qvqhbk7SMGlhUy2LhKbc/Lgr3s9o2RzOUvJyFROj0EQRt/z2+MOwX6P
0EMl+16cKk+S5eciZms8ia7sPke8Wqo+ceuO2C8c1wn155FwC13F9yNN92Nvf3+Xj6LMwt7zZsgs
ZcNfY1F+ApPYN56bbqi0oaDkuyxnEY0Su7bghiq6Ie7IF/s1+BQcca5NiOHqWVNVVLyaL6HdN0bA
aHZ2kNThj4z+uu8e7fiVZK+EOwM10xJUxVsibljtpkMX34ANeWqiTdcV+VBZqdFE745th4eR5dc2
J/lDc6RnBy/lf1mv3rE6RqmpsOgcpaS8rOciYk1BoMn4VDWfPPtg8NNtpB8ULBWtVgFWFHQCflrB
W+kdxAN9mlPoGAGhxgwXereV9KNPKPvpHloZPiMdHqbG/gy5NyuuS3ZyWJREtXsQnul5XuMjFaIW
ESnYFArxuGxZ9egMQCsQK9t1i0RVgJqDbmqfgP/uMezRODMWyZL7hjnQjVtJZYiK+GKtreGRh9WD
FW4gVhoMdetm4iPX3z75rkrkXIaZ59PhcR7cuPwejD+m3pC6ugxTQWl9I4M8snDZCEnS7uymOZA8
wdv26hzb1Er7fXthFZgG/UfXXlr4PZK/ZPR3Vu6ibvJooKRuKIty6LZbVLK+PDF7EjFkk0xyFjrH
K/k6Qlu8KDPo3Nf92wSeWWdINyMrl8a4Cj6rx2buFlmPOHe8yuXcNY/zLupLsLUqudrVcnYjRORj
i/YFUiQO/c13MVPC9q0+vAtGZ5bNzHk7Pi7RAzjkU3QLH+5XMU0Gqfgyn42D7Co+PpZgIBqc+eA2
uyTMMOjbHLwb9FzJkFtu4DxifU3ctkiZkZFVN2olOSHRtVmRJ/rHbKgzeZoY5U9biebsnV5Rd9ay
GwUpMuDY5ygGA1dagyv7vsN1C5/KwRVlywoKMZx4/f6c0UOEC/AScPnl5+h+W4MqbhpIXz+1k0yk
d+5LE83B/14yPihoKmosd0NAz+tqeGRi/VZbb4NHD0tUoS/Wflys7sR5n3hh9S3zneNs2cm0BqnD
rS8hLvSSfrY+Nc2c3PeBLguVFA+7LBRjX46PUfjQ2Ai5x33kbx5VcWZ167uNUyKeLftJlkDjGl6h
NBGnYsSmbKvDGvRsj/M290kRWlC0KOiX+/7QLQgqSqzMAxEta44sPN+aD6pDltKn4JN3vDUehHso
gOAaZSM+Bx3eTgcEdcsLPGKnwgLscpdMAIwryV5D38hG9+f42BQNIM8MALdh2nlbpIohhqHX1m6I
lKFhGnUnrzW8Qmm2V6oOIkgCazyNw643HFvxBEAytWnC5WNT/rw/s5pIV4FiY59Vi73CLX7zA9yS
icQDi0nWRReSyjIsR2/sZIlHRe6gC1weqtoyBLuuRqncXCjdk9PZuFlAyqP9PEUD459W4sX1lsi0
Ss34Zo1/VLhYxymvOqfDwuZ9bkEJKyBN23zd5XsVLbYF3dYwKH8+TmKI8+G5wc2IDD7fN65xvgoZ
i7JmGjoXAydREmBSTUmqs6skqT2xVloFBm2v0Grz2me2mi7QbyY+WABUwFjHwjnwaItrwKyOcw9C
B4ErXwbLSufW2iV661EVMeZHFvpdcjxdof4u/gkvpPv8razIeHDxeXC7E5yia+ifPPJy364uAJXD
7gImo2EbEemA9iTlL3/8bXWmbb7mgKhybvVbC0ASg23vBB6vm7IBOQexnSyv5pdVXbwoS+m2bT46
pnAxvVQtJCHREdB+v+8ZXRFQEWGlB55riDrjvSVHF/OtCGw/aerFaCUn6ZCYW/s0v0GFh9ngp4Ko
HH4DeDuPQ7Yetm483P8RmulVabZE5lmsAif9o+2OR99fy7hwBxAPBW/37euGrqQrD0Cp3+V4JBmn
/qEv2qdNmK6NdUO//f3d9tnp1270fJgusj62xu+SBPFmik3duG9/f2e8L8Yp6i0CbNsIoXM8pq5L
+GRHPGoN+aobvZKvlE+uFF2AZu75EvVfpHwejAcLnW0lZ/OlKEgo0Cg+bw88eBbbtWoMQf+hX1yq
Hocsv3SWxuPNtQgJWhDQs5WbXmE+LL8wrcznSvrMsxuYptwO4mwYnm2W/TUEI5CpO0evzCqdhRjL
smmuYrLj2l3ixqRbp/OLMp3Ezmp0J8Ny09nfQLR+mBfT09qHswm/KLMJDTyrzeyiuTo4PscWmFiF
rF4JmmPvp6jOvrJNWvnA8myeGwgXuBcvIy/UcX5HkUn2SDetSgFeqZ+1UVY2V5c056WMwAsvvi4Z
VK8LwyWgxvfqkUYw3nVVuzXXKQ8fA5enbm46FOpM03+XgXkqlnZ04Hs2o6iT6VANpmYrjV/UI01E
qtwtPKe5DtN3QbyEii+ezOOqer0/rbqhK5UXjDbb4pGAX7nrDewxrAgjh2UQlYndWPcDlHwNO+I5
ZT801zBrEwntmqbL0tD7vpo+oPsFt7+/q8FOCOEOQF2aq9UAQxTYDyyM0n3OUdJ1ptE0TqHk1866
lUjgAoVJbkQ3aiVdMzeQ0M4Dw3wIcOAhqDMrWbPJsGXSGVdy1Wobu0UrE4xXKF62n5TZP/c98uFR
z6XqiYYSED1vMquvXlgmrHrb+N8+uYroUAWGgNR8QT3KRMIq3Hq1myv0xaNE9COuVeTKQX0kmjMt
1+w0ls5qmGBNUVPPNpHlLpC39jlWvpcBjFHFt8FEgKqZA/VkE1hOxAjPYHqo38KuiOLWl5/vz4Im
p9RumK6yF7m4UXNd0d0HFkKP/DFsn7ZddOouVU849hL4HstzfrW9/lc5NN/Rm/3p/sh1Xrn9/V2y
UtttQLkJh5dgDEi9bBx/Sqeb/rhvXTedSr6KrMyWmWZYA/uii8cuj31wesZTYRkWQd3wlaz11wAq
yxmq5UR76yEaNwaQp7HLUTd8JW230MqcbcQKVbhezOxnXr5s7c6th6rrvpDMnqhwmyukFlewHCzH
XT5XjzfCnrfMLRi/YvtxgtJTMjrzabD69L55jcfVQ82Q1WUFqQ+kUZe7KfNW/wqpaBP2Q+Nx9Vzj
ufNWNFmLzaRoYu+3Q/I4FPH9kWuSVOUPZqsIgi6Aw4X7u/ABzva/r/IfyfZlktr0EnL0KPA1qK8y
8mOcctJmNVFi6ryiJGnWeSJ0o7W5lk4RQ4AefEaJVRhuCnQTquQo9GercingFocXDz7aBHBz8nbf
45qlw1GyM9uKkPdhwa/NZid0m2PccPjTV2Bgk9A2uF3nGyVHx2Fsm0xY2MHnBLxazY8VhWCdTHyY
Ou8o2+Bxq1YwYlKs3EVXH0S/BSA9rnuD7zWDVxtbVoixMT9y+dXbzqCOQGFMqKlTUDNytbHFseVW
z7XfXKOszmKroVFMeufX/ZnVDfw24++WDbZOkmQOBj46x6m52L8LExZdZ/mWve8sL30AHacgRM0V
9WfXR7dhKC9dZ4II68zf/v7OfJm5ltcuOK1W1cPIHoT1kjFD4dU5/Pb3d6b9Ggcxv/JQu9qGHx2P
H4rWMnU268atZGkV9GUEZXAcO7zq1PY85r58GbnxZlw3eCVV+YwDWBdh+ys+ySEuX6D/lqDf6sX6
gz9ZJ/pIHqhhL6z7JUrCQt9jWJse9absmn9ITY+ST38yx4Tp0/0QJWEBl4/k6uOHYDKOLadJ5exL
VrV/pcJBOJcclnvyI1j+Cgb0xO4jMgVZsHJirfKpd50cYW9BHCO+8RG1IEEJWLwe/x+Tqck/Gver
LSuLTSpuFR1+BThIZu9Hg3vJTBie4jTOV1tWZOH1C5lRLW36p5Vvx4bZhns3nWUlbwvu5BuZcOzm
bLmA9a2Je+qbrlI+REHD+bePvstcaJ8UbbFi1zHIIoiXpcIXypdpEgeUudSn3t9iLb+tXfHX/eqp
2Ymo/SrBvI5e5deYg+bv4HfAcUzeEm4CPepcpaRyPqNzewIs/7r5vxr/e2faP318cQ43KZnrokOI
A0+JC5tf3ukWovxEn/KzfdkObVqf/PS+d3TjVzJYgoOCbhUOU3PtolfbSduhMfQrfgz4BXH2LQLe
zTRaeJqJ3Mqoc8MwNni62J6rIkaKpYWRLPjjHxCq3SJBy7yhKTt+ZZL/5HU1x04pWsMuVmdcWXnX
JYvQxRsgVnFZfMys8c3y1l14HLhHWXxF3wwhtXHp10gAfKvtOoTMMKsf150wUhI4Q3OTY61Tc/XI
tad17PbxZuL4/DifQrVVROThms0jziTDeAnWsxVYccPOpWV6p78V4f+8MMItyuLbY0F3JR/hc57/
kgV5plxcard4XEFRMbC31qcGL+l+iZK7U5B5kTuiMlTMsR+qiq9xWYOHxaFie+rp8vt+iukmQ8nk
boq49ELc6YzDkJbzH+74VNNdy2SotpS0XiMByEH68sIBiaIfc9knyz5ZVDdUW0pc3PwVfoChd8AX
Qit87C8LM3GKapJL7Sjh0GLBthl7E/v20EDLJ0CGH+67XGdayVu+FmU0WFgal0Z+x01IGbd836kZ
ig7/rmogfJ4WSLDg+snvcID4KSd2CLbj/YFrYkVtJlkc2VrQs0TiluAVa6KnoIkraYKNaQJeFWm3
3QgCsRQeD+zx1XGC81ZXydAwEbOaGJJK53olfVc6LhaZbme4buIpo5afuP2u1kDEo5KxUVdw4buo
x1n+IJ3nGT1l8x/3Pa8bt5KlI6jOxZxhT7iBELlh9Oj3uzhAMGpljUWw/P/3QAjiFKkd4E5uAM1O
KHYpVbuh2jfCg6ip+x4Pa8t8KsJDMB7IvnNWqDaL8DLrmmHN26sdifKNutsEzhi56wUZA1fyNHez
shgkjs3T5uDlO0/DgBiWbk2sq4zF/gK5hQyPr1dP/FlPyRK+Lbjd7m3DrlITLiphsSf4FkwFVqnA
EU3aCyoPdQeCvvvBqCkD4e2r73ZOmetWjU0tXFdWw9/92J+iCu0f3i50NNyu5GjRNEvpljhcrRP9
gvNhHdN5JUfXnXf1AuALSqIWFlvcwscmH3umJ5DX4fBjGV4ydb5RErVe6tGzph6sZs0s074rRLxm
hfW0ghH8cN/9uthREjZq2gG6IkV7rYsyCbPUb4Y4dN5Kk3du4f3BFkdt+oj6oHPaADs/YI7jdrbk
Ydu8bzV0KLpqCNKWQiHk/i/RhKlKTtxCdbxZRlR8thXbAymrYoPKocNXQ6Dq7CsJXC6y60iNSAps
L5786uD4JkUTzTyrHR/QX874UGMPW0Cg6HUqgu6TLMkSO+ha2emd26ffpVllg815wjXm1fFrwBEd
Kzh3AHMafKM7/6h0xGXvAREz1+3fIcTk/bo8Eu9Z0ijpvd+ke3DEL1k/OZGFpzHH8EnddCiJHbIa
BPBV1V47WorUH/oynovq+75YUnKabkD7tAPmGl31qejcZ2wNf+8zreS0aMIy8zgW35FbFtDrUV1/
F9Zogld8fOUQqq8/bpcVdhguzqksWz+ZAFHg0SMdym/zVP+N245vc/5nFgWn+z9GE7jqm1C0WUIK
6AidomIEWNQScdS1P6fSJDem+TXqo5AcRBeFTeGcoJ91dGT1XE5bHS8t/aNvWDp68hPjxbEOxN/3
f48uqJRqaIci4stcttfWpXFRNqnYRVDphmojDdhJaLSEtwMYeZgYHqG6LHr2pKlrVDMRajMNRDMG
KEUwDLxFq3F/FYV92tX/iaErhS/nTcgLhp1LXz4AWueFf4W7iO5g+rYqvatKTtVHblBg2OjIvtF8
G2qDzhu3v78zO1gS1SHHNGaEXUGYeiGgZKxsEzJNZ/4WPe/MlzfyLjJi1CKLEk9eshxSZiaMvSYE
faWujV09dxVeKa8Rg54tjrn1tm8fpwLHAhLVVotF8jrmLCHd1yI3rV+6MSs1LVtz0NJS7JxH66Vg
X0PT5axmc6KyK1OWT3Wf45187qs4XI4Sz5Q0PxHPsL/SjFtFit3Ai150g8/MkUwbdIp68y6VPjdU
+1+GMQNG1IFLmhxyDE4Z11Nx9CrTtlY3ciUnuedl9dZgFWk2PAWNbTs84LnVNJ+aAFc7X4jDmNcH
8PsCYeXEz5dYsPmNrdvfu8qs2vxSQp+PyWWB/R7QDdr5P6zBcEukc8zt7+9yk7uVHRQ2hs5K9qMg
zZsUpg3gzbcfbGXV7hd7WBiV9S1aMqyhoZ8yJlMpvCvrptR1rcM+5yh7jy0k1ZJbOBCBj7pOs07W
B8md0LAP1E2tkqqMsi2qK758GnI0vOLVH839/E9huVnzkge1HN7u/wrdd5SVVFid26+ydU59NXzh
EOmzw+z2rrUarr00pUFFj9UYseU21D7Jmn1mEY8zv71MW3nBXsqwudF94nZr+y6UcB1MPKsvISQw
C2w+2jfuh6emCBPiu8f7XtJEq4odE9LdfDBD2idOlu9zGfJYuLXhzUwzAyp2DJ1CQ0sIbgVCYie8
40cLErZl1uwLUxU7VlS8BRQW5tu8fmgp++rSyvAmp3O8ksMlr+XWbDiTznNvpb60X7q8fmnD7Etn
lC3XeV5ZZmcAJKqwXdurFTmQmu4WtGwuu3i33VDlUp4hkUvJPOAmiVMv9rcpRSeR6Zyrm1clg1tv
nsEBB+MgDotl/bnsXvJiXzyqMCk0Droiz7Cfz2f3UPT90RalYU+mcbiKkmqAAlrDUTonK/gLUovp
nJmSSOMQFSBl+7NTjIVwTvYE8FUPeQRoHkRWsK9i/k+h4V0ZqOUI6bLWcx/bOkq2rYZkQJn29s6d
u8oH3PbRyobSd8Ej7RzACXi0huLQod30foXRLFoqVKpjc0sd23Ufy7Z8LtwthiBVOkzl7yDjIAM0
ESbrPqMEJe40HVGsgwO5z7E5DLx5KQfuxJSwf0K/fhTc1KCkCyNlXXFAZymiHGEkogr0FWH2G0IL
hlO/JpBU1JTbtFmBjYADxqz5JLlIHIen0jddwejMK+vJ1hST5RIEknTns++wU5sXlyAvDbmrM3+b
mndxGkbtshYDAqnEtYLXkySIfgazZ0hfzQSrfL85gDxQzGxwEg/WtG76uO/op2DwDrLuDiWX+3bk
KvGv69Su2PLJOYUz6CaiQZSPaFE3/AbNuvIf5t8F+uIsw56k8Vac27pkpjaua/3fVYNbhfv5pvuG
sq5It4jsKkQF9bn/BBazC9BPhyLsL61rYtPUTYWyQZSZty6ixSfqrH8h2+tcgz5rzdMsA+1QKw2F
Q5No/7vpexdOVVvjyl+Q8toQG3iGoCInt8b5676b/qe6/sFmWlVj79qi5WudrY+Lz/6IuJ/2UXEi
y9TFNLO3l7ngz9yZ1gM0JIOYgNzU8GHN/KhgK29hjRATL69u9MmuX6l4tsajtL/e/1maHFTRVo3l
O9kk2vJKnOkzb/wjyKaeCB8Mm17NnKgYK+qSqehrmKc9FP68IiEmRK1u4Dd3vZvt3MvHltc59rpT
f0b/9+kmBFqvOxd/lQe4XQbQSvmorMHqeTH2z/NBFJbprVfnltvf3w2+Y0GPRaEqrz30sXgmjos/
pvcnVGdaSWcC2pQR/DfldYTiwIyimpNv9y1/6HHq/o/a4t2gt9pZ5Fgv9NzxBRcDSN9+PTuOCfj3
YZzDvLIgO5kbFeXahmevmD/Nk31Y1+htImAjXE1u1/0CZSnOQ8fvOej5L6XnXj00fdlReYAE1XmX
g9RMHdnajG7A8QsoANjDmoIBOcUKd7hvXuMgNVW7tSDDxBxwnmbZmddfuuGLS+wqobUwMW3rPqGs
yLmUTZ9zu4RGRfDMvrmNjH1wlJd1a3DRh9GJ7FeyllTMtezGic61h+1uLyUUG0k1GGJfM79q0obh
BhbqvrPOJSQT487zHkrRveEJ+7hvBm6/6l0G8GySxQTyGcRPhPuxxU/bqQNIo/IS0pogLB++IMBF
SgL3g0txSnXLS+T8PURZ7GASSDTERVgfWPvicJLQJTMsLjqPKStz14g82KqmuDRtcYrK7sSWIAVB
l2FCdPGk5DQRVj0x4oTnINyepuxX06VOtn3Gm6Fhg/ThzgLOUjJ6hTLSmC+YcZZ9sqIf5TZhI/kq
2KXlk+ETH7vIUYGStui7rCatdZZWlpCpTu2+TVY+GmJKZ17ZY1u2702U9NaZCyexeyvphZ9SajrY
68wrGe3nElqFbLTOK2lSImg82eNhnthO5yj5LIM+h7Q7/E+32+GjTLfVS2VkQmHqRn/7+7uEa/AE
2KLZkp6LMDzYa/gUgMZEto3hwunj8HRUtCTNp0g0K67gOBHJktHU4uMU9/V4LHJhEPH6uOI5KmKS
hU4UMt9mF1DqpR0dfxSh88/9cqQzrSTvTCSdIMOSXywy/FwLEYDuZbB2VQYnUlLXKgthc4KZneoR
VP9OOhdZkoWmuNSNXUlc0P1ntLMGmG+qKna98EcnTacmjW0VGJn5M7boYkHMF+VT0Nfnctz1zkAd
FRYZzRv01xoMGxw4f/hiyuOA9s+rw17vT6km4KmSrpVN27yaKnZhQ3EqGP1Vd3PidZvhnlLnGSVd
h4XnbA6pdcZdX1qUuFcJdjVbwjNKqhY5w8MXTqtoCvOd2Y0H1k/92+LyvPhBxk0QA3Bdk7MqTJLh
hnsc6hAVp/8t5iL22+dBvoX5r/sToPOQ+++KY3eQrojw71xZ0d9un/9V1NRQK3WmlXQFtyvflgXO
b5somTuIwue72AzhfCVZSY5Dol2Ht7AZ22OWkx/d0OSGcetiUklVi1trYY1lfunG+tCuXhxOxeM0
keN9j2vMq/hI2Q7BtEYjuIGtGyFLkOLHHDIgb/aZV9ZXkuEpMxN1fmETuUgGVqMpP4eLqdboRq8k
bMk8Owj7zDpnS3sKPDchlXhg1i6aB+qoQMkgCiTjmccuVe+3fRJBt/bkDxMYU+97RxOTKlJy4W3T
Tm1XXcKRPveE/UWx3O70/O2b7xbvwlsde3UCdkHDaLIV41EUUB0C1eb9od8m8D/3MXCNkqmzB7pU
P2qry8rL802+KgCYB5wh6ciir3VzIWIylBzdHCuJG1aRXbq0p+egXJMW57pqi+LGM/VcaSqaypNt
j87oSw/n6rEJzkWJWz4bO02wHLzCDfbOyVCSOK/EaJNlQCC1VvEQrhXo61dWpO227rrOpY4KnMzB
307tFpXZY2tCci/N8bohsl0KUzCvJDKefe0Nd7pYetc58aGj6C5/rv7O/YjKj02BAq8n4FguvZ/V
ANDNPOlt8ut+qGoCSEVL1p0NJDV1rPPI+pjJ+gGv1snW5ad95m+ffZdoLhBUa4meojMp2Cm06mfH
RaK1y+G+eU2NUJGSfb1F1jr79NzO4TMUE8e4K8adnlGT2JmyLK8w9Jls8VJt6brYccC6nZ5RMred
PWFXFZbczQ0Oa5SdIPIS96tJuFDnGWXZ3dqybrYISdU68jFHh6e1TftWxUDJ13HKpqzmnnXuOv6A
a59PyzL/Jsu+uzxHBffZYQNa1A3mM5+8tHZ4nAPy1lmmxkVNwKvgvhJP1WMVSnbhIM0DreuxXPNz
Q0wtFRq/q/i+1rdW1vQBPUe8OWVBfcks01OFbuS3Iv0ul7qiLsJArPQMabPLlHdxZnenEBwZ93NJ
Z/7293fmhd2PPsigojNu7lJi9celYqepWw/7zN8c9s68427ObMsmOtPBfdraAHTP1tNYh4Z00qxU
KtIvKm5YpYBHZwJm52F2Yhnmj9we4n7ZxQVDkY7//gXL2PaEUjjodiSvhgUvX8TgHF3UKNk69Hbg
d2EZnRenxxLbH6a5NzhGZ1rJ1jLoHav3qwgKDjIVDoSj6p2ppCL+HK9nXTvB50CfHVjdgRmjfubM
ebgfMZopVVF/+VxZoi6G6NyMYepCdW1dXJwK03L7vu8D4b8ndAXz/MxpH+FO9omFp4Cs8ZQfe3/f
9YoK/BNNPQCxgkkFQ98xzx0Zy6XceXZQUX9jRbo6n+F7tto/3cw+gFnltxxNN7063yvZutUDWUEn
hqn1PxfVi1+P8SyfMtMSoglKFf0Xktq33QpTu84zXsaW8zjv4kqnzn9Ir+0iQ0tek1/mYj2NFVTR
w13vVzCtZGndu3lXDFUO8aZxHM69P67DaQtGaxcpAD6g5mpTB9PE4ZaKV2np26fK36UoQsFm+e9Y
5zMDu+I4onixDbnapjikpKO9JfdTSbN4qJRwFZ7KQwtn5fMi5/G1Ysz6k1XE/9qs5fjH/U/csvKD
Q5UK72v7fm03keeXPupP2Shjb20/N0EGwU2RDka8nCY0VaQfrm9chl1rcSF+9rkPLBI3Gzfd0emM
K2vsZJWuYxeUXZx+SskQHUPjvkZn+vb3d+urwOUQ29D5e3aghPpDBiC5iXHFNRqwJLoJVnbD4CrL
B0iCsUsWkMQnWzK1aHeNekP8aOqNCvJrRtvzM2qxS8OKS7n5zxA9fJxo99TVu+R6kAFK9i59GJZ8
kf25pCCgEiCZ/5OBpcFAmKNzv5K61oRN5QRexPM8RNvz1Bb2ofZqbtgfaLyvtgblfrTlo4eVKoxY
0kXFA+QUkm0hhj2CzrxyfvU8r/BLURSXjkMFKJAJMN8PVi6P9zNXZ15ZZ8MSbd0TZ92lbpZj46xX
P/dOBGeT++Y1rlfBkNPkiYxTmBezhNTLcmC9CfCnG/nt7++SKvNH6rQFTGfWnFrtlPDQOkqxs2qq
aEgxl+7qWHZ0brc8Rfl8cEMS25Vp9DrHKDlLuGA5CGLaC19lkWQbXmubNvh63+s61yi7YdxDl8x3
iu4yWBGJc/TfxcEcpU41G4JSN3olXzdQJ9Nw87Gjt8akJ9Z5CYThrUE3diVZodkdlLj/ay+9O144
a35KWR46O99XK1XoIyXEwaU0XDNb+ansSCyq7tdG5i/3Pa9xjMoZV494v7DRCHwJ6Wc7h2pdZqX3
LWuqsK0k6uJtlgQotL2wzU4Df40bZ6oSSUIc2vJ/7n/jVlM+WMZV7CPzOU4MLWsvtP1jsV+Y+3UM
nors4vA/u8JEEfIxUMFRkY9Mdmg4nfPu4o/esZVny8q/utZ2tTZ+waY55mt36RnfV/tVKGTUMMvh
PR5mZGF75xo78StBz5JhUnTTrWRxXc4LtydMt4NdSdyUlXdYx8k05TrrShrjuhhNMUPdXiB/AKm5
Fpo87gzN5fuTrbOu5LBXdY0sh7IDN6Bz9JzwJH2TwJcuVpUctkfRbFlYtJeCTke0mabQP/2j96pP
wgt+3B+9pkyooKm19CvZWBbSYZgwrX2MfuyffWbiI9aZV1bdfgXhVBWI9uLx6UHO4XFqvUT2Yl/c
qPjGfBCgfJ1Q/f3GP+Fx+NNIAgOdp8b3KlTK2+QMtaWtvYzoglnrOgaZFq5ITw3/fN/zmiKhoqWY
vTh5AWTLZcs/M+clQidhN34e+MVez3m/r46qhHJk8clscThoGt8Gx38p7fbt/vA/7uCnjgqUEuCe
X8jI+SWrZZy71WvlvLnTl8EtEjFtcSn5pc3qI6le+fT7/jd1c6Iksl+1JMCLfHXZLO8s7CYBDeLr
EPjJGpp4rzTZrFLLMSSwoBmqqtuAIF1sb81gwvrqTCvZzB07WzuatZeABOfSzv/IShPvx8eOsVWQ
lGNPkU8D2iJ2pin9P86upLlSnVn+IiIAgYYtZ7Kx2+3u6x43xO3hMg8CxPTrX54v3sKtto4iWDl8
FgJKVSWplJW5SEdF+Za4MXGKb3Xl012AHU/nk+sbXg1bPbRxNcjzmBaHYqLvxUovbOgt+4q3jeQJ
bXkecNtRqgIweNkmjwUV75Jm3/kL/BV/bnTZuib5TBu4JQxS15+LOrn3G2yQWHm67Z9vL8meTi0n
C6ZGNiMkSFYcVuE9QBkAVVT30PT1aQHtMDhxJmDUbz/NZKrr76827g1qDwnnfRs3YNmqmDj1gCne
HvrttO3pqKk2Sf08IJgFf1SHHLiyciXHziOWJdPkrlocA9jtbCvUiWMOsVpkwUjx9+P877qrL4d7
OngqKTpn9RLkCeGUsWrSY9plj+k+8UoMrwWyzzPhbWnYxVMP6sZkfBZFseuc5+nYqSwfF9Eq+Khb
riISbF4BIu/3QUk8HT4lSaHGesKLh7yFDNx2bHP/XBHbtBq8RkdPDbWScnMDHFLpeBrE9aqYHZU3
W2xjGl6LX1KHodeOcxMP7TPh34L1ydrIZQglHT21yXmoWuE2cVarY5GiejjVFl83Da1FaZ0nCxat
rYlbjs5O1Z/X1HZ5YDII+TMB9HLjgK4KsFVU7Klh9JCAELiV5a7DqacTytFmClIC+ZQYZj9mbnku
rJ5iMoq2Z25lOpNqwFRO9Qul8tzOe51Ei81EjHR2KtrFvCh5JLP5c9dK0Fau3Eaedl2J/j7ceTpg
qs+KlfQ0aGJBPnrdtzLNIM78MWA/l+Lnruyr88qhOSNjzFuaWEm0YSQo007yvCU2DhXTB2hLbJmV
6UzRLBHXoBfO0Qif/pqaByf8NgSWvfPbW1tPh00xn+UZhVxFnHsvU3AYnYeMvWTr+5wcCbOtUQYf
0rFTCgCjph+x2Aak/FSRNouGtP6ybwa0oA1DXEJv7Oqfc/YIpc57mruHfrNpQhsC9y/s1IIuW7Vi
goO5PJGlfqjc4OgU6v7225smWFtePdGORFYo7/OOnIlTX2YA48rMi/mWf6EEEsi3n2P6DC2KnXVu
/cnzkZC7IppBJCrqLOLBvtOvx7RQzv21W0iHpLyQX+n60nifoAAeocfPkpkNr68DpsLO6/1iw+s7
3buKvlu6nzTddar2dLBUE/i+WlYMHQYfy+ajvz616vm20Q17Jx0pVYulW2hD8dbzPyR4bOSXsRmi
fmfu0bFS1A1CxlMYvSGPrvdPSY6qtrilIWDpdR5e7VcrGVRJxpAVnOZ7svFDMNjuQ00zqYVrmntF
3Tm5jKXsHhidz7PjPwdMvtw2uWl4bZ1NnYDVmUy6uPHpCWwxB6+s7xX6sW8Pb5pRLVx50M28Crs8
TmWNDgsXoUpfOlkefSc93n6EyfRapCqc1cfGpYAZjMuFhOmnvmx3+qMWpaty6TYGClsnKJ6UD60M
QdpyyNpPu95cR0olc1H6hTvkMQtyQe8W/NM+iqGRtsZiw+TqWCkBgT5e4fR0X21uHvWJ70fJFvzn
1HO6L03qcCmHAOuVSK+Ow654otnvYnHvSb/vutXTGdGypl5nSB00McQAI+lUB75PdYp7fwlq1qiG
5ARhtfnszunyk7dOEZRFLDcUb7d0Y3wtbKXP5rAusIJnI9q52+7M2q9O2R67MYOc9IxH0UcnuwcZ
kCUDmeZaC2Qc5cKaFX4dd2127tFnlCXqKEPvdNtXDSUxT0dPNYTlyyjbOub1cx/8KkVwKjt1klv2
ICYwexUsoiX7KKHn0FW2vntD+gi12M5y6O6NStUxq/nvIMCWpb9QP2gjQmyXPYb0odOq9WALZts1
v05BdqyJ+O7T1HaNYRhbB1gJ1a0dKrh1nNbikM/LL7Z5+1ZhHVyV8QlH5wzdrgFaBpXITjPZjmFR
nm9Pt8GbdAFOIJbLYAkCZA540+y7dw5uOBtrJ7lp+Ot8v1ouU17kDa7Ek/vZX4/dwO6lHC51YWNT
N9n9+thXwzsbGYPA7+q4vCqbfZxtWx/TuNffX427loINBW0kWlqvnbMuOkmgAGXDh5pG1yK4TJZJ
yBJv3Xjr9ypr82NYb5VlQ2iIJB1WtYWLWsDNXMcOKvIjmk1dHNgf3fnnPn/RApW3JIH0ZiFjsRVo
5OHqCK3GJ3eZdhEPcU+HVoFrmHOvRP2lbeZLUXnHLUg/CGFjynvTIUHspJ0b3X5yeD5vc7wwCn6P
HCCN6lIHNrabt5cDjK85PJOyllBs7WPXm+7QUDymj2XyHwuSI+BiR5k+h+pbIv09qzKepvl/4Bbo
AEi8Ka4F1gDgZFznIZim4+25ftNPMboWBdvSB1nvwVbQm7wjFHaSpcVL3zxcY2gtBJoaSpadTPs4
hfeLFlcv/DCRKkoUjd3xH+raCOhN863tS4NtyMNZ+lPcDm53yEOpom7Jz3nr7fwSLSBKnibgX5+n
mC7s0EFCrB6zXwxHMY+oB5a7n9sx2HN9DaNpu9SycycB9A/mA2xoUQ05V7CuWHbAbx63WaADlzZB
Erfn7hRz0T5TuT2EtLt4ARRThiJ5COZd9Ad4jnaX6jcetF+Cao63QUKznkdl4N+vQsTIipYZMUy5
TudWTrXsg2WZYm/qTmHjRW3uvG/60nK582aCxRdoEd4sdY1q8zDH1PNBE4Rjqxju2gzyAMOurjc8
Qgtr6Ki3YlNyjsMteDdBzaqRIo2CJLQUoQ2BrcOZoPgwVuC4mGIXXTjknZqBZH8MHSZtF5D/43P5
q76IL9Dimwi3HiDhK+M8gTql++yV78v8YQo+B6BibER7UuX3mqwRHPrkzzaYlum7tGD3ewc7mQmy
J9OUYbcEYvxKHDPINtrIX0xzrwU7RSvQWFVqjjMUpoCovwpyx62LayXf1uFreoQW5PnGZ5fOcC+C
BUpuU1R14Y8k/FSntSXUDfGho56qIutw1drO8YSG6wgkPN8lVddrlOH77XXD9AAtxhOXFnIbljlG
W+tXHrZnQpHal83WJm5YPHT0U5oPqDsmArOw9KfF/1zNT1tJD11HLym7hDw73v4Ow1ToCKiUpfXW
jtMcj52AWowDDa/+HzGByinYGYk6/imtGs9RCdIhOD9/h/kEWbzRcjI1BIMOdtqqqht8Mc5oy4Wj
ZhVlx0kttrKpwE74jQD/n6rdqx2ycBri14zL2HF6aN6XBxW8uJM6UopkxY8jShth11lK8aaJ0OJ6
kmE1JQqfUqJvpWfleygLvsfW/x8/t/W2mqylRfbsT2pac/is9Dzn6Hh9+OBOvq1LwzS6FtSoB4SD
g2pA3HvO9Bi2RfDYF8omYmcwjw5/cklegy8B5kmD/P3Kw4hX8w9KkghSEXvKeyzQeaO2pM8VoDLY
Njv9eynYKezVOeTpS1DR0+1oM2QNHQbVZ8QPwcMzx7nszuXsvq+qX/1s45c22ej6+yt/HUWCmo+D
JXUKZX6krVzOc1Z7nyBjPR9oNfx7+yMME63joUJHovGhx1S0ifNpBgfekWHiLRsbwx5Nx0HxeaxT
3EjBR931gbPvaF/sIz5kH6vSR9u6P++6lcJsa6u3Qn1yKZcVCZx32V0xR+6gmrt9FtJieZtqcOKi
ZyleV0AxaNKnF+FbCTtNTqSF8VB7yeamGH3yy4sMZOSz7QLwQXT75U3Da3G8QvQDyl7JFIdJ1y/3
YZ9MH0mRVeqi1Mz+u/2Qt32I6PpzSbcIr5u6Oa5pn0eVuzyzZrEEmeF8SnSQwOqSaQgLtsSDBL/K
WEBVuTyDGj3ySHDXhtl9X/mHVfUxX8Wu/QbRcV2IgrFgNNniPE1O5eQ/ijU9tdTG72Qwl47n6rym
K6oSeSMcvEgU210jdjFnQBNeKxZsqwh8pwP2owqzwxgKqCTakO1vxzLRcVxt7q6VO7iY5ObZJ21U
lS/13Bxa1PlGi91Nhrk68auUJyvsJzLPx1GLFVEaZsdgsXXYvh0HRCe9CtIJhaAOmQh4lie6rXc+
/jrMpgJoenMt/6DvSmxj6C5xq8ZP87CoiPjLj9vR9fbGhQgt//ShXMt5WBdA5yEaR3/V1c8C1/ue
CqBNx6N1HqJKqePth5lmWUtHV1HlJr8+zGuKo2IiKgc3kj2AEOy5XQbLjYDpk7SsNNddJatlXmLV
Ql7cBc0f9HHDCTIHHY1IO36SzktbZpanGSZHR3cJSDt7Yd/MwL3V8qkbFThNMkotR1NjgtIOD23i
LwsAiEucDv4hBSNcQT6H05mwJkqz9FkwHjmgkwzHXSytjOiAL6kaWYYU3+Ow+VAJ71K5tpZuQ5jo
PFNurgbcK6Ze3I/s2G3sbpDZuStsYfL2OYhwLUxUE3qgYMBBrpfpoeP5WY7tPRk2EKr+r5XoMfCs
RDwGT9ZxVNLjIakEFiXVPGN/Xzq/O/ff0HkupsGyuzEZS4+VLPVaf0O6Kml/T8XXPmwf6tWypr6t
to1Z1mKENkNAVVqvcU+KKAjqwwJqZ5bXBxyzI6+WUerSyE+d0xwkJzL6hyx07/t91ywMosd/5mJR
BWGa+2KJZUKb8yrQhOVmCuoUy2jZeRqcQcdbrZBnqWveLfG0PJFqiujURgUFHSRxD051x9NyX/zr
kp5NQMFhjZu/mAQjiJIqb7mfy6U6386Yhuyio65kQ9C3wZsVN2ndeabJgwfYz76htfWwXogjOj9f
4kK5sbeGzxPJLJtak/GvX/NqqUWjYRIUaNuLS2cGs83HYblb5XdoKNwx7+tMlOULTI/RAj5bWdb3
aefFQfLYhT9XX0VrmERKvjD3PUjjb9vJsJzo0p5tKFtRrgiVAbpnOPgdZTVG13ukmv5oWn4end+J
bTU2TbcW9Av13TIpqiXumrqJksH5T4ST5TsMCUWHXjlt5ueg71/iqzBgkpGL642HFeRwt810PTn+
XQEhOvIqR10uuR6TYubMd1XqXgZ3zaLebyJFvcvtZximQodgrXQmkAXAVHQpdERD9IhA9GTwaLRl
NEpEGXX8wZe7sGSM6KisZVuw3yIIkHrNHyqIOxOSv2/Erg42DH815Ksg8VEyCNuBL3HD6+oUjN56
QJn2yz5LacG9CT9HKxIiMGtfZFEec/d9CjndAFIHmTOhCf6/0uksM29wLJ3Miq8tWUDtvqEfKTs1
Tn4CZ/exm6udw2tRziT0iwDAgJ1S8gHSlvdq7U9blVgyrOnttQ2ww9slcOt2i3uwtfgyiTKePI1q
V0MHZlmLaD9spBOkWIfcLnsWHrkwsHLdnmPTm2trOLodVcO2a/3Dae+5M51lQJ/HeqdhdJTW3AkH
bAywOySNnyuABlkCXebZBnExvL2O0RoTL82nqsHys3jHAAi5tG0e+GZj4TakIx2gFUxqbAg6yVFX
2f4lWXUMQnl0ZVtFqBJZPDN4O+XpMC1Iv3sjnBInSvBhHvuWBefJ2Vm7ITpSi6ep242Me2j2bkAs
q+KU3iWhLWhN9rl+06vssyzVmq1hMMddMODu9LqieRErj5x92+WdOrHVVoytqzgewIrvqfOfw/8Z
0RR0e2yT4bWY9VkHREctPCBGxgegCZ+SYhebGCM68krkggjS4bWBjbus3vKSJeU5K23lPsO5QUdd
zUUtG8Uw/MR+0PBI5s9J9lQE3zi1ZQWDbXTsVS2SoFtXPGF1wqgAOh9av7etbohYHXoF2MBGpxDr
oZO3Z9Yv4HGjDziIWhZ30/BXk73ySJwBqtHBnUMcDMHRz9c7p8ieE7buujQhOqtVVTuENg22PyUd
DkPgXYW15bPI5VXHvrA4pukbrr+/+gbHZ1BXrSXWKtk8LDL07yqpZBTOrs0/TdOrxW23NSlLQtSi
B1KthwInaFwaVzZhHMOOWue3opWLReW65WEh6EjGGVIVl8qvo4D8GhWLuG3vYwgDHZVF5zINOPiP
YtU7+JKXjdy5qEyTbAF1g2VhN1lKW3mXiQ/LWmJDOnX+vyoR03mg4y5KLUZ0WBY6Bed+WoYlHr2q
jeqOpAfKfIurGrxI57wqeJW7ScJx9MfG55Ap3HrzgXwnGc7pt0PZYBud9sp32VgrD4tvmPcPI3Y8
h4r2trsl0+BaIAcZK/PQbbx4SvzisHR8vN+cZjzue/XrgvYqxMJQhsFCcNsNyvj3LmSQ1q6xWMVk
dy16wRMFMQEB71/odATL8ll01aHxdoaujh9LnAo+SeD0mFxkIP/cNDamIlOZUAeQOT70GmeQxcd0
Xe+2mv4rsXSVA3+UGXlAsefkiewIKuEjLacv+yZCW4RJ46zohsFZ1QVEdoSKAc7J+9KoTnnlKc+n
bELoLnhznufnbBV33bxLMYcRHTjGGh6OfoWJgPAAdNLbS+/Y+tENvq/jxobeZfVMsWkeazZFYkn7
BzJMNpJWg4PqaLFtc0NIwyZXBMb4X9Ft6PP130E/3VIhML28Friy9KVbBBi+miiIK9zgH9KUtj2b
6d21uG2rhOKtsSFP5/wH6fnD1ieRyF3brb9pfC142RQUaYUQi1s5n3uqDjR3Tm1lU4oyDX+12au0
Ax7CvhlLFHxpMR4LB9V3lR1V0Vk83mR67ZBbtKLu1HVvVaBnExcK43HeZHHaFam6/KcD6otR9hl2
JUBaHJJ6Ku8DZ93V6gSZW22d7dOycDj4drGlLaNSPi/yMqCQvNhaSgwnFV875vpjWIxJ5rlxAxrV
bHJOfVk9N3l5GPtuX+LXIWANC0FBQnGxKWgS9TiDLrI/rmznllwnvlLUb5Y8dVFlhV5CyYaXfGKW
6rPBOH9hv9KegZzimm9wV+2moLQWX3jdnsXgW/hBDJ6po74Kj0NvhCGu8q7fngP0bn4AFNfWD/p2
ew2Ee7TZBSbLzZs6wEWEs4HyZT3K/Lfv/HKrGkDS6pK22F1tn1vxLWtslQfD5lMHmS2TK1Fsw2wH
9e+6fg7Gd6P3wed3avq9K950qJnnNv4WXG+a6/FXgmvVRSU7HVVLE8It+OhOkwvYTnUW43TqAveQ
5LYLfpM3aUu6KwsPa++AUAu2I2RtDtmQ3g9hdUgcG7ef6RFatqixB4coPGwDyHA0zKcw3CLW/2wr
m96eyV81h8Kun/jthq2t9LMnvtAfSzd82jWvOrAMO2Z3HdPQjQc+PM1DQk5Flu9SHGBEh5SllRrB
MI4kMUr3s6xZ1KTqPRe7+kgwvLa2py7LpUvx7qWf/2J5cSoYB17XsXUwGNZHnVprYRx3xRUkiaYi
vAyecxIcuq1Tfb5tetPw199fLb8dCO9Z4/luzPMyO+WQnYwAhhsPfrh5Ox+hrfA5n8MuGWChqmou
JTR5Ak9+qGVquRMzfYEWupxUfQD8uhs72XRuS3JJIFYelONpn4G00G2qNvAHB3u3rGRnz+EfBvqr
qwbLImB6eS1qS6/O+2LC8cJzyXXz+VRm8zETrQXlYEgKuuSgAPFp3q8404W5exq4gKJ98ND0wwky
x5YN1ttf8JfkIGFLua4CecfHDR6fugN1/TuysF3O4+uoq5Z5CZcBSsGCpXdBVoMBgt5XxFZuML29
Fr0FUavyHbx91S/InOrbkqqzHxSWgsPbZR9fR18N2dIV4L9f41yB5I38R4Y+gspkNDnTBdWxaIPK
+m03fTs7+zqblhgFmDl7uKl0sgwM6h4YPhb56fbgb18P/qU9uKUOc5PKW2MfN7VD+rUfodlS/uDZ
cChQvcr89OBYe1xNNtPi2YMGIYhpyBoXbXrIg2+EJ5ApwK3qcK+yLqpqdbr9Vaa51yLb6bNsg+qr
H28LO9a1E6UbjvG9TYrGNLwW2kmeoX4YhFf8kvp3bOVnsogJKCPAXG+/v2HKdYBU3aOt0C8cQGVU
nj/mKiNf+rltLO1HhtfX6a+adHPqFS3a8eqhIc/bvoNd85hvbFcrM/N1OJRQlZNkAc5ObkizSMpQ
Rl0PUNw+21wT4qtlbfDb0mOL58dz7p3rpnvvBb2lO85kmOvvr4aeZyZBLp2SuJiWc+NtcdFsh3Jq
LCnbNLy2WtJhGBwv437cVzM/LaV6WOa+RsUDUk+3bWN6ghZgoCUXgRMCyFoBhsTrMho378SWXSpz
mFgtrFYBzHvB0buUe+6x6KszOo2OrJSn22//9pL2l3ygx0daJislsRgHwK5zXCIl66/eD45Jamv3
Nj1D2+pK6STTkLh+TAPQNnI0zGyf/SU7VpuNENTwBB2nBeIMZxZdBieq5/swCw+10zxMfnKeK1vR
1fSIa3595adZFs5dvcKRFlf+dOfq47y4Ub+QL5QVX2/PhcGT/oJoycCdkznwofKd3s1h9qvk/cc6
9f7ZN/z1y159wca2jAdswzTM7Wmda/Dhhg++01o8yfT2199fDe9xnDqWWmAOluIr4dOnjrvkMOQ2
rTzT+FokF23dBbWDOR7a6mM3fqnX7MFDq/xt4xiyv06LNQtK5pBgetVMfHBNDP6RLNs+sKr/FzZr
Y0kagJkJbCPi0zgE86FzhmxfctZFBKsiWNuiwcLbCf69ccsimhrx722zmIyuhe6AVXEbrtl5zsvP
beF9arPuLlS7hBHYX7qBGXNwZ4Uen5gn2Pt4/kOQz8C72xDWhknVcVgBrA6COECX6Ij6rZjY55JK
W+uZwTQ67KomblBm3IHHOPyS5vmRqOqj4rb+iLeH53q5knE1bFvNR4hHfwmbe7d9UY6lfm4aWptU
rxfoEK/pGPdtcmFpcbes7UVmtvujtzMliG20RAAMVMAbhjff7pb2riQ/S0D2s897PJLrRcqOZkzl
41TEkxKfcD14FOn6UQbb6fbwbxfduF6oJFQtYZmEI5r1p6ho3i3luxUVoLx5p/Y1j3K9UpkI6mUt
0OuxM/bFfdIu7QGqsdPz7Q942+fBbPSn9atN4X4Ny3pM6+1AEnZgqe3SyDSxWgamaEBXfT2OsVTJ
0fWT2FnW9102REnm/rz99gbX1PtTQxDMpW4PLc7aK2IGGSWvgdAL24cl5v/re3+1RvloF8knGYww
PWiLVXHpZWPJwibH0c8nSmJzGWLopLibyQPB2SoVH0UN0JXtdG2yvxa33Gmcpc3VGAO9fUlUEDl9
/hV7hQPadn/vsr9eOszLURV50an7rhJlKs59mjjZaXMTV5C7IFRAq1nsZfBTV9vXukURgI8fWULI
byP4aBzXJvZnMJNOo76ME9CMPUK4WJtDhauvsF6jPP1MJ0sKMky1XgZC9TNwuhZTLfv8hGJ0hA52
CE1FYzIfcxvw7e1zO9Pb79BnXC7d1Z/SlIwHMcm4o/ROTOJUTdm7cmse2na77Jl1pleFSg7txa7C
s2aQaCqQaY7Dj5VbAHZvTwfTu/HaunfcosdEz0tw7MRLtzgQwv3kkl1FIaYXhZKwp3Xv+gg8cJmG
6ArpL3L6oPqvpPsdzL9uW+htb2V6PWgNWOWn6TrG69h99quyjPret5H0ve1PTG/LUznqit2Awfl2
J7LuhOJlxLxLod7XPL+7/QFvJ1ams6pX21gkTQorFbN4cd36ESAPiU7SXSyPjOn9eSVUWQSRqYpH
MQGcOb/n/mS5O3z71bl+49CyrvfaHPEs8scgjWv/0ScWq7xdieP6bUORO343utgJtWsTQUYZrTcX
L38R+Zc0Dw9leJ+RXWUOrt871HIb5UzxpDx9x6d7xp+SxVL0ftt9uN68XvFiUO12/Yh+jPzqea3f
U4D5mglinpZHvO3+XG9hDwEG7b16urr/Ty8YoC+Qnm77pWlkrXqSyXCUYNLBXjSZUJ7hZ8e6Ir89
NNOZ+N2lDiU0Gcu46OWHoWMf3Hz7tOetmX4b7A5BOgaug02WnyxRhTsqLDClTXvUkDH1SuQ4ol0k
35APRgdd8LTBDpR+q8kPptCmdPsD3o4pppcjQdnw/0nTZfMzip5nVYcvUDI57xv+6qqv9llhiKTf
5R68fW1PE/cuaVI/52O5b0nRW+0LQIqG4n9ro/SKyEvn05Lkp2FLv0GH3lItMXiP3nHvtIDcujkS
WjYOl62vH6GNYPF50/xeH/nKOmO48jookhHdU81DGWBVXOZLz/gzbXau6HqPaUBApFQSpPt8zt97
oCKo/E99a3NQk220vVvvhaxRDaD+g8pPhZB35cgttjE5praNdgsgq+mQqbiQ871KIYvre0+rVYfF
NLy2hQbnG1OlD9MrMj+SbTyOfLlvhL/v7fU65OKWCjh8OA36fh7mxv3glCsoLj3XstcxvL7eLZoM
AVohJF5/EB1aYMm5qcdjGFSWYrlhXvUCJGeNJHTC60v+Na3GcyX5vh2m3h+KBrIp52Wt0H3af7ky
BtYT/z7m7q4tAtP5+LMu4XnSwi5io4eJ+4cwCA9qE5bioMnsWsAK3Dsu7XVaQXRzEowdkqF5mKvA
sroa8oFee0wXKULmiDEOmmfXf+BJHhHvvi53lZWZXnycS4cnU4XFSnafe/Yhl+9y24WsyWG0aJ2q
YdrENRHI0LmkQf0u5HznlGqROjRgN1Hu1RfRLgvUxrul/rnmqaUEZnhxvQt0q6B929Ec29VEPdIM
0ttJZ1n7DLOpFx0pZL3zBaJ5caYGcTdTMR4zcK8eU4fKO9AMeZYbRdMnaGusM2/uyodSxd3wlXNc
tXq9xd1NI1+/7NX6NDgcBCQrjNP7n+diOcidTT9Mp+GHOAqtE2j1oLyzRQ0IBNt2sJjdEKN6d2fq
t4sfMqSAZvPvZt85AZx91zZ0p03InzZJl1SsbtIoQL2zs0+df5RjI9oxmVtbTUNckzhUwNyUZj87
GEWu4bRvn6e3dW6yV1yNnULr+ZXp8ku/dE8VdSzHJ9ObazEKbUXOMomjfbmQFxkMF+yVLFs8w3Tq
XZ2hSyqFvi2cC3j9TtDlud8gXzQm+95c7+qcnJEL4mA6xz47575/prWNftD05lpcYgND09CHyWU7
HlcYxU+SqBNin5/rzZykLVYQHCKbe577Eg7NV5aO3+ok+HJ7526YUr2bs9omlwiOrFL3PXh9OZuO
RVtWFnc0jX79/VVmIbnT10Mhq3hN0d1N0iYHU8HGjrff3ZB59VbODnx6Y9LC8u7qPqP38hB64a+N
ggFhJ7cy6Pn+/ACIVU9NsaZVPGTgNKy6nP7ARVC9r/kAXMF/Dl/MfNoa3lRxVjknl6GzZwJaR9gM
ZHBNvZ0NXP2Mo1pWXTUUj3XJDhvo3Yt035UV03tSFzF6sh+lisH8+NjP5D6twgPosizTa3IeLduo
cGgVTwfsIdEQ2aKbFmdWi1+aDCP+tDsaRtOmGHuk4LGIcU6NHJef+3WXvDxjekfqImjDHVehNXpb
H9zFvYxT97FdZstOwPT2esbpp3VQIFODxnO5yRNdm7E7Br3bjO9EkYJj8HZ4Geyvd6b2CjWD8voV
iQO+aSX6gzeWNkp00+DXb3uVGXoyibarJxXPhD6CIKk+zAX41W6/uclA14e+Grwb2z6QoNtCL95y
9lh+ZCjcKyv3vSHvBPoueNnyPPOLMh5Z/SR4ffHlAmG2q+Z5adMmNX2C5vxjkLZVISoVe7nLLnPS
F1FViV8uOoguu4ykd3MmM+R0lhIXVrSYL4uTnkIoeHW0s6y4HLb+m3cFVE5/zgEpRRPKCivuNNz1
TEVtMZyY+4EsR9UtEfVny/pocCRdKSAUStGsGlVcev6RyfxpLut9caaLBKwKKtudRAJKujKa5v/A
RHoINhs17zVa3zKQFgHNArHkWSF7hmVxCOb+XbFVH2TeRlJ4zySwtTQbHEnv7pyoA7bNAdPsQbIl
V+JDlzcHWU02qItpfG0J6yiUSPqS17hoCI/NCkqXdjhmOdu3DyfaAkxBx8tCheltBnHexIDGftu9
oclztDDepjRAT3ACNRgxH1O2HhK2D12EtoY/nV+qlYOqBZ7Tp3XkCHqZUscStobko3dy9l1A1t5J
iljUPPjsEs//TbpOPhVpk/YQDw+5TTLB9CQtgp3S8+pigYN2kh/6prx0YfWlpfKxW9S+Y7muASC8
NXCXFo8oaH839C06+nmwc3OlKwAM+dYIvmCRbxZydB30GfPlqeSFpYpjcB+d/b9UeSelZNie9El+
SLoa3L5FYJll0+DX31+tYBltg5amWHvXtr7PAKxRkw1YbZpWLWDLJRuJmmYFoBH7LNYhWpL+KzDQ
F7ZN+4JWb+wsIJ2e1nxDWZQtTzLh76bedndqMowWtOHIuhDibGWcemJQUbZU8jcJZfBye1E0GUcL
XEWmcalAkA7iufXglNvZH+poXMovPkdb8O1nGDKmjpdaS+qu0NPFTUPrnsRcfpidl1xwS03XNLoW
tUFXuqMYF3h9UkJvDH0rEzuujQ0Waxr+upq9csw+ddcBpLIqVmtx6bbsw5i3B7SAHG/bxjC9Olaq
RUnH9Yqui+tEOiLqU9V/dlJmo/M1DX/9qldv7+QrMCjUx2l32g5bVd/Png17aPAcvbmyWhpQVzgU
iu9l3h+bDP7zf5xdyZKjuhL9IiIQEgK2gO2yXUN39ei7UfSIQMwzfP07vqu6eiUT4VVF1ELIqUwp
lTp5DlJm/tDP3e+0482GgUz216LXRzOex1QwnIKZn9LWCgfhPVXetLHvmH6Fdtz2OfFE6mN4XrZR
Zn1UzDo2ZRchoHe3V/jqKO+kPf823L5ZgpKAHn1S2DbT1Yl6z3pUKfnCaIyyUlyKv7c/YvoZWhir
tl3GbhY4f0n6sS0/LmXwSpslVEBb3P6CYR104FTbNpXMU7dE8rCcAtYevJE+e06+cbiYhteiuGgI
kz1APyfbsY+eZ3+idRqufKvYbuDl8HQgROmoqR57rDODtEwk+olHBJIs8UiH6Yi2rr/Xd/qw6con
DlBSDO2qb7ftZlgZHRdRCpbaju/iapyouLc+5qU8Lbilod66kbUbHEyHRxSs8RjvfGTtQwcOGemE
iMhDV1envA92U5VvdecbNhMdJOGNImkslYwQFu+/M1+UUeeSP/eZSQtzT3iZpzKMLdC3Ah6oFMLW
Ihr89vsCZNjtb5h8TIv1DAqV2QxiuNOQziFwVocSpJjjcF/rIbbt/+61vTMDOtogBlXXHGrihXlS
7Bz7PpI7TwflrWhKpq4DD85ADh4E0VRbd2UvXEfiDTLI0z5V1anF8260siaJgfveQmK8HwBcx96t
V66R2kdmR0A2Pfnzw2iBM7v13WOwTl9vr+z7nsn/D4JXNU4vHGQYiddDPU/tmi2yVtPI11/1Zvfm
Y5f1M8Wijmu+q1r3Ca2UH+6b9NVN3wydg9WxcF0bJXp7DpXnxn61dR27lvX+/8zhOuAuC9qRjT2D
Vmoyh+B1DPmAliHx6tkslN73wCehv24hyk0m0kI3YTV1xhIpZJuiz3MIhnKXWvVWo6rJfbSgLcbA
a+tgGU7gEghTkR4YSw8jnkwHssVIZ/oBWuBaSzkFTUqwL4jlm2cNWVhIbyO/eH/P4TqQCu0SRDp1
AjX6sY5pgWO/ByTmzlOZ60gqARCJm1mwDrwp5K7cVzmYNUW5bmm7GOav46jWjGW1V0/liQzNPqE0
choLpdctWm3T8Ncz7U0MpN4wQ5YpK/Eak+y4O0Zz7599e8s1Dc6j46gW9DkMNcFjz1Uqvn8u7GMJ
QVN7q+RncBwdQjVQp6sCEEZAXLyNc9E98rm4z290in7pSc+ZUQiC2/PHyv5nWJwPhHy/a+fRwVPp
XFb9zDE46rlxBsu37X2od653cxK+zhkfGUzSpyHmHrXgO7s9a5OvaGEacLDwK2IVJwe1+Y8Bz7w9
NpwpSqGa9HDfJ7Q0WoCJVcqxLU9uIMK+6PYiANu0Vd33C3T0VDJU7brWkBO30ApMnPqYAZHb3bsZ
6OApb3GSHmdqeeqp8od9thRWty+5VcjHybZLe3/bSAav10FUJUtbmecLHtlqiLqrVT27VbvViG1Y
ZB1HlcgyL4iPGlZjW2Gv0NjQKz9O5+bH7ckbdgQdSJUhJ6PKW8qT18tHj6gYRG7fQEMXrvUWRcr7
+Tj3rnZ7s6fxQHgjOjPGU7NYZ9//vsjhOLJU4s1tiKdl69QyWUo7dvHS6eAlvhpPFEphtOBRCgHu
9s6nVHBm/vdXzIXKZ2nhV1DwgdZUPHVERVna7e5bBy2YKc4p3l5nv4Da0fPXcFRdmLXP3Rbx+vXi
+E4KpLPsUzp0TaeW8dQvKkKPxt5uhu9SpCe3LXaLfHQ6+uX2TzGstw61ypOyHhwXuq4t+ZpUu5aT
nSCPZPnSzey+DF2HXK3ARM6jaHDzWpqLhefJaM2GLco7Q0jofZ5uRavZd8fxlKpkPyX14+iXn5wk
wwXZ/XrbRKZPXP//JiSCJXBlM67jKc/s3QyQS5uAL7dNshO0Oj7f/oZhW9KhV83KyoUp/Ay7bZ+G
ojy0XG5gdUxDaxEtwRs25hOGdtMh9md5Xtb2vnOea1EsaGN7ZEUciOC5Hv7K/mcmtx7cDDsE10JY
oflMeUWKvHZOrsQNH5a+3SlGNkLYNLwWwl6G0sI8YOpq9uN5bg/zQMEJ2B5vr6dpeO0sTpPcrqGN
M55YCyQzCw4eC57QqX3f8Dr+akLJDFyGbDytNj/ldhb6bfVCl62gMsxex1+VuTNNZYCILccpVD7b
0eqT1WzRzxkc0r1uRW/iqQT7YtOjSfjU596vIumKaJizamOzMU1dC1avbfEqoDpAIEh+dpLquQjU
Eb3f8V3rqgOwyhntSO4CfJeTtOgmnHuQTPT7tpJbKahp/lq05qUTyFRiZa/CJH3vhEUiIsfJN8xj
sr0WsQkBY4m42l6IYAcmsYMr7nvr4Tr4yhvrakgoSiXVOER2m+8kmm/us7oWrDadVD9Rdzw5jnPJ
OSgecYqGi78lAWQyuhatTFWFrC1EKyjFn7N0aCPh0GK3jt4Wn6DhDNH59An6wip+BZHbCnxzBR1K
OD2j/2RcuY8uxCk31tfwS3QsEwdDzTR2LTYGaKfT2Tn3INnkvdjdXgjTz9BC1xtWoXgGQfu0Agp+
yUI1PNVBHdYglLr9BYOD6jAmAUGJESz76BWwCYD8bpTVWyAmk22u/3+772Q5EUxh8iL7hgQxBAnN
dB9ZJ2da2BYWpL9nC/jmZSkfSjA7zXhwu88iWsj6C+0kOrzHE9KQ4yiu5f0t2LTJItoZ6/WtUI6D
fZ6l4gfhzmFhQwq+tvs4UrkOvZJZw1VP+HiaUwfK8VMQe9O6W+xRRe5YPFIxbxTHTV6jBXCTQn9V
jSiV+FZzcBv6hRf3tX9wHXg1DbLpINk0gnE6O1iWu6O0PThcRTW/ry+J6+CrtuC0CkoEbVEuYT3K
0HVY2NJvt/3HELM65GrKuDutMx6n8oCfR09+rAh5HlMRg2n5LmAI16FXVrvg/cPHOqdz99zm4rHp
NiZv8FCqxazvrrRacow8edNuwus+CYq9n9wHPeQ63MpRaCFMbSyuKOl+zMrd0mTPE99qNjG4pc6n
n632UAUEodtw9yULgh/2sPUyZzKMFrpBsA59cu3Ea0SdhTZ+2j5TWRHinlLE9zmOdupyx0lAjIqt
GOkZiPGKyEW3ovD9HfRnNvquTQbS4pa4a+DRBtnaKN2vk7TjsWT3VcN05JUMyrltiYOgku6Zs4+j
K54XMFLeto1h4jqHfr+Iqm8Z8ii8JM47OfVir8Zki2bXNLp2zCoJBt9V4Pqf1e6jPXvfnab85/bE
DbuBDrNS4N92WQWXxCvzAdicmNnsn86bnnzX3/Ab0+y1mE242w15RkdovxahI4Z9WomNe49p6Ov/
3xzhvBGS9wEZT5I0FyZ9O4YGzJZSn2lw7aBtZRVk7QJnLPqGxESKYTf161ZzhcnwWsCCezhARRz+
OGcOfMWO1qn+3ARryNUWObDpB2gBW1iWbFBDRaGicPaE508ZHixvu41hu9Hp80cykwadrbDNFBz9
LAuruX0Fm0h81/A6yEr6weh7hY2sbzqv+VNffVjUx9tDG4yiM1I1FFJWk3vdg4E4rpI6CXO5xcdz
jcd3ynQ6HZVUaYWCGdKONU8PqgsiR1Sf+il/XFbvYKOqefsnGIyvw6wGms8z6bEdjDPf1QsytFHs
2bps7GWm4bV4Lauiar0UFgKK5Uc+B4dmyJ5mcR+nN9ehVrSZvYpNHupPkxiiiS9/eu5VYV/eiTLk
Oi0VnAdyaxP6FnPShiSd9qU97m+b3uQ9WtS2ZO7cWuJm2PRqV4HTMEvc3e2hTWbXojVzgkxZA1Y1
GdjvWeZfqZfHXn8f3oX/iyV6s1WCxZgVoMboTzQb95kYXlYh70v3dDQVRFq9EfqsqK7nBWDY09Ee
1zuHvhbE38x6diV3OJ5STwODi2d2TNmyYW/DUuogKj/zRZ9fy7guoJZzyw61v0V+aRr6uue/mfVE
rbVOPDQV+77VxV0SzPuWbTWImwbXwlME2ZRhl0HHcgUcYeEdPbaF/DW4oI6JcoiTNlDcHU/1PO+D
gMWSjw9NR+47rW3tQBVq7mXt44V5oZKEzIKydeu4f2+Hj8ksWmTm6cgamyJ8eonNRHQPJK3udEIt
MkcQVlVjhR2Lz0MEZ3/1ydZzi2nWWsILarhWsRpZQOOCYbqryiRShffztkneX05Xh0KJnA8o2Crc
ZhYbUmx01/V9RICruD38+3N3dSyUcqw5mXO80Dq244aQHUshCJzeVz50dRRU3toJnpdRQRGk+V4P
w68luS88XZ2DbJRlUDkjkpe2UkPYuC6kYuVmYmcyixaf2TKiRADE0mmoXSdKcggkW3yTfcy0ptev
vtla1NAui9vCF0nwa2DJOeDfQHC2UTa57k//n7+4Ou1YBzGJYZhwu06oxcLBR60wbap/qvkPV3Lj
GybzaHFaOlbZ1QW+YUEQg/Ngz8mGu5tG1sK0QxviuCaIpZV7QHS2EKXK5rt2F1dHPvVBMax5i8Mi
E0m5ozkhjygf5ru7Iun/gE9VKydZYfRpCX4lpTgky3BXog5Cj//6C29Bldx4uHz53dRGwSLqqAtY
NORbTA4Gq+tU9mXZWzaHmORJyeQLZ+ITgcPfZ5arm77xde5mkzVyMGslAR4+3AWyDlXV3Ld76XAn
CDIGvTdTVDNK64+EWtTeKbutZyFDIOmAJ8trympZkQDgfajaNXb/RYis2zOqHid55zamA58odE3X
sUEDvRN8s1Cnbdy7zmlXhz2lhaBTT5FdyFzGUzDsbb//cHtJDduXr8XoJIXvegpzFutHHBWp9WtV
dwaRdpSmTATEs0CitdJHmjWRu9kQZZi0jnRqqNdNJQXhJpiX09CZyQUlz/NQbuEGDSGkQ53EImUy
eEhd3NQJwoB2qE8FX28b3DS2VjoKRA4meSi+giw0QO3Iaqwdo94Wq/b7F15XBzhRnvcN+FqRvhS4
ZSkLNeTltVX1sVVijw67jTPDtADX/7/ZCNY0Sbwaz4jQdxkPqfwzcHFAp1d820SmH3E13ZvR24Rl
yyrQpCpU4YSq7MAWyp6Xpf0WdCBMm4eN75iWQkt/09Vu0rXBptAsqnhELjadMkdt9E2YTKQdq4KP
UgXOtf7ro0wlWVyS8gEaJhvHiGnuWtzSLlNUctQEcrddQ4Y3hJCJ+7Dj6BH77wKIUiJHc8f2JNL2
2iZzcubkrk4cV4czzdWE+lc/tWCVDPYobByTjIVOdl8lxtWhTLNdYuYTFKumaYhKWp/bwA/bTR42
g9V1MFPrqJwNDqtOkCcGqR7FBX6K10w1y4Z5DOcUv/7/jes7qAr0cPb6pCbH3w0qqw4+aZanqQep
bZv4bH87xP5tCX4ns9TxTIIS4aWD3aFu4uT5I0RkaHXuSDVyFRZshYxo6NZ2C0S/CxX15dwLW8xP
DvROAieua9WoORzTekiePasa21eL9b2L5DTpi1e3EGsdr6zOhYTGlxK2DEF/OqgxFHmpkHqTdWld
P5xkP89nJyWiYFHQeD7/wfIpU5/bAg8/50BRxmiYT8BB33VzdHWGGJs4HRjFkMEo0Y7RlA3JPrDv
KwS4Oj9MLecSpGgzrtP2nIfgSk9BiLvFsWJwPf2pdmoXuTTiWi5KcNYRv6pf3aS37sswdKFzjztd
kFGAuYgvjzQgdTT29laThWEr1F9o+wkvtKJHFTadlQ1xpdwNeVI90oLdt6o6edkw5HSWbdWdql4u
+WuHx4f2wfccJB23w+Vd40M+UTvv0q5JPVAY8texdEsgfkoSOn7w7fbg75oHg18/+ibmV9uR4HZc
1dm2kgPLip2c07M9zbvbw//Lzv9/oY7xtWNuJmOGWM/56xSRPYC8OwbeznCI+R6guily49vfMdlI
O/A8tHpDcbUTyAlcGalsaaJsWjZO03+L0e/9CO28S7C8Tgdlg9elBlVtIVDe4DuPoqFs/Ds0LLzW
ZscGZdohal0rVuwhYXhJ2HqjN62RfiI6as3SvOGvbTL6ocxJEYO0ZoGEQFDc5WNMLw61Je4Plp/K
s/RYJOcxhs7jPfc2pKranRNU6/Ow0oy/Vj3EXvGAUIktnv33V53pVSG8vxVkogyGcdNwEpDqbOWG
Qd49CzFr7SyUXT2C4dd2X920vMJ1Ql5+GZyvmbiLywUf0KLaCmYofXetOPlzgq5T8ijV8C2o+s+3
A+Jq3f93Waa3ya2cjFPHMnmm9rovmRV1+QdJ8rBCwbULfjrTFjOH6UNagPPcajJZwXM82wlTOh+Z
961enafFn3eu/70rtmiRTR/SQtxiNm+CtJRnS9CwzpZdbfmxSt1jD4iZcL2wmLbevEyLr8X76PRZ
33S+Olu1OyN3rj4DbQ+5WcjdvXjLvEEIbPpBWlgrQQbhQHrx7DEnZHj0Qs1nX7t1NE9e2NgqzJpg
YxsO3vcGvaTE5JCvrVvgU00QJ9WftP1isTUsUjuk4NiT81OhtsCMhqDUa0zt6Npp3s38Fa2N/QMY
YPs9mL7nDYSCwWh6gYmLwfN6O5fnuejiOcnDzkKvdhfETTmGQfmTJt7GvvX+rsv0Bju7aqycVPgd
nByC4Ozk+1RspAymH6HFflV3s3QB3Dt31I2c0YucLn/JQfxW94+L87PwyMPtXcD0G65r9OZ0nxko
FUfZyLMNaP/DjNrFg+zyPBrz+0RvOdPrTukUoNSyEPc1qaa+AXEzX6FBsrbjP5M7q636v+GH6Fyo
ZQvGTzKn6uxmbrtznHkK5ya3o3JOtqoXhk/oda6hBzUVWbAhi4m8OLR+AI3uC2NbbBymsND2lHRC
O0GdL8jiROrEbSE/B0PL4/vWWdtKggLPISk0Zl5XVHM9O9lnFURvs7uIYjjTS17l2lQkZZn3uxlo
tyuBs3mGYGAQ9uNyFw8iPnENlTee2pXpStT1F9itQtVlCFnyg5Kt2rFhbfW+vlQsFdi0cnWeOi9c
gyFsHWjKzXcx9WLyWrLQuK3qJdrKcDN6glwgbqJNvCnJZpr79f9vLWMvbKqIUudiqPcMjzwWyo5d
chcxHuaubxFZthZphrk3HJxsU7j+6cRdAEqMreUG6VSzvgbx5NkjCY7njyr5YfONKqAhnvQmPsH7
2nZXLKmof7tWs1uKLZnzdyuAmLUWqVZFMs4rzBoyj3jzBuP6z6V9uKaC5UahxbSkWrgOwdxkoPFT
52EpYzeD5LI7PHaC7m/vBoYfoJe5bM+aCRkyda7IZ85xwq+hIH8chr6LuzCInOmlrlHwEjwIpTqX
9MNk91E6bl0XDLbRq1z1PDr+TGGbBRR4fnKqMPqoft62jMFp9AqXnQVDIXs4TTp+4fRTkny4Pa7h
msv0ihZuIejnnTAwU+GCeR/qfRariIEW6SuN2sMW3P9faqV38nq92kDWomJgdRpeVB1UB8rbRy7m
cx3kGSR5gaPgjdwTau1U2r1C7v4V2kUfb/9GQ1Kst/MtoN+B/CH2ISpQ4DzWEkdwfR7SrfPXtDZa
fo9HcWfEHqrQVwyOKi/fuaBxvD11k09p8ZZJlA4TC9lDBoichMS55QMRkm3dFQ3pnN5vl9Mgb6Cr
Mrzk7Xclj2L8HLgfi/lb+zxNd7XJcqY33aHRPQhQXlJnAEUv4AbgIVRuvt82j8Hyestd1iWqrMGw
9dKlTji32aGxtqTFDJbXGc8VKfsMDPnDy7h8QGXh2gldbQmAmaZ9/eabg3H0VoD/i+s2F8yvXkHC
IKm/3LaI4b7kXj/5dmjLHco5I95vDiL1Khh2QScjXnQPJQcrNj1kSxYlXMS3v2YyknZMJqqZVk/B
SIXtx9hFHgUuhHip+3R7eJOdtMBKm45xL4D3E/8l4KfJ2iiLmaatnZPF7GdWksP+qXoosmcHd4ut
jh3T0FrAQoszANEAdrne70Mmn0RRh57YaCswDK532yUz2qlXYg0vPmjLUlkdeDOFfbbFpG7wHb3J
Dm+qcwNOCu/3SJ2wrPH0TJO9IFY0VEAVeEd/mmN0uG/chw2Ly645wBtPbcCgqdTo0weoRH0CX/tp
YXf1VaJpTctqF7IKToZkfJGNH3pgIxlTBy829X3uw67L82bm1ZLlFdSM+W+R0Yl+dptFABPddiWI
ZqQt0RCzkQ4Ztme9+y5zhtoqHCwIWr8i0dKHwPbQxjbEjEXlgj/19HA70gyJl/7AkzSNNfVz3714
U/eSyXJnC3YY02tL5/TQNltP1CYH1gIaaemacs4pJFJS/CKLfC6GIghzUX2+/TtMH9Aiu52DXPIc
4Ye3gdhO5t1alC+r3KKNNPmsFt1WX2WDS2f/dwUC5E+Z3wsZFR3lWwQcpiRJf/PJaUFAWtvQ45yg
m6L7zVI/DWvH60NPkahAO7bXtXFLrL9QbXsAhOO+g1Rv1fMnD805ZUePZM53qgwel3FLKPJfuPo7
iZ/eqLeoKuF0bunRqqfQF9+q8tNEp3DC80M75F8HKj/59p+6oGFWjQ9DyT8m7l2q15zpHXy1qMch
qZfyDBDNaJ888XrbzwyOoPfvJbVDO3QqlOeB8M9tkAxhGlhbl3LT4Nf/v9lfSr72fZbb5Zm07uMi
ss+8JD/um7d2YA+kqTy89VcXKH5EeRDs6nzrudI0ay22M9lB/qyUFQpdeHRw5qEN07zfqDuaBtfi
elS1lScEJnHgI58kVGX/cJDVbOx+hguCTpTeKT9ohJvUl6suzzQ+qd6K527vDhsHhmF31Xv2nLx2
7KFL6wtvk6PDvxGegfugi/tB7UjC4ttra9j79N69lNBxrCF4cB79WZ1SUTwqKYcXzpK/931AO7E7
b/Bqj15/xlyG0vrikiosus+3BzckH3oDH1GLnHzVlJel/DBUh3FGr3l58rN/Aj/my6922qi+mKx0
/f+b4EKr/zQH0FS4yIqFIJqN/EHiRXST09ZwZjtXD34zfllWJVKApbgEuE0nbf1iq29JpkJb1WhF
+C39h7Yu4oC4kRCvqDNB+Rr17aSKPFfGWR7zdo5Tf+ud8X2KXc4cLeC5CvqiSW1MBy8maTlFK+3C
oD/PuAQHEECvqR0Dox6DcDm8vZCmM0znXZf1kqdeCj/sdnOMRCWeH+wjHk/jdC83Asq0iNp24Fu8
dWuBT3hBdg4C6GJIBiDzVo3I8GzO9LbARnbomCy78lKuHyya7Rf2wSufV/EMNvwokQNwOUc/gITf
mUk7anGRsOXH2+Yz/DS9ZXDOE8exCgQZ9fGe3fo7RyQP42ZKadhI9bbBrFapPUGC9LUCTiWo6D7J
2t3tmZuG1raH0avsOa2m6lLm7oEhPZXVFj+HaWgtoYdoUQ/xHDTCqPxTbj0iL709ZZOxr/9/E6zj
nKUOTbPqbLtguxmCeOrKV3urVds06+v/34zO0F2a1gyzFiP9Vgp/V9frne8Cem9g7Ssw1K+kusx2
G3Lb+mCVfQip+I0T0WQY7TBXSQD2hlXWFysbk3CxZFhb/K/Fx4068r/KKe8khf9uHm9sAy25ICOJ
2796vjwF9UfC2a4ofyRe8pAE+W5wPy7Q9yBji/sOC1EueemCstuRZfyT9s1RBD00vh7QbQQU5Etr
X4o+yvz2Uto7oI5CJzksbr1fByCOvNw/NL0F8Vc7/ygh4LXU2UZWYrKSdh0QTlu6noO8Qag825Xt
9HPKAKhxqnZL3sOQOegtiWj6JDJpaXVJXJQW3SqEChkoCy+J+CG9jbUwuKmudF8iH4RAHnYcf2Tx
OATfnCL9cDu+DIe63ps4A5Oc+AvpXy3/SdEawtxd5NWfQBiKh9xPpABoEiyDt79l+hnaHoHnc2BJ
VqS23QrqAnsKygOuy1syNIal1qFsbLVbCrXc6mKXMbf/VAMogn7fnrhpaG2bKAYntVJQ/F3Wxv6a
p/YvSasn3Ls3imiG5FbHsV3BNLhQYOYNuJor97laZ0B79/NdnTmc2dpW0fLSrZYWO1GSf5v8JuLL
J4sGG4tqmrx20C8liDSqQFSXdSCPdeceZh8MpIN8not0f9v8Jr/RgriePOkjbPvXqR3x/s9tHhar
++v24O+vLdXRaU3fOGPVs/LiZV8AkQpBiOXYP26P/f7EoY/53+PFLdO6ztGL+uqLioTupFBRsYuN
yDUNrh3m9hCgZ5bN8PcK0gwJG5OostwtIj5isosWrG01llYGQPHrNP1jt2k8jks0IaiyJnYgLN4A
Od1PsVXEXb7vBRDS6x5Mw9Fgfb9tO0NeTHUQm+1m1eoltH91eQbeAcg/yD6sui7qmo9d/nkECZLf
zfEqNhzh/WsB1VFtTdf5tO+G6pK63wfyVARt2Ja/K/s5m49LfVeoU73vUa32lAx1g1Dvs0OQQseq
+ifHZYq4WxApQzGHBlq0W6TNA9A49a9tcZH2XrJk75AAnYQqKqZ2N0KUdOo+g4wlcpM2cpZ1V/L0
cHvR/k2//z9pAJ5a83hhgyrYWumRp2uEtrrIch7Z8OTgjZ6Vr3VxpD7gHS06A4d927nh2BWxLA5e
+amvl1DK09A6IZ6j0Da4xrfnZHJkbfdIlG2hOIE8hvNzkH6emo982nCZ9/c+qkPf2qKVpdcgn55X
GqtWxtXwXdXgfN+4aRhC/P/gbt5Esywdl0uyrKHbeKE9/r3LKDrULZP5xPxlWi5WeSms3571wR3v
nLS2caS8RFNyXSyXNavxPmFHFJF036yvS/wmJbUIgWy1GKqzY48PhZqAZhw/pdOGTQwbgN5KOZU2
OjVZTqFrs+5ne++R6SCLNu6ECnMyRrW19ahr8hv6398xpjabyGL3l345Q2w+ssU/lnKiim483Jj2
Th1vNrUskNJ16HGa0095GlP7ZyUqyC2uD7T1IpIf/flX39jR7XUxfk8Le+iSgwQvo/RY9jSu0zgY
/lgDUKZ5/reazxLiJbZ1tLP14fb3THGhhbSsJKnBmOscs4x8bpLkt5POG8eOYWgdjjanTem2XTEh
f4fUbFdHPfjq7pq1DkPrOz4Oizssl7IKQq/gh8Bd78sFdAyal5JJAOM9XbLk0HcfZHXXxYPq4LOi
6PhgdcF0kfLZQn9Ur9z9bWO8f22iOqH8XHIw9/kYeeh/0DGs2QtrX+jwI70TK0x18FlSC5Iz0Bdd
5gJpV5KGgbfl7yYn0eK3EAOd3KUkl6D2H2giXwO2xXBjOK106FnLeLVCBY5crFVFKXMfV/rRsvrj
basbNh4dflYNpewS0pJLGTzl1ZFPY+QXUbvcJXvCIbH6343NqRRxs3Igl6R5xp0g9LLj2rKN3d/g
Mjr0TM2TKAs5kgutn2wVs+rLbFdhjYeqstuAzRusr0PPHJ6CJmWYyIWJZwEqd/WdDVvgM4PtdfAZ
dNKoECNsny0QUSuLJ+kOP6uki122yA0TmeZ//fabAxKc9DNTTof5F+RQzd6ZNVk8FsPutvuYhr/+
/83wxCUOWjgRUo74ZM91WA6PCys25m6yzzXY3gyeL9Su1wSDpzko9Z+RK67kWFdfbk/dELI6wsxf
3IImaU8uUKa8Kpg+4DTf3ze089+Jj8PaoQ0pxW5wxQlJ77lfyjtnrZ2rpUTVym0c+8I6GpZuHkM2
ZMPcJoNoobrMYDAKLGpfCOVhN9C42FxJw9A6Zo3UCmLPBScXe/DjPHGvVIkbmYbBA3Wo2gB+kbUF
4OIiV+fBkkWYjOwp41uXJ4MP6mi10XIzIteFXBofDI/FEPxaHGFHTLBXqli54TCmr1z//8bT26Zg
rmAuTqbue9Lsi34M3RHw+r+3/dGwT+pM8R3DDcxpKlRceR5T4Mrck5N+Wfw8XLfyAtMntFh1eQ1Q
elLbF6Beoz44JMErFLIj90+/VbMy2Ug/Yq1klO3i2pdKqdgax31JxS8Glr102VoGk5tqcdtlSdJh
ryQXH3gXNO5yPBoRnCi3V8HkqVro+h7JiqxCELhJtV+E9a1RdpQU1UYKbBpeC18gKVVNINt7IWx9
6IOfjM87J+82wsxgGh3GVk1WO80KHtpOzk7k7pF73p1DX29fb5yfz3nX5MwhlxwFf9EGuybdatQ1
2ETHq00O1IOKwbaxoHVoz3EFGh+aH26vp8kkWtBSqAwyL2NIberiMIn2M1TONx68Db6uo9WCLp8c
vADbl255sepY+V/n5leQbfG/mmZ+/f8bi1c+9pvAWnGIcIEb8xIG+bfbNjEZXAvSlRTz7OXEvjgu
/7JWRURV9nOmWzVIk130AC3FYE82Qihblr/QVAppwgAzIOCb3kJkmGyjRSlTjVMTx83OovldKnFM
ui0+ScMWqRMPSHDCcyimIyuYqthpftvZs4A/olMrSsaNa5/hGzoWLZuDSvoEPtmqfxroDIqHtfzL
VORssUoYFlgHnYErKAGICvuAbPsjl+RUMvBmqPm+vUDHnY3rwGi/Ts7F9u1oKf0o2CwVGXxHh5XB
Q7gvAwztjd/mcb9MODmcyJ7uuxjr6DI2rCBXnwL74ioHrU3Vrk7/3o4p08S1aF2TRPbJkuBU+h9n
17IkJ65Ev4gIkISAbT27sbv99tjeEPb4DiCQBIj3199Ts+qRW0UE21qoREqZSqVOnsPGg6iHa8zl
s9f8NHX0cd8/2F6bqUVXMZ4oZ/lO9ccWsiCLuVb+l33DW14rVdhnMoj87zTkOK2bB/B7H4pcPiod
/7r/Fw6vpZbXEhoCC1vFeGQNmpP05nPCt9o5XENb52o/T13kjTD/EgMy6JM2OgrF/rdr3jbKrPCA
tIyi2v8+sOXkNyNeALZgRI5529AyEys0Kq/K/14P3nHOsiOeAU77Zn2LPi/Oj26JSKWHIvhumgCv
e9VDtWzdiR3xxYaUqUZrXk2wNm3jYxyJc6LAW1Nt3VddRrn97YuZlwNf1Wyw08H4DN2P8Cz2kRxz
aoPIQpXQgY2m+AK4/8lMUH2by31R0QaEhZHOe6okLsLRQSj5GUrBX/etpOWapqRooAeb5HdaksfR
D84+Eur7Q9/St1cefojlkqVHhhYtgMi9uhKF7PhIe2intdes+TD5f/l661h1Lanlnwi6SGY6HNhS
sisNyjcyCa73P8ExtI3ripe5YkOETwjq+HGJow+AkO87LmxMF8nmjkDqGQGLi7/I8CFYze99k7ac
c23MQtZxDb/LpsQbLIgkxi1iB5c9bifUC++JcqZ8X8AeWV5ftE/BDdZf7s/a9Uj576vzi7GDPiZ5
EeECWWbtQRccG/0YgRjX+Md2nY8gJTqv9KFRz0NSHvFeF4cf7/+zI2X6F0/44o9z36/qbln5w5Qt
fy/Tu0wvTxFIdYyuz12yxTz/qumi0K42zbPv1xQ952ki+Ic1embzFhTo1fljZMuF/aRRkCMDy+II
isjD6gPnW2bmn2Ixv8pbbt80iKT3TeX6CMulc69Qoixll45JC6KzmA7R16Gkyc7hLU8utTZ5Fk59
Go2xOIFWVKWCT+vG6K+eLFFo16C6f9W8qhyCyrlQh6rKM1SKQVywxOUuOBP+wrrJxr5OKPENWBYn
POiwVjcXFY9b+LtXAypGtxwbuiskbIe5gVww5O7PeUPL5ZSTYlFHxpX43MNq8RVPNrVEXadOtijI
HYazU/5piSCScON6i4AjgNxdZi55DjbD0mwhhhxfZmf9xs8GkvTg2PRKufyAhGp0MsSrH/sg5ggC
YWpAtfRO3whYdm1ku1GUz7MpRh87rQzC6eyx2oBEZPOm4XATu9wGJpesi4u1T1ldT4dFx/x9A56S
jdqAa/Tb7y/i1cqGUMc1KOYCkGKmEbbB80yareuvI5qE9L+jo2A0qSnvISpJhnOejw8ZEGgMoh+4
QrZoygNKYOPlyfUdVtyae5kIras2XYAMgapnUXyWeM7fOF9fvTTBWaxQ5fe0GHUHlj9I25x1Nn4Q
apJolkeakKtv93eRwzFCK1516H8QoJyA1ofw2LGstTkFXvm7Nt4uxHCEPtT/rkbZl03BJzWkFcTr
wH7Qm3MbLNNDFdX/3P8Gh53s/lFJitob+7BPPS94XHN5kCGZznksD6amW0qfDkPZZbio12jpK8xt
y5LHKPhIluyvtdrqBHJsJLtz1IujziwoG6QKqxAuBhzsxXmfdW4f9MLXKC5nxVL4XTpDkbPXh3jl
y/S1IlL29NiU/aD/KVRZtB/u/53LTpZrc6ClF8hzdmkkyrQRxamN+jdNuesaEYV2BQQPJGuk0CCa
Kor++AntHWQX1BZDW4ZiAJ6HTd32EACey+tgMnFtBHBloVFbj72OZbb18fyuiFfFNGRLWXP0lHqX
18VGKHI4ga2Nx6EnXEEfsk+lEY9+1QMew+JHH8DbNSbdRv7hmr8V7xQvkNGMS5d6AWQ8xFQRxCTR
bnyCa3Qr3onadER4oNsTps2ghdpOrTqWi7f1+uIa34p1susBSlxwYoZK9qmofP/E9eYrm2N0uwyS
cXBgVzfO+gFM/g8sCvvT2BCy4Vau0a20bBpa0SDK8ccwQtOypwRuGKMu5Mf7XuvYPf/yDr8IEn0y
BwNYjYY0pI1O27ZTF5+S4m3czeTYRObX/b9xBAe7MlIOc1Dmt006x9y/xF6OJi0Pb3nlcrj/By4z
WT68UtDuTxPiaDN28wFMTeokyi36Qdfgt99fGMlLIKI0Dhg8aMlZR/J9OfQbCZHL/lbK0nYNimg9
KPKjCZIBQ/iUR+0X9Mp+kP4WX5hr9pbvylxMqHtDfrI2uX8pPareMI+QnYa3fVfHQ4iH5j41gh1X
rt9vPwq6Jm65bVfV2QwcGIbOTPm5Bs9Uf2i5DDZM7xjeLpAEJoqHPIlwooDF8uC1xbMhW5RbjkzU
rpBAgVNDMgSs8vlAjrXJHr1pOPRRe0oyL50K+vH+rnfsHls3T/acLLgFIPajsReaQm+Jn3+fsuxH
VJQb6+vwXFszryzrtfHbpE27kVwlSHUl6R5ktk+mOvyjcqJBstj0dZ9qnozHCq8FP6KEbOHTXUt8
+/2F4/YqEMCyhG06j3K+qiqozhlZN04tl2Us16VBFy/dwtpU4mbpkSk1YX2pQrEB3nLN3XJb7net
ZqbBfbwaTwHLjkvRnu5vG9fMLZ9NVEC7osQtrNHId1T1HE3eNZHmy/3hXbvS8tuKLzlrg7hNpzBQ
hxGyeZosz8Dw/jONZmNbOqxj96mN4xA0fR52aQ5RlKelougaLKKk2zh1X2cpi0K7R20tJhwpdUDS
vluOpHnvBeKQlz+aqP+A5qZzEHzwyS89DBcWB9d43HmM2f1rRa9qIHZmktY5uprqWL7t8obv6R7E
N93W64U3qBiqyUDA9mlPcVeiqB2dRAQGfL4A23x/6R3FELtrra1kDsa1laQNW74xkeCFmHRvOhav
78AjwhACCcwpfPnz/v+5tsHt9xef5K3rDC2fBUdEQ97oGC0YTZHTjaTXsY/tRrYIFCVj5uOAmPwn
tf4agjKV8kOPd+P7k3+9cR0LYrm4LEu/H/0bm39h2GO1tN4pKYdr2Htp6TcP4K4ZD56sTiZm5yFf
+Jl4+nz/v12Gs0LANKohb0eIITKin6OqvnRyqxLqMpvl/qod+25tkC15BbngCByMDxb+n6TfqFzc
6gd/vM2gx/L2+4s1X/JooYMQOFv7Lji3vPrH6Olq4jU4zF7wZtSDPBZJe+EQYtpjrD942ZHNA5A+
U5N6PujGTN9AkkJ1D/sGtyqjfRxKFd3UwXmRyI8B1/HPJWRbDeevr/Mf5Ox6GkB50xeQApPPUwum
wGYXggjLcDtcXixDLnyySA8X8qbwzmHIwSXxfp9FLKcW85T0a5tAqHNsn6pCvM87b5dLM7thLabz
XHhSIN3O0BhZPCxgYh/lp3HcWMzXT1Zmd6s1cVHNfs9NWqH6+zFWvLuIjvoPPq83Ip7rHyzHTWIj
ag/VmzQh/+QLMr6SP0tTDhsB3DW85bzzPOnIKBiIJd98yn6MIbgr110A4IjZHWYB5C2CPmNIPApQ
ZSULQcqn1AZHh2Or2+1lBZGQFy1wvBUqfw76nhyiad5XI2J2h1ld0GolBUrLBRm/AuXzmQ7licRb
Uu8Os9sM6mUNrF/BBGQSS50yCbVU6n1WSbkRwF6/jjBbs28MPd42i4+DBsySefAoy2d8z3GdT2a4
3Hda1xdYTlu0S7JOOYGoThu+y/gzeubesWJXQfwP5nQQQ5T+4sH6LB9PgyDHmXUS7VjxaZjCX/c/
wLV9rMO4NHPYrEs7pmT1y8sa+vpSbjMEuka33DaD4FWzkGBIZ0DP6s4848lon8vGlsuaKV8Z81Gg
Bi34I1vjQxPnn5N5S+759eP8D0bzBcTRclXYmgkEJNC7/lCGIETh6lLzrfuIwzh2K5mXi1sjDHRl
2dTRYzLS/DzVW3dkx8a0m8mCFdqaZamgm8qaa5KLS1uo93g12Bd17J6yqWsbWmsPtcs4/5WrBtqM
eOPYtSXtrrIg6ENodNVjqkL5tZ8JknaRb2RRLrNY/lovKEkvEsvqF/JxVp8X2n3m3tZLnGt0625M
sjqKaTmOqZH1Ey+gaZjlbyDYsWEY1/CWr3qsy9pyvu3JkI/QN5tbqJx2F97E5/uWd/2B5a6ii6QX
KoM31rj5S4498AJJ+36t1627hWvLW04brCwPF4otH60L0lVQVB/rwv9wf/aOwe3WsrLNxhj0OSiq
VLT/GVQz/Z9h/Ra5nGv0+L+Jn1KgBdcF1tbXXnVIltac5ArCyH1zt9JhvHQ2gio82Ld8Ks+ySeRV
3Qp/90d3HIQ2q3k4QtQn7qYxHcX8EGTi/Zg9AkwB9um6gbbLsHHTdpnotq1e5MYJlPiQwuO8rZf+
MWrk2973r/e/wDX07fcXQ49E9rodcc6WUdQcmhmEbl/uj+yyjeWzXHSND8ZdqKnihVMl6zWJgC8h
j+sSAogzk42z3PU3lu9GQZ/0TKzwXTxRySj6lEzJX7NPH1sp//EivZGPuOxkeXAtBtA11ggRYDcF
cW3CwnPH1FZnlSM+cMt98SAQFmqRY1qiMzE04eMcr5+EoOf7S+GYvA33iRTenOMqRC5ilq/hgsAP
AM1G4HeNbbnvwlinuIK4vbcm4siz+G01I5m6P3FHsmDDfMK4oPE4NWOq6/ZdR5P+QKbur2YoqoOC
+tD9P3HsIBsAw5qkjUUIaW6eU3mUurt4DfnC+zoNPPmpo2ojjDoW2YbCdEkZVKUnTFpHhh0gzPE3
Xg4l0B5QLrj/Ja61uP3+wpm9uA6Sho6AkYQBGBLb95Ffnu4P7Zq85c3LMHgUHBCQRp9lmqAl10uS
nwHfJ3XNQsuLV9zj1i6rgFcg+l0y0PwAmPz3+1N3WcVy3bjsUJrKGJxrSYprlbPg2keQKN03uuW6
PliHVUyx/6FD8J2FYMo0ymz4lmP725CXkY61v4AVNZ148GYV7MLVnJqYHzgoOHdN38a8ELoOSZwh
na3D+IfExj/E3rRB9+4w/B9QlyiZTV3idCwJB4ePnJDLxvsAHH9wpK8y92W5YlVB2/ur80R45PG4
c1HtnrOaljJGsoMbBL2x9xH1y3TQULxvcocr2azoFQGkXyoOs/jAL3rTUYrwMxNbfX6OcGZToRfS
tL4mjUmL+GfQ5sdgna6obx6rsD6MfCtoutbWctgM2icF+LbHVLJA/AJYNfy4thBf3mciy2V9EXtA
wAZjGmd8eDJ6CA8mMuIMIH2z70C3O9DYOguee8uUskY8dpxeSPJj1+TtvjM06TccSom4Zsnp9zoW
xxAHzEE2xUb1xWF6G4Maa1RdWIWMB6DN8BgnffWe9lOza3Rip7TSROiTiUMC0GMzP3SVtyKRLfbV
vYit1lOKPMq6idJ0MeObBRyrXicejbf1/Pu6axFbo4fivasEVoamvdDIaFsQyUTP89js2pbEBq6H
gs3ElwmFFkPxzNo3IMd7r4KttmLX5C2XarwFvC/5MqdLpL/yPvjqgzk3GoIve7YlsYX8Aj8iWTsy
mubjcuKGPbVM4+0s2ihcvH5WETuF5ZFost6fSJpBWy/i62niyQ+PA+Sf7eIfiYidxnqdJyF6UsH8
qjxpJc8sK4DT3PdYSmzEetu0MxvnmqXjws2pzM2NorXc1cyFyd/C9YvcLGlL43NNSUp7+TDV/MHP
cWSV4mHX6tpJ7BRNSx1SONaUTedpzI4ZlPASVe2KlsTOXcMBgsftoCgeYr3LlJdnGujr/Zk7No6t
+KP8XDAQOZM0JvEB/LmnbBYPOf3INx/3HY5l47gBBoyDZGYk7YyfBo1+mOIVUiTjhm1ef0Akdu4K
/SPobLc+SQdelMdupu1haISGhECfHWIUT47lpPKjQTv4hflaPd632+vHALFR3W2+TgsZEKhZFT13
qrhB1TbinGtoK6cVdSJ10BN8UQ12DLRQEL3vHk3slNaD/uno6xo+HPrXuGGHQOn39w3i2Eh2KjvG
a1S0TcNSoBDBdb4eptr/mnO828RbgjYOw9gZLdcocSbg5UqBawRI/NCBTv3+5F0j3z7qRXgwJPDm
OPemdJDrER39oPZXGzcUx/a3k9kErJORkRXiGs8OetCPVVh+nUq5hZ1xjX/7pBdTR/0+W3x/RujB
JZ0ly6lk/O8+STam/3o+S+x8dlnEoFXcYvo5/VDp8bmIqoe2qq79JNNwzTcuK66/sU7fOizAbiez
CdH/L489diUoLL6ZOjgwsuGwrv1pJbVZn0cxknOW6q4pjgAi1FCTEZ9zWQUnSF5sHASujWT5Ltrj
c2Eo+hH9PPhAfFDNe5XwN9biVtT5EytB7NQ2SLy5CqDmknqgbWDjO+VBzLXFvWL82bTQGxH7vMFO
cSfT5joiLT6iM/SKHoPvvK3n031Xc6yD3WHVgJ8dTT0lS9ty/Q1ukXNZ+V+ZGZ7pXm+2uwugpaj8
RjVBWq78xg18iSGEcH/2jvW1uwtyNngtJj+ntMLmP3iLCB5BFriFTXE4s91ZMBY566q4o6kO1ENQ
lz+6kl3rfF9/CrG7C5YwNEHfxDQ1hpxq3b7Lib/hwC7DWA48N1QOYQ2bR6z8QBJ9Wpv4ct/mLqNY
ntsIlXMDro8UTVQcjAfLe4NLzKkZmw1wpiP42AI+Y9yCb2xpwSAC4duw/GL8b5Ep32RRuvZbvuv4
CLuvQGWZJyaNMF2NbXagWYEaWwQFnHpWesNtXX9xCxsvToIh1qVEDz1F44U4Z1R/FnN+BjPmRgB1
rLDdXBC2JiuBBsPtDhLxx7YbQUI2kl1MyBH5o6cAFci4XnG5GzSUvJCP6jo60U3yZ8cSk5vNXthG
QTQWQUAHqYE0+6SWg+SfuhwtkUAOxc3O+7VNvKCyJpkmbWhKAR6eZHSoJ/7Yb5L5uT6C/vcj0GTb
rNpgn44BP/j+04A+0Rlajiv7nustsgTXLrIcuV9oHYYdlrkS/YOOxktR+J/iJdo4IF3DW86cT20o
JMtpmkXxdeq7UzZmn71q2YgVjtPFlt6R/tj1i8gocB9juka/c7n8jKN/cN3cOL4c87f7DCYOAL2Z
YoKicPutgTxn3vTfArMF0Hc4md1qMNe8HrHO2EGVempy8TYatngNXDO/7aoXLlBOYVjQOcLCRiC+
rqTuT2W2QqhZsGincW6r8uIvRCv6EoyTuAOgT/c4CvXFS6rmEX63FUZd9rl93It/0Lilag9szljf
271Lm/DNJPiy7xCzCRj0qpIsz7E5e9/4V+KJ+MxjtXHKuOxveW/VDVLMtaQpD+hjUzaHkAyP67SF
4HQNb/mtpmUUjxGudr6fPKy+ODAo3y6I1LsOYVtxp0GbQRILVH/AffhMu+p7TWdIAIrzvuGtvDkY
+x5qZyV4PDpyrRk9mSX+kdRbBRSHcewGA3/tgjyeB5p6ek6DmRy4by5TubPwafcXtLwu+hG9qGmu
+Ue/k6lRuTiE/hYxiCOq2Y0EZdlC3jxH/Ses9btwqs8eHX+KBqpvcitwOhzLbicA16QxC/dIOqoq
7w+DnxQxxEnRIn1/gV2fcFuZF44bQdWt0y12P2mbt9VUPkpTnAeCBvKMfr7/F47j0b992ou/aAI2
JOGAawteGtVZQmv1gPbgBXzG/S+AmzXukptP4y5zWc5cohBdCDxbp+C28g8GYM8TJWYLt+sa3fLl
OiyXAN0jSIZE8yRWyPuVvN16c3SthHUCsxoPCrKFJ0Pa0ZziqvpAZK2OIZb/ortg67hxfYPl0WTw
ojhucFnVcuCnrBDtcWHll/tL/bo/B3bXQDkksgk4wSVSiN/9OH7uZpCoF6O83B//dRshsv13KwHU
nGsIkqCoIoIaBUT2RnudPgRt8T4XW73er1soSKwDGW8x+YSmsyCdIb0CkWn8gWyNOt3/hNd1D6Ig
uX3bC3fISR+u5YSUN+/NM/b/scr+ohKErBrazMiA22E55uEDhD8P9//R9T2WixsQ8gBZzVkqAvVo
wJI0+L/3jXz7xxefEiWL1wUBPoXF3hvChw9oBdwwk2sn/eHIRIGVKmMp6irn2CvOKzNpvgQ7N5Ll
ySxSxYSnU2QUjXiqveUQ5BEa9OS5MHLjZHaZ3fJnRanHqUBBJRSh1IcKLbvjiYMYd+s5/vWyU5BY
nnxrCPZMP9yu9uxpKdN6BVAEtFhV1RyrKTuMUO/Ytc52R4GnkT12ax+kcb9017Hgv6gfbXVzOOxk
dxSsYVVWfTji8VO0eFYtxSye/dL0G+mdI2TYPQXZYtA8CEH3tKTDY+e/zWu5HoKlOzWL+LDPPJZH
r3MpwqXFXiVR9aQyCkqycQsw75q+5bwTC+PJX/MwXfLiSHJgL7L1C3i0D2Og/7k/fcc+sjVsTEgT
WSBup348HgUkJJLohw95hxBXWK5+6OXv+//jcOnYcumm97xIZfiUoJLHoc2vBsjWttgSKnUNb7l0
xMNhHVm7pCsS7CSQ1zIv09Ez1/uzf/09K4gtd57qYkwWnMNpdaNPw3NE2b6X7U/wpRxmjUQAjGGY
wkbIdv2Z5doT6Wbd3yoKGR3OnS8fetIchUSJZElOeoLId/4PGGY2IpXDcrZ+TeypWDWUogTPh0dh
2PNS1aeS7gPJBXbjQdetAAagjTgdx/ABnQ7vZlQ4IdD36f7COOKH3XqwVBUbcYNm6RBX/4h8/G3a
dSN2uAxjOXYy5xwPcxqnxNQ+JgSNfV7ym5N8A6TrGv72+4vjM4xB8S4AUsf1IXkuguTYjuJZTDsP
IFvMplWRL82ImkuX93EGCbw6JgfhM5ZsHAuuVCayPLpMDEXzF7bpGq/HuoOgH4fY+ngWXYz6kTpP
2Rcf6DOybj3Buixm+bjX+ZBW8lFKzZfskqNrrhjpI+nWDR93DW/5uJf0qqIT1jsg66UZ5anF0zj1
tsowrp1qeXU0ld2gZ8nQUNFFZ/Bk0ivpgq3XIcdJYfcjxFGTeOPss7Ts+7erAYBuij/Oy3gog30V
/8CWuhFjYUo93FyNz0fKo+NgyCXn1fm+J7u+wEq8Q+ENCwciG+xTHHrcWOFuOhUsfBq2xDUdC2zD
uLq807VCf3HKwYszK3NsguYtSHk2wrbrA25/+8Khub9GUdyHWGDQPizDdCJZlYrh7yTbCtWOLWRD
uUZKVBxJxtKZrx/zhb7nW+eba2TLlw3PeKIzJDHS17/KjkI8m27ECZfVLa/NSpPLJMatcE54itL1
KS+nU9ltXZxdw1teG5isiDRU+FKgClFe6NBrgiIhCTegf65Ftbx2GosMT3PebVG7FLLKh8nPP4Xt
//LN89fxDzaCq5l430c8x615AOU8nnSPQyb/qlZxoRnfd8bbMK4ZpXwAUW+HcJ1DMBid+1r7b4jY
12oV2EAur5vrdWzwDSpKpkMzAY49Fnqj/utYYRvG1eCiGQSNR9NxUh+FCY69N3809Va2dYsvf77f
BzaMC91KTeQBq5tyUv8Qhpz9pXjQNH/XgFeIFluHl2uZb573IjoUzHhIJwqWmqW6rPl6MDp8Crg8
qmzeOMAcTmxjuowcvAXw3TCNp+pLUpn6xGuy7xUtsBFdCnwBSZTBESYlHqmAVnbcvs/XLSigaxUs
NwYF0tATv1hTPekr9cRDAkSLypNDH0OJNoo3nktdq2C5c9WvuHa0TZhq8xHczVq+i/gbb9pYAMdO
tYFcbaS8THKNBQjAKtIM18mDLm0pLvdPSMf62mAujzO0bOCdAlcoUPgpb9XHFY0cG8fX6wzbUWAD
uUIatD2JgW4DJVKVtqsccB0X/7B1TS6jT+mxXqvuqpaWHbxw/pbhvouUWGqIXZUztE8HvtOMt8V7
4SqtZyLerixMp9FLQzpdcet9QO/crsfOwMZ+lZP01zLqwzSp9aEjX9TyrvS+318i1w6wvJyYkIwB
wf5aWshcseQTUozTqui+246N++rpgls6wxItxZScedYN5z7SH/fN3TqoNQ/1DMgaYIhL/xW0wf21
oEV8BRrFbHQBuDaw5eRozm/AxNKjFpl3jJ1zL2dAXfDM20rBXOa33JuNIkkCaP6kZlxBN7deQIX9
MZzUVtHNMb6N9dKRmLjPFEuLQDxA+PU09fMFXRmnXStgQ7zQtalHUZcIgjqpceMH11I7i/VUx9nP
+//gWIE/cF5T2MbF7IdpN4knkskHYdbz/aFdtrG8FvdNIaZwvl30uwNutg/c+14GzUbgdk389q8v
YkJjhD/ULVa2VNHRrM2Z8mJfWLXhXSA2Y7gpc+Cv6hzcAowN+n/RMEBfYJ9hrNw6oCt4AFoJ1PDQ
X3XWfQhKchgis9Myltt6QaUTMwGjg17Th1a3xYVJku8LxbZujkq4R7MKi4pupstYx+clNpfF28K5
u/aM5a9LPtWZiMcwDQsfwvLlI+T0DtMm1ZtjeBveVa0sNt4a4OqxtMeIJtduJVDWyvcdJLaCzhxm
2TqpakWByJw6qIqYWb1p4i2tLtfsb6nSiy0fDlAy8zkqOH4xvIOO7WPjq4cmIhvb/jbMK3mvje1a
PfRXy3xkqT/k9NSice3MuOjfD57wz0yZbDhwMu5jhYJA2n8/ZuqLuAKpwZpOQLgMyOc6tn7KkczP
Adt3utg4r0rGw7xQ3ASLjJ/DvH4oyn1UboEtsFNVCZh9NFAK9VKvR44GxUPgLft8jFgOLOeoiaMV
UZ/UbXCYAoW8NEHLULyFFnfETltpZ87qNcKdHrM3PgjcBDOHcak2bmeuwS0X5kqts0KZJk0kOSdE
XeSo9hnGRnX1YQUBZLyupF1HWfGNJLRszlDS1sHbOE9KdtgTn3372bqIRC4L6qHwpIa003h0n/kj
abcuTsmrfubbr9bjqmOAklFaiatYH7JVNKDcAD7cDxtU5zxanca1wrpDjuCzkGux79T5A7MGboyM
wMcBS5SnXH+qQDOx8P60x2aBzYrL4r4zPGk4FH7ap6X9aWbyELJ93RmBTYg7EPTrK/APgP4kO/Qc
0Prmp++1531zt0KRH1BD1VjzdCnFW+UNxzJgT1Js5aC3fOeVuGrD1fzFkKmBAhpqLfFTm5lrC9Z1
z1uOfrtFCO04Gf69wb04GQaRAfSlWp6aIfuIgh3v4o/dsqtpMfiXrvXF4OUU1Bnul4ALag+CXOzD
wIrHkS1nMlT7bkk2bM2bWB4pkoVpDfXfhelL5HFoM28x0LjMY4Wkdi69StdIuKLSHPNyubSkO5di
51OjDVuL26DqWg+FatCKH/FOcDV9fMzjYd+zkw1bE6JDzTHGu5DU4beiyj6gt+rNpLyNY99hHBu1
hks+4Ccz9g7Ia9+P0QBcX35uvPnLfedy7H4bscZGv+51IJY095cLSkRgkOvPRELTMeH7Yo9NgJsg
401yUvGU0iQNDcV5rB+nZes64DLQ7aB7sf/BP99CRgJ37KCCxkPBkfZmvyPqne8byDW8dRtYVF2Z
ai44CiwiDbLu1CKt4MlWCcplfyuZUAMZ1taUS5ppei6Jd9DgkTrkk3nXjerrvk+wrvHl0Mq8aVAx
nUC71A0BDsvi7FfFxvreDP1KAPUt900SuQKNDjB3I8dLR8sCcPp6q8r1qvkZtSlVTRP7NBx69TQF
13L+Fv3Mq424+eq0MbK1bzKIAWo/J+ppnD9l9OOSbZjj1RXFuNaGQVEuGRuvVU9RLyEaKcivljGw
CgWQJRvzfItS2GUYa+PEJpt0JZh8YgJ0YO2ADrPwYei3Gsxcw1t7hhRZtyZGqqdZg34wfmyG9dD7
G5m/y0TWjvEoWu9A4q2eQBF/LNbnKdPHln0Uw8YSOCZvI6DElLWLqAL9lNV4z/5f0v8GHdUOX2LU
xj+ZqUnyENCSp6p6iMrPPL5y/uH+0I4NaWOfSDe0uop8bMhmehzkBKnqT/dHfvXqiEnf1uFFiEwi
Fkx5W8Pe7XL04pQuTwsuFWt4mccNuziW1KZTDXnfqmSe1ROPpnMnvw38bT9+Md6XfV9gOeuQT5UX
AqTwFNJz3Z5Ebw4iPhXBW0I3igOvpv2wkeW2JskjWaNGfi3m6thMqPhky7NcxKnPnkWznOhcn2S0
FSRcK2J5L2899KZD2vGpry55816YN8Vf4/glmjeeQV0eYLnvAPcSjVrUE5pG3sslf9R99Y7UW+S5
rq1qObAv5zJD2qCfNH+j5+dgq0LjGNfGNolQrImSLLp6Sdo1gLhtLK5r3Pi/DhAMnvaX1ddPATj8
MrJ8yNd659C3FX7hWxQgkbHkq36aA0D+6u8A/9/f8q45W05btiairOERNDqKN8Tod6XhGzdo19C3
XfNizrHHStn68CZ2QxoR/iZoptO+Wd/+8sXQmZ7yaJStfioXfe6r6WLElnieI8TY+KWgbKtloIhi
Ba8Ofv0ACuSjAs+6txHCXFaxfLLpmljjzhddmzU4xpScSbKrFYHRyHJH1lCwaQ6DelpG/atuk1+a
7dLiw9CWK0pDqnaUOKjr8ouMz6r5u8k3dqAjiNgYJdGZOYaatHpa85+i+hB7l5VssIG+LibCqA1O
gshTAP1PXz4Vj8GFnMXFO5rv4ZVfmmt9XD7e34yuD7B8U2i6ekmOMDWVfy0/dFkfxFYZzbEZbWxS
HURC+wy2SVZ9Crpr0JfHjP0myYaB/k/alW3JiSvbL2ItIQSIVyCHclWWy1meul9YHtrMM4jh6+/G
7j63Wi6lzuW+5oNQhmJSaMcO1fqSiVoiB8qzQp7RRGvgtgfOE7+3M9+NNLJRaLuMTSpZ76zLjDS1
MTGwMxBPuU1zHbpNEd5kkqkWfYUlclIkp4YI+vpEqwcingn9YRo/bh+tSj6SsQ7migpsm9aXwmxO
nfdhyMxT038ddC0Hrw8igYJKJrtkvCmosVaXLpzDNUQd9h4DBk7FoTo5h9v/4fUXfHxDsl2bzmXB
BYyg+SaO0ak5ZqHwe8tn/vYhI7Sfbn9IcdYyZCkewYA2pMgsrfTDwB+tv24vq9q/DFNyMH6MdPNa
XgrP7zu/umOHLORhnfkFesPvSNidstPtbylMWUYsZXVlFX0JdaXtV7q+ATG9nxbvb6+t0CUZsESr
GR2HDY7BIt0hY2fRfku7yaejRvyqvW+/v4iJpdOsVjVZJe6w2V+e14RWZn9pFl0BU7X8duovlu8Z
hmcyMN5dwD3qm+Pkj13rY+iGf1s6Klctw5QSXiyLI0R5actTdsdP7rE+dffJel6ONGxOOryt6hQk
i24mUTJiF+VlABn9GBkfEiamwMuSwKmc4+3/ovqGZNSOh5E1IrHhl2r+ScyAvpnrmzR1Prmmq/mE
ytYkm57bIeP5Zmu1PXwVnhFk6HTXHIXipGW80uKSemkSGAHaq3yzPy3DEmS690WFbGS00rIYUZZH
sAK8fvs1Cbr+KaYf53yfActopUVYYIdm8BWDyK4z2BKNxTvXYtWIXSWa7V+9MAKLolfLE3N5MbKH
BuTQ9hxU3nWX1sgApCkZaWUlqBRVSX6/estTvk4fjRaIicoMb39CoTUyn2qfZKAUd6zqMrbOxRms
t170Y9/K0r22GJc287YO2Ghwg6YYginXFL5Ve5YM1qJ1PFUCJ7qQy8wf+S5UDbOYZKQRH4s+F0ge
bOuaZVfU6YJq0aS0qj1L1omiH10HcAhclujJak9roikmKtRPBhq56F0vuxLrrh7GVodz9sx1hQnV
0tLdlfMBVTK7RiJCQej4PW7fL5WOpkQhDhlehInI45jDMC+LbcxPZt24nzG3XVcYVngUmUHKMWK7
GLu4uvDyr9R58oZjWf+RFp9vK7YqLsksUkhfh1mkWJ6eBDK0KqwDI2g/02N9LE7dPr8ig42yiuLq
lpvlxRP3ufXeQkFx7MPb/0AlH8k0bXhB2ky4FTZ493Lj0TdG3JmbJzfTXCJUqiNZKB2zdrLspLlg
bMqBWbafd8VhSpbg9v5V2iMZKnVpHvU1yggrcU/CGE5d/m3fypKZ1ngQTNcI3ryKv7jtMys0PVyK
HcsAow69GMR1XcR/ZgezYT2ATlZTB1LIWgYXlbbJsnRETRssskEyBMTDNAfdK8jPx+jf3liYJdNG
patlFGaH1duDiee/uxKJtvDnd9nH4uMU2oE+DVNc3WSYkdGt8L49RNQlV2/8ZEYnAgbKtfNJrZGU
6hA2Cb4I1ebEeL4smHFWTBTAGbE6S35akrHTxCXVtUQGFmWAZArPQwo2mz4i6dvt9pYdeYhmenK0
g/wYHW6r6U9wxmvHIllwZE3GkGz6NL4hNmaQ+1Xq54/TKQu9Q/xQP6RdmAvfDKjfBFWgu12rPJ+M
QPLizk6zmpeX7GE62EfzHF+ch+xHfVcfq1Oq+4xKoyXzxnic1O29Fnm/Lc79Wt+ZifV+AQrgtvAU
3k8mmeIwxjTKcUopxq6x4WGoZnCL/KA6HI9i+zIaaeqTFRgUhOSqik55WoagtfpIrJ11NxmvE6Vj
v4LuBYFhhE9dyJn1w12rLZCpdr+Z5wsjGdO8ypYph/CX0m+XzwUxfDTmai4SChOUATtGCwBbPGB1
Xt0bxSk2d667/ZsXu17LAtCBcSovdd48Ce4G6JrVxDLVlrffXyydcJItHu0rMOmnnt+t7JOBev5t
VVQJWzJj0U+YRDvgNWYmP+riDRILP632JRA/bfjFvsc86eaB4M5G6gY8YetCug8eq3t0iRu2p7El
lXAkU23hUX8VgSmxzMPS5VPAQQW181SlaJwUfWy1Dt7gHRDe1xjfYZdfbwtesW8ZmkO9Ps5J7yAe
l2AXmBoOsiF31xg6ZsnAnHameRebcDBF+4fA5IvB2MUvh5Ul46R2XmTTZvszggu7I4YuclEo8yvx
REbjYO6t4zjRhCcOVMXZoT7lWdgfCeosyxnEtDoEq0rskpmOqNv1E2vKSwlOcX/cxgR7hvV0+0xV
0ek3BimQ/tjFguvyEE4H91iEyZHemSd6LI9xWO/UHNlklxFEHp4JSXWHOD7VutuWSjTbybww12Rq
4iVLkJOPZSt8kJuxwLDpvrSWSGa6plkC3h1oJB72TszL71tr16xRqKRko61TOu7Sp4h2Y3XApLKw
WOy346rZuCKlojLmtiB2VE49aozbmVpheiiIz+4GXxxomB/NyV912rMd4O8mQGX4bVa0SVRG+FJ3
5Cd6ANPSvemFmC4dbkaAiqD9/raevp7oUpk4qm8TMiUY83UZp/oC6nISTnTyK7dwfM8dv6ylDv/2
OvECozKHFEvNKu4b3CGLjmwdw6wJC5tFB4YXtrAgw8VxGL/Ggn5PBFpNhjnVGMnrKRaVwVPtghdT
DExH4apKTzNZT3wpvo2YkeQ24W0hvh45qQyiGlyghEhao+w28fMQ9Qj4c8Cs7nR7+detEYDxf1sj
kpSCF1sWZA9THmSjYR9MsKH5+1aXbL3vK2eYMmiA2RRFuJRFHJTDvqI/9SRbb5cxGnIQ21wA5/fT
BFOYDmby7vbGVecqGbtV1fPozUhti+WpHL5OyxAMZVjowCMKqcvwqdhI8VyUIfGfJ9uv+XjJOx3G
SaEvMnwqrnrkERQ7r+vHfgybGpX+faoow6eanNIV3M1YunpMMe4BBJtxcFveql1v5/AiKNTcmghm
fyFeivS+jozQsucPrWdqLsSq5bffXyzf8D4m7gLf7cTDu66tHjI7uSTprMkqVMtvx/xi+diajcxd
h/IS2/cxDwH+8tadgpHsMyZiaAyGpXsq/BaYrOGHuYvOh1EuWWdZCIHxfygvj25pH+yh/DGjLuG7
sw76rApqMkkUTUbT7hrsfnknPnd3aKoK+F37bQ7ip+3pUgcZVJmTZK14XqpmcGni5cOkuCX2QYUu
iduKyXGErwRLGS/VRKLM8QoLS22m71VHj2CnOJqu+LOZGJ7bn3LL1HhiRbSUaaGIGwGg3BrFxW2r
E+Yn+hhRGlig4Fume9oMh9v/R+HYfmOHmps1MiLTOZVsOa1kPTAMvwaRcxgtOrzW6zg/Kg+ntlw7
XfMJV9RGOORku/21T2z70Wim+iG38veNGQnMD+zKwDStP27/LYUGyEOrwShcY1Q1XlDxrBEUDg93
kqUzKtNGJaSpMTEJr3Z1XB27pbhfu282SzTnodq4ZN+idWpGTFjI2KELnKfreEyI+HOfVGQD72Jn
HiHoi1k6RWBnkY3Eq9FNdFFtXYq/HmVmmZU4ZzT2V+sdYRpDUKmoZM1zDjBFPsCaV6DQ4gL1vXdR
DRywJrQrti1jrly386akwbYz/iGK3xjW+9vCVgQBGW9VkL4tPZMXlxo+1DGuXTz7jq6iq1p8cxov
Igw6GDIGZNtWrue+66aBGa8HNBloooxC5DLWCsFXIE+313uBpq8p8T67MX8zEhaU6I3UeFKV3Le/
9uIvuCDcybIYOc8oxkNb8ovtcU11SbX97ZMvlsYUu84DFdR6Xzv1vTDxci/E3Wrypz41n/edrmSn
c0fzBjF+vS85CY3S+FwV5n3q6Qg+VMKRLJXNXoI2SGu954l3Kmvypol2ehgZZkVj2+qgi4hgg+fz
koQjBsLcFopq17KlDnQWls3W+y6yP7XmIjCkFCi6XYvLkKqiyku7qc31HpHpfZlOno+i3q4GYPbb
FL+Ze7XTt7j2gEDGu0vizDizkuuyWYVcZCjVaFrdFHlwMatBP49L9JxqN65wBDKSyovLiqbZtN4P
Tfkxq+tnkbofyllXS1XtXDLSKur6PFsh9LbD7I7aZo4PiiZNgVm19+2jL8w0b+tkqiiBuqTVKV7G
gDjiG+flLnQxlVFUrJlwHfew99xa7htSf1yWUhOSVGKRzHMeKt6NOWzIpOxDMy73bNl5RbalKLqC
PjPhdYQaanRp49zn4uM++5GMEz2SrUtmBphUgf7/J0cXnhWnKEOkIneeCprigmnExqErRj8SbVAn
S3h724rsUQZJxRl1iy630Uljx+ci64OlBs2/xYMcgMEhm0752PgO00QO1Z+R4mpUU7tLtxc4AbbO
kZl+5GR+u15v/xfV6lu8eqHwybKwAuTpqLQtT5jyuNaowO8a7MioDJlKAJmYeg8vKjm5s5Yz2feo
R2WcFOateGPKceFZejcoEje0+/hN444agStQv78N6huajjWiR/lXLPSpKERA6h9iSvzMHt9ObXbA
iOjFuVvtT8zb53aYZLwd8WxKOOpEK3+bl37Mrvjc7QNWJB4ykKrEywpqIijzxwsNHQxSshb7WLXm
qaK6ngnVJyQzTmajElG/wNww9zecu3YNyrz+4hnNJyps3TxnhabK6CqGURSjWeHUXffcWXedG/JI
I36F75QpnMyFeXiwxCWkWx9ndlp02G6FYGRkFWY4m7gwIyWeShZwmvo0QhfCwUw1NB4qkUjG20a2
HYNYrLzQ8uQMb0fnq+39dVttVEtvv7/wCygt0sxxIJJ1uhfenzPurBHX3IRVa0tBVoCboHEKXChd
noGYKJ3JYSr5ckitVUcXoSrryPP5QMlVVqmDb9Q/6I/4bJ6BCpv8/M48lG/5MT1yzbVE9V8ky136
yEoigu809DtZ/YgkPtENaVWtLcVdNhNMQKuhPkV/Lqy7rDos1b5qozynL14d3mKWLx67vYuVvW0X
sH+VX26rjsKaZHxVXZp1DSg9VGfMQL2a5F/R9JAe9y2+FcFe6GXpmOjDF9g4mz4UmGmdJzpKUYW0
ZXQVeDitCVUO3F8zvAGsWXXXNsl3brQaY1WJRTJWBjJXznqUMuPeOLlFYoZpWeg6VVSLb3/qhVgm
Utl4M0dBok3PQ3VadC+hW5LxSm1RRlH1dcXKxYBQYniwpHtTkA9D9ZSTxxbc57dPVCV36doKTpR8
dfoMzzvkiTUfSvrDyXSZq+IZmsogKYHaNJ8EQ2g6z3C/eEk0gviu+RL52aEKop1/QTLUJaemO7vo
WgCX9EEQ926JxLXCkJXbElIdrhRfFzOaWzRrIgPES3f0PLOnXevK4CiU3qw5sRv0U/fdoU2YP2a6
Ke6vbtn6bYBATdLVLIYpejBGjgl5zdgF8eTuuepgcSkjtr0hW+IGi4MSZTllTtkdHM/cc0XD4pKZ
rqnjpWNVYnEnNR880Ir8gVS/12BPX38GxvKSoXZLG/dZ00cPvPK+WksZdrYFIGr60XK9Z+os76Ix
u4JH6cNMCx2L8asWhm9uh/TCOThOkns5taIHgWmItE1d34i4v866XEF12JIF1xuVw2x19qc4ajGK
dVye48w23t1W0ldfN7B5KcBWBESJEeZoPDfgNyo/NLnResc5juzFvbPToUk+sIZ07GDbuWHOQTKS
udfYx0/CxN+8H74t2XU7JqxJytX61C8YD+19BUFRYBnUx3xVvwBcu696PzIcfwQQwmoGP2kBpFku
a+vetVZzLjHNx1mzM40fx8kJ2jR/NNPowalbcEl3QRW7gRc/g7w1yGt+AAvkG4O3QUrT0J7dXTAl
/AfJeVAWeRibakyfRO3MB0Yj476eukijzwrVkivVI3gm49hts8fOzUBStx5z91uWu4fbZ69QLLle
bQODF9VOlz1S45MLfGLprppbkWplyYVUjBl8MrHyODO002J2CiaZ3960ysTlSvVgZZGYlzp7nJrh
2zLwxq+GJD8Ls3msPPAZ1EYWxI1xrsqKhHG+6h47Xi1LWKYjuRYLcyWFvXag3uGsTlBg/mxEczAk
XtBlQ1in4jgX3z1j11wDfE7yKp43pVSwBp/LTfQc9kUXBSaPdQ2Nr4durC95ldikpMHwUKzPTPto
JaUv+PJEzdJPvfloxENYNlbA1uyQ4HJCm8/cppojVGm15HM4+J7qfk3ZdV2rOwejgc28uCSJq1le
pXySWykaNFnnvGDXuWEPuYkHZzvT2OMWpV7xWI5k7WIEsyMX2Pk0YCpax6HYhgNmoNVvqv7rbQVX
bF+ueudeySuUMdm1KPtwm1oyAWmxb2kpuzfXJnGjtWTXvrSXxG96u+0C4JXSL/vWl8zepJ6xmBmx
rsQwrBTVNDcbfDsyLU2OrwhWculbRBgBaNcWLoFGaVZT56+gWu8Kn2dWY75FIX9h36x6ypIiqNse
k1T9FaTFRCM9xdeZdPgFRi2S0YvsKyvi45ziutumhyXJEJ82fuHlgYpGUyNT6IBcjFkzENDVoJK8
zv054Y9VrdFf1bqSAmDqHq1B1edcAfUIqUP9WMvorFpaPvsG2jQLx77W0XCsIvGIV/PzbbVSCF7u
cVvqolzYmDjXBvl/xi2/KTCSDZOs68o7mmMajOWsEZDCNcn9bp7NjLge8CnRvB29xE+Hcznseiyz
TGsT3YtEMeV4+6wLKNAg6s8gh2kDxjodgFy1c8mfD4tbGBtLzrVup+PA+RsOSMdU72pzw94ln82S
JCV8gUbm7hJG8XpXgr6pxKjU20es0h7JZ3cGxr2gPde5GqCw7Tvul6Ba3re0ZLYtBn80reHZmPzk
BHjDCcX8ftfKciUm8ewky3PXvo6g0K5sjNnhOqCdQh6/DWCh9pAUZgZronH3VKzN/CUV1NpT5bFM
W1LEuK/K0SsK+5otDsCyqCadnSneRQyN1SVN9Bza9HWPvZvcqu5BsVT6ndHlGmeg0HN55opntWNe
Gol9tSriu0JcJtTykeadbp+panlJETPSJXWGcSXXui7eg2cJcJktRRrKPbVwCEfSxpU3Cy94al/F
nMW+MxdRWFNBNbqu2L38MmdFNgZt5LZ95V4TEII2Xdc4ulOsib+q5eXwkZmGzdstfIzZoanY3ex8
7mNd3UGVksr0BVbscTJ03L72h+HBDIuQ363vAHX+2dRAr7cPWPkVqQIxmyONFvyRv7+SH/ITeR7D
7SteqPuKwn7lt7kyqabU3lx9PqcYlty1FFwPugxRdQyS+TZuWreUZc41Tr2grL5trmeM4sNtAalW
l8yXdIWYVhNbH+P3wxofzerHUNaa8o9qcSmMTD1gV4mN2fMizsIi7o+Vh55OY9Q4B5XYJettMRZZ
pBbC99g2xzJK3mQJC3eJRe49Xu3Ua9p8Ylfefpu82AdHQBZnGrtV7FsujtNy8Kop4ezqOevZSqej
u9Ofya3GJi1MEJrZ7IrhrMmS+3X0JaWuZtuK05QHGFg9IcNKe3bFzTgUXXnP4tJPSt1gdtXykp4j
VY28zZ1dS/ouNzFLczgnke7hVrW4pOaul7ujY464ZokJ02v5qVhW3wVr8m11UZ2opOiEl95kjBG7
xuVdGl2TeNHIXOW/5MkF9Vy5wM9i5V9eMoX/mt/1YXIGy2Xovr+9fZV0pDCFCYJ144DO+Eoifuqb
4s6ziR97sybdUywvl8aHaiyaNjLZdTEvVv9X/z0ef9zeuOKGLrcMj45VTvO4sKvL87vB7IKVeOfe
yv3V03GnKI5W5vl3LYLh9C6yJxuIkbbxDmWsY3tQHa7cNGy17mxEtvfP4RbH/ESfewSn7qQ/XOVX
tmN5cRGZSSWqmf1HhfLDcJ7fgb3iv/qK6owl6xWR2U/UQqbDo09u8lYMcG77bmk/X6Vf7N+dzZJ3
Npya06QBesiyaQ5SEt7WoNd5IKzfyP7biM7EY84/Z5Ae0Jl/bMN/TKw973rcxoekaNWlpK7cDMeA
4dJNed9/L3WkjMoTluw3qxNieu6KaOXGgbWA+nl5tlywnzj30fSHcFm4RF/Kxr3rvdxnZHh3W3aK
M5d7jdmUcu7ZFv6REybOu4kFkW5QrcLq5E5jjL3z3GRArOlEMGTnQWhSBoXDkPuMmdG4xDNcdm0n
vBd45ZnS+j0X7X3nzJqcXyUVKeOcVpBArlPHro2d+oXX35t9HdSjjhZatfz2+wtrGHKUFeIBN6IW
fK3DJU3DQYfVUi0t2XBVZauTWpRdx845Nfl6Jr13jKzmuE9dpBjMhahBX2Swqx29xzD5wE3Ptp0d
9i0uReDKBo2G7RLsXYx+Fhc/mX+SQdNYoVIbyXZJkWdWm0FtMJfzHnHm0I/zJ7tPj1GtI2pWCV+y
4coA/ci4IEhmW++hc6knwB51V7nXzem3AT+kcmIuKHwPSG/8EmMtURbUZCiv7/u34T65MReCpMgd
Ktr7jeXbznvTeNpzqERuKBasdRyP4lDN9n1uf6WRz/tdl1sidxDnxWwL2iNzQOmv3ipQKUYm6yrv
CocMwOG/jZSIrprAxfNPUNnuttZlDI3TFthNjXRUhyqZa9HNmWdt5upEj3S1/XkoNQmbamXJUu3K
jJJsgWOPnM8Wo0GuTXlU2iKZqVhHmswCaULV+KKPfRL5Bf+xT1skI2Vx323D2XGt6s9p+phVes+o
EohknMaSFkzUWHomYbPeZa4mtXkdHQtCje358YU37+wpr5sRC7NTemVBcRzO7bfh4BzzI7g0d8lF
7hAGDtCxIoZvJIMRJAYNR9TS5kI39UOl7HKbMM1AGzGOzT8lli2L/d8Si+6KojgBeeACM1IbdJpI
06zFBO1Uf6iyb7fFo1pZslVjBap06Dr7GueYy2eJQ5Z8v72yQtn59sUXh5vReka3CcwoScM8K3wL
da5eaE5VKXbJSEeC5icWw/zFcXigh+1muIl9PQwnfWVL9Rcke8UrA43MqMIrmHGoDOY3uGYBo7FP
PpLBdgUmpkbo+rkOLEAqg0HjbqkxLNW+JYNtHdcruIdiglgfM+MzsqRO9yypWFruEPY6kNh3mI50
tb0T3EyFKcf7EjAitwRT4S1WzyAQMk0H6nZPLakOdpnr4Ctb5fb3B23w8v1bIRPXW4UxIei1SfI5
Xb409nRsqHPmNT9naGJP+sOuk5VxX6AdKjMAy+wrHaMjWCHCGDyvGVrl9y2/Hc0Lw4ra3LCsBkfQ
9k1IIuCEQEQHfIMm/KlOWLLb2bKtIkJ75JV55LhQfudOy7FPJ80FQeX05bELXTx6cdv8vHImTxv1
i3cw/rJP5oGco32YHCIjvcqubtuUt/Y16cDrPbVBlLcas93E8JoWSWYLWkaSJNO2fVb7KCCHmdgr
eclsk3EljEVIJr2xRVP/56GJQofsTFVlfFW59E3VZFsgxGOp4bFwRLexyHWlBIXayACrcbBszyng
K2u39lFyCauCBWJuNFdXhdgdyXg99OcUJMH1afKKNPbz2GiioOIRQBe3rUr1AenimkaAIY8NwtVs
UX8ZMtAEfL+98usNBBaR0VTRMJbjsEl+CNkbFvTBRiw7vMEtDaz88dHQeH3VP9h+f+EX+JA7/TDg
H/B1qxrso7DC9qVQmyYZZlIQrOusAQcxq64aodqvFF2nfoxXO0ZlKxPij5hbnp/27I/bMletLVmp
Z9Qob9uw0qiqgxVcOWmzD3yAEcz/FjO4F4y0qyEOc2iPtRedwDMfzJ3OCSh2LkOiuonQAQ7+v5a2
wj7l2QqlUU0j82BArBmroKu97JgVyQVugWuw5aovSCbaJsW4ultthoqNfDNsjS8p39WsYREZDkW7
qGrrBcVioE7DNc9DkuomYr5e3iAy/kAYS5xjPA9SycgLDIyeiInx3LT3LLLf7dJGGYMwobuK9Vt1
ozGfTK/1s9TSeC3V3iXbxLjHYQBPC8TSRmHf/5mvydsVDJ9ON+w8VclKo971kiqFPlKXvvfaqPRn
d3rXzMtft2Wj0hrJUk3ej/bk9snziIb0xHxsMOqjjT7cXnxTvVeCtYxAiAzuTqIw4uesB8kSQqmX
O0GOY67jjz0gxre/ovgLMhLBxjyOhnZ58szEA+Dx4BX708VsoH2Lb9nsC6/uzmxe7KJOnjFxz8Aw
ZFG/RTPUdwwN1+HAFB5HhiIIK16zsUySZyfPAE9Fu0JW7QtJTAqqc76gLduG/Cd3CZo4OQE+qNFL
VR4pww4yUPlMo9k1HxZrCj3rSp3ax0Avn49hXwxHG4DF3qyCBlNwdO1oqoPeJPjiLLzUiXiNyRB/
X9lYGYyTRlIKTWWSIbPecElhrxEquFEIoP1xbUAwnTrnmphhnOrmQqj+gWTNzBWd4bVDDQr0tToN
ljcBO74kgSdi3UuPwiXJXcKZhel4SZNE19K+Rw8CqGSDFgi9TAMXVZ67FH/5vMRjR/ol9muXn1JL
NH4Sracm9kC5NwY2GhtLDw1O63CKJty7Ch11v+KPyUBVQzgx4QAvPBdRdnG7ybvL+DAdGIhsSULT
j7ftXWGNcgNxvfboQ4yc+rlc0rQDBVNE7DPDsA0dbkr1ASlMj3PhAZ5D6meTOtOV17n5DIyp2Hd7
lPGrQ5MPNC1NeuVkCePy+yjco8jTcJ9wNrV+YYAYYjZWosPqIooZZuECF+vFs44MQCWZ7fcXq69J
IXg92BSQbus8lMjRk1njxVVLS+ZNRJyDQJXw60odn6BxIs32ZboyWLWlliE47qLP1ZJ3QQ2gxzNt
yPLptsC3SuwrAfRnO9MLkeQDH5Mh4ubVRcvzbB/Iivt0AoRBgRZImvjenAUjyB5uf01lYZJp5yLp
akfga4Klvjl9TNM4XJN3tcg1+qMqG8owVpsa/WQ1lvsTUPLvsmEc5hqhKZysDJ9iblOCD92i1xqX
jzz/nnTpAYS6GiEpylgyfqoUdk4Ytfg1G9iF5+zsoqjN2/d2klwNQYOi3odJIjKeikQ0soYx8/4O
d0YbZDpUg8IeZDSVbQJTUuWbm6g/GsNjZex72JKbjL2WYFhDV3hXd/oEktGyeV/R59vKqTpVyYSZ
m0+9M83e1UE5qXxY0wAT0PctLUXlBI0kv3a9WH80Ygi5caHxPggPkTFURpmvHCOQvGvNjW1lcyc4
iMgTF2bQVBlx0vGryK9pXAaTocNMKdRDxkwVa2yvKbozr5UVg3nVPcR8Z/VUBk0t9WTlvAVMbcrv
lnEMbXLu99EXW+Q3uFSXiHKuU3o1bPJ9GtCdB6L4wu8c/mWXpsiYqbLMJuLEELmJ+0yJ8Z1f6kHX
9KdQcFMKrh631twq4ujq9mdGH/FqMOqIh1R+9yf+6EUcYWU6L+hS4v8B8onzP69ker+rCB8yVCqf
1wL9di2EM5lBPYDaCENUmiEKk0rnfBWAKfLzD774I6ZX1lHkYGrqEIbbw1MRGgefPA+H9bC9bpf7
QsjP5PfFZ9zMwPN2NnnXtjybcfnYLFFQUh0WRXkcUqDlPFqTJhO/joMcfj1abv+BnvXQO8VxyACp
GW0uojYGBKrRfGBDFzQ5/zT2k28ScthlDjJQihJzzaYFF7K1fouHLjQRah+6VDKSwVJ0KZ2kZjjp
fxD62wvj/xOeSOQJDRH4a9COLHDQh/IRPB7/QeiDG2onwpUQybLzzOx6y4E2EXImUerj1Y5oZ78o
3IY8ngEpYs5SNAte3ZGe3K753rkYkzQQTeFfeQ5S3CX96lSpmRo4h/GjFWKGRVDZPvO5bx2WczUF
+1RJisGNEZXWLGy+JTsueBRKfbKj/AtSjaut7Rlj8aCmGN+EQ/7H3BhwDvpDVsRMeWKDa+d178yQ
E1Aa4A3h+xAOGNUgoTRI3cKr5pb30xD+r87idRnhK1KdC6l/xBqXetf5mF7NcD3nwWT6hY9hVxgK
6+gILF6VEj4j3X6N0QZpGU0MQOFPUfIQ5XtKvFh3c4IvHPZkuA0bahNCQvW1KItj7PLjbc1UbVmy
3qLJMmNLh645AwShToKl111Lt3/92/UOu94++WLXTYmS1jIw2O5cBVNj3sXNySbsTLsWXTa5xkur
/oBkwY1d0nUsTX6dh7RMfHspojQohj76dltAr3og/AvJdCtSRHzeNB+JixDZ/8O9YXHJdldRjwZn
mXFFGfydcFGddgrnU+alunZQ1e6lWCwmskTRAMdj280pQXtTa/9lLVm4SzYyxIrXFm+S3EH2X5y7
/r9K6hQbl5FVFauqJUlWJOlR7ltZHuTWD5O1mo0rlEbGVQH2kayW6FFGZKg1rGbP/bFMn25LReVt
ZEDV4HSmGIn3K7hvWdwW3LeugM0j65I45Vc2yb0wL7yCR16MJ/2fIKV//P6v9ju931cdwybAFx+J
LTRtEgsnLEz3lK823iN73+2bPXER43Mk4+WxY9Yet6MNV/h37qBvTFIdsmS5Ix/zOm85smkY8Zsp
LcYPrZHv4l/C1iXTndhgOhMe9a4jwwTqagmFtjNJtXHJaAdh9YZdGTArm4NB1QrsSQdtU5ynjLCi
hiC9VaN+Dm8Gi02qvdcwjCiSgixI9GzHTeBrtpx2U/vh5zXsF2puF1gRH5FCrJ2kkyAVRbaz3FvT
n6a1506EdaUQm+EOuZIGmliyOci84mJO+aFak+fbPuHV6wqWl4w16qwOcwNgrFlEej+xhrPIuud1
ao7A7GqMSeURZP6sOTZI0a35L7+zIV43v/Or7dfTpvvKr0g2Gy0piYcFJcI9VxeVnkq2a8bDWnmD
9fPuZYoFzR5BOumaRJV/QbLd1sV8AZ78/Rf+h7Qva24cZ5b9RYwAAS7gKylKsmy323a7txdGr1i4
YuH660+qb9wbc3VG7e/4PI5jmpIIoFCVlZX5/+9UVMKv7Kgrp/hS0KoC+48K4asnGFHkNSjTYfsa
gnXtB1zSrZiqln4a4MP1f9bgPHf2fwmqb/4Bl6Qr1QwqmxxwslSs5VapuyYNdn8/DleW95Jw1S1/
SD9t8IS563MPD+gvR+75todfHOUkrv1IJ+ydqHo3QCc6CB8xDJ+/7eEXB1l4JybBAv4/wLGuvZTz
RvrHXctgqlS3SF+ftindQYCkyHRU1It/4zu/OLdJv2xuEQDcparcfp49vZlDUe+5jF7Tl7my5ZOL
U7sRNLBj3Oh/tjxbyd0cDq8wO68UE5fWCxGJXSRMXz0Z9BPlUSxiFMU4OYcupul5BVJKTFzpZrW9
gg1cW46LW9gufdtvUFKAxtPYFpmPn2eViBuTdMkrtde1Y3xJx0qh7dHOsKnAMW4+wNEJ6APsYqP8
XJa+FX2Asd7FxYzhpCGcKD7mP8der9xrl/YMK4EtoV+B/1f1Vi5VDC9pEHqTKi0SyV+TLb32IRcH
Gv7qaUS9rZ4EXJz4l8DJfKGHKrRvOxmXHC0MUbdwpByRSfPjIB80pv9ek2a8ciIuyVl+VRA6qxCL
0rhMs/fhW2uMS20Yz6cexlZ/sn/1xP4gGn+Aq//l1rk40RWCRkRDfMx/ni9eOV+Xbg1h7FVMZP2n
sP5fdQSw4y/OLrppBFQXADFnvIft9B68KTgJ5VtxhvWi1+iUVzbmJTdL4g6G/DhWtxX1LoUFa9BX
R+nsbl5fE0y+8pYuPRy2xY+wBRfBU68k+j0WkvjvMdpe/v02u7I9L9lZydpLamOUSLUJ1LHfqLS7
adVZ8rar+JKiFdhY0soYnCyoBw5zcwzUAuOcNw12ws/z/NL+cWNC/B0ipFOc/g8C27U3c/77Px49
zZECgyVKn1aOPhvUW6L6NZrUtUdfXMSZyJSU55cCi7IihfrXtrSvrOe1DXlxXLdZ82pYKrwQGqwH
J/UDSefojrgA9DXIM7+yrNd+wUX+PC6qjfshTZ9qn+Yt6Oyb+vn3DXntSrzUBuzCWUZOI2ue9sPN
WbpoOq4PS/GfjXdeOVSXZKs0Tjh0+4Dp/edw/LVHX961wqhVjv/v0efE9jVy2pW3funSMMCFxlTr
0n5JSCxJEYULp/dZ3GbxK+y3ax9wec/GGaMWjiVPoGUUCerS+k0zY3DGvTioc8222QEtgWL0VuhY
lGxYc29ei8PXvvj57/84rDxlmIjyjj8NdLrhC9sJwt74Ti4Oa0rbrHIZIqQMfaEjv9fba/X6tW99
cVjrFQxWOONWT102BZ/Od0l6EgR6nG9LYC/pVQukx1knqj+EUjSd/pOteG2XX9yvmNiFzN02V0/E
NIUJ+t0CK2ihX2OVXAljl0Sqzg6JmLqWP2U2zIO4zfkmb2n9Rb2ael8pJy5ZVEjig1ah1/6kIKq6
GzLb5TUUx8to7CQ85lVbJFAk3P09qF15W5ekKjJKStNgCp/coN27msfBw9qjlIEz8voKUe/aR1wc
3aGDnzoNIAe2VD44aBBm8pTH9fvI2Dc5sdHsklUl9FKNvIVwpeQLnOnY1BqcYT+/5jl27SdcHGKf
bXEMrzfMMbBtl5KwpCzJPU9fWYRrK35xkFnQKVHNmH9LIDQdukdU2neZjXba1XnCxqe3LfXFmYZK
d7DCSRuDMNBN23r/bh2qQ7uJj39//LWDcXHxRsOQRelZb6iZTB508kZrX1JeH+qweQW2uvaeLo42
5KQp7GUXzAkOMrD5ShpxFFnoDsRO6SmGdNvHgdDXDG6vLPolF6vCRJmN1HlukIDoKas5KmUgvq60
epPrM5zNLy/kNHa6oefp9nE8Gig4Cju+S6x5ZcGvBPFLUhbl0s16heBcN5G5BFnB7NFwe3zTcl8S
siYYJvN+xdDTytghkj8lZx8gB5+j7nvlerv2/s9//8fNqc040nDA+5+Hif9qiA5LGAuukDpyjXkF
uqHnI/YvjeBLfhadQhF4cvbKFE4VKXlO1YdghAkRezZs3bHxlPgvDSZ0UpPkbV027OsQlDNdC7uu
B0/pzkfLLRn7MoYVgYi2XIn7MX5tnvfPWv3b97sIDdzVMJU8k3Hilf7aGP8acnnntr7UMQZ62vFm
WJ0uZtN9JIyXcJhxRbAwdCWT3czYy5Dwmyzg9238mqzsv0vzY9NehBFWi9a7LRy+sXAezK5fZH9g
zbz+dhkLvgSmjnBLySb4vEg/36hRqvsK8PJr07zXsvBLhphEyelBeKP7iJjQQvXHsj41D9m6VTM/
ZhQ24bbESxtonasodutQimbIhh+wX9QtJjmzng59MdOOribnfKpfk9u5+tUu4lMqm4FGCBtfxTpA
86F7ImjYDOm8j1S8j32yi2lbBNnycZuaorVLWfXtK1fIlbN+yTkbl5SOk2+b78h0jqBhDzmf+WtN
iWsPv4hTZttQGHpc1/m2pnCnx8+AUqMMF/nw92ByJbBfUs4iwivWusCIHBfUuzqav9CguoG3Q17F
dtdVrzkIX/shF6nIOhCVtEEFfckxSZPm3kzLaDWokj723/7+U65ErUvK2diS1g+pREAh0edq2JPs
FGU3f3/2H8ulf4kGl5Szfo71QNy8iNw2PUwmYT39bbK3tP0V+fQ0Mg3N/FKym5B80PQD09+170pO
GggkHmRtYK55lKLoghCAxze/HP7+ta691YsY5Yd1WPrF4lsp+4PMwLPepplKM3IRbDAU1OhN1Zh5
Mt4fuiEoJii4ve1rXyQsS9NG/bhxgmeT7LvvgS/1rX9VwvN8OP5trS6CgR0mMWvF4U8At9onLj7E
8GRgc1KuZtB5Rn7AK20/++aWMDHkPTcvEEXZbnruCzq2t1x1uG+y2zU0T7R/ze3w35eK/zdK2xaJ
TdAmkbinFyBHrke4frAGBIFX9ui1T7iIFUjOOyXDrhJ5Ghj5PYSJCy2mqFpeC0ZXLiB+yWRbTFx1
navwG8INAkHQokXvL/RrwQ0/cE6WY217WepEZWW/VmMRePGmnc4vyW5BhyQ3QHMWry+h9zBNOknx
6e+78erPukh3uO3hp1FteDYUYkJYGC1NHke+wGBDrtn82CbiuY5bVqjhRjTN/u8fe225zn//R5Kl
NIuTWpEUE02jrj4gGzVfUxG8xkT596FFyrOL2BBzufUyWAO8sVmApOwwPfWF0OeBMJwBIH9Bdhsn
eZCJfKK0/PuP+vcYzC95cVqNLHZDaGVOBwFvIsjr7DEuYHZ1yF9rtv6pLf/7+eaX/DhmAjuSjeJD
UkXybAsKFgYwpII4CoaRRGvzaCoNXw5qfubNhwganHPzQdBfffQxwyy8aWDIcxySF8WO8VDnwFaW
tZhEEcr3f38N19b2IgK1aKiGbQOx+9yH6edeV3vI0b+2Xc8k2H/5+Zf8uhXbNcIUKB5usvfd+uwl
z6v6geE92OGeTk+phNrb4xK9WO1yA22RTP+w0Wc+n0gMierQ7WXzptKTXxLysrBvUthF4bv0W7dr
0iqfRRGHze30WtZ5ZUddkvJgk84auL/gE9axzec67xjJ+9c0Hv69dOaXpDwLK+EM6lI4JH5bnh29
Pavv9Xo8+fhtLo6U84vwIpjxdlMMjkBe21PP2pMQfRHiDkpHDcRk3U/9z2YZi3WBG1F/Stf+lRBz
7d1dhJgNY0HpthF0Rrt2D0WoPF5yM/180x6/ZOmZupuJ9y3sIezEZrTaV8SgvJU1273tAy4yEKnb
Jl0o5D1ym4ovmlRJntbgfb7t6Rc5iIR/DEPmhKeHzsApYtzR+DUBhZD9kZz7t0N6EQGijpslgCzX
YSYcTmpkN2P8fSUhFh+NnUzZ2d7WVq2D9c+uC9O1iZr9aLaIQ335FIfG8LD6RQ0EySSm8q3yhPxS
a9rW4X0VBcZIdRhgy+TVZ/R35mT8Ui2iZ3CdAnMjzQ6jjBcR51vcSrcVc5Jpfz8szdb2J7FCYaMv
RB12sSiazJi1OxgTtFrukm4N0k9uIgDC8i1qHJgHUHbT0uV9RnksdzqcqbxnG1A/C4umIEODuYb0
W/8rWOBseUd9uNj6kI2YZIFLaTVDrHCXLUML9LRLQxMdz//h3rV0pGLvoz4LHpqpG0nymTMYgN2Q
WevRHhlYytNehds8/VrwyfpFjX21PkXUxfz3GFbrdhgF3FCSglnrglnkrJsrWXbSoZkbBRQaXAHU
YNZ9V5uV3Y5rEEEUjRhdyW03EAxAFsZuCflZ9+g6YyaMRCP7Fsa4XhDOYM3GD0O2+XrLaWTTOi3a
kK3ZIbZEmXp/vrzbIlSI9Wver+P0MTXZgDIYlqHVu23oM0HzxIOVeCPHedIHTPegUZDwZq2HXHOk
Tfe9WWl2x9o4ysLdENBxLeYuzJoxX9OoXb5swYzkJI+htgI908ZP1V0rx1R91RUyc5arqhWy3TtU
0ij1SacCCHEaQDcvejA6/BQmtkfZrTJHGtx6qhoPZIH85U7bqcGgcGxtAhbLgO0EaVDgHQMvQiPD
4OtsQ+V8PigjWpWz2NP1d4YRMYgq1sRA4GKcqKfnNKmPpxNnLJnuOzSIWh+UfbtOzccxGQ0csNB3
3JBvYEj/KTA6Cuej1jQRn+c+JLXZ+SZpgvdTCPfKp0H4MdzrmMXfuI0ibHtNpWnyga5wMy2M5HV9
2wiUJK7AxLY0ZSi1gG4+LAn9SUyekcPIbJ1Cgm2cgi+t1LQuonlW0fsmsksQ7Xw1rPopEeMQ3tbG
wZoz34DDby8mIqq6reSS1D9sFujpZcs2neCbV9LAQi/Qq5luRr5VsIK1xPIVDQ6bDPDFXMTSvHdk
i+GLWadddQwCw5ZjEyfKY2K9DUbz5HTfpr91VnXRci6Ae3I3pIy3IXRnxLCd1kAvMYJnJnDSHkGS
yaYPY5zOD/DKqk9TbBNws3pttl9BpkhbUC0m+pm4MIAq0TrN8cc2jbPme5XFQs+5mIaJiGOUyaoB
fQhKKE0xUW6yBEZ6RM2lcrWwuTYgMO+DvlFwkzMpWaZPSR01w7KjKYeQNs51EvJ7VjehO67zNENh
G1D/zzaySj/NLYwTd/WwpdG+cl7KU8V1Hd0oHQTdXSVUMP6ohzSIj8YPev7QTFnSHxqXtYEv4yyY
2ichk7D7MnM6jjeJHPl0UEPXAkSbBr/wXA0L7EfJAA8Za22/m6ceVo2kFsO71XSkXFk7dvslU/Ak
yZcNorkxpFiCLXyJGxZhKiNsGdSn2DlIvPTe0nDNV92m0fNanbHHHLisXY+uG+N1H9G4bV4IftVQ
El1Xy7SL0bL1SCq52II8M4nof7JuCfjjUpuGPpp4ncyXimOh9pFxTEL+ttl4VRrPzgBmaJp22tGq
nvzNuPJa07ypZ1Htwy2g6XslUdGgidW3Rp4gdy17mhM7CIo5s3jQwd3UsdH8pn6KpwmFchAEeeq3
ZOcTNW8Plaf+c6IBUUJc2rA6O2FsDdUD8P/5wS2AdDTUSiyi72ET69gPZ58Jp/RuSrcEaHEHK7b5
fq6DwP7GAgfrlIcUdZXJh7Z3SCknmQ5uzTMIGxKepzFZbXMH8men5T6EV1nGDuepVPLe1uBbYP4u
61ZYmotIr/FOpVgWfrSoQYbDUgX0nomxgQhFQusOwmWbwth8SdZuYV2xwOoL/xJuJLKfi0aYsHp2
1nu/g17pltJizgC8oDqbYdk1laLXllcnsLOEg4W6ZwMvI6hiM1co5tfwpjITMKyolQHbEz755aaN
SA2Rm6QeWnLAUa6yCToS3cTNfoYknLyfe+Ihpl+T58Sy9RSQJQYriMs4/KBxnUHiWE0SZl7TNsDl
GNvQm8cws0K8MyKJqiNogfBKiGvluttROa3up6rfogPbMtKE+bxq0h+UibaOQqupWteTrcBaP5kq
Ddmp20bR3mJdpX5cQGyOTWErtfrfPEp9bfd1FmqMIWJaSup8TsE4LGCMiAGqvIGRdF9uHW5ydnRN
OK72MarQez01qSPyvUzHatqHGqnC91H3XihIndd4ZwUkmNjs8ihRtP4kN4P5qPN5Wx+TwBu4knq+
g9VdGRLO9YMxaEDnuLJ0jAWa5yb+sTnn+hKDsLr63kVwWb9ji6bRQ9vWS90Xi+/n4KbaAqF1Gbai
r/tcxW1gT2acgCvlQs3MfCM8CeulqIJaJHaHIbkOuUjYwI71pQ7icWjKgTOVjIdJVJs1JUIqtwUc
Qjp3Solyk8TUdW9F9zN0bF53ZqqM/9jQFv9HLqcYJm95E2d10KFWBCCC8qdvbfU5Fiv+zTg7pFU5
sg456R2bhRzHsmb1nECnwygW7BxQ0OYnT5P52wDpovTYOwzXh1E638OIJworxGyYSarcZqKb7gjf
NGouiEbGUZB329orkBpqIT8wP3v9tC182nZTEETrcqCdjla2Fwlu1YNlAx3MPmM6rKddwvnqWoy0
jt5/TqHRGXf4QpGn33mDmKp3yAji6WZiHdftTbS2Hdal3ZIKle044K3gVaZZi5nbTPoUfCKBsanw
qFuZVBW0Ya1i8Hb2a/LQWVwlOU2FSU9D5FL33qoKwj9Tq6sO15Nktfrl3MbidccRiPQdlM8Tfs/T
rgefczMoXORdO1I+6/IMukEdxKdTl4qygwvqoerG+R1tIr/cc0LtHO45QGUf3HmwROk731E+PRK4
EwzbToyuFTd91WXt+L1F4jqVo+M97F8FTyDylPfDGvTmkWE4qO+KOlaCvmcJlPQg493QcYEIJaA1
+2ItsuCjcau+W1re0KiA61bXA9FBAKFx0a2GTMcAp9GVAhSUKC511ETJxxA9lqrK03lM+qCI+xCE
qaKXQ4A9yq3hLiskIYYMu5qOnbVFE1I6bUdcDgYFah8jv4FsNsah3ikbxdbklayBkW12ASei9FGw
xelucMjqdM6JHFS/kzMSw3Qns6ZlLwHHjntvXUaQL82qQ1Tm89ptGNUmQL9wXUBzbLsfI2R8txRC
bfLBu9BuaY6dIOQM9KPtKlOYLgu6B6yJXn9QnFc37LPOz319AkE0HEQRZd2C9cW0uU1fMtSIyQ/Z
aBN+RBYHFwSk2pH6YRs7B49uidv0NmQJQ7GUeTvP0GPnaasLG25oHuwQY3WVHhJYDkECflrnKCpW
LythDkEXhjLJLZQIt3f1wgfYUCiKlsYDkwsP1nyK+LZsZYweCrtP0nVyt0mYeYpQ21gUIwUkYyNO
drCPQk/4HZ8iO21Prh5EuD1nxLL4EIBjGX80EAGTzTFMRTYYnHkBGSHk3yNTH5K2wd1+szVJ0B8n
hvwMePkIO/kRYGKbZf2NSvUYJ3u9NjNxRx8sIT1nxT56TmBFZMUe5UsUldQEfn1q5n4kv5MG0fwD
0u9ZAm8i1USCnUmsFexubFRTlwlZUw0zdAWtvqwQjKpeg38xEHG2VHWolskJSakNwpyGS5McoAlS
DyfRt137IIOkocsuoQZ83iLN0j79DgnKYagLIcKm3uPCq0h7rDsnkER0E6Nuy12bwoMMozhdW5KU
1LM/BM1GzLdBBdis3VgRczdq1dsQtt7b2Liuz2lDHcWMbC2DWL+rw4nHH1xfjeJz32zU37RV6oKv
keo4EAwouXF0Y6O586j+Nj47qFE4jvhZnI9MMhZLVWXyQxYjjkk0A6vQH21dG/my8fSMRFSMtuKe
2kFLARyyleqZrYmMfqMeQ0u4DMPBbXGRbBBLbHZL5yIgpOmYxQPynNQvasWmgihaBxO3UDSmrL3s
/X0Yxcp+y5qFo1LKerbQXbtCw/4lzsI0Os6RRbMfuUst533glnm575aGO3PjMVLanQYaRAxOx1yl
wZHNcxuUlYKg6xPpiSiQZtZtUS1NAME/N8HltMn1unY4QLPJ1o7dk0E4ZPtLttSbKAbHQv1+TgWw
nrjG+n8Vg5wRNVqIB/pvyOjcOpXeNAxEQAfPYwSuVg30SNtFdva4ZBVFn1LESChVrutWNrt1Ur4i
MCpvYYUsAj6RXQBZyQYlo16a8WPU+KD/NbWSiF8emWXzbZ5dNH7ubVb7j3ryvv8EiRjGTqmteBrv
M/B86wdQ70bzsi1DhvlxnFy7PI1S+ujOGlhxB/na6in9NWzd8Nk1crPRqQEnXt+KbVCzyiOLxOs7
8fwxRi4GONa1BqeJqNrf6LWt0BSvOiJslXdS0Rm913Qal33iPbFdqV2cjM9ND1n0sbCE0qG9m5B8
TqAF+44tN8kicQPeGIuFGxBv0gg2gfkgx0F/2irKdVCqelRLf7OKNRGnIKyZeVZbMzS2zNAFCr6S
eTTRdOA0Tfij6Uy0VGWKihz8AY0gmm27bXGcDHcJbFq0PxJAAg3No3jdSHyIrOZbdoO0u+kCTDH0
0t9k6Uxiv5Me4WefKop6bEwnGv6eIqisAllXug0cTtQqURuNBwb9w/Enq9i67sOpT5BUdVBQqwsX
yjZWZTWCHoRqY/Io7nJHqOGf1pHTvMPMAfDJ7muE72JlMcvMt0suU5BVuiKL8PPd+YZX8x2y0vHO
k0gNzwtVY/oQw9ZelEHWoM20qycNGEJMoA18COxE+9O8zPohbWa7DzbUSaGilYNIypjAcl1F4/RC
Jm+WKPco/XYEVBYLu3fepTuy1M9xI/1pDZOIfpYKyEguqnbcJXBbLnvNcax5NPvubon6xr/vhwjU
17x1aWTGElTkzandakNLfsmpX9coF4EZ86VbaVyC7lVVU07ajUcfZoYMkEHyvyFdXCyhGvhTZeak
CU/nYmqEXvbEM58cNzsiaj27BDua5sjoIhqVIfYRsqYQfrBrfDP2G6783WxCVyMwMFD9oOW3UdJD
uCK02uwpKiGGvBUeW+z70CdB905mUwWEwEAIUZ13kFrgArrykTcLZntt2p+wV3pd+hFiuyCurE2X
vdQjiurfA8sAzKRmFea3h/zTiNouaOL0S0cJ2bay8l2VYn4O1L8ab4BlU492mtlmhFVHEyfrgkwk
7qcC0Idb9B4WVwP3T/W6hctdHUcon4rJyCFSoDpgbg4+ZKTXUjfPsdywO0Tkh9xSlR1ROtF1OtV1
11nUeOE00ySXdQwko146oDJQjqOnLaSujXNw5/22a13kfsThVrt3DABinWOjzSca6CQ5Lh0Z3iUa
2GJr08TTQ+RYTL9ytDsW8ZByeCmXNFVZfadi4+qbpodcZlVMCdN9DrTH65KBw9e2O67XNIHkxjQo
+jHBCwECwpOgSXm+KKRLDfCpplZbHkGjo/bltCCF/9r0c2hu6SxDTLKmvf+FEaaq3iN+JjAViqcY
3vFpgyLcJon6KVjXfQWwpta7mWzhjCIGV2ryAhAOCCn82tQ4/kKx0DTfxt745B3EJOGUY2dIgZVz
hqDZ5yNgMiF2iejq8YZmk9fDSVnkDR6yGHH33WweCc0JcOXSukMcgBu8FQqwDht+ZnVvAKBVuO2r
7ZkAihij9wnlwVbfwBiCum+oKkno38ddAkiraJAg4qR3agqz33E9bolHO8VEXaEUaXaJ2tZPiXOD
e64FtPtFOUOqZrxZtzkedsrGdKblBCvrs20OnQcJlb4B8OhudEuDPnCH5UHpG/bRjKe5ClAhL2JI
xcT0uUMeLT82AUvOghMQT+q6XKSCb49mk6iu4PuQbHDiDjPZh0GZOLGtY0Edwe1YhGGzwQt2HtfU
3ruonsxNT+CD+A14peGsBMpmo8dKIlkW+zEQKcKk8VtU3eo+CfWHoAOc+jn229SqXeeVGh8ClWH1
dqwOpnnZiaWe2l3STnr4PrVZrw9puPSoyAc0IfvbZObQSj35NEx4iaBeTeM+Gkej1zLcFtM5/KLa
KzClbDyUyOrNhrWkxLdnOEZPi7yru00tNmd92EbQgOxGNi5AM/okIQUZhh7zQSSjYzDn2NFtjOiF
kYSHbNoiedvP09aveQ1oZdpHkcISogpbxUf4ZTJ10E0/rhiuTDCCBDveyPhyjrBkZehdvb2XzSrR
hnQY69n2s9B8iXPGtFY3M/JsQGPrYGy2r/sW9zHEcsQ9WUa+3qrVwoYz3/qA23d4qYk9JrZt+fdM
99o1UObsehiEdcsQBz8h+rSoshlsnHV5rAYEGzgXnkmQmLMVYvZ5BnkKQBmQNmkMOSzw6baf4gyz
rQMKIlNnnxk4ykhWiWCry3E/EwNCNC6jdc5hzwYz8qXnCXvkzGcaLcmtkqopK1tt4afadMB1drLy
ahrKHvrMUQA8b5DL0cmmp3fOwPfuPdRt1ZzsaiZj5fGeeTfd1wyju3f1lLW83TkSrDQsUvRNkEti
zCpIWIlyqhbkAGcMBtGedhRj4iBVBw+5T5KANPqiO1tV7YdMajebHBWhGnH8JiTQvzY/1vToWhZG
H8HvmbtDHS8QvWGOiX1vAk5KFiq9ImtUab215Qp0QutdCo6tDR+gARMtX7vGhfOj1qz2t1iMKEKJ
OZJW3KV1o/h3lD0ziiBFITv+HBHt5Y3aOKsR/2MURL9j4tN62TGejM1cxEwbiMkBcc9ak29+oSt8
epAshsBFkwzMuxwYt1kfMoG04HeWLG68R5CGfR06Ta1/T5Cvuxu91R19lIvN4mdq3djzArBJlY67
DgK56Qc0PrTdw6gumeDF5uziwO60bi3aYOmSYyOymN5zgxRp3CfDtPGdC2vDojIDF5g96oDMGEgW
gcIYZo5LqoGZ+7rIhprcWuT1HzuVsv7dEqtJ3LUL8uSPSL5Qx8MFksrqJhx9yKCXbV0c/sjUvKT+
AGTfdl/bFf2a+0FMsi+nuF/8UopRRvPXcUTzoikC1wfVuxFZBdnXmmwPbApgAIIks0I/AYjF58Ub
8TmrdYZuUI0YDgh3Cd0TJEDToUNgcvNhDki0F3EFI6rP0OtIoK2TumU0Jenc2vzobDsbuhc6Hprs
lo2JbEk+QyBg6Z+rsYKR5WFctzFCUpUgfpZzpVXzK6KD9sNH25JBrSXompF66QVz0OxgNdW/GilM
9rPibMq+dP/F2Zk0t61zafi/9LpZRZAgQS56Q42W7dhO4gzesBIn4QTOM359P/pWt9VXcZW3GSiK
IoBz3uks8A4HhkcXzaOpCFx/8U2wyoOXsHuUJ+m6YWdOU577YFxDMfViT3xR2n1Les/yNx0hdNnn
jBfWp0NQerQ+T2lfTKd+wZNC7eSEvrexoE6s4zns08mxMjASZECRUOUNlZaqyyRap6JefxQOzccN
yelS+TfW4BVSRFPX295P8DbXvk3Kegy+JABU0IGWUKTZn0/Xp0zxrj9A6i1E7U3+6k0H5Ab5+ODj
YHH7nS2ncYri1vcPGDfC+J7XbywAcoth/cHMH3cx27oWtXUQ+Wzd66KvH9pxmD6fj78TB5x5UA5r
w+ag9QPeUChh6a9HPx8N9UOWJzViSMa05yaq80bL2yCXeXfrNrVbb51GThu7Hdb4XMJ5DZK9fAiq
ZuPWJnTugSYqJrcuwAbyCSJJxE/B6IcmKjVPL7lr4moiXAIiwx1e7ZzTYN3OZ5ee2I1VMjR/8mau
pl8g5qu/Z8+x3HvluEX50+ZrjOTq8cvn46eOs8j/kRqjO7FJli4Jdsp109g7rLLKmCJIpxA2L1My
5LU64FRf0UguqQJz9kaCptOIQQJ2vyk9wAzaZ+FT3kbIkBwqIyetjH5umkCJerMCYbSc2dC7cALC
CmFFBtOVCBNNLEYEsEFZ5fZOtCjvtmNTi3zr6bloH2B7q/o20bOy2VzokeU+r6GfPliV16iDycaM
z2R3WoKNbn2q4ETMEiS4xuhxXzBE3JUHAS1IdOokpyWH5Gp7acKIDSecNvhcwvEeaM1fKKd0APoo
HVuPr5YGghgjsvacGqI5GWrtHGxFy6y3jlGcXE+MQ5NVfVBpnWl/I8vB1T86PU5AyOPgZc6OF9hv
invsJ2H+FBhZMW2ztHHERZQwugR78tD30BmC/bRqnY8AYU4vfgzOHMLEshnUlAetlfBVo36Jy2GK
BpkulOCDNSiYvpimgNYAaDOBbJ7soBk2Y1G2tO2AUsNwMrBc1cck84ah2SIrGJsvaZZYbrYxvHfF
8pDZzpwnAK+TYacydh6uKDH8PtTztjrH+vxOSmPXOsqCxCIgFq/jcoy9JLWiBSK5XPf5YALOz3ad
ZBk5o85dGoWq4/O3dr3O3g93BuyuEDA6kzNTEwSl30JFzkOrdhle9t+Vbl0Ggs2J68p5m8dN12xd
1yZV7FAHXQKaFrJuIgFNJ/dWYObqFNKMDeUexLlFuxgFQGbNlh0hiz+DG4fVZ0g3N4VLKBcdM8Rh
VH55Y8VTLH8vYrHqT4Pv+o7auLmyln7PrKPA/6bzenFPo+P5yRDNcVuPSQSyoMTtEID732Z9gi8t
5kDOPgh7SpuDQPps0wxUggC9dkqXnV13TAmjLlyrG8iM2b+TyFvKkxMni4csIHGDr46RUweB64bh
Iu4Ap1JevrxsOpemqsfecLtY/tR9UG3aB6hbEeOMkFCOWde7lY1g+DLnQEjHOgPy36YBNGu2t0F/
z5/PIuyBKEU+DEtEkdRTERWAb8tPYAFDMLEQi7/IoybxdH40iumPN4EfD+ZumOZiIkiSBHWExHUr
gmo8DFKVYkc0lfctZLEwODKpgrt0buof0hXePktXllHSQR9GLX1we9cHg35dfZra3RT2XvnkLzkz
h0okBfUOgDwpH4faNyPZ6bTopAJzgGVZicKRbhHhbW91Odr9OBx7534N3aD/6ejF/mEjdPbv0gD7
TVOoN7Q2ApDx30VrlxFTlS/TnPlo1J6uCFqndko6UgFHeFbElJxrWYHewpmahMWs2NiE6mjwASv8
HDLC7ewnrMp1+FWjiSjym0bRwTK2Jayr8YcSOjhTbgUbarXXWesi91viHo1/N45KlFu9VMoUu7VB
lHczUAubD+SAeaJ5dLEYlf5nG5NZwJkduFX5WieJQ4chMIyqb4lsTCE3blsU2tk5Q6kqHdn+2KSf
vDK3XHHXljQN6W70bToidj47V3PkxHkLgURvmHX9Lm6og3+QKwfYcUNN36Q/4RPdLNjbdDO0CzBB
i/1ZB41sbwqPuQA1nAVWxG+uDNfwwYZgXvf8xHUgN3Lycu1Feb7AdkSQX97UgBOQPLaBCARI3JS1
TUTqphmJEUn+9FQHldpNfQnOdwuDlhXPFtx0Nu6gjE07bmw/n01ymG1ZjAuqlxZK4pNdVG5g4ShL
V28Md1U1k+G7t1u5zh/XEedfug3bxa3dTWJCJm/iscWdGe4hg/MgP4al8itc5hR18BYx7ae7yU04
D8mHYA1Bfkh/9CHZWFpZ0uf32lrq9mW0rDQfd43tlZVz6JyUlu8Yr12nsqgI+sybIi0y3wqPYyyC
TBzKKRTSOapR68U8WjA1wTeLss2L74d41qP60lSuStJHTSSzKI+Wdl13oNkCxd1LtzLVR62SUpmX
lbxIwA0myYVzwQhIz0KNMN0LBpYmJCzIxOvuF0kw4xzZtWjreoPkcrA+TWhK9Smo6yXYClnP3SNd
IL3lrmkY7NZERePLWqDiyXTIP5tG67kBDI4HUiPBYfaFSxH5Sttv2uemNba4jYfBcaHew3ZePxQN
g3B/4E4XWLzas6QjWvDDO/EG6EDTJhX20k7PE1l89VkZIv3SREYuLGh/cdWncOXXBd5vvCI9zbHl
IkK0PRW2Owofi7FQXdshKIgS0Xrl18qn8703YnQZ0ZK3S4fIh4iFxA/2ZV2W8OUlTHoVSc6K+Suz
31Lxc0pCciiw45KFPYMWGsfitfQt13sRyVImv2FF6+XBW0IKp6hvCQK+c2XvE3DZur15BdUXw9fk
nObzOwvbSgI1D71NDVosclXblcZp2uRdslh3cJt2cseX9d1XWUAoHMUYgvZvRE8Nr9ASaE+/hG41
yBuNG8cz2zi1G2iRRmJ7RiFbOeoJ/VRQlSC/g+zskx3nxfrYjY2qXsD4vfFp6Xzd79I+KcbP5dJa
y685r0T3C6DgDKNoniJ0xNLBQPwJ8tFtfw9Fvy4n16iy/Jk3YVBBh5FBiuatgv5dbqywGxh3nWT5
In6oUSw819Ke++Jb6lar/TLnTpw9kmVkx5ghPBFOiI7kGs+fbaAh98gAmIEhe+eMysraT1ZaOh6k
2KDHmyV1s+XRTpJ8TPYhsETyxQta5fwSsT8WGy7lN8wXXCdbmp3lx3KYmVrUlMU9e4CnigOyK6OO
Hv1G8Yup65o6a4Qiqk5QUKp64lJjZW36hW8SwLAuYfXMl54pL4mKSslha7PKBAc3pqXZO3Jeit+m
sMrmKIegGV9LW7spGj6EJPsA7VzNGB1ZWeuuHicH/ZZv2Y4nj8AztCan3NJ5B/+cL4O38ZY5Ns7d
tMi08u59t7Ad6mHiSdL9sCoT+FvjL4W6m7rGcYL9wq9HEnE8lvGpkA7cJVsw+3TWZUY8IFLlEF3n
jCYtimulYMycPjTquW37xR8ibcdx/MohA/zRznbh/WjMPJqPyDKa9dfQAjdM0ajidgmwkoD/Pfio
pbxt6Syx+52aYuVEUu7amHq/qLpHj6DQbzjrrmmtSj8XUOdgcaZxpfVc53V73rbtIGw+jHDF5mDi
NURFHdLyiHpncW15B9+dusBBJPDL4aZfBl38AdRJ3E+LZLoV77iNYO6Gh+b6P+bacgzEvqzx4fES
2q8689MWkp9M2Spa/VWaIyt8nr6KM1DkbDqapGA7LuBJW430ymoiQExUX5t8qXtdbZTIu/xTj66f
YkZ1IS6dIUX9CTqDBLG9K7UFS+YTFt8+nkEG+P3Z8/Mn4SVO8bmU4bRsJ4+w7u9p3ATZrxpFlf+6
2mVc3VdN18a3arXc8ZOPScH+bsJBSkSfSyOeDBtCvIslldAjSDjn7BArxVEIWeT6G2xPin7AdkX9
nAnI5me/I2bysNZdbmJm9HgLCXv+IHNHb0ZTmJCdPAnDP3ogRlBHPRyce+PoInB+VEkz0yDrniqM
Uz+FoOyQZ8m7dpnl+IVZfcnKdlyr1dmSkq+yj10ZYBkAKmJL3PYI0PKfc1J6gd4V7eKXz2yoSXOc
qiEcT2kdzt59Y5WW/QI2A6kmS85smrMzTtLsLE1eFjLGoIn9zTCraZBRW4wi2U4N+NGe031ouk03
wKQ9LO3cdg/Dmb86poNbolz3sFXOX/nSOnhEPDEvXzthVeO40Sx46lIbT9C6rWTRDjcx4AGi89AS
yC58EJjyvgvVlDEglDFH6zevWk39AsqmnMcyMWVaR3HFa/M9Tld//tyaJaHSCcrZgJ6H8UIlF9lj
0JmHrOzK+5SBsnG0Wl01/Fi6CVVuVKctlpBoBqUU92Ozdta9qZCDfG/tLBn0hlVaH2PAgeQJlV+t
PncL/R63EC/NV9iimBm9Dnvjfpn6YN3mLha3fRkHZfY8WVWDGmeI5a/E8+JTZjJ2IXRtD1qJxzQt
avN5HFd7pV9Yw59xnee04Cnr47FYkJxSge7jUHzom/TGAQTeIji39K3C6pN97ONiWO5W5L31rVtN
k3NTieCmhYsq8g31iwny7UzrLrLIn4wj9iHCtw4HStgWLzqjYnoO88VlqxGp9tshkrHVyIKJiU0A
LgHqUbRPCC5G79YqHDced3BJVfaQ5PDnD8as0nly166pkRDMuvOodwp33GmkMGrfLjYm/xBwjbmx
LVKHba3duR02MsO3fJo7j9IicmOMcC/zOq7TGEmNVfnHkNRDitnasTFxBT3p5wfaEl5drAFTjAxS
jLaKP2SJKvB3gSKP9YiqqZ1VNDgCurqyhjFCHzGtpzJ16vmWot4XO+Agzzq17lTHt6tnuVSbDmAZ
liOm7kSMh+zrCDkqSE6KkJEAw2KEsaK8n6vb2ZH8myBGoI2IEInFAfyJXBUiXUtev64bO7ObIOOU
2ilbGegJWlBT3cZnZaIEoVFj/WlB5Gb9Iqtq9OSunhEm5lHWzqE7R0Fl/PX74GJTnvYJRwFVc952
q/oDcFFM32q76oYHlaIY7yPm2ZbiSEJnRUaGmLVMb8KYpm28IYmC9X4Q9apRqiaeVqiqPYi5+rPd
9xoXwWTlcmSWToGsA7ytjifKIsz6QAa7QfYZqgtdEPk6bBrpEyxLzlMz+b+5PufXTafYDp+YqbTi
52x5ecyfuugK81JgxBw/Mc4p75OthWroqeVEnj74Rd1k7h/AG0+H20Uj+PsTiLWotwaZ5vTceYPV
3RO3XjbUOlhBkmdkfihYcm8QXg5iavqyuYU35K5PWeLH3cNY2wuyZDHQfORoQbOpWuODXbGfa2QH
cpAvczbOPtNOkCEuHzz6zraLHNieGi0k5rIhmsaqrT65BIZBEKwaj8KyAbcHFo/KHLbnY88mlkkm
YkrUW/zyJHPakYVEFibJDnXbebswkMBUmzzW1lrx1rn87622ey+tjojGiz7dLuzZPahRXbnlWaca
nOPe0wrWax82Ol4+TTBQMt5nnIf2UcVk430eJW/BJoQsgslgUqdxjyVDjNcXaJxlqKJlsNg3onbV
pjjkoJDyB5RiYUDXwO9wCKbWmmIxR4zehSe/8xUzEynmlNyudlIsv6ul5L3y6nDywCqsEqHAGgKj
K2Zf0/H9FMLneOhAR0hv7jAprOtzYKnzQK1hQKv+3et1phhG4FaQKdhpFhF8gVwrh8/II2R6T6e8
+CpqWaff0jUuSbCrGC8UP7l2Pi7swG6H9LD3yEY88pgFk4xMj2AOnsi0xfQHVNWz94j22lDuqmwZ
DZnAPbNuD5wlpqE+T8B0QljojnyBKO2tsf/O+PHaHQ/QQPHwunZTmOX788yxadhPZeOM8nOclA5n
jTNw10eIH9d7zpYg13eYk12iwPKulB9cwdL5gAug8o4+egB9KsZW6cNc9+ANkWOVECbRzCzC8Geu
YprFaAptm51oXHXJcS5mv7N+9whMUQk0Ni6BA+Re6+hbnxYl6Y5zGzjtgkdbmV+2yohSS4n8C5ih
0nJaUXIbYO2bZK2QRxPi0C/dp3adG+s1nM5qpohpFpRNmyyFo64gX4p6uuMfecsBG49BgQ21tY5f
SuRL2YTAvirp7OqzIOJL1iReSe6KbLo62OXxPAPMjlnMjOlSD9kXODuH9Czp+KN4EiVo/EnL1jWb
mM5lCu7GjCeCvaTtsfftup4DFXlR1hULLfhZW9BEYyXS9aYNqjZ8bcw5PujYovtaCxK02qGN91Si
Jr2rdeIovPVF50nayJ7MgP5bN1b9fFdQYssviBfonEWzuuo3N9VWxWZhYoudMWxbtix7Ov9akSI8
oOaYd3WIZ2B5CO3cU+kZK+gkT7KdZOjvSl9l3nqDvjEon+n+646BX5NVfp+GTunfQ8sqrm4GO3Fc
vQ0G3rsnFoMODxQ9sn2CS5zqLtLYL5JPiciS1NvGk/EQv/qyn1wZpRSw51BXRncv4Km+RXUPL51p
K9uG2uhEY348C1MZ0O4PZbqbipgtYcPQ5tZCFJs0vRAbNmv8ybflNHcEC9NjrGRCiL5JFnXIsEk2
+mRiadnDkUVYL4fZg85PNn7ia9wotdeIX94K9POpSeLMnMohieUcjVM5ZP42p1yyD0POfvhiMzZ6
ZKdKrFyIbbW6QfizqP2mvQX99gB/mVndafy4AtTxRuvGbYOINMHFRbVq48CJLGU1dbMr88yb66eB
Z5BLxOpDXT7Y1H39siHtw6ruDaUNdOdSDZbVo+VxOsvb1a3K250ZWBnnRWM303kwjkyme3roJcct
wmCGZDzUVazt48hS9D5im3Jmd5uto9V9cEODBmRLxzwXd7KQxt51SRnk6OlNXScjDQuH1hfsKrK5
j9cktn8I4OjRQn6MqgDFXmBPeIpmrz3zOl1bjXKrxnJBZQzZpIKNUwkjsrvEs7sufkoZW2inm7bW
aQ0kaMVFWB6D1utCsetbQMFyFwwrpykHS1X5O5OrcH0yo+3mf1ytWWxRTREf/m4ltgH8P/qsknNR
ClJ5LdPUMqGyDUILOgn5klNFlBkqu9G5zIbkxh2Wri92QS1pMzajLpb4c2DXld6LiX5v2kKD+NUt
krdFfLJ92VTf17KzbXpFD/TFPBiGmTOGwvYy1EPbWjSmf8iKEAwnyxZhNg0kOaSIJZO88DZ9As9B
WRXOXR+NwLjBr1mrKoAsgtA2vwzFTftAChlb153h/3e7NgEXQ+XQdzjJqH6Hfnqe0fAwXowhXXbP
qPkJkYG/o+aP7ZuzYNf7rRby6IKDNp67fqucOQCrJnlFxK893ZQVRDrQs4QvTjIsT9BCWE4fpnio
Sc+ZnLBfnSMjrkyd73ECDkkSSSfxnYqxYJYy6MQUfrcHL84UfEEdjP1Q3BfpUiA5yLgSsgFUAcgE
dlgrSnxGs10u8ptwG8/+UPfVop7dCsLc38qwVwMc8FobhyWR0WijghrisCoO2QBIlX7ABwH+uuvq
wbLNbdUYEphRZcRueAtRqUNzCEsfbfLW9Mq39a50fMvp78TgwxjyBVdnOoUleBYz1gfpzcxY4hwd
4bHEnLfV3URFExcbrXzPf+xrFAI16gIrhQdMnLCLBZzjQJEWwcMGytsg6tRxswkIDLDGDZ6Eaii+
ytQqq2SHccPhZRcMleAX40VcvG2/2L6Tb0DK9QpR2yFCsiLLMmV5VrudqeizuBUlDApQW7T3bg8T
9KWqyW0zxWbsGC5JwPHgxcgDjOaNwpAmes4zJ8/1Ew1L7WNwJO4CzYKPMKMEN85Dg1bAqWbCYQPE
asUf1YI10f0tbVO3hDgKw3BDXiKRbJaE9Rx/WuHMh5cwbaeh2rY6r7wH9F2e2IbjGgIYNXjI9Be/
lG4/7kI9FS5qrpiYvOmxn5pu/NksnQyAPyBt9UmgtKppwo2lynrrJqvCgBHMDjbW+6pXMy3ZxCDo
4axpCb4byKinoSv7pjx1LHYxbxr+mq5xbYapjTcAClPOoDWbHCE40gKOOdtQ1AQFi4XuZMSa2fbV
fJpsljMRM/Par3dNisGv2TZL0qVf+dAu5v/kS/g0Q5LN1m5iflWybDn5nOGFShK0NBLZwjBhfmxh
W6yZWTlpSfuX1CHCyXSFKkEGPQcAG2nMGdY7DhIXZKte9QfatXK9Pb4+iWRYBFK0QBZdXU8vXe2k
AyOik76vtvWU6cCKihI8/Tkr+WeE++SytNB4peCsv3yPmBA6lAVe14K+OWME9tiKPN9ACfb5uBEm
lOsrajzpPoQt0puPuJBsbSAIEO/+puvklYpSu577R+RCCC+3uFDm5GlF84+EOfDaMn0ACyjoJ9w8
RUrZx7Oj7+mamgwX5VJbBkugBe7Hhm3YZm8YYtt5z+Uqe2/eefBZ6bQNiDMJjugOiJDHJpGDJO9I
Lw9VtimZQ1P/XvrwjH4BlLIUirlO8tsio4rVN0q7R1mcCNnalt1MMRHxVCbrsZoRvD4U4N/1E3Et
AZFWRHHQEMXYUsIvRQBSdk5wSDjAUNRMqwZNdMaw+zV0gZ3figEfSHIo+9apbpO6Q0ySRagJg6TZ
kV5m3O5BF7H2ehxwiKtie1tohFqoP3yhsxoPDOt82jJoqGmQHawxlzt4E/IOi5STyljpduXQoUFT
IRgP4vc+7p0hGo2fZBqiaS3CYNnmPGg3fJ2g8MaQGCx0EFYe0qoOYphIDnPqEHorFIyzCHezKjr/
JfEnwNtbqEuUz1+8HnA/v9OFTb/xEe4ytrP0zzus78q+jHFxcpEnaK5W+N3qJusz6KxufH7ftc9B
C68/PmZV0v/Pf4n/bgh7b9jpJSrzURxtxAxPuALNewINuPOLKAV0iKMoRr2elrK4Na7/jAUoUtNb
wdf/mpfA5S/yEupqyEVCzOgJHftJEYOFU1Hnb4V2n6/y/yIBuPpFIEvm9EHo6cE9oaLJj0ylbD4t
HATHvz/4a/d+kZaAntu22a38U8vMbFE0u3Qsd138VrDL+ff7t5u/iEsQLoiLKYv1FBOUaf0nt7t5
rdr6YANpv0ETX/sKF5kJkBqEPViVPHU9DhECpK2h/6Ds9PXvT+jK87/MTUGP5uMj5eWpxfAx9tov
Q++9EWh15c4vY1Bo9O2mymLv1At0cko9jtb6qN3qreSla9dX/3dVFaFL+YP8+jRNBC6J4YhJJgry
bvf3J3Pt8heLtoQG7Oeu9E6ZnJ8MO/+0DB+XTL/xdK49+PPH/mNPQISeuE3QrCfpmQ+e451myJb3
3fnFis2spNc46PlNp+RGxe5OtvEBq/r275e/ducXSzZwaEsmv11PFUkCICB36C/ft16Di/XaZGmm
qmGUBBesx8lKdnrFZxKn77zzi/W66smztWZcODRss9WFExPTErwV3nnthblYqfGIVzHxQ3kyxZn+
C+cfIp53FSXMu577pVqkjzMxZjCVp8Wuds7oPvRW8J7B58DFFylpIBCBmkoejLXQTbYTSt11j/35
jRfyyhtzOYlspApF15+Yk9ei1YgaN3fXY44MeXgjCO3Ko78cSUb3LqHKXOcU5tVh1oDcPibp8a3w
vGuXv1irk+3rDgzROfm6eM6JcOM8h24I33eAXw4jw5M0gOT4EjPJ8jEebajj5SiwSf79vbl29xfr
tSidmEw6xXuZnnNu6sgvl8NYz+/8cS/WbOyohqz9WJwcx/0OCvltOhtY3nfrFws2FjUneBvIUz7M
X0fXihpMKdAF8RtP/tqLebFkbWmBrTqSw3XJmclZPbK5vXHrVy59OXcsRQCahStLatVNsHddtRxi
k337+3O5dvGL9eqGSVOqjucS23ay97AlRwIm/523fnGwVjQrebXwPmLjPBVq2Vek+fz9xq+8i/7F
odrLkmAlN/NOhLwXpKki3oX7CjbB+lZNdu0TLtZqZi9nwQLHdtDN+xahppD2zdgWb+yU1578+c//
cWyvZTrPC5p0ipq1QI2SQDmvSo3eGw/o2vUvFmsIt02gVi5PRK58HSrYIXxFb8U3X3s2F0s1x3Pn
klnhnWpafMkgToy5qPDeGtJ17d4vVyvKYcJX+XG7Nc8fUQCZI31g/c4nc7FWZUyKTDZ2zklNPB6B
tPmDhV7sfe/85XyxdM0KCR7jnZp5+IS+66XxvDcOpyuP5XKmGI2rv3h1TzhnR3aGsXaF+fP31XRe
Nf/Sf1yOFAOORgVHUP+pl/LR8tGmBeKjaIP9Ctny94+4dvMXCxafL2aZuD4XNc0RBDCJPLt5ed+1
L5ZqX8b+JFwOJj+Xx9qyb/PO27/v0uev849lao12O8MA2CdiDj644/QNu/UbNeq1J3KxQk1PEBEW
Vu+U9K78RtBJg5H9XfmnyvYuVmiS926l45Z3pegfjPB/iyx8I7/+2n1frM4ZK98qqp4qo+n9nQaw
3xM29+Pvz/vKznI5RYwQLZjIvvBObb88O1QBEaMTYSHsPHnjRbzyCZcDxFTQVXgW+QTY1INOJTxc
fnh3JXA5PMxF33DmquWp9uGKcAWgzO/jN/LEr937xYGar1PgJjkdUzn3twpD9FGJ8L6tcvXG637t
Ay5W6SBioPoF1SZ47B546RUZ2J0LKv6+vfdyehhZQkTVa3IOsqy1HmqM5U+Yd96a7nO+y3/ZxuTF
Yu1qgWjVtRmZgXRn7rEjowwag1MNaf2u11NerNkJx/7gzywrkY6gkwnQvYXzxyl+/v36V9aWvFi2
pjLMY8hWB68FMV4tViBTbP9+6fM78m8P52LZpks+kPFqnFOufmrxswq/Tu6T4x7d7o2K5trTvzhX
4xwHoVy497lzNn3+NcNgKOMNgZxvPPwrD+dyhFid2KoWM0eIk9dP9Vk8P6Tl+Ma5feXu3YtKOCVu
tU5txq3YpGZFXsXwiRk20XjBY+OF7/wGF+tXTK7BQTKqE9zp89Kaj/B4v/7+8157OBcr1xkxAcWo
RU4uedDCDGc+5513fd4s/nEGttRJcRVTMEml20eyYPrfNUbK8o0nf+3Oz3/+j8uvxixjj7b7NLSj
ObQdWojM7d6IbT//fP/y1rsXC9Z1FArIyVWnmSDBGw6VakvsJr41HdQRaoWf0PP9rhLyXZOQle1e
rOAkTcvARRl1MqhFiRNJ4/p3h9Qba3OyvvOJXSzlWZ1hJ4gMgPr1BcGKG7E23voC136Oi2XczaLM
mVksTymBPJ8XyMgom9bhy7te08sxY5BO8VD2/NiyQlSCfsfdKRIM3/dgLkeMEf2Q+wyq8E520SHw
LYrkiJMreOPqV7aI/zdTDJkc/hCuPpEm7AxfHM98LMWr8dLd3x/OldPXuVjDhINZmTkXm567YDIM
iW9wNqoc33n5i3W82Ok8CYfLm7o8JtrZEAWxF+VbPrRrd3+xjtMaa78hUvm01KnSmyKNS3fnqWXt
N1qim9u+4yH5YXCxh+KZVt5kTx65jglu4AJS32LTa974kf/19efyF79B1uvGssrVP5nJCh4y4oKb
TYy+ynrfZvqfgU3/2O3KVqjQzIN9quIFcra7W5ES/v3J/OutozK+2HryTniqSrm0pyvMXfadZY9v
PPRrl77YcUrCPpyY2egnV1fDAbbb/ummDYmvf7/za6/OxZ6D9zcluMh4p7yb/ZvWU/0DWiN7C68b
vvG7XvmIy6lnWdkLjSDEO4mw/NDEy2PfLSdDFsO7vsHlyDMvmFEdOTM7z9R8dOthV2gLo/5biMiV
rec/Y7T+8dbkZNj1/cDlnTj+0M3zvSRQf0li3DHeG+XblZ/4cvAZ2Q0IWhE1ncoaEV87CH103fCt
6vPaF7jYe5ywsQw1LZBOlX/UZRZuWAk//Q6hSxvkr3//Ea59hfOf/+MpDW3ZMnJpdE9+mlhol2z0
+tFMXNi8/fsH/Gs1AQNzHhrxjw9I0Z0SFhGSBuxNe+zXTEH6RjDqPp31Qza0ZE/K93R6fNL5Dv7x
SXGGdTwgoPaUVxPOj3x8WmdLnVTivecDlC3c//sBQdks+ItH/7SqYq9CuY1naxsQLPr3J3Wl2xAX
exGZR0xbcVP7lKAj3yZG5t+HQonfa0lM3exY8y877PQ7f/eL3SkmBVgvTEQB/0GbtJmpsn+PKnU/
//27XHutLnanGAcpQ/oSMKAs784aLP/D+r+cXcly3LgS/CJGkASx8MpeRcm2LHtsz1wY9tjDHVzA
/etf9jvJsNCI4FURAtGFqsJSWZloF9yXOXSFMwdNBpUrKBYiSS9UfXadAQQ2syXtGebuan7UlGgv
TCusg5zy7YUP4/rJczLbiciQVHV9M+J4/QSNLC9mYntiIJrbUuDiM8uznml0bSse3BmcwQAHx3PT
Hwr3qUMz9LrznVbXM1vnYszRwE9idwQVzjVYe9C0+2qUxGL5N2ePCNbOKQ7efZ0NwgbxSsMWjGWg
PAdXIjpJ8olYLjemT2gGakcAs9XgsNgr6jAiJW0PeFFhONehlfK+75s+cfv7qzzUJgoXAoCrY49D
hQ2dHe+A5AJlaN/ty0O69Bt63LZNCixy6rnHyftROGD4zD/dn73J+8nvsx+Z048NiMwgZzUtjyso
Q7+6Seue7o/+pm2462o5run7ugItFYuB8X4AkgGk7tmzO9k0pkzDa1ltQG1bgj+AxOinDg4JFODP
FIQ94E2pG8svMOzKrpbZcPNGzz962uMMdCEH1Sx/557MD7K61QFLdOvfN9Sby8DAofb7MhQODZZC
cRJXYFw9gJ+uOQAzsUuJHKNrKc4HIDJQc4kEWufX3AVjmdt8uz/xN+2DobUYBlbd6TvmCrD/q/dC
qi/UlVfWsUMI3Oz9T7y5yviEFsNBsDY+aLoYbDNOZxDC5aDsXAB0Jpm0mP9tCTZ84/btV0Gs0Dwt
m5KKuFyaHyVvv0A6/Ky26T362AApTR4D4X1CG9wZwCeLZ5l+1s0VXn1yJGRMcoeI2MtBkVW7P8RS
nPowfL/Palpgz+W41ovviXjwu/eovl9xqXpqAaC7P7xp3bXIBvcH7fD6kTw36oeaPzRQ5gElVUls
SArT+FpoA70ezmhOovGCOi24JPvm7E8SZJH18jHI0We772do4S3RAzZlPYBtLpgdI5IpPAxOaNUI
Yxm6e44vuC9rsb2BTxWIXwb/Rfc3BNFv+ohoG8n81hKDBk/S0X+Zoi66CAC9LFM+PLUu/wUqa0je
gdfa4quG9CRuX37tqymDp97CQ/YsvaRD714av+stAW4aXYuEBlQcXZKgIBSm1YcVRKzRrSNx5+Ba
HICjCvxsGza4oarH85riOrKO7fG++9wS6B9vp1haLQpAteugDp8zoJXyqwLL0YCDIyLvBDX0C1oz
zyT3Xu5/yrTIWkCQvGUlg6RRnM8l6HvdA1geTkx6O82kBYLnABDFIHkBJnJVoE027C7MDWuL/xgm
r+PpIHNH0YWLRZgoGlKBTPmcoLHh4qd/7TKODqrLXDWGTgfjgNjj2KIiXwclGGt3FSVYqIPq0Iw9
eh2EtWP0SP5Xp9U3lidf9s1c29yGohBtj7WN8axzwh1WMHXxW5tUpcnut7+/ilsIzDgFni1YTAcX
Mloi/VmK7rmphE1c0BC6Op5O0ASdL7RAulyh5SkrlPpAC/rzvm1Mg2uhi5rAOgDXHMboTjwmG4jV
uG17MQ2tBS5D11/p1TWGdsMv0NOqI6fZVf2Ht2iR6lM1QlQ3C+NAVDVIcMsU3RmFZVu/bRpvZJz/
85u9WlHmLoo2GYicGtV+zVv1CGIVMFN56d+g0UAb/HbseHfJw13YOhbq2Lq89nu0VDdhjMLcF2hq
AdIIFhRL0jG4J7ul1Vc/5tZC1oOXiMVz6ZET2HPdwwhdnJPI+11FS8xfO59uDYUiMK4JH5TkK/0G
UheHXCi4+TwRgTbbyyDSIbijPu1wWfrH89cCZrcRgIYsdpk8Bqt3AB35HmNhaM1YUAEbaNd1yQOk
R4IIiPn0XDKHHXsC0tx9s9eMRdAAWKR+lt4gMYd6Go8u2FTuD/3mUmP2Wp7jElyaLchx40oul02h
D5320FIdHEsefTOgMb6W6TwOJiX0FaYxSKRjAanOZbTlituv/yPkMPTtk6+8tG7BvB+iH/JhAwnp
TXRQgQQqqA9oQMucn/fNczPDW98gv3+j9LsAbe1FGo/QhEN/aXtcmw6CRGizLdguwCN+iJb0mhqc
ukqk4bUYgxcJAQUQcDe7DhAYXMt6WSjAFZ94zoML0p2C1I9gh95zSMfQ2tmkgjxFClY4fh0LcGOI
msyHFWIkzz6r/1s30NjcXwODC+ngiQTNmDWalMV1c3LQLXZfwxmElffHfvOgSEFn+fv6FqAFLUBz
5jzk5accLWntUxVcwH8EYq33K7P8AP9mkDe8iGjx2zXbAiXPnKOzUYJvA0wskSrI9qTo5v7slWRn
8NS357mb6q8Myt+Xya3mv0Ywzj1DgO57xaYB6kijB86mDK2Z3TCvD4Rn6SODMOVz7tDuZVmFsoSs
ySZaSkBvrsNANUavbb+cnew7iMlBlSMhNVig0xuqu86/941vyD1Eyw0QBwrp4hDnIZwfRyg/gUOn
eL4/tMlntNwAkAcUPaGN+ACKN8hDoRvIdz9msmL18f4HDIlBR2f4DtT8OvDsX9d8ai6KQAcqynsv
OCx1Xz1DLmx5vP8hk5G05DAqsGY0w5bGK2gieQShX9qjo4aCJDebHd+WJky/R0sTozslC+lI8uD6
aLmFumoKtNJYB0Ca5JZ0YVoTLV2AVo1wMNOCUXCm6TEo8QYixi0/3beTYXQdnjHl7iDTUYhryqvi
c584ojvUs6iIJVMY1kEHaAh0GIsB2ssPocj+k3kJJdP0X6cvLQ5r2Mx0hEaZF9Jf5pZf57I940Kf
BSBE6eWvToBW3FG55VcYYlvHaYRNA6nPrgmvPQf3o5d6/SFf88PidB6ofxW5OhOaKcAnb/mewa18
LcRnSK6Ajxy5pAa9A4RZCcRleNKcwdUHlRUCkOO+1dfiXcwlKLHcGcqiIN19hxdtCIR0lPy4P/r/
S+1vJHAd+uBmVc3dte8ey6CBDM2U0Xk7jOGcPgR5LZ8yVrgf/IXiFF54LTSJgtmnN6ko+om3bg2G
OPxT4rnt17V0QJQBDsExdgQkLVlAxUuzrTk5jGK2oXFMseD/vqvl/QLqVXCcghELxCZl+0EMtoP0
m/ccGvpankjdrQQFSyKugas+4tp9hejCI+rj6Lb3OC7i0/oEfZUAajBLerxvfdOv0fMGiuA3gZgi
LtD074Aerk92gWKh+KY9AcJnVECbFYKkMzR+yLotEVh3xw8h6NgsnmnIGzq8otzo2Mt2yOIVEuet
6mLpdle8WVx3GUeHV8zgMvKXosriWn6C6lEUgLPp/simiWvHAOZlXhO2k/MwQkzqQuqJHECsHF7B
q2rbRA3O5GnZAUoUQaIgqgxA+18V+TLwl4JcveGvmvzXBE90spy/DEnI05IDtEHRngvRt7jcrjV5
DCCdjvb6QP1331AG/9TxCFPQtmAD6oqYOh8CJq4ztwFbvFtUvZF3dCxCX4/QsBp595g9tA/uX8WZ
gTQ1mk7+0YXglmWhTfPXQlqB1nVD63txU/DrLijptGcw/xzvG8ewr/2/sPPqkhZw2pQBuJDiFTpJ
2IzL4BnCNUdow7Tep/ufeLtIREMdhyCLEFzpaRZe642em/pXM/4Y1uBG0APBLPUO2lqnBs8J9fJ0
/4MGg+nIBJ+hmenW/v1YJKAEbD/7rSWYDY6qgxLCQFJcR5LuUYDlJPE6SHZC87fvHlRno7IwHABc
LaprqNPPQemIK4fu7DbS65z6BzTbPU4QU4LYVMmo5eBq+jFacM+qYCOlWRWDU/tMOxDZSqiKLiE2
xp5alt60Ere/v/KuDkrU0m3guilUzXkJ0bjRt+Rt0/TJ70OD8mrM2pvjcvWuxFK0oIqcPzrzt/s+
ZMiuegUeDIg9CwQie5Tva3in34M2bhcdCgJCi+jZVRwScWH3GFSyePJo+yNzUjAJCGmDk5mso+3J
ELgJeUKdEtuOE0M8HZUJdWK0+xmM+Z5mLSr00ntO1gCM10UFAtIBjMketv7K4ppvG1/odfdWDKzt
UR9/zCWUJ7/03vfG3YXWxLS1u34KtWnoLkBQOVArQEXNseihZtyFp/t+87bHC73onlLSzGG4lvES
gGvIhUwQy3ftA+Cc+d3jAZVnqwI7dww9g74bYgftiPsmrYUpWJXg6VnYx2WOam7W818ObXdxoMDg
WqCiPozWOxl2cQYFtARHw3YFWx30C/bNXTtLe3yUI3Tw8niBTPvoAWhQWrK9yQu1KIWcGmlcRnoQ
S4/JcevAbQnGRCdCD7FtSU2f0MJ0yMHXPedJFoPrFK0izUFC4FfRXY/4VOgV9DGvV8ixu0Ws8geV
v3NreXTXrx61vXsbpq8X0CHw3YGmPekfQdGH55U2+VWD0eIIxWgbBc3beUzokPwACMCiqf0inuT2
kNU1CHqmKmp9B7IXle0k/fYZSOjAfEgb9JBAqdS1S5OnbrppkkFFpOIPbA5OuG/fd1TTV7TwrVDx
huATKeJke5hAvex6cyTdz4OzRE4lj/c/YrKXFskgfQY1sWiLWLaf8xySWV+c6poKy08wrbcWytDU
Y2Nxu+m15YcAclts/lXV3+/P3DS2FsfgWSzydcYlAGrMEXN+VeNfC/16f2xDUhZaJE89JPNCQA1i
mT1zL57mv/eNq4VvBa5DdEMvBZCe0G8r+KlwEktKfvscKPTKP+QTmTuu8JYaMrR4t3D8k/K7yF2f
/f4dz2zvMgar/wEAyHq6eeCVuykig4upxYG8eILCmiU5m36FttlCvnLi7djjZrf+k9GnPP8JbsU8
+K+cnyFasGsRdGKd1YEIZAa94XiQRYpzWu8+5BWdn++PbjLQ7e+vTrDzra/JYfgFPiSaosK5QJym
gFwQfbk/vsE1dSAAagtgCodcz1URyLWqFOqTxJILDAmHa9FKApA7y3GGxBFpDyr4WFW/iqGKuvrc
Tvu2SK4FbV7P7SaWqYrR6f4S5ilkRyBeOduuKCbjaHHLgMYC/SeWFjSFZ4KO39y3mN2QJ3U4AG1k
sJCgyWMQud/Ixz+uMnzKt+xhbffdQoWOAKjCFlqKo1M/Js7y11yD+I0P6t9dXqMDAPDAVoELC16z
btV7yNb9k7Tccqw3WEYv/AdjEpRZWORxKN1Hn/iHtEFNaSje9YJaHNMQUzrDjl/N9dCAOTqGikaU
SfXJXearl7mW4Q1ew7SQHalCkyCB36Pz+m/XDf9Jw2Cfv7PbJ19lg8YLw6btZA7pOxJBHhiCzLiS
B5d9q6oFrNuvsDvko+Np9S85KR/AkGdJxCaTa4Eqb7KRcyUrUPhN/7UDWG9m95QVxR6oPRVMD9QU
okNTteLYkUCxqp0hwXVTefYt5w7Timr7rEMhww3drzzOBLbCIcdTFQn2kTRSofPqJHSG2DoQ3uAE
qq8rmT5APFCu46ddi6pT66xrJuYR6gNo30t++g1H6bpE+W7f4Nr+mk5DUq1geYdqFl5A2kPbWRpk
DFmA3v7+ytGZFFk1pzjZdNnMj6oc81Mg/eHiOflw3iAQeNr3A7RYxdPjABFCWKdWQ7Sx8tRttou+
6SdosZq65QqZYafAuaD7opzh0DtrnFMSQfj55/3ZG6KK6gHro44zusg0W58BNgxNwwZaJztNo4Ws
k6PK3ww93lckeMWToxvYspghnKgWrUWSqaQIpjx2uvmhKrcL6W1gK8Nbr9BZdurZWdxWjHm8omsb
yly45BQjBUwwlOuXNgj7qG4g761YXUZzEIrTSDy2L3/qPZQ1pDUSdIXjwAPO+8lzHtN9vAgUpeTf
4wEl2V6AEr9Cjevn7DBoN5b7Qlhv5pqnrvNDertTkeGUpsOFDsNxl3vq2LEJDJkqb5CVl7k7DDfV
tWG8FnOwc+Za7IbLKMsGTT2xqtPzHAaXyekO92du8FAdOraSJgT9Ni5sFQ8P0icPIKWwOIkhLeg8
O+i7QTV3zfBAtz5KAuHF9ANOaidoW1rMcsu9f9aEhI4Wg5QEXo5Krq79AJHz7tS5c5TSf9f6XK27
6IjgjloEQ+pQJeuYl3HHoW8VQA1d5E9zAYW3lll+hmkJtD23KAK1AJVTox4qSASpsy2CXP0u8jMq
dMwYmJQW1oxlGSfr92XJ35Vb/XLfdQzm1xFjCnqac4l6+nUevsvuQwtpn5L+6Kr2MKzN+f43DLbR
8WITdGv8GoqhENp0Dk7LPizlvnqxINrGOw5+WQOwCrPPwz/gk4EUS5nufJzWAV05NACLFPDtWFZT
BJ0uwNX2vYSQm6VenRe8dQNNPt7n4nLih6Qs33uisnRM3VLsG/GkI7n6yoFqpcPqeK4uk0yvtGQH
J0evi3cgfvbopTafNOzmOr8OTsgeBEFh+mDh0LNQKsrKAJqu3NYOYUg9RItaqJ5DJxT6rTGU4n5B
pvAMTNeHSv2sMxshuMkxtaCdEiaUIn0dh4BI9klzghC7JSUbrKPjt4CaIyTJ2zJmy2d3UIcJ+npB
d9wVUDp4iw9rSTiB6Uv/H7lVADl7llOUadq3NPHKMVXBPWcOqjJOW+J9FgWHfhgkHRpQNHWZZ+uD
NNhdh20VFAhAPtFbqYBSD4SxIy0/uUGTUMt53JDVdJwW9DogSDRvdexCuDOElPj4zql+jVPcSkvR
3BBmvh7B3gBp5q2o0ffIonQdD+X0Tvk/Zw98QdnHdth3U9SRWnjE2YaOwUNTDzLe3XoMoCJzyLLM
1lpmWgr/9wXvKO6JAZJonHv5WUAShPS2x3WTL2nxiz4LKuQtyYmgOy1jcAFFwbldbAyJhvTwf3Ty
K1eFMiSadSW0dAKu/iYr0AWz8zziPtGhBf9+nBl+gY6nWvHA7uQBBLtkdoFsbFRXHwP68f7Yhunr
QKoia9BUXiHSIOl8RQswRJyca+BD0Q362fc/YZq+FsytvxAmMwUfhQrmmkAHMQk/hg7eGu6Pb/Ad
nahm2loGYQ+ceWjjQnWGQ/S0sKRP09C3n/RqcWcfW30JVSUwnMuoKiAFLpzj/VmbDH/75KuhyyGD
XNoWQoOp+TxC9S93o6o9N77lzettEJjQ4VMURTA/GX31GFzIWZ6nK7lsp+GiLMObDKPFaxhUG6TH
YXPQhoFV0486a+/M/2FYbxwd/g/bem0ZsuYeKzH1/uidg0N+Eg/ycTwG5/4SHmtLpcbklNqeS3tA
XLoeH8noD9DL+ylk2mwpwTC2jpyCwBc0dJvOv7pdecqyLWLh8n60co4abK8DpfKMZrTGq1fsBV8y
bz16rrL4pGniWqQmec0Ipbc0X284eHcQRKpQ7qRiF7UjFTpOqk3ACb5Vyy0Xf4bK8XmApub9cDIZ
RYtU6PlB5LN3urgdr2E4Q9iRCRvniSFUdUqSZOoCP19glkJUEZ8/NQv65aFtv1o2cdPctQepYbvJ
zeBBAZef9SrwYJ+HtkY009BanAYubdtSgqQ+RU3j0K0bSuPlZEMqmPxF21olL2XRBG4dd0x9bLJP
3EeWmWydaKa5ayEaTs0CmAjzrjzjaGWnl8YKynl7RbmOgqomaIivOFpe0wnyTen0EV3sxwYPplHd
2vAJbxuH63CoBo+WqayFd/Xq8f3Sf2jQCgg86/G+v7+d37kOiMIjzpqEdYCO2PZz6D9vk4raDQTH
3mOtriX/nI6WRPn2KnAdGgVgVFHyda7jevQP1ThBpms63f8NpqG1mJ0qx1shuNnFNPnQke7Y1ZvF
Oibb3774aguB3nYImTu4Tl+014lCwDmYvmxk2ZVsuA6OWkqZDwBfeddxcy7+TaRuXi73bWLyTC1g
aUMH0SjYJOCfvOmglm9YTyEtEzeNrgVsCFFAL99y/+qMwbsO5Ph1UUbNrVs+l/tOqzzUwlYgsDYi
Otg+R00MrSkoSFyRJyxOY3B8HR01oQF4BI+id137Nj0EQjyH23Tks4pBMJNDQj2PhBu8W4htUzTY
TIdLAYTi5f2APUs683fUtC4p7/5KGFi1oC99f9ENgaDjpcoUHfSpGPwrcYImckFoin4eSC3vG/32
w14FA53KdSQhTpZOF/B3SSLY95HLfR1iXCdLqYQPCI3neFdWkeFDOaLDapK8P9+fu8n4WiD7YZHh
fToASrhyo5L6Z74Vn2jzqeEAat7/xJu5Aj3zmnnSNqMQ1wafjKoHNwrXcUN1Q34DaMq2Tb75I/AF
Lc81lT/NDLK5cT6VxbERKz0v8wh16EHyaACDuSW633QjfEczlqBQ0STFAkgQ7xd5SSTpNzQ0OIGF
jcE0vnZOSboSio1bVT5APfppWPiT49iShslEWtoDZ1CH2iWo00I8WEXNpIrHoR8HqPksP8kkXcs7
hukXaPlvLBI3ETddkyltHlTGoJYcDrYN3zS4lvjy0gejZe2CQTAtsweievHkwlKWvPfmWxIL9Xr3
MqiqUWMfglcp+0sO3cGFWHjulU/DlJ5Yqc73o+HtUiC+I37PFqVP6sJXsnxYuIrI5B3L7j0reZQw
eUAX4AHE4idIw/bQMb3/RYPZdK2Zjo6C5FwQkO/2PyjLaMSDLt85uBbcuCllGW5e5YOX5X9toPA6
VGtmuxf8/xX1j5sqbKUFdu3xxAcYuHjwW3IW23ruCgUAhTr76QZiweWKcsw/Qo7RiM6cflRRv6KD
MoNeO0hP0/FzPlSncRFPDpMX0U6HAhAJMPq9VGl9BKL12MsVUlZLFJL1sPHsytAfyfrUki4MiY/e
FuTVvpCjSb8Fex5Be2HRn5s280+OGvCMKAtm2dhMn9AyBi3c5PY4FsbDKH7xOXhqHXKdSltCMsWE
ljUgprLUQZfxGIRID2SaozotLnTaTgFLf0AE/Hmfh2pZAxVTZwRZFOj101wecLRMo3CGjuH90U02
0tJGW6Q9n2YOG/kvU4JtLZvSOBi4jW/MML5elU02nyXLCLXUZk7OzYKOId6dnaU63p++KWHopVlQ
pgqw9IAAqHFTkVGoqIc9mCLRzMVwmGmkIPMn5UPG/T2Tnd/8N4nWrw8JzqG1OiaSzY6l5GT6oZo3
ELb5MiUVtGSWNqYhS6OlziDQ7o2Wn2rIVHr9lqFlM8VzbxjP2+JFwRh4FzAU2EDzpulrfsBAJekN
qeBgnUNu5dty6p3g+yJtpWHDFqsXb53JG2tw2YPIfnbGSAbzV+hSP4t17Q5NYIPLG36EXsflI0qV
CaSr4sav54Pg2QtP3eUYpjbic9MHtCcqEFBACj1IIenTwkr+XP+bpvUZMsn7Ngy9khv6i+d0lRvG
fVn/AC15d8gLYXuNMeQrvZLbOmKmXjKGMSfeYWHBdfDd93yRVyVuPHFyFz6chXpdN8uXuWclZMH7
Sh1b2hz8tb+G2673TQyvZfVEKDBrpl6IZ8IWzwHD2a2beGpsEi0mK2lxXEjWLcrzw3jxyIew9j6l
o/+eDfTqkyQq89EGczeEs17Y9eRCvCSZQ4D1A+8ULnI9dJ7/8X5aNA2uRTNPSxe9+orHo3Cd45Av
GzoRQQhhOzUZolkv7M4kpaXagjDukunSon2ZtM01nemxL3ZuHHp5F1dr0ecFqJ7zFup8XrAdZplc
KulYrhO3E+UbpyednINkqSrKYQ3jdukOlYLGQE2uc+seE2c4uiQ4QTvq312roVd6A2fOW9J3IIQv
c+fUij6MWia+3h/ctBS3VPXqHFXWFbSqJVIGJ9s5CdfDiAq77wXnhuyqh7NQL/N2g0MnPoUsFqK8
Zl15QC/kqah+3v8BBl/Vq7v9lPcucyCvmYygvtuGLXkGdJ//uD+6IWPrKiQeRNQlI+DaLGf0YLNl
G56TLKV4uKxDS53dtALaAS2seUDTW0JyUJUOu/LnPCYxcHRHr2ejZWMwfUMLaCpFuc0MpJ5tgRIs
UTU7rhBNiMrWzw6VUOVll7n0Ym/hu8HUtxSuum5zc8zrIM3ehakE1Spj40AtwWdYc70S0zdkqkIp
WLzQv2oOXA7Z1R3JQp1IX62Ow2YJXx2UfxnFs6PYw1baSBQNy6DXYtp5FQ0kEkRcrN77sFgP9bJ9
mMMa/Ng2oV+TabTtDQIbC+PzymMC4MBhKgGOp/W679Kld6jPHRLFWICkqRFCTTHdBujYioSHU5yp
otol0cZCvaxfAaTnd21K4m4WuTrS0gHPrQ9CmeG0z01vm/erpNfzjRSNwBGDUoAXV7muUb/0JMrS
2ca2akgcel2fT0mFSqoDvnuCO/AwkZcJ4rwHJbrP93+DYaF1opQiz5uChbffAEkM9LQsHrRXPX+0
kdSYxr/9/ZWNxCQrvnUzxLTp5H4ZCO3Bfk53KXlgiTU3zVFPqroeymltl4E3cUCjG1heX+6bxhBm
OkUKxJzZSt1CxMRfPm2t+t4Cv9eMyd+tP+0pLGH+WtJ2vSzMx8wDj3fixXyd4tJdLbnaZHgtVy8q
LLMO9eXYh7JfjtMEmAMs8WsYWq/tF2BidNYSh6IOrfa+60fhaAFjGkz+R1kf9G3VwpB2yhqqMrKq
QEbof17q7YdAcW/XsupUKP64lQSwDTAkB9l333eg6ARuxmmIXLws3f+EIWp1lowqq0ZnwEMbkCFZ
pPIrbYfI55Yrvsn62sIyMk0oCXQiTrh6n4SLc4CUo4194+3B/6DGWLbWG7MRG5eTrPQ4c9AN+5P1
dfjtW80f7BjUDxxnRXdIvJAXMOYSchmXb1hkf9p1xv2DImOVtc9xQgDxvhd+Jj13oinZbHQQJtvc
nPZVKpuSoewK9OzGs+oPm5Sxn5cP9x3mbb//gyCDOwmHkhxYzvxRdino61r6RKBTgFL8UJwK1wq/
N/2G299f/YYF/AbFCs3YOPQn71BWWGTwj9v83vAO9gdjhp/7LBiKVcT+Bpm9yZ+3Y5IneVR73noI
R5AzbpNfvK89WUXJwptz2arpuM+G/u8/Tfk5WkqHEXrtNc1ekgxA2QaMo8dic4aoKf3Mcjg1rZWW
s/2tSeXWI5wLf5XRmObXAVS1kVzLU0A3S5IyrZMW5JkHEYx+5FAnSar8CNKFKRpam4aUYXC9fOwH
A7S1MsixrijqPkGRKfSjwAsC2xPP2+kPV+TfV2J1hJJCCSjEFP6LHMSpomvcgpvx/kKbpq8du2aw
/C/r1EKVuCLdA1pkl6MSyX/7Br+t+qsAqcqA5gPHSy7e7t6VndscB06CXfsCUEy/D46NZq1JUONB
ZBi/k9o5pSx9pOn6cn/uJrvfDPZq7irLVUMLUPO7YXUBwVGkQu9TRmwcYia7a4ctSiWYl/NZxGi8
a6N0o8mxaVzblckQVrqwRiOyrZxyPBaBfZhEbSL+mXL6aWirzwDkWUqfpm9ooVvWtGm6PBRxC0tF
QTlcOTjpDp0EbWhLLKcjUxIUWuwqSmS4TjcRg4YG7z3O39WyH04BnsNuTzo0WmRYHVT7d7188Xlq
cy7Dj9N5N/qgXIsc/Gvx5g/QCHi3ZdmLX9RRMuz9ghbXFVQ8gsmDEsFG/V996V7rZkGztKveq2m2
WM/0K7TgTrYySzOZohLUyc9zAgIF6jwF6XwEf9H5fpgY/Fin3RBohwTTJNJTjTKc/NaMzrd9A2vh
LaYZ/UMZ5g7wbnVoZZId3dSxsBuYZq0FN2AGEhAKJCbeoxN7Is43f05ttzRD5tAJN/xkLbrWFVAz
nzLnfb66S6wKLz/yte2P+4yjbc+jRxYStojvum/wILXQekijmS7TTuNrsU1FEVbDxnicDer7TaAM
1YUEasuW1G0yvxbUUGyuJk9u7GXe8BCcomAfoXXGBt832P8Pxg2Iy5Gh3kK8hXjvuZf8C1Q8uHNs
naOGc7dOuiFABcySW24tJ7AHp4U8V2x4gvjlTycJT8loO4IZjKQzcPTZxr1JYWee5/Kf8NfSjJbF
Ndnnli1e7WwB99dpA7tbTP31OaDFx65s4rLZmRF0cBKOKVPJx5DG3AvGKJjL/iTmbV8NQeiQJCdo
t0pVeKQAteGR8OHq18u1Lb1dbwiCadtyMCinD3BWjN0mrS4lm+QD6Mrl8/2wNeRjpoWtAkH1RiYI
trhddw0b7zi54nkuv1NcnO9/wbS2WuCmPtrPwLQEhmc+vHjbCrbw8WOudhExM8G0wJWTnJgaUUlz
mPMOr3+HIVePQ9ZZZm9weR2SlLXhlnsdnt2DBf15ueDJkQv19b5pTIOL392+nFY0wa8DewlF+ktQ
AGgC2n2/P7bB7DrkyF27tq8SPLUsw/JYePwpL7bnqpE/9g2vRSxdq9T3N1Q8KpedVuWepSIn3oyn
fcPfftWrhKBSSRBBkP+CNtKpdNanIt9ObHZ/7hv+tiCvhp8mXnAJSoa4Q65Mk/4jWrNPfbpYzqGm
ddVClkDQpOVNineQhXyYa/fvuWgv92duGlqL15FAuhp3XejTpeSz47Enp/vv/sg3p/uzVCl07g1o
VJdD76P4M7Lh7Of0lIniYSD+45iVj2XoPqWU/br/KZNvajHbhNXoNaQCiLNit7Yw+XflA8S+Osu+
h2OhE24ECzrhJUDUcerXT2DUag5swMl81/R1yo2kCp1yW5AzAUl83IIasi/yhZX1vpOgzruR41E3
qHMcM3ueO+c6V/+CUN1GQWVY5UCLWwdqCpMX4pgZBukSt9T7RUKvORe8+JCI5Csfq68uOnqP+yyl
hfEEPZgKz2phDA65J+Cg3rsoXk6ZrVBmCAYd9tV0K61CEPl9DdAH5VXTYzLkltqhwUV1xFdfhwSV
JNSwvLw4sG0+cuXg1dFGpm3YdnUqjpz3tQPaHBFPmdujH7U+Ta1KIxWgGKd2daKxP7g4thU8Hzj5
CNxXZjTSKahMttM+AVERaDHcSennXYmnQBao8TxPw9c07TPLrmswj47jWpK6LBYR8Did8sOYowEl
C77N43apK/ntvmsafEdHcdWjVOCaCHFf4elXum5u1HTBrnZgJnQaDtr3nZqWDeqqtMct2j2ieSCm
nk1/9s25U+CGf9++8obwrq28GhyBfhs1je88eehv3pN/MLq2xYR+0cwbQUPwtKF23qkN4hCdEuG/
9w3/ZmRheO08GFZd445kqEAQ8HdYvWvJBNCQ7Q3/TcfB4JpX+mOWzRDxRsdxx495+pms069VMkjR
j5YN2PAF/RkGWKERTPgTiCza4hTg+Zm+23wXtaw9Z0LKdd7TqvESJDX0oqnx33FAcaNyfVtpzOA3
nP/uN0Eja4dlSQ3p8/5Y0i8+eO/vL6pp5Ju1Xh2o8rkZeJk56JKElH3niQdS2MhPTENre4iU4Okm
SVvFaNNTR7e+krHzj/umffvmq2lP4JDwpDug8W8bow39rmnVWQ4JpmlrMeryOVuHWYGXa1VdhAal
Au26/q5uWq6zm9bNyt0qhRNWMj2ETvVQdbsqhPA/LTzJtDE6NyP8u2+j1UPX+7zX/bTgLIH5AZQY
7teiJ4DV6hSiX3fXQuoPLCRoZzXj8BKHoCBBM9Xlf5xdyZLbOpD8IkYQJMHlykVSq1u92u3lwvCz
/biCC7iCXz9Jzxz6wYI4wasORaiAAgqFrMxm2UJEKwL+r+LKrOGld8HShiLVsTWetMWHLtVRVBvb
rcq+FJRaTifes9U+OUNsHW8TfqtdQF67sRAV+63c+zX1wBODWRyNd7X43mvFU1UQ2/fSnQtdLq7E
BSSrUwqGHMTpD5ESgPt78fv2tKrGLsUncXNS5KCyPjvxsU5+QqMNX9vpFylAK5c7RlqAYmCGdJDr
lrlfLNU9Wl22+P9Vg5fP0bEnOnexJgfPiwrehJ0dP1ed2Ld3ycymxCa6LmhSnF0tu6vTZyjEb6xI
xdYll1RcmjW5PiK9IPVkhiKrztyEkNPtKVUYlwsqrpbMGh682RnEStxvyq6OQIG+S9yYOnJnl6XH
XOSpWKVjvszFS9/sKcLBrhSkkETTBvBhs3OtdYHRjkfH2np2UywTmdDU0cCIlTprQjGUke4kF7bU
oWi9nSNfP/vhiCs6WrXCbXEOtdYM3WqNGa8pz6zDvumUIhTAI8ubSzi8zIp7R8x3YKveZ1mKz3zx
8N6pgbWnK8sgFywy4i0uUNUalCOzR6255zNCJ+U+Gg4fNY9sxI5qNqXj00AjZ1vXiMoyxzPnsLAD
ttyLa4+fb3tFcVrILKZ1kQJvweP8rDnLE/AY73kFVHnptj7xtrg6FP9BLp4sdjxAChNIPqE9U/vF
Iy98ixJfMfy/SiexmMUAEOIpEXrI9S+ZGO4L3TjGQxzddpBibuXqCUmNOF485F29sxw6zb24xhaf
jsr0+qc+hJKOQr8j8qI7e5oVFJXABWPX8xMKvetUfDA95N2ylCaWTVY+ztA/7KotpTyVx6UATdsZ
zLcpWEV78p6aYRm3fp2E2lZrvMq8FKV6Upam2zmrOIZl+x1YnyFvPY6nFiLtx54O3uH2tKrWpBSy
o2HOnt2sFB3Z9Ai23jfH6Q+ptqWVq5paKWwdy62KBQSUqNj2EOzxCL3TqPN2e+wq41Ley3XLmHUL
XNhLavkkr4I8/fe2ZYVX5DpJEjOHmCuzWdE7wRCnkai6cGZb+6TK/FpE/Lgq28XBw+JQnIfMfnWb
X4mlfemXl9tjV3hFrpHkYEhb8CYNemFSobtKP7jUfL9tWjXudbF+HLdwEiCoMZs0i7D6o8FFuTOP
9hlfP/rBuGboQyta7MBd7gVWaQRzlx3afg5vm1/H+FcZngJ79F/zZcE6p3VS49RS/a4XcdSU5UXQ
3i+SXaU7fEKKWUocA3AAUDbi6H5HxYTca0axBf5XTasUqMIUkLRdd3hslXrYpE3mJxrTN4CUKutS
nHLqJZ5LeXH2gMVIDkk3CJvhCDeMcqPPRvUFKVg9DThqpxsI9D7n9oTGSxHGOt26dChmV25pMwRI
ULpqJKdqNJ8G5JBmXfwY3fu63Op4XzPSK+tH7mgDpTlfKDQCz1n9TllgTZ+q6aHVn3NtF5kIdeSe
tsQGGaE+JN15GhyQdxP0sGH7b+uNKVa5SApeq5mnvqAdOZnC/Z51P+alBrS0/ieJ4/B2iCmmWKYs
reu6YQ7HkQgZ5j4gtdEF2WRsoSNV1tffP+wP3iIWbDYuP8cohZV2FrboWrg9cJVrpMC1x6wdRg7V
28r7TFAz7ZoXozu2ANrctq/YN+U2NoGzz+mXCa4303d9TqKE2P9Y9pbugcozUvAm89A704h9xxMl
uPd6MgdzUmwcJ6qxS3FrVrTLmwy83WmdB8hffR0IoXgYDrddoxj7Xy1rDmjG8UhZnSt0SmtsjEyW
hLdNK0Yu9zH1HpriHdEjQ6us13SJI+TeL/FOKkXnL51npxCOCx61c1n3Xxda37NcD26PXLHXyN1L
y1JU/cQgZCF6FrWa9rnI6mdnJLnvZmXE4y29KJWH1t8/hJQz9t7UZi47m84cGq31lC7MT5d044qs
CCtZ5bkTieEOBCx2UBi612jy5C5xwDr+6JXi821Pqf6BFLlxPxtT7nAweun1kWrey1KmQRVvyWSq
/oF06OpiiXvU+fBosJT3TVL7bMlenHT2Sxxf+/6BFLxc1zqra0B5VqTTv4WG4vDiPKbxFouKKr6k
8NWzqm1A6EpOM0l+C636kZTJxipVmJbbmQo7TpkHct6zC1GnbK3dxPWeXh3qyP1MdlPkI8lQ4utF
9SUfJoY2ge6f2w6/+lIP21LJqQfqpUm6mJ8HnoUNwF9+zpfjCCUajvf51jNPTo3erNsfU/loXVgf
Imxq2rwZS1DZ627jRouT8zBNtjSYVMal8KVulk+6OeK8tRZxPxRIrgbCnveNfP3oh5FXsSMgTY18
Z65cv5isAxrjotumFVGlS0FLupiiAqrx87TWhf+NCfgn5xAk1eFt+yq/SFFbzZrR184CrYyyHf2k
GLu7cmjLwz7rUsAWUP9OjQqbpoD6tL24weTuwlNiaUrBmiS6l1mWvvLhLWc2t9+W2doDnaK2zFpa
9Dqo/FITEeX9nM3yxeT1l9v+uL4F2zJXqQddDFeH1uaZN3dl84WUEfF+3zZ9fSJtmag0RbeNl4D/
B1qV78JILl3fve2zLMUlVH2bLI4dlFfzb3QyL9Qin25bVrlj/f1D3OR2ledJDy0Mu3iL88ecvNh8
Y9DX48b2Vjd9MF3aYspKhjl06icze4oht2QKFM3SjQ1dNXQpLl3Ij046saDSp08h1Pl+isaOHNLs
ugGCieK/w09BT5BVuVmATMr7uiB1CjIgoo773C5FZSVsJ6V44UeNqQ/zgXM/sbwA7SS7eHEQQFJs
Um9Gj1zXQb9Gh0Kio4WDmwYUrSm7xi/3lrWcTSM1UP0wdNM4zeky3g+axUKLsq1kRhFNcntZDsnz
idZ//P80N8v95Pa7zgpb5iAd28ZohxaZADVTsMGKcPCMjTWpGrQUqHExVylaB4BSmLJn1zGKk4ir
ZuMp5HrLEbXlxjJjsQrq9W4FZXUPbO4oqVT/EGaDYcwN0mnwqZGE4L4K3W4P/A0f/CuEW4t6AlV0
e3L8KdOmoGHjyel3QlEAkfpvkBno9WcChDhnk4+vM+iLg7mo99UtbRnBZLSVA/JX7Jp9FlGKpK+5
K4Zf+wJACmADEk4GdVJ2tjvTN9zlTifDw9KlO81L4ctakETz2uBnRs6C3BvJK90FaaS2jFwyMeiR
xjrSjbmNCs98SQQi2HM3AHWKXVkGLi3jYml2PxXncUygk9OZw6GfpvhMK7FsbJ6Kg0XGL/Xl7Hmg
EVxPw4fGiJYUDHUrJGCL/2ZNrf+undl/dY5BuhMV9YQBAn1oJnJg4xvIEMuh9gvHDm+vnzWCrn1D
OncXmq0Mgi2u48VnqvFDvlOL1JYFmx0k2QYyMxy7ADL4OmSRItRDymjfuKWAzd2ML2Yc4+CyeBTH
ddjOWyVvlUukAxdMN6OR1XhcT41nRr2wHreqNtfvULYMZioEsQhNMWiDvy4GyIwi0j1m3mXil2Wf
PLztSBGrmUM5cILC09LNR3e2dJ+C26KsoaOwy/MytinPqDf1NtIdp3G8E+BwBExApVbuwspTWwY4
dWm8sMTFKw/Nxp9Eq981Nu2rKNpyxxiaAuuuodgti97+ZJvZ0Rt+xsLekqj8Q2NzJZpkcNNsxjg7
wGdzGvUy+86hzRi6PSujSUBrpvPKNJyHdGVeM74LnZGgjXEcGGX6S0y8DKoxA3y2db8vlr3VuaJY
zDIcakySunYdRCGff2l1yXzPibc4XxT7n9xplmuuabIS3lzaO24EHlur1/eL2FcpseVWM85zq8kq
KFS1afOaLyULsOyWfRuI3GkmysYyhNnwc9/4DEO2xBYthcot0pHcL2NNjRbFNVfHO9n6CbN2vpdo
ki9pupEQqb4hRblhQX6vseF6bzm0vAznJWqSX0v883aMK8zLqChRpToZG8QgIe+8PfXp5JPmGSyz
G3uI4nCWcVH6CIS7Cbrus10fSzcJhvwJqogbxhVLXgZHgfOg8TrDKs5GPL40o7g30mHrOqNyzPr7
h7skxLshc+hgSXoZvSumEu2tzXxIGI+aCVJbt72v8s76+4ePiHQZ+EiAB+JazE5FQtqAsjG7aH2y
T2XLlomok8xsSruFSA24aLG7JgX4An2znJq9H5DO56yoyqLAOXTukOT5FeSYInfm/+5zkCE5aJhE
4UDy+TwV97VhRNA1Y8u0kdWplo8UvmXtZeOUz3hPzGafV/XJAmvs7XGrLk4yXCrvnQGxpeknOrZB
khTBmLmF31MbEwydCBsJwZIF6Io622yflqktw6c0mrsET7xICPo2RAH3qbDZxtuoYqHK8CmjH5B/
WA3AAbHBQ0BVy8ADa4fvZVUa3naZIuBk/FTlilIXFm7fhXEsh18N+TSA4yreJ81sy/1nPbcMg2YG
nDNQP2+nAA/Wwe2Rq5wjRTE0aoa1PNGd0eAdzQk/kR6F83YXKxq15WYzjrL1lHVpd89sCK9+7kTf
sXu7M/bRMuMDUgSTTMsh4VjBNYaLU73i0+LPEKT457Z7FGEmt5yV5exYXMuNkzWTJshrbQynqmg2
tlCVdSmI58VJhqnBvHYMfHRGkT8aw5ZekMq2dPaaqAgJo8L5MnuLD6Gs90oDynyXV2QE1djoZGGe
g8fXevqto2J+Sgon3VfMlnvMOkcr64x7+kmr+fs4zjEKNe3eka+X2A+H1qT1GgooenkeGzC0um1g
eFsoFYXDZYLw0SgLSNPC4XYyHXOL3YHXbae/pSCdgLJLZhOl8gpClnqcf6rH8vO+qVz/zQeHOD1e
foysJKfcaPWA1017GGdrC82v8okUnXOrLUClYOCJcP2pZcE4lft2dVneOSUFaLrrzDzHaPON9fHA
hXjqCrZxeKtGLoUmhOpBPzdhNkVq/SiK6RclaEa47XPFnmtKoWlkvBNehjKeGKzQrQc/trQDtXYx
1VNbhksVXlm3uO4aJwpepdeiGtO3ZliGjddbxVEnQ6XAvGb2dYVnrAaa1F43RrHTvuvJ/ThP33a5
R4ZK1TXqAoA8kxMV2qXgD9NS/yu6amP8iuqGzPhtzMYIukLcewoUJA+9S4eANy36n4jVhGD9SwOv
nL6207hPDNuWgVPZBEVBxnr8HZL8U4Hi1ydLvBG9itqbTP9NCbPKZEHeYTWF344gF/+lZ58r5idb
u7FquqUIbueeNYPlQKyQs5MLceSqBkWx8Sqc7HB7uhWRJuOnAL2zyJhY5BR3pPuGMt/U+ryc3Zfb
5hXBZkiBTIfONt0/q2loQ+5qfjeTR6BtNsyr/CPFslM4mm6v25CdlI8mlJFGqr+ZeFkwmq2XO4WD
ZBSVQPHJ7moUcKsK5O4jml2fFrpsPUsr/CMDqcisF26Z4CwXue03yfQ7HvqI1N3GK4zKvHTgdrNo
Kq9HZacfkqCoq9c+hxa53W2gkFS+Waflw/EFGWbQhJrV2gfk+WPiHtJiC2GmMr3+ow+m26noC85G
pAoALk8hBxF+fNSaWPzYtTBlABUfhdPMS9udF607oADw08ihDFBvSSBddbxlyPOqLyCVRScQu6Tl
6I8N9+MOlO5fbo/9qm9gXJrVLMHeyeNZ3HdZwXytmmig9/ZW7fYP0/NfBUqYl2bVcTVzMuqpumgd
DcGZc4jRw1DFTxOex9uyfqI9FEd5HRRGREHCfvs/qRwmzXdeLzwBNSC72DQPmNYG+fyaka0q5NWd
Gn9p9eSH1ZRqRscziEVeDAqiGGCeyjZiKHTyxDv2+UY0XN2M8BFps9YNYbQz7dglz+bqd1zX9n1T
if5br1f5fYo6R3DbVdeVuPEh47//ZgTt79zH8BXqwc2dGeYHL1oeve9zBGGCwxaprPIz0t7NDbft
U/SyX/pD8+Ac2mNz4tEUmkERZuFWDUg179IOjrCenHlo4TTrnabfOLD33fRrw1HrSK+sZBlGB6Hi
KoY6FLugVZ7fsSg9VF/6c/ZshM1xi21L5SYZUJfmOnd0U7CLdpoP9NAdtSA+mEf0igVojQ5v/5Wr
eZNlyMi6rEIatkxjdSmFE3rpoRmwhnUexOV3Uc1hu/y8/R3FdMj6EwaU1OYJVA6X2iL32Wj6Nhsi
aBZshIjKvBTl0+jGZW2PmJC+6YNhJq88K8ShJNa0sY9cf16Bp6RQn+mS5IOFf5ClgfO2HJwDGmoC
KJ8ld/pPiHf5UL7du3pluF0/A2IAgnJ2oa71bXHzLGC98azPZOudQLFxyboUbZeB1Dav2aVy3ahp
0rs2sx+RT6F/hB07u9lznYPTpFA3xxmaPxU+MxqGz6bTmH2BftHtJbU6/loQShG+zGilEQu4B4gz
ZH7tNHpQO95WEef6pktk8J3X9IXQE+wfvKN+rY/QuWv8vji6u5qRLSJj8Nqel41I5+qSLcUh8eZj
077ucQyRIXhYJW5Z0YVdBPmOXco3h12EGBizdIInroY8z8Wy7KrjFJ+qLY6j67sQ8aTwzcQICcG4
qy46zVK/Rg8NeMajvCoCCGk9gTzE91xrT4KG/yDFcTvNaV2uoZV2kFb64vQPk/2yz/HSQb0kLWDs
0E6/GFWIzhQ93tjdrgcrkVF4Re2YjLY9u5haHXReZJjPjWEBLRc09kZCrzhtiCdFaodAtaDdh0g9
jCFUYKPxlDzYvnZkh/IoNkL2+jZNZEBe5RmaVq5/BLREvuXVIZ7E/cE2o9v+V5iXAXmeHY+uneEU
GOi9trz2LPXzLbmO67sNkZF4AG6nwvWwHxQG0POlG1h0S6lRcbQQGYsH2cEi9ga4pT+4R+9rGuRh
GqLL8UE88yg98WNyKLYeEVU+kkLY4/lMaTdUF4MdKxwnzvxN7GoBsIgMzStoMTSahf/BuztBn7v+
bd+8SiHbVy2keoTHLu3wQ49TX6Nf2+bLbduqeZViNnGcdMw1JNemVvhNNwQV9vrbplWultLppkD/
J5TrcYgbzjGheuSN3hMIP8Lb5hX3KTTl/Dddh0BZAdVHuDt/cI/LXXaGfvbROrBQC+ONv6DaFmQS
MdSJWJyuZ8lcBiLo79iLFvXngofWoTg4d97W4+Tq7r8PcyID8kifJ57BDXaZzkM0P1QHDeLE/nAg
gX3oj3E0b1QhFdMtI/O8sSmWuu2rS6I9FqkeaaLbmA5FwiAD8kC7RDQ+D1hIzr+e5gSOZfnNZPlD
t+8qS2RIXjPp4FcukKtnWREa6CMuZ+C4hLORq6lcsy7jD3fZrOcUtyREglVFPTlb1samr7K7/v7B
LvDWrVMz2G2xRuezs4VsVa1/mckdig+mYaN7Bi3hfnM3HNlR/2W/accySg5b9ZY/l+xrC1MKYjd3
gasqkuoynCGjGx+HY3pwHsVz+m4cyiir/F1kHRaR8XlGOYxl58TIrRrhJxl4KfZuRDIsL9bcZPJG
/IcZ+qEdVLMhEmN8vr0LKWZXRuRNQgx9w1ykUxSXeD6c4oKEt02rfC+j8cplaLMR9KAX8ZK9N3fN
oT5W98mdd5mjPkijnZ6XgXmZbc3CWdLqUkBW3OZe55vVLmE1i8igvHpsnUqnmNWGoROxhg6Nnp1z
dLF5O/Hj+IYUuKJKJktfUzeIcXXRVNYvXuJWh9uToDjEZJxdVROh9RQ51Zy8Jt57vpzIFreWyrR0
9OZtZ1QdN5Gusdhv9fTkLOIw5NNG1qxamVLkkqx2AKXhFdQ0f0xDFRSolt72iXJhSidv3efIBNeF
mT9kr8bnPEQh4M31RWj49hdtZxWAyORjOHfnWSfIe8byYZkfaPto0433MoXvZZCdVeue0S9YM3H3
2rkFeAIDa1Pi4TrUCLDi9Z73Ycvvxhg0pgQXoclkT006VlGBkwVIO8irla5hHcsm+eomVREJNMGj
Rb3YhanBl9cr1Icve/3kgYIPa6pvzCAD+4uxbIEMVC6TMmfDBNhlSZFuWWVD/CHOvzg05eGU2r9u
LyvFgqXrhz+MfUkKcJ8lyLUG0UVQxAinDeyFauTrBz8aFnlsxRYqiclyMWZf6L/HfqdpKYbTEhI2
fWOzC0n4FJj5fLRGlkTl6P687RTV2KUoXprCaXsDiWE+vdnT52Zkfr1VQVoXxZWzXaZ5B7EGlKNw
t77wtv8+leLM+/jVmUqfYruYt8jbVHmKDLxr3L43hwzzSn285QZdsJyak3NES8Jhq1isWDoyzi6B
/LutLZhhb3m2zNwX7dtt96sMS5HMBkD4LDxIXyYXwm90MNxDDQ6CYJ91KVpzlwEBuj6fFAv9baXu
byj8bmSdirmVwXVjneTMyjC3pLnkTUinB16/Fz+7Xb1PUIyTgjUbZtY66PZDsFbhFHO/tfiPPDU3
/K5Y9n8h7EagZFvbwdbPUX4sT2be+Xq3QcynuKrI6LolM/7vTOf052g9Vfm5Nh8KutEzqrIuRSxY
1nJm6FjuaJDLTeYLfurHkwWc7O1Fo3KNdPiOpK3M0cNFq+PANmrDk1XqfuKQnQtHKiszaIV4giBj
8wCagsKMj4aIE+q0B/Qc+6azbNy2FP9CBtu14KK03HXjLMgn8d2Mqd+6G3dcVXoiY+36BDQABKRW
FyjhhhY2nPqzF3ShdzRC3Z9OZOdfkKLXsfOxrlx8xjU/ufFP7obu+GvXHMuou7jKNNBDwbSefKXz
azm88mTDtGJHM6XApTGUAAg4ei+kO0OYSGztZaoJXb/34ZC1Og+YixlDnqE9lT1Schz7cd+Sl1nK
vCZlHAo5uGQ5+ifNih9dbw5RMgn3eVuK2KzO2go0f7ikmInf6KVvkuNg/NhnXArXKs2TynGxUXLy
bs2+uXwbt54NFDuNjLhrWxRlzQqm9S4/egZ0faj7dRzskORsS51UMa0y7A7ynqyZFmzEpQY8L5jR
l4h6G0tRMX4ZdFfxOmM6uPkuE6n9FUSA/vpY94mx0ajzB4ZwJcGRMXfG6CZmmSJ56kNysIP26LxW
X5pojPpH0PQH4JLdwrKqCoUyAG+oEvt/EwWUBs96VIa0DotgDorn6gyqxy1c0x8syrW/JIVvL9DG
qXtr0edlTabIA38b77JIC7JgjNy3mgVgDL53H+udlUkZjCcGvjQGR+x1ETk0z0Be+3Me9P4cWKhM
diTYAj2pbk2G+d8dJBfCI/kyQaKqIyDPeesm1/em/GmytAfwLfv5fEHJC2KL6c/boanYCmWMHjF7
h07WON+XtAxYZvk2Oilum1b+GSnsicv62rTxZ8CId4gLwGJqfqnbMmpEG9EZ9dElD0FU9mnSdxFe
W8SQTu5xBLV7beKTzgi14qoneTCZ9NPtP+RdvyvIcD0QAIjU6+35Piv7kJZPvCB+n02HThSBPT2O
WRY0Vnq4/TGV92SYlz15rOiYNaOhsTguRe2DgctIeFBjByrb7NBVeegt527aKvMoloIM/XJ56nRO
LeZ7bdAzcDUTfmyQU20knMr/s+6AHw7HQsuINaPT8YFCQCsFbVzmjT6oM6LeS3DToqiWm5COOhXm
lsau6g9J+8RAoR9qxah5mssjHT4vuxowLCIjvspEL7B6YTdPoyw/Tm10e8oV58yfXO6Dh6y2FyW1
supiGZXfl9g0ydMczxvlHpU3pBN+8ijlLXSwLzwNF3ZnbjFsqkYtRXnPtRpdDDkgfYYb6fw5adJI
MzfyWMUV7s9i+uCSBgiPISthvEeZverac6rVd0aiPUAmIgBe+bbjVSeXDOaaMjJBDAaJW0t992hF
eagF2jtQPQcaNEcnvP0ZxQzIaC6rW5WQ0V9z4d4hJmG8qw3OIjKAyysy12QNZtaaNL+yujuIFgdE
7OLogXkpcNOG19RN12Vp6y+kQm/gYIYG3wWChnkpSj0OyGG5PvtRvCZaR2dL6EM5qes0fFg7WmH8
X9loPbXtID/opm/5U7gi9LpT9uX2pCqWvwzT0npkhw5fJ3U+5D+97NS6+zJ+GZ+Fdy3PnNdFaVf3
pXVh7p01bUA9VIOWYjbr2q5ePCQ0Tewz7ej8MHeRKWM2pQPYNgtKyrlFTaRNoopbRxbvoiOxdBmO
NdYE7fceiq8eWjkqYQWjU7xVLHd9p7w3u2HjzUCxbnQZlSViQEZt9w8MJj6yqD7m/ywv02GOyqg6
VtVG3ev6FOh/IbQ8oZtEawFdy8YDaONRGfceB6/ZSB9U5qWgbbiZgBIaOTJI3rg/ZzkIkkhUoYB3
e9lfz4V0Ga6F9uC6sEhTX0Y6RoVd+yANXUmRoqrlAeXCL8Z3VrrR7a+to/4749dlwFbGWJK462NC
CzyPbge9/WI4d0bx6bZ55ZRLaTfp0cfA8qZCgj8+QB4NqE7rLv2RnvRTHOgbVzHVlEgHMFSdK2Jl
+BMD7x7ngj2baXrUjC0NxeunC+4//93uWlTXRkLwSpfOVtSNVVAnn2+7RzVwKaaJ6+VzHaNOZdGv
Xfu9J5es3ai0KUzLcK0qHwujijHocTiC5sbjB7GFOVCsGRmtBXaYgqUxaoRlUtyzFJKnXvXQGWBB
plvM2arRy9WvpRwZyoLVpU0tEODH5Btnoj+YdNzYixRz6kpRnAlnTlsQmkDP0HFPxC1o6RMzMzcm
VmV+/V8fTkjAUlrBLEzswGx/qOeDVwwbhUGV99dPfjCdZQloIxIA/NslfaysMuitMuyS9DRv5iWq
0UtBG2PDLCEphaBd5mBJDd/bQkarLEuRWlMrrwwGLKrpnBb9bOYbq319MbmyjclorVabmcsNbDNF
xeIg77MjmDHeJ+vFnfJDW3VAtYl9bSm6jNrK0MRZORSn5dLUS6QBuoj3yvh+sO2gs9rxTDdBaIqp
lnFbej5ajsg0HDVp/23k9dEsn9GOjTvd19v7j6KYrcuIrU5UrdWsCAon9fvQPTYHXFLhrc9rAYYd
AI3cSOZUf0UK6LRLmnwimPjeKN1jSh+qbuKYqK73tSTbODoVq0vGcI0Z2s4GdNpeKAC3j8LTQIkh
tljtVMalkBbzYqdOirRCFCd0wRpaeHsOFFudzKa2OKm55Lq3vug82ACUD1ogmrfbtlVjlgO5iVNi
rLCntNEjMoufZTdsLB3VhEqRnDaV2Xsp9gi37E9pnqLZr37OF83P7PiffaOXzl00q8dOSpBpld1J
E5edVQZdRmxNECrKtRbNAbP5b5e8ZvsQ0rqM1ipNkjWAYOPQEk1YjlZQ12ZQ62xjj1tD5coeJwO2
Yq67bPTQksEoBTi0F5bPcuefQTSmX87kuzYOG4+MiiUpY7Z474EG3MZS12se5qZxdjL+9v8gmlM8
2usycGtx26luc3xgPsTH6sCOHO2DD1OI6vIp24LXKha/jNyqsnxJJpCxAVLifnGZjjq5t1XyUax+
GbiVWpbXuvOE84ZmEF11SMgs49A3Tu5TcwtBoZoGKXrRR9tOFK+AF8f6FcfvuHP7mrPFeKAyLsXv
yl8B9hdkWB15aTOgs0sIJb7cDlyVbSlwU21sMpoABu9y1tyN4+hFiWeDUct2t8rRqk9ImXNRppjf
HpNbj04bWWleRWk9fAIl3vvt/6BYPTKGC8XuijZVVV84+ON8i0wLJG7KncbXNOZDDmc6jdn2BEDp
wQ2EdtTI4fagFV6RAVqZqLwFE1tB1XW6t4Eqd+v8sdP2lX11WUGyLDUR1xOGzfjzUoO1hTgbZROV
t9c/9MEhrt5yXTMSvC6IPGpdYOxdvrFtqkyvv38wrXXCMamLicyK9qkZx0syPd/2tsqyFJ/VQpsU
VbcVfjr905Tsk+HszGSoFJ3tEtORr++683qEuGboJlu9d6o1IgWn07Ce9xaA7ujLh8oDPc3mfAem
ig13q8xLgVnTOW/7YcXR5yfCUHf8qo3RbX8rTMs4rIJ5qZZa2HRpJwLXbUOjT6Op3VJJUJmXgtLO
0WJg5qv55AdrPqf1b4e93h654riQuc7quMsG0qHYPlfTXbX86kvnrrFHvxq2uOBUg1+//GGVJ6Ji
dT3D7Y12NsTXtLhz6s+3B69Y5jIYCwjoxQMcBWmN1wWN60V2Rvx9pqXYtFHpsjrbQgE8M7/pNXAF
o6v9u8+2FJ1o0qznlCJdgsjXMWv189TvIrK1oKr4X2eTOnMIhNTwTAXGVYcmYFTYug2onC1F58yq
sh5xLbskaENBIIXcetvnDykw+7SuZiiNlJfSPVnZQzFunDmKEctYKz6PNbcG3F86qgdV3QfOFtuH
yrIUkINBS10rcHupjfGMhD2ai61unz/P1leSaVkUkrVJNginne6rmYZd+6/dOhEayiLHfp0KO8xA
NQFJytCgWlRZX4G5PnYL8OfmeFclWmCNid+ZJBr0MazdF8vYqO2o/rEUxWzp53KcvPLi1VrtU/z7
kM/pxgJQbBEyNqu3O6sZPRNJR59z37Kn16LNPjeaF+5aYLKgJNWHGZINyPr6noH4lfPxoXMna+Ml
UeUaKZwLkwB1iq70i2FobtDmLH7MO2cXNagFRYn/RnSrpXHF3GLtXHMdGvSVSIBHrMf8dNs3Kt9L
YZ27bQFpTTwkLizox3eNHljx9bbpq44xHfkxy82S3JubZCXRBLnYAPxHMgT7TEujjp3CrDWWGsdc
TJ/Y1NhAyZLft21f9QiGLW1HlHHU0AqPHJ0+wy0QmWuYZL0DWTR7SyDx+if+kvhZuPBSUCOSY2xM
z1nMgq4AJys3dmkpm38J/ZC46xqQJNSXIQe3jmBos+Ebnl8D/q/tCabXGsCH41zME2+cheWX/+Hs
SprcxpnlL2IESQBcriQltVotL/I6vjDs8QwBcN9J/PqXmnfpD26IEbzYEX0AoQIKBVRlZTqeekqL
v4tx+OW175eObYBG3t41nk42gCxi6WQBqFflnOfR2Fn/Zk24J/Ji8vf1eDX5rO6G1hOLe7LCL1M/
JX64dcSYVvT+a16NHIClVKGNT1wni/8rKShSHQIl5a2rscko2hnTFl3WLUEjryVIw2Y+xGlgbdjb
NHPtgPGyIQeAFTbhykn6rn9aQB2msi16RNPMNU/10pV3bprLazExdihd5OTQlbhF92MaXfNVUI+1
lhda4hp6fbRw7zCweuP28Ga1k3h6mYqj6WHpeeuc2nl9AptJ5LqferZGhNOnEsIVbhv5866T0tPr
Vp10FpDAde7JHQo6PxOvTX8Ow9Ttugnht2hO66JS0vMSZgLZwwkvONQGio3z4D7EG+eBXq4qx4X2
o8DOdKZv1fTcTufWySIPVc5dYkiYvOa0dj+LsLPvO8heojJfAFnc6Va6xg9FdpvKgctrx0oINQ+J
Zf2zJ4j8Ie4zZC4RY48V7WaeWBXEVNp/5mVXsQom0XzWr0oetH2B48DNj5PiH7ORblz0DMeBXq/i
oO6eM3tyT2O2RHk3IHVYxOk077luYOa6w64ym5Q7uqd+kie7KyOVqk+0sjZ2oyE66XUpj1i2GLLB
PS1pEbuzl5R5d2mCJkIvd/J4ZU2fCP73pHegfK48q3JPHlgj+ORGdh2+EPoXF2oj5WRYAp1SYKD2
NAgkt089H14m+mWQ8zEttyBGhiNTL0XVI7FLOs7uyYEs6BILO68EwCIh36IaMRlI89fedyipOPyV
ETdq5/NU/uM0l7w5PLa/af73v7+KtDXB3ZoA73vJbUKtaMxSNzxWReFvQf9NH9BiLQu6yitY6Z6C
PjgyJ4Qm7hZ4wHBY+prfNq5rQ9XYg3MJJWPpDM+NVGglI5fZp8cQDbn7bKQF3bRw26Cuu+XS2Pmc
8GW0PjSFb314PLppgTUf9v2xlQB544ZWsNO42LF0RewU6TVbdqVGiacXrKDeHpYyZFiDUZ7zQp3V
tKXYbJi9Xqyqwybo7oyUJ8GnZHXHy8T5efblMc/I7bGB3mb2wfS1eJsWbCnRCsdA2Ih25LH55rfL
taD8ZyhZQpz2RnLn0GX0l1tAeH0IE9XSv0fQ8qy1BU3kOnk8D8NO1otZS12KdpBr+Vv2RMa2H/qx
aLc4tQ33oz+KWLynNJ0adrG74NIsJLHYk7LAF0nkS9gKpEA/u/Ow8cZ+G60Fi2peHzZs7uQ6sYvr
1u/4ShJ/vWTjeiVzntRtE7fhlPSQxnYgcKz6/Kng/b7zRlcEKkpvSJXAg6co1++B032b2S5Cdfwo
7TjI8zBzpgnBsLHGj0Xo/tU4W7Q0hhjiaScAC2GjbEEYd9I88ULxDGjpKaNbqiKm4bUjoJF2gD4L
gYuTlZ679G97ksdRbMlYGPatXuEqhtQOFZHymqfFSbA5AknWxv3DNLQWvUGoFgZwC3lVKngpBxsJ
R76xUQw20UtcgfBZiO4WeZ0mN0TL6Pp+ovSDy6bPu7xZr3FVxE5H4eDi0XMnOzosdZAxqP9+PLjh
VNRJCDxCa6YocrCuPZzGoUjq2XsG/uVQrTsfIbr+T2iFhd8vjXuieQtedt8dT96KRqrHP8C0sFrU
RvqHekWJH2AtXtyk4pCWW1oQJttobiogxKpkzpHttfPj3KnIG6qvtQNGnSLbA/ojnk5JQLsGkjMj
Zl/x9dByGdfN93120Tx1Dup2nXogUC1u40bsJC06mHYNrVe97N732Vov9CJny2/jWeZDepgdRL6N
D/xH6/7G41IX+xnrLkjnxcJRH2Yn9Bzf7Lw8Q8M2kha9Bk1+ZGQ+MdYATN2/sLw5zVl7kNaaR2Bk
PPpIZIguj3k/vVtLlgS+SDI7+1cM/+4zgBbmQczltv2wuic7R0kkbeNuKDd+umE76zwGIQE+qlTI
yjA69XjxjmHcuvVWkcE0+v0Ie3WHJo0MWFBg4jXkNuS4Hkt3F/yB/KERhGQAboFzkF/HEWWIGtL0
L7zKimQGhDXZZ3bN1SmxuYPkXn4tCI9RozsJz9k4w02G0Vx98GdomoQKKeuq+Z5lrR+taBLaGNwQ
IKgWkyml80Qq2z1NhXUmeX/00/BQoxq9zyyap9dDxgn+ITi+/fk8zCeSz9ZGVsDwcNFLaaRtrdkq
YPJWXS2VcPl5qb62dtKUWxve9AUtMAeeU4d+jS8EXpEU5bEhP8Zyitsx6t0NAxnOcb2y5rWD6qy+
Lq6izvAwPfRA5YifTSb3+azOXgBiIwa8hZdfl96tT4GXqh+2m2cbV2DT7DWfDUHuRSTixHXi5KO/
hEc7tBLB+58ySDc+Ydj9ep1sHOvaIXNf/+6EJRJn7P7tLfuvx7vTsPn/4DII7x1l3VxcPTKeRxEk
tk/jNNtiBTRNXXPc1mKttVYYnpf1c8brYzZ92jdxzWtr5vRQjF2KayvzwxzSUzUMR2RnNg4F08Q1
r7UbLtDF0ckr4WMaFWn1Kc3GjakbfEonMZjStCw8PpITcrNZ+ZTJv921i7I7sGajv8WwKXUqA7eA
2ktXUCSuw0bE1dJ+zNxwfHYaTo+FlW4xzBo2j05osEJ4OSMpTk4UoaO6Ei8u0GNBZf3etcR/kBhI
ViypQMKty8rYCSKLNHGqkseDGxZYVwyqhgzCixYGJ2PwIvv1My+22BdMQ9///iqMWy5ujF6HoZGy
Te5oDzp92DdpLcSO85IFXomRQTF1GvrpE91M7ZjWUvPU2c+cekFq8JSyJl4DP2mQaMb22WluzV35
omzHKjD8aBWnsBtObbfF/2cyt+aqViEc6N4oPEtLoGkFzwvQ5m8l1QyD60QDtqBpMAhFsE3aM9js
Li1f48eLeQ+hb9yidVYB3FHb2s5cPBwXK3KQiHVl/8VL+7gj83ewvx77RhT7zK8TCmQghsvW1iMn
PvTfOtI3BxAr77xb6koyfVBbcxcwcion/m6pIcbgqXfd3G/YybAz/8vmvXKn2l38dPQxvOrXOlrH
sUpo7v9yebFzB+ksAj5TxdyHKb1QyakTFc6CdsmM4KpwerzUhvNYpxOYaNj1eMkTnAiQyHZAlYJ7
js/yj5U/btSLTRtV819WBYtS5L4IgnSR7Losnr1+I2KZBte8F8pGPltWbJ/A854GdzyLeRd/GPF0
WoFwHt1S1TY51cqN28Z/LnkWZygZP7a8YeY6nUBbhwPpWG0fe9fnv3BfdvvECkslNhzL4MQ6kUAA
3E/TU5i9QcYtT8dzyqqnRnqHZWVdTMYbacjGPdn0U+7XiVd+AHk7XwY8JSdUXo/KhfZMvoXtN+xP
nVeglmzMPZeQU4UmC6S+nc6LoIqe39RYjd8E+hI3HMH0G+4+/uo3NHj/t9OS0QtEMXwHeXWX/yPm
yV42lsM0/v3vr8YXvPGttoSNFlomhaKxB0HlxzvJcGvT2QVSnpVB0If2EXqA1a9mGdZENHn3rKq2
/RDQpnsqC9bsu/LrGK28TD3lS6yxyss4mEDy4G+1i5t2rObLnh9k2EoYuhbf8uGXar959teRfF27
T1vwD5OptIhcZiCvddNBQhbNjnCLi3yQ2XponJouYbrVtf/2UjOdg0DxtRU26ijXioTxQuajgsb7
46V+O+Ig9fy/uwjE7rPlMAzNpk/QQI3Q89Vk/+4bW/NiZ+RLvyiMvaCRKb/OLR6O+a6XLtMxWgsR
DA0zxD52KQQ4o5oHgKAKJsnPx3M3mVzz3nEe1tLGEXH1UxrPQQhM4lby6O1dyXRaATR39QqaJ+QU
jtWtk6CnlNAcjCw79yGq1/+kvvxeVenG+8j0NfK/Czy4Uz6giRVZjfJd5tXvIFYFPaTzUIIzpKyP
0xYno+k7WlAOlza0+m6W12z6WfLnAuk8nz4v63sPt99wU4zWtF81l05X0comuEcEVT2V6jMqKSde
be0q0+iaN/Oas2HoOTmlDnTPMjQv18uJQARr16bSAV1ePYXhkiP2FE0QZ+l4HO0tyINhv+r4LWWx
pchRaf0dhjIC+cb7dd6l6oR2IM2N677tlq7NYRRLQPqxDFQMJZ3bPpPcw/SrKDY1XoWUYZ1fV7wG
Qp9cxWzvuiYyHbWFZIwgVtivvx33hjR+FHRbzTYmY9///mrSRVhk4MDMQBukvvUsjWix86QPNG91
Flz/12Jcf6OjHZ3UH5n0D/sMrflnNUNkc7YlOWVt/Ve9jD9CN99YQ4PX6ICt1K7HzHK69be7zkkz
lyc128fW24KsmKytOWUW0qxAECcntynqpGqAqZqdpY0e28UweR2vFSo1WF7D199Vvxwbn0QhG99n
nruHppwwnUTABt393PEWlYLZTc9elv22upHEczq7yeMf8PaFlulYrZU2VeYXA+IrTWOLnVNLRos1
R5tM629fcZgO16JWuFIkIJHPSMlw5oqVEaMvjPZW4vvOdJjKLaFWw0r79zV65Vd2mM0K9D0ucO8s
GqBON2XuvqP3DyaBGQ+jSYXAzDVBmQikB5+mYNpqSTRtIs1tvWIscocidUJtCNM76Z0wBTjgZBJg
z368zKZPaP5L/Q5E6xbynIGvbKi8tyeX5YCLQr9v3we0yDrXNqsmH8bPhyKiuZ1M9/+DfVkxphML
CNRQCzZjeHtJj/3QvpPdfHg8c8O20aFaEuQuPQWd/snP5iRgxbGfdlpdh2pB3HOuu6xG/toegPBp
47DPD90miYlhUXWUVtHkgdVUAd4+6Xzx8cZ1e7wk5q3HiWl4Lbi6tIbU9IJcRgNR9JvHMl5GlXCs
D6Kxiw3jv81XQJiOwkI+gwL6tEAaOOv+nuxRoBxenpd+AlWin59Tar/US3q2pwpiioXTRS5dNw5X
w8mkQ7JSimPUadbupU9BNybKTJzJTOl5sToRMbGyU9g63a53KtNRWKHELcWyS+8yplb+feYWudhl
vW68w/5LT/6ZIsVx+r9nXyFE4U4Eyx84LPZUlpCQJPm6HoPu3eI4R0CSDqAji2rCQdjOUafJEs/7
Isdb1QNwRtrI8b/u8yftJHBZV7VWl4YvY279oI3/01ff942shXK3tIIJMn3Y454XSVUlw2bq1PD+
0BFbubeUGUIf3shzG1vw1lyIqM3q4wJqOC5/t/5GGfFt1CHTJWYUt/xS3psBxuBda31a1pdUFFEB
4t9siuvlN0D3G0e+YXvrcK7eVm02rTXeoP6UAH6STyDrdt/3RET2sEVYabg+6JiuISsLf6CVvK5F
c+TLkeJxGP7TbrGEGs5mHdWlhLemvLwP73rnGdxGXb2V3TGdPDqca/RoC2QUCpczyHDH5uKmJAHK
tafi1LtfweqTrXkCdiiWbinxmFZEi/NF2K6+xAP+ykHZmrfvguJnjXpmMBzy6umxi5jWQzsHLOQM
a+XgEyJ4lwKqq/6ibuLuAyAwHeXVoMDg2hNe6Vz+COoXO7j66kluaYeYXENzbzBkDi6f+HwqUMVk
aLkUy8eu7iJHhPFIVCLrnw1gWrsMpWO/XBo41F9mfpXQpnVUG2ceP0/22d3auoaV0KFfAJimuCtS
dsH7NHasrIiCegGJWoNeyWJLqtOwo3T2A8X7tV0VmpemQibjcs6nb3eloQGBs9/IABlcUAdykWYB
GLpS/MrG8EgWQGYQMB6vgeGCodMf5Atx6lWs/Fp3BNKBJGKZFwXN1tlkmvn976/eA9aUh5WSGD4l
R/bN2YIpmQ4OXYamhYhLh3IGv+I2fSJJ9lw91WcZ5YnYp6BGmE6DkFE5NbLpsTuDn3mQeOmPJkge
G920L7Xw3LRB1aCgz6/O/Glov4lliYSM5GZn89vEd5i75saT66xTTvGB9eSdkAc7wZkPU6xiEiOU
HoINBzZsHh3RJblPAqvs+NXOnyrZRki0BnLjovE27ztqgfdrwqut0zUtBQmY8i5VJX+sbfE5aNkz
FJST2ku/gT08XkfyIwiWJBRblDeG008Hd/VqoCJM8XtGpl5E1yW9K6BBdHbYRyp/jIuTiJ2vWR3n
xYpJ5lbKIDadO39xAvpG1dj7WhKZzoUQhl7u2GvFr32fJrQen6xwX1cQ0+FdXsbkOPkYmqkPtvWx
39LKMBwUOrTrv7isipojB7ImpXKfHG+rYG7apVo8pmmV+n6fi2sTFpH3DxvLiPzz2JENLSWMaJ6c
dSDmBZeJuOICOR6yp/7EkzAGjfGaDLE47mKAhy/84c89w/mPz/gq+2sk/LxMW4BSg+F1fJc9AdnM
w5FfxUITH1pSfb0ve6vjuirR82xusaR3goLG/uYr8u2x2U1zvofiV0fDvFYyFNzDJoQypFV0Cee/
9418P7FfjewyMKONKCJcu+B9x05uu9MW9735etxyobJffIRZlI6ObTOqk6qCjZenyRz3v78aHIBR
d1Ry4ldrPBHrpdminTXcbHRRGR80dyCSRwSE4Kd1HDL/AwgzvhR1uiQlSz95w3reZ3XNQ3vojdX1
GPIrmYL+EPaZf5rm6uu+wTUXnWUrF143/Er7SaGlBgzXAfpqdgyOjjJt5sXkoqJOQ3KbehTMfpJ8
Ty8HxtUm3YPdSTDHIzd//Vay6p1XdBszfvvqhKG1s6TKO5uqWtCb/XE83O8GPhJ5EfZ6AtLyrYfv
mzccz9NvBr0D0H6WMnGxwQnGAMa+E+J+tOQ4FjwquzUNTmwEgcmush++p50IgXBp6LQpuQ39uRlF
JO04pz8er/HbUlgYXDsUANTLW1nBYkreiAKfSP23HMGWhAatlEKIKH9yPRDXZ80hYzeGVosskGfg
Kjeu6G8HGXxfOzxURYDadofxOz39P8t89sX6yk7esfxUxN0W8vzNMImvaKfI1BTjTGRBbzl0mttT
Ic/TFg2GaWjt0e2IoC+mzCI3vL3jRn4ny49QfHi8OqadpnlgPa0LGLqwOKM6r+KrmMFTXUXrJlf7
m4crzKJ5YjilXeXbNcb3SZeUs1Cfm5KwT49nbxpdc8ZxGpuhDcl99DYaGU/8TSZ1w9B6YPco9F2W
1h++d4OV0Nk7lONW64/B5npkH7yUgQR4RUIashrPaPsLEg4N+kvKRj/KKds6Rd7MCKK1VfPqCgwj
fYbk1nckpw8Ou/HgIwMad5wvThivy7rhYKafo/m3k4a1u9p+dkGnxZH31hGAxwysQXU0Z9VWZcz0
Ec2JedeGKcl6HBD5cSTHNRXRBD4o3Bsf7ySTj2nPpXqwlhSkq+P3sf5AsyeXg/vstmtoXcaud1MH
zOBedsFL/mXO6cc6sw4umfek5bHK2ulQ9lMm086it7W+oBV83OoVNVhEl6gbK5qKPEjprSN/S5KU
HQjE5EZ8No2tnQqQxE4dqDJhzm7/cV7BjJq7v3LPSx5b3OS72rHgQOJlXSksXilVHCyvHxK/a9Xx
8eiGyesw8ZBAlFnRil9c6c1R74lzsXoB2M+qDfIRw17/AyxeV+sgp0perGasnuDEy6nsG//mzdVP
sIjtUoDyQMf7v/feYgG9UUBE+jzN5VdaOF9SN316bCLDAugocZE1CClzs55Jq5Ku7xLG5GHf0PdV
eXVb71Y/6FNOsLbpnEeiUWM0t80WxNc08fvfX40OrTwk8e4BpRFVeqS8y95BJiU/PZ7720kZmFzz
VZsXiwpAbPfsDj/b3I1W8dxmAapcU9yDqaVYfobNC92kbDBtJC24j6MHYVxcIG+9lSlElk4mqoPQ
ZVQRT8XZOi9bocZ0Lf7v768MNzstBPvQPPhslempHqFp3SPnx8Gq3kZdXcdWI8Hw/SRRpsxBVfLY
nqbV0vy8AmSqWouV3ToLqqBQs6yKLTiZwcl1LHnZ2tbI0zJ9zlGtz+chWiEF6tMt1SDT8Fq4UX6G
tpugTp/5nJ6GdX7ubXlsAr7xSjEYRpemY0VudwqApLMI0UqVq1Nqb4Ub08zve+3VQku1kqXrufVM
bPZUKfFekSm2arovDuuydNQfwMSWV9az9DM8QlgKWnsgNaVvHx7vGdP8NQ8P2nGel1nwy8jDU56u
MUEn3srlRnAwuJyOHIf0JR9mNeYXCk0TPGrUs/LEofACqLGrra5/00c0vyZE0m6+G0lY7ud5plHN
wF9j5U/etCX9ZTKTFqFnAfI02ZXWszMM54YMycy8D2rcpV7geTrBZ+NCxcwO0+Usuyl2RH90GucA
HpA9GRHvD7x4n66gyARX620MxkNZ1O+bttu4urztWn/gxWnjoN7j4iJa2F+h3Hphfvfx8c40jazF
43AuQztLm/ySrnU9vMxF6wfvxslb1l1b/w/IeDCquskYWpUH6k/QKlu+Vg4Td/b4749/gSG+MZ3c
M6eLsJZxCZ/9srpYTEIWs4jX1j4KEBI2gYxV7kUTl5G7/Hr8ybf36R9Y8rEGWEtmtfWMH3eiVvCU
F9YTtDo3Vvtu+z9AKdhIWsBWNbGoNeAmWZTq7C2oQy9PHn6Lj5xPtWzVQE0rr/kzqKHmqs08epuK
IELx3u+3shKmkTU3dkFD4IftxG6lRyNC3TjLtuhWTUNrwTdlzgSaOZ9fGM5U0FE77DCkm8itt484
piPFaShnkgKF81wE1edqyT660Dqw6/7oOf2+Q0JHjIdTyOs5U+lzCO7rNsrTsBkjkKMGG6HgzXKY
9wdsHLgVzmgTZpcVQjngXKWViiyQi1Hsn3SeI47PLcuG65nsdf/7q7DsB4FtkWDJL6sLZU5LDc8L
VCHzMI0Q726Pfc2w4jqefOzYqCyKh77rQ2dslnV9CgXdunGZRr///dUvWKq2bjqKN2EeDkeoAh/n
deulYzgkdFA59+qidVM8ZQtLXtCocYNUUiK7LTo7wyGhU4FKJGrVVPXWs8XFl8BCurkPo2IqIjSn
RZm/ER5MK6y5ctGkQQVHQEROhwsNgqdyKA4t7SJvKjdOO0OqlOnUoOPQW8BjwFDuR/L3vRwXnL0X
+vdd7Q1xYiMMmb6iI85JLge/QePVbUjuSq/ZQQ6R/DXFc0IO1lnsIpLx/kCeu3SiFvgX6K1G0jwT
fsTphp0Mnq0jzmdkRYapD7LLiG5uwqxYTe8oUlG2l6P9TcQ5eK+Ete9K/Af8vO5EyVYHN24wLT9N
3XAQuJLldbPxKL0/Od4IcTrmXEAdpILkGb3N4YfGiSQ9930dhfknKo6Fs9VlYNi9Ovw8S0M0IoZh
+lz09bOCdxf+fKBVGdfFrnYXrLcWq3306FhdzYuL4nWLNamkqGPX77bYXwyniM4cyoaGVFOJPCp4
2WrQdNdh1PUNT2xOd+F98BM0H29T6TtZOSLLWakZTN1L9TRSWe6LEToCfcgtvxZzkV8s5aSR8oYY
gOgzE0EdTSLf8G7DMa5j0UHaKqRs6vySrY0VFUX3DTfOXdQGaOe97+FXMWLs1q6YxODdyjy3vqBn
HyQBliTllOyKcDocHcDzoLXsgF+GAISkFsTngo0KtmHz6DygwWwPgD80/FL54fO68k8NEiM9RET2
Tfz+2VeGWVIuGCgV2a3C4xN6vh1/B90HsnFEGJxXh5m7luKVpIt3ayFm7a/5c0rCf2ZrfpZV/+Xx
D3gbc4Wl1by3VUUuJzSn3+hpPZCkPolr50dtAmnrw/oUNpH6/fhLppXQLtsTHVNFCh/lSBdSSyxa
q78KuasPBr9Cc2BROYGgds5udosuRAtFCgF018YNwDRz7cYNasvKwfjsNnVXlvNITHHF/95lFR09
TrppHhqFnV+HK0qAa1VHXtmlMQPBYvT4E4aTQceNg4OnGTuS5hfVQHyuXvsEKPKtBKTBNjpU3Bla
pdC0T290BkMUj3DXDvhWvsU0c+1ybfl87aHGjWOZ8qhjbuyTLZkQQ/TV4eFlOKo0nyUeCdXXgf5j
Nz6ywL/rdjl5YRfbxN9p/PtPe3VAKGdtl4YOOPtdYr0XU+aDV2/ARx+vrcn8mveujcxWolC/b8Xc
o8VscqIF4sTPqxNs6c2YPqH5La6l0pd9KS7hzJK8nw/tyBJw6jw9/gWGS7wODPfx0g9T0ecX0llj
RPECJ3X7bFfju06Gp7Xc4qIy/QzNiWXd2W4rGb35xXGYX3wRp8Px8U8wbFMdEK4kEXa1Io0g7Al5
UzXWYx+nhE9bLKwGG+mA8MrPe1H3ON1yYqOkw0/lSn76fDigABbn7lbB1PQ77p9/tVeRX8nRi4rf
UblJLg90q4/WYHodB+45M3Pydi4uQSeeKIMCaW4dhn7rVWBwZR0LHiBfkYcWjqAS6ShIeF6cWiZF
kZ/LoD1OXnj22+qvxyttWgjNm4tOBQ0NJmSZ6fprYF7ksPlYFMVnf12fCrUFPDEthObVRUr9QpCx
uNSjVcbVAJ753kVd//GPMC2H5tAlkwsZQEF4q4f+ufP550p1cYdOnI3xDbcWHQSWgu40TeV9uZ31
CKqwQ1DxY1A08ZAGG4eGyUCaMyvZAIher/llkGJ5WkI1JnOYbiyywT46CIyNIFNP70+mPJyuKxV9
ZEMHq3fGjTPb8IrVEeJSoJsWoNjsIlUXQfv0ALWwZEK/7rSUkfB/BM4ADUp/3+GkQ8wqWxRVPrXY
smEW5xPo4octvLbJUPcN8Oq8oCId1mbGwyx33KQLA36oOyagEhTsuxzpCLJwbl08knF5Z2n3rSQc
Ceb8i9yUQzClzXXs2FALx+lrXAIkUuaLHUZ1U0aOSyDhjTbIKo24I2OHoMPR2eo9MOxcHTDep8QZ
OHfZbfBPZZ4M8vzYqQ0nk66Vx1enb/Mqzy6N6g5tFITpV7BjHYRTnsQaxo8/Ylpw7ZbdOdQFiTkW
fJbf8hWSpl00pbfHY5t+gObSIBdqcy9AAa8ra34M0VYZpxYqFhlZBeSYp+Ec5muV7PqYDjIDY7ql
1tbJL8AOniUX59Jd47b9Tuv5c5Zt1SQNa63jzfJVZMta5t7NhxCBarKnbt6SCTCshA4xE+h3K4ld
eTcLyw0q/DhH42m32BtHuGnmmmd7Pu5embLZDW9OkT5B8fSx3U3j3n/OqxODk5b4PsFdkpR2ZNEm
muBw+4a+f/LV0GtJPb/ya1hkjJfw0sg9TWwe02FeAdJ0DCK44uI2WZTxJi42+0gNgUBHeiEJJBh4
h8Ulh/yWVHmMTxzt8itHLLDo9H20rrandtpH912JjvWFN+JCm+Jdi+x4k20lQQyu+5+c6yvTFyQF
D8hYiQsDyVlPogmITeGoxHfOdbARlA07Rwd/DTUOAzVn3s31Ltbwu3Z/7to2OubLEyRo/GDOLyIL
PxGQLSSZ4ltPJ9Ok7wZ7ZRhvGO0aWp3YOy6NxBBAW/Db42kb/F8HevkhlyJ3bTwrRb38Y1Uc0nC1
596szvny+AumuWuuupAyKAWDP7WeTEqJKmY/J4+HNk3+/slXZmFQ8piDCmsJQnLwYIdPICuMXRFu
ADNNw2u357KYLEvc8/YlK27U8sEClk5Htfa/9k3f/d/pF67FG9AAQZM4qJL8XmTPrChU9r67rY7o
YiOdeVVi08zj8HdJkPmY2BaIwmQaLchOzK6arMeiKu8JyfMRvQDpJh7ZsGN06BYwdpPnWNyDwpN7
BJ7oWEHEdJfJdQbQsbQbkqGH4TKI6kNgWYDThe8rsdVMZjCLDtuCgOkSyBnPunrMf/KaJN3cfJvq
LQYaw/moM39mflsPdBZwpe445gfHbd7Z9MW2lliNuyIrc/TSGA+rIA3caX2y5rT50Aqa/bTBj7Tn
4ofRtfuANUiU9BzLee7S9ytHcZX+69FdkQmD31fl1XFQjDlblLUsT6JcxxDRo5p+FaEQ3Z4XEMbX
jhsxNKM/2Hy6DOm1WV4msjHu/cf/UcDDuNo549tDaVnglHmy1jAZwvkouimLrdSH9BzblT/ER7TD
Zsyo48mSOc9TaIEmbAIZv3Kz7stjv3rTZTG6dikA2eTUom1zhIjZZajeOVsJjDcdCuNq50zvrkK4
rTNeZnFe69PU/RLhhtUNU9brXDZIPSRd7e4yNNP7sALZj5OC6PmxPQxLqte53GyqwnLAvBd+WuzP
kAtiy1FtNSa+XYBHH5x2H1hTJxWQK+0uJGvijrOkDb56/XlWJB6WxELJv1oS1DidNo8KuRGuTAa7
/9bX7tWrxs3GYbhwdaTjAaHwsa3+u2u8sf91/qV2kRWHAtB4SWkZh+oIXETUCRl36W/RiyeFznof
7AwdKia0ZVHdnztB4xHQGJIn3fr98TRMP+/+91c/r+dN0zuysLFkZeRO1bmvso1IbFwvzcPXvsqD
MnW6S8Y/29Q9OiM5rxZJCFniIvtXWR9FcXWQxZmJHc2r3EARG7xHZ2RyHVEK0ab/x9mXNFeKM13/
IiLEIAFb4M4eyjW57Q3xdFeXmEHM8Ou/w7tyq6yrL1jZcRdCpJRSknnynOGWOV+T/jaTt3hXKQs7
UHJ4L+/zRLg5uRnO3+v6FIPPKTY0cZf3+XnIJKe3UoH+CUdY//ZL4dmPfdEWy7WKGZRtotEWnvGS
jF3rvlisWZOza4F+RBcfKDaBXEWb+NynrGvMa9qmoVf0x3YYNaHHpx9p1PyjeuYCiN7a2AMTfyws
8wCyl0iUj5a9Br79KsibpUuTf47lx6Ok48FEc3hSxWN/W67xqTmWp/jsn6ygCXmku8hVhpIOA2FD
m6Bbhv6WZxY3A5H2w5VBHk3XzqUaf9vSH7yRsaFP02bqb/ZyHMyjp5OKUbmiTLnUMdHGSFoPtz6q
y4if7XMKDdbABsfPoTz6kaE71bbd+smpRiWfj60FRB1gAr+RK791J+NQ/MTBFVahr+kyUplIutG7
Np/9urTXa+puTRllUgdkTX/uOg3laprPh4ytxMYFxr/y9OdgRPfHVdpfcu6+dQYCcYLh1kbGsxnl
B9wnr+3BOY6PfkS/33+KwjRyIW0BpZ8HWQhyNboxBH30Af0Umvyoaujt0PqwMU1/ncd07cyrv8RW
MNHROE5xzjUoE9XokueC0gciOjUlqHD9EvxrluxSbqDQcfzvtMvJWmfKneHmumejvBjxQXQaMN2n
XyUYWnJVPouCJwPvbihdmXlYV1/58qXvAKTbVWjCEzZrfbD5wgpOi6k3r31N3lD4/jI0oMQx3X2O
JJMpGWwgPPcXDD/wX05b/iR2rIkDVesp+WjSLinj6OS5zu13z39cas0uVNzscmmsX0GKaVEsp9M+
zPSQ5JB5Pe3zHclBjdiAgMhEyXXk5lM8+QE+k/ekQKkpF8QasoDsjvn4+mv4k+uipY0mte5+VZha
roaloIhPbRMm8fqjsTzHulSH4t6W615WajGD1pj0FmvP3bfScb+kyY/VehsaFs6WCAxtWnvzxk/u
DJlpYTaNsp56YV4F8nyxU1w3hclg7cuj5yFO2LXAcjGMsyJZSIEF5tV49bM5YKa/b+/IdTDHXdwK
n4FY4LzpwQYhGJrV412ZeWwf6Ua12wqiCX1rXsthCJvFfpzaWONPKsNLfmpyl6I5F36apF5gV2h5
XM4i+zHNv/fZXAqXazcT7urD5lbSvdU1CVFL3elUkr8WxeCPkEUj17l2T2RawtRtjvdnrThl5OqW
OUNbo7RglbzCxwNkTU6dve9glEtaJc/TcmixU1j/zzCLcC13CbpRU65oIcBo43GIzWs3PaMJNCwM
RzNnlTm2zfPhGjLjxaQZx5yN5KtXPczVrwLyZfdNrTi9ZIW7aeV9a7c4Zay5PQIs/pzMulY91dDb
7x+mbQOmMdMkN6/VfDPLW6UDCqvMIbkji1HELWOYo2Lnzg/T5Uuni9JVQ0vu6BlZYQNqAE9vnrp8
DcYVfAu6Y0Q1uOyLSRrnKHObV26Qdy/PD+ti/ZyAxby/kp8DYbEBJYdM7K5f13bz9ZN5BJ/rKT+B
v2DrjrCi5GpmkEjRbBrVo+Ri1my3SDDzwryu37ZWjAHsa+7X6c16niLzQM6rrXuQIsaTq1tZxtCJ
UeKd+oiEawRe1IN3KV+Mp5Sf4/NyJFEeFUNkTkHZHO7bUXEky+wGGU+8xpgR9JUD5BIIOXjT/IuX
32vq6MC+Cs+Qi181EUvrEEZuXf7a59+YTgRPETLIInisZp5r0m661fP/Cus8zC/deFvzi2U8LOy5
Fq/3LaSavuzYpE8HQVxyTZPylDQrOFum4e3+2MqtJXl3YU5NXDRY8fXbEjaX4cQP7Zl8Q6v4qTjw
o625eJXPkVw9Roqb2h2uL/qt+E6P4uRFxc18wcVwzI/ZydLckgqnl4thrIG0j7dFJowX56IWYWMi
+Bl0QaJqeMnnK6/MK9RRTeBNxTnlr2bT/I8IRxNWqYwkV8TKTpR2OuA8dE72sTwkx+IV96V9WqLq
4F8SdPFF95dd8R5yfazkZlrZuU+uU9Ge7H744RdJaCc6KSfFMSLXxxgfC7TV+eI2JU5Yout0qX+s
I4B9ALt6u2Dq1JSrZIUNQbCcwFg5iMnKh1mXdVe4m8xsYKacG8mIw5bPTURafnJLoTnrVGaXPDnh
ll25DEmFYil/WE1n/NUa7dMivFmTCVYcpjKrQeLPBOj9jFzbWlzcdXpMSBwZeRV1XGg8TGUeyZGL
NDGAaN0c2UNdj4MzeO+mlC5shzXzOGxHhDDPkwOGTn7yex0ASjVtyXPbVYwtdRANoFs1CZN4k5O3
Ml3j6ud2J7LuXW+LCZ6L0RfrxTM52Oq+VeLr1OmYyD53KCKL30E72iqSAhvHLbqIJhS6OVYdDCU9
pmv5JqCGqzmCPs/JE3+bwIcgcmiasXI7c7kWxfvsPTbem1k9GfQ7b85V/eP+4fP5UhBZEQ8au3Xh
2HCwbKpuzmyGY9ZrgjLV0JvjfZj+UvVokcxwJtDV/JvR9kpnoSnuqJZ4e+SHoW1g8RInR/XWbafX
rG/OcyqeQR36gnr0LtciMomBV7lm5aLZ98rEEjgARK2Vjv/8c3JHCibT/07fBPOIt2Rsi+zMv8ih
OFrugUVDtLUMO6BxB4uvsSvPRnzJj8fGskAti0OIzCxqLPKQ9jrGLUUNkfiSG1vxlNS8xmtMIQmt
MAmz52mIKJB2j33AAgtv004XHs2a+Eix6jK9geUndpk32FBAsYYJPRDvtyH+RrZ5lyvI1AbdyljT
9Qjt7CmDYjvpXz0UrKN9g0u+zIx0mLwWtlrnW0d+cmuf/3qbrT54gjvwMYlNjGsmyyErhlOT7ksX
EJm5gHSC5a2PTIRvbDwYfW4HrrNPE5sST3Zhw69JnZHxRoyHsoiM+meng+x8frMTmblgavKaOImN
A7ous8BBF0nkseUdug+7BPcwecmBBdTfCg+FxeuQn2Pv37n63/1dorhaPMlb0ybtc04a8xqP8VF4
JDAr+wFXTdiV8c0odU03KgNJjmuTfgI/HluuosoutWO9FtXwbHW5ppasqDcRmavAyWNAkGk73rqD
eWShOLW39GE5bp/HcbgvvCKyRl5bQzwQlEiI30zv6zx3h5yLCLIPpyK2jveXQ3HgyLisFoRghsPs
5UqtL735v9p6oPNl7fdlz4kMzFrNtBeNbY43Hn9LOiucal1LvGKBZVQWQSFx8HJ7vKXkLKoHlz8K
nS6I4rsIrUb/PXEmECpDy2gcb/PRPoorGNjO9J2e7ENzisPhan+5b/ttuD/T8kQGaCVuaQzEQ4Eo
hf19rzwUni5VoLKO5L0VMpVGOtHlymgVpc4STiI5GkInQ64aXnLi2cwLOgikzCsbuXgbOPFHCF+D
HcKLdx7NMkSL96Vf+BtkwgfBqAHe4cT4fd/sChwDkSFalvBKwgccbeMxf2qO83l9GaI4gPphtDMm
kYFa88wH012wg1ZokOfMOiwzC+5PX2F7GaTFijGHzMU63qB2skQdK73DAjGswPXRE3n/EYqNKZMS
uI1fs45bQCR2516cxlUT7atOTRmSZfitKPJt7qMf8PMA/ZQ87PF1EW5hoR/pIAyKQ03mJaicte1r
DwsMEEkACr80+cn5KYl/3jePangph1UWSJyMTCArM4EDMv3lC/BlivTN5Tpwu+oJkvs2i8fnuUFa
aZnQI5UNYTegK85xWWCIVJewVq2y5MSrm8Y2AXPD1QE1zQAJx6LdO7R0+06J5yLTh2O/SsgIZJ37
OopFl4hRRBAymGpxnaUSHpJJrXdOu3cnw/ZxHtKsCpvq664VlkFVa0XB/1Wk65W1f4/pYa2vbvrK
Uk2QrzqAZCAVsjLUFD2St9WDFWLrhEnUINu93S+JxtUUp4SsXpf1Hl09C48YxYtXlEGZnCb2ct86
qrG33z8E5MMEDtTGxOlfoycXnBO5M4Ug1tk3uHT3drNwGmfBrhz5V6sDP9N7qUM3KDa8DJ3yIA3C
0gU2sYDQAsRw2IWuIVTyVgdaZX1qI0vL/fIoZjtg9S56GEpkvBSPRU4WA9aYLO+Lh+RpKdg3q9WR
nqosIvkpyWqfGIUz3sTQXEYv/tfhtjYFsB2Hn4Q3Mloq7tBJV1uYe3cYI6QAIrD9hvGxCMSlPP5/
pPo3M3/2HAk6xZeyM9nYj7eaH1n5xKcyMAp0vni3oUSND1FnOZ4I3Uihn7vx1/1tqrrKZH26weRQ
JDTxdsVffbQVMjwoSwfm1/63c7TOyz58PZEBVh1wCU3mY28hGRBXx2lfKZTI6KrFZUaVbT7s4Zt0
9N8Z+AgnbauN6oSToVXtOJtFK+Bq07W5OGERzWdyqS/ejUex5qBQ7F0ZXlX4dB4pr3BHlifbfh9S
TU5blbqSxWdM5rtuGSNf2EZz5ITQHTlYWQT1hTk0wzhow/jJMDTHtOolpDu4GDsq+hTLS83faY1W
LV+XIVCNLLm2gX4kP6s378v5seUoGuZ1dH/vK4aW8VbZOqduXcPyaA89xCm+SnfxeFGgKf97s5CJ
DQkAaOvVbC/UmY4j2UWsjZG3YOLDneXWid8SiB5fHfAWNQ0k6JIAtYr7BlFksWV81dQ0cW8bcXOj
fl71IqRWa4zQXc4c92XJVgLJz8x8LotqLW+CAn2+L06XIVdNIaY1trHG1uLd2uVvUDTt25cy4grw
i9Y2yrG7NV37APg1kBi9ZtIqY0nRM8vi0Zha7J6k6iK7bYJ4eOyrKziCYvaPxzRerNqj0p3seWh7
yE0XERyxXnPyc/JmzVe7IvqRlWug/eeTNMYezSrjMi/dpZySg0uS8/29pBpe8lsC8IU7dxyJ896P
ans8Ers9MNAx3x9+2++fXJYy9ipmFgFFpYEkLVgMRpZGrJi/j2i1JtBaWtddRPOUyDgsMPRxqxX4
/u1E/OBDUHRAI9T9N1CsrAzEYmWaFI5nrNclHg5NVUaWs2q2pso42+fYh0MCGjU0Rt8y0uNl8jMb
scRe89T62XVI2a2uwMt7/xUUayyjsrLCrcaRwDp1/Oq6L118Hdi+WFQWlcnbJB55iX0PQsQvXZ2e
1myXRiXWVHJc6i7JwrbMLSlcaP+2jhcI0KtoNqbik1cmGzBFtdo1+MGu5viaz1HMnDD9xyy+7rO4
dM82LkTfUOtCrbdDNeWVtFHlajaNaj9KDjvGOQiju2m8lXFSHbtk4YdZNJralmJHykistUidtrds
cl28b677r8Egph4/ms5LjKLsfdMoDC9jsDo7QycUTcnVaX4mRmiz75l7W/K/7o+uiqZkvNVomyU6
frGuG+Cn+J6E29cus4P1VF7ExUFAWL/ef5RiIWTYVVeVRraOQHaNQ/aULfVjT3U2UjisjLyi61SN
JMahTMrr0HVh3zxklo5F8HOaHxCiby/04dhZksJmTZZPt02IrjzEF/NkHdl5b1cV+b8894cHZGNR
ub3ZTDe0Dc3JI5he7ltcVR79v4+jDwNbINY1kxUDr8/rcTmwcD1uRdL0sH3oOc8ePrmCDW6leZxq
hSUvLpuy5vGMx9EgfQKZ49aFNt/Y91igssyO5DwEoyZHo3qU5NWkHscGZoPj5dBEK/jLKlJNY4ti
aBl1VQx9sdpWPaFrs69SMCqbya8aQNE9wzu+DKlo5rXzSY7P4bU4cjNydCWFT6eNcaXLkTlJbjkO
0Id9e0ni27gLDY5xN5/7sIdKxMrWuuDGGr31RFL/IkYXUYkOXf3p8Ybht9f5MPxcuom7FP10a4ZT
Jk4pMGGpCYIAXdvDp0cDM+WAqsc3UNOta/3e1f/4zaVd0WRc/Ly/4T89/TH2FkJ/mPvEndGu44yd
q8TpvvhT34eLKX6DxjePWENAlD3vpNH8A9/etqTJ19Gq313xwqcmqLNjlmqAJqr3kLZOSXJRstKp
35fyN3e+jOUjWP14DCRgowkKN4v8EdbCUtImmiaQ0oGuHE8Ypwezji+5R5DjG49Ww15Np4smZmoO
vU/9AI+SNlTfs4Z2fkIvXl+jyxpcows73l9vX/EWUoTlL94S96C1eU9j91A4aUQq4/dsWo+g53ge
wbLIWn5oaronKMKbWP/dXtQyinix5vqdkPwI7bpoWFkYp5MmsFB5hnRam908WIYJQw2jE5nZEhqD
FYHMTGMs1TpIJ3Qx1eaaxaR+z4vXDO1MLNNdyNu2/GQzyUFXmfVDV2Qkee+Qd6URRYtURp+05WWF
XeSAS5jdZDVrSi+c1T9dJw/qHhXmmWrOf9XsNyf8cGiYsYPYHcWLd4TUX4nlfkH3+Xls/k2S4XJ/
m6qesP3+4QmjX+bTwHDkLQYNKgCFpzkcrSsI/O+Pr1hZOdqyV7O08f1ev4/1dIF2+gFcY/tGlnzX
NVak2yZKL9Dg+5H29hr6xBqO+waXvLcUiduDOTl9byAIRPzhWFKdoJ1qy0ieKqahhLIX9vrUZ1ex
Xmm/3PJ9fKKmjGGfF27E6cDopWHD02A6z2i2e3bYtNMskp8O9WzzJW/oxZ4768XfeKDNbtHxwyv2
ohxMQSZvBQaZ1u+gV0cRM5waJzD9b12tOe0VlpeR64RnSZHYA730GSDrxHBJhGg9ObTTUmq+8VSv
IDksigioU0zbLT9mh9yrwo65Dliam7CcwG+/a3PK6HXo8K5dBobsS0mm4VthJfRlgq7Oad/om/U+
nAgsg84QtXJ2IbkhQD7PSCh8V7MEiluRSE47QKnYyqmobgOZw4n+nWRf06ZCe6x9gPZvMIwha77d
fw/VaksuPA+8txyC3TSYNZqI3woQ3ewUtzWJ5MROTBl0N0d2mYF+cJvya1b9Az4PjZUUMRaRbtuE
1GIsOeI34nbQOEm/FzYNs9ECvq66trRbwvsmUhzOskLfWLdg/u86di7BlglxwYqfPApRg/uje59e
vX8A2zkZuixO3Prd6x+guBp08de+yQPbP8zx17jUFZk/f4k/8O1DlRuN7SAgTes4QM/ygzW4exJw
7A9Eu1mviKLjgl7SIfunsV3owKxzcrhvHtW8tyPkg5853drjiunQNpvYKDem66923/cdJi75cBUv
CxihEnYpYz5DkWxaNy5RL9HBNj73LSJ/iFn5XLKxGOnFsm0wSy1d8SDm2TyM2KA7bS+5L0ISv4sN
XO+5BxYkQXoXDUA8dnT9ip/72B+g9tHmBoixa3oBR/bZ58WhdovD6Jug+bZCr6s0N6bKCSRXZrgL
msQS9FIU7nERm0JV7USlB7nTFBcDVsTKCs2zVKsi3c6kKGraioZd3LJrQw5FwDUDaZQN2apd8SiR
Ie1tZzc+VDfZBU855VMdzK3/mvLsYHh2dN8tFC8hw9rtzvFn3Jn04rrJA2+t6by6bLoUcTz9vv8E
heN50h1tgfkWX5JwjkUIIyAmesBWo9lHuk1khLtwPHNGJdi5lKtAe0pvZU/cMXRQINXcJcd2qROL
lLnem0F/TV4eer616y74A+DeOwNoj7rSeMuSKVrYfF5KneyGatKSKzf1UhS0KZp310lfV2Z/b9L6
3/trqdot0j3MMkEd9E8Zb0NqXUmcnYR79JxYd4Wphpe8dxhdPzbTlV1GKuxLR6YG1eyeRi0qqppb
UmUcyWm7ghhZZXv04ldDHwHsy6yTYa7DtOsD7w9wO2Wi58Qy8EWwmJE7uu9ObKDlhbkBHxFR3F8G
xSkng9tFbDkZGEEZXiJ75y7qwEYeTqDLwMeZWz0htVVH/lhwTUFYsSwy0N3Ju5GWU228ddAZYCke
NbHQWHT9fqrhpZs5tuvRWizOLp1dteHSjMlldpkXsKHSQXYUqy4j3hNvxlcCpE/fli6NaBNHS6ZL
1aiG3n7/EFeU2ZJWbEH8DurO9yFpnQMts11wEfYHzL2IyWCwtDLeEjRkBEPte6Fw0FV+fxuppi55
84xwa/AqhOwrh77pNEYi24VixcQlT6Zr1kKQHQZPKaS0k/rYWjtPfBnd7q8FbpSqxxmU2G/cKn2E
6tANvG8SxV6U8e3lOths7rHVy9X6ARW//NzZ+JCBBoyOf0oRCMnw9qavCgLoQ/Je+q9zepjra24D
x9qHtfh2/x02v/kzB0dklLtlzl2btNg0ebsEOIxeiTdg71gXry2/33+E6iUklxUGm2rG+uS9KbOI
+SH6xw1SRSALFToYhGoltt8/+JXlzAkTqJK9eSuPPMO7mCO/OJWnyaurhpfcNpv90fNQP3nDsXmg
Vh9Ra4Tisq55RzW8dAfT3HNKECbiegfJNyijXpMZxRPRa2av8FyZRnRMIZdperm4cTLVU0B5DwrT
IZ7d+XB/gVXzl/zXM1ndQHWhhmrj88KCOfvm6mRLFZeXzCU6AZzPJ9xQNyPvTqR/9ssWUWF3cBKw
uvf49cv9V1DsURnrzvOBQlmpgRvk38o29JeHZkDJ0Po+VbtgHYzIWPeSd2iOJghtE9O3zmBnzHmQ
gv9As8oKR5ax7tXEUVciWASXQN6a/bWOx6wHNUOs+bxQ7CIZ6O5APNAjbISFKIkWyMsn2Xi+b3zV
0Nu++uC99si9Jm0T92IkZn8YTDq8lX6vO34Uu1NmDF1y28X3HZYW/CGhSNPIN5fI8dpo3+Ql562S
WKBpZDvdaH+AQHTA6/d9I0s3ruj9yqYk6965h55oK/1Z9K7m1FdZXPLYdMnsPs4R2FIQVzWBx6wF
7LITHzUJApXNpcC5oQN4flfK35uenqmHuk7v3UrI09y3zOewZ0ZkyHvv+/ZqG16LEsDXpG6CwYvy
6bs5QGe6nYLUt6PGPMeGEXSWLr2uOCFk7T0QMc+0nmz+vhol5OPPRvZCtv/872VyvP9aCheWoe6N
104QIRnci58uzWPslRP0Fev0XHk+B6O28+/9x6jeRLqPY0hCQpYNHT2VuFB+IuK9mt679EB6HVup
YnvJoPcxFkmXtKvxZoo3I13DyqD7vE3Gu4uhn/qh6pp3kMRF8I0Hwtt9p5CMcyfmBMhmAp/IG/e7
S0gfENvW+IPKIJIrz/52niXYr0kzhk5dXxa310xb4WoylajjgfkUUJTmPbfSo5fQYwkVkpEZmuFV
e1Ly5GG0AO+NHXY2B1oGI3+q8+5H1bRFMCWl5vJVWEfGucfArHYTpNzf/B5U1NSIJu1JobCODHSv
ezcRRTU27+NiQjW2DlnlhSiQaQ4i1cw3F/twc1llg9qmI5r3Ojd+NoZzy71Y13+qsLwMdi9zsvr4
mm7eY1IFE8SmrO6aZY+LrrNGZZrt9w9zr9zBS1PX4+/GUB3qjkSmUX9J0lmT21ANv5nsw/AW64Rp
AMv3HuevdPhlip87tZLhhf8dmgzUYraPoS3zjK6tg1MeTcjv3D8dVXeLrKAH3LOZUWjK3JLluPUb
ZZEfcucwH+ooe9FB7FSLK13ARls0bGW+8RancWC0p40uZ6DgyNPUOlXWl902TqF0AoDXBSfmFwQ8
TlA07XYrtu7pvp0UT5DxWD4aZYlh2O6lhJjEWEygi11ecjZpTkyFgWRIlsuHyhzBv36BKNetpM3Z
jCdQFLZHwkzNGyicVwa4D2ORGUUqhveKmKEVN4ep1/muaujtrT5s/pF6LJuT2b0khAEfu6CcYBDe
a0Jxlem33z+Mvvg9p8hMlje37tFuzaz2MELcPsh939oFDSEy+KpusgZazMS9FD4ohOz27BFdmlw1
e8l7wYszL9Pouxc2z2/NyqrQteoVdXiqS+CpniDdtnmW1yaNC3hwQ34YyRKSMXt06S5yH7S1SL6L
emO9xBw7P0bV7ujU+fjUVhb/sc+vJM8l5joiH+/hY8iCAKkj1uWwFNmL8CcdklLhWjLsaq5FW9rI
/V7GhR14MR8mw0yDojXP/eLtIsRlRAZfpRBj9jAcPSdZUkd9W5fnpBh1AD6Ff8lg9w5czI6YOTsz
Ov5e0Lp7tqFncri/AqrBJecFKcvY8Tqm52lEYrmC4lXoVZkmnlINvu3Zj77L0Ebv8t64WP630X6e
Gs11qxp3+/3DuO24OrFLbOPSFu11oevZWvddJTKoHSfx2oMS17hk8Wkd/+n8S+X9vm9p1U6UHDW2
HYNkHozBzcfW+jF0JCjNr4mpaydQGUXyVM/hvhir0UCdugkEsUPULoP7U1cNLbkpc7veA1OccRlA
Ozis5NB2g2b/bVvhk5SsDLXi41SxtlwMiNG+1K0I7P8R469ds5ZRVo2Im96oG37tzDKYPe8EsWDN
jaH4qpS5Qde8KcXiCX41rAce/yTgwun6w+RXAVLkGqOrniF5JrfBNTWgCneGiN5y6RZ7RpqOjFGW
2dmxTOv+woZVF+AoVljmCzXcJWY2wzLMND85cd0F1qLF36gG337/6K6J2Q0G39a4+S1K61DlJLq/
xJ93uTAic4XOrE5s6gkYqfw1GtemOrrQLxuyKor9+py0T2DnDgqD7jvQZLSVb+S+5dRddzVEf0kc
fuhKTf5L5QeS9yY5oFbZ0PHrlL7YvgcBh+9utYvxF1aS/DemE20Er/m1dMYA9F+hg2/PvNERh346
d+rLxKFzJcbarLG+hcW7wBz+Egz0guCGur/In24fDO/9d/sUeTunmQlwWJ6tryuFJoGrEx1TDb35
3oedmbVd5lQ+jojW/bufhp/Jqks6fnraY9KS93p511vuSI1LnHVBm9ziCTrbb4TuCecx/LYUHyYO
mrhmshAXX5y5DBFGHasy1VyBKptsv38Y2rGzHCnHmkF6xwO9xexPgUh0ROmqwaV4uG+NmHULw81d
Gy887kN72tddjuj/v/M2sE/KroYHdVN9Ws3pS13pKKZUs5acM55cCDA2Lb/S2LWuHjRqgyxfrOj+
/v70oMdaSt45V3OTMxNbpbWSsDC/xPUPUZCgqr6lQrNdFLtRhks5dTtTMAEaFzIgr1U9esmtgrLb
rPl+VdhHhkoNflr0lgewsW2w/MaSGtXCKW9WT3MVqqYvuWnrM3Ci2IVxMe0U6eiDYT2v5JHrgj7V
9CVfXRkFqKvp+RVcyqd0Ll/MptM4k2JtZS5QH9WepM4SDD3kL06LTGLWizXojbQNEnNtzhNpPM2X
suo1tt8/Om5ptJPtjnAAwqNMpKHl/O/+DlUc8DIxqEnKPGWA61zqOQZZ84s9zmFf6vIHqtWVHDde
E7LGdODXYu3Dyj25HQ+K+l870QRrqtlL3tt6MeUphKEutviep2loi196pUSV0SXnrZM5S+icGQjG
cEguNl0D3lU/7ttdMbjMB9oRq/Fdo8Qlws0vA/efXK5rdFIYRQZKWSArnI2R86tj10+AjQT20Fzd
ch+fArht/rsXl0zYi7BT99x43ncIctDQ9nOd0K7KLJK/khHJAm+ZvfOceP8zt08elzS6TleVYbbf
P3hR3RUARKNKe93qAGD8CNzGCrJaxwahmvv2+8fhDSjRjFbhnus6g/Kt7R6TXivOrBpcul0dL1sK
Y8BmtFFaLqwlQNOH5gZRmUVy0tHuRG14WFBf9PkR3MD589z4LzOI9KP7m11xDMjAqBaqxi6IMuBJ
CWi16JqCmL++NbX71BS95iJRGUjy1jSbhbU6MJBLf5ZOcpwWXT+Jwj4yPGop8FmclyBvAbrxoeyN
oKrZqZw6jXEUE5exUZAtjFtKOPISpoWCFzoqK0+TTFHNXHJVQRzRuiYOmZobf025cANrTZZgFIMT
3l/ZLVD/4xuf+jLzp8/aOvFWrOxcZqHRfmu7J6f+ntknyzl3pi4Jp3qP7fcPnjWguT7xPLyHRfxz
7EMpdfub6hxAtQLb7x+Gr+sGcrs+VsCqU0RpxikHRdh9+2yW/sw+kttmtuFPosyRGWJlSKEWHX81
/S8Z/050speqyUvem4s4K32I5EDVB93qvHlwG3q4P3mV2aXbtXZE5bkELrV404GsdVD1FmrgutBP
ZRvJY3PHa+y+R3C8pg+chG7xl9M+k+TByl7uz19hGhkMNfTUd/MED9hOHHscAkh4a0zzeXaC+jIK
ykZXLmdQkTz3Lijexifa5W9e6YWm8cW0bjFBKSxpD7lFNMebYi1kWJQFFaQMImGIF/qKP0AY0wqg
nYInVEWv2auKU1pGRuE7xeYZKGovdjufYmYcvLZ9yFkSooFLE8eqHrG93QdPE9VorX3cIV3EhkOy
1GcyFv+Mvg+pkGpfSCjDpAZTgEp5yt1zmaLJ2wHQIlzTdg750uro21RvITk1zmqom3hrfPEbBBEx
w8eXAzGPozXHxS1zUx3Zn2rNZdcGA9+wTl1yjcmlcr+v1ckv94X9Mk+ok6ZUzAJWYvV0BMkphMa9
s4+OmH2eJ7k2YQMO1WRIrnkHTpHjqiOw+9TyNpU17cRc+iaoypNHhtSF1/4d0y9L2oVMd2F+emLY
VC4plUPV83hYk0crbUTQrfM3MeqIRT5dTYwt5bpmAo6AquyTR6evD8aSBujYOvN9vTUYfjtlP7gW
652it8Hi/mD4Y5QbfZTaP3YsJkbeFuPDyItlpw0o2ZLHzEEOsFxXL3TGeE+bBQaXTgQPeoqGxwRI
hmzjONTV/+PsSnok1ZntL0LC2IDZQg41UV093u67QT1dzGDm+de/wyc9qdpdTktsc+E04RjsiBMn
TqLnH93MhIfVCV0J7Rh13w1TkopYOtPD3JXvbDcLO1RQbotGt7ziCQgZOqAfsPxWvQsEGuEfmTSY
0JvREYJRjB++JMcgpSSNU/SfOO4lb/5h9MOSvIjakMDQbV4J79M0FG1BLREX1cvOoLY9OqkhlOjs
SLH/JMhdQP+49TTYNgsBg0Kikfw8JHO1rBR0TLheb6XxhllTSy/AngliOTCE3V5eI3e1tEQWAIq6
Akfq0g+FDHkiwla+y5fTMppw8rq/2H9/ZVBdCyz4tsATND0J7f7C6bMgGLQ8nAUxBFrN2art+1O3
Sj/ocbYok0XCilM0u7Trx9si0pyuWlHKk2J06noS8Vy/5NknjxlUXreuYqxb3zo96Abg3V0gnJfp
aSmoQSF18lAMNVvcvim6IotFvrBT76dXNHRXYZYQU49dgMP766YPPLNir0OdlePkITQNtnwZxeQ8
gouv+UR5l1yZFD76FYT1UGdWfWr92pSM0QREtYt/LNfSljTN4sK7BNOj1Zy9tAqJ+3LspBU79orK
TYYcahTwew9z4021grePAyxbf1pACa+Jy/+WPK0U9E7jx7zx4pT/PrJpphaV6qrwvSUBb13Cmq8T
WtRPBQYwXI4trtguRotXbJ1KLN4+l0WCVqNDCQzK1LLSOvHF5R1W7pLYWn4Q02yCN5/oWHc/g1fe
ZhUYVYV2SRFbfXVuln8y99TkXxPRR+32nE0Gubyt/kzt1m8ZtZC4a7N4C8jHzDrbxc9pYpFAr4JV
NRdQVZc9M7jot5WeqXPoErQMOlMRQCuB91ksjPxtrKj1+J1c57vbx/z2SB9ITTHnrPdrInqZxVX9
aS4/ujwkxdeykh9clj/5dRF2wXMwfxra8kqD4NF3FsM/v+0EmTqdLk+Hts0B4I5F735DK/9U5z9u
f5NuZcWYLSvtvAbd+vEclOhZK/0yckGfd2hxtQw1DPbYDc3GrsBZh92yRRm6Fm4vrXEWagmqqb2A
8BWcwPXcXXw/Xi2C99ahvhfK1E591kyDXOoJits2oVM45z43UdRqBK626XPwidaUQyZe+5uO7GQv
QXRbJBqbVmtPbu57g1uNWZwP4iScMty6r717GtGIW/r/tPTQ5ZypA+nqZfOFO9bQRfaT/XYLEQ6m
OWK6Q1UCsuypGAoXARl8YJv4NFsn51AGACeqmK5V9SB0tSkisWd/WnPQAVh9RFhluEpovI86kM5f
anfw9wggeOvDh7YThgbXe94tm5GAW5khe6WTkGKulT1gDHIPv91zTGqntvcOA3jckPbk820l0qin
WoJasiEdCJ/SmPFqeXCqxIq80T806pQytQoFaDuf0PWVx6OLe9YIBqxyMWi/5gTUClQ5ukUCzBoe
Lsu/zIvSAfkjHtrOMVemzqDrB5AckpEjYI6pHwL4/B+GwRoOVbf1/bBfBeNsTnovZ1ib1c9j9uyQ
9f2IxvwkMKyvURp1Ep0NFvW67nGmdNgp27frhurZnHqGZ4VOZRSrdQNROslYIRXQSBGOLPhvHPhB
dVTMtty2YGhzX8S20+YRJ9V8ITYxvbl0glEeu5R5w+pg8Gvscfv3vHIGj2DTR2pZh0qXUHjVXteW
1Bkq3rHMxRRVjfWcOv4hHBY2q1yYZxetRU430WsNjETulFGBZhdvMnU+a85VrUHZM3WqEgOE47H6
jy/2WQTB6baT0UQqtS8/RU/+Wi1rhmcReGgDUIaGrj0ibT2eMXw95PQQcBgS2i3ulWXVVWCjUR4S
KibvOvrb3RZ0xy4g6hS6bliXZFzx3m3WxQ27qmsiX6QiWmRqomDQHcD++6vdzzZpGBIyaRyw7R3G
OaBe9Pv2AWgU31NM1idzwzey0Cs6uu762b4TrnMq7NLgi3XLK1Y7VoHryGqkV5cvZ6torpjCGBWJ
6e6nk4titkE2WKzp9pSA7d1b3VKG3Ko+HpOMYrAE1H1+Vnhp3AsW8e91UJzywqD2mn2rpaec9Y1d
TR32XQI5jAGJ8pzVy2h4I2iErhaffFcsfdPgTFmaiTDfiriTYDhsBcbj3paNbv/KM3duV4EyB2TD
MKXTddyonZODSyuGGkAhE+ghonfOv40Vm8Mu5yZ2F018dXeJvbKjtAMXnT0QPKK9Imy+lROq3dZ5
m48UlyhTi0utlZWMJIgiTdXGdZeeGqv8anWmh61O6oqtzs7QgDEdu+ftF3vu7jp28FWpjpzriOdQ
x4PQuW091nNz5ySfb2uKTuKKhYJMZ+BDD03JyViGLJlC2x9fyNC+I+shMlKIXbFUzxICBQiZx5Pr
zaexQk7T6wtyzIWpTfgTsfMmlQUUcvC6aMht0HQvHCMWs2wyvBk0B6s23efZ5nMy2vCS7vIwjjWg
jhk33Q00J6C22695MzNw+O/3+P4hW/LPa+ZeN3t6njJTuVvjcNSpcpuUKFoVhF6zOT116b+Sisvo
bIYD0H2AYrSkaNo82Z1NMVjk1JegRsE8vqHEBdBpTFwLuiPYf3/lGQbZFDZ3IaVldE+DV5z99BBN
AGhAFbOVKZKCrbemMSbsXqxyeSpaU8FTt2slvJKJe0My8TR2ZHZX57FT28eu8mq/PYqzWYORn+2T
PTrrud+AGHY7boKO6PatWGzg1+7iAPIVb5P9mdeVcwLK1DrddjkabVT77Cnh0I9+SePqf9mPIrT3
zpPcRJ6t2bvaa2+tjj9kMqDXpaeRBB1bspk0Xbe0Eladtkt7klN69fPqA0qS79NhyA1WpFt7t65X
Cr6CR87auJ3Gayf5qUy7dxs3wrR1iysmOhV5D4ZWDpmAdaxdgTvhpkKnxvrV0XEikH22znj3AZ55
wpze8+bwCyCsj60wDaDV7V4xUEyhylLpzTBQNLm1G42s+dBUScrULvsSs1U7Z4DtO+V0cl14yMoU
l3S7ViLrsPl9ZxMcqDcPn3zaDyEaTw6xTmLfioG2QMUXE2/SOAMkzbO756EsX+TRB6XaVW/JkS4g
ZqDXzsdM3iSIetka9Fxj/WpHvSTINLcM+uKU/8z2/IXC8F2+GoriGqGrzfRzudaA8Pp7pHMiiP/M
j2aaHcVAC4xft6nDEObkl3bF7KNpPN12iLpNK9aZlHPeNCNj14p05ybpHom1XI4tvf/lK68yNJhi
Vfs0jWXWPC7zcsbAuGOvGHU+XOBnQza2kEcNn7XEHstCMRoy1zqJKHHTB6umBTpNepV1GRPCX9La
ZJY6/VPMcnIwD3G2IWzZ/vDEw5LM4XoIzEmZim+yynrK7aSn16BKI2sjF7c6xL1LmQptmv2GDUlD
0tiSy11Q0/NU/zikIiqwifuds/gr4uWMVCZ4q87BdtC7qqCmhqXbVqSQR4UCbuP6ER+/Htu0Yox0
dd1sxF3uGtDh1IM4oy1Gw2VfoyAqpGmug9buq/3tTMWHpSjuxzp/Ge1jDKY4ScUkWblyZ3Oh2wJt
ABNjoY809TGpKIHSEVUR5ARSAW9GlDhz5CB7cWxpxSKbfJv92oJjXdINveAzcryTSAykgTqRKzZp
AelSkHSEH6mexyIclneeydw1nuR/AOBXDtAfXI+REdqNmYchnzE84tiUFspUJJMoqxwXwl0kYx5b
jR/nVfCeC2kQimbnKpIpQ5VwqncfyLpfWVKf/FEeCwpqj3zB0LDkeC6ylWlehBhh+bFYIPbbiqI5
SxW6NPDem9mAs8zKMs4yJ/Lz4gunJv47nVT2v311nlU1+QknOE+SuVEzB9c8nwzZod13/A0BYurg
EZu0mNjhYGnM1QhZGi2Y7YYneW2aLaPbumKdtKzmyfdt6wns9efCq17G0UTQq9u6Yp3pzg7SbqP1
ZBfO52LjD2Bje+c23ye/Nmij7h8UE6U579J0Q7QnXL44+RARAD2HTZ6lOxpuhm9TXsGglEst8jjT
mIJpNW7BdWINcyj84CF13rvpU0nX0+CkJ7nQh6G4d03DGd/+LEA9/lQn0VrISkucyWI9zIRHzvoC
7L/wxOm2NejW3+sqr9QV+LR2XHmSPGUtDZfkOgcBPNBZVoZL2Ns6Rf+a/lh6yDAMOPitBH8AWCYx
OtCwdd3S+ye92rpFkTEq5s16mpf3W799Wp3p+22h6FZWbJjKOi8JyMCusF80daQXd00NOqST9/6X
rzbNvaVL0JYCGHVmh9P8BbTmaE64dNRgBrqtKzZc2QXfugX6MvTBJV26b3XSvByTimLDKLdbqdvi
KBcM75FcPHBpmvqh27VivF4QNHiIQuDW1oW0HKJlMOW8d0X+22lStUWeZj34lCakRBx3vXSs+83z
5XOWZOjYKa1r6vOzbZm4hTWfoYKUnJ6gR7/22NX35XdwIdBwcsiXQ9JXUUorSbMsnze81gd6WZ02
9MrydGxpJWuE0s7c1iWjVzxMr7TkDznmrx9bWrFR0DRsU+bn1pNviQkTV6zsmhaJ4SK87++No1VR
ShScpkXBV+tJ7jMtsuVrAcKxaC4K++zw6cPgALh07DP2A39ltXUzVo2HaTtPLB++Td3wMwlMFci3
ryNUbZDP5VyQqYDwu/0JAkLPhvhnG3MDju1cMdqgnjq36h2ojXx0vQdiG/z6//oE3hK+YrJB7qUc
MybSuCmj/FNwyS9WxD5ldZi+TNfqWh9KI1OuhNxV2huaCCbriWd2eWrRhnvGTJrFcK4a4asQJUIn
TKMZdr/TBaG9xIBDne3JlLfX+HoVokTzvkHz7cKuuYNunOC5a855VUdZfQhIRFWckmw2wELXmV3t
fLOvjp3xk7eR3iCbXbffOGAVplTkVLJ2WGC6PL0jQXpK8EC5rZSaixRVR4fQea5c5rUIJd2QPWSt
3Z3atKseSCPab97K6rj1AzdKt3l8wLR2+8z6Nbha3Ngiofs4xaAzjqXKAtoLzvx/yWAXIUks0/QS
nVYpMThfmw3DsaBVlBenwfWvrrQeNlQub0tPt7zzpzMCXWDtuw72nrHpwfOCUCzVXVEdGo9CqdpM
7xMB6kmCjBwmW4Rs8E+W7x9zRiqEqZ5IM+VjYT25LHgoE/YgxO/bMtGcp4pfYi2uPeBsRY4osKMg
nQVejZZJXXWLK3dkjFFN8rWqk6e2/4ls/HULjmU/qYpeQmeFtY0BsZ6SYvgBblsrtFh6iH+Tgqny
Tz1JyNDIJa+sJ2dY8vebR4rITzdTdlUnlF07X4XExkOSnAqLXoeNROWcnDv0qh47zP0vXy1de01Z
TgOW9kD1K+sfnJhYJTWmo4KV+rV104kF6Avxs+AsUFUNbcz/eedhxp1h87q/UKyTEa+quqJJnjpM
jiqDh4zLZ4ua5nzoVleiro/c7SY83KemHjORGvrguOTXRk1ZS93ySrS1S7mOdVomT4PTh5Wdhysr
L9Z6UCNV1JIdJD3D0AHrSVTBEFpu9U22JpoLzdZVzFK9dEWH+eHIP69DlKa/u7T+tWzF10MqqbbH
16O/ZMmAa0geFMEYytwZvuQL8K+3l9dtXjFVF0MPZ7flyZMoQZzmNt57OeVVRKVpfJHGWlXcElB6
LSW5Yz1h/NejlOKnxYUJvqi55qigpUqyAMNDGFIIc/1ly7L7bSH3jb/+aFfrcls+uu0rEbUs2x4v
KwZXlpTXZN7ebYmp4WpPpLxxzVGRSwNafephRgKEotGHWdYDwIaRQ4fLTGPkwd9nnfcxm7bT7Q/R
HbRiv5yUuLWJKnliyXCRpLgvikvrmXLgutUV85WLX+ZTCfj00gwf7Yx+9Nf+oVoTQ/5Rs7wKZBpx
XbYEGG6fQC76kYGYCSXvb1PCDakR3fJKmPUAPU4z7PapTOtLsP5nj+1z55gayDRaqqKYZkYq5HRg
YvnExnBx20erKp+FN74rcpOAdP+x//4qcLl2TylovWBlKbUiyZo+zLqpOC+MBqEXuN9uK5HGGtSx
IQ2dAnvkHr1uApNbKkxhT4uft5d+8wwAUFc1aE57sdG8iu2MFbj9rVHG5jsnNU0Ie3PrzFbr9kPL
7FZOgUSfrH1GmvnJ7YLz7a3rllbUJxj5PANxVMXIwP9aWxxy2k6fbq/9drse9q2kSCYnAwaxSGTM
4vFML/RORum1OW9REoL3/WKqR2rEr5bwLW8VwzgXEH+P5uT3W/JPML6//Qm6pfffX+nmVgnAdmx8
QVI8jAneo86pXAzRUbf2fiSv1vZGCSijtCvAVt8N05cRRY/pfHvbb5oUBK94fgwlscAYbWHbwceZ
f/ExDAxes7JN/NRv5pCwvnJdSwT8JUmKGg/B4kqS5FQ77v2Ewe51nj5uzD74GYrfd3gXMJ9B+nP3
YQmuC90AZQ2p6TKuOwDFbFNQ8omyhdmCYW0NLcyTytsgzPvOkGnQrK8W93mQF7Y9rjLm9YtXtydZ
RF5quu7vBvpXBGZ/UeD33N9KlDlkXK/1eeTTdWb+I5mDe9luqPe3F7c/lOnEXylmbFcLxqfZoorl
vFjhls35aQzEoXciVlfcP6A9ZAHNeQWoshWtzLmvj2G1sPR+MK8trOeZFIlVxk5D/nOzbAzr4FCO
Fmsr1js6qZzbqa8A1Rq8z4S47LNdmg5X45VVVvwCSSRSBLaMQc5sRyV6Oe6smaxHrgzYumK9BDNu
RUVSGbt58NnvQTs+Vf/ZMr277Xx0m1eslpMpS6p5hVm1lnueGKVnYCMMECKN51EL/1PtIi/mEhl3
a/HELPIgEv+5RwI4G+27xvQvusilggB8d5sTzPxE5LryB3mur30eLu+XiETVubqSJjQVPzQ+QoUD
VNIDRBHNOvHWYMLcLzqf+uJY7FLxADlvg6T14D098klWH5ztZfKP4PFQ0VVs1gpQ6XNnhC62vCv4
2UuO8BpjXcVg59TBtE8f0gBIOSza8ozDNjhjjVaqMACUrKaUof0nLvu48fuo6k1zA3RHqARbdOhh
dGI+QFcEuabejOZUpH5dU15Uq4uKudpjkQV+mVaxeBrP6V1/taLm0Y3HE7sUl+Akj9QMIHvFbAc+
t0W5ZbiOOF/m8VvbGd4/2v0rYbb1badoe+y/Py8npBeLs7jQZ+/j8CWNhmv+e/1w2++8eQ6o+e9v
1VfenlbuSDAARcaV9W/+s2uAzDUhAN8mFsTayjUZPSgpgJEIUm4IHq+79KG5sy/0nF3aI04Tf6DE
WGG3UzLwEUzhQ8kfV3DuhDXmaJ6PiUaxVwejOZC6m6t4LJMwK04EvNitbzDaN10ytq4Y7YTAxDLB
KlBAZE0kagwCs5tPgRChl6Kbwze+VXQHrIRcHgxj2QsPvh+DhOTw1CJnhZz1MREpVjzP6UAFSetY
tJ+68r1s4602KOabt3EISDXggaLPa5lkPGRnx/no1O+37UzQr3p75296NiyvGG7RNlmagFA27pPp
GuTbNTN17755x8TKiuXOQVIFabLJmHRfm+Tqu7Hr3IsB0xmzc9ocy4QFav2fSY52TIJjrcssRLXM
y7fQYWfeXG/LR6M2KgagSIKWyg2XqWV9TudvGFoQ5u2/x9ZWzHZDREEDqY8r/noehz4a/p2MsM/d
b/11w8cIEsVop65alsZhMp74O1DOeKwNyfxk9R8KUPjaI2YjGHyPTkCKAafbgE5nBx/hLl2Yk3Bu
Z0AwLsckpBhtJtqhTgdRxw34hwZve0iXNg7G0hDWNbalAgHIgiEUoLmQccnvM/aMB3vklXFim4jn
NMal0paIot6RplAeH3wWgxyivDF4BZ3UFbOtmTsNAGjjcTs3J0nKhzJ4tD3T80TjlFUEgNtns8Us
D0G3+JjkPyj6MkEPHzbsmTcmfgLNf6g4gKZlS9fke1rKsSJMcnnyyfpA2/Tq5DLKqtZwgdAcgQoI
QJejaADihBcqL5v9OZ8/HdJMFQgwiCbtPQrVkSloSp57zEE1DcjUbVkxXXBhSfAoY+lZAjHVgmvI
SF+kURsVBCAGLpOy2J/LvnxZvAmJtKAFAU1pHHCo2/z++6t7VFAIAcpceH0vHZ6SBM6mFIHhrqAx
V1+JsnabyGLZn2+7YPgWzT6LZIMZpYbnoU46Sqi1WuJX9gTB12glFeCARk/yeoxVIVBr/HQMFktm
ThUXzH4vmm8Mgy1sJsPb6qgJtmqZP0vZ3NorvLBVOiAR+U6g6nbUtPzEGfoojwVDteS/A607JFxw
Wci/kPnfVqAT3zF8wds3fRqohCUkWdOhy5CITT4ncXdfXcTFebE/ll/Ypbump+Kf25LSKKha/y8y
e6y6FXm73PqxtKhBBzUxXUY0CqSW/4m9zAHv4Wz4ei/IS7l8qE38ELpt73/5yq5Gl5VECOhmsFT3
ltecxtGUj9XtWjHZbsY8sHV/j1vWvw1FibsIkXa8LW2NyarV/wrzG7KF4BriSlwBxRnlsutE3gvT
DHDd3hWTRQviKBbQc8aZW92NbvnRSevQa4/xjmFw0Z9SLzuHFPaMlALC4WUt/JAIfumKY3DqwFOu
yONadNOcwVniiR6SUFomd6DRFrXq77S+sIMM+27qZe8gPPXur9sHqgnbas0flELCm/e6Q9r7w5MH
dpV2Et+DUiygRBHdiTTz+fY/6b5h38Erja/ZuNVWjWcnA7DLOQHQ1X/ewGJ0jJ8nULnxk4Z3Tde1
FaJJ0YdJP2Zhu328vXeNWqq1fwRVySuOV0lb/re5T1X1nCU/ji2tWGuwD5gdZsSRdALvko8xe3XY
EIO56mSuRNiBNW5pTdCb1eujwivPwjI9kXVLK5bq0LGnTmdVsdf7URNM16w2uV2Nk1GZ7+kMZJ5j
wTeOvcwfABfLwzmY/gW8HU8dL0hebkteE2NVyhIe+A1Ga5Eqnix2Xa31nKbh1Nfnwv3ZVN2p7gxR
ViMpteY/WL70s3WvSLqOsM+1X8K3LVlQm1L4GhtWqUukUzucg1IgXgD9nzvvi+3WTyhwX7Z6fehG
14TL0n2IYsEYKpXXouj3t/NPOzsxYbin6dZVLsiibdBCusK6ZNn+l7SlexHSdg0JEY3pqpX+ofbn
PmhQmnHK5CsQqpcEhw5+58GQ/datv3/UK7dGnaTKAGdH6aenYdtFWeeGJb3cVlGdZBT79ap5oQ3B
yc7buUrOownJoVtXMd6xtYd6HLButV42FpfiWPJAZSxJMd9JTHNTxf44fZajfCI1Bt37hekBrhO2
EmB71yaLKyDsAc/XFZBAvwexampScI0hqawltj2gUo4cQkzph4rde8jKuW0Z9vVd5YnzoSNVqUuS
LiuBb0RuN10z7+Q3mFs+dXT+5/bqGtdJFRN1Er8XadXBpyXFqfvW9PLsiFNdGOKJJgtFFUslqLZt
XRtUKFCtEWbMRaN3YfZvMfhhHvxTdPfNsckHAd014JVZJRghMvgZUhblUkSLOBfrEo6WIYmgUSOV
zyQArQ7xmj1JTaewbMK8oyE4kW8fgW5xxWbXDsTUSz/BBoR7nfLmslhpNNcmKimN6apsJhNG8xQA
OuK94/SXaZQPuTBZl25p5XbsM99aEo7TdeS1zh6r4qDKK1aLXF+3dT62LAn/6ARQHSErU8FNs2kV
DlU0QznRiaMYA3mkYFfOCkNY0tiSymLSln3r8xHimPP8G6fLXVYnaBHpwqrnx3RFxUShVc8Zeboi
MQdUzl1ZOV9pK5fzPM8fbiujTjqKwY7djKl4PhBdLZvJdZUYVJJmnglKrVtdNVI7893cy/Bas9DO
WDYRJQcfsc7+l6/sXwYlZNNj6Y2JE/rG6tAuyPfB58cilQqKSnpn7SqJ+uCMOXUgcw3r2jpZVns6
JnclwEo61DRvkb8JJqTqwbFvdVY4bcRE3axxMo5iqsMqeU5cgbRcnZzmbQqHtMJ7J51+HNu/YrJF
07N+DPZAy7c5mtehipyhOHYlU6FQ2VA19pYjSKHP8Mtc5892soSTNPWYa6K4SnZiuaySUwnZezZa
g6MNfVB3TdPXH1tMnAARmW3911ITea7mIFQ4VNXmXjFV8G2BI08dWhpTJk/WYqJV1C2v2m9rg7k1
xdthS7bxri3m/4Aw+Fl7CTMU+nV/sP/+ys6AhyqqIcEzzmd5KH768hc3HbOmvzFQUVFLYU+NyEps
/h1mADX3mDFxZSfWnqZzfRJnEzGC7hOUgOvnwbD1Ajf8tkwx+BoVTwxkMrgJjYdT0VFzPvlIIO/y
7+5T/q6lB9dV7HdeG7LtLXx4ez7k5MEyYT11uq/YLcYCunIIAK9w+u8FhutxPM63or6zMONpOUaj
Hah4qHIR2zjsNVoMRv3pF3sarXcMzynNB6gQKFZtYl7AXBeXvrgvKvsXUrAJMoCzF4HU+XvqLobQ
qzlZFRBl5VLU3rwASANWBe4PYeYZLskafVTxUH5B0BofQDwb/1y6eTSKcBafDvllFRNl+wOvtxoP
rMXKx9ARw/etPDQcGV3+u6ReuQKWOe7c2xSIilqmz1nXbPcVyb8d27hipF2O6ZvJHlDyTt65Ir1Y
RkyU7iSVWGsN9WCnqALE3OrdyC7TezlgWMXtfWsugSoQSq5uJlZErLi1q1M/x3kJJEvTYBLYy7E/
UCy2y9BTNG7IqPfwXkBoE4xKG/l9Ii63139bG/lfQKgJlc3AwxVzpe+TbAgnUADPZXUolHMVCgUK
mqDO+xa79+b3buf+DII86jxTOeBt6SMj96dKioZ6NptxfU2W/sEjVYg013urK6NkOkYDztWZTtM4
LS3xULduGxAB0aT3L9Q1MerohL///sqk1iUoE8/B42Su0TL2obYeyvrz7XPVNIDzv8Y5IV8scEnD
Fe3S3NNT+lDd1fdOaIfW6RhfKVenOJWswPD4Cbnp3m/qPAr6Uxn0pel+8LbdchUJtQ4OoXYHyfMx
PTtp+ovMtuHppltaCa9WKbo1dfF0Wzmhp3ZvxUxcYrgb6w5Vsdicb4CRY1h0jGl4j4UbhFnQR7nH
DA5Bs3cVAZVghoTf7teZekyzMINR3XVeaerV063O/9TIPh9I26S7swSfS7/4oLn9eVshNWJRpzS5
YsJ80xJ5j1mKq2jlyStAEEtSgx/TbXx3Ea9MSaxbMNkNIl9QTGFL21PSmK4Cb985uEqCkm/u1KUL
LmNZ/cy361z8TEHV79XvaHaMbJmrY5oCOspEVMgsFuDpqa496wheVEk1HXsvc08JgstCi2BA33SM
RssQ8/Tc/nttgqX/78L+N/iMq2VTauGutLRww/0ZNcLvdQQSyWt6v0U0yr5WUXAihwBcXC2gSgwH
aPyyRrTlz/D95xYMT0s2R4HpfqwJKGohlfUDHZgHtICz3aP029xJ/pma8Ca6xRXbKmcg9PwJobZZ
yYmW73uU8jL/hxt8OWRhage1N2dyLfbsN0W7fRvO5AnDSW8vrbMu5XqW2kHJag4g0VaixySHU/Ay
9uH22hqxqKi5haWybjneJMX2bnWfCXBz1nyaRH2+vb7O8SjOvu/ARp0tDTAJc/vIW6+I2Oje28aG
Tp1sFH9PMaQcw9xxx6nR07YlYHHxTGSemq2roLmVZGWLdzNeUs7w2P1aZXaVyffbYtEAcLgKlbO9
auGszKAuH9covasuyck/b+hbYZf8bJ2OUR5yFTlneWQe+3m/IXc/QXgTtf5oUEqddHaFeuXyaWJv
PAMzfdwS9zL3FyK7U1P/vi0ezamq0LlqWrysy+l+t3mcqsfMOd9eV7fp/f9ebXptVpYmFY50BgoB
m56YjIAmvL24btOKmSYFMtIyweKOl8twrMf/WG3ixNGt7fy5cS/312XKEb9HMDNmmARqe8ewAlzF
yhHRCa/Yr6qb2DBpDrfWiC35sbueCpXLfSh65SADJ2jyD0/ldgJyzkR9pxGKipAjlbsuTGDnjmhe
2tY/cZuebp+lxi2q+LhmTThG2OMscT1dz207fnJbEMg3Ad95fY9hKbgKj8vaqaKJtac5nCfXBWvI
r4DcWZYhXmuUXQXIORvIvwjBraPpwab3PUMOkXgGXdetvf/+ypBcz87XmSKa4kUfJvKEcLfax+7Y
3n7cr9ZG6Wwhs4cb31Y614ILzD7PNxPrl27jipHaI/Hl6iHtufB3tn3nJm1oHXsQg/z6z41bzpJj
tip4sfLsMyMxkxaoq7ZwGWV0RCsxdeDPPxjbsR8R7jAktrGLaK2L6bI1wOUCR9tEZOkNObK37Qo0
6n/+jcCYhLJcJ9CDWlvk2SNQROx6+wvevs2DfPvPpQcH7SPdMltPZbn8Loh8EF32yOv5RwcySVZL
g/nqvkC5FdS2h/GoIwSVlvLeCtZzKd7f/oC39YeqKATC8Fx1phE48SlDB5UVWSM/Ne6xhBBVAQhi
tHtSVAW7Fqx/WOR2zbf6THxT5Uu3eyVlM5JpcgqrBKJqSE5LRs4rPVNpuNNohK7iDwpwK0m3kezq
0uU0p7+XPjMc535H//uJQ//CGyCHta4LiDDHQvrQdvvC/fkRN+6wm4OIS/KPLPvL7QPWfcX++yvv
UyWkyhMXB2zXa1hn9qnKTLUvnfQV8+XW/5svWJDu8NSP5pn/WxpHRep2rpjt4GRThYYDcDilU3+P
TvTpbgoqwxHoFlcMtwTTel5y+ITBDzBxLl2nkIrMcEvQna9irn7pJ2yzQLxDBqAgxdVZvy5I5cpx
3fPzG/l4+2g1zkdFI4BAfhNgYcTsefLOl9u3esyzE8YA/h9nX7Ydt45k+yu16p3VAAhOvbr6gVOm
UpJlybYsnxcuySlznsHx6++m69w6KSiZ7JLfbFkIAogIABE7djw2eQ4WhtrYilmsLJYMTujR0CFk
Idi0cqtS7NGaiBeH2sfSy6qMS2Co4WFJSIKbERA0b0ra+1wkk5uqxsbFYe3zpat9KsjCww6iIk2b
7hMtc1hMHj62BYtpnFgXUkWjYEMEFnMr0vxCKe7aDJ4/GcLB0RtTv9OG+emyqBVrk0EKg9lkeh3n
2IR+yO1JGxIn69g3hh7uH7oEqTJMoSF6kyBdDhp/cGjb2vyLRBMYGgx147hfm4Fk0HFCGwLoAHoj
larix2GY2moJogaUKE0bU1gzCcmsp0GZs2pEs4CymFM701U7YuwQato+rCM/2kQvrU1FsnCCdrtB
WEPOMKOTKi3cLi3vGN/IS66MLmMWWmUo0GQ2AdtpRr8XIfdNiwLyQnYf0iQZs9BwVWurGESTRE9M
e0YT5x0R6qvJWbDhXdcmIJ3LXJnDHocOWhsN9I4aR90an3i3Ve2zsskyb8sQxX0cRSmojIW2r+v6
oKAEM5vaqyawnsEPuaFLK25D5nABkGkmTV/yXW0MLie9Q9jHMlmqDFZQAYTgHamxwUr8GQTwfhCh
F+Q8fb28wedfe+rvIM2JV1IN9DqoVRiamFE2OtiFuA4n3fswCbaMVECdBsrpBnDOWrkIHV6kzM7m
Yh9V2YaKrpygv/NQJzMwgxG1/WhCcRP3HNfR2eOheV8M5jX6Q/kkHfx23kJ0rG2zZMqFxeZGa3Vc
M/rC08x6T40trPzKPsjYBYTxUjPhGmgQY9XvVP2a8tFJ4tIvarFxvVuxNBnCEDQDr1W0n9oZhZF6
TEUBtVHUvWdQsQVUXhMhGTOtpoKVkwrSbV0A4TQNuosOdE8iVLa89poE6YDuDBNc1eAx2oG098fM
jcBG3dRkF1Hy60MGISMZSjwNLLZsxIIH7RpnKG5UpL5FugFsWtGhd2gGQIISAQ7BG7QvGHHLjhW/
DtXQvfz1a6NL9+wcLcAQJsN1UpmCL1HP7vLNONzayktHcqLFSTBbOGnA1J5gWSLNoUk1uiywtkx5
zQikI7kfjH6clg4XaAEKtFpu7o1x9pQq03ZxHX+sjQaRjFizyrG1RviLKcw+haHhoBx3wxWdX30m
YxrGGNS9IE8Di+ZcHaaEXDdbKZa1kRfnd+LkRGAq4EnFR3NdeWS05K7gylbH7vM7y2Q0g5oOdYSO
3Yg3x9GXLmieSyO026H6UEyFyUgGpHVj1izNKI2peFDV7thn9OGyup9XGCazurSkUPIqgbEOZuvw
pLmKM+GaQfnFapUNf7C2OMuOnK58glRF2+HrYxMcBZ9DtbX74PXy56+NLVlrMsVNHgbwBTqLNDep
6vtmFvEnOiYfy+8yGcsA0pXEsCaED1gaWb7VBxaaJZriYwF0RLDeLo5SGm0fDuAepiGIUdvHuE9f
Li/NmsJLVqoWfVfnCaJlVAATO+aZuIsitkU8sTK6jGUo1blEcgjmpGQaPTRBnF0pvMC7+/LHW5j+
+6ANitzeLosOepVpKGJ082pih/DeDoUfGMGuj/KrdB5tK/4ZE7LxAlibi3TmhkEPesgZwmb0p8q6
/qkyyo16lLWhF7M70X1w8A2TruToMJK018mcgbVauJeXaEX1ZWxDm00Z11qwnYNXB81pHvq4/161
7f7y6Gsfvvz7yYdnYzH1oo0RNVPb+9BMYt8q1I+F5JjM5gL2+nAy45DtNJIdJ8pcsx1ccyBfQWVn
M8p2AWEbl4W1VZLO3HgWQZML3tzgnWfr49chNu1ivP/YIknGG2BJSiNCexrQ+sS/Ug18nLauzvnG
8CtAMCazuwggZuMp1JsbHgl3UjUnrys/VD5R9g2MOPckMtElCwEQBCW4unHWrBwIcuK66LOqaJuI
7aYsDZ9R5TReC3XkNpo8HomqbsHfV/RLTmFPXMkLdSiN66idph1CXnVu4/ISbpwLa8NLJh20o9UY
3DSuJ1PRP42dNV3nWqRuxALX1kiyauRptVEZ0dxRmcIvcQviXdMzMnEThlvLs8JEx+QktsaKaTAV
1t8IZN6SAnnb/qEX13n5DYWYjkB4WVdeiuD4IUU2JGu39Hqsy6TmN2NW+vmU38ftFq3PsuJnPLlM
BZNUVqYOncJvKnLDerJLVYB+YqcJuTtv4tbPv2CZIVl5GorOUDIISZXmWmNoEtDYU9E9Vf035LrU
YqumYk2OZPAVRxQqmAd+wwV3B/aHOU6eUqP3+NzZvCmcuhjdj+2IdHonWZuklUH5TTEqhh2rTYWm
lltIhpXTVc59m8M0U3Uk/KYc/jCA2p757Jm56kTKjEvIp4l9s+LWuzyRFVuRk+FmQqqm6lTtZtZA
Eoi+DWWRuHV1iD+6VHIiXB9ZaGkdYjppLLwa/ckdqhrTx/ZBzoNnhmZoeJJrN6aS3ndg20aIFpjT
y2uzok76cmidHLK8IDGK4QztxkLTQMFLJxfmMZpnG34wDMntXGzVyi+GfMYK5bR4Rbu0QGdCfjOj
ShlljuPkFHO8FbRYm4d0C+dUMYNBN/gNHUo31301+lHpxBfakxredflWYnZNlSQrt+ZCAA+SqLsq
ECADYn5VjKB+yq8qvoWWW7kuyHhIGmoVBcqH7cBpgvYE30Cd7Ezs+fJ2r22CZNNqReJWxCZMoUm8
OB9Cu0u2SPhXxpbhj3Ne6gQIFu2Gs3xwVBaKXdgounP5y1eWReaSiVRtLHAQoYNUjjK1R+Sn7HD6
eXnstS+Xjmq107rSLGC+Fh9dCnodcxQbuagVhZGJY4ZyytEqSWG7rLR8gcLkesjutJD6eLv4l79+
7aCWCWQqE0VYXYdNVehRBQmWqG3TdIPoZ5qm+3L8UiSZ05qVe1nc2oyWRTzxGE0QVBXTLbTZasUX
MQz7PE6+VvE90+INf7221ZItD52IzEyBBaBNSuiUZfnDzAxqj2P96/IU1m61clOZXO+5Pg6hfsM5
aLDH55xe18R00EbcbkANWpc/0ukxGu6t4GNtxNH16e2qBZWGdH+qazdZz1vHaObY07Lig0eEzDbT
8nJkcWppN13CnSKZ/XrmG3a3YhsywUwa9D0fmlHdGTzSbV6Ur70OEMPljVgbfPHmJ7qUxeVMOo6U
WhOq/bUy68WDSIpmY/QVTZVbypSaUlIw1cBlFMeeO2kUO4GV2jXdcKZr4y//fvL1Y5BbpDBQ6tAT
lymtLQYXJMF1+rEaFsSr344/DWFXtyldmuYNLlD+XkxePrbukg1XY8GHIcbKkDb2Y3X6FNEt9pcV
45UxXno1ZlYWtniQitJlffCVxLOtb7Z+Xltz6QAmFeJqc82gMXPpUmDrohwv0US1A/1j8DEmY7y6
cEI/HWEZ192kWHcsUlhha1HwsUbBjEtHMBJpzVQZWHtES3y03vaFspXBXFkcGdxl8JTXjQJbTcRM
nNRQXCOJnhRD34f6FjXlisnKCK80NPO4RB8YnJXdrguZ06fDhr2uqI7ML5OHOe+qDCHsREdRtwlT
nQv1hzrqPz6k9TLASyc1YTO6Iu5EZTfW6MABux8bWbLUoCdK0BkaFgWIQ5oZV1pmeB8bWjLVch7G
LgUecDcltySNd2iGsL888tpyq2/dS1Hkc51Q7GReo8jaBORbn69CamwMv6YokqWGncaAIe/Q2DuO
nogiWltlW0jVtbGl01RQs0k7sGDsoCWeFaBbBjLSl1dlbWjJPLOi79HqFkPn9WM4t25PE/dDI8vw
rVbPmF6SAm28e+trkacROjgqH9MSGbE1B2kQGgq87tygT4PS7VEEtmGVKwsiw7WMCC285xKh6Zo3
jQvm2NpFn7bd5TVZqf5icketKo27RixdjCuLx/O071WUsIX2aHbK+C1p4p62bjTlCtnzlEzpiz41
I9iZ4ynT80+dZXW5m/eVEhLHRDfVIALjUjRnXxJgjNrmY8F5Jlm3aYo4DvSYvBoD2rg6k4YAvUs6
Ndji1V+xRBnqlYl86Gszjn/NaZpMj5oxoftXUVVR8TjQWPsYSofJeC+DjFrfGlr0a7LK1ouncfiW
h0BDhgoLj5f3c01ZJKMPRnCyDW1q/GpIEfkmsgO3gSG2Ajlro0tmryVTHWhKY/wCXAQhBJFrHqjw
p485LCZZPiPUEoM1AgpXpwb7PAbQLi9HBuJj7VWZDPOiCe1MJCEhQG8BXAY96r4tot790NLLKK8q
MYMqsqIytFmrxgcr7ZovZaoE/uXhf8OgzsRvZDIazrJY6UZWhbZhPmvxQzUOTt2XNs2KPyKNCDsK
uq96VPqleEKE0rYUzbVacIVrIe6ZxsdocNGl5+2pZVT1gjHn8BFVmLldVbgF3QI4rwQlZQQYK0vB
rQFAKjuNv09ViSLaCZG80K+GDvQJL2EceTXJPnbSyKCwgUU5Ra9FFKBkUe5o+ega6dbYKx5FRoRN
cadmMY6vEITn+4QatpbsGuPxsiqsXDNlNBiy0V1g9QoGRzrd4HcqGNYBJQRK+PL4K2Yug8HqhlCg
RQKMr5EZ5ZyzPetbLc5XcgG/Yygnb7asJUE6GwEOX7Pv7Hj8Fo9k1zZPYVnaRrBVfrUyAxkINo1o
WqjwRUok8m8ckAMV/BKXV2dFSWUEmErA0AJuHOS5G+tgZkAyqJ6h3xeojgwQ+aGvmrIVtFgTJcXF
lLhX0egbPgrvH9RKt5ptNdTRumOO5oiAotljdDuIreYgK1sjU9uwMm1ZoWdo5BMUFH3Fc9uMUt/Q
PydB7rOx3jjN18JlMjhspkTLVCYS0N/Hu4wrTmMx22CjlzAPNW5uQVCgP/LuumjMjT1b4hlnfKeM
F5tReh6RkCW3ZtLexsnolTQ6lroOoC93yiH+GsZb9R+r05Ou9SAW1AiJ4zayVaLbjaH4ifrZbLjd
popdoNi1pNQZka+lxRYocaUamBHp2BeiJTRAwggc/+V91Yy+ak5g1Pxk1LqfWxHCRpVtadc4UR1R
Pbaaag9Jt3GFXFMb6VJABj7oqEWekNppqf4IfnfVja1GeE3bg9dTMGT7WNkNG7eEFc8qI8/ido41
JTcgTp/7J0aCQxBquM5v9a04Px36Dn5mZrw1hgDjR1lzMCNkZFr0OTFHLwf+skvGDQTdmpxFVU8c
oVKJIjEpGtqiOUb7KRtHV0uEh5YEfyjIKGrmlitck7P8+4mcNBrHoqQq5ExTf6shF1pN8W0dkNtx
MGxwA+wuu8U1OdK9IJvbqVTyHnIarYrQYLWMcTVRok8TTTNXb1P9E2IxwQamY03aoh0ns6oUsxI9
OKsjO2xyTw305dK1R5+KA1qYolVY/PXyrM4fJFTm4cm6YmqbelFuRnNtN8xAmhpVsREQOX+QU5mC
Z7JwYLRWPsNsxXIrVax9zxo3UjRhl0jIXp7D+VMEwNu3axUPAS/qLm7g10skzTpkJ/LJnsvCATbJ
bebai+Z7xQw3fO2aOMkfcJWRMMjK6tZQStFoXh4q6Pdgc0pDhAvHOKwy6pgpKOAau5/KaT7UQxsA
WDQMTdFuHDIr+ybDZlhBWJ12g3UzWaA8VMWs7YdZUzZ0fWV0GSBDuNBYqqNLvUF1spvVLntpsmr+
EGCMyr3YwAPSNTzGAqog6yhdoW+syXnPSWW8ngU7TLtAAW5RKdLOIaPyIyrn2QHl3NY5u3L4URm0
1xNotDJx8kD0/g9rNNzWAiNkqKBLSRS/RG18TdrIM0mxM7WkcS8r+Mp2yOREQ4Re73NHyUMzD+DK
qvVHapbRxuBrqyb5tSZhzTgbKnnIqZrZmgY6Lt5+HsstgpO1j5c8GasrHmUWIQ8aCpttM2Gx0xXz
xmF5/t5DZWYiJnocWnNCHqwGzyZRdW5pxAfWoWuXlaIpE0KEbqeSrTZha3ORrj40mXM0kWnJQ8na
WnUSVoex3xWm9fXyRq+ql+TKNNhdbaKH3cPYWGBTUOrBGcMEaI8q+RS0FNfH+ZdV5cqOqlVvg4Vz
w6etTUz2aVWbBGTog5siCn/E1qSBpGr6M8D3Xz/H/w5fy8//uoe2//s/+PvPsgJVeBgJ6a//e1e9
Fl9E8/oqbp+r/1l+9d//9e0v/u9t/LMp2/KXkP/Xm1/C+H/Kd5/F85u/eIWIxXTfvTbTw2vbZeK3
AHzp8j//rz/82+vvUb5O1es///6z7AqxjBbGZfH3P390dfzn3+kC7/yv0/H//OGn5xy/9+l1+Nsf
r8/Zc3F891uvz634598VkM//w2QaJ+Cp0zSuL45leF1+RHX8RMc9HbFLRDF+R3WKshERfotZ/2Co
xuKWxTWim+oCiWjR+2D5mcb+oTNimuh3qFuaShFV/P8f+Gar/tq6vxVd/rmMC9FC6qLaf70s0DzO
5KaKluYaxxMF9wxJ9YOhI1PRUnpku8FjXuaP++JF2NoOVXK77NtW/etbb/Re3KKoJ/efeFT6Si9U
egxF7iVdcwBP+jd1EhsF1efFaMQiJqcmkZPP8H2zwuuZHrPqPlPdFCwd0cYZ+jtg9H7l/i1Dzp1n
6hgJUUEGqKg91S/ccmce213ooTWA0zK78OI77XO/BavcmJoMCDCIUfWzPkEsvSfDnhvfCnPjoF1R
ir+mJrkroFlQ9ZkQehz9sXENH+QsDvuKaM3s4OL1R+iXG9dhCVDxp16AN5NyHTkpVW7hxXOq4zHW
02N0NfuGP+/JlbYLndwFsZVzYqN/msAblV++/t3GnciSdJBYRWGqooOsdPgK2hIH/eC+hHnqqxaq
jdUcVXfxZ05AcUGNbwrcp60W9D9rmvV+wtLxWQxC4TRv6TGOqkPEh88TC+INr/+b5UqeqQYnw9GA
SIejkYTkQzslesHokWv0ugzMq2oi+zqs7bIbvSwer+eG30zm5IeDfhiNEIXP2q95Tm5n0T9WFkHX
yVbzGrMPPLTYKewS75Seh8+RDiRek+pONU9OTMIDS0HDWfbh6Oi5eYtmXYdBVdBOKHZFOvt0KGzV
FC8T673Kqq66VkeILuKfzWJ6ykPi1sj5OzqlWOkAkIiGX7NR2aMuPgM/9HyblONVpU87GsdohtSh
qr3vaYc4/vg1wWRMo70vB5Azx/0+LYLvWbBkgAJbMbXbepydDsWtjItPqUiuR+iZnTEFDejifRLl
Xm12LiPKIaqaK87z/SSGfR0Zn3TKnGaOnhN059lSwOXUvbQt0tVMLRLBagHPMR30A0ev8cBX7heS
1A8q+6kKLA/RE4er9RHrw+63rOoq98qdfoOsp8PsFKa16RPPOadTaVJwgAwgDrYIpI13DeBQz5On
O5mbO6AH6J7Qlbl4yNCRnH6+bNFvbzf/siXNUg2ciBxkFrLzqFNqtEoI54H/YAvq1doWyvWsRzwV
IfkMTRGoVE/hM0ZfP1hwiNVLpzkcDpF6ZM8qr994Wm/NSTJdszGVLJwGejTLIww4SzfCN2d36mTN
JB2sKxUAcIHxxfC9rb7Nw7diK9Ny9oTU0IQUVwtqWKqcuOZWgqsn+/OE7A7Cba7anRXa9MH6Rg+B
LZz0Tv2xRfl3bmbLjUrTNdXiXJVuNEWjD8waU3qsjMnOE+6WiD+3zaYVL+PIVnwqR1IJs6rqph4L
egxug53utE54AFHiTbSv/dS13C3Y5DmF0BnXVR2XSZ3JxQizokaszjAtYYKwAlWm/caF5uy6oVDH
YKoJOTJ8qTB4XUyqQo6aYH6XNbdVkLhIMF9dNtazYnC1XXaGAM0uOSSeZwz0xwY5MpTGtabhKspj
321UAG0JkfwQy8aqHRQISc3yISGqnZszCJ/irYvS+03BFZ3hEq9pmqVpcscTBFBElqlGgTvg2Dn1
7Igrujdd+IX0gHfkPvdD/z+joV283VuZ0uUsTBI90BLIpNoL2CJtrXhMQCVTaxv68Dsd91bB3wqS
DIn1bRpCHYtjdiNuljtZb887Y5fsiR27W3m1t6HE97OSrImkSQW8qFkcBTuqObLDVuYUNLyqgo09
29qyRXVODsRMCUOQqmNWDV76tDOcaKuj1O+MubxwGuGaqlsmegzLGW99CqqgqGhxXJiJu8hRh2vq
c295GQR+jNaxd01mK9yvrxb92LpLv9d9yzqVLul+24OYtJ9ZcUS2z6HCM+mxVZ4vG/FipJdmuMRQ
TxZRM7Wu1cAYdhQh2XXmncrvAPh1W/0Y1Vssl+c042Q+MrxiaMdO6TLMh6mthx62u2n42ZCretxQ
jOWbL8xJtmXStyEbs6k4dkS/0dvQM9TcjifkvIIvPMOlSe0PNaXe5ZU8p45go/wdIKC6+o4+mVtl
DeaA4lhXeF6ZXyZ9w4zPbtWJAEkdVDRXBdKyx/LlLagZuWPhShyk5tUw1kijPFyejhTh+pcdn85H
0oy6RiI2BevREU3/9iYBmV8d/xGEj4S3PhMNSCe53VteGf9ncc53gmWWbsOYwzaasZA9KmyK/Elo
16mxEVaQMCzvhUjxtKY1UUCP5MpRs837YKe69KVAyiOxjdveYy7Zi8HpXhT/8qJubKFMo04iXfS6
ii3kWWC34SG37ur6s4Z2sCTeSrdt6KN8ly6mdO6bWkBdwOCZRiieHTcU8qw9/6WQcj1XPhNC0gBr
mMzUbbTIKY3U6QT3jEBxLy/cotvvTPpElOTrFRagriEFij8AWq2KK6fSD2C8t7vgZzl/Gvv9ZXFn
PciJuGXmJ16xp9NsDsvaRWmQ2E23J7PfqqUt2gBIi+YK5dz7fH65LFRCQL7XyUV7TqROTAFWBBSI
R3rXeeGe7mnlcXDL2Lpf7cCC/yU5JBtbuGXlcmVkvARrdDSgOXLwSVvDK58nf1BCG8ROTla+auEB
rIL2HG8lG848KXC4nSyx5F4Ms1TUZoKVK6lftV7Y2uk+9fJdndjWTnvs6WFyvyU22Zsbfvrdbchi
CNZaFCe6xjjjMk9KwnlZsYEHL2yHonY8pMFD6Jg2jN6O/a3bkKxJsjDJaaNBIoAHoFl7ia6aK3Uv
rlGvvWP7LYYE2bFAjAV0IjeoSpcbueTOyqbjQVGK4GUsotbWs9QThe5rXXKVkPiLgmj5RkRK9i6y
QOnuWpksRTdGCFTDh57fsWkjjijffeTxpSurGZZaN6lV8DI0L8noKxWeSuPVZYPbmsPy81N7s3hU
qhbmUKNyWhQHQ9l4mm8JkLxWhYrpCIcYBAzP1lw6YVk7l6fwLpwhr5PkqQz0GRvrZZ3oXfpgPta7
/js7Msue3OVNrue2cbws8ffz9NQVyxIlLxUKNN7rGCaVA5js9A1Iy6dhh8d651as/wOtjJmXAh3z
tdKj2B5zk3pGaORfi/AKHSpf0lRvEdDrByTFs0RnNs0N6xtrtFTYWdbleElq3DGNqXKiRjCHiD7y
8npW0DIlRWYf4UZQdQfAFFzBhxgIdk7BVdw2oPAHDaSjNYOGuKMeOpohRvgwrXkxEU+1cGpY1a4p
ms7Jcn3+WSkleQbWwfQq0vfogVOkNkohQi9R9elzM5XGl4yBUMmZGRltAgO7Sjk13DqvekdM4tXE
4+CqFXMAlrTcAJcseuEpeUfvY6qE+zDqk0NbqeWum9o4ta0ZdPflZIaPjTHT65SxwDE6gt72UfqD
Z6zZoU0XMKBDSl0zThNfa9GUe0r6bsOwzrk/NF+D70NeChkV+U2TRq1usDhUXua76qr/PO9TB3j+
X42doWvDVmun89IQglDRXYsvC/3WxorMDA3VorDjg7lj3rw3b1p3cDUn8kLX3LCGs/amoxoeLtDU
EeV7K0zryzEa8jl4maqjEM/5Vsu9rfGXn584DNKRDL3YMb5qPVtQRXWr29ZZr2cYpslMA6k8+WhS
AnAT8KQLXngXe8AqOKH5Em8hls7viWkC12GArBwq8HYa5oy2jUmWBC/L3ReRPKd04m+d317Nt/Hm
npw5AJG7+0uYdFAwLQjQhwDC+G4JGvZ7dcd9tt+6yJzbGry6DKgYEC/vWrkVZWh0IHm3XnrhjFNq
N+pW66Ozrpai3YPGF0HIbb1dtqDsSJ6WxMJMJq9wE78tffbV2CE85AGkp38Ce8xlX3tepMnB3EM0
iwKW+lZkUlul2qfMehHu4FE39oLKFrZu/w7731mutfFyfncFXZw7QBr/FigdJ7ERTW3GMMfkqviq
PaX78KA4wh4be3ALDzB/b8tDnNMPiu4xKieIK3M5GtrCc7DWmq0Xcoj38SHcTb7uT9u3Pvmx8ntm
FmUGHiW6gWTy26XscD5xIx6gIH7vYv/88AG90387v6G0kUTzyPdw0/+dVUvMCttnEmT7l9mfeAx1
VsdxGEfrpVCeRfbU5z83NGT5bPk0Xu59fwr4fb8/EVALiqbVNZYvuco+dzAvjoy/sgPxgr+1U+ec
06koaQXnmOThFGAu+oSa2Nfa+DmWW/q3JUPyFqlmBL0SYTotEvGTM7qqO+8BGbbzm+XQwLvvdvM9
sNjtpSWU7DpNq3KeZsxrOaKo293ionZbefrd7Indkt90L+/Z+TmalFNL41yT4+aWWpRJUhXWSyz0
BzRAvOdtu9MAGbos5t3T7l8a/5cc6ekhdJGO1Kytl+kQHHJv3NNd9oA4pbvVQOl3QO3tChqEEY5j
CyR5yGpImqGZQR8glr3smog88rh0Ym4dnGB+5VlI/jdO4QSO+bMM7MSu8Jct1XxvZm8/QFabvEwU
0EBjC4Pv1Pga1hvxgPdb9nZ8SUXQ+JWWfYYJivSGhwdgRe1g2CKu2ZrE8vMTU9YyfR4sC0Km4bnl
D8YWXv2Mc8csKIBMnAGXgdTMWwE5SHdHM8QqNb75R/oobiw/3xle+/TbvTP0zN6yrbPrBlp5OF2k
DVWZv0AxlEaN0VrxJRApIoXFnorBD5OtavczNxrMTNXgYgmAVHgEv51ZFAgS1OmE+qzH9DnctzvF
I1/MO/hBJ/a3aKPPnMpvpUkbRdBaFGgFOIzaQyZ+P18DreBEj8aOes1uTuzNWMn5ZfxresvPTzQD
9RydGEsBJ1/a1n7JQJSv8yflVnijJ2Bd2+fWWYmc4aDEcWlyGXY19LESE6XFxun9oaqNhwSgdqPN
/cs+6n3YAiv5lxgZeTWDYDfMhgYrqfWIPoHDd3Qyq3f6aERa5ftlYef1/0Sa5KYMkoSNpUJaB0ff
PtQ7xUHzx95ZGk0ukSbFNf+zkmldtXDfwCsLtyrONKAHpZ3LdTpompFjHbm+Uxu6b7P/jKX4TxFo
V6VrsGj+7tETxYYBCAy1Xkz1gJC2Z4XTxi69C5b/nsWJCFnh1THtUd9jvTzhHlo75LF2Qk936SHH
i9XhWLjj/eW9+p0Lko8UoCU1QvEHZMPSXmk0zUGPDJGjT/3kZ33LBzt1yvvxONyWO9D2oaUH+sLb
w3fjcwKQnqdtQFHOqebpB0hHSt6BZ68McBOeMWNh/SiFH1nfhxTYKXXjdDnrUJYUI1COICHHTr61
71EZ1EYxOtg3MkcAzdHr3mZX4JG7CuzSVTaBc8vJ/25xT+RJt/yadImGtuDWS1kAWJG+1vW9kT6l
7IbQT7G5dT14f/OGDZgQZy4hSkt+xDREQXfaKbNeDCN56hqEe4nV2FFTetDojV07d4aqFqTBaVn6
O+gDSi1MQ2Qh1Kb6ajEVdbVbZMDnPOOpBEkvilaIeTIiXAWo4mvWz0DNf6rNFuz1vMmdTEQ60cIy
LocoW8T4s58du13iN4Grfw6vlF1yrRObXYd+v3UFOesiT2cnWXrAVIsEuCO8jNSurip/FnaDJ8Xi
IVXgIP4vt8dzC8p1AEZ1leAQl3kgg5QWYYcIwouKa0idP0d4yWwl8s8p/IkMuYlj1+GEEwlk1OSW
ad/17HmeKtswPiWNk0xPl33XOR08FSa5rga0SvnALfMlma4N9UmLf14e/x0qYXHHpwIkFawrragY
wpkv1LKD+UpErijtYIcnLXAJKXgdPrdfUcEX5w5xF3DgFu52a4KSbpbAqYpag5LMOW71Sv5Jz8Mt
l3jOaXADzwkgmBClkp3GnJEpUmosYvMzf0RRPHEsm3sPoTfvQPFBLMQjmLt9tzs7tROxkmcM27wB
zyAURXTcmwizFeMj2oESAgJ8I7FwC3/r69FwluoV55hYptxron4AFta9rCBnLepExDLJk+vipE/5
MAmI6Dtqh8khV5t9DUu+LOUd0htRBw2FBgiFAealvSs4sLIW3jas62ftbnR1J/HTXbEn/rIt5kYi
5b3KS7KkKWUs431ulPWz8YWhBsoevOwztWPoO3fzG/VA3NxPr5bA4tYT5uw0l5etoVMNYWVTMudS
adKxDiCa309e5NRO5Opf4Qy96KBuJKTev2O4gQAjMalGTU17p/VKHDZZn5TVM9+1zxVeZ7EjvP5R
IPCBZ7tzeQPfqQmEgdJkSRxSIPXkaLmq60k3VHP9rKatk6gpeooDQc/nDTHvLBliluemCR+O5KRc
9BelFsm6VpA/quELcjMzf2JW6iimtaH15zbKUEEvCignkhvvQKpqqMZKE9fl/yPtypbjxpXlFzGC
+/LKrXd1a5f1wmjLI+77zq+/ifa5YzaaR7B9ImbmYRShEsBCoVCVlXkWuBRYKcUdPLRXBPl1LGsT
tDFO0zTopQMwa6oY2HMaw89ZZ4Kc3qvMiiz2198gUQwyfVEPXmGE+TnaKK60LtzIle7Gkx+agNvt
xl3Oovxc3N2ZQco75a5q0b/isnMCsls76dqPhFd2SSBuGyNkjIMuOcx8cdS9o2MMuReyID8r/Alc
x+YgfevH73/ulHMbVHj0UAv2xrjOz3r54kneUzXKR4VFlX+TDuAryci1BcHASbs5ZuIgx2BG0AqU
Wb51dQBygMSsuRTY0tpsY8mWdJbs19JnUgBlNgSUnlHmJls7C8m1kYCxW0EQiYqnPPgESzh2bzdB
Bvvr7VuMIHND1AVWRzySna7PzwaRnbSLDQE4GJYWbsiFGTjMYsiSUyBSISfRFNwD9H2maGU6qD4+
WLIHc64do+jHWUOg2fGqs1STgB2StHRYgIflhc7sUjeCCpJQviqr7Kw/T2/VhpS+PbSITWmrWPyO
1V5aXCWwzppBmosYAbz+fsoEkYhyVLIzyMdOsS7dF0WyTrOAVaIgR4iOHwR9jJsGIA50Rq/tNHqZ
aIXf8+/hy6SvgDldxWjOrTL+wK0wxfcP98cFdxyFmUGai5IHxqKIExjsXNIJDJ16hWeGHa5aV7BQ
uT0ABMewSb7MF2ukOzGRXkYqX8NkKYwrORZdg8UQvXTagPFBz0UyNBXw3etdDKRUrkPfKM5ZO9ld
Lzt10Tpjxq+FcXT+4sDNbVF+CPKbFnNoQXnOUBzxVqnjbYLXwSJ5ULFioYkuzXl67+bWqDiCV1Qm
AIeJnMvs7OYJ9YLwoUZO0tUWZ+Exz79NjmjK30HGVTOAAwubqqO6BKiEIgAhQLc/oygaWs1LyrMA
Wk6lOdXT/QQF6Xj0GDFs4azpKuZrMbUISoabe1xNqiDrZbU4e9yJqwewrES22sWMy2zBC3WcZgOJ
D2bnbyJyCh1mI+IVpFoYCxwMR9BfGJ5Brl7qWxk4XCLK3pjKxezwtRdqAx/ycVXBQiU5fiXs0Os8
IXnZQrRjnZSeI0NmqQP1Kyb83SpmaUUt5UOA2GmQKEcB7XZoJyyCoek6KbskriqcJLXUp3QjYW6L
VSy7/WSYnMDYlkGuttuySylpneoPEdxyghJbMqmKHbaR7hp8y/3xd7s2RSLo7CZtIRjYSyJOgFx/
b/inUWa8PG/94vr3U7EDSkOpPHVFcUY9bpspysnoZZbq4YXn79o1ro1QQSOvvXKo9IF/n47NG5KP
5EmwBTM9KA/jN+3OX3HPY276loqMsX1laXGxPhbll32T+/U0YAd1qBENkTtgfCcznK+9n2WEykOa
YcTgMQfnBzHULkqjNVfXB7+oGGZuqrR4T8wdj/x85g1d24MtaZyK8ziEjpxMj6jZOs3gJfYgi2+S
x6ov3hbIKIMktZwZjMJolGofUTDVAMkQrWkDWnoMVXMvJQCkduR4D6zm5rJNPIDRiVE1ATX+a5tq
JOPc9Up5RrMiN2PgFqbvYmTHlr8hhbm8NaOWOcZzW5TGShXgJYAGIe07uluYGXHXhrJUnisbHScr
cQN7Ss2PyZJdZCIr5cfXDsO0R+2s3saeEFdFhbevv07sGJg5DwGrd0dbNFMwiIERjnGlLYTI6zVS
6ZaQc6Io93IKm5JrYDDKl147a3AAdVml+jfGCpfOhIJQjAFuNIZuGv9+7wlyl8Ba7Xjoj5dWica4
2xDIRrwVrMpEJ8/lWDgAsgY61sytUvsKBbsJs9IIaH2HAewW2O4+FD8LkXsY6m43DPJ9Wmj4n416
/nq9S2dTIc6DZwHIAOge4tiFTellcNtAW2nch9ru6zyzay82w5TZAV4K2zNjdCexz8O+5tGywZfk
jpONlM/i7jpTNhtHdsM38KDbX69u8VTOLVIvb3WEgIQwJhVOZXjXbPpVYuun2IIwFtBZCAT9rmcR
Wi2eEWAD8f5A3Q2QH+pyqsk8adDiTDZ2nZg+XqwOhiA4yxOt3q5MYcBnNMPvjJWSogXtQXOr1G1V
5cNUY2qlPCcb0cLy1jIoHSSHDcW5/YhIH7CGSxsMrWfqOMYNevhh6kO5tAye9LR/kvqCMfhz65SG
jEKeyKO8hvIXjX712zoqmjqqzhDLuB8GEBU0IMpBN6rfJxpa3BqLInXhoWoAjiqoooTmHgxSVxTy
par0B+xe6fQOf67N6DF5Ne6rh9gF4xnzsrh9QRqqiAqAaPBA4kg3ioxjywUiyKThIuqqOgnrbv1R
ol1aPfBr9YHhGcTfrj0DfgilWUWVVWB/6CPel50eTzWOuPdebJLIbB69jbrvLP8kvYAqon5l9RLp
EyDzyKeB8MUSNaAUb+5CpQChRdTGylmNzdohUIjg0XuSTf1R2eb2uGYhf0DIc73Gi0VAZjCDLoB4
4wbCJwQN9JLTQDkLjRHvdEONT6EI2XM98iSrUeA8qS4XYCvl+nvfT+JjNenDY1oJERECSa2sUJXQ
KsoU95cQN1abyP2z7k2VE/eq8c6Fdf+YJnoCLYsEeLNx8t5kxecsNFiMxglRBFPsZuq41ZSOhQsw
6AdGUie3N6rqVMahGpkKug2RmU6jbwt1K90pSuJbXCIpB61vusZuDP0pSTUFD/oMVShLUmPelkOu
t+RUqaykA60GgHeimRddWpkq4WXzIbt+3+B1sckMMGcKdWx8ND5+BedX4iluxdysAk5+U/tW+RzC
oj3lECN8aWQfbj2lLepoafw+ieHwgUipHYXUiB+61gtXdVnnvaV0ioH+r475JiHjPgEfCp9AfPTQ
6wWyUaFPsU+TvwF7tb8eDPSNpVzcV31pqGCRlJIVNyQyMFhhbSeQObYMPlZAph/Jbid73K4Ow8RN
Yy1yIk5ubKmNi9Buay4KQDoXlonVqCgA173KnwxFh2JL2r3xneRZY9E2P2IAlu2OE5VD0oOEQhWn
3tJ0zC+EA3qjoCRWphM36eguV3n82qeyfGeEcPemTIM1UEi6A/521dSqQXHyQWgfI77vrVhPJHOa
+MIKg7w4thgQOAy86llSq2pmXYjjY6Y1GG7voMaNR0ezFzjMZA0SqiR+ohK+eSGz+yHUnbRK0IKY
0tAZBQwSFj4Cf+CFYEpOesjSjj0P1pYqOSJm8y6GvycnwXTBA9fG2roqd4Wt6EDA1oGXmmOhDA5f
Sz+EUSt2Q5q9x9iMHYh0gI3x3AqT/2sQ+clm2nWdLVVg7OwbXTAnbwIUefI5ewor9TuolIdDG4Nn
0wCfrllkUGsq2rq2Vd8HK7GsC5B6qyI356PC4uS6uY/15mMAZeFbBXZTqyuqxsoy9SMuDLAKF9qQ
7iOl7Rx0GodVP2iDZYhFup/U1HPTIRQd2Tciz6yAr3FQK+BcmU+UXVB41QeXJN5danjfjUKCOowR
epDF4uQHLh/BQNnqJe/0EYd5EkwUquCc4QNbQkF45WPoDwwyXb+q0gzTJ4bYr/04ip1SVRon17LK
LHq9Wo9jVkjun0XSS5QBQoI81NEruamuyBC06eo6ly7ZxIQyqu9IoKHHqASa4kfflVkdNSp03xik
LvWWIAFBeS2dqzd1JVu1Oe0Qq3bFi2SRQRBmG41lj37EdIUQxSXsdW7vQIrJQdd6J9uDJboAK9v5
K2NDqVzi5/rwgCETcYgeNKyAT1UvqjGAc/YOnY2JJEeIACMeMeXQHNY9cyzqUrWcXYXEHsiZwBUA
XwaIgQYsBT1q4N44yGc+FjHhJGdh4GaY3+msJAH/kamUBecUSppkZtJ6hZ3z4FpNcJvchWrm7yu/
G+78vDNASc73iWZVUApZqbFRugIXddvEz0e3SHppH+qG/iCX/QBwRiMClxH146MoDbVT653vBLKU
OKo8gcmxzLotiK6halYVyr7BFOApzEfpaERANfftdN/08vBRFEZnAtc0HUWBrx4NJT/iF4e2pAUp
g8yDRrVcNgkVRGD+NExg3kjUd8oQy8bEi+doj86ElW+h4yG68XOGqOJWd0iaPVsAA0dvfu0N1Mvr
p120IA1VA3MfFIJxx89e7XwZNXnKT+I55NfQLE5UN4lYb8kFhwMRioLGI7qqtyDoQueaPjNKESe4
dyY7sLJjhRGhh2mFR/rnuBl3MosefykburJJksHZutIaF7ysXGziPdDtC9c78ZvELMG/5cSAerMG
2OlXz3928tcqqZ0c+y5IEsz/ncV77hivkyNETpPXadU5oPsys39SsMSzUEmsnaVCVQy28GQEF9DZ
K1yF38o+62G+EJuutpGKTSkEzKOmxqKER+WRwJ7SwwimGUILRd5yxYr/w7btzTZS5TE/GkMeMjXi
uQURchEiMEzmqHlmJ5YM12dtHvX8GPsqVbURa1O6z9zY8Nzb10eL6RFUfSHM2jGteeiTao3FtSYh
CvOd5nWCCpFhtvaIuSHMO7PYNpbM4hGM+W2Sm4sqTbdRiVHMl6MmnZO3/IUMR2Vu4LacWbvBg7fj
1+z5l4WdvLJILTRpgqTkcx03WP4U+HaI+/nPtxJvGgBe8WIECo9+3iP7Rj6Hx/FZehzeJBdMwo56
ajNAlMnwS/LO2RLD9RcCIyySYIx2I5jwqBf3MKJ0Hwm9dOYhr1Qf+cDJsgfGqqjyAfH1uQ0aE+FX
lTeWQyedNRRmQBLxXOz8E3rRW2ZxduEcX1miSjJ5Jw1Ie7Ga3hLeeMzoBTaAtE8kx8gRDEtWjrFo
D7SrmAXUDRETp9fhF40fWVIT5BjqYbQIcWjkplbwKoPB4Lfskahwm2NoEnD5KkkyqLNcRhmwNEMp
n7MEw8NmfCc7046zSskUVsa9tiK9v9hOmOM1S4dNFhSUL1TkUmDJogyHRl3EPWdI58atRzN7CtAo
9uxsDQqkci+6qcvZzNoCubvoxc5tUset4AQp1HtywEP0OnknBilb+dbawRpcoq7qfO2lCwcB/XaA
8kBzp2IKkVqhFhY+GIJgrTCOSJzwyDsEEyNULgSQKxvUikD6pngcKu3nvN530VEo/iYFwd+I4UYA
55H2Uv6YxwBjYnyd+L++ArXNa7OrHPXDM3U3BYxc21SsZwvZlpuPNLNI3WNBAGeJCgUR6+gjzXnr
B1t+IRcAZwnvoJntbQFs4qnV3bOpNZa9cmac+mZhDMgX18E4v9Uq23hD8LeGtWp3gH8ZAM6nj8hz
/3RE9nJ1zzeZ+oqg9S+RRWOTk31wMlyCBzSc2hZW0BrHJHC/+5unE8GC/PtZqSAt5D6GzWL4Te0E
p/oB8gmpReZkjW17jB99l4XvXToLGOfTcKkCrwfT12Gti2s9aIIeT8OaaOGIUKxWt83AHHtYOuGA
usDjQT4HQgIqXFd1mOfa1JB1CS5hNM0KJ97zLkYeNjI0sVivALoUe/l0wC9oMpkoQT2WOh+geOhy
oNiks/HorQIrfg8PHy2g02i1BluFxe/MzM6p74bZ3DjQkhq58oWRu1yp3wYoZlmdQyaco2fQ334d
xBZPBO4iIHIxcIQPSFlMwEGG1nIqnv3zYGcnkhLJmw4NifLJt2I7W7Fc5b+s8V+LNLK+gw5bVmiJ
eC4+oE68zrfAamwARGkcwQmcfq1svl7iUgydrVCjfEaV/RZpUiaeee41mg56tfr69y8/UX9toUac
dvakGqCzM2BgRTyXn3G+Gx3OFMzI5ZxkxxVWREbv8x/VioUvWzaLXgBqCGCQRwnx2mw9KVVcJzCr
oL5pKjn5b/4gobOsOCooQVo0eqdnNj3D4n6ikQQhRkyPIRW8thtxVcfnrS6ecz84qGmyCuSG9X6j
26yXcwc4sYjl6ZeKzLURPfHGqW3xgMMkMghWhR2k4sAjfKnFAHvM+IKLS5pZIz+ffUGQRaM5MsBa
7YyoNPUHDM/YnKVZ4ZPkJO/eHfMQLFrUULZDrxz/0m2QMAqAtpdx0FsFcxiFW5SO8eAfPBfRLAR9
fGzrnhWzAPhLYVr6ZZVueZaV3IERp8Jhn94Vf6+D5FvuWCK4izETLxFNlkUAPG/eWS0UmUVA6cjb
uLEhbuTi231r3Rw4Ina3hWmNuly5OOPiYkBBg1wJAUAH8bOGV3i9kTHuxLzKl/Lp+dqocIk+wqDJ
Ib6b8JhtOFN00m07mRLS+PAZ1IMvkNZTSVnf/FP06s8T8WtXaY5DPZbaIImwzs7lrcuraPVzeiJ3
2eisRfecGaNiJlo7QRiOcBRD3A9xsYo0kZUHLryESDsOIH9CqMbTWDdhBArAV3ANyPfZRnOjY2d2
lnZPnq2EQplFobB40ckg8kBbFXPfNy9lyYt6DJbDXuloRx5kvbET2WDF3xHkZbDLH5lfbGmFc4tU
VNEaz0sVcrUm+8kVnRKYXDP4jlHlC1sk0hVm2WsxbM5NUndCmwp6HPZYJKkoVqcaLhJixmU4hExu
j/9ii/glwUPieXkdNNVpaoPMHy4hrAK9PKjs9/0HavMgamJCJ5b38pcx6o5V9WBs4wbG5BXJw4qj
t6l2CaYMs7vS9R+1J8aNsBQpZfK2+8/iyN8zuxHaXEvHgYO92jlILnorJniofgh3JDMi5b2YN5k2
bw+dYWC03QAGGQ1rTNlc2zQyrwo8HbUBMbGjAEB8wjbTEEVLsxlN+U13IzBgiYy2zu1Kr6zS6Rgf
TCA2nJDh6uFgakMI9Ucd3GOs1JaxODoLMzR00gQNzZxAEs0ieki7yPn6m7EWQrmI3Hi+noLZ7pym
nikbjh7o5jB8+9+MUH5Ro+03gOcTD5CJM/lgawycGWvvXxtZuNPwTcDGbsAFUSain1My78ep32Kz
0pfyDpNWrn/gPwZHsmK3XzMhbbdn69oadYNmkwdxZAF+R3Itwa4PJINUDsJWdfl1vRsYeBrm6ig/
b/wM1UU5RZ/tPXpS3Hql2+MRAhEEC4mqEMMtFgL/1fJoDumIH+s+LIjnobjwSeY+PFs8GecCeoIX
BQdeYxL20FylCBzEqKaCUs7Av/Q8gTIWfOsXAU7VQfO2XGIV4D1wS3SvujVUr0uA4F/jE646l/ku
WDxpM9Pk57PQJUnGNFYKhzsA0AUILaXWtM8wGDit1AQKatvBUUBxwozQ5Hhd13WuV0yO58ys7vth
JZceuc+5D2WfH/Q9iEsrCD1E28T6w4mQy/4CSICJWB28rGDKuLY2RrrRqyW6IUrR7HgDWR9fMFqP
S/s4N0EVqnxQEASRhytAAyqlPTPFyBcdU+IBk4PUGLq/9AXaD0ndcb6Kh7ANovgAYRER33cMS0ns
BMcBVQ1kXtbXsWVxVWD0wVQZMJZAeV5vXAcNnqYzsHFilqzBDe4GacGY1lkKxBiU+38TdPVeLlpA
9jq0bGVIMvstxsoVOEHNnJxk2aESEGSoii/6App87wCyAJiBOd/AiuwpAsw5OoeyBUjZ8TdwnCQg
0q4+XyB100iRKIPzQhTPFYbK05UhmC3maEbzUpJCcS94DbzXNHGJYlbsggqd8Q0XSihkOgOgTpRt
RFTCqI8YoJoh6xNeWEMLSFsBJCncxqlQujwo28xh6wosFBuuLNJZQtgPuZrxeBDkikn6j5Xdv6DZ
tJXtsd76nZlvCGcXmzhgMZDOlnqTN0DsNwtkGIboU5mYELwfHstVCmAGd5+8iC0sy6E5brJV/v0v
TsqvTabLOmLB9UDp4cGlh4HFea9DySq+L4VMNP8lpHuoc9x0EEaB6wbDCMQzJ4BW019neEQKDzj6
otut0keWvcXzMjNH3fNFWkut2Pq4GMbB4iK0XY1gEyiMDOmSnNycjpkZyjmVCnCXSvOE8/DRoQ+z
x4vYauGg+qZyyr3yqb/xmCr9DQGqpdAmI2kCWuQyOU7lZpUEipoGTSAUFomSHA9BQy63xW/Q27iX
3eJ+/M66a2+rAUhUZhapqzasuIr3ZVjMikOh/gChHBiH963MyJgWFwYyJSQUAuiaaICuX/d12oYh
Ppy/KYmqAivfXMoA8Ysh/IMhOhD9Ujs3VFIPnvoYIJvN6GhuucLrA6hwaBlOjrpO/mEdrcUANjdI
b1yfKVxUXB7/gAjifQVMqv4UYvpX2zar/nViOeWS788Nkp/PspMCSXscG5F4Tj+RjHX7DOxdA1o/
0StRb8gemsksWzNlFgGWP92vnaWSiIZLmzjkYLfwDnr6ILKK24vJ9HxhVDW2LXW+5CPspHBMNoTH
jjRZoxewW6B9x+wrLUUs8MggYOHWEUCae72NnDRO9SDCE0EZ80AmfOJV/gag5TZ1UbJ5+joAL1QY
cLyQQ4PyUkF9gQY3xJNRRmWhCefmrbPDdbkqvnuPsIWuBPOVsLiymS3KI30fQt6AagjnCt2dbWDV
zw2e+A53KO4UixA3s0rci54xM0h5pMYpGpcFhnCW4PtJ9V36iwrb9fZRvlfEBA0cwoK8KjaT3a6A
njT9JzTf7RAMP0zOwcUthEQCRldRN8GA2bVz6CqKhuiWCT/b7yF8UT1l687p94017pg0Aosb+Msc
nWai/ckJNfGO7g2s5D9AhYaSPQcw82o6p/ZoRqrFsrkY72cmqYwT5AGpD2Fe7Gj+kpaBmVW7UgEI
nsUavphuQZv3/7dSIls9C1dCVk8p+N0EjJSCuKZ4qh+IxCx0UcG/bXZnEPXbxon5hGPtKHUNhFrF
1YIoCzjdpOkSOunByywQRG1U+Exh6ZHFPOMsm+Tns5WKcqf7RUvOHQpeqQN+nlWnYQirtyVCAvuP
ZyVvjLDC8FOJOnm8WmYD1CSFc7CRU6imoOeJgoAyWqNNRmxYSQJrhdQxzALo4CHAwdwEkH0n7CFO
vGYsiWWDugV8rgsDsSOOuRr2tdU/D2v9KVtf1D7tZiVF9h8qLV4e4HMPpZLJtosLT01gMesyqzcU
S+gm09MH++uV3Zw48AYAfauhaM+TljF14jijCvRI8VC8Eap1076OVelGQgb08dPXhm4vUmIJszqy
yAPddgMt0Aihekyweo3bYkoX7FTQLp0ejJWI6+bPr23KGnXAua4f9KCCtTaxpTcRs4dQZ93UskOa
A2wWiJv0hzJHneyuhQ5sD7Klcwq1wDy+43vDFFiOfpvVUVaIl87Ocq5kLcQzgPkK9lkOBNZkE0Kq
7DUHB+09mvtbVhWI+dGoowwZjTowOqzLO6BxC8LqbD2CheQnpu3Psx9qfdRJDmu/qXIJ1iq7ASE8
mo02MPOEzx/I6YBRfvova5MhUMCjA47H/vVu8hDibvQGGB5QdnQ2Se2aNX9UH2WA5wybRSRGzuvV
q42sDf1o6M4ja0Dj/dpa3eVCoZYyCpbDs18MVlUONgYr0YN+1ILcCRTRYRw4cnS/skjtpiB7Hehv
JQkxS9+SvJXM3vYA60GmmhEfSfi7MaWhJgLtCgU8elQU0SdN8fushmNWb53kZMVgQqPFbLtTy+cW
Y1031wvZSUzVigrolwFeoM5a2k+xlJYhIHVbsUIuSZpw4FYB7nGjWBWb4IVljzp1U+/H8KCAjMlI
wEQFblBb2nMKY4EDNR8IzXy9QPL7qM0EXzuQncRVpJvmRMhpYjSQNtUk76V+PxTnr3//bV0UIxdz
A9TVMgldwuUBvpb4XjsqeOiDY7HrBRS3SO8t2Aar6QfDJPkmX62JOmux5xlxCuWM8+DbxX4Cs0Zk
exvhTlBQhiVVelYmuRQr54ukuxJ+4pegrIFFbt0DBQXR+2/j8ZL2OGDwMD3Gpi7cozCngjQVvVoB
Gp3YgFlojiTMn1YBei4YrzSDej2VqxhjcpFQ24ytXHaPX5ZujjVUhAIJ7i8fROhzQL9lF1tRBEgG
0J4OVOkKc2JQ+N4+FC8e88smlf5khjz0EeaWsJlEMgid9p0A7tnK+nN5IqCt4J1g50alBHESzErX
O6n4RROLQgZILtgXkLGmq+h7AvDa4OSgsWSBCBYi19yaQbED8lkvRKle4RKQekvyC7MYRUiFeph8
jM2AJZ28vJGSBuZKhEqi2329uFEJk6gLIgTKjbolBGkftS266ExYLSMkE4e7OXGYxNBJ3RO7SH0y
ETCyYiDDdgoXtxj35CN7nLSSDH5O7tcuuWiK6Gbga0GXlx7lakErFJQtOlMhppjNBAzkzQA66VTO
/uJKQ2KsoWWLnp/I06oWXiH6YQa03llJC2GT8Y1Qmo0+VjaY3sWTMFUY5U8H/U4clcoZO1+0Bk0Z
TSnlWHxBi2sG/4uG36wTHPD1h+zVJOiaTkKLQio9KxIE39ag02PxsZEwvuRyKNNAvoV/FsbdM1D3
IaFAvwcNR+2NDGoOjSkX5mBl52A9/JP9w2yALAaZXyZpDRvNCMYR01eozT+jbyZvZVCjECpj/tih
6UkgKFvm63jhnkWt999lXs7OLIQSeWAUvzC1RGSHpO+Bm0ZOnKP/QLJNPTX7YvW13y6fxplF8hfN
LEacqFdKg40V7/VVv/JOGDFrtgRHFx7lP9Qd+BnXQG0GFkENmhg0rBPVosz3RnTTWjR3/Gq0IpYc
1uIdNLNA3es9DkKbd0BZRqHtZ6kJcpkxOqYt4zJf9I2ZGSpAY2K9VUsJZoDmtkMZgyc6IzVfPFy/
LOhUUIYGaVQPZBRPbFVbCXK71z5y/Ynx9RdzEgQsnQc8FHcN+StmX78JIYQYKbDSb1uHJyyLm2rt
uUQMrVr1a/GBYW/Rv2f2qIsbw8Zph++OMPmpYFCoX6XP+hMQzMG6gpQsz4AdLUeNmTnqAkjiyOek
GM5dO4QFNEEzscJ0N+H/rFb+UWDlCEvLw3wL4BikNIkxoevtLLwikbwYeYmCmTLOTNzckiCI4pki
dDyY1pZ8fW6NOOn844m1oGYirHE7kLWld4INil07zMHRYX40zuRk9yLUHZn9hqV8YW6XchpCoQe5
QWJXgZLmaMfBc6VB0+AgoZzNcJglB53bohwmB0J0mCafZHr9J3mfppZhCffBHRkq+w2ECcse5TF8
wgWeHJLM8l6+KL+B9mOd7knFhHDWs9qli+8QDFaSxwhoFm6exEFVTVKFCcizggb/BRheP3MOBL/l
Rwyp7gmlGRPBuRRaBLz5SfYAKjU6g0C7GZQmSQOEdryR8m0a71WFQYd4W1xGBisoGjheDB6qALR+
3hhrVRGFsAHBVK+wqtAMTogvlnfqT4NiFhD9uuugBsdM0xcXNzNMHQq0ZhWRI4YhnqsCpL0VAcEN
7IG3QJShvacbweHXmi39+BtHJckJkBICyWuvD+Pgh/jIHrpW2qPQWtkp3up2Z3GKqb6Nlz4ZC2Sz
GNzAx/6vReqqy0IDo0ooyWLMk+hyQ13KKtaEU+k/9lb/4wqpO69KIeQsBlihfEhE9NxbdHBjS3nX
7keb27Lrics+9GuB9PN1VPh+0iL0NSFSDfiFE3wzdomrb0DlecYAA/9U/Q7GjDgI/WiYbSs9/tV1
uVcV5EMGGKTjTGmdHzTonU9oQJJHOlvUaqkIJ88tkltlFsfbQO8UI8KH1J+jDRnU0DciuKPySymH
WWBcjHAAC0pksBplJCprTwCS9bUJnYnec6Tpzt9lGCMST2D+7s7FXY5CNPfE8JylM0kGNVDHweDl
TTVnSENMhVRYYAqhgs/+c7Jr5NIcZpJDgJveDHDQF4echXxZWujcKnU+Oj8zuHKA+zRvrdNtQkiG
9t9AyQUMaLMyTsxxm6XLf26POh9pEHMjyIQwPGFALkm2Mnv4Lv9Ic1R3dDd2R2YAYBikz0eZlEko
ASh2hhCJ8DG+KGvP9lyIkOhvPjRxWGWCxafCbIG056iCB3makQSce3DlQDS52fonHyIQv1EBWTqF
mP3iMRGJWioqgNdnAuoMdRCMaE62lXmpOIK43YvM6Htt6x/IpkzjW8/c0EWPmRmlDmLPqXIVZUAV
RZtqQyQ+vR/ipnXJYGSx0u8kFl598fafr5L8QbOTr014QnQasD3GIyGoUHb+O+c0ZgG2I2QA33+D
tHXxKM6WSPZ9ZtETUxWMpqTp+wgid8zE1MASxlbhiB+CFSEL/w1w9KKfzmySv2lmk8uLJIkhuI44
TpjxiLotiW4/PYdFxcdyHCph9CQOrT5wf55VzLGqFXCDrNRm2UsAYwLdH2T76OKcjB5X5WcIoMox
fwnXAoYhY6t+K/dE7YWdIi5/sX/N0dW5TER3Uigl7B4KAX71EmjfPKEyGSF6edt+WaHOm6bVshe3
aLV2LhFnILS6GJjF3BKh24/ujROrt/tffB/Ca1AV0JHiUwlTyWsNGNIQvcLPMYCkbg3WUGHn/yM+
6r5dvRAhm4JjLXP52/0ySt0JjZ9IRqAAhCZfciZhjSZNaoLnqX7LNyD8OvJMMqSlVxrAU/+uk7oW
CozU+SCHBAAzQIstv0N5Dvko/40vTG/dOEQMNCtNz2JV41kbTA/zxXosJgpZq4SqFeRHJRuVT4go
SJrFJ1Z6yu49R/jB8CPGBtN4c94fhZAjqyUvbhXNS+8b6UzleyKCpH3TGDDwxSR4trsqFbJLkFzy
7QRomnhQjhGkpn0ntUj2FD+RRJ/ZUyfngM4O5/aoiN0bw3/WF+3zOwOzU8Vau8wTBg4rbVo+kv86
jkp+PgubfgsMakeGCTnphxIfe2b9djHxnC+GCsxNXXWGRiCZpD8kAkDLPcT7ErXGwkpWrMC8bA2V
cQn6XAvjFE3cQWNShGskex5zKjWKqeK3bpvd5a6xYVaaFj/UzBp1D3B5C2CaAGs+kORooUxrHHTp
HhQ4wCxGjGLd4qcCXwSYdYyFgYcm4Pg6j3CrFh4GdBtQ203lhnGyFm9R6HBBOZs0f+lmhhcqHD+I
Ey62ex7VnrW/1ZxpGzwk6wTSCX9V/YYIy7/mqEhZCFWFHv6Ia0c0K3TNLfGZxC3NEg0TEzeKVR4N
SJwyFrkYPmZWqWCZJV4kjNB0Pcef3Rt5CgWuYQWf3LvoJhg5YPXsacWDS0H61ypRqrg+Y1maph2I
UgkyLH0RP4PC7O/GF/EFstCr2AIVAMDWuZmABe2p2jaHv0upDcznoGe0MGQBQkMuqfBuwhBe7yBA
r4S75KyAr8WwmdDJxb39ZYser1BKX1U9HbYwCSCOZnISEZ5LUJGjaFBMlp7idasxvHbx8pvZpNKK
AKI6reELOBgAoMbBZPUtZE300a20v0thZraoq0DLM7nNOdjit/qWMytI4pLEzAY58HbcgGbEYj4x
F8/9zCR1G4RtU0RJiS0l7/bJ1gAfDuzoFVKAmJCJ7tvXvzsgwI+BaAvh5macQ8skrgzFAVHgMLmK
K6ybnfDQbL0jaXsrG//16wO5tEAFbDsaBq0IXzh1Q4iq1xRB3gln3yvMCCW13LP/NwtUnBaGwdBr
tRXOYtDZiq+aQ8LwwdthEdQi54ugMk0jNEbeD7AIXtjWlQsuUx+4chxxUGF4vt1tq94u4vXPXj6r
LMDaQSqO6qWq9VUE40lX2nX11lQ/vt5A5vKomBkLWuoHCnZQrfdTawU/pqcEdBjhCsK1gxPXtizY
0R1elJiH+atLfba3NNtHO4wjHkkwzq1/jgZwjudO28n5rdrc0ltobo0KJzloyNVRrMhLMr2r7/pD
vI0P8pP6mEKSGvfUcwoIOuPNwLJJhZUy4/iK82BTDl99rzLHDv32kNU5WnQTVMYgxSdiLJ/GoMoc
h3Om5TgGK/leM71PgDWRrSNzDi/lnN/g9lm6DwBB/dcktTBdjb2MBySPlFj0yowhggE8arwKXuIO
/NRW/fgbdR2WUSpianonEjkVATxGZBqNQPIwHvNMulWpq/V4B319OkTWxpKfz7LosdL5TuGxSgMM
xxvuLXjrnioRUpvW9PF/pF3Zbty6sv0iAZqHVw2t7vbseGq/CB0n0TzP+vq76H3OtprN20xygAAb
GwZcJlUsFqtWrdW+EOkI2VOuTDd2QhnNLBCKY67/uXsErmfHq70yXWm141Q0hXR2ajYl/hYpHzbp
6KXBMZtjzop5RqiA2iWhHs0ldrgSABcaFicz5Ru0KjlmmOn82n2oqBqEihpkeo2w824ApEQ4ocR7
/a7e/c7oDCuPQG792VwxgHukdm5uIJ4UN0h+hwlaJmZhR8k3EYyqKo+rjOkuK0PU7mWyNFhhigRU
qsYPQzS8XlN4BSSeDWrnFpB+tEmJxcg+QZIlG/NgPMo7ad/vmhtrF93w+uBMl4DSvQbMFZG7pQ5d
NDTo9mW4gxrz+xzupxJkH5N/+aAxX+Laygh10IQsCToN5HKftDBGbCuRDejylXQLsDR05sC6wDvb
vGXRThEvS5sssJibla2Pu05V7XpxL6+L+bFWy6IcQi60rBjnFvMqYmHX6ofBCwrsg7SyQLlDLKlh
q5ewkP+CYLoOLqvcV58UDZc3GTmOOB+KpAN0BWP9naiEZIrauqhimCOCVune8sYNQV/wzLCXBVJY
04TWH1F0Pg28i5yI3ZggPuS/rG/Njqxqvisye3Z/i7yH3FZnyzLwMlbxZtWwwFNzoR6EGLpJSfZP
iszS1ngc74nKUnfzl2UnjAv+1xr9llLmQE+zApE8uQ5vg72EzksH5jjjQXRJ4sP1EfIOvbA6ekJd
X+pRnrsCg3yikB/0qa+3Rag8VkmheZkl9NvZil8JcxfURoAHhNxcyov3rILKeslUugCq864cNdwr
M4op18Wd5SW/LLLePZ6NnEPHzmlX+0tFrFQSky5SMiR6kmt1Dt7mUHj61Dj/YR2H2SFMNaQLJHDT
PWbXGaB6SRfBe0Bo2E4dqeqyVMf2SWBVmcDvW+4HCJN80uVHW+lGFe15228r3oKZsWxllTqV6K3P
dVpjwd0mPuKyVkrwvv3DZpy89L0j/Uq2+R1PIJO7WOrUEKK+pBtyUv8g7aB8SyCO2q0CcYB2V3j5
N4Nfh2BG1K+l0tq+OZDBRgHdIfRP4kcMghNQpR/u2uvArjcpqnN/TstGHoAri1QoCtUojKoFFovY
7iUQxoDvO4bSR+yMitOl28UjRMBc+D3xlLNDuzJLnZi2NZUhSGAWolDRAArGeGu8lo6+W6Di5ws3
oxs6ol2gqjQo9uVbi32AAMMHVFgDDodGWhbJVBd6QDbZvjIsFHsibDPp6Iz3gNuB/xgPtNnur1Ju
heI8TlgYbgPmB6wFknLGSjT3JZKNJc9R5g3J5/WTVw1wwsHnh8VzTzo1RX6+yu1x51QQ8yzzo5i8
mtljxpW/OQ+7pwaoDCOOcrFX8iI/GtrwmIjTYoPo9aZswsehUTadZjqKhhRx0iDUbvQcRobznBfG
LQzAQ8Llkwb/dHVLE2VgMMjyYzS8mdFtrO6q6r4MeDAJ5iauzFBe2lf1YIRzmCPeFU8GxCa12/mH
9TxvCJMmRJ2uuAyh56I0kNJbr4yK7gteQVOrx/lx0pbNlOpXaa1s9CDYz5i+hD6WB3ZFbzCnB12C
Mk6Xb0Ax/21UQHoZTPV2aYKt0lvu2OjbeND3ZRl+kOZICTEyIwofBCXfRblceplWPheaFNkpCth9
OwqulBTfizpxxnn2x7H6IcuFu3TtVu4j6LbJ0IHM9BxE3eN+MPu3ftKhmwhpLc7ZJDt6Ghcg+AI2
XZKMAxmnUG4raaFRF0UOLd9vBEcR78Xd+ClrXjl8Lqbzi4Woy4BhkKggA49HXWdLNggofQXl0YCo
2PCiyA8qV0GUuaCVDfrygkrasCSwQUZjCG6i2vauCfrq37mgeQuirqwCs86QauvKY41tS17i7Dor
OV3F88B9smf0DTXUQgDlobQ6ajVQmbJpB4sXjeBeamOPl1ax9w6qiCB3xneigZJFaVVWH3UVGqZE
6b74Fv7sbM0XfBmcKDzIMHvvvoxRnleC6Civ0746miAWUEPZteYnA1Mxlx2cZ4X8fBWW1U5fxtls
q+OgXM8jwJ/SDswbvFPEiFtw7K+1UA8zSVpCWc+gxz5szH2doqteLe7yKL6ROm6ZOsb9cpg4ZTpG
SEZSCOQH0CwgVKMfGV0lK3OZB8u71UB1b/Z6jOlqmxKjnpd3kPGYxuzXlyH6fZEOMdqMlrVgOJEQ
DseeBtFht/PAHrCXt9ENFyzAWRn9wJjQRg9r0UpBqKTc4UKFSklZ26Yr3olv3Qskh6BcUzi8Fzzj
G55cBJQ/mlYOhKKBK25qn7Lx2eCpXzE88eT3U56Y1oFmZF2CXASYPFN6nTWUjPzL34q3BtoPtbJN
RHJNj/33JPeD/m8uaGSReIqA9IRMfZ0epx4Tl5rWCBmK3vExk91uB6ivJ+6CzIkDqAQkaNf/ed8O
Xa2VTWpRRR7LtZ7o2XHJIWUJYGGl2s3yHqvHy5vHcvQTQ9T1JECss+h7LA6UU9YnOWG0Cf3+Q70b
Xczhejz+AIafn9ijrqo4WuqhrILsKOQbSHnasbkbay9rTc4JZnneegOpW6qsMMe/gLziOEM8dBzs
uHmYoJLO2T1Wro35b/iEBOGds1nAuJrLvkcURCWRNMsJ/2a9I/5Q8MV2yM5QWQuhPPvXlnzqhqmi
pWpWqxm4rduX4dqEHADajwDx/pL8Af8DhVbIR2TOdJc88x4VrDOGMhJEDEFhiZFwKmGcxc7IB1XK
jmkRvWmdsR1knmMwP9jKBBWKiiwRkOvJQJZDQ9aEHh/+s/DGGHlGqKNc1XowWJmWHTMTHSxRvUrF
8q2ULE5IYtTecHxXi6GOr9XVixUbWEy0E+5kYF8IVOQftpvf6OkwzxQGQDWIEZsihr9PPaPshMHK
DTEDfr0B9PktvyUA7wRCmg0mFj/aHkJXBKPCFdMkLnfmkivD1GGeek3HiDvcYtwXUNTCTLbpQh33
KPi/04NgfryVNepIj2YvGvWATR2U3A10O+vA2lhwjvRlIxINSAmKBXdAhCVl4bEGAhLkm9H4dDls
sGwAjigCQCACiUU/CaxUSnChdPheY/AYxtDHM6ZDnUTeZTPks9NfZ22G+jpLNs1FmsLMiFdWV0tO
H4qO2TzkEKAvRN4tyXLCtTXq6/RdNEWZBGuqX4Q+mfaL93j6lTfyDqIvzvwtgFbJi7rlQXhYYdHC
9KQhK0Cxnon3BINSqfXcZEdDhgrLMt1YQ+wHQm73UW4bQbeRB3N7eWPZS/0ySZ1uTLgGhhHBpFYW
fpsEnhq8i1rlZwFv/I79Cb8sUSfbSKVYzMc6AzPAhyHcGcl7bo7o7GTbwny9vChWiF/vI+UtRhML
sRK32McOQsv1Nu24HUvWbbk2QblIIc/hFMxVhn6RAzgs7i55B7pqdJ6h3MaDlrEP2b9bR0+PF71V
jqOJrQvmG1HdN+2jGmwub9k5by3qKKsF0dPiKE/1sZTAhvwQYKYu2xB+ouIO2A9HVb3kZX6TN80+
2nMrm+S+PT/aX4ujcoFhjPs6L/Cxxn16W4ADGZKQFuBymm/agunIXNwtYzfXJROa9m8KSqGfa1QY
ivpBH+4MlMcTnfO449iguf4gWUPgalkFDvfHWr7K0m2V8QaSGS64XodCfr56Gi+IIWUSo/Rj3ph+
Cgyned28EA2skMujyThQJ6aob7RUaAsJGgoLFnSfTQnsv3PAuax4Jqi0bCmmOZb7sjqq/WMV3KfG
n3fKT5/B1BqMKJ4idTLJMxhMUVetM2wr8Esujgre8hjKgTyGKlbmdPLwppaUBkoQqT1KP0TcpDpY
nR3sCEet4KcfCYi4OHcko05/ukKyxSuHaNKohHJfUB+XD+iBO+hMPHXAUgSuaisYkcX0GJTBURbk
tmdZ3r6uMJCfrwyLrZLPLQj28ODPb8fFln+ivfYNjLziDqnNbX8vmJ4AQXKXE7PIJ6NCx8kGU5fX
FGam2A3G8i4//ANgFJxiSxoEpG/Kqy8wbkodhGPAPYBISsOQyekiE0BgBHm0kBGGvds0d2pSuHWr
2R0qvZfXxToKa0vUsuZuStsl0qOjInS23lq2yqWUZARdcMsgx8FAnAghROr6istsDETBSPHYq3P4
ClLsb4Kz+BHoDPZgP8VU8+U1sR7na4s0uK+IZSE3lgiJonCd3hLdgNxJ8M6r3bJ3ktsMDYKIN6LD
9MuvVWpUhMzkMbfSqo2ORoxZzcUvUsupALvjLI1sFuWGBsioFegTQHYRL/VTz5DiWigHtW2Ocf8o
V4+Gkbvd+FPJAPYursX5uRKf2zC020n0uwGFCAHke+XkKACA9DeqUPm1ic5Ww7sfGKcDfxYKwRam
5zFGTn3jVNCbuAs1En6Ch+pHkTrxDXDobn89vaMEw3v0MvI7sF5CCBn4DA13ABXt6mBSF6OqmmNY
3y5TZOvxYGvzYDfahxR+42w5a21rY+QIrSKOGesAgSdWjQy92c0p2DEMbLBij5v8PnsA7+tSOJdN
sj4yUiQNbJt4Dp8d/6AO+rhc6gYWSdGs2yq+Dl4T3hOAuYsrM/TZN8S+TayiOY6aCjIMyY2CD8iD
/VLT9kmIIm7Vh7mR6O2SWiDaBme8S+LYRWod1oC6dDuIvbzOhUNkqhQMPIGMb/hjFmlIOuPfv/bI
37P6cBX2t9DMEl4i5tAjKmxL+PU3H+rLAuWHhhlaYl6FDVYUYqCy244b8qF47s4I0icLoTywVAnd
cW9WKP4Ndohxylbj9GxZ+cOJCerGkbskmoCIQuvoLtz2fnyjopnT7kQ7hgB2z/Fv3nooxxvaaF6y
GI4QVbtY34YD57MwRghPvzz1/ksn0KepZSu+K3fA3Hggons2Hqurf4Tf1e/ZDVf7kOXbhogyI9TL
QfQlUgFwlJqiVCP4mv5A9AfBj/sc+smtCf3B4JZXVmR+rZU1+pGmhV28RCLiX2vlm8oE1FrMdiUA
VCr0PjLzEOSiLc33k1W7w/Ieofh+2e8Zlx2gEv+uln7A1U2JLk+tVkdlvOqGW1P5MSi8sMtykrUN
6vROyTK2ilbXuFKaa/EFvYMQQs3Wcf5YHFKxVQNHefrflkUd53pZlL6r8RH74tcE3HUXYYhfqe3L
VhjgJdyUq90jK1/FpTEpp8QM8PXqyIH6z/KGsqMtfU99zVPrXX2NkRhn5HPCs10UIziqTsT7aGhN
JHfq0BdYnXlDBOALCDyqT5PTX5ebzOcNuDLKSwRM868xqiyihUoImAvuFrH42Ud3wYIcVvHl/L3l
UqcxT7shkU4CMEOEwfN0P9sqTi0r+Uw+LPsmfYTiqJv72ZWyz7bV85YXjRl8Evh+K3tU+FKWpdDj
Pq8RK0n3Itzno/1ZpvYKv+DllaxkFtZUqOxqYM09m7DI9VjU0xT94uVO+yCTB+a9eT051Qu0CjbJ
M29s5P+xh3q4iYYFNPaoSBbNIPsu+oCkciEK4qSJG+zM6/gJm4nxWt48PfOYQ+j0P+boXD0bQyPt
UoRqVD/HXLDVWOOdN6bjr0xQObOYaCrI14Xq2LmA2GJ4sFtc0yVv487PwF6x45xvnj3y89X5tsba
MHMFO9jAHmFvwwwhSruwB2zEM3eYj2eOilqJaqhD1MFBRich3QQyW9fZFth5IbA1bv9cDQQ5FU6Z
gfQbCiRnZPByuySyMOLpX2CUPActRrtJdwQdXUHjiltoYK5OweiEqqiYyKLpFtJZMSvQDdZo33Wf
USv01EPlWX7mZT95FyvrXgM9tWJIZNoFM8SnX05P+1aZp645Tnng1MKvfJkdNTpc9g9W2r02QrlH
LsRSqKoVDnQ5v0lleoPp6K0kjIWtyt1bXo6cFgPrhK3tUf4R5YZWxSIWVSoPBTRM4577KiW/gnqV
QqgPnTtwiOGVT7f6zQmUIy15laq+8KHjrh6+Yw7LDe+Nl9StfvL4cVkxypQtEzTDgGyiGkR9pz4M
M7D0SxWo7dPH+oWgNcHo5Ym9I7rqlq/tw/ALU8O1CV1AhMSz6VW0PlXU85AdJ0vlIdNz00G9GdLu
L7JwMCcTkVvEXiKzcep/I8hMhq6FsyP2Lqj1k7dfl3xKVRTeuI15dSZWIgmNSDyj8YZR9fOHdBRN
QinCYIFZy9huX1B+x+R6HOzFze9oLTC/3NoglfvUUFM1TbLC+aEHcIxwsYmHj3kzuzVyOm4liGwY
7Zhrc1RqYC1dVYG/vAY8PXhQ0WiVd+ETiGE8PiaI3PrnpjADiQFniNbTscMQ0YWfDQOPmvy90u6n
5q6OAYzkleJZroiJKJAumhgOPntEd0IAcF8mVkd9xts578BkCYFF0KXw4J48Q1SY6qS2DKIOYR5M
d44sVbYiG55oyc7laMjK3sz1gqjwNCqNsGgp7CDhNj5kp7svIlt7tI66PeOle59vxlcenpCVgsMo
kEkmTjSKklSSIy4gRDc+/cKdRxevC6DMkRI8Nkj48c8pvPkVZItPl9fKiMRrq/SzrRfRFxAlLLUT
G3sAvmDhqdUxLViyoalgyTTPcvxBnUpJKknzpIpEpxJkYWsk87C5vA729q3MUNm9PpvgzzZl+DqG
WZzmiTx4m+9C46A2MTn1E1ATblQ6zWhzDDOyAcTHr/XR361s8gryCiRATpBQkezlqtsOTrmrN8UN
LzVlRUdQayhgd0ECjlNNheNhxoMJdRdY23++mMDqkXwH5dim8wsHGvWXF8f4difWqAM3W92cBeTA
Gd20kcTWKyzvsgXWWTsxQZ01IEPNUs3R+EIq5ZDRJBE6YOi66oDjSUcRTBc2T0KdfBEqLALrivFw
kWRwZzgD4DgMPVESclWT+2y4UnyiiMcD/n2enXM7uDh1pG5AX1JLy9Q5qqulqD6Li6Cz2HR2uvvU
S+GkU4y4iAV9GSKfcZXdd43SLqKCBlTT7rT6NR186W9qHyc2yN+wslEAO9lXIVq6rac24LAxf4IC
erL1HeE1G0y3xkz437CCgLRptTLqXYv3fF5kZGWaDd5S8xcG62/M+8qbTFCzzjuiS8qTjGcfsZVN
qlKXNUUXxCI+2/RRvpAaau6P96CJI2P1kEHl8B0xqhKY4IBgEJkrkM60bjJpmEsTUIpjZqTXQhRf
g/rSlVLxo8Gw3FD2d0KY8HrBjBQENk1dUyUClafLLno6ao0yY4X1L9GJt9mmeF3+WR+4cv7GN1e2
qLgcT70iFz2Sg0rN3V4B2tGKfo7j8jdFCUIfAxSHBDJWVCdOHTQSCjHKls92c/miOvk2cYft/AOT
7Tb6oZHNKycxkqsTe5RrhmEd5+I8IHBl/b4Sf4DQ17SbaPDCsP11OUgyw/BqaZRHBoMK5eFqrI6p
kfiTET71Y/Z82QQzhGDYVyaDNMjiqFhVNLnS1pZeHnUjd+byOkSBYOjeLxthoWywZ19WqECFFCFM
Bg3vTONb34AdsdostuCoP9Sn7MqAANkvMucCOlLLvWyYtzrKNyBikJipikOmp9t+OFjirmy+XTbB
/kYm6OpFovxLX8xCVUeDuKjlUazuhfgu581LsJfw9fupq7jt5jHvh7E8LqaPKreoRnaYPF1eA+sp
hO/zZYTyggSEMYVcLSVwO7YaOeQxJHjqU7fXbfODUJryEPm8VVEOMYmglgOCoTwm6i8ziCDbutP4
2G7yZ59dxGC8QJlQQYuarh82RdqB/wnV0c79ZL8e/U8G48oeAGdcnuON8OPyRjKdwdJwI4sYmjhn
MIdUqJ4rUnE0EshHPkvxw+Xfz76jVgaoqGoUY5+OxlAi6Rw9Us+broh8JKm/Bre88hpvNVSG2xe5
EvVRWR4rrbU7obajasNZD/NG+loPzb9sFuEEESqYSF+aXbmfvne5DRlC8uKfr6rE45hj5OyA+6Gc
gboG2LhoeS21LkM5QtqJ4pC0USDVuhi2/KT5EHxzWtAOch8JbA/8MkhdFpWmCkXcRfL76MC9CWIy
A7YQ6rdoNYP+D9hnbsmXvaVfJqlLQ1DkVtRboQBgxyUM84InHJHFEBeJXZ2DtmCe49WGUv4YFLk0
Q/6wOkrivSmGjtYkdjfxSJ4ZZcqTz0Y5YgmkR59ESXoMxjtZCp/S+hZjmjdDJz8PUcR5+7BeCZJo
4cFqiQpojiljkx5XqrXENQjpiObsAMQDwPD8VwLLNQBPIaIxmmiBvvA0bxGjxtDnMSYPoMFtdqkX
v2etIzwPXr+D0onh8Y4z88klyQrRAkTBUqOJZctwjkAAhBdr7WFo1rHAGxBBGbyGmIvkmFfCjsfp
yQxXhCGfTM8j/NKYU0kJ694AwxHCVf2CcLWRDFt6WByMzoM+npvBs/xkZY6GnwpjWM3BUojvGYTI
yaNc2+KhB3bu7ir63m9GNz0Uez45P88sOZGrJ9IkTFotkGFN4BbEq0UWgrdgKsR9A3XJTZwCEKWa
f4OWA8/Zv1tLS0+rfRuAhkZAXmCBFlK7hwQd5yAwswKJECRCQx7tTHrIITJGrQsapDafJ8FNHwzD
Lq6gqeKa5L4JbYV30Fn9TJTtiawdxqzxTKe20hiDpRxl5AWx4QY+UbYDUVVmJ7fCXuTOHbAXuLJG
5VbigOtUHkvininmNfOtBOXKHyqkybOtaEeay+3Xsi6g9fqoREvt67ap0oIcwdlZwO4c7kPgWwy/
wHAPLzizD/xqfVSWlRkYnwc/AMkWtI/Fzb0a2uC2eJ+B2rne4BENOqYt54plhrWVTSqsdZOpY5IJ
h0HMoU7eg5wuvAFCrc8cA9csyfLT0uXYZO4qWgZoBILrAdqZpwcQ9AaCWJAcvIHTEEH0wJV3y17C
wz1weFUk1pUH3Y//GqMrp6JUKmo9ieWxVUc7zw/GvC9Ui3P2WKnX2gh9DoogNsQGnmlat3Xd21bP
m5L6TK3o5HhtgnL+NgjaIJQbJMcIlvFjUtnl4gApmuGgWw7Yv2W3ua0PYoP/kHnIcctrcTKfhes/
gToNkRrJYVdhlY1rfBDi4Noh/TPCOavaA4YHjlBsdgGh5kK3mV66+ojUydDFYQ7FGZYBLRx/NTtt
WzrVK/w03ZFBu+avcKIWbnuMvasmiF3o2kthTVAsTVAOz/O9lsygShztSdnX2Win4uJwTgR7fV/W
qLzMHDCIXhaJ/N7hRLR2dZeGjrpTkQWWG/l17vgofPYZ/LJIncEIvS1M9ccl1IBnhwip1c5wVRaO
9qBuxO3AK/uQxPnce5HHgFAX6nR01acda3kURJjL0HUFrZxcY7oaHHYdcGaX95J5u6PoTkSugfL9
vERWt3uzFJ2UtLH8HkiaN0eZE5R37SID1bBPspfLtpixZWWLcsslbAXdyvDZgjiMbbTXfEC4obha
FBx6DmZ8McgsMPi75TN0gTDnuWKMWFQmuEb+Qyh54YVlAIBoqGJKoHjE4P1pSB6EQJGsqkiPcZLY
irRtO87Lg+UAMhrv6PObwHvTMG9IvsRaaeJuA51NqJe2MENc1BqdLun+IhbLIGJCpi6id0CX85em
0PpkVtMjcI4O9hOzCRwXY26WqhAdcmAJgKY/3SyEjVawQlBVFFVlh7FoB+nDnzsWofUjwuo6lOqp
09ktmjH1i4kpjkVxo2TZSGNmm1XOWQgz41jZoS9HlELTfBHqEni0EYJq3V3tTK/KYzigkUkIxMcr
rO7y0phZHHQcVKKgK6LmQg7w6oCmVVRpC/g5CTVZMNtQVfoe/6xygIYlJ6/s3EUR2Gx5VpnfbGWV
irB9J0+ZHI/ZcZLs6EmGVFXoNR3AVcD/g1gPUoeZz7swWeFhvVLqK4ZZVDcyxFlB4drayuQ1ypWQ
fOdsJ2dhtGqqnCDo9lBfPqqGQyh+XSgIuIKnNETyRPDV69gNbrnoCJ5V6gjkQj2YYTxhHNKJnsi7
G9QpmLjXbDJyn7vZz8wZDpyVsi5JgmwhVFKIIHR5MFM0oQ1ExCjjW3KvbZerHKNA5fXikayDr0LE
alWjXyyhr4WeIKYOqNRYbzuMjOdddKze1JuyRtdzvsWLA3Kq9iEP/RlifL+hwcwgYEP/HcgkwIZk
U6brDE3VdCW6aaiBP3S7FOKt40bdFPvfIDJnhuSVJfLz1UEc68AKIsL5FL6kwE8Isi0RSqFX/96q
nMWZjpnXi/xxOKbrYDSNzHPhH13WyAVwlpYlBlutyJ42JoHBet2V8pjZzS9SuQld6+my57DOIdrH
2E5UlUWRxpgBuyQuaYfSTR8FnmzEez2OtpYw7i6bYUY2VKDQmIGzmKpCXaIjBFi6WsO7prgm7K/1
jVxu9GuCcGyc6lmZfB4Ii7WVwAwphJQaTBR0KMUNGMVmDHIrrdkF+n0i81BlJELRaZuiWAb6JJqo
gFLy1EVwlQ/GFH+CoCCX44F7/tbcp1eJKzgfut28EJJDGbR54hWvK89cGjI41BSA3TyDl1lDNxtD
CmS2OY2bVp62ylh/43wvEqTOVgeMF9g3NYBeaL+Q0RKIOtBevWtEpupRewUzDpiBpWckWS7HFnM9
K1vUYRvQKkbbDmBl1Te760/Yoa+9p52no7bc3SYgi1b+fLrbUlYmqYs2xByoWFhdchybHLRWvZH6
ZjirbjFXXFglK+smmF4AYIHvBZDt1FGMqjSteVDSo9A5/V7XbEDMxJvlSvCyK+sdRzt3ZxBko27P
Z2MhV/f5Z/yyTbZ+FcfSSKu6UsELXy87e5h/zUrr3vfyZM8aHog8VmD2h/yyRh0JLZ9yAyM08nsN
7m0lfkWyfNlVmNFqtZWUpwhSEYSBhvw1Le+VcSO2+8zYXDbBrNutPxflGnoRJWrbmSmub5D8EXRN
elMndvZCajDy3+RBaOpJlmWI2jlnU1aIdS1nRXS0zK3c3YXLVarzsBIy0wm+bJCfr5xArfIsA24D
udbms9O2iWvIWBPkPFTdr7gQR2bmvF4T5fBhiJdUJJQZ6VU2LtnB7nV5hKwK6RQ1zviaOTzBZbbn
fS2R8vNFF+M5blucsVq/ytGsBLNC+jd58npdlHtLQGonYlpkxzhyWm9pXOW6vbEeY0dBZjdjO8kF
/XeR6mtllMuLbVr109Th9Zm+xrFhi70Pihne0lgugnchrksdyj5nVIatEeWdHmTERaSNsUm94KD+
INlVvhEOC2+ElJkNYFgKoCFczUBJU2esT7QwTzSExNbDbPF1DXUTCDn4+RPmPB0wObicM81yj7U9
6oXTqpEYaALsvYGCyoOMsxvu5V2+I7Lxwk73fnDssW5PDDpggQTkeDZqPKhzLzUAfYECNb0loqDJ
a7oja/sNMDY5TXSIh2A0shBCiHYGuh1keRGEoEfqL9k5Ws8VBJx1d84cDelHCS4b7vAIxyL9MhaD
Qe6FGS7ZuNqHtsk2wqMFLmQUHD/HdH8avO2kb1DkHzogiKRHhEQLw9unAcyaSlXv+ko7tF75MrnN
IYZiU+ESNKJuqyDFBLK4egdVOC9rpb8jbZjymxLVqrBvG+2Q7bSNhkdVClCnaZu/MTZ+diZoWyTf
XEVpo1JLSZlhS7OLHZkQC/fqDhNHvuiKduXzQG08e7SS7CjmVtPXaY4z2F3Pt1DgzjEJShTjA7u/
R12Vu5t0kKFWaFEP42YWY/DozdqhuCaQhewOE//BFnwVCJzjd+XAOYS0m36a02TgI1ApQl2Q8ppI
EdTAIDSBol+//KMwaXjR0fxPqsUNMjx7lLMIsRVlVgriOxSqH6Zrs7ZjTwANEqgDAzv9ELi4y7Om
A1kh6MANTONjzBwPnVOXmapQDPsUZKPdRgfJ2aa1Uw+sHL7hldfRNvGg8bXhTZmzzuLaJrVKC1Td
oyxW+RHi3zbIMKCs54/ajyL6KXFbqHTYptdHHQnIAS+lbsFW545ecVA2hEdw2OZQ5y08Haeey2vJ
sUiDeCDW2QIQ2auHLJ58rdd3ndVzEIQ8E9Qp6CbRLJSmyY+a+FpPr2HM8XuyKev7gNo0mZzCVRxZ
9GxB/ztQD7FYBZCIng27jk1/NCf0uaW7YGr9Ra+uelXkaU2dYST+MQ2dDEXB1YdmxqlpVZCVRqpU
FXEamnoQzVRdzR8xw9hghvFPM2faGJUYBYHY63oF2vgouRarR0k+dNyqBfkd53v5tSDqgMnKOBj5
XKOAeIPZEtEBGZNb34AWqd8ktwDl7uUNdMu5zBRnGTS9NuqQLWk0jq2Egy1AY/FRdrQCsSRyK69v
3PTHPrHzOznn5YBsx/xaLHXa5q4rcqgvEur/5lqHhsGnNHW1zQsMHZJMMAA3wB++w6mF0pdQr/eh
VEY44bmOZoRW2+2g2Zr5hy0i2gp95OQkzqIJyhB69BCXh2p84Fw1rJsNNfv/Or5FnTk5VGVrgIoJ
BIC6ayi17IEItrNj+Ftves53Ou9H1QF0MglNdtDbMwSH0rf/cTnkL1iFEAkS5UanwxMI0RqoM+F6
5jV5DTQ+RMJ3/6M1KmoYMyDh6aiDMtspcU9/EgH1h8YD1ZlvHBZOeJTI2blwpi0qbhhplPaBirjR
O7MT+CqYs9LUxlMOw2oELAAymBLDjNk+e564OCSecSqgJPXYL7XRqgcC01H3pNZl7oLCXpAJCcCR
Bxv5jYD9q9oOFzfjcfEzk761o1KBBTCsRVhmcqO+9S/BS4Z+iOV0XgkmL7vY/8bLixytS7tNBZUw
lSIrqrDg1jOhiVtAAX6+g+z2BlAv3o3AWR2qKad+mwtWUIcaMLHiHrmC3T/nTgfIlbjJtmRm/3+2
R8WVtAQ7TaHhKieLEzH4Fe+DJ2jWkp7Z79i7vJnA6J+ur1RGOZ8TnBSSD4k35c/wmpRUir114IKf
mCFNISx56Eyj2EzFgL7pxTKcjPyofIt+SE/Ta7ABNIi8KCMPeDneXhI/OPOTlTkqCHSVKo+LvKiH
ZDfsal/fEZ1Akc8ywkrSNQ20H5KkYsCGhnHGUQcWWzQoDrOv+8U90VUF8etTvDNtguQUeeOHZ+XE
z7vnyyAN5DSLpi3HrFTxrAOQE7xjqZ/uAIuFWBkXksf0j5Utyh9Fa5ZryAaoB9VXNrVBkmUboEP9
TXpuA35VhbOXNG4zjZWg7JNRPRDYr+qQDlmHYIogJr6Zm/mq44Le6QYgvZnkL1pdTItWVKpValBw
2CEVu2pAFalvKtTNuZy2TPdfbSXl/nj1x6WkxQUej8EDaH02eW0TPKW2LzcJxjudy5cg0/1X5ij3
b5JQE+JOIWh+MrGS+4pvQNqD6yE8O9TlN0x6pQ6YIyEAg/nXsMt1UgvDM3V5IPpj2r7xjD3QBp56
xVfoZMfn1Sqp2w+keZBsDhGf0xdpk/0gNy6Bx8mKo4H0drwyObvKzJRW9qjbrpv1Kc8WnAeh2oGq
3daqiWOBnamDx9Ai8HoUqKgPF0jCLIRod+IM4OM50lOe2qCL2WUvkKB2DRXHnNeyZYeUlU3qI6pR
G1aiipBCJmfIuSufg60F3G14xwPakz//LCyvTFFfLEbns6i6BBEl/mVakx1Pt2038jaRedhWVqjv
1FhDX41lR7x/uM69YdvZrfuPdEW44d00bC9cWaNSEjmb5CkKcbOpD921tVkg9zz/MB6IZHh8h7Lp
j8tHm/0q/rJHq/eU6YAxp1xQ8Ln+GQ9vP/OSeTPuogfuCWftJWh9VIDhJMIeQ61OK+dGaIyIWJvc
z0q3B0YyFymXKxx4B4y5l4CdoOysovth0NepUOZamdQALI2O3NgknW1ejRZsBRnwrsUNrlMeZplZ
9FqZpC/UsA+gkj0BrWTepLpNrvDEnWwR7cwb3R08xRFwpbvGgUvhxdzZr7XSbN2RLoTjkvXyAYX2
/hMQjhf5VZTZyh7ccv5flUvXCyV/z+qyUxdLMItZlpESWW/9Qwy6XQjAX1t+/BbtuV+Stzrl1Fra
DOKkB6SK8p/LPE7xHsnscqdvx++8+44ZN9eLo+5XKRtbsTMN8TBXAPSTR9i0HSe//Bh+BXbpNnj5
ceMMK5gBtoxbhvQSzpRJ0g71nEmAKITRPUzz9zbyNTTULp92EhDpgLm2QYWytssUM4gz+QBJl7i9
nhSM4qk3lnjTZop72dT/c/i+1kMddbHNmyHMFlJw/j/Srms5jl1JflFHtDev7caQHDrRDF86hjxS
e+/76zdB3XvYg8ESK+2DnhTBGqALhUJVVmZ6wFgjEIpBAqhZuZt3dfp/qI4yQ5kO0LcF1gkABunb
rjDSbJmqWUSCiU4yeTKn9nIod0C52Plj+c5ZINsnv8xRF128KEohjpp4bPc9IJjtJnzSPCJ7Bqah
G+69wHQPDcKIUDczoYtOXeVJoaYIcpN4FO87V/ErX1F3JkjRSGIETTdhn7vVU8qD5DKt6pCwBDBE
vBQYjuJlagcJqg2due3xsAIPhRJ/cDaSlQihVQBwoAL2yAu6kFpUxnRRYSQdXf0tfhgxmKAfJfBW
QxMi8wAE+dsjvjJKfT0pVFIpC0rxqN/3NcCX5b4mj61uX8ogotCeMA6R2CoHS03O18X5AwZSBcgd
HEQqFcYGXRstoYDRpNnVUm5b6U2vPnWC6ebZdZVqHmdnySIu7WkYywYcEb1J6gzOddYOASnG1Z5i
2WX+SApYpjs4SmN3p+LXAFFYp/6n4tJMs88i4OL/sUx3YU0dbKdjirfQ4Ed3KggDK0/b4GhgviXm
FtuZ1oD3BOAN6FJMJlHrrOSqTNOQlB78DilaCWa4BnSBOBko7fOuWvLH6E1dGaOrwpAo7bRsRFJN
XkMtXkPxjmBVeDg61tFbm6Gey7FZdbM6asqxmi17XEC1qGy6iHf2WEFsbYX8/+oaF4wyXFp0RlAB
+81bmd6Y1533Cb7ZLpx6Ouv6WRuj3F+tegnSR2N+klNglrS5c4UcKXQU+oKZ78e64KEgWS/ytUHq
Hq8hdGzKMVZH0oZPqM8VkW+QoYrOOWnMfYTiAUj6TQCI6OZSnihhFtejchx8CPjGi43azQZza423
eFPh8h/LrKCJoY9/DVLxS5lENQODGt4JWWTXAhw+f/5+TUwHXFmgXldCZna6HCzKUazuRsy9mu+D
ynEIZqJlgJON4LRBM69RHmHW02wOek+q65LixIvXL59YZgxl347xQ7sDaMnnEnez9+7LKuUW4pKk
dVrhY/0md6id+iZMPUEBX+vklS5axr0/TJvvt5P5MF6vlez36qipta4FcTuQ+qi8B+zGDr0C7qj7
6S2vQMT+dF8LpJwDdF+qlTSRfsQA/zJdh+Ehbjm0Q8z8br0cyj2SPlykXFbk3x6vACYVuQSAAp1P
MNts+GhR3lejk9ckg0pbXSpHYwoir9U1iE0EJm+UXmaVKU1IbYAtCtBiiX406lCjj4cKdzQpU/b3
y1X7gMfNjbQd38gYP2lISN5wr0xO81S8CTueQsMnLoK+X8BFJIOtSgbbKZ3GBmUXNkvTisfsVb2v
3NmZPd1JUKnJ7Y8EZSKQg6ELU3iR16kux0dZjrO2TTmOsEhymS1Y/PJR/BDs4S69NwU7eceUqCc9
g8YbTZgjbz6E9WHXRilPmvUI6ohSJx5D+VYe7gFNsznLImHkcksJ5SlUCpFmUmFGqyMz0IeRJHtk
SnOIwLACZw220UF0zdSxjlwqDeb5QM/1X5tUkNGrAEAGUIQcyaw04DaN4IDNftnghXyEgMtPs/J4
z2T5cp0G4P7g1YYoCyGaonKGQGpHpZgFglycUPPOXCtwrNA2lF2TOAN45BRUMgsnuikcEe/Y2Fdz
u5P8/CV++X7HL/3o/IdQaUXV5SNGN/E2UsJns71V8g+x5AGH2YvFCAXAd2D3oKeKYiuZxDoLUsTT
3xQ9gBYdoOzmkuRFO3JHmS/dFGtCkmmB1U2VgKc9j9+dXodxEUB2OrpW9+FVlTs4lr7uZs9CYwev
sp36vDh+mWqem6RCnlSGhd7i5XcarMK0oYE8Xrex3gzesHSCM4YgRCsbKB/acmqqb+k4pry8hizq
/OSQX/BJroiJP8TD80VXpRAG0RiLRzLhrMSgGu9re9qC3WDIAaokcDxQ69ra06Da81+APs6tU26k
Qk8tKwxEhh615NlD+2ayITOEGafZnTaxa939BU7u3CQVKiborjTB1IufHTEiXBWJgHIOuNgUx3qO
Qocb75lnZbXFVKBA/00z5QhbLGwJP82wy9zSMY8pylszhlqa+/iWu0q2L399VvKbVrmI0Rp5Ly/Y
2Hk/udkPy5+u7OWBME3OO2Ccb/+iona+rdTFEsSLGIsathX8TOCLaR0LFDwHA19SdAdU7v3khmeT
t6/Uea2jpMzjCftq1gCm10jCK9MRkCl/H+oYJd/zpVGHNE2nQI2qAtdX9z5EhxbVmBbEnZky2p3y
bPTW1SQSllzTrhfIVRWdE9WHBtPmiXUHFQROWOR9WeopHIT5EFVlJB6l+SpRTlHIG8glX+oiIhCV
KoKj02X6rW0S5ty0KKQjZMbAnmkG/zSlh8kk3p3NXMiXHfqZPWpTHieatRy71wRjv+HVDA7el9jJ
cldyQqevXLCqiA/ff0z24sDaiY4ZyNFp5QExapOitELpGM2RVw69I5l7tWrdNh697y0x8gO4DYbk
/muKcpsJw3u1bOIITn6C2vkucjDCDT5Nq7E1Z7gJH3mHnhnKYY8ktph0tKjzYOToEFgq+XCZcd/o
kLpJHxsr8+usP1RBxbk5mJ8PqqvgM8IqL7JY2TCFqkiQ/hjLnZGCWSSNOR7CPN8rC1RImUH1hL5A
KR0XE6quMih+1O5KknnvHOZCNDSRSO4o6bT6XqyUYxpCTAEVkmZnaojNgpO/EmSLdoJUlp+jxcMJ
KTyT1LU3JMosBX0iHTVBus6a2JvybsNxP9buIWvCxBAp62IE9fwG0I0+abQqyU5Vt5E3xc7wCR7c
sBzyxLghqqVgDnN5nK5Mr1+bpbweyneYD8oQnvDgfyU3egs1gOwdU0poU4kiVzWQtZVre1Q4DAch
i5YuBXtAO99ZkMptwsrlbCUrEV3ZUEkVanWZIumOgyJC0Ejy0g9GK3eyJLmfo/x6bMc3s00fSmhT
O7oBMeC+tzGBdsiz+k6zZE5MYZ3w9Q+hkjU9inUNiaF4DNrquVcKDQKRgh/OydsELTm7sYTd90tn
5ac6OMtArqzLcCPKiSC0VyxZghQ8EDBlr5l2DDKjZcz8vCp2fXdjDqFdi6fvjbJ9aGWV9qGi0QKV
JOLlr/gwPxMksOl2Nkg2Zjd3+YUH1qWA/gSISdAHgd4lOUqr7yuPYBdEHR3MZaA/0evYFaR8I0iN
36gC5wt+1sXp21WHloQmyuAvuJieHhR5GpsYxxLTxnsCNpj2wgYk7S437WSejJUl8v+rVYVCPwko
oihHGZYCzQ017KPgNKFNiOfiwjGR++KFw4ltzM000PoHAACPNvqJmmViiJYEBlgbTNctHyLS22U7
KP73PsJyTBMyoUC96OiXKdSx78YitMZumVHEIWXfdEPGw1Ofi2dgHf2VHfrod52S6BiRnXE55AfV
0a4SP34iPc7CA39N6PJyWtZHW9ujTriaK0lfFyLeoILZOGYua7doQYb/fL97jBIUvpBoKehSKXj0
0XderRRFNY/lfKy93hMzQCeWre5O+wBFk9Yd3cITdjIwWH/jHCbySswLgar6gje978Ukns1qRt/9
kNS1k6WSI5avoj5y/IPRMcIKIU2smpACAR035f1pj3xEFbDCDirWE+bZSPkSOOcZYp7ZG6+Xw3wj
rM1RIaReOklTC3XGtSc8ClA8Ub3YiwHYQ53bxADWeFvcZ0+87SR/lQ4m4FzBJ7Q+pYOpUzA0c19D
DwTD4mN5lLJfvdhvtZHXI76gWwHXikzKIooGgVeQrFK3gCLJgZrl+Gqt14J8NPVG8xqjZQDJk/Zt
3zqB5ABQzZ0RvOzuwC4MAsBG1CZoPpLeDLNhyGAX5DVeuo33oHYBn7F4xTvmjFMng2wCVkDpBMIJ
EgVWoXJIkr6RqioFBVEfO0XQJoDkx1HAy2h5diinNMc5m6RCkE9FKfujZGzmjDdLzXCJs6VQjmia
3VxZi5GchmDfgzEsXGqQD3EnCdgrQcsZmEO8cehPI4+ZNYwBdqz1kh+Siy4plNPHEiOxPYZ1CE3d
lhcaGRcLVvZlkkqaizTspHIKklMAfdRmKPyly+wAfZbgmRMdmYvDyiSog6HWSj+kUhX6Dmoc9Mf4
mdQyjG3Zu8rD4BB4FygkY9c88MjpeSaplCdtFhX0QkIIz7gd8ptgefx/rokKFVnfVaEuNxHpoLuz
B5HSd0zcqq4OUD1hogpB7eV9b5Ppijo5VniGXI6hN81YjtCPg8mw2dd5Y4fCtEksZfe9GVaol8Ed
8K8d4jir05sYWg22QaM/jvvFJ3pg6Bv5xkYBOEDgggO41i6CYW4lkmn1R1SFnNk8Qv3JqfTJhhu5
snFqxtlts7dhuFeH/Zi9fr9W4gZUwD9bKuUmGZy1WeQpPvXSvstzJxLA0DQe+/wtVD8AW+DkcqxM
HLFfAZUeSgqYYqa8RiqWVuyLNEL7lvDw1HuC6e9QFQ4J/zMXh85oF6Od8mWPrglpcbeEUQc+kvke
tF7RP+TaJhQX/asy20CXXP0FgwG53dY2qZQrkkuQuiw4euZTn6H+jay4sJEl65jcgabLTfHEq/qz
txX0RXhaIcpcMJZ3kSWVdRdGp+YVCvSAUC8vugv+AhDbf/ZveHkC1yB1RJpY6Ah6qEc2VOxUJ/XQ
HmugsTUDXNaaQInz5txY8cwAARZ55aCqQt+oLajfk1Fu5NM8ZHYm/8jbzfcngWeA/P/q0NdgoQIj
BYJLLrfZ3lgGwdHVauYdAHKp0AduvQ7qOu0LYU5mEetIdvlDfU+IQuLd9JxjDImPDWcFzLUx6iuN
qjJm0qKHJ0XwrfYlFiK7Gf7uTGNAGqQumNpHlfd856BDIY4d8IC4umdPyFGgSQbc27GMNBVlV9Pu
Qv6sGnNpILPWQHulm0j/z41CLiyK8mCMPxuXZKazC1xzgDwfwVPKQG82P5WBa5Zs2MXX+7JKY9/r
cBkGTR6iUyJgDg9L642d1DxPXckpVbIeVBCw+3d9BhVEjH7IQW2D9aGZ9qjmobAVRumxLsDvHmob
CDi5dV8vdpyUiS21GD9BX9NGsn1E3vs4dNZGzUZf6bNNbPAmXJknZfXTqLwprfSmnxZNOQk5Wozd
7aTyAHPMj6sTWB4eW+D1pa5EsJlJQZSBjjHNt2X+YLR+ubx/f9w/B/4uPuXKBnXzmdDRTsCzFIF8
cXwmdPaLTTQ5yAApJDMdvcCdb23qf8hwOilrZptoI+x4DXjWO082Vj+D8mM8zqMpCcbopAGEXx4i
x7hqb4aXGe1SZ/mleODYEW2TP3fA/Ihfduk6BKRpJ7kJlug0DYqrdZ6clP73O8yzQHuwEo5JGOvg
1FS7wI6leJfpysA5J6z8ZbV9KuWL1rxEGDXDV8yzF034YWiLPSdPgugKkAUd4x/fL4mVqwGvB2YS
DdSSQFVTa7LaOu/auVcQvfuTsk18Mhgv+ta+vuXDRhkbeGaMWltsCID+ylF46oIbyC94CHje9+vh
WaAid1R2Q9BgPP5U1LhQOz8ueQNXjICpSKqlaPinIiuiNkw3xjSeK6E/FjKyhBmCplLpiEbsYiM5
iyEnhTrQCjpH0IaBYNYlpBc8fWYQqlrw9qUOQzQ4eZUZRmxam6Ezyn5MailK9eBNHGKv7UBHH4HH
WOMBURmOfWaG2jh8lakY1FRBeJJ2GIh4qKB3U22ljXIAC8kDSZl1PIu10eYOeJE//c1G0uwPhtHV
ptaY3WcpVH4iQ43pTrwu7vn8NOzNtHR0hTHXeJG3anIqlNaoQf/NMuxZSe5bNXWnJeSg6Jl+Dh7h
/5qh8iDAiM2yNeT+mOe/2hFOmHAMsCpaeC9CQEMEVp8g8c7TEQhWa6UsT90RjJgb2ZO2wN5pDYID
oWcq0WSIXSCmeXAX1umCwwNkA8FxNNjJ9q5y1j4o8VQVcX61LjlUUIjo+p+jBeCyxuPCYX0o9GvQ
1MAgCd5u1I1cx2phlhos5ep9pN2UiWm3VcRJjskfoR0P0UI2JVTNCLHu+XJQeaxH0N4Fb1aRuGO0
y1XVHvv7RAW7o/byfehjLQj0pXjGo96ETIsKfYIwRVkv4AEjhbVvgRkTWs/2YkacS5B5YyhYFLpP
IBK94HgelMIQ1KQePpHDZC4sBzISOKgac2hBbvPyCZanr81Rnr6YXRImAr4TWGgdbUztaeKlpsyv
BKkMywAXsQo8+flXksygHo1sGY5hq28ssT+oMujdIOOYAvJQFK33Fx8KFAcSHn/o/oiUuWHq6yQr
p+E4RA+FAbB3iYd7zFN1YR5g0PxbuKcUE6QCVB5WGEHXFGB8QhstjZ3QsKvKzR1x17v6a3mcH1M3
LWzrjveQZp3glVn6QYHHrBDKFm4TzD+7U/9TAkOSFT8aU8vhDGL6+9f66PdEUsRKpg4wNAyW3SaG
3cX/JBJPW4JlhdR18EZHRDLpNlBVI+OcxHw5CY1sebFcpJ4UBIObtZPFCRYMU6oItWGECshRXSBX
rbqv2qyUxpMSzwclTfUnLem3S6TPP793QFat48wSlYd18qxMPQSdj8Pr6JHGFgEUNp9zdETCnFeW
Zj39zuxRHm+BqsHqCrH9nLBRn5T3VIcjGjcI8YccVD6JN261f+KEDywkK6ECsAr8MfTnMAENgCF1
CIYgWCSxWtr/BKvMjR71XQ14bLcJfS6hIcP3EeR1jO8B8aNd9AzHpJyzsBpa5BmgM7SlqyWyca90
W4ISbXfSjXzVPekJt6HMmKswzgxTH7QI8WgWy7Y9ivvpWnhJ8ORTbckZf5S3vEYQqwB5Zov6mHFb
CWGaJB0+prpfMAscO+194gZu7wcZhkeqyUt9HnCLQQp1vkJyTawSg7gRAnEQm/ao3Pae7FTHxMXU
2ZP0oIC0ZS/6hVdsLAiagKTs4W8QO2dLJid3ZTyaMJ7YaUV3xDCt/5v+w8BjmiB/O8zyqQ+c88n0
2pUfUXeemimh1SZdi8Hy/lT5OSnXu91JxuQg/1HGutAhA2NA4EY2RRHX0vnqWghe6kKH0zk6i09w
qUTSoEIDv8bgkcCJ2szYY0BBAfA7BDl0Zc+tBVYjpD34jd+GV+tDsMfNsrW8wQluJ7CxiVue4zDu
dpRbgIAA2ALDJHQpL29RjFCXRn9L4tyZdNnu8c7RI3tEDSTl5MyMAH5mi/LRvIuNMFPw2coJMyuC
7EVd5uQjT/iG8Sw8M0N5Y94Y2qSaOOwJOHakbQxgB0Gq8dAxvNVQTgifj9MgyNrjsgDxUMiuLhfA
Fz5xfP0yv8M7GqUpDKwrgHvRH0iWWi2ahFA6yRsJ4pXOtMOo0U/lAeICr9NbBZoBXobCiGB4vku4
F4gTXjbrG8Uoo2luJrRsRCeooB9GmJFEjBTYKBv55rCHCPWWs87LM31ulKrOFWmgiUFZTf/OpXTL
J5KkBoke+Ip49GCfLKLnNx/s6dhbQ1UhbEAjtuZW7uRu6ufThHbsAUlY+0z6tOA+9KQEt4OyWTx9
W9l9bOs9Kj5Eo9FweZVVxs10/jMoL8IFrOntWE//AXPlm2Icb2qXaMONW7B+33C2meVOOlqpSHsN
iKjRWW+sQKApWiIJ9uT94gYpwKqQEhWeiQ6loduJ10tOxW32k6hF7/bKLJ31hpD4bSwVXqw9mlCF
1Dq7ebHQDce40VPsFje8xvFlMQVPVwVAc/QnGI3juO0tvdWBK5Ty+RBoyWhLSb7DMKITZ9aVns+e
XPLqRIwXxblR6lsuUpaNhpktGMWx0wNuprsI1C7Ro+VMmt1hjv6E3X0xfnz/Sclfvdzar6WSCL+6
fJe6VaIi6sXTooSoG+9i7b2sb0fz+L0ZxjVIqgGmZUEzycAIPWWnHyShroZYQiX09yzVcKVf63jW
klSRS5LDchjw+BPm609VQcpa1plWF7XGfMp/da7mky6u4AEqqmzaXQY9FY03ZnwZztGhxlQcMEoK
ROzoumVYT21qhu2M5VW4N9pNcKfltniX7iSH8P/OV6phc1VhL6/fc6tUYioHjTYMBaz+plZq7cwf
XvJ76zCCWQJAmBo6VILbtk7B46xiBAJMqGmAK8mI8qB+OHcbI8nDwZrq+SQJJyPHAODAiejMpWHS
UMZjDQzfCmWg05UljJWxOfVd74Ri7whoz3XBK9D4muX9uXOqZKzxv8ao22M04iGIgrk5LR/6XgaA
o9nGMQZSRfBYmg+8bhUrap+Zo55N1qKMyaIY/SkjoE6IsvlQfwjwQCTkkrxYxkgJ4SRfi6M7N3II
7cYq0IaTflNd4+G00QW7TzzVBu2ql3lAq4+8HIB5GjScdhR9ZBX4wHPvqAVhlLU8a06a/LPt8cEO
S8nJdBlxC6v6MkEcdBW3ihJ8CFVSwj/M4SaNMm8pCm+ou/2Y1zuOe/BskeWubFVaFaEdUTSneT97
lg3ONDvxMeqL+KXshX2yTzbzAy/FkC4TUfLdvlZI3Qd5bMxgDMyb0+TPnvqTiLAG+wLOEm4kPMnm
nbqN3ewG1IF+/v79itmH78s0dfgmEIvreoTN1SLDF5aP0LxN9da2KsBX5dP3thiA9PN1UocvGPKi
1gbs7qDGdl40toxJ+AZY2ZII6iWNLy9XuhVyzjzDRRGqkcOgHG6S4uT5Nx3mIhxTDBWc2qixI/Ne
T4Cmbib7+8UxvuGZFWptVSFPcjolzSnvUVrtdNsSjx1GTFvxXtQ2U/yUi+73FllpBDoXQFdgbJnU
uqizJwRD0g5GJqERBBXoYN9uzB/JDDBRew1GaVxF1l27LTm7ybgOdJANkTEsdDkvGgupIshxDdj4
KVbSG0vOvbTXfc7CGCn+mQ3qPIhVOcuxWIrQeFT344Yo2IDCA/gh6HPy2bAYGYQuIgdEDRmvaUil
nftHO1vToGexeFIeZ4ew8CS3lhdu1Mfpc3BJ5IVMRow5s0fFs1KPCimukf3J2b7JX4e+tTX9UQE2
6vttZPj9mR3y/+tY1knyLIeteFLr51y+CpvKNlpOM5Jng/pSTUPEMUGVdqq0Dzn+R0xaJx54U6Lk
6FCJ69lCqAOsp0WVDwNKx/DKpyypICRXFE5RQTlajwDCtISbWueO6LPcQkHTjmCX4B306QqTNrP0
DImlupF8SMX6y4ta+JND/LBx+s6eLd6BZgRjfW2S8oxWHSxtEvT5FDwRwnYCOamN63ifO0IDygXT
1v2lxtQQJCT7mWecvV7MkQI2pYo6ze+lja2qNDWMh6fyULgK+siBIyt29quDtipg1slVyIP7s9wH
s6n/tUkze1Va2oO6VptPJU6c8lIZjsVlpSKbRnuPCtilSvJ1qClTx6AbRCUXM5I574trxc+hG6OF
yNcbDxAlF9DSGx4gkZWH6WuT1KkotVHN2xrLUjfBJnoN96F0BQWDegdeBzf5aYpOwuO7Z6+SEKFi
REK50LuuhUVd+gSrVPr6psym26adOWed9bBD+Q9Feczy4CqlPSS0pGUeyUug+STJQMPySd0NUIPT
r4KD4P959FoZo12jH4pQVRcYa8enYvlYtNekXDgRkv2hvlb0mb6vQuQkKMbchDAi36MEfy1tBU/z
0msRjOyELIpXCWQFsvWayL23MhdrkSX3VTSfZv01rYCDrK7UafYkCHuJ2jYzn7/fQu7y6JttFJtA
7bE8/akFjSt5fjRbcRfvCLl9sdE4IYS4NX3SQJOMUgqYTYDEpeJ0ZViRWCTxdJLDm6qBHnS2DwEt
nf+8v2cBYvVlh0q1Ql1vwtEolTczbVobZc9jlM4P5TBzXgMX0Qk0leARA6gYnV/ovJOUb/W5hLYf
5bCu8uOct3YdFM5oxnYkcYbCOVZoR1+kWWzBLpEfzWWjKLfAZHby4/eOwDQBPCwSNiznIsOxEAOz
qs5yTLcbm2iJH+qq2hppxXmoXb52yYat7JAgtdqwNkpkJWphZ3QUxTF8aTsfDXGj7VGI2ZkFx90u
Mm5iDbgxE91kACVpzp5hWZqq1rBxgiJGfoWhMR/s2rUTC33nJDhrTgfyLbfHX9gD/hp8fL+pFxH3
0zxpiBqGjlF+ytulQtFiDQIjx6Lfx8GD2rx8//eZH834+vuUl/dhoQCxQbwPWgr9YAviq9Udv7fB
WwPl4WOY12MAauvjbB7CfMLIfsMJsRcxgewS0TE3UR5ggGkSTZ6qQMiOZbaVhG1V+EH9FlocpbHL
q4kyQ3kePAD8uSnMmE8jMqccJKERZIAdwhUv8Il9mPu2WhX5ditHN4JBmwGlycFXl9zpmHHIHVXB
sIpuSw6ai6kd+lzlJZ5NstMrm0FcZb1ewmbrRXeyo7hNYQc7lIwxWaFGtmiDo2XzF+6BuioKOxDu
lehSZ5ZqIAeDcOIxRN2vhgx8Nf/4/1mgbsRqqqD0usCCYKR2K7dQjOY1Mi4u3U/X+FoEdQkuWipE
RhznaOl3aIkJXovslgggEYJGIpcToPhHiqe84h/L9XVoohJhGZAD09x7wK/3siXM2TGft211MNqX
vKog4smJEyTOnN26WN/aDOUXxVT2Wdws2VHQHpbMmbNtnxyS6peoc7zhst1HLJngK8OwvQnBVypa
aLoWl0DnZZ+zudU/mTu9iHeTg5gBbcT71IUkMMc9Lknozk3S7aAJaW0FpFmGg1Z9jJ7ixwfRS734
StoGrvDcW8B0g4Nf2yuk9g6SEeEqNbnEH7yV0xApjOei/SbgZ/zWocjR+4sikMZjdCvdkeXHt5Ph
/fnRWO22QR0NMwvkOcn17GjFqJANt+PMk3lm3TBrC9TJSNpCk5MQ31MXdxnA15J6P4w87iXWLb02
QsLaKmwthhlbgANmx6YGXWJS3tSQrfKGqdlJ8fhY9toHkGFOWRa8ZITsz8W5+PJWg4rRYjo0xpBi
deaN8KHX9mIHrvxIqNdqyZ63PHgl67QTtBmw7Eh/LRoGG+fdPAk9juFsYJav9zQdMHDFVYfX793i
MqnHkVgbovKCTLJC05yk7BhGgJkQ9HcB+iXRHu9at1s8Mi6m8D4i1yh19EH1XwdiJJKjLzrIhis/
RJM/t3DfqehAY6hP4CQOrOtutUyTIsIRdLECfRaWWfYPk34MeMVo1rWw/vsULBstysaqBKxIzwJ7
KXSva6+G7jrN3yfLtJeM1+W6rNaefzeTOs+GpTZzq8OguilP86GFAtdW8yCC589+YOcueADQvtMb
h+MvHMc0qVM+SEUnpTUcU93o0mZ8ngLwSQPYBqxQ0vrmo2KgoCXb4aPCo0rlbTF19AUTkpfozCJ4
N7WbZdca2rJZujhm+KiDLT7TeFBdns9QR75q8qLSepkcjV+j+DMS/viFS31D6q7NJ3Rg9Q5OqSx3
QnZvKZgpwsBKVvA+Gis0GxhyAwEeSo9AKZ1HzUYzAvRlJnLhFDvxhLrje1W6IkrS0q/mAWXwTZ3b
MrcGyIqZa7PUF6vqqRJmDWaj3QBhiMzFSPRBubE2mWcdeWhW9tf6WiP9tZRJ0MoI7pEOw5W56HdC
K/oc5+ftI/XBZgxkj5iVzI6F6i2o4gIesAl2quKWgEhhBChwTGd84WHlmM+R9T6SnG116QXWABx1
QT7fvbjX0coLdhjGnBxMHTnFDdfcBXnJp1t+7SR1JYRiNDTBgJ0kiAsoIW27LUDI13yieN52UtdA
F4ACrlBgKC4WFOALjENG7VWGqXZO9OcYotWppQgQDFz22XHC00Ya/BkI/4xTePlfLrV/t41+3sjV
JGTWiK9ESH9VJ/ekDjndb3rW9hYsFdxhfI7L04rVpWyJY0UsWljVK9AqH/XGcmINMDJSjB5SMJxx
BSd53viZZK+8UWqAC7TIISDCjCBQcdIazLef/PT++M7rZrPeIyvfp+U0ayGfF8OAtWGunbR9DqIP
Mn80SodI5sHFqP1EERB4RyJGbAGdp1+A1MwsLLJUterTaCSOPB7TVORFYpYJABx1A9AUMBzS6JQ0
G7rOUMQKvfn6REC9CZRkk5fMjn8MD+jKb3j0LHSi8Lko0oABmlMhA8BU8FiMIogqS61O6pvwOLkt
Jn8l0Y5c8U4NXfMWLL6bCdKMf7PQtVkqiCi1FovjbGIvwaaoDTaBpDUvg9NgnB1T86gXt1c57whS
A4UXa6UCipbpmYkUoT5VENWQQYJd3yiH2Ve89PZP0TGftjQLBIN4k1sWgADnQRkY6j7u5IIsECJS
h8JPfzaQzakcEVEZHb0X5U91q2iT9EToEM1QtZnK+hTcYHl4NQa75eGDMDEn+8xJXzi3HckKVk+e
T3NoIOp4nGsoj6tUTguEjikUppnBnIlLZ3kXnP9MGhKnAQFf+P7nFjEUAngYKnyk8UTlKapeD0JZ
JyV40+tn/Rm6wKETbsTb8C50cjetvT8sSZElwiAKvuD5EQ2wSpx/xACM9AN0KKOT0ml2oD918o6z
JCoHoi3QJYd6UY1AnSUidTz/mna/wQezC6WEbcgXsmV8svV66MqCPE2YnlSs4jR8NEjCwS8og9bt
2ext5dewSV3M91cJ53KlL4SLJZItWF0IyzLESWx8qlCOnkVknFCXss1boguc3fD4+1kB7WyNlJPk
QtnPfQwp1uEjfvgcdHxaDsHj8UjaoQ6fnJi+2D/XB1AM+Hyhi6VBbux8fRi3rbqgwPpGzS5km5Bf
Jm76c7CnyGkHUgG4jXhlRsaHNEHri0vIIOKo9ICUPKdhXRRGcQqf5cgZZCDwM5cgX2sAGhtc7vIV
TzaF+Dp13E1cTWTMF037iymp1NTlGZp5BZCoRLfX3BE9ombDDZyMIA07Ktr0SJfRkaDOnDZIvdw1
kFIf/BLElJnfbbNfwgYdUjf/ixC2tkWfviSo+2BGR+IkPZr3oDZ0stvINZw8tqESDFUE3uIY1zvs
mRKRUMP66OtdibQEFx/WJii6rZWp3Si8O47lGWsT1MUaNCOISjUjQ0AJHwilYRturU/ZgQhvuG3g
FTzeHerJT/wfRAdIjdCLAyCArkUZXWQuDZ6pp8Hcmf2tVL0k+SGrnr6PlFSi92lFQhgGmxOwwej3
np+yop3aKBeD5S2dC1ut78JacywtcALMB1S8JX1mPZSzEzofAJBNkF/iEj+3Joup1MWRMb/p9+FD
swt0O8OoXIiZnfFaeYoOhF4qwvgj73HFOGSE4xxcSeBKBUaTWmUix9ZgxehYqRsC9ra830NCvHuN
evB8bibUvhRksyLYJ+nwMWX6HMeYUH0bqttOesLoTMQTjWJ5BaZ0EC7QNQXMiPyEVdTXh7yRYxWK
aT1O77DJasQoYT8Vp+/dgnG7gIlXJHOq6BqBWIGy0zZTpy3RML+Jk6dvCBd4t4VSLuRjCaMm/wgz
DeKAWfg8UDwF/cr5wsY+VII8bee38b73qh0UzDc9UUsjjKHFE6/Qy7jOkOuszFE1hUXUscQU6ys9
Obgzb8yNCkwRFHl+1q+FfkV4o4sNLz2/jFMwakKIBxo1yF/pGCzEBloviaC8ifEkAV9a/2qD8c/k
HuCDZzbo2DsE8jhKeY99lNWrShyu5nbccpzjMhhCVJWgQ0DnibYinaKmwVgNcg0b4AHbtSA5M10y
0zte44oE26XCmdYgsXUVNcC6gYlzMFNAxFXFBUlzh5pRaoXapEnvY4UMf5C8qJ9szFJspa6zNSiY
Z+DB4iyROsqfNsEDRLgCVOsyYhRzV6Ky3EnvQeW0zyZgufOI9ApjoGDAXDx5a/r8Q0Ad7gujVEo3
pHlqpssivbd4CbcgaJfL69qcbcQbTvbIWx6VXFWlrrVhN0vvqXRvqgd58quF44g8E+QwrCIVpIn6
tpsEYgJM80qOClBmFz2PIYpphvADQM5eUcH+e25miOe8qZdCeo8hzmENB/TB7WL58b07cIxoVB9j
1M26lcL/Ie3KltvWle0XsYrz8EpSJCXLdmI7dqwXlpzscJ5nfv1dcM7ZpiFc4ezsl7ykyi2AjUaj
e/VaMJKG/jphzjnrbLnhQaZ5VqhbSpWFue20HJ+/+pI1N3HrrbzUjHWU5I/d0igPU0tRm8IBbt1k
mTsCoQr8wajhnaK9VvF9Az3m6xtHZ/G/XXpjkHI0rdDFdgW8/W30DMtOkJ5hokXYDR6kdyRggO3C
407mUeHpwiblecWi9LWkZdJbadm/47q1mx9I21D13uUjOfGQ993I/2883chkM5YxSfdWKrEdJYcR
FCZx/CfHabOR1IWl5KnW6fEqvg2x1PqSXDTBLGTpvpxS3jOIGYY2pqgsTa3SOjKiWXwTmsTv9Bd5
vhNwuGaeYDZv34izbvZtigdriTFj+LaUX4YKcpu3Na8QwFsKFR2KpJtqOW5JELo1hWANv/T5rpP/
nQPoVHhYjagLTTmV3vLwPpv2cf1TSP7ZND3t0/QdWMrCmM89TOjdsUxeh+RB5IFsqKfAhQkqNlTp
1A4AK0hvBdocBniMWvnbYuV2JWGWaeocTmTgfBqdigxxPNVqMiMyoIzePas5apXJAc9EUABFtrY4
qFcSOgnLVW8bXtdK5hmnQkSDkleZNjCuLrpyN+pKb0trlT0Ka6MfJ9laj7K+1KLdQZ7GaZK4dFdL
q0qHHMODMA2ms5Sd9iWX8p4ImmTTXVlnwpNQg9l+NrXhr9LqjR0UCwpA2MIm6DMz99dQEZ2uzsJb
UZr121wcLY4jssMtRqAxGQn9Q3BSfT5SvdHluBAHRAnwlCVB40+qizQ6Oo473VtuNM1peT1+5ine
mKSin1jXa98DnPrWGL1nDinaBZMtTJzSDM8K+aCbWCGoiZw3qTC/LZ1iT8tTDOplbeTATcju0Ikm
kggUm0SoOV5MBSdCURhDhkAem2+6hkxP5KGe6WfO70O2MUEdMrTe0gpj4+Ib4Ysx0Jw1J9uAEnqz
7x5RROMsiLFreGqDWotksZj8pb5NVXcyhAoMhD9xdmr5bRUmN+YKl5HfTG3bJyvUtxmA10WNF3G8
PEaBDn5gwnr8AwQSdz2Xh4OmviEb+MkYdTmZ06zM3QBj8V6DQHQgBfPgkKQi8cfFafaVJ0K5HKQ7
wtN0w3vAUXWEC+PUjWVURRjlGozn+xZP1DEgA+r8DIb32ahbC+oW9VCMkfRWqz8M1UnSG1P9dT38
MgLgdhvpZ2LZVhg0AQriTeyBx9O6G0PJHFWAIG0qc0M95SAoLaFVA4Uf0EBh4lCmJzRGGSx5Wd9D
dsSRPOWY7TLVnr8S4Yf8oECriXe1UPt3YY86ZKIMAWF9gD0MTHxd3RL00UIIn+xtAiWOT/O33OcB
RemTfWGUus/Krhx6Y4qqc7wPUUyYAwWiaSFghYSmiIdhuQAzvm+pDL5BdG0gV0NX0jA1jcm2GTJm
AyiFf6Dl5swv6r5cbPG75CDK+9MNr6dJOf/vBW5MUs6fjQBEhPmYoVJNxtoyv/NQzg148zX0HXZh
h/J+QV0WpYiIt7yjLqBmP6v3RGU7DuSglD253vHO9QVNM7WdNFAtNNLYUNuGSAdHD1kBcJV0U8Bj
Zkcn8DhoyBCha4gW8uoMxCs2sfM/i31/uxqQ633fjM29Jg0Yah6NMjuv95qNmOLmmRO/qDbpvdWO
mf5zyYTfS/2wSKUIc78Ic1Un+dm8HRMbqtA7CCfEoBhAZa8GsnJH5nOVn9fDzf/zUT+sUjdRCKpo
pTcLEgKys+xkQS7vrF1v5w3OyHS/vNQ8ygvijtd2lrqVxFDtKrMByfhU/9Az2S4FIlGMlxmeMiLh
357+6WgdvbPU1ZTNi1JpBtao2YtDYEraWwwZuuYou/03Xt+Iu6PUcYRQ/YyXGr6jflociLrqaFVB
r3GnS0T1DmhObX/9GzKjqoKhQUIQa15UWsokX8p6aPJzAR0dKfR762WJOKU+lg1UgEGyC7070aIr
6FU6mnLdSc2ZFGU1N0G5SOBPDFJ53vuh21hRqPeaUuijMfRAnGDaiNzjoavdVXqAbsSZiAuItvFF
FHfXd49lE2P+wJ8AWKwjYsNdNwc90sNYK2KtwfzzwyxWNqS43OsWmDfQ1gTlEWWoSbkxqA2Gf0Vk
Rmsg4MabfynARQjcS5ZKIN73cGuMitI1+kZSZ+n1ecUTUV0wMj4dlrqyZR7jEXtZEIHD2BsKfPCM
zzuHJoQxQNCPQD5EB+Adm8x/GDsDV/lyw2slMo8VIBaYj4UICQTvqHU1U1zFbYZNnJwOoBnMKYQu
osXy4/e1GrliZP/Bd0OSThJb5P8XXeelDZPQKGES+AsiKCMF6r444iG5gzI0F3zBTB1Q1gbPPRRc
MAxCrbAUxqgtE5BcKI8QMHOrAnRv80voRSPYQvDmlgMdWSAnJ1NY/r+xSiecIGhAFqgk7VkU912W
20pjOnp618cPcyrZenUnpz+yKT+a3TNK0/smfO7NH4WW7nIkNeXyLUrvCzAVtuFDWj8r5i5acXlY
sbvkrV/Gq9+ud5N6rirBqZrVmYvSbZevi/Q6Cg+cz8W6sk3yhEMvR0ZPkTrJmd7P4OzQ6nP7o96r
u/jehDwzegPpHSgb7Vx3eN1LVlA0VXRpMYUH/6dJDKamaZtxxQEAotLOxdhX6oeVC8O79HwD7V+Q
+6LVDJJumTYjq0u0hHJcI4FdfpHwAdnaG/V+dfCacocXbsJ84RGUPfL/m4ioJSme9GtWn1EAmvA6
tXuEYuEOcOzOnX/FN3Iw3OQcNyTf5lNSgCQLnNYYcELzChArqsRe5qo0gickPsvVD6uJUNf61YSn
JK2dVo44ti4PGoyB+Bbk1qgnYD8pR+kzIRmBmMnOgmTXe90ZMl+dbN1VkLL/qtwlkCM7DLnuwvqQ
n+xS90CoGrmSQgvxLB4kjyCD1FdQGo+Q60Ecw5bykjvWpm7XSQWUXGnKKEqg7ScWkBgrxvwutJJD
v6R+AQG3FTRsvIh5cQQ/76xKXeBtpGAmD09xyH4tLWr8g09mAVWMBHm/Wbl4R/DyEqIs0o6jAIuR
ZUt2Lo9JkAN12FsuoRHBHRTMeDS8cIIMeaLSjqqBDA9AOYAcL858ladJmBQrySVHV0sABxfuRqc5
Cn5zL+x5y7uIMGR1iGmAWqHPepHaRXHaoZqYIzufT6jEK+KTqQWcFZEdolcE5gmQ5CNyojxJ7yDK
/ULZCXiUazgNtVc58JUcw72E4I/3iCQufmFMJ/sHaIt5IeSSh9GcVBAWOJfqj7R7qksQqEIECDoA
neGbhuRzFsc6AjpZmogEmVzi+D2bWGYqQj2nIkSMlfvV00Ch+ntMwSGVMKV2IEZXHAmSARTCHsc0
8fWLpW5MU+8cqLZDCbWBaSK5N+7JwzzZC756w+urMdeIGqKGW49osFDHvOtiOcsaozjHAIIYyIlU
6aWdv03W15irj8VySKBcMHQLmAHjjp36SYitsDwrqwnxznrSXVDMjK6BYS8etItniwqXSte0VdYA
jTojNP64JRQbhZ+/gISrq2zBf0QK4sg8aQ9WkEaLDfzSEso3mDQku73xmLldwbkrTeUZeiXgqwIQ
KvlreZUzj4yfj/5wMyccJ73I2MmkHBCGIsls9Qtm61mupGrEJPhZR1khWX0NyeYC1YNOOl93ScbF
/skQdbGrs9HNkoBCkdp64fQ0c3k0eQao05Y3RjLoEypE42CjqxwF8x5zzABKozcgIWCeK69WbZmT
+DH85NOyqIO2yiCZmQ34pKbN424pqzHQjTC0IRIvcIIlOUrUmUaVFKy9IhEzvngspmOlabUA5xAP
BE1s7iev2/9JqQ0usbVDub4w14vetCuc0PnN8vpeJp0d5YD5wkc8A0ROG5Px5TDtoRsWQHLgn6Mb
EnHSdGBIXotzIzxK0uvCq4owvtGnv099IzmRxliOAY8Tqmk/aPldPNeNnU7cmTTG/YyfD5wwWEtw
pOhEEhhiVEobLOT3MHlnR4ce+pikvlz6DS9EMbdtY438mk2wyHtRS6JoLvBkk3LHRISqHAhqg8va
R1KwH+7BDO5eP8SXJVGDwPTx3pAhPwROUCpAdaUoRGHVkBXiISzY+hnw68ZWf+Z2l7xLP4Zv8U7D
RBynBsTKm2EZlGIA9YCanMY4ZgPQDek0FOcU/LjQ7Av3+wIDcV8nwRt3ZOBvuCln7/pymTu8sUk7
Tl+PUEsDvF2K/KwWbNNMeM8BxkUNZChiPp4gEugXqI9YNZOSrUVevKd04z451EGxl93a5xXqWMnq
J0skfd64S93pQtqnLZl+6I/zU7YTUqe+IRnI6Be1q3MCI+sugz0IO0FVAHU7mv1It4RRMLqlOJdg
4XUNr4G6N97Dz4RlrwCjBNc3mV9rY5DKJZcpq5awx1aq/rSTd6k3dniCj079rHuEZlX7wkvIeRap
jzfkSz+kCs57q8g2lDrjhNPgZn80CxsIcm9Zt1TKA5VWATiOnPFuZ/1Q3DUwj5o/uWScQ3B5un3M
5WyMUYfbavB8SpYRGwjYtzy8mu3T9fNEfi11g6F29rEa6mZZqkJTuykvoRQEKnQNQwBCbxsxyu7/
mDwcwmifTFF5ablaSVOOGBRp0btRXAxjPgyvI+4wQvEYPba8eUXmHfOxNBoMWI2mLixmB3sjmhcL
RFpH1UsMTrbGjr8bM5SPl32lKJhTf79hfsmOhDZmCrBe0LkIv4qTBylIkXKHRw3LPswbu5SnT5LW
C/mIYQrlUYkAUiC46ORbedMXO8tvD4nHg5v9P54P6S9co+/kNJ/DldDHUzqbSoqGn3FPXtf6fj4U
ewWxg0/ow/56H8ao5XXJNK5FjwwhazI7ae4y0M+Mo3vd+5lXGIo+Kp6gCFMXD2rkILVkDCKJ9da9
7AhI76vb8Dg78YMOaYnI4w1hss6b8o7sxGwA2sLUgV7zSVzkvCjO1qLhubIKGJJPoGEhg5nCTP55
eqogzdJIG0hCtCJ7vLlfok4LF7XC/UIAH2RQXfFJb5Y3TvF+b9BBBBcLBqMMA1UQi7rHUlCbFQKg
w+g4J0F32weaD1FMO+EOEDGdXkGZDtMhGBS5mI5qMlSTFhNeUbWecE8U1okspoDRg+dhn7mlU3FS
Oub3+jBIl8NFYZAA38T3KhQQw4oQNcqQ4kj7tOk9ji8Sj77YRfghpr4wYo0K8uevlaZaLnaAC5yt
wZ524xNkv6C1EnqAYxvP2EtOnsM6YCiC/G2OrHzjHGLUYCzRalF97NbbQc/3UVF+EUKDs4EXPIUk
7G/t0B5vmLjCqrI4LwAOImiELqB4oBWOg9rPfflPruetOepCM7MoAi8iup/Go2CCERYFuZ3wnIBF
FZNLNXdej+0fH7tIXWqyNZv9KmF1EZhtpOg1WdH56h5zLnsv0xCmKyVk2njR0FV/UzcSEXymiIfK
qwndQDP+ogtATvOo1emJG4wS4XttDJGUZOMXataJsR5nxTlB2QHt8QQ8Mu5o4SVDYBaTm4PqvLHr
b7xkkbdAyv0Lua07i6TdudiCajq2x3Wwo/61TWpO1CcruDhomxVSnm8ZNZ5MKXLErnhsxqd6fuWc
ZHLlXzNAuXwqxXXd54iH5bHfZ7sIky9vEDjHJMrwovDoot7pOS6tgTMBY/YGZsGoD9ZaeVMuoPtH
km0eCOcKvhhyENcEDPZhRHdSQ3fS2hexXULGPCltHgkFO/5Ds+S/v4D6dG1JKrwmprhHb3hW3OSg
Q9NutCUQWUtcth5ymVxbLvX1StFM8iFG/j16Cfi4kl0JycDX6ImIikCSKnSWh+ufkxkoN6ujvqaa
rYIKXFxxNqTySRMUUAhPX6Naerxuhu2VH5tIBa45ReFPnvCOt8LZFcRm1+dv1y2wsx20EExNBSQW
XeXPR1tqoHI/dQj58lfth+IpwXxj/uxc5TDeibZ4w9eVZq7JUAAlRHUMtVPKYG8UibT0aXGeo5uk
/JagGM1ZEvOofVigAWGNkALp3cACnrRkLru4xZN2QDn4fWCas4HMELUxRqX6Uphk0VAhROGfp0gZ
/TZcf7TJ8toXwsJbGXvvUNjByC8e7DScYooStUrkGnPF3/UDyXTAEPKGqXo8mOKACJ42L9f3kunn
6BcA3iaC1+J9KHgT+BepboepqvKzpDxjqCQMM1vSOUBn9u1iGbi/AInEfCWVKg7iYjWmGeO19I6H
RMGqcMrH7DZxbKm1I+ChIqf0/6QSDd6aD7NUjFxSqxu6iDgi0sbZjTFXPweYdD9qh8arHYvb2GJv
5odBKiQq0SgWwqQiDRmTORDFYfGg8THvmybMvevfjeWVSLuBBUDHB9JAVJNVbdqhmqM1P/fdZM+i
1/WvU3U/9hzaX54Zyvm1sJH7tBPz8xyPX4ckdEO1cpNa9CrxH85QvacgZIgUSjkQg1Dpom0ahXOq
C8iE50yefQPClDs91RZPyjTeACnrlG1NyZ9DIlTbF6WWYUpVD2n/FiUcsCGJcPRtBcE0UGNgEByd
RyoCijPEhkBikb+DcUkuGqHn13NLieRyuDCDBgZiOmo5YCGgliFPglT3eKbIkLjFg8UJTeGgC4mf
NfnPUYJiQN3u/7nbqRuT1H2ViVKBK0vGZZIFqYiCUTg7nfA6aYl73RDz2tpaovZwzTM9bsWIVFjU
r+2ecCXpr3ZyNO+J0NYUrH9S2N4YpGELE9TfEivG0no3uSPRovEjKBPLgXU770xP2AvCfv3JWSUr
r9kapc7XvPShWoI6GXXFtHCMEVn3HISe+l1pwBjZ463Ew3q9R/QrXkNXuhe5W1O5xeOl2+WAnfjC
iwSK0X2/y++SV7zSUMZC8ohWJ4aFeMaZB+/DfVTqIhhTbe1r4j7VghRuMgIMxvCenuTwXlsf+Q2b
Gy1KwW6SCZJ1mr0JSDbUajMHWMHKJhVHwf23S6JivpisglnGChDbWaBAphBwJU5SwN40TBHoEBdQ
QDfzeUEgDKvrpMUVHWfHqHi25pxjgHVtQZnpbwPkEtjsWN7XXW9qJXKApXwSxRrDpLGzGDon12Uf
aVCmgKoeWDmZBpmsfZqvoxCJp8nRTD9VQUYG1RY3fklA7zyiOUcIrnnDGMzdA2cFdMmglokM+PPi
RkUMR9woONbKUc3eQunt+hHm/H26vTItoHyYBDCCxfpferM3pYd/9/epCAEamm4cO3KXrDdK+2jN
1Z98/Y8Nei8Ab75+r4WdooedeKqz+F7NDEecQMQ3c6EwzFC3sUOdfUxglqmIQUFC33Qg7xBAd7/I
9wsUoQvPcrmdB7IxdBwATpgAfwDjuFAlUjt1wPAjNq48Sl6NzE/cryDyJ4xY3ExTZtrCC8tE1dVS
ac9O46HvzAxpO8q7ZLCzfSkXV0GDCIHUNaFdyuUcZt39qNmAlJGpqjv14SRaEypexbJfi4dhNsCI
9Q06XRBGcuQhcdou9WVIfaotOHvGyjatNVjaW6UG30MyBma3OOB19K87KyuSbH8VFUmGuV2aNsSv
ygff7E6d8mtYOeeNWVrc2qCynngWAWFJFOs0AFJlgQQMiOwvmp8GYsAdAGJ9V1ADGwBVQZoaAJPP
wSNLxVEX+xWUSLfTTndM3Sl8wiYN8SKMP3Ors+y1fdijg4lUA7e/prAXy7bivReR8DUlvGzzXZjy
wajM7yURhRcTPe+LQbUZ5C2aqcGe6qdf1sRObjBu5OYGOPclx3gu3J9dz0WbM1tKQE4CpgZZl8ux
qq5qNW3SZesEqvNfvy9oxVcO790Dfjua+Q031qh8oJKNQijbd2ujK3wn+LHyBrhpZ3lMPF49U2ZF
ue3aqMs6tQopFmVYq7+P7uqu+7rd6efuq3Ls/P4lvTddotteee3JhID87XoyVJuPD2FdShBkw10L
1ATYKqlLY53EOg9HfNfcui/lN9H4ef2cM1/0hgK2VqhCMxSoRU1Yl6IPl5OGZsydingu73LQtiYO
zmUFeUzRFbktJ2bM2xilHh9Sq4axUSOia8qvGZMeygICYesvdYpdeblJkHxxVsn8mBuD1PFvTSgv
Dioe2aKf3WU4G4UTfevtDANCzyXeICKPC5f53T4M0qTMYT6MVghK/vPaH4z4SeJKazNXpJLrkJRh
oAr4OaCFvRIrBdgwkYLNYIPFJGVQ+YQgqtqD/PyFB3ZhxheQREL8HW/Ui5n9Netja5kXJF/RF9l8
NtVns/91/SPxTJDjv0lfDEVoSjOBCbVenUi/0/vGji3pj1xhsxJq4+KxS/JxwcaN3jsYzxOAaQ+D
9V3A1HJ53ADsGLmxR0Wt0Mz7tIKiGHrUA0RZLPCbG7cmoAVkZJnb5Ge7xcd3oqLW0M9hNwOAjnsg
CopDckBtzl8fNJ9U8yvRxizE9a/G7Okam/VRmUIyyYMxD8iYrEcwg+/WIHxqUihhEqWGyptuZB50
gnm0PgpmNEBaD3sMgZeoZK39o4wySfaVsyJWvmlg4htiwcDQXzT5hVExBAGqIagfrF4E6oNwnznm
/bCPD7x8k+nz0JlDfVjB0aJb/GJbRwC6z3hzmIOvZ2MwxaO/yLxJjncicTqFNjZ2qI9UxksTt1WL
lD0cdlb4lK0BBiQV5VexPmVg2TLRpc7H2a1b3UsxuauHuaONphslfij9TOdgwjjBBN0bK2ntphc8
XW6d0ghRNrJczvbz9oRKCxOBkNOR1BPqZJqtHBtfS50Kw1/OQBA57dfE7d4w0TA6HMPMs2Oi0KcC
GAaYDHV2kkXSBTDyrcgR630WFGDcE6Dq6oK531F2tS+rnCSb7PrFV9kYpL6KCiZGoZeF9ZSYj5Fy
qqvM0d2wEDlHlGzYNTPUhlaGKMw6EFQnqX5Nkmd1GW1NPITiUY7L3fU9ZJ5NUKBIKAoAp0i3uXMp
wiz4hHQFM8xfJxFX+xgrb//OBhVQe22OBKuGDZEIr0cPtfT9ugGmA24WQfmBFpay2arrekrbr7X1
KjV3kbr/dyaoL1/ni5rUtSye2tI8g43uByDuuyps/qQkYGyWQn16C3TkeW1068kapdvWUHax3nrq
PPP6QjLLxUh+ChAzsMz080qdNKWcM0KH+Z6NQG0JtXIgEX0Fg1u8CRn2lfphjX5ciWsCPmtRX/Hs
CH1wtwemu9zjoYMrTr8TeGVIFqAYtNH/XRtNq7KaYbNKNdYGheL2vQypH/tn6VZweXxZ7Lt0Y4ps
8yYFmsS0WYBaXU/KPXQLd40vOPpxdQYk4aioebyblGuPyoXyMW77Ve2XkwydJRJpYzcMwnvJMb3W
4fMDsw4WIIFAZUs6BsYMyhuLcQlNsJtIJyijHMJWOjSmcljG8g/O79YM9bqopClaAamQTnWIIZxj
ER4m4en6+WXFua0J6j3RJSkGwshz2whvlbCycyhSXbfA2Su6M15E1jpqMphz81LYyyrmX4rOkduX
61Yk8kPpuwHlVDAGSRizvmhTL5HYJIOSiyfNBhV7NruWp900t/2N/FQcu313rzjSQQIMNj8IX7jI
E1amtbVOhcG17mYLABjx1LuiU38Bu9TtBMGH8mvJJWQhH/3aQinfC6uwFNtUXE9N/jhkNwsRQZlf
xQbkx6lsoz/pXt9Z9vf72FjKCVW5TpTFwtECinlXIrC33a/K6rzrVth++GGF8sOyb9FPqEykLBj3
x3gg6GA5fvius3Nl42gcdhmCxm1V4YgKpsD2IiYB0i8Ez4AGvOioP0Ex+izdQSJKtwkfyhRIj0tk
d7xnBsdPNaoOIsVGmyatLp3Mse48Re0bb0B3yIkn/S6M2tu+7T21Tw5Kl/LSJyZEfOOlNJurOWUt
mAQRtsqjjlHveZ+6DxEUbGcnv6vvUpSh+dAb5h2HMAkeLxFzizJNuIsbVa+UKsL7vqt2qLJBXayc
Xoeo2g1qCpmEFU2qrL7rK/V7KPRPmjZ870Rp9wfu9fEj6G+ft0sRCbpgnuryVUP2bZm8xIEZATYW
qO8K+ZAGYwtY5nfyOEaH3fmLRICWy2jHPI+yCIQFwbNewGN0oxrLJYYhIf2mh5lTR95arpzDwmyM
YZ72byvUqTfidUnnBNU09Vb3m9klfTFhV6bOlDtxYP2VQQdi5PH9M4PAxigVBKpYAOYSODeIaKqH
rugCoc+SP1sZBu4syBvLF8ifMDPkSR+gKdDtZne4y93UMxXbcsgcbWvP35J7kVu1YzoHEQr5j02y
8G06lKa1Eg5wv/B22RXBHJRBg1Gu/6X5y74IN7aI/2xsVcmsToZoLbiKBMtGKIV8x0Gwl9tZtFf0
fe7HXdzZGtjCJmhXg70o4HHiMD2UaIeAHkA2LqZRZTnGY9DQ4TtKEwxhFUzm9FzOE3dCjhlLN4Yo
JxVToUqkyVxOhGGuQbBGp0A65h5gCzsdmIFSs/sdEeceAEQx7JGndcmObZsfQDlsmdWWkqxYqfK4
QIF88IHLd+pfi/s/tWI4+6pTAKslLUWIieLLdjuAbFdo18WeCnEwssLMVQhxk8+dqZBZ6cbHEmki
4T5qMXMJddSTJNkdhBYGfw6a0hF/EFL7/6FHyrNH/n/jvmmCUYe1wiLb7/WR8HSOQW8TzUGQG/3h
Q+Vde+a3r9Kswlmum+UCHQ48HFZPctEw8EZ7feeaJMrS3CIq6w22tUdFAiWWl6EA8vBkPRJ/Ee56
1GSKLz33w3HOBj05bUW5Na6rQh57/V4KEmimEOA3jziD+fLaLojKfOd6MrphxAaKX+MnwysIJfMu
zW3SaEZlja97ySpubQ1S+W+zDpU+QawL8Y0IOOauLiCFASzKwfDofeRaP6+nDuyrcHMC6CiTyHMT
gd4ZOxmHAPdiyDiQ78F/qEB5qfCGNzHgIgXI37zIVTc2qcAilVKegA5iAWKo3YOyc0FBWrIrpw/R
HrF2iq9/X0/5ob613CrgrJds4BXb9KhRIa5TGTbv6+337eQtt+F+UUCytP6CkoEjv9R/mY4QlBlk
9HiXMzPE6SAgwUiVgtIHlUVZtT7q6u/yi3Cfo1BK2NtizwSnJ3gfK1d9m4Ej4E7P8MxSQaeNBr1d
Y209Fb1npLeW6Qoxr/pCDsLFtm6WRpUoOjTtxCmWkdx8bY/RHeF7TL6uhq10dn8YXML8mj2m3yIe
my5vbVTE6XNh7GoD7zcJAL4mTe21Vp0x+3Hda8hfubY68is2YTvTJoDAIPl2qpRXUNovIud9zzwQ
6B4D9U4EVuiSdrHUelmFw3paREFx53JcbXEqQD+M0q9lg9DaCKYpSXdjKQBdcn1t7Bi3MU7FOIgj
95lRNXg3JfZyznagkuvB/pieQ9v0UjyKbe61ywzfaNuAA1nRyZTE5/2U0iwsR0VCZbCOzW+LJC6v
85o1t12s5l6rzHrk1vqa+EomFyd9toonrbCieJ9AfNvpEqn6mZtKZpeiahwsKUkfxkEwErsGzSk4
F+c0d7tsNs+cjWJc3qoBYiiANyxJFGnZ8WyQ19rQQLRSl1X3KgkaBjHVNPGsuomCso3K+6GQ8x2g
QfKDbJbSIdV60ZFLuXQbdYXsIef3MLxSMywMFxI8OjAl1F2x6AWo+BPSsryvzponBUJhm0+qDWU5
FdwGiz29KdwYxkj2Pxml7oumhzDVSMgGZmsCh3S3LjdqOba2NejhM17/yN6svvwBJt/klypIir12
reHM0lzuOctnHv0PJ6LLywpqYuWY1KSYDVxt9jDH9vpCOF8hiah+z7t3gdfojctQyQx1G7tUFF96
Mx0GfZERDOrjkOUnSUM6EBb3Qlt4nDUyPjEk1P4+KO8p+ibwdFWpaI1eYY2HGFiIYPIhSOEYzuCa
8Y50pv+0pLGxSYXyTBP1AgJUwETt0yfCfDgiA4FkLtRp3ITLnMoOPxtzVASH9nYUmi1erFBW3UMw
NLGc5gDaAqQBIR6xiSPfcOMP6ySD6Qe0joaGmEuraa5Ja4F/FlyE5q30nbSOBSdxwG+FrB/z1DyM
EqsyBY6TD3PUEs1Y7MQQbUNgCwhGKQYRWjg5lmiDAFHeD+66M2/y2TZDR+MN8jEOCdAnsq4rBkCZ
F8w8ctibwqjq4DQCkC7OnEkFRc1aOxw/JT5BXZCfzFApRpYO/dCrKlmhCRFbP3aKA66vCTjBxW0G
GyxAnESOtzDKS/s4XdskwicM41txPuT5ocieOKtiugm6/oRWXgLMlPyGzenTtEaYakJziE56ckeU
sis/ul1VL70j+iHc3JRx2lVQxvxtj7qJ07xZankG8SDip2ZLHq408P0YOwwJqHYDVtUYL+H69s+O
gwbyJkWFoMQFek2ua1OqMxBIlscVOEg3OhgOSsWWT1jXlzfueWDuK+CPUGbRIT9AwymyWUxjPQOd
Y3yccfxK4NjgmRYq0/9TZYHlnEAAEqQwMAkXXc9RneS5VMG1aDRuC2Duob/HYTii1qehyAAYK3+a
lQUsBVXU3zYvLicl0WtBybJzZrik+UkYOeVot+6IkiKvicEaMVFBIwZ7QCdf6qtLahbVlgYyO5It
/pAdMphsFPYcOoAp92CJIkB/FV70ZrkK55SwDiIGomWcEc2QL0jKIR+DeXkL/HZzXdti+W3SHgaF
c9cz8mNo9f5tg6Yoh3i81hRjXJ3rSj7Ho75DNdofVWOH6tRNmkFDHlSr1w8/6yxuTVK3vDFI2QqQ
MlSs1b9SSEBJ6j8nf/uUTVIGktls+9Ea4JX4MD3uVwt8QNfXwPw0m4SVisr1ZOmFWInlWZUOVfkg
D37L4+ZjAVNV4nFEywSoG7oBouRxOU4jbBDqt/mouG1s9zeJs0DxXn2LAMdPuCNAzAt1Y5RueEgD
YNvSCqO9Vz1LEFL2GkAZYk/b1c+EKzxy+pPg8ryQuZ0fS6WbW8OQVsO6LOV5Dc9qMezCGcNboGv+
5x8N/OcyphqIpi09y5hUYxuPNS4B2TTtdPhSSa3dTTwrjBcY4ZJD0waMutAVp15gSVWrs1rm1Tmc
pdSP4kbwDGX6S1zD9FnX0zxIoiU7jiq4qvR04AHdGIcLUGlIH4MVCOktfbEO8dg31gD9aLMRjQCk
7NpRXg3ucDfjnsGbGlV6sOUAK/aeem7u7z4P0xKg6hxcWOlod3dS0Ab9AYTpAIJDA2B3/cOxMtlP
5siqN+YEtVMWecUEpflt2HXnDtU7yARnKO6onn5T+lwcCsMhIQIA6kgVmtUY86JCSFG0QlcWUEvP
FtsEfUi7x0iBhen89UEAQg0FX2H3mzeKN4TH6g3AtGYS6mKESfoFb6rWsvQawuNwMH0N2J7widCW
kJG/JeBaY9SVt9bo2zRvpRA9F5CN4oWwJxRL86Hbw5LNO+K8ddEoomZddcGI8Q0hm+WpqIam6l7G
rCZJE7rES7hda5aPbjaSfuFFitQI/fg+kEpY0ddASh3rXOxFaC5bYCjnDjIxDeqI1UAogYidrhpU
am9NSgI2VdJnIUMEoWLHL9UxRTd3gIIwJz1gngplY48qGIxRmqu1AXvK/eiCkjl1Ezx6ShxCQobI
OxOsyLK1RsW1Ni27WM/hl1pzK8ancHzmHHKmK34sh54YwBiYkTekdCWu96OY2VAOcwowmC2ZM9S+
GD4lFsgjeMkC2y8x2k6Uw8DoIFNHPWowTlSYuHs0G8zy+GpEnhvvgslD68jPeGVVrj3iRZtYZtSV
MAshvpoV7QjprvUgnCeveBq+EAEviZPfMQPZZnXUYy4VFy0MgU3Endc5GqZMkFvbcskDyfDMUAEa
DaNJiZYElx5G9ZV9WN93Jqdiw/S/zUrIT9jsm6jWeqGtMuJi/wYOEztPeEkdeQRST23IC6hAgkEZ
/pKxJDMnjNcaiFBSO1W7bpj1oA5bxQ3HBSKlaa+41z2etWkgnwXDuQ6wNVKSzytKxmiVi44Q89Tz
AXqNDp5SN1bK06JgLQuQBSIQAf6GCz71pW9SRQa5wrkYZOf/SLuuJcdxZflFjKA3rzTyam/1wuie
2aH3nl9/Ez1ntykIR7g757kjugSwUChUZWXWykc2Bo7aHCvukBHHEE3kISZWVhchGID0xrCzam+B
Tmx4zUBKf33fWHZ0kA+ahoW5n4s8rqsisQcBLmKsAb70YbTuRVU71Ln8ICrZ3XVbrG+ko5SFfBGw
XrQDzr9RNqVlVpfg2orm3E4AtVIeRoPzXmFl+l9zFmRCUZFEGjQexJqWiL9JnhUL3HkhppkqR1Rd
bbYnBZe/AuKrILd1nlgUa3WglVYw0KTDMh37rKGbhUIDe6pcHebwduxd7pAr69guTVDhThf0Eewx
GRKMqobE70uh8Pg12IsAeJPwDkrgbzz/RDNgol0JSdWPIAAWpz7WkerIKufRyio7EC/42wrt3IpQ
V+GsFLDyImMhD8pGju3hDdri5Hrntcc5a7KoS2kCg2QsQebkIw3XU7Q3Na8oOELfjJc/KrRwbcJt
hc4pZaLDyOHgm1jQkJarsoJ8ZRvfWIG5iaPppQjyZ0xNeNcPE/Puw6gUcmqCtdUt6jRpc6B2Y4aT
O+0In3IEzSvzoN8SuJvv8DATzD2EjBHoZAjbK90TzuJGSSKTHF35qU5zx4LmT/fEWRHZJfrOwAv9
HyOUe1tZrvsZIIwnVIF/a8Cbbpp58Q2yTC5ogrci6sKYB7SC+wl8J8pY7WcpXI9Ndhi0kpMzkK9w
uSaMUWPuFguj38lAVFbI1UGzXbWlG/SHKM5BlvRjqL1MeLu+fyxTpijjoYqpIyiTUSsK5CY0oNUC
PtQpctrWt8di7QearVmPI0/anOl9loJnHRQPiDYF5X3lmOulkSCDHRw8WklbD0yvCdqxZG6i2/N4
91hrgwCGiaaehCl/uvWc9mpngQI4/9CjbZBCYk3bhJi1H+vDGD5e38b/srRvW+TKXCRH6qzlvtqS
p4D9W7sOA75rzZtWOca2eA0CFrIFQ3nf1qiNRCqpJaUGPwRlv4l5l3Gb3IduE9sQwXTrh8wFQpBH
98oMwEuj1GunzK2qb0uQNIaE/L3dNmv/Z1DYGaZeaijucHIM1lFbWqMuFSVSxwk91vhj1H4aAP6G
6UYdeJhSjhH68R1Hs9gZapN/BMp72wd2HY42KmH/21Loh/fsTygFyRDfEPTE7mtPHiQnjrmYRlZW
ttixLxdduKAypzHKmSTcvnSGGwCAs09X5WvkhM1q1ICOV6AXXD6nTs/L29nejzI2NKWg3njRhshE
HxNKNXIMglkD7dTrMKCxSgaaMQ9l2FyUFSungVbW3/bo75bOYRZFhLTxP9qN2ib7C6rWT+ZjuBnX
ode9Rq/XDzhxNzokA72CsgLBHl8MDs1jK9e4ZuKPSG+cMnmo+vequRXxNC6HbVnseygdXrfIXOPC
InXc9KmsjSrCc6sN10Z0L0Q//uD/GyAuB7smeF/oyG+auTx0ESK/4qd2VXzU08d1A2yvWFggK1w4
pBEpRRJr+ErpYfCMVbxKjokjPvq3YEbf6TzkO9P9F485Kp2qwJhoaUQLIxDQYKyfylKBhmJuFz4P
EEbuxAtfWFiiUg45N2dhAmfFh/+MQeXipltHhSPdtPneWhO1P//D55W2GOPTuDUN6LCChBI8gPRd
Fhml71szEPbzrbzzJ9u/V9e9K3qA2e7bjXiXbE2QksU7YG3v/UdCTVT+PwjKGBWv859BXXNtBkXp
KcM0p7oGWaob30aqjVcS8JT12thi0JILyiGbeb7Z5xapqy4BaxEIKtP5JGys22RTHbHXfWbPO2Ky
6Pm8OTyD1LnDVHGp9mSJRGZNdSDY9djbYLJayW5y+++fGeero245jEqYWiFHGIxWMdVeAxZePyQ9
ryPCyBfOzNDxUlMryLl3+XzqILxAutJq7MlPEmhy6nXqQO6cJ/90eRiJQQRMC2H6skIw6dE0FGIJ
FFyPtHI8tBpmSDXFbaOfnCBzeRgx5o3SoQVJPryhv572iyATzqIvhm0vA1UsrXQQLbZ77ab1iu3X
3C9Xr/HyHlBBkwbRahGKjdB+oqIMFItSXeiBkCLsFqDhgVLB7MU7XsPlMvjDDAhuYYHQLcvUOSva
wtR8zYcTFtBM7cE6iEmz6ztH/Jg6WHjEgqwdNSkI031FnOXGZX5lKSEY9GS5ffGz1lNG69lIrHvD
yh8NP9oPOu9dwwofZzZJPraw2eod4JENwKD9alyRAFI4CCBEU7faph6RqOPE6ssED324xSKpfczV
ovNbCYe5RAsuqQTMj4HyJOFYYXytMytUjBKHVgjHsAWwO3pIolPTcWpgjNN09v+pkGSqqZg0vYDR
wyIDZAYlkn2gDZ0d5hLGgCy/4tTDeLtGRyU1byFzaUinSix3itIRHud23SYSpwLCGHk6+zwX4Idh
EkNfwZx07UI6N3zSwMYe4GFIxs57R/1Rh87BtEW3XlcilzuMs0qFOsryDFxXWvagzcLApjLEttYi
rVtdP2Xk0185ZQqVK/h9hJGIHh4faKZNJOrq+nHO70xzcJJa4Bxp7n6SYLk4X5U2+mGewZp2K+zz
7exmu2A/vTRO4JV745RWKGXWN0RRqNvwRAs4TvqlC76w3dVKq9YNpg+q5keufKpW4uQiGOfM3L6+
pYx54HOvoaJIIsm1HsQ4DgMU8rKX8A53J+AZm9BtIR7nP2rH6uDbtdOsRIzOhLtqw6tsfYX5y88K
qW405Ig8GXVCkrQrgoicSPk+xkyA6PhfcqLzK/ivJBuT0C5pGP+mbZE3gptwniOMxzjZg39+AF0N
9cU8KdQacyb9av6SoMXg8YMB1ZzklouhYx+Ub1vUQQnlsQmUDjcFqMs+JJDfbvC2vA+O0aGf7OpA
nv/D57+n+zpfIHVw4iDXk2pA3ld2IMEcAP0KNY4jcTeROi791HVzKmCyA8xCXnmXYz5IWXfwHXnD
Y0tjng5JAgBSl3TAvSifzQvpb1NtfUiyO934AIHMJuYJUrG+lQrMPGmXQAOWZusbwX8TNnkpnsIk
dbtIW/UmpkdHgxPWGG87FK0XdqjPU/qmXAV9ISIPSh4yz9+K0I8nozCRa215nW+mNaR3SChBvYs3
OHXBSpVSacmAD1W7I3JySBmAMw0leSQNwpbneazbfGmMum1HSWzGSO7k01S9zPlPn/d+ZKSQkOCB
E6CMIAInSh8nEI62Yi2QsTRzR3wu2mKmeMNLfZjerUko6VoGyBUv2jKlaBSxkKCdnx+UVeaNmwaS
w4qjIhzxKlzMxE6DVJgJxDlwknQvQ2+TsBF6A4kdqCoJa63gBBhcHFyC9RC4RJzMT7QwR3mfGMXR
gB+Dgzt2h97St2FleNdvGZ4JKjbEQT+OvQXKKlM6zjiyzeP1/8/oOUI2AALiIO/HW+mi8t53USBD
7pW8MwcPOj+QWt1BAdhtVhiaTZ4InHbYc+FGxLnoi2tplSx7cUvPfepDjAxWa9ewCV4/2BESWkIu
xpOeZIWipSkq5LW9bsypr6BWgCqMHK9143Mettd3kWeDhN3FcqAfq2VmPWATu8TrtHAzi8pNoaib
/80MFX/COJXMurCwFOGumNad+TzGnByf5W9AjBPRbgloBDoqzEHoQ2ga1G/DgFl/YS3yxFt5Bqgz
U05mHPcj0t3AP5TiuxrzeC2ZSdFyCdSRCfRRM7ROlU7hAcTvZWTHYCupHlKA7qEquTFOZoeqcOtV
22xLBINy59+TGSIhW2wi5d2ppKSTXsK70yLpUHDoRDcKCzuW/+SOWBqifLsBGL8sIvi2XP6czNuQ
pyrCDKio8iFwAy8CYlwqwUStRImLBmwzJLGcjrGbOa0t7SDM6cibgAs7Zp0jHYVtZCjoSEMI5vwc
yag0jyAknE8hdJ476DnFj8nMyVkZOmP4OhjYwbyJBjCHTK1JR53GkBLc4vrReqxlN3ySvcQztygM
O+NDt5J24WyHaNzOx8hNufGI+Tpa2KdfmwDoqHoVw37jRQ9qvB3wMIo89T1YG6foKX6odw0IpxLc
VxACW1+PIBKr3LI0Tt36lhlIIgSvAa5bq+uxc5Lsa3giO8pb8UewHe+TQ/hgvCQYhOd27phHH7Br
GaoPKJLRM2GgbE8CjOeSjZc123hDTdPtN4ZTekntyiskUS5PyZz5sVH7VzCUAhTtRcNEVeImr1WE
G/VoVVv/nhAEx67gpLETrY2juDXuS68AoF224/tmb/FofUg4oy864FEgVWYBEAoIwrlHp6oQqpo/
Yr930SbyzHcZknJPYL1FxlhtuIwirC02dKTEmGmEfjudoYKMsphHFXVBKb8txjdZ55VKWCd0aYDK
SsPW8lWznEnhUVpph2jXgK0hdlR7xGAfZAgyuyvc7NXi3HzMoL60Sx3auUbBP2yRDRMOEd1JvB5+
O9yUj1YG7h1t3Wxju8V5Fe36JgdDGy/3Z64b3XvSWlTFizaV3MR6ZHVgTdNivDz3jfY5Vg7nbDJ9
xQTqEKPG+IB09Augg6yBBQ7RfA2lNI9wwSjrYkt6KBY31DIfM8bCGpWzCFKWG4WBk6Ef55W5I5pO
qpu/gJICkYd39llhZ2mMylzSVi6FLsbSJCux6/FOyLZgPcziD6U8mRYnG2P1GSBw8L2RlJOaua/l
xgQn1b60kKV9VtkRmn7hx2/+WvNm4Ga0zJO3sEk5aBlpU20JOHnhwbrVvrobRGnUeB6hEi+6Mpf8
k20QtyTGCpGn0WLFTVpOpdTF4ilVdVuGNLg+/OQ4JKtaYJjfJshPWKS1AORABrbCPmIER7ttXkI8
eYOdFtiJ5jTvIPRwCGKm+dS51MfMo2CJgKvqeJ2iWHFu2ReiNCuiUESf0XoEf7dn3QRr5G0yCFOC
1Z88EcDf8481KidN4jhqxxmVpVIRjlNfu1rXfdRGwalWECe/uAuIlIqha0in6MSjQfVgjAN8MRH9
2ln8KY6gXsT0CpgvHKCv7Otfjx0yv83ReYZizsasx3idDs68Kn7VBzK1WD0bn9VRQP97dOIHaz1s
kztzH62Uu5HzkiAOf2W1dF07auq8NEW8xcWdtlKQeBNBkz9BSIJAdbFK6tvpvQHdhhwP5Dx/0/3V
ELlZ9yeNyzMj1C0+CdWUD+SsATmTHgi+j+QQ2tFoQGtjEY1ObOD1z8e8cBbros6eBbIuXSphsh1e
++ZJMzAarXFE/TgOqVDptjkEwOlYaBg1HXDuQ3Oog+BVNdId+PO2iik+XF/SV3/3mktQV85YROZk
dgFxCcLJb2LqZ/R8O97xiJGZsRGQegIqwYwfjS8tfK1VQA8C11fNxEnw6NyXQarwkiGWi5tgQCGI
esix0AmtGuYtTMHFBwej5FB5Rktb8Ka7+FF+105JjzJXhsK/tU0+25XASS2Z/YeldcpDIA2WqYCk
iUiJkht5bR0az0TaQOTWtZveMR9L8PV3q+KpWIFU4ib0eK9PlosufwDlPi2mn5I2w/InPd3PQuT1
UXyQKp5AI2+XKa8JYzUegsmUTq0+dlvQIFbviaoINuYrGzwhGrG0pbydV0pUvxmSJP1BFxLlMRlN
fZBfazRACbVGoJizASTo435UbtNmlfBqpKzsaGmC+pJVEuXQq4OJOT6lcgJd8k9f3cjtOrP+MoSR
czEwP9tiQdRni3MZJUUdiZ9Z3kkWiubZqpha9/pZZ51AvEAg/ARlFv2iM1VraWv1UYglgRzTN7dA
DXGWwRhRhiDptwm69yQo6ghN9Yh08cFFeygJsmsNgh7Lq1xCFF4mth+AWanj5OnMr6XrAM2jjwLg
Gp3LysAYYuiX7N8Lyt123v2VzKMdqYcRc08DbyeZ7r8wRyWzwJwYaRgCO1CrqR2BgUhy1SHelBlG
+8pPXzgapeX9ycf7XiH5SYu8T/etLo0honWao2ddelTr9f/0/2kiyjyJUhDy17iz0X+OlB9TcLpu
gB0bvzeNzh+l3Bi0ykBj1Lhtt63bv6vregtpIBA0Jkf5TrlvDkJjJ+ixYZD9WbhL19L79Z/AfISY
i59AJSZFIBW1LuMnTPcg4Xsiaq/Bs+WoaFAR7bPolivtxjzYC4tUlqLnZdRPNVrf3a485E/Zpjui
fvZXuW890VUqu70X+UQ/5J/Sd/pymVTsyooi7JoKOcTfdIrBCHKz2usOwITY2mDzbh3WowRD0Wgr
iiisXLQwBSGV1GLCrdNZmI5K97F2mn1cATzxC+YxX9ihrp1c6mqQ+iFM5rFqh1PgaO1mamInHtHU
Bxwqhq4kx2VY+dhyaVRk0TGf10gmigykm95uMT6ygm7Iq3+oXAldzRANYT+zQ49HF8N0nMVSqRAT
G4Wi5AG2NDUgrPaaG5kzF7zkj+koCyNUUJGCRjSsBJ304hfoWggDjhc9V2617dfJrcWtODAbWya4
BwCSU0FMQL+PIfVihRZY4ZCc5dvCM9cDaQF4uovbATl7HPw/ROrYH/DbJnUYBCvyw6JF/Vqso1Ue
3oS6gRFLfDDgwa1f172FfQ5QSkUbHxkuHeLEKe10QYCtWRacpl2NNZp25sYYeFku+8N9G6ICmaSA
ezrV8I5sXUy8Sa61j2+NBz+3IxI91b11xx0jZt55RFYChNcgS6Jfyi2k8OYUEreYLo+DY1eUg9tE
Yf9WpyaIjPQWY2LiZIFPrNZARh3xBkuZycu3efrlDP1boxlBj3hq0Hq3Xk0usR7PAFXeiFIjNMMY
yLZ4G2wSr3oWbsrXH6NDJs3jv6aNwrmMePaoT6jIVZZ1Fi70qjkYYmQLsmBf90ZmVwNl/b8/Gf0W
qsE4kstQqQOVNWFgi9fhtkQEK9Y65CGbLanzB1tx1UKGm4dSZZ4E4NfQyoEsn0q/9oy6CFANh0xR
U4KdNDiUuu72+j7pu9X1RTLj5MIQFSelaKysklQxAZWebFnIXsOi3KvFH2XoCztUqPRjM6xVEfeA
IpZe3O7LePbU8I984u9dA5L4PMlT9XhU0hlG6uJWnnZh8HR9s9j5uWkQLk9Mepo0g7SfD1I8t7hA
8Tp+89ek25Mg4FvrbjXD038DMriazCxkgbmwSpxlkbsKqjrMGIGfwXxMkIegMtmrEICvb7IVr8rA
dofvBVLXdV0KcS1ECBNVG3ij+aMVOncKeAM4Xz2biwzLElHJsCRTkemTBbE6MOKjUnPyn1tXexte
0p/6S/8Y7GTg+zLNU17yXfcU73yP8wFJVLhmmESVxVYmmlXKQYetbDzlTQVyZ7gjDDQ4wq5/w8Pu
MDdzsUry94WxTGyjAjh+fDe0fsPmMYV2YiDzlsS8yxZWKO+ISqXJ2i+onYSKdvciwCmzIwhNJ1Si
CDUeL7VidtDNhUXKSUQBaU/R4G1feDIKoelKvyv3mkdScnjkncQpGzKz1oU5KkT5w9QHUQVzqDWn
dpP0qzLVbzIxXuMhuVKtRrWDNt5wPIV5vyysUgFrFLrcyuSvo95hiuuBPHaMh9obXPkg7GI0sHgT
KxyLKhW9umqKe1TkyDqVrZ6B8U+vOFca81qxIJ9GavUAw1CXtKlFTRuGuFZSTKZJkZuXr0H9BCg6
Z/PYn+zbDnU5J0JgpbqMFnH1y/pB0qvKSY7SJ2Hc77b6LYiGn8d17FnuzPEV9h5+GyaHZXHkBjFJ
845cM9CV/5DMEWAcngwi+yG+2EQqhtRKbRhyQe5msD0NN5On/Cg+QkfZZ5tgp7oQdw/WTWRLzvAk
ArRpetotT9mZmZQvfgIVWazIMqJeRDHYGCW3V+NNLATrtp5sKf0VTJyqLPvZsbBGRRgZM3lVG2PB
tZsfkpv4vcJZSJwGJSlIiwaOaAvcXi5vhVSMkazKQCEMPRBMTCQ2BqGOWT3bTZ6uxVbeDrp/5Lgs
O4x+ew4VZcxQMEHVB8/pdvoaw2mYd7KQ3kHlEOxk/O4xs1eNLOKfo0jFl97Q/WZoscB6FUd2jbwy
e47WEqTaoDvOR43w7NGDaiA+aM0QTGWn7KV5ifbRDtx2bhiB9bB2+ATNnEDzhaBdnMPRTxtoWGM3
IRpqR6ACzHMwQYu6E/IyZbJPlzf6P/v4te6FJVWfVDQtULr8KodBGmVYCWuQkvHuA3bm8G2Hiiy1
HwrzGOA+qN3Jk9zIEx7wudadK2FILeAxvPH2j4oxTd1MQVIjQarn2pbVXSHup+K9mV44Xs9elQGO
FCSzeJhSXqikkShPGr6TEpuRZVfo9N6WpdU5UTGK9ziBwko0W9Fuxyh0ehCqOuNU+y8zHqjHaOAq
QrAyJoKuJ3Bny7ygJFI1LVfFIkABAPkZnuNy+JDGLecSZMazpRXqqMex7weCAph4430xSjjpbQHq
cDJW79v+PnKHDY8ikPU9lyapfW7nIhgx6IGEV9r1/Y05T97QHAszWF3/oKzTsLBD5xCAuqpp3qNH
QegCmnWyVtbkNPC6O0zM3dIOlUj0sl/LPdR0gOsxUvTiVcCX4sf6U0X+LqynFW74G/A6AWvIZejg
LZHKLTBBnNZ+i5Lw4EAnwUFIuU3uQRuub2sv3wceuZhGj8CutX4zc6emOV9SpeKAZUhK0ytfKwfW
kIyJf6n7rFC6wcqLw+SmnvjKi3KsvAbFYdKaBHjlgkZLDacU0sWIB2b6moqf3dzwDgXPAhVxJEtK
ICGElK3wxhUU2bxgp78bnmoTOfvidtrw2AmZG4khDRVjshLqi5QLBbXRxzoIeU9qV6yVaBWbn0mv
riKfx6HBDCroaoFgD9MhJs06Ok1aIGUxVqab8V+9kYLtVOpAnNz/wRVBIJnQYsd4NmieqUMuRyVE
gnp0r4lQ8uyS0iwqfSsC8Bm4vO+M74XRbB1y5hp0PDDtcJ7pFjOAUlaGiKL4qzR9yyFldz2UsMLk
mQXyARc3azUXs2gJkB3TbjEI582bqLKDY/hrWmFsFBoSw36ObS6gggRf6j4/s0olfqqQZ7UeQmXx
PyQB5Nll2P6TvwpfRHD+5Ov5TnCbzbTmTf59gRGvmabuBUsFiwwUMScCbH2Aos4m2SDPVW1o28wV
agXtxg/t2sMJ38irdg3lBWBDS0xYb+R9rtrcYgXDcc+2gvKnUPONPI7/c0+R2awssedNBtWJ2TF2
+S7c+Q9/EGiWNukO9GwFnVo12P40uc2MlwnkYhy3Ypx7TOXgnIgEPHwhhRiA6jIsZbjVdF8Nbrkt
wUqqb9N9/hpthfv8BYxpwIZCZ5Zjl/GiIMwJYBcA7bF5AS4UpFlOQqB14FiDl96pqOO2G9wbxk1w
kMGAf08S72GTI+Zxgyu5k2jPWtqmgqtVh6WQAkqJ4viMKTsytxGt8QJ3pm2MIVrOShn1wrOVUqEh
SPP/7DABaCf30RpVeEdxUIPa8cDorGcFITf/oolDGKKhJEaTClJdGeQxbPxQ3HkDQgV7/kUo3Pkq
M4yYd2aM2sZsnqUU/FwgVpjBN+D3jp6+Xd87FhvMmQlq7wSxMBoAukB68WZ6jdce/CPRClQMGyxI
wGEoK/T5wKIbbWcnvylnDEODhazljtDzlkoFXygzh0WRYwq0amXHVCo3TV6uL5VVzMZSMQNDsPWX
7MCJJUmTUeEGIXWM5kYBtEpVbA1SrNG6QXdWtvu/Ku1PCMjVM7vksCzuFV0aVKslN5d/0teTR3R7
/G2+J2Kz85FoJJZcMTsWcuHMJpW1ZQby/YYM1Y6rYDOa6ECDoRuwhcmdtvI+/Kva8wbZWcjAM5OU
s+LAj5Hawllbrd7IfvImxekKQo1eIWgbqHM5iVXcKdK0LkKVU7FhhFiMAskI5Mh61IsRJxOCmkCT
5YAa97kjlNtJk+woehZMXj2R9Q5YWqKviy7B3NGsA04dH0iOUK1n34lvk+dicNT3yu09zYm9ajoY
bj3YIwfryf6q3+u8oBLVSyhM+wCoV5id+MpZ76MjaJN+KKhJoUW9FTh0JKzS99l6Kd+dpAFdLBkW
QY+01h3o6h59iKcl2y+eT0/jPjcY6RAMgjxXQ4YMokUqHQrz0UhVH8+NepVutTfp0B0DDwpQ+tN8
Y53ISFfq5X81n6CH4now49Y6s03lQ2ZSCEUfiDIIojpPxECZv9W3+qMAcLDl8p4DvIVSyU7QDEYE
4RH5FID2ML4bBM/AiIPRAUubvIqmtL4e/Ri51XJtNF5LGOaqs8jEnJr+EprWAWofB5JHqMH0F5AQ
k+kaCfkO3cdtSzUzUHXDxPt9vlU9ZVM49X6+/wqvmIWTeG+dL2JtKtMAJauFt6IMocSLgTS8CQql
G5BpWI/6rqud/j8orXkHisepgMYfqUmH0PEVXRMRl0zi+B5P3oeZFshwV8w9YhAfMyTnMb6oBswE
TqCfIfE28YpjtNYh8eIRmNiwEXpOUsm6LZfmqGNpGLGPVv0snQDdsnXpRZBX192FuyDqApnAZpOq
dYdhKTB0CnZjV0TWa43ysBetQl4xmpHB6cv1UHdHHkpGpBEEmh+Kj0Fbv7WtsFM6f2vF8zGAaGlR
6RD2Cj/H0DxOerO9vlpWi+PMPpUFxao5qhC1IOxBbeimB7TZnHKV3gaeeBds5xtl3b5kdwVmBDrA
wfM14OD29Z/AOp9ggwRvLo4NeGapuJcNo1+Ayx4FZAFanpsifzdazjdlRRxUHyDNCbQRYeo699He
bwNzrmACLA/OUESQwHwpW0S58EXFaIf0en1FTB8lo02k500EUM7NdRlo+acc4C1x6iA6+l7V3nUD
LLwKZNG+LVDxuksy2QhGLKhdkdSq3MoviguNo0/LmdeDq69ivKC7bf+c/wGpN0rIX8QoEmYHLuIc
FKnSaTQD6SPVdVvEQKiRz1463HNWSE4ZFd3OzFArNFQ5NTIxkj4IZSGRYCSPYeV+JjrXGPHjTsAx
bsAze/SlJE1CqZFlkYqOTNTlby2UxJpD7k38wdrrq0N59dxD6lQttHEIpY8KCbnixqtSO0ZHAH++
qpl1ceC1EVklnsX6rIt+cNb05lhhfd2ugwQriqnSpt/L2zC1ey+/MTfpKXBl3lOccbbPrFLRGoOT
0YxWvvTRmh9B+yKMqBNzFS94RqiALWfVkA9pIn3E2Xsa3Ej6e1hzxihYt/vZQqgwPecKRDp/f7Dh
S/AEPFn7fNNg8rtd+w+88RhWvksqfsB/gtsGMohUxIraKi/TGe7frsQdHBKDMaR2orvdyrTLB3Gj
PnAOHH0ATKAVYQ0yESidgkqfClpV5ytx2tfSV3dNO3yNmdv6rbCWN+nx3w4knxu7gG81WqNg8GLS
PjJfXI16ZCtJe4hDHjiBfh0RODLYHwGAsBSIodCSFC1AH+jhA7X7Jaza23azHvemO6z6F/R/8h3R
quH1fy5chTZKu0oRWZlISLeI0Xqr7UkHPbU7kMaRhIyHJaG9H+YUwnJvodwNEnp67rqu6rEzMTh0
snR9dCNRGGyrkEqnhrCrx/EROmzRtsh+L97zBtgt4zGotQ/1JO/6bXpLRjFTW9sRsSY+0Q7j82GQ
XIbsqAicGsjaz82lEwbNB7FRTs181LXHvH4tzNvA4klvsL7YmR3qi2lyM3dxiWW1b6OrrbRN5ZSf
vSO/NVsiaWz95Gwj45N9qbCIGvQcCLvC+brUqbUU32hV5FyJ6dTbfKUjz4ztHK2YO9kVthjGI+rc
XDjXxRnHNDKRf/nbMPX9IBw4pGYtKaAYt94I4diPDg006NXiacDDF15QZ8FZ8JJFm0QhKjcXQ1St
pTWd6E8SzoG+FmBu3Mzr7EmCtN6/vr0pW3RxQmzHACsrCcECsHCPJGOP0LD37elR3HAroYxjsFwZ
XYwY4skqhEBUPnrMTWIsx/iMnsOXDnTtHrkOxH6VcTLKi/uAXiB1kap1VfRTMSsf1mZy1J3s5bf9
J5DzKwO00bJdVxgV43gpc5VgpzMtBZV0NLvOvbSb1aIyAAQ4KZ0NCqLUqxwf4wcBdMZ/mqv8FHCH
QpnnYmGRyvkEqa1KK+uUj2FKUUOSK3cyg31cpr+uL41lh5DHQfIRIxboT5yvLGskqbBaeAuUIW29
P5phbsdCbf9vVqjVoN+ZTXMIqarEeit93c3Gu1yO3etGmI5hKkT/xkA5CoXA87VEZlqJTYGvVNT2
F33maI97Qheh28FPDXh1HiDgom5OXHFpkXJFq5F0IaonGUEk2FS7NrS7U7KH8slwJDrNLbpmym7e
5TeyWx9FdBDznVQ41mCHz3+0dsg+4XogcB0qZ8ew7tya/eSjRGf9kDN37m1SsidUyKh/jM2qu+OP
G7FuC6z/H6s0vKqPijBMzF4mAixP04tK2qVOQFCA5lvhQgPy8/oyWd5qEn5p0gFGJkh5q+qHepnm
tXXKjaayZyuBFL1VrvsENETXLbGXtjBFuSxkdKpayEoZ2o96baso8pJWSOe2UGMkXZ5/nQZi4gEH
kdBlAZJ0weI4xHPZ9PGkn0R9rxqHWN6JKqdyzMghliYU6srrU60LWnOaIe79aob3Sv88aJtu4hUx
yEdYPldxKGAGPO0o/ykG6NrPj6HRt3IYy716EpK2t4ukvZmj+iPX9EMalw8Iri///lOdGaQ+VesD
NInW6vzR/kDPfA0deFeZXNVGsQh89Com/RyORZIFnS8RAH6Maimg/zA0TKqcL1Gu2iIeZW08CePq
dy83caR7E1Wx2ENJhdT7uo2h/csGB+SbAHuQAR4xwBIMXcNzq6YfhrkYNSkaHJbdBbUzjxtB621r
euOs7/ITEkuQAiZkknj/UNlm7Cd60dZjckJtGKp8TgUiayA7/C3mF3fBe1e75U3rVI/pseD1GkjI
PN/ac9NUAlpnghF0dZGgnFOldn0nbQQHsyZAGhPIJlee4TKinJuj9lSeojYOfJiz4sZRlDc/fFCC
DWc7L9OHcyPUwVPyGpLwcZ6QdrHiVC3YU303bBGbQ91OH+LUTVH051yHl6f93CgVKzttiLUplqWT
KDxOEfIiMJLXteLhbHIsMdJbKFRjngUnQZOhbU5dvOB1yPo2FTIk8aRl0jhhaOcbZVcRSO+/vgJg
C2QEILZUcRa+4vbi3SVEgSC2qRqfelFN1pWZdMde0EW7HIOZEy9ZvrE0RbliCuKRRInD/DT1H1qx
VfWNOXCKKTwTlPtJcaBWQ4fVzENld+qNUDR2GXDe/iQa0UdquQ7K/dRcamW5gZFpR6KjCS4RYydv
eFky2Q7KjCEBCaiT6jIyEMrhzEjSpwjZELhTR9AgZupDIHNVeRj3soz6OBwNZFKoHdO+FoRRCc2M
PMVZGiNIedvwtlW5aRAeXkjK4T/wEFKsdakgDMFQIiZYVZoC2/eH2cLMandqpPUINFjFpSVifCDU
x78tkJi48Okm6kDnKKQdIFgtNLuTNTBBqDXFnAYLw9kwWgmqC3CGIH+iOUAVlDwLPw/yUyyHTg3p
4BQ1+azkXR50GwfXFMa08X0UFK4uL0d9GoQoTgThPdwSXfBxk2+qbeCUzmDzkiaWNyxtaVTxOBOi
LI51X3iPLTu4abc93rv9Z7kxMqTe+ia45UVVtkWwgigQHATMgN5EvZENte+L5gMtqJfyPV2ZbuT4
t/FDtcpu+Wkh4yZGev2POfo1r2iNEbVDE5+UOd4M4i3SfHcqniABbOsFj2nsot/39ekW1qhAbg5h
GJglFqc9CmBrgyKfm+/r1J7Auh1xWbe55ii/F3wQlJhzHeDRYryNT80a08yDBFra8kHeWDG3Qcu4
ErGZiBtEvxHoAipCSVPYaEGDzczmwC191W303oNqs234us2588lvp6LhmS0qKVWyUNTABtR+6Meq
cn7D0iMnRcNmnUHTi4dg/C9++b02KiVNIhy63sdJaH6NaNUmO3/boiY/O9WduAHOmJcCX+Y0QGQj
aIGLFTnwxTBr0jdZFkidAJpEMDObO5J1t/b0Y95h9t0JPR7x5OVBOLdHXcZi3fp1Kc/yR99MTmcF
dppXdmlozpzcNcXr9a93GSnxvvuN1wJMW1MoRwEBi2aYpSqcErFe+Y3vFAWgNcHjdSuXYf//KPuS
Jkl1JshfhBk74iog96x9v2DVVV0IECAWCaRfP549ZjPdWWUv7Tu8Uz8rJSCFIjw83P9d5WyLxDnJ
azEP7nu1zdfBRkFspb2aLnYpv+/6CDYHUIwNsO+Bjp++5F+3i8Os0lKVsSBuD5Mk6G05dsYmscq7
Sx6b32/Kf1c6+0aNL5t5MI2HYq8A8g7qZXhh0vGHD4P5TRKfOB6wmvrT2vvrWcxY4cpR6I4vXkhn
PWektBNZXNpsf/yw/j298MT7a52zlCmG+RIZw8l9X4r2Rs2CuqFa5Rb8YOo7mKxlOaa0weTN88RB
lULakar8QY4jdOknqqo3a7wP9bBypdyXlr82RZc0/q88DJO4/b0MdVqJ+fa/d9MP0RS/GTcF6Ccw
FPPI2aYt6sDh3mBbbxpGcwU0g8gWI7wH1MCgrV9SNfzhU/+z2Nne9fGde7b07jth89rnZBPndxee
54cIcxKuD0/rhOBDnF1GAFybeGZ4nhN1uS7o1FKWnub3dNq/DmjRXoppp9/87aP/teDZdaQHRfK+
KN33hocThUbExtN3to4cKvUHlESTubrIdPvpIU8JM7YtlLJAnfz3cOZeM41a/3lIZ8WSU7+Frcq1
t2MbkJTWlwLbD7Eg/Hu5s8/WQ+WwCZveeTc+AUMxdJIYqnFmsVfVGF7igf2wR05HFHUaDEPQ+Ti7
klwCEp8hkfVGIvWCnblWfexeuGd/CAh/r+GdfTPFcAt1Tem9S5JGstr7S7ttLPv9v/fiD68NOE+E
M4VJpPCb8/MQ+QvQkjF/m4cPqSYq2m1utatSXeoU/fDK/lnoLO44pGfaViR4B3W+e2EqjrPIKGf7
34/zw8UDhRcMw+PqBh/wvE/qNHCvjqcKkcIPzCqe7TZleV9rGvWku44q8FirQNjJiCICbo6z2Pz3
+j98tH/WP3tKoeuc66IJ3mMO4Qvrc7TASSYP//MiMFYMMVfpoh2Mps2/J8uf2iFUxAneZAipcQzt
qLJdOU6R/Pcy3xjPJILi8F/rnB2pljSh3avRfz/1uE9WNcP+NAloby7ppf3Q38CoAZyYUF6B7Pjt
PMFeUegJnurQb8pvoYJHqzS+8ymwHZNgzjgtVs7nhYf7Yaf8veS5gFJvl3E+5L4HFLzA+M0qeoZd
avkoNvqaXGPeEIxjDU5E/Nkeq9tLo0B/AsRZQI6hsIxuDsbYnG/TXq5UPmHeZL1Z0dRt5kZMTmqr
vMaV1mtH7PNW5nezG1qHsvSHIAl91uer0UOyZlWYdPOLOLwy0sH8SdA0G5J7K8er74Ut8ofFLpc9
kMZ4L6AQtRJsTKMecix9G1HHmGbdlXWwq7syOPq4cI+CNBa1K8ZeLrzib7EFBlRQg/FPjBNcA+dG
LSO61BhUmAP0hu1EHUBG+hU8MxSVp9EA+wG8jOvLmuOnzf/Pmz1b9Cxs4ogXXQ6a17uc6ifizLdL
2+9G0kuKPjXl9SX3o+8Q4Z8F8SAhhDbxqGenERAhKaJmwFNeLwdQTzbQ1F3HO7W+3AE/Hbjvz/b/
ljonOfs+d7qlzsW7rT3aBe7KiI+OH3T3WcUO1XGZ/fcX/HZG8Gix48coCWBp8l1XNoJanBRovUEd
8s/08ZCxTbO6RG75Kb/75zScRc0qdyVhTe29B9dz5ictJsjyQ3mAR/Sq+n0pF/q2K3HPQQMME6p4
NscLTxfVX4k2xsaM72tfv6vCymyH3XTlsgl9crDJJRnWb+MUBNO9DuAvVEMx8KLzRM+OS9cagDy8
64HO4d7oZ87S6qHYiGu1jzDulNh8FfRPEmzgP7IUlx72h1f77y84Ow618ryhyj2FMEfWRYNxILUB
6cWDwOdJBmO5VCh9vwCRLmCnYMugj/nNuUbZTSc9UhbvSngJh08tKcekLi9JMX1jOuLN/r3OefjW
Nee9NijSQ579Xz9jr6Pg1yDHjJJcHE9SSSy7FLe/JzH/rnqWuM82L0nMyPgeyZ2Vd5QpciHr+wHt
+HeJsw+mo1lC2hZLiI6StZMaeEJcD2Pywb90SZeasiC9OAX/LWhGMRhK6NGe+hxI1k+B4K8zMahc
iEXawRvq6S/Ci53l9FsyehsylnkiiX2h3/fDwfhnwegM3QyH3Cu5MaerobgyB5Y0M4hKdYLp6g/r
ffkidMKgkd7EYYbRwP+Oaj+84n8XP/uKvV1EQis8rUjNS7A69eHsbQh7mBPB7XLU/n4k/l3u7ItG
wj0NVOBZZQkJZv7JjKS5/F8F+cAN/PsTnvemBT5uFfpqfF+666C+dZx1eUmL/4dD9+8aZ3E6GCTE
1iI5ghQR86QIqdrWb+5N/6E/ZAfzYRgUQdvn5lLn9NILPLthIzf3+0Xi0TpzbfhRuLdL9T93q/59
srNUF2WWKFmOJSzvSzpI/tjVeLEZ8tNzIL2FHMrJ3etbg6/3WTyD4JPDLjP+0IF7GDo42BWtubuw
wS8tdH7FNU1eBxEf30edWR2FSG8qfjGWlCXyaRfqRMlwnClGzMwFEOv73QoKLqxQ3BC7EXMDZycr
rppx4NIP3oYagfkqMK9zeWeUunCCv4fhf5c5O1E+gr+GfMb4HuZ4jALTCfLXhVd4+hPfUi0bnOUw
AoDxzZSLeIVZyOAGfzSjeYXxIBCuIIQitwVmLy9LAV9a72wDzmXosjIU/Ttq1RGT5H/UJsBxcqh4
0um0vlSOf9sip6zVReRBznoqQc7OVAc3Mj4oBCXPBi4D3QMO9ZPevvAav32os1XOngpQY8Vm0fbv
MlYbQpoP5k8XAIxvV9efJWCSR05szW+uVyScQ+Nok7/l/qou0fmbXngdZuA+YGfk6X9vi5/f2v9f
7OxgdQFqGjRJ8ZUKcYzCaVN3MBhzwgvteSSH56k+IGBkjSfKtwsBEnQi/r2R5eSL2ReqfTciTi2Y
uLg9SZfAP/bMT2MR0UKItPAevAiOHidu/TBDOc7lLLFln9UWxtznOnFDqFkM9a4Yq7VNMFHbBSsx
k4dWY8I2ZMkE4WfPiykJIc48Rynz3RdT3FSt/xpMD2whd9pv6aTrQ2M5u7FdUqKCbOwsvNsxkWxI
4H385OQo2NVz4LkbNQxUGeintm9gsiZC631RFo+EtJsi7F+41yaiuIudKsnnfg+xGGsKjpJgmKlx
VpJj+IeJzRAV1BkWNHH7lBCyHqYgid2XQQxpUfqrwB5oZD9VTb0aopz2EXSuwv2k2UZYMFSwB5Z0
jUm61k9c8BZZFW/mEZZ2dYC/BIRVtLSwio1eFtSIEIxQk0wgLTs25rFtJS3ZPoQjyyRuDH6PMG0q
4Kfd2/dBfhiBx+MCpIXDM5MDYozDfcciMFjRRNEKVoX4UKpLogIuxW1/HQBf711yo81vS6mkEGQ1
k3Ad5L9d1lBokKV572z83qW+MCjta+AQ+gmAJXWW/jhD2K32tkx2h9E7Ff5q08MgNuKGCg8PqSNK
Zn+nvT7r8hflhjQP+iwGICSaOlFTtSut/imQYVqEXzyAneDSZuOoaKmrLIAOgSf7mhZzc5ALLMBi
KI3q6iWc66eycTJXhFROHYLCkJa8prhUMqcDa8qWVHtjsjCdVYD9gybYWST/1dnNLYQj7psGxpsY
AbJUTwNUOIULhSPUA42VOFGFPwc7NemujQNf3Y7TeYypJiatHf8Yti/WiHKhamk/34A3iN1vp/Xg
Uj0PK+FfoUrsqRt0gubj/dSrNYepOmYhhlFtTTuv+sKtaTnV+zAnqRWMiRXphEk/ldAJyQWcMsEe
leWUDibYNOY1kJ9VTTAoWNA8HKAhNCfWXEOZuUmYO+16ybf23GZF2a2r6capdlN/J0N5nAKejmJb
SfBhHStrQNbg+NeK8ZsuL65zFt2W47VfV9Rv7prK2oJZiLfC3xb/GX80E81Ma7f7cr0uy+G/WuPc
msDQWj80mJTWZL7u8Jss8QK0lDaYry0tsw3br6iFpnkFP8rqLZQ1aM2QGRzLvT0YGIJVX7ZbbWId
3HG/3AV2mAX5h9WA0V1vc4dvesLX9RymY27TPiDwzt2QUO1y8rvh/joahl+Bg9le53ZWX2Nl1gGL
qG/G25g0KeZdaI2zX1QzepOaivy9RlPImtXj2D5P3ElkNdBCDavYwsuYTCqjitNudNdVGa37KED0
akCPJqgIp808YHpZGsgI3oZITNgyUObUSQPKplM8eqyiMe/vWfAqW7Meg41u+k3IgyxWYTJytRXD
csVdRjtycLDPitpLi+pxRBcDbLRUFc7RDjo6LjJtUXvWHP1bOAVHBNQJ55ddj0c57IgAxxaidCrE
DKDb71UUp0N+ZXk32st4VG4ixRMW1Znf2nRWN6ZVSUz6VLgP3kRw3se7vm7vHX/rD8C02hqhqF0T
a7q28DscM1M3B+41gkuJzeAuTaKx//kI8wnVrmrx6rMSZEc7maOdnped20XUs9vMPoHWAihSK6gE
e2D+7CyBloma7izhfLilfytUlERN8V6bfh+UZKVF/2o8fJ2iyDwyrdp8ujVxvrFGn0K4InGdlo4T
OCvuzm3kthdPg89WoFxTu4GAjf6UYfHQ9kWi3SjTMs9an68GtKE9BU8H96bx5pUNVxc2h0nvwDNA
3bCBJ4LVVIwB7XyeCs/J5tlQPuxCw2k+kb3H1ksoqbHrQ+HetYqklbefA2sFD9LEXiwKZM6Nli1m
mm7iXK5UNzwaqz0QVdKCv8dEpoG/UfjtPoKWxCU3smBb4IPm6kFxeU14u47E19zNH4N+cCx9qGK5
5sVjo6udYD1dVJXMEAMo4OBt3cB5NFHejVIzJblIo5HsB4cfeNys/izi5NTyvKQoGII8SYXSSYyO
6MCWfQyYqHFpC7cefIusn0ba5WoHfe1rDiteXrM96bqk80pcwsOmqk+jWUBbbOipNnwvpycyfsn2
IyqwK+wXNlY3WjYJL0GUXMQ+nJvM7rzMZmUWTc0+bsG05/OyHgeyJ+6wigrvZdFhVoOg6lUxMoCF
Wj6i1PTYnIxqG5/OBce9cxONIWymwCuVzYPtA420POpYXhqAZSNxvFXAEy8eMm7ILYYht2Lu3u1x
SiNrSJgANTU3NPZzKvjTbDfrOPZSEYD9H0valpA+g7VIWQ90cOq0NKD9n9h9ywf4V1kRilTV3cqu
KkR+u7xiGNpEQ2naD748Bp19Yw8qjXux6keztnn0NTnhhqt81wfReujtFVjCV5HnblsRVbRGTBcs
TNSQp7HHVjlCdjeSx5ixB17pjSTLnBRSPsRl9dR0mKu3upsKLNSaNWsOcVlp94hKdpO06GAvDfzI
y+WlJ3LVOLlLe+He15F7bds9DGENLKxIPF953M6mweB91w9WhRAC+fQhtRf30YxNvxql3kBXP/Hs
DiOu0294eX2CRnLnBflTj67qFNUvcx7eLXUND1E1n9I0TGG1FXxEo2NTRBtj2Mdch2+qC/eedLdR
zDK/7nqqXf+X8eRbNdWcVjLakTK6aizEAdfIZ9nD9d5nOW0cj/bjlM0CKqXtlFWzPnALp8KuDr2x
M6dsGI1GJ2kY9P/B9P6Uk3nCiVr5tchcE6bVVB7qqdpGfbRrxvHYN5InLVoGw8xX2Iz4jjgfHcma
uloHPHxijlgjdv9eXPw/xXiw58mjGmyqtA+6m2AhiY037wVNS0VdY1w8mtNyxuqFmDKQGu89ubzX
7pDIsL7p2w5blcSCYmDYUIjm8oRITWNZ3FgG27LFcFcMJ2Q3BLwWfgXKqjB8blOYN9y5taogc42D
XZbsgfjlhvX1h6ucdW7V+7IAOSCK7/TiXVWNVayKXF2xarxlc7dzg2KFq2Dfs3FVlt3vaByfCzhj
WbmbzuNptn08mLpJhAUNTIM2F4ie+ZJn3QKyx1TPXQK25DoU2P3WuMcrA7vKf3Us5+BiQ5uyfOEo
tsvWgZh5l3kdXGP6DltQHGAmv+n9cYdJjo8hl7e1Gp4RYj/1LF41t5Nl9I+GFFcqrB5yzdpEDsNy
gky3RWytdO3du9Owt5w2C/vyNfL1teNVGRQzkSTXJFWBsyEVbmJENq8pVgAxPm1hXaEDvjOduy+C
YFVP2D1qhHJPU6ZL7MHwBeYXBkpt43TlNr5OeKyQISO5rom3GSrsEhLvxnJeDSIAH2TcRlWJ6MQf
ggk3XudspGvmlHtLR8Nl2PfaffRD/lgM7DbMl89xlA+wYa7R+5QKWWVwGHEOuFNssJm/eggntbxY
6Wm+4h0sHbWb2k674xN4fwAV0gY/Im+8tUOqDY9BKanELiLNezWRTFvtfdU6IE0MsBG09CZ0i9UC
0s8wVsh0+PwWF/a2WIodG3DHtzoJiEp7k2dT7e4Y/Ex5wdaTayci9KC/l7PN2DUPUxnccsaTxXNv
FmOlgYMzNgeJ5c+Po1tmDs8fRz/41ejxaajsBENfT+5SJqxrUtI7GYmte3yKQ5+PaZDnJcW46dEv
wlRPBaMKvGEaYaQo7SvrufDGTzWUME8P6mM9FllTxtvcH5tU9FPaFvN77ThJxEBd8PKHjqg8mZfR
pUFDfrejzADBrEgH1bIZpre1o2g9gFURIIGdTfUFe59NbrPrvhtR/0BxoOyOSwPv8mXaTSG7npZu
7Zflg5cbh4aM75gYjpMKdo4lMg/Pik4FM3spq9RzahQKTn4TtdOxUmbrq9xKoesDlzcBzU2k/Pta
dJnt8b02y0dulpEGizNRDPxsG90fjCtBoZvxgY2vYAwHzDwfutemrj/sYElcGwlJXjxUut5bE+5q
WSG95U9TFO/bWu4Ud9dtJV/nBY3PxmrSYULsMU3+7JP5leT2GjrYWQ1zCxj4jVd+32y7Ykgr3NiD
VFnH/SQwYo+JlsfCLXcgT94qx9a4nabbyiqPQd1tDOdbZU0T/n68YRApoYaUX0FOMs/qd0XuXgkO
IuXYql3sgk2Zc/dhrIDFO71cS1/swiDfsTJHfFMRQ8WBAQgRbK08+Kx7dgVdoo1wugPakV6SVwu1
64YuTYzvrB7cUO8Xy74icfcWiXA9uu59M0ap1Yr1BO8wt/S2RaAKvL0qxd22LgbrMOdLxjtx8PP+
sWlciaos/6Vce2vq/Gr0h4PGmws8EWZkHB5BZ0rhNfdUtjKtqy5M57bcd7lz18cwJWTe7WKFKZni
R+47jM4RRNsq/VrMKKBVlSKD2PPCXhUFRmUCpK6OttetCXbaWLduHq94JFO78RJhV++9Ha20GX6P
QXfEENXG94ff8dy81bgpu9IFCYPD5dduH+auf4uCUiXGn+6NYkeNBkcdhasFh6Js643TtpuKLCx1
Zr7QxqgnMi1bcCuCdRRzmDwZvgnZOK0dRyXcYo/Qy7+OY8AROrhxe7VVYbdZEPKNG6VuPD1MnZzA
DgwPi3rhoIIginOJPtFyHKzu0efg2PijRScbm4iVvyoVvAxT/apctvVcnGZ/bD995aXl1KVFPxzG
PhzxotiaoeBUYkJILco2dQh7gJwYnFaKjSXVnbXkHrU0vjoqxmzU7a3radqX+dUwdgUlhF3Jpb2L
8KZoZKHEGmJ9PWr4KHiVhy0XHJlprlUMg4qlfg/qSiS61EjCimyWwVFYyxbsyIMGYEGZsLdTFX05
UYGgwz4tBsN55kD1L8h5WgbsqTbzY+/yIuldlY2syWnkqN9tNZQpD5E2xEN7V4p8oG7ZXxtn2aG6
87JRlfBhlvnroPVV0VaweBtm1MotoaaFIlWhWJf4zAoSH0xMCKrBgCtonuooPrgEeXusKsjx9MGb
lTeEzv58mBR75N2816dIzIruZpDT77Bo71tf08Vgmgc/6cG49uOErR4Yc+cRS9C60V0mHdCoVdev
2o5vYhkjDWvxi1r7iLnp3xEGu2aJ+OOL6HMUJrUJjOOn8R5Oz2tPuM/1Ut2EAGwc3uh01Hxn7D6m
zgx/38q5H4b4uYnFYzW6qVjYh4fWt46CEREsQlTkR7tHnhhIZ+91w3HBhg2qKrO1XtvMpjxob+Ou
e1tUcDXPDIM15KqYYPYcCg+5mzzyZXyTwj24zTBSM/p7CApSTzQpPOdaqoPleu6tzIvfSTFkokcK
adUENWGFYUOmKsS7CqGjH/e+mjfIl5/ioH4dUdTjyY5OgIK9dzfBKUI6EF4eDN9WjnU0y5TxQGwJ
bq24q39BkHlY6crc2GF1GG0/G4puF5V5CiLyFWD1LlmMvR6XeBdCpErkuFpm+YL0K3PVgoowH3va
TM3tXDv3s9MCZu1s/D4fEx7Gu3HYeNvEIMXl+VrJPo1mUqSLAyzJLZuOxhVmdhupVlNXrusTsBaR
gVHPb48tcQ5262+bnIRUt32E3TkfNHI0EnDYuEUeitUTfFfvc6MNyEHLx2AV90jgUZTx6sZxgrUK
gBXk4SMZIRYI3yPciHXGw/6A+INq2vX3OCJWFozsJhL1B8vL46it36Upvnpdv0cEr8Ja7lkFMIYQ
/8YpTEH1Asx/rj2QXfNMxO7OTGVS8vDDltCSaF2dzt2wg4sOMM4OqRuQi8GEqz6WN0MJAlNlfkWO
LlPXMndt3CXBvDzrij/XDa47pxNvvGIahvXiiKHFzVJ0cFkIBlqa6T7w4S1vhat6tkkCBZwimcX8
MPfsI57YI1K4D2JjjmFocF/jc+tl58ewFvD4dRQuh0lH16VkaM3V85GjrC8W8ruI2W+3H+TN1ITw
PojJceAorasp+mBRtAlMeB2qENhfVyIScLHto1BQUvQbtozXOS9fibJTBn4bycu1mWM0/ZaroLAi
GuiZUROFKlm6+imaxn4FIgZwAuNOK6amkLag3VPFJhzKEDcMQ9zqcWygpPUxOIE6UQK/JIn25bis
J5/dks7pEz80X97S7goYptL5lOfocdl4Y32FlsKxivW+nYg45lEBaJN1+C0aW5TYQHTm+8GqPkQO
e/doudPWIhIolSZtru+qcFm5SHkc2UAQW4ud7mIC2LcPce3mcwLNnierMKBIABQW2m9o7lfZ7JKj
cecbMdcPlY09CuS8jco1yKY72BuuQxY/5L0X7/oauGDOFXVEtOmRozp2u3FRNBkSb1VcrFmskyaP
E+4Ed41oQ8DMU7fuRw8GcVC+q7sGWI6/fJCm05Tb8ZSIHv2NVg2/KwAsBNlVu5CUSX5tA2YN+3xd
tvnGtBOIhx1M4C2x6WfcOkh9hV1skSndhaLaaAb8fBq7rSH9ZzDMt5XjX1tuvCULvzVzt1XCvdOO
8wJk9pUAG6/qdiNU9dnwRVARoypEWGZJAaDNq5a7SRR9OodLSwM/t7fK+P2amPDFLpzHRbj+hlVN
5lguv3YnRMrSGLnyRGDuuVmSZsBgJeCgNfP8Wx10u6lTkg4FeW3i+sZYztF0yzuvyteG8a1u2NeS
j7toyhNk9+u+tQF9Bk+scdPA6xOrx071huk6xs+OpfuMQLECBvZSu86QIMrD6M+poR4AqCYciAY6
a991cjNa8sZ0+hfqzMxo56Go7Hs3R3dD9pZLQzm7qYNcgcq+ulkKfuUOHLNDnFAQNJ9I3uC1KIFM
0qt/w8PwUbIKEAHggHgMy8Quw6dijtYzeleJyccrNcdrzzPHxs3v4ULy3AwTpJVt/aCMB+er+IGo
8L6X4yoPEdIrkrZyAYxXRw/KDuFUfYqGQdEc6mXZBbXCcy3bpT99Ty1Q3DT7DmfMkbdV+GwtQAtI
lHB2miVwaGGC6z6YU3/oEqhMZJBvWRPgglXOssEsexUb3E5Hg3w99iAZ3r06S5u6/HFYIJDsoRyy
kSTxfBWSj942qHMBT9XjqcCZ1zowiYP6KmxVpjvv0EfzCoTYlWNB5z1fEk9BYXG0M9UFmY9FC5Gv
I7R9xsVeB2V1iLj8bLX1Vvj6JpbtfRF3t6qMstrRqwmm2bJ+l3LJlK4hoIyzFD1rf3qMK5TZ8BjQ
rtl3yB+80kdd2tIuYqlcYvwym3rFtIv4XTP0ic7VayShAe9Vt2EkD10nU9beuQyYo9ctN0YY+MST
tUKCD0s0YA+2uiegaMUMqGjcYjezde67IG4Nu6b4JdUn6vrYVgic3nPt4C9G4W6ABVcErWcONBLQ
9sI/LB29yLnfBhqmTmhMhNVdN/+OA5hNmDEzVbMmLqYBoDSz9Ji8Z27a1xLhMIt9lvWYVgJPAIBI
g8Fxu6CD0LTFPIZQ6JhV8JkXey6ee9tJJmDKkbzrybtBcrFMLo2R2TkTS/T4YXfOXg0hLl5wNaS9
q9tgW063ztitbfQE2oGvoDWO2q4DyvoezS+aHewaaAs/cXFNSoInjfSwgW1bmNc7gXDcov6I2q9y
uiYxWi+Nv7Xr4ZEP7xF/QU6IaqlKiB2lEsBnV/uJPQD6RVGKjRNZZoM9gErNekSKiw6mm6LkSsOp
h1Je8bAYXJUG4CqQYjLYSSAn9G+qbIRHFmluHXMEiSjBf7QMPHTxPNpaEGsLUOWHECuIkXWigjBe
cZt7v4CCZ9pMMA1GxO3fumhIRjXvoA9JibIyGXx2xaeL+zXO3WPfhkm4WIn0QwpI7vSbqwY9AQac
LrKC1Rj8OmUgLfrLkwCHT6O9UDyCpE+D+vfUPpXoN7hhBcyqpp15NkCNBd+yYkSiYsVAeit059S6
aK1M8V9e97AgORGR2vnqptNy05b4o0iDuY1vDdQvgQFbFmLfT7gmRtuDpeKU8skGPWChdQnim97a
sF53Y6AbJrzisaYTQ+Liiq1ESW7h7TloJEliUYSEtIQmLwjEGxH6SYg6XpUo6Ot5vRRVAoz4wPMH
oot0nsN1mMvU8nHl1gNyTrfehiPmJxHxdYilBdmSOkg5C1ZqtmlYFselBvMIYors0IjtXLLtXMN8
tI3Z65S7t7JnN75dr7yZp53z3PUfYLmvuwDNXxyhEed4GeSVU1SgMS1ryMF3wVfEUAoxSSOMxv13
O/+cO4AmOyhvAGlPCnLfJbrQfNdKB1XzrnHF9v+HtO9ajlxHtv0iRtCTeKUrK5W8qReGpG7Re8+v
vwva9+yuQvEUTs+87JmIjlAWwEQikblyLajzDfGzUj2aM6htu78cUf6xBUpNoPswWgvU/nlDf2hL
vcCAZvYhCEc/WYnSS6Gtry9ngQEe6zmxQUEmJzA+Q9LMeC7SDBO85cZYF1DP6t7hWo0neul6Wsd2
7WnvLY+k+AJQ98/awNapkkUSMKPLMy2tU9hFoGoz8E7GHrlt3lVQzHipi8qw+nB9rSyyhDHJTg/3
NY5LjvNxHDO0Yov3BKrj1y2wWA9qQQPpHoa9FVMFHON8M32/7MPA0GMU41CfAPPSEyme/zsTDJ4O
wpuZLM1d/jEicgdQVkO5C+DL60YuhivYhTBQH10SQJqYiPmHIVk4fXaEwXX53TgGT7gu7Ho1rMe/
hIGxFhnYTxYh6R+JBPCKfyOJX3kJ6YWuphAjDh7nAt78YwnTBZgZwVeSWPoyVMFLQdCrHIjEfDM6
VLNdelC2UIuy01W4ur6Tix5xYoxZloGKfaypc/7RIVz0E0AaQ7zKBcJbFA0Fp9gzdlEMGlcqwiLK
B3geBTarbgQR+hyTN7MrryceQHwBZ6QD8fs/G2gyOKMUAyMDasr5R43XeS0/i8auDw85eZyzBwX4
hes7eDEswSyNBQgWkGwwpEiNPxRUvR9yzwf5dNOAnDDz/NuMx7jDjiCy1ph4WKjQui+HOPloapDb
gfA6tFDm2ICQ3g53aHfeczkU6F+88ulM+otOIjB0bcu4JHn2Adq0B9meboRb5EoQCwaeGTTtnDtl
MfCefj0Gj6bWAIuDrQIXWGibNXJfKxzo7BSKMnYIXB9EzEoL7xqeh/I2lomNsaKFoZ9hYwfbv4/f
0Yg5oOf24VuyE9/Hz1y0P13HtW1lAqUydcWYChM95lmGQ0GZcsfW6t4h4aIhzbGg9LNDAsjxVs6B
Z+eOywmEjBkSBJidO3sC/U/kkgdgunRLf0Mv1gnd7pM3wshbKxNldF8SfCJ02ceANrYC6BzvPuD5
KBNeQmgFz9OIMEaBbOvcKz+BRoLKrQMcCahz0A7/77aRvas7LQPSMYW3IGz6ExgjhhV4Iz7zXTmh
NmcBTICzEd8Enxy7Szupo0Jm6NB2v5yTrI0Zur5alIHBE/SrTnpQY+sLmB8HZJrr9Lfg8AIOzyDz
6TQZPfXcRx6UpY9q8KsPHzkrWjp3pytiPl00ZalfakjwIPEDFlvixY9KCXEfYwXVUhe1YiAlOSaX
vOXEpMxcEGWKDro4FdTkkIItMNj6nnmQbMnNoAbJoydYOnGn1pgsWc7CIA97WBu6vRxBj8mtas4m
Xn4k4JpAdQoVAhPDLmxeF8WZKgga0qG2BVY1/Z363At80cQ/AHi4nSgz4VEgfQjStbj4GL3qY3TQ
E61cwU13Sm2hEG6uS0rdF71e/1KXWwcSbGgf0Dk9GXOX1HdOrp6iF4JIK9r8gxgbdQJtGNBdUsQb
abvMF86t0KWfWNGkAOi5Qc0/pl6x5OFGNV6gQo6SwC9ptLt8fX1NC7nruTlmJzM0RutZVHLcp9kt
BcWP62GwWwRgya6t4gCX57GyL+8jJp8xEU/A8sScsVRNqlwlY/Yhdaj6l8iXI0iCz8+clV0eZbqy
f82wAO9B1eAjMcwU3+ZKdZNt6OC2dlB2ogrO/Ckk+rPPr1DYwyQDRh8J+J1YwP8U1xIR6MlKN+2m
glSetsJs8IpHlbaQkeM1DR5HVYPOBx5OzAkOAHJAJ7mg0njoAN0VNpgtIFfXPKnrwOElBpff6odA
A6SRBEA08HKee6MZRToGubXp2PofiqwA9/xYBX/NZAHtHUrT8a8VxueTXMZItWyYR7xmfmi/dAea
eOCWh7QZCEh41F+8RdF/PzlicRRUuj5hUcT/KNAGzkyAytUjx/8u4/r5opiUSgfBWCwnsBJ8+CsU
6F91J9n322pPvaLmztxdxo1zc8wjdALweigjYkJ4IL3LLPVmsikLF+S2fs33HYhP9HWzae1pLXHe
ogsh5NwycymTssoFf9ZNkK3496Kbe+OncUu/4OAENkrXwoYnfcU1yYSQZu4TiPnQvX3pHVAS2cbr
bGX2XOIgYJgHg6nzYF//nj/38Pn5xjIlSVdQX8IBZGmSSw1UAwB3m0eoz0/IVcG4QizNi9zQgVzd
02iTVetCOMZuNuZn6HKfIvQDXrH/QyZx4rUJlEXToYJ9/Wb2ZgfbDMb72Ms/6UbrHlWOw4sL44Gb
6wv/CVzXDDMBR1AC0AYZ8nTs31qUTed1eAemAcvfDHdjvAlB8V/1mE3E/ITDuyou7/mzPf+JhSdr
FmsMLUhA5B2L/HH0X8WU975bPDV/PurP++/EgCoLpIkDONJgFy+YLaFEOrTG0Vqj7a/Nr/RFsvtb
cZ2iu8PJ2hejkCJDfwh31KW8EckTkO2LWBu+KmrQ36b6q5h5QqrLXntihTmc89gD9uYr07Hbxhtg
IffAYKMybINVCqw3N4EKctzYpXd9vQp/49z8B9EBtzxlvhFN8TJVCxu5GrS2kY5odps38pZ4kJHd
qRsgEac3Ggp9W+TMmi6UaeUzm0zoFZsZDMQ6bAYvlF0997JVsJHv9NyWVlQbqH4mG+muf79+UC4T
AFiF7iBiA0bKMPJ3fq20bSantVwoR0VAotH7TjBAB1lKvN5409UbYYSGNk/RYOGAnNmkl9CJ/+KA
lHXZ1soxUqHROX6O6fr6ongGmARgkhtwggKLehzDXUt2Ycl7vPIM0H8/WYE856rWR5VyrDHn0GUH
zed5w0LgPNsj5roH6BRkBgX0T1pH3WI0HDJ/K/8OSAY7eMpuSpeKYbXHyOMVcaiXMXHzzC7jhZ1m
dBHYeLB1SnKg4EQh7D/bQXJrM+Y8TXhLpP9+somlFCegoA2U45iPKynYmeQ7EjCL0WD6rOUV/eiD
9Nq6mJAi90bTd3UHnwM0o6imBwDqMVUUiTdZHO6bIs4cX2zXSpa57SRzVrqk2QYYIZVto7pOhsIs
tRNHQ8mHgUZsyesRvlS7AWVlttLczgneo9BtNqkrOMjpkjc+6felu0JVlCo74dEJRSS2vlrHEpoK
5iQe1QFTejIid8qhbuBZYI+01BsVGUfx2ECaUZV/x6V3/Uj/dMKufUAme+qKai6BZwD+YK9uRds4
qKXdfAMhSfm3hVsI/T4OXw0A7S5gHzPKEKBG5mRTl4s8i5Xs42yqRD8NCM6kOGZAWH/XCe/e4RwJ
g4nGjSmlUA5BZFQkK98Dnj/jcTu/EhtFCeE+gMS3afmWus5XPGEb3tqYDzhowDoMPkZvxyl4jIPs
NpJC5/onXMgdTkML+ywDu3kXa80sHlOxOKi18A345o2g5av/zgxd6UlYyRslGltlno+pliBxGG4l
QMqnMuQ4wwXtBd5/pigiuQabj2gQtiIADFyeT0kFJRk8Wm6pkhPe6uDndGron4p7aGZgPL/g3GwL
tX3KOq+CS5BSwotsPQf4UNHXGiTUVM4b0OJdeICGLpRXIFCwCqABxkn4Fl4tVD4N5LCoEkDSkv1q
xG+kLMlgUF1Rsq7InQar3XZI3vNt5Ph268mcu2/hqJ+bZL5gl8exmlGTPWRlMas+v0Zu+mR4seM7
mGb1IDtx19rpffeaPYo74hTu33rQuX3m7s0bmUA3pEcCn32jRjfnENiNeG2Ey9NwboS5aGWp7cDv
S8Sjlr9nzXGobrrs/vo6LqPJuQnm1ikrQTA1aEcdiwnzrCoGaJ9mZQcclcbjLuUthrldCZDFeq4g
YQeRvS3XhQsw86aa/v5lRTvvRJVFjRI7XLxm1bEbtBBHDsy7mA0CDKfQOQdsYSWgV8DBAmuoBM4S
Zs/0ss+gJJECQZAfxt4LtZ1eclotC88bLAMyiCjHAhqByux5hJoAvDHLthTh39UHZptoL9cVbNA5
9HZ4i+nEDWWwjVfk8QWq9ZzweBnoYRxVaOgFImZdqBaMoNtMqgyC9aOKYRXlmKecVGtxB08MML6A
5hjsFr18TI0bhQDMCbhcgsnY6759maeeL4NJB9RwxotGN4GIxeyeMzap12tAjmpGsddNk5PdLJQv
T60h8J5/sTIfszruI/FH8GN0UP3dtjvMsXkAS95waxfXdxDS2ufWlKSQglAl0IW+SR4y+Eaxkt/l
XxgV3YDcfAfOwsDSePXMZb8AHSPqwShy68ybSRl1Kipewy9qEcX76VaKuRqSyx/tjw0msKdVFWck
gmtgDMz60Ta1y0OQWJZgY6xkpe+6g4Ar5bqnLO/mH6PMaesbZWiFHEYTIGQxb2sCfV0anPT0f/GQ
P1aYcC71pPczzAVA0kK2Q7u5oTIJ4S1631a45d2Q9Aid58LUHf8YY4JUCAS0ONUmZO2TErMCAI75
0fhQKXQap9wrk4rRb4kTtS4LBec2mWOtq0MO2LeMbZRvjOA5byCX2e6b4UVX7tQG6gLf1z8bd0eZ
Ey4J7ayOIgJVjdY+KMXc0AMT3BtGFl3/QXc51uiZYrdURjqnQUdPhegUY63QxUwP6AmPAvCKgNwj
Bpt79JS2ez/+FDXZSpVDg4mNgSdqv+SeJ4ZZykJw4WBSHeTDSLxv0cWzkuBuUDkVQ+oP7OKgIYMi
DxR+kbUyAUWt0iHrhh7+EoyAqm4KlJzHT1P5TnhUSEtRBA1tUUePDL0ykzlsUVohvMSddFQg+iyA
yKLYXP9QS9uFTJSm3si9L+RwtG4iKQGv6XHUP2VlC/wpKA444X7xgob2DSRPTFDdimwS0A9SO4MJ
Vzyaz368BmjSA8bjXrBba/Aw+ZNahmZpNwSqZ/lKfcVVzQlZS7sIvmqccR1UpPjP+QUwTUoZ5MYk
Homcf2O+Z5PPFSfPkZYcHrhMXJKGhu4f2/CeMe+hh7WE46XMqeD6qGRVbh13VQNldygN2gP0k+8I
5vj2km5mt0UgY+BPnEFxgkSPc5svPWvQoUBigAYhrldWYE4Qh1iRW6RdjdulVgbN9+k9wuzgTzum
tkH8gHmq657003tgTwXR4UeyisoMEJ3nu1xEUocpOIg1xxvZVqGJ/k/3s+Z2P5d89tQQc+3lnZJp
TVOJx7wxMWiUY8zgqTU4Trt0t54aYU6eGJmTTjKUJFUoGmt2qCnEzbtMeRMFXLsYsm2U1+sbyLPI
XHldXs0hqgY4JXJhDeNTaTQ2SEhq8nDdzsJpAOE4PhKkN1XtghV7GIQ4C8pGPgb99JxP6qqKW17f
c2EtqPdj5ECWgPy+6E9jYGYWw6mbjpXbfUfQJGvX42O0NWyQzXybsgWuml+CbiXceuvSNUfASG/q
aDcQBTjwcy8kqU7kgsDyYIs2RpJxvtDyp9AdIPsFbm98aaFQK5Poax6M+KyudhMmI5WpnMDF+DwH
BPTiaK8i8dI5z4yFdakiSp0GigYUKU2YHCUBvxWo1LEuddV9GDvogdi9LXrdEziL7L/mikbGijeh
CPAO1BfIhYDN0JmdANYqag2D5KDb/kpRMFNsmaqucx44FzTtrDEmFZqirGsNH8Ygyeb0oApy5nX9
3lQ//IyFjWQWZTpS2dr95Gg2MKyuvGrf1T0BzeabCGkpMCxzKoeXnxWNXEDSQfsPaBHujHMvGlpz
6gy1lI4VNDwdPcPMIskSgFW+pER/uX4eObbYMiipzLlrm9k8kkHal2DlCyt1VbTjqisSzkW4cC+c
rYstiA7xKAR5P9LvOu4zw46d4Fivab+8vi/ACsDVeboMNjCI2KgA4wOXYqHjQa0MEFxsAFQxvyLt
F2aSr2/eQj3t3ADjPHMgCEGqwcCwTW4BzUXMRF6rWvmLttU9+Cs/xFzePzAJBWEKvgEPK1v+B81X
F6oZjiJVbCjviGlF2wS1ZALmUt9SXAkjLq+8RtLyQkEiaqLXRhALGJfUjRqKNh2sgrIaLax9shXs
2tVBqQwkvt0d/g8LpX/y/EZXf1A5wDPh/+Abnp+CuWtCRShh0niUZ6v3Bne4rX77UE5eJzZFHJCt
8TxPlvhUhVbA9Z0fBN81+8y3TSM5kMoE9sGj6cxOCF0izetcsPDtxp1E5xDcDKTSnQPGLMd8lF4w
mH8HhjhuOLxM7rB+4BhFqoFloox1vhFjLJSiJuCHxBvzu8PAD3q6dv8BKhmUla479FI0QNYGOnsq
p36hMZcXoinNUMI8luOrBB75HA/S6qUl39fNLJTbaWKIepUI8KQGINn5ksAoZmCKO5sp9e63v43W
klU9Q3ZLf9QJdI8T59GP7fGdY5XmgMwXleC6iPiaBqnXi1tM0nJNbJB7zF/kgBG/FXEDJDseZloB
rY1vBE54WDiq6NSZioTEHFNb7Muj05J69if0SHJR2oMndx2F5FnoZk6yuHQ7n9lhPDVKm7JMDeRu
jZvdDiuwWv0Kv3uMZU1rA6xhnPR+cVW6qUOLE+TCF1rfhdnmQD8h0yZ4v4OdKFRWOajBr3+rhVcb
upwGkN140yCZYyU3orxI+jZHdTigcTXGcLTTeyqwGxFIPq3xgdyDxGn7g+86oIH2yZUkXLg7zn4A
s6lCmOk6XlHyT16gQfR4/mzXFSQJKY6tfvZdXtVicV/xPESsk/Ai1pkzIc2RFklSPB/zYEf5CLQR
Mk1v17cVwhQLZwDVg3+t0Ahw0lCLh7kMgiGn3WO8XxKhvm96UAZCm8euDAUqKn3kFAh8d2SUNqU8
vE+m+RpLib8ZDTl/6oX8rjTUbZ8Nm1LRN3MLlvsGgrpW247gSDEhqDMRzMrOihskiQcqWN8ipQkp
ZSBGvboNvwG3EA4NaZp1lSu49SfVK/KhtKK6esTMaGcLoK/JQ2EvzUEJXhHy3skgQBHAKmhNiVhY
U2q+tFOwDUA+YZOgVsE2okNzQ8CYODjHIksz8l/iLKz9sniGZs1dbyIv7lvDsCYhlr1pzENbBo1q
Ipi/5r7cgisHg7ogzwUNB8gcZRWD1O2jnwXrKpJdo0H1CBI9oNkgeyXJNi2mmi1RazGuLkGfRUXL
Thru1HFeKc0AQjbwvdaTa6rpVyK035OcgOFE1XeY0epWeUZ2MZJesKpqgCYm7TGVMGqtDZgtHsZ9
parfIIg7yD0mcEXA+LogduS6+Uji5m4CbwCAKpQeLxbAKNisOjBiWVMpYeZ6EOzMaHI3MlMJQ/Gl
tDILwzH1+lWSo01k6F+dOdt6Ijt+PYITNnbBq9e6Wm5uK0XE5Qb6iLhWt4aa3Myg5bVKNd1WgfAQ
+/kWWmibMazccPZX4Oa8S0RC0BmKfwuQsHb91Dj6o5HcKV1OvghoDUAd3baf8Qzx1Rh0IJaW54GT
GnK0ao0K3WL/m8jT6ExVqayzAHQucd5aWg2aNGIMqzY0bsZ0OpThcAvGOQ08OjPQHWV0mKvsBVJ2
mNAmGAsPSPA0deN9PZOnTjAIaFCNEhsLqkCxfkAOuy/bKLHnbF5JGNGuB/GtEIMbkBu3FpmTbqcS
UMKUwibJ400NCul5hAiuIoLRdBidsZ/fakFAfJPMdlf5BUgMibyuk+FOoQp7nVpvZp0c9KY+kAAk
y0Mi37VD/KANDeb/heg5jiTMd/fj1/UzvBQn8HA2FfoywDgkkxeBFlqWowjRXs1/a+JzgKdt9fr3
JvAAkQjgcojBbPCtIHRjVvDyY+r3TkPyVRiWd6lvciqZSw8CoFn/2GFirBJA9TWihSL/ZkSCVdlQ
JXFbC0Qam4h23J3ry1rIbqDvjYe5ijIRPhaTxM5tOyhqh9JNBkjZzpwaMGjnsb5OOkF3C4E/Ckk/
BZtwGDLY9yVkUxLeIefBFgwrTR4QXzpmbTHeFoaRKZZGgsYjUwXi2XFW7RYt0lU3xNJLY4rqVkN3
91UjtWDrYCKxk25+D5sGUxEZRvBiYVtHusTxp6VdwV1LQQioUWKW8PxHGkbXggEVNwIKF+Eq8JU3
9BvR6TOgUdr5nHt96VZVDbC9aIqEMiX7CQRMdM9kNrAjqAyC3cQawQN9/SsvnQ/AT0Q8HjRQ67P3
aFHLuYyQMB+nrHXmJtwm5q8oEDi+xLPC3KNjFDV+o8PKUH613U7Ci296+u8Wwhx0AkLzLJnRMwnj
/VhsDPM2Mzh9oMXPcbJXzAHMA2GM5wb9CrX5rPX7odxcX8LS3zcghIIzBxj1Rd1IE33ZLGIUVzKQ
llfbfHy+/vcXU99TA8wCiNYTkCL/lIrCu9kx1iOUflDZd0CNkXm8Zu7iclQFiG90RTBswpzncBAm
yRgmCcTs+57s9Iybni0FjBMD9AecZGdBFRYDOle0QmJucw90GQ/aDkppT/765519B/ItslGsziVc
NNKSR0Pq9N/F0X8/sa0rRd/HuBGO9QgdhPupEUA8yxNpXwo2BjpKwMIgB70Y5pdFiEmYPVpKNW5x
edrG82GM36qBhyhYjLzEBK7e1CTj4pGSNUkv5j4cu6nq/jbNi7UJilobfM2Row8aiPyi1XVXXPIN
NOPow1LWUJthLpe+HKMxC0dgGHRnNh4nkA1dN7D0fZAn4i2Jwo8qs9gtXUgqtFta6ZiaP5oDWohR
Q9DOXLey+DRHkQHLQJ0JVRcm6pgkblOid/KxA3i2dupNtFac2MlW+W6uwfm+pbNrAbexv4CYV1Fw
+GOXOcmVNM5Q7YokuH70oNr1obLNwjMdHxDUJ21FdbsGH1mZm7xeX/HihzsxzHy4Ucon3I3Aohrq
S44OfMibFVryxZOVsfwLOcg5lVRBM6fSEy9Q7yoMHXbRIQCxTxFyZGUWneTPYtjqYDoUIig3gZeU
qic5etFQl4pajossneHT9cjngSIzs7wHWy/Q7HrmJCiCK5jgDWy9fbz+YRbTw1NDTLgdCiOKOgkw
bzrPWG5Kb0TpS7mXIGxIi1/KO8ce/eFsunZqj4m+IFlT2yLEC7z3JpeiI8cCuI/OwXyKFT22vHku
nl8wAZfO5kHXBX4x5JhqmsTRI3UA8rcicWsM8DuJIH1eXyHPO5ikJY6DSQfVI5qkencPpk8dw+QC
eL8q+fd1Q5wzxbIqqK3cVPB2ANLEOxDqiSGn5MVbCBMsyqQkrZzoGNmo11nz0QZAsfx3YYGN51BQ
bCPEQeWoy0/VeNsHnNSIc4pYxoQkIKWeQl7hKIS5JenfInSOiPpelO71T8HZKsJUj9WiaNou7RUM
DaJQAgLkqQL0Vv24bmUBgXAWvgkTFKI0GHRweMCZ0fkEjQa6Ev5+8mQnOXBLc7wlMXFB0ftkDhNh
Ogrr0VMAJ0pxQYEuXqN9VqD4EohJE47H8T4XExsGVW0rvFaVY5/2tiDHYNLXVkP7qA8cQ7zF0X8/
ScPqAfSF+M98BLjeScLOztLC6qtnzvfirYcJBYh0XTpAneJoHlH9AV/gbIVoyPmO6siHam9sJdMu
PP7kMyfosTV4nKq4L0iLOSEgVkMdYm61bidj6qpiZJHo5foyF9Dn527JBApB92PSSzBH3XJ2dNtf
qbVV3XY3FbjSQasxulAI0G7oBBaWi8Ljite/4cTCn4rsyQc1MCsPgQn8hCp6y8u7hAcMv+4wKG2c
O4yf5lVhFi3e79IaNM22X0EujAdwv74IVDPOjcilONRGoihH0EuDfd4QMWkt1bzBLt5SmCBSNZge
F2fM5PhD5CZl4wqkc4sgdq97xXKuifxWgi67oaPPfr6axgeFNYhWcMbculuptrHGOIJwCxneyZLf
yhfNHp+hqZPa1+0ubuKJWWZ5aqkKfp/XGMvJwwP0EXbqrHJuleWc6cQGExs1pZmlXkwAXUVvLX5C
5cgrIMpmiZKVbcAYvpp4kNzFSHJikYmMQtChUKsU6NRMkClKK23fRZC1Ettknwwjp2S46CEnxui/
nxym2a+zXFdy+Si2+wzsmNnodQXn5ufZYEKjlMZ+hf4G2nbVvVg8J2TV8FAni3ULkIv/64E0TJ6s
Q9d7DCsDFPvTxU/WyRFCURj4Hl2w0q945VyuUzBREMzFnQqeJBn69fLW8KpVtJIPYPu16fRzagsc
TA3XHvOkitH2pBB7EbAIEc3dagXFbrd7m23gZTzi8Oi0FsB/iPJ/dpOF3Y6+0EgQIgcUPTPRyYAi
laAcw1m+MaE4BbykIxWxW3bh3RRo1vUzvfwliaqASxmsK+oPjODkS44G6Ua/RjJCmfxCO3VyUC7i
U1ICKhBW8tDiS84JAB2CFlAReC0zW4u3eZYnBNXaWB/AC6zeIKnfq+3oXF8W9Qj2KXRiht1RMhay
OSSon+hRGToopj+0pv6cJ+m9D6k/pVLXUtmvr9tcSg2wg0SBpCYmF9jqWiY0Qj9CX+7YR3gGTSjX
FHpwW/rT5wQsggJJxOv2Ft3m1CATuWogT4ZpApJaXumotgFnBvqM1d8L8QJwQF3j34UxQWtqemxn
gsMuGRtd3RbGRh7+fszu3AYTtKpqrGslaVG22bZvxiG8azf5pgOywUncZNV55a52DaiYElwDeD57
0UF4ur6dS/fA6SqZkJa2RJCLCQ3z3k+h76lbzbQdwPArJ5waB/0sF74pmUAHEDSWgeg+j50qqYt+
6Cp8tjFQNkQY23sk59nj9eUsHmwC+DvG7lAWvQBapUKSpKKEgl4L1A+dS4YsinILfUh4yPSp8S5u
evlfrAqtItH4KfGxYBGIlMWCL2CqvHXQGmluMShk+175Utz9n2BkPHPMlaBEWjKGGcwBo/2igi42
BxBP9jQ7AaDx7ynf4Jzg34B2M2SQLwYJwPKtFhNY2o/xdDcoN2r8krdc1PliZDwxwpwAM+mGSDNh
BGzXILumg13art8BYBjbjSes1J3xkng8xNSiM55YZbw+mImqVwGyb0x5AYtWdroNhMx/8CY83T/m
Y/nQNcb0DN0/8DeN+7yA5BsnsVoI+BjEBIuOSTApifbc+aEa60DTfQPeHoNqtChHNxKhC6rQFrac
aa+pod/FosxZ19IZA8gVPg+VQgX/yxzlhvRVJKIFdZzuO9fcKmu0f7faPZ34DzyeF9KrkTlhZ8aY
9FvOJiUhGbKSeEN5qczN4NFL+j/wiDMzzE6GU923FdqTR7N8SaFaZvK6RAuOfmaAubbiDiMBfQwD
UA+3geSzeihsaBoHhHzRCDChuk7juQaXoIyDjJmh7tMRDFflhyxWvqXH0N1OIXuUyfEm1fpfJsRG
h3a8DbrmBcBFd1SDlzzXn2Otp4ggwWmbYHU9JLML//lFYHWUCVjnaAf/3EfFvDdGSHuTI95ulmqG
bhTsDOjvXbdygXVlzFxU5iCUl6h4xyAS1yEwn9Iasr5ISBAbN0INRrjEqSS7zHnpCBuSWbvMYZjF
DuI+CqahGtdfgam+kj3BbZwBsHOlc4bG9t3rK2UTLtYgcyBapa06gDPIsTU3ED+4NxroyInlA2rS
jj49XDd28ShgrTHnAvMscRr0bfmRGdCiKKFsXsQJ9C1k6aBBfFtIQDEMbaa6araSJtzghtgKdXzb
ixMn1F0QuLC/hPHsYCzHbIKe5Ef7RjG9uVM915sG8JPqVgWAu9913uAAYGQEoHHjgVAusk7WOvXy
kwcDhIc6ZcqbEnyX/T5z+3WAhAyDpS4vEC2f4D/nhTA34jiWvaoAHApLDXQzX8AWTfsZBAAb2RG2
qXuf28Yvzme+9GK0dzFrBwZKPGFlFjvUGi1Ks7iJf9hxfug8d/kOMpCY9CR3Ci9romfiNKaboOs4
tcbcjGUNeHEm5NrPpC7I09am84VmoQvG3DVnYWx+y5pio88otzVGdQuw5EYP+V56o5EBAjRoxlr+
AZxKq+qu5GKWLq5IxqzOlPc6iBK1UIYvPuRVuZk36MTatCdFGUIih1fmu4ywdDsxVgoaFJVSHJ37
JrQ7Y3MaCu0YGrHxOEBiedNCwXAHuB53doKe98tP98cW453AG2jQg8SnA+22bbxBKtwL7ulcUe9W
v1r+92Ov/3828o89JlMrQY6qS1lfgHIf8jHv+bsIrTIv9Cqnd9MHDbhecT+7w5NoTWtepOXZZtxU
ALRfVgfYpmRwzSpZ0dSDP5u47KImSpqmiiktFm8mQ4nHryqgq6qwB7nyGEBRUU0iJ5FE35YgavjX
FzJ1lz/2mEA6R6XYDUZkALL8Wcivartp4ifOsVt2kz82GJdUg0IUwrTUgAvwV5Qjp9e3ESVrwDhY
/TzGq7+VHfnHT/4YZPxSlfS8IpgjALnYexN9xDz+Cbopl37///++Bpja+RkzQU1d1FpVQC97gLoY
FH6gV31909hk/mwJMMG4m943fS4ITfFRKIarxYcsBeNUeICAG9S9ZAwDc2Bky2Hjz5KY0OjLTaPm
I+yFym953sI6qvejdX1RHCM/9+rJvdllQawJGYyIHWQIwa4NicE04F1fi18H1OEEc5wAeLHDNqCw
HxIBpJg/SZjhQfbXTnBHpzvKpdwHQL7w5sMX13VikcnCggYzFnGGmKsVaGAaEZDEGdIPX3+/vn+8
lTH5lzomZSTTeKtO6hdeggE0tZrNdRsLSR4iwslimMMTF0llhkpdfOSoAd0SL8CEja3vK/T61pkz
Wd0rb/t4y2KOk1ZmhUlxGx+CD3EyDXj4jvMS4llgTpOYglS7UuB4WRNbTfMmJJzi3UJKCJYWCdUR
lJuAjGMfNpE8zelYBDSLidb5AZcgqnSSq+54VaYlXzsxxD5t8iaVUzKM+YdQ6PlqNDGPJBaDifma
kPdYW0xcDCD8MM0CvrELEPkY+YjdJRZFB2un28qGRNiakrorbnLgLYxrjflIFWBPrQl144/yzQ/t
ekNLCcqNqOBaL5xhzWt6LfmEgXUh9yTgrWBv2qbP+jkPsTjffJOmA0TdOAdpKWM4NUB/wEm0Kw0x
yVVfAmmtNK2EtnfD3vfUCtwsxevcxbs5MZxwwqRK3DipjDkZ83EIjsP4kBS6XfqlWySFUxJ/I0OX
9Ppv462dOtnJT5MTORLyQKE/7aADnge6ak6oX/6aJ9vLhBFTToawpV+TIjwwHQhQrw82ewCxXDxZ
nOvr4VpjQsgU6Uo2J7A2bKXCau/gqmvxUfmmAkLBgRewFmPk6adlXNVU5siIqTnpsS9+5Fn8OxGT
tOP35OR4ufAMLh56jItA7ACkHCo7u9sKbVkWSqYfu3bf6a8V5iyVYP2f7OEfIxrzTAFFHEa6hoyq
OOiT1RC7uE9+++vWVTs8NPObgQdUXVoVLQOB74QqYrDjwT6eYlkRp/qxBQWUjldYJTcYJJN4zrHk
7ad2mK9lFFMxlgVV64XIJygMhxuUeM07OuU9OE1vy+vgkRddFl3k1CiTUMVtTlJtmKGRonqN4Yip
VXrZ7/k2N9Hz21AsbOD9rdACTRpPbKrMF4z9SUqjCjYbTbNTA5MgrVWTt+t+svjV4ILgqvlh2mSS
kBaDMmZrxvqRkE0Q7+RmLfNeDDwT9IOehKd4mvwuMyP9iDEpiLg33pylt1o48y5tGhXYPN48WQr9
HSd2yqpXxRw52xFt5htIlyp2+qvuQG2OPpHujLZ+gPCRlLvab2HDO9KLTnlim4mPU1t3kLwcso9M
zC2l/xJ5oCL6B64tjgmJMua/IOMOA0pm3OcJwlIV7/MIVNWQE77uEgv1VrCfmnA/mjhKGCs+38io
ymZkV6OGQfvmRQvd6YPsInf27c6T3wYQ+5drPosyPbbMAs+MMll3NClhKRF4e0sKwU6aQLIHVFnA
lu6vh2Sms09pu5ozv3nhLJf+5QvLqKqrYG4xL3kNMC9Y1VIrakA1+yao/qNjvyY3KAGuMYCWeH+N
lsTGSuKJPSaAtcLc+VqI7UXb46F8bzd9DlaaDPQN3X68HfwfaS6Fl78sPNvPrDIRTCKT6ofgYfso
iRV96Ftj16JmnllCYAV7/6s7TL6TfXK2dvGj/lkqG8IGTS2GdoZRiN5DvdkyvqBS4Uhr36k1yxws
yhsxugCIQifCkQZO1rIQEOC+ENqUQZIDPAi75LYLO8DitSOZw31ull+iUr3HWuJm0Ow1o/CZs9ql
LT6xx165fQ0O9LmTtKNErO5FAPlI9lu6nf4fadexJLeuLL+IEfRmS9d2vNP0hjEaaei959e/RN+4
V2w0YqBz3kILhSJUDRCoKlRlZaJ23d9juJl/khheZ71AjbqobarIcwhO11MKDe4fpm6DaWBneNVr
66ZEF7AE4SPP0zG9w3qV1EXNowb4yXAm4mQGiPMlt3bKlwYPidEd7yoHFnn+iHVB1xapGJWZmQo6
LFhMMxus3eG2R8EOh7bH2TEPf8F0wnC2F/tKRSwrkqFTLUAniugPQC9vsMEoDzCu4AiTHYJBKnJI
tYsIEfGC/hVum3gHHFdw2UMcA0UPKooZmWIMgQnvIBvdZhJ0v4Xwc9hJXlX0t0USPA9WM0P0u/Uw
T/uzqqzd96eYeaZW9qlIFk7RNKnRgCqwLNi58ksBkf/3Fs7ICdrhrpdIxTKzbTBT13d4q91oP4bB
llsbnRBf+G3akGqTbgGSAfYXNALZy7+oJV7sLuV7oUrQDCAd104zVJlFVA8iHtcZb/8op1PobVkN
wUjKo+HW1J3sLldt0yXJ6bjrJuA+neCWm59yrNJ1hElNe2OWYBV8B42bbvub0BugQa3NTvqMBqnf
ijbXEzDv5Z+jQk8ytHEP5temhbz2tjmq3nKQd9LePPdjrX/pd1bWKL8jtIbSJ3WXf8gPzVH/IL0z
yMrbyYcEFGPjNDdcv8P05yuLlN+JA1lX2gzrGz7lL8EeN9I23aAdgpwf5/MvHqKMTHl9Oi3K7zRV
JAT5AhnS/EtB/0V32pfIBXfM2+DNrvJ7ti1QDbqc28j7ipTDMbMp1Y2M7OuGCGeloAmxxZ1qY6J2
07/xSMbJ8f/m7tMt0HZJpiSasafFMdiAO+kQ78ajvOU1B5k7ifc1iPh0QldFRUZlMINGFRrtVFjq
iyzEuyBJnoORqyjIaHdCouCPHepQ6jqGBhUZ0ARSKJx/By6hrQaI9/QXA5nkvXe1dStb1HFcJCMT
LGXWTkOvuVlyHwyhl7QHBcxTGCmMQKJhRG9z/vz9+WB6lpVV6kwGWZOIVaUFp34AEwKGbOIblJt4
qRo7JqzMUKew76o+EWY1+xAkWzcdwe4Cf7GDBOTV3V6a7fxeQej9lbvFZPc/uf6TedVX5qmol9RF
Ugytln2oN8onBmwP8Yty03npvezGqFZyLx3v3FAhMLbC2axzLBcDDzsZisqh3f6AIztme+udW5ph
JsKr1VFRTxzbLFsKrG4UiPzeD6v9EJTSjop9yQUAMHYSlQSdqFGitnXV8uxDsOsmWqACSC/vFQCw
pe2w7f3gjhRJZpsHcmXVCi/sUeezicFzRCQ0ziAyyHrdqJoj3RKGT+D2QczGQwUxPMuFPeqgTqWU
6F0layezfwlMsEEae7H/9f2dY+XYF0ao42iUaQeCYDX+GH6MHtEVBBMLhATVJwNNr8YZDzwoHuOh
dmGQOo+NDAzOSAwKUetY6hGDRVMJjs32JcRwtGX9f3eROpFhO6kVzn/8oWSqrYd7nXBJxTzW/Ssu
USTTEBUCkRMG8cFpTQ+3yf1Y9rkECHTW7oCuvy0m0IjmD2rZ+VrzrMm3RQdqhdke59AJyslJh5/4
MWoGHaeycBd9wiAoRgZAZmXVha9HH4uBea6gcuP+hWD8FWHygxCCAaLxZAqmyzkGzLO2+vnULoEo
E4PIixJDC330ivf6Q7AVSBYZj/pT8KmjJwUFdt48AyNAKyrUmlGeFiHRR5dxtSZI8rrP5JMeDI6q
BX6S9nahgt/RGB3ThJDmEHu6xoGQswqsF2appda5WY2QFJKB8QPHvm/+Po8+2iAF/jU8FlAE5Gwt
w01d2KPT9KUwwqaOY2Q9JUBm/YbgeORn057d5Sb0uW6KEbzX9uhKCJiG5jhoYA9sCtvMDd7BdK5+
zrt5KzactRGPR+UJ4IgyNfDtKCow3lTu07WKNKfaIJ0K4W4aX7OYV+lnBesLC1TWE2CAD2pWUwSR
9yW2p19j71q3hHkz/IV7dDBAS4EiVoWHTlNz7gTjaW5oGnp8RG8bxWnqu1mFIo9dHsonKS3scH6Y
otBXot9Sa3mcE8JwiWtLNLyhKoVpAVlYhC+GJpTk5vsWdFikzdB5yc/RN/alm7p54PKSA+b3g6A4
EYTCOCRN+JHDM/adiKugtTfteMjbp+9XxvAqWNif/5+6al2pV4AZg/IFIoSu0X3lSeKlXHQpI+e4
sEJ9qAIy2zMAtDLeweNrVaEYFu7nEmS8kJHZT5vkAQ9h/NUNXZ7YGgNmibz/zwJpfo86j4Esl8YI
bnNym1/5BxkWCT21AjDQtAsIAZ3+gpGXfTL/t60000c8RIYZY4bjQ7mLbxXf2AqBa77Lu3xHnqcx
xI5stBJfuAUjhie7WC11GcGG2OhzQFa7n2I7QIbsJr6Fbe4K9Gerh3HLe/izVkp0zRUy9QZecCoF
Mhoj17TZlE5yujWQJaQh4e/zFItH4cPKgzB988cSlQdlclhMRQpLio13wejJKMMtb6bb+xhnIgkl
v77Jun1rk1QmNDWB2g/igM/YVx4mqj214CEtWRdwbYK6gGmjVlCJ6qMPMGzWh0ptx7dOE/OvtJH4
45AMN0Z6skTYSwJj/BV3OWrSKBODpSgBZ0vXOXlq6ypQx82XaS+vCYqYggu5I0LoCmVQlzdizfqE
ENtAa0eRiKgxfS2mQC1GYFhBd3HE4KLo1Q+k1pc71ovcO7Kr/+RrEjE+IUqnoPcDo52oQVUPAXLV
CIwXOc5MrdA/KnOXR61d9NzZJsb7DSZMFIBA/iRZNC5XxXsRmOoFNAYQJFKRnie+uiOINPHA7Rex
l/PHFnUJ6iIY5GXEDipPzVH2SKqCd7Hhgf1JAkuCuCUvf/f7GMHIAi/WR22haA1F1CQY2h18c0/w
sUR2kT+awzND3QRD6ifBTGVofu41P91b3uhHW5E7AcR6JF4shwpGUVYPxojSGz5X9pxv8xsRH0ty
gIp0M8xbf793V2wGeHXgwINTEc9fSE/QiPtFWpKxsXD+SNpO2kApyJhwRgSv8qavcZe63UvsVtwa
CiMSXNildjPNg0Rqp1o6ld6MyIeexU1ao4BiFmcmFnGr9j5nqYziIbIw2Tq/FvBioEKBUqZiYcV4
LYj7+bW7S19IR69tMCMD8o5Nyos8zA+5tkfdhSAv5XqWm+hj8hdfRtqeY5SWVEcbZ+bL3DMcNYZD
CEW5TGag6RHQNAoVs4ZE5wmdZwkdcMt0BzCjDELn1VXojilEkn7LKeqk8lfYPSXVL2OevbhXeSeK
5W7WP4T6smEEJjZlkKyTUVjP9dLWrpy1GTIMEB/HxtDtFyG17LZS8gdBDdIbyzTmDcKC/pvzvdk7
YoAkHm71eipxEbMoV0cA2pOd5MPvPZSQYiOCHNmWjEVF+8DreYtnnTEIuPzPJvGPK3fediDm6sAp
iAEW8P4fW3xz1Azs7BFIH+7ABcvZro1RBxp6doE0WzCmN7d6cWfwFOF5G0gd4Kaqga5IZutUdHu1
KexM3mg8G6weIs7tnx2jvDeEBruwSnoL3lvCLVG23WHat7tmk2146Sdvv6iTmYDENok7mIq7z7n9
UVWciVTmfqF0aSmEovYKiZt1rSl1o6iAItiwp8bY5MnyIM755vuDzQpEmLD5rxm6fwbKQYxlzaV1
7toVvonw8DfzIKyniUWSBs2EsDE+EXW8rHycxiED9xAay1/tgtTB2JJ8KMazUu430TaBTjkPi8tY
nCVDKgSanQYQPbS4Q2gGVRCEMEpakj3mbCUYwrALZ4yPcRQsGRgaiAVhxg36apf3VM6LRixnXTr1
wWCH2q8i+vr+IzHOAo4B1DBAjKxfY3xFI4wCAHiAcw2e4v4u637K6cP3JlhrWJsg/77yNUqkjkmt
LuBMUI5CD65xUM3/Cwvky4OuVrfg1C4tSKOUtsY4QsZAN+0cAnsaF73OyANAbQGWX+S+QETr1Itw
StI5RLdGhsPMZLu4bx0im6ThNWPDCTjigZctMj/MyiD5QatdC6bCTJYRTLVitThw134gam4IvPM/
37r/6OxAzA7DYVQW10hCCw0AaI3OqeUs1mgnCscNEMdIlc5A5H5WylOBGKKPcKyroT7XyKCQ/zrt
2AMl9FmqoS1UjZMMvJon0xqKPCD7xvzSlRxJBktTs6DUHrzUH7ojpWC4RMLWv3cZHrcinmYhEBH7
ysluuPVPEmcuV2qCMBkoDBMAv2splATs/VFrTfIpCgS/rgw7GyuPsIjVVX03lk9jmm6bTDxG5WyD
t9cZ45M2vpvN4CRpbGdcDlOGZyQ/yIS+FoSFyZP/8gzFC6iCgl4l7B7I7SCePID/TtliPwwMIAqC
Z27xK7iND0ashLQH9gGZugWkGN0i6DUI/UhSjhvv96+5Nx1iR3mod6hze/Lj9+eX8RaGLSLkIxF+
havCCSbzQM0FjkmsMa4dqXGJOHV+A60KO7yPcx9wQ5fXCWekzPjEUJjHgxj1RGi3XG5smelpqk3I
aMgUe+T0N9NWRnvf2pQ+Ho68g3WlE0Mc/9oclRA0tdEsZdwhkgZe5fZeuG3uFMs2N4qbPuQb1P80
W2j8erB7RAnMD6BT/sHZ5+uM0cTdBf4JiEc8weizFPZzuiQkUKibNN1ZfnJXbTtI0xBMXH6X3fB6
Jox5oUuDVNjQdUFPlBgGteEgpLkTZrFTiU9xmfuNAM3B/kaQKtvKc04wuXa8l3apdKIcw1HoGhU8
W8mjXqt2HTxI/fP/czeplBV9LlGIjUg6RbvuqECNDwrPXnsMUeCP+bTTZKsox3Tx7ajjCoVbJQAZ
AarfkFNrdpj/7xxJxCt2vBdmB4ILG8iVLtOGs8hrX3y5k9SxNQe0udopQQjbhLezp7g5aLWfMHjy
VhwGT3Srvfhzfq5utHeO4evG0KVhKqhZohwFaoujExgiUP6/EyKgbf5KRKictYdxkOwi6hx8AM7R
YfmF9UbTc+zWPIXlMiDVUVW//iA1rGBXfnYG5NMgWsmFPDACzoU5Ku+JizROFKNRT3IO+ShhdCRB
s/FWtZX09fst5ZwgOv0ZZGMwINgKSvv4IwDOWNU5SSLn1tFi7mCr1IZiIJ9MfJ+LpyIIndri2OB+
HsqlqHLfT8ShI1Ykg70cCZPCsEdr7e/K3szPgxkQIk+PzhOdli6pOY29ICC3Rp3Y+pTMBx2jm03G
PXbXySnO+8oQ8d2rXLGII7OSUamAb1YwP2cnbvrSFs4IrURoQqFBA4IenvgA80SsbFK5RWTqeSR0
SLRSqNilyanIeQSL10+sy1VRXyu3cnmUwCN/mqC1ZRZvdfGr0WRbMhPwNnkC5v6LUYLaFQoXqeZN
MximB2xAFW1wL2xNar0OP23RIR/J7dbydpwKEkGWGkWYovjZYpyDcLYDSGJL4EMkHjzkauDK7KNk
QbQQ70DoClMefJy0GfOncKUlFBG2RpgAwJIYhYwHrt7YZqVjaFvRkq0p5sVuCcsCsItGe1fb0NpD
amN0jAVJJ1iHAlsy4PNNRDnbUAJH1yY7+6FKs7nRikHeKOIINzJBOt6Ip43WRPO2X6py+707Yd9E
+c96qNAglbKeCShKgpVwcCUXr6nSabaDU+9KHyRAvMcU1x4VESJBUJQ6g3sRNyRrWpCuLaiwhaA5
4ouhs1OXP6ujw8Aw1DNmzEgKsSOamslTuAGfJMBT0T8uD5Ar8r9tpAf5YwOcgEUhozxQAjNQdPjq
Oi+mMT2zpZqguZFBEUhPfMgpuC/UCU4TM/teDyz5MyYiEjt3DEfbWF8WiEiBaeWBp5h7CJ0mEOyo
Kuj06HzTwu1KmhQ5S3Cj+OMm2H3qdvKoclGtzKOxNkS5GdmyOq3Wkct3vrnRP6bODm9ILTSw+7sI
0Avv+6PP8mqWiZIR1E4hsUPXvwNJ7PIOQ8/w1d2u3nRketT/i/YMuUF0zmdB5hTkRDq47ujgo2Qi
GGMHcKi2nuSXex3N+hCQku4ec9XxsXkFab2rIFAoW1Xy9Nu65mR/zHWu7FMxqdP7ZYjas1Y9USEd
tqQNxWeDYYWh9TLpMBTLuaGAJBmjHa0D9lpbyjhxiLEQ1BbByY0iowlFL8rVN9MyTY0YQU9iRxby
t7Q2rIcs5MLQ4EKrS0drl1pJIcB0goh3kp46V4WzBiqtEe3s0Hlzaet+sg8eub0fxvZBudWEEA7I
C2Sd1tspNCVsMy1cINBgV0fZmXZEkMm6NZ/yo7VH1eLAe8yy12mAVODMwwivcpmslEpXjVqLwpZ6
WlQvuVe9NLUR03uQXNuEnFPAO2/DU7VifUWQMP7PKgmwqxRJWEbDHEegFkm9Vjp0GLQnvNC8ygAj
TqMn/8cMFafNQGzHKYLgxdwqttS9FchKrGxf8qQoeHao+DkCZ2iOJZYTi+IuUSdbzjp/WbqNkAuc
AMA8IqslkZ1d7VyLxgr0Iis8HpOXehTtUeZ2/jkmaCJmLSjVpIVm16n6JETMGUbDEpfQuA1fpeqd
WdXe/905NHUIfSsi6UbS6xqEbNYjMEzGoNJwix3OIqRbocMkvITPIUbRhB2XN46RNoJLg9QHZUAc
dFq2TwzaIZWyhrTdRCeAzjVpuy17IszQPvHlvVmFuAt71KkfejUOwGMpnpbernY5JhnNZ0LktoDI
jXf0WYEUxkD6gKcIqD9pBwaxUSNHZwkQpgZlP8vPfOux9ZPWV5xpI+x4H5B5BVbmyKFanUtVneZO
W8DeXS+CbUb4cvl7I97pXLgP03WsDFEOq5KHqhnwrj8B8/M+LzUmNJ3BummidyBFWw98oNNerSOR
N3tPIiQVwS/2k/p4QlCUc5Uigso3M8he2s10GGzhBIifyx8VZ349fDoQFpCE8qq+JyWFWvZzRdTK
F9/6obiAFt4pX8Bj+gE/H2ddhLU16uMlddKMbdyQ7ETdZ1D73VqPqdOZmFI8v6B8RXO+z7vYC9Qg
G0bgn/I1sWrT5MbYo1C8fGbPhr8QwtO76lWB0lvywH1wsA4NcHz/tUY3P4tk1hNJLcVTdoyOLcSP
f5BqEJk8m94I/5+aOd1HgcZk4DQvvIEwVuEf9IYEDwcFcwxpU2Eon5I2GuuWbO/oYV7S75DVbqR9
dQuebfeh33bv3+8uuQP0WQVeBYxiYOUzkCtdXsZqAZ09oPXjqTWzQ6mK3ryYR1A6cpJKBgwIiRGg
9BoIl9BTpEmkjCoYknDBnWgxwgFJaMWFgBk2NHY6L4Sgnl0jl9YDh5sosQ6sgt4fmXzD+5vmQpLH
ME/wpBbRxFz8Mj1U6UunYYY5fyuTjTa/BMFOqG6T8X5WfwuY//9+e5lJ09o8dV/ipBUCM8ZxUjfR
PWSEC3hXSHI7EDf7MCa3fvpXKEPsNRwB4iP6aYDqXH7TMY2LAAyMy8l8qTM72Iy3wFZAjiSBJOPr
7GZeb9pxwYXJsZKBtVnq4WCVRV5ZKsRdehAgN/NJt/zvN5N5VlfrIp96FThwtLIgEiEQJ+Wl3UeZ
YxiqrSU8981bB/XJUHuCukSDTxZ/xbEztTip+W/zecCrWRjd4dZEKvXGC4pMo+cQTF4RkOq8XNsA
HiRtEpX5JCm/G0DyjPhfncSVBerzxJ0o5L0IWSHw7b4ubnqonQGKhcnrggne4KfFjfOMMRacw5VF
6nst0ygKijmMp8k3Pid32eUvgQ9E3GCD/GtjcXlnmAYtFa8iFYwBmkk7GXUO0s4o4GTUmxBzLJYf
78mMslie68R/MYXK+morg3SwCIsu7cQaT0yhsHswITnFfe6V6OvVn6a5mbwMceIfq/Ogqaig5w/x
aMJUBGDD5VEp4iAKMZGF3PCuRUeRsMRWh//Q0vPhw8xMFOz+KiSFyfOWjkidHPWAzOAj6lBBB2HJ
XfiS2YsD9jHuU49VOkIrGAwl+IbIZWhMQwHeaXi1cQTCfXDJ4GlzJrZM9v8q5V1ZMkgjauVKVFAU
deIgjmcYnYDmeuwhxPvlTvGKTf0viqbrdRnU5S66CIyqxoQgC5YQ2cEYKDhuii0ZjuYrujFDDjCN
GknmEfJoWFWqZEaP9HNG3UPxte20W7YJsLZO8aHg9RC6gHBAvP1718xMXNZGqZw3C4UEYsbFDFAx
GIydgeih/hScLHGCJwmCCbFrGnbHww+xb/xqrVS+lGhIXhS9nMHO1HtabJuvGCdzl8cCcQ7kU/Mb
Nz8k34pOmNYLpR7wUdkNdRXlM/JDCeXNaasfCW0kKriu/sjZVFbusrZFJWcYB116s0ByNu5nyFbq
ziTa3RaYjH3h5U/BLQ+/yMzSVgbpYaGkz4Jci9IR+A/Fb8EWNj4uaLURxShopoGchMBwfJ7GMevE
AiaHEh1gCGeGosvbiN5rnhR5OJ7mHNmh7EEVDrxEjrxLd+2zFWNrQ3e5/35zGXn+hU0qHKaKBIHT
PhoRDoN9uu9wG1U/43saxnlBoQLpvAb6OvRpKG9dt3llCmpP7r4IhCN0Et6XjeiXvuByOZfIb6bO
pioCFEYwgRq0gik/A5xbL0hGR2RzJH+BuB7KkCnRhdhkey2xde/7LWQdlwt71B4qppxEICoYTzkw
WtABvUdZ+qZ2o1vrtrMJB1J/r779xfwoIxG8sEslFtjq0ahGsk4oIn4FUMdKb7InUv1vQKv1ZR5y
pNVcXAvzxKx2l8oLp1os0aqL5lPj6g+jJ7Uge5q24VHr7HQDqYhXAL9zKCWEhW2+hXdcz8NbNXWS
8igrh4k81Tq3fjX3Buj9c+dzubXBREfOEyCAvFcb0yTSUQ3RREXpizpQatxawUxEaWagzcND5ucv
4AkKRL91JafGwPUSbHuuj2VkVeB7QuZoqQakGgzKqQtQjKlB9i+exPrTaO9jbjwm/wF9T1CxRw+H
pE9X/X1lSmpwWoEjNkOElOz2RRjs1BMkbwrt6EPY1H7llK3TCk5R2zrnfcFaHSr3SAiAQTMM+pJq
kTCW5QBY5Rz/lpS9yUPtsjI2gCghQQbmUfgAuj6at1nRZ4ICBR4nBnonwqxp9kZENfIn3gFhlPJg
Cv0HSzTANEwnh2EDljd5QE8skRt7UH7V9XEscDZkHnkBqwgESyABBVAQyEi6AJsuTdU1HbSYzq5t
J9nT4jbb1hU2+qHRHR41Ftcelc8YYgT2TCDn0FzsCA1ui4bfssGQuktyGe7dZkR6UhwhcFtcs6vR
IbOqq24uchFjbb03vhZoIaV4RrSlbexl8C7yPhwz5K4N0utLjaS2SosUmoJNetCQWIj2AgbEV+lB
2Ytu5EWlkxicAQaJ0dy8WCd1tdFBnSWrE8jZDBr/LCSUABLo6uAEU/aLR5Rm4h/GF5nk420y8+Kt
9pjK3MqlhMyXmoqnRumcUXpV1Ifv4yHPAJWuQfE90foEH7FO7zvxRc7+OVEI4NEoYWHanwiu0U2/
PK1DMWvgt+bsKdeexOK9C3kVK+YidEgPy6aqkObpZS7WgllMDLUMfdkSbfSgd5HauN/vE/MQ/DFx
fgauHl8LigLqLOIBK42KUw/loWx+GIpvdbM7LOSVwJuaYoUxJJb/XdPZY64MWrFZDSFEMKGZW0yO
UekPXR4DRmKNT9+vjO02VpaojEiYJXEEhADVRtK3qSDcXLSOoEDKW/QLb97K2j8Wt8CRWBmkUqEq
qYRwNOCB9VF1Kxk0kJE4vxtFyYlavC0kx2a1hVHe59kozsC9qvreStVXZazu1TnlHA2eGfLvKzML
KN/6Po4BQJe/TOvV6nrQsvKAwuyvZKDkjb45bhM92TCqfam2pBhNnjkRJkOHn/HxnEPdG/fcRxXT
t58rYSTiX+FwxrLJ8cIpyUuDQHhjz8ihNUB4HWW3uwk87fn7Q8i8Xn/s0cyrmVmXc5RJ8ykov+T5
Uer3lfU89TBavAUxZ26D+cFWxqgMEew4kODVUB6y1M8xy+zUetGXx+8XxCougLKI1BLPO6hRt6os
o04WG+ygcjd/TUcV9ZPpjUyJ5UAVOvORzImpnAPPTqNWRqmb1UiB1E3Qcj2ZN6M37FIvcKFKMn8S
VUaRWz8hS7hKSU0UfvHHuB5/CYa4NtUymIFziwa72xE2wOJwjv8oIt7zUFqstwwQWjLqQwSyQhOr
RlEzGY2ekDPZ7QiTY7wjs+a8YTv2TcM9O496kDmvy/vcQJSkjmXUojR7wYgsijM7eTc5ROO3PzQ+
55wwN3FljXJSiP1SXoSoIyRH0ZGdfA/hPmfaQ10VHN28T8Y6+eiWQxVFM8EtRBebo0Lpw1Yx59Oy
3OvT89hsZYl38FkLQrSA1iU4qMyr5lUQzkrWaBOgRaGX62hfZ+6wzTMH3FvedEp9XorEqqeR8PQ/
g9QOhlGrFdOAgvZ0R1rXoJDbjAqYYlDiOtcOuaUflnNcG6QcPjJiLaxGJGVEb3B6Ut7Mzh0rvMJ0
n0jIZVCA4URMpjfB088ACbYm4TFBZzjhohSDiKtWfaavM3q70FDqtk1ut65JFFkIWVPP1WQ5F3ro
G74yS2NlTJAR6H0WIrHaoCtX7RS3ANW5r7uNN9ixTYpD2jYCc0bvBvYAAb1kK75VD8GjxomxzCR8
/Usonz11YpGkCelabOsPA8y4aG+bbt5tGjjT+xrDLI2TQSa1szOn1Oy4dTj3lJyi77aCHPtVlC+t
Uk/7KEBH/646ToARzy8LWlHgOCaAmtT9C/Aa8yYpJu4pqgroIVIPD6jFptNknstwkq8jCFuGDdYx
BcO/4tZypcTjrJFpUCVgUaAPFeBUL9doCuGQL1ZBPKwCEc/lkKFIvLceFI9MeUXDv7OHoj+cOir/
9NtAyAtJHTX0GHB/wLNRuJij3lQgKkH42An/3NOCdAy0MmgJSQTYTq2uUEZNri05Oj/HtWPm6u/Z
oce0TO4Xv8s3zl5enxcUFwiN1X+GIumC0BhbyywpcQq/3iXHBniocoMJ3nyTD4j/f8k9fv0BCQiW
6F1ZCqC417WNvBXKSRbeUUZZHCKnaXkCAI934LXZjgdeOGG4XlCEiphJhKI7hj51+oTGqRrJhZWc
CLE7hF/bTeRWW9K4GY8dAVby3ABjgdDbkTENj+lo4COo2FyPeS8kQlzghIZbXcXwiTl4yqNwIl8x
C3fd+M/vPZZoEio+EQOf6PNd3olkyNspjqT8XMGUHXJulm14Y8xgQTsj+jc9b1vJQbx0NaCMRGsB
BSow0FxNmZpSMGZTlQ2nYoxcQG/sCGpvocl5+Z/B39+ZocopkR6ZSqSlA9hmei9dHAONt8TN3iYR
Tz9I17sgJrKlXwkGeHmfkWzalWkVaHFMLqNERl/FIRikWa/bAt68A/E4GWgN7zXEMP58xPkD0bZw
DXWwh5qQQqFrl3oTgSjSFCPYCh/PzQzoy2qIXfF22UqGjeTfXkzAs0i5sdqMhm103JkaRpsYNWH0
iKHJbgKLRuMV5TqLokI3I8xggo+JaCJvlc18zH1uq51xemAJrNnKGYpPozKgTNIAja9Fp8Y3ngCf
BeXaI5iZHpvQbjA97CZb+SDg3vxzZ05W+McuubqrAFkr5SzJed2hhWs0LqrTaBj7hgNWmdafbmMA
+zgelnGIMCOMN5YJsVfjSmgh17JcyJc8gi+IQZbkhXtoteWO5qiH4ob3+Lh+WuHlgZccDOkgV72K
VY2mNGJpFt0pU2OkQubw0HR4gkzhTqynu1xp38ZsdPUF0LBCwci9Nm056736sOQXYC4ALE0Sbj2d
DhghsgRdatEjj+0eZFR2f0uIIYg0QZG7cmmLmLIIfR4b41Ugo8xSJUgjEwtBk4PpVImwK9zI0y/O
wojTvrihlAUquS0mtc9QY+6R3I6O9Xm+ozvxiUwZeaDv5r8YrqLIpUGay7XP07FKNHPAw7UhTf/t
f2QUUbTG/vG8OfPkgLoFlJwWICkofV1eDAFYlKhqouGkPkwuYRNLXOPWuom22Z43onX9dsXK1rao
Sxh1lbkArNKjVj16Kh4JQm4PdmaXu2EjvHObUqyzgXIr2FwwsYVLSMX/qZOBZJhT8lQWQLmMvs1i
g9NetD8npz1iBOc3t8khkrBEn5a1Teo8RlUWjl2LpFEXI+UGfCLBTkub2ItBtKzapZpFn4peSXap
JLJTT1lwMrJI8OU2r29H5IAeKoKZC7VJqLAoqHLts6mftyXqu7Y2dMpLa4XVftIXc6stTe6iSpAc
plHByyZVh30nyMKuC5PooUyW8KCWSeSP5gR1BxDZ7oMwLIAmlgrfCKGOZGWJ4BuYiblLSiP7YRSR
5ZiNme8mw1TsaShjH4oAmjMuaXuvS6N1sAaMFMXzELtFV+g7w4oS+M+82elLhGn9LB8OSi5Xt2Nf
AH5a6tkOpDrtFjI04ueka8kxMM12l5dZsTHTTLO7cLQ8uRXjmz4MhINYYU+kpakdq66I9Gpq+OWc
pXu51/CmiVJ9l2fG5NVLIOyKRRXdNsKIq2KF6n6IsmSzVCC615oSCXvQhU43NeamGRPDMdR6sY1Z
rt/1LoxEu5Dn3k+FcPGKJIy9cFSst07QMK0K7idPaxbQZ2S5vOmKJQRbiNraJfymG8qgBjLEITiq
QqzZ0EHONtZkaLakFoJXLnryEGgyZMTKAqRtRpUfq2roXcFauHP9LHdrATyGLBpfCJfm8toOadTK
hYSrVAMAdWOhkEEg1ZY3QCBC8dBr4oxXMv0EIa8hjWuMNpyT7VUAzStR7brE6hFASS1N8JYNGRpN
0F7iDSix/ASAtufhEPQlgWO5XFxQyq1eZy3QK3vyqicJGCnukoQWqCdepGY4eEUECp70rjGqQeOZ
DaVcEhEHAjw5HSgh2k3ppJAfnfaz24FYl5deXhUKLaCIV+aI11pvZN7rndzgyxEwGRl7kTaE+7Ln
BGSG84MZNOMxXIZHM51Yosxam62oDqd2CFzRCOxw4UwDXpd9ziv5Y4I6g4YZlpoYW6A7Bpahus/3
C/qOhmdsjhjR874wC8tZE3vr/hgkX3K1dWppjb2I5IZI6e3jfQOEkeT9BZaRt3fUJzKqISnCEoBr
5e48DHU3g8gWufjN5JXuvNUwLWrDQXESDbJdVOjAF7N0EyLwgCvTVTQ5WNrOMHHqpx94PTrQyQEx
w4YAKPMna8dtojDNAdFAaLwIqJ2KjtJUSbWwnIOx6CyYO0/AS1d51qZ0wydehYy5oytjVFhMs0QL
Y0XpT6GAjoloD/ITZ/fIz6V2D7nFn2BPpWmznIwGvPV8kh/Ct+YYHlrISzjKLR77pT29ftwm3sgV
I2d5qrVVGt4XDkoYJZI+oO81uLNXuNObAR+s7VEf56MXGZ8MMF5CVIi5HbwrqDWGy5KhEBcOKHh2
R4KUrDzcgLNf5OvUX5dPSLYGBi8Fk4EgxrvqNGRzUFgkM+xxvWVQzLa/B/AS9AAqVfvYr984X5Dh
hy/sUbcumoEFi9t4OHU/qt2yCx9Sx7gBh6GPh6/DpxlnfztNwkSHpuP8035fzEwTAAazxwutvBVD
5zzuHjvRY+gYpTP/jDkLZNwBAOn/2KPWhwGEQrbSZDhN5taCgLEWdRwXwkoK1haouInIUsR5Dgt6
/1Hpiy3Oh5nXnmQfC0MCgB0z5NqVfGtgqLmcC2OPkpMegQfY8qU3MqAqabbydeY1++ekLjiJqDSh
KU9u+NWsaFM2ECEvRXLLFH/ZFU/IMwFNHF2M3zxAtIzLt3L1eCcGV9kV9ShCSQ0S0DWutWaDQwS+
MdjNdxYKv0jFOTGNtZ+YK0I1BLuJg0jjsGbBEozMwjWD/smmeSZ+uDuoNhTgt82D8C/TnZU9qrCm
hEIEXBTsYV4TU1ugpJsQ2k4EOk+AWNnNwoWaMW72xRKpULMoUgDi+wU3LbUzmN3JGDA2XWneLftk
W22gscG5CddoLJKboCmhopiOUU66WZCmoVlJizjhyOS3yrF9QenlNjxGt6S6HT3omFz1OP6LEYEu
TFIbW5aaNQQhNrZxJxcX0I8ngqkjc04gh4Ouj728WDvMwt+JPPwFw7X8H2lftty2Dmz7RaziPLxy
0GTJsh3HdvTCsp2E8zzz68+Ccu42BeEIe+c+u8otgI1Gd2P1WhemqQ0GXkAxGhOhLDQ+MzO1Oyvn
bSjzGy42lLrBZTSCq5jk//JaAsIj2wGqe1dumn0BHdj0wO1LMJcEsleC38N7CF28g0pKMzOfLCkC
HQMKwV3sqlvjoB/JdFXm8gfGyAqoDIKo+GLoTcOwn05jWMJwHJKqgcUG3SqoEAFwlqDYFsvHBC2z
LDTWtx2G0Sq4sEdu+0U22wFWqgtjhT5PV7ugNrVzoBKKzPF5aA/WVi4XRj7twlAAPQ1fT4b5lKEU
0MHuPYe8IEZ+K713yBSgAgFeevlq4B2P7XWcKWmLS8GwCJ3Yne5me+n3fB5U4ZVQrAUB7YvcBKjm
a4WQXsz8ctDxpWp/XWVHWX6//WUkVqGxNEAd5XrqRNAeSig09u2ekFpW92BPdj9HaAj4K+Op9pqt
vDEewn8xosJanCoiw1OB9gc+l7rEUbYlQQIJDxw0HT2GtQJUuqg5rV3shXW9qzEuwhXSZrni0ia1
3jlMylQPcLhBRLKq7stV4eixCw7NT/lT7m1S5Jue8Q1TqLc3mhUykUWIWCjQGFe49AbAVaMppv40
+ZXdGr90KKfN1UvefMcLFMcWc40LW1QAU4J5zC19xL1Xr4LwWyBq9ui/jAJ3LJQVKcEijbTSwnvK
VR03ZkHZi2pImC3ybQ9gdezWHyrerED+8B2zcLwynHX2FvZoGAQQGT16WgYSMtQgGDJyinX5ei7k
VtYPXrfkmoAVF6uqo7GAxw0ovtBlY5pA4TyCiPNJfzRre3ajO62zO698UPA8Jz+Ina0iQktedbQg
fLcVN9yZHEaWe/ELqA8ZdpLoizrWK1RuuiWQGgzJOFqCkaoUKB7RJiN53HKZeSzxjgMeZQK9ot83
xE5rU2tC2lt+jqtzp/wQhqD+ig27c8t72Pym8RIn5vFY2KRWKqe9X1WNhKo5sPqHrEVCEQ1Kshkq
DbNAVSq6aNVycRa8ldJV5lRWSpmN3Un7Zq4h0u0135NDD40PksUEn/8iJWVaNAkLEnTfrrH6URll
YzIhP8wjPAiCHWJtgY5PwchT54oYD7DANK7ec1MM5vYuzFJRD68R+mAYiAiShOnYCSpeZW6PIEQi
RS4hBWv2k0tYIv77Kyg5RAvL5JctbuS4njuxF2C5Bh7od/mcu8XOfxAfwF3qf7Yvf+TteNBBZgBc
GKW8SZCEXqolXCyZvJvAIAymL1sA444l8zJhZgRcWKI8aJAGFbQFiBGtW7zInnaXATUY7PUjLrB1
fpB+3L5FruFX2E4NzEVoc4L1XlOp7WzaMVBiPcMbFgbxRS9fgXVCdY21hpwK03pQF5J+hxnez3JU
qc4k/s16l/apnR31oM3qpu/RLwwfjFW1Hm0MeIKMEo+esWe5XLAQKz+B5iiQz4AM6Vd8FH6VRFWo
IzBIR4wJNSJq1Hk7zc68J7io/FU4oCsEceMWvYwMvco1d9qFdekAwwPYAhSqRMglXHqwFPYYL1XQ
Xu5AGQWvhdg2aQLkoDj3FE+84xpk+dTSIPlBiyOT1HEZTR3pZ2MSkxCbA8sDdW/dJlR6viM+3fYp
5g4v1kflzHMTQwJTqju0mls8CehE0Al4Te5TB6PTQF7tQa6AIgcCZtRREbQkyDs56lCnBpsQKOwP
dQui7W3qyb7L3UT2V/vHGj0nkkRdZlox6d2spLf8GYPsd/N98Jw9jOt/AYdihXUgeU00bSwNiADq
WIrpIBeBZI5IhEQnM12kleRIjkCE5l5+0H7xyRVYJiEQQvBlGPtCTXzpJVE4if5gKe1JLe6y8bk1
Xm+7BatpiKbClwHqzpg7S4SwK9Y0rTsA55u1T8C8xhog16dwx4OtMJZzpthBugXwikW3YENRr4Pe
QF4+Fz+K5GOYXm4vh5FKXfx/Yn9xqEy/ARd6peDJwQhtOe/saP6Vpx9/YQSYP+RN0KQBAPDSyGxM
8zxAWON97it7DEQ3z7J1kfCSJVbLRwVo/P/ZofNgsw9rGa/MpDGJ8YLQE73wTfmAgKpTbGPkxk8R
90Axv8/CJB0Fda0XyrEcobYiFV6pTJ95Fhf27f1jPb0iPBgSfFrD0ztN4uGX3dQqA4pr8mK4At2R
uR0wWs/Xy2NuoSYZYHWC0A3gIFTUsxLMmlZQETrNIN4UJ1v0Eq/fFG85GpKjVz8lKy5vCCMrASgU
1wjqJYzY0heJEvZZ1xZhB2olNJRrO4L2yjbZqQKuUNL+H1qv+UkETjUOXQHL95eGSaxc+L4ezSkG
3mM0EfSnGtKmhfGkxJzzxWruXqyO2tBs0CRV0BPEo3U3O5kXPZpbZa2/+ba6rx0+EIy5KEDOyGM2
UiG6hyVmmTWpARYFBvl9r+HCSoE+980VxyWZX21hh9q8Zqyhia7qLW7jLrXllwqcun7uWJYbRBg1
MG1C8Qziump2pZ8c2+R/U70m4M01GUg3tOqARrj8cNlgGb0SNcQ2iM/AJZU26I6Qfnm80wNb2nLs
MTKPC3vUWoPEjMx8rFv0daERBt1DLBZ9oHmnr1D1/RUiSwVTDwZhVCCXrt6lmroIo06LgeUDkl/A
GP0fa5KXPnITAqa/gFAK4q1A7ik0SqBuCyFp06IjfBMTIFmmDC61YK0DkhXFdvtCiGFTp+e25xlp
D0GSQL5NBb4WvASX39BUA1mWqrA9Gcf82QDUVXAgtPjSHfkpATt8ftmi7wVfqNqoUnEGkcph0k3Z
GPeqPa3EfcxHuLEuhMW6FMo38dUiIWv8FilPvTd3xeMIORPpEY/4ZzXqdF38RfcHG0j069ALRWJC
JVlj2st1k8EiOP6xunSFFu9PCfJyQJxzKy3m8oA4x4gnSnW0ty4/mxqJVui3Mm4i8zRX91bOm2bn
GaAqKbmDMLkSIX8T15Oj7wC2fAQazvGf85dwY34ERy5OlxnJFkuiPFFt/FKoJ7E9Vb9Hd3gn8rcj
2jr15Dbu4N5D4jqxLXfmcXCSf0sHMaD2dfDIiwyO0ViblHmEVB+cMtgku2hN6ot/wX3OCl5IvXEV
gLoKr5okACxuOagzdKMxAFTSvpFnGzIuqD9EIEuUnO5Yrnk9hmskOerBpT2y3Qt7aUwYwk1yMQhB
5xS+BmoHoYw8s9Z9F8JVkIuEfq1jVrF2Jw/DdCdFYca52VmfFGKLGPqQwOh21YBViyiKagleqqWO
KL018X7CAew3t+8FVuhcWKHDStD0OHdK20Iu0Ng1iXlQksi19IJzJJiO8rUYOqLEQ+QrWiLg9mmS
u9Ead23orzNwFdlVqR6yJFnpwfAy5dA0u70+ZjK4XCB17+E3ieoQqC1QeNJKcqt1VNmKYUeOAHSw
usGTQGYDZHDbKm9XqYTJjFuInSi43LVuLRaZbVaHrqo5RphpmYGoiYAJUU6ZnndImlK0ag2biknu
fQQqEsFRnlqQ8ImuegdAo/sXi1qYI1FvcShyvylTrSQxBkWIXtlWiN6QWju3rVyTR5GztzBDnfV5
iJTCBPM5uIUwirefEi/9kX8LvNYeLFuEHJybHC3B7gdn/MExTXzhKpwtTFPHvioNMTATzB9oMPes
QAI7cUApClbDJ8lrv/PaJkwvWZij7iFdz1utkPD9fBMQhgCcovrKNyLOZ2O7CearwLGLGH2lCGk1
eVHPqUVeNdUdRAhW6Dl9tHaLGcBs5T8Jz7d3kRm3EKjP4pMQiKRWZdZ1V6XjgKSol+xOgXZnhYHR
KLSN8nTbEvtsL0xR92zTV6PeDyXJGqQVWD29ena1pwh9b/CHIK3NZld+4tjkLY+6aYNJHjG8jrDc
utKqfa6hWPdKlEOh9lbgOmrv8ZiK9yQu4JbpLF9rpecpxEILBA3UA6cqxFPudEiD3ENWur69PHKG
r07AwgqV+UWCFWvzgNWJ4/dGfRjjn7f////hjP94h0qO4CKI9FlsjoGAcJz8Vnf1A0adwU8Sx5C2
yu8hIOeIrxN3sJt5rBeLoqIxGlJdKShwE9JSwRXgCE+Ql3Ig4QatZy4/BPNDoc+FOSIVCSbdvEt0
cTaiAom6/CivLQlYbIylwkHi39leTh0Cvs2/82Ize18NDYA2CyrfVxRA0RwVUVqB7yWUztIH86be
hDO6RgToqH2HOsDfpOyQsYSCtkQmDOkiPS3kaPA7JLnmYV5poNS1nGaVbcmQOL/8Yfnl0hjlNoNU
an6YF/D+/PdkPSkzZ/ifBCXa75f/n3KRoAS9zDxgMULU7SpJX+dxjjmPaJt3w2aIZsnmnAOWlywN
kgUvzkHeNXIvFTjO/YoMEUGrwvUfEuePTtF8wKMzV4CYFbkw8iDivRuooyvcbQm1FFXrquEU9YYN
6IYtaC/gsz7mXHZz1uIsExAagPYx2EE3fHtZ9usmGMqTIjd2goSymSA7MPLmhllOsTRD7WEyQida
abTxNCovVf5k5o+3PxK5PminWP5/sszFNxLlOBszQx1PRrsu5JOY30sYzxutb5gzdVou1wvPHJV9
tMnQN1UKc1qQupWurNvgflbRFRpArNw+lLPv3l4fM2hgGkYCVTWIo694scW0Sf2plGsAROcVYTuO
3exAnhxzj2CVee8ATAf8MkezYqd5jqGxASyyYfOcCbsqUuygPmLQjHe42I7xz7os6hZLBF3IZHM+
szgDBCfsBDsCrbm/TV/jymkyp+mdlq+XQoIE5S94/4JIBIhdCfaOSg20yErBdIMPWLv4ZOVPQjls
uqMDpWokBo8TX5eZbZGICOK8YtSIyrWy3goT2QJZLQHpYAj5/PQPlA5JgBTIRj5anDqONS2DNcJh
IKAlEXDq5Znwu7ke5glUOhh+RJAC93D2WDiVAGCF5GQ/8Hj0L4aNWM2vC6vU0cj93tfAYEvQxW1k
k6Fyf9999p7kJSsuDJWVVl5Yo3a1ssxajlXQSvmHGa3Lbp2cfMDIsq3synflTnC5GA7GybiwSCWy
86xXuuSfd3V08YJKGmDb5gCrDgFcVavqOG24Y55s7/n6lpS/SoGWDW2NXTWBOlo1o5u7MYbvrIOc
rkTQ3fwNnyUITxbuc/V0O0/pGEDKBLDAchs6Jeo6wVPwQFLb6qb8znsdYTvOGQNJukZoLF66ayjK
bd8mYg2m7M4jfqM8ZVuytoA/K8+IOiAiIYDOsy16bVMOYaYygq3kt/lIoASEZUr4NeLhTnbTncWX
gWYktpqogjsO3Nw6XqYpR5XMKsTDOz4gGORkUIPMhLDLsUKnevg7ZhDy9Rb2KDdNSzFQ8zA6H34k
LQ2Eny1ndDBsBdZqLss581AsrFHfrtKGKIM5sHZto033vXmsMLmjh6BjUs/DoZZbeAO/0GI1/5ar
pKehRqPp2ymAXfNQbtujv1UO/Qv20+FVyuxAQ5jW0OhisOUUiQBVigzY6cGZMIMSQikPog3pB2rJ
rblJ3NT0JE5XkYUy0kTTAI2yhr7tFRd4OtRVpcSYT+pXwmdkufpOOzbvwzraZVAPH53kQXbjJ7nd
qK+8fgcLdnBhm8riq9jqBbRLCY388FIE9nw33hGafP9Tq+xwl3xw8hvm+YCwkIFxcIBSrrqOUmXl
gYxZBjKpr4FtKdgRXIq1HtfRSuHtLCucIrsGmRxx2iv0uKpD7GAaNWJNWole9xSBPd5ysi16R4k9
bXggVuZ2Lg1S+W/YqWrRk+OvHQeIsc+bEqOkpq05UILn31Hs5WlAjqp40wMj0WUobasuD/IA1vo3
yN8A4OhJm/xVtcsKN9RwzLldeFY8lc5MUtDzM0z6GT+ZMF2ddTgdRVs7IpCxWsgjtWU1G7WlDWoL
C7XXyrqQyRZa++Rex7ta/i1c9WcU7gD+dEJXw50RZPnl0iqVRJlyr6QCuXiHXfxAPpyOLJFM7BFB
Ay7ml1GNaZiPBdoXM0R4IKXiaBuYapMFGAOovMmJfza2dGfdl16xJ0hYEaD49DvvPYr56b5M0ldh
aZSAxKvtcDJC464WlW05Di7ncPNsUP5oNGqlliGS/NbtXfEl84JTsR4fwYWzOyNPgWd6vm2SdSEt
NvJ8Hhf1YNpFQShMMi6kGdzYceHNefaWl9FaTeTNbVPMq4HI3YAZFnhQINQvT1sZV7qoJwjTBB5Q
RuDSQN8qdNUSYOLJjXIgxdc4cpxNlZme+WWW5ogNxbGOUhMRUz/o62gjbUbMKip3IKQANt0jDISy
LUITHTSdG4IKDVzeT2AVpYCT/LNyjfquYx2n5jgTYPymw9rxXT1zmwK6U22z1bDhUUIw3WhhjuzI
4qNO2VinZkymcFLtAKbSrThDL+b212SewIUNEloXNmo/q8w5xcc0Ids5xIqdqBg6EDg+w/14ZKlL
M1MBjXcrID4zePVPMkLRrLNDiZGGDNiS4NBCenU4yh/dJvqme+la2d5eJ7M6BAYDY1rgAERLkEpI
kwolsEimMqf6zFSDF1NIeboQ31hrjrFrnXiXc0Gu7C8IxgHM1hLwFRVNJU0wKsiOA3ul3RnVaxLy
al72ofgyQFWfUgrCFLHX/0gNC4SpWfBUEP7NL9BKF1ze9cD2li9z1CaGsS9BxkQa0YuE1kT5oTUA
B1W8oaX/I8J8maGS+UBPxzaxKjJbmtxDwAsEJSq0YMB0RXC74gef8Zr3oaiYJglV2deJgmOgpcqx
HVTzlVAEPd12QpYVGdPVBD3G4GfUU99qGoiTnMCd7IhT4sTqt9sWmInX0gS1dYlSVA2arCTTI6QT
UGU41pvoWV8lLooSTqOddessjVG7ppVJhEIP6yl0IPF73+nHoxb9bqCqzFmWiPhA96++LIFt+jJ+
tAA6m4OEZYFzd5sfBcQMBZPN0YondcIsQgzAtTD3iGIZw7GXloxIAdEFRtneCedKc595xjHYxAN4
rQww6HnVNhjsclc+gXL3r0D/qLeQxFogeTNRA10ab+OmDudKjcnDRXiumgXotzah59uZ+5eJM7T5
VLRZoSx11TILmqz1TTww4KD9YZWHdqt1xq4ETnrKD1yxWEa8QvmByX8iios+PxVA2qgtAT7oqzMq
BwL3h04A1FZAlT5s5tzhvjCT/0f5jYF4L2JI3US6olLHoQb4SG59OTtV4GmYE3U1Dun7FOqvvtZs
g9HiFVqME35hj/KePvKbWhLE7DR2duMB9EoIxPtXWQEJmzU5swfV9B9cmSeyCnqVcFiMN4AvgpAF
X7pN3kl4HZ1qE5/RX8vvGXmxcSsN3IAAHa5IYlSDtL+N7fTEgxfzTFMXkBFURi5qgFlVYeTbQyHu
A1PcSGX4bGVxDHGr9mEIWg5XFuMawmPR13opLxrzuOjjpgV/qLUTtKM/3vcBL5CSXO5qT0H1CFFj
y8JVROV6fe+3ZmgOCQJp80JIAud19EAoAqFZ5XCiG88WOTWL7Mgox1HCdF6M6Bb+RE/3oKyDh/+d
UeN5KCNmGyDC+GddVMJnjqXYS0oenx9WgIzzwqOR42aF8uemdFIHnK+S/TdCp6CzXdolJ2exxlAV
ZzHU0xTl7Ix20jChAznfA5ggutp3EeK0fu7e3lamlyxWSp2K2dJ6M86y9BSa27H9ZvXvXfxfpSTO
i8IlAYZgwkNKHffCBxxVL5r4lE7xytIT10zrQy50PGckH4VyRhNE0lDGRAwDgRrl8FIuKE3cyHCQ
k+p71icoYWx/m71lqpfeRz8gQ83JVFilDtZE+M3A64wHFWrzMJ9vmZEPN+lX9X4GvSoOwP3slGjh
tAd+J4DxrTDtLBFWZ4uk59RG9s0QRKU1je+R9mz0sR0o7qRwQdGMbQQEQQF5PyoeGY2wSx+splys
064gBCLAYr+LuuO7mIYA85106MnwIu9ky0yLoG0ATS0uO/mcbSy8fgx7NUt8ZBO4DFzRax/GfX0k
g/+9E4CY8+78hHKM3HAt7nLQ34Q2f2/J3lHOQ2hy//kN1N6GbR8kYeZ3pyiOAfjTuqB7QoYNfrWo
HIT3StbChyDt+20/SY96mYf/HcCwtH8eeF/sQaG3RhLEdXMK2qcuBc2C8jiUo9MZeHmceUT9TEf6
Wiw9u6D4c95nkjS+56Hw0M6mb5eNju6VgPmr/xxeLpZFBe08VoFDR2J1yvKHKvW04nPS1v9/Joh3
LXYuLPRRmRRrOFXNqu9+193eGN9um2AkLBeroMJyE3d+VcdqfTLz31X3mPPyaeb3wPQw4XsylKsB
O0mLAzNTkR/0wmmujorSeZXB7SMyj9nCCrUKiJ+LgzxLyil9m5zwQbArNBi0p/x3s5ddYcsjvmUt
CnwaeNUCjA25JZUbFCMYxfvBqk99Knpxtcn6cWVNnI/PyKwwBUCiPUYB8JxNxfy5NUJUpUlzGsJA
8qKivI/16XGaIJA8Rk+ZXytbWWp+3XYHVv14YZX8qoXLAU6epYlW5ud3CfUF/GMf5V1qq2/9GshW
HjaMrIEOTcs1UqHJn1RfrwSzPo3yiwCycsk0d8H8WyrRIQ1LTj5wBvDR1lQRzRgdAxa4bKgdbVtJ
DLo+h3pAGtpjuh8mYHXb3knrwZ660FYtL5PQOqzQbsgeevAiBQ3g2CX6ixBIlVMZ+iKmm0w1qBO8
Ztxa8uR2Ddpm+T7p263lSzuMea677HtjHYLkEx3mjdUisZpmW6jvJvMzjZ/74E3oP60CzLhBBnZc
yKjEb0k78xbL2NnlWqnvCBhQBiLeoToJo2UH0psm8hTqWA/YAO0iLyHK7tYVmraoer9MsnF8J/R+
A0hdgfFeD/scfTTePUrOL/3llqao1bSD1dZ+WkMSQQudQn3Ns5ETzVn9wYvVUK6YFumA6gUZyOCA
HBFilpi2PxAsJjCKQOSgfOLiZpmrAvYZVFuY273SdOsnvHVWsxmfpqYz1+DiEr2iNWqPc6QZ1QWp
XyAmQWQQrli6ww6Ew5muZqi5CZ5P2viEzQXTMOmO+4zKWpIOPjFoDmN+6apqSjMxlVvFaM/hI/5h
nPu71dsfpAhqJ67wLitRBW78yyJ1DUdqksjtJOsnPbGrwTXXBK8oOGK1CR6qVQTNLt4LEiv6A0kh
g/pOx0CfSDljCbZqIJ6n5pSMHyMUXWatdypQhd/+bCweIAtdQoXAmURk/vTlnwQzJDLqGC3zei8+
BhAbSsADBEKundbaMgaHfVfeioqjBt4UIS/nT9sxV4oBHxxveKcqUwFTkIMZYweKcvKTXZ5odmcg
WgU/bi+UUZCCchIgEeQIsEQX2kM2DH0i5MmplgM7Hdb6DFz+cNT8zW07rLtmaYdylFH3s0jL+/hU
Wh+1NNh5+r2DEIgZip7WdJxDJ7MOAhoUOHUaxs+Q+1zeo1KuD1Uehc3J9AdxJ0jNaKd5pGzEYIoc
w6jan7OUSq9FqA5bpRozaJCAFE8CCxL43bLAVdrmR1ynqQuNlvFnFc/isbL0dN36umg3g+k7Q9Li
yU1KhOKprdFgiuZRdRNDLJz/um+kfWYQcgQ8DKMbcrkSpDiiWcoCsEOJiKx9Mr6ZtbgbK8MDRvhN
wkTybXsMbrgLg/QLbav3cpVUqFc0GzTDm3QF3lhz669mkESrEFqtSwwHtx6Y71ZCvK5DZRsfeGDC
a6e8/A1UhifoY5Fpw6iegj5ZJU1/F/nFc+urDyLESzlXz7VjXtqiHDNNQFeedXjmU0bDzdTiuRja
p1waH+dQBmlEEfWcHWYaxFuYDopH3N10u1BMzLS1pm46pZ25rzEKE5rP6tw6hgSNTx6y9jqGYHV4
dcMAAFCZVy0S7JevpSRXTtX6V96WGznJIqdXRc7xZmaupg7GQgmgM4zqUp8sBCYr0OSpRrz01yb6
14IjBXblWuvaVn5FKhczzHqmspYWqQ+njnEcTQnIXqppo6+1FckZisFOMSDsZtvi53gYNtxS53o/
0Xkx0Esjr++E1+/yOMowWFY6jPYrc92APGzcE5mvYZUMmJs6s7XfRRInBjCzI8ySEzCYjhE4Gjav
q8rY+R2AGo2nfdaZgyne0O7veie8F1fZQ+H6LWi8eDctM8VcmiVRdlGNtGYyN4LUdydxR5qG8FTX
XxEi3YgrnMQM2IsVkn1fmAoiFME1ZsZO8ugq4vtgcgler48d+XJfe0i1ykFCCrKpImhOaWS/EbHP
+kcEUQ9glfrNsKrfC6gpvsgb37B5cCze2qjLqJXAACnHIJwT9A9VGO0h5dzh3A9F5USyCQoEY4J0
oJhqd0LTf4vqbF8kylZXQeOJGZXAnB9nS/k02ub7gCSX46C8FVKXlC4ouJzyqTpl2bcp+tTC35xL
6fpCuPh4dOswyfq4UEIcO+sb8cQS0hzo9rqqO60m+CTBe4sbc9zzKh/2cf/HaWj+iKjQSmUepOrU
Gh/TsJGt96bY3l4bzwQVxqo41fvJwCFLIZ/VFr/MbmtMnB4gOzp/Ob9OhS1jMGqt7/GB/rxLAz2g
2uQVN3gw76YP3sP0Gc1BF4yLs6ZTgUMShSnTWnyuwfE1OwTIEiBWPEuXAK/nBbDrvXRmW0zc5Bvv
xuP4Is033qajgMocN95QvcwJKCynz9sfjH3xWJgPB08E+kN0chnqRjiaQo47FYQbkjt897eGk+2J
XAyGmVzhgcc6wFoSOiZ4JUa5L8kKdbyKWEg7HQXySWvv6uK1zwRODsTyQciXKZByA1OKda7yFtFX
DoJKR4SqT7WI2rTIDlI5rJukXN/eOdYpJt0KvLBj9Ouq4vb1UK3kvqpOShv8lMPCicvem5Vslygx
BxvBXBFSZnwk07qWUI/Spq78RqpPhbITwxehWck80B+z9iVp+f/aoCFxaTpZQVZj1yAyDvGtyPMf
yk0OdkuiLwpdJc7bIdMLFuaoDAtD02pYzSRvFPNth6e7djDd2x+Is2u0bLo8Ta04pGJ1SnQQokof
Wge9iOjnbSPM2woYBEyGquDtuJISr8IK1xDQdSfjW/4se3/IccoXdc8fK2EuCHwdhAMBzz8adfWG
M8ZxjVns38e8Ee5iIwrdXo3B4zjFLecx8tq5LzJt2hvAtjXlid8iAQb7QTBtoB9si3pjq43MOa0M
x7s0RXlCbMS9kQkIcZqtEyVWp/ieAznynnWYuMi9YaPn//0CgUnCX2ZIRPmVfpDswYAwGEGRIwM1
6u24VzYCdGBqeQfiH0Bj/ntn+tIc2exFQCJaj1MRQ21R7Wfdqc3ktzXHb12v1HYRleC+i3gg/evT
dWmR8pQqARdx6cOiVkXf6zB4rSHWxnF8ng0qTUvHSixHpR+wiaITArALdSw8yBF2gNImIuJ+Zv9F
En+5MOryQMKJYjYE0ye5+kGfjdmKfEPUVvlJPONmJLY0AvbBUBXIyy4/m9nJedOYaPG3blLBHGmT
BZCGeB4d064epBFUrX/nKiaGHEV0sa7p0sysVidNHN+rLt5XTbUKCtVFab2KzNjJRN5z6nVEIUv8
Mkela8HsZ7MattMpKyUP6lJBrNqiEXJche0pX1aofC011DTWg2o6CYGCh5BeG9q3Xuh5RDE8M+Tv
i2M2RlOdJSoWM/dN7lq5sIsgf/xX4WqxZZRXlFGQoQuS5aiZq/cZVNAKREuQfHbusEeLpQWu9INz
0shXuExAL78SFT+SQJsmoYFJwv/RPaEA8uSttBP3gBkcuCxzPGtU7Bj9IQz9JCfMnD348xow4vd3
qltsQehw4EG+mN8M4gxEFwIoRRqroZSdUDciKO2ksFoVAmJhJX37m+37skHPY5eJmkxRcY721Qu0
SdblJtuS+SFwOjrcCMXcPryOACgoAwdJX9JGWoaiMOLRUwNNuQia8hkdFbBjrtPNtOEi0cnRuXKN
hTUqCEfAlRVF0ZBeirKKcwAEoT+xJQ9N/WM7/ov5KGbEWBikAnBShP08CEJzqps3q2gdqbwLel4X
k+UVMhBKuKFlGS9alMPLU5igP5RPJ8iQlo6lDe4I3jz7tl+QX0pvHYgboIKsqAoGBam8w1QGNUdL
rj5VZWQLYe+IPdxCA1WX/DIZ4P+cYq9utdVtq4ziFY6xMEv8Zxml2iqvijkkt0q+bTA8Fx0+i725
Ul/TNbfBx3IPyJIACkUSe0zOXxqThVFSlB5c5+oaIyabeKVVr6rrH0mDQW7uCvjlM2d9zG+3MEn+
vlgfeCInQenr9jR/qjvwpXjja7sJ1hBWXav7ZOXf/9WJA9MHee7BsBBICS4tDrVf+2Cym0/qocVU
ubKBvf2Iab1/IwjKTFeX1qj1KXKeDtEYkfgvfEqRV2L42ck38Xva2KEGTOckORZnU5l7ulghdef4
fSNOsRngAmgTKHHFurAq5GngWGFMBMM1QegjyyLi19UkYjGVKCdiPFsLG31HSsB+I60xzsKVBiXn
9+rood2AY0c4Hej2entWkw3L6VSZeuG0iSY5ZibkdtTLoeP3wn+G+GJdC3PUkRMw+jgNUjadOjFC
oanEBz/BDAhULDhVE2POkpBFKLoKJnW0BejCwkrmVptFYO7FdQ/erACEiSAiS9Z/Gs2YCoqc+rH8
zusSMYpQ2EVDBU0xDAeBHPbyCERGbSj4eORZPtpYH1AjBX7i4KfOsA13qcSJYazPt7RGXTpNi3HS
vIC1SMptZf6pT6UtV70N2SpOjGZGS4xwE4VVoLTBtXa5MMgKT1Et46FV3E0eEDYyqIsxbTwReZ61
KoJsjWeRFTKh5YQ3cpTYpCt2aVGGDLfWzl1O5E3avUw66jbIBjHIBunO2IOgiseJmKwrdWGRrrVH
Penr2CgSOI26k736m79NkFC2O2sdb8Ay9ZC9ciwSh6fP39IidfVpgSlYTacQOEAuuwawSNhWy0kn
pClD4yYr3vQhb4nUCTT00AcbIhh42vk16A+mfxSHF86ieDaoa6BTwwS5UFkTZeiVCt4NSIB7OObm
Q5M6TWTHm3BnuDmv28g8DJYMmhgJ6R7YBi79pR4FUxH7Ab25btw2xaqQtI1aCCjceF0LcoivvtrC
EnXzzJAWAFnqPJ+EEK8utuSqv0i6ZznWoRtsaAy5Baa4BxOcWtw7lnkqFrbJ5i9udSMO9b7PkCwN
jho62godEydy1GP9QkTjBO54LOtjorGNR2WIxWDQkrIXi0PZBNWQntpmGyaSq6Wflv/f51UB3l4Y
IZ92sahClwsQOLbJKci2rbqOwjux5nRumemCii4CcEXQ2LHoBv6UNVIRh1lyTtAzMLNEv/S9atcv
RHfF+BlwjjYrU4CyDvD9UB8ABJ462UMB6feqEZNTUt41w48ZkMDbx4z5YRYGqJMMqIaaClKdnIRm
lwf7ZvwmjDxHJz+SdnRI/KqWjmUAWk8twjL9GYcN2kfBOwTD3KFw5AGQSRQ1sq1/mOHq9pKYjR4g
a4CMgruh2qCcbTRLvfAnpOQFqdl62a52ReBgGLy1hdOY2rpvT3Zw5PV6mLf20i7lfzjNtTk1sEvY
wP0XgB6fgr2yyz00Ebg8hqwTrCkgbwe8DfArGnoDvlJkkJOFabLVWQquPApPYM72wNoVbrLV9MqT
umN5ysIgDb3J5Tnpuj7tT0bxJg+xkxYfemJx3JGZIICKBEKgmHIEgQb17RTcK9lYFfEp3CqQvt5K
G9KMmdCTJGJOD7zXb1bRCD09KLzgbKHbTiVaQoi+nCKBNCfTCjtOQHkcSscsjTylBH6iVNxSDzez
wBs/Yi4TSh+AdkJ8CIoflF0xrqLCmrUQVBo98HkrCfHX38y/ibjq39BQAqSFWgqpLAG/0KVxlgA3
hTwzPCXBIVUVe5KTv/lupC6FWCxUZlDkX8bepulCJUxhYjz6j+Yu2YFadlNixNBNvYivo8wKKQSL
LgPYjwNOSxgIvR9O5qxHyCNLjHFgBK/0zOPoic/ThneuWY6/sHXFNR4Ab9ZDw/XUQ0KnrloHdatT
h9wGPAm1dJhc2qHCZDsZQiM2yI3lNYZDk02wA72yrSFU/SuCFUaiA9kC1UBtA2wJtC4uv5hZd2mc
Kz2iZG26gRU7SWSAntq8a/6HtOtajiNXll/UEe3Na7sx5NCJRpqXDooS23vfX38T3HvEHgzOQMuz
rxPLEtCFQqEqK1N6+vcBGVcmAr8Bzm8DUfnUVN0oSzlYQvghM6O+Y/DcFSDlWs3IcoQNobPlFdJY
i1NBvqOaQJcYiJCnFvGkaQG+jMtjHQSOBgBW3dlJ+yv8goA4rq6VIer+zMZ0TqKyCI/Fd/S79mS8
1niQHzNbQ9wvNl9oBJ2Yo7LTIE6FbJbV8Kg2z1qo2+aY8E4y42IhQ3aiBopcVFnpVE0zlUVXgjQk
g3DveYi3RDf4UQe0nLZXPGneoA/E+1wMDBmZ/5RNkTgiLFMeIrZ1Xda6IfwYHX0z1ujN1BsgWCen
vdac1K93nTNvow3HLxlR5MQqdWEP/RikojmHINk3N0QgLdhq+xCtLv6gHSspIRxbUGQjNGZnNZK2
6MxJL8Dm3LwJt7hsdNRjcuTc43e0Ddtd4/CZ7xnJo4SrBRhtEClB4I464VkDhVwtk6KjViZuXyhO
zxPqY2BpgKj8Y0KmuReUPI5Vs4jBmv6tegwh2NnaGURsVLt7l78nD+h73TUYCu1bh+cyjJsbaauM
zQRnNcawqXlNoUhAok4WN++bHakREqoAwu/D8RFWJDElyFpCKwS2PpK+1aOi1ZRYmqzaPCbAF26g
L3mM78ndhsh1HwOg1BxKIA550C7WOwOY2E+zVFwxTWHEi1+MidSdFz8Y29IBxwQJLMnDsAlvgYfn
LJT8Rer6wSQo8OgQ7sAwiEUdwUITIkVOzQjZK6atyAEUDS+8Xt5DpOnxt7ryOAZZgYaMRyMngews
dApPY7SldaqxlB8GdUA4EWdQaXVUe7wmO2rhpc+zSJZALVFGuIY9ZA04E9StoDdGPIp9HqKXU2Fw
WXEFKNRpXrwbvMZOrsA2/sL7kCTvuWSS/o5xIPR1hfH9ScdMbfO7T+6EQtq2nZPqo395RxmuKgMA
gQvCkgGCoL+g0II/uBHAXx0muzJP7SAWMTXnlsq/R1Ri73B/SigqA+9LZ1/12IzyYODSC4fMzpaD
rvFOHSMyry3QOVcTh8IoGln3Ou8Vv/IxSLNZnH+wS9yXFMuWgh2DxiO4v1EUOfXDEc8NBZQf4QcG
Id6Cr8w3PIJBgHw258Y5D1qoT0gWyVtRkjwDvGdyZSTJBEEgPNr2oDiBOG60/QspwXNHP7FDlyCh
WANcbQ69Vkzo7ySw97vdTlbtsraLl9HPB3vx0trlpyeMdw0MI4IAp6egekYXzEW0ElUhAVl7g2Yz
AcOi2bwN/HJXeLH/71+kp8ao67sKSz2cK9D1FUm3Q5nXH5pxI0Xq/eVjxUhOTu1Qb5tRyK1eSWdw
rbmgcUY9gbzXItGuFdtEphDjkYPWlIsUU9E5IYvpMKv9pErzZZhgltcEkiP50Foftsqm3v2Fw5zH
4tMlUmegx1h8blVCj+Cv70lqQvJzCWdO9cVt5mic1tR5ZnJijr68NWsY53bU+2Nf30Xl3TjzuM+Y
BtC3AZUQJDXPcAi9IsQTBIgGZAcdIr2x7SFRkNiGI+1HN33LU7CZcIHFJOU4jfVY1adRelVlOCZF
LeFjmcggoSsW/MIDGJ/LnbdcEerz2/rUFnWV5WaiWmkFyrp+v/iEIRo6bb62IRzR/PoBI83D5IwE
vl9A9SHrRc8b1kJumLUOjXjCBYVc7kp9hvjuneXIt8P7fN1tLHSMtiFftobxHU8Mk99X2Vc1DUGC
lhEBr4hO/wrByfv//4x4NzoycIV3vBubETtPTJLfVyaDZOnSTEgXDDZ2bpIabmymu7D/9yoQp1tK
B68mT+Sxg3qtru5787lBnf9y2OKtg4paNdagVmM2H5X5bgRHeb4pwt1lE4xHDVkEoQcD5AfFd8oL
+7QeFKVZhmP8POeI9+PNXDoDRvLQrzftRbcLw6l+cyFN5zf2qVk6qZLCSdVCkUQr4Xba1ZvwyXqK
bggKQiqcy2s8T6pgC7h29IGBXoEMxKk7xOYIljAAj1GBD2y9v52mh6IM7CL+Qv0HlsgknIlkBNao
GGz0mCyU8E5ETYsInc5PpBdE9rG/+wvtc6Z7fFqjg1VQjn2s1ANwHSApmG31XbBJ96kBnYRlxztC
sjvVNqonvHIa80ivDFMbqgdyVotZCTBQ9TNsJ7+JU//yJ+MtjXKPrO/lwBSW+Vgl19JybeS/4+bl
fzNB7tNVkJiKpVfFJgEEYVS/qZF0JaPb1Kg89jbeSqjwF81l0ZaqDDMqVFPHnVWndqs+XV4LySGo
a2vtd/SzwSo6fQ4aoDeCagzszuy3s2a5UadvEyW7qtL0fpBEntQg44FLvN2E1C6qdMiGydJXO9j3
I0i/hGg+gvGlgAxnAe3UVnNAhXe/eM1GEfhUaow788QkFXKjCQLbpZ4Ct73Jbwo3vRcHT/hNRgaj
fRPueRcJd4lUBJ5iaSy1RZmO6r38ruJBbaEwYtzjQKOcNW55TV22s3zuKJUr6lpVx1WnT0epPigt
5tDq53YKOLcKd1FUlIr6CRqiGtSLWi/cYvx4+Ukyj+p9eJaRAkwCly+eHS/+LIt+CqqtatVgnsIZ
6H/25ZPxFTZ1JDWoayrwSEICTH2neOgKdC+b6VhcR3cqhMIbcMuiEOGZtuwW990Box8/eGGQ9VRC
KoUGEK4WA90ZKg6CIx5Zd49+WvxMWP4/OkB+cEs6QPxREwaSiSRun9aomBgNZhGOeTcd0+do8ctX
orqTgCt1up/fend4RntNs/mqFKyPBwAaePBFHL0zEceu7fJ+CdPhqIjfxPgVwPfLsYvpjisDBlUG
7AdQ5hp6PyFBFEAemHoxXraQSVU21qa9FV/kB45BVhBZG6Q+W9Mp1WKoIMUm4gyQpcSdGR4qiFIW
+2xj8eognP0zqM+Wo1KvRAsAn50bPc6v7ZFwYqfXIwZbHjun2CyJzX3GsFYIXWTgBaGRjO9GHQeh
NJTRquEqgw95yo85EPm2RoWaUEDyGrDMY7C2RkWt2GxmpFc4BoRTt7rDswIMeOlO9fUry804yRwr
RK6NUcGr7yFxDY6/6Rirj5HyFOSiPQ6/LnsI2R76OgUU0voQ1AI9IpUaLLVRYhQkWoCm+xGkV3kE
xsLxBRp9Ssm5uNl7tzJFvGd1h8aJIqSQsSZfanYweS/8zJ/Ca5DYumJkzz+/FLLWS6PubE3Cc6yo
pB6QrORxcvHQTewqQoZa3HROczB4pIy8raQu7HYypSoQ8frrp3CXYySzKGd7MtCpX7Zjfn/5uzF9
A+1JTICauAvoMuAs9lme6xDP1oInw7w3spdc4Xwwjgn6KkuNqSgGC3LxevZNrJ+k5VbmdWR4Jqjw
FPaaXs8JQGVd/NopM5ATrTupL5e3ihyTMxf/3CqFikpzkSfqFFcLhgZ67T41DCjl1pWwr4Rh8aQy
kG0jtDJ3juvSDRfuvD05QefmVUxNgrMfhB5UgFqAzxLHAk9ndUNCcL+ZtuFhADU1+I6urB+8vIp5
x6BT/sceFaKawZDTSoTbkxClOoor2eUm3kxOZc878Yr7vGW6/coeFaVMbRaLBTSYONZLuBG9AneM
8QCmm9wR7zBmRYSr0IRdJid54iWtbP/5z1rPyNTVWQH/iwbbhvJbTW+G+RhVD5e9h3WnAQ2AchKE
zTBlSwVIkGnkRpqhE7oE93rw2s6cv8+sSpDmGLSc0bUDwOE0LBp9pQdtJ5B8jpAYTy8Ghv0SF8wy
nuzqLxn0QBxr4FwtbC9ZWaWCVTHhXwOSkOmYXC/+QjC4iU/0lQsibI7Be+4YKnG7s2OwMkgdg0lJ
c4gbIROXl+hhVK3r0azfUh16I0CpJ2Jy01Xxv4c/4nCBhV6H1glYcj82YXXjiNB30CYdddXkmig3
GigGBj+EJ2Wv+mQ6Q/lx2VX+y6Z+2qNuOD23onbWU2zqDsQ9qh2lTuoMexHE5WNkZyEoqXPeGkmI
PN/XT5uU+2h1r8pTiVuV8PJCgPNQXZHpk2ovbnlkof/FVT9tUU4zWmmiKh1CC+lzRc78O9axQFL0
Cezh0JVOcMM74ax2xsk3pPxGKcUlEPNsOo73iWz3OqAIyzbyc8MbFds6qH7uN6ZXi/wHODOwoRiP
twBmUs60l+VSB4vigGnf7HpwgYFoHoXWqQ/pAe8Qx9h0N0LvRoDIgy3I4zgSM+gAQ4vCGi4MoNRO
Y0KfA6cgyREpJGtvwSb3aqd7abzlfUbFHIntgXtrMCPpyiJ1a+iZUi+x1CN1f8sNt7NQ5SD0g+Yd
VEdjhSDY61/6VcjNcZlPPfTx/yyVuj4apTGKlCxVsmzzvQBhZeHHGG7GcqPCm10TH7io7YwLyWCf
1k/LNJuzVgTxLEawDEaV0q4fMrf86OiD0+AffW2uL3M+K93RD1JFWeIUGaKMAZ3FzT2ps9ONamev
CsZBY19L+F7MTD9Wq6Syn9iE1E3ZaVBKP2QfXTnCbtrtl/3k/c2EGvPQrMxR16UgW1NTy9lyzOT0
ujA00BdHEF5rLNmexQVDahvOUSH/fjr+EfpKHFRM6aBVfXpUYiEbzcSaidyh6IheBoUdeUfkB4E7
8XmvTdYpWRmjU+KhNPtFj9BtSYvffbTtihvV5OHPWU6ytkHlxNmy5GYpYKBQs10w/TiFG3sbgJQ+
FKOFO94GMpcETDGIVRVgHen9S7soipIIdfwoerWWh1B76NLny9+I5RPqpwl616QZ/CVNjxRKD6Vj
mYp3waAfsm7eqZWyEyJp4iU3PIPUFk6NGdbFDKpu/R7goOwHaex3V/kTwMTVNsOoil6CWKaO7CBx
+MrGTI9cLZc6cchlulEzsKPBcfSACb+ykAMUOOKpz1dyI+595v4rY9R5m62kSQYTfbPeCpwo6ICA
7BU3kNLHYchugHi7xpFxKwtwrMsflRm4gTIDCAX4QPR/yEdYJVfaJCyjJqTdsW/saGc9Kv9cGX4h
2oE/GY4GlUDFm69qbhhlbvDKMnVXyZkh1kNZYoMPkk9Ibwa78pIbAjyG8I77P66TCjAyWEsjXYcz
aTa8Zj9dWy8BAgzeb+/9Dlgzv7d5OApmovW5txhSpfY2bU3MPKHdkAfePxdx7miG3/xsvNFFsh6h
k8yby2Ml6Gub1KGR80Q3QP4xH0u1vZGKEKcjNm8UqcYRVfESUXSgSQwuko95Vv98TJDrny61rzug
bDsQuaTSjxrjLk0tOIYw2kJ4D8G5ryRWFoY1dED5UD6nEyutRC3UygBEECRCkPAMggS722r3Ym8n
N5AWuwUb7T3HgRgRFlBTIuqsYqDzTIBkquugE1tzxEBRu1f3oCdN3Omq/5FfT16zn56ah2rDBQ8y
zsiJUTpVn7RCWlR9PM4fVYDCzQ/xpnVlHwMO/hdEztEXWC2RigVKbKVSOIIsW/s2NrZg2aS2DUms
3q6bD5t/Uecg/khFvhObVBQY9bBHQUddjhFm7a8rH7JmNx041Xfa1/TMTldIRQFRr+p6TpUR0Q7K
VONmuNLd+U1qoDaUY2SVV2jm+Azd747zqojLwJyPIogSxiC5D4foOQ8U/7JvMm6P9R5a1JmHEJ3R
VnO3HCdreJbC+q5Q+73ey9dJszzJc3hb6OYvMeKSbHK806IOfRWgETJC6QK9xuUjgicvwpP4oQMc
OMu3y4tkFZ5PVkndkYJqVShzk/wDp2G6LnwTQ0W/xjdjUwLsNPNonxkRTQbPNB5oikkUEilXUdLe
SntVmI9NZ/lqsYjA2iGzT5clRuGxluyxr184SyRLODsMnzZpfwnNuR/rcupQeSDkCXoNlh4VTCwW
yPHnAlI8XBwqzyLlOv00qkIxoQ8vbMtX0hDEOF+OCSBMNWH2LfnNOxGs59p6W2mfkfRZz/UQXxGj
8ZMroGIFiPsv8U1yGptocZc/OXvKSMRPDFJuk8azWpk5DLaeuie9s9BTckxlEn6bxq6/We7yg2OS
vamQHMBwGqbfNCqOdqoWJXpASu6H4hEh7R7vQ5BhQiEb1B7Z5iuvfizx0x4VQxvIxfWgxQfqCvq/
jS073V3ilk+p00LmL7PNN8lbwD+9SXn+yt7bT8PUGZmlQRnTEC9hgrwNNpGTeqWjPBAKWpwUnEpe
mZpjkGa9Nat6Ah8fXlW1MOzruXlpqvCB8/V4NqgjIdVDL3cL8lLCSUduwOFluSL1MWsz76A67qc8
F2VgONffT6fiaJqVgjqr+H6EYae1Qeez0Ta6X214TFmsbP/EEnUYZrXA0F2KG74OPBEzLPEVKZeI
I5TvVFsZ3cWr/e7JcnnaQf/l2P/xFJr/Vh3UJexA2kaqNHgNo04NTQwdcpAWRMaEHTf1Zh9BAwki
QVicIX3GRDKGackRSa/bZ9UZvkW1B1GD1u2ew+/VQa083ilk3vUYRP2PRSpVMyYZabcCyMhgPAXJ
+1z0dtnpzmXn5BmhIkuomJkkCViWJT8DF9i1qa0Nu8s2WLVawEMQT0xod55LRVR1oKbLhKdSB5yc
nd4IKNaG96Yr3i5AAChOsY887r1Atufs6lsZpWJYMEWzXFswqm7MvQiWFPSfoDByK972LmFhGn+K
6M0rvzhrZR72lVkqgsXRnJWoHxLeJ6x1ccVXXbXjEEql0mYwgURHw6tRbV4cY5+HP3Yxc376XkKD
PhanvCa6NAUQ/rsetaH+h3aIboRNdS+4XKHbywvFS+3UoJTUSh6IM3q0/uKHuZ16i4QSorrDQOzs
q36zSdUd79XNdNfVKqnABjW6OZEhuXqsgV5tjMOsYOLc5Ak/kW907jrqPzgjBXLWp0sz0qWPqhRv
T3UT7GNocRAtIcxVbS/7ykdd95Id6oRXUi2F7QzSaUKhKNiR06HVVrlJ4ue41qHBLHuWV7tmaRde
loID4irP7+PKNTG7+jW//VwzFQhMdUIglxAINHvC8WhQh24d1KHlyragIfNdyOzhiYinXt4D9gUC
ZjYREB1ArOg+at7pRQLeUaKFMnrB+zT6iQt+HOuVpIxgeZ4AHBZJj2w0OKbZvvRpmTj4qlCV9OVY
VxEIuOTiKhpDsN6+igqHe4tng/KkqB+bTp3QGRuM0ckt4Arzzu8HboLIDnafa6E8qbRCjCXLKLpF
pT077at2Pde2BDfZktf94qnX+k/pObvnufB/CTufhim3iQJLlisBs2DKLUm+lS1EW53+O8mESQeM
V1H4ANSeH5lPe3RUL4K0DXt8NIKU63aZ34nAyZW9M/u/243pxjvRL/15i7TKLb3Jn9CwBocbXuIe
x3GZCYGGBiAgJEBJ0RwfUjTMoq4jqyOVFBnCsd/MuwH66ZITJ3bwM+RrhZDgdrb2lUXqI8+GpjaW
apJrVBP8CiE+8sONKvg4KC4U1HkrZDrvyh71bVHZkMt0QRbZeia6uuBfN8ptJrrl73hTAJ7Vys6o
k0H6L7RTALYkqrwWOFjBGHR6MgNBNXMNgLpjrV2Nla8KIHcCV8tXPuDKCnX+0XQbRklGlDcP1WN3
F3skP8gwEC05ytNfDEOzPh9hF4ScAcY0z5Xj6kztUTUHKAUCG+hW29FtdpXvFC/yLO5FyYyra2vk
X7OKbkMjThUIbrqjmdqY91Od9Ao9NycEB9/g9JBxdqx9jgcV74ZmRgTgjEAObOI2ORuelOOsaiQN
TL1IRHaICG7tTC/hBqOoIJ8Pb7leSvIM+lSs7VGnQhbDJktlUHum4Gl5RrKVH3LHOg6gardDX+Pl
ssyvuFoedShCqZKCXIaWCEIOXh4SbsnIb67Sne43fNpjVpK1XhwV7oy+GY2sALGtuFm+h1tpmx6m
h9jpPNUnxRRujGEdeYXM7kDaUCQAwlOvCSESCdYR9L5z6bbMflrgUZGfLp87ngnq2MWt0I1SN3fH
OJftQShtYX5qytfLRlidEpTZPhdC/hUr928gMp4VekK8UHsjoBSMTg4/A1/HKKP2BI7GzOE9EVnf
inArg4+GqAHTY2RQsUHtJkUG3qWGP4zhdWXwJmmYy1rboE51F4M8V5xk2ACPre4Ufi771YvxhGUN
tuRFe9Wwp879wmaurdJeAXI1cxZR8dLQyws2cg3koPIQzWCfrF4J08j4s5//V6OUn5hSkiVSJGGp
Lh5SE6awUwBPoK49oZY/3Dfgf+UBqz9oMOhYAjgfsGGA9gF7Qh1uNQgToYY43UcHMd9OVxVG6MHM
9BeCr2xb8BTwh6LhdFYOztQ5ajK9J3pBozffSJhAAT3NteIVkPnkocHIFzpbGFhYCUceg3I5m1tB
acH8hKoseFtAlJj2rvRgHNpdcS/c/cWYEvMwrAxSX08qIy1vO/SfJ0UB5191G3b6HcctWaFYXdmg
zngfLo1sFVgUeT7pYBmXDEKK6kTbEkVYLiCTVVQDzZmo4a0LQiGdevDKSm+Fc4TWGQFkjgcTzV7Y
uvqLOXbWlQblFiIaajAoj+Oih/j1CEykAN6sIlPtqtiZyVPaIJFtDp26s8rnvPd0nffwZZAtE7ZB
8CxjWp/BgZxNSYNHEapq4j7Y95jdTIFow6DXE7dewfp4a0tUJCvTNMiTFvLNC4BsyyP4KlwI0gXf
Jq9ELpu2vGyPde185JKgdSNkxNTXE6d4aPIuIhw/JJOtjwnKhYbXjhjTUMANk0y2jkFszVk0nmnW
51ybppbax7WaDsJEkNDJXeUPYHkTfUIbWTnc9gtrWyGBLCsYSmQQvwLd0ihRD5m6xjWgZIj+i+XJ
t3CU2SWcfNwkmnXOQYiJGRu0tDAZRUXMzOqKVCrJhYTR9nQ7PxdYHxLM2Lb2H3IrXOQnzyKVEolC
Z5nCjGtWbW66Yt/HPLJlpgEgHhTcAOi40J4C5RGzsDJcPHkc2Xp8M2gKxyNYvghByT8WKIcYqq4r
5ATXTAIt9XGwo+C7Fd18IToaZBIb/FIKPIIuROa1ZLUawhURpZkhi02OWLXVQAmTfoU1FOLJhKId
qePH0+0035ILa4zKIJ4QOLrHdgMNKHv0292EqUOez7F2b22KSvhrPIFjS8c7ShBbeQtKXn0jamFo
B0rDjYc8W5R7S30fRuncTh/VqWFnfAcIFYRnSAv2yTNIMQDzyTub8+VYFw0E08E9Y+ENhcLY6V4q
hWUs0bjUx6LrD0IXp/aQ9N4UTE5XD3dyCt7LsAgHe+gqdB1kg1OW/AC70MnC2j7lnllfZsbcwHOW
DMN5phPfjPsC6aULhsqrwE8PYe8UhWdefTGerG2TRGaVt/ddHBlFY5CSaJvZYezEuT0eIkyyEj1k
uXEl3W423NuIdebBZIpxDrAgalDYPTXbyMusiLGKu/37DFqtALVYOLFvOSk47kK3uhk2YP55ufyh
mfXftVVqo7sK+gmjaE1Hq4e4taPfh+8xICNabxOR9xrVdAUwJOhYPYOhaqgBP0axi3ueeGuntty0
qkIOhqk+NtqbNj0oPDAJ7++T31ef1AxByGLlwXQ0G1BzyrkdfemtsN5IcoxXJqy5tWbZCJqjeB8/
yI6po9uDMqSPqZXlI59I6i8hqAEs/vQZKg5l0IQeBxW5UuuB/ZYwnULY8ZjvJDSXKoCMJU7pgb2P
FsYskMEDdUQFdKB02yKaF/ho/32y7rT66bI7ss+9+scAzY08DGk5DTMW1EElIr4hEOMEJGLmjw5l
TTKuJaASn7o676biLOzjpbT6eoEY9KOVhPXRPEo+yHE8CJAPYDmanDG2QWvgZc7w4/JaeSapk1dF
kZ5DIag+RlPkLmXkDPwwTu6GszC62k7qXLWyNpTzAmgYmuE+FFIUd9nqbnkNstPGIyj7ZC+jVh26
qci7QXjLI7+vdnSqasx3JxHelvvZUXOM+yGYPGRX6OSgR7cfDqHP7Qcyb63VcqkzqIWWESjjx9Oh
+yC8jh2SayT7L1XeDSQ0JghmNGhZUZcypoXFRg+s6iiiIg0QjiMehtbpK7vuN0RBK9sL6CHxvJS4
xNnn1HT0/g3REs805ZO0aNJmxqNs+D56RIEjdca76hnZlA8SeM5ZZ+YdK2NUbEEypQzgLkE6FUab
xMq2gzEcpKRyLx8DnhlqJzU5AutwIlRHIW0eyjz83onSpppKngge812JkuKfzaOS9kA3+igLtQaE
6A36FsOWSNPJfrcxOBtHguClr0R+X3k+aFyzCNI9DQBvRHTJ8pQNaUVzEwaGN4AtilT6AGkgQyan
duLegEysjjeddEuA2MuV4NRu/AgCTu8v5NsYoWRtjYbxpVOs5qUhSLhqUMsE6Vu8D71KtLUGxfyP
NNRF/OolR8pu+PQXrF4CmEYhXgxwtIZ3C3W046JpY23EYkmPloihQu7mRfxNWBFVN3pIrjAqnXCx
yowgdmKVOgOJKFZKMqHdBe5RW1Zi0Dhx3J/8BcpZTixQ7h+rjR4ZCV4SYDFxLKWzdflFaVJ74b74
WNW+E1PUAdCgjJUaLYiqxP1yXSM9McCiIwEOkuy5LQrexlG+CRV3VZwEtNRHJ7xpdgTLnj6pqK0I
GxmAyNDnVb5ZSNr16ujMAYS8mGXX0X4marlAnH28NcNraW/6xYbXHWTlKSfWqGR9iYSmHizQNaso
g6M2HL7oB3NDBj7E0cakywiM61sPqg90t3aXAyarAH9im0ocQiy1TMwMTcOnorTjB1KVRhf20Ifu
5GkOpN633PVy3JRuh2IScimlyCJIJut7+674/aZ0NLRd34p3yNremFcoJMF5n/7HtRI/W8VSCJAo
TZTj2BPdsGonY4gu+qbcWPcEPoUM95b3smf1DiGEADZzcPxA35Z+hllyEeW1iF4eaJke4u18IGl8
ABq+8G54iPbly+UVMg8KZi8ATFN0C4X/0wWKam9UpanC3PBzSvdz8a8l3lQs58/fp4/FUoqJWI3o
pumNnWr3YfxajTyHJFnkWQxb2aAOQ6ssypDq0ColbQR0eb0F+mMewZaCct4df3LzIJ5B6gQYZQFQ
YoFvpEIXW7LB0Gzi1KFxnmHSqnKi1LV4PKjMyxYZH3Rw8DZHg+30O4WCGUdDgEM37qM7knpZkIiJ
H/9yGpfs2NmOrqxRbh+2YVZlFSCtoyN/MHpHt9JNe024fxVeC4ORgKF4asLdoex2zsuYAnk8RSKQ
DjPo84FjQaT28g3IATQ7jAAlEa9JBQ1TAsHrZddnH7WVZeozplXTDd0E0ktySQTvyjZxixf9VtsT
t0Hhk9en562U+oaotS6VHIuYsBKBfVAzO04wuxbzlKDYV9FqXdTXK4ZMSaUsJuTU1c4AGhlgsuWm
dyFOsOlFe+F9QeZxsFBt19FTgFocdf4QmKdBjzHVqR6075VffIv8+ZZMUcs2aFzuePAKZsiyCC21
BlW3s64hxJJ0U8vB7zMAVAFovjj9vuwYzO/0aYBONXW5G+S+XLpjVf2QrWdjeC2E98sm2Bf4yga1
Z4VqDeqcit0xfLe+6XvVCz1914JVMLRTR/wW3o2PuLxFW8/5VRtmLFnZpvy+r+W6wJAFOd3p6/yK
em7poAlkfsseuk1g2F/qPIGH6c8no6m0FClfijpEPwHEO71T3/RHX2kdUfkYGAlRDHjoDhg45sHH
2SdhZZc6CdBKMsRIAUCt+R7fEGpKwSu2NTDJcE1SZrz8UXl+Q35fJQvDMKGaPWBEpVOeyxm3djU4
Y6fbl62w86/VoqhHAVAd0C5KYSabwIMTiwdI1ruzKD0rfX+ttoD6FXH4TdCHfZfXD7K1QJukBhVs
GfllLr5x/jXsw//5aakHRGZ0wxBbAM2mz90jmorgcBJvZ5/IgFZOceAdftYeE0J6wl1joQVNmYsw
AiAIGWl9md+CBaD214ZXrCUpD335rU1Q75R80EpRKXG7pyqk5hql98u4fU7E2tbNDnNO6o21yBCC
m+JHzl6yDiZoTUB2BOWtcypVbGU69Tk6iWT0p3wAROEwOfU13ixba8fLNNk7+WmMcqNqUsY81tGB
68LXOP4dmrt5eeYsiOUcaOEA2wHNQIjBkd9XJ0KNFqHTjHzCgkSn+JW9gTYF8ylEczoecQJ5Nyzz
wK8NUgc+6JMMr1mwSBJEavKjgMTvALYoYTMdig1vB7nWqANvyhg7LYpxOkbqxyx6uM+dwnIHT/L0
l8L5mj1womFYGnPamk5tp1lr9SL1aCPImwDdkeUqd8LN8E7osiENwbvWiQOcnYOVNWovc1TCFRQZ
Sc9+cJtfUo07yvCS18DGHJqfPeFRZBcH3iKZbinpIKVS8d+ZiIeu1XUWKDLQ1AYm+6CXAEIKLeRp
zDNzP+XTDE28oSTLCIYhAGcGv379GEj7KbySckRgT0+hCxr8rxwFMM+heESkM+mBCiVIGkPsQYAl
3dbPhl9gKJuwCAMlQIiS/mL4h3n2EMdkHcSS6KFSGUaVRpppVmgjEtFddQ863P0EgFUL92x//QVi
hxm8VvbI7+uzHmaxmBK4k3lMH1SvfFIfzdsAtWg8wV54NzvxvTPfVDCXIisQUzV06tlaR0pb5zlo
u/NwbL7JZR1tUbLmgRTYXqLg/4Tal4FHF3XbBEZuFi0o/I797JCOkOSOv0u8TcTM6V5FV95yhwnY
u/hpkbp82tQopaBF20LYpjeYsbvNTLv9IX8PHXA99VzqOeZpWy2Q2sdwyYahDUn1e/w2JLfBctfM
PNYejg2VdE1WjpE22MNGitpjdC31juwkP8p9XdugQgQIWw830VXuWj94yRgzen2ujK6jJEVS9rGE
DklUPwryQ6w8WGVk9zWvrs/MFlZ2KLdfhNJS9AYkSxmq7e0GjBkfg1K8ajvPDBX6x6UoQJOIbl0C
Ifn6/82IW25jieN/KhX0m7gxpLaTyNxXjiHFfG/djL6IdE694l+grO4/Aej/53zRBI9hn4qhbkwj
6AcIfHHZBr+Gu/QI3SZncYRNeU1gad1vIoQCEUM+Dy47Rn7ap3IgQIakoTGC6jia+nWjLfeSiBGe
NHjXCrDimsU2bMUfShhu5yK9yQugEIdsW5fy969cDqt9oOKMpPW9Ec9wVnWj7wOMlbsy8JV35TUm
/Ozivuhvef7EO5RUnDHQVVi0BhaLYBdpByPbysY9Z1XsIP25u1RwkQKgaNIIVznErhd/jjGhjC/s
RgHEAaQ9CGZ/B+X/GtFoxaw+CCVx0BHRYg30013laOF3s3q5vDTmyggMFtxdRD+N7O4qpIGBXWjK
EaiVpN2i/rnrpWp32YLE/EArE5RrarOmpEaBi6B6m98J9Lu4DdxlA7Wq+Bph08eD2bB5QZNnlPLD
NEErNM9wHibtd56/SuWVptQ2Z2XMELNaGeV6er7oRdviPhj3ylsH0ZduK6R4E4iAZ/5FQZ1njvJC
uQNZ1BQiQJMLXAemKd10+wltp9y3+DpHzIiCFI8gDgnwkIrThaih+haiax2jMR96i1/fjBvUdtzS
gqox4d/50ot4ZZGK2HB4RUFFDN+sTtw2wPgPKMP118sfje0Yn8uiHF6QOzWA1iwCJS7RZFqcTHjO
h+evGDGIohjgBRCoOj1VnZQ0xajA+7TQeBtl68EIyp+oAHqXzUjEwc6SR+iA/scO8ZjV6a2mBo5e
kKjvyGArgTbac7rvtnpkx0DCOI2N4pAL4ZQrQvYrP3Css/3x0zrlIT3k0nMMU+LR2DsBxGo/AOaY
Ngb3nuz+ReeaHas+7VH+0bVGisEWfLrGjWS7iDwyGN9dJYad907+2Owrxxptnld+vEXPNhkUP1Ae
RvKs042lRk5zqehBvtv3Qr7vJByGLqnbq0EYksOYmqMbGOG40c0c6k8gO94salxfLek070WrLq9L
M5O9KGyk57CPiq0s1P1NPRK5TWtJ/GAJg41SSuUOpMLjo9Jpwnas5eU+STXBnQxBveszFZJfYaJ6
oDhvdx24jmxdSESvFLMIdivRUeFsV0tsmO4EVdPbNIhU32wm81qfzGgnTqXxlCzNNizAv6bh/hqW
YbQVsbf8vFL7a3NO5tsgDJZdAMZ5O82ixDdr1DGlrmg8oTPf9HxK8cBrs/hJ6BDGDau//z/Ovqw3
bhxa+hcJ0E7qVWuvbre32HkRnDgRJZFaSEkU9eu/6nm4k883gC/mZTDAZKJuNXmWOnWqlrGxd3YX
QRehtd19tA0yj9wVqgy0w6Z3Y1T6X07cvz/F5xlcO4lVwRFI/kOduGlmaj8Nrkt2Gx41v5avjLb+
euACcKFhewvxzM/cJDn6jEuCX37QTjxNXkyWL27wX4vhP57wKYOM9sIYEShSwbTe/6vs8lWN9Hd8
54/nfEoddBo9pj3UEiN0ow4D1vKnnbmwl5tU3NfQ5t9T/r+Po58aJQbZcXisTLdlHmhzmqzLHfBb
RBwlpIS4oYzLIzt4b/orF9gvXudnZzRDe2cqGV4n399e540wxHb28Ss51S/OBf0UdlcF6xrdd1j+
nfRe99Gp9L+U/P5rnvrjFX4Krr0sMWaUIPKqrH/HKBESIHf/WDwzADs3+SR+/m8rqgB2CHFuhgUo
Cj9lR0LWyNg3xtWQzmAndelYwLumBR1qu+klQ3ok+vhPd/rfR34qD6MQTBp/RBaxD/Wu1HvxLHdr
soEvnoBR1hy/BCb+/uv9+8BPpWEvQA/1GL6jAtSJ2gbDUhjmnELom0OlI4n2X0E8fwdf/nirn245
jCHgvmIjcU0pLTyIjEHz8rb6eJsrhgrSW1+ut90KjP+ds/79jp/uu5pMLedKqe9TqBEerYZfANPL
g0HBAJGBZj30XhSdQCwaXxrCZW779bqffFt9uYb51zoy9G8rTATWAJ/v5MoZZQGHfQMGHPvxiiIB
FsO3PpzmNznsrwr/v/Lb4Hj6P8/7dDm7JppaOsPMD1t3/SsWo9vXUsn24PCqSazBhPFttWVvFlCo
ulsRMdL+zhfDfOcpMmSD14Z5GFowQx7t5qUvefUFkeTvx+GPT/jpasMeKhoc2JVg91DUSVv943LI
j+R2s+s3eG3lX8rc3QLu/zoPfzzydif+KBRFEDAeUrgMNXLfmOZBhFa2lbRPRrXtNWFX+J4ft77d
9eMXGe6vt+2PJ3+KKHPXioXNDq53b/besp0r0Rb/JYT88YxPIURWfTcvHC90++nkfsYu8NKNQTd3
IVtSfbli8fdkGlIA0oBVIBny6XKFUz12nYfRTAAwoNrdGLB+fNvi93dR+pWmzt9EUgAP/8/TPsMA
bT1C/NzD1tJtMfZmBefMMbbzHlQMFT8YFfBHkWwFdhCzoUDU7KFBQSAGUeX1jy9e899/yn8/yaeu
xogyEh5r1u8lT0uWyL23W47bA3B4kY5Pt5z0f5gU/TV8wP8IQhvQ9HU+23dD+y7sRmlukyJIv7/M
aEEtLIPgaybq8n8Q9vjqeZ/OktcEnHWkggnud8xqoOP0uu1oqtIOFpA4Tv9NYwPIIb3RCkCBh3n9
/383x8GHnNra335gX8bV0YHUNZbHe7RRkBNPu699IP76Q/7xxE/RYGLeDOEL1LUwzWpOmKhk9TV6
oJjxQ0gENJQ0xDzsPw79/njsp1BQrUKsVsn++aKY4oDDAFlBsZ/3NpZnv96Sx6Ttb1Hvjwd++i23
2hBbssB79wYhf1pbwEXm+zWDBFbfwkbcxcbrLiRsOjP0VFdHCJ52nFuvtaJjZs9qTk0jI9T9EWwz
Y9sS6AOYtfZWbE3CeWaBlj+aqgJjcxgWqLKVQpnnzp6su3odgALTeb1Arl0/N75bvRMI5LexWzfD
ENfGgloGFLQ27OWMpG1jP1jEmGtZgveKvByAeR74IIIrPOXb1rkQeQmDsguSYOPbmkKwbUm9ZbFS
bgmXx6KTG00rlAQXV4TBE5Zeo2LiJHLidghniNTAueo9WMX0No0bO288AD0M6EU+CumNWbdO0c6g
D2XxWjncK1QlnCBZBoVrUDkatNFaoFkY1+jVn3pykBbA3rghY7vGCv/I4IomjrXLGgg4YoHksavU
9IMH2AGMeyhmF1HFAx27FlO7yVXmjbVlj1cUsDcJibZv3tb38G5TLb100UiaOCxF+9KukZQx+u/m
XHcwWKsguzvH7lKpd8eRFYXEWrAkQjWejn1RV4DfhI+7M00M+dSfl06iz3ZXtBwWpcnKKFJ874KG
YJcBi6VeVJuCg+IK8PAXOibRNkUixv4ZSHyzN6PvgzVUohqw6CzpNmdvXJ8jl4dxowze+mCNz2rg
unBGAblaQR6HqGpzqV0bb3erLptk0RuBauKcbP2wzQk0Bb1sWNjW3m9b2e9qaIefPO26P/EujCwW
OGu0e+os59pAAEwyO12ZKNOhrcu4d9Ukz23JFdtV1tLaOawx+Phr462Zd66KQHivTbNciGuWrBdj
d22aFXsa2AcBE77HgdbbkJbULmNbW2KBd28XZutURgdjVPBouN28Dq2l32zekdR1/Pq5WcGLzYKq
lddQlewHlheat3UagnO3+VOQTG4IR47ZI78GyAXnbstNtlayym0h5mfbvcnMS7C8cbfMEhtoCu1K
py6P86ZcsOelHTz6IAPIIoTU8POiZtnE3FqGq+5NvVu4qYsG3tD7EQga9p+D1rtYmmxvfWicgxdC
6zWEZBreryG0TSWEW/JwckoraQPRXaUS/D4aWgPQZNus/TSS+mnlMsznkbdH6P+MLwEMtTNtEYmy
oSvdgjuW02fzUPUge1h+J1Li1hX083jfXiINB+e27sLTGoTdTltuk+iIm8RVpE+xJVbeh+HS3dk4
d4UXSNgJCBebnuHCVyjeB9OzVS/8yHG8+7iNwgZ/WTgVfmA1u1oakLpEO0RJL9iwh/KNVIAd5Hax
hmHFfyLuUoRW6T0MRCHP20uU1h4z99D2mrNytNmPaQit34jx0044o95ZFatOHvLocUEJCC+TesHn
45uIB9L5d7Mz9j7ihj3mHejwryNcXOpdtHrq7PIJa6qiB92FWtB+LiN5dOE9flm7ukR0k8v6WDmm
QRzD65WgDuOPpHatTGGvI7+2Xj9f+BbyhDfBcl4HB9rD61BZO491VkYaunyrDIIeB0x2DxFYVe6b
xaK4R2HLf29qta4NqWTO+43Uee1N4gRxQboXbUfzoA9qkdUDrP9im1HrNK7D0sUWWzCSrTUr76qe
zVAvwGAY7XPguM+sq2d0lb4Oc1I57hO4615SrVubeStpEk9MOmtcR+xF2AyFR4LtRfrW1OPmLPLK
o8G/72xMMhK1DWXiWSX2PrQMu1havUbQ8+pspI5OQrVgL0OE609cOxkceu0BhIveSVm3j6ZfrSFe
eegna9u5WdB06oFFC2TKNbNit7fE3rYJBEZbRx/DDaLw8aYhSTtZFoDccBYvjVuuma4BXk+2KPct
NgSTmi52Vk1mzoc6AtuyRMiXI2uKmg0/6byZpHFNyvSSwowu1XJt48Z1eTY4EljCtqhsG8Yg5m0H
E7OQ9lnFbaj/RlEHFvrYTdtuBkMBvQptvHvTWsNesdI7D5K+6pV6D5vsuCiYdKR5DxvHi2B0xIyf
165T8hyzszralaCi/vZLsz3iLc55sNQq5l1gv5glMPAkhV9dNvCK3rtU0TqebduFwb0KSvZKpka3
+RKUmIMtYNOlquv9o1Vu+kEGln/XrQhra1UviVfzMXOjOSwcKDUnU6V+2vXYnBfaR89r782xt8CN
rqy7/plCx7ZwoC+VUqTSU+/1EFdDZwyejrdeBiTDfPEJ2Nw8klmwjtu1s+o5dsoqzGp/9hNDtBXf
zMRzG7tqcVAirSbcgdKLNdf0ip0E+2BD4OA4QR0v8zBhy1aYYfzsA8uOvbAdM8dBulnJFCVuh+VO
eCI3SWh33tGPmi1DUlexDypO4nir810ulc61CrqcrE6UlKNvFxoatfFS4Y9YA9P51nbQozYdHL3w
tgqM25tYrAKTWBVFR9og+A50XmLqlm3qzFv7opSDSQjR832vKc2skYWJb2kTa6viZ453enGGBmjF
HGCRvm2HXCgHzsxCrbHG+CtjQWNl5aJf+yCEQLzizodvCb6TZYAl99WU6TwuIlusyd91SntFKdmK
6Br236qu9uMW1Oij8iuMtKA7Acue3v1mb6aMLZu6cUnG36FQ0Zk0tZNOHdNXDysSTxRzxZPZej+u
ynV91iVl50ovHdIKIdca8t/34xz2OQHEmkMB/erSpU1oubVxp/UjL1v3opbhRdwsQUGebx7bnup9
UCKHaMmtR27sJ4X49uyYCnLihLLC7YmIdoHZyG8Vrt2R+lXw2EzYDIkby8HfF4TTC5Qs6mzTZrrr
WEAyWJ/2meADfh9blqmhlr1DVOt2c2XV56g0QyZapQrZ0yWDYDrD722/VmR6Wi0mMmASBGeSWFfB
1GstPZMZV1j3kJTgR6RtloXjan+XDRYGebUNu3ao5jPwtDCxIAWdCtF1O7PC280aCUZBZLGnmJQc
FhAoSlLSeYh8PZ+bDA5RbF9TWAQz+u7bzYdUA83LhZSHkpdN7NF6Os1Ki/eqR51lhdEHDZsPrLcO
SW8Yz2hJHkvudEeLVB70wit+j+yAujhcxF1QbzAvZLo5rMjvmWr0lrGoDN/svsUaJOFh6mGWkOlp
fB2N7WESQde07cSSD7YckrKXUPWpB/2jt0PUnUG9Y9H64HdUxZAzQ42pyguP+L73ZyS5FfZIfVaP
LFtcP1UmeHSnINsYLBMXq6i428XYGnkOmyq1Gu/JE13qa7Pzq/qEtfmjXfaXLcQwdxmWW4yKDp5n
1cgzy2Gp/TvwhK9lGLwGKJLjoOvuKuv32gb7GubXIDwWdg9Bp6EPkrVE9FZmDFKnWY84atnYepnX
NRI1cf2wWHqNabv9ghRcctPTjWvp7FTv7mo95sTBWm0Q7MTQ56vsd1Y0Twl0bHYkkHvDlEiZEUVI
ut8IH06KIvpjqHUm3GZLEMl2kccgAB5M1220VYI8lvWkSlbLHOlYFZ7Fflpc/vCtOnf89mwc8sAG
/diJaUYhO99J0741PXvs+I1JP85JHay4QGLMylmlTPZ7eOHEQRte+4W2sBbQkKbpJqyoY8iw+Qg2
FnvrXL+Qc/OrkwagU5ffPq27WCymo7dTAzQdo+qna8TPQdfft7b+FUg4iUcLzB7aoPAnqN2W1hMZ
F+ClG+onXi6FN+J71SZ4cqbh3SL+HSRADkbzfWfmkwWz2NifVqxIqvLaNmXM3Q38y6E9CPVehe7e
nWUx9PAHK1nKlLwC+sskKQtCpkyNgGObIFtotZsscygX1LOcZUJjA0XM6VYOAAdVXqHcg3okpl/k
4E3+q2b1PVetV+imKbzazYOWHLiFtxHMLUu0gvBp3bDEI7pA7k0F07+tSveJ71pHSc3dEPjPvVhf
rBKt4FoiXbfzAoLJ/OiTcEdnfYikDQuswUrn0gd7ApaxG8Z8sQn66zCjvPDVIbJZ1s/VYentva2W
HqLB9mGesRxh6dTC/96gNSFhhYBi6A87GPYSe4+rzY6IQkcahHWqlRAfRovt6vllueescu6n3uDq
1limuOUHwUYor8/rma+ioBi3JGwaf09gTOZ6NlmAysBqGRyQPtomOImpNYXa2tRVEA8lwktmq7wG
HvTv/aHRsVrsZIQsDApCtMYzBlSbXYwL/2k65wX72rdib5mzSESA87blTfXOo9sGR2smh5ljH4CF
GbqIIOPou5JmtEw8k/EVMPQu9Les6mXCoyjWYY9mjaxZtc07R0BmivHtGDqowMlUZmFJT65BWw+p
jgOr7J2ISM6J02T2AlNZEyFBIlevUqKNVVWxqjWpbdwfA48whZJCyCpZWh8Hr3n2e/fOn9zUt5YH
LpzErOzVH52HcujOIReXZkDwUfW8j1D6qpHvZ7c/2hW2LHhfVJGdWtawJWVoJarT36bKjuXAMj2L
hNdDsgb6INGQtLpLO2fFbpfEipLjx4ZObeyR9n0Jq9Ns1T+ZaFAHjWGiHf4kiH9v9/LiNdBx9sOd
mui9F6kxB7FdQPG4xuBYRLGDRbWJqoNr6X0ldIUuREC2I6qPplkv9dofeY2BSYmakPhxMPVFtG6F
2Nzdhixqb953PnipXLfYx+fzUITZpj45nj6RcNotDYSeeXRvjVhpVPzs9+HjTILToupUONZvNW/7
rRkT0WARETv0j84ARKYPggLu07+dbfq2hCaHAGEWDJARdoLyDY3aYbCt1Cj/GgjnTPEjKObu5lsU
CbGvXLpHrIbvAVM8jRN9RO1tYicKsZHEHwA2nFrLOjSzu+OlEyYgymU40QWj2yVaDT6Mf6YViHR1
k/fSNtdu48+9b956an3DHu+HVQGQjKBLjeNJl7JwBi8OQorexX0tAxkHTpQGMJQJQibi2rcBKo3H
ecWpK4cT4RwxPrrCJemZ314jpd8NmdAjGo1I0UeI+tEP7jYHD5lgIuO7TxU6EHZqw6BOZQfivNM8
rLT7rvounZSdubTJaKh2ODmJiqyXFVWBKrek8ewzaFBT5dupN1CTSYhEJBVC4B7uyTcjGI8NORY2
ddzNaklal2xFa8nv3RghSnpyPJiy82KL6vJts6vqWqtuKWx70+fFQfPsYpZyB/dJcmHgjUPLzRZp
X9su/s5BQBa2cxyAMl5ZnzfKwF5Fubz3jbaSzfNfonLkuRNZvze/65P5dtc7bFf5/viNd81+rq0X
4ogumStctW0zH0SOEC5t9qz0QSum7/gx045MZ9cbH0wEQv8EY9BqvpgJe2/NghUKSh65aroYMk2p
z9mD626Hur+hJQFBolx2lS3TOrTeZtuBvqx09wFH+nDn+7DFZp4XTLlx5jH3td4xF6nPBRmqdu+M
XzXZ0AZA45sq75BHvQresg7zg3yQMEvaPPtXbfsnpx/fG612TEPHr5+ufQ+wQS7WS1k6d8DIMnig
7BfEe1UhTdT9vR3IR1rX911HX0V/uyBo413ntIrt4Azrg/KnbNmadKzWHJzkyzyFH7wNhpiWKKlr
uM+O1TcbPr+1DFCCmYxuYRYpeXTW7rHvyzevRy9AuHjtsAjES1yyHmYvEa7tNh91L/ZNi6vs8Uxi
YoPAWoCHD55R0BRTvxa6avLV98+DuwLU0+WVcBBclyaJSti3bBqJAMElIIWHEnWQem9Vr8sAtNHa
Dr1a7kF7P1t+vZdh9NNR1QHnBOZAQ52vHj1Oej6y24Z1t64pl6/UuKcFHbJTDYdw8eJlXrPIkdd1
mk6eKu+6bngew/AdeNoP6EA8ou6/hFrWaVeO75C4y2YPba1j/Mdtjb4RtjzaW/3NJSzzuADxxrvv
nbFAxfjKN+vDUeI0rc1Fhe6907SnWtoxLGPOCHvvAnvl1hLklNBs2iBUJ8seTgP+o63A0gyVKJyF
PtTOllE72BmvOvVO+z5rszedu+t0890LvYTw/qIb935CMZ70C8+xK5+XjF00JyNCZwOIr7kuxuCM
iTyo5FPddIgP8m6mZdFL8QsRaSfo+u5zUthDjRkegaxG8IPMdupEJaomkmDEmGGucJyI3GLX0D2J
qnO00HO4ltnUoryY7NymQebYQTw6gBRKndkBDF24Rj/W5hNHw4+V+qLj835bmiysQieuZhjVeuLM
XDRKaDtDbyvo2OyaFuK+rrdj/ZSO81jUvrsznPsAHmb4UKBO72YQQcB/StDqAGlzw2Ml+ztlhlc9
lceoUxWw5+rNGqN7RicQp+Deail6AccXpsLh3KB4gKWEze+iqbmEJZ7pYn7uVcHPTtCrjFiTGDG0
+FGqMfUi+Qbg9FdQWhYg6iZKWNTt1MpgPBmtVpX7BKrH07QeJn87A2eedp7xXwVmwVgzlHBXg9FN
MkZ2FHvGfMz4wQCEywXNpPxWt0Jl2Km4MMwl84ZHe+Bz95iAPwklPtik4GHuuY8UrWkRcvd+iEBm
GIBmrt6PwF/vbAgYAGUAUAAXFHxLAEYzDe+l42wxjF/ghe3OOJ2y/aGk6hI1wlHS29r3qEWbzAYH
SjHupO7aMGK/xVCbS0cUdgOq7R644mns3HfA0MC+1sSm/RpPZfuDCuYeHNr9rD1Y1LYEKbabnx1W
XRbQqKylm2JvjJpD3w79I1nqwgt5ZnAsyBjyGFQV+3VpVA4j9Yy01Mnaap4eKA91QtYNkmyedpKg
2axEkI2eRwWD7wn6pYV0ojrFjuGvMYLSNABAaHpA4aIMgD6VNxB9qyke5FPg+j3glGXCGH5TkMn1
bRDVlS4VvKWH7w5A7mK1t7eOkIL00or1hiyxaT5lILC9w69oJy39yoWCUr3iYd701XvVzI8WWx2g
NP0dCHOnelpyiaK5FRPmQI2+31rvSCN6X83j3WDTF2UhknFmrm4172gvf1ROn8No9+r22AjdODIq
w3A5oAoOiv3P2gD6RBPV7ZyK72Aotxdg+SFmPLazfxnNVhB3ejakJ9B+UjqHj+8Z44qTt8J8bfI4
UBwo+U8KVd5QrHT42FyyZzeRiYnmtPZ3kJxNLPc2cNjiqIxehAa7znX994kEP8NgSIZw+RG54xpj
PIWNnm4AlKbtX4AS7mXTXSOYdDNAGJkXDSCSD/SX8hsDm41IXFprufY+nATrCBcVG+oaLQYqtyUK
LoBrftmbm/tG7cpuLdpoQv81iYu/4V9qEvAEyts3VF0ft5K1uNXh1Q+H63YrKAK9wCmwigoB+npO
nRpEou/UYEEM02I56bsSx7qpftNVZOECT3QpU4/Vl4ZBh9+CQJ0BzAp4q/FwBPiY222bmKk7BnaT
EAfag14bl5Rk0gGQL9yLo9zMsPpRAFIVK011Q+3EJcOrBV5fbENzc/HdN8uliYP9P1i0A1uAJONU
pV0VpmPQvUZt+HsF/6WZMZHsxN3oOCmVQUImDodTk81UFx530mV+6Hs0NW11R3yTmiBK0HQmK8x1
Om+KtfcbeS6z/QCMt57GtvIzuKpmJqoOfBveNmod1fAwgIWpBz/1DLavFrHXGt9zjS6TcAu9DIkH
VE+PUyFYXxjAbZK5cSTrB6uc95jDpwzi6Q0cO6IwyNBp5J5hqdZYoyyBQ3aTKXpi71rgNA4zF76Q
59GZnyalMVyc+Yc3ITm2xMc7jNpXFKcPw0TLBIyhN/xZno26cuLGXi+kmrZEVyvBsrl4QufppvD/
gkuJMv6OyRbCNTVouHb7PXC3j7YCJqiqOasCikPomRyn7CgbdR5aF3mmoUdgwj82Mh9tb2wxUQ3W
2I62TLWLjPkK/iirrgsSNuvrq6m6K8a1300t0NmhvV3IB6vKu3K1dx2a87YOzt7sH2unBd46dS+9
IkuMOI22ZYuurRT3o+8+1c78zZ2gc7/UZsMgak281UtnBiqWDafj2Vapo8jdiAnvukKdJgSQRiPM
GL28XyNkr+GwoXfmbVvMvZuXHeMxofy6RV4x0CZfmJVXJMwaYSewrz9ELfrO1kJ7Dl8Xv/3nJBiO
rqmf8NF5Vgkv7td6j+qzSpymz1vz0W/LC58fACzH81CmDc7LjNkEg4S1coZiEt0j3I3SrSOJqyug
oNc6sGMUKvkGrVFrXLJh6hM6H131Pkw/LLtJJZgTMaagebCxmE1+Rlsn9SW4whqeml6XyGG544EB
AWo8hpwBqb+HU168dOKAbYAP2P3G9mTObi8P2u0P3LXTpcYGN/TKvNAFXjkeKuP/Yvo7Jq7nEKi5
Cyg7msffQkBbbMMUaJIZhmJJtxIwjmHkIf0TwOFBkSdtc5juyRRK9okyzdmvtr2HNgyTk2JTWLLW
FIiFh8L9Z9W+DQ3bBYocXcZ3zgi9orHKONlyDyIglf00cWvnb2ikMQpshvdS/BarTCIOHGvaThYz
xVh+qzH1qQk5dP2StzpIbnh9V5G88ce8tENIhzu4zHzLavD1q2g6m7HPWb9iQInxZQ9lHJC1Sj2m
Ak03qGG5Xw7fXDUAdIQpm4a+JZvPjtUU7fbSDY8coAaoqCjgnHwiC04DTQz6XEf/6iqe0pY/6M57
Q5Vr0mWtz3Ic4pYGse/D+ajSiRM2uxXw8SqxbOH+Uhg2lDPWMMiYsvq5JNYBXPM9d98bp3wA/+kO
3O4D9dG/aXPqdPhojAW/nTbpTIDrUO4qILSYOjzBzxUziCpR9CroI1q7rEYn4nLI5CqVw97qUHrq
BFDz5QaCl2WEnvXDJ5hU1DaICc+dj5q+uifoe1pmP0gyIEvpdNkgH8RxfHHKJk7P1BCcBb2vG2Q2
b0o2Bd23wez10t7N05gxApoFnYpAlkUEZG1EjcYjwLihyKbauRPKhyXFdjuPlkRS8t+6GuOmBhSD
mT7047wbpdptjdgPgZcB344SG9N6w1uoSId363LPpu6yibPtVZCRAJo3w3NtvUZLl0KDKAcFL1M2
3rH5waLovqLOaabiPEyYWA5JTVAxr/DUbXUsLCffBiAWkbU3ZsuihReOegPv5N4HQwLKoHG7nkrW
nBb6C5X/QXXTow1Yf1pMEfZj0dxaA9pB/V9JBCEn7XmTdDZ9og1kLpoxNUzka9NiT2+NNwNkcVVJ
gKLpNqeY8aWI8bK5/YgEAIkqX9rrhD88Qm2kQa0bzOtha6IcDFMoDUFDGoGh9J+crr6GEp+27GMo
6CSOFcTM7XLZ6v08gh9mt/Ciu7NYs9sMirSm2bWLU+AjZptoEwFtn4rtRzf8GMsgZTNqrFEV5YRZ
d4AUON9x/VtZ1cXQKPFKcEwD9CYGEX3ZccwResd+DsvdRD+4vcUWpL3ZktXBfWgDSJ1/Obw82ObV
5uRYo4C1Hzvn2dp+GrvBK35VoTzp+UwGwP7z0+Cex/GRaeCDNkahKGnX8d5XInHsXdX+kDaUJTz0
FBbu2ZR02w8fbRE4gOBaYDSY6Bmr28C4Fagy0213Q+eBr7+FJK9LNPa4uEqZ17HNnTEqAGQZ/AD/
j6MzWY4UWaLoF2HGPGyBnEfNUm0wVZdEEMwzxNe/k2/XbVatLmVChPu957o75cH3QX1kC3Fxx57Z
kBmK0vQmNGzznOUe2udSfCS5FlZrdu1cZ28b049VbPWs6cNAm2ikk1D55Vl5ZuTQTBurisrUiUAy
wqb8pXiYqmO2DAehA+0BYoxG8OZPARekF2VMke3tj2YgNTmU8WSs+9b2N42DuSg+zCkI9WqOM6+L
fRcpDpespney9HpX4cDpNoKHmV1XzQ8n1+QJnQ9eyXxTmqIHIdPl3/8vYBOUZu4GtppsqJCxDIy4
y6lBpzfuj6gqm6cRX8og97EMHegMe4Jz594GT6m5HGcuLdBw4f0t1vdJJDHec9So/ikwDnOufav8
2luI5cbfBouwt9+y5bUxqph2uaCtskc9At1gHrfYJ+Mnk4+UUpepdvfB/A0NF5bUM7prMV+anDBA
D1xKaHTPVe/zbZ+SxkMQaSPTxYtmiHiK9ruse9/pN7n12ZnM+vIYXTFkh8pi0rvNuy77XWDQP313
FKCpsjalvm6T7Ae+6ARow53rxqCG4RSgFKfWReGLhtpyXUArQYnDPkCYNH7NlJ2OjR8P6zJvLNqB
sLGbp8nY60l/0iY2g3Z3ppGwUrmIs+pTLx3IHfeTUOy+amksjb9DcVDlr9FQVerev36q9nSkX1DS
G6MeD8weCCeu1PJPPh2klcQZYE86D8daM3b58rGi8QdcXWZXRY1vR6aG/Jsm0SSLUIxaiPUbjzwE
2YLqXbYxDUiY5EZIYR7XHeFLbu5Gj23VRXa9N5kDY7AcveID8LUFvGPaZg+b1zj4gx82/nPDd1Cp
fJtmrKmWSTRrTdwJhjJm94e9novrbH/UXPA+x3SZvLXL1W7eF3F1x69Ce7XbfyIY+Xm0I05YN19D
YkbsTGDf54glzX1od9wFQ6RP0xHv4BrUH2zY2fDMRhYTjplfu2kpK1IHa6P+KhcnHFWzyYwPkb06
zVPdpSGj5rDb74mqwsm4Jrl4lSNM/5C9eTNaXt9imVQ8u97On5ixWqlttwb7FmhC9cZmMYjKrefE
n+jWAdxcjtrysJSfk6h2wmQGMSqh6sp4MH5bs9tmE9DicAZxizLqdGP5W6TXsusiRf641Lbd4+ey
I9Z2nmpDRXmbbtsM1QKirSzrhjauu9erdqXWuslO2+NBPC+pOKvCitMiuaI37HL8MN/aqMmJUjPg
hQ3ivLOfBr+JbWshPqDt1obJPUbwVbKLkruHf6zJ2lhGOPoDY7CAqeb8Oy2n30xCenis4+Q9cbO7
Ob75PmuPE3G1s3+9tsZL0u0Noe7ug9CyaQU7F/hDsVUu35mzz/lbXjKafy8nuePP0UCzI2V58RvU
zBLAZrYuU/VVZvp9sGhqaHySVTyt/YdfwA+ph77kcy0lJ3elIqu8cA7QT6ptgytrdSdsX44BMIcW
gcm0Iq0fI+7dmxz7sBTD3aj0kzl8ybHc5PKuOkMinDBFIrtbq3XQx09Z+DF6wVYL1FFM84URm98p
f6qpriOTJspHdRjAE1Lse773PaOgTHazHebqsODfVuNvGcAwpXMVOvLZs79d86noecgCcgGckWaN
I0EnKv5W7Yum3Sa93LG58mRmn3r95iX5VQze1SdRV1VGaA4kqVeQwflLcuevA04j3pZhDXHfazHB
m7gBKRVttk0nEdfsfhjtZ71/bQLE02LdZgG1eL88PWSMAlqh1lDq5ivxxNeiT7dwkhQPwU2tF5DO
zUSbXeTeWaYfU6l/S4T/Fh8PTCe2hdwYArdf/rNB8DDuKdYuZcWNZ6a7avR57ef97L/PCrxvPUtp
nh37bz62t9W7Y0Iy94uDc/kyep65Ve7NvH1VdTI/7lOuDJOPhmo52ZKOD9d0jAzbD73sNut/rP6l
mUkzUCtg9J4c8W2a2S2b041wh4Ov/zzsLTEu4aQK7q/XejGiOhmwh9dNgo9VtEVcMgyshJJy3GDr
ZSbx1ve+YSMpFyH01n6hAihlsymkH3eN/8T23ciDJqkntW3Sf1qf87BNlG2cS5mYw0kUR9kdq/GJ
MFyUpfztVbrLRxqF9Gvxbhx9/G3aaPCHOPPfPesXYSRuiZYOo8LDd25eDS7F8VxYdZyVp0K+9pBc
IEnh7H0ZHd2Bxp5kah1zZD17tcbFIi7ZzNsinE2bpRgPMrLFsn0M6xFL2OjUN5JRDHZCc2Fuq8rl
527AVMJgYtP66h4rqgio2dsiGKg37aTZh6ZLKVNG7vxcJACXvwWrEpWGr2+nKKFvgXdU7RxjOPLq
dbuHQz4VZy+wI7/2v0wviZpka+SffV9txMSi0dk65IuH8KrFqWvt1oRlHf0DvP20q81SyVd7bu4p
ZrKZLfc8Mw7V/OM16lAEy6U0pheM/q6tv/oWlYG1fEUbjoLdAuqFqigUun9chwUPb1MkFZ8kD6s/
b5mxCAe6RGKuw8b6TJc2BOqgyfePXtuHgwQANY+d8j6E2cdtB7TGHmwfH58bPnaajtJsPyYHh28m
zYmka+OWQvkSWNU5n76c6sdbmDFQ/Sfsal/kd1P8N6VPj70ybfDXLEjMW95p5n7vNEIFafoyzPgm
EEe0oaEpvtIsOzgDLojr7RvRR4lhb1f+NS3vKnM2JjZFXwzxJNHLk/wjp5AJpuekYlMuH/SIAzKY
lPHN/MdL04s7OEdzfkqS5S3HgpLmSbP1Q2sHW0TbzUANb2uvrfY5j124iHuffdsK7i2fbg9/x0P5
73WkqBWrYJg2es0IERoEY7kMyZfvgPAfctbMZRobXNihM0D2+dpvXcqY0pde4t7mf4Ms2c8opsYD
EsTq8fPgWruHOlnCVPrUdysC713Nt3JcL47X0PxY0QqKoNi6MSDqsAk0bAH53OoyB89WnscqQ+Sj
b+25IYV+8LQq5ngYFGlPSmDOnlhgmScDCpEOVcf11/UswO54Ltk/s1jckNq3ZxaxpGlNRmPbDxfJ
aUU86QgMwMwBOlK3jQsmFpWK0lz2Z818YoRxqBniajmvbACjhmGoFo15U077dc52uqJqGirucP+6
ZN62xcCV3q6fUdStl6Szwrb44JfEh7Av2lhzFtP0MR2v6swNnmuccEe1uaYiVHoeNx6/sSp3fW1t
TItPyazRwhltDHO6yoY7S9zXzEjiXsPNmZersJbnoJd7GNODJ4wlzOm7Oj/7QPw/tpVNTxJArSfm
utMy58uxK1CEWl3EmkRaru0lhJESQzxa7Xbs91r/Y2mtH0Fqy2gpzF+zXV/1QH6SHI5YOrg1QYsj
9vO5EQwhcpKyDHo5brLO7X/yJjn3AABumZzYJ32yhuBm29o99zmrVvZWWPN+8ej+wRLe01zc2rrb
uCuVzZQp5Hrr68HxhWZqMVygSf75lfmHHp2uehjjAnsjN3UA7sq3d+v8aC4Mo9+iWZmPApoZwgPx
9Jnb10BRzeZ5M2rpUVWP+6PMGYcr8q+1dsXuwTWFHlM8iS3aB9UNVbhULJ/GW43c1OBSrA+9MV8H
bAIo+HcxURbLtI4t2iT7IUliwz8o+eqpLswptBouQF1InqUA7s1vnN0oGIrzV/d+rDQLjcELvZKu
gRE50DGbfP32q2fBWdaMGmuKz2bx5VvvgVijig9n6rD6ry7giAO3kLPBb9Th8tUzSnaY1JBV1p7t
41GgO18GmzsHqUdL1eycoYl7aO5mgKMfz4Oyoz79L0fPbsZ0r1U57+ZnR94H9gyNcggzXE2tXral
LyOlzDyckQOJDEVVv+yWYn5tTblJ/OtoNXHjuydgRFbd+Ra6s+s4YU9wpF4ujceQXJ8J+5g5kVsg
BrBpsBHFuRHq6I0/tXsNGBZR+Ve9NA61yao8XsAl+K/zt8PwvHJt+uJaz0XoKyoagfFAwt8N4kR+
LOzkNSMbO3G1XjILMq672h0qXcW6Up9raAiFc07UGBYljEt+79ie2pjPttw4XbZZAsAM+8UW90G/
JpzGjJ7m3WZ4Q84EieLdwDUz82tj3UY8lXmsj2L+Dzk1yjuxXbikEvs5WU+z98ZY53AYee3bMjS0
Iu4lyxpgNLRdgaLM7MQ1tJLtgu+Ycp84nIVO4O0cJz0L+49DWZYHOFn1QXhMnNdRnSDtDGiJzAgb
d2eC3zN9gT+EyJC6gMm8w/XFqY+JrO6TJC5JoVFpOvDELUNz7sVwnAxeDJ5tmQXhgPewLBRGCAQO
R0c1Ci63nQH/QvIjluOF6ihycfULUgVWwXqqNQib9kkb9XBtsk2dTHsfrKLW02PfvKUc8cv34iMo
U3DrusUjhJDbO/DvoMzVjrthnliRhDI+ULL6WbXRCryxQAIeZlHq6H9T270lCdWOI/b2w8bQp2sH
XJ/aYjeZPNFumgDp4obtSD22oEQ1EhsSiTd4p4lhpewps65eoR2cNDs6NsP+5rUOe008zVAlnQnw
2xtF2CNY1qN77RoHqQh2pW6fGY71Oyjr4vDr2Lp/nVkHSwdbzMC+I5RkMVzK0WXiuKr3xKWeVbKe
63EcYiuz7kpr/yaz8VMn3blxi7+u6l5AaOTOHEDOGmlBbaFOmuOBAIcbldW0EiOSPJ8It3OS6Tjs
tkGi3PnPFP2PreavvvCeBns+t8rnGho8wj95gT2+POfC/pWq/WGY93ugFVSbmLhr9iQs19jzp399
Z8LlNKB9XhLzBa9uE+TDJeOosi2MxbU6sj7veyLJVzdvI3s39c8W3ChIKObhZ5XfR66xRhpEX5/O
PA7lzu4XlOxntxsic9oHhGkEZljuREn+3s7I6op3Dgp9QZkAFXJ9YvmOz/F1VcXTXOq/dq1vld6C
se10920t/7qZGSvzFQ8/9LQW0ngMl96NddON8CXlsO6Ryvk/sI0Jq7nFIHZIoRRWCDgbtkvsrn+J
mkWLPmw0y7xnNttRNUzRyYB9n0+Aw1EnqnAeskiz03BtoaOo6Hh4dW3eA46GwGgMaSFEkcgNwTE4
sn+VWA6J5d7YRgfcJeNggRrDg7Wcc5b8LLg2ajI3cr4wiBQXkycUmbhKzajRWcH8KF4cl+LI2JtB
sdxZ2x2Ztong+9Esclt6qJ82Vvjz0r12+nO95NtWktsJ8ptbFaGEGik4CmZ9CVGGKv6/6/oGmKo3
/xGufe3zJzN/mdp9IoPj5Lp3uyxoJ255X5wSDnGp//pzE3uN3PKeHNZl2g3S+GKTMt5KvTFUH3UY
3kkzbMFd4yFNNmtKkBsPJnC/3P51wF2wcKptFTwTMcGeMU5rjajooDlV9U+dsxHQslAZWOsxZoem
qaBEuaNl9jZP5DLtvwPglM2342O/6vO3FBZBGWsX8Hi5DrmAotok6Yq7lZ+Hyd+BqBx1E0OrsMDp
+2illlmqpxTHP0z4SIx+4jtw94IAn3CbaNCLV7eYoqJk9aLeDyCBRn1ttODAVqHNULCU1ysp8P0t
ijvUKM9CL9Dl+GIGF5pa3+aGFvrAZQtMgL9OsOcuHluySS375Fc/mnC2pftfTZPcU6ssswlRXdSx
031KAmYdKvKiDYdUt++BlwIkN3FpeqhvVGWTGRV5eph7+1oHQ1wU0z4vy0OR9hx/hPlaKFIbwwSR
GAVHrHBUlrN13G7TVBWVuBdZRvVRVs9DvjzJvroa/fili/5Jd7u7Sq9L7+yFmK7uSo3Luzpi+DRC
ex1B1FLAFnguQoHBBdxjI1v7atXlhZJoOy9s72BOFTGdCEshcmD6nCGPsmSl7e/CQaljGcQ9x6c+
lJvE1ePcTt4fzw1DEEMsrwhQfuNa445IW9yN/bYT80mb5ZWq7klly9ZV2cYiiSUeVr/NAoG5PFdE
Gfqu3K4DC1p53TLu2QFZL3XVLXEo1S3/3Mhip+f1RiPz9BCB+tY/A3pvR+ytxYtx6TfNzK5x/10U
VVxb8qjow8z13phDWOcfpcnqxNH77BIVPpwEFinsHtt79GakOK/g1o24r4O/feO/aR4lN9mNESy5
K6q9VaCMs3xXcYooO98H4p9YPmY73WXS2NpBH6syOzZZeRAQEKvCXvUf4RfzskJhiASVnY0Cfv+u
0KtZ4XDo+pEYUkvU3N1n1T/pV1uiSsDsWVSg7uaDPLcyuOjFF5O3dqnGK6GqqOxqFOp5szhpXLcZ
PcRrDsZkaZ8udUYyN/up5D+05M6p59MjExX43x5yvz8oPlPjaWpYh6FbxxT+3HDB6o1y16jmT07i
U+cO4+JHXHSidkpwwP4VJiMtWlBMXhJ3DDZ9up7n4Z2YzY7S/3kG0/WCdivnBP2uiC36s6kmyM5L
Xaj0ZfVONlXr2K1kWaf9bIvnbvwZV4u00xuIOShpy4Q+bWO6VeRVTAGQ7cY3zHuqMz/I0sMayEom
WaQAvMZcHdIl21padXRgt8tu3smJ8WAgZ2kKpSObczsnL32lPzmDEbVLuYX4LMN+XHe+djeS5l+R
3jtmz2BFWhA+A2UrdUpkNj9Fp6EkPwao3cEF4nUs4gltAoYxZvA3A7H1/MjC97BaxEatiDVjN3Dg
8nx1JC5q3oQhf0vnu2NgdFNne7BDHsGv3vA25EMPj6KQzOZuWekTlA9K4B4agsVsQ8JBc/bEraM2
vxgQ9ONAdVqKQ+/9caw5NsiUlakfZutLtxpPiYYa5BAT9o2LjfFBmHfvDqitVXKRTfpqSyOuIElt
1R4Ipn3B8fwLJn3ccGees6o6yCUIolTPrpi4L7nynmokREerrrKpAs77dj8lGMKOlnzNGpNg23JP
HvtHY55I7rj0knZwy1YSFIbQ9q2Hp4i3+KI1SBwe/fKiBT+ujdKnpxqUu3hnQnAaNgqt8jGlhmM/
3xv6+o37LfkvwYRq13pADu6eAvrcLy7U5BiQ8GU++V4283+ardiu5fV5ZIrRje2KtaNt3ra089nZ
rItTszYf/KqkMofpbqf5GicwDRGT9+ZYOOpaFu6+YGFdGOQm7TLbFSNfWQco8jgn87ipp/UtD/Jz
UaSwxiND+/XPhOT0khWbusoAHZ2NsBmV4DkxmpWfInzL6VBAW+ZdRt1Sps+eUqHBT1+S69JhubZm
7Ad2rGvpTjOqTVnXoGE5zvQ7YRgEiJlA9Oek2fGagSnL+qg5Py4Es78wNrxzb9VMtCmzt6Y+75qA
UGU5hh2wRDf7+zxpY6m8vZ/rB81IiN1pUTH+ODyMFsOCPSrvloACMtAXM5dCJWo3qhyJVKfUxgVe
iXoX+Lhz4T/s+ZCU5cWlnCF0stO5ivSVS6cP7Ovj3BjbZTub/t7gl1r90aZM9O66zN513HdRLfuy
9S6mIrc6VQQc+zRy+vZDdYweEg3LI1fF7ghJWwd49Ketlrtwnb9pkGz9sWQ+DUP8uPmgwRjQWyf7
agpcTouxYYhM/r7Ap/fB8oUQuJsz52Vxi/MCt2WtKEyzQ5Hnq4mvzGKpkCTfHtodslGwMpZ8GpFo
lqK2Ys218l0yz9vawaswhv4V9/NJ6ustGAH0Kj9j3If0zrVSN2GbxZnibngJPEDGoOfOzBo/oxtW
GPqtzuNWX/NHN8mW78htFWAV6ehFmTggeGhB3zDhoi7fzX48T7N3LQQLuFIuiIw92q4DhVh67Crw
Xiu1DptVDhEj+OGAgn0hq9dcEWti4agZ9wUPcZu1txrOpV902Pd6U2nNCwRVsbEX+0fahGwrGJSU
FEHTPhBGFDmiyKTljRCiE5ufiL+ve1dHaE+O4DmW48EeistAZeNPfGgauOw06HO8SF5PlSFCNM1b
nsxOqNWDhnIl3nrhvolZfJWQVNAYyUnmqPkCdQt6kQpeo3uubiugSrvyzwvOZpN534ZCjZoWxEAm
zOKR/8fu91MxWayV93SftNtAb+BrIKNqeAa9/7fCBERJ0vb7ivDsr+jmvWHJeCmPHUwCEv7WFqhs
BQuceE0qW3IBZfvOy6LRLK4LMQXI+nj2OXQcCBB4sQ4wc+JZGOZXA77b6ybwo+fRP4GsFmfbY2Ym
KJz1m9n+A9l0K+xvqhemFzy8RU4kWvh8PRb2WUvSzbLc0Yujpfc3K6l/BPyl50hgdfCO2tvl0S3e
rTLdlq12UFl55hmH7zPzfwZtYGo615puNxxKxw6la6LyiuHXTDhXawX+mj95cLLMgogdu4lbozu3
PQFGz9s0rf3XJAWc5+mtk4eab9n0qMu1ItSSARbLRPzu41zjv3MQe0fhRcCRFMLrreGQNHBxRo+1
zYP/ZBEYiEYCfH7/h0cIx5IxWaSYFWTeQLHDfosXv0i4sEwAzv/E8DwBxWvLr8UlrhvzroK+ago0
hKLFWas2rlE8u9xNutVd2zLHzqo3Qntb1H9jovZ9Epw8+6fSjTMM+X7NvCgYqT6L7qL4G2qc2B7S
Uoo378AV9n4QG+qKb1MP8qQ6ZuvVzs4Jamg1mhtENLv6mTE+fGbv1QtKUlIfA6lFdBQsVnH6czZX
n27Tx2VzzHtIQBAQbuZLp2fEOR6mSv7c5MlWlt19VF8MPEDlbgE02xPTJuOBaSBGY+ShMD5afz3h
B/x6cnixwHqhh+KFhtGR6zVpiI57Dt5EgnNtdLeHNGQNA/kxNuZyNZf1Xz+tbhq8mSyZ8OHpcSMm
xDE/tAt1LomdDKrcsVh4ixJF47FuAwHA52Nf55C5/OZ4uU9mZ98SkNpK4skXGnFS/+ok08VLnM1s
1HQu2lnL/q003ZyIJ2Pm/F/ymYoAyxGbZV3G05rDJXv8WRTU4woHlOfO1i5hRlH+XYyzOjs3LTVO
XgS3TozNiy4V0mVK9hpCvVreByYNN1W+JR4RjZbasH3pZmWse614NVrz0iX9rp6m11QzoLFEvMzP
rjmemuDN9Rwqgum2uPq5T5c3ZmuQ85G/WYOgY5MbgkzoXxy1UlzX+6TLX2u2HWUV9o9l/o4pwScp
tddH8Fe2KJ6+tfPE2zJNSNt1hxA+Y05JmR09Bk4eJBsXW10X+3JZn4vCCKcV7a8I9hNxI5lUscYA
GlWyY4tjZMjc/zINJASNrwOKzrpuW7XmC8n+NymSY5Py96mPpbUepDEhj3vvCe9STh8xSSq0WXsS
QXoNgJo9QnZkjiPb91/SiZB6Q5W++rF49JKyZDyB3XrMA6I0JheefM4z2nNn+PXnnK6Hztf+TV1O
70HwTmOBvN+iqJmtDMelwlNubnyCF1uk1NRacAyS7p4NztVumXGkda8DlJ8wsL/SadeU2Z5JiBRu
00bVLKnJcPxz897xOybT45EQ21IgjBjJXtgGJYIiS7tuUxJyCt3B6zhVEOI01cZJ58cuNdwAk2E1
Db4jfdY+0zhZC0jQyPA5tHp5kykUqkPwIvWY+ja18y5ZwaVsXurhUfX1LDuuyw/tkfFt9fFI3GW3
mlOH28y57Grfo1W/5pSvqPGPLKxQ18U3X5devM7ouB7yNPNb73NuHDvSNKO7nBdV3eqy/3B1urh6
Ms6NGTCtSP3z5oFwiHMB2AKDxJaDkl4d45XDe9s2bgdU4NNtAfgOmY1PW8sjjeV/Y+mt5BI7WH1+
JPJwvWnc5WAAV3a9Dv81dO9Km/54CQM+TK2jOLVROLUysjP6l24ByHDpletMWyJjTo9aiQ29Bh+d
xZfDvhgvGkRW7FRga+GKfezRO3GzIUq3nBua3+JsTRdrcmJ75XMzqnfRj0EI74SeVt1m5quEoCb1
hsm8bwltR2zk6b9ypHwetZyxwbXxW0CmaTkvjGO38GbonMSEhde8cKvdmItwS2r/fTXksbS9K6zb
rvLKjTQMvt2yeGFOw8HuVeQ1PmLtlL+iYksy6FikOQODIs/zt3kl77kn/7YVgJUy9ApVJWW0wcOo
a7Vkjhn58pwTidUNf7tUXESZ48dlT821Jtl+YeDIdpU81yyrMyKRiregKpdT4wZvOnrslhf5x4b0
qYVCTHHAdlOSN3zeCU1l5+460z45D7uikemhLRi8WErI7AyVVyv+aTLlhqBPrSv33nZAaiYkel3W
v1ZiVBzy9XXu9Le5Tu5Mb6EBF+Mr5dwCOEniuEwprIe5PeXzcF2YoOU0hSRZ1v8z6oxJPtPBb7LI
9zQax2E8r2XhR9mANpgh2I9tDh/ZMvmyrUkPc2V0+a0q85Oj0rNLGzDI9k1loHoLpd8wuidpUCTb
1lGvtT+9yzobgm6HAcmxQzhT7YirxmLysgdFoho2tCFyhXEm1H/3NY8SadpXzCWeHsKIFnwwWeTJ
sMSWhN17Ozb7Qdp7mqUuVJOHl7LsHawMveEQGAyGU2oNePd4HH17r+waM2E4JWjJpuT+TZeDEtlz
D/JGLJgAXUgQ6X1uSXCWI3bKI8OmENz9zuOISzaFITjDx/o7U8Z3bYq4oUHuTW+fy/mgGAJgC+vb
XafnTOJBNpl1MCZj0zrtxxjMPAPOdraLN2F2+8GuXomRhH7Rfwams9cGrOxcZduBxExojC4DjKwt
09RD35uOkP3QpzIirhYlffvPxIRUc/nS1/1H7Y/nQJuv7jy/zowVmUkDGUlw5rR4bS3nuw2Wm67J
5LYyv0JK0oXcMfgY1CHSqSCa8atR3++q1S/mXNwGjRaame09cOzKEVXZTaQM72xoKBDmmLavnGfe
xkvSMsozpqElZXM3SfszBjvOqUp761lPiyc9yyImTqOlOhgZwLg+n5WxvvtZcmF+zrPl0eWvgJiG
ZkVtQzzdc4mJKFyX9OTN62aq8OAlIa6KZ75jhqdZjiQelwsp/32fkThQAVWOwIVMF5RlMxyDh+XU
h2NT8Z07YWCLyAzEkfjLua9sOo4eoIMwtpPvAiAO7D5qitXyw0DmNL3Gf7wc9HZITbln8BchbJNl
3X2iYSjdZmt4SdgreSsnNwbrOLkjHk013P1eHP1JI3JtRrVJpNdhC/mcx4Q6OKD/Gha7Q6ZplzVY
mDSCWp9dxya4KljecfYx0etoNvMEJ3K4ucwjTt2UiUDZOfPzgy3si6oe9oR9GQv9utIWZzakc+2d
2n74my/yT+Uk21Zvr0jbyaZ0xjDhJzerFzMo79AmPOii3NV8xC3nTeLIWO/4cpjWdKwYo5Ma/tMw
aseZoBCxrkOQBUgOxtHVSNmNY8uEhOG0FuYf+pVTtZRxksr9PACyD0854aHFwJlx6kgGhNXzOapB
k5Wttv4jyWpQgek6JIvwfu1FAaSg92OESyqAPE3JwXPuGv1OGmY81sNW+sQU7YzRAjK9TK53py09
uUR/eIz/yczfjIB4gu/QWH0ShhJGC6t6aL9MHelcrntHc/5wOr2Jvt109CswQ1vN9dAG/qyp5Emn
LuLtMSEkC50AoWXdFsuN+JrJJqfPMoXJrLwdAbqj7+eRY6jLOhSxp5xz3Yh7Wbm7RgiSINWzXGcS
2wBAyj+ODMqwm79GJUj45pGczDOpWVJ/9qtPCWDWBoi9tdNmLe65eZnDgYU4bR36qkQxeA8yzjMR
+K0uYkbaYYSxEIDadskTTJBJ9dW7PTF2RAOs0/p9M5jneaETUzPuisHs6j7oz+OQg/OBE/+PozNL
jlTJguiKMIMgmH6V5DxKqan0g0n1VMwzAQSr75O9gNetkoC4cd39eKxwdPOwmlrtHVKT9IGvYoXK
aVjc9Vw34foqPjPZ7Bd7OHS6WSFQbecUkxQKg59MqwUhCq/XRhhyO6E0zJD2OIiw2N454G9TIV+S
ofzNWU6kKa7NIElCMFpXSCO/OS6+J6OoP8blX56V96zvf3piMOYCPMQRW6PvT3HHzIUp1Odj3wYF
PIJq3RpcmFtSHEW6VnwICLzxtSMZgAupqIuLMrqdZ7hPueutKdPcRSZ/yyDd1kYBtKPa1FD5TIdC
l7LF9Y6sPDGYCEYbNZIyMtVmilBdhR0GuP+KQeHFcXezYaSIdT7OTdffxvgTXOX9B90iWmXWi9Xh
3oPYeHba3xKiPnfLM8ZKllPLTo5qZ+bGsRL92pv8Z/XY5Mr5PJfkfBckEyM+4TGETqSYmfmRvf8M
v98BY1p3gXlpyp4AJXyoOcPLM1xqFLquSVapYx+GptgQneJtiELTnE5mcrdk/V6zyhZospGqTlXO
nzUBmFXam5RgSs7qPDVfU/ayKTI7S/f76FQHWX7PybJtyzjsHXmYYoYSzwrFoNbTFKBuixXpdOIJ
nHgGzJMYI49vEOvmTiR/cJIdkjlmaGgIwY1PddfCVWk2tkhbnMJEQjBiTzjLcXzEyNfti2HnZyh3
jLt8fuGoiSXhgecVRHSeahc9qdkEOjotbnLk+H2SbPb8mljPxN/wkdYIGtxpzCIEq/wUu3Ge/HBR
2ru4d92mOJuTuSFneHayB42+26Wes86nvxF3K1Wjv2NhxNnWIAJosjv2i2WqXULPQmYQDW5m3KmQ
4pr50JovPp/dJdNkdfv70EqOZJbYXX8Whtp5KcCn4KexC4pNMaDUsRe203Tpo+EKOmur5yGsHJff
2XeFhmc66r+CAMBidXwx6k/ZEHBCJqY7lMIGtQFmsDDHAW3x4+dKR/eu9tCQ1dvU9fc5wJYWBA/P
6+0xmbCA/PSz4eTGxsacM8QDf0v8eV1Nnylmrylg4neMN72k+yiyLyO4IaFK/pT2a8wUkzoV0Sxj
XScW0tfIX2ImGv/w5NYhBslVFvEY29m1GogJEZvpWffEDHpZlZ4o0Agtx9kCEn2SM4tGh+8GYe9M
pZuKdfSYvErsxs5s79MK9T6wjnbbbEtRP1X4P3LqSyqHdrq++4Fikut4xZlaNaxJM4+c3LShlfZ9
XNSmTwKYNO5ae2Wo0ZdBeV0rbfyH7f4Jq9MGGNU248WU/EMyVa8Gnk+ZZ08t8jeMq7WvcQkYHuKV
wCZfrifx4eAP8wPz2ObY9wIvnGB2DWm+T1JzN1b2iekcW6X7pLnRjLY+9t3IDW1An3BPY+J9jajR
xQBWQwRnwTDWxNWxFktYkhZIDZar0yMbx0SzLtB5czYyZRF8uvPwSfb8wCl7MgZxg626SyOOqM4/
L25+pMaPUBKVmK2+GPn8mpNzLJ1lm0KBMwv7E3PhdXCmMPaDvYCyMbJ79UZxdgrzZFn0jOHXjyVn
jxF8xXENVwdjDqvuycZ1J/w77w2zSr6VQfAbq3hjZB8WSkcweNskf0CBaihV8dWPxzsz/ubxwJR8
KUimv+peHSNXnFoLep29wFPEmE9CBEbrj/TNJRQe7SUj8lOhe3C7xpVQ61davuXYl/NMbnjPiW7Y
W+486xQyRd/Bq2RxVUAPWBBg53IiIJddvJK4WWl91bh0VNy9Gx5ehtR5e3wkuXcfHt90fD4p7oPg
wySiL337RVpUjg3QAyoC6NzywOjkmgBX/28Wy+doYghPJKtn77FckECxQHpvcmLfrkGAiokeSOah
6qa/UuJDmyBL9da592yq2/0ZwJzcxNo5Z8q9seMJPb0ck77aV6a7ruP6WU7tTizVD0HslOmp2y8F
vqd5PruTvWsxthpe/zwuwb3o+Ln9GsZV11LEkv44PevHtDU3Fe/a5EdfilAh/ixxHhAwnIlRyun+
FiPFT5390S/zLlMFKDDc88bsflE1rMEztFst87DMnHfPEMXK0uqt5srGb/lFK/+kTRqqoONCg1I/
1TCdg3n4s8zTYWA7PXDMdsFA5h3h0y7XTTas46rbOMBIlW7ZjpEonK193znrTk4Hj8U+tIVd0KgT
no1b36dHC1t60SV/2YPwRLhsVFZthWCs8a71rnmFjHgvku4YaG4mfKROLmwYXZbrqvRIije7Mp8P
7E1eO99jA+/y2JDOZws3W87fvHKujccPW1ivrR44dHJwbiBOsD6s+6BY+T4nqO7YRqnQc7NVGsiX
spa3tsF2mc9v2mqPrRdfVLd82AH01Ni8xwwLECZXZgqGDTNuVn8pkuKGyUe9qW4mt6TMHA+2B/wv
obmgLW4Ctq82PHZExPJzHHR2TxlkzWPkm88tRscxKj/jAcIeErURWPjDks3kCGBcDdWN/QA9t5Fr
i4tTqeXK5kbVYoxoMSRxcKyFStnMYyypTCpcm02kSME6OnzACp1O7nKr21YB0NoMkbRB9AKcoCpu
9XyQS0bKmUhQUwF78cdr4jnXRDs/fq7CdKhOhe2xfxnORjS/xlBmYI69xHrYqodbEIPrscOnFyVq
S/TospT9qasArlXN8I0jENBo9a+P4IOOMbFhMtKBDjsCr4lV/jFz+UqKdK07nyqm7B9wT+4wdO5i
U4nM9rBYGn9ofNHauZg6OcxmeWIdfytqI/Qd85L2w5qTbIfCd0HHfm5xArbJuaXZh93dNh2KS4kw
3vTOa/UgnMQDE4srZZiLYxIxFo36CI7pSLPSFmzEbzzmLwpQKB5MVvIGHC+GjYq7OsS+1Hhq8Fcm
vtraE5AV2WxzCNHFZL7ZxHhi3JMwIbNaI2zSG4y32Efi6N2fZuRYXapL3U2vScD0jjXJXxiLsDS3
GQ+dH+CiB1EPu8qKh50P6PLJCcAtpc0OSXY/Zuo2FhPZvTFUGftbFy0nVQPum5oIU/fHUeZOGuIS
P/RBYoIq669ixqHjRucoMMlqiO9hbKASlHCsPJao4tQlyXsghr2Dk8+rIJxUYAuy1l1PsXx+mPrr
zltD6F07pKZUFB2Ganw2erEFb4eqpuDWWDx5Y4xvTd6TogW965/Z/yFK1s9OzdJxdId1I8iW+dJH
LmqPTlzuisrouYy5e7cIThb4BNNeVouZcrCxv8c1o4mNxqRK+QK/uGVOAj/q7zpg+ydJlNj9kSsj
cqg80BJCeokLZ2dUH/S7n7zWe1kC1pOzOEp2fI5B2TZxYTt5WN/7M2ToVZUTiEXU1Yg8vUaHadXT
6GH84zggCMkc/zB4exVZaMwXlsgPhrDQ7cSFA3InOmsvcAU35BmARxxnBJ/OB2wxJdYBymU4pM4x
9sdNSeo0a0a0gHgT8Y8qdPt4Le+dbexHBGHDBBGHGXyV1M3advydkfUHRIJjmjYX4h9sEGAoxvar
BwLJsknEGNVTIqkh8U0MceJlJtDAF4uxNzp3RguQZAr7cdhYFq5/vH8Qzsnn0EGAczPqMEvNDtY7
vXVmFaqc0yMzX4q83YFqIb7hbyefqxpr5JRkBI/5e+YGXLnv3TSCpSi8d9cTG62tvwPpXFWrU9y3
W1DQKwuRXJv5c+OlRLfN01Ri3mg5e1znWpvVxlGYK4mMZJjIRletfU9ghvNXNTK5U9X3mO+Ybs0w
Yhzpy5mrDzZ+uwyeKW+7+oMBuMG40TMLKdhgCUYYgJGvlv4bYC7+iNg4fO+QOWQDHXdaD8L5UUVw
Z2bkT8H4CZgI7ZIAYvnZNOa577gOZ0199evxryaOSu0jfjFjXxjcPUxrzTlOZp9rC/ophMl9QfDO
TAFL4nUUdhtCvtgMOD16jyhrS3NGLPGjMEWMQ/NVQF1H9D5FVcm9mr38WO/nAk5BUJ+ckdhuAjmS
APVh7njO4sAAm/IZec3e554C8ZXHPt2xkA7NoQ8f5toY2a5e1Duda8SXyLRizZjc4q+PK0JV1gte
yrWe5b8aqwRdzSsD3qablWvtjM+e7b4FOWhxDMBaC/yY41aKdg8FfAV796nFQzTZaGjWYpzGKOJU
oHIWrDCa88lhUcRI+92QCyTKQKTKxOaRhoPJ4kISeiQ/lLFMnPBBm9HIW0emGmCpILHhWURoguwe
YKJCzqHuG+5c0xWX9kHnUWn3oR3cARUGnVQdy7a99rPxaXXyHLNBzRt3M4F1nUt9qLwK26P8KMnI
LGl9STO+QsXyDu0Y9MzY4ozrYTKaWx+AbtVga3NjQaKCi2HThWh+m0m7d5wL1zbD5f8gwwA/u5jV
eNItkXVud4Q7H34xN7Q85NWJC5qaOQIgtMdlcJJTTQ/A0u0jVLuaf2uaUglk2ucqnrdtou+esNae
pzeLXW9kNyIk5Ch73WaYXDYskg90eUMbeLgxNB4n2l6a4VwJA8cDvgPL2dfzwNgEKPhBTenibTQi
93Gb9YFVZJ71tGgA9Qx8lA98GsAZiilrVgXCf5TVVw1EvHPnm2HKPdFgJgoMNbJ6S9rhbBc4+oUi
LjTGVDnobzMebyncdQwQ7Cdoqpja/J3yIq7aBHMEPNmyDs6Kp2XKGX6AGBb4Y2oeEKh7e8suxUqn
w9EhBWRERF/RvwcPcVB054FCAi/On0d/5gXqQhdzm5beysn9m+56TPf0BtngXxyJf31ZG+VyYqu7
GvkW8EFcdbo4+Kik7eycdIauJ7PiVrT2dylN5B+kbrC3CTlSZBMKDfmguhfDijeNDWWwe0RdEenR
BuM4Cgs2r02XbYsxO5ntcKC4gye4PGVUeSw0k3ZV+mfpuWyaHLKcgR9e4oZsprdFwOHwSH8YgBfh
KSba3FoRHIaZ2jaA31Gbv5RRebaDT9PqyQikchvZ0artinNQdisM9ttYjjszwKPr2bgmeYYqydci
xiQZ9RfsLk9LYO60nF47WW7IgIYS312R9NsWh888YhvOZfLF3P2dJmRrPSxmFi3odHkT7a3WDZzD
PvD3AVbvHseMqrt7PwyAZOQ5d6bTyE5BdPp5ieajTJ1VN06kAT35hsCMZAVFtM7jN7dMqd4p5WOQ
Iv761ZPUAld/nPNilwL47BfjuY+mC0rrWkrvC1rqOvOSg2Kh2qYFw5S/jdjukVcAoNvu8zqDrV8c
RpvQuCZLAvX0xJH2+2Cawkv6j4TFKUsLInAzEWSvnrbCw2llB3sHgoIEsGdMfOcG4pgBy/FHVkYs
KwD8Z1qyWXjRtlUTmchJvJgGllYbNTijCmZIX3TFLZ9oflT12wXUhu/a1y4FkDQHm2Jxj7zQ762z
rHzCapQKr2ZXvNuiWSXMMMwu9xZ8QWVN1w6Cn8axmGbFbz9Pp9JybtohoAJNHYMdWMBlO7girIWH
pQk2usaOl5vVtfTBrD1yF1b/NE/lLvM4O4z0tahxnIMaAj7zNgbRSzbkBx1I/rXgF4jtRIH8dBfe
5WnJnvETstsaDggUO6d3N/lCXl8+XstlSQGPDzdZzZtMzaeibQ4xk4siycDfcaNBRuN0Wc3aPjzQ
DAtWvynpSAv0IdSv71zB8R1ppvBj9AT7Mj1uaTiWx0B/YAcnpwj5gd/jhBJmdgvUzImESP/XMc19
bSR83+J9P9fkpZoDb3dYP8rhtEdAiwSbOSM2aaRlbNlCJFeaZXfa+4cssEGyfSuxGAt0j15bv5Qk
cD5w5+qaj8Wxr6x9AOTikEKFqSjGGXgr42U8l6P/hlX5sZnjyyQqc4v8Ck0o4LF5mEH0JgM2bbY+
NLX2N3FT0o3q6DrVXvHux7O5DiD/BCR7l6G+z7X1jGTDTFU8RRaAv568Zd2t3EpxVAYgEMRbUapb
nhOU6BTITGypLV9gr/JvlAGE9MJtRAZ0wswYIGt4xR4bSiocS3vP7gEsUMFI8e2P6X6uP5fC+9Ek
BGnawQlafAWMU4bNj23H78KNnwYSFWQ/tqPOtmjfpypm1QT23uyx/S0RblhdvDx8Hm5TYtfLT1gx
n1NzPlmcg1lSbwze+Xyqw8mzDxZ0qSlaNqM/8KsMHqEykK+1v4aTtVvqZWO2zisG1i15jqelrPZp
nXxVyPTDMvwFIYrTGhZa16BruetGDqdIeU3o1mSJK5h+ydzOJ8x0jyDA85xbmzptrsEwEJqDbkhi
GmvHW09LQt2nh6wnfOTTpOOCjNTBJsu9ELjCa2PYB6y14dhXm6XD7ordAKegy+2WED0I1iUxTl1k
vFeZC0mC74dPg4/Fcr8Y5p0anOuAk6DK7EMEd48vLllhSU4WyyE2RKJjmOEwLq5xuSIfi/OI6bxq
FcAx5zfyh1crb0Mngmes+P0tOW4WZFvGLHuEC6NYIQq3OWT5+GGkHoNaSyeK2hblEtq2xFkf7OMC
/LUs17Xtcg4QXCm1R+CtYZ1HFyQeQky4q9YKdp2kRQ6njsHlsDA1XoIAjgSYRr4XJpJqAhQXFP0J
80vIf/9Yu0POScXKRcqkK2Kf6PKGhnLGD7vCPhGaNs4iCnIxXvXdtnX6HbuDUMGEiRv7bPSaD4e/
HcB+WWx/I2WEaT8Reh5DRID6KQC/pDxjX2ePx618HqijqGL7lqbys5htbkw8ivWwG/py/WCyJV32
WmOPgCWDgaLnVlCFgccpUpX8RTWF69lqdNu71xtn+EhUVHj7dur/2opk5ewJjJ7K/mcWLF97Xv/R
yakQsBiZmq1E1pQ98BY4tr6iF1R4B49duSGjDbrnBvraGWrD04y1oi7nfVVH/+hM3usiJlafMfAp
+prN9pziNk2IzIjYXFnwf7Vfbtq+Y3AWB8flGtdx0iWZvimzWyO2vLPV5HqB95AwHcVWN3bnn+3g
PuvaAqwKSl1Hu1HJDQwBVNJk7fhc2SE8FXa/8wZxMcmZQtzN1h5fT8PoXrreXTMYXX0MzVVVnieG
OhOfQt2a7z42mGkhZJH2N2swr4QzTkPXYbIVz4/X0neMQ1U4cBbwDaouLDh5gIPdBY7MGLYQryyu
SxBOpJoZazF1kgiqWFabA28NF7miyZ5L0aUYDxDNIhZe0vsmolk8otNbE6swhjm8JvWWo+Qyt3SG
9Xb0QV9G2JF1IjqxnvMR0gaYIlbKNlq6SaUC6Ydbkc2X1pEr7mt79JibYAZvGV4dZ28Jn5W4sY7J
L3n2fAOazGd5Qs4BE4TEIPTMmJfsYfJ9jA0B32C+FwDxPChfqc3h4C/kza1NgGF86e2tNcR7/Cg3
PsvA5vQc4jcKQYBzNcGr25kkMpP3SDRq4/c55zh7/8Sg66fEcOv0JpVBw3GZm3Njmd9tk/wak/Mu
TedLP8Ix2bL8yZb+yhtHWmlsalLkw0HDOutBlkC/3dWlRt6yni3Osb4GY0Q8g1aoQ2Itn3xZ/xrK
OA/jfF6mZltAsMcHSgZKqDvm/Y/ASTcmUGVsBwxqhfqZG/m36vLTZIz/vFg8O4W/N3RJRL7+TE0m
BJxp90mNx6QcznIZj5abltgqaRjzqXibAh4fxz6aPlsQsJTg8h8eFqNTjyizJmTf+FTrGOc2Q4Mt
x5vRZ2/zxCLAy6YjCqv7NMkUHwCXYFbO9kLTIVtfYyzPQ2o/ayxvOSgWu9S3IccHExf+zcvrP27T
cA4t0I3YkcxiOrQ0XpgBFBVKRjdQJPZmR8nA1F8Kd+YBgYSsxMOzXsyks+u1LzB0jjOyO3VvKfJS
Yz9PgtAMJOcnsDPnkd152mIkN/1d1Gj29UF1hP5KI4lzBl+19+D9K2vOMUZzG507MpC9+9VKlSEl
noh82fVysH0NM4JjJY27kFqIN0Kmu9ZC9paYRPzE+BlSNlBQR1Aj79wD1lBxrkMaswJk2knlI3MY
8BPV1rYn/iQniTRaWEcDFUCXXP4XvCAUKX1aNehid4ay7JwKmBFyMT+7Vu9k6biHyUxYDC3GmzlF
v1LFH52AMZ354r0qg7fKm38rd9qP1XSsevOlqWhPmAT5Qkddg9zcCpGDlwCENk17q6NtIBtNhKT6
JWGV3yOhIeEVyUXxLJ0UNl2+5ejZIkXRECMTbJrSn4NOrq6eHcV7uEGCTf3shk1KjHwo42OnCuZZ
amBU5f77v5Wux0DlBdU1CuD1TepNT/0xNfQ9Ro9RBYCCAdZeOdf/WQiqlglfP9L7PHqgUcydaPML
sOgwAeYpSIiVE1IjNQVAznL1OmXdRpvGRunxD6Uk30npkPXN9xB8j9oEu8lg2Cb2vq1LHC3OjesY
lgLMJXl1cXDfwuzM9pSvhsPChXUWtB89SpRYy0X7vh5PfdLflBf/57du+tQ0wTpw/b9Rii/Hm7mG
A/TCgvtueiQbLSfBHVtf7ax9tyWM+769t55PFC76TMX8Ok9TyonZ3efcPKeNyYoUQr45iCZc4JUh
JDXHeZSvMaEXJ6VuuAQBRBQHmcYn6u3uJtweq3awypVnuivI6Emox5EOJzoF5gK3ctV10M0eSJ75
NAT1v6IAYNLPBxWnx8TE76arjeZIDgbje+YqWPdLj1W5/1JMnfgF4n98wl4nLQ5lI7AO01jHSaJK
duCT/dbMILMN+8eKMLe7cEe63Np5U/wZjIbJdktcsRCe5iJ9NmrqoRW7T6HYnuuXBGgJ/VHbrhsu
KRkK0hoHQpRv2vG27Dm4JpQshy0r2GM0hYpqsHQy97mTr12TC0RJBBH7xn0gm+pTt/IEdp39aJ78
Yflybnv76hP9Gkccki0/QbEs/+EWfLW88TtBCKGM6tctrYs/GVfVDRuvSr5bkrgxijltsDCTuvlG
yd9rJFhXVTCN+NJZhPoUbhkErv+4RzGKt8iWTnYptPqqXYIitcPXheMN2gGJ3yQP8fk9+JTHtHdv
GGhuwCVxtkC3op4qbF2OaZsbY2xpvD8Tz3lKG2KK+d/pNpFnP5eKOoAFE0DmNW9aFg3WMjwxEnZ7
Po7HqRivi+2eLOj5xMH/NK788lV3gLiKkRD2TEIqOWLJ6g/xxY6r96AF2qQIlAlRHG0XcGSA36tb
2leRq000w55M83ePiSbyTKI5A+DgwWMR5VymEd9vQkDAtKefaDDLJ9vm88lMs8HIfi3lshIW8iHP
nRLmZvK7Wz7b/wEXO1hm/eL4wxsm38ddE2ZyMUOgqdeLbndG7cKTHt5UmX845MyKnF38kpqnuvNj
4GyV4MhtH47W7Bz3+R3k+3k2yg275HfHCR4sMioWMAS7ufnrzstPDAsC0sd/tSapqQgS+GBmhRFi
GCWen+fvywQUb8GzgWPpxoJ/w+oztFqcJPmIdKu8f2CLl6dByk9htVs/ZZRuWBMSmOJLriBaPgBa
g939nZv6I23kZoZXzs6b+m3rUGXzrssZ0Apq3nxYoDN0D7QI79stHxUmbMrl8roo4819cDSAil0p
s2RVZhwj+KuYbTeFpOcE+i3RXAbDqNwSQf5XxuJF8EWjoioPtVb/gsk+JrLlJPL+dFQDrpq4+8Ec
zi6s8t68qj/0DpbWHhhEjljMtaXaBgIL8NRiVUDhzhgmTqphlS2EBhuTppuxIPrgPjYgCE/vdIne
y1of7dL9IEv9x+/7MxEgkM10jkxgkfmLR3dd1utxcImSVvmPqSiAdQvqTqyZeTAPWM/ojntLidGr
eI4qTIRW6X+yG/jAjC7JnBj4HxFzZvsYj9Gx7vBnVMmlKqtjFJPp4BDDfuse6qXew4DaLQkzqFsc
qSvF3933+A8l3oS5mJ8JmRzb1lXU4EwXj4o/2WHomJpPfDwnQahRyeVT5d77XJnnLkYyM0xm+nIK
VVmcE7bkwtUY/5w89JgXcfqJXRYvsAoC9zNV6rwkBdJ67/zXaRf+BHQFd6y/dVr/060Np5FZSfOD
AGUTD18u2Cw6rD1yvwHcyywnxDAvCkNY9rdx1V4txYm0NY0gzs3W0dcoq/dRDcdsaO5VQN8deMvV
kpQl3RwG9BM5cmqZL5HhofW5r7Uq3qfRDhcKap4gUb+3nv2uAjb7iR1iqr03LNzbzMWSQ0CGUKL0
SRW4Icu4L1eYH3Tt/QEuWxyx5HzoaXiWifU2td5Kjy16qLzEeXxu+WwT+Uj/Sx2g4cLT20k0ZE0t
zEX28l/TRe1TU5e0Q7U0O0z7ISt+Gux1dZpADXVeR173HkAGcZIifYIM+s1e9mJgoGLLs8uM6eZX
I+8LHZGeSj+Vn7N14DLMzUbiGjLK+mYbLt9AQgvz4NHMI3jS6qIm4g2UKFlQSafkLgSLUqnTNzVk
X4tJoSprlq/AsDEOo7KQTfk3zBqdiqxv7PxH8xZtuHLeEWB5zlvrWQbpvuEjHvXuS+EVgig+WV0h
+DejsG8TAkaun5A4bkPZwwtIhf9i1Q2w/kH9Uw7mW+Xsxh6GttM3H3Ssbxl6scZo+2Ln/GiiZR+Y
cw/5Anit/8SiE9e07rujKNzhFBeyXAHwmjfEUvmvlvQCEpcTB3HAkI9OivnHCMqDJcW+buq/BUUQ
T+yKf1rYNCs6ApkbM/elnqyDmGA5duLMQIbp3ut/VG1+dE58s1pgCBN9J01k8dfA7KHbxzaHyQAW
6p6db/+0ZNZ3RaqrA8n+lLrRW4e97qxgWKoxwMyAt6mnuyzu8eOP0VUs9oPqAwSO/0UrGJ7xfHGl
qdO1rDQu82WFl+Jcj9nntDj3PGL/axHjtkgSoufwBmYISAN0XkUFrDv3f1yZXhVmYmM29lAGw96w
94XqrpJgfy2TY5zRpdwqvfu/vbkNqPShZ/cQWfPHMpTWprX8I6wSmEPQHjhH1ZnmULTnpnmHYflr
pvHnPM5vQImfKUwC1FM+bg1W+4uN6BN6S7qlPtM+Civ17ubkFWdLmBecF3tP+cZHo4pHYV8Jc6tO
f+bgge11+HhOzXzkQSbi6ibyoD1SF3LiO9M6V19wjlmZPnQ9Lxe/bL7SfmoaZzW1y5qr5ngy6vrc
jdY+Tv1/RcN2i3KttRrhG+sZX1AE53la5iN3JzrKUICjDIncMfMXI8engi/PJeAGmP5TS3PnewPA
hWrLhvttaUnYdOroC/lbpmw/WZdS6ZHS8dVyTzU18ZcExGFQE0qaPZrefCKAXi3u9sPdmhcVwtg0
AeuzDtaYv0cuFkrdnrSuCIU1iAuDdBMuisa5V1g6FFdD9mvbshu+AW9uPWmvp9Y8lkP0bEEkNSf2
CaVx8j0SJcAeIpkSorQ3RR9xaSLtGk/9k1WyDMVlMLvjnlT1f71LvqQc261jxVCx4hLLber1q5pk
tLMYR7e3DggrkFlmJgofcYRJYXCIrcVOvatESoK8CpeApWE/My7kP67n74pmeUHOO2F+x8MWMXcS
i2rGatv0cp9PCBhphEwQ4Amu9SmmTUECDC+9ZkcCgJgcbNqOIZYsWTakHwuzMa+9u+FLg2lzPCGL
3OZJ720uZmkW7APjL1VsT2Yp944DqwbVFV+Ou48zaiDx3t2ozLvS3EYATFR/MmFc6VNuVk5MQdQy
/tHCezV0By4EzU5hvctNsXuwCXIj/n0UZEpnelMqCSVNe9oGomAYPWnNKZxq/+JD4jvAwGSujMTG
tD0/5NL/m8+tgVuv6zH1+duG9k4cL/9iSNKJkGfp1BWwFC6sbAgwObOo9wMn+8XeFWyzorL3AWTf
6+wT0s2CVq48/mDwmQJMYdVJuV7xZPoOrTzVZdbmzxjhYCq0tZ7s8reorb0N6KB0WL6I6DvvAJs3
8GN5tHHaB84rN1C+bGw0Z2/86bKO5z1dXrICPTgeyF3JBpvuNGNz8S0YMolBxoCOccBoxfBai5Hy
v4kxvsuoA/BA/bG1Y90hm+Q4yYF3piXH81jzjnELVrqCPpC3Oc1FKXSG0r2DJb505MVdzW5Gp4/1
vUlgF7VlpUg2ELWAkIdr7TyL8Wya5V/LcKlZcuWx7Jm7SOU5bXZRQl5rJ/lc+D9ygTxgXQELPJAB
8gfTO0HlIDmAzzB0HgTYrrxjz0ZlRURLW/vY+MuxdmIKM+KMUAiQIfPVpQvnP2cRqL3MhO299/Gy
0LEztycDCgKVDmgVGPOMVaqDal+Dinl3In2vGlLFmZTG2kzcn8BqgU34SfXUSvha7dw6xGYLRsMR
/Gxcm+9BakDid3A7exVqD8ZWVaDr9bHpPngm6TbQAltWzkanMSDVcC0dQleVcIQmErSTSdghG6w/
NASDeGUS32tsEjkkuQmKjJFVZziBLGeWKLr1OUYJgEs2PDe/PlRGJpCw+o6EJKa1qZIBZt7ut7Ik
GxHpT/uOmWzV+gB7AfKZh0rO6XsVwQow7MzY53xgtuXE310C7d1bc4O9ukfwLXx3OXNdTOi4xHLX
LQ1XuQx9R/3/ilN2MJbQAXxBEYGb1u2eYHOykbHqMWCQSQpyiIxKD1lo/I+j81qS1IiC6BcRAVRR
wOu09+PdC7Hj8K7wfL0O0qu02pluqLom82SVEzznCPaUZLGRjVGyPBmnHLt95UUvphOOK+KFlpQW
CpVOo5+oE2jnxIwHa2nlCejxHFi+BHDnQPgGPKP0TlfUhr6HMY/Wxt5qULBPVe01u2GiyifVCnOT
ztyrEsl9UT1MflmylzIG/zb6jcmDRGseO7nx5o9D9mYHlXGL8YderczszrVj5PsuWqTvPekwaT0m
T0EXma8wWNsV3N8Ef3uXgUziQgcT5MMnrVLOijAhYyOfsJMYU8D8I3VcdV86CORLwycrmkr4qCUw
wzukiNMfq2DWgr5J29aBJr42rLLPXs4/SA7aLL4Iq5oHF22qtgewdNn8YBroQETxaYXDgy7JdrAj
iolN3JgsjCZCX3YNSwBTUxIhbiakrQ7GlvmO418SmckTu3Eb4UBSPklnGp+TDF/qUJZwSarqu2sQ
4Fl9GWwA6zA9t0A/xybKYgRS/X6UJUTIgMJaJ6N3N8meZrcp/Q/+xr1KHQZSIF/8yEwxWofxp5Ua
KdGFg7sfapwxgsygjeY8QgWRvnml5Mhzw3cdozhuBjxAU24kG6OK/xlEkIwxohCj2oeiR+hLv0Pq
zQDvtfYRn87WhYadSXgOPb215X3rUTrUmBJbvLl3ihpzHUnoIB1KXBcgXc1YK0dumUhzqzz73snC
JyHZb9jsHq1cHJHPvADc+K2nUKMI8jZ2RAoe0q4PQIiM14sCwNeQPKG/OjA7uY65ce16633W3n2l
5matsuzSOcltrhdlh1kRBWrAdcpm3MfRzYJ94/MUocX09r3JFUGT9OSIhvBjiz8Rx+6Rue0phsq3
miIQhh1UGPbzqIW4AaGMdkRNEchAKEcMcdi4FQ7i8ahgMp1NX9bEEqX3werrefjVHaE76RwuVKPo
WzO99hHZU4Hj41k0Nl4EwiFxWTG4Ai1K3nc3j7QyGo7gnoOB2s24lfj7YAHXG79wvy23+omk6a7q
nB+lQ1HuK87sgkenTtJbP1T7IFfTne2ZRwhXS6opYlgjy+nPcadFLJyU3JFHv6j5r42F7QItKjlt
zgXQCc12DkdVx+VLSZrw2vTcS11mcAtKB/GIxDYiAhz0xHAbHSrJrjH2UEOuNFA168553bsVmvBY
sc+25bkXBXpGCGSlIsXKEeLfNE20gdCg4DazimJwyS9rj8paOqpb7lLJBpg6hcFdlGPb0O2Hkw7V
XTkpLiErczeSt3OTS+gFuT1+SoASNY46N9avFbgkfEITkiRyNNph+RH3SAxoPpeTQjJNKqR6nn0s
al26VGQap4cZYyBB1nEXCf1g+0AumxlnoWWuB997zqIg/WZQA38aYxHSYKLuES6HJK5BWYDZ/TzP
NVdjTGBcIsMntxd/XWueA9aUm9KQ1gXNCRmg8Xzych41gqWPEr2p6jkT3L74FKn3NrNWmL1uzbt2
RvsK3VWGrPkV4VEYfI0u+5795tC144Oe41sAkW7wAS8UI8gz5iukAt8sm6MJhwg+OkM/tJH/khI8
d6cs9wkn26EPqc1Z4viYfJytDT7GNWlu2uSdsd6LGjEUM+8dKJnDn6muN3lXvackWCLJCS+ZqfdT
Sf61nJ61wx5rCj6y0lt6UJT8IoQwalUINUv3zUPwwrs5ksA6YGGM8BsQ8Qmuy18PefIvijBt67H8
DE0bf2vOjMj7Fihd8C46D0loXezMXJSvQIsQ9ifC3iBEQI/ofvoc+3rUYKdk/twEI9HttI53grQO
BQLAHZvP2Mo3/gAcXAXokPOifii4SzZVWL4qv32bPCLLR1SmERquZMlkxql8iovmHsYB2eitfyQF
42WsRlLuQ/err5ajP0SG05UUHPTl72Kir83ThV+tr64IP83ePNcldE6a3Lth9ECI6R8v6U+m0zzW
RvVYNM4nua67LEEcYZpcwcmsDiPKqYHgpditdyoiVUxHmpihLHc3A76EtI8II0zey0p/uwPwZ8Kr
+8h/ItGRU6m8D/vsHg7W3smmc96BxsaIRZxt8IPWjH00sk/229GqzJmKDP1bObjPmQ0mKS8bVB7S
vvcj/3f0eIWQd2AA6g12+rpeVWX92jY2J1Pu3eU5hFPVFs/UJiu01QBCtE/GHNPSocHcNDRfvZne
6hle+AAbbG24zoknmIE3OUxe8QLgg09t4CJAubvVU/OHnrI5VHWxMefhUrntwhqnhIgBu2nLeZJM
F1WHtMYepleXepYATUxbyZtfW6/l4L1Z0/Dbe/N9V7MRy6unErwTS0g227NLt2MyIQ2HDkGw4fBQ
MM4ClWIwiUUvbrlku3G9/RNO+6Ob/nOIvKtVD1f+wFmQ35B58ggqlZFyuvXJ0s0K3sO0MQ55EdwX
RnSvRrVFWIVzMiD8T6B+crV8HoiS8rQ6R8aS/aEYsNUTKPqM9RmCrXMookPQGMde918x2gMx0gO2
Hl5JD0+7o4yERUl7AViO3ELOnxXW99qoDz3BGIPME+5YFyEzZZdDmnwScWIWKGXWTrLYS8RiGCF7
JC8yJt053+e0xEpjdzHy9FKkHtdfRvJsLPMX8vc29ZRca+bJRttfZ4NNoBOpcyHMfkego8veyH7j
EGC3OswmvWjIdHj46hhotcp5mBSuzRirE5NXLg3dDe8hd+3YBK9xaj95Tb3yMv+S+8O4SUzOvND3
Cd4AfZ0DdbAQegVoAnWUlvuyLCQU0JnjdjGmFh++T7tdm0O7Tvz0sxIhYLqKFTjXPbvvrjkHSI5A
plwTE7yUtBw0dyLbNagOV8oEBuBqlpjzIvo0UVfGdnWYFkeHJwFNuiE9+8Qnxk1ZPqY5qzVLMyMo
yizc91G6c3LugrxHmF34mszt6VuV0SnNUvLH3fNY52eCSMGkiPaxJ9XcakGPlAPMw2h4b3Ao2zkA
a7jdR9bOQEXc9IsL+qKCmdVIF4KEycstMqDvJE9CciF8D8UMYPhhTMflSv1X5yBpc/OtnFBmufrT
840fVzsI/N0HuyX7dsxfDaUfKpLr7kpRQ3QVy+puEpeJkYXI6bqC9t1ZlJzOnPobT+fEKqgd2pY3
35YwHeB4TItoqcV/RT2+tjvWfvV4DGIXiNBIGHbr8DqWNuT0+VB3/i0DmEnoHzYsqvO7pEHmSUqt
H7N96WsDGVEc5os6dO0Am2kctodI/VHvNFwJkuyLdEj3oNB2wxy9x216L/R8wt+mVs1Y/Mb4D4ya
mCGBwC4hUteKJOpQ8zHsBVm5JZ7cpueyZZs8SAY2zWxf7RpNJWaFi9DNQ1EQQFoOMaeHVjezprMx
4iOzuWvA9HJcMrWguU8e4WeBPTDslt6nEZgf2s9PujQIZSZ0j21zSYPFuLRpqGtsIramqT/jON7O
QG/cloRbK3fEssZ5TavwltmEpg0RO6dB0512zi+e/OdCV8PeNeWmph2QsXqTPZsuz4uPfTS9OmN4
LzBVs3KCM281Lyoa9o41/eBiec9jiHO+Et8jDRbRrx4s4okntqKzylxO284e0L5okzRTerO1nYt7
klXI4HCJrQisebzD+Xm0pvRBiGG+i8bqY5nRj136CvaT3NnpVLPCX2eMM+3eB+bHfLH2MMnYks3I
6F+Q9LtvLnoI16P69rV5Vo17V5ER0bts9tnyPAhneCWS/Z2N2R7gLoX64OVw0y30daZbf+Wqe1RD
/NzPjgYp6lqkz7EPe47SCrByj3Wz9l25M0I0LQGymNk5CQttPHVIuG/BYVaNu1H8H/ADmEiVR5S+
vEX9ndnLK+/kml2qiYiO+crYrXo0UXUQtsZaWbONoLSO8rdxTpo/y1gIEOk+j2IaEzSOjyMo3ao3
SRc02KS3q0Y6sI96UxC0EzjhNQTK+RfzJN8BtXzxB8IPa9tD3pT7H+6U9q9zyna1Ze12mUe33DaK
ZYFR2tVWSn6UBv4iSjl0G9PkfdjGSDtBxUJ9QE8HEChOom2ZY6gWb3buQ6vk3BB/Q4aDIHP2DXim
MslWy2Ld9LIjEeiXxbDTEe7lIG4PnPFehe05mud9ENiw36MxPYwtQrk2RXktohPF0SUL5pMhgiUo
aS/Ea9NQ9iGzom/HFTENqJ/qp8iX1GB40ek/D6Uk5yx1jlEwf+NnPCoVPltWs26Ba1ArbdwJNUIv
UOwuUCcilV1cHyHkM4n+s+MwCKCeke2HVwqUpRtyXhsAN8lfzpKTYLSJbX9r+uJeYcKSyCDgWa+z
0j7nxA2MTg3fs9zZDpndVvURgogArXSyAedmOVkUnXz3a7GkZtzBw/wZEuMe2MVxNJqtLLKTRBGI
ZOQ0N4B+EsMj12sm5ARtaUVuPQwLc/T5hHvAS9mWOQlisngD5/nkwSDyHALCMSFTZP4zuO8d1FNx
rR7rLj9GOj4iWd7MUHoVOUB1r9eD4sEZRcWYCrt0Ve47MoSMlAgyFYPh55FPOrnG/XH0/Pi5LXw+
XyQ5QHy6qvusI2dXQS+X0OEzH9tBdnDYxukhOPSDvWEZt5fdc5pkZw9QHhzvrZM5h4YQMN9Iz9ol
eKBlfjsgF/Dy9pFU0jXb47WZejwz08zHaF8ykmo9DFOzwkwygbOjlEUb9DcKtfUTC9YX8/Y8Jkmt
admSRDfSVfEBmP+yKLzYvkMguP+VOsFL4sl/QQ8Mh6cBlWR1UnZ70a0iHzN99AbfWXkiCD5Cg266
xZK5Vkyc1n1l1BtcrnDv89nYmZAJVgh8s6uQbnOJUhMIeWW/i779rWNI+dbyc8YKbVc8IIFhBTu0
xXpI8ZWhCPO74tr3GakQ9gVxhmS6wXMW71pyxKV1n5KsmhvU/GnfPHoCDFfkgB9IrFURhOXNtdjT
5XHN0MQs4ZE4P/hnkYROPMUIof7Ix9ii+bl3LeJf7RBFmbUdY+MUec2LngOeqsXvHm7NfgCQYu+d
tjmIIoQqEqr9jGUdEvMuKe2THbo7os2BhrXvyydGStlLYIYnvxu3aaoJsCnAqyLXIBcuPE9uv2fa
zGSKHpSVONulEs8d2Z92culDj/Ei4dUal5G2kDgHpAZHbA375orwELVpvq9p8Vrfu9Qmy5tBVK8q
VgxM1Af7+4szzMskxfuhDdumGj1aGMKdVGUFDlTe2rD67GSzjmhFV30mH5REbFLhLyQTq/xnGbnk
AsfXAY2CUJ8JzqcVI74vs+q1lf0fki+sqTxDIsg/nVDcmGI915pddslI3krXzVQcwrrfox9BSkni
Ty5efAmLu0FiAURrny3BQW1qHKcOvEKX03vz8VDwD8gA0+HmDWTMBfEWEBO8L5tQhSS5z5qW4ZUe
H5u52g946VZ1kAK9TCHFdG9DO9672j20tU/kiPFkzpIYs88umTEi1DfXrV9l7RxVgZm1I52sEoSg
iR2W+OEuC0kfVfY9PgBUtzQ/7HjmQtxElB46CdZK+QGu6CjfdG1wogUiCcbc4L84xqQct9r41Is7
F0cTL+13ZfbrzG7gB6N+JKSouXcm79FPPVgorffSjTpEOZc+MbxB57jwB7lsDkW9YDOA1+dQ51R5
CpnLM+eoORbhP52bLN30Or+FJj34lCM1ia49uCcTNl0ylWyPivVCweRb/038CvwHBINCnZqgpn3y
fo1af5Z19KUiVqaoiMLR4m3t70setibAmuwP+7yZv+Dh76Dqw3JQlPF4N3O/vlomVt6iIQAOfEf+
oWrkOaSrG9BiuNcJi5AIRa1NPLlbXSVv4wRQWyDHjbJ15xh8aO2+MjLCbO0nuwx4tuh3khFHTu4f
NHWw0wcH3ZNfaGfNSz+T0OtFJ1WEP1FE3oTGLhFBBG3js6A1UoB3RogbsU2oUDPAgil/a6LI8IRj
3UlSWIyhzYQQnQlJkBuBLqJyho3F5D7o5hXlPmuHjjqByqZR38hGD6E/He2MgnOuvtKJhBH8w6lJ
OmDlHh3oeqY17Tgb31FVMQZmc9dEB4PEW4noJu7jr6KDXA/fpwNZqLx+l8L3YKe36nsOQldvKTZQ
eMOudjSD2v5BUSvkaFiYc6+U0RFj0j9XabSDn7WoYJ9ztzCIsGZ3EojtyBreNOlFjGQ7TsWj2zgH
/Fm7gAyuxia8IRRP3ew+i9Z5mbzmIHt97JP+PrPo0BMbqiqAERFeUX5VK/RhyILEmYC4JejvbvLU
xOEDkLqNno0M9IWF8neah72NqztU+LEsMQNuqPSXY+sdipUTy7KVsQij4UWI9DEi5VfN7T0v+9Yr
sutUJ7c+CM/zzFg6G1MIFRk63x5ecPHTyfSh4XhM0niXpfb3kKhdkZVnC9i6hanbjQOcYKK4hb71
l0fVJoIpns3+s7KindkMX8lQv/Vp9yy99teRPWu05AbVDcZiWH73idjagOw5/jYdMfNZiGrDV9tp
JCsH5B4r+uKB1EQEoC0ER+StaZ9tpiJ6yWYXcguhD4RcDiZtB1gRKywWLhr71FjH/xqBKrnJjYvl
jDQJNNmTkVjQZ9K1LeUpbDyyJ2pCRvsfDtCdUiVkBIBh5DPJOX+0uPdRTNwSK8MerNdWUf7rfShm
7uRxcYdXxm+XEVSWx0Z+jH18x7gC+m4D0uCWZnwKkzN+RJQIfVPbDCipLzu65qZiSGCwiIgTd4PG
k7ALpPqeVO8DAwkFd57JAqSvqLvVvnOcB3UEFLBywIMlzE3HMn7xoo9Z+XszJtmgaG4iFetYFLu4
ZiIt4Bpn5ZOwpmNoDUfKyZfZFS8lqQ9BVx9CQ28E9iI3U5eFUJeL997zWJqlm6YISD2Rey9zrkav
tgSJ/MJDXpVNMhMWznhQ+d3X1KoTchHQ6GlzLk35Auz7zyIVS0YNhakw3wSQcy3yB/a91zSxEELl
IDmdqroPSc8z+u4ST8QK5Yg7G6yu4bQroWklgXUhyG9bBvNVegkQ0fA95y0ndoF9IrWwoLVyJWlB
0t00qtmFlbnqqon2aTyCLz55UryzCjmWnvqqQ8JBKgL1ShgOhue/yiHbG1PzJqPoYVb1vV+VE8N5
A2YRN6oaSFqeC+dQMd4Gbf9tugQ5OjYK7+SzgWRkGMkZ1DVCEx9FpPyZISrrRb0SQK1wyO0T+au3
GMyCaN/44cUgTaqpBigdUx4DE+UqtmX97JJ1VxPCnVvpM3s8EpLle2RY62lXxAj2MhovtrPIIUBA
gZ0UMXme7aXGcokS7OClxPFEOYNr3tLQAww1WN+lmb740YzO1L42fo+JqD2zcw7utMrXtcs2wVM3
1xdPSRv8w/txR51yaBGlDPovzJeRUIqpf8JExai/fkiwP06cw13+WcKAVAgaana5JrYyb9Y7JBgr
1WAkRAEIFJwR8rRPB/nRTYvvu1+J+oec350tQSHjmujr5ui3+lC501W3WJEmmd/NLJL6kSfWAz1Y
J2iDAGknGUaZhqhLZWOu5VOopwsqYio3mHWEVgYd9IsJ22j7FGKTDbv2kBXW1mVxa6QOw1fzInOx
thtQecSjVSMcTxL0KnMz56e0tJHPMxdNDvP47Mp3RzDThk8bV/yXj4nXrYoWqga647ih7+kQ/zn0
zJa9MkI8WhlqSZ8ZaKAPdu6uPf49S9dd2eF29IEVdADe5LZH7yG0t2GwcHbTZGsa3VHH9OnFkmKa
MPMJsbAC+QFSPG3VErQIBEixE2oXi5Nhv5pmt5pg5zgtEme3/GxJSPO7fkOOO1QZphVE30bhH5tq
0C6vPe0c9/j6fyPjiBHMlns7SRCNEa9DfkBGBmtrF8Apqm3JjF71yZ3ovBWywAuL7RWN8aq3MDP6
1l7Dm/SnE+CVbVGynk7EWs2vScXILLa405ytEZU76YSwk/Sh4SjAeoFdYF5HzOOyRjz1MAYCuC4D
UAUHrZngJ6gJN0NIve2t9KT89BRYLWSsrZ/7nH8mCWWwkHCFRwVrPnBkoyf2wJ22Ca6rJNyU4y2K
JzYB6dUeMb5L7GP4kct7evIH6saFpYrSxWHLDp6wACwRsrMti/VEhpnpkPrQE0JUHDRXikH7mmDO
xXqdEtZZfJZYjhsUgiNpE1N+9r3s1MynHmKEyWPkgWFnWPRRzIpWAekGcERGlhwJBMbP5L0gybLW
0UQyVQC4czvbE2k8oeyobR2PfFKPANBusE8ZG3J07Q5rJ9UC2rMoJAGXOoieArC9aPcwdbEVyDSb
xTAgx80XOSo/dipMVGrziBl42HgCvoYzZUxh9GCdOnOydv3AZMKz2uJoDEMOjw3jGy7xeP4OIpvU
OBsYGhG00XIkhoy1DMJ9QtNn9DECRnCJ1uGbsYn2GsV34bHsY3NzcsOY37e74F3dM09aom9QnESv
KHHoRpubBP2w8DBDTfNhlmvC7klEjHiZlifOORXJdqjIgI/cTdJ4sIXN566pXuJAYDZvsAanuwSp
6ViBx5fZIY7GDQXduSFtZlABTDIYnGj0oOWb2cJfQbhnw5KlqKgmEz+C5DaAZA77OpXxg1fZB5yy
d0ywbSS6IwqyHr0Oj8eO3eIK383WMvZtfZrcDhr0az/BLgUiUBDc1InwrySvqqOKgTH6qhHtUl0A
1YcVhJrJLjSWRnJjvfZRSWftZ802ni5oeFYmaZNlU39pxHZhHu4tuGmQAYLH2uYlyytkomRlIr5e
43E/OnH/0KS/anbuwwYZHeZbhs7hporEXtn49jCphhEFC/oOXDEn18Gs0HIe9MSQQmWWCXympNpI
e/5wSPaqU/cRMdx61J9wX9cGfYoI9bau670vh5+BupeFL8lz2MAnyIoMi1IkYtJMTgnALd/Mbjbz
Hhcxo0JB6ZnNqYnRJgA85Jc6+JkH0UVv0H+tzKh+tCZShrPhIcOOk+LkNKtf3J9rqtlNij93nD1M
5U85KRjkbzPXuzg+N0Rcn6pM7IbI38XNRNRFDVuje6w8C+kAWdpjerWEfnFBWPFC3oXLD4Cblg3c
FrUpHDYLZjW/v6vvFIliYW4yas0OWZqfuCf/wlTemWSFSgh4BgU+6MizJEKktZPdOH4k5AiXMQ7q
unhMsMKwodsZkWT9WK+arv+S0GkiiNkRW0jpVCiJQKKwSOgYeTtEfub879vWvE/1eLaN8gTm4o5W
ZtuaUPkZZ3b0yC4AYG64Vdrm5ygZEIwua6nqjmZ1NfjTt1fpzzHsGe5XoA1wzwWoqEyP3UC6EsWT
JtKtBXQ50n6nsSZJNNwndvSP6cK6rYvTwFTM5p5yEwZdBEpy+EnYJdr5iNVfSQWMKudg8XogOVgC
yRDKv9XFJ0kedzFJqmKxU4TVRtEv2IQ/4WEg5ishL4BrnCMfxPY2Sx68kVs8RZMQFzffs6+BiB5A
muzjud2HdbYKGd7xsLxHzRnG6b6NmBQZ+VNMXlTH/eyzhNDESkUCfFQimLbOdxkMBnCtzEcdEhbg
uSXmAYjI3+TDUDRg0M6c+/N0ACl610Yf9vBYAA3t5vDXgTghWyShjH/GlE8SsgS/TArS518w3juq
emssQEWxtw5i63H2rvTGdoEGrG0PJkkghmu/tf5AJAnkMgngGvhhA2pvkO6NHK8ro6a9iNnWDe3L
KKO1qNpN6+g7I2ZatUs6iHZivigR3PuMkSYIhekw3Maiv/BiEbPDs9YNO5istwltWU39aHLiJMO5
JKxzmse1IIbc1+dWgdTAmQDISRrdJSS0zYK21BpL3rGDb3wpOqpXXVVHq/W2Ubk37QCa1XhsEQD4
glnXcqERtoq4CByGuQkQGc4DX930kVrddRTuVUqW7x4ITSGfOmX/ekm4C9nkIBJYldxNSAJWeTZt
OtZIvmpgCRJ6PRxifY3QZZv6ufufsU9U41I1cRsIDAsTpnComAcdkGid3Hec8LMbXPvAesgpdgdy
YuQMLSL9iWLiA8E+DnG1YUOzmciFpC4jnOu3Ms8TP6+YgcSQzNbgj3DhhQqyervFXSKA/DpVTvEZ
xLtKw7+rGvuDRT3wqcAjyE/FEGaTvF0B07QRo2CCJH+u3rpcmYx/q+EBkFJwijsqItn4+mbJnpUJ
U+VXuxXGxgEktRwL5qHJPdYgZGXRkimkhn5c3zqCVD6MbmJqE35OFgCc2dZY1wcGBPyFBHVjr91C
F+RZl77B0jslQyTLBw3Bw+CGaf2aizskSKNo8XYoo0YI45EhEKGOIw+mNRyy35HUKgsKyS+0mJMP
TmPqf/qQCqCtTk7N56ieFg0UAsHdbNg/pUpJsmnWXjz8cmOua/2mg8U6KQHtxmsSht4AVoKNlg+5
8X/VgnR62jNDweA67nJSNiVJL6arjwnlzDDArpA8jcU3e3h8lD81yWg0BIHZ8NXgTA/TVy7nRE7b
2HPfI+LgM8iCLpStkSH8wgDKqC8mNB8hprB4Wo/mESsb1G1/Fyb2mgKI5uA58FnTmNmqLYNdVkfH
Jm8PfT3ScS/h0seKAVECVKHWv1blXmzrNak/sCJsZAjFu8u2GYdbUIbs6aCzN3c+RVHbk3/c/bMI
PG9QTDNbYuRBxguto92/uGDmXFd9+FAdbZ8ct2ZeO8sOzYUenCDoqE8ljv9kqffy7NRaLls4viuU
tLVgCqBt+Kz5pkE42GnE9MQLGr5+U/W1sOx93voPsfporb9WY9JG4QEqLYrFs4eH1225hYiAUaRy
M1PpUx+b8NmzvztRvKBS2Lg2cVfkvK8r4zUpqFUEIcHjMomlxKn6XQlqV6XwxWCR5WV+PzbhNpxf
mTkegoLX2IPb5r9Ab9yWLtTBsv0nc9zoTcXw0gkQahOgglzPofMfeUfmuqHXQGvm6nVjl18j9NLG
rNakiKzzvt/0gEcZfCg2vXCVViYhoMrJ16XpLFU3a6v+WCXvYZtcYTHuB3I07KnY0Dh/zcX4MGfh
qzkVt6r+51oflf3ZNM224HJHCIT4s3nIgghB3a3nJXAA6mR1/+db/sPQ1tsh9piFYeKrVtpxPvw6
eCHy6i6l9CkGvCuttwZb/sD4xJUEhXXWzkgSIq6bZ20EZ15s0qtIgCfZOkUBLlWgNsh+H7oxPPTM
XWpVvvIGPnk8GtikH0fTex0Y2jN0OlkMeDpJqkRcbO0wfWe0dq9mZPw4MJQLgc+wn9QwnQyCfXNR
0fMp3O7mF6T4D3OmzovmL3TIKxmwbK2bAyixK2fJm2kW5zgfrzhRb739psr2jJ71CiFw0/ZqZxIs
5EX5PvCTSwrshdTHjw5yug0kM2RhqQDrjMFPTOUvC2/ri5fRTzfBIDZzGG0TFpflsoyTnL9Q4j3x
QsrG2oDWaCz7Oa+CXzky4+Sc+OcTZlexqprZp3vRu2W365RdAK0AatBoHSkyP2KkRng4sA33E0mE
sn/xAmsbWd0GKf22BoGRw2IYkXr3DiEDFoZOz6WRVus+Gh+EuTgIpnPGntNDb5aX7nPC9Mljfj8a
r2M6vzo5Kc6zsed7ejCEenYM79JgYwEqhJf5cS5txtUIihA5kOuM0JBJlVa/nv9s6++6/yTtuG1f
fH5vl4lCCHzdZfKCVwbv7HxXmDidmqFbM+ndVdXJtL8c2ok+B56P88CnDg24rsDPbGWsN5YmLc7L
/6ri7GAljlv1/0ozG91jPT6WKdL1QKKHDZlfmDaUDfPcOs22zo1HzEQ3DVtzxsCZw0ZyeSLC79mi
snWzQ0QRk0X2Lotr1GHM6Ga1ghfqh86uZcXQWeYh0OZGtldFWm8ruP8YG7sTrze8EqevjqXZIedW
WAfH45QQ5mik0L9pP/BEOGWytpcEewwvvIW7qWTZnUSHVL4hZDpM/0/zxTaCHYlaHCYWf3lr/Siu
e9Yyd1Wi93oGLeFkm7QoT84CvuPYK+ZD7GaoBLy/JUIv0lKu6AHXtniLkjcsxJsJ928koVYiqqOm
P88Ggdtx9OiWqHqRXBnyQYvkIVOI0CACY+ZbIVNaTfnA1TUczKn6CbH3+sl4dgv8qnSG6yy5Z/51
KEV+mumLPI2NVTePuOk2g45fSxDtA3kIEz1qc7aLA2rjktiJfPRBMd7q8RTazY49y7GqK9JSzD3Q
GlInjPYDCv/R4cl0u43fOpggoUmijj5r7Nj5X12w45ZPE+fiNJ3d5Kj7T9ZY/Qw2B1In06wYRdSC
3x+/Z027VXb3jtlsmOnjuYl2s/4hcnubIWJKHPc0LKijgUTmBq1Jf22Ne91/+A1RqkhM/fkcdQVx
Uxq66UBk6nzwBExue8csvWaHaZzJlmj5NKuBNY+VrKcu4unYd/45JSBewtSJowrhcfYh1Emkr306
nv1Arf1K7yp72PXVFUYq9i4LrZ25wxwKNPLY40oBT9Lk79JvVxNVtJVTZmGbG3+wm5+GVJEfEMGQ
Dh/CbNpPXnDwaustQd2hiFtvXc4OoHkyOPfhbxExi1yuRxct+M7s4002y5UvyrtgfPF4pc1bjxPO
ZXwXJ7uYWRMzjLXwKEe9a5Z+22Du0NGvWcreYbPfFfpsGufKWQ/eRc/UJvnR5TPz73NQfdYPsBVp
3+bkZxKPYfuGQ3hTsYeJWPFn85MAGmbY6lAiVnYC8sJeHPnalc+O9ZyOxrqwfpzoVqEJq/y9pb/i
RRkoe+KfMdYFfzmIRe0AjkYzbvxH2nksS45k2/VX2nrcMEI41DM+DkLriBtXxwQWVySkQ+uv50K/
wctKplUayWFVVhkSAcD9+Dl7r12vx5EZDn8rfIPz3iG1w7q4qCzFMBBXTTODQ9TUvBCtO3dJ02P8
Ogv8A4X3TFM/ovItrX6E1gVJZ1lshhb9a/aUtbRb86MsrqkOR5+/1fDSh5/S0/YO0S5hhnOrCo5J
VlxQvT1FffMic3chPSZw/ncxzb28Dqgqfq2sOaXqPTAeSsI3GXdiviKPVX00MmWXaxpwu4FKz22a
dEWVEl+iLkd7OJovlk2TmyMasFb+TV7HV10NTgicrVlJpqaULDt1TvRBZkE3y+lEWcS5L4w+g1ZU
Qh7AfIaWPk59KidSlCWeNFwnnxbht8tA2lCVcsVbIXdUlg7Jtqc0o2npqJQSUibGFh2RnBWJVFeh
tIJ1WdAJzEDNrUZrwKTmyAwrBhbY4jMLx3DqDHrmRWn1+LNPum+UOelnliMNJp/JusOyMoEMQBh2
yetUQgpObFn5J6clgr9cYJJOqnz0fZKDywJsawBug4E/xqu0tzG6vXfOzlT3TkJcZw9CEQ6wzoBM
7xPydcxFBQu/45YD59LH/sLC6DaGPCMEk1I+pzwuQ5ymVBr0xuSHxjuhO5OzcRlRcqrgocpJxzBU
6zh28MEp56npVsXnSnOOGro1QxFk5lzxQBJORhMLs3aspYc2I+MmTrCnUTPj0ank2aicVap8ZbQn
SvoGlXnu/n1e2RfDbWhvSJHmLTzYtGdghcm7LukPx2hf+ngyZJDj631ldMws6uiO6oCwZaqDRU7O
UEUzEJAr8dULMeJs4CWrSZv31K+ifstp8g6wQ23ATdgmVhXQmNL/gSxgWRbuoY6xFKZQAKVKgdXD
G2Nb8ybgLt9YzzJpN/o6Ex6dA9rPMT34MghPAfDfsaVvZyC5GPrV6BAlS1K1QiJ1jxk7y7DvVvQg
0dgFQ30BTcbu6ORrRQ5H8p224UB1zuHSdPo1k7KtpOf/NLaGPBKHea7d/gPt97hzFAHvtfy0/OIc
gMRjPrpRVLWd6ZHcmiWxEBmodCESHqq48rN9C4sIL22ot7Kt6plpF6caCUksMpZ0qa+rXr71ofVi
9ISG5B6AHkywhfYWVqxwse7inzWfx97AbkLKSeDvIqvfqZW106FOstU4B8NB91yPDH8z7Z6QEVCp
YtMZxVKzC/j7nAT6+DMsyadpbaqScfyIpHMwhfuj0XvArykKDRg/KLcGHCOC/A6xEYbxZWUpjE+U
IwyS9PZRrTDBIZuVobpWSWULTRESxpx90Ho4a4qyGcGqoI3/rtWBJlQVvI6c0ZVuXAtcC1Wjrtoi
m9S1pH+0n4MTYd1vrzmzYJze89DQULJ5ryhTVj2NKzXsXjGjfxghwNGI8iProKSMzBm18sUy+QZr
co5RZ38I4T/UunLl2LgwzfqYDf7KEeqFzpvO2wfiNRAcY3Nhv+WJDYfc2aslfjsORnTYwIok+9HQ
doVW3Zze4NSpb5y0fqbgXZn43iNSPIZog5PyVAoiJE3i4drwJLMRFjeKFg3tNr8QuKpgAJMKAMhA
sh2p84SkkHwK+gMkvVI6UIPNm+7Am/L7Za6WJ7/nN7Qtuids+fx0pq5AYQmWVvdiW/QPFeO5pfVT
Q3RIqmzfka5SDE9BQ2zlBI3WUMdNzVaN0Ic6YH2WLmdsRF0FydOldlSccDWOWBkpixIVknQATY9x
N7ExG+GQy4tPnVn5FNG6qYWktMvmvR8fC53GXK5gTBCF8z3V4Q72E2soN1nqr+BzP9b65Lt4y9Lx
O4I7lXkkAqLly0X6NrDQi7FA1Z3jyS9mSu6volYneRDrVMH5VqMdiXqdtuWuVbU3f8D/L7Vr3XkH
WzQr6XqPUcHpwGQ754Dfd++G4exD39i7wOik0FCJDe5er8W6UKNlVFiP9WgyK6KllDOj0OTWER2T
2X7chznh0DW95UzHXjYuxhQMgRmV5wwMoTvabCz9DBXVRidrCXgZyn6CDuwKBLK2oNxGG0LeWQ0O
tS2POrSePjM5wNnzqUQcKuisFdx0r8rWbC9LqdNS7Hxr7zFKYjH0P4Mg2kvls5YDQ5XmUhM94tIz
1YYPtdKOQetBRmmPnXhlwoVLqlsPdXAPdWPvePqtrZI1p1jOFIj7q68WPPEKxtNy1MVNdOHVAD2r
EKttqSNGNlBHUktWfkPOdiCzp8FI3gYs6V09eWQI5S6yfMHUiHgzm7BOEhRjxmdFC2MAhW85aRj7
blNTtuEmeBlDSHHw5DuTHYu2DREtBHLFyHuHBYdg2Ora0iBYps3dldDJiwyAZPmvKjFMzNZpbLQf
Lp+7baR7FolthOZFjaE3a8GzzpdratXRIGeGXYQu6awhQVMFlQcQZdcQ0WLHCVBjzhn6VBh3D7lC
aomXLHPL36MEOQrn0vnZkazohREXL5bi7NKWDCPF5lCa073t4S0p29rQVp4Kth36NAJaH+1Os8lG
jsjOeIiM4KsZSTGV1WuPYAHX7WzUNOKbymf4PNit/R/SMrfEFmIoFHSdo6Vf+A84a654P65jEd09
YrRy8Mj98B3Su8CnCjo22vk+/SS426gNwVPLedMwYk2+Ko2YLRTYGl0RGoT4Bs0HYD6wC/i6JMM3
UcHBJWdc6e21b/q7oGPYAHSFyMsvJ7Q/UptCP8Jw1aKyoD/mzUOZnEz10SFU1AHgnbf10uaeREfU
rAHwNR32UucoYVdb30g2mtGeDUtZCrbfpHY2QfKujMC2lYz1ZkBdpM+FYxL3028Ihdk2lqSlZH9M
mQ8DSGvYLXihHOCe4RF6wWeA9ECAv8kNbzdOboBCaeYwbfZ0GoG069sgNWk0/jBIsYipQWw6FyhA
WXTGceGY7qeut6+B9lT18UYJnrS0ow1UL0rNPQOUv4oi/epc4BR0NwgczD9Coe+HctiMfr+XWfct
He/j351KrX5MNGVRduYG3Q/eTZc4IoqchN68L55lwlyCs6XX0ntUwaH6k6s+hQ3QvdpM1vPIQlaP
nqF2NLrahEro7nIA9unUIRme9O4DZ5ta6aa1CPNoqckFeK5auw7I6zJKky4OHoSJWRDVVIVG1kV8
2yvqQ1J7N4+M2sJVLwb5AX0VMJRtmiU4Q4pmceKXJerGnBDwM1/ByGMxlwlrxHc02TSiy/wUvVGM
SaFJJmckKTU/4qT8UlRIWVG9z5V6VZQIRH1yJAzeYA9TOY6RTUWKqoK1l7CxRW9kG5+DXZNL/pYM
Otpo1/YPMLl2HQgtLOMG5l10Q8uQ0EN02guC7c8lUSIhyVu6Tph4kBxC4pZqCDqGLIZZWeDUcYK5
74N8HZwHXqi1kRHZZVUr8qeWKMSfC82g/++jS5+A+rgePfrdUkeTxPI55cmQKRCNzRPjdz5ufZ4P
4XPLQITcmE0IY0LFFRSxww01qBFhkivEcY+RrAErqEmVbarVaCIusdUglhL+uU/qnZ8UcwSkRz8T
S6etzjHN2zixVykBEzXjySoKTz01bYM3yFICSsZxT09pN7X/ycx6TMgtLjv/JWvwqMftcOj0GOSK
cjLSdkmiRQVOI6p4M/CWsMIr9pNaUceD43uII1hebsQtDLsR46ofWJuyHd/Bf5IpFBxNG0MGeNva
FscOzX1EP1rLjAePjdtzvXU3kVTbkxsQjoAJQYnEss4ujQL4WMNfq06KLmgxQ1l9x357jFx6CTX7
IIwTTsAeGDgSZhOspkH6YAplN4LimikT6RB2IQURaD4as1OKcEhe2YCiNCY3U97tvN4EmrnzwPVE
kjHKiBE0nyIsTODN3rnFZBaP2K20qN66IlkIZzwGg7LudHkuSHdxw45WMhlFBri0CA23Nxpn3CpP
SUl+m5ad8v6HXSdLVTwEBWAirIuOoFPeIlKw73EtDgEHvwgpe6aSJlmSWly0WynNlQSxPMSfdo8N
LVBXySBeQgdcHNwpZH4MgjlhRMorusBHj3mQE5pPhoHezFCe6z5Y2W5+ak3trFoYSZ135I2nbmzp
+AQm5RdkJyxow6Kr2PnG8jGMiC0eQnY1+vAoQ4OQBc9GA2K15asvGfkNSFnnDQs0fTP/mIYheLUp
aS44ohCYewpHFWK+MgLLs9wDWqg9FF16GHDuD6JiLXwpB5rXSFfJqEJozyAH06maeHNHnwp2Ngf0
HAqNDZY1ht6bwfjSw2Eu+bEak+GiiXlvmoCa+M8MJhAAu2atjFa63e60zjwU6ngANLs2EvfUY3i2
HJPixuI96QVIU1uleSOWEs4cmJkdSP91j9UaQSLCsoIYoW4X2+mqysNlqYavZt6/qDnIQZPfgWA2
jsIa36Z/rUlLb9SHMno3O6bG7qtPY3Owyn0Wade8NgUDEOvR03LcDZp370oYO/ZYv8T0xz3UKboE
XjEielwHicxeoA7RobHUN70NLzqGvRmKrq/KDcI5j4OksLQ+JcLbSEgDFOSHsSqPYrBcUH3qMsu6
vRyZq+GgmqnBM8dzpgb4iDmJOxZCzyq/hsLY5gIaDO0q1Vah4fNyJ/YTvn/EO/QQGpEf7US5Oi5Z
uyizVHBjVeI/D7a2N3RvqVs4rgdyY5WElZ089Jh/x6LV1+neGZKNBY7dy5uCiSbMusyYptXRKnew
e0wi/txPrjYD8z7Tjw7D3ja/D4z4ZTkCCiBtspwUuLTFxLBkhrMJBFWgrh3ryDgapJiDLHnKPKzy
WmMB6qniWYchJbO0Q8bf1R/GlZXUoKdZCbzpVWYbK6oC8Va/yqlBcmKkFfTLlib2wFyuCR+I5SbP
iddQqdFqkjbFR9+vunhYxFWztotxVTESKaTgG5CbDtkI8uGdHw5rf9Q+GpWfWx3KuSrvZuC/mrrz
XenDgxdi/y3jBVDqM4igE/7TfRAFT17gQ19XEPbmNDiw4Gf1pXJpOvpfvs+psglfbVdlo1KvhoNz
xOM/9Ve2g9W7Z9ZM5pOZlAP2B5/+hX0kBWHr5sw2g/ahAphX+MnWKYFcl1r64TfB3R/A3pFoMhsL
jXzqFHYFAIaEDHuEfWGq38HyfIi+XVW6+9zKYV9qaB6MApq7ChfcVO4C+B9ijeC9y9Ln0Nb3OOmB
IdwloEKL8gKcB0M9d4N7bAsPhNY2/js+VOGJlccuL50Gocw0s2/U58avlqahn1oHtCPq7EpB/Ez1
VnXZpa3luZycDV38KMICkVo/V0K57rsrs7oesHeYrMqE0yb2QQtdP3RlJSnh+dscBIGrI7G3SVxA
g0GxkyXRuVLSl6pD063bE/K6COHmZYyJqVtQNZ0bK3pAuIVnBD1tbKkgwfL24AIgADp2Jfhy7/C0
PEv7qohPq9D5mrU3swKI0y1D7tCI2w3WNp2mcHdvlPY9rJsPYjR3gygey4Aquq2Z3GodGQHA1jTI
tJlN4obaUuAZ3r7XEmIHTZuQFOtkDPmwaHrjBvUGJkZ8yKYBEUyku5OhoQ1yWplBQSvGn944ocNX
MRSFgAFAiL4foqz1nfcAUCd/xtxwGr+Zkwt3RP6FUJhYH7PGyZFVH5FFQu+UIifo2scQxfyKI7TS
5U8jknN+K3FL7KBcOBhMGS/pz5kmz0MT34JapcmObG6WwNMffeRnHSwrv3z3HBdMulfezNJ157Zu
LhRZo9kI2xniWsEXowEMwZAG5mcPAP0N2S8pSD7QEuKy3LVLTgXkRX3nVx1bswsN0HCjc5P5B9dV
9rWjfHWQhhZ+On6kOiDYhqG+Wclvxc0eK8/8HgCBjIziex/ehhDy1jcWCXMSurc0GeWZCmZaTcJr
liYnaVP2B2OobrkJmRxleDOXgLN76rveFpfeyh8UR3bsNdDqsZ6R2jN5xJU2CHH11eDZWWk3SWhO
Boii2HWqQe4f4YxTm2CZh9kGcpbBzDuaRCbIeSEeAYqXrp0twhjeG5L1suZUmfpXaCxwgtPO2ibk
ZSCURw/p9fbrIBQyBUt+mvLBDrrkrW1KquVK8695wyPoi+i5c+rXhqBG0VbmO9gQbQNN5DtneUkj
FWqYn+HepSE+IuQ3pXYxSLcFvXlwTbB/jVu/QdsMqUj1FNtEhZDbXEPa3EA02CsKjQlL6iGaNiha
Thk9iRSRT+O1w7r0ar5vC327ojW0QkcJUrGm8HF03j9yBK+RyNZgSY9MK+9N3k59CAGm0XTuqUcz
ZKx+5JASuO80+DQY12sq7eqcRZcXs3Xp8KdfaQU+q/GZXXaF8l7jpxl7xvMuWbIqWJyEAeusMW2U
F2yUKPXQTzFGB2/PkvyaGgVnW3qlP+D6RPRnK/RTU8hRb5GcWxXiUER8woMy5G/uoA2L0XRKtKkh
Y66YjmXtiUOquV+5Cy3UaB5zhUBFKTgY6HiVFK8KiAxBNzJC9rSHdl26WF78ttzTXqfRkzp7L68R
1qChiUANtqn55oEtRRh680ug6mr21KTqRtMhPVq4Seb0u+BYuF9paN16uwDHbEwxVEkkCfhuMcBW
z8NQXBvcQRbW6VlcVVug1TBO22hPbkbMKVdgYiYHNbcORm4Cyyz2fPz7sYE8jYa5hLIS9cXJHYfD
6Pps+oKU8US5mEqPoDxfW47P84qOVVDvQ4E3tomynR1GkFiTVWS02yZtkENUW2IZF6OP1UMT4UpK
JMci3GvkXcEPoAAPVr0SL9qY7UyCXZlDFDvlrndhfoVlyX7M4n6F/xxvREuMWwPwLa+TN9VU700y
frJCzmgLLI2Yv+9YQ4RBxYSHAbmS1r1bqC/CwKITy5ZWRaiysLgBemowY5WC7prz0aN/2WjsM5EH
4houamaVh3hgdOy181FN130l5j2sP/Ab+0rXb+kYvrme/+RRMSUYLj0FvqTF28lYJ6SvVz37Afka
pvPVCWz6SvnGPT+ohJfQtsUeHNtijqd+DuQZ5woJ2nCfj6YUH7TZ1iLo0Tgr4TUM7TcD14CWI6pQ
LayaZv4s3amaZE3Xyp1DUIsWGuz9I86BQf8i2HHcT32VlrB5Kv9J/8Ngz050JFyW8SKD9B5pLVMm
1DQYUYDBPwUEftguignm56SmpXurdh68MV+QV6zPtCj+SCW/Suo9Uil8eJl5gPO/NGtiogWKE87B
opCrsMZj3UPHGIMD7oN8Nubja2oTpYNQFpDrsi10ez4mpr90AkaXUfVq5cdaLXdj1TwN0CMHw33h
uX/0YflWyxBCDifeISeEFZyfknKed3k1kYai0SWeZZzOkLAjJFDZmerJV9/jM3LHCNRHsynN6mQ2
7FGh6OibFeuKCMyqsl5ULV0OZruPC9bBxN40DauIFuhsGEz2g9yhhkhOtWltG1aNIR7eJJY+LELn
Wpr3ym6eRQwcXtU/Je0imaK3VMojCZQ3cjofcyQ7et1+dqbHGqXvEKxepDc8qGp3z1vrbvQ5aKTa
XZZ8UZaN7N8qmaDnUKGiAScqn/SUQEdOpKJTkKgdQT5gP9pY7It+PKm9eWwV+y1qCAWT9rwa8qUZ
cBonh46gStqPGGVSjGwV890mNTZgw94TL8e92VNU21F6yN34tSNCI9LLZRFH1zKGPVXhI1s4fSjn
HhC0uQN0oeINmtdo4Wdtwuy3qnZQWjgF8BYiOFvb8fgNqQuQUE110gfeSdUI6FHiI6Sfte+qNoWz
i39wBNoWpu5utDpyGN2tjdeNg4e+SVknv+MiaDe1G745ce6ts8izX5TKzeamWmIN0So09WN2qT3t
YMMKEYHL+K0PuTWYL6W5KYx0Z4px2/fNCWHu2XRBsQk6QeTQ0A3pnrS+eVcBfwneL1bYiWayNxwS
Pjz5kAQmu2a/InVxOY75M7ajh9hVVpmlvjZxx0tVAssPfYUDnr2uC/8pbmy038UIPWm4D8GAp284
pxr+kowXqY52JG6sipAlyq6QadXmhQcBVuVax/oD/ZDjMH32PTFUg9yrzfDA/3ur8+apz+UyoAHE
C/FqDOnCrK1DbsOKUxoxT0h0gAoLhhi3YJ1ZX23kPqlp8QjyHpMn7XS9bE5Zmi9TzmbhoNwbyKWz
worf6TMX2Jyccx7ErDfgPnyrvndt+axTLMM9OJHFRHHZh0efBKp+6vdH5jaZNhaVmYVH8HiJHVgo
7qxgoh506cW1UEbLCM6Lh5l1hgPih+nlpM6W1qrKsLwOQXao9IBjKlA+hxTTGcjMPc5p50VpPRK9
yrpfi4yPlRMJCtWBREndY19scxWPg4q9TnsVqYVyyv801fGWSLiK+ggeLdUe7TFc5l20t7PhTLrg
ubQMqGqIAw3Ocy5KpRb1g6XBeSDd+VKo4sOJVZ1JK1maaTbZ5O2tVQNGjmHEIvkJ8mprFFjSbfbg
pkVpak/HAmq76QV6j7Pg0js9cGlsZQ5G4gxPcjrNALxueJINwFrfWjsmsgYJ0FLtOOnKjlhn5LNl
5RxIwjvpVcE01UOIJ/+dooW9lt6tt6kj89GM6YqZwR3lPLqL2j1m4cDE0rEQO0x/VvrjqYFWnUNK
Car2qeOLT9psEyg5VSqea6YW8zRz+3luu+cq6h/CBrW2J3TKTM9H1GOrDybm31TBOVlG97jIT1bi
vMOG2FHf7YLINmYKevym9deRli90Rls2ciMZVW+C8wEcV44G4XMA/A4PEyGTTOInXHlds7OYMaJq
OXKyj86WT9KWyY4kGQjr1VK45TyywrWLlDQL8WCaNQYOmOiGk7xj7Lu2KRweH8WqN7Xr+hpxm+0/
NgRGs+HhSKQygNzjUoxV7IK+3i91Qj4DG4nHGB0xxi89kOmmFSydYji0ZDia9NxjLHw4NbaFQy++
6M450ET2vOcB34wyDkvDsVbIbzdV39yp11YF+2eMi3CgdWM61aVPgye1VijYw1fO+as8sNg9UIUX
rnaIU7nzsLEbqb5TFHDCgCJsbViOsP2CIkf7xJAEihFLuYjPhhetSrXaJU7/6E7eDgSRpdGuqMYB
kgRrtn9GTtWRkeKr5wkgqv40/gBIjsVuNIGn280LfL0jNoFDXBOjZmYrl4elJuMy1JlLSsDeWDQA
0ACcFFdfi+7+NCOwhhPZC1slhs7M/9eiOXLZ7dQC349I8e3hhuiQZeIat4grwT9/7C1i+Qh21FEE
InZeYTKFgUGtnkfZyoIHXmUj0eOwRiBT74awPPpJu6JTNU9c1Mo6KcDheCjqF50TVKH1S7cpeOf7
Qy7iC8caNMV+/VYDOk+8DAXXt+vIx3GEfimTbGGPNuRDhjBR/lJ0zhK7Oae+5D0lC5OKjFg50mFB
Co8ex8KYnr1irZSmelF86+wyWmuls1HLdJEBPkpsolHgSkSGOA/TPtayhtmmPBmoxitIrpyvAQKI
nIllif+KVlgVtOsgUMGeODzTfF3nTEpjwF2ton1WLPle4q3tSL/kbHNlGG26pLgHTv3RFqBzgZLO
Jnkeu+c501htEOtHdrTtrYA45IQrKEt3TC6KdKu54VZHwZiV/ssmxJVsh6469yGGoPI01pEnYCHz
CDJALlxg56O7LSvMaxknczsp0RuVb4Hb3nLVYNXVUG40YAUBxigoQxmXHtmbQQxGFyMjAMxT6NdC
3XnAiwPbum5w1FScHbQvR2IIgftIYN+CnuyLrvEZY1GzUb+KBISwhwYmQQ7WmMmTXvmXUKN7E9Mo
qMIfJpb3WYiSGtzmUZrI/Rnk9LJCuylWgnx76SrrdgqVIARp6OlzB86SInMX4VactbqH4QEDSty1
L0rPdwqyDovAVfML6tiRTwgystYi3PK65KUFA0NTjzlo/aK2ytMYKpeYCAXXd66Z2V2jQTySbEnl
Xm406GLMVnuM9QN/hbhCfZBhDITYbzDPKV5S/sEq3FVS6+3CtpUr/MBDzyR2BpWmXPjKcNLtYJrk
XciKYXBK3IeenGwuRqVSnUrGlJpOEnTXa+FjrBHDWyC11M0XZfDrlwz+y0xDFVyYKPFq27v2KHq5
Fahu5CsrdphuzdSTC5lWK6mqCmtP9G8bFmjM2qdZJdKNbbjLqGyecpTviG8U+zyE4Q+XV93RXbyq
g7MLOOouYoMYqyb6YXQaxi6jOuA4B94kmSgqYYlXcpybMOZZ1sSFbgQBqTy9LNpSZR50BzCk2995
osux8d8crbJJrwjVee3zvxfjI05MOCIcp1aVCax7hItUuh856vo2ABWqaNXSLwlIzYq+ffT1Qn/t
TXucqyLRr24oGUwWSo86QXtMtYHWTRt0r5ovLqIamEB41zgsTgbhUaZv8jYwaceC0MRb1+/CR6nV
b0PfPJj+RIT1YoZAzsLJWJVJNWnhQLRBAq/IipbSMT+kYvNbGlvRaaidHZVO8RT3JIE2ppF8FkS9
69hBeDl9hVGiD/3YHoZzXIAbI2yNCGKhD9u2bbyVTMfinvet9RyrabwotPILpOY6YCeAGzGEL21R
KJfRGW916CwdS9x6Lbq4UPGrwXyGjNPONBkUXwachy+vH9Dyp043XtKkxgjMVFJ9jemZc4jqaiRp
Wh1UK2JfDHM2dYMg7qZm/xkXDXV2hni5ZpISI/5yzArUoZPLq2J3ClpFp/Wb7RD32MG80bo0A4ke
VaRgGLKJzWKI3/UsMeXYwM1Ru5eiiH1APG7MCdSJEwIroczKdJeVhGnOKtP0YN+JWvzoigRNRmvV
LklkeUmicBbBHnuauhXfYCiRsORhbXirwJg8CrZbNl+WM2jlnoMow5yWSVAxb8fc5bROinO4iDrf
HO629HNrX+eCXOahLp1kzWuawg0NOPaMhh3vVJ2m+bGrM9Xa4fpwWFdkojGJczyodKkyQBp3Gb8t
lNpwm6Um7FHhxGaElzbJ6KZDAUm/PEvPHm2rqT4yU+s+AymbV0jgKr0mhUTJzi0AWZvpuGRar79F
Hd6VyHeJz0mDZqVB3nl2Gi9CpG7FO7secZgUo5cdGw2C2qxXe/0cTZifsCTT1g4HfelVBHLpLfqf
PCqaZTkVgH6bMcnqOMSCkIiTVyn6ZO13FoLnFFlNECa5hWYm71eF1bYnh3b33eoI2KZv4Zn7xhlr
BjRw7vHKqsuUsSzfAKhcY8TsSfTf22iYAfM+2yfuhQQu3ht33+k2s3gPx1rf+hgjddg3HBBLunGK
zkOD4bNULS5vE1WKT4aFHYWTChSRVv/KamGASal03xDlmIf6mpDnse6xmccquQ+omnz45STBiS20
KYTtXu5M1sYwfbZhGulrZxjQL1i2RRRNTLiANvhGvAduN8UJ2i08dCgk79HQ6KfSGklAln5z0/EU
oUAxUfXURswnONYIIP+lBmVjxUGQ3+AZYSCi68lM3iSQph7fSaLCjsUvNzc9r138KxrSNAVNVtyt
4rkis8WzgOUynR3vtmncIMqfdUqpAOXjwvExOnHsvytluM8dgkUgufzzH//jf/3Pz/4//O/skiWD
n6X/SBt5ybD0V//5T0388x/5f/3r7dd//tMSjouuz3YMBhi2YZqmzZ9/3q80Zqf/+l+ukVtyyMf+
Vi0xBD5VeE3YZOdips0R3z17yt5fNH+6qPGHizp/vahwinK0Rru/8eKVC3NVrZ1Fd1E/keBe+GIu
2f7/4S6FbnGrlmrrtmr+9YITAJT5bVjfUJyskQUTAT/zFvpWbhncz8WG1oCz/MM19d/c5M/XtP56
TTXsi4xPtr65jz1v7y5+bmfFomPoPivXyOr+9KNO9/Drk/z5er88SdSlFhrnob4ND9M9IgHeoYBD
WNFd5FZbio2ClGLTG3+67m/vU9iqcBGTQBefHvZPb5AaDyP2T6++cXLY6kuSG177uboy5nKBf2bx
97/qb2/yp4tNr/NPF3OitEVkw7dY9fcMSZu85eL095fQ/nSN6c9/ukYTGySay3R6WdR5eG23WL43
8RoU3yw6RRtI1Y9/uq3ffobip/v65WVJfR2NCNKRG50xbWXNtX3uLUhn6eflC2HlSxzQ0XL8+vs7
/dON/vLGkB+lN/kYNDfJ8io9VrXhrlvlHx6Zpv3uxfzp3n752i3OGLkHFOiG6Tx56tYQ07sLLYAX
8hTP9vb/757cvz68miFh4+rcUzf4C7V9d6YzePCHi0xP49dPzSaPWsOgq2qG+OUNycOk99mD27vX
TJFhKDyapWVfTf/7//5mfr7OL2+FH1mmInKthz1ewoPwz9SRJxOYyJ++4emz+bsb+uVN0DR9TMs0
NG7offItY/Gjf3Sv2rp76xbIDB+6vfaHn/B3797Pt/bLS5EJvUCFKZobORkz1V0a+aPHqOjvf79/
rz2/3JfgAaGR0QzWfuOXtSnTNCewYru59W8o9Of9Y3Fs9xD4gqu1j1AEX6L531/xNz+kUA1Ns0xV
1bHz/3LBSAcspbpWc4vES9wQi1L3f7in3/xwf7nC9Df4aXVKo0zLqk50ty5qUY3BAwqvhXX7+9v4
/UWEpaqubRnI//56kb5zIyuhkLqFGT0tzetOpm9jdbIOf3+d36213M1/X2jaXH66Gw5TdZbXHmvD
zipnulwQznos1vi1HpxqycxcLgiYufxxvZ2ew//xYvx03V+eU1Y1tU8wc0MFApphjspv5Z6sBVqa
LZQShOh/eGq/WTH+cp+/PDVyuStUfE57A1FfufbeKt6T4jWN+/Pf/6B/enDTn//0ezqJSFR0C+1t
RD9gSE6lj676p5f8d7sVQGjNdv43ad+15LiuZPtFjCBA/0orqaQyXVZ6Yaja0HvPr7+LdWamJRRD
mNsT+zzsOL2jUyCQiUTmyrVEXVYUDLNcWxkxN9u1moJTvkXXsjFF8L+beN7soIBmg9KgBW1pZvoc
3yLLYfi2aSoVdV1TNVHT2cW1VBlnsMOd0v2ixuYGu/oOLNYQCh3s3MlRnedZXD0mFxaZADwCQJLi
5dYjO0ZZxE5dAjJ0a7aIBTJpwFLs6PP2/q1dliB7/LtGJhLPdMznvjG6k3ygO5B8PWNo/x7AGGfY
8DLU1bNyYYoJwXIwoRibpD2m3yqzB8Atpi/N3HBO/rqLX5hhbuREKjsln7AicQcOXIqJFBN0t6Gt
OZPbnmOQGx1KKwrNhpP0r4biv3YN8fqQghRrAtuyRk9DpG1SoLV1TDLf3q1Vr74wwfhBCwHRcaBS
e0qJhqqovww6En8nUUAPS6pl/+LcF+YW/7hwbgVSHlmgVXirkeZ+KVKFtYY+S+fcXtVyxG64mcHE
xsSI/BlcR/1JyJcWdfLZ6mD9mzIMeoLvEIQXt82RZSNu2WNjYyUVchbOeEA45Vb/7R/HH8oud2rV
4p349Xzg4gsyEQQDO6owZuLiz77XeUD/O6VyACTUBu+3Pfk2hMM5q+OdESaEpBKpI4pe3YlCzM3B
qK1VWALqpWb0CjE0N3nsvendeKw4p59nlokjaUBA6Amo0SlNh8BOonKhf3sd4hJcsP0gcByBE0oM
JpREY5+Anr1vkc19jAao+jfd8Hj7Q/JMMGEEQ/iUQiZoPNVaYQ0t+o/dqQMx5W0r5PZ3wzjxtY/J
XTFUeinLp9YFaRvQkM1ZtSIHcweYzjbjM4R5zsIfSB97HMOL837zAo1KhqrqYIrXmfWBxSMXy6zs
T+KAId8A+NANeH8qb1AUsCqQVv0hDkVthUZCflR4bTnRHPhvFABmqyQFLuHbv2f1O/z9OWz0DPxZ
HOQmWI7tNJng6RBtVLGoExtj5FDDlzlBZzVaX9hjQikw7FMKxRns6Xju2iPgaJwFrZwfDV8V6axK
CeCwjEPUrSigo1c3J2hnz8ZxJge0Gm5/s7UERQcsBJU0XdUxesBEziaHaOwozzXyIt9DffEdQIbE
Ss1iC3S+b3PPzMpHu7LHRM5kjGtIafnxaahT0NSfomwHoIcp4wAVUNoeQcjf/jAkTMmpgCICyp6B
g08nr7eXvforqCSL0GCkRFOZreurgQylHOWnBLNCuxIkIrbWFYZ928pa7NaJLONZhUEGYqiMgyhz
ADpfKsWn2p4cUDK7GviV3NEa9mhhOgu318u/WNQI3o4ygJvfKlt5EZRKR+ZsKVPaQON/BQKAPJ3O
BkPxT4jShIf/o0lmRzPoy00BFReTgMBClgSjoCiNAn26BTbAEo7J522Lq5un66ohoYwhosTMxLtM
KIgUEelUVqBnQy8Tmu3/YMGAzxkSwUekzPEoWh3DU1BdOcWA005pDiqzlnM2VhdxYWKJrReJUYEp
bdT7JUDLF4JNzPUUvAtuzQIVFV2TKITEFdaz8VZM217D4UNFHciQxix0ztavBFz90sLyCy7WkISl
NNOgSE5+/C7Jr6CeByvb+0KieHs7VoMUhUAKCHR1HbUIZj8oehFKpUgZ/Ii4spU4gWP8wFiXl4Jl
z+S9tNc/3F9r7NaMoSIWJMey9OdAgI6c8ef2elbiur4EdFkhKjHQx7j+bhAp1cJZI9kpFV4zqLqN
GigVeUXudSP4VhrBFxPV5c8vNseIxCCr+iE/VUJlHOSqAZSzCYfIk6Hp8Xx7QWRJlphMwJBQP1Ko
IhJEHeamyjWwWxRVGp8wVEqhXmnDZRzd7j5mC4Tz4EoRHFCdvkDMQMRLivssXHuwXdlnkjmlKRAp
oGR7yt7A5QECclN6Lyx5CyCuld9LQHlZxpH7uF+O3a1VM/so1MAcxw3YmBRzdgGQt6Ideq8ucG93
3HtzZTsvVygzSZ4Y5SLETPL4JIi29gENFEuwjFd/sKCZg1oCVPaIKW54rrB2gxloQOF/Mq5LylbV
uoqW8lD1MYJ78UbczqsOvv0TZCVv8yG3eF+ULufk2xdVJXR/JUOj6tfPuTi0xFD8YAyQJmsPaAdZ
jRe6QBwdGm/cADzs9JvgCXhzs32b9iDgt2oPOtd7/QBNGrDLc54j62vXRCS3kiwb30rmgPlHcmDg
UHU7MMNFVimZkQPlGRO62Tnox03M5NkcR1qJPUhu/tpcQu7FB1BiQH0K0DCeejd/iTHyvFlGNNDb
9P3DZKeOsQWft/KLY3X1IGsyEWXcd6AuYmKF1uiF6is0OomlhQDr+NvwXX8GGtCOXN4SVw/yhS1m
hXMoNfEUjvGpmjdB6SYEnCQBZ0GL410eIwP1bAMZgmIgHmE0j7FRCL4KerApO8tevZXQCKsd2W29
bnP7u7GbBTOqRGU8fahE0Y9mrqUkSVupgJDNGUORT9kkbmpj4r2x2M/F2mAuo6DVagVI0eTcuygg
Qh4RLMHo7WUeQOFWh9Hz4G48AZ9p3V7atyt3sSuLIg6+qmjweyaii7M+4g876Yw0PYCQpSc746bc
KPFGdFsLo6sOxyDr+qxBJoRLQouZOr9Mzi1o5+0likOWs3SgpmNHj9kRBJi/QapnAXTIW+raJ75c
KhPG5x5AgyxVxiM4/gIwSCyldRs4UgdiHcFR/rm0hQPuS4hjlTIBHbyPswBwpnQGanTuHmtgWXRQ
Md7+qstBZxzhchfZEwpYh6rFWNoZoDsg3Bbk1DYFqjipCo4vfKsCf+0figDQciBUVtk20lBMRSdX
oXgU698iNI5K6E7pTw2oCcNQdkgBOgwIYkPPoKeae3uV365/1vbiqBdRU5uHAXVGY8YOYuQQ3Kg2
EEYBRkhNzNhaktU8g2TXAETV5hheiwCySqmhERByiuz1CORyPRWiPh8l/yECTRv4wnQJg8PaWzr2
DvCvEAigYBT1HTBN6xlgxXjqFoSXfrHx+2v9Fz+DCRK5ICjQ62nFY7eTd7IDIZ19s5esBGgGnres
rlgzZA2IFCDD2D4KSrl6KUCD8wiZZWiIpAtNKqdm/K1XsywHyaRoUB1tUJGtK2k5LcEGj+0Es+aZ
2NJGUzzjx3SEHtu2eohA5/Nefd7eybVlXZhka0fgc4kiQSfisRDr51ksnutFiOe2jW8JBbMug7kv
cmgh0bL5OqbQ5LKX2Q+giBrb8BTwsZkQ4hQ4zUrespiDUUuRrtAyJ0cBCAY1PtGeU+L8ugfYCKNQ
kBLouNMVOMK16yVgoFJV8BwcMRkFqY/ZBO1W6oKT0TLAu7KbrWbbP9UH7WhsjX9Z3IVp5saATIeA
kfyYHHOMngQgPxg0zo6thc/LxTE3Q1eXmNQCj+hR9rOHrAUt7+AHm06qzkCnP3FOx+peaRT5hCQb
os7euIKA2QyACNNz8weUt67wGfymDyirWrWVPasbzMFxLj6eQeb7KT7giJMuiMda07YKRuZBos9L
X6SVCwj5w/8sivmCk1/2Y9/hVkBn/D7+iQkRqHVZ4DOGnAKEFaz4N+VgodbyCAXMTAaMyhirZywm
OjTZwRyanEmzy8EnQ8Vt2v1p+o8pTzgfcDVJ0tFSRuRAHQR04deHX511KIWGCiITkIh4/jkYdVSc
0Qo3tdfdzcfbJ2RtvxBwkW8u4D88E66tyUYZkFCgSDf9CfcKdAJUTkGHZ4E5EalPJqjIS8kZsjQY
yC8a6bXqS8i93V7IaiC8XAnz3YphwPxkpi7frd1TK3fD5wVNOX3UOBXRA1RyOQZXFga5Fw3ZLOqF
GqFMHNTiKBSkGayxQO5Mu3Ir2cGTvC2d1oFGjKu6pccDdX1rESLYX5lcPOMiJ8GFghd12nfHNjtp
w4uaeZgosLJmW6aHcdzq82MHTn/OOpd1MNEY6wMmFoBRQ4Zc7bXRGnPIWgu6miOGnJEIQCZ5A9Vw
C8y1FjJY3vFfjsM3a3j9oLqE0pykMQdyKrQ5HyiWOOykn8W5O9NX7T16yiwoMG3TM+xuesyQWCK/
4LMSV1Df/muaOamxSKFk3tDuGG+lD82dNwDC3CkexjGQ9YBde/sPH1ZVCIr5QGXp2NnrDwv5tzZS
UnzY3s3uS7fHh9W/Yljo8MHGa6dV1dAwUAxFVJFrXRsr/SAnEeDtR1l/jhOwPEoFb+vWDsqlCeb7
CTryEJ227bFyFuQtQcIc2uqL5lE7fOIVr1auUaBf/q6HcfcqI1UoTZ14RgqLAbDe8vsfkBnYlRD7
4OzT2rm4MKUwr6reEAFGoUaDfZJcsGVAt1JA9QRjTmb/BCGM9MDzguXHs05waZFJ6nyiBCCm8Jsj
prI3S61hcGX3f9FsXXkvXn5EZdnRi3gCcuKgVn30GZfODniPrOy0lFgrW3iq4d4oxqGQ4v0fP+fy
uS+Mdn7hNxDuahGoRWu2E6ew6velPUjdwoVBbtmBc/SV5c8vDM60qkGf2uPoe4f6JXcXjBbExE0k
yKhFQeL3nxwBXQxVw1tD+oYL88dmQLqQzGdQj+0XWP9yLUyuaFOTDwVfC5jqhTFmDwuErMnQ5vk8
9qMX5bs0peADf2sFsOWCTnpQd7f37+t9/+1wXhhk9k+LB0gpNbRBhEYRR/R6W3Sy3XCPjQRgUTmJ
2+Fntl1ysRKQ7R3/ubiWImmGpikqQZtJ+tbrmMIhDrqkBN04KotguUUNN9+AZd+DDLObcUq2a6cH
5LToZiOSEJV9jKDQQTM5yeZzCv0LWf6h8hAd68tByqcayPZAiMR8UHCpQS1IzRs4xIhvCQ4Wu35v
XAGdqK41uadzfUF/zTHuIIJilYQJzIF/05ntxgJoEcSiFth/3dyR0Uy5+4dXgWZcrJC56UB8rZEq
JuoJI9JOJ+ISV8XN7WO5lv9d2VgujAsv1ytRIw30do/5PrsHf+4u8FITxOQ7BajBwK7+wR5gMToy
Z5lQjAwyMbofyzwFyBTsWp6EhgK5CzCab7aooEKI1gVlosp5hKzceLqIUjpa1JIsodF3vcAuVFBL
KGCwWyTUMH8fT9as3VXkzPmSKwdEX+AFKjjsqCjrTKrQRVAI0vK5OYpP8Yv+p9gVryIoLZ/95+gx
d0AjEtvZ522bayaJKqFZQDF9RUXmYxYjaLPrDlRlYLAyNfqkRb9vG/gGaELqrF9aYMJkN6ty2oQR
qDvs7Jz+yt3iAFqEX8rT4mayGzuCrTzOnErGyv16ZZTxbEUY8IExWnbSxLcedDvCT5LyrtM1G0D0
oO8LmD1e+MxuGUUPYCmtdDQMwxfJRaXEnjegyUSRMvgFYWs88hOT8zGXjIe5AnAOwd+H9h2RDba3
E4JtuktizQDAp95WO38recULelcWt1+2kgldWWK82qjAUC5WqoEu/ewC7TaBKtRsrGXzxqfybXoA
ZbRVPeSOaIavvGLQWiHqyjrzbdHrVlADhnUI7YQvEHZ3Gg+qnHuwkiH9U930aXaoCX06+/YHXnMH
nQBeYWBYT/mGFQFlgjFkUt8cU6iWkNe44j1e1y5xPJbxvlIonh4Yf7wOJs0gDWWST+pJ2ORbCA7F
EE0DziZzkid/QH4E1fbInJ3pxdipd/19bQ0b7oDZ4nLsKdLBK4GxGvyjf5u5LGZhGpVaPYmY1As2
y6cl99F2siEueMf7pGtucmmMeZx0AlUG0BIhpU6GjzYBdAXzQz3o+bMft/du3ZCBBi82EGUVxlAF
qZUyo7V+Co1XpY7dca42YjJwXHD1hNC/Vpj9A+0CyUD4pp4oeSnSe1nh1lNuW8AIzPUJKVA7LAD9
0oERBq3Esj0KZOKB+VpaxmDDx7HnPg3W4oqhLrUUsHxL0tcdf3GHg4s4ViqMrp4UrYd0Cyp6c7b3
BcgXJxg41nqzBUvPkIFD5OX2pq21BwCKRL0Nsxwa+ZaypwbY8hIKf/jvqhv0JSLVguSas2Sy9DOE
6mxsc6wu1xrrAZdWFw+5WO8Qgf0rm2EVegUO/eoRqo+Dmz3WXsPJV9aO5aUp5iqqQkxUgK+uORYI
oShyg7d6LwQRb0VrSQpwnygmiipBq5c5l4oQDK1QdEty2dvjVt4tYMHokN4NYO73lk/ZvkIdY+QN
Fn1DCy33O9J0XcVJ1fHwWtZ/8SlHIrRjgXHqk/pU+2a5X1JbYLqexEfoLtr5OQSz3pZiihsCD1vO
Nq64ioHMTAUuaplYYRN4pY6MFgNCBsbr4heoduP67S39IdqCmtOGfAI/+eRZXP78YrU6eO/qOMIF
PLqKDV4/vDEhZGar9n8Q/PxX5toj5WqNzPetRdBmJRUstoDLLZsKUgLDAgJ0G+7QnczeOd90OSiM
a1zZYy5+sazLNAUY4yR62XncJzt1Cy770oNSnx3eS1bhdhtIN5wLiCWZEc/6irdcWWcu/gKgtnJ5
QSEcEHcG8swXzP4OOYe1VOjyJ9B1d/9UgATsHcOYug7oh8o6TyDoNC+kODtHKVAZzX33CkYxcEU/
dHsISz0kNmSPOJ95iTDsZ74wyda2uiYXSpCnqMdwLzxEG3TZnPQuAKgOU+tbXiVm7ateGmOyfB+S
34SGtXrU6sTLgsiqIHoCSm9O1r1szq01MVFVghQNrcsMZsAEkkn3UPqExJs/P8bSP7RfZYQblKm/
ri30Aq4dsZ3oqEVzrh5rAwEPQGUv+51/Jtv8HuLod+khtTgbtsTp68VdGWQ3LKj6//qGg3X6aO5T
lI2hJ+bhBbPrTC7Y/PvxuLbG7FiKqeLIR1cFpYkYIsbOfAdVZHv+IwJszodxfb88FmuYJ1eQ9X7v
VtYYUu6yulGPav4G0jST9CFYmcDsy70tvl+8sIRSi6Hg2USBRrretiZvC9prhYoK0n8Kn8Vru2v2
OcYLuY+I1R27sMUkhH0mUDCkaMoR4iJoTKWQRrWg+oVYgnZb+zTxAZaru3ZhkTmURQHZohH1M5R1
/Sck9wv06HF4LM+VGzzz3rgrhZflW4I7BV1EVCAoczM0UZvG0O3OzkuszJzY9RUr3wyubkpoMw+f
qsjzgfX1/bXI3A1CHMkdoM6A4h16GcNyi1HDIrIr7US79nhp6ffL9nqBzGGRC0wcxgAGHivNFXw8
k6BEyPHq74nvtQnmjChtpNKhaVW0GHDu0UnctTv1Yz7wi6erPnaxW8zZUNMefKayrxzHVD/4ZfMo
9umuTAdXGibn9qq+h/urRUnMCwJ0/5McoH52HDXwXuqQdawCVxpF77aZ75nCtRkmRkEeSEmSGcLg
stdulzwoAc2LyJ9M4xwDiblWWhUkcpmC6PTFhwKwNAE1pTX+wOiNrbrinYT/n1Py+36TXS9tCS0X
aR5YaRNjhnLoUSz8YS8CGupJU6B5YR2BTxfs7JDRTTOOUbLyQb8qmsBiKhKg/oxDq3HZZYk+y+iD
RlimhHLtIxjvUN6PwAjv9M6SHRjbGi8iwVRBFW/e3tC1iHL1Axj/noawIf2oZOfBEh7ql4VIftdu
sn1+32I624ls4YVjccUrriwyLt6H4ej30L04NzsRkh8W5JpsHKX38UcPdd8dApkpv8e/ubX4Fb+/
ssv4PVgTFQp5R/kIEl1g/auDvF3apeWB9/zjflPG75uqTboaDOs4vcvTKAQS1rgHYb2ju/Vvfrt5
pd76n7L4fx0iFoqapgKGbyKhOENCawaMawcF+5fPwEEWYYof1V6OfpBz4vqcmMNb51fh68JlVDEP
YujfykfjebbBcmr3dzV6Q+IXIGO44+7gSlS43EEWBSL4PkR8GwXOEpn5NrobIBIYO+Kv+amzjV3z
3EEfHOom9j8cWEmUwAEp0aVkzkQGIUEHpx2l7BxvO1My5R1YGWz/CDppPLNHB2Q1lrDltXFWPq4C
shqU6kSU0hfqi+t4JODn+JPvi2f9oHvlMbVBdmECAlxs0XN8Nmzuy3pZBpvt4iEG+MlSpZTZ5hvk
UWRUCfFiGHa6F9ylD9BsgODsL2gQoj8NRHCv8Q7QWnKBkTAAXqhCQZXDhIJ4ihp0dpHy+olJd/U2
dzPPd/XOHB2QXXi8N9HK+Vkm0P7HHBMBylBMoFcdZOckVE19eIgGgXNWVmLblQXG88NpahQtxBMv
q2JTB/101R0V/GsX8mqsK3htTL+ieIfxRhSuv/HLaSAGLKUWqSA06ve4O7zAg/LLgjYUbO5LaC29
wCwGuL+pKEoiCw43ag0kKAEyGYD7/8zgWLQwv3SffcT3IB/02tfWilzebq2UQZYV/jW6bOdFeKEh
WBFp0S+JWr8HwsWtiw19AUjISXc5iJA7l+Poq+fjwiBzGXdiFSRFv3gAWNiI228hduy1O4JMFwpH
VnfHvX1XHeDCInP7NioQUgsu5LgQNcwIK8L9wvlmeK2XetL29vp4m8h6G+brRgoQ23HuYqeMDTts
s32nUQ5oYX3fFBWaP8aCGWDLg3I2h+IIpSo8ZBfIAEAgGDyRv2iOhH9KJ0Q08//HGvMJdd/PYlr4
2RmqJupuaW6QTXs3/hh+6g/NFrSHtmJrXNKttWzx0irzLWcqhRkEavNzJcuPgV49jw3EVOfeA8U3
mIjiiMOOtRpYgBtdpqbxbGfvIF0WNLVQx/ycVpJlCHYIbmEV6Xf08g9n5MIO43OJFEF4BOSz53F+
1KPfajtAZPj9to21fAVb9ncxjJ9BypCKcTcoSHoHx3+TATLHs1mOTeLFKDeO3vRMoMzrcWPmqgdc
GGbOig8e5WlG9RjlgXy7DCgWT/HXvQqaxcZELgiUJdfHV7cOVzimTAj93mCshdnoK7C3HZXn3p73
M0Zrnqul2ij/GndQEYbSqNn+hi4dL4CuhrMLw8wjqtPqKEUXWzkOeDIB7FXKvM7YuqtfmGBSIymM
oyIbFhOIXwu1TehSNKhnIBcMW+PMC6zuHqY5MaSEMuC3PiohczqpUDQ+5v6DID/Q4sH4hz4p7py/
Ntg5krYCtWKjJKg//OntJZQEB/lBRXc2dfg1OM6C2HkS8H1mUAiQ0rOa7gLwB2TdzhD+AeSOJWEo
FKtaCMxYHoE6r2VNmJClL7caMEjmvNHtFnVMlGp3oXfbt1fP3IUxJn6IzdxPFZXTczGd4+wP7QPe
g3X1yrywwAQPn2h10U6IUP95XIG39B2qyMgY4ztolXOO3Nf7+1tSfGGNiRgVFGM6scZd1u0gUJ2i
bQ/iZBlNtc/E0w7hj0ZF+SP/zY1UvFUy98tYYM9UY5SP2gNxJXvcYLDRJVbwv5oJW41QF4tk8mKl
zMGmPsmQn4TEj9mr6WzitrnvZOVtqOiv2ydkPWZcWGNzZLXsYznGeVzalksjNn3IrArNX8nhs9ze
Po/fOus1TcsI6F75iOEBM8k+CQB4/7IeTE/hH/CNfAMtQoIi6f1Zw9zPUpPdgM2UgIEHM+b3UAWB
bofNsbdWT18GSGRVxRDfNwijIYHoPaApkFV731syVHFbbSGg/L8YFlx5hCJ2XNhi3Lnp9Hqe6z47
16hux78gVfdbtxe+AjDBUbA7866sNYNoZS8QFZXKiFnM4Yj8Us6I0SpHyexQbV6KCpmn7idXgp8F
Lq+ksHI8Ls1pTNm08+WEQDUSQo/JPvExHjZx2x+LpzIR5MoE846fyVAn4HNfnk565mjk69CrVvdb
3wJwuojmmBnYhMDxjCua2zBYK3pdfE9tiTMXb6iU9pUy+IKCgq3iKhtoHVuK1yEt/qei16UlJhUY
awWzbyUq0Om2uEcZ8WuCV98v47vkN+iD/XtuiYT3aZnTKZXVlMFqds77apsX2zA9STNZJNpsrbqr
ajTp2ldt/h3Nj2kwbAZDtqDibhb+BgSbJniPOKFg5T4HK8yC1VNEBQUUJmgn4ZR2SqnJx1zHW06I
n3OjcnRB4aCkFx9gT9SlGSZcQ05xBDCiXNgR2m20MxzFI07t8a7yVV+8tMP4YjKPiRonTXaef+oe
2WdO5PiY8oK29LZFt4Tr+2vOCBQsgFbyArxlQbcttCLTqCcyzuqSnYdW6vrbzl0modGatw3uAOX6
Ci8sMrd7pw2kwrjJ8lIdbQnpa+Yllr9RPNVN3NTqj5zQvXZgF/zyf1f7GR/BLDl4+AiK7V1oGQ+T
YtZ7AR3K5Q2SfUCOmv6EGNxST4QoiHXb9vrH/Wua8RUw5ke6mKNGLHWVG8soDfuvty18zyKWgiVw
zKB9WWGcaKJQyiJoNJ6J8oeE0JFtKrOYfsu9///tZoqGoSqMcoEcC/OUTAaoqWobyQoqo7P2KchQ
3FZbp0Xicns53z/YtRXmbGAuNGtiTRXPpf7a6X9o9/h/+/uZYKEISSEHQkTOObg55GdD50SJ78EI
yCyUBVE7prpssCRVWhBPvhAW9TmvXqSQPoHnxKtEXmXweyxaXhWqalAZm4GR/+v7Rcv8QAX/7HhO
t+22QtNqQPE/cXm3iyrSxTeuo96Vpa95zYubrJCiYVDypDtHY5a8l5Uc2HWcp145ZKUbjbVkUtDY
uUFbtJterwSoDI50W8lgTSOTNlUQtc0LyzAg5gXA7wxt1lk9KNNgQHEzHuwMmZ2F2nAA1eJo+tWO
ufqoo6gDGZ0I5FM6Tb1UJflzlehAYAVQGYQenbhoig499NcKwY2aItzVUgO1IKGhtobBc2hYxapX
ikEFZXh53AJnBegKmLwOWSIpL4WQQGcY+qyupI6Rizy8twLouW0Mo9A8oezqXRs07Wc79OqzIgn9
fk4KlMVHSOgpfl+4w5h89lpL7bGDYFZSR9JBGPvybmiTaCPByyGwF6JDItbqr7pIq32rJQk08SRo
ubVk/IgkhTipH4lvXVfQTaZq8s8kAPKrMWqQbwhZD4hmmSibWZkVy88mvLIKLXBoIUKmrW6ix6RU
fAcQz3QbS4boDUaXWUJIQLos+K1rdIliFmAi38l6D5BzqwzDoZgUCNonSAkggdV+6NB2GkxMYRfB
EylHdRsIZSCZNQi/Q5vGtTJtRswbo5OVzj7gFW26zUsoEsZDeNb1LnZpmMpQY9VTC6Js83NdRhBF
lbvqYEBWfDsmETRYZ/y9odSCHon6JZKvHuKfdqt02t6PlOF1mcwzc0Rnsy/DXVHmRu/gmo/NFGxH
5iR0IdQfm9FKkLnarUSyXRdBUi8Gl3xsVlKaQRFeuVf7OHqKDOFDSFOlh9LxRHeKn+YWuualHYM2
ziJ+/jZChsmMDaOBxrcWbgVBxq538T4WJijA+sGvzo9e5yyqLSC2n4awaBzaIt+OIWAAdpJMuB+l
EeJXpHmXIuhZT34HamFIBH2iJBkfpETDvTIvk+xirTk+BX5ObUFsAt7WR1oEb6qcgEwFSlFWOoX4
jrnWP85yPZlFrr2LmEfZVkWN7C3qwJc1JKUdTTpaTlKt4W4ahvyQqA3kogYKYI2e/x4qKHkaRvWh
+vIMyhQK4si8PPtF/jlBLc3swaG3aaFTFUx4NwcRMBegYsIedFBmn7qq/zX4bQwZPFyHoj6daCO2
G9Wvc08Ssx+J4f8gIyHbvOo+W5m0WyhY4rHTaD9JAKVRKPreK6MPoWitu9OFNDSLRpw2FAz/T3VN
65c5hHiYqczasAlaozAn6DW7JNIxsxERYjZJfdeTIdsoAYCAuSzfYw5DtWOMKpxEvUbYQNg7lFUG
avtRBfygDN6DKf4TSD6er1XZWwDpADutNxtVC9ABDci7kqjPtVi8Al0YWPien6QWCdT8IpyV0ffd
QCsyu16kGtoxiKA5RaFC2KePujr7D0WXf6R1alhTr8ke9Pjuglqo7CoSSxAcpzh+nd5ZWgvWlsLI
Qbra6lDpBYgS8nGJ7NT5XLqzGuyoPHX3cwBKHaPPzaYWUjcQoychjH4ip5Osieb9NouF1hKELDh0
eraLUlDN10OW2xhZuut1pCSCBL1wUYN6ijRuNLn4TKEFYQty+6j06l2lzQ9B2Z9HzeggpFA+Z1P7
MIFX242NqbL9MHqYZJAHQTQzMfHbu72vCK+gn6k3AyHiHX7i7x7KXOo01Js6D7L7tkoLqFELd9Ns
RCaNtNxUiFh6mVxDFDjQIV5fyr/Fuid21wXhRqfzye+TV6UjrSnFETHTDsXBuRxBrCVCuJcWSPQL
ARrkwb6optc8aX4OIcTkuql+lQvtJW4g+juH2bHu06ekgJx5P9HWxitbsiHXXduZRqd9qhStMxP5
ZIRyYXdQlN7mgRa/E3T6H5owOPlGWn2UIGJ7omKKgRXZ/zRq9bEaZLoDgWxlQ4EBBI59IogbQw8L
TBsG8jYSyQzJSSredRSLhi589JFItIcQRXnohyqxwqGCmrkfNaagVyiTQI7LnsPwF3iRf45Tm0D8
dahdPY8Vr48UYTONPT3MkKh/IQ2B/tgoVfFTkPr9YzQG4k71DQKRYoS3cK4huCuSzAT6Fz7epD5Q
XTX5UdcIy1Y7JsoH6JFTS8cu+srCXRaOuHoUDKpp6ZhsU6jEKU6cpFmxI8rYlXYGle7QTudyAI+A
3KrPg5ZCVrqEF9F7rZ7GbRAl/S4KwtJNZ93Y9AORNtAQ0yzwMKcOADIJHBr67a6Sh4supZLVwtmX
wRawhY4kRlzFKmlUcwhaGQ/12RdK8ZCFSVPvSoSxBjKgQjtsG6rnOKSGgOHHLCoaAsniKaucWNJB
BxtNmg42hbit671YCjO1pbIAaE+PGiQBkaWX81s6yW6HF+TwRvtF0vjTGDVL649RoLmlUcElVFzj
qIJk+3qQdxr4FSE4sBGyl3nEgOeIkTAlN4GxPKQ9+r9IUYc3IT8SXcb0D86wMEG+XLQayMOqWXYI
A+Dm5xy0XgNUObVfuuabY4PNm2uzlUHalmBeVPIo/qJYfZw63xYH4oGd6tkflL0I54uExhrANNAJ
80vd1HcduS8gitvrNk6XSSRq5i05jJFsjwnZpuH4pKWtO4mzVYnQyK40ddssMumCUED1unjpKGqN
gnwopdIUSrLRqtkaiL7x9eEeMoyInaFVQ3Y4CGO3BcmkCX53J0kUOyxFkFpGdrgMlcQ5NrZGuAdg
okUfrkYybeSPuQ/vTI5a/krg1fn8JgXjZqoGt5KpFUSDF5Bg68cU8wtCu0UnfVMK/tLBQBgqRgyn
1BCKNfZhJP5AiP5oDPlR0Go3GSF/V/V3FJxGSA0lcP0kpmLk4A6MgAPN67d80Jy5SX+mqv6rgSh9
oAn3TTQ7jdpZQt4/UQEM7APKXBIYB8Twhy4e9VY1wzJ8ypc4EvrHSQNcaWosH7zo2RRs5lSA8m35
hpB4Iv2dlDxOffzoqyCZJEgEIZI9G0DeTMUBun5mE7zRES++IIVKO0USlDu0Sy2jUKxJ+MwhLAI0
iKVLnakE0PsG2Wo0YPatBKVdBn45qqlQdG+9SaF/RHhNBZptinSG9vgyevpipLIdkRRVj9qcmsSB
+OVGSjof/2H+MIeYkACkQ6aFOWOstClTq9KPaaBasZEjuG1mUDlqM+ifjRDJVrwPpxycTPEh6hCk
hsBMoVXazYeqghJmUnqyWNpAj+EsgKzk/3F0Jcux4lrwi4hgEAK2DDVPdpXHDeFrtxEghITEIL7+
pd+ie9Nxo+tWgZQnM09mrT/sHH5qFRXLiGMr5k/BMG5ET5+8hT1JH9YEXaWu+6qILeJApYnjpXHf
YWnez0tQX123bCGpZoxUO9+P7kldHYemPLQV/fWSf03wM8QUF1kDlo63T2rWp1ki4jLyT1U5v0RA
OLaTqH0FLnOfNcF7rUjaY6s7WU7egPsedSNqiq8maIoQ3zzQISCoNa/DABxhzMYfo6xs5bGdosyU
0X6W83biYT6V7alvAX11uW/Habc29PAXBNe26kVV9rmp1b7tliJI6mxYol3kw7g9mk014Hpmv0kP
ZZMsusuwSnJSlF0XGl0rMp9wD29YuGwWVr6K+DzEaNNdvf0Q/bZyQH1lg5boKEPR/FlaflqaehNU
ABEVR/e0jXdkFsd5YfjGmm2gwg2qp4pyGNCmiKAAai7MYxuu/VuDlFm8INtw7k/huD6vxuxtiWUO
66SoLsujZtkvrnttafzacv1mYQXX+FhEohA38fOpnjZj4+ULGlNGr9naGfdjCboCibaFTfyj1v5P
a5qLb2CNR0VvElePGuE4PlATGZvtDCDX++6Je/1zS+aNs1bbbo13dRfvSSgu2AUrwghd4breGNyc
TaAPs/TOWEbdgA3OEnxQ3VSZsPUGxaf3Ck0/kzvm5WgRWI0SjSXJWMQ3vNcvusKHw7kJjJXFlbgv
kr729MUicgleZhASCkdulDsuyVGS8bx2y81BlVpIUDYgxwNmmiNXiPtTQWHmOHfNcmROnFm3uSm3
jFLrI3VIeFtfD7dwhZW3/mk6751bNwW+3Zsa3//qb+qZ/+Nq2kUoP/XImHus2bbqDnD+JJbpYvTV
HdtCAbD0boQZgN8djpATjfW78q+T2L01AoZu+rwuDyzTnQ8H3v5a3m1QeOH3BNWzSYAW+2GAzYiL
4DqGSuzLVTlXp62icxmy4LRSVe+Zq5NdEgEzekonRakcTAI4m7J15WQTBm74iee13yFBuD3VCJDa
aRLNqVXVmLkRq3YDc+rDjMrTG7irCmMH4gTCtak2ccWjl4kOCVq8yyAzTgwvJ8fYqD2/fV4xGm3D
1XNyl7rTwXdRh62kx3ME4mCM0Q0ayFsf2TV14KVDjVYqunT05guCiXSakHWdoNFmZLI7BAkaO5n0
J1SczupgHRMdkF0EoyGqS+u0CfAYwLMUf81LHB37gHpHTefuTfk+25Yq3GJsy9wAveyGyg3jSSE9
wIdKBvu+KTdJPRdqjPAhhgJLq0hHqa8cBzeb/UKXzytLQM/LO4MtjRvQ56x/ZiVWhphzXMXNDFfA
pBsfIkDxdiOat9p9R8FRj+Sa1UHTdmgx/yH8GDsdKMDNyOTtBgfbt11cjMHRSUTeoXcckwQG2TJL
FP5IGRdi/Zr+cj61Dzf3f/H0sxqxs8Fv7ycH5w+CGP1SU3qvk/nRqeoihirX/lC4ODEXXZ5MSfeo
LtnXsben0/CCVadPdOsWSg47weUx6AAQPmKUvIfzX7x2+CWN3c9hk0uneTZ1cF0nIH5bPZVNWHiT
2NIOSxSm2znEfZDE5n6AOmnD0YCl04lQBGSaFEPBm6Dkorw4x7YvvlpszNYe3NtJngzxu5cMqPUR
OK4qs8F+6a5dxsdQl8DL5iiiu7su6eCyCqinTxOkbuKfbeBBpoYxWjv4PpaPUKJ/fIkKuVan2Y3/
I1Td48DdgWo4UeYWlPg7ikDRVMfoEAfLQJYyc8bxibny1EXjFnuLxjpP1HO2NcGPOssuxZZ94Q+I
JZjanDFzE0w+aXzWNlbXYMXaCk5vv/2kpssGancYqtNKRVlMXBRYui/x8h4T7EB2/d6OoihDUqCQ
6VzioFECX6PiOwJg2gxLxhMXz61OqyC5YKtwZzV6OlqZzoQeYEDbiHreNOVYzAo5oOEPG6fz6kS5
bfxt68EfOdt3unJcG8FeYSYzmuYuvPLgItY0IdO+1LBFjNPeCcurioErZNPgd2EFWfW5Ae/s+uIO
c8V/mOT2bV9loLsyJ9kNc5IGtM1G8WNFtIuZ3jO/3LWz/YOtzwr8VD1Nh36df8NGPfVyOIald9AD
eY6WOhMVz+aVbkqsH5Cqugxzv2UeqrSVsx04EDUMe+7CjvhrP6ahtant1cbtkWoLtFB5fe7hUhEe
Ls6/MVy3qZ6j41jzTYhuuTRgyROssm/eshRIlzgY7zo6eELYPWTyJcA4rSO2m6v6wCKQAr3bHXnA
NhF5C9Sa9hE5q8QrOvYvaKc9q/uPuhtTXcqdE2As/Dsgl2rnNON9sNhBFt0OyxTHuWv3mOlT6vA0
KEmOKJx86IZr1NbvJWsLWnkHamDE7dGCnpi8aoYHj7EtKeNnWssTuKxz2E15H5nNPC8FRxp5Og1u
zoDr4tg5O16ZNdKmzMh8ceMcXehZ7945okRhyE+XHi8n1sGNBYRZ2W1QQSrdYeuFzrFVauuV7kVF
7l4EQ2ai364LN4tbpvHg7dDZWSQ94laHfj+uZV7NXxN2odZgSDU6W9yk3GGIxFsWFq4ud4ZhNTAy
RY/e6wb4G9ncWR8s59Gh9xYwfAkcxDBWaR24h8R+CTmmnsDKcdRvYC7ZmsTNBkBOSc4ehpcy2aDA
O/dpnDk+4vuj6R1p39fWBw1khpcABooQzu2OTn+M2WXV46NmZZ1a/A91grIBsomHyxi556bKBfqw
gdxgDIPTwrrVoad14aHPmI/4LP2Is93FBDte2MyyoEHcZl+dgtYrRD28R+2aLe181hoB2zUIzHh8
IhM/CbPuWjbdrZabQJPCgSSStM0uWGDsWP5rtM5xymRR6R9aG2xD38nCqoNuGOzKVm+aGa9471x6
p3/yV3ePErYNM3HqlNOLXsLCtx+mCffaqGdjbF63IpP4P6heHp1gKiBX7DxAERbhZpjiY6eTA0+e
R3fJmubHUcFusX0atkgJmpyXCUSm176IcvqKfIGpXmO2RMyIW28coGftvDVYDrEmRuE4rBT1p9fN
266PN950VbimPD84+FgIF4vMQBWAgFuOq4ZRQZiLU2nydyABNV6aOHybRf9ig/lW/oEZh3yJEHmw
AdyAaZ1wPHcrIJJ5FXU84GIer2V7tQ2eGFCkyTzvPWsyxd+0wkaF8jJC+acAcei3+FVW0bFsghkj
AyBtLnAU8M0iljETTs23ifDVhseOQNfhON5RIoCZFcEcO2UG92F5MD8DJrgnCNkGI+fEzM6JlwbR
cMaErJCEcGfjy5DnpAr6DQRvvmVrZXcoqS/DzUCmXu/rKmkeZWfwiR0O46vfeQGKv5OWPlYdSJ0D
vscYcuhf6jMox4AV1HWcAdx/q00WYj9TXDycL1uCitxNiIA/PNDujOKBdKxLEWJQnv07r1ZzEIyp
g3ZFcDFGcgxqpp/GLBwA5qraGJXZ5O/n4aI/BDZhGN1NmY2MoBKCLEGhx8pDFGng7yPbzoVjQ3qo
jQDqrYJgeMhaVnHWjPWyrzuNksbVabt89HpcfsrY60CoLIFGO1xwthuQISTcu0Tb0Mnrx3APw4pb
IPJI4nCORYFieExNc/f3SiXVHhbo6dqYYHJS0TL9OQUefBE07qd7560nvibzMSaIb8hp3A7nEtQF
RLr+0sbVe4yMlaJGtjjGIR4VgeN31zhupk9kGH+z1h9ArlTIcfG8ZS+jv24oN54y1fcED2/QXOYQ
YyKRs0zbSU25VAM9YB9QnOsQteIwoH8mbtLteVv9tEMoMgE/TuHEODmJ4jkvXeRkVp68lMAcx941
iAuM9A1EZrXHpIn6R1fTvVzc5Gc2bnz2ra9y0FJqO+qqfE84Dt2SKl74rY2gBATefpwo6htsjEO6
qYIi1CixQRD5ND6rLhDf5VpH+eAA0HZd62FgdzInbI8RdCqMbv02CGp8C9EeHpBcdvol6cUPg7jw
Pq+tLBilFy8iRaQhPgiyJ8odUnxqikPLlBvKplubRGCYZzSAd4hGd6c3Q5xtEDl7GUTZkqi3ic3P
CndKiHmXCLP3e1r0zfIRi/akQlN4TnQT1foMfu+nY0xmce/dmOtfAu7vJVGP2kMUk5fcpXTwQWp0
gLuP1oqnwYFuEhLgaziejv7QftESPKwYHxN4ojECSTy+dU35zoPhuQ1Uj921EsYS5UL7KWWd8pYX
gaj39QjWHTSmj1HQ5m0wzselFzL3BUjEeRgl2JEhekpYkOxts9QvysKYaPnG581xCqaPshq+kmlh
ae3a8xLO3/VE3CxCRfVMK9yoLH42RG/sQq793wMk5GSxyuyfG2JvnGhsk3QM0dYk/I+WokgMBA4j
3watnuo2epYyuE1s+SKBQY5Yz3cqim9O7cOoU4KEBZfghPInmXBps0VAMovxlNT9CzorT7UHg1cN
Jj1tjX+GVrLnttxBQznik9EURH/h2RHFAGGcxXpYM7KghUUPe4xEx8lZnwc4P9uIbXHaIe7edBso
Wjolos8hMNzKqn7yQ3FjJrqs5ZSKcTwmCEJLgdvRAe7vmSEHcJ2fo8MeFGRkDe1TUnqtQspSxN8V
az1tFye5qME5LIvNxDTOANaoJ5njl6GCPLP08w2G7z5tXSKyJAr3zujtwqQ81tzf1lVZQLM8Sw+s
ZV/90MEX6AMM9nNcnsdKXm0PMWu07sMfMZlNAmRWvJ4NIP4y0+1a1Y/Yma5jlexGNoBLRP4KVfFz
s64760+nKDGvHFouRnv+vBj9XaPBgcfrqRwmP11nkkKkcXC9YCOJBMdRVDmdwxyU8BsNUGYDpsPn
ONBJtY3naIHWyI5hQB/IkXuabLVHfWGu43gjPPcRCvO1luRXOfrIO0Q8OPM7b6IfQhBQ5niHKOFP
XLgPlqAGqccdh/H0bDTfTxPkG0/Q19o1z3gG3uq29VKHRlvP879bH4LyENK0b9zbgLkmDsMXLIVD
u5EYAVWTQ0F6ChSL0sSH7WjlAcbVKvlC07pK6VBugiF81JJufNO+TJY+xsluS+JfwYjdyqC9xC75
iWJzIB5A9BTJj67kdqdwHGLZ/jI7S50TT+3KKdaZ6OeiDpwFJ2h9r8Y4r5wVMwku9BgPIwvUBRlf
Iu2WTqfMJnO2yvg6uNWdrl6YwjDwEfuQ8UtY0uiY7L24z0JA1TbuGxhD/x9Cjzu97y3wi8ArsS7j
2QFzx9sJsHE8TXba6GDMhQYg9AKyhQLDUjJHIHYGxGtofmC1PgdK7tH/HuaJql4Cq+xxElj8UvSK
o2FHkvZjlu5vuDRbsdbvEIRxnqzTr+8Mc65o/ckF/q5NKb10bUzRLf6viPlPYmsnrwQ8x7BOPqPq
4Fc27Bn23WL9uzac9WTUdLDCv/dV6KZ+6b324XKCfniyvlc4PeaYiDx5XlWoISnc0QcHxN7s7P9K
Jzw0Wu26VgKChm+0igCChHnnJN64iyqzuOFDyki7NYK/O2NwGELve1zDk+34ZWy7W9t0mw6YvRzF
K0O3puTjt6vDZ5yld9byW+XqV9fgx/mLucD8Ex56Qx/l2NxrLCegzOGjseBKqjXmpyAcXlQyHIQT
nVRb7Xoy3ilb/wka/jSe3VPcMmm84AinNb/qaPgQHT2yJkRsnHGg7dEjIoQLuC2/Aw7NtezP2HjG
Xle7HhBf/ClEcktk/DDx8snb8tSU3raU8z9f+n0ubLcNe1A0fogbc2wmzEfBMIGrNr9N4t6hiKpU
uTUFxpcfpXDeQ8WfBh5+ViK8rzqEsBJA4SidR9zBK0i7U0/bdjOz8kqShWcdHU9amY0HJRcy1Wag
MYg5BTlP/L0ysPL53NmjbGaDgDE86l0FBhqRlGkooDy5waZapw8A/Cwe/S9px6vnzmWGc7BC5PqI
HO+aF7GLzc0JdUxxfacuIC4EgQtZ3TtNAOUosgPnhh9cqK4mBMR31Eelhl0NeQMg6oalo1PDewmd
HiIbFp4AsHsw9Dq0WGQZ+b6M5bZqvMOClaAeqlGl4qemxXZjsN58rg9yDQ+rR5H0oT5LLzjC4uGn
UUS/JjuCfdWg25ukfwXDfwucGBQ/3CYZGXoUn0fsbpoJNEVdpfPUA3f6sslbL4JdwgQE8shwil36
2XLQCm0HMQTBAC9zouOMry6GJ7vDFAFSwFUsBdO4cV26b6P61EdJTn075t0ggRJpTjG9huDQKs8e
ZRUdWvwLIS9Nn2pV5zUXNhU4C3GHwA7CefXeYnO+M9NDNDMUcOSkTWF1aKQ8aUZI3jW4+jsoulZv
ZotOl2Zh+YKkSJzvgFooMEB+B44wZyqsJ49e7dxXNBpgtrggT+ui1PiFa/JjiNhn3Mq/66HM3J4H
uKihwnTc/+6hmArFTnLid9ehX6oevn0pt3NfXxqLmdQrn4GYzyHi61N/Dh6hSfZujGIw8AdnO1WH
IF6LJmyuQfUqbHlPjHNzVnXkJR7DsSEnG3a4kxIZFAI+P+hRmqfME7+IIb6NvK/AJLmPsR1yZwgv
anVeseGBvSY/+uItZAZMrD+jXA4B7BM4v0CqN3IGs++eIlbjK4yqzWAhYEfxfyJqTsbv3roJB65Z
3e+ZQOZpyvh9qeHroXRTt/G2p+5moetZ42eKKXwzvOvuna+f5jnaS6suPZRUkMXyHJRjvbUCpWx6
3EAPOVMVXUJsS8veuZaBjlInwc06mGMrULlXlxu/lu9KsJs05Arclsp63KOOxKbBjHioDi+qcNku
4ctt8aLDCOaRNAASBOs5K/POvqg+OypEynr5zox70H75vPQ+uEn+5vydGuGkRNYNXYXLFMONhf+l
DeiVRN5TQ9zj4jYv2FvZWbH8o2uygz/qH0/kHcfaYzLzvziWIcQ4tQ0wAAHf4UkclD6P7vg1sHEo
Fq7uWrCH8cTJdSaIjqWoUivVL2kUVr18AZpJ4aZWfbhxG7JHq2yT1nx57ZmqsyY274hsxV4YRsmj
SEL80q14V838VHLcbobPR4oTNZ/a6hgI6G5iSQCDfdyN/lI9s74DbZY8LWOCBeCQntdFswxJK3lD
nWon6uQlgnaZh398rx3puZM1MF7X7Uo8W0UA3wVYF5SJRDMWzOfpsxmnbTDqYxKO79i7rIpmJrt2
JTDGzv6Pa8V7Wc64IGLa4EfGujjj1yRUtwl82Dae1E5X9U/iNO/UrYaNEzlXOfD/8FgUqx++lDGd
4VKrX2DC3YYO8G8nGyRxiTgHsggQD4iTbrAMs5158rEb6EXdf+WSnIid8LceIaYNNoC5x0aXvoIr
wvzR8rP+anq8qzH3aOZ267cj+IcTTjrFp5t3w0J1qvDm43m7uWaNU2jpM1YBCZ6OzuAUwjPnSaYy
HVaIuUFFb+qRuYhHF/en+ZiNPZGxbDIbThB8YdoZaeeAiXHa7eQG+gjP4gP1yOdwVX0B80azbTrz
YuEMykhAO5yIq0l5vExpWVX/JYJtE9NGKUc6deagRyhDqaNOWzkB9AOOpN7sP/ngyzZQOIcUR8N5
ZOsHH0S5p9C0y8YR+Syb40goeKl+QGi3AtSwEKbxEqu3hXlQLGp69KVzAUJFFdtqgmwlMUkduCcS
Gz0pWDVSzLHjVkP89ypvC4sjz/qQusVihiBXmuHBN/RsI+/N74IdaZLCJ+Wb4i2qs6LhGnvDfWwN
At5dgJpEUKShE5jyJ6l+fDgHs9JwntvW+UCN+kNGzQilUr2yEAMSEepD2PZrYet5TNgP96pDGSXb
mENWAx34iSX3t1HSNQX9vRun7pXgUoPfAxUgagZerNjbNKjXtoXCYZzczvTBe6h1FgvUmK/xlZZf
TtW+KZV8GC+8tgn8DYuB9SLSaB7t1mKd+unCO/GJEf1DwrOJKjecrdHSewexOvnquxd/QvmgVs2m
WVoL44P+QYJDHrosHwf3xnkzI9WyeWdgfDIuJw94Y0DUWyBveLkl3iwPTkW0A6XIDP4Pnp9D7YqH
pfFOrwt460qeuYJEXZFwq+JSnTzVxSnMOefKQWg3ndCRHPv7oU8eXtXu7er+DkBB6SKwhzw1Hs9k
K2+hsm1aWeigum8288hfbQ031TgseRX/PTsoU+B6feBPAlBr/p9HlwFOP4Cr1uKkCLpozTqy7llJ
cJkPy51RpG17+tMsJEgdIQCBgg72sLKEfw+BA6gZfcLM9NZ6w9uQTF/Wh88MDJhMRbPuTAvfglur
14abr2Ctnp1p/nCY/xpx94KJpqBB+DZ0PW6coPk3ldEdjxjkPjMUZd3+IIkSv00It0310KX7Kbse
ezqTOi0jTHDMweM8Nf6rN9Nbw+KcwkCachgEn2D/AGTE3T/JCTjCdd9di+OtJut7G2PWAAe11dMC
sQvTQeaWSNyBIUis7QlbxHtqWp4xSS9w+cAhkgD7L7LfNwKG/aV9xfS6G8cOP5pI8piIm1fBsmuR
wZJKWYOXRT/vLA020SFsgOgqUxhZ/yqVw6JrMbt7SYVtjZVkPghW4403n+JNtCUt2DzcQ8NwmeLD
AnMflGefOHR4byTFGMPrXEcAAe6fGSnssdw+znVWKgy/UZWrKLwx3Cjbxaoh06o6gI+NcKpCjQ8j
vdElOgSa6LCoCd/d0Cyp54TvLbBvj/CYdF5smEkorqQNkZzmRzcZRdgPLfdDB0b/7+ZmrvlPUNrD
zRRBYQ7hn2iOgoAGI+V8nyEHMvwtUrmaZVPOKCGpywlkBPw9SAf8szzRQ5vYFryP+kbOBNSHxMLG
iLdjrCJ03ajoJR70a0XgWSlp+b6wGeKVkahTFH3hC2i4JYvOsR9eDZfQ2yEdp9XgAxESe120eg0s
nutasCP3V4gVJR7Z2SxZbzuUeQTIW06+525+Rc/OeZ3RnriWCKKVjX5yFvtSB7RwBjPu54ROgFoh
DOyxd+wicOD1OGJr1j3LecFN4Uk4PUBGAWKCQkMDK0xusvGyaTCvFEgMHjvxuZYLljuiYTmEeM0P
QyXhgI1AlZEVf7qq3VyXYwTrJ5QSdC+jpqMGKAoJ6g4gGfvVfBxZkqOIDQOKQOm3rddPj7KzARyz
UfcKug2ivXjrZ/a5YBco7TF9FuMcPEcGRnEJO0e3hpASCIe5iuBbVrXz4kbkyyTeaRn8i2Lm6FA9
FnHk4z/wGgR3+EjCeG+N881WcDC03rYLLyY93mMB/sjTl9kMzwzPCk6Hre+thQchn3G7WeEUqmR0
bq18rK5CeaMJPwM9XoLBP+O34ylXYNU6Z9px7KXAkCN+m6aEbCaWP9MRgfw5kn8e8c69KnG5kk+C
EGY8GxQNpqPrFayNd27y992XyZcMMM7HWAdIzdj8gMB1s9moW1vpfRWoUxAt9zgUBzuLjUmqo3X4
cVQgPWO+q91w3HCJejZYJ54imsCPE663YKS7FoDOcZIo09T7DSDRQSl3vpegYfue4S87glCoaROj
Rzx6m3V0lZLrdAjLfwwyCXxKzYNI+khof/OaEt5z6L8u2eHTCHzq6aXya5suo5PKqf1KmH5pWowK
gz7CKoBKFrD9Qnd74PAtdKtDA2iJc/mCCPhwp1F3ikCe9eKv7OTw9aMlvsE1O+29qD8PxN9YaGoi
gpEGuioKNiCpd1slcBWFXXj0kJNZt+StnAli+EsG3xo/SbN8hmCjcVkFLlgiZ9wOfTBmw98NT4Hc
Cx1O3b7WM+ywpHkXvn1twgBrD3Kq8mjuHoh6/F46b88EwSzUes/cJK9LjUsAlD7J3AWVhRqZbVGE
Mo8O2wn+2tQZA/KafHjd4mraOvEExZzLsmARdJLYdoALODWpZDBGCfmPQEVfuuHeehgaKaBw1/Nv
gbtIwuodJNRmvEqWzFvFutMieKKO/iU1MB+Ra4cw22ne9ctILno0UNXbows5HmrrSYSwizTzGINz
qmCRhqclDRx3PY4tu3QjnufJrg/QPjjKV4NrbRzOpLGf9YilC5BI2zKZr+XQIUs66GBkBPhwCLks
Dlyu/gCf1aRex6DaBxH/xGLBdxhKLH7qR+ewgsEDB7B8CNzptOjm0gr2s0K2y1ilzjqpgHaQpkcw
8wXNzKGuACWG1SpB1Nj94tHvManBe8KUU8veonKXljhACZ7rKYSmLNm7XIhTwHwawJ/HT3xQBUdn
AZz4mKiQeGhuPIZF1omEgV+ijOEcIf+aMvynFxi4O2z4bF2UC/Z+tGDoqX+rbnYwDvK3rsPS2DSa
MEs66GPCdZ5cJ/pYTfQkIUb4XY3q60Fcqglm4wbT+PuMozsFufIg/uzDdgKRGdark8BA6JcD9qlq
aOgyhO0y/Med6kFj8dr+3c51CGHETAw4sAdxE5BPSK7nHqaxNEmWbzIubqa69iVqAcI9F8EWklY2
I1UrwFmLj6CHoChD7GxNhjzXXN8tt9fQj6rMR51OQmdI6RMIQ+h6WMYJTwyTOvwxSJMgusm8sH6f
PdFlrRcOGcjmCoYQcup5+2UhpGdNpbZ0qU4Nk7uGC5hbbXNYZsAeVxZ/IxkCc6/NqkZ8yCU4eC74
Ma35G9HxK9gonQ1433w8Yj06N/NhEcdah3EKtuSrH/SltLChBvN8kwH82NypjzZY76bX77zqQLAE
eziiHi0k/Hkdjp2t924o/iUe3FmWQHlnyylOAHv9Es7T+DcsY0Rqtid38bxMmAoXF96H1oy5rn2W
UQnPCYyvQHqxOqwVsfCzmStCAS4Dd75r7dzhmmEQ7ht4BGOJoHa5Cyb3ZwYygwyOpjxIbyQVqnXg
Wptf5MIccHTNS1P9j6PzWm4ch4LoF7GKYOarqEAFJznPC8see5gzCYL4+j3a59laWzIJXHSfboh6
zxj9W2kblwWc1x3bp2C2AQOGzwxnBamXAYcOgKPKvXhYA5YWW7KLDtz8Yxje1qqYXcxO7+DbH/lt
Oc4pL84qjXXatGQl4BZrZ36sPeNKn8C2SKhwbPXffkrZcdCFN4sLWrHCevMoSG87yv4uXTSWdP9g
ef7eS8OnzA4ugVq/TaMFt8rdv07C+8Zd2kHsKlZSaaPrVnFQuN5udCSNUB19+W6Bp+/GUrKduGb1
KcOaE3p5sTL/tRRzsSG8Fft++trY+mENpoM15WfoMn9bVWW4GZb8Oi7Lt52p58Yk28V19v/+l4vL
Mjzosb2Go8ZE1Ac3T8WmcPJdall39mw9BVURbnqrfCI0H0+2x43Jyz/pNgs2JJqiObBfeOH4rZOq
hz5p75QzFftOJju/LtONo+fD4oB9T6XxY4n2r3bXJwsPwOmMV1qiXonMDgz59l2GKxB5wXIoHLlz
m/HvVIVg8ukHnf73q7SgiTQ98KFPtDQDk1A8rk1Gn46+yaeufSX0DyFJHUybLZ8CDW8brOad6rPH
SXPhujl95zostp6f/O05HG5CLKuUcYs3WX6zKUalX+61QWxkkM/BwMXJrLxkRIZ/nc0f2BjTb93M
T10NTl74NqE042j13iGsDE7bHEw3SckkL0J/BEjxnrLa9LaGTt6spr53y+5PkyTGXoxZtg3C7CTb
Bqa3KCOFVGwhQmI78IUVof8n9IZrMVPBMVv7kixGrbwX3uvDMhduxOZ8tfps3tAmWhDAalgwZ+s6
hdmDnxuncHGnPaJdsbHmAG8qWKhATuRhZEdli25fCCqc0VzjgDuToXSMjsMMTLmtatg6XsOsz3aM
25cVxSyiY/xursGL3Uxt8DxjscitkTNr2/JpDVnU0HHR+xZWaxXYjzi7b+Mtq5f0nDJHzcjKDeob
vJonfzDfEN0MhFV56NbyTijNLZfDyOXT03jf4IgnXBq06ddA4UYnQzQEwz9XTHfBPOSHMQDkdkfz
rx/mLaRGPUb9bL0D5dF459KZH7p/vSTT+OfNo2lwrSr2LjLyWPL5fZcMRmHgDvXlnsf8zi0IkPkK
hJLjy7M1Nm/+ZB/tyrhnwKoB/UO0c2l/VK37d2qTXbNO2cYf21dD89hlc/aCZvCYevWbEVqfSxIy
0RRH10oPVqlJtDR8H71RYT5h4o49JmGzuJgMwbCfdfU2GWLcGvV6rEzrsuQkABcjfXYS2UWJcn1O
Gu69YZjhdu3VUdsGnYVuQaKn5h1re4VxPyGftaZx9T1ImrG5LDWaLfm/a9D4nDpHzrkz2YtxHd67
0Lh6jnecF/+LjMmDCtJTKHlmxYxXMftf/F/PhXIfQqt/yNK52oMWrZsCpSJbnW3fLefWKh7rtH8N
7OTTlMlxKVkTk37eGuN4nzvlVXjdk0iH3zIhryEq+y4dhgfbtIB0mydp5btmNIyokgg+RfHYdHh5
Wg23qMX0r1bmQGYuxC8uYsjSw5SN/9KerYNI0j1tGpCTud573H+dzUWkkvpULd2PAedk2cnTaAER
ujleQWZGLbMh2YTPzM3jUtwGkhBKzkO86ClPU3yHiW5Q5OnBVwEXUjlZXMnkB7D0nzcKf2uOExa5
ZU9fTZrfJcZyb9v1M5GpB693WV1ESg6JWbfVPITd3L640Gjnos/zbUK1rOhCF6BM/BbGnEfC1P0l
xzuygim218WPBKcW2VnXRqSPpTP9NCH7xZSF465ynbNred3BHcL3cEZqD3qO9e6RV/mxoRFx06SB
yckUL7NANakHwbzY31iI9aS6+eoW/DM30J1o9lURQ+F7oVCH6f50IrWQO+M2PJ+yn8Lajkg7jCC7
0nUe/WQ8GL1/ccH62VkRjhrejFan8UQglKqWP7PgiQ+kGzHH1Du75W+UwcmtsrvnRrZzh1uzCWXN
ncZkHzdNqDncg8CjQ8auB4JlT9d05W3Og/Kuh5jaDKL/FoUWOxb2XZGhFUz2thvNrb3on8wMDrnH
6mywXJiD3Uf0CEMUCvFR5AiaouJP5yuSjvVogTbU1lvYg5p0Vfbuj/McO44AE4IS6NV4CQb/p8mL
o1HaGtM9eZOEwSK7HGXkaHZze8TzcBuE9kINEXjcHwrfXwNEdDTG9Win+o6Z/p4xZkt0/iWrksfe
zd98hysjhtr+ZEA98b1eOuGewXPxIRuv3ZmqwoIzrE/R+5xCsr7fl3la3PZA+7laeGWUxL/AxCAy
m6sOh684eMl0lOltri+OviNhQEHfneRMhPnIXPdWA+VIxQSZhuIhgLte57+Vr9/XJn/OtdvtQ9fh
KeK6c//mZ/lAiiUkzOJSm5u35cEs5dmTkm++fEwpRN0kZgvx6MOIu+P8uAbm0fHaa9vN99j0/MXX
EF10wFmvL5Kot2vdZmP+se0fp2R6DfsVmMnvTkawngqPIWNV6X1VYN53oK5x4YX9BUkiYZeeAGuW
MW+qTWstGGitW9Unq9ePOmmfKohBI+Td1aSrDzQbDU9j2N8g4Io6LFm9ZHptjmuJv5ZUBYmbZfix
V/WZDKYZNbzJsdFa47ZasoPLWWBN9HVKXgw97rIMlRy5aTSOhhouY43TDztxcUhgmNlyNDv/bJoF
KMxTleKcTxSBDLfQjs6PFtX6pG4i3tR7szD341rvR7M8tC4pl7qJs859WoarviVy3DS5g/R96xg6
dnQ4gMYh2EL3fA1KRGtQR3qwOeNMUaB+BbRARE52P6TzsfeGbSmzH7sxfrNC7RadmcgjaIdNSdpq
qFeAWPlGZdY+LWbMKkVH76CP6Wr/WacXFRYcxY3vvHxImYu2tsLNMGdALIaZqXzrUNoAzq7cm/FY
T7Ty3Qh242uuvuvAPo9d8Zjl5a8JQhhyBXSTFUVUVPUxDBmpu+IqEmvbWzYJdNJrKtxlJES44Twy
xqtjwD8Q05Bectc1RUyPgtwUtzuWSAH4HC8kRGsZlDcAFrCKJVr4Phn6fu8E2d5sw2dpc2hIU7qD
govhFTt8yl0AT+kpV21SiYfa2/CJy3fSTpfGcfczaSGnFH00yeUo/WyfmygQSvsnXC7s1ywmNRxn
JuyACjiQdRVFVcTF1jTyw3QPP0KoL7+ixR7JFN3bSN9bOeRbiVe2MkJKcjo5U2AbICplSPZVtdc8
ElmSHcYwiGvwX5z5naRELM3YUtFmLct4FGI9zHm5w9WJVzl/Oc4iN6Nn77DbuZJW4+AYc71x6uZp
yedIIr8tYfG+VP7eSlEvu3rfW805KdVrmRpHnwurDLHs59bbKpLjHmgW4Rt48TY3dhayhpc5t805
Cj1okdzdwLiQVX0d3CGe1/nLTpetaD4sV/2shhHX8ka88QsU9j8pstgakq2FpC9tKoyIqCun3pur
HyfK3odk2X0CqcvQohSPjwWbQp8VdygGuK35u3LL7dytpylvDk340Y0dao58gp48cYVsFlNLAQpk
GV1Uy/qZMt+DN1Rn7G9EG6DxJ+0zAAwK7zgcGuOkHfNbZ4QThsmg8Y5FxofrScuefd3lo/ks0s8M
85uSBbq5HbJhqgZZPs7Sv/jWxzr1d9CPf0Nn/uhL+yrXu1zZD90KDhP8082zX8nvdGJduGWfh0fZ
QNWg5hsO56tx3XndNyZSVErY7QRhvwtIqsidZK6pDeM29Elvx4L+nDYhyQ4LoVqIQ6D7z4INqiF9
FHJ+rYA1VDNClY1sRymcAYe8tN14jdpmBAXCpD5UU3JQmnxkwNcxrEzQ6VbMiIrW76DxGUG5tTlt
hwFaL4GTm+1/XSk3GoV4IoPQV9VdbxVfeOPvVZB8iolZOFQ212R3w3siCT6mSdIh4shjEKTosBiw
HCLDmkxRo5671vtYhf6uZ3VsfL+JRQl0Nef3y4omar21vblNEWLtLI3cW+yyQ1kozW2VZfvW7bds
8bvCF49e/m61Nflz8pGELLKy35Tjd9C1z2J4F/lr43xXHa+ZGFiOST9M1P3WzcGELCok8ck7M0Em
957t5Mc11kjmKFN5daqz4Yq1uxN9GhH33pjORMlVPT/iiXAGr51j4k93lbg3WhjI/78iImaSsJ8M
n8q12qmVyJyb4JCOG+qPqJLttkMw7vIMdWf0d2J2L4Hbn4NQc2vQvGs9vp98vrPrYVd6+aVvVxat
OhLZEgPKEc+AoeZH27cTUumBdirQn5mnuthQXn7fI2M6qx9BS8IqrF83uc8m6jeMzr7KKWzMOu6Z
9B5q1z4Ug7w0rN8OPDBD17VB/w/y+t8gyEMlcjfWtHKIgPy8eppb8zG02RaoQDDMz9xZf61W7NrK
ea5cGtXMNVLiVzXBx8QTM3OLiAVZZZvvYeVFeEC7ihfV51bXhv9BQyZxbvhGejeEVZyQK3ySjqh1
s9dslkZFs7AORnljFenXn5pImeo4uVNs0U1gki31ze+8E4fbsRpGeKMMeV8O1mtaWCcJyOl1YLP2
e+m3257O8WbM9oW/HlKyi6H/Wof9s9+Pv2aSXakRuGvsAGlnfSlN0ka53M6Bv80HKCb7PWk/p8nf
KwuoNAWToGaCaNCyCepg71m8q1OGL049PD+d/6A6t1mnN+PkAzrULyWRC/DRyNdWPHf1gaqyXcfv
Ykw9Blm1L6EeyCKd52K6hUu3SYMtTL5iRCx3g3GjKvyJddx1yQyJDpapaGlnuk+ne0Dl/WJ7EWjV
RjAbt/761A5TZNvBITHsjWblqDNr71TDkZqOUwHkUzY1wugb0OHeFKRJl8dmfiPT0zjcFbnq2BFU
5nF6b2j1MDi2rzqqambD0Gd0KzmPjAViZW+8FeNHTpDLgcx1cv9+bbPtVAzn3r19hJ7BJNv5gx23
hnVnuFXsugMXmfF6JSljRH0SeXlQCsRz4TnmRu8JRWZei33azFt6aqKKlLpyIc0z60jVXxwaaru2
yd51lqhTuAweWrSc3L2lpnOe9hf8NIJa0Cim91wTmi1GUkC2EfW9gjr5yYQfB+F0IKqFmvZvMeqt
23tPtpy2Xu6eGlZJSpXuB3shrF2iTqx4FSAQPTpola4HwMKLnA1IIWunCSVTW6BeJj3eNq4prqo1
mkLryxyzD5o2NnM9m5t2+W59ds+13oWmjpNiBIlFkqvsh4SFObS4wJbcadl9Bd2zaS+XZkzPorP2
g0mMjITfmA37xXhOeY0dJiVJhUyJ2uYLk+mD9uTBvMurGWQSsQubvWo9zsnOzrE416/127SU924f
nARjzuINX5NRoOTRvbCSRu+YxyR91iu7hbc+pou1IfS9M2355hPsa8jwcS0umr5PVubLNpBBVuvX
EVdBIUIvyMwp+703XlZd7J0OPsqtALZAfuDjXHtba5jR8F9DhYNasEG8D95/nh/9MZYi7iZ9DAm4
e3550IZ3mFJxcWqypdU/EjAMxFsAa7aWftcu7nMm6NofvyxPxyZizcgnYDDioh3uI+PHMNbu1mDZ
tgWbWai2i0uPPEkIP6AzonC2vGAnKc723D0XXGIm3HHrpahEYfZtrSrqLBA924pbVAAbylAFFclj
DU/UBZWknIEDZWAcs3E+rMX047TlL8b5XrMvziiCK70TAQnKjOh1PTTPBkQgM1LkJdaVL/CYLval
F+ntKplxL7Jw74n5z+3QHDqEw2/RsenbFOOrZYUbE9KiTKy91Gsk8hcjFMdeu7t8baPaNQ6eH0Rm
QXpbzvQv0PxVJ4d2Nd+U2xHhq52zlajYDfaraMa44UhKlLkdY/hDn6ibGV6mAYU9TSXrchfqd3hV
eV7c8Nw0uQUSVn40uVkftZWE2yGkaAFBuxwJ0KblbvAdL56WyomHqmYxzQf5xxaypqmqb+OlatiZ
K5dCqsDMtwvE7WEdAjxVrEnUJnycvHlExltju8YX4mD4s1K/RCYtMONam8XFGtuvtbldSTHTFmum
CIRNPfY/HoR0OvOXLP/axh+r5kYAY4ozFnFrQGejYWcu553fG7gaxr2bUPXF33+CTTQ1ccECFETV
HefyCYrThr0XYOQDAXtRTucENRlEtfxOtbEz6+YudXmxHaZObd+csMic3zJv3c3m8hfL8BDkS1Rx
mMs6sU+Sm+IV2nGQYDYK967lSBuE7UX9XwARXhtW4ALxodXhA8beLZgc9wXPZ5A+zTk7J0UIXhc1
nPrTN3cyOZFRZcB07FZyQfwye5RDjMF0juvexT01Y3+h6QtpzN9k4ZOt4K45oWRNc1IgBjr96qRD
iQyRju7aIOypEbV5JEVWp4SXicZte+ChfKW2xnrsvIWFmKGhfB768uLOOS1Q8jAwlzm5tffmE/UF
KEoNkcNgj7l0HkEiRp80mei3ATrYKqZ919qHhRqENF33huVdUOIBgLlQcm3jUX7XufgzhcnjmPoQ
o8tibcuFM2DHzrPk35yzcEtrxNoC2UnEI3N0RYI5ARB1feelKeVdifVjyg+j0Q9ZgXMkUNS8EyT6
ZqyanRT+azGgMM2Q13m+a0tocfm7VEi4YUvabWIZnp3Iq1Z7LzRrnqdK6jkUetOSYjfN+ok8+8Ua
PL4g9vNqyfsoNe3y2Sp/zNx68dPxAvwSKSpdprZ/p3oHdI1wHcMlV33xdjznHB/lUmy4pGQz4NgQ
gQH8f8ss9TF3r/SgvECAfOTwPXbu8sYKsR2bHzO9Nb9wlF2Sj0VxMXynTqgRYIXz+6qG9TAOM6sI
wMI4R3PQ3rVFf1K5fAOioqpEILd39QeVaA37NOWgVJrMoXUcu3o3FEXcJuaubxuGXHj/3N2l04uZ
cdd16F/GcSKKDuwi3NgpU460ZDb6+xTOJMXFUrc+3qKcrdh02leuwZVxa48aGkWZvHXpfKlIlk+l
eOVn7Gdon6dknvdsceyJScfY7e58a7xmJXsroZhu261nVeqPUM20AoWkTsv0Q1Xp45Iy1NakZioB
/pEvngPIA8WKuNM4z+tgI08VbU4+viQIeFWZ6/7OTtj77Mws/pxdjV3GTHlGMGLyqRt15C7CDHnN
z390xQG6X+lNMZzXtu8QHrJ4kN2nzpt93qQvLS/ggp4RMspVIzeNUcyTUZ+isTlNK8X0+5eQLF57
985srZ1tQsAju4tppVLG3vWp8yHBUgQWZqGneyHXs1/nO9+Xf2h+QI7vYR4ZY7l1gRHDx/p5omzx
iu0ShTNtuES4gpGWA6DkEiZ59A1gEZ9Y4kLXVY6Pra4ax83PrLOH5ZRLyn6G4NBD32nsg5x4lcKU
Z4nb1aggEphxbb5yuPUwxVsCitGEYEezpwXnLKhDyf36Fnfa1FDtwfqbq78l6f7GedXjdzoiVgnz
Q0zTqQQGHeC0unSh5JHznLOAlPlT9RE6Ybdpq6WMuqx9ShJ16icQUGhiopP2TASqqLe6o0uglt5+
0YB2YuqGTZ+0v844xotkVq/S4W9thu+LE/7te9S+otuvTf0n9KfTvDD26NR8Uku1q8bl4KUgf6s8
J1P/1Oj2z6zVZQCOpKZsPsxOTTDOfdUTG2WoHmRKXW4XsqYu9qEPQfN9/0fK4T0TQCf9CnzBUbTx
bCJ15nNmIOtXrNnot3WOguAzyTg3NJ0YDiU/cwflot7yud4R04CXGaJu/URQP3ZNwONA87hpHkYV
RBaCW19Qc1hSoNu9VejfCIaUXbT6cTU9dgWE1MmNg5Z752noSMv5QOZ21/QfJmtlppsHZ3TvPElZ
UZGcPRK7PlVERDTBV8Mj15PGjtHTn/PWaiZC093qklsfAu+zq/0j7WMH7dB1WBp3pHvObFYbr23h
Zrj+ha48ow0eayDoOfR2XtVcSjaTbkUJqUV68cb01mn1U5I0LwoR9zVfgA6iHnHSd/pm17bJqwCX
Mvzkm4Rn/eCbQRm1Rv6+8lflQqdm71edt80c98u3ipM9MZcrV955c3nIRfnXTZnuB7UiCK3w7FZu
Hup53YV29daOaCprN10ldBkWiFY7bpfHOHKTq+cSUi3ndxa7reqw5iuF5hWOT7LpDlqhgbjC+LDY
b6iaa4AOTegNYKAvwSebLPteNs5BmSwweswx7Co0HopBWbvd09SYl9aZ9qOGkGykq6mIzEO0bvt9
UgO8JHieWZlbEBdG+W55JbN3H4ru6rQGU1m9zzrygRXqh6jqPyoLX2i0ORem+EgR7RdqLKiMe9Up
l5U1bmR09hkXD3tniDIjO2HAxoRD9qYBbjEQ3x8s9N2QO1OX24XwFaphs7SxaXUgn/Iprx0ax6pI
r9NIBLRHYqAMdLDm7GKYwXw2y7U8DX0z73RHH9Joe83B4c4OSkPp+BjYSvbSwSpd6Ox+ajlifIRL
T1njsJSPjSRqamOWPdZiNa9obuzkzKgpFvzEzmBY5nEyWdhn3VAUNl98bS+clcS9sIwdv/OfovI4
GCT6teqhjRGAoKjM4kTk704LulQ8IeOA6gJDldSAKY9TMx2BhM3MfYAQUOn1dfGIxFBhDNNnXaqy
tA5FiR8aiFLSbsfrNQrzwTVM8r4dCkNrGYQ2tExek9qAE7ZcnTwlQvb3mmrfo6zn8j4jJU0kTtg2
F7AkVUkjyJIT3wZBbf9OPlxEuFLllZp3s63ZK/lEUB+0QQxc1DZtlpmUEyw4l6xDXBEj6AOyKrUd
mQ4NL3pi1TTsxDqQ/qS/Y9HqEJZdyXXhg0ltRKsYETC5ki0R9gajxfeGXT43rC5ho8Rr1vVVsb2x
WGPMxqLMfTLY2QS62g4ANm67xs7QB7uwAfqMMo6W14zubtq4K4/cp6d0dnWHcfnSTdATp6I/Aawy
3ZdGRiWHWhXSn1Sv9ezwKlW1vXznWHhnodfvxkmMd6sre66hasz2BMYq3wKA4hfmHotPRdvrd5AH
y5PoLYWgY1e368enPNlV62JezKGme3XwxvLennPanJo2IEWonZH5PQPrHgJdHDkVr19za1dLBP2i
l/txShY8pqJIp43T20t2ztIx0+c6MPgVV9dQnO8HNlpSwyVGOTbVbetqZmVcE7cEGGi6YKCKYKH8
CR7BSR6akbrOy9zlvcbPdf3HXDizvV+zOf2GYcrrG7OXeLxww9Tv17Ji+C0GgDvFZb6/ek7Tu9xM
yFF41iK/Cj+Xp6JLsaBE0Q0AjtKM+2ypH1WWeRuVMr7XNtpUW2Wf0NvdfEMK3BOlscM9ZyHxbI6G
uU89lMhtuQqGq7nFWqfM1ypqTgSYuTvTWrvxwEiaAcUpAOydWHJ66iy/ITA1hbA8mKEuamwVlOzQ
MsjYD1rrVnRbGOZZFjQKMgguWDMGfloehFvXX5YH30qmH63S8KNCUaVnjU6YMSr7tH2ALJ+QUrR5
0m69Er+o/elKToeK5U41MI5l6btvxWSgtxbdikWcK+X8WRLpcsexQ+UoXRzrl+eZxHZsoxwIa3rO
uzCnWTNxyCEW2lsv2bIUE3/Ion1ZkiV4DUXdnSs/DA8jflKctG57VUW/2pTQedSpCt1VP7PrUsG5
iOmUOAIXwNT1+mFZXRQuHcd83/LhI8JRQpUvxosJu4tjPbTPclnDlzGUwc5Z8/Te61PCqmsiYpXk
/1YYi5ZZyVeEwOgiIPLPWJv5bc8XYpWnZC3SgwHsDPVZm/s6V8MxS/P2wK1q9n1BDgWiwAm9lyH0
2zd7DsvfVMhyN+Wyu6N3bv61BzI/5MW8q91SFiPbMiB8Eg7PS7HIe5UL6NGMNH3vZOuxtOAqSafR
GVovEMgOlcF/a7ac1772s985k9Vno2lwwJa4nZlbkiwe6kRNa1ZtnSeYdWcrA39hsF362yawZnTe
UNPOMbfF0UilRVn/6mOWcC1DEwXGqs5mkOmrhB/ihGn12ZES7mZHjGPCP4CTccYkJ/dZuL8M8d1l
7jn2s+eK6laZ6Y+XgeWT4jKbU5wBbZG7Tv6e2H3SIRzZCk56nHYEILgxt+jxVa3FJG/iFYTJvMX7
l8p8OfmhMf+2C8E3XQt6aHVujM12VjWOfpuVW3dczG6jwrR6F2vq/pkYpfZ57aEHZoRkUOjM9dBQ
EBKVXjU+MDIW9Cm6Bj9CuG5cW5a+Q3HhzXay9Kfo8d+MYGwPTT9sF9yMXWiwZs11BX1HHIDDZ2iR
Mpm5FeQ3NNYydmU3R+tIOpTYY2pzM4DI+VINgFls7AQny0PaU10yxlwjSTNlsloXTtBWLFe17oM6
L24uWquJoFOXD9knVNwWY/tMH2v9adddWmxJytOJNNNoOi2B99aNqGFWQLBrA1VUXGXXomobUP8v
4Yw0JzjmH9Scs0pVogDbGClPBPhYNtAaOaxTMx16+qhOrYFWHutUpu+VuYjTDOiPY2wPoJksRuYF
EtS6Zly78yRncDil5NRvMhtbwMNkfrQcRJrZRza0R/LHzdJTUWNICl0FZWRRMrvqLit8eZ+WHpjz
bBt5nLEwMyEVxvMiAu+dgNWNMjEsf1NqavRr0YHwNkO19/ukv8s6ChNqUViXQtT2m5+nOD9zyg0T
TJ+33iOz/7T4MTsfQ57dnHXFCgWWtpv8Yg5gsiQ4MJ9VZnLmTa2Jyxp0bV0kneeblAPVIck9CpDG
kG4t1+j4Rjs50SGi5n9rQWtrsa7ux5JY9YsB8/hd8Ak2Sx1WH5NpdwhSvUq3VjJa+6WYqTUXC29X
ZEuR/su1P/4LFi2e8wRLqResE5TM9YLGsK5eNmC13bW3veBoJHN/7FxD70UrYHXoqCNEUzSvrhgV
saOwuUyAKpcwgwX1hC/XnTRLNjyfhp6LFaqAmh5HnHukdl5KK0zr2FmJ8gdBux7dalZ/9Wxn73BY
rslaN/9dRQl3wLx/dGgYPiTz8GfiAgj8NOFdHEG7AAuk+4Uu0KLycLxF1uK2+AXWGfTKPjtZmCPW
Ojcc1DGm01Tn8sGrHPp1OcEdp6ArLvSYwK8m0EB/Q9pUYllNr4yBfHC/l7+Vg7zfegF+X2in26Ss
/OdmTHDxPfQG52YQtQ5qqJ3O/6q69A4C6ubJDhJATWOBSslS0cTaL4MTIDHXrumhXzgmVP1RrpSp
OSot45ne1ztv8U0wWm1HtwggY49pec9ZJo3NXA04JYPU70YS5v1eFi6cXlIkT2nilcCUqr8blxW2
dKgDKKSRS3DPMx1uvIoW0rntavutd8P2UJiqPIx206NITA7shrOWWGp+EfwDZaf435m6HOeh0++h
6fXvbQOFS0yYmTQPwEcjAZXHTuyPrCJ2ivJbtLq+qYYa5Efq1kaYy/LYkgR9CBp5grh52w7oAb5Z
39d5EvrokX3KMctuguca9YjCinC2d6U9FC/W6oh39ts2MuqyB2Ma0AeGVQd/vGT0PrxZ3jwiNdBM
6XqOyTWKtv/buzYDJE8swAhC1LjI8TgaaRD7XY7vl0nd5W+in4ODC1bQRlk72W+jSXIiHIrquNiL
vadwoP1eHenHNn1Jh4qp1kndXTgsYtN485XOKk7clDHdOakVbPuioLpnnEuUcrd6dgc/iUjHfut5
nejgDt04y9dka6SL+MwBmw9z+h9pZ9bkNpJs6b8ydt9hg30Zm5kHguCWu1JSiXyBUaoSsRAgVhLA
r58P6rlXzCAuo7vaqsuqzdIsPSPg4eHhfvwcOpaVAwZj1LkoeSgzL4jSFw8nr/rGwBOtnGKApNEJ
hxkc4RCXlfQoO3o8lHqr01Oa1DGsxcbIRUFJcHYyivdzESrfUS+pd0pVUHa27HZ4LxTrp+ZBxU1D
JwQYqOjcVQY4gfjCg6cCBr3tGeX4WTA49nZRGCUuwgiifwuIB1U2So6PUNDZ4E20aAmu4PSH3h3T
l/aiJMqaP099r03XXfUg9V6hKNMAHEM6yosdaujGUxa2A1zE0rTyS60e/zxfzOI1sTLv1YN5f6W1
Xe27cDQFVt/QxlOADkJSpG0GpqgfFKBNfsEVE4Tp4C4v/O2JnxrnDMzfgQuNoAldkXUq556bw/h5
VKgLgkJBW6Mn/4i1vF1ddIr9VVjTpEgyHpZ60cdvpncovmYOYxJOlIafRpaDObWG/hvJFnySmplH
kIZfmN2FYD19TcpEfdFhpT+AJodGxUuzYptkzhE3rtMc5n3TQQHcsLsN49DnM2MRQEJyaCdmZ8An
f3oVg0wGLZ5NqjM2naZh/QJg0t2lZ7t/9qC8ZNxP8+CR5nG5PJzOPyz3oNGwPOsP2qG1YR3UeWmU
6EE0mRUuYmIV0IPUXAL/K2aF3iCicRpK3yLYLOqDkv0A9K0u1aICAUdcWlin6sAYRdf+sMLT5UGl
DftsV4WxsnmRBaSdFOSP6vl7ZObqvK/LftPzwJxppwtkaQdWF3S1o83oDh1PPDHqx+iUl59cMnZ8
AiSBBVWhp277+KzvkjzTwEDHgD4T8zk5FOomMiv6/Fqqr6iMo5l11PNF6+oqOa4HVwYVDt5sOm/+
Zn5EzKd/QvfFOb8podt8PpTmCWhGWruUa4EnKWe2HPh2TqE4VbR52VXRqnUp1CjVGb5ryJbQN7t0
f6mQfr2APT0t3KEwNoPq1aCfh/o5Uk7OU+eF1rxTYC1E2wTsTq5BOzfmAL3r827rYcNoD93npFBg
kHMtbzsMOnwoo2K6RoU61KHXrg1k4lqq3M8p82URxGZF+LXSjhFlzDR8yQ7Q/qIXrZZvSq7BJ9Ja
8CGkHkPtSctsPU2n+bGtnCfUxGy4U85/xTVz6YUDjrUYc0iD237uVPYrT23UTdmvdd0yfeZcCGtt
FtsH0AZgaCnOwLZX0rVLHRJEtGbRaxjc4invBvP7ocupwIWxO+yQVAD8YWcgrg8npdzpZUKDPGrd
jpalR1lPvRxfSoBFq/hS6QuIIdIHr3J4FAE2yYM486qVHWX2Uj3V1duFb4kuZd+9A709byI7pLlw
RO8nKy/Z55JuJKMbLSUfGjyw0UO4UZ3jfJ+A4AznDYD0V4NYCCbQo/VaNKGxcR3KI30YndcWzAx0
EY1k3Sk2hdhLTMiL4/b9knrW18ItVHoPQ7twL3X+JTspNsOCNe2npj/RILocOvPIgJytDxDNhYws
n83OIoKTbs542jL3MxbZlaQ/vV5qKPHtYqBPpEL6jFS7/c5DPJ/lwPcDJcbyzEwSDzIylCTMwTIh
HqYvrLmUL+iWZCNjPoRFb5WXX1b/8T/+5//93z+6/3X46/T6D5mh/5G32espzpv6//yHfituRUHc
sf9T50gTVPycEu/va9SUYs9EYwVtga0x0vQfK6gtT+QKtJ+cPjDjvJiZAL8Y8W2Jlm7+baigxqkq
7ZtyiA4BwyPx3MuSLIAOK34wS3ipYcpqcXWKA27ILKBlNO3mqNEOcCFlXXfoQTBBeMkkgmDaKP0n
CCp5Gk9X1Hk0nTt5/PmVoFJkgpONmrTau0/dXJkRgl4HxOOfGEYKlHXSzO9v4aQ9XVddhxotj31L
ED8bX2VHndxlby6T11FszV7nP6FEW1TL0E//kFib+GDetTVR78xALyCqsXak7fm1+twukwUcvmuO
BsiNpbeBW38e/RXu79u9UQ3jdWg5Kr0r1TAMzRW0yXjtpIozwFh3KH9aEL/yV0j28UbXS7Ag6JI1
rVfb9jGu9p3xU6WgUJUMn6OgdH8d2o1UnWBGkCdr1Zb+hqeWe0bHl+qnDDlk3fceojmsCdRfGEKZ
6QsqTC/W+r5l2Q4K6oauffJsJWEHcxplIQo6bvl+34J24xvC2gTRsq5QIa4pwnJf/LBm0esowYfS
IN7x2XxXF8i2Mq30fN+mZFWirrRmx7D2p0q5B1T3/WB4GyaOgn/PhBCitNRx80SJqn3SbpLmZwMn
1b9nQAgYR8U0XLDj1Z656bG5XBov9w1MuLZmq5rpguIzDUs8PEaUkj6c7NM+U6gfKKRuqncZiRIQ
DLlvacIDPlgSDhEd/jTTjnW5Z5rsLeytJ/cUPdKNW0UH8DH3bd0GPk03NN3k2ax7XCKGcJRUZjrO
3Rl3g8Lzxd2Dmf4j8x3fe6tfT6nvSM7P7SZijX9UTFKSc4QwyzMFaFPVlftT2sxVQB9tR/262d1f
1O0GGo7Hb6cDqauObghWdAqywOeIQlXT+7r9WlFMqI8v7Wlz386vi/XDLaUZrjZeGpquqrc+ARGF
2VqUkvb9xpuZPhOXcxQ61vaC+R/Jzo2R5cYU0sPwSzkmtX1hTVQMz2YdaSWjXxTknJI3uOEr9oIZ
h+L4w2C46v7aJvbQtbkqdAfkgo2i5ccL2Glog508vtQxfSQLnKX5Qr2804n4O3Z0xzINHjWOJq4L
BECiDy5bSKlwplIDiJ/5qrMjDfD7C7p1PcOlHe2SeTuarlvignoQO3FiEORSuLlXTvMlP/3L9yv7
9Mu3VcuGbUII3VV+oFri9MiYIoanHX+ejcX9Neg3isl8eQ+NCAunA8j0KxO8SovsPM5T0zzYWxRQ
GPQ/rGzfmfUB4GA/W559b3maN+jAr0+tPwRgJgKpwPftNn78C4RtBBqmK57RZnv3S7bvg8inNnHx
oXKcQYHh63OStFeZUemyhWsXiT/G6JTERqZa32TOTN1ApauOkr/bbJUs7HXsO0t4OIB3JKt0Ad+9
VM55PF8fz9/HdQvfNnQrXU2GONuHT9a3Vl8a8xNyvGByjAvAhJn90H8ftve/9kRs/mDTEAXA0YOL
dIDDiLfzlFP3p7f4C7UgugqLZnkqNrJ9nohnGDSZ50TpWDMcW7ilXaU1tVPX2Ft1AwfcvHvI/NMP
bWMExbKQHXxt0pOujOkfI0xuI1KXm3m2b37Ez8PcW8BY/p15GJtHygyoQYB2D0A2WSZyG0g/rlEI
pOZQHnUjjeytrcSMyiJslwHTI+npUa5oYdYx1cuT5EPeOI/68YEmLFXRLa3I4N7aI6m2adZpoDxX
q3DR+foCFJ8zk3nreAg/OKtgT1ijDspwiIfc2KEdCCBkZPn9o+sgjlW+G+3b/cXdfEbB1phcXoWk
I+wvlWd21R7aF0aUehulu7bU5uSxR8nrQras8U+5MlV1wMEbSGL2BUBeS38ZR+FBncB5hRZq699f
lz5+lHubKKRhzbka7FjjVQ3RWvMIM+tcX3vPqLcvhpX7Of3SLrqAoiFMbLPzk0rgu6yG9/t/w01i
LuytEGzDxO5q1R0u+4yonh142qSS1P82xnDHazb8+rZGFc+2hT09WgeTOUUe2uqb8hKv4o3iU4P6
qc7h0ZrX/7rs84dXvRBfjiXSRvX4qqdIjEwaFP1W+Of9LRvj8IevNt6QV1FFcMe4gf6q61IbnfZq
nS/Oq3itLPWVVPNZYkbYtgrSwp5pE3vrDc/Hrp7Z0ScNduL46/3V3BwuYTWCD3Z9CO+OFdtbiqHr
ku41TCLrsZV134w08AuOZjWHpjvibtuLfwmK13jTrFKfStui+BIGEltj8Ln3hYTL/AIJoHnpK3ub
fS3mdWAsjFW2VNfqj4HjBMXS8u/Ysw0GLG2wCZBw8vdcRQ3NQ3n7zMQ6L5x8nb/WPvoqy2YWPWev
YD3n5XeJvfGbfFifTsXKsiz6NVSSnF9x5coeeNXQqCsl3DLQA3ff5/FdcNgw4toF5sydqfPGTzbx
uyvbV5ndcd+v7DZJHNmghRgrBD28NBZ0OeHJCBJmAN+PX0Fm/Vn4F6AScMHL3OcmVI5Lti0PPjiX
1PRXvebKtK6mee8Vx3BbB83j+XPpdyv3EV05//xWLCPZbTppDQoEzeJpYnm64ECHjne+64ZQWCwv
wTBn5rX8ogTDkt7oG8zN7er+B705g7oFKbg+/osUgiH6Txk3Zt2fzsWOKfhZ0j3qpg184F+tLvwy
Ypm0Ni3PvnmGV5Zulum5T3ae8Wd8eXOBIWcMYdxfyc39ORpxkYNXIaZUTfEzFZqRn2P6MnsltZRP
Voa4pZNp8btuxv3GsetuZVdnVXJp3+Z5glXhc52ikxoPke1t068X1w83yKTPsyfFJzvRltTYZwjU
+YPkGhh/6cdD+HGpwqGn3d/FBVu9PQ7ZX47dMYwA+ga1rKClG5Q1Biw/sSc9COPtIpo1bAQcdFOn
wqEJZ/BkaEOJGCpQ8DcAI+HSIldQfBMGhvkMEbeZsnZlZ2/8lfdMChfe+dwdj2B4vS2UNATTfNGt
GIawAsiwlhl91ZlskbI1jufl6rDXLX0yRW3q/SUPATUxqCct5t1mJfjM9T4K955a0IgBYuZtwWM3
j9YqnINQrQpf/Wb46fzwLg9hk6uiBqaqvHw0ilMfV9X39L8utZnumnn0uf9aLJIXxT/7xVdvg6TE
+0Wao0+u0VQNmg5QitlQLH602J5byCns02F38fM1M+a8pBGofnCW7iJeyDIvqbUxqF59tR7q/AMI
aoUndL5GDTBQPhWrjorBMTi8y4pV2tRumrpquC51MZiWhbUBdtTMPtGU7fDe97MxETsE5uvYSPc1
TjyTB77MLadtkvw5nsnzlWLSxxXadYIke48Mch3UX5s1Q05/MTrrqwt7wbjWUzyXHb2pi8FSbZ1S
DNaI3B8NthbURVmUjBeuNlfSzzbz9Og4SIL25JezDMNxLM1UTcsUzls1lFpVVx1RewUhZoCAHqc7
XVPqCCABlYSTqQ93bUw4eMrhTGprpsddisyjC5HIkP24fwlpNzUszvZ4c4/1WVfTXcE3CnDBrQ3w
Db+/BIeVsapWl4W5YOpbcnH/us/E0GiZporCpq0BTBUuAa05wWnQmzXP7kuAtoB/YNAxoI6+gBs7
C6gx+PA4L534AQZqySrHj39jm6omol+uYTpiXfN4HDN3s/O27tMx89tnbQX+Zx6D6Q1QbXuVfbfp
tTqWyouRfimvuY/OmKF6m6j5QMQMwmX1Dr1D/eQFqKIu+88egQyR2XkSREHYz++v9Dbt5HNeGRZO
QdJ6IHngrd5WEUrM6fdGASIdvjPtet/OtN+4FsGZLJN1CufgZNbQa44XnbpxN+mGqZk17Vk/CqQv
hnGvxG9H49mie0COeZPxFXBzHA4oM22tl2oNIG2VPsEJOdcf4Q6SrWrq+r6y5Qg1PgWW9eJcHryt
9d5+hbn2O+q1QEz6BTS4q4yxnkAWKKeOOD0sG6iapmo3Rb4KBZG0htsHQDXSUshBHGTOPxUYkR5w
CPwO1eqb6O/AXg20yt1q3NrlsHSqRy37KnGHqQNGpOfiVPWxny2E++FkZZCnDS4O381RilygWQxh
IZHEfPC0hWzXJtd0ZW5MOK/uz2Nr263Xqu62LZ+78CHX1loiq8WMv0PwOzo8xArD43+OIyypTw2r
sDvT5Y4OwUot4Hwt5unDEbH4ZUYWaS011Ld9tKoV5DcX0vLvhC/y/ADGR6y0NVcXTpgOU6RnMBe9
tWbjw0qblV9QqvjVVYgClBWDf/0T0vBxcBLiFkdaiFkN1MZDd4pcqg48kwMwuzM0iJ/1GQO2c9kH
HDdP2FxMWZrjeng/T6CPH9A9H60qLo+H3WCAjy4WqosGGBAnGNMeC46BZG0Te2nw9qcpCHGmqop3
T1y3cYtQrjJmIwygzo3HE6/i7lN/mqFD8OUwl+3mhINeG7SEQFLYWXKGqaDeD4dn3vyl8ZgonySL
ktkQPpjrwJweDk7IB1P96E9tDnBlzuTHsgmczbBL58pae71vcyJafViWcL3A4mWcmdAKt8jozXSe
xaWxv29h0jF+fynxpjZOx6Jr0erYeUq2VyJ7dYQU1zLUfdcpGydUJPfl9B5aZKnkBS5J8kc/7NtQ
y0sbAs7kSNECFZQ0hqvg0EsccHTnG3eny/mfZoRPNcD4nTR9FW6j9fnRWDUPVXB5bJay+2vi9ufz
/DYjfB7jUoNIRTRu13nwEx4WSHcwqQEIb3H/I03vmqcbxAkXAo/x51fhF82dUu2cPNye1NUlimdQ
U0fp38hMoXfiuNKPpnSnC3tWVCo87jD8b5N1tYb+Z91tlGXCa+VfhkHohD0AjKDwaBdTkfm4mvJS
1EcEzEcYkeU+1zr0SxU8i1v1dNH+9WoZtkzb1FTbcVxbDOrnviq0I2oA23AHfXqxKP8qVukjwhQH
//wUfpKF2YkPZVr0vg2ddZH9ih8KXv2ULVS2pvY5hOLJ21fl431fuK1W67yCrmyMTnnlDEhZQ2V4
PtfALgq+EwWPhbU5+OOrUppXj99cOEcfbAl3cpdC6JWnvJvHkMfYuo96wspZGsE/8Uaf2jt7fBuZ
NF9V2xD8T42VpmqdQ7Ov5p4Z/KO5zohACzA1gIj44DdkuzUVT0lImogVgB4ZUXI8El7PENzxDBp6
QLCw3ttFPTvZkKPl3zskTJCwszWwyRp8kGiu3v+KE4H9g1HhPkavDpYGRuy2vW2vG8PaoMMp8/2J
hArPNzTKnUgQUFb96CiIXg6qftHCbbuxXpLTS/jm/oRR1j/Q33DSWUiBHPoFJgUpKskrEpPbemV9
3IErNz0bg3ZKGkIwhDgbHhHLfzxzZc+VSa+5MiOcuDxPOwMG73pvKhcGixn/Zva4g6Hxb3yvKzPi
oYtbpzvmXbazz1+QeJghiiu5sn5VR8Wzdv25hLOWNswSUocPt/ZTd1xEf46VYhLQDfjuIchILmTB
aqq28sFBBM/XG4CIBtTrW1SWEFti/IAaXPi5qRb1unnytrKTJl2i4PUwQsOVW9C7OBr+eMcwb/EE
DYa2GzZjCYQvl32//91kJl0h4dAYj7+kSUomwJwdkCFmqx9MJ4ATB5GSmT7T/zjKXHKq5n+9r2KN
p+/ItZuYw61uwqXyANHgmvpmOise0CwYfPvXu122uZMR5beHukIu0l1SIF7qJd8dj1/S9s2GvEiy
lZKj5grxxFKz2urB6O/hlPCe3CX0ZrMQAmj/NM4Vz0bIFT22lcxNZWaFQDIchy466l24PVQ/bWVt
Kl/Oyb+eZn/4YEIQqVo10SuLvfPgi4ai2D/Li/pTV+nV8XaFCFLBn9RXGYHKfRoWI4pCe06eLb/y
eQxJgtVUMfjDeoRQktQ64hLjlqnL7puxYKLhvfqurkmCCfand9ihpZnCeI7uRC9XiCWRZ0UqEgBj
poAg+AqykYdhowXNkyznli5OCCKHPLH109CH2/Qn2gCnZ2N+nCvPxSr/mT1Clr6I3mQ9V8nREhHi
aVfD2VrjHkqx1WJYxB1pmXv8+ne2zxOSn+w4OOjkNAp9rGZufdPm6peE9uQs9eu5vohW6md1FT63
kiM9vTCbbN8FmUzi9fGObp2eEhmjTCBSHvVLMYsrReaKY9i5XdhvE0JYSpqYXnZcsDC4FGft87By
AqiVD4/OEnbIJ2a5JFFKtiYhSl3QQIvbAiCAgh5h6V++pqvaj+apf/xpQ0QBSPOfwIXKjI4/v0p2
bIrtaOqQauWPjAQWj90c7vgXew6qt9Vn6JEA7TAkQeu/udp+b60QtRQLnymUQ72vFsfWNyO/D1Ku
VCBMNFu/Vc9y3I/UpBDEaPdosZ7gMMNLM2c2eRUy8m35DO78qGYV+bIccitzICGWKRYMN02v0HAd
wTl/ljxBoMGde8v2HZy5bE9l1oQwphvtYMM3T+Hq5yWwFnCCzmCwR1DCJwOTVuUmrzaqf6DaQebw
7vnoNkycHbwMYoyt5kJQ1aKC3awyT3bKp7/alRnBOy3Di+hHciT6zdgJUp/Qzv1kPyK1srYZXJ9J
75/x77459FcGBc90E+WSdlV82Dkvuk/rCVqJeQOqVV0YQfXkrWW3j2wfBbfUUyNWD2pXoDlEbZi7
29WHeXga5vdji8yM4Iq62plMlOfJLjs9N3RWIXMvz7YkgMmMCB6YINbbtSUfKzZMWEmeT4wyZv3X
+yuZLCLYV19IuEQjJGsGqEbrfe7NijU8VoH3CZaW0xoq0bmxlViT+INY9cvyMk9PYdwA5T7EOASZ
/yaF5OuFij6PejDAUhecTLcsw0ItkRK74wgLLL3ETgzIT7cwka0d0NXuY/hy4BTnvizznn5H/bYl
vjGiDLBWpHCMzaW5GebNSwk4vl2Un9sXRY7Fn7xrrqwJl3aXmxmil+eQPgWcee4S0ru5u0WyE+28
ucrgX48Oq8Qpx926PdD/tZvi4wJF89Y0WhLKEVeKgtsKMMPmuJFVBqdfTrY6DjAxZ3aDIFLc4Wzk
Q5LtokeUYfdQRYzZ1uwAkkHz289U8LrZ30yDrqwK8RGWLU/NodPeJtafHjdaYrxLDsDktXJlQQiI
8Lw5VQbN2dZ7r9bt0n1lrA0s5FhdlUfDyY91ZUyIhjYaOhApcmOaJOL5Il0yFx/oK+kzV7YoIRyW
kT40OmyVpPz6pnwuRuzVqtjnAemdtEo3GRavFiWERaU7VckB8bN9Dq+oc4bP/68U8jnJd5p8xVxZ
EaIGHAuOHo153FgDr5fn1TiL8c9snuQbiRHRPZ4y1SnHPsj6vC6XzYruJi1v2TeS7JpY0z/0Csy3
UKbt8sNSa0Bu8v/CSLZrEkcQMb+aguaFo+MIzeI8H+YwN/nZF3VtbU5guaIv/9430oWkCfFlJarH
C9JcNr8w7kjNLFHmmpcriSXZ7glxoSz76tRDCLMtI794hLiYjtUMdoRx2Ez/wc3vrtL58S/pfTJ5
Xf72QrFpMdCISfPk11s63qMmFL0Wi+j9+DCEwT/iuxSVLvuCQsjQ+yxp047SDsmnBZvJqlwqgfJX
lc37ebZov8sStun842qJQuw4F+alNHo+or50l2PzG/nWX00MeZI9nf4CgNcYS2S2SyzHFUBcLvl5
zOmDYm36zLKgBLyErY2SFcq2/wS4cfoD/rY4bvfVc9CyCv08KDgOkhvR53AJ6IoHaP+iPB1e9bl8
PHY6A7FpRWo2Qrn856PBFvVf+HZoc8F0Nsb8DPl68Pbo4jCMi8yP+klyNKZX+NugsMJ00PLjyRgr
uY/A8nzEM2FqZVfLR/CGXy4PsiLgtMOAArTQVHcoWAinHpJ36hQ23aF+oy0KOAEA1mxgO51DaD6T
LG7842+ynStbwrmHXPeiU8qq9ylIEJUpz/KLvnaW45QTZEp/ayuvrI1R6MpZbOdMY1+3xhZl9KoH
x4WZzPs/oao3NijHz6HTP0iP32QO6QKEt0DeQpkl+IvRXfI06ZjS8MKFSnk6DuAYu8C9+wxP/Ju2
h2/1u/f5/rZORtMrm6LLmPR388zJdpANLoew/dQa2eqiyKaEp5bmMmHPNAE45hv41cm5gAXxKL4X
af50zNHjUMr1/ZXITAgraSvVQ1XD5r5DDKJyLoF2jIP7JqY263oVgrtbVX4ENEQj+aC/jfKe1jc9
lXyPyWT72sa4zCvHg4vXzFIYsbeowo9YVOsBSXXY7i8+WkOzfp4as9SdOa+y8yVb2/jzK7vxuUVl
smqT3SEeghrZ2DoDFhRKztV4ZYmH+Hp1wpV2VsJTaFRRsx8ZUSGXK7W/quZ7Yb7f/1DTvgCSl1kc
w7wB4nmFF+loL5AEn+Czp63q5ZKFaGNqe7uS3yaE1LfK9eaQhtyVCOQGQKAfuvVpD9v2Uvlk7Do/
f4aASHsqlke/kXLNTH+r37aFhLgi424vEWEXASQUnR6OC++5R2x5luwN310BOoAhqJNBKCejPVCX
/9xVc8zTr1wEqjDr6MIGSNV4xOtzoX0ZnplwWrbfZTeLZIViDVztzsXRNFhhVr2a+vNw/EM3/lVG
DoLR9WqEeAFBa9RD0Rdu0blX+y8HA+mgbFcepV0EiTOaQtQ4jdRmxQih0N71yzzc5NyT+apPmbU2
F9kcznxUKPx/6wCYQhQ5n90EJTOaI2oB89A309zf//2Tuc317gnhQnVOyByWQPuyr7DIO4ty2TIm
zzVlBMddLC2rT+4hUw2mDvb5duBguDS0qHtqVTG8gMCT7KVkPeNHuDnOVwaEwORU53PmXKil1AFH
qvzEfGQQ/cFjYqZs+rX8DTiZ/7pXBoVc+6hkZpgmNuXfiqEs20du7S/Ft4LouXy1v//NXO3aoBCw
9EMUwyBENlrNR2qqfB69MDy+hG1yIWvNTV9iV4sTAlTT6EcF7cuxtEjH23UReJ6PY650z4LLt1h7
VZYNWZvsjTYZNX6bFfGmmgevaXM5Z7swfQ9B5KFgMzP6b/ddZdKIMWZoTBHdzop4Diyr0TAOlmY/
beBr2ukvtZbcX5PtVPfKiBCciBleYnRMMDC9SmXKmetBuTS33t5uITDzUWkZylm+lHWvRqe7OQUj
Qg7mIJofjpiBjmrgnhvRpjuj0xqWENdCyNq9XLKheNLTs+7rSl1JErfpDf1tVFhrbVzMzs4w6vSp
H5Zwa/advtLtJJIExf9mV39bGoPA1QWWaXbkDrXibbV37Ye2MLsZ81gjPRsCjPpj5SdvxydpVi9b
nhCKG97bpjGOZMHSAgXO3PsDhhjfnrdzlJyrWf0CEdQfsvgvMzr+/GqlAOc6ZIDGlXrLWIHc2HrL
UTa4fxKmY9iVuwhBU4FiHkEfBysv7a+xKSYC1of1WJyDeuJBtpWTl4AFIhAVRLgCxfcRUr5OXI8j
3Yq115yHqHuTrGf0tBv3vzIgeCJN92w4ZXyqi189gkpi/DHzu0/Jc7dEmOWTxNrklXNlTfDGJGRe
PKRvy2iF90JXE5iXuh2W9gwl5YfDXEbdM+kS+D6zBlABaOLM+KHVKUCruIQL/3Kov1fljyxZSNYk
7qALthvcugoWHSg5mfdHvxtiO27CktJmvxlARNNRUt8HKGX0ufogR8KKSxKtCUeLVnut1lmX78BN
oyIN0/hQBXDkBvdXJfqdaEY4TG2XplYOSGiXlYegb1p0zyX7JluIcJD04lgPCYMSu7ZVUJI7+RSi
g2Mm8bjxt1y79z/WYUMXyHSczjPs48dRj4f8fDrzcQYLhUzGW04XNKK0WYs81v0du0kPR1OGp5lw
dsNPaNpCdhMrVVT0xSlnoHKs0VKsofysvmZrZRNtpKO94kkarZlgu7m1POjofj1crqKddlZKpy5O
6S6OfHNjUPZKvxBiUcFNZyq+16/kVFFTnn5tc/z5lU0PDR0Fqud0V1q0+/D0IP5iVH4VgNJcwjf2
+f6OTvkg8/vMYFm8aW/msJjcdM2L6lS7yHgt3b94/0k+2bQBayx5GZ7LtPnH9RRwafSnjD10UxCD
LWrXrayR86tELjogsfu/bAhuPpwYzdDCod6hXatv6JNCvmCg5BbEDyMvwYittV+bWby2ISWvZum3
wiaHC9yKe3Lk/pHdklMHApI/xn5NnhY3NeioSSzInNVspyme7xXfEjTEL9Yns7L/zuZCZQnRH7Qk
TAZ+3NzYrZq4RbF2bzuU7pMfMJdILNw8zn+dgSsT4/e98sdLTVPEtodury+bRzNAT2V1fGYPaa3L
7mExS/xlytNUyFVM3WEu4KMpY2iRcUqUbu/miBSEjya0xIo515C0Op9X9/3+V8/txmeujAnPFrXX
rKJTytFn1J9qkD6o/QgY9gfkGOYjDkj9xmMC4PzDec+8xdNJMhMwGcoslVKBzhSCaotDemHDhXa2
L+0ufDIW5QaiEMYeT3S39NVlJavC3aRU495CV6MbcLoS0cR5y3Zw9MHqS3ScqP5BcRlYtW+vzz6y
jrP2BW1sWQF46txfGxT2tzJK/eCZGEyVM880tBdkn1AbX3viJySs2DBZMFp/w7A6nN1QTVVUh8dP
CPV4uhpW1icUbdf1S7+A4xxFpAAdDXp4C9oislehzLxwMhBnjVAEstt9VbkoGVadrs/61ozQkS5q
eNMa+7Buy+NQz+L0qCCKc3ROkifO5Ge93gIhup6swtJ7ly1o5sVa3xur+C3z4V8iUzaQTH6QtZhv
KJtHP2LQmXoJZKm3c2OmW3Znu8qa3WGvGYH51vugHx9Oy+J7qPv1N7jb2scxOsjAIqO7CN96rLhq
rmpZGBdzDKNqlUtsnSFraOldJAZCS1DNGEysn/et90M/mMH9ACEzKNzDpQOFanU6tDsTZUTkMbzA
Gxy0koYvukM59sJnDVXZKqeCwodlCgEdMUTFaZGp2+lvbRDTmI2Xh3W/YICCssbfuKY+GBMc+FKd
WgSr6+MuBAZzPi8vyg+v3w0yzv4pJ/1gR3BSvW4b+9IP511bzcyNSc52QFbMj9eM1oyY+FbeQBx/
5T13ETKCFrU6dNLqlNBgfONdguQ3AXY5PJ8eiXjPAwBMpJDm6ey+00wEvQ8rFW4wzarPWhG7za6I
vtfdexp+vv/7fz1Fb9YF8y5sDchDkZR+vCJPl/R8RFev4bwTxl/U48xrgl8dYL8J7BeorNfdMtrY
C9S6F82TfNBr0kPJTx0HTVIX9g1hiU6Vpij6XJL/f5Gg7LFSgpGTFqj1RkrlM/r7x/VarNSEy3jk
Gr5pBCMjZnhlSvNNXR7sWfF5LPWNrI3nbP73QLou8/nXBoUzEVllMaTRKdlpXa3NeLMzPTGkfWBb
2uL+t5zYSXi7YM9yNXwGs8KxYFRVr7yyOexOwRhFNZQYsqW+tpZjG1+2k7cpKbmGwfUPrwNlOJHz
qUbW7pQnWrTLGqRS0WSzKa93robctayNdHsIMDXOFkNOCT+YOInYZ2qYI0iW7MhaaTGCzx1kudPt
8R5NjBQH3si8JLZxunPmeUXTJbu0muWtf/k5Mt4kC+swc8+++cLE76/a+pM0jbp9nf1K2bgDuQjh
TBlzgqts2G6SMzzFWkx8/jXX84DsdVA+jr6I9Jkk957cSMammf8dX4Ti0ylLUUurtSTeHQ6ab4RH
dLO2Eh+cOl84vAYIk9n2G5o8JT3mqKBhopp3c0oD80OgJnNvn3xVF3lwWTmtLGMZI5R4oi0wK7BG
Mv3recINx9Rv3Xt9muyStbtpl9lSWw6+AdEHgxoyW1MbeG1LOMx1H9cHPUqSnYKA8xzCuHn+zpjN
CE5HYGfEY+ZPsqxw4rbjeF0tUDjWZto0nhYekl3+TXk/fbK+q+fgPOtfLlCGg9c9uLMmCf7OZ7yy
KVx3WtcUrp6z0PFaqD7/4vFZHkfM09fzk9wxb/owY5S8XqNwCRyHQ99f4uzX+bNmMXZgWTu8JQ3q
kTP1Rz9nMve9VKWDZ1Pn/tqu8KhIEpgInQP8FacECd7+ezb8cZFFSpkN4YgbfTsKCbvxrkXQxbp8
te0fqiurCN/1TDhThJZ3ZR1672gek92R6SELzTaAXHCCPxTZLNNn4TekT17T7xIvmQpekBWMlA9M
ejm6sDKl5h01ZEO8c5/iT8UCVrzAgWbnNB8leKTnYNKaRRHEoGDLk0HwkbPd2dZJCyN80tyMBPbj
tLH9AnpzKS9CT+7nlTHBMRCWa/Usy+PdKX4KQUhUTjKX7J7MhLB7XRaV0Caye05LMBlJDOuluw4h
Fjw+/4Oc69/dQhEYYcfnCO15L/qVa1Wv6ZvyS65kzA/CT3/ntrF+b6F4pyL753qFpqU7rY3mVg07
Qikhfh2/+E3ov7IweszV5WmqQ2U2phPt3Lib2acv6QWB+urTAcJ/ZtOX97/X+DnuGRPuGVMrK/Nw
adKdjZJzePT8vqVoi5SRmxWz/FDSDPzphJEsEku8XgRIhMjm6IcMr08eh0VMQQJq1EX5GM6SQM7K
OFGcIw5f7egYy6529NBAGJRe2FFzGf2JAu768iODLXHER8tm6yXubwpXDHyhSpxlvKg6DXKi/psi
be5P5iJXixECRhXp57wdyEXMJ2Tj6WmaTDhWzczbpxU1HUIibf5/81SbQuCocyRHzzX5fubMTXMx
zrmPIrCzTAH2lEFSOsBhFQWyIampSwY8psvzBYky8qCPH+6Y0EUt6qTZn4qfp8u2cb+d6j/uH4Cb
rjSX9PhoGvkDNW3sbX60MXjVwawcI+IN7Hmz8rmmVeIE+dfhrad3kQT1H7IQMpUXYJIGP9RqI8u+
8DztUH5otA6TIxYkZFgJTdf8/5F2XUuO48ryixhBb15JijKt9m5aLwxNbw+99/z6m9Ces01BuMLs
nI3Yp4lQNcBCoVCVlemFLqrgeJnKNvgKXrmfkLGXZ0apsIIBmCaB9CG5aCAYehc6uYcU9onotCjQ
8yieLb5KC+OYn9mkokvc14kAzqn/7C1EGeSd7NQP5kTGSFfCaniofymTDe+RMWf3OXntXbhLHZU7
AM04NAoUtPDMUk0iikg5kp5ppZULyMTMVwRTEIRLNhQj2534g9CIRM/c7jJr5RLoTEn2TsTBqJVr
cTSUxSBHuJOAdEAne7zJcQcSAubuhkeEyQg6ytIY+fdFfOtBc1O2adIdtFxc6UGz6/SWJ2zFcp+l
DeqYZHMOT5ZR0BBLJ/RPmSw4+j8aD2rsqS3hZfI7hDms1z/RJQSjo4yONtKx86WN0BXKmxEPcpIe
SW7qCY641e9VD6P/jsGjkWJt5NIaFeaSIrTiSsvCQyStrU+JZOtQv+gqd3SK3jbeCDEFDxjAs0m5
ptr0XdVCP/OQND/V+C3pf3ACHKOmAW1HGYzSYDo0UIs630ID1dloirCo2o1fkswuVUxeRE6xxVDa
XeYmbvc+f/3GC4/xhEVOCwwwiMZIMk0dAaRkE6RqY5KWkQkoxNVb3yu2BRBvvBY0WQKVxcAUmkMY
G0f/ma73lZZRqCYiDQBv5q7B5BjhVfoN1CDzWy3sUDF0CqNqrv2QJBKSN7vTIXZNt3HrN982vZN0
BOd2Yp06tA8sHc8RfD2d2kNz1GtFz6vqUCXvuaQ6YVe7hsQrRbFPGdi+dAtCKbBGXUipmYQJpoFI
nC6OljffzOvyTXICXOm5wx0hY+6iAWACwQyQi/3cIRGkRyUV0xAtvd5t0c9zCNwTjagBwURxtMr+
DRwY0xsXRqmjLUDf16g0GMWE3B58/4/GXbINN+Y7v6/N/GioRxFyPTQuaVripi2w8B4HzodIUNXZ
Ubpvo3+rbknSFlSj/jFCJZpVE+RmFSrNIWn3SRyjMcEBaLOdwgRhO2h7wTxHI5bCCfFEJDsWb7On
3FXe25/6fnTqN2mlvvf/Wm/3tKBvczTtsRKi0VKKYngIt8PK8IJdDkYLyBaAxA8kks71oMh0wYUx
yuH1qsmaUgmSQyakW9Mo13E+bq+bYHrBwgQVKyyoQNdWBy9Aq9lu5WNq/cg17kg/K89QFlaoANG3
xTwKKdxAXc/IMwiNheCQyt18rNdc+nTmIVpYI9u6SDSSKTLHuMM3wkPqwcI3ajxIB5MvxAWHXJB7
0/5AJRxSa6WjJmH/SCt+3M4ghZ/QralveTS5zBcAYJQGzhIAPkBnna9KBYHF1JMLUkPFItqkXv+O
gVZzQPMtRM2iXcfQQnGvewf7dC2MUudX7OM4mfpTPMpfksAGX9NKvG/wBFZeo3uuOXqIm+ymCqla
EdNtSEjpeU8p94u0CCNymP2dAubBBFTpLUpM3No/y+8htwAcE4BnEKuidjMOAqsbIjPAOdZ32abY
pS4GPW/bDA8NARzWUA7MGqfLbM6GsnxTVaFcBvkfdPzoq7KLmrgsRoMQTgSbbp2gYi45hIAnd3h0
W6zooYJlHPhzRTcBEzl3mFpK0lJH1/tQRYUz64VdqdzlkINLpzTgNAW5LKAbIN+mtzHqgl6Y4JTJ
r+qtuSufg1VbuCGIo6GJVUB2qOKWjS8UA4iTLG1e+ORglmaGuYF59CBUNf0SbIDCPPUjnZzYdNTP
IxkqD1dcQSXWhqLRoZsogZ5Gks83tJv0WetDchjKm6jYl9WR4xysMLkwQF8uZRd3SkBSjt7rcfun
cMj5qXExAOQFzyqHtZ2zGhrGH7dJrMo+Pl1f3Bbjs1lxkkJm7FiuhrpahFrCYF2A1QzAW6qYJZkl
RH3Vzl7ylYxK0Atn91hHC5UKQOdAP4JeFJU7VY0xGUkCe+IjhsVBnJdvhEfCkPobTC48W9RrJcQM
9SSYHflSyRPBkqrbtraNdb4CjJSXRDErMYuV0aVjtROVNu0KPC8/CcUcRAPcGf0Yt68BDspeCHlj
mEDChResWEFyaZfswuIiFcbQRz0KLgKOq8nBuKfmJWhr+y/CG+Y+wQhPVLDS14EbVtgH4Z9PqVKu
01noqGgZPmXrJhWsksdS/AvDEK5/w58IOrFcXESxb8+hh+/mRtUQJ/EwE+pV7U2OuSse9bWI/A5s
rniExndRAYZ/s7DlH+S9QTIJ7o3EWzM5r4vNTqIQNH96QjJLAhUGNvNmdHwwneI573GLe8zTD1Jt
TUctEXgMKnBnZVNXc5iT0rb2Y3iK3QJIM+nReiQyRzgyfAZZct1cbPLCIhW2BUms2iosw0O1wmj+
MZRAAHkiHwC/mIGp9YgwtXltskod+el6aGA9vIEs/Gex1E1YgppIFbvTg7jdSpsIhMZQs+FyyrPN
QD9RRn6mX7A2Q408sKbmlL3AzE2LTNDaiZtwfX017MAKgPd/7VCeUuo5pFVl2Am39Z7wkWL6f0f4
QUnh5w895dsa5SkzNOiqEnzQxxJTjxPU4hM0/ywHM2bWkQynTs/8qgwz8CxWSPmKMRoZ8HhVeNCn
2bbMx6q37CaV7D/ZSBNFSVlGggQYw/mRC1Wp1kRfCE7J+wl1ghtXdYttCpZ0HvsNc02oI6CQDlJ7
sMCfG5v7osoFDUE8HAHQi3Vnbg+Af3GejGznWJihtg6M+XU1RAidoPf4RbTZktsO9Szfbh/5BC28
NVEHq62URFNI4GzryrX8xhZkYyUL/3qG7JTyLRZFXe1TOnSq32OyV9UBjSX3bftuYZICVAe/GY2Z
Z3lhkbrgzVYbBWnG1Ycx9nDVW2sBEgRCYFsrEEGvmpexhrASmT6In2pb3nBfe8zE+ts+TVwbyl1g
dnlPXnvlnpC/j5tP1QYWKt6QhiD35cW8fRb2qKvez7oxNlSsd3AK9Otw45IStgKmFjKDy2UtIl54
cRkszJE/Z3HZmZ2VRV2Iy67bxS/5Q3LToZwW2v5f6U3j6j+iH2lipwXApDxQJ+980JAldY56vyAv
Fv92WPnQ4wpAthNCokiF2l7k5arLCTK8L0lFa1MwDL/TkCpiSheM/UCGmG6B7tEnRCjt6Dlwebcd
C7QEwB5K2TIKzTIAieebG/SD0vekpG09A1MqrpA9vSt3BNow3iVoI/G686yPubRHrRDc+kWSk8wF
VLr6KkzzH30MmSmx2ellz2l+sCLO0hYVRfPExKM6bppDHcx2PwR2bIm2rnMzUPI30w66tEOF0TkA
/0hMMtDgTV9jHteT7PkGlPfP4dPktrcpnxyb5ScooKPfiskq8UJWs6rqMdcUxNJK0vCIfqzlh65O
Ha2GqJRypwH0IGkfEgDzQnzTSOWq5bKVsGLA8i+gDqXahMCPR/CbdD/LoGsIQKEL4rlteje88LNu
5klcmqPcNIRssd4IWk0ORnRih+gDTHkAZrpByYfbfeHao9w0yUEKEErY4N4jxOrRLgNbjvEIuA8K
TNwmHe9zUo6qSkHYjTJyzr91S3M3dn3Uv+3Wbvbjempt3ilkeuzCfyiPTVHhadsSM1ChsMuSt258
4AQytgGAt5F4mgCcUVeiYaSROpvIlub72Rvd9BNF3DvlNj1OLqjbV+EX70nEPOvyfw0qNK4unsSu
Mya1PghGaIfxyxTcCUNv/0/LAhDgPFoaatFIwMMEh9ItQWa0J6T0hmEbTueGBC9S/k75kbmXZPBV
geKrCF2hc6NJJSdTNpKlhXb8Mu6HtbTxIZfjFHs5siug/QOXVw9kVpDBiwJMB0haLUmhjOZRnQxy
gppn/RlkQHRoHgj1gMBXDcBLSVXGz2weEIi1UHBk4zYCNh6oBuoYBNIoxHLm5weA+Ow++xGYPA5L
ngXK7wU5hZDnZOWHKfulqZEji9z6CyswLhdBpbl6Xkd+EGLjmlVvAums4AqvM1uS1uEGpTm3+Hnd
J1mOb2gYx8BtIOLFQEXGBu19s1SAYpjCR0nZ+samG/+6boLZuFjaINu6yMDiqk/CqgJ0m+hDBTfJ
LloTItPfYAZmRcKlJcoFBmU0x1SBNK+6LhuwOKZu9pUDaBy6/VvhyjfWg6Q5nNUxv5gGHU8d4xi4
SKhDLUxVWmWhER1CjAUTFWdcZSnqKRbKKXa7/hNwugLp0X/skb9nsZuQJe20sRIiXJ3gjHSDnfwh
b1WEejCAg9WZrxPPdpFvg5SL6GMcDnEUpIdGWsfWi9A+zSon4LPSuuWaKA+R5D4JjAyjH/FQeb7w
bFTvkSjuah5zPwk7dKq1tEP5B3pM4tCWERkiOFVnbjHu6f3GtCPPJ6hAEdRoeNeGHx30V+XTX2er
+NlalSamZtGxWPFecLxV0THDmHpZgEztIQdJCHQMN6SPX695tz4zqC93j3oaQ4dgbowQqwLT7QgA
C2J69FVpzvSJSQzAVJ+rcnX9cDFcT1UwsQNdMkMl1A3nvh72/tSmAaLhoOxG5V7QPCt6u26CEdPP
TFDHSeqDrADFF0YSovQgBPOqyjGMet0G65l0ZoQ6QsOoYBZNM4KD+mg1q/phfk8cfW8Ie4hGTG7h
Wdue25pmxMIzm9SZSmVJMIQxN5EVCveDbmuQaO5FR0ET8NQv0w2bWxHibSZ1vjowRcz5pAUH6Z5o
SDROLzgZwKNWifKy5mT3uPaTn9c3l2eTOmuWkMe5OrTFATLnt37ZYYCaJ+lADhAVNs62kjpgc2yM
ij7ExWGwUldP30rjsddFVC+eWsz5XV8Oq+d4Zow6ZX7XK2kv6sFhehy9CfAj3ZE2809zG6wtdF52
xm5cJ27h8wEGxNUvl2lKugxQqHqBwk2syq/FGvK/A443wSDFbr+Z192+8IaNteGsk+2f39bIX7O4
x8IhKI0yhTXpuUTcAgodnPqiLT93bvUib9CI4Mmws5pb2Npvk9QxrNS8nEIhwzE81JHd9rblJY/W
Kt8EoQtSzsk7XaE/5z/JETCDjsFGPGZkGfC187W2Qyo1VQtFHBCN4FzkXv/TQj+NcJ+Xt9zuJPNE
fFtTqCGhIh/TuUxzfMfSaX8QmermMYVKthMIpLVkiw0YaIr369+TGaoXRqlQPWWVGXexL3yk4TEa
t9CAs9Por+s2WDcQ9hFscKqOdPUCZxDLYTZGQw+CpWfCdNfbYA0E4BBg1BfgAEU38Qa74g2NMh11
YZQ6kBXwgbFohQHqo2BWRVCrXsnkcvKCjhkGAWdOLsRdJOUscqM2k068FCJpmi06hqdsAExHO1sy
SZfuN2qyjPxrsa8AjZ77p2yGeQV8XnFozU0ARt/5TldDe25Lh/MBmSHmn72ElOq5oVqfCzmv4gAJ
GHJlt3lNklVrZ/t51a47bc2tNZPfuwhpC3tUkKmKrIvbHt8u3xNhWkiuQHRFgeRcueY9P9mX/MIW
FV3iSNMiJSLHDuHz5CfJGjpw0V720o36nv3G8q67JuhvzrdzlNqhqYY5wGRe9+YHhB/uNvzpm2sy
SZm48ZfMi6HMq3CxSOqG14Qg0QICKhrLwOmmlwE6Sp0CpO/8q+y57sL7fNTdDqHfqFSINVJH0wny
Btglj4yhiMA+uNedkx02/xtcgEQ738wCzbsSZG1g09Yw3o5pJTTWOCaYQRJkgQCBS2Adp92/aSQF
KVkTH5pW8YakvdeHyu1NYXt9Jaz6I2DL33Yot9c1ucUMxoDyCxDuKVIvaJTlN+HRtH0gOPjHjHms
F/Yo1x+lOEBNrSKur/wgTMw1Jnpv/0bUqb+RZzL9HpVBiJyD1A3SDOefCim7Hhl9gBxpRxRiq1fI
CsiDLd3p9+FN+KjHzh/e4d82acRU1lli0cpwj+mE3geBhR0+G6vgAVMDa+GF8wXJCi4C18IaFSi1
KU70IK4DAks5oiapgGbdTqFRBeK6V1VAddf3osiOMqfbEgQa703JjmaLP4ByoSnz/UKfsFyCAVXA
hQY6AXBBEnG2cv1HzCsaXPafT0qzPwgGpCIiDIjjlnVlqDcQWIqFsdXKJZIficuXYf9/Tsm3SRIQ
FhmoWYpKnLUjAWb2IDHIvVG0zb/A2IiZpFy1uSg1ZoBZLJGKnb6RaJFfw2ublb8e/0rdGk1AVIoq
bRU48arbgCKdW5/iGaVCqFEMmO+ZsEhF3Of1U9uqNsdVeRaouGkCIwlCSqgQmCnGct0EI+KhJz+M
T6DUR8YC7tV1zp3e450PKimz4mKUuwkRJ6o+AzDzTvld3L6H1XPVSxD2y51x4g18MZOkxeejgs7c
mhW6oKbwgUI6SN8Ur3+unPEdoQ40yFgq0EzxqvxK9X+vHQdQwvJw0NpxaQfIkTFjtajbn0bIMRXv
gc1mRRIZHpEB71zQFU1onFnTFIgB4V0iPLpo0GMwsXG7PViXuGUl8qWuRDqTCjShJjWz2iJFq6Tc
FpNf4GCCRMG6nVHEF6Zd1Kvb/81haYnquQ3/k8MMTuu2RHUbcqiCAwoyF1S3eHn+QXfp7PNRgUYO
+jERZpwQaXro0lWC3MJPb6+vikHxdO4jVHTR1EqRUh/uiSpI6GQNFBvHEOxAFYYSn4zbDhCS+bb/
JfRgei6fMlJz4nF2MpPD7xNCq1dHrRA18zTHh8gQbkal38bNk9pD6asJwKvJO4+cJMCk4k5Z6qWo
ZtAP7b0OiheEgwZN5P3fIGbLlXjvMmYyulgdFXLqJNcqY0JSddKYfQDUAeLVgHLc/gbol7c2KtY0
ipIB7VQSRY20t+d9egJN9k7SAwgL8MgfoXKWPnqBAjJDYyqm0+UUPvQP2cG6IwIv0N58BREit0HI
zhj/uXtpKWsz8fEwa3Atkc0kQL/YTdYED1d46Su3LsnOu7+tUTEmS6sgVSscwKb2orfmjQDeAw29
E1KFEZINqFpQOxD+un4kWTQLZ3tKpcVKoSqTEf5nT0vobf1NnEJA1LyBT+YlrBLdK0xjEqjDeS5j
ZFWLdxJIwcC0Dr3ZdQeqOs5qmJ/s28SpzbdIl4zEHIJEhMSGuJZ3BAuKdq6bbUX3d0SP2fnnwhqV
AGdFUI6GCmvKPWaQGlR6gpXpKmsQ+OBbuXxSDKaPqJZigSZchSgUFU7EqQiTUYCP1CPyiJ2ofgrx
G2cL2V/p2wYVQsxKk7tYQVYPDVjTITWC1O1/ZgMkdWW3/qof81ue7/OWRTlGoKS5KlsNUoeodIZ8
ttUS4GefB+DnmKEzlDHNe8FCf+0wR9adPwZ3qTx5cSK613eQs4F0ahKI4TCFVgFgTV95TddvtFTm
sM2w059vR6ATklmowZlGPlLvxQ9yY8e5rb4It4Or5zi4w0ZTOCeLmQEtDFJhop9ic5ZI6dS3rNWI
AXvw0QmCaotB6cx5YwfT5/Vd/H8O1z9+aJJtXhzlfPSLKMzgFLFs93toRAGN8W4c8jcT10vtpF9t
7vyPJokDLUxqQpEECahFDm3lFm8oSdvVumxtdOeD3ia6Q8OGe2Mz85HFxlJvH9zVXeiToNh6s0dE
88abaXCgFhysQOSjrSAQvzNvwlU07ZFtchbMDpffe0zFE4zelYkwqdB/gzrVdFeB8JLoAwprzRFv
eG9L3rmgAktaIBEaQg0CY8rH1Pd2aGic9TBfP4u9pOPImMpyZUCPrffvq/RzbouV73d2I0UcT+FE
EjoR8VvTmDpkjAcodTrV3LlzHdhKGHEiCe8M0BnIXEIbIid2/u525a4k2mRSOHg4HQHV5pZUmAnk
9xZaxGMWR6BpZlOLE7ij9lxqK/UVID3DwQWqraTfySGZ5vAw1KFqKkvKaQMW5hQpzvwpAAdqBZ5Q
IumEJuLeWCsr8Z0HDWC638IUFU/qymh7oSvxhku2AVqiSsFFyfJWQ8WPaNQ7DU5HonJx151ElzsX
TOtr64/mo8BQ871zVNzwax3CgwJOU7g3IEYPqVQfo1m54UYnYVbe7rEAUmf2qFChZv48TwpChbpO
nhqsbd7JnroRuCvjfScqTEjCmKmR1ZeHOHxIos8GKo5/EvWgzWCg0QrYxKm7vXC6QgXUIRqQRY0/
Rjd3Kye7ne9mp9kqK2HLRb5e3pzANILHlbB7gw+fztna0ZLMeRSbj24XPBlefk9YVSDq+bPc1CsL
WqyJW96qN0HOBRteRilYNlB1gZfIsE25Y61omQEIrH7I9be0e2jAml5bv/71ZsKIpZPpbULXRss0
ZAFacmLv6+iWDb8iwPkNTMQPrrCTwXrKC0+sFUGGBTop6E9baGqeR6ehsIK2tGb90GmPQdTaQ/0i
1NxO+OWVbIJIGHPN4FbBLCD9ThnGugmyKm0gaZ4cIQf/nD/kbvKoP8xr5THb6t647l8xzW1yRpAZ
XVVTJmwGxDFF8s3Ol5chCxYMpWugYJbcVXfJTYzWMeGFECEIh/TjNx7xlyHr3CQVRkQFr84x6xvI
N4lOv03vCe5R9xIX2IYVx1Uur2cLjXEJrz8IvqkXPPdlOAHtg7FxdHyAfXzRnTG3543q6lAIPkig
M5s20U9ry2P3o50GrWLIbxroZgF2C5ocKnKNfZorIxSyDrGxnX2viV4lnl9efDlig5CmAbqMXs8F
NruXLXAZa710DFK7VVfxC3k3+dvpIU12/r3i4NreZpymPx0oaZvk0y7CmAgemSirDPHY+M/jsJ9m
zmwJHbjI72PbVAtsOND9pI9BmstjP9X1fGzM0q7K0ZHyNxmZ8SA4tfqZjConLjPtmTriJDihQX+t
nK+njfKkGzR9OvYKaGK7n6MB7swyXemGb/uSvJ7Ff5vGYYWohoPrncCxDcSvc4tlrYYEcTwdQ/1e
F9dpbIGhIXc5bk8n2ScrFqa3ZTAlQNaJWpcSTkWMad/pmG5JVgCm/kcyK4dpJ9fiotpJBFxWqmlj
VJaTSDVYtdKTMVIUbzdkkos/28tweElSRRHAR2yhbtI8YSAZHarZ16ajfyDEP7EHbZnktlz1K6J6
ENx372rnXd/IS3+X0JA2QHchg1pepoN/aGl5WuvqdJTVyrYaL+o4dxkdn0ARrAPCqYA3CRDSCwXk
sszAKzBb2TEJboXmuRZTp2jffZB2XF/IxesdhkwTCiOAImH/LsYdfCjA1+EYok27I7LsqRepdr5p
0dQroaaovVw3d7lvZ9bopvCcqbmS5TkKi+Nxlh7V9l/HofPfp+LQoNayUZaq/xGg7lWleKSYEyc0
/D87pkMdAtT4mACgYnhbgwy2KE5Ss9CCcYZ17OkfxkmZQRX5ld/LU4QlSQrUC0AHoIGm/jwwBHUa
61PZ+h/JWw8K62bdDS+t7zaVPRDuVB3FgO65/RK1tbbVq3XxU/rrD74ZOOuRDqgYe6CTRksXerwm
tOygiweh+KsQON/sAmZ4ckHw++kgGRTJUMD5CjtcHBOEG3y0zgEzzJ4AXMltIIESx7iVJkwFIH3b
GQOXe4BtWAE5viXja0IJ69xwlvlKZzYQpJxAT/OA17NjfkDYQAs9CKeWRw04gaa1q9ixeo4TMT/q
wjI5J4v7UhYmMRXGJD9I4Dj0ZLnJnCEbZUfMAWELCx0kFlqhOVaq3wfpEH1d/6KnhZ1HZvjUwjy1
4/FQClmoQDitElpPKjMnK2J3GhtHkyJbKMr1YDSbNKtXg+wbtjjIbpeIK1XjAr0v76PzP4SEwcU+
5L2ZYBoWOrmEU5Z0GUK3fO+8Chp8w0Z8ur5ssqprq6YPbgX+R2VK/I/e2jXKYw4XE6rX6zYYl9H5
iqgnY5i3VQ3YM2TJvfBBgp587EY6CDxSDKUrqV14UW5LXGl3xnVx9kGpx8gUziB6zHXrI95bna2j
dYnHJKa2Myff+JApIEBI6DDcWi4v8+NYPum/Lb5grymlGUVFcxzBYlUFrpXs1BoT+DqnX8u0A9ox
RFwdIor0JR+O4Mpto7A9ThCLA3mRnVs3rZih0tXyrkSmnyxMUYdTlNukzE0rQ9dB36GdKDtzaCeP
vqvB8n5y1f1g2iUXosG+WHQwaEEIE+Wni+HwaRCDeZYtlDX8NfhXXCt2yk0Hkin9BkUiXrmXucyF
OWqZZdkNgQARso82BO5ZQtFhQts5nbzrJ4JtBr+jgZAIjxLqSq5SP5ZLY7I+auunUuhOrXyYWeFe
N8L0Dv3bCIkzCy9sxUibwlyyPrJ02/e/mugAtJtttl/XzdCv8dNNtTBDXRiGL81JNM7WRzQJ9gQY
lHbAeJRbp60thW/XbZHtv4hWgL8jTJvA4NMppuBbvYJHXgMutQkyKm9i937dAPsWwHlCJQjPgYsB
0CLCoyMHAelH3GxKax0MxntaDHdTUQAJq31KrTOKN3Jty+3kjR3ni10wO532EnhEzE7AKXQa26kY
SRpLnWJCz56IMoE362ekgcMwWUWJbd2VyEAx4evEKmjqIO2NPoidfgkc52SGawsMq4CvSih+0Q/L
RM16LRIj3Ak/zN0M+ZrY81HgDiBiKnrqvk/W42gPgFzzkh7iKvTnXRimu8O+npTDIICobsLc49by
2gpa1eJDeow+TkzYHfc5dqEpSHbckqFppqNWC2Uz6v6LgGyr4wbxZQAfMBoxm9Lo3gwZgnfm8Cxk
7T6opF01ymsh7h6gW5XZWq/cdEP1VVXlTRBlW1M3Ak4mxDq5Fh70eH1oGEU1qZtLVHIrMgrZ/IgS
y0mSrwhjfypKaTxOPUYYQlg1JDSqUSOETsp5hEgHuc1LRQVCJBiPaZdAOjHI9mgBbTinipHSnBmi
wuqc5qKUTLr5ATQYITMoMMiNOyoBrB1EoMSb/0eDZOWL2GfEYzdqcdkc1TU0oZ36HhxQqxHvEe0N
j22e39JFOjjR2fLI91xY6+XI7xVxLI//RfWgpwzNAfQVtryV8T4Z5a+FCL0lvTXMjwBaPWL0OfrP
KtAanO1jxFmipw3qVtBHQiGIup/ioEj0bFQIdGhYkYQtesT4syPcktERKFd9cQt0l8UlbOHCInVZ
KaHVNlUKixht3Eeb5lY49UzAnAQCa9WLd/E6etA34PbhuApzQxeGqTPQd6Banwa4ZhjEwh7EoeEP
wdJ+THrPA+6z7hZENxWcBuDuQp2J+nb+4AtgVIdTlj/Ux+ZNJ6Pl63YngE3OJUIfvMkV5ldc2KPS
7kGXirjuZ/hKODhhkIMPjderYe7ewgQVqfyo0cWhwXXZ1J9VK7tqKDpj92/F6sn5kkAKi1qgrssX
tK1drM4KqDnNDz/91Sjv+sQ5wKyNWv4+dX6bccDceDkZHxjCt2XlLhI4eBCmAVTiMGWAohxKV+cB
Qvf9VlS6IT/2WeZARd6OtWfOkSU/Qd2dKG2jSGqawKhp9DgDZqpjA4oHBgoGwCmA/h3qGJtgLdzG
m9IRXN7Vwbo4l/boqlXWyXPs54Z2UJ5zXNXps/lB4K/SLtrPTvZAJsyqm5qHiGD5G64rDJYiLUE1
kNpIterrLC2n/KjnwL9mGWj2DrP/dX0vmV9rYYT8+yKcG0bXTbkZwN38t6HeGrzfZz1qrOUqyCoX
Bvopn6S+1rKj+ki4M+cNyJIelR2prQQuN51jXb7IJU2NcNOAlJMK5qrYz200FRlCa3KXbXzohrUr
MtxVOtaWBxVjr21hjQ7kip5aoRHraFg1JjpWEoH42VUIzVRU1Lmc8yRmXri9paHgjP8x5E8trmuk
HJTSeEmVwoskJCshR4VMzEAg/RrG1eq6YzAjuIyZUdCQwgMvqMp6M44iAwccpRnhvphtZSM8Kev8
qDjmDRRv17zdZCSCFirp+EkF+htoiZ87CpY7zYovt8fEykQnD8NuExomRL4Hv3PMEYWp6wtklOAI
SyeK3xLKq9D3OrfnSxhtTseSvLZJdyJZY9Ifoxc8sAJrWZhfszQk1LgN6eKmPvph0NcD8qUofJnG
aGUKWmYb8rpQttcXdAGfJVfH0hQV2pW2lfxBR88ATMSf6J96oNtB8Uf15E16m7xzrLEihwoKO+T8
KJ5edKbHLJurVsJsMZlh0woQfSs3/sdnEtmlbucrzOf8lHgrZG3mwib9aJoitUtVCXPhoI5xJ6fe
omaLdoW88t3KnWq3e4E+7PP4oPDEJTiLPW39IooFVV20ajZgsenbKAROBbghZz9Zl9pybVQwiRs/
6qQobI5GCdlIlPY9PbbJuFMr74jU3G803NmrAr2qaaiygnbT+REwyswA/NTwcQRQ6PrUJKcH4e9K
BVu25IihjZFV1J2Ml+sr5Vml3HRqSzlBlwFWyxCqwl+qzgOIkr+bDpQACBkKCk6iiEre+bpqrZw1
pcj9D8hC2WFk2ULw2GMl19fBdEYF5Uj8B5ETWhYpH03BL4PC/7CSV1l7N2rDTrPNAEG963bYq/nH
jkYNm5dTIYwTBgA+unirF3tV/Iojg7MW1jfRcKeAM8Y00QyhPKEYhwisIKgfG+ATL8RfFa/2zuq1
WEsL1FefI10Y1AgW9FtUiomsZ/GYfemutC62yUN8U69/Q7OHbA3tCEuj1CskU5ROSwpSFt8SEbVk
126U9bSXN9z5DNZHWlqi3h/SKCf9jPh8OkoGGK3c2Rbu5ifpsYjs4oE02JXB4eaIBokKlyskzUEA
Iy5Bi1UoWGmlBnj8T1Nzg2mHxEnM0d/2UTK5oOScUJi0lE0jROZKhA75jSJMYCAyTUB8k0zweklL
D62cmas6ysb9nJTWNulaa+ebz5G6taZMWgWlOtyEw/A6GSpIRIuyfuhmtb6v5I3v18ZoN40e30KJ
olwpRpDvDN8Ye8fKZDQhdNnySqmMHXVQLLcPu+EtG8QOl0Q2WPaQVfV6jtJxnylz865qk2pDw/3Y
GGb2CkbI4nYM0GAvwZ64CjtJ9lCK7J+ztipv9SYcNzkGbletFqDLLwTwqkH1nQJ79TyNJi51CPRs
hHKuV1E7+Hu1VSDaXDbNZgrkwBEbKXlItT4D0ZReukOgtPakDK2jQHx2JasBOuAl2Aar1rC86yea
mTgih9MBzkG1H9kVFaAKrZ1Ix/dD3HXHE4HwSRbpxO/O4/BiHu2FLepeiVr4hJLCVqPf9M17P79y
FsNyffLWx2g5uFEvSEaqMa/0fJQLVIQyeWfZtwlItYQVmHsT2RVA4qlurAeebtHlqk6wNAO5m2nh
tqBOtqTkatMlYXlsUsgUzZUj61+cdV0eLZgAWhLldyztAqtlJBG+0VDqH9WvHFLflZN8Kbcz5laj
T8H918zxKKqJkJeUCeJIhLAn5RKD3s9FbuQGyuFE0BNQrQ/fS21h3a+Hd96L9vIlAWNkRtbA3YW+
N7V7Bkgp5jKeSJEBtCV5Zffzzzb76vxHq+YmNqxPBUk9bCBaW3APypgU+lUl1KGJ0Ihi1zqWbByv
we5KW73Hdq7EzRzf9LzXM9MqPhsUfYhuEf0SFOsMPqvjzR7nmHI0jrL1yPGPy4SNoOy+LVAHS2+y
MsharTgaz4GwMjqHNDGE1XwnzVvZi37w3xKXJ+3cIlURyPrMH60hNz/E7KHvHtR6O6gpJ9u4zGqI
DUg8QQsRdMd0Q0TBGEapCygISCYUNnSwekzVKog6e5g4mD5GSqAAsKUhdyIpxyWXpibNVhrhgHU7
E0J+0wpUQY4u2GD9tuMG1VciHsh7ZjKKOedWieMsUnl9KMY6nPFoH7Gm1EabUB7t+D5x2p38Iw3s
IQLFXO3Ut79hm+UyyxWTD7ywLXRZAbWLPDvKtyNUq4mAbrRO3yCg60BE1uUFScY9Q9aK7QXiG+Aa
+p5R0Cv3E6nJjtNjA1nG4lXctr8mlxRfjAfe1DYrqCyNUeehlsU0EHBxH6tW24VWCJxpDvHCwixA
VFaoANfk/U/OGSRR8Tz9wQJxCBW0tYDEppUbNF+xAjGJs6P0CZSrLW2IHnECWHRxz0VEs+6DpS0q
gw0UsxurBh9v2mXpjoQy0wXH1IAkByOW6O2sOYtjHfelQSpwyjWCahYkWNxzot8oQO6Soe2d4TTj
s/zX6IAnaSW4+tP/aJZKZeukNaP/I+26duTGte0XCVAOr0oVOmdXvwhlj62cs77+LvaEUrF4i545
6JfBNNDbpHbiDmsVPe4UMzn9F7Jd5k5bIAn9IDj1wLkiPL0yb96caRqrL0lV160M7NoZ8EWQRQwg
MDoSX2CEWDrDEPMxBb8nnz6FpTyYe5TQjCHVdppmK8S4ShgJKBZaoQuiTfTp4o2RuX9eK2/hmFFP
A5WPRibNJMCxYZDl3PZlwdSKIE11vEW628UlaIGRq2NDN38U7dTnvkhYAVDDyDRYz0UFzX1KnhgL
aIpEcX6sXP0J2H3jfXtH2GFa1wTKEaGq4BYoWQqLwh2CBtiC0WKm3FuZq1EsYY3qmGILs8ufMHhv
ZyNnEEi6bJ+Ryi5JXbB2rINB9PwixXDqklqQlS+knWFXkxKQdltvckd9zTGN6zRePdgSENKSytcN
Xu7O0BrkuRiVBY4S0k86QEoCHFJoVfkxuJN8BZZRbckKXIoBap5HZUVIScRUGkogoF68KB5qY9Z0
RdhJWMIAbxq2/nNscoPsxGvdEW00o3eTEaRM3DobQ3fO5FKuzug6fUnHWjpEu+K1A1Ytqpa2eZu9
j+4QO8pPHPZxSTyO42GkHjBGFT8wEkwCUBpbWlHWioaQHQnRl5xuVZQIps5Wd/Jrfiv9Kt1mI2Lh
9oGbEjA8O0rOKBXBGcA46U7LmIl5bgil/lXqDrfpPr3DM3rXvor2vOU6ApYCYWIccz0iQjLasef6
q45zEYjpoP+lv/Fe35W3hP9cvCk5zT6W08F4+kkW5cvHWo+lOkIIIQWQ+rl4EJ5zR/okrKTNxkq8
/3aVK4GUG88WyQCBUkauEmVLIB7ndx0YXKp70kvnDiMwggZK9+SZhsu0TNrh6FlrwTxkFQ2YAQis
cDoVQPNjB/jKjgEoQV86cHSUfBwq4cBzCU6HTAxhNYR83FUGVwN2K5SCDO9OL0aZG/MWyJIfKtBp
PlgeaTVFuZ3/qAub325ieFeMgYtIlDEPjmUY6mqtcZJyeYaWVsZ3edwm0mHReFGYI4PudNaoQg+5
BRnCFrBtg90jQcYeneBong7ESVfyUn/+zkVgZX7H09HoSNwsUSRpPcQOvrkhI/WgVJqc4V22Z5uf
hvMOSdzB6hsurd5YpRbjBRDsKvlYhB/av0YUhG2vPxbtUqJGsYLIRJQAX2hp/90aJPS1v1XKJ9+e
VksVZWiy2UMWyyjdwN4c9mIq2PngdzvSzCKDJHzuK1ZcWImh1aPr5nSQ0ho5jNDZTVq6lcqbB2MZ
2FoEZWBVkOpyU+X6QSzBWVbuzfFjmJ6kfBdl36/bMksN1pIoNSgyYdHMtNEPkf7DUI4ZqrZyzBmG
YL3AELnRHjPwgxII5exbbIYOeFIjmf6WH4VvrZPAQWG/5lfV2uKWNwXDFUf5+8lK+gAjAzoSBuMH
hvu+GAirEdmC5qR+LtrXr5AZX9bHo/RulMVyCJJRR21nAIJqjtJOhFZcvkuKr6b7fyDjJJaFQpIk
4UKx3kjPxVYAzZrHWlQRYQhhue6EhPd0KwLk9DeoMVnBGky5QNTXkBeghn3uK4pOKYwuirRDAfYI
skbfAfXMAolx5XCZKi67FTgZ1huxcogCDNZtKFmDVQsAJNMO2W4iICMekQXGIJ8riXUqFGyhkOje
4iaJaaw8oBgtzZDWEnls5cd4S5A21AeyLpe6yoGjIqxTYYgYM5cIl+gUU6dqkyjrAepEYrTopNsE
GKAaQBWqDa/QzVRGHfzCCkrnoIGmS37DEi+xJBfqIbVvkH6QuaB96lgQB/zbG66tsZwhVqKwIo1b
xD1SBxPTcJmGxBRxMHS0hG8Cyg94sUr3PUqB4AyoNuhGcBMsVpJsYHsfK74yhhfokk5jhZji7Rft
0FkAG4y39WdV7lQN0FLExqt991OO0GzSAz6qIvPABin1Y20a3WLKFrQ6nuMwMcAqhf0OIMj1b4m7
FDuy21LvxodmcvrO5hYGWKHNQGqHUROUzi5yvCQTw2TBnNwhwvyQZtfvfyLt5057sMTNXNmmgorh
7Ou++jF+ZE7Cg2piOtX1v4B+DU3C0ip5JaNbQ3D+m4cA2PCo/DjDPZnVvG4vrKhEYHrxuMQj6GLs
JpSLRe1LVT7o/bGYbufoua3/RxHkO6+sPygq0Sy1WTuUku4O2VOFFqXWcXeNmeqyOgnlZOoqipOw
yGS8c5BL7lC6mrCPpNrg8CBJUPwSOOHH9ctjPpjXt0d9Kr1r0naoJRnBATap/lKdObW11kk32h2K
Agi66Q/47p+8vVa2jlgY2MRYIinyULZhFHC1cVNnx+mhQwOn36Rv7Wj/iY1bg1HO4RyUebkreXSg
H5ZQ7ORZxJoZiCTbZ2zOCU4/Av5X9EvXXFwdWFEbHoAI0xZXUqlwr4TtEC/hJMISwDcOXqrOIw9J
bnwirpNOZ9EFA4aHjrGUi1dWLIllKaBqdzDvmp0EHjYXjOpOcazuyYsgfOEVyllGt5ZHpYLYkSnm
EOz1hwyAkWYMeHYJWx/l7j98tLUYOmI0qVppYqohW5JKrOgtu/6NoPSNfnUE5agJv82NUsyrBIc2
flD/v1iuXVRMj1gGqtatp/iZYpPuG5Aj7eheeW8Le9zyhsxZmmlim5ZAlihki+7cu5Rh24SznqkH
M7hX4/umeePcIvNjARGFQELol1AyXb4sQjgnJKEosH8Nuhe7viNHMh/aHXh/AU3CG1li6T2aDOjL
Ao0Fb3BK780k6OsQI1T4cH/PChK959VsWSdbiaHH25RK7eos0RTM598DPcyuoqcm4JHyMV3VWgr1
whrhlpWlUxT4yBDY0+Um8I0NYbMnQCtcR8XSv7U0yrTaqurkotSVA7iLi9fWbgEBLe9Ey7Y22IUF
xy7PR7H0DwUvgjaENVFAhpzrX5epRTEtfX40rABExY+x/HhdAZlf6SSAnsequ9JSy2LGW1v3BDl2
q2mHRNC5LoRzCo36SHVrRumMTZvDpD/E6a1oPF3/+8QKaQ+LRBmYQjqZ06etNEWuXJkTaiBNuvja
c9jkzgyMEwC8bbuIh0LJzMzX0qho1fZ42ESpnh0jEAf9IAlc+zN+69DnFUtb00GxwAX4YV/g6YCU
GiSxkOhqYckHc7I7tDzsDlyD+abYLpqdHWUf29D8FxxR5iu3Si9DL6le4oE3yXBNSFYdGNfPEFUz
2Z9385Zbi+QckR4Zic1liFVrlA9GB2oRG4OHMlroGWqPntijsb2B3BfhkXu1bAP452q/NjtX+SN4
eqU5iL9OKX6Bsg4pNkXtpvL0287LMeyGIRIZhJU8xhHGhDNWXk9aK1MBtBSVIa4yKzsWFuC6K+BT
Rt9TvL1AQGBx1z5410t+vzpmU2jzomUpTNB86DFxGcSH6zbIu0fy+5WA2ZoHJcS+5WFRQzurMYUQ
vsbi9+tCWPMOZ3dGpcSqGk4mPJaMBctt/AxOH8d6Ft677yiwVrYu24pHiMd5S268s1FZQNWkVabJ
i3KoQSFfPYNCstI5fpgdyFbaQHkVIStKrZFn+VB6vaf1m8qXPqxnCZLsDDCpeF9wrpJp3oCDQliR
UM+jMQjUGKih4KnMjoTZikz7JK7+WAE4r9sUXEoTpvqhuoDtGfQ20J86144ow4ZwrpfKQewKO+/3
WcjbgGC+lqyVCCo2i1E0pwB8zVAGWnqne22dEi+lEvSUAHkLQLCceKFv8cZ+mBnBSiplxEadtg2M
XAbOJrlFUhJtwO+YISMo9hiT5VgZO/is5FF2HGpRJGrZ11dDkyiztZtpO2C/29ooTv+CR5LLUROi
dxdRYCWQsutkmNVAH3Gt1Q85QtHL3LeY5p8+SPk39HRXwxIkegJH6a6quVzjbB+5kk7ZezFjn3qs
UK2Y98kf9VN+N6AdhodvsxH4FIhECa8dlTLzuKrFPImgpAkaxQb2rTow5qWP5s1vFH55ekOZe9TH
cq52GGgYgYvjWLhMwkMBjH/ZXbzfwlRnnw67EdgxxBwFvZuuGdEgDKIs43R/sqEJ3g9Su0x9XlOY
rTL/SKJBfDH7GRqS2mDUx8yBbhJsqzx1xAYjBQjneYOZ077g8EGw/ctJJO1fBqsMiwFxoW96e54/
tK60OYbAE0H5FxnTJwuW7mV0I9S9/K4B1ckbUCLcTaCDQa1SlxxAjfLsj5namph4sVA0RLmSMr+i
ntqpkwHsXKf7Cmg4efZHRIb6RsmuSn3LOeOFNMARmhCCKWTUKxAWzt30lAh115hYMQBswkO/rT19
32/gRp0eILiGN+0nD1upd7xDXoZ1Si71+dQmDCStwVYIdg9BivuXI8Uyvrfs8x3QfrZ4zrm8GjvJ
ms/snZJKfdHOHEA61YUBCkDxNv4iJpfBBMErAF1kD5QYKkQEk5GhkWVah2iSMJT/Ix32+fLM+XIX
1k0JoeICRrE7vQ/w5ZbeJpzTwS773oI9i/S4eZMK7ANhK5qsAV62kWI8VyshA2PyrJq2NrX2KJZu
OL5zjnRhcF9HOomhXKTYAzIhIZA+wo15J0DfQfY2bZXnrLGFT8IVgkXlj/9RJvXQmrt2HHITCCoh
INtjO9RQrcs3mP7HKF31LjmlW5OGRMMbF+KcVaUMr7DCuVWTsDua87atb1WVd5kX8eb8Mul2klT0
RRL3sLDWW0pbcjXMQD4TWlHZb/9oNLf/3nKrJWydxBoNmYQkg4nn3qTD8kvYTEp7NO/IilS8N13D
Ib0NINFxZoPYKnkSReUJErgF2nns808F9IrLxsr7TZELm+vaQf7Ipb84CSHec/XESS1rzNW0AsJe
OtlqBBLK7Qh2Prl5uS7n8i3w9bFOgijNLyKzlEXFao/CljwMowfsg/qEYiyy+WkP7+polZ/l0NAD
pTnWVSVu9bIEEK3RSbagTBzrYt0f5tIwCwekg8uWcFZ3U1aJuL9iKpw8mu1aBztlc/+vad0RK9W1
IMoZhtiB0gVVbY7abNmN+WmKtXv9E/GOQqm2MExBH/Z1exyMtrH1PomdMDRnT+kIFniu8WyJ5R/A
8KqgG4wVfV2lQpVR5kky5glI6lPR1pfQyZef1090CR71dWknEVSYmiSlGtMEHkKz5f0U22CbBF1u
4Aufg6cDxyV0eaS5LM1bH4r6TNOiCpMSQaLUf1Pqxg6KT2F4vX4sVozHcBvKpyYB/KSL3Vi4Kwex
NvNPsx0wvq9hS2eZwKUO+kyxKns7E7vYHuok87pamr3rwplfTQJujIRS++VKcloWcqbrQFgboBVV
8pKlvMWgryo67ZMsYEBhIgGD0Rd7uzj2aE01FuLIKz68AdPrdgZLJ8ahOZPKzI91EkQXig0wKRf5
gLOoyy4HU57xVij/xe+tDkPXiWNTXdQIAPUIUsKD6AFuEgtdIBCQHEB6HXhbarwTUTY1VuhPoDZi
HfplsSc1dyzTlbrDdRW4eAsRq1pdG2VVfdgmhdAnxWeTvoXiWx3foc5ph0DerqobAQ3/6+KYGrcS
R5nUIOdGgjTTOtTKvpQ/JIG3J35ZgKAORG51FQQxj6VJwozYpN/Nv4ocQ+OJn+Lhai270Ome4hfe
44B3JCq010IlyEGINHAxFzuPb/Mmd69fGvdMVGAXymyQ4l6AN/fBLB+HgH/o37B27JiZk5Hdrexp
GTlf6rK0QV0kFeSDcImEaUCqGd3+GeQ1L3puUMjnM38wo9VKK6gQD4IJw+hy8qyb78Jtvh/7AZvJ
POslqnzFFelUDpu0WqmWKTyE1NuYVwi3CoqK5k4E1SRqGqUbP/BUg/fhaDjOVJ9FMU/x4Uj1LXgX
a7u8izfhK9lAG0LnN8gEOdqoU04Dxe2812scsvE7V/KLx36zfAiO+BA8kBnVGC+F/1E7dcqFDEma
LlqO92OyG251p70zH/U/UPCOtsWTNPKHssgRLr8j2T/TsYoMAOBzC0/DKhsmLCrjMU6Is1JPxQiB
A6rETbOJH3gVVLYXPkmjdHMEKk47o/xxkFQQxgVpKd+NJsDIzCDXOUUiZl4NdNC/T0YXpnIzrySj
hLoUiPmuAV703EGf58fXBA9/WoGpK2CJAVAOYJwserxeLHot6+aaoET0XvYIqvK7mBRTtDuMtfiD
aluHf1/VJ15lJZPST71CqSGwAHQkbgoQhi9AEht984s18TeqmMzotpJGqWYRzz3Ay8YW60ODu2ie
gfUdjLFii0l3LBCIqooTxQ62bGS7+My49IbsD7qST77AKhiVTSkvFnT10Pnzr3RbbwhklQaoShT7
+aP2/484DD9hGh4sOfQHnWVlUA0BfjTaVTuyLWXeEpJUzAqjOsW1exJ1LuxQP0mjPmUXxFgaqxD4
olv1qZHhUKFBznTT3OTfFtDlgJ3VaR+iJ16Pga22J7nUR9XjOQo7NNoPqf5Nlj+SmtMzYSvN6e9T
H62dB7MAwDIsXh+3fdZtscD8oFa1Z2nhW6BNn0tq6Pb1EM+MgKu7pLIWyRyCpcyRF3VG/FQZmBXq
oxrw/GH5bAm8AazLVtSXERJGHFBeGLpCSZtjMdKiBHksMG729fP8Nt2QGUswHH0TXX0L+qZ7Llgc
04/qJ5lUmiSjuduACc7ClFmGAn98U35GLogOzVtpQ4ZpS8AT6Q63fc4MFiuxVOoEbnkjSi2ITXYY
JnKUj+67iA0wAvzZf+fzKjJzDEAhaXgJGzqal+cGPy8YwVQsQOyTWe9gL227zh6mW8PpXd3PPuvY
ryvvuuowzcEAq4KG/TbMsVMnNAbg0S5YPccM6/dAui10zpoS88Ot/j4VbochWeJO61FNBRSX1epO
0YeeYvGYPpjeZCWGirNlPitxZuIhInUWAnuDp0eFcbZIq97wAaNNp8T+9YtjVvUBTvz3zdFFTdFY
AKQSkcz9Ae0Ysl/ap5v6TR5RVTA2/S53AYNdiy501uGIZn40wHXqgBe0LncCBC2YujCEBRpYti42
Fil5Zm6wSz6mfJPpdv/YbELuU4XpZTDsDK4qTEbKXyn/KhyZ0bjIdaC1x3YwbFNAnVoYnLr/1SU/
/8v5VpKo2NDHQtrXhU6w4+ZfzXyDxa+H0AO9x7f41bSb4Va+4c1yM690JZIKC7EOBrIaxMxHxfze
Yk5FTZ/+x0NRgUGIFkEEixkwaT1kEW8RDhLZZFZ2dNUYKHzNG/g71GeOVKb9rc5Ffr/6aNXU6q2a
Exzh2zkH0q4NC3wwE6xez63XY6TEyTBUMt7wSnrE4C7CO9YtQMilgb3qK9lYye3brFRASmdiTTDc
YsR60/vRlg+zwn4jreRQ302K2k4PCFC6hpz3C1fiI3eAjLcx/WqTbXhr3szovhJHfcQ4s6zBUACp
rWbVh7BUP9Rg8hpL8vJ2vm1i435sUosT3dmqebpK6hMCE3MIjSnNPkH0txUa0y3FliOCrSUnEVR4
lZrByscGeMmV9my0L2Zyuwy89TpWvwTwT/9oBBVpummsyrCWCfZ5uB2BbzBg2TjaZvvfSGV5V0ZF
nbquu3EaIAsNjPhe8Qu/LR31sfG69xIYwOnLb8gkTonSeCy+AG4AAEoAydEpmZJZmUqvIFsnpLuE
0wWkIPcqFtAKD47a5dg14zbPpFEBj0w+zU0ELH6i9xOQFUKPbE/pfnPHG3VmXOZaFN02b9tEHsQW
D71p2MxtaZstL3/lSSCHXTmLNB1V1JFxdSZAaIz4To5fr18XI3SdHYF8u5WApsKQTVwNeMnplT3I
6rapErtvXkzAiVyXxLCkM0mUP1L0SQJZkWYeciBBFx3qbcDOE1NufY2Um65om0GudHUiOVSHwYrx
/ed99gh4m8ccWWmx/42pcI5eG5T76awpr5ICn3/wyQxY4aeyH25aUN3kfmj5vGlEti5gUw+eAtDJ
9HZOJGdlbQl44qvlLwPMkdP79Q/EVoXT36fMNAw0AdBtuDhwZ9n99KaH+wD9wNbg+Tv2vZ0EURaq
WVO1AEIZMPdHUo0hr/fw1nrCyALgR3jV/kukFRDOATzmr2vDf57rQ1Pm1Z/lSTLOTOjRSmcGllNk
D4/1T9Pt/e5ddLU3+bsGzH0e3D6rdHAmnTLgLDRmUDNAR7QH2RHs1Cud8C6zQcvii1teY431AD2T
RluzYhWlEZK6COhoFmS+jXBDoCSm/eKoPtmejh9CbnmNWO6lxZ1umLJsgG/2pTkRxdyMAlYqwf/8
s8pt/WHyMgzw1Knz72GsqI9KGbnap6qYxi3e9S6Z3i7c/Cd5aVubzIv2XDAp3gFpQ4/asuuyERMp
W3MzBHbhYgLyVfyGyS9H+olNHY6rZLzZzj4jlXQYGLNJe0LSUAePhhbaegoUgUDaRIW1CQTeaijL
McvYSf1CAQb4JXW6sJqGXrIsJMLTRxt9C+VfkfxfTH4tgzqRnPZxFAH8DEE5vu+AeJ34uSO/ZveK
Fz3xgCFZqa+2lkYlVLlqzKEew+j6vbqvDrVDmNyVvfmNQOjz2ywsx7wWRznOEp23WE0COE58q1GJ
7D59/feuGcv7BNkHwC1Ilc59mJWn85imWnfMwvYhEIWfkaRAFEbtlV4+XJfFeJ9gY/Eki/LO1hjL
chw1xJqbLxSOxsNGGhcYjnlpJzH0lkmziLUgkDBd9ftW/pjnH9ePwZprWJ+DHj0fDN0067IyD0Xo
TWhHeYVbOoJTZS6W7IwtYPJ/g8GFaUurU1EOGBlOU6cjhBKu5Ul9L9rQHpTCvn42thRAaSFIYqqX
7smPIpadZQn0KlkCPKJC81EWsNOCx0fHtiNQioFlUwc58cUVorA4zjL4b/7eBFq2HbAjSO07uKk2
AqdAzDwWqkYWRlFVsA1QTmIokm62CKCrOX9qmHGXkX2ISun8h8sDCzXWOjGdgUbXuS31itFNamMC
GxSfqJLw4M/xjbiAwqyYgSP8I4b8fpWGNtIgz/EAZoYaex1QPr+8A8nFvY49n24Dhsk/rp+KVXTD
hMRJHrG3lTy5EkelqYgT2o4O6VJkKAb/rLaDB7Jv04685O2JI5PpKVYiqcBRYztG6DOIFPfBRtnm
IJ8w9gAy3l4/GisvlS1Cz4A6LBieKYc0JViXqkCqfmi1G4KDC34kA1x6GZdEi/VyXAmiG9mdkUlJ
uJSkpk0gEpRtdzOiNqNu+R00zpnoBnbczVlhLaF1mPV5I5d3pvpUg4F7whT79ctjutnT5dF9a3Ax
RLUUQQ27obJbYa9jNP+6BLajXYmgNL2trArYxfg+lQtNf+9uZRDk1CN2KLL75AabzAfeS4g1/QRl
/0cldErZLeRiuqB8fakGG5HDjbSpd/KWPyTJzN/Xkigdl8TcbKYc3iJpPQDttvdgdgTj7rseejF4
ab35pjQ4F8rTDcoNjuMkVrI1YGpDOfSC4Y7qDzW03KB95Hw44unovH19NipNqgXsH+TT8GelxEy3
wLUBgvByD/iADCg3Pq+SzPbvp69GZTGpacRlP+Iue2u0g94ENay0WXiPIJ4Uyl2UY5FOoQWvJAtY
qEwAcGKiP9VxUaM43oIu/nRavmizBcsy7wiOTLyfH5U9gdBEc5OjEUwTI1A5og7oGAsEkOfOvRjy
ORdSfKnOrcmeBGm1g1sAnXZATINWEMCyPAhtZvBfyyTaswooA9rvjRhD5pQ5s6PvyeJx3SF5Gv2v
EIaZZE78Zz171hIpR6JakybMRgNiWgzlmekuGyKnCmu3MjVvbF842k/+Gq39yGvANYRWlXEBh5Di
f5tj0pFxFzJBGTmFgHeCag/gRPMwcj3ZIneIjqWbK5k0NgKoOzPNHGABw7fJJdWA8BP7ROVn/HN6
RucPsQYUFXfTgXNUlqGvxVLqM5uVlIqAojsKgJQiWyL5m/oHKOL3ZJeCm4lwLpZucKRlUvctUJ/w
1jOf/iz3Ah3kcXIIIbq148GDsiLc+nCU1kjtIAYZPvBh1l4T+S0veV0G3kejgk2hD2k0BnhNzkbr
ZRVSj+beiHgTvexjoEoFMkAFs96UlBpcgGJvkPwtf53q79bYOte1gBVWANf6jwByzJU9a4usjjmS
3yNqlvYydvtm6J20+FZV2ea6JPaFnSRRASwerFlJNKM8ZoE4OnphgC8hTIESrcQDRxQzPq9PRcUw
NZAktW4a/bNzdYAVRKDojPxii5EL1Nd4i2MSK+NdS6MiWJEEShZZSNsIbB/A0516oycb1e08QN9u
e7/80YM2r/T7Gw2QGlzkALZlnS6WCm1ZPYCpqVBBUrIHAIXgjff13WADUyh3yUIWdth4IZtZUQQE
jibLOlhRNJX6lmpeGVVkIOWOA08EqbHTOtFDdrNkrnVXJkAsI3VM6zHk8tczz7oSTH3YZQiawcxK
EvIkH1QiXgrQrW3rEh7EEugQ7sJLh1gBfX1U6uOmtdLWovH12kU5/5Y0jgJf2mNtac/LUdhquzod
9SW7sTNSQcK1jhicW9wWxCyoh+0M7OXON9x0mWmQJ2l0vWBeQH/dqCjQdi62HiY/XwCy0WHG/sbC
fKds7jTH/B77vDImO4VYyaXizlRotRwlenmUHkppA/IE0OttSawzJVdylAlY2DyFJR/pIqqDAgyA
W2CEA67yuZdTszkI5BplpbTLbFAyqc2jFO8S7TZDXLcUHtAr89mtYK8aNDQYwESl5FxeUeetNS8z
Mcn4qGJZnSABBG7rZvfdL1wziu4Vdzmf+T1XQqlYERRz080g8jt22h/98KEvvp7vrvtwdsq5kkFd
ZBxZQlhp4xcDODYHRY9g/Zud237Tf4hu6QN4RvgPiHCo6wOTBUuDQBU3QWh5fp3RAFLnXofGALMd
6A3o12gfeO5jzGvBZWIDE5DRnLjI1tKVTEpL276y6jQyCGmRuSHjQqEHkD2PpLkEkaXc/qebPZ2R
SqwrKRLrtgyMg/yU33e3mi8ByWE3OQkB/P4dikSmTawOSOloNGRVJ03QUTOQpVspmmV3juTOVabp
l5GoWJnsGjiCYOT1x/8fJTodlVLUVjZr1SQ0yvpdU9rkqZ5vpGfdXpyv5hCIP3hL12yRhqQD4kwE
3zDdlI1DUU/lvIOv8xd/LrzppXSwyXub72a3jN3y4TeKBEx7XMmkgqQVt1Nl5ODxUjem5lsx8MEw
dADXWhyLe9DEhV9sWzz3ypNKRUgFq69KNDT1cdmlHQjJtdcojnnGwUxLV0ejgqIyKouuBJr2GR71
PXBOAGoOVoFbaW/tO7x1A4dLAMt6rGBIA5SsoiqR3bZzFxD39VxnAsLwvAeZki3ddN/bQ/ACIkDg
uMTcGjfrgGtxVCSODLlOgSxmoIkvgYZbuSXY1oA9eCD0x4QkhteQ5giklxHKSEJtxyIRI/0wptuu
4cyVMi1gdSKL8mcBFvYAhDp0CEnJct9gez7yDSfOfDgYMKKCFopvArxDUT4tm+rRWBYYelC+i5an
DrXN8ZrESdGBfX0qyolp05ACGaCsjvPUqXupnydfmnvJ0dshskOlrDaK1mvboEKiaiZmeK8UTbEZ
CgMdv1g1azuM64XT1mQ9qdb/JnIrqydVUFlGog3QnaD6o0aQnKzHPD7K8sKzQhL2Lg8PfCtZJEDs
9BpwCUJwQ5pgE60XPQIxbNv6yTNpI/AqTSyfogLg+m9B1C0beloXeTGWx0EonWwBtxfSplpMeV+T
beQnOdTNjUGXVE2B7ILkv4R+Qh28CiznCiCnCwAhc4M8cYbXbpBKZyI5nSoRxBPHNHKA8TD/mtxh
p91EvvlqHYfGFhuM7ZAEg4/L+gVDeE02FR7SSO5HZD3lcd6IT8ILviLKd2Ax8lpfeQKI0uwm8DSZ
w/uYbKM8XTIVIOo8AARtVlTHbpi8dklxcHVz3SyZ+oJgS3jBsfxgUCJyPUIQTk3t07COteE3SNq6
jOPQvlrBF/e3EkJFhKIDpHbaBdqnFGu3ja/uA7HYhg+9TRI2MEUAQily1R1ivIgFD/G3Um5mloh1
rn9OSsWJocuychhbzGR407fBTbfLTY55dpjH7yVtnJs1qUw4y6RFxHKqeVDK0DH0h2UsN3336/rn
Yzqw06FoHPZRVvO66sEvOQBmlKziC4RPUHqWzPfrgsjtXPmEJhUfSnHKx8VCVjYalV1aodPWeNNH
d5I5+mIzO6EmY8eXo5ysVVuygvf3N6MfZ0qW5XpdygYaevG23JPB2tGfvNDBu5OzJs+VRXm0btFb
YShh5Km0qXb9xtwJb0mOckUHjrL/kvqtD0Z5M7Uw21EnrJ2Z8qutnjNM0rRv178Ys0SxlkF5rVEc
UPmMIKOBugtYjQZO4KH1+9sJpJLc/UWeJlKORErDPppICj352UCQoF4xrHH/A0WmXQZUg+r+d97R
3DNSnkVugmJSFRAhkVnhBVg1mEX00i+sGv60MNOiZUXCUisGOMFzfZ4tLGYe1kGYNUdLeg+W/QBE
d6XgDXMxW6MAcf5HCqWH4wKPD+Kz7qg3ws/QSG5HUb9Po3mvhNlmVAe/mrvvUp1UdhYkGSeu845I
6WVfpjMCbdocs8r8FgvWvVFrN5ncf7uumzwxlGpa3WCCFTSEb6xeRSTSWmr3WHK7LoTt8VH2xBoB
cLovKM5irZ/CdsIgVL+PXgliNngxWr/zinvstPs9t8vHDNcreZQyRqmgRZYJH2nOuqtHW7EWPc6R
yJ+4cMMrEVQQS6eilfsEQQxufna0b+3zfFe+9W/lPvSa7fwAqubGJkgIbgoyMJ47Ztr4STod0lKU
dFuJeC1CdKb40878GQIbSrUnz3gXb0VwCYVcdEfiOC6OrOiEWQ2T/6iCnFudmVltUmtTcTSTxbQF
jI3aUmGCUD7bthZWJJf4jXPJzO+4kkjFOiVP+zpXk7/GYtz0nnCjWxhYscNHxQMa6Qvvzcy0h5VE
yrMMVRHJYj8URyO+1Yfv1pDbC29dkW0OKyGUYwEAv94voaJ9qpsssNNtuMdcsRM+Fs8heIRi7odj
ezJQZAJ9X1NkYOmcf7lRU9uhKCfCNUqAK+O9uiMQNxib5ikm84utJFGWp4uASNN1sCmDLNbFrG2+
/SrHv0p7pOY3jYMFUJ5zYX6ylUjKEtuszoIQ6N6HAPpICGrrZ/IqELzYwWiJ/mPxMq944+UN7Czl
JJaeulSCIkkaExx1tTc7M0YikxflK8QKLndGm2jdheWtZFGWVxZgwgT/NqFtbDC1hU0ckqVjSLsh
O33OzN1UZKuoCtp5TPUB2pgmUg6kRVOkAly4qOUg/wK46lct3gc1TABk5T2/7sHOIFYiqVAUp2U2
hYOufdYe8Wlf2LiHyiNAD/EDD+2O6ctWwiiLSEd5KYs2xUir9i4oD30Y7zvt0ZDSTZtyShvsKtJK
FmUTYgkGCZBrkakucS81eC1LW9NNQU2U2YNH4CUjELfyzIJZF1hJpcyijwGs1yiT8Zd+El4081ED
ODVCLndtl9ncBNfN3/pyUYrTp2wwLUgbHeGl2WWSHb0ErvBzVLAtARiZ/bjNnEh1rwcI5ltoJZWy
i6gMpiwZZe1z3gMr5ybF2KTqZ/+egwmtlPXhqDBUVUkihxX8dSJh68V41LFXq5e8uhzbj52ukAo9
7diEWOyKmmPR3AVY+giBAt+OvC1MZuawujIq9khVmS+SgHeqKRV2O78WxlNT/lJSmaN/zEAARjlQ
5AEyDjx25yEnFsJOwvZAfszzPnHrLlwcUMHwzJjlNAgmBdJK5CSYP6Iurc971ZxleMbgLkcz5JUs
KBggXs0mvBZTlxe6Gac6E0fdXgP6QTnKZx2T8PdG39oTt7zGUOkzCURLVoXQFo+3UDNBxKFu6nvC
3KlgzV/e8jJIhhqciaE+TyXM0aAFCJqLYt5aTeuLIthq5X6LPIEDLMryDWeyKF+L6mQ1GX1SY9Oe
rE9bfgNEznxDpt/T18CW3mKXi17A8H5nMimfO5V9MbUSMh5SFRXsCjA+pktWthXswHOnAoifoeKz
jqIdFgiQX0nQ9/OPtlShBXyLDiSlG3VPIIPkXYRnduPwWeqZGngSRc+9SUIpd1bY6wcpPk7LIYKj
uO5TWaEfhwHgiAyWS0xIUocRpabCPAUYosQnjOkSQqUWa4XmLUC6RXfYCDteKsU8Ega1dMIiqGMs
/fz20nxRRmnG7ZnCYzN+ls0L50RMZVgJoJRd64MYctM/k9LxXtrq6BFLzoxdnN8gaScu50IZVtIo
dW81EPk1MSivZ4eshfcb6x6zTAJIJ4k+8C6P7QFX4ihNN7tR0jSg+31BPgwv6Lndhxvz/0j7ruXI
cabZJ2IESdDe0jTbyXvdMNRj6L3n05+E5t8RBfE0JvTt1URoQyWAhUKhKisTlXDykHsSD9mzvpWQ
I31XfVTYOmCmyoIoCQ0VlJU23WXlIdzaeWpR3oXU5sItVw8W1O51YHXB7/COIltEw9AfZkmkQtAy
KoGUuzrfAp2O0bPvzdZDPwzPI5CNwevZ4QjSZTJ0iUwVISPftdAnnA+Rh5r0HvWDbfhw3ie/+jxu
LczS4j9VIkibPvt87jdRTsXYX+ZMtGPxTchK57yFr+kE5YdSwEsoQ9UYiLPPFmq9VwXgY5O3StFd
Ao4CUAZbst+6582sZLewI2P+B/BA9NTY+YtkxsNkEqDsUjv+zQiagGhfnuYbqbYMdOvh8nfKzAlR
dHM+nzAww8iEoIGHMPUFb6x0tUHMpJpegnFyMKJrVsdieCnzH03Tc5a3sosythGRkCaASGc+76JW
+50M9c3gzWyxrkzbTFK8kVSBc67WzMiybFKcFTyQLa1EU19kXa/Hb1IFEZLmsQJ9X5s/cT7Vyr4B
WgUaXRkEyAhDTLI0Z7moJyCce5EvJryTgfAEOWF81x90F8CuyxkAPSA9XxKO3a8pDfi7MEAIfxcN
yl39eQ+HpDaHrh5apDRUPJ6KkYPLZMODyKzsIdSEaZDApBj4MZjHQB2AmjAxAQTM0qcCCgFBCPbR
5htj6IByLczQCLkISbJCMBQRhxQBOGB6IHXak+KMdrMDU8GGJzS4chl/tsZ8srGAvjrEQCihz+gQ
J3IzOzylFPUDLKVwNLccF/ka3z/bo3FrsTohFyOpi6X27c/qIjdIrHxLR+2yjYpZf5tj7+tl+dke
c77iTlFVI33fzXIHGYSLrLK042gbz7QUpsdWcDpvcc1LwCxlSKKi0iE4xhnRPutDpRL0F3M+5PET
kJMJjwhkBdsMSeSFDeZKFoc6H8GDplMJBDr+lmBKoM4tzGn3GOV6Mkxr3NOB92STF3bLg79zzTOR
vxfErI0KMKs3bh1Z4ZH+CflGcEfRah7a7QgyqP4234PA6x/6aSvZ/qfFs3WxOiv8Juwxt6t47TG4
FZ6n1xY4pwvilZd975S3/zAORTeUuRCWG84e/SwUy6ZQ4LVjWVoq+C/6pyCu3JBgv4EKqKPuO367
+MSs5h2ZknLARLQOMgrh6k8oNW+V+87xreku3HPfUGvncmmPiQNJ1JEka4A7HmzyA4GtvTMDKwOA
FIIawHk8fOtgLg0ygWAqDOLHkam/aDd94GU10Op/wJxpZYNVDOraB+5MAG+RTDCYR/QX5hqbSueI
RrzlQ0feZTviKofU466QEwlk5lUQkF6aCBUgSHfxz7R16bstsfXEKo7qPruOM4ok8b7BqPD5fDAB
iBRZnbYVMKuN2zxKwMiFeJcadyhz4n0wbLnvg7UIu/yQTDCayAjCXhVwHcUrqUoiGFB/Ca64I152
X1/yZ4xXmg1YoATosaxg1t1kVfFSJIp9O00VtKtKN5KCvZYkF4OUgvM+ALdzN90HJnnFDuRWKccZ
72SuftaFecZxa6Ocq6Sm+AhbnKwWYIzGlQVXcdNNu+1tEu/UDiThoct1X/qbv0ShhWXGfZMw79Wi
Rmkt3hl7bU+cYN9a3QbUe+i1/EstgLrKOYOMBxt5O4MsAz1ICRMdKeYyddnpQ8nKpVNTiLyNpb/t
nDXGcbswF+OhRM+xdNKj5smo56H3Bwkv36kc82b+DSWS8ds3iqRLEmin8WRio7seSugfj9jXcAca
Mkxd9BaGZ7xetFRXucpnF5U+ONYLN0J8fX1ST/4wTOPVIhkKMEbazAoK9/2z8MME7YB0qf2orfmC
D0NZPzUEA2sADIKcVWYubVUsBAHaSTquzf5Iwd3UcaC5yBVTX/XSD0OEQUNJclbERohidpT5Vtea
llBwhk9Xk1ZjYYLJxI00qKNeem9XAcop24PXn1oLes9QNacKi9wW4KprLgwyH4qomWLUrUJjqrKf
nc5DGbhAulUMYDIyrNmVt6ruBiW/+rIaXReW6c8XLtLWHVrEKfrF2kWkWQU6j5QZBaxUjfsOD+YW
y7iby8S3UQ4yOQYTM1r/5bGb7T8iM82mnG1hTzM67u7yPIaJazX0AVIVc6HvuG4qVoGx/d7S7ezY
u7IDtPBLdDqfpL9n4V9izWJbmcgWZCRK8rHSX/LCImC9nVG6faJsh9p1dKTDHfEh66xoU4gWD+q5
UlDDqQedKC4vdD6/tBRmk6DSMdTIQkB5RKfRNSc7Ds57LQMo/fMrXb2tFsaYr+nPaifpI/Y2FK8h
pWfXFZoKMQf2ue4zCyvMF5zUYOyitsngpeOmvP7jpM0mf3un7eeKvJPVU7Gwx3y+0Yda+VgF+RsK
NJ4RGm6fl94sRaAMSrx0RN0fgghJVDuSGlqKEFpNe+qmyOkG7PNIjs100eA4gSbYHYTHtD7kkogC
ljw5k4g2n48B2NDfkSDemw0CWAxeLzLsOzwvpLR0JgpCriTOl+JuInP/GZFA2iLMtRfzzvCCw7wF
194O01Q4A/9yua+eOrxqFBAUKqr2vseLyJLOzdglc5a9pWYu3PjCPG4IERIe2HI158a8HSqFJm4e
jbl3egmTLgmt9pshdNGlTbmJncSGshidt/uHe45jj+V6CKdRwewU7L0HTAUA7sJWL1MLTBlaj6zs
G1NMOM4fC2QJH/yQQhNrNCKnm+wtgLC2U3hg792bJXRwQV3lgcaFmzmsrBJgN/A6oJgH7Sw2B+4G
9J4IBYcgCX0n1UsNC69/MKeNXmBYvHbXSiIIc9CvwidE54Z9jZqpFAay1msv6pTdSBl5jiYVCBG5
fwyGedNU0q/zUWut6PvJIHPt6STI0K8ONUAaJjTY6Khf8SDYLQj6xSPl7eD1K9ctAoypqJKJNhFb
zs7EUTe0El2V8Qqt5HeAKSgn68CS73o33MZuhG11OctciWMaUPeoyuIqQLmIORytNoUz+r3ZW2en
u+ZRfSfYxCLBE/JPsz9rd8/SoMYkZxh/a/VBf4dPNY/0AVGCb1fCJEeNjgfPa+hfz1yyn4wxaZqq
NRnGgCCgrHjjEZOTW9pqjrnoibXUFgNoID/TRbyOvtTQ50mX44hktIlDxXD7bbCjtCcgruGE6JXL
9JMh5tqJW0HGxYNTN2q3qNBYfbsZ1FeOT6zEZagm6KqoQLiV+sXnjK/sZFOXBah5Gw+1bEmq21+j
oVha9WQZKaAuo5e/Dk/fecbTDikkGwx0W6AG+tlspQ49CWVs4nw1/A62OdSEFWe+0awKI+fi9huq
FOifQ3GHdsMANGXPmwb08VQbCXWOdteXTjs700vt+s8ium+yesEDXq5dr0uDLIIon2dZaxWElOBt
cAEbBB0Essx2D40R2pYwdwGPd2jtSy6WyE73SaGSNaT0s7exq6ysv5v8DcdX1hxyaYFeE4s7PMTj
fI4IGs9Eep+w0WyhQdMFK5PvKfWf+tYG9j8ozq+uTEZTzlDwZP7Skwsq3exmsB2+ZJbszRs6F025
a5sNRkSc2O0OvJO3goaEuywsMisdDHMyeiDHkTQbnuIWHgpMexm6b/xG7eqmLkwxJ8GXa7ye50B7
0do30l+Gldf5J86HWwv8y+XQDV58uExMDF8cByznZrKbR9rmgejFQfwxothQerxIvO78izXRNS/s
KYNWSwLwX3jAinZDX5FA/qALYnX3wCjsuG8cGqTY0L9cHxMppyAQp3TEPSPu63sqda0AjBO8tB6v
Kbd6oy0tMVlzp1SJ7IeoBYh7dZM6EqDpMRQpKYu8/KTin8T6H78dU/DMiyqozADfzngYbDqzmxZQ
mepAk1Fb6Y1WfOcN98n3mSzBj8S6FzBF9CLEgMXnphXItSXpT5x1cQ41e/GMem/IuYmIPNidW++G
hx40OUCxOLUlb/8B7s/7dGzmDNZNQ9QzgQIieie/1kFoBxCVCojlAEJMfp2Bc7BZOlFfTPQgmbDA
xgXrZm/955elFf00MFEq4MvdnN/UtRRo4Z0sfLAU/WkMU11FaQPTjzhzA1h4+FQq3K1k4gm6cS3p
oR/5YrxqaII3gM0YR/F5cjCR5XDTVhpsv5xuYkIegqCAIYqMNVJBW74MDBW8/b43eBRq1wL4S3Ez
/KRrPfQrRMFLFV3VLy/I2g/LCTz36nt7v4eGDqUPHxzxmO65cM9VF/mwxZ6BVBqmWPDF9K0ARry6
DG3xV/QquJDN8yjJwIjeJldlZvXcKRoGlzCWa+iEOd6JPyhdWcRYn/4kFJfZ/OO8D65vIJ4YJv5b
m85oRCmoqkZ9yY8E7+8evMCtSzPkfwCnrW7gwhYTHMdYHmW/qlVMgkyphcQAVDT+Txr9k+vALpzS
Dq64r+HVHVwYZXZQCeQYyu9S+haiAXWc3NAeHlIBdVJ/W1F1IBm0A3dcq6t3+IdVthE9lAkxBR1L
bZ36qNjmAY1LwQq83hX2xkl84nb21pcJtBqwaiszE9Bcm/02nejeko1mp1fdLWDw0LGgqZ6CeBZa
Fe9SWGlRAH71YZO5yFMtmDJFQKZHazfxD6D/XPkK1PaHaMNjI1x3nQ9TzE1e5WkQo+WkvmiqaqtB
AcLMxO1jzfnWcfiww7honIyDCM4+Gk8mV7Dyq8Sj8SQGCo9bHFr3kQ9bjGeKtaSM/UivnL0JVQni
0ES535ePVP7yHwaxOHvIPnLkNBKUWYJPmrmlWmCeo/QFKIHSWZ4QkNQ/0EZeds6zyjz0ey0I01FF
1FSNxorHR2HOLKPmuSJnL03mCaCBiclsgFLAi3Fyq3288UtrvCF76BLs2wG8qrxl/X8C59+vx+LZ
4lpJhjRVqKfQ2zu8EuzZU36A+G1bcsVwVi/Vj5Nm0tO/SNHToZIheR9nb+GxegwO1YVga0cZMKVi
I+y4DwLOuTbpJ11YIyQrtbB4PwTjEUt7n7ef3fxfhKx4H46JIYVsYCiFxpDGxSgpuOz+UtMbB8Ss
YMNN0TmRkkUEihCcheQvMsvaKd6q2wS0OiDwCCx/C9bzPe4gcE/cng8rq5ne4vMxUSUqozCAIBP1
Tqrf3W5pHitvee8d3lFjAgoRxKgtDQGV5vqUl1udPMc8Eo/1x6KB3FsyUbSX2OIylOGU1O9xnIPH
0Ld0CI9FrgFZDl+CSKl24Hvj+qI+DDKuj8nRkjQKMiBz/j309y0ga3XCG3jnLotxea2f1ZzEKXXD
zrD93/QRLNj6A7mJWvRYpm3P80Pq2F/yZGygiHoaeAdZYEHZZUMXKgTUYqa8DcXbIMxsFZC5wOfh
xXiWmNgYRPpglNOUvrXCZIVV7aa6aKWzaGfywzf83FRMFH4M0DaydbtB1wNfUEcVAsv1jmwN4Hww
esCvx68GjQ877E3Wxg1moQgCVAysfGTVd+GmBYcpgL0OBAT544yrPriwx9xh4yBL7aAihwze6l3i
prmVxdcEdQTawgwDe34Aokewpto+v5/rbrkwzHy6SDAiOcWMIV7BIxV/pIOw19m7QlLuDiduoZem
UV+d8u8HZC+1XFXCzqRpK/r7spX+pBl6oIAnv+rBcjTbybV2wDvuJEkb9Sdnrat33GKtzEEPB0mE
SGOnYmaUknhAC0pBn5+KQRWbtLK4a+XZY458PUB/tjWRUv5HGpLgMdfbvQu81C9uC4nnQsw9p4yD
MAUEO9tvfE8ZLW2mXxNQm2AXaxiYGe5m8Axe8Fa5etktNpXJm1sTTdwmgAMF6Y6ASz8qrfOfbT24
fHgMc7XlMYnEUcFR7M0cY6NxeFHGs6N2wUOUNL/P2+LtIXO/GYnYVoI4w0Pm10beRO1zP2zPm1gv
lvzdMJOVmfMLDTOQCgoKkF7b5Nd07Afwj4vommbH1Ylj7XwgM0UmsIgtqUxdQ2AZN8pkVbdhZxW2
edk4428Zx/yQX3D1cs+7vSnSny+SuwjTgrUvwu0pzlV8HC6SCyptPr7RcjlXco1njW7Awlot6bje
epK+kSvoorrzwd9QvTWMJ4L1jpeTr6ZZi2/HRJBYH5I8ibE0mmap7z1FoJK43MTrbgiMGbgtZQXj
kJ/XBF5LPcAwtvoS5aGVQmI4Sh8ClTe4v75zH1aYg9VKtRIqBd4XlMyC8nV3v4TLyil2xqH8xSWy
Xk35QXv835qYo1XqoVCKmfrHWrurXuGGtuoV18Xd9969H7bYPnOR+EUnDpgy1sD349KHr3pKfuE9
E4BvgbjCbjIdzjnjLI+dEyvlREjQUaU5P1XdyPbjIQDQmpI7cNHy6yH371ayUj1BLWpdlKPpMCmb
zh0B9/iJGVY3ex4Nu5xBuSC+F5PPr5BnlDlnQCAptYC5whcl2YtlZxGMRZ63sCLAiS7b4rMxp6s0
RsXvVOxhv3kFm1hhJbd40DuJZ76a7hRbxGt2YwJcXPPEbRmtxUnM9xmSahBQAsvMXd10ARJpP8Ly
btqj4kY3AH9sNdDXQg7YA7Cb8K61VcjH0iJzXwdJFEvCiKR5vpL3pjVcJjcIyA4awpJtbL4LlteW
Jpm4Iky12VY9FklH1cVH5QHaRJgBDd8Eb3z4Zld/aY+JMIbZ96XU4ClHgavqJnErSEjfj/YI+s75
F9pjJg+buxbTQPIoq/iSGFRn00vNaEWlKrFC2o+rY8j62HIHGpLA7l9Lu4OS+onjtGvnYmmRcdpi
Foth1BI4zivUYbZTgLGO4EGx4svqZ++Vtn/J9dW1HHppkvHVkES1Tui2hrviEmKFXnJIr6lSpkCT
2YkOsFgE+azARWKtJi8YTsV4KpjzAedm0gl/xsCRbHa0S9c7EUhJaOlm3pcWMDwXvJR2LfMD4ksB
R51uykiWP1+Ds6j1Q9DL4AVKO2vO8SmzzMpycP7FXPpqni3mM87A8JjROCpQxQvvpQ2Ub4adicpD
f+jtGeNs5n64MmMuE9Gq9yyWyHzKPlCFuKtk5SXJewBEEdS9MAqCO46T8lbHxJokS6dEy3zlPSWT
jng6O5IFSRBMBA10ggMaxw8m/1W7li4tPyATbwahMPoqgVnZk9AyyPZxbDVeegdKWzCCFUcd1dN0
L7yAjJXP57buq4u9ZaJPHUj6MCSmgminPlMu5ARGs3tKocuHbXCtMfmNVM19goEyGutGaFU3kDYO
LhoQI2iHb06WaoutVRicVh9IZt02RgpmGAkI8uQm953e1m8wEORmdxWGR+45PsT5mAp79IW56puu
xcWMyWAxdzW7eE1+5VtwZs2XxRGE4Uf6gokkO7rzb7n9rtXI/vE1WWbrKk5LQkqclBqKOsmWii/k
T91G36cQB5C5Alycg6kwsUcgmR6CfSBFQVXZQ7/imbK9/wCk9jclJcND7YmzvWs5P9CtBC1mWTNV
FqlcmtAZ6wtRQTZewSglJomd2MSYhw63FZ2ptePEMjlflWOV7ThHxpQKg9Rnb63yU0+fffG6THgE
Oaup1cfKWKCFaqatPwmTgn49pfCWH9STdm3ayU6ysx/1L96Tdz3W/d1IFmeRqdhcSQAEu0ELGFOQ
VlC+xeTFlHmPwdV8dfHJWHhFlhBfTwuKYS/wzJidKLO6V9wZICJ8KoGXtHzL7X5WuSUNNu888FZJ
/Xfx7E0NVQibDHejMl0EKtjex41mglhO4mYb6wfvYz+ZK8pIKmnKxF55GTfxdU4owtyOT0hT61ss
7V/g5TyHYW6rMmoUs81mBa9sYz8mNkb/yC0qFgCnTafxAXqXt5zD9w4hZ8uSy0/J3FQkN+TSF2fg
9utM8PJGEY61JAp2PQJsqyptsvPHzPxdlPlko6SO0Rw9D205FuL7LJR/FWNsYgALI4N5UHV2THTB
xawL2ciVFGyhxVW4edmZjqL41T3IYrVt5Weio0GL15KlcraqrM3sREsLBzpahZ0XWmkrpWJ4EUyC
/bdFkaHzhc3UE//ok9rorTxXxEsxyX417Vg+9X2QOiNpZGcIWtHJ5rHaBHVlbsu0lDJkhepgt7Uc
uaJGerv2C7CHzWrk1T04QHu5gAZSJEibvigSaxh22fgUN781tPbJ+AJy7PaQ6qBImI1yFx3Gtlac
rNiawyF9TpM+t4hZSNY0GhN+izLZZTFk7qTIaKLXXlGGGxNd6OthEKWL0vRLVIMCEwFu9iWIKM7F
TTuLw6UIllWXkETdT8D3WGFD0m2nh/puDvzgVa9N9SpWU7BL+1PhdlNquCN4N7ANeugkqHK5YOIw
rCIq1S1RcwP7lXbbIG2SnZiZmJJLGiQ9fQGePk1988EpY/lCPdhmk2PiszKwVNVsdmnldzd1rVTb
qJ4DJzQwU2E03RyBOLj1j5kwtjvZj/qroiWDI02oG49VI7mNTwJvLDId/2Ojz855B10N08DoE/Bv
QYiV5avU8XGTTC6BtJ0vFf2YDm9txxmVWQ0oCxPMoYuStI7FACbq4BZj41aMwfsaPe5IKezzi1nt
OYB28+9qmMNWZ5LcqZICCqn8oHY2VLUpYgx5drLPegTN6uc/6NOtYUKXRplsMFMhNQLR0D9wv+gg
bZUduituvOdWn9ZKQUtLTCbYzqjDDyahHHfNG807I3t4Nr0WKvIFL2tYTVM+tpLtU6WFEJaSL2sv
qQmeZgKxUPECrCadI94lEfjnhp/RRs15H5B+oC/RcmGVSQVHuTOAlsNATrtBHQGAp9gxS1d4ovwt
mAl/Jvt3mCHu+xeO66x9RQI2Mwg2ER1CdIzltBHMfAjlFHhb36PDFuAeo2qhXCje2sYuDdFbcXG/
miOYmSFZkUIbp3jTKrvYC2g+RHjWE7v6Wdvyic/rvVoSWhqlF+PCaDlDfmvWKZLlnWUevbFNBI2T
0tJvhnfCR6HktwB5K6U/XxhtMnFQCyHJ34YucBsMqiXNPeer8UwwKUTcaulQ0ILFBLw5BchJlv/i
b+b9O978X0YEeH7CRDPQjvmGIOGxgnmW0o5HIzumphkd256Uh1joxCs1KwKnrcCDUcQZ2WDmq+LM
pTIR1UAWD/Z++ChG1oAf1ZhVh2GXN2aRSSezG6xavIm0a0UDirMprPP7y9wOXwwxiw11Us+qEEin
GIoIFXyk1AdH57HV8awwUVvRoriOmlQ6gWLOqtJTJ9aWKfw6vxTenjFRukzECNP12DO9iV0Sh06D
tKYkFyKPeor+okUI+7JnTJAuIpBsgSQUe0ZJHrrImaTBUZXDFIXb0FAsFIQ5X4k5BH8sYrgaV4OC
gVQW1yILgzb1c4T9q9767mFQeTWslb2T3xnWMEaIchn7zpK0LIhkFJVP/jDl11LYSCB3rzCZiaQV
dP3F7J3/VkxBgC7okz0mRBqBn4ZqgG81KvltnCXbTOxsFedL0vtXzQ+9qiSbjFSb82bZSssXu0yU
9AMStqCglE4pCllUWbenaq8U2W4DfcJJi1a8/tMi2egoCW2cBgOMpaWdFrtODe063HOWtOIbn6zQ
v2IRg7u4zqnWo3SSroAgfmyPGqSKKNyvfEQSDa0r7uTKurMoukaDE2Ub/GyxrDWSNZMmniLj0u+O
2fgcd8dI2Z1f2OruIQzq1Ocx5M3EDGHAAyertfkkagezkS1z3AX6zXkbqytZ2GBCRjNCL8WUJvEk
aIarRM+9qttqCLaKuXfOW1pfjQFGSzSKFOQ/n/esCjsJk8893qDDXVlXUFMG+VnIbQwxd9cf/0aO
/58ZuuCFM+h1A6JOoZxOzTR5cX2f4mkoN5OVd/5WI5FXZokj65gSDngRhCWm+GKa+V5aXtcxBKWm
U7wD+9/jdKkWmFMZD7pdocCXbiH6EVtt8g/txfVTvVg18xm1Sh+yqRHmU4hR5D9kVZUDigXQXP+D
ihDvUzLh3xhbcWiFhC5USDeks6HFqR/iTYjhhN/Sb8EACQcoOMQn7uTp6lH/WCfLcDyZlSgMij+f
hC0S9o3iDr8Ku37q95T3Q9mmULzanndbnkUmZ860tO2GBGtVQbmeK69SylPp41lgbgK9mHQq1Ded
Ov1gyJdt9XB+BdTtmMsaDLl/T8T7g3JxInpD7MaE4PfPoMeNf8ZYhxhMlj9Xmxit6PPG2Ocpewje
s/SFtWzI1CAKU+obGcC70mnSXX/bUdm/baiCZKfhklK/X/7sCsHOqwDUSJ/3bN8SdSFhzvNYPs1z
L7V2kZP+OPmG+TzIVeZUOtSpY9mfY89MTH9vKoa8Dcwy2ZOiJxtVzpS90gTJRp7m7KimqbwVZEjN
Wu3s669516JfFk615ERtRZDvDhCen9rxUOiGAIG1CCxtffoEMt/CbdFAfsy0pnX9uM8eMrOfNiLm
KYltThEqNWKV7/Hj4SozFZAeFU3gNZVeWqA7aZw67HRb7yPzQJpZv6lUE/IoVdFmFnr7zWgZ/aQc
uiSsPU3IlMoSNLn+2Udp8dKAGeDnLE5+bPlp4ZtWPVfiYPuKoEOV06h+TWgR3hR11u79qhs8rRiF
zpb8JPth6r7oCc0YIVxkxMD0fV1AGVIQZm20BsPXDopPipuoCAro0dTqNWaiMayf9IdCnutdjzTn
GEfVeBNJlbxTtF7Y55Iqb8osl18DpSKi5edCemqBj5ecxNQl3SoBI7D1ckBtUhHok2nuJ98K+yK/
EUolvpkkDeysYqLZsu4bN2o4+q01KE1pegiwwWA1ReaD04E0VpeYDVBt3XgFaoRoqzW5tMOggRrb
UjKq+7jN2l0pReI1af34uu21bqeLrX70dXHwoqFHZ7QNTqSd0sfar6M3g6TBEUWsZrC0sWu3KUmF
2wqkp/t6mDF+lZeiVQSdcDHlfmoBat1uUJD5ATbE1iuEVnWGcL4Ydaly5qzWXUME1Zqe5vpdmfQC
XFHSFNmec0h+WyDyT5/zpgxsoiXgiJUa0yVCOF2XWRcmO6V5ycRQfUygJvWz9/1yK87CeMj0nrit
6Wc3cdN3V0aTI75P0wCmR1F1ylodnEEf/Y1WE/Lz/NFei/oYGIfQvAKOjS9CQYqRQtNGR5qVtDV6
RqWjNQAiqBOnPrJuBnTvoLYxtC/qMl2WzoPZ5vIpRGO1jSF2iVhlvnxnLR9GmCyBlG3byIkqnioB
09vNVS7m4B16O2+ErUi8x0KQ9PxdCpMQyL7WGi3Ntccf8yY4dF7g+j8TjC39Nn4UjrCLRACVOdvH
Dr78MYo3DCicwanxBeTd98hCEkWZTyC4QFslcdtTdDQ92ugT7jkLXHvEgEf8P1tfCmio+ftTWIhI
O8Yr1UouNeBh7AaYRdAYSK/iD3kj3gOCfWNeV7zGGL0W2aC/tM1czBropHtzMOaTeiVFFhj4POmS
YheHHeWY0dzzS127pA3krXh5KnTYk/mUI64fVRFbJFjoU01YXcJDFK76/cICk8KJsRKqbVXMp3q8
y7MbP8ps0n7H7Rc2mMTNxBCWKnQ1VjHeGWCIqzF6BWjY/7RVX/CDEbQJi6CcT5pwnaHuV4PD67wF
ljXm/3z879dg8YJkrNCr6fA1MJoNvFnm0eGgYsMXal4/wh87xqIFQfWSN3UCS2hn+DczgB+0lS2M
gH2NrmyFSOa5KdRawrbwNY15XUohpuvzBjan/bwxN81NijGKwaOYSPl5wGB4a/ejbToZ50it+rhO
CET8MM0MNqXPT6coVGU5iJTuVGIUMJ9e6/KW8914Fpiwi7D0fxY01YrvpWN1oV5OV9BAvE3uJbeE
SgRvtItnkTm3aG9FdSqR7pRWW7G7UDR+9rkWhxa7xpzbserNZGqxa0Y42IaPFHeS0MUSvbFF43qG
fHIKimvzQZNmtxTjbSc9jP5zWabenJ3O7y9vsczx7vJcVkpB7k5h7039TTM+nv/9q8k9ptz/8xCV
Pr4XyX3ajsUgythN6cpQLdSPUD1SnO7Zv6JEqyBoc84bXDkJqOhToXRQe6EQwpyEJBWTNNcqxMRe
bTc55APQsUwEuwBTstOUDdSoQafGqSetBOJPRukuLxYZh35t6no6n/wytYeQuIaQ95BsnlPOVU29
nbnBPhliz1s5VWMJ6NOp0qPYnpDJdaPyFKEA6Il6xzl71A2/GIPII3j8IFXxhSMqnFMCzQ9VPsXt
1lSaXZUUVoBHjpiI1qCKx04N3PMfby12EmVhktlIEPHI9Zx280nvLL+2ZFc9oNVli1f94JSPg4MR
qW2ic+4GeeUQgHsL4r8G6IANKMN8/nxdo/VSqft4eNqal9/3m/AY77T9fD9chLml/Ix2gyPstadm
B6/dN7sYf0VqT975xfP+CvnzX1EGml4luS6dijqx6laxp0bjrJTl8qe34KeVMqdDDqRRyCS60r2x
b4Gch5LVCePb05Wk2xoQNDmGnYUNaDSNy+lUcAoja8dkuc/M142TtDIVQZFOorqBZEKBsSyfY4IF
lnxZIXNCQIYedAo+8SmpLeXGuAm2VKrQvFTuwfR5QcHQlHs12aToDwNqjn/x0kzeKpkbq8qTUI1l
/AWQwyuMx6C78+Pn866yFlU/fUfmjur7Ps0iqNqc5FfQUewyKKirt9Ex2VF1UsHhLWndNTFOoUCo
CSSUzC1BygIattqACo0BctQqEG/bMOGENml93/4aYZmk64woSRal8in6DZre6TE6gA9iqzZW4yTg
AvcoR2Lk8KBI9E9ngxw4IP9bGguwhmJZUw1aKJ/ohFHjtVtK2SNyB1w5O0iYw61rcT91OXpFen6V
t4GlCrccl+BZYI52nujRANCxeAJjFGj5t9WFjnMNRiwPTZT73su91ONhVHmfjDnQiTBUWd2iQD9N
ZCcGkZv6pqtlKidsrd3py2/EnOkK0uyF0MP9CgUTG0q5B1tv44ePdXEADzdnH+k+nXMI5viig6ej
dIcvJe6jLfDoJ+NIbugIBR4Lmx5Ue5yGF29xzFEeNDzgxoy6/SA75vzLUE6T4BTGm9o8nF/a2n2+
3Eb680WWUgRDOoP4EdtYaK95kV9FImiQjabfln7qkTSurCZRn84b5bklEzp6XLhE1qlRPa6tJoYg
T65Gu//JCAvOLgzwqkKhRzzJxN+oQrbhFmY4ns6CscU6TCQhQL04MEqLyC54Tu2KB4JZv7xkk05l
ydC7YJuEdSOHQQp2gROItZ8xcb9RUmf6PTtgebwyHPGnehkV1vjb2AyF9a744/yDAuBajgnKw79/
BHOoY9J0OMq4pYPHHPreBNaTygL3vREBM0ZvTxH8SrlE2dK/8RkXlplzHmEGB68fWPbNp7r9JX+j
O0qWK2OO9thSHace21ulP6qitEzDDY2Rs4jVHHZphTnQbRNi5C14z7Gg2rEVLtVbdbZqV7LpJKQ/
I7WqN+c3btVxIIgGnnkMCYlfpunAcdwHpiiIp+x3fqQ1vPheudFCO2gsAjLl7EK8Em7ko1pbQmJV
QPQjmuUel3R1LcIs/wxmg5v/x9mXLceNK9v+yol+5z4gQYLgjbP3A4eaS6XJsuQXhu1WcyY4gAP4
9Xexuu+2itJV9T6OsMKyBpAYMhMrM9cyBxEXOdDLNhiC6qXLfMTPs9inc2y3+jHDdi2kq93mKOi/
2pj8keF+O/hi3m2mOnDiYXD7QV/ZKAsXXvcyepVr+Ma+9K5q039kEkDjZoDIxIIMnbNwuI7RFqqB
+MYPPfKtE1uTwNq0NYRTXHKKvychdCIgh/PjKi/YR+fz7biL81m2nJbxyPofKD3P0QGynUHiZjPi
dl159NvMTDkvLjiSzGtqzx/GaG/HXpzQQa8t3PpgaGcd3FmJbPxR6l7mGQ/iMAbz5aHTg/D18939
Uaoa+j+/ZnqxrYwhzsKsxxvPKqGgsQ6swk0OxXZmccE95VokNW+UZQTwdrjFRkq6XtfqqhwAE89S
XFkQvqACK35AfcidczeTLA7g0K7RQnUtGL22pRYemqY2k6y1+h8i29ntY5UwN86uVMl9VHNwMZsL
jyyn0qDaYPc/2F21BYnqqvmKgJRy8BTwWxPXbN1DkC/Xodj1L1dW8sMz6kAqD2ka6DktmZpCKLDa
RlsC6D32vgbgf5bg0EEpI2encr0h7qPog70ZbzGhxSQaY6AAZsB+shX3s+Kh3NvfxgCn84j+1P21
S7z+4el8M+JidiORomrFKuYRxZPhIXMDBQTtJly1/uRBgAeFrNfpbD7cN/8eFI24l5Fd5mhU6wqi
UPmou1b+LJyTXf64snafz6W+ZLagHOJbnYW10x8coDPrajX3okZb4zF3o1vLS3f/KfPo+TL/a/n0
JbMFTRnp+gZD1oGxm+1r33oSfO/1djqC1Ite254fnnwowELiFpWh5rKCFFnEsUQ76FwrMv2c653x
hqHHfPsYgmBvPVfPxoEJtrvxP+6k/utdf429MHIOmbohbkI1x36rZJNjdulN9IjWEj9aWf6Vxfx4
m/4abWHjkLGfrYCmfpjftAfrWUeWYibnCeiddQwfZqAtDjSgi1eCo/fDMhRLzrqtNlKAoLC83KiN
rGxJeItMIw4i6LEktAdFIlYDK9afv+H73Xo50gLTk9OMkZhASqX1GoU7w75ybfvgoF8OYFy+iikG
ljITUOWALKaNgEtz/xTCGe/IqUbReuK228rTfPtKz/21N1vEHUVPB5SmYA6j5LmgT1V3hafk/SG4
fLF5/DfXxNGKZY1uJmRJGehd7MTT7UczLd2+yNywcK5A57M9fOtsIbNhM9NBHQ6FMMa7yLXQbNQs
2GP6bdAfC9wQLSfxDPFYyZWWBGObewnKXj7fGu88oO0Azka2F6U1FL2fZ3TtzRuamkjMKqntF2U+
RxUExfI/HDn6raBbI9tQBRDNvDPpbdSDIxocBjWUgKiBOnq51pxVT9Jrp3FZgbh8oMWUNwbqblhf
Qf4TfQgJoJtkPffKkP1Vi/puuudXhwQdcxwIMZDz1Lx5dUOmKIczoUaFDsbbDgSNGXMbKE5E64bD
0CkoTkjv+yySqW2na+Z1PhIXa70YfOmNnZIXpsLgpMk9p6/WZht6qZG5NrtrBxmMM2bb3JfqxXC+
cusa38lyY2OWEXSgVotyih23pBzpzLg3We3QFzNHMWfSuRETbmuPrsrBxXOV4nPplJfDLQy6pWVa
OJWJ+QLlhHCX507olWSMNx16Abef7+gz+fBiZqEwj9NDHdDlYnUXZ5bRiA2QDzrzDXQ3xk78QbwE
sh4Rqpo7cEDbXoQ+r21/U+3K9TVc/12ADrYIQjkYD8ECQqFUvBy+7ZNC61L5YpMOtGdW2GyZM9Re
n4rME5pp/pwcCzYx5iF/6EWdflNWrZ9Yw4bcrUEndaWMZh7vcjounmdZZDLQmnI5P4+5TjbZDq2K
YBK8zs557b2Xkh80ZEbWlpF8sR6gfDBzxvrSZagQQ54fhv+amZjNwPvX4pC4htV0oBpzucoE8pwR
GIFamAmF1c1XGvh6/uwBI89zB9h41TJ9PJO/hlwcWS1NwzjNWAt7IcFkuZm2s8Js+9rsybYPikca
4FK/mm7140yn//mu/v9M76/BF9uqk2XHBJvalxgCodlm2lebJhiDxi38/0UNxZ+b+N+jLYtQUhGB
iK7Eq6rGHQIVBqXhF08UfKjhFnWKD1m0zsl21u0Dx/61V53DkU+WdpmCpJAFtUeJpSVngZVkx0GF
NNdiX78szEu2HAoaPCZ478GSri+r6gUTJlOibV/G6mR0r8jIeS3d1QOKh7LuhCLta+82BySfDbgw
hKnFwYut1e0L1+W6QXt1xpFALk8k3iJ+qUkLZV3D5WSlT9/jOAz06Fp+/r3lNyAn8OuVFweHJeHg
OGnZvjD+oMSDKCZ3Qofx5FRuH4v159v2vd2/HGxxZGLe6laDGqCXvFdeocV+YUuPp4+fj/IulTtv
17fvtDgcWqWxMZFD+wKgT4F63wFf6uiK2nWCaa1W/XftGIKXCLlkFORKNwz+48v84gmWlfUlyWTo
OHjROVNiocM3BmvwTE4/I335+mol/5VVPJcxvoldNBRld22M8cAIDknU785z9TKzPc/SVfFN82Qr
l5XYWG51VRL2I8v7ZrLPlurN0FC4Jb2BRpEXUyh3Mk79f5oFWs7lfIbeDGD3llU7adG+pNp3Uncg
9YUHEZu0yt0E+pRX9s6VE3mGsN+MZkZFSjWO0WYtA2hQBLO0NF2PT8aZq+d/ZcjfTt98ZN6MByLm
EtyH4+y4ehQdME/fa8Gf/L753bV+8I9c1tvBFuZGD6Mqbks5b5Noo28yhNJzRvdqKH1tEhdGhau2
6UA00SLmmiA64VkQveN+61u2//fk/M4B6ieG9MyP8mYaBcsGLdFwADTdtQ/NwQi0Z3uPQMAXx9YL
15oL6nMchvrQJa5KwAEa/Y72lodydK9RhV0xcmfr9OZRbM0qEWzDiSjxyqLUFfbv47Vajo8PncNt
x7QN/J2//mYMYfWl05tV+1J3jR+rzh2mpysH4f2NZDaiv4ZYbMzchttjPG9fsqchQISxcbxka+0o
HO91uYaPHe+vwRYbEyUIWmyYWD4naz0z0r2puiFoMVDfeq3yymtNPB8v0a/hFvuzk30PBSm8WysP
mnXqSzQjDXdXJvDaGi2cHWhxwBiSw7e3gQpEcSarqfYSyS4H2qRx4Gz5Nfz64/P9670Wji+FMQF1
HYZsfJCrG8pNwcEFtjP4nwe27XcMtaGkAKWj2P6dRs4P0IOLPcMXGNbUTTQVBNsSwE+HRoN1AX06
vs2JWyP1Qvzu0K2MVRqQDbvy6saVHbRkY0DhXzGI+UT0K6RfgizQbDd/kHs0edyFfoInAQNjIA4E
YrtpEALDs57qU5wF6REuZftXh/p//xz/T/QKIthcRaJs//U/+PynqFSTRLFcfPqvU/VaPsjm9VUe
v1f/M//ov7/18gf/dUx+NqIVf8jld138EH7/X+P73+X3i0+CUiZS3XWvjbp/bbtcngfAk87f+Xe/
+F+v59/yqKrXf/72U3Rg8sFvixJR/vbXl7a///M3G4flv9/++r++dvO9wI+tQPb6vfx9+QOv31v5
z9+o/g/gWKBV5SiVOlOL/fZfAziB/vmb7vwDiUJkBA2CeiMIwMIAlKKRMcYj/yBApAA7426HSzzB
l1rRzV+ynH+AJNWmwMlsB70tACL/34NdrNCvFfuvsiug7g0XhzEvrYJNoD8Lzam5yNFGpwdniwOb
doY+pqYZB0WTmtvaQsrHAk+5nmnAQiz1VeoVdHBN09NI/SXVKJB+JapVHfUR2vbbMgjNsXM7jV1L
HhuX4d38ZGiOBh0bKHcgUo3PL819N+ZoVBu1OAhJurPkALGXGG1v2q3Zto0PONnajxQyMFQ+dZYj
vukMJjqU9lbDS5DY0XYUlR9DPR6hVpZsRB7+YfckPApqg5V4HKU3NLWzJl3L0b/TVCuDNgcC4mdX
xP14+2ZD/DXvb+fZvIwO5rdx4LKgdEJNC7XxZ/j4jfPSRrtGkxvJAqvdGWkxxF7/LHmLPGKq8oBH
YjigThl3kK6fHiq9Af/SNlLSBjePjfbHMX9kzfScmkmIWjv7dQTxxaaOlXasp8k6MOe150N0kvMH
M9yIUcfsOA8lF8XjVBX+kFN5IGWFG7MZ8pu6bDV3SNLOLQWIApw2ChS3Or+I2mY9CHWIQSdAjYYd
bMbkbnTKgDd1egW5XgQwmBQsL0TBdYjOUrQ4kYXprivHKujEQ58m5eg1IHQLSNLVPqH6xkLr4L6Q
T5kIrX3c23zFeffctqmzzqaa+3l8HPLhNAx263PkhFbmMPZebZBiy6r4VqZacN6VddcbXqS3pyIu
X8HTYV1peVhgbTbeAdtzXl0d+m3gZV0A/+UIkFHGMcjFwCQGPq268MRUWmlQgNlLnzTjppbFfRU5
8D982IMJjG4l2kgPSODtZVXDS05a0/msAGlW62R0je2aoDZD31SZpTbZmF7JVdBLv3E+Wja0kqEv
bNl44qXLYujd7BtoMwe80nZ6a3aHPuRBYWlfiFVNX6mNUh7WxrdTq2fKbeow9oo+1x6KJJTQgSn8
SvThvpk/lA79ORUaX2uVtE+6GYk75jT3oQybJ3So1r4WVuLW7NYFof2qj9ufWlqxL4M6lCaffK6N
9WboB4ikO5WxZRxlOLyL4DvjKQ5g08q1XlWxO2a44n1+JBdw0p+z4IB5wXTA2kFAh3VpYJIqMkt0
n6aoOh6KTdyow5B0zrqEgNZ+1ppyBxCXrUdaW3tsshHwsHZn8yS5UaKoVlce5hLw+eth0G7noN4d
Em/nmvQ39oEnIukykWZBZarx9mzdrMgqb52iCdIhDvdmWYzHzvLGMDa3aSxAaKV1hvf5Y9DL+A2P
gSJhwrEjiAURarYkOlPFUDsgmjF8sG7kPuNj7FUQPD2MTgJT2Rq639okDVLZiVtUXcCAjFUvbqIM
xQKh4v7MxezFoZbtRKvvqrC09lqKnmeu0R0kg4ejiMW2TjI3jerJtVQsd0ZlFsH5YE52VgYajKRP
+jb2xkHq69ixb0FK3vqDLJFrte37z994QSI5vzHlSALgD4FKj7NsEIl4WykwANo+WFr4VoudaltC
SiOzksQrTFM9U+iiwtokzY516kVXFrsVM/tiVtmuQ5IcIEsq0pVy4mJVdF3zPA62l4Xsajncma3j
131v3iNzKyhAfTSzMGRNF7eTEG3MdBR1hmmoknWYVugSmmI0/qJbfkX64eBoRG1pnQYMkkorveg3
2lA+Vra6zfsmu1emlt5remKtevp7mU/JWplOuNc1NDHb+Tiu8yrIRFt4DIGXG1pw7KyX32KmfZf2
yPwm71K/Qh7XVVzYa5I2P3lSTvtsSu/ttAQTdkGmL2Zo3Fopefh8nczLMH9eJ8LgPNHfZSKY0s1F
oJKAC0zxEhyOtK4NbLFGc/OsClijsnu9GcSGaBHxwVBL3T41w935w0DM7+etWymhtk3cR0dzBOJY
mZm5KuzSWOV24njgifoahn22n5RubOt89Oiom6cBbeVBWVTUjaY08ZN+woSgiXzV86Zwa7OF+2Ra
s4nTdp+l442hteFaEd3xMyLQ2ad2FCJrx0EIPJOZ5k+mQ46lXWrHRCtukaCh7iQUDcy8f2yG2Lnl
eomKAi1Jgs8n752PmncOYklsGnAbzOVpl6aOVvBhsLTYOW2HlmgnHHa2WW5JXxQPDZYW5IpW9tRw
CHgXI3hT7cjaDII+jCPpd53TxK5CqY4bDp1zA8QcbfVGBdGUooWkA09BOOE0688fmX8QMDECwVd0
8lszGrbY7AWyQmMxUVxZOCOrSCEE0XpQWTJSsa0Q/Sta3l1la9kTNObVWqUG9vCe2VN2oDrHNgEl
jps7KTkNI/8KYgZ+YqOxz1WRHQifhJcZmv7YFvmzofJi5SgHJSV6Znh4qAnc7T0CoBT4CvC2PPFq
Xipos+bTvjTpmuo4AxRXr3VoRNPtiM3Gi9uUgl1HcLC05A7stD14WdGHYLTs0rVGX/O2t/Z911l7
e0SzVjZF7SlHZO1Kg6hV0dq9V4LFY23r0nVMZENbXTA/r9gQQAqzBT1meyfncSYQtrsGJmOvg5Ai
10i2ErPT6CMNaZAMBZ5FZP6h9c3eQSxrMOuZNnmEcC8E/0JZHxKRBxnmaZ0PJkLHULgDyl73NhuS
dQkB3MQVjgMfhDr0g6m1yRW/uyhOnc0YtiCSnCjARoEqTNrlZoxpMYo0aaJgbhLcwRt1LritFdR+
zNKzi8nal0LywK6T5wh11tBvHSGplNHpoDn5Omub+NRoenwa0vR2Cmpcsb4IowyyRKtWBJeFfaYl
6b4t+munaI7kLu0vbBuxGZJtFE0vy2o1orcgodWrGEyztu1HIzxEFjm3ksn0FAmq+aij+x09ayns
i+fEIJLWDZelZdS5hWaupxiEHq3B7/Om2PJsOmlFzNbd7MWjRjzkx9EooyvFG4vOoNlsotgXhx49
e9RAhDrHHW/iiqEfLTrilPkOGSOwg8eE+kYcci+Vje7qjgUiTjMsvfMNiIzwflNIc1C/MbkJE/jo
qKPkytk+K99dTCSoqDgK/cHCNhv0M67x5qFSLF/DsND+NJNhDGG3UV16SEvL8UyedkEZtq0bphI6
4ElZAaYq1sak0a0i1XjoJM5nnhLutQYSnqKIjlok1wm637flZBycsC1wW5nil88t0sdPDdth2FC3
AB/OAq/rQbtJZNXjqSeSBBPLzUA4rPWiUQo/qhrkQvXM1ZtsuGlByzKwtjpkuXk/8KL2lRpTt0M/
7+RE9EvNdm3cs8DQWemV3bEu+XAEuZ+8smU/Wv7ZejoM0tKAGJbPnBMLDk5DPZKjZX6rnJ+F5Elg
D87gJV3KvagDB3AXwjygkKB8SFMo9vSq3XON3fyNS/0H0RbaGHQwf0CM+nz3u9yOsg+J6HTYKNZi
29OZvsQc9rwQk6eENTzfKx5zsNUweldkoeEjeKe7IUUcDrutubQoxIrwTL9JwpbvqtwQNzw1r9xL
z01eF/sTE2agdlynHGTl7yxUXZMuMkOCPsEepa9UL8tVJvVNqEBwPGYcegaQVjhUTuMqJXdnw2mH
iU/UJE8AeJJ1Kiaxnkw9YH2T3EujaL80wjyk7fitM0Cu7Bj16OWcG3cCFfFGFZcBmUFfgjDABfFB
/QfYY3LD8WLcKfdNZ337fC/T2Xsu39AiOoOLhY4VhNwv16HGKkwkkjE6tOZAFaynUHgu6vLW6H+Q
zHBTs7dunNpG6ttp+iBPq9rPWz8XQm5sPS/cUuMSLNUSrrJSKHeTPfkxX7XcAaWR3ZTSBxu93reT
VJGbNzEUEkgOfcH5pgjFwzsL7NsF7OGjgzKy05QP3M8ybdpYKivXQ1uPrh5pZN0X8vHzNzff3XCw
tkDOEOjPfxldnGKR8SoxWIoYObfj1RgiyE1SJ0btUVv70kluY701vHAMu4DsysoRd0o2p9LoQAjY
twdwYhaHiYA9qJ2xBDyvs+tNc5xNOAoRiEndQoKGBzXPQTPAI6WUh57OJ+4rQ5RuWBfOqY3UIy+M
B3C7/FCdrW24lutuFpvthstdJnRozpukWDEbDEaEsXhbhSEkbZzU2LDZTecIv9aoWgsKTV6TLf3o
jM7YAEGEBGQQTuNyb7AhMngx5jijg1kFUIKV970W/yF7E6FBxcptmlXqWzQiz9qn6taAGxyUXb0w
SUBV1ZLtNA1F6HLUT6CUipPD2KP54O/ciD4wyagaB2MX7AnS+e9uRGaSUbsZbNPPTOVbOLcepdGP
qWXlHrzroK2vm/K+KAexDS05uuglyoPGEF5cdtXXnA0PJFbWnowpPxlttOFoVtlMWYOOZ8kRko3k
UTPl98934Bnquzh7KCUGpEnRSe9wVJ/NwOcb71eaY2zrcAw+1Av8851sQmqXivopiUE1WHDkEaqp
2knoDfuWxv4wKzLeoFXOq4pmFRZw4Fkyzq+bXEkoLJh/5mgBFGig7dAZcFcL0dnlo1kKjZuI20BC
NUOjxtAlN+f7T6oZ9r5PhA9iLrrN9RTUV3Z5T1C/tkIv65Us0gfLiseAbUKUCG9B2eIxANn1EZ+Y
5Tf6AKjAfCLWaHoszNMHbXyIm4munbTWATtEaBnAiQ7GEoAB2pIHl3R0pzsh8ROnAFeiRZxDOsAI
9eC8f9SF6cmCDT+tsEiuRTXvwkPgNgR/cCExDBs0ZJeTN/IKukgZFOurBpTRuCtNQYLuVF+xqdoY
RWL7fTYYrp5205dW18hNPGnPulMXxzGxXx2nazdTmtmHWJulDawmPICIoFpLJkD+ZmvFVo+jXTKg
LVka6uvnm/I9Pm0Bu4RRYSjEtqhxXpI3m9JphWpVOEy+MVLkkqmo/CqM5CFKuntFgULGQHecakBw
PqYjUL3YOKLNwB2a7K5XEroChb5lIfjnpCbsDdyqto5JmG8Sw0ofJz37PSJhtJ7ANxB0spW7ATC2
a/Yz5mmx5KEj9jqydCAtkUH9tLGHraGZHYAjFR8RK9TBLJJbKgAX4D/2cGUuGtcue+6XsTI3Bk6P
LNkfNYSYv9jX1NnPDe1vjyyCAfhKdGEyxP0WYo7LpW1KnRptPqAKXpWtS3hk+rzE0v65l5pebeoq
3Z1hGV0lhzatb8w4ll+KCkBN15hiK8rorlJkOAHX9UUdV4cCUmU5H/jaoc240dBUHNbVC5ymjutf
pPlVRcQ2z8lBj1MddVK1vf07iN/s6d++2nzk0cIPzTY2799lKUsr1RR1fcd8U6//aEGLtOsHLffS
XPfQucIOQ+ogctQIdNoHq/dFntRB2znPRV08oJDVvEG4/GVutt1DfcnHpZ26LUMp/5hmTxpKP91S
2vpeCBt3+IZswCBC1l1rgIIvawc/0dJDEmJ+zlsLPAnX4PlFXdT5AmQyhsjXMnHn5MulM/rBMFuo
WviZzsZbY9IFts2w7STIdpO+fGIzrjopX8C5cUDb0dSRDUhCn+MQwE/WO+pb2kNfppKebhTjioAG
0tNlwbefn8D3oDwDqOWgKNdBdQPImxYhmV7mivRCWb513tuDBDI+DSbKOijbDAiECIc2Wiez51LL
8pVwxq+TDCuII5bjRpqnEvDkmss8fqljZ2NrevvYpKF+THppuWz+f9OINU/2WboHcrMq46z2Z2Hf
QzKy71rKnAAfvmRdXRwGm6LSHgWIq0aRcdVMMyg08uwh0oxdiSSLp0jCTmWWsCtAOJhk3m1I6Grh
gkUtCL3i1rII0LQCBJUFiAtwZXIlTad7K417xN/otdcGzfRSkk3f0pw+A52b7iHM4Z8jzfOFQpvi
5GYMm8BGRuaoWUbkIUkOBtvWUafBXJewOWdwQwdTO3NysUHdCv2S4gD4fQmEt2J5iPDV8NuxrL5W
QKC2El0dbqam/OmcHgBol5Spcwoz/qMsR7XtbTv2AMiagAWm2kW2YnLNbKi3UU2Lx7HC7wspovoJ
rXt6X+tew3PYLngAeKxoyIDA8GgdOrnlGukAYAoa2WXo5kzVK8SfzaGN22/TMNrbDsmtlQqJHZjj
lMCZ1flTVoLHzHUkSCoLI9zyOGkPPG1xnQMUIbXxpaoo2DMMSNnEtBEeMwuyLstarNUwfa2zugEc
qIaD5Ox2Eva2hNXXXZasjTo7UprnNxoAqdXY8WxbF36egRjGzAe5UpXteI2M9sWkjxu9hqeq4mrw
4iImR2KVR5n1OZIHXb6pHQu4sx3aK/SLHc9XhTLvEOnYPTZgRw5hpp00bt6gsYL7PJKg206MvWlU
X41Gf2rmyzGt0ZhwnrimlchIn/9Z8z4NYnNqDlGftEilUuSZdHvtJFW3ZXb/0kituNGazNmgLnHY
luCta89hrGWZtWeGeXtKM1CxDZD/cq2szw5oGHA2VkJRPpHZyJ1GtgV1mhEkR99KNTXgf40MmOa8
2RhjofyJdcWua1WypvWwKtuw3EeKlmvAh1ZwvtZQHfyiHbIJP8Ca94Q89+kM1rEhrleJM7WnTss3
PB6nVYPkJi68SfV1TEK/VO2PAdvhK5J4TtAmieVq9air/dAVj501kVOCOEK0YEymiaHvYykij4+G
tbM72QGGGJ/AHNkcjbpvdigx2Bmqg7GecmsbaSiUSYfilQ1ivJepzPbJDN/n4b0JlHBXZW3QtMSL
SFze5mAGcK0hpN6Q9XzPOjPz9NH4MkhcVRPaDUjkGV9j2yA/oMHzFVQB9lo4k3M4/0v28o/BtHEd
+NxanmvbL92WgQgaypRo2DHnDOylR7ZAkcGFAiEs1UfL0yYz3NMq6raqtzTs8hzF6TjAhhZr+/MX
Va9hDQf+4ljNRhGav+jW/Z+WtrVq+CXolu1UBWHW+b4TMfWTdKrwC2toN1UFO0KyWj6e9y7URU2Z
uk3PzP2YgfQ8txUozMiIBgtlZytQq4ZbYJblAbH/6BaWytG7h4B7lZKC3tctSHa7dDRBtKSeoFVj
PaIUotrwcHzoGCSEHanIS4n2kNBSxlNUCBccp8M+QpjhIiWmPVED+snSDFd5ERqHvGvA22RP14Ke
9/lRRAbItUAxGuTxSEku7oFRheYgq6uZn3HkjUbDXvckS9YRBOc9UpjNDvgFC9Rk9fAGNpSuDPLM
pqjeOYBprnjHDx/GMin6BNH2iTTf4kpA7LRLtUZnfg3afLdv0EiiilRfNY2F/gra2zfJfG+nvUQ7
tuL2RhaZE/Q5eHBFBdnSK9vvg1gfNzhsQGZaNhCURUCYJbwas5yjtjJ0+CEUU32PBrOHcwRYo3MK
uZhtqsYGpoLVX4StjM6rckCYSAN9j1unX59/kHcGpIabEScpj8yVzQXoECZluVXRJoHObQMwc/9E
o4Yf5uTOwRAxP1DFQc1iDNkqSaSB1oQWamRVkx3g758Hu3ZWtY5APYrS2zBM78OobjdFYvFDNDXc
7zvu66zSvshpckOWQTcPEXc0hT9tKtu9gTLOfZjrr5ymuJAoGkLBt0eiLZk1XOYioc+n8oPLHmIA
G7UTdO5Ee7fNBjB96xRRmi/BCuwKK5KndERHFq6oodeFTnOXovQzOCfQKmB9mdNbG2ZAkpaEuGe1
hiy3UZupdaxR0CSqMj7SrPWNpK72Z1zV7jaotJyuBCofXuMdGCFEz4hUoIZ0aYFMQexYhoaBrCcV
W1mTZA0twtLrSYIsUZJF3hl4wILZD3UZ7q3EOE5O7Sf4nx+RHC3XiVGg1DWj8rAmzRXo9wxkXVpI
oFv6XCtr2QxoziKeVEKUHSincZefqxrOtQzgOI9wHc1Bm1nNxUGD1wptfIRDBeiEMhsndpybHvmn
s50LWf4Qlg45ND2JfYYO1xVwA+MR1RoBB1L2bJNoR2IG8XrNQgnJDBlwMILdxHoT3Zjm0ezbyeuz
GD2S8zLGbQT4At1dXmHZ0b7h0zZOpbrR9fxab8BZa+Xdy1s4nxDXQA3dsrKozEte8db6C8hAFqnH
aUrqGDDU6KDAqy6gPhfFKxE7Yh1RqOpENIqBN0RkTazqC6KvTroFaLvds2uTzcBXOo9LH1Md7wot
TwJLD19iY0h3QqX9gddaDw86o6kWB2gxR6krEJghCTnJH0D9jE2hjw95SYejafTSteK+dc2yVv4w
qBfB7L0IO+TQhRKIwqqX1Bjak562xB81lq5owuqbNtdOVThFRwE8ALSg4XOu1+iXqSILZXJggi4G
u/E7wYnP68q8IWr8UfTmCaUP1j6UvA9XKq4BuJtzz01plO7o1GjSQIr1YJSSP8VV5MY6PVj6UOym
qEHX01ymEzXSK42hv9Ls+776kMGI6sB4ZsDpfVJfEC01NTLC/DTUZUaB3oNm1XUOMGOm8wMoz1P0
g2sUcZb2LFoACA5AljXqUDy0Uzo7jp71FVXiqsLaMvsMPj7TQlSEej0UaCJrfnm4+4TWCYqZSBCy
wfC6qJfB5GS6rzgyt1oVBSwufx+AJO8nW3zhmvF8vpvXgM29hFumf8VILiu28DwzHAZ/DDpu9Pot
wh1B0BJVEUmCpAPHy4DvCJLCRsfSCXy7wwo1aAC8rDr3eI6EGbAp9L7Q/0vYee3IjWVZ9IsI0JtX
uvAR6VPSCyFVSpfem0t+/ayIGmCmq4FuoJDISkBSJHnNOftsM6WvRMKAfGn5qZnlrwzG5b7PV/2g
3zkUk5mhuPK0o1wZSXR3uKHNstAz6l9Q7czQmC35wrpMdraaDAFFgAz+86/l/LPXu/9awDUoj028
WXEC+NfHXCUCus9IoviyDkdJ9QO4snv0NTJlWCn0IizWtmoCOSghF8h8EIUjnwpPj8U4RcmkeD9X
vPv9x/E1UQ+qdOnddipt44moOtDLTpBq2BTvWlO3oGouNHuzbt6FZWBJZKmrX9nrUpCsYllBI2rl
ZXadQPWanE4m2w6KOnm3Rpnix7YbnMn11y0VtMSWcUXyAFHufmlbOWt2xhj7rHTan8fxCQtenGtl
JqdmUZHKb/YxX7vI0XDj6Oh8b05qHXUSFI76rE2Bq8M8VUU9xa6UJUZ27R6P/+U0kMOq1Vnqt1lu
vDMQ4PKWX1qZET1f1d8z6AWRSBIAgdXheHMSPlaFfYIySjg8Y9/Eulbbvqis9r/sXv2fbw+yGBxl
qjHubjx7/zlbFpAJVvxm8VNSKT4e2zfN5E+9cKf96Mmo6tq/GwNCOz1OxRxQq7dnv7TK8bWiExLK
sAaKvnBmlmX6o8nFBe/g7Wh2pnz6LqpxPQMhjmFjesWbVyQ/dK1rX1Qqpf+8DvV/bndAsDsfBBcA
cOc7+vKv67CucihdPfEH853I7DoLk912PvDDb2mD++QMSzYYBm0E9qNFxbsONpznXDvX4czP1IPi
yg8taztfn7R8D+oclKKziALB3rvFmcSdcOGu1+e0def/son+IUBgSINo0wEzoRrEXtv5pwy40Vns
6yr6SF8E3TNM4jqdxMkFObiPqDxKZWfQ7S+zr32iZAdOhrk5wYcjVbFrkuNgWt/dyaGGNEYlao38
4z8/3X8bKN0/IHMkyNwgp9gMeP/6dJVahzfap32krN4aqN1CezRAUGs3hVCjiTgOaVhvnTt1xzzp
ilsGDRp5eqK8dWMXOFR5P2j1fqzDBGfLFJeC0L//UtD/GxWZz3bnSD1YCRTS/1TMC12pBPcm5XGd
6LGXleWu6eRT008sCst7v5t0BwzGFCJyB3dvuWNkJCpC+vuUU2GQYwmNUdNW57GyJmvYljVFQKN/
FrW0T3otw7XYnvI2yffloDeXXMfNt+yd/5ZF+G9l6eMXgcx/L/4syF73zuX/AfmjAWbQd6UXPsbS
hetpMfEzP41N/XjUqKpZh8ts9De9rHXqiApgPu3ewZh5uHa05Z3ykToK1FyPQfZ/Xgn/Nnzlw/Gp
eNQWvnRQx//BQ7OVZVTS2eIp3/eZSObd2OT2qRVFsV8JiRm6frili0mVMmU7V1PevHtnX5ljG3pV
5R2mYfoq6vTNlVN2ejBONZlsoXMvHVrZRaU3pJd6c8yzTJlRbWYbzKIXMRiXcxndOwGLOVp378QG
jfUmhBI5/doECWPGuBTUslVnvw6Mufx1rAkT5jbo9C57XuxE2QmRmhcYCx4jJhpQU2b/hU1+H3Lx
gv5/6Xp/RpyrBuoHZptcjv/6ApuCyORevTdpq2nHdsIWnpY1O3SGqJDaT4B0Slc1585x67+/kFb9
qvaNC55UU8mP+ZGFZe0e/yfuP3p8t4j8l7El+XErumsul/l1VoeWcJ5tPiIJUCk1ichsriYUYGKB
p/FpGtpPZ8zW4+NHD2KyMts/ZsylQtjeKreRnP0JZv/To/hPzVLuzLVTKCt1SEV+oazs7Qf8M3F+
3l9ur2B+yLS2J7aI/9XsJAnUObF3o8rNJ2z1BSSyiCZ9nE9jwd2dd4ufDQZcjGqIWFRl0Kypel5M
KQKOm/yaeVlHXBHaCZPqbO+2BsFKyw/wvhY3kWK6urWw3zZo9lrnaru/eVBG7yRQLtr1pGjrekKj
jZHm44NiSXESZvVDweJ8t0gYz9621YQgWfqhnpydTnPj//0uFr1pIJWuy7E1geD72bgkuWoduwIL
s6wwr4q+5uFATDy2bTVeNpViPM2yHSMIMuOb0ZDNUJbFG0yMdW8vY/YONrTsW9mPL6mWh6zs9nkT
SnOxyvWbQAzyNlqejJcy1faL1gw+YxVBv+J8paaBbFDb3P/9aIWpNWQB0UanwzIcChMivenAU1NF
txsKTX2hof2lQDGPKrLWPLV6GxlOMujReoa8o9H5c5F9Wtb42imV9ep11gekyQi9c/ahT20S6m21
BsmYihALVOV9pudZhvRllSZy7yFRXyTRT2E7DxN0o9fMVDHM2zb5UjmhY44nIg+q49h3zaXLRXaG
WuPEymganw7cfy6pF2cbQc2KxYoJA0PG5hE4VnVJWJqeuCSQOIK8qrqYmhBF/cLJpWpJHTuOVEMF
usLz2hhxKlf0C3S9LhgGp0Bv10MsZeFBkbRnGCoIc22tuqmzqG9iJoe8XPAbcgaTCjKrP8fJ8+eM
wI57KzYSort7HDl3NUsEg1g7Pb50i7J7bI5pnfWdpmpplHty1/eiuqTO+zia6tmZITj2Kd42D4Ci
M5dni5b9UBdzEokOMFwa9ilbu4wk3OXDrdvvi1eeVG8dn8u6vj7m8UWJIb2mQpnvtP6UdmUTaOAM
ip9M7ww0sDJPcu08TBzeZgpKZmqLPKvooziPo7wc3I82GUWw0HPFj4L58be6D2KgwCwnGo05OxS6
zvzErhXfMal1ZpvQrHyURaxpkA8UGTSSBEIYl9qeGZAIHGdpj4bcnKe0VwCwmbNHwmlMUFYHAClZ
cl+kVf7FIGZvy+3bfFdVEDXvWkPznGLosV+VLuciNYvY2HTHr7RMnhAf4lFTDWlspvSGtalEZFSR
gaSl+lVpjC3O7t8tpGGFi0O+Wpnq2GibjXMxlandzfcNn5IsdBUDkLZbKOellgBeSCci2tG/cHaT
l2q7PGokpvE4EN5BipaO8+8JhdrCN0s8J8pE9qeytSycpJsdMl0FZhZ1vV0r1vm1Ef16rMDbIg8a
baRu8BU1K/S8Ntubdj+DcUwZxwfHAbjwN5uDl3FMJSPFrq2jl4gZqvAwv5ULgeHthkxrzW5bX5o3
YzV+OMvQHoeNs7o2oIdldRKKymu/r8tlbfLymoIHX7r5rBddc1XaBhzRvY4jCvBl7Z/lIurDA794
DE3q3J0jaWy9/2ixKLzEcais5Fmqlsq7rbleJF523bhYQVnsWm/evhIXKrvMpPmipPluzdosGqxq
AF1sTcjQzBZl4nb7Fjw+ttP5DdwNkGVLTo8v5UDYoTkW/c50szmY22KNqpHE+dJbq50GHWAn0KnB
qUxt+dboXR3QjcM0KH6Uaa3+hqn123SS2YeOOzNluhe1IzCTkeKdeD89ZJk0l2Lti+BvMF/luNtt
024xNuMJVjEZfPf91zqz47stqOjfNKaN+/7UuZAit8F+XVSmZk2Fcv5+uAyVbfiOg8KmtzsIULJe
OBgo6xvcjkJFUcS+1pEEQfG700HiJdvSA4I+IR0IWXVZHiTZrp9TcUhXz8+HPvvlQjcJ+6F+QkWV
PFkG8z9VeOuJsnyM7KZDZqAozrFb1t2EHsG+T/EUb1biZhM2ZHThS61Jfivt+2N62WTqHMsuY4z9
aHlns949xA392NvYfmC6Wjp5NNlVFxmioePS+Lcf45ytVNz9lmFyZjeFzyAPidH9sSSzFj+aRyQI
fawrxtvjEZWG+YdoQcyljby8bJsTr4atnB7rJ7OTmcZn6W+trROm9yY3il+77l4MsVqvI0YyrRY+
9hkWdfAovUkc4EDs8yZNzktXFOHj7xncJM4MBS2E/uvu6OEXeqkHd87YIGrIPI62+I6eqnvTS3Ev
0VpWaCbMQO9TZIvJdi7x61IQrR17kR2lM9Pn26wPGyG4ubZHfSQiJBErJ3IZZ/3ke5QmY9n5oPX0
7MfaPiyGCBST8EF8XC9t/0abH7QMWSxQ2ta+pbYWdenXNmOPPr+l8q/01x3t5W9kM/Sx0oUhwgjg
oPuIkmbvt/1s1N85o8CWfJeJclu4SCykSn3Q62GmbqNvyh8z9meh04kvLsf0pq4KDL/SfrP1uQHM
ydpY0bWzKFcuovye5WWJX0OXfy/c7WeBOnCpRdx27o4URvMq9JUuQ8MKP5RDlON/HneF4UYb4+in
VQ7XXqpLNJMSCi8VLoNVJ+1h8RJnV7Xc4bZT55GLZfTRhfI5OdcNQQD3/EFiyRjXXv7NHMprlyXF
rl97AgPndWcNAiUQqeS+dCHpmDNldF+gh5qTjQkuDPnS2m7U1E/lHQV1xPpZJyu2IpB5laRk5EB9
kBRUd+uH1NKzlVLkY/Qn+Ty5DQ20qs8rqEzRqogACmOIwAuX3Shz9UPq1bsyaB9jOceOaZOlho98
awdQoZWdla0ScSzXIG9doGZZ2qtssZUsN/uUo0UkZPyJAxkz7BFOKpxAiQODpq1jYML76y37Ka3U
qB1m7Q3V7cUdnD+WPZ8XtT3wsz9qh/alrwIt7w+t3j+jk36vBn0L1yx7EpZ89vS1820LSKAdZ5ga
61e3CW4nb5ljvYcC5qTdUfGqqwFKsrXr2djqKJs79a0YjSpAu9z6gtjOm7EY5KuVnhsmo1UHNgRB
ytEY04/Cp8mJmRi/5k3y1uTO+2OhoIGA2DDkgGejmoScX+7Rg5YVtGkSCLcr96kAYMufFBc3mbqJ
+yY5bdYfz1rePOk89+KXNSUnUOWYu/SWZPpN78aQUXe0zfCyTR1im+J3pl4FDN5UYEXwRYh2G3mn
N167mWtqXBVkQC9IY3Df4bEY+hfsNogP5L2HVe/9KjJSZhZ5adbphTSod0fPUYv2DEK1LpqS6cAk
XrssmdqcBrnu85KgoQGdFJGXjvPNGvE2ks2K73Pn2s/KOCm7TkNSM+daH2iYDuxmXSOcue+zT6VQ
I9tqvWDyjCgnRhXdhWffzOZP7UD4qX/ZhXXMJgU+fvpDdiU9hm5ePF2GztRGVI4Q2EioIgC1LXx1
fYYbaSnmuffWp3yZAa/+jIzkMVlAmmLU9WnTYfLWZfFiG1z07kjo2mDCvOHKm6aWdNWx9Cu9dQ5W
pgbb1l2mJCeJWHc/YUlbUQ//J/XK9VBaI4r2eydVyhOE6y2YtubLg6PsAhYa84d4HxJ031cB+FQx
7oLlQSRpMOI7oc1pVE1ZmOQcENTlbE/f9L6NReV9CG2NPaWS7xUK6ZPoPCwqqmr5rhMB6i9ihZXI
la508/hkpMNb3hbj92J2oDIqjgMnfaiOdc+cDUHgGaJsEU6d1R/bbZ1imtlnOaD9rbwRvqPzYTk1
n8MMqtbcTegEEysJZovNKno/QU7Wf+vUOrRoyA1s6HsiWmdpR4vHCckoZYkJr1Ve14lf1yILUguX
/BOS3hBqo46plQnUkovlNkHIHlwuJj2t3yg8x0PitGqYYGuP5C1IFx4iN0S9k5lyyNFxH5LBKvxV
ODn7xz2qTTIHyWASQC1K3xr3st+ex3vgEoyJ6qjw8Grb+8iS5uqlrhHNVvm1LtYNngASeSjH4yJj
y9knTRaKtd4DZsQ1Q3uzEzx1F/k0BdH4BRYUWxsyLGY8zrzgQDDdC7/YNd609ru6VD/S/B0tT/mS
dQzYQZJnFQm049zczPyabYbe3bT/lddKaGX1z4TcWJFU+a7aepPo3HU3lLb67qnLEErNjjTvZ1Hh
iOCuQV2J4E5/oBH1LQoB34KJd5xb9aQYYtt1av67m2i5t33bWG910SWXKSWbtqZbYrw6++nc+Xn/
yoKxQ5eF7ACIr3Ys4Uoe6rGZWccyPwq3riMzq8+lzTgh183+eUw2IvM2FpugWUxt1YlH912DR6m1
HDeN46c2Kjkdts44Z+7Zalgd+M1qkLS2OfAmg6Thvg+ckpiQbdULWELVc5lXv8a20OOmEZlfGo3y
bDT9GU1DepoiKz873XxvAtEiPKijL/nsUhfUb/mEFwzezXq8mWlQYtluNykccTdIiyZmCYQja1Dh
jGsF7BfyGtWcAWbiBYV2dLGJcFwZ1l4Z5/moUEMvjt9pZReg/aqC1d36qDGmHGJQPcdZWvFquNYr
BfeVXEcIUFP/smoj4P9cEmm6DS9zk717TvmMuh3O0NSvMUmDw96DQM7cSy9OyKGCAW7ZDw0yecST
vat1XN2//7y+/+ZOKi4ZXJGC3mYQ2fpRy7k/KIn4Pdg6tCVZtKEgAyuGjnwRFsc1F9BLn0a6Unyq
f+blj+Y+Z5ztQv4qc2guax5MFq7hCzV6Ao/I4++9qPD/3taC0zV1g676qKa/GoUUEm4DtqeVlkc6
aJ/oJOb3BTUg7JjayU+jhSGP8HS/HuYuLgy1wTMXTzYn6XOoM1MEA6v4cBpLh63DmXApVZU3OkOl
k+4QbKvzc6lTJjRgAnkHD7EPF/WyJZfcs0/GXQvcDLcF89jGqPez3ZTnOsexWqaIMFrSeaAQasru
/rFcaXymK7DXp0FqNCqMVoYZ0NozpcCuBgA9qStV/4JaI66MAVEXrUxtqEowS/ll98Uv1Z1pLEa5
lzolpDsUcA0GX3c6tmPHr37NIWaC6Zq9GrRQozxh+fSw1Kudn3pIZZ7XdcbgmmNvfh+hBOQfef2V
V9+M1HSoCHSMO+UyPeVK+tFto0Wan5iOW7vMn/OSX+q23k1jIq+dneuvRYtSlz2vjlRf3PkFMkr9
4uaEU6c5zrUDTt+fXTo+mcp50MtTvUnmVOJHP4Brjl76njm+oL33C3txQsJrTnaBCi+tzZzOhzly
um37YeCCuIsB1aw6rGWoV6MTY3XhL2QeIAQXocFYR10jqRwLKpQqWkjl41XK0JYVVaBtnDKuIT4H
8rxu9TuEtOK5u5MyKe7TwUHon2oxgZ5h6aCjqWE8enrdRoar9u/YEDS0bJPzpdh/tezKP25jvNEV
0hnrn3Nr+mbFFIOmM+DiXJgBrkcGhE3O8K8Cu+ATzL+dLLarKKlhBx2l8WRXB085ONrraHjoul7V
8o9QKP1RQlK6gEbcOaanWok5XReniJZ2p8lr3n9bkqfZAFbh5tK3vdB3SnJEdL9O70bzJqow6z5g
RZRKvMooW0JHhBr3hlD3ZVph3MdsZTZIX/nLwANybriq+9+OzcSQm0e7re63FVCxtn5Ci2bUKK2d
W0QGia3OaRLfxGmDQwoHEO2KveMaHD4SlM5uyA50+k+ACdMNsubUNkwDXxeO3NK3edyeptw2Ow0d
dYw8j8NfNRQKJxMB1xRPlSjeikZs8cQNGYl1QnhSu99aS17qrDUjzansqCnFEJXQ7adqVzgj76uh
46p1jhqNw3F4zntN2622C1romWGTV/qHOW5feEHSPVvwnzZREU4/wPtQmt+E8fH8iKqjRyoOY1p6
B2odJs2rudwkncqu6wKvVCImxavfYm0gXe9pAIqy7bNkQ82+VytBBTq56b8gNubx2I64YvRmnC5W
dq4Q7h4l5ok7Q6bmbZMDxO4CZHKaXvvEZDYPSf3iMdPdzQofIeXACaYlaV4SEy8h08zKQLbuCdek
LlDW9mJM2kHVKZNLcbJhiI8I9OspidYJFm0z44euczt9k6RWt9CmTXAfI9LmKd4y1CuN5iftSq/w
1pqGn5SfzLp9PnEELhyUdDt9FTrGoZovSYUIeq3jqZkifVZ9/rjP3t4XZrtv8iTu0vJEsUJgfD/k
z8joiA/uoNOPyNEgfD41cl/mMIrkOcdf40WFS7xxJgw7ZxI+S5x7r8cdqaP33nY6+2W0YA+Y75zr
bg5FALo3oh6IA925V8H4sEGKLCMbYnUqadhb2ndZutoR8RLB1e1EN1DHdmcFSd5FvHtf3YpL7w2H
2tjQtyNi64AepBt1Rt0AEnB/if2kz4gIqh2uCGE71Mdlti6ZI/cLcTFJsksnjDwTJSzubWyehhO3
9v05M4+ImkIPrZn1d49a4Iqf7u/Ea0N0dQG2SmDBAmFKEjlQQSq0wJjGu1gn1e/V4lv6i6b36EvZ
AV4ZzYYW1RzzY1LR8Nc7vV/CxKBLkOi2J9ZnPqJuRLqW64Hc2MTueWxoJZcprLXcH1C1yfoZzDbS
s/YsfaNJ6QIJz+y7XdeaR26qSCx5gKwfwPrCf1n1I1tfGx1NczoFWr2Fy6SCSLxWiA+rgbISVyBG
TRPkhXkJIEehzzcDd2l9xUCGPU1MKTR8mapYT7MzRQPgIfocDaxhnww/7Jw7muYI5wJ26bBzaxWF
6ge1OzeRuWvz4lxNNzmV4lhkdf9c3b8MtfM5JifE0npcQFtOe4DaqZ467pMxbF0BSvoTqMOrZ06e
TIGpuuxFkm8Xxcs1urQ1QKdQBMuSHFWrOA2lESg17nsttHanwjeDpp3fqISBUuaeb5NGJA0V4EGw
CJ2DNyz7eh5D21JCfVOjyvsa6nhjErTNAlEPEO7ikTGWUyW74UYhliZOYDhGPLFGUvHdyN4KrE76
1AxguvhVjZ9MXSFQGahCHX+c4JLg9FWsauTZRtQlJsKjW5p+H+oXUgUiOvegdmRY2W93z5NcbcCQ
0djpREgTLj1UvziUMvuJdeAcbGGm8SLXyMoUktcU61wbPfLfdCuiteovKR/ycr/qK8rneNL0v4jU
cS8KGycwZGFG+OkoUecoHtHv1XjtmgmqJQnOj/8j4VZjyjC7wxURtLXrQNL8FRYE/9xCLqntMRZw
fHX+XhgMT3OtrcPBmvSD6PsDjlP9pSqQly1bKejCuD6kY1zsVYjfTKeeVmelgC3XU4KRDq7vssKy
punGPXnBczTNzmvWFFd2/a7tdkaG31A/BYlbX2dDPdd9enTBzqYhOzdAlBLNCRMfEOe5eEv6O2FN
ekNYdTqdlDO27DanvQ3d8G4vTGH0oT/Jzlyv0zp9g/qivc3eG84PWBGrr/2nNdU3pRhP/WZeHTGe
EuVr8dLYMKodXNEd09yTMiW+mv5lZHR7yKS3xo0MfF9q1QsMyLP1okEFsq+M4c+g/Zw3r31uR/U0
4wbZ+WBUTHBua/cl8hRq0Isi0DHAglSXZ5g6lO4cqTI50sVEkhWQzM9gMfQGh0qJKsLtWMxg4eh/
fqrFjp6VcnQeQm+Su2nbdH8Se1j52W1Iko9uQgFs0MxEnhw8v8NHDx+p8tiZ7TfXyYeDOWM07VRw
cPXBopZ21+dsan5Vk6LCVBbNjdzh+lY5XXPLzUpEpNcX4eNnbWNCp4ExGViyPuDFYh6HZMyuLTMy
wfj0JMepJzHJGZ68dWsp7s3+aWiYzvbY+nC1lZ9ozgQyIK99Gbpp2iOXohT4cjvXPSTtoEVeyp9T
hsHed3n/I2VgcJsZLnzozVMpHfudf7Q6DW351LjsNnsespvnbKQKtMMJFol5YQ3DxN6utbu1IZLb
+mlqoM2VaxcKUy/f3dWjFCreBVDDaZtqonsWKSIk3lk86A7hE5sWWzhTfZON+y7SfZbaB5Hq32cg
+0tiDg2wDnqmZCm7XaOfXCvtQ10flJeyaupYE3BtXA/9dOqh3mCMa59qt/yzuMV6anVHnh7fQXrW
dpOqPNlPWobIvufuNzu99Ke5k2Fp2zRIGMtMTlRahQVyapnAl7dJzduLCfzdMto71U678Qh0k9bI
Ai3rdghm1DqmqyMU+2ed15TgmUWjd/+CKGmXaNPsm7lBrUYe+TlVp/oMBEtDbhvx2izEAY5aiteb
XQRiHMZn1VGeRnipnwiQp8Ok7FvmZi+T0uOrX9hZZG5bwWKskI1PXobHTf4zhb/NYHM2dnYNRi4q
/JDwNBx2pn1OW2wclRGPG+Ys9L2yqAKH2CbE7hRehJO7G2+iddHEDFHXLuNele1THltgqmkKv7zT
t2/OdC2Vkd+4f1voUy+ysA6GmLZb29XNeSOhng0uL4hZpmDJPluterYnEirtFELYYNCOdm7K1H5Q
7YD9XPrrhCdeq1E9TvbPkXXvm1kOVpUbxZGrpsH9jIGQmbnF51Z2T5Bm1/n7Mo6/03YrrmkuvLBr
xXoppxQHedCoM5xf8C7b/LC5jkNgmovQnBNRxT8z4CGqxmaM0cIVR1vvvrDeS45CKWvfzSSA30oW
4pjH/aQboB9GMh7hQ2AcmcZDVtoRZqR/ljyxo3ktT41iu1SneuM3iwZKlCXV8fHd/30xMqfn6Min
2KaSyRKnuwElzlYfAqrElpbXVxjumYHLgOM9sw/ygJ4gCSdH/tLVAuFSYVaxOdcaO3WifdjMcqfY
vfIpdDp3Zdxbvbft3Z6BEQjdLdXoewYNeppE8YUb0X5JFfujdPc0iMOblqgfYEV61M/S4D172nWe
dDIMsNjcEjN/cjZ9vLYOz58pwdPa/xKpy8EHM2wv1uSlKbFmcCyXgUqptsfHd7aWQ4DbPPKY74SR
zjbysJJtGSrmUgY1/MlyMbz9sGru+6LKIThg8BfD5NhZ+CPg3GK2iPF120coH0zrj6Y8LDnmnR+t
YlE8eaFSRrCZwgHIyOayzyV0+7GLN3ZGPJT59NzIzODOdtIDV6P41jILMF3Z/+A8XOOL1onl4JTp
YfPG9tkpvjHACIzEeHO02ouNvrMvYJMbPqvI2PTxbM8zvDPbbqLZ9IgxU6cxLkqjO8MyEn47eBv2
AW67s736BBVlPmJy89tZxBJwvcBc7hROE56n2ygeA3ojDd2i+ND6wTyttXN12qx6rpD68TvTXNsM
4T9BkBEEtB8ekMLprmdHMee7iw3B4qUqveqtwlbcB1v1dqXWg4MO9i8zd5knlRXdRrMdMifeZis7
yco1Ynh4TSS2GyYOd4jvfdG0H9ie65kDmKoGVccrBX7EGHltt4+uEfFSeUGSac/kLk1XHH91DMuY
s6W1139kWvsCC/pZN2UZynHY9iVWD0FnQMORLU1IOSzg3lDTAWac9dVbNP16rzszUR15h095kpXf
OVp3UzKDQnp4PaVNSlex7l0qiXgu8ewEi1PL9tp0TnMtQT2i2VP7AOkd7PvHD/nXrYM3G7dxsPZt
X/61zum1ZNin9wZ40f0PP74MKgyJoZ4phUxoI+N5/qvuq496ZNOCDgUdYRKp+GY2w4/WUYaoyt8q
jv7EqHxzgloQmRRas4OwZnPLaDJqJ2onJfHRRkB2mLvPVbjvssQczVq6MuYWH5EHeE2oQ2uCyUj+
Jt7TacrgLgKgVP0MZ88QZ71rWnULmmrxey2TcBDc423yqlMNwt7c9VMndrN9W5iq8Udp60c9Pcpc
/Fa6fm8g09UxXvFF3gRb+SCctruJ2T9e15aFWmNTAP/sGiefMtl6OE+GxvQS8C7VVPTXprGEZuuJ
UJmAjyyHEZ93aadtiQevdVHF/QUr7Fb1mvpuUHC0AyqcpOmfM+rx3oIs0Ku7VkFBbbfp7DuShBcp
/zLtez+lgkJ3aA/wFT8UGLOZecYLrpWIvj9I6gaFax5YY480kTa8KZpnrF6tgO6p8RVw3tKDjdA6
+VnWkO3yJcbrM2mVD7UZmHBV80Cp2FRB4TGIN1tAkhzhSaiZIBxNpX0YedUG+ZYeV8OJl5mRUVld
Kywj2zrT37hyGMpOCVPJrD//D1tntpy4Eq3pJ1KE5uEWxGwMxi4PdaOwq2zNY6aUkp6+P7HPiero
6ItNFBh724Ayc/2j6yBuoYGIxUZU7/BkBtw4dB/qLpSoyRw6BIPwOnv7HJ/EpRloi2UKtwrrp6xK
+4lGvs04WH3YjYSbeJt2KrVtp8X2a9d2kNGwJhpv4wz3zohTm/rG4C2Ijfdo0tmS/tjwA6713gdi
j/JyIyx7ZU4Nvpqrl78QOxkmxVm33nTAjRjDuQcRngkP1BxCXCOpxnSSowN50UXpt6x5X/RCe01N
tzxJPYsf86eoBX5M1aJEkL/78isdZ8K9uD7dKDllFzfFXuobkXtlIbgEhV/8iqvhmCmftIkqZayH
+TnamVfvglZ7mObA3ZJfMYM4zsRvCpMpgrSoQ4klYEUcQfxG2k3AUjU7h7ZjeK4d9Fhd01QHpWXa
C4TZFcjaG74rMX8A8axBHPnGZDtBb9qAOpHP2GVxXejXsr1VLnbL5mvCVauV1jbOeO9NvkDT3PDq
RjLU0z8eL0aSO7hrbpMTkEV6nwTnykZy8VvEgPgpau2I/Bw8M4R29mRT9KzgXG/sAivTRu93S5oC
bEbjYNzQKQfdyEpF4nVVrbNWO9SO2Jj5lQTEsOdz2BcEhgCMcCG5xZvBUCndTds90iLHEPUpfGs/
+O66mtH6o9Ap7INVVJR0DLp37bIxOJc7z2bTCZI4/+z4TPnxeEvHpDwj+kIAUgcyzF0r+Ywj/zBQ
pfWL3Kf+MOcGxyDphWWdaL8Nv19JG71E4uSEAqNiSOyVxjSSEN5XDvo6B9GJc4jOa5S/+Ts13LR2
58fHKHDCyuGD7l5gDobptSs8yvsiK+xKaTGi6D85i25mFfaqVWHnxB8I/A5t/EPSJmKGft1mAMbG
Fx9Ybfo7w1TX6UqVMHRgvUNKbBWbZtlF2zpq7NAMRppwO8zoyAJQJ8bS28lypCjXbcVNi16KSlRP
JqDvWZMNrGqWbdMTIWgTF1S0LXv9Werpr8GqCiAyDP/DPIgve7ZDrbNgG8ZV2lxjVAgr8mGyQ+8a
pOSQVw5klI4fw+R/J4iPr41so4uZQ2HdH08TvM0K7nrbFs+aas/DQoSS8EvYoK4+JJqZXdbS63e/
y8V/RDXavxiDaxGEMqFAX542uahIesGCbzTBw5TH07WMBgKdfCiJKCC6UMutpzwZn5aoqCENiHom
mvHJUZj/ey0bfkNxiHXWT+DA3WMX5JAc1F6nr8zJq479DWjeRi8qYV7q0WJjQSDuFtucUBTUPuj2
HYu0G0weOlmXBGut/fhlorIOiDiYXv3pl5dF69lnAea/zmAK5ONDSlPMZeaio7BtPeQtoXXuwfHO
BkRxM1RrQ8HRZG+ID9a6X27aQHHWZzho1MapORnWCAqRZwUPHYycBl1sMIIMEmgC936lyIgOwrEb
t1aCfK8NazA45++S32f38GYSpLGZSMcDgIEkiwGFtCQFi7vW8Y9ljZg+fy8IfO+rTYwQ1YCOVqj0
AJLIoFx7al6n35M7rY1SW9cLLNNDThTFtk31cHYuSRWv25mrQ+tBf87S+0KoFbZTfKyiIfR40qnj
iNGl7KnvrJKZ8Qi3vxLaqwPu5XPcEmQtxLygHWxD3z2TeMBvHq3I2AG2/qm5SrL2XdaffaBBUsk1
9gpDZOgwfXJOLgiUtpNdrmd2mYiWFRPaobEQxpr+KnX/2wJLL1gZXE4ialbjjABV7izmdtSufOKy
sGeRX/hGtonQgZhjIg2FhRlJvaBgqeDvc9GDwCNIN540IsSk/ADZhbKuAdsOXAjrnDxia0wXEH5l
t2k4Ojdible9/ea4RNYeNI/PaV7ugxhdSfzsuS9xPqyUDiLSPvNKrlp+ltF0hD0265k8idjnU8+q
qUf4jqiEJfkhbnr8DA3up03thwtxOuXHgc+20R+N2lq7CBAUTUWefrOt7ZIoOPBH5lkAM0oRKkc5
N/+JpEvQiiJUDiSF+Bcv+Jvwp2sjkMtyPUHUqU/X/m3Ffwqq3cjcHX/1EppVe/SLg4XCU9yPCT8e
szU/R7jEhVtIUrsrivmV23y21dHxi62B4ojD6ErTSTTiQN35Xxl+lxEjVt787UQRIslY1cgPNOMb
ywuaGT8ck1+DFhAm4K5IJ8H/pfFqEsba8j8hp1UkI7ITUlqDr8h99/1mTYYMgLxFcsNmtsTWLfjE
pwol2Xdn/OQjFIZThkNBcXZjbnRwHw45uyyy1zWJr0zfQwbJaWlrj/8DvyQBwytaN0JaGEhWqDho
JGHg3yZXgWZC4NUodFv8ppUNoVKivtrmVZbsK5/kaacKHitdil+mgZ6kJzBg66WR/xE1r7C0FmL4
G5lXKLPbgWHI/Dbn4DBDu7zgMlAvtF+GY6sO6ODHX+ZsWpsSlGFnkCTzFo3G74iP4TXt7e7Ft5xN
72RfVBfEV62NhmM3Qi72bn/ubHs/zJl2YDF+lEmQ3/Q8t6FrxUlvx/yWtaX+FAQhouaWVCtidGD6
EW4mzGbgBZ63U1QS3BATpjcEiwczjtH1FVW7ae05uTWzqT9qerIzcFDf7jcDJzBXwmHEudDPrkib
k+lqJEQaY/BidFS6KTblbw7AnDHd6KtQRJJw7XEK1cd+bwD87J3R9K+Jbza8dVJ9iZhnDC7ZHGrf
1bVxpKzqZ5aUX3h9l0KWObgFlN2cdaL9QxPupCOa41ebjiSJTNFf6WYX1fNBhaUvdrHS3fO/m0aP
kBknW6o/2v8evj/y7wn2kqqH4Wxc//sCeztqF4BxEGHLPqvlZh6Lfaya+Xh/KBN9yidn+cJYpeC6
Zv5+f1qPHQlM/0+kuhoiM9bPlueoiZXIfx+nttqnypzP9y+0c6ufKRH5apOoXZO7ViJ9I04DJe97
nY/6jhbKbms4ifbe9OkL9q0/6RjnJ8MB6wr8CNDJoLyz7NzsQ3OVE9Ze7q0d+Jslpav5mFdZyWVm
6imLthTtcUqGH36FD6fVvLfqMozfZRN9x0PS4KFL7X1x0aZ5vhqV+LE9IT/kMO8QO5A8iZ3sw2T3
V113s3v7q56aaDNOqt2OvsbLO4Gzm+1TaUU3ZSOtBU8Tx0wDpCAkprnkLrCnqxm7ygW+zCPD/hSu
OOKh12j/A3Ges4A0cUKWdkgC1bsZqNCp6qOoUVdkQwPx0ogLqnJv12ozPE5v3vQgbz8z3d4kesIJ
cRTWOddwKJm5ca3iaIJrDhygVLlPavE9in64ES1trQV5YvtYZPMDioj5IYlB1FdiHOI9eSCmumkl
Jl/dRwdQmc4qbt36qHIT5MwK0uY44BbZkYu8NzRr3fVNDj/c7oqqY77imdnsbbDwJPtREYeyxPAe
Z0ezHl1v05XEfNph4Vhnux+0vdFE9k42wj/fb7BMgWiYOMsVkt07HHS/0aIUdMafH8BKsVJFjmDN
7XJnH0kaHMwFNsLTJf3VnFflKid9Fv0/yNL9m50CFIRMrYc5KFir7z+rKPgfDZ7RQPzwvDqZkX1W
mbbrKs0FRLC9LdIwn1UjHan9gG3Iz14ryiuqYj5sdW9y7NVOdt0ZT55hI2VjvPXkcK3xSYSilMYG
bqcOtQbNguH/HTteO3OIjLWdZIdJDj8UfGKklx5hUelTnnnFliQ4uUlHilN8bdns5+onXu7dH4rl
LZA7MEPrZhL9/+JmzXcNlfwgVInksWzHPcaYNMQ7Vu2LNLFeuqKmYEVmOFeWu26OxrbzoHjvd1M+
l5cpME5N42Acaoj0T0BUn/1um9DAHAnVkWtH7o7pAP776Vx+TEaLmbYOkqPhy5MjRHfJKN9Y6416
1CpUihPzpvRKlIcprSnl5L3F5axhTFkVA+D11At0ZqO3RZ+pMa/q3tkaTAm1aJdXt8rSzWQq+5YY
g7+mc4ENOKgRS/hqeBeZDTDU9/OnWyMyrirFhhR/Zz5N0dEE4FQX1tmzCdviKIUbqnPlcPAH81Es
9+5fxZKHMGLo+eQFqkLnTKRI+H993/2f92/mg321W1Ud7g/9u7n/LM2ztCNC5u3/91sHI6DDUDTN
+t//+P7EzpwuTVwku1rGO9+zf9c5ylziWhJvozQBMgMZRbwZjUa8eBD3qr0sEq/LLOzHjrXreL9X
e/2ibzG1PRyEccqc5ilOAvdqVw+pNztPdWQUe6cBFiBzy7q5vQ81307ZvpfOraLM5/cQEMndspKt
OivhJFvP5dNgqCU463suSOFI2kAi4+LyJxf4L5OkOBoFiJIzS4FXP8c9G/wWtjYd+/7sjkmCZdZy
ofRRaLDQo8Ftiz+dzaHe0c2dZ86P/WI1NyTAW2MIbRvkfUf1A6iFadqhsYAagJyKlHIb4VMsUZHm
1trSoz9uli+qANk+iDYtV8HcDJsOq96x10BfnKmNQweoZ+v3FAm4sfWOllLbJon3gEb3Dx020Q6L
iI97Tv4yI4y1BAvE64CToRX1ISIs8+AbUp7SpGv2Zteeo7zrLumSj6/P3byqO+J1pw6Ifxydy2jX
zbk2u32ELGwXN6jC0lggVjdR7TT1u2SJ3noB+Ypes5thTj98Cx2jlWfJgcDrqOmGB5wG9oMtqnyN
rApViT2y2aTiMe7KgLNEds1qruZ+QJ7f1DHpE07ccdhxynNE41VdRymixUWRoCT1x0JygvPQtrKB
0fIcJyPrDZ7r1GeuE5LDb+f/sUb0IY4L+A2tfURIFRTQHYbw0MCnwamYEY1Wo4aqo/6aXK0FlNTU
JlKi3leFdxgGhoyqaBGlxs8tyogVu9SPWVkvCH2rbTVynkcmtqrwfyQl1nWPjNSMcKl967TGUXT8
QDMaHpJeLx4dXAmt5M0iH4zjsZXuUmMWB4GPfSikEfZWhjUcGwnbjD49iIqdMdMiapqWu+4YAQMs
/5Ke5MD/7z5WXT1Uz2aZzWFCefJGt4dfKkCOxElLbMWMVkcbss9WmvOaVZp2dyIOwsysAoK2UhQm
jXZuJuySnVL2xeztTeAJ4EPceePkVk8jI/ajISCOmqchSMaLBTyF/1476eROrTi0mUOK24xCqKx4
qUSfIAvCapUluTob+fw1Sn3Y1QN04eh2OAM5RK9ofiiQ8o3bQnPyq651nw1k/sE2fpBEtw95E8iz
iYOw9yn0aKO8fygBLg4o07DKVi+m7fDCjFBeosB2oPqcobbuL3Ng7WxR6qTP6u/tsl96VvKIyXxF
0ODvqGH/GjV0B2qw61PFTEzNAQhFeins5FkfgmKv0hhutsr2o9uuDLKbLnRSaB5/TwcxwK/LYG07
eFZc9WzHG9ON61sTmWS39VjXUCnui8VN341QcBaL1TbXo2ts00yVaFSXSB/TSyvEjITbmx4ylx1/
BSWyTwehPQZzuh+Ehdg4kq8pp9HVFKA6cNniVjHTNMnry07QnfyRGaIrnH3pDCBKqi03yJc1xlUl
O3H6aIkMXLca13HWVPkmj0gR6QzAWXfE9DRiR+lA0T3p/bhRqZ+Rx9ew70bef8OhlzBFc5xqmyom
q2aYNYmRwf5bqqw4wp5sk5yiBeouTnWPkMsvDHpOC5GGZly3a8k05Ec9LriIRGWkVohIwFLT/qGa
3FvUWv4q54C4zKk1mrJk7Qz4csaKHD3yKoztjPK4bw1zNw5EOKC0CjaVkaM3YiqJAWd0g7zuYIlx
bVuHuXlOt3g2aKar4gMCn3PhEZ1ZkCGERplekVTQ7dIG/dug1IbUHiquvOeSMJYxYlnH+XiQn+Mw
6WcxWTdOvNVbgYZmVZeifbzfrYx3r/aHJQmabFZpbQrKZcoxkE9JOjnn3EWkNVsvQ62cV9W5IC9p
re2CyjzCsoHG4cwMU6p6TJySaxHEHwiI8Fb707uVBWCvhuGF5sA7ridqa3q//GZ2VklXnElm4II2
R/I6OhtjCViGRCTXKD7MehZIJmb9oYyJcZGk5C4cLhB9Kty1n+TsI2V5LZ1arIPRf60UAzZEq71R
QAVlkqwlcBoBO/7BYRYMTTkCIxLjiKEH52XivuSxVwI6qK8prn45fUMaXfU5ZB10OuDsCg3hukg7
gWybOH49j/nsJNFfqyTb017Y6MJ/psFFhN586J1+ChNk3ejfIxAVAq286nFM/f40DsFTHIhtr322
LIEPVeOY65kitlVFncNUuQZG2PHiCsu9Vpa38TMMVpkNCjIogJdRGiZFn+VoCPJu9UcDF1INWuoR
lb6mZOCAdf+iUqPYqS55Ntz5K00MxLCB34XolrLMnPZcz3uZivGAju1mdH/Jbi0I5AGmIMQc77PN
jK6WgJwxMUmOwP9Yt8ZKTL1PaRPUBb1yMxjfaGwEiMXF6Pw3TPL+kR1lPApt/qUFMTJcTMc9lvrZ
CQa8rKRvtSUeTL1CO90ReqvmnODl33Y5WWEP1qHXH24VeKckm17MDtBgssGL0pZ+wbrpf2yzmq8W
5WgFGXZG3qljXspma3dwBFTbRfuhzzlYeDPXTmCdzSn1nrSMBVWLTnXZLumqkXfNs9a/Nu34Q0RX
dEiXe/fHZ8zAJXKJbmgfvCArkGazMBcSMFJm/3PTLP9ycbcNeEpAirOa5nqcWsiBlpssif/n5v7Y
/a5LCtDBNAqI6LE8ikz31pMyKGcPxIuWGv1mNIvPoCn8J4vxhPzL4iI1FBWWmA7kGfWhPzTDKTeo
z2DwA1ZXxp4kVcSeVLDvubL1zH3ME704mSXiUYgV/llG5NE7kJ9I5RdXSEqwBAGPA75VoIhEweg6
xJKd697GA2XyIlcsv0c3jm/VSBJHOfT1qfNAyoQigDsRmjjX0hDn+79I+2JvlXwUfUu+YzzI3lj3
9+Qp4rXOwHOQDdShap3s1eCqsbmeLMjf75Lfn0NA9DXgu5Hjafa96VRm9BxNJIZW9GiNxSCQ2y6P
Yzie/3uGHqjuqGdMFMsOg8o+v7jGajYQYoHIFpd/D9dBey0cXxz/n8eJP3GA9Ui4uH/3NHoFNS4O
8pjefLMX0WbWveF6XGhO0LH7wy6G5V1EGOK2iAwKfjX6K5j49OP9JtASXBqRroPA8p4CFNxv7w/n
osIS0OZginOUPP67Kec8A7tjTyqDoNJXA1kg+grhUn7oZvV8f2LklLx1oqIctDMe5r5j1V1eeJ/o
mlPZauH9oftN5rTUN+YoxDC32Cvf9cW+YaNNQM6zEQXwSLhsozW7uqJfx0EKgvLU/lVmjfbQu+zH
FWGT767Ko/VkzfFpAqd6l1+4dMezFUBWxtNLFGnildOn2Bpa9GXmgzohhKnXVWxMb77tjdBAgUuJ
JHdnF7oAZ6z3GBE48qqwC03VhAxZWefJR5D637Mwy6GtguNp+qtvUrlEstOMmJ6ILKPBiGWpCRdQ
S8EO7SXoa2q5HjTi+aspKnbZHBu/cKByMOdQbTMhxJyrLnnG+S5A0/0h0JGsR7fEbzSQFZ648fb+
+AzOswsCsqpy/GMfRi03OYTNi1e/6bitHvy0+79vpCQpIU0c9BwZ9XT3rxqT/r9PoZmkCEvLhIxn
WGJU5pvvP6arq4stsThI1JG9tD0gj9y/WpGDJdurVZhzvnwoq3GHIxmpeFQlu8krpye13ETgfyjp
8+3gOjMqduk8BQrfiOeKJ9eBz9eN4KD06hb4i7toHvpVLcd6U7QBWDlwW+jkk+DdtIc/sXhL2z76
zMrxMqji0tPg8DQTpf9kFiLalG/C7erTVEc6IcIGMlJfb54AQsCLHRQb2YjRgFAz7/F+wxDT7XwN
x5LfT7zBy82/r9aomvU5U9jI//cb/vtXnwxhErGI/fsC8XfDY1CEHjFjN5aB5DbL4uZonnrol3ug
Hd1VFgLYnnv3Z2U6u7ZEFgXkMrzZObKlYuifnWisQWwwV7gGWWdBT3a8Jpo8zHAwhigT20MS9Nu7
gOh+A/Ql8IWO41prPP0Ar71W3pZSJ3mhoOKX39bZ2Uk5PXnZ0KOwICNhDpwH/upyMxqm3LkF51e/
W2T+oBDaMJDRP5jF3rWRcLcdlVAZ2iHSL9tw8GB+5sDn460yB1K9UlvVzeVKKpRNRZpBYQfD66yb
i4aR+DgvTFQuH8yCSxcxqXcesuuofTNY6jtUGsU6yNVXIa3fHXjDVpupQ6gRZVCRWLmnAMmJk/EZ
kBPzKHVlQZX7RyWwQraIl/xRYggmHeEcUzxSxIV/tHOuskavnjIOZqgwObBDqB7Rrj9JjUiJ2h25
QrpxIcN6LNg2G11utiRpLo09tuTjUCrQDJ/5eUWyQHrE1fthJcS2MNDvfMrmMLOBqzbyG5Y/39vp
Jc8HbBuM6BuizOow4c1d+7ogLR9Q7iEO3mLl6vuE84S7jCTgJ5+0HMUkWFhxSNS3yYfG2ZhWZNyG
BLqib/O/qYiHFx/KKHOTDjM/hjl9kuaDjTfsVGGJMhN/2tfTV+tlh0gPumM2PLeWVZ9cEwuYNDyO
z0W+7jOx9fUSsZTwd4Ogd7FufKC1INOPRlY+e8zEG95wtWd+U4bzunTuMhkPpVr7df0zJgIqfzYg
UVr5pjPqpn6wKLF1Zy2HkbbjhljDzKrsIzFfaxrm/BMxcYAbFbERarSLkxGjMOjpU2QDWtgHRCxH
j31fje3RE46/m3pWzVglcld1oGRDeWNxaHdxze6uGb3zq7bFoY/bL0Jo6lXRkMsVcfqFT9I4rJn5
H2m5M4M9NnhXIWzLs+fcNc2jqVIUYKyQCOswoU0TjgYxx9soY6EgSrpYDV6wJXGCZ42IUUsW9Bpu
Yqds6gLrAtbQT/dTgQxLWtFpct1hT9NcxzFqfEe7kcOFW/q2MRT+w3zag3s1K9LLEEa3Ux1yHGT2
Dkd0UF62o/PHOde6TXAFFpAMRGNC77ilvRWxji68C62BpKN4BiX3ZKRuPA5wa/RBzqNI8Mf0pORs
cM51V9uiXqzCzr51CMbCJcuvidPFfpwUbBTavJUkEHEbqeo4czLXacTYNMuOlnmgcVVF+7Ds+w2K
xHbN79LuLVU8MOIV62HQtS3FZdsxJdVLcDYBJcotMrESwY7kmFWFLjV6oubSIbKh/TX3E04qc7Z5
WVHMThLo0zuXbqVfxZR/dYWq171AH1IhV+Va2+VjQVtWgeeMSWif0OJwdl033gCOkTIbsGh4ObOZ
40FtaLjRtMahsDAP1K7qOddY6Ae1jNwQgCz0g7Lw11onp0cBI555s8aCQPA849d+VhFC2USgdgQF
v5L1XK07U9a7PvGZ3yfjuXFhlhkvIuDHbKl2RYSfk+E82haxQLp2dtx8fAgGRoFU4T5GeXnV6PdG
4WuUq95g5UHqQ3YQjDPajaexFn/sNvio5Uwm5q/SQBzv4ABZuWRE2MFL0uD+y/PAP2eVfKsr0mG8
JC3PsRd/qtR8t0Ve70yME+eZxdVgRrp5avEqCRRrVUebjSyK4ARaUh4yvXhoHUHMlx7v2BlXgjPw
B20Sv3Eb/WKETc/2clNz1iYr218bDliaZRLpMgNadM3kYIrC0EReztYsE3mgG7zcOPmRbBiI/SrG
nqH4ibQW7CkqoO9Bj8uLTfKALqmbDGKP2iBlhfbk/XVa/TsjuRNuL107Qf6mOW199RXZHklCn+v8
NvoojqRJDhII/i2I91gwmyMnSSZ7n7hHD/H1XrTAYKLWatSt8xU29o9BRhCgkP6QTsQ9TDrek2aO
r8lEc0bvCn7zXoBHREI7JOXX6D3IxGgfY1fgLyZTKFAfg9EiMaUiIibaM+iqjLov5NhdnWF/ePPM
SSKrjhdFGWKqOhY4HSPksoFlbpO5NPb0/P125sk9NtO+MuqRaXGh84F0bYc07WxJEqrbl9zPkcmj
CBXIwpR+mgdEM/2iL6Ghat2S48L7iVdB18AcBJ9XnUyZvZ7XYevC+cXwXqvOFlRiquZMIfjI6CKt
tQywBVdJp7AsAz0vmRdpwZE96iAqCck+4ugPjo3FQVjXdiNg6mME+W1zxT82eKiM6mFsI/MwOQhC
qjjJQk3Z5skd/iSl1ZxbXRAcKVQe2mxmIfYlc+Un3jmhDeQoqSbaU4+aII9vN7S52KGvV2+R2yF9
nqaPXgkQmQTf60AQDw6pBt0+MW9en6NEKNK/6JmGrc3Rmw0ib2Dip3KjM50CUmXjEk+QUFwtdw01
Nwgfkx9pmhL9b1fjOMEVnGjk6eW+WKVT+lPGmb9t4vE3k4E4LJi3MpZmNbeHniq0pxpr1K6XOJ6G
IRjWMaFOoTDSJxJEf9sY/BCPNS8F9vAHpaodOpU/qT5+kpex02qEvsQkmmGHnx2F9aGYPLVLhqFh
6Aat8LwN+Rr1QRRgogbq802VGM5OzLQRa2ZFE2WFrq8Z+ZsCNKvQjtqnpiXWXktd563RvefGyfCy
1BrBGYSCH2zdnXfDwm1LlE3bMvaji2F52JsFVSByMqa9kPNr0+VXA2nwENtyM6qcdV7KJYOSTlx6
MzYg0ND9gLqhbChgHrIwTSjwwsD01Erx7CqlDnsmbAIbFKmvhUFUmMf7zY6wIzQq3yBt0PXhT1sg
/49BsRmeXtaDiO2TVwgy+4wNuXfeo6P5f/1ytleNJEyxbZW2znX/NWrRAKSNRtUJmmYFyHIbKspE
6+Qjn9TwOOKGBp6b17hKjBOnO3+LHi10aZ4B5OledMxAZKtMuBanq1Fm3dZTJd5tbJL++BZUWRuW
uQH9RHSIB/2z6sz5U8XxtIrE25whi3PznJSLmtdtcH5POJS2Igu6ta1MvP65SaCPsjZz0t9maDoI
NrdfT2IhZJVlrZyg/ckwGa0Mt/luapYBXSIv7j4tC+YcubvYmmTMAuvxMcxs+aDV2bCy3AaRXJp4
B6vbCsOiucdNHmEXv5AkzhvJSdDK++QhyvyDOVJI0pU+Vi6Ng+D9xo694hrE+ndjEmPcdQC2TfNK
dvw3WRva2q6zcesLc2fSL8v6ASLemxqq0jrdRw7LslWmkBnZgJ3BeU2V4I/hAIa6uN7O8Xfqyv48
WhqHUJ3f0Ml5T5G07gq0umY5aKcCRoXUI+o4Zxbv4q+tol3dGByjkurTHsxPTiHpJsOgDjVWqdNQ
w8306Yej5uHSMWFQKxFvbc0Wp6BPH6gjMBDHcaIaYkVbc/2oJors8s4ZXoA4YYrjaes5E+HnJGK8
6oWD7lj0P2bW52Fpn6uuHc6ahtqeeYEOcA1P35yeMa3PISqqDIsCnY9IRUKjKH3UKM6fjO0BfIwM
H5/XzmqBfYzR3c9mQxpNVpEhJg9xQBQjUtAp1GOhrbQW+adW4zusOl6RmJEcl20YCUw8QWvcuiAx
NxDye9XGEY1AZC5YmXaOPLZ3QtDgsZbY9PSLYrYZQp5DoucAABOqiU1KMCawxK88v31mLyBHkXhz
CPP62YhsSk4zCi7zGl6fS75mlkKjyiiqw6j6hMxVxNqI2sDsKSID7nDYMzBCHpTgsSbrTudyqBVq
okzbDd4ac5DbWpsLEr6sQ9JjrED4QyBu8hWlNM65sl36aRVmNTnJmzIDyp+nYReU1IugTO3PbVCi
GSc0zKNM7Hi/gdb87ZqFs1MZn9QlfYLlW3/Oa6ThycxilRMTV2t+izmVCH1Y8hzXAfh+PpbmunPI
3sPsgW92iUimlyvYNV7j7xwLr17v3eIh1p/vwWj/9QXlDsytHVdbavCcnasM9HcTqLed5H9den52
XqAOdQzjWyyq5lrZxpEmjttUWOT7L80Ipsc8ObTK2tqoynPLXQ8UxRA16qbnssL6Mw0GyREovftA
ZaGbjdrFK9gh88YqXuP2z0jRzXPsC1KJIsLrCFckl8ni7I5twF1VpeWGqR74T3EBEDIs/0uDOXcn
PWR9phIXk7TxYkh29pJy7FaQNKOTlJeuIMyV0JELO1gJrFglV9Kqf5PWd6GIyjkqZvNFdHZPuPSk
XocW5pULteHfsgsGNl/x3MZFxbUgxPP9WU4yj1v0RdGpwvTbBRrjZJ4TfDw2nLu07HKPfZt87fGe
Uuha5tGAj0C2qXXn+4t+b04KTIGAbwlODNpaI2GJUvIqAaxeyjv9nlrqICXHJWqiJ9ZYBdcTb6rC
QsHkaacuz1OSCyB82gZO123aRyli9wz4vNSI4SRbCszuVUxANWtbIyOidaJ63ZpNuyZaDfVJjyB8
OYG6uFMd/ro1Kyfj8VIt1hHxr0Rrn7QmvcTKmY+CybNvCqxPVpadmVbpHMUqkdl0SNCu7RWbdtT0
vWo88+AaEV6TVDj/1dFbtvNgdxp0FLnTqzqNXv8PY+exHDmTZelXafv3qAYccIi2rlqE1gxqMjew
pEhoLR1PPx+CNdNdPWZjs0kjk2QwGAG4+733nO8YRTmdJtRKW8NzX2tSMg6RtGn/JRbJMWU7/jAq
By/yttgL6cSx655uH/kh7o/aLrP7sXXWgXD6J779dhH5gO5xzXGKu/3TsVDkRbyoZhi9aNyHJCcM
wKP7sJh6itlyju0iu6hhKumUK19DINtqBNFzZrk3MBsxqLH1R8wg2M2MMFuVGcVnRif+OLXGwdFR
nU64TvdT7QF9wjblsppi2XmoPFN/sSa1H3FFtjN2M9J4agETAoUVYXHj2UMqVBu9RQWSCXTPLcJd
BNihgvg7569pcQfRMZkBW44yNqOFtb7yggwjK7tKNBIrHOhIqYP484fnKcyfJLFbnFiUeAZSWNXu
dTREhu5hI7GseBUErsb2zrHb7aN3HNl3mqkhW+MePM+fjV0cIIhmtqtiBWAUOWM11vKxUe6TB3f6
0nBOxMUpjyXmIYbM5arraJVgjh0pEBXqJw1zh5VBidGJJLii4l9xJSDfmKOR44kfl2YcfZRRunZL
uTF8lDKZFjs/73gYhR6FENnCOvuEFyf5JSh9/WMMUpYQhHrLaQjBSVjen7LAF8yR3D9qBChEymBC
mjaIPCsD3qMKg34zEYJBR6bIVoDU3J2LWeSFEw9t0pE42kVemjn61lhtNT2ftlE5PHWNfiCimedt
otwcB2IhY2a3Z4qBehfp1b5tuteSies3KLWl7y2SqQINEwZkdA2Je0ZEpdZCHzkHE4Zw/xPq07f0
Xt1cgdPnH91UhGYRqkc2CWyjVI8unFk5XKvggZ0Eeqs/mWyYXrr/ef5akL7o1kPFaISzJQItL4h2
Ev7rKmwxyaIR4F1sWs5lYZzuRnLHyQ02ruit0w1shXqdD4plpNZQ1NXtzs4n/34A1pThQZaTZ/xm
3WAoMJlqO7nyu2tN7ZmmPhCg+fWCypzSNOYaFuLRiwrnPiGfKEyDvSC8cIGZrELejZ/dC621GaUI
jZjZX5jrX+cdfN8GoLFIS7gzNYH53Nckx9fyu/Is3OVcxtfby+0UfbO73e54hRk6zq0cyU5eMh9a
+4KxM9IIh35/hpcO9Wjpus+T9+irLlwZg9s8NAVQJDNGdbig40V8WKM525+9zUfAUixxZV+prkMy
aJGdN8Jy1glRq5tE4qQpGWxRW9vVTuPLO2THgEtgWS27ElVzMsmtl+KLXBha/IXlOdsAYlmNlOIT
ctraTekldM20zVAVP2VAjvdqDrYEkQuuS9dXPeYmNPnZVZ8jDXOjlsfbDvATDXFbpLFhmYfBLTdk
hogL6RsEG9T42EZHyKVZSWIxKn9n1q220qKmX03You+8xvjmt0Nb5XXQafIAXPDHwF5NqjCeADvQ
Ta7N/j4pikMwGK82DdN7rUMUUhjD73EISfqhs9A6rz+QZGs+W01R7p2HltxoDLkeHmDkCYLOzga4
sXOtW0TssZahqdQYTHq29gxhvVwNtrVjk/lIEFe/Too+NtYNgioRUoFhnVfvWiDgrNrsuWBS0s5w
9Ak3KyN1js64n+tFaMqCk1wVFackntSnq2mLTokYefJHAAbtLu/Q+HVj4Jz8ZkRd3c2cML85JQ6h
G5YZoMiEBwXnFtoVGsfK5RfFz6JwGXx1o9I3Ee6RXREybCb8bWV2zXh/WzvxBTFliGPQgqaGkWdi
HDvnHuTzliyiuF3lkVzfslLHCCBUmMvNz7UmOlzXmWX9Ij7KwXRoQrvJWnwoLTPQSSoMYpo37MZc
/OqiIV7DvCB0IesOeOo4ZAQ4ufTJtA6hif6jJJx6YWp0luIo+uKFNl91y6A8q+TRgKhT0vPZa0J2
O13PMdMnFlh7gj5DzIm58MV9npM10Yi6uO93uU6Go8ZYYk2mCkqDzlqYU0uPwZQ5RkRd2/k9lXIx
aEhbKDtPJZmDMPS4L0ZL71eDCR7E6eslIobxYrvVsem36SjaOzIO4mUVRS7oak5KGX6Z26t1Wwpp
iOofqSXilTevDL6RYUGwZXdIxpl0HGfrcuZS0Ffp0bdO4jMwgbUOqxu7mLedq054IWreMby0roA8
1uOfvb1sCa6ytWPuLDWWd65O9d0F5jqPG2Pn3FaqmiDPion1phJ4c9yZKduXDhxkGZAf4Ho7vc7J
5Oo+VEsOEOl677ffagjpbS0jpQlPR+4F0W93FpVYpz53bWkY9Z7IVuIrlfsZtNaT2bndg91zG0R+
yIwXsTOn8bG5w5s6QzPqi+jVXpS5vbVGmXyoBpFjlCf4U4fSWAddWl5VjuAo0jt56Xr/XYOp+THC
JUbLoA9bg4thMdRjtgF4D1xmvnlGSiaMAXhJ4ypYhsWQPiTlnBGISiuXTX3f9EwAjcx+cA0FVHPu
DJMKtirdPDh16Hsv0Mg/NN3r9iWAMprcvf7RlZBNSNVZTQAOTwnB2XTQOHqbPZv2wGFxJZzZmhO6
4/X20jCiRIFFPFc9T+IJbep2CUbWY5BwFIoDS9tlIi6wM3Dg8igFjposzmEFPXVsmrsc/DUQMJ4s
cSKzreGMmWHVwXVcytis9pkB8rSO4dinc8rPhLsX3wW0zNThIZIMhYs16dE+EJAy+jzFHTsv95Xh
/AYU6Ty2kkVB5OE8rwTBbjcGCwu0mENVhDYGicpChVd6jLNh9yovt4CsIB0jGsHmrGtPC9etolOb
4dYTRvYiVTP+vq0ADK/K44jjd91V3BnKKvuV3iOAbgXLfxOP7irFiIPHz04vZRb2HKlZu9KhRj5u
kvcDSIk1WaDYI5dz7NFW2IgUMKinuI/zPDtFbTTB2FAoWYPhWs4mvhx32spwSx7C06A2DVW+dhP8
SGFRj+f4T8tiaifvTq26ixflzjJPZLYDt49Bmm114WEdfrBkdfYQBJhjYVws9F/LHF/Phqdo7Ohb
L1Q1rEOHsvb2itehVWDtx/t+y+1Fi2FvplznVDoN9pneJoY9Hc2hS39mXdZ1uS9q9UXXJlgWRl8T
fv4FHRgtY0/agATxU7uat/YddFdM5yuMUjlW/qBht/BJK0Xd+UbunL4dx6jH0zmF7zqMLoQGXFDD
w0SC5IOO6WxT9GK8/rxaeT+GiFq5I8yqwyoDJAChUG9xHSSAY48Oiy8s8R2t/5EzAbST0sp3MBSC
Y+JaHIXmvVdnoV01HN3Xt/0Y/xQPgrNS33XIWbn1qC0lsuz2NwnvYh/Ox3FdtphcGw3haGljsRy7
xai4NNtUPkaVRHelJM/dQEc9r3kAv2v9ErV+f64rNOUeLIBbJMFkUVpPhBbvfKAiCzA/TF4oFixR
3NEh81a1h6lU4zvWpjGE4KVnSpfun4LSCe+KdthZrXYP5jVm+tXDJ4kQv+Aaoq0K4LbUMusxJtoJ
01FNME6YdctbwdmH8Z0bds0paCpkegiy9rcitWhMxKtB9Diou9u1nru4doehhPsTj3d0SZ3jrUQF
So0UzBYnj6i/O+40Y0WTuCbBAjD/4GhsiLNT7JZFyzTUWmst5gQPL81dMYSrdnSeTG6jB6uP5Bkz
wEOtG92+N40Tvdpy2SG4O0wQ4NAvas2xk8FLFeTrUios3nlnnVwh3wtn5IqYj1AmYUUYs40jtIb6
2OTLvMFxFlh0I0GMUPnoIbzTfjzkjXuVwFTIdFb6Ejsf71avnUAvRmfYfjQSEP+jl5OYXQQe0qg2
rAti+B6VaKLtCW+xVCdPYVpVq58OAUMwBwzaJW6Nl0hlQBH7tLnkzHfPtW+3h/Gdi7FgS/O0u3Cy
MFOY04vo0a6j4ACxa3eIzaqgxUZ6DWoM+y6uhCAVq96FsYDCyz8OKFRRk6fzOxtrFMv8xeQ6XNti
cNfYZiyEWMNage2QdapdU2Hxtri2t4xG2bzelvapbV9GUmqnODHuRoR+y8zAVVpOxb6V0nwoOzhT
ts+xZ6KFc9AD7dMt9Ncp0sMP6TLyzTtAPahrntAGVC3yGxsW9p1eVc8UVuPJyvpq6xPuANWPNpGK
gbgYej/sRWMtVIMLW2UQO38OuFoRvWvco6955U6LKGnsMz1Q0KGqfK/0dLhMdecgUQ6Rz5vPTt8H
51Zl4RWjorMWKb2xbnKCa3XMTrftY3Ah5fws/ok9+VtzHs25bZOebx81HS7THkfmzg9766rVxWun
i+itQUPqjMNdYiHf9HAu1gXAfJ60xu91V6oYJZ0/+PUD1f6G79hIDoyz1jY64i/c0Rsqdh2cneMY
auGR6oeAB1QuvbEfpzp6oBaIX4ib9eJKf3EyexeBfTNdu50Wgu5qQBLUUiXGeBqkQt4wBiP6tfap
cQ1ILUP1iCGFOQJeU2gWwfBCCwaLcz3sYx/gzO06EQE29nZc2VWSE6aQAgLvfWuRJMHnrZSyovoj
yt9vvwntkvGYWyyJQ/cYxpPwWOLG+IzOektzyViRJcjEQGPgkAeQwaw8G8+0zcbzrYHAZBcIBxfb
IiP1/USw+5/KYBQXiDa+qKi8lT0UHq4Bgc8ZYT2y/j32SJfWaaL1G2Oc+oefhTm0l8LEWXy7uDT4
pCmK/aHCwY++1wz2RsvpAVFT9oR12uKAO1CNKm8SS44kwTnvnpmtLYLBp7ZNjV9hC/pcjuWXPd+G
CSKmLckExGtCyXuEgbEYy9o/ccICwtWzZYfVfpS48rJKvqaBr70ol4NFyLuJ9iDx7hyOovDjRPA5
xS+CGJ6vqWUJ0dskf3BVQllKsv3utjjqg+u/KjN/sYsxvS9DW7sHOHbfFEPzFleM2bGABRsDq8Vb
5I4IyTQ9Aic1UDciIpv3cHTJ5xgQlroVaPM/BYAThWZjfysDdUF+UZqbw1kLFSgnr3px8YLctpkp
hndtWV2tEQdJDMFP3Idr6cTcl7Be/HbtpRH6MZUWG9kwFKKAXN9CL9K2lodibB5FcPM/6AYeLwx3
fVkd/+ufMiOxQGfQdUQJeocqRdCnCJMTyWXGNrFzFmcFcBaI6Mr1GVzeNsZaaeLCabzeZcSNLjNm
ed/EdwEsUzW48Ybc7iCEnegyVj/phRUxWA7rbezxluGDGQ5Cn+urBlVt4UVM9OlxUT5ZxdKZYlQR
dKadI2wwb2u27aEPIw0SJRlvOWeI9aTnjK1KzAmRXibb3KIHURQc/v25rRoPsqA91V1TQhG3vcej
2ajoFsIu2yvtreJOrzue3hhEv/IJMpnWo0Okycx6Y7YPcV2fCRie7oB1A+ZN8Y1HqKQOTDOtJ/Yd
f+WZSI47T9JX4chwK33sqd0F1gSORVfNzoZmQkMEq0gR2OOuGbB8lGnfHrvJDVeznRNT7Qh5Oicv
AV3cR00U57K3aZNyrSXPXXrwbvFFWDmB9sQOFKHSwmwDeTbotWlfFkP5s8NrOVLY1m5wigrj+3Yx
NTYEuLjn/pN6X9/nffyZUqKuTJpwLAjma+KHcI14adlZV7Gph28K2FRoqjfWs10o63gZJLp8NIPp
KQVDcKB9Vz+iIfUPt4svs8FaVWX6kggpoKuj1TM0T27rGJkVSuFO6F92ku5gQmBoHM9zq/BnIoFn
Fs5jEYT7praMld9zEo6Sqb0Qyn3vmkWyN4LeYY93g7Plgr8BdOtJsGk9mchLG5MF4A2zWWRxk50t
H0kP5JtzNBTB/vY21BqCbzkaJyZozKVdk9NBPUCboWtH8K2/1YfMX94i2sqIAxothCf4UM4WB0S4
tFuJ24vK0SF6eafjCwnDNntoJuZUUaHfB3Zuf+l2felMUCktDbgV584llZq4cgx19kXBITemzg3G
RHsqGdIv8hFxBezUc1K618rsaTFGtMBuvVQYh2F+tZoxXKu8/wJiNWM0W2KYQhxRyKgG5NZEs2Vp
fz8UVO3A/xJkZrp49lM/3vBHkkYyP4arLwfTXzd+bz5Tg3wlGV1kJPATuA0Kc52s4a3yuuB0q+d+
OgvVr4JEt4faIitotrFrmTjemq4mB+C5+ekMcvb65H9obHao0E3vrAbyA24X2e1UdFsdNSsAbybQ
bt3+L3EqOi6pfT9Vzus4d/ItMkP3boJdEgTwhmLghWG0y4toOhfacOAxaijht09F5BI9k+n6zER8
T+ARvnYUpbgp1QHp3hEDbn61iY65Gmz2t983uSB5o9iqVn6uD1dblxHSJAINAJvri6IjhceOVfQQ
5eXVFiGmwszj3WpmVa7erHQ7ateB6ost6othQWjEG1J53EyKff52R8tKniuT7DBtItO7s798P7vH
fN2x6dMELu1j6fTmazHlD1iAYd0OTs+MBBxYnLTo2OO82ksVfyRtke0NeDKX1kfjxO6xx3cK2lan
+0G84CqQ7R+djtyDi9tw0SSmQUINnajbW3j7XbInssCnujiFjt6fbh9ZNq66n46njZ4bu0xzR8w3
+ixB+7fKjSfYKv6ZDGDomD4jh9t3SCR4SQo3ww2o/CPy3xBd4RSN2mmr9ejRgZZHl4Abd0sCAIqp
eUGz0+T3hA7rFic1Eb9QNQnZfUiE3xx0S3OmBzWkyJvd7SlnDIB2g33QrWja/NyewczBr+Gvllmf
LG/LO4qm8mSqoDr+pIwjwbROUfFdO6H7ruMh3pQI5QWRMqCFks0Qi/jQZ+Nj1owvFkfKWxmTp2q6
9BrK8noTdBU1qD6ap7AvJsoYPs4E89LkNQXLfEYU9DGYaE5/jimlV8Lb9KLhmuvcL3abvyUCKbsd
UTeS451ub8dXTL0eRwKn37Tpo6kRTlHNGK/bHZdTDuOLp02v6vuegcBRWeozwrR9xcbkXLN0ivaN
ZcA9TsbfpZ6eQa0wVzCI0+BSNehw8o/ESX4pupG611uI3hbPk6tff3Z7yxUnE5ZMT7F7aXKrvre5
UpbCJUrj1jS3UrTjAxtllLnHjkMOnRvYHoS32ne3sNN//xz/I/iGT5OqoMibf/wnn38WJVwO2Hj/
49N/nKNP4maKP+1/zj/2f77tX3/oH9vv4vI7+27+n9/0hMW8yP7nt/zLw/Lb//nsVr/b3//yyTpv
wVPed9+1evhuurS9PQX+jvk7/3+/+G/ft0d5UuX33//6LDoO+zxaEBX5X//80v7r738JQbryv//3
x//nF+e/8e9/PSJlmL7r9Hf+9X/91Pfvpv37X4b+N8szLNtjq+JydSxyp4fv+Svyb550LOl5Anko
WcfzV/KibsO//2U5f3N1aZoeGWzCpKIj97YputuX5N+ofm3PdaUg0l23xV//+9n9y7v4X+/qv+Vd
dgV20Tb8OZYxp5L/94RWw2auqfM0HMsgE8v+H6nlCBWDyogEIjnuTRlwGHFbmlFy4qO06y6T9tFS
J+Gw9I1D6mKLzCwOGZMPsK+n62E9BUEBV80XAK1ywtWY7IuFZw9nRzzEbYpeFZB1LQ0gc3AKFsiW
vtx4fJmchM5v9Kh6m7N+8RnC7FjnvYlPtxVvDZGH+7ok+i5mqKuNChF4CcwtxQawoopEIeFi2BO1
zU7jSvoaWbeTFrEgHSkAhnSTlUwtZ2vURJHU2UhOAeq/LGcgFY1i3AhNVBy9hmWJKrUkPGM3GcDl
3UrtKvaGY1Nl2y6NzlUwuyW0BCMhDEIippm8DRpOOUNkz3nf9Ieqid1FruALlQ7GvarHzhSSDHAU
ImmXjBPA5wfZh7A9MJb+uOVomK/GyXoYffFdVn66xnkq18p6IuFOLE28z6zowG5HG1VkGn/3mC2y
hLs8st6BwgJ0MNC3kSwqWvfQ2zbtHIMk57IH2G8BY3TaAd4WGU0HOIcfXVUaCNAGqP4sb7Wv9m6A
escDtNBm0FynVHhLOgubqmtexrh6DwNTcXKGDV8BnsIyAHiWVIq2jA56qBurQviXMYlr/NBDTrDd
RMEFwQeYIvRcBxgXcNrePKopegwqQYBb4p11B5ivGxESRZrXCtEguH1i1Nd45O215w7PXe1GS6uk
za5DLmA6CSBoSJoHbqwlsIjFUBC+lgCc7eziGGSZomS0XRSDH1ZNmldiMDHFegZ9k3zlmMjrzEQt
TAi0oYerNIBrFTL0ZmwUPvtGRTRiNvCGRwbpku1T3URiDZl3I5mhr4O3Skostmazn5fVjVvjzqR7
9+g24y83w2HsIdJdc047ILYCZKn0YInZt7nOs/A2NchbmLlLRSS3/WgxDHawIjeZdyzJXmTOoC6c
vXeV5UeLEpzaJhlFDBbADbfmQJu6H16JCaEk9WW4bkHSLqWrqoPXiEfDLNF1lDpKdHtjxBaFho2A
KRjIPrFwJkZpAsUyGbAM5xoxC3X/GinCECLUOovQChB0vznW+DhZ0jy2hfecZOl4LwPnE6QGVKaw
2ypLgHnIwDm0zEOo5MGvTDkwtI4UWUDs97oW/qq0e8G4a902Os2uzD9F+vCoqX7TzHo1BEvDMq3t
y5ArbGFtnxEwM8Ph3nSIeUuIAZAKHBdEZaepJd0ddzfQUxkiGFXGMcqaWcqGgq3tivwsHGtnZAnA
eNNCOSmLNeP3rZ+X6j7L8VSHFkZFSSxbWD9os5yjoamMjdgAEuebxLMjJtJcG73x9I5rDKVpWb33
k03YbdPTXYWjGzffY9bmBNdyeEDnXm4MZGWrlknIutZ4K2t1MjQrv3KlcXxoSDBp8gIrLhgGxcxo
GtEHEh2bS3Pl250Aj701TZeA3pwUEcP8KkuScoGPkf/WQL+akKSSHsMa0iJlWoy6y6IY1BJhkoYe
tOn2o+N/mHa68nqrpZyxn/HmXjKpqV1rTBdJd3BptWhhdQj/TMkkxT0BHWOFmLbsmN+6TI0cMfhr
yZIVTG20a9GmU0evETtCJSuBkE2RibPV6F6x632E/Mg+9GfI4R2K34rb3nO3tszuGMF4q9Bof1HS
FsxxDBP5JiYWj/gK6fpgJXnbVP0gsVUy9jIZFY75Ai7CDinKS5UcsjEdiB0jPTlGYrv21AhabFQQ
f+F/jHYs10aGQcWc14ZhBvK1gvjczvxyCMFj/UPogFbS8YfwwBUWLtJ8LYpCMpch79gZi1f4dveM
pIYl4ysQyeMhyoINfRD+YM+rt5FrXKOIHn1YKMal+AvIHJQ4fJlu10a4Db3vEsHqdjRkRQDS9NvT
Mc2k+HhcBidriKh4SvuRsMcdPRq0JYzEiEZ0D7njRHe9rV0dDk3otkDtTW13sIeIzGURkXGQJigZ
MfGHWttvJdujn5ZHyX94XAxrRfdoEc85cY490f5nxDaPtAryN1OT2FT02f4h1Y4t8TNblY+E6aSx
xhyuFyvf4ZQa+lC08oh4Ms0hSNEG9SXrei1Tsoa1rJZbHTv1MoNFHwaEedINBXxR2d67XX0qUCsq
6M8ZCTQPfj78qjVHLksT6F9Umy3KQ2QDuUeI2eQtPL62cuPmYE1+vvXV1hWOQTxzgGSvJKQwbto3
V46zd4HKymf/RQz+AADma77fBZvLrm/JBjL9cIuQDUmDPkfAWk+Z25A6hD/C0RKEQ8qzNnGPeoiQ
8H1kRUQLNwZhp4X5UvhkRNJjKTeBwWDdnvJ01WCfjotVq8xzn8HASytYTV1mKdwBCi+5wd1cMAcQ
xDmJuGww8UT9m1lD3gKFkDivOMD15RiT/1yXsO5r070oAx/bOP9hDY0hpgH5XpuAsKfEGU31sMkt
pEPhoH8nKVTJxCZjzR3wq6RrgMVojF1XbPUoWPmTgWpZDC9h4YqDErQH6ex9gwEYdgMBk34k/8R1
ey8dtev5HBoFVE8+KGSL7NZypmU7ouc3pB0vPTapJSClcsW3fsSxBctt0nZozwhsdoOjns7gQhNy
TTCCFSHIc4VVE0xji65fy7snRYoRalut2tAtXFoO12s3Htoy88+CE5lrYD1LhsCmu5VhNiDXk7UG
abch4eNqTOui6VEFMEl5uSj+1uBva4a1WFJTk+ifQfDm+cTnoKAytiLkTAQqcxGTd8baw9Co2ZCy
6aTaIXPJBqC+eW56p1u2Q3QIG9FRbxUk2Qw2vZ54CLdZalwneda1eN7YKxw2Ro9Sl0iwzCURgjG8
4dG0dEHDznAm3H8+S5RFmKFydt0UMkSdN8is9dYRK1OcDcfKi37TlkUYNGfxOIDyMoQLrg+9Y2If
Tus5X935LSHfLoYyyeb9/xKN+ggTHUiMGMedq8odMrVqP4f+SBEte9JbhCibI5O7epUF0GKRvS3j
fKS1rhWnCvdTb4NUK21CZaeRR+5Z7x2Lnd7NWtKf9DlNPCDjdCQ+YbpyL7LEktm94GhF3hNCMqBf
KN2bcqkEqkNE/BlUbgJcnDZ6qFP9qe+1jw7v5L6dsOCpLPWJpJnDgPvmWk44V5m38+Kjsgei+IC6
3d1geBR4nWFr9mF6zxlvpjbhNauZ26kwOXvJKcT3to9orS5Mc/gKo+maOsaXctCeq9GlN0O+n56D
Ii6HRzCFwA0LQPNB+mqVU/4aaf0jEc4mA9v5Lk1D7aATsGv7tsb72X4aElqIA1Hdk+8EdmD+i83Z
63zBVOEuGxcSJpnVPYItcxF4k3GycXso7gZiGPN6hVa33Dr2oSgG7GzBs5zBW4PNT5l2H6yj3NyV
KTH3NVul5SPVwTJjCLxIlD5rpU/YK8cKIUGIaoW0VXM5WPxfj3cusVVydK2s49wm9/oMbDRL3lEV
M5q05JbDaIbXnfwz8Ma/0aCVxOzq+dEzsE0WBultpfSKRUltfbIiHEpBNtg7G9LsxOB+JT3chBMr
60PFRJTwke6I8xVxRO/qa2SXwdkcJvDXkBq0SysztBtYTC1lcGQquu2Imis0oM+mTGnHEuFvT6yv
b05ql8Tmp85BsXfyN9fWvglh3MqsLlmKit8Mc6pD3eR3M0/+SPf0VIX5h4MRYxvr3rUOmmw3jdVv
HN8McizZbsdOPbWSNNSiI3CUsVYLJO1QRdoOj+OBDhDTuQrJDKeSe8PTf01JTwZPyYDcZ+bhl/Gl
TA2mQ8XKckKmnIFB5cUY7EDQAcIrYJjeOM/qu4DwJASqjvU1l4sddnFUG67Kh3sLSjFFUkdFY/ja
jnRA0oeY1tMu/KpyLb3YBmcgX1yNdnKOMR2eFZV6uwLkzJFIGO/Z7Ot1wkKnIaiRFsB0ozLAQ7gd
fyy5wRi0TwGNQCdAz6oQ9/PzycZNK1QoQ3KtC31XeIBY0F8wvWO+tSrT6bnmMgp63abw1V9CZqx0
H4NFNLA5dRTNC9PNoFs6S+E5PWQM0kBVVe2q1P8Feh5KOpPMXPYftF/sjVbW1DhkFoUduPbEFJwI
wBEgEeKyR4oXdYO5NdBJ0CFcA8brl10e/wmZhboxop3k1M8RI+mIBaPtyTwRWCLjmVsbBpR1EVGO
oVLNdh66dJzkDuotiDNkqBHUldQZmZIOB2fCrM+yRzcYFavHpFkrqZuZFgYOUWAGZh7mJpntZHvf
BM9H+3HZ8arLrsPQL2g+Zbldn0LlvBRcyTcvDFwjNKLJgHBQcl2IyX+vrKA6tR1Sm56FoqvwJ09Q
jIy2vMNWGMIMQlAgUDPp4WuUwYelct+UNTOtgvA13SWMk2IyDY2tdOFvp2l8sN1hhsm5n0zdNHaS
FC1hzpVQpl9a0JMAIytCy2rY3TUXek1siGsZR3bu58DhhNCzo/Z1Uy7GhvSmYZbMJrw4OLJJKmtl
tQI3SQBqwTJZaSQ/63Xy2dRhvCkALcpv1JDLGHEcwnqM98DI1LiVEuWDqZH9ywkIe10aH7vauisq
ibMn0t/qrHuC3IylNASh7HX2H81lKfFSu8JXGL5pvlzWeaFviNo+DGmAbIxdGuIqxJrZij4usX1K
jiorLwW+Vw46gCo8XWaKD6hwfiWMLLzvHGJa3Qx7u+lY8SIqjbKd4nVeTF9xkxb71DUtwMzkXnaW
dCn6+32nP3u9+dW4RAOwsIsJSW6tJ39w8ENdM9mewy5b4slDijagxq2Hk1vig0PDg5cTcpQ2bnyF
IGFovSdebrqpNow1w60aKAXp2RLRuC58rArBaDorY0Kc4oy7ogwehpHRoASgU1mHvNe+lGW8I4l8
6jB7ktQAlXqg37NoGEHRsdyUWfup9Oy3B98W11aOKoM7u/yVSutaGHG0dbFdSHEtSm1VhtpGkNcF
UYgnpOk0p7w/VNKkHrYBiHs/8lBDZGurKx+5L/+0GCAXetT3K43BPJHHEwFUM/M6otep258DOn1U
VwRb8w73yrw4lBmAvKqNVs9nUzZrU04EbU7+H8NXn00W/6pI2XML+wkdAxavSOzxqe05JwJ6HAC2
1TGnJY346SDAQTFdmpK/NbHZDbouvQtVCnOTJTiySSxSWpjuxBAi3Fv26UjRmxO260a4XSPsiZiV
XsC9hlgU+y87mNIV0hJods0vszGHVSqq04iucaUCCd+5Sxb0CbV1rJ2qzrZP9MPIKvb4qvHca9Wv
2nKvQZufPY3o9dh04qVoHbGKAQw0OTdNagu5SazPNJ/lZWZ3snT72hd6cVYQe9m0Rb1BqNCn1l0l
vlJVPo2aSDYJiWZ2q6yTgvU2FQ2NlsAjyoRUj8zIl6hWnxoQONOhTqmKzEBbD4G1VWqmY6Uh22kd
74dBT2mA1zB8qqcpzRr0EIQ3ZkR5pbbzi233O61HIJiNBe9VBndlK4AuhoazhABMsk8FaXUfwrUe
q4SSW9NOHLv0VVSgOwnMdMOcYD8GxWrEPmuDVsXi/dJZNUUWoNB5ut9nyJjoR201Qj3MkjlsIXtx
SL3+gDW6PDDbStcEhRwdWbWHdrC0RT5l68Jpf4VWrbZONJkL8vZI0jQTSmDhf0yhf+3U1prK7rHO
ZqrzOAMS5Wx0TlJ7l/wv6s5kOXLkirK/0h8glLljcmDZMSCC80wmuYGRSSbmecbX90FVSZ2MYpKt
7E33RibJLIkA4PDhvXvPjQyDPHh2Sr7E6UpnW9NpmYdB8INMxz1coWOVRNchKoDdSP0/dTgemDXq
V9b8TZgA9nZ6Skq6qDEW+Je+JPRT9ZSdKqv4YbBa7+KXKiVkk7IfkPiNIBtjkyzaUr0q3FOEPzwk
9yKb+1Nwt49qMhMv0hRzLrl2dn4bV+187DLZK8gESXxCOyXZholP/KMwvs0jccjDmJJsXCNdnIbh
R6uppzm3r0PhUODrbnLqrRvqOjKaHzI/BGuOptysMk+oEhNR61y7frUzDXe4XGpDq3o0rI3ujDuZ
if6M9iDmV9gNIFPMNeQO8jH1mY+Gz620HLke08nd5CMMlx4Pa+lq6cZIg9t0QRZSgoevP4ib0HGo
WrJD953I3/hREXPYrEGKQkfbt5p5FQ0PoVEiVyhTxNB2v4ZHnhZrUCMQnhhXsiHcpk0Q2QkMcQHJ
sPjgwnOZ2vFpXimqxDEsD8paJDxjpiic4qRbuI/wvglXJ/phNYSw+bIZ6il5WhgQ4HeALCxpNist
WwHQQIUqdH3bLwVCHX9SPQSRlyXIHLpy25S460th+Z474gkr8IRafnM9l+GtdKMTvSKvNcqx/srF
JBOX0SZIaKkaPSGbARmfblzvsKGz1QnKe8evvmeh/TDLAffbgKMB7CSyqWxPKwFsMcV7PTL52Hvz
jCjPqHa+Uf6hZVBdd36O0BUXdVWRF+s04aO9+DT1fr6OJDmT3bLZcS7Yq2AyM5awW/mEiYxNQY4V
mJ0Dbox5ZPeMgjULjW9JdcUJ9yyfjeRWWaD+C7Y7Qw8lOlc/xhG3kx443zrp30yNMlDnIleeQWYV
PrLomtSjchQbDUpz2QlvdpvjXMKpsXUSdbNT9F68vR7qYtZY5z5F0RJVFlG06kcCVENUTGi20xLb
iKQNOatHepKPpD6M9lkNm8x5olf+XE4QS/uqJkyzf6w619PdLPbGwWE5llXL6ZCwydx+K1qrW5V1
D6Z14RJG0R3NbvZn3TnHdrJeAKpR8cTHb4Ef12aArPPcHM+ygsnPerwyMTl6hqCyPQyostJioGLL
zNNLZ0R0sypTbCzQe3W8/+l1A+4MxQ9euILA3KFjqzKYPnPNyG9DXc3rLG8k2VqyDL8hzEJma5JI
WxwbOSmIPQN2cE60CYXI4rBA7vVa1Y66EYp8ii4fCP+mepQELtiWfjHExvraWrDzFNA6M90q1gw/
jSvkB6Q1+hphAEYeJzs1qPuIlnaXB6x9aMoInHmKxzqitjRcBFWJFkx290uvk5V2jFg4+OSNwK5J
XqCiJDT01BwW54u+vK/SctgNengPSJLhrZrkGivRXZPXL+MPESqvLtNgTw5L6RooClXN2JAoJFEs
Ft7EhCglIhQ8faGHbgbJm9tiq+4e6taIjjUOg0B3Yi+zB+1hisaTYCQExAwK08s1eI9GYw5nZHjx
RVs99N8h26sRAVDSo8CTuDeAwnbjt8yyaXVFz2RJ7QczfZsbuAOMjuaiB7I7R9UT9vwNpa/stGyk
F0E9KMHA7Srpt2fpueT0uUmqpr/yswEaF7q2s5TsE6PgkcSJ76wTY7BB33GkgFFW7fsUe2A/eJNV
nTWzD5ajeEvcBUeRMq4GFwHkkpDFyaUxtq1LlJSKz//0WmsVrfu8Rt8yRsk2DSufMj05QE2eISd/
VmI0L8ohogT0PBb+4NmOfEHPz9QFa1NC3qRtZHTrBI3Juq5HwZEEYRQ+fgDDg0m1ppRLD0kSPtiQ
QYJm69jnKL5eMGeeANdDUgc1ZsQYtmeDpKZ4Up11fXuThpT5FBsHYwpxgAb1PZz070mZm5tuEclY
AMVWFUzxVYWJlzN+eV76zLlkUBIwPt2gwbGO4HQQsT4wB0V+CbEwuyrN/kKV+S0ORMj/PmRRug7l
sUFD9cIU+eSVumQL1up3KJtqBJibKZslgWfYnxvW4DwkFs8t/cdeoxKv9X6+Lvqs2uKNN4mX5rh1
h84NMIwwX6PlCzbIiGLWyzeuA1i4y5ANQUQOOz/bkU50q2eTvc7G+cFQOHerH4lRXodWdY7DGfQi
G5q1TNTLUL7GS+FP65mWo4RQ9Pxa9Tb1fjhDZAxX+qlepNflmL31dgOyoqD/0/lQ6UxJN4jWpxGR
lYbzG6pbeYuJHXTq3LVrutinTkv1xA36e6CG20rlZ/YjBxBd7GvfeeskVQUOylN+3VfWd8j8bNZ9
T7jjkWtPR8pO9m0I8ievEa5l28gAjNgShsrmoDGzZ1I3vjGkEUTyYMmXNazzFmn4NuqLZ98hPaou
nHPCfkxX2/C9n3ft/CKncFOK+LzIJQHT2fAjndHuTvblOOeXODmYUF2mXyNPjhwtkOjTOS7TnWkS
winSvoz2iVVrlwQVcrJ0up2hWSwdDmFSRl7O9woqZF8GNJAR2Ic9Xe+xFNMxDKlHBJNgdvsYCgvF
NUqVZx0/dCey+IgG4tGEXhK9WvMI9Ss9DjliQAlwPc0OcSTSG+JkHxUeDlYiYwfw0IBt9tjk2cZD
ojAVT0lQLzupayc/QVJjUvLHsq0ZpX1s9EW5UQ2WcVtTzbEd22h2LZOwzarSqH7dhEHx7Ehn9iqj
WqQ+W3Am+Lon0XhQCzl+UpaDVpY0O2HaDHy/OymIL2G7Co4iNrQd/ImIDRFGCGLdnOS4nsYLxOFX
pmBvLNiLH0H3vRzs/nF24PPaMUDPBll7ifq3MPgwCC/sZ1oqqSU5UhXRuhgU4YKOCffWGmjUB+fm
OG8nWAlbXNx0+iyj92rB0bPOCuJdTHla4G+iAqo6KFMNwaUNuy3qB4gLCVVF4cbwtq8LmSebVmIw
CAKa3m7cHsdGeydCdIktK7rQQJ83yCs3fj3us15pyBgAOBA4g9hoQhNtcnUmRzwpLA0nbAaL1Qjq
bJMKYx0PjHB4EgS4Ecm9UrF+140FnQOwc2xgg42L3GZVkagaOXpyGmD3YlNOuK6g6VoNLR0bJwGY
4rCpz5AyE/gUr/ugCM7djll/hFRdONlNhEFvVduc8ctaBltpO/4msrA6E8axNXJ6pLTt1Z5BsTdS
jSVP8898De+WxkTCLhsfXCa9RVygZgAzuARIdeqqezA5N2HU3s6a6jaWFb5ED1UG0wzlZE+xdmxQ
CnLmTpMXU6c5tGR2rjDqPmLMOpqZp3yx2O/WTXmMLMJ+ldqPpBAOxIVo4iN/xSz3QL8goQc0P3UN
OerKsDvMTOTbB7R0QiResoAK2VtX5hIF1aFVRTROvNUwbqMoqMhzZzvYpWjQ3X54nbIf6A/f7HS8
kyzqs9mDSfOfS/YXc0Kr0a4ARPZd7LHdrHfQWjEF8aAbGUPXy5P7jFQka86yY6PJ3uDAHRedhYOr
0/HkaMbM/XA3wijufL2nfB1ThY2qB8oynHKN4L4W+X1iqVstUUwhibRX/jgeKWIL2EPGZBRSeVoh
VQmORKyxoOMHBrSZXeR6yztj+fKl8dI56hjqzZtrzuY2aclzQz291106hXQdnQ7AiLmU+yeeG1ie
rbBKc8WpZeMmVsxByBT72RI0W8HkxwUye41iZ4tUclX1UAHUbN9aidmtjVnFW4mSjezzCDtjsjXD
kb5IBVM+1xoObXC0JtrlxGCuzJw0GVFhFIPof8S22dnz0J96g09Ui8lyR2rNmZ0mPMSoNSo2MOr6
60BL/xjvGCkv0w/NrV4KKraresHJwQyRZ8OAwDPq3rJCfyJzHuvNUnMlH47m4KrC2r/UX1663L+i
UHSmEcqwm8qGWh2N/9KnqKYjqpxBT8g02isR0KBzfSLOk2bFqMp2vh2/Dlk5bjIVfQfLgz1M5mDo
zHgVLhTnP/+DfVd62vSLRd8ilabwM0q7gGtP4jZ800P6N3NdxhyUiBVvo+5Jt7AZ6LFxGmEn1CP5
5i54ZOETjgByO96YPS0/bZDJadLSlUUcLPCp5i3Sbdo1c6If+U8Rm+XTKstpmfvP7GZWEzGaJ0Fh
PQtg8Kryb8LCRMdXj+xMgvMS3g84AHyUyX3c6swfU/dY2UuWLfUlogo7lUH8dIYbXOjxFVrXDaef
yzaW8/VQFud+Ru6BmVaalxrOtYmf5bjFlbpKJ2ZjQwUvjm0BThqIHu3YL23mClxYBRBoM3Y0MTuo
qKhEgxN34B8llAAKYrUv9YDqdG9FyLHMYt5GDpIHDGonupY8oCqKj0f8rNvSxghAE42+9AwyNjYV
dSKymDeiJuGbc/e+t9IrosYpdtrG69DZVExB/3vtQIo9k3CvjWfAucgeGJnoKswikQJ/A1eOaBSO
Q/b0IFmKVv6cBHvS7/TIGL1KohOvXeth8XR4jSluQDjSgWePdVSB4G6t3outfCJoRoNeQDLoSpM1
lsko2D+neRxf1NmDNl4V1It7X9TwO6dXX1BHApmP4529S1dl3+NJO8d8cibqsNv2Mky3NGYu+zxC
ra2I9ZnpuXYT5R3wlmSDRxd85OlTnaDEdQrfK1NxVWFnIQZPbPE+90dFTy2GMcoXLQZz73fBcxzV
UKP06wpqzcqCf0FhGnLrXJrE6OHLJh+rf7CWVj7SZrp+gWQXPCIXrUo0yNUlx9MfuFbBB0cm8X1p
SIkq03Tmh/ABxbLuDfl8ko0dsP7F9qEj1oJj2cLSPeX93fcV5MMOkR0e+fElMzg0Dip9QgOH7XAu
7iBqYbatr5Kqi3adKcjTATrftZPgYDk9z06bnsb+4gUQ8OEIhKq07jjSY7DPDQXjJQmS2sZU7VU/
PNFSSeAOEzOYu/OZzpoq9BEwREnLNPQ7EJptto9LU/eiVtx3hFiOdQsCD7fIloS82OXeMDDC54dz
aWbmEbaD8Kwp5kdzCc3ofDUc9wPw+CLH+9H3t+ZSQY7yUw3hCFgLUHUj7sogqaCYcfWgKZjoarpl
PmUGRX0aNmMhw+iJQxoFXusJ/qKPMsPuPG1aYUBDz4M9snE5e7a99cPS5ZmWtqiM6vQUKhtnNEuc
9NE57vCSPQh4IbdKN5Vsrxq35/2m077zW7RbSxv9X0tM7IwWGn1khSwHbv9rTrPT6IYb2rvonOyH
MHGAf4Ei5L4KMmi8Shm3sZufzgHZfKJnsI9LAzWpH7UKucW/OhUT7mBTDwpsVBwj2ZY951mGebTu
2P7Fw4L9EcFjRwnHGmgq2Vr00oj4JnPSSx24+cp1eJdGlB2rNECowwmxo6u+ih3FqScMKAiPV7pI
2+MkfxTAQNf/vVr4Y4nvO+Hw/52g+P9BtbCUn4mF/2cdLJrj/PlnqfDyT/5SCnPs+MNmAVOOYRtY
pOH0/FsqTADUHxYiYbS6SIZ1idDtP1phTZd/KNdxdVYx01QKUfB/xMKaZf0hLOUgLnUtxySJz/1v
1MJc5CepMBcyscAYjrn8/9+f8U4ESIrlv5IsiRvbwHqRy7nmzJvVuFK7iKDOEzVkrVz99FT+Fin/
LEo2f3EZRM8/X8bIlDEVVR5in8rLZ11Y7akY1dB+8ed/cReLsPvnPz/nNPbKToZbOzTN5BFJ30Qx
ZArCfLgPjDhD9Pn5faDf/uhxSfX+QmXQClDfJs0Ya9mEqsAR4I+M1IJ+M3HSrHVE1399ce/k+T8/
s4+vpZbR9PNNMftImIhmcKSNGrFI5mQiP3ZUubWT1n4A4aA9fX5THz89QAzvL9SqUEcSAIJ8QuN4
RK+1oQ5pkw9AHuXR55eQzocPzl4G+c83E/XxZGoCO5jTmBiriNZW/evcZToJ2I7pkAZHRTR1cXma
xW3GQ6zvm4Tq8VJLp87YrqELk8/luiUR2VrJeW1lZ7KZPLp5bXQxE85wN3Ss2kOAKfbk81/98Rsw
nYO3HRgik/HUBntsM+RnDainkRviCAlExrwPaO3z6xjLOP3fgv1/f4V4Bt4/naJskKjXE7Jkx8n8
y5jPPkDCgpq02WBuH9ENDW3k99s26xowKrlBVfa08YVOH4dSD9Jl6GiaDG9iGEe5V8smWxTcU2yF
bD77DNHiPuMY6hZIlTG9GbAhx6j+Rlt+7qNFHCEHH1jyECvryJ3qjEp9D/4/rljAiGW8dyjzsHnM
KWrCjC6dmOo5ybWYi4HS5M04INOIYmfqsjOGDeoGU8fgj5jEBXv3xcd34Gv492NC+//+MSm3yVhG
uwDXLQFLHIbiyxD8wyZ16X9iL0IZhKUTEzzm1tws7EujKNvsi6t/OIXhz1hG9k8zZY/dcwqdMgUP
mrmUny39IlKouj4fAvIXH6F+8OdjhetrGMbhKDSI31npJNGxb0iWpplu5rfUDGOxLzHrGdY0bHr4
zJHWBdR24uqqS9WEW8PkK7LIysCBZ3uf/6wPfxU3ffAFqGmWup93JBxZvUJcQAayboyo1LIp/p1L
GLSX3z9XzXBAOQq8c3gIwuM6aTnAFAotdWHmX1ziFwPHMg6+LyPM0iGy8F/nrt0+9GPS8d84EOFT
h5GsoLQ2JYV6iT4SAN0wnqiQYPPfeIQG6/z7+5tGO7Arjbmro0945/caGLCy9J/IgnBOP7/Eh0PT
MJfNxc9DE5dRhPzEiLcTfP575Sb0tGzSiW4+//MfDgL+/MHQTH2NQLQui7dWC5huZ5pzxzAdXVFv
0dK09fnnlzHl8nv/OQ3ikXp/HzErD/XsqTxKNDupLvAlhFR+CyuN8P6KymioqM/V3CD7NvUGIgQm
ckErC0wOON9g1s2UHAKj9IuXxBXOYJ/ADknSDS08SmDr0U/wJ3ucMAko4SWoMNa3hmu2ANlUr9z5
TkR6V/4QgIn0Z4DYBomAGUd+/ZY6ZgBcajAlsWweApw2HaA3ZXEijvI+tGI8pP5AlFrSz9GLcOds
4FASuXE3Q/HxLerTDsS8qLyscKuhkDPmrtFIz83qAHptozvBHqNREl6PVIZrtWo5SzrTtk76yrC9
VlQ5/nAlYuQpFLEEHbV1qnXYgZCCg5jyr0hs0PTwSUPZZqgH+EKkm60GkJ7tmAHAHJGl5R1hDcDV
R0cvzgPfSjgK90bUNpd1FXSWoIhJ6bo61VqjF+SXBQgmzlxT1j5gDxOuX0t6nU2MnzMkxhk2VUQC
PL7XuAjB34L5BxWLpG8+daOGhI5puCt87EVNy7xyokF54LAZsa/tb6opN2wQBUJVNYlGdRX5iASd
3jTgM8UVy9v1qKhf9ZeVKkfros1SCiS7VtSE+21R5voYh9w0xduxb9suddkHlGMAbssp0HNfGbSo
R1CDaRAMzWnltxq+NUwlWrfAj3M72boqqDswYIZNoqHRVfYcHwutGXRtp7uSdJGTKNAKjYon85N5
GkVDm1/MSZ3Fj8Lp8uxWoc6fKiIJohIZZ9k1nHaPGjIRJe/frrO6Bt7nj/2wVg7CtzfDYMosOCEn
BjXcGVC1dY9ONQTenChCcgFI6bYTkmDVkxumbyKO5soTlRW6eHot0N90SBK0bzTnhyoh7KKn4t3d
2HVlZNYVWrM40KatlWEsiVC1E0gq8vWMX82pIbmQYOE3R2ZTL/4Zh70LSQhpI3s3OdMDZqbsZIYr
aUzXQSf7XO58FxTKDwh02sJKnkOjyi5ju47ScK+T4tzTl5QK4tRrT2SC028tzirhD60bw4CUWE2p
DizcMNTtrq0DGHDb0jFTPSm2UUD0zANFR8b/enIndiAnXQgF/FTL2Ly/llpHrQalrWPPCeKRPjYv
K/DWGjF2FZPIde8Gbf09VQ45gNTCBGdxtt1JhfgVdUjSb9wGMFrEKA1tJB5sWKyi3NdtqubphPr5
Un5J6MsOR0agSKDxZFJYkpIpdIy43QvIsRXwgSjI2F3MZU5Ps4Tt3aW7OiqNJF3ZysRNsSpsAK6E
xBdsO9u95s8uTko9GTvkGpZMbIzReosYVT7G6J1ScRzNRWSQkAvc1r+sIpSTAKin1hm7LWRD5dNE
qFIysHaaPdEgO5rSaMSh2PpxPd3U5lhz4BjJ/Ai6KwMhVALNNp4zHV9HGnT14F/PEWZGnMYoj7u4
JNLVKOC44q0kKACxpoFKmUWItNEzEUPskOfBgL8Z/zmuNn67X9lpgI/GjJvg3mSzVY1AxGbXTL0x
bePkvK5Gx6CZksAxTH+kbqJP2A5iyw8p5YBgDRFDkuTQe6lOGNWFLgU7kY2faGVso5+GkCvWbZVE
lsGjKSbIRERoCkI9Fi526ct6Vc0jzJW1EZt2ewsxa6K0AvPLwYcVmvZC3MVu2KCis2LLQsEFJrpy
TqHOtrOF1ghVqlrPHdVbwJGh1eL4mOKgrOgOIUah9ga42URGGbcWkCQCLub6hQxaq9wxWYKFR19E
Ex3YuNSN9EbAz2j5dMxqcTDFZTzMiKZ0Y4HKYBuqi7cwLoX5MtZDUZMWUdehQ58aImVD/geEf1D6
AWmcBgX6YARVjVhSR9DuGnG6BBcFlP5xd4VoOmJ8C0A37hQOJP6GnxmcfbwmgkNarNhUd6hxwIgo
tiy+y572LomXiKuVawQL5XSKM94wUiPTuFJYiXSwO0LaE/JKQ7EOrugbdsOJQQEUdMaoVQ2yxkGI
JE72jpU15F3Qv8hxMbluwLAaKhEbb6jHR0BRRGXpm8oowvoNLHeOdSc3Y0se46WVbMQD1HRJG1sC
LpDfdkRWZAD6aAJYrdtySnNnreZ7zqQ7DK8+q3vzolWTXxeY+NmoYeYxbBk9Y6bC5YzNJFJ0w60Y
puVAxbgNAWLwHktk/UKnxZsji7Zz+apXTtCdx31e0IvSS22+H8qsVNGqTxoBJszO84WnPbv4Ty5B
fTQl3oa6ppmsWaQDvsJw8KHl859pcScRHnC5CVitTq8vsYfgG/Fqg7xDisz3vIon4bSPUTMF/m1M
8ZtuYuDi2j9qIzNlEmCzNeLI0Ai+Tp3tQARie4RS1o1heiIbhjmGGWya7xqrzGO65hUdD5jTKplz
k4N96Wc8W0E2Wa9pWQa9TOJlgVJTV6W6dyKLlsDSpovJLAv9zP/W2NPMEBpD6iobZ140OCloX3NH
nk6U7LM8A2ex62doAEeqoeWSgD/XRUQhnwyz4SILabzSWSW22l2mD7nILFxlU+fcwsfNkm9UNnt1
1dh5qBDq97JEY0UFK4Kq3IYhxRV07tF0AQQva/fQ2MR0B8QjL6HRaY1zFcsJthV5UUXqXo0Z2asV
h9bcZtnGN0NRf2WkSd0ics+rSt76nav8V4Rl6AbRbtp1v2Z0zi7ZNKiOxkusX25f4xSZYQW7iTBJ
fWI0DFBobC10Kwb/LMIUOLKblBo8IpQx/Y0DLajHmgMBSp6XfRKnr2Pgx7C2Q7ZzgtS/Km6bVywb
eedelmLMSrKZoSk3Z6IYMcogwkZ2AfIIZ293mVnsrUAat4iC1KoprK7euYIs7AvaxFlRo0kvVfvm
A95HB2tFo2k163K2Z6ldYccmt/EKbAz5q59vl5fzw0eb5YOjmUjH2tSnrDxy60wAbpomL+d97jum
5aNymR0+v87HhwvjsOQFgKnoZB1Ye4wKEd69xLzgzD1+UWL5+GxhHBa5GNLhWIajtldz+qjrOnKY
fs6RcLbi8fPf//EVdOegjFaV3Zha5AoT00Ch3VqiFldNPf3IXFoEv3UJeynr/FQaaHNXdEMcBLtM
97HTxF3HTrRwAKB5g7R6isb/wVBc/vVqf64HLi/2ny9ctw5uhBx0dGvJqHlNrWPRhTWlbfQhm+kG
CKKo1zgKFv6a3na/9W70P49pP92Wjo1EG+Jc8wCnNFTm2hbfx2CfBrnKdp/f0y+OfPKw9phA63E4
T/peDKNhj/wT/KDTPydoR6fOxU3mhM3axqrNikaFKsKntW4TR52kOq44/g1MrIQ0ODSX/qrMXFQ9
zphvLS1znn3Nd79/8Tv1Dx++dJav46dn0YzVAN+s9rEPXAwmc++kO4+Glerr1AaPQxNqAgkH5dds
7IHwDV/bQUHXkZaT+PDFl/jnR/HPESCtg0/ezPyR+zI1zygtCDoEiW1ryhhb02ntHSJs+qjdop+s
Spyf5hJOWwZXlT80Z58/hY+nAmkdlGraAKEN3UTNC9hp+TtwaDYaH2Z6sf78Ah9WiXW2Ju+fsor0
ViA5tD1dm9pvDYF8e2LJ/R1WJLmxrSLw+mbGKZB0zvHnV/zVLR18VPE46+BzbD4qRQ322I0m/LRE
zOAf+/wCH08/tFne35Kc3cECaaBxelF4rhxhe5HjEA5ip+nvvRZzGbM/jU28G3PeSb7TOkjre2hF
5XUbk8P3+Q0sP/SDQfdnzfqnv96T5N7KSPmeX4F9nSIkfCR1Ktq8s3aWpca4dmX0VRn044sJ5+BW
WgrJZujOrieCEdeqFWvxI/pX95EjDvr5XCA5WtecNa8+vzn58XctDvsS86zFg8neDT2tsHcVh0Ai
BRJtmy7R77bS/CNVmskRqMToyAFMcqEGPNhl73JYyef8izf4ceGLWKf3b9DWqPUU7Fe9AUD6LaEI
wynmPhtRjBTgTdAJDW7XclDTmn3thtr+87v/eGwuvKF3A2cUSW33MnM902jRGIOlPDK5vStMEmr1
W5ewDr7oFhopIfaN8jS/IZSJioGDir1q7esuL8vkiwLvL4aNcTA7O8RzU0IjaBRBgkuwRDufVgNy
SIyqeE9S5FcCxO9vTRnisFJfTL1CLifdJY2v7bZm45SZN/UWmJzfemb6QcW4GJGkT71wvYbZ1pOd
eY82JN3HOAa/uMKHz0t3DvdEQhUijhPb9hKBMjgWIad6TgweuGj3jBNKvxd9Yf7OKOMtHNwOom9k
sEtLolSYpYTvIAVugRkNVJe+eP8fDmQucfj+LZla1tjYnmvZ/gmhMv5JFQTMtF1f/c48ziUO9nh2
oSNTTSZ7iTaabrPa1Z+mrC+P6sQerz9/78s38Y+ZlkscrEVOUlacnVkg5kQZV6MRk3rs3oVN7YUt
2OISCz8aE3n7+dWWx//B1eyDxTwxqaAkKFG8IgNvjx0gOZGti++zbLoTzkL2F5/LL97N4frho0gG
pY8NmKMXSQoi1ve1TmoUw1zuPr+V5TV/cCv/aP9T3m84KNpAb0R5p2XUKdmMjXhxP//7H+9SOUIc
NiaMihZIzICKNXT3qidoNJkpbfdVAW8aayAxgcFVHBMGHXXz21ym06podGvTFPWwyyA0Q1ajzDU2
WsykVEGYKIkJL9OM6kUv3S/GqP4e/PZ3g1R3hP5+Qi+z0YkzRbVN74Ycj3Iden2HUBjk3CJ46qxN
mxeo9PBIr6i+9CdNAJeocoiDi2umSiJ0iNGTQYa0fPS3OGOSPdJRhxQjaK0TWsyjAJjhb7025R50
5bqhYi+ZSguaVYGTnaIptBh9/mJO+FhyQJrfwUvDw0m+Sc8AJ2JUW4MV1tflhPpUw7mA6kp9l/gA
Si0OKE5hUykHnSJw65v4h3DiDEvdLjfbSwf2pudU5mMwkxlRz3r6xbz48d6DH3iwNhrTQpQjU8Uz
dSe6IkUENwH0ng3Ja5UX2skLRUrcjF1DdvAQDMRJhxNMndYHWyGzu8/H9sfTgFLLEvHT9s5xZZ2M
gQVTxa2dU6Mz9fKocY3xMW5qfwdWoIu+OE5+PL2pw3VgyCO/HeaKwZnq3Tm5d85RQtH0vJTz5HHW
e+tKwz0je8z+4jTx8bSAfOr9rdFhkWGiccGMBIxuoYZZai0V9NLt58/u4wOZrv6xgSoL0wWhzhVq
TEmGKfPt2FQ2WSzDc4QMbBPUqP/CKSfSvWmpr5K/uTFGLTz64gd8uHHU1eGJsALDIKVNaIPVaByT
KF+uQyFaKlvasMFUoja0npF82hkJpayKTv4I88UTY0iFSr+2HRBTEGnJ3TVxNlKZo9gFYXcrtKD7
ojn9iwF2eGiUmUaxrWD+R0KKpt71YRFp5HQIBcsQUuBXZ0e5rMT/XAUQy71/3SHfT9F30IHg4Trr
wBzBpcHK4gkg/c4M0DlaPWgbWHhklgQ6VuwuIvyrkZo3El+6wyFWf7Fg/OKe/1Ezw4Qep1ZC/w7K
B1EWWF2GYoAdLcZ+VwTm36LMX0rEfvFJHVbPhAYwWrN6GyCZtE71BdlUjvW9pU+l5+LLwCi8JHFQ
H//ik/p4MVeHSgOzG8YWGzHgocrHPkkkOulpzBD6oI2/eYmDCSnvaBj5k85inpjlSYE6Y4veeTrp
azxNn382H381tnMwUsxBVildXLaL5XiDjNtT+Bjg+NgYIgGvEdFFd8IB6TPGff3FbX2sQdHtw9m+
U07gwMZhDxHSGyVMR66Xho4nI3o3Gkz/lewJW4xdLdnRxZ+2NrWxL/ZgH48T+3BnOVuBDjSiYENs
giSh4VbvafWcqjqFg14BYQBY1hBDDkP78yf8q7s9PPeRIpyyg+AtLn3fm37WXxy6MCAyi+QK+T2C
fD1/CswZRIBmyJ2J2/6Lb28ZJ/+cBuzDKbG2wGmAJmD89JF20mVEkmqWSj2iIc2NK7vcG4nQ+ouh
/F9+gLa1TAA/rZ51MKO9ztiyo1EMcB/LaVeMQcjZpkTeDWpnb0XFeAzaJvliHP1i7B5up+U0F3Im
hsrLBIHjbTBiCKnnW1fGOOLoziJsgGUyXkN3z79YZX7xRI2DcwmCoElmBuuoM/f+bRFbL33OVN7k
BskUejODrUCV8sXAWf7oB6/v8PCbD6k5JS6BVUWuGxduYPknfK/BttIoHNjKxn3USZhGi38PD3i5
snX5UBgy+P75D/h4hqNH9/6N9uGMRqBlSQ/q6cUwR7mFMOPc0dP76pj3izcolu3KT2OmswzdR2PB
HcYa1W4CfVeEL0OWKpOcaNSi9uo69ze5EzxJnzSuz+/r4yUJkMP7q9bl0I3TzLihuUacWquKM8tG
/TDU+NU1s/hqP/mLL9863FCacz4pITmDFI7dvuVWfe2ATFkFUflgjkF+2k6YNoI2zddo5c+EXarL
37pD++AOW7wVkgAy21vay6swC4sjWqvVzoVQcdx3BHl/fp2Pt5WWdfD+UoTepWtauPGwV1xCi/Cf
cMsRZvpbf9403r8oGfedVVd1tBVmOR215gRjzy6n5K8P7G+u+uVfn9IB5v3gf/4fUt8vyrf8pq3f
3tqz5/L/A6778uL/009bsPHvsO7bqntuizp6Tv/Hrovyt+efHRvLP/2b7S7/MKVEEqPI26LaI5gf
/s12tyWrN/x2Rb6QsBy+sL/Z7sYfCgqo7romZHfJWYp39zfbXePvUZcyXNcVwjRAE8r/xq4h3w8+
C8ana3MhR7hs+i33UJgbhDUZhf3r9L/YO4/lRtIszb7L7L3MtViOa0iCICg3MIqgK7jWePo5Hpk2
FcGoTnbv23rTlmFFB+C/uOK736lAgAdRGSz88EA5Dtg5rTVxxRTpS+Km3yzJL3WFv57K/IqsaoaC
6+byo/x6dJnmNUqy6kO5EVHCH5ktdoxN5FmeegO7xMWmxMaG6X7y6H7eGatfXtPf6/XXtueyff99
Ifz57C9X7SygJI/qDzXoVm2QBaOPUi9sw39+yOK+/49P+RJ9Gu2sN9fqY3QGFyvxk+yMOyzZQRe7
SBL8wsP6wpbD0h88xhe9Kui/+wC/l27+/JpLCPfL7dANiNkv7YfZYGZzxcPtVpvQAGLqxXxDOt0t
3mcCklZsawIZT5M6w4RKGJn7SjW8Fka9xzAzEZ6SvvkBdMuWSgbhq/KEtZvxzUf97oUs//7LJ70q
ZlWmzce8Xl5IF/71QtL/0XX198+Bb4hk6IYlsXN+f8gwGWYaxx9M/J4L6FL9R808HnPk//zav5Rg
/nzMlzN9KCJueR6z6lZqbWPc7kwOtp73+Kj4332lLxJ/zdA5NQyRCRpVMjTR+DrGUAxIswfzfXQk
/7JFF34beaaru40H78DHbd09f/f1vp4WX5/4Ze9gvk/J33hXX/JXoOJO/ZL9YLLQbh4uR+n+v/G8
5a38ulc5mnSNCQ9D03TGNH6m6L8sDQkZmalq77NTbRUfT0o3ducDjKww9SK//Kae9DOb/uNpmgXW
UUWdrvyR+OuWqlzUd0DskDPrPfrBTXmvu0pg2kKg2hhDPUROFZy/y23++JYcgBz1Jme6KSvI1H5f
m1FjnTWhZdEsQKPwGgoOc7Wf0Yfo4qz//UvUf3+LhmxpFr7MCvxSnUtE/jopMVMvbXo9c8Zywpy+
TWLTKTpx3OJapt4l10zDwV+aMwUvnLYYNgZml9mtMIjDra7JFKHtazOLmTdn8ohfU9pSvc5tBqRH
jEXFKN0qGP+j0DZaycugqjHrjG1uamPmcPZQsckfIOvG27ZtR9wL88rt8kbFVHwxhqNZKz8aozTq
thJ31mkaxdqr2lZ47eox2qKNZ8j6Mk2gQLJp11VWTpGx/aGIjeUiSaX6240drK5qoEUgCwAeKa1x
u13qkiif+288zobZ33FAjE9D1UU36VWUXkw1YsB10CvpM+3w0EcretlWDCjcsThfcgxRSzRcsbTR
kqFzsrNWHqRLywkq99lTe9EGp5BBF+sV4kp7MkC+6RgSVRA+s+I9HuP65TKB34lM2SpsQubZcqzL
OYbeZ0Xpmd8nwYEY96e0X6dYD+CBklf5KcWn/ZRVcgShbZGcQ1Ez7GpsG1dosSISW7SGBpbL7kUq
q80lXWzR4LJLR0FhJoLTWk2vnqYvPWariBBP1vV1xHSbnn62BliduFhcKk/FtcFXK1KTOVQyq9wP
5y76wEBnfL9eCw1HWkSpRnHNGOHqyo+ekpdXd12xKvUidetem5yxxbAOX4P8dr5eCmzkZ21TX+Vi
2yaGBtagiKmF62dgSsb7UCggP2U9dcsq6beZlL/hmlq5/VRsC8rGds2QddYomxRQlsOkdWYnQ4x1
B2NKL2c8LpGbz5GP6aAQDNoA/CAervgNFdBpUiOhj8ZQd3mJNCAKdb1LatorfRuLO6NirjK7LnNp
3RwdRMbD3/szK4vJCcWL83q+EUbFgLQdiRJT1GaEFf1ZT+DC5EaBzyRib0fWGPDAg6MEE5lGFgwp
VO2dAVhczTR80mUrbttvzoff02W2K3EigZkh6pwRJk/4/Xho07mOSjgWUny9SXttx0ATawz/ZwAl
w/X8TWnn97zu59OM5S7B01DTJUBcvz+toaZiJRT7pPJZEOCF4au3K5Jvrvwvhe7lKbKOTBg/Il0S
sdX98p3QjV+lwuoc1Oxh5mGe5rxrQRrGt98drsvH/feZvjzIQE7KvSXRm8IO7svZKml93or4JomY
W0jdRq1wD8Qf+Jtr//ciw88fTdOXy0rkV2ONfAlhQLvL3WK8IeAmnKIPZw1i0gQ5R7+8Vknlo4QN
ru0VGtvgtPrLPz/9j+Ocw1zXdYV1Ilqy+DUjn+NYTXE0Ah+fIl5PJVhhqf6douTP33F5CFxEWWRc
CT+o35dFamUtwveIgZPYzjGyxPjMmcunf/4mS0z6+8taVjoPUJndlbBV+P0hmPmi0kXaO+titaZU
dDlFZ6VaYxERb0tdj/wR2RMkzHw0vnnyz2T790eTZVmiTN+bRc8c/O+PTqK2huQwO2esUFp7NlJu
pLg910owivr8kV5HNL3M24Expdq6IF6wHGoo9T82uCID77kyJ+LpOZNffk3PT3MiIAuvhW4Kol2R
fbkKN3GDoVAef6IgRYKBMNk4zEz5B8yTSU852nhnyrQayu01YQDz3L+dRb0I5n4WNgowe08z+n6T
aJr1LOp991ZUadrs8AeP9ZAGkj67pRrpJwsHMtqy3HU7rp5hg2uFeqoNC0scBH7N09SZQ4HXW2Ti
xIdrAN5IF4rYnpIfNLUO8dQdmDFbVUxijPuqtKLPWm7F8ptz5kvm+XNnGoaqsmGAijHIvURFv8R2
l0vGvFKOWbQ7+RCMHeXN2lsOiCx7Csq7wjG/26R/7hMSbR6l8X86h8GXJRxnaJLyFkcZd3AZ0XCk
cNogAiV+nV1cQHfCN42qP1czWbwqyhj8G7KOLf7vX3Aop4qBe7jk82rQU58byjWzYxHfaH1n99Hk
//Pm+fPrmSIrVydwpdSgW1+O1EGVZMaJJAdbH3zkTsX8jabsz6/D32eoH+smCgbW15y9iLWB1UPe
KvP3u9bD2Y0Rph9S/Giop+Y6e//8db6035b1YYpLFE66RmdF+5rdRDFSfZy6ndprttGGcMERVwN5
s+YQ/H9bkviSufE4VqCEARcnONUQ/asuh3EmOv8RsczaDBT3Guquaitr4n3n/9c//rdm9n+WHPW/
rpn934Ie3uXy+mupbPlf/G1uosv/smSZLcMupRkgixwJf9XKBF35F6tONixF5pgmBmJ1/l0sk8x/
aZbGvSdRKsMRcBGr/F0s458kFVsTkhygimDq/yelMv4SG/bfd4S5PBcnv5/3u0jR7msvShLEvO31
SHUx7cENrsPh1pPMNzBeVf2UTpviHNSMlpWxbrcIY/JuO2IGmud3WJyCHkncmTRC7nys6TrAToX5
OdWFXVoHPDJKLKzxBgKbJe1z5bYxV5b4AC6EwhxUM1wKspqJKG09QBFomazCxQgiXXZ29CBuXVpj
FYN+Xp7bQxMyy2Nh3u+dA21DRQ8oylOehQBGmz5IUM5p66Ty5hCvKNz87cE117CfFp4N/yVsb9Md
7oTgB7DKNZ1uC2uIkiDQH/6heU9eG3d2Zs/y+/UlSJ2z4RSr+ig84Ta9/HfY63bqaD1UGbv5sPhf
IWccX7Pw4kae4BBXu9MtnIKn82p+xrv5dNlMDhaQp9rNTuW28fRD/35OvKncl5HXSN7YBakWYIBE
1AvXAc+K0VVuxXFjgmW3R0ykrG093ED6qu9JMsG6voElcxJKIQzeZDh8u/WzIN9Qdnua3bNpg8o4
g85WUX8HieIP4lZqQg3CR/SMBRI3exiFFAZVW8YnOvU1fS1YQe5NYWdrpBezcyFK6ALc4sd35XPY
D5/96LQNhrq2fje61R4xAAQG08UU22spmDl5Yhd30b35UN+mPgZ5Y+ZDxhOp+1kogL0upQJnFwWJ
zUb4AdXpFQtINQkEQDvFmn5A3763DCs4JbYlGynDdHqfCw2Do7bqLCWRzAHZpBzn+/62dqxjPjo9
oykr05+xz5Rw2fi88pMnzU6Ng06+ld0qSKN1J4XxZV+JOOyCzUu39MFMuzxhSJiDuHWvVYDcdcrt
bFvjT1bcX2M0aTjXMoDuK7OLP3UsHJQX0DOFF8sntfV0DKRzX8NQLsp9Ff5551885kIv5pb+rNo6
FxyDgxTxt75KkzBx6zJkbFv5kfiK1wSln4aEMIcEwsFTcmMF8wq4nEPZ8VZ6mGPsgx2Y5T/UrbAq
b9RNrbiZm9zJ1grR2W17wmbTnPz54msvEraxt+223A4pA6+wkt1si0d8flqOc3arqxxQtEheeTM9
mHeMxd/LZ0c07NJN96YbbWsoUweS69xcnd8lL/as1FbZFBiV/KghfAVXZS/l26G6L5JDa20YO/ou
Wvm9KPrXWUNEqGnoucQ/b/N6xI5eYkDaTVfLclzKoqrfBN/VEH+G1F/PNO49wgaudtWkm/BbFDa3
NQPacrqcacId5q04C9+Wu2KTBdpeeFhGXdGMu/LyU9+k98oBe3r9G5+GL5Hg39+Vq56w22Qu7Gug
FGkp7ecxUd1iK/kqOy1xsNJ0nlFb227hfNd9+BJZ/P08fK50FWKMZH2NPCOzzucBIz13XGfyWqNq
5WCS46k25t3mu+LI4Xc/85fo4s9HLsHbL8Euxov5tV8ema6u+hHPxxCKESxxj0rD9frfeaL10+Xi
66vVaTnh8avydn/+7L8+U5W6WkvBJamBgGHA1TmX+4xj9bqLynWxkr2meNYDWKXAvY/g4ydf8YGu
FiDnkSCMd/nZi3HGVw9XbwpiYi45WO6vvfCR/gC7droca79Yd7shEDcCARmufC42TG0RTO7yFhme
vRvZ7jbcQkU8yABgcdkzwkTfWMmLEt0Ll+NlfsrHj1x5jacTBhPcO8dheIwvbikDyAjT1GvLwxOO
Oc7VRdjy2Kou7rRckCMopaz80ZcfU/MkiQ+LN7c5PFzTwISw2mADuJLAgTjl5UZmKEMmijurgUbo
j0lm1vmR7rbNh0ZgWTjxGRMoNV/3mCKP2Hur0Cun8llKEZbwkfKbdtxqKh+hOArRmiuE8kichziz
1jYDXI0vTx7uQbMz5p4c7XBbndpTJuKkD2RCY+B2reub1AjdKwX6IrDSLdgHvXkrcDPEh4thNBXN
To1x8kG07ia1taepdnTG9GcTbmzM+DETroIEK2fqXYOxVPPWrNcZY9lY4k5OmWNPaOd+pDDJhm09
Xroy+ROaAEf41CiiQZYZnOGhc6YfEIyalxqddtCvGSjLPyEax/Exve6BPnoDRVSH6/DShqLojE7C
u+zWY7EH8RM3T92I6/TGwGR4g88WzOPXQdn2UjBnYSKrOKfa3EOIk9cZeKfCEdWXj/OET/IxEjaY
/cOoG/zpRg84Z0ZABbkLRNHN8SHzcFzNHs/xruvWLdOBDkQDk0lrp68eZq89WtUuEwP6NrljvWdS
iN/6Yimd8J+uvn7fuM2qD4Sj/Kw71JLCJLSwnt3Eu8HP9kJYbxrgz4V/+WE66So54i/8ailuLJPh
r0dv2vaccIQ+NfmwpwoePhf9I1PROLPa+lr1aicpnZa9ovlgMJ6rU4qd7B2Pxj3yJN3Ft5jFEDxV
tnG+z/s3cbq/WOurFVbK1ugD0Rt3Mu6YduJVq+7JeBc9Y6P0awqWGnjCTenNzrA9vxCCoNsNgd8x
qWM3sy8fG34erV2d72dHiQIQiiASW5f8i6v0rpNdQTsiCJ1DNpjqXIc93A6QIEKMXtFN42M9bvEK
ZiJbDpH60mdEtSp4YGKKd6bvAYqC34AaWbgwPcLLSsm2icJbzEsf3UN+nHfwoSrUeeKuGe0RhmdY
AXx7znyoUzZjdcr9xSlwBwNrxOFwvD7PaMJ8wTXhVx313eX+zBIaXHau06p2l74qMsRDb3JlcLi5
N3SMPbsaq6mwIxcSkQFB6uYirNp5xbvRGf3/6J0B34xzFs7DvTq43ZP4QvHpik0lr4BjpTlJ9U0E
DUnezQZEbma6sLP1Z+9ceK3oydVGqW5M4VFPHycjwKQpj56HPlR7fzC2sC40C+MEf0qJXRkTM+oV
W9qEW+rl4nPzkCR0YCrCFuhG4IR8jlE2Lw5l4MHqz/rsFQJAnxUVZv5U9lZESxyJfBaXK/d6yl7r
z+Q4nQyRxWcz6q7hb/2OZ0V6yvfVB512Yro0fq6BvQwudS3WE/OxuGOPD5rPlFq2qXIK516N+0i6
1QvXALLMKcsPYvhG4WR3Zw+/+wy+jugo2Oo6w3v/OXtYfrazLWoIuuyow4mbwddtuhwBFLUmatW6
SNVooxaHolScC+bFqW5nnF1XG+miWnxQI8qfx+HVMEKz8QFeDwpjswDJbgiTc7v2JJ8eQG23typX
pxGOustqFp12n0HDtfXnflreeFLDEHfOn9MiJt6LylqubboI11O/54B3mo11r8p8KF8x7GLYM3q8
uDZHQXqqH/hS3bZlz+iseTVceEaKI0TegLExNwqeDi8ZV45TyawvYwOXXlwz0+YbZO9+d7iglo6C
MVtX1q7XfJqVD2p+V7VQV29GUAu3vHiUkQ4U5AaGj+7qr5fEa64+6I40OV4wM5BczisshaNuf9Z2
+nUbqSG05ww7jZscha8gHBVlD0Z99q/zAYOVKFtnhPr6+NK5UYKVgHRDpocPvFl4ZEeqgeG5C+J8
xWuB/YBFNLOoUMrgKlSQj2n19YadRh6YnTh1aXWAYyam9tXRtYobxbfgFoku0DxD2CTXNYy0As+q
50t6bPvjpX3SJ88QAvEF0r2SAEtxppcKoi57X9G9zjUD3BJ/JLQUTRcaFJ5Rim2aW1BOZrZpuRcv
fm46DEiLXhavaiduNzlV7OEJ2xNA3KkvLTxaGDNhLNkRNkNMOfgX168yjJecQtxLKrPdKDoc1jGK
EkAA8a4UPP3sMSoibgwMSzxo1+Ym9tIAaJc3vpqXUH/ABSUmGbaVLWRM1Yuf4w/y4GaFNoSfZ7FK
Xl3pR6Bu+6j8+GPcxycGX9r9ddXeXu4w/3m2KjIuO/OSeH1+ZtoT/LOfWVhZLFzEpvXNlAD/2GUn
AWoPiXlYB6zYGTdidzH3s05pdmO0d2a1rS9BYR4b3LrFvSocrvXOLA9TE8pAVRNb+ODW6R8Nrgbr
PcIYlL6pN2M/Mya7xlpxjWgwf/PzXpZOre6OntGG43zTahuiB2VcjpB4APjkn63H3qvzu+m8knJ/
OtsmdhR90Ofr1pE2JpbzLBEo1OwFjsHB5OaZX4ac4ZOPYbAl16jCtmDNsO1cygOcRPBju8gFREQh
oSvZs3YMyDzedPRnV7n8jJHR7GVe0QT5sJpxfTJtLjWT35FiNpZmSwMrlB3uTxfKCHD2s4sFC/C9
mLm+MdAtwgqvLrz8ukrG17QPUMKmOuUPSH6ljVWcXR+1UMGrjJsOBZE/rVKMpoLKKzEG8ke/XF2P
ALuSrchLJvAlBCDTih9097zqfd29PDBnDvbvGXOc2G2ozV4QoXskdbzP0cd/zKn2oy/7wkt+6l3o
2L2r+lBpAD464GVtdUMS6eCuhLomcwVXWWX+JbK71+wUcdsdzdVlM743IaAze3poXtm2OL64NEdF
YE1H0ryjsjyOj0dg0DjjB5OTc8iYyYZDMiyOsBuN9fiEgbxneMKOOg3r3Gs8IQBp7bd+vlr+YWS+
yZV91IM0BU6sCMdYQ6AOznftqvokhfeKT3k1m/eUWgLe6CHnaiSiRfOkM8n1mDhZG1qzk2zP3foq
n4zz4yVhwstOFVKVgyoeGgACpq0q91lHcOjmpKeUHhTAR1uL2xaMSwaSkE8p+/Dg+Lmx0TYLn4rR
fA8sQgkUUNMN8wQjg/4RDbEWNEiZurh1CeIu1mld0MWmgwW8rZz9QVpniqPdtvJnYWOibkIMfp/e
wIK2dOZtmdBzyNaDtYdV58t3tbLPCEInvFuq9cQkMtC60ROxmYPxouEsCHwd8qVfdr74I3YHG35Z
QbRbr6brqrw41J9cwRmSlWDYlifrIXMHHHyP4w/qR8BWxVVirCYPR/8c/t3ZUW29vr1yEVKPab2C
j9FuKRoQD+PN111D+bl1tfUU0ngrbUm3e65sPRxxMUJeDVYB0Sr9/vKHWe7G6nQd79vzLu32irah
+FLhcbaFVMDEx13XbS7X91h+694gJTnXoJOCxHiTqU/JlMqSo9EDhieU6Wp3wuo+AvaS9vdK8TEX
N30FjZGtLwZx+miQITCe1XGHaOszAYEibE2wb1hO3CHd2Yr1ThADbCtXevYCynmg2jJTIAqvIzoL
geXC/GsPkyZdN/NNx+UtAgLVDNfY4RI4uZ2j+/2h2QEa9EGAbPsbrgiXTMY2OS4n+izmyeDvO1Nx
iBhc4EssXFJp3TyozAmz05TKV7dkJjpR4nA0764ObFkmgTp0TFj8k56LB7Y0b/QlH2ytdNud5aXU
RTaWUz7pLkuG2+EFHNQ+WeG1T3xt0w0FT2rrJNjAknXbDEUXr7ytdE9hyh+CzL0EUBk7diVuR7Gt
H8RVuTX25mHEgGIjhRxRrnKsFhWdtIetOLqT5l/KYLisNWcUXTn2msktvGpn5e6V85BsSKO7w87A
+U767F1USlTcZkcDpswuHe+Yxa9w+2Ab1yqfSj67MMrmA10wlbpPusbKdlu8lI+49s5lWF/frtFq
zm5lYdNMawyYqqBKzgzNhDquVfzFnOx4lWPnbvcpynk7c5e6os1X/ORQsOcwubrjYvVB0OzJ8Wsc
6k0wDV5CaGHcStk+Km8V9ZShQogsqA5k01nu9KNFnviWiYczcBDJKfCbh8LYAJ6QaM8/z5B6VU98
Hx44kRpqXyX+vh7Gv2fFM7RNhgFsqm8qkNiNf6UAZq56I8CGdfg0jVXRHmtpq+KvB9yTZAavPP52
jI/gFdP+GIBFT5BXcsS1JoHERuPSo0NIHZazkk3oj48pjlWFQ3WAq1faUMa+9t7oyMWPVrqPmscu
/ozb11jAMqsguz2d9WOm/dC6t4bquJY+xo2PQQt/UR8DgsH8R+7Uk7/oLsh2SHupKDhcWiCyneRZ
VVzmFsverZQVEM2iDihyWp0/OfKTlcBNuoOnXUevEvBXw9ok3bqn1Hd57TT7IoaA5RxpPfvdg0JM
vcHkhatD4PRan9/RNar6m3SsHkf/wg0OqQmhR1gLlNRtytFF4wsPVJit3lfOTp5uKKzHGCrPkZcL
K6H2uwxphqv3EHo8cwyQ4S0+Uow+2qngmV3QyDdTdWckt1XlZSDJQFFbP9ryNJs3Z+VjIcRx2o0Z
90AGZcA1sEZE0xL0ruhiPuCa+15xeyAylG/rRy74svGy6C0Hd2JexTXuiJuMbazCtrdK71p5XN7L
dW4c9RsYpdj52RanJbzcLZX1+BX/a4ft7GqBtmbMuNsQYU2Pi/ZMkNbczRDNlhXtUqYVCeVskM3F
lJAfM9ja8/a7AAttBEmzn3woDUfFSMfct5zBM9YJ/68LbJwiN8kdrunZeum0zlyLV+rhGAEi7V1K
v5/N/MLVlzt4minbrA/Kk9O0W1nFR36tCwED/sCgbdrEBFaMwwRlwCvg5BStNS0Y7h6rcC837JOL
wz5efquOuJAjdSmIjBt+fpO1gc3k5Okh1RLPfMP5A/gg3Xu2Z3rfkoqc8JmmAM1kHzz7V/oLTKNx
H9cHOYxc62S55hs3miP84NSyl98fDM9B6LdT8bAolUXyLYxyC6cmDihdqkTsQQvd4Gjdyzb5o+kB
Eb1QWzRXhnN5lbzzY+UNZOIIQ2NXegGuOl99JQuj6iaJNgK1Zr5cRABY7SlhSaT0TnSgqi2fIMg+
Xb3uGHvCoY0ChQuNrJLaOeWeK5ri7laUnLOnJMsMMjSYd/US/NKyO/xVQPxVPy0vfet/qisu//5L
XVFQotFUulKleiM61628HrZLHwLYrEMGGl786NbyZqIEYjL/umZ0K8DT+659zL+r5H5RbfxVVkVF
JNOTM0EifFVtXAFNXYeCEifly9khpWOTUF+IHUb8NL/fGRuW4dHEjJKPJtXBUBxY6ksPuXg521Tn
wiWHHB+okG4iv3ewZYtuqG1QEO09cy/zH5tACvpt76d7hWuPW5u/za757qv8FHn+8av++6toX4bY
QTICg+n5KgUh6lq+rVZDvKHzRK7lESaurpurT3nHjX3VPd8svYCzv+iLib48cnlbXC1LlnT2Z8Fi
OmiriHY5ajE2ccoiRDJ3Q6mCL9853T1rnL2gv42hsW14PVBZvi+0/6cexi9vR/vSW6guQgfO6GcB
eqksD6GCLvn7HsZ/7B8wCiTRFlaQP5hfFmQlJS24UgD1vEogd+RHtUNu43b8NJwD/c1M8vnNJvhd
bfHXyvv1mV+U0KoY14O4FNcXBVsfOVZ3NzJBtyaVHQ4x+Qww1AfacJyEJAwO1vhLnXUNDT7S+Tzf
ytx+l+39/XnwcmM6XUNJ/HWC3BwwVoySmWL/rv6kHtgojuLnnkIG9Ugcz6qPszB+wDaUGXLl0Vyp
mJr2gOOWM7sBROlfPsk6olP6KuzqVe4TGTx1+Y11B8dG4epYtQZNAVsMjPd0q4aIXSmU2CB+6Zy9
aCfAZgKITjKGR3pp3+0OGvn/4dChM4QAQEG+jEzs90OHcc9yLHGodFvV74kwyD3ep+fhXeasU2DX
Q2iyhZulwRB75wdlc3bxytzQx1gpm8mmqoVfxltuOIRDs2u9Qdu4SMdzSuzugU1Wqdhs5VONnvZI
XWB8Yv693upYOyaNS+M97Zagu9gUryRqYk+TOg+MMLs1wnoHiXe56bUjKOv2XnobgwkN97TN1syz
3GlyeN3nu/wWAKFAMmEiDmQIhOufXPiQ7omvtFtC2Tl3xhXBNpfCIm+BpO6R06zEsNxePRrFq/xN
JFreQ48jOV8Rco3Ez00wAKau/MjnAASWVbkM4c3BRMfAU9aLfnzgaXfLhMt5LwTnG27OcVhywoi7
P0LoDpTI4RdzxL3hxvdABX3LHW+15xyl8U7YxSjtMZY+A3S5EREAVO+JaKdBdKeCZ3/+5z2lLOfB
1yPwl3f8cw38crGcE1zPu4R3rAbjg+jonnqrrOgJ24KLCPiTy8Ztqa2NnsB5zluTn+OHCT1DRDEh
ph3DXb293H+79v7jVtdkXdcUlUGur8KnuR6itgOeQNXngp82xSNzWVwPqrvEN9Mu9r49XX6qjf74
KX555pfjxQDifk2X+VRU29mD7vWUNuNVsx3XxqEMI9Ox7kZPoef02a1A3BIeRpXHFOhSyW5gmTsj
HMJj6WmqN6JqMFyd0GAp2C2tzsuBVr5HJfZ8Gg/zYcSY+qGkC8rSvJ13wyl9z16otJExmnfdA2m+
4UGmS5zzDfUE6nFUnnziaEYHfH2rHtg8+S67VQ/RelJWSulOG/lg0cU5tPvKR874gySOynuwyHx7
PzrNFK2koDjCTFPYQLCZvauLBfoGZUbqKltqj2gaeqJwbTc/g9O+07f683VlbJYapvTYbPrXRZAB
DTi1L5tqJOwy/egAQLaOgmFN1k+lSZedaK28DVx4IMhvu0fi9et+9pci1Eqj2rNEg1RsdtyK7oDe
a4kq/e5YBcKW8q7uJe6wKwKU6Z/ZA763iCEoEC+9FI9U59Bv1OTniiv9SyAdzow2+NUer132hXh2
hPUiHNM5efdnO3cLpDKNhZO5W4LskgLCap/Cb7/tPN3X6Dza+tO8pYb+1lHvPiyCCGvd8Bcwcs9u
sCsMiqD08gcmmcORwhYFv135ED2cd5dT7+G5e6BgsLFW8VYN1HX0Cb6WCGjkNC5pZic3mB/7+b7Y
snsXKAghLKXs3bdt7kWz+XXZmhr8KUyfECF+7eRfs1ms69jklCYKU1lkEUocIueIXn7iknt/Z2Gp
qP/p4vv1kV92ighFve5GHjk0T4XmZJc1ZSiAvRfVsYCCOlNoflB2wchiVgJrvjsXP5rsXp53BQBL
yZfcZA2TfFywoCd+X+7M5BXsLszDk1G7YHbd/r7bQHCWNXzzHNhWYwm+1KY5vroqXgYdQLJxyOie
IZ6PXneaPuQH5WkmJUl21HbKmTq0fVmTIKO/DSBBWH58h7ncw+WmCWkCsQ97Cr5XWyw24kg3I9mQ
TS+LAziqQ5UZkRUVZm9+Td6U1FZ0GgXCVn/pqCUzDQ14N1BfzN3ye9MWc/nrylZ8KI/0ACeCjyfJ
58YD7JZnaH5tGPZrditdj1ABpI2pSLLqZlIHrjCcfxG9iIotSjbNMkDnqKfk/Vy71ZnsrWOfYRk6
e73mlYdmD/CA8iPJcfVW3M33I+plNFLSWjVD63qT7S4cIekjecmgu/zdjt1D8nPFlMKBv5yoe1F9
FDSc5G0t5H2t8r3AuOkJQdsz0qYEau5+OeiRgwTJtnicR4cdDOuyEGnOgDj0LhVVsLAzgBS4ar9C
r7UIuLccK/07ntzpZ2J4/Xv9TvxfUlXknCqEjQEswEbDF8MJPhm5raMZsqim0sRYcRKWTzOshqXG
puMQ7pLTijKVG2iglxfkU2gKqOtqn1AgbuKXYbL3uhXU2ZaMeFHKiB/tTtjnT/Re6JyPLh2IiuJJ
YhvkfY+MwXRAZN8lhwKV9krTRKe3mL1BQV7HZOFL7zT+0QFH5kE1rSCH1o0dn+juDXwiGv2rJToQ
3Hwr+51zuR3D6HF6GAIt3YuiK3Kx38A6dsXQPEr02uppW4782EU4IZ8NEWwd6n1Ejha5FcUu0085
5e+tjyWgUG4oZbTpzRCFarW+mh5ujhOWXn5nOmpvmzcU67zo5ruJwp+0oz9ODIZBJB1fTAUU/O9x
XSlKsjFeBNVlzGslkMBszM/rk+Kr9wlh0rTK1+ZKCqSQ6WBn9BvRJhqbLjYvrvdHdxkEtPhgxmt5
R/aOsoEoy4Vu+VNE8E148udJA5HBRGLK2DJa/a8K4a5h2kxOWTrTuxmc15Z/Xi/pWOUh1fOuAYWi
OjjS0f0c3Z4CR/m+1AZGKrB0Lna5O4ZAotFyMNzlxoGxatLvrC6++4BfREbDOZ3StEYzBrd4thWU
ned1G5whWtk0CJafTWHSuH77NkL6fdh5ST50k/EXJO78MOjMvwTnF2jDahXxyxh30VHzpRA69Fp9
AqHO2/huyciLkP33JfPb075CmHIzEec852mD363EtX6EXU6K4kwuEzYRvzH3juD9P/bOYzlya0vX
73LmUMBjI+J2DxKJNCQzSSY9JwiSVYT3Hk9/P7B0WpVJNdm6d9oR0kCqIuG2Wftfv7FfbKb6angZ
2OhJKObgs6aOms+5393Rh+XO5zuyIQUzMmRexfEgDhG8EXIDu2u6sW+MNwkZ3hWty/59Fsk2F92q
h7rx1q2mFTSCZku97g7bamWuafWDUygr7YYi40DaUnFbHmYui/9cbGDK3rcr6g77jHYC9NJpr8Lu
gLEoXfsX6fgwU9Yk+EUFBNoZp/M4+sPPBO2dqY63qC+pE6Yb44aBdwaaNOvO4Qw4wv16Znwc5E+e
H10AwaDw6TT7E4EvDrKp1zDoWYYQluED67Irbeilb7OVkS6Mh3wduqQPb4yLcj8PjnLZ3A9nyrvt
9uvsMlixMGprwxWXPX/UufaO3twZjbstp6ORw6bYo1zvnd1wFW3zh35Tfucq+6H9+PQEJH8goUKS
ZoqTEZxZA/pG0/sFIZSu9SN8b+AEaVfDm3cItsV22jYr+Nzr4WJmOTeXw3m55gT90at6MCnjUNxQ
6uQXKfL6BULRA9k3H1p/zX2Id7EbrKh2r2nTxQXIJKUZAREX6QoJ6MECfSQS7ycA8MG/Sb+RNaPQ
+jRh0KGoCKtUm0oJhfHx8DT11ix9UtPhO7budNFnbnJBgku+ztA5VOCG1BHAJBTh7aEQm+ii2EID
jRfFykORbwE8QbFY1c/VbbvpVimn1Nv6zoAxNFed3nrcty9zluAWxM3Vn/0VhKMzseuWsluDay60
R4kjQ3ClnikXTevMxzj7vJ+d1xnuUHd22iNIgg/U763LdbgubqolTa+Vv0nd+DDP5vTgLzWa5+r1
fPYzqZaibStfzmxENz4LVPgwjlijR3cmKG9O55hbCOMQhfiCy6J0xTZ1K4q97Kq78uQtiuMl1RE0
kLWIIG0tgyf9Xezob0zLYMaRnfQ+PlAXuB9LCW2nGbyaNvP3nM8mxca6ntzpjtLHvyr2tFf9M39t
zSzu4sG7UZxQxlTCAt5+ttaNj2GdA7diTWqAuqrOhmvkm65QF/GaIuNtPkGWrAMFazQOSG55MwHD
uNBCnfZC2xWZ25xXbr9U7kNa3ppjr30noc8+74u1Ez2W64BJA6VgURzapeIMtqPVK8MpnrN2OTMt
FAiNr9bduHJmvEB7GSGNONZWhZstLaEynSM2d03YRkvPJaz6MKyHM3sNN2tb3urneQOuOKKPgjNI
czPYzETQ8VW48MIiR78gMSS8G87au2Cl7b0bqoSEQmshHlmVEMTN7XKxSp4zljp6CPBdXaNdNueU
aMvwKhVrWgihoyDOXTE1qn23k5Y6BE+IRpHTLMeN9QHqjQ8zjv5fCOX/CnH+xQL2pQ4nP1bh8Nd/
iXBU/Q8Za2VNEC6CDkqfgbZfGhxF+cNEkwMCpxgIMQ2dfflPCY6k/4EhjSmjs8HEAHDO/kuDIyHC
kTX0y9DVPwxw+Ln//D9Hhmi/7IT8n/nVryX59+4Desyj1cxAqWVYwJz6nGTMXiufLNWS30iynHSv
CEiDfJ235H8Jp2sKr34fPbulhNb7sKx/Jm05pPljmKQqba7ED6X3ppCzdM7MSw2VURwaeZguq4FU
5cQZB1XDS9pXxiTb1pNWNyujtMj2ceI+oU1k1q1lAJsbUykBMcTEyY2uFOiJDTjohageKPMaIiSg
WpNuAdNAIAwHdtG9ZihviNHDXGLRdAQJIv0xG6GvPFWdilup6HpYolNhjC9VMhEUs1AVYuTPc7Wz
0hdTTtNoGZZjU23GiTzXMyLYaMTBL/C86QkvaYnJq/RSlLD2DfKkPel+ZxfXSabVESHtZcGjesrQ
B4uC3DaIV1UJSh13NQ3CAYeIYdXG5NCPZNLq8gSrz1CpxxZ4QuapU6dKb+zNSYqLjr8gdUPm2GRu
JRtft1iAp6HS7PN6IKUPYFQvbs1GSrSNlluKT8czHWxvMagdmQWLyNaS9DKneuMF6gbpczZENwVI
H66GqiQvWTp6JZFXxHQMLCul7I+7RtVy0b6FfVc3O1VXx5qCJ0nlVlv4/qTnay3PYnU699SJk4oV
V6N+7ZWKGh2kTO6mR8+yyN3VdV+SFlHdxPaG/ODo3Y8HPdlJaSVRkWUE7KAW8SNV0FUJQ8XfRlos
OLyXI4luLnEIMMuimjBhp0r7SH+MUnlSL/xUVgN61DlXzqK4UQDf9E60G2lMjOBcGesADrFKkMhl
OhBl5QxmgyZmMApO3IY2tJrLS66Bn6V2fFSbyn7GpMB6HMKqy5eFLTow2jrn+FibAUht3Yat5bRa
WNDiMoaYJbUnu3Hj1yTNLVCsgSNLSllCa7RtMFsVoTW4v0+WtDv0lqffZujWgpURJ3q1sPKQ+BMc
PAC7JCsCa1QDcve2Yz6yf2GlU2BdlFrhu5I1LVxEUwlmInRWSku5taduWQ8JQRqRGsM5HnvPQNzg
F1npmnmu3/qVqbZOo/RgDtLsGekYUxXDryeM8WFUjQA8HYJBeNFinmo4UqnJFFcUKoUjean+s8dM
nKzqSkozIpKi+L2y+2A+khrTs9YMMRhM1Y3K2jCkqVjlhYrzHAE2vmdFOjO2n81I1L7RCFoJCG10
AknuxEp4ighxQyfAzFHSBkosETCByUEyCeXuUqpiD1CkIy3UyRkm/m3ul7G9M+pENredV6TSGd9t
YlePp6S5VYPJhytXaYZEEEeWS9K+jwOyxaZOI2Zr0ba4EE+Qk20zN9f2nNA28CJDLT2vk0h45tbo
5cxQ91GlhPTku9F+zflOENHTgFVwYydVQsd5FCEUeXwg5G3ErByXpJuSO1ekc9TgQusTuLghSZWs
CnZW+Jw/J4+EqgWBy+MO/UBvPMY6ETlnBjGB3aJso4FIrDr00vCsk+REX0dD0FAuaVj2b0vCxTK6
0VhH0efOpjDY9EmoAjLqZSlT55bhgFpBqaNkXCWlQdI7RDMrNM98bGGgFOKbN0KEMBKLlnWYewmg
qhFO1mtfxwORMl1jFGG5MrGYEfVCS+UE2nRbhlW8HLpOkOHkdT1RY5pWxNJ7JYWdZvGSR96UM8h1
pzmTKOrozsxY2l/aoZJgYhNoGK9i7F4wnzYyU88WZRB56Xs4mQYqtj738/ZNbkvy/1ja+ty+D8mY
nNy+rO1mKU1VUhaLPu6N8L2MchnStB1X/ZtXmUXktGY+2Gtr1IR0lhF5Zl+RQFXZT3rFxPyR2Zbs
Pc34gPkis6qVC6ZWXyxDC7E/zG+jsIrncMD6f6NmSl/dG3HVZe+9odYedU2SVPkN6x+Rk5UMEY+o
wmhK7GJFBJ3hD4sxk8sUOwTFbPaREnnTTWqhjb6W4IYi3cP0wtBfAzvXzH3eYXeSQazOss4OlklQ
9DRqWOQlTYLSwpTfyV5kESnrSyacz6TSW6hpfSF74HplV2fS7W+Fxd/s18fNk7khi/yIQ4eKMtc0
kOienD2iuvclXb00pD4z3wNFr62N7ZMG+Y1x6ufrIA3m7C2biOYIfz5Rvzf6OPRG5O/jCISNVdlo
vnHZOFHKzU9yfIVZH/9bd8pOAnOwQn8fwc3iCLsvp4X5s74TT7Pj1txl79bRs/kKO9NLVnO5ypj+
DuGZa5u/jqm/7gEXLEIzTaqfTwftAc+GKDUI3X33EKkz60fTmR6611kZjy7+LLsOYJlotC7Aor9L
Azjps3N1C08ODSGZCtTzufKasiSywyDbcVqbcfEIRW9zbi7bZfyDDjc9qH8ILH264oci+7d3nrRj
KVlSuvsw67vLIRkWrn87M0qCu/jh65GqHMNn88XwIoQ/gFQcn5NPVoi5mreSSNtd7arjYjwjoRxG
SwRjslzWrcMJDHHLeB6sv77s310VEzeBshx/lU+2DaFddHKhIrkE5A/H2xxNWNvs8+AbFOCYtPPr
4SxVMSjucYj51MSMPLvTqyLfafZLzTqrYSJVkVjw9bOcyBw/roINjYEvG1MQa6yT2rxptIgw0GKX
XVTb6BEYzokvIPY74WMGyeTri53OeJ1e0DwFmJYI8/FHOp6PGomPVutZWxiY8AU7p02Mbx7n9NN8
XMEm3FHhSaAdnOAmxNwG4yjMbSBXV3Gs7NqU5l4VnfVeuv3nz4KxAL5spFdYgDXHz4IVmiQIa9mq
uUqJZM/Ea198s0Iqpwen+XEE+JyskzuL08UJTWbIcHo2NWur6N5Tq2PY33YdZwLJo8shcxLILi0r
vUiT8Hosh30yBJuvH/J0CH5cH28pi046A+QU6p/UTsgZNU9EYtmVVtfxTdrlEGcNglS/+XKfBuKv
a+l8OVPTOMaeDETSvwYMMM1tDyo824tq6JCW8HO25gaC5Xd9zxNIeu53qqZBhhZTC/8nXKCOv1+a
ZUmph2KV9ZQvlSP6JAgjV49T0z6XfCJKz5mVBWcgv5mIDlmmtqgyxbH8uLKvs6ydtAHqbNaVjuF1
krZv5Ug0q9pItfGis8u6fZehaC9UIxk2Y56EvUVbSpLHTVeWtND1GvP8RU1IQbSP9cikExmOk6GR
VBAqfXvQ/ULGkS1rU/X162/6aU+AkoNXCqd/vGGE/Mmh0c4s4rIacK3HYoulDiQbbBLWHTAVlhVw
SYxfs/5/EZt/KSa47X+P2exe2ipswrY+Mk+Zf+YXcINDiiFrsgkpzWQAUgP9G7gxzD9wz2FnoT2B
ExFElr+AG0X+Q2Nbl8mzYvVmU2eN+7fTsCr/YbCKz54nNo0dzJP+CXCjH/sHzXbGBsARJD18yvDY
+nCl/G0vz/tSM4YEVFTpy/uw6a9Y0g+6FuQIhuuVP9GsHUsFknGB20IXllstK6/NEkVWXtUxOpPo
3TbXZqvpi0J9tQT9UFuJccUL3MabYKVMuLxlHbSgQlz63osy4mWVDjuzCc/GCrkvhvZCpIcCQ8NF
MajkdsfBS4SRpGMGuI+U8F+SzouXrZk4StgJGNp6vCqCmCwWc1PjLAXjBnMlkjhdXPHLRd5736xb
2vGm9uslmbPtkTwv05o8Q/m/vaREyo0hCqLRAX2uwJA8CdlZp2ROVvaXGQyzwIxuc7ldtsConD7P
W8XcKxM9halXtlUbnWtjuCOSJd8bwtvJWbWt9WLTpyXGngMyx6xY86oJM44RfuQ03BPPg65NKeBZ
2UUREqrihXs2ozc2gts8qFe/Ddq/OQ+crMxCnT2rWZFZL7V5D7LnTfe3J8RfbSg1dp+l74mH0K73
Fl9CDhGAmRY2AahAKgj2jfeqZTDMg/SmH96+uYXjjfDjFliyyUlSwSppO5+85Iwrc/SzChDp4Sqw
k03tiY1RmC8/1bwmckFsNLVzSGKmR/5d5OlHL/SvEv7XxYFKsVfk8bVPKXaZUqo5SfQoPj1zFaBk
ljmTTc8qmpDaIqJ2vEs9SJlZubQH4fp+5eBjuajkalUnqykNbokVcIQhLVRLpbuGYLYoaCcdrBJF
gAYLUMlvZAoI/Bxy283z4Bvfto/26qcHECwVTGaFVjjrzO8f0B/NqJZrH657/VYpPo2Dsd/jHjoA
nBiTE/vlxqCAtqppPY7WAvMaQSOpm3G2RpzX2rBQTRBTD6kOuqkpp3fylhviXibkWKJDVU9XgIfx
IlL6bDGipp7Um3Aw7ktb+ma2nRo6qTq+bAKuEh+DyYbz1PGjZB44xJi0DZpnc6da0h1I14UUGg+N
r7yMmrqRWvAFy3+vze9CDD/PA3ZNfFdsSlgb25PTxA91qnNF6fx2aSexscAL6ymIZSfXwEeqLFlh
bOsnqwsr6NfEQmO9CursfD0P9I8q6OhTcg86twCWr1ug9icl9BRIg86KxmoSgl1GMyZRQjwzzDc7
XuUW0rlUg9bU9YuuN6/sEulFK4eF05Irs7BHbKY8mFBp14G1Fam6UEpaVNKFhHyH7AH6OSnAeqGR
LjyBGivm26RhOls30atPIsUCsBYhXDgLOup0o08bowlkJ7Bnjk/FiO6DdI53P1fqEvXiM8fOTBa7
VJ1/s2y+6XZUOKOACqpCDEqT9uAXOAigNzWVYcJKBKQVGVoFXcno9KfG2kn+sBtT7cHv41ulC88B
kdA4q0/NqG9qTdvItf7KyhlM+6YTO6lQnoD9L3SjuMzt5hB29pss9AdCkt84CN/iW3M2ejei1h4G
rzv4vo+AoC03WoL0avBeys56r4updnBnaRA4Z1eNtDa7CvZPf1/yi4tqaBZ6rD15aBY1tT2UqvZi
9TElY+sSo0e2jbKaPHVdlwLqlBqwJWXwFFsIRKPx5hf2NtNHzMBy6aWMp01YJbe9wpfUq+bQGdlW
sxq36PkbqSFuyuJHkFhoLfPlaMS3aRqeBzKxkHJN99d348rYdbLxNqCInv+tI/WJwPON72tPiQev
lPma0fFOfe3BrkmeArN/avzytZsOUcWfm3GIomZ+mwDdmvTYd+kE9QsaF5jWnJf+LqYQMFNH+K3F
+0pYd1FrPNQxKQN6ex5bFfcp8zNJl/7ImlvTaw6EuxnYjYIf1n6KdYG2yeGiEzYKgdkocB1RlKcW
klehnxXlMG7LQhCI3F0lwcRbSP33zmBDIQFz4WHokOvKEybFYjHp9BhtTd9nkhOlrDWdOnt5BDRH
cxlJFhYN/SyAU7uDhUmmWYcIPAMu+vGM2BUtK006F4W6NszwHIwPtzUJSr2Ib2kLPfQ9nS5zz4B/
8MxoWxcy9GzkTK3cOAweHL5a4w1gzIlT7FhKNThPxhKBlcdcn8t83J3fWdnfxaA8TSaIq28gI9B6
XDv7vGOPUIN3YbDchxDW0hw6nF7dhCq/q5s43WRldpmXKUT35iLuowcfW4oWH49SFtvRj0AZM1qx
3kT/V8NYx/CRVOZDfuEH0kJEto4f2IVRKxs9ZSL2il44jVUsmkZ+GUacSYLpTGAMLHuACMXWK7ls
KyWEB5geBCNvuBXyW2X5sM36AdWvFpMiB4tZL9QX0XL3dZGc9VXrIdaByB9oaz+BaDl0BUEEMjQp
n65SFpzZo5jBYxTsMiovz7fver9DxG5tmMXXcWG+DXpzkYc5O2Evr/tWfTFFs8sJNeZO6ISPEN19
C1BFn6Vi8eRaaRTAE0IEkCL2DPAcVZrnQB5aug/6i1eF0Pwied9pT4Zp3dXq8NMezLWW8kp1nVZB
tUgi7akrYdIQoI5SOVb3WOuYifXGHlEtiIK8q3qxzPQM34Hqwoui6+ZFJbhukRnW3VDrL3mLD3An
X4ee/lQmTLQA+7xaPw8Gxv0khedZ9dYM5gHz7BdqlBV6Ieoh/a2gibPQjRa/dIuOUw/v2WubA/d5
o+taB/gWgsoNexObaF82rwJDXgzC9xdCTQsnigLWbNT6Ze9RtQp960EdjeXqUFRoJ+LmwmzZ9yTd
HdOZKY4ApBVOPnjvii85TRRiaqIm8LDV6JmApKVfojM1C2nbqvpOEwHSymQWzIewrDwD5R73KSQn
HV5wWHf6ZMK7RDhGgwybUwbVu/5mV/m04NBM30JJXxPB43teBEwfKs2iKNgS5q0nTUnL7DSsCJLy
R5MejOapV5Utv/FSWC2+GT1cm0kyHoDXdrlya6YtjjfZZRmLuwE7ZHQb6oNhDuejEqy7wT4oI1NV
SyEo0AidFkY/unqnaEQ7TxgY5N4jTSbU6bl9l9Xckma0N3oUreiaSU5fNcPKsHNwM+QmxGR1S2vq
LoapQV6VRPc0YG6IH7vKcfEXdAg8NbtUYhQZCCyt9ubrvVs5BlMoI60ZLcJcFsQBg2txikaXfWsT
GYYaIkhuKyx/HYsorVZSV5muwkQxd5NvXkUyM90eLiN92msgWYADtwnLaWBpL1/f0CnJaL4hcwb5
5zMmTLAPdPW3un6M27BIvaZZtp76lKLGCWJtY9mUdnutBtScPLiz8+o41fqTKATdJvjwwgIu9zLN
8Sa+Z4xSXlayedtAfptgJZ9CJ/+u6jPnsuao7Jmdsqn8FFoSQsX37rjswyg01oNWR+iCM0FVlveJ
0rn0vs4anfsGxuHkRdexDzfpmN600kiYqO9AcsT3pXgg+Y0RKKjQUO9U9oQNleYaBeCSH11GOWoQ
rWPdbe4N0bm6j6NCXp2pEMyrGE9IZM52LxOVmzpV07ybkcLArA5j77/45nCnard6gHkP+ZMXVt6e
yT2t4q42nqaIXc1eS5320xhYjIKnNuuNuYsM33tAGow/fAG5VJw10utIf3/yrn1JXFZeumTPOPcq
1Mqctb2CYzPBnLnpn1fq8N7JKCfUTF+Q4v0kFeFzoaapCzuBYitwCNq66YL2LemylYzSNsS9pmsg
9s9FG9YQzAG797dSRBRXjTXPYCvnfckYq8qN3RQvBScaJTYv9RJXjcZGbDuupAGDpfbN9pJrFV8i
YhUuiv6OQIZLs0jYTwTGqbdNE67sIvsRxtk1uQ4H3PWdVtd3raKwF8hLbbpjTd54Emh2hwnpsCpz
eWmlCpRrc5tuKWXlTMVwDt8kQ9rJ2vhuZx4Scg3DssQxPTZhgTmoVxm0qtn8o07Q1aiHfdQr1xpW
3IuK7w9kEiLE9ncaO21JdlbbxGfZ7AGajo5uG1sR/1BnC40UhuZkj+VCjdtXgWd52UzrLm+uMh1N
8oSEifyGocShY2j2dW88xRMGGinlAquUUqL97kfbWnh9tzXKPvxV6f8j0Ow2T/nnNHYLHs5bXoxV
6AfN/zDGa/0z37+kP+vTXzXfzX/9Lig9f97dHJx19B9u1oTNeN3+rMbDz7pNmn+zgea/+T/9wz+j
uG7H4ud//Ostb7Nm/m0+9IMjeGye2v89pHb1gl6Pde7nxx1tf/zHv5T5B/50I7asPxTIRkIQXXwM
qElC+0MGbKPHq8BHAsr4C1Gz/zB1zlMgwSpoO3xSFp8/ATV+n23NBCkgEDyJOXn+f+BpBOLYsKDo
xoGn26pG8srxKkZJQRluD7qrm2BEo4+dZEOVTYHN6LOtftP75rsu1fJ6mkxaWMYIUTCUHF+rEQe1
4tK2bAnPBfNn12rRedUJN4kMf2XbXu/Wmk7aZfFkaqNG1HGXuISpqit4KO06GguKN6/DNNHPH8qp
2bUBfh5qW1NWNWFJWblohlbd6q9iKAkml7RskaUhqJ6eS5icqNsk0W3ME3q0EXrWL7wgQB+kUdpA
+qJaGk2cmvD5/e3j/h30JB+jax+vTKAnAK2fd09e2vErUxKJxoSHDZWvYQmS2jjRhlEELmE8tXWy
EJWxsrVmL4HdCz01V8AYXoA9mz959bqW8GmySZ7eDCqJw0HSg5n5uuxw0IqyBualVhoIRIreKT3d
rYqztFXwa6kLXGuEuCqx2Ml97acvK7e5SAHyNeVeydWfqsiWjKl1jOes1OVEjcKiFMV1XmU1Jjek
AsBXwN6K2t3hIBatS7N5Kyn9lMhYCmuaPW9zH1lXb7bPuiFh0usXzUoVODcI6bGmmQNuhAItsjdR
2ulOQSOGstL8aSvTax1KCMSEvZTFRR2Xz2rRSZt8aM+pF3qHvU1ejpH64MVoSEKfU5hmRw+N7cUu
+7WHY5dsYQEzStpZKL0a91gDygVOdU2Nh6Gt7+JarFpZupVLc5HBBGAHLA9yl4YbLwkMtyxvjSqi
1TEIRPtj89OUryIz2OfW1q8TUlkMpLt+8BLDtsDy8ZsqSj2uouYBoWqA3yCuFpxFHASOB4RRyWne
JjEDIkfoK4Vmx/kjuBaBj1MwvgIYK8cPZjDdSFZxbtvXQ4aacpQSTBsk7OeKft4nTHiwDYDekMfw
7yH2ekMbLPsmlJalHGP15qMFj670WGkvPP7H16Nanef5X9XM/AyIZ2T6raQazO3Dk0owS7KUuU/W
kpBgyY81hqsdcBX0qRc4IQewzk2Y+saySSacAHr/GkRgNSR4Ew66j1PRNXS0ufSKcNc2g+WozSbj
We3m2U+2o4c++4cQ8HzHLFwgn9DPeOvKKR89D+BJdoPATWFEoWDKz1I0vddWgRQa0VkqZ6+mNLQL
iDYAwrlb5myudlCF37y5zx8fD3cdnH1ewGldnaBfXRFwhiqBSEQvEx9sCiI4qkMtsHD/+hN9/Kbj
T8SVTJUISJqExAucdCOzovMzYzIbN8ox8pJIZMU4DnynrJ4DI9z1SYaa2pjytVDLfZjr3I3SYM2m
BttR61k2PG8ZiwideU9rQKrQjX1zh59XRpIo2TFU0jhomZ427j0GEGVMiyQWZuhYPwW5NjhpUeJU
E1azN5zsiNq33ESumLDTe9Bkh1qZ7jNt/Mmx9Zu7mQH40/dFYKYBCYP39unL1JJvxiTWoo0dQ7ct
i63s5S9DaT5ODQaLo+lhtk6NSsRVlH9zjjnuUn2MTXqZqqATTocAusTxihBKPYy8NmzcWJvsRQjP
zmEIYyjmqxxL7KZ0J8/YpiTOfvPMx02J+cJC4ShHioHA34D9/PjCLba/dWbZFcqAekOzbN215T2c
wktLAT4P8kuI9ybmn3VyqZn17TdXnxe64zfO1eEUEQkH7Zs18fjqltn3cVkblatE+WXbt7ckmV2U
tY+Pi7gCQv8RhNPBs7N7RVJ3vXpBmtcVqMJ9Gc3cfWyl8vKbWzpplHy8EFWlhhYUVIKXcvIlan0S
FsO1cgdFPgiOQXWtuZpeL+SherbkBgfpdhM0aCFDPIUpr6Ux2rXqtT1NH7La3gPzwF60K261cJeP
6tZOGn6gfR3r/pDpCVaz2NgRk9zwxrPJ4ERQrr5+r5+XGFp6vz3DycQH1g46DywIGy77TM3sK1tv
XvnSm68v8zcLDNexZFWe82JpAs97xG+Hb1NKxRCpE5ZTfnUv8vEgkulMdRod33gluzdKJGSa8kPv
Uoowa8lxaBG3nMiguSrdazLZZzEH1f+Xm2I/UphMOK1b84j/7abCqGmiHHamq9s9zgTtepK0HewF
J2Z6NepwiGKAoiB7HGPrSu/ofwXt7djxZ0W1LjsY+dmV1BWPX9/W34x0WtHUzLNhDIqFky1/5lem
vdxB2YvkQzPlj62m7Oouv6yG74LbThk385ymyLSJqPygJJ5udBHiALk02sol7BbCbEUahIHRKcY4
2GdbngzcZW2SEhmxV/raQjeDgCM2VefXj3zS5/o1lWC3sapBTvmVkPL7l7ArRTGHqK5wfPaulHHl
Bxt/uLXNnSTGgxlUr41unXWB9uPr655gQv++rgnxAG4MCNHJqlJK5qR6Y1W5/mj8sIrsOaU1BFAl
79K2fJTy9HIciktASbiEkzUudT16ZlVWFok6W7KXaMflIJiwQ4/e69CAclzdq4PRffd+5ml4svqp
9KR5O0QQED92Mk3b3pPksikrF5j5StE72lPFY5Fv4wkSNV6/Csa76g9a7Ve+DNDr9fJdJUv+0sSQ
eGrqN7Qjy0yL12gjMQJuX8Ou+rZXOU/h03ukX8x2OKtp4KMdz6YY0iydgqxyRy+/yyrI0fJhVLC9
VprbQinuZ20EQHz+XKXEnOBRbZvfEbi0v1vOiGZj3Z072Mye43tg9Uhbv/aZ0XL+VvXezBwGFPFm
KmxZX/edUi6FhjlvntXnjZGtvAklF5KVxMbxXp+662wOZizkbna0xvgbhkPy4bYvKe8i03Oni64p
hExs82XmQ+FdSjmabwnUXMZ1zWkt2qOyjWdx5UMJj/Dpp3PjdoanLb8eu8cY4Tx0UT+RPkVtyHPS
rD9+VFlkVjAZskL/TL8jgG/Y5ljuRTYOJGLsIfhL/Xc12PwFj78wOy+UxllBy5zRT95u3auEuqHi
cZscBkpQqNiITy++BmSWaYDdpFYu1Km/TlUDUlta2yuhBhdTgfDcqsr1189vfP7WrFvcEIwiWEDw
6I5fQBR5SjzEKHmToAOK9DChCPdxzYEvfMhGfz9mNSc1TFFoDS/4tItsGPbxPtVRf6q0IUI5fBx9
+zodxKXR/QwKEnXyiJY+TcUH06earyziP2WcgiN/3dTVK1ICY9GDBYMy4MiBUjYN3tJu2oqweQza
4aqzxXkGoq5YtQu/79D4rA3y5BGmYNPI9C8LkkHpKvdwH3qBCrSM74NeRcjajEsproDEQfCsZtnF
0FPT6D4p/auvX9tJtgjWJ2jgAGUYNh/nytNNb4pUBEtBOblB0uIZnRWOMsj3fkvcrqH7q1QC+KZL
SY869n+kZmlsaG9dFy28oq633W/u5rSo/HU30BsskqJVeJDHHzFImwh2cTW5fkkfGqTrpSjogIR5
A0MwhMmq4P2M8gz1kIaL69S3AxBy8/Pr25grtd8H9nwX5IoLAc1MnY9Bx3eR6PR4Qjq7+KtOCfbt
waulp2t/KNe2lt/jQ2tU5fTN/FX+5qLESKqQExWoiUyr44sORR8QKB2PrpJkd1ZF69CsUGAPoByp
uPcaPK2VcDOa1puUjge+GZPoTWnErTbY8L8SfE7tQrq1fO06RjT0zWRXTyc772Q+amnzOUOn1Xzy
Tgz4nVEjxEBk13gpYs8Nbf+QDDdW5a2LGEihl0UE1FDhG5STdGQLJx2blSfp6wp7IbntLiPa+Iuk
fDWn9EWSm4cmjzqkgyptL72+qDBI/foznu6S3DIn2FkCqn+I5E/quQEco878ijyOGC/+gfB4REb6
VkzjI8rPh1lYVUMSGJFpfX3hT3UEVxYYK8wHddQHmnWyGMcjKrdECjHSM3yc4Sdc9Ho1fSyIcydy
OGU9HsT/JexMluNG0i77RDDDPGxjQgQjOM/awKikBAfggDsAx/j0fYL/pqv+ts6NqjJNKZEMwP0b
7j23IqRqdb5MAp4L/Ultit91M33447Czwph1ztVYyciD/jq+E5gT8VMd//9f5/8qw3++TkLq+Bpj
6vCfZ/L/qnihN4pgYlK2x0nymPTjvbvah3IqHvPhR9tDXLB9s+b9zmt7wHwlE9fZu+01ZGIrPNH3
+xvejnbTcM/+S43jXl/1/3wJsexRPfAjjNFgB/91uzCR7lQzl3CE+urvvNjO3RCicTS+/TYv0r+Z
hrLd5CSjhQ7aSc8FBMRKPFV9XaQcU+VRRxzKzaDOnZeOPaEQTg0e2xJSP/pMP3Em5ecg1PeZzt5r
LeS//XD/CxVzPVopIsky4iiyuZj++ykYZOuhl7LGfb8f+tE5ZD0quBGr08GPdJG6XvVXCt4NmXWk
AC2LvSvW7tbpWuclk9lhdCu5Z//D/VLo7miTjEEdTv6KACTvlpjqxnE6Bol4LJpq33fQbceuZnvj
3DfcaqfR09+NmLHFG/keVktEsh6rfVlBKBb5RKGA+qmYnRRn6XzxpYLDVmlr20FYstUMArVmbm63
i8clx4+xlCre2a1NBCxUGJVMwz4pgCpHeWITTOciQmEUsM18laSDGAgDmopL27iAjCqBkCQv9smc
HRmu3sgVk3/YBU92gO4lWkA2ar/6tI1zK213qyz0JJZ6WxPwJ4FsvoMAiV3cbR0XzqNbYqXel/Ys
D9pfX0SmHqNo/Kj1uPVKD2QDYt7titcPycE2HIBx9x7PhCmSB41WlRdLWawIECosDvgqiQJiFiQh
IU+6S9Cvbifjkx8xNjumfsm+RslGFoJPPrINRMebSypa+7dnz0+zX/PfSq6kwJ/PQ+Jap9ATN7Ub
32l8gUBeXaBNmeruA0DkmkJi42Lr3mW2M+99S/DlVeG4V75pD24vTnkLAj4oUR62dUAiHea6LU6+
Yu+4y9ew8uPPFl+df54eMyzjVo45K9Sia0BMwmgfnSBN+mA6RHkzfPzLWfG/r2Ye5KsQ9jqDvEqv
//N+shbUdMGQTPu88V6C3H+duwjzp/4VkPg3h/53361PUQmzwdrki/XPv/z1/91OgDGCZoQLg7+a
Ffh/GyTWtoz9Snbj3pJoB+rZo4BbgvYY5bs6eqhLMKqdCNRZIinaLEY7B+34V41H9C+2lJ85zn8e
THwl+PZYpv2o0//rcK+LtYlFKDGwJUuR1gQj5siKxtHd/lTafW7HO7zDrIua8jGU0y972Tde7J2c
hd8Pf81U1inIuupp5HfJ6+M1TF1/r1ght7pXd/hKYWElGILbmcCHWDk8PIkV7qJAW/vCY7Wc2daf
Pryugn7+4JglrTt8Cn920593daoNR7MnEK93QAeSeT9UcrhMApBwt4ak8oiHZvSGuxB0T04Qz5CP
aTHZc1p0MarOWIZ7KxxO62x7j4mVo4GPz61q8bMluk3z6ArpwN79L0X8/+NCwssWuD750kw18QX8
50NGEbMk3TSN+8whIwRZ4K6JgjsVKh7/oN5jeP+blIBhPWVI+XBxmQTR3h/C+FKtbbxDNydjfz5Z
E0LFZhqmfxn0ojb930UF1Q+wCZyF/B+K1P/8CoWTmTzLGAi1WMDTrJ8Iocike63CyDvwMFdb4aOW
k7jzumMS5e6NSa6c+GWZXoOiOhQGEIybefN9RDHld7O8nVcvQj1cpe7QIkW01/qcd2D3ckWJQA3o
zG3yMhmLLDGv64nCRGg2M3M6qsAcwmTQB5tqYoNc2DsudfVVrOuYMnxEwzKoYHv9X6deTm7vdZu+
WoC6jQQaGIdkD2E4UxIMw/Q0v5f1hi5nScRw12smPlNm5KGxWKGVa3esB6Kzfq7gcSjrbV4OJCgs
MXLalUNneEANnGql2lt3pqyrBcoJhkfZIUPJppMKdIutp7swRJAnPPEQrj7IfUujlcNehh2zgWJ/
/Qwda8YrpKL9mljlTijqoymRaTAV2V1b+cc88tI2S+IL+AvWunLilS/3dUeGgSrn9lapEac5SE9j
kyY0op4bdPwmQqqxalHDNutrd6v1aM5B4X6v5ASE0rk0dfy9ZDPxqitZDC1Ma9BpDE3+abukfglc
2TwnSGHmKtmFS+nc9UlwO+vCJxtbQ42s1au+3rkAKfZRhzN9EPG8SbjiTn2AWELmUu5ztzTbvpET
S+S8Pi1ZRtwbor+fv67s6DebxP4WQWelwtgg1vPicxWfpgqWR8sN/mn6ftlFM1b1wSzkZvMxY7Mo
4j23S39kOUbPnffJ3r82SaolIi/3y3enaH8zqGte5RgebNk/CHsxvypdPYzHmWLgVEs58yTY/W25
IHvuikEi0oxgDq7LBbe4XnT/PaHNWx1yAnJeqnh1/4nG0j8IkZ/X2J8eandGNmxN924I6dgPm4YA
iEKdCj9vHg3dSBzFWyZF8g3SlFfLCwuFbtejRtpxnn4RSUQY1+QFX9KNRpgLJUkdlY423Srci9O6
OYv67Nz3eYLCHBBAWN6sctnn7Ei3pctnSdPEEyjEeQ2St4ml7Br41tUIKSia2mgriix5Iy5vmUCz
yvCpVKjOqkzty6QDn1KEHijWcNrXxswpokIE+ITkVUHxUk/xcO4a+6lso0cFkOCzWVv+PkJJwoK/
R8XTE8Ns6guEi0PovVhV7j9WSt6KXPIoe3V2sdwGwrOrASS2CE47Xe5MS9BWL6LwNhvq+dxdz9Y4
DzSPTzhuTQ2JsYm7ecMyAWVsS5JMmFZLZX2ucfYwIjPadmGvWQM4EUXO8umsXox03FqPArXHfdha
N/6whjckrWwoi8SlVe7TlBT+J++4OyUMs7KqPgkPWibtmzg14fhZW3rBDNE0ZyxO6UpJknlhvUva
9VA34yHJq+CxXeaDc+3c+JTEo0UeyRwJ6y6Y2PNb1VXWywI+GXuk1esHi3v3aZhAMPv+S4sO7IQX
9X5ce6y2k3sSPUcc7exFyHI6Cptcjwk5eM+3sQvVklz7p+4UWPX//JPT1+99uTg3CPQIi4PgneVI
7yPGK8nE/s9k3I+8INtqXSSY4IHICSt8QhJwilH9Rk48nUs6CcTVQXiyXU6oejgJQXBMpK/q3WuF
q3uyqK9GG0tFD03dqjRcZHc0Hp+AXpY7iYW9NXmP3kAdf0qxhcZ3KikFY7+FUsvkYOP5owM7IV18
l26EcJJj7olfnYVYU5qbaM6y27xHPlploK0NTBq4uaK9j7z61W/McR35RuxVkv4lpvZQ2Bne/OEr
WRb3Yuxl4CpG5kVPdgmuv/hFhutybo6idYIzZKPDuqg5349xfXSaHGnl9Re3dIPbbwoNmIhEqkZm
vstCfgG3Et5klX3bGwUqoHGcU8uB8YwE3Lss9fqGJE88+AkCitGWeBZihf50Amd5/cfBJvFiaWt9
mCMAXk2V689OgZaz+tPUJ8Md9SQBfnNvH3zut0MOlm/bA9Sabk1OgVZSVqarpsQwk28zK525Virk
qxZ/yJQhFxo0sBh3sAIcSG1y4NPxJMNVmEIP9QrhHbVgyEBNP8LseYuDvEhlV/ony7Im6Iqodah8
kBPHZYR9Ce2IbxuCSd3Ohk5ofXGPpTMd5hoqYrtiQ1SLzG7n8hwhGCYwBiuLNY3qQF/+mcUTq+Vy
uLQuYw09V0QLlrm9iYPUhu5ysGBdnJsaWx5LJEacn4HRAMva5kY5r/USQeMZY7ktrmX+EkCqt7W/
UywqS68kkZVmlrFWM5/mwpDrMLTfceicfhoUdxwfpX1tabpkvK8d+aoCmC60J7JsX4elAQucMNvQ
hqlkPaYm5CdoCoEq1Q4fZbuksUe1VvQ9LDed0wajnt4toqdWd9BjV2EL25eIjCKr1KXqs/NsgPP4
zFTTfqWgGTB8BKoisKu4uEn7ZKLeOUxB1m6l893W+dnpoOrMgXUM48V5LgIMC+M6mFROoOknM7My
KjEkXjXQxntKxmtCJl9+pzGPcULjI46cNCmIOSmDCkqvIME1rqYLObl/3b53dzkieL8NzjoLAXl3
kUhLFt6e25+MWo8YAb+1Z7iYNSBAN+msw9TmYmcXdG5rv2aHFublNsLI5Up9q+vmzeTLVyRRTZNy
H22RCzNmbaJ9gJ9zM/tORox7gmC1Ydqhs5G0+NhH2O0ogDLOekHlvpusOuE1tYsLfJmd3RXkxI12
e+n87l1m+Vk4yNBq5DkOWhXfZp7j1PDwxwRUntVfrFLRD0iizrRyCTXQYh8qJ606aqKuival/x7E
dX//00vGh6IyFEV1h6rNX9dD7H8PtbOhik5OWdT+cVd4+n1Yg2s11BrL8CXGXJzdiFLSnh0OTUNy
WtCTLRGASRTG3zOOhipY4zhpUDshNBvSCv7WZli88lSW62UkgTVIovJJxO57Z0chAUPkeLatio+1
RWLhZOcfed87Dzqo3NTJQpDjznyGmxPuq6qL7qbsU1Wtf3TpytPBA4HjNefnhvnyS1sRGoeldWv0
UvPkrt2971W7pDZwQt3fJCdzypD6uGiu756cPqtoxseMNS30Hvt2iCz1vMTOi7DCYKcqn++nqpej
Wvw/vVvUJ7dCaWutVbENJjiEwIo4fK/dVpTgJ3VCN9nOHXwjJyS/K74W2zWmpK09AwksM3ZGDUgy
Xiv7bQosvV/CSe015eBG6cxKE8w5LKSPlVW0l5830V2CAabhUvXqvIxFKqbrpNgrGw6QsuQbvEpD
RP+s/PfymuRqYXX8mUVEht+j6gmXzjQ8zfn6rARG3saR921WNJz87gHCybZJ9HqJ8hbYd9xZp1mE
yznuQl7eCrLvIFMzLppJK0tZjVYYU2ryEWZZzRykLy+DFXonV/pgEYEAkVjksuEcJqCUcIynmvRL
T4QP7jJwczeCTIlpWVJmf8ntGBbJpe30fRAX3tmJrD+6I8pY1OjNugKdADkwh34po02ciP7osTHu
8qo4kls0ZMDgYfUcuX8JASuX7tgEnzqSLNWroDtMwia3aUo+ralyEQr59UMc/mr9gRhgW3rpmuQ3
QzWc3TbBsDWLhUNPvc22n19WC7NmkK/oEOPBJpVvuVl4IYkAx+VMTcgooLWyI+CCz6YYyg1vG10H
UVa96/v3ypLHtgYvywTmgj40vk364nMGwYSJLQvTMgqeBBuukzWy6aCV5BqwGBSDzvI3nIgAX9cC
6ngXcnFVw9PPE9D6zTFbzFtomd9OPv5qCqLCvOusT/rhs0dGz8gRoUwFGTsqr/C+GNh6HrgXL3yg
9+sYqUpMNPXv3MvDxwUbJsmo897R0NZhiL15RanOtT6KxE4g9JUulu7hPkSzcVh79+TM2SssKLXz
1EhI4/V6SHRu7VjEflcrP8GmcNpTFHjHN130wa3AtrwtFqYmk+HlsErIez93Z9xI5wR1MNsNbbp2
FiFyIZmHU9vlJLkOn5bySNNuGGfAJ3zPLdZnITTnrdOv+SESJPbKcuwOqotSTYZxTzmHbgPMwgCe
xuFnKXJvPiq7uYmWcTpbWVQQXGWE193ooR7OiWAcZ/vkIoc4DfnBu/vZ2IdsmfSH3K5LRrAEG5pd
MANxR8L2JmuSk8o4eVym+tSWAmpnAacTl1rKpR3dloxqHpuuuV0t2oapbTmp+4IyPXS9x75B5iGX
Zjd5OMISJY68VfZjbucBzrHsY9GwvQbhvSFmpYpcy+7UKkbf4+GKe7mxdP5PZtEf4fOsqXvKnNXr
vG/hYJzRbH1ldQU5NZi+fBuvwAwbgNDfiO8+YCBplTGuY5tM2+BuDEx56Qm8rUKnecEken6Jy7g7
gPEmQKYhAKzOb320TkYm6rA2+tfYdfaEybRP3fhaMifFM4Of3+UItj3hma5791fo3du+kid4XOSS
DYSUDlP1T4g6+GbWPHpNQfy3WkC75lP02E/ixDM4H/rMYwg6z9HT/MpU1b1pBPVqhM9FwMVil2hu
WFX2h9E0ili3+WBx0Eauv95GAakRljGHwfvqSz6l0lsexsH1CfkkDwZjard2VJxl3W5j/adl6bf1
84+hcspTUvRPcQecdwjz6NBK87CGOp10Od44ap03K5OOTWi6jxw05N70XrKv+rfG1SLNM3aE/vrI
2XDD1WBvqhz69NVQtC/liH+uB8a2PntNAso4QqGJdRJ88zJq4gNCsq1RPcVtv6QYW49OhpTZsPzf
zsI9RZZNzx0W37o2X75YROqyNtk6jnmmc4UI5wRmBxOOy9b+FTcVwUNDcPeDQ5QiQVU7jkSmUUWF
oXPj2GTLDTWqgk5Zx3jwH0cMzDdFQiE0aHU32/N0yuffddk/w950DuVnsahggyiJmj+M2i18usex
4JZxYGxuVOukUWkd+ZB+SxPzU6nrY8n8gMK5/IQUwbAoIgUI3ClX6JXf1vLdcI3GhCw9MHadcGAx
iMT0DbXBJG9Q+5aNK+Nh20HWAz4aUY706sDOjLghbQ2neAy2yoX01kaSgDw5fDRLOVOIk6VS2vLV
jUEKGmQ0Q/hphvkjxg/xUB48rXKmWsOQRkP31bcOAb801FvEnMmpGvPXep4O2qorgjDIncRNerNq
G9fvNYylISSSrXm/W+3oV87Ac6NcgMlD0Dm70nSfUWYhejQ2uOWskueim09V2X8aRYOT98XR03O7
mTobUeTsRtA5eNVnC2LCKDkDu2HjdTGJNIrkiTK8dConw4CMKKcjv0JNREcxwBmJkg6X5tAxkDyE
JHlzIT55o2PIk2eMVQbRTSaWF7n+QStePBoXPiCidt5PdUCMylkEu6KJEQahubV5jpEvT7KHmpFh
lcykxbCiTIAlmtuq8HSaNTakyWh5WoeOLHj/iXb4V0OyNxzYXWfEXTvbR/uqFYBKhGs51U51H3Tx
LX3+vXTji/SKV3fMCTcn1qTRiPu9nhjUmd0E9BPO83F6a/zyKXdZ2yKh5S1qCd5WRf7A4vTTMgFR
yYX+FUrYAg7Zbmpi31PJfDcGnAoZOzfffFu+OYuVk7ClJtzQ57x1FXVCGdZbFzEGA8iJ8S3zjeyK
POyK9mESBtTDhNigt8qZTVX4J/MXfe7OAe6DR1X7HxJiZtln800Wr9FDRmEewjfcJ6S17NUcZofZ
gF4pDIUqG7ONye1uy4FNVGLRXZTwoKGZEAmGqjCs1jsP1ck7TlWCtKeXpV2dY9dSNVhtZohvrbBg
zWiBFFS+h4rVDlfXerHsROxrxuzH1nHvLF3le70mW3exKLQHXe36MCdzZL6JnOxs10RmlCybnbQP
W0GE9UDspyTc2Vpvggz6ZeV3bjomxW6K7CH1LcDRY8O6xLG+/Tz744NTgoNpJ1sjo2/dzN6mjKrn
ZYSHmL/acf4hJZ2a7NkKOp366wvnV589zMDJxza54By2996Ml71U4S9GM/jSh+rVZP7RT0Dxqrrd
zz3wJVUvchd7akndpTr6HbeCMGP94ubeP1GfnJ2gdx9NSA9SXwvZsLJ/n8Bvnh013FctE1nRl0cQ
ZB4eiildJ6qbqNJv0uMM5fu8HQaYOEGFVkHhBQXLiR0VMkkm1fS2Zhir2Xi/M+NK7oWWf+ZwgL1k
uIyM43OEZHG352bEFV+BjjX+NWberqt7f64PtImalPFEvI4gPPZdO/0JqHHOUWQvB+E3TChD5scF
SxBWNO8lBOCdrwfG8FbxNwuLdNA4IxucH1Wk/lojMoo1lSOdlvElNHfpyh3TT5JfsuDMsE7clYGz
96Ncv9OmPsoYL0RjLaxTmjVVbTjeBfhxmiJ1Fvv34JHT1AsqqEgq/zxO30zm1ZlUatePKYy4gUe3
hvVugJdDfT4WAyGyLds/uADbzEToBLoo3rOiXDe1stLY1+YmdqbPn422BVn1mIh13ebwbH8qcs3U
PWVuhR2pyu4SGtWbeizJUwmnX9gAVywI75nL9F7UYCtk1EN45AUkKjx4TMDcw87cdw0fiDMponfq
IQ2gVM+WPtUNJ98IxWunGUSEgh5ZIdbdQBOF8fCURIeQZbRWBeh0PZHkUNkkQQXbVuRsndBBs81t
+dcTcBomUXtEcHy0v2KNE30t3JuoYxOha63QauWvTseP1adLVaAuwKZWV8UcedVyPnTDc9kZa4ek
H1ZA4TwI5X/nzKxd5NxeIEhKjgCnztE28kL2ny3fTV6B5I0XxiNZ8IVHoaYxnz7d5Mg72BEmtSBG
aeaYylmmZZXf13hopECmbdlAho2BsC9C/eojVrjxbLSb9VC9cFs8dCWh4HyxLB3IOebEJhPWtukk
Tc46D+f92NmXnvbWkOIe5+Zv07f8BDuS6fABnquACOV6YtWDVhGCdaX2DvM+Fuwh+B4aHgfQAxK3
nqvVJyacATEGInaZOQD8bmCUDNOWjsr8sjpjEwcUXIOTB4uLK/rteH0Ee+elyhqyGhIAKFg7zr4C
RCIDCh57wKjidZ4gg4i5SoGD3k7bfQevbVOqqj80fYCjTYIWWvHlicHd95J4gJpCfAz4AlyAOVsm
Nuko5o+w6Od9WcunOoKjsWalPPQcIw5yNlIXxWuIeC61XF+eB/XSd626RUYVmS8wTxYEhOrsT+N4
4/oPMjiM5SnvTP/azZQMA9jqNgt2U5Z0j2PXoMMcaTRkzJY74tOhvyXZwiNuQRqmfw3Fasy5NrjW
4bof3o2ec56l9csp7OCI1POrXPOaTQGrdU+QZFzaJyzyW+PlC+ypzt5Piv+6AXOuvUtcIL0hKva7
ngpw13km0jhSwRcsx+o4rTlGafXRVpPPFcdgxyokRZPKXHajzqZ1eoALKwFntb6voAYeZgpeJ9dn
25pihA9lx1Y68U7h+mBFaNtyJeUucRWsC7G+zh6bDZT5znYYzamYBoJ8VVLuAG54O27wbzl1VKYc
cROdKbNzomAbcydUDe2bocHiePFldT4GBuqHSoYcIc4QXdwMcEBs1Hn8a09cG2ggn2vFu5ToGQe1
67mgopHRtH7+7fN1l506h7Z1dLnB0mpsAUwUtYf8mj/HVys55sp70cnA6mRCA+3xI2pJ2z50EQjZ
ov9VJdU5D8jiKCYuaeyVQy6fHTO1236ewQdGwwmU1jlGk9EtqNYswzRLh+WrGyKKqfESUV+SmvU9
FJiuG4Mu6pIDIjyuRt1J0R4XK/r2a/V3trGAGTreWhMCMkPBCphSA0I4xZzDu6WdAEIL9aRkSaee
X6fn2W/TXckpFbiDvCe+MmSDdEoe6/K6pSnUeOu6hUsNYbOKctDW2w1NgiUbxsJ9VqfVTOnNBKKn
Bm4QI7HvY3JYTJu6wGA/h/QBeAS4aB0+2AZr3U6rhABrLH1bHUXTqUTEeARw3Gyr5Mtfp+xRuNVh
0HZyMlZEuSrEvbIt0ESFIS+jZDSVxMo6jHVTMbhzfJzyjt400F68RN05lk1NBijxKicZtqJy8wd8
WZuo9+JzCGFaj4V1RqpyG2TOfrSWd0AKxDLCRCHEHG9X00XtXsQEUbeDVeDqNyFn3bbJ1Pwwo3PU
ibBuZtQBGxFlw74uK0TQVni0V9d+cd3xjQ6/z4fgceBpz2qHB1Axjs/aqSJfdCHfQ2YGV/3g7+26
9Lcgo7pDGVAicn45JISxc2MLR+5ykWHAFY1NsQBrMssLrqKi8PelRsqCJ+OsqZbjaRZ38O7khqSF
g3IG9bpMDOM60tbxvHLWFPKZfXx5iRc4MNgjBaG3z22Qf/6cFtIN6Z+ymMCtoTjaEX7XvP7s+6h7
zuvgYjnJSXZ6figEOrg5Jl8yrADIj0sHGsILDlMkXHaXOctxVkGMsoh5yZFC9JE62E79VfhlT/eC
V5Fv+SsBGHFT9MMxKCf/fuiIv24UxlroAyJdQ57IH52GHMhrWHl0mlZKdEqROdhL+TjaXwTL6yXw
mCLmLFyj+egGTZIKJd5Nub5Bz1YnSrcv35kEJb9z0kuGBhvH8JZ59G0zNuIUdaWzcQiWv84eD9Ip
oodlqV/5RMPbPBjouEkHnezqU5fF9XNvMeK6Trlz8VDvw1WZXb9YNkkBsjxn/zNCW+t9Mwr/HkGa
4cYnpJ6LSZ6s8JfmCrz38pwmO2iDOysvmqt+d0OPs3zLpf5bLXQ8Xmvfm1nHtyDOeK0qoBpDAs/1
2g+IbtpGsxFnu/G/Yj/fWuUAjaGh8Ol7dArgdJxd0xNMl1NHhYz4t/eVO7VHP1w/esKkl8jdWHPv
3OEOK9LGRI9m4eFwBNQkbtE0W/jm7BaoRNn5F8jrnN9l/NowlUshEUJ06Rn/eZmnKXeoZIbQRBxR
0xYfAWXo3EA+KJdhL6v8UHgDKsPFZoLNtQQffGdSO2zMwenilO1Ec2/pkqe3IW4nGzMa73DnWdWf
pkWnFU/Fe1Z0T5EYnxdjz+QpTJ+yLx6qKw6yyixUeh3D42wo31tdvRs/OC9N7O5mtzgU44yFO1y2
4OjFQeStsw8L9rMEqK5F9YIvqd3hvP0769DaTENz43Xla+63v9qgp6gq3m2mgFyg+NbrnIVryLfb
5/Ozo3wqm/zqbcl9QDj+h99GICC830bK86rRp5fDREJiz7qjdOjttDjZcxgQRyjJhpLes47W4CDq
/h/uaWQhZC2jgbTTJujYnUpKQzs6Z0n0VNfB3y6CrQWJp6gCcUH8fDeMLGYlYhFDT7K3dHevIipD
ZtmOLI7cu8lOBP2pagZ/6zEx21juaaqdJ51Xz83EjWo30bdh7d2MyCzdqCayskJGYBBZkC6wgUoz
bjXi8k3usaj0XXFsO6JII1AflE0vuePvzRz9BUj/bnf83tGbBb9NDzcynnlDeb5tPqsp7FMvy+fd
2hOpWIfTxg/kb/j+l8TFbCD6s+2a4aafuJQYQLH1kre4wp6KweFVByaQht2HN8jw1jR0oUY4O0Ii
mGolcjjYOrF3yKLIYhQnj10cbBEABdjipw1TrHsLSc4mgQW0DYsccdkCjKrYehoKszDlfe8mT6Ig
jBJR6qb2+Czrksxs8kuAGa5HrzDtzvFRpmhd3vv4n3Y/7nmbSArGQp7ZsehgZ8G6n9HX/Ry8ChOs
MA5QJASefS4s9kUSI17r8ZIG1Dc+OvB1KY5Js1wcZxe35FzJBhWIM3NRAccqsf56HWoeAYzAGdsb
DWLpYCkGVzkjbjIZlm0N1W9jT/W8ixy2o7fTlUJAbAlYOE5xoF0Rn9t1UB4xcdJVu88G+T501KkJ
oZrXv48GGLTfkO2HgTfVzlBD5Uv/MVF59WFkbQKBxSIfBcDfJrN3ecx3ucbhYbBZ/Dq86lQxDiAg
vmo2DcGGNJXNXG0X74VZUsQoi/1P6UPtElNyKWjYLaHpoZnt+PNKkF/OGFqsnWEaSqrjNFqMbSZz
ctzmqXN8xF1NPvIGWBBfCvJ2MBxFd+Nklr1sHOQob4FHNBasOlWFf4vOempBACDpXJgft+bQdPJP
4nnhxnuaTUMcQSw/LEy5G/oLpAa5uctDaq3c5N5huVS0XQerU5+NM29F4D1bhHY2ZVrB6OuL1T3Y
CaZcfXbYqmtp/ylcDBZosMngaxU+73p8IoLiTzQT55c3x9GJyBaO+3+AuIGUOmk6caZUHKlzwMmx
IiryZcv0KCyhQYRbX7PvGmvULtMrxqznQLR3DeYzMF/IzAyw1y4k+3tcmpu1Ue6eaImHYlBoeeqJ
KfF1UrOuDxFt+SZmKu74vxZTbpHQ6tLcdYO+KzFg7cKaFimjDQMlizuUlK8aiDuIxnrko4oXFe1W
JW7jYB1OM8PIsnVorQNWOVHDYRZ/qAFllgqq1Je0XS4jj0GjK2KNoe5LEfaEWIiWk366KRd5W8K7
3iza+6r6MT8NJY4HD0G+xiAfsgRzSiJeV9uttjpYWAb2R0v6vDINj7psxu9ev8b1/2HuzJbrRrIs
+y/5jjQM7hjMOuvhziOnS1KUXmAkRWGe3DF/fS8oqyszoqw7rN7aLOKaRFGkeAG4Hz9n77WZb0Ey
AdGTmALFwCTWeWcSsjvH0xFkL3QfYxMYA9HhwXyXWVDOEyq9qV/obSlybVRYW7gKd+gjs4MBJIOH
WHI07pKbTZW31QVQgLzBiSWScpfZFOn4Bz1arBPMYWpVxc+gUlZPJqhrarEfuSajkQWHjXpQb0XT
v/+uH2rGtRVzu8ZEtR3kmHwq2DE8vLm3d1rXhjzLySezvPlot8zgEm8afvrs3VOfPaJHo5Rwmi/X
sJw3T0PJAJLZP2Pumze5N80PNZZAR1OeqDFI19prMFVVzXfg+PWiBK93KmuJT5QPJLBcS82xJUQl
tUabgmpBUvbbg4EIWHz6bvsD9f0Hx3q1zmW/FhNE5GHiNOyBPmQdv7Rh+kHmz7xz4RSkJjmJEXOb
ukNXzVz4wFryZA7jwXf1c5ulFKsWbyvpv/7cbiPN5fWYQg9Dfd9m4kfZpId2nM8ByEzbH09E98iV
EcgHD7BTjS58OcHrXdCZVJ81rbHkPbH9z9hhgwmQUpl6SSD3aglQq9oDhWrPkxo0Nx+ixpq4PdHQ
WgldTgsTjIeu/WZDv6k9axNm+hTx5CLGYVCc/uiz4HFoytdmrNeu+aYt91kt0/9I6CdiAVCZeyxg
JmFWqxi9OB7+cK2r6eIyWu5UuXTz0W0U7uOg1VV1kr0iYpRchx8iyraeR5B4wcrZUZDVE6sI+9pG
DOolNTkrzo1J7nHmHghDQoRooMdh9HsyiBziW3YvhSgfGmN60323c+Ndyvu48o36ZyVMjnnuO8Fc
r7CjdnIBWIGnYbBa29ewCLsVgykwgGxYcT0eGdTHbfg+Fu0h6YvNVN+sxkSEDwJRWy9JFLzWk3El
7ef7ODmXOdXZwQ+IYNRYAzi4cKLXdw2AtAvv1jr1HWLkc/NSmwS5Oxqd4Gj/avJBb53BAVYqCmuJ
HwpwVdAFbEHaHPrWZtjkETp0csv8//ySUr/8z9/T9qtgceTxyp6KdDeiLFnZlQVNx0J8VpwmIlXn
3CqezQgKROZWX86M3UH55PcQEfHNjnsHkm/obWJnqUyHn0iym+/9GKOXSAwOZ/EhQLrxxMl4RfXO
Od0q+vuShiDzMcM/+cxaZIJ2RSIY731VnIwepEpPYb9WsVucnaDZeHXbrol9SlH6dAEg2urDgdUR
tKxrwdQZa02722/mxyBk91WKkLOccNy1x0nGtySIw16T2Ly4gJJ4QdoOpBqlcf5YiIgBvIMOxooR
jViCI9Pvj/EXHWmzbNVtf0nnbQnFaoVzY6L7OXK52rrdo/IFs5mV92HuNisPEQW1p1Fxoeiak0OE
ALNl7+8LfjsixbQxgldVcNca1cyEXp5TG9GE1RZ7Rsaqcx7G6Nc0Ek0Wt7a1LaesvsJhF4Rwtn0I
Hij79AqUo5IfYPb7S1jpaq3hu27sLv6Gnjlbd3EybqKUAwzGni3HYvIlXbiRCYLydcrBxwRR5UAi
XVvoR2AMjc+NNXLTJckeKMTerACkDjqYtk5uPTj1l43KFBPJHNQas5J7Tro53eXBtEP/1ZzEDt3M
c4y27dIWHcKauDd3NkLouQ3olKgZKbL6iJW7l7UXn0sdnXDJfc9ILaa72i92SHNTG5hhSow/mOWP
TiUoeSSuahsUqCOt8F4FTrRyahy6YdY8M7N+6WDvbtGkYMQbwycaFhyzuuozztSvdJw+PJCtMKWz
vcnTuS4CNW+032FIRVPda8zlmkC4R4yADPJs8dWnLq1Yec4qnj4hyQkuJ/+unN9cHc5bP0je4gzf
wDjKTSaZzyWzXGWz3eCVSX5xFgfqOelwa2UOwcNFcJJiYHiL2XRACotpK39rkoGb0q/7A/F4/pXc
tD3mfec0DPZD0wfBQcfDtME2kq4DZjYblVXDrhfWT+5AH5Iuq0hH63xPoNuVztbJnicknkGM0BGm
6NqICHq3e+ANnjTGtQlSZAMzacWcELs2diMEENFpYtqzj3GatbRp+jF1OVflxM/21nqyc+tkWkfp
jz15aBlNOpM5ddCOxR7lLv2J6FpUrrsxlLxLpGUf4sT/mmyYkaxCyaagAS74x6eW9UkpMPDGb0zb
k/cyuCaVDu/62qZHXZ7tnHKaAMklG9EewJIzsXDAQVEF5Y/0ZySHNyu3j1MqnmsGdDX03VuK4fFx
bPmkgVqVqtzdpTr9ZddldpRdQpBfHE6nJuZ9bV9RBE7krKPtL2T+K6c7Kidz3pmgrwCmVty4oqq3
tZo+Q6/+sLXvrksrRg5g+eizUP2WEtW4r1FF5kFHVdyMXAHMhXUv3zWCkSSR0wZNMzjFEAPebE5X
N+miVY9KF7Jm8u5E5Y+8Dp9sC9daYJQGBzOV3lTA6ji29rvlUdBPjUAsJ6Z8nXrxF5pte1vM8aNl
ArnqKHs7rQ/9HLRMG9uWQT6DrCRS8U4Yaicx9aBP6S+cPzYeJKVyJGsR013TOuW6sFi8ZxGsvbb5
mCQ/lpERdo2ObLtI7R33qR7UT3CpOe1kitmEjpti/DH254g6dJ1muPorhssDdPisL9qtUqaPTru7
dA6q6zKh4QhK+ZiM7LBp3Wwcsy335vjOKJyudEVhOVk0g1L3c+Bdthwu9iCtPSMQmMpg3t2s61C5
zXBlonjRrz+jnM22lUdMcWCMT7Hc4YbkpDNvIPCSbzXFau/ZXBGZV+kCHwZvq132GWGvk7ab9yjp
cRShj60FnzrF8XCaZmvax8RCrmmH4PgbcmczeiZNKbSw83IeSqQ978bmG0oI1HsOoH/rYs7lHWTm
T89skGGIc+sO6baz5gA/s7pmc8lDg4FkGD2DZW645rS2N9UMMlX7/ARB9MKcbwX5N11VXJAxao5V
uTTMCu/L19xni9ayZUOno5q1qE6bu76yoSU3KW3ySL2HXXzCRJdvRc73oflLvQmiYWvqYD9SNNXR
Vu1MmMXbvDXupw7xQFRF26bIEe1I/cDPiWNRnouMGtCETkc53i1hH4IuBAPQbTZGP5eoKv7B/cYF
D+5a9VHytnqUzhhr5nY16IGhjAjeW/pr9MgxJ9CvagZcCFHHJM50s6/Od+tNWQTlOh9mJITNw5RJ
ptVFlG+HYbzX4fRZV9I4NkFFPE2HECWVptipFBZ1H/srD/GSx4x0HYXTi5HnzdUfmmRHuzc/q8Fj
742G0yDHh7TCYCIidenmn3FE0LpZyYg9X1PfyOwyZBMqgmLmxBFaJtZ6joAEd4hlAh9GpE1Y5cCd
T7f0GBSsexPHclq98142fN0iTjTFj/ole+/cjr11Qom8nVRk3gynw6aSMYMy/ZAeTzA+KTfJVm1h
Bo+dxqkbzU50KqdK7zRIwN9CtSQMh1tTlf0JAUTBqpHUZXQdWEFnyeR5UvjHQ8B0ItH9Dnnx9xQP
/g589xat/88eWfk6o0OLxCPGQ9m1j7ZER6JQ97SKhodtIu23evuuj/zH2ZAYKwQS4BBia39jVAO4
ELROS+MOXjgqr24MrJVPMamn/MPR45EI68i4aDF+t70bOrRvdPX6TVxY3wyxdM1djRJMSK4MtoVF
I/lbty2mHr3leLZ8YHF0FhW4OoZ4iF1gNOJdmGyRHY1qcQ81eqXYcjUGKTd1HodykQvn+tJ3NF04
v6x1ZJirSkukMjz3JIxqg+QKxdg5DlFSxGP02THc9Jrie2FFp5mKNRx+EvV4P5wst7hmrsJO2vSP
Y1BdmoRCJzGSjyQdn7B8nXFLvrq+8S3DjgNaCSg3LoD+nBWS7EXrWRnqa1M3GIuGZv5ZsVuu9RnE
otoZRUP3b9QfI0clkf2KfLJtmCBFH4ZFc4wI4iFHKaeN5y74nsTNh2e1n1OkPs3RPAkLZq8zcm9Y
Ffg2mAF9xXrdA6q3sWn9ZmUUSOPmmd5Pn3Ah3cp4yeCHlr61QlO273Pz3MfQfcMw+xR2iNi1+3JN
zr0pfgqboVeUn6JhfrZF+wYElZEO86NK1DvfFsXaXOy/1BEc6aZ42kj54MufCc0gr6hfTLtuV9gS
Hq3I440xP8CJsDbUisRb+SRoPbSzTwQ7e+EmtvAAadqBdwFNdY47iVvsYycdVl3RpHuP254+ETEP
cuyf5hxG3fLuGz0bS8SVxpWSrssqlfsyxP4L2gcSBqnvinYxjrdkV7psR9QsB2qJSFGfR6gS90k5
vcKMuGvSRB0cF3Ef6UEg+jEN70mBvp+JOD5LNTxlQGPvRl2eehv9Q+IZx17ZPwvVxztJ9uyqdSoK
9WEkQFUyxJJolYpo3jgjd6vvu09sPPiTSlIZprI4xDnNqrjV97bTkbGratTKs97/Nm8Y6QLNrORN
lwC8MXDR+1PlSH7z7G2MAiRfO7Y3ETnrQyr8hAZTW9PBfrJCmpi/BTijEXxZxIfsGUyH2LKQXuCV
IxG4jNivaLIso46050f0GUBWFuh/Ek5xnpfY2xPTjPcvVhL7h3ZR8pM8zSdPXr6xkfntAj8SWyNI
PojCVWudhimLSU5YxEwLRVTov8eQwYdvJ09THfeHEuy7UGawNfrU2Ab0rjY1YtNNg0n+91Iz1P58
cLmWq05y0E84Np2pF20qu8TenSSpN4wbtLfzOgPnijFo7gV/R0zkOsk4D03NZ9bnO2Iy30MD5Egb
UUmY42xsNW31tW+xZXciGY5Wjr5tUONaKMKAPWJ+t1UWsUHGQbptgKhv28F5zhnarfwuqTiOgjyt
jZGZFTY32+ucvWeU2wCPIauzfgkdengJ09CtNYoz8HX/L4gm4r8THIjocpC3uJ5rLhCoP1plB8PB
yGPazXZw0572vH1yhuoGJZ1YCC/6ERLml0jvQsTxrSjKeFO4yddYCGypChcjHcKXNM/uaJvslv9D
g9Ukn7/VhnKvitSJNuo5tSXhEy2no4rpmyN43/baXPqUyUenamw+VQYIv+UY17qRu6X/4S6zISGS
nuf/AQ2FXIFOerGGtDppJtyrLCnjfcfizVeSaxgM2V/AQX7Duf7oHyfMCd8bHVsHq5X1p7dFoNIO
CRRBy7ZEB+dVqdDN15x/qr1G9lDU5q9ZDtFGogYI5uKOpjf1b9EWu97Lv9VuxZ1R0eqvwPS62cII
IS2hGI4xQYjKs38MRgWrGNEdPUwYX0gvAPqB18IT5ZReRTve/ZXV4lNIE0VPmnM+++kv3IMSm6VR
6fIcEp0+9eovzN0LwObPPzcEVZQIgeDHtv4ELXPMsolm7AvbTiwRYBUzXz9673IfcxUKplWj+Tf8
BTXAWgzjf/qm0IRAWC9+fdd3/0Qt8ORs2P4yQom6p0LVX72JaXJqXljVBxJh8GKhxDV0/6SIP6Ax
bJ/znKKF7El7NxaYDGgKGECIV8L2WRoJ1DTIBjBlcepNchRMc1Mp+8toXL3xyvQKwQlng1AhJ8j+
QrU402N37hPyavLQ63et54xPVTzv25kl2GzQEEbZR5TVexkwI6Y61jtvesMz9d0umCZOVHYr07NJ
I5o5UZttW9DQVQ3o3yUjhhRudAnWuJFt+Brm9WX0g+ISNS9AzbxV4zs3eIKYqYIdNCviI0DjM8Kv
n5g1Bassu2Sl89gQqt7BKVurb+hj9DYM0DRNI00PSpCYG+JnygwXNwq2a9xWVKRttIlH4wfdgNSu
GVBW9Ebc8L4pnDMJR+GKdkq/xfx17w3G3SK1AtWaHUkKlchJXO9yF85e8OqqKyOFDl+NjnYkph+K
xOIEU5XfDYkru+xM/2yIb2OuOV/TvAz80V3HOW88EUJnNbXvCEj1i1KX//c9898Yy97v8EHc/RZj
UtyJf7plgqkCAjk0FdsEMvqxFNeoyr75g66Y8MUtESWYwRKv39hieqSXkx2plm0YOM3LlG5S10HU
EY6HVKHWKTT+oly3373M+eyTYjsPozi6TJDXsTHn62ket2YdV3/B0Vr+iX+464Hm2HZgA5KymS/9
OWyj50/qhC73Vi7HFBMlYyOa81BTHmHQvkmjgd4RV//kLf2PqP3X5FPRO/vV/sbpf/4Xqv9//Tts
/z/+b0j+P3wS9H/++/PX+f+Q2o8s699usSUV4D8J/UvswD/+9pKp96QEQfYvbP/vv/FPbL8w/26b
wl0uleUAvFxux+FLt//4m23/3XLIJQHoL2woe8v+ilK2jf/xN2n/3aHL5cEpky4eEhfYna665Y+E
+DvQRZuywmSDgez0PwrBXKB5/7qRgLDxVYBx2MTfQrtwfvM6/g0Q1fQqDAqNNSYKGVkY9mdTqQf8
HFvl2H9FeKEg+CNjxrOl6RMPgGEHti+zrD/j34RlIYORCcfrMtGPeWJsbZrwjziKgoVxDvU2SHkA
zYkYOp3P3p5cwddgFuG5xNGxG/2+JYxOqEfl/JQ5M1/Dg8rhxzp+CJeX3EGG4TrdccDRuarnVl2d
3Li3UcHcl7Vf7CBf24eutIpXMz2FfZvuzIHouAFJ5mX6r5cA6gUgN9rBtWm/1iVqPt9Mj+XgzZu0
svxTWKASjjO0/FC83tvU+E47Pn1AivPLm1lZ50Fle9e1ogOMB4uyznwRXlEdhjCe11Zn1tcu88Au
4YQ9pV067ohMOMumx+yoHBcNRR2s4wmyf+PN46Y3rPYwTkTX9ZhBniiazSev3feYAFdK9PrI2UI/
ZnmO6buaL3OPOUZlGO4bCl78MgIGaGKfRy4P25GHxGemu6pdG+CIJDTPzoKR42Q+nazlJe7H4dRu
styoHx0DlUKu74VZ5kd7cMEozuOwlwrVBNLVPMwuHoNRelDGzbVLcSFrKTgoWb6MqG5waOANz0V1
LNSU763Bfi7HzLwVSsiNcYNaaLwgaLRu3dYyUDFaxUvvUfb449BdcDZOx1RqD+bJphsmd9dbo7yV
M/ZgL5rbvWGaz5YKmyPpNV0QXSyaWBdNoYqWIYixMTAQt2lu9uzHD7WtwjX8u+GA7UQ/p9Wlrd3+
ZoThucZjskoHTAZuY3avWpff08DhaNwBhrBMo141gXsY+mF40kNWPw1p7x4McYo1iuyuCQle4UE7
mp75xsBZ4PAyAQN00rtrajwT5kxBMi5auHTun+sGE6YlYMGU5yFoinuQF959ywHmvs5QXrhyiHeD
4tAbQUU/oz81DpkSR51D4fj90unm1HEuvPzrQwm62A1AK5LSMs46yBKmlzqN0EV4dfLGd9h4BMhg
QMlI00tI9pv0nR+pg9+2xwIpPxUQagMr9m86qT5F5sdLCGS/da0qAG1lpYe8R7e6YoS66RzHu+uk
7CCp+D+kZ1xlXU9vYWN8pU2SH+ByyY1XLflrTVExnCuR+wZ0PhA8SQzHGcP2MDj4enTPbffMaSi5
4BhPLqJzzB2H7JfYD29GHg2vCf7HEIHERkxmi9O7ijnkTZOz4/lA71JJkrdsi76LH7BR62l6LOKZ
Zuki16WdfKWMaspopqvVDuaprPpsa0REUcd+P576Pnxwhwb/SZnM68ZTO39G+bA4o+WY30rC4tYy
d79PCclDxGrspc/kxZqRHsY0R8Yp6w8m7RCF5lLkQC2QkbcPoNIyFFLmU6EbdCgjhRSaVN1KUvB8
Znwc9jiThpuis88q1h+NUSQc84YbZ9eJkUtk7Ht/3lXZ9FJBtPluGfAF+75BrtLI+cFp9HPhOdDE
AJGjozXG29xgNXB1+kaYk3Awo81N1J4SBOP/9vL7Y6mSzYbYnWifGcI8lhiLtiZ5E09jMD4ydwXB
nXT5pfRCOsld8sXP+5j3Znbue5ls0mbYUf3Omwb0yY6OSrojt0GBQiK3qXSS45hZt9SI4+c2Lvas
PKioUFPQWXacByXMCxLgva5HBgosjrRCqvbiZZa+DHaoL2KuvHNt7lFVeRAWDPefLw4mWj0jRp/D
MsXK5dovBYve2IlvfR+nhzGQb1Hlp7SxDHfLTMt7L/0JbybIPUQPDGPhlzRHSHhPTPnSOw9k8rpq
w2gXq3x6kjJEI4NHIw6xmUTe0NwsgcpqSRyeDY+aXsHUmjzmy3pE0lvQveHEiCUvAANEfDkNZaEu
edG+dv5iIovSgIlp059bL5EbIlHgHmlJyzG145cK5bcT64AZH/QPexY7H5/KgQPZN3BU3WEQTnFi
qkNQH6i7tvWGS9WP89Uws8cQB+MxaEu4Hol8nuJuOBnSsx8CT8bQUGy9R5prP8QuH5unIdunKFoL
5M79LD9zXA6vshuKM9JCLA7ePLwW7VjREjMFU3PK0yDDEBybBnweO39mntIeBA8Nvjeze7Fl9Zz3
U/JJKh5OvaGqbhU9p+1cBqeO3FxwGRzMQ5EWz2rCriISIT4ResJ8GMdfCVjVJsXslJnjpyI2lX1N
4qGj0SxyfFqFVSY3EGsF/kIMEmHuv/op6lCSKYzbNM0IFvrAuEtnwW5aegRrwiNgXkobQBQku3lJ
9q2vUGeMPHN3/WihqSSxMQfRthal7M6hH5dHo83TXZtP1fvQbTLACj/61pk2VthcYps/qmhC408s
jV0ycJr8/Vuzcv39kMI+hYO1JVMye/z9QsgKrBQT0YoH7cPN7JruV9c1QMR5mQVNJnew1CZxImtf
txBB7SuIZNSCTnRl3FBxpgzqq8vyhoo/+2Ex+2NZiKCcWNOnJ1PvarkHBr3iGgSFvP7+FbLQ/GpD
bmSByZw+POPkF3eNw3mMjNP6OLhuheZDW6ei4d6bA7fbYFowHgJpbUyvlDenKJDpW842WXTToHWt
a5qWD7ry7gCQJU9ubjI1DNQ3r4izn1jST9BB3FcmmKtME586GvY21Hl1FaQLrVNMQYdoZEjAPgnt
RDvHUQCmCLMeLfJYyp0PcehU0xhdRaycyVj0p2qxFAWWk+89WSvGt5okW87ac+AEiPYlrgfebXsk
Q44mXWJkgCMLfQTkReqeZAbuovo5iJEDNl9pRoimrZvZTwiztWWeHdW0F3sQ3lYZs8IZntsbpCoV
ITSZ/KqOSM/WpoqK+46UzYffL16avfbOwiezaFWbcwQOobP9a4uP+5qNZ3gp1kZZtTq5bt98y4sQ
LxNJkDD7f1Re+ZbQguE+lNmOG7LC6Z6kD8HygmkAxIQYSrasDLFfSiPV8pr80WEOeIpd9/P37wqR
Pc7pGBLbiBvDJM7wh52MD5rB24QS47UrmSlgnELeFGQM0Bur2vRanXJcGjdBSMcKk6H9kZvlFmeK
9asTwyUUXg5hrJOY2Ii3LKKieTbgBDGFi8v7mCzIPU0B/xT4YCq6Ftl8NUT5Y4OsADHB7Hxo5Lpp
mvqUbUgZZ4N+zhyV747qZ+bXPXlSoGSuoTadK0I+/F+OdWcOs0lEoRO/tkEynVwpIFhN2fBk+dnR
tRh7V3QTIYCUBpVb0Z7mzDUvjkl3yND1dOfGBe4W9zpR0T4xIBqeUsTduEwMsBk1mV/co88uCno8
w9gJyGSqblp9JGVEbkZjV/sx5y5zeIfvlzf2fmyYmfhOnVEcduPFiMV4mdX0g6e43s+eXx3F7F3y
iFZEUo7Ddlj2qSE1r56Y/OMIWPX6+2VyRtoljgtAu8kOQDxOYCKGe4sogUcoGNt2ooNTotB5FdAI
Vn0xnCLMC7tgRp7NnIYlbZLqWrNfbcOy7K+YTuNzkNuLPSz6YUlSY+xYpXgv5R3dnWkzVYG4l46k
Hd/VJy5mcsS7V1lLQe8rdztFjjrCgPvofWe6R8P5gOwiuNntUwnL5qS08Pajys6drKdffApEJdql
FlKbld/b3lPex+Yu7pPpHMveWcVWoWHklYrHQzOdS6zpFEZFdcw7tC5FFOAulrgYYsBD32pbMycr
QoweeZFcnbj9JXoLlU8BuoigzKufReV97ZL4Wy4vhRzv7dGfTv/6UIxcgzUXLY5U4lSGiTjNShXH
0uCgZCuX8pSX2jajreGEizdQDGcymHBA53n0xiDOhD7xM4q74onxHJp6I3lzlnoIllZ76qI9OAnn
qtJo5IiW4aOu6D+BENhNFalwVU990KpYolKPdpMdYeYRwrrVDW6gGmPR11ui5w8VtzlixxDaq5MS
IkDqEAEMFWO4bo4uRW7ovVuTuagFFELYetlTxCXbJXUTrvCwIDgbG/2qDCxSlZN/ryacM6PT2gfI
gyUh7/c+8vN79hoYO0WQHjCqMZqYonk/LA9APC4ty/qZgtZfGVBsdrH2zLsMgMDaEYgPO40xKrKf
EVj4+9Ec3Gs9xIQomwqUSNY06dbtO4f6l1LAHLPnaQGk4YrCJ27XFjHdbof1JQzONfEQvTc9k2rr
buCmYYnXJ5ekkq8ij/eWyIcP6BImvcV63mbcHbtSomvxw9Z4isGIMDS058chh2xnJKK7j7JQmIfO
N5NdH9oJIzpEI9XUzyvfR6Jupaq7A/GGY4IyZKuY/O9J895Stj3yTIn7gmxukdbexQnTRdEu3mrQ
Matk4kmWvZWcdWoZe8Ygp6Ar03NnW2flTbdcD/3enGGVuUPtnDx72S9MwdRfV0+0BcTeyJwYgjE+
Jax+e2NugB30KLR1W94lXZcRbyfZIhB7rpJCeg9dIk8dRPQzoQKMT83wu0zD4n2Gl8fi9pPNiq/p
d+CzAZLaXbmzo9mirippEFcJeiI/xvdqkV9vRsnRShxKHZp2YOZVfqeioD8hVm0QB7kHTrfp49Ap
Z1PX4EsQhhsojOLpBauVBP1ezkfLK1A+wCBcuaIZELzZG3d+H1w1r4EIvGpP3ErljhvO6AZRgN05
na1gZfbKX4cVOoOwAvXURcZbL9sjQkkTOS+GEyN1UHgY1rTCc+eob37jhkAwOUmSa75OO1rFZRX9
NLrukSOMQIfBYlDdGfJSaO2fxLXN2mKV6LhaD4E3rsnRw+0zkABhp90O39I1Afy8EiMatdoW3ywo
Ag4toL0Anohyxl6UBE15oJXyUoejd84F5gIgDojm7dalfq8tG8Hl7KButBl+ei9ugs4Z5Yjam631
CP3lYs3htCoyuGxhNuwr10J02FBOWs+ztYAThou0Aqg+Kbk2WTx97+4gGzxXTX4t8FoWfnAfZNOX
XSbhLshx/MeWsYnM1j9OXTRsVLMkewj8X/DFGlPQMm6Fi1vDPDlOHG5DO7sbl6RYush4QJM1QO0C
9zNmZCIcvapHRaAK/DJcqnQYEe0M2DedNmWjzzYOnovDpD40EpEhmD2+OcDGyS2Y+eXmWz3nt2Rm
Uq6jeN042FR8Dy6F1neYdoIzIvB7d6zwqszdBdOrvVExmhoLh9dKlEG0ygdmzznVHeInLmBNz4P5
NtciQPOnyclqMztFCsPUCc4NLyJI6lM1qOC4hETN6ChsjFSLhLfYao8BhA5eJjNnCe6996F2n/zA
/m5gA13XjJoZ7gHqjcY1sWynoobJ3srwAcP+q90HRyszMrzn/RYqYnfCsI8xym56THUgEEuog4B4
jHXF/Kj9CYDq3ZwE8FQLXXIy3Puj9xxk3W2wGGuJoLmNhpmv+g3HnncX3Zlbepjgp4oFf5bHcTTI
d0lTvUa9cIThlx6Ax+GuHQ8T56OVkjTuvcx/82inrKL8V9v4JbU1crDxloNkpEV2rMfhCZTQjznx
78s0fYzRKBPXmVxUKy5DlLI8GOesrfGbEPzeLPaA0LjJrt+P2nuX9fDTnu1XgVu8V/HX2EZfJXcM
45PhzrYmRY5bfOjCCCphjERfwrVLHewlIdnFnjWT2KmqZ5d09DXBEdnaDs30jAh13Jm18xL37nwK
Bo+ANJML6ObIOVG5LB0OwOcAEVGlpOfIse/zOkG1x6pgTkQuG4WJXHuBMgxtdctQhJaWWqkcKhh7
EQ/wFDcA43lrC2e+DXLYuox81moMS8i6CDDzUpeImj5SH7I9RrhfwNyvQZMj6wye6VEgEjegccVm
2q0HxIRoHVKxgTubTs57YOXFxsrjz3nq+lNXRr+G0RV4UnAiUOrPpEFudNMQb5TRoVH5d4z7rCxx
/A0p9KOXMpjB0iMItGytTRQ89nHwTuYndDINfNEB2kiC4y8TERv0XJJ50sR/I2z2NifdNTbIOy0n
8QOyZdPHsDgYntPSst7rMqnuhlI8QwiwL/bo2VgQYelAFNzEWiJgTysMLSSDA8Fo2H/VQ0brnluT
oG2RiZtnh1A/EsDkdgIhlB6LXqsAHpydi+9I8d5EWSAUhjGzcr1kh7mGaahryBUj7ENe292VFaGa
g3zH7BYlec9sDw8rYS2HqjP1Gp7C/ybpvJYkNbYo+kVE4JKE1yrK2/bT/UL0mAYS7xO+/q7SfdCE
NJJGmirMyX32XhuFvh2eI6u7NGC5WPJRWya8NzEtEII88S/DkNw69zzjBtQ62Dt0H8z2X4LJBVKC
gatsFvthLs5O0VuEMpvhyXyU04jZwxchST1bLW5dLXnqj8vEjhMxLiXrYfgWvo+cV1lu9LvCgS9j
aHkoC9IWnYTH5xXxU65HnjXJUIYKpB4qcnVr/Cic2YQfbLOxTwW0iQ3Rq2AdExN9CKHDmNhHksbo
oqUydpnaMelyArKPVTBeqk4uL2k5EFAnA6wBg3wFQPsxPwoQHUPCK50PioKGblXRDYWyO/kHb2Ig
leXOMKBg1j3tAK7H4FpRzzc4FxQpDnHC4ZNuSNJEbr+DLWBDVxHygQAF1YPQFlYam1wRmXGYmjnH
Jjjr2fio/JrtlLj++xjDKI1a/8lICGKMw+xusfV2W8y55t7ATi/i8Y+ZLzYx5Ubc2/TDYY9z4Cba
p8HkrEBaETFJkzDvqijUIiLMx9B2rNzpM3Lw+3b8rtexqGHUFMpf9xwLnEHQb5KQW2brTFuQoJMp
RzHbGcGytWJRbnJZUpIe46aY/W3ty27NdvBGgJv0OzHlialh3A4jFkjLaX96e3zNeuMaS94sTPn/
6A7+52fkCHi50HUVpy9DUuC77wjbSZLAcYcIwDC8tfIe5OyjgcDjrm51QcCqM0im2t9t1EfnZsJs
Zv4LeveHuumnWs8/dlpj7vTI0hBAPLeyts7CKNGLwLyFShv4yHXrhcFsn7wW3EHeDU/QIA+NyIfV
ZMjoWiB8rX2CErxN3G9NQ9+WGE04PfIveoHVkgwcwUoEZU0qacu2J18luL39tq6B9eBxdXySA2Y5
2ZRGFbvBqs/o7Pj/WHwQy6NGlELl0AtmZ+WlwQ7jF2vwzGGba2PeGIoHvtFW9bbOy42r3O9ImaTP
q+Q7Yh4G29Ht3W4Ijn1QgD1BHE7UwFTVIOb26uGGHKenkaQRthUbI8ci9l6PlD1w3AMpndk8zbXy
t2XiVRyi5CuXomfx1VcxRiQcrTxyMugdZVvsuaijvZX0tzLKem7qoVJ3Z6o5griQYf7/k3ER21eb
eGWLQrIEjB92mW+n0u7CbgFFvQwOPLnICG6NS2KxzJITR3n2OcBkNjE8PjBKKzg9xdFSgcRa7vAS
sKePMZ6sO5UnnzDadtQIuh91oagEspEtY2toP3Dw4khbIiBaoGVmPVlHd+lnHKkmIb24ujDDxieb
MP9Kde0t9218LXb3m01NFNq4IUzhZRs8X79VHj15WsEuMdP3fi5PM5ZXX5vt51Q4fyoMWgco9ilX
FAlFQrHbMntJgjk5zPQ2oxjVyZMXYXw2rXcB1vvsMhVtxPRjmR+ZnW5ahNnQizlhjzOoK+19Fxj7
F6pnDn0f5ZsqMYcQz3o/NDZtDcayGlJSk6IOQopNqlB3AvvOA8KHCmWSC+e/1c1BEBrJOXOi/siW
tz+6+cYXqRdycEMCA9dF3JCXryeLQ8zUcira4pRQZMNsHslNNdjVquwxGMSY9AbbhrCe2jcHJGAC
uOJfQ7aRgWre91ZOPwIa7yoSqXnKJbZhon/UmixT90pfATje8i6LfrqkKihOotR70ojTjoAFCFGO
XvDEJa6wgOmd6B1xmKQkX4WoYrgAyV1Xv6uEQ1se1XSRFB3uf9OHNkpn4uNkxIGVOPXRp5yiKZLL
QqSONVuA7ad6vBOdcuNJueWfAxYtRnnD/i1vbsHhEjvpJu3a6KCtt6FeRjTwiedoRK03OGDWOpaE
iOcv39JCpiaJ70A35xANZAz+RPBtj66xmyQZtaQHitc6sEK6hVCuy1cpSmHeLFvubFF0LxIX9Isz
syqcacA5/PeXFX57DOjTp2RqqnspHqM985vGMBy72HKM75Rl5lNnur8yxCAdIdkSJ72QOsxqz4YH
z2oosnbO6Fz8fPBA/U0mLYKyDTn+CXOYj7HBc87vcNQTPprWhm3mB1H0oEKszZLZ5Utlz8tlkqzH
kI5ZULTXIsJmWjXTwWuDFsTSgztWOfb5D87K4dpQENL7KK+mcDBHxzp5x9y/s7GWnfO0uBB1Jr7G
97iS9PlCezF+JfkCtzVTGtNnXT45j4S2x4KmapW5Ij9WcOrrF4Jp8y4LGvmSOLqGCWGpo++aPPx6
NpOEnnG0cKoqsWKmaXp1XdhA5ti4PABLOtbH2T+ZDXF5pWpUOpbrOJymX4PwhuelJYRnTiwMocTu
DBACp9pOl9uYTfXVZwpnqfdU1gR1AQ5wegxSaFj0oK6xkZbsF8jC8zpP7lrr5G7F3a9gJGBu13GK
QxbDr6PHT5nM95SDMY/hVh4tA7gsN8LWlPeknEJ+3feeWggw2PYtLfKv8UEBwNcur6J5VCKY5mYm
kL4ic9wbLKRN7gPvj6rwEA6QeF6TDqTB4BGdNTy13CaZsf0237vKczhMJjBh67Hb9wmypj4KDWNl
xiE6dbeA7/4i8XIRkq2NrdliOpuaYGUMBoe9hJdVXYuXIE40dkiCcUsV7c0sZ1Hjf9ksxQNpHTt2
KLDZvLVponUBeCVObbXka3T02jwweoNlTwfuZJ6qM2KsC3JrrEiDpWLctBZ+Bo1pqRdg0EuSmVv6
OTOHkAMcFn3W7Huf6cU7lIAjyRBWl9Q0G+T5cobBOt5i6D8bmibnbeNl6toRP9q6JfmUBgpOsFTX
haBQZsnfY2xgX8XuFM7GVi+srf1p+ImbssDK8cjkYVde9Tooro4/892CLNvlTGwhwBUR5ugMsMMA
C+ZLOJsty0VO8GsNmP+8yIBzcNd9VeCg1ihvcm2qar5WM/wuRh/CwyM0LzL+3mMFl6rsqTHa+Dqq
Hj1o8VbC39NExaFy/D1H8ujN45dRCorcDf/qSsyVAzUejjfLNQLWqodzt038CsjgikZp/1bXPq2a
DsdlylYCAGhQ4Ll/STZcSzQgwt0chtrHd2z7cxYqFZyKcgB/EBWambjsN8lqYt15jdsq2Cy5y7Xl
jbiy+xzfpSRDnKXeB28+uo87Xko+6CeqSRCPM+OvUAmAWJChIZGKk5y9N1nXoSNH+1byEPfIwO6S
2e3Xja33zYRPQT6UxDFI9K1H6mYTRQwvxopoUyPUEa00cbct+a1C+A4nugrWmTKOnQmasEiCA/RI
+4eeDQAj7BZHl6QatD3w+WGgXefuwlcqMiDo/JorURdYSXBLmAUH3crD9o9rl8QAI1YrLEl8ZMq2
VgkRjTmyDvEv36eCayfSdf4651b35CzsdWgaPjqskgCaECf0RGSuVd0WMM+QkQ2sIn8rhCawXsSC
WdydMTVUAHRn/6IGJz/XdExsKF+iJCxhnb/U9q5AjjzwUPwT1fGvxDY5M/DSCjPbq8LamqHwtyzp
qI37tvx+Y02wu9IMGqkUc7epsASHhYVFkjznkawAXzrnw9xOib27OHei5IA54g1VaTlkrIxnLdy7
Kz3mPrt8nE89WPmPH6rChiNftuMJRJGxmnOFh3cYwXuzNnNKl3Bak/zzuHUQfpJyL4mxaRNAgZ/p
z3yYT7Zfz+sKfRRzojWT8Jm2guNANOnhAutlY0+8hNXAped3D5UsXZqtiIbfcsygbng6XQ8dkdJe
YTaKk2pcNx2VFNpUu7QO+icx5XisGXb38Dlwr6bQVLFX3Y3C+Gpipz8SezsIr9TH7k8CRvUUM9xt
gKDAqY5Sf18F5bmEzswekAB6WpAK+u+HkojDtpqHr0YGrKs44K5YjA9H9ZAd0DLIOjFiuHnP6Qj/
0Rz08s4r5L9xNzukkFEMjhejHboDO5/2QapKcuiTbFKMG/BoZ+MPUqzZi2JZwW5Dxk7o2r1XTvkz
yvrVhTjzS5U800X7BHaVM3EVmWiCFlBMmyinqWKLbmAvO3OwYgajB3ol+QycahrZpejPmpCC01VQ
xYzhTgMT5F4KNlIPBvVC3mWaOhBc8OfPQmhv+2eHmvNDjPnUdO58ou13OyDYvgY9Qe2ZoP+p5ap8
sb5SYUCsr8y3ORrmd6eEkQ/Q8dle+i+zlfkZ3KleDdLbZlUShGqx4es8WLPNUn+pCSq05zl36/ED
S5t2LawxC2e6AZksiMu18+JRgYsWVuTVzhhGj6jkrqwb4PiD+dUiIJG1Aq8xqpwH7OM4UIKcwZol
10Dk3mk04ls0xuQIaM58yk0IMU68vMV8A1ikPdglRDc32YPByABGSU9jAIFxTf9cPQhrlWVKBp2x
wNhmvYiRNerInR5OWk4nFqMUBTz+bGB/ui0C47cra+84DPu0okRoiQg5+yMP1ignk9n1ersMTMoF
gxEI1t8kz7dz0icPlS3sC5lvOfuk7/4c1ZsxcODxwkNhQBHiOeiLc0ZD1NHwl3+O9GxgXhFNbHZ8
Nhu2xq6Rvg1Qp7cmXCPifRvfQyWNbOH8cYnd0NXw7PBJYyQMbgn31E71H4Em45EqgPtFzHlSWSis
A94Bjm7kEYeMLjdzUjeDF0BazMa1N+dxNcIFrZxfs0gPOWCr9axqZ8di2Xst43jGyBOcPI4c2zLG
vaAkyPVSG+7WbUvsFiB6JY0rrIlY3snsbFXjNs77nuAJdojJMndV5S+rhvKR1zjS5mpoAjhnXCVm
b+YhdqyztAd9ogub8UGRtmx8sN/swNlaDtt80MShOqPa+kN18MhhigJecz+U88Eak8+58op9m9Xm
JYit95ExeltL9ULLigAQ97gmcUqtzarIrq79UVi2/QJqIiuoCIEB/105GX/SFBRVTfJfXtQOYxsd
woa/zfCJE7SZ3mevz48jlAF2XlVzaAsCML3sDuqWq2V6EqPZ8j2mqIdpeSDtKCGYbHuXnig6PMnh
toxuLXfdavKqPx4eH65pZjE+TBEKs6etW1MFJEf3Mv4JOFizjDpiWSo3To0w0/v8dod5Hsh9QsNv
NE0stiOhymYB/nyP0G2n6qPHzk+QCxsrUM5xtl+8KKztoODI4GHhOops0DvC2VnflFeE2RXPwxuA
tZnilVntaUcL07l8KilxX5uuhCChEnjUiUZqgOuH/Au7f6nK4Zo22T2e83grTWiuTcBXZ9c0odWk
6GUcxQ8BY8tu+pvX1bEoWYIDGwfWM/Dvz6Pa6YIaTSBdlmDgTzqzvTqu/CenJbuZbx6PeXp7eMlS
AleusfgjTVF7vFfVnkaeeEwdDvmoRdrrpvPiI3akmjx1sY/S1D+7bXMp6euRBPZ959H4AV02a9tT
B51HL/gTF1MbZ57QnEbKrP+cXct85SPalQuPtDiJaRchYOGW2L488HmV1/sn5O9pw6L3ZJs8o1tz
ilmqTT+6i8ZDTznqVYFHXMZWX0yqoxDeXESBaLDwDjDh5+zVN2VMdYahHZI1E/16REO2PfyfEXz3
gGeaSLfCpCtGAgYQaaw4ea6XSmybxbuX4IbPDXs/u+KB01oupR/TyLdikSS1/GTTRMCbIJWM8G+h
p4+jcx6St4FlKvlTY6c0+xkv0TkRMfns0/sZDv70nnfoTCxnuue64gksqD8j8ONf/D7/TBfT3dg+
bKK5zD6Gnk+2G9SmyuO7aX9kieMfUqNl4sc8VwTTM3R/alYrSTDcMUPOP/Kgl8zZkSLq+doeOjSp
PEJj7SZ/kJBwII4fBES+06qqkNQI9EKYDQ3uJ1hA/AfxzlFBSLVDQO1Z4yLQwkdNNP0usTLvkTT1
0aF5PHRHp6WhqXsZlHr3TLLbbKvHXe0CghAxqO6IHcwYjO9xNP4SDLIhh18q4Ty6D/jDWJdDsB3n
q4ULlamwwaViLDf2dkh08mfqemBeFkzR0oNuFzVecfVH771S2YcxUUvwWKLVvB7CqA42wnVAQrKR
oDrOJ71UfSjnje7UYK8e2e1eY9xS3i4HRnLNCvnQ5GLkHHJotctOTEDKK8j0HcoAf2JuOFsO6+lm
atz2MPcM17Exb5mxKhaf8bxija8QUvFZ/fcDN6q4JJX/z4GrsM3F1B5beQC507XZte+sFc0e4spI
ZOHzcd9lV0EZyAX1nFkM9Ke5YRgDXyGd/pAB2DVZ/x8r1b9FtHle6749Dqq+1qQXfXO0N16ZXHKF
LYYzYV0KHmrdZ1B6m7oD0LrY+HwCWEFeVve7QAXV+pGPBW5HCJQktFEdU0P8EHHyDx39lFciY38H
v72Lxia9UrLFjVXG405hDetsM8XVO1BwVWpO509ipkiN0lcQOC4jQt5kN92prRexY84oY4Dkn5O0
s9GSE7UwwcbFheDPxxixRtJpgpiWpCf8hf4aUubSVU9eYBwy2XY8mOyvJXDHDeQo0Avwx1ij8Szx
0/EiWW6ByqM8KmAn2jC0GTwZtmMcv4iY/rBWLXQpFdOu1TpDZLOjY0oUWJS/oF+4N8Dmz5WqrhGb
Y6q9/moHpC73RityABktRU+ZGf1eSFVucKV+QS5CR5ujf6KD3OoXzo3TxpauM7pGg6Z8nDh2skzv
ptOJi5mX7J/lwwai4JlhMNmAg32wGss1R/xuL7slNHsj2MM4YkVC/BRvIiUsFNAJ7NPTyips55S8
GJ3+0KnaRqVhhIecerU9d0NKGTNjB0Vy872b5XHopgd6lQw6G6Vy5c3QoAAwdeush1w5yL7i16te
tIhhuinW7LX5hC6c7rqeDDlnCPwyi+tsmmRP6RLPb6i8ITEImrHpapprzmNs4jQDnkHlngSfMQJk
Q6qXzOQiPo6OQ+VBj1wQ81xpCRefS8VLK89g9HCz1jB8PTRM3NSUOlDsB9cM5aY6soF7XnzzyR5c
XgqLZhXXJzzOMRRA68M+gU75hmflJhQ+/xLW0ip1ik+bgXI9WkTxWwG/zFrjA9gwRtShWaBmisQj
dWHMBSoB0XNzNDe8QE4AaoODDZmKFLzx7OIUP3I87zaTWPR6cNJbQgUfXRJGt2mTKN9BrUxYdbJe
jCvKMS2IiK5kGdA//u/64uAH/K3chf2sqb/pKRnlSRV/BwsUnJbujpUi+I/Lp/pbsIlfd7JjGPMn
uKIcQNLMmIghB+bZx8+1XqzB4uOPAx4unANbGYhr4c6s+Tue2746FFTgMOJZpDlZYwUefHtu+8dy
kLrwnApJeDoUGhlfHcYs9mY9z9Ek+SWj7O751sto4CK1oy8Toh7qKHhUKr0BNFPKzWQ0bZfHGb9I
UwMeYPDHMBNr10/sf+22XtnOmY+uvpO1pyrXVRaVE5yfcZuQ4m6PcV45L3Ipzb3DdfhgHNOUHffY
tTsE9BnCjzMxLaFQqY7HYMn81KG7rLG0Ev52wO+RH5X+8lG24O/Zd83rpb7b+jRimEenhIKvbPvT
a/Ia+mlbgMedauL3FVrvlH/3Xg9OOyj/GEzJZpQMO+jvHsRqG0mEsVhyN4VEWKD14n0Lsu6Xnhly
4j5u37xHUWvf6oT3jIUHXyrgk1DPTausXlTA/oXwYGgToCa+L+O7TKFcWKLYdZ0LIhuLQUH4f6OR
GTXchnVkq6c0Kh+h0PIrY5kH78xH6nZdtY/t8q2VU3ehqIrbJ16OmOYxRPaHxaijjW2qZ8//XXe2
FbopG9H8q51njNUeDD8WE7wtEA44tfPa6WELqUm+c0n4SP5JtGsavAcDdqq9EYBgDyr4hDq1fxao
4WvqlijxYL7d0kRgwQ/GhggNegtRZtnO2v8FN5d1c057JTlNhbSucsilciLoqbMr5+g79DbhvZA5
gOAC/WpbgM8n3loWoXJ/LZ7mK8JgDijjVfdpDG9WnOkxLQlosOFfyoPdKAze2hz2DcmOlcGCmoqf
Ot3Dmbsr2eEVNBl8WtzqXc5AjVl8N4zFOzSFN8bReB/g8llns/sTl2jk8OYfaZhwcWbYiuAbV6ay
vxcW4dslWNjqAJUfk/wCPElcnKWGdRNYJU027RsKtbEaxhpAt585e+mrFx1kgjZDs9syGiWrKl/U
NUnak2M6T0J05W0wpvuyVF9VDR4nzZFjCn2cejDv9G4CAYsk3kcE1F1/sjrxAuZoOBL2sXfwsRMs
dKx4AvCo6Pus8Cqhso3VM1HPKj4nZb0Fw1vc0ImqI/rfk8WYbAW0GDYDq/KcBzrvaLyci8I9zOx1
7BAnz5iVDoMz+Hs7mYwTsUBFuZXThRiYxAmJxDvl9vTLdanCDES2UcsijqISv5eetgVZ+m8L3pXX
2uflBF2EmXyA/QfMrFzcj0jTNU5Jy3WRCzOmFdwG8a8cOPzMYpOKGI1SzqtYj87NX02m96JSCTxn
aadd01qvFjLqduw5WpWPvHrrPGnD11TSUXARpNRCTE4JMt0qn9xeW2cI6WsxTirsWvofBi+t7oIM
sSkR9hOgd/hb1rUi0GFVR8Y+BpyFJmDIOVtiq+Rpity+tmSdpY3W1OTCOTe/hIVRIM2lPBG/+gMq
0N56Q9qtcFI/6E7G79biF2krNILMJizde1D3AnQPeMfAgmt3Z4oJu9f8Tg8sT2MkEvAK7Z5k2fBE
zxA2cCQAuP/I0hEvD1h6vL894AmzICTU+t654yS/BotJzK1MX51HnDp34zeoNyhpfvy36A+d+mOb
bEB8VX7Tybeah4nT3czU40b+rywRnxZtUSsyVOYmGd61kaHuzRxRMjdfB0Hir6AVBGAf2WbAajsU
fbfrE26/AtvHuW/jjfIbAtgNj8uhkRpvNpsRL7kHNppHYqnftss/GBX0xiB/XqNh+q1nDTXYk+TH
4z8ezIWdheF1BWkuCStPidVylVr6O05RlyJmPsRnXdUga8cgEkdKsCiTxRRkpnwfj1y0Cu7slqYV
M/i4tp2eUl3BCNY2x7wM+r0v7e9A6Y10SO8wGxWG8zrN1NmPiGCrolgYlPSrY4I+6cso4PL2T4Nb
PuMi/GjAeK0cDz58lOg+/J51i15tBq+Y/fF5t9265ISzufcNFd8sesnkY4kyaqfZVQMW7IZG3CLa
jElPnXh7H9l8PsyAd9yTN1OTNrSH/sfUOfWs4H0qf91RdrLFdjD9ROO7bdt0Qiynqhm+jASrLuSN
46TJCQkCpiyI5I+lov1YVx8emoXgvlwt+IrJBwItX89EUtiXe/8yUIjDwsuLKhxHzUcWXlBpp+U4
ZQ6tBzFrXraIO5inGwadM0BS3LB59i7neavz6VgCBpj5cHG3OPsW4tzanvDadFVwjB1ro5cgWuW6
3tD5DO4y5VON+T17j7G5/E0y4V4L9eap9i+FNA3UcHx8U7oBYzjU0c7V6Y59m70HA3qYXdYJ9VMm
x7/24EH5Zxdlx19YY2/NDE2oa0qkjqJvcOBivyla8Z7wFHACxT7H6j7kiMKRs3Tx/BRXgML0NRFT
JGsDzsZ2YJFhCeHG8gt8d729WbR8EV1VrRm6ZUjPTb+bFg6Lg3U0it+90/bcbcZvTrcI5X2B1QY3
PMYDRK7HBsWBQi6D54zNbdhF/V36xsvjG1mSRZ4WZ3zpf4YCDjMHdeSLGU8uDE6O1WAdFOOj6FL6
VUV20izW1nTDwoeZ+J6i8klSt8ynTIgoW1i8RRoPf+ZzH4hnVpJ68+ktI9b2pjr1MfCEevyDwI7m
QHvivgDDnbQRuFN8Yn4N8KVPT9GMqiIye9OS/eFVRqgjGEc8vmMYW3NOrxrnF7ZRP45Hhe2wpCsk
6zOCNk4UyeqE3eElWGj/bMRlnOL3ig6MVYCIoaePQiz+NodkI92k20YjfgaLnUGj2YY77tVnkxOL
ftd3xqHseCE7KtGbphtR4LLkh4MfisijUdV3esm+TX1T4/gy9Jb7xj4FZvnBMQzxSm7ynrGZAFoJ
j0gt6TVx+vpzVqcVgz9fqLYXHHNZWPWpvPmUUGUJS2OHKo5VEIi/jmyZzTR9Pqh3Lj8FmUhi5g4t
cvCwA9OXqpI3UuCaFwLXKEfM37WDIjUEBnXs9guB0W1BaZYceFS7te9SPkUBl1KuxYWazPvWwwLs
DJOi6mYcdmpMLngAgVaLflt4uj+nkuBT/FJGi7/3WMxuE+gXPj3LzgzmF50BbI85gp6a9V+Of9M+
UGiwWTkdFo+Rq3E4eORFxTPMmd4dgyrjtLXmfWNwy/vckeALnVtVpJ/lQJWnbSY5BS+4EOOkbNeU
s6DiFhdaNn2WWoMPA7vnXDdbYeMG/s109Esv+N/FdftFDvYgKwYAwHsblmLRxTbrGHQhj2G7QOxT
tN+FeqDAT6Lwr3AONQQ70x3b0zdU1k/HMYJjxZneLDDDxZgm7E7StmV39NNyvTUIzoQSEzeUjv3e
RdR1joaLj7Mcfkbhpce298GlElXZMwv56YkuErHryulv2kQ29oXgQFMj5h6z38jM5VJtX2ceyqMr
BszAOOuzLKASrxDMNtI/oPcC6g9oY4zmJ81KjqbJ+NNfaDhYpjq9E6nkfFUdFBGd+xQYIB474PYm
NZT0SYJRzvwDPswvxDgo1C7qA6VyTm6bq6bL+IgM3FBNTLN76fH7hq3kI028tNQv42ipVrixnxF5
cLZl/bKNPeONOXSVJIijhgYubpvGpyfwSPt+dFI6vSRRo8525b3aIL031Pw9cXd01OHEhPMKqmhB
Dy64Ty75svx1YHHCMeONVHqXPP+wW/1tzLnzlcS+RLaQrIIpUg+9AaatMWAWIBRIdLYDbo+s5Ulg
WZz+H7mabtvMcjtl5MgjVIhNy854pVX2NvvGgKtGXgNWZNfRjI+zg/0dQv9L1ZnvSdDbO2MqmiPl
TnDNHzktTkYEVPWnn381fBK/6FLi8COpSDRAEDZN7b6Z+S2LvWKb5pz6GS6p/yIldnPbTTo1NgUc
UbCbCqAxcG2bVd5TwUHQP92UEsgp9PnQsZhe+irZFcI6lwsOB4OiXZR2c9oYmnIyf0AqdNO42qWK
oYpp6WhHfGM67g89d+YzdgayOwBJ9TD4GyVQGTwB0LbHmuTEhPtGFIHGm2gy0vM+HjkTWAEBQ7v7
7dTu1cxomchqThwgvGJeU3BIJy/fKl+94+B4fHhzvxemHe8ag4LbLMmmMy7U54Jg2KlXFsRPPJpO
Ejz1jygfw41ccfYzD4Vr/XZryt6R89XafMSJ3dS6VKz8DMzmq4BXkEgLPKVq19eZuKSZ/ToNiG9p
Nt07ClZpsYhAi8tdyqzxJ2JXsGoDWW/4CF3CDxiKIe6KfU5RJ5J/DNmi+ctriDhqLlnLJik0NTgh
60kE8DIL7Ot+XYY1tT5au/OexgHqgYhHgABjVLbAu0uLnw8ig8sat73Ol+nUil+z7yE0Zdz2kUmN
lJ3ZPuWT6HWPfRqBhQ+LykXX92LGjRqXGSnzQSpn0+GBRbFk1FiucS1szsNsduyy21vLHIQ1HRbb
fml+nLj9AuZFRshavlNTzWH0uHoC+rK29hh/IrIYR8/w6B528az6JNtD10debn2eXYasr1GL/ieq
cjPU0r0MX0Xgdkf0ZjLQcQ1Nmh3kjkhZsu5czsNpG1UHTXhq47ESL2PJIZx/YYfAQUl35W+Edo+y
Cj6oyNulKQjbKWlOcyFHllwTm6L5FrBYQf03skvQxwFKGgfhwv8EKhidXX9Xmtm8fQg5reFwMn3G
JRaFMcvPh+uw3MTCy64pAQgF13KmD2Tt0uAWzsS9w1rRP0Alb1jGXrAtNL2FlTmu4sYcj1oKUriB
NazAG2x6exHhoLpujQWaI5PoN0bdUKLTVNfAIlALRgOvmDA3FAkcmay5JoaC4UIbp9bhcB600SbD
dR86iAnYSdiDa6dcjRN7HxO2/X2J7X3UfGU6d5+kMT/nWKBDPOgjqZ0wycRLHiVfZo/oC2jy4MZ0
Zce1BUnc/dNYy98A5tiiA38lfuMM8FERnWXn99k6xjR5iMr5hVLqx/P9QJMQ24/GOeUF3jSNgjap
EXM4IsB+cTDoVMHgbBYKZMElqDNJqNDWGfs22jyHuvHQqyv/WOY//zk/XW2XFxT1v1wBcu00OZxa
RQm53+JJDIbhW3rVCTgOugfuZeDmKVsCtyJAx1XncsYlps9pWUWXBbBAGeBTZO7QFyczd9hf39yq
9zZ2ygnJM/VfI5hYQRkWaMXchITEvTRa3EFVpkIajOJzdkSL07iSYbD4dUuZ50L/aG78yoXrHpl0
CVA3vIlMR6Tr2p4ES3dI07Qv/Y18ahUj26EmSEo8ZcGSYvsYRzBQeOoyC8HTK1m0DvtsNPctPRd7
xx3+wr3xNjqV7wsWFzhdet0YzjPGXDRVNnZhjhO5gbLyZlti38V9s6oe3NxuRLVvifqHZFPopsmZ
7d0ENyhiE0e/V/J9tGolyttYlTF9eDK5Bf9ZfxPW6YKjFmEjinmz7L3L1CvGPOw5lUrWPvv0dQEW
faVzGtrzxALfEvunqPL/ME1jqF1qDnhFx43UklZo/fyujFSd/PR3icQXlrgywyYu7QsOfja06hDZ
zR+Fb+aG+DEgeHJol1gGBivTK2kXFYUoSOkIjfhXRuS3tGmpboIVUlD/Y7hR+9FWy1akk1jPlhXh
M8EjZzfg0CkEoYIL24Yc4m/2f+Z6cUEAc4ZH/BkQ7pIYl5v2zf9xdF47zmJpFH0iJHK4NWDA2eXK
N6jCX+Scefpe9MVIM1K3xmXDOV/Ye+0vtligGzc9UTGIi19H6rmtMHiQ9FDnKABjMx89Mqi8nryO
QC9fmD+op6ieRWcS8sHOCPfDih7vWZy+YFhXPF1oIldbm2eOFxKjaECd0vgwZVaqMc2CL6lX9FLh
BWnPWs3Q4MgIKCCsuaRkEv5hzSA3eJRsZd6IKUkwkMFDzUTjhzxXKRHnt3lQm9VMVAwJ3yGLdkbA
k5dB7ka8oxwlbIU7LE3NfqrU4wDhkYVo6HeAQoaNRFuSK8ZYdXGQ0yDWVsJXUJG1PxmlTe5tfExE
Y+VdAHM4ZPWJJNDHgBE/xQbt4Xtn7MGmngESVIAsJ4FZEDALhRRcFlZLlC+HqMVxECXFv3lKMeku
lr+QP3JetfwzURHTW3E9HWQWSItYz6dcCn+GfkX4eKvDxTiLhoEYUzZ9FYaa02tYvpJVuI1SvAZz
VX+wMloY7/7NMWpksORIQPCNz3Qn9thV3pIkbSAhBYOicRSHu9RAwQEGT4ZRlLS2kYalU8WYpJOx
Q+iMYnDNiv2qMwMmeFEZmiYAVM/QXUp6O05IqqOMB3auzqCBBi090iQwEq/p0F91aM1HlK6FKMcM
0Fhrs2NKdnWJ+r/JIvPQVsp4bSbZ49EegkXg980phW5DOwVLOBPhBS5kp5SvmSnpRwoKJ85L3S/6
RQas1C1uMmyk6TiaTyVgFDZ2FVf8eIcaQahVpwgHuDYsmKuwcpQB8V+7QlxmzcEl3y62jH43WCvO
CVnQrP08wsSJGYkemYTeFlwsPsl/g73Ka+d3tcnIIrZmv1uYoG3tmTuyOrL7QYTKjRMWUejwRwm+
HrGjikdcJt/ks5PevCIl2mK6UB8wiHLEthVgfddssC1QExBxPvW+3ojQ1k8SLhqNmVbbC5xcT9Er
yaFzLdHykIQgpngMCZDSrl1iHL4ws2fBiKm6z+m6FaluvHFjoYtMg92ahAQ0wup8xYSJfzYOo5/G
mNiosG8z8+eZmMynRG39VE6it6WMZDJl8Ez9/z+hJJqeZZE2+///1Gg1qaiyPOg5dpBZC9U5rkcN
6jK840TRDzHKuMMQm2dBiFE8VPQFRRVGhwq8Ozzu9LyWwpcQK3/wL5J9rwWKFK77OqzeZ4RjpKp3
X4mgJg6DQS7fUV+W6yJFl54BykFuaVvkdSAorvaavhdfDDaddrEqh7DjIEUoh6/fthRyW/JIA9Ut
ochaloXsMgoojG+SuMuNxHILFQEaoFfSCQfdGcdIvJcj5npxiMH2SsJxbvLnrGIF0qs4oAaDs3oe
aNcy4YzJy6BDOq5j3r+aBst8Vm06K5BqQnhUWGFxbqxR3tqlFElMKxNnlh6XubRoPsmvqze/mVZG
F1lsEQp89k3bXcVKCFEW6i9Z85aYH0sc7QvzOWIusTIbMUoqhAoDHo2iqt+jtjiNhnnu2sRXJejl
1cdcFb44EnAsFkfqES9CktuYz1MYInlI8NuBvW1wUsEV3hn8mkkGTubG5swrZliexHFOiCOmjsyF
In2pEQGsBBDoICYhz/acvaJkPUus+LoBasDcBHOLY4ssx3FucX+zI5jfpG7ZDV0P8pgk1/6ojUim
okBYDZTayUHKL4SZOj0LV6PBFlmwsZh75diNOAqQCjCAOpV42ODIEn5SfcipbpvNm8UErAHAgdD8
0CDinmeH6ZKSoneqL1Pybfaq28iC35S0gKw/BZBW0vIhkJ5YRyZrpc6ftQU7X7VnfuxP4sqgsP2I
Yfrvlrh24SgWusyCmL3EQAuFeE6EozLAu4Cke6ot60jrgS3jC07pE789uFDDHdU3MMMHsQGmPw34
p5YbC3sgdv2LJKB6ViP+5qvwGqXyY4heNK304GK5erELhe8a6p6P9aBM3uTlPQLvY0SwvhvaCIF+
oWHXT0+lNKe5YU1IbETY/xVYNVE5g0GwyT1CVTU7WVajDq4Qa34b5iNvgDVgzAmdboTfZQkvBpF5
UXYGdECOq5unnya7DTUjdL1H27CaNu19hKYK7bFF7IBQ1fuVcUhu0l4MB35jux9rWu75mLatA5LG
ZgPxBjhwNyLfFsTW6xWUBOWNbQ6O7Qvy2n2GN54KaBY/8LnZ6iYHo9KzrEeNfaIujhKjNPgS7JMY
vcfoPqZdqU9uo5wwfQ0aom+1YgrCQpZk+epaqMV5Xj+HiVjQggArRO4k4Yp8jasOO70OUkM7zMzC
jJBSGWMqA7AzAktvBciwIkFfG/jV3U/IqMXiGibVI1f5eZAFFqj91JD09fYTBYeLq2xPyt5LLY/e
CMqLqCyB3ENZ1fdAy1bpS2X1XDMPzdZ/ZAQeZTIOIu3MRl9YNEQShSOPmEtbIPoxn2WZHgMbIJPY
ApUsABm+vhntCDlylTI8xbDQUgXqBzPkTCerND7UyRGXma8r1F/zO6pzP6L6B55BraMEFZKNUf+O
mkcmfZEq6PXFk8iQN7Oe5f5fpyW/Cs9smf5sIW1ifQD2ptGi6f1XLR6FKUdP1PoDX5X+oPl1QGHY
+XlGUVIBmIHYRdApUTeRyG4haHngxPBSNmARTgnPUqYbLO9TD/i2HKWugMdUtogiGD6IZ7NnhgSs
s/1lWgIlee3zHxTf5G3sRBbCSX0Vi3Pdj5x8GCIIwWMOmm1AhJEXXfvsyucCzQrJZJC6rnn7Cj7M
R/VxEbUDIWtoPG5mVXvkjrNqORNPyQtig97FAmGP8mwXz0TUO+vSumNS2WEu2Z0emPm1jPxyG4zC
xs+G920NHmUngQ0l6k1RO3ehxyYZyeshm7ODgRK+gDWcdozB+GwxZukGi2UyIjH9QoaaJP15QoJQ
EI7DSntcRVsSTqj/vJJ8CXlAPMusr3mTyY/NvWILusdXSdxq6pvIPlOORQGj8SBjW+9A21pus/xs
68B+/Gj64bXHgWQRxCMxFzUGB9+jvwU8Id50MHQS8t07fbwShvuGF7lR+53CzHweGm+SR3ce6KQI
V1XbfwnbCIuhbGRdBhNlTgWEcCLhTzsK2KtrmHpzRhS1ep5aY6fQOXfsLJg8MDLGDKq7G81fQfic
XYCXHIzhSiq0LeTx2WgCISMPTmcXd4XLg1dh2ElUkGPqttCQtPbQ5wwT5cSuCDmorGQ/FGyESY5m
QjcA0cRVyQG/70aVsQXYi8wt/1EB2TrbADEWd1zvrHj4vbt9LhpHahzIW5vCBupWCFEC4AiSxWbq
n8q4uidg/7ip7SlBSaAgv8quw8xJEnYHylzbwhETKS2jSpoSFqsLEeb3eUnvuJk9keYGCQJC/Rbi
2bVG2IqYxNHQK0UWkzqM0KH+scyKjfmVrA3SBfDkV/G9aOlnx9BVkZmmSLNl6isME+wbertN/knz
84aeSNFls1xjA7Ivgel1LdWfQeYmWdCESiMpzaUfMeT/p3wDTL4vaxKZO1wjPYbfhh0ovnVyh2gn
7kB9iPyFaMq5VcZ3GAY0Jc4ahfu8I+EeOYlYbhoY5hcLM/tqBxdl16kS3BQBLNbv5k3AGH6ulC4w
UTv3mRSYyEcm6U3EJbPKxzF6CEZqC22NE18/W+ajSHrc2p33tJnD9eW2UZgtRXiBJMFWikvE3CEJ
m7hq102XdYgLjWjP+NxuW61NZjVM/ozWB8neBHSvAqNOdekDIdkxovdagF1ZphY7FiZRPhzoke1U
PhfYDmiJ+Ymvyk2rzuK2uk/BNOzZZNCCa/eRY3zmpV66A0vboejwROWOIFeoVEbqVho0Gb0Z+WRs
od9E4R2xloEVeii9ZgnICT0IgGPZ/zMBe476y9D8hN2PMr0lLfO7F2MWH4jVyANm90Lb3sehM1SY
4ePlW12IYY791vrTSJVWeU2rscVKNT23+vdEsqpeMfsQn3L+RpU3Ne6Ypx/ltXpI2q0kS6Zj4qwV
x065opnbaFRuEd7aOr2bZbKrwmNiJi7EL6eM61MWGh6l/aEkXlET3xP9N9FVu7dD8252Fx1BUmlY
qNdmWJ+TbcrNIZV4a1ixZEvDx6XYHxpf6RlQZzYgu0Ndvcj9EVWlH5k5onpGZjA2zR+1PEvlEBjQ
V/Q830vEBgJ+ow5Id6AMWvXSkWW1S1KIsIQ58rplRniTOe7jwrhADPuIZegcpCjExfeQM4feqKYL
optzwcAZK7pgxvssW+6dKpOrNzLHOrRzEDIZrhW0VeGlUzOE2n/Cqtjslo55+y53/1TQPhHzzTEW
EG+853K5n5XpfivwUwGFNeSMQfjm98UhXF20FHk5JtGFa7x7MiydjBojIMHHNUwGIkgAONXNKfYW
zSNflPbnvWmpm5AfMGDrr53KXINYT21+izLOKfRg23YSesiZZtOVTA7hoivcLboybvdV30rcY1VQ
paRgqPOP1YJjiJSA/ofg8T9a8WM5VHe5Ib3bsoienTZTicUboh4zXk4t/DPFl4TJU5Mqh3Z9n/Tn
XP2dQkSKArAduHfg3ioYqsZ6L0vzPlnlbjYFNwqFXzVqjsXKblV4QaP+PDEKYbHyKwgIuzRCwwpE
wBMDNcAJLzrGRnItEpVtBBYs+hzuyOVcCAa547hx9UQ6NbFwhghFOvMxNtTPlW6Migk+Eee6Lp6q
SsZpOO2gwlAPU+JTd2H6y+L2aqbRcV4yYlzYLG8pUio1v2o8q08LksVlod4B7Yd8REhfeSsc2WxO
FXooRW/vaxwx/MyRdTNJCCXHMui/m+4RrhljIfItRnQIi4K6ALGeLBAEHJ9MdT00euvhyNS0U6vF
QTUvAbafnlTfcRV49080Kt5SSb4AsTC9tnG+z/0GuupSayc4pm5UUBCGZvQNpf9qMClgRRUAH/Va
9b23Llbc7SCZ7Qy6/YoSw6oF7kBWOKOp7fO+8gb+SS3zrR4Rn9UQjoKZuCNTO9q20x2AO+Fn3YRS
KTPjgcXcUapDJ1diT1v8VevcmgAEbSsshI59e0VYEGmNFTMgojnQYfCwKIWfjwokzm8BF3Stys9E
fTxAnboizV9BOBJBtjsRqpE+gi6TD6DwxcpC78lnScljNRbf1GAiCYNrgbhSjOd0HJ9DoEBbvylC
f+3sStQZl0M5URGtMU3eQKBDQJr3lUE+ReDkTORBG8peI/CgR1jd5+/p9lH7Gzgz1sox9L4G2BsR
OtrwoojYK1qDLle/rsPTpgiRxi/dUI7atluMPheF7nOYndq4ayte7QWvGjrn97JIOcsX22SCl+iI
QGiXunON1TZM9YOSUJCuwdpfcjCPmX4bF0i1rPYt4Y1kNlwC6Z7jZ62OllB5stm+dSyiCGULO2BN
WA3KuggYubuhqPky9OCUc5i401UYH9NcPiVZSJ8BCn0t9yq43Ljp/MqY9kOEZ4opdhJ+tthIjILk
TBn1PCFkHfCN3xYKMIQcZwLr3TXJYe5AR21Rte1ewv5jJh8AK08R871uDYaJtaJ667qntr1v+BcI
w4J6M5QLCVk2qoUcCvtMmRzrbko4QxLhBGLR34jCVa9grJtuSZytCZAp24CtMosoVNhiur5aKvqb
AUlWDtZYRKUrki24ExHQpYZJmLPhzlQTlHEllXQd9vaykeLY5SX8bbIUFIu0i3kHas4GhkF7WY7I
Gn+tJM2LFMT48UtIIKIgQRi506nbrZfqb6PkmVF5NnqgrLj2zVNGqWLVdyys0/DFPZpu3gIcj3g7
yeaCqsyqbNj1qHWi4V9bExVDrcFfi8HzVxRmjF0gQOnVCeCQh5lgPqK6fwr0zuMQ76Ssdrv6jvw2
MJVth4qqbQKJsANavMuhJiDMmtIDHaNrMZAdqmvS18DaUMCTQzUXiPJKO2rbmyT6rCuh0h+wtRwb
brIuKfaUOEDpbLYw7xT86JUlBa0ZAXdRoIenZPO9itMFiQHQCPNA5ZVoIXQKLNl14XTqh85wWBQu
hCfhBq8oCa0bm11WwlKFNOuoCMRqGTJFHnXq+hRJBwXilMgmJ2Gwwphw38c3Fm/qriUjDayxHAuO
wV+Geo1Fc7lvQ3+CBhwBrlz6J9oEudEBewWLrO8ScbHJjHomPxFIRNaybblUYCJC/RPvBjJBSBd5
/TbMKECehio66mygWPXYZXPsTKyHuOrzbN8keCHeQqWnWd9CcLt9sRUyKiDfaN8ifyUz5wtE7Oes
HnU6urwMfRnnj0HA9RRB9mb0WVfG10qrN5alTywzPDYoYsxZqkOFc6pmlgZ7p9dvFlQ1nrfYijHW
8KIspB3Cixb/aiHyhQJQaIAGpiykfWdRJnHmmvpT1D2yAid2zXDZ2LODTIt/ugAM5SeLPysrmNrq
CkzFCRn4tysDqokpz3AdJQ59tza/Ikkk7A2kMlDPvMNr4RD/mQmDLREDNaWmzXAK5FKQtSeiLo3k
JFFOjmAFq4ooLTxoJvtMKCux7scsCVhN7bWxddZOAjE/es1ggnG1vvJkeV7lfj/guauzcDhn5XhS
BWowXWtPFRBPe1JHIEqD+FDaX20c0z1kgEMow41SprlxLVEa92MNecOatO4CamHH1r7fZ9uYRTsk
QCUITLBeMo08ZkDQC+4TVt2k0kaBVk/+2PMD64ui0sjEYBU7/BKDkhJwu1myCO7NTvCsmO5fRqtD
pxiTazRH6iOrmyRosEQnCDDcJS1IQ8pM1e9i+TG33URsIH5h9FwRM0jYVqkacaKi4UTIM6Hj2Fll
JZKcXvzCVRg5y4uvpKmYDCmMWBQ2aCnb2xC5wpX85IuppJdonFVPGpjQFaPJPFJBozM5NQxQf0Cw
Gqysm9RCMR3LWt5y/sAzY7vXbtMTFCQiZ0JyyFjEsMTfekEc1Y3V/AxEmSkJrms1WuIzBKzXcsK8
2JvNcBRShsawXQNVJxpope0z8sR8SZlSeoOaggKqOkfX6RmsXnGxlV/nRJ99cDJ41sex9BOeHK2z
MDdYb+wbnsYSqI8oiS+M818JnEAKRRoEZK2B5D1mVM+STjvOz12thLoTIAt80+i/62Zi+hbWcPKN
F7qEwQVSva8ZgbpJQhBu3YWzZyCjUcXRk/tkuG5uhjoXcWFAVoeLQHxq2D9l8wjsuQIePIicicWk
/hHrWl+Axit6CBufsz8EFtEb63JhkS+lK+jYaf6H/ns4oF+M7TJUBm+eMWhJuaTcGXF/h3F773Wj
/slBOEPYCrRBKoIxp7YZ05h9kha7hNsa1W8FUNefLBrbYklvJjCvSVLkXRd+tBrAIm9p+FTtxJS7
2tY1ehj5Osj4XecsSfxPMgQWUyt2WvLjahcihTUJ/6QQ10PJXwoqFzmAXBwsxq8VhET1mmpQk1eh
pHtNIfi0wxYuSZ6TnkSp8xUrFC+TSntujABeSThZ9epWZGhuV7AWPyTgWb40kia5orNU2NbsjDB8
r6eUOwnuDMB1/V3UFi5IjFwcDXddizh0lIRxDGKySRbJcF/ZbnRZ9y+Ora3wIXGwnRe3FmXBYcXD
/mdJ9plJ1nynjDxCAijJ9WGiZduei2a0VH9VAdQVktV4rR6+TAIsLo1cRTPWj0kkgKpmLCFpySua
cOOg4ukdEpbLa5P8GPK7NFPy2yWXkNCepUWfPWXN5d2CjGpEzwmWGihmmwVqxQg63CriGTCXounP
qjUVl0UyzjkZ2rKVcfrhx61qibkhFHISIVHlgEJEqNtnwz6tpRU/PvfmHOukgMfZuNPLLXFMcac+
/gIHzoE1T9VJ7t9HCOKhMn3nSkOGNzdfI0fc7MIR7emOeLZgZahoEdw3rMpZaBpPASaiaPlhGVY0
whDWSMUylasSNwxN70XWOVjvDlXy0qfmQZIHN0P0GpHt1xoK/IrvVlcgTUqImlJXQrYFO8CQBf5v
/2kAZ1u5PpgltlJat/RSwpex4wpE4ZZuiO3IpV7fqwx80+jB6AaX9LKvudeafEF/z7VdvWAc2SMg
B4VLwAxrcUEsn7TkqUqsb/rjAkyJLlb4sb5n9Yf0B6aon+U2veDBsoipHDsvQ6e91tgXvgzzKrVI
V60DCQ8sJYpdVA5vepx5kKTw9RArP75F6+LLHcjk8Idp2nMWVn6TGMdWIjjEXdrGxki0T7qQr5bN
FkzQLMN/pSvHJBY9q8v2IyEBunXT+96T5Zdm/cvkrxm95wSWqqaJDJkfhwyspYbAwyi8SB9FTfVw
ESzTVaRXFdPMDO59+5pK5iy1+dqJFGXDufU0TJCKJw5fGXMXaIyMwdm3ZsQyZKMNG+S2MmRQYjoL
kINp68Ycfivmf1H5Aw2BHJ3baUbKRX+R0PglLbrjrDtI6nMWA8JBTjXxdWO7w+FnPY2MbbKM7SAi
8YGsS2ibB/LZZPPTKLwyDXTNzS07Ce9K+zqbJ52HKt6w27+luQY1JDGybGhW0lPOtEqgcSMpLKJq
KKE3msl8I1+ZODWQLKR+lnY9NfaiAKkf7rKq3SblxSRz1Hz+f+pr+LAymMWwYm4pNjc9hTnothU+
jfhUtExB0YGYdJnPWbE6SURgrP4wq4tcNIgi1oPaQ73JyjPR3ugs4L/wRM3KY/BLRoxZTPIcONFY
QThdykGDuIPWLA8nbGjs4HgNxPRMo03LAxie95IhChoy8obihCGHYdexEKwW6htkYKpi8LQjPxcC
YB7XpVp97DFsngonU2lNKPGLn1R9I1qEXhDMWQ//ZK9PFhIJl5dp0AhEzj5TdEq58oZb3lNoMTpE
yrtWEFn9KFDWgYwyXxx7r2J7sS74OjXGrJQBBc2NdJqHakeR7UbqaViYaJjS05qZe2sa/tU08SVi
phxnwGGA2TsyT4LCac/smjMEkvOxKz5gLKwTiiTzgOQCU92m0EMGbzObwiRiVxWCOuif1sDwe68S
XBvXX8BqttHR8CQN1wq159QDJyHeZULhldaEj2JQzs+onkwNf0HMOxI5auWv4S1OSHtIeZDbXdhN
7Io8Mleg+DLkuVTmPdHJiMCFRaTAjm8riTxqaGM+SwJTl/VxYT/wVDVvRv0kI7MEQmkLykcL3qtV
sD8hMDNDRNSBkHYnwPdsfl9TNnWAqlxW1RCDf1MO0LmDIJ3wRiF2Fb8EKrx86LkoPwX0Tn3OxYl8
cx5x5rPMsFCyV9JFl76a/LPgFRFDD5mRLcsV0SeS3QD5IIFFmPjs5yH/aCRtb1G/zBVIEYZCqYyq
qwE6k1NxmT9ihNeFmYSYxS7r212Yt9CIeZ00jDDQItp0C7GQHpkp8uNUdCHtsYm767qotAPWuU+N
S0+/tIrRSS0ecP/23DPMnUEYJfjlahF968soj79S09yABcddRlru/NzmkpfCdqK72LV9+D6mpa1l
80Wv499Rjt+MdEubYb7DlzhZlFSxgp5oMYa/GRxxUpBYBJYkPBozIN7QaLjFFGmnz51DdtA9xGAr
rrexU9yhVD8hm9/7jYpJRRdfjMjcG5LL4vzJHHDQhZZddjIiFdx26U5nPj8282mxUmqdqfx/VTS2
An4krkGzpjbFR5D3LwPiRkAvbxnCHEn+GqXqe4SLnPf5pSzoELlTi2jYGPPsl5JDrHzK0pteRzf9
S+rvLeazsPvNhWOoxN9qJx46OcFybH5MwryX1+2ozD7SmbAfvhkO8I9uYNhETWvwNG82X9YhI1D5
sGgRv2U3wmcxhk4M/VsaGnLNsQlVhyhJnCFCsGMxTK9ri0dYDyJL9QZgn5ZYB03LRkbdFiUfZLSj
MF7epjx7HrrqSZgMX+StK5WvDhqFJg90LOZxnb+kAVSPAjWqmoIE7nYJnkA3VyqWHYnav9Op0+H0
2rkrj/YQFghv651kmOyWk2CNQVnXTy32PLlFwT/E18KK+Tf6oI5BRTVHYfPO4b2V0/kZTd7Bqge7
OT1PKr0jTY44CjddWvHLKXYtunwFgkFs2LVgYchOC8PFsaq153BhR7R8UxgSLik6Pcghk6E6fDlW
4OpKac6G1WwvrTASlZRQsPY7niG4c/FGZqxRDvEflfNcRw8vcduLuFsi9R8qghIrPQo8ab3Glq2E
btSclfQgdh+5Zd7FxLOWJyTg1LOJdFxbHZ6u5KfA+KtTjJYg5phdq58b79t+iV/IHXJQEh8H3fCE
4q8vJX97KcbkLa4fGo6dEqhVVCgc91eEqvAttMUFbKRBUTwXxbVt9ixAkLEZkm9kkJ8dzON6g9cJ
TuTA3UmSXi9itXFg82IlMrhIlD1HI0hU1lm4WcktUADQ3NNXDm8c6wKQdawwGrNLFJDcYrYhelSu
JWphsgoeLIb1E48AWb/Cq/xrNXvgBi5BEOJgy9R52cNCBLpLTghO2EjLAXKI9i9V5Jdc1gBtMfSX
4Y5YGOFNsCSDxF65vqV66evcdkYLKK8tWFJ2xr0vVPsnZxMYm2IgS/wymG5dfOtiE5hxbZMeEOQV
ZqphYgjKXT/kQZEhp4T0qkmRIzEqsVj8cKMwKJhqn3i/vE+cBD+6z/chnWkV0ITOLxnqeQc1ad7a
Ybgrbspf+bWgx79WqDEBjAiHJFiC7nl+wXBKUrlJKVw7zQdTAQs582h/RO/VM6/bpji+WUFzA727
w9KyYFJ8Qk6MJ1vNnyN0CxM3Ob/jNYczMBZIiMaF1Lec2QmeJbaJ1JILi7NZ+k7CitG5Mf4Jo6N8
TixvG2e1rQNCgeFZPUncQjKWZ4LObOsfDYcFoR2JKZMPliNASH6LG5I6zHM0fqXwBvuc1a60uGpz
1h8VRhjT42frs8Ncc7PuWrfGIoqzHHXAep6RAy9A23fl3/IOlQCdMr4LytAVOzzB18pHsTlXfOa+
aIejHW7c0jQRv/HsUgTtqBV47vlo40owDx+Qj4LnfFj3DSvC/EBGXZ/zmVAdYrzbh7UjVA88NcgD
8HBO0SkXXUvyaUndaTyo0VEwj0V85Parl4CiOOqZG/tCfUQlhA6GzOriUEGr4weEDM+1+V7t+zMm
CVJaO+MXk6/xjzw4FLMVlLHJZ3PCGIX9HiS8ZiVBmQfi3BjfrcnkdD7qAzwip4GHE6B2lbTLoryw
VY7yZ7F7KPVea15a7i6a0ehRf1aqr5mnQbtmVRBl167hI8xo1mHmDNew4/Y4v2gRb8KbmO4Lze9R
BQDGoGoL+UP1x8B/q+QnYT4X0Op1ZMDST5jvhb+638siMD63IyH+iZMIgTRjNgx8FIOJjWIdFRvb
luxHQqkIBMh0X1AWdOoLzUDPZNo4U/ihOOk0DixPg6rssT0wi7OKHh8PMrQmgtALUHA25zfXcpgR
iEiHus/yPe7tRj5pbDmTFyl008xH06n2XpPv5S6AajM1zxwUPN4hhgieM5KCWFwwMYu+wWSHMQoe
HnvSVPal8mwOdp8GhuQtj6kgq/c4vcmM5GOUKRdNcCeVxKYRIbZjfWactXgN8KApzzwiZX3k1+16
/uVzOHptBceSZRcnra/X55XXJQrPGgpqr2gDHmJUaIzD7/lbjDohDdp2+5MUEhDfVqLuTFvzGo1T
Nf7SxLM+H43q2HW+KBxMIlHzA6e6ZNpkhPMhN23jNpcoSWNZHvxBYkwbd1nJzSqA7KteE/2shi1V
XBb1fTUcs8ad5egLphdPJh4oC8rqL1cOCnHtFXe+36/XpndVkCV/fBX8htyTjWtm9qw5in6B28LP
0wfzBe1vjSIp9lSLygwcbOwxQyzl6yTf5ostgjVoHdov1rhC6UmrW7e/TLINCHJ90EaAId0UFAan
EMHavTti9EYpd6bkZCEbYusvbYXfi81B90bgR0oZCgIFsV7FNtKux0dHOWP9Ug6qHWs3VtoOsFyr
2YlUQxnOqF1zxXgYXXP42OMZ+xYLb56A8Gf8XMn/yKBg2SRmDeWuRqUnQ0pjcYFAF1ecvTGOVFie
zFUOI0J1wtSkPai3lnYIMYNWEuGFDfuaPfBVyd2Rfy9EbElBv2t15ikO6hv9TfhLuFHWAFQEBbzb
jwBZvJwbsXrw1vCnk0szesz1S7ihOb/ga63s088N4/euQJKzDsj1RKqU3kZvV/BfoF+mO+Jg+ZkB
D/LtknPT4oVlY4VS4bmf9KBnhMdhR8qX1qBueswzfaFI281UCIC+fN8EJaPwZBAIgX4IHwtsAc8Y
fbk9N4iOMB+JKJhfStlj5ZYMB5MzmBckh1NA7CbJlU4rnRdGaYl46Tlk1OWhsszU3JmRvIrpxk8r
r+04PhzAB9ltcj4UusJdFh0jvqz3Yt5zEMthUEROjsRwvoE5Y5vSiOAA7itbGbZW7YF5otXYzAeI
L7VkT9fha0M5iHm7TwTN8h4uyHBnx1jdpsAhxmBiN502z9bqSgB3iXOqROisnNh7vHN5fI9pIQDi
ILFxZBRTo5d8zJa9WOcpocLzkXKGpHSqDkqVXrSVGvenExk+SJ4a/AgBFtleHnbRM/O15kciuu6F
d4wCjm8WhGJjcpI6SntS4mvHg8Ngu3iyvsrFHmokMrjlrmRKZdt5YOstI37S7XzUakLqx8jirUsP
chlDYG2DFGuiL6IcdYLO5EMt+vxpVexmqlvBImCX/2+SHD7fAgOOVc1nhEzyIbQX9aZhHwOHwqKS
mEmNu91pv7KE1URAC4WYFReP+k70DPUSdya4oF59L6sfsXHG9omomZF/pHWn347MG+oTl9eJ14Kf
rQt4eIgiyb/iy4r8jE0EWX/ddtrCNRGnY8ZPvd6gRSwqQyhSCHfDScgeOn/mYLNYYR1XtUEWHlhk
6PQQPPqheVWtA1B55ra9Wxg+B7VGcIHwxsB+LlDe7lM2+PWuxy+7Y1c3XzgNZoYuA7buJ+CCLEGx
dp1kJAP9QYMsJYRvi+EjxFOXfaf8W0krSLB0X8c/fHnQA36q1jF7b7G+TCPoQLOrEB5av2sIRpoe
SnmM+xNjrFRkcglCCWmZnyEoaI0HkzflheNi+o+j81iO3NiC6BchAt5s23vLZjdng6CFt4WC+3od
aDF6eoqRyGEDVddknjxzM2f4PqJNcTbeC+s7c76GetPhCBYlI27+oxL0F/IPIC4QUd1tgaLLQXu/
qmHj1Bvb31XuumXBTa2OUmM8Ysdk6dlxLWTp3EQ+jn1jpjPOWPIOccViLxPQGLAzoQsfZ/QCBe8K
ChhrqhL1cY8fiyMNfWoFfIUjEusr9bE+T16U1PJcnpzrhIHc2i9j1xCrFHfzdEQYCaPhpjg88EtI
YHRQ1CUOAK9L4FJ/oP9bpOqZAlW2zH+whM+YFeflL0VJ5HxjreDW4c1XsgVZZ4m3TcrzKEDf0jCs
HJvMKbAqy44dov+J9XYuyeQ4E3XB9pzrK2HQTsb4inubih5xY+Pdk/gBAyqc6y9IcHbHVHAP3qPm
vtOO2BUCBibtok4XVr6rES/k3cEkSwMhB3FqXXMsw7PW35QY3W/JuU6MCK5RhxpJP8RoUt5GZPAj
zN7AWfGYUVcVtJBAmIt+j7WHGFveC447XrryxOPndHSWG9BhAGrQicG9Wgf1MVTJqJx4Ejx0zoMn
a1f0OasAaFJT+cpjFeZrCloqgOhiM/1/md6s3SUHkiM5OPgr4xZKGV5y3WCV9ui6HVkaLGS2NmZB
nNvO0pjWh8yX5wYengAKE3m7nD4HmKJAfbRkWbAQiL49uQAvQCpS8NOfuB2qy5jdhw7mrHpRSuIS
kNXAoaW5ZcWsKrOITKba77ehp26DMtrJUW4C6LR9SagyzSnaQCS26Eaqpc1a1W7U25TmMVi/XNpd
3CFVIBRGvkgJpypziAt/i1w0WN1Z6ZDhpVuTsQtTEkPbzKeJNphOWsnoCG1lAqUx2FIYiZKBxzgM
OWFP7i7PXKFWs9FUkFW/iZJ4DAtHsJcvVIfQbgWNNh2CbC8wPhfVZajOQy/pM4558UUgDcc7Orvw
WnOyF/k/ox6X+fCZYt9G65n/E5y8A/lTMSkPiuaifkEgo/2zRAPOuly5BT/nVluqyAu6rcVQrASV
kMiYjz6lzoC9hv0ocThWeFmq08jpb7avxmkgE5lbQXyUVbHL6rRjnw7YWRBuWNeAWMB4ZNJk4Hqs
rYubQg3iQXB6Zs6pM+skAYbjIWXiw4q3bplkKwDRg5U0UcAtzOocSXZZP/yQm4SzfHxE+ndekzoR
EG5dfZoQXESZzLO2Y/YFjY86js9OMPsMLkJ9GjpWrK9Hnl5MC1gBC8ZvYR6Z2Pvtv7a0Zo3HaO/S
A5tKq5dq/CMbC737bQzfEX2sCES8paiOIU7am759pmbFuDOwgIFMMeEm7U5IhSobwscGshSsYrS2
siJBynKJUDC7m9R6e83CrdZw/LimR72Pl74N5SowaQz0mNNZc/NN4LFxUXqRsfvqcvLNeupAlzOx
kUhZetzsqrdQkp5jBlsfoiuS6tm1LKuKzV3NgJbd45/I2Q01rb5xMk4lewRzRe2Byi1R2E7B+TAq
SAEVK8pqHmg1ZZzvMhZD/U4g96jEXFe+QjM+sBwlQHueWOvQTpOdAhGV1X956G0eveAQufI9guoS
eJaPCsS6+gN+Bcu/k3ARIARW2M7bcNYq1N2256Kv0p2n+J/BcxuQJCm/vmkcCzvZ+C6fQaB2mBxp
ISLxLJBSFDJjJetqsLS0i5k3GA2Npd8z3mrsdplF5cPiVCI+CR/zVhbmB663lm6oXVmGt02H+lRK
87tWgitJsEvP9tdaw8AgGul+JoPVOBjhEhAKVo/3osGN7hfNXnWDt0xL4rl5o9A2Kyi4o0IOr3AY
jA2qd5Fe9mcL56sl0zTOjVU7pHvM2Futan4b38JMThtRsvrKc2feDSH2BJ1WU9+JNP4o1cBg9TKF
ChYHvzVQ2ZQuQb79QdcgCdQ/PWemVRYjSqEE6qTu/VSZ8hWXDO4LUrzQb+Dv8ZoCXFeA2sW1Cfsr
mp1Pdi37hSmm7dY7w8HCsbtIj3mf3FS/i1mAx3swG3g+BUVDQ8KAXjLwA5lurlpHWUkFeJhmmTbz
VgY2BEGjjZ9qoZ7TOTVkDUQKf3gVThrvdZ3U+wRyWk7titeeNSR+3QUSRxX9+UCcmUnKVdv2QIL4
OWr6m2qG17RwnkkPRVDiIwD5sJdZdjNUuZ/UwRTJlauRoB4HWNzrvaeyjqi0TR+EP2jSYZUDCGRE
CGGtJvIGZ82BDeCJbBLM1hwuYEVJR3aNdht2R4shW0UMleXz0y8cm6c/2yu5fdI9+WvXvP+O8ur9
WzVMdW5z0WOw4gGjfjjnoxXvSKnfpS7S7V7y50uXFmPQPLb/+traN3B+Fae7CijOM7fnVMnbvUbi
RoKcOOHDk6xuc0a743guWQ7FmrEWtfMFUBALC4E1kLpQOBUJdhrG+omffknHfyacurMQARff4gqK
6xvg/KM2Krw3dr6FCMD+sNgZIlhZWrQtPVJaQpC0DAaDmyWRsco/Rp5H3+yPcnDv+EiNprkCTifr
QgHx5tNb6vT4PEabpUFDR+mxcdluqsBvDcbMRrqg/Ri9MzTbu6sxvq7Ndd1wxU7TsYh8g5I5Y3OT
5a4q2Go62bEOrXXS7uuh3SSZOBsGTkrLe0Saf6zilzGhIKe1v4HaGPNX1kSbyHirDWzYDROKjHat
ZVAWHxJkky60uIFizCaQfAq5jdGfSRIfyYoqKGeubZYxc0xRCL36+Cvp/o1xC2/8kBvfcDfhRI0z
wcoXytOmawhKGplrsSHEp4UiNWednvXWsqQAiQSiUSrxFruUXvaEE7n4S/x5jCGtmmQJXClm9Vmi
HRP8XLRIWZR9iGeJ7U7KmhEQGjGZ6LRi5uOjsOdSjee+ks/VYaeR5hb9OMFHLbA90SlzmK0UpGZQ
B9nKCEAmyKu1Yi45ZoOkWPbdq3b/Ge4/0GdEjS/d8F4mH4QeMOrp6LNQZLbZQYgIoaG5EDI41BEH
TJNuU/DaQXPWp1hLEziRL9ZxZq1yEGSFZFapkmRW2xBjIQOQ7KC1HqtgUtoIbiUUbaVDsTaB9vAC
NCUclOEbJtfMegjZnAojWEXWvzxHjSw8Rr9/YDDJ3AnXcA2XRJ2g4TSWul/yqiFkB43VAwgSw6Hs
X6rrHbWU5XI6xzl8iEd/lxjjTu9bYlEkaW85XR07OX1ndv6nBlyaFcShaEZ2pzlxYQO6DRXEnNKz
pwRkHvrEKWsH1inrmBjZAC9hJ1nEdx1jJLCG0rBeJrUYRgISWcy+vqucwOyGF10w4KAAO5A7S5pI
Bi0gUOaBJ+Y69W6BP3Aep0xXLXVR8W8T+VVmw6n1TTA5zkVn0d40WLM7xiCdoNeQyNB9ueXUvCBC
2gRJuC7znI0EnSyoqYvJcDNy+a8zWx7y/hJVJwvA3MyL1HUgsX/46qkmTJsz+qKP5FBayr5i/WFl
7m+FJEgZ3RsFiI9xX9UdIF9g1444ognqKzYIjtPS/1Ps7kkY0V4b9bsdjjssqAcHpSVxJ1DdSWlR
AMA72iWHQaoXkIXdfhOoXyI8+lWw6nzllK+9llu42EAsvep9dvIyY52M9Xm0GWmzs/E07zZENfxT
eN+tfQgx+/c9kB5Ino8c40qANCdCpmyQdANYbetA085pensPs39xMMYE9Et+IiAIDfLdG6FKNN0X
Vj+mGBo/W6wNOAqTJtwanctc+Ucy1bW7Ffvhkx42WyU3F5Zf/KkNsuEoeBuadEVVeqbHa+hEGgWd
PnM621Efhq2BdzE3fE0GUuqfKtzTEA3zpjKAqKkbC0CJBWotFvqz7sqXlOJkddWePExCgl99goZZ
1w/QLglU77gi5ZttOcRZgcwKUVYj/6rH9sWiiNJ8bTs3ERqbqFdIn0iOIxtoyD5g6Jx7xnKyav1b
zVzWylAtObiPvfJVth9NOxzHpLrn7fhS9egoSWPCfw9rM/mW/aUh4TTo3xXauLhiioSXHxxzdtRH
nqD4HvPD7QOq9CxaOGF5g2fGGido2R+JA9wrILrkyTfJMgVCJrQr7+sKNdRR4nZIeQ2t0Ph2e5+R
YwkvJvpSGzGrIrEKguja6B65tCQ9WnZ3ThGvs0amGeqwvZEn/NCJYkApeOqV9N6M3nuuBneLMbjG
oA7azzbTnD9V4iF1EqqqHIgwIyTo3CUWZRVikHfPpPGmg1aCJQxFozmJgkV/TBYie/kitYHkR8cW
WXHmy28n4pGH47pgxePQT/BVp6EQoAGrv/WTkHm8Q1u+dbXz7tXRs3arVRkYP7VAmRMXxStEMkA4
+aqv6yOES/KJbe9kefVlsPR5xA5eLdFWOeO+mpYIDne4X38gglBVZ2NZ2kfYuGeaME5091AXxcEx
J51FHWDCa86uuWqwJGep7c0sib8GMck2ZH1BmFeCu6ApxDt02Xcur3WKYcPsHzCgniWxdIVMH8qh
7+qTWyUPUWqbrOh4SlGT1dp3mc7DsN8khYkYpBH30r/5vvyhQELR2C7N6eMmRR3zdI+2rbijbPoa
zCOixEtXVDtLS146PyQwrQgJ19XUsUGn2vijv08GHrZB/QEfu1GCCH3/qSN1pALslLTs0OJor08p
ERZK2bLVaAvCe5Vqp0Jq86ST667uT6FofgeZn81UWeV29b+UEukY89GgYfac9gZpSgvbp/2vnU8I
Lhdjmi14hFFb/YfmiHOu5UdzQLwJx28YUK4XH0TNnXWQDqsxwTvlZgfqikA3nvZYEnvlMrNU2rVb
TFWHvy8CeYCPBAcinTfegXTFVcFks1M4gCAyBKm2qVG+1OxTyyiZbES8eZO9KfmXxXCB9L8Cux8U
HnhYP7JdCWXfUUWI8gluHmjke5IyqcEVFyDFEAgGeGW19IvwBcK6IUCsG27BibWcgSGnAZx1pVjV
2GtUxqkZKgYRsaFy3ysmUwp2usFosdrAMIFZYqeLYMK3NFAaxR/BsJQKn27PDJYibPBb8GAwDxqU
EBZoyxKCJnZH5hIKEJdk6MkXQ0amhpsOxFJIeF+PwRxvzaaEGalr6BEKJLrPKEGywDfnBh9QBcmX
HdZZXJJkFGxk+1PWw6JjWl4CImvQZ7UesfMV20C2TYbnzschhaBPMqR5Sc5+TNXY1XuwHttOBPRk
Pmy3CosJ62YnR99mLkfEMRUKOg3Bg0MeXFI4W6W4SqxYSfvoi7MClaeOAdoq/xymejX6WEtYKKPw
kk4hIT2W7aFZx1wvA87fxkQMzloZiZlvgCGGIYBtsu1V5KmEwk+5pRCu3AivGQ2imr+bwpkrLMcq
vVmQVcE2sEfJ6S7tIDjHcbtRKkZoXbOj7F36J4nWM+FYmd4AHxaygJOqYqTkGlmMdvZjBA/mVEjz
llTn/cD+m7luXF6d9l6W/Y58kFVTbzjj6Kv4IbRMGSeJIsECNRb/mFzbUjAe1pulXSEqgxsRsddw
YHlqvwPu3JGQK45E07oilzA8m32JtS7Z4WAgqylz+Z9OvhvVNtLtQ2C2O3Td+gfOtpVZ/ExfppvG
pdhKagT82bmHCaSDQfQZ4BLAPQuZQ+XIcuAd1t9cibNOHNA3zjJszfXXgOBJDRgeW98yp9BrUzYg
Vz/jAXkm3h21xlgeQR9AeOy3E9pVT3at/S2USyPX/E4jfkD+99qnmW/09he7SKV94Y9Nog+JDS6J
z+Tl6gLQ1w04E2fiqijJqeOGy0R0JKzsGGKqwM5Zb72AVWQlT4nbPwA4IWMpjwyPmS4GjrYnLxnV
DhKFm6qIDVhzathPUfwIxEnZzmEuZsmnK8+jO/5fdqfpJ++4KbPXgIRWM29V1AJc95B8ObgSlo6c
2+PZ5pX00HnayA+YQFJMdwgo8mhYqEj26+Ep2D9RK7AsehQTzTv9A53OUuhRAolCWEuqLLNxelUk
yxAUIJlS3GjMQq1qAzCF8auGKNs4wb9L4KTpkyJKeguJlAx3J6LKTZuilC3fPQx2kfVSUO1je2b9
DrGGq6RGk5SMhxCHyYiTX0JwE1iuRaiBxuChwRMA14Xfai2C0F1NBwoxq0sDnUeldmsXcQnzVQlp
wFDPoe8xHWXrx4EW1njKO2dDG04WUU0/evARKbadv2tBs0sm2AUWvxGaggTuY6EIVcKBcguluX6g
8zFVeysqBgiMuwUgPLfv5yqTJokGbyzY+gRQLSvcV8g8B32TwoSxUeeYfL2cAK2CfUdXJTsXFpor
AV5ghw2YjILKmhchZhxMyb7yXiEL7VlSX22Yr9FAA4mLlvORMRigtmQ1qixFEeVqCCg87uqQMSFy
W+ScqzAEphAxFsQUQbRXAc9gAJPV4kqxY3S5CWC5kvVA8DAT/L8+FHQRMWnzNpFgapBshCAyqiPi
JEJB0Gkfg5seuTGWNI3rHGOJb+Yrfc8AjTUZzciqZBkzBuMC0DsxwiV8XPOkkFsLs8LAdzMM0PoA
1XRhsk0TY13yR0gsdmOIl7i0rqSAHknpqthC+CF0srRbTJrSqIz30JpWljf9s4ngCUerNNYdtimv
M/eTY5f0612jYUYMiLIoMnJDOigoKtlZyGORFMPEJKaWXRs8SUwtyxHktLbJ0bhKrV2Qc74w0Tag
j9gQnoLXuprxm6xBXTZhBWNUWdBOrsGH3iCDrMIGfRE3fdhFW1jZ06o3dt6F/E0Tdgbt1ZmkwJyh
pv1PMGPmzS/SN4Glq84m/POc+R+i/mFhZvjfoz8JJrOr5EpRf6uE7st5GxgbAQZc5d81jBxesoY0
Ayv/aKsrKMP/nUeoY2xAl6pJH04tSgw58nxsMvCd8b8oObvYV8ywDp10I/4p9Fjh+BYoV3VE7MsN
jGBpP2AYCpJr7r4nzcVSfgIfiCkSGMshn+xdZvw+4CMKu/KG3d6I21S/ZuI9iq5d+NLrXyLD0/rD
aV6l8T4ysDVYu9YKUUrRExSkq34U9OQtmqqelUqG/LuTF0setWjdU0950deARht4o+ng4Vir/Tnw
L2DHMZDPIvTQNmpDfQbovbsjrDLSiyrvo/5K41/bhBqewc6DUXqVdH79WxiSLrsiqXjQHhphsh1s
EgfpaQn5QWNj27q/NG1mtgmyAitcM/diniCEsVH72wQ7TrmNSSIecWzcwq9Yy34sqv0MB3DD0siF
9+G0b1ELRWaoVsagIwAAgJdma59cjoF9w4CwIBu58rCGhaBgnATziFEevUtProulAPTxIErzKAWF
jYg4oQTr5g/Vr+dYCFeqx8o2YZPIpINOWvIxeIwY9eRqjl+TQhhgOBgH3ivdmtXRezu8WgHQDiZL
RjfnYOHMWybd6Vvm0sieR2Zh2gPDnKvsvWJlV8uq+4vsfwyUW8GidqrvHKY3LsJeRDMgs5Fioi5H
dDjKEt2pnGcF1UdrIX21FpPZOk5OI+iiTl8CiHTHVaIyb6c4yQgh4srwiVTtjkA1+WYOefDWl19c
uYr9JMGNR/1fGgCBuGnRz2jcVRTxZvtrGZDhzTsfpzG+ZeLaFn/lAFH87Lrb1F0Ixi/+o2+DVWJh
JubqFRv+IOlwlfUhmOJTQw/MDKB+ZhXKq2CFJtS3OHwvlkF8d5vPDHEMgKIO82bTJSChqC52jmPy
QR1Le1Nq7xaL+6a45tQkKSWoJ58F9UBozAtlQLvy5bLEtpFiE2A0s60rr2MnLkR9oqMAiRPfE2Ak
o/peFJTaKJhw/wQdam7vUnT/Oo09drb36rNVXEcUbW4A/4NZuMgoOXW2uDgUwIYExSRl5C25JDar
6gqhjf1hIQ4vvJZcWmSS1heR9HNgEQ3vbpoyjwzfXPHJN4Qx3PZfubL2ss8KFVptPHvvJwJFUbAS
CaNvJlKLJr6YzameusfiIOVFOtfA3HrGKYwv/DUJV0GxS8wz2vxeQYCjAApHVmjSpWO45uFBE+9M
tiizZLFH1Rgj9Yz7LUYgZnzjUqjD1pT+2ZW0ok23idGaOh2uyUI5TSa/UWx7J3tM/1eRyX4MK3bc
qCfpROnVN11Yc+oORyAMQNLJnghvXclLOmJ5hbSkxcNBj9ydHqPNMO1dnxyCnti54Z+ta+sKJATB
WCvZ0WppBjGjGsmJ2gHEM/A/lXACDQwYmBaA6pYGQjEx164v2RTT7RQu8sz4AjX/BCj8O0AD6odM
up3mFkXalV3Pp5nW636yZOGHlY294oYtU7mNmG2qDJxcCezNK/bRSdQm5KXo7HSkcIQCxWj/odfa
Dak+Loj+qQY6mSXDCv7vpk0ekaGzpoQoVMQMOPO10cU3ojp3Q6fsjClcNOj3CWVV7rbLZAK018Vh
SKdmjeNmyovp3Y+CS82OMN3J4eDIilwl7Bpd/BJm8Ea66bUlv7rDZiZsdGK6vybjc5Mxvkr1bwUh
W0caL1yEab6mjdbG8TvcVvYuB5jlx9l6TKytT4ljw5wEkIEe3dkBvldCdxvXzdZgauno4SbwSXEB
OxhS8ulEjRQMtUHkGA0OS8Vk9dSNm9j175aNE8/IHrreKzPdah2sz9ugYUGad91jrNhMBmz9SRG7
tgZfUs/1hz3xYMOSwZ3PE4DwiH0nO9xJzMXh2C+7+dBJpCI1Mlsim6jLtJ+SJE5Ln3qU6iU6KFn6
tTCadj/lumY+U5U0qO6GYh5s2ay1qGILp0BGMU58k9sYpUzBynDeqjDYx+JoZuWnUNvNCDZ9clxm
08Jo4mt1Fu3w4H1JiHoDUVKzQBBVbNiXhFrXIeOBS2A81waFhQ+vkRYcqP4CZPoBe+O10zrYVH9t
0p4SgzVjH6p/LZQ6St4SbKaqZP/GnIfUdD8VSjflxwbnMZIfVQH66HWSiCcrEQbHrv9yq33ynrnK
m4U4z0e9VtflGS/TZ4ZtpMhI7yb/ilUgawGcEpbQvnsPUpfd8k1XEYsFZhF+f6o17WTyvcP1OXVO
dxG2egnZE7YxdJHyrsvxq5LhBcPHZ/lyooFalHV/PqkkQHrafvMGdf/Qc44ZGXRROmv2PXvTHW4C
yr5jPTo32vjNbwItrHSVp1Ddi1mlN4s+EKXA0rbTveVhsbTX1sicvmivo22c4UoebCM+DCz/BBxY
IckKVXcVU/48Gg9+Pa6LNrtB5bEJw80IOFeVgGGN1t+jOHz5LmtTKTHZ68yMc3DtGa2ck+tL3CjL
sq+XBrEXnrM2YEyniGjS2D02aHkjJVj3pOkSOQxk3Cd6AiJ1V7AWxWXAwQ5i46I2RIGSSy+5eMjU
AhbezEr1T0tWHvNNHNqj8Z37gJ9yJlOShUGhNZs4oBB23iS4kTr5itphO6LSiU2wnJG9NIpmNfWG
IdAXd3zYTFkttrl8IWvQDmpYXoxce7rJOB/jh90qu5jtugvZaggQ4xuzRaJeDeczBhIGBpzcgAiX
E/tQMJ0gKDZ25p0RMTn30jNxNjMAJ/Ab49HCiqCKmEwXAAzZ2bEzpn3cTMJ8cAUPePfPt4cdsF10
kNoybORmFKgITY3p4ac5nnv0o4QSIc8OYZwKr7tafnSFE3oCq7Ih4lJFjNSOPhpWBNBNRBxkiCUj
kytXoYyikOjbV5x6SEPI/ItTDDRAPQ0qrRg0O4LnPGPIBA/FhrRYb7i19U0OGTTkpS9d/RLzy7Dt
i2+5l7RBvQ96S08UBOwskF+2E1wDSlzYkzugdf9icu6aMtpmbBikNDe6Uh4GaAL6hH5V8m1q0J45
w7j1I+dQVD8NUl5RWtg10p3wPLwIWMlV++j2xsF6hRc7KE86v0CyXUlLgN5uXN0Qp0Spf1aomgtw
f31qvY+D9oxU5V/Qp5dAjEsQcs6rGJKTJZJ1KlFAkspl2QzoMJZnWrDLrfpJI2mGMIu2EXIvmv4W
IpjzphdLuiH+KX8DSAVAGVkzuIQQLOWX0dmO7qfPgZQHa7O5kQBc6Ee8J18FCYPVQXQbrd5FEcA0
HseD2b2NOYf2BoRplExVkc+RAprAvwXVM46/Q0BqFr+abJrGR8jHULgMh3BX0CJ45kXPtjVSV9rX
bFmIG6iokVg/81tifyzfNONvKKNZVF/i+LPu74xe+5eWn8fsgxVIT3Fv3hpnw+yNnq9sX463zrSt
1LaKu1OabQGqp/Lmjn9Uh38d/k3Wq07+IRg3uM27oT9lDeaQAg+fSKP8gGniOPvBcIXs9Sch8qCb
vt2ByB3zN62+mxLx2YcO6KnQf1zzpvHYokCfrGUrZOsVco3sOsbArN5q+UGVbUZvpHXjLqO4wl3o
qL9IEFiXtiJdjtPIAuVgghexSykry3f+8G10gETHbYYmaWcqeye/2Q7+y2NDYl5+SSqstZhuarql
wvOxOf3hlViO9RaG/IlAubkBJTwRvLn8Qo1N2QsFr3lZ0CKV/KwrBxgbYvySYl+3H063Cyj8BEcE
gz+FFXa3T/1dP5xAZ1QIudhEJscGKyyeVP2vl/yoxruePkFNj0gJo4PTHIvmpHkB1thoZri/kevu
UtxM1L8+CB7ftNisTizXORmGrOdJ70GWXsFE7cMbpJfp4+XxLvRtGKAnBR2ZoMUqM+j3B+o7FeOq
+W257LufWr3lO+s8krz3JeBpBzTJe5D/NO7nCJm47Z4qs7wmJ3LsZSqHWrIbuCCJjn/pLWBpNv3R
6TaZt1LIoSczW25D4xa4Jwr6FAu35QB7+HaKfxptHzgLU3wlEIa1i1+dzHGJbbMMSTbhBH8rSkbe
za/l/hnyrcxuZDqFxYOBveb/pPq9oYpmvcg74DJ5dfxbqrBU0j8z6xjQNtc+OL/hqzCPfXNmNpxa
MFvmMEhrC1Pmg5dmjHFvvGnyKHQo95h6J/bdrRuQuO/88V9oHTJ3j/Aqb5iqkptzthnbuk+6l0D7
jLE017xxPQP2PEWgc/ZAXzHnYsxzNuXnwG4+65Oli6mgAUnE2mSm9cnczH6nfns6J/jmgWwypBgu
XnEcOOuhukctePyvTHxFkGKmy+2kcPz57x4qYpKDUMtEyzY7pv0qtH/6/unpv7H+Zzt3yePVM3LX
XfJrsGeXZG5GtMhfbQe4q1zYNSKv8qn7BwXajL2I0GHjeFcmRTRWxvDimqBbNo1/bputrE/puHfE
tdFOrn2y60eWXhzxjBFkeZYxc7CeaN6bSC4A3xXr7Cdr/iblYNRwZuR/fgB2wH25UEci6MMao3QY
ToB/jqH9W6U7MtpVJKTqJVEug/4G5JkWgW11jzPuwUevYjiBf6Dxkejle6W/mcGxxmatpStMW4NA
F3S0O4RH72Hw5xl3Big2xkFJjlH+pTNtMjFUmszcVHaUTJXg5v4KcekD7AfFe8aglEvA9e6Ddyrj
f2I8GnBrtGda/ZteMDym6uR904Cnan9MFDsMFoP9ljDsDvKZTO+BsTP1Y1WtxvbEpq3HZK7fI0wD
rn/zil2WXLwBYc+ilk+iQMCDI4zbayw6TX3vULRrW80/s/jwmddKXAb9qZ3ABZgoG4n4ux9LcCjQ
elK/sBeJEtjEOFvvJNq/AheVMkKGyzBiqxv8V0hDEOgRmkuijabcZdpUQqeFc8sU+5Hn4ZeSVN9D
miwlxY42iF+HSnPhta8E99+s1JlhuCwXBbm/IwFyLOnVS29THvdSvLdZh+4+UCGOBGDGXcddECJC
jnZG6JVnk6Vdxs4yI6SzarKjppegqDRA7VqACBagNp9IpSQsEMp4AfneRK07odeU7jepSkRE8Lod
I7SWhSkQpPvYKNiy/EH5YBsWphPqgNx4HEg22vze2GgOIx9pFoxxTTwYsRnTysWWsuDly9Z2U2wp
9P19ygQZvfpakdXFNuQi7ozF/wtP4jZQAdYVq89wNWYIcJ0mDJlw2DxoI3w83KyQxUe5qlt1lxKj
wmjXvqhuyTqqBDozDvRWZb9uLHc4wXE1VYj9VszAuBlQ56cK+nW04/wwrIUvQ31FRPOiL6Jm1UgO
RD2igSpH7zfTGn2VQDUrdJa4sbJ1By0CxyIWMsqgQKg2lkkzHHiHb31r7DM1JKAxFcyrFeVgUkSx
LM2oBunSycvkYmCT4dCHka9Wnf3QW7u5S06JIMnSZajbVtVE9gk+JBbvZhg+CwU/Sz2xca0876k2
ir2boJUsAo6Q6fOG0r91CedGuMR90VUkjXs/DsNyNQcgZ4GWqwDg8nOPtl0MdEkRfLcd++u5Q8vW
N5CXnX7gfoBeQaKJMhs0TDBs7fdRZQ6bpjb/atfNiXz6MbN0onSUyly2argdiT5fpV2J6rtmxE5i
G+DaqNZXTDpz9d3UwHaO6BCkpe9DrbhVXV3eNB5w1srgYnF3dVb5bcG2IcpH7NmSiF1bcMWbNJ1t
kcA2UED3omSdhw2uiMpO33JUQaJ+jRiCQsPS1mQjcmpqxiJEXzofRFGtiTVaDrlDqFcXr1hGughO
pqnfdK+TEc0c3snVlbC1v1JnwiCdCj8iYwG+sivwBQ8YlfVWuVuKdwbDkmNYJHct9/KTm1UVCZnt
2i+fzYio0nFBjkaZmW8leVxD6yrHCKaAr+rdLo4ofUIcwJD9D8LAK5Y6MULykKs2lXutHo7JpH1Q
Wx+9aVmvTYUO3itJec8YeeN9YTcDkZ4oqCrUl76I4eH0mLL7iDfWZLpTVGgmjBrIHf9h6oPQPgyZ
G5+lHD9ckear0Y3WqmIaiwZAIb54I916uWevQ0kwVeYGpLug5ZwNBb/FFj010WiAWgYGZw7U7HqW
XTYR0ZHL0lfxRTvBq8/wQQEzclDVxOq1FSNS+vHWM7VbpyXLZEsqH2binym8/H1fdEBYGtwjWaSw
xmg0JnxgzjrnPDgACMYCtJbuOQ51lbNzyMSiBgkucNgQ5otiz1OtzpUogc6fTN5q27ySL4M3IEmP
bWazy4ixEYTtTcvjRWqyYrLsWF9FNSb0BCm5bmJaKX0Tw6xKrEtB+9T4s7LvmkWnwcNAj7uovf+4
Oo/mtpUwi/6irmo0UmMrZlJZVLA3KFlPQs6N+OvnQLOYqtnwWfazbJMA+gv3nsu4a3SWfmNPHmJj
VX229pjflBWhEo5occ+g8oecH21IbEFsNJDFUTIK00TkIjdlwCvZORe5OKYNbZI7BFBc2BplKYp6
r2/BqjXhXjGuQyrNx+DkJesENsp97bEji4dp0xHGQQxismsHFxdF8DD1SOQ7PYPJR1oFSHs4DXOJ
jjZdPpKYjC4BJn3PZOUlLbxXrrQDJdsPk2eAq4vDeHQY34Dv21gQqgeAVx9u2rE+1j2VgPVfCGHG
rfBlkMFzQlv1lIV8xmk6d9xA8SlXYmRKFP00CgNXN7OVnJAggJ7qNw6dr+zNU15gIU6LEXpc8BQU
MN1EiAWLuQUPdwSKOZnSu77x31IT34a2uDB3Ez5P6aCqP4bRuYIUeu4x0XVZuB2VpQDnN+SK8uZ6
Pfi8TgZfOWzfg9On58pm8SWYTaAWih66glPEUo+JGs4zq0/AFq8pz+yNhwko8uxdZdgI6Dm6VWPM
MGlG20KIPG9Zi72RVVpusisUf9JIvOVL2/KTlIrPwvoaGSOls0d0PWQHUobbnWqnn/U+HYe54YsG
CrO+67zEPiU2RIGeEJeaLLqN9t1HP+JU9/OB8OgcPrwH3LaFBInjg3UEj5Mb20Ec3KW2PLRL+bZC
5yEso/WWctplgmiOaFDbIFnXU+jNlpjJuLuwKUWi8eJCmw4ml3LXVf8lcJ8R+EBJX9l5aeF85Eub
PxqkmJNzPy75Ocjmr7jqFXEtzPeGcN2m5gG5C0Xk7qGm8ujFLJTNPklEZ6p3KjkuRZ5VIYf0q03U
We2smVTc8fs2aPDX0SvWzXcxMKeN4trbj92FDS4q7k6zkUf66DXh06z84oiQ3eeEJNuy2M2db3gY
svYe8gZ+X/noNZItJMmlQQJTKvW6hwRVL2yuO+O4gOeluYYGNlIM7Qu5bX8bsIIxNlaQlcMJ+jkc
2T52HwPWExbtzDrvEDA9GDou31/oc7m/bA6ZkbIwaI/hQOdOEp29LQvwpgty1zn9oSHj7LyEC9vP
0ObdFMp+SXwZ31rjzuBrVz6uJN+QKVY7eNNYSkKS7PDLNY/OxPuojLFv3Cl8E4u1GWwepn1MEGDv
IbKuKjx/7sw5NeOh9rmPQ9v5o+XyVAlH0Rub21lVHw35H+k0oBmJceOKJx300R7YPG8ZW92ZPbju
/a/ICvYV+NlTncocPeh1CPOza7AyjXGhuXk4E1Dt8umELdww9C6i8ChLMW9FKf5UiDes/TXGAaLp
0E9xd5XipSiBFzhd+1/TrZCdoX0sZm/cWpSNqfCQGUE1q8j6ygr3kOt2ZHgDfXbCsJ/7H4mvQB1h
h0Euew2WFLcuY4aQOeu2C9JrUmhytpL6o0M3vu1+0SItbmJrK6via8bGFY0p6PSYLcyore9eBFcZ
ZAdVUXMqn+LA8Q4pz12ALvFn16fPjuSyDAL03b27NapPMU+9hGLUm8Z/DVLgoOS8fM9+E51mA0aO
9fjKZw7xRWWMRl22ILxJIn3wsmBNwQM0P/mEA7AHSV0XD8aQE8waqIAcFvu2HLrPwfT3efrKbPc7
joZjIoYT6W9HF1WNli9Wg2FmMiPLY7fBd9x/u+lPkNkMvnpWShUe7WydGgSkgvZ+/lF43isSCq4M
PovUxumYVxW3aopfPAM+qwryswZgWwMeHrAM8twLlrWZtGF7z3tMCQCaWRUN8XyOKH+7noa8UXwa
tm7vJhe1ShqZV5c4eCIIGN1grDsaijyIMqOF74R1ADvI07CmEOfQVOYaSqEvbKbJwZe//rZypAlY
Mlr70dlWs+fiosESq1GYbYs8e3BDJpdpIW1+0YhN4aq7xRnQ7EhC/pwMlVHNQZ6mNPmse0m9IVfX
mb/BTmGRiOyEcBs6TmQkodO0pLhE1oFqH7ySbZM8H7AbtSFsNR1ODkmOonKw1Ov5zXGa57w+cOzv
ZDt++zlc7ejeLIBYBg8dphn6oyrdi7uQFN5kZvv7f1Trt1mq9DFM5zd/rOiaTMPhbeOdL5AcTCG4
fRDjbG3kx7gEn5HinG2Yit8wp12CkqOiwZg7j90J+QsXrDvc5YCLLdJrdI3OIQ2xUQuhXroSG409
l9Rfj71Aexd1fbexZP0a15R2Sa1ILM3ra9OBCbJw59Q94YOeSEnnUTigRAY9wyf2sygwlVUmvXq0
rehw/hUz7Xb8E7j+uG9tgIcx3WRHttNqwIJVU3pnz28mKFGl3pMDfupEP52dOsa6PqDqbj1mmQEy
jGS8hdCNxaAer3LhUliMBw52GZGmO0BIPNx71TwA3ZXLnuZzoakYv0LG81GMaqnhURAL5H4wh0uc
X330HHqDZoKa7jtdpGjZMzbTyYAIFqCG772aTL4FE46bkoymzi8exjXYJsz7945nFP9sNC+94oN0
5ndE01Q47EUBADyOUn450apg77zbTMavacxscIoahNMVZn5IP+x4R7G36T5v5gExThi9OJl4FyEO
8SRyEMRZbIkbx/9yI6opRBhIkQxgzSmEfcKQYtPlUXrQGDCFcS8R9EcGEKgrWx0EN3O2OnJUeZTd
AjutvpKyvJH28ll1NKNk1jDT8c667A96GoEWZr217aFEo1BHaapR3qBvLCEBZAJbHPTvq1URw8ku
wnAWfVgrIo14MQTKiuSE0H+SIuWjzALs8VG8TyEBo/byg91QzZe668tzUTc8hHlWTN0tiEr4CirB
jz3HxQUfCgGw7cnhIp5TJhBtBp6VdKoeE4UbH4cl/2+yqYgjD/vBXJ6TfPwuia3cBI0iTTp7yOr8
xVKtvc3sN7RWf0xSX81r8UBVstJqYO/PMbImn8QphpX70UdabQcECNLhPSPG+smmOMLf376ahsFt
7mxV5wObTrOVAc0pwEwZvt2/0i1vVOvv59R9rdFvLan4z2+RT7t9dSgVSotFcuLXRA4UCU/oevxj
VUxbCX8HG9GK8dgZj5iSHkGWnKksHJLXtSDzoqCaHuDTMuoWrNfsoNlF6t4rocGOlnPrdJPZnNM2
vtKugz+NkvgS2c7er1MFNxgbQWSzFUn2GAUhZpEexiSjah4Hx8JJM7p6B39t5u0hHcYu3oKeabmG
LCEagix7HSF2GbYQWD+kV/X7cA1KbHEYLjk1h92/9nZ8yyEvI6QKg8+y0Wkdg5AWNFE+r0I1l9FM
X2piHeAKT7I7JgMytwByfVuE6mjlMRwrQ+JTCGZ4FcfhJcXYY06dh8BVQDExdC1jleDUcc3zIrqH
GlmfsAk9oHJjuFX8l+qBmW9zO/TR92jkv4KsJct4WALgn6T5crW0dQUeS8tQxliKLDRfbnvfDKDO
vARjfI6jqptgCwp3ITpWLU99TlVNRCnLqDg42lwnlMriJAjKlhMs4Yx6rmySf30Uv9PN8W9IDB0G
56iR1alxUMcIi4DkOOPsG1eaS7WPLFJO5og/a0TRxgKCi56Rn9DTS26a+1Qsj6sQr4sm/g40A2mf
xadEPDQ1mXll6Z7TqL+2Afd7o/vilqTsTaVttti+j2BmmuRNWSO7zbOESiMAEumWiBoaa+KfScZU
k/lHTsb3gKw7I5ynZY131Sp+wWGIdYBjvbFbj0dCiYdNkYrgK9NR2XNjUdaSTJYj+HhRRZyg6Y8f
k1VrgNUom61x469/UoC3LR1I8wu1OH2TVgYTqTDDbgyeG8MzwjQOIQ7y3Y84glz7k1QiXM/NxYnS
SzH1/3jE4FjLMGUwOzjihjwiqPsKw+G2ivxo43fDI59F3Iv3gCBwF+MwS1JIjNgnAd0U6+CQEj5K
J7qkKEeZ0T1EtdrPa6xGUb/OQ/lkOgwmibSxrlofYSxpvTR/GZPV+6aZrj5hRsy1ebrMXCx11f3F
8NlsycD8Qnl5bQ3s3rnE4pAoos0WRZWTaibb+ejvxFBHW/NdV9WjLfTJ9QXinYrYF2h9TxqtzeoO
6DYydFDPkYkx5j7d5ti+O4lazkZhEy5HkAxgXaFCyIQx9Phk/Pzo1g3GwoaKvC9WT+yEJZtQBxfF
9VbY4b/AYUAUTNGzsI9zoq4oKX4IvtC7eYRX73fkBDrosGOyTW5cBiciosUNgwk6U/3a49m/LtOX
ryN2dpLRcLYGh0xsZgcTf6ROgrGpLhYGzIy6jTWR30ycGNCTjKnMED1yVoG9KHzoHBL5VlOreVP2
wZ94NlRiCczbXOp9tLNJCkY8SClRE6Niz8BQR1BYTIRJ3UihCzjp12B7zo0y1r9xSFvkZKtRkNF7
47lvVhQ9MdW6IzT4UiQO5zXPGIbMWwNGabI5lty++WkHtWH6/LdzCwIieMJbbLzzFlbX2kOi1kbp
8UkTwrDbOY8lYX0YcJIbTw+nuUYm1HWsRyyPZzAV6jpD3AB4gDSpwU6GKH42UoSQB0mCIrgNbwHd
TJ6nD7FwxnObr+ybYbO48z+Rlh8ucyLtuCetkQsueF8H1OgMTa03lfT/Mum/eUm8gR84oXniBtQN
UJ8ETTX5DsP6FivAGfCjPyWxuXiLp1vkRltmqp85MocOwZPB4qicjNjZJqCUpnJZ+qjchprHsKy9
l1EsDy4hAjTQIKm99ayzDxRyA0yTxNmXaHI6lziEltgBUPjn0KR/FY0/UlaLgKmR7VTgKb3ThIUN
BRLXIswKUs6S70llr37n/eiQe5CuvSsx9JfVa99rrOZU32oAPNMbuBBNHpClsb6QZgK/olx3onj/
2O5DGrU8DByuOlh1XuyC2r7ih8WTgC6sXGAe4N1KFUFOyWifUz7p/eSBk4yxKOp0ZRWSrDgnmN+M
C09z1ciQ5vYzLTjNED8EC2x2GSJrqwNZ7ck1XQfPWu2U/JmK/s0Li+eSZHk1qCdQxOm9PRJ7Inz4
rtUMEjVrl2c7Dpn3ROv0Hf5sfF5mjijAssG2KcJ3ZyrewxQh6RwyAlxBe0WUQcmM24+GQKfcB/6B
25nHrwg6fBVUmGmK5GOZ0k+A73bY/12WvEXnzz6GZNiVQgaqxibs+WHgpiRj5D1dP7dAh2S6QEa0
z0VXmleb/YxbQQUfTIWItSb5p2GOtHPabN4GNfuT0qHmqV2Y7m1ftetf8N88e+8doR64viI2Pzgt
iLluD5kPUtteFjbE2R+3YSjoa/9xqGo0FiJS29g6Dj3kziKoovum090NVbg6VjZ6rSzFTV8iS0Y/
ifCaXLLkOBAwxkfJ9RnajX3qSkaUMwpr2JvsJ71ZA7p0sNAjf4WDRCLxTKkqyhuZwajKp9lG2noe
EPwytES7nGJVZHDKW9tuBw0qvBpUcBPWpmVjlnGiJ/umYrscDAEEO8VO2C747bYDpYI0kknC9GiI
yEUbL609BskpznvoUfN/NYLPspr/qTWbaxSg/RbvhXvlv2H2JEreXG1z1qQF4YHHtJ6vlcJ92U8o
1IIc5lzp+ExAaiaQx0bzHZyqjHdohJb2e9Ty7AJctSKWJ5YP1DsFWiNKPZ99SEq+ysw+LMxH6BX5
LndYIJSCAPmFC7SNqz8wCj6qagBT1TMn4F2pRUwB20erl+5RE1HAhA1rVNGCcmkV7ueFfcOmINQ3
cvUxGGyAlBpgYe8+213u7R2f5agA+p5zhm6sHH+dvB9b29rXmggejwrTa9s3RPwE0ZiryHAyNMuR
EfKf3PfAheE386caHpzFStQq/wvD8Wy7paCoZCM+LP19R4swZrSORkzk+vkgoHKYKpAyMIMkW0Lm
mk0qegyURq2b5YFk7ien996biBmYJQDbhbNHBrDVnNthOvUeKGD4ruV2+imixN8g6g8p6CxMW6wY
xauoF3PXkYmNVXQ6dLY4Mph7FLPpNi0zRGz35AMSWbZxBNBuG9M5d6K1U/747Ac2lK4QPbA/W3s7
WczZLpBOVqy29noVbZQ9bpHFYW7hpi07PU2SOchhH+HXCsC08w5eEyaobiBptA0q8i29RjLhnsS2
ZX18sQyjnQpVQtOcu5nEzHwa1vaWu7NA95GkI/WDWxBWPULCCIiaKpqKKQTULNtiiTL597m0Mck7
ZIBHsbwWJbdpTRGZ+3rAIps9tVXoPHlmunEj8ke9DKU0s1DCcnwUvwR3kUhKN8N+r4SX5Pneri6y
cmu3YbYbczwLIyAXYavh0cVxPieP4+yqo6tIWXQZMjJL8uTRIqaYWjdAtWlc8ZRa9VFDQRuxqp/j
uXyzTDGccq+69ULAM7ZwSeqxbKIqJrkjQIOwkZm1VtSITyZ5P10BtVB79T8RB2CkmvBVA51hIsCb
nbVk4RouhWSaYZYqH1J78l/vgHeJpfc1+JLwa3Sd9YiRBonB7IcA6/tk3rnpchxphAlrUuOmxICQ
BBIFNbxRezX65GBuEX1j+eBRvUXSLAjIyx31QUf+t06XCUwn+vSlYctTjETLfnYT54T6cBDBEbfF
jI0GUU/LR+YCrYvdzym9nWaOSTseH+D4sh6IHvrOgeEaSBxkQwTYamCvuXy4c+MTC9W8EcDsbVDl
PVdO/jQKsmRkbP3tvPqJ3CqmFLxhHNnMY9nRhkwcIA8BCw6ydckdrm/PUv9L3Pk57pCuG6d8nifn
xZ2XgfEXLJrRs157Nz9RwLO3HnBUNiiL+WPT8I7OHMI+uhECUnB1LU9NH7y0w7sg09LzlluSSdQN
ozuYFgDOes101/jLcCxYtsYuEZ6th/2khhiprPnMpCliS09uMNNFulGyeHqPJJGIqdhqqJsUEIpl
QjJcH4YFnp66MWzb7HDgxCRym6zcfpoPFYC0FPk2uc98IABhWgwS+XjquCkXkIxW8SdmeRTm31HQ
nso+vW94FHc/WcD57ffMOgZ2U604q6E3DN5yuFJttc1Ylh+o2jrKJBQbldjJzH1KkuJvWETvbAHh
fgzsdgO0TuE+oqEf9MK+jCkZ8rCIP8K7C4nQq4LHQCien1jqbLXz0Gm21KlTebtUr1ONF1LCnG6r
1270HFTKcFQDoklsoqNDTWwJa3JjV39zvDsVNZBrRvSK010Kc79ArmShPIqYw2QAWkvFfzU44rS5
cYvPNnnM+4EBHWZWDDA9NTs5rdsEyw+ZesxtvyxjH4msj7nBkQEtPUToJLY2an0wNZrZJQogvv9S
zVuGLTcSFP86C7Qhn3c0dSOtaUtnHSXOBhOrvUsYFRdBAGqAhXCdHEtibWHyMir3etpKxlbsoNh9
w0RFSeiMkCKpC51/JMRsBlaBkgYas9O2qayNg9alyDZuw5aoXuIv4zIGLoPDtCz9zZwzyiOnYdhQ
0zyOKbavjMRyKkBYkzEhsogVctG45De5AMjE6rk/tEHAoe0dG/FRY5LtBh+LR7KvCSXLAdtlPQ16
nd2viewBQtlJ0jzp/Nzjk+PZdkvDYviMo7sI+cFQfkr/6jIdzdfMVF0QTJRwzqGTljhGrO+olPCO
dfOuTW9TvlTB3rMr7KLwPMPBor8OUckEUbZbc1XXcD8P168E3DILRLrwgFMGmEADCjr7fJhxzZS3
zJ5xVje32v2LAK1wtUcqLNrIiEdbShCJ3eGHDzKiqXHzro9sfA5AH5BJzt2HVZs/KuSxmLn+gzL2
R5UGUPMtOiPgJrVSchPbjFbzOmHXLfLX3rH3nii3pjQvRtLD2DNYQCdclfMHV4GaxEbYkI8bbOu0
cl8VYWiq7eI/ToVJ1OtBIrDMFc9dgWxnyofldnFRCg+e16Nacsy5IEMU3As8HtK+aSEDjuHBFp9R
2g9XewA00430ONM7h43s51dvSaOn3xeU4fNloJILffGa51N8L/0RGw3S/odIg7MciumWLUlzWSxo
TH4ZlrfVyK5r1kP2yPY4uOn8SB60aF1iB6BwLD7uZZ2+OXU7Pguj7e1gz/4pGgaSPCf3PnFrjRqp
rgl44FNgGJOf6xrtDzfKGffP/DfwleajtcezH/XV6/rzhFWMNmJcL1z9wnH2Xzgv8pZt/3Dyifm0
U119OF38LDrbeapMgcWN//v3p5fM80g6afQuGXq2X6ZuaDzT+Fi4CMo7xgevKyqlKwvyIe3eP0eS
O8T2luzDcyrylhr/3mnFvGffXb3HS/lsW75+ZNvVvI7wPH9/mokNc/4a10/Z+c3GVrH+8zvXT6ew
PI4VBt3Jp0DvJgTymMID+KprPTaX7o6+Gp7VINS+Rt30UlXwxTvbN1z5u3iKnf/UVDOs1UY/JwEi
k3Jiwma6JHrwDUD1sbfbGxmM7a1ZkPu0hMW9JmPmbjROjBffoDjwOuvv2DnpPeM2Qgqc2ftWzOjM
owxc+aSzNnhIu/bRVSDS+JPf2wTYtQy1uTX4tdp8pFGL2vkjqZev2o2bR6Z/w3NTzA8BJ67js55e
okMHFwRy12zfLkLDGrP655z8q60W7kfdIPgtSqxxS91mB22j17FRL9AIie4CXeYmAUFxnBGVvwiy
En14ZLFVV6dOmYlrB+5RlZn6kHrRy7rgOPpOHNzNcf/Ht013abC2wmOazkDaYjfiV4wS9z1P8ozh
4t2c5YZ4y+k8d7lCFZXgECrE33wZ+crjzIANhnomyh/aAL5c2xPF0gNPeMgKQOUd9S/JCgC/f18K
H4nQkhX6QO9750kueRmq8eKlw7KPFg0anyvocXLUVwSs7XNC8gck0Lm3U4ILmaKypPND+z7BYzVx
tzKP6oadF9Y514lybqu6Rgbiyb2WBBXmbfNnCskMUBNU9AUG6MxZFVeAedtkIgxAKvgl47IHhAHP
2Br/edbBKakOb5bE3y+suHfS8cxhHPg4Jz8An5Ye4nnEDJWYTyfpuf11Nl9iDwYyfJR0s0B1kzde
3XYnG86bvy7bY0ZYS1TdBxY6dUptYDgCSkDLrnxvOWtit6JUZWZ0rIMYkVA/JD5KNnSuo7QQyCyq
3VGXP5uxjO4mDyy2zimBi3Y+c2p4Zz8DwBb7Zv6Dyg+/XJ1A/u5UAGJs+ZRGtdeyxoTUGYC/ns4Z
OUq1GZlV384z53g1muZiw43URbhQFkpaFSUQiFVgKzjPTs2kaLhm6+LDWcMb9RDw40ErBHZeBm+J
5CZT+foMRKJ8ZzhGFZCZPz0YegS6zKOBeoo2fp572E9d71e7mL0lK2FpNqm0IJcj862nwnpRNsLB
iOvhS6ryIXfTrZiRSzuuGO9SaCusYRFrd7OYGGc1iGhocvZ82/TcOHu79rxb2ntMuEL5u4aP45Q7
ycnosftQNuwNicnC5QkBQ8jN7/QKqPFWazvsgtKnn44GQ33iJs2RoQoyE1umB29O9bGZHLa1g2zr
+zkGn2QBOQP30bLZ/X3BTQERailR3v1lX4Own930AxYojtR8hjBmciRb60tn2KiLBWU5yhd9tmeA
1oT43VU5ks6kHy7szOgj67Ql2HGQd45Mnvp6dI6p32d3sD7NTdy01f73S0dk2d3N4kCEsrlJbhaA
k6tOk4GFYTpY+orYQtFdsRA2j9rF9mfpHP8YV+uj71iPRHXjX/JNezHri2xySFBSHZOmcM9aW+EJ
CUr6H6QArFxtPj8rNAeHsbP/M9L9ytqiuQSBZzCSBJKUnTKjJulOMZXsFhiRuRLyPh5UbQxLPijd
TuVFdx5KhZvOE9ZDoGx4UzlhKH2QzvfFpMBc6H03ufq7DBGNZmoWuzaAghqZkOSqxV726g01U8IQ
/EvRRo6i8y6eKqr7saefDSabWnvExQVww701sDGTlmant9DJZVPJfCroCCH25GswrtJAD4p0RaN9
br2k3yVxhXlHIEcsBWJAAZyvb4NL5UbOW02e01ByBZbhDB0mxaexhEy3YgW8qh9xxlYtsqaok099
uGpGCLuVYl95BRMmN7XQxpEOFVvZxeCEumRNsO/LcFwfazel9D021k52icSQXeSQ830L2h6F3Odt
conZWQqrOnI5/TOwYO4nxXTV6woQ+xkHn3YqwueD/pRVun8Jaqt+DD1NIxhTx2fRmSYgvng5i6bq
ENWdvK9py16KuuS3El6FanG+0aOvLkaF00ULkuQMRK/fF1YIpKowrdWM428jZrE1kIwzNE4A16R8
WR9qMuGT6a2L66TDywo96mO7R+Flh0eTXnoesnc1sxL2g0P5ohvSTMpkfOSBe1kwT95ZTqNw2zHJ
IZcrDzzvsoQCnNT6wr8HnUpczlvipW0OoZRWjoeM2iY2y7eqkfZtsb6YJH2d8SUdehmHPXxpfu73
V9OxANiVhk90eeXqcL0ycAPaDw3g/vfl9+d/f2TU8nfuqb7/38//fmnLNYRI9QRsB23I4rdpUpIe
Ke2LbNb3HQRa3K3psVLWbhrGAdYwT4CqpKEheVdhQVEoKEJuH63rx8WLsPQvYXw/lQI5+pJZ+U7n
a4JCJ+N7C+7g/e+PeAOCi9V14H94eKSUYJfWDuSZvbDLPD1B1deyj9oPjoBiFw/3QjIyc7v17vmF
O60vrJWXvY7wSCRD2d/lzGObiLKn7VsIqmUaPCxZHzyULorpNPB5Rqrm6uBiO0bDe+tZ41m02Xhm
bi5BPuXun0FqqsA+CGF6pP6dn4cfnsX7PNbSgJuIn1CNUQqvn+Dvj8z65e+PWsUoh20NqEL+nfVq
h6z66CRVvYCq5iXPMnzDC369BP1F5GYN38fIh98XkKF4bDvnMkt5sqOwPmIcdYH8R+YMabDOXfu2
XV/Spm0PUrHact3yJ0id6dS5dQoyR/04aW0u//dS43I96tQixbnVg1wZp0jtoA8QfMJjjTaGNXLf
BV+B7Mix4EDBJvozJZF68xmQcQis+8WAtNoAs2tc49+IO90jyQnwCFmNeE0WbJdJDOi4GNuXVWHT
08hOIuwvwyzdu98X1ivJzlkaqCpLVPyDV+wRltCzxVYQDkuCdDmXtqhKZsxkM9MOZBLV4pmfnJ6r
7TAEeTos9z6qiTMqGH3L8vasC/pf1VYPdTvcp5gJuKd5mmYTvqd5nBnSuA+ojOGxCdQVTh6HLzMq
zo0yTAfsnHpcCjdfbx99zYKSVRApiJA7Phvmq8+RB4qocDqQRD1HGrANURESsuBqvWdeQqiXdCGe
CvtjGWZ9afM8QAFPp4bDEvxZ6JG65kf1eyrtmvuGOqeFYFggQdiztj8bDd9+whIuaLK2Vgnt1wfh
tSUiiFbR1tZJ3sugIq/XyeR1zFB4DAyawvlvgxpmg68jufdAZFySVj7zG9/TQc8nNUPSD1nkoEjZ
5X4B+aljLNVCat2FMDN3ZXfLbpTQ7pihRw2zskg8QIq+xHERW89MSrZW7f+XBg09zRDYj1NGblOY
dTmhG5FLGJ/NtCW2g6e0IuqhmFraKmnfMfskA2i9KCD7lGxAI0ykAx9ZaKkvJ2WgNLLDTYcpPNpT
o+7KXL+kyUvyHS6O2AWlmfZgmpI3yV9jVy6SdG7y0na1SQOeHC46pvBcuf/JQK+peavprYyvUaY+
Brdku52ra6WhT8VEo56nNTbYU9XZ9JiLCiUf/ISuzSnJEaGqiw9pRstQLBhwZ1ZqCgnLbugagB6a
jMg0cNo7HSDI7hItIWf1NMPFcJUKF71syUsEIFliAWMcEjuedR8WubpvFKK8JQz36fpIUgztAhTh
iFoxBuEhgr2kyr95bMc4xQK9Hbx+ukOLUlGToidd4iPuALkbY1GfJhBAIrHXwAQzf+RC7oVorJco
HFY6VEWjgiP5HmHhE0jM4lhZPWSYPkqu4+CjxGiS4xhqxt1Dbvaj5SevtvVHeoN6KdsqfQUDfGmg
Dt/UhpRrBJ3zNZ4dpOjR+LPYUPtRrakzmzgkNgH4fj55qrw+7A9BH89bO4dtFgQVs4sktq8L3TTA
JtZC9SjVtYhRiZYNo2q3Yr8ufsb6zolV92BygXcuXx8mVGeHJJHpsx4rBpexzLGJQIlB4T6d46Sf
DsiwUqYBQfSmQtgPQJ6jfTf6DxPrjWdoF39CSwxfSq5NLf26u44LllC9B13POJQ6cGdE7u4HNDhg
44lJDWpR4dofSHcZpm8CRIf/PVt/j9BaYKcbR7y3ufaqh67MOhISQrH7/bKY8/qheLdAAu4iovGo
/CymluKRbIkSlIMbfZSkDeklxAvae4fOKbpTrbFx470ioIAKhAYDhqGKdHov1xc0IfPeamn1sDAC
3XWgc7RsH5/TQrjPlf+kkbkx+55wZDgNmxLVqGNQkFAIIRIRCmpIBGVd9STb5S0fxXjlufUtJzAg
gxtHx1La0YsvbhbCprnznfI7qF99G1/X6Bj7nE2Cwm8tOqeVQxncLAJ+F0Rp8RhWESrJCfekH1vv
RRWy0S3No9/AjqpKKY6iQpnS2hI9cIGG0zK1dRjC+Smde/9W6484QrqsZrJ//C4j49SbiFChIWYu
SI6PPf9r0vETHaL/sgzFPoD1urd8J9znXZy980i/kGXo/ptawkR8FzDFzLYEHUuD8Atp4Hvl+QUu
agKKo7GcnyPRnZCOl9uEFvLQkjN4jVuUXNE4dnsczTydlw6r1TjRnyU3n1oCf3RgMN8z4mXXmviE
cMYJjiRrkEfjuRjrEqJfoYKiQ8CepyGfim7EXgyyYeP3cv4AU5TMdntbpvH/MHZmvXEzaZb+Kx98
PazmEmSQja66yEzmqpRkrbZuCFmSuZPBNUj++nnorulB1cVggMKHsmVtmWQw4rznPKcDMYfhssky
PCwpTFuguDYAEzv4MLtenPx26kJZ+E1oxOBIVmD9NSjJ/5TpG11jh0AAQyAGxBkdtngqsivGWXqp
J3vaufVLjWUPbggVDk3XQRDyHR1KYwyOscepY5nJa01e3nKfQ1sS/B/EOPHjs9NN+YEBVCETpUj9
QX1vcg2cAn+NFbbeg6mwK+DP7I6JkdjXqYS678WJuMMzYu9cV2BU6bNnjr4GsDjRXI2au91uXQqP
ujq50UH2UZUM9CcFDhflF4xQx4FU+sUjL3B9K0XXhN/++o9//Nd/fEz/GX/V9xwSSSF0//gv/vzB
a9+mcdL/2x//8VSX/O/P5/zPv/nXz/jHNf1o667+3f8//9Xhq759L7+6f/9H60/zP1+Z7/7Pn273
3r//yx/CCvFj/j58tfPDVzcU/Z+fgt9j/Zf/vx/86+vPV3ma1dffv33QUNCvXy1O6+rbPz90+vz7
N+n+eZ3++2Vav/w/P7b+/H//tl2+PpL0/d8/4eu96//+zfL/5nuc+NnQ2sJHxQm+/aW//nzE/psZ
eFYQBGBtLd8X/re/qppGlL9/c62/ma7v+1L4ludzATrf/urqYf2Q8P/GW48Z1XL5NC4D+e3//N7/
8v793/fzr2oo7wkA9t3fvzmmK7/9pf77jf7zm5m2Ffj8ENL3cbY5tmvz8Y/3B5Q0/r31v5Z64kfL
4MM1CbqjZBKIQF5ddDfR5Kz8k+4yWETkunaGmXHgfIXYjxUwpZBP4QzZJj6ltHG9mpp8cYpLAfN1
jl5sxItTDyJUJeVjb7jRbknSAIDLQ2bmIEbN6kf+4Ab6A5undbYm4zufcCGue5J9jD+AngN0QfsS
91VzbEgBj7WPFcFYLVA84VruUMvKI+hvmCkZT9a++T7E1ARgizfSwuOYzUhisHiK1Cs0sRWVvxmc
9G5EbcO9gnfUJriKiZn2ZFDD60BtD5ee7L0a7yRUQSz4JDlduG/A/x4wCIGJliVHh1ZupNclB4/n
3F5GPWkL1d1KxUS5SC+lsEmSDv1lcDAQ9AVR5TkIIqTacfXTJIBPAm7pfnJ+xLm/i1159nz3t90s
w3lQdBla9acXEGeD+/G768ofmFTsA5EPb8vBT+dVsIvt8k6OjDMal6VsokFuhF0U9S0SEJYZE+mr
gDW8bRxY47MOQDctv1a6uFMyqq38bm9l0xmWVBjYgFLnGOx74R5hjefVV5JpzIiWR29VTGyyA1Xm
BKXGqK8oW2aRr60TDQ7nNHBob6gG+gzjY1NPbzi25sB751IDCpLke8w+yOhTsIK1yJzOa5UgiidG
qxn+g//TF6T76zwnqx473yPNLqkt33KnpTfpe5FbjylzOjyZLMNRUf0afInfrLIeMs2Yz667zVSX
UPDY320qTLV70DpILevQMVfTRjTZSK1Bd1dmBp6FEWO0TPmlpwCnBqb2sZhx2TvZMQpu02x+5ll3
NCpSfIDGKRiqMyCHWPl4hQEaURlAnjDe6VJwMm8i6m+Y5TRprMKi5qoUxheJa8xb57bXr7FNmCYY
M5uB1puXLpS6Ep2LgvGq+vgXvr1VeycSCukuoWMczhMHPDnFP1XBFjIja0hYnlc7H6dbkTYnt5mu
sY2uG9crHUyDkmTWQLcEIfyOzWJ8G7mCZiswcXF0crAwxTI9zlNNnWYG9XvxBGx5VKSeu7x0iO+b
hOMFxxAsKUy6ysVHRCrAa2EIsxzxNld4UoaI8k/HEPWmYytLDORo5qPaA8Y7NZwGbobGo1qRGLdn
Godptig3y+wXkuxQkd2bFU1bTr7cF3iaBhGYYT2zMuQLpWLV6AK1nRuKdnL5akgIz3bvUXXbXmI2
qg30C7YapAXyEnNxhbneprt966YsADCFuOFdnYU2GfLQTQyKt33jyPQc0FB64RGf7pfPwk3a1aNH
VRaXU4t+GccAlmufloUOt4xKFzogRf99Jj22Sc5jKykOnBIgpCq4qeD7halUtOTdeFNp3MZYCE1l
XbNsOHf0+Bw7ymc8ZypDw6RR0KpXdqPzGGkBkD19oia6DE3HoxnZyn8iwIQiHkyKeNyemjX/cQyC
4WBKcm8aozKTxkodCBYozOhU+ekOfppLscm4BPjlq0MVR0AHKoqHFtlyxbvF2Zw1sJIWcl8k5zsi
uFi1qD4LoINiWaU5hZiCbevj6uGTwnmvUiq+cSqG2bTccRcvOxn5J2eSiMCGw3hQWD64LuCCabma
OFN06KgbYE3WgjnjUyXbfitL/wNAugZj2z+iPqZhMB57Rdfe+qZIPxqxbRYf7C+fp0g/cORhQB/X
1o1tIPjPlBGdxW3bCtxz1r1yg1vHmT6clGbi0dZmmFiZ8WTG7kaNT+0MrNsa4/Ge1PCeWV9+cUf7
dkra+iCcAW8/zrlxDHJ8MhxEh6miUcNrOWF35C2DiXVqHPWzx74+iykEknlLXbrj011eEAUVsgx2
8qnuoo77nSZKVp2d4cvhLqu922jxMMRbAyjv8ftq62mxVvNqC1odBz+UbnJnzsYPkoBY5TQr71it
Q3S7+Bz0uJwWwnlxDFAcQWgDZIYW2M7mqQe31haq5xQScHQu8MRamsovYvB4HcmdbHrGBHhk/a+M
2RYmj3HZ2aUH2+on10XFEYq0DLXmxzhxMIt26q6d6O4snebBH60Ad7ETZp7AJJAvBCLvJhcGatSJ
nErP6DllTRzytUpeZw10BXh4g3WeEF5Ctt5HqfVb2tl713Cxo3VYwhMTdY/drThQ7LKVE+XI/So3
VynaU97WHkBV4LjgsfFQL5Qd6HdjaIHAUYtulfFDq8Wd4ZcCmKx/ivoEBlgj38uA3Ko/8i5yoLtY
znCT1yPcsOASpDGgh/GSFe5tIwugMxgPAic5lWJ8y4zfEyJIwZZ2O6X0UHW19eiRdajwx26yzj0P
KaDvWPgvtYFnt2Z6Mg5JdLS85EEqTRFoybVOlXCV2O5O1HaBn4NZuYsR8yZdsPIxoHtkKv5UczLe
TiOeGPKu4thOrOMdsOC8nNsjsXq8UYDKFp9TbBv1MHHt+mBVDHD9pisvaAX6LnK5FTIXlo6fu++p
lKGXDfJ99oyDb5HF7qvh3e7xV8NvbuzcfyJazeRQZRQze8ZKWqbHr3KQfvzRJWm1VGYIwhqVp7Qh
nfIzIFhRjMt/aVJ9m3qnRWkSeLLZlvCQ1sWJMrdTrVGZBui42KCZlYoc3MFC9UxVR7cR9rnTaGJS
y8lNNF0cdpO2KFav4O5Y9YmDO0DYuruOaUcZuBoq7H7TUS6r5mwR262ylNVVx902Ue11mLJoryJc
P+7ov6vV+Mm0bR3B0uOhC5A48xDtkLCxKHALmHFAslzM5yUAaNnR0Yf9nkc2OR+79oBEV3jEFUWg
67BkwEZDJMUF7c4qiwoNLARlHLzDfkrMh6Dof4spLm5V4Lz5C7rFOEmCYYyN1oeqebT7Gw0dZx84
FAFkWQ4wPyEtrGL30BEQfm1Hzo1JLTgfLgChs8WlQYH94QiI7a6qzEPkltY1lgGjJBHmS16cNH1c
Ox9nImY0ebQgdO5Vj/8kDwbK5QJAun++RTmInVzNLunk6SN4A/FQL01IAh+dKdIhRPaCTYfE2SzQ
UMuZqP7OcBs80yXIanvUxYNoSzLVVTKcs3kMGHGL7hgAvLNycpPBqDU0JI3bZlkevTnivIwseaQt
SBP1jS4Ud+mj9Jv4nDefXt0E28VTMR2c803t1u6hyvSptpbxbDrANWjjuRWDvuGQUl272svvDYQI
WSEqrEMxs+H5n0UZ44OhR37LG3gjCntqsUzvnC6Wa6AtfH7VGchAdaxbDhByxlvtmCdzVBR/5T5z
nxbfI2yGkoz9btdFzXBxU4vYmCRDGRVdg+gWX9O87Pd1AWUEWmF8bBfag/E0tntTwAEwTRtr5hjz
mlDROqpgF7XFOz+ocRxaeXKxep8X0/4qLJwCQTWvt9TcXTKBX99yvCpUbmocImv46DS5FXSsfDcW
/rHShbEz84ZsuxbIWso82wRNNrVZtWHbGHdZ22e3y1zv0GB3g5bnPK+/zAWbVvmqA0aqftXflB3R
i8lqMdtRDTvN7LPqzHhRHVXn3bIeIyZoYAmWM6CbsF2c9kKk/zTZ0bHyyKRpbb5BmmGaM7rj3kFA
pw7I3XllXUPvmQ6iDZxtbLAMj94qjhDmVumNVdRp2I/RJqCmZgMAHHFrJpQcMA9CWZOdzdMR9n9L
DVO6ULhb1tBuZgN5tpiWvdMeeqAbhPRSyDxkxbKFc0xNioM6JXLYtDIbY/PFfhTvHL9fMuKb0iI/
Q13BLB4xzDYY8htp2m6zSF9bbMKECl/gAnSQpatfqRUku6ZFCqYcpj/WBtpXRqUVmikkTdGSHkZv
pBbyLjNRc5TqODJVRChZnWiA2cWWbdCLbU6Ai7jxaLrDbaw7tqeRD/6Y0kDtzt8jJe9UTNZmMPRL
1KI8zniHgo6qiKic/Z2Bm2Nn+z5kpdw7idm4D1CqSGSS54IHbhHzpO94bDFDZ6p9lBV8puHsGFQl
dGrIQuTVkU6F5W52fcxgXsA6TeWnHCnXlsn4uBTUgTaB3CWtl+2QzUhQV8kJriHnoUpAqzmOjLwv
uCifykxTWdoNlyGiuy5ACgvUb2GQEHDZJbdWjaGYIi8FlTzuaEewZjbVjYX3FpmHQ7uiScHq9xjg
LnMJO2uY8luDXCnnxN/iWbBH3EH3hdoDlfmwUhkQJK9RzpiDNGFoHcqMMhFRZc9DQvALMBkhpJa9
Z9dWgFKm/bS4hOgr7BkFo7KtM2NHLKgv6XgDQtlQqdUsHNIn791gBYuh2xDwpSxHa/EV/czGFz0V
WE8JCGyHnCCcO5Jawuy2raO5OYmFIqpG/gxGY+tYJc2iOnrBNfSLKQO9N+vRP/miJpDsk9Zh7QAp
7Xmyy7hVlwTvQyzq4CSn7mzyZHVcWm/jlJmSV36fPZZiZLnaqaN92zfvriHe2iLfu010SKc6dPpm
H9gWhO/EnwFvU71JqgrX6wW8NqUp08iTxvSwpjMD4pi6Ary5hUpMKofY4If6hcxCtqKnjzgZ7Bcf
qx2RGbZg8QLKGFtXHuu7sc4ceDocQ1NzjEJASDslG1okZXCmOVGd/AkYKvVVTQ42n6BkBYrD+WCu
nh0wE2+1h0yfyVzv48GGFbZGqXI2U4D8mZAU9cEhEhQGUXY3mWIt0d3iAQUAmyBImGn5FC/qTqEY
izJ4DxrjZyshNU5z/jm6WKrLBoabv54i7I6ibvUUGf7Rcc3brlfjkQpAwZCjDy2jBd07HNwufpei
aZkR4MBbKAV0xPQT1AEnOX+8GAvwXkUSeLQB4tW2kV1anntlUT/jUf+MA7bzIK7Iu60zo9igGJXR
xFOiCAPLCHmmYfwGvqXYWjYnzmIm2Zypsd9NhHD2RunSAwnrRNgA5twCDSWtKawYWlz6cJZep1bc
uVlihn6j7mdIfaPdvlfJvFpV4fuVBaGJ1GvZwWL8svz33Cvso+/gxVisg+liyYzmoQgd4e6KmuSD
xBpG2I1tKxbxjAW2h/GRcKwGcEOlQ4rZffTKlzotzcPoEq8gbP+bQE/bIUDlZWbuW/VYVbbDjenR
+Nqz1Fky2ljsrA8SocmIoZ137ki9purOHXtWiETJW54zIG3s6hR1vsRTShBk2Ito0ZQvOzMGVHYB
C8WYhPzZ2qfVTxv/m3Q7hgcxfePodlsDlAwbF8I3lYCiwnRgyTznXENAB+tBX+Q4nirhoOmb8GRI
ezJfslMaikQJmCOqirAeINl/VymKt2fPjy0w5aHZE9YC/VRMj1iPf7UmgRA3w8fik+Q0i+5nvKy4
huIyVvGnk9KDU6XIHIt8y1FpkOF+26YL584l0C91UIVBx8NS+e1l7OoXtyFyQUvoBSnpQZPAYFGa
mTzwhokuIxsYSFJMjQXLdknCNmZ++udf2F2dbUkBwCSAN26anMI9ChBd+rGBAGD/avt9YUXNxp64
gVTkPfsDCsvIM5/dNshQNv3XBr/3aRbdw9Itw3MxGNE+r/smLGHzD7Xsnxw6LBgybp2u0fDHhksa
tDx/TU6bg8mEZLb9O68ndtmK+K0V5FOz9kXm+Ue+2Lfdis0d34sCuudQYEArHEUqrbplR8EK4o0w
xdHQIO6SaHZzziriLcmBe2tsRL7omQNGVBAvtfurMexf0cL9X0i96/ibbWH97Jq3vKlPY5xRxtJN
O4/A285lgaauyl0OZRnfR8Msb2FmHSorOcgacrvrNU9xgUbkNfF9LzKDTQElDwtudSfT+7FoyXkw
uwiV3R84Wfdemb9A2wcFNqYPtYUY49MTdpOIJUNYhWjZp/DRlzE9zD5VBhPxwZG/D9VaaJHHAMws
8Io8x/yMYGJqK2dviOyVhZbggRtfF8u4d7HnXojW+Hsg8ABNlwn7AyFYI2ZSk0/4BGlVskfWti5y
wEkJeoKo1/pT1hxzXdxPlO1EKH7401JCmJl69FbvSMoh58S+AznF/MgbB5e4BeZX4vYEvWOzqwF3
Ijz0GcFOa+5Zy+3OF8RavENTqPLcAfVLpbETYOm2VoJ63bLO74ump4TQ6be9yzh27oBML+mE9a3F
cgh9TRnF62AlR55gWKoEO6vp1SGCtpOxNrfZALQoEPWlz4tj0rCr81xSZYULDALwCyam7L7OJhZW
vjDfmQdES/OgRO4SQz/fjK7/KhamvOQclkMesw/6w+rgOeolSbZrzVpvPQHpE//ctaJNjFYvdZBt
dUN9U37htPtdCQrp4dS9Vc0M28iMX/TYfxFe6a2ap0yBbU721a0RRFedcQArgBv7rhU2tsTX7hvv
NUDJnTWwEcvKvRK0/xRN9zqAGuvEhMDe57cZqs++D9o3t4YNtcAJqkolw3xaeUlIyVu7LfdszvOt
1+sAhxLWjuZPHR7El6JDV/IRFLae42zbnncrm6ff2sinezs3T6xbZx4St3ZFZw2G4V2zZk8So1A7
bSFvybI+mzWVv5AI99hEyEGmEw/nRd2jbz/Ck+MxhvmCJ6phM2af0l1kTihnRX2WM3RRTiPH2PGX
XWrH2VbL7HfPtR/n88PQAfgBPfSbS0RtbezHNGrqPevPTLtsfGQEAlTJzFiQHRMzJRCcnsfbEYYj
4g8S2U7RYssZk/AaZrZ0mwbWfRVhkfvzJxzlb6ZR3yS++p4Pctr66WDgkjU+F6+6LyUPy9hC+fAp
9IJwvJ9sdQXq1lJY4x4BQT5Nhd0SVYXUOLuXGpDTbeEyeagL+nQejWpAYPf1Zn04YnV9sb19kCP+
mWVPeCSfS6BNcX/wIxvMi07xRNr5DvYx4StmkGY7F6B53wEj5vRXQbAlhMvdV4emdAyKZUcKFr/n
eMG3RjO92wPbtqCJDzIazOMEH91MV2bctNSMa3k6Qy0658CBglS5R2zwfHcuD04sdH32QcP1WJVX
bB/5FacS025iuYcY3TyCKbGf0QfxRLJLyfoZEQ5oBiZQdTDo5oGPZu2ttL8qxxkPJKzu6AJ+clmj
sF5y6Yr4w0lID6EAYrutI/uAYfqpGjjHWDZbBnPKHvqoYFnRdCSnaxl7yTc9Gh6OttL3h13TC7wS
UDaHLubWR1Dqq4BNelIDOQHsi1K+lg8mFEMsp2oEtJN1i03VaPHgWfOb6ka9hyVa0mCtEdv1DfsB
4kJrkB73FswkK3rgFW73pWPTM4cLjieAFdbQMvUaOOYU9kZsvyLVTb8Okcqe4u2zdF84W1zdwLvj
gccesfUucUx+mFoU68DKDUfKL17p/Qtt7dDZZacfhGkF8SpKbszFuYtAGOwGnzLAcURUt9Be1+4C
tJiOtPUBu8kFXWJmikLCr3em5btdOI+F01MnuZewb8kBqvKUB/rN9uLXQFHikbSvdM2DCShijyWW
z7bVd2D6r+mAxAZWot/NEo9jyj7Uox6sYy+/HYGlpILpoYmva6v67pFO0YwEERuBpneWrZ0MaWjq
4MG1gXQUjE0sg09eqnybQC9mp8w9kE+cVhKfY1bmZ3If42vnCmhJy/XNQ/LLFDGqzAKXgz4PHDkD
XgnTXZ219i+imJmms3fMuUY0pGC/KrELZIkigU3741I9i5WP1E3jXsH6ttKxuZzGAq5YntMPVtI8
7i3wbfwbS5mfXY+6tBCAISPGxWUQAwuqCOYTD5FFe8MeEks48N7zmEsPacXIY7Kdl7K/w3qdkd6G
0jG/jjW+/oVxD2lB+aCx0XI8DggyL6xgZRbc96j5ZvkU9IywTL3iRGNR7qNmduBlVm8m1fHR4vfn
1GL0VEOS3DF9gflnts/+1D9ZM8CFpsGPm6guZltozOhS9oGFhL5zqiuWEVWQk3gyhTOQagd5ZlfR
er4BuvOOTkU2sX1Vru8Amjj5bNHOih36RCLM9Md5r7kWtVe+Z6n4aLymQnbndkukBzXE6oCjd4RA
WTLHhkulVcyneq9ydlrCYxsj+idHIxjCjEESG3f1KHHph1Os79Hnb2RsXy2LveRK4wAPjQ6auGsc
Lg4rlb7h7Lrm9a8FR1UzVoQb5GtS9rfmMrQHkBBvS+L85je3tqQRHuOKsx8+woeZoeZxjKmebqeL
jaUS+tAPh/llFLXfiwkOoYPCR6buoZqzG8OaedICGS1gr9M0dCqjRJ4qV3MQDtQUkt95pRd6I9wW
UO/6uFp126o2bcz0jaRAY5q3uD4B3Cb2bWLN1payYkbtAs+W1cGVsQiKpgbmTUpGOW+1SQiEK9t4
wR47oH3xWovqGoqYy2E8VP7KXHOo3PKM6YrFCyplB+tKm9FrJ6iCXkznNYX8KBSoGbVkd4T8OG/N
SQzRFjDuhJO1ZD/Sz8snwACUAPJ06GjidV7tyu3ggKFqwDj5qvjol+6sZ6zl3TT8LnqDmJRmUxLI
/NmUjX2qoscqNRweuV+lC2Jb2OkrVX0lne0WUBtQFBt3Zq6lefCxTWt5BJF3vnP6PN9RXl+EMEx+
jLWwQs/q0G5ZNMbgsx/1SVdcr8XsfrR9i+cpWX4o2ph3WTVx0kh8ycGACtbFMb/HZjPAgwwk7mWY
HlmL/3LxGljwQCqBCK8POERximBTT4gDi8IObKfsf1aiCQjRrol88kVloh+dNp0PJPa3SsobJDkc
Dio9s8Dg/Rn3VtIGBxugjJcRReo8Or3sam62hmCDbumXlog1gpN3p5KKTP/wKjy23spu9EHUhHxp
BTkXccROSBh4IX0aB7gbe8z8bZ2cPML9fvInn436hZ30ERBTuYtb+lNq4CueleqT3ZUv1YC2kAf2
a14Uv43MuahleEnL+oceEjoQKEXjt52vHZusmi7INsFaQENuRmx3JlE/f5pVbqLgn/CXfVQS7bv5
dDVbHpeEMwAE+9ZqSuDXqj6mS/mhqFLpA3rtZ0KH0Oekux1nTlEpsGSu8q4Oh97cs+wBHTSiOzxY
L8k63x2MH20ULJTDADpwux57U/rDISl2AICDIFHT6UAS2zx5jZi2ZgmTHEe13PZQXh1JH5TlyQ2S
6hmyA34QHGQqN85WN8P5WPGevpQbzQGCUMYO83yyi+qOgThVxeUIT7hBqNk1CS2o/UTPtYW8NKQn
moUJlgnbDgEJ/JYlz3JnsXgLAekrIqC6JIcWgG5G1uxCpsxgG7JdmZEymQWb2akrAGf4H3KgT8tl
OqcDPwkhBQP2MZnFD/HQXCw9bnPOUJu69Bm6ueZFRuAqY/hQs8PvMWpJQJzdRWeT7PA4EngGU3PL
yD41RvKdtXiY7Yv+x8S1s7cFr7MISoUXRuGmNZf3XBGCqhJA54vkuOd5htx5Rcc4cYVdTLRXE7Cu
Kh+SfV7vxwZMR5dzcCe4uhxtl0AhReSsrHlYokiFHlmVA8Ti184xMXqnSRVOqbofKsL7BYtPaHOW
3ouKsg6M//gCI3Vi30OXW0FPqAF2zlEW2fmWLWzxa3VFb6bYR89kGox6bDN0cNWLPeHv0UO1FaxM
/P7AIHHDPVaTP9F/TBgFoYHHejXhw/Ojn1RDSPU642QNg55N2MSrb5ExvJli5wEns4naUYEsM2OK
kNflOeYBHtZeS57Xf8wbit4n/AQMCdmT+U1G+JvcRZDc9R0VfVFnhqR9ubASXIDwc4JdhS9oly0r
up76ekYzXJQQ0jZ0D/m4nYhZBDFKuZDRo8fIUtUSXEk2vpYGBDprQmFoH7TQ3S5PVjBJ1f+Wqrmr
ViDf0C70e5Kwzlqy/7OkO8aUIAHiBVgJmiXxaJoHFu9MwukWTNlL2tIDYlOrMmPJ5Z09iMAwmVmv
r1u8a8fhHc7EHifjEBi7Mcdo7MvaoSzgrSHHVM3gn4xggd7uTAVgv0NbQv5lgtZj9QmDQfxgtPOA
Z6DaN4P1CGkWpQ0uZ/Bp2Sd59RLjZM6O8cgbfYQ+/1Ip/QkJO7Sp2hlsTpN2w9i96TETYf8qQ5m9
Ji6XnqBXEC3DZnPU6v00rSR0Bu42k9dNvVDCIRLjAJtB7QH631euczVUxv4TJLwxeJ9kJagkDCr8
dmN0bfKwr9bj1EDPcCuem2D2wLfjcOIm5Jwe4i5GvDOTCgohV6qlwL7X4LW2kfVpsDZix6he66UI
K8GEYZlw7dD2xWXJIThZPse437kldacW0GdO+yYBkJ4RuvPcRzFpP8O60gz61bAK75YeU2uSrgU0
g/E9SpPf2eJB4Sa+SBQeS3//xEmKjgSEP9wBHpzwnnGN0eHbNJE2bS2dJ9LUbHwILROhLJuyRPfr
3q0ReKcL98AbRXlRJNynklBaMQJXNNWeLrStwW+2xXNDOl6AzhYS7gD45AZjBDvb2pmZ5dkW59CA
soaFzPOBeVwyFmovmV0BZgzeciv+zBz5ojFVWUH96mLlib3PhUAi9dL45mwKschondxaPZOR+cAo
Ml3GhZhA4IgPwxGP2AXPEey8TUocuxhdeRIprIw4SXrQehbLCWuMa7+4IsVNTYwMOZ725oXJmgCF
8pgH0yd6qnEgO3It4K9teJJ+AqM3QM0LOsPVCBphnID7lfHBiIdfk4EqjtR8bdc3iMUPCtnYFQd/
wC7tOUVxsGtMYTnORmiOCqwngXPT72sM1WxK1fgwGHg6mLfH/ITZji4sWEmjF5zJB1/sBRUf8yPb
J6yGjLcO3WrLMImUlIhYWOW4v+tioQU17k5+bRhk0ZYnZ9GHGEhyyt3DnQwUaF4RRKpAUrRE/6l/
uh3ujTmJitCwImp6uKo2ku2FApGQ3c4A1baxj+Zd2aRBLbdmiSrUd5mz5mset5ZpsWXM5pmADudG
d+yfgUQC0vToBvJzmCwxWmFU4hIuKGrbgGYK25Zu01p1D3YGeTjxYgtTzwBxJJYntDSQgWN6F4n4
UsD+2QY236rUkEp6DmGRhGdHCVAz/phsxiUVbrANJg7ADUOh2bPTO9aWrIoqZ0wIQ9gVGAnzarkr
Cyz6s9L9hjpXEyD7T3PEAGLSROZIcFwq7rfmUGXbng0Hom2wKxtRYe/mBbH5ujtO1h79P/7aUF/s
KZpOveSoPEXXeMDJpI8gKHs4p3rJ8hp0gs4rbF31hORQ4xwpI2e5TUocTHJqrnm2POOTPjUZgJmy
exzp38vYCXiTTm9woezKYPBOacz2xXE5MIk2+cSY80q2/FaDJWeMRXbAtIsrLz7QPRPLpB9Eh6oH
FlsF1kmyYGw4hFc7ok8R9+N5Sl+thKQGyLET7O+BHMS49+ux3NWu7jgjyUs6ts+RXlae1TGXiHHA
qY4Jz6v9NBNmcCi5460aNVd2Gso6KEnhBL+KWV/TCZWwgQ+PdP/sjpDdfQkXw17qH4mzjiVj90Ql
RGhXCMZCpvW20NPrjA/gxBSH/J1CoV7E955geeM8qfk10skPDBB4B9BZrQmnm9s3ByhAMNMSHOjp
z8iX6qRm1AgsZZkREAsBAL/6GQauu4zN3imukU5NPGZinuU+7WkMH4dKbdIoDbEPlmFiS4jo0xUz
+r0yoczMeGLws7BxmATtIxHTk0ZxnpbUMOGijS82Z9izbzVPJEuSgzN0uKsSKieAG3LW9TdxTz6q
leywIty7uYMmtDDVzeMVUjKje8V2f26MwUchi/dNUUmOkWQ9kir68nLvgSMDe/quO1msTETgH4DF
QC5dwaAFONFNWZ0IPn8vg2eEPMb5s8kAhseHAX7/DqWQzdwE2gTH3ldrJx+txjmLLWLjaRTmvAc8
MzkI6132GRtMnKXLeAi/w0bz1+idUDQ7136DDsqRQbwKM/8N9OOllHCvjWFoKSbGwpAH1Nbhh11b
NTmE82q7ADeNSeB1jmeEKIsDGX14m4TIyjGy0LWncicS7W/Abml+r8wIpWcwwmy9A6UFXG6FDVbL
opjJc5l/6+Wsek9urRTbRwv3PsVlvsOcdLLzYLwx5yKceEiZxLkcUG0PbH6Xh4AiiaQFOc/MJMP+
Ng8UHvCeJOgecaSHve3q6zQAX/Wygi9gUCoFSw6uLE65HXlZRl7DeEp99QtKG3cJVj6tA3xm0HbQ
M7Bzt3gmY6MGRA8heDKoXUt/BEN3Iy0Frt1JXrXCm9qVxU/Lay/MGF8KgbekyudfcqSjrC5of+9B
m8kXB1fsPE0HHocnigLYLA1vQI3MMAKJvpLr4cdMnE1SL3juwbGMMJ83ZYf6MhTe58CWf0u8nDm2
/9ZoUipsuhnpIWBqHOuqzUCyQdsdhPGQA0tY+h4citwL5IXIJ0MUl2UOpldfWSr/tAdh4caP/b/Z
O4/l2JEty34R0tyhHJhGBEIyqOWdwEjeJLSGQ319L+Sr6s6sMntmNWnrQU9ykIq8IeB+9tl7bXY0
PFC7+IibceenCSheg2kwSR0EgqX6MhwA6B2G5sb2npUTPS52AjF6Aq7IKf8+URRzUxr+vjFpjwX8
vB5E68qjxXLr/O5HOkDDOsXcnY3iEBsktuiC5dOLB5a8M8+P7t7UpnsA5jICWWBqzk2sU7r7NvUI
bWH0MeVhPMhMdTYh2uw7GOybjOsqcwGkNIkkHuXXEcLnxtXKDlqPcagZozdaOlgxsboZY/tj6vjS
GkpwQLm0Y8l2OvdL9ROmRLrDEuUnrYnbLuw6Ib3I/JJCQwwGCr/rFZ+DT2ytLj3zjX8wG5bGTcFz
p2G7FtcGKqPnUElOoQ6ybgpOxXIOSKlMt3au/vRsqq0UQDWUEP7STG3IGBu/9aN95plxp4UFv8Ds
/7Tz5FeYTGrfDvY5NAeoPfhEYtfGMsuUg3yPamV3Z/80FslyibDt7ij2dMPp3o/5NGYlit3skwEQ
iqLCnO8UMCXKmiTiIDQnLLplODwQnSdFlNK6YerEO1C80drOsh0IsG3dAs9AZ2OKlqG4OiHGMI2c
waolj1jCt/HBh7T9ls94VMkb8yf6a5maY8VLGGmn3M6OhlRPxcgJXdfZ46y4fJVzz0sDVpxAAhrU
cE4cjZkLt75nK4/t6KqlBvMkWXLYj33XnmDws2+waHfoQ5EGoVE0x9mg4hO5oWhpSqz8M2CyBlgv
bQEVgQB2sNHJISq5tVe/0HXq+s8oSR6NvBM0gobBsu5OqridqPJS3VbF3FjRq9Ey5uzE3eyprsh6
Ru0TpRqHVSsNYns1QLOhnzNm1WgCiG1SXQy3p9lWdXLrGmG8S/342/Qkq69DbrnFDrkpyHv7T5Nw
YNB4MSJj/inghNNIzyhFp7tDMxvZX+IGltmZt+bk7im48Vdk6E1js4GG2XkoFvXY6ewwmf6wCavl
VVG3s4Ow9APxB/lO8pTyV4uPaT43yxKd8ujQRjRlvoYS50NohvCwqlycw4StS86hNDe8JWyr20OV
GzHjAns1Yd4VaxI/52KBQA7PQlAVgHf+NIWKwqC2wYsIDVYuUbBYQKfqWqGeZ+Y18xHkkuXVhC5P
s0xy8rALSgprO67dG2K8Nypxitu8st+5nfGM4hJ45rY0PsQZJvk6nAiPgkzV3pAfmJlBUPu/uzqX
B4OFYbRwCY+TtT665EvrMPhSYCGwkDIoLc2BJ+M5Vs5hMGnqrAsUZT4vPyLiweA11mOKG4Xp+HcM
KGFjlVhkRMWIm1f1d2cIjjQrzHdL6N7EC30WhodiPXMyhDrRO4KR+NfIBuLm2FCt8tsorVPrq2DM
iJqYfXmo+okVndsc1GB89EQCN3o5+QYrum6VScgqHTuzXDauossjTKc4cEEDRkbS3fSTEZj07+A5
jUE9iIMrCa5WMpl4BGNV6Z33MacuePF/JkD/VxOPq2jxcmRxIQ+1e9PHr7qIIcNApptA1Ghj+XJV
+RS78e96ldcLDbgN1vgQhuel6V7Jd6CSVnvf8X/VQG3O/3czev8Pxu9M+e/id5s/8yjRxd/jd+t/
8K/4nfsHd0vPXWnLdO2Z5Pj+Fb4zSdHZ0vVBEIGTcKRFLO7/hO8c4dgWkr5nCaE8/mf/Gb7z/7B9
C2GYiJlpu8K3/yfhO5J//0jeCV+5PgZMx6T30FKm/c/knbDTidojlx1GbqNDxuo26yCNtfkzAL0z
6YEnhzXSFlLN6W+vz3+kAP+R+uNP8N9/sis9c00kCtv5Lz85qaJqTEFs47iyx629ZM9cMJ6duDvI
5afGrpsX/Q0+q11a2a8Qmt/EMH/qtX2aeM2G5+KZyzrOLTmcfWu8J9R8d+nuPR1dve4Ws9rRbsZT
pA+RxQBCgxLeUcqdpqL8+Pd/EIl1+r/8UYjx2ib9hZJYMG+1s8Yb/xZf1HMUuiLk0brYPq5ome5B
r7HvcBdIDK3c29r/GsrO3nYk5oK0IEpNx9Ghq6yPaOq/RtPbYCsmpLZU5nar2E0erTB7x/RFcldN
P5T9tFs8OJL/L8Ew30iuBkQVBEzvCH7B3Nah+ozCONt1hcTqnF8Sy4W9afE3MMVvNNwtpwVibTXU
aHoTYKSp9/HDi/HX4KP7xWngetHnWDo5T3dWhpASbgw1vITlj/XulA+jKL85k7HOtf6m144g/9ey
XSTEsO17XLQkubiUYkkz/J9ZFHSRxAae0vG+co0Lk0v6CsUgu7NTDWz1a+qhcs257GER5jk6NpEo
Sz15VE1sR2LDVu3/8HU7NTm4uJJn5A6K0Js/tB8NC5Sz4QG8fbTpnCk6mNJk6xfMmrB6BaH/bsiv
CrJHb8fUqNcC2IqPhaAAw5UVI85eRE7SH+gI5HBZZETrxz48Ln3D+5dm/hkZc7y1pvJsqSjfEMpm
+0fEbI0p7nNIgBEs/INevIhBjHgMFLr1xTg5me52bpPcsIYnQpNU+hatmmmJRpyDXdhsKqx6H9UU
PTRpNgeZqRFTFwLvSGEGEwK6gsx3VZq/z1CWgAc7FsuN2dw0zfJcJ19OQ5jBJ8/vN3B/FCkC8k7m
fRaPW9Gp7rReSdrCpjhiTaFE8a3ZWlgQxNuYYHSpfNffta54SgC7I+1QkANyfJn3e4sIxw3m13C7
eO3C6OxfrBaGsAfuDSTm2qSJomqz66ChK1TB7Ds44MGHVRIKuEDCcqBGLs/lhLORYq4HP69u8ij6
yjLvY46MXwRtt2KgbIKGP0CbznysnZ96rLydY3C0Dq48VW31YLfd2VG4JiZ9xAxhEc1a1cNy4Rfo
83s9wZV2QP7ZVnzbESAA7X1yAG9qRNJVJ3/ixIdIYzr5tlXzT9NHgZqQwmeB0qzuqL/FNEoBYDed
uJDVFvttn2kQSzBC16Tx2soJq1fNEqKmGwhvSHaEdhjfRY17nQFGb9RMeq2XBI4XGzDUvNwMVDWw
XkjkvmVx2lvzcIxCse/Labif9Mal4g230tlr9Ufmpexm6CnZzGn8lkh8GHiTP52OHgVbG5uxKG7s
tf9nVuI9gkAdlyWVBTQ82dVgXtb8IK5MMxit6r2SRKuUi96PA5yyaT5TRR6vc6LzXWZsKzDVmTvS
fR+wWDCWXZCCB/Qg1utklvyCVd3ci5FsUHOD6MXVZyKWxAlF6BSQW4moyO9DFLuhNTf0UA9ZUTxV
boMFoWqCVPtAQihDsyqm6hR2A+vy1drDtwPVAVuotABysx1Rl2pwbywgmRvp84EVLVYa2AkXSMi3
2iJm485cU4rwDDAUNiT+1cmWv1H88m2RN7TSxA582QRCWIO/xoqsnBaBnpynA9V2In6z4DXAxFau
XnnufCZPRR8opZ8DU0HeeYoIDxoWC2qGlnrbGON9iAlMifmpMwqucMMcWGUX8MlY1jHNCyQ+MIHr
EXIHGJVqIvBbW2T3w37XVSB1fe8rQ3zfuOST39ZY3/SbC/Wv2qDkBEAV4bYCUIXd6bsuqr8sK/wg
AmA9iIh9bkRL2W5yQ2xRZztf3qy+xFOWCqz6xoOTDF+GtyDEu95nnPK1TonM2bzBhcKPahgwq2qC
E9jGXlrD7QgUl3dG6V5pnGSz4E4PwsaaV7ybymYm8ONVYwLIuSbP63rkXcFJij87ptYTZum4oCe3
SPeLkg/ZjLxOTIgSUU+CCDzN0Lf6IcJAZF+aFxI2Oe8nKF3/tbA83tu5+mTbxslBwwoOHCRCfs6N
tikO6Avshwi01VZ6L7Uupi2runznxu5nKuWrpiOI+y+iIWVlkj6DFEct1XK004Glcvp9I6bHsla7
PG/YeoLtxnU3H/MqPLId+Ghdb0d9BmXxl3Jl7EgYgZuxFC8qbX46K79rZgjm2HPZ1lIC5NvFY1MV
J9h7Hwjr1tHRtYNR3dtpVIx95sGlSfz3lKfGZkyWp3JYwlNRV9aBpp5l6xpItp2Jj78jfDTxPYTu
Up0bpIs917qU9PGHL9WHFgQPvFjh/i3sk+5b3CKZ2xAnc8G9IiX6HaDravhVFdV08qf4wcxq70D5
7c0ckqQQWOoA053xSRqxYmGmU8wVTfI2iXh9EuDzrEeAQtDGcfUWm6HIH8U40UmOdREgKsYVw/pK
0P/SKrq07Ao5tgbDe+aoJJkDsz7Hcp1hMu0Qd2SRejAG2D4UM5UA5ajYDtjGpvOs+5R30G4898Hu
6CJ2tY0LpquqXZ7NVKbj00X1Qe0quvlss7faaAr2NpVCh7OqewdO9iaRkqCe22BqaMJHTxlffUz9
jTtPHoqTeu8m9cROf22UKy8DCHF/eOW+xp+lnnf0VPNx8bydOeb+nlFlV3jDLY2aEZnV6QFib4I3
tXqJ3dWTN38j/yynHPvHlrPtVjfDjAZNAK4dM++AP0EnzjuFZZ8yvakG0V+bqPsVCXnfTjxXMhXf
LgRwWS4Akqdy6ztK6uzMa74dGxLMnaXDW7PATNNhYggtYx/btMZbbEmNsAdRTvvpzjBYo48jh4U3
FmsnNJ5toIn9dYgOQBP0PN42nm6fksl8CUVMJJ3F0rYwswY2kz9t5wUzW5mrO9epuePG8xXUJ7o5
hHGrU/TBRM+m5T8ZLVLOGNevrHBp/kWCEHH/qrTnbJfQ+YIqeDHqbm+Wzl0xqO049d9STSFtY/OO
mivJjtrJqAcuf4FnZLmb+FRbj2iL/gLEaI3GNVBw3bGrgzaDg5Man9RU8bVUxLAX0pIIEx29wNsU
zw8fVcAZzhjU01wybie36y/DAvwQEyKdHPE6oEJrf3pre2+GzKCa+zbBOtssnkenF73GChlnP+JG
auc6uihOSIRmzjFhPSVE5C8dmtRhjrsX1vsTyITuiG+PAmcK38DoYqwlXzbVdJqNqH2HlDU+GXye
LDUmKwxsBETgpD2BYEsMLj6OY4yUubTOky0VHgsCtVeeJE+pF/FAlmG0gzx6cnrD3XPZfutyQWv7
0nMuoPDHtlkfdT2lyI50SM7hEl9M/3cFG2WnfFRvLOCIV66tzwJVOWj5bTbdLl5YABLXPBJLRnvy
qNugukVJC5mNYMTO6s3fZjIWL3P40w1udyirAWO9pj2LG+oAHO86N44+L6CDDLxnO7vFAGxM3Wns
sWs9c+OVzxzXJ3o2+ag503yz5LhUSmd51rZlvCkXAgnK4LttA6tqU7/bz5Q9H3nJSJRkmA4Ud704
DRmlaPVAu9nWU4F7wshfY7/8KDG94T996+MUPsXSU4nCTwv96MvXNJ3NYfOdOql/LK2lDaIxjD6s
ov4TS1t/n2d+czEy90obyQPn3fLerBLfgrnLqcs0gD5gwZ0mKeH25m1BGc5hmuz8Iv2Z75WIuyCr
OmTJCfNJTFJNQ8qjaZukumg+xWjNTHjaO+WVxR3IGp/kpK61yQI1clpM39ojKkFXfGjQyiilzwuI
rYijCUgrDO0lwRyahq55JK71tOhuuTqaNnRp/oIcRzJRgzIQkYJtx6YrYQQ/NgYtNVM++oEdsmRZ
MIqQiPqeRzKhNRQvTEveu2XzdKqbXnOfBxZfxReGPBiQ16JP353QcS74rY+mRTdCLASLkBVq+9df
3Bn3+OiUUMnAu2KLc++HTFSHPnMwfGKL6+bqCkHL7rs5UNHM1Jwc6UV6yTGXbAq39whUJBlDyHIY
ZvkuGBwI5aE0LYvx3NaNuUfN3Wc++bkV+EqMkEUwgLKHWbpgU6MJzZSfw16DYy7lLBgF1ySiEsYm
q9rm1hHhCzAP93Gu2hf4BudqML6nKcZ5gexa5vBZF/eb5B+bL4P8A2RXlDUwNDzlIeQP1XCXFPNv
wydj0jY+d7ol8c+4xf1ztGBj9KNyz6aaFNPYvk11clcwAqDPUZNLQDDVDrF2ny5uvjx1CSrMTEfe
Qq39gILSQ92EcN9bjGSjCbkl9O+xI5r0j2nOebO+2DqztojS4tCJ5UOH8U81c0uuxuRP5jgWpHCB
cDB2fkBK6wY/AxgV5Tc4f0dn2xR5sc2nhoigXd+mGHwgCIXDnlQBCwVj0ZfMU8PBEGZ9ijVf/UiV
5Fui+pIlpfEOjA1N0KDxYrCs9tTHMaI60eJT0iaUK6YMbCQ/+ksKQSiol3atER1anF6aC3U41Lda
1iT+Pj2Xt5T65o4Lkk/R2wBYZ2AygfbCVWpm/x7C3XaG4a3zrXuT7+RGDvE9fSZE7gtu9qw1sXCT
R2O4IFDhPVsNkS8VfcnoYnureYwC9cH23+ScfJOMzMAJ2vtlVq867cGIfDd1w4FtzOLEMchXmFTO
Evb3Bsrz0SuKCzMxq6Is4mbesE7FAVP00g0aSmaEWPmKg3vQlFKHZrIv855skno3dcyNb3i27E7d
ccVLCG9e9GwQ2yYv4uc5IsNs3bte+dn7Kt4OTqO3EKvMp2w40SFI3ygNFqOipsNZbnsRvzt9v17Z
aBBrquOIE+uA+HljN+q3ZcpqY+Fu2zkN3VOtdGaWDOIcAcwgbpkBwRnEbTa4dAgn8Mor6G5kY/1n
6WQRAXHKqmWPq6VkWd9Xfn3g/CFxRq1fQVcIgTFuDElSn1jP6o/igKMB7qBXPkmOLLeJ77NpfBri
MbA1Z3bcqnOtXHGt1hje2nVuaUrYFS6IUb4jf6OINAtjltfYRwgMLHcBOtRRkR4Aqr+XqqRsnC0t
6ejktk57LC6x8o9SdudFGe4lTHY9D9JjWtHCEjPh2exrZNtgvm4YVT3YCYStQfb0dUvUkqskF+j2
6PUlU2F5R66e44FkJFeHa9iFqOTmUyNND9t7+uOExrOcMobR9TsH5gnpGjj9TXISXfyXl0MRcvXr
M+jg27ZpISD1zhH2Je4oKfROg1V5iXOKG4qGYggzxp0lIlbAExvWx6GWxJEqBzalsW/G2n5MLXcg
UW9IxoyUq3+unyuaSJ/rqT/w77TNqO+91qCur8FJpYsOQDgm4Mtf/1LFTL+h9SylE2TN2w51cduV
3WEgzH1bgb/A4tjtoqHQe5gFO6U8/z6Lim4XppkXwFR4VvSYXHQPI7Yr+WoV0j+BNDnYUfsKXLW4
/9dfQvu1r6t4S6ZLmAZxGcv2jklmXcpx9O4Wk1aVycwHXFLyUPkCHrFlx6eQQPuY2c++jRdJ+k53
wF3xmCaKjEuTRSQGpmessMhJc2A6Eti7n1y5vliBZ1TvtcWX3wH2x8K2a++miuZ2/OeLPzF4r/6k
zvxwx/7qxJhnfReP/iI5xrOEbBj3neqCIEKgqXYYkmkiFHl7S70dZpGIipvmvm/dn0rHL87U0fHs
6gS8O57axbrXGAPZLInHrryktSbapezfGLOARDcHYSXXSKDpVSsiSJB334Xgm8tooRaOvtBtuN4k
PnGGECnmG14qcXRmjCzULjBb9o0I5o6BjAXXPpI2DQddTVVywisEanIvDWnhLRx7ioNrhQUaiBY6
YV6g/rEsDS/JmvMaKgWgKkvwcwM6DsoeVoFNzt5xxNHXBLKKITsX1CbAZaAArgvnjxroxDYuWERB
6+YXn7/4J4Ruxg5afBNDs2QXaVR8RZJCfxkz1wRdjmQpimczgSkzlSzHFX3UFBDgNXbNEEOQdJwA
338+T5/o/HzxuJvULWwy32wfnaH5tiXsx17bQTKVwNHn5pvK+0Nr1sOlncQxp8Ub5PrYBEmDT4+W
EKtlclMGDctJsewzy0KZcMzfZf1Z8mNvlUtwqSixmGBcYHe+MHyhedyD9zkjcIp9GCiLh3O0Gqma
ESv0RU59tUtQkkzhBhNrOySzZtuSSdqnCdqDJcVnq32qUgEWxHb4CGIAlUvglM0d2HS1vvOtcCHv
YfOzdHIfL/PVSXNyLLQ9HCBnsz3uN65TWK/e5P94/vCFGchwP1L6VbcIyL/GCcPBiCN3G8/rDho9
pyBagbMWm+P6IrdAoeAfYJ6sB/1QIcD1aw9oXdDU2VDMcM1kf6wn2hH8GkWyVFayy5HfsZgxK+Rp
feytEpIgzs+k5sxw3SxwXNb1VB9UfLjMy0i4pQplyRCj7hYGitovLAILVB3aDRVAGATiRRvnqXqZ
47g4q4UXGh1+13iQ3l2yeNIxHr0+JChJkbo7eewl0x6P3tAf+sXWN7E1BGlaCS6JzSlNBpZ9eXiT
sCLZYj8el6QL+vS1qJj9pg6IupuMB2p1YCAgyERHi37oB5zij4PCw8DcefZdgu8EMvpp+hpHgEpu
Ol+Hiu5UC1bQ0bLlUYz2L6ydmzx2eIBF2aNdwprhYksI1hqGXU62DoA7xe+dXBhKomcMhYlRfxHR
ouo5ne4Ii0aE/2i5gq26tROKndY3cqFAws3wVGXxC1E9kneZum3yLidstk8L56YqgTD73YFWzHL1
Bb7VEK9I6XClpJv7kOc31j5JKrEnWSm2eZtdR9ClY6i8U1Ul7zmVfSd3MvhiW8Vu7gD7a6gnkodO
2typPn9qks5eiy8fbKo+HqpiujUwG7Mu/ZaNvoXFet/12Rm4TdDF/j6JCq6wtj6G2XKtV/xOVf42
e4cGS4e1q7lg2hcutD9DQeOABsll02SAignRLJSRlSa+zA4JGighOSdujKqf603BSzVCW9knof7W
ssBbbvIUIBboM/xwomOZj9fKrIWIvLKwXGTG2Kx63c7HOLStUuShbEpX2TXCBIWnGUHtr1ZuOl+M
wsCM3yaXSjoEcPhi9N5taVnfSe/hLA1H7ME8rFvHrY81gWwiJdy5K9fF21oAKyw8NyEowmVQqFRu
8AhUbolB08coaIUFRJGWvFeoh41tX92GEZCeea67SZ9BLozZN5ARqodqOUKFsW98LoJpnlzrMubp
XhVfyZg0OEDopa7whIZjS2U5JQZbSBJYi6hRbWoW5zLj7fHFl6OB5Iw02i23ReMds0WU0Nt5WY1Y
P7bWAgGEk6m14f8yyFKRzFOgtH9aFypXkiUHPvuITRFHg5eyeRps70QK6a3Hib9xZEryAvsd9G7K
J20yb140Pyk1BzpseNx1yeO8dMmWBR+PxmKxAkGcQyEHlCs1B9QQ3gk1DNci6t5Kpz5zieTtI8PJ
7pYkRXMkJACWcYxYsdAGBE5BFnuBVbRu9d1ct5RNTHBw7OXDNYsfq/Nf25Y9DlU5gVQMBybeSIj3
kNmc4Q0v+6uOaxJEuXPAynnXMZqVff82ZywS5wXXRr2wrYmmZyQkOAwKsz19HWZo4/OkBo4qNsxo
sfnkOtVLph1c7dZvL5bdbp7j8ZA54j5dh4tqJYRa4lUuxYxRfAl8ZyACwIfa6ep9HzMmRwR1EDiN
c2S0vyQeuE0yU0kK6SvgxsMd0x70HoySvHrbiBIaPkCzSuJghtW0FP37UsuZBIs4hYuDmagUH2Fi
1Teav4GvcufNzNw1KEecof19NUHngAmRQdJIv9oeO59Ulr+zkYhnHCSOms8QAE7YuMutpzqCOwP6
ppvgcqwa4xf1rtuY/9E5oY5dEL7odXw3ptzL60y5B0fRbKRG2mUwnPS2pdFDIs31In4xMhkHYRlY
Mvlpa+nf2aV9tEh828UU3RrZwLqlMtFpM/sIBf85S3kqEo9vC8rAOQuJEXjTXdSzF8Gn1168mUQ9
EBDWyyMvdIJuhy2KiNjYoQ/xvWW9pTYLRTRUvpvnufK8NTizHi85YmwQ1+nrMC23mJ2hQWbRu9HU
/p0qJ5sxh/VilKZXbHt5gGTNzYeErxtPcNrqx7Q1l22iKnK58WMycNc3hYFLb3k2p5YKsAyDFpe9
rxDAn4Euwi9RvRDlp/aNF33HefoDye9+DhnhojWb1jPZjxEDSBy6/YGexoC7SHIYsxWz2ywP9WwF
oc+4MVUA75YWNGdX3fQjcvDI/m3jUONHVXu+g7wK0QS/WGB7haRHqwpSPJmbmDzTrm2tL7NpXka5
agslHZ+gOPlAFe55Keod3mEqmlPwlbV1HwOJz9aszJhOiMBRPu46PdBx6kOa6JOLiLqjoFSZ6HaE
Aam5qamcWD2g02akFnGZvUMLpUf2vbMTRBmxF6ljmMClptxOLYEj8l2RYZWrDBN4K3RLhcdXUiBy
cBXOubF88TMqJoGeTCu2icoqD5JuFnPBPhYTxHHCheRt9MNQsYjrkxe6Ab9ExV3DnSRIR5cGPghG
2zoPMY1bqberr2FB021j0T5pGDgbBi1ABnX0gYr+K/GiH61v/Yo/QRov1FhaqEqUH+9mBroNhulL
3eT2dYYMcJhbQeGC0/5WOQiQHlOD7oE5tF71CA5DeD3mySEOlnJ8EwvRtHZwtpw9RJyupGrqTe+P
r0NDpNkw1AMO6BopsP1NZ8gzcP6Nl6O9ZLP73sw80ADEBdSiF4e5XmmIOXeGImPDD3/uNV+G+FT6
goQwLvZsiShAZdW+T6bmjDSPUsLZDr2tx+5KcJJpkn22ciygSW67jRRGVOJzt7k07vz3fWay8clD
HZLkYnMKMBNVvornbYOjd9d33StZ0D9Fyi+UwVLciH76ReHeE9x31qa+ptN7WaUbyZXM8B4p5Utu
J2Gf3YllK7MiKZpWZvvWItyS1OX7wxIBoeoHyS5tnl7BVVjY+duDM5GxIjayd1rjZeiGFd3mDAGW
q/bkR/VjP/V3upSfzXpq/+Um+f90czak/45ubgrxN9vNf8ObP1YFfNjPf/ir1v/iXwYr0/9DCcUW
hINYCCxNGHD+w2Il/jAxWNkeRjbAUXwF/7fFCoi5iV/HVYRsHZuACv/oPy1W1h+uqSCwedKz+A+V
8z+xWMnVS/VPh5Bpk3d0hHJt17H5HSUs9b87hNiKjGY4YHrJMFbyIPNSppHobiCBfWqa4qbIJEPi
SAoMch4K2XjxkPZCOI9bPAXNwYtMrLSsrDovW0uz44vWhUHhc/FhAvncY6deSdwNXMnQBkOb4Qxu
ouWNnnv1mniQLsvpjYsRKq83ekGRHW3bdok9vFpKxtuydESwRN+zyRafWj9WrmZ+9nOBgoDQRTqu
C1zhepsmg4UAUeYaNTJfb0tQvmf/2cSNvfA4Cia0ve1os4My88cCb/jVYLsE1EfsJtzjBh0xu6Eg
Ati7IGt5by6FDz99AAJIRGLbtl2/pyWD2uIqObMto5+espI5tgjeY3IONLc40AXMeZ2Ll7yfgqET
j5GVHtI4Qqp1m2WrearsmvDJn+Rb3iXAKacWVRqYVmCtZzytxwKNlhSaBgHiLqhQvtDTzkqdgyr4
F5ZstYZ4+VfEFu2BvpBj2UBBjlX6KMvkpKtxCUZXRiyO7ICwIiYFtw1MquOuyz4p13RSl93IhOjU
mEgqW8KzU8PO0533Rrgk2hduEuQFFKXQDV2O3PlGIFScx3NsMiTOVX4vE8/CZs5q1S1X4vCXTPjw
5I6K9tB0n3Rriy2oRCbYefjozR+n4likiwziyYD0Z8/HxLmYawK1hfjJWi+ieWaCzKkwG3XN15QB
z5xlzm3Q/zNrifg4BBaCSn1MNbEIBUljZzn6xm4bbMCIu5u5Fu/N5PdH3C6bkpvPth1CnpumV13E
ZJ1oorDZW0C7MIshYHqyTgjOMZ4Y9nEs4FPbjlHDlms6Ce/gtfUnoFyC50C2j5S6bLMu+5wjDvUM
M3zI7mTnhUiyQv82NbA5/Pq0AyC40DK53FjyxuACd6XPAPGlDPfgP+xdmBAK7JoUHm7Wf4xh2B2X
wXscC0gxFNhtEN/QIXrxrhnq9gMC4ob2RIiHLDe2cb+LJtqdtEBL9ihKjl2HCGVOxw94F1YZ3L3n
oUAsNgsWsxwgIfX2Q82+QcfyoBXt0eMM/Gzo6YWLJ+gD6L5ssLHuWfQu7amXI3XHxUfMLJVUyJiH
F+OcjsS6Zz2ghGtwMtqmrrL5kkZUHlLBzZH6xs+B/EZmTD1xMprSTW0fPEzV4HKWd093khMa2k3X
YpFcZSdfvWRUOp3Gqn+peWW5SUXBVJOEDfPkfhqbX2H9bsjpYxQeX6jqjp4/+mdmcs55idcqaaDJ
54ncPZQTGorxnKeVsc3fG9MxLuNaa53V9jFSrLKi4oF2P6CS1mtIGRDEEzZtdE1QZJDCXPXHWxwx
gOgisIKVIW9a77NLuWBSNMUMYOsTZj1Sx2P+0tUorNmyG5Z6OWVa7tH4QuCr5q+6S3nD6Tfpq/MC
h5+ugfSSpCeRYmIYPIaZhRduKiu83S1RIIPEZe6C8nUa+1069t0yRvczT+Zjaqx8FKeBFBXxzJtA
QbbNtPURCllBGAjug0sLEp8xi2xYp5zvaPF4o0tyVFQiPYwDZZzUNUJunwmXACbY0ivNjNz7AMMg
dEDtH445LhUyiuI1MfnuSBtgl5UA1MBAcRWAIGsbhvEo5+cigyM69ngXY1qXoEUlFzB+6cPcWhvt
LOOOIC94L03WZAQob8x0CIweRpAIoyeN0R3zL5qwz0eKJJ2+acQ3l3obX9zKsqDnwg6hTWHfzY5F
8bwsg3VPGP49tzKyTwsoTy/+7bY1QpWPxBECPdd+jgkulqRKSu5YIfqVGLgbwubRDx3a3G3sUfPS
zYCmx4JVaNJgyZitbB+Nc8IY1fGYlwVXfsJTVMPtY7hAGxCIaudZpOzmghcQ509yqNhhQtoRT+QN
3tKwFjc4+gQtwupBKEcefRPdx2i6L6cFhg4ynHv0oN+RedMtZtsRKR9xsVnkO1AO+6Diis6KqAWZ
DlSuT48UV+28nqVTpm3WeHAmgt4hOidHekyZZrsjkCw6OA2/u2bGzOeurJudI0t9H0WoCBzAomVF
0VjFc1Maa39VjTDvmyRkCIJDTtBYSk0bg7+86QuOHiuiiW4ulmfhWdX1f7F0Hsuto2cQfSJUIYct
CRDMmSKlDUrUlZBzxtP7YMoLl2fsmSuJAv7QX/dpaQKMC0iCvmXVOCpl9YyVEcacNsAIyacb/PZu
jQ5RsH89kRD8LV2CACSo1dbNUFlVyUWqmL4k8E7W6ggULNSjT0Zc3KG9WjjL/nISTOUQdrq6Cib1
sw/9LzEfwfeHgeX6IAVSBdBvXD8oEtqL8RAeW1y7iXik8Kv4VpV7PiY9DhqZcKrGal8XlHsMJTBV
haHOOqJ/tCznoXuXPtQp3YsIVZ2Cgw9WbqLCPKeNe9B/vGCAwcsRhUrmuFoJ1dBs+go6DA6p4NrM
2Vihkp26acdNM0XaqoJFexWZ+DBI0ocvA9m0HXzHL6fu2ze4+s4gxoPcMmVXJBgkVm1WdlQF7Suv
tAuuHlBiIuNHziVHQI/RM0OHMOlUysIw26uqEh0CZSzxcj6tRJq+zXhb+VP5qgkBhu3krYtAyO1G
UYJzKQaHYib/AJeh4rah/++/v63nMmdUQGBn2CsODZ7Fg8xyY0NTDYDCpOjxnlI4ZLdAxkPk2fX9
6Lvs+p9UxXX7QBx6lDL+CoeUI2oKvz6xkjx0KD4rgGaqm2V+fAiM9yAN2i1uMNEKIpcaTa3uoUwW
KRMC9PV5EKlEGKmMmp0CdvjKShT+Fm6YDwra/Jb9YJv3jCUo7uLR8PJeXRGQUQ+4z8VQ1tYlzdKc
utJPzpXepZS3NRNKfOP1aZprqbjBjvFcXanm+RpUPyzxlprhZvLXeo6AobRWbls5cdNOmPlYbWnj
c2S6zzFvU05wZayEQmvFepZkkQNK6qO5rF6ltV7IJR7V/NYMRLNGeZVRb5/OPfdY07meybK4JDWD
ZM5AP2LAJRvaC373yfNVAoJq91nqL8nUzzLzgZn6OLv4PTDDONjwE8Safm99+iCBKiDwmDqy+snS
vgYBnb4snUzK9mk32lkqLWZkBwOyqeIwS3WXxGpucDQrYMNGCoMrP3Zyb5ZaO0kEmd3YJJ5BMio5
H3eDsSwzy2eQEdtNNOlXrBmgRKQMrVRuGKd71OGGMc1l9z77Brex6E3/0DJPWahytycvvh3NZMtB
bu9Bbp25R2kRHxOqVxFA3bKs17SM4+Q01iXuqUp4tYG+pt11laGyD7GwqgtGagIQkIFBCFzdgyE0
Hb81+twGol8xyjKvYgcWtcRZPJFnSvOMclgOw1Pwg0sO3E281CTAsCQ+xyahexlRBeZXGkQIae+S
vplQ7xh2nPuRbhAIZGqHg3jAFWZ2dtgr9rRNBX8tMRyVNThCLJwqRmRcl3w4jWoD0kf/yG1VH8DS
4fRN+b4UacF6ZBtoRmSzOZ0YNtOChd4SJ0wn4scRfbHQeKgTa5Q1SdMfbfiJyKhpAxx0Tu0TJw3R
QvdCm67DM6SuJIJXy3msoq1DRELPB6aYuKzTEK+jjzde7g4J2e1cQjYoJhxv6dcgE5HmvuEhGDu9
2LqS3pwouVBJXzyg0tDrWmAoY6KT7euAwd9ESo7+no6IlcfgzR/PKXadcO/PnRQx+WxgElU/rklt
Y76EdVUw9ADgxJAb06v1oQ/RFyDBCyq54IiNDmCCnKbeTowx0hyYQMz5vGyWtQaBWc9xhSDNz2gf
8Yfy5EVFV6zalptW/tcoIi/CK8PAFzdzU227YUjGGq1A3sFoWs3OzgJGH7WAvJhIxgvDn+uoYeTS
iVlC2SObrGtMzWimcTqARrjxcAsNu0CN6N5EF2zmE7fPRsmVcdhKXBroVUHaaZlAAU5e4Njv6K1l
pi/gR56scXBik7NVGY97o9EcIXgyF7zNHZdGRWgubwgzNpwkSvMQ3iHUnTSDooSSbmib9XXT6dJj
0gAaq+PEZ1bLt4CLotXHBtHxkYx78bY8YnFQ+uE7DB4/pplGp1BeSTMbLpgGEfsFLthGLy5iP371
GdODQk0uQpNehRqodBWUH/rIgavldAxhJcUBs6QGHktdrVasnSfdpy/FiNsT5vgQVtBubOVvkusH
Y5heKDpQCj2IVApFtKX8QoMyX60OjEzhqKaMNa2oED+4OiRfRSm+ZFgEK0ys1B3aDTYM3FM+z7SZ
OGqOwslXPqV6SqaAVrPO5/yuRtM6bMPRwRaJcT7947LHw8ZrGA2NTFus8uNVgF9zMMZMzVx9fsyM
amDoYbF9wbK2rWaOn9Oo4ofWtGOW827SuoHxlP4FpfA9jdKwTAqwgeIgOhF+040qaDr59YTFRM/3
cpNyQhuzj6EWlC04ODuWinXQaMJljK1gLQuUckSCLq65ohNZnAtohlGT1yHnvLPOCi/P+QamlEkx
+xK92ClT6rUT3cDvk1GKYWCejoABJkyPobMDBwlb1A89vuo+xpKGUqXcUy9xGF9wt9NraOSrLDPM
lZehQUbkfoMCShDUYFWSzCV2oZ4y0Zych3qSeuCgKXaQVRRhAqBzVV1yDhntdOi4FWul3ZUlU9rs
FPBSYr2DE8Q8GA/IYgowxRPZqHi3YuVppSguKokxjwrIQFrIG2il/KRzW8ZWkr6D5tiGOxNeFOFL
/n+ruA3cyXvGf/QU4fQ4xf4tL66Dsa10iNokqL3wty6/4ZX5w8VST1V7HodtPL66bFM+cDB7YIas
VZ2yFOq3GtzW4H9V059s4ENoiHUia46kHTgJLiyBMDdl4iilMho3vgPmJp+RvhWrk9B8J+MJsMyC
aQKTuHtEkSgLKU4MfsQAd276Nec1snZtCseV7L+66Rm0m4YxQfISwjvyBHd+TOcWhFRCpli14aOR
6EJu4Fa+JJMgp7+B5uFcRbflfcpySnafqXdrJdWuZlx8X3/7eOfNg5avzfAj9v484WdW+3v52aPd
GDoDA3YfXhVquDdV75aTo4yrxGpI4bw9vmzG552XT23YCv2loNtApZoEdtZWM9d98FKzZ2JcD4O/
E/Cwq7tM2yiEnyC6LDLqdYr+Yz6mEAoie6AvDGMdGGuDqJ8GaaKn+Rmd39/hvmS/uCb45v3oFcq0
WimEQzBbNv1KBHisHmqMmi17+jrydlN0D+OPiIxw26uLlVig0cMe6ZRvphB0gAZLq//rxH01gFu2
NoN+lbCplwWakfddKttWWbG9D8SRtW1NmwwWY4YwoVNh45OQlOFPYvgQ2jPFZBDhOETJ23b88tvv
CrgrWFUMYBfTOsblx6jwHps1h4qdHx5UGk7afd38C+VTg9MmoiEtlVcWtu2G6AnstF3XgqsauEkU
5mrqvxvMGb31psMFUXym+TcOKk70GBCV5pf5M5CutUlESooY8GMIGC+aus44GaGLEND70OLPxN97
ydsLzylnJMB5eBfexkwMp9x6j1F7kl/FHPzTj2OxycydxNQYNHVRv8V0rxuOGh+hdEnexYvHBdnI
xaRuxgz2IuNs3iJbEc5+rW0KepHnphJ5K2g7MVvVPQsX/APGT7uhe3mxy/qpN+TjFsrBY71N3Za7
AxZCPf6KOPaqbu7/asg8ovAnjMDn9XOr7IqMtridpf6T1H+R0Mz3WWbzbtQsie5hxgoF7NBbo/uX
xkeS7gRGzQtQW0ZVtxjH1TRB8A1OLBW9cC36P5rHt16PK3pO99y4mhOoBNgRLri4mhxUPFXYqAQK
9PKrUzZycxL0rQKFRujNY5pyANS+xXA7EBzxQaMlJCIKyzWjTQfzZ8KS64dAQ/KzZ0RLrS1XFJe5
avfgn0n9kzSccYO3dIiR0GGo3ua4zzZs2aQjbJQaBGKaWvgZrbIg98ITKx57/26lD8G48jVE62gY
m0T4MgqNjpRuISEhmNmPXN4ohArTS86RfTDPjBVr5aHAz285bjOHtMp4ncXduiyelrXlJfNzLvBw
uu6y91ELf8HwazU7AUhm7dQ9CoDdjGcveArKNcO7N18DW0h/f7V1Hjlnhmetu1TFfrD2uXGyhA9x
5Kz+WxoXST037WYcATQvLRqYzGUbXJKaY6r3SMpDVm8FdOudoT/i8QSznK/Xp46k2Jq3rhRwMj7H
eX1bTLRaXgDfe+mRkkgU1D7bydz/CqqVypQlbC/2n7rPNreGItGn3x0e4VGGNIdXCdTLXIqz4lNm
AYQbBqzqYGLAHIYS2wyQBXUveQer4t/daBjRM4zuK0O9VrJAttbR4YUX4XdbnlN9V/DxqRLWFFdb
aM3BgolCW2ZxSItzXB6b1uEHFNtrUq+JXfET6eMjS/ddfxbCz4YRR/SDKZMjzEVVzmNxeWpoQz7r
sLQavGUmfxf+Z9tdWGjG9JSYxy56peFuGq+l+qyLvZBvaLTE89hPmyh46LQqsYl1SFPpr+EDlIU4
+JGm21Q+SMGu8S5q8Z1rCtNnVnuWV9/ikLew8A+bO7qdCsG/ZXzadfmv9IHnwwu3g5wrofg027ek
0xFV/MKYZrKpgBdhMEdchBOpp+Hw5+7jgj9E24ihmMCc98kUpsupYU6xGaOjHL+ZqCF48d1b1c13
Su2oxuc0/YBsvOKT0ouV154gDy6GEAIrzTbZ+AvOpfWZ499SaSOD/tW5/6iyi2zJ7JGLHx9jilOl
Q+rIGIx2/FBR+GnmK5XVwYVdjMe+CK8K1UXK1ZKxTQlfYfeoODQL4BSTAZL8NvVxxvyUw2Oq70no
ZvGpjrj1xLO4tOg1bZ5qYkxU1sX4L9btOSrt38OU3AS1hDw4jUV7aHnkHUGGx8ZFBnAcVtYAZCNY
REOMPebApqz0K54fG5l3zvOxb/Gpa/Eez3gRPiTu+JkF8u061XZIYVGA/ezK/sUn06hLM73xW5no
5JKltRpsze4gebuscNLwpwdn66PbWeO7KfC5sD+zb47lwxwucX8yOY3zI/ErmHJ6rG4Js26BzgoV
H8xWHbdeshn7d8qWw/Obw2D8i0QWcZ2AHLcx8CtPTfmVfNfCGAe6t3JA5bOpGs0fiZSF1Byb+D7A
lIqy17Sr6ltrfaiGkwNyKWBjkI32pBMvnZ+uFXPtiZt8/O7MdSLvNcKk5qqd3rgoB+EnMU+GdSDL
yhcVKtcSFzzh2vgjcfFvduDbcHYEwokaKoi5i0jgDwUF6aKocWKXkyPPq4LsB8MMNWRMljT+it2D
5TSx3lP8iLR9NL/cEC51t9FoG8AJRp4Vgi4RNc5UfTgsZLbXmLxqhKHm3Q/bpMS641LPRm8EMA5x
2dHsVIaPwoGbrk5MxQk/hQ+aVHmUuPpzjfSR/c2jb/Cqk65mlsLTwMFaVRDRDpW66ZWbgC1LR5Kt
aBCWRrovKf7iBA6AbG9Fp1g3afmYXxkDh7zRnWtKmPBhAAZivs/OLJrfeiUwzroZ3p6reRzBqrQJ
OidzE8qiNPi2ZIir6U8nPPBDwqC8pMEqk1Z4Dxa0w9haeu0Hp5L2KiqP5PbioRzIAgrPsf+mVp7h
GZbhNbtf1J1beIDjINJlsW10p65Xff8AoqXXP2KybhpsQQ4RSIYgyGnjeOmhaIpsO+GvZhworF9q
ustwkKdY8e5Jvs57GoPxkbphxTmEDVHIVgMFs8GKeoqGB4qwI0V5iKiOFjiB5ij1q4seLMVxRjKd
BLx3aA38Ige5t1XJRRnJ4KX6mxa0DN3MpINX7WG2XQTQWlxa7b3pYJoUlTtGva54xLE0YzIzumA7
U7OwLSx9HBEuf1ZWHixM4AhTZUau7gAWNNFPRnLx+03trzG3pzCdvfIhZId2OAzxZwXtNyAA1q3r
Dugk14roHCkPSJmlXY07cWu6EVSjhIX+VmjvNHzq1TWnpX2iQsnJRUcxt+RF+UZofRqNnaFdJ04K
MpL2reBSmG/zNgH/c6d0rtaOjB9AluN9R6yKos8+Pkf1LZdXfEluZnhOSG/AX7SV1lV5D1QOx1fF
+KYyUkr3MfV3zCXldJM1dgZnmX6ZglBIby0UbvQ94I3hmSY3uf3WlJ+g+GqYCsYqlqdsTaWbEZwr
fV/X+0S25T9lukU6hgqmVRjdayoqRIyj3LXuenkewmuSPLziaDbU/GGmW0CwUvY6x5pobzbXcDp1
6i81hIC9g3I7dpjkbqTCowh4wcHckGCLXCJUNh0KYPC5XthjcGj2nr6Llc9CwOW8B1OVhI6HR70/
T/1f3Yszwp/zPzUQ+McizG3OwLkrJyPw7cgMcRWu3h9SQQfQogEDOXxwdZNFyoS2RYnGGKJMC/yx
WIlJXn4M/BdMkknDT7igOk58wWLkn7ARexgPbvRoE0zH0DrmXM9CaeszjrWeTbS3KhtkdqSdzJ4E
AD9EKr2sYtNbryHd1wMnHqhXl5SeYoPeNlbIUPho8pdC6NKwvkrF5TkXs12Vncro5Qv7ZuKeEv8p
1qEQqZ8h+rhFqyAONVhUGJz8WZ33R36NPY5VDDD8XP4+VLhPrZO50MaV272HLjx9tQafEatnZj0U
8WxKB8xrQrGZz181fntjx1UFXX86tYDORvb1riltKjBmBLbBfGKlN6t6OHB0124jsxAJ8Fcn49tG
3FU5RDoVSdKofbbCRyiRgRRjOMZg0bzflJtAFd35wNP+LtO02OwKwZaXE/npY4H3Wy1+BxjjwETp
GzrjUpKDQ66Sznd9SHbq1ld38dYb7hp7fCq+eCXr5BgwyfP1o5h+WEQLynCbNDc8VvjFuHXCbOo/
R8TjCGK/dmxJTqdYDRs5gVYGaD1CP8qvQJEJKJzibMu43d8h7dKUvWjlz4ZKpS8tfMyZftn18dHn
ZDR3pblP6B0I+bFI89D5jCbPiZg4pzy9WP9RsN13ThDcGR2QHPH8mLBlL2nKDNR/QGToyKbjRYbR
dBBYjvxzkB/4Zan+eqIeIbgLGYPWuQj8lzD7kucOseAU2FyvOyd0BCdvbRVPOWfixGH9HZfvGkG0
WzH0j56FAVZmq88n2nqdWI+0znkQGXvyH6/81dMPziN5fi20gxjuGuGFGx5MbnuYhettJF6BcWF3
5sA3/uOiSnL5kvYcwYM/kU0A7gP9clT7dOi2+jk39+yig/k5NeepPhLQt5SN4FjLlJGqGJ9LqkQW
E82IK2klOmL5Q0hpHmws1RR5v/vuSCjoCWI8EmczPDPvoA03rfjU8JTjkJtvX9E5bT99AA6p8A/g
HCVYkW2MewZ586NThXZv7GiYAhx4nm9A2FqDABi49SoijeyfsYjhB1q2VeI3/RSTs9k7cv/WPKx4
IiIwIF3u9LUquJ3O7CO6GtmXXB47+03xZ6URolgOr9JzNME19P047PFYyggr9ec4bsyHKOxFeRt4
LkdoTqKFupnM+0RvSv5daS7xl6g/CvoJaueiljaEfkP/4nPGKIh28wU0j2SkRViLz3fd6Fu5uxTN
X1T/wckRkZQ77DIm01Wj4rqR7abgmYcfUv9v5FdRswOLyz7wnbj6ruVNwWRh4KMgHfZhTp8TAhin
CFuaeabpp2BsrPLiJ8/ZZUptHjq6PXXkdOcDNONBpDAr22rCa9bFVJUKOLz+wQjyZJocf7zzdkge
SVWypgpvPa/IPIn6l6BHY+iUinszrXh5Ag4xxjkBCxEGt9F4CtYmX7w9amXGtWnctfAjTA4xwVL1
wPqWKB9BfTHSr6Litk+4dQ0ffvDWJkgZDLdBa1esn5KHqIFMJ99McIueeBG1VWatJ/mNfxl5izwQ
6o08kMdhWR68k7EgamOsWbIy9tEQrnnWYIoUz0x2sYEquOZpSJQfhvqljcmaj5TweVFs4dP2nQ04
kZcqpGY+M9dK4+jJE3Ft1O7StK+KbSEQEtQdOpYWXTmfuXQZZMSS91X6QTsZVpgYaxxRrdPnW18E
ogBoPlnpDPE5VrLSa3elOvQeej/BkkG2WSBgDpR/QKyrdoNFTCZJmrw74XfOVanD1YdubDATUIgf
yt0jElB/xi/qAdLiqED+K9YcX5GCotItxooMBhI0gzqj2HJzKOXT3Dak/dbKp5jesuqQRI98dKAy
gTTS+58qftM8RP3xifujzqsAhEq2hz0CofiIyjXHUoqI6vGSeZc+XdfBKxl3vr4Kom8LBGYRuFDs
T+Zw8JKj5d1DjUHTQpZf83tvMXRkqTpw0a7/ZvImxfG643u7Fn98lu2HyukUevXcRJbshIEOk2s5
oqOo3Uqdiy4nokF6dpatuatMxiqnKDG/mPojF3c+bRm2cAX/1ddfCtkjis5XEssSFnlaEs+Jtc2N
XRkcNJqZ6bFa+MpnljxEJ0ZCVnfqeJ+tUgJHG2lexBOE8xFr7VbsDwhOjIh2GetInD15sOsy4Adt
ueMRonkE082KvwzAP+WuVk5/H6L5CWF2ocyaaHOGPD5U64qLcloizSN9AR1XP2jEWZHpJM2BKjnB
fn1rBjAt6aJTolMiMnbA7p2Im+yGp7O29sPwEdAopKYywNWL6v+2mMB6f6FBDKVQzJlf1D5mHKGc
DD7OcHEONA7VAHnZAmXOKZV5HaYbDeK2Wv6AjwIqstKdboUXnsAY4pGAiqrasgGuqWYLZ6wiSyZW
ZQQi5V+uIEAASXEVdV/qK1yJZvFIOIV5pUfEXkCHIUW2QONlqBA68Fq4I9cRFhYOa7HiikuKtfi9
O4MdlRdD/hctMfA0B8pc0QNwEXX3ZH65GS00lMIK+r6F/5KsGulcjDdfdHrnXYprDwiRVaDstxU2
OO7+8kqhlSainZxquOW0rLJzy71ffFPD26WHZBYB9AQz3F3KnQLWJaJnWdoEY9lwNHZpGnvnOOvw
FQ74DQvGDtGTQlW7kk/zjxNzA6FjFldHqh+lOl6iINqisaulA+XheBw47XpPzTqVau2YOcQRivu+
u+pQtKAB9nqHjq9uYWFjLrwmxQusADOxRYfpGw9k06yU9rdpGcWNLzXYYdoSuAbx5TuRazXg5l2v
/puEW1udTO2besZwJNkLMG36p65gl7XX1HqnwrdRVfzz3DWW/MbGTdmum5260bvElvlELfRrbtuO
5m16hzSjh2zdoXypf9Jwi/uHP4d+zA1nrFG+8DGUiWMRc+eaTivvrOVL3wKPRJYQYSpuJB7S2Mns
0h1xWG+UVcQNpFpPw4poYF7v22jDr8wIr355rOWD6L8YAhA4Q21tii18q6ba+dwNumqnUoS0BJ7L
bXXtbTgxcmFnYxTZTfx4M0QehFisC/BhlPE2+G+fOLRaMr8VjrTj8vnBhEGsCgUI4lSEIUmX6bnD
fAYoJgbMIgggKxCZQx84Hcd0vXsQUoB0vw3cfK3m28Ltsb24vXVRxrtqGZjFwS9LVxHxIgn/ySny
H7maeo+6V8hHbLFznofMhBJ+qt8wAmSX/R6sBXiU3AY4xYCamWm0U+ljjdaesDc1GNHjsi4/orta
nIPxOa8+XfyQ853q9o6YuqHxAr+xGGKSojR6CThwq+o+rFDDywv0KdQq17DZo1BsCXJO41b3YPGL
7CHGpz6cFMPtao7lGlwuzqi41Ta9wT19ARCcsXZFfzwVVJs4RmO/5sNdFf485eZ5H8q4V6jyaLFK
/o3NQcp/9PBLkSCr9cgoT0p7PJ2R4fGXKI91RnJAgLO0A3dKzhj+gEb1GWbvTGGx636xgS6CZYgd
2GWcwXeeO7IbRhdqZxYBqaKiDewsIE2X/aEccdYX1FMv4rlbkN6YtnSiwbc4tI6AW+IsMp+T3EY8
Ug6caOWyRdfJekenAzFg657AhPz49a84PErxNCqXIRWcmkelZHcHAsxk66zp75i/SrUdAgfYm33F
fLPmwou7xUYeRbpbWrZfrNPPXDiM41OlYBx2OTwqsGKEhUjk+Ks2e1XZVRteU3WiPwOeGweGfzJm
J6FcIwmTmFlEzaZW7yVVWkF+EbEJBox9JEHeCUblsjKSYrBpZ8RTihCAP+jMjmzjXVwMJ5Mj8iZw
iz5dtqJKEIEMs8WRPjuE+br1dkN+gPbBgox3wje5qsFL/PBXM/nbATC86v9Zv4OjwShgvUSCBZld
t68soVregeAmZudO+RFJYUFyscOMHLvDKtp+m2xhHdJ/JQOUrXInr2W7RiCbhLfUvhrjyom34jIS
QKmahycoGldBsAOC2OaHzq1e6ThKaa7CL7Ap9rHuKkuRuba8IO1H8kjflPXLK+4JjNyzzkEFlrCU
00jXz4IxTaZ9vRa831A7+PCCozVPhITtFOo+keHUOFu4mHlSuxtL7cCWRXDL5KX11oxmUNrPUXZt
Z2Y08WTVySobip2Y3Aqm8DXDOPWTERDWm8Hfs47lkADp3matCjeFsI8xdFC2QJDkAM5XF9zAtpZk
WECtLUwqwxnPA2SvOTaQ1ORZuw02KV+cuXjO3GADgx89BW7Roa13AVcm5Uet3rPTTMS11LbsRgQH
YQLxi4Q5ybLjP3Ui6PM3LqGe9LP2y8wv0MDGzOfnFPwAvb4Nd12frUbAV0jBHB1F1Za6BkcWofL7
91T6qimVRGnEh0FS7Z3Qdd5f42JfqHR2fRWGuFKHI4lyL9yX1qHv8QRdZ8FETK1Nk3K1Bosvl48q
faXQVdpsVVUrqPRJ+myNf63xU3RvUaZj5YDLkXK4bW2b7Ng2nyIqjg2yf8kyHdnAVWIw6pg3dB4B
Hlu4IcFH2l6uzy66qCQSYleyqUYcbNpeHD3eJsSjUqDo8LLwyC5z89YoNfjyNZee9MKuYCLvZex2
DWEhRQmXAwOLVPiJmfLizmLBtRqn45egtfy2ySal/I9G46D1kKHGF+1ibGVshB2B9bddhvNvCIiW
Jy/DU1k0zsg4RWLOXUhUwKGtbylNMaq1Kh389Mi8A7G647LAF11anJcY1skIPCpHfqN5hVfD9BY9
8kftiEv834TnHGbMcXgxOFx4XU9uvSFozLw5dK1mJbMV4oPo9ymg7yo5k+/tJjcgFMi2nx+9lcIQ
ZC9/glnEMq4S0dr4ybuFEM7yDsrPDV3J+kQpYHB+95IfcQhpksIWkV2F5ozytQz9TXMbGX1zuGWb
NC/DWC3wki6ppYF89E9vPiKX1bcBw7HgYMD6rFoIRquC6JyvvUv/yj/Mact7l4BamxOEP7KxHNNZ
NMSdp3I7LW6lp6KrsM2X4DOWbKpF5SYYQyIaloTQ6aBlFc3c6vMCbG/UqIHiueEWHmqrtLdRjNM3
gvOCoicS6gtunbwaINulnkTeqcawbU2am2Osr6aAWxFPBN9UxX90dPRx5EcD4YmR11IeufdHlQvu
+3VvHdpxnoqxsKStxnNgm6Yb/PUGNelgD1xVL3HjKMveRVqbdZ7g9/8bjPyBJyjaUIbU3/7bUBk2
ZmtL+Cl4zvLhRykIxYLtzHaFtfF5iNs/ynD9BaOOE1d08vN8oaVVHtLFCdopNPhvyXhghcSz5vss
N5Rlr/0y4wOiLAvSUMU9Xha+YNca1OzwMBXb7mZZLNtzW014DYNDPJ2URcfg+ZUmv+jYgGXbDXNy
xvpwZdST0l2ks8g5AvULf6KFi8RX3JTKIo1P1c//uMUODBrmDaVH017WjoSlgbchIdIcWbBjfqh1
Yn/dpOsEg6uH6cYRoN76v6a/ZjJKydFSG3cD926eppwHl0NXRxI9XZC6nWd1OGtiZrV2pG0mlDJw
T46g8iaSBWreBmNw4s903G1ni2aCMWswmLmtgCOgtAKs6z7g55xCmAE50OIh/+6LJ+6WBUBXgSOK
wTao2S2pXicGkdCvA7YZvUA1JWWDOd0WDK6/qJHTxCnu1cqXcPwq838y8ZV2+NLFe0VMCUWfXrnq
yKnNy64hc9IOU8AsvunwETJudmL2DaGXOCEUvL1ONXT610mfI47jFIQuRjNE67+aRwDWxLItv3yu
MMhZsvhS+fG0aYeDFXsizWXcYHpEO2UB4JY6oB5NJume2r+xfAJlo/5j0y+L8dgXHzqoxKI2meH8
I6JEIyM5U7U79LhP+F2X7YqRhy/ZavpZmMfQVcHQ3Ie1ufHosMpecridGh1Lb002kxGehkXqOrAu
cxXKycAgwy8JztNCkQ+nWRGWQ+yq7Dma/yHToSgEP136bTCAGPzCFqAZJ/mdT4oVeVbcxk/D2Ibj
Qdbuk/dWilMy3uY/2hK+TBSGuS1yMGMeQkyywdUqInvkUke5EAe2RL9yS1AHbq+2rOxwR+rSS2W8
zog09qlP/3wzqdU30gprHpeNVN6yAWwaLCAaClHSbq16PYg2FuFK8RyFJQqHQd58VR4CHaOjPLiF
vTPJ6wqJYNY7RsbBQ7zKULAENSSJ9TCyD+4CizRyyOgOa+pMYhdTO3MpjsQbQSA/SnB9rWNbdcUt
EBDG8dZ2/lECY5Uy5MiC7xZX41fNhHqipTBR/rU4xIzga+ImPnZ0PnnP6cXwsI6fEr/fuX1MxGrN
BWcnCLRA5CsCAlQSL8IkP+VNTT/7sRveI9fp0Z3vRwrfqcNmGBwqe8AGyiQKBpHHaGEcoY4BhNzx
b3XDT4flZL4IJYWAkou+rJ/nrVvrjl/Y46By2nH/jqsPPz/X4onLtxr/C0BRitFHMF2560vB51Dd
EixLs3zRpldmkgJpI2JA1GbUTOGsVYLXfm04MOf6LXc4Ztl0P8Rs4jVLAntr2Ym4XH+0iqwv3wsC
K/41CdmyPc3n+nJWbWHEMQvwDzlm3gILrlpffflSM9KUWJm7BxO2atoT9sMBK6zfyJUaJwLexJ4C
TbmvuEpmiKiosiKeM2dG9pkYXl2hPkI84xShmjRCDJjhm2/T7ii5WfA9uryJEuJzoD2YxYvmbiw4
aKbHSriXo7jkefOGLTRgqiKa8eRxVqxfongWhVPG5Y9qDCPZtjYOZusEhI5R+kWGCDKBByw3DRIP
09xFVLk1PyXzj1lrcqheZ0qakjYi3QQoz5D/5PRWAdL5LIUrziiDz5lEeNzQFW3cFWNFBRpcKY5n
y9DcleVRFzdUb3H6pLC4hSnBkiFyDplu3fg/ks5jt3FkC8NPRIA5bJVzDpY3hGTZjGLOTz9f9QB3
MZg76LYlsuqcP57F+ah/5mK3850RGd0TI1hn4cHSJ3E/t9J6ihUU7G0t5cv8M1ejBZ4VBqE8O0UE
4iWoLXjvlA74526Z+8A4W0hW6cUZu8FNsx91oI0sIMmDR1/LBBrRG0MQiRkK3VkXfUeoVCbdLA+W
sXixvpRg503saT6Q0jWmpI7YOpIrN57ykvx3pZ4Di/WGaIlvCaPcpwpAFAiTpU0SmfCIig2YnoeP
gIcjwjNH9ncKaw6EMTGcWTqv6dxC057sLWOtJGswbsFhYJcQTxlaLDCPKdmWgb8k2gdRjhRvimZu
fWYRDHJUvNkCeeJDh8c9+MEl5vuz2tkrBiI4an4YTdKTbcyLEYHxhEeMZMZswtkBtFZVsugdf9bq
9xaCyb744SXsaN44pebiQ0Q1taxMC8jNkLo4S8w4wSkZZqZ6DPn3A4GsJrHfQbSIdDb2cFOVC1qL
u1lPMSWM2Zw6MtItVp297Jyl9MqAsmkSam5M8ShuRgYNIAzCUQOCztnhEJeLPW+S9+rYtAk6YF0V
By58rDSDlcZWwlfQYUmzxVNPawgC+RH56lhAx15Br/SaoHDNwDX1xFeGEXdVf1DTScAaNoV7BfrE
GSkEiF7+XDRR9LI7p4LXq6hMNhzRanRugx0/YjhrFmH3Wx4V8vGHmU4MG9XUf6Ej9BxRRy3JrLd6
IERe5px0hk3GNgbFhM7qPBCWAyb6L+mZ3GLxUkrUhVMIjNhWEFwt6+UULoZ4eVLg81dvPvrMZNWp
pxYhJ1UJ2IaI5hYx8WU+5Ts4D3OLLZIkvwwT5khW1j2Pb290tDnoo6Z5WzLWpg2HK9YbXlxqjpYN
ITPMJyNz3pNHe3Z6NoBkZwbLHvZVecQinDo+a2weA1NiDcAq7X1V4xqc+Z8NpjFNvUYsQ8NJa94h
J4yIfhFIcbzuACJaNJhagLSdwKSwBGLm+0dk50ffhQbq5mx7ss49k2Yy/Fpdc/eUecFEePY64TYb
pcFP2cLK5fKM5ZIS5nXJEAFFJ/aKbGD+YSCJo0nVwGfLD+L7PunBKb7EwJW9OeKq4BFaLNk2u1/C
Ky9g+G7CKQyt0bXGqKAiuoQp90KEZWRxe7x6rHeoieTyuxRfijV/BdGcewhF19Qwlkh4Knxu3aqk
Q0JhmC3cQyhBWowSdJ/z8KW7vwgkcFFa0Jg7lODiAheQ9fhlwZLI5GT9Q9DKTWG+CiLbcvWhRZDj
S+iutjnxGNTxvP9O6nP52clIU9v0FKK9IqxiUnJwQkyNNR+8Z+xOKPFTxyVQ60kQR7aNowGxuXZI
LcSHrB9WhfrqpVKQFNOzJJQ4H3uT1/m8JJFYjGaiGY78QYQQjquhWwLpFsdcec1VaDVQTuF/nvAy
K8bCsd+BvPKTo1t997DtCUJ+8Z44NsogVqR81MY/PS3m6KgD/Uz80Kzne5yBVvQj9AOaNvXoMQgO
CW067TBp1WvXoJmAWRPH6QACVJVCGMLG3lffZGYF5HgPdNwTIe7eMh4IqUc9lcGr8rsrny0qumkH
6gOH4NerNvvLU76qiewvdetAi0Bp8DO1lxr9iHPjhS2TJ7tPrp2C7AJKhQ3IkjjAYqyoh6S7qBx9
fnW19eeT4iC+X12/Yccee9pfPWtBZekT13be6CdnSS19iOiWBF2AEWNSHmNfaJFlBfSPKrXq6tXf
FVISyq3+ic8dfp2YMqjM/YHGH5oDaeVVNo3LvyR5167OcIvcvn7ZzlJlumV+U+g8qZ4JZ/BS4624
B0juMYf+KpBQmUs/gw26wuvA4yV9cebkZL3Vi1Dbheksr37DdtVSBoJllTp7nNVEeJpQoEea0vJs
3eT7Tj4L9j9Y0AEPywBq2B4hMGUnH5uUxEjmh4RKFhdjFXGS6Pz/Ux4q3iEh1gBkypbeoja/DO9J
vwdABvBCAKCA+xcKhUTkb3JMJ5oJYqNNpWbFmaebO1pKwLj3QtvQlTyq7c2hV9yesoo3EHncKkOD
KYm/nzdi9plbaIVmAcsEWClhWVIgDBWAjBp4zoLhFNBHKdYGKaC6+20rf0PCPjZHw0FY1BYVGojL
Z/xT6fNuUS3ann66DSULPKi7xhcDSEJYbvdV5stImkccSeYEozhrf36u8LN9joJ1kYgx5Bmva3if
O6qAPNvleATz5gngZljLMrgDqLUh+6Y+Q0zF22xncF/tXBzyocP5g+xeq+nLBihPlkk/kZIDDaLk
q+V8h+pvXBEmQ7IwKX80qxwCeR2j1jIfMNGjploztQXHIlUmfkFAZw49j4Tfi21W1SMfWhdu8im3
ab8QqI1b32QfhYYiCJMZYgWf6hofOxNkAsVehNkN3EKetXFSCDVO53uERLc9mz3cHkW4wL8sTy66
RQg74fTbcSmTvIVn6hKDnrCKuexlk6ZfFEhp1KOmzE26rmWmD6YuMfuhLm+nkreBDhWnPnrXgmRs
DQyoOWXD2oo2pcxyx3DY75psi36FhsiNDLsL3CTFLxImcG3dLcqu7RmOLMLdkQCe0Q4D/KvYhOL6
y/xTE/bkZWXPZfjGYUIvL/eegms8WYRIwC08znJHUGJ1KqbDuM2oNpqX5ArxiHH1YW4yrD/hkpB2
tMmMBraNEh48CdDn+FB29iFWX7595JHs1CWZDXMbakwn44NCNFCMuzUlsqPdBCyGMuRodBTnKRdX
g1ih/fOJLOOYYtFrJhJPkjzaUiLHl83nRwGa87SLm+Ms2P2IT2uSRaUEY6N6NkjsgY99Nl4j/SVd
bkpnMWliY6APVPouMCK2gMa1Od5trGo/+C/nsIusJ/2Ue63eCF1c/ZlryBuaoNiW6Q9NiAVpngT7
q9q3gOzr8GLyt7oN6vETRz+5IghnU/DpFuwTo4JgIOSTX8Szj9qQLIRq1hPgy2CNQeCSneyg2ARf
M5KlYew1P8UbhLSHbgs1f8MxcgZbxtLkT0yADOVOdAxzyVpXBzGXPw8Z1GmDDGhZOqpKP3qSTkEq
qrMwh7Vbbt0f9ov6x5PXVNmnc5u/AzBv4KzDTu8SEKqD7oMRM+ui2ywY8pgY20im7Iqtb44L/3/Y
DyyFXauqV6xwIwIJxLJaoiR1skuZ/va3Qj2kOcHhk4RngcTRYKKQZY7Wv/wqUG2qN2vMjhefQDEK
F93R87OluSOZ+DNDg9CnBzqlYuNoICCnPtuhuxYyFE4Mlwen9q8tLRmVRTwlmf14jKmUlyFEJdZ6
5rNoHSJvZ2BmLrD/jVWGfECsti94wiRppSLvbXgqrrZWHOxq2x+iOapOfVnO0zkwCtc+VpctM4Or
YI0nztBeNDndmfKNHATCJL753eRm62roLWYGeGFKhAXLtv/061elfP9DpylFRbRGugitMyMLswgP
d04C6cwZq62zIdeC8+to8k4n1NRL247wu1OX7XMEr8xMDAlGvO9cYMkCpWN84S6KgIY+iksSKVpi
5EqFRqYlucvY3ISkq0V1ohjbz3fgsMrjuwDAQDpDEMUEPWk1M+eZN8XAwf69YBkgvXYdTbxJMOAm
eDvZM3AefbhiV46DU6sscmknACX+ySmoHWLkrDZQyindrIlOBwxT05bpBrPypq9OVfJIk3W6IMqc
hfGXKG28yhPraWuLxkVxE/4E9U5KrmAcxHD2zz74IpR2yB9pd6URAeS6Z4Qhra59ItXguNEQpwHm
53eFUEFvU7sDdeP5WKdB5v1v9weRj6S/YEpkigmFxcOHQp2hCuy7nA4zGoFG2MghKq49L790jOSj
lG37aMGAZyJQ27nNQzK+VYpghCLct6m7pdjd+JY+6dlp32kNRTiTpvT78Li00p+YDD/BW6725S/D
LpRazQ6ehNcGIEpqzzX39GCc0AzrBKmYdFnuNHUvN8ThPog3QU3TzXXqr8ypjPuZvhYs2gfYA+6B
uCLgY99qD0Ge0PNLJaiPJGRCqgaD0WeJSXlsR1uC4v9QSVcPb2ag1UeWoW8jLrccasfj9SsQDdUO
rwAg6YcVTwjsBvtZkhlY3yyDKI55C+KEJjCbkJPh4RjSmlvvv1VFaMLx19xzfUfNjhh+uuQoRGDI
jZpm1ftHE3VyJT2dfh3n8qj6XOmyQbyMj6cZbhLjvV72Ex2sJrc2ZXMvpZUZnpx4Fw8G0ChvXnsC
XsQhACW80KWZOAIYGR1YmyKfd680wsJFowaQxCb3/2hE6sq7hrpP3+fRwRu4+RZZMwuJWi02cT+F
G/o4yAmafpwgiKuhkKYacakAGOUmaJHbuDOv2g8yE+7Gsk+1eQ78vyC8tVAJNfIu4EsekcKABWPF
1fnv4JZ3Hx2T5ZRXiF/cy99NNYWx58B4lggU6w+nc34YpDHvmxQeTe0gyVcdas9CHC8Ut3F5NpnO
fX8nODmxDDnRtUTRGGlHT1lU9sLqZ/mUiwSW/BxBrLBRVxmuA/MQa2eR3DpEr6B5RzXq8gMsAFon
1rYO8xspcbDDf6a0aMq1gugZnJfkzWjppA+xpsvlybXO76/ONCbuFLjC+C4C4Ob6Fy1bj87iiI2x
Uzcfrnd6VKLume5g+QONcXv8yswfQSFZYDgDtJdFgGhUBKjT+pGwLdaEHQRUsAmpxZSkkxQtDl1H
8VeR3WtMlum14avRlOsh8x9Wak9bMHaVWbv+qw1LPOcK6VL+3GLvFNvTvGSWqTZATMUsXAaItdG0
cjh5Hk+3PXW8X4InZtDbBbpolMkYCjG3VH8+77XOAFI5V3anzmcEf+GasWogbQWhhTDKZ98OYQI2
VQ85Ftte3UnB0clh7jkLBNjcIghfVeUhi7ZlMkvSlT9jOuUC6OZgGwQwUxhMQCLpmiyfervA6yAI
cnSbAlmhjhVrDH5+lElVu3IBC4RMY8znVZ5llVTF4kledV1OYKP1Q067Y3CNQ2abGJf7BxB85XUX
gtHJV0JrgLagzhnowAbpRmPEgCpEkVygFWNmIwpW8hfgR0bxbRcdo8RbYbm1Xo0J82v9aBUk9UjL
lmB4IVSUR3SvgSNs8HfcXg4Ys4+SBuSNRhHts8jNV2+9iK0fqVE2VqV9wztjZDdgVy5H5LT5mNk3
v4rluoEb6ZJvr9Xg5rKRaFIzTb5GWOFC38DslqOmO1Q6g/oI+6Olz/R8qYTOuMEgEVAiYZV/bAhI
UUZK/iHJ0eeTIZOTTbg0x1Jxt/WG9Jb18OL3F7CDw4XCri0HlN/xzsF/tjx7e9U5EGFS1+9UvjbF
VyKtsmrhk1wBjIm8D37UJJlh5tTEiDJ/d8nW9C7QB2MFmqfmaCgyXipIHLkAe0ecUeBSlORb7x7M
5NcrGHeijSGt6hzrCpIavIUz2WQZGQv4wjt73BMNN2VJ8Q+XRTghgKU7fsK32IHpDSY6hd8QYpgY
T+bndwdsFCmTpv2WmC5hnBVtiWDb02Z+PLbnmMJB1t39P4XFcAgYSwmaIXYUN/NO1h4l+I57gUpN
yIjqWfDlqZX6Y5sjOiS52iUOtCAirEWcbtkAJ+SbDbaxigfU3gX6E1XhWP5qaHthp5yQiVPwG5dE
wP0bA5xiGbrzGuLYM8+hvBGSwixqYTETlOZ7Vzv5/d77fBvOOBxWkSQxLHM4jSGrkZGO/WlBEt4I
cwQ55wiXBMkxMeV29PtT0JrXlqSQyAPTOdhi3YmvJYuOVX8CGaO/C0b9WGvnYPTbMP3jokY2BG40
yxf+stMPcXbNXfpUdig1+ejJw8H4G3X0drQXIeUeXGnkx1+Wfwn0n0q9DMj29DFgQVAtzHim/sRs
dhOELFRC0thCAEghdkzagxhjTpa20Zq5H8XoxI1JToxXoW1Q+6ORx75TWdBlXLcaXU4sTQHAa4mk
FssJhFHiVXNVGTANonnlGF/l2e1fiDi3NudL0dEugCy2B87pbjkKIL5o6IcpRBMDDKsgkH8L0KfU
J4dbtC327QTBiT+JLMi+SQuNhzeLXQpyYOHNm+a3za4B64dtjrPPhWBRhCxHxMl4fychG68nziem
6oJ6j5RdecqaTdoEIBZIGyJDBvcWXlb77vSvCOKooSSpzS92fzcJdpQDEll+P/46YdKa0kadvvsq
R5jH05qAKDBik5k+9UZ3wlZyuvoqv1iI58tmFQ2ydGnbw5JnjQ6bnZoeoUQg/Bm0lvYDZYU40Nyc
T/bcsjapwz4j5MMX3Iyf4SbOvqJmL85XF+UfcY7jXwk9hR4/XeU3CjmTqEetyy2fHigvKr6NWSxo
/uVG3SOCqsadlkEFN6jtm2lsWaNGOWkFfs7uZKVLzT5iTCiwOng6WYsnemlHzLA0uyHBJV2Moz9c
EZlEJNtXX3F14eGeUDcQoBSSZs703yeXaAve8anNhC2OQbvY4QOEfebqA+aALxC4oM6tm2/V+TCz
+oM0k3F0TT/WQ43/YOfN8E6cgIdcX9aPdrMI0o0Uo6AiptbxQAunLtdHRiduX+Yzv2dGQE6ZyVfX
fft9MmvwECKu1KW37vwF6dUjEoGbn89Vo95vxLenrSI0N0rNmdmeIzZUzMSDchNToxZ8x2NGlvLw
RluWFqwgATnupwImWwi64m4HeFEjEKne6TBHnSO+iCrHqaeT5NyTDpM70w/A4Y9Exro4whz0XM22
x3kd0WRG5BT4pIlul81inXIG+pwscK3FlOgXMYMl0aLdc8JganKH28Mf6ei9Rk8f5RqX6CTj9iYB
DLDfnjic8LntTBrpwwkQj2ly5/glgjcHi/ceCqrdqCMVkGhrjY1GvejuirdcevK0+QznTvemQmHk
AHj5ALl2Vv64A7B2SbwQb71PzpKwjRCqVbCHIBl9EH6PBmDRZbsBJKCprJHX3lFwS2MuI6hHYViB
Mm4XgjiogldlCYep/bmVnsgncoAysMbwqpeDkM1DHSKMww45N10q56yjnpBuiD/Ncsc/BL2hthGE
pXnsqH4TZAlnrYBvC/wx8abnW0y7J886ry5gh7mGqTFh9Qqu8NgXl6tGVVzyTF6eBaZX/XFZ8RAF
0zLsGe3VsYZKJcK82ZOW3TChquWX2e+Gubcs1bs0DeaDsRVARh7P3Tm3LvyeEAkpZPrUKDIirkRH
QtjC1WXb50D8ENz1CVFwYKbuzC2+VQmWRUNzSeJOgXHrUHvoXOy/qCKgQfvzgByjmxUe+NImBPq5
XBYIP+zRtXB3lLtzDzx14wVsP1LBHiHXJkiWVT4Fx5koyjANWn4cvj/yD/H3LcSh4SMthchi2Ki0
X/4Jzx1eMHhPzVrZwbozgCpbUDH1mw6mj1QvUstC8VDOWzVHGrcuyUnuD8CGE/bisWJzlPqoEycR
VdbxUstQzvNwNHZChyrG7PyqPxtawnBWm8E9wezHJyPD6cfipOD1vGUON3uKSIjVDIyDFFd+Ugeg
tzw26InSdC1OgsIiCWkaI3Wx+5fa8klE2OKt76SQuIFRLOkvKTo4xiHUd9Jnk8l/VnrRRJwRdKf3
FeXvjnj9hHa0xF+Xn0PJXs/ySUJJvjKiS/LB/Tvv0w0jMwB1ILOO8jl+0KJHvMJAObzv1zzb5vmx
Nn5s/uDdMCwHFASxIkCvgl2kQrjABDxyxrXGkMXtyF8hXFO0gzsxluB1snTnXnwe/BNBPiFC5Wrt
NsdYE+AqebL+QD4B7GFOwAOyHm85rKwaQxA3QOlrrO0q9FE0aeHHcjiBcCcZCcki1I+Jthor56Ck
2UKWFiLvy0CRb3Jc8Cu4EnkJrcNewWxPylUHx18xzMsMV+n4xxYoOXdbQIKYeH9gwXq0tgi6ctrK
oBC58cYKEhMikhjCHpabkh2IaC+mZYN3ZHCSKbLawgXNCxR2kRupcEbx5SqPWlulxQGiXs9OOGYs
5xHFFn+/NOtDFo/GH2mUFMF9VjOP7dJNGsxn/diGYHLbO25CgGMQuW82WdKsQBiZGPf4h3NszvzM
HubmABpYVS+GKf3TeBsDkNyuQHGbQtJFajNyNlpdQiVR3UlyW74WmxDFNUa7ymLUnmOiS42tibQN
jqdUF1m4ieSlIc1I+pVvg7Egr9e02X6RhvJM6sO3hRSUwsYlbg51Q/CgWI4wGfdEpSDurPyZ1VRL
JzjpJaKxCiZ9EfMjUujk4ZqF65624meROfIZ7uwGBBRVfJPFmHsnjf1g3RPWg5RvWczDKq0jnfSQ
skX08RmbL6V0Jn6qvdnuDodmGxCR2Y9bB723E44cE62/mk21uJ6g3Z1aIEFA/K7B+IXlYSJ7Sz1/
1tJfFl6Aw5P00KDl8ADKDaSCCkwskMG0rbauhbB818ZP1WbiJP6zBLPBrilUVRaDbdH/MpvyNbLv
Quyazyxh4dK2ksEvUXK1N7SRgbiAX7l8H/G3H6KUAYmlRc/axM1flp9V1B7kY/FskfVJZP2By5uQ
JtTrBDsyasHCmvSyzWVp7uCFROXDt483iDmN8JKF6tJmy7dPBIVuZ9Rh4Rh9dvgFR682+cP0DpLw
LviT+uZq9WfxdRTmraXKBB4mmjvFXFexma2SfhMB+mpCfwrXaMr2OOI4LQj7DRsuxPRekJwkcUdh
jEQOSCm8didvQhynirSCc3bIcSE6Gxz5lhj4QHbUpyPbxRNPrnWOWS5bkmmaKa9AY6xw1hLdSs1P
rYE+JhRDJyT2lha3aTbOLCSkKCI9/8cmT4xrEmnKORbXcbVW85OrbvPk7CIkcAn8EpSsx1Xbslck
pNrjz+Dt+AVoJbIeIEPnpqel19mRAotsS2Q9GiP5p7efbJJjrpyPC+D3Y/Zfofo05GpiFHcN5oCA
HGDJftPQI2WAjgSIVwXs6WV/4jsNpDvZk+MOmwfBQ5iolxzPfBFVt6Joa4mj4sMybyz0YEYrhBt/
2dJX5vyZ+ppTIZXu1EVhSJNHfXLnk5GqChMOCEVzSMOdmfHNV2w0EZkk82gazkKCGKBkNLTzKHMC
b6tZS8t4pdVTZ3bJ/NMgATgQhzMB4AIXlxAl1qSrDieFTUPrATdDtI/hxU42/C8CBgrRIzZMDLZ2
V0ON9zYZaRMSpSwfHGZi2QulXEbsv+Ay1rBLG40lJkIp/w4+KMdRdDA/xPY2RnAWV2tYBpJ/EkDH
UKJoNgrHlcy/Yl5Tm7OQMXHAU3vmtlutuljGXwDj4FdHSBbXIxYMKaF9CNqN7x698ooVDcB76rLm
mJnE38tm5z7IvBOKFJBFiAmugih9us3WN7dafSgAgj7viEzTflEWjJWVPdHKYPxRfimgmNruG4Em
JeAMjUGGMoeQn1BAAsidjT16SbHxNqWKjQpzHy0iWoXg+aASnUX1ilZqo8L66ozHMBRLw9SQVA7T
xEYfEl+I8MYQMAEy/+T411HysVGgCU+MU+mrGA7KTVyAVZNvnxGR4/MyUE0GufabBX+OcVGLCx2j
zl8/6ydwLAyR1QhmqRXwn+OumdULHGQcG6NTQyTsC4AjX4UeyKJjwA9sRQxGgKcBYk3EhxnvRp2Y
2gqXRMguPdLNDUS15H4J9brV3LThpBp34ecbOLHU6gdrlljY2YfDz7fkv/z+1vZYtdYSom1eDh5K
FXVwaSdMBDjJsN4756DEmbTtuqPVUyjXtuMrbF3wV6IRLW9xcEyKgNyMp/4h7GmUMWKfiQtHDIKp
b0G8tfuHmpF0UuIVTUiz/pJUZ7n4BlhgDpsNGmDYvEVin8pf9JOO+6uxruxjzhWtodrDg4hynYtZ
2lcnVb775duONn4yRaO7adt50Ajk0JuaE6k4+86RP0X0J+X6CLHJSEUAgK/RCI5kb9PRQ5BeC21e
cDUtFXXVkliORpdULOwa3Gdjhbv6Sca2v5PbnUtGigUTCBGOQGJmt18lnk0uKnEvgxYg0aIZaRPH
5O5ynhHw6b1VarU8/LACkO/MI0GC3uigI4CV1tqdpKDCxez1kt2dnNGkxLsDsC79WNQLOVfQ0wqu
xWYDozCnAGNxQf5v8efYAiS2BbaO4drnS6lfNOrlg5ktLEYGhQXlZCDh9cTMNCkf6LwI3CTMK507
U6HyGJRTj6kSmF2tnLGiNhMHsj8xoIW3trrG3KxHP5n6slgmcqSP/K0J2WPY/OlsT8MpEYRyuPmU
S5RMTbYOpR3h2KMCM62ySGO06pyWBnUMiAHF964FzljTZ0ZAReijrJ1R73gLCxRLCH4rl69KmvLB
ibErJXJAeM0RM0h3gVnhdhjZUA+6uxOfhKc+PtY6HQiYhPXvt2lQTMr2UZrkbzJ6Wc7aNTd8vb1/
wPuAVrlAqRai9a7gJeiqJ3JzqiG3kDKKj6Z1d7NQt5DRPorcxxXqOjn2k4yKl2We7ROVZWsvfoEw
uGsygrQJRK9yhRIjPBhmgyMDYYvV/XSLAPiIZR5p7AE4eRyR1JhLhxLPBup4hdDxIZv6NvzCKNEm
0XCMYXMOYHCax53t8IB8npJBcGI5lj+Pj376kBlrkB7l6T9JudOy86B/+0jYVDRx9ZWBCi2I9EXc
W9BOGISCaqbzgufbaiKPJYqJXIoSNKI1HeKbKZ7F6QO8pfxm2qnC1x9O6TPnuadTPr4oALhltrLr
A8zVlajdkWG8Snmb4CemVjPhvPK++vymonUUd63Kw5hoKGwNpOtA1Q3cOtoElHEcpjlS7zBbWune
QBMeUOuGoorDaiAWEPbGX4efSRWfPzJY7fjp2CHhRJzkPQXyqLBK99sJtxJvLrAtWjv6OM9+vtL1
sxCuyMGX+GydFvNRcamCp/PBHwhkVxA7MyHRlZv9u89eirWqCb6JX4W66PplEFz79v4pv6TkN6xe
icEtBN/QF0uL2yl0kTvsUVPhPlpX+T0Fn6aP4d+2qKgkdm/bnNxi5mPu9jQ/kHzoFW8bT2tSXQaw
JJb3Xk8gcF6esk/ztaFTUqx8R/qjQdsk13QjrQEcuMCT4FGY7rZBKuKvZPD4UKcDkTCZ6De3p0OA
iXRmEY6oLnyx/R/KdC+1V9uY0gs/9dJj/FnYI5aVbB/pf7Vsjm2shD+UEddXa2pMyfMT5K/rv9vu
iNhzEB+ptWqcS46xhcYH0JUnz1meI0m25m7A3sjHUK4EOGSgk6CxgyVL82foKXrxtKMayO8hyvI+
pjl2ZWaC8W76u3gRsX704JgYmBXSqNhAdMBb6xXyQEjKLYdpbfQ338wg72oUNZ6Nak/FIzFTcnGD
rdV0q33m4bCXtVsmnTW8DRHzMXIM2KWZQjiiMf1sDOMrTR7xsLW0LYbCIvr6cIRl9hHVDdmrcyYG
XaW4CoHRoakWXXfILJQLzizKrlQgJCghWMtLMrf/t2JBkHDYf+KVwP8rjifKwUXjS0T7yLSuvu2U
4EnrW8ggUZLW5gyxVEtxCZFO0h7vAV1sKhOTswmVc9ESPPQoCx47oRMVXCTH13QwWFdYI8qwWqjp
uzNf1FBNIsC3aTr91IcupSJl3ZkL4eQLvzXcx7h9idJ150KcHPnbjlLtZu40EI2kaKAszrxDhQSK
6efH+orWnrYWjn6l4t4QurulLS88ddHqo6SYa/KLegynOlBtn6PaIWB3Jos+3msKr4KwfFSgfwEq
D9XFL7N+hUlJHNLweFbzm3pncveB3AIZBoe7IUjPtoUgFbainJU3q1yGQGzeLFFPlrHHqRG/UiJI
ZBBxAKjc+4dsOvb/ugNwSHlPxi06zVuvzg2VIYWdYVYX3x/kt8RydzuI2kZd0UAAw7FEoIuUAd5p
nDGaXmn8Gev5QtMYRNZd/csIh5AUZJcfNkhOcYjstwWwuIYpFw13lekFM7AmMjJ2weeH68H/XCyS
f6R/mStRu4FtRVMVgvcq84EcrYsnbynrGpuQw7SfmfKjB82wyLhWiiPiqY+8SGQRpypFG2fGElNZ
W4uIxrCxWcWHse79Fc1OiANIhECuzef073raCwwsTB4W3QvC0zQQzmtge/s8jBYkCss1ls9h+6lO
SXZxDQKufqpCBFjtMkTqJqgdDZ/8YXZ20JBWSyuL/iB/B6j5iZY4bPyAdLF9pW+YlT4lhxDGJFy8
2Vx+yhQEId9wROID4T/UQoAAXkgDiLt35q5tJnEKGQpQJJlrp4L06cj1gJ1msktQqWyLgEQigYnw
+qNVxEfL5zkbzH1HvBDK08xcps3G8gl6uzpMBaQMZExxjspVANmv7agzx9yjtisA/gz9Xg02pgOc
iXUm7vR5kJ7qiNpU5JVDeSdKzP28xAOd0+gR05THfqPN7PhQl6TE+QkQ/1ykDTrAaSKLtegxiZQb
LweGOGjml1O+eOkpjCbubCIOyApxqKZ8U06JO7eu/zxM1gxLdLBWKJZROuC6FWxq4p01Ph3fOXTK
sp9RoOthl0/RDlVTz7r9/sj892yGcfvWhVajsKdF+6bIUwRNTBqUc628bp0V6dMhTU4fRNXOu7X+
xM9gkmnh5t64LI8lvbfQaoyIl3yC5jH9EXtnTWhYcwnBKiX1SY6ynG3wp5NFpPZk5Ti8ctq814+d
dB0Ic7a0Wx+vPO+IRtGWt5omnNRAIt46EC0XVHJTs7jplGtV32LnXjqIT8+pvPPcZRZsLcDDcUGE
3BIF26hK3xHX91Cecn2qa79W8pdoxDPQ2TOrqu8wvzrxS3Uu9JlPvfpIY8O4n2njKH3IsApC52ii
a7C6hGkrxbR6r+utRnhNsLZC1tIZ7jo3uTZgA0ph/nuMNB4NIhfovTtoBkaMZesTqjlBtDwh+IVT
FivL4E2p5gSlQMa70pkJtGpu/EC5klmDxpA0IGEYN6e8CNYPEBBoLqoc+gLMrWVfys8pbn+C/pCq
7zZQl1V5qgoNSpk4IEp4dOsZt5sh2ZUwtRTu4kOFlVQu8pmyx+qz/Hd1wox5Z5F89THv1JGX3YIg
aR7pHSFnWnG2003D+lA42YzAG0KygJHFnqLWPzqGjf4usl+qltLjfRUfZYLA0o0MBAqYZU8MrB+h
B6bHWekmInzZYPjipfzMua/DZtf0m6FEbxuTcMwrBW4mE4O14wgwmcEQVgQn3/jjUCAzxdIXVNi4
3i+nAYK63wGRRgeoy6DiYofUfxtm5gH0sIV4jNQHaQMGNGRZMtm16yha1cMSc8E4+ItLRET3xoXS
+unKpQJZhw++nWbI8/R7zB+sH/rgJX3WKodFS8Rgd25AUHKZaZaoBR3ZrZO8JfeQGbNyQI4E+bUR
XlcV006+bCTua4sze/dPRiVdQI/GSU725qyO16q3tKWbatATM8eqsYxwfRmoOWpeoPhIyJ9Wo5gX
obTHIdinQMAsCSLDA5+pcAK0MmF9G3q0kk3QEyo6Rx45JXEiae4tVnca2i1lQ1RckW2t7FiPyCRE
i0A8THZRyxOsf4bl3EJvPgk/M+5QdFJVu+vCfc/9ItcU5DA7QlSTdvdVMzGm+aUsv3rm+fJkFSeH
S1RTF2QHfgDpIjQ6AqjKpZOhXukHsupd4FNZ2z0anQNr+IHmF6HdFWoZ5Pl2U+KEW5Hebi6Bv9vm
QcPCGJdCAtQHMIE7kJVQ+4+k81puHMuy6BchAhceryIJem+lFwSllOC9x9f3QnXE5ExVT2SnkgTu
PWbvtYuzfXUH/AWrEIFw355N98/S9iP66LxD3MeJJfv9h58flcrJVcQJ1F0rLdzazcnud7A1Bxbv
8NuZZkbtM/I476qDRSOvkDHRBkeDaX2e1siHnqq6lrJNoh0mB/ZYLpVFssD2PGkWvIOE1iGcRAX0
F5GTpEvo6JNvRu2fJmPWCATFDElMxtQZ1nG3HY2VbayM9CSKfYhUSzoZdHA5YvOHrn+J4ZJI69Te
6vC7KgakRFFKfgENygKwgeYPS2B9oCScpcaX4BQw3c9pXwauF3Wqmb6C7gik40NN9iOJm5hKYrQ7
tN6LTj1b7/8+wOGKpXZB/l/o7mX72rVvSC9cMZK7R1qdCuR9SJnT5dQyadF18jOHvDgyVs7KfQr7
HUwJ6GCReSU4GTvH1PHobT3/30ScKyEDZJsUD6StvrxKXqLntjcVqasu7HPbnOWLJjn61SWvJreQ
sWmwcgzKU3N/KusX2cy8RhBoIveeThWtPrIGsUgnpuq2HOhVYGzVnmk6jmUBEJEUJhfF8aZXWZRf
al4YY5dYj/zZx9BTiQQV9BcyiD2+bR+Wjk8eCfHPM5fHstegZWA4SflXc2f1G7//11kF02kcNPSs
WMxYqpQwOScLdbKtrMPYIw+fU5VGPFXuEu0PriT+bJUKge1GoFw9sdVouC39ZBBuNen5EMpAx+Xn
zXywBgQ7zVpjI4xNwsAhZTzWMDfLO/LJwBEajpesM9xu1m46Rit7IRzWM696eIbN2qI9IvBXP8YS
SHudtZLKGmAcOB731C8J8ze0/nEJsv7MooHw94Ns7nLSHuYoj1vz050adQhQrJ8WNjRkGa7sVr0o
wSPFH2Riu2PLGJyg9g3BIW+cynqgoUF2z+uIpdUeLiK4QZe2mZsqvnvIlfcU1sIJ1FCqwBJoGJYC
f0r6s9Qc5OiBXnXuM2cGMxVtkZUGxqma+Q6WcR2DuT4b3JVXz5nU+U69srSDT9u90qxFGB2p2ROQ
Gw1iYxklzHRLtNA1bTx0XBFaAzwRhyviaN3ykQiDffxkaaYGIB2oxqwnMnTuqCY+afozzniVTOTA
0TGObwgpYPoqIEBdoATmzp8WFxFreKhUFMnAhP/TC5F0PIsOTe0wsaLLS2LMBI7nPnoVKO9haFZg
oCIUTV25Mvdatjfnd/pD62NcZAAY2ZVgliE+Z9lGzII3QDVUivVs0/o3C8m7ZM87l1SlL0SG4YyB
ZHCeenk0ZQqDWeVQ6ozKH6Su07GytMv73VTl40SVeNt443k4x3YjDVswtTyMKkw9+Gm6uXp8ERUI
11HuEGef4naZTYQtqET2PU6cyf2XX7qMXdGaW+P7l09itG9Mhnh1QGbDtf0P2IdcF6gti0gT+Uwm
g9Re+KQgq3esrJ5uzVIs/hlge9nSFgY3o67WRBl8UEd/0Eo6cPNonnkmW5vYuVUbnVmZPEn1nppn
RIzwIjz9mfGG+ONPFBKsN/kcoHzihnPnWb8f/E1c0j1PI1lISu2xMhE/LNUeMBLsEKJqQM/jrcdd
LRpCvlcQabrkOYR7K94iQXfBHFgrC6GTccE5MqtqNm47D408RPBE3QQAiHVCKg8sMpjHy8ohrJj0
shPJQHqkOSRl/gJMiGNU/h3F/TCvkcNM40kkKl20HJNXCvDOrrbBsJkMyKJYTGZmxdrm1TlQNxwy
uY24E4QNj2t5r/DnatuEIl0mvrKgXdjYJn0a6oGBzorVPkeV0p7J4siHS9aEs9FjFzmBKVhGSDrn
BaL5/0ujBSUR314PYRSQer6QHriU23JJ3rfueKhM0/5aauBKvH1Qf/f2sp0cs+wfve80cUR+NJIN
4TBYJPGbIlG/jfl8Gry4yVyixid1PX52LDUBFShiKcjNpNmjV9RBUU1i/kHcGv01ebHCrwzVtzWe
p27ODA7SPJyJdu8hs/IIBXl4xXoUK8u994+Uoat0lNxrWWxNeyfryzDE5gwcsx4QXFziSc3tM4MJ
nw/AAmz+e/UnsE8Gi+bI/AyX/hLS4Rj8KySOtsyY9dJfDNMvWxUNOEeEwVWOe8++pPJW68gOpIsD
t3uQh7Utz2WgEMOk9RP7pv7e8zHU1KVVeQJ7mA3ngiyfXjuG8V5GYqudEL/ERf3BJGC6fkN1zctb
FF/k0/BVRywMPEKoJryYz9PaLSZfZVa9E2IHFYp+Tk1waBkCA6a9BYWhly1rGthJPykdK4Qe0nX6
CzaQBBJ5OVhPjyjTAOulQs41GxFc3QjQmxJt47DSI0dSHhqjAEJQpsFLsTORktEImfgc/TV5ch81
TSDKszbgLmufmg8R3j2G2VKF49rbWCCw7QnkbgAGmSe2MTeUdTTmkPKypxRFM4tDlMHkBC6YJknc
5wl2ymBYshrjKmWCs2yCFbnBannG3tzT0VvlNxy+SQlvXcepVmlZk+qXScfc2z9Ti92tC/gd1ZfW
dIsUu+Y3b4l7bpttm+yFep9sw0xsvWhr9BtFA/88J3dlrH+14tUY3x5qhwyxraggMDP60Atn0Ba6
8RpYpoK+85Xl1LYF+mVyL2nFXPL2pX1gvb2sUB6z1gFTMNXJwjp34sXw3kQb4EHjYwnMEVo8Mt3p
0t+iu1MQxVcq3bCGezrpeoPgrxaXwH0kv2N4/CaJuHPQbabjb9bS1kxy1m1IeEO6Dvm8ZOKoGLup
zSZPZpWNC0xmWb0BTAURkklEZp1GLm3WgERttg+6Y2Z2RnKENRIB0ESzI6dHMkqcmIe0ry6yu4fu
N2m6YKxRR/PbAsQrDhNYsjh41PgqplJOVXjF9hMdijF0jllGR9HOSvmZSp+1fcPBrDN4UK6p/1kB
bTVu6Aya6QYOcJajj95oFikPdzlaN9NowEBNW5/jYpMinQFbrFFVD99ZhQjVnrNf8n478lZMUI7o
eSZpOIg4ih6T/xcxo33IkcOOGooW+3F4Wl5wmOoNOfpm4Q/7A9Vqt2bIvyDjYWCm1ewSdVkwYVYo
On8qf6PlSGXRdsUrtj+2vgcu+VEXm8mvyPZ6mmjT4hvnEgSHCIEWqw+1XNfNxE3WY6dN+IHIGPkr
5xb0WWUde29jwo94e4p1/gdiu96QH7nOAXN2bGXvqZiwmiwCzFutANW9mZ7CDo1lHPexxxA5zLKZ
QkduwBDu7AnAhYrLida0Ci6qRRr64CSrB6XmdUuhfO4sIBCMLnx9Pxmmo+presyjBb+96BY0P7CR
lYwlBshF5sflEYz7NNxUgwsBBXSxtXqygeBmVAEqAgdIVtNmIVR/lfqSdDQ6rLARLfnreb4L0oNu
HjEuEhV799jKUc/M2oKWS8Lza9KsQL8ug4ekHmoXbWLHWv1Li5epx3IqwAhF4DWIBklDisRETuwG
g50LQ68i/dfCQVJ2jOTU4O7rlyxaGcqmkK5VhrZio6N0gRxpbawEoY+6YK6MW5Ezowq3efs7UP8m
4SFuUYKntKPmu4w4pIt1T0wQaWVTh6WKd5mkYGQ+Y64+kxCtloUptC0tGLCXuI/SKN6KYNdJHPYa
PRhrlw5nZLgtDZBSecmHOM8671bq1qGSwr+mLL5ILuGu8lJtrkviNI6T64haMUnlP1WzT34yPhIZ
AFUpgDQwz1dC9GO+tK25iMt8TdzzQZirQcu+u/GrI03S4stVe3K5POlgwJIfM+NZJeDR/HZpMc/x
C2+bwbgPk2RfUkkGcsNKVdzRi88aXPxgYrqLhZIU7CrSQvxvaUTuBibLAvqFO+46X+EyxQZSaCub
ZUrT8sCVEYfm4NBaO+j/Z0qg7vd+3xxauTmYtlh6uXXplERm4dJw/i5ytIGqL6GbwRDaRhe/H5eS
0MCN2ks5otyU+qPCLhJJhpXZkIlMp60Np6fPmlibHWdNKdf/LC1k1WCeTXva7dBLxOSfI3yz0Y0N
SbY2A/yiQP6QmftMnYz8UiiQYgdYdEYPfLFfhBk0GXNYZiM6F7JnXQvpFWhJ1yuX+cgGmFVUrXxz
GEtttxIJmYPqsOlkaR/76S5vA4LDxlWMTLBB+CA87k22CEPSkb1m81Ih/VESp8nVZUPPWQB4DTR6
4yw6jYl1b22sHq2hn/Kx2/thvtQ9wL7okc1YzPtiis3JaehGtIYxwkdpbwQbLeGJoMJK8L3RgtnJ
K8Z90nv9wcMUBG1zp8MQkKNiUZswReE+TmuMLBTnygbDRkYZ8cROxGsU+MWu49GgMAGgp5BpWSzD
zMR4BpYItD3cYqe1AGmxvhgFyfWTCKgki0ZwUwo831a7E9pbkr9HgCr5dPb8EyYAG5MIggqeVsXS
k4mpS0WhcQFGVEosbUE6frr/prIkRrais9fvT6HPtJzVUoja0Ndpk1AGRhaLcp21H9RG9hYac2Mt
PNjxK6evGmw6Z4I2+oNUo38gGHI0oNOA1qoxOusMVA3WxMOITqyG+ZxE87Chw+nBu7JWzxNtppBN
YYELG7izFcoN+22jXSpIBxNICTsECtOfo9Fh5fanS7Hf5M3Cj8SHjuGKE9iT6Y3pNIPRccftEH8W
Y+Xwgy6I2VzEOvK6kUK3/afVzJQYk4RHy9y5wTbF9cEwlUp5jjRJrditc36Y+BX6qRv1b76+MgUZ
YGwuia2nIvxqxwtFdxI9cjy+DRlkgYnIjtkEMrRA6uaenywr0h0sPpEYr0dMBsCHy6DMla0Qj52J
EGFYawDcvGRRoe3UGIRIiXxnothwLE4f7zhxbYhCkGDgm6irTY2PDe389MMFNLRxxvmgPlsyjLpJ
fsl/YW5QqoT0oZOkJSZtkMUYiSaDh+Qdu8dATdXA2xuwX3Ndt9nc66SFEqC3dXsnRYI34hUw01Xu
s36sGK/RVCLMzpEoBANVCWggBT17KgCmYqJMgEC1U6XGo1Qi10IvAEEAzUPLZ66lKxWoV+5GO60U
i6Qc6DZo4BgMLgrjWubswYLfDPCxwQxD4Qmf6F56ncxH1rnZFAFp00dXfIAc7uALy+ES1HTGdCLC
ZOyGzDQjOcNG6pCjXTeh2JkQjH3qZfRX9Z+WvC2sxBOdolKYB7OsnCpW9vcifpYtyFl1C8PrBrm+
ohMGCESJmP5IAZNiRuSi4xJjop1XlIYmOrB+qBYeuL36XSdbEwBaz7yrYjcnc2tn/KwqIBJVNldd
K39YYY2yIpxhxsLVlPGm1CUq2q9WfPseLNGEj/ncWaSY0kpWC6XHFjISDtAp27h81QauMNYIXf3d
uc+2P9j+PbaPufrIlH0VvETxCbTCKu9SvOfhV2kvRU+VotOwMOZHmpAr1IMVmAH6j5qWoOffs95p
Ko0rAwlF727s1mU99U/rwAB3vw2itWmCOs1E5PARc8/kJg8QfspzypeSRKe+YKOvvFOL2UMs7nkI
3hXmCFaLeQhJwU0xG2SEEiDbyKCI9/LPRLVgmakbewFRajCBHQ/covc0R9QX8N19j93JNL4S1NDx
6C4m84etBehKvnWIKn++cmsaAdmCmZvPMBZiUo3LMQjeQcXUnkgoog3Sv65BPGmgdhCfFUaDHHCI
+BXRn8VUKv9KkYGGNHM3OfnGpcAVQDrkWYqOooTp9Rmgqp5MeMolCMGuY94TZTaPFMBsycd6xBFa
vFvtbvQ3PokOLwgrY9BykUQgVzBL9U0vn738lhCkC/wo3BIBKwxyhHgD2XqTeJStB8ZDsr9M2MxG
JxEdW4haH43ykgXtv+T4LARjviPgFyZ9nIpDraiWOnq2QZ0lgTuz2ATUVKF+AT9aJkREyuGIYSCV
+SxwVNZsC3TrxX+E0A/rk/FOOGX6jKrFWqo89P9JsWO0fpjMVW7sxvId1TO2Kf2ubuZzn1GcC8k2
iiv2ShAj+y+3ndCA8UfNHlhhqEBTiGCYUEQW2vzyBpII3GzVZ8UqKudTfgiNiMnGHVnFkVGVFBGm
ctCIYaPNSFbkvUGNBrH8YSb0D92enJsBCWXnZBt8jmPiwGaeKnblzu+UskUxnIxw5wUXCbwemvZm
K+NexNWjZevMhtt3j8t/I7hXCexnw5hCF7fpIU/yrxJbisePnNk9vySSdSGIsA8nQjZg6hTT5YbJ
uApRB6GrUOieYhmUfoBCXburYTFX25PmZo4qLpJ2l0iXVJVv4d6M5Ft4n6zKRyP97+ipfJzgBmU7
Uqgc3VPdv3P9My0PjenBP9IJ2qA9/FU5QbJzkBL19qf4B41E0um1TJNf2bwr5nfVbxX3mAOfMbcp
QhihMl38jcvcGZRHFO2kcF3w+VbeQg0sx1DRRIi/luG3+4R1BhS2dLd8loG1Y5rA2o5lTL2V7R1R
PPjuK2tbYrdMrsV0zQZvjb5vUG8i/0wSRLZ//J3tYZdpV96QYXxlXLPp8NMh5EuKL0C/cXRFYTjC
xZQPmlUR0E1asrI2+3tFHZCQflip2t5ikcLMvxaciJ8y10+Is720T3LDjGrvFhej+UmLVdFbGHzp
WwJMfITGpyPXPpupIr8rvskbc0+z5zCAg+quen2ZKgQho8V1Muyb4pRGydzwd4q4tPq1ZoYSwy2+
tAbpZhvLUbxD2F4UivdhGxb0cgcS0vm9hbXuQFuMJ5/5iKtcVeuzzMVM506NoyOGNvaJtswu8Fhy
epXXwf9JkrdIVuw0G+2SoO+mWdfHo1KvceCpylYmLUSEW1ceMNUui+YZyIgdd3F0srKN6V58Bm9Q
7Tp3W7KqbA954WgV8IVNo1/UBpGlfB+NW4d+QaQHKOglLaMlGN5UxwzDDh+8K551uqnyfSw+g/Eg
91eNg6AJ7jwygmMA/3Nh/yq2vhMjYjZuzOmvo9KLVul3y1rXjG4MTcCwB96f1D4Yy4thH4QsTj9y
sAiUZJ66M1jWYV5kieJhOGR22WW3XNyIF0IAezRCLEj4DseTBBZyWlrcDGtdMwzSdjFe39DJbdYV
+o7d9tC8EjbyHY4fOttJ70rdGC1d/cg/lNFJtm8Go1hLZ0SZcqIjTYhPenk3jYNfwhw6+8U28VHx
r/sRSeQKuJ7ln3zki0RG2Oox1K25K1OFL7nkWIubqH57aPlddzbib8AOMd9o1qDLI8ulz6m1OD3b
K0HYefobw9cs/kVcf8ne94JFg2LB8s25cB+utmpLNChOgWXJfkvl9+C9x/BpWHhTpZ2dnOgO5ksq
EB+2cclZmqn/cu4aCw9Wj5qmytDydOEiYLuVeW+9Jx+aUo80HLSdWXwYfHLq6UAj1g++eEf+I2uf
hnHPBxYwizJdYAZyh23d7pT4S2M7nx49/6Lz30HKNgMFpdlr7U3mXgl/OBwrfa54eBJmAWspMHr1
Mdf2DFgqJsUYCJGZIkh4JygoLfdis0Cr3EsoqJ/gbihXxf0n8wVkd56IIrloDV/oX86sDBEjX72K
SBfMbbPREJZ7PLUnq9967lurNrlgPpZ9Dd5PLS/1jvF3vu/6Q0hcTLsOwyM8Yxp4q1uRUYe5mgM+
+p3epuZUNXtP2Snlix5bhugZhk8J/iZllKb+tM0jlJcFqknWGvY2ztgQrwPlwbMa5z9VuUaW11tk
jiYfGRIkgiVwkpBqzPDkEWC2EWDtxLnAOZlwFrewIcHZQmqfGXCeE+hhjELnlIW55c1Cy2JW9Tu9
YNPwIK+ZFe5DfZuKJUdboz1yMgDQL+rJX8kaPyBjkg5whhIFtA4/WS42hCF70lo2mHahSOU0sbpN
1X7ig6hHZlwbV+wYHtq4qkPvpTDjpgL+qDqswvwae23ehMmMjppM1bXVEDiq/mpToAI1TYe2L4Jf
K1uTyp4T1TTPVnrRGSzkGz+8TW0aP2xbftOlevDcLcawU2HUohg1S/IyXNRXuzT+VXEktYx/A4yF
enDrhhftXUb5E57C5ExQW+o6RTGZHhKPrfbOiq5a/NsI1vvyZ6/95PpPkf0VCPrTmehIFdz43T8j
6mcYXKf+sJH+TZmHCX1YW1415QkXrKIKkRjm+xcMq4zRv1QZ4SZeUrKk4rVrbZJ67VagzJaCQB8T
eNWyH8mGv9TR1bIYdr98+xA/SnIXoCrKMO6Q2FHJp3+xfW1Q+uY/3KL85TvvksHBAVQzMWYhGZ9y
piIBy8QdP65hOEANCKE0eOMo7D54afziyTsQq0cJY1b2GJjrxStFXw0p4ai3wNuZMKGpUcpNyT8U
ZOku7hrW2GrPdUz9UYIbR4RLNjpkMr6dAkcCGxr2UR9s8KBvKKQEBUv+ITRvIQMizonBRLmy1smX
RJ1W58A+pLU64KLgYIy9nDVKxYXAKzMghQ/M10rLh4U2hOhB7K82GZ+2oTxyuWTIxLJSGd+W206s
w7PFJaCgcG6S9DDwKz7Uj4ipW2Bq+1bFNtpZYIPCTaWqvLIZYo4ft9SpIIa1HsGIs/tknVjF1uip
DfJs56KiTyy2xBYwPQnRN1KAHlRlFpcnw3RPu7xJdo1uTm6shS+nOvod4xSaGso58q34Jej3QkgB
daAoqzhaqUm17Tt110kRHrqP0XKdccgdiSGlbYYgDFFR+hBC/Ffv0qKYmAHRFuBoXep6vUxaQijK
nPhqXczz9gKBbDWa/kG43rmymnPdQ+CwB1ruXZ1cPaDS7bu2x0NLcVT7gAQiedFQmjZ5vymCLxnF
QDJQ18J3apRlGsT7hEj2IkWboiMcJtTNaI8uZ72gWZfbKwaB3DwOXr9KGO3VPhARpFYDSx0VBlBY
v+XsPMl3A1wwEalxaaR8FCwRJeUWlQMcsOEZhSnOnXHXoOEQPabJemeP9yD25mNKNFJGIg95XpE2
zOS8RpU8rKvou8UVxsgmIlMCq9+Kr9LJYowq7mSNy348YMi0ozn2lehPZxhCJihUKwV5nbeM+IOS
jJBaGt0BiDpG4rmmIOwCXC+1g2OTX2YQ+aXTGuoUYzlCR1PBtYysoiJvpi2A8psLspk5j/iimcUq
1I1uD3rCLUZ2uAQQ1V17lSXsf03MuVMZ3QWTW5tcpHJcZgFJZY23U8Wwsarmij9xzPod8sydHA+8
UOKYpvWZBnipkVKHswbXKKSInpx6+AlZeJHJ9iss6RkP3VWqf3srWHWmfgevq1vDRfHibZt7K40c
rRpjbx2ru0Irb1IR/koxcVfGJO+tup19N/v8XXTE9Brdd1il11zw7FCXYvPvrObUSf2hE+KQGuPB
j5AYc0rWPjF7bMJsY7IJq8NPBd+pIdlo0uDLC4QPKSlIcRG/qzLnEGFt0RPJQEFjXW3IYD0tOpK5
1r4IaGKFzpIc1rKZBq+6YHW0B3T2ZkKwEFLyRdIr5v55F0S3wZf/YlUF/BW1h8r+60V3bS3tnGk6
JNp2bmjjqiP5O9W7uS33RxxmqCJkaGOqhhCP8qLlh05anZ0CKugMCageRHOXZ7ozJPCz5ieKB5w8
yVt1d8Bl2G7pkwRGg4xZ2UQ3CXgl0lMJiiuhNjCh1V3iFdfGxnyWaMorG6J2qxyh7nObFtnL68YS
G/VPLw3/+o5gFASK6wLs3I4r02YqbzM+jJvmoyymcgORTpwRzlZEVrBz3fFuBgnZDUNwJgARYZOk
fWSk+vo1jriOEzQtCNhV2bcKbDlE0izh0Fy1chVSvczGnFWNppebPHyphFTZCOsBD5DXEqwsxV9p
o7tRrXJdDpB7oa0g+azzcKvQ0jYxqi/0J4nFut1KNqOvk27UQevTVgZ0Clvet6RNuSruOxgkOesR
1FV8QkurCtZZF87HHKd9XZ7lAeN46AM+8WY4S9am2u0MD1a+LM1d3/gMgHLFbjILOt4zsm/lrlqW
RkNkJg7hqqULC3cBDdsQZBuwOhdBgDsP/2I0sSRrAhnqrdCa1dBgfWrkjQiffcvDLUpxGZv+U/Yr
cj5otUP/KAvxUyDSTbeW66IsBCJc9IsibtaTFICxfMOHxtyR7DUA8n30NjyW6xr7jrA8eXm5aYPx
ZyQhgXf8ZGvGum+4KycEm8ENreXztG2xK+GNRw0jknFfSXzf+rjTfHmre8q2MaF7BND1KRBMtvta
+NVBu4phLCXIVPyBGtuA9NPtmjw8FGGw6UBO9gLJLWgErINuPux7ho2+Xq/UoXEkD1qTni1DCAFJ
bR/oavBnrT2pOEz/2gJKbfOQFOGOFUdw0Bv3WLOTL/txEVsSQ75+XYUVGqF6M7ICtJh6FqDwiYx3
gCoRRSqMWQ1qP/bESSkB6xz9bBP7jqseiE/mf/vaGv5D25yUjDaaOUt9IAu0BHsUBD95jz4P3Plg
/6vUZzm1kck7k5am+8rlu6mf8dYI/9YHgiEwQAt3VzL/LovvgHGUF7UM2RlsGZ91acxjhgfDyecc
82FNFkKamZA6bF/AWWWBCSkLG7AscFDYJ/yzjb3pONi94KtRTxO8XneZocgbDZdXmz6myaZnX2z6
BRW0Rl+d2nr6gTQmowXJq1UJ/sx8exy2NbNzNuw02H5DziEsEzU417jHqIrqAX37nvQsPPnUQTuf
4AkPcLZWgCCOnEr64g8he8F/WOkt5+LJ8duaxOzWM5tLUqtsxOS7ZDibxaKRVyPtLJVvTcK2Vj4i
seLrqOKN5B6F9y61P0VFXn4ztXehXQ2V3hV6r4xyV70qwT+e98SDeP2VgLX0zCdMN3xHY4VmbOcE
E0lunwElLPxgDqK/6ZmWMZs3HGTjmGBkVsRRdOhReek+9HEGBSkGBskkjaXJyf3jBbelD6OBS4gf
pYbCUZvQ1rFmd6TqjvErNJgg/fEXYQRkS4xjN8q9BR2pcI1Zeym+ZcyOrRZDSIAvrgPZXE3+6FdF
2KhCgcRlXUyzNqbC+vitAsLMmagR2aMR4yNZX2aEGI19UeIhcXLL2Xfo9xzL0dzPjEVMEE/Jes6Q
YjKq7YV76lUWcpG9CoYGMx6acD5cdKUkLvAWsc/p63Spu7ET1pNztnQM5tdWS78wrJF+kIjGgphs
jggHr+q+QC2T+gASNgVS7G3AJvdM2N1QRYtUzzyDAA1s7/als379hEtRZhsGeUdjlKx7PUunOx9/
6ASI2xris7KViM+ScnfDhB3FOwl/ZeUlGhqKk9uvyda1nZCjwjIOofWV68CBvB9tOFnJEd8JK0QK
+TGHShx8T2g3BUtbs++bU8oOZmB99V+/TSdnJZ9e8NGJRwrsb6RbauEgxMUj9XB9vyijEuufJz8N
BZ7IPeKoFtemZQtT4+k3ElokpObdwzB3Jl+D71ZbQ/oX18QJP/zoPNI2E5QxqnfeDsva+tI5GG9e
TRVQfcXKO2Lp4I0vL8P+CqearT4nzSw09BkXKjNzNs/SizAoxOhXP8HdJEEJefUsZS2EfbyO9rvJ
ZGeMBB6uW4lOpox/e9JZWsGhG/zpic7ij9X3IGHknEkaQVXMSPP4hg6+RvGiG19hzI82ekA0ybNi
KNv8RiaEe6QdrDOxuyCmnwd1PGeH52SGfRnqeDk9So1fLCYGWS0WHrXGNHqrrHyle2gYewhfoiUP
FhJqhPoUYayyGBV/wVQJs4yPjQf7n5Iu7FxZ2xKpg+h5e4MrVTTzQXc3PtMmt9O2fZQvDPapuQTQ
jBxUw2YkqXVOyBXcQcTVwp4kEP6zarLhb0Qh7zuvO/ds42KdlwXzc0KCZ+9Ha3pm0ovIcmotVtZX
L+S8HLVDoOUrgXxDclHNU2KYwncsOXH4qckcT52spFbuimUaGovRihG+iM88gHVS9ASHQ76zlkOn
H7wSr1bmswGZBBCsZLy7B9XCihDqMfbtUH9QHsxzL1zUxVX3I1IZSbXz0dwEjj+y5cOu7Ooo7BD4
xjTQsixBG4wchb9C2POGq+62SI+Ble6wQIMcKSTHGO0Hv7WD7kmoKJ5TYzbKqAIUuCAKRKwign1N
zBWkEF2DCgcIIQHINCrogXsOYOSRMQujrGPVhgUnjxdwi2YVXDB9Gj3XxTyjxKE28+tdTwJMmHaH
OhgXCSqPNIR857H9b8W8q4dF17kbiQkQ2lwBXKrkz+s7cxWA8NTjZmkNJlBPVuyqfGyYpY1usrBn
JfklmqstJGtYDDb56nTZBpBKGpyFnnerocP2giKjtgOnBR0pI3UNTAXx0ogLZ28YKNfZfWeg3rza
WhZMghhZDNY9FOEmKawVfUkjZ3OzIfpNMl9VZc9lBpPU6fwiqILHJFz1Y7XxLfI/Z6O0M2joDMqq
iOXjwAzEBvwjU0t6BKf/dkyCNBQn3WRR/pOip5wzdYr6eYcvNjLZD2FUtAPscO13AZMmP0KmtdjB
qcYsm1bUUYOwmP0uEW1+9DILAoq/Apb7A05RszlqzdNgS5S568q4RPqPJn219PyRTDUjzmV0DfHu
Ys7f6iJy1LPv7b0sYks4tvxM1SHXpVsQlmvmM9kiIok6rYL91Brm+Ti38ev0hKRkFxWgTOvE4bEF
qRAHn0p/K8W3Ge/V9ldPV33wlCUnVG8WCZ7pMpJPZfmTWOtp7D5k3Vqmk1OlXdjNQZi74uFCDC7O
ehMtEpJVRPETsTMLagR31rsRu8l05IFLRwEqW99phyL8YrPR0FEZutokOfFmdZMtbJPQ9U9f1Wcd
o7yI3Vyn/8iTNxMDk6MlzSaQ8M0FFJQPW75XkpjxfwDew4rQl5qNZglbgn4uUjyIydYQZC+gjqMN
NKBPUpIYAoegXBFeRFJ4SYQxW7Dpj0kSzBPmwHrSpsGYJt6rIEB/rrbkrF9V+zSEMPYpLmtg3zgQ
2UAgxZKN5F/Dblyo1brmCJUindV84MRsI1u8RtKhEmj8unrjlaSwhLANPI8BLtx9WJEZZIxSqecl
/j2tZx1m3FPuw8pu2L9XS5GOy95WF10vo03tnTyvrpL65XJMmwxewZQHdjdT7RD1V7W0C9VpDXeu
uoEjam3eRpbT5gWa7C/1f4yd2W7kSJqlXyURN3MzrKaRNC6DrrqQ73LXLkVIcUNEaOG+mnGz55o3
mBebj9k13VXdQGOARCIjpZC73J20fznnOwttCVycKLpV2UvspFcmui+bAKl+AOVz3vd4D+ww5qbq
4nso3/WA4a3g6bPKmxV1IGh1byLMh1jq8q4pvHtGw/ZS8oKvpQZ2DzL2pojgFFTEHTJSNrngJmHV
k01CY12jc6nS5VDFDO2Ttxq5U46sIvF+OGiFUVl1pJ+ZrjkuOgKPIndzAZ8JtUVmyHdcZgLbEd9j
dm07ss1I1CCnt3IQbdUY1tlcNazhI26Po81kWqNC+ZqpQCdSj9b7SQ63emb3i/9tXbP348Ip/F2z
IapD1izS7NQSb+ZWEfuHkZInpzFbDGRMlmydMxQtztkpuZQpr61N6vA/OOpoRQ9F9r3NUb9h5KC8
09Z5HMEJfbRsyBoH40315WhKb/FmhoHwpGSL0mwdqLb7sQ+uPDpwMxNdZ2XHNjA7zixygS4abrdP
0mibDJd+Cs+hwmLhDIeM4IylAh3qtYLlBnuY8jIWKUlQw8ghYO5Azr0hBamYOsvFuW5EfeME6i7j
idMR9zm9XiDVfel5v5aqu2mBghlx5wnYMAGXxpXT4YtYD3pZWnszcMwoRiX9fFtOw6EdyFUqxW0S
pU/dKL6vziM3Q+To5Nk5LLko7BZbCBH1zu16BYjcOY6L/UF+903cJODMwmNvL1xoGsaXD2Ytu/UF
1Lumu56Mf2+8mzhKf5uieYoZTFWW+sG8jslzA4lfg5SIhw+QjalWT2XjoaAAOMejWmJ5XweDgx5u
iwi+Ur7yAvrbhPjq8iUagGxF6JbLlyrKdwG2qCKfvw+NAnNCtTK9lkBblOWdyoUdOYooZFWYC4tl
3yTqzklbROqlOnMBXUbhozPxuKchSZbiTSDEWG0GVv9mB+yu5ATp1pxFW5wYpKLAQrQe9feZT68p
OcGWvr/paUSznCw7v3wdvR5xRuJ+qLDbyyT54SXyeyymx5hdXGQ/EwDwWPIiLRaorYh52lV2cHzu
KyHNIwGv7xOaBu0xJSv9s1zwgeXFwe551k1/K8X6OaDsrMVzEyGGEctLZBHnMju0TW1W/ghMfgg9
KmPf+5qS5mSX3V5M2b6f4se5Cb7zsE+Fl9y6KKKSDrHghHbTKmHVVRT7vj/dRRE2vYFSno3XQ58p
7jqofhMMh30LeREpd+q+p4rksJ7coMC6tGW4D9sHGP7bkDyIgostZ8+pOnUJoGLRqa9bs/YxQT2+
sEVzhw4v8aNr5nuTYxXDzmf1qMhXvGlKmDwCIobxeQnshBXlyAknnOymGc0rUjjq8+WGTz7axFcb
u3PJeJO15W4hRX6QNHMmeCoQUNhODs61uMFHvQ8BKvr1U5VUB5zlVrK8akQKeert0biy6CVXPu6f
DWP8ISH60nEuSxHdSM0kbmBK3JxjQ2D4BMMUuqIPVtSfEf643BY797ehmROYs+LJ/urtcicmecxH
97wU7kuZ2Hs5yFPbsvUkoxXQP8qDfZUlz0LrW3QQX0njbd1UnzTc+GDaj3zcRiLUYbSXOj11KEVS
tFk56WKFU+6N1L9THe6n4BGJ33bsytue2iZrLktUsyBi4cFUFmb5KcDKtciEcWh134xkE3TxyzLX
1paC5G7yLyISRMZngH8ETRvTK9sfKJnJkkYX7c7VbZirh7k5EiMLR3KOrduqBhLqIkj5HYbz0eX6
NRVOQ+AbGVvjkGjcgsO+NkhcjLh0E7a4wUbIK8/4sH/IIfiavwKCTZ2QeZR3w2ZUQL9gwrfxwrt+
8h+X1b6p5ec6XXOK+OywX+jS7r4zwcWO7dvGXrBiLgc9A+LyScZuxvtVPNDRVU2WgQld34c1dL0a
JJUXWnvXV0fRqvtkAsqAOVtEpd7TjFwpgAEiiYEUBlAZ3b0GTSCW8QxOeAjMdvTCH02PFTRmf9MU
asNMAuWb2YW3dY3sOqReTTAn4FspPHRRun2KUKplFWoDtIXuqxz7/UzmAacV677c3xThcD2yg4Zh
L5YCbE1E6DkujiJiIz7Ej0NHF5EP07arlsvMSojE91+dJidOncO6OspIXdx5PJUudGZmlqPML32K
NHMgzD286WY8eheRok+q2V9NkoCc9qQtqL4cOlaG6sdnjq+dDXnqFb6+hkOQzIOWdYEe9G38vUSw
mC/vQ1vt2yXagJJzZ32sTLMv0E4tmUfUVQhbwAUz4WzG3t/b9rhvwa83kje+YtcVq4PtIX5p5m0F
gb+aDzSTJ0XqrmbG7xPzrejI8WFeOoKpbLqyDsNCU7wFoBMVBiAwpuHPLoTi/mrlDZ0U2giBIjlJ
t7zF+6z0mf5V23g1TqL465QGt/A2k80Qb4mej/DraSi1C5jxtepuGWySHDXRiEqmCnIlLuCqy5iT
uKtkDRF290v3qLKQb2U0tS7prHWGY6OF7WgYg7GZzzDYCpqjivxqk+KgHvP9j8CFq2NzYOsI5k2H
dRD5KiJJagYiU97H/lKz6A7Tn0v+W5nXcR0RVWAMfYw+8Pz4NX/V1rBtKHI5unDpNewbm33oYuv0
zzZrqKwPmc8wcLcl6uxnJ0uPlnhwfJL6+kxD06ZATF1Bys7gkPtcrWGDRDQ0g8GHENGBCQ/WV2u1
46lWOPqiDBmQHIBY+7D25+Y16MN067nU6+mPyvi/3Vy/lSBhtsLOtoHB8KudjsfPk5+uk1N61eIu
68n4CcICRWkI/2SyeLaAj5wCMYfynAe/A3JWhQxrGkBzHb9CU0jKwABBdm0XkGiq9lZ0+l5Bgky6
DNHuUAd7rS9WzBHmeHO4CSpUnhaBqqNZtyolH7LUg5disrDd18SPuKVwjhm4k6hruasJRN9hgQ4z
9+qcfTFl5yxFevQ5fEhDpZiE8BsnBXGLSKtmfwoYbRdbFcTq0mAudAKP5E6szFbg/e6mAFTrTJBj
XD6LgMwKqxjegfZtx9LfF8LZhQ5mZQZMm5AGoc6QDfgf/rjCQbLswpW0UpB9gLZtfHRSeFzUv1ib
yaQPI8Sw2U8d1HdFaz0XngS0k9DzN5d00pdcdsdyaqmifYQEyiyXEP9WWo4nXlixzytqHm++D3Xw
lNcxhA4nHkHR5U9Rmj4EotoVFV5947u06tpmXYI4AM8/oEmEgJOFnEGEhMXNK3qU4IHMhx+SZMEp
wdPsCBwbnQ5vqgIclgZlbxO4MTmMrR2Zogpc/1XXOSvTAEBBMnOG2Ih6ZR5e9wNr1bR9cmb55foP
JHIAZ7Qk0T/JvbHhjuf+j5EYW8eH7s8zz5+0U8Fjmn/NFZEJbJKbQ+1BRnNTPiRJ9+zmLTYUOR+8
kovLVdPZCkb3ENXnTOfVuRriQxgwRq4CeqyktKfjXCWXrgW9kmUxsvFtyLm5mRM4n7kNFL8uCQQz
ZbkXSwroI3MBv8fjTvf4FEMm1Rt38YZDz1XUrYlHsv+dDEGxS1KzatCrYyFXeg30x9kxZrsYPJr+
qnIil0sM2bTXtTXvwnb+mLrqXTtEcvhC0aIzxXcY09v5S0/q96k0IYFcpfsZg6XsfJbVQ8zO1lXV
td0hEguYH3ZhdyOKjqX6AA03KwB0FYGGFoaTImQhsHG/U0J/JLrBwVIY5A3iVz0h0Z7abV4ze+sT
+a7adtr1ICFtycs0wNeaIJUIQ+ZiRTyFqkoH7k2BdjRi/+7nb7iTn00wOBjVK/ongtBsw5p7EfGb
RAjQmOS9r1C0Fi5JdTni7aiqXtsx949uFl/qhkWaDzyrWwAv9oF/jFmxbMeahs71vCcbwhy7voMg
W7QNAOszRjPHVtufKDdM+dwZhENLAn5xzoxLPWxuw4mZjhon3LWCWohIoSr7JUsYrVP8PDowc1PW
m6JBZDmKZDenhHpYXPee9n/nznjOe5IIaiOJUsQ44XRfUxx/LYJ5wExdkLWI57qCthTlQJ1ksJKD
W0WrtQ1s5PiR/TNm2jPPSHpyx9l6y6qmdjAuZ2503bngzoUVvEVw80aINMp7KkKaCVfGn9xrKg4s
BhXqUeI1EePyIdzOAm1CvCDULCcAFcEBVsa2YSNSUpNEL5Piyqjnn7mPzTg35MIKL7hp2ueC8ZSf
jwLJN2+HFzD+sw4NVfFVGPgbt0kA8dtEC1s9IWvCquNLgk3NhSgXriw201SsfMrpdYy6nQRmFVcW
DRva6SFxqGwajfd2bNFUqI5q4TEqmnPgAbpWxHDnRQbKZkQ9GzcBWqRpP9ceC80lBzxh3MscQrdw
2vROem+ZCw4gjkGOxquuOyQ2AkJCDopaeLwaHQSMIJgftdteXM+xt50hzJTtlgqg2DisgEOa/rLs
frCmvavCBihwbJ0ckNrR4J0bXnHunMycVBk/jXx4YH5CZbVcHBxSdVsTbOeYCt632J/V2Y1jeYZI
lYfuz1ei8/Kd07vXxcDcSPWEpQ0akYe07jtkdSVlF/NTPAtDhb1rprcJQjmgB33smDGUiGewsA0E
vUi8h1OH932thAotv0cKcWc0nkTS4jtF/t4nTL1Erx9LgdlHORQrVW9gMoHrQXQlvObNSxO2aHOC
qa7IaKN6qF+EDi1Gn9xMudva4s7e4aqTS0wiNqMXq0Z6M4U/c4VIcbZrVvXS69CA3IyGQBAnjBjL
WxDnkCAnIy5EG1r3+joSQr/1UYEpv39U6H3gLLFZ8qLmtY57tmAuA7r0vg/sT5YDT2HfE7AY7Yn2
RbwfTRV6UFx0vs/dPRAoB+MgOWZschpFDllREe2Q9cM11yVmxRRDmlqJOrMDBQMu4JLXqJvHKNyi
AHgpbX0RWoItIhKEe/W1h/iXZu215jJlO1Zs0oysj1bZ/c62iRnW2YccSS1YnI6eDxwv27du0zMv
7ix55IpjUzbzUY9nMOQje/8yT1g7YGhyGmvXFAFf9wQaPnRv3UKcUdS/I6tlsqrgOBaQctOm+D46
TGktH4+hpH8KkhhJL7OhkcuHGc2jV9bldsT8SgHebKYJY1GUDwnbCPEERrQJMnsj+6gkoJi5Yk02
LYpFlNQ5g/rOaYm3FBEACTPu8BgucWVv9fAh65gi0BtfJXepTsGxGdjzyN57qhH5j24NqHwZ/d2i
G1gI4UMyB2vAuIE2MLKtLpFspMp+zV0qI09MBUJolHkDilrqbrNzav2Kca7wcqgPfvLgtsrjRoZ8
qUiDsz+w/Y1ZjQ2m6Dd8SDFlj7e5zUjbkRLftiPBbJXXxDBgNmShNVrqZnbkR2zYP4zy01qUzb51
ZvpfMibzfHlsy1M1QZDX6r21EKiYaGXs06kM9iviV8MeUEblwfLDHxQMUOMyPoleRViulb2IYokY
7iFnWtroNusfSrtbM0AAQ6UDvqFpnJ9b2ANewaYbFzmxQ05uNo9GFyWezxgboYeMVmbpiwzd5Oi7
zCyzMfIPuSpZao14IKLOO8UcqRcLalxZ5W9uLe+X3ibuuvtIFUemVTj8DP07a1rJJ81AHcle2los
l76+T5qYd8NmTjPMsNWCEKIULeuYNJirnISITGwSdsZCxNQZ80BQmHOTEOsLV0AsHbcDYjNDw4Ct
UOfJ8V5UXAHi8fD2ZrVdr7Uinxs28PmgWvyLM570pfkZ5GsIY8WewcFDAXGXcbqdPLpO+4O9y+JT
zlk5HJ6xlwwU44cydGNcA+LZiZl3dsV8m44hsTKx6+3Gqbgpes3YKszunGLGi0XdlWTsHcpeAc8Y
BoJgmE+39k+yKLJN4zst1+WMq2rqPzAvoo41WI3s2N0VQaqv49J/aLX+1YwFkzbUeweFrGEcfLqy
2b8PAiTEU9Ngi6INicpQHOKBCs5m2tZyU/caMnx1nqyzDYvwVR2uxyjguznKvssh/Qhcvezt/mIK
LEIDhfKVz4KZDgfQlJZckQwDqoFmstc3lmnvZivA3eoW4dbJCWSLoYsoOsQ8rpgRTZiaXMWEoYjQ
4C7XvqtJ7BER85bQvitsCng3gbda00D3JepIzIFxVrPaS4YjaTjbwrUguQj63sEhVnnKNy0y7Y2Y
3d+zO7AmxWgQGdpMK3d3rRqvwbX/ctIIo3XPCqqoI+bDHChYhzyX9lOvUrie7AEvaW3ggf5z7KHv
ztLwKlQhlsDWVFvH2tXB8jqmv62uequt7k3nDAviCCdLk6nXME0wt2ne/kR5L0I+5zV0b2ivxAUG
3I8mvROF82UoXbmMORFyq9+kpJ3qGYZhod0IKU11KLPmWCkF6RCXAdbPxsIDZ0div5AljeXxSqXQ
N+KbdurhtsLmXL8+NZSJyAwJ7bhMazCe9piUFwjztqCl4wiar2qtU74qLdJVm5zGuHXkWl8bpsrt
anAflPpJ5Pp7gIbJNuFZjOV2GmSPXo1ihPHKdhiJsAwbKuRlEk9zwoKcFHdmB++eDAVwLZ5dFf32
q5lYwoVQyjRDAsRAEi4G0bbZWvIyR2TJRO5AIO5U6P5ESfm7Nd2Tbw/7nPnSppweLHdc1ZEKNGDz
o55BGKTstVRikA2Uax84Y5B2BXndGmZKpg8D4AbUJWoCN1nlOEn8aR8lsDyWzCI2fGABG4BaGpwL
SW4TiMoup/VLR1poJ2VdrHINbU0gNfFOTt4GOFHqaldbvLxBjq+5CL2jsDhFpsmZSZ9NjuEQIri2
XXxSYbg3Lc44RF+vc1X/ThvmTaZnSYJk8kfYKCxn3sGac8I+w4iVBzPHrI6Pf36fzpIdMc+PTWU/
u4nzzAbjHYP6eZBU1o5LW1jVf3ZJxzSteZnZRY5rvrsDo9LOv5LBv1PdU86gAEANH7LFjK+dZT5r
F1WMjUUxLl7mid7H6/VL4+LorinLlGEXVDw4nUc6YPmzIdkx7JptZGAC1EwIhkqiKYnkQUOUrfjp
V/76yK4FHcrmNFnYhhCOYRgWraSVoti2wqK/daZDaBEz4LpY8PIIzYFtc7fibzGv+q1S771CzZpl
6WtaRZBrn+SEj9PzS38bSWR3TYZ7skVmyMHF8pdlJ7eCfgiTbZeqnz72sjrFP9y5yDJTf3yfWutF
RXl6aH4McT6TvXbBC/DLTw0tpgLS0rE2SBtGUEk6wVSMik9SPJxVNeNk9D7M0L/Tsx4LBJBInAqP
8m8zDFg7AWicvXFMdgBewQIFHgHxdkNy7wU74eeo04fMs691MWDupoBpJLQCZ1AeTmREQ8UcJbvK
52hJd9on9TLAjNDG0bGLaFzaKax2UnJwB+tHSstnfLt3TjypbTXynkWhfnFHBGQmeLct6bDdgjjO
vUouP3WCl1Ri19skmofk9ClBQVW3bkFzuQyiOneTfq2ilyrxrou63pTo1BY/57SbS8aAmMIbdqBl
3Sw709GJl3P7NfTBq0iOfeze84zORYJBcfYRtkEoZn6d7ZtlpvQYGNFMhfh0SSONNfs9EzXXWbSs
U0hwaNYYHN0AcVQxQU03FIODm8zbIKZIdkeK7TSJ2UfN2w6uqRf4r/3kQVN1vWbLiTSz3nfYY3J0
sdfjnqvGZePylJgPJ8mOKPpnaTPEZNf5kkDzIQplYc+xKvlk+apDhiP93Ezsp/toU40Zn3i9WNuO
nt20Ika+MH04Fve6PqEZms1y9FuQj33Ap21o6fw9nxXnkJ5lSe0xZ2F3ldhly2+/VmBi36bWdzui
DqzTllZGuEctp5XSgaojJp6G1Uy+YbKMc1k0X6ZHzFFVgmZeqme/QE6EYODYzO5NxE0dxySvTBfz
yvluidWv2hniW0CIThA625DBeQnGp2Ii2nVZeGhhYM4tzqlS7mdoDm5q39ceQvE2tuAlzYRVDhpO
SgtLtrXZvWi57OaetFhqQZHVuyBtY4SFP0v1YiRlf1G4OOYcoAcullXcoFxrkh1qXQHVV1A06r5B
sMA13XrNtZgJedYJ2iNLBSda621S8XEsPWYhUw6vKE2YGE2abRGjODwRK/ItCREw1sv0PXSC4Lql
2Q9y5tOMyHOD0tXHSq+GOr9Ro/WouY8dirn75Xas20TAz5X+0Jxn1vkqd3m/7IaKVSxPSdA0p2gO
zt3QrALru7qxg+uMBeZGNuK8pNyr2jTpj9SHR6snEzqpGfLasUWrQApUmUCnlYsX7I3i9uWW81tk
o231gy69ipowZICPDQ3h707mXB6ZA+24GWB3THwyWXnZd/AO8u1cYzjrIyIsmunDtJR6Ou7uBwtT
U8FaswnJemyIm6kL9HjZoNW1N8iHcBmbpxoxGkv8gRXWLb0OZH0bHHKc4vLQB+74y86uCRUz7Ruz
LcosN2RmQ4m+GGyedomfkQOf6ML+CsUN72j7xBgqpJ8N32QsbuXC30qloFHug02DSGGDfebISBJH
635MCc2Y7W5AVsKwyLQzOi5JqmVBgz6n6dGRPoA+Yb+p1LVQFgzXJu4/61W7kJ+CnE6zLkH9BtkK
6pyoktyruHGoZpYYKkE77mKuSrc4FT5/Dh1Y4jA5+h16fu5fZIl2hfdDoNQcLC4zO5ML+9rhi3mO
QcMF9pFbbY0oOqoummzdcBL7qm2OunI/TGOIBay4w0fWLimCR7sixcWbV1Rjar9PGlBSM7k3k0Du
K+rPOGmnzTzDR3YxHTqAHqXIWPwsiGFTOuJONCVZt+2hlSHS2EKx9KyzcwkGBIwyjpo2CJ6lbLpD
4c1bOCXJUVEhIxiJvgqutJ1J3ty8r4/JWKxPmTaZVuuhTVxWo5OXHxrtkg9OwAPSLsvZqrQip9a1
qqPrI3br9FxuWgBsIWNjkn0plZfwHWNVPQqoOWH5zqcKRJgZuffXZrMkHvB5iQkuodsT04TiXlVc
9IqbS69Q8HNlEwU04veYaZgtOaO0pVmBYY3GLa5AdxRMU67CnhrGrRcCAdJCYftu93Ghf9oDvVE2
pt9NOvbHjFguyexEBQxps7i9qfDRpR0y2cQgK1iWZdpMHYk5hfVczkxvQtW5R84e9oGi3iVEh/dV
bm4yT+CaT8w1vJcdbgpyUevoPQ+/zx0Eat9Gu9EmxX2Sjc/VEkKxahzWL6h564D7kqlXeWZZ/WpF
fzNmbGRExcemc3JwKPVDWqJpd6LVSp+6L9rPD7O7fB9q/70S9EtxgSLTm9nZw2IaCKuZcj6Y7EAq
A7ZOssxNkQygfvqyY0jplUsCS4CkI4rm1Wo3ZNucRd0hid64ZeqNoPXCSsNwaqiLTRT2b3Lm/HYl
t3ol/NdU2+LcBejxHIViPnN+cVbtZw+Ap/RgCBRpi5YKyVxppW9dQuVVjHs3VM22ibaTRD7p08Y2
PYU24bghJ1k0EX+TQt9KgCtaPfuCNATevp4tOGL2Hmt8klDPWTksR0MXtuG7T7JGhFlxP4HtIb+Q
IZYjIJapRgk+a/TLy0vnx8Mh51q9CofuVMiYWWBE94tb8r4O/BdR+nonTcHOMfV2aQI3ZrAIXw0Q
ruvE5LsIPsecxuAffY/tXjI8FiUqVCwYc7NAxQw+ZpcRrIqafS8xbSxJ/DynkqSlkoPGG9LP1lGS
eaV1PSUxMfQ5BhliDdM+5rReGH4UM9GbDpU1tHpauX5g7Bg9OhVtaaxLXv0Upc/oL92hmy9xFEyc
6DYIfC8kiK0Kd0O3bvH6Mj4shsHZUuOpCIuqO8b2bmyWmyXC09fU3sl3hukE6ORutL9rU5OCPtYI
8RsOEMxYjACCZg8qSLZcUT1BnYpwKpAH7zMA267svlgw5js3sY5ycmAAR8xW6Ye8I70DzmyGxVkm
HwIFeaHFBIC/Hj3lcpd6nX+NinI8maX/zFF9wDItre0y0dul4oUJbI/CUnNHoBYetSTL0N7GS0bi
hZ/u2kmjXyeH2LWCmO8p702jx32GsjsA3KQjXk/EY0RaTPXOTcWPKm3rHVtHK/AjgvzU40zEmoIw
QyoGydgBKlRT6s+MqudaBOODRUrHti+j1yKOfyeqzy+uJisiCdL4lFktBBSEcqVHIBp+OlR8DXf4
1GH26Ytkb8qG0dBIg67Kd7QL4EkdB3yDN3dHP4w+isk/5VyO3JfU3URWzWCX4DwtdPSsOILtEJ0r
j8dwQnlOQ6gmcslcNowB0CPLBv9memuXVsVzuDjA6heQ1E363o/I+upiBDvG1V7aMgIiPp/8/px6
U3I/G9zZhmoWIV7JOUVOUFKwb05wwlRNfedNdrWdUwaXMX6A637W+Ac5wRwmWVj5FqAJqNcmGAmH
YATqrVvvGIRjtZUouEoP/oPjxECHaobUzCb8AEqr3/aYSlmI4ogq3nxBEeENzrT1AzXv3ap57d8z
Ex0SFw+LwqU7ju2uWh5NlGW7EGH51uHVDAuYCklGXlxSZ1vTIl/iQP7Fdf+L4LCCqnr+XDyP/CYL
f5BhvxwJq72kFkWqBRGiYAFUOOa27oOtfu9L6e6lr569vL4Y/J1mYLWOnYn9IMli3m+BTXQXqgIq
tzU/LuYmVPSLTWeA35WImWb01gIAY5MI9ymiq/dSQh1kLi/FQIOZedONtiDiuqske5HIqGkrNRnP
1IoDkjZGmIGzWbkhlvNRrZNtjHpgdsrfOW5wxA7g6Dj4V+UxStEUbWakmcLUOfIr5bv+kU4jjXB3
Raoz19zlj3nASpX5KBMxWT8ox73pjEv5OaHEWHuYEgUmFjla+aZzzDaFpeqJ+R7v1Zsng4Z7YIq3
XLaQ73o0gxNs94gXplHjqYrFwjV9Xw5I3o2FgUbHHtzUGJm6Bma6ysTsvI+BBc77rvA1AtL0Go0r
OOe4YaAuQlwDUw/uHQV3lBDW4yF5H2Jet0oUNU75HmZoLkAvQhIsJLcHFHOE0WSN2uc9t4/JKCYT
YcXtImb/ic9u7/bop7qOiadOKURh0yL8pI1u54n8QFRigeiTw9Lql6KD0ITdc9xWPf81KeelZ2+S
KlXvxqC+tQDGbft81yFR2yKrzhBbcBxlUaUudronfzi5jNCluXP1KBoHKGk9ox0rO7QJd5/Ir6Zj
nuo7bwy4TdU+ykk/fI6TChG7ZjQydGBbln6+FE5gjr7NchcnsnX17Y9/+du//sv7/L+Sz+a+KVk0
1upv/8qf3zET9lmC7PCf//i3w2dz+6v6VH/+rX//rv/0Tc9NxT//7bfcZO99o5ov/Z+/a302//5z
efS/P7vtL/3rn/6w4yTRy8PwCb7qUw2l/vM58Hus3/n/+8U/Pv/8Kc9L+/nXb+9rd7H+tCRr6m9/
/9Lp46/f4Nv9+UL92+u0/vy/f3F9Jf76bfN//rf+/OPjf5xGjq/P//IXP38p/ddvlvMXL/LCIIp8
YZNuGLn8zOnzzy+Ff/Ft4fkRykIOadcO/W9/cPDplIe2/xJ4tmPbtucEjkeZ9u0P1Qzrl7y/uIi6
RRSGDqoI+ETRt//3EvzTW/kfb+0f9YDYLau14gd73/5o/+0dX3/F0EbmJyWeWleKwA54hnz9/ddj
Vifrd/9PUuPxN9ucFacJ9s0V65/zsC9vyfvYAlEihSze/MOL9Pdn8I+PyO/2Xx4ykmHk83vZXiTs
9Xf7x4fsRzlXGbuElniv6bmbEA4DsPatPHwefA7QfV2Gs3/2m6jADeOIsepvLECJ0btJc6JNT6WT
ZF22bSu0PSzsmLan/epkc/welVFaMsu/OMNovaM8oLeNF7b5Z+bbQX+aLFj7N/gqYKG4Cbrin7pH
2b0b0qxCc9h2JVBCu5KYtsspbjnxosSgtPdsfxuIwh334wQADPAxwCqT2GtWbC88cHI+X75jwwm5
w5q8riNIEWXVI94nYBP+mPc5YnsdgSLJHZ/2kIbCjyE/lVhABqkSgoOL1JfjZTI5AT3CD9FlMGrw
u0OUuZ7egINk26JYEKRn7MltyFiJXgsvXtyP8Vk0QQXtyGE+v0EBOAVA7ymUToqJF8B3lpLNbY2y
jc4QJb77Wk+pKn94Si32OmjSPrfaJGXAY/PmdZ9zNKLhcSMghDdJGmtYbkOW2NxkptjH69qVGAyi
njSFMAuBRLTabsyt5eXLs1ervAV9Olqm+ZlGae9vBjufiTnACqMYmxgsd4noCN7AyJ6axwh0gwXV
Y2QcE+JnRnBW1+xYGICULPNMZsVr9CfnNjtfNOCHzDgzGxpOPHc4DVjsqVcGFuoXy8pS+ZbM8Y8q
c5EzDxbnAclVU3kzJGY9OAOLzKewJSxkH9V4AXmkJGWXqViP7ujD3Ojk+R64imrsHR/nR8keik+O
9ermkHeGYU6/Ji428ksjK0Sc1rdMfsQUYXZeoDjixBAOxM3aCHUY7JGTf2onFl5jwWcWwdTAZzS3
Ywkb2WHObkS/6p+cYQE81zYD+ZS1OzxDdWNzPSwMklFBsp3atxkUsiuf3RlAjXbK6Ac6RaRr28kQ
6/DQx2Da8RjhUmvmKriru0V6u2IcGfk3nV/15zoYsREg79ARRF5WFldV6oFjrlUdAU6KapTzCohR
cZUkzvgZMeePkU0wDKLqxQx8BfBTsNmbejwKeRewXGJfVNdHU607XIh6eDvZjdRblA/9uGPAwVy8
nYyNginBXHns2wmaVr1YqPBiRi3DbRr8X+rOYzluXev3r3JfgKeYw+QOpA7qbnUrWZatCcuyvZlJ
MIen/35Ey6Ks4332PVV38k1YBLAAKjaBtf5hMNW7yaWWAPi1UFKMJOwM5qzuY+eo9hrZLttKRH7p
FJxy720tznS0HjxkR3yXT4PbUTguqkCiigGRpC780spxkGbKtX7w9lrSYq2ck8q3t45j5PwZ88tI
0cePQqQiOh9FM9tC6ot/4K609iNU+vzoVejRXcZKSik3541eAi2y2/somHzvS1Y5HQZpcfq5hOUC
7VU18T0EjIhRsGL1XXTS3GKizuIV6neReagrCV94+HqEBgf+hnf158rKfBW5zD4AMJnkvM/N2C0o
IXY2Vs3Yh2q2eidgjHeXajOgDZv6Nra2EbV0imUWELgVGTcP0Qoxpd0VNIqerEQYBOquBOY0XjkY
oZEyblwQ33buAg10J3cgca7niQbHLyR1FfR14ayMxAAxZbqcaG8VHTbgtgYbAjHGUKxkaxkIHwBL
KvkA0oapehKejx9cw3/LV9MZsvCqLZDkmberpNtjbcgFxFZF2atKSz0Gsgcs2BnMR7Vx0t2Ruq+K
rpybDcDK+FdWtG1cJZlKAcppjMcRrgaiiXFJFcpxnLDC3LVV5rpdCvUJCHVsAw1UAWBodlNoSNPo
aXRtUE3K8e6EhAEkb6Kcb7pVA4GwznwQtAmltfCan4H4VsRN/diqfExzwtU5+WblRNFdK/18XIu2
CahhuKHr35AyInXjFh36I2kQtD9IGPvTRuXMCCpQ432OIRaZZKCEiNVcurmKepMeke2+iMqYrJ2r
ZSDSzFSn3mAAc22v4rrEO9Zv3fizE/bBKbNMVbut+rQO4PWgI3EAahMCaCjTFJunDJIGH2ndJzHo
FL8K1eXDKgApVq/4ZG5dcQElM7C+RUWjfzfbXsUFp1VU52iXnl4dPFSHk5VW8gtYDXGGQK6RAIb8
2k+aDoA0Z8t7Udf+2G38ujJIf/sA3fF60lI8rpMAxS7hNzqQKCbDHrNhaVUcY5BBTcYp2Ott0xwT
3g7GN4f016MyCMRMQdPgo8bPmKxbM/GauXT6Lqx27DmrnyFSlPxILRdbi3qM8T4pReIbVwOfvbwJ
0OBCVFAtYUZH/FUDhxWBKLdFqSLAmwl1UI9DhOj0KrKDmNN5z+vg2iujARtByicp2JNgDNb//db3
RvzMH5rq58/m+E38L9i2zttItvd/s2v9FP78P9tv2Uv07f2OdZ7zumHVjH85bC4NVTV0g9yZYbxt
WDX7X65usDFVVcv0DM1mM/lrw2owxD6SbZ3mkV41rLcNKwuqoFBMNn0Mq57h/jcbVkPVP2wfPY/t
r6u7BkY7ruW5POn99jEEAwaGDPs/1fjU9zMyrgd77ZVUl0rUWda6NlC3C5SvalXtAIHsYMj1WEqN
+Op2xUtcJ08D1iMqu5aLwGoedTI0WqfsEx+QYedYIJfxHnNLnE8tuKg6R0wjQRbbUqjJehHC/1aE
poSbRS+ljZuoOQKyKxrcblolesji8kej2+xKAx2VXzBwee++wKd7SUg4WGb/zTabH4lLiUHpkVay
Yj8XsNYivAOyASR1YPGvCadFMw9mmKrbKM7NTxx9gXHzqfPSGqP3FJppe9PXIE1Q+s6f7HAAdsCn
rrhTROztBEm/r35j2DdgQEkIp1EzgeolbWJOlUBKGQhUGOeUMTSvwwfIiyhpcMZGfhhwzQDFKeyh
OEyRE20itwqQlspAGidgyR/DzjNuvQoLeuGOzbegt/wHDUoin3t+GuGvCUYH1FxpYZZqJ9aLxubu
0or4yL0whljZllSgNloXVNthCEhEpcljWxnFddVVA2/oIb1x8wlEVKl7SEXDb7E+O2OpPUUUPpEI
bosOfIkaqy9Bo4SnSFfyOzsSwUMw9YA8PIQ94gvOE8m3JueL5qNhYuMS2WI8hJ4ShheBraunLhia
G+oNUF8GSp6jSznjUrGU6Kng4Vda7wLYK0fnGJFzm6thKDCqaXHlWba26kYTKjbqrC6fwl97PXHQ
eBt6MG22gfSLWVN7CCuwqGgek/p0ciDbVksVna2QAoepVvqvwhrL2zqkEGg7qvUp95SOYyaXMrD0
bQuxDqA6eyX+Yk3lCSalseN102MWiuqmpxvhDhEMGyTslO5zKyNzB71U7NxZI78LYjAoyZRv7WD2
HhGcarYI9Uw7ncPDESgtbOWMUlEb1gnWaHH8tYxG5UnUWEMDi0AuKI/5qY5sA1a1ZT31vq48Udrp
fCTIJ3xKhF3sTH0k6efa+pM+pWSVEQUob/vMLLEDKh1Ij6H/NTNG66vh5UBUeYN0Ow8i/+ypSgEX
O24d+GhqGtA+0q6HI0U17WTw54RgFXNgFMXm8NUFE4lVHjk6Uhue1Z2MkEzHaKvTOkn1EiLUYKzx
dkGwQOW1s+kNlMFMXrgASzJefZ6XILvSx/4p0+2QKlTemd+ToQVB2teJ8rmv8oFcmIaKWo4uXGxy
lDPKbLgfKBY+8ElUfw0By6wtduns0Zzx0a3U8GCrMeK4lchvVSPTb1oBXigpBuc2jWJzXaTmczU6
003nqm54hcpstO8rgHmu48e+eY2utgk70b/y88bR9pNO2jRQKZ3nmg/DuW21nVHn2bapnPHKV3g7
+2M2fRmi/jSWAtKmFeATpRRt8FNxoi+mmn7uQ/dgNdlfRQnrxvD5L6+a+KC2ZLitQVuNeR5u9ajb
64Wdcm6LsHgoVePBEAk/dLekclWLme/mobFSBM1VMRrqdwpfyQ2VUdQeBwsNC1f4+wQXgZWZZi+B
FvwMNS+74PEWT2lRWu+0Ymv3qX5v+tBBEnb2rTqQIcwxFC2tHFm8ccSEobab8RZUNBXueODHg4KW
aGAusLGO1mmEAN2QAkpWA8f5K6xR6zVDtIrevfX+kIbQ/vAaMUGO2R7HOcNSHV5z718jfjN2le+P
dzVg+Quq1Vf4wVKzvTA3wKxBM/3D4z4mPXhr/fa4OQ/zLs/CP4rZJ8F0h/sy9qdfxnvj+3SNnRIq
eStvTTloDzvMrdGkvMAnfhtv//Pz/+nxH16ao2IUps13O+ANJhpz7TQ7Eza44+y61tkJGzUStfiH
Z35MLX38ltljvP+WqyJrw0Eb7wznxu/I1ruvu7PzzuVPv8N5hffJq49P+JC88j1/zDu+qx6vQD6j
END8WmJ+Rxl3lfxw40eq7Rec9v/hT+efvi/39+8rjMYmMMPpLqaK4JXwCbxziuy/Srj+baL0fZ70
//5v25vO2c+/35tefsu//fhtXzrHv+5LLf1fNko6DptPx9A5MTL0mkjVTO1tI+oa/9JM1XVNw/NM
7mz+739lTrV/kT40DNWy7XnA+m/2oZqm/f7Xx+nOJF1Kt2mRBtP4on7/O8g41QhAQsGTwmcius6b
ro6iR73KDS7vGr9GtM7WH2kADQof1TmsGl/DhkRf1w54OlRui9sms5BIiLICMhUiRb6ZxNusHMKH
prFzOSpbVol4QQHI4l1EUnfnCDkow3pjTFeZrUfnNeQTisy4yFqIjAoKdN2IfZ4v0pZamPh1iyb1
NjKQjM0ykjkwpAYHBBr5Bfgx5lXnkbLtYh3xCmhlMUimsbpqZLtTTnHp1Xeph8KGYRUgQ0tqS0He
iqceiN52tMpqbTiBeIoCkKAaIOG9HE1r637kBAr9Eoxv3oXug1N4eNOF4EiCTHMeRAm922vJDMnR
3on8e6U9yjHZ4xUKfNQi7Pe92bjgdnieboESyxonvRljQXFHKfdtUFR7pSoR8j63NecPt3Ko0vpq
L+9GgGo48c3t8y06A9Xek6vIW7lq4qIsndSjt+oQVblSS8CJtY65XTlfxkTtT6IwkIBlGy0v2bxL
LU0HpkNRIKCUejuLHMSuAKd89Iqx3oByie+0RCtW1pgPj4UHh4Nntc991ZIdCL2frpMBPQH46wgz
2Gptd8Mhub5zKozj6zqg2FQNN7JFcaa+yx0do266grcowxMzgaH72PU20dQb47qcxga3prxbg1jO
rgvdjZEt1rxVPfUdOmbJ0a51+0diK/cx0rNPS2g5h+Ypvudh6XdfAiM65k7q/KgQXIhzNzkZ+nQr
uqxGi8qtjrqV2dsqbb7J1tKP1ijiGUK56O0pOoeqE/h6qBpMlXFmOvw15FTOh95joLMAKQ5dC7W2
UECA5KZ3skmfHg3hxat+0ruXpqT0GVXNMwcWfW2NdrsH0hbde/DSAHrl3YsdktTP8+JTajj+lVu0
zsYkl/9UCG0rA5a1u8TmCxPQxv7j2qWCKF6bIrc4US7bNDGSP52ZpTcYUE3Xo5WTo8kU7QXbTkUz
UWz3kELE6MU7UKr0bpIEqF2rIp6Q++O4rtCY3APi12HJc5F3sk9eurHkgPynmCFNWqSw+hs38ymg
OLn1AC0sPJW9ddfXgf0gu+pGu6u6DJ/JWLUeVC3V101k6mvZLO08PHFCugsTBguyvfsec2W3xpaL
PTWCNsBN9qQ2PQhoUaRB86+0ayfqpvNwluHTfW7KYS010HSaJ8oR2XcePq/R5359pURK8KIV+O/w
tT1bntqtukZrjiB6kNbtfW+FBhKnLLajdaVEeIL3JLGKoX2IU8tHvhwypj/q7X3rAhmTIb+vptZK
c6wDdboOkgTHLqRtv3LK2IIo6Y9g6QSiLxh0stALzAaIdK41+zrH48m2AEZV/RC9xG546NgBfY5E
hcNiBrvXm3QUATztyOGiuWaLfSqzRgkuu2rSjjj4XSEtU9zFrprfNVMWsPcGZAMe+twVk76+tTnB
zeND1PB51lIfBjjGea/UrIPwcvsg7+QFfyS82ANq2OPkA/WYQ+RFNi3P+a6HUb+NnMY5Jihkw6Y1
spWmGM7RmC8iTAG8yPZx0mNOw3OkHFqC5EQ/GbNVm0Tu6xwZaKH+XpfN02hZF9R2xEtszUW/1HZv
wtQFcTNGOcxC1XyIULvmYJ7bP5DSOcciAfY+NoJdvGmT8iZHhhRo6HCUFz6AB6RORhisozEE+3lU
9slRGEoDHm7zaJfbwX7sMWCd5+LNBHQWKcr4dQSFkvOIFVV7U+31rVWPABhDp9z7LSUkBDm4Tcmw
ACWYh+RFTZQS0KUMNcVr/DL8LvwcGSiQUusWNlrWDs19p6YNGEukeh0rbfayie1BjMiOivYTg/IC
poPUbhlQRavQsOSvD2Z9GNmYrPNeTcmUfQVRDdnHSRrE6fPoU5c2x0HLkq942WeDX6z5pI32RprX
j7EjDoam2M9m7vbI8PbFYdIi40FHwE/2azM7Iy1avFyDLr5HjeK7NcerApC/4yqYk7j9eFuQ6IcK
O9jPfQ94KKQEdDPEbnyT8Ql7IQbnXuTFzu1K/9pSEP9VR/0ADMu/9ucuBzbU9dKUd7IvMbf2DI6Q
UXK2vJOXJQpM2H0SqIi4zIt5RWUc7Az8h4L9NOXW6IUSxVVZtcUTEgfj1jIHf0ticiTv7gNlrrZ9
YGxJ1iB8Hz/5pecfgDTGA2+dkIKZpq0VxcbS13PbZ73YDJ6VftNVxBniyIx37OKyz0lZkU2B82S7
4YPSlEcn6b9TR+MLaTTzfuiL9NobcDqoQuu+mS/BCNFyFG24qfC2tERJWooMiHJQJtM/X6hD0inb
oYKiUFbaaLS9DX8MjGS4XY7VFnzU93h2We909MddVc2xU0a4gf9tF8U4Be4/BpNjftt5VJjCqF7L
6LZwfkVPXaaD/w7AR5IvQm/ixjpFeHGc+CK8y4Qty0o2NacqTrU7InvTqv2/jUzzsIypANOxQ6zQ
fZi3gJkglflhLeQiAg3sF1NExx5NRp47+diHFU8BDxeEZmOjIQNRY1YZHsbptqs0a0+1wlgbMCAh
N7JF6pEhkBG+Y2WHxC+uywFWsugERahYCXaaodT3qtUod6EGOBc6CeqYJGCzskc0bR7804RxngC3
g1cE5YfBu8rsobnOa/STpgndEugm+MnPTTkgL1Lje4mTd+kcAuwzYgPiGOzGf60iB5ZmTz4etfp5
WLOKg6ZFUFpmzXDZtcTJaQ2i9H03imNlqbfgAfoDhyd+8+gjh8DmA8h7oTrcus5oQY7gM6WaYOba
SRxfAUNwnyw/+RIWYXeL1Hr0KXD7DaJIs35wou7tBjkZZ45ySxhqwvWg0s+jUdgc/DAx76sp0O8U
b7o1a0P9rFludrB8yzqUWv96AVf5Q8NNdNOChD/3qyD64B7PcdAiHH6AczRfsHUAM/GDanCzmXXD
M70tt/Bh43YnI7AVBURLRvg1RC5jUJu8isvpEIwjWFvHeBZRbh7CFmmzcDLxVzH1ygaFByRw6EO0
OwFOdReh277EES9zOToYQ4sIkXguYMuc556XO4/KGW3h3ijCiLcmed69FunBrsNoQrbkpfeiAf4B
g3Fm9+e7P/WF86gMmTi7UIDjMwjKA5VK2VnwXw8IFJwAWjLyPimcfdlWNtJaDmricarOdczPth7A
8JlbS78+Nz/0VTO02Ig6bbMMdGb7fppcQPbZAMlwN4v19f9DcJEo8Md1UIgy+MPDx0bUh6TSYRKS
i87aNH5WfertFrniY9aq6n2veY9UO5PnsbSRi0dVYp8Funkr0ulSdfBAMVKwkjX7J7alr01hpQNq
H+UsCverzyx7yK5mqNeIMkznaX/qSyawsM08NUlRnlA4um9sp6/XSZE25/+TsSpHTmn8FNUw2rul
n8E5yZThthb9J8xyg4P8d5IXObXqytepss9XTPWaosZeTirKxoKB3lF44VC6jl3AiwJNl6cJwDwf
sqZ7cv1WfEaqhLSn8eQqmXENZgXebxUZT8sk2dR1zAt+m8Q8gPnanpyioPxUB+XBRY4x2lGq/zEI
Gy8VrS1+jQxjiUMLMfIC3AgingdTzP194LzM3HeerKBBcAg7LufJqM+tG8DkYPJzE+ZSYl0VfU39
QtPQ/m5yyvixZeGLhH2waZjiUjZFFBpHJ3Ax1SFWq3XtHuA4VBJa54DRWvuoKtydF0N39sI2+XHI
5v+PR7WU1dxG48iZK+dLGY6vd+QNTgWCZLt3XW9hhlJSbtcatI3e+uSdDLYS9puZG4Cs+bUuVG4A
R7IdoeQvF15Gl6nfsxBlAJFn6OrkqkKJcWzNUzAV3rUD+L+aLOPUZn5gYBTK7QR447IvgnYt485T
ksT1rpVZl36eK+PkJYgT82RHbIYS3FtAZbPAMtBV47tnyFg/YoKMWJ4jB4KmeQ70Jj4ZHjoHEEeH
6/Mfq/6Xr6IWqpRhfON04PjlX2mluigY+YazllG8Lv40KSjnsljQ/6wGdrIRVbhPGgDro2MOT/jE
dJ8Gp+4+obnUGlV8blR9/dJmRnqUQ2zeC1RQI2srmzpJsSu51nkUkJNcS7bkgqyVxmb8ST4rS7oX
dAIutFD3trjiAvrR+LJV4GJ710nsfmVB+dGVT62DvpmCBPFONG3y2LdhgAjOlG6xusFswaygnVij
WKehFj86nPGuOpTtL2VTddvuoMUwwmRTCR1xavP2SU4tTb27I6u4kS03iIPHYSPj5IPsNtoMoiqO
FV7JkwO23mwpnEB+uQvdQruLHcVm05uc1LlL9vttHu51J8DP8i2MDwMVSUwoP7IPSbL+mKOhh9SC
i3xM6KzFvEPC06S+H3X9IIAqHWUXWjHiWgviz3JMXuQkN8KHXjb5G6/vw8o8RAluVGPbe8eoRRbK
uwDFhL5JrnGmtxFxFFFsPMomXwkI6qXpAsGpM32WwtdO75LGfygL6PrvtZ05M+toFFQ81zQ1yzSc
D5nZKmksG73x6nMUgO00YVbz+m+/VGY0XBX5UG1Aqo/PgrO/YzjtF9znUDsFg42+fjI9A8LExfhX
/NL/e3w5rzNrYjzPSKMP8XL9t+fK9T0TswEZP6/vCCdZ4Qk17Iqsyq9xzk4vUS8pvog8maBHesMu
gcr9ZbDENh5cfBvxKbipPGwqZD/yHiP6aInUPCm+6JP45vTUQztqsw9hgwjlvJjRk65CeQa5qLlJ
hdu5GHrhcUws2ievupKPhLjI9isYKj4veKQYh2rFBl/djJbmQizFtVteSlHYh6RO8Sj+1aWALUVJ
cG73Y/IMTbm+kq13Azq/iPWkNVDEEuN1KT0boMcCy0OZFOV8w5rE1dQZ2ZOlkqmpfCxLSMblTxx2
OQFNw2Nq1/Ztp4l72a13cT0L7hiXCh5w2IWJaR0hzreVa5D+Rcg2C/FFnUdnokdi/kiqTjuYY8HJ
BdW3/CQvOBXjlYd7ipqoW+qqc8PRs+IUGVlprBAsMfz0hMZ8Zaz+NEG0ZKNKHDryuoPawgsR9kmv
NuvIS1v8kA2OY4Vvop2sRc5tmFkOG3UfkyNgKbIrbgFtXQT1eNkkmXY6N8e2QDoRoNylM4YKLioN
heV5Abm+6GCPLX3LM+TyMi5Abu0YdeVu6ZIT5udEU6+dzl/e+Tl9//q1yGDHacdL8PJo5OR3qfCq
6wDQCBaS3IEuRfJMtlN7xAInpgRyFRK4xCxTZN85+G2ZNkywjlPFecK79ZY44AzI8XQN8rDFhKtB
XfVgHZEHtDUsXwPVhFXUTQHur/MlN8fXuw5bIqSwlvY8fA6XM2W4Oa8x5CpGJR3iuHNr6Zd3E0eQ
f6r9mnNFcKlT8nkEyF5zLbbDrmUDn/7weRRZYaNj+eQ/1ipsnOrSLeIXa6octvWUAWRlAAQG5lnY
6K6W0oAnNOyPlOHz0iXvhP4TiF9zs3Tb3SzpJFe0PFJZ5nU1VNZDPNXt1ixgzwZCMR+ytnRvI89b
2VOPOltkYxPp9253oML15+AGOStTBqceYnhLcJ7vzLZSdyQQZ72FsbqTl6jUkz3vzNc+MrHVXWU2
yR4iByTHufmhTzblgJwr4+RSf+pb5spn9AV2HVZehCukru2Dhh3POOcpC5m4jOdspWyDwsDrkALJ
WjYhQJrTCmml85R30anZNxOuYYR7eV6tyabBNQ7nhX5/glz7PPHDE85LyE59TqLKeSxzKad0vvqs
+y26o4oJXSyvr5suJGvv4KgkL6qNfQeYJQXGqIFcyjyQwkRE9GG+bYfyPMMeUX+D6VkE29juxwv+
qZExmBfMRKnvLbm+14fBdlnnvFjVtyc8P8Gd11dpSf3aMtrwQV4Ktby2AJicZEtGoCv3GlGadvgA
6+pjRNbWD//5/W04/1ZZtfgZ23BjTNvgLa5/qLAjGomkmKidR9vzf+L30nSYiM6aBAJ8D6o0BXYv
ml2gU+o4h6ovnIMcbj3XIH+wRKozm3XsD6YXttihzwPjfDm35US5xLlNCoWiBuko7JXn58ihyMbb
a7c8I03Mv0a3FZupVPXXGDlajeqvZyzRakh1o8JXKicZAgGOvNZuLOztmPrJdWWoCb+u6vXuQ5+v
zIyACoUzOSDjclzFN1PHJoDEl3rw3y56VyuwzOd2BzkGDQtilmF5Z4LuRu9fEeqB3WqHu0Pa97AF
5X1YlMfQ8v3tudPrjem8vIwPe3Bmpu+uEB4wjyiauBcWx8CvVQadBWcU9TqrQGM2OkYWed5+nSgU
bdBWbreyGQO771Hte6xCxcCyO7omqXM7qBO8ABuCmtEW2xbQ36EZw+yg9FSNMZxKucreYuxNB4G1
2chIdrwbk+16nmsJvbmw4HesdK9KUGeb15LPoOLNUkt7eZS8kzFyVDbfrVhThbL8KUcWmQf8bdwy
7cMz5IDsO38LcgXZGYC7WqdO/ZdsnUfl7flbe9dxDnDwycu61t/EmK20duN8izshVh3Catf6RPoP
MBUU7c51vlGt+KYLPX9A/7Dc12hFrTkeZtdlEEIUHpIX5A3dXaiG+a0yzRcFwQ8IRiGwSprLQJvm
WG35zjk202pkxhEO2aXoz8Op0rNzrByY1/UKJEv0EbZkajbO3ZhEzh3fzi4QMaLlcyuORXNbAvAD
VdhgeVHx6nEj74uMj+dJHom0bZ8jbCwnyAHhswOwKcGvl3WNDsHvNsj7Ha/95kaL80tD6OnRber0
qDWtsY206Vmbu5Z+UjjZuyb4N7TRc4jbS5wM7h0XOrVcKk4o5jsOQIZ5qSVODhbtmKy7fuRjdlX9
lUQRdsSd1a7HbnRuQnTN7kt0/XALIuGUyVGOI7c5MilH1zZdTKfQyNdb7FllsLxYKurMudvCqp4X
8KfBOkxd811OKLzAvdcNlV0rhio7GeFRkznGRndc1qgnD5O2JNK2isMa0WjWt9StL5cILBndFcfC
eAMGXEUe+zqDXb5PDb/ZQ6VHFH1py7vl8g8xclhGn9dZ2h+WWJry7m/jNCP9oqU4u/0pDHOx1696
UmajBgdVegVDHXnBHwIJBDPA90i2B6V5wmnR2H4ICapZainUia4npd7FXUy9+tcqy1If+pDNLS/N
sVURNP8VLB+5NJe5Zvml1zkvy6cs3edHyzb/vy5UQuP1i10CE6VF50WdFaOVOl2PSiK2ukQSmcii
y2ZpthrZAshFGYJSN1U7pTcm0gXXcM1WsiX7yzK19v/5VQ2G8ePWlsIZzFF2iCrYKsdVfwdBga2B
m2+J8TEvYnenmMlNlVn6V4ev5rKDF3bnl1m3VbN63LfItR1xxEQhoh+HT7M8wwWHTVw1jAYZP9P8
y0xxFQ6+Z6mZHWZOZZ3aez/KskOY4H6UjAF1YnkrO2XYh6bStXzWy045vMyWfUrMOqyMMjxs1xYJ
rXKGQMlLl2ReuHIkBEqxwnYTuBo+9+3wAgqM7bUcWcKFjFk6R3O6K9IOd/Z5xSmDMNPgRQpMt3rA
CyTbn7PPcx5aprDnfh29SyAbdMmLTGO/xS9d8u6tX64jl3jrX9bJZY58bJqHeH6mjJCxctbcT+07
Q7EV+QgotxammmhFyYuS/7r70BfDTUCTO1W4jtD7EHwwqCNOerE6dyZInTIkpteV/tw+x8q15Soy
3vU6CJfsdN4v//YlyZDzI+c+LxNi7Q9efqEFRXToQyU8X9p8RDdetvFn+nW7jOde/q1BExRBnl9T
EJsKDx+WkaMf+tp5RhzhPvcP/zme/W+nQgcWtwGoESChroJp/P1fJ4M33IaTETzamd2O/ifoowDb
7LTGuLJQiyPM5OLYdd1j648CI4Q8TYCE05c0fb8tKvjQdVm+BvsJjAC2fMOjIipxJRcIndCl8iOQ
lqt9iyQowMPLlDPwpkJM45QltX8S853QohT9Q0w7awRhDXRVfg07Zsxv2htRySf44zIy7jzFs4b0
qgkJ18wh2ZcF8iC9bxz9WjWOGsoE04VifE8SJGbfdckQl7LkNqLUg1ZmYR5l3zJX9gU1MP4YXb/1
MnBeVLaz/EfhhliByOdgBwEKEH2911XZg4pL28/Ewef0vXVVqhOeWYc3OASIVVOmQOt9/7Ycev+n
1pcb0HjjN7SJy0vdx8e4qiN/O1X6uLPT6HUS3vDTF913bxtD+56kqB4Zc6kR+AK01uI6aClByp5e
lhflrRsizZgF6ObIpozpldBGpXcuX3YutJ8M+9FV5w5wRk0x1geEorEKk7f63JZ3Skp17UMfwCFc
QdR8JwenxqkP8u68lmz/2+2HULmi02L5Y4zYjM5LvPtK5OPLMYCGFHTwSZDuA8hoC1JWVCCi3OUN
7XfixBYU1dgmnDmlGTYWpWumiCDO4XKc7w3R+2YgcRk4dxAu4eT3TQLRnoTxCUUllCoVxAz9sRjA
JrmKuvPB/Zybs4DvqcbFYcxG5yBb58m4pEE7yY7nBH7fmviIkGxYVbkYim00lvlVGAUl1h5ZF+xy
jnSoazRzQqBC7fbcDgZO/LHt2yjqZmiSLu1eSyr+bGp1FXRI1g9pdR8paJ2qlLKQXOnG576pnwHb
VvcdZonXSDejX+8E4zPGVu/iOZ28i1cnWPaBElYN+a36yjZKtiaWA5gHF6zRaV8vMH5LRD7mdq/0
zjoq9Onc/BC4NHWnQau1okQnpy0DidBEfyHbQ4PdGPkvBFFk57vHyHF1QOmm7Rp/s3wpy0JLH3lO
4H/mow/Le5MjqX4bKHrFLj9BRhBn0AsHuMm5T45GkFt9LzIPrT0hp1qneBNBAB4uZZyiegjFTjAS
XBNPTRnSeAm/8FEf13JlnGOr20Ytg6PiTNtAix2EsRRtjY2LhdybGJ+92viC2Yt6j6dTR00VC5YA
npHsV1R3ug9y+pd4h/hQo1/Gw7KfsMjbl8KsT7li+5+L5MoD6PE0JT1/YVGKz9lcsUWbWWz4q4q3
6DmYT4BPeS+pUfM2SUbZgf06Kbca40ooenNFkf1iqk1stl3TuhFG5H6d1Fnk1PH8u6ScZpehauR1
F4CNMBJ908ZKdl96qrhssBz46pcDKlwNcMvCth6CInju+fQAaEVXmpECofQerJ25afRefoOf+CEN
bWVlNxClcrWojhk6a8cODZmNM2I10EcK3D3ZacUINRp9qV3pPgZ2buvuslG4CDXPh794PvwtB8Xz
aZHDn4xbDoUythzQSFti5eh8qDTfDqDn6YaZ72SsPI8uE94Oq3wG8nzlLa5TFdpv68lDqjyGflhP
RlSl2142IsvR8c74iJ4v+AGl3O2qsX/tMe2Cz+ApiQGD1Oh+YHzN/9AyIxcIoJKD+6cV5Iq2TyKF
nzxbLY662Xff6B+R+hkOMqcps5tLl2bzWTQ3HcvoDxiJvzb7ecLSlPOR13gdPS/3+1wNnW5kvJqE
OlxRYN3rpN2xV4Hcmkp8H0VqfI83fb4NQyTjZFMOAEVOLk2bSoXsk5cYb7tsoCp87vq10DLpbxca
BPiqJjZ+UmFU90UIv4ykNokyD0frKBjWqtbaP7y6+StHo/URR6dhg9uUdg4Nkd5cQpXYP4fWFjXS
JRR3Q+dUg+patfiv/L6qDPVBg27kFxBFUYVnKLImy0Fhgsx6kdWqtpZHhCS3UOCSJ4N3p4d3h40/
38r1CsGf+LLU+VgijylyvWy5rWsUcw3BB52l83P1iwmI5mA9yAv78tnFsWZnl1oPKGDEm8mgtCwH
s9w2TlaovYuf4uqzJ6L6GO/cnTlTKZIqflQNtbnV4U4/RuYT1WDxZIMJPfkuaX4Z5KL0eNU4ZrIO
ZzZG1aNnDm/P3Q39VDy5do5tBRma0CrcR4zd5ZypH16XaBWt3eGEUW2bQN86xv9w9h1LjuNcs0/E
CIKg3cp7qUzbDaOne5regAY0T/8nDquLGk3PzHfvBkEcA1BVEg1wMrMzfzZes8NSY/8Nxd8Q7IlS
87ku5ADpmoZjQ7kCx3nYtxs9L7RnDWwD0O1yrG8V0r1f6X4YD4/pHOIBm7wFwbaG9YskgAozY8ID
Sxm44neVD/acEdTLt8n4HtPGbnazU5Q5Ulxdte0CAq4lqOO8gH/I8e29AMqLuhn0QC0+XrrS/Ayq
X2Pyqd4UmTWTj3rcwHZ4YIRX8AotH4sgwdGenZSDih6plnEOMWSan8DXDQS2gS1FVU5JYXREToDw
of3MTdSOYyEcPNgNbj4oPuAcdAsdqD2Z8cWFes7HFs+ZthX4f6bVdxAnxj/SAvehspfViwSScoM/
QnhsTa0Aj8uQr1HHcZdTNn+kok5+xCqnlQX2aEWr4+LUQUf9VgUJZKtNCJqk6tvX2TI74/L/yU0s
84VMWANFTVTjXUDHYr2AWj1F0UrxFt/46RQfoQZ+1fmjseY6KoQ1kbx26nulu0ZwaEXpLwnl4xkS
ynSDE+3IC/IaKMokpnYmb9v9sERufHgfgqwWXtUPeNIAv4wakVUOqDH7GluJOUiKFXkyePQ5Xpgk
P+fYCgKLNgqi297DewAZyc362DzXwDgAwOLsyE4mclKTMd89CJTLPdjnWDCw26vGALPFPOM0D/XV
6ACMODtpDvouKCFip0M/OsGiDTQGcBRUSfF4pOmgFSEvNt3fjnTIory2XfsVxQ31kakGexv1EWhy
vBBQfzokK6iWYKVDDZy8Fihi99SjZh7i9ykUpGtafUyjtNwIARrPwOggtasaYbfeFlwioDHx0/oq
8V5wpaPZQXGUMTtkBn0Q6s5DKaIhsPvBMQc/zDEHz0PR5PO8nOWg/4jN+jgwcN7g15u2Tvyhu+9I
uTbwuPWhiSLygOIcP3mzjT8gZ1SdQnWQM3tUThb3iwoYAYi/DE3HIa6YFJd0tIqLb2dsPwC33Jay
uMx2OgKq9kdel3Kf4B09WAVey47UcFnGIGT1TX1dlODsxvbJm+cxZgr/q3toq2ezYMwMvxe9He9D
0YyH+L0Z+mQ8WF19KL2636LKFRSq5KW4qW9ExlsKRc/uh2Eo7vdD9OYIQaQ5nUKpm0gRrYEbbLee
FWTLCptQ29RJtKc6s/wn10guRamDgFz1gASub+AjX1BArqJQBP8jAGAp/RYb0QUXjhqrsPjGmep7
FqujIlYMjVHPd+QgG3lnByijUN5MRgcSmVN033WoFJ2NpW/yHXWpoXF4Et10ZuCiV4ktR3nmuGhA
WnuuVMMDM9v79ogyrcI5kx21D0DDUL/UbQjNlYnYUvCdu/bklEe2svlpuXn3FcyAGysuQR2Faue1
1KGDgqpB46ZXib2g0nXAw0HD7bh3EVZU/0cEjcFTUPtEPZ4yKxMrPOUYHmIvdw/Q7nIP0rDejsbW
BxB/7pObAh9sft4NUCtS2dQY70dBoTzUnw7JD2QRZCEbRZc1TxtGQM7d9d9P485GMTTE3ZR3p3k3
3Xw2dERn7AspoEsPbSD6oA8zznF3I0JqS2tQ+QpKMEgUYjlQnJsyUuxrmi0PwnM2ZPMHG2zcbSvO
WAsACagDbd3OGdgZXDTsXIIFH16QXMvUO5K9Vc4OCwLDIuog+4LnyUOYxNi+p+DpMIBC6NoyQJ3+
MBZ1qcmKAg/u2KFYzzYagSbmuQYxZS3bW2Mr8oWbtqAsVU07DtDbykAow0Ju43+eSROstTicYxJU
DrEdGbny3PVByQ9dYbcMO/wf1XjT+DLCu+FQ+ZAHciq7OtS5WT0J1fjQ6rVY4pzIlFt19dQAdtc2
rXOiHtlVVP13EyWODCLLFKqi5sT34ScTkEggRUGZAmCZ+gUSD3KJxyO5LseAXXQH+MoFgJnsUsZr
U7fSy2imOhQWlNdNehRAD6BA68lIKTSMW2XPQWiBmFqlTqOMDDp4zKtfKXcahoJ1vHgDAJcUm7vp
gAezz6gxnUyUQsNDTLFct1YOzWs2tidZcGsH8QcIe2rqWauRA1TuDUeWB101U5+Df+ftkFzUpyzq
UoNaiQz1Gh3kOtT/zqH/f4XaKzBG8tFcOaA+mf73QxXAOLnuw+6PaQxqOoqecnT8Bqbvy+wn292U
1O89Nqw4EPegjwG4ZKqGh3TOCerAJ+oFBDcy7fYJdOJ4bKFC+jwWyTozLB1iRwqjwgaenTykTJAV
oDDSk0zxuKYD3oySWke7ZVUWPLWJ5m/spGtQVwsbNSYU6g5MxD+pV6gwDRfPs1LNpaQ51DC/5o4w
r3NkAwJpbmXGcY4UWmAsfDcvoeP3a14dv4cVnQuNT45RSdv+07lUkdRQqleN03lACTEIpnPGOZgs
AIt65vKdHjeQCSzdAL9b4JHNpRmYoP5QzWj7cNEhiF8htttA+u5wl0CuqZ8DgoryzOwT2QYadPI8
DjX5yDo3d1PR/NOp0FlR0N2kdBJVVSVLyPJ9qn2wO7I+gjTXAGSHj4vNNdAL3PEb7wPZUwHRPrAE
8V096uWXPP/Zi3L8FIjKPngBaPpGlS1VtmVXb9nM0D5QeKfkxo3wmQ0+eO9tLRIAYDfdsaJD3TfU
Cgn6ZYLFkUw28A/KOHu81DS22aBf7lKaSIOsxhzzmD0NlHrhn7hBpxty0zSTY+7bQ1ThWqBmnKd9
n/HuTMUQ1mu/ZSV2xTj2HRSOYpD4ii0MgZd5bNJBHg62XGEy5hDqzs0cUgqB3Ln/ECNir18Udoyl
bDUgNZ7eAv4xtTTD7JrHseKUraG5UW+rCnXzqOrBJlKYG8CNenWoodJ39Fc95+DmIT9nLL7aXtTt
XKXUEYZYwAd4Cm+MBh4AjbCCF3ITV/A0gvUql5BNMPDEOyVDPQdrBBHfQ+CkBNFOBqmZhQkk1VFk
oBeyNcAgJiMQewiQrkjDTUnBU8rU6labhZspsoGQ7FGH9BBomNw1yAqjIzXTCFPM37OmESY7jSDt
VSJddrif/j55OonphOiME7xegLE8GQEBanCF23ij1d9GzcnP0YjNggj6vGu/Tr7I2G8P5KQGIlom
GHAhcOOCTw76heDGV6iGbTgMgGWqDAdCOPibpkB/rvWkxr4OJKChxwLY8NiZUAhUDbRP65NCcp4g
OI5KXDqcPCpaq1KAjLuoa+5yyM0aiRreKV1FggQYpbW/HUgZKWcaXPfS6SxAOcLXXhxI7QXkk2+V
iagbNC+OaqjMMITiuI0dCBTmoaCRTNQYBs82bReHyzmWHBRXl/YGb/7mEQiWPz139IHdxfN3GHnO
mY5sWzBcPfsCih+/HAY9uxui7A5GHO6xVonn9Fo9xU+HlDPU+OGSUShP72bQVY067aXu4/hcsXhH
7CwgKGNPIATGloLOP8g+ZtBwi3bE6eIDR/dkokfULUGMnvLNee+R73luZh2BfF1nWhlhMwYF1gdq
LLd9O+ozz7yzlaGe5AsyUgw0udm6xibV0nB42y90sCeccx+YSbw/4J0MPTJVY/N2NNtwzfvkMjfe
aTKszxTxENbmAsr1reiBN0L+3RRjCfGEAvg4SBs35rMZhxD3EZX3GjFtwGJTNh7MCkwaPYfwYQOq
2K9cL6el3Tk2rTIwpgJ3PcXm4KhdZs4xi2R9Ew2Yo2XZ6msf/IdfXNDXhvGYfXcsiDv9a0ThQkAV
LAL/PMYcETU2HsLrjos/OiAs8EqiGfjLRdjBwarUB+oGeEddSFMaH9q05I/eRseS2Rxcqe4cTN65
SyNXXck/2DoQNXNu8mP0QFs8/wzo2w4UXo1bfzb9PB5+QJDFkKCSLfLtwy+ojqBGyrPkErt9fEHF
pa3wCkEW/8GTrNnpBGVQXejuNbvQ9gCysAbQZSgviA+Li01wBhUiFHzhwUZpFuEkugzSSHauNRsi
VRiwOrnh/ggCRgZc1aEdgDLUS7DRTDwMKcQS3Np7wXqkuyr6xN7RDhiqh149w3FvdRwHr5Br25C5
isPwyEeUCVH3n5J6LbDWWAiLcCmQ+YuDBXRasoFEUf5SB4PaOgHGu5Co4WKWFi4728YtzYy0czaY
/hmqEQ7kVFjf7JjefSEbNXNIqoJ7MOEm0kqOU8IcZ5UQ2LUgabSabXMuaHr9vd47pylt5Fq6rzPv
ygH+OkWlHZzaqAlP1J1sKTYyG1OHULoKmR10NAf/Lhe1JE/QWjS3/5hKWfOYNBwKxV3oNrW33w6p
ToLCfpeaWA6W0HHlWc/e+RS1xoa6lV7U21iApp3b4NjWVWWaCWWsVdu61lSoRl7qMkV6NXepjG0O
/n/KTfPIPmRaCiFOJ6n/zG3DOGR9BVZjLQWZdz1auztbDYglyhtxKxixB1Hwg5TApzaotkFaCP7Q
5QBsA/TYi2b8MmCdYIzisw/9kX4F1bMSiHzT3uS61M/gsUS5fTek+pn6bgK2IBOrLmRyOmec7NTN
vBRrDNYU3npgKpkOyTmmTrfnhQ3kFAZ7yKRuBaa5jeJLWkRuCnUC3kCEQGHl72D0BI+fmxmCX0JK
Zy9YC0xUlFcQX8VNg5o5ZBom7HtjnwusOoA7+6xDiHoEUby/SuoqvMbQsEdRbnjIIfOEpRNlG0EP
DW2SoFxXGguvZKOmkJa9dVOtwEv4e7TG8ScJJVYQwWEe7BJTPoMLPjzMaTSKWzvWsjCycl1Dn20l
sZCCYmcney0H5wV7YdGFesCMS1BIoZSZuoVdmHv86IJlzdvs1ex585RJuWJu66BqssYG+F9TS7A+
bilWtsF9KvCOLaWS833moQLLrNvl+SuWmdrVQ7qOm900M1fpVQ80//vMXiucTaJlX6WbDCilQWNG
7dsRdQvIaz7aKIT1xndrNMvNP6YGfqnKut5Hnoev/Ej8V62ao+gh7wBMkBFkumHrWA8FtbOrGw9V
nl4P7ekIhJFPKfSMFm3dNvaiTvL4YOnmhzKJUatBNixVhNA0LMC5ihLDeN1gY3AFWUpICbOo24P1
GFz7m8hMh6Wl1dENPDj2FdpdQe5D1M6TKPDStN6anBRRQK/hxn28cEGp6kgmargv/F2KVQWA9jDQ
GEbCXQw6iouyIRK7ObAqgST3Od8Cz485bFC6L4rEWPbMSJZ+XOQfgyDCUeEWH4O+R1m6LqqP2COH
BJvT1x/BH/TD46DAUCAnAiD1ElLIkIjV1tQlB9lQ8aOtpz16RbS8AoWEtkYpGPbsIZb0lkPhVl3W
T7PtYZygMjVokGG+tMgs4EIzKIPmWX8WBchYWscXKGxyu/NdU3T91KWQ0ICCiKkyKIRyxw6USoum
AdEKjeAR1nkeghKBF/1LotRBkVSpwQHxDJaax7I62opMUfUmo74xPWzqdhz6XnnkZ1etHnM04Ekx
a/GD7NSQPQRN+zEFZiw1oOaycP08OkGC588Q+xuLBsTVO1Ot80mj0i9FEeoXF4qtqIAbNw926vom
PqKrVWD+UgnUNO9HgcHWotb9o9650NKyowhSwAqZP4H8scG9CV1RT0B9QuVnDoMbuoLaebLS4Z2r
UoVrTeQ4GzJ2MZZ7iw7akxru5s+1wPI6eBV6PJp17Fm6Mr3IoT3KOhmxM9IwMDqCrB50j6pvgwuo
gbrgjXK7vrB2YhiBFxUJe05To/qPMu1HQBV+v4ZuAzvgOWB0h67bAwCxFjqeFvPMulnD0NfGUgau
OUEEPUi7rAwW5luCCBaVASywjR02AhCSTUJXHg+ByaFHFRWS417uWV/VUL6tczAwAwnScM73SdN/
pwqcuRYHQNtgMYL7Y2Ukow0w79BV+ZIYJZgW5BtQAYBIWC1UkA1w5Hcyi78yU9zRXExUFER4oWLw
Fp8dsGO0YZEW32hvL9I0PBiL5EZPigF65KMdQc0OrwZKYSaf6tWmaW1dBxvGWmJ7uEZp3U6HJsLF
ziDdVdlm/5rnjgEak6j5VljiNLYpxLOt+AahefnT8ftPHGrgn30dq5SNSNpnvHklm7EvtROek+Pd
vxcOP1bcq/+l7bq2jYVSxYX6CG4Hhlc0BSjcn3IwBYDSGuTvVxQCMKWH0p5NK3X2GWSdoNGTV1e8
0kAsFZDaj9D/Bn29V5c/cItaShOrvyjzyg9FH6EAA5VkC6Pq7ZcARKhrNuh/OA5kLnU3lusOAlZv
pVFU3pRbRS1WSR7iWxEUh6l0ikqjpvqpFKVS6wDYNqF13jdI1q3TJC2+BC3X12nc+AfP0GpQUaFM
KdT6flUmvVz1UR53C/CXB2dXjP1JhJvJlDlmcObOx3//K3Lj77c00zG5zvE5HFTGmA/V114AOZkK
jABPdZwWq1qAGqbFw45fZOJQWAFo1ru2P9bp+H2wm+8WSKR/nrH7Z/4ssvh7A9aGT6UPtLdv1sm1
E7q3szPd3+EFKL7qLsjCbUhTfeqQij+3BwEdqLf6uvsdcuPtFwbqrlXThN5eVI7xGZqKrV20X1IA
WveeFO2aopK0/9B0RvqcxoZ58QxovWW93V9APlxgnVwft6aMyhXEe/LXrPCbS1m2T3XnZa887rNX
4errBq9PT9SzUYK7HCqll6QiPFySt86Yo05UdaHU1F66ArsyajBKcKxxzQrIF7VNiuu2Qp/qVlFd
sngFGh8Qk5CJqeUdKKuATr1woYlEeFXVkENrfaES3Gg7DLjc2ZaVPOHJIHlKUn3V4+5/qUG+ESxF
ktxivIedyIkd5eQJdEDRQseG2R71JghBAZm/MGwUMMbKTTG2I0PsrnvJhtfjEIDkZawh4uSy1eRW
0xkuVI1dD6pY0zjuiPIMPywkVLQxDk04gMbgEOv25+lswrEpsWtd7WXf9jfWa5rjLMG2sgPJHxja
qgJPIq1RBTtmoXZe9cg0N7+zTbnvab7idbPd1D/ySNc3hQ1qhjg1vA9RIZdmWQ6fjd7le13RQTSD
03+OhgqvuVZbgcEfYdifWJI9RCXTvrch3atn/aHFzeiEqgdV9AeepyJI3GJlOnmxNbTuG3mtvmvs
jQPSlz2qRj4VkfHDwVPfE1TksjMzsbMDNtvhq7JzaOL+zp6BAPt3dt/Bmz+TEL0gDiTaDtI5JBI7
rAlPOz2JDXA1wIv4n9DG0JBU3m4Escli6stM62/gI1v4JvTUJpsThsWyC6toVSfGD1APap/zjp9y
Vyv+1LTxUnhD9znDUvYqsSBXlqpaqIhZzSaPhP4a9BCr6EHk87E2jK9gKXE+oJSoAMuE9L530GTs
IcQQLKCUA+LdyPsGpUhc7rIheQXWt1tXUN8+Nyj+3mfS73ee50bXONX4yu0gg5A51ecsh1pdpbg3
Y4AOpiOyudBfWIkOgsWzw84MKGEmKmU6pEjq340ziHRpYx8aV9n3wEpE8cFMm+Ud42dV+3i3m5k9
m7yH9nxhB+sUq5SQb9DNT7qmNxvgFaxDj1fyQyQAqqJuAmKAHGtMv/oxICaoEVBBU+R7TkgeMs5u
6jYWVIlY/aVmubeDrnz5yR+t70kFOkiieP4RQen9U2Q75dXzsu9kMwCu3qMcsl9RNReHgurKbLi2
I6+LfIc52Vv+AAXkT1bcl1e/SL6X8mzaWGCTB/BZgx47KJsDNdgAhvABqsLf+gkkug95WcBIfmgJ
/SVyznxwzw4agrrzsGPhD//1cmXQrebu7cpxHdsETs7BM5ppAQr0cCsKbV+vUbHXfGQSRQ2dTNwj
iMA+AcoWbMMUEHffADvfHwPr7W0QhTe3Nqwldt2qdWTq4QtInJOLI8Frqno9L4DTb9Jiif9EvyOb
qyJQDD9FMDOIXqABBHoRPOTiWqgXxzdiigHKC7F78YXzswbD56cG/5ddVmN1h7pYt4easQlRa/DV
oWI06YB8SNiVJa71Ubj4ZsJqG417GQw2jZBAFXMHXRcIzyknjeCOmdhD7Lbb16jEnlYPpY8NFYg/
OctpcZH6GZPOkihbWwO8LV0bcDyQgTm4VnyPcZQeM651n3gkwF0eQsiAx7HzBHjUW0TGAB3kRvTE
a/3QqiuLOYx8b5Tip1HG0JQos3pVBiC40nzFkWkNobG0PAWyV2RwvWrKvOL7Mm4eM4ys27z91cbG
E1sIS2pX6UEaWE+yfVVp/pUasjfgXwTbqgY1WOUYSqFNXj+0sGtRBKfZ7qIa6pDnzWddRbVSGks3
zjLAEUW6lVZsL3PDEc88ScSzjgsettB0a4/KI/EMHZeF4RfsMqRadgN2xkGJaNxu/ZyhWjYT+Q2l
paActcMTRcz2JoHKX8BFu6WwtO05OG8te92g2HEV1wa4oYoyPeVNmIOp3LM/V12zl54b/xgkSAaH
sYleR0OO28ZUTFhR7D31gmOxXIUkXrwMfLv+RqMZWe2dbWNITyAFyde5Gg2K23uoycc/eA3NTzC4
R6+ppYHeNhM/GK+/SogvXaEZxz5G+IpkUaa9FDUPXkdmLos2Yx8D72TU/Ro3d4BFogHfQNV0qsk7
RQcaAexDvT53L9rovkUkRhIDSd6mu8kL4AWH/iHWm8sI5Qg0AHkiLXxFaZB7INYVA/umeg/C45mD
pYwkViCSioNz1w60BShGAR+1sNTBokT1Nas4DZmPlwLVfR/Gq03nPNn8tHIXrW3x7TxslUMpEJjS
rQEi4KfABwgE1Ts6xKnzjaMF2p8QRX3KpRg+110sVkI2wbXx+Lhv/MRT5CCPSVnR+3/aYfrUmAOA
NpXN7G085D/rkld7IiYOJAjKNO88cxD3DuABfY2LStRiW2Pp4Du3SKIwxBcyhZBmal7xDzKvdZ6n
R98cLyB9Mq8CgtKTvQdl9aYxgmY5O8gLVjBQ1aa+djcIOZrG2g1ghDrNg6NgyzphH3xDAfNAnQC3
oiZ7YzHHUggrTAbC1d6BotGvMySHz5pnF1xu+On9Ok1cnPqL5X57GFsPcfmKIyAjcQMBOy65w6rt
V6ClUkixX/n08Ufh/lnxKt0/2PV4h23w+DqbSy1KD6zOPs4mGgE3424dOK5394cih7RBeiIha7+d
M6YP6cpVlHbiPH9GEI4bxyIGBFB97NnOq0BHXX2Q3g1OY4B1IV2Koh4f/wtjph/dMmPHeZAMi2Fn
QIhW818KLLnxRqRusgRY1ji7vvdNb5Ngl1WhCXIDZQs7hsPqMyqQuzNZID9rnKcIqwJiFcDTz2RD
6YRxNrCSP0CNXS9WhiWj1ZRPieT/x4nmIfwPNBkZpnOgE1ENTVhx5/M8YF+23SrxQlz2vDI5iwjr
/IucfQw99SKrTBylvHiPkWAZLW2IH2JXtlnFUZCcMxn2HSoj/WoNZUhvceciPzUOfueLKrH0tYWt
yLfM2Q2F7yNwD/1+mpmZDUjMyM1ZxnEXq6deCkE3bAv+CV0jKHWqiz7dCMbeXTPsFl6hIymec1kU
R/MmqlEcSlF+iROtucVe8dbo1njL3bLBNvsvey95AqSfA54iClMOCNzyawaKXWXpAoBLBtX4JfQ3
PGjybmYHzVRY1Zd5EkpQMynh3eNsDyDJtenUTDQaOUK8BW/CAnUMIThjbK8Yn9PIG55RUtevuR8U
+Lvqb7Yg7KHIZnUXisjtYTxoDripqEtNH1iQji1agfczZLmG3z2VztMcgPKkYAtyl2A127AB/Im1
UXEik1YB3pkVeAVQp0EnVEZgnXSBLtjMSbGbL4Zc1aWpMAmh7R3KbFH39Z7VCVS7e3mYHciW+E5w
7Y1uO48xf8b5czty2EdQRbv7jJmGIuw5y7f0bMk9JnaUpWWif8JFe564ZEaw1ZIwvPuMfazffUYj
NI2TkHsIFginxSvsd8t5sQ1U0NC7KSr0rLd33flddXrFTfoxWmXFK+N2eMRKOd6Jp2gKbDHezuC1
lZwtNr5C2RooW1newrCVLw1+Z1jLRhk0dT171K/Qu99lQFO++E4oX3A37BeMW+WBul7oWPu0sc0F
aii8cqlnzpqVSXnTAgynD3EL5Cdkl6dgNZxbJjty0gw0XAtxYTqhusMOFZEiBDbKxp0wDbbEjDDx
JkTvxm4ARHjNAvkWNHEPJ5ACXhQTdobJAfQOl841w22u1qicvPP2jd7sarWIRSZqEhaFd10Kc4HB
ebCnaow5S4Deco/nyrsw6CVgiYzSaIqkRVEMkB8dyGMjyIC7bnygVdsi1sedaZdySV0J/d9nfD9p
MZcsoPHjCx+LwgcQfoL5Daqyj/FR/kyh1ERmCVIANf7v4n2BFW/Em4pFbho/hL4QnY9rh/EJOs3P
UPPzDxZ0faG3bJbA/LSycVDueHeMch3/QE2nghOrHRYiasfVfdDfj/Mw1Ka0e9882DRRqDuYNKYW
/Gp/4DYIFJkDPUKmC+NoJShTM+rQmBr9/Yhs5KW4hy73IPsZcwboiMr4XRw5/n0OEIc9DyJptjRt
bQ2mWFDa/3AaFFfWWMdLS2M/f4zfzfg7G02B5Y3o2MSH/+FDzCHQYMWvYfrIMR930Lve/+MMlEZN
EBQbQ2/EflRMbEw1tWJwC9SLLopnDtBxHnZkIudDGDmgWd/imvOeiyU/sQUu/HXyvg83j0JHNMUc
Mg/vx14DoW+jXk9eGv7fk2ksCDij+jC7zmfycLbzFHRkAhi0Gsba3UQs3GKtCsuHioQXeHhxNFj5
445x15BAIoO8bjPbeBNskyDXfpdUiExbalbsLFK77M+5akxL685FU+0kM6FronrA+fZnaCeb3Yqb
9a4zxg+g34hvsV7ENzC3lVknnsCxKZ4SL9dvESqWVYfM5dClT+JYvYeQtemWXsG9G8XxchQbS+Le
ZPLWXrehOS5oAZ+aRF3iAkPk9ep3bmHYv7YAnJjHGzCbg1jajtyNW2f9pzGs98wp2B9NPICZHa9w
13GItWMdFtaqqfPyjyZdUECnY2E+99wGclq8uqJIDfVzmqX/gRW1bcFE9rnE/RIkeVaz7zM/ewFO
7ydlRkn2R2r41osL/Oye5s41s6O5bc7/NnfeR9YK6M55btACvs0NGvfqWrt42mZNHV0dByurAZZG
g1Lwb5pgKIarGnlNsel3MFkOooU6L15tCMouggTAZ9YZUywoBDiYYKO3WM2xqqXU/Wcqn/ElmArH
KHF21E1BX7AqghqkCGMDcmXlnbtDHUZ3wXMuShvlBZsFPuQhCuyGeHnwtdfBguJyA1ytdop1+tRF
VSXsHEynixqC5xfXdeWT1LLvQtlxOYcSHSjHj3jvzz6ADwaLErALr3HXMg6tXQp86pdMog4TZhMq
YdvEtHuo0AERCjohSDeOpnXxQCKxwjI02Omj1rrUeZfzBeoYq3OBfcKpS55URaMoAdpnmq6hbkQF
kgfFCCBl99iBBqS4yeub4BD0GWdb6FWULoj/HXeHtaVv01hVjgXbwa5eRWOMezvAa19fsuBYLl2G
JZe2iZpn1kTWTtYlRH9VlxqQvvgLGSTGztOFucpix1g1XmjsaxkOS/rHFKCE3reqS2VOc5f+T9Rt
guw+uPfB+T7nkncOpqHIW6mJ/ofcOkhXUGM3n4xCVLvOcuMtlpTqz7L3VxmEYr4BNA+F6rDXT2NY
YPkIhMQoxYRDs8pPTm97L72VmvsS5EBrIy2cr9GAYk74i45Haz/tgqPj5dlzDEneIgouoIkavuoW
tOn0oebnAUstT05eQ8hAsXQUeZJDNzB6cxipfHM0QZBPGW6AVSgOMA0Uc3jJQ9B26xy6RD6kAdQR
NUZTYQuxKerl7Eh18be4KTjpf0aCedNIFPa7MadY7xh5fXiiKL8utBaPfr9mpSMQ00DQ2uOvZuQ1
qF+FVqGJYioHQMIORKw+2+UNytMWetJ616gYsrXVoSykiizvSk2CH/p11PhTN5bOYbbXvmBHqcsT
mSidjiCki28Xk1A1xWpCU3W4sDlC6AsoWxd7w869ZGm1ZwFqNayCxvkzwMbQYzPACzF1lc3GRuzK
jiHkPNs6PAU6nWhPViLzZ6vMoisQF5s5INAiYP5jic2hVFj71qqCJSow+iPO3kf5cGx8aewQSlYB
1Onqwmhvdt1g/65n7EtUsgzlM9AjjhkrP+a+tiK7PprxdsDe4bZU+RVewFET0H3Molw7pJKDu07Z
HRuy3U0HpRmQipvXSugo4ImxX80rkOCnIyhIi2worqzNPehWOMEayzD8qwXZMWOosu//fxFMjcH/
MkbTPzViaCYNtcSqsPMy7bKQnpoZjF9cx7I2uhJb093057/vWDNbqdnebRO4Ot7puYPiKxRTQBb8
cce6zEwOmiUreWlrvslQ9bY0+rz/aGtQkw7TItxYTO8/FjU2n30wHO/IC/1wZ1GlDA+nyuv74nMB
kqkrOYvRWPlD0L0UY+e/2lmwmMxdjdf2uLxRyojb6SnXeuj1lW737OK9B/WwXviSCBMrzT074GYa
vlAjTCGXfmkl0FWCzTMjA1jpcYqgJAfleUsNV5rdEHj9SrISYn1/fUNq1TZUn+XDZnbQCw8Wyot6
NbsremCgd6ZuDLL1GOC1Bkrz4tgErThK1VC39ErUlcjBupmclds5hI7mOEojW9fa0U4bjMMc+xBW
0Zjkdgd+w43kbeA57m1adRqmIzau0zo70DminnieiM450e1oUxrReAXSbbyGDPdC0w6Lja1HbbwO
sc8Jwu4Yl16EzHFjD6oNsxpORuo7y6bT/TUk9iq8CmosOw3YbBjbztoIMNGcqDFD9xkvPorGObCW
kQLs4t3ZPWiepW95kh+HotVMqLsA/YsVp8wHjz1iOgIPkzVn2AhaPAYMAQRld2SlhB6r67XM7JeK
19E51uNvOYrTX01hpq8eRDF6PSifyVS0+Ilx080OElDT10C40H4BRyPv3PDGVFM6YYOl46pZdn0f
3qgJujy6aZH7VIwRyklSlrvQ0JPhwTGrLw9hKPjUwDzeXv/958gf6ftcHQLDnmt7nm54KEN4lP8d
o9KwIgDCPowi9Fbj4PB9GPhgl/+lTsgK9qZTSLYgx9aTipjkB+c4qp4nL9AVx0mWkGwUEikVQ+kI
vlf0ZaMsOuCC2hDVn+S+C6dID1jTtaJfWs5DzOOQTeCZdM1R9TJtrVEaOaax5hEeP4A6ExqLQoAd
+z/GvmNLclzX9l/u+GkteVKDO1F4m5Gm7ESrTJe8pRz19XcTykpFZffp8yZcBAiCqu5IiQSBvV89
/NNKZLIsQtNaQoUJUU4gS/Oxb2WAGmLr4iW6+chUY6Ek6mCAUtKvOvES166iXkiBfOUAvwiZ/yXo
Oh5IKg2vO4Nv8BlEtIAv6iIHt3FOlq+XCRmWQ5aWFexpBg38BydkUDca3yPZfdgBaa/fjQIffEcV
s5mq6I2aOsz4CQUJO/annsyQBIbEBuCSLfZxUKcPBXhc/Cmxm/0yQBPAFVSsI7ti68UdDSzrWxVo
thK7rLY0QHa4HGf0EP2U9rYvqDAvR31RphYnu2WhZXEkJ8YayjLA80lrLjbUc+2p3wHAoQMgOP7N
gGRMjhNKCHfIJhQ4qoSdeRzKkuX+nFavZODemEcSR8OR3gnl6eZx5FNxABuC3yKjGFwe1JLRYm4g
aruKJMhtpayDE460zq7RjRtJOUoJUXquBuICGw2futSAisDa1yY/3A0kKFE8LSZJEQUn0qU0eYgD
8yBBiDcoh4tdFoQIW5L8fkrSDfYxQZ4zTZndzIZqqWzAS+Z14tvSzWCyE7tbowgLiaOWGY7rWEiU
b6cJkMV6iaDTaBUhSoF+I4nhOqP0UMsrh4NMpkOktX3yDHa1zg/bKNz2aQYiOzKn5DugWqFWHbwx
1uha1XUEJTXnWniaLBDtsQzUWbg60IQPMInirFmAIFtTd9YaWn8VnVvt3WYqcBnZ48h218XBAKki
oJS+d9IoT2REjqi36ICnf7VAg7S/Uy1ubSsMUYL49mw0OXfrG5/c8OBFYIkExhMQQotYR/TTOd2p
4iEAfCgOyxfcM+bbLKwMvxhDU65pBjWD6WY+kmWyHRkaOE9uwhbcmazpLFDlpdY5CZk590Dn+xQg
jL5fVGkAzMp1VRTtueZfOLc2upZyIB447HGQKDPPjSz3SZymgSMyAph9OXnFmnTUeIM7rgJEuHeL
jhfia51GzQnxWdCjS5xtdC7FjSzcDCyqFcLai33XOgieTbhFWnTO0Jooz6zs9fJMvV2lqyaNwj3Z
he6QnoPQPtfglzzlk9btE5fvSSqVyhlHq/KtIe1wF4itK41QY9EIdaWb2BVuNmFPRry0AMkEGIkN
TVwGFvG9C5KpuVsWv4p2r4BU7tZiVRH9twQa+x1dBDdMB9mwjFse95Cq9j5/BpdBWleZtfncRbzb
oLzv1vcy+Imis31ch8hA7icU2oOAJQbc8SE0sSHxx+6KO6gy9tO6WCObNvjlJkjx4o35syrMR3CS
D9+tpv9u2GZ1BbPeX+XQFlcdhJQoUUTWtzD7cFcGYKjh6sgEABkEzINq8r26rg+6npdPNNCNuwik
NI+zgADI0cQlkr9McjmqRuIqK7ep2bi+01XWPu3MALwp9bfM4dXJHAAIt8J9aog9x+M8ZrrinGjy
ycA7AMzeMQicMcXodQADl3m3qtyJJSvcnWirPmjNbevUwSOKr7XHOi+/uSyrT0PTFFt9qJp1rOb+
3T/gGJ7mtRENe/Xrms+1ObEbTVnc0+q0hnrqQmXVpZ5roNajCBIHe5fAUSgNrgUeWt3uQWrDog9l
Z4u1iNtgFxll/MEMZbFtLMCkkIjs124/cKSOy9qIPyCZBHTagWui+BDGYYe6HH3SPmu6ksasf9Sl
saUxavi1RSXLC/WD+rm1y/zYjRU2X8O4AyGvfWxV49Ql+JenDMUNToP/mV2Odz+NlM0UWCsANWA8
HfpG39MY4mvI2EHeEEdxCxzM3XTqvwGX1tvM/mbL36st8+6WRJFNXKCmVi1PatYh5+/f96iGab07
MqJexzYM1zEsZIojvew9kUrTGM4w1cMzcz+wOGPJOjDVdwIo2X6V8vhMDUI7Db4YSr7rukgFO+Pu
qDxJ72aToDJ2AY/wD/OssHqWJUi0Wq1LZq//aDf7t5MaZ0j4XpEROUc2pYsCUnoUU0M6NkIWID9L
3fEjwuDBfjAQ9iEATa3Tm3PryIelJMf7rZoBM0kUfHigOhsyI1WPSQsG559+yJR79ezaaUob3IpU
7oIa52ub4m8YwHT8iAK07yS5k5CPSVxEh1pq4ItoEhA3jk4qdl7cIhpFM8qxPDQCnGYi1W2klRoO
ktS0/Nm1w1zblbh3A2rhcBoF4EKBG5aF67wFhUkuo+CaaEKC9ybBJ5qH+kNkNfpDbSFrrYjCcNYt
A6U55qvKyvot6eJYjvhZS7Vzwzcik/l9s+jKNvsW9thhLKrFdtGBrjE9C5RHCb8z8UIF3WO3XQyj
BoD9/+W3axl/++16puO4+NHajm3/7a2e4gYUO4W6eq6ogBuby1MkhX3G2cE+Uw8E6/ciDYBU41vX
gRN7lpRtnEwxCB7e5pYauIoRxbpTvXOXgJm794Xh5ht9cJHVpdzoYY9K17C0sfnOgktUF59boTkv
nWZ6T048+LojnRdsoZ0XoP9v3ViUj6TybMTfYqMezyQCL5qtGoAX70lEZWe7BZfWsBFa477oxWgf
whqhRPLUO1a8bQN91PINM2NcXtcAEYhVQz1qEFKwj8Chdo4gIQJ+AHWXEeqRjgyXeeQGL8as8BcX
y7x3bsC/XW8AxRDP/hdfJnmgeUbLwACaj+Liqbv8rEA57oi91CxJVAi4UWduSWyHNL9aNRKDlWlI
2QF2m6B+NxpPmcoHaPFKB+69Xq9o1KtqJLa6CMwrIC6jt76JvAz3o9SQWsTDPpPr9JNZgOeSDKip
wsK8YDOODCRjKFGWpn0mvWwbTNKptYeiXMcFvlnLPOrRPOqhuvu/vZv/Fs7DOxmBDdN2HfzM7Tkr
+Mc3XJSH4n//x/h/YPIBMbxriWfpTMx3EyTctVUVXIohm05FD5KKQEee5JueetToo4kTMneK3aJb
7Lwq6na6hpvtZZQcLyKL9M2UZ83pnZ5WnBDZUlfueO2otRfH1AvMbsKFrTkPLvOXh61QbuSnrvyX
pxtRzHH3L17m0hLq6dwKFDjL+stD9PFUrTWne306mro8BcjOptM0GmtSjbWGvQ12fFnkfTugPoB9
Y7gX3QAGtcbhlaXPfdl/n3rJv+lZjrAZijBQa4oyFG4XHUIJol+7rBk3jIXtuAVxhr0GuBsSvOyy
jH94E9jZNaRsDfRd9EwZn2fLWn0iuyra1GHIDq5uG9kn0mmxGPyg4mLDBq+Of8gYXJEMwPg+6jka
7RGVY81Gl5WLQ41T70XYfB81cFKKcsqvnWpIlIDeOmBX9LioSN+OXn5F3ic7CuHsSYXCdVdH+QOc
eJlXnI2gX5H0zqUQOGiFYkNji9vFKhw+RSi3BUUsWHaKphm2obDlxas7eQnwx3SJK23yjb7OtnWJ
6tcdjYxh+5c+OtMu0Abw04g4R3Q6NeUDb4H6TSZZG08A7q+KEVU7cqMNIOZAdnr129rGnS2QHS9I
927AiGcWbPPfPjXvmDi4gT9EwFAwW8f5AZ+bd+WRkywBywokymew0HRnZLPvdUQuDx7OBThelcPZ
BZJD55PMkgLd0gZndWQDiXgxoh7+zwzn2QblH8PrdMvd420qDuRs0S9z5wXIaxvg7P9+VXK7mFPv
7TmrAchioQOo04jzX6wMvJdMN+Q2d+rpqGsev1pIOV6jlCj4KjJQJgrT/ZnA1NZHQLrUXG5xhHg1
1bUSmxArDb4aeYMK59z9iRhU7OS6ylxg6wWkPe2D5OZtZtB1RSVGvcJJ7NlyqQXNeqQYvFr2BN6+
WAWad31NY+qrKNtoRVKtpCpioMYxo0uJgoErSa4z9YCUcsvZIlIFD7Wmnd9ZlFpQrhJZ5eXqH0Zp
BaSgpSWwuP/mneaWNiCt8OVPwTnwwQYHc7oKwbh79KwQJ3ktCp+Y3oZPaR6yTdJYkx95AF3Gi+SU
TaCZCeICIT8lckUnVKpSw1m+6+JaL47XDYjQbERSj2Q+AjreeKTu3MSjWHkpAKFI7Px//+VbJvvb
LsvxkAVpeszEKdoAYTJ2YXdfoSHjpQDxUfVsGyU/Bk5pA5JUopIqagtEZlPzgZrOKKdz4bnbCJ+z
h9nMqLRgV+ZT61tJX6abkSXDuncQz6QpQdC9TgbwS+EPTHT7xSGNqoUQGfvbQqha2/K36TSJFgMP
bOuT2Ljfk67pzxRXpvgzXrflKcWHiVTU3AXajcIuaHSJVQONAwXxJL+N3s2wpgQkoZaZrByFzmeN
Q4nzmuoifu4eS9VQj7sKrI9Gch3MKXrE70YnwuYD0qF7bAnwjybOWpouCfZv8ZlO5YcwAZQKql3K
CzVy9BS7q91uAz3SknkEG/4QZN7enkw6Mh4ZDiIkV3r412CXwc7V+t0QOxluwwD906pmBvxRqEFq
sE1iEC8qvVkGyApqAew9FADxY4E37ajsx8pwpzSMQlxIzHmyQuqX9zKCF+rRQuIQICNQK4SLl2M+
AP6frMiHNgh99pGI9N7HNKWrtLW8l4oBe2dmQbHGBujLihSTGqK9rLKo2UROgdxxNUA6osJ061aC
FV3xaC4UmqjHtFdBIED4AcyTjazxwRg7F6cWml29+X7njESakqil3nkFwRmWIpu7prE3LEOBS+Vq
zYH+xZUMvsR9Zj2EjmZ+xKuS/rMAJ825hg0qDMkIxfAGysttZ40kfSAmtBFQBTT+NZz64osTZEAy
qar2RQeZMJKahvQWJZq21VkizoiTOofI4OlhAHIwyhyjfgsGPBT49mW9zqai/WBXnYl7obT5mhrs
pS0T96+wBd9whsx2f/QCYIR38S8PoTIEHs4xoBtPVPGRJyESUhuEjOb6DpAq2j7+wJID1YA4rOaP
Xb4hgSbEfS/2SG5IkImUtU/UgMHnBzJxrPSSjKzc9aWUa6J4j2we4xJGyDURwFdmey8WZsO2phfn
uz4YxEtQgasLeVg/goJ/xhW//eKUdbAzRp7u/zQYqi/Av7dODQdbua+zpgSyohdfrOT7nSpSsPuj
BPuC3SF46yTf+zBEoELqRXKR8juNJ6A3wn8bS8xIV3gveAJEW/NbRF17RfSyIPn34PyuuLt/w0CA
goV51vKeoUnIXbZBdDQBnjfVJpRjRiXyyy0E6gFKX5wd4EqeXaBZ1kgiPqY0kCobGi10PdxUVuJi
s4FCDOTo5CNYcBEvonlT23P9Ql3ectT96faW2agOjDRX/1DgP62fl7z4tfFckf/qxypBoVsxfUh6
C7EEC1W/mVPxI68TbWvkNoKK+A8OghoL2D6NqLdEV2U2CHk6/TmcbEQLFoKrBi+kdWPUzsoYkdW5
7qthY+RgisHNlQ64Swbk+qWZFMo8iciTm/wYBH/r2hqnV8N/nHM3ftclJ27X/BIWG0DIk/3C5eEE
6l5QEJ70THTx1tKi7KQFPTC9lJIa0omobdiKujV1wdH6AJK2Bm9WD4iTdfeL+M6l5sXmtgAgBBAT
9TQ+t8VKK0WbYyuldLNRJNAVYxUiAN/6uM5RIzQ+z+c81g45ThHSzcX5fsQrK2TnFEDFVEAWCfId
UfBG7d/7YuLIGwh7gIZ6jXXUDDPec50hjEuYGTzL6sqn4SwpdiKJ+yM3UIbg85LnyLAw0jUi4daF
q9sWVEwxfPqUrHfVU6nHKMj1xNjsitLqT1nYrbOh4xJ3gTgVzN2oYhbSAXD6meWEDHAmxwVupRV+
4BqFj6SPaGXJaHjoEPV6oJ7ugN1rcpDeTKKHT5OLeEPxK+QI65EdgNpARVg48tbLxjjOJmSNS4kt
EOJHUFn+9kd6Td5Avyqvi7rN8Qmrqx+xa/Z3q5sozD6jfG1Xu2PoG21a+5SinmRRdbXj8kZZ65Qa
30X5s5E07mXOeR8MdwMWOLkhsWSg8Gii+kamNOnNnlSZxdxNgEr9DQ2SvfLvEn26lZXP4Ox59Z2+
+SZbJB6X2Gnbbv3d1BJzJQ3ZryJPG5FchptvaoawP07IgrrMEjj+rm6Dy1BlQFfbWlm4O7A/1Chg
+j3pPzmqy9y70CyE/2dH2M66awuJHhvgVuyNcXRwHSeaGaZbqYK2cC51AQBwwvdWqqr27Ism7Z94
2eHpFKp3oms7rizJiDz86c+S9aazcGYkkJisSrG/zZAESocFaoDbA8asoJ5VBC9DeoU0txLAWNpq
/cS4b5RBfkmNcrvAzZAd+ayVXS4VbxT5QwrjtnUtrdyASvV1yWUemShX5GA+oSyP9s5OuZqC8MNQ
2lcvqfoTS7tN3RUA/i8lCI0zk1e+05ceAHtx3XiykgDcJ9SdtTSJZDVzBHTUYR64m/TqxeAHHeUx
JycyQYkAHHbfCDK+G+x+iHDw+C3r5oBqFsIwSQ3sFVHhyXazMnK685jbYPOu0g+Z6XRHqcqK81ZH
fbLsjdPAp7n4uHorWc44NvL4e9bmauVlIDGafSiM/ryouANAX6tj3xo13ZZITkCI2GxXnsbrLS1j
FjqORGCB9jsdX5AWVSxn6nWuGPBwhdjyXk99GnDMAcdrGp67dokXm50gDEpK0Q1gSXJ1wNvAzeKL
eu900m7FNlCuY8A/I3cxGQABaQNDcmPhLuTECy+/MWbgwYBg/iMe0k32p4ULWJX9JOvorAOA3bfM
nP2swucgCcQPK7UKUNokFt5EFS45w9wG8DRnT03iDCDgstw3U9yMFkjl3bYekueBetPWbC2cbSJF
+32smVgHrRFewJ8UX72q5CsrlPmPPwxAcYfEEtd4eK0+Snpm4m2RTp+RYt+cwyb6WSKTZFtZ2mh9
qqL0Jyhu2ZY7yOVcW8wSa1kijkrGQWADAvhtHhmSlFdecx5BdPE62i9d5THPmNwOyWZKmASYZD7d
qJeHP8EGUD2QQA3SdgGoyBoBTClYzaZen+6HKMGnQE2funG6SdcTN+dpcUXmRtwNqAOcxH6x5DFL
dwUiWzh4ZIAc00FChEQGACOqBequb5B/jUCSD2iE/tDH44hLbxQgMDAcnqhBaOW1N3k8q/xl5N1w
Pxk3tVPfvdOT+H7u4nXxR7rAQzTaTEtjpRXsgvcLrtKwJwt8G0h7q2ioAVUPWHIA4Y8TA31K4fqz
jJuQ6IpiNpymlfnILOsmIrz2lQuSqFnczG4BFP3qprM0F5ANQJ3UFc9ND4jURmGlEpdV+4fEkVLl
KlRV4sBCyHa2JEnNY714HkXf7yMV6cPzAchR9UDAJS9JA66goEexHg2QjkapAXCMvKS4zQPMUd2t
Fgfv7IoQAHf2yIb1Mndx0PMKJPXFJzcVuIQJCnMvnDJ/cgY9f0Kd+wppAdmNVECUsU5JB36OyPGr
xN2Aq5I/NEiifFaFKbt8QlTLtboIKYlx9Iz97sa1W/5AqsWCJpDuzcdiUQztq483C/LxT6uQxb+u
UnVITzPLoUKum15eAU/3xUZF5p6kHun9gF5WA8gSmwcag4HVqTP5tpw6feWC2W99dyyZjyOizXSQ
RDrGej6YgE7QL3mc5PF1ahK+C6N2F5lIPhr3pZ2skaocbLTcCb8gv3+bckVGLGN8fgtbU39k0Zcg
qq3VWATjqZdu8alMwL2k9EOYVCCbDZN5ujFNuBdqBu8BjBTuI+PdB3KbD1m6dcDctaNZb6sw084u
SNsExZtavbc6azX9sQrpaRUcnjem5x1QlPBlyrv0KejjFCQeHsAVcYRdkzgPTBHSpvQRnLHKBBAT
N3uIvHPLf4DM0rmRduxSE4zX+ZcIpZOI6735meUxzDo/qiv94AInaaN5qBBJRXTLNWa8FG0XH12e
dxu8XYtviTHiRRKEX+So90igDaZdF1j2Z2TO+mSgt0O9AfB7cczKrntxvPzRSYL8G5gfplXeVdVF
C40Rv/FOIFURA1Lra3/iun2LPQCT2326sUpEGepJFN/+fAwDAbUN6dVjqBj3OR+GYWvz8Jhkw/TA
8L/t2fGGdl0ghXA3i4MObKTUET6JIOsNsC99jljiPJGmSWzkmuR1eyBRoC5yjxDPsCKxSmP7ESfG
WSKVdMBmqusgZDQc3xmG9Gqphnpa91N6YXAmAfvbVzUuDNOrNoIrQA72YdGTGTWi18Hs4A7gVlW2
7+ZrwEddxaL31svAYqfl2LNL3PGuFs8o0AcwkmaAyoy55q9locVEw9/jUQpgN9DTRa7U53+OltXR
Nd4tljEQeS8imClxClmIA+hHah88I120WmTb/gFS3RY5wGWlYbemZczY9lrXYLulIPudfgQDr9HY
a1JSYyeCG1sPZ+60TDZAAkKtO7atH7Uw2BAqV8BsHCSVnv2hDzn0ZC8shOtHiciOmgSEd/mVuXLE
ZYUYD7xoZ2ekXya9LVLg7HbKHFnvYlX1b1vVQTiuce5V5T+pxkDUG5wY23WsQAJIN0R1fR1DvOeT
CfjtpIsraaBEw/RmT2TM8gG7ZBmnfsq5AQ555VWtEaWjcZ6nKaciLuoN6smwhnoKarxGr4FA1yFt
HSonnCb8fFD5F+GGHiSO/V9Ie8QVhNN7j53rPgPzE6gyEZu2VsWqnTbBKi87AFHYBqocJtBpxu3F
S8FuSe9vkefjvhuLcmVIA/cGSIW8xC1Lr/Qmfz8ayer9aI+UkRXuU1RS9G/PtfDOdlFmZ2AJthtj
Qu5tr0gqpWKvpF5cfGmDMHro4vFVXfe4ElxMySrMJBC9JqDQdV6rg8FZxtnFAjbJ4ONd/2hjW7V3
W5FdvDaf4t1oIBjBbcQEld2dMYunL21XuNsM+4UTsQiWIQPZeI+4AtDPjLVD/ILECHjX7bXkJ2gW
jS0CSv0ZxK79Wa9LY6u7XYidLuLwNDDKNmhnmQd5W6xT1/6Y5LXc0ZQxBqFEeKhY57B1bv9AfjYw
bCfHulqyA4ogk+I0ZBneFmYJpGmP77EXG26takb8wnaR7oYrEmkAV1kFNpf+oqGeh4ivb6SRuVsG
4HbYewa+Di5erjvk5gBSZMzWRsHAZ1zEiY+/JpH4UbpuYx6lPmAejElk0KDGGeUzyKttEL/k5ZCF
fpqzXeO25l9NWp1Hzyt/ZpX9WPca/w5wus92AUbUsmF/AWOz+OoaKJhoewCE4l4e8e1QilWgpcF2
8NrkhSPXloKiJE2odBKoyvzwNkbx00V6G1OW/3/zGmDfuqIQJ1w3gQdhilAXIhCSQrI9OOMUeXmE
g9aqzt3wMhVWQPq09171SAaP/qOegyBs8ePY2ns/5N8IPdDbj8lOs+MHKll0ZJfgTzV+oFpIpqQ/
x0IvfCCweLJU0jIvBS4g1UGaEhisaiwbgQYIHMluNSGLfCU1I/3UpEPhA96s+Y7X9SnNYvCjddGm
K0Ba4E8AUuvL3PiRe8A9sqf6M7561UrTnOEZV/QIjWXiZg3xk2W0/HPajN5Ky7PqZtlNAU4vKQ9t
xgGYiau1ddIm08cyKP5y8d35BYCkIOp/OW3+Cyf17mMfeGxtNll+DR/xc8fma3Ssm45EzFVemu4n
4cpv6mX9S0h8fBQOYZZ2j5PTWeCBceoVAwXS09Q3/TaxvfwMrtYA+w/r3o9jJ+yTVwxvfox+VHiG
iMYYDMk2U9xO+wgonv7UMvYlHIbMH1UvUbpwrPiXZXTp/bvdu9H/6I/sUBgLILHebTbc5iAUKL0M
9UigyQgD415cRhtFz9E0zusoicuoVktgPaU8WMUTmKoPiNs3x7pBpjudflFeDM6cFD97XPvvMrsF
9otqEPD/gBph7USSTGP26HaXcEw1vJCV4JrdhbXTaZZUDngOkhhAFSJV6G4OIHI3YaPhllvNooFS
ZwBsVMu5ahoN9H32oUOC+Z27mJ1pOZrTuCHQDB3kOqmHa8H5dTCQQulbo2E/6F9C/M4euAHyMlJw
N+sPzeB8b4CrzmajrsDvD5f5cp1HQks3MS9/AUY6PYxtE6SbVx9sSmLmv82fTZepA6AsXXdqD/gX
pSdqbBU4dymcHoIc/ETyMjyFLgLtAUh4jKm09jSw2BWt4Edh+aSeTd9ZLJ6ot3gnJ+90/WA3CI+0
AI+N6jUFYPCjjv2kCccXYHk6W69P6mNo8+IBdytslU1j+y3S6jVFYPLWQYo3m4aXMo0B8JQUK8pl
xPVYmaIy/nduZF2EuDm0G3ceptRGGm07JwWMKuw6Sn9c5Cg2jgWuOIDBZnwuauQPUS+0qtderHpD
ORqfqbeMSqV7Z7d4KeLqOPT8JwOTwirPTRPbcQ3fXorOgP0BAR07jLRVN2jmHNCZozy4PEFhbIgL
V2aU3oMEpLpf5ig7cpRIOruyXVC6fyBNjeq2WQ3AeySATlm0ooEBt/K1Y4gLzfEA5+xHQFqf/dAs
wM0y5YeEuC9ekAkwvmiPxFA9ZCwD4ivI3eNaczc9KhDOedJqJz03IpRx2PKlKnDT0XuG8Zf2WI1D
gOrG33OaMWMb4BKKYzFMPiV9VE0/+QwYogcSJ3yEzxPHO1uqBA9wi92PongBqbcseyBMfSvvX/A9
N04zCn/X4jejREoJpqbQpzsVTRKwMnRbPy3Zw8qqbvt71Z++mEiR9xQZCnkYrDwNeE6mLKxvNaI5
JGHDPUvEF8WLZpYcxTP1p+WbRGNvlrjx4evELMOraKqbPnXxC2ud5hQFwLD0onz6qvRtGccvXhF/
jHiU7UZUclxLTbw2ssOlNKKxINoYQk33lxHXcQHECGru1aJbJmsiBtqhk+TzKA0AycLDiapCXDYT
qecv1ngnvK6HysthK70/VirTRADRWX/OkfZ2LUxDrOIxcTaz2I7BlXp2PDj7IBQ/3ulJrPA9jhD3
OodOWAGhwRv3Cuv0ltgt9vCx1vok4n0mb9TL4gevBzQUaSIHammBlEFIRIYWU6ll4x5Fcoh+KpO7
AexQwzTbvJK0V232IVH0xDPNMCJ/19IpvGOkdBNRDzvQNRxk4nf0xG860B5yIIoaXx0T+ZUxmAyZ
64gnalrPA1rh0KMm8E1n2eVHnhUlgua4av9zEqlMw3qdJPA7OInCRcrCusRl9KqokCWA/znIX567
LNGAs5oXyAJclChjBf2LB7wl7E6RMP3WaFP6aGaF2JOxweLXwXeiYfTaIay8Lelp+rzaO3fL4jFl
WJPl3XPQArj+efRwCtxmlTOi1jXUOUcBueOsNcv1tjaCmS8liNKPVSZA8qxE03DSp9Tj+IcW4H2p
RfO507zuYiQD0MydyVlLNt1PlQGAvWgqyICnW9qJn72NqgLJRP/CmTTX6ZjlOxI7vUc+oC0kQtoY
tYCXe20j85EkavTiW6AF8TNSnDCOfS2AGn87K2r71Vkiwv7ln5wBKh1hYAIZn5CQgxoBZCngl6F3
ETLLapUFTHJm4wbT4YGx8+waEeG3AeqVmqdtZY2X/t3kCZUheDuCtCFmoXeaPdJ4ZyDZZmBtvg0Y
kMxBcvTJllKATdeJQYSkFTmS+DiwxVAYCuxDXqJrq64d20+xCQZIMSAHB4nC0LUKHxEfavvkBDXQ
LyCFg6FQmlsUFLLIrP0KlfLAz4dxFeVNvLN1EyHdJOw28zLzCihVmUC93tnbZiyb45SnZn9sUBtw
6ELnsKw1r42tUL6JOyPwkwJEZkbjPABcW55R4FV2vuHpiqg4em1oRFfDLP/Z4Yr71DcFPtCkokGy
XUSkckR+2OCYW09IR/YXVx2bnsKSlUdgVOS7ZKg03w4ZYo2qScIhuwUdP1dg5DgtKg13kbsBha8+
WSwTAsGfkPfuHRdVmfb6PlGg6H2U53d+GQ+/VkkWg/DCtTiAVACbO5jyl6lWDnOla2QXgb+bF4e+
GGzuZ9jyHjvACZN78kcPwMOw8fmIfEoSaSAHtgCIduTjlKZwRTreMsRxcE+9WxzkodBOXuKc2taN
V5PM+h1d9VZDgzctSpHnWFgAJOMHsG2t8LrB65ZGlUi2dF2MWpV5wmxBovTs2YLMyMfi8s2HM8iX
1Az0j4OF2Gkv7Ogj61PAoAH2/iaKUdsi3B2ey0L0x1jvi70DqNYrip+KzSA4e8ZdPGIJumZ/cZLw
g6Z7w9c0T0vf5WIElUhi3wZ19RJVsbMzQolLTbqP6UpcwTtFt2nqyGpRHVJdGJP5eR41eDGtyAOK
hHF7o5WYXWlgHjQCnLosOVpbXLyKh7vGxG5edlmwDb1JPKRy/OzyegDfc9QjQwihFTxLdyaReqRr
XO9SomAOoGshb5HeA7u5S4ajmtyXcbTX6+JpmXZnkotqOAE43xe4p0WgCPllutDLm5624PfrWPRd
b5yXBFXhL13q5Yekabtt39b9FyOMQERerus69h77Oipehi46Mw4CDRtV/y9xbrsIgRnlngZzCQhx
2QL4KBlLYEDIKLpZORySpCa8TSd7q53ALlan1T5C6B1BeCTh1gk7ceA9POGGgN+SxPpoTkb6OWoT
Y9d0ibYhMTaRS5cWdQE2oBHor73l28qsRBbHyWKIWtN2HSAigBkzI6xgAcXlzGz31ONNe+ubukfe
U8ovoQbiPtKVKEy+od4WkUiBqD+JNCA1vJ8ASv41VxajVkeHJku+airRk5I5wyoGrzrIFpA2ak7S
PeL139grygQlqzAbQMumIRZWTJWwAYqCqTQ8T5LIBfE2sxvyuBhQj5qanP7zKoW0ELcIgbNxGSm5
SXPw162aJBzj0/AmZj0DOrlZ9Hg1YSDR4uRUJ2Vd+rN17P7upog675qx+sR4wvcl2EnXqYJ1N0O3
W3c1ouexEnGT862dRPdQlV74qfiouaL8FPYRUNCM5C+aoYU6u3NQVFoHEhY4oFGps9lBaLfNJgBi
52pSuC4Jqo74ShvNbDd57P8o+67luHGu2ydiFQNIkLedo1rBtmTdsDwaDxNIgjk8/b+wKYntHnu+
c25QwE5oSS0SYe+1HoDhWBwr1ZCWmhvZ5EEafIGw7ZgtJ6GKVSKhe5ZPLjxhB2AmuNvQQtHR0sXD
MF94Qx8ebQunnqPsjfUkLHLcm6EarhXvBtceU5/8Jgu3B2iqDjKALepij++yOTipr6VTdGRqhkeK
Mo25+iDzp6lqC2cSyubKn9Q0Js3kSELy9mnS6UdoHL1ylikOwsIYp59EwkHsHe5gOuC67u8m9g6S
+TYwbIHnfJxk1QD4kwhY8ysi/SDfP7l1WcWOZEG2vcZdnMM6HEBsH2Tynqs5R1SM3M0islWzkjtw
XvRjIsPpmUiPPjqCpidfDSBIC4wX+xs5KemQmnrkYEt73Ng8Cqcj61lBvvNw9o1RXIiDwmQ7ZhkQ
I2/mmMMneJLtkd6MnKiPp/jkQfPeuCVO4+IWFIeTc4D5B7qRMYDpHRtnd/Pp/MrB55m9aIqSF2A3
wA3h9DLxZb+pkE51qtUVxBhE/cV1dtP9AvKFgKDj+c0KScDJWo5YcwPZ2OrwNt97TQ4t3VnMJuQn
Wawt7cpmS3p5hYCjWqRu0m9pSA296XxuNYvES3Akr95+Obf5sc0KDgjP7uJ4wQgUESe9zI2rxUjR
CHV/O8uoNzhVj4SxwVrPiq4V2cUY42zdR4kPsAUMSUsK2WCT5zndgPKujzlIIZC1gnTq7OuNfNSZ
fRqzYTXH0Dq831Gw9sDGQN6R9xgdLdmJCwtkeQZt3kr4jX9JXdu/UM9v6mGNi0JtOejdmK5TTX/C
TzweZjtZFeOxLLxTaD2D12Xs+aGocArohDVY2H2g7YN176MxGhtQtYbQcEuP1dmWNADBcXcBkiT8
1H43DsFdhUtp2b6PgeX/7kce7ti8yQ68IoaBynuwSFlrGaJGDQBU8tTiMW7vmdPmJxo7aa0tkb5o
LJHfm59mRWNocJ7HpPYqsz6AcWspAzCkrZATla1sR6KQtfVwhuhXA251kIx1bEag9+yoS40XWfo+
rnAdqAxrzYchdWcT6iHB7COE1SYFKJlUNGpmc9Zp0MSgeEayFduTdrK+cifpiPcGIO5UDHKfrHr1
GUg4jPr9EDp405DhPIWGdFJvR+PppwqwpDGQL7dNORYqml502LwqKiBqNHDvHYT5TErUTZcoBcI/
JcDjlEllBh/dSSd0P98ElvkPqe12GAHhrSxHl627DH8gK06Kk60atTGZmgZLRjeS3eFGXiAn+8ps
clCyHmm0i8BxG9rdnG5iOq44N42f7FyesiPoAy0wABjY24WjZx3BOI2ddtAdSEHNbEfDFPlqBRIS
4XejZiJHMdNQFktSULwp9I3h7Ew287DE91ng0AQIhr98qqso5EF6ckuRMLAaDXFiAZKtW9ENL5EJ
sIEoq/tD1ETg2iqeKy0XzzGoHU6eKAXqICDG8dS7Fce/7WkEFOyycrFetssq/B4ksgNnCpBTfdBA
PfEcd7JKzhqAuQLeEpTVapim+cnmcnhKgq64EziUWgRgt/0uBvDOJQmo1HnY6C+JOYkBQxUdWtvv
V2QF4K8S9L9MLnu/LZaGZ1enYei+jn6Gypo2rgHhjobk1Iiwvh6STPexIlf78dnsj7ZOgfrLsgY/
tZqKGpqB5vqdrM36eNeM8cMfQ958pLzXjTUODcHA9vlZwaSbrVKB5e/4JAHNdAAoQXykpmx9PGub
Lj5SD8Xl1s4R4YaUfvNhRkPwzdU50uAhvHEj2e9cZrtYY9W7cw/koJ0to2mSm3jzMB6Q2Kq1w06v
de/QdqV3oN6ghtQr8VQER4AaT90bPfnwwrv21nGMtIiNwlrdKMjYtLBSR+X6x4RkczOcpvqz+ZWe
9wDV1VEmv0Z+P8CTcA28IIbNiYsTTDZYMwNepziSlGg6r/S/HWcqUl1YAN4h94m8M5h5PimeB7ro
Q+fshMZxgs1R0dxUgDB3Khv40NIfg3PtdtipfWomQ9KYuQfABRN4WeRDMmp0UojMT7aAwIgXcQ2M
xABv1QUqLyN3a2j5vkDp8bH2WgvFrMz/l5oX4rEOfeQxJQNqM8uq3URqaz6vaZBNEC0HMKpOe/ZZ
keldsESZrT4pRF0hLTtiro8nbWFt8iCvUNQOToY4DF5Q4O0/4LwL+SoixQu90IwlDUnBkcQCJE3H
3diJ5k12eAO8+sVYHsmM5FV/8usieqBBnAzsZBb+pS81VGaNWaxthRxB7aJmIRNdt+qV6XvxFDZq
ZY6M7gGUfEy/+EDRBZiXZT/hjwDeT3D1rQtFEACwEsD0Wt6TlmvsiUSf9rkysCvt2h6H2ABcGEDc
rYJ92vPIL+9oRPamhT+26KYpct6bNMWQSCC6cq+7xPZQ4aS18VFRUrsr1icWsqy60ThSA8RP84iD
WPAgaqmznBVXhlVpxcGKVFfS2UlHXfjRaj1UL0UD6EBKCc4nA0VX57psrXMLuq0FE55EYZBtnWcF
DXHL65x8+UQDsp+tqOeHfbjB9wSEUpb/NpYgoqTrwxk4ZYJUma8hCXEFjLIH6WlsN99CTnazX64g
HvjAd41ZowCh0HBH5yD5CMkwfdIer7q91RerMPG0BZZn7VGPBmGfyEuXY7/EwX+CE1dgOmM5peDs
bOn5RxwAgOGDukZ4zxMQrZGSCQ3y2Y56qF1CgsWnLxxkhV9bnSXpBiesfb4tFFl1osu7NCsr4P6n
gGfHmRLqM4d63VkWaMVMp95peXPdi+qomWTBZ+/GbvjVtzMabCmy9kcx6gCJSC0fK3AdJ49eA5Q3
vfN+GZeOOjgSGZL2yD5qrSUq7giNRHIcsZa4RaSRVvS45YrDdD0NuY3TwREUPkDsRdZIFCDbMxfN
nlBKMhAMHRonqBcTaIkCNwFV0EFY2C34irQk0rDupHBk0enNFI4wT/KxB1Yhx2+nqGJtj6SilxJV
3XwRZrEHdp/SW6ai0NeDwpTWVUOKvtA3qFtxgHhvv4s+/clgls8xSFGPWHm8w4p6fdEe5nJakQUj
cKHy9FvY2eWWil9vamNpSIrZjWTKa9CDansjvyrHJTvO9XOLJKsdBfF48c0sFXqPKuydbKk7RzED
LI3Sqseh/1XBHEizVW5PsKcSOGquiupo7N5Wy02Vc7OOeipQlhXBfqqom2y4qs8TKDX1UM2rPf13
ET7/F0iXa+omaBABYaebtmfelOAXojA6ZAmGjxPQEfIFh3XgGf/IsmevqoOjT/YaW6AejkL7S6L3
wwpQQ9keewfrMexZCnhs8CHWZXkJ+rD/NtZOsdG6clsUUi5nTpkJLxkXgu9EM05UgoY4FGCU+xWB
+Ya3Zrbzgdy6NvDUXrYeB8li7bmbAiTfd2zIkbBOXc6AtsSM9l2DtAnU5SkbrkrOoxIQoxHrkWEQ
tqsYwJZfEjxmT05vv4VqRKK8eC49wCrRwExRzmEGBT/QEBU0zQbpdWKdG4D2zVtgAAnFRF5IXm3q
AbVzyAzA+UWgA5NCAljJNFmN6zK3PP/3X8655ZA2AOgN8B4PSMCuh8uVG3i1IuJ5jEtukOXlpnvq
NFzMWJ2UmxTcYs8y1VAUhEIeK6nAaOSagKfTcwesSNxFOnDFHyewsgx4MEdksj42hoNnFbiV3WNr
Vw9hYgb3XojUc+qZ5YiKDCqlAh7mvasaUtjIe2LAhfZanMkufIF5Oq5Y1pW/Uw8JfhNF9GwD5QT3
cWoI2ibtUDjNg6+C8KbC0RGwZBdIVO/vgRdSb3nbagvXBhzvAvjL/BK3e1L66ko9ULfjem4DIQuZ
rrvJjNyqDn8QYEaASjOMKufCtclt9jWVm50V9Y63EtHLOvf+B6iFp3u3yGH4YzBX13XP5Z5t3/5D
uTi+0nKAdjxlddzuIrXD502JpmIgj5y6ajxr7Fjt85J8T8pZTkPmAcVtMbsJ38EYvFtop/6sm6bI
DcAbxJaOBLXPya+9yN5WH+H3USzXE9GGDCTyzreRVk4/AcoS2N4t7UM6mv6lwv3nQxK1PxKRFN+b
rkvXZolsahqGuEn2wQrZWUF20DsN4FjKCjiZCSpgQ+0SlEzM3nFhAuxMeZccuTq+h+09bvSNxRgG
3pao2iZGtzrI9trgYmmt8rBnBbgrcVKYGadZnlsMqeK1V61IRo1WjiAOaXBJb6TIACfZNI+H5PzZ
TuAqf5+OWEjMJHWkzfRq79qefprlhZpHpkCTnFnqWhPU42oe4NxgHvqcPa7DFwPQ7qZ56uIJWMPF
XWDgJFLhq/yITP6kqkC+uElS7VOcVWx0w01fq/iN9LWNCjTDHx4aG98rBT4TqKYqU3Npurq9JVkS
mOKiLIhol0SFssBX9t1C0wOQBtXNrh+TcZHYLvCfCLDTan5iiuF+guvEOd058IY7RgCgrhi0Lep5
UC6ucDwJcpOlAViCMi3fTBieCsiz1sx/4kGzDmRB8o+wk8TC8z+O+rs5DPII30PPOKFz6DnOr6FJ
jr15bAAo0o3aEdnV1GoMKb2gbq3DUx3tiY18Ek1qYiGnBuvE8NQVexpIG+Au2Auaa+5G4tShMiqM
QIuBpXSC60UlUj37s3cj83F8cPQq4J98WM0GJGNNq7+raTyUsj6kgGoE5JS3q8ZOfy0BYRL5Q/kq
m3Zc4qLCuhdFlO4qDVRBLsrkLwFoiFYofxAvuG35YgwShbYZEPxAmCu2HQohgLqgO1/HKnc2qFXS
16kb8q+DZjYblM75k7ayQW9Ua4PcaD6McdFnr0vJ9A35+hqu7Qe761c20GZMEaRnS5riXMeMoQZV
dUk41sxdVtg8rqywSCcZaYsSxOULsmlcfwvO6eSgqzBzrKmn3DoOlF4rtZ9mJYWrx856D4JUfJAN
lsvmbQAS6rrG4chFjysf1M2Z8ZyPmYZr2ta6UJMMZnPBRfpkQLYNEuL3I2c/rMr0nAWZjYKJNdBi
stWVsG5wJaqFVbIjG0T3zsJC0USSuqs8C/qD4Fn21Wq1A1XDpEMAgnUlzwHn8TXFMYqFLd0R5Uv5
yquqcTVYqXfMQ9+5B3U8XlhdH/0V9OOLPkrkADS6vkfRXbwZ2yZ99Vpk3ysD8hzxU0+e2oB3FvJI
I+Te9i/Aa3QnzxD7wU1k4vmgPMmAPGUTNxsGVhe3QpLyIq00FBxJuW+GNLynxpLIQuagOSgrUWVr
C6UcYDwC1+VsQj3sTdQBo3GHBysiVVWYbQfAhQNkeAQd02ST63+VozD3raJHIJEoRHesHf9MoulT
iNi2l0AP4UjI/LDzA55g2cDKwNw5OUiRytHRtKVTu/qxNIQB1gocQ4HevUc1llQCkpLekfE6Mbtm
P4sm69vx5E1SCiEy8dgosjsSjQAIXyOXBQskDqQQSzWFI93lAPLt5SxDynt1pOZ3Ml3BiiCF5lgG
3N+ibmiQUzzymIOOHEeos+y/45F2NqZ5b4ZJPL4keCudpIzx9BsdYQCiyNVPWMnGhzT11jQiudUN
+qQkma7MqNcYcXIABNfat/tFFG5cASpYib3MsU+ScOqRzFEK6pmeH+WLG/XvXG5kHBV1+ULabrGM
BsNYkpoiUqyR6zF2/UDoxiVnfaTGU7DhYAAzVBE+hDQmmPB5OFvjfD1BAkycrMgOlWPWQWIR/Yrd
z5sVht1TZfn4T0C5KCjwivQFWObIwGQ40vIYoLuFQFJaNDiPDtLAt/GYCEBp+9Y9c5G4Hedd+9Zr
94bROH+TaY1kgStTziWbTBMR3pqaCRCAYkA6p6YlFjgbiPBUN0JglCAFiXoSXJVrrc+15Y0CuKVs
7xT8C9mCKycF7YLyNb1nlDj750k0RN0d4E3HQw/CtKsZyHSeIW1wqzbLqEcziMH7Msvnz4VZTJAK
nUnHbZGxxc3PkFZhsPQz4GlvCgkiXwBKnVW97YHAjQgZaVDwSNTzBZ+Us2g2AwfGpCTTWU62v4Yl
pRSARaHep3LCXppdP0POotlVeY2DHxxaHRm0uEdMT3jpoVJfQ8pNrnjCOsYvqG1LvlQ8KlDVBrQE
kgPX6CL7uj/jjs5bIruwOAaxSvCg7u2YCHcAbPqhp7Hrc33NQDKFQsQPqqCZmYdkE4WP6zTJntnx
OkhaU/9KfiWq6hegvo2jPbPCv5Dd0ifRso5wOkHLmR6JaKfA0JYC2dOHaf1DS6FZy6tIbxau5002
0xKqqpl+mm0St9a2VivdBWvDatPH0nrOADEAwNuoOEejaT2POHrF9fdz5Fb4WyBtcUFWbiSD7e+c
SIsrmN85+crJVDONDOv2xu06pGYDfZOaCpmVB8fP1z1R0ZLMNxSfI2lsFN7E6iQhAbBnsOU48QcM
FHj/KgcLrShuDtSjpko0/BvOY+rFyrBkNTRBPG5zL+Zb8ptkV10yvwmZmn19uI07jad2ijK7VpVr
CiBz/+aTUOgkdHHOH2beKk0q/660zHtNmqAqqnzbWpAMDEUowZFWOpmQbFIAqOLY5/1hFvXVQUtB
bIv8gtpfjtxsj7k0fZzZAuUO1eAxYHeDoDsWJCR9r4yE9Ct/SSojzOyVOYTtnZV22yzMw2BhGhKb
LM1H6Zgcl/hPAdQbQxW56Zs8Qnb8vRvmKNG2wcSeWEAFloHj7/3ITw+jbV83v5NVKMVFJYbxbkfD
2Y0UNzIPqx/kYOCI6EZBbjdzzCbTHLl58jVb24CXsDzEZlweLBxBguJEjaduFfLikGMBIRZkMJvS
cJZxrU70Jan1UI/fu1MQsroNcmVltt62yzUbuQo8uAduY77HOVmwaGjtpGSkSKwYb4ICpAslre2U
wtUk6pQjY+HQmq1WitSygbRWA7qNAqAYHSc13TgeghBgw4HQkLGBa+ULzq0u2Nkb3+3SHJAQqKUP
dd232zIV/UEfEnEGOum4NoCs9yXmDp4dWWa/gVAULzUU9DG9ezLb4J8Kybs7lOQhnbThuIFCEdTb
KNp4Pw1JA3ztH3E2FNeyGOxZpZ31+9jrRlxcqXoGz62e3TJnqClDPBJF2NldalF9He1Se/cnmdc2
T1U0pAeypQYkzxUIvq2HMuX1JM+L7PDf53DM/BeAL07fDJPbHgPnueeY+q8oprGTdjY4GMtH3jKV
aaQldz1WwXcV18A1C6SrVauGdi9rc2UXmdjwPuDIYGEjwJGVivSFHcud1hp/UQRW5I258lKDHUYH
+VwoHNKn2F3GcD+eesBoWHed/ZOp+mXdZPe8KsODqUZalDCciqJX52m/Fe5QIK3OD6wFachGms69
iYO8w6Qgmd/W/dYZ8f+b8wa5oZ+hm/wbCni9OD0b5bjqHCP5PnjSWedlOR5KQHw85AkgC0bdCt6C
KD7wKDJRBZsCp5n5xh5ZrsVjEPB8ssiH4B7Plvxb6VgZsA1EjM2YWeO6kO0Hjv0i4bTMDeG5aDIZ
zpoZIZO3d46kJDmQ6QCfCHLK9uytGSuBTkhysmhjDxd2fOOMWnU2Iqv3VjjrBRLlUDUb3DsBxyeX
eJzy2NO2rRcA2VwJ58cm9bzotWqFc6ZB+WlAkbJ0bDY39sUIPhOKNk1Jakf/PgcBE+xX3fC/uIVk
d4L71h0PL0XXu2dHSWYxwIuRpJgD++VKpuzJbqgmJ4pADco52N0AJMZVrJxIxqzkpR4ysSclieAI
Ahb3TAMZ1O4hifIjjWjGoARiDZk3lq+ZC9KU1u1s9JloNlwbvM9GpqT4+Ihh6Hcop0qTBCk9Ac5A
P2nVksz9K23aHAtwoMZ5QSMfUmMakARoXIAT6YHBRUNqZI2iZsMYcVLzhzgRqiMuZYRNuIJe4Mio
jkR7ZxtOc4eTlfauKPV6b9b8qQFJi7EgLTVGKbN1wpBGT3Z4AX+oDd3D8y60w+0cK6wrnFC6rliD
a8g9JlM5ZO3F5coIgCxHqFYToBVVT9LYkCgFr2wBzDkFnTWBXOUK+mrqkpQaR2TXlleBDL0FmAar
trMxTUCx2wYlBMjgEkDCs15pHYgtFZBwyqt13c1SkBZ8JCvxvP40JfG8IswBjJyvUm9hiZ/hGBtY
cPZ5rZ+4AEyMkO85CpStAD5C+4RKEeAKmr298GTZbFwrTVCtAQWQDdZtIQEiN1QFKk1H/UgJnYWe
ZYfc4S80mhI/Lc/8jvsYHN08s6JEmSdyCL+IJfVNJYjy8NkQg3s2HL/74ldAdLIrMeyyItlJ7Dgv
rECOpB6n9yZQEYEdAzJdEEUnbGOnnfFYxa7xiLsJC1xDDyQZQHCwBSTIuKRhoQwEM76brYhOJDKN
rDqZafjMw9EC7wlr2LI1x2ZLWhQfGGtrBJ1P6mrh1gLsz5RO6am0yDk3ckq0rHU8OrXM3t2mTlLC
5Bxh9iMFNVMEposHIwrsXeZFPywX978JkDcfeZcOK0MCLpCGkZKV9rDs0kTe92k/PDYtaL+AQWIt
SEmytABneh3n/R7IVxqQCPpwIRoBwgLVdFHz3rOrPhfYLH+MZ5v403p2aQxQTE1xbtSzzRzBtV15
GPvYXA8cMP1u7iNHftDrZYDz53AZFqiNuxpXZZVuG9HVqKBW+nmcd0P5wCpZPcwxAIlQPlRWkWx0
JDOvNQFE98YZvwJJFIcFrTsClYplr9GYPoIvtH5KhVGeWKoAopQcH+sfDRz3D0HmxXelhzIbktcO
zjwFjo0uQEHXLrxokICIqsnXAX8HpO973VkXDvivzOAHC7vs9N9rEAMH/zfXTiYunECm4Llg6rU4
u4VSNxxV9OyI5rEvK5zncq4dpGp6k/kgZaFxg5odZO1uUm/QDiRiqNnLFrfjyWfSTf3BToAw++lG
PdG68J30NFVjsH6Of+MyRaNJyft2TBry+ffsFB0E0T+Apl1vNICjbwK/DBaa2xiAlgQY4Xs3zWRw
Jik1jZdrG4+xb1Fp4iiRAU7qaAByLjhTt3ZyeIZp7G3HNL4jFyGboHyYvCXuQwan3UyZAG2xd1Or
P9ZpimvVjxElDmAn/2o3UXppeWqsUUWb76ygHF76pjzIMtefgO+SX9oQ/wQkJ7Py02zQqoOJxOon
LIeuzSwzWYKaCGcU9BRNGBKnvUKemHrYxiorLFSN1gE5Wcm1wqh2JlIzUWGNb36ehOnBAhvroqa7
XRoD7DZYTP8o85jM6T/DAKPY5ENDUpAMd//Bgv6X5tgUi4akKFLQkA/dT9McWjCGivApKpv8Aexk
i9ZyUCwfdrW+sgGdtSF+5kRpjbRDblAEbay05BtwHPsmBQgEzSJ4sqwk2g193YEvAUPfNANck1XH
vHbwUleifgibHe9MuSQlyXgb3aW2pZ1JhGRse4e3F+D0KWTHlj2SpY3UyJaSZ/0zcgLMddCgoiuQ
Rv/MRYszNBE3d8ypykd8edb5GOwtXIC/oBJHbMy4zw5eGZUPwDwa8VfFV+L/zUIETrgbKk0/Zbj9
S0DP+RIDNGxtyha5+LFbnZDhX65RF9c+R7n+wBTqpyvyyTQyqnCd9eLaFM/syVQq1E9l2gDtcrCa
ZyTiGRvHKbtwGWUDA+/Tr+Owz1GzFsqDhsXZEvC65oM5BM42MPmIimo3Qf1kmq6A6Zx8xwnZWTqc
/WyBcVmYTfFqDowtpZ1H97FmebumspudESmAmcBtlxWqU38I192UZZ3uHCRNr4ISycihaYegUcgM
uXdEuiOZrZL+qWepHg11KhEgITVOG/xlAdN6QyYkAokkYGVsQESC2xkVAQCK2hPBGgEp9L7+IaOv
/zwmNRmSDEByyb4OXPcc8Qa73nVr60Bp6nz1FajFxU0K6wn4yntT/U8HMS92uSZH3Jl5/Qtut5CO
3kVXZkyZ+eCrujID5DryZIZoHeDFuRt0oCBEFudfOcvtnWNibz7qufs16nT1K+n7FUrM3a+1Jowt
1ob+qhgM96teg36hkXm1Jl89SfSNXbXOmnyzoEQ+MBgwNqRNcyxDqiIFA7fytR0sbT1kjG1Ji1IS
ZzV0gO2kYQnSuJWjIzFCeK1cWxLMjXVc4/yfReo2TV0FmIb+0ZWgb0K1mboRyDVjVQlf25E5GU4+
t+40jlWJR4z0bpzBAz6YmHIF8dqqJrKsbIODv3AiuCWFVSG7/WpMQiSIVwtiYyFMDivrNq1pGxca
gV682RbAUl8mfQ88NKWtP7W90hrgfb/icMmjdlP0IBuZ/S1lgQMRPJc+owvLDZ6qpLv2/3V+YoSJ
WGRvJIpY3FzfIoGmeQ7bDLfJKHzHIfpYPxfibAd+9S0txuGS9toPktYMmBNm7LAVDVFGFgNRKHb2
k080PvZt49+PWeV8YYBHpciJx5dhHVR5sk9Bc1QoiolMlu9NXsU4DuYgEZkV2AeCkILGWlsDhYbM
ezN/t0x5mJxmcxqSySwLChscPQJLoqFk36lUITUBoh2nfraloes2j3mj0Lnszr5XVlT24AEc88oq
dKrJaghd+x78DVMssnJjHAxEnje8fFp9xupVCQXNSFY0/LcVOWdueOmHbuuovNL5i0Z8yr+TtSnS
wqwyAcXI57eSvqTT95WEFX11Z73r8WblN3i3UNjJMhKWQPJt4iw6ZMo+IZXxEQmW1jkP9fEJZazY
/oWpsyJlPXL7vs3GVdigKAsFTI0OEEO8h0nbhUg5wXYrWHahupW0kgLJDQLs8yqUDezj1Yik1i0Z
F4ltn1Kn+z6FUtNWMmFn28n+PO2kVBYNThOvpuaZC9KoQdOmH4JmUNO3ObCObZk0B3L93Wdo5fid
7LmK+/nju52M7vLA3DcqUbiveHOkXqWG/y3rQlTaY4GJOjvl9v/l+7s5ZIX/A5mk2fpmcofymcml
cHtkAGk1CqV4jGUTr6N7nJOFjzgEeEqZ67yMeqbjvHiU2z53gRtRZAm2tp4Fzmw8QnVsTh+pQWJc
sjRZFO/qKMYtZVWEBwsI1GfJxvCxDMGSxbRoU6oRiXAKhD1h4jMA4SKIiFoNdScyWnnBLosdwMjZ
bbEFtyN/k239Mw+d+mVIqxzntu7wpHn4HJnIiotV2+AARvb3sTNQb9SPSHWucYF75zp4cTSiTh8r
G3vmJi35t7jXARtvBPFfY++dSoC9B4v/NV/u5+NTlEbJuo4KsPnaDSBC1X2YX4147FEXkO5vAIoT
G8/h8kgNyalnZeGH3aymHv+0nmJVVtSvJYrjTVB2Lo08FPeOGdo7UGsbOySdyPsms8xlU+TVKyjI
9njbeT/zYjwVJeu/g0tPW4ag8L7gJ0z2+tiB3FcPg23ZZRvcKHkXagyV1dzamrkGRSLHuukXxZhE
r0Co4uCA/5CXne+ffo3hq0PI0KvlqsvC/ixQynoeVM8VYDWSDfsbVzisW5GMTELPGLe64H+Lzo/B
AfTpVoEe/GBXKiMYrsqCdE1bwGyO7iHZhwLTXLM86gdUfM3R1Schk4wbyIP//DzkkdHcc4RPt8Qv
AeyCbe+AJDtMpD6GN3TSPnwGmOIlupstSywploELKhndYc+yBsKdHtv+PW87eQmQuEsjkuNb69+b
drfxDLBTAJCIawvsWCIkm5jmnuyocfBcW1o6sPrrKoMNqD2LDTYMfDnbRN0w7vtRiwHsgtlIYfao
6/B8bzONKL7Js4UR9/WFJqePUYjw2Y7H4DiZudWwYzqYDJIOvFeLlvviLmOPBmpz8B0Jrhutz/aN
C1LKG7mboCZCxhbWV8ohsxsdJbwctJZ566Fg/TMKBUW6gbMpg8hZzAogSXXbOvXZeTSQvjdmLL4T
OuvOYZ5oy7hOrL909rfHSv+1dIx8zUs/PaKi3bx3k9hcDJ1h/oVcslNctfY30Vvp1gd4z67Js/yL
brXfQxUh10pAi/YC26o+7vYo/gSCc92KF0A4b+VQ/INNyaMFCI/7qECdQNyCbH6szHETqCHJ+t4Y
tmLEQUjb2+yejDWjaM9FnGxpZNnIKDM6C7iIovUPyM1/bwbPsjOV4e8fSMM+1TQ0yyHYRgO7v3FD
JtofoowRSj9RMoNZrrpTsExnQEL91ZU0PTlRN+2Dhxj5XRuy0638pzuKfh34Q3tA/nx74KoBpga2
BtQFzju6pI+pS1Y0Jj31ZvfJZlbP1leaKebVTPPM5Hk70RyOeo41/gRBo+MDHDJiznquTpsK2rpa
sIWdm8OkyVSp21VVW8K84DzbTKVuJAwNiaq3P+vniahHMazPeWatMQJOkAHpe1nUyAaWA759JivD
vciNeGvFevoNBJxAMorTt/+0GLRRTBaDLL8yvIJ2ReKhqnWo2leDe4+m27ZPcVD7Rw9ArSvcWbav
1lh9q5juPgYFttrcLu0lyWUiXocqLh5BZ+aeKkfrlxRndKq/c5tbD4kPTOYMrJST3MhtQLqmmXgY
jPE7cu/TBaDmygM1/LP3OxnPWIPvj7JJEvn2P04CDedfB4HMcU2G2jHAlOKT3dCJxkiL9/yh8R6w
GqhP4FaPzyDDiM/UA8LKey9F8pIAdeKO5H80M/M3MZTAW1IhhG5V4BpPzRjApQiUi7I61AXuG9Ro
lt9EM1AFuM0r45/JDKxx3YJMZjfDifVVlgEY7kYxD6lnqG9vGo76+uqzgH0lWyJbQ67c3pRbC7Wf
qwkLOw/sddyrF7pZ948CBHOFYR+pMQKt26eaXBugIZhEwi4zlDsrkyS1U1TKf6ryKKiPkbGyQDWP
k10ZDEdRZx2+KapLTZg34TYztC9jK99FJC98tg1tIzqUWJcAocKyi3OtgU+cIRuORtT0GsoFVhKr
OhSrlT/xlm+2AoRQZ9JWjQ7ENBpbYMIA2yeYbqaAfZ6U2zhGhbg/yLehTuWlFWn+vLN4IJ8TvO4u
sW++dd2YP7M6C/bgBh/AygJlYZmoZmpBIk/D0vofxUWM/+u7yHUcRjvM5g4qIvSb4qK8cMZgQPrs
gxtzMX5ra1c7OCYKcYgFstSwrMA2LN/OsiD1UMoD8sh3zUQXOYKMMmlc81zlpoGDdeBG47CzW/wf
ZV+yJSmubfkvb1yshRDt4E2wvvO+n7Ai3COQQDSiEaCvr40sMszTb97IqgkLSUcyc3MzQOfsxnMT
fT3ahbj+pwEY0jfbrGlqbJqQ+U0jZIvNwTQHk/315pEvw06KHTyU814u/fB+S8GJq9luQBXnqp8P
NUopoBCM9sY0ocfcrP/8Y/a+krMcO6CeQ8BYDSLXs6Mvv2WvHnw+uNq99dPoNsd34tRAbPPgNz2K
XDNTWcyXa3PoCT43KJCIRZNTvoLZKnkagh5mD6n1I8HTSEhSF67R0KVibs3urTYJ146yfdD9+XgK
CihvhS54n59wbGf8mYGiuRQifbHBp13gagbnFgSs2/KSbr/GaddJga+m3oLRagR8DRiAJM3KQ8hq
XDtqC17Ajsieyp7/4J2b/LDqR5a57UcH0XaI6uUT7FJqvQ4zbC7+/MFiQ/D1m0loQKL5qxnBCDP0
v5CnBOPl2AAEc+vLJ5Vl+RUeD+SeM6j18xop37yZkjho6vA7GPYQwsaHKNLkqZV1/xyOyPkFdg7E
MlAHcT4m4dHlNvLcSQm5+dwTb6bPHD7FnE+l/dp7+j4B8QL1NXiDg2OM7YRFnkDTYNvK99sNCknh
c68KQMNne3Awqhd4LEmOJcSar0PYl8RlQX/CKKja5PlUOYvMC6Z9mOppTys54emndtTWn9um0xyw
cQ3hoNuhSkHLX1MgEScLoPkQ2BdJg6vlvFDQggu/iIZUrPD1o3HY9+2hbLorSX3rmoCHCPh3Rzn2
D6VaAWGbFKumICiRJf4pQB4WSlsCKKVoqLYARbbxOWSYJMwSUxBJzDomhshkW3aWxst3FNoU4K+e
7ESpVZ1NfEFCSk7mYAbOMRXk8mJXJu36MnyJMWeNTPHOw+rwpd80o7Er9s3g78yapsscRMOAbLT9
1F7VcrRAmsOLf4kxfXio0TGoN5CgnkMaNZBdN+QfYWC7cL7pPJAlmvRANWzbUcSvHliaVHE2Zv0P
iMIEvOg/IBZLY89izaGCQr8lFtoGfBHlRHuMIQ8JznY1hHB+T6iCNxGwK4msu9MsvrgC97daRLXu
TmlO7WIT4ZPYQp3zMRm6ztlbk6JHRvbnls6rD87Zq4x4DiaPM6DsmU3XbQ1p00SN/JbbcAOLqGWD
ytnmyGN59QN8FtVCwFnmyfV7GIY1kT5ZnvLXk5V0m7506LGhZNqOKOseYALs79xgjHa1qIpD5mfz
JkP8SB3VxzB4qfaXA+r7UJdmxWgDu/HXCL7+WbW9tM0ZCCwowJtTM+nL8KXPhUQ4Hqbm1Uo3yUR8
Gfq60KfQT6efZp1Pv067LPjpnZ9PL0Of3u/lrX56lU+nmfl7zdRPL/gp4NOpWevyKnmj+a+P6tL5
6aU/zfz0Z/3jG7qsDLHbcPfnyyvuTV8vrzREoduzaQRqKQy+v9y4IggtojCTqVvGU4kfo/TByoVL
6HcQRJdyFt0eafnQFUH0rGU+LTPtWTCVcTbwKk9Bc8LBDeVbBX74LhDOry7T77VAobbOUC6/DIi+
TvfYz9x96Q8hWH4NSfrlGEFe2KzRcXtFmbNFbdZGjQvYygRE2Bd4J/brAeX5jWnmwfgckTaCSUzW
35WBfcWiRr4ohoKWFoVemaZkDQxa8Y+5cvpUPVYqgXsmwlqosu+nPoeyzOTJFzmCw5TXtX8wo162
qGkUPHc96yHBxTYq41qXSx6OtxnPss3oTBC2Bv3LPmSFuoIsYH1TwLzxfOhhBhH7pB+20q9EFBdk
iHaQHvtuQs59LHDfwqbmINvOITnsfbYAf3axmNe6LCg8GA/IKt+S0H7gygeCgFl33HebU5fXAoVZ
EbxaHEmFOgAfEGmY6TbPvG/UYeFrCqDrMgC6dj9o2T6FYIFKrYNXCA54cFHv1qiMDovL893FAzwV
uPP4RKuNeca7DJhgM6qQpNyYgS8L4O5dxEXGkSHBc86OO/qqm5Hr+IzJEcb25Gia5zNV+wBO2tXq
0mcG2jnOnJnDKMZx60Dtul3lEGa7GzIt76whqnbJ/Ega9hOEmcZ+UIvGLpzNue0VahGWcBAx0cBj
qW1V3EA9BX4QgIxBtiygKHd2rDyQtPG256bq3OrYhHC5j02QaZuzKBG454YSDgaBnCXS5jXOkYz0
eitrpuOIEmuVMDG8jF6wMbXnXBMnlkyxWykztdeZ3UDiHoRSsJnwH8ys4ApyoQSbidyBwWPOv4ej
2DABlCZS8s2mRZ13G42leKoafTQBWqUFiDrw1rrM5Haa3QMPnMVVChVKRdlP0rYvpRLJSyJUA10a
j941AaRbUE9TJ9qFzc4OU7HDltc9uYWmqw78xXsVQPXFG6R85WP7JBVXP2HHPmhn2lQsC3fAzyy9
XpcvTYparK6baQOkefuSI6vuhXb/TeE2u7QrUhxs1hBU6JEKaIr+21hpGtvAMi0KO1ULmRQc/GEA
CrqsZs4ydMfsKmogVQao354rEZUHPPJ1zYDk7DzGW5k6y84db4IQKDuPgaYHuwcrQoINJuF1b11r
mNJ9UzBvWQzU6a9aBwKVbQEgGB7OnG8BzIHLxLEeBMD1O6VhaO9Zkf0WZEfLa51vWYjqZNItSiBY
wODG7+oseRqoLF01jmhjBhplf2NGhIJB25ufNNkhZy3iVVn6W6oJHo+gyrYYumQ/wCxhQ0aw8JBT
CNr9BGfH9sNmUB2yoOS16EnegbnYC//ejPshklpx7xc3rS7SuEDS3h85ahqZ5z3Ypf6oRSjgviD8
B2BSxkWdwvP9PIgixAoF0GgFQW7/gdCw2JVtMyyiOdjjVnXSI3k3UwO3ye98ULHMTNOF0uWfXymM
cLU3a9n/7ZXMahyqUP/tlc4BAtXs338TRPE/PECmBfXtNazW24M7HyygaM5nCaSLIDM1t83h3L4E
acDIP4VX06KfWv6px8z6FAWBpcVZbSFrvAcfcJ9VNVuhKV4DAJunT7BgTfd/7xecWo+jbNk/9bfQ
bdrTmpUr0qTv+IpaMfMlVHvDBKsm1kvVBeNd1PLxmM39UNWZ3pKWv4LHPv1TP5vUeNcCjHCO77P8
liCfD+SHzdx0UYD9H3Mb2Kcehl0gRjupWBMXHtvnNhn6/tgPJW5u5jQ1KtHdKMA7qOq16aNlLn4N
C+1jEa/hUPPjn+edB0y4OTQ0aVYSQvBg4EB32vSdY4yM9PkVC82+we0w35zfi4lsPAkJNwIg86Zs
k7tzFRt3phbetPvG1LxNnzmIuUJ+aX7qE3yTDla7KyBcDZ2ct7bKGvhFRO1LCCl57TkaiG3pXuHK
V8Wm3+0KugodmW0Lu+leoiaAzjxwpV3XqhsUib4hmdO9VA5Kgglxk7WZJJV+EePkwz/Mqe/I5F/X
fcsBTe3KdZUJfTAH+CBP2wE/CdNiElWGvC8ALBxhXAfEW40O0wtWONrhQH9NNJ2ljMDVV1a+PE8y
nSFtoQlq1sNdvN542KtBWr8MxRvRpL722oFgZwtdedCqaLqCM1u1EHZZwGwHw5cDZMaiRTe1NaTI
WzddpZUiy6yrFehnrZeuBuyhFxW0tJbJnDLPATDayLA8hiihuqsI/lh7CtVqd2WGwZMA8t762qtE
nT6YADMhHAMLkBzdrZIu8jZ20KpbO3B/Qkl1fBMibRb2ZHUnw8/ry6ZaDijaLn0WNtfTGLxJr7ee
AC7h+7CF3LBpdmAurVAJA0wXJjNPPQXlKqlcsKDmYE+LaxWVxe2kefQI+zBvDjILlqn3ZlpmQc8u
/YVpOig9nRc0TauG8AV8/WKzqOmaF60A5r6F9Xb0WLpX5pX//i6HCE9tZtEv79I0Yd2UfXqXNgXG
GYic84IuNumyTp///i4508ki54WCwrxIDlnZvQ+50GuQX5NDg0fWg+k3Z//SN8qvUy/zcc2Fxrjn
WSsrqibw7QC67IkECKcfgRmfUvcg5Ijc0+9RSwyzYUqRWcuFW6r6dQh8dyfbJFjKvJFwCat/olKL
uzGfppusRpIIgmivdS/g7QunZ5jAornFpfHXVJVkIOXPU7Ed+On1YrwBdX/YQSar3uIDIPvLQQMO
t6+l8vyV6cRPEtqi5pR1dtVATP6veEJQvU668ZnailOQy+DibkFzBO5cKIKWcUUssKNnWey8xc/g
iKs/dCwhNZmuUwGktJyicjOWQXMNsku5hVASvhMMJmsxCkjtdS0LuR0E+IBspj2NWmCkGr1uCyBn
/qvTzDbRGfgUuBhn8TnQLDEOgQbtisFwahDToc6dW1HW8nnoBwC0kDDlPvFXme2KHfSxP/VnGkAA
VBbFzp/7dQvwGfzr38Tcb+J7n8s9qrRhbJSaOkD3uGPRndFyuog3TbjcoUA0UzB/hxgtJ5pDFJSK
Dk8OkJ1lUMlcQvSPbAB29JdhRsIlnoW6m47R7gYMnfY0S4okEYeZpxkIO4jUIr9kbwVtIafCiWiW
QQsDID7Wx66oCtyh5lNVd+Dy+tnq3OdOJYYlPtblp0iWTEekT/TWDFfaB3B2nvw1WoWiX7h+VS7T
EtnR2Ix/OjWTzHRSISE3Od9dq/MAhZimhaunfmuaOphqZEA8OzbNsvK9+zR88wOvu/sSj6dp795W
wa94pEn4AjhU2fKNhtXlTkSTvk5z14KaG7uuaKSvTZc5hC7wXyGgyfGlz4RoBzbYHAIGSzNwmYar
IwzArTRaX/qKedGxJI+9CrP9ZaVurOxrB5Q/uBumV5eFGu6HR16r1aXLnKUBFXAppB+XpU0/LLPz
tSZNtzBNzQFCgRkCLsfT6E3nVcyIeUGq5qpa5/Zb02fWMu+wnvgugMDU8bJ8aBfWFcPu6/fHYiKF
D2I3d6dPn5RZ2oIe+Qb5Kg0SI+hEdpNG+6wQqJsD+/rN12SnBg7DG7DtF32b6g9eWzymFrK0JIC9
W4Da9A0LgZUdWgvCIModjq3TyTVzcmDfwkHCwxV+p3ZP72Q7DWkMdhzA6Rw8WR+Z3qz2X0CemZDI
I96tyipn7Q8BXMpqBWX9se42FiqmN2OT82WJrRap3XFTKOh/u86QkdictmOxgQd5dfjUl88xEwT8
7Lp0DyasmVnypr/v4JpuQ8sWu0q9iEKotTleN8VF3VqvRHhvydiRd521+yqYdBojERHbeN6B4V36
s0O6EXxfxfYJNBTfE1W+Rdi4vXVQIgFAkzlXDWgx9sw/Cyw42Fct7+POsMdMZz6z1mxiX1m5lvsA
AKcrbz70le39CyUzIF/TTy5IEK5L8DNyHGp/JUP4Hku1G+TdbSitRyNKaUQn21mE0pwJnmaQaJu8
lRk1TOdL3D/1XeZGbt4ckgLIyurDeEOOYZOcfrfU3LLy4sOYTJqxuVXAwRUeRh1etoaMqQNAyHIK
FV03s4RpVNr9EQCKd20ESEGT2lY9odcuRH4XHSnslQ8fhPCYTjJYtfOb/1SJvNQgz52cpDZE9Wpr
lSV+D+lmK4fzcODdarf6gEosuYVRVR7jaac+TsixrOANyh6Vg9tP1+IWy9763LJ/1EVfx5kE29d2
G75uMyc5pEURLv6cLPS/CqY5bgDJfRgiecSLiB9+KRKCOsszq1X1bQuGS4SnuNK271tF3uDnXLxn
of2q+4E8ePg7NkOpsi0p2PDwpwDsHbKryabyWMIBfoFKRY8fJm6sxjjN3C6p2wHxnofd+tInkcDf
1bK/KXwAN8uiAi+RZ/SxhHBeXEBwDdwPxzk3L6OQPPBjpMPndFx3Y1nH0bWyO87t7C4MnWRXMK8G
wwpNM5C42l/CsZyuLn3WUH2nnZQH05V0DYjc+SJgDOXoqPS8wzByH+InOEtsjc7+d/sy3LTdHSsZ
wK7QtT78+X/k0v+ol3kolPk+1AHdIIL/4Jd/EuvcLCNaqpvcRpbWmanFdY8STFJJCAL1dh6iMMC3
rKPq0MkephqX4URoRuOOt+SI1MUSXkhQZ2zrYTlmtrpngy/uJvKKnJW675NSgS1DUN9scrU1TUJG
7+C0EQjw86gPwdp7aKFBG4tFJzMrr+pwnbX2E69UFpuuqiyKO8d7MQ3zOlMLi97Lqgy31qUgIMoy
gS9K1XWyi1tsrI4olDZHc5bNI1GR32VenmxM6xxnppi2iQuG+q1iqsFV1prWtYB6TI3MzatDXRTp
RftMWN3v28Kelt0UktfUmt490ohbKpm8njSSE+7Qk9dsHOiigTzxAdQx8ZjTcmvWMcvagAxuEvUY
lPvByS29zjQEY6fMLY+WVW1g86t2LSQZyMn0mUOJDR7uBDM3bQ4+zzMjZnJZUauN59llHvXw8pqX
rbMy2OoAnmOTGOG3hFzhVHV9jPSadWM1vXeoUvwXzUBYfE810JYOb9malh7dRW5G7/9hYkuod/Cm
Dtn/mg5v0fAO/nrsSc2vDJRSzsqxqC9F2yEA/u8CrzQDEFeDdJLAr/XLwN8XMYN+1CdfF2molx+q
MH+j2KiNYFU89xqAWjxMI6E1PxzP/WruH+b+8G/9l3iUgj/FO4NrP9eaWlsrENZKzK7V/7C+X7gM
b7sYlmf71NQtN7gmwMWZ4aq4Ntzfs4fqPMLcYdoZXm/eKaiR9RSp9PTosrB+bkc2rUdBnV3JanZX
pLSN+egV778jogDIchORIJFzVxIo6JoISF0ckVX8wxoVzZbpKI4ZPKN35hIJeCVMteYNRzGWTwAU
BruBWIqt5qaYw0ZjN/k75FOfuaj+nnb2oQyxE18leI6C5LPnwez8bPQC17J6mQEHuUqNEYywZHEt
3TtDAja+L8aePpnD2BwmutE7QRkiBSE7iyZUl7vpaqqizrqXpZ9uQcuKsLvStbUP/35ww+CEwnS7
ufTDLh3BmZOCLgnq096XAipM7Z4ZxqBRCTOQkWSmGvpGkcx0mrY5C6vTMCn/BB+ChJL8ynjKZ3jW
g9hClLrLwGnypek0B5TZMQIxeE81+VWaQajB9CezZIOZIKjaqp7D+X3emF/25GSiXhMzBtmf+Hxu
tuqFZxXg5w/B6s97+KmGtlSjwLdjRMyg4Knpl5ra/iJTXHpQa0JbWgpuU05ixUC/QVcPqrXgq6kx
1qEVrpy8gk+EaZshNU3NyZzhWtgfwmhccDNqBiAc+WvUNAFZvmv8BOiPHMJ1fP7hz4eSqpl0kAz2
ApDVZGk6qV/xK1VHOGTxgMdEXP89EfMMj14L1LIhhYTsmRFzJ9otQZSpuo1p2q0cDw5+sjGDAPpd
Qk9JIroGehbg+10OSM7LZZl4+SK1fg93ogMnUM7uKCbStM9nGk5gMe4pD5ZKm00ErZv95JCBVMix
B9AfT+nRnjoHzxu8gdj3fIpkXrWsJNELB0aFQD1fxpuKOkcJWFxcJ8pefRoH7uCv+ZXgdwGbyu2n
YTPxUxtVyHiAkORBeAZYPb8EWIDO+c2YV4QRSb9PIxdV199Ln9+lgmrcJhj81y8zTLM2fwgKmunK
KZt0MbWQDafUd2KofJJrc6B2n5yyxoXse+2cu0x/HjjpThbY61wGYNvmzEpa1UpXYDaFtnZ9II/R
GZQRgEuTArJgXhmAZvkvmrzBf8DQ/BDuuLCJdHzftclXSOQo/Nxp67q/AecW4Hr4S11Tr2q3gxcO
2Ej68AUodbTM3TZ7KiLKcbcs7R8p3HSAs/w5qf4ZW430xSGpWA49roApZflC5CgNuVMnTtkshDVS
qHi20ZM9ht1VPwb4Uc7d3uBmQDFP1do0zST+45dgV7uTs9f8FMhDx0Vw08y+9L9bZowpiAvOY1UI
A2s8VAGEiErFtTnA3+MVjwVqx2nl75OuGA9IN0MKFOxR1Gx6CPT6EPvJSZd9VNUPwHHr72R0I0g5
19MV19EE4DqdVn2QWM/4Ph9VFGYfVtq8M9vyH3o6PUw+K8db4MqHnUcmaG3xsF8kYUEAN9T2MSoj
+/ilCYkYvf3zA6jzdZPg+kGIvUFI/cAJXcdo8Lx/uwMevv3f/yH/JyEjvuJ4rngYwb+CZiU5smGA
oDAdxnUfaXASRi5f7Y6u0tImj34/iSOsFYaFpRAW+FYQC5HB5CGyQebEdK/Wu2AsHPndThs8y46A
6gcjXSpXOY+Fe4TgW/sKjMMeZZT6MRr5sBelDyMITcJ/+X4S5+t+FTsgINGg3A8CP4mo/UVBCGaI
flolffoQ1M2Kwly7DykHN7rs7lObbpEkDZ57aCjsnd7lIAiOwXMKBbhlB43pvRnlId/xZpL3YwtM
sg1OjolqdKe3UwLBjYceIhw3LdUFjKvLfmlzm32ngY7h0u6+BlUq10DztrsxBWDJ4vLJBFQ2UiQU
dic3EMstlp2AsGw95tjAFNUdDf3yrhUs3QaVXS0ufUgsZAvfVvC4nEPMwKSyReQSceMI1mxY0BJ4
IQH/BNXadxNQiXIC2bUicQT57mMUSu6sAXgY15BMZDEuSEMXQ+XgGZp8RYKahf8KwZwVHntRArOh
dRs4cEHwmil88m2wc+f+Url6FUZdvxsLT+wlG8GWG/f5/MOcdJXh64BkimkGpCnX0VTDt3xWuZNp
Cy0gHxRzuGL4T4AXebhBP08AwB0c/LHJmH8HZjOtV4y6LE5mkS7uJ+9DlJfYhrU3nEB+xYM4RFzX
uf3QaitcqmpqrhuA8zcWC6J9r7k+pEgTbIKCFzcktw6pA5+ktJHZcZiWve2pY++3A7y3cQaY868z
0weCDVLnrgMlzajoQAyD+Oiff3SwffySR3Eh/BXSGU9u48IZmPFPv7p2FN1UVQV7AMyjOJTCc04w
09vWxtfCNKcM0j4sgY1FUmb0VLTdthiL9jYHqO86TatFmnJ1UxXhuKoqV92kOf5n5sz0fRptfTjT
NCpcdE4R3YuqW7kzRhnqudNRw8Y1duZmC/r4puVNtjajfTvVCxlAQciMTnZ/KAq3uAPiHACCyfU2
SUH2LXfIVeP67F7kQ76tq14tfNqze9aU09GX4fdElrFQdvGY9I1/K0h6RAHFesptOD3mcEmNTVN4
bb9xIJGyMs0G5SKg87jemSbjww9ZWi5kODF1XhFC2OH+DH0eYDw93sJnNOl2VTJL99T9ytwRitHP
F6Gnw4NvvmFDuxj8sngcJh5cd43/zUT5Y4vd9TzJI12sYbrS7dpgcPMTwCv3pQtxsDSBYhtcg+Qe
+yh4fBCneiH4+dOpgTiB7QDkhGwmfASC+qXSAGXZydCu7VAB6e5hb3IAoto7EMWRYGh1VYODDh29
hEQFW17Gq5K8O1mdxQ2JVHPoUm8DewKwJeb/esSD5jbIw2+kCCAT/7srGb1v4Gfg8dqIEZSWc26a
SSbsd9c0ukCpIqeSgzIXQsyuVtOuhnkRcLZ4BROs0xJMtGm2RJ1fsHJdb91DbwCOLxVElEP1EVme
jKc2Tx9toJ3g1SCaU5+yfo8K2riBbHV52ySzK7DLw9e8F1dhUZOfYA8BgMXK97xIYFxeWAm0lpFG
c7HPAbZoFIcSl+m1BnDizgsk4DH4/n4T0tvlmRs8M7/c47/snlgnvFNfBzibm6NdBjH20dHK9Plp
K7HVGggemMOVryl58cdMIi+e0Vn8brgbf9YJaumQVvc+ICCz0HTwvzXScyC34I7XlBV8jzcHN0bU
2B9MbMkyGcvAgVTG4DZHez7UTdh3sbJ6pDNwMWoyO9uY1jlEA9UwlGk+3iYh3KigvuWsx4L2S/NL
Mb8PpysWdiPDG1Ax5W1nvm8Qkte/tmpgiK0SLdTpslezaNSswcUZFmbXJqerbPDoqgeq4JlJaInP
X0Y3R2HQiawKWsz1uLPaOlw6+LqWmzCVzfr8Op7H7R1ctSGrn4Jz2EFhaZlKoe8K1PZcSz6YO7Vw
X+uwuDRAqpcP5sEJYWYEfmDt0S+K+QfDo+Atsu4gfACZypZBA3zU8qfrYoOtwaSNgvLJK/r+m9c4
EG3KM/EqkqfeOV5sof0EnPqxaJI1kYgZ+kw/VYT3y8ojzvWgJ6Qn4Xm8h1cVP6EWEK64Srr7vmqT
GCYH/FuL1Pj87aqVyG/rOb3IRAHlob9ak53vqyKyIVSucXeYs5YOBGdWYZKyJZ+bdN6SXwZ0KNgS
9xNUDNW8Y79Em0AzRYDrwjM5rgZUAfdwe4HO3nyWStUs9SxJZtIQxaxDdhEVO2clevvg5zC7Mv2h
cMoF/kA3tgZc0lU/pLshDezXn1E46NfRHvjOkcWwslhNXnMhbzWt+H0bcvsEsTcwyedg0cDF25uq
8YTEmLjHhQFWI4iHz964CkWdx0GeekvRowTCHFYvtAYPqR2fLK/0P1gLLXUi0/R+SHNno9RU7Xzs
tcrK7g5W5gqolKfBKc2AcDNnpm+Y+/jcZ85MHw/hY2Ol1e3/Q+yf17QG+fkVzXpWZj0VBRuX9Sxu
5/NpuObwbTq3Zuk6l0lnm5ewjTJ95gClDbYkM4P80oe88Q2d3dWGiuklKXkN9TpUX0Z3fEiwTdx2
1Eq3Tk71Q9FFr+0AO55/DRAArIKeGfulk30gY7tjEjUpyJkAY0SC/OiAlnmyU1kupyzrvllwo1NW
kX0EDWqZGk9Zt2U1gJM+tHozFhV/iAow4lrK3Osusb2YNJ2HjQeqlbwoq8eSpRSXSzeHRzeaNkxF
lzDjVBsUK+rHQiQZLt4iXZtRt/D1xoNZ0dKM+gn06xWSuIuSg7RdFX6CaipuhTWeqfGbGycU5Mfq
OxQrY5UU/gds2yBakuT+fQWs7maEZNbOxEY5lE0DYHW/xNbl6N/LOVbNsVEkg3+h8vhf96BIn1MP
Zh8eCUM/8uwvhJO+I9yOWO/cn+9tqGZvajgKrW2vZw8ScIMYirn5jyl7l9nQvEMAGR946Va3Y56M
W4BFhq0tR3mbyS5bBH3QvYfN23nKzLMPvdy694oOnJ7Ra/cUt44rF169S9412Vuo2q2JtabyesKP
9vvI4RoQNmFzT0bibcHG2eaEQEwaqn42JCC/Qf78QRFSPiQ1i3YRtokr0+/AWkyQ8tvQTwx3wlLt
+ig4QmCRHYZkdFdQNcpuLLf5dYaqlbsaUovflLnrrqb5LE1eK4cCjtE52coIhuC728cN6DYoHXru
g1O0sBSBBSofkF01YZrZ/b883kZ/31N6JHIDFyLwNraWFJ7nX59uHZSRIaZdjTeEsh1K9v4etDp/
b87I77NLX4e3AOGhcvtPsZewy/z/rz6Aq1E2gNRuquB3ebYXMy5ipm1MwPpMPExll6y/9JsI03ee
ZtpnCzFzehk3y5xtxebFVG4nEKOFv5gJEcbT7Ow31qffvSjrOgjclXa6LFEc39d/P+R4YtgPbQgQ
zTzQtdrDnul3jBkBGdPfjd3jpfvLLDNg+swZUM1wFLu0/+u8S0gItuDZatMkUvMwb1cZVLkWZ9NN
X3oxC0CdK5viX2T3HMfwxGYtU/j/fPzv/3jYF8Gc0A8ochMO8e2vPDJ31E5YuU1wUxKKdO64LJVX
fGRlkuKZPpUQ/BPeFuZr+XZMvOrO8YHTBpML1yhc3ApZfExaQefMPRmAaNpl2DU0vX1TYOyKJ4wB
RwDkKFh8ABmJ7NeAsKDZbQYYzFOBD0qGG5QKdIuCbZHbO8hctFDgKFob5ZYquPFGHdy4bRluWQM6
1qVPNp114pNeAf3eW7GJg/nL2nUEPZmWOQRwNIidSRLQDZLgxswX4GyvNOvDpQmh80vQ3grOL2H6
TJwK1G066z9qQda5RcL7NGXWTdQwQKRH+qxyEmwH+GYvTTOzmIZr3JjsTfM/J0086+JShO8X5Tk4
JU1B7t2IrBPHKlAv0LQGvBmqJEjPIv0j8Wy2lC4wtCApBC+5XAzw6n2dIFMA5t3IVyZ5RBP5DsxR
dFMlRXGDqhgHkBxJJTN71lMA54u6yyaS06nyLABVyzp7pHjgjAsfkOsBJhygtbs/wya69bs8e9XE
gugaJJxv4GrlbpQsin0fpr+mI+/5a7oOmrssL06sRIUGwhO3kJtNb0ceiMcsJzBfRDfv1HRC/amJ
zxtfyr2N1KDfmdEmSF2IvDrN3ox2SXdL5zXUX2sABRQnfIgohGN80FZpby8VUcBHznRcPIuB4lDI
oLoaZI0vjSvTpQd0xebsOWiREqpDkOKdPfJgL1I8jABcxuNEu2NL++KBRtZMmxDl2oQIpMoPBS5V
8M9CMGjy3b2Dzc3cMPEyrZAddhp7lxhTw9YNh3Wfjfk5jxcoSMlFLbDTUgRHxyrLhflXBF4qFjBs
sY6DHvQD/pKd+QeDzZduRCbzjckKztNdW7lXDBL4hj9y5htnc6UJEIrlhXHCEl7Cc+LZfAzNHEAl
LLZN0xzOhOSwdH9NHRpQA33dqp3l5SN4cTg4Liv3Uhe73u9/dZn+YW7mjOPz9juwZ13k9kF30hvz
QZCyUCgCglViPpLm/5J2ZV1y4kz2F3EOO+I1yZ3M2u2y+4XT7rYRiB3E9uvnKigX5fzcMz0zLzqK
RQHurgSkiLi30fijDfQcksjDjsZHnY3dHUm0PE/8aVme97I/NdhObHzW72bmn3NZ9s8+CPXuwU+f
oh3Emr5UGioNUA2eHZ2qmr6ABSUsKiafS7Sl3PM6AouELeYvObhS/tEtrrkA3hOWNyoathvZFEX4
S+JWnO9LFpehI+uaBWlUoeUSNMQVqOkwvZVbO+HVhhYsU3xafBJyAjmxCrLoaKWoetDw0PTDIpLd
AvAeLpB5Jse9zi6QzdGEy/ZehxycowaamRXwut2uZOfREIdVD4xSEDN1U9wFeRulO/JDzhq5GFqH
LpHxaqmEBKKPXgI9uZBso+l6K5HTQW0GtoTbRPASsPLjeIii/O8VjrpOcEQEGD/g9qlPfzIMUi82
dWuKM+loaMeDlWf94yJEURr+UxwZ/93NUfPqmTN+55puhIJVzec24lsUH9RfVYnZUfhjvneUiHPm
e7vTkme0YxZ3A5jkN8PkVV/X5Qxfic/gEzjEsvieC29CpT+Yy6p4QGn8lIuLZptIra4yzchHrQBb
zbwnP9ILw3U3gB6ctoOJ7ILQouiZZl3VaMuseZ9VXPDTHLnAbIpFgQb9tj7g88N6xR/OgSiwXN80
A3S96NexmtmdnMEiTcfRTm1fLNkK1HGzfFkJbFTrlYuXcQSWiLr7m3/HKpLVnNzkOKKhNZsr84xS
dfPsJ4CNCsqmwIdHJpA5nMH5jrM52BelE9kwka+hSoYX+W3BexhmpQDwGru/CeqEcFUaZO3BEz62
+xX+hABUbkTJ0wfbA2Wbhg6VUQLsgIYWAA/LjERptqCInPrrjf7G11Z9RRyNjXt0Wn1cz5rWPjp1
3z0M7VQGwhks4FmL6MVqowM9RjsZ5QfWyGhPT1u/ACH65MoX4KWn1xxUNctTeF2eeEP0gmanA4/+
LJgxPlHNm4fvAq3KPrUqm/VToEo5CAJlZp9+uqEK68tYsR1KR3SAerPPmTfljwaqUp5wDDCBqgn9
0CTSUGlTE7Aui1Sut3siHRaNLo43UFaNvNxgR0FfJTj5T/nnUh/4M7qSxAVd7NB7Jo7KM1CQx/iK
B/ApqmUuDXgWWzwDR5zzRnG1jc0YpMpK1KdE1Zuxe3A7woV05Ge32S9ybr5G2ACH5EFBl3Aq/I1u
uRrAYiqg1PhiM5eudkSeZAppaMQMdJFVNgltZJU1Y3rznFDKuU/c+TsZV/0SwY/KAMfSfyI3C8ap
QnZPfZd0TxM6OzZ+6pRnEqXulQ92UgYk0QAOh/pws8py2z8ERw2+vhnwIkephkjEwUWybDeN2HHX
RSKcO8Ma9ok2Dmeta7rpjAz8DpAu1WPqFuxZNa0gvWJ9epfM3jUXCYDI+Bd/lFbb/25dKWsdWSfN
D6RuJl880Glxq3/tUiO/ZtxD5lqpW9TW79A/AFpFJTqz/wSCJfmInVP/5IruSl74aGVH3ek0JGHg
BdiUBJUCvEEmZglt61X/amvRW2i0M2bPpjaN4eTm3d2gBpAyRhsddTX7LK51A1/m6k3es/auBPND
bcTlSXEpmQe/Q3qr8dIreSzOUZzJcPL9fTGjuny7rK1nD4ftRgIGLq6bqF8GW7dpaGaQydnABVRs
un4xeG+XXq7wfkFyyYcG9Yy1pR3w2XeI49jFAV2ePNZ8eHZAl4KmZ+YffSNytpPR2q+D1etBBSKK
M0iOrNcKmHm0CARuyWPRm0BQ/OJiX3A0Ou/osQy9pzpwK8IeG+9lwC/GR6Z5ntGVqpQxTd3avKBC
pnxbs7rfxljkIuJ+YCfjGJAnxaSZleUok16Xr5b3u1ouuLrQbAlL08Xe9F4X6mjY9LM7P7K1wwoA
lChUIIIKutGR4Ub3vr72C3fBFiI3lH8/xSwFDKNnWQ9sBD82k358INFEdctDGbslkqOoTSUdDUY6
FVffT47I8gFmjXQxM0+mmbPL6OGPUBHAv4WiKDUIEUJ02zw6fmntJQeUQh/z9LGv6wTd5TjtQBYf
VaSGkTy2avBz1w5RKbB4kF4hzd/ZGf5jq0U0kD5J/qrn2Llf1X2iXezBHy+rqtJBT4ZCQvSIqPBk
mGQB3IqUV4f1unpVO1vwFpU7nyV1HFjqfp0ZNTNrLLpf/OrazaoTQ+qEaeI+rv+svvTQqtehfTLt
XqNqyL6aEq15JreQoFSiK6tA58P82ahKO+xQ3xUwpa+6jm2QFRqvYJwuXiqEIL2YO3Goga6xp+W8
GgBpCd5ONBJ52Ii59ob06NN1Azu2h1PVRxvNGod7DceJ9+jFbgLO6nwfDQy6d0MHsLON0dfagQxM
WWlWDdYnpwBv3upL+sRFXgRcF5cbPYh9gJLh363qeE7kVdqKvAm3sVxX3QseKXHo192dOZryalr+
xnOMDLCY7ceBdJ4iuCUDs7ayGOzwd67lb1ayCRUVktX7Nezqhk5to7296oB8yKHh89ebS9yIE62l
qDlSYlvwXrmoRsW9j3PLzhzNN6OdNydU9KYbyfXxgYYu18aHGfgFbVZOd6teb9DCj0bbGT8M+IJm
d3wQSPvers9tZHoAjlEAl9dwLxx1ZmiVmUS8H4xMbuJpqnAmYjbuxX4fxjive9TMG6cR2AwnMtDq
xXuR+xoNYN3wjbCjtdm3nnBOQQLhR7eN0+xMdAztSNeOlf2UZYsDaQo5Ax/e1PQd+dt4Jj/VaCVX
8NSV3rnYqAtwqncjeIxYJI7JCL5sW28yPM/QxFIbLb5+UUIB3iEMufKr5wYJ/EGr9qRr3RmcSKVa
HKvFIMiAjNPUBFCiJnb5mxbVl3aUi3AdzF9FMvhRL8K6db9IGbf7VbWuMiIf7SjKbdXR7B/D0YrV
mdbyDnQrnkTdaKsX+OLpwQMS2W1/kB4ASbFrQH1CrwFqAnieRVA4bfPYFjbA+991JJKBdF2zT7Py
2CTedQb75dlQQxlZwG2nKQ3WKIAlmlh1dF6mq2lxLbzYxaZvYm8BPnhNs2wOKjytwVPcPEq93eeO
jWY1vFPxV+tYFxR64eCNplWSuNW2Bvc2vsOro+ElqFFidoxUGE2VezwB4MRFovScAs/d6TNYU+xB
9uaA4wfqxaOh4wwcUZIdG9NFyx7pqG+POvp+dSE9qTwQWxyMxH3yNY5N0DQbyKbXBiAPIdKsVCLN
fif+i2XWmBs5sFiGVxmVz31hGccOm7U7xgZt2xh69QlVfniOgNjjL9Nq8NYo8YfYpzkgIqbxm8ZQ
1wq+ZONlcLxyZ0hgpvoyr8Ah07LjpBX6EgnNmNUnkDu1APgvwaDY4+UCEH77UnXj2wCoCnOXtN60
IR1ZPRS7VVuSC+XYAeVm00yZs9fBx4re2tSzUa9Ts2oLzEEAjrf3i0QGCjG2VQLHX4MvSg2kp0dU
AwFoHbUVpr7tqli/8DzuQ639URToENiQiga9K1NgxvK9oeGBnUSVfiH94ieUHPnAqt9wZND9MZ7P
pHNA55ScyVPgGCWC9QTOXLuR56Tj2PuisX04YzMODBGn6LpjC07IM6pTIgvsAZNyULb/0JJCztIz
QnJYw6z+A9jxjIA8Ackrgokhoy3togV2i98sQz+Yd92MLs4bPYkZjqEKMNZdV3/SO07aXZgtgxs9
iSDmQ4oqsZ4WCQBum7K3Ad8e4BO/uHJt7kZAgaGS66SVUx+iM+8etY/DIUqrPmRqoJnVoA8ejOma
/CiTHQD3961EQ6GjJ1UUkDs5UsAY+c4oWAORBTQXPsCxfy70M0APbchnmdJK8mSG1+0LL+uWN0AE
WvsGbfx39CqYJW+OszsAeMUqUc4EULJnx9bC1pryYIjA+xjFsn+Oq1wctKmuUSTG++eMV/PThL9P
0DA+L5oMn4iJ3QIDRjmAJzO9oBr+b5JQNgO3qka6HR9Ji4Qa3iUgiTj7H0M0Qn7pI/CmoIyJAz+A
DVenyHGYpgYSaRhioI8w5TKijXAAgToc6xL4K2QZBb6HpwFsgthY/gyxLlxjr9b1AmuEcVSPgiW2
CkM+k7r0GkHoxpexA/E4oQaxMYmOI76yVkSgG4Aggg8iXz4CtU75ripaRSLNyI3Ed1/SU0iBn935
7QjVlcBdLpP2Bac+qGOcGUchTuSHox1Vz55XvRQEHPKuL42pelb+nukAGWbk6A91kZB35zLoKvvQ
tNjCIFQHdnfM7EFI/ElrZrVZZZotSrKva0icJ6sGEJ8ObIf3YGRwQbjyFqdSFjIvylUmJbkLazSO
TDOXe1r1t7dDd7uEcUb8KnTfstEGmBq1gTmQ5AlYcqVGJh3q6IJIr/UTSevwAb2SlG1q1eECXrnK
q/sKaKkCtnJwA03/ouHB/tmf/F2uF85Xr4+sfa3lxoHEBFQzeWlbr62Wx2enAxIB6Scz+zzjO/Sp
1dMY3J/YVZC+KEoAqoAn5co8w3ziZfxiOqn71WMokGjVu2IwjDsGFKO7ao6Nu6TT/66coj/GeA56
qLcujLMF6jlXeSw66dodOoeLCbt/VzfBP/MzQhoYEZ/f3OzC1Hezq+HMTK3F0SFyWDTt0CfQpAb4
gQecx23ouqi2m8DTI/+akZa5k3rHqhF5Mu/Sa04SJsDqDSdhVsAgepdJWaQlvj5pSgOZF0+SsaOo
gzSZVPnHv42xBrJinKxZOornC/DPylmbNgKnYjsUvpUBqkMiYN8O6PJwXfPrUOCTLWp16yqEb02A
FuB6mIAzgTzqubSvNCMXmvVT/haKRBqK6jExP1MnZte3dxWfsit1blatye/Re7QjGw013l7HYhrj
YNW1k3SDjnN+WHW/BgLY8XA1CveAijcgjAmkrlDAHA69L0K3R+4moKnUoqnc0JTsTDYinH2UzjlT
7m+n3NFxkDd8HP5XOiQk3tbSsu48TRHe/e8R/0WwCsweOcrOcBMUTWfYfzdFf+28Tu5LnqBlTETu
YxdJuUlUO2/dCuBdOcNrXhZy70a6CYwuA+dfJugGQSvNz0kb9y8iiop9DFa/XdI4EMs4Qe9xPW7I
qgN+6NEH/e0IDJgXGgAge0LWIX0gf91oUGpmYi9NRgefCUs08FN3pziPgDxXdAB98gCMEM4a6MRo
toooIJCg9UqSHelMz2xDXQ0F6CdFnVzbyQHDrxpcsAwhh/5UsQ65OVI1abbBrtW9LLpeNCe0ulhn
36rwdccKNGJ5RhISou8HCN8RHLTAvDmTvlTI7KuRFwzgoq1vBImGH7j0+LdWTKBDjNvinmVjfS3Q
RBfgeZl8A9LVrgDZ7BdZFHhPuwJYsAzHr1xMd+TgJdgQ0coIlbyJr9fXSqEElD3ItNoh+xPfomBz
n3h5N6mZZ5XT6S0VjOofR9t0UgJphHCd1P+NCz79AcAE+F558bPJP8y2eCZJS6DqCEXqg+MwsSqI
rbnffjBF3Vgf0zJ9KlUimoY0RqHm2DrugZLTq4FmvdF8Z6wRx0WKx5+r9Ky6s1rvz04TcjGmSuXU
wgALGVL3rTtNeGmm/rlwvPaldyxPoa26u6nu2xeU3EdIC/FpQ9YM+MGPeNSAjT2buwA1mHesMtP7
qCi7FzAbj4E1euxIvrqT9YcaNcdbJCVx5lLzU4yy3Hozt9wMiXbwVuaNl51w8L8n6+o3Ox1exKRc
Br8CSoQr+CUqdYH3ateXL6aoVccIKF5VS9t1HXIA2CyixGFr6II4mYyr/ta3B6pdL+xDbuPP4Xdu
/+JadoeMJNCGQEE4O+PGnutkt6Jo/xaBe0XkvjHXKoKpIpBBq+g/IyClUF84gqYt0ZtXgXQGkEVd
z7+0bQ+A5MJBxr/NdwB3tsE7OGfRZZkCKie6kCwMMPNoiX/2Gb6ct7T4zZ3N30GuKA6LSBEXs1pM
M4NxK6jjutxSQC8yqosO7B7fHMoNOndE2GHbVQIHDQ9rUzppSEpDWSZyIiWZM2f+bpTCUx0/ePz/
NsSHaMuUfJMYDwP0M2d7MPF9plaXmps+WqTr/MK7Qnuq2vazUB3JfT7+Vv8bf4pTvsfJrLk51UDo
BM/XuFUZh09oNXKQSxq2sx9bq2QoKZ/mxQZIkTfp13WonLiJsq5TtuygNfG8Rl2vqKyrr7r+Kr3b
6N48FIr0ZlHEG17VW0tocpO2tRehNa/OQ6kGwynSdN9NwFEf9TkPacZk5qB14N0JnJATgBTmq0sG
rwV0xmZ11wFphDbZsdyybmivpdXLvUBNAaq68/ZKOpqNrdteadZOcRNqDTaCaoGrBpp5NVhjl2V6
PYcWaBJOi26NQrMG7Lc42UID5Y1hvQbdhpf7SNur21gNtIKu+X4bjQ/IuL6SaF2adftstE6tH2lq
0dSXvn1G52z1piWT22sJqs2cxj572YhSNZo6s94A7xPQCcFYsjGgpazRHLBGqChLQJ0ZYoOOWgew
K7x46JnIj3kz9WDNrRiQ0JUSXb+A7tOAgAMgrgdS4XH85kciDWTlDWAZmMnDVU8xfSYR02iLZT1Z
lW+OLFsYzbgKqbA//Hl95Rv14AkH0vWb37rerfzsaDhGv6GrroZ331W/xhR4YO9MxVqkbUxhNruB
OuUNp8MfQOFVu35ppI/UycAHeVJpkzGLtigb2eGfM4V2IqeQZos4zmD/WS2aAVQuowal9SiZcxZ1
5p4TNZD4Ox25DPb0Sdd0wCm8+94sJZHWk4uIXXkAhpov05Oo4myjAWoMey/3yoqGo+SGfxw+6AY/
PnGLLR52OoMrA1ROeDbj1+lYznOZl/oDkI931L1NAzNLsWmSwgwX3dCD0wOfKOhgBlKORnx46Mus
mZar/vXmisSiCZYklIabqrtEPKPYN/q22qsKrGBv4DJTpNnbgRflfQFqrYM7NvLCzLQ5JaKJTqzX
rNBIO/swGQBd7oFwvCv9cng0exO1AUXuvfCEAdyTDf2X0hYJUGJS+W3qxV03DeaPDlx5pjeOqDsc
Prua4k/T4/xsDPr4V62N33TmDV/B1W1tCuBaAFLQ8wOOe3ji1dTt1ttC1Z+CA/Lq5bYMGxmr1s7e
bquNCobiQxM9TMBqOuWicZ9sQ/XSD+YFbCDuU5dY7lOteFCMCh2NWY7HtpPG5mOevpCNvFKcj+wE
QOt25EAGux63QI1NH8gjRqfUUbPLNqCLkI47wyezRVMM+eNblp1nD7UMFIM8pCIRd0cweJHYSZD+
JThdXa/iFCzeRmUCWhh1u5PRmI+++Yxk+IR2gwnYGAAN5q/mFGEfnuqPXKFc6By4w32ERDve+YD4
0MD7/e5hyz4L0Hnm7weW9ahRt+cGx+foZ6FZCSIwlHXUWkAi8vPtYlj9JNry/gdoIwP15L90UKI+
2EPRP6qELRtGF4VLsH/soNR9wBVjg/DQOCl4X9FgbrJs2PQ8y/4EqcfDDBLdH24NQOU5ZRx1gvPW
9PPke+TpX/o6078i28g2tS+tF6/p562c7eYhB1IRCuTRlCb4hFwTSE1PJgtEnfIjFUCiTnWTVlny
6iVpHmbcjbekbxrwVRjCte+mhvdgFcyeqdJHLyNvZ7QmiDxwmJS7oKa053z66qOBs8Nx4TcJ5Pmt
hoJq/N6n8n5MnSRolCE35xDlYvPnAoiA2CvpZyMD2A8KSVykUrvi3tOs+1Qr3Bc21t1LnweZEkjT
2/yC49zovmw958VP2ic5zJuh5sWLq8fZXVZWzyRJpTInc4vcbvOIZ0H+MogEFRkuN0+N1RUvc5Z1
Bx197lta4Ilm2qdTk4TZ7JR3mW0NqCl28p2Lj39r62uivIuB0hZkSmnl858lK360wua53OQA8Nr0
U69t9K7RjybVJjmnGq2wT5WqO7Ijyz2mdcU2uqpUooH8nWLWj53OUctUh5WRl0/5jEOVCSlAJ/cC
dB2mKDUWOJZTAMQ0kBgLBUCM6gnsRRsT06KffshSovNQOc7KQNabdf8oLqFoGcVDL/QPX/8uDYUm
B9Y80ym9s+Fr7odh1SFn7gLv8b9zobX/wu9fuDAgtxywgb38C9/1su2M1/ZmkX+905sw9XAB8aV1
9gygYgEquQtpRoNwTbA6qYFmpKsm299nbf5pVd0sXQ03S8kPr3sctq6RnRhwL57xd5+kXIHhorVD
4cdxNdDs/6NrKn9rGV5+qr3uP8I5eeYCrjsddoanD0Ejuf9H3+Orpxyj79Lld6XflF8Zes+3/SjH
e3s08hMer9Ux0xP3oZjkXT60F+H0+8YzAb+VVKh8rjUFz8SP/qy5wLLj+HuXSgPb4mVFw76qgQxv
ZW4IPLLibwCZPmUx77/VzvTnhAfeH37Bsw3qDMUTvlrGfYQU/XUdPLArXZmIk+v49Ua7ijSTWqYF
Ax5jW8Y7Pm5oJS+deNy8rQcYGvQ2EG8D0bWGi8TEwN0dgCvRZgeUuzP1GfXFk4sNwytwHOuLjk/R
gNTkxWz2A1+47tKLZngxCyILnRRCNa6hWTna9vg/fnDarvqkjQAREHbu75C1LD8ZnmccJNAmlrVt
6b71sdFawGenIehYQMen1ho+TpUi28N5h1oLIIwED0b3j2Iu/L9sw7kH3V3yKhye7Wc0UZ5x2sXw
dLUrYLPY7C9j2k9xIf6S/QhW9q537qpWBw8ZwFu3OOsK8OIc8VoFmqyv472Dg1P/AfnB/I4zvltV
kQ+9UjWFyO/Ii4yRLoV6+Y6nVadJlAP6GT4iwBnqP5BfXuOt7JpuEZAfhVNY+aFfui/rUpa61QNP
D45gf3UMJ54mjluwbRnna+/bNj745qHd4fsINBlKSYPUimHcdrUDAN4ywpdCneMZxfoBH/xeJve3
nsBXfeGubxwXR7RHbBv05ITkZwMv92pWun3sHcdVR+vdUG4dvuXo1P5ipz3+eM1OgiyhUWzTYLHK
EilCEt1867sl/6Jb3AunspKotqzA/9G4QBlJenFuBzQI431eoj8zEoBMQtuqjduOu8n6swDudeA6
vrxffUEr9eYL0D/jteXGaQFZAGdKum0zUNT6qtXdRDX8eUQBsrjqU3UZ2fBnAoo3EAli8Irubehj
7aNIVvIjl9+JZCAXVxPOKUEP7igBOgAQuEhcehcbZVZ8zhVyeoZDX2TO1bRRhOPkkRUjkNdRJjx6
PpCeNhrz00ceeenWH1h8pcEVwIrbGpZe7W3Wo/6snbr4UNUiOvG+ZaioKnMHZZMCEIJm14eN19QR
4CAwZSsp8we5Kpm50z3cKy1anMj+QUZztkRqdUaSzDCbHm0RwrtIjv4wK0enxwelb3fehcxab3bg
6+Ome2BeZJ4M03+mamNsQbqn2kPnUxNJYyfpXY9K/KtE9+2VXGJ/mC5qgUUfDqszWScNX6hFY5zX
OvBB1DjoFQDZSo0y+kDYSVXi5LfQcFZpOW7qHvWkDXMD5PPLsFJ9E+tAOpMaMH5nRn/fm3fkSWuT
ljOak1WE1RnZjnDA5/XhRn8bNFdX/7As0fN9NgzioeiAod+X9o8KE22wrR82YAfwf36Z8BGadx9l
GjzXeM2Bq+XVe9bbbLNUVPbNj1TYQE1aSRnJcFNSeVN5+b42Bpctdrc/izY/REFyH+V32HIYd/as
1WccDIwhDZUlxjBLrTdxAoU9Nrt8d6MnkRaQ7424RmrACVJvyAyewmDsNf1EVuQg3i5B4u90q4tb
TUFsuuW5Vb+1VAJyLPVQMk9ioX6EU58AYY7kZTrWxg+z7vo96fTRPLI2GY68R19p78YVKiBaPAZJ
phlALurwH3UmMG1C79PvPNeFjeXL3eg6HR4b6F9YWxQESCZ2naKrvDGQuOoAxLNr09jCycUv6zWR
4gWeqCg12o+WKOtapIya48jyDoRmbMiMAKVs4HUVRnuZqsjcW1H0nVTrAJix9rKKNHPUgrbS+A7t
AqhpV0FWwyrerJ1RrQHAzhjNcioAXXZ1Jh2JqyHGTmoDeDq5K4pa26Zy9s4N+kpPxiD6vcnrHh8h
Tej0XvZXk2M3AnRF9igLkKxFzJd7bAT7VxMs6q3q8icPFNYPx7cfkFGAV+e9YJhKhZeq4X8sGO6p
gPim7piqiKkMuRW82QHulIVRH/vgbq/8kEQPpEhAI3y3RDj/Ow1Aa1pdaAUNKGguDqUPKkEc17qB
aYBDo0t9fHdPhrFDT47zin/K1bLN5O/WH791oMl44WhOOdhWMZwm7KAfMztDna7ysLXvEkWI33D0
EAVuh4OaZGijsxn3/bYseP5pqjztaPqGHZCYApYxbFPHBJy3nn0yBfgupyr+m4zNNGQPLUMGS630
4y55lpYL6MYu/0SqEmjOmQUUAQ0Y6sKNXhycV14T1cpoVyO+QoYsP3SqCZLlvnbihgBCvbIOOaCE
3LkP8BoEc5OqTATtXrzvkabeLjWKQy/fZCo9BAJMi+Qz++MNJdNnKP6i7jEkE8fjhGwgjgJ+dpRp
LVodNC/y9qSjwR3te5SORBeSEp7X9yXTPrSh3QQiN1GK6EOgAV9/zkIMAhSaAsXlxbxJTFE8gCTA
x6bXje6HPm3CRcQpUoQ6y/rNpzF7HOcqH8fPAeNfEd5n0/evUzZMXwb0/aPONHspG925m8WIKiil
b0u93WlTO4MGAeL00w2EnM4dl+MfOM3uw0rq+MwSdXmX2BH29XlqnbPROZHe5iIBcYzwX9s2zULp
FgIgiyUIDFX/bOp45j7v+24BjgLNYxoIwIcvwFFNKk4VQNqe/FHUz4WRH6iPtkeLIMCnWn9puqUY
PDG7/ajYdC1fpEHq2/xsoPkMX7llvl0hVFyjHQ5FIz9HkY0DKYJPWSBfaWpUwLOZUF/PM1C/RMh1
PdAATk9A8ANI2hbTA3cwkNp2apAcdDhN+OCKbsoDGngSnGz99DORg7637WURqR0H2LeNP9x51Swv
LYjJtGTqzsC/kxdS4X8J/voZfgIp8/EAJxknEvNB74rPJN34rToyUCih9UlQdA5OV1U8Ox5B+UPm
Zbqu8aVYbuE/fNbL0OW1NPtMsZf7oltcw3DvpUj9mkeoda4KfW8kxUOi1+Kay7F76tKJXycQ0vd6
hvYnNUTxUO/KpGl3JLqu0z7lvHpw7PhtkYl6tyt3zWVRkwIh2vV7fzOok3gaHHUcT7MK57yhAV41
a9DMA+ljzUpBT0YuI3hYl3Uc6CW/TN8XrREj1vLNNET4+lNhPywhn9VxoLh0CSFcVBnl1uGDbpmS
Oxp0cTPrSolEOjL+EZL2ojthO49uLEtYgYHN5yKCzccCcxSslsr1kbhayfn/uBaQRB563cqjiVKd
3Ui5kFRBGaG1AfCoSrlABBOUcNa26P9A69puRSBeDeTN1WLS/aOhUp0U7QxQtASpugYdaAMKMXfU
RppfTTS7ALjLbXeNJvSzI4v+ycLRIZpYk+RbzLR0g2pnHE+0eD87DX9fOGaG92dSxt2ysESz+IPV
shddO6RlK692iRaMIfXiYUtyP/HD1OWg5NVjpLPRiitRUa6mZsv/TkA2ix5Dpct8DVSvKkQ65uiF
TPpitzguyvfgxgyU3L71moCutV519StQzYrOffxzylnHpdQZz8Ed/O8SjG4hDZYfodo/FX21Eyky
ho0rdCSWQDESOmSiqcmBvbPvABCedIDmXkRaj4ajWQvWeO6gY9enl1W1c1GOuyHLolydetTQhh+C
+EmCRTiTOpQ4DDqS44frkjspdZAa7odx/mPkyA6aqiaMZjJBAnDVmShBmT1TnEi16lexV+tX8Xcu
pPsXfnQX6oqlI//jinkVl0gYq6s5IE8IpMPTHfpI9aubf23QTbGAPlsKR59EA2gpYBrxwQGorKuB
Fvn2l1XjFrpmgj2oDcDQhl5O3gHJIbVPBN9HA6H1ee+QfqvuxoVEtLhszcqzlvUSZeULEODqKypH
gmm894/o+AZDqDE/NUgYXHUdL8bM0syvYJLjAdAipyurZ+2plckT6efcqXdiaJrTlMcawPgPpGb1
0B+9DnBPOWoFvgKELUywY3gRsddf8JeIc3mK2shhgxO1+J7hjOhxTi1UNuFqOFxFZ47rDejEbpJX
ND0t/myMugOI4NGmo8LqwKlD9iv9LOYoQ798m23nEj9nzakA/yiafD9VibZlk1c8R3aDCnF7EUaj
KJ/tjg/bRqvtPTlwfCLeo0Xt2Npz+UwqYYJbopAaO5JopGK4eJb7lSQaCkX3wdCuE1LIebbYqXSA
OErWchzqh6rEF2Tmfy0YIKVnAmHhLcDowcZS7RfZS9CIlpsNEFbNAlmJrsJXC46eHgljpQP+shg9
fk9gK7ECIQbI6grTooK7+jSfyU56IUC4owqJ96RbEF7URUxU/QSrji6Ex+M2w2GpU6GjQURzFAIu
KApJ7IwZWOQNjWRa7K4vdlqjz8CM+LnmZiGJptVNB92JX/puQjZRDeCfc3BYgzIWwGm0OxeAxW+6
2E6Bob3YLVW0LbXulRbq3LfRjkV28J9MG1+T/rbNB/vM8GZZhhnd/ecce5EC2GWYkoV8/BKwmYvy
g/3DNAE/jRWsoRjIutAH4L5y3WZbl6Mstcnv7WbMUNPpZddZDTRbRR3XBOAdapfIr+pdCxTmagkH
0hnTo/y8GLTo2NcgDVnDrUFohkI/8A1Ica+nWb5cJmHPZuwXlxvPm2uS/xqWZikQdseiwdaJud28
af3JQ9XIYB+R9/1EkmOX3nVwdBuZx3z8Ebn41vGyXr45k5kBf5NWLM6NmK74CgRMQ/eEUpJqQ8nb
THeuss7Y54I79l7nUp7Io4pBMkN72XcPu5jsvVeaHz1oP4zPgWua2t5tDF1D/tQZD3Rmn3mmu/Ua
vT2RCB60rWHP7ac6Tp2rqyC7SQ/+Jxc9+AyAx2q/oWdgtPjVrVd638bB/z+52f9F2pctuY0r234R
I0hwfiU1SzXbrm6/MLq9uzmC8wR+/VlIygVZXb3PPXEfjAAyEyClkkkMK9eSo1F3Gu3Xi05z3K8X
BTfg9aLq3mhweVEKazUcKpgedBHyrpiDyKjESyaMBESuNf6T2o377tr+sU9zjt1ybALOhQ+Z6I8I
pwB3U8Njb0NA5ZaVYKJwsLmnEMgzwy455LTBAymlaKiIwHSul+byTL3EDJmVSc9+UwEcX9X/MtDM
CuSG96D+s5m3HLmuS24+6KA5shjyMBnd7o0s48zLUNPAEEkqaCqehM8oxKjW+LE3zklcLId8GXop
b2JuOnyCP8bqD/qtOECShCkEfR//JUDjmggTq70GOFhwV+CB8ZsJwAEcCbyaNohzetCz/qi85eR0
rfbuxYu2ze3KOOll1T4vHEKoFAHpgVAMefQK5eLnwsyyS22C/YjumD6KllX7ERPkZzIBgQtBcyB8
dkkESaUY5/9bN0cmbeRy65wMoFcHv+XPNhmpMO0pAgPyYATKRjWtl12o+lk/yILYmE1CWBKEAtDu
BAKF/e3PXXsgya1Vd0vKcvlcy47cmX4jE/C+8qDehSqXa9h/Y6XQHkioa9Xsiusyp2BWQAoGU5x4
R09tyFfgma+e7DftqoXMdZY+0gtifcR33P3nC2JikMuyJ/9UG2YI5vHkUcG6HJEnSEJ1TZA4aD9x
YTIOHFkxshKkra2gZIgjtwZv/3DAm1J/7CLoWmTOlO6MNqlBoe0O+UPpz7t4GrvTast6ZN53UGSc
cnAtrDbgsYudhqUwIGPm83+nz8YZqCR1/IUdzjc9Q9dN13eZrvv3vO5W0oPAau7jp3EEMLF0tTHI
K2DCOHP4tpf7/tyMNW3ngM0ULw6fha4mQEEFub8JQDCmXdYq+W3LAgwyscdwNfoM0/ZZ88qK0pL3
BBMgSIDCCvwrdGCY7HSDs9w8VD3uBlihCHdj+S3kcS0veYiRu4839cJ/v6tZ5lj+nnTY+i4hHXDv
7ZrybU7LYse0RDtrUn8UORjtuGuk2AkZa60G/CCPA/IqOzWpsIz5qWs4e2YCCpX58n1q/GRv9Y65
tzXf+921ttj9sQORdFiGWTVymSV0jPBjSfkKUhfjlSymg6kgSIGxPScDuAfVwzzhZkDYtEkKj1jD
8Jct4hS0mUUN2ttZd0MNB8BbMja8TZ/A+Zk+4fjQ2CeAzOJBDNsaXbRF+qB3Q0i22fexGVXkoAMC
iuaRCuRUW+ECGv8t4DE1C7Ddf/Ug8RJbpu5wXshB0brfiWNetW+rDX868Ug9sIcWhUgEczf3w3ig
RSjyHEiYpIGSqFZ3B9Apx4+jX1+LFgu7aOhw8ApLGmNJihNoVOW6NJAbe5u6To5JDqw8JsZfs76Z
TjhY8TY4Cxffrdk96Z1efQWv2XRKJ/ABkhKStI8+Zsgdjv/3JHLnWUg2xg6qfsJZKJQy9QqsiBMI
rchbx230UrEp0O1Ie2VI2NDLiR2j3hUbN9bT0KmRhbDLUhCGOJgA0elYYtTpFJhla4Iwo0dyrkya
6L0JF6rTCArosdYdimXgoVZw+5hIjfN5SCfwQnT9jprCiJcDc/FnrabO/sJ0MV2QCwxElmyCTrF8
mTV9jdVS9C/EEHQ4132lgIllv421Hj3QYHQpXvfQ/dLdB1KPo0L48ZJtBhz4OvYmR/5t2IHB4AlI
hf7JYzhxAsfKiUw6mwTuGyyBZwjwrTY7YaB9lkUFPb4zjhpOZCoHPOHmPuWHyNdDksvjOSBWuiiM
pzo2BDIBl3ILBlkHYrCQbnBcSw+MqUDuFGB179FoLhdHEuG7JUjMlxIs8gaQj1XomfON15Ze6qvP
0JsEd/78jq97uRBTuOrrTWzCW9digWaURb5Hli2Ix0bf3doRwylOLwmtqMB2b/VQVaIC8hi7Z+SN
ayvdp44N2owsWfZumYKWSsv0bxG3T67Ma9GRzBcmrJke9WhGjl3aziFlwojOODizKN+HnnOg4Mdl
t65NUrlgoVcRFVahAcfWQfZla/by8UlLF9MUjy5krA82DtKOgBk+qMQc4TCcWVMajg6xpiOAiKtX
pefUU55DYM3y44dGntAuCX48wwAihg5p4U+mfHhQrW5SHKXH4861i9JaveQYkIEceUB6qViyR0YL
IhgHecfUVEVSlRYI23AJuet8TCrw+EXL2LMq1BjIyzqSipDFVOk78BY5xxFJLZeRFCWkvTbaqQTB
B6rc5ePW5toSqBifxCVUG7g3COYyrQ9LbIBtZkjyvZl2iq1mpoPrAi0qLLv/s+u85QKkMKaAkb3s
yrT9TzLwr2464i3rdKmOBR6VlAsLm2biPE7vcnC8DWV08TT8AjKznL8aSOPCroI+f8W50rW2SFsP
0Oqpz5m3U4lxKk+uiOcFdBgypU65R3MAJ/Ws4W8pHTe5dXYENrRruOqJZHf8FCy2XYwUSjkZJMaW
NBm3WQn5m2LpGoZ8NmmU7mbJv4ML0zmQKbdMPMiRTV1cksjaqDCqRcgSMDJcUP5eqOh4+1ZPVXvI
pGmghxc51K/wI2T9ranfHsVNyHdphxEszqXLTpDsYCcua8OgORyqVah2qkr+PslNnDv2n/iXlLSL
5Cg31XWsm2HVMBUvn+LU0Xb3V7rpTtHg9j6NGOgQ/SofRBpCkIHSL4MrvgL67+yViWpUkN4QdV29
YrqPTQRoQOyEQ8RQAxUxAO7ZYzeXOPzJv3cgCPrKpml4xnf2haw4UPWh98lj0Gs51XuzWMU29Zri
QF7dhRj4hAR17OYCWu77rwxqdEGC6QLWt1gW0wJ5XQyDufx5djMoDMglNHlVHLMXrDyQlAIV3TLf
JlmLRxCnvdnoqSSukubXJuTo5M5t9MQyZESGMrh3nSKAeqqdP9QZUNJOlFbeETTFFk6WnGJ7VRCE
zEWySIa2cBKQWibeDiL1IBoP0vBOrKTbsqzCY43cVw4QMCpiJLjISIWi/lA23Z68YDLKbrvKfavB
1zZSjm/HWY00EOa5SHGzcfIt7DwG4kJop9Z1NQAwUCNbm6XvWm31wBvCjvO4a8TMrKgEscc/u1mi
0UoADxF5U1VjqzHGvk3wv5zktPFeQuaUnHACRLfNDDEdy7LXgXCW81FVrEaWO696nLd7Mxm6wExE
vVWUfHf8e8qhOPk+C5k6QKty7C2mA4gJO83+ohljeZlzwaHBiybPEv+5Tt19DRWoMSzGv4Cgr990
WwApbcXf0hb8/RTZCSvFObcG5XPZEcI7zRZkxQveGa3zxczy7mBbWbwpskU85U5yTGcBbgRA9qaH
VM8BmkzTeidK8J5OsgB6KxM4qEC1zfE6IzdFU+F0Y4a0ceNrDJnbs6tjGxXkesbXyDX/cDsGzgh7
2muznX1nWVdvALSvH/0KGwGN1783UMyWSbAOsjdQU8WNzRR+OOV2HNqxZd8H38R9DADu2NuhPruG
cCL891OX+yxGDQ1NvB/XdJG2Qr4uvg9oYct1Bk746zCbhumBez1/SU+rtk4dgwJgSb5HA6u3Mxhe
zmPV20+WAfFm02yREanlddgPIFgtJLcqUlXYQXQcSqqSblUWVKNi8TLRBapN3ZhhA8b4s8dn3e5s
dRY/5+Cbeor5VJ4bCBCGzGmsd/AcxdvILfWDBpGJ91bwb+aUG9jW0KovUFjD7XfJ0wD5gH0uCSy9
wgUzpqxR0YFZaTObbFw5MlcqTKK7VEyXqt/qHrQ9m11g+D6GumHU1AsnxZ4I8mSSSTx76XkAZPSl
nkT78tNCDburu5ce57AyhiyTDBTXXtQgs89dFfPLOH7mffVHq42ZXHXgzZ4P/hNJxk7jUp+FKx4N
aVJ2CPCyTVTW1mbAKhvZA7H/ULG4h2zO4oDp3jKPPmbLgJCDUJEOTanpI8MBK0hkQfZCL1cvHbiS
1ykgLk3eDHletQ/aGqkqnc11cXSMxAvXBQMQLsemEyCpy9xi+aaBwHsDQgj7ic2GtRYWS16QaQzZ
gg+7D/XBB6tOQopS9rkv/X0ucjCWye7KkQ2JHYq0M7edVzoHVmm/9ZHJkp0btdnZ45XNv84Oa0NQ
KeJeqF0XRRkKNyrz/ABxgAbJrvpwmj3LLQIjBanhVETVdo4dwMbsKA5AvwXS4llLjlFrA3Bsg1Is
yufkfeohtmvG5rjxZJPhUbOtSoaUIzdL3rMa9EVelfAHamozHtWAe72Z0I5+myCF20LCIjW+JAZy
/kEDN7JNlQHW2XKkH4+jm4S+3P9vZ8NfDr08D5Bb4piBtJm3pSpuzDHXKPKvoeTKaNefqlbs8sCz
rHQrZP8Be2HeloYmdwK2GiC66mwbORMmdk0p4nMCVRknvK96FOAXbnxeqw2AXUcXZ/+fRzJLe/dF
6lbmqxbPJXgfEkCXyhibn4s+aiGm4lW+6V1mhkjVNM+1/iq6BIxYi+k8OVDy+j5hSo29y2bBpofe
7KDH0l8YlEpOyB1e9hHWo886h6Qgj5fpXcvHHzoAXn9hHIc3gLi6mz6FdFUKOUFDIgZkawJ4UrUE
y5H+BooSXabCpDi1OeAeQRQsm5QtA6URK0AuWnokmwX01IsHsc2uNp4W7D8VmBHidDzBe7zqTO1E
xdom1017sIBAD1afxRwWjjl+bRTVYwftrOKVjborRwWR5aOXJ6Ar2JURWC8L3dh1UiuQedmwNROo
Ky+aPX77xD5FY/TkxnmzzwmUmkh4qVgi+wx2OPtMzRsPtZdy13NQ0FBYGpVvwoqRqfQRT/ZPe/7s
PmBj5OYCtjG9dhAxdlyoQCd6AOZv5xKbFf0HhqyUr9s1eClgtO1lD9Uc/8jmzIIyWe7EJ0Mrd5QF
XdfjsBeN+egY3jUxGkR3/ExFtdROFVAcuclITaqRLZkhoYq/BfpQXjTVqPBGOwnduSmTTTuXYA4O
/FZkm2zO0jMVzdRda3e2aHaSM6TjcHTeVDXKu3DyF0wH+tyOQK4ux7kJXHv6bfZbhYxYKT4gPB8a
DhwzeqTH3UmHG/lc7BJvnlaHevRPdfZ3ms3QcwS+6Al5mv4T54vxIMfg2nDqsxYzIMm2gN329qHr
onbGji7aIMLbWB1eaDc2iiGvOXlVuKRQ1O0riNEH/dSgI/lHzSsOrlm8U6Bg0BjGQcAfCl47E2x3
GcoZ5CDPsTFUOFeTeF4VQvhcD3vvK5KXmsq2dsH/l13f8/QIbuI7fBIZVuBRW0feafbvEU+EJWKR
+yfIdX4g5dU7U1E4/bV2b0s1G9QNyBhXceWvwf/el4bXxxOe4Eigk627WFv4xTaOqmF9atD/8PXJ
sD4l6P89lw8Ug54tFNDuJm30T+pxQAEUevtsWet3jxQ3hh5VW+CcFAyw2PumJOy16lgMuYildSSb
n/MMGQ6UuE3fqjcCjlM67Ae0QcXe41CfVOJema43oYFNj72zQBOMHEnhHEzo4T2SKVkc/6GM2hN2
HcY8pEEglhrWJrTYTCmKiQRoqKfnXrSfJC4RjPPy1NVwHsgL7jNIx/TjV08brGduaq+xBEQaFrQI
RO4hL9Frsm2VmXE8PGk2hEFoI3JMph9Ngy0v2nj0Iclig32nv7FRGG1ESnvfYfNMmaj2YacoMlEh
x1bxqlPJsEGWtifTGe0dnWffHWrTsXUl3OXiu/u7k3byqWPuxumTHdZ2IJD/9VhexZHDR45zQBeM
jTQ9Wp37Df+ML1leWVtMJdKdI5sxUrdBETvVIXm7xOoeDQG+YHcwvoyQLfwiIM0iI8kyO84zxFz9
R+rMB5GGArKcx8Tr9efOgIZUk+ANNOjTlhJYM8CDL14WQ1IQa9Yu7DvwLUb6G6WzdkOGU7SmgV6j
zITF5li2s3l7ypxa366Y0lW/zwEvfMATW4DQEMntuD/7QSFSE2taHQRA9Ru7Pha6Kc/zI4i0JY22
7YsJaTleH23ImOgu+EupOmRWBNIHRDYQhltrC44Mta3y3AxERrDDz8ep9VZdBiXOoHQj7myV47eb
2gMlPTlKuTCiGhU6LYxUm5QdAMK47UJedyicjQdCh42btaV3tKIBULeYgW9fymKWEtxfp4zbDzil
rXeYDORBQ1qZ5HdsB1srIx6xq0sHwRmYBmTXqRK+saNelSbyYG07Uq/YinHcIHKAerHOic8uTfVA
0YapnmozH9s2weojMwXMEP07698Bu3NOMU0cVT9Hdl67UQdIuv0FEEa6i6MGD3N64Iz0lEmzF4Pb
1skn4OeNw9KjOmxrl+8y3xzPSR+DDnge2jcq/Dz9Wtgjf6BWJzxv37WRGVKTybARu1GGubgvZIIA
crLtGmQhan2KgygoPD9BgGFHzsVwsJcJbGEwJKw+ko0uqmObmI1iF2PHETu+iTVfROQ71s4eHeSb
WtiV63PPwlY1PGVSauUm7jPIPOig9ZK2G0czDEgWNhJxKetogHBH0m7I1hYxTssyL3ABW/8NGrXP
fuWnr/3cji/cGt+Q+1L9hveJs+818D3lfCkxUzDxXysam0dt7vWvVTJh6oLeVeMLSPeCbIOaWOFh
oZAsyXltJm2Qpl79LS+E/RDNyN2i0WJL4Kw/jssDNeUtACkPrVxXLLvYcpBlKIuynpB8NCLVHppv
zurQsHmAc5MCidCdg7M8GZI5lsmCNdrM6k1VRTOWohmMapylMwJbn5MHlxdsHZqcPC7HHWSo3GDo
3czdIGndeBw0/iaWycDzQbZoKLvryuNSpe90IXLQUAy6m4INT5U1bJsozR7MGn9rQxYRUk5Pc6G9
kGmCtDg0LD1AHHu8SzYqjmrWUP05toY4pmBafRqwh/wEGu/xkQFDQQHKrvX+sp+SDngZGasGyiDc
GXpRYuxUMHk/bi6J5scZmcAHM2LtGfSL1wJ7+BJh9NGmmooxZmz+eRAWUCYVSzYcTt2OdxdH3jsb
DRA3Hv50SAGEdvLPAT6Ls2x7PFYt1BVl8ofW2fY2HyUkk7Z+VXvdKAYBog3F8RwivZK/mvpAJ+sf
NorrMdvaaNnYvVAwjaX6io/rKdt/Hy8DJjLECSbSvKAN7bAbGS0S1HJssz7Hc7Qj4SwibFuFxciR
WdpuDZOKY0qBa4Tmr+qlulLtVycNaXjxYW79+qROE6tygnBYqWOb/NcTRsyYmgF8ZNBjqw12UN71
xJHaSAi/7czqEWlH5JH9gD9iBxzrtcOGbE7s/g1F264BWWHmP0yp20CgbIzA4yMJBjJJJkC1tNY9
MEiJC0i/b+3kpIJ7GZgC7ropNw1FnckWIYEpiKIe0KKPa6hgR15cNU0iIaD2v14eaUrahKMwFXXT
Sw11dxufXbz3Zh+Z0wxA819vQwW7y2xAm/DXO79rqjs1/Px5yathr8ajWPVtkINsFX2L/+rO5Z/B
wp+BeixgwMDSrQusEfSLvVw/mukM+lJqa6y3QN0prVTctA2KWmO1dtBDLswuZBYO/ZCgHl07rG1H
jh1lGqhS125kcGenTnZUVRfHtK6ZpeSo7LKOvnYRVoN1qZjdbcTx43XL5bHJlvGLaXgiBNGgi98k
miJHYhpjDdQNZTMvWHeBRksKsipt/GKlfvaGjXjyUSEHa8ceYlagbgLH7iQkbcNQmS9ULE70rgN0
fFamTKpu23H2pAnNfJmcpnnO2N/K72IehHlr8axMba+1x6X3e3Af6deRGbhnd1h2IWFNjkPB4AIb
N3zyfBxe4g7IYXmeE4B6YDyQDeIHDaQdaafRhyKpQIpMgz2/FFpzHl7Va3soU+tsRhY2wMCw1gSq
TcaUjebZT2YNnmJTV3V3vjFRCBWGHIFqazAFLSK29tf9IsP3zSCuvtnt4mOCV2HeATwFNFhmewa4
spqMwIE22xbLd+9i5U5VnzzwYuxAqREjq4oZ/K0w1t76Av5LDUIXG9DVgVReQOTnkuCtevF65m35
IDkNNO1qU95y4tkYUGAcL+BycE1AYgCbGgMKyoBtqDeWP1YXINdphNXbIi0+MK3Z2Q40hx09fBY9
HiEsLmevNLsFAUIjMbKOGSBRkW+NHuly65yZ/FGfJkfMNB7rooqejR6njm3N15Y1LNGz6PAIbnSG
hDwZQYVpAFlj+JhnK1vuM+SJNpYRUjfP9fxnV5vzE5uyv8hEsdaIn73NtHBtyStQLe7zrTNy9vNX
DN0lL1DvOT6Dj3foMZGl1x6959zZiENDw7NAvTftD1sqILgw5r6NY1XbhnBl50CQKy3bgNpmaqA6
29rFL+UEg5rkGWW2hNYyM/CBIdw5hSifRyi3Io2qd3c4wgVa0apH0PjvyowZv9vm1IROanSvzmR0
u0VU3cW3B/NU17W+19tOPwKBK0Jn1veEy1nBOQ23w4WbOrJhgdWB4mT3ZFTLTUSKHfBwlhHU4SMi
7pw87BcwWSsoh8OmGLguifwgOIivRylQP/m0o5gr8kMCRW4iMzMCMawlHtU4WMXMkNamzGsQR7DQ
gDTV2ZuWa2HPOehLVVu4bDgDqE1h5kfsTS8Tp+1aShqlM9C626G3oGqQpsaltyGuqfP5RCYqIGQA
vIAsNMsFIoviaggKHmtjPN3Y1iq4PPl+qgH4fcGi7Q9aAfMKYmc8FkcXv2P7gWy/OuIiTvvXWbKF
yWCwekDjcsDfrNORnGZPyRYiAhBoddv+SD3XxbgB9OboQzHkJt8T4BysItMeCFAXeiBrtujgQ++z
5P6MfONFQ5Koq48XHzmO58lIfrHF1XQhb9RHIx4SKKi2QKIS2UXWtKEm5B7xx1WBTfJVVG11qWe3
HjY+ZkdBlkKHV5OMOwUWk5A4miBEZsT6Q1TacrJU6zuwqjmQojbSR+aaLt51XvGjbvf4v9H+iTTo
HhqYwt5XrE8xEOi2a0w3BeSQGjBvG/U+A5YKSECwcpM3rkBkHQikBB+gM/WaUhPf4NVNMcjLNsDQ
FVsbcvgQwDhcgQxYsgBuLGmwXEAsjlSdvBlbXNiYmoOEgQt7bZMrB2iTY+HeQwCuG3bxWGYQt0YR
4ScP6mmrqwJqD0MTOTgb4fpx0J2A3FFU4OirlS/0tap6iqfIBj0IAQzLxp0uRbS9Ag0l5tDp7BKA
CukQOR68Lu9uwYg/HdR9pfSYo6IDf2Fj7hMgVByviM4GCFR2LOZZkCQ+UNZkbCVO4b4dLQAqkCeP
sRlEfaipHKrznW0dazItsUls1tbLG1KupIpMW735CdvZbs5PaSr8i230TYskAlSNlWJXSg3UjG1v
PBBpYWMwGM6y1fWeQUvRTJu1f2xiujV0yB6UQ1DBsREduO5QbWkzf929XzfuabN/rf7DpxlRtMe3
c/pHkJytGcUscNomq0trniSe+KBQHL78rlQTS1ELBOvYsiUHJvn4pgl4bNcNqhRJ7RUhIntXqWNB
dW5h4Z1DBXMXzAj2FeBGWg8gg/zTyrG40JgB0NstAI78uZ7+mHOwDd/6yVNC1hd7STh2pCe06+LI
yBTGb+sDeX1q3wH06Hne2N07VtDTXj2l1XP+zubnRji5Iw7DCpwgd2wCN0Nj1JupjdsyICMV/9e2
LlnlVPf/bQxDcs1REN1CPtUH7P9haRJpw1mpoNxpqpD3/8E28E6EdZ4ZqygLCayoblT7P9nw/r6O
t2qzSHUYXnDs+/b2kbY/1WapiEBXWXt2v1UOMFv93FD9dPOU9lbvPdbcQHaqHcTOK8fi6Oe1d3Zl
0Tiae1N8ZktTYAORhQfeoH8L/u/jjV66G1u3AxH0z4vNECaZOWv+nMr8tZFCSJUsqOYy8HxSrfYZ
xMUt5obKhpRyqB/dBeoF0J9jFB/JTgWNZ5CmErUhc9IcoWJ4UkNRrQAX/a4digEJ5qBq79gmlUey
pd1ivnbDDOTh/TO1ebYtyENBa5UUHXOOzfTbeDlI+tFJDXQz8NoHEHlkXybAcjnpUuC1CB72DnQm
v6iCpVIgrC785aodRm0SBRur93LmoI+Q6mJrv5vqp/3IT53tpRR2qMTFwBE1nKCwhAR2sUl9oPiJ
dJzoxlfq8NaXzORkoGIixnFAFkfITFCdzNQNlG3adpqdH2Qi0nGyr9Eqbh0Z6YNJulPWf4zpFNmj
V+HIWd0Tjam6zPKl+6zJE2As0XD2S9W4MctrldpUAF8AQRLyRGCvPVM7nnVtW87pj7u4smJgnFFG
Dq7R/ZWVxDCtZxcMIU9Dn3qPHdRPZaOxfBDrUc3j0W4asXQgh+E7uhtkBQ7/3ALCS2TkEbSAjH6x
O/w/cawarO8VeH3ietzQzWW1Gye79SP5LVD4Ad2uuiH1kah284nXj0jhOZ8Z4KMYlII4YIvXqbfL
sYGsjfl5hMYCpODTDlnLVo53IrKwV48+d3N/IStFWlpSnEUK1tWQjBCsAZAc6nJLi4RnyCNPZ25F
AqrJmML5SYv/PTRJc+Jo2FcFhN9Xo5ri0dSv4bMD+rvM3953pHbj/dF31XLRqqIJF6Q4blLkeZ1n
ebabe/aIHfWPNtWoMIcW2js+iJClUxXUbZF972yqWTpzuYVAKNIlP+KgxY0TLrcHtNfRx3FbZLrD
AfNtADp1C+8dhBHl+EwTQCQS9cAh1FKkB+tySsvPGsuCIBy0tTFnA68nGb00ys95xkAgM9jYZ09z
0Ovi4GINzCiQjNg2BBOLMK+BA2S1t5GAQKEHgtgDFJSfb9JXJpkdpkjifg1Rduqh45hjCpAD3O2z
fLM0Pf99KcdTVZnOf4DN/MZKY/o2Grm9HS2HnUFirj8ko9A3wgfBNXJJy3WtVeEMuULClMAeWcuP
av01W4N+MbC1ohdle0lixjYWsua+FUnxNwOA5O+6ATc9mN3wPX7vtGl850PZbvKhH5/6uTQw8Qe3
aLvwBEJH1SaeR6jufSIOBkLq6aHB+XU4JoYU5sNiGNk9PwXEqEvDnGl13zs+hL5qrk0hXYQG/PRK
8iLqPtYLfwxATRqF7oOaqyjZegsysJQXUe51BKljpsZS90G3qvpSCNlUiPLefS66UCq/MuW4v9rH
d6JGVuOtwR8fmJrKS4OC3t84Lg4Wih+fSl1s/TM09Nk+LnTzt1FjqVu9+bbUQOrDghkaMkatJDv9
YOSIgS1BJhoQtNKUKwaNlUyD+DbW6upb6yP4qK9MG9TvjhwETC040XOAkANtysMyQtIU6G8kHUoS
g2Zkzbijtk2ZQb/G/MNNkbHvPRhynLUL2ZD/iRRGGvPXGKDporMLQSNImPhresiaDzIh56gQrzPD
wltliCzS3EU123Nn4MF9nknRchDg5S52jqi/CZ1oXRfgsDAbfwZpQF1gigMO7fV+bj4YVamgoIYD
xkL3FmcZMqKoSu6B56869Gt2kYEEPltSKzM5o6fanU3L7B6gRBkDYtlh39s9QGdoqThqAih2HYqa
/z82C5KcmxY7T1hmzldMMqhptVMi/iTLCjnWpFNFtCBR6W56xAWQM3kHSYE4bjmA+B/4ZpyxJ5eb
McwMChVTje/VlOJPbdo2e39OXrwxkrIqUj1qrZL7xjqNSOTFezLStj6oioN03FqAfT8lNag64phz
K3Cr+vca+eZHspGXiihi1cZBsunmzpEt/Xzg2JMKVDDVNFPmKF2vYIDeOPOcpk5eZp4uW+JD1WLI
uQVF5f/QsZu1I9vcucN5kGyrVLuzgegZPdZ+Xg0p5FlYOJLwBfbf2wlIIwEo+Jbarm1G+6Ubh2S7
FJA6uvfft8duKHdLx+Kv0dJFW9cYmoM11c3vYBCGhIgASUSl1+cSiWFhOZrN71AImZDHZOqPrYB0
JWhSX3Gw6D26XjNPYqdNFRDS2AV092Vh8XNm+xsdG+VHapXgDgLSRjoER4L6ZDO3ClaXNE7SSB6y
4bAjwrzI0efDEA/7tUkerWzKs8byn72p483oGqhiXeTHYczFqqFr3rggfLobvdCwxUNXW0cmf0rX
XEPp7pYKj8eli/l2vYgc82b4tau6Zwpa72z9iPKi6hPK7yPD9Pq4DpGYKc7XO0xQtLEHfnglESWy
30Lyifq5nwLSnVQ78lBBDgjbYaXD3QS8epKMVLk77qRBDT2s3RpDnjaLfmta092pPWCq0Y4vQOZ4
TEUdnl0fO8ZqK/hm77hKBX5SykXhqvedQ13gs2Ej6JUFtR7PG92HrqQSfwS3/1+NaWpbst9rSKo4
ct/1VU2qkVgl1eSgi3wA3NmVkqWKJRsOtcHNqtyqH9l8PXtrpyq+eLltvUHhoAG0oK33E6Vfcts4
m7wEFXKbF63Eqmzx39Q/jZHxYgAt/qAnzRYZ8lq17QYwLPlxghUL8Sk4S7O6EynCQwWXojgqThuB
pgqAVR4hKdaGhkgWo/0jB/+kD5Ku0/osyLzl7aYJIak3aFTgMEtLIbAOuuDRAmFhoEiDV05hCBLD
es8vvLahL3T0Sr88KIpjqlm8+j4iww15echHHZBh8HPJBpq0aJN62bS5W8vZlv5csEU7KTvYQMxz
lGAeILs3adPu2Ag0TcxxRGjQbrMpN54Zn+ZTm72RXSdBBaSuOxnoToGu5jE0LaZI5kyxXNsUUOMJ
KVMqqdr5gWprSlXSSsJX6aZkq5s8qzX56tfelIBFvcmbuAUPr8tWrR3rnWZCX7RZ5kcQFPTPjiyY
VtWbsRbD1rCQ9BDEDNJ7ILoCUiLrn6mg4CgFF2BnjN1ROXJ3tABLLyx5SIi+FBinHigedDDPONgQ
oV0RWcyWBTb0DCx9ZNNm0WEFbP7pp0Zz8sAgfUgaYKUBShIAqPXQJ635EmD/AxSXTl89p5BnkcSW
nq2VEUhYMj0YQYsFSQFEFNEIysthZvs0Aw8r2ebYiLemDhC5CeDWQ+r27oMHHYKtK7kVBHhRF+h+
2GAlavHn67KsvtRJgabeO1U4gSfkQcvyQIAFPA2QiH+tSdsErbBn/K0zLBJBc9yT5mY88QILU7RV
4c9O64LEGUZyL0hyCVjs8Y2yfRrtpXicglK2PYmCaRugQKc9A2fvV2pi9jbtjdEB36L0Im11vmmS
1xRL+7X+oQbPZQYz3QR3Ix4uXemtN5bgq8RcWN4jxdzdGaf0Zur46eecegirQvpiXpdcalpPK4bJ
wxsVBM/Pn60fyFZGUIeC+vnz5+rLP/uvKwcXPEDL5B8H3ruPo2m6jxZx5EFaIexlk2zk9b2sfQDe
IiC76kBNH0xjctdd25EjtrvRBF0NNw62nf7nLpjGnGIcSuQTGGLlpUWFrR8fXN/7UaQNnkMQfrM4
IJLYrkoecbZb6EEkq7qP7Oy6+pakRfJom741AYAMdGS95Eey+ch7uHbAvNgKrUbYGzK6/tIbGzU0
x/QsxOymDOk7pgXS+q1McQ12i9F/v/vy1+UUeT146etW6yoVbHRJBTpsbY2gsFqSBic1u0AlyD1D
IwdSbTookxNA8GJZUG00en1XshT/WaXX6OvpUcXpYMwJi772gQmAg3oor59UJxNTzhPZ1cBD3i07
I+Mj0qNMJBdDDJEksUkcez0ikee3KycAtT/ibmw31bX3z7FomGypkI1BnbvmepEqn3BCJcTc/Q9l
X7Yct65k+ysd/c64nIeOjvtQ86ySZFvyfmFo296cJ3AEvr4XkrJQrrbPPfcFgZzAsqtEgsjMtcxl
V3rZjtUa8HlTv7h2cqAZ4Lm+hlGaH0hCZ3d5tVFxvTObBCT3H25kGKfmq8bxoOuTqbiSqg4SQExL
X2HUn0LuRvv5Lq5aaCeG2su28qy1ehLQDZ0Gur+Ti9HFtmTQGOeHBRnK+YEyRui+EuW7+V0pr0Du
6gIk0lXwVH8Qtf+QaRo2WKYPEP5wDKrFLMegwzhntWWKRaWBE6qu3GOqM3iiLRUQJtLsm00MmDqr
W5FIhjnE6sfs6JTd5nYxuk5iIV3NYya2N6txb0DfQvBPUv9FO5mbbVVNOx3a/tiWhV6Wm/0P+ZIc
eSF+WMO3GxcnxSFUgzpQ9CflnY6T3Kl2F5mPs9+K7vipfDbEchgncGCkXbUFqR5w4z70NCOdbkUP
OtLlOopD/VOQduYykcCykRz6ATgzmc0KQF9DtJCtvTEwD6/npKNhANXSA/PGaqcMtArFKkOpoV54
jrtbn7wByfg6hhkIZAELH626kdmoRMMAbnobuKxWeWz1/2XsAc93bOVAvnh7RHUyyWTRkQtYAO0m
25BZOSrRqzyEKJlmNGge69fCjtp5QWVQznNwFPDv4MJx1qMXigMN+L8fcbQqZQB+DwUgcUA4PXom
plZiCvnl/HR4N8HV1pt2MTA0c96Y56B+XlrG06oqiJZT4s3lyTKH31/+zr+nD0ahNHjhBmjn9SGU
HJbezHyJQpxDIPkyb2THzKct6PuOs86/c6dwiqEZmWmmDHYGkjRko7EuNjXAmKDprFVBqHNHp6Jt
flJFbWkVRMuyQjUwp8K4P5exzXYqjBuFww5lM+J3jbo4ClEFc78toBtp8crxeoCL5kcAT7zwGg9M
1KgMJ12yPxPTMw1E90wzMoSAlTmwhi/v9L/zpeWG2PRXoMDRFn9c8y724+OAFKI8oYu003og9GV+
csLJ9jhtaGpPeXpqC+sE1qRu5yblmMhe12Spt4KvBIohwZoqY7gxtkjnSXcPuYR0NRpRDsCuIAUw
lSW0R7WcE+D3DB6RRVIYjbG3R8tYoMw1BLbLiPM1FPFZK69G48As392CYuNTblre6ea+RXclCkOb
mrVUNy6agWDPO8+z+PNNqHKj0FYvLJQpwHe+LN0M52u/X1F9kNkDmUccVODBoeFmumxirp1Lr7wd
xjG1D65gO6V3+jgUC5KZMz7iLaHe/y6UdZqxYolwUd7zy5rkDEQTSy2cf3jwBHUMC8vTHzW06OxV
6HzZTi6aNP3toieG/gccRJrAtMld0zyg4848TAYaBdE7iOlsKqIeGDmO1XprjleNndcUa9N3Wgvw
aXAiM81uYvyp14OjMs3+6KBdRE0bBw0YqA0LfRYRCMgjvDAdG2dYAz6mQvUihqbzywuJH0ZyVXqa
kRGIXus7Pa1BRjxIZuNduAY2s8Xk9wxVpt4is4LkGnd+9FSCkf7kOvxBT6r4aVaJqttyrQXvgPSg
QUsmgRcIICoiKfjul7jGlceGBTZpuLVZVl8DY1yooMzg4X5MM7zQWyzLlsBpq9dmywsAw/xcxOzx
tEabj7OnODIYsbfwzCq9DsOg416SleMA2m5Z9IgSytMgyQM0nGXtSr18JIm3eW1tyGoRq0Bjt+1y
jNMW59Y/QxxtGPyz5U8bC42K+9lxjun8pFxx5jSbNozAUlE43tVAD/+16tBOAwqtdk262dCMxU5z
sA9Wuso2U4AqpHulmoLOA76Gg0bOSVxITyoTEK2gnrPYPpKX8YB4ZYzA2ZO/DH2cctwUumkbFSBP
WahWB1NakCybtuR4Y3a4/kuMrokI7T4f2k4ufNdVQVa1Gl1mXpIsRoFXzJv2C7kC+ahVf3pX+JT0
qR1Dn8Dq9mvfhgy8XbHuFr4WtahU+gA8wxENSL1xTyboMmUA8rV1Lk2cQvyKkEYimqqf0XgU7kmq
xIizckDYoQ4RCP5rUmZaKXbtXMNu5r0DGNgI+167ugSd6x9sCZWHCvoRZNOimXWlA6KQBerZZj+7
SYMDRdHwGz2pPtYlf1KpdUk3i3RFwCUCRemI07HqCN5F/YGGANXkD/2G5kbYvWstcGAd/WC6KEcy
mkPcb4G3jWOMjxWEjHLHXuBpYpirO0OLTjXch1K+VatThIZDvxrAo0dkuJsz6/wVt6r4WWg16t2q
fjyQ2OqA/S2G8Xts6/EzqYBGiTI4zbz1yAvxnYwg/ImeWxMFM7QGRcWsco4fHuTGqvjaoVu0BgjI
AAy4vZPjXkRDE5rvM6VLBhYDswMlOqRrP1zunKsmLDd1UgGB9mM9tajobEnUnQDR2kNtJ8WqpZSf
ikWq/ObjiWl6ea/1z5Oo3wNoHs8KemDIIZUDGCEALUZK8GDjWRPWKHIEr/wskcFBGRue+h+Bap1K
PqPIQLqbxVq1LvKIjbW8c6WgG6f5QoX3kDBQyoGa1zroaKM4xPXPmdIZgBhZMaMHL490UQbm9kEx
K8lyZ/7/0qlVKSwbovDfWtoAk8CoxSgirgHCkaAeOk7CL3bhdvtq0PV14bSXrm7qE3hTToSN4/nj
dP2QAOY4SwSjE0e4T+cF6uTMZKyq/dwHC9ygozuYyT4AyRypbtpn69Z6y0AR2WTHBG/GKDLDfS7S
AT5Va9WeJPVEpoexYQ8OStEblKz9fLKrB/2HkVR34X9cVg/FHn+nWrcPo6Dd2oKjK0gOxoD+ICEH
EtNo+jHFubEmSccRw6wnkdwogMR/QxfZeQNEFbn8+4UsyBSo1lFXNx1sTwSQgUDwNKF2B5QhQZ6H
wPWxjXjFpa7TLfAjIU/hHWngbl9tg7b4rFSoZzTj1bwCTZUpK9GQJKKer5Tuxn1k3Og2dB2Ura8a
y8fZtA6I9yxBYc4MW0IYJAq75Aan5A7qRPmoEJoNQbgrLa/akQep7kJJR7AnzR1Uigr5rc/H0mS9
+wSsd9Gxa9lvBN/iWQM2ljSloQT2lMeTEwlV7dcDumdd9zRPe4ux1VSiO0xF0Ox+mQQ0lRXec5Tb
vYcxgafgd0vR5RpHPFeSdK8N6uzM+wFJVxF9rdGsk2wtW2SAP8RgxjxemYMerSoc6JyD3JiA7OtX
fATNAAILb/rKTJTikbeKI6PSvSYl9l6kvFmH5FD0HAxe2EksK89uDiNLNPclB51ulQXilMS4d3Cn
6z8LC8lJJIrDH0D9w5tI/iNP/HbhxEH+qRZ+tWkB4IwKe73bRlMigJ2o5WjhATjUGjw9OZCuCxOw
Rx24xoGB++ZWNqDAUC4PRoeIeetZlt6hk6JO167SVZG14QV18uGFZomWotkKBWwb0rVV7YB9s8Y+
rKwAKagcZ0sPoKuC9RcmF5hVtIKGfMxmlmlZPmLHSCvMSrVOwtdg1gN/s/wcdKGEAyx9VbNg6+pt
cgJVWgsKczSrGUAcOU3Jy/1rKL1BZmgtRNZpsoGAO+KVVr2C9iYv8c4Y84XHIrRRyJ0F7QX6qt1m
2MQ8kAqHWWKb6Z6zVNuLGOg2edmC/lZuJchDrUFRco1UepDE/BJowPIqhiX5BQUyaHcFcGmfGAcT
KCakp9I5KoyjQfn+6qY88MacAQwJDRx9MABbC6zOG5Ru9Oh2ThyBzt7J3+ia1QCsypnGXQ7ckG1Z
OzuXC+NAQzuJYJpl3apRXdi1vgEA1iQBksKHl/In843nPCU7mZQnzQJrrP2jUloNnivASIq8bWS6
OwqxhO0u3Aaovir34/OSdyclq8QWAI1Q/kmWOWvU8jpb5wbKO+Y00VCA53pg4QoggjjR8IrwooYa
qYRzyl9Jw8sS/b98Qh282TXalpStCxqjRZ+CshLoceEijIpLH5YHV4I60oBErnsj3um6HI/Yf+1C
ETztgOyoVr1bhkT745pDmLO9VntzwB+XzyM0FrGpAsuQPPEDn4x9YPIDkWhiZ1YulIVmZCZHEmlI
ZLASyYqiFgQrx7s4fcBJ9uDofymPu6UY13FCqD6N0745Fo7gqEJXdVW5hrnIOao55u6ruemqnRp3
a3rNd6rXnXWzvWUocmaiB2MS9XJ1gE0ARRDyyTUBowxaz3DUV8WAGapwxDCi8XNFSjvFL32D/BRY
xCV1aqrlnrHxZFPp7EVRwKnzFjf+83p9wzeZie30WAP3AYjUBdrEkH3Kq2a4xDI3RaJh6qDOxh5x
TTqyKj9L756S1hRgCf0ZSjNeANSkN6J5SWWkNdQFe+ZGqESsii2YQN3TkOVlsGGp54ORlW9FlvbN
Cp047mmeunUmFg1PrLUxuVZ9GSXAmg7y6zDmE+ozcK9aGB1oqSmGlmRJhxZ0PjzdfHV9Kgx/rb7k
m9/UjckJkq+uEKheavBcW9KXPi9y96O4iZl/YJUDCGoj4sGKSbQUOy8Bu+Jy9sPxXW8zi2Rx3Ww6
0SyUMCsk5lGBh1mVg4jkQ0curMDr17xilABKpkn+Ig8DeLo9+shxJRXRdOiz6kJ90go8zvRyr0sE
nRh3nS7VusP8O6HfAeCw0RqZwtKiCO1w8zPhMoTkDB9nHYNoOwRvIxoZ9S5aohYm2XIetkvkgCFr
SCfsgXkE9nGSzYQZMoP/NBpBGy0HY+wvZeisIstKHy3Wpo9jFKePLMU/qTauY8L6CGiQ+hZg6PqZ
bOSq++NrOOnhYfboB53jma3zHa1BA4rakfAN2mkzX4vhHWLNUCwxX0zDN3EJ42Bh1iYYotDrgJNT
j6FcLgIXodR5XQuDFGlGurrBwQe3+PHOjYy6jOpye9qOmf73H9cgQzaKcJHo+sVJix7/Dxoq96wp
qVZaNoFL8E7mefbdT3pxmtymv7aiPpsSy1RIaWIMWzuwQ7ahMdtcFuunDP+joK40+m2W48+5D/CD
3Xq+YMFD3hooZYtAFqBxIdt57RMKxv0d9rnAfg8l6jcNKPPRTyJM8004gicYlBBsYTW1tQuoSgTQ
0PnWApzNUiMZsN3dQ2G9eMkEzGrXxdnnENufispna0WHOzUTepCm4YFUjpm4pxwHmyQRr25pTvbG
6ju8S0heXRpcx/FwR3BRQWAa2HTwvN70qKu7drJkKhn1DntsiKRDYVR0LQbvuYhHPPClnlS9Dc7H
yDU+keusksYK9QpLSxvwWGyDzF8I3wkfsiU5DNMUXzUtyc9pwtadZVYHr6/Peo3frRXkt0OYRmwz
ABR2cWcwpJ8RAKA3AZbXWlnJQCLob14sywx3tLA/ed3N6p19Zo6un+/V8sOA+uVsuaBwzNF8zrPE
Aydz5z0CJWkzoPf3QpJeCPEQgtcWqDRdukzCCFnYXvtO/i5zvMfeGKItXvRkXgThZOg6kMLW2dhv
Shz9p/jTBnMSz/X0QCHgS8B7g+s56zAd8Py0rcY50DD5MbBfhXCAP4sZ6Vjt/4Mqr2ltKjf0KQG7
XfqpMJrdxd6J5KKWUbF/XMrXcx/v8EUGcNygAdQitdioYRyHJUgT+n2SVeifJkNQOnawo7YcFyeb
1YK0Nk2rFsXYZl9+iUbUK5dtgmYm2bw9d2vTlAaGI8Y0RH6LurhJhVfE6owX/GbVowtl0aD5KOBb
K0LjMp5eSfPV6ycgQenAIW6FXn8NivoHEGGMq8Cd8joW4T+kNnTHXUX96O6dysq/DuvA14s9qllQ
OwFSmVXFSknTYlsvAKY/O4PInoKGG09WVx27sLFesowloFgFzKzjVc3nAKSIws2NE899/YSOSn2e
kc7LzPGoB9+UzQxZsw4CwwBFU1tezfoFZdHg25G1iqHAYFpOu54EbmekowHvNz8sMTrbGmBc+5gP
YLmwI7x1YkADCehhlDyV4+wCXiIYsg/H37goFc1SI4nPLB7eV6aVRrSZixogJgBY6OTQSywFh1AX
SJ6n7sj+YUzSS1Inby/pOchTxZCuRK5Scj5f59gIwNMoKanWlsmA+yps7FbaAO0NJv5igPHO3fqS
BcArAAIzuRjSz0X+ZY03RXOtyZpFgGUUxnPZdPqwLqoDbdgBCzPhUFUU26Kbbvf6MYgGt2LUp8W8
0b/Z3tOU3Ie6XOjB9KgBoQLclMD+1bwA/MTmuCUQYFIl6Brf1KloVySSoc2zbz0Ovta85fF6sKp2
02el8QKMu4PJWfEtHwek14RnPRZxGu7/3x4AmamWtm6IrZ3ZxpEG0cbmPPvXul4kz0j6NzehRqh9
szVfBxxu8t419WuDFV7jv5jDMH3hQ2ivwSVtHSPf+DG3yAahkxzGRnYhmwAqxLuUe1ID2r7wHXKO
o5wJXQUn0YLqHKo7DyBn3+qsMUG9TtSW2z7WJ+CNaNOVAw5l20aOu+ikSAbQbZRXoFOQEGlNFaIC
A1nVMg7SHdDGPyEr+Gx+oIkPTuWi1ENDj/uHjmbxaCPxZ2oOYNx/Qo/TrC+7ZQUqpzO4swAM7TUB
cCTz5DqQKMJ4YTEUricirk4TIIhPpdNVyAjEq0yqSI8ypDJf3UzxmuUtdJBSroIugIlc0zrTANrk
GgxsDQMKAWMAHfYS0nueyVv/jSgNTR7GK6+1/dm5YgKghuTtNFWKKoFfl2BSJJ2vm4Cs7eWSg2sH
IKKT0xttQ0upAL0AqsY7SJEbAruTzvbmc8c/wierc8K7o0V1JqhV2EBnWtgsf+c8MnPp93nz2qbI
TASt8RLktjuuqiSJN0UUjkAWqvnxjoaCZQLdqyUoi9Ez5ASLWSZP0aATfIPcjwC3rs4Pppt/Dwoe
PqMAv9vp3Da2rR8Xn4ew+pJGafENffXfkyn8swNaDIA2nDvbMhy2g9OjB8c20vjUDiaabOQsivwM
pUUfMil1Bj7XzLP69Z1hSroY8LAYyG+iFUkeMrxfoHJ4O7Rtvxti/+CPOs7mGjAlzyn9WabE/py9
p2y+1uidtaQpkgXAW6DpXB0wT2UGqNNlTcEcNnSo7xgNPcQW5SNgnvZGZ+z6IsT2J+qHZ+AhApcD
pPQglQf2ZCsGkJxn9pqM7tRYD4HlbMkYxfAvMxvctfjNH0hXBoa3r1rfwtEJrC62XGYdr2/eqcMU
b+LCRcXJCTdcA8Q3fvw5HjbELUBCX22Id+CnRZcY7j8FsrgCWAtlAs5Fr+zQsITqPoy1Z1iACUcW
JgoApkJtTtTglOPoON0PQ5utK2GFCwM9QCCCA4lvvRDe8yCQB3PQNrNwJD43iVwihPc8Rp5NWmno
PmbKQH5BnwNU/F+H0PqJHe9ZWQ2o8Iz4a+pnOJBl1SVB6vXS+ihcAExJaR+lASChSJk3oLuczSNe
Ko85DBmYHbZ1EGULD0izRyv/QW2uqut1Rg5SaEM/3W7AhchIYYQ/RCIOBwa5muUta2ydzvfFGr3g
Z43vf5ce0qSt8W6STio4Qn7s7KUHyjmBHPCb6FIApkqcDAVpUabd2tGtYq9UCuUiyE3Z0lXxAbw3
v4SRjgWOvtQDywYwXDNOsURUYI9CwkRaff029qjw9XDOHS/dqL0VU9G/GVy4YJ3C72H54dyUgKgE
4QhT8bWZJY9hji6vxNwPAcCVeddXf5nWj7j34r+5ANu0mTTesUfBy7XXUTtcWW389xhGX2NgLjzb
OKvfB48NG3pUZoF3rOjS9GriwDjHneaZVJow/nGqFmQrUtWhLWszIlmAgkKIGsCUlT95JL19499q
erhxQlSF+eBROo4Nb9feFL2Mg8dObWboT8Jry1NSZK+VE/Bi2Vu1swxRlLI1oth4ioG/8IScBNlG
OwFslOy0p0gaAIn+YrnBtKz8ZufJ7icQSRtHmilR5xG6Bm3DWd8ZlKicxySvDjEYnKgSHOcgHJnS
T6npgRjjp8TKeqpQeiL/LKJ6SViaVNKh6jrSyF64FsC1VUWJcouYtRjaXJdkAxwkD0DwFiJ4GORg
AkgB0MfawZWwCaSfcP57DE3tSCqlbyI9BAdbP65IF3BX3woQhU6PmR6YB/SLeevEyPWDDzy262SG
9qITbvEtdOMt06v27Pe4Zc80C+A57lahCxZYIksgLoXfUSuQVbnw0hDLLkP1mEIFiggGiOTOxjeN
w3UJu2Rq3qpvTfDrftCVKlQgpZuRg5Tsp+57nAIIohkwcmUd4aDvHeak1yjoNiLVh2ccjQ/PAnBM
Epk53E9S5/qoOHcyVyxmq9QlU7e1QST7QKrCRKE79kPTmsS8Yw5uw6zedTEOqNtQf6JhCFi3AWfc
uOriSi+WpdFcanQ4noeqMZ562wLCtM2Sm4gmMIulAUSrHS2AF6n4Ua7JHWEsW1//GvmjufJiSzsm
4ZhdnalwFyPaJP7WwhjpOrv9ohUpNgyiTnaApDc+p1V3JQfQAIpFrDf2tbSD/tjmIlqXuh//3aLR
Vq5AS/MpCVZT2wv8P/2t5Ulyne8tUfD2RykJ3pq8S668j3GPQpxhdX/7QGvYtDXYNAHhWuEkSm6K
SKbB5eHknwCqchGFY21J1/QdlXCydRva5Us+fiKO78iKxSF2rQTgKgF/9TwvX/al154mMMq/2P6N
V+L48OoT/mrG6A5TXl39mdSouuWH2o7T2UuU2btXEYC9yNOLzWSIARTICdrVmyl+Dk3LvNQ9P+he
lMerRiLb49WTXkLn19ZBL/hW7/M39Yp6/6JLLiKqblzo3RVk2tjfadEploQXyM/gDCN/IKGW7BdG
DaJWpFiBTycdlEGvW3SZ4axjm3m54S3CtFmkaHvkFUpnjGGtaoPvyn8F+njR4j59vSshpoAMXZq4
VIrmNZK9oggASDlFQJcGovHibq0bd03ESxyyuQeKU2sjEVOu0AyH7Whejwsn6pMrwMR8pK/7Zsld
O30D3dFLK4r6OSzAslUaroFyBugzXm3TwXe++Ci12JnA5NnkYMZ+E/3SF4P+F5D3nE2ne/UONETW
C05JVmQHI2Cy1nBIfBhKln0a/e6J1rOjAuCxQ1GcS2a7V23UsN+RFzL1Fj3OkZNc0Tx7KIsBIE8C
iWunrvlr0bXuGoijyS6wM/HqNfrRFGH93HT29IC+aOS3Y+vdjbMx2ZH4q5ueO482K1bYA2xwKOl8
6qe4vuDAoJ857JMQ+dNoLKM9/URtuIFW1EAR7lCt7MTSnt2SfYlL4bzVHsiVAzu3HsZ2LM48wK2U
DE6c7zrWpS9+I4JtAUzzLQfQ7Es02WtySOskQw9kLU4AVmmvdoUEMueZ84Yq37cEDdbPppW2h9ZF
Op30LloRUZzzFhWau66d2tt3dqM9O1P3JUSiPS7xNJ/ARPfU2WJa1j7K0pMPgnueZUd9BAcCqboy
7i81bkhpaoJHo2RIhg/4fpcZ6I8zJO6xQAEC45sFcEr27yxAy4dd114SO9+0EoM66bCvLnx+RFV6
de6livQk0pA2aAftvKlaKh3NlB8XOTtNOrh72coPw/GgNpmgWveqFe03afhw8Yhb1SW2VbU7/fDB
Od50qOz4nyhzcWz7sRGnLXlCnD60J6c9OJmVSLPZR+3gozxMloM3xSvlSHG2G4J2a87/mBogDbwS
/cKR3zbrWHbU2LKjJpUzRxo8DYxTZCAdWZVhlA02pFMGFHG8R0SJJ0s90wxvZa1dofCPGoRMK/OW
KegOD5nG/CtrM3S3yjMlc8IJz6gZr1kVB+vfecQu29ZohH21NBcdzInGVmFom1twwOzHNhMgGR5C
bZX5sbeOgaNZYE9crwrPj6+syYynoSqTPW8b1I2QN0ohG9Ty9NUh6m39KdLS6SLXiniJPFZdthtf
Htaq49z5TDc1rY0x4eQ6/LB6cQdEI+XInfLi9qh3I5Vvj+mynHAg6tpI0SeSrJRmNn48HTJGSg3i
BlR0tEXBVz1228sJHUQC2ZKfYYhABx1yTJLSFJTKaKcl4zCx9wgmLWQmg1uI1/fXB+zbjRW+D/tC
CEmoubFWsaNlK7we/4RNIkgkZF9YAgxhcpsxlTLp7DtZviLlTQScuRPms7MxJunlvSG6aPZda/Zb
vIFj45aKq1/YwT/d+Ob5kSOLjIc1uq2n70B7enN8Q3tlaHxeFt0YfYqwzQO9uCsenDzBS0RfO+j3
ztqDDiqHnTBrtEEUzF8PWTVsnKZA8jQzQB8iOUQAZOXvay1cKxXpaZhsb+oWN3I3CDxEi7NSEfIy
xcY62sJQ8TahpRxV9lGuJxd88vxzr2Vgi3LG10lL271nM3fVT2x81YH2DBjoVJx18A599iekWqVb
4TlgIUp90ERoxfRa+QFaEDWb4fwOnW770K3CZQXUhXNaoUhWT3Cz61sDqFSo/fXzMtuHOkNbB7nQ
oKURDv+bzFq2bmsPW4oDvqa8ubv6Kh7NS2UHX5oY93u/x1PTlL3MucC9lURDdjorkayVdA6lsy6d
72LJGmfZCpgtyOTWHuAf5jFG1cvP+ehWH/MC7B2ubqIWJuiNIw2WPPpVotLdxpH2I3i+xv+yk1PK
8MrD4+wYl5F1NqYB54d6FG8DAwAo2BVBSYMvIXBzFEd2xqxQWiq5yGqQmuRI3oPK9zeR3ejh7BOd
5nhY/lySSjoKvHxzVNeDtt0B5BldRrmgmzhZRzbafkYnrJYe0POQVQBzR17Hw0Mqh7FHNj+IgGFM
BhrQ8TM8lBlQxOPa73d3EQlPX1M89vd3ARFS436JF2O1Bs20kW3ChI8nktoUic1F4mULF0cCF+Vb
mgYqhFCB0yUSNV8OOCMDRC/2s7NIujAvJE6vVJL5xhsbuM4DHf0HW1akByUIJJE7JPIsMvRm8NwP
MTuRCt3X6SpIIuDTMNdbWzaSSQDlqc7Ii+BmSlM1GL2+NXKtOigVzTx5D551qX67ChkCac3KXYIz
nKcgHPC3rzFkhOWLHd5fhn1RYC8DOk2Q8QTBsDLQznmldz8dh/drN/bADgAS12fbiMqHQgT7eOjB
Nnu3lF43w36ozGDRTfjzKDLT3RZtuEMNUPwMksX42e5cHOOAr2fb2C7K/dsiecg1f/bg0Vd0wrk5
sKfCEEB+NTjDQH4TArdJd1E6X+nhieQyx/fXB9GwJtEEQ6q2ITPHJniFo91mSaJfxgj0ZKCK9qrp
m21rbKdKEqmYMTBNfHtZVW3xMEVxStHp6Xb00JXDq1ibyxXbCKxZ1Zi/Jl2OZ8WQW/YF73z2xQmK
f1BQ1u5IUvpimJI9/hq+6kZrX0w5hOCFPUeNV3ypvP5LhqQXyoAWE3FjVr71mWFn8Bp2mliaZsIf
AZwR4B8XimOfOiO4AkptwxD5iDZjvO/yynotp/bLFMeNXGdgk/tVaOYzHSmgHuGlscdwQ5IaFLMj
6eqgdGeKyDuXpgvu411Up/aAVKVXOReJp3Exv+6xVFuUDKUlZFGvgDik85YhiGAkDUf7YNooh3Rw
LqaY1dCcapxATbwtTEBWaKzwtzMtBEd/fASW1hUg1odPLs+Mc1rwV71Kwm6JJ0julp+ITQLVHUB8
qeozxQXC+v0ygy+5pFiQ772sHXeJEYstck/ss9kz8IdmyBto6Q8js93n2cEd8BhxccSnW+nWCNg3
4nn3qDyESOGJ7Z0Gsnz4kapFcdhKFMzB06CpmhiUG6l9teRQGvyHDQCe/ehZ1pX0YV/5qzoR2krp
eIVHZmDhm8XhgRYu9CLUrz76mBE0ejY0dmfcLOQ7wNmcsIMAM7QpvHUnkuAwmo5/oBn7jahcyA8Q
lO8RKqxK2wWLLX2vfL2RvSBv22zwOq6j2PbXSyg/uqISaXb3KSj2zm8CAdzCGli1dCXAYtcii1WU
vruxpQjetHEeyEo65YLvDHg3TCICKseEAy+TVqCQthPtHl8syEgmX+y4VvO9zhzUlwTdsG4DHUR2
NnYxlpXHf3upueu9CNS1doB6O99wvoE6GbxNk2d9bvBJV0EeaBdaCdChfJ8PKagqgnJYmyh+uwRx
Xuzozu+GQYrib/GZ7vw0VDavN04VstXMoOjJUmbQlKMkzYnHbDnF1sLSkupK3lZbZmoBIwXcmgac
YUcDwJXbgf4O/+i45ON5RfAaNNwAnkS195fZ594l0yLjCdTtfWPFzzTUeA1cO6ltrlOUMz1jD9o+
1OVbVeYudqPY96y6EKjys8wdgLJPgGs6gDcUdmAnLnjmhg9+kmiP3MOn8DuBvv8mfEx7M3z0K3Dv
lhayMiSSIRCFWOWtE6wpymZe+oAeSR0leci7xqcw8PIjXodPVuW0D+3Uvw+V7+TroMg2UV8ZJ6/x
+WoIUv9tGh/bsSm+BQB6xycu+0tgh6BhMPHZixi1gYaXN5vJ83GbdwO8oIYec5eqfA3wYsglU00a
DSUKMwLB2b4Ro/VuALdtMVfCmSM3Nvg6vuiNiX2E6R3R7yELvfLOO7r4UMO+dIFKTbIN7pEV7412
WbWoRB4GtHV64V+1leHMQ8g6QqLpoxkDzeoeOGbnKE+/g1iZfW6GkG00wX0cl9fA0hubfOV60fhX
mQ8bLQ3d79LVsd1mdk2GSqBGLHUOyGwNlzEFJoEL4NeXetKzbZDxcpML03oRAU5QhKjSM1nxbRZl
4H5RQZnuVFch6hiNyBJwD7hzQb3ozW444hzoVABRExX7H7pOwvXN8q3/PJ+AYHCMC3DiWT5zTiP+
xpZJKopvTfbZ4775Zgps2auknE5jakyXHJhYywYw9Rs9iwFXLHNCgYQ0d4YKH4LkUGaLaAZ6URCA
T8a0VAafMkpKptn9EnUT8Y0hmm/4X4nRlA4YHTWQLpAguFGb+ys8g9+tZEj15DEeunhn+ClH2r93
kNQBIsmp5zUopxpUHZAO+6Z3A80EedO04niqFE4GxvEhAVBYUyJ/KZnjkSNhj7ISddbZkl9e6bA1
Tved4SKdpXzIXPmFdnHKCFVN4fQMzCa+qccQic0sS89a4zdgbNKSL6mb/mCy50QzPw221n6v0YO2
QC0WfwYhD9+YU1keswx5ZdT2fza1sT1zJP7UR8vjclapT0aq2vX3AbZtl//8j//zf//72/Rf0Y/q
WuU8qsr/KPviiq+3+x/OvmNJblzb9ldenPFDBEHQDu4kmd5UllWVNGFIrT70nqD7+rewWV0sZffR
ufEmFMwGMlWZSQLYyzT/8y+uOf/6P+Xcfvj5P/8ClBG+PIZrO/hXwALcUP1/fH+M8kCF/98wres8
bwtxlwH5uiOpHZLV4SLdahwcx6WJlHeW6qy+E8GnBffyrZ200SzIQxE3Yj+d60LglRs60H1+cjYt
6BxEyCx6eJwmZ5wx42OmIkwcEuDCEENVusDqIvFkoj1Eo2F4BfKV3+FR7uHPb/0c4R+0ykpWPjPk
oLZaY6ZHPRvbqzAS3BN0yL+R9Q8zcbqPvV6wnx31qI6dZbBPKXu51GcHPqxk/FVgReGezPFGfzO5
6/n5FwdJvC2ZpsEzogQgkeq1qo9WZvZrgKXZOcHNDaTLh9xx9IcohBV6PdpXqoksGq5dKz07QMLA
6yDpdgJt/HmJF31i7uGzCMo3hWRNmG0zyy/WNAFd4DEUr/VhaLbNx+toMDRf6aEdHOapo9x4hMhZ
eqapNW5Ed70bQaHKDZ8ov9BVxV2KleyFanGpcbj9IHVh+33h/f6bZmt/+6IBXeoAL2C5hs11Yf36
RatTMxiTwJ3uNFsPTuSjZNVDGc7mS7O7UgF2XxTheGXuhvPMCUq6uZzrYceLcP1rjDaVfrMFJxN3
N5Iw1PB4PbRjG6z8Uc/uSdGQOpJ2+APSYeKAdAHsmsaIb0Z8qbYsWGXxaP/I1YNMb43yEsK6/uJy
gfcC4CXgjeZ21vg2QxndWdWhGEDJ2gUCynRB4xjrFurhWwFdI7C9qph5lG2CKigg6ZRaqo0UjqJj
drVSpFnmGvSEp10dpNUZxqHVXasDLEibObV7K0ReeTAZbeft20eENvKs8NKwQa8RvfcG5rfff1T4
6d9+VjD4wc1AAPDhQnnUVv2fbgpdx4YiM5zhDrBM3xsm52y7OnvSq8Y5T45RemUX8K/YhIoVqLvl
nRRJ+Wjp7IXa/ZDFm6kQ0wGnhPpbyI5GL/lXUPr6/Rjp/oaiLGw/rSq1N4Fs2r2Rls01B+5koxKt
HlVjd2quobrIRHzuKMHMu8gJGeSax16snrg+nO82eVAG+zEuxWsfQZfQBdgmb6zyRZPQalRRYz0w
eMVgkC+nNx40LajBCeBTGu47ayZq16Mlb+E6OIEN3WzdcOfsc63/KiXzvcbuxTVy6vAAxzn8+bGb
vee8AnesmqZvRRgdSnXzL3LzbIz5JmYh+nuneXStMFkVTsuPVOXuaFyHrMPBKPDoXu1kwQ5kFh+W
TiU7sNjGiXmkv42lH/9QBejxJj8iFHrVogrU8tGVa9MSg64dz9PqRLvF5UL7RpxE2Gs49xQedQjc
ara///YYtnH77RGWBYQCbBSEjqcKPXI+fXtGPbGTIDTjOwbEnVdZjnEx9RE/KRfey63gPwdFSKIm
6qR2quaxlp1EqG1u2qlKl7Dv2rUtCzbP+09xLU8OgwZGSaFeeRlKrzAOMAmyE/56007vwc6d7hiX
wc6UsXMU6qJlyI2B+WPZx4ENKFLXXKRWqlMJGhPOcWm7jaHplm4qgWy4D8Du3ad9+ISfk759f73/
ONWnN7HMdTP17StTIL27eXYKX953BoHZTL320v4pbnmVZZqlbWDRi9W1zdbHR3d0kwSGcFSkSwzv
pCO2d9pxaaPSTRuy6wMUFdQUdPlUpynmul1FUGhqcQz1T3P8Uxu9DMCAWKXfdIcQqVtVrM633AW+
gRf+n8DcIR3pTl/atIYehVH2F2uY7CPgmPD0s1n0hDQAdBKBGPhDWaekreH/yUv+Hbqp0xfL6f8a
pBYpVTl027a0L1jDp9Ai5Wnu2Xkzgf+CAzuWs/Au6c0Lp/v5qHoLmbz3Zl0ZUS8yxeETDZhk+Hk8
RUQYryEht+2dJNoOgFWcbV2kXtFBOruO8BQf9AT2W1zqz1IKQI7K6ivWh9EuEeBs96NdftVza28N
nD/T8NEBtsFUYctwF/9nGo4sVgiTZezrZqAdZ5q7hqk4/q8fGLsZc0c9Dte3lZ3LdWcU6ZvWdHd2
o1s/kWh94CzpXw0I82z63GihKZ0750yIcJM1evrmDu0SWsWwrGhD58WpSuPObWwI8rTQ/VS11PYF
hJYmHBZaI9c8gOKrDcVRD11AHwMnHSNu2id4jXvaWE8bvQcWn41BO2e5lszZkuDqLRMr0gyLEpUk
m/NnFNcJIPGkH7+PpRE3yTE1Fk8YGHCwcEdWgUnGQJykYof0WrviZrBp2ig+UltRuqC+UUdpT+yA
54YFb5bJLQG8UYziyqz4kUqmqlJp6ZCKf9wR/5iKFG0QbZiCQKUGg3gZKau0XI1uA4C1O3VbO2v/
MNWqq+L9+2XqIrgqUV3DGV+9ksr8cukfihTIhgz4mFwxKOjSKGpETXwLqg+ArK10X7M2iYKvLIFg
ELJDgIP3+X9M//nIweLGwo1j9krM1B9k/qPx+L2H/lLAo3AvbhUqrJPFKW/T90vlu1CWXurUPeoK
rEqNVIe5i77BQjBazT3/P3PMs1lNvY2ZJpKLk5Upjo0hRMtc173HWWl/5FifbkYOMAeQGjsCUFNE
hd/Kve5AjociNAhorso6z9ZABphnSK4eereTB6rRxVXtSxVkQnmsgho4VzAFSyMowA/Rhs0oZFWt
SOvEiuR4mutUDCszL7dUpEuGPLdWFWIL8VhZHKiNZqNS5JcKMq5mNyHui2NWqz3nDTblcQOszAP1
LK9DY3BMXQPg17PYq3teHAhmOUJC4FDZ8BAnlCa19dvG9LUnKpsadncU7iiBc3CgPocHTdd4lp+W
HmSjXUtfya77OXGBV8J6fUcUxWiC/BhVuUI6i8bINq3qnVSVevU4LXbEYBwzP4M2uf6bsUswjXVM
/VgEqbOqQfM9Jep7ZuBEHu7RyOKD8aNatXLKkRoDD9Gjegp2JfhcqosusZ51mz4wkSRUkdTW51GQ
bKlOky7R8xC/79a/X5pxjd8uzQwHLEBdt+DbyF1hqaXbp6WZrYXMwrGEfgF8K24PzlctfhN25S3o
0htQ6gI2/Y8hyA2zg5ok1PGrbX14B/vdFWdLxaXT0hb8Z8c9J27/kMmhfaQmqZfFxpSN3FCVOv5h
UO6PDxRAl0YNstWgZaKPQb3RVSss2NN521caUJ8rUucH7f8yOElANn0KwxXuw9WBGrmOm348dB3I
cZnDgs3fbDzwtHFxvzz2ZOpBcPickPBU1OGrtrWNuMQDLUe+LnF+GqWNFUExvhYBZBR0aII8CIh8
b5NABucGmoTwx2yNXTwJ89ph7w4QK7degmGskYLrnR/Sgrg0DpEDIOydldvvXOwwTqAJwqB1yUWm
ceKujQY7xLAwg2G1JCjneqsj56sGRjDf/v0XyP3bxtBwLMNyNEvjNrgv+s1pUewXbYWfbncJXIj+
BAIM31U1VeC8FqknRIAqqzK4UNtODtkvME6g9F3CSC3NjDU10oXhl6nheGny1zBubTy/4GJjm2LC
Igk6fitKYMUSGsoynyaPqrB9BWZIXSh66cAfob1SyNJBcTRimSpU1l1aaebf/KZA0hNMlKc+YrBX
diIYjVkWCFQgZXm+ZoJ/lr1BEaHcm0jbeY06fpUflilUojbwTJKdxYonslJZ2v8p9lNI6uvbru+m
VTyOkTc2mXYuLcP50og/LYX7S+FNesxtZOza0R7eKKoOe+0MIo77xcz/NFRUNQIyF5hIyFEUtmJK
1hRzURTmouYligbRXBxaW+fffzMs8+bOAmUJw3SwTbDBiDE0XR3/fLqz4Iix42YK3FE95OGEzCWw
sHAvKOG2xY2X+KNUjOF721L6j3GFYbQQdvO7h9x/rgVLv04ZsLFu1OnbZOrHb071UkC09StXzRGO
nbYsFNWlS3IoKxaBD78Dh52t0mi/GJ2GFAnAuX4XRkc+Gs06VohevXZ+OJGpJ5dUq8arOWGh6wU+
rGdsFtSXIINRnMuluPehBXnXgduDEwe8tFuUEISDSOS9BGDyUweNgCb++4jRgLQQjQC6IYMJMTom
sG/nET78Jr+lcYypsM34/WfCjdsPhSN9b3HBbcN2BMea+9cPRYeIpwxdQ16MqXG8Samd0yWMOWwe
LegWLW1UysbBgyxOfBcOPqw/KI5j5fEpDrvi7N6uRxwSNvGddKLg0EujWRVlmj3h/kvQB4I0ODjd
8CI9tnbUBr6Edra7+NuMhpis+pXhMz1TbMshi5TiJ7mm2Dqvqqf8PEf2YeB6sq7FPI/EsvvcxO1X
JwGo1Ruj7M2xoeRN82hSn3aV3jIoD9n1usDHfGggYQ+wOXcPo82SLzj72hWVPn7rZfi5vQRljdrd
Mv/cruJjLZm++en4lZnNU2sad5ADaB9xNuDfO7x4jXCE92Y1drFTipDblLfVmwiMyztQLRYGoHzB
zwJCGhfCQqnaFAT+hYBSH33m1OovHzWCSX3UPsZB1vHTLDTnxzgoYPgXquVBPL9ClgBsGwQAFqup
/tPgFOG/e3v0Zj/eAkV+vL3JabwhlyDppbaphatKL22Y+Drsyro+gzu2WT4F2OniOLUtn3LNem9b
epcSxbGuEf/l/uTeHj+rRIdj2jbH4wtHUubNT0H2IEwEWZ9eShssPt522HpRVnBOFUJObqcb7QRz
ir9yhsKtgFwwhzObamSFwAjyIGRmPTMWJBf8sv4MYtN8NkbHf2itYW3z1Hp21QVUe/ikjNkjBbh2
9UesWdVlrg0QAuhkWxwoFOlo4ExDHmypyvVk3OhG/xXaMekKCpPiQeZSPNRNk+2GkAHqrNro0oaV
u05qW26WNib9xBtD296ZpvkeB9j1T1265lEKG4f/gBnvUj8o72hU1uTZQ4GlqXoVasHpaHUBkPa0
zCC6NDgu7ygxzRCwkSA/ThrouUXTmPegP/bq/DpGhiKfvo8SmMrGT1/dOIr2dRcVu6rU9LfU1zwK
gHO5vh5MMEEGHH89CgdfG+qgKW3HYyxEcmCV+6l9+C93RXF7V9S5bmmabgjDMMDX0G4eVVUXBQOM
sdg5NKFwvxB7TGReTeTfZhPxpX0h+Ny0wTK9XTtOAFoRmIWrMAumTxK7C8EqLGAYobnGOPcuHaTj
q2ewqaCxS4cAMIqvqMeM0hbU3Oa+JTR5oQGNlsTArzWqaABxvHWNYFxRN8PBb7KjIizAD74eBEe8
t+6ouVijZQUr30rocnlFZObbQnZ3BW7dPwOzvimoriEum5/T1N50DWiZVNcvMchTpSthDtW+3lhu
VV5JQteh1Vy1ppa5Qu31hmPrdP2lBSjCeNVoCkxSuK2XKzmCTOmP0SWfLH6OoT7VksIYzsqhFpPY
+o+qYPb+U5waZgN4vul4KL3JAUKc1zXf9BGIaWI8LNpCUVnKdkWSVaQ1tFwU43bqy22nMBx+WYdP
Zg+PQyy5AT1WNbiI7H2cveGXLC1QhOGWnaawl+zBq6hXVKRLrhqp5DgThEhiaW1uO7rx6fdfcEvc
LMV0buMGZ1pgE3IhzNvsjdVMUFi0AdDIgwKLGYgMvPSF8VbGutV4j3AGS58j6FQ9y5yD32zG5qkV
MntO4hII1LgyoUGDqsbgEgJcbAYQmgWyi3SVSmmLg5441VxAdJJqR4k1uhSRlZzDKj7R3opSb9Su
lcUB5JJkeNDS2N+ZkWRtqeSNNiH7ObS4LeHu9z0wY6TcgQgHmfSjSr04RPnefiTuk78i5hw9RUAZ
+iHCPnzOjUGriQMxizQfZdMckfNz76avA53DdkJyOMF1771xO/CzRG/lggb1+08B2Y6/fQwuftOu
zrnLoUn9t4SnJUyslHWcXnWJMYEaCrX4yQuSrgmhValVYE0F5vBHNWItWOOY40lPsw30c2G1BFjY
EytDge2x7JARq7B0ifi0KdzAeYxz6BgMuS1gG9E4j0nJunOCxRQkSbvcm9wqhkOlq+8pONcgBQn1
pX2XVEPu1d2Yrcs88LeTr9mPZSrMLeDztvZ9inLtwZi6dgtRQrmfIh87DAiaNMgpfwvDst0KOSBb
UffjG/h9qxT75rl9iU9x7ra0/xpP8+Qy+dk7MDUhjrEG/+edgdM6zyR+8VKn7jyDiqLZ6T68lYfy
HMS4mGMOk6/JwiVm/aEo0h01UecSpqe4aQKFjzg9AqHekU5yKnpTA8IUFwGC050stOeyLrpDn8bl
zswFjg6CYMJ+I9Was0PFoU3jnRzr73MVvlsPxVQF2zGF3cKK4ZTnmE+udsQWDiXDRSPVPxU/hc7F
TwHzMDXBMtU8lHrCRsJ0pwKStaz4KYrk124MxbaNW2hr6SPDlXoAUOWnT/U5XI2hUi0gndHjxrWZ
qzR8ngSmsZBKK1e//+q7rsrlfwaVWLrgrubYOCcwueVYN8cEral1vbCK8TKmQPfoMOLGOVnkFCe6
jElawpEKl7QFamhFxZHLzZDDT4lCWCbLkwWPp/dxn+pztBpNkUu18f12a/gsXGVKfzNCXndT2FVx
jQdeXKnU2rDqK0I/Xd90TNC+24YldtDUkainE5UgYAigLLbiOF79a6pUzReOfnSMxfC0zE4RLnxu
z7mYtp/mUCMtbNTuZLZbwmkaGlP3uZdBOh0O2Qk/xfkw3FVlFiHrVOCuaGXAbKm2VG9SfYUVcgUA
NyBpGUcaqshG8XMwo1UdGwZMl/Inre+st9IEQgb2JMP90IN20cAKcMMD/4R8byPWdV18i/sefG4L
3/bdP1SRYRn3cFvFKgTAE4+NcJ8Ks5LvBlfXsJaxNKhpKta31fYQrYfF4k4KHYI+2OECdHadI6Ac
wneynLRVNviIpQEfoyZHTrsWcmR30yw/IMQfNjHYYNiAo6CR52sCE0F/GqdohDei+tI9Q5VSIa0t
ww5ArqCJOUHAFHKokJhxi7VDvLh5lGNXpxLJ0a9N1rmeDozvxdYB30IGql530TT8kPqasMpSBWgq
AI69/oHHgXMixCdsJu0tmBq4AQ8K2bVgQWeA6ATfUwDZkTFWQFq6fAoMP7oXEzfoZGKe2EhBj4dp
mperfEcQhK8snGAJQDVjQpO6SEoMzSEgY+71IL26g7Af0zqPYFEDUsOY4yEwjGm1Gap+2ox97DxS
iD69CjwqVpFp7IUpzCffMdi6KUCgqKDk8xQi2Xnuy+YbBLTgJJp3SH3mkVzHlWVhFw/CXpRCfA+S
DNNxsLp7agpd+Aqtysxuj4bLH3DkMiGPZ0M1Lpbu4zKKSqN0YmiHJc837bKBpwjofy+fpoTYAMge
rfOFXrQkA60aN5yDTPM3apsnUe8LRkXdQUuMr2YYQE2qaQDRMXj1vVPswSUMSOL04Bj+D7dyg10K
44KVqTJ6jeKzwU0BvDnmA3DELO+mnSKoLYnG3OtcaDjaRI2jxlDR7ToOi0w1loI/9c6DrfZ9HAXT
MEClbA8Cezm4whEkFJr8hwhMmElkUntpw25YI63Drv0gh93QxfAxLrBfgrRYtYuRAb0fgqFZG60f
fKmcHtZfecl/pJa+hwhQFK5kFa+StGd/url4S/rIfRvzofasJKvuQISEbCNUpgtfrw9yFK+kGE2X
hboxutlWQ5rgTO1d40PZt4bomMfytt4szI2525D1wfbN1zlumU/NksvufRYz2ZbVjnLaGk6+wCC1
/blqm457NwHbS50Gpckr63OEVef+XZDIw5IXZx8R1PbrHLWixZR6+dOEkwj2yckJ+F8cwwPtrCUC
zLvMTuc2gkHb3QC3eBi8rIxudCCSqXQre6FvwJhJj8zJ+NltU4hXzt2+Eq5U3dkA7awUCuGanV14
o+ywk0yPTiLGWQO5j2Q1/D/jxjoTnbXw4WTYsyjG0gdUWLpQR6xDxDwMkKCf+h6H4O+s2L8aC/oN
6Dk08pWQ6qyeuuxZes1/Fc0I/uqi3PuXSC9ONNzceY0Gs959GjdrsY4YyNXAORrQ3mwF4znIvXRR
+NgmUGWswvxZqotd8dcw1oeLwFLnuTVwqM+0HqwZ0ebPNU+zo8ZbSEKo2DaV4WPVRoB4opMG/Dqc
RaBSRAHg+XqfbnyIDu2lM4xvUEvapnLQnn2pNXd4CrSQ5UI7V2GOCutVtanNbeQm2jMY1V4m0v4M
7U0ICGhsfMN+M1Wqcu4+TJN5xljNWFr++4zUTi9MYSwD2iqFBiyOYrrnOAoVxbx85cwMLgl2pivD
DspXPfDrnS07a0NVuxKd58fAiFDVSdwLVHP0B5qjyII1NY9mDMUGNYf+MUdUYKtVM2tdpQUD3we7
XNrvygKKHXjoz01LOw59hMd9UKWpbd4DDxnga6aZvs7VCQbwldVDfxmnXNdSHDLf7O7y2tZgPxwM
d04y6cdAkziLZJaVXscW32WQO4ed3gBpsE6LPgZZuws2WFfAlSWU0OTr7OBKFx0c533ZsHRVZWHh
r51sxF9S33dO/x7hNhmI1nlifYf6W3CYqzQW1mp8DWwQHrIquouycJ40ZrI/dLjJU9jSTtWp/Xdi
xAYwMvCxrMHd2MF4CcuRAEbkB3BZnztQ7+58lhR3c4cbd6XX6Q6S1sAQf7IuNwFS8WUJxUMCF9/Y
mc/W5dRFAz+iqaY31al2fOfobgQUYT/R1+nn+d6Kh1dzHehX60JCuS+vMzedftfWGq5z0HaNzJeg
Kdi6bi2A3QFdH8NV1BgSAJpB7B0eycuYq4woQ7KSNs8ilp1ngfq9TSiDmfNmjlk22RAenHbY7MNO
QGHoEwWzvxHCL5z+BDGk+rAo31OpBWRJ8TWOkMt9AItsfC7AP3yMZQLzLtQ6aY7PvRlf/DTpr9Rk
tXrgaUMdAGOCTh/o0A2WataGeqe4Rp6yzX+WZlJA7ibpvjbdiLW2qQWnopDul84svNYcu69xwdxd
i8zxlsJiJzjjnhw8J5ZML0iMJ3MYc5vIG9quRFbJt56SHJqWOb7ApWbbxySN5WNQ8Zdu1CDRBG7W
o4bDkIut2ecUN53HXF1YVWmbojOjzdKm682jHpjmmSJSB+yRHP7HwH6eel0zXwZba58d/pUqHSQF
n0IQBqhm4jN5AqYUqumh9RKF3H8Erms9RzpN94g7En7ZvvWM7FOVQNsjAgehZBFSYk6RQ+RcB9Ob
cleJhkRtgFvYtbXZdB0zmGT4hXBesKt4WSQeiiDB04jExnobqt3+nuQg4EjQYtHLK7EDMGJaQYXy
Hjn3/Etc8BhH2cCowoiYPZptm6wId5L41r0AwPJLADW3OaIc0+Cpaqv/dYR6Fd+EK56eaOVmBHVt
BeVnDabdDWyGuhYyQOHQb81kCMBWxEN8jWTFuOnCIb43wgzUxNCJ7+VhaFp2pVa6FLkrNpqORff7
RCp+jOGIGlUQZ1e1OS72zR2DFvFK4tdTbMbY+prKNDzStHOcFRfHnluvc0QZpWKV9QxWEmDjvr/F
vu4gN6omgLTI+1uc6+xYyIhdl+mAWxCbetCQgKIBzGp3hXpTejoE66Czqx0rum82x6OqhHX5i6pp
VfWploSsuWsyXX8xzGHua/xOvBRG80/jPvqg2lSsopgdpGnjO9f2P2K3wx5A1WBYH+wdH9xvqg5m
8SVzkJaox03u41BoVKpRXVNAX92vy12n6MijOeJ35LJnl/JmdTj9SJqsPreqMw7S9wnn3t7YRK6B
iUqt93KIQu6sEveRxBpnldFFb9RpYiycy+hMiqTUXgloOWiFFm5IhJTapi4dTszq7ylsaf8YnvoM
JMSs7LfO0Cdwop/Y137S30tL202pnMLg2wQFuXmEUzdXO2tO7VQa8AIe9S/g6sCbgg2P4LQiWzy8
2nWqf1GP/vsy1J6kioHAkDil0PxYWVacX9KQNxtgu+vHQh/OkNA2XmFHZx/GMMCOVGkbs8lJ19wH
TIuqqJ2teJCPWd2Bhgt9bkOLSt8jTtSA/7n/EnQtoAWh43sze6oWebIfbYhqIjUOdojWXiz1xnrN
BRTLCh8to2QvsdxRaxzWJpRM2JVqDTS+z6EAt5+qqdZp+xI35DVV2yDjG/zxi3lobpY4TY9K7Wib
tbNnFjaZ0NLRxQoEBiwoGog8DBDydsHungYI9MAckaq1GNy7UHf/jBJ32OOeB+4VTE2OnQtZrb5u
+qsA3/oag765KzVYVkvVtnSM+AhhOg4106WNSmnVN2sOEdD1TYej9bU3Om26pY6lVxidUmjGYQK9
JHXQqyFL9MNNZHWg9siyp4vjTtPGHL/6AGrhu23nZyo1cHhrV1QMJHpCF4f4K8PPEo9P7gilazRS
N11i6qZil5kABOQdWwutAJwUItmNU5l7qgX9mEDTSd27qS4G2z0FU7CKVAf1plBP+y9ALt12b0/Y
hIvdrqOZpmu64E3dnLDZjhsafTlGF60uhtWMourha4kFXr5dMFNtAcn9SuvvCDI1gm6pnLq+LQHZ
fxgEKJG1bZGIhYFAkK39FOTdRWcbZyXIsoR/LC1UWkJ9KNs7Kwpzwz/spvRiExpUox5eg9YOnksH
UrTTAEUAuFuHz8iLaJDNH5GoVr2T4fpPABioLmqA+CuONlhjHClcc5oU97QY/10VDqcN965qrQvV
aBS8gC+dO6VADAi+6oM4gJEBvvJmn/vHGkr0Lw08TNfYIEf7VlVhRQrGtQFhPQrm8LXfi3w0PaoO
GjLakTWAi6iCy0avrlMe38+xDbAKMKlc4QYS9J5M8RRDvu6RXmbi2YvJ/P6OQjuO3ywe+8mJ5rFC
a9VAsQWwnQkW9EozBY/UYD3+WqVe4Mj0uZfV9udgUNI/V/9pbFVAvSDpYFPua1jaw/7nKegr8+RG
dv2AA7HmQTWZWWieEuwqHqi91PS5yW2bdV4m4DLpNtTeINvhXvsApumOWp0n0r1O6hJGBWw4Buff
FLC0Y6/WQabcz7bUMU/yMX4JDhuoawyTJtczLNQBpCPp428k30lNYJYdWVMXVwKKJs0I4HRqttsl
Hqn5b1Sr6pg/iBakQnUOZxFvnZg9xFH3O+DFU8jFgiGsTt8oKG+5u+2w9/FkEWZXU5bqi1OM3xpo
HeLPJ8crFBWza5tGfJUr/EiLQ9G5g0ZEELf/NALe7SOgapmFM7hQ25HuLo43sNhyn0Fx0V/a/FPl
rx4Kq9iewv4aMzTRI/LZLvx1AAUfzV688ngsjlWCAyAy4sGGoNjrojGTSzxpb/T4p5UB2MBbZmn+
lWo56EYbulCVOlQELQFokQBmAscpjxYeqUolEOyBKKRFw8d09AqQEXyfjoIjfNGvjo/7holfshV2
+FWG3DnI1ko9PDmcZzuupksmhu9UE10GDUlDm6Daa/uHiI3Rc8c6DQssBRZRVSPJymuIxUVeSuAE
kym6pAI2AAI4sGcW6OV6zLJ+11Usep5q+EbEINeuaKhIsvw8jsMaUnTFKQgBT6nKHg4oLC6pOvo6
TllYnme73+c/OGVYf8l/2JbNXWRgISmjA297gzAQZVxynF7gIR2w8ih0bF2ckv10fbZlfQcBFmim
DhK4Q8VjBqHcgNrAJMDYwob4D9wevhvMDb4ZBr5fwNSZXxotxklDzsynsWPTOgem56GsumBbOo28
iwd/gny/FePhXclDUE3BkbtGd4IzRLzvBs3A7jOX25Gx4h4A2GAj6rD1AElGFhvLTc+uh+7VAXwZ
GAy9/GGmwQW6qGOwKuSj1pYRdAb7YFO5GdwVLHA3hFpycV+R/+zmBenVYp34Y/Ewtl2+japyurCC
8X048AapsR76KtPAd0YQM0gCIRGhJ1h1p60IDpZp6idwvN0V92v9izHY0d4WLcPaCtVBA7A7kYMJ
j1tUYXkPuiwOzU5UdV3xxSgr/Uq12JErqI0az1bdJU91GG+pORB1eTeBezq/QF/wIzxGjeqHaRqQ
P1m1OjQNkd5EnkkmkGlQACzpxuaqsKbqRICn5qPahzh2xSHjk+9nD3LIhtd06EFjkRNoLHbknHVY
E22AyEzekBy441xaP3HA9YAUe//qY1ew6SD9eoaGhX22opSvhYJ/9nW/07Mqvx8TLbsXoMOAXjHC
EtvCOQBYwNk9c6GzKuCTsqMqBX/ExaKSO435EYy/4mHDcuAIdRPOPVQ1IKUBjhNw8EsvweIdrYZ+
D4uSMz13QoN5IijDJ6pJLFOXmjUF6xIuOicn0QwgAZNZmjcx8LTDBtiB9Hafn4dGWOthyPLvGv9f
R8Sl04EYW7r/NEesTcZ/ycoLfosDs1zkvgFVFRYHCcOxVeryE05V80GSZhUmrkUPVclFWIHEF6KE
J5vYieWsxdDoEGSYVRaoe5ZgoEGcCy2H5gW0F6hOI7HDl1Bo+hBrAIk88lrgw9e+CLSToy7YUE4n
qgJvBNA6FamRuhPkrtdWbkHzSwVawkUMFZeBN/Msg12DVdA0SQNQ1XGcM4EkviJcp4wEMOZR0u2p
Cm3B/H5IRnFUcRXFWemY31NcjxPk/dxIMdDaeZ7xoBHg4Z7Tqy2CP/6bQJGDaGpP50F7gXosUB5J
P7ePEbIN1D5xs39Q8QSu5C3/3K7igdb8FmIhvrfKnF9YPfALlZQM0CWUG3cYs0/NcKidcJgaud0h
zOo7Cg2YD8NDYd8DyvQwWNFgA5fWOtcM2dK1DQWENVXpUsom2wdsPMHfPX9GKmta43Aqxcl4j6qO
fF/s+u4qrET2LLDZg1yE6VkqlgYAT/aCI1DrsgxPKifdUfyYhuwAzdL34TzE4YcD2tRB1h0MMyRc
MyD2ts5S2Zw0MAJGJMexiopqs4WIi/FKYd3gsnHFkv9H2ZUtyalr2S8iQggE4pWc56Fck18Iu8pG
zKMQ8PW9UPo4y3Vu+3a/EEjaImsgQdp7DWYw+BZ2oVgIQ3lfT9aHD0FYpt4upvv0te5x+qq8os+6
3yRuszFCe0+6wiyhbG00u/vBisv2Q5PpJukrJA3p/B6mz3TsLWK6yKepOuTzZ+gY0YR8wfJE+F1O
SenfJ7a63RgxevWF9dAQCSxqYKWA3au8Jgm3QOkgnV9xIq/NdIB9UTEj7pisdVMPFBLuGa246kmT
m8O6tFjgjzTsbn1wKLGBth6TjY43GJTuWXMb4xVQyLFrHS2sRuE/0zTfEmptA2bXoc8J9oq5J99D
ArSfhH3GU0hZDzp11J2iyivWIxbBK/zY69DBlgSYoAmGXBhfCcjg4/Q2KMrgp0cD/iWrs3GZYw2L
bQ9ClcWNmVM5wVeoxiz0i4PDjqRFwbRWpfUIhYvhSGr+0tkdfXQSKFdjHfFyH+s99lIRTh8NWkJi
4Z/I/zBvisTrGfy0RqxC10Yxx42GQwyJVJAZIbOn++4DbBrVTQ6JZxgcBhDLAhsNe7VpsgwNvqjq
ul4YZsaXwF+52yqvFGiXoNESKLs8Na35rW3K4IeMSl8ktv3mQWEQRJEieggs55R36lFwqIX6gyGx
YpgOwrSabdSjkO1/PtXjINw120SP3yZVYXubeZ/+IUafRpAA+ftKj31+m7jEth0KSoznmC5Y75/4
VN3gMIgr8Wbfwh7Oolxsc1NG/k1jRLeLsf+nXWVYVpfT+IA60UULi1hp1K9BjfVraoU3djA3BvfY
1S6cKFNwh234XkO236tmRqQ8rB0N0GBnrc2W950RhG6EnySGgVc0OHRZEEfQeUvUbSsF6EBxhlYo
NkrOwYprVE8mJ7FPSogwOxiWQ2aVN0IRv2sk3glGAWz84FTXbJrYJru//y3/ldJwkZ0H8MAyHZfA
5cT89GamUMkxIcSX7X/pupkJ9J9u7zAe4quXe1mwhNqCx/1hhOoM74Zfbyn96kJ9ZesoF/IaJy26
FHAR7BO80Hwt/RDSJFkOZYOs2CTY1HgWdGOwBTwOXjc+/XtSBnGemRJ9sVYT/DCgIJ8rIyw25aQg
pPtYY9S3PtZARkgPhNYfcXKae+9rS1pDCkzAOw3EaN4uXRf5SC/MrsARhse86rkf4u/zmuUJuCsW
56i0ttVVVeOT7pdZyubITuZb1mTFsyfLmZKB82o20y+GnOZKNwkZsYtl0bMnSLWNwEWZ6+nTx5HM
TK9dIsTt43R8ncIlSn9cFgDr+fd/LF4kn5JVLnEga+lxk1kgS/xLYyjpKsd2QSzfe7XyR8+e/dLc
iWl06tHUCj366+D9L1248WY3YR4dMV1Df4f0THxz4tMUoVuqAgYZ/+cdltPFFlrkyZIC8fUCOfe1
g33Qm0XgreDwsLrEfY2Iopk0vfIXR5DLKKrmosoIlgtUrPWNA+Y1wbd2xCfGJaTeYSMBA0072egm
VNQ+TDLDeF1YhuGDLd8u42BC//55aEzwXnzdCfPobM1adfhPcfe+iuQHAAFt5yuKUMqPJq+b2LGt
dZWPL7p1J+CbLtxwxDSINdcLPCGKo+66h+mZIwZv/YF16QES8bk8arsNPsoJc2nUR1TXrD0prX5e
QRHj+5jcAhpAa2fCqeqjcEHS+FuAE1TlZvS8eQQYPsnWf7+r/oUxdC0TckJM64zYtsU+PS5y5G/a
gZtiB+Md1NN8FXXbTCbmU2u7Po+J/OImxfgQxHQuSos8qQFmrLTKvwdxRZ7auvcAVsihgzLN8TKw
QLmb1DCbRexQZcEcnxCvb1dkYDYTNvaw3MHcaeNJgoCcfn8cCdy51cPs9A6Ijop+nHvQUV7c+1KP
Oieos+meO0Y6JfRjqB7QoY2a6UpvpyDSyGzQUPH1KWGNkttwd+xK0oB3C1yCU9mvbYdnWKzwu6Aw
p3uhMmEfww65aAUvjmfAhs31aELXWY+mf16idM3bJaTZ60uY04Ujm/y6hJ5DGpfcLhFO6Ij7T5Hw
+udIgnBzx0OBmnWm3AEoSAOl7hAq4dEULycbRuYT5uo+QEXyXxIxfLoHPuZhXLyXOZDXlmc6lICi
+Odmz6mE7Yzl2GyRbwLnYEqhymnDD30fbO6nfGvzZxN41F+jLCfWh+Cmtr97BGJAcWnni5aQdBkG
HnvwjAAS/3byDAo3e4BMHnuAssrBZS2kIKcu2Gz+iteDCWiDh7iNnnXrd3yOZcbxdsGqVrAIGqDX
XTjShD9BEK01aYKmBsBavfW1hZbLqZ4Out+q80b365ZiaXn0umhmtTxfuoomD9WI7UwSU/BygNgA
GTL4mQ3QDSGwXQm6yXwmS9wHaiR8kTgdUhPSJVsUaOUqgxPC9DiEqIszxK9WNlxzGAr+bNKvooiz
Hz0ewj6zmvgpBX92nnqQ94K1W7gRjmucYXXx0paGC5WBIF6SiLirouvdlxTsJyPvky9h7Bj/5V9u
fSY/cBNsR9u1GXWo928eatIr2xxzVKh4x5EGGoyDNIGIT0VLFkPODfh2ou9+COSk8WZH7/cufWYg
5T+nAOnPVTE8Kfga/ei8AL67KPz7XtnM29gJ3ofa/BqErXilPVYowC/bD2MEk7FGNsmpNjhbdbJP
d6It490grAzJf0Ami//yLERa8dONDmqnRVzcgBaonlg8fbrRE2Z1SIkW9c4GQ20PWoC7lkC1btqw
CI89Z9Pq3Gy/GB4yudDoib8TmNZVVSmRFyvjOWpmxluegaJCG+AJqWWQOZFNdcqdsl4PA+cw5HGr
A/hbNtANcnzo8cT0o4wiVTkiX6WvJCQ2D3Dn/jEWmYBSD+NPQ8jKuYU/8ZlQ5a5oF3dbJOMoeFZR
tnQaya5BAmOwAIDYr9w1TyxjkG6jxrnjgfjppdl3IQh7hs1YMNOXiKDLX5/wTexg79APqwJs59nd
csyg1V/6msmVTAfruDLKALhlsDsDzZ/PqloAUdGr+gqMIhtregnspL46eJRvEgKfVD0m+oEf0x5Z
MPwryyeBSgcg0kP3DX+DU9UB9+Wb3mNgRi7ukwFl9IZ371Ab/hZUuE+wnY5mHHWiI7Ty45nIoq/3
xWPRdAAg0OSrXkrqteOfXXkC7FkBOf9VKOpZURHci3+exVYCKl1fVCCamDj7MLrAvg1YGFqr5qq3
kVMLgt8fWnpMbyrzYlzYU6TeVP6e10xbzGlMz9NjJVr/t3m/r/J7nr4KKNTexpNWv6ijYdi5ptHv
ypyk/ihLeusLQbyEveo/Bx13b+oz3delEPRGXnetYLBTgXKA6xVpn0Kqo6OLW9xQvXPiDhvi9vnV
BclpFQnRIIuAZjd6+TWByuBM8LFd67526sNXwPdoVp51F/JD5S6ymzfdkmEMJgAxyQoKd0iHhLDT
mDJX+kB1skqfNigxriTyxNhgTXmudCQHood1W5oCcPWhieClMCW47tfQZ2ECJhYEmqKVDYrTBql1
pBOBBT44INTsoHHOtqwWN+5Z0SXhsGllSZblAP2CxLPg0uS25WawCgiNhTw9yLx8EDb8H1KLhw/3
CN2XTREAFD/oeH3Ac+c/XiN2iyOyXo+SRdF3y2rmbtzbL7D/ZkvFbbYuazN5LIP8ogMEHNL83kTS
Po9daAkabTSHwa74XpntHJQo+yWLqIM9DdRjsPgA+y6UwRIptwKrSDRNO4weMmAveJ0Bgj514an4
K0IP6r4/I/Q1BpsVc4DP62NNnAdgRqGuYUZIIcZtfY6Bp5nZvcW/w50LKQoI//IG3FboA5QwX+t/
xZaDYPu+zdZRWvezwcWa3E7btVGExo/StoEUDarX1mvFvM/ZcGrATdmgClitqVfCKW+apKZJLYhU
8IFsrw4Az/jHJMmXwsg2JHfYS+ekwSphvVjWSDJCPHH8OoyGC21zp7xww37W3aBhGcA0wvoBxlIn
L1Wz1KrcC40N59IWzN2WBXuvoTwYQ7yiBl4fWqIBj/lGgO30msAphUL9K7PHjWkCnZzCnOKV1PS9
SEvrbJRdg3xBh4zXFAb5dTa3IP24AYstwuR8TLrnv6/mTftzJoVDlIbhu+m5jEKa5rNoYMAC+BRS
M961XmdBRsBUkxOFSBcwN4MgCspWCy56/uYkQeLXdkOfSAtyeWgm/dnyBBhclt3sgrHDAUmM1WTE
fW7tFLYBI8psNGsebYkCIZTj8xlIJs2j243dDvVn4idTs3IBxa2Zin0vD9vHlsj+iHX3s57K8zY/
Fzw86JmGzYxL0Hpg62GiJII/5Oq9RTVn3gjhzsveKsA0wUGOYbnrIoXE171Nswi8pnvbYO2eOImq
IZ4gOnPWTQoLMuqzc+vQbAUmgOHrvvuBJvXWauMStSTE6sOHWJiuH6vUeIV7lufHdQSKT9ZSsRRJ
HPioWpIBy8rBmN8s5CAMbu0qPG+1K5yWhbxbDOimPoyorOwMEJnvXXrCp1gdxuCuOmd9Sgw/qE1+
Hkzr0BRmsedYOxgwi4NDEugIHNopU9sBxGCB58bwa44bSGNdGQn8ayR+Tj8sSvOAnPxSX+w2B5vD
Wehaw9EjoXfWA1B5jnwS5RZAWVe7BZ+AaHSCQga3ddT15lan+3KwaeYsg2bfh06pFOinjoHMwYRn
mHAOgO7f5t67dH8VTLbesUv/i0qu3pF83LFwrOOwgIUqMEUJ+V8CTQqMuNBqh3jnZhn4thWSyUgh
Z9inigpaqHl0lRMpuTAmu+cc0nHCG+c3gi3s1DHj799L+/MOCoouJvRfiYeKNoEH7KeFZRwxViJB
BuUil6T7ARAH3Ko46LN7MyuqyeiqRIptGsWTRi49XtYorw/wUwBh+VjDIlu37gfuyEsWCdhVT1H6
EIMeOatjlG+jzEKmWRlOuc7BOfKjDs4pSeWhgJtOOnR129O1l0AgpoRAzFJzrbQPqj67E6xsm/wT
Mmn469EPh6lPCev697+byb1P9F/o55ogweG1b0JfG4a/n1LD4HWllHII1fQykXhWO3Jjtk14Vgzc
NvzR6bekqecQHE9/OCz+gV9EPsa2SJZVlbU7zDYPuEmsucEHpHLS/Ij3Dej4uGV5AP9TrKyjZxOg
1kU5ILmim7bbNL7o3Oagm5awJ8Fo46E0lXm1R/cWJRq72tvKsf0O0jl4WGXjphm+hqhPPJp47E9F
wC9QZCif+zoLNpZCaSLOnOJZGGW2sFKSrPVo2UXPEAXW96N2NjCNU9srcbtD26oUMDGDzeft9nXI
bRA1pWwtwl5hPZUmkKz859CX/XPVmfmKgy+9D0se3waxj1WNf2/rYT2NQqLOB4oAht+sYDAZx+4z
9xobCpWieFRAhsyyEZuQfjISYEM6vtgQvvVL+Bh/RSrtjTigXBUZMKBjk7yXJYxfSRD9VE25pKRH
Rj1zoRwZ2nnsAzOZ9IBOtySt/YCO6pm7EtueFAh0vDeu0sKbfuruxkJsmt54IqzZd12nihVzxh47
p8yE70Szz8cOesM0LjsfKPlkKeXKAFjkDUZ/EWSyxviSisRbx0Bmrwk35ZVXoMnoipBprsI4+1co
77MYXEwbyj1TPCQxP8W7cJ+9XZpGnK8pVDtvl/4jNAb57Eso+VsEIM1eZHLAq9cFoDm3fhZe5fxg
6gnVtxy6D6HpQwMgfTBgaQuWdfQIKw3P91ys42soFX8pmA2HsdEC4cNO0y9dWpKjQY0TAaa2gcSX
WDdGWJ5LJgvQMKtspUlZylD7IgrznW65pgBFqyy7vZO11splwWuaGuTJ7PtvzMCCy4FXAZSY7be8
Liy/qWX0YMcVX8I92t0iO9EfmBPF2Khg0ohJUHMyfvT19OJVvyapsEPSou16/7Yu7vg1KK38cGtF
Xr7xxIhqw7Ro/jOCJrQB6rk6DxYMdlLaHW5Gtb+brma0Y99PkU7pD9j2g6xHSmpAciMyy4sdtx2o
sZCmXTK8DfHdIM4pgOzlrnOzve5K4dICp/e0GRYOvDygl284p3A66ODcxR2aZqmApEXawHHQAC2D
ys5PJluQaDooXmxh0u4cdJdhBOZJ4OGjx3SXHUIKq+E5bIN/TwLfBnv8UFpz3UfadJ70yFx44J4Q
O2DAN+Ogz6CzBM4Ra4BCdwpz3ZsKinqTx0nUhuYcyBO5NCa9DE5FdbHgw6CfFfoAMypwgjwil3pC
yKvyEpgfI/Q1sqJgiy77SvG0/cJDkW+r3gn8W7Nts1PXw7sEt6iceWIhK5Z80WO2k8BEzyuOuuXW
kOoIBLZEgVmdZQxJTgLiCHg5LXxggL9u/doo6ebWbvNXNiZYtEz+orG0x13csdfb2H2uHk27Orne
5+s+Y4yGEzwQUSQlM+wbne+qwI8cq7AGmw6+4G0CTNg4Wgk4Xzme0BaVz2PFnvQNOmAS+T0ps0h1
DVJvJWkfnCrwqwF3MHZdGNhXfch4XMxHI/cWKZP10ZRp8gSGxQwGt85D01fiyfEdOSRPmTDIgzJR
pJxCkB9rL6PdbPUEQur05OA9UXg0fhjh0AhucAlSMmrmW90sGee7ukzedaufIhSblEGaKtzFLAIR
ohBLVKuDdQ9DxUvcjTF21JX7xmLsMFD47nOQNqyaoQY/ApCvQx3piFtoUZT8zRvXskVaxQ7ch2ai
UuRlLhY5TOpWbQb2BIydwC2OTQlWyD+j92ZmNH8ET3MtXh7SKHR2dRc6fmYZ9BVGOQn0+Z3iwKOy
fohzWARM/YbZqwXkOiH0VHnNqxf6Cf62qF8X+VpK2EZWg6i/9YWxLg2b/qzYsGpg4vKtSSp4c/WV
e+29eliyPqY7t2sNyAUW8SIK03UUsHSts8k2D2AAp0R2g/oCP6DmcNX8NZpmqNfmsESfk4Am8wHF
wHk11f57wP3WRg8+8L3pTc16SsYUrP01em/quaWdyoeixMtRCb6zrAwOho5QSDGI4DXqqlVYqeG9
K9wfA0SWvkCGw1lGENTYdlBaO7kSYlNZ7NHvsfqhI1GfHfyxMPAfLAJr5TVNj11EWW17GsF7VUbt
rJyaui9MxK+zv/eVKPqPYQ/rGrgdzczJnAfwaNCzx+mUM6eaqby35/gw2PaINDroM33IItCQ3aGl
c6JIc5WUwg4yL15UBd1Gc2Tdoi3N4sUF/w07joKDy19HT3CA8HUYskH2Nm06PuuG5BXc6tZ4UFVp
LoH8rXxghvqvbQQQuwGG65GWpDjrAQ0JJkia+MgQ/BrAyhtSuRMkWA/cZ+gBj3EQvuzsIjiYOayK
N1i68aNuBZNQSwBNQCScMKgPRtOCtEKfBjzmsSfLfoLsbR/xgLRvmtda2Vpx8Vp5Mtrc+5soORdI
aC2JYRsLAzYbX3KOwlFKHOcHTJImkXPGggwradiWE6PrF1YExk3hnL0OBVUYJRsvinlXUyr3p9e/
V1VkvDsOhJ1q/K0ejd4NF5LL/FhA6GlDQQWEFYTcMrgVHeCyyLEmhRcsFKj3CgS4d6LKB4MXyXMQ
4fFrRs7WEmUCz8AyfxsBRm8BEZveYIfSRtIYfs/qPJRp8BVMeuIHSQGyjs27+YD1yDnrVerTlj43
rl2c9QHYObKE71Q9u/fps1ElsIZT3uHe3zNpLnJki6BB+s98PWpHKB/m6lR0uNd9czS9GXARPlb7
dGYaJXwjPC/9nhHwJmwXDo+g8aYHw44uo+WMV91FekDWGdBFS93UA1U0CRVjT4Md3nitwf2GV4Q5
ldhFBw9hPG8ymWJNG5MzUd6w8wIZzOPIzb+LL4Ll3feojxj8KLi7E31VnhWUzHyQobrvRDkHUCHJ
toZN6tKOA7CMjMnB6XYKgGa8hsv6jmn+UYBl5o5PB32mA/XZbdiYXJ48beZkpSF0Tox8J21HLnJP
uAco5bqzAQD7xZiUnVjc27YCP2rCBQH1mtp+5hnNXhZO/JzWEVgTqXfNvYE8NBXYFFO3IUV4cDug
mXUT9gtspZq0WeRDnjxbsKqEkF0Fi+UpmFqocMVAVOlBl/mdhfwHNKXFJVcJFFwJjx7zhvRz3ObF
OcHibDVA6n4f5GYK+WGLrNMO/r0ydtjCJANkGkcBwysbcF3wAGKfDE35Ztj5Oob23JQx3XpuqZC1
N7MThVT3NydLe78Xkf0YNUaB+k/nnkewcIDdhgbrOBJro0IuNvjPSTjqYhFfNJlziVH0mvWWB+Of
CrJ4sWj2SM7BL3g6ux/gC1Mtaw9PjAZ0PmtuiwaOFlEMRAj2W5BCx3r31i4lKY5SB+lOkMXzeT11
YsfQ7ps6/RKSEn+bScqJALF9RXXtWwRKz06EpXsdXavbJSz5qVv60II1D5m2oNro+DiP2iPkDW7x
gIe7VwV3o3np9NEqL9x2xnnZb5u4GpCdBZwiJ3b3wpp1MiUMG0YhY9i3+aKLhwqc3uibV/T5xY1h
UtP2bFgGZp742DsUr2aP9Z6EkcPENvZeAJJxp+5RMrIZeAkzZt0k7c+wC7pzNxoWnkr1O8fS4NWR
WbTom7jbhG1TvHZs0XuCvOQW4BuJjTtBd8ORJYM4A4pIRJLhUiTqJYGCADZuHPa01iCh996Zaxil
OS9wVV/0dV4+4uvVHrLEwzKpGtmLciG6S+FjugVCxnkZgKDiYfFSdaTY8SF0Zrq7CZJ0Bvj+uAc1
DmoJuQH9AniRP0E3gT0Bgx9egB4/6S5buPEeCBWGPC8i+AhIfi6K8DYhaqJw0eHVv9ajOg4V62rV
uBXYahUQHkL0u7inuL+mQ1Llfg57vrNKIvfiyDY/CtNb3QPKunU3bmkV0Lb+Z1LQtfVyAAx1nibw
R5rBWxxLdjCZVvoqOtBNsp+FHOlWt3S/QI4rp7Ket7adzi3hQFUnCAsFPV0HXkc1qu4LCDwp33Zo
n8+9Nuj2Zo6sw5KnERAoY7/RfaAKDMbtVM8J4ga7/ylaX02fQaAESQbsYCLeyzNURwqAAYX6arEs
muGXFsdQmQHMPe34NuBGuMlQKxoOEnYDFw9yAVah1FeI8MsZhSzAoealcakj+v12ITmtrLMHGS5S
FHeOXW47yDmCfJWN/XiEHXlHIRGOU0Bfn3JFcihR/e4LjYxtKQ93ei7M13tnTmILOpguted6Wmh1
fOnVoDJocBiyajOzgdLBHS82dQEDF57uFT/QJm9RumtkjTmjldut4MFQYDneQAOyGfnG42n5UBOW
7iyKahYKpTEY6CD9QqACzr06GDT0NZVDO3OFTMpZO9A5Pr8DXRuXyko3XFpFlSyE1aIp4vRq29db
KBzRv0eDeqZOUt4+ObNqebQjeFdMH6yvUCMHe/thbhc0Izj1TD+MbupDEdcffqA6DZs1NG7amf5I
faU/fyjpyn3YhodReMk5EEV6jomNxQPSWVBjSs/3ftmYatbCQ3l5H+BiqI5RAYD7NF33pymB84DF
KRTo8UisKG39zuApNjFoeiPLDkEdX4smgkaSWWPZiXxQtNajrg2SVNbGC0hO74pc1dsszS1/NEmy
YElQ25usqnvoIwp3JWEcMQ9g97TUBWV96FOoikFrIP7Ql3pmMo8zkS4L4dATH9JFbff1srXq5slp
6UPlhtG7HZlfBthdI7sSymWG5c7W43F0joSFdfUUofALlQV5MxumZoy28oRapLt1iihaRrDdeiqg
KV3HKno3GX9myEo+dimxlg5K5Uv4NkNQsBUnzsoSNNfpwRmxM1Ui+FFbsL+E8sg35YhqRrGkuJhp
FayGNBs2elIM4Yw51L3GlxST8qIPfoDIvHSbavgwCfYfwUpNk3IYfJxURMo58Cbj/ZOg8rpUECq3
01cgfswF0Cbe1qX4rlfAPsMWHA7BKvQWf48YEFH/b9cIhJm+oXZ3u0bSG/PRCdMDSnKaNXOnzlRB
BHmwhLZQOknAkLCh2XNCWDxKrPd1XCYyD7Qonydxe2Sy53O7aNMnI80A5gWU4kecwtLTtn4ykz+3
MJl9ZiNJodIwOCdzMJq1aVTdRs92f88GmgH1CZLS37NhM/bMoHwH8Bp2v61EcVQLgudlVONhZKVn
M2TjUQ9oCfGyJ7hnTfxnSxR1wHJlC+EqwIFTWllzem0iPysTuhSsSdbEbJNXzh/1lgV4N3MJj9kE
6243eXU+dv8RrfcxOjpWJrR8mupVhpC83uB5mu/b6QBIO2S2PBdr0qao12bmYcMU4vGB9V2SXgFu
higFSqArXegfzeLNJXiCa9CBXdUfWhQtFFvCowYdTJG6JWrZv+XGA3TXwTK3zPLRk/VsxB7iOQwT
ugNhu7g1pUqTBVBIPXBpGDXs5BGkXvfsyZw9UJmvOuo5z5FlDtuSVg7YuTHylr1jztT084YUwi3W
pMOkD6SFqV5rAhrcmQaWvKXlNLe2DtRaYrTMm32VY/XKQugda7opp158IQPq9xP8WneBzAzZmiIr
dxqmTbIOOi1/TghBidaeKCETMOChTTKvQDvDipCM+zAQ3dHEKxaJK9zXbfagrJR9g4kv/ILbatzn
FUyVcAPgjSGyV8UGtb7V7uGCOm8sr1/qlCX1svjSgPEQDyXemEhq/BrlhEYLJ7KaFZhMcLKA5NJK
tlb5Ukn1BcKm4NFkxLhAOebc22X5Ag1rb9UZBlvoKIrtkd91QX8E+m3007Krd2qw5nrQyZkBgAWv
5s10xSQ1YDctAU/Xo+7Fw8W2ILkhHFnCbamKX4eJwJj797ZZwHhNN2tuYwcITs4Cm393e5+XQ6wD
GaH+SHPI+VbInW28CbbTYQd08bJrMAF6dE9a8Hqdu0U80009APWIwC/zCKWkaZI+5MUyGCbEZQI7
zYzLYaayqgghJszzTVF1JTDaSXTRB4Avkr3KqxMkbOBzUYHueKIUiy/dND1ZLNOEgqRiw6Xdilg3
A1vE7v249NqDPlTgjB3GgfSr0PPedVdQju3hQ5wLPP+uqEDBnGJ1SIpcziYmIfYfJt9ipwjsFpBU
fKsP/PfZ5xEdLpwBRl94H850tO7TZ7foIZIWmCF8a4VFtAvDHmJm09l/av6/+ry4g5u1y+L5/Xq5
yksIkpOrAQ2Fgz4gJaEOxUTcLmFqgOcsX9wHvd9hum8g2MKCeD/T8Xpm2IVwKdenRFUQnitQhpxm
6akK6DO/7rVHRRbCdqS3anPftjbZw84kmMtaiJmWlXS0dORNkPImLqkDkB8MbwE29L+QirY4DLry
oD1gY5NdI2IkF7uB9jvnyYy3JNvA+Aqe8Xbi7mO898uw8FbR0FgLLl3xEkIaCMoZnjooJFKfg2DX
4Iv5UodmvC/olKwE/fmlK2KONFcuNroZyH6fGja5SplWF4B+wdRvs6fG/hpYvTqhMNxBGqSnK91k
pRk7PmrqLxEn5kb3uYqrkzcdAJbYQGuSg5iIlu7vRZIdLQ4OWuVZzzBkFbuxF8NMN2XN+byEAPUa
C1ULJUjyxaMuPxfJ2oQF1dwcUn6UXaGgu2OrYAN06rWmBSYNso/gAZBvqc3NnY1NCF4bkwJtBkjC
7pLU3bPsDLYbLBWC2hWoy9jOjYaH4Gal4bWIpdghf/Wux9UUVMkkXXac4+8/RegBER+hRFnG7iMy
luWZUxU+Ff1DMlUwaePlx4YUMAeZmgPUxtcDZHsWugnJMniWJBbb6OZ0Cdch3TJ3lbeIKrOY29I2
oU/X31ZPY6OWlgHkH6iv1YxFY3EJ+tCAAl/bbyJqRafk96Qg7W6TiqG/TbKQ1smx8pogw/qNkXVi
Tj2RXXQLgnbRvM0iE/VQvFMY7+AyBVtUX0/QfXkNrNjvCUNYn1tX2clB2tljG8Zv2WRaUScgeDu0
jQ+hLdkFqax3cKaHry7kvGed0eaHrrHJRQrrh46nEz8ztFDeAoq2u1Q8hj/udCFBCHxf+6Y/mFBO
v5gOlMWhEm0fRM69pYl0+V4f8j48eq5EnREI3FuX7tfNhhWq87shb+dmBl7Tp5iIGkE1D5RbbZ2M
L/S8LKkbqF9rjH/Pze/D2D6R3oY/j3KmvBFWypVpFmveKbLJIiM7QiEOmzwzDh4zCdtVPvLmRwsf
6Ekg98/Zbm2L22yQJj7O7toQTncN+Jk6CUMTGCVHdlAc68GEAKaHxWUnu0kqYUrHANjpLFrLfGs9
6c2GKnBhEgtFDztz1RoLJpTULYH3NG3KL17PjgPvN9VkFAuQ6T4VnvlaTxPHdkQhEIqYt4lCDt3Z
i7Ft7blXAMcIQ+sa2XvTFxMHpHbHi0IKenNb+5GJ7DH1yanvtj7EX/jW1IMpykSb0I7VwskXVcTd
s+PUSszi6GNL8rkBeMRZC4FkfdZc0AMXuecGIKZTYVjxCXuLzLfCenhBam5YNBAdXOumDMgGTBkG
eArCggJVQzj4wHHHTtgsrIqZRuCzDH9buOGpG/Pc+rOpR5GyVHuQlMMFtSTeAJn9NJAyeUS9FytL
u0ECKo/FlzK33jRtJfsfvs5ruU5lW8NPRBWxgVtgZmkqy5JvKNvLJjY5P/35QNpLa69T51yYogNY
M9E9xvjDtLwatf45QVeEs1sSY4d6Y/tQU8u6n7sn0WjNw1fPEGPaFPHyt3Fa21Cr9eHBGMEcOYnN
dPgFpMvj4piv74SlDp99FULLx60Z/j1v69MTlexVfR1X3d2kz89jRfF7ayEYrBybKWEJ7AwUn63R
eV9CKW+2Ud1uEVsv8ABW4GT77VrbGdRZO23NbSO9NWOb0a/mNlqI/Yf2Bw7c95v1VcZ/c7Gb/rjZ
X21d21nsNspF4l5ApharrmKseVSn8bFikTkmIpxwMCm/93Fc/MI97b3o3OV5m6COcXIcMDF/Jsz7
mJBr4TvKs58TtjvE0A3QWAqLm/89a1Lq+EjU+Xkbm//HiGactv5zm68J2x+CNNl33ZDVE5GV2KN9
ZX06KxgiIzLTLfAaYsW+boYK2aTvK4zSTv/q3wa3vo/Ltnbo6IelAIF16KWmPWiys25jwd7EmFr7
vUL+xpP6lEGjUJEwTaa3kZT8/w8QAkHl/MuHBKC+C9RLV40V96iKf2s4JapbIApeWSfWuuUYlwNG
Iq4mi3NL9DF/nOZ8DNRM1l4Sp8OpggCq6X20N6ES77Spdp9b2G3URsBNJaowSe7RF3dFiSRiVeBI
brjPmCqw2mTWubcVdfAl6gaZ87zNTJYEyDVyAPo6Ec584ZWRKW+2wUzRLSpTjnncmtROlB1JKWW3
TU4mVQ2cyHlHIQGFzdUbxxIzoUtHln1rGhZlrwZdt3poKDGuMzT+2K6M86etlRQZopATOp7rWBsL
9M51Mz33PcoYGqnyM3qv02kisRXE6A0c+xGUkpuWdcBbNB6nzhYvcKmToFxS9GPXUT1yhd8kfXXa
mkuFdKpTCZTSdbq6pXsZCtkGIqkkBWearopDK39Xjhi57F7AZ0T7eOzlfhvVcxDIpUTnY2sqhhIe
JgwtglRTE2+Zp/xI1g/Kz3pgr5zeLkJ1z7PbI+dOCwztZ/827auP4NBF+55wwrHL3/3q5rId4BtU
H2dffcjM3E+JDavj72kknMrbZT1sfWFrLXuoOphr/PfANqqgVj+xXDdn0hh48q13YakdfTfqGm+x
sqcEUultkSMeDcEYfzojlYW3df5j5KuNxPQbmMHo+NX1j3mGbOyjYvb32qQXt9vAsnKaCIBhYy5S
fZxjv6jN8nFrZDzsDnNszv7WVNcJiPX90gbAF1vXVncrrezBQuzz46Ii5UNc4rXovvZ1XRzfl0MV
VHzByHYiTI90dRSP4yPpqPy0yM6EDUFzO2SmDrqosZMTDkHjoxAEdBLqxteMNjLkQWEt97c+d52W
JNVva0IYZutCupu13xrOW2u7z4QM/M6203K39ZVIRAVWZbl7WS63djqjfrRqGaDm19xUhvmytapV
ygDaFA6JRRmRAWTGdrCW4oTQ43DdWp26UCnMmp/b/K2r0Nwq4L1+NbKRohG6aN8H8y9l7I23SYmW
I0JWnSfjOuTbrndBi+DBS25PRjBpOk5rjvxuNaVy7pK6ONhlNvkFvgs+BiU9onjafTKyU1CMhWxZ
16jvg5bcao50nxLbiHxe0Y9Fke2hMS3AFTFi86LphuMEFwGGeSEv+dSdySHcTt2UHtUCHFJkhelh
YlONxspgXxsXFUxwoQenI8Rw+SNcrc1PrZisnTu2zmVs5AHucHujFLfAo+UabrlDsNaSym4URy1P
9xnCOMe0ttJDXeblu4MVUgU/3ANmJh7UMAayqCrTGctDKpKO9lrbU/dDkVhhaZWpXiultgDVROyD
HJzfTRuvoG7KzbtMLn4169HjdrAUQz0tgBy4+X/6QFpmu6aCXPXVN7olGgdKHp7MAvnsbSBqDVIM
OXqT66UqULYbqtt3XxeptTLy7Al7FGj/c1E2Nzy3NBuZ8LVvLqz0JozdC37ahC8ofddnSqL1+aNd
rsiLrb0dhGIp+2hWb2r0d5Fs3o56UVRnzR4qiFMIoO22tj6Y1Xk7IyRm6rKOr6q9LCnr/M9L1Qr9
PUn9Z1uJtkUqSkN53g5b31fzq+9f89JtLduGP06/xr9uwY/V/lzwPk6lHJTToHnWEpZndGM/D0mE
yUC2HlLbinOExDndhrfO7eyr72sgS8DDe1/D/77F19WfM4e+OdQG1I2wTjwsfJ0HRe+6pyQfTjLr
/wI+uNypg16QRo70oAXksx80GT4tuaw8hSzOb8v8XUUToIcxwZQdXtgDz0HzWLltdVyq2HwYRhki
FNxlfxXOMTW09Hctp8FD1Ek+YZfUHkotN0/o+ugwPjUD2IXd/khnO1hUREcsN+lJ1zRRgBXOcjGW
Kn8xsuRk9YrzHudDsneiBtTfiB8KF1AvXuUQtZ5fZt+mPzclQn2QO9uUBuXOvHvPllVuxlRexnap
j4lioWlkjxfRzOMlRsj10pg76Cvzyc2LteRKxoNEZREYonEhthSnZEmNUx8JKwBDhumGMN5W0MP2
YE/XvKNDIBiEL6yemO8KJONtRUve04aCHW/oY5pUx3iGEkvaNPUmM+/OPPwORTWmB0cuwaxAGKgl
1fOh6mTQAy47YD6rUgADMc33Bna+IuzAHntAtaqTo9qQPiqN1h/x6yNTBvkIyKwtfg5clGJn6MVT
PN4gAWbfsa74UhkBzMz27yVKH0xXMakhpL45Zi/5MsY/CLF2eIJAEOqb/FpW0PnCwqUkR2D4A+PD
S5j0xStagyXYdUQuF5sQfgDI5jbU1Z2k/4VsrepNTjM8GGjJnlZxLvQCNOUVxME1G916FRguAhkW
pp+we7rIMc7f1HnHU1DzF8kXJi07N7CQ4AtqvTy02Dtdcodito3bDLFiCkI+wo9cN8xAo5R0N2im
i+cebDBRBWMrsNNMTPcqdPUN3F9HEb1x0NYpxCmlXObHkf6XLabs3EEezjvzyeExBqUeu4oUPLWC
5CuP/ag6lYbhXNC7RcoKxtlRKPJsjqtrrqiQnMK8ztWLOijzYrnaqJ6dBRu6VIVN2SFspQpwY5MT
fuvrKvU66dpP6SlhX6ktKnn+xmVzYknSvQnQT9UxDnM6vxh9XTwVJ2tMHoZOyL0c2Ohu6JuYvNNe
ZA1b+QVdmkayC5v1u7zvlXNotFR35AS0r5I/JJYBfuqmzhnr9Zs+nR7wq2/24kHpSgRa5JzwuM/6
G13FDBYnvd99Omv7NiY1sR1qt8kDNPS9GTVtr4qq7lxXqH/W0j2ipJUdLcXcI+yni53I6t6vBvGO
1Y1v4zwOSP6JnVC3r/UJFcf1oLsJD9u/m0olyrO7Hra+yM1SHuP/13BOho6aPxK0xJTnZknQySzG
ufhot0X5M7Z+2rXF9yC2/RxNpHMpc/28mLFFiM7+FgJf1lWhB2D5O6prXhbyFAEUnNdnd57cxd9O
QT2/CD2ucEqajPOYCuNsY+8emG4xgX87hVniemU8kCEZm2OSSuWQIJ0AdtjhDmWDCmzas+o3YIhr
BwPDVIFFp+a+W+DawzMeoBEPcSOlTD3JBzGqfL9xG9Ln7NQ0otD8KZevtrTLj7/AcfEaVGE1di91
VUxnNxqns7IeXDXI69g5OeVQnMP1sK0121mjqPGhR9iaR0CkaME4xvgjpmN/JgnUf5wN1vCraspn
BMaEV6sZ70C9LrFk5azDzIrgKmrD13zESC3JrjguKGd8zsOPQ5iUSaDkJmn/rLUu7XyyEl7Y9vlp
Zv1qgebddaRZzuO8FGc2QD0GYGe0CMyTaQHwEBpOwb1NNW8w+mJnqv181px8Ppeu/G6UrbUr1HSm
mFF2yT6tC8Rh3AZBfLwa1zfWnJQLUicAV+dDZrv2YXthsTA07IUk+I9EX85J3S1nq6thbxKg2ZZT
IRTD581u3TnYCAh1aqGe0XUcPdlU/cfb9Hkj3qbtLC/q4eMsc3LY5gZxXzhqOXB8XfpR6YAhVZtl
3wrrwSjlEOToHyJ+Gbfn7eCodXvuM3Sd5yatPYpY7N1RPY+6rj3LJPw+leFDU4MHrKK681Md6ZW4
vjhN76mhc9Gs6Rwl8jGtQaEZ4EBOQ9SgPkVaXrOt90Zg4ITD++J3afGAXsF06UztZ8R64mnteJGU
a712wtA5FgX+8LYTBwJIAlzvR6RVEdETbIOaKm/3SYOaXZTZVF5r0yRltjcBL77OOrK2Q96kgebi
CRRZtR6g0oQwPJjVSKn4wZn5vgidHxmmDoEluqe5XNXzKsSv0ScM/UbXocovSF7HRPZiMcen2Ka6
imguKPQ1AbYWVzNL5PvGdtDwm9WdApV3H+spHDpw9/vO0pG2yOS+zYBXuoRVAT8qiH9OYx3BIqv7
1u3YHFgO6iZuzCIhHwB9JoGBU5ivRJN1hIB050aB0lQR7BZ+E1pYTIeiBysLFVXfxYLXk8YL+c4J
zwKe+AFuIrzKnr0MWSYZ3udZFMMKcZVDlOT3U4qgnSO6G4Gq+yWLq1PKmnVOwuTQy7RbXRBtX4Ru
vs9Rq/GasJW7ZoFJDk2kuimU6JolsvKzplF3PFsForUTMC87f7WiUN2JFHJRqtSoZ06ReEigiY6u
Xvkil9Euc6JXaeJeMlL4iewOGmcr7vgNNZciRvjfHm7WZdWze/ddnaY4SCjpYEtrgB1h1x04qk21
UtO+D45Uva5r4jPAbd9qxByYWZsfhyHJdnbf9YEb1dcmTk5FbIAQcM27oc0hC5WuCcsm132nBUre
5+2B32ft9235oJcVDIWm3fFhLUfhSOuQi2E3jXoLC8ZsPIpIfKmluKCQwOeqpOnjgpGtrxunheTh
nmACcbq5vmlXS4l8nsqTZoCkigdM1nAEOGcL4ru43Vg+lQ1/rLDNtiZzvORq8iedeyizQxiewQCD
ijGzAERfuKNCJc9AdVdfBRY/d7yLstn2LGWZvAr0+03e37eLlsJg4fV3c/aXVdXFTsNo81axLJj2
MvnjmqlzM+XNC8HUZWn12bOsNtyNjnqXpon0Knc56Ip7a+Zx6Wda554tDch7pVXzNUudfeYqiAy5
t1OkRd6gx8mTXUwh4U9uHR1lsANySBaUn+4+NR0zEMRnunDds5bgMRSviWw3DG9zoUEoJUV2retG
uVswPfCA9uplPeOyiOGcqVTfy1LTPYx7m/txfCnzPPerMa8ObPi0Hfuo0W8a60bksXW07KX3Fa35
Nc1sVxJSIxdWo2uaW/Vxnu6ylM0xGk71obHs9CJylfJ4fGu7A5rZVIaboXLuYhR44T506aEbQSRh
DM53JMzsWzQ2eeovvQgyVEt2ecmOahykE0Su1P2uR4tNAwC3nyrXs0DjPsI40kDJQ2R3JQqXfWhh
S2HXfj3kyPHVjeWT2gpsCWYP4pXi6b21/lHYuQ/FPQWX2lOisN1pemvwdvM9kYLSpJIlEaU+W+z6
BTksh5dfCn+pndhXFpPafrwKgzik5TRzCJbKfZ0znSVaBdIQLdV+FNp3HbpXEC6UaxMNVGiJ78Zd
OYE1BA/tR+qEhQ2LvG/gRoCqGnCEjs20P5K6QQDXns6j1O71qG/2MG4RVnILWBWYxXosAvF9FJUv
UYYRSDFfe9LL+AVOMy7NFPqwiwidwX0wreGQz6w/tayNHfbPttfUibybldnw3KlfXw9b0aIW875R
yyeA/+3OMeo+KJX+R1bIbi+AusI6BXFhRK0dZHET+YY5gQokcuKDINgPF3UEq1RmflMlo9eOcA0z
52UpTVw1UuUenPRFr3JxS+pj2OtqSgAk2vGqYeHjZJV2iddW3yXjVUhjvKpKhGhdtZzHrGBGEoN2
5gnh5zA+F6lAUHL1axIv+lXCXgtaFR+SrclD+zzNaXtvle0Ebn2p36JVLbqr6vatqsbR642+f0M4
HKSlMIY3croDwMloeotYsz14jLAhiUi8xOnVN62Ye+AOFDddtNwBtKIt2fai89Yv9JspySJBtrDf
gEu1nkWe6Y3tB9FPFVrB1GnTidgRJiBo/zfiHb5RTad9S9sF0Kthxt9wdmJDHsrhtYrj3Lez0Xlp
EgVgp3ocm75+EUUy+Z3aWc9xXyBANkXVc4LmoT8L6ma2GxbHqW2LIB+F9QgFjgjQNCMQGLeIwiU7
rQGhbWnAypbG1u9cMdb7SIcNChsxOkxJM99iRG4e0rybb0q7GY9miSo1Wfb61NmtdoZ2L8/IHlgn
B/AA/ConPCqoWtwgqp0f57GGBA6Yciel8OvUsk/wCO1AM0z+JHTrIGC3+a5L1FVQuX/IZyTMo1be
g9Bujt2IbBD8D+tKsfW5QXhvly7VN5SimwCQkIovcOblhXkRiCsOca0RBWm/htZ4BbX7pxBQ6CWb
f1WvTxn7B0C9Mphq2BT4ilz6mB/4Eo+fhyFTzgV/i2fMjhtQOb2x3Hg6NPb82iFeE1ihWJ97SEEm
I4YOVS7rC9GJlxbQKzRbm46F7jr+ZKHJ7hg6GhdDgzz4GkqkljGezHFVKnzHmQI6ljL/jgcic5Pv
a6wcewUVviYvCCZc+y2EnuhVltW/OBHMrxDowGFo6n0akdJVGh3YuWIQjLfdFXkEZx+5he7ZYhbo
dOf8CG6kTjUEhW6VfUz2poEfD2pXniw8l8/GwAMVFzEo8AZ6d72bPM6U2z0tj18ru4V44BnjKlrR
n6tkFSJXkgcWrmA008nX5i71dLX5U86+JpoSbEj3h4TsyGregXJTkTvHAwxj6kUbdkvRF77bNpdY
t7NDGWpv9CKdrLQ7hSyQpSg3uZ3vrQr8pMIm8KNqgx2UH+XlCwkAQkqjuyEh6JACLfbNgIKLbr7r
pTT2PB+f66EokGJPx9ueLzxlRyMK5DAf7L7BnNAAqDpWWHSmYnyZ8locotXltkkwGWpLUgqm3C0o
7R+wmBluE1IDONy1fgvrdUeV/l1aHXwgo3+JwjkB4YEWJjy/vgnJjySsTEpV7cpOs3e5zcJf978z
KuY7MKhUO0oRP7fOvs5RXS/Vwb0j9idUM69L1VPXFYjeID5wX7KTFunwS9F7folOJk5R2HuIWD5J
/edkkzSjFs6Oc+rfH+w4d/5y4aSlShGBZIU4UUTnsEUwvMHkyedX6T6IGhvwTp9/N3NhHLJxfUMS
p7mb7VseGW1C0lOb5rvITfT9WCwtUmXmBGhOQ4xzzRXIuh1JFZGikI3fZWJq7lRd5QueuMQdCOK0
56IySxNAdX9iIzwc5m14G2kgPem7qk2Zv3V83OAfY9tddKmezUTOB2H/yWq81YZeoW7SOL4KDeVs
zEWMSCnUNK1SxRFbPr+Cne5XIcr8aOAcDIR0KWI9xqG45oPV+0nXOwTtVetPlB9foK66njHAWSqy
3dhBDVeygoclaCHyNwelEPavKKX2Hxaou8wlkkNLSQ4/7NEfSyS8RUfxstYgzq/GS4VtRD/095TX
sBoSHRxUDYCpMPqHfsFDSuiVCZGs28Uot0WrtEge8q5kZu2pUE136MPJ3QwmqEC5EB8l1itE5pTZ
POGt0B0r08LuyWww6g7j514qmOva524YtJc+f1ZB5QRZGjU4bo+/TWq+h2Gp02OtxpTPNNa3BWgT
znw7qJq4pE/AHBTUjkPXrYDStC9J2FCZC/+EY1E8q+Hwg/iuP7AT389RKIlN+C1WVXYVrdGeOkpY
vivEbgjVd+Lw2HckNkS9HRLsts53tOHy46Kg7WqkA6UjI1w8WSMwU8UZ36vmNTMFBix2+7sZy96z
0+XZQtUiK97qMjZXDS9smmrVi4vMl/O3SMrSM2Lsl825fOz1qt/bif1oTPm3ssDoNGnfs0l7Cfvu
d5GzT+2jH2oy/3GSpmBH4fZUDiKsH5JEvTiacedayald5fxFv/yok/cwDgvf1PPBH/gsyo5UilJo
9V6rjW6XWgU8/OSvbgB5SFDW3Y5DPQHWyVPAgjXKZu6405K2DRT9TB1BZiGIZwv1vhWbZdlg99MM
BtrQk3njm5vYtyuaFr1Pp4ODzO5jALLhLug+GX34HbkdAxsAhLB6uXzPeWM0nDH3UX9f1oa7n2QV
34eTaXl2ci1dESQEzm92O50sMYaeCXHuYC7LC0aqyd1KIz2kocIS1blH0tHugYX3h2LL91LFFqII
w/IxarJfU2hPnqM1+RlNustPmwcE2we7PEeU+rwoLCr0ZIfcdyYe8Ed23dkpy8zr6LDzKkmp+WUP
G6ACz3+MVYOfxOT6tVEVuIuMksc/AVUC/ma/kHIJsFgxgqI0p+t2ZnSkW20YaepYwisJ8UsI7SZ5
CPPiFLWVfRRCKH6ZVsrVKHmptiv2Vs4bWU65ca2T2bqlLIVTNAYAr+4MYM7Ks2XdLymvxrKao0Ui
P+pWG98raZlCNI3FLabVuXYHLBoJ7M2bO0pRrhRzx/8kqa89gSTwqZ70N12Emwjujx3SFiWgoCGi
jN5pMgPaPsQoi/EUNpc8R4xFQOGByoq3+RKiyy2CTsQJCfQx/a1CFGO3HpP706KyQLQFHV0qw+gB
xzMFKfIXirepYm5ymU0kG+RxYDNtjOZNR7NfJTQ3ZA8uJQ36TUhobpO30a3JhtK30nLx0b1P1sIw
dt7g1TB5UeNx/y9vcDwlRYu45Vc3bvPKQV1AjnXL4t4N62HzEm8UUwBshraiVX3rqb1OqZBMIQ9I
+OjwHea31tD+UFpz7uYGXmIzIwuxdm+zhMMWogaKtM1yCLPultZyHnVruN26BXtI26Xyl8GR29SF
N5Xifqyz2zzLLuw+iTvtRs1uS1Cy2+CmS7x1rTNIF/WfM9Z7GJl+grIfs1Rb9v120OXvOk0IJaHW
ojLLZwJiIDl/TZC2kQYLYdeOLRcgFTN3pgPeKhFCDuslFFbLmwGRie2SolqqQKQZhSSRvrGrmp+q
bm7OKmmXHd+t5YcW3jbNjGdhPLf72ljik2ZF84sphtttPJ6x/FMi1bzFb7S7s7vR9rYBSCRvTtXe
9hOAjtmtoZO1GfVJAM4HxU2/DYMbH5ZUpUg0gZgMi7h4NZLmrcW45q80AcW3mMN7qbPVgkHc3+Qh
2FIVPg6qAr4QPYzMVB+Q0UQYO89N+7qNRmXf3Fp5e5vpaDlDJgqzA/phmNat+gymFmdXUDzPgyoC
BXjmY70ip0oN+uza2ngFa2tuMv1xYyD8PfMTYyUC08nmIO2MO5MQiNRFrF+i2tZrag8dGFVpaJdZ
14rjZ+c6rq2Hr+kpnhOnRLX2AibUBbSuuBiJVjTeZBTtgRT60zYA/7Akx7jOifSC9FS5JNDBp2Rh
j1WPjn3j2BnyMJpd+HHbGOiZVbV1Nv7TnDe7KmHv2+Zo4wF3HxYjcFJ90Xx3bW4HaGrZeS7l76+u
KHHnlTzuo8RhKii1MDfuSGI1lQSs+Z8rJ3yfPKfoLXwWyvBeJfN/vzhk6hK3rPbbvG0gm0eHWJg0
zI8UN9axiuX0kMlEvx2XoQskGdRAj5v0TtO09G47mxLDPOjOXHv/GpjFUtxkVr7f+kek5cyPKS0x
eF0AJ9pu0jVDb3rYyuFRpEYJ6TVu/3XAyaoLKvgjXt9PvxXRlt8KJFt32Mu0hw3Ni83j5NUwcG63
0ToOcdZVBkxSWvXB6dNrsiKCM/L952hAgtcFsUsU587obcLtrse62Q/6iHJ0QeoUqyv2fGtThXfn
haaV3G5N3p8bvVf7h601szyK8VXLB+2hBjaydbZdU96mLSIDM9qFrwRE48losX3rp1R9jediIMlH
hQ2vlV+6i8+2bIeaDxT8CkJT8jmLZwl+xsTSohIt2RTjrSzB625zVWchm9Qnzn6baxny89Jh9eTe
LiW0/Lx0GKyPS9OplM92ZwlKyLa9/5hL1gQiPEr1ci0a13avPZthlN25znRXri23SrTnRe6EtJKP
hizUFx5R+XUb4tD6JcSQ03ax3gOpmkd0eLfRpIizM5xGBZE3mHiIaMo722jR3BvzNym1GPhv5/CD
iHB2IYbfzcs0fKv4pjlIevz131OFo39OHVSn/tfUce6vWnWts2MSV8Dn+qi+B0cngAuVf6lTUpNp
x0uOGHg+IYcP3+mP1MbovRqQvyrY0wTbpO3icGzqeziuAuOy/B8XwzNFUnS9V0McaiX/vHq7pw4D
3NuuXpV0/aHOEHCcAKm1CoIgWhK6906s9P4YUl+uF/0gyHT/nnTj6i5l8t6g7rBya/CuN0TiuWVH
HcWG46QOI8mRZdT9rTlLJXm0RPkxyHPEehqycfLaaIHHHWE9b2M4urxm+R2Us/YOUb/6aEao/42b
HdrWCc0EVldICGTkVfsxcW5MY80asIZDcvSivkhumtGVz8qYq7su7ZTd1ixaDb4yin2enk7yGTEa
58mB/rA2tglmRZaOet/NXLTt2VJV4msYRG9dxMa7bUz9vC3QAopz23XfWElqgHidfq8S3Rfaonz4
7KZD+spqpsDcRQxmHTOLULkmWOCdaokxXpRZHv/C3/WyIM+shWztDYzL1cFkBctVnMmW+CAVx3y0
ZkzjcqVvfxk8ZLSiva/a0ah/jul0b9oBmsbI0hToyI+UJik0k66VHyfKsPZUlEL+1xx1tNN91bnZ
SbFH9Ti0pN7bsTJepG6qR7WuJM50RXX5+K9MIQYeKH+wrC6ex/W3upjRT1hz0e3WhXJ1vCNdAsZv
HdSFqp2nHCODbXQlMD2i1uMJhJcVEnffE22lxcu2uHGzLrpvZW6TA4/bn1PvIKQS56+l1TsHCuzW
QXToGBeyuCWn2f5sbWAAhak4d23e1DcdAXJQm25/KQaoABtRpsiW4diuNhI9Dga2Xf0ZreJY6k39
RyVf9t8n65ytZ+JktKGLKzjG3tuopweysrpTuW7AKP0FdYUEXqdSU8iAiHnb12AeUhGkY9yftuZ/
T4N+9jltat8whPo2dhYOfyrizKT5F1TB8KIm0UgEvML0NxT/dmZ3kR2YmorkDJIOAdWD5mTWoYsh
aKE//OuMP++zzyjG6uK4cX4fKdF+Ie56bFdlorXVYv/6CLVEh16uY8PYA7CJ2ecoh3Qx7Wc2PdY5
B3QQlCv7Im7mGxlHL7qxWjZ2TqgccwCY95redH6iZGS1NwfVHrLtLSmh/ae/6pjdZHjZYDmLv+8+
mSV5/w5+2aGdee6g/ADzqai6BJAFmD7gGp16VMaJUCd2KLFP4M1vEI5KPcrSoprnawfNB/gbZ9uB
uGbaoxDPUvN339fo1MJpxOtgOmx9lUM+fruBMQ04yyQ37WDoKJOMqEIkUfIol2q+dOJo1h3Z4mak
WA3eefD4eYbXStfDaxcV1hl4zc3WtR2GNrQwB6rSa2Mu8/lr7namLssUzOtqvzWBMrnH3i5jmKdO
+FAY7V4bCQD7tZVQ8b72bCa3se0AYaU6GYJE2Fcf2KoCWUMO21XbgEPKxlMLWaNJwp2Qfsjv7KHY
OSPuTM5g3PEK1McFma1TVw0UMONSlX7b98RczaichrLWHnMTmR8EeY44eTMawxDfYSuj7tbss/TX
+2V6PNxlYO1yxUYKq7dvwNTeKdNiw1so7IdcU+AFZwkghLW5DUxNWHFhmO6svO9SX4mR9zdj2PZR
l/cUMc0QuRJzutlmu+u9xENOgPtxy6RIDB/WRLaHIqqU+BSM5sCvxsr+7xZ7H8AL5FK2tWO117wp
SzygDplix0FbIprRsicM7AmlhsBGpIa6YtncSj2sPw6T7HxW2eHy1T9SARiCqnKov7sGdvHr5K6c
KWh8XYfOqn2opP79q2s7+7hNuhPmPm6a6L7Tf3/FZ1uPkL8/wrO+jaJ7Kf98mM4shaWRkogs6sNj
qGBGqaH1Y8WjEiC2y0NiIdobjfAoq2khb68b38ysq/etOceHrZklIc5ciVZfK02Pvs3Ofkor45sB
a+bGmuzmMHeIemxaXSzYzx8PAvD5/I+RNXVXmTsvstTFTW2K+MmyrPmEQ7jh1UYSP4E44LdPtirY
1KwXUtdBGo3ykKxa10ljJvfE+btkI/OKVasFVtLnqFGn6X3IN3Sbm+eo3qCZ2v+D4QjcathrESSN
jeHYJtgobWfbYXu2N/Id0zx7p5DrPk+aod92uaPAs0JIU8r4+8Zb6sDqsE8bfmXjQLCfhOIxJW92
QCLu0uE6GmxWFiZCkacpAqqW/W2O0Rl+AUzwaeshj1/gepYmJ4llaVJGxisJvTGap5+pMSGO+j+c
ndey20i2bb8IEfDmld5v7/SC0C6V4L3H19+Ryd2iVN33RJ/zgkIaUJssEshca64xeX8CQ45fA8l6
0nKiXIR1oRNMv03o21k5mwHZIrWe2scG7gRQf5O4aRD0yT67dJQj382uyeYRFcJfCQFlaj/Cb1AV
yzUxpx7XBAxJldHzLj6wIFYnWv0UsqjfebNNanfS7Jepsx7LeUxObssePBZ147rT9YIspm5NUUEu
D/9pQPZlFpRFMuT2xgUOj3s7VNpQncQ2mabsk2fyoEyzekoDPLZAHnK3J5n1Ggs9umPjVCcPiaot
FaxZ7zs1bR/HvmtB9KLmkoOyz6ng1VhCVq44/kdgGtM3v08vdRMOWOdm0ZGqtXFF/SC1fVV+7XeF
QCRplK9+l/mtmG+L/kz0x9BT95nTgrLwgniBCMy5lIlSv5rpG0Uzxls4RBaEAICsTqpQH6pjU5tA
59taoqmO3oNaBvn8SszDXnkNMUri0OGTp1fB098MY3nW1kTO244Kxf2/PM/GNiCr69oniuJmonol
wFpL/1448AbqJnN+628z9dofqVw/YFFs46d5p7Set+ycRP0AQn2Sq2t9aNE6BsO3zKiAw+jFcA8j
vN9Ndq3sDLs4J55jIcsxoMQkdtzcofCyD5lrXUxTHyzEMB3gAMAHso/EG37CRlNCulCTiDo1LH8N
vlntM5a21qM+sEjrunYv96MIM9TjpCrxUjbTzK839dyZfFbsQ0n9QZ7L0+wkmw7OeppVe2elNZ80
founpvTildI64SdIB1ZOpGTzhJQSAEUSTcUQvKiF8+AmVfSp6qO9wKnAutPSIvqqFKPCa9oFemus
2QQ5q9rpCbyoqYn7W9gpe01140d5qL2TpRrIp+oieeyE8YGt9Z9ySHZZTitSHZShSAp5qAPO8Qhl
cocZv8jkk3AbpajmE/M23KALkCsebuSLaJww34ayMpxdUhGlOvm7a9+MvSZo0uhQqNQ942RhPdzO
5qx0V+FYWg8BS9jVDE/5EE/ZJdKsDGiKN65L3YlXFGfngP2Tr4NHSUCpBPZF9gsk7VL3ah9gFyvS
KE60h6kHWhDC0d/4JmXPnhDGizvObUYajF8zjKI235IC3aaYgTHEsCga9dhnOWprGPHdwv7tyE56
2GheliBl7tRTuZ4wUiJq5QfsxI0p2Add/1HPlnGBrGle4rxkIFXmv0HH4MQatcaOQMbf8GH6c5M0
69Y2lGKdKkq/dNlFQSvQwViK9WOrxdpCy2AfxjUVY5ix3ZtRbN7r4jD54xbzax7LbaRgZdPz5K07
vaYig3nyELWVv8ldExiMuEL2+cpoUrmeH1LTRwYJjoLtpU+od+sKJiHRJ/5axVGw01P9k+yTiEKJ
LSybsV0Tmp6Wsk83WapI/+Wkb7+7Ed4QSsTnkQ7TewA7DMAXzluyqZCxJhhlcm+3QgC1s1IcGj3k
IQMYbkmBQw5PrxnYx2Lj7KDGAyfXVyQFKozersP1OC0iUHwZ9dnUUuveWq4RlLhvHm59t6htIeY1
vZCVyrDtPAqChWjf1hbyur6s3VWLCc29vHdpnnKxptk5m+JOVniDSS1lye9J3s0mK7yTo3JuGJbm
rvVbuLPIFNCnkIAtvfoUQqS/HnBDrk+Yv4IoQtC6ug2MdtZcp2j9OK/7DjrAoA8daKxpLd1iwkQh
hXC1iQyriNxxw1ramANSnl7JnrIw7E06+7iVif04aYXqPNXNRyc28o04ZBVmeE1TQvBjfojLMeWA
9jbWO4XqHXT/IWCC+3lOv85kXyz6RtEXD1axGZEg/lU1aIIbbwwPVuWFT2qYVycE6B9ZNeLZYbWX
wVKV5TwM3DM97gPYB+NyMCgBXzUfBShVxRvJedUc1wa1Eo4bCYW9NSUUlhJ/Zz2N5DW9lnqLXkkW
ZCf6h05Q8tlNAVsCsrOSTUkaBhlApiMFsCZK5TE9jYT7I6oLr0352ZYGPyoLzduKRJV2kg9i+UjG
651h8v5/s/R0FsTZvkfa7N5VSpi8IHC6whEsu3QQiGnkyQU6oSPxt7YUjWynYCWk1Xi9qNW6/9VF
U5Brx74Wb7AC+CLXlgFSor1sSvCrMiZfTTkaTn80cSgmvCCuTXQFZVQQv2a861XpwkzMRI22XTSL
NKrnV1XBnTwp0J0oIx5NuGkF+0xhd+mVRv1YjARoNA/yqjkHwWfBFpNHTG6zJWEPY4LNs4pHb2Jl
4IkBj+JVpVZQVRCUxwtQvaih9i7/wqKf1QtGN+89JQov8MD/OUal+3tYjxmCUufLpkktKUo0MQfa
X3HbQxggcp97dS8ZXNLKqU/j/9znikSOnBL2drvtB3SOIe4zGjTmrLojxuHeWVrhXc+SiCB2HqPN
+8dAmgjzHHc43voLlGZHU7gFwsyQsVQZQbWM5gBxl7SCCNvGCcoyKN/DTgZqY93tduh4jKW8ANda
7S6bjMOcJ+UBovew1NIEPLodhHtLaa2n3Ne1PfsW+HIknJ+KwraeIJ2WalaBBqKH5/ZnjHAvgEvw
GdlLVInZX+EAIBRPDO9Mgjs9pzgGrZycPEorv/+tzmcs1rJ2WUVnMptgu2jJpazsbxP12i+7Rvlz
/bNPTpNX/XoNOXdAWXV9ITA6a3Q496hrUe7iwDmwDV+MFsY7CljsI9/NeZ2ZCrFTZvSucXeNidVa
u6YqbTzLQ1TU4zkQB9kk9r2NLeTnIxrQhYmIHAjioWwyFCnCobWXrq2o5MJhujeFP6vs9q2DmznT
fSuG/9VjVO4WOANhYsqcWCF1KP+u8Re1LI2dQ1nmQoZnZBRGHkbLp1Qn7g7+5L1pwxQeS5OAXh55
l9vzRHfSFQbi3kU+PuSBpNAqtZqvLjn114XX7apoNnpzaPUaYVqmjPdjXU33eoOxtYmmYiP77EGb
7ik7oPwmadnOiXnXtK2DssZQWV/o9ec44R0RhSzYK1V7IUNTHNhXRWsZgxL9Wpd/9eODEq2psJ6/
/Tlf9mes8u/RyMWLJFRPbRqaT2PQ42GFo95CRr1txYTQ5znpCQCc/qKysLwGzWtKs4DdjBsZBZ8r
4l5KqgIbRk7ZVhDPVn1zQKwVXq4tqxVxQRumuCLWQm6VPl5v1Y3avkA9Vh9AZiqr386IhAM2r9aj
JiOS07CcR019j9L8Q4v1+Kfdf1w9hEpkcjm2pt8HHQVHOlpUnHeFsiow9rsoClq9cfZioTQwyKcG
Fdp07NZQgRfzT95Mwn6tsJNzM89I1XrNeg292N9gY0FRvGyqSbLyOrfZy1FzcGAtZ65+rnBjehXa
9zKrvcfeDfXnvtUX8iJVdTJs6q1v8hrqn+aDWvbd0qJu4+KFsBqdzL+wlcXwc2ig6us+gnnZqbYQ
3OOkvpMteYDl51/kmWuMxyrGT+7Wb46ZTkIanUSNVt5CNr7B/oj7XWR5d/IsCI1FNLHpu/VbreHs
vEmPF7IPeah3h+WddydfpHJrchlBdE94eqpYBgrtiZKmuxtqOFOPyeSqx9HVqi08//e6dgF1TYNZ
n2IlpaSiVzoqsALvOpwMJCVXss+MKdjdBKg5VtPUl+BDVoOumodO8QlExr2aHK+nqTgdei85yjN5
sAYkzctrOxhnfsFi0rUXdwL8b82DP9v8ubN3lJ6A8hmCDC5unOjqEvhHz/WRU/7soyl+mLqQvD6T
ZUs+Vf6Y/O8vqJCs30VJi0FDU4d4dgGkjWcyt7JZK1pIUJEBimjKA/ba9xS/W8GOtMhizgDZ5/OQ
UZglry2SBtGQPm9vl8mBVIVLaWOI6OfBiBBdHe/lwQiJPg8Qolpxn7j1Wx2WrVPinALM2P1FEECI
vF0qJ8tLnTh5lVdN4lYkz35dijkbK/EygRMpL3VbbdoX/OJY1nkGIXHFIWsQx/trU9EKyDAROXEG
rVYzH/nLAUph40SStTQfC3HANaHDhexBznKRzuGAEOpLOSZnoeB7okTAPcmWCoP+qOo4q8umvCqx
pp8ZFZKEHsz9IChLQe1Qm9eCMZL4JEKS6RP8KDkmezCroAzo/zI/7QefCtsIL3cEO2t7GKyNLuxm
bd+dKGopf2/eRuVkOaqKya6YfBu9XasJq1rF1dEjVYa1seZWf/nHtbfm7d8NA5TSle5sYxGtrlKV
PWCrLRoZjnYmJ9+0ONmuisGcMqT5/qnxGveMr7r6aMaWdUgAbi8MGawuPUxUwe9MuwEs74PpfBpG
nu80l4yUJEZq0zcYR8p7lwS/d0fh9y7LlffbbEmjDMLv/5gtu8f+O5UX/nW2GbrGGoYh32jBeY7d
4o0anceq9ASdKKpeAuoDZLfdJfoZ7Gu1aLuyfEMb7mwn32uwHuqKNyULbfxrxWtk3xy8pfYmUKsY
lAbf9tak0sJqzfiCXQeOEYNmveBoyk7dCYq/rfRJUj5zTX/psdJ8r6KEeHc5JPcKEdhdTUB47/y6
Wvt1tV2O+d/u+JSnhflTXB0DI3uPA8KMc+kk9xlla7uhd76uDjTKHP22fNKsAb8cP0TD6Pjjh6Nh
wmTq6t8NVXvcauHlj5hGzVrt/eBO9k2BG/rejhgdDSpCn8EiidEQ6LpoZq5soaB7h9ZEk+XExrwN
TaO9U9lmrZo2SZ+T6c1DZraItTb+AUVggehV+e5ESrASUc9L3uvmUXXNbp2UYfGOW/3RbXzkhphV
wagan0HalNsK3z6ql7ETiVETIIVM4r2NzJqcXRke4wQ7EqF0SrFDvUcTrN+Ph8hLUS1NXku3Xj6H
zlwcr31gefvl3PBjkaPXK024JsUAPCSR11Uj1UV2AM9SObtKZH4LPO2nPEkN83qCJuWnpqrGN3Hy
X88Rl8/iqj9e598v/zVHnbJ1b4TBo+U7PXS18F2LB/bMMCqfG3ZZILzjR9myE6qEYsfOD6Ye589E
kFk2UC62cv2xPyM4T1ZGgkWTsJwu3L578h2KNMUdISZt9/RrjGTzdUzK6+SYxnVXsd2/rgO/gT5l
jIqjlVXJNvcJIaGmMF/subnITRkW4uGyxFniLiG9ci7AlC0DWISfKvQR26yaV5Bli1lUH6bFiN6i
IPgaizPhrHw9k31yVM4De/A/jN5ehaAOxUvh1OJE6lKOF2kfvecQMNWjemdGg/bRGA9VrLbvYaiY
e3/iX5azqql7s0hzE5fQ+0uQUoYo+0ncNFAsa/2kZ3y0LfVZg+dFUP1r7dEbdG9hF11zb+m1AnYw
x/CWguGPoNSgguDv1BS9sgbTO6+9DqdjmWMm37EfagKtPa4COPpW2TUVHSKtu06TGWsxjWW28TTb
2OfUAE+u02YPOHTiZktVCQ0hwyy2Bazn///Z/zzPTTX1aPr+0mmMYkss479/pUY13HUIpAhsYHOH
n2m7bKCtbYq2wVorpUIRyz78LKTEIgizfivfvx6290qvVI/pkHb3wBU/Xc1tT0ZFntNQG7z/6vhT
JnhkEidQ7X2oGZQMCj/0UlS2GihMNqN45AJv7BYhYqstpQpINU0138g0m1SryjPU18WFMh8bP4zu
99GWRNdFztMacz310IWFlZanWUSNFSvBt0+0HYUYgEqd2CZ1CgKi+FftUtMLzvJQ+HNwJlSyxCUS
Is2v/oEA904zajIbUXOaxWK0kuvSIt71imYfZZc8aG3ft4uuVYOVU7QjeB+kppi01U+mxmdGGAPe
XqWX91oXtpSX1M6nQvFLLzxQ+ulJz/VH+blSPUxszIun68ccWdod27nuseiRFFEs8Fel6/Mit3HL
xswumrzNLQffxLrwIdJ+ysS7zLmrVP3rC1+tk2VlF2hm/0zYyzk598l8KryTTNVj5NesfDWxt5bf
v+idY7zOda2v0Tg6x6DkVjREjUFiXVfekaEd+zzKvmsu6NCSyh0wj9nSKqzmzh0iZ3pun61qgIoS
+iyETVsNtg3I0aVEBkp4oOxLq3xc9lO4ocy/O6nTXFjnpK8oIpXpHagIlLyxI9gZM56OMfnKe3kY
/Lq7m82/spEa/Ws/XNTXXB9d6ugL8zoLL0/sxQskZbe+po3dXUGyu6h+Suadqg983Y3ECndh2JRU
UupkbcRBDsuBSMjJVWqsliWozK309Wo6XdvpBvL3SShNZR9emDweI400jZSqoj++zxzPOskpEZZt
d4MDOkRcgKMQ0nMpJIJO195dt/fTXCPZMId4fq2ifd0mXrPp82Taz02+xmWoB9k4s1FptVNGUcSp
Bs58mlJqSbXOe8Yxa9hSzTg2C9knp9hSXpHVfrQbO+dpkkEaXXH0g2tMYD8EydqzEuNg2cNdL8Iy
lY4VTqwlYGKWo+OFS/lJiE/MBzR7hQbKLvlZiX6vAj526/o1/5/9EepFm3DwEk8MPnW/b+ZL4otS
O/6IXy3xN4yjEi/wARqgQSHF0e5lxCaOyM+OIYkMuxdoymuLLECzjgoRnWfJcmfb8AiULsMXSjSz
LG2PCEuO13eu+hMFF6G/l8xuzNHur7KFTO/PMgbTadQEhITCdnne8694vkmOoHX63ZdgQIy3Ghon
GZ/hfxUo/b4OhTVQcbbDlkJLeTrGc7JyjR4lnxhxyr44y7PbQfYhPFY9wmhikkrN8+brR96E3ofs
vL4mRBXo1i4eBrLzHy8nm574J9TOXIYETI+3aVNX1fuI8odoqyn6Yoo19TDY+qjvhUHFOi90Mt33
Oewr4rG//jvwIBDt6eu/v8Zd+G/Acfh79B2haveqVO8zVJJRlnurqxCdoICz6wOtIcrBGk9OBLvv
nb3WXF/l7IEYCJDgTKQ9zrFcwXmz2S0CQ8P4CrruEhdMe4WkRh++23r6LdKdYdPpbX9sx6Q/Uq1Z
+aDispLyoBLXGMELVgU/WJ7dDopPYtV2pt2t6z9Nk30IgHp0YVN8VSJJJZFe+NzaEcguZfN2yPOp
5dkQrW9dUroEucG/pE1BKUwdg4JC0tQFpr0HafHUGj7/F2LTs5ZmRUGdPfmWs9Jb8net9zNFiGcs
wrnG0jpT1FXWjZgUga5TjdG+60U+fzYK9aBitL2Qg7LPS0yKV1w33MpmNanveFi55KdnrxuuGlU9
8NeWT5mNZag5pkNwC2QYrgsBHmVQws+5gTNg4JancBgqAmMKGmUDNzs/mIQ3tGNt5QM5gAi9q+bk
7fagvj2P/xy89VdDvfFJfB16ijOvFSIG0LazjlfGtSSkJqR2lqOq2NIS5v59tBPN27VyFIbREyba
7XcdiwzKJ6k5l8svVt+EzYLpcVTILgdR/COeMKqt+2E8BiNbh1M/xMnFwk1wyUpx7wmTdrXxKSyN
xo9OyG9d3THwPaQAImj8dqfG7Xxv5cgLDDVUv4mL/KE/ahoRaBlfHXxnPo+hQpWxiIL8Cs2Gbvo5
+pCSZJc8BLFYSmczpjZGOVwSb1hFJf6qZCi/ylIG0iqWhd+IXBuMuoIJROMWF8NprtPkuwyGOAAV
PP/bNKUctUslBJc+XEpnfJCPnHhMhKGZ/0O25CEh5LruSkFEFmaVsq/GZXXhqHp2+HK8NNeliX2M
T4n6NZQs30Qc5m9ZnOmHUEaHMgzQ1rNLAPv2PuPIUE6FCfVPfCRmPXkrX3HclXyGUwF3h0QC80F+
8tcHdu5RXuQSf93IGfKpXZhRuEOFY1wf87Jv0FgU1gAebysCvXVL2IiaTva51pJ524MruaDPIJ+V
9mhbYmRZydR727Ry/5YPhq6fdjVp9qNsXdcBbTz+1ieXAVR/1svBZFPxUFNYSAHEwjBrF0+hwd5P
Nk80nrX9m1s0IPBJ9/+nGXjY9W8Urvw2o2kER9RqIXWJZU0UK+6p0NS9ESUsaeTbzOd416QwuG9v
s8zQKXkdks5bH7Ux4dZyfOxgxNIn4Vm3n92YumGl/RyGvH7RJyLsVJqTDuma+o7cLRo/rB+Iok2A
/Kzxx9S4fMPsluomDFwJv7n2jo90fGj5H3adIhwz1dz7S770oOsi6eBSm2DYwaJIovdMB+iIl117
qPlBHuwqaDYODqKg+bL+uQ/78ZjhybWo4rl/rmFvP84BFqhF5LdLP21PjdZOd42VeBTnq9PKNvm2
BbGZPtTUuB06DXFKHqsVlZbtTuaJwNB/zWjFjOa/m5F0WQXHoPvtNby5bNcqTnFLNBfJ1tXidJnb
1LgglvXrOyX+6CaHirhkoizWD2Nzdx3tqKZemVWyyfSCMF5rGm8KpNBlHNjRSfdS880k+ZRNRfcy
IU2/I5r2l5xVBKW3tYyOi3gLvLXpiEMiS7oiUGEuiFO7V/ja481EjQt9AeyMTR+J2nQBG1cLxVt1
QQn4RTRv+mVJIU81ywNwlZjL20DdIXG2CJqtfMfLVt5AhXCaGnvHGjwE3ahIKHbOA9aNSkbdkCaA
IFUuLBd3sZGbL4bW9XsYGVDunaB8G3KUN8WUTrsw78o3NUYXp0WGepGjoUX55jy8Urfo3vWm/d65
ET41mB8s1AqfUFsJve+Wrx9MK8NLNRs+Ji9Nfzba/I7JnPU+t1HHytNsH0M2MBuEtOHZzTV77+aq
uov6YaCExEhXKlUGMT6XG+miJU2y9DTnrir6YB+wesuD5qs9iJyenCj7bOwmrtfJPt8e4EnoereR
Uok2RZOitxYLacf1T3M0+6ep0oMV5bTKElCE3bPbzZSTHM50aOKgR5eT6n6DBOfc3Q61VScre8DC
Rfa5HTsr9AvhCWN47XibB8V8PuZxC2yO69PUDheF786NvvRjqCSB2sfnzi7XFVGZO6BH1p08G4Y6
2bKLdQVk7qvPK/X+UMfWjymyljoI6ReiGbiIzJEJr8ob37sJRKrZW+reFJx2D4og4K+nL/GOyBTL
/LFMLBuxvuWnENzLlqVF6gqvGG8jk8r1iGI8U+KfMiWNheN3smPOWRMHeaa26rufee0uJP7XbtmR
hzu18T4jp/2a0arVtAHVxd7Ta4ZdwhaSBeNAkYVdTGSzB20bock8X5uw5YnbFkW9knPy0mnu7brF
WSfDOjv3HZ7AAOrG0M4+8imzAB7M47FOBvu1HKFoJk32QRHttJsHYD6mjqEG6adxQblOs5sNLp0k
9h0MaX1tE6nka+TrxpPpax+TaemvYz6/OI1u/9D6+MgPMPhIEl9fJYhDztaYOsfZz3WyN1C2VM8w
PTxI7UpBSzZ21WoMsWQuWuPQ5bWBCIuy3hO3iWQddAZpbznH1Gv7ROXMsOVWOFMmoIJD0s2IQu/i
mXXjV/TiFq8g5JzA90MsffLV58mCHObEawhb/d5O+R1tZ0eNUEok2NaYhXO+dlIOgak4czYJJUKL
EmufszTxGPiJmkb9huwguiQdkXPZXaoUjmm9029kU14Uak29tPrRXcrNU+5UiustRv6fbIi2dfs5
1Z5SbvFPac0HU5jgUIRA95tdGU8T7pC/9TfiOf3n/Jmd8CrtvWv/BK0ozrd64lPcL3e5qdgD578O
8L3F1lceqdyg4AWzjQ31aeB27f6lo2Tl4MMcW8l/Smv9/eDMwwuEyuq3fjE/JCcitNPNOa/ZtBu+
+WA5bvhUmtNe3tlb06N0rnMQjZLDf4Mf3bPnZJdhl2ny8CWyghWPikizUmqzcJBpIwTViulA00kb
EloDYtmr5k8Oy4Od5hZC+UyvPv3S8fcV7IOVk2XD1hOAgznEp3yqLXShiUP9VOmmDwn+kq3RUfon
ulKtIknG2kfOV2E163V5SAkUnP75jJFtwGwaAaAa2qavxBtVb5TlENX6BX4oyEUtJixtGQhMlG7Y
UU6LrfNYW0+p1Y6PvsuvisZM4fwhUfW/cscMzlFXNMupxmFQNm+HhOT/WTbxt4XpgbZxC9lpoFDA
5ZOw2JpvKjJJe3Iyb84YpfxQqnhrC9lcroT5veo5bGSEBrhQ9M/O7lS4+Eg+pEj0dqjTFsVG7Xy/
dckzDHLGM+yN8WwbKRRD07zOgATyFJo2fm5ltm+1ZvoYqYpbDZ7hnpuuZ5upQdOPcjV79U31HRM5
+wcZKxIb4UlXmjfNUJrHaqxbIW36WQRxepRdBZZud+2Yb2YxQXbZlq9u4kTJVnnYGSDrhmYdjGWC
q4QVLKVGtpxVXOfiyd7jUdWcIiAH7sLIfyjAwrVacx7Yejj7KnK6zTw2+DKm5VEq15GTISwVyQEQ
btxhg/CS5A1FooHxUqs60DxaBhn7awu8019GCKpn9CeAW1Lw07CbXYxqfAxDXX+cImS+bq4LXTFq
NWiY+xqAFsJimtHYRSstdaOD/AGIi6zJglZhuvCGhxDh3uzZxZEN1enqEEzUi780DE9gebK7Tkb4
Bm0DKlJw7fj05CekO/60NDxl3N4+VqsckSi7873sAvYTHIIE3OHUxBWhW1Q7OZYiKKetaj1MTvmh
NPOHpxjtQ1hr+p3Dk2Ah+2Enwgf3w/bQxnb+3vRnZyirD8d97nU8rsM0md5Tgz9doUjkTLmv/wIe
69pvJZW5J8cAoyF2VmOh1pd8RB/7Km8rAXAKqX5QosJhmwb+AhWE7JHKiFjTvM08xeHyHwN5CWGp
r9V6Jwd0zw92vuWbBx2+2hhULzJ/Y6XLcKIh98WMwLusXkBSzhdNQ+4iIt22+aAFLj5V/PSK7WDg
UtJolXbfVFUqaLrZ3zVWD1lg/lSV4cXmm/c+wlsBO6mn9x6spl1rmMYej4D4MqTYvmDSodyNOUwq
CzLGmcRqcyqH6oXtIVBWxQz91Yxh8LrHFu9RHjSiCnYS2+cs74Bkun64cyNLT84oObStmbkPlGuo
d/IbGaf2A18/lVgr30ExJltI3rzHWZvXwZBtaos7/+QoWA6PrC21JLcPOXSojW6G+QtFSz8GP7N/
iKmD2WTLIkzs6hODn2TfEwq7FFr8alVlcG3h+krGQPSP4mDV4atPvnAv+xNkxNrCTn7UhvlWe5ND
KIaDwTOUKkpxOiBanAKVz5kHqBx0076bETip1UrHM3VVwKrZXOVI1zI8J6lfcVOvVpHHEkj+j3Ta
6ffmbVQm9Azs+Jb9GJz0POHt/vENgtJtrBDvQg36cyDXy0vvBfXx1t/kbn0Ur+FNdbGpZkzt+s4y
zqM4ZHWpQDaNSVik1JD81ned0zjZLpiUDzkgD4m8Qp6ChciXeeyU667uv14w2mJOjiooNKz50+ks
c+cLwlHYNxAmxc8xCh3MoTyVqpXGDV/UcNrKfsL3JK3w8NrIJqSuQ5wn9TMeBOlZXl47wesVIOCV
wVkd9ND5mEKPehBeEO/lY+KXxZEtegC6yFUR+vYdUgRW6hHqVcZbwgflQp7+1r5e8NuY56r6wjDK
YgdS071zlPZefi+TsHPvkLzda5gwnsZ4yID3AbPLsrI8N2POTqiul25lWc84azYPpTNDCKdEY6oC
9WATUlsarlq++RCB1y0WD1t5UfdT7xAXzEepYY51z7qvEooh/Z4UbzdZ97/GAr+wry1egR2JFl6G
ktLRtlaSA/h0g8CDdkAFbsG5HYPHOMsuqeiGVT7vDR+pstfNzb1bQXYwZzzt3hWYpw1EwYs/W+N9
bGc9t/DwQzGT6V52XfuTbtuwJTyHJNSu/bzVeMXdnngQAJDzNUcTDvlB6/0dxl7KuzUn6TrO4+Lk
AUTFQyQrVybJ5u+WCSA3zJAStNTNeQZ/KbsRd8fjUNsaloJrROZCVjP16IfrKjtWV/7+ugxqHcNb
s5jzD20ePrUT9L+13kNfMsy23P22VY2IzY7mcW7ZGB3KUacS1MqtkxEDo9bU+CJvUeTo4pNaTG/y
FiW7ClWjCIpY6/VOptlxdR665lTH+o4Am/HRzlFH4KoJLm7h1UeuxmCHgsdXzA8/5Ebg19QK9SwU
9ehrauP7wWY0kvAV1vxtqtdXzmk2kr/ligiD6uC6LHJM5UIVvrO7rZTkcmmyNcpTpoTq+l8VK6Xy
XAV+cidrWGTVSu0Y9dqZvAKVLnUtZa5dFKV1d7WvI5lzggpUM4ZM67Bx0M2Vg9IfQB99mwb+r4Zh
1z9Nvh4/ucgHM7tHZBD2T+LZukznyN3KppeoOAtOwXfZktc0RfM6xVN8lhd5md8Cm8viFelMFfuY
WV0Tlw7O7UyNC1EL3DtFylUe5IA8I2wXnuwso6Jr8iY8o2P9R78OxDrLjCugf73hPpQmNayuh4hq
VrGkS1OWReaQp+ukRqWOq9AzFULBX3+cYOYRyh52GtcTt6ycNyvNtmWHNzt3G+shcVvkgXitrwe/
DT9r6ni7FgcFi7y/xZLioFvAVTtz/FuOywtt+FjLstHTO0C9e4e14aMTDN2TJtCp8vc/8ywssYVZ
KAI30s1C8tUBK5CjRQre1G4zbgBjFL0Uqrluc/RIFOHBdQi3dY9HrjG03oceXrtVMKxbNUm/upk9
Kz5Gbb42gEF7acSdg71C90wDy8KvRmRC0qTRx7ockfXo/2oEfg2aEq+ih2ududUVCOlsCnKwSf3m
pgAXEnY4F0fnVoYAEJEurM1nt2l/AkievluaTwRmfGswU9rNZA/PBUiEYjvR1/E4SgieP09ok6iY
DIuzVKnJJtzm4ixVanMNXEyOsjfVN12cZCvTwr5p0NXu6OAp+5TFyn3Fv6k8R3V3bWqJM36T0wrv
U53RwMwljFlZa2VVH2R4teco6rFa1Lt4F9Yq8Ea/HXe2qY0PA/VAckchD6mXWCu9sspNLeprAUdP
RHm/ZtQmFbi5mJHbUwmpkX1I6FTP8J7zB8OETdIYUXNmvRU/2y6oYQH4wGHF3DRd2m6bGS1JaFsb
l1XPi+b03SnOavB1vd3AGhIB5ULXLmjYwqfEZA/g++C5rka8U6OsghpTGDkaidFAYVR6+KaGGzzN
TbCeKzu5n+wm3yc+Me9XMvXJLkyBxRgqbgVXSWoB7I+cBW1Hli3JNvjUf7Xn3lx1M5RmasFdBJAp
UshSgXWaQXaSTSmBtLA7wmfgSfZkXgnQUsyPxXxLwxbiNl9Ocdv/ON/I8mQRhdiB1sLC9f+xdl7L
bStbu30iVCGHW2aKpHL0DcqyZeSc8fRnoCkLspb32v+uOjcodPdsgJZJoHvOL7SWpq6ktBpJWDhD
uzljqLOoC0iLTjVeJZCOY5wOR9wCxf42lZ14l1PZWgbTdlerrRRehnUUO2Cx57XSEVeSIr4W8QZm
gSxYdHNnIm17oKD8gsDShCGWi/uwaLStk4GgRaKxwoNxiMp1Kivj0qxYy50/gpqYIzQMVikiw4iO
E4w5BAB44q08tvA3mAKVNzYiJJdtbE3QNj635AbnphgUYSJCSoxVCVN6W2ol3P1pYdmXGFI4ia6t
g8AhN/OxvhRn/IrSg+vocNlZd56XnOdpQ7VXo9GkwlcFyI/x16wHD9rwWPUbHUV0ytn0fTpkHSpg
qVOdQ+aBoUfhasH3Xzvqsf7qJtS6RU0kM7z6DINoAgXx/mlA1PytFMIoHE46LTfoztGiWiKGnal4
KgYcBZOtt8yOC5yOsby5QgFE33YG1AfxH1Zjr3sZZsE1fBcLdUsr36AkaJz/6yRQmcvEH/J9F/Xe
9eBjItINw09flpBZn9bwAYr+2kpNE8San4IQrNQrmMQBpgWbfJ8vyCqUKSJ/yQOcWaRiuKKmeB6e
kwMiukhGeWkjM3beHgy+VB5aXpvitp92DLiysCIIEL8RH8XWF1inhCe3QBTYTgtpo5sIy6GrOm2x
rf4HuCc2u5h7KgYcZa8wH1Gc8dZ9XIX7DhHCdTjp7ghIVhzb3gnM7aorchQYRFOSypWIiAH723Yy
accG+qU4dEX7KyV9sZu7ZLBRl97gh3uolc+iP00UOARmORn6eie7SPyTOEPca1zrCcJRc58Y0FUj
WOZ5Pmzi1EsOatA+z9/pKkG2DiG452D6IQTolENSJXFCQbfCxA1ch31A2TKinp5RBHLR3u3Zzb+Z
iItnvfsWGFDy5M6OHjrEv9dqplVHWQEqWunOiM06IDFFGxC0sM3wjBlzkI06jWH5KABlAkbm4p6W
pKh5QJTtF3GTm5v0DgF8H6xv1lwlXfCq68G0VPfjPUoZ7Uo0a5A6q9TL7Z1oWq7007KH4Eq00rvR
MfAiFGmRsUUYqjYR5kk0FfOzSTdpzDINfblrTeuicllM2kmJ0gYXQmeJMmK6bHx1I0/QMcFWEIwG
cXY+FAYu2lJwL/rnMEl1y7WWFiUEr6y6xLV+fS5kfGnGXrnrdCdZtknl3fFACZeUDIZvSOedhsqv
IL12/sICNvU2av2vmJ/GE07pGURXKaDAU1tbxE3rCy1ydPzTcEpTcynZmF35FjepE+/NhNRpZJTf
W3Xou+8jwHgUomBHTugKlpHvh7mZBQOJYtFO3QFXEXYYf4sTfWqzRkHBO4nnlDk9rKCcqzwAc3sh
HkzzA0yMiqbneOoaM4j3kHmgMlAPUfQrrxiytQtVdoUSbXrmPIuzMLiSAiu/mrt5DH0OlUbif4c2
Rlx8Cq3j4BoM6CWmqMNN1EryprON9CiN3XDhy7XLextLhKbO1BUl3vahbbtmMbIie615xJ/JRa6h
LDQzzVG47X/Y+Ms9lV2hL5vSxi2ApCCeDoW59MEXvEoIc8QdScgS8OHGDVp3r2aqfsummD31FAGf
6Qcq+d1d5OTN3nFHBKDVRntudGojU8CAgRIkjz6/RAdPPVkmzzLg5NLR5qF5kiag0Xxo6pemGpLj
3CPOPoXC6lrhO9Yv5z6yVCuLmuB1UFb5pnEAqxhmOt61eDteO2h0Amce7zrZGu7yymjZeSr9hWia
ueTvVdY2oAL9ulhq7aOiduWtGNSnvUgfk+0WTVZtPOBG4/Uc6tbodErwj8RgabEmqxPvAKAX80oS
XpdIeCHsHIQ1+sD4V8NNJek9tUYl4DCFhGPX7MYo+in6zwcxC8OcbDmOkc6qSk4vMjBTCzNjC2ir
TnPV8ItcwbBpnxCzBoXkGb/iaGlIcvoLFXLEY9zx0XF0lURQqV8C08PXPZTb9Tn9NZKOTN1VNDlZ
OV1hI8wO2jZ0nOGZgjyi8ThzHsImGJ7tcJ1MUYOF5fo5aurWyZT8GSUFhfT5Wh9RY4uUt7jW7zuW
gb9yE3iO0rCyE6Rzxz7Ub5ssDLfoJUM5mJojYKHbFqY6jrDjKWhbWtaAsZpi5gs8a2CLS3iY44Gr
qntvGva9rr1U2vpCzD/PyCpMfJqh28QoWTJjWHUtHjhnHnWfgXrJW0xzor4nhx+S75mk3zMs3cUS
GOg++jQocYvheBr2Xf99mIwPLMpptj1gdBOqxU2LlauC0F0NrbKjJPmlFgDe92CatbH/8mqfawHY
jBzyVDX2Yr0gwopQ6i56FHX+VraIFO16bE15V+IG1i1ECLAXXBTEhv1jWAyoYZZh8zFVRMQoQpXn
yQMJ4d8z8F1FiZ2dOVq10WH00Ok+n4p2PnWKs+YF10npQpzrkh+fe00pJX6OEsNfYkTTk1rIbXH0
kiROef6ndW36poWoglMffE8//O2fPGUp5LhNz5PEP2TOV4gJXZKiA20NKEHm3uTOJNugErxs3wSq
fwAQ9X7AnoNRZB88fzP3lnah4Fs7hZ4DxNCkGJNYGH5qubGtJiDUshnTR1nPTFDatXUzRAEHF7Vx
FovnRsD3NrSNi3O423vpHplqNO2n+HA6yJVG6qoO1JWYIQY8T0qX1nSbtpDanZtLk3EOuIXJ8UCt
DlZaYxFjty7S0LZWg/GZehMz8nBqkZz11xFDxEOyoAbUrdyoyq/qSCvAhITJj5LSfxrm6rcOyNV6
DBMbOgKlUwdo8T7T1EUhO+ENlqYaICPspTbv63up+458QfTkRm2+bycLEyFxI+Mzb3l9sigoc2zS
znLB1JSJtVOH+GLMW2qhim2shyDCfa7H1iwvsbfLTJMvrCUWfnXDN7GzkX3gha4tJhORKZHAwjXC
JBJaNrmD0FVZnRVrkTsQIzTmkd9hv+fAASQFEqUa5at24obW/UJgdwWduhjgi3YBQuSuPsEz+o8Y
MSyY2Kaa/mMeEiRYh2vVnUtK7970rGd1KJMfzpCh915U90lL/QIMlbPNqsxbGBmIPepewQUYPezg
6sF+GlKD9w4ArRR9jIVtGt3Nf49ojOShKsMai8umujpr+PTwl9oWVIit+ICYhfTP1IeornT8EidP
fSlG7Vtfrtjcg97fpEruHX2pz44sqq11G5XSvabBI8H+3H0zcPJWtDett1HpVAr5Pp7mDP7oHdHi
yY5up1tApV33HrbE+5zm+GWOuI/T4TkZ2sGjwgP+BEZVWaPfgcHnVARoeociALq5GrlO2mOXvvl9
xN5sarkIjAwLMY/NfHocMsxjPmJF/zlEd7tLVED3jt3uFKUxf0aq8ZIhBITmpuJvqkIuDo3W+XgD
gNKgVqu/TKFFOo4LN05+UZlzKpyXrbbeouw6rHlbYzehoKTDU7G8C0vje6rY/muOu/yi65X8Bqvd
7uChzrgS6bhAuaY0YHwLK+0lCFsd3JIy7GQXYZlgeiniepaTxsBJAYmm8D51yB9KYbX3ZEuHkkr5
jTcWUvCVYhUr0y9YipqD/lg3YKFBfqNMmHnoKsZDgrgiuMNoFalkzcdAQv+XgboxouPk2LYc7dw4
+Ip+V2lucNtB97sijY97Cyr+L52PYU/hDs1eNM38xVXJk3lFiiZ6jNQkTxT/xe9IatqGVp2C0Nbu
8cnZin406ngORg6b6Oli001sUFALRNPNXZm17kEcTDt2EYXW35vFEMLwaVTMtT5CSlAbwcru+0XH
J18PudvcVTw6LuoeJznRVEe1ZSGHV4wXSZdgVto7JcsTLOgw0xGD2AWRlDPMpRgUk6JW9bAUk7K9
qzfsYPSi56s0YpBntdatVHTRHnqFv/WLqHo0S7YgRVo9tLbaXVSTe92kX5hPB9t0gwseGDGvCtu8
EQOpLIERd9CzUFy1Cpf+JFKI6Iu/PbcTW/kZZY114Qo5w2ke4s1LvQ7lK3EVFM/Uyy7MNp3UZJsW
muwFblI/6yBKfuA48Oi7Wfqgt4WyrU2eHGE4unellv0toOiTZpe2ZCYVK9rEOraw0PzeAtcFP+mA
hdRbFyZ/rL0GHdj3xgvUh67ChtVL+EKEvLe2eZ2qSH/04RF5dbgiWlfdjJDNAaup6hM6KT8RK+gu
86niI57HftustdBpznqixtChntA1N2H/gKZ+gNWPmoGsju2n1jT34h8FE4WdcIwccpviLMLqLD3K
EwrBhp2Uyb52LVppYTh7OzARx58GAXPUtwg09Ms+9+Xt3IdZ4NdZhqZWCzFBhBm9iR8Q65f/OKtN
KelACK4mOCkF5HnGuT3doxyaA08L9wg40r/rMmfcGA6MGbmLWTDiecWPyeKrx34AREgob3xyKSxg
J0hIzyiZPO+mUtYdCckno2Xf4csdTkmNc/RtRK3aSUlqjGWKYloc4WjJA0IjTIv9/lOY6BdhTYLk
A9Xb4bkAICvCPCV6v1r/cTVruppoTmE5ePPFCLz45Ors4WNRgeSF8WRSMNr0FiJa4PHYCkj+ZMNr
e1cK9gUPrhovRb8RtdVhQFBoGfms8ut6UFbqkGd7MdrzjylQq7w1h16/Md0eWAwXU0PqrpC+vLVo
5iP1cMku3YNoeu0vPGsL8Ct8INczVoigmYsyRI159JLwGTU1pB308nFAWO0SUe4aqcAieC57xGvT
Nhu2yEkEz6odvSiS3l5bqU29KI/2ortWimGf9Di5iEmF18MlzN3+IEb/vLYcZizZp3tWifH52sjs
vzRW3V5Hddb97drq9AnaceIpfly7SZ/ljhybph1HS/NRaOEgy/X7mZbzHLE0SYiY+ZdJn+LZKAKR
zXBXsRYh7DdFI7DKiJjd23G1D5rmBuZtcKkrdaOsxBQ4QQup8/VjpxfGDiHXxwDVT2Q+pZjyIXJJ
rVwaeAvVebqTspzdv1srKxFjOIZ9Uo8NRuzJQVPsFzyzkHuYpotD9HGmj2a8IvOSJnq/SSfpJd9m
7dJa/o2ld8qNHkt37J7RRfIrZBJyXJIEpJPa2pcoMVlEyajbo4Nq6cuYZ9aFXZQ/084Iv08n+e8T
nVSB6BEno9/8FCfK75Mp+H+K+W+3EBcEXXrib8oSUUILS+ryYccCoH/O0n4Xp3Vw3yRTBUoJ8oXo
F2GuhtCAyeLpmZfLznfj8B6c2j/CnOlqIkxum09hRSuxafKRlZ6v9nHTYUCtvv/zarYj12txU4My
1yqXsC/2A4zIogF+gyhkiaah19JRlLliHi/nUSG3MI8KIYdBMv+/zhUfQ9xIXJm6uHSc7zt/yPm+
YrT7+BhDULdbeIXWMjJsMBOOczLCTr+SJVO/EmdhhReKG+k9Ri3TQNsE1qJwVHmRjnW/FYGq6KzK
YhWbZXWaJ/9fLzrdzcti/Wq+cJ1GGNmKe35c+Nz3v1xUzI8B1p0/7aeLKiCJZcv//Gl9DcUBT5PO
f4Jz7Nd//sffRVzUNuV+Kz74/G/+twt/un/qmslaa1ZCAL/1o6cmD2VsC5Hfk2w8dMl2+lvRhAwH
4CMpca7sJjm+vHZv8oD6yKTEJyIy1f80HbvPf0y3i/Tz9MrMluJiH9NxIBkXeVjJJ68hiWlOIOdI
+56MQ/CDKinbWBSp0Yy0oRNi4LjN3Ta68yg7/yU0Mqv30N6EjyNCB6V4i7puqVtB/KBlur6OR6gf
eLHaB4B/wE9xq7sfp9xbWQ4dO5JFzcP+LUMPip4k2dYsjxbKVNYYp4OWt+5S7XTMxaY6iFG2cOdQ
A9Rxer0TYaLf8gxsdiSVkmmLXUuDKutBnM0HDQ8Eao72e8g88CVYNF1by5eJBRaQKnB3itwSxoPn
vKIwXCGM8rsZAufOwK9a+P210rjOqCigIRKDGArSYbKD7C5YPBp3LkpiQOVw4NYnMTcEJONbkvKQ
kX+hkRjeQwGu70vpUWy7RSOXHsWGPEOl9s+RaPgU9nWOQAPw/fvnHLHQ1HWtuperJ3FpM/XsjSNZ
6N4Pj//LxL9+JvzB1KXf4+Qpy022FG8nDAukJbL++oV4hyHmyYKsfQKGlhwde+DbObEV/Fz/HKUo
Jzi17RPbl/coeSxf43pMQcHJAQKWvbJ3ZNe4Czv3mYKS/9rIQLZGrbNROoXMPoyI9wnx2zB762U7
+9ZPE+FjKvsK8YM727efxThIls8TQ69AD2e6Ypv+EhM7ULCbQHusRqO9qCIXM3O0lcDNKBCrDF6Z
vfsovsFS4Pyscy96pERQrFW7i07slrDo/Mucon8U1hQfc9ppTu2n0akvsuRg1dq4UbNdpUvqhkVH
gZuQja9Q0uqTfAJy7iW/MZ+q2kssI+UCBcVbOOUizzN3+j495+gJPGMzry9buUlutDGMtmOED7KW
IPDxCpYX5XF5dNajPvlC9n10VVm9QhG8C3/k+l4guaQgDpdB2A/XLPudfYOu7CbB3unBzJ1nEaEY
6lWmgdTMm+9SOmjX0cR0G3MM2bACoHhLS/RnfoYxwchrNZdrlukSPpMbPVbcpRgWB1PWqN4n0k0p
QsLwqTcx9gYUEZ60KjP3RevJO0odw6Xh6PHatsLqvhqwxfFB7X1HeOiUldP+LGIfr+vyrzwbHq02
Cl+GQSmXMcj+W0/jf7NObMxKmrbciN+2OKRm3iM0y0/dyl6NIK2POQpse5kFxMIjKVHfDQOq/86V
1JLKe0WeNEOlfuLxCl3bMGy2gWKPB0swfVHDyzdWE0r4YI76JWVlBaXWwDuEJeDIoakfSg+IZGSp
/S5E0exOs5U3BDKyay+KhmWmtkuorZT3/jzL9AEFIC9q8Iydzv4cZblIH5vI99E/4zK54vFk45c6
zfoa6zMrFPP/vObXO/6nOC8/JpYnF68ArGOILrp8y9sckb2q61E3pmkaSXPVZ/jcx9iBLt1ibNcB
a+p1V0W08UrbVmwCr0RwV3hodskkFssiUm4R6kq2GkKr65waC8KI30nuOess0tq9n/j5gzoaJxg2
1XfDjhCYR7bqZMJHvMbvqVmIgTjhYTv0ZnOT4ot6zE2sz8WVJCvfgwKv0CPPjV1d6O2mii3tm66v
6gIQH5oxxbY3eedA4nsgA4uEQlz8FJD41FesbZYY41owRszK86f9XXwU+PlpUgViKvOp6iEbNbIa
O595eQk/OqSvF30eWNZPo5FVUbexFXB2ar+WS7sC8gNuHUeC/Ti6Jp4BFLFhI6M4U7nFHd5kGOMU
b6kZmT8UTzoVRcUTvtD5ibUaKIUBiGsYOywlPBlPqfDQazkoENd0lvhBlpfG6IHZJ4G1bkyteMl1
f5smofVjVCUoE1Y+3lojqsXso5RtqJTFPV7eb8YYuteWnyBzHMLqUFXjtfJK8s5Oad+7nhqvu6LK
L1XZi/eqLXn7zuwbdqZmsDZSNXgwcg0bWf4kP6TRxa6zo6I9XamK0/Fd/D3AgANVtSpaqlprkqjq
/cvMH9DB1Hvzu8HW1+aR+UiVvNkZY48doldZzz7lKH3nJCcBve36XLt3zJNQCxYNYGxiZERQbRr5
FJacBEC3fx/5Y44KGROGGE/EqEcbJTeaNaUW9YW0+kqwM7qy8JcFFp7X/z1iDLL0ALK+9GuEoxb4
w2IWkmIY7WGV2fE3QRBjY3Pp5wEuxCbq4DUpqV4DZUz6c0RcdAe58POnAjP7DSm2hhVbr9xKmhS/
R2TmTZ3m9gP24802qsmaKqXu3tle+uN8k2Z8qf2xu1co5u4qQIpbhNGtpTGxBwH5XSea5d96Vlzd
1Fp3T+02f5YVpMRITvA2nZoKfL1Fl0bOZWL7xn1Jglf0Z2ph7TtJqWGQGPkzqgWUkFijHcWo85yh
5/fcKIBBChmXeN92sufGEHJ1db8Xc6CTbdROKu7ZJuZXko2mMLbWyUOm9DqkyQzZ7BveousMD0v8
Tzkb1Y4zPzU/9YVRhR17jlTcXKjD9zpfJdnAo+KjNCYKX6Jp9pl/bJp7BWrSsVBHknhpct/0OYSV
qQswc03dZTqdQ+amOLMlnKwbeG2rLwOxnHVoq2OyjdEtvJC0yPsDItb9oYq8/mDYsA3PnUGZLAtF
tfdiYA4RM85xYsQSU+bxORzkqI2kg9etPl1bnDpx5CxQXBxWQaEYBx4qxkGczYe5L/LDBxK31BGN
EkfDv4XMfVXl/o6pDe88b+j7nzX8zecSS64CX8NvWZzIV7l+E0o9+Jpc0/cpUphnmNbYJBjQRwn+
YEC85lKuOBN9U4QJ6uoo6rmiXxzevQN+j84DX8vGzvU7a9NwtXhPTkg7K93jcoklT23Lq7mvgT8E
6V36rn4I4ovBStk4vRSdlfVFD3yhiAdyVe/HdhIQJnO7qWxUrKFJtfGWklaxOLeDwc8uFauEp/Ix
Ivpgo3sKLoVqdinmhDr2k+dOH5bvOmzQWMdd5sqtGv/ZtrpwLddIXfRN0+HGFkEeBsP0ZLjGtUCt
w/e9QkDpPbSOOpw5fBLaFhzRv4SWimQu2evCm50MTUK1q64M3zCWVohb/Cz0fNZ3JuVFroCBOfjL
gLhAnIXjsmqHCBF90IoC59MBDVuOHbhbuIEgE0XnDFc01Kpfml4BkPIvAEfRN19hvqqAC3XW0B/Y
I670PG62aQ/wVLHN9BaeT3obQbvFv00yeZcl2a0dteltOb5Wpudci0bROcZFkWBpYRkq8voqxXWg
87697vJGipZU8u/MROuO4nIB4M5L6HAb0RIXmO8aA3dfFy2k81nBX0j7z00nmzB+jh4uZ2l/MVqh
QpkkbnPhO6UD21Yw1svW+IH3RryvPc1cOGmsbIS2b4O9y1nz1/AqfYusUr6YRX/F2TmuORlyF51D
524dbOuC8pR42fWAVJfRoGCkPRmbiaZT1tVevCT1bnwfnZvBFFylsrG31Gnp55ZYoPj9G7in11ir
o+cgsZTlMCb6jaPUE26VdIBb2vWF6uIF7GM1iCaVqeOL1uQPuBx2i3Hos9ehxGBTgUm8yEvKBnGA
n4+AsrfAAqyqvY/HvFmrTYKUSOW1gNYpPkDTp0Y1jSrw4K4bqeSny+B5Aknxxq2G83Sl8DoKlDA5
E99PrlUJLk2RFig5mz00vgxnyzJ1d+ByxqVoAo9TTqqhvIhWo+bNXW2TySDSixTlPtNa9Ixl9eoc
HQGfTd12uAimQbXxi3VZ9fo6oCIgJBQMXBKWuVWXF6KJJcSNJjveDUZByUNojbzH0F0o2nA8NRmV
k74bMTUNC2PrjH67bnl/HLWu/JX6QKjEQcvset8nbBtbVAbm/vgjQvSJUYRLsdWUXXddjgXPpY8Z
YuBLc54GiI7kPIz+1Zc4ETLfyDJB3iySXnlxoQJs588y33y+qLjUuVmBLkkrZLqnj/zvtzCmf20D
kw1J0wY/O9AglVSa98mQmstGG5RdW0kGiRW53KjY36xl2Kv3XiCp+5RnwVI04erbJ0k1n0ULd0bz
NmrlhZhZT9NlDxS9Zxc3IkByXRBLujkcg9FAPzDnr1FIQ3kCsr7GsA+jxSHxr5vpEAG4Wo26r6xE
UwyIEHVsN7oNVm+e4CtQrym1Qm6bLnI+9MiglXVaY4ISpjvRJ66U/b6havnr9uxi0Ef1EZGpYHku
lzo2ZmxUlfr1uZ07vIVYVzu7uX5aycoRRDiCZlM1lcxCcoOMwDk+ldCbK0L1ThRnRYBXoZ9Hmh6Z
UkOVLqEYLdkbl0cBbEU3eZL0JvtxURf2WbxbjKp1i3aiOD3HiNOPQAGNLcXk88AEpvUi/DWs0dNX
ba+H+QbUAcoNtXehaR6muVXuDYdGH4N8I06B7g4HX1Ig0SM+RkINQdINVM9tZtvQuwaJZwKKK4aJ
xXyGkEkRLjJotQFCJUDY2xp9zLmvR7hxHp3P/i9x7V/mTtfrPBAYwiLZi1TUVtm2eXmmvHw5y6pI
fellPVmMhfqP0X7qG6fRf48ToyQs3uO+3GO+79e4AA22DCH+KVcpdEB6o15haxBQZydfifd6tILV
jXbl1KzSCvZPY2Fu7zdJuZyCrVT1b4SqyBwsLgdF+T1YjKr1NxZczXWu6HsVX+/HsOz6S5gbP3J7
qB4DvO8OsjmgSTQNBroX7GXFjiF7MhqbkUVJXrHWYjR1DGz7EhMxgCm46ccJE+DnFywpy8c0lEB4
yr3HY3saDetbHU3ea9HqqhSKt9Hf+Y5VP4DXEb1ZWps3Lqo5zWA78GiRspG0MthIadAcKdAmB4zN
cEiiUHkrBxl7Gq3WvqGzc7C0Tv+lNe06RZv2FRI91k7kne50ownWlXc7ieVhYe6lx1RBg2RqqRIi
KuAL4B+LdjioNRXdIVyfm5OCijjresm6qAJte84ueVI3rOqhQzCuU2DuoR2Np15zqQcjMp0juo7B
0va1O8eavMRdpfA3pA9Yhoq1liuNvxJZcS5Y69QL9pnRQTiQGHKWbcpuLNei6dVSi1Vo92vEaQNK
k3FQEje/E94l43BlQtD+bjosHYIiNx/CROtXlaMZV35e6/A9FeNCyhrvaPhg9WtVz6BlFfayzqz+
qYjdtw753J+Vly1tJ+Ydr1jd1s1r877rWFLb9gDvZsj2Io/ixOo1Arb9Dcql+d2Yqju/QZ5gtO0O
mgOwWZGLEZNSnImjEthtufSLGOf2vILhXavWqRk8+zQ3M7tYuJFZH8dC0kdwjcQVoeetI0PrlqWf
dusok+0FhmXl0fXkn1rg4dzXj5jeu+yHj6Y4HUw1xzg5Ltaxxecoe+sEwIe7TWdZ6bXj9AfmXeN4
FXRqOk055oXjV9DKHb64iCdYS9c2v5l10V/41ejeZFROLrtKB21VSDeiy28dazdCnVjonuTeiAEr
bpyV6lXst6c+ccgLs1hELjC4nrpOOBkmrpIiLK88pLeXicy3vBxIZHr5W4VH7aIxW/NBibDaLoo6
utTQityHlcEGzic/u/LtsXi2c+vBsO30V1sCft9LIZRNVAZH9CvknnwqWmK5gV2eYoT+TeWGWFKR
TUB6CmAxaLE51Io9iZ9pKO2SqPXxIv0dylU1yY7vA30cFlHmdpsgw4+p7ctEhmIXLFEiuTOxaMPA
RC7XaqEMp5oaC1JnjbEFNKvx1o2MpeuS6oX0egOPSv8lITzsBlL9M54oKVGaF9uqUJoV/mQF+/ja
3FmlXUKCxfJepG8SxbyVLf61c4SHzMqnCEO3b2v+sx7STmXphi/I9hNPiKoAfA92ieg+4ttAWvgp
VSwNCaJCWtV+jCdUnxj3TRvwu5o0HpFJ1U58PY7JpP8ouipNUlZIqC99xfHWUCL7Wy0rh1tfkkg7
WMZJdIGubA62Vv/ki5glaFqh7mTaTrUVsSIEFXal5rUuGl44FDtNReNfNMVBAreKQiPG8mKS05bh
lYUtwxyRlnBW9SL0z59DbeyncAJIACttQQOb8aWhSMVlBTtx2RpB8Oq50l5GG+IRGoS5zVpD3fLq
855iG0jrFCBmdi7g4FruFw6/+H9VTUW3yFiOplusRJw4fBJfJa2qHdV869amtAG3iTNxGnxyGs3x
skEoMGsuhEx1hUDXDgKkvBSMogo/ndsQvkXiUQBqgfGh5ISMCtIuAPRxJt+qUzPHnXTt8jzhkYas
yjwqtAPEKCo2pGs/gkUzSqpsSzIUS147O9nyqP6cTlLQtuLE8xLvLo1Mcm+LgA2HaayyZrQfNd2k
to4y5mm0g/IISidct0EVvlTgIToJdn0f4p5uKdQ+a9XVtqBQzF1eptGt2WJ2J0LYleLRPlr3qcra
RtNUexVQe3jSHEtbDZ4x7ERzqCHzNBAxT6Lp6PWa5658l6lqcefoFf9LivQ44v14CvF9X4imq7fV
Tlyy1PjzvuvYBprdHU0IC2AB5ebGjJP6kHQ2zo0NqvKSChZWlb4ZyIysw04KyGQW6Z2uOa85ggzP
MX4NaFs3zyGu9pSa5Pq6mw6NUSLBaOeHuV9Py5S1c6hCrSBWHNo+sK+ibDP3iLM+DpFLLOB4zgMx
JZELdcyf00YdVvyx66XqKdaYLuJSwf6k9IDz49GOlYevB9sMKe9u2IBLNRZCCRihlOHgWdmDaA1K
WN382VWmenkjdeM5SrT+nKiGpNmXH5OkyYlwyHv5MgnfHa2R1btNB9XdC5HZWXPWdkZ3VSRIBImB
Kstx9otN4HSx5X8NzhNTvUzG76FPwl2TD2dBAPEyAyBXJiuWpBFSNZvI7n7hqWYeVNsxDuV0VpUg
VhefTsVQ0HXmwaU6uMv06iS6PAnIqNGxmvEj2bjrgybZow6AcExI0zN51ciPZPXNO9Ex1o2HJiW2
dF2fsPDAu633V3qZZwsdm9VDxOYdVYg/zrC2fu8DYPOP0XmG58ZINsoD6Ny/xHX5dVvqAaVHAv49
VNxwjvvyccQNPc14Rtigv8jcSjqJQ+EgX6RI9YD9KrCSeeDc9HtWjFEGwPJjxpc4Xqd4XKqnuRuj
cWtZ4nTGE6IoQwl4QV5QqB2KgzgLvTHH83Bqn0/nccwQ6qUWGtp5jhiwYxLEC3EqDoMa2LsgU3b1
ODpXeauXlzAZFj4czWQd43q4GYIOb+bJDk+EiDO/R+wTCVZtNw9UUXOe205XmvvFRXKrTJdfBpK2
BBs1XUQMiKsXbUzWAkVra5RfCgurxDCp8l1U+vlaGCmOkZQtqzCQD0KYzjGSlS/F5r2mw6D/yyQR
5VrAX/j1/sdJnlHqN7lpv1FHwabAdlAvoZrTY0H+LYRdsXJMqzipcq8dS3Rt+OX5yovWOxt5bMKf
fsmDow3wAVAQB99FsoWgOHyO21yLQJIqVoVOSDLumw7Llm56RJZVol+l6LgvenWcZIzaU+OZ8aOs
5i4wcEfdGnU7PBqOeRABtZf4yzgJmqvCH8yjrGYJi+yoeEWuaJFy02+U2aX1AMVlr3S9d8fj8k3M
NCYqoVGM8m3dZji39rWBfnXUftOR7RERJLtKtC4ZhOmNTlDm34e9cXbASJWg3ykq1i/FBKIbVdy2
VBsOltnJ/v3/o+y8ltxWlnT9RIiAN7f0rr26ZW4QWpIWvPd4+vmQ7C321ijizLlBoKqyQLYEAlWZ
v+kS8yD9EjYZ+FhZC1RPdTVQdx3uM77tBHK1P8JE0lhbrvbfYXqafWFxiik0u5eHZEJYTq3GfoOT
GPQLSSrfOiWpLLno24ABoB0xP3LWtyS1F2MinVWQ4U0V1Vt+KtO+sGpjX6Wh/TnqjC3p/vm74qPe
1EHYuqiKUj5ZYVaswmZSv1MFQpCgQCG30000jEHEbWTG1OHuzm/yC8XJCnWbU+RYPgomtv4KqcK7
NkXG69a8KkMZ7Lo8y/OvWthjEzenfnhpcPdadbGbPdrplD/Oi1symO7XJK2n063fwCXxILH8t6If
N/5X3LWv0433mCGrJihkRrT1RwvcvQoVp+Ddc7k1Y0z3pOlFDm/a5ZCMWfPEzb020zp7gEjtPLFg
t47lBEXKSjtYWimZ453l5dUmaNMuXs8FkEGcH8r9ta1U+ndlwA8T8QjniQWX85RhwTtWYfgoF4Rt
Xt0jm7SXMY0n0bYIKn9faO1eLcr53+VkTK3rSf+fk/89JD1qb2zncYg+uK9n4Vgc2dd9lxtiFjeE
331y92Aoins3n/EhToKH1uEW8or/Qz/QFCAfnlNfixdSe4h0f3kVa49Sk7huv6W0kUKsOPr6/Gj3
lLhX9aLTMCvjsAv6Qlv3QzatVAdDo9QK09cwLlFmA8Yuhsg1cjFXQ2RbV7dj6J/sk+xXKqwqN73t
qHd+p7V3GJKwNY268Ed9RP6uXb2/PApYCIcYAE+x8qIsOwP9WSqTUYsOydIZJH12lgOWzu9n0vww
/GH6LdzWwnlnNkDiwkm5Q6Galxh2kMrd7JF2CfJS2cmIa2NpsHEWEdggg7MgMddwGS98Q7ujci6N
a4/hrgIEUR59FKqQ1HHuhYAQAkQ921b348ZJqFFv3vBv1e0kYg7G8uR22b1eopGEXj66FUsZAxW0
/zQX8lsWze9NQdvdmoKQ+xD8e26+GE6puZmjdhqlZDqhDqUVjMaymKd0o0V+gUUAv8EdXnj6Kqko
/bRg0uyjOeXlhUJwAiR+DrwdEhb/XJv6MoK+U2of0X1Dc8DP945bObsoiKxXZ/apAIHByPTuta9d
5zX2QnsHmsg4wv1OnyL+91bxgufI4Td6oAi+B22DDk6rZXca9EUUmcZxE6Br/K0dmzU99o9yanGt
97X8qRoy/egao7ObS2s8Di2UkKrLv9kkDn7abXEYbN/+WiuIUziQndAaVctz05EKQzjTe/0dCtDp
GtqZ5t9DDb+8XjW03kObJbQb1Perlvb44aopqSr2ICAdinm8OIj5HFgBPCOq6uWbaOmTATmMajle
UG0dL5ltbLVmhCmzdOlBAr3yz9MpWVwvo2zcyOS/Xes60WXXesAOZ426Hbbz/Wpyg3QxGjReU/xN
2DJ2yaVfXItvo2JwLKNlZyQXNhHvwaNfxpveQe1u+aEpIB8BjqVmdvaXX6N05uYwrpySTeCtL5Ef
pwzLQUb+mPchBrx8v8LPPuyObqkb+3KBTSUQaPZuVrN47Ez1+XowAevZ7XyRFl4Qyrkxkm9XUNbU
AwHsdG3ayyjK+cUzIpNyMelJ8wwh0ypT1oh3qBkIxPS1/u+rVVztCum6XU0uUHYTxPR4HQv+q2Bj
vWvdJzcZ6n1dVO1jWqNdEUXu+DYZcHO9sDJ+xFW7baUIaIf2xraq4KfmY8Ral7r1poZFiji7qj7m
uZPtrUTtz6XhlWfKBPW+dWyYH2OBgSFbjQc5VOnk4Dzb59tbX1A64UPhKe7ejhFP/mOAu0nn+co2
+vdFZII0NS99CW3bP0pL+tspPBRAak5ZYj+F0FKadVcFBz0C3DNWiIHMbWqyC/KqA2zk6JOnK/Fx
duxyLaOd71RP+tyyYa/jT5EyRZ/8SfmSRXYBMJT4eOLLY3RW72Sws9zxrJd876QzG4zQQgCaXf9y
HQS9DMfHV+GbMrUz9WCv21Scpen0KAij0PckrTqMviaLcHtExWrnp+n8NJF32CCOi7Y4KeOVjUjC
N9bKn9DgmX85mrcGpgSnKAujlZYO/r9pVz+UZaZ/nyuzWhUI4rzhmKaDP/enZ9ae49ZTa+MeCw4b
OXNU9mp3nk8D6+zD4PnOXbB8cmzAceqTkP2hQpHT6EvnHsl0c18ZZoehHSlfswc0abaWeZcVZrzD
9r1/6sM43bhNp722SYLevttV35xifg2aufvllzkyvAHftR1/Jp4SBStFNe8nrbS/o4/KwkZPws8x
uId1GWv6s3xykYF4VbRM33TkxoxNycocCQ9ekGrTnevWCx+tnuKxMiQ+BXMj+GpGhU1mBo56XrY9
8P35YOGU/DVTChUdmAKtlSUsRxpMVa3qua/z7gF6MIvMpR+MlrPJ9Fg9Osus0eKu1uzP7UJqM7QQ
vFLaGWvhrU0FgleTNujnIrTzLzYuwwvNzfH64qz1pbEWEpxE9RARoSPlxRcLA9/fUdTMjLWw2W5R
ci03uzLowBYW4OeJQo9S3YfdmHJPAgfJK9VaF7HF/82y3JZDv6ya7Ils3W1AgoNlxm1gkqWYdJZ/
uUwMO/gMn/9RdhO2lTirwcEbAyhh8lYgJyL9fmc7x8b2B1TDsQxB1LHFsDfoP5ke+1XPyJ5hFPef
hiyE7Kqq2lkGHR3waOBa2k6gACi19Ue0LpGoWKbWZtY+mHZ+J4NBoSgHFHK0Ncs755r3yk2/2/u1
M28lDTamPNRTX5uO0qwV/VfVJ9a9tIy0WClNmLGQU52nGcKuJNiGqgsvZWgiuVbYVPcrx2L5lbdh
9arFrz7Vt2A1hNNDi2LdNw3v6HXb1NqzBnFg15jlcNGQAjyhzKvu+QPbR6Od403N8uCz0Qc/nSzL
vzikt3DIIZOEhvuaZM7c9CtXV9tNH8OIsoMpWimF16GCF2U7ykvFxUEA6EzC1tnVeFE8z7jvUEEr
FUR5y5Onm+a/jh4jaei2/3BRa+V1pbJ1ZluFG126u6wkrS07FooS2EyMRXaomti8yO5EBiTOQXHn
GlfI5mWa80OoW3D6ll2M7HvqEePvPHSPbY8hiaiMOSJCVvNS2P21s6tjd3UNkvhb5FBzg3hK3p5y
CIEPHZqF/217oReINyCeSnZ3scIwkJQ7xfHwNcI+9eD2bO26ykAusI6jl3meLn3klffSVWvGe0Ro
LsIYUaVeGnN6HzVCLzj0um2enTCycG9KtLesK/pDbRmk9ktDfcunSt1GuNXsZbQLyac7htmfZDSL
yn9Rh2jvZbDE8yaIjeDFSJDVjZRf1ysUTcYeo3i5tjRe4mhJ8Gkq9TinxqIdOZD+pHhZupY09q0p
aWxH49NkVNLYH5qS5P7L3Czm9ydJ7g/BocrSerlUsozKB+XYeO9DvoqThfY5VyhPSHUuw0VgC343
OUhJT4uz70njeA+qWkWvTs2qY9HYd72SrV8YBztARebnPnbOAGIHii5j+ayOi3fTaHz2oxKXrcDN
Nxa1n8+O6yQI85v+sa2jE7amUA1V4+jYVvMMK7x9TvMw3vlzosFdpU8Othl8VSPVO0tLtWwElpmU
5vwI86J7VFx/+vap1dPxW6gMCB0aRr2fsvQ82wX+6TiGoG7VWp9svIBWlTV6v3gboXY2pUO+ssrA
+RTBsdsm+ZxeULdOLouaoTvND1PqdNusBKIyiCWetMsQiaDrprSM/XSfpGG5tu38CSfy7l5EDocC
I+Sp5VksTSv22mPuKelaRPZybD2ffFvfljFveJQWy6fEW6jHJqab7m+Hy5vX5bwALTQBZwSzoW1d
y0HR6tYpp+SxSBXLac7K8Bp0u4aj4iNgYqCNeGexHePS+KzzYFz7hTqfpRmlxQZJIevTUKJArvbl
VytKzM+uapQHL/AO0+S+UJU8xQtPRKyN5Cyap30Yd/XdrT9TAZ54Rl1/cEUqTdXf+bUCZ22ZLwcY
Fealj4uTm2HFFsZLCmfRr6SiY26c0DZ2Iipndkh1NpP3I3NduFpoz2EFAi1RSkO3WJmqzhTsllgZ
lK4QRbnAtY0Hz6imxyu2I5la7yJJBDPz7P08N83q+l8c2tp7W4Y7Awgfqkw/RTUemlm6pTpTXTW/
UwcC76q245ea1/+p0R2aYZZGFw1bNZlRRZb3UBc1hLvGrA/9l9rLFRg+g/9EgUU78+b5MhSu/wRq
zH/qkdfcwX211tInsYCDUOMs7HwvfXJAb+818NoQwQIuNIWq8eR/CwPEd6+S62jKJOuwq/hPqbWB
BQFnxeQO+3g5Q53m/Uz6bqNgeWLEKBPn7LdsvJq5brdk/J3HGhuDRweXCOravc6Cnj5q6gxUanQX
VMVRuhABaRVeXHh0d7p6f41YYo0Spp1rzc3x1lea9YhZOE9jjP1wVoUMHdd3mWFVmDyoNXIJS5vi
mX7q2ch+6JOYSmKqIP7k6iheSl9dFc24ukYGhWtubte1DFy3K6SQ1I6tsamkyoM3smNshyr74WPI
l3Sq9bXMM5yn/hKhDNiJDJF9jWhU7oCQRedT18VfvUhX3iobzzYvzpHhhtV0mvQAOLzeFS+VAc3V
KzCM8JAXySbnV1Xp7NOG40orTfdqSSBK8UbN0lOpXXg4cl9Jp6fG2sqyrBlCGPLzck/JwHX29Za7
zZRxibzNbnS3R3jIr9/0INtUyCp9TjU3OjY+hsOdFy/yUCJbyjamhK4XImrTAljdTLGZX8BXkzFG
I3LV5BVyptL5YVzisZsipVIFe9PWh6OEXKMbC0h8YoWgKZ32LAdzhM+ymu3YLFfSkamIKtvGYmIt
nbYEXMOu50ExtWdzSLrzxzGZHLENKQs9OH6Mj4oOlTNQIu15qNn4LipHG4FsJ8ByUEhH2ssBzy2g
bukXEHfTq/sMSMv5j36J0Ew0g5aZMnib3o5YYyiW9zPwOu1sJJhIydnfmtKnlA6lXDktE8/bxCE3
iMxT0gGHocl/5M3bn0feJucWSN71TPqaZeA2+rc+TXew2ijG3R+xKjonOjmssbLJEKvtIZlBVbO2
zB86czAOOqvGi+X27gV1wsLflS2IpQyXr7XVWiHKl/YwHXHctMgE5FP0K3PVGPE9/YvQKXnXrbGy
y35Y84IF48f0DKAbFqM5D6e6nt07uGjuBluLnN+RmW9Kz4qf5xb7IX+u1N3csCJfl0XwrDTGzFdI
MT/E4OShKuGaLrFy0ILBPoBXtlbSxIHZ3YQ94H4ULnkGj/UDSAzjtbKGFzbn9YO+LHqWMWnJGAzL
D63fYxK5zDMr567vxxQApjHc3TgLN34DojC/glkd4dUQIYebXp00l4i2hodPUtHfJbobHFOnuefx
o7/WqopxTlDf10vSKZrL/PH3WJk48QV7AGgXJGktHUfiTnUKqnst6qvSmTu5cqfXSbkfyVvCkqF5
G7Akr6viwmY1ORr2DF675LSJAnbUR9FvGvRNGVnt924ep21oO/XJw7rjWRnUXzLuZYvAc5DbTwHM
zTOehNG2HCD74GJhrh1UCM+j66IpHjcPcsA6snmQfrYn56sylwz87pOI24RKgZOFxAkGKQi25hif
fqk0dHm8ym65QWk6jn1MIhUYW5BpjyW6G0OIsWGrBvreiUcPZWiiUPtetk0dt5geQ4xWv5FJQ5gk
b/WzXNpGnvvQjd28sZYCadEbZ0Ag5rkyPZwlli4P/a6Tq/sI2dAlh26pj9aB2uN5pFDK/x1LBlld
m2yzV6BYi20cKEAwo2ixJGutr3NmfMpSa/q3rt7Y0FG+q2brwDrV+mcIM2q67dS+jUOwpMJc99Ew
eU0MRZ9diiasT6UD9IcirHYv1y77KFpPdpiPT6MTtg/IbPqHAIOZ7cAT8RsZ8zVVVe0z94h/KBWH
rZ5ujd8U+uOiTu6QZvvStRhdNctBzuTg9MqqS13lJAZY0jWanYriKJWxqVbTnfz1IULkHqu4O/nj
5d+u9KvhGEXDD+nCT0hFdcJKtXWZRMpWOuVgWtO4sqPs1QAK+FA3wcZ10vQuWrSUpQurBIBok39A
odJ0Nr01PEL8ZEPA1tMBGhwNe0UD9UfKtsZdcReNg4VJsUqWJmuHrx61Kvwlv6ALEp0a00dzOlP6
r40R/tTGQXlU1RrVirpjdb+Eo5SZbpwpiM4osptvtj2t0c4evpK/Mfcz+k07mV6EzUmv1e6TWSnG
BRJVtZbpyNjyTMP+667olOhF9zGeXS4rX0rJ3RntdFvnFsMabNFaXuOKhjfXouAkB5ilM/aRz2Kq
NMa5ckiiBBeF3wF/mzQ710kS5ccKjh5u/j5JLuQ4M+XmnhW97sWfFRwdz03cV88s4n6lRdZ87zoH
R/NOUx9w7HDvPG76dcPO6Huc9M+p2lSf4Ignp7KK+q1MsOYfig9wGQhYsI96LTsAnm8+5126k3lW
GI0bFZ2Jc9jCNZ/RcDyIKyUa1jYlgtii9PVfdpXVykGX5XGKm+pyLRnjx4mv4/LyVZdD7PhnDyDs
SVqB6jqXBkWsMI9Z63i5s52GAB+opVnL6jpL7e+dp2pH6eMR5j24up7emWm7la5pWSaxnWWTPRs4
eikIQMmXlIOkD+xuenYSRTnJt73+BUFQHBJEAw2EAtLQfBXKTBH4wcPvVj0X4UNU2a9CtpEW3gLX
1pDNoUTOoD/wi6tyNF71RqHyW+gTeiKF+UXSVV1dgWCnwHSRXJYfe9rGM5H9lFGLGu6hxcL8mukq
sXW4t0vgyAtJRg7kHtvMSV6ybg7OdhH2qxZUEKk3hV1UX6DQV5JWkgFpAoSoXhKnuzONiZf4rNYv
9liH1EJhhcighCX7EqFsROy4gh0U7Wb28MeScKeIp3uvGS+368lHFjHlOwW92SEKs0cjIcs95OaM
WHbifdISKz/GMe500lzkuC/oWJOZX0bNsXIfG708SEsOnrl3LDzzpEGt9B5Z6vlBWpbttBhm1ayu
lsmWPkUbv+0ASS5N+eBp3Fvml97Nkeme1UTd9wW+GQvuHRBlHat7B2r51hzjeo31r8lyq7ARxGmU
Ez9tqhcQkwoE0DIcb7oG+YYWlphSNTBT+yrDGMQrzsOCr+MF/uirjvvoaG3+VsP5TgvlrZgs+JGj
9UVafTYXJ8Pq9bU0uy5cHFPJvl1jlwtGY31BVq+/78O5vM8VbDER92q2rR0DcYxzLAVDY0Rgn4NX
ht3OwsoKubVoerTaaLrTKfJRP2KlAwGA3AbgFR4CNKH/vTclVdTVyv9qmpH2HvzHXAmW0T6PLQzd
zHrL1ja7Q083vWt8K71z69q8TOpGuqXnNtYtAdLHfZ/sNEzbVzL6xzVucQDcMvSGe333R9ygNqDx
lWGfhYrTs1a24xkK39TsW40iiZT9r/mXW+cH8Ike2s2eCv+8PEC7kC0xsgXC6Cg7x8c7ZDtYfng3
zFmLUd17Kx/VWlqV6iUIa4zbEunWOwhd7sZxrPnLkM8Xaym3prn20lVN9Dl3vWHr1lp8KZRs2jSu
+atfrNdc3Ry22JvDMVqaYmwUx/VzkzvWRboMqG53QWjcy5jnhtgBidtOU3SfGwWsa4cP2ux46lsB
lf+OgnO66vRBfSurjMyZoplrGe0aw1ruq3BnB7X2VqkGhqaNoxxktAxn3sKzO1/G5VKzljwEXuY9
ymCWHLy0d19/f1wPq5BH+ilzvQBdxKH83P3y9EF5Sye/fyCj9N1cRPtnC1PGWG27jTSVydRgTZcg
3lut+Ox0wy/HUpwj5WxlW46pvXGKgdLjbOYIQneazXJvKvtViLwtm078CHFWJBsbBPZG744GeT2g
/hlEogETjLMVddCFgnhkb7KcOl6L6UpLJs3zNApkpf5ZzFmv5q1gWustbHebJMbyeTI0IuXOAlEp
8V+1F3XszrrsJbfgTrg92kUarD9kD+RUDhPZgzMr75W0DBW9i72cJkr1zwS68HoV6fqQnaC4BYzn
qlts8/DZtHjoPqmjaz51GWbIma7quzJtwI3bTU6e30uc47WdOempa2ftTqL7rmxgFKyDGpTz2ikn
xMwK5+4amrfAYcqWOrLEygHJq2LnWXmBKSefZmfuP6iXfB+9lkRNiC86yj13sZd2LP9CXotqkOkH
rUvcRwkJXCPYRnxFvHwt5zFYDguh5TDUJr6oy1VkoHNnf7Gg3N66pF8LWZhufSpTn9sprnZwBkL+
nGp+wqFzWGkBWr9hnp4kIourasfvMTgBcJifEhUDF3Lr+f9PRJjBTogyNtyWq3Hvqs4mdTSALdfj
ZEbR0VK0lw9ol+spv4R9kRvB+Yp2ERhLavdISJnwyZRix2M//WQboNEspJ9+tREp7sL/1RYWCulN
3r2yNgXe45O7R6xMO9e1VeyCIs4+8cx+n2QjDtua/i+vhr1WZiqm4+yutkFlzpeh1N4n6YqVnS2Y
JFemPnJa5S4jQX3j6P/J49cW+r/w/fHXzOpVgjw/v0DlwlOt3vhhab11PZRo01CCXzpSyfwjkycH
QHGpytr95nqKspq8oHzJe94WgHBQp0t9JPbdIThgg+o8yJXgA+E9ErTqKQagfCpD7Xs5TPWTsJvT
pQtBlWuXWHlL1NIlLQmVLr3DmqrhVpauKcv/yUfcJ2GI7CRRlUuyq7cUfZtzf1N3YgF37ZyT6Fuc
ts7xlvsaSv7SNk93gVefCtvXBwCAdgTk86rNgbdacsDMeK+l/fyd926E83o/X6LM1B+dAZqrDERJ
FEL095Nnt4nILdWqgfQFM1Ifp3OIpV+yAXWzHCLzoZ7s6HPLTkFDg2rVNkWM+bnRP9ZzfxTWab9Q
TwuceUhjv0iPXVUvKaW8e+GhTgk6IdCp65MMVgNCAFVmOjuZGHVOdMBvHbDoQojl6euezQzFNZmL
HEe+dbwYW7XY/dFESnS8pq1/U/7T1vrQf30PNoZ+7bvi6QRmyRPjRzvNn3IFIpPThuGdHKJI+VJV
hbW/dbGMCu+mREPwJC9AzqAHAKZCLTx0ym92cYWh7KyuzU7JYign/b1T/LJ9HmfD7KrbudC8DQor
8bMcspaHXZLE8clZsjvSlxoHqwnaJ2lMgZaew8H6cZszmcOrA70j/DdBJWE1iEmXUmqfNYiGL5Ge
UiGAXoMgWskCzrRKAI8djylTDV/goRqY2SYdmb9lNJ0qyCSGjZoEZc9W7G5Zy2VALgsXlZURdVqn
t36mxqVaDIHGqg9WrdWZr6oTDVtQAs5FdeHy6EXQ7bKwBWwZ+fdoxumbNK6nnT528I+6OnmwZ6Bk
S0sORZoYq66jwiFNx4i9EwzHciVNmaXZ+qPSJM6ddPVW2O3dygVvv1xEaaMa27Xj5Hfz86zZ9Yur
VqRvSn3bBfq0F9fJ3LUe/UwZntI5qag0zgdxnfTbZDxpLQUraVYpXL16ka79f05yU7h601Imuk3K
qTrzqtK1dYXOPi654B/EfRoFtOg46GkOCL7Gm9prmhdI2/aMEs6fsUPTR8cZlcR1gFPCSxdaEhvH
Jmkgz+ZJiHirslFB7VX5IxBFdxujv7iDTdHz8MUrJXExDNk7i3dKauAlntb28U++kbSpP2Y7BZrn
yg5bKo1/BvGtT0VDPtTPrP9c9vZZao1Zp+GOqpJtawWYgMM+/XDFuxvZaz+H9mM5IE/qG8lOui23
iM+ZH45rgcGnU+xv7Aayw+9Jaq1jJppjUKfN8Z+TJMpNUc2SSZFZaetU7cdz6ACg10YEX7E9IZVf
Ji/1ws/L8sw4GJRan3oYx6ypCEF2YaVR2PzHUwdj3WAm/FDoEc9vvch3Bgyrt773XgclaH7ybiZ3
102fvRGD36Ru9HMZGZjUgn/axPgVfV8+mKpcd3BKXuhOlsBh8spsa2nq+Db1CcYDFUBtfcyRyLOx
eMkatT/J6NyjAGRGgX8no5UanBpPd59k0N6X09gi810nz6zFjxJiVk1yH8ZobTnL5ees0U65z5ZN
psiHh52qryszP5huanwrfeTUF1NK1+p+JRSWXws3R8XFd4xTp+A/FUO43fwOHabW+ekT6pA1+Wuo
k6sfrvo7NB6696sq/bDo5Nkfrpqj/avrSfmMkUWx09tc2ZOVxMMa1KoeRuUbWCrjjK26gdHgUH3N
ko6sbhim92jiZC/cxA8Sf5seDoShRv/X6bU9vk83TCuV6XJZ33PgWiVQwptik7fju8aICId4Rudi
5Jm+SKvRfdMAyUJIVBmwNrrhLAOtPUNSGosWD+qJX2Av7fdAHPlQTXj5MFnm/L7CHx+p40q6CUDD
Xb+LmUH9m6n4r+JxppoemS3qen+eJmMxrLCiNTcynmlKcJazWdffz259H2bLsOeiKfD+vgI3u6nc
fLpP/MDDhlnbSut2sIDI38PGLbepbUw8oYgFK8xvSE6dCvakNYVH7qfp/sO02EfYwx3INAOVkvew
P6JR46E0sZOmDAhqHUP6jwPX93LesDfxUhhGH/ar0ulGpr+7XVYu4S7X/j8MSHDEU270MuWc6X51
p6SskMpQP0lLDrlaUF5dBuXQTEGPTZpqbv4YyE21upO+hAsfkFR+QSaKemxbwLRZyeS+wGplcmPU
Fpeq1+1wq38NdkGZ69a+xcA8RVo6jOvrZKWumh1MbaRjFitaWU0gn7SY+CwLiyznf6k2QhIesgCR
zlxxMvg6dYPttZb615m9XyQnc+h3kG0bynT4wog5zNUCxoeaFapZeHKqPtMvMnw1k7mO12V030Gx
xj0s1UOg/nnMxjPCNMMgs3kGqOXZa7+jV4YqJErKGLeHrqt84CBLuATq5CqPxVivrHFo7Z1k102l
Qe0TqYOdZNxBR0/dymkiFdjzkni/BaW9TVCYOwWOvfX3tFISZGoMzMpij93w3Oqvt6ZIW0sz8yAx
6gun5TYq0ta35tXfNQpBrefkUZDULHL3GWpr+uY+2/bQvGmZ0z3HbbUvzbh5Iw8fY53tfbmOqfby
RUyVP4PBGf2EY0pNhMQVM5vAAJ0wjqySltFyJOOi6EO/l9EycXn2ORNLh2U0NzABCkO/u8gobJI3
5BN7BMYYXCTo5YvFRuEd51oZ3kW5pAYbdQ1ym5GfbK/NRZjrXaNrGXFK832kjDRQoPyl751/Cnnd
RqTwK1f764VkZCbLub56ZikxzHtcrU39u6e6T5NtA4Wp3XJjTOhKShNOkvmYNZZ7iFGiWRlLUwbU
VO3g9v+Qxi0UK9Q34KvOSbrG2cI80cZjxiLDdwDa65/twfXPulUioGjEA/AIkmAQ00eMkJc+VD+P
qlX+RP1lLUAeVcmVM5s7xF8WAE86I97p9GzukOgxPuf2+E9pacZDq7bl6zJpqNpmbY9t+WKV6sZ3
x+J7BVZ5rSHstiwegOVRId7p7Ek/qbGLl2QwuYsCByGT3ZEzxc0F/9/mGaYOu0pEKSOY5duiGvpD
P2E43yCQ1IVl+rnulfgcx3a4kX6ZnsCgyZ1YR7y5WRSXwzFAhtpCbg3bW8TMnHR+8z3bvu8r/RSr
hcYJYD9/0JKDFiXQ2yV9+3vUB1X2glZvcpiXUQkOrLFh6THS4oUcxjEUpzelHuD/c3LtYShslp6P
MQNA6W2fKjiRZMr4SLImpQTia8CjIY+wr4f1lczxly5Ux0e38jN/VYNOjw09vpM+q6J0Afzl3JOX
2zq+obKA+U+V8VosM1H5ZHF7vPXHPDHuIEpiBEwZ8tbv+N1mAks0Y8kedMh1ZYmZ7NqA3XuajxXq
L+q8ahZIy18iFhvFJx8fi1uEZqIErqehhrBvVt31NdoHv4mhQvhM/MLfom2kX9mlN3aoFQc/1Kid
jkIilX4q9xOwmDy8j83iZ9Tr83c2rhCoyqp4NIJeuQSx4qypY83f/WE4jkk5or+MwYthpN6utpz6
q6uPKwlQQuysy6gOz6Ra1GctiB862bOBtAGhXVXdi+ZX30WqADJ7wxJfyZ7KmDKYb6JF1y4aBoPy
nDih/k03A29b9qN3RMp8f/WxTw3q55SdhjWSE+nXrAPCL8rMZAvN0vT+tersS5+ZzZemRUAiI7vz
hMRGAqbNguWud/Y5VrGL6TzPvio8l2OCxmsxo71IyfklH/V6o1iJvQuX/aiJtNhjpYpqc3WXxkO7
7SzrAIe5C9fe6M93DjIiUBTh/kG3+WvTbfXdwGvmNQEsiiCxP+8BwCTfcqSkEky4SY+mLK3R/JRu
bsaQus+3P6KXe5QK64sCAXU9ZPWDaoX4n49+5wHt4KF+bZsmezHMsPrDDYARB8VWxwnuQbqa0Qru
lgtkaqysEkVX996kZ4/B4vYJZO2T2/GTTbUmv3Ylet8f3AGFOH/MqUjy60yATqCqs7zoY1KAONEo
W2neBqQZoQCHRpan7YayCR9iFjcrbIugHusUCowMKJM03QqXbCXRpwteFMbnzPw5k21483Jta9uB
1SAGFGnIvUOfHKcEyAn2OntpWmr/3pcvff4SEjXqVifXtxkW59t2UHy4V+gLuIllvkgfsqK10rjP
0lMPLg/Sgl2iVYSPWt+HF7hg9ckGboZkRDl9s+z41MZDuG9MqnxvzYCChK7i+wqIYdojZBuhAaur
69mI+69hnTymWWD+O8bRWg89/4c/duhzNaH5qVLKcevbME0Mx4zWedPi0WmW97Fq4zJGaSJZBb7R
nD0n7F+C1rQOQ6UWa78EGb0egI8OoO2f0szuX6B+GhvPcmD8hbBRhhCdkOVSPl7iq8GHC3kjD0R2
4G5xoxnWQgyQgSvTYLKdbeCM/Jp4h99l3rhGSZ3XVpP9D2PnteQ2Dq3rJ2IVc7hVVit0cE873LA8
njFzznz68wFsmz0+e5865SoWASxQLUsigbX+AOkS4rt/+dCuVZ+ygp0cZZ88WKWHV1bCF0Qv/Udv
triddlb5EFrzt8BKpienL7nhuoN2CEk73WTEElazY4nT3MVqlrjBjvRjbKp4FutBf3F6VKrF91F+
DeXXMzZZxyR64pDA//XVBHPWXbImf5QRa78ba+omBtm7fLPlwGBayWXST16kPZBXD26VLuwnM6FO
O4LAoxyrd8OZPP+D7JOHRIz+TyEDtcIriHSWijHlerW4LxwWDfmoKzi9Td+Ff0PQ0Q5lpJdCESf4
C9l5D38jErQxYs2v/STYQbn9FooW1cj0xYWWJMdkvD7+MNHC/tSEg/LqTOljjq7/oxxyGqQOch11
ZhmumtTb7SH3APxzLVWDxmoLUT45OtlZeHIzp9wpI5nId0GReapDlJNyDBsUvFh2sdoHuwqq8Q3F
f2M5IJiCv53iZnd8KKazHPAb1bitcW4IaNao1Icldp0btMWxza2LLKCqpUoayPG58YiKrDPGxzpr
QWWojsMt1wR2TfcYtfpt7vtiI5sz2synqMNmQDbTEbCmMuY5II1Mu1s22Bq/aouNXN+zzEWeJiUP
ONkQn5fmusD/0P6wP1hO4QbhGqxbFyyjkqs8mGk0NRt3rCgEtS2CZ7Ith2aeSFQ6e9fcV7FjHj0t
hSyH699F2m2FEYwl0D7xRjYHBx4gouXOuX9w53HG2Dsx73FeBsamwFEFoBLPG9kZxIzU7ObvQCuK
22KaPZLaYQ9U+g4mbs5zKKSEJ1FLkGexrCXI9nIqe2upDwxufzyKOTqlut07UzkOQxAW3O9yTD7f
apRDjo5fevtUNHFhTnf+lFXniR/xGwbxuahTzTfZ7Bu86EBLvZQuohBegyeomDTZdfUYROE3GQTN
Hi108QIhonDnAqTzwQMOhO1Ild/0BuXYbdTUFkyA7rNE1imDVe76yO9OPawzVF/89+Y6WtR6dwIc
GmzzpOJhMHm1fZILu0i/oqmiPy7LumHQgi0/wPoo13DvCzmnP1l1123khF4sB+UAU2MrMfg5idUf
OIBgW85JDYusKpCpYfV98knkbhy5YnS5Kz1O0yW3a25kfUM1FvdynAK7nZVNyVGamZv64JIfAY9g
SDtz6h/4LxTB3lHTgKl9dBL8ZQxCxUvIvyL/WUOhfVpexCjIljsWlubyz5R/8Dpr+UMxBuVm+YPf
Zbm8DxkV9LZFATY0l3cup1Mai06e1TynZneOISLxwBYyeFIRT0re4cewSaC8XQt49r/08UQgm3tl
FynusDXAspwipzPIppYKomBRGkBBM5Ty3Ahc5NqUH1feOeYyKnGSa1OOrsE2j9DPru9+67zKQaOj
OfiWib2GYSWHcpj9v8Exsp4DRgSRHP5QbZvNHWXa6KxXbnwuuqG666GLV0Fseq9B6wCVxr3urPsp
WGgb5riZuPFNQkd9W024w6XJTaJF5ahszgJ7ETiMrsFWoD5DnMT2u7EeEWyvn9kmfpO7npZMBaCN
IDvbQ1l9HewH6ng821AAHXayq8R7c2PYsX3WldTda53TF0f4XZjgZpS92bRPzPHhDk41vjXyiyW/
BemwQ7I2fv8a4GzjUnjK5w9fYwUUMJsypml1sA/VAu456Pss3FmVk5ySCSw8j3EdWS3WL0iHzQM3
zUoHTYNaEoJ43bU29Rtoh/YQgdBfdjNqlAIFJJcOxdSv/NPSjvMuuoMVJ6ELynLpkxPhJl2i6Xsm
BCyklMVkdJ+nDlCpbAGpbp6zoPqcj3F1WeQwnBokmmj6ipaeEYdTAewgNAO4u3V3mVKqG4kY+BM8
APIIPR63M+a9O6BCGtXVqQ0LUOF+jS1JpivqvkfB7iVpfPXFgbCruT3eIaI1lNzBFENHya8ALrJt
w7rbcKdWzgFFkJcoN527uF6OFf3OGQYcPXZ4JwBwSxz1ic0BnDGtf5UHKLCHPla9J9lyTEvfKLGr
PshmMKnW3mwrfy+beV11D7Mx8xv2wuFVb5rmEA+N+aBjCvfI+jfYjiGZbqBhCRhn+uQBwKK+LyJ1
2GqaFj82sY3bCsvM4dxH3WfZtwYHitLds5qnuWXzTB+SR2DV48MyifyAdk2wvZOoon4czYfCUoKF
NSbhQbK5gIwa++No899mJ5olmsnb3HDKa+JryfxGPVPbo3DHs17xya2guyPUjHznUArNpfXQCYGm
BIzNAUBZz7OLUUWtKfHLU3NQ7Zt1/9Aju+UseU11gq+jDRQ3IDODB8oS/xaFtnfDokrHwaSiLi5H
ZGeqKATVCVIYkMIuRjm3Kj8nwtsoHHZAiBRgN713W68jR02VpStPZHTIiP1wKXla+W21CR0yxLIp
505lc7IVozmakwejzmmQhaSOYJttdm4s29/VwmjJH8DvDCgsPOhmy55tGqPlXr/cwNO22/JBdXf5
y5cHNfEGfhbleFieY5EXdNxeqd5GYf75XUafbZB1K00t24LJzU+dACnJA6RKkj/zc5p37UtSOQVi
+zr8bBGQULG7Vl3vUhKdw3M1WcqL1baJyAVlPwJFf5rB971ZRR4fC4Sz09xzj0rUNreYffB+Sm0T
HIZlC+WU/rvddA/LfVqP8UTOwuafBicW2LtcI2xV4VNvNI9dyo9rSFRqD7aC7b2DKlaVxFgVq1gH
p14HPtRyoZDVqfuQUZA4doOvPsPFa/Fu9bJvgxHd5A6qRcOiMMmLWDq4MDCDX9WhbfZKEvDenGy6
ubo3nAJzrq8z8Jy5qw9TmxmsiUGLi4LJciabcuCPvtK3FbSv+IDWgUqpfT55cQU5j6Iy7fWy67WH
kpf1zfS0DsrLaOqgPjjNzzLA2DgTjsedcDeee689ZtOADu5/+vtgZD0pQwo/E3KD2asTB9HN7NP+
PJOhZklIiUX2yUPBfvAmz9LYM7AcHL7K1oe4NUQZqKYmaoU2yh+XWa9lBZ6zs/W+IG/HC68DfzS1
qTW2naOUu3VADYZoayaZuaMq4YMEiNBRx0cIzQsd1QLdMx/kgDyosBQQwpdH2WGJQHnGHaa4VMhl
u5O9hafdby2VDXSB/ThAAaGis2p0yLP/XahDDiP79y79sc5bp5D6jrZlCCbVrsqtWfBdDxo0QwWd
LyD5+2w651hJ0HydoepFlplftNj/LluyP9RV9aAj77eTffIwZ2m7BSYyAWTlOrIvgzcoL40lX7Bx
XEAK08GyfPcBFkF98UtKwfrMZoBtnXmXPlceYB4sRZLhYMkR0vbRddZVAKuXzsLupIrvZkkKYMEX
5+rPcexYzQqWfarrAwxov12QyZrvzKdMx4RFjlLKLe66pywzY8Hhj/qbFlnGri8Ld4dfV3+3bau/
o3Y53M3Y/Ndxrfwku0zRvwyKsLTcl7YWLJHrxJ4Fzkkdyy/yCprPv42c5FP629nZnOzWayjdG9Yp
rOjFHmo7KSUCIQaWxbmFXkje+Cdt0sCAFGpD+tVwt4bxLBeSfWFu2QAnn+SWwedLKVt+r7gbUwtM
/otHva22AZrDkF2G0VtOqeOjsSV7l9Mm1vW96tUoGq9RlBmbC0vP6WT0RrFdYehdrveHHFuFrZEB
clgH9BxzpbCsbm3Yfeo1+HayrDi0DjSbCc6qGuqLdNrar1WGd1UibemXxUBZSPzdL7vaekThtQTS
tpZqe9a9DlQd3MAy/772Tz3VFKA6437tkyE6GjWAe5Sva7/nkiDCuUTjdyXwsejM68im5clX28Mn
Oavd8VZqjnkxZ8XY++k4o1KavplkEf8RoQLs8yF08BPrAkTzPRQNsreyMGwZGoCsPvDLKPs3DPfi
SiuuEmsmEWnwaY6jU9m3/3aZCksEiTyT/ZbqLVFr1++JK0hNdMmJc4qdSlj35X4agaNuJmWszqOq
3lcLFIDG400qiMk+L7Grc2dNfJupEy+z5Kk8VFVUn0d/uNdCU2ztT7DHuMAD3Cm1nqobv+jD+8yu
a9caZfex0xUjrmKGp6hP/1miEdoRLspCmMtv4XMT4QEhuodRiqConCAOrZd+0VgGn9b+2M/6Qymy
AmMXFLe5LUE3KcV2akiv72Sfl8TC9BOowraxqghVAAKXzqzmgbMpJkRNVSYFep4mRzkuD0MA0h3i
DXrq8HJv68D7bLPyTvngQ70JtkkUJDfyzcmt7MORyu/vduxiMgZBoti0Xpnc5MBohTAU5Gnf5UJO
C4bWMrEWQVOe5O1OF78ipAvOfgonaLmkK0+VRrzP/7wsug91VtQPPYXoy6TO2aWbwuwim/JM9rFE
QQ/qf4rBO4P8udGCe+YC0WgQJ0/XK+iu5iLvbuYUu2wEy+dBu6h9092LFI7jkKXJ3w3wUrfxo3+s
3LPR8FHLZ+okzZlEbn609UJ/jZz0Hxlh5/6l1LPkC1LkKNGwBpI5j1HoVSGLg08Xe2r9v01VNEFh
vI96hvsebNh1f0YpVOc3HLl6vNdAnT+4iGEdy7wcgOelVNkiI/imDs7NskhJR62ytdEb+9Em2oh/
eF6+VhiW76cu9a76VAEUWK7XGHW57VWAqm4qdlMxGrpSalf2saGq0HEQO81RxCgV7UWXVwQ2NSgB
2ZfLGDmH9BFW6YvYqkV5cpt6TajsqEnqGxCBykEXu5/Ir9gbibMJ/cN94kfue6CB3OhJ1acfLPLf
Q2ScWjT6LeozYIBWb25knzzE7Fazts8vshXNOvTTJrX3bQutbgRTde2iiPVG0Z6xg8HU5XeXjJCD
GJNklMVfMtY8h8yzzN08kmfYmh3Kn6Y2PpeCdTM2nTBMAFMJdfwb9CN9GzlB9VS1eGkOKsIHftdg
WxJFzjZII/crKVRE9gL/X9B6uyCZrvms1Dh1Q0wNi3q8dX2FgqFkscZodUVl3ogf3a8+GSgPyqC/
ybkr43WZu1wmQwhFXFmdS75tsMu2EochERtDUr3jP2UfOwaH1Tv8OdAcK6Rjbcoz9WPUB2THGob2
3Xod+RpRgkxqNOjz3pNFsxE8/5kdi81ugzfcqeE2IQl4ka31fYCynR/gNP+IzGuk68VbU/XRk5k3
n7PYLT4n5MvPAYCZHQjb4rPdjApI3ByCtGh2VhNvdPYld9l0whuLo5jymqNs0GRFCs+KrKPUatIm
C8uI2n7hHq48+mX2U3b3sBkP4+8oZIk+RGlD/CHKbskCR543feEBeAOT/H6tzgh+Sv2n5Vr6qB5K
w8esqDKy1wJj1p2ZhfGx9aoMBTI/fIiywgVQzmjfVc6zhwmjHAxEV+q2b65DDqes/m2BWRyLJB+O
HUzw18acg00vlMunMURzJta+QFYv9/NchddCCyIgYy3/UfY4fYe2sIQiFYBiaJKbz1NvAgPtGp+F
mliMuXGfbipR94KtCZg6RDx3SvFpdXOUgoufATqLOKv2z0UShvtx8N7P5t9n6+h6hkTR8DyCat//
f8QVEygIHsNHPzNL/bM7xluqQhNYRrDfKhIQ2xg9o6+9lr0sOHmvOs7O2P/Mh+ZbrWDGpoe+C64i
cJ9K9N7xzYZGijVAhG4h1ykUtdqYmbDpbTHn2NQ9MN7Hzv60FJl7dsiW2bWohibNtfO65i/khQ6s
7DHuHMzu2Ju1fnCBx30VoKW28oLXCG3qm137FLtEv5rOPNWnqgJOWwxnA9uU53nKr3pRWW+GG6lX
FNmFwLBB3n0qhhO6pqCDRRObT1gvSmEcZfBUDVRpbRxb5GhQji95H3ZPctDUDx0f/FvTF9hVueEr
stLq1ewnt2Al0J/H3uFBlHvq1TbMuaNEDtp3rmulancF5KXpnyAZ632gqqeizvVDa8DmSz0stSCA
aZsocbJXW7PGlyrPNnJQSuNAg/luBWRYZZfmgTus54AduBkc+rKpvmRs3dy6n76Bw2Up4evWhdxI
89iME9st1w8OBkST/ULAGVOSzCRTP61aIpKeU1o9Jfff+iIkxg45QogPHwVDZKDVZ8M26VMD+xwL
pJw4yHl+6rOGobBqsUvHxnRXDI31atiachmstMSUwrJe87qZn5ALPMmWEtGF+XQRdfMn2aNm8auK
EyigcYZ0DbEUxw6LB3ktrScdWeMbeJBN+UptGEF3wsqOimKc2+p+oly8mjQleHpmbLjAzhVZOh+g
u9VXYFQuwmlCHQjvXFEvFuOjW6MSLjplUKzAkTmooi079S5+j1nmrJF5apPomZMj3nrJJe31vqXi
zekc8H0EFKid9b6MT6aS05Qj8uDllumdNFN3TirF+bDq5gscDwzG5SmUZJh9Wo+PdpzV5z+HP0Qu
p0PkKDwep2mztP3BmC9oNUzKVp76FfYXmHidc+u37aUx5EW4K9IasFujo6gnSl5UWctwMdKUbXlY
IuVp3UNcM5s53kiijexD89RtDkgX/CJEBLC4Fwxap8TzyZ2SbxIp9odwiN6okxxcsGXr6O+BFX62
DoaZO53SOP+2WEnKC8s4T9ExdclavgeoWYEPYtmvduh/kj9Tkr3bpPx2mu5mjJr5qLaB9QhTLSf5
VN6XCN1JggOW79N2DXG1ynxcL4XawRaYxc6aM7b0ox49mOQYNt6k9K/O4KRPcTGf5aDs6sZi73p2
81zFc//qBTYyMR7EKjk4Ddm4L9AvOHSjOtx7HeKZaQv5MC8J97LUjX9qcQf6SjJBnFnpNRgjaD/b
YMydR+my0nvAYoZy8hAKQx9M2q8EXonOou7ppyVEDmy8rBse3m0gJifUzj1mxlJ1LE5IqBdB4m5l
07CTcRcXQb2Mqn365NuD9lxEiv5sloJ74/zSd/ZDRB6EFKPZh8gcCX1n2ezndsKID2LoANkfnW2k
oMN8L6Wgl9AJ+gtA/OmLGyLVaWiWTy6SsD+uKMLwQJq+rMLSpYYIkBHb/N5QWc8GpbqZlmF9wtYr
gWRN9UjSLPoOYUxUYpbBQLApbHd4K7uyvskAGQ8GEACtoGUgYWDevXm4IclsfZJd2kTixNPCTVNw
6VDgLPhtT09QCU009VDR8QUSQx5MVXPOXRL9u3bJM/SOdo3Z+TfZktcoeaWt5Qj2hbiaHMB9zzlb
jfKP7JJhv6cbE4n55YURRS60sl5gzAg/2egXwgmVgOQFh7yimdUyqa6T/vkDMnkFOCcC6oygDQr6
fp0dl7kr1jnJKMCWfDGASJH1TfJrpM3apSg9FElSkRbWvEsiuuS49AL1ihkcvGwzqLrVwar/5pGh
XZZime/Wr380OwMS6TJaDflrZzjJOR0N/bnpYOGUAgwva4tlxbercaL/NGt4O7LUKIPlqCw11iJY
zkWN0H9RNSyQAbcBsKCghmpDFH0TKRSYF7F5U5tRm3aT3easjoOKHTwjCmL302aZkzX+FhVcTaZd
ljkZK6ttmNWIAJ/LqPgkM0hJ30HQSZP4sPCq17bMRckYeZbbU71l1xW9B8q2nCiH18wVNGoAbzJ1
ZKdkZ0uXYtAiPyTliHzVcq++5uYPiEUdEilYNHjqi6D0ngwpS2RauKst89BiOwPce5CpHZnMSZvW
gB9Zdqc13VPF43tfaMVsOzVbfLu6sDsppmg3v8c7zaa9XuPP9sJzzBARs0PPOJQWC6Sydd/8Dp9Z
eQjJht8VxXXukx4+NqZWP2BNhw5qBvztPmG0snc18tMyWPbJs6YguRqNx3W6PFuu2yDewlaxPiQV
SUUQK7yYfGnUyd56r3vMBtUcwl1TlgZGdVZQkvBLiwufVnGRZ+uh8r3wffiPmNquGQl6LXnohcii
uMIaYkSYpOlNepXPpvUB1bXOJ1UNivMHZ2Q5KgYMkjjnd5C1AG7/HsAZ7teM9VIKoAg5Qz4X0R0o
TrUOcHAoNB9X8iTCd7lL/5orNKLIo92dDi3+OVX1F6zotlofahjD5WeRoX2VkVVDfjCZs2fZAonz
ORvLepmHoQg64cjIXOQgBlADyjpoNsqrdlbo7NweUQE5qlQI2HsCFyWbuok6dGKiuFvIPyiqELzS
a3aHoin/3HpGdTl0ZzSfovwK3wmkEXJs8aXzDagGmT//6nCb8W8fWuHhQ5Dmq/FlaS+Rns8Td4sV
WkyOS622jp6b16odzauZYswXUcQpREtTNN4W+OlfpzJGB3+PbnQb7WVznTw1ZdRv1k4vrraADYKL
7FpG12hFBeqneBpf/6MzkaT0sF+7ho7aIx7n98vZ2mc2NXwmJ8UoOs7xevtfA+Vks79Q4MPBSFxp
QGjkPCnNhFp/h7CUZZ1DkvwTshAJvgyWPSyH36O+xmOMGhUDsQwECXqBkX7lBmE0B8RCG1gtRfjJ
tf/Wi1h7lvDcUuvygwpzcyfH5MErf6giQDbQhn0PkPGB1v9lh2R7253giG/Wd93ixbIzuwxfOPHf
AcoW0eP1v0IGuuKdybNZdzc6+gYPa/8yY21rQ7Crgyx5GWxXm07e1FfnNp+fe0Vw34zmnk519iXN
cAaMtMC7Ok7QXt22qPfFjJdliRBZjzbO1sB3/Fa6lvXST/YnBJydr5RaAzAxs3se4Pt/xqBq08yz
8zUruvGYUSkBd0CYDa7OyzG76TJNe4AjjUm9CIsK7VthoT6J3i2JTB2lIxkPlTNGaTEZbtjn7CYL
DHjvR5eFWvPhtBu9cFsqiOXIzgVaB745/hi69LIAGvfJoConw8RIcICHcDBE0VxR25+uqvuPWlg7
L+SIbq7X1c+Ng9rpLXAjHyZNZl/nDHQDcC8Y8tMYf2qi3N0YnlrsMUac8wcVb+HDgk7o/Ynq12h8
VvXNBLHyc+wkMUpFuNmScDU+G23lHjqQqqSuaQaDMWxsDXegIbYoqfFw30+xIXj3pHTDzsV6KkYI
DHs5FyP3YJOU/H9NHukFBL02TVXXvJwZ7PvOiB89Jw1OMaWbBy10rQv4veTogxUXLJN6h/im8xcC
HS2Ky7YCNyy3dhCjLdYiPdnTSiP7hYQLjmDyVB7iRq/YI/nRbu2TcyLHMzZV5XZbH6PopyHR9HvP
nWhFy8qzQfXD3YCHJHv7XzDaXqv0+4BItexaIbPKFEcfYtEGNs8V+IOT1J8LChyTvXC6roJ1UySU
7cwOl50JqXlc63tb3cnxqPKBRIbOzz807mQzneNsn001DqwrHESCPzwU9bZgvLu9bMrDEjN1YSGg
gd9buzF7EjmASUJb3/oCvpFWgKVj9tBSoFQe8s9p7qtPa4cFdGWqeoWMBnKoUvEUgYd5G/rqtMwz
hSYqQEf7oId9B6eGpuzLzLS6JI7ySXbJqfANv2VmjCxRFoAaD13lbUCG/jBPXXOQzU4HZ131KDDI
pttofxmZHz3JlveC4LL5lvhV95Rp3afa6pS3uBm9B3k9xFJQKwsR1U+G57np1R/ipCiC5WT8v3r+
HzHB0LRfInJosxugwR9XbzYAwL0BXf6aWkN+dZMIfBhgrL8aN/wxeMj4G3CXUQKv/u5yyuKz4QfY
GvXQCYNZP/lNhwJwoTRbE23m7yXf7LBKun+j2v9Wu3l3NzpQ15PLJjx29ey7D+MbcyfDelRsdlFq
5AAawQjwuxrYf/ng51G46tGjcIX5Tp3m36fI3I1AyT7bVBdPFhjZY4Xaw1fTepIXrBXV2ZtzPpxR
6x7/ikPIbeKFStUIUD+pOzwQq/HZ9oBke0hEvSbBeG5twz6Fod1spnRkK9t0oH06xdzLj1N+J+Sn
y6b7kMedeVs+a/FdsaKhQyhv1E9rXx0mwd6cqMKr8nL178tb80yhx4/Oi//QWmuMB1he7qwdZeVw
7V/KjGJ0mEi0ytGgMx+BXRW7JlDL25SG4z5OC/PVKbDzU/U4+Ccjw8gNyfw5N+lTUHrdV0M31W3O
4umZWgXIZ34iD51tJtvE0PRH0/KzTdib7msAumcfe3N2zaosuiJ2o+xd1dFfC7eiClxVzr/BDhmj
7C/UTu6eSBr6Ips4t+hWRSQX926bkkP03UxbRlBUp+3IyE6IoYigdSJ5oh4uZWUehazPWpqbPDs5
t6MKa4my21prK+eSUtYaJ0fWGNnEAPZXMW+t8MmRnILcBsDD12Fsg60EX0gYRsZPaDe5echv1IJd
lxclfuEozz3IGInmqBIVjKadPMmuMWqa20RSDsc8BzMVnjcnHj8BfhBlclRMrbrnhZr3/yixon8z
Mr3fY6kYwsaajCd5KOFt3vQsP9ZIyC1dsj91poeKFd41Emrasss2MVLGewLpMjFdDlRe0h7lJbmV
YR4CDy0YfcfdlO6wJyPe3hC4yp4moes/TH5z6Mm1brtozJ7Wgf/GykHVABzoY86ylWFan0NXVJL5
isii4IzY/xRCPWdQzBJROaU/5mHfn41mrJ4Sl6R7ivLgi+pon/qh9h5qr9HzjVN5kBqa0fH3aqv+
OpUBS68MWGJbkqEUSON+JztlUOX7tbXFCrw4p8i+tGECfE+rLP9aup/gVXk33NG82xjglbszhLjq
pPHQz50St4h6rIbTbFRfZKBHcRoIhrjAWLuXoG4jjPdEXDoN0d4y+E+SMTNESp5f+figWLl6qKG0
ikXK8DXvI7RB4+zHiBwWmuB59uSgB4EfaSCXMUuEBM/ZjvYxogQTvDGAwYdOH32JHLMTitreDeve
4c310GSgmwc92uEa+nZu60Vf/N6adpU3dmc5aunGme9W9alLO/WpM+MvRRFFX3Dp0o6l40LdtjBi
fBdk1KLL4DTBY13pydWtR3dnshP+3oO1k4JMClQ3dsUhPE/uH3vpjVd3EXDd2LnzpvFVioPP3QAW
VhMMZNVK/hhrlda5/7/m4c0xHDTW4jgAOsU9NIPHNohc8ndjcbf1rLjLfnn238Eg80JgQSJEDCCb
455bMWudOjSZdhrH9KuTo0QzaCVy7qAjPIGJCI0YWytxhmgqzLwm9HZ/DMjgaCi6I1ZIyWadsV5F
vL9rkv279vCF6DWSzOnLXLflGQW1YlfWfnHGuRGRzCSZH8Mm149zU8aXcurbS6KW3XHEFxzNQ0Rw
Vd7JX2qMxbY79cP3Ms5v2JAIOdm3CnONYFNbyWOZq8F3jOn0jQ0C/rU34beATWZPXG963dcel0Oj
6o/4yk07Re/M3R8DCQhwKBXkUyLFM2zIZSLajffGAH5v6Qt637i6qLCicKo/OuqMTUGi1NFJvpLs
nIzsB3iccgt4GgiaEiXd3efvanPzvnSlvosgR5OWuzgKZuxYaCIIPyEWjQ4cy+N0Ah4mwDSa7v8A
Cq5zrxetoWA3tz7wsJL4YSRgmWSXnLA+CGMz/ewGSXWUafvQ0H9GGmbDskUCkHWxPF0Pf4prxXnz
Xrlz2pdayABZWE8WaWR/z2yVrIdiDc+m61rHCXXVsz13zh0AbMMe0K2/DK3yjDuUj1W2b54DwFB5
M/Q/FLSzxQaoetU9DBB7TKiuqtfrD9hLwTBJ/faZJDtqDIgmfg2yHFlA0/gZ4wKA+PZLWo/6bZD2
E32kbf5oNlWYHz1Vz8goIKgek54/teKWLu/LsTClbDTzL3mDX2/ra6wcWGNRe/pLttZ+GZtE+Ei6
Ed5LN81HPgl1AHxpsnDeOhU0Ktl0tDm6Nk7wr2xNsMA+wV5/aWN1uvV+3n8yrCw+OtDDUZZnsLfz
8SUOljEXLtR2BvJ5VFLDfsQYbLfq4/qNBWNysr0tNX41hRciHP3qRH2oxrp9mfu3yQrbezIHiA2b
fnQibYtPcagDmhN964DNgmdTV/V7XyvOqtyITiGO35s1mIeF6yfjVUKXusKycfEJvi2Ipz/gTBLY
1MwBn1zoL/inSeKnSEDsWU/mG1l1V+xEgY05J5upyB2UeF9LgAmfLOp6r8GAjak3x+pFho5m4kFW
UDRB99H3WMVae/mh2Gr/5thz/yBb8gAARjv5Nu9q/Ygn5eA1U4CCgMXT4/wBkAgOFRatBphrQS2G
CcpZG0PAFCWWUXNGJz6ToXQw4hjmh8rM1K2LGOQRXQi8gxwUhTOtHp9gdLcvamlGD60T8KtKVJre
ZD6WPmoYUQvgagXGyV/qLH/HVttUB6obA/Ylv3/Xy/JVDsmZloZkdWJBFRRFY3Xufo5WO1xlhRjZ
2nofu2axFJjrpEgu0GshZYl6c10gfqX5lyK1k2dKQLsONzRQQU7q77I8BLL0Gxu7omTT6WUsdOsm
IbMklsJjL3XGWMoaGmSuVFiSSLJvdtX9dv4kO5RUTbad2yBzK8b9KGJ9I8J11J2gvItCtHgsOeJQ
tW6OxuU+TUbrZk4FzyzZJQ8pHs6iXzYCfJwX6EDt8Wsqg+myHua+hDgWG+OlqLuigjpI2x5qRLvL
4kHGya51hjzzRpVKUnkfGiO6dE5YgQNFfLwDMYUlTB5+CfPsG+Cwgf/nd/qU6dQvo5kNX0NXMPD8
IHkZ62k69FqIuHzbRZfW609tZZobTM4RGxKHFNLMXekd/1BHpbYMyD45WljudO9wHorwZN7Jrtaz
yIxRiT8WppefoAZhsWU19XPhmzgdD9Stl9KJbCd1+asd10P+INtOBYJqm4l42W4ES6kye5xGmqA6
TColFNPq/a+NWyLmiR5jnPYPHhWEb2MjdEmQy34ai1nDxw5DZcWco6f/ThqF8qOYlJHT+zaLSd7/
MGlEnRurhLhFmZQMeK0r+p1M3bYq8T9R9Zy0fcwmEhGG4AZxiT2hOHReCmDbDpLT2hcAT0SwqB52
sk9ewIKide4tWN2V2E/KPi0XFqMORYQGCwWItBzkmTwEmYFlo13xxNDU9wFtDFTgDL+a5BSF8vAg
nF6YKwdkyHqV0srSTWsC7Fz7/rhK2QwIi5QtPP9fF14v4gSDC432uvbI66x/a1UryTky5qc/+pOB
zf9cxvG5Ep+oaQtQClyX5fN2/fFj02AzMwx1d5exnf7vZAzpM6DE/qGEALtZ/DJ9G826yOwduJP4
bdr6WD8Zyrhd/C8HOIWHwWyc3WqgCZXrAaHE8s5mWn1hL3M2itQ6LxAJCZ5YEBjVrkCKaEFW1ENN
qsDTTrMWoTGVedom1lodK9l2uq+HeTCm+/8h7buWJMXVbp+ICECA4DZJ78tP9w1R1QaEEyD80/+L
L3uamtrVO+acfUPIoSQxQuhbRvJV6UlxpqZUR8UjsEKbuARZZG4vYH1oAnCO7oSXAR8z7T9XUw99
tKbu5mJKSaN6392HH5u7BCr/imci3t8iS7Hr8Z0m2P2H6BTFogAGvU+pwRTdmsNTTWJpqzDyMn8O
Z821t2jVnKfQmJhasybQVvRDVMsrH6LfwVVzgjcn7Yz9LdY2yY8iBP6NiiikR5upqFYwYLpF6CCg
ccvOgG7QhjVuXLMwDy+jxqMnq8PXKSL9/CAMKZ6SCsbODAyZHdXyeCxXYVxZa8rCmR2xn96wl9TY
GBHI1nglfartQCADBAu3azh11VadBtyFjXAycmWUGg+F/ZWqbp3BUcUb8c6hXGmpezqq1ACaHQuU
Lz3uLpB4yui7xTodaI0pCw9bcbwlYc+EJJQLj5SCFqU4Qgykxjo2AJPSfjMi5uxBJ/61YVPWHpsy
BwAXhbqnOZB6dYtf+a4Kq/9MUtPbXtTBp/n5l6iNAWiKD9nnFosQfx8Cpx+mPOeDDivIalFrQXhM
FGLWntVHxzkrprJiHBKQAc3+2hqdu/nQBEHHVC1ubagL2of3LIYbC6xBpq5pF6r80DWVzRXUDitF
bwlz2XouL7BYq25HWWTtuHaNDBqiQNLsYxgh7in1WfZ/KfvQ83/vKvrTYaQqCpLFfID/vZsk6/A+
+azNH4/GMwuwTofhSnvdfu7WDWgA//jp93WfdffxUN+3f1dHu95+4V0p/frtF+EiBmYvFfzHMf37
333/69QN7aqSBn4Gc99zzVz28aje9/Q//H6WAvTw8QK9y7/72XdJOqzP85U5YrziQYlPUpHvi2lD
qc62s4/Zz5pQuwlPtqfUH/edm8ztPvzaH7v6F/t+6Go+0vnX/tj9h33/xa/9v3f1x/PSaNodBLoh
ej6d+j8e7VzxPx+tBjeVBEyFf1zpf/Gn/3hO4e6HFbB/e07mbuZz8tm+/5/n449d/fHXPj0f81HO
Z/6PXf+xyVzx4XTPXTnQJBNJCFGXBrZ37mLABOI84OvZtzsF71Hgyg3ADlEYTeiYtgHdPpGZt6KG
VDbXdm0MrsNUO1fcegCSFTXMBuJ26gZizb86pGwIpR4fUntwkxgLOFaoalmyXj9pYd4fExlqkJ/g
wxcXAe46F+aTB4NhwOd0dmmnjScc9xinHMr3yNFGgMaOj/5s2ORhPKkqKc257REOALMlVmPcWlND
2gVrEIhKymI/d+BoXXiBlPOHfj02QkEthQ9o0Hvhs1KGs8i7sTmUHYueEQIuEU/OnWPcl9Gz4w7f
oNYMT6Epl8cQcwDt8EI54OChHAhCEeUKNmIFCppB1GuYPuidJxYS+gTroionoymIYe3fJa0grEy/
B3zoV2k7J6ktlj8UxORiCMYI4AoBDreh0wyViaXrBNom+Ct0G/acwcwZcaHiodWT8KWvXXcfRTF8
4CsGIaMAn9esz+o11aqib32RaMaeas1ePPUIqF2dwAH+AkFNYwqHSki8LjKg219BbPsG8SXjPtJj
qKhHYvJCyLtXnvc+QhNik1XwwApY3104FGwvMGHYiza3Dp5emGLFNEgLQGrmPLcoIAxzVsYrlTho
4EDOufUOdQ1D1Kmfop10hLHUvYWlh3fCwuRzABgEXKX07jGAMJAmxSPHygNM7o5YbOBrC6bnF8ez
gN2roaM3YkGGR9J5gtGZCbHGLoNBILKOg+VoyEQBVDRly8gNNoCdm0tIy9tPjg2bTBi0BL9qoSu5
GcMkBykIjVkPHd0MKNwVNc4HcGUgoWT/qh3Gch23vVhT43wEfcCAQsuaGluWxVZQMTBvtYChNivD
a0NIwuroWTfSVQoJkA01lrL0ltagGxv6CwyLWvBT0sIt9Zyanlris1ltaV+LAZstW5ttHQ2uXXYZ
YcUfhwvfpjY/FlhPePEcuLa4+Mwc80R78DQbFolTcWQVp9jqEbMdx/iFdUps7aRMV1Qb6bCa16A+
v6NaSOh9B9smOFuy6E5eHZz1to+X3DUCGIBr1WMDsubWZR2Ed6asZLVxzjP3qvVD9ciaSj22Q+aH
sUzu40p7tgA1O4CmNm4smUi/ra0eTnQdbMnbvNsnnpPDciz7Bi3A5L4GTHyTTeD51CzA2hNDF6+B
8YfOimcbL20CbaTRzKojZRtmwbYBr0Rr8tAJBvkowSUtOADehdLko60nUAyFCMI+TcDMwvMSrEvZ
O4D+sfOQVha0iEzrjgHju2sdiCtRWQSK8R3Xw3ZdhtDopjLayAx6VHXiYUFo2pfamSVW5REcTyFk
i66owqy8i2pb/Si8OJoczu5H1kHawgDrIuF7sxG4nQOnx+KyJ7HlUPs/0IaqBB7dW7bWs9dBwZYs
AjBJjDBPtOMyegBEG19/XDXPaS8R+oDp5VfZyC+QWYJQz2DDgUfJelWH1rBGZKEEa2Y/b8xEKfhX
T4V1oH7VBFinXiQN9ON6Jqtz2H5vojY5wdX9S1952capoJw2isACAtRcRpDhMVzzCMPH8Rrb/VI0
TrpNB1VtuKzDO3z6276pFdZVpvo5B+90GQGXvWlTZ19ZCjRb4CR8lqhx27hyn1o1v3Mqm99pCeDM
5oh1XyozpAUpTAw5CxUN8Z1h8E0MncFThhPcd2mwg4akBjk8bCorLDcaD7MFVBS0E7eddt3HjVoA
dVXX0NsGR+WWlBJR5qJtk1UNZZBjM7FdKEVtXKwRr2o9T/w2wnqSAdBD3lmXLBf6lUqwxDAZmkQc
aDg0oIrK03uIEEJdmsosbiQIz+Uwr5gi4r31LYct5Hm2vXdq+IoJYF6WVEabPPfyK+NP8FVPLi7C
WNec+TlMwh/dxHqMIYdwLtO6euomGKgNQtpJU2H1BC09ML3BAYJkED7OAxnKO8+o5B0+OzZDrDkn
F5IGwAJAThEP3f0kAHlf8NFc8kLXltEUDRyLPt8lITAYViSaSe53AShhtQoq1/HdMOwObh3v07J3
7xrX68GWiMxVoET6pdWSv+pS6+6iocKphHApoqBVtjA0DRGjnA1QpBxerS5oNjbAMveIAUeWvmzD
0fnhas4V9j2Q38imiGHFIGNvWv0udbEEYdVx/kBlwHadWrOEGmKBd2CayHzLRDke9UGzNgiLxF4E
LEdms2tTSbmENqJ45qpTCzjVKSB31KnlHVtUrtkhEDLwI210BY/AOUspS/Jsi1Xph7xsIINOZa09
Bf4c1i9TZvP1AFcyH4Tq4Ti48PoOPROOkNxI/4Ink+8lWu5D0JZvk9IxnuA9Fi87BkGN0NLsuyDV
fJhEjfvWmc5QBTe4Vaml2UJr4qchmlapEd41q77/aQ/1K3Ma80WGHvB2dSq2kG3J1w4Aw05/gRVq
f4kw/9pZdd3DUD0ylrJImO9Avf7EsirYDwqC9aN5hJAvxFDc4kHo1qrVFHALg/PVall6tEesVAYh
bIe4LPJTD5Liqmu78UWrYedgbPAmMbVFnjPvypeJ3TtXSoMV611L27hKrXeAo0UuDCq0iS1vAUSx
tZnLhooXq9BQxpL2ogojHvVtb0Ddci6DQl6xBO3xS6HjS7kAMOspSNMfqWiMH7ZXLUbZKIQ/O28B
Kkp+3wiInPaeDq93EytxstVA4Us8OKnm+Zcc5p2FF1vXFtGQq5vyH4Nr5F/qxghXptV2O6tqET0o
agxngQSht83va25bj1XjAlsF9Btv3fpcY1oB0W2g6exOgG+e1HJJtXkAN/NoLM2N1tXpySx7e9EC
uqksSGw67d4wanVNISD0OEqwNh1h98AmcXcbdWW4coEIWfZ67Vx66Ehu9DGWcCn2HLi0gWRU92pr
dEpueCmzuwjUQoi55eG3LHT2Zd42L0laYS0vs7qdnmfDvdtheKQWuhju7LDznvSohukLSEVbYRTh
I6SB31IPsno8a4czLOfjVaqa+GDYyrmrXY7ZJkTs3jLV/fCsjt+38ITBbBIi5JXulK95seZwSFsY
cDJ8ZN1wCr3O+Muwc2M5jMw+4a6XB0gn5Ws3FwDOR5DMCyWsrgrZ+5niyVsOSs+krKCubgw1Dt5X
hyKtJRbz42ZdtIa6dyJWQGyq5l+GyLmOKgJRIHNOhpPFP0dbvYH5Zb6M3A2XHUI/19iE/zxXmr6B
YhsENAR0GiMEX7QmAZmdGYCfseoM1fLiZ8smeXodEmqDDZWqInsw9Mr5YSf2inNmvEqvK304RmV3
uhPHW93m5a6QZrpqiibx6wA3qtnY1nZiIF1F1TC/NnIFK6ke4AiA0zDlg0JtWn3BtRRLEXo1PLCr
ate06A1YQ5AEKrvEQ3+XQGLsEexHDvkDAUG4spYrA1oQF1MOAdT8pXsMc/AcM1y5fQ5iPAbcEijT
LrxCuxpwdQNfSzHcrS9lYg9rT0A+PgycalMGVXjiZpFtYfDuHTyZxDsnitx9WYifjgPZGL3XjhPW
FWoKJoTfi3JHOSqnTTe1mJs1kfOaJKzdzEVzsyhsm5WX9HjJKm4/Zmbul2PW3edTDt6Trywyh1Nn
NzCyiszKZ4CB7SjrDvoB4by30bSyM7zdiis8UEK/kSrbUDbVmuKamsC3OhaW2KcWVESViOgDM6g1
AUAJaQmMMQSJchG2y3Lo6kWimHvsRNs9tdZD38TqJwh4Pl5IAJOIL4Z0SYUL8hGI4F3HuH7LOwPY
KI99b6CezbMaWtexfcnUcJVd5O3D7myDmO/rsXMv3RDmgogLun4Lc/kJ9ga8cjaV3pJ4VQx+Fo7F
Gl6nzc5mgBfI3i2fTe5B94IBmUtZr8/bVa/wzRyZvF9wzCruTJAs7lwQ6xatYQ+7uUyOyVvTc74f
h6C7o/LEiu5sp5JgZ+Al7Xc936ZQGDxRJbx3v0OuNwO0NofwfKfa5xTCIPseSoc+HI4VvuDjp65N
4dIeDE8Bl/nSjdRXgkZC4cyAWJMGGwnK0wYANRQWUbgpIgZTejShcsJawrbR3Rlecyr1JjowDWht
LcDYi1lNv7DNtjvzItfug8G54JnOvsgGyr+wuwHcZcp6jbcKMCuV1lFzMoHZVNwPu1GE97CyyI+R
90NmcXxoYys/9nZ1NeJCnfLQ4PA4NcBVN/QnvfLSSyOrx8KBZEjnFtexK/5q+WCcpC2NE8iv9irW
tMpvwii+CxJ2X5S6ceimHG3iIcX/c9s9wa1c2JnBinvCcRVps7cNE4a0tgRvIeW4nrAk5jae+Drp
rhVs69+MwhWLEMYflzxo/moEc9ZD3vS4B1LrZUgV/BQH7xDYIl+VZbC3rKTfJvhyOEjb5htVw0Cu
T7AWwBE/KjKXL8M223q1dxdL6f0ExKfVbVAOww6cC5Arv/Uuw5c1YEAvDpiAfosY08bB7wAZAk1c
I7CaNyt3XrQKEl2Q2l/khYRUbgi/ENNoxlce6BeFAfLe9QJIS9l4wy6g7guI51CGfitHcHclFhUn
pYmV5joKEI0BTnRMrw6hDBAWFaX318jgiGuucynan1rbrXJ8f4YLTb5a6QU8bftAm64XzgE+1RiI
4vKu7yBhPtZd5Jtgl3xLMrZMgsH8EjrFyYHOPL69IHQPzn+wGVPXeQEMBgTstnp1Co4vdQOWuWUz
sPuhrN5AHA22mMsZ20iqRRq04jscLrpFK4pwLUyB89mU7UPfV19TUQFECqTlQzCaGvSnYP2LsWYH
TkywhdeUPMOItVgBFwMJMRVfmV5CH8CMhheWAaLoMeV9acrqew3cz1sWt3di5OAxlZl51gXsa7xS
aOfWqTNIsaXfZVLbX5gQFT62A2+fwEfgyqPo0YUmMRz6jOcqcowL4H3PlCu7UmHykdaLwpRTRLG6
zFgioUMMVag8Xg8ZZs36AHeqLNIfC6t3F7rw6kMD845lnQc2XGpksM4VKBwSRnZLKH716ylMu5NT
iNP73sM6+Q6ql4HN+FmGjrdIsJa19nKOSQuGanWZC+0pG0SNs0RYtFg4kPSD/RhU9ECcgvt0A+ne
FvA1vey+AjnqvAJzcUtMJb+rJB/tf7bRk9555WgMPZreh2dDfu7NPlrgeZPAjjj8mpXWt64Jyi+6
Hker0FT9jqysQNJ3KiiZLaw2spb4C1jhYUBHwei6DXYRrAkuVQ+CEMT7orcIX4VyKL0nx3NK0N6t
bFMK13vJPDDuVSXesIBm+fDVak8VmBtVtSTFYZIhphSpEGusc465fP5QPDfF5MmHRhok7lux8KLJ
z8MMsUTTDmrVT6blbsYFbs003Q2Jnl3NrMyvibDhtpuUr9QCX7gT9T1ygVYEPTFfhywEPwPGQdeg
NA0sXo7lJsq94SEoK1jXT7JlPVwFzWyQb5hogiSK1fNulC+DhwUujwusu/GweEnMLF4GYWHtqNbS
m2dN1fj8FGn8nHZ3VBqYZXlOXGgMB40E7gOSG/XOq4FaA4s2X7YZAzll0tAEDcP6BlQnJoK4pIOG
F5cWaOkGByrvaVMxazO0sXGmXG4KtYaF9DaNYAfm2Q5uRZjvfTXDraZF9etom4CfMcPY2VHgPRZJ
e4HYef0K9Frvg9zSndwh5MdxyMQydOvkC5fhmoDNpgGOlQGgEFz8GMfTBXnaf7YYbdyinZD2HuTD
J1MT5gHcSbaUTEVvqfYCQkD3lVlCW4GA6uwg75ivKtHYiwr0SXys5bbfwsb6QUIG8W6ALKyl1fZD
w2tM6Zl6ZdIGINCsylWm5SA5418uBgaiT5HqBeYCLvS6iOSrErUuVbQ3oJBwHj1PPRdOdAAkpb/D
p3r9nFmXPMzLJ45Fzgc8YSBVoNQxk+AyBsNDkeMshE7aLs2wL2E6r2fFojY0uWnd0j7AmzkH/xMW
UGCj3NPG8CBVoWLIZGFu2Ca+C6rmMiz7dO2MMMekNmXnAteoQ+dr2q0bjOY6dRK1sG+HhyUsGH7z
sWwdgMjRbUKcInC0aANUXbwPEu/LzZKjcS6ajCXoyBFOuWaLF5EEsMqAYOsLleUmPK0/pKg2l877
dpoEz0e6+cIctL8EuTayyjpoXhdfAMe0sXaZxKsITIo1m0QLxi6OTlNbIDRivzC7ZG0T22OesxA5
hKeYgAlluT5VaLqJpQJM5bR+CXRee08pjpXdW8r7nfqsForJJ06PSBvqmDryhQNtwu9ZjkU7PUic
B+h2Z5uhwAdc4VhwvB0hisFHId+mtmCcW/gunBw6NFBgWGMBY84YENeNM14gP9xhXIWqUWdDxsqa
Kqp/VtAeptAvcRs/R7wGqEjE7ElAO2xDWZWZ5hO+d8xNKRFNB19wOcK9eq8BQ3vV6qjwZWHE39Mf
dsGsbzbYE3CTx2dHPQpzL4DMW7uc6c9BMt5rIeSaWNA95SOGC1VbLXRdGrUKMvdJlDovwJCMYGmu
6Sw55XkcnVlaqAuuTbPTqvBrqwfIUdG0CfGpsBOu+EpFWVQW28iCuwDuSzyYYfENdgXilBjCOpi5
bLBWee2cpj8JotqCktaf4HmDPNAjewj5Ohketk0E4ywIuWEtvQKj1jdqfCCuMXiM+wFoyXYijAgT
ItBW4ZUP3BDtxgzhEJSBvH+NJ1CdO4Be1GlDDtECDN6gCZpPhdnyZZdbxoac0AZIFi91Dl9u8jqj
2n5qrE+Nq6mxUoDIm0kvLp4M1FWF5rbnCkInk+Jp1gfwgk3TO1FBzhR37ORZVfI9VQL1DDiuQuSA
auvOy/ejKqCyNe3qtYjiQKHWV0HLnrJWS9d1qlI4duCqQ3gxW49hVayknS7gkonxymvsA7iWcMic
sjSG6Vq4hhZ3d6WiLGzVMolc3KR80p6RoAbpRqzu9NZa4mVnnmclvakoDFN2LrjXXZMw8XUHzFIs
1eSPPeZqdzGD9S2hjlkaPGu1q5+sCXds4QZcFopFG8r2jkj2tKvWQ3kuB7t2EYFBhNXiMTnqzIK6
8JzPWD0ugceB/MFUPVcIlhUgjEBGW+fw6lBxPBxsLKA92QYGYWgiY+2CZTBARcCz4EX0fQx/Glxq
P1KQB1muwSKuroGJZWF1YoMIDykHEstWUfGQyQRB0tEJv6vuZ60K6N79vY+VjdkKnt7VSa8k24nk
rg286g6fdYUPXxi1uY30lDc8IOLqqdqzeI9pydgvmRqypW45Yk0IVNogaAd5JaX/KiNsKbXrgLpa
j9PloHaBxKelyZSNBwyxU1/TgAXNg1o+hhbwp5QSv1NzrdYhKmHFOpZWwaWru8a9FLb0MHsK27fU
4lhMUOZzXIM/NTZCYgrtVE9NFWDJHQ16DiM9aASGd33SSawMwRdvsAXDa29NDazAHKAMl2t7iz8O
k602WOAIcLAdvAyzW4aKEZuIt0xaCDJNreamtWW5i1gU6YYqoJMP174UvpgF4zAP0e5pvkonGpfT
PbAWtNTpvFI5FQnF72+nnrI2WlClNVmCe0HNDwFYDQnjR5oLCc+K9oFneD5lTa7kSkHIYEuTINbD
Q9oawAGlWrf5mVmh8WSU3ngdGvshS7V2l3sCzO+0g+oYWAUSq+3wDA5+p7JaR+ClYgcqp83cjLJZ
nEAASeWlP1dAEjLdMDGmCxLCDZugPSHAubgZolIZaeLiXSkQ/4bUMZXNFW6ExTYHiHl/LsOirb7r
4vhVQtfT8BZ67V6sGqsrBEUnhDoB1gWIenv4RZ6piCqpnFIdqBWQ7wEN5J388+89qElmyogt5tbl
1Jr6Ym2+rib6Guku9kFa7hnkomdJRypPyJ8L2mvAf4PNBtwngLJY3P0OfYFx08OjddNYYf9iNePm
tiwJyLkfisQ+5U1lnTlrgGovDPgY8fA4AkX2rEdjvPVGEAOt1ltjgqQfRCPdbT50+kFrw/9I4RPa
3X7WLrTDY03v6gFSU/0dJt/Q7JFHTUIPiSYkfIpLBPYQ7GhC4ojC2oaBoXyq7TQO9Tmvv8B8y4WW
Gd4VmE6CFD9l6dUBCmGDb0xk6cXS53HrKwWbBZZGYqKgAP6vwXYZWm7xkX7CFrq2Tj2MLVTLvDK9
Cj3bWEVoXWwEw24KqIN1implHH8JoCKrAeNwpEozhQT4AI21DVYK1H3j1SBXpV4ENTVkoeBU38vk
DoG96o5Kkrqe3udQt6c6LcsgVOs5kJpL4QqcWl8UYvhy1ZrTR4ibhTsi/efOqK0NkTdgpCJAwpMA
SuK1xV6kiKCCJtrHUmcgmNvtSx2U7IV3k8BgyuJV2KBVVdUNVhQ7Vr7dXulYWtchcSCa4O5WnDN2
yUpz+FriM3UZZF55GBvYX0dlfNWlfSh/6bimk36BPXr52QgabVPywVnHCAJ/deED2cFj2ukLts6G
483dMG7hDtNA2CyuMvvogaG6lHHsPUkLqkcNDgAO4Y8krASnKMRCrPiWm+ooZ9o1e/rdkkSW5tzf
daZhW7CIgYgQOTCxwen9PoORZmk5MKBsJD83FUStJqVx2nSYrf5qAQYnLCqh/9Mo69aCdpr7oB24
Bvme330MicWuvYnooQG6AAhDyV6LDeOxEmpcBVqfr7EAYkAtYih3gIYon2qdok/ObRs8RQna6vBH
fDT4iqqoeV0VF73l6eXW2oA2DYNW814P/DCadIngt7ioeZ9uOa0vlDaosUajq7U9EfDYtCknNesu
cvsDJlQ+5cpJwvqWmiqpGdbx+gNI9L9aTOVJKZqFyGGFO4jC9cuohBq9Dqu9lgMwMLjVK2TlxpMd
5vp26LzHZkj1ExVxsBX6pR3FHqT2YhvjzQDqStlOCwbFHdxhBlAVC13PTvQAjIPUjphh3dH9T0VQ
fIN2qYm4z/zQfLITwiK3Z4haebC8XAV6X6/MHEuz/n/bIQpGdT//yvzLv3fiiWy3qsQA1GZ5sbfA
BN0rpy32lGW6CcvpXCgf4QQLZs09JohqyFcO7rylDfe0VRFBSQQLtb4EvTJbdXgCF1yxdmv2vcmx
GCnGs+b9uOWYNWRHt2t3Ohbh1qGZ4fCnNzq9venlbwsjW5RZhZP9u6LvuubcYsCgFlYKASXhePG6
QWzr2vd9uMbNZvijjqhGNWTRlSoGZl/h0ioOxuCJs8wQd28HcXVVrO08HYKIgmF63E9lCtF8w8s8
v4UCj1+aSrp7aCsg9pbJeh3q0JNdxizQT9lEIREyPnBMIiDlwPKFHeJbfZnqJTsqHbK/YKsFLcz4
ui8SQ9PRAvl46YQp4scFBHwQQ+BYwU3KM200GFDeUnVtbngIjqE5uL0PJnZ1HnIbKypRAIqMKCAU
yfE5twR5qzrXITxzQEaCiHWrjcuor8oHU5WweQ704kkzWeyHllW9SBtfgpjo1qckFZEf1TBmiAF7
A/SjwY1sDbB8dyHviYUjBJOCrwMMg5adZRTPWgE3hVJ9C+xgvLLa0jcuhDLWgLS5C3e0mlPi8YfE
AYFY9UWxybFEtMxV4kehHMCZxCbJjH6tC5ieUxmMp/r7LOgfUxnriEnBZrUEEVdoMbCGel2pC+b2
RRjzfAX7h2YlXC1ZlhrD12Yg4tsmqrx1z9vgOATwPrc9+HPpUFHf0yYFgBh6nZk8heD9LfUm66HE
Y3vPJZZCFkZSZSczzIPn2Mg2EFoNwWzEEBx40ZJahRZWVlqwHRdMwvwxNHq5a+Ugb7UWCDtwYYp7
TB/QR5UY7oJ3fbnIzNT0uZHl+xBi9XvoTf1KzWVUEcuJnE3V3ASUDhgmNKcNtZx3nMvmJpSCtH4O
SCIfVo3Zfh1Y72CpTaAXWTr/TCIKhUNxBdC144Sepjw1pRSVaUMNou8TKMf1xvREsffKvt05dfHI
As9cz4cvkqj3qwG6VLUECLHXDpY5WXwBvrDvJqA/m6Dgzmh/l4ZTALwR2QvPDjUfg0U9jRj1vlQu
FvnmfKwcSFLkebbrAHXAMi8cBCsdMWyiB1Cn3WjG6i9j6hqROESNa2BQ9oUxnBUi+oCXlqvKihqI
rjXxlseY18US2A/fHnNwBpywAPMX1gL57YrQqaNTTJtbo6A2cUluaSqm9nNTfBc6216Da1jS5tlW
TTjlwbCzbEsnUGJorUGrxAXoGgR9YWo6nXZoRORwtcpZeR3YqRMNYgRT+Xz66WJS2e0SzdVzzVxG
qXlD12XOfmjXCB3XvI6cYGtBlgEeFgjn4wLPzTS6KyjfAFU03A46BfJz8BHZKaFKk7bAsOKI5818
7FQWNo37a0fK05mZW1Pqwy4fsu/++Lyf0VY4eNgR4ss16R9ji7njiu6Ampvp6Lfg9S8hq4FVqNru
0xVdLix25/v5Qs9ZKpuv6JzVtAKAtPmCU83H/TzXW+YFKFMiNCVwNXqhI8RaS8h/YFMhRof7OdPU
6FMBRqL6V9LKAG2GM8vj0GJZsJd7G2P3vkL4HjfnlKQNnGfL9/lMQBK6qSFHStdnPl3vHvNb8nZ2
88pZtV6w4ua3wcVkvw3x1p428XQ+2PQ7n2U/K6M9qIJ2m7NUhhWxX13pHYLDutb9bBPveHtS6Zmk
TTMNBJTiRNqhPD3In7X5rAxSErgsc83HX6Aa6vb2C0MGbGBVxj6QdlgFmv72fE3pIaYL+6FszlLq
w26flf2xq7n7D7tFHi+xZBO2CzGNkUKH5+Sv5JRvpzuIxsx3NQU+qlNoW6BqyDIkaVfK3zqhnn7v
PgBuATe334WUMtty3Kgm3VLnJRRDlyNbaZC7vD3P9JjS0DW/FD6UzU/y3O6zMmlMzA26Fanh3A2V
zdm5G7ql5yylbk/8XPjhp+ZuPvul1jChGBg+payGGvP0Nr2Nfh+TtO+7wtub+GMpNXjXipJzo0iU
7XgbyDsaY9/9FrX62CtmXvmuDb7Ng4Y9gcLmbDINLDS6UBllKfVv29G+tFtipcsxNtX2NqzOh34b
1un4/iNJ10PQSE7JEFAnAHhe5xNBrxq6txsDzj+sBfldD0PczDSEpQio1QcaJCifAbY4ASh/D3El
nEaa+mkeWqmvT4fb6UU9P2jU5EO7+Rmjijj0NMS3B/32kv/wHH/YN8g0rGLp+9vBO/m3odDlbpq8
jz7EQ6Bo1yFwYY7p2sJCC9Jwsf97svZuehDRBIMOZN7QUfMwhqs4WzkIbqzpZMwjP2U/lJl0FoFe
o8mZiiJ9Rc9sTkkX8OithdWvjdZbXwcA20efZltwEdJA95ueemoeeM1jF0FVVSj33Rz0dvR0HVVr
aL+mmilNQG/XlCaglLzdzPOVVrDl1YLG2dJNA7G+dKmN+QDx0N9nhP7x7VJS4bv878sIPB+rxn43
30y3e+z3nJe6p5+d71ZKURnVfpalss+6Sk1lQTZlaU3f9nRw1LRO5F8h0LD4ZiiXt+GWlfjCg7CA
BxQvPuGSdlhAPuVHM83uaCSiFFwj3mdllGUrJzN+hsws90mDVUgg88p9AEXNbSCw0nBqSxfqOxFi
MIY2QjOhLbfvXmmYFePtNr8l6dXYyzgZ/U5KkFwRR1gAffBtPjGUoo2ygf5neb1W5qWJwd6f39Ea
gMxrIBXP1FDrbWMJ3158B4FOja6nt3IKVOFWgeoERS5gjWGUIIRzXyoPVPK+3NCYM1YppjISDPJV
i1NGdy892Z7d4GU0Og6+85vwiwbVOlhwFtmiUcpeUhNDQdsfMoh4Ad82VoXfr3tjSWeSNpgLQTuD
7+go6crchqoBBrlQzXMfqKyMhbfAEsvVsYfvEVg1O+z34cKknZYhJv6dHvFURisjbmsciOfrvbmn
x6Tymm3SYIloHPsDJkoZVuVMuG/KN7wxkhWWG6EmP13u+fg04J5XELl4hR/SE8Ad2krBMmL0a9hQ
7P6Pr/NakpPZ2vSt7NjHQww2gYn55wDKt69qo9YJIbUkvPdc/Txkfftrbf3mhCCTpLqaSmDlWq9J
VNJ1eIJlHlK275PrGlurnesTgZ65ZQJ8kV/+t1XdNbD+rfd6q8lw+3N+j61Tr1AJMgt/x2yfV1Gz
UyojXXeQt9f1kq1rSzm35Yf88Qy63t+y849TKoWybVQhj8hafMbsCcsbGZgGxa40UYfGHYvaIeZS
PORhf3n56PS7eaqezMEkDwRKFNr+wRrzJwpnnoaWTR4GtyJJ/XzpnkT+WMauvZV/NUXSc604esil
78KKdTcziMmy3lzISnmWVWHcpx+UsmV5kplHM2qM6yL1uoq9RhbyRpT3+Wdw8EefIVcLcsx194/j
svnfBxjXc+Q0oHy7U9My2LfxuINFZl+XS/9t9CGMBt3tot1fH7QGlzH70nSRtf+cq4UwfTBD40F2
UVHnfSKfKddd2Svbck9uRKgwKMTBgvhx3Jn6gvgGfj5ma20/HxzXMFjO3r9Dbr0UzTFtphJ/WrIf
f+ch5DSZEhF6PdbesGay327Az6eovCmv8Yy7qMmBZwrpRct382g6yBkJAGaGaqD7CE0Ee03LdvL2
k784lTZPH2LnIKdetwzXAfJvZyTdNkXZLNdQUX6zP/7uf9UX9e5amo1vu4E3s19NQt2B4nq4Ps6a
cdihXfkov7b8NNGG5T7v/kqnyE+0p1YlhRR91aNCW7a2slDNz/YLOsny+G9vePm9ry/K690j32rX
20n+h5bWxqflIhpz0zVKefjMfOSDoW/6RSu83wJiVccBszLN4jqtf5uCv+3KL2+mRbkJO6MXXosK
3KHMbV4SYA52WcIslO94uf5tdXJqCtXssIp38C67YzJc6iUW+6w1d0ZhE5vK2WS3WQTxpkM6vfse
NKsHSV3rqM2vK2t5R8g/jE3lQuEHMN7n9JMT688p2o79OS+DDfa0h6WJVubdv7JWv13B6xVdX/5y
T15FFaC3104d/rl/P7bMvpw3ZR3z2Ps7UgCNdBrM/I0nPbkgFNbWkMgqRHyYABTgH8lTWK5Br7sy
0JvMSFBuWD/jt90lqEgS1EGMkV98MFG03MjRcgZHYc2lle0OEfmV9XYNceTf++2h83nXN4R7m3wK
9etFkpemjeJuUxU68tZyVW+RSJjr9DjAllt8M9GnnU4BW96uRt5dLDMBCHN994+kEPCm+PpbyDUD
X9umPepf5Jxn4bsUgkn16i0XQ+AItv6Hf12q/lu3NCjkyhhUTkt5mflWpwjt/dVRwO33n9ff1Sgk
Jev77rPvGst26/+FOKJ+zYEUWv3DQs97m5FnOxb5g5wScjYo7rxwW4/+uEASOuDfAhqIJ5L8y2Ky
421ko/T4210jd6+b0vIyvbYP+TpjyMi52xr3m2OFfPEawCqNujc0yEDTTNod23nzuva37Bw2ZaQS
la0POflzyD29QZURwfq/n6TXLyWPXSeNlqrLVu7KTrmRv5rcM6hl+8FPp8vtp6ovN1TA33FJ0q+L
Oic2C+BqSjUCCjUD3LfGf+Xs7L5T9q1d9bo/IkUpr8w1spPPI7MGuH6Qu9dEpfzxr7uT04Yny/ze
Bdl4/Fzr4XhAIGaK2vtjETh3AaKsS4aKprZc4H/m2zCbvUzkwO5IKUXqLzN6nih4Hua9tf6OSPsA
IpDzRD62rj+xDQ7XS296c00/yBhwzaNm66ZYNwsieNs4zF5ll9yY9c2AG8BRDi+iR9flK2drFDyt
d6ToGswm8hd1+TZEt1PzoEMB3STFbqjMh6EzQLYolFVtG2xEq02+JqC5ECyEWX0wwYMjuxl5ZsPk
ERT6tiy2ek9pNLwzQRM+GI5IH/rFMI7orD6GqxNXnBTLPlDiH4DZxKZQBmXj1qgBhwCTSObbLaX2
sHxGO9XyO7P5q1lVFLPQIjL8OLQ28PKzU9I70cEwDGUvgjiHXkuholwc46mvmor3ZUwBdW3itPMW
61az05fYwyQ0eFzm58XAK68A9/eYZ8CdVDe3ceOh/DYoMx8IMM/dxVAWL+n8qwU3/VgNlXi0OuaK
kjU91O0YpWYndl9bKKwbULcqTzjFu/qB1mHAlJrhoSohVMxuvsWn+qZg8dCqiKvoqADEimqCU7Du
nWRx+aKb2J2i7dIbByVskq+V+bYYkbrH9lds0lE5a2mIRpwCb8ZoN0VRGW8ieh9gDrVrPIyDElYB
a1ETW1sK/7/aMd8jfwnXe2h+GdjKKX6iEdqCtNwA+Fw2SJqFfp0l9WaZd1qqLyfVSV7jfoLUlGOJ
hJ676jVJOe6EaSa3g4Zz9erpUyiCe7UU90UYetXMw7EXDmL+VtLtNawRN1lSGRgXh8WxWLRnvo9x
moAVnNyA0iP3XxkMMDBzuQUKp8ALslwM1hr+niQjys2YAUyuF33wxfoJ8mNsOdrpfiwFTAUs27MX
t/w2VRBzZne0X+K2frX0Dv5ol+QP3TiBkIwW516Mc+GbsdVuP1/w12UUIvjpZoH94PeIq9p9Vdyj
5eaPIRcB598bff1JjVWwIrSjbCPf270ZuH4ujNkXvTvdZ5EW+AFykRtnbaqG+gg7oQLiox+VHC94
XA8pd8X6vMXkR/fbFFoW1IUeNHGl7fQCDckF24Z6X7iZlzm9hl9m2h/yakCCPp7STdinYmMvDTRT
NfZw8A3vPzc93KuTW+SA1Ph1a5OaGevTlXN2NweWhg0PWm6D0jxhBAGPr5kMbMp81LtjX3etyOsc
8eT2RXJDdSXwgOWCpFYG+Ah2m5Lbfgo6LYHdMSXIId53I2jb62Y2BW6x5WOS6RZOW/FrN2QYZ3eV
5dVOfkztFBOA0MYXFYcSYPVKdO9UYfe0mE331CbNdhgQpZMto5i023w0jnnVpLfpuslsZPGb+XEp
ofOY7gQWN/wJNqR4Wpb00JT2dJpSbfvTQlMUQJlzTPTBuEEQvz4gtu9NU136UIIjDJgt3kFUbnaz
w4RyEMfYmEE1eUq9WPdWM+yFnbfHZiwBlfHiu5F7n5sqiGEKGelW9HinjtPkOYhVPga0ukA1N41t
lejxOs8lZkEgGbJ71yobv3FQ17WW1D1otdpukCCE2mjl4SkyBj+sHOUjLd2Tg/PojGRHp3bBBwL3
KRCEBs5MOXfmPkmSvVGWsHSt3vmSpPFFK/HQVJZwwLWupahnozUwYmGBwHKlel0dISW+iuArRWUd
8OCjVIWSn9+VRUixbkaAMK5wqxRKeMr60C+K5WvTaYGXZZALohHp0tq8mFZTPcOHhZTuQkKt+Bnz
XoRbOwgMr+r7r0NQ4maUpV+VJtmqYqqR4IhJC6R9zL/t3lZJ/82MyxjFjABnmYC5JAQ197gQx6lG
WJgpWh7TXG+xKXLPUd49zP3cHXpIfv6IxcEtLLdzPVCEVhTXS6jz3wtNVby8BxULq3eVBeA5TdZE
9S2MYLtUsf1U0B0bFD4bGLndz07LfY0FH+w04GJJ4Oy7NQ5okRKmtLBSJABBHJwaCpwL3gVVPMw8
zQ5LyFQ1NlUYeW6C5KfW25CG1skIDrT3dER7faD3rrfU4bnW+3nv5l3jiRIsi44XblrYFkVxLp9W
5C9g6nOk5XG+szZdnna4Qk1PpFon0xZ3rRmgVNhC6EFTO/Z03Zp8ywR81uZ3tpFUr5HSfWjQ2W4C
2uYL4S/fFQ++mn+3DniYNZ2C9myrjKDE4UqFehhs08KjLOAVimltpRf0YvzLI3qAqdjrEwoKTesP
qckqMK02/TiQMM1LHtlpafu9Au1bgRAwZLXumapmPWqheHNd0zopbW094jb+a1CTdmcLE1/D1Dfq
2Dw0OdmEJP4xosiMPUb+JuqxOVjzY2462s7EgcSn/MVtCuLZg3FknCp90f1OfcyqqvN5HDq3Wa99
j4cZNYg+AbwWtNm2bMrkRSwB6w3K/+QxNApimlHdagL/6kxzjsBYyVkYc3iyYWPdqppSYyGP0rE2
QFdaoLXkpIV07TyvcjZ939xPZa2diylsTkBzf6UIRJSWP0G/2vdCudfyb3Uj1BeEdedjlJf1RmjK
uE81ko9WN4g7e90UZv/U9PVNGUT6sW0iWB2pPoPpU79XVWhD49GMbV9QbEe001OblEI5ILkbq0UG
wlISoJtN7Nd43vuZgVCrURauz70MI9cS3yJLfC+DMNulbqFtXc0Zd0bSHRZRlb41mBFcvHEC7NHV
Gyef3GPeVPu2ISprIPGxEjsoyLrfEqwGfqLPj5mYOhyx0x6/cM3dqgkKKdCsu1ubO/FQK+KlG+r6
SUQKaaFJ32TQbLbKiLvX0ulvKeatvNlmsJMmSDejSdst86A5jZ1ID2FhbHUyo0po6Vs30y/lNCw3
OqZQXmZN6lMWUmcNSv22aDB4sBZlZIZhepdVY3Sy9R/IESv3nZUFrBtVtDdSdeItMLxBm4XTGzsn
oOV4IPy9SZxqaQg96ZxdNJP4HEjly3MRvwbjPHhGm6i7PAiNW2vGlbWdx9x30js1at3HZXiqTDC5
LTQHwLVkbTCd2Aw1v9AyGf2OkCIr5g5BewOPNLyFd1CvqNlZuE4NkXNxiF1LhYRo3CIvoxsv2YBh
ez+MznG1vdyAJ1CYxNmxNNR7pbGbTVYrlWfhlMOvEx5i1Z8abrsFA7SNVhk3lhpZW2A9Pvx+bD8b
O96XVL36tpygJmi/Rnc0d1nfKyfMoeaNFjtIibbrYzbRcy93vwKQ8FuzoFKC3/0mH/APVmueiFPZ
HPEKgd2ERxfR0SHFSczPrPKitcm8ycnM2m79PdFMZIQgqXhuNdwp+IU1RgBXWNRvmalShC6y26Zq
nTss7xycrdJuF7Vo4+DbBZxSHStwT9s6BOY2h/mdMzUQrBtzrE7zaLxYTTTwTcwJqr+o7hcwxsdo
toHQW3l70TTRXFLiXjXXkwfZNRCvIc+N/bE8OFTpeA4sRH6iAaUGN1H8sHUmUlScaeXzcqdozdmc
+uYC9snYunNIROVC0gi1It2VlYKnCTYU9dQHR55o/GGQ8iseX7npx0m9b5MAUL9TI0/Fz7eRg2Wf
oW3EZLiAQWGhIZT8ZHRKc3Ssiqpvl3HJrbZDgKNOok0XNt8nUaCvPbn5vagHW/UmNcQKo0zOv/XJ
XTvLlpMRlSfZkqdxk+PRJOZbbLUoXQzjsIfooJ6F2k1neyP35cYKW3R0R1J3n321Jr70YZDcumC4
znWsTsiPji+fA8ahCzdZgwDXZ5/odz+wSgc8PoCBd1Q1OOlu+hMhhvAMECo897hi71L42JvPPqOp
Ia+1APcKPYtBgjXOfgyc9l6esZTGck+stZctuenakazyrJvMVyc8C8fZ6HYRPw4Nchy6MNKjDsfl
XAaZcdeL+UG25Ka10LatYR0cZFMtkvl+WviS63hdr8NL10NawIHZ3ss+2AT9AxSGPVH8OoJhc42T
Ehzc8jqi1vLmsTVxMLt+BiMAYPcbc8TrW/ZlhVJvilwJtnX/q1J6+wwh1D67/TBtnTxuMXvHbwZE
/oS/jhI9ySFxjjJvwQvbVzsdjDn429u2IMwVIN3OejtSzMH/zJODr5txXEXEi+BQhXCuy964jDp+
ywQBg2+vzcnO40uV7NVRGJeUeOaiLk3oY4XRH+WAkUXUMVkUzLvX8XII6ilp4LLgDSfzmAs9PiuV
W5y0GfmDLG3ic7JuqhVa2ph5SaaKptw4ESvUGljliYxYlWIrg5QGhPtBNUsfQKH5XGHe4ueGTsTY
FMYzwdy4tTQcQOVRLpB7WKn1fukuxnOYivKunKoPORaLo+kc1NH1WDr+ULks8xLVWHqL9Lbokl8p
ig0QpJvo1AR2+0CJS79MSZRvI4isGcYnfjJX/aW1xvRBsVnwry25ccvVNTOoxmtfEJoGBFbWHoGO
H5mzbjq93MH9Th6vZ2GOtOUBPW/lQRVb3scan/fPj+zdQnjgSbWj7MPVaz5Fq7q/PEH2BQME/wgG
13WEQ3mgwKZyK5uTGVdPUwDbbf2WBdaZD7kSH/TeTXyBfN6x10z1UnVA4lWDhVnjpNqFlJd2mVzm
1mB0T7JLxAKj9UXke3lCMInhdjCm7wRF2kV2ZYl7Z1bcGLLl6LYAwKQMW9mMBRdLrYdtXSaHWm+0
O9dsx7M5Tih9VPo7L8fxLDeLk+AMY3Xa+sL8q69yHX8ptfjxOmIuHeoK4OwNagH7xEaALuqxqNa0
IPppDHdSMaWc1e8Qs41XLoCzUcwivTdrC4m/SNP20LC7J6XDZa7sdPfrXEdHc1mqXzhXn6ZCie9G
N/kIVi1mlzD71l43orYDr4ZV/GAY1E3qumwvfZW8z5XCZQuNhVleIMVRi43ixtGmgJp8n3oyRRA1
qHhMWl7vVMVsPNPKlYPT+MWk39eDhphcE7sH+9L3+dZVvoJTNB+wW2wo0EI0n4RWvrame+TeDHd2
oNSejbDDUGhn20GgovtoMyydRlS6EIe2SX9EzlMxIP5iukaFNHToHtS3ogU4HKqbGdPkC//6rtFE
/FjyfFxS/QzAc95AvnVZOrrTnbXU2jadLZRClsR3IiP9OqSj2I1NQrqhLCi/WvYWV2UNE0dyrt0U
mTcGXFGjiX+Ova6ewsr+cNr0ZindeKsvCwwavc7eQrFXHZ3YDrOskiyw7ya1+qpmtrKLktim5pun
D12s/IDxiJpMHaP0Z4OxjD64N/TXMpgezb5+MbV8fi7bTMFLsf5eTbl6TFcTCNaTuGziInnU7A7J
MqTRCEZ73UvSNHksoIyB2VaDb+54CoRA6mHI8utGwzi4ViZ0xeJq8WQ4nRlNgT0G5cJ4Wp5HE11D
G/PXdCqSezx3EiJEUWy1Tmt3B0RG4x824h6+WsXioUAkYy0AC8K26ocxR9NrO9vn1LLCH1qevBaW
g71Ujv4X1BIqD2Yd3Wj1FJzsockOjTlV90i1l1RQkOEkDg0vWm4VfgwA+N21lRd7qJZfGsIz9up8
VAQZZWe0CXB3n70xqbIXp57NzRJH7QElAc2zWBpgyFq3zQnpQUKzUMWUJK3wFIyC4bEf+u65C0T3
PK8UMZEPZ9nK9IIlaaQuN7I56Vq1rfSq38nmiHnYMYMh4PVd0T+nYn2hwR/9/LS6UHapbluPcrwW
2wKLWqtCq48/ZZlpvovGZNrKpgt/9AZ/DdaO69Go4dVvWTPaRbTkBp+xe8ccSaGtXYzv4AggUC+b
ohuh5IFp38gmVjjLbUgG/69Ps3NzfYPJY/L7WZX9tohCv5PfPRhFshkovl9HzHnDKtydyVKsf6rk
fXGfWcWLbHXDHG4iM828cA6ihwFntQdAC6mXJ11B1oE+uUmGQNtocwjkoxHKZoZNj6+hGj5gDozm
PgqqD4qqFCe7Nh//6JfNCCaqNSzz7dCRJPBkXzh0RCoA23fy/JHaDxh7N9n2Q+3ez1Ot7puJvGNr
2Exo2Sk3eMt5g8qN/dlFgtC9LwHU+92U2NcPkEflAQNi/DHLhi+40t+rTTWwsNJLgwp6JO67aH6e
HXU5/tY3w1HasaJFcGAdUuiNuNfaiFNswA02cffttcnqBKeifIwO6+uHIlBr+cA6alZf6zlGWw73
5PNlQ24Q/+EgkiQYzM0dBRfZlof0ec5vYhhJeq6Le3PdXD8KcHHujbpm72Vnjz4f/PR22CV1ttyj
dKufYKthcUpLdumNfggHa3mcovkIxbJGZ2c0X6DsEwf16rWFnd+eqC946iLXfEmtZFcvojzLkY2W
b5dsWq6teK43bby411YFEhe3qvIiR+IE7jVLM1/ioLJeep2Fo9m712NZ80MPWJwuruXcIAdUvVS5
trOjSXvKRqd8UeBi92nSPshjSJCiUYZ39l2TVfnOTCk3mE5zLvH6HSwv1sEpGsIB26mkLWUACtRZ
aG/iobokC652bbQYZzDtrBgSdU19zs0BqYrCR++f+c/Uy1jcHfSBvMo8aKFnOBgdGVVZH91+5hVo
qOIRBpJ2a03tnbHyp9PZCU/jhHanbGplqSMrIwjWLGAeCeaCE0I1PsqKziYCOrpPkTHbK/PXJmni
j5D4z0enrH10URb04POniBDa1Z4b6NVp0RQslaTYVtrS+0W+kluK4qaCL47aEtogyaXWeuuD+XFk
UWW9DCY5hRB+bJSlyhsAf3h+eJUuU1/E5JRnL7l3dMcMvQGHyMbR1Z+poty5gdF85G7ypZYyZDO+
WW2OXR+JVeOAMdYH5iVnK9RjVIfrFIyAlj6ERmDcuRUTe+1K1o3cc9TE2EMESbwApheqSsEFBpen
TK27x816eZ7K7nFw6/JbQi0RRkyueQbiSr6dKR1qelp3q+uNvVkMG9Fiu55BDSox2fnmzRbuQx7s
RZ42IGLYxJhKwU3alIWiYLplFH405JdshuxSVtiPZ2a/6zWn2uY8+/xwGMeDWoS2X4lERzikbHbN
hGntWATRSzGk2kHo0PfFPKSYZdT7LO/jrTCOVTU2zwhL8Y7pEa1EYvVJtjo3eO2VqbsXtshe5hhZ
KNhIELbXZqpEvW9q03ycZjKQXcjTc8zUtyAdjH2x5P2LjpjHtjWEBTZyFJcUSV2SHeuKuQGjPjzl
sZ4961MY70N7yLYia3f//Mf//n//92P6P+HPEm3WOSyLfxT9ig0quvY//mmY//xHde0+/viPf1pE
8SZMVNvAXNLWVFtfj398O8dFyGjtf1FnhmuRRPGht+e3TBUnKWVaL6rDFdSnwOPlUmKau7anMCpu
1zF6XL6H1sJ7raq1p5AH/6bMF/W6J/tKMw+AUXA0wm+PXxLXUTkOsUI0geE6X9V25lVjp0L/lqWZ
lR+kvo7cEDwQdOTtWY5oHeH9z/+4sFXj3/913bUh/Aqb+N5Bn8Nx9X//1/leU+2GXX0qEKGCTePk
1jYQ6njXrmoNzuCg57k2O6nR0RByGGRSKTUg7VCoFgbeAUm4RrRr5BRFdyXyFDYiqDdO0UTkJumC
uYpOpmyLXDkjpeQ8RVXg7md9QMFmFavU1bnbpJMSHWVTsVH2Sc05uZfNDD8a1gHNc40l9DnIxUGa
Pjemqt6i60SRblW4dOIPlQUnaIwm85NViEIklYoqeHw7r7IW1DuH5xE+aRz1ypMcEJJywIGuHm7k
wYQi1TbJumknjy5aquEcmk8eq2ikd9EqqiYFP68hAL27ahXZgSj8PhnaG3lUH9HHqLLmjAA3dYvC
3upS0SgJ+lu1CkAdJIlxE4EfpTyXIEzEfPqRrItEwyV7PoOALf3mDZ9CcRYrjRaD62WL3+ROq3tj
I7oseufuew2FoT/BE4oeI5T+vGw2wnfoNBmuN2F+xE04elfCCqRUnry12CTeVI2u+fJ0AgbWv3kT
34mR+5hK006rluhdRzgVocYgQi48p8A1mpjSKXlwQJkMyaTVEj2fK6a/1qbvzlwBs5DNpUfGNxHk
ARsFocA5G+cvCP0+qSxrzqTldPRbpq+y25wnwFRxVu8T9Nm+DLl4MuIwPs/rqKifvqJhM38hWht2
8rP6aN4Hboh5o2PzsGszE3+yfrhEERu925gmk0k2YFVmJE8G1oLrMQXO6F0y9S+pKtzKn3rl2zga
3W1gRwPrVXVriVjbLnPSbsBD5c+ITFLQSbSz7lBc8QNH2QyiKp6uhnsuCi1RHi9HdyyKZ2Q20JQc
1cKLMXBTLJSU8PeczFMpxtdgsaZHuUElmtpGKg55jknAdVgeG+VmIoDaEivYJFZjixi1ietX2820
XRG4xYbUoHgfWUiVLppnmVoo925rTh7pMvvdVJFBDE1Hwfwv6y4O8myRJuz3OCA2J53dH/MpHr7M
1Yv8mDgp3b1ioGAlm6HB1Sd1/9LhNXiT2mZBhAq5NVIFD+SSNMOOl5e7Ixb/uDbDrsJMjkQu7tFd
2GlHDQWYbZVF8y5aydXGmmyJg2DxJbMa6JF6p5fuu2yZk9tdIvihK2Vb9nDb3RZC0R/kyZaZAdop
6lXzBhY3TKZm0yyDb3aF/htBWRPhXYNB+Z1kI6sinG4LtXy+kpFhRiKzt56AWtqm72zzNZwtRAs7
jb8SFvHDWtPxmmyYv8oDRDjGw4wt+4PaGr8f0NczFCX/T2d8HsAzRvfSwZ2/tkm11d0m6o8lC48o
tR3Qp4hJlaX6n/aSv49OKGJxsUuR3s2mGvuVib4LakOvdTCD9671+i5MGx73ZkqOnecGPzD6LlmG
Joyt/JTGe1FcfAxD+tc5Rom+i5GhCQPV2gTF0HKO5aCj3Zqf5xBSfKDrFuAaligU1x2sqp0Azy6n
EU/Mn96TIgKdE90AC5vePkegzyCe1BiW8b+PaKwF/7lc+YVNdIgOKOCoD5RGu13fIqRoa/NFEar2
kIa1Ri4Vgj1iJOp7G7Y8efpqvIPmnl8MqL4I52vvRVDMW9LbCtLCNDGAL6rpHR275Oho3bCVJy+x
+uSSRL2MyvQ46h3rjZYCSYrl+SXU+Mkp4xo/RHYnLxNiQ6GnYvT9giHysA3GybldIpAnMKw38zQf
Gqjs3qRNiA2tm5ZKXkeG6FF2uX1dbhaht/sQdf6L0UTzzWwbMFFG7cN27WRrOoHwjGXMGsxXD5Pg
SS2VLVQtanxbDPZBNiMMINDMGA+Wiyahqc8tAjUjUII5T2+v7T6ckBHqeiu9ndoMii1WfbuuW1q+
zyq4pSdmeyPVGZTgrAXB+CzFGQrjQqX3rwZsvmBsgttgUHUSIu2qPwHqK1uAzpTVa5HrJAF6I7pL
Fx2RihJZgNB8HQpruhcDGkyyG9Jjvs8CluWjQZ4Y17jI7wwecaKaZyx4qeakZpJsZNNc++Se3HTm
jJatS+kkiynRyj60moJTE8ana18DhOJIjbA/aCsERAXH9D2O9OdO4b/olTE/Grbb79QuGd4TAfVv
HYBEWr1BLqy9LUVSEiuvriMJb2Ol7i8j6YJtWyrNfdMH0wGtuvgUltl46w6IS4uyK5/qVlF81DPF
a80aife8yD+WbtmziEItvtJI0JmoM4eZ8qrUcftuwl7w86xEyGGegt1VCyutRl8hrD7Ea/iA3nq8
H5XU2sijVsa7MjQQmpdHU6V2zyGCp/LgsAYdkW08DqFiUjLo0Khz4uiAS4IGRd66yYYmPc+mkpxN
hSJz3S48Sdfm9YCjA4FdT5B9cqMv837I3fletqaspSyoES6DDQNSgx7rfdqF9XOmmftIVeYvQbXo
6FiU9ZZl0PzF1LqfpfWmAeK8YNDpbnN11m5NK0BpPUXHO20060nPh8Y3yxKF6KK/dY3R/KVRAuub
PPoYRa16ihmaJ5AMH9aq1mV/L5tuush9Nxwz33Gj/GhLIa94AonYlZj6rM1qVHtfZZ2wl0oaow2S
qqoie/OpqSEFNMymR1XFyZx1/bYhkIkjr6iLv/Zi+kbTjFCdTKrNLPc+x/370dhsTPBWQ4sSeWse
ukx5yFbxns9NOheErMES3qGuYhwb2zqEOVj4uKEaPkxNru5TI/+39oDZBKsV/raLh8uCNXKdR3fu
6IR3KVX/O5EuZbuJp4hYVth3aeh+aEHSvE3W8mygB7PKMwY3KYHbJlvfJhGzBC2J6rKAfLlhFRht
SJ0n6E3DHbLjGdFiPyyjr/itjtnLVOvfFjvouos9L7kn3J5kx6oxZYQgVpYK3FtkJUPk94bVHeIZ
U5p+PSytIX/r0wRj5DlyjPwIJ67mIwkJc1cnYvYg485fSWkvnmHpNbhJi7xNRqW4CXLzJu9wreU5
Vq1PtH59gP3RlAc++6pplZ7RhmM7g/ax51F5cdvyQKFp/mq1Qb4dYmNNH7i/9Qez+Xu/ExUHeck+
x7sWUiAtj2b0dB6kFGwYTO+QXUb0Oelqa7Qe/u7Hp2g8yi49zrqdivjLhkQRoLYG4b6m0NMnzdK/
Dclcv+eNlW1JREJ2yFJEXdsdi9blCzFxfnLwI9hM6yh1PXsaMDRvLjUhDMR8wBzpY58l32IBW0Ft
WFyobkhtHptKinXRcKOvTXlUNvmhfm/Ko3LwvJ5rRKp+PXdEst8P+D18GZgmbYsQPaJ4W9lcbFe7
kYGpbJZqHj8j55joqCA7cZ15ZZG7N9kKV21KCGZxrVl4K1DPXtaNbMpNVdTIdc7usv3TDl4OlKdk
Ia/cJC9NIkOjUhvWXGoYvVnx6N4pkCVxNgKmkhMyZus7p57xeY6T5ByiwnEWiInOIDLfhrhNTnmA
7LYcBeypxlGlfpyqKJ+erqFSqjpgQZeluKsaRJ2RENSftdxBmw1I4EcfZb7gbfbLwCUdIY4JgwRl
5cZbyVPUzRMMZaU/zVP5bdFXBJptmr4xI+DszrdCRQC7/v+UnceS3MiSrp8IZtBimzorRUmyqrmB
kc3T0Frj6e8HTzazhnMWczdhCI8AskQCiHD/BcY80PJs6+xgKHq9T8DANoqH+MdMqerzBD15GWeb
pwrKC6c8LvK3MOkf5VupGjkl3P8d1/oIcrSSFadGdzKZL996DeQErAHeNIXvzg1S764bnQdlOEHI
CC/5Yv0sIntLyIB+drnZP//uiuReYjXetYXEAv+VtNhl9DO2MFBnfmC5sFK1zv7Z9nCjXLUrXrHd
G8AG2t3RK4P8AEjCbnadRYqNBZAGoKp0889vdj0ddnmj6qf7y17e/QkboGNGaUriRmD8+9pn04oh
DvuZrVwpd9KKB7A5reT54849y7tmKra3x9HyYPojJg8iTN1/zZOuTP4zxhLzoAdKu2ANC4wMlO8s
RJtHMkigrCATASEz3P8aG1hRPJp++quJKxy0fOO1z/nm9K4X/2hZqDqLQKo1jTgMjbP3GthYdJlJ
6R1bWzcfccBCUMEtj1aPYQtoJ/DPU9U+BYnLW9ROrBMSz+YDOVKFLelErTgdgm2BNvFbaoBJQSa3
/daSH62jZQmtWb/WJHkTAKTv4x/dxG8WhoPzZZzTr6Nvqqt4TLu9iHiFrRFum9pHS2V5dEhXRmVt
eO/Oy3OmwVjmNvn/69z7leWD7ueG//PHkM/lT+hebwvPxjEXReim21Xe5Fx0d3H/MPUxvyyK5Uuo
WRoLk5qLk/bdvBqXCm801ohbLUFPr/LTZLZIoCjW26yBKK268nm2Juutsat4lWPdc+6WwRiq6Lpv
8beQruNiXTaM5Qgvg8lYlcH488uc7DddbchwZWt5gi89bHncl9QfIX5wIfmoZOh2AzC9dAJXGq5s
581btvPgs6cnOXJT+3vZmymFupJdv6XWyjapFG/tSxYADMl0ob6+a3rVegB7a4GvbcYNie3pIyP3
uLLtHP1Fu4m+DvxUvTtOH6Tk7GMKmPr21+Nl/wxCzD73VcDD0HAc+wGZabJF+hy/5kUbrAcXKkxR
AhdbycyUyjuJbUB+477ShuTJ8GvIA1aYf3Un1oc5ZZ6/07bcDSBIKIlh8eFUQfuzANvPvaMn73Gl
BBsLmeEn5I7CfW02+mnQjOgk13R7pVg3iuecc0oY69wm6zS6nX7UKjI5qa/Or4mWVCtRFNYWYW+9
GJ4zBOpBJ2LK4+Q9xXcvfMV1sDxEDrkvHJjCV2k0c4UANUKhUEarL15iH2uQ+M+iBzyoztGNtOxZ
VGQHzbyNdZmDwH+L1jis32Cb2lZ2mqELPtv4WqzYJ4Y/as/9qQy9/2I0QfngOIO61d22/K5ou8aK
oh9qkyy6k+mzUbSo5S53STZ7rEOXrnzxpTtN2NnJLXXvyi3VprELbaitdkXsrYpFpF5kPqvIfvYN
JTjfRT95Nz134xSeZZY0S0hLSqyel8efTF1CciIpw/Kx1qIvnQKu1LbrxXCgKYBdDxggfupHPCXw
nSusn0q8z5uJ/FuO6aQc/I58PlAK1QOrF++VwpxZ7C6KlHo746wUXOVnkJ9GQuSBr4GsIfHjms9L
9/47Fn5MwssNvF0N87Cdq/pMKRghL2wMbOSPp3JNkS5y94jobEjJWMPtZHMROF1A9oDFh9snykWX
UG3H423W75CceP8DhVG1lRByJxujUtTD4FdURSrPeOcV4W2W7OBBun3OX89p7Cc/aaO30k13EtY8
PTptUjfuHltbW37a5IXaA/svnq0HN0EXTGLSpLxO16C/rd095lbjUxTmSLsvZ+VhXDxqI2kQboNi
DcVPWY9uWe+z5bu9eNc9eigYk+nCz0lyPh3+Oda8fOHnsjlkY9Y8J0vTOeOvmBc59fNIfejZiGuS
UzctyIaljqGYO2Ve3BT7uf6rjZ8kDVWPGTyHJZyNuPcM3S0ss0nmuZICULONHmnaz8ZBnLkrIUur
dXNSAiX7XsMOIVU2ja8A5/jfsQu/lJ4XPnhFlB3MCHHvylH7ReagB8KgoUytWPZVV5N/lCgxr5MN
OyTpfWcv3R6AjrEKFOQv9MF9NafORG6TedLMProhaaK+uQCznj2wwWHgUfFDCK1dDUHlPdx2kNrg
7XsL8Il0UU0LNrdMCHuXnUiBwsfyDnaF1px0pbHT+VeMH7N5FmnoMK9/xaRLztvYF0kXHmrVBIdd
mhbvI6TkpfHVeIOmm/p46ymeem5C81l6zqJBD8RA242Di4/ZcpLEjDwpVhW3QWqjEhvFsEekmQfj
11GPBDKEqktkGqW+kkG90qa96yGbcJ+bevAwqURSCMiXS8HkpAo+wDAd0cjAVjRPx3M8aZtSx39v
aozB22RN+T02q+CYJY1/bYqSeVmIV58T1cNagkmCbGhvVdoBd4X4YJYsWrRZrV/dvqhfRyxHjBJN
/5Tt0quBtBh1H15pMgjeKX6aVOwrl0E5CRZ9BNDUiI4yQ6s040Q+gNXL70tmrv8VUwzo+ssHKMuH
8u85F1Xu7RwE4FeO66ibKmxr+AKkyE9OE3Tt2VDC9OTmFs5REpVGgnISSK9+PTl+niSHeKjUYzr0
/IKQSKNdHWU4EJqYvMwABMPE8v9TZta7ZarFe4zZ20Yp4wAFQ7V90HqHDJer9C9uFmIh0pLPsIdy
3S3C2ebkvOOqUbxXlfHrpNw82CRHEXY0N82gpU/xSC1CGrXjvivUR+nImMmucotNebEBdPxrloxq
YwmQvNau90uEaYBTMerVa5nrBxihVloG9TdJ49eid9baIrs7puOn3u8xHdTjF3CsP1kGsarvuH0a
vCzfrGmat7Y3xZfRAIM1K0W9N00sDRGl7NYATvNvmaafCzXQ/lGVcGsYufVDDYFXeHYx821I091c
4ePm9H13CrrB2MUd5mxj7YbAMPXhe2OVB9+x5y960L7jLtetIdurB3LP1ivCk/HD7IGjr5euNG3y
jLiF/iKd+3yYvearvsyPNLITMjob3iuKEAvNhMJMg5GEuZS/rAI3Wy0Nw41Uw+pFZ7aifjNUvf8o
IT+1iz2uqyG1DC0Dp/u/R6tlVJXS2nL1Zl7EZIvme0radgd3IP6a1dOHl836Tw1UaUk2+6/CYnHk
joCqDcqeh9rpjfcsr79g22o8BdSm32qYLeUSpigbnxS/H9Z2HRnvLnJ4G3J9EDjcrLWpNVUsVXKz
ereGkqyCVmPLqeTuYZic8i8r/cCb1nmvlVx74GaqNhKuhhzEROs2jzwtF3PX6h3o1EcRzu+emcwf
hR09jk49vXTQgZ9qM/1ZhQa/A2DdnRL4874vQkhCaNLv5v6a6aH9Io9Tir0tPwt4F+lmThDiHDib
q0FsQwobf4oedZddZvjVBfRWjRUJMLkNVqvxSk8tkrvLL6mWXbJTcHTey5+gJCG6qrpcvVrWoH5F
glXCVDH9s5wE03zn8AId8Hybz+yonyq9p5ZYIbj9ZJrVtHLYBh1SrOuwAnfj8rTMQRooWftNbJ0y
rcmfEO+0wbirwx7jpewpXKw9+GO4py6cz9IL9LE83gozNRw2bQLq0S8LvjnG0HkKlAIrEUp1mUkZ
SzLM2D75eYC3Cndvkaj6A6nM+kVODHTqjU6eR7BpwNW8kNFvXzQRn1ZD44BbGHoHIolrVkDIW9ZV
B9uarWcrhPjIYqc0S5Jpfn+55eOWbmFOw0V2s7PdmZtynqeNo2fF1VoaOWKznKwjI0L25Xesat38
06jlFCR+ltH7gEyWc51lVAakocDwa9599H5l1Q6PRk8SJSqGD1fvuIP8eJhBJTUwo+o4em38aoAA
aa7NWoNFnZn1SZ5A2WyaeO3AM5KuU7sg65dReXZJ9z4qk/8P5/bxGcGdexUVJt62S03z4sqOK0wh
+g5aFcPuZFMm8zrXVcCijX9Lr7Ty5FSazXOclyxGSoBC23FG4rYAPeLuoQSQO3O9cz1bxjWHcIfB
tZKujSaDKpmik3hqtNmuV7jvlWjMUPlH5cgfj2PhwKDkBLI0Y5x87WPuuwZBmj2Grc5Kul5X8O0t
W/eEvAZ7AJmCl9EaQMF00LW6uvRt+Vep524DIhtXKFcrX6SoPENqX1U+FErJ3QUkpHZgHJ2NjHLb
HFG5iR6UaVbPjqF3ECHyFvoabnYS83PWK9K4y1Fkm/GhcYznaap8UjeefzJKG8u8zGPDxi95j1c9
qJOdBBF5LnbQepL566gXjwjw+lsNPYc9LhLTR+lrZ52twKtbT+aj7XjBqjBNSgqBYsHq8aOL3IJ6
Ce/B6Wa4kcs9KzG5Xcumeljuz7PlVDmCY/hO/ZEglhyyxArX/aC6Fe/vueX73LG1FPJbGhUYL+sf
hxCS/K/Nytg/1vw3bl2HJZK1w57TISeAX7ZVltNHXapfpqTsnttaLZ+bof0q4ZKENs547SHucPb7
oiIx8ApLpH/yisWCaKnzxaGFHu3k2EutlfcdT0WQaQh0IA2OpwoFVcs5fmQdRD0YgqxxeB5HmTce
lRivOAwHpo824/mJU/t00Sh7AKZFsjxBoeSCQNy61IBRr9QyCx493VGupT99cYHzoF39b6h1h+DR
dxx8lbps2Mg0GZUBY3FP0LXhiwlkB6TJMlmmDE15+xiZC3IjIFNKw6bBWnV2au0kdjutWfrFMvIp
+PuHlIvmfPU6rKPspHRPpa04pzltndOzHN6D0v1vsT+mmJatc1Mutr+/L+j+PrrH/rgeK/TxwK7+
HPULNB8L2e0tnXTLOKWqmZ2cyttKTukWu43LfHgs5m3oFpSclJxDvR5su/dv5uqesbp/DqnuaWd0
nQpjadRYxQzBHuK1/cIj0loBWuv+1m2NzBLrSjsMvqnV7H5t/FnZwHs2LlEDEbiPWRfWVRm843V1
wOfIekmcMn2De7YRyNOcpf7F5BG0km49Gd4hxt/2NjpWbbKFkMxmZkFP5X02keiJ7XNSh85D0KNY
E/RldZLGVR2OHKC3MjCgV1ySDiZ4O7xNSlPS/nLojFN18pbm0zUQAdjpYxFsuJvNleyBbhuhtks2
cRvNO9kSSazTm5cGxPFZQmGCy4OX2uv7Se3AAkguNGMHGgFFOctbMYhJYgx1k60VhAngD//ud1Kv
kn6J0BO5C9+8snnZSII4rKE9S/yeL5a51gjbUi79x/WlJubWMTlwyvV7MrMau4eq3oVKBWWVAq+G
Yp33D1rn09Mt1jgpMhVKeu0yMAjSTNZ8DdNseVWWCtIp0lrWmKyTzGu3Q2cZl1uQhxv6zEujZ+06
JAV9kt7txNtEvQ0PaFp8l14QAQoxsj5YtznpESii8KnqADvQDE+VcBv19mhbG0iRfwILBEyQ8wZ/
GNQabfffWAPBHuQ6olKFpf2jo3u3r/TS39c8tL9qHoaxnRP+ALVarUOMyq+qPwZXuMAjjuBV9IO6
OMwqJX8vsiImZ4NyHpwb1kBoBJia4T0ZcItUB9MCCU39oS285E0iTpJdAQhMjzI0BFm36odMPcmg
pbKrzhKlPMhoY9k1BlHZvJVRDS7EsZp1/EWWT6p4QJ010wlXtwuj4mLgqO48z5hbbUc7a86ZPXUt
S5hFHwVaSOnVZxyF6vPopn27kn5fcbl6KVzyOtwnClhqR5y5pO+q7GqtwiiNjZeQuzOgW65qUvtQ
WDvra55kFTacOnIWSzfuu0MOsvdF4R/zhX8WK1jCdRRPj85YfJAstL4mXuM9dDFoNBkMwyzdl1Vr
baWLMipyHpGaHNFfgLQWx2wX1WSXpGG5FUxKq1vmFVUu8C3gVYIFl4IO09e67epLkFXdCVnOb/DT
i4uzWPvIkTTsEtcAKevTPW6HbTiCEWJylYXJdq6jlHX2v+dmvVUeDXU89eB7qd5E3fTrsHeTiULh
2KLT5B6l18ZU3I+3OaxST7c0tjHjIRvYQfPsuwnMC6g4UOADkpn3PugI4+p7xlpZKudSPpcmM9IY
Telxfy+rS7yD57Qu+wAYLQmHx9bR1+bA3gvxnS54CEz4V4hb+c/SuDpeEUWDMn/0OxampOD7hTIq
U2SgrcKHuJ+p0i/T4riwD13W/qeErIaji/oijRKws25D8iNh6s7ZelL8/UjZ7iqjfmV5R0dL+tX9
jDYFXKY0Tn0sq0TDrBDm3YA7XBzoMWJD2hdZk8mq69Oi897nuXR2srg5/DHP6pD7Bu9RAev2SN/o
7lhtagVQ/d2YCAAeI8h8fdxMMYsgaI+V6bmPjlZ4j3UUss+fzWFtLV2Jyajrhv/4QVsc73ESd9pF
gWYiE3jZUt5Qx2uWDRr71LzEx7hJH4ZabdmCt8mLnejBeiy7+Yc6wYErRv8/XjZ98bTcehz6yVjL
SlAWhjrQsk1s9khTLPu4+wCMbPInqBmeNQAnJKg862C2g3mFo+5toJD3X1IKzqvRDvu/tSHcAtzF
rb3zDVwgg+ZHp+jzivXR+KZ0UQ0qsgiuZmw1R7x7Z0RoWHZhkXFD2lolf00ncm+pBBcT4T1Kkgs+
PsRIBIa3Phx1v0QeyVUNPI80ll5djpLvgwld5ZwMVNDV8UM6IW+o89BgSFxlpHJa1dDbHXA655SX
PXocKQbL6wyW0VqCsHV0shLL+O3wru8iQRUlAx+JmoPEb1eTw0+zx4CEGN7bF1t1m3r16WJWhoBE
N4YQjJcsrOnCnwl4k20lFSsxOYqy2Dzr44h61pK7vaVs6/RvHX1nbOq7YYu04fQXTprbLgzzv3k/
BOsyddMn0H/J6b/MGJ00WOvJiMFTpicnH9boWq9azHIdw3iq61ThpQYXWrrSqGPXsGMyXnTcM6lA
MU0atB0xfcay6R4n6T6uWnDL2BQyrSqSK8In1kPmZP51TC6WOiRX8R2TiDRuCkC/Qv1rZ/Nd9DYl
JYN92LLWmfMcymObjd9um5548Ldh6JSssEyOZE+hBP+lb/eTD7N1AdB0bOE2Set/mXgd3F4tPqqj
GTIEvHVAahUZkN6foZoWKJ4BG9BU1pdAjY7cusYD6yNcJGWfzjPtqC4xBH1xArxnBXQm8+QyHu6b
/VmmLGfIVXAYxGVVzvh95fu2/39e6fYRhoL1kM5H46FzlLe+DjJnrWdhejXQI7qmKhaO8tY3MqyR
qt76GuL7sVf7Tt9DnIzeeyc5dpN7Uhu9ejZ8HBijJPu4JSf7Qb/GRvyph9Hox0RV72B4AUoeWpU3
3P0hvt/W4K5q3YYfkJRGhdDO4w33MCLL40eoU0KR68J1yvPi1p+QmucP/3v8homwLP3XfEFMJP1c
PPn61UVitlvZ0sr+WLbLJrbESFtBHl92yyiwzFvKIzl/Eh2+J6DTQ0WS7Fl+kHtMugK5kBi6C+3h
9rMuk63WNlYSkx/gfq7TdNAaBZ+BV3b20FZzuccgZ9jJHhFk/LdsdgHA84u9BKX3nE0pGOUbMqPQ
2WbXQA+Ej1CR9jyEcTuSDQc0ps2afgVV/DwsPQlNys/ARXRAOjzkwSbNRXmjP6RhYm7COkv2SpM/
AFXqz+4ck77Hy/TTC8KpR+sSTyj/LO+H+4sj8FQc+waeYn8MtM1LDJd84L3zUmCX9Dy65lPo9NEH
vQ5ruYlUSutFH3Zh8QLOG/dcR633nh1h8kcflYLHW9Tq1MmWc3oELbbYXKoHGaWkz5uTK/vl262O
1jqDmVyc5sMIfGXfxa72Zhn9X0DZsr+5Tb4NAEXe5lyPD36PLUtmdN/zZQWm+chdji27b1mQdVRh
EkczXwCBOW/dRKJ/WbVZfl0/oi3yl5wT8Zx5wI+rua3a9CoM90brubdVG5m1bBPBiT3y+A1Y/nWL
kJeyfKlBGHQD64IRobQ1ekjWWxZBQu9y+2u/9Py0T171hUbqKPmyNqr2kVmEzzKI1R1oraLmAbLM
TUiHr4eqYD29dA1HQa93+RhwndPaTUGFyONQZ7m9CkYHlcvfD9EpH1VcPqgm3Z+iRhXW54j/Pogs
8+kedwqXGmtjXSQkT+mmN5wN7/jiEs7V9yzOjT24g+LCMihJ2PO6IcKp5rvM8GXdiYlUtxnZKG5Y
VTmw0NLvPpuDvS8DMlEaOGbhAVWKd0cWo7cryJwgLL6HTtqQEs6AMwcZ1sq6OeXHygesDt512bT5
Zv48dGp8vj2mRzNFqcCLWc5TUnc9itJe5Z4ywASgheuquNwOAQyUW2UcQzghQXGRBnkzBHjuc8gt
b3In4t3l9umphur6OFShh6oWXjxFk9ZvnjN91xcQWWjMH/XU2m9AIyl4W+2nCS1yCX9X5fiBh3r+
go5Sss0dE+jp0sjRFOXLU0+LwssI/37K+jPkqiDEv5j6AZnofPzQkAHZuj54URMJmWvhlMlG0VL9
uwczoCzxRJ6mCISnV2rPJAeSo12o3d7OlZJMgvKP7nX+E1RTajxO8BXx3+AVyHF6ttrSR79OD74t
gp9SP0xUajHtYI0PFAKvEsum0L/eG6cbzsjQ2w/3kExrPaXZoJo4ggflBANFOMgUexuu/rrx8uTv
NPreK779U6uWu2z041dFo0YRxGgC4eJGoj+aFzEucNaV3V+ayS9fUQ7Fzp2HRt5Ds9Ar8JbSJe1e
r5FV0E/SrfrvcdxPX3M99C4+h3DQOAmSgbc1FLyPZRZCce+20WtPIdZqKOLN735c9hRtlO4kR1Qc
+ttRH/fvg+oaO4lbasQf6j4FOSm3xCR86k9ZOKB5ip4JBKXyUPkA5teKaiA1qLX/o5+TVoB2C/S4
G8zpVPQeNM8F0xka4Xyy4CbCVACBcu8KAFQmy2iVBQbrnOjLZBTha+wpbzHLNba0aghVcuqPfkHu
XQalCf+dIT1TiYajbai/ZoRpi179GAM/CuYfblINJ8e2mhf01cyritBKp6bti4SAAtS7qrTbzT22
nITrNy7A77qXmu+92f1FCid9GpvQfsuafIN0tvGeKhiYepNXrJXWNN5NmHNoco3lIcdzHu+ssdlx
ZxbXwG/DnYbU4MpCdktbBdA1aJfokpkAgcykdmnkKIZnYE8prtlI8PEs15SvmhPMexzchq10i+WR
XGVWe5SuXYF3cFTw8rfJLt49ZMPfYD1ELxMqVhqSn+81OxBkBWFNe/6MOmL/t28kmG4u/Mdu8tSN
Ung+4gAQHnsl0n51FzqkdMcZuv2s4yMH6g+LuvuCS4561iIkO6x5Jws4U37R+wgUVJXaOMWctA4h
NRe5dqqyzTwHw3fb98ctT5X2oYg768VLo39ksWYaA6bRUeDCvgWmNXttvM17Fup1qq5csg5qrH7t
rEy7Kh1qJYJ/sSnJ7wcXHSrpDmUC6X4a/LN0OcnuIUJHfgNVYNmRKaFiXGMTF8Sld9+k+a0Rof/I
kukWWwprMd57UkHE+Vk72oHFu1zAHQO2AsZU3cgBtqfka90OwmNXfS8Nr92XfqMg8oXo7koOyZe3
676G4tslhnKRGMID6EniKqAeQmV+/9VdTrzPURzEMNF7PhWhH+xcjA2hq6GFV3slmU45VFnMAsOm
6ZeR/xYbOioOqTm9/DG3lKtI0M/OZVW7QPNrf20vBYVyUsmuY5F8hjE9v8f6Q7mk+l2r0rdZ71jn
WE/ypzIf8LUcpqv0Ugkphb61LRSqJdZ605JF6ik4deRtiyaoTqMkau99CSbBzO8kh7dJUW2sebqg
h7GcE2hQflYgC39dQ4JQqatsGh/LzlFWZdFknyqoup5UZ0oyD7Itl304iTSsCSjx3Ayjhxzvc8M7
31/esga4d7sAAcygAMV5H7i978Nx0v4FN3tmHm27CgZ8tCDPpfkDeS6xG+j8hjK36rxeJXXJF2I5
EayviT0MGy9kY9lgO3h/DtaEYkISbT8vWGXV2ifgIOvUjbbSvTdOiHAkJi0nNUoxhs+S3HpQy/hl
DpP6YtYhe111XHa445OntT81LOePreR8l3irtCn0vJgN9tIFoz89JY3pXOx/z5wHuz+awLy8vVa4
yV+BXZAwnKNim6BADLImfM8zV9sDIbD3/gBpUfHTB0EuZizA1oAemmtjY2M7jV2PDPACWUySIwvf
eauEcbJ3sSE5dcasrtvJGT9CxBzWkPKG06Do/QcC/5ZSvKmWtS/1aHjyRvivC7U2Ucis5gO4YeHj
zp72NBR58WI5fsOrGi04zdd996vitT9Mm+Km0s31flhoIEjwdcM3ewnqKMnscyTkv/0lwWzE+7ny
4ddqg9VeYEQrMOXAOvQul20bAD7h2NZf7Fbd3UAPbtPtBzUybt0qL05OV8ev8G9uNYSMXU8Q2+aD
VAxiu/Kfneu9vDA2Zv/AEiMGN81beA3zINtmhVtvZX5jmOPVL1lUDHzVPBB6KXx+Er73Aqkc3feD
UkiVbrWkeEJMjAUjdv9Ina/cBnCRCqr5X/TXgg/zF6CYhEjza49WgG/qghaTkEDM5EL9EKobXYCu
icueqAqHJvnqB0HwAgPk9u4O0byOwQs+ymu7rowOh9bAW9/e6cvLHh34/zpDVgIVhhxnFg3nG9w4
r7+7pTc9dZOevkxJ9ixhmwrSvq2HdjcUyNcu7PVNF43k25I8f4LqYnTN8NgvlWuJzHGYbpVG7TYS
y3h552irXZJg/BosZE3Xj6JtXmX6UQW6+dH1l7mD6lkj+XAozTrYSbew+nOV5NGbPlnW2cssWMzL
2R1oYBgxan3tWEW9LFctw7+wkMySnwOP6F2p1OWhDRzWl7D99qzD87fO6dVjOegReyK65oj7sd66
m6F04G4DM3pxC1awtdHmb63VngYhk2S+bTwGrZKtkfIej0XMJtHSefXiHp1uq6WrBt500jtkQ2RU
q9T4pWRzJoPS1LF1Htm5P0qPLwJ4WnMb6bOhnTvUWU/iKY+XFim3sIJ9VcT/SMjSZ9JrtgxY2V+p
rYfHaQzaUxAqb0EQFdUXeNzV2t+j+zh9A3xd7YfO7PZGYnTf/H3AW/QbtaxqP6vKrygJraD/z6w0
FPgdr9kVbeQ8w+ZFsNivA0Swi/JgRQWwQpU/P3LaA1qANMh3Bzv82uELLgO93QxnOQJwAOdA+rfD
yq4fUkePj7Y+BPjqLGffzxlJ5mS2Wf0Ywth5VjvjpyBqUHzPV64b6KT+6/zEczbYCgbHcneGOxTf
AU9r29gyMHoEQPrQWxgkGU1SYuMM46KL2YVEFRqWLbrANTbBj5M5mkcEU/J9k/bGq8wtu6vfDc0Z
5xj3rCeZe9YyG7Ul5Ebjah7PFroVZ2Np7Fkt/F3j+kiSVAbQnNYKm2vqjcNOC1ne9FY/9mhYQExT
Pf/QYhGANCwbBSQXFJAATnNigd+cbgNGOTUna2n82niIyE/uI5/sF85udYwU66y5BznEJaMtVlad
1IemDw+pEsUnctR6uJNDy0s7Xl4zPgeUQj9l7w3N6U6Yz69uafxkYSuGWklGXw5/D0u+Xxpq8mwj
5TCFs5gF83QKPDM8gE7+QHqnutwbdrkNLs5LcPIo26Y9FRur/zwl1eL6dkbVTijV4le0/XTa/Vpw
sPC6oo7QOVhI4LpgXoumBwhuVOW7hhnEUUA2nWSWUw9pa5koQX+BBd8gOstsVXXzo7FkqmVUmmHo
8kOtRHw5lgE9tI41QO+HSVX767A0boDxdNaW3jZFwON6H5AjH1XTpGG3KoNhqPRXOWpVxT5ZiC7e
4zJfup3GO2oO0PSTrgy4VchtGULzq0G8PcLx/+omaAIniCw/SiPx3IIcXerY1/w5oKrFwUrKeHWf
LEdGXGZXK7/m85CZt0GJOxNKYgXf1CQ1Dn/kcWULkXbqB0rygEYXXJg09z1HF0wfup2ih16SQXgz
vShb3zIpiR89uw1OX8FsRVclKYNz4volCmzT/MFt/oDIUvRT69gyARYt3iii9vsqbuJjV0/6M04C
+kqm5CC/3Fqbv8vVSMTW6xa7yT3a+ujUeobyRZvjfDU2XfyzCq011GgqNC0wKhsK/3czAwRf2Yby
iuYE4pdFPZEQUY2jMuKlVpVG9piqxbzAF49I7aDUlGsuzH32W+0kUMHoc7dza2Aoy15NJkPj+9yd
a21E1N3qH9y81XA2hCc2ot4rbBWAh+xvrC58s/1FXAhUDGa/YfSgB1QXpzGjHNR1J8u2+ivqRP1V
jlx0v0/pzCY/T4Zr1fW/4jJYd0a6q1VqF9K9j8r5gYZuQEMtencfvV/l9wfWbDc71uWvtt0qG3Sx
u2OySLzUNSoWyfCe8Ro/+V2Dit8StnhWsIbw6guMYOsNuMneWiRgvHG09gDBQXUt09w0elNaNXxp
KrQuTKdLSJYwzSoQS3Cn8FHyIZLcuGdG/g8xmZLrs3J0SnslqZRbnmTonsM51qikQSOx0NpOUJGm
osOa245ZM7IGSHd/JJP1wl0nyK5f7vE81YrjUp2UFXxgKTuwvBUKTXGH2nhSO4cidC99kgIyh48K
L6peGFQIbkELTkvk8mSmbtn9yh+RwPAX8GBlt88kc9qTULukyfM82epWqG3unC9qyNkZix7kGhbE
oRC9Ck41l1Mldj9Va1x1Eyc8A9if/TpNRu/zlk9t1fJQIjlzEuJR6Yf4kcdJeZFu/bsrxKMEJ8Db
qHQ/jS7EPxWz+k/nymQ1s4uLsJTukxOt7LazOvHbTWn56LIkVvpw6xVD+WhtPnUQBO2VLty6MSU6
Eg9s3xNTO92buQn1z11+ChACv+dg7F3vpsL7e5YBde6jTY5GKHQ6lRrFc4iU1oMJg3mDDsj0LQ6G
i9p56rqJ63ovW9U/dq6y+UVt+/Nu1m4yPH1ar17dB3rZKt/7ci05ua0NJGJA267sPBsv6KShbIWO
34FNxLP0JG7+HrzPWPRvpxHMw0pi0sg8BWHnQ2+Nzza2A9Pqfm419Tsoyc6RbNCboNVtAxg7rztu
jCZpScTRJWMbXkKnepOeNNgZURrB4v0oZ7VFG16Wa9xnyDXQBfl1DZmxXOP+Kfdr3D9luQbkFIxE
SvM/ao6rk5e6X2xAEJd2AmoSVRDsJ5QOdzKI1inoVR05CxmVmPL/KDuv5caVLU2/Sse5HsTAm47p
uaAVKVK+pKq6QZTZBe89nn4+LGoXtas7TsTcIJCZKyFRAoHMtX4DUrOgtvEkXR673PWcoobUL/Pr
SknImAHLldEqLJqHqkn3MijT4YbsGwt64MLSTqstTljhL2QiqDtpQf+qovhOkbpV7wplKtl2eRMg
o3K+58tIJdbLtLd4nr94pAyPJlIg1fcmgGSIg4FtOG9uYZLecv3pa2VQxZ+n5AV7kfK2nWPUxOYB
qR76HcWnP23KWxVZEG5pNAO0xUhRMGFpDO/T0DQPUONS0iUP9o+2jLv24K0FW2bmwVNoOvEGNAtE
Y7/KUMYvg0d8mvji9FHPI670H/gM6qfBwXIlr21jnTZ19N32LJ77vf2GcHS5TwdsEbLYCl/ZyZ4l
oAXcv2YnrNy5ozadTT04OC0MFZd/07kLh/kWcSxnm7pe/YpF09swtc7PzrAPsVk0XxylmzbYw5pn
zc7m26nzP4SGCQn4f4byyoyOHbmPgpvy5BZtuVX9Uvs8QIJItDb+6ToGrm4IJr4UwzjsXX+ODrCM
zEcQOighLSFl4q7S0Bm/5bOVsvwZwjsWgiG5os+4AORr6jiA9ay++Ko0oXfbtMr4lKlueQ4r5R5X
mulJuhTdweHEsaPd3xPyLRA89V5GQS4iLVMAPy96NWcHN+KARPXVuJFh07Bz9h/fLlMVTwtBVrnK
WgaDFk2Vhhr1zkmK6KabsSnQNS2+b+qeZ0KS9uqpbZyN9JmO1ZuXYcy3diQP8hOClJHCs5BbOMSU
et/Pyd8xUaaqrPYqbqnrRPkxSo80h+IVNyHCdCck7aELk2E62FPinOxBY1++5JOS1iw3VW4PW8Vf
UIe5ynrVBV7uV0F+75cOst5e0T6g+IR7i4biujQn2EwPiOToezNtAV9Lc4mTgSQ0gB7p6t21P1Cj
YhNlME9i14WQqHIDnXLHOsqES1zfgG5schdwfd956a6aXP+oqejcd6hCwYJf2p43nwFDN6xOfvdF
RvUeKNES92G4onKobGXoeih8Y7H8bLCG4QuUwsmJWNmXiaO6q163sOYJ9D45hTDJfG7yPQ/70bgh
hUEighf9etJjALqK4ZzlLNJsHxWm+fnan5oDvPOQJ8a5jZATzdJs3NtJjstZvHRq2nSZIq0PA4OC
d5zl+QPa4sTJFYeOnZBdUMcmecYDH/ZZMXbnIQ/H86UnzY3h0gbikTvdGVmZ8ZxKtIzJAVeVZUzm
XXvduStvLd/btm46rWvFosjaT+oT3n8BwkD4tcBIAjin+js/UCJYyktbUfvnEt3nk8SqKAzdFqPz
DdVdNVuzNUE8OW9aDBo2ksmR/A3G0u7esBN1JUmfUuQsUQS5n9quvZWQdsn9WF3r7rM8VC/Ehms+
aIlty/Q9FhL7LZ/FO49t0qD5aidH+WV0a9DuqOQc4sZXn6RrsGCc8dYxYRfy0QY0Up5Ma9wkdunf
S1fgAChxgbSurrMow/5ozJ95O1PA0VP/sW7Cz147qV9Ibvgba7BRMZu64nMWfyr6QPvSNxrP1AZy
Ei6e2heSHIgtptVLPpbzScOLaS2zfaOgTgJX7i5Pu/vRRY1hWF3QcuRquTEDxz2yhVZW2kK2g0b5
3tQXXt61KaPXYAtzmk9OlNkAgWfImOVs7LO0VSlNdyC+4Y59U8xmy5vQ/0uJp6fenPPPZRAsvg8p
1bektw4I2cbrYgYoMbNXOeIYVJ+jBJ5x0FvOCxZDzSrRvfgnkgErxyzMX3GsPTiDUn3JNU9bV12g
QKhy1D3KyyqUhgY+vhN0R958yiFIzfbPswS83rGvA+Xw7+NYLhW7AZmpvV1r9SN+ZbD7vo8C6sRx
cmmEZTmeWe8brPiDxjIQr1JONZiv46XodTk2rXvqMLf6gGeyfjOdtMQ/lcuM64b2godaBlLeODsv
9Zb/ll+Gn+At7kI9sH6lYXyMqXB/swaUP3urq57aIrJ3mNk0t5Bl81NeKdlOI7f1PPuutVJNMkzL
dAfsM/5cfb5TbUgfP+04f7JdnKoRYT7YuT9B6KOJQy7vOQoBd6zu6puIl88qWOpi14M2dM9B6wC+
X/rL1PR3mWe6a2eRu7WA8l0W5demLPelWeGZcRbZgWvzwyhF6LOs/mW0L9Rf71zYxlGodzuZ529z
1/SOTgqN5UZO06U9TCMaFHLqZ7H7HhWIlV7JZik25sfB1nT8aZa+wQr9I6ANe1cMw7MzzIg3LAdz
TFjky6lquu+d12HpGxTji162+u7a39oRLH0zSMfHmlUJpp5ztbW8ub0dk9a+r5QUCvhoZT8i/P14
85l3nqN/B4ar3bumggSkC+nMhpxoA2alc8DNZIWfB2rNY6nfS58crDm4c2325FZV8r2pR0W/s+1H
iWp/hxZKBHHYxF/ud5cMtpZDebGyn4quJkH6N+wraTX3lCft6QI3k+YSkdXFfVsgfpM4GQjQ5SC7
zcvG009zCml9vJO+a0heLnId17atdPC9YPJsJbCqUoUSMYaR4cYH2OimhXnU1eapc3Nk0ofErzeR
mcRbHO28+3k5gB3x7vt5PuZlriy6QhByYo9tiakFJjRLHr9/ZRDZBsFwh35ZVqthgW/L4UP7w6kM
OYVeYIOBOvEIbMcbhk1h+vH3MUFEXgGaYrngKTVlrGClJs2hhJa9HzUdAc++/ykRjgMjyHeSzzmI
lG1eFjqZz7y7czRNWWs6S33Fwm8MpCgONThmnSC312928jguNaraGLRjjET8Rpr/PSqCRvAZqdT3
qGiRkpUo6nLVCcyxXEu6/QGjrKyoQ6zjuPQ1quoeUmhshwQJ5icFgNXKKbXwu5sDwLGprrNGjeYj
CiKY9yWt9a3+pKLY/N0wEuSBdcM9mvOmjtjtQ7+FFufEHXy9BUsoh0hpIWanire99pFjg6G3REsf
Er3gEiUw7lMfe+nE2Y+F/wmLquCcLRiheAEGyZkc8l4F6u3DP7z2yRlCrsF5FCxRVKEZIzEyuRuC
+tZwRxVxp9QYgAmRnw4xESFVDdac/LQpWWrpCCWNHZXg2K2YBbGKIgLOD0vGGiO6vyc4ugalNtZ1
YNRVrp8QEdwrfafeaLU+Aald0uUIRJEj70CdoZVUo9FYW/YN7DLWN+P0mRdRfJhRl9wGKgKFXpVQ
pWvz9A492PEObXRyFEa/Dwcdf9SFRiuSINe+q1ZJa/nvcRIiwdc46ZNg6ZvYJJD9W0hF15jr9a/X
igd7XJdZq1NMRKfoKlY0J1q8aXMo2kIpk4ELeazSVfUcfb+GmhXOmaMVZLtuYrsL7Su2bzF9bla+
YrVbG4jwrfTJmRxUXJKbnZwakcbX7xoe6Jjar2RI88K0WyTV/mKZUu1Q37du5ZBIpVxOEaFjOk57
6EuGyQsvjWr/Z0zd+MRcp8uZTJGz3/Mul2UT8P5jnGz8UYy8OtgFcv/KrYwolnNc8Adyi0vXZRSH
SGKkFwaFgyVKu77c95dxvlgNWfh2ROu/bW77ngTAx9PRNh7LyMv3OppBtxJjYH+ow4AlXAvt7BiM
0cxiY3Jqj79KmDWrutfD0xC1qOv8PnNZBytQ6Q5/9Mcy4xp3nRt73LfVsKQSf1/lGocZsnOD7so/
xCryGSmQRdJCTfHD28UKZs16g6HY0icDH7QuSCMSzkZwXPfyhgz5Rmz+ZOh02ozEHCbHws2RQyLA
yw7PPAyBIYhJp6vjh/uu3g51vVw3CjSDNujzGylUolZo7UNDLTbSHIopPZOI/G7NWf8SlH78wp5Q
huSgVNqbN8zmWVpyrchXXlR3MZDsY+XNxskWSff5K6zpeDdO1oC/+LIFH/U9ZFPMJ5bNaBjPYHpj
dqM8tNQ76cPYr31QQEJswmU3GsludF52oxm70QTB3mo7LJvdstM6wLNEy7zp96U93uA61LWDPmqL
TxIHPoC9KvueG2VpOlpl3s9tYN17vrk1vQoNgt+xKTIbty0OgNcuOTNSUmBO3+FAscQCkSk3bWz1
G1h4QCQBgOlrdOCmDZo8+AQthzYOrFNeaj07Yj1aiRw8Veoe+284StLsMy3bxDbOB9KMTe9t7LLg
IXLi5lUpjmHelW81HkUg75wq+mq7EbnGDG3mKaGY2xs9mHavY6Vmtg7vWw5THf/CZNo4Skv6y8lb
J7nLLm6ZhBqgg/Wdum0sq42xUoG9EmoFsmbLdJlAzXjcRTqyizLDbXuKlklosfXHVbI61Dn6YCuM
tfOTHC5t3BMeLQUGOZDKPN3IyOU0mcOCFXZl7qwq/JkUaCSgKUxfRNDOLHOdtxbaEoAAluyrqL0G
uoVLSox42rVPzuQg+rASUi0hs51xj7njU0j27Bi7sFBF0htc4idwKulzUMzhKVMg9iQ9iqq/+1MH
ma3/oR+VrfAUtsldOQaoqjmQdTtXx/QKMdirNmwjlVVpm56vrbyS954CAj7YXyNlts8iHC8/wyUX
pLKXFk6mB25Sb9dmzveGmX9r9MA2oGKRmt+lT3R6ehH5qfHkVsxJP9l1pW/icjKP2Aj8KAKvxH+1
vJzEf5/8HlpOxqGuvkmPbuVfLedr6Q8Xw4a0rtuHpSVoxvwfrd9jGfTMtc/f6XABKhj5+EtBHf/G
jhdlryJGjXaKzc+CZYhcO7nD7EjUFmMdyUWgNV0NoVwkFYff4op/d0uMREsA6X6JHodFqPG/X0Ai
MXpny1Hkv7ByYuVqQkF0zTK9UftyulW0abqVM9MIGL3E4DaBobx0N3li3uBMDV2FcJ3JZEqw1iqD
6fb9gh8mStD1cL269EGwQ4w0+zz5bX2MUAPdSDGtjXRAhhUS2p2HQJKulmfpD8dMASOUhNwi1NxM
wzk1PkL47P77u9oeqeMv/UnQ1xtjrtojQsnK55/SaYT8xhS59yjDxxAXWdiylsbKwmIfsoBa3gr9
k3TjCYvMJPTny+eVX/TyweT08me5fpDLn0ZDuH/tGHwgCepRZtpqVYPv/RAN7WoezPpkxA3myPjY
fVKmWt27YdSc0pLdiY1yPuv8HSooKKJbhvWsGp6DbdNkHRTecc9TDUEdD/hyLaNtBMGhK7ck9G2v
XiNIhQD4aUJg/KRZvrn2fayfajx+TteBazPNg7lZRZkx3ziBdgyUoLDXZT4Ft//u1EU0HzTzEGP9
HZTzce620mUv/XIml5CzClncHRqdSAPNSGy/81+aaAeCTjlJpVEqkJHR2we0xL+a5sAWSwZ6w0V2
MiiN7aWzwF7OLNu7EPJgVG1Q6MXlfJNnhXKakcIwVyHCzfe4Ln3noweHZkzT+2o5YEOb3GtqjZ6C
FbhbaTqtBVa7wMdkmwDmo1DhUAOeYsO9sU3/xx+TKSvYYHLQe0wA8K9kVC6Dmx8uSfwG0kXK5oCe
hXoyPD28NQr7pW1K7aEfC7zWXd/cdIof3rXSTPM5XZdJme6LzFcfTEQQH5CQssAysvPrl3kyOc1d
/w45nfcumVuW7bfUwW5XwuTgkv/YNj0Ottc+6qmX3wKUzMKZ8l7Hpkar1zPyfbxUbWp0E9Lyq/Ri
uPK717D14muiousrvV0ZLbGz3iuPed7Xq6ZA4KUZB/1r2dfn1gnAMhQI9+MXnv3VR6AQQKH6r3mn
l5s4dpX7yO69fVd19TGsVefk6DW4C5wHnuVKZsOKMsV2vIlAzIKkDpeSSYJNzc5U3PSF7U26WMNY
P9tixuFptr4NCisFL4vH+2YR3Y3i/ns7slGsbR1F1EW/ikuUj2nRIX4UoXC1FARxXUHabYmQ5u8I
acmkITHUTYNdbYMpyuXRUCr+q9nO2SNfv+ExSsLLo0Fv8UaoI9XayUZ5LO1XM6tyjLjmP6NQrrJ2
HoK/2yxOWY0tz/IwC560JG/QaqElXcailEvx5Knr/fpDf9ajgNUMmA0Mqqbupymwh81gdxjNLQcv
Q8M1j2wSnihObnEZGsNPC1G/CzCzvm42ZMfxYUMSZ1b2vn+5nGbJYtZCWXvlYdG1muC+P2DYRbUK
Ah0ecugtmkkPV5t37aIzatZdgkhCOO/DSRm3uaFZN8Oi1R2P37RxNN4idzaOdq8VAKBQ9g5t3iFu
0pYUEDXnMTIB+GR6+aVNLFACg/Ji2OArDPJEj4m+KPm4pAC1LPAfVT7yRfc0RaHIn38iuvAeGXvp
eyTKQsBXTdf6O3J0W/VnM2900g3nC+/hQnHQXge7yc/2kg0NhAlx4T9or6Ef5bigjPUR0b2zYApU
82tcONW9K5CE0q14T7De2l8gCkoXWOCtlrzdRas2xt4QuU9QGJ6dnoS9BB6/hnrpxE+RmWoYmA7z
DkZZ9kay5mSXFnvOLENVGlUD8oJF8ZZBKD5B6FCfuBGKU184b4EQ4jFjsdbIIzR7GbUtdX76Kady
IGFbgaBKnHWPV3e2TtTqjTQNTMhaOcUmgItVMsz5GteeGQvUBLaH1znrQe0XYQ1qvTmJnAfYjuGd
Zph4jS+S8Uk7vw/oVDvuBtbOa7M2o9cLzLbA1bXOfe2ZSk25Qoba+dkOJP2LtP2O5+6w7qOMCmQQ
modCm4t9xFpvAytz3mj5MNya6lhu5PFiJtWjHhjOs/S37G9I+lBw/t0PxvKMslj9wzXT/K0seiU/
tA5FKkdt8zNgaYTTlrIBmbj8PNbgwKRs0E8rC+GYO4Ai/q3C8lZwXH/CvZbBwIV1HsCBuSK9osEr
jyhKZChcbYeFW6U2lGSN3CufKgyqb8YytW8ao4EXjPQcGjLUep5rv0Teaxi1O8e17XNpUBpVWiQ/
CsvZW13RvWFn0e9rNJCWe6d5dQwgrcWcP4A7GFb9lBYbuO0mUHVbe9OqH82sll8qr7FusmCcqOLR
NNBUImHsPhaLiFTt91jzjhFg8GV2g5dla0GFeSftRpBQoKh0N5csq2rl7+0L6ZfH93v7Q7xuqN2N
ng3GemzLCUHIGCwGkPRNr6M953RFsEuc2t5Njqe+GrFGGYL34EFGyTEkKLfn1llGndi8MfqkfMoG
x0Zo+0aCIF05D1pV3UvLsKMJTHVI1W+5Pt4Y5FhTtHdzeBGd5XTYNnjZs/oDgGr/3C8HM0feUken
ai/NvnZnkNnFV2nJFLeJ3hxTDXBRIx4IU7+PkVncRIVn3OD+RRV0qcNVRgF9IgmrtdTrrnW4wbOB
LKARf+1X8JPfLSlQpIWYKgcZxYr4EitdeeqDua0mNv/8zdcg5z9V+TjdXgo5gBgvTRyf0xWVgxFE
fu7fWWXzKiUIKpT+nauUr1KucEPPkzGpVlhLpEOkoI/+h3nLVSTSLyCuWtTHdpGa7Xl/mZclpa+g
WO/YYXySZWboh8Hey7E1lCUlq9L0YTbeBh3XnUVzWQ4lstZnXxv214SfjR6fdF3yfXhBeOcYLKNf
eyjYJEV6k+rFG+a7ENVCc7jp2zEGBQlvzQqBkDehVpP5pAlBdms2Uf+Sm1H/YGEpUUVfWPz4f7nD
XwnQjZ+ZgttSOFvlM+wwYxeBY79lA4TSW2AtzhVp8+rb5Q8vnuaNG+DEgCx4AXzVDNn5aPbeEdEZ
8OP/aMs4fqr2vkt1vsIVdJG/6a9z3RcrIeRVYdc84aHC06ecztJVKwXyirH+LAQ+OQRL5ZU0JLqw
C8/vcvj/nFSGFBtHYeOq4b1XzPw6Gb6xcdO5B1f0DvTObTfvDN0eEPfOiT12d0VbAVyZlE8WHGrJ
/9qubR5Q1Zk2zcSaBTOGaH6tQ9CBKYmhjWigiDzdRXgPZ2pqtBPLesPaw6R/theN+GgR6JIzeFPO
ua14+IdlO23/GJCQgToL/k3ORlp5hktdOiISkk6mvQ2RZ9sKgSI13ODZM3cIjjQgfOBbaKV201Au
PGoYpn2EeY25f/CCMjoKJGyWUTkVKBlpAMD94z9GL1dYRmSeIMYGJ1a3ppLOrPYdXlKqApbfqfpM
Pxn9j5GXOyLyZD5ZWbCYN+R0yXy2WoEUIJuMBtCmtmoC6OFZP+mby80k7dEz9E0BgFvdX8cvN9OQ
9HcXwYts9OCeaAh5YC2s3Mazpu66xAyeVDXp4OIazZfBcJ9iUY3m75cUlvrLd/ovKtLEn9Mwh9+N
y/IjJsjFfhyc4Wa09B/ziNG9IKkau8FchOble2jFunXb6cNzVCprSuUXHYELHnTk77Xif8mzVfZZ
rhJHdz5+x7LhuvSlCZYtrHZqBMYNwJdB8zKMo/rWbXh+Gm8U63Q8M3JSzosqeMF2ZxcZjbGT0drF
ZssMLWAjVgdG2yzRVOgw2K5cE7uBhVlralN4a7dRupL/vvT1dRyvDBuYvDQN1XkPkaYc5Cp7oMTD
jTarCSbMof119sbiHfXKJ9HIfyXrKsnGTZUiZIVGdRvshQQuh+vItU/OBinryKnWYZCA2DE0pkg7
6oNziEO4WI5r/KUr6imp7OBnngCBgcEJ0iz53qeK/tWucjQG+jz5UgdQ4ecW1JjWADWCMRa/Bj5S
fiOJ7ZehXOxeuxSqps5yA/Nn5XEOeSxm5XineVZ2RwGM8msdmN/S3sUQdkHzQcSPulr91nusy/Ws
sZ8ALo27il/4tph4xts1JWGRHWuVLjko+ngjemTSJYdscQ+Ss+uACJhJczCN7NCnyc21q1Km13Bw
e6gzXf88QZXtEsV58BZrRwhPydYPfVACSxNGeXyfhv3Rp4yA8BaoaUrJCrnTzO6f0fOrD762FJWX
K5VkQdgnGovLB5BX/Krfga5XyGtQOXq1isHg4bScf7nCXuXsQ1zCfdUivjG/kjExlh2eFzqASJXw
UbZ0SY9cHnw1bodlRyh9OsKVujuHj9LFjYrEYMarTwYnBNVPSPS+Iqmav0ROPpN2gjffR7yvXD3Z
TRNrFuFD5TizrMFIVAfDU7OXCPwrvtVGtlHUQdnplV2sCyXwCnhfEeqhfrfD/Co4Xvr8tH7O+8G4
d1alYRYI/2QWFho25cBlDWcb2q+8KgbQjcb8MFjWX9JNtczjKe3oByMvwpe+qva4iXn34VKjloMV
aTBtghkO7+8+5HD6uzFMVmVkfYzNykDfdbWRrvnn90DUFosah5zRSWTALu5arlrjMEOabS0qYYEV
8RS383zVIe5A/RxmfVnU5252ggeeguFDvRzMIvLWpgW4QAakT0YjsPXqgu5Y4uUSdqDygDDA8f9x
jaRQv4+Fpx1kogwa+gDsB01grYeJU7g4+F0rNn5mfZRjS+zGAVjiHD5E/FZeu/YNlv6r9p+gDOPF
LTs8LUzmfR6M7uqCMMdPOXrIzY2N0VizRSMGAcglunea/btlp8EGBtx1bj0PTWA/R+HntvGHJ+lJ
82EEXdEMNzIWlFN+VEqXRHgAwvKyhwL7PO+ukI88mrj9r22BenwAh7RN/krRKdhfQ/SxQimPt8VB
DPHQgbSAoj8jZoteTVAEWPKF6knGct8ZN1M5N3sZjVxU66NwQm4X4PiLYqnV3RRpl6n1pNWrrFmw
0GNgrtGRyCneLJ4sNjmNQ+Ymf4XoYjRbUjkA8mPlfPkbYpy5TWe0TetCs6k/A9RJwTw+lEFZ38Ww
1q9wHulX+SRw0Ij1FsXpayyZkA+x/mKOe42dyvEXEG/gx0hMGcUdXOwRl3OlYHlISlfzsx9NMFYP
tRl3T+Ao76U7quP3KME96HP5McrQ76U7pErhI3q3CavGQNZn9I66jwcpy1sD/ETZrMl4l1+Dxjxl
eNj/avthY+hK/CMs3JkvRxS+ZEnnbvEixGh4Ql0SNdv2yUa18RB2XrNYTTRPchh5ubLq6NU9nBGV
7IILMRLl64d4QbN3tm1e6m12zEY8Nuf5RopuUj+TGlwHcHVEv+vaPZt+gD9y/yZB1/4ictKthnnV
5jrQ55Pxd1GzanwIcWXhbnxQFWsUkDBAHPBYuJxp0XSHQ+xTaiGXe+2XQZ19yK3PbR6aiwOD9Mkh
duGMdo7+i71td587IBVLG1YXeaa3Ue3nW9IzyRoPjvKtGtEFtZUIsw27Kd5gyLkrJzWzk4wGs7nz
tCl+7FI0Oa1NWvjJVlI08xD+tMLKPwj/QzglM+zLneV41vpyR7qBYp/hbVwmSEg64rysIFuM2TFm
UrntO2c5i5TCPQ+Bhn5TPLvnaTkj8eB+HI3NV/JNwdqJR/MzSiQb8bvxWatugnp0T6NW6feuT+Ze
6OajUj+WtZZ8GlzcMPymtXYBEG0w8K1zAEdnrgOl8fd+wAuS10J7GrBSlnervDOjaP6EKF1+lpax
+C9rI7xCeb8aizszv4GMycHF8Ap4Vh7yzRgS0u+1Fe77vDMe2+Vgu16OQbZqH4KZN+i6ycxTA9z3
fGl6yoEyoP8gsVbBy8O3hp1ML4B2Ps5lGNxa2vj9PTxa/KxJW661rmV7QE5q2mo1stH+tFw9VXx1
Lb+BzLar/m0ydAwolhJlRoJs7bRlsJWmVCylJnltXkNcJyHxKSNAbagESL3T1RptM82VviTZeqN6
C9PhkTUCGel6OmKiXf6atfZbW45oIFWmjyx/YiICVi5YBfw4I7vKKL9CKMlzo3yC4luty84BJeUV
J20eapwGSfPaLKqs/Tw5f1a0p6GINknAQ1C+U9cD3JUXtonVUbrkm+oE/DUN/6f0UOBBxDCoMfXT
Z69YSWftKJvB8xHDMkZYV/nsezd9Wp+NRQcROVec6y+nl2EDU8qe+wFVkCUcBjlVuhjF7KB0wntj
DuuVopT63kDA8X5Ap89czROKVrGh4B63dF4ClzOD6u9R0fPHD8Fy2lgIPc5Je77GOq5i3TSu80kg
TQJhirPAXQ/8B9e5QJ4Q+IpvZVgOFxyUIJyucz7Aoq7hl065poRnDfLdfLBvOAj/tGUfH5H1RcF3
/Kkuu/wYjUtEmsg13I3Yh8jAJS75O86t5ujGUMefw2954Jab5axROD8rkfHTBNK4l8FYtIXldIr0
9NS26uoa+8d8J8Tyyipz3MJ+X3iKw4OGzt6pcXrlHgcTeUZd+WldWI2r0vLLm+tAw+piX4JbWElf
53hYAiVnudcL2CTYeU1PPhVa62jUCk2te6pxby72dphrp3/9x//+v//nx/ifwV/FQ5Hyws//I++y
hwLx+ua//mVb//qP8tJ9+Plf/7J0z2U741i6jpqWa5q6yviPb08o5BCt/S9A0WMRBXl6BNudba0o
gULn8iVfcqOSQZfMuQFDl3S1/jzi9NLo6fii8/Y+4BrmbrFZn7/JgXKluyVFoR3ivJ5ePKtGXmeh
tGpaisJ/Od1pPvjwehiRxjVj9Rvqp0/j2Ok3ejLb8NkGaA1H9PPMI4J2t6VDXg/78sVVAJ/wFdb0
/s7OVUXH6i8PTqhD7ihpU0bCHfeSoQtGH7uACga4lkc9WImlGaXILak4RTiFFa9JRcQ4VnBIJvTR
gZWle+AOyaUvmqKzrXD/S0RRzfbdiPPxdRII0uxGLpSmOM//+/+Gq//zv2Goqoc0O9kay7UMjf/H
P/8baWKQdgF3cUwTcD6TFdQPqVvXFAy1ZoPbbrmVPjngH6Gdyya+dKEjB2urA36tm028oeKKvkta
DffwafrLAUOOHKxowXsXYDXiLmk4gFLutP0UDU20bZvqJ7q9m3eZj9Jt3DulHYN1qJJdRhQLeuO1
TaGBCtYcNPf1ciYDekV+QPrc3AGI0LV460nnZXZptTqKAfvUMnyoyGwYL1vMHMWMuXjfcCot7/pU
M943nMgFxqCO6qOEyqTJbNh0hp1xlFcgnIrmcL3kpY9LprVnP0hLLtkVY7yTJnp+8T2KRZc9q1xX
LglW2rj8GLmkpys+Gm9senW+QDf//l9tqMYf/2vNcxy+cqSUDQvkuPrHN09RXAOzsTy8iUpVO46p
S96+wR1CT9EAxsHA3bThBJ7HL0jXSXvqUhtuzLM+xdZdZ5YY5jX4566RtKq3l7YXKc3JQ9jNibq/
Y+qG/8IYo5dr5KVzF4L+vqm1bCCTnngvk5d8xSZv/mHM2QsmSt6nCZGynaF0/WGuAvuRZz3PMLdT
fwRtCzcgbL74IZXCmYzkLVY6PsIPDcad8zD/QG6uHaboh+3b3jqru/xO90ecxrnfodhYNZRCSH4m
Py0JGnvlWYPyMCd5iig90h6mlz4jjRocDchw93JQa9INYZ40iJPOLhxa6FvSJ6OjHnW7rjOCdd33
7WJ7yLywIBuBr9350pePC/Oy1/VDMIz9JhmSiLd/isa1r7fkobj14aejhiMHnZxCY7OtldbsDOPZ
tsbbq+C1hXQe/so8vS8XGV3KzA2LiO31IlaBBgYQhPhy4bSqqgM5sAw3wVgjOYjTAY93jTJSrJV3
WYov0ZDoJbYnVXlXLn0tbHRec679V9hG8c0lWkbMNn7znQ5YiMxdZsg0acLIvVcGgHzSdbmInGqF
c9D61oCoYnBh6ZOreLrxWtjR3urj+LafASyMvw+6XSBpgKI8WGLK6H8MSDMMWlg0FbBiacqMa5xp
K8YhQ7f2j/5rs0PpzPFwM/ufpg/2BGssAwApE5xOnzdhiGTtleal1s7GVcLsNkCOlkK5EMQW2tgy
4C8D164Lqcw6Zy5bSPWrUmTjty6qrFXTlOO9Zqbmua7cfi0DczbfIU6ff3KsuTrEbZqgJ1dm3xDO
lHEM4ruVVho3KqIjdyQh2ztndDgAft+aoPLX1tJ0AUSYiNBT0lYBTuysAGT5RuaoVX5v4JV9MF1X
11YSbkXsyEE5LZeTjsuYX9X2wbTbh0uQXAMvgnwHm9NdSXQPf/uGjTHZfzK68XPZ3zg6xntlp58a
cswo+bvmY2IgIKRFl0ZM1v5sdOlBhrolyO758lHoy3A/oyl9JvsvSouwkaUpA+ai6IyXRkpqmzjp
08l+4GI/5JfryUVLLWCZtkB2lp8usUMMUi1oH2tjtkAiG/O5DBCesoGATGQtQ0VHzaGDaoff7IyF
bVwZ972vGvdyVmXmvLJ1d9pHyNLZQEEY9tRi10yOebr0OUrcnlIW8DJ46RsaChSQboENyQ+QocYa
dUjEuD9I88NPSUmOjEl9HJcfLP3ZPMAb7RdfNg/AztJfFhP5wD78eekD3nn+968I3fX+eEXoqut6
+LU5lsepaS3LhQ+LM573ugOA2dhj/LEgvlJbS3djY3blZ/8Qj9VwRIbLfzAVxEjbocp+mKq6r7A2
+lybvEqqYv4YQapn/FxmmJjl9f8j7bya28a6dP1Xpvoe30EOVfPNBSJJURIly3K4QcmyGzln/Prz
QO7plmkdcaZOdZdtkRQ3sLHD2mu9QbJYDyigN+OMBrvZwQXeWHlr3A/Oy7svotMv764DTGGtFJVX
H7YMFH2ZWidzFXq/S6aEnciEAp4t9bbGmujHNLN8l25/zAqAqBSv7t3La3HSPiZTK1/Npv4tg855
QNJYvvv5hygEOLCnNy8/vXz85V8v3yNlPW/wCQR39BNRbn0lbVrvihUPrb2maEU3grTtiZVx1S0i
L/785/ZzlMOgefMdVBqtVX79ge3zL9+8bl//8ksvP7786+W1lx8HYk8vDCMsa/5uAaUM9tlXjf2/
vkuTpztKCGLwz/f9vLrtF15f/D/3UcVlt+sV6eqfy/r5K/985OW68iLdywUQv9TSw2uOSYo9S0bx
xawA/MG2ma5AJBqPiwWSnMAedZll9qWNmvKisvRKe+mn6hIrHArB2xHvnz+Q9VOcRTMbzvwQWV7e
+OcrZgt1Cv/sHW3s8N8cIsMZ4Pef9FF5RtUi3C9yjesbJJgWoyxZdAxhc4Fb1Zx8VNHbyP6NVW9+
JidS75ZUnH0UqxDuGn9kg2D8fNmcstLVGz0MCmlSRnstMpx841mwjsnUVP64kT9efky3117+9fOT
el2Hx16iXjjorXr1srN0RoO4fCwFP/eZF76xNsjAyBNZ/hEu4vzXO9tG8/KZRFM6px00JPuIuwKl
N/BbVdL8k24awbBU6pNuGaaD7WF0jZVudGpSssI1LqRPISzTCfWbD702Y4mAVZ738jqzNBqm9knD
BMuLm1Lb54qaPWRCgV/iGnlrS3mIY/BGTM+wyhOjoQOjESo3P180mVlXI5o3L6/hrK7e9ErI0WlJ
RMtmKexgZ/Liy9tNaoExsYDl2+rPv+ZkyIK6FcIrU+nSQ9ZU5CZGsaXSV7Y+ENPsjgW/dsF9dB+r
oVCwh5Czr3rRPIJZwuxjzl1s/uarOcYfdRAE6UYvZerlc0UoZ4nyzc/XCo6kdjKN+5TV/6ofmr/e
aLd/qSUm8pAbGX0vn3t58eX3qCQ9RwmuI80QRzdpenxxqI1QEhdDLb6RN64bmFnBf/kRGCMUpbZK
gpX1+ubFuTZmp96HaTQKH34m5iVL7YH0dKcXsOScCa2bpWV3pfArD9vrL8ill9fTrjq9LPX/55dz
ePdyLn+uasrvUdyf/fhfwY/q5qn40f3n9lt/f+rX3/mvh6rg/3c/cp08t1VX/dmff+qX76X1v67O
feqffvnBK/ukX+6GHyhF/OiGvP/vfML2yf/pm//x4+VbHpb6x7//eK6Gst++LUqq8o+/3tryD5LK
lvd3vmL7/r/e3Hri339cP31/ip6656f2t1/68dT15C/Ef6mWorBJypYOQthgh5x+bO+oyr84P1sy
G6gqqrxLQ1C6+vjffwiS9C9LE8FSmwAcOGzL+h//0VXDy3uy9i9d1CVVlBTdkMiM/PHfd/9XNuXn
Y3s7u3K2f6ugtXXR4Cr4W2fvlX7dv6OKWklhkStL94qv7LIACdigDdLgVae8kcRBlWI7LL5K42wt
GaYscqvIYqgkEX5tCS0OTB960IA5+OPSJrlSr5ozSUWiF66+nYsoWUv4miEokjLFKTsQQAo3iH5H
WDjOkdZ3dgyzGARBrihf21I3nlRT6H9gnZ2mvpH0s2AnJUbyQYYDHpXfMjKucrxPBw7aRR/6w4yx
oi30JFBhyAxr/3Es53jGQQhrjwnBsKzG2c1W+wXKoo25WoMOXVp3zDLkTlZ1beyaYKjAHjbOJqps
dZmK1SmZyzz7FGVtgrKj3OHfSkJtmmG45RDxRcjaWZvyYjqW1LNwMuEt7lXDFmawYxPqPDaqBlSw
HBktKOtINKryYrE9iFjWywhXxYBOmhVn4N0y9hmsHq2Y1I3jz/GYQxvY1WG0/IIqvP5jTRoTBpAS
102Tss9MhuYhCrfkvtLrvbZLWqlcGjvqM8Sn5kFoETkozCo+jHKpiPs1lcPFkeVasZ4FFCEqJIzj
KgUpPcJ52Rn1lGdf60rJGtuKkVcEo15NI9n1JRxtyUQmpq8qa19N2IZo5rA8WsOYuZi0oeY7DbIG
mlpql8ztM5WDGZRSJFPCeI6uFbaDHRWA5VAbcC7CphMKO7fk+qZqDOtKjBBqduR4SD8tUy8+RC0s
KT0KzcDqBJgG6Shil4DS/7esiBO/7mP5iBx5mdrRAssLgUuckEtgGLLTgR1zuipNvqjVYsq2iopQ
eCzByV5PaS1+VowyuTGmNgJp2hTlYZxmTH3KxJwtu5N1/avUYFQu5ut0T85+uh6VLHSnApkfaeGD
IfhkTJ27TsRmVtCiJagQPMb1p2XTR7ZIM58kaSRpZUyoGzaaOn7D4EByUymVHhGIg1sy1uojCq7I
fReluUT2pKnZp7baJky1tNImKrulPLpGk0p7zK32S45RhOEm+lB+hBwQIZ9Y1FWCIkU/3kTtILuN
1AnIEKXNQSgU+S6fMzkj6ArHypWHab1ZTQW/Z7EbPqRNu5wWEqetPSxNdqhG8gAjysXHpTYWizB2
sThVWNgdVZFUolSup6c11uRrKpSoDlZT5DPdNN1Ro2S0VcmIsHIYIjfpMbMAk9Z8DQ1BglCjYcRk
SR0O2njywO0BidO4daLrAEvrdUdfcw3zggeThrq4g1JxDf9uEb6a5cpWmCeCdRNCVgkd8k0Wbrb9
lHws8g6SZTjWypcsEaeDLiD/btLfp7Kow8xe+kVA9F+srZ2paNnE2ddMv/TkfQcng4X0VdPjjjBH
lmTXXLBeCYRCb+7jRZn7IByHJuN4N0XXYqXGNwm+nreRUZDiajuLE2ic9eg+VRQpfqQWR34XU48R
B7+MCYtieiribmQKA9jaJZ7AMw7GlboYVPGFNo6ypyUjH27PSa34EQm176qljSPa3UbIwaVJtJ1i
IGNeGLmeO9u20jjQSMLYYb/IEMoeWhUBpDlOyWxXgFv0HEHCIiE/WlbqsUZwAp/2WTvp1OS2p4t9
axIj8+nLIVT2sm/k/k5Xs/nZ6PuJdgdcgd10zpajZEiL21fUHlPEGU6WslqBzPbmzDHGgksEnHwV
ZuV7FkZtMPdg/x20NAaP8om6T7Vcv9HjWvi2coxEf9g0jpVSpj9iOI2eJY6WV2nAvLU8Ww6oT6GX
ZQLOR5V+9do2NXa1OVNtzoWh9avSKm/ycR1u+lWoAW0lm25ZKkkylBSjBU8uIGhrOGKFXVuEXgBQ
mr6/KSUht4skjIO1RwxIVKspEJIO7RS5o3JjTZG1x6algB4YSd9j7Dp8jagrUJJl+rO1NO3aElt5
DyYmuQpZqz/mEytTU/MWza7jrWVG6LPLjeXMdb8CU1pIPdbSs1LgMCRE63zAdVtG+wKBX+SuCvhl
SNTux2nNb2P8Lv0iHgovilf5zmhwCTbzzDjos9x+Hs0EW13Ky76yrKo7SWXlaIkl7JQqVT6Isao/
J2ot4ejRQ18d5YicoZ6FiDQIrbgHVjvuxFaYTmOXUsCYZyH5LI9F5BdVbLlqhB/3PDA4B7iKfhpR
q1UlObtTF5XUUp6KJ4149QG98tlh3Yw+jjDEfDXhOZZdnTqrWOJ4qaZ4N6po/ML6RbsNekMksPdQ
iZpJvfjZoLRouQrDQcWM8aGIC6QJsqYgq7gImYd2PvVK2gpWS24lmymt4SixCH9WzRI6RjwzkEAv
OYmGffZI5uSLrgNTs4ulpYBjRuZVE1mku/S2GO+KXJs8WZ2bwuuTJf/MztB7aT01iWOZoeb2azQc
xxwQDVo/1j6SVAAGI9pi6CXir45U21HMUX+JrVb+QCxQ+YNoJD5VKMlJ50VwZCIArJzk6dhXWYXs
T1+mD00NB2xCHGE3WlrumeSXmelx9zWGQfQtSc0cZTAOXULUCV5XoUlUkEMLgCHI15NVyS4ADjKv
k176xdCVqFmr7a6Yq97R9RwCXLgU1JR0xReUTnRi1hlKJlp1pXB6dCZBTAPTnBqnXMwc8c/wKWtU
PBJT8SavexgvHNIQwqlj8LKtAUlbWz7rVP8fOjyBMRWVRT8CQuFSS9ECUeiIWcp0cEnWma5ewQwj
5S/6LXSt0yKusterQPqnOm3vVV1LP03TJO4sFJ6/zlJpfsMfHSg6Pl9IHU+a19IP12o/N06lKC0Z
IFk6GS2Z7qhNp0fRlHS30tfIhaCdn2RNxF2PjcgWw/SAx0B82+swndgnmOFDhxJWkzTrXjDk8KqB
5XFfGZbi04MJLMWu3WeNUT0RhaYe6krgHyYeuVoBpVV7fTxhYrr+sHqAxylSWv5MvnJn4GwHKVDF
oFXpczfXB+17rRbAYhCsSpB71qcAeoVypCJvSh51xf4oj3XrxtksnQg5cCVZAeaBFcby0meDY7Dr
YoVioli1JPpl7Vs2icOdaDXSMe3LGDCAGtV7tc3154VCGETScnFAicSfZai3qGXNiMNZynbAm5qT
uHYsLskiwmRT2BSdZKW83lSK+WyKUIoaCZ2+dNGHK1Hsk6e+yyZvjazuDgwxciNZOeAeOeNWoifJ
LjZFTFpqQ8J0BIBqP+Gkwo4ufQb40lxXkqT6KHUKx2lV4PSD6Cu+phpSjs6UL929JBRLBm1qqzGE
TSM3J1VLFymQVX0GX2vAV6srKa4cgKlpFFBbkjFBLEyE8CkcKo2HZmH4VWvz9FrFUBObMEX5Fhfr
+nWlWnhVS3MLaBYD7ce60rOrhPK1K1sylCwNm9GceRlgG0wlkOKFN5W17JOLMO+w0ahjwu2FOY7B
X+nFU1u7Ml6puy6OlCDvxsmbkmL6RC28sTUGo11Cw3SaqJZ8EWPioO/ITCpqm+6mAvTT0qTqx2yJ
GoYHxH7IBdldny2jnYi1BqOpwJK+0S1wP5ZCVWfU7hdAXdwPRR7DTDjExEmGCVM8OLoRNoGYYABU
6Klx6BKI7HMnjlf9MiTfQSKj94mXUhHWkyf2+NJHqdL6wMRwFUqlTQ9Fkry8m8P7vlikXSRqXTA3
vbJJipXXMYiR2y6JDE/UxtaLkYNz4f5EnlDgk4ri8hhfISe+HlHn7XzsVNG0WuYBzyqlN70yieGA
FYW0N3OgLh6F9nFP3tIIslaad+Pc96NrTokWEYUMLAsyjDOgZPluZYUL8hYGNPKBw1dcg0DSYn/R
PbWrJD8LYteQdp2HL1FXJVells9Xob5EO62BJlbnRu9l+QxFSYlHr9T0ZG8IY4iuWah8QAEBFT8x
1cTaHqFOfCzmsAZ9ooEKrqT8RgT1Fwh5AZ4ogvtWtHNKKSUDD7uucjCQwKH3O9xspT66RRF/EwiR
V4nUHuxjy5JHd8qHwtX0cLI7tJEPONAN+7JM14fQiFk3NeLikqDKmP20KeunLMqkPRK9TaDl+Hkb
grphsFHdGY3BJIpLsk+FCCZgRaPgUzFNlAE3ugRFLlk70KPsNamQ5vk9GP4ssWGkxJ8mPdZKe2mk
CBd4pUSwf6nWT/B5SxjiirKjMit+Wlb5C/he6YqtVAiKBnalbQ3dcFIlka2hAbFmq9ryPSGauqWU
EwbpzI5rt1orfIzFcr1rmHWUuYVi47QauiqhOj+lX42uU09mHY+PDfQE7AItWIAkGwItNY2vxhr2
VyUAjIY07XZK1aRF94qizL+GKrhfcCE54nSGJdW3fdwXniFZ1V6qNXEXTs3izEDsf7Ap1J8UY93w
tZGe+XOCdKvV9/LJAGPOkVe2pD9DWJmSw3Yiu5S2QOrxKLxsrGpUWq38UzP1Wu5ooDbqoE7UBLtk
1njL1tbcBFlhrYdGw981RkcX4yZWYCORDaqYcr0QlNRDDd1jSQ5Wsw6xXcFavAmbLHJXpYnQUrTU
NHTUZFL3lPCT51xZJFfWk+x2U7MsbWDlQB6J1vNdvIVJpbUmwADj6jA1EwVJMybaQ9Cn/hJrYYoB
gKWcpDjRd2UDVXjONazBzCHB1YcT8Bi13Z/4riIdCmHcHQWzetbnMTlacRumDoKlOd7BLUNCUpb8
Yc7T7IrcKUBkLdKudFAy0aZg3XvKZCxHZZGjxc56w6ydGjPU6ymrwfT1s3ECWiIvd3rU1IKf6EBD
hQZzD6k3mOegGyq7Y+gcShw9XU2WSDYMM44kKPlb2U0GdyToEzRcfQNTM+G2RhegP0Bp5iBXQ4i+
wqgcm3QtVt25FjDVC4cZBLZa7vFskLxet/Bp7mDgLwsrfriOW2yoRkeYo+HndaAEhkG3PrtttYof
MFERdixunDubnOyMaTJyOmnxshTHNLWuzVuD2H0HWbHs7TRPlpMZrQUJ/R60MxsAiXZwm6Ytmtms
bNpnfcL+yOg6WKDLTyPT/ZEQffqMJqvx0OpGsU9GzXxuczwjIjmavY4IMUibRLengWOiuiTGh2gC
StFYRn6KpMW6G63VkMgvmIOtZKScZyMy9gxllaOnBKigqy036gbdrmb8tJE8R0wMsYzUlbaFpjfy
6UTiONRssIup7LSq2j4Bm408znP9AWgpI1vVIWequjk7Mzl+i2VUiTJfLTFPdmVtnO60MYnIUlWa
LWV5+KBr+Cqk5F/uSzwNghyLPSg9FImuQxP0aZio0rEPzQbl3PG+TRTs6vKqdbpm2c3LCvwI+0kn
W1mWuoosR17p1+KAjFlVROD9BlQMegxKtIVk+xrVvjTpfWm3HegUgGm4PoxpdCROjjyCmZwlGlZS
rOb5Meu0nOrYXDpaZambDqXwtGhqguAEbBQQ4nJcu+Sahn0hx+1Bk/padMl2VCTrVGJ3V67UJSVD
NtUV8Elz9tZyNXfseiU2rWCl92Jfm+bBEEDcZfVWvsM1fXXwWhjVAKvtUcBdEilKlInUPFAGNTwY
6phNjkjmcXDgwUgf80GTniyKE+icQiM7LmSBjlLW4eCOlqGh20spIypgjiNao9iGQTtc2zJzs97S
eCG3HjgyhkhhGvPHRJgmshupXttynwEjIGm/j1QL7YbUMJbPS5EslZOj/AM8Nk2X2JFGYz4OaS+d
5CXMPwvKzJOdxDzGeLcpqgaOa7mut5FuLB+tKjInavXx/K1Nk+EBXteKNrsM15Z9Vi2cRNGx+Um1
+VEeANHbVqUVkOzVlYgYTTdpPUlqwwllXLRMZ2zV+aFPY8BK3dw99MoUMiaAwKpEZfn4NdYs9VR0
eAMqOEY9K/EkeIaAEYwpFWUwGRGRYNqCvEM34FoyuGibBUYY9lodq4uDj3blL8NW1R1y45mIPtsJ
7YzyRxWln1AfYnYKqT59H1ZdekzFGP83wGzJgziwJM9FvvZOb1awOYwqJvUBrBqlRXSwBJQXj5zG
qOfpqT6Ljqxv6E6sNqvGU9Ai+SwwHrCg6qh3H4ZR68wdtDRNZDdYTJ5HE8pJUGOuEZNE6fvOR/dS
bxATV9BT55RmxuPnKlMU69HoN4adaSHIQ1qsGPNA5Gye3neqVMwf5kFf1E9FlBOA2GID1cnGTiNl
P1qSYjSvszhu0F9ORHWXz1Sm90OPccMhawsV1TTuVXg2ahibEeVYS4i+IAjfoC6StxwzyADNiqHf
imohj3chAFrlTh1FM7wrBjaRD2vTiRLGN5yi3RhQd4XGlpmQsgqNHl8lBOaKU6ppYu8W5swpuZIZ
mgeBeqVSOJZkdKEKoX7Oq495Q60JNi9njhPqNqbuVXIdI9cOgICvNdMOS1lbVkJzeUgLFJ3sOUTQ
gfVGLs1DNJlhvMcHllWiC7NJ+lQLGYH0WijhZ0GNm+KhH7ueNqO+iD7lIwcAjH1beOmAcHq7n3Vy
8AzOTqXG3jOI5Uw0Bg8RrpEc6KjFcbAF0Xhp503BET9H3NeWSKr0nzgNw68sUxNyU7fOGEnYYgYi
O3WsuNKyD5GiyOntQLEvviNfIhgHGXGZcs/Y6RZvUdXmIREzIUTbEpOjYJAkqTuAtB/z67BEbvhb
U5Ix+jJa/faMIm0exMIVV2Fq9kaKVgVaH6Em+xPfHCPvnZv6tTxzUrxVaoUcqVy3IvYEjUlBxQvl
KVnJWEhEHYsdarAsP1h9WJT3DVmdyAcC1n9+v8gin+H1KLHgRU9liEqOriuielbM0XMCFC0esS69
lvzwIH7MFVddnfTU4kzvzq7hRweW19FZneohrG+NnC3NRi2C1cp5/1qkM9Tub9dyDgwpLeQEU65l
clZfSu5lR3fS28yRgkjzBORFT6lXX1cXMIsb+vTXItOvPbD10Cs4ChW4GvvFIcSrQLVn5ucoXupk
40ITZwDYibNsvU400dKjqkOg6uZ7Mg6B4tc+movudqh0ioCMmhvv0tnt9oUb3xW36k5wB/tCN1+6
4bOqGqTvajASurnz4Op3vuytOywN3JpHDFnJST3BNS8827cfLXhQWaUIqYpbTfFVJw+JupigcAid
45nweLeuWH9ZDxfujArnG4/y71akM/CpGhdSYm6PsvMkHwyBtktvk4/1rvg8+YtbuSjzy7sQSbIL
dyf9XhLdxtA/DZ/NoqLszWZYaVj7IB7IJD4OwbrTvq2fkuvJt4L2vn+U3cKPD8ZkX5o2F7pWOps1
iUU+Tm5oG/wCuTwKnnCGmvFnLf+XUv5rSP2lVs5miVEt8IxCWomy1jbG71b33GJH8/4DvNSNZ/ME
N1aTAIJGyPYGemOd4oQEp4lNR8t2oTSFQ8bT763Yfb9d6dLAOZsSA7u3JW8rjxiE18uf7V7zMy/x
jJtNdcojsPB7R7xSb95vVtkeze9Lj0mpH2Nzat3buvFqVtTCEipmxf3CvnqMA2DGx9qfd9lu8Qw/
d2M3CoiS71dPdYtA3s8OueBD60Su7inPaHTuK3fZCRfIE5J54aq2919dFfVjKlgZVzU5kzfua390
V7e7S13B4VTmiUd1Nx0Ltw7U+/f74+2F6Z/uOFskqnCJ1L5jzyQ57pjZY92olybqNkzf6XHzbIXg
TLdKC9xWsAvRjuRw6pOsthG2O5V3kCovrnuXOtM8WxliJdEKFSABSxJE7hvNp5qPzaGNDpsPwNuB
DsOfRPqX8RNvD+q/u9M8WxjQGWBjU3iO6R7vm85r9+Nt7laO6QqzTdbvxjhUbohvy/9vJ5+tFQmh
s7Lg/8Y9Q6TsHzondgtHtUcq4K7MlhZeaFG5MGTN84WDBBYlD241/KofoKG68Sl2cld0TK9122PI
1IKotiv90E0cKoDCneBo1ymTvEL3yhk92CJud2odTqE/Ml+2a6f59P7gfnskIK5uqIppmJJ6NtnD
viJluY0E9S5+kEZ0zTDmdoyrxENR0w8/UCu5SbGcie1Esf8HcJo3F5tX7Z9Na2CmcR3HtL9Na/1x
A+5gzmd3D4Wb+d3uwt2+GfK8au1sLtfI8A4qBztHhuBFOIlk6iEUbLyIvzTH8kZzMBWb7PZr6Vwa
fm+uIv+0rJ1NcbBEZN4m7nMkyy5kB5S97fdvTr7UxNmknketnKiR0ZWH+MRZiTD1ZZGcv8Pnd/EP
o1fHQN4lrC2YGlmH0kOw9eLi8uaejACXCtRJAzR/dhl43DSjtK2XQk3K+hqdIy15vHCrby6YlmbK
OjgskGhnbegG7pEtysgOVHgyZaTriRb1vXg7BOGX3paC5igE20KWcHsTWeMHfZf5pvf+Zbx5p6+u
4mwpWyjikHflKtYqJcZ5lIvBVYQf7zeyAeR+3xxetXK2bmFhbJjNQiuTg0BWy7qlfTIPpZt4FvMU
69MASdcHJajvWwQRbOlaelK/9Y/tffXB2L9/LW9GJKYoYzEsARpQtbPVYrYwfF3HivNjAgHbxngW
VHLmRVwKlWlcU76shSu7aOO7cXCh7e2Znm+Sr9s+WylSjTygBDmd9ZvE6g6hFFd/SPaqX/jipdn6
MoDea+xsoRAbbIrbmsZGP0oc2YkduttLXfLNH8yTvM/26b3sip/0++kh9azTpQtQtvXgnQvQz9aL
UOw1xUTohhG+BTosVrf6PneTg/EwObNbnjoHESUHADynMt/wWi97ICLblUGzEw+VV93qF+LCNw/C
JvgbBdiELpnyNh1eRWCzEAsKcLrtAYhOSNLpx88NFDUfX3HGIM/s0rm0ib61qJmbuqSii5RRzLNG
u1pXY1DJ9ENnOrN5XYiNf2FgXWpim4Cv7itqZljF7UtXJ0+TV3+XiIVIeOyJ7Lc1JHIv3dQ2en57
uK9u6mwahXBLdMko2XSHe8CbJB/Jddb3ZROTN7yyCtKL7XwhGnkrGHndkWfTxxoBXRYKbQ6IVIbq
B124laSPhoSy3KOufX2/Ty916dn0wS8HLYJt9CqJ/AxQgYLNJTb1W4svEQtEHs3QDU07Wxa7ESuG
JOV+SvNjK98Y67XQXdhm3lp5Xzex3eWrgQHLqMF7hSYWQ7SVinQtUnZYqphCeWnvfmO6q1sIRv5S
25JeZ8O8kuVCr0FeOuIh2uVu+qH/QBxIBGbWtuUVx+ikOPhlHNhomm/Gl0s72VsLuwakW9U0WZRk
8xw9bSCVQ4l53uZ2BrHObjEJ2guOfpwPE8kf5WP5NZ8dKnfV1f96pGimZSqGaeka5PSzx5jLo4K/
G9GCqV/Vy/dF/P7+978kGs7mmmZpWyiiqdDwzu+sgHqTIbDDXCOvtVxXDovmOHB+Xr0+6OAUNpee
5XbJZy1upHLYFAZ9KVpns1usKJOqEWG/GKiB9qwf1mPpat/EzK44csCysXNKM27BKbl1wmfdR045
uJhP24KP366CyAgNZHpW2zD5rwdvVAOFsixW60n1zUD1Gm68el6wF/NkQuuLI+iNEazTwf/dnnG2
YVVGCcM4I0zpkapQssJu5m8oeooi3BC2LqVSjtJS7d9/um8sAjSq6bKMNI5iKWddrQtdvY7Qiqgf
3S3xD2sdUOJNLjzQN5YBtEwVhpAGZRd+wa89WS5iODRFHFJnFN1ovM9R8BsHAJvZ/3IuwJDgSZmA
dbVtpZbOGpIAv2FIAb8b9upCCTbvhAu3ct5f5y2cbQImmq5gBisMKEFkY5vqahK7Wyhf2Gt+W062
dgxT00VoH6IhiefLWanN5MdMEsieelBcDlmpayH2+210dFtxekfu7fK6E20QGO+PiN/m+8+mLZEZ
SICqGmcLiq4tpb4YKAOjQ+GIpad6M3nkEQUsZOzt2LtICDmf7ucNnu0SE9DuAVmBlTR6fxz32lV2
B37MWXzJg/59uSDx1jNktfz7Bs/61siGGviZlW2jBEVeG+/ePr6wal5q4ywk0kppSUC6oQmfP5Ht
tOXoaoZUd+FRbeP59RJ13nNn410t51HQc1rZSjqkbXvSD09R5aF+HoyOESB8L64+BazhNvMvPrft
ufzaOiujtW15HMv572ygzJuIvjLit0g+CNtKFz25KsgcLQgHB796bBW8aXdpWf69Y3XKWmyyMvhw
STtfsFZRyWeQHzNmU+UOwxKnb0LXyFfv/a79vWcRNhFNdLhItJHEPbu3LmNXKMYC9wWxp7DKMa0G
brU06AY+RoV04UH+dlrSFZqT8IeROB/Avzo7jmeDDs/HykfH/Jrcf26PydPswph0CaO96oC4CKfD
ZLkims5c62LC4Y3VhuY5kioSp1LiiLPmE47IGSpuuPE51m1xPwTCjb5fI3u+wgXIAZRF5t4ODbv6
9H4vvwj2nA0h04AsjhKlQQVJP5smYZbgDjgWZMhdfGkf5IPqJXff0Jg9DEF1bXhNYmPtlHyXj/KV
4HYXtouXEXrWvKUbBmKV+sbIO8/dtUNaqnqdsF/Q32hhV4MTHaJAu5PoaTCSTh3EF3jyL6o4v7Zp
yKqoaapuycSJytnIEvCansexoqaT4WIo1A/xoFU2Vkcc/YjBNeu2nKoj5iugHmdv0u6wlB2RBl1G
ED+R4ovQXxRTsOtlcCT+bmRI8PmfWNvsVuEDSnaCcKzE72HMabtNfFU81khjTiLJjxZJADyCbFU+
ruLkQk22YyTAx55YoxOvTPm+GGPfIk9ZyMPBSqQL/X0eB+hIFMNflHQZkWlT3uiUryMqwLsFkt9A
3MBLgp+XvQpl9UX8AFX8wvT9fWn6paXfkoVRK+ICg9EQAGxYJfs21d33h+7vc0bjiGmpTFg2kt+D
1DpNVJzrxZFdq3hCIyq5wfihIM9BQcXr3Eg5zo+qDwrywq39tgCetXsWgcw9+gGqIBEHrIWnFJqd
YXGBcl7w/v399qxohpOMqEmgYImozoYpeDesyUNuLx4su8etU196J9FJWfXqpYjjjVsy5K2ggXYE
CfTzk6iBZLOuSevo5Mfixur22jF1ZxvXr4O8+DUgHL8NymujvtDuNtx+mYka6tmvmt0G0avTqRA1
w6yIy0iKqt+Xfr+bfNWXd5cC+9/G4lkz292/aqbUohVyEc30BeOxOknAft9/Vr+HbGdNnC2jEWzW
GrnR7U4Grxwd1UN/zY1vNo0k+/JR5Td0CU/jl547izvKYVx6cd0e2D7r7MIbPpYk1Eq3CdTH7of+
QFn+mFIMaAOYd98rV1HtjT57YYheen5nM6FApxLPOq5CDcJD6Y+7bC/7GEdfOCL9vjmf3e3ZspVA
wZ4VZR7ZHTEg37fu4EU71MpRlqXMGO0XV/ejPUofx+nIBn35ZCi/P1DPU5mTNEz1xDntJZVJtDfd
N9eCN/iYDqIAVQfGpbVte37vzIzzeCCbgVC16ct4kv/cwMjP4f8l7Tx25GaSrn1FBOjNlizXTq1u
eW0IWXrvefX/kxrge6tYRBHSP4tZjDAdlcnIyMiIE+f8bghslPOolVeP4zf9R4sMy3Zzc/kIXniW
Kbbi7LBMeTHISWQXXobO+ZDWu7Jk4hSt2KS664yI+ebxWJXQgNTzhjdtHFNzEfCyymcaQfj0rKIh
besmQhS2urGzK1HVIp/UbXIOIuvyWVczyFO1hU6elwWu3NkHAJQuWQi0f9KGqbWgSqGZDFZjOgGu
vsudRO4YHKDDeuAZ7eUIIPyXEemd25FHXfMUJncUbKiiZrP4XlJtmjBu/vEU4/MEb1rkOg9AHbzm
M9LWb7pdtSvuxpMFzkw6jm/EKyR9RKTxMDyop62AsPYJz3/M4hP6ZjKkbUWkTe3WYwKG2bj7jfUu
eyjCP89NiJ9w5p+KObS2OmGCiV23cDX7lLwhZ92HO30nvdB4fUQb22Naccd04OCe0o0Nv05ZFz9g
cZu0PcNdtgj18V3ymu2f/bsfo0eT+649bvdcrwBQy+UuLpaqRUQr68TdtSsfmVuMnzR38lJ6J5BH
f0886SsMJbt8j6DEYSvR2fqawvXOthqQdmy1YqVz+rWZ7p3p2+1vqWwZWNwfXW8yZzWyONEhik41
TxyKi9ITc9mueGahObLbMLl2KM/dZ3EoW7UuoB5hTe3OPyJUd+zv8tDNvBaEoP9DfayfjC/V6bbR
lWVSSOKNZTkUxok7l/uYhnEZzw5s30n/2lExqqVqwylXohpld9OURZWYAvji+agzgFlBjAYuvxpe
pDx6H3TOzizl4xApw1auIw7x4m7i4aTzanR4QZnL8lTqazycxpIeHu9kNLqP9q7eo3Cw1zwkDjY7
TVdNO47AhT2xvWduKNWZoPcUSvVeD8izYTzBbXTXv2PGdzc9MhLceDTutrLGtT0FTqJB7KLJoklz
adbSwdBnTA95efU0yo+FQaIPSWkZbCWPa4YcqqUw3ZqKzEP40hBsEaltlOXoZUmymyxISXyftKJ8
lOp8w/1XvN85M7WscCMVp2QQB/Te6PiuZt3XDvx65sYDW5zapX84juyIS0ncs8uwISPAqMEk73X+
o5aBwqJoaVgv1K/u5/RtLsX728frelE8k3QVazRh8MjF/jkkDlCk96OHUHFxrNSyPHallb1YMzx3
/1+m/rS8z1wRbY1IHruk9yAD9KxgcPUe4AZTErfNXHsE58vmPzoTvqq6PGF+JzJrreQ6gUekHeeD
D00C07seML4NUyun69LW4nQVAXKDqg5y13xivMWbnrKv4Q4k29O4V7x8X3vlU/jh9vJW4j7dDriL
HYfOJysVX/RsGwerkDXy6QHEVvZG2YGdO+pvdbd6rO5Et1rabQGYV1zkwqDY8DODXTBMGQOFrRek
053Ck0wrxRFr/vp4UVBSRP/IFLChqxao4sDWPgdEKvOdxIiTnOZMoiV/b0WjXUTDWKd6dVX1TYyy
UqeEYoBq9m4R/dKGb0H36fYnWvFAbFBeodILy/cSAcU4FYMbTt96PeTHx6qFyIBOSfPctkZ0TFNF
+ltkhgkYhzkJgpPCHaksD3FfpJ3qSANZozvsuzf5ofLAd3nSE7D9ewiuvb8uY/8xaOlUfCE50Jct
scJAd1YZuFXUxlH3ox9RLkoy/W6Ogq1S9hVC8X+L+8/WIs8ZlGLwc5ihucFyqL2YC9jNB26yY3aM
XuwdZB67GgK/z8nzVr4jYt9lLBbb+p/lRWwMDWOq6oFhrhRqqtnq72RT3uvO61z89ql3GgiRDpW5
EVOuLwCM8j6T/xCUa1cXAJN7SumwteisMPNeuXP4qQfY5ki78Q+h87zxKFgLKLQ3FYr4rBaytkVA
YWayDpEVbdlgOmZ7xY13DNuWnxTZo4HgaXuJ9sjb20dkpeZDGfnM6CKoQKM9O1ynrQfdysE4CISi
+jMBzVVTD5g3rIkwvPiQF8YWl2rgU2Vm7Ap9Xeejg551JhX72+vRtkwsvHSe0imVS6bFLHi5HXky
3ayTjsx8vpnk6p2tT/tU76EmQDbNSHdIX74pAs1L9CckgqA5ll0yAq92dE9rGbjturspMt8qfcIz
24ElPo3A7TzoA0cZ6F0+H+Gle3WSO+j4DxEMNUpseQ0j9BBvbPjj2h2HM1LvhuBYjNUvVqbliLdM
Fr2FZg/n5155QBYafDJv5J3iFT9lUMnBTg0Ptzd0JYZeWF2cPTC686DoAQ/FTkOHSAFtGDfzl663
oPJgmG/jDbDyMAVLaihcDIBviG4ibz+75KAogH2aUQ9v/IF8XLvnYqU6RhcSOkEy8+iwhfBbW+C5
QeFQZwbTFNE2Dbo7GL+q/ZRkxw6ZsEzy95K+hUhZucB53dChI5bR7lwecMjgszHVebZ1wYudv6bp
p0T9cPtzXZug3+8YKnJ9gLGuGo4tOhLhbACYG3McIn0tp6+dtZVuXZ8xk0egRtP2D7hmWWhXQ3TL
0iRkWrioXq2JgeFcfbm9DhEJLiOFacu6YzvwPMjoAi7cgL6PBpsQDGxGEEMakssqZAWqFj7F6M4+
NbWvPOiKv3XHXe+epZHQ6SbtJcuxl8WuMsl44JRWQTcYSqOieM3Q8XPzcd4Yotmws5xES6w+6dSY
8qTP3CKMA3B5+F4BtcHtTVw1A72bTGqgAGNZhNsQWiE5GVmOpvpMbDNTN3+g7LQRmK69gU2jMghY
TVHAdS2sJC0E/448IPQ5HwRjS4umwz+s48zCIvIlSEL4kcw6ohjCrKLdN80TYyQbbcWV+/dyIYtQ
x9i1XrcZZmiamjXqn16+4w54ZcpLO4LCu4cfJdosy69sH9xR9OzBhikGMIjL+CNP0N6gyVd4c/cp
N+/bzXmENQPEVAVoH3npFWxK8/3UKiLKKn1k/kjs9GOovbv9fVaCNsnZmYnFBwoiM1FlLaaYt1NI
DJFQDF3JQxnomO/lT93DVtqrXNdPKUgj4yNDd0NRagkmlBJ44FMIeIFpRifpu5haEgADiIxfutPt
xa1sn4h1Oo9yyuDq0r1zWHE4WXQwu2L6YgSwCJqJ/v62jT+Q7ctw9yeg/p+RxQaaVZjUko2kxODV
qpveyWBvoKn6AicqdaLsyXwPa89h3gPu/lX/yr5kBziDduNbO9uczxKmrn4KLwldhylY1ZZVOE0f
aehKTc78fdffO35WQgvXRwelUWa3qTXDlTLrWzc4zUZQ/POXrywLCSCZDq5Mr/nyJNQdxMFoiItN
QHondcuM6jRkmW5zhC9lPJF67aTfg+oGPrDNYlc+DZ+26mUr/XgLyRvbslQejjrYucsfUdQ9GmQB
dZjaSp3ouTHTRP9qpqMBA2oujVm4j+y8C3eKkVrpg46eoK1Wxzk2viXOzxQ6TfNzGyu/MjNx5jcK
/65uFKZWgrrDg1Z0f/hCQKcufyC2JV9veJeUTfQ2DHklFKErh/332y65bsaySDZFmWM5ZGBUmqkg
0MJTtu69yqp2IILLcgsHufKotAAGiGqDOABX+crUWxH6o2NLUhu9IhJ69I/t8x3vyTv9nfMCd7ao
oQfP9uvt1V0faiZYRMjlzbwyWmuilgjFtp/B4sIUWBPeQ5K3ETeuN1AMybB5MvAyKueLanaJAqnf
yZiAZthrOypsUeZl6tbd+CdXuDw1l3bUS39w+ij31RrWC7RuoscIxtMDkuq4ZaN0L7ox0uGVwuZk
pJNxAin9U+rQH7i9m1tLXSRrfdV3SVqz1Dp+DYiUGl36TPnwD0b+eD7TJ8xILoxY0Ko3naJm3tS2
O9q3ZjDs5nALj7O2FA2VKkOg5/SrkpER95HUxsIxYALKAFEDF0GZ+q8TGmpeZ1YW30zzC/ioMtYy
lk+dBu/Xp9jYupOvM2hs2Iasw9+ooye+2C/EyeuqnLAhhWQzB/03lJOeFnvmT+W1P2lH+7P53N0B
qbAGbwtRurqLZ7bF8Tt7U1V9pChmzi5WcPtRg/uqdTQcpGqj3rZlRvz7mRk5LPGUgXJCWN8pCAia
yi9FNT7c9jsRT5fni/QMl8MleJguzrGjp/ZoyGnGwCjT7RKyyfPgxYPutWr4poG9OoV8M1T6jdtw
LUKdm124yBgqTuL4CXWMOkXVFS7tu7CY/xrpbnDbMSxGkNe4eZfPrKQaIydKaQWE4YcCGWXFTne3
t28lPmEC4mjgvfjhFYtBJKmmnyoTpXkbrSQDVidZeRf02X6ak1MU65+Trv9e5ilCTdGGf6xl9Be2
F2kVDJ7T1NmkvvOP9rF973zqeHLt6hM6zlzbLpSdU+tuNZyvvfJywYsLuo8lO2Tqg75H1EK2J81v
tRzVVt82NqLIn9Tz0jUvLC3pCvRJS6u8xRJssYfsTfMmemg85STQ09RP9sPz/K163m7nX58I8TaW
UTzgOQGybxFZwiJ3dLg86R9B51Y77wZFZgZDcTW53EVJfPCn53HYqAesbeq5zUVEkYpydKY5GLyp
+CXJPzJpcvWtlt/aM4bSvejUKhqzX8vnP1zEuiRldJHke61wJdd6CN9JHpKynvO7/brdFF5dFMhB
RwG7TJtR/PtZ/LL0IvXhkqO4q77K0t3UH/3NoZlVJznPFxfP88GokCOcyRd7aGBfdXgPwt3MGOeb
+HfX4SUiwQp/2fvxByWW22f/urRGcneWqi6OXz8bgd1D6OhBGHpwuvskQgkk1r1cUjeqlNcuyewa
lXpQn7TkroDvoRQGYzc14GZpNe2yRJ28LE9Ovu8DrvFHrymhyZdiO9tLqW4fby9zJYm9tL6I1Qmq
MHMATfmfyiztJu17Nty1D+hYPhbZYX6K7wW4LoFL9D3w/00yhWs3ujS/OI/SWFZIbGDetjz7pfmG
mvBxRsDwV2J4jLAKnnsG3CKg4vFGcF+5pC62fXEqDeQCmiii2J7lP+zxwRq+3N7ZrZUtD0hsVFGi
iL/vlx6P0p2lSYg7pX+fqrMMU2fgiz7uVdsOrk2tUgs2sNYeE+Wzar5WxvPtlaxkY5jgNFBehJJh
2agLKxA7kspKDCnR7yVdCe5LRbIOw/xpSL+0xaR9u21w/dP8Z3Bx9hCBGUe1pBBM1fRNksxu4MQb
27a6JiZoVIo/smIuizBpUTWhoXeYmBAruOuRFcn0X539BAn47cWIH3t50eHhf1qrvBAdADuXgbIe
YXSQxTxjanWP6fSxawjP4XC0w8d3Q7cVttbPsxgPIjAL9PoiZNJLzQctYmHTUX+RnikD75unnP7q
g+PVe+uIBIaXMOj/PJy2uhGrHn9mevHZkMIuM0MuMm+2v0PQAy3xV4fKw+3tXGklsZ/4O01GLtUr
LJfuK21EqUXUV7qPkht+nj5Ee4m1cf2Ur+VX+SGgvHTb6LW3gKaBrgJAgWWC31mc5dKwkFcCBuXl
s/IuKqAWBXkyBZPnlPnJhjzxtjlVBN1Ln7m0Jy6ns8sVgIFfJhWHWhDazDvFtWS3SHaKv8uMt2P7
IISpxPDvDFl2eQh2xk/4p8PkWGzDka/P4uVPWfhT34zBqM7wQ+NU74ZCgaGym7f299pzLo0sPCcx
M8Z5eouOSdf3O0m1y8ephR44dQJtIyyvrkdkSqYOj/AVAQUsKDbMm/R/4DyXR9eKw+YFoSTp7vYn
XOlNs6QzO4tPqEkKTxODp5fvt+29wePMQ8NpNB9Tqe4Fu7sgNqh8MMGh3L8MU948Aps2n+Kqsz5M
aVVudOhXtlhA2xhzxo2vSxB6aeeyHXI4i/RT1Or3cmN6lVpvBLt1K6CKgO2pwJoWD06pRQ0bZSyc
JHxSebyP6Unvf21srcgJFqeDoRw4pYnfFoOXi5yhkeDri7s/p0M5/EkKn5MnNKx2cMIDqtY3Y+p1
LkgwPTMofOrsOGZKZlNF5Pj/D/+ouOkzxW3dYJzFTd0BsprpNMduld9tNQuuLw8RxgVfCmUdCCYX
l0fSBWZWKbQS5Vl5TuXJiylW7ZQ8itwmdT4HUN/u+2bwN4Ls2mfkXQ1dCoWQa/ibzfx4FAyoKsnh
XZLDi9Eys55tBNWVcjUygArwfCqNDD4unWXICw12bKw0+2EPGfEeiHPfeMmx3aMq+65GyOgFtgiI
ebbwwGvbyjmgQyAeoVeDAUPiNAWa3Kwvfag6/T7SnlQLxTtEKBJ913XKRjRYcyCOg0KOL0aFl48l
WRvioEVzyRshRnaHoT84QfSIBDaNn17fOOlbxhaRh34m2ihQYXsdTKT+eDegodDJ3TutLv+6zsMH
PFvW4m5ABkGO8kRNvRn9bAfS9wSek43Dvr4akHZQANDEujrsZlbUsvXHSdC/Td+r++bIsIhjwfjs
WnsxamAjxKG7MfDTja7qyl3B+v6zvTj3tqSFUdBiOwifiuKbMm7cRSv1JTYQdBgQTBlukSXmTp0d
ybCB/XjIwBD+i1NrwFooWfNDluQPUPkEbgtXdKvPr0FJiev23q6dcjqDTOGQKNKKXASXBpr4NKmd
ybMq7a1ZNC9WZP5q7b/mASAV5evBsQHhNM/bhZc0rZ3QBWBGPpSenMhwfZCt9RZgd6X+cWllmUL4
thY4SAh5SCOTYH+WUfp1q+AeXauj9o1YMpT3m69XsUPLm0gn1wYeD+KDKuTlxTDkhpZnYykiGESM
JNhftIfsaWJI7sQwgwtW7DQau/KDfMrvg8NWpXqlRMiaxXgTnWTaH8vyrikZFcBQzJsvyiFHdRAI
17PkzUf5kHwhE24fnF22cSbWQue5TZG6nt2FaREAn3Jg/8h+p8rbIA1QjXjWy+KgMMG8RZu6lkVd
rHCxwTGMx7QIYDOhSvhZOYx38yk4oj0hGEaTg/Pzrw8E5D6CoUVw//HSvVxbQsLWh32GmCBjsS7A
lCOMLfeZP/51QRB5+P/sXI1mN5DaWzF7KEPf3+u9awxfUKjfON5r9+uFmUUyhrAr2LCU5QiyN3mf
7ubvfszbob1HN8WDvvSp/tUG91tR84pDkr7uhd2Fi3TliD51nacgKix3+FbNnu6JBg6in2/DZ+UT
mFu64aAR4Y48qI+CITajNfG0lTythG9+B8KPApB3/RQu0gIFdZ/1m6H51Lfma6ZIn297zNoRvLCx
CDstwhqTmqQwIh0mcpjmGLxYzBt7I7N+2YHXr/Vla1krYfvC5MJLheam0QUJJrUcEcRXVDLdybc2
Lt6NzftDW3F2zo24RbClY2FdipSkAkpF6Q63N291IYROcd5I45fhK4pQjMtMCYYyh9BVRV3sFs14
0shsd7ctrcURFd4l0X2lcX41dFo1JWoSsQ8zC+B2NG+Z3cvg1ijucoDJm/wW17cCmSUQSdgthST1
ImhZems2Rg65jq/e030DjFVvHO21j3NuQfz72ceZmemwAOsnXtY7xyid7o3K/H17y1ZNcKPBmCiI
UayFl9Gwhs2wgX2pgaUqG984491tA+IPLO5O+nZcXCh3g+5apgXBXKAK2rQJo+vBSTu1J+OoH5LD
1uj6Sv6IGTJH3jMM5i2v6KoyEM8e+PLIKyL+B+m58cSAkovyyf72glZ37MzS4qPAajKCucZSN32Q
/VOY/Lz991ed+Hwp4jydffWxS3uEmAQrFYUS176vmXzVnhAeHvdoKuy3ijKr6zFN1Ra8ZTSRFx6Q
R0mpVaFgp5dj9FrurG3Wi3UTYJZkWQY1taSCVRVT6u2Uk1JD2hBAx1pDqP0soue4hzohcdOncQPG
vxqxyXr/z+YiYqc1FT5JwrGdd9bn8Z2Y6PdP+rPtRm/h9905d1uPv7Uwd25wsY8UztMWXcGZcTXE
yfMRUVj1oNsbwXRjK5cECaUtpQp1ESLcEN7Jmfy7EX3r2x64emT/27olLCjv4lFKajx8siHjS8qD
4VR3ckFBWzOrT12G6nHEFI2fJhsF0dUttOjxg5tE7XQJ6IJmy7ZiA1csRlk5GQhKPRqSoaASO2gb
+3jNx0T2op3ZEgHl7JSZ+pQGiCYknvkVSjGG2rkt4p2ONuKH4ik4tqWYFXoDJkoMyvmvtbRZR19B
iIqfQBoFeJxX05J5C2a/Kkjb6X+hUWoQpnjrwKcjMoq++bpFGbBSUXeo1AnudpPZHaqilysuqlLu
SoNxCJEn1u+TkyhwtSdBoZ681fb2dwrMu9uetOatVEIYb+MK4AW6eBMWYdNKk6zzQTMgchUSvoz5
3jaxFvjPTSzOeYie5Jx0M/SBEDqazmcdodI5h7+8Gv/hNtYpYhkUWHHO5X3fJYjWmpECFUCEDPD4
xtqazVv1yXMLYjvPfFKL2qRszQRoxEGwdlfH7hVCtDd/iJa81tUmCJyLQ3lUMzfY1U9bHrJ2/AwG
HVU+1QqPBkdtqLUWB9Ga5KFAPxZ9ZX/++wkTUkHmZixgGbRZltMz8TxOLegrMk4rP+XljARi8jjV
zsYDdnUzKagyxwLs7holW1Fxa/q0Fu4+7I1DvhsfhDRJ8/SKdgWw7wLGKudLuj+Vm9wua25/bnoR
W+Yu0PpZbfiOhYP+8IvSdPvbXr9WBwHNzhinyo3q2MtbWzK1kMk/VicYnSTFM+DH/FDuYZZkvLEo
d8P3rTxh3aQYJNaYoMeycJ8z70TgrWllk2uh3lFSjU7KSfIq5peT96IEsj31pIqju0wd/yyO2oDp
8MK7NEhTvUlrBX8ceXRNMNhDAvQ+OIXE6K/xrn1o77J9z49odhPEHOURNYaGJGn+WJRunkEhx4/a
Qk6JiHXjNzmC1edsE1SlamvUzdgEhpfsJnT19tAnCm/Pb9km1fPqlls0lVWAb1QolyG70UKjnjp2
QPB2SPVO2/2pdKEYuhf8iBGqgRsRey0GnFtcPOqnsLBjJcBiPztQef5qM51uXbkRtFcOCO8mkOEK
F5+OsOflLsqhOpRyrXI2c+cdIoRv+9TYOCErCzFkKq6QSsB/etV10GwIlpAV5WED9rzUqVCoNWKi
P2+fw6uFAClgrIT4IoPEJaRdLmQ0JS0HeY8VceUgXDqH0cZe/XkhXbgcNkTtVqAL6PUv7x3o5pWy
CyrSBGgROXvOXZgfipfgvkWDp/+Y8V+M9Td3QkvB2UkbidLV/Yp12qfw/lHKAtmw+FT5YOqzPJJw
VrH8aPT3KQ7h14VbotJ7ey+vjhZvUCbEuRJg54BaZZEs5J1jZBGXgRdPnF41k+29Eo27ubc+zYP8
2KTZFvZS/PbFzl5YXOQOiDIqVOMlXvCT6vmNvLOK9DE1NRd50se0qw9DP5BT8PiCVcrQP0pCS9zZ
okS98lTWzQOcrIyKhXJVn88n3W+rPCevSKWT0ueHyfoJRGxjd1e+IxzjgPyhPYXocNkFCLJqTFWJ
PKmpSF8gAQjdxLQ/Mzoru525OX+5Zo6SnCKj7kI5Ztn0iyvbjtoQPbdEKw7WVLz0Pe0beXqbq8PG
ytb2j+IfLUaamLaz9NBInyxSCU56VEGrLCEtSikjMMr9bfdcOeoqU6s0AXQhAbiERzn+4Be+hZkQ
uljUpN12k8vzOkUXwhW8fqhfcLNfUfvPKITCEYINwTq/0w49Ci5RcrRksj/zx7xXRq40GV2GjS1c
+1oMq1E4I/ujIbw45CmKqYrjc7Uj0fxDM/PPcWXB1ha070gD7m7v46ot6g1kfmK8YOmIxQDecs4o
BoC9PCkTl7Zp3vVdRj/M+ZdlwXfL+A4PkCvKd1tuFb8qcMIyRqqpDdSXEOkMc6q/zZW0NSe0vq7/
jC2CiV0bnVSpBMrIz0PbBU8edHi+b/j3VdFEthdmRiYfb2/mqlOCj5LpCvEuWR4z1YmGBvAuVY6k
PE0z0jOyurGJq8frzIR6ecVVTZA3mYyJ0tHuC/SiU0vejQhR3l7Jqhk+kSEmdGm1LVyQKSRVS0Nc
UGrgI6uHndG9als6pte1NcGVITqwtJkFrGxhpXT8wNcmIr583z7+78lvvUHg8r56DnZbDHYrHqHB
ziQGM6Gyu9KjySHplwZomLxE9pVDJIXv7DSbXbXRC1dHqnn31zvIYCKT+wb0hOSLi/c92JJCTYIg
9Sqz2ytS/GZMtfd1rm2c35VrWgigimEMcI7UaS79ITCnaWycGM0wfXzWrWaP5tZdRf4xJ/GdOm+R
O16D5ExSKzjXAAAp2vWEuGGVOiydIKz0YwyXFko08PIN++rVOeSHuj9Ynv6MsvNnG0DivqfjZX7a
nie4bnYtfsXidGuDHbeDxKxLs7eP8y7faTy44Hr9GhR0g+Kf5SEa0A5Af3df7DJpZ1LO+THkd9Lb
5N1mP3olb7nYksUn0EJwZXbEltQ7gRsUbQ4J5Kfogef76N1fNzou176c4QjjOApN8QWUqHNHyrV9
8O62666EsfMFXbEgzcM4Sg6768ihVw+T2zmn2xb+eP8i17swsQhjoOyLOLIxMXjVR+fU7bVDdmo+
BF/JhgBlHOePHZS2xY45kfvsU3y/NbW7Egx4xRqC5AC+sSttmVBBvGlSNOARTv1TsaTUNTTkO0lq
7uy+2irhrlkjURAUHrxKrhKJjrd6I1XAH6Wyqdwydz7OkvLSVUw2FCnksrc3dy0kqOB20D1heOpK
G1n304A3op96pfqxl+N924+7avxkJeZBiTfqOmuuQqOXSjtB1bia1Rp0LbH8GFtm1n8bIhqirV63
3r8siM/EN+CTLYFcY982Q50LI8VbRkfdjBmsKflBdvZQR1uawSs3H63r/4yJb3lWUoirxir7iZJK
bN/5KAP301P0D+9UnQck9V+VZOjqdu36aDTyEeTtpLwEzgMPnw0XWF3EmQHx2c4W4QeJ0YKfpFud
9QdKX8a+d2BYNAvIeG5/my1L4t/PLA2ONgUKk++emc+IjutumJ6Kv26zEPLO92vxTUpHqi0t45uo
U+m14fum/oeId25g8dit/F6Vp4lVxIKDcoZaPJo28oHVGHD2SRZX1ggesm0F2lrqjmqc7dWucOV0
8rjXN47LlqXFfZRXdpFqcA0Quj+NzUtaMsejvljZVilkLc5oBrxBtL3hH1umHnUkZXE1GIC/eL1W
beKOYbHLmbhLx7uIEaq/dzRKEf/rizMOs/xEPWzPdg0s0Mh4PKTFbha+sFkLW/PnczOLz6QZtSbX
HWZSMeVsvvWl1lXlDQjnlpHFF0KWymYCHiO+LaOhgUKv8jaJNwaI1kLz2UqWeUKUNP2QqxiR/PFR
bv0HJDAOt7+J+J3LW/zcxCLHZcCmVFQJD4CCLHF9TfocWfEXJw9++GnzGGS5f3AUCHCULfHjNRc/
N7xIHxwzVfJQuJ5D3bf3X9quOKk2aOZka2Rp3ZIoKIqU92risi7SYJhLdrGR+mMQjfs60x7h4ZrT
LY6sLUvi388iaZAXVTE0rKmd9MfW6hHHfZemGtoeW/WFdff7b02Lo6TOpl2X4rNZ+l7TI08q3nZy
8U/nFV1qMObivaVdLidDblTJC6JQ4ISFJ5tZxDjsoKmhBxVmY/9DdKUKRweL7ibws4Un6lppwfXA
ZwpTOXNxvL2f/oBBeXITtdqwdU1OznV0bmzhfaoUDV3RC2OP+ov2AwIjL0MLHDlQNQYdLbpMv/WD
eUpfhk8aAib726du9WCfrXWxs6YhRYyasbOW9ntqn6LwX6LT2d8X9s8c0QkyZ5Ry/j6Kc8xX9OXv
qsgCr4vUjVfA1kKEn54ZUpuYtrhAmc9DvKuCfGfnd7e3avWKgpEGEgfAwleTHEFZ20OQYiFHS7GN
81/cIbbb+elBafMfQd18vW1v9WT9Z2+JMc0yCNQ6HXugMd0KiTzmROHC2bCyvm//typj4exOGYJH
Evum5QzEqZqn++XGxl3DWP/4+H82Fj7ujMoUcusTjSDomh/nu/KdoXjhAfyoq3jK3n8AnQiwa6vr
vbW2hXMzdZ1RDccuAZmiU+NO+ZZTrJoQ7z44ful6LzunlawldhWKQCvXb/0IaGKpH277wboJniv8
fcpNS/ybNPuq4SfChBR5SvWzD7Y49FZvC+jGGaij+H0FzlFHo8mNhjfROH4aovskTt2+fhMX324v
RKQ7yxuem48kD17naw5/bQjDBgVgHHowpkOcSQAunHCWvgWlND03ql59iMsorBmV8v1w4wpZDbTM
6HF/wO0J5ewiT5LCPsmMglGXwQve9I/VR/M+/mJ/VE7+Fwe4WiRYvczeld/rD9tFput2L0eAyr/o
ssEudjUEM2hh7vgxaxfsuv4xOhX3QP+A+WseYmebhP9rscOg+cprWrA7LK8wBk+5hKsJJIbZx7M7
VVXcelLWODRK80qxNh5uK6GRqWGqu/CCgXKRhQufBV8rl/TZ7AKeiEp3rOr83eAMgdvP8LZl+uOE
6s+GwbVqL0ItjGzAKEiFfEkT3sdcI7bWibmNcZecsn31i2aK5xwrlCK9rUCyup1n1hbplBX6rWWW
WFO5o9vfdfxUJt9vH451DzmzsUikQJXITWFgoz/4R4EQ8nfaa4TkjCBDrr7/9QCdcMgzc4u3SZ8x
v1aMPYdRSu46BrMaabizqjexWe1M7UMgbw0Lbu3h4vyZbQ7+XMdgTdpm2w+9yeREtZFurF41IHiZ
qhGtSdoAl55YGPFgGOEfv0jf67NXtIdUcZMXiqhIWNPgZtSsT/fVu22N+nWfhAuJsXbENihjXdqW
s76IrbHhuffYfURAiHn96VC81/alt21tbTthsBdddfCUzrKONVTzIKG3xAEYmjelHx+ybngfVOHu
tluuXQ3nZhae3yRJbWUqV4Pm1O/VxD/lsfrVqMs3HbR1t02trQjmMxrKtBAFguRy+4KZgeq8I0RG
zMkNqb4bZwQjs8//f1aWC8qU3h5qrNStsQuG752j77tui0h6tbVhO6hxCjbf68mVao6jSQkZZjPL
Gc7ItOir4VinpiCWlCb/s2xAXGzLNWAPWVBb68bQ1m5hKrkGhLozvxm+VvJ/y5LPchbW2a4qgnI4
6jPx16Ud2RenqlPguq0LJ7hrbEo0hzmTyj2TC86WxuDKl6G5Rr1aoXV9PXGvhWkxRBKTJLP2MZEp
o0/f59ba3/4wK9mBoPqWQb4JPOkSEJU6hRJaI0aMvDzJIT2JbOokV+UVzpA08mnSnRxFx9tGV3Ir
0Hw89IT0r3LF9921Ri7JPk1Dq3rpsh/WuDXCdY1VFLPfZ1fjIr9O6mROVUVcjYf6Lut3Gog63w1Q
Mz4KHrzq/bAbDtFjt2NI2+R/32W5i6rA7WWufcDzH7FIwJnjL/B6lunE+j5WPhhy5kEnsGHlGvW8
WOsi+DJlP2Z2w1rlNsGZi+a5gJSnsopPSa3vOfWdV9hwAppt9Naq9B8IMP6DqwJhZCaXYgFd82Ud
Uc2NQasbBioRxH2JgvFDUg/PspIfbm/o9QwC1+eZnSWHdjAkWu/X2LGezXvdy/bxIdzxXH8UYkoR
/Lhb1CyrXa5ziwtHUsa5rZThz6TqZHtt4dYVEEGR/hSv1im7D17KB/Nx+OyEsFKg/Cs0YLZ+xOr1
ev4jFo5kdZ1lZyE/QqhwxI/9TkWmM0fhOTqa76zj8FgxALTVX1vbbB6PII6AsAjemEVqNLa8WZoi
5gw5NIizxm28Cia9H2YHOZr1WwyS/kPGB4xRAXPEQwUQ4OIy6q0RkeEEaATDJveTARebHd9rsb/h
R+K2WTyJDEHvDG0Y09VXg2blFJVZ1osnUa0F3X4aQ1h3NKWVv5tWQ3dqSlDw3jimazEPBgNZM3gY
aFdwMTmtsz7SeHsldQPBbpl+LYtyo14sUp3FupgFssTwHPQCvEMu73I11JJ26CeQQKYSerNOP8fU
kvxkTO1xzJo7e0hcYyre6HG9xda0sqX0D8ThpMBPoWZxTphHM4yAZ7nH+Bsaij9nhsmbvEFC6x+6
exeWFodBiZMungTU1e8iD1HrJkKXbrTd26FGbNVyK2Hx0ECOAd2/Gml2aklP85z1zGH3uS7no+Tz
QqjMd7NZnCIje3/b3MpVwegMdALUPmG1Xc51lDX1r1kCrJM0/s6EDn4IdXeat5qKK054YWbx/Cjy
uc6bkBspd6xvfTq9LRQQ17eXck3OYEI8y0VAxABHdVWxmwq5ShIx/xZl8/dQzU7jXP6MIWkIQumo
deUh7PWHTDJ/TqOycbDXthHYMK0lHUDSFbaW2US19i2+WhaOqGR9s5NuF+gfNha4tov0fQV7I4Xx
K+LBPmh0OGCxAieD4Qr958reS9/Ge/WA2r3tsqXBYWsabuWAMXhB8BChUXSdL892hlrd2KJM4U1a
PbjBECaeqvRf5Cj8rBTN5k274v+IlWqgJ6ERhhh5cZ7b0uwBF3PKpNMMne9DCzAm9JzvkPwbmVue
jBfipPaxeJc+bV13q9urwcUpgLWimnK5UoOJCQQ/ANa2xnDCT1yzMl9uf8JVPwHcKgvtSTgLFpuZ
xz0gZR0c4/T/SLuS7biRJPkr9fqOHuzLvOk+AMiVTCZ3UrrgsSgK+xYIrF8/FqzqVmYAk1HsuUmP
Eh2xeXi4m5s5ZI2yjdvQbySXNl+3gksM4k4AZgLMwQ0EiQUp7ImBFlq8DVCIHO3RTRCD/v+scGfa
LCWzCydYscrSRXXdzRBOT9H7160gg4brC7wr8IhckGkmNQ2GGkBaOYw8eXwMIUkXQSDrspWlTY46
HS4wPLHxB27XRaUFQA3bdRqEl5qwcTPIKpVtBQf/dYeL7jmGzQU4eI7fSNIuHJoBx6lJ85gx2g6J
HzV68KpZky5A2CxEUgp4XEAzyShHdIQe5zt6lJNRlYaYdU7JnnINdE2zKTcs/wlJg2/tUaXCJPx8
hzPYJ+OhAqgQTVvcTKYODdrKjkA3EiFT50g7AJA9bWz9yws2dxN4v6EXBEgwDRRpfEdRV5d1DQ1q
RBzgFgqdFxQdoCppe7UEZGErCG/mjgEZXAgDsRAK6Wz+PI2FlgddhN6QlsY+LaC88OVNAQMq4OhQ
Y7OZ9zlfp7pAsSE1sU6TM/m0fG2axo/Aqnp5zhYebDADnDaTyETKiu/KTbUg1AuQnHq1c0PCOnSd
PgYCcwg3SVitNKVaQ4FbAuo+vZOzxOtLUWi/OJEnH8CO4UniuII8q1NIaICZst7HJYB6gCiSX2iy
OR8k5/waMJmnUdwB5fw6jiuy03wQmaz1XQzSstviBQ2ffrSVt4Puq/eC+VXx+eexG0wz1BxuSWQj
+ZQWwfWsNBlM09cKIq5oaoOaVOiqw9raqL68RQr0ssW524JB1rKE0A1ryjtHJG/aRLFY01L+0Tl4
SjQfpU7cTshtzhwFPzKUUdAgBQpGdq+cL1woD01q1jhu+kaWVgTNDJFv+speMtZgJ/XFFZSlkaGT
Gh2KKKPA63OrOBb2qIPMAqGOM7ox9K6HfFuNN6P5HxxtHdTirIcVMES+7WuaOpRboU/ryfl2DFVo
cYkaPJccIoJCpKgRIDLXfz51VO0LxcTjElAJvNJDwzfTa6PVRWd7cYUYPp2p9s1fsAh+ByOjJSLs
2I3BvI0e+KN2nzwrHtihn8TcseriCiHghXAPWpGA6D4fl0QSR40oxkX9zu8e5c0EFMMq3UO/Ijl2
YH0a9vFtDh09fausyAZJz9GVXWOv+umD6NAv+RVWb2ZvT/BA8f4z77ROqiJ8i2UiU6CAU30QgRUX
CorIiIIRDUBVxG0zaKyVTVFECxzueuU8wLNMCHq8OHSZFC9IB3zjMHlFukPJ7a8lY5b20Yl9PgVl
SflAHBtnfcjQfa9DNk7HzWeJMpjLZjCFKCbiYPDbNc6TqNfjBK9cWriNc5SGbZa/XXZbiz6aqY6C
rBI5iRnAJ4xle5QCuJPR095N4tb3xVGX3OrFfBhfncPoqy661dNj9ERFr/iFnBbkQKBPDnJH7JcZ
3KdNYtSf0Q3B9m3sMhYoxU/3+ZO1KrYTZL3SVx2N5KJu3IVqETOLZxt6mJCv4KnKoqGrasMMUAR7
JTsTOH/rfoLOG6P1KjyhXPTSKjJRQeTWwRc44+pBITXQmhITrFnIPkv2QzmVqwgCr21131ngU6Ij
uHqdbUQ6v847BAIZ5DgSn0yJ5xBRTmPxaxA3IUxj4CceNWEhtp9s1Da8VN3lELgrkoPZvQv21JID
RG/5J9MWLkW+aQb1F10uIUjkKeNVUHT7cTQ8IwHzAimvtfAj1LGnQojSRBZwSfdTu22CShBvq6Jv
YAHCSXwTaFoOaDYG2nvmRhrB/YCkg0+3zSvO07d0E15bq+6KgC1VOUAI4akF7AsE+tvLU7E43Scz
wXnmCljAtJAwEypyp5H1IeloqBHW5EVWmE8+GetUwRfmTJM1Q+df3djwRTFozdLV/28w7DNOzLRh
Q8w4YFXWPH3o0ZPdtqZHzeTuspmlpxJAIr+2Dxeadmk2oiCJSZPv4jfcHtk35cW5me66n+S5uh82
4zZ/EZhkUT0fVIGcB3gGpPvmZEogcEkRWAUJQA3Ou45YkYI81C13JYRnu2+XjS1uTaTFUKxmmgMz
0I9cVYEZ1Vguum6Jm9de/xP8yNa6PUheuIl3+jG4JqtpZV5pXgLyiRvqVX+hpDAv+ymItX59BjfN
9iD1dhXhCQKlo7VVlW5YZK4GGpRaNr1GH93eEUFWF2/uU5tcBIaG7TKyCgw9ubYrb2g9/We3g+Th
GsQTlUeuBi+9VYgrbeL3ZN9uRW12C1APjBlIJNbzD7kQXrrAyStbIw6ccb3Knw20ne2zNQKkXaFs
pI25LTbR5vJiL4VmyNnhJcJEbXU+mwGpuRLZADZgHWp947e+dtYl+K41RZQ3WXxSguga1zgIGwGK
445nn3dBEraMRQN5M1LUXmPftvFGqUCkWA0QPcIUP2XqB8SRBBHvkv85tcztJHWaxmFUEPAGDbhi
jc4DA40HiiLv8lwumEG2DoECkB5ISvLxUNZLHbUKZIYqQ3ttavNmaPvvk92IdulCCIuIBBAC1ncM
BBe3STu7M1EAZ73vY389KP3DKIuY9Raa0hl9N5pVDARA6DDlFiuzJ2nSKmQftWNquvpdvxpXjQfa
XWjD3WvETe4h9ikMzv8Ps+gTV1D0AiUYdx9lk5qFdQGzCH2ukx8qaLkkz/S1TfEGhd2teZUfv97o
yEb6yyR3OSW93ISRCSJyPer3pa7tjXJ9eV8snDEV+AgLtJFgxJypWrQFGsI1G/0xtT36UnZXONlm
ih6mWPUvG5rX1vCuAd8DYjaEcnjvn1+APVHNGEVYHOZdiLov3fbraKtuRU+opX2OxBOgrSxtN+Ps
MJpGt7MAjlmplUfAUh+iJGtcZN4eLw9HZIfLGidBHDd9XoNBu252ztC8hiDXs6tBFOcvnSe0/AFZ
gpc9gkIupZZptUyhdQzgzwDKHQmMd0QWrMyS81N1hJrQR7UthkA4X5okruNQYlF2suuu202+eWdX
SeJWwpBuKTw5M8V5u07tm7rMsAsYfxBrFB5Zp3DspY/oYoxWrJ/gPwgjmYABlC6YX4J26fnoJshe
SEB54lE95c+FlV+VivKemJkAw8ccGxcFsbsRuU/wCKENnZvEGLxvuclKIm3UT/d5lSX7gmjxd0iJ
lEhUyqZLJ+T8v74LobiDHDxYBADh4w5VFCSZkWkYW2y/ltEHHd9GUQ/V0rk9NcE26EngqoHDpICC
Y+JZaKR0rZrWbptZoBxPq5fIKg91AQEDqRiecBgFZ2zJNyF5xihI4HRnkikl6GCUieIsE6rft0P+
ADj5KijH10Dpv4ziU9DDiyoTdLHBz8EnBhW9pNSxEcOOeeDK4U+Cy1gdn7++WhbanyEpzsDcPNLS
6BU7xeM58QwjW/eOus6qeIsK2/qymSWXYTmfWscoPiJ2Ol8xQNkB2q4YQZIBODOR8nXQop/zspEl
/3dihG/z0MPO1oqsSzyoZD7l2vhQAuWWk0JwqhbMaKjpA/wOjgzWZX0+Fq00o6hjVFOkBKlajWYL
AEtU2xSMZimboqEwhlSRgaBlFtsS9PuEjoalUTfOUf1JHq0/FCH3peYFR8NTt9lHeyUi0p9vcEYv
guAWpWBsC76MaofECKQMI4K0MrAKHd4Uk9e0HUiizcHZWVYVhYJH9aJJSHWj+o6Aelai6eTK6Tum
fCxLMuCxdZBtR5reIDKQvqMhs58EMyuyp54vYG3onT5NGOJYgZcClWl36OJpjcQfxKszQ4SwXzQH
T4MVhD7BDHZSqpPeKuAU9dLKGZ57Guqu2mbBGsLi6OEpI9HDYdkeCJLQ+wv+Fj7cxYvMsataA5Wv
Fpk/B9mgh9rwlGH0QQTgtAJ3v2gNZE9wUqxcwp8GOYitNlMBRQQFmfMcgxIJQGqrCMHDngX5oSSm
iMJl0SLTymYbFWa58EOi3YiAHrjLrKhcPXe2gaSlwEjast+rnYgic37a0WvC9EiQYsTjnq+Gjr1p
RZORFN5Vm2jPIDl/FoQ682f7mQGeLFGSCLqSIHHiVQFgXC3kBf0WmLI3Kxuon2gjeB0BqPgJ0Y2k
FqzdwvMZRV6Ix4FIC2cPOJTzkxCkTgvKaUxl70VA8/vys3GVoKCXQazKzSZX3oqStfPRAmIDdB4c
JwLc2aO2Hvt6gGBc7rVQ49HBVSNFP6T0SbfKfZc0OyMXgdgWssMYGhoZLACuUWXjC3mlUthUgXa1
p0y3SnDnWMcmGVy7iFey/FFATmMKtlZ/n8EXEFVUS5/vHhhHagI1RPi3GcFiVhhOoNcYbj18V8sH
O9DR3Sti6JtfrudGOH+WpHhLxSWMWA/kOviZbvtDuYkP3V4CEhvCEuSABMXlq3Zp55wNjLsEx9ou
klbtAC3/qf/UPfKQP003g9d2KNF0T5IvarKZh7LnY2RzcBLy5U5LkYKGvRi4s07zHEn3prxaF0UB
tZU3wejm6cNza2xZT6ypxpCVaQ9rJjBnTV54jgYaV3CCtPpDI4PZDk7OMgY0aQXr3Py4bH15OR1U
/7BfgTDi0hV1DwZCYkFiVKfS3skVL0OP32UTy4cCCdJ/2eCfirGZtLoBG/ahX1nrehNutE3vs/Ja
4YnOvNAa52ZKPdKGZII1yFS+MZp5yaPACljo4NiLodUL+Vi2ev8eHE+xAIXGys5GmDOO7fOwBnne
JlwnMB7dwsGts0+QNQQ2dD/eITnZX4+77K79clCDjwCpKvyrBYgQ//bKK3QOqgQf0ZSx64yvXSi7
lrMCXbHg/ljcLieG2HV5slfTwK60yoYC4Djkrp3dxqboRbdw9pCPQcUSCAXgq3lsS2MiHUMV3BLh
lHybgIWIY9WrlGbVmc4ONLUCVYKFK4IVD5H5BJYbdxK3/0ljhpE+DIiXYuOuyfeohKzCYVz1Ru43
SGt35bi5fBwWvDR6ZYAqAROdhSI3tz+lXGpivaiwYTLbVQMwKA/3Wbe7bGSBHQ1h0idFAchiEdVz
LjM3SW+OFcRape2wtjcqeGhBTWb56FFchyv1m7Ix9kXjqi6kyv1hP4Cl7a90HizsF2DjLDz6kC9U
ZhJkROlT0IujQBEq43qQWn9Svr71VQg0YjZRB55nAByjK7QwxNVDSbafIPLeFCtDC7yhEyriLQ4G
aF2cduAYZ6h/UE4kEG2DKWiA3JVv6RYgPA+YHSCEPTTo+rG4cYNthvOkCt5kJybZJ52cN9znU6VX
MOls1X13nd0W18EG8K5j97txL+/SXfdW31b78igW01l4Ep7b5u4lHW406AhsJ9fFDhVIqE5clR/S
ql2rr/21ue6+MwEpR/DgXbrsgU6CFhgiRXSP8EWPtmiUanKgQa3fgamKXRfOyoAIA+uoDa7E/OFL
qwpAKpOpYdB2PiwFPS1eqCXOYyghCYPSdqoqa6CvzFpwD86fEsgvAlLGdDQAVOKzjGihaqc4xqOz
6tP+vlYjfVs3snpV1onptr35dcYshOqgH2A9CDrgGZwLAALaCeIBjFnpOFnbnqrTGlqYvSCsX3Cg
7PWHwicwt86MHKfvjGrM8Kbwysq46jSsUihvq6RxtWkzNZ07ibQb5/4TOFE8N5HcBsQXlZzzI2Gm
fQhFBLw4w0ACF3QGsvth+oaMt6gnbb4xALSFT4G8BHgiZsykTjY0VmtCd1luFLnzploOX6XADu8v
u+ql8SDFgzc76hwYEvfCDPKk76ccb1qlqQCJT3sLhAalrX/QIaQCYMPykH7Z4oL3TtXCTE8wpMYI
zNKH3nf5A3k0RxY45UU7rB8Yb1g8nHk0Xh6EfTnSEbcqtJipn6cJlIlxrdary3M3P1JYIg3dpxAl
X9h8lT52PZ0m1po4rYpRGiCYVThXY9D3uymMIoG5xWGdmOOiHxDHxsQuMCxUepTbtpCk+zgwSlH/
wuKOODHD7fBiQMBJZJjpWlNCu1cf7YtkTNd1UYuqRYsjQiyC1JvMwN7c5lNGdCRbFl5zZUEry+86
SZ5cEMfVgjBr2Y4F0no0ryHpxg0pTLvKyXMs1Ng30ysNbRK5eSIng395Q7Dfc35fYkMgMfQvO8xb
ndyX2SB3fdhg6sp8r4agiE+rTT5hTE3Ro5Kt2YLH2+K44F1VHWE3Siycj62NhBhxhfnrsWIH9JoM
61QTUrcvjgose+iLQuwxg0Qhnx5nvY6buO9ARQdxC9mtUMNfKY22Ma0QSthmnXy5IICZBC89aJNs
SLbzbpbQgXQKe7RNZIxWWo5gVc+k0A1R3RFcjAv7nTV6IaKy0VAxwwiXrdFPJeOaNc1x6yT0kPb1
VR+hUfby5liwgzDURkc8tvo8lw5hzDwpaQ92lbC3NopktW5EwdA9BO3Py5YWYicW8f4yxfbNyT4k
iQIJAYmxZvjOMcxAbhtv6w2CVBcwGTDVg286v1XdaiNC5i9aRmxhg4sBiN4ZhBZnmSS6BaE6WhYb
qx4iN9PyF22wV1OSVW7ptA91NBy78I6M9aYBoZNkF0+p3v0ohvKGsbP4dSC4dhb2r42EGLYkgvQ5
FtUC8svJM2C/uuKYVZkfx+94crma3nltKgCCL1RYDZv17qFvBWwUM6AH5K2yElo8IFY82MStbvM9
FJsge6rUnxotf4XUQ5kHQbCJoYE6AtXPWRAUZWNsmCQGbcSUbGwj9B25wZNfpkdqk62dExAVNL4j
yX4XFG6iHqNYWTc6VO2HfhUa2O2WtavNCqrTUiOILxYA3ja+TGcgB5D7z+KYEQy2Jtq60Pyt6+40
gtAgk11HHQ7hYFzVVFtLNoL7fjiQmqwcGt+FcbPHK+jRcd7lwtna4Y+qSQCKaGKEqdHaquvHQAfr
vIPSUNr7bV76eGNLbhdVAie0sJtZlwICFsRhLL7k7o0CQFDD7ABJymJX+2GEK2SO0bHrhSvJk/Qr
6QlY7Rsg0Y+G4MISWuZuEilWie3EsBx8L59DUPvlqPKuIPrgkht5TVejn+3jB1H2inNRGCgQKAyE
AKADaI4/H0cnfkNTYoloBHSwozbdpMjlQ6I1GXYkwVa+7KK4m4tZAu0wImjsDDTn8z0uoETMe+jS
qV6mO37U16tBJ4JcMXcqYAKvOIedRJx5vJm5y3EYzYmQfBi9Ri2voHHy0ob5Ss+Ht1ItnoMJCRZi
iMjpuYjw0yYgQ+izQhYekQaXXVEzcHWGRTV6qdLfZM0wuZWMZySKzJC21M1SMIvz9WJ2WCmKYaJn
Sie002PNrvXBS7ratUvMYhR5HUhwvrZYwHnhBBkQSgBOCVh7LkwL+igv0NlGvEjrQhe0/teK1glW
ix8Kb0M9v7LAI2d3Qw0bIAC4UtFlnbTxo9I5oluY33ifdrBEjL1FQ2qIO9JxqUmtPirEI7l1FUK/
HGLuglXhNx4zAV8MJKOK3z8rZnegoYE89ES8Os4OxFJ2hiVtpHJsVnlBNwpBmAEBHIHRpXGdGuXm
b7KjEX2pMAq6pfvYSLZaNtxf3gY8UAk6EucD406UAvHGvJ5gw06VXT3SZ0sL7+RO9tMCVAboHM+a
teZcleN0p8bpw2XrogGyn5/4pi5oylJ12KymW90ePRKL+GIXLThQiGV6SMDKsS16YiFOSAQU1kgA
/4yLxIvKoNwoAWlEHc9cVu1zGllSFMQkQLtAhubcDshN6ywbKuK1ZeaW0SGo6b6i+o6a6C3QR78l
ja/0oia/pQMGP8sK82haQWRyblUHn2oKyVbidTEo0otX3Ker3BaVIJfm8NQKd28FhtKOtIcVKsv7
DGRWbgc+g/9gr58a4bzsqBtjoUQwkjTttsq6dyvNBXHcwhlmHIiOiV5dhLN8HaCOE5XkslGD0KK8
1e1wN7SUbKK+lNelqt2pA1oXNdTkL+9xHmPOtoaOvAUK/sibs9jjfJEsULNprZGBdwTdcGa2N0e3
ClzVdB1EHcP2HSx777lyG01u+q19iPZfBOsx+2iUBAIbL0okEXjvGOVaRhPFJp4+2Wha7/wyuglz
sr08TP6WZFZQpgZ5Fi5JSEdyW3Hss1wiJdqIqs64iQu6b63wprc1sJBb1eGyrYXDBkgRk1IDnwYi
De7uqkq51FSwhnhQLdG9OiAuzcM1JPpWWmcdUjO/kUzpidBOFOEsnDfclRrSn0hsgKGeM5zSApC3
OgbEUg1bF7iz524gsVvm2bfLI1yaTdZPC4Q+7ugZwJJMYzh2sQPHqOf7OCyfKzo+oiC3IYX++nVT
DtYNAAOgsWZNqMDNIbsRqMRDIs8fMKlNLG1t+cGSdpcNsR1wkkjBPmQpIYVtE8Yvy2fFdX1QrKxq
Wi8cWy9rom2hvlFT24VSuFJSUQ/AfAZttOwCY4N8Nd5RPA4sMpCAb6ys9abSxJswUep93ZcUKoBa
5BuSlm0uj26+Nc7s8T2YIE+aRp2mrVfk12NyM6mbKP5x2QT/gGAzeDqmz7v85DKDwJmkkAg2fOMY
35Nbzc9QebMgYh05XoJyUeh/sffgD5OAfqCuiN0x2/HK5BTEhPayB26qqyzpt6EdrgTDYg6Q2xiA
EeN9jZw1XCUfYIdxH1phGbegpUUCKlM2aN9YF+2w1YfiqlUHPw6hk4fnAFxJcpCt6o6k0nNSNoL5
nd9zmF7GjQJnidCXJzySEk2SZClpvQSsJc4UuWhv9i+PdXGXnJjgrlISBlMAWo/WU8zum5rbv0u0
3lpqISI8mnvI86Gwn5/slEGfemS+MKVo8UlGHchEyGZ1x8bs/TT9BjBPl4qYf5dmD/kKRnAA2Q7k
zs9NJj2uv0KRqKek36HVsLWcRnDEBBY0TpbXbEsrVmiIvUisyM8N69hNduddXqF5kIBOh1/D0DgX
T4asra0GRrSBruwg8iNw7Vtqdmjl7/24y+NEsP2Xlgq8KBpuTWjizSjtWhK3wZg71BsaBe+9ya2L
Fxq/0N72UOkG6yWUIKkpSJ/xKa3Pc31qlduIjSYZTZYFFEGJsoZYgwOxV3SedZ61QavPj7J1xVrP
S5sfuV+0TEFzyZ7BFOpgIIVkYqRGk5fumKA9ocumfQHdCEHMteT8TyxZ3E4JonRIO8mmXjppL0Nq
bLPQ2eOuvSrbfnd5vwgGxZNSlUFkoBSBQcWF6tbkKTVN1xhEGNzl9fo1d5Z6frqUKp1sCGxQgKmR
ewivQC0AnIBxqK9tV1sBSn0Qef7/wyTjnEGqBQ9rLqKLilIbOwkjC5WNDlIDH0LcL6Axe7VbSLdt
VFA2iMFPi3ccRAAZCaKxwLoxmuZgjBA18vTvznHwh8f6LvGHrX0NPdu39Db0hqf4+EXB7z9Ow4lR
tp9O3OVojAa12CJSx3lW1NiLrPYmqNUA6t/hPlPJ+uubBp6Scc0CkDBja0sCO7Jo01Kv7csnoP5X
hd2BxtPKf1y2s3QOHAU6aiAUQ48iHwQZ6ZBHvUQpOMUMyaVG6ud9U7g06V+7xhY8r5bcM1NgBccI
KD9mbWKDXLc6mjHgyNoHGh2kRJA/Ff1+zmW1IF5vR+CLvTy4sdtjGj5fnqylkwxWfiBdWV/YDPHW
mpA2wh6g3qS8mz3wdkjPJplIQXZ5FL+scFutd0B3UDSwElXjKjfgM7ANLg9kIdAGIdUvE9zBVaWe
6smEX9s1tMjXbRslMlyTBGGDqtCiu0ih0TfbGDURsbtobNwKRfKgO+qIsTkNeYpV+y4htBe4dh7M
83lW8b4EssFgzeJ8lGbbUUKLvsLZGV1lPezS76BYqVxr9EDvBU/oJO704/KE8oy7M5vcwBQFWhSK
CpvU1/cyGmNHACE35V3pOV7sBQ/hbeD2P+gH3QRHxuYkQg/z1aA/PgAuGBRj4PGZiRzk5kTrqMLe
79b5TfZOdS9dBTv6CUUttoyzzXirOw85d8cXxayLTgTtVYxCB21W/D1QorAUoysTtnsoZ8Z3xNFW
JalcSRPFXotXDmpK/zbFzbMqd9QskK7wwrfBBx5nPICgyw8Puivd0ckN3yX/q+UR9qY6NcmFrdD8
qiskL6CJYVAP1TUify8Qdl3eQMvr92tgOheQTGYXSAHEvTzz0PnNc2B7ebVJ2pVcu/mBgrvYsb0J
mi7aRrK9YaNuzfvLXyBYRD7dH3Y9+jRSfICi57+3JK09hSTUzU2nAD67MNaXzfGEq2zDomuTNWfY
Bnpd+Fxb3GdTXzW4URulNFxA0dEz1BfwSNWPvCOx10x16GvjVK2rIDIjV08qUaVvwZ+ryPchX8MA
zMgCnF/q0DC28iIEmjip7yY6uAWysurvl8e54PFgA6SuEDnXENFyrhZ9GUpP0KEEXgy8SIqnQBfl
RZdGgbIDMnfIW87rNKMugeUXrTSeRVnVwTSPtHDAet21iv/1sTiQxkLdGQOasVgNY9KFadFR5Gbs
cKNmVbGv00oE7luaMeBaAFiEKzORDz1fFVINkxQBwQVOBsUdFMmVAoG3Xtjq6qkF9dyCXGQ2LZgF
J04ewwDVJlVRb1HooG6kibTZF5fnZDhccjdSx5DoGu7agli+POoAY4QuTvrq8trwLQif5wk5GPBA
oOAOh8W+4yRChcJHSvMcV2u3Rv7YWk/Qoa59EOCB8vwvpH0WykI2y/n82x6b5BN76TQ2pt7BXp+B
wy8DZr6EMhIoyYeqcwcZpLHT9wBIkCojLgQbBRHM4iY5sc4dq1qJgSs0YL01v03ao50+Xp7OxVUD
3wrmkeWbeNdgV8pU1SE4Twf0ea3V+BnHF2V/KyOCdVswBJF2RMQG8GNg1+S2R1mU0kSVAjFrn4+g
ZtOeeqU+5Ap5uzyghQkDoAEaSMh0avM+rbwcssHM4RcANd7ndXW0JlExdyFPAbAxumpRB2cVY24H
ppU8SuUEEw59KbpnkzxLFIXj4p2EnY/Mv5sGuWD2FkYFk0yOA6EegKycr+jtMY2lBCaRPTnoo7Ux
Q1HIsbBAugZUBFTIUEOboQjtlKZxrofIC5cQJawdT45ayM2IKrnLZtBiCt4RhiXk9oGh2ZncNRLq
PXKbX3eoh2/iurKPICWL/S9vBYSICqv1APgxQ/YV6LgyElRWQeL2e6U+DpXgal8cysnv59xrNqaZ
abJ9AEJYRE0kjaCYVsqgeM5eL49kwZGjywSd57haUefm21oa0ltFX6IqV9lqsEOX0K7KMrouzPRn
VjtfD5B09OIyJQTsNyQxzx2ePjrhZBasBNht8uK6QJnQsmQ/UAQndWn6TuzwSczQDiqjAM+zF4JL
d9v2+oMZDGBhUNLt5dmbP5TQUoIMA+R6AFphYzsfkQz6EXsK+hrAn8AfMwvvolIevSJsJlfN1bcy
K9oVcO8WXtPytRMmd3pUbXuQHfl20AqgILOjjA9BwQyRPRIEqANxHj2oyYgkfwM5EqtuD1rV/k4j
om8uD3m2YeAqEM4z5kZwtc+gM0rXJwVQuZVnxtByjwZ7O4IjJGpBMSoL67ozf/hpDDhxNOmAUIvf
MLmhEQqpu8prM2dD1OFKtTpw6iXjz6E2bp0KGYQh1vFkDDPVvTzO2R4CR7gODg9wuaIpFzW785VN
tE5uTS0rvFiq3AGEFJL2aAlZtNhvOSvLWKzn3wJZCPqs0DbDvuIkBJjMyXD6Bp3jcQ49mXa6AUb0
d8gXrqK0qoA4TMav3vrMoA7nqCKDhI49zkmWZqDLeR2gO6IDzySAXsC1KqXgWCzMHYwABID3CeAg
PAl5IpfoKmlgZOrt1FWK4VBQ47XpyMvlNZpveGTA0OiARAVoDGayD0UA2IY9WGh1UtQNTZLftUR7
+LoJlHlQdZdRPAN/8PkC5bZRNVEIBHzV5CizV85DUUmZ4DqZnymm82UBuA3oHlh4OCNNnk0aifAW
l/JJWbV5u1c78pQ52X3WKgJs5sLagKUXsTuqIIBn8EfKNqM8pFWMDZA3V7WE/sE0iVyVFl+2wxYG
fe2Me09FIul84mwJ7q+UIGXXZvpDVMiryfqm2+hz/er6aEBcMv+AjCJmj7tS+tyyaWho4JNQClce
nBWERwSX8XyXIRsE/v7PbkWGuzwfSdk22agWYLqLKvnJGsB6YHWiJ84cwALwKHvEg0UZ1YDZWz5F
w2Aj2SByIYP8re/znRE1H7oBz6fkz2OXXKXgU00m5UUfJ7LKivDWUpL1aIVrxxhcQ6uvp7w+JkUW
36lJ8QYglmCPzmYBIgboVGbrCf6cGfZEVca0y0eaeDmygAW9HkOR+OHMF8ICqr0MRIPUI2bifJ7b
yTKoHIFjq9DifKNJaHRqqS8nyn5QtBhEisOXA1PckmyuUXlh7Rn8WZCSxDT7qk5Qkgi3cROAnbb3
hOI0PAEfoFCAq+E0sOZoY94HkldWm05hnHj2U3VNrkcIqmR+d1VdgTQg3kXb/Jg9WT8un4vZMWfn
QQGvFyA8qATygKQurZpJdZLYG5zAjTvdNdval3FOPs381/vw3+FHefvHVdX883/w9/eyGkkcRpT7
6z8P8TtYjMqf9H/Yf/v3Pzv/T/88Vh/FAyUfH/TwVvH/8uw/4vf/ad9/o29nf1kVNKbjXftBxvuP
ps3opxF8KfuXf/WHv318/pbHsfr4x9/ey7ag7LdBf7X4258/2v34x9+QCzqZcfb7//zhzVuO//eI
/F3z21vx4zfvLX4vm992TYa/NbNf8fHW0H/8TbKUv4NRCuUo7Dbm45k/7D/++JH698/mKiwY3hR/
/KgoCY3wEcrfHeiHoB8P6DYwpRn4pqZs//wRTiJa9YCHhB9HEvBv/5qMs2X7tYy/FW1+WwIW1uAX
nx9vYPWAXkMmEfTtAHICEMUdvqCue0mLITMpaRBLnB5Dy3E7pFwC9GMDvLQZUdKayONUb/s62xbx
40ASl/Tv4HT2Tal70rTHtgl28RRu0VzgBk7lN9NH3T1rYokJFqP8Cprm38q9jqQW7DHQPrJW8l6G
M16He7Cye8mNs2eJmr/Qzi0yyH5+EqUx/FiZ1TDImIJ79MpCf9D0W79r1qGXQ35BlDDniiF/DtEA
HohhggDk4q41xN1Klze9tQK9D1Syf9LX6JHsmo1TQvcBKFeoCvTHaZ/cBO8qMEmYcO9kN/+5QU43
BPeymX0BT5QGPlQZT/XOWuV5vJqiyqWhhIa1x6F51IMtpaYPOWG8L1yFfFhxssllEax4+ROwu1kY
jhHzSMChKVMINsjWyiB7owGPU2p5Je5JtxnA00yb57CkLxNBelN37lPzMI6V4Up983x5Ks7vpT9m
ArVWptuCjC2QdeerLxME0o454WhkMhS/5JVeIAWZJG4Y5+j7FfVCfjZV8tv71B6LFk92myypkj6q
sEfX01peGdted+PvMQQdyl23kYCU8QHqOIRflDH/c6BgdcMzEgmuGafqSIIQDViGtdLrH2P+e2/8
JPrD5blk+3Y2thMT3NjQnpPmZWhaK6d5dUoZWYDRreXG69tolSDgSdDj3GWCAM5klZ+ZVSQ48JhD
PgFVhPMZnZRMTqfWslaka7dZk/hNjSZTbaTfMx0iUKXpHBvyvZ7a1VDYqzSSd0V2bLIXjdQbNQZL
RNW7jRGvQVnvWuVj0D8Og/4sTYbq46qJ3QaxixuVbQtifyjpAnrzro9kh3jOQ/PWU0ffJ5AATWrl
Fsh+DfraBpxWVhDHJflOHl+o+dL3w17pa+JmEOsmXai6saLd9yO5lacUurxTd5wk6bts4S0lVW9S
FN31ur3V9WmV1jYo+JDnSMOHPox+xgYB/EAXQQ8WfRIeWgowrEA543l3PosxWrbLslatVW1PN32d
rlL7ezEa+GKK56q06ycUaCO9c9voWMXjKiTNtuvzY1KHu4SgiW0IH62Y3v0vaV/WHKfObv2LqEII
Mdwy9uDutt127PiGiu2EGSSQmH79WWS/79lJx+X+cr67XZVdphGanvWsoSzcUBj35Zp+xa9d1n/e
2S6/tYHZix4uPvQfDIlCWinIINirhcF9IUsvNfHxjH5j0QY7SOup8tZN9cVL2iPvel8aP8gCiJ++
1QOcmMmL2TWBvjB/6uANiXQKOe96uUSTgUChftpXuXoc5sQfRBKlZtzN12hIH203EFGAHIl65s82
dOaapdYTZYdJeSbjO5EHy8EP6kIFMOLz1XjRC/5nxf/6rIvlWA1m3TOkzIbDm75DVtMmC5Cirjz7
MIRrj1156euVR65/8vL7rAHN6BnCTe4P69dizEtA7JhFVEESiIzteArWuJz6u+tbXsnC1V+KH64p
5tl6KfjzuZAqwyYVUPfl7CVkmmTG8Nx06iJVnMRQeQbYcemSb9ScRzZuuVMbDA44vvyRFPfg4d90
prVzejRh6pDpRZh3ZDOYCALu55txoeGiJ1Okj480ox7RYrvmsA/nQZ65MZCPTQJXyh4JKsrmHpwi
Qkt/pIu+N+bGh7EpWMyI5PQa8G29UW8jKzMOzgr6TNWPJUfqEnaSrKVejpB2DxFA61Gzt+AZBegc
yJ5+zZHno8lgrOA5wkhXxv+l2H+wEm1Ro5WErFz96jewyNo1LlfrTzxlTo5wJmOv8j0jW57mezN9
1XvzS4o96/Mp8hOevfhU+CFoxYKdD1eAyz5cjkKPFB1JQsXhZkvvQKj5QUp1h/N5CQQi/DwdRU1P
9Hhykp2QB0c9WF37JHr5RIx0P0z0vpTTPRmM2yGdA9M881bdl7P7snAXg5nye1k3X2HaVnmzRNTa
vMaTQNoUle1cX3mdj87z317nYpH1CgZx44TXMQ72OYlhVBUKbaPhygotRUjWQGUY8kAttVwhc10Q
BH4ub4CYCLxBihcO3cs5L1Icq1QtSYgIcL+kVszd1s/z3Acx+1yQh4Jn8DpUe40NV+yAPign0CaD
iQiAOTQ4L+9MSae1hcxNLayth0J/ma2/Qpf+ebNf//7FmMIDNrWLEn8/c7ZD/dAtJ+uqIv2DHQPm
Lo4FE5mfARIX552TthnKIpaEw8KChTohNb+n0DkMFqLs6Oy7UKnacMxR+hOtX4n7/fNl8ME5gKWI
rEDAjqtVykVFRnNutgRNoDDr7SCrda9G10y4P/L8mxz+CrD9Zzh/fdY6FL9cOYlZpqzuxiQsWxJ3
nIeDCdPC6ird9XdU4r/PgS4MIn+EMV2WNSOH+WrqDEnYgqySPyUUqDCDwn5cArOD6177XVfC79RW
ujc6maJiBkyi3qb8GpH+yg+5rG5gW0G41DC4kliwGX1HR9LrRfz5F/yogAG6BI+qlVcCuu3FDLKY
RmamMHOkCbEFeV2E7plUhoPI/KLazcqKLD3xphy3jf4kk2MvrxFOLkgN/xnyf3/DJU2bC9hqV3Xr
AlbuEA1uwb343aHgGZRvva35RRaNzi6fRiyjY52M0edD8OFeDmQbcxhTeMUOf59ZTVuRpCzx+Cmp
Wp/YtTiQaXwyW/UwpLeVi0R7mxxwdX4p6LTlBPHoOnl2mxWTHhVcCuwytsjsm0bma4t4MDqxdZ08
8xAziVORb1I2P4q2P5NaPvCi+GIqGLcO5hGSa/jkFX8HUv4znNBzo3uyIuhoYv7+Pk7fpmj7432S
8V5I1A596yXJF3uuw5FfcwX54K4Egte/D7tYlm2ZwA1AUfgXGD/aKSz5S5fdNdqVxW/oH201OCFQ
ZztodPyh7S6F2Rl5T/CRcv2x0PhhHsrvy5AoT2vZo1vQu3FZZNRN/RNqHtfrF905QcLXItIr2zcU
yGknJKpUBVCoGJ2AJE3sLMV2MqyzbTnh6L5AIfxoutmxGvugbE2/MGYnNMveie015CCtlrBwkDYt
mve02pYd2fd6O4Qgl53VcpuOzjZxEm9YoMMa8tCayxsAe997Mp0dCSTGHqOSl5E+GXEFAU7L8i9T
w5tAtGQ3kjnUi9c22fYq9azkzpDOBn3ozJuIKj2VLIjRHOUxL5abOi/DXlh1MFQjh+sBgtnKgW5a
G786Azm/oUGqwZRRKzMPkcF+ad00w8tEjaBIEKNk1UVQ2FZg9E3MUxIUZh4Zi4jyBINgL6C5w+GK
rS3MBXBat+9qyIey0eOT7tuGOsM/IkRQpWdOKcK+SzPS+u6QawZYp6cCnUGVbNOe7nMuwpmbnrN8
K7o15odCw9L57oIoHr3zHGf0ZHXHc9eH7tBLSvPWEGPvNTDdmPWdNfRwD6k7LRamfWvO5VlL87d6
SRJP6qkPH+RbO8fW4Ba+qIYvY9vc5bx7SuAH67cQDCjnCf47k4c/idRpuznmhvoywycqkprS/XSc
n2FpjP8ojXeC07912tLrFvrKWdIGlWJHU0ffcbaq0SN6hlEjbI/8duIpYj0PpI5qo3/h1ZhsejsJ
RzGc9LF4QABHZEFQ42U6vIplxwLRjUVgQBLut3ZieCPy0EGMZwfVEx9BFqc6MSM767dVhlqtGe7N
aX6W9nS30OxomiKw4WYjJOxtK3giK/eokzpu8nTDyyYyO7nrLTgkW/Rm0joeCDiUFbSPWnfCTVTd
dW33JbPIVzLCT1Ubo55OcM+zjdEr4bKKJobaLSU44HZVREKmfyUE+Gcf+nXJOr/vQ1YhB91MezcE
Nw7ksN6HI9i1i+tPutHlRRx2JgCe0fLBCXaBmyijapFQ3LlhDs9RDQmb+lG3hrObVmcxpncCRvFG
MnuSPYmhiya9heMJfMjWCFwLSRH1GDOMMplXEXEVOEseVC05cMONFkW8On+uwM1PS/Fkj+N+YI3t
UYksC5c2T7zWI6sYbPSpxxgWBgwfSt7NigoE3TlvFtF99Lk823pCqtYpTxNfI1B3Q2ce1xlI2hKm
PNW03AwTKTyHMeSXE/AG9a2bLU9Urz3CNY8gg5kPbSAzwy/A1E95uu/camtZb/r8PI9txChfyz7t
bNtl5DD05VPjWdQ8kAl8rpymCTR4VMyqCjWSIrKc5bsBTZYhJ8cyY77gCt4VdKuVw15MAj0s7cSn
7AjTMI/l6c3CkUHWmxvlNlHXWkDU6/ZIJ/N7VooNsOFgNDe5+V1L3hwCJAMpBASyJ5qZAcdqaWS1
RWh6UNnXKocPYLr13gKcBy4+MK+4OOWShve4fFLcPROUSzKFi2LpZeN7yrG9LfHoPi3D189vCh/d
yNjKp0Kr1UE3fP33X66gGcDeXrezJGzst9x+mqpzBjzm82dcUMT/s2pA7rQQj477Lnomvz2kpSl6
FbApDXO9wJLR2NeUTQEgHo8MmkdL4ll6FcyIbUPbLKLp/FDOZTBzMMitH5Ls7OY15zo+wN/Ztv33
h63iRJD+EJp0MeAIK+g1tx5wSyPwkuxfeu0VFOIrr//TBeFyPYPMAquitaD4A+AdHCHJ0Ou4vNjM
TwG9NpV7j6Qu+E9Xnmn01MuEeDMEua1q/EODHpAQoKai7KYi3ZcE5ih90BXftIIB0SCgdfDITd8c
BM8lJkzmJMGGngdgx21y1viN64bNUCNhcFShljZe0rEQnLy7foaBkQOXED25USMI7LDHgenLI3P5
j4XkYa5OCv/rkJ/qKvEdd5dY465pJr/taQAb5tDk5xwrHFCtp3d3GnjtnZ2DaFXdTiNwmZpsaW1u
WvnQM4o87vbqTPpouq59MjSqf/ImL2aSQWs5uoNy0RIiUbqvN6r1lycNSpXFhw3Ulj6akBxc0zh8
tC5XfQryrNegsEt+qAINDW5jsxuOUOMYbrPJW3hp6Q8LhVzGMu+nxdpCYH0FtP9pOXs5b1CyrZLj
FUG/JA01CO0teguHzWBq/pDcKdw3qvJlMDdJcc6q/qngm7xuG1jMYBaYVZ17YtF6T+bjqdsOzQAi
Yzdp3qTyCB6pAD3Ej17PcHhk2zpVe2UVodbZHlP3pJmjoVGR0434tNmLQuE7Itm0z+kV8POjLwiB
LBgADBdfmFz/vhdodBa0n6YkrKbiYI79BjZsfmWr4PM958PHmPraTiEgb11yDLKCupzqI8YuuzcT
5H6OR0KvEP8uBJ3/bB8r/2V9E5hNXcqHRsWRd2X1SZioR02rH6fUOrq08jR4FjI0/4k4mkMRtrx9
AQkF/gwWbl8doKASq7nZoC1y5a0/mqi//qCL60mXdNxMdGBe6THdIJR8P0YkNPfXbFc+KJBWtxnk
pIG6agP0//0bdtJJnK4H60fvSJiNSLKmXWjLGvfpa4/64I1WxSUqeWjvMUjrv/9yPqUN4h56GxCJ
1jV+3zymg8J8b4avzdQ8NizZMVkFhlyqK5v2B0ganovkcZSca6joxUiytiZgIZpOaAwUJcNNr54+
n6Afv9i/D7h4MYSV2bKo8QAzTjd0U8ZjZEZdfC3r4OcBfrGJ/Poil4kLNZ+muc5SQC6B7uOUQwg3
0N3FB/Kyhj2YCHuQ9+1W7nOff1kgMux1L3+HXsxjxVVF2pVRvQTXeqfOFzHZTliXcEdk97jO/f99
N8f4fb4k08Rh9Kljeynum+aZVdfOgo8W/W8DejH5rUJoY11qTjhENGpQeBfRcDKE18ZmMITIg1Nd
2D0iGyQ/X2UHfLjw/p2Vzjq+v6wG2bn1ZCJEKrTFBsjMHLpREaDo2Ywof6pIvVneEsq4io37z2fr
B9vpby99ce6aRHI6ZQ1mkdahkxr3LpwdtR+fP+SCjfdzP/3tKevr//J6eIJTtzo+nmGhdpnrgNAm
nFwVG3A5qwy504i5MbNhV3GIi5Ozruee4WgImIJef2xD2ilkRCyhbkw3ZXsNFvrZr/5sKV2AarKm
NRkbjL6ai50Jmqi9NCBCtL3n5sOdO/8A4fyrM8mHRLVHmLNtbV5sqizfJtM30Dk2lONuhsuukkAz
Zj2apLsHxTJOqmZToUpzTHuzwJ4u7dk2n4dgxs7q5jPcn04wEdouVR2rygw5oSEC0d5nE7bQaYW8
6iFhHqWp77Tw2HAcfsg6uklkumFyQEZHFTPU6nll75KmC6ruvlFfRu1k9fHUXG27rAvsz0FakxEh
asEZfzFTZs1hE5Jvcdk9yK27L++yqPRn7G0lYK2rkQ8//9wfjwPRFXAdgf3GZa2cc1qpYoXQCWQ6
Ded+6TTnhZGgd/RNl97mixKw0KpC2qByJBL9XPAFmFnv4VZ6WwOHYkNyyrUSJzPKaiAZWS3vdE15
iWyf66W4M0bzZOX3ZWpsSqNBKk21SZPi5IzVnkxPAupW3Slvzal8Kxab+7qCIj0rzkylt51d3cBW
1HNd18sNhL8mkBNBTAej4Su3qo/wZlAdwUrDlQrA7yXEn5njDMgSJ//o6/4SEA9I7uBJz41b+L3+
XdDwfxaqtd5LcROHk+fFLjtPvDXHDD3LJOd3wvk+Du21TtNHjALcq1diHDqA6/l/sRmYs7P0I0Uf
qPV66Iu8ubYfFoPcUIiLAHwEtOlhRMVeNIi0hmqfqyXkyr1hmriD3zMKZnLsJ+tQzeYjiv19SllU
GM62kfQEbvwudedYS6bAAtNkmZdTbuVnazEOhJYnIW2flY9NyQI5atsKiP0MT10bUB1sR/fo7fnN
MDwYi7zRqoc+X85jLo+0cgMLyVRZz96WoXkZ3Nu5NO9sxDykEtpJ6Jc8J+eB0+H4HQBWdblJoZZ+
cEdzZ1sl7K5L+V6mIdqWIsjdFoBOrSOOuMTjKSwVIA9CLdcDtCMblfSxVs13g5yOeVc9Z9IKDW2O
EhMiyprT2rMZeU1YFwnR+s3SBQUSssr5DboDHL3wL7b6jcHbYGa47YPwPItd3yYjxKvtkRgy1OUQ
wIYWk54EbnZW/E1rtBBTP2Z6d7PMls/AJUCiRWDWxR1Jt4mxm/D2o9uFRC/jRucAmeq7xdWOS8bO
SHo+8lac616uLWYYshW30FlB6JHG4IoeSr6xJ2SZZ7B/zlyPMPyTs+xAjzrpIKcmxbqObVg+p5jZ
ibsAEYQ8pCmx1ZlJtinFTFEct5kvRBLK1EQ4mAGU8ibPbwqjjjVZ31Z9e3bb2XOdr3Q2t0Xt/uik
gf24CIsa2c8Og/+tEQh9vu1b8iiLuYn6ZQqn5RFxJLgZmREaS3eOnb6CJLhvHCcumyySCTyFBMev
yZbihAxmLR4Junitsne9VuiBJM5ZjnWxa1sbl2SpvyK1MAQ0ion3qtfpM8kn7tGhucmK7Zikh7p8
R3r8rMYQHmHerG3zrozsygqbhXlWfqvN30UOHl4bikX4VsJ9oETliNmhWqz8PR+0HYJSNjXSFqxq
Lry+EedFtXHKkInKi7jo57Ay8IUMyldQEUlDRTD2znHKUxCzktuROd8c/sDrzktJubMLw0dukMcI
nFPn904TkYDIuRuyF43HmNj7mj7xAscuwleT8pvo7kCni8HU8LQcbAu2T7getgbSLVozaotvNe7U
eS1Z2Aj2bGfyq5tOx0rWoWYBNMzSmAkDDALLI5baavzcNhhi820su11V8j2g9qdBaN8Bbj5qYI/j
yLjh3RduFD5yaQI3b25Fjh/WN4FRL4+sNLdNmj6gVxBaTL6V2DK0srglGM4M99xKqaBg1iHXUcRM
lgidisU97b0FuLcsI22ku97hPmlBA2mnE20e9Ap0L2Xwx2yExyaBJ3ixN2kScaCFKoGFhZNGlD0s
1ShQP/SGN7tZPE/WeWLLuUvn+3lG1FqDXNNJaA3QVWM/Jea2tHLwxa2oxjiK8nnsycvM3AObB39i
wMOa5XZJBm+kcMWDJIIWLhQJ+lba5ZNYihA8jNBgxX6ckzvdSG9Q+uL78aCQZRZgBt4oKb+mhbin
CRp8iIsdiLC8qiifhVbFXUp2SDEKy8KM19291hYUAwAHadbcsry7qwXbwdat9Ny+hVm7+Thpb2Nf
7mGZUAc0hQ/hTJ6qLn2yuuJYaOkdUTR26jEYCnY7msmJQkyQdVlYE/dcdq9zDcG3Pj5YlfZ9yOlt
YcIlr3xpgUJXcJ9ecgssesXQ67MPMi2+tGyMU9oeWbbcAs2MOmuICoooXM3al277bq16tazfuPYj
zM5AXR1AZUFm0VZTBTaml1qMb04F+kmJvhUuBpzu4bAQpBRW7+OyXdbOisDFcRbjXqRqY8lkY43Y
fZV+WFj2nkCsCS6dV/S9V7XgK46N1ynbm1po8aZ5D4CyQ6wKsi6ROwGum8gD0+0iOldhOgP4Ll4m
jkaR60hQButt6TwYqYMViqJhgiEmz7F4VcANrKyOn2E6tzHd5wIJA4azEvvMOy0tnvP+rbG7O9kY
gRrgm9C/DrWA1kfb0iz3ayRo4qoTaAWcRdr06wCPb69orMBu9EAbcHWkKkwRPD5XBRD0DIsRvYGJ
erJ5J2iQA8/wFkAaAoaFswC8NoqvCS1vyFQ+rg2vLmmjXn5DA2KXJY9WJUN7EcGsz1E2OKjMZyz4
wkugHOHWuSmwfcgMLstaaNpJkBr0SZEyUHwO+tL0wLbYYkMP8lEccuQq8Oc+d7zMKL1ldn259GEl
sCwOQ2oG9UwDonNMJfiqUefcltN3rNSlppvcpVFS0/vCbq55Gl24Bfxz1VmT2ld3mhW6vii5NMNR
rjTQDE4bBLOn1qlmOhK50Se06NFYpo1Y2pMp5qOyD52rXzGz+6hg/vXpF7fpcbHtGhF/Gpq0r5o6
9+oaHPcRNg8T1n/f76LmwioYjbbGEwZ4sg8CJuO6OftaqsIS2oOK4rJAtKAb05BZmMEW9Tgu9zx9
sVqE0iiwGmrjjPi8L3DzuHar/Xlr/e12b66ulRDMgRu3chkuQBKEm0HWnqdpBK6TJ7kWOvJFa0qf
YAvSi+EAP/nYVTV60+oGKBuQbgp+QlvJUwJx3wa+Ej7tZSw1gBzu4jsVGtFuJkMhk22bIn0msTzh
vuvpMU+XeyjFgoTNu8LUDqAtRgwHJcdtXtiWp+vf+PAyZt+U86OX9T7tkGG3jIDzyy9lyUNjSj2b
pKiunH3qLMGEGWva6QuYKNccgv+gDfw+KO6F4Q7ujOZkoqOCDaF9K1TxwPQRQfe4wwZSa7VNNcDW
saP9Qz4y5JpkPrenx2TA20L41JJkwypQCRN+ALveI7OOknmng/1NimHPesc3LIR/Fg7I1lBYLC9Z
jV69LnyKeA7XRP8Af5TfLIJ5eT16NSqc5atVHqVY/DpND3nGQO48F+U6HsyzsbKHCaUP4mMcGLUN
LPc6t//mItEtcNeakP6gGoxypwnW21kBgsxDZmz7cbf2JTOZRpyOQQN8RXZfRlw5llFtTJRwwrjV
rXejyjxNbu0BeVnYdaYhxNkRLn0bt4hvHEC3E3pk2DzxzVxsi8XwtZ4H7lTGgN1Pujsh7HREKGEK
2xHNjIx+OtJMgBNP46ScQCcdvKyyw6yb/GrGRYTo4eeYxx8L/OJjXsDhblvyRjOlhl7vd4ec4Mjz
f6kM0XSDKg0kfEh2L9YQbNImGIMDuhl94fgpYhhx8p/H1qM+PA7+L2qGtcf338ddEp/UoMMRasHj
ygqXeU3bdDjdDKKiz8ft430L1FMD1kSrC8DFKmgcYbijApQofmQPKGmS3RiPhzREEqInw+JYfx1v
ktMcyNjefv7oPz4ZFM9gKP7vky8+mSDawFpw0UPcnSKQPcP2Ggdy3XN/2/Z+PgFmGu5aYv8RTQ0P
FX21CEd5TV6qzoDFYbfTeLe18mthUh+xZPEy/z7qosp2VDdjm3CdkJ2SGPS4ID+QoD4yUNJLHya7
xIctpfAE8a/ltl3oM/9zsv7y6AsglcE2xO5mjKO2SY+wJcG1BMExSZBE86m+sX8YQXf1263n5Wcj
e3GaDyzN3MzG6xKEFtg4Rah4Mstran/jIxDs11G9OLabkXY1nBjRh8H99uzEemg/DVsJBMFrj2aY
75BWBzftoH1opqD7svqN/j/o59aJ+NnLXhztNhA/nhQgzc27lf88baQ3+Wy3umlfa9N8vBzRk4VV
PoRM6Lj9jtY0tWXxOsHHBGjBTmCXRWTvoiA+zwoAdQnvXQOFNgsZWNdJ6LRXttEPVwygKCjs4TZs
XjIMbK2ZpELdGi5tc1zQRjG1yB2+Tghv/D8s/l+uSxeTVhezSSpcENDBODvsYUZO1l8+AKgp1OiI
9YAIBcrsi+0aZqZzqTTcxxjTQMnhPsu+//0TVvcLAHdQFf3RVp4knTtIvpG7DUNTJm5M9f75A8gf
wi+Ql4BCrjLv1Zn1svnaV5RXdE7SKF/NdPUxcKBpGCZ+sBYzlozFtpnfSO2tAl7/+aPX0fltyptk
BYJhTbF6if3hG9GydrZGlmdRsdVDhZOOxmtX7Zqs5Ses/NlzLtqD48xE5SqweOlJ9zUvexbx2ktb
fO1Hs/tbq3pslRevdTEp7Iopwx3wOCcdfWUcS/f183G79kI/tXy/tF7KQnMmLvEEM7Z2pj+cm5Pc
yNCMZCy+Xrem/OAO++t3umQBGG0Kgh4cMCJ3lisVk4asHSM2p0+uoQdufc2V+Or7XZxzNrwALPi9
IY8NB3aanQaw49zOjcqV9NB+XRIaTvVNnbJQTyQA1jlC9Gvw+SCve+AfkwZUK7g2gqULxu/ve6Te
KbAeU7w0VKYecxoQQ5+ygV3ZQD5afYiiRuPaNlG1uvrFti9aF6Ceg8fIgd00JuK8EF3Stv2+T/NQ
t86IioRYUKJaGNPo8zf8U/K5TtRfnn3xisoY1VRSrD+YTr0VQkTLOFmeFKZndMmNaRyUuh3qweuQ
ZMUIqMCZYUa60wSlqXhg91BXz0x/A5wFb9ROVTFtU1gq6XtU2T41z3A92ZRuHbFuo+npymyBYBNE
nOO96XFVxIhV8ypuPyjQUc1kihHctx1RlvtGzRqPGNrDrGVeP2qBUM03iFm8dnl3EBNa2rsauuIR
YX9piebVYpWQrMElqyLFO0xy881Uu6Wv6wBTK9lF0EGjXweguXr6fAj/bIJiCKGuhtAT44h26OUQ
Dp2RjmaWRrY1PGalHgtXRjzvA91GPwCgYyO/DAw+VxWyCfX6XhfNtlInwkYUesxnsxZL1Gh28Wp2
2pXv+9EMZijJV5M8sIMviVAD0p95BmfLkAEyX4bcG81y6wp+ZQr/aYuwjgGcQSAnRTMLYqbfV0oK
pnCJfLUUu1GZ+9iO4KkfTg/W9yrQjgJt9lUlyWKCCkbfNPes8+YAV+S/L2Z+/x0/l9ovu6LIzCzv
OxyVRIJzVXlJEVXJj88/+IdjigwvhOFAOftHGqabtTl8lHK8KziQCxTICB4NEnnl0KfueiRd7j4w
vP/f51xsC4rNo6osXCygykXTxThA0v9FddnLUs5h2TU3NqxfhLrHErhJ7dWrdyruezRVxCAjaoKP
W0zg6J/7pd1oFjSrc/qWOfKg5nu7/D6CmqjPre8o65BMSVTl2RBpunHO4WNQN/nXplsgAsiV5ie0
2ltg5nZzfW/D3UmOTTQxhH0asEuh+a4i3IORqj84qOQkGmHyyOs6bCAqdnsrVloRZa3t9W3vNwI9
Bjc5zkMd4a7jI0e0g/pEhhaHthj/k9Cmjd3bjc/dIiilccwdcqg6Cv4zmLa+I/Vuq8jShlBdIDYz
dURM5/lc9XJvVja2BasbPVEB2E75ez/lECwUwQAWS+BSuwq6FIDoEjn5jI0Kf7RtU7+fWhf4SZY9
2Jp8IETe1Qp96cWFHhpG775r8y9VkYERfcelFWeCf8MParx5GaSnJ/Zr6dhaUC/NdmztkyurYyuG
20mbIWxFDmBJW1C7rY2uT3FZDDdQGm2G9Duo5GGdGd+ZnfqV1h2Jq+2QTO31dh3kyysHYQLkxsCE
0KFVJYCixgdd84k07GtR9WFawW+VAA0xkfnrgVkQUmgGmFXdFHoatrkVEvTYBG83aa1/N9Fv7xXo
Lgl6lfIbz/PXdrSiCQp+rbCCLKue3e51lQssOfpRxtfCRs5CxV5MjrBXgwO1qr2+oB4zq4CDmKgm
cVD1fY2v3WPXrqUC28EJnWKGtGTcorfmOUoc7ISFshwOtgZ6O7hMo9HHXLzVLrtDiHooEeuHAm83
9WlIAb8zYt1OLT+XDY0ykyC7goFCpi3Q+o65NxM3xpXKs6XmV0UXTpV4rZMJos2zCTqZVT9rk+0l
w/ucIJal0OKkBnVSQ0cKAh0YAG1BZLolog3b1RZj0k5QLe2NbD6QDr68M89CSJZuraXf1DKNywyA
GNPLKC3pfQLOECDwcw8eli7gsm7Pb82woPWkpgcXrHaU5ZEOba1vCRvuyLrfJ+kPg4AMU2hfTG15
A8Ty1QEY3kF/gfTmYKkokp9eDXfe2UL367lH36SOuKXtx9bYGE4Rgc4WAUTwK0LQpNox1y/zYpPA
eWHu2jOl2s08WifmIvg3zSKd8WB2HU/gSBF1HiQtHPaNecstI+IE1k09UncaGLJmky/LZgMbLa8i
wtNbhGnIgxjBQyinI5I9gromsW7CwQqzppp/KKgLeDZjAWW4BKWbOrP2JtpWPX3gtHuwh/a5p/WN
UVuPoK0992591oTaZgJc/XwKW1Yj8iQHvAQYmC/eXAKlBgm5LoFM962P3eS57J/JlKMvKgN4Omwr
MaI/agY57hpyBJm/13xbYHOAGgKi/2ihWLBqhBvbD26+57z6YlT0BvY7Ox0oJxxKPGso/QUfT6Em
W/22qZrA0R89lbfofSHE2LHeCgefCv3lGoqqpb+3ExeshHJjpLq3uNOryYo00DBCEpbgSQOdj+R+
osF3bmRhkX23abUrKeBGUUXm+JgRw5ugXtJ5HsCc9m6YunConYPLAfDK4sjAUuDiTgFWlSkFv9W1
Y7dxoHhfMh359INfWN12lEM8aNCwa+1OFEM0DHP0P+ydx5LcWLZl/+XNkX2hgUFPALj2UAyGnMBC
kNBa4+vfQma+zAhnGL3LetbWNShhLCYc7sC9556z99pK3NyEiX2VNuIiHa/MAi9tWumruUa5YIxe
2FgI2FiH0BJ/GxF+OWjOjp2Y8fa0Z+qJX1pp7K8LD0826fITCH+yJw21oVNqT8G6ifes62402Gdq
7uWfcLrrfbzCSTUVkw4opfMcrHvD3MjfVe0Rf5yRW2fOnV8W3R+vc3IgDHsp7Wy/Z1LBAGFQLK+m
2d76GjkbCmNa9tSmZkY5RXvGyrvfVxC/NvFOvsaTcmmS0kSPejlYz/F8E5fdvrd+aNF4qeUpQ2Rg
GtJWlNN9P70NUgbqIAjcXDaPMYhy1SxWo44+y1TPfCW/elA1KsSFXIKA/c///FzESSp6Anvkxy3t
ftX1P0G6bAqp30aqBJ9hJk6eMfkcMlHPL+2UvGgT3Q32E3OvhIlnYlUOjBs00q5u3dt55OiuNMhI
tDp3UAJH9ZGOW9Z1p5LbUzJTxVAkB/6ZB/TLr/Zj1XTy/OSTDFBbMIFiIdib4Uqs+MyH4M7ktB9f
9vd4JB7im2F7juX5q6Drz9Lz33Lt5IGSwzQv1YkLNytrU7+bpbekeA9r9u/KK67ONbXPXu/kGcpa
GwJ1HiNaUPUtCV1wUKaLqE93HWRbI/+hcxgTEnwcg6XXv4mN4v/yqz41hxuccQYxpsHa6hDWFsXP
OOLwk2SP5mRdVLO8Ket6S8OscPLsZ9Y/tgrbajaw7SuHMofYlWAHHc7x1JUvmll/chygxS7drFPN
cm9PsSVikzOPw/xERhOz6zZ4xgrNsd1ylR2DjB555inHItgIetaS9zfu7xPt7xMV7MvPQDNQAyeh
sJksZ4gP55C4anzTjnmVprj7nge5x9loHwQpwoP7eHhLqVD8CeGNMpwZNqpfrZ/AE/+58vLnH65M
+TtNo7as0Dlr6JC9anl4XahPQesnniH6Sz/AmCaqbVL7awtmbxxI1xLysjhQOS3/iNJa2moygobk
3lDj607U7xoa2EZDtFelN7rVeGOm3g9CvxwNkn6Hi4Hzvd8ihvNnV2+7QxsjB/Bbimvlpjf1M8iM
X/kry4v24Q5P3nB9MLqw7DjjIfDLaM4HK+3J8NSbzlNdxVG2wZV8br3+pTHPJWH0kq2AQlb5Beac
NFoyEqS2vNvTCsLUQ7nF0r4ztkMLZez3m8NXP+DSkRcK4yTYPyePzlgmLed5Oj0j/ucZH3Wc3OQ+
vv1zS+WyQJzutB8vdPKkNCCiy0LmSUmSXTaTtWoc0/RtwGEtlB+tcSmJcPv7W/vqRAurCVcdr+bi
rvv8bHbYXSiqlmfT1qH9CEgh0qMlv5sky2NAu4hr+8zr8FW9YqFGgD4O3fOX7NpIz9hHoVKvi/o6
903XRxz4+3v66lv8WEec3FMRKwzZBZ0PVaRvUi97UnPRWNGG2ESrix56uYSU+p+KTE7Kh+WuP7zj
atspamVyV2Zw3YDtsuLqzEP4q5j35BInT6GkR1U6NpRhZtPu1ICJfpYfokF7Y2j9SNvPxOcMCmO+
wfCDFqrwqPxzS98nGP1lPdz7+36QX5BruC3Hh9yfvhdVvpS27phlV1MVvWBWsr0ZutgYgysUtTe1
xvr3v83yIU+e8E8FzUkPeZTQKic1v03hY07mbUJKWpyL3VG+eKo/XeXkCdCHBFV9wFflh+XdUEnv
tVGvJl92ylp+6Y1sPyNFHXMTJaUaof0P4ImHtteW7WWN1mUO4q1acYaPhvsl3dap22bVx9e+PK0n
BQ6RXlwPc75WM9IV6z1qrH0kv/3+i/pVNHVS+p08UUXQixoWf7CuUJl686644/y0QQRp35ebcyvc
2audPFwtVnQbBe1So/VecKguLI91dKN4jOjOvJ5fLACffpyTRa7XYrMNliVnmke3Ce+ns4OYL7b6
T1c42Y66ZqqDvOVmhj1vyjZet9thLe3TfXPmrf9q4/t0pZMKc0pGJa9CruTfUV37m3KNImcl3Ukr
miEr5Zisz02Jv9iLuCJhpACneVdOZ5tFmy3DT66oqvcCf7LNkUXOqxUJoGcOH8rylvz6rv5zqVMZ
ih5HaTHGrGliLz0Ol8Vzvo6e1djVX8laTjaNhybfbW79Q+1OD8JaK6/5jXQ2YvrrFePfT3EiFRGY
pmql5XEBNexq0re8fPf1c1bFr86eBudomu9Cwdt2SkoP+zJuZ05VqzkqWRsNDlUqLS2U4vgFMr31
Ki1eL2w7A43U7990bXkcT77nT9c+WRPrQAlzs+J3FEiqfbO44EgWGMKx1au5fKwzyuZRbO0q9oIw
9AxZPkx0ZKrKOha9gP30s6QtIYwrLZLXnTmsSjW/iwJUJwSpzaJcdeKOFpqDTIrO441a3pixyWBJ
N+jFIxw1fQNRRREqcCX1ez8dWm/sumxf+O0K1N2xMvBI9TK0GKg5mlRdC4x7Vmk5vjI5iTy7v/86
vvi9P30bJ2t3B/wywL3O4JuQUO0KcmDUX//+El+9tp+ucbK26mhlU3U5Vk9Gsx+LdKdP2A3jn0Yy
rbPQftSnHLRVlTuN/xQq4BSS4kZo6VZQSZz5KOdud/nzD4VDqNm+pBb8+NpmUvaTdJt78bo0HUSV
x7i+bJv1/1ly+9ffAcMSBaAlNe3pfChGzybSkv0Fe4KfbYizDl15izz0WJpe1Ozibe0Oh7P2yy/v
99/Lno6D7EZRR3W5bHTvb8bvyg8jX6XrbNO7wgRw60iVEz7bnvr+++/5i4qAYds/d/vn/vfha7Zy
UzfrYtlN58DTpPKYTrYXTojFK3ahaao36NHOGfm+2Om4KHIe0ANEAJ4SxAog/QpQ/QBZt7/NzctC
lVe/v60vr2CYYoksIUvi9GA9jSZkI9gga7OC7Ru4Blndv78CjaavlqcP1zhZnmLYvhPKYg4lhl6u
KsP0KtLhc6leZZruanaysgL6dOKlQCkUmuOPvmYiNc/jhQ1yg84k54p1ZTK+jm+bXvom6YSQlndB
+Gwm9gX4ruMIWjitJMeYf6ZI/9P+myy9R43l4WijY/6j8aOrwBLX5VQCPI1JlRtcqzTWmjocU6Yz
Lo72H3y6dz99RBGHTzC6smL7ysykw1z0rlYH2zlP8BPk6zlvtoHxItfKikujUx4vsswKPZNgkasB
wpM3R1nq5WHIX79SB3tFStJahxWk5er3KgYWbyFmVd/7IMUSlvIlSKTflTsNKsRkhochhO2jlPA4
JadWUEZEr6I8ThWGDVFf6u2DqDUnqV9i3XQYwnzTgnjHmcjt636FIuZS9+WfTWrhq5idHsQnuLZx
qxr4gWK1dRo1fiS6/Aag2c63w11qJwp6XT1e+b5OlnmBkUtbJVNgeJmluQFrf9SAPcval6mYaWWq
ybNcH5VBdpReuRybsFiltvHYRbG6ZjqvPI3z+FOopUEcSW84mGBCJoDWDsXDvdoEV3rUHnJb+jbo
iuKyhDqR9WZCEi7N3rEhyLbWrdIPjJW4aN1dm7V8bWb6qgFpl2C4MeNha4/jriJFzpEsPKNg2Bb+
xmRV2SqEBCYysdXwmMZh9eJn2Sseo+NoqDslVW5G6xpMwbM+lW5jKRvN7L9bTelMNNY72drqPq3i
CY1yn2+YdW193bjEwuQVdbOSkvRYlbdx4z+nCYak/jWwRk8EoEx928mEvJ6K+6ABxKQz1tFNXMfl
MmGbrhrwY0lztJMrO4zXOT/C1DUrM+o33RitBmU+pLTdZ/JDmUJ7tWbx8zPEhbQejPlxHMTNZOEJ
UauDUdypGdFCYbrV5rZ3zADsQ8hItjiUU7TLS9uzOGLoc0CuYrSTMB6Gs3/pDw8Zb1g5fwuEf5jF
RajNbiRfd6a2seKrCcuLAWNtaJ/GFBjACLO3GMsS5fcC6u3dFn5JAyNMn61DGxztdlcn3EVeXNRq
5BUGZsBYGBetxvBMf1GLh1j2NyKpb8YqWrdx6qqmf2imymmQSiD2OShFdTWIpHH6QsiOatR448LH
SIl1tzTGLaIUr8H10uKQ6fPv8FBWpZ66BnJ+XdKv6w5/3BJZ4luL6V+/lkha0urZyTJoKXL5hhqD
iVHIqFtHa4l5zwwvTemV8Qzz7Ioplf5QSsLJh33MILcUzfNkYxA0xSV6NldhNIz5ZxyytSb7RzO4
bwLJm/LrVtd2dfDW4q/Um8ZN5ojiScdZLB6W+ZRoK6cmF8APnDYc9oW2LbuXIB6clA0yEiCeM2J6
4G3RX3sIC2bePe+O0jRr1JxeNWyU8Dsgymr8JqJoNw6MLagzHKk5ioYxW9g6xJK+JoG5EaLfxx1h
jFa5Qw0BOQ4GYQe7WdpLob5uk4Cliu/IaCfXSFRPjRHzh6Uz2FstM54TtQRHeFl1oysz4tcTdT3j
Tf/9sv9VLxsb9L87y0kZZtUoK0Paw2v/InmJttUm2oQkVtCdjVfpJtz8/nLn9rHlzz9szyRUKKM1
s8dAf9Gth2TwzxTZX5YdBHrRfDaQnp+GYeVxoXVypAVrjGwNwv0me/aTM7XclzfBRr+wKDEJ/DkH
+XgTc6w0cYFkcwG3pfL3UT6X+vPVkYx/7r+XODlv9r0kEWDHJdJduyt3stddhGvje7AKZYd/E063
hiDp0cfGyJOtg9vOjXfdw7l2wbk7PRl0IAwQSq3xMUwBX6vL92pRer9/Ir6sOmxk5Kj0qU9PwU3V
rHZhFPH8DVO8aed2Ww6mG5eTaxnPf17p7yCe679OWifJPyf/8//RIKDF6/W//ida55ccoE34kr98
DP1Z/u9/Zf7If8i0FpjUgHFeKktBzfd35I/6B6AIchRoUyMSpo/LwvB35I/MX0Nzx88lULYJosf+
ifzR/lgeWjAESywMkAVa6P/zuT79QF9H/pwo5U3O53AdLR2BlgYg/BeUrcIAkxST72I/e+iwIEKt
ynV1QRHn+rfhQ+dBA3Vnw7Wvzx5flmXv37P631dm5qAtowf0pyfHNam3okwZb6k/N8N9tio2S34P
Upe/cpb/Q3/Hr5c76ZXZUlz12niLqs2/8TdsBdtig83Qtd6wb00euqT12Wueu8WT7plfhaIZ59tm
5W80KJP97YLHqTwFl2vmEHDg6rsPj93fP++n0dznWc6vd3myqlXkXGiBuNU2/S6/HSFumDeE9rjT
Vvt25kqfF65fr3SycMV5oPrT+Oe9TXfyGiuetzw1Qbo2N/kq3wTnDminomksAkw+FVOWyU8zoG+d
PDBtaWdpqz8v32a3iRg/a15yHDx5VW781XgGrXqyyy0XWyLbQL8vSVi/mJ5mPMjGVL9MKBCT9xz5
DhLe33+DX12BFVlbhkUMb04ZKcBfhDb7Lz7goOquFDtrev/9BU77En/eA4RA0OOkL2rKqV/VnEZd
UduXwZUfhxfKtL11rfFAmPtpV6yjdXWuhXuy0fx1PRalJbKBM/qpjN5sdb/DjN2sSuwO2ba4ARvp
ewsMcV5RlfkP4Q3iJPf3d0kU1qeFxOKyuowfmpEbBg/qkZO3rLetsMzSV1ruSE26JL7XRw1sb6MG
B6PtZbKF7FBTPLUILW/pWR7sDkf8WDbRtZIY47Me6/lLGkvarg+w1FpWZb4EeSa+6b0hY/QsGpRS
IJ3lItc8P0TMRHRM/DTPDalTnDRMrzXm+SLxyXR0RyWT3mw1U676qFFeWrnNlE0sxFBDI2jswCsK
0ChTYeQ3aWDY0aoLekXyWkzR32bJNgOH2YF4CZWq6ZwMgYoPQqlIqOsNTdKqyzrNEk8UrR1e5IpW
PhaxlvaHTh+yl4DO61tqWMl6UJU0dZVcKO/QNxWIAGYvR49W1peUwAOfyBhbDWXXXIrvg5/2V6MW
A5BKsCAYAzR2zO15S7mvZnvdrB5bvGKgcRh+p4IsT7PkEJhalVfnzQC/n1DBNpXC2NETk7/dZrN9
nYu5yt3ANyn1QYMPmPlmWK4wXGwRHTKrtsiw4tTqb+pBRXJLdvA0XJeDatWo8IE4r83CsH4WRtr/
jJa80j37ZBOu6mBE/yeLrsGnF2Kec+Kut6RtbjTaU8xh23fqhjQXhk/KfTp3GgLUAcYDstmcKCIW
5AybMb4s1YHLnw6eEvTGcYwGtVnYSzom/il8Zj6Inl/CNmRAqvKrqzaog0Pgy9k7/s/JrQvJIl0J
SVqvQaoOs8ZwfZrFMBxQGTNYYsy1ayegXJquhWuON+I4N1KZOs3iC0DTVobQZoX9JGpdbFU5OcY2
SlPV712JXcObZDFv7NZIL9Uu6NZ6LyJX0bPuZoJmvysTyd4MYds+TG2pvEqR0T6Zo9TcmWEw3MQd
OjknI/q8Rc2sJm+FFfiguezq0TeXjORYRN1rH8OCQafU5Ku5awAVpXbrVCyJ+ypNlHYjUk5yldFH
37vKr1hsgeOuaFfUF4TlRKuJ7oUTkfx6MHDLf6+V2X4dFhkm7M6IdkvXV4+dHs9el0VvmCjELQ8H
xP4ml4fBI7oFZcqU6/tAL9XKm3WmrU5HofDG1L6/FK3RH7UYeqRbdXPxXas19XKOedWCjHO5Lnft
fWlWiG/KyexQBxE0m7jaAItsCkpeGV4cyviyI00A3fPoaDbYodGW3mZ1LJ+6Wc8uqkzpv/lKm2yL
sGdiqZflcXnGDp3o5kOFUuQiLbN2z/k6WvmQZJ+VIKof7cGobyVfVvddZSFmFIXZfWvDInyYE+qL
NMY7asmNDCh/QHJMriMrrS/Zu5RG2a2a9v2mUIJil/RK4MWqAlWtx767HppMgxI1RZXjo/XeNxzi
VpPcWBcdEbr00A3hxnGjX6bFNBzCgrRFlHMS/ReG3TeqWtav/Qhsx47G8LXK9OYQ5I2x8gOldW1R
0jbRGWqMljrvoKLBH9G7aYVMQvNqo0xdhJ7WJrWM+pgZhXaTWlN23cPMRQGNKRT3UXOREzRqO+kU
jNccMusXTe2L0QvkelxP8mC/obkp38xSpptXx0WfgE8Og6epxf7jlkGJ0cjqS9pas4ZybZASaSUy
UsNAaAaPxYDHvbPaSXNJVm5XTVrB18jC9Gn0O4XDUS+BSFCyLUZr+A8ilNZxi2DTBbgf5RiCNfT8
eh60Nw2w70u/7xCo20b7HIx22a782CreIS7TDmjSQewtea6R8IQJ/JcwJri9RrTLBCZqbgFfBQim
odnvqqAxL4ayLG8xAAADkefyLpFkEtx6NbAOUVIoz36c5xsc/Oa6QM1eQOEvte2gSRZi4zjlHFkC
4xmxBj5FgwTvPrZpKobTOG1LZVkjygWVPCuQagBX9SgHzSbyvXwY62+9Us1Xpt9ZyCEV/SUcLEJq
o6gDoSywFuSQxzUhwB/r/U5AtX+di6z9UQR68jITwYb5Juk6cGA9bKiwM3oWHKLMRFR0P4QUTmxV
vfagZ6ryLJQq3WhJZ6+zPqJbVIluOGQ8lnc+iJ/X1JfFj4qEsIPUSpnbTXpyP6WJumrB2jp6QUZL
rcb6VudDIXFO/EepG61DPE7m91ROk1WmKNPkEmNdFLt8lPorq5HjY6XzG0xNM8GLburwMmvihBUp
obmziQZFv06UpiDUUo4BndGXGRkxZAnRXMSoV7eGRBS8Q2TNdD/FsQathdWA28xfay0B2i78ALi7
FhL7YHRRtc9Mxfo59L60l7Uh/0lEKrQfjTb1OhZ289M31Ti5jUJz+BkEvX1lz6Hita0uIuiGXXK0
qzxah5FQdlHZ0nBUASjtNH3o7rMp9l/1DuicGxhB/Fyrg37BLg/Vgvy9tRrWyZVKgQm6pxUbhNfF
dVmgkHXUPI+ORWxOa1triA1gt6KdGoaZ8toks/EkFZZ9N+sW46wsFOuhHRu60D50AUlVop3wkdTH
ikaDdsiVZD+rLe3yVIGokQh8MpU9XPqlEtDCnNXpqlKseq8ZU3stqXq2J4Etp4+GteS9C+hq0jS2
tF3kx9mmzuqSrUOechDoylCJY0mo7XTfqrN4pub3a2/uefUy/jx2mxkZjK6Wtq8Th9dL7VopsZDC
c9XbKLvwpUQd71J5UncRVRBcMS1RQBImI8QQtU1Z9fUquFbK3PxGCStzShJF9ThVAjxHNA2j5AkJ
5X+YTdNTP2ntpuiAWK2mbE65ib68IKItiVdUCNWbmqssO3paLPkQYRd3ngn+iVZ/l0abplGq68nM
GD4T5R469aR2g2e2mn41DyohEIo2ZKObWQOSNJFqhzTL68BtJWPaBJE0+k7c0z40xor869KopdqT
zZr+aJ5l9pUUaB3eBJasW00ZG9lN7UHdjcYYIXbWMWvNdaVDQwVVeiBLJHgx4rH9qSgsVHQolwlA
ZFbSIaK2/h52YLgdMgCzS/AwDJebNpIT1ygFQwK688Xr3FuzcCzbLnf484pj4ktEFTRycKlIDf1Q
uTbVTaNXACUj2fcbB7pbk7pm0AqLbTFamp1FnDCDB5AJ1L+vaxU8WiOeShT75Nwb/WQ7bclfQMI/
ZRKRH/g7TBxPhZPkiu/Cvsyu5Wbub8uR/MynokmV5HXqab9eTFkyhDuMn5G2j42ud8l7Glc96KUf
+dhlNs/AEJKji1/q3q8Ca1+WvGbSULO4YEUsH1FX+eYqV1Xx3iqyXTuKWYWM/kQKZGsymTV2RV/9
UDDLbK2kKO8iXfd3+owOiarNT5p5r88KLqZZrdKDWo2juRuTDGrcmBWR7jShlgunHJrZ2Ja1DxOv
YPflYM6G96gMM2Yeks7DmJ+G+dOhjvruypQGH0BdTK5Mz2zgMNVhDEZNiu1nWwPGNpN48mDzCY6R
YnDaGa2ErKUylwv9qiqpj65kVWODCOJU2aqcB+ZLygvdfhhFySgslaU5uZJLfHlero/szWUjm7sw
V9JDGvitW0uLCto0fVJPOthQC906dbKJ+TvX1hi+QIKrevJqrMjkLTFcrRe7KPpGsAG79IiFTjGW
H6634LllPcM9NbHG6GhC8UUvzF4Lbcyw5HvYpfGFFWMGGWt4r7xBTHGYfmAlKnzU7UXt2ctLL5oB
Tl2RFw9onhpoWrb9Niqw38twMdDMEq0dwXCitzIosjo1eIECbE3COCi0piqP/kivFZZgemfZho/1
aoTOwFjJ7caU6XkGS7GUunlvDHa8yTO5W+FGsrdKmldrKw8Zjwgpc2zDklZ2MWZ7yfrWGdN6sMNt
X5EuRNCGOOptbl9TvuNR1UI7WOWFAvsni8rBpXIaXrEIWoorj1Vougk4iXez5usbfCt/pJQNxsLV
hJFad3aGIhyvTDzM3a0kN8S+WjVjLaHH9feEUvMSbGTMo87JBxdeJR0bo4yfWi1WtsXEgESkBTIM
nerHKUQV3/QzNhg5tNMz7d4vjv26bNMzNJfUP+S8J+dhjDJJaLbv2Oi+GffNhX25NNYYpf2snfrO
3unnrve5y/XX+fvj9U56Tm02BbrRvpO1pDjKimivb8lxdkkZ8tq7wDt33v+1bfL57k76TrREg7Zr
3/0udTqrYiDerkqtOjPjOKXB/NlT+HBP2qKL+zCACCwpY4ANY9Th1fZDt/hm7LtNATqEh6UIPfbA
dkP9fqaZIf/aQvl0d9pJlzKHwdob87vYTK5PmFjqyN50h0GGqf4EGz2eaY9aiUvH668r///W/X9h
EP/QUfqld7/lePFSTx+793/+jb/a94ryB2sPr5IigNKBvOZl+qt9Lxt/yHQHl3/pqN0IXPine69Z
fyzxLQjcidWl+798gKbo2vB//5em/2EuQRMQFxQBTRuS/3/QvVeF+fmB4XNpBBEYTAP4b6AOtJOX
L4gbil80b27aJ7BZS7U8iFR/5GB+QUrsVQ7mkuSr2O0sSjqlzcDHVgXmAvI+QRauoxLZWuwney1L
fEeQLOv1nR54FcI5Ufj1OhEdSOnLKpc38cguvuywUGeFm1ZEr8wGe6AW0LVoBJjSoo8dbdJRHhio
LQrKZ5JaFYfZ6j3pkpnXEENIPAJRt7SqcO0TKGWnBXys1Iy9CgMGTN0pJNBMqXbBPJJCpsvbsQiX
Yk2Lqbn71tM5LViJvwOuVumddF822j4fzLUUQUqjZnqOGlxdMCI5Vw+RRQyNMnoUp6GXJ2BLI6m/
jQDQaR2KhSBY9ap9J4LWjZV8JSc+mpWqdMaxYjZtLvITO9prC6JzKsn2TZKK3AJ2BTcKCGMfzCPA
3eGgBsKdmlcUpvLe8OFNQvjbjhQqUG+zcDt2w5M139T08o4D9uJCs0k9VkTIdp7pi2X0KZ2HrRUm
P9J2+K4O7I/F1L2YKdj+0Jh05oKOlI24qgvIA3wdbtK+ZH4pebZu/+RAcMlj2OIwn3bQsSOPAnsj
YqjFZhDgMR672Ct18TQbb6kag/HKwo3q6/m+4PQ2S/zaU34QvgVDX45SNxuJfEvDvUyXr6wYftqT
mWM9Rxshmu6mTKM1WkYm5jrZVkWF2zhuKa8scxdRj7tVUS/Y886TO3DuFNpEwKkB9VBo3qhdSjbd
1D+oRs6RrrKPgQG/crbYWIPAijylID7ctpAiJMgc2ml4zWv1J3GFWJ3q8K5NlUfZf+oqxA1S+oaK
R0JzINgBLHzD9HJc3bGoCfZ2u1H0clwbndR6PZxACnPO3q0AKjkY97Y03EUSZUGZfI8rIimnscrA
RxYbc1SfU06vOHRNKntRA/9HopUoEETrFqVTl8ZHu+uBO3PAcDRlOox1n3rt+BDlFkOX3r4c6/AH
k4XEm6/6wojWfp8hCFWt0VVkAmxCQ/XGRr8rNXQ0dV9hAF83ybXSvcZj/R42GKaNiLQBDfhCZhLr
LkyVI6DRXyTakyJqhb5IvS9FgQORQxRGajpd+jCskpZOA4gAzjdgb4uAKczYICi2WnPNgSBzp7ba
Usq65UjZY6XXijUYnsyZvW9t3c2UHEJWBetYerf9aj7ETUHnvsa80AXVPUUpkXwyQqbRnKW1EhZe
XY1Uzn2keNGIj10m03prUkbJWQ/vuqXnNEMxQW1j/UgTaQvmklgtuyIgj0M+FSExjqkpl+spsG2I
BMarbie3flxaawaj8QYbMOM59KM4N0u3p6xzjYm4BWF7iqrea3me7NqGDDVDV1ZDs7BIMnHTjvmT
CGPY1Ljqmb2iPU4mHoyGyBsmBffLrGdV5nT8pfRpCOiEhSbclnA0X5Iy86AoPZRTjo++W9iQpnbl
A1mgsZCt7QSjf5h3uUcnDXB2yLe8PN7jLHvKXFZrYgkrKslLs5ECV11og2pMa7MOgVluzNBKvb7P
8QsOxI3kFQDXrl9Ws5JkHlmggMttnk4AyP007LSoflZ9WXNVyuWVbKUo4CTTmzotd+shRfeWNLU3
SMadpLaHpONo0y+WZR9PN5kL3lAEW0tEj1POeQfuAU3TzNr4SkBHloUCcx7CWNMqD+3YH0ex8MH7
hAj46bo1/emY9HdJZHTrSmp1V7Ze5wSQNPI3HY9f9R518qrOzWtdpE9mKO04gVdHq9J2YT+pbkTz
DgaqbWyWsbOrWWqw1aLwrtOq2Mls31xPbZKubjolxlI32jwPicwJE11b34/fA3j2TjfQ3ypV+NeT
clOlEj4ae3LLCC1cLUVov6pNQLInAHtYmHMuPchpvsl5STHzzJby2CtHVe4MopykZfrx5lsm3oV2
N+TmVmoNfO+6oNeWkS8VF9YPe150dvp7hyo5akHPNmZzOXd7SQHmotJuchNB41zqL8u205zML2rI
3oSdThFBs7J1sJnxb2oGT95sRDeJWkWbyHJ5XR4tgyQAKeCtnoL0ulBYF1Q94NiiK49JCq/e6udV
bnEylAZibuXCuhnbYleRBrfq1LzwMhFu0tG4JeqTzpwV7OVqPLBPPmq5j6quex99zleD9ZRKc7+y
4EiUCoSPMO5qLN/hvlZ5bhJ/BGI/crTPzUi4Sfroh/KtFXeB1w8Ah5ocWEFnRMtykhKpWX5TpmEh
QLjq8gqn6M/mhG+M5YAndszuLSr+ALskABEASqH5Nsmcfnyf8NGOXLcADaXTNYiEBlTIFup/UEws
1uzp6RhQLjQadHtJB+IxbIXWVi4NTBgJXXMhE4FHIHv0Lgsyk2m0rNqBwyrPcEJeMouj7j8ygqAD
FOyjMrlR+CmdsuqPeZHf9VFM6gEvlxNO9b5ufXUrpabOKKeA2kvUaGX1e3YncBjw+RDSgQEkC4Ve
oO7pBsc5RUa1BssfJWyO0t8a8JGG7dFSo1tpVn/YZnxd+qpDaXQR1P9N2XntSI5kafpVFnPPBkkj
jSSwc+Oka/fQ+oaIzMikMAqjFk+/n0/Pil5ggR2g0NVVlaEYpPGcX7YfbP7GxgS9ooq4f2oMrhs4
ieu2qPqqhaeg2AWIb5gIQuEHVTStfRwWzlW6DhiWCWGkOm2Fs//VSrCwpBibMCjSX5lAc0tfQbTO
M2V32Xgccc5nIBBpTqlP6xS05GpKCOaq/eQ4CCf6cAl5pNy2kegwezCTtqfWrwHkJGMKGLAkPeQY
d6DlNLa/eSRqs4fKPW6FPhLL6kZpi8hOkskxdE/jlIy7FBhmU1rzsbaLJSSbGXqrJuHBxVPb95z/
LQHtQ3UroXNOJtjhlri7clNlT+VCvjGUAUGvGvMF3sQq3RbxTNuqS51vzYFMw8RKP2383Kz/EX3u
oJ0fnLOYqDiOjSMOCRv9aHvvTt17YJTIQluAG396XGpkyyuVr45tRrpvL0a8Pi1ev0tvDZ7ks/+u
ZzhfHxlgnFubIMau7RP8EpRfNnWwVoe5XzTuxUjQMwMOIDQljbh2Ow5E19jTk52GvYQsx1tMa259
duInh9cy6cOj3ht1H44JmUVGja7QKI1rsNpHL+YuXZcPWiZIzVmgKJzblZhW2olmlJOSK1smSCXz
G+Xo21445bc63GNtBpJpqRWhFKsVduCSjvXSyMy/VnF9EEtKBpnx5XBShX6SvPlDedSNJC0NII3k
YJ+63/pyi7EXg4EOefmRCf6UoHsKrLCyU8YIN/6jkBuTNyOfAzzjrrGbx/hzMfmeF4SStYFPh62T
usvZs6PA0s/xlEU6/65KLIWdWMfoNtbkMr+rUmL5lRflmlDnhbF4tai/psaByWHq/wZ2u5WJ4HFT
5BDq+ez28hcjGFNr2p2SyaIOoLa4mv6M2je4zDFZ+0hhBgfKQuSUx9qU/eKAMt06SoV1xyEpQIhw
NzaF50WFW73U30Eh/iypXg8BQFeU9rxxynLP7L7LY5qm9UCETW9CotT+IVMpQdvlihBmyQ+5NC49
yRfQwPWHULiCxU3LflMnJ3X+myyg7VKkX0p3ImSQYoAuYK/nBbXA0L2IuvwsdEbJbFDs2HcIvBfe
1l212q+kS0Sl/DDHwaYOhDhwPU7byvZ+q+r2zkQ4PSVdOHbWt6PW57Sn3Tn215/804R4CtMZlbDH
2djovOb5glpNywERvNldxYxiuAPqc7ryRMSRR9a0wjHUZ1Bz7h8Mp/MF0lygxeS12M3YrJj5C+zV
uuBoMOrffmL+uCiztmmup10Z0xKZ8McIEtpamYvuKyvufAW9UU/VoTaFGU6AgVtL/pK+NrmM9cZz
DOIrbwi3LhEyNbWatjQkhPZCYAY68mJXFwPvSNDwJenyKCj6NBSw2JkVSoPMLctLL3XgTYdhnWms
nrlMhKLus6Erz+l8jr1R7O1uOkPnBFxWd947uSa55CWvXQJprNjnbTLW+6LyVOTQeO0uNdN1w7yo
qynMTQvdsP8umHyp1H2YDHdbarT0tny0ZvdvWcLZghUWdnBapI0Iy+IZdUuDwKy8uO/4LWzs2/9M
BSniapx22p9+YsPRW1nG19hUtz4SLt7QeAiNjQIhPAcrIeM4vhwSxRTY/xxz1/SXxY/DCUQf3DMg
yszO5lCwXKZZ/pjXxfNYcBYIBGBQD4TxOvND2pSvagqsnbVORx+Anat+mdfA2cwJ1PWoukNRjpcs
0MQQJefcca+5Nl7IEbuv1+zL5uts4lDHN8l3Whq7UseHUskc5TjPhkvjDEIWuXF/yiyRG0+WPx2z
ROh767MvBOni3o7cdmjg6TeLL+e0ql9WX1g7qeJf7eT9mn1SE23lvVI3tlF93bO2FdEk2brnm2Jl
iBN1KOyUBpH87DbdZXKt9ECtRI1CoMqPnpKclyYJaelKtcmSkI6RBvZhdeNNtWbNLuDn22j3Vp9h
Jyjj7GInWsoh7MX2w7Z0eeuJi68xvzhdbW5JPgtnPd5Q3bu21W6YZ9LdTg2muqUMwsljEDH8cpOh
9olAbx4tFfAi6Fqqoen2vnVhwOcW4VKt3FaVde8Q0hbWefI12A0I8TSxVJCslnYDkrZl/LSr4Ffy
LsQkmNtThP5x8+EMTDidnB6tFkWQ1wbkhC4jZfcsE9W0YrA0BQaF2TwnFvjIuJL42Ct34AtyR1T5
+GivToE58ikreGcIoAne1auNgj3/4Ia/mlny5oj54NOD2y0jQfpnaKF9qoprWzfhyOORPtlxUdMw
kO0qBEoddsMWI0N/MwzET5B+t8gsUUT0xFrdvDUHsaWT5NDO7uF6dJRPYZE0MQ/Hx84yHhpjRAoy
Pk5WFHfy2Z7Xa5P618Qd/soBViF5IiM13wSOTDbSyugnSemrPvkmgI7EtqN9NUZSdlcIg5cyn3bB
nEbkC3nomNIPc65/xRTi1LUiXloAEhjsQoo8otA3gl/N4Iu9FR9ze76fKtZhG49EsYWZprS7oFio
Pwez/dU3ZQeHvjwOYoYX8c51Lv8GzLbOWm6beTjPfvlYDYqA8gKT/nhUvA6ppYnWoH9oafFY4icU
IR/NIO6HovvDFEgPd3VOPP9BxmBPrSoxqlMcMF0DMR5tEbPhpnvDNB4bfRa8B73Au3DGLRuNFWOT
mOu96yHi6Jv4txOsh3llsNPtWeUYS3nxRyQN7BJn45jDeSzLp8Zszm5C5ilz8HdZe++Wkz7Wi/XS
Mv+ueHq0w4bpEOkOJ4s3Q7Ijw1Sn60SsTHIuGBJUe06tvWcHdLrUPqqhoSX6kvHINnx4Id5/WA4g
EA1TMnWUmKfMGHlC5ezirJRb1+JQ7wgqG/h/jNT52Yqn/FDP6qm8cuQTVuAtF2d6EisVPx4LuFf3
p0B6r3liiVsTHYvBTS9RZ1mM14LbCGftLzMzfiab96nU4AY9R94qf4ZOXJJ6vqRTsKPuhcK5obxA
V0eNSSKLbyef2rFPbmx/zVz8uvLYd+2BtzAFLoW3s5v+jzf6xO9V57F3djlftUnjX2NQ/l1NABzP
xu1o8C27zVJuHDL8niroYD5z/Myodoar97ks1ptUZ3MR6Xa2/Kvs0O3YTFBRLIki18F2NLLHQnm/
y6W9s6iuYXHbxdIfseU4nxTfHN0BAQ+VEpJaXYc690ING88QW1H1+4X6H5pBUH1keOxSagW798RN
2IrM6WD4mt1nzA+GI67K+LMWH376pITcjrb3jmh/omuB+qe11uwR0qc1PuMIMvF+aZDJUTymgRtf
G5saCH94m2VyWeQDSpFLkjLyZ7JQJ9qh5hWOtvfLtzU2dCjqCq6HpTAn1b2M/TCFuqMyg2dp0Xtf
0MIUVI+2Mt7GLnLHfbPoB79EJNYRG3noAZQyx/wbDJKzuHHf2yLwtmUDolsPdEMVAEFtDArjzx8D
27DlY4trKVDemO1EkdjSYV4MWKPcCpMh9O0uWZk/2RN3KkfgozjYOotmFJ/5um7knpSPJ/rKo7GB
K5b16h7X2TraDAcI6bzQX2+vAtHcGdriArPPhUX2Lhv3MDMSQN1OT7qEV7SAi7p6Gb9U/F1L+uqJ
NX/sBNSbT3BeNbKfdAXTGLAOmXWhBx4ZCHxHhY1RePy+heBs4kA1HKBhRpHjDi4GeKANQLwTfiYx
269dGdxVA8tn7P4FQjmbZQnc2/W/W+poWnIySPJkmtS1HMJgLoct7zEvGtphjmID73u90NAWzwtf
aUh+4SUHVkdktbr8+nHl863VOPgqnPmWar9yoNsDb44t4khOMI74h8LoKCiq8u9cdA9SsgMo8aIb
ly3UBOMug6U9Nrn3TrH7dDV50zUu21CWuPdd3VZndj1H2+zyJN+n2Z3MxO2FnoXjoKer69d+ZMKn
b5ISqVXadthg6/WunNWdW5R+aBQaZDmNIzfxlnDqx5YuNVdFo2Ut91bjBofOnG92UzpXmnzXdryJ
CXf/JSYwVFQOQEmd/l101HBlMdk/KyV/DNsPeuThHQrzy27J7ixHOOMZENjOg5+ycXeNFU2kMoeS
gNPQkCx1pPG+TLDwdwYuXUbliVw75tou734W03rpOk6uWMpTXfmoZeWY0FROYCu2pbDPeEDWkgWj
yHmHuB3CjkJyUd12kNsi4wCrYmQfNbJEojrRQMaxtaUgL5b5lQntbz7eVmgEOhFtOyRVxNMa5eXi
hZlu80gU8Hbg1fyOWGsVAMW+KUkF0GpiBMraSNeAJpMC/Z9Jbw5TWxTbgMp2PHwMuWJ8rVVKsxY3
uF6bM1lXd4ZHox4/O+49ZRohwGpYSYAhA1RmPwneEY0e90iz8KT2lWTdKTEsWnKHwPg7cbP9GNwC
xLX+JqM7FCZfa13Idswy58+A9o9tOlk5zPHFzbVNYbu9bl2dvdRrVRzqgezafhyLjW1TmbcANXQy
jUTHHTkUw9ZRye8mT0k7kv0uaFhkCQdbIzywLOvzL6mQNNmJGrbVYA7hrWEyGFXNeg70IXOO0sZJ
7qHj96gg7B2PFzfnAkbmtnT/KAPZGGuzyzKy/AQVjr9qlEc0ThaLOFuh8tQRaPkuhQAA8GgVm2fa
Ml1lRZTkWI+HH0vKq2rS+6lh0JyG6ih5+17WQZ86PSkuIimvt14pr17bu84ZeaKA+LaoAi6NSC9+
bt6rmMGva9UdZVtNmHsbx7emcOp4qIF+9lwg21oxZVNwqOKdZCGkBYgLMBskAPZN8SAaMj80rUCt
gqDghGeTNeJoTM0LqErUzvo9awaCBnOqy0joZNYODtp6pGsy83H+etQNFvwCoaP0iyx9ERXahS1Z
nUvtqt/J4PuHKdhXGSSxDB6zpkPcYWafhmJ6yYZNFpcZGaOkEKxefXKz9RT3TRNmoxxQblvjqZGm
OihDkC62yic7t1DYMGpvAJOsY+dlj8RATWgPgfWTCsgShXRc3dXGtFxq60zJrX+HrmVDlRKy6AUu
BWChDa0FwX0wggDZ9R1NivS/1mOxtW+jqu9T7hJjOAJ2FYTKMkNYbbMfhgpnc8Z6TJaHFbqInzej
JIC6eLayFCZsWU4zWKkGVd2k2dXqS7qgHJdQYEtdfd5eylTyvPDsNRNrdNaAenu3HqmVMdo1WvOG
nT10qbp0TkFZTkaJAXWT9A+aVTuFsHY0E3bNvM+NFc3syHM6pMajK3hWSZgVDLjGbgxaFSJZJnZV
ud+op+k1XseBH+g7EaDwoEXzAY/6YbTNMYzNBZZv5lsS5UdgUElH3Wc0ru9EIJMWmbQ2iK13cAwB
UcBNvGnm4r7Uvc0ryiaP0v5e2eRuq8Ef1ct5YxrUTGXwFSaZvBQ5Dg+FMxI7O9VDuCJch5BQP346
v+rsdpIzBCpvpaCR9+/cuiR2Be2hzRnF3V5/cqKQFiCTYCuzANnTkG68TsPzqoaSHYoJe8cbruNQ
bi3KKeciQ0p06jUlPI5yPlQr9H5drWCzemTGlYu5mfP2PiB5+oBa5ofwffLf2cDaMv/T2FV8itsj
dWnk1i4eS55zC9dedBBaiXGXl8jtIFf1fvLT18QjJNodhb8b6OpcFudpwc3B67hEpYokOE5vy1nu
+ZCG/pdCiraZYm6lesG7GXvqkpqx3kFJgvm218GgXcRxSjbSW0ZLWaU0LjehBkpA20SFYhIjGbSg
v5ORjgLb4lKit9JgXcmoPyiag9LowH0FS+TQm90pb/vfFRnPuxKQE+Cme81ipLxo8GiKdOZ2MyBE
jsgMrmCM4SlH2dDTBkNRdsV2qXoCoP2BouyUVYB7NjSUw72g2W4SgHm3fRQWlaN+8xlMRf/WGsOL
nyas9HF56zFBs5c5BqXDN7aap/cQD/GJu64Hkqwkb1dF9A6nwaChJMyi24+SySso0YsH0kAHPgBP
dia7KvGZ5A2N6XNrGCdZW/JqauePztIqbDzh3fTepzyrnv2kkwdEpF9jATLru2O1xT27lU3bh2qR
NDgm3mfHADv59QsKuXvXYiua/Fc7h6R0ltfAGe6XSj3d6nSZCUt7IqXBH7Ym9blQURz81MWpTRGs
d3ETBVo+Jd6vxXdLCBg2ZAMpm2LgpDQTIQBhk601PQQB0WdMeqlBMMLirZhGbF7O3vC77qjZzEj6
8v03owIohwF+1T1WmVWdraJ/Gsv6SiHtLkAt1nTV1bZpxczK30gf/9Zd+0OXzifw9AZvzzPNyhgo
DDAtR1IvSfvDZUys4poIoEHtOlGvUcbl05BsG9ticWPLYCbAT9FwmltQaGnhgBu2RIiKIn/L4+pR
mcnbvOpD6qvz1C7093UTSk/rKW8oW+3K2eXSB388fq/2wg6KmjF1kB0tZWPux+YOWPV5sBfzUEpm
8Hk2CK9YBHWDDaHqYy8niJYWOr7ULI5SHTJvuBiIfI9hoCrK4NFI0wAqkRgKBAVETNuI1cd502Vp
9tI19n6EdjmJcgy2woM8L0GmaKqG7K0NBP3ZvPTnLvU30kz7uxjBMohi6x8cPYJ3eSqj1qT/yFUu
L17hvJi1Kg8lr76wdbSx65csuEtMNMQ+uw96mTs5NWHZ99OpgpXc98PyUqyOe8cBsRcyr45DgpHI
DeJ4l2Hf4rsZ5m1JsOMxV3onKtMBqGUU90S5XPKsXfduimkpmUhj8MzXEcWftezlMr975BOHnRc7
GMLKJ1iidWeu7saNV+cg4TIYSrsdlS8E6qXtfh7Gc5HpZlN75pNK2eMnb3ryUOGj0mxvdcLtds2x
ZvRdIXfDsO9iiEDge3iqCbhlCYjRByrUA7sDmRLkoJM3rFvjO/ckLK1IP22GI29A5Nrhhge4Cdkn
ZeRrqTcGtpdonJlQBVrkLdSSExXMv+GM0GVrO917GxsEzzvAe5lKEJS0BZnu/vARKIbAGzdl9ZQP
L5SkLmP1PJjZsekEb2YzLvazZVbnIJ2Ji5gpG+GhgAbnTRJ6gxvsb3HlcKdjW+wk5vGXJOnfCRBN
9jktGxGBE491tiaARfMLpAwwDASCXylCnwaUOkXtHmSRXabGrA5+JZez3cw3Fbfej11SvtXJH0PO
62nIkPHRGr23JpLX+NTICPQ0skKvQLBBuh3BB8JmwrDXmsXKcWPifrglkvhLcZzbctvyxj76CR6R
ePAi1/BCaiDcXWvoYzLHJJcEjKztIJ50oXdE3PSXCb8nISvo+5Hz3+B0VEUSYe02UTB77dzco4K3
Nk23rHdiqOdN0MT2mUwzbo7BKo+JtPYin0EI5uRCBdJPPsGnUU68T+v9oGzvJhGycZMYoC4t4Gxd
Er1F9P+L2YFGucBvpyLOQyKOUVAtBcjZLa1pSnH54EbZFetRCVoodfVGDMvrFAevYnAYnjjUrUQE
T8kt8t61EdxPEm9vTDgJ1hzjOjA7FHnHYuLlFNYwJR8ocL4Dxh73c1pVobWyO+cJXJJuU006Shw2
BcNEaedn2yqTa2l67gEroHnJR2+9EMHcAaqY9EHGaj2NNW//zJkvOpHOVsZI19MOxpwu33RjTqW/
LczpoxzAH3My4JCkPcy3cdbqOhocxPI6tRAQcdM/2+KPbJXieqZ1GHSERHY3QWflLViNjDdleNDI
LbjiHC+fqiwoeIgpbSRB742MlRy4JDMvRcNOhm1sAq8libnIDta74fmElMj8ANpr8PiDUA94JUgY
8hFCWUAYoD4L3LOR+/au5fFn8Jd7naKCL5oRmdHkPrgJ8XxuYOyLRDmAKFEcj3a02BjFZXnPAZHz
x/jGjdil5KMBnm5cBtgxrsIy6ycoKevsNdUAmlrcmTgS6Szxtqspj/3AGw6KmsnCXwCUDcR6Zv3g
4bGIp+p7trotlsPjDMuwOMZh8b3uUPsXwUSI+Kr7XvVNb5CK78TizYzbYms1/mm2GbhvkyGWvnfP
fSdDC5TKvcyJmk9Ck54zNlhFEiZQbCw1RsLOjFwv/UWy+X6qimRvlsOrw0ZJdB/gUfLgGzNOvonn
1eoezdbfSg+pA5JptyOIKsj2jpXimp/sZle4Y35KeDmnJITDB7bVjgnhtcvxna92tpGDGED9/CC6
5UmZNc5F2KnDiDWv8D5yToYmIzQUOAcRXh7Vq5lGaZ6Wx4ANCt8V3DVBt2E+Un0i/QUGOf0ISl5e
tgMr4fazH6ncA8a6tZcs0z5G4hammTFEsl62UwvO5eDMUdkU9Yb1ydSvwykWf82i8veJp+7TGYCn
WtbkmBvNsnXBXYDiKivfxY4kVbq39yh2ll1ccYeaGbDeqpGGjajiZ9MA/nKB8NYVACNfoE9VPpwS
fOnL4j4TWn6HrfXA6sUQk98jvEmitjbvhYkExxIkyooSnLpX2zbuHqCJGBY1QTpt3u8NBZXuBku0
zMavAgID6Q/fwLBcFnyRzG0YcB2r+tsL92msEoRcDkI4hBNRtySXFDvnbugVhXc0MokC9YrD8ZDK
d8sturfUBCNVNQ+FOTuME/ZJtrcivJxBtCr8KPXvurbIrgVMb0SJ6nUe4XjLjgbyBqtGEIeZr47C
KewwHQIKiWvP2LeO9x543AWusK6yyo2Nm6YuvcfpSWUQxhQdIEnRutxz/DyYSU1WLLPf6iNAKRgn
Smnbp6C1qqgGRmU87ajyHtpsN2RU0ICOhv5YnTEgnPgoVbOdW4KejW4xHlMmilCO8wlPzFt5m1uH
3GGTVON3gNc0GhTcHCq+DT6Hd7+HyDdbojcno8uQQ4zU+sw7TJv3RuqNxwnlIN4T49yAlzB46Lth
zlk6wnhWxWlW+bdPRQtWABZdinZiOLb8jcSv7OD1M7cZR4BZOuYu9eVdTKUcgjjgFttpeaPL5IW5
WIclfmPEAggBmh5ngkzPVBD/mNojvAqeM8O87MVXK53SDcSWQP3QPC2jeV9wohIf154EsFSoAoP8
LPMUDxK1vRmM4UpqD6eQQ4eZKH96BZHLhv9dx+qjzYSLFw5r1uIzKmWdh+dQMOgZgU1JCBKyABY2
aO16u9ImuAk0WX4F/Uibib0avcadBilE0ACWSxYDhcsgBJWZPMrSw5/R2h3lSNmr1cTJe+ZXTya9
CPxQ4TBO887sRb0P5KABGPm1s4lv3ZmjyU8rgrgkrGcnUoymcvpUbUMTW2G6FN3jmBSpOxGfPCz0
bvGU1cpQ+5QOhzIgKaSs10tsc64IVHDslGdGFSxLoz1EwTSGbqHHM4aSUiNJ08tCMpcadwGMhbvg
LU4LAG4rkfuZcLpuMZHbQBOooY/smGdNW9DUdZy6W6fGPlkorMdi5U0xafeu9Aay7cSah6YooDLm
kq7mVEdFT2dbkX/Qy/ucdUimpDsc1jG+Gmi1N1Cw9zhJyEmUDI06RlWn8tmNLKf+rox4CfM97IJl
1duy9aGaOP4maTw53jginRHPakUx5sxWCqA4yoNR1mcrbWH/OGljLc8ySz+XuNHRHE9fBUbtEO8i
+pY0BJvHQm42j05yZyZQG9UcPI6S0baYbNRqJtLtViQo34J8ZyT9XsdvFaa6i5eBkIixuFdDbRKW
BrkGYpIp50H3/q9aOVfYd4QBNn3lskWDu1AijVOTiiJdqf1CpAtOLxv8gVJDu35pwdhRMVVApNxL
m2IwkTwsycuwxCzGVuIghcG3Jq12XwfWgzPMcA7Jkp2dcsifEqkfMdqzjmVqT1pcvxl7Q9/VZm/D
LgBLZEn1RUbEEmUBhtCAHPYFF4eVXMc+Py56+cA8/t0B9uPQSk9AaN8dLaqnus1e+PuxrJv5s0r/
Bg0yhqLwPkXtryQY0P7lBx1p5NXwsqJ6tJA84GTc9+asmdjt/VpJ9MlceNSZtDhpI0waoGAlTLxV
RJhrfkMjgrvNbLn7SlKeOa+Yj6tDu94ETa3x1xYKvo2Bxy6uQVNwj654pti4F1yoIQVYnjX/9LLj
biVOwRH+X8bXz9gvENCBdxPZyXVd4cP8U9oFh0UYTwXaFQ6CuA6bnJTzcYKLahvYmQIaqYyfq4rz
OzfsCP3Fj0FtmZOAcJk5T9Ztrbc0OW9lsxVzgHp4jBsawdCRjW1wqG3sAjVCaWzPxmnJqg/a6UYy
FZKtmw6vtNwgV7NwQAO1pBHBb/KxgIk05hvP4fX3q7f1Uid/gYMPEFUn7MErvmr09Pzm+z4qbykC
3cKUQf0WT1TKtel8e9xPtkTmXBXnWMmHbACUTpKy2GGGvTpVHyC1NV5l0ewGaXAQLmO0TuhAQT9s
ZC00zgd2EcmZk5BLZLXIZIRNISVWInCDhiM8oYO29pK/vqkHFk7zwzDMne8wUM9192OU/Y6QiyXE
nPe11t+Gdn9u5nR+TDidyVwPYkpAftP2oZTjV9269z1VHiE9Uk/0LPD7DfxdflOILEgE2qLKt8Cb
fV04h6F87UeT13i6CfoEvQJXduPmKGu7ZfidtG6CxnBc943zp5gVVxntNv8CKy1vGJyFEE7NxITp
Ms+XrEGqzsPb8eQO+m8myT6khe5grzPzgRoenKwWRx/31MZM9NsN8emmIipTFapmPUwputd4VNTr
GRruTXzFfMYpEK+Tb6vdnEN8BFW3bCqLt6SiwKgJnGzreCT1Yac5KvYIflSGHH/2X2L6zMw1vSZs
9VONIt/SGfOkIKWWDch0jty5GmkcoZpakrlTw/msM3njFnp96MbxUFrJ161uJ0UDANElfsVq/hrR
COS1NvG5i3PetD9x3XWbgUsH/WOd88J6RWzg7X1dvKbGXG9dYz6hAch2nYD9NmLK0/xiOTnu+t5b
ikIRyzy0LdUf/rwcZWGw3CXZk+8ObwG6rIjQDbCCMdN71Q3ElqBUbBdD0TABi6oI4QiHYLnv4eYE
jYSoGIGosTmjg+Bpb1L5aBe1uSeptTm0dkOZW0rhGnZA+jTTco5qHui6Q1SIxtQ8JAuUXkD0DE7/
T8+27jRYzcYp5S+nt1g9dPbH8SuCCDJ335UMX/7UsEOsL5nlp1c0omCN2rmO3mGyjBfC+anQM5/w
2KZbMeS7JGeAIR06Z8rapzMgGxThue10A8kLJjSa+8TWxx4V6DIiOV800u2eTIXybq6rl7n3f2ui
Hk+Sm6Xm37t01R6gG2/rtnnuO0BlW3xN+JmiYQjeDdr3KCnteZnBO7mZccdvAEm6WPdM5w0kyfLt
OeNDOc9fAVARGh70oK5L+qUrL4mBnDotvW97GU+O4dkncyYGoDGC+ZBN5i/t1EyRS0A68OLuHSPI
yZ78slN33cXB+p4tGVCdakKyoZdjlqTRalxXkLAp5sH1Rcq2N62nVOfmrjK8IqQRheW+bR5q1/tn
bNZ/yWb3Upf89d9vH/Mbs2vLV+z/wwT2v//pmv0mVqj+2//ff+pfPojovf/8wjdX27/8A/2TWY8K
5k+7PP3B3v7PL0Am3O1P/v/+x//25z8+y8ui//z7v/2G2+9vny3J6upf3HIBIWT/72w8Usu+K5Kr
/vm5jj///m/W7QP+fHf9v/+b7fyDUC/P86WLpQPTHE65/7TX8V9sO7iZ7xzXsWjs+l/2Otf5B6FW
WJt8QaShZ/l43v6nvS74B0Y4ujUJ7fJd4fJR/wV7nWe5/+pt9Uza2wkd8OiWJY2PVyrf3//pA/Us
w0kkOwXGiv7emHFatJrz2zy31vOom5IYfVSQYiGxw9vFdncqfFR4Kt16It1bCb679qcnh4AT7qig
XAyetAVPVUy4K6M4q/JnLq/J/EhIbebDQ5AcIMi8NVtE+uWhIrN0Wb88ZKMGB/i4s9D/4ILbOYTa
E2oQ5gPgA52XeJHyAYX/Yn+XHxYbxdIZIMo+2ODvhhcmBwJWN/Qsy1uKrD0hhVeNx46vQG6tAYI+
wkPm5Rd17OEglp2vn3TzXjFwfZXJCzcxms2rHTxn1Z5BWywKKrJgGKQ80X+sujtUk5JZ1u72Rkfe
mM3YayMDba+GfnTrg0fwFS4Ej9U2Nr4q5hsC7xOlgUpgaT2KS7wPzSe1h/tRPgWO2iB618RgI4dm
Dx8OfYzqzu1OcJg2ZGhMgYHP3Dik19bYA4GI1gfKOhJgoLxzTl2z1T5pSK8JwdoobtkOp9H6C5rS
Eyas9UyydrAThngalHty0mvaIoYeWGe6y8BoCACr3GkzrnioWBbgqfcJO/fshK7FL821QhKKqCfl
Z8wbhQLrvWq9TWt/2qh8PXEkz3OZ4v/B0Xl0qYqFUfQXsRY5TFUUMWtVWfUmrIrkDJfw63vTo568
7n4i3vuFc/bZsLzq4vagWidBj5LqT/YLjgYrV4DVyqhQiZIqZy+Xhkst7ZeFlEHnGqkoaRzgfaOz
n5HOtxGFO5u1kHFogeIqM5cwAnUZ9rK1uOX6yJcwbpiBNLLG3xXXP7KFkMV7hjq3ZNEqKAYfg0Np
ldn7BnVD02YnHbZVgbseL81aDk62+ZgsvAn5vBGGODk9a0Ga60GFwBLc0QLBhe5XLS0vu1NAaKy0
6mSvOEBZ7BfH2YzaK3vYq4j626xdHA0HSlWQpc6j6i9jwyJdXOeQCUTVIY/N3bm+VLQbhp4e8xmZ
CuM6Ku191ZQ/glx0TEL20dJZldwQXMbhtmn2UrfT7H/cWbkd+4JonqaY6Mo0RnR08cK5K2TtjnJB
soy9a5PZ5eK3U14atBfJiP4RGnQ/QkseGupAZm8Y3oqigDnO7o8aBbUH+OCQvZEHn+uqNT2w4Rkp
AHv+HAM/LNg0/ISswdq83U2BOHUyTtm3pNZWekVL3Y+Rh/t1Lt9m03LrY1Ghm/2AvnWORtx/6OxV
Ngw1HgoKavYKyi5TP5v5T1Nfa3Z003QdIDyzTNnWtbLLhXGwm3xn0BGRjcg+lfpeIyCUCt7GM+SQ
XWgfuLK9bhhehu5Ha01AH6Mn4qe9DIfGDNdZuiut5ilBpIb5AFyFe05xpfESF5+6Uxzl+qVvYV8P
XMu8jU2GSH34l6TseL+j+cuSGReyGjUCXj3nK9NuDKzvotFI5R3WYNNXFc8bGvdie21widSjfhig
RlAB+mn4MGie+qIhpBUWkqF6WdEmvKICPfBlUqBMMAwoisbPSlrQ/E9wElky71LDFZ+6tLVbraKc
rL5aiujFTYMrYzPqbA4Vxw/F66ALZBOYctVbQrFIzkdOsYUjj9nr7OpG5uscFyHKAjFrpwCpM1wg
VtfNPoZ+NksH8Cnsx2MsfmPcekEzfyV5v+mt9zkyy2PTIgUeu+gTBZqZ0AnBQxe4VkLV7SwHoZaC
FYPxXb+lkQzQVisoJDTYbkOgU4bSvmlOGm7yqvVnxQJVM5DpZpgvA1Bx1K4aA8xyuqJbgViuEC0u
bCY4848+M65TJ5PEeAYlp9KXpDWwI1t9l+v4W8SM7A3J3obOaPmqEb/Bf3R2RN19O6TXWkbIkEpS
D60ZvOaMM3eF1RS05kxdC4PyWeQQwB5TmsTrDOkCFVC4KdSEJbAEhKiyMa+0GtSkmIN8TOot65Zf
1usGe4wl1d1Ix33q2LELvfCRcnXVseD3oXXroBXmOxIh9B7kehZd9EEWC5wjGXqhUcZ/YSI7Hkc7
SrI+rdj1G/VVnz0pEsTfOIuEIRihbiFMyhLKxhKeEH6YsTJKTuKeAO+KGbdOGc3wKAJCkpd+VIyE
c0L3NpqcbXsd/2HU6R10+45sZJuRintfm8lv604dT7CuYmAcPXbqSY3X9QJb67pdazy74GNUNPba
qMT6IbvqcIvIVEwDEPvsgl2rkSK02sl1RsixLGbzfSeGfZQwRLLr+luNu9sw6V+RHuo3XCvlukmx
TDC8jKllx95HxPA74pBlJczBGExnxAIYEtulDQ53erM1Mos5Y239cbghjVIae2/HM+dbNNyzuLbu
zMLO0HTHNUYAwE1dfwGSI3ZaewLKODExxD+ESE+wBg62ejz3bjM6r+lY1H5mTf8SMXypE5IV7Lh8
scJcVyDy7C5/aQembMub0SzeFX7RXf7WBuorEcMKulr7HjXv3ZjwC3Agrcda4Y0yZ3JnRZM3cZIY
A8ugRI+edU7frkLHEPPc7UQi7FdJ0BuGEAxVpxn2FtS8KEIIjT6r3dJKvoWWRbcSW4EXiIQDsPuu
czCeKoKsloezypWCLF7mqSHuQiSRb0ZZZqeoVp6DYdsbBtHUDOzksrapvcEFsYmxJsTzQ+QCDjmC
JHf2mJ25DM+BHkaXYE6Mc6Kcm85mw5dTIKHS/DTgHK7BbP5ATJJdlo0cWryjoyYhX1yYMVF51DQR
bsxsKtwu1YYLA97HFKZsORcbaqxxvcTYWZklxXsnMx86cbK7pJHtnVzr56FCki2TfoC7Gb5+KzOH
sSNiryeNCXPXwS7EBzkGbbjvR+5j/ti0keEOHYOElZfFKgAPYmPZXHno7GZiISo7IWKNP8yNamOc
6DTWYSASMROXPp8uQSz948zqQ2cHvtZRIzAf744GdmESCoejA6LvhINmL6vdNo+nlzRxPtnTnFW2
hVKjXbOu3WhdUqJJQl3p6a1vB2IzUApW7EQHLiNVLamFDkbmJc2xYJzAdnhM7LWKJxcT/ZrSMrQ3
NcLMHsy6wOOfz3ulY4vlDsrBxNaAgYbd/SrnxDQGpDakIeiZjwUrUr7N8qApv/ggnWjXUDRkfIKo
fdgEcMfWlo7i0rQqH/KSh/uwODqyxMrkD5Na2lXnnGiCmHqpTRmLYtQyr0LxmTJuqoqkj9KvWPEJ
G6NbuRqKwpNDLJqK/gm7AtPN6AtSZ1VtQAAaeLg0GWUc2I7/K7r8U9JoTHNeXvK3seigCtkq7A2D
AV+98mziD8h425xvTxB2Nx9aCeMg368ow0Na3ymhMQs8y2XmyTRBMv9V9cga81wrrd8iYby2MAlM
lqc1b7+c+1qNDVh8tKK5R8llnCFoBmzWc7xyDKzgwWgIzju+dkFJJXSdkvja9/LW1Omdh+hoDQAn
Wl+Z7yXK1sFSXV2SD7p8MBWwmgorVnJBr1NYgrljqaScMWC5LaojvPBkKa8TI4AysZslx5fRMQgx
nRMJRaFybHPJm/lhU/uUCNiIDjHewe+uR8qJnHR0hXLCUQ6i8PfU2uMiDemuMTwlwHIULzNp8acI
LWs+XwK18gR0tNDaq9EXVnzeVyBKOWKmAWkLY0deKpHsbfkmp6RwIVJbNrKN+R2lWw0lyMh3lY3Y
ivITpitMsz9pizsHI4CEMDPqf3uZbJOZJqnJ3JFbzLSGjYmJ3nGT5hCGn6LZjsGV3dsqpuzMTiLL
17ZentCipOaz3SFOpLS54dbpB2nVM+BUkZQzyRXJW2Ay66Xid+bOzbjqAnAPiarsMzJM8CGgPLzU
ALxKIdippWe0f3Fuualle60x0VfB3ZKt8ALhDiuivgt0q0GZM7/1wllxL28SnWy4TGYTgbO3sl1r
cYdHV/Iq0Yrxt1CRVUem28FHpHSJlb0wo7WtnUPjqsAaZN8jSWzb7rZ+BX6xKFn2kePXg3J04g91
hLkWN1uZzU9ORq6Z+AOSMSGnjAnJDR9+zPgYWIxSm5ud0wCAdkiCfymZ2CrPs7KGbVy3VL0pTlRy
HNEpTFKwDuXqjmP5YVZnoY++RoyDGlle0VZuohV72Y5cqR03i7ijg3Ba9k9bKnfosVmJW2ggaraN
Y/fO7YWdHCuxeWVexB1+jmzQCBhvE9PPZM2X1RM/xsSc16loNnWORSNPvDiHe3BWlHlPv1Natxil
bs2U3Qn/mSEFwWAcquCzT5w13aYwLxoMuJXKYk2xXusQ+6+otzHdF9srfRXz1tol38C70YhXHYVK
b2nbcrqoCnupidByNboUVb9HRr1ONb/BZ9PLp5AJXzNQ5847fBQIZkBviBfVehmpfLRocB3cQ5rp
MY3zJMSyM6ZduvV93/lTVby0iGSzBN06WoW5IN3RisGxVY9O0l/Y/O3i+WusjTMy/WJc/HO83cq2
GA8Wf1VNeQs4JfRFAdXhzShgZCmmlzKSGIHGjOMhl3t0jfepI44OJm47uBl2GFqMAMUi8nRGlGOD
xIkRRBCjRK52SWJtsaizZsiiS4izrbDz6wiRIIjaVVReivxjsO2dGVb7JYSmDtVLPiRfZbyAjkPL
RR14rIv8MLKLzhnSX0L1UdszvJB+Z7XHecZUECHLkV8rhq9SE+4nwziq+8Zsdo4++5ZFABWOfSSM
64wePhfIK+rywbGwler2QX4Uywllk7f5lhblTY7CvW42t4qLWbPrIyrNTQi2lInCWB4mpdzUIfz9
u2G9GG3H9ipdmK84Pab03UnwWUXNpU+3cPDRu4PbQqTlRNy6pD5b8lFxWCBPwVpWGITHlv4vt3n0
+qWJpJPF2cgWaxklLl7w6bRQdMORGCbd2dVOwr6W2FPjdTRiXtaOapKZUBhaKzPXfkaV5VHPV9y+
qRkXTVgfokD6wQnmjk6BQcq+xdZ8s2kh87x0JfsjkW+hwzK1/BnNl3Z+bxLNT+yU+vfVDP7QrjF3
0DntHc6Ndr3kGwKnYA/SlzcR6wdl+quFsVVDhhZ0CaExfleJ7tpTCb60QXTAdtG0KGTRbdvIS/Om
d9WpOaEvWAml2URpu22N8TnZCJPHLS7nCx4KfCwNEwnoF1N+mY2dM/DqYVebi0VFfVGNENmntTcd
oq31e5x78oBgbnnd57NEw9RRcwiMEYHuZ4W8gR413VK1IJ7zI3EkiC3V2WAOr7W/o/OcmDiHsrYW
+h/rXYjsl1JbfM6wSUdwnfjOadlwmcGB4VHhWdSOjFNwoJ2CaZcSWCYy243zL7kI3KyJjpJufMDl
I0t8gAgY3qLlJhtbN9buch0yMdfPM7Bbi6tzpG7BTWxhgLZxZjOa2hvFSf5rKLFjfGwDZQbbKY+Z
WV2+2lnvJ1m6buStYjRgp3kKabOScPxoJr9itfatYFgLa2QD5XATodhtz0SUgTk2dWbwv1mhvZfo
nBLHT0sHdkN1lEuw0XRjFTZxLeLTR7dgukKd5YDlcNUulZEfykJ9lAO94hVG8aOSSDH3yxzLOluv
Sr7HAQpSmeun+XKi/kXHdKkN06arNErFvz7yFqZ2GU1fooTqgf8nyJEx4ReL5Xwrqeojrl+5R5vk
GThfvfWFItTCAqoO7oyBIy8UP+/3DiZ9xmtmvVGk97mOnjFTG5af3DUk3yCYD7USLyqQnLwlG2xT
K/5QhF4CfsR5wKxEe2njSeb5gzNzgqN+NVsM0Euj2a2LkPFovi5VwYbnkaWMO9qh2NiDuZv4jIqV
ehVK8DIavNw4KzR3Vj94Osygxa2vieQUoyA2S9XXtjqCLrwHTCa6lMNDhXoRxW8wW9GOX5Ger25z
iTACd0FVvXSZjRsbD8ecrofwIasHO+pZr7w7+MJH0BBtj5lca/dW3J/4Nay06Sd0KNl0Zbfo82dE
ITPnoGqjkyv2ZcKXgmBBxjkCXZPKazu3N6iaDJSpCU34VekNmAuQXW5+Geh2r22MFkAhPh64zNtZ
firwyrNh+q6jP7wxbO8glVtu1xwS/DG46LdZeSgGcRjNeaWOAKJ/Zaw5/NxWAbJ1TTYxbQCyFsHC
bV6F6nVsOXkidJfFzBWhY8H6sAzgJqQXmByrExNGNt+005c0bLzJsPkkhKwxk5im5Hafs2gfF+Ao
J0JPEbgHWCkK8F6N6P0cGEeXXkgfW4+xsdgP1gk/tzIqb1PX3E0UJjotaZ4H51Ak6++uAw6ESvEg
Fah0hy1jEHpzGVADiiCbFc9vydHHtdROhitrYKoQCIh2j5Bx2yvSWuDNYwEY0iuDp13jOdvHRuO3
2S4e2KmKncnWtwUTHhQXozSxNRy0eB/mS9pCsbb7Cyl+eNbOusMfdmB04QVhmlczVkF91TD+0RWG
OvppSlF/p8JL+MBwDRysRk7ZeIKd3TCdKwhmEUal0v6x0QVMbLhFMTCBrnd6PiGkooqq/rLxSYqe
l0T9RhIqgbTtJgHUJDmxZ/ebCm1JwK+0R/nddD3l4sfMu9xM38Q4uGbV4j5BJ9jy25gX1z8qNE81
NxZ3tUwQL0J0HKP1UzJ2YNkooQBG8BjG6rSY1y2MTsWwHVADJ3F3GpNLzIbuf7wbCRUMfUlBQM7A
ecOpLoKc6jula/cLfd4iSFCM04A3JZz8oTvOCK5t690Y0XtCz8Ua4mSXztxL7DKGuFwXY+0OeGD7
t4TFeoz7T+6OOSVGTZifeVKziUfHFWxf5Knm5PRtKukKJVqlvxUtfK7OU0dp1RUvlfGvEqAy+bvJ
8TmDwlWE2GmwjSg4m+eLLAwX50BI69Rn33r8Ng/T3tIGb4LKEyHvFG3/oTm3ELiyFiYurQzFzC5j
84r+EAox0nJ22+e6rFwWOrM8eSM6DfgHK7ZniL1xDp+I6UQAP28m8yEMv2I8G44gleRDLZEXueBk
t0rld0i2QY40pHngFP/Rut/MeWlpo/r8Xg3TDs1WVD/m5mtw+h0h7PuGbAOdsZotNE8e300AO8Ry
oMY71JEvh+Y2bgkV0MK1gj0xkaQjPDy3BaynwlAwKkSBzBAsJjX2o4PJxEWncu7FvHf5JpxJrucJ
GCdNAZNXmods/lWmxVk1rSfl02qQ+nECSyPDsdVgYIFAiRGPwWtXim1hVa5Qun8ltegy7pX0Lcna
xJY+DM6tHuxZYX0XHONah4VUZQwgT7s5LU5mSu4n3Z1iQF63DD9R6j1eewXbcUTdFZrxLuhyyG8w
lD6RfJ7MiQEORI4UlhOgSgO0y7Ah3LiBJwPFfFWhlstBA+XJj5FMrmMXh046VfXLSCWjTf1mDGOe
zz/JiKDRHzSbbNHsPFGiiunaaohH5WY3d84yUuHOqJ/CWDr3FoPreGhFdcLYv85xexn5ZbKnV6ur
kTMDc8T3ayFiZsDYO2vdqXwjxfVmS1iKPqJopE57RNjTlHAh4r0tvlkrCDZZcauUa1G96OMXwOL9
grnT4mlTSwObPEAQ4aFAuyp1f1XlTvVAnKKGHgvdYq7eAgw8WQP4PBxIRnRcZXqfxXNCAm95ynvQ
f1swxsTomkaxEyFKCP2Rvc/NpeXMgrOzmnXxmtJTpzJpsHgTFQxSCor8QX+aqJWbtN/MvX0P588B
3U5X2gcMl0fBBDMFf9IoncsYF0UiTxwaYpW/zBGcOihdK3tqPkZ5fsvQfiLs204GXmGyYiF9b0LH
YbD9gVoFhC6HHFdtpQLxHnDwjV8z7aKevE3DxUFvrZhornO/RgwXYABy6qeWsIUywfYxmMNGhPJO
oNFY/KntIzMUJEG9b9cKEyqwFioyTBWyjYU8Wba2eHX3HdQnOBJ2+Cao+Q3ORT14NrQE/djs0hrm
fQGHVGq4tEN3tArm3NKLQeudIHFKAFeNzoaucgNs41VnEwcom2ZQR0oHTFoddkVxTdIXuyoRFzGq
GwA/IOlL4X+NQUCxY79ExZKSqe8iOT8ojL0VJ/U6810f0YOFkTdY9mkgDMYwbzOK8rFkfEnzJzfB
NiJ6s7BfTCcABPCR1c8+MV+nZvzukcBjSl9QgQi8W/Oglcg5McAK4VeIInPkHEmxztRXK66ARL46
h66KLj0GALW+qvKiRTyIGrG3zHo7eJTqJVaQcmXaazCDAjBExK+Sgo5hsPhLrfYCO2IXzdEuEeIZ
8H83WvM2NPnWYg8m991+UtAMR/Omqn/aNnEbuz009D5zkxw6E2kxzPEiOUQ66+Tl+L8k3Ce1AccP
+78zHTsBy91AK5JEa1Vnlg1xiEE3w00U2v48bYWGFwaOm840P1Q+uAg98c1JYLb3sD8SnBOLy+i8
xPoDQyUXriJ+uIml6JLGb1ZD4Im9netnkt3s5DpN+bq75qV6qPGi3quOVKE9MrL2VdHJaDkRp5BK
O2gfrZOua3xQCAET87PO5u80x0cnUdlF+rZVtbXSIT8SBj0R1I8JEWle5DsEYtzvv7mi+2ZcewrB
RlOfPJN6xKlVbNjcMdK1boN97Rhw5OZjzvuDBKYmxK3M+d7NyalYdATVdCcWlrFg8ungLjGg+Hbs
ZPQc8Z6iQLBQmT+eMYm6y+ID0vp2BMaQsImvRbVfXNHsDX2ZhUPNDauC3snHjO/mUfBi4FlUdXB6
OktdvLdFM0LfbNHJtR6upb0WfEjzn4k2L5uBp9E4t2r0novUnVtrU9YsRRWOgRzimnmMG2BgzOSG
kpXj2DPUu4629BlaD8kp7rp60zvgIqj2WXG34FdqU2Wa+yR9mIoAftW8NTX1bvXSJp2mnWF9qYrX
M60HSwHx6lee3qnm3RzGgQYGJ1T+yWW8avtP/IQnzgKdZXI107ml5y65FDQCKmeUxYs3B7i8C2WN
v5WenTa2Gv5V6ScAp02U9Tul4qx3uk2YdTvrq1MjmmBs1OGH0MHXYehKc5Vv5Rbbr6WCcB55gAvD
nc1WBlaD3656iP9ZQXmJSwqWBazSncv8qzQ+isEBbBz9SjWXZR5cHQCI8fBlSL7Tg91T3yJLPnVl
sOt4tyX1d3DO0aw8qb6Rl0A1kOIfxMauLWovYUkrJYw0R7bfqI1bHTVdRDkhwWVgfYV+P4nMt8J6
DfM/8jnWTXAB4PieAgNKlIXOxQYtFZDFTcwdLb35vTSnTSD3K7x0DTphhVjlBvw+bivEad921Z5t
vOVmEL2UxgQVz9mDnPfk/miL1ykJGR0wS6G2G5ynmf8ZBc/At2NUjsyAW4SZBQ5bbteasZqesdCE
Xqih7qDWRq3i6pH0ghKDE4Ajkq+Fdm4gU8bsTyWYjQqJep+Z3pCdrQoYXYWzJ8qijYp7xNIHH16i
10vRA3ilnQ1XpMDfaue4tdX7M0nWstntuirz5wqvI7nDgkVrlzduaLs6UFycDi+iSX6taGZwgaxg
yvFE/WZiF9UfiTXSV4uLjOu3rX5VDIEQqFb24nDXx8ti/DPtN8Nmy52SehisKkQXRV2fNCd4Ai2V
LH0bK+WBf/FQYRvobD7Fs59floaBlfxHZ/Ls0smzVIdwadjBEq1gGdHV/1FGeblaveaOtsW6Gtz7
nlFeoFd7w/lRZgKd+njXdC1KJL8dNW+o2tcU752F+CDpn1kq78hM/wVQ065t51FC++oXw4eiXzAp
X8rBKyk39AD1NEMCbB31roOnLU85oVvzQTGke6JO+7Yp92GUrcldWnXMBMpK2TX9Tm6hGVj9fogu
2g+QiO0gZ58wijY8FrM8yw0VuKo8gD4fUAQc6775GwtgFAgvZqxWxMxEi7vPGHahHR1K5K8sicOo
OkXioHKchRIREgrY1pG9pDGYe61H7p0eygmzTYPzu7R9B2+1bHHSwBfYxL21Ulq2sfkMRpZTSmm6
B4y5bw0P4wGzxH4Abl4l9xlDrJMVTPLqm8W1NmmM5IevQG/ZbSqHgQEhu4W7k4JQmtCY2w3USIRW
eX9HL0LKfb6TKSXwGmwkw1yrDKklVXnvZvKzubSI8HhBpI9FAbWOJH+yEIC+YyEJJwsI7RDbyXUW
3AYE4n1cXTvS4xfboZAVErBxfqUf9oAfJTdDoiVKxNTq6GZT6VUT1bSJP5HcNTNDx5qaN9H3W0sd
rxLKjeAKumsFKQNR2CgeaeR8NHZI3Yv1fXhVgAXPBfqsHp9S+BP1VCe8/KUiuzGtY60fcvaKhaQf
FbX7N+YSApTXhmIzTrQ9Dg6OgN6TDLbMgWuynZun33H+6SVpT8W0mbJgOxeIfbC3AM4rfvVomXt3
fqG2UMUOgRQdKEuGpn0rll8equWp7fez9WcjXyrKcddM86ZEeVSgyTVx15eIg4A9rmehviHy22iB
vUHvzc/Tsa4KPohiogbdDbQmQdn969LSixJlY3asWpNd1Q5eApNyKD7sjrupYRhNTJonCmndl/Dq
wKRSCbAoGXg5isUUVu+m9tZ10SklKCXgues6e1+a65ZpC1KLwLQQIOVY9lDhK7UHGIIRgfTGobkp
06upLHvnYZs2Z0OfDwaqM5QXBx7IWQl4uadNmkoriPuXMPDaBSw1WAcVyJOhhh45mrBwxSpkRM88
BFcDireu2uoKl6faEzRo+pVaXIIc4xjQbrACKAOXVRGTdmRB5XtRvkmDegFjwuXOWCEeblWcuQP6
Lcey7zCCN0HKpJnOsDCbDaGcTcg+VKysZt5LhsRzrx4J7pq2LBggfOj6R4wAnC8ActLGGnil5hiU
6IElw5tF8bsAjWrllKLwznrxUnWF3xjBt6rzKy7HyoOadJdS7UNtKZU0YAQtM5hclhFLd76GI63u
wTlPVEXw4WHxeXIM8YRaaTWEstsmUA9gWAuVLpz5RY2xtwIq3IBQie0JGqe2l0KGOXa0hbuZJtui
s6nEU2YIwU8c9NucpixLQywIYBmsGfVLtbnWToHJE5tON/vJ/JMiYAMetVB+3oNkL9hvTfpTl34r
BikjCkaneLcxjIcJm+76Z9J2mkp3EJEDCblpajcV5qNGfZFGxSNzgXl+fENN7VnYpiwQQwQml8G+
DskMZ+2toqPr8pMioLxGCeC9fNOgjdPDh2b8m4t9Lott3fPPXKDM+6qch5pIHj7AdQAtijX/LOP5
vavjJ8Fl2ai7iUPfoQOL4cliwPaE1t56KOsWkSEFNwOlbDfyIyk+y0ijyzceUU5mINQzysdTGUvu
ALdjgn0hWKrjTDxOov2K5eFDwfisDMpKl0oWMBiMWJQoVIKWs5Ok00gcmyEQinCYVXN3w1v7Fpmc
+pZuMOlRjgP2SGfAgUV02e9gRR8No3UQNRwmWn9qOPz6SdAnjP/mgGOh/SrzkFKqSCEr3VOtOXOg
GsZDljDbtQoooLFbYE/Be6Yj/uenSSKWjm+4ga5WZdO1n+tHXUYnY4Q7BHY6auXDIme0q9WAiUTI
3wuQtan8ec4+iWLGaBPoGFswno1w7UNpq1OplUp+FKmau9Js6E+Gu1c8W/EhjeRwNwuaV3OU3wZH
/wlT+dhF0QcW9vJpk4ZRztZb4dSQySWj9uQoYnrbNWyvyQwLmonZKAbqRUgV3o3/w11VCl9+xNQI
qxKL+kMe2IxWaPKtYV0gBxVaZ/zrBx1TA3GAJ4UvG8hBgy8O8ylxTWir7OyjsElZLpOrI/p4i8Cc
NT3H3FyFzONmpncja6kdQo0M1ugtSMFCBpq1mJR/7B7uUEtQ+T2IkSY5xEboScHrl+tYueQInnMf
bOxeaTfESP1xDZueQSgbE1A6Hx1fM7mo7USwAPOdJtylWfUkFW+VtswBjUl2YXatHJy7oM32c5S6
sjL7XfAmHZWI8Z/+46jnDpK7Er2H2W0sxwOVj7vIL9S02kNgdLOWSTK7U/x17qLh4T+IEpIwp+Ri
c186oadaYGCI3JD0xC1VFe1Zsm+DZzeS9xARPUw9W5n7QuaNYfLHJp9tvHZA+/8IxBAc8nDIXnQg
XL06yG85bO1L/oY96E1vkuQMQqXa6An7qs76Fh1HmDnqwxNCWLHAwWBJmg7YfYJsg+g6qBW9Yb8X
43IiAEmM+8wDBK7thCBWwYjGfksuLkmYKBFX5cCSq0ybjUhavKQp651Ry8013jam3y3jRzSoGuUl
O3Uzg5qnPWokybVCVAlqA2VE+aiiSlKuuHcbHwz8V8JAyhtg0e7mEe4GgjXpRZFRmCtkn8UVUFsF
ErNqFJprmJdWQbtQRdg3UL4AFotZ3WrYITrxPTNzyxOZfT9q54JJEPefw3wtwMZF7CSrvdNSWDEs
JAjWdyY4feSBkHzhqrCiAwohi3NBE1zfuuxaBjcZNiiGsWzHN4r4y+hDG6znQn/Vws4bIOE1Oqq+
e8usywm/anQONt9WYnySvMSQJ1llJfoIeWOT8g1mpKQHghCNfxbbyuIM5d/GNr6I2cs0Q0I9em3s
j8a/vOi2cAr3gfEt0GRLBroc51VJUNgTXWFYrO8gMhAT0FXM2T2VEz4xgVpsGX2uxxrC8LxVNJrv
GC/nwJyMPZ/EwNzW3wvjM9HZPXVnLtimesmrp83QSMgLhQRTa+mXgc767lZGQCPADWt2htCYIha1
SyxoJHGi1p6m8nHk9hhbR87tiqVdTk5EKv8b5IlJ47NkaKulZCRWyFcgZMsNG5t3LN5rhcuxNZka
zLRL4KILHS4LT40MRnhzB7X6WyzGFAfxxOk+IDpQVo15wdG5Asmyb5YMHKDrjJ6L1iflwp1iOFYD
qJgHE6eJHrg7ks7MCMMILiazehnfe9QFOzziA52+ZfwTyr2yMOAl0KAmyCDwF2c3Iq6wDoCsJHtH
CgB8YSW2q13eOhiVtLXO6Dn6YSyKl++I3oEDv1kzm03jnwhflcpOg2DqKP0HuXhjlJegBsJZgMtr
sBhyGHyWOcYDthcQdSqgsFpPwqEk2HshR4DqNvJo1P4YMDkFuyhZ7w4j3D5+B/fDN86f4VspET9j
NOpFvLER2S5KTII3e/s5M5Q2sFe1yaHUqpUpYmTbTBCr96Td16QKd4GP0XvNEKpSDqH4VYNrdQ3Y
2wouu0E9jTJ1JCukaVxLWCqMw4BToKNHr+a71KHdjrKN1Bys4EVFLGJx3hcpOrkMRC5RBLToUfWY
BldvvucaGb16raOfOvZhDy86o3Q4QQEKBLPVsFrlYG4Qa9jcsKSMQlmUtwYq28kzEU/CAMh/4V4s
O+B9xo+4oTMHOrk1nT8TPHcyM+QciYU1f+WIxnAAWc+noIWvCz/R25Wiv8rjLuA666PWB5cZBYc4
eS2AUBu0oam6jas/lKArcG+U2cQEc94xMNoqsGqCjOxMjm7FLxm5RcGO5FJ2thKQlv+4Oq/mxmGt
y/4iVoGZfFWOlmW7nV5YdgfmCIIg+etn0febuTPzorLd7SCJBA7O2XttilZxN9qtDy0hNW82RxYZ
7CeEad077uuzLn7HVLOqD+CBvo76LLxdMO1FKrfLpTMzZc84AolWbLzmCwNj3e3scWnHnUI6m3Fs
rtD3TRVMqfcu/8dGu7LcYRezWtppzfGEqyHDe91S2pnrpjza+cvs/ZXDIS4+XQSf7Z86zTc1dOD+
t0cMsxH9shuEJG7biYM/yBn2fzXtaBfIdGweg/rJB81+IEoA0Xs7/J50Q7C7ZXpHc3KLox+k5qZm
Vtv6BMlITkI7NyqACMuM7OJFPQcS/54z6KPJ8tcWzoc3G0iYp1QxlnCj59C9aQ5JPrzKVyMNN42m
12618QgtYPqTuCWQk4GTVBS3751iTJnWNQMBJWjVMDWvAzrIfrkfx+CB0bb7S/WfVpX526qwyo0e
aU0F4Iy9Kn5yit9hNBQM0FiqDKfHqeSRDJNXwz/46W9ewe6JPIx38F6Tk2Sn3rOMumBP0O6OpIEP
k8Hqd9km9WqJUnEYZ3GwxCJsKRZ8IxHmljD3eFeKtdKoZm6x2d4m9Utw2zv8ITY8Xz+6myk3A/KJ
kN/DuILGrcVEOsASJb7HXByq6qnKL7grkXsyYAr+BeTpCLBG+Qtmc/I+5lNn/YuAdDEl2sPo7P1D
p1/IYAyKP46R3VNeXjTRAB/a11wjdfUwPqmtWqjbSGlwJW581a8850kiJImxKSVLlE9+rcbXcHAe
wvDTwLdjDD+DxWVztMlx6AJnmyf60oFOcZLylI/IT9Bx68daEHVvcZDtU/FRdNYDOVjgvzvOzBAv
1q6LQz8GV26TQdAHhMd7nrkqoDf/od1KRjCm/WEg2xqycJvKY2JQ8gBZYH/0ymQXw8Q/w9tt9uz8
b72xIXBH31wFYiOYeXMWUluGW5W8MrbhSFyAmj4QAz3hqTHY/EwIanPuPRc9pZffuhC9xLiymmY8
hlD/0H9zXrFaF/0C8BudCR/sbHaJGHM2wAUeuBfMlUWvcdfa07rQctxBiXsNmqG+WgqH6ZAHeqXm
gtgUReuC0fhT5DwwwFpY5z6+OKlB16HYmks0pbW2HICZ3g3SO92PVteQJj10hSezIrtNa2I9Ftmx
HKfmWszIz5FHH5I2/w4tBAoUxOaemu4Y+nLmndqo2nhJ0AoH+a2Ly3rtcirbZkbPhKn8NKeBbNLs
G0/9SPsVAKh0573MW8bZefGXFs6ix0GWyW3LQIU/iFcDk4/5Wqeu5hp65MmRjhES5wVbCxAy+3vX
IZ7xFAK+lEzPkrEn4AsyeEob8qOdmfso8RnNVDQk0uTQhAAHU9Dq67Dzq/UsjXAdZzFNjsGj5UQ7
eXF+GSAEOJ1QKcYCgjgnakgfpFms0qR4xohxQC9BHYHwcwasuK4JbYZlUX9UYA5wBp5ih50PRvTj
NHo2CSQA+8mGBUIRkohYoqPPV5xTfWazaKTnmMk0e5+ZIncgIJDKLUrPP587rXBoR+TP0wgCSi8P
ORBiTuvLhz9f/HkoXH86ZZbuGUsuH/58sceji9t6uIVtGJ44fGgXlzofTshtwDqYWBi9OuvI6IIu
09fMNKWoxEktD6Mfzf95+Pnafz/9+df/72s//wp55f/+tqaakxOp17XNJbj2ePlPQAwQs5iEJm4M
IFJ49frHkETR/QApklnkaNdnoxXZ/3woSh9tdyi6/hi05NLOcUMuuqrhPi//YLK8CtwKi4vcaDTe
OBc+z+k/D0NGYrQe0AZb2HS6yfNPPx81/+ej/3yaus3RRpFnZANZGPn/frBtIp+tIDY4Wzr52UVy
RWPWJQskm/dIo6MKYo5lGNgLlwc3Y9ZnLw//39ei1iiORjnQS898ttreP/98xDmeNlQ+0ZOgn+Fw
roEhVdlQNEa33neZ+oCSZParKun7iyoIIINxWO1qq8kONEAfE+U652DM047yNXWZvWrnbGT2//N5
MsbzOXn773/4+a6f/6oq7pLI9MDEi9G40MP9nwc1Q8//q3wGTZHIzj8PkAc4Cf33c5vXgPmoonHg
4F/Yj5H46q3OOrsuRM4+8FsErYX7PA/BW9P36Bk4l1jO3SBF+CFK6H8YWfcwEN8ym5m8O3afnhjb
flr4glCJoVBH2BLsNdFSkIhH7ONgsq7KCk9zD/HAx6Oz1SOKLAdcw8XLrC8EOu5OOgKQm93TaKWD
ef55wOBJ7M9gIH1QTXuGtBfwocECqqqw3xrryO/sM4T07zyPicK0EcuglZBRbWybOP4VR07LEC4f
zj4DLhpW1PFVoK9R1xnbhA7jKoOEUgtAN51CGNMa4mkeIIKW/nwsK42sQI710fOp0UKEpo034UTO
aceZidzVlb13PdK0CtF22zEufEbH6pZFTn1M9YuXBMZrjN67GjhVWLOb7C2LExta8+johylC38zY
D8yXt/YMe8NYMAYorJ0q5WwGJI/gK+sW57j7hBAapKIBc4VT72rOGS4EU4/1XyyzjPSpCmmbybkv
LnXcUo2V8rG+zn5vULTrZJu6dOlTE01jUNAmazt5S4rVz692JaCVORLuuQIFsNfp/FJN2AYnmCk0
PYYXz8DOgjTl5z9OLW10k8PmsSIRDIAT4DC3oNc6hHR0JkxJANbs7QAvmiFf3e9GJ0Ls0pGKSRxm
ctcIt6jmy49OZCToACTdJSUlaAb1ARhnJR4rg+LUb+dyj/9nfgR3Ei8gzSXVbP4QZM3dPZyQPpq2
3JIwOdCmJXP2ry5iZNWmmT8CtbgOc2O/8V6A9SwboIYzo0nHbOI9Ja3aWB6YoaHIX/J6lEg5F61p
FP+rQA2fLaTCEfy0Aa1Om9fympFFiAB7fHXLLielcJg+U/wxflN1j3GfP4GDCp5MOkQEw/vMEpT/
1Fv2sAcWPza82MlIjI4Ttt6ddEfSzSK73P33a222dKUtFyWVGtVNSfKDYtE/DjPze3zv9T6jNfL4
80C+VYsEIX+ywJDjOfOTmzdbEJwW12jNiVVWvEzSjMWeWIbuMqZ2vjP7jra208fn0jTiMy3ycl/b
cmQYT8fGZyPsk0vRkIxAhS3s65BDJ5xlGi6nVFpq1kSmJVyyK8qZ5trGVBF1Q+iDKjq6KhTaO9mP
1sq3yvqh7QOCqx2323tLS012bX2NohY1r09yzexiX4lplm8apcYLBX96tLPi2i9XYz6jfSYirOaa
CNAq9kveggfl387pm8WhApQdBhhRR4v5bGUAJDLlxcAYTqKEuKje4cFSgjGhojVDTAVbCnkfqf+Y
mExNAc1PB4lEPcRQeM8LkiebzsSXu/ystrRgbTvOY98OtIwqp7tbRu8/Vi7uJIMkCOWIYz/547vP
2YlJqs/t8suVAaJUCfXSoQD0MuU/+p4rn3I/eisQojOZYtzD7xBBn65dIzHOaZthFVKBRSd1jq+Z
Sk1kxYx52+xhVIk4D/JJwrUp0UkBBcf5eha9L8/5OAHs9uqI1DsxPBR1OzyMZnz3FgYJb7UD8SeJ
wIK0wdaiItwE5mBuDJQ7hwCGGBZF7x7b4WvTT6QdVRzrrMGDqaqhCDvBUQyszWjRCVAKuidbYTQN
Qb/WYW8dwCV1q6nNCvRF08uAFP9SuDQ/MvisyVzOX03QvGgLE3iUEc5ipGX2EgKoS2mZ8Lbnv6iV
ym1EFXG0BBE3JlSdY2uU14YB6iMgGenHL0GYkliDgBZLaunuVYt67meRilya5mWTIWVIrCevlc6h
DzRHYGR/Ci8hXkMfRuD5B9SrRl+fXSfNj4Xwt5GJcgjKbL53SP01V4Pk4iImeKYdzAxsiHvnlCNI
MLP0P9eXj4vHsLQ60XlEganH5NobF+nGNd+SogMEiNp86BmmPSFt8CqHZxExAxY9Q3+v9W9tMhnX
nwsqzGmHiTobCTuN0yUz86iHMD+zfclt2/jee4qWfhFONQfJwnXrTAKSSe1DOaxNYGFJEt+857g2
jVvMYrUzUw2AtGn5dPlaQG1xsCysD2FEu9j02D4H2/Yf+uUhcQsEsuks/nNHT4NzJQ9whm6EiH6s
H35uuFkzxsxKfmww9BhBDHlpDAq7eAgTJAQhrR4nseTN1KV56Lg4SfNL8QOJ4TXKcuvGAca6ASig
GqiACyett/cKJ33oyVZDX5pm//lI9kRDJgoxJG3/LUxZpqUuD5vQyN/sSZooxeDCB65nHXNQAXHS
EcbaC1yAAyb1cRzeRyJXrzpFzBbQRcttkCC4Z9JlwpI/jD34wbgJ9nZm5TRc3fGxn4J/MgGq5wVF
dAZlMYgs2gEv+xsmJqRHae+iSPiA0tJyk84FjR8/d7bCSHctWuQDI7BHmzEnKkKBuz0Ce05INwNQ
jcV+JJ0nD8Lg3Lo0V2xPvWfNbvBhngmrReHTpPavoQTMrenoTvjg3D7KDvi1M4JmECvL3MWsxdYf
SgQJEfLcPeie3VTq22g5G7BQR8S7FDqT+4gl6qlV80EmEK9My9xZglNf04dPcxq/FDAdxr1GKn1K
o0/HLcNn14QEaHUFOVHtNkzRaSq7Q9NYJtEJ4Ow6mfCgVU4qWFXm29x1uyG3c5plZC4Qpnov6+Yw
gyG+dWi3tHOoXHImqgQAcskIq7QXX8BovJVjf+X8qa5iEZO0AUYdg5rf09Gt4pX27UUsMlymMQAS
nDk1jIvgBtp6gaul/UkPEwa6G7htdrhWHAlIYR3uHmkGAzYhk7AFLuCh81s3fnFTAyxBO/8NfiY+
NzMMxVxVjMrKV6AXNOGKbcPJ2AuqJTNMZqDX4i8rgylYtegISMo+h6CuSBJatp35e4izoxB0JIUx
txdl6zczRn3WmPPVbPVn4HPaIpGGxchBvx4odLeC6Iisd9pjKxgNOkhuc/J08XaSlpR6ISMmbaxL
378K7hpCAT3rNNWOv0yUaDbklzAMng0rJm9y/kssj7Oi14DYK1HxOiMHc2cUb5MHqQSxAtnvQjrn
eLIBKRpbyRp5t2tNsoaUl9gxH+Iq7F51QSSLW/LUp+YeBjMwW+G7t7innTdXNV14lGMnEpo37Nbk
1jMLW0UpcABQ1DsJFYA+Y3JMnE7tGHMsaloySZQbfiQW2JYp7y6hm7QPER10hBnWtjIBT3IHILLs
7iT+GR9Cpnsr6J+LxLo1XUcGSClPBqY/nNjWvBGhy5+rsxvlWnfAXW4cldCnyhSQT0qwEtqdX8ZC
V88+XsYLVdurspP7T/n3U/RFZk8IWWB9B3aD/ER7FLB1tWcAMaISsvdqMRoIPyr2kwnbMLHQpLsp
xDCnZtsLMgZYAOpHZIOMqSDjimlreYPaMW6V67n4Fn376iWAByKfED0OqNtxuEeZHB6D0N6mVlMf
FPQ/3p8QUw2n0EF48F6m6Yv8HvgqYvxGIoDv3wsJNG0isqSTdmlW405rAAxp/m50tYoKHotN4Lj2
QU6/zQksoOrKJ15wRV+faZUT6mAreWM7B8phi41w70j/268d90wY0By4SLCmUw9mb49x+8MUMUjC
unGvQrnY0aezyvRHXxnxRrQZArPJ2k9jzettORhjdffXgMWwmTIjXQcS0WNyn130XClKVPwi7bAp
aFqB4RmeRz+f94aitZypR4zC1qowy/dksv6Zjm+DxoZlS7AR2e0C4X2GJBzKJzR/ZnMKdXHAikv4
i4mOnMvvDAXEZsTc29mb5BCx7QHzbyo673/C6bGSxW9ScQ/Kx89VmbypJBBk69I1u22XMeiCeGis
kZDvhEUQ1xxAxTVoJibwiLyxhbHu5Z+WPxU7J/sAUhnvtZJIAlR7DUsTYQ4M7bBSHP6l8UJ2EEO6
rHhXrnpN6niTTHRrHdcCz2cyX5ZbuqWiLvp30Vl/zVIXlx6zd2ixDQoKT7giBXtWU+zd1lbnCXCC
MkGDOBH5JQXJtfD2oDinWxt1Su9X91lVH4nLEH2AP0g178ergJ48PkoWQOgb6zRPT1OfET+4irr6
X+wb0Z6QBWclTDADYfzXzsv3dAJEESSYo+jiHxLlxNsmhMozBfE/R1vjesixwTuG+bf2EtrMevwy
feNXpSvE4BXzmolKxrOSi90BcQq18wBlgbKgrv848t3xoMpObvvdLkzAaGIHN8zuc4oodUzpbT1V
owpDV9TYVMTDIFBn0ASLCrn2rODSMyImKqTaIvHGizxHu9EcHqoS5BKw/xeDkAymFsxfKvnOgQer
zsT+6dtPIDaizd2F8tcVLU5fwgllxQIfefo9ThbTofKJFRztfUx4rJnhPhOcIuGBmE9m+juPvZfe
9/bOML9O+ZKlKkubzgJDQrNlmOIcHT/PN703GKc8S34Zuc/Yss+oYOovVyUo82tkb2Pg3hZrkRlZ
O9cZBZlV3T2zXFp1WbtPU8niEtBlDRd0hKwmJiim2HUNRnqtlr8rdY5+g90mKFAfjIn96sw0xjx3
3OTeb0IQ/VO4jH3nhrksx/0AmEEhuq0j29eManQLDWNfk0cYjeOmI2ZIk8OxTm2UhABnUrvhdMcA
2G3sYkdNxZzZo53rT9jwLDz6gCtxkul2g3j0ORv9c4xwcFhC0Cm+6L0N4YWuM8beSewIgfrVtJjk
u6Rgv9H8wsCb4T1MGbIUzi3kgP12FjWn9dWb5DeVrf+Z24h6/ArGcOvTp6WZ0fCnlVH6Pg79y8TW
CfjFOwSJaLex8vc1y5a3xB3jyAdek66cqnzMPf9aI4mtOPSL7BGGOaVmzXudVZzayib+U3TcJMpv
sG6IS4sLADxHcUrB6jEP9Q+R+QSXRqwhp+4LiYqKvCuzqZ41MVmZUa2V6YuDmfyJk/F3Sddp5RCM
CbWIBKsKyTnLHBpWs/0KJZIzsynuczmdKiH2WVWlLymaUc0hjFeSLKdKF2s7Ktld2JVA9QyvPZi8
Y0J3iduY4awo0XDAFksI0wF3Aj7lTO8LLHabbeBa/3Kq7oBQ9VOIJ903z01Frq5ndwTFKvDTlre8
MCgTOxKYhpr1J4qcg2iTYaeiumZK0N2BpH4EeShWLpvUSsrqXHS63JbpF7kvHgkAwFncabyLFMeC
RSiqYwBaox7t9n5WHKiq6AOzf3eEK+/6kRep9Z29GPutEHCWjBB3n58/V6mDbans90INOSfXsDiW
oYMV0HtqGtQjQSb/phHZN4ubEMsYGsWGXmGG3dS1TQ+Z3F1zC0RVhzcjb38X2eTtOkdBh4iembLg
DRuvOX3xjVJMUlrdXmk53TMsD4A7ef0GH8aNOXIQTcLsJELsrKb3kgTuJe8NdA6j+teWXbTxSNYK
oup3vrj+bMdvAcZzxwvbebOsnixZwgAhOlh/VF88Ip3raSzCtpuS+CG3aezVc3azG0GaYuyCZPbe
+CNJVVDZezElJcgkNDeTM18B+9EvC0y6htwA+7kxN36HgRXX79kPmYPC5tIdYZExbFngBx6x6UiW
lgoPiE+LggX2VGpOJhhc+2HyIHvZDrVD7aPDqWtBbwRJAsGLKGM0Ws8c7ykUkbchJCiK0QEXctf6
Rzb1Y9HY3dnImV3BPSA/7tJwOQW2pw/5qC6Q2O9EDXFz+e9mpM4szWcVh/8mj4EcSERUbtCjJst5
ptMG6DCx2bnzz3lW3T4u+4ei899yvwbdUu2z+js2miv36mf7g+ihN1nhssHQVHKZNeJMKAj8enWZ
Yv1YRQRoJtR7TDZdykXMPDxzvMc+QxQXBRVuGQXyp4UGJnMC8nwNGqhhdwWg8IkNjvbIYFY3smp+
a9l8DVNApEwzET2DgLp2bn4W61NZHms3wATTvU2MV3kDPXJeeMut2ZGbUZHtQsauuTbYMagJCvtB
Q5OZtbnPaU1wCCRwkWdOQ8QbcTo5w8ssm19ofEoCWyn/E7MVq3AO+pNkV6cw+0R7BrQjdoAe0DY6
B/0Ic1bAdOKvL7PwsbSTTa1xsWkCZTa55T8hGEZIgtKC7JrpLcTq7LLQF/1NWzbhGjx/k9I4MhjM
zQrgYM4dzjllQsVsILdCgsE47WmSNq4JwwDN0og//gVUNStwQXJtRtSjKuDobObCac8USW/dyDAe
Hsy29ptfFWfFJkuaQ160Icmo3c4vUhq5NqazXJ5nw/qeMYz1TgwgP81x1CQU/7MTs1AvVe9TaXSs
BX7BxMRqEWNXHkFlY1usvQDcNCCWBNVdzukIGCJJH/UKbNhh1uETkRXopw1/XmvpJvwyOrp1L2GY
tShFJcK4jq51Tu90bXl8sxzCQ2tHAFtAFpNqY4ECCd5K8679iBoRBMlKhDna3e4tWCg+1hC9Sqk+
VYvEwOvpvhb1Lrf7g1nYz9Ie57siWptqke+e+hJxvDPuR7mkt6yywrMeujQ/RxHh1lFPCh1zmFtD
dvR61AIxSVf8NrXNahrEWx0Ub+wZXMhxSBKiMXIxdt6ZFmW7dULvZrXqastXuMgmZL1hE2YaXXxQ
7uIh/cTqRdlv1k8kZQCRzPyrWtS+dTp2O2inz/0SUhEWNlLPiK74JMVFAlBc0g72YWyhTSvNz2xm
JG/71rEcWMxVYx65CVlWMmsdJd6fJqkjdoEYaGLAYt3LeB8TtrNt6FgVAeblyOtwmEUGr7A74HBw
iURobPbqYC6emNthAwqxRhlF/aLqiBMBCRYcR6Fd2fHvkrYgNSWkE+YfL+1o3WqbdrXAqOzMubmb
6aPT5SPp1qJHLLIeTnU3EObUEFFphCQRo0AUChO/4TCfjkadX2VVXmXI5NOTZXPLRmorVyLCDtLG
PWR0qAjTLE5JpzAXLMlZKc4f8oR3cIwJX2tpyysmqrOjvrI6B1Z1b3HHLQGWmKxtHIyxlZ1LQiY4
++UbHX9VIkL0WicrQOo4BmYwdrUG7RBGFoHPDCSrnO6MWTL+GEsYFdG868r4tUCtkC/TddJI7iWb
dFxsmhINHLwxBuznErj+Vg5oUM2keKkCTm0IUpEpYesG1OjPA9HRGFAiHw6j8KrHPjf+iBJaPc3f
cR0HzX026kuvzU9FG21dR+m0ysDw/3wGKbDeVAU80piZwsZnlEJemC4OMUtmZIue6DWEW3LC7BjD
dCeClRc60juLnJ41AUz4W0X2r5caBC1cO4mivk2Tf6AnkbpZwbyQHw/obYZfympOFHfVwQsR/GQu
9jarQdNE7J3aCQ/lrKgeVYqcKRbo1aYs2xGhnK0tHyrgYAbHeNmuSDWwIYLjkaocvauH/sFMhxOa
yONg5ONjOo3/Wk6m1AUg2i2fPVPiHYgILqBzM56nHMuY2+twY0OnRRSJJChlY1ouD9gtDVibhbNT
U+7ZRf+Zqn7cGdABOhIa1n0+/Evn6m2InHJrG9ueEwK3KWmxCjtcY1HXE3dlbp0CsUeGmCeMroyK
GD8E6aLRxgHBsjj0fwVJcSXEp4ucq8+iySfqpv4ejERae111iYIWqR3EwTTvyitTsrdW1CT1ECW1
KYwV+R3AUQvOQGUHbpvw9gWTZbxRak6XJR53dmdOoUFCfnHGLVfb07nQXvZIUUlgGR7dMTKpxqpx
3wzlgTL6bPQQH8i7EuvZ68kcNt5sxH24Q91DbyaHmnaQhBHDvQ+SaU7J0kz5wcC+N5nt47ut1IYM
XSxApZOvbQL4EOqW8ZYeC5dIeRqET2uGsE9vSUtyJ56LByChU0AHI9xYpa8dtHwT0vjWBvg+i98N
92UijIRll+dBkuczAafscFXNEQmBX9LMBM4UOFMIrYfZBl9B5qSZNlgHSk2+UZWPu9mI9XFK4QzN
47+JiedqVDLYecwfzsI0HovMja/obIHkZG86TO0dqTYp4Af8420MLQh/Ryunje4cauwWWiDDNZRj
Q7pX2D0kzphN6qBBJ9WDDC2Ti59/e0o0yiNYHDmsW/50jWyyoqyyEX10BNFUuHjA45d8/xKo08aP
HAnTg+O1L15t2szEkr0zsjSryX8oyvixLBC0OIz7wHhwVG3BbKk4K+iQ1Meu/WyyT9GSSNhw1Avn
MEBeYH1PtfvtRDwPWUF00clCTHRzYhvNz9HNn2Tl4u+s1K/Ow1E+V1BiGyAW6IdYuemI5AXyuTD8
Cgg2yGbrgdTf3+jvX0Hs74Y6+5w4W6xHK7jpiOzIeMQZOlUVt5xAvSBbfZos2InmgCCLeI1CEQZQ
9wwKEavvJjkr0qwkOOd6OuKZuSLZR9Cv6n6bV2QZ9xXyXjrPq9wkoCICN7izItglXPdknXlrF9G8
9peInxhbvVxSEZbD1YBpYVvMMYp1NexJOGdtklnJEbhbxEnL/wjwWObxkzkItlaUoP7Ssg26M+Oq
cYVxkFU9RzZp9dCeevNf06XoXIvos0yTy9ziMQDA+Ru7AsJS+K1CfTCD2CBTgHYslLnVufc9FeMz
gh68ke2ulUharem5YI6/8Y17aJykTYu0iGj2VkWF5rpu6rWXEgzaFbDy5DAcyyhyzzF1ehWlzilh
QUGZ1eMaQIo9l5yXzQ56fwz3wZWwIZnMhGn1UQqapsPUGyxBw4mkU4p9gxwra5/qJllHbR4cWgT5
IquyfSiyT/rFxJyYcGx7d/jjN2A1PEx9QstyDwU8Wg0QNMYSDltJSO65xVKEnJynRCcf/Xub1v/8
IgpheEfz3tf5a4sIWZcdGzWpzmv0ONt0SJBWAxXSQUijt3/MayyDM+mapVfTZDFoXXsNzkaLN94I
zYM2AxhuSOJ4wyzBW5J7OTbWnAMG6sOvFLsIZ9DHIvHpOXXOTVTW29Ah5mxbi5fCD7sVUuuYDvK8
7aTp4ZeqaiSumA4mlJXUXSbxuixRKX3plRe5lHoNRsLBpT8U4RZOElRjVoxIxiCo7SYT809B9FkL
S6yyjOysLNACOH14F0qJQmQ8e6gZV44zfhQVOUS+k797TtsdHRl/iRRnpcFJWMltLWDhdH0zHCxX
PESTf6i77sW0aEkzOgSgEF8Vx11MRtWfhmBwgFjBh12GX3VOst3U3ESQvagEFXRutBUIpWJNDbmX
NugtDa2DsRJTeZdtlfufW0PgIsJcycBT7wavwz1EMDE6zgwBA90ggRymyQ2MuwB7Ax8kIijko9Pj
Xx60QdXHETtkSoxRbWC962y4CeNt9mp34X/fjRwnVo5S2HSc165vyWJ2SVlIim8j+lvkHmoj38RA
QJcSSCDu3074IBwHHCsJmqx4qM/9ZJNhMvzuBwSHSTOqtV8v4b4VquglTy7feYbzyQTwKyZOlssO
0jkw49JHFhtjjyHRHep6+22k6mTYdXhEz3Pz4q45Tz1lW2UPd2PAxtcbtGnjv4hAztkIZS6M028s
TK8E2Rn4kAzk7CQCMZasoqk9lqwc9FYdpLlMWTpcIeTWF5CxhtfwY9DOX8+z2JeGgOqKhkgxel8k
iQM0Qd+Tz6B4cVfY6BejfU48yrqpGA1pZNPYvsadI7lxm26gR+U7qz4Zf9atX2W5ENiJQO+30YDR
fLbjK5qeHW+Eu0d8gOVOTCxgOB7+Qc2AW6hGZoyl/ZxFDJJKWvt+QGPddAn1K7rPscAvr11hbkzI
LB5PQZo13scMmFvogDlz/1XhZG/6iDRuqc4Fx8f9PEUvKgjMc68OI7zDk7SaHSio5Oj2I1E1XsZQ
LfRpvFTr0E+GZ1T1qMR0filYmacw6/atNgmUCrHgNagzO7S5ay/XJwN0Wd8/q66XLCfxxnHckDHJ
Ggr4KkNAhJLlkV7SkVAIQHot5G8l5OIPhVmXFvoX6XEgnQ39WtD9gccW3hxP3HMH7k4XBd+syvSC
7RlhzMTmJQ2FYCkejU3UbHrJZTNHUAYa2kiUjhjobgBSpy8brv4mU8TyphKufWWoaM3cvj9QdtAX
sJxkY4fVd9XwA5LitWVeykATiVaadmtl9CBzCCKFnpiDLs9P6YDJM6cXZqctwomh/dvTJNba/KsN
uGoVqyhPgbm1ZD+RE4obq+MaH2doE1hMvJlDmZt627ajJd9hldRM0ZfmntkC4xvpWNXjtAsKMJly
oKSArb5lSndpAlZY5V0NnuPK7kIsc/G4d8u63mrihjcWlVY6IJyv0h78nhafpTcC6weB4SAaq+js
aPopAOBa0o3HYN/N4HRqDhhbsv5e9cSiNXtwMLDfQH6g5xYgtah7EF96Lt/meZ/l9d9e+ycr5rcV
rr0njOfAL6L9SuwXsBFGWcbMpKyPjpURns0U81eBODuMhXcU8XSvRngjJqKdlQ+4tBbVG7WH2BLl
BbVim5VI7fthTpjNB4wUXabv8lefts8dciLgFYCc+okOmbKfOV/tlW0CgW/LhR9BFK5gXSFNcUvS
0CdtDZxQI6IrGCuXaJ5fWGnkKp/IDshY0WVKfltRLgfjHCeC5RW7yWAVcDv3OFCEr50ogF8LB2fl
WPW90Gd/AqvtpTeRYeYY5vc6+RgN6+gMqOQswSm5qhR3n2NfU7qmFFgg/CvsLC7RC4bNCGZMmb4z
p9+FzHq4b/Jgu1wcDV4ZJlnk/YbjeE3qD8EOuXaYOLHvt+8W3Z3GwydYZ9NrWqh+PSpWFu3UcPrX
aQJKPxv/8FdcitS/LSZgPcoLEO5fbR/Dduq2OcHwh7kycILS0y4cgM1zrD/8LiTK3jtMlY8vi2Zt
E/k1WFvx2IW3IQmBBqXyNQngiobPVaK/ic+j5n+fM6qVpgfI6zfeg1Uk7xSdzbq2uv/F3JksN65s
WfZXympceAY44A5gUBOxJ0WJVC9NYIpQCH0POJqvr4XIqvfuvZl203KSVhNaSIoIsQHcj5+z99rW
pnfeWEEtNJHDZe6MiwE6FLELbef6jpvw5I5yj4S9RwioMNn4TOaHIvmqLNzO6CzCpY1g1OM2sjhq
zzaSI8unjyQE9FQXkJ9l2p+MzNYGAaEsw8XeXtis6Y+RnuuuLUrqrAEHnI7omBb+0mIa9nFf28C1
dhyaoGQJ5e1qKcH5diCKZ1HMa7VMGjvjxcoqH/cMnaCwLaODUT1n2QiaHGqvoGSiiIIyYjOUYYpD
/CSM52RmJTFdhx6g1Z0s5ouTxjtlD2G2murx1g+zhzCX3/l8qvCk+FzkMZ3JVRP5HjAgyOpqoEMb
0d6hwsbbV6t2n+X+bWt1/Qlr6XJQB7hIF//kec6rOXOLp0WtN4n6aTig/HxZ3w2WhUMj7J8im35B
pYsXBPBYmwLWmJlu602TB2tT0TNxaUcyABiYQblMaQbY1PDRPp2U+RL6gx/kZRFh4o1PGa2jdTTo
BHYBHXlp0dWnzErXvQvXlg+7qS8MJRASeM5XrqxbbyQXjR4PHosGx3MLdCGanfVcy08V4k3Egisw
sHJYYgg1pTQlbKxQcQEcaayJdoIyxto7832DJftm2BvG9Cuym9ckkuQQRg8jySGVIPNxdC7c2Rpt
FR3SyAPeFkna4NgHvaBfM9AhUc3mzrPEPpTcSC7NkgKoeRjn6iYrAmNHXIkH+9Rej7m+2KmoL0aP
z9GJmkPOjFPlpINlob6z6i7e1CUH4WEIDp6sfo6MCIyJkVUSuYiCe0yPmb4vMWZxeB/BBxTGmvqF
V2ql1sF06PdApjlQPa6FT8fZbcVP1HSKN4n1gAiDTTszTQemaKzLIvkZjca1KLPHxNGvc4BsgJ7w
TxLvyk1HYVZ1co/u4mfS+OkBKfsmw2sn7KZbYyZqSVBWGzEC8aqiT1KBXHgzxa0Eo4qHLvCQQuJc
t7A5Qs2fbvIO90pbA5r2kfIzyDqH5mwce8d4RpTzI4JWuQkH/TbFIzOA6NkEfLvqc9wZ1uM80SiQ
iDzmlNizqqMlMNBum0eXFl+WAftDPptW6WuQUqI3iGtJX7LeRTPRESo+2N9d96sYm2e7oVQ3AiJL
kvZSGf2xSzmAlGPxkXjwFnPr3RuTlFuSAX/aRPamlvGDtl9LM9vPdUwwJpC1PthYWKBXKYaurgWd
bwyf2rbei6a7d1LnpbUoJHVsH5FaQwot1yMWVM7tn1imH60GtU+rBRhRmWzsEs2sxSzBVT0HScu8
Y0yg14KeyybmjTV7p0RYUdw3bLnGWLxMnayO7sAf6A0dLTXcxzX67z6Eiz/L4JJI7OMhQCWsfBAy
rTF97E2PWSqtzbF7Dnxap8pFe+xn6Vtdkl2RVDWF2NbH9xfh/662fQMbB3sLzrJpYUpABtbkspNQ
H2/wALFANiNUCDgkW3nvFZpJ+2LKEDVprgif3nyHxsc0vYYSFKcooxNAmILf59Qb0V+US8JRzxBB
YrNeJwGgGM+yOMlPIbbcftlBaX4NEc72Vmz8Sb2QmgI3N6ZplL8heay32uQ30RVBvY5ylPvHUfxY
teN3MaV3fu7XNyKf7jQSsHXcJDRxrR8IGvOT8DG6NLTduTxhddhyG6XY3oNC3Ztx9uI+0hP092BN
ISAniBeJjvLK4b4au8ucqWrrUZLb7HeUlzPWf0Me7Jyxbp3cD81S3BBJqu1012lt30k4TUpgwvZ6
9ngzQicn4+Zg1cm3Vab7tn3J0urDjboIylZ/KQOeUj6sHd99r2yWmxqp5jqLuqVxXPEB2/4+ENZ3
MDACEnWztoaE3lYOBSlEK46wbqt6+QiA/qXq4TCBiV4XisNVURsbHfcfKs1pqAzjbddlxbboO7Ge
OwTJ7sZKQGB4HlmsvmW/VZax7inV1ogMnxOTLq0g/mltVIhdez1BgBtQbyH/xHbjFrir86+EKf06
9lyxdVAwpYsUz8qnL6JQKDy68amPZ947mgjkJlunTMh5AbriWF7QYC5IsckkHhvavLKeYw8dHK1t
c227dJ/FxMASbMKSHWQcOjjoyBA2GOt+hERJxYH7Lh1oitqjl6C9F5NW/a5SjB5L6FlHfM9FqSoy
nXntTdm+VKWfo2gFGRH28dpd6A4ZCmdcsaiTJx9Cq1E/yxpqCVbO3oGB0ifBMY/Yt83EYFdS0iXz
06VFimo1iJn8dm2/T2zxIxwmOls23MEa0y0gDhfsOX2D8RrHw35IOhpgC8Vrip0ah3j1UVcuH0hR
E4qRyl/hoD5mj6ycUsWM9zg+R1bOFiHT23PJQH5FSPBIp1X+nPz3BOyFwEyzBqu1GMjEE7jeZDWi
EFrbaPjXo2GijnEXw5aAHJeTeNQxERzBo60JdMD0F2HH8qLotXfIW2S7PLDrTWs7NA5z4z8YNj1e
DBh+4+zgTBg3YZLeVkuuGbMNrPSZ90xPH41jRwBnbxl0wYeagBJqBZIFASECNGVgRzlZu79GkPDk
9ZDVY2GtYyTOnOp5zAhznBO4/y3QTjqBnbx29pcs+2/JB7HVufLWVvqz8mjok1q0ylBSxAFaRw6G
5JZqmF0EbjlaZSxKBfazkvRs1w6oa9FUetbIYclRHi43BgptQfRTiFoCHba97dCBrYywMLaTzfDS
FubOLFsLyoR7mXUtdlYIXaGc7VVHWq1j5xcZvrlDewaNclIA9ZL62Qi+aSxebJE/coCNYU7QW1aZ
3CQyee4lM76GvE08JW+C2CR4iT1xC5YlQaoAQCCUdTtFzIPiuBJ707CfiSYrVX5yS3wsVVSxvpKl
WfNO7NJu4Z3WH8USUzqhz9IK9ZxrAbdCkT6Hn3WIhLKdVMHALXou+nbfLwuKl5+Mpv8KxQT/mje9
TODRoN25kV9eZXxale1udZx8y0RUOy1MhGNOCh5j5szN1nHOm17d0eQ8SHyBR4SjmJADUoWZpsAp
VhhaaZGcGZyxSPtIxrMAeHb07kjjbeQEsVW6fEHu+dj6JgG444Nvtc12Fv23GPGC1impHE6BFKXi
YssWMAd6EOQ/6uC5bndggDLzOfHLx4cR5U9ukScAr5HBVWiPB3owX0ibNkX4g+ULjPiCwVnck5/z
kvU3uMvG/LC4XaJkep2tDCHPe+cMDEUhZZnVIYac5ORqF4WIuir/hDAC8WJYHanzeTrlscdsia8F
DClQYmdFhsDcpxefhaRHx5jDlLaXBR7b5xzsmz7daz9/r6kK4jE8TXP6bs0sSca4Lb33RnAsHwIo
GHb0IzXYh37WhTpV8bV+l1V4sazX0P7gjjsO7IIZDCD4jEwG/SOSmjsKo3VSNT8UMImWZMfhFcMs
AX69fvb1eGZMv668RVDBU4Sb3A/FW13zLvQcB2TbnEA5pE62ylEdsMlQnZq7sUM9bG3swt/698xG
NnKJAM6sK4XHR6OdjRdcAlqZfuhcJaSSwqZgWFQJamQE0QenIANnHOePOLhHt/8Obcag2rcnct/j
9eBbB5Uk+15Er7IC40Ch2vPOcCJ9L1FdU8bf2L3YRe74FLbpsUjRcdaXXugvYT1bxB2xmtwUcbpJ
Um5PqKOOepjMkDPKdBMZ3l1f3E0TR6DfIaP/bUGrfwpn3f0q7z7zX+3vuNWf/8ps/f8yjZUI079L
Y226PvzM/pzHyj/59bnksRrqH5bHEZZan/GHZzrqn4Gshm39gwmoDRtI2sJxTfefgayOWFJc1fIT
JXzPE/8KZLXNf5iI5QU/kY7wFVmt/4VAVovfQSlC+lCxBMdKZVs8PdMTwvdtnwLa5Oc/Px/iImz/
9/+0/teA+G52TFABoQ+Ju6++mBffDOXs3LeiU5vM8Z/YDI0NTXRKx7K6BmUvD8xudnhnngoUU1TZ
mCE9LOuVotD5w3t5+bcn8j+KPr+USPj4jY786/NzaDyapq+k6fIsrSVO9o/PrwrjIkJjtjKYzm7D
Pmm2rTkGNzWdUiZUBTrcLWf3vW5QMjBKTq5NaHHDGuDDqk4c3ZkRZh4vM4RxhWKmx5XDXgMh8in1
cHmbXl7fy+Iwh2N0mtv8vvaK6U75zWdd2oyQE+C1OfT4jQ6xVpolLAuzqPtjWMef5mSNd4WdhS91
luClWrR8UQq/xbY+Q4Xw1AdjfdGDbd9BpN3oYHiw4yH/z96iPyfq8hE6YCZti0vMcqVjLbm+f3yL
ajWVrhQkgyd82IRLp97p90OmOiwpA+QeOdDLVO2iYHOC7NWkAQArb6h3ilbcqqxi75QmyY4SYDxF
ExWulWbhaWRo5sexca1G462V2XRKexFcXaO/n0n0eyoV3gOs1Lt2DOFAVBXpU0XBAchLypvGj6Zb
K+7Ia4p2bt54rwPPgs3BJk02G9zXGTkycihUz7ZHiWXbJt40u3qYljHM319EnvPXiwi+rc/NZ9Pc
5gD114sI32SqaGIMFPjDD8cnKmgsovEcOETLgXM4R9SO2hqBug3g+qaCI6oVXw0V/IxiDwqgEUTX
39+atQsEUPU2gyW+9/shV0vyFWlk62Ayd5lhx2QFkfChk9RZe0GavBhtqVDIxJvU6R3GG3J8+P3g
6ulQGTiMaRZPD32p1bEW1Ny/fxg12fRguxENVO6yHVkZirTASw6h5qKagLwLf1Dr31/+fnAb8oRK
1wshT09EG8O9XAXKVp/kPl/SyYueUf/rXWETaos0amP4XvzuTWzEwVBfTasvL5ZdQYKoYcwoA1R/
4xNXJ4Bz5WGFoaUon7MySzZtaIsDtg1GBlm2sCjm/DTb1OYNK8LWdPsHhRH9HgVg+BLie+k5W177
pA5f0DBt6K3Kh8GpyLf+55r7H6wT7nKR/2kdczzhm76tHF9IYctlnfvDOlFPU5uHkU2BzR444mtJ
M1peSGKGB4w/wZ3uqNl7mZxQDnNoRL3AxMKEYWz0kLOdfkhOvt2dOy3vKkYKW6uHBB+kY3jO4D0h
oEzPqmuzc5SLjywZ0U8t3+pilOVUGRFIvtG8it5P15ljVFvAQ+Z1XB4466Cap8m2n3003NLR6dWn
5hRM0r+nrL3IQlfXZjZvh4WF8JuX8PtBWtX//VIF1YY0U+cUxKlz18zSvgP3Eu+HrtmnUVVCjvRK
hhAdROXQ9rcdZMrEK9MPCTdi6+QpMCdbWoRMVuPtFEcH7YFA0ctXv78VRyHqiT5OjpELC2pI4WUv
LISuqosTAgQZJIQWpKFzV7lBcxuUSDL+/uMTS+r3nz4+GDhcS9ybAuOwq/6yhhmpD3FFjOOq9vDW
CjSOd1HkXnhbphsfw9ouNEsIZ0xhnwe7I4jOq8E9tczDI7PdBHIMt3Rd5GM2wEntOu+hnoHrOPF0
R8BPclvZVXrXpnSvvbtM6/qlWjII01KVpJDQsrRDrOX1AgGonCHZ/f2Lk//B8sMirQSvjbXHVcvP
/3BtcrRXsRkwZNKeZDzXuNcQnc5TOZH6OLdvYeHK93BGwxoliIlLlyS55YGxHYIflMu4gY+jw2hV
F8m8NYgspG8cXaWnvdvfDyLNvVs7c8p9zukUTWVYr3UmPjDVdTs/cZ3bXDfFcXK7U9yQu0RHrT6o
1rbeovm+6n1x2yucHIS14zByyAEJ3f4lzOj/44v5kZfS+UrLQ9fY+64qizNqHeZedbWJkpb0Y+Ng
oImAYeLTQJ7MOTjS7v1/D26t/pNrhVPfv7tYXEEngU62ucTVL2n1f3w/RwPWWFOizxrGTaSc/ohl
lU4nWBsNKiZQGRN73R0iwoCTQsqHbHnwrCeQ8uY10W5413v1vud/Pv3roR66dTUGSHM7QtEURc0z
Kde7MlHWq6xpsXk50SYFUJfYJGd0QgW64846arpoKLw2oQQf6fnl/IB+yF0bdgDeeJzds+VUt79R
GQRAEAFDM3+VoVf3LZZvw8cwgg4Uq4P9BcVE7SmhyLxY3Obt8iCFHlZ9ixasZrxcL156y5rCgzc3
V6Sy9anvCZk0rcCE+A7JqTIqJCFj/iKi8WTg2rkAXuzAifbHuOZ4/fuBaDhoR0b0IcelHxS0xrlP
bePczjb9WHyRXRaA8XfiKyRh3HSdeZY0fL12sva+UYuLuzwgg0JQ3tnMwsu52466kPd5BPQ68av+
iiXdXPuVQTpzA8QtYGpCu6DJMJRk93KZBlVyAVNoZzjNLqaxNivKjyEe3/pqbB7GsCrOkW/Wqzlw
ig+EUU8I8obbNpqS6++Hcgb2FdfimDcz3YHAladhsvFoJ8ZPzyyLn39/E9v/7iZ2Ldf1WZyE7QmX
8eGfLzqXAOliwpy2ipr1KHX1gB6o2jcVaLqED/wse4E7w09GciuAG0Z5rykq04NmXHOyx6zFQ1x8
NzLHWhThot+nsfsaFD7rfhN9MRE0dpHhXIvpWqahT04qmeUt3cYHZxoGjusIieLJv/39AB5s2Aax
ANoXKf1cobVsYHS8/v1L5ur/6+nApfCm8mL1klL4FJp/ftG13w2950wpKjo2gql8+v2QAViEiS8e
BhDF53D03ttM0njoIrVqlJcfrJh6U2rCISQa2Vsj8FFB6jF+8TDH4vWlGff7pypQ+pA5rly1gx29
jAGQO0QGksyT7UTA+bOXRMhY2k2PHvhBm1lH680kbqgrSZRdvsS5SiRbFPkUcKb8Hh3bgalLLTZ1
3qUheRv9Xct5vZgQmHTjqkCDaelxIFoS25VunuokDGkh118JRn7qhfqjTO8ObRR/eSnCGSOd6J/5
H4HE9VXPN/gW3yfbf2upaFf9r87wvgtM3XOFDH00SHyK0uljtCm26ICuMvwmxOcMi3Vr+qyHGPeM
Xe5cBeB+tPHNzcrZ+WUoVoyRibHH3MMG4N17cFvnD7+DMT4VMWMvtK45SSiNfk8auU/d9NPD8erX
iC0tBgVYu1FIM/ViDbfJ0NCDd9d4+HlkYNDxqa/xMON5K6L4bOT0OxJmXZEBCLgq00dLMtPQPlus
DF6SOHlrjCel6kc9uc4hceB1NQVQ8CVXSavh1Sg4Oxh9tkrqDtfbaNwnHpL63gQt7+Tjc+IsXaEl
PGnYCT0/goG/SYznyAelGxU+CYHVNXW7ajOGCMwtNH1UqrRYGamVyI9uarSM27ypEc9awa4RxSuS
VBs5WkyycSawMMh6YmY+Z3vTb1MIUra3spky2E28qy17ayFlA4uDBsao5Z7kSQYwmFG3dhX+NEHo
Ga73VSvzEE89Ce0xUSNWlweH8CHwnXbrZAZjQ40aL5O9ubHKe848rE752nMT2roA5HPfZKyON9Xr
C3nIIOCPqKB2VrMA7KQnIWeaxl6Q4aMRqkpt3DpYKI6FxHbdl3CUgc1ynl5ZGRksAF5ucBwjiq7G
8Nao0hOvzN0Q7EADXaD6rsEto2gzdtlk3jMI+I4MnDhahPE2itKGNNTioenNJ6hBwIqaG8+r9kqg
cIG2X48awkYlj5FPYzMZ1cWrJrq8rb1MtjEtJIwD5SSsO5HOL3Oji00LKg9pGd9nQ3S3ilVvLwWT
qhEriMNhd69HOW5Q4htx8eJ33mde+kRG7aF5nJXNYKTrzG43wqh8IlXuO2uC0yCd6H6kbTA1FBiD
w8eJWPHM3AugrYiMizU/1rL4Qat7l0RIv2eWkBahWhD6zn6aky02DEQf1rkaffpgyERb+mMdAI9+
xqbCSPLFMM1PwxnYi8LXDBPAFJl7rfRN+hRHFkqxDmsM/tV7mtH3o+Vhn35lysZtWPnvc6OI6p2M
Rem4rpaNyv5ICDuI8FYbLQHAw1StQjicevyF6q58z3niw4iw0ii1e82PIXqm+3zC6zJgQrgRNTfz
JMsHkfqfKp1xmg6ASOljIHoMEZSFhheuMw/fjhsb1lmbjObKsbxBnT89yzjZQ8NmQumzEUJmRVA1
mOJoNuToWnb6VaWRQ5BjA5Inr1ECBcrdDFN99UvyGRUMzthJfrQY8mgJE/+LqhvLHNmuk+YIEGbz
DbOCD1KxyD6pspe5Upf8GBwHjzuwGcZ9XnOn4XMQG4uOxY0GLkfQFGDa9BeZqczXmDDOXbEJitzc
STqPXtBsO4koAxfktCd6gBRUIJ6DoD1L+NE1T5mChM4MljwPPpjYQtMLmCoPxNRQ/L1Qehhnf7CM
8+iSb6WhgbDvxz64odYkrxQ5/lvgNt4tLZg7PvDvJON5taCVbmphEAtHjkZn9NdhRCCjZI0vs9nB
4tVnV02s6aLiQ/D7PQRy0MIkr9ayOapsB76xvulT/pvcDd7QQ3WHZKq3GLmYRUVmtS7M0gQr2D23
AW66VFTg/8j7M+3qVx+ffeshntQ3g6FwG8fwoMMG2IBVI7y0gvzcVPO8dYLptauWCB4xoIILhpQk
gwFua8OdaxnkJeq4IxIU0L5l5788L87ecsgXNPCYB8Vzfinsi2yLZ3xhD41Q9S7EC9H217jb1oP9
VJSCKWcVP7qdczsgNKuSZD5oMbc7CXuxa5t4m4/jsDbUGN4H7rjEVTq/AuDnC4+RhGnvsfeGaU+q
tof/NgMahg4lQ46z68V4Qm/h3vgJEt1sQj9YwGcjeVxkSAJRej0YHuVeybR7xNto1pZ3XztPlkMK
U6KNfD372TWZyOIgttsx0vSM1YGpeWoVG7fYQ2NwNzSAzJ0wGETHX7hV6kOUsSAOc5wfnLq+LXsS
uvOxNDc+4vAtt0IFHNYv+UOmM3dXjeYPkuWa+y4INwlX+ROb7UutQfX72rXPTWycJeL7m8oMrlq4
wx0ctXzTJ+mvKsKG56O0GLKmXbkO470k5gBmTuOzx5Frm9vlT7sP8WonxbM9kA+3KD5JpFZMSqVd
M5Hx3HUl2/ncC2PDR43530Bf1jOKG2r4DzUYGVtisZEOht/IB5vulkhNKItJsa/ehgE4RtH6P8y6
3zcJPLggLdgfyvYnQ7xbzTEYECYRDTnSXbJK6G5UMao0Lwq2VcGHMmOjWg86hZ+Od21fYtETZNbn
07mns7MSmTPsVRciEnIGlKSjBY4keJjH4ik1J8Z4WHZVg+xxQLBD0Oh9OQLVm+LkRzKrS5MY7t4n
jYQMLcjIsnBOflvPKF4/syVIKUzIaitHcepSb/63B2vq2ZrY/KrczW4VeRiXiIG/n/T5LQJ2upDF
KUx1fioyh7S2zpTLxOTbRbBw49vExwM4dolMQpzrmthEUAoVhiJLmu7OusKE2DgI0VW/Cz6xBuJJ
1ZzoCw1yv7f1W5JNb25mN1sPds8+DkYovcNH4CRLRy0/6HI54rYGyhFDFqsmSYkkJxE6xsyW4XFp
fUgL6BTe2mqR4xA77mYKcQbycE0MBiMXW3bzXjNovPEdvIu6r8xjU87kz9VXhVpoo8lH5HzPxqfY
692YBJLO2OQ8ZXDc6MoATf6gFaQQ4bJmNpOLmSQlWzYvSAVNUwIM8W9hNwjAIL1hvHP3Tmtla+Ga
u1o5A1ZLlB1AzCA8VcOlSkB/6uZYtWhjemkCHkcBGU7tHdNDOtEz0vMqB8hDdloTfkSIvhJwPIlL
eJegHhr4C9NAHTNJF6km9BcX40nbf8Wh2hutQ3e4fBrm9IkRK9HTvv3sM8DG2xfimPY2gzK+RTfD
zoB64QoBDtVyMTZXGn1jvXTgb4u5w9tMzBjRxkfUJfPeGrufwejdRtRdK8yQb6PpNYeJRIOe5kHI
iSZrUTZH03yQmX6eibzzIW0kgN8qx+62Wd3j4teo3DRPiRHJZp5RQFXGxggSeqsYrnYWFqvEQeRR
x8iI4B8627TiqO8KbsluLjbq28NXzAqFcQBVOqwvtOAAvyDJD710DxNIRLDH5RZTCYirCmwo5VOV
wDemAw7EC0RB9CTGBg92oY3NPKJWa2yDEN5CbH2LKAo9BzEAEUUgRAb+AsERCjT+aRuQrj55kphl
zO4zJKJhQj0zcg3q0BlRxGP6TRNrk8z1axzo2yHzcRuQkpzHZBD2eARl68c7w8dNCmntPjXE61xv
yrZv9uQK3pcFn5s3tDsPHie5oLQK+kQfFbvUpjXVjltDgvkmAcEx6o/BU6S3EzjDtY0orHacnsn+
ITGgOlkpV7sRMEeczOgnaoWHrKxQVXcKKW5VfnI2ZcGJ63EtcgpaXBuAANICkajRbueEY0I2NV92
VKZri2d3kxJVqIdb2GR3M5QGTCxxsBbAtc7zojEriBZQbA2cghDlarPm+LYueJKU8SVwdu7jG8ci
igRapLVO5/GKlms+2nN7P3rYzHB4YL0lwhIJGnWhJMV1mj9zayDiKuzPtXQ3rd8uOOCo26gWiYOL
eA2F43xUJqwwOETvE4GmOaQMP1/ioBhQB4mnmI8sLL0efasvNeRWJztMun2uomxjTPG8xe2MVLch
Bs+J+3VL7IBlDNnRaHIbs2v90RYipn+JNjgXCJ4hK9wH0zvqk/ukxu5N+JG7MjgXKGv+zLAmbhoh
cNzOt7EYY+wBbEWi4n7rorsmBCWv5hkJi4d4I4RIusnDM4jYr3jCXZcrf2vapKBXo8t8HlwkQ5f4
JTf31PX3qbRD8JTjs8OiUo1FvmkK/pXn0kULriOiffJKHnK4hMlkP+i4wi6sImeXq3S6mRpOwG7q
Dw+yMA7apw+btreWJT5FqA+WzBW7H1b8rkj2plOsXdaXfYM5lLMsceJ9HQN4qAF3uAY3kLw2RvRO
Bc5s3vkIGPqspC2fU+HsU93KtVE793p8Jd6byBqyV1EScVsYjBhxvTD5p58wYXWIxC1RUNauDNRz
n1cX9KXzV0YURaGAwkNKvUQdT6OIwnOF8+OIKnA/mWdT9BFvqgFg88aTvLgRKJuY4wZapnIPOK9A
l5C0gDBrwzb30lbOJ3dYvO59TrNQW6aVNJGQItb5zMKS0nxYzTaCJ/ylbZW626wPjjILKDXRZ4Gy
IrY2xEHcR29ple2rgf/A6Dl/dwb6tnLgPsDtCiV9/krC6g15CaFHQ38LYQPeUMBBSFlENc7OY464
pDHM4eAF2VPKzCxKopOTghLxRJuuIwm0Mgjn16m0n8YnelblWrAhHw0FeZFhCBKIod7CaeYD0gO7
q/lu1fKO6W6w8gKWq7nPf4WUpE22lWGQ77pB/yydkRz1tsHjY27jtOjuxMXrkZvTQW63DN2Aj/Q9
iyQj04NhMCHDVbQzykjACCnpeWgOlqG81LO58VA084RHnFaseU2CWKcnLrLWHLHKEO5paiO+FzkJ
ULpR+067txQ1j0FJg34SetNiPNz0tHpQEycx3XxZp1vUwI/BfAdqkfbAFNenasDcnsIgYyKa3KfN
8KUHoMFQZMm586JVqtlTcLacqK2xlvffrTc812MN8deL8Ts03xG+iF2BQ0sH5ntbxicjB9iJ47Oj
+2QSUmBBpQjxDdxUEujwqDYgdU9cr3QEDMTDIj4nATV/Ftuf9lR8GlXBEAxGrO9yn+EU0TOzaAZx
AJ1Gh1XJuaiRlDRnCQ+BtLTiJWw7rCnr3JsFOtHwAYdjstZN9gxiG/Mupq1NijeT4kUrqod8WAhe
hGfFEM1nLkfDbNm1LtTBDDgcVxKww9CjE8XWEQQJ8xf5dTp9aIx00/XWdhAQeJ2j6+a4sAM5rwOS
R2IPtT8YX3ej1PNvXmk/0aE2S0jPMXk7qicDDv76Yx5gPVQ9tKCY/2cuaX+rwaIipX5tBmIBONcu
1wlMahjVB+4hTIxoD25Ji/ONyuGAnYIXC8l2ZBqzqjXix4JiYDMwZXYNtKjxeAmL+AhWZiSHylzL
lBYBFIdp1cT590gtrdWbobJTCgsIMCXi5fqewJi3gSRH6pHw0gUy2crG+pUJ/4JGnKtt6h/NNqqp
qbEaBXn20aJJ8nNASjatOj7r9COK7ruh0kS3oG3HW7vzJ2fNrfCSOuFCa9FozjL7duwchDoxxSiZ
zYAKLJ8jHjh8OQc/mN40RCFH0W0dBehI5SMi1PjyUGmzOFZ99VDF7dkQRXoaw+6c/YBikwWjz82G
9wUG4CpS8AdVk2Cehn5UhE9lYz0Bm4t7sV3EVjk9Db4oPmO/PqBe3VcOUvh4SNn9SpJpapD0Os/v
59TBAG05nEs4zf7+Kh0ZL7YulNJe7YTdhnvE6y5wSb+CzgdZF6X0ehkdiTylRxfGL1Vjh5zckqfQ
JQ4T27XgcLIEOURA8whQs8ualjfRq0qLX2MXG0egSkSuB0TCBfXOkEhMtIeOiSLZHhHbN+m+9Aiq
SglWhKckblQ32jdjwz8qP+OBthDPq15lIzkLmDE4kdY4LdWnHTEerMgUuBGArPI6FNdwIP+hobfB
TEwjbGRynVDZjIN4dlTzio+LBrAPvxiA7OIEoZIrzF9tjvNmdIivFrMAb6WJ4JzNek37+7kg9h15
urpPbbnzdbmFpDrvw3DbtdfGNKdTk9b+potAghoJrQut3ndxW76lZvhDof++sY3sAgrC5XKPplUe
iKsZdeQ3kR9K2utbgFQzyfKL1WHb9ocUdfagg30eqtu+bb9S67t2w5wKmkXEBqXt4unysggsumaJ
SFBepMW0cUyOQtX/Ye5MluPWsiz7K2U5RxgucNENcuIOb+nuJJ2tNIGREom+7/H1ucAIy6BcKtGy
yqysJgx7oacHorndOXuvXYarqm3S2yYMNoMTYjNbRK2/V4fR3hk10pUOJnU8aEjvpuo7NMPAPaiq
pIY/+360tELin/Hka3KGAvmQpahWh9YiYUGY9kkO2NAcYXISGlVvEe9Luot2fiNphIDq3miGcodN
iC1kmByLnrMXwsNV3oLKdiYqOrYJRCA/AHvMl57tPLKQMksF8aPVRxD19YJCoMoe26PEbw3ltTIy
i2UD1SSKBwbVX5R3KgFnKfaChYpRnPmYLY7op6VZ1C9Rr6pX/XwYjBpjY5Jn6lNxWVi0F6w2OA5T
k6wnScJI5dXGOqvARQ69TguZ6oSuc5TvEaiQFX5SIi+HGQrlwaHvsLXC8kee1JSIa2h97Il9cafP
BhOTFFLU3OAzE8dtkqRiOxtvBYvXItdAb2E6eFNtpIaIFrYUAsgK72W1i4RhLlKl6Li34QW/2C6i
UL4E1YbWx79OIJO2GMkPoYyfEkjNbZf4d6ocdj2C7F0okQcGavmtV7xh19zhRCqPgTtQL1uaUuk2
do9glWSXUyAESQz4ZfkS30rXdHgZsYr3jVXXmhVbbzQxUFenQLKhPihq0jGO7HrjOKz7KeZ3tXph
LuPCiEYmC4Rpal+PItxHXngXsiMZbD4gw2Pm7BsGYFIhHapES7vFyfG3dcMiRekrupDMXlvflYPx
jQgqHQH7ZG2NSdnYdfXKcqBgQ1dIlBLKsq7tQ5W3zoZm4XujTG8FNUAoF+2LEOyR0zAipq6+GRFT
7GuU04nDXimbkQmcXqE+SBttTmgfE3Cia3AKz1YzLfw8OkK/QVI57aaIg1fkH9HdPVK6psSRA3iP
qNH1lfWCYyZ0Q0zKrkhyoMO0P/YO5csGlTIKTr/e+ASkaHaQr6GWR6syENE6BoOaQw++1hpsRYIY
DtKeCxoWd57TQuzlTOMN6Rn9KEir5MYKd5XFVgj4Ae7Dys9QUYEvqt/i2uDZJZSyeJCbzq5vccTN
/CSQ2zRaHlLlg4iN11hvy3c6EP7CIwrLNwbtprcnsj+l9Z7GGKdtcW3ENhrXqsCyarJdprWJKKQM
AH9T0ppZPqxl3hMbfg9NPp4Gz0iOVhH+sONRbtrYo34zH1aUelxzF6RiVmjwGl3c93Yp7kWUbzR2
zIBSB9pLNmd0GCA5uip1vLFI7MBc4Z9ZPpod3Xq+ARk4pOAOyhI1oncy2LicbHXC0pRN/TKCwp36
o0Nog9qciKflbObnBzAI1UmxSQ6Me05YyiNB1u/kuoSPIjeaAxM3uc+VRzIbOze8/86bEURXwIer
QwS2rwJhDBEdGTyww4w6ZcG2naL6yte7V6XPrzJzzHZaQFJIH4sKVKUwloJwix8RfrK8hDqmZ+oG
ebexxhgpjpVBTSBEme9WttofezzqZwgHbsmu8FzkGyDR9ZlGIV5UAqGLNDNpS0f5bN2ueRbXJqEM
u8Y3u2vwPP213ZjVtrHZs7bRS5s2xk0UVdE51CfjajKCZ5uY8vPHj6gjnjKQHNphu+wCM0xOHhvm
M+cDZA+EKcAP9OhIh0ZNDSjDvxIGxI6JYrxF/qzftAlHCfGtQ9WwhyMV3sZQKG8VNrKLofHa7fyH
fZLKvaLUdGM6suO6Ev+3XeBVotbVr4w2his4u8OVvq7XlhPXZ2f+UdWSMRj0JzU2qrOTj94VN/+c
NsSe+rGq70M4+nee9cMvODPTJEdGznJ2IBFbupUuywNCa8XsW3oPXnbUrOGoTlp3lyYPo12UZ87U
/V2g6gCJiimEi80/qhMMMk2G6Xp0rJ95y8BfqkQL2hk2SVndyzh/j51MPdhlXd3bmWahY0yd9ccf
+k3JrO1P96MenaEtOk+9JhoK0mW6daZOvzfAPtLCUNeezRYU3NEA5sEERxvK7E7zeYWcRZiV/RpU
sdYqSxz08pRKPpeYAOHnfLDzdy0kfgdhY3oMDEBBOPlM14z84eQEgGuCOriZ/KimgW696N0sKqfD
tSwre1vF0r7NJE2OoTN/epyo50VHMmhehiT47kdq91DpoUAbYN1GtgJlALAL2j5sLTjTss1cPz0E
EOj2chZypaV2KKK0QCCLt6AiYddSTPVso7InclHpsB0XhLTrdIkPUqdSLpV+P0X2feDr8F8VA+1Q
y7AeqpMV0VZuaLou+Y3HTd+sqABVD1Xjl3czy0KIYxuO3VMuvByZ3Qn+dMJykPb70SfcV5Saf9Ww
bzIztOohqkY3Me7tSCdfMOeADCtmC0vuDAQ+PxmKh6w+IKUkVmLtqCTdzk949DwUHO192jymhliW
1mTwbfnhqjNpS0kCXoRXeE8G2629auT2MjTei0jCAIxy5RxH1f3YK9peJ8OaohtQoEYvggPllVvs
YprrqQNhKOGgHZHbCpfIHsmcJ0jvK5McCVa2qQwYdblRlZu+VIzb0UyyawrQ66FssGS3c6paYV11
WBMMGOVrmyLSwplFHlrrQxZPy1U6Nudq/GikaLQ97Lw86FNq7MuWaR9KP+pCEC6qtK9Sh74HXNRu
rYdKgIRPZiiVp+/Mv97Wii2AziEBZiZpK77ipGeB62NbzT3M3HzGFW3ujAKJdNEMkpEAgF/I54jt
wimvoGc6WWpvJs78m7oub+IGgYpfBe99LezTx48M7oFVpsp2RL668uw3gtRZTDGdTqX1igWBjTAU
dCOzacVCCzpA3YES0FYnQjlWo+b4+9EMjVXlmFuHBQ88YN9ubJMPtVAsC+s7OfS+35NDu0D+Yt7E
4Jx3rHVYWzglFgEqmNFX0i0pdN1hApfjKjIsIDwV45WlWNDDzJCzQDnrPD3YToTPNLswtTZ+Ueo/
0kx3C0zXqajVp0SM44H+ICKICMunkZuu0CNwrfOPPEQnrfhPVZdmt1bqy3Om+QqRvc8+QhZw04nc
h4Bntlpef1dzC25aGv2UeO+w3o3mrY3ad5E7c2FnolBbW80hIxVwmGpkuHBEzVhTSVGjFFMWIBGx
Y2U3poquyzJgfakJDX4OW9WL5jQ/nWsx9cU5ZlWWfTJD4+FhSYGlZhytBA1LZcOqTklp8FskfGC5
0vQt87PtGE/jtRabxYPXKz+VEq26Eo0nosf6vR3HuyIE+5yArfQ1IzqqCnmcnW7gl82MQ2nX9gm8
KEN0LI5TED7oDR2+PvbFbdxgfoOBFC8U3YYIMfhik4F+OGJsxUMXt9SiW50CCLpOlBHA7op4uvUR
qp47e7iqcoAM2nxAiUUYEIQh/aOFMtFO2pWpdcYq1n0P65yWUcMjKMoI1N6NmaE2uGXG22mQu2Aq
rJM/1NDm6qQ5RFB2iFbs19H8/w96VqGDWMg6ljdJTiPRqfWJ2jwskiIkAl7gCV/VI/ZSwaHywS/m
2nok+8OYSetqqDRCQIqOBkUtla0N6/oxkWRkBFr4smwM0R+FNxI165faUqgWDKtEYVC2Y7zr8yQj
YocfiRdRbMg0Wqo94mynRflvR6+299CKlDy61KJdznwOHQv6JQEBBBb2ZN6thROvu9R37muzdu7z
8ptGl+1aTvZ5Ekzx2dQm624oJIJYtIyjDX4j0v0Tp3nOhmUZ3tbbiX6+n+gChGanHIXar9tW6Hsl
93Ra+tXjRJd7E9i8c92yZ3JwS9WpzNKDrWI7RN6zHKf0nrSl7CqjRAbNu0WEKCWZsXFbEIEYFURM
plutvg/SobqqYw9tt+o/9Y0BsCzwbzvMIO82B9Gy9t0sq6GQT4bh/nufAy11Rxf9Y00gxFb7rrbt
PqOl7ppeikls9s8Vto/4XW03/NcANZkKpzhI0A9Wr3arCT4FHMNUQgUhH5TewrCQ4ERuWIca5rds
uHcGNimVRe6GqZh74qGMG8YV1G8cputQbb1NmljjKpdjveYv+FckNVvLqGmse7PzNogayH9jZDz6
EyzE2tzrufmWOOMmHYIczin4Fk5yhdsPFkzgGnJH0pItXFlmSpMt6Y7esDI7+86h2Yin1rjTHepR
lR++wBugCuhn1aEE3nhsVVIvhL8dK/UuFSQs9WyQltVzZYXGurBacQ9LhgnRU6jBTqGzp+m5bHBN
wEDCTyxVatnL2HNWvk/pCFUFCd5JSq3Oi6LlhPuEPANaT6lAEeeUEX0R2wMCmkyFdu0MRGZOTaBv
Zep3W6/AOVmCbbxB9kavv2pOH/+keaWAw6za8DuyaJ+H3os0uhb52WBSmwjabR9M+QZxoL6kvlqc
S6cozrL7iTY0u3bYNxyJUlqRHWkcfK3gB22m5UTSFooSv7vREBrd2LHdXNm6cePL9qxalTg5XtLf
99G9Fqjaw8c/ZPpd4ZB2lvjavcH++FgYcy5xNDnfwLTsOMRAy0vDZFMbpXdbE75y+3cFJD0eBI6f
demWoVtS06kR2IaGVWvWrX+SbpeweiH+ICCCyamjnqnVW8jKzsIi1HElIwDTzqyUD0UGhbr1oQqP
+AG9YNyZTmq75Ou1a5aUfBGXMPiZXnrKaGhWAv0xjfyEooSwlmNFZFFNgAOVl9yjvFjpVxSkZ8HG
Gk+IRRji2YqbI+eT/KYYiG1Py+748UMZaIZlA3Kaj39Uo9cipFGfalZ35fm2W3d1vc0727xClBPs
qjAIrxxL6ruRcIF9Wn83OparFrRyz+8PCUdGzXOKl+sjT6ebQ3UCMpiAJ4oB66bNPpiPLFnrOpVN
nbgGNMvZQ9I1xhV8SdQyeYew1TMfh7YCcJhP8BGmeDux5YBkhH6VQzPxXBn7ef478ptuOVvFKuYW
nHqFhE8scjuyN8A1m6dsABhJFHl2KvqJgOkuJw8afui5pULsklpkrT++PD0EodaQ2OUPz5o3RI+0
ZBD3D4lPRsbTgLDm/PHDlmzGsF1o6/wqD5LklHtNeSBWyW0sJb8rGozrf/9+fhMNWyaqa2lZpmZr
hqmZ4uLzyUKLcKS5PkKa5tKriKUvQz1fvXbxpHxrTaiRHTIckFv8O1HUALx2mNw0jSpVgQeDFxat
rXiAEUMf8BjYQAaZVMKb0YI4pAe4dCFxeUC05WsOZJ2jCcKJwEMAV4hnpybXLmtYv+q0nt2+xRrX
KqXpkg65EPpNgG9g9/dblvMt/TJicCQ6ICnQagjHkJe3rJY2rPuygQTY5h1VVDN3YwfrfJeDRhbE
KWQDIsda43hN1IJ6sDLDVWsvvMZdHF2HKsK3HJTPPkQPVzhm/TSEubLPSzV2ffYX31p/bnl0p7SF
1lSOGIrtnL/nB+YpqF461fs+ZQVUWq2iD1nWyEjz4Vpn4/gUyFbdQ358smN1L1Ki1/BHEQaVouCk
axVdURN44kSU3v39kVx6WyxbBYdkO9LiqWDTm/17n+YQv9C0IOr4lhWo8gsKSW9mqryTMUYEujIX
6AXqgM7wqcfrMHT+fvEPb9sv74Or6zYvAnm3LnT14hOUmVP3YQjvwBvlS6KE3wdT7jpI5oBkgUzE
QtkTlTERWkITtsfLPbzIxCbBpsEp//ff5U8PggKFpprCsRkV2q8PgmlQiXKfjrOnZT+HumJnD1y+
gycEAO7KDMB6WHJqt3mp/T/2Lv//aEs2eLz/bZFzX5qX//VGCkYzzr7q//yPY17lP37kv7iS57/x
L1ey+IeqqqbhOFJjWsJ/zGfRv30YloX1D9ZBXpFjOVBNdAfRf5ZXTfCf/6Eb/3A0TcrZ/mAwyiXL
JXPI/Eea+g/LdGxcxNB7IZHo+v/Iljx/Cv/+am2hCge/xTyPWCoqnkvHZq8OkeqDMcGrtDaXYkto
jnkjNtOqoQC7stxPj+bmn//dzy5j8esy/6/LIWmF5mFhFLUvBgn7pNlxNL1qm2ltrOMV66ALEGFB
52ED4x0Y/OrvV8TCfHmHVKINx7CEjXLK1C4Ni5OhKA0ckJc4GR2ctZWnBccEbgoRgHGu+D4p6ZEB
AjqiQuvpu8JMB/Rt0uqidmfHqWGyaY0K5Ueb+XZzH/W6wt/kYIb6fdcg5oGUkOqZ1cqFWYJhf/K1
OMd35JZI0AlHpB6iDnAeux5wPaUR6gI5FSjSJykvd0VD3QZiTjZRWK3iLKiuQdyF9T3UP8xzNqlB
33Iyn5u73ElqCDUo2LzvpVMaYi+NwMIumIlO2wwAZLFr5LkNsj429XzHORnoWylK4kTonJM4hFu6
PoRmDTibVEKKDD6i6HTNcUanGhBHYCp5HsdSIg1FuVH0vA3TxmCLRItbrtRsRDRC6Yt+suqkT6oZ
UBFAYuF9r7BJvWS26b/gEKPAVmsED0tVSUtXRa3/Da8FdMWecsEe9mpZo63KynWSSCZkQ2aEivMO
eoHbkI7FoiHecY+QnEoGwPZtLPLM28ddge/WwSOjbClII5BqzaQ8xSMeyw1sUHrvTeug/p9MYCkD
EuZpQ/JLRrFnbLx91ZjhwyhEdtbTXt0aLKkgqeWA4N7Tiwbq1OiLLtioFTaR65CNBkX/QhkH4F9Z
Q0qtxi8zBeYdwVdJDbG5G0gNW4RoK4MnKLW0nbUJe2oWxGBSpbR9sYitjD4TGX7p2K6CSpEFssg5
iacKImp+kS7VM+EQEz5mJLXdqiAYAVF7xyZiN+dK3ZaBhg9qqGNgLLZs659Tpqd3MszsN9PKeY9J
Yhbmwm/bMaTAzFG4FZNy3ylj8CPVhPiRNanvEfJoTY1LP5uslAimLwg4FUe12yMF37cDDwUxYd8K
yJ9RcazID6GmSqwZPsM7dpzQ4hepFtY4ofW0IvI2z4NwhqsrwlgBcCOtfpGWpfdTQ22d3rSCaIeb
tJ8GLVxread42MEVG7l82bAR4chP52Rr6gHN/boUlXdokGhlOwevZoS2my3+zxYt4DcZxKK8S/u0
FwTSOLUSeFDPydBY0n6dbVA1xEHKS4FnrgBhafl1Pei+geugcfQ1QRrYwDxf6uQgxl6WHap68EDq
541Fhxj8ebOqoxrQMKIuGt/AdP052pSoHwqFSiprPqVytG4iJaBHAHw5MJZyylT7pknZV5ABmEXo
2voyFDTp8tI2nvKxbjA3jG1L9Skfe/PMZ25oOww21HXSPsiiXVCXinct0Wca2wyKQUa+oFmm14Pe
RMa9SpQSHGq7YsyE6nSoyaAYbxwDZutmyM35PNbEL2RDJM8KhqpuqzIjSPIwsTSDjVGHHy0CVX0b
kbxCV6pNp2+91KlCypn98o2sZrpqeddShEQLYrArLCx0J4D9PIGLjpQJjSS6n1VDU9vAoph1xhMC
EmIjaGhK2Gd63GmLmODdmvD0sil2hrBgLSKiYTQ49HQaXtKUOvFTjnw/KZbCU0yD34QjLYkQxaww
VBTKzfijgsHtqxTouWrpbMsJJjMjTMWsGuvQBoO3zfOobddKGjqEzCqdHqyI3aCl3GcgPdG54HKB
/OxXR9/Ch7qMlYmYhqxQcGQR5ELwO8fWiRoniU55QEWJQvFYYacAfa13Rfs85VkMvazxEjRFMEjl
0IbLxteUn3El4e2YpPkZrtc19EfRHJDNCU/OO4lUytQ1bQKquQ6NKf6nTkwlwX5IUAIsipAfdrvN
oH/QmQpQJfM5LrDd7ElSP03m8OB52an1LQ5DYY+kVtwWeop2q1D1Uz0gD9MmAanIOgQa1ghDU+5p
8nobddTsA31FRNogMjcUg7fK1BzstgjuDGj6Xp2+qo71PlWyWzR5nj8KMuJobBJ+YQKlIwjBVJH3
UzpdkjV7INnZOitV+WCJfqXWON4KdKVjuomTGUBrXFtG+8D5CCy5NGOI7Cbm+UylmAF0i5C+Y2IX
p1DXO3cC07Qk6HvNaYQFsfSWQQrsp6F+QeGAv2/pL8PYfKupjXftuAoCxcWjCNoqVp3rUfHzs5wF
116vMsw8/w0rzU1bJK4y5K+MomMR8kEOWg2mzklJayImaydh61c90PQAh9GeRQE1l0gBDotxT6Zl
8grH0jtFMpjuYjqPhK/1j6AJbpSSNcppHFJjYl7OQP1mMbvdV6lU06t+YluMF4PUntx8jBDrJK2z
ykV7Klr0VCF5IADYieUaseIoGGbenBI2bTXrI1WrBEVfNjplbX2Mn6lTJnvqSd88r/bLTWBEkJ0o
ySxzDupu1VIacKruJ/ZF5dDIUqPAEWNu9ONa7nDxhzuA8sQDqjYrm9nOgVpj6CT3XR95iEQhgVIo
alTlJrdGlgDw7T61cicedvMqxwjJ5VLUaMP70Uk1vKSU0glvQoPS5P34HVkENS9JWdeoYKtDZcqX
jRf0V0qGKnZMSB6QSfZQq9g1sjLkrBsRIVdBMVhAd6J2laKK6UgScIHo5i41R1BsVWY/GzoZqEFW
nMkyVVROX8QgVhgJHjiW8B2VBu0uYI9Zo+wy3Jf1KtJphPMSasojZjoBKiydsx4Pr7iYq4Saymhi
jci6ku5xbwGtbuNoD1DA2qtEEDxBJfR3kYpPk7/deyRkzd0zy8RiCtcK0JmZdmfDjx603rOAgiru
0Nq3jahXNF+4b+tYeeE2UO9Ls1+Xsb7vErh0U82/7PjTubVwwyExYweDGWSsrfybNvX+98qK76cK
LSU9/53Z47WZZIJ3pBCASnLCs01TpKfeTKGVMP6Dnmq6aSP4M5miXLsJ7BWghW0XR9/A7RL1Y0v0
MKbiHTW781YdjT3UbEaCmjfDKlHgS15WBp0huxBolih2j02BSg0UMOqbjh5+Q9lsEuWVLHzMKgOz
jL1Mw67YVVqFhAshRLsLhQ2+wCrfsQzrS3tMqGCaRCwtE7osBPnmJlvaSVp7EdQ7dKXnxEH2bOYo
i8ipCY52pz9juJ7QoXEUf474ismAUBs0DPZjPnYRdFZ6r2Gk1Lu6V36o7JTRmMXpW2JmKZoHNKNs
fftqEylgIQrvYNaZ21TJMQSbxIRQn9uUIrPfHTI8LPhGjCckTSAadQRyTR/KdVRIY0cqnn9jCSX7
AUfEwqyQVBsE4Rhm6lZupxr6bKxT9IO1SDmevOOGANcr8q8pqbIdRS5d/OzGNvnOL7VlqXsdgfmz
CGJSXQQN79EukQ97qFzDQG8WWc2YrzrtHW5Ohs+4x9UgKGBPM1Q27sr5XpeGhXUi1Td6xQalp2C9
VAXBBhBmAZd5IJPloNlouSIKnQTZOXXzxMQZc3QoMjccm9a1ZBGtGgfSIP3/YY7BrlfEvS2xSXBM
ijlmeHbxo2jUOV85C8Fds2spRi3bsSvxwaHqzl5jHnCbiYDGKDQ3OR2Im9Bs4kddlFbJxNzTKw2T
l8zEapwrdu62kPM3Re9hWcbg7G91T/PRgRbFUxcU3c2U04ibjamKhoK7th7S0u6umS2KmzLOohNp
F9aJ77E/SLaOtZsjPD0hz3EwRtbEKod9uzZFrj4oCJw3YYPJtkjJKmbPmnRrRTGrNZh7gMUTLgnU
wiUAvaSjDCpRj1swOan1dm6XjY80fhhtvRoQXaY8B8LG91ZjPiV4g2ghK6Y1QbO3KYY7J0+usqq/
D2y2DZL1fxt4wkmeaxvB0QLqdoPSj3QJWdQ+uk0ZCW0ZJ53enlDtEcFBkdytg6A2UYtTvldVT1vm
MsLR3hhJFbxpuh43SIxKKDOYhCUGtWb8kRH0BTzSMArMyTl2hsic0MTO/sBVMAQk5ZkheuxVXDjh
Tyy4UbPviQfxD0WhzTIAP4I+Y5CnpOEMFRApl1WhaAI3deMnwYMSVGiqwwAhMYk/Uc3JA50EsHSR
2U+qoRnpwQAK3T+g7rJD1vxiIE554fOmtV2iImvCRYGCAv9q57Hr3PcCAcyBFw0Ktk8omR1aD9H3
VeWMo7b31RjNJx6Bom7qhRyCAeVXTq1vQEysh9Dxx2BOol16nJ0kkvzA0cAnVVJh06HSqY+3ga7Y
xnbiYnJbGG2WXhW2jZId45BaGMvYJm/8tQ4btuxos2MZEM4t8Wv/7ERXEn/DDiqqt0oS5dlZUwzl
O80djzouuSZIXaxOZslGSwoCgZdVpXY+MlhDVd45JRhVCpw+nYYje4W0vkqNeoQXoRR6/4pXYThN
uonMNQ8l6QhpouEypo7jNRivbNvKiWvFk3NXwb+l9y21NNixM86HY8Uu27qj1Kh4r+xxwpBTckGY
SzJkseKWxKaJY6nWPTB+q4sl/puKntB9TWpDucU1FMD5StM0OvSIUoFWBohAHwP0Lam6sADYb1hV
W7J5vCnNR1SgTj7gKmWHvxNdbCXvQ0dBFqR+hUXkVdWCrHwuLcP/2akkhX1RPRG/lYconkDUs1V+
Ulq5LGq2rU/ooJe9MBlu2KIX62GLlXY1PHbnYPVVrebXsiXFIenoxHWYVE+pRGmXF0uQykZGIF+i
nb8V23jTr+WaReILStBFofZfl4FfTJMJ4p9uXJSJJbHjWhSiB7oOT92hXrLn2Vrfx/W0SlbZ5qub
+tPlKEbPJXphg0YzZ8jOp6p0KFqVU3r4aizYJbs1BgIXgP+yd8Wqus2O1s+/F7z+8Mp4YZbjqJYw
ESxcPkVvTMIhMysqeuOKcHG0mQvp4hdaqdtoY3x1tRlM8kv9kFDGz1e7KDUPTayN6ABf2327ol+/
Jvt7WeO1Onn31Uos/WW2IvntgeVg98V9/gonmhsfmkXDEBqZ1C1VVy+eqz5WPTZq8QYmd41jb53J
Xd7fartxTRgDRwLDhbsnHbdaf3HhyzFxeeELhJYaqIQhF+It2oGHNVzqAVvraO0BKNRLduXR8v/k
eoYBmxFAjEa/59cPyLNbyhCaeKv39BV32dregaJdji6h1euvCrR/fKifrnVxb0pTEkKgizdpPluw
FdS4XpZ5ufjiji6rwB9P8NNVZhrOpyFhNCzekIPfxPVouaSiIK3dp8sJlvTCubXe+7tsQ2v+i4v+
8dZMIJdCM3T7t9KzTh/cChzxZt1J0qqJSkwW5jJY+w/Wg/I9vgFKQw4Xsj7379f9w2W5lk1nW1Jr
p7t9ca/orIay1t7U6TjV91n1ao23f7+CNhfNP49BQRAQ/33L4VQDqPRyhjGDYDJIHHqXm6RZ4WGy
wkW+r27ileday/De2Xdn/DvJIt+V9/Igt+rVVw0n8YdfYe55qYLePalBNCV+eaOa5yfmZOrvEuaC
8INrWkzbmFIGzmkwJGtiWoBmbGAt80k9//32f5vwBERXmiQGjVQK/Szav167LFQbjVH7Y25hCLfc
aJSPlu08vW6Ct1h8MRx//3Ytm769SlfNUEnBunifUT/1yEvHH6gTgPN/R4Dwxe18dYGLITgYQQvT
a/yhbrrKtffw35b+Pl5KdDpufkOS75eD/rcrsuiyHJogqExBVeHi5RmKVcqx8N8L4eAPuPe86aux
99uUeXGFi4eW1g2biGp8U7YcyNdia7ra3bhW3XTtLcsvmp/itxFnqJolWZRUaUlDXt6O7rT24Nvl
z8J17jQQCDtEfGtlmYW7gvyxk76kgHltfPXa/nRVWzCpOXyJmn05AkhjHyMn89+Na1fbh1vcV8sf
3l3rYpdyt9nyq1Xhq8vN7/TTFIredcSH67930fe8eWydfWLnX7y1X5lkLLA8x893dPHSfEoipm4r
b3Igj1Tviyev1FyoPHvbjCnuiP3fP3ztDx/JL9e7+PA5jo9BkPvvbFzeHeh/nPyZx8RVumkp27oo
vqGJvXgLHCFrw5VHb2V/MbZ/n0kvbvliYQraESArT1Xdx+FSX2drfx/evsppWW9Ir1jmO+e9XPOg
iz1y7D3Za1/8AuJyO3X5zOc///RaK85MJXLQ93m/PZqL6mb8Tu/qun6IN6U7vRc1+C23Owb7ZOnc
//35f/W65935p0s3fZAXmu+/Tz3q0GmXELU8hTt1eufo8cWX9due+OI25QUMe8w5Nc6vOjlE9/8c
K2yI1xFjkzBN9//2tX5IaT7d2hCVkHoZm9QO/FNSu/W5uDYfu+vEnVdIdW288IXXQOhuh0egbSvf
bb+44/nh/bJE//phyfnb//QbqGpJfC43PO8Z03280TfOnsDMryahP79DFDAGcF5OUBdDFkFriDhv
HkL5S9Rh/3fzvX4FlhZE5kpbQ4im9wpeZlf9z885/3yn/772xfC1QODqIpmv3RzAdjXKkoCNJa3Y
ZEES1uT66y/f62Vr//KSF8NVZFGT6YyWbh3dzOVoApZX+cZZWUswODvyfR70R3Xbbss1WLEv3+nv
m56Pl/rvO74YrF3acKh31B8o65fakibTAyE2e4LDNubp72Pzz7P9v690MTbHQQVWFfnvzXhXhN9C
NnhF9MUlxBcP8+PPP32iyBZLJ2fuG/eEga2Izdv0B0QgbvzFUPjfTLL/fTMfj/XThTy1C0mNZCwc
JJfCZNlvsnW3lTf+zr9x9vpKezqJveqC3HPrq/zq749SfDFGPraTny4/Rs1o9AzF+NFwSUXaIHZe
4hy7CW+dFezVRXtvPhHb/tXM/odNFqvbv+/6YpMlqGAX8yb9Y2ZfYWs6Dlfzrk4stUN26395wXm4
/TbjaGgD2a5qKF8uxgaAXUu1GI5y9j7G544GtIdjUc9e//48//BpOvNRTiDARHX3sRv79DhT5GUY
IOQ7cYLL2rijw4sX6OXv1/jDvZDCoMKtZl5zNHHx+fdl6ld1Kt8LazsMjyAhMfJZ7u3fL/L7jQhV
Y8eDEBkntvrbBs5CnIvM413I5aD2dwVW3GIIvtqczhP9r6/l16tc7NsqDbX8KK23+bACnXFTPcWH
uTgTr5Pll8WZ305lxnwxSLpzwgUnlotvzvGNwIFU8t64BAxoC33bbVFJ77Gqxl8eIv6w7Xbm/eKH
1k21KT39usRlqdZ3Xad9Zzr+URzCs1zWHK9DaLoL3VhYG+BQ669qeX+YS5y59IPg0zI4kX0M9k9f
n1PIelCl/r169k/6Wq6iuwrsw3+Rdl67jWvZov2V+wNsMAfgoIFDKkdbzn4hXLaLOWd+/R1U9e1d
ljdKp89Fo7VLku0lUuQKc805xmHcoip2qDo7GGRxOMicbfB9jro3s/mfr5rvq0/t6ye4GARUyJBj
yyfAOjVns9UOZySDL8QFca9lduXq+X4fUAygSoS9yPYmn3C6hH87WtK4EiOJwrfUP3X+pyt/CPE4
s+CAXzmm79cN7QD+NjQist8DsdREAMbGjhmvxfnwgDzNKSyiB/JMWMOW+HNj3247ndR/mXgMxGCL
6v+L8wd0R4R0U7xlbjMPqTPIwniTpMbyz618v1CmZgwRaYdIxJf+8Oupg1fGLmbdEMjuiIpCZRJP
6CGNH9PEqJ9T6048bbnqbOsjp/hXc64OO397nL99gIsbP4yoGatKquuzfbzWFjBnnpQT2vNnCfUw
V+g02l0ddL5NOzlqVdXo6ZkRwm+/6DgNSMVQapo3dQlsBHLzVv2wTi17mZQlOvFPylfWkI3mVAiT
DUeiyWDN/nzev/cK0yfgDjEIz0yR4othqMOrhP2ve1MpVZmRaTTudCc+urN0yxaZflSwttnhprly
o5xVLF+62YtmL66qJMzRTNEstjukJypBlEO2KRwjsZVTtBuKfXAzrTWEmfa/OWCdSK1Fh8S1dhnv
IxQXwmZXudAsTLjMfRfT2rGboNOOsB/n2UJ80sktuPlfnGj2GGRF0kxD/7ar4UV1nvqxQbvTZNR3
0qNH/E+l45Xmsp078f7qzsZ0yV6cZI5QYZIx5S8z0/h6T0FnIYdvNN7aBcG+eXrMHtotzpGF5FCU
cBdmTvb054P83iDZ7OT4T2MakarL7OEyMsDCSOl7052EdFMJ6ZWp6fd7lI08UubJwWAGoF+u0oIY
PAz20PcKoh9ptRS1IeUFM/Dno/g+ZOhfm7noi2RBztgCr961IziZafa5UNf60bQZplbKteti+hK+
fklfG5vO6W9jhjWyNVyU5Xv06O/UZbuzFmQAzPIn6aQsizV79zfUe8z6l//0GNmSmW4AWaMYRzfE
i9UgC3w179SUoKy7rI/hwp1hDv+pMwcw1uK1pct0wr4coyEpXBTsUppQP/TL66KRsiFHO/9eP1Mb
2u/Als4CJ9oZml2ss1mwuBrs+zaLo0GVNonrM7WSL/tVj+QAVc+Gz+RnO5v2Ks8r3dImm41e/NoI
+e2qZyNPVpnJqSb/kS73Ky22+P0hjX/G1XqIMQSo11Zk37LypYsWLq4RM5M98vvkT3JnZ7IzfEI/
s1un2OWnad4UL6+NS5fzGFlEhMY+L6MCm8rKVBPx+zXZ4AKLCzn8maXCBm9r33wUjbTLhGtLvamX
//26OLcjK3QXmmxwDV7caIWSKFYuVZ/1DKSrE8xNwYYLzcF17PzMtMOwGGbUj3drkgc058odcDmJ
OjfOlojJ/gQbTmflw283nhjHGam+JbCZnbmcQtAmKSLbaXcS38R/Ot5Njans0XNCqatgA+brGe2l
Cvt3UX/Wz8Vj95isADU8TdzARbfwbupDuiFXfAmH8MoxXt4Hl81eXDjwWHDeD9VnumvX9GOQrR2w
3c/Ttn31w/q40trljXBujdsbkZNq6pzYrwc59LpPUnf9maGmsw45UQoyFwWHGgPzQXnN1unc3/jL
Pzf6t21S9StTdENx4eUY1yh5GcRBgzyW3XRQlSQ2/f81cDFTqQsuHUGuP5Mq/AEqgsQ42bg64nw/
CroNUWJuQHIFRT4XI3WnkIOi5vFPktPWwlFO59YiPLo7UHTxikLfVbz/z29xdudl0RDJlaG9s4fq
t6s/SPtGbzhvsfdmiDuVTGxLXAXSlaH0csBmvU4rUy9CggW1VNP7v7XiJ4UQBFX7aRLkCMT7qJDn
bXNtKLvWyMVQJhUYOSAPn/f7teTW1BlBUV6tmxl8OG3eL2P9iRSoK/3HtVYvvjJBqeXSSttPssYW
BpQM38U/LI1XWvk2Pz+fQTb+RFGmRori2a9nUKjAW4ZBTxfp1icvP7jEi921MTf2cbyJogf3HA6/
dnV82wC4bPbinCLqNXvQSYRBSGofyTZ1muUUFc/uAZAjnQ4WV5v82xP625FenFApGy20B93nNFv1
NHIOXNAJdrRUbdA/a6W3ySpbYX748+19rdWL25sSdi1R2vaz7u9UeQu4oO6uXZ9T3/51lOMm+O3A
LhZ5cSoJqPO6T31v3EHCXZJC7Civui0u5Fn+H+czXHxzyhRG/u2WAyASkYrdgbQDkGtis1Zt1b1y
SH930hi1FUgA7EeTN3HRhsjE0jdoAxvY6N5bJF3DGfrPvxhmIExQ2Zb4vjTG3jImKVO40KIY59h0
29y7/3ML32c5TDqmTZhzZsS3FZk/GOhCSVByjTsNCmzxSjonxcGnP7fyd+fq91amrv+374OkRk8a
FPGzbZnRWGtVPqj1tY2WbysWWdOQwJG/Rp098dfLFAvfx8caDsYHlVyz7KSsEm5VcaE4U+D62lbZ
t9N20dY05/jtgEQyTlm6Gx+9vKPY0ulA/VlYr7v8ms/16lFNN9ZvLemSqwZqPx1VNy9O6SJa1rZG
nLK4u35U33u8i8O6+J5EqQYipRgf4To6SDNlG3yCJ8+39Zxs9nngvhTXJr/f5mYXDU4Xzm9HJ7NC
aSuObso7bO+noyOFZFati+P1zYZvK4jLC+SiPwc7r+YNF4hmi07GqTwJDlEm+wW64v5/0Ny3ufX5
2GBsKzpDF8a0r8cGl2s0dJoTN7KDlJ7/TYOHsAToeWVm/W3mROmwREoVxdbMm7j2v7ZUw5jzUpOQ
ALR2Tz4o7ZWu7trfv7jaJYCtIlVK78DYt1FfLEZqYf/cQUwjzJfh4eIILq7yMe5ivwhgLaIdUdjg
Mm/6dCGpUNcx7/jK859bu3Y8F5d5Sl5/LUX1e0m1kwhYWY/u/9zANExfHo5C9If4t6apJC19/UI8
v6w67CjvMfl7vSpuRKtdxT3smwaIIOHla7fR3x2QYoJ0mJLsJOlyS91Kehw9mfg+eBBB1BKRIpBo
BYNMOMwt0gZYslM3DXqbmKpRYwscydGAXGnF16YS8uUOLWQvFpJ/fZSLm6y2gqIrSvabBVJRILOI
3cYLZUo26tdweB2pcAnJGclk34bWB89lFlBMmib3VbyIBW+d9/dVMzFhqfmyHv/8rfxN9/b1s13O
rtQ+wAQgvjfw8wYb1Z/2xE4IhcPPrjSjIPEhfTCvpZH8zVejqwo1QaThKYpymRgr67kVUtv/brl7
yxidzi3nfz6qv7l1IHCxbCKNDF7xJZTIbKlXqYXuPYxyfUb9P5UQ9UupyUc/GDeClm2aaLj7c5Pf
Itd8yb+3qV3Mr6RSiYq66AmcDcQsoJGm5byqg93Q8X2SEl+txRXlkriE3BW6x4Ww+/MH+DafoH0G
e9Zs/Idp5UWHFwLl6spUejcmVhsrw6cph/PPTZz3ay/u4S9tXHR6qjzmKcXg796buZw2YyjzuzM/
radwAfvUqR+t2B7QZdnJXbe9tof2LcWKBEeV3WSDwCRJo6jcv3YglOoJnt8Y5Fcax3Itz9PZCFBg
2g9hHwa28kHYJItgES+vhRK+zzcuWp4ut99GZC3wtYwSjvcpHKU6EakqNdxwa5nN0odracffb8ip
MYq9CM8TE2IP6GtjZmiEUiTqXEe/Yl+5tjTIxpnGSMQR2su/NrgmIIv3md38+vqqf/4Xz98BV5SA
fuqLp//cB+9lVmU/6//6wnH5+kv/POaf6V1dfn7W+7f88ie//CJ//1/tT9iVL0/mZwTLbfNZDqfP
qonrcyN80ukn/6dv/gvkcj/kgFzesyYFWH/69IIs/R3nQvjwt+t7+vtfADB3E5fl//z3zzJ4f/v2
a78oMIoJBYYeyiBqBbxQnVIff0FgJP0fUI012CQyWenMsP+NgBFk+R+SDLWEld2EFFKnke5fDBhB
1f9hEehjY0+kNl6e/uD/O/4v39Rf39zvVBZ6s/OS6q9bkiA2pTCUxjDLIYecaMDFsKoGFanrrUx6
sUTprovdKY1d9w46uQf8t7zL2GA6Zl6t7TTL7oT+qJp+et93ZbYdw7iZgRIaXhtex7rXrybglC0K
jXQzin258SL99fys80NQ+TAlnCCNhVWRR58NGL1lVyXyBq+8PUhtR77zCHsPp1q9TstEvKsBi+CB
jnBBnt8uYJm6ABUrTzJe2kxgGzPBStLTHTpqyo+JZao8CLFMaWFjAr/L7wNV9O/iSoHf3mbZUlK9
4C4VJeFYWB3MCfeZbh7WVZQNpAhavrs2mffdRx6CGqnzBcRopnDXYKKfy2on7gBkQj5pouLN7A1Y
1xH1yomtwwc5iV6oHRtLI4WIQnpHj4f05kwiNWNqvuI4WYXpSI5V+wRLod/qJYyYtje6bSDIxcaV
EzAmWrTLvC7apRqaRKtTGdCB9kczGRk21YGQxitBu8ev9FTUgn8YtUG7D4MydlpPNtalUOr3Zt3/
bN022VuinjykIyVuguieTKYpD50w7txC0w5l+VwVZXVUfLk6igOpWNBplUVrNfFMarSzW7Y7GUM+
17TMWJbY5BwjaK2VmaGpjgdK+exYqtKbZNSf9SJMN02Raas2kN8s/A9bY3rodA96LfHxYuv7njbX
pRbOtLpPmt5Fs8MDewVHOc/7Q2l4AGLUitLPNr4RulI9uU0dHLsq/MjHD6C9JSaBMtgMY8GOJoc8
Lz0VJWoNuaX1XfOlie8Sq03mseGJcyrTqbU26cts4OPdUhEUY99k1lEI/ehoBFBf3FwIVjKA4sec
8lSzz06IUJpuaE+lqvt3USORaezvM7FqD5R25jab+OFzJTI+5AVID08uHpllWQuDNJR5ND0l3JNw
kLoKbjDYSzh90exw+jbq9FAhfVkJqRri7pO64DYtx4qzAGPA8IYnWNfJVvaUGggxuQpxAEk/K9Lt
+QEud7odJrWfWMruzBspl5k6h7mlxY3dSkLrz41OQRFM4fH8t+fV9FzponKjdc3dWPflzfmhLzQn
MLroYBZJeRO3cw+Kxb4UdHNVS90JHUe3pez1Xw++VhMkibx+e/7X+Y2/XmvysIFs8Nm0SbCOOx8t
4Ohuo+khL9LCHgwT4pNbQWOJ9WrJTmvvhKkWLKj4VG9KgUrMzhWifZsGb40iufsQdYxNPfxtFhTC
TTI9aBTJ35QuoEyetKrr3oSVJNwMSr+uklSc05Gntga4YVdVyoPkq/2yGPV8d37p/ECVevHrKVdh
vDTG8mU0qSC2zcEizBqZsd14fV/9uge1XMmoUsDfHgxeRL/VkSfYye3MqNTk4CJbPDDK/utfWuz5
876XoB1UqSayPuBtc3podP52mmfWr9fi2lXmJQppJ1SVHCiD5ooOWFXItYIQ6wD8WmWvFndZHwIo
SrtbTWl8vrURYFIDolYcpISSRWzLxr/f7f/97kA99yZLsg8dl+MhSgVrLwfrLrBuY8F8Zj7EJglF
uwfkqxCKcrxVh8RgPdEIYgpFp+RpP96PgWls6zDbFVLsHwrdKOawhenXjW5Jiab5Q/WGbTv60kuW
W5OlpPPuOVvSImR2uQHY6h2aIDXAT712cMyQtUCdWPhTeb8Q98VSz9pqVdfsqbiaEs4kqbBIvJwg
mAWWCb8I9YMZ+B4uDDck8q24umPgOAEAPNaZbXajtMw9AX9GCNyoau+DUmvvyR1ce4idb84v5XIq
2J6i+hvPiIKVhYLCRmEY7JsmDfdCW4KytyoKGqanf71hRoW0ytz24LLb9MtZCFo4g2sxmQt//RPa
puRoHvIUNc6rY+hn8roxjSdUYdYsiCXlIDX1Qc/q9CYSk+ZBgQYNRAcHmzpIxlYXe5TUPvXBY1a9
ADWfdZiFfoBkShxJqepjC0R8V6iaPqurvH4zEXax+WQGeeggAxl2YL9uklDnaVfLOI+ByNmFLyLo
FVSDEad1N3VbGylQLdXdqEWMbuH8T0lQTkanV6vcS+U9lDlp7/desMkkGV1BnVCdPr2mT2D2zFXb
Ob0mspPza9MDeOkWwQWDEsXRiB9yX1UXgsTK1xfkfB9pfrarUjjaDNtHBY8s3Xt9aid/fMCcY4GH
AdADnF5GKgEEepeC9pjerSyxdQbJ7SC6lq+GFOv3YtiOpz4K0Z9q2v35JeazXKJBtMR/huNzGrm0
aeRSC4C9ilJnVJ7ymtk09eQINhaaUbGV0IziXWdpw1K3omQN0z+5VQU8pC5C2SjqxL1kFPGtCnDN
9uM6W5+fnh8ShNdOIxfD8vwUTfDGrxNx1yblY97H2jMSn3ZB9XyDIJeno5fuk0GK7jwdVLrgxdgK
1A+yCOJnT2WQSNNcWgh+Gz+HUeLblezXx6CpuntSon+9jnfR2xSw7dGb8FtWi/COXLx6W1RjZEdp
IByqMgLFAB1ucJWQqwy6EXXwwTMVwf6ii5t+CdkmeK6l9gXFUnOjpHF/h6t9JWrlsPFyaLm6qRRk
wCXyoY6keKMLfgYlojZPZidgRdUpv2/kjYUAduNBZJulAvutjSyuoyGn78EDNOCQk4XleVo11IF1
6Hi3VzIwRIWOD8gDTB1ouTuDNaNsAVImN6JZgV5REMKZMe4wlG7Bgo/crAevd+/1oL7BPCm+6aKY
O0Y2ZIcSx8whiAbfMac3ory5t7xOnDxS40FhGjTHYOovywnpjR32hrTJVy0VlYeYkzKXNEj1UqvL
D6hxSMBKS7Iyp3nhX0/l6en5h8/vFmOtnegnFmkBXWog/fJGNZmvFoYVrly3RAwncghxU7UfKldq
UsardpDMJdVoOXKYzt2GteKdsA/A1wyk/G2YkPNRrY1HwS2VtZyGu6j1WMebo/YsuDpQmTr62Ssl
Xsgg/lEpQwBl1YtOpU/tcgz4b5NWqzLRsYbrWg2xROk2cuRWG6WR+rU3JvVWJzi16kuv28ldjpIU
EeJ+NFN3gQBRO1BAHS+yZHzCBjlNgOTg6Lq4aYJ01N7yLjyNPWgoqQjNdSUMySxsuuo20MCh92Io
71HQEm3A3bYJoGBMEj95mTHjDUWTwhKMG9s214aFxv7riRl8NMjKzCuqalMnNaUXssg0skieY1V3
lEqhPENVh2eopRI0/l7ESlAOz8logNgw1Qe4uk6Q1Pmcrkh7MfNHDcjRm1i7KfyMdZkWym0t6pi/
sTq8y2MyNxIYPEXG5ugAMX1nJGF0CAbJm9FrgUmRs3GF16/bNm5KTjfmiD2TxWiWK/m8KyLvKSV5
fZ00448897k03SZ7yIcosg3BEz4FxQF1Vry2XfYqKR8jPpA7/lB7B0G9Bh7lD6vz00Eq5a0PzIyb
kh8JYgIJJlaCztDHhW+t9YYGIrkJySqNjX1kltrOjOOfkahFmOqq9pYrAl+UkhlHEMNoHi0jP4C4
qpaNERsgcOJ2hYij3aayqy2wLQO5Ko2jBHfncH4Yp3+JEbcTFyK7mfrwqoht/tmKOFxBvsBK6YJ5
gHXzg27wcxBC4cmr0WYFTVidNNF056ykhr3RVtHabOl7ANuhLa89Yc3tb2y1xh+XLW7QgzyE47xH
y3LCUOsCdlGsB7h90kQf8l5lhR5RtJoPxWSzAR0LUMJZr4WgJvHpLnRXlD4CQXlCip6vK4XegdGa
1ClrEA8RdKat0mVkisWIQC1JfCRztP+oXH/fhgGWt7ID42OE7a41pWjvty6l9/RhL2nXrUu16D/I
KPqh9U31AJu4X/hj1QLcVdjcbYt2Fo/w8EK1zV67jh4lTBULsmvb3VaB9pHBnn8lM19j0ZllO7fV
uzsCcbeAi7LXVtZFKJaavKHnFh8qDxnx9HqBjXvuW90HUm9tFtau+9AZySYDZfWmAWqfAaa06Pqk
AiGV9/Hr9Up27YA8hoMKlexIFplhhwAl32RR+BwAW50miJRfKaz93PBVLVP5EfhksB1yjJZpokuP
5ViLwArLYn5+N8VqN1MFuqLzu1VSMmtGX709P/VF7R6ounA8PwMBZNei4d/GUrlriYbA+dGVbZnX
CZdpYmxwfHobX9cE5F2+ueGqiNeFJqtbw1erFUVsMniYQFoW7JXsM61xFy1YsUP1WI1tg641DbZd
0zNZgtNVOBo70/OyBSBFJENc+4XX2kXlQkH3VVb6ssF6BNjMoh+k9KEcvPeuMroPxY3WGiXzL5kF
RBXHUgLy36p3g0taTITG8VmQwv1g1dqsBNi+662kJd6MTinxannrebWKEjeMuamPnVW5r2pUKHN3
8NIN16116nPl8/y+aqEubfQhOOk+uqZmkB3VCoS5H4rNFlKjvBUyyYBN2Eq3RasOgLk091ljNe2a
WQUKapf4GT098oAnPRrHZ5/NZsdvtfIWaJ+/rNyi2QZtJcNAryg6zhGfCFp56DszXOpe3O2TqFKW
tVhLO1XwqpXRFsY2A0O7FnoFenxZKWvXUItNkNEB+6oyrgVYqVszi6xV1ObeTh2SbFXh/oNAi3U1
Qy5zp5SIhPtssrxNT88P1SCj0FWrmzDR4jvT8AkjWyLD9FsK8eYuMNLx0FjdTanU6b1iicm9NADU
YD100xSEeZTRErBiOKR6use0RC2JKlLa9kIrb+oujoAQttoEgMrnpSgPdwR9YkyBXvQiae1LxJn4
BAuLkTWD1ZdDlYP6qX+kSfLDSwvpOagsprhVAtrUwjxbjPSMkdoZyxR6KLtIrIm1PNM2gYluUhza
4DC2oTu3KuzRbld6My23DkEhsQI0/LyamSyvAfv0TTw3LAxSRgSRa4Q+ZAOXtOj2/R9xrwjHcPS7
ewmp7PnlJvK0jdsrC69n1NYhU73mlviCzbE8CaFiEoFn4g4tL3qlfjTIko1aWUtJdqtw6Qdyu2Kd
d4v0FpnboFNEJqkAaMcRV0/Fad2dHzw1vun0EjluWfkrqawLW2yj9lgrWnOUp3/hqfWX5C1o9vm1
v96gP0VzxC6Uc/FGUVrFvKjB3osKSfyu6t0onZic0qHMZgMfDAE9T88PQz4c9ZguNWNX8yRbk8tX
k9E6ZPTo00uTPGbZIRUdLcaHquhPcSr3J9JYfDu1XGFzfi0V6uaQgA0+P2uCYDihKGjnLQDO+fkX
zg9ZmIB6V6PD+ZkglzYELm0rGqa7q8CAltZuDEb310NahBR557EizGuooNtqolGSQ+kEo2jMNJkE
Ml2p13EafkoNKjOSQsyN0OUTREwtZ3zKepPE9aLOuRPUBnVua5YYK7xhZ4TBqsWXaWuUlSs1tsnx
oQKEhsgj9iHhb/02tN3sFcOcpW7adGOMDwG2NivEChOOS2DxjqojAonsjl/DHtRo/izN74Q3vaO2
VtW2OQ51WcRuy3NNuw1CIu3ya4xruuxP5q7SUyevfsIfaJh5ayaKB/9RxJKkCXil0m4eGY+eSQQA
w6bfPPaY8jLzZ2eSduitNCNcp/3R4oOb+lxlvh+IOsg36QYNY/vO529dknDKoy49yT0hijKzDZzF
Qv0IrNiJxbfp4yju8yhjbdHjeRW/KeMLoLLzrKVPZ73Pir9w9IzsQHWjKEsVpB9yg2UZkWDZWI6Y
7at2W2vRvEEH1RlvZdHw469ISee9Wjli9eIZbL9Wb34JciSI7VBeZR3wQv1FMpD41i8ebLuY89zW
0Yxz3fFBwVfyVZQOkmxHIBJyA5nexua9oi0/Hmwm/RO7VcL97Em7nL/TDIozVqycKro8gjWiuc/L
k67ciN0yZwiSpafUmhmjypKocBqgcJ75k6mOLYufiXIqcGcifgWpSJwofR+CH3oh2WrwI0moxMvQ
X4oPkWbM3P5G4YvR5MbxWTvH/ckVoNuqm7h77SrEXKFgB0gO6xz8phHNEvdVDFobuQR2cIvv+AYo
ocLa0SpY3zoR5wwJnl1YHxXGUmGZ8kfHUf7pFeknSe3QEf37Fn0mkknqpos55alLz38s23dPmE5h
WACETe9VCQh1zo5RUtp1zk6u+6xbkpMissiTbaRRrADamf3W6XLDXw0JfKrbAo9XrdRw1xbvY7lo
OIOAB4d1q88SwTY/5Jr9t7CYiwNft0PZtiHaar7Iu0UsApBboBCHNpZqnA/QJzZsn5/6XeBudAVl
nK2ITpltRuzn4Qw4HEFRSOGVKm2sGpmJ7D02ebknphPUM/VjCO2mXS98ZmJW/qjIa4ljTgkjOEW5
BtzKVnpj2ZqLOaOaA2Auk6WvLsZsHrRz8x6UdteuNHMxtJhlZ7GMucOBA94WG+EJBVGUPIbxsfGc
UV1VnxBGGSIchOLEF5WcFfyiMh71ZmWgh++ANM8kfyEHW9ZlhXyn6jtw7CkjZ7NAJ412bkzXVXTI
5AXiiHrKZVhCAheFVa+wFlxhCrEL+NWTQnxvNvsOVY0sCJTadoiJKoSCWZeu5iHWV0SRDn5AVG2B
u1D6lSjMiCOTiTGaTuHP5QEI7UYsbtG+IyqfsJ+azYnQAE0kx1BjgUd0cD5lG1hPlnRfIHTJbhRp
0/6UY6cp19wSCYHfciEzyVDnTXYsME0IGzc7pgUg9Le8qrHi3Hoo0NSTV+yL8WYsSiJCq5Fht3iW
6dr8R0W7ramBIyVSr46NOkvNl0JgwTZTDq0xgPvWBmL/wb3gujP3fpS4uqQHgwJPMMShY2GWCuCd
frAvUivr3nVSpMHxXmPioJgL5sx6v6m1/eBtTILOKrrHmRUcK+GnqNypwqmGzAezZaY3Iqk80T4X
7VzYBvlbnXMCCRRIjmUt6gh/CCsTehDjpsR7CQmV0Begds6XfrR+6P6KjphdmulKLpd0+To87gJV
r00ABHSJYm2pggY+uuO2YqJUaU5ucLoLOyDY0dNrErEiMLtHtkPtwKwvGEeYTGDVCatlj4dVptIJ
mIyIHAdSfe8BEKQaH7lfYcOHVjMWVLbub8DPShp617ncrXX1ToegrUF7r14b8bkblgSx6vbGbw+V
vMCg7uTqm9T91Jtjmq9YLLvR0vTWjbK19GMQz2rZUYLZWGUzIXLG9JZVHj1+m6/8/qbUYFCH8ZYY
zqzoU5n4mqs4TCOBjg7+Fv2cvoA2WkW7ykJsu9F8R+zYUDjo0WLQV9prG26EFBI7GSvzaUcBVALr
NjDLuZMohEFWwJHD7p17dyS2rUBGnnTUWLNYNdAf6JgJPSbgqzCbAUit3JWc7kQiwe3CTIGHLbps
Efs5CZwhVwwoYH54smHNTTbr+o3lOp7nTNdH+B7eMaL8yNALwNfndFYOqNvpEWa4ukK52sAd7ukr
AAdFMzV/G4edu06WPXpzbxV0K4+07Je6uOsTux9mfG7J2kJmxESHHBzJYb/k04aoW8vt0EuOyfSr
FlQZTkZ1hIkqgj+NzWFV5eXKkLyTpAyew3IpMZiptIOo7RkXtb3R8XlMisPGDVrFbF5E7dK1oEIT
0trA0JzwKd1MTRY1xESXcgaSdQxpRpSSqjJdJjj2qIoHscqmawoUR8G6VoA8q2JAJRzREq9J9e1I
RHkWsGdn93tlHJVtanBT98FdVRT+JgS6KRNf28ZV/sMChrkwhGrGzJUK+ar3l0qsHwvcBVs1bIlF
4N6yNSyhS8KLLECozAv7d8/0NwZLZSYRqa3o6rbv7+tWc/zODYAc19mmImvQq4zZNB4FY79VNAoa
lZLbMHB6TVoZ9aPGcIrQdt0I4aKV6hv2Tu2gYvuDiTzQT4cKVy8IN+boZhsNkRBDAcNunWQ/cqE4
jlb5mo3efhpQ9UwhtsAMrRmSaN7pVDppKajuCtDO9EB87UefQBiO+b673I63PvFwjUVlrTHyhF1+
oN4IDWczbhLGuj6KnJw1tiK+jZnfOCFTqRgdYT3gzmaQHVt5i9DDV6ebDokCubkG3Y7UWsucu0uo
VKdMfccVxA17ZLY211Q85spIzj+iWlLo3Gd3irfaLa+5JlEWususXSrsHnn+WpGTtcuEqg2A1UaN
7uHQUp41EWWzaho/+mwjjLeSf1+TMCkQVFuQlWBPUzeTqUYvzhXQ06d2RRGnH74FaLn8MVl6xs4M
tmJd/aArBnGmihyPS8CpZZegflMIAc4MayYjwGNLK06h72sfI5FVYT0QeCs5LMObe8JHnpdMljqI
0wsQT7bG/0lYg/YjrtyuYcr0KL8UU4QFLmwDG9XWmuCg3vC3xdFfpR70Gl1aCtpGlDJu0OZT9qXt
2CXbUMm3XYkukWoF3dvzzqC7j4YJ7lSWmcvxI+79+Z/FEO8Iw++wszOQDRFTCZJT9fGmlR6UPDiF
Zf4S6OVLzH/bRj82SFky6cH8KLXiXmm9t0LnLu5FfMFoKLv4thUSb50NXB0gx61Wey8LmM8xO/qS
TxebcshVxn5GUboiN0gc32rDCObVnQ+cGCutHVCZgSQTfTLFj04ODBzhQ75REGHSTecRjitXK01W
cDcRukk7oh7f6RJOLtRShAZmbcehvqmY5qumBe67YkYZMn+IG9DQbCaQnQDROKwrfU2/1/lgVJGV
PNYN0pOuREnedu2mdO+zyqUTLJrctrxc2mgNP60CqJZSAMwssOdJ77AfMI+yZSQclIhLKOxtLKjE
HYUIDSC9NDY68WjCXWffxmL74d7TVWany9xa82vs5NsKhgOFYE1VfI4evom05KxIGB6LWRd1Kw0A
V5q+knc3F+VwTXbI1gjSWUowXauWYX/Q9MegSdjLu6tEdMALMRpsPfxZSk9+Wdge18KI5kpc/l+m
zmO5cWDJol+ECHizJRxBT0qU2yBaUje89/j6OXgTE/MWrZbaSCRQqMq8Jm9Ksd4rjt7+a+LXKVnt
xVzcbpg/l2k5MPTLWxhSzSNfneOXyqaf20WoseLVUejHE3YwxqgDdXzE1Z7c3VHZc64YZSBO9lgf
1IS6WvxINEdS9gIXd7iRbjrydBk7Y3HMX9NApukbkhtNLp+TF25UztjZzLWlor8KBGpiIWt2uYdB
fiUHaJ/rBjXkQuTKutR2m/+dNDtk7KZ0NEdX1m2THDVeZUx5vZWfHFx542YT1ZsTUVBx81cezYvQ
XmLlCvMukKToEGQ5YBiSjw11IAOhKyeSvLkiXCIo2YvmN8rZOXQyzSkhC+OdDjgVpa3HGzG9JAqk
+iAxcb1cwUzdKnNZEfy/6C+nP3+7zXafCTtEssfAMt6pQYZiz633cvNOJpEsHUlbyWuHLJay2jeD
Q0AeV0Mq+a8MbE3fCtMN1Us37ZdpT0BrJzw6hlcruU21119JpN41PVH390nYW8bdoqzrqpM4ng3T
m02PuPbe9Nb8Iw4dwCVJcHjWS92dRHdQfEQg5upbWlB2wDCOpvlj4yfRQeUKdDbvd9UCJfHMFBx6
H42B+kq2oa9c+j1qkd/1OB+Nh3qDkthuki+SExBPfE7C8Gnqh52yjW92paVhYqKaHWog1haBbl7G
LpjQXdW4VeOWzuQipIlXhokfYa+V8t9FrM/zVku/ltVvr4uBYDiA+Cm3AwSqrEg0rSqmRNSATFs0
qK8jzdhN/Sg5smWee8n0YD6zPQW11vJYf4fmnwxFo3RA4yFHjlxc2+UapXCiV+r3ioCMwl8Ej04n
pD5j2LYoeEPtFflbn35a6ZWSVcen2pxWJntnuQtO3GxI+qUoDFspzoJ+FrO3XmWiL0Vnu57M5VCV
34JkD8nf2DiT06FOQZ9d0/RzFEc2H49SVAGaaHbh1q50z+3qpQb9eUTG9vCSrK+DHJAVdNDl3Fma
ByP47aIeiNLd5qDv+vYgN4+ifxJitkNRbAjOGvH0W18j2Qhi87D696i7cSS7q7ZX/w4JdaDKCv/L
VHtbAkRM/JnYbCW1SZwAIv4rCK+kQexj87wKjkCaaP6rk/S7rK8FUEK2G+JgaNkbg3ALu9Aje5R/
yJ8gnVjfDSu1oLyXeFxrxVXCe8g1DeUPefmcX5Zu3UaH+1TKlmeNUGRHhYnareKk8qO2vmLedVYe
BN0nhzdWv5tK2Y0CARf0a3wKYzaKTiUeovLH2K5bMODtLm4lSy1cX2XegSoSgCNfyfuxk9r/3++F
LMAZUjQWd8K7bFY9B73aHCVak/azqVxT2pP/O1l0rD/FEoiU2mn+4OUJxZOXwucLDcgYk6MIcC/t
cRe2Cs8ly29yIOTL0qMhqUl5MP9IurvkLmnd7cgzo9PquXN86QaBZ/+YZp7S+cr00eJSQPc9kQRS
G36jfyKAsvMhiA2f7PhGZuPMdmN7gDbmNC/2q4h/ov4w58DqHAXuUYa/T7gREoDKKJUXuFjNW8DQ
jFgxPINKpydtxCWzm/QTvzbJRelJOcxS9sN2GMl1n3Kv0JZPSY8FvzU1TuuBYYqfqJiiXdxpqz0X
JHysIhOiE6FhgZiKY7aDFXRyB7zkLjGBFllX2YYp1Nx1M/T06q85K6cloarrGcN/rhvRtfqm59lP
anfNy3tVg4GVgvgp15O/4HE1Vq9RCGcfhWthZt29DFYvsshJEm8liPE0qoxxDzVm60N8CUb6MY2t
+j6aRE6Xw2+SQwGW6jKDO8PedTLlWVjvJmwiHAfDd6r9awNzSYNkzd4Gvfq10gKEY/C6ZDpUS+Qu
WXxf0L7UU/umyzH1rMJUYwtqp5weXQsoFREEky2Kl8+LnQOPCpEfs0NPCuOd+bX9/n9fV8ohBhZR
X7c/6CxIuoQ9R53WYYPcYzuq6DjlOTwJOlENnXgd0VS5aXQMeZoqxQRyqTfgbIhDWPfhEk/WRW2F
y0StMBNzTo6NL4nLRz2RVrEySom/2/5NU8rHId83Fwpzi+H8tXqiaOrNblewgPYWWZsxAEUXjBQN
e+iQ7BGaNGpPieynqrkRZLJTlU8IrWH+E44MIWZyPA0jCk9/REySnfrC4045xECRW7bLiKnRozsM
Liz5x0TNokpn0yRyiE+V7Nk0NyV8arBR+Y5lb+2CPnwaWblrX9Po0jW3iQu7UPmsbjOcFJKTq8sq
3cL8EOdP4rrSorYz3rMq+6N4ifmKMim29klz4d9EwkXQH4ureI3w0gsYZvy5uYZMlWhIb/KU6Dga
XMSSQ3jc5dEtxmM5O5l66KyPSboaH+RCDTkDZzuSvxy2HqgdusWkvcXaqe8DsT5aDIHmadXdMT+Z
kScqhyFqbIJd+u5eVZAa954jp41ydqRgpFsT35fkLOpeNX3LwkWdiTB7jM1VlIIycQtGNJmc0D/Z
9C31wdzdxe7XTM76+C03F2VmUtqlVJwp8qxkp0PeQ1CSppaGgY76nLDAVr6t424pDqb0FY+Hof1b
WvuF780L5PVKQYedZd1VAOvCk6hCPmkeXeVmRzH+SM2YPX7YiYn9VgZVLt1jvfxnmIMvF/VNjNef
jvTmchr2Mfm3xkwd3VU/9cjFNEHz/vMhL81AtcaPSQ49ua7/Tgq78MCD0tdQ5sL8Uq3mMe2mH3KS
QAMm6R3xy35E5qJGG7FMhD3i0mVPwgrFoVTQaxijbybtxwgV1An9rypHB+Q/vW3mRu9XC9WXaj7a
Nim8nDo7CQ2EVIumB1KsPXNr5H8IyRXxSbarCsuPlWwJNH1P+M58qeto9RloVPNX7syPu0aMvw/S
mOHsyuxYnUJQYb+CG7Zcg3n8TAkJg0S4ZTFpy0PZeSSrjK+NOvlCZO1LMSTtqnLMIb4wH4tgRr0X
IEHoUnKpehCEaEtW6WNCat06lYegInUQVGNJUTvr5kmEHR007adD+GiiGXC6snhg7qjdhmlp3trl
kSdMnL3tpH+qYeKq2dy9JVahH5LafIrjChpjtc1Hl+R/qQD24zouZ7LKOPkTcfYMKlkUMTib0qNG
ysULMAc7ON+1ohhFOacjEWPREv/2qWYWJigZzKwLJbdE5jLOL02HMpeoxZcpUuhAjuKGMsvU5jkd
86HrAEvlRDRAgVWqanSdL4mOIialdOsGMqnr3hFrODmxroUHA4mrOwqRXSgYWxz4eFHzpTqbmzBv
Vxq/2RSH11x4lpNKFiBamtlYmfDIESqMC0KcIf8XT5HmVytlhVEyk8OiQhAkbHfLmghQcSnSDFhD
MtmYxhPi6lrLnLAWtFR2p9LNjAU9VB6JTqLE1klZevSLReJJkfimDMborgALqC0M2U3aBW10uhLd
EqvCT1waAfPnJ8cSOw7qySujn+w4lET/1OCR1gIVEubFSW3Hj9pgWkIi5zdR5XARkayplqfqOnW0
UpDljKxpKP05lPcZfUhGUBE1tvm2NkmgZi9oi9n+95NWOpDrJ6sB0ii794nDSB2+ZROOliineM/u
l1bTI0518EUsPsgoQLWaoFfMc7L+yYbROoQGMUJLUx4SaO9TF+GuQ6OoKSk/UuN0jPuzsBihs+Qp
NURuPbosDD2m0OZHSdgih5EwLiLf6D8flH489aIm+mo2rWgEFJeA6qvcjsTNIic8IVYQ9kMd0UDL
dh4W4LGxdumSpd4v4TI5+PcJcu6zHqWgUThFLD/r1sUaonqygHBuix+cj//5MA7vahZVftRVZ3lU
JALNhv/+YEyMItOEKnfbDST7/w9y0oPU/ufr//o0XicEK7zhb4RsrlIlc2CwoKJCbjmbOtUdxw1g
yxVaeJ1Tuv6W1fJ3Fdle417aExF4mKWpPvdyrQRR379KWbO8pZGCBHXqPvuSCb1DuUy7YiGQNdrS
t9dsxZduqDfizVhtka2YB7MvFycjatQxzMomyG8MMpDtJV+UwCwrX2B8Fe2QHFY7BgOmntRb40mM
yunUppyy4mhsYafJJ7ol1Eoh1MQ4hrew55FkOELQWCAlIVuD+SkUlXocxK6wrWhHuEn5OeNXIaKT
Eih2k6gZwSPE+YPkw2S3khEevyTNUO7yjYkX05BZvADXgzIEEfMPXvIiK49DB8ZjVrpBd9J4ETMr
Hz0Chp1E3pqzJd3ussQks0xQIyeEOjcy5qjnDTBCUceA4iqjghTN6efhtKLSBdSRLurUjke5kR5T
oj+bFJRMhKcvZc1Zh6Z0hVT+6HtC3bOcZMJEqD8qyVwPZmh0+ykTkgtxlZIjMX1Cj6rFnxdgIsJ9
LMecLGZmqjgpa33Dj1QjIM53OZIg6Zp9Gl8gG08NM1E9A0F1VtT1UWikT2msBi9NkbsPFepZta8G
tw+LaieT0HpoLqNWu3VDEdQZdKPaqV1RzBTIDgFhFtObZn3de3lbbur3xilQLtMpFSkkxfhCHoro
5NEE/SPr5Q2+C1tOcQgH5YccVtHrKmhAo9OPQkjn1RnZgOZRCYbGihwzVVd2EPNnFr5laxrcsh4f
SRLRw2oTJ2f5C45KoPBoDvd54fjuBvFrLaQT7pvkOFry12ARXtSLIGCEh8J7LKngJHH9MIZcuU9z
Kl1CdQF1mOFXlPasNEXs1aVZO0Wy/NSzjnBgbtTDlC4/TR/P99bq5nvCSR5UYQa51KvzvSoKt7Yo
s8QMIGOayR2p9d5ZamL66msbxR4iWFL7IoHUr65raRUzZjpRlCDJ9AieT/y8blu7sKzQ0TVzcBNi
WY+Ksr4J3+k69I6VqV6oKL8WryI2b4tKxKkGVxBiX6I3tWy9/GNsZ6IsMCsQ9qy0XlMNPxFj/dd0
VzB9KyIqtktNRxAR2GiXMn9VyOzT2H3I612iIGuYeL2emumM+mkn6vC25b7VqfhUqIp28YcRrHFW
ckejMEjCFsZBPtbJFe39zmjg9YeSBEIagOLB8eEVlupy15ltve+aj3hhv9x3BEGrTbDUZwEN3cTp
3R1EeUMYVS+h0m7r1lGQNbePttwvLA0VMhp9GDaiSXZUFrT5EmsfC5SVaq52Q5qUQB8YX7mgQCcS
1w0AEfA0B/YZ5KNeal6THqdYDNhFy+Vkrastt4tTnVOZV/JMYON6/Q9p2cW+ahJ8Q9PrmMmWp1Tt
buXQMur3hZhEUTxa6Uct7y16lHL+KtODJj7Z1EbxMJoXGZgke0G9bwvVT2EgxIzkHT/HFsxLDGSg
HebyrTXwJmX/kuk9oe3ht5liZUhEdyJycPHM5Jln72bnjmkgJEGkf6fSfUhPSe/L8klKMWxb51mA
cjKfhMvayJLUAs0E4t7qVZxKW8dXbsDhGfLrmL4XNQIh0gcZxk88WMbGCpFdS/eqOc/ZS2tdDGj0
rGOEZzg4WdCpvTtLpaMlQUErEM7c09j0RrJRWxmBF4ZtAbLyTwxmP5NCA30cZnbOpe4qetULPLrp
FNS5g2Ju9OkgIVhoj3IsO1P46IE+CSCIISwrb5G8nvZugKxycsgrFs/s1MeitLuh2rH7aMKMQPMt
PFX8h2a6h8CmcvggM1gJj61E6GzW7iWdA2OpNkXh6htaf40YjRYWpa8siUVdn+9cChvo3cmpE8bP
fZoi8MYewTNd3a0T/Cj14QEB8wbI7zhabHE4i+BovdZCnTwGnOBLdgSFSpd/HfaPvCSOraqcwgjG
qnVa9WNOD5BMtoLMZGpY1cXsKwaSoY1CsIa/YUfyGAmhhvxU+J4kaI6bnahvg470TEO+iBzYXUzK
oALJ68tlQQGG1KR+F2dmbSK7qJBf5FVzaOJbDpXIs7atRUYibJgYV4L7HV8XIEeOU6kvoUdfInOf
DiSdrtdcPBfhlcx0GK2/4YAywrSRujiJeOvih0QTz0S3eLIlpBUmLu3OZbGE8g8F/jQw81Tbtblw
iodLNDD+rUUOS2budkhbvkE0uMHc+LV7qKZ5bmrRS7hVYrgv5+mgslYQYmaGu9HwUDUY09SkOsI2
jEA0umoRgA0gBwojgw6h8mcXSvbzsp/zCHyHey7908V/zagcQEFjPD4TUHqroUcpZeoe8K7kfYlQ
NxCdLlY1lw0ZTnGMMEOLGmNEY8iN+mx0mLFNf/tHiBEi+a9UoR1ovicou6hunM2LuUlh5g2rcDlK
6sKNgJJ4WeirjAkIG6xTrWO0siOwjEfQNtQTP3GicWZpDPfSQG53nrZI08O4BjyqmULeKANapcWP
Nf3Ul79W+cP0A97TX4YdORIB4+EXOei2rj+FJvHE+GmVimtSaiq7ugPL1+2K95TE5k4ISSFbvqRB
ti3pPmsfmE2DHr52bamdKIm2Jn2TuO7b7pRGOmdCvVu5iKKFc1U9WMm2Dc87kUm99ZihifnKcjiz
8NgpF0W5Zv1nChGuVa4h1d/KnLHNpoSyn7th3+knOSGknAiNqmYCH8YA1EhqWwCw4mVUV/bbL1E6
CRZuoMyL5ficlKnDdV+34PZe2cVi6+npySKzF7VII5YwI9s2DbAkR1RPNeO1ZdkJlbe5ZHNrX3m1
DMsGATUAth5p/i6tgTzHzsbbVJcmiMNLKcG3pHbYfqTR2TSeIywcfX4KgNm620tJz+jBleROjKtV
+9V4L8aADSjVziHNa/mIzbs8HxbrDQ3H2jLe6Nyo72hlxB4Nu8LTRhRbYGXSrkkznFMJ8gM/0W9m
5bXZa8vXSXYs+6NSH2KsqGRnro+yfUn+wkqsqXkZe44QUt0IquIqocQTJq7QsQp/o/CRDZgE92Z8
i6cF9P3cJcesd0r93nI+wLnGiMEObe3LtNQ7Lfu3FscBnYPhWYwXQ6S2pi/yCPNr69ahWy6Lde7a
fdOcy9LXe1/d6klWx5HxHaympjsYwimVDpn0ty8v8gxk9DcO3xNjj9AGpF8OzxNpGwAR6XOufy/m
8q6El3h+au2Ppnym9YVyqtePLZM3pCreDeE5yk5J9zGOsJxvpYZHcs+KB58AnT4hP4qKRzPe5aGz
u+SWjK9x7ZYytMNwLjUSco8SN338zfrCNucPRd5DzI4oqErjnoZHLgDvNBR+pDEhhfsLRVPJBrdt
8xHqB0yXFLk7i2PZwlFjhwqinuEt3giFI1cYzn9UMFC9zuVh1l8H6yGMP6J8mZRbUp9T1StF6s8a
KdRZJjZFPY+IfpoG9I0CZuOzNpOfDZEWme6iUBON3iRG6GmuSvRJZj05YfgKqk2dIRRBNjG95aGU
UJ7YAn06Q6PYt4ZXTBl72j0ufNwxSosDreYeBYMRTE3QFQw/qa6FfFpUF8idJioDawjlf83A69pX
8luoPrQKv9GzpAboTt2KSGYELAzE6jo055NWHvXuII3PmVzdkKhNIwOOh+MO3yU45TYIW6a5y//G
8m83v6PFIA14lwW9ptmSuK2WtLoIqkjV8ZyzQ1/CizLOwVw4SffoWxfjOU3vskr9Fsj6d1OfVZ2a
zR2pXEock93BnD11e3+gfbpTEuwsvYbmtZTuY3cq2v1avRUCQsODmHmF6ZuGryHmw/C3S5Bulbel
O2gXhR2+xQRdQrPucxF9xk3iAjKnxHiiF5NSeOuDLp3S9puxo5ng1cSipPNXU14L62xKpzi8GSrg
o9vJpzl5bzgJkvS0GMGMNtCmc7dqjGZ42TjgtkDYd9LOIK8G/VsJyVOmLXzhWqfLVV0u9bpPrUs8
/inwK4C/kqKwAkZyix654ZQr0Hn9KnIfwlvRBE3xmWvHruZ4tKshaJLLgOJHST9a1c9kDUfEw2iP
4rAfyDNGXhZfOaDz5JoqV6k9IllYpkN4Qs1lkUqbZ+cEqlA7KPN3PH2h00W/yndFbLHMFws1T+Qq
s6sZF1F/WkiMjIALJsq/XfLFVUB4GAke71ovronwNdTnovfFayv6heou+hM18IpaU9A/B+tX4qlQ
N90TSFyXXLIInXpyCXV37S6F/NLGW7n83hMqKB2n5A2mYNcUD/5I0gkXKdIcCP3a6vfEeBM20IuG
LrytuUPVm3GwcrxQmGrrOUzMnc5g9M4MQvmU0Tw1BHU3dzlyJ+vayq80jlylL4Up6qSiwzfKJ95p
MtjVipynO4XWQUne8+6BzquLn+OWgn1vs3/xfB3jq7R8z0KF3xqp5viGtdLWyYtGkpXhfmzbF1SO
enXS0zc19c2SirEK5ux1zu9F9yVPr/C3CgOrqwjR2DNXnuztHaOFpnMG+9uKj6p9lvPfJnphk4e0
bHAGaC+l/D21z1otIKEazS3DAe3OJifBl7jp530tdF6RDVZMemi+9OGstr2Hj23XDISWJFcTEjrm
ILyYoBRhCmlRBeJyKNVnZpl2m3rMIjQHGHCqSCS3Ocx1ryyFi55xE/eGFU+0hILtteR4ma+VeeU+
1+s5T/fC7FJ7zOlLlkMNENNNuLGnWoc122iKd6qaGiGB8UeUEENbLlKdWjixjKf+TGzybiq9pP+s
NHvQqSdooFkLxltSPjd1bPaPLSvl532QO4y+91RDNxVHEX/vwhyuC41Cne4zyg9SmeZyV9T3FbGn
eemKz8j8w8HDxmiY7yRPA/BumlsEsfL4Mud/FevGVtIonHE7QJU+pr9VD7L4NvA6uyZYRX8BAxjf
1+lr204MP4Kntm78eI78QX1UbC3SW996xojKs7pRvtxLdrpauE3pl57bMdMwZZXDWvmXIa6PXVYe
u6oqQfhI97D7UPnLWPNM9EF1tk8lirWNFjmvbIL1a4Z6PgmAAZELGpDZrMDQjejDAr306vS+1F8A
FCnEQfIzooQoHn13nNJjbX1akmsAUc93Yf5FzbBOf6PsSLy7GAFcIZ1V6Lfnam+VkuNNKZJFJcSb
X4+UySK7oFrMlj1zNMmcl1ZuPg3VV5voUcvw72F8rdrku+QH464B9GSAyE4iVXEhiUgcvXFJ2WzW
/VJgTarNI0Mqj7wDsVcOVtx5BeKmKez8pPsyivg9JYd7T1K3H0L4YD34kPpRB9/5s5nayBs/9wWM
Jo9XhjzXjA17NU38dRZPLRlZ86PdquHCtBPkrHpOHALyclBLIAfERCJU059RM3Yr0aTIeO3WWjd9
m2rXTXg3TA29tEBEnpqIsLSEw6Hc87PxU+3TxOkPGph+1jmr+CklwcSK7w5V55pibDdGcEq7R7ue
kc/REKvGs2W8GYNXW+lzlF7Z5MXIkaq3kSVdhT4auJHYv31d+Mn0AsHftjSgO5TKTMrHdwPWIgao
Zsv+L+rpmABeZRO/TPS3ydEY/iL39SkMACxLpIHDZ17th/6q36zlgQAG83OLWti8I++Z6LFTs74I
VtMf83zTQaszxU8AcT72xU5L7o3ys2CnwBHC8E0Gr+z10DOgcRtrYFrWpfuocthxR3+ZxhcmGdkK
fuLyp42vCrL/TjxWk60xN6ZFIlee6uWxNi8KzmmK6g6JT3liPoszUO/nxh2wnI/U+AkyveScwaS+
S82LJRtb+c8XbX4W+ptmwIEZp6K/Duml7o41Vlc1uRnLQ1sedX1gXte2XEM6uPqJdFgQjgbxevKi
kwDFHTz11YIadjBZFQS8V+XY0yBvxJpCQ1Mhge6U5A23Gn5g6ZWzC6G4kR5oXGt7U7U1joG0U/tW
46M6BEp7NMj1SI5NetFUWIMvfXxF/izLL0u+brL1bD6sSpBj44JF+7RUxMa/o4pGkiECoCvtdBox
/BY25bHBjrmeR7ZCQaG59nA0qAlMjT8zGwzDc+JRN0CLWyYj/sd3Zag/03x9Ej2FBaEUZtzaGJmZ
CEcHTb1rVTcsrqoSwyhi0QoZM3AF/2fnMZcLNdLMupreSxHK64gCPs3/LdbBmq9UVlPvs+uV5ssG
YKXl37KGI9yAmuo2ZgyTOE3t3Sr/LTn44Ve7caQwFa9S+zOu1570RjJXcoo1f1Xu+Qz2czLqi9TY
iogcCvbzphs/jXqy/uF358/wTI6ry1ZTzwbOJ+Q/Xjj4ZhdkhRcXaLGuYuTjetYEDvCXiRpffpWn
dxSrYYPKwwOpy6aXWDoY8WsDDC6/j9QA2dmkm5XcGk2X8MuzYIWaGyKN7aaJsUoTdfCU/YpjzxJt
DBuBa7kTxmcu+SU1y2Zq1n7U7iPsEDy8SMtXkT6FCcFZc7aqX3JHdlns7jarhmj9QeXdSveVekU7
0q5wBfX5Moo+NeHwuclrcebatUabMXs/s6T49US7gO/7kJeXMmzYdE7d+D5MqJbT/YwvYcGYeO2k
f6Lp5yX0bRsI/Kn8WYg3a/wTre/z/Ky1103inD2kyg/7YLXc7EfXgj4OEm1vph4jexBSlMm+4ihL
9m2Djj7QmlNasyn5+eIw5qSnk0bOGAZVT96Qn9x6Roev70X4BHVP1U85O1nDQ7V8uf5k/lQs+7qx
z4VbPzltfTMoecJzPTlGceTYoYyTjBesRBiDdA0bHqyiJxaniA0WvYjMiELrIemOMD8W+Z2icq79
QvKquYaUhCC2e9wNohslN2B4ldQ21efkMNSz0NF34UwJEKYuyRusaO9m2vxbhsk+Q49iL3HK5mMY
zyLUCzscmU7QEIPRtvO5zGgoI86a0hG7s1E/mCxBr1xCoqGRpe4uxcir1XpTedrtOuzqNyOWaf1C
JIomPjccXmzWYc3eBIr6mg13eZFwKxhvhlbYLnITW14bu9F+BwXh/85snaGtX0ITWBgMLLJGp7Cq
vaFPLkWQkr7LFmQnko5dvgZlQdt00apD2DODz8D5qjmR4lm6j4ZcZTNG4BFzfSVm+YSwhwykkJZh
p09HEFcRW1YsPsXfgkgFOOX2bgo9DfbT7MR/oaD64CHbj0Lw17fJpepHZWecmULBCyCfztB2SQBA
FkuvDfi0KdPGYvWNki+qOuhwwote1wFRAQpEtQWX4hi1eN1i1TnUIGb0RyoQj3/X5e8E8YHvnU2X
rQgfRziCXrhR5tdvgoEwRGHYwY7opHWvylg1mLWDAMfj8O4geunKeJA5e5y8+hE4XWCJdgJSLeFv
ZGUOA8DcplTsDQzrrOuAr6K+iO25nfJdgbW1vq0hVrRLqvqtdaMemky/Fc8zOtqo3E04dmVA44WB
ZZH+aMBxFtg4fVrIF0iOstl5uqIjEqUw4UHLM8Zu8Xs4z15SpPYoUrYiSWnYdrnuky7YHdsHPpJD
I3D1h9AR8QV1KGapz+q3ZkAHfsNTbWMiRpB1sYxNnboiMq+4OJ7M85UKH5oUeavE4LfxbRjvzfKx
Yq+tyVTTPoz6JyOMd3pvwPGWrHTi5bvMzo3xZ2g+xPyRIXAF/mMB+pXSn9uIHu1FL54Lk6lsaZ5O
YSYEeMiOJfsEJwHCSwsovgWZM5rvUOR4FA0XPdQuk44jWVGLTB78gtMKQcAi1c6UfDXwrDLLAUyq
MtzcfLUueY9WLeaspXRU/RqZ2Q7EPVF/zXavF6JbFJ0dUaSU6iuKgRpGPPZLDAp57dcNnuJj39ya
5I/GpoAbhqqfaro3sHu9sEeHiDxjJPYFt8ttUFD62yNOI4VMz3BSrHaYOBcH1Ues+AmIUiY4vfKR
ob3r0tjLk2afpOTrAM4a2meEL42Ju+XONji3EOzv0bhB7LZ7Pt+m93g11UlsAKe0bm9hCot6N/kc
i/cRMUg4hP4ypy6EjB2XvQNgMepHedJf9C4+NQCdA/gHODjQaWTuppYVnIe7sT8Z2b5sLnO+n3UW
yFNvXmm0A1xg7Jd1c4N6wI4DOBKO1P3YgApKJPNHYPLm5lwzrL0E6lFrhruIqZf3DPwgU0THU42k
yJi+zUJwqv7VWBU48CJQmw6NWgjru0cjIb235oJufnQHi/G0pkN4RoizKKcVWnAmatX3OIdnowq9
oYBRaJA6Ny3W1/l/ODqz5dSxJIp+kSI0D68gEPNgsMF+UWBfW/M8HElfX0v10B3RHVU2BnFOZu69
VxKwSvnH5XikTuCxHZ1/umXe+kZQ9wfNdoiIZxY9MT5YKF0fvYfhQKpOXqVN+GXoqpvho1XxURX+
j4pWXhpXX09XpRKtAjxjKfKHgtGsV44Z3zUQDdusxAxv7+X8btX+usA1keMAA6jOD9Z6raY1qLY9
3qTBIBurhy9BJGVyjLWpkn3Evza/tCmByXJrWHZrUjPaOSN3P3Hpk5hcJxRHKLRDdFdyZdlT2VK2
pbPIiHuyWNZSDJNP4J6mR5I0d05lNI7kKr2/kHT/SLmlCT6bDjw59Vu+1Tj/MynYIzdINq0+dnFZ
WaaWsm9aeTfqEue1oK37SJl0dzRqdda6Yf0jyyWREpiExUkJiGja8XIUxqazYQ42eCMxMkT4t/Vi
DghgoYF7HcoUCdp72YxuiHopF0+7gW8SX/rup7NwYNIKjBZ2QI1bh/rdqWx3oRvqrym3e05IHvOf
tuR9LD0quyYx7rU0rtpWg1qiQqznlPJpWAfs5POkremdRdU8GSXVKtvTWmXBiE2Z5/HDqZHVRUbh
2MxfSeJFgo6JeXP+C6ViYQ3fdtMsK9m/OF3JlK3Bwf5lQP8yOpbB63O8w+kOOLLwX1s9io607AlY
9vrqEHAkY7nXOJFq+zanw0Qau7OqGoXysjXsG4i0iQ3grdPx/rkh3rN8WPnJ54hvo2mu5Ek2Dglb
DbU/JEOnpZ8QzI4jMmblYuSXgvMkDgbYN2TShZUyJkV3NYhL2/0j7lsv/zPMeJmZg8vmVqKWIAC6
iMSrdJVmTdz4tQwNltxbXAw6AmCPM+xW9ulbjQIpd+FBIJioaJhoVIhePpe+Wp9t5VbuucGiwuZj
qnnid6pGiBE/QKGZl6EpvAYnse9/xQHAQrKkiRUiJlykhhyX2MWwLV0njpVli/E2j/lqWQI3vJGZ
dG68NL9ZWiZ/rt8ezfGUYlxOBUwTYXrMxwFN4OSWvQppQGNmWiQfZYvpWQmPFoaTeL7TnGMC7rdX
s12DQVJ1dHSjr5S6PkycJS7ajLOMYmFhGGLlUBNnXCS+sqEqH/Jk22fHeLamBxYWmTJz0o2QTWC+
jvYNStOdZa15zoNL6OUzdY0FNyqx3yB+dTFHPlyOgDnMdf4oqjlOxmS0fsr6REhhL8l3rX1nuse5
aBH3sfPmoP8LGxCddL3U6PJOUzFuJjYGzkJDLbL93sX3+tuUnPZaW+NfhpFC5o4xVuhKNkmT+GWT
2i3OtUhWKcsnpYdG9RJzMejIUdDSEMGt+mDIu5I7RDvXmrX4Jf7kygbAP0MZL3jbJAhny5xRAMQC
HMcLCua8/XCaEWBivdCbe8fd2n8L68eazh1uW4FpOwv3dvAtcx2m6SOrj7FR0DNKMS6u+pZaSAiB
JJagomTVZTaHVKEOnDBH1d8tdW5Hh3okXI5ACyzuWe2o52TwpuI7mfJyKWGPhlJknKucHDw5i7zC
JWwAprC+556cGZWTIYh3niE42Gmo8AdwL2c70fGCqCojMD72cEu6J+5EifAn4x684/Vy6L8aIbkV
r4j+mPpPpyjHjYSp9VTo37IBLFOHoMXb7YhpodrSegBx48/RHW+KJ9/FLeR2cg32M3INYq01GDlY
Z5z4keXxIzKiDLGAjVOYdJTMDOlOZHS1hHTnokYtXZgOWeBWFuINNNvWsbF/xqnCxR8nHki0kFY+
xtI9aFhxEblkCuDBVHWXy7IljLoAS7TgS+Sx4MmVcAcrpTe1pTslO71TX7YOgyuTQFvVuX0fM5qX
Vc/zrEzJ0cDU6TDhjCk9p6BaWETmI0cnupL9ZOJE+fud0VUp31P/aWfX3GQCJh+k7mDKmA5SuXu0
AUnEKurq1cCYpi8chihGMitv433KTGs71l20rBNj1we9c83H8Q4Fdp8pysEXkro0BI6H4uEkE1yd
L753tmwvRzYtaZF2jzL1O1etedzMV9+Xao8d11tsSywo71/xTJmyOmvRy/RZ8Th8whtaKC3QLrgE
ZotaVhATPAcUJ/rw6+AgC9nWRuVjGShVqu3ObMyp1jf0pSPhCDqPJGSlLxsHl/LIV8jvfWehQSzA
BhSRB2MwxxgoWNdqSKLUrH54OvV10LSh29j1PYhN/cSMVncwaqmysWkGwCbO55jisIl/fWMjmwPP
3kdcXQbpRBzcME+qeZ66QxSk/yRbfhb10eJR0+dn0pJJcwHh/PGDYQNxwiCxIW/KeaCYTj/x0B+z
arxRIKQdAT6QwDTrTEtbd9JdfFG2+EikT9IM7hBNJycaPeGX66bHqsq03HgN6SUnfPxy0lM+MBIc
1IVVN+g1b2KcPgwtOtQybhVVz95tTA7rQZOfSqQWx6DJ8SBgI3mBrtI0sRqiPwMMbV3hIn/WXPFE
Qd/tcQ8Hdyk3ODYasGUVu4rcKGmf8gwCVom3i7FTsR+UJXXMsIGSCyIhTTD3yowHjGl8xNyVYpA/
h0kxOcSE5ZpBtFWTryTQ+Wr5Q8tFSHfT1xFHRodPPEnIv5b6iGI4PEeDvhXFJqrrf80QfTSUXV3x
jKt801XEh1Qeu+Av6G7luFVEu+hPYfPDxLLXMXhUlDxNWez0KT6WuKu8zjIDguLOFk4s7gO5eRSB
Qm0dl2hpZrzqDKhEiSV/jnqwyVITV7myK3x1OREitbtHoJwi6VxW/3ymrE1fXVtlK+pgOuaa/RgE
R27VGli6BL7oBhhZaVQ4d2mW246W2ra5nBpJfoQaHOcx6qpd4lPX6ShsHShEXpm9IFI7uVn6JrGC
G6tQMOGE99NlUzME812N3J9VXSTj08T/7rfB0iSfAD+V5lMi0+g5ykbtHjlHFRuS13E1O2b6xbKn
6fS1vzZlOJ7y6MW3rvWiCKiCJ5gUBEbiVXr0sk3y7oMtkXsM6Rx76ZEN1UZrmUWSZe1ob9Ozxh6s
cOo2DY1Gprfv4QAjGRRWZ7t9Sn+sDGvTAWWT3UdJ+rFjmnZlLunjLA5psKVHDjSMRCCz8Lh6M+Tk
FQj2Cxe95UWxc0wV9dzLzQ1/oVtAGAoCfzGu5AiTNOsGugqCSeDFI/7J6tL3O4uWBtso4oKxVNvv
Jt4Wf0JJLl1PGGwcq8jVqrWsA/lssuaXxc3N8AHl2O89Q7sa/i3hJ8UayVbYJRGbMXgzWPSUzsfW
su3euvpTCq9wAMZHEQ7f0+iAgZCWdnDQgofZeEI+8cVf0kszE6I60KWzBrsrHq958iNZhyhkyXew
rWqv6faBuUmri+wcI36D7IXJruo2dvSjxIzt87dB28uNF9p7nbnnqSbJJlSkjOJfFlrfo/mvps+w
KIShKzBb6kiRzrGz9EeZCOcHVJ7ISLAt13qg/QoKHTB/SrRLdfvmjOp7ogc/Ws9FxW14a8BOcv5E
iDKhb7lKE7z0uNWhm4UvOfTrpWLrPz7DqjA8jGq7ANgcJc8BlV89jxCYB+q13XJKfsoURsu6Lt56
ArbnkR7HZqMwWT3sFzYdLUPc5FklVyz1UrgxFK7uNrt1VkakW+peOc8C3SyClNHxwRoWv8rsnnTU
XpSqd1jXr6kmDQz3HaxH+xlGyiHVvZYV0dNKJBcLFk30NMINh2aY7mztbRyecHcOk7TPfMa9v5Hj
Si0I7R2MUVKSMkHJES1y5yRXZ3qLB4ZfDzsF9vUv7C++/xGq4CQwORhP25fvU+Jl/V44mzo8onCj
eEMGXEcq5mTBAVP1FvZVn6l4pyyjYDrXjbSHoDe9SLANC1UwYwtH4zyqwwahDSBUhPT9vxXFXpMu
gWHzJFqKZJ76KzThZNiC8y4N+nD5mJQnNKY36iLmqCK3eTbXULieZS//ypV4468u+KKaAEcATyzD
dK+LdaKtChz35aWkzww+rOBsmq/aXJflnyRd1Pg9j3hJ6U7W/qEEaPERPXB4BZfS54W/i5LD7p5q
XiadqZHU6GAO68TfJQO2CV7juhNzZlhP4xNcuvMQ1eZySktYaxW0YwtKQhUyTrKCi52pXqO0AM0X
7Or7CAMgcEfTQIfx6gHXs41ghwdYeBO4AvW9Dn8b05MSD8JfS+hk0pgVNtCKTeWVhkS3ynDEIXSX
lUveHeh1AUIgR2LGKTXwGB9q6AXpIUPimtvwcN90q6nch/UlUk6tzJxrI5XLCKdo8MbfHOinsHpo
0rPrFrWD1ahl0Tij0NF/x/7hIJw7TEYmmH7JTBZiSBwV59h/2OJmYNRLNnWywaEjG2+R9Y30rudn
J3mgyEnKtSG0BIxLHU8tCq3622IaQWSHdYUnphOeUXoxcpyxQxlhQXXPl2kGr2uncZxucgHUH0U5
+vSp7RJAQCUubjxnXPGEQrurJj9Mkmk5fnHBSaizf1E9EgbW5IMtwcM+6h+S+tbbxzD4aMYXWXy0
zpVZOq6Glc45TvUbH7vK+A3FS0QkW0C+ZjogFdZGTnyI5nBd19abkC6h+qcGDFa0OHvYulsxv7Oc
6ABEUF6AJr/bgbZhZwAXD19DvnBHP17H07sOcaZaM9a3zL1lMX86WdFGSEfesjbz2DQ/8hXCAEI/
lTHJWwAR1NIt4zGtwAY6l6PFIhnNW1wRdTHj92iEBlxJmZsbokf/LohmYlLzLBXuMALFMmDSRhV3
jNknsW4j7Tgy5F1o7VfhR4wkLgxdhwkiBx9TzC1gJCddfx9GmJdv/eSF9SGxN4755OtlOfsoLr7q
zPjHTj7mA8ywRBvhN0xPTOhyG5vcXRTPiR6AwVUVnny+lQGYBKv651T/7CnZJ1H+Vlrmh14RKVC6
5hpLXPz4hXJVt6gd1E1vP6s42zAzRF7D55Qj/EWISJN2KyGdWNcQlbFy9rrMZ7sJBjbR30px18fo
FkQNQDR8cCRlx2MfbkttP4YkRMSpjHadf41lzAwYEb/TWe8gZ1AytqxHUFHJFOKDcZCL1cOqEymm
6vBLinr6UJB6hCd3RlV+i7RlE3YWFTh3cnIJefAwVF9j83H8LZniEFVOuJSM6DPOMREpDgdYmzyL
MkN1Fgcts7olob1oJdS6AbNJl53P2nWKl7kpGWb7WsU4/A8iirSwdOaJAQ8667IIcb8N8rbPvbLY
J6Q+5390helSyf5waiX2NsHRz/AIPR7zVy7pJIKFfAvtjvuM7O9C6OUJe5W+mAoCDQVljtWAGlIU
Org4qJVlHOLrQbvna21zRLV082VenDowE+FS/7IiF5WgF3cJpQfrSIn119Evs9peLSf1jSxQVYPh
cw3SorZLtAJmUVCuAQt0ynacoIeu+AON7lik9Ee7otiatD86/T4zuk1GzBhKc7JhJGRghxXawW42
PYTDd1t716JdyV/FlpEKC4TLi6TgQ2w35FXcfzjAF9ZJqbhLDTT6pEQYYxtUHpA6JAA3QXYYVG9k
m7O+UNt9RvI+vA4W0QreNK5TsR/bJzoc7pAwkQ9Z499ZUsGwBqVRTqxXGgf4wBeyWC8+Zds8Ww3D
oo7yRM4ppvAkYlsyL1b/lRiAdzGOIYkWBVgyV9P3XLN+SwQ8vfoJSJoRI/Ra0bC+D56hbhcle13S
Eyku6dvKTvx1kC71Fn8hyMPNlPQut8cTQEGO9BBfgFyT+XO19LaY9g1ggLlZyHXq3MLgcGUdDOYd
feBkDvPbVLwyB4iCuQjVnfDPg/9Qw5UcFrO1tx9xrbcbblSz4XgkI0vlWR31/ppiWcfM1mKVZUP7
AuPaApqEZ1lr+RnkmN6bBeEQ5qnDu4VuMreNC6P964rlWqNk7NdbDHfFUcTdBM5bQWMvsB4dl/Y5
ClfE9rroQzumJexJbVsyjKL1gqDqkNO7DP0HwvOYsCPwBZRtVbE0o/oidaEONyTw39RnlM/Kk0/B
eL4wfoLp2QS3vr6Z9a+qfhLvHedPeeS4kOT9GP8rmnOYH1FNOGfnd8kuz0ww5O1k1zBffnzpS79w
IN7zWnwNrWuAuVKnS9Khz64HMu6h9pCwQLeb0r9U4h7+hUDG6Iu7c9Jt0/G9wLOTtnvKJ8WQPNMe
/6zVoMI+XSsMLPgN+dpgx0s8bRPzz5kHKZ9sFlHT1BVdvAZUqivwl4DTBxvVedb10Uz2Dvlr9R9X
XdKDDvSd4RYhImbMSRQPzowS/1rmSYFcwShKgtiB/lG+p92fnH3jvcfxsdCdXyoH9ugxsirXacDi
mGFaZiwj+ywdNsn9BfWR+04yMvjXXChShoI1cNOLPjnkaoLBrs1vcY3pUC8/WdyzwZ7D3a8O+5Hv
ixToG1PHHmLDH2h9rOIxj4Si3ImTzS58DJB4pte/XQ1r7j0tVsF4m3FiDcNSACsfUrFSBRt1VgwG
+pBjqHvDfloPmCNG10hnOXXBCP4uTHLz3ybhJKLB+r0Tl4k7sN6vw3JbWcwTTxJxoiJ8q3FbTJtJ
WqmfZY+GiEnfZzoVk2nWSCWn/MKqdRvgITom9eiVYQGvxWvZqyWS5uTiGLYKFGOqH0scGKbH2r/O
YcPHQdMxAei3tF5XZnjogLwqLFxekxF+941ky0Tuw0xfGZYC7choR1uolUCnesttz63FUbBIHmZw
D+nCllytEyFfIyyMqF34wJjiuAarngxzqSQceDT3EKtyBvNO+8fesa3ElConrd9OKTbXfRKLlcSU
uHH+Mio61iLJPcBlPE2z54pgiRaDuQgj+oDGRJCaHG0TVHfLANocTc6aKa5vFO4yQfG0g2ECPBVx
NjkVtl/aJNvKPTkx6jd5bMtNlsnZou6o81UvKvTmY3TSH6ZTq7r7zgb7d07rLNjoTSsIrCtur8gt
WP7ZJhLEWDJetLeJuaybb1lXlhgGFe2lDFK+8inFTVhevgwgUC4wBWrrZTqH+ehwu9I+0tm5QnFx
RynqMAdYlzQBhcyN5uDkMa0ezF1KzCJjm5UmSMzkhHuIj+4qPVzh+O/UnFsqB/ViwF/UYnvdkohe
mBqwuzEcn5HGFFGZGD9XbZDOM9msAuWpNhLUPiv4alFLeBPB23Ul2z3jHWmLivmbZStLFZZ7RxKE
ARiBR9Xmee/ePcfm0qqLZ2oxq+yYDsm2zpkrM3GANPxt0imUTv+VY9eoacwP1CdkxxTpqCSkq8ME
UdQS4zrTrafSNCcyaZ01VtBMTIy0RNQZCyFoE4RuYtaBtXg+rWKe6BI5huOLcywD09OAjbJNLvXa
2Ntm+CelsLa7tkWUDGuvMJyPSm8lysn+sx3pCewWdEu5GLWmW1YOsuGUSi9imu9+gXtW7jUi1RDw
EMTDXiWcARXIgp9aKTwOcvghlfIzxZbIKqteOLfR/zKi+QCRskVkqPFSommCySCbnZuD9wrNMkSu
pj4JD9i8TZdkkJRirpaIOjUB8/dScrys7GkC4QxpaARV2/K7O/Vex0XvOfocjKzxdYRVMewTsBi+
P7JppOhIzrIGKqJpXlRWeWPkfZ3Y2LtsR7SfKmPrGgxeh9tz9p2rolwazfgu5eVVSXVlkyr/jwNa
yoYylq88zIZsgdwIJiykNpu5HWxXbBf5FW1cMeuC5TyUNHcp41GtIrAQVul7bT8RdynT1fJRKKWy
TiZE0RbUVpLkvzyqOTGQpDga83+x4grVFSo/siIHDkOnIr6qYMJi4zPtIxCd9LdT07gnKZE5bUed
dbOSeasG7ar1b616tCoHG4S9UwPWOMwDPDsfaea4cTqDWiij9u4GDctN9Va+6cgRedKBkmHTFqsi
KEhN/iSkTCXi7fTrGAYxpnpiZxkLuIClGGHdAUDz7XdfVVVvGCfuivl/pokZeY2hzKjv+FCxa8CT
lJ2s1N/gz6cU9uBRr77wS3YTuYHvylQXI/Q5+QKGZiBRe2n/BhaSEMlx9OLI2mhcdL+G9Wxfaf8y
NXVhh9IqwWvYN3/8iLL+SehY1YMxYrfBWl2R765IcqDCMqdlWZpBU9ri01Jtc1/V6spMDn3/raF+
GjFlVYE+fs8cJAlqmb5icEEiYx/58FO5pJhCkispoPmgHqzGZls4PYBY1Z16Zvu5vqF5ApTduoTc
5kNoWETjyHflO2RFXCJf7PLOL8sQVDjmnWnbhAxiuGOnxUQQyHR1OtDG3DBkqrCsy/pbRzUlUlBd
XUvMFW2pOBnatlL28EQFDbxUY50jXVpi0P1LW9hV11xY8JcTblebZuqSCIQ4aatKfwMcUD38B2GX
34zGXjDiRI5T8bZoBgguO0VvvOV409QSQ4WCTX7NvEtdteNX26En5FnjeNKEJUeS0cUsq9jnLFaJ
Nf7HOLtmpGAu22qoJuo/DRHkh7cU3TMkTGUpOwwDlGVdyT4sfgKQXTyVZDn0gA9k2ho8YHOyIkm+
ujpY2jzrKR9KgY0uhUdUEeiNjB8pdSn34/oHA+P8tkXqb2WRzWSssXICOFUQnQ1jjS0xKJB0ZT4/
MMVluRbzkvZ40+tE6xQE7eIeohfr1I2R1hJl5pSRCV6Y+2E6khSKlaOuHfTh0fDEOXxd1OgdTOMi
dG5UUfhyDOVu5Rhm1r26qfqtlq6maRsae9wKwaKNuWIO/rCTuj+j4U0CE6Yt0uKjKog1bvJyj/Oy
6G+i2mrJTVgwCS+V/ibEHicXFkaL7ER4IY7cal8KFZnEfxqmKxJ7RId/qYo3stmnFrzvjqmBec2U
m02ag+QqC8sWgjD+lFV4Xl6Oj/v9W6kPY3lU7bOZ330Zm6enYK6Xr1n8TQKjHM6cqpF5sNSNmILl
SPCrA0TMDzQ3UE1H9VCYmArh7bIwNZqt3AuAI8qXPNxme6J8x7BsN5/+BLcANg1mXnrvIrhVpBzS
9OaXR76M1c9izN+z6JQ5fxRMlnyNzLdVn//5wcvK/nIfAi516TUU+lLr/w3JMQ7Psf7s23cSZaST
Kk5I4rWqNMuj0A0HLpe76OcMy49qbv3hFOhvFfo7gIAFPHb8X53KO0zURBBbAJqsnRPJ0/iiVs5r
HE+afOfuXvWEMGp2PWXObyZ5SCKO/sTjqhBCDunkDrHqJf5Rrb+E8fCji6a+eMhD8cH/Y/n7Obc9
821N/rmNXW2YYk3KjlR42a3hM5OeU7WTSjbvNy7MM8+HafsYinprP+S/Myccoz92sbZ5ywgYde9N
eWcOnfVXzkk9PAXl1ZR/adBYx1NjfMQNqaFqvRzzqyhfWRnQLZKOOqrGJQNQ3GGPSEakIuuqoiR8
Ao/HpGwjFxOu4zUa1h1O+INUIdq65rO3Z1O1uzp4IsJso/ys4VHNDln+GsXVEXxLCMlbGTIX/miF
daTMjBPHi2ou3H1UM5o6TFZJI35GRCO1PR+PeQq+obEWIc1soBHwKh6hfR/MHbwcRIlFDPyRrH9Q
TItAf7CBUS4PGoGSztWy9RjcVEOw1Bu/z9ZStyUWWqbFHeJSdDZGQPS7TGwNsbaK89TQ9e9abdVI
j+hkY/sLIZCccUsaxTYrDnq8N9UTKpWzqio3AvHd7NYArnYtft5gV1hc/15VM1bz6vhelg8yM5G9
r4JtA9uhhfa6neqryldV43T3BnsLXKhND4rY+/nlbkFbTXFjYucKjnL8rgXHsN63FobkI8SJ1r7K
6JthcDS1n0paS9aO7FMZbRgyrvQFYUPBUHIg2rExJh7e3Wh5EyRvHBujN3tWHAY9q7JC3zgrbELl
zO9xshaHdeZAOpnL/X3sX4FQZewpNY95dg1hcWQn2SF44goWMSYnY9Viq/u5hBGoSGsf00MNDxqo
/y3hunPGvstRF437gB1U9TbLn9SMe/Bvz175BC+fPgYM+sWuEPcazTTaE3BUNRiNq9B4UgQTgko6
r1MOPFqJz/Vz4jUTs7bjk28fINb1vQu4Z0tuzMzfrP4PEjxtQsJngd8IFmW00sxjtsuto2bfRboi
8KP6G1x3qGRGscnMRzBuBYMgGLLawbRdMWxJ00jqSmb1/MTz4WGi7CKP8RwPJrMlzeMMymJUMy+O
iZWt8aCAgYANh5PJzw9kXVXtRopN6FR9m2iFsU5dmmO1VTC3dT3xefydcySRx4RsWq0TZCdzsWeU
rGgELMQl2YXgZbSJ2+E6Y0u6YDev+esc9ZKyKXYcUNcgJVNBMgLXGLSAMsrPeujvBhZCBB04LHOq
Pssgw0mSZk8xOMBDgRRJcG2gXxBkmBDFUwAn0b8BSpWB8bfekZtMEeT6dFpF6d0l1nduovc+OLbs
qKiZzYDXDOxyY83rhCCp5G5Rp6tZ5Qgb+eXnFvZ/7EtRRuso1fN2v5ZPKNGdr1rtf4dgAkmcSIw0
s7rfDY19N2mRMxXXRxFAs6j4twbnuyOziRWZisNQvOjOXFHhviQq0V97HWz/pWSV79Qpi1jKzfWg
GvMJEIFDEx7cvcClF93Sh0jtn8woUG/P6wo1rz3TBh4H/zO1cZTGL0cQFxrECOgqCefpT7hRsdc6
FnvSRNnesO/39UHrPtgz6ge7vtxFYmXIWr4okPszu6435USZlV+lcDT3Sr7Bf0j4gFySLXpnHdsO
Y4qYh40c2bauNrhC9H6jOGsFl7S5FO+jfsL/LQpj8EIHhC4x4Gqyla0Fy1/Tvanop6sqZ8Wb3qjJ
zlBh9Pn/Ckl8AEzkMD2qXeoRKjMUcSwn/p2WlE2fgDa2v9me6mEFxM2hSDeHuJyL5c3xKT4D0Pup
19JYsf1pgNgogw5ytsL4deDUBFhqdeaeI8FYJNW2OCXqgfx4OW565RXUjIUhpX4UBH01pX0ThFdN
f1y0tXb0a69N92q5ZWjHGmRcpFDscYDxFJTFP4BtDEy0GWHbEhy6j+mbaYYwtLItTnXAnA2XKt89
BGp/fDgTieKBj86z+31A4C1lxarGOkixIMtTSGtZirNlB755GZGrlO2PJNix55BHnBkhwlUlPh1M
34gjDkQ/x1cuki6ZX5Py3bQRlqWnmQ1XXA6iQhEEhBx85O01aVlEcNEhDGpERvca63/gGqa7jrGp
jptFYqxrwNwat07mdZjeZ50wWfddvXYcSjOQgIoB0tznaCOyXxGGEORmY+LY2fjAkSuidyxoRDTz
fJsanhF+aug2wl7lSYiZ+hKNgZdiokoZtQChylGGOHMk+sPpoQZEDzeVvNG5zWEvsQkEm7iNnkOm
uF0Y5AOi7hVbvHig4uywK6LkMajZmzR0byltZyVU2ln8XeVKpcEGHsjKm1eCa5DGnmGdBVCWaOuR
NzPKD5Q163hOWWZsDGZKPPx1wzHJ2LZBdXEJu1XTfFhdySkGwHQbqmhdW2viuZWyNweaS+GQkCQb
3tuf6GQIqPn4FjfQerZDe6mkfzUSUmluy3Df98xxvDF4mhazU/B9qk2vUwTM7jqfhKyO/aFou60J
GYzoltbsFU7uLNGYKn/38ecw/ubBO1xWNiiyOZQWTGGx7L8Sq9w44fwa1j1uRQlKtcnVMJdfaE31
3iDm26NS70IyiCWT0YVhX8tqlYMfEeEuq999sa2ZkcLXLc0ILvTY5PsKcqqaJOv6gUNJW5n1irkr
4kJj+ntnKq+OsgP/K2o0ok8uBj/4CPONmPcMZOnaV/CDEPpvz/P+C75KcY+giyBhulXq2cXNYYqO
ZTNTtmFzVTDW5OmXqutQHLE84mkPjnXTHSpJ8NpCC6qh9tXiMehYS5pfY/tixL+pvvcdZrabkt1j
uD8RUUWGDGdnnJdKj9HAt8S+Sdi8ZDUBPr32kGZz8tMhEk38W7nB3Vmgi7sif5OCnJw/tkCrxfdL
ftbI9kK6jnQfkBNkv2VUtcvAbsrGP0RG+lZ5NYgjQHwWvDvDZ875VDAuY9ccbSR7/ZBBGDn6mRtQ
04wGWHgaQTOw292ARGMY5lNKc1gz6qaOaCmNIuPJRD3OGGf7w/hF4mw5LfX4y6q/TXPDjZr5G0qa
WAPvcpTBEslv6mwTuAYVJ/oN76vl44fxGJLg+YHItY80D5+S7qzMlyWDNscA/MjtY2FBJXrmeF0M
NMvenepdwlaZDDPf0Z6+2ilfduU/2LABcRgfSyChTqX1nNHkjmNytuuabxRBUf7iScoTBx9Yem4d
orDY+FHWYkgwtfVQB7BRQyUtCyfYD6bDZHxcUjMZwTOv/uGqwOIv1Yc0vtoU/Yq/J5GBB52mHM4b
C65W9rSv5JsEsBUT3iIwTQgjn5G/gKy1bPFHpry0Vjp0wQ8/IwHdMDp4wLKX5D9ZAQPWcBFFrK17
NOxAVSbZzTU+hejLIB+2sRO8kvkyikt3FISt2Gzjp7gcS8hCMU3uu81SwxlW1I7fMkd8YxkcKO0y
4e8jLWpGzDHrpcZYSE4/KhxDInp2vPFWcGKqtCR0hrgPPzlfiRa2lEYEIWlgUbH7i+l0FPybYT0a
BZCKBFXYJzo8tSdhRgdisyokMR8QPMv+P6LOa7dxbNuiX0SAObxKVE6WZUu2XwhHxs2cNr/+DNa9
QANdfbpPld2yRG6uMOeYNpKdp6L7zoiozALeFoEDzIyZVGPgZ2C5SCLL3FWZshkp6kM8sUrH6oQC
hxYedHbJTd1NLxqAnrWYMZI1unhoE4r1nJT90nhznGrfGNkmDP9IyQwWhuLNPK9pqfIs8+g5VJod
pNc0min2lNKDvBCa6y60j5MdLyV6M202ngNAjykNLXatBMqRmeUxEnxzuy+pWGvB6xWouWs2VgVH
+siYqcZSIJqaiq2hQ7a4wW0fQvmyn876hOAx5rokoU/FXgYMoNEK3lQL6WkYHgaiI4ncZLqb+zr3
nQEX3r0hZ92AmfTJAvZhMMRyxkVCVcgt0FuOdcJumaIK5KbbrcMwJ9NR+8kyN0RpHiJ/BdNnkPAy
EjyF2Fn1SxOU5j1n7Bb+Wx3E71aN/8rNr3Yo6dyA9ra6wpyeoi40ziTlqXKlwwJlhSy2mhtx70Jt
TUx7lzjEFsn8vah3dUpSJXQcw3C2ec9n0aurokQYUcLcaGT0nahcxyFPrrErfvJkOPR2y1azPac1
1zcN2FRJ8EPuMdbSV1UWQPnMP5B3zzqM1Fq/5gYTB7IM1gv9os+ctCTv1iD8uDCXwXR3eg2jq3rG
dbZojvWqdku4mj3nqHgQ+QoUEBoiMtVjD1y7BVUMYzmDyD/xK6phmQjI7/LXjH/VrllF4mKu1JKh
o97zSapc5BOmD6Kqhp5Pa1+ph7F9jbm73XrwZXMZGO41h4SZSpp91cMvCihl5HYw1qxgg2xn7wvm
cmn5S5j1UvI06EYiMNnstPyK8IspWFNah6tnRJJR31G4FgBQZeu96YjIaa27mDpQBnv2mpPNMoFC
TE/kOSpA4uVYD1MsoBSCjrJSyYxgHjZoI731YaCYUNHHyB18kTDGMR69WEio4EZOyUudYuqfhyTo
5dR5z0s7Ubw107WbPlVkFnX2abk/0jOpwebx1ovSvXXQXQ2FdPc4p2YI/yT5laB13OuE3VvgcAjd
aGfBRAhA2fSs/nW+wORjSuO3FF2rkkbbplTOSQs8mOggS8GiyPt0Cxzt3XJI7TEuNqAt2xsZfQFB
/Yx6QtAq+eEmxQK2NupHsmTw7I/JBYDVwkgYLZyk2mC/cVf47/cO7AGVOqxi1OEk+XwPrmbhv6xO
UaGtDKa6aZH41WDh03EglkBEGAmwQ6bggvPtX8uSuNVabFUqK3L9+nQPe6Il3ru390P003Uftb0q
qucxwsa8wLncdpAeDMOvo/pcZD9RdqkQO8vuIiPOaMdZVPhxBP4q0+0OkHyJeNBY58RHDX+cHX9H
geuP2VsPiC4GtN5vVRhNKvURx1ho9Uu7CtgZO/OUmAP6Jj5aJFxdkOLdwepds4IK9hGPjtRAxcn2
y2F8KcxnSQgict+lNXlLw/hM0E3UHLZBBGLKXlT1j6D6NlEgJ7x2b04Cy3kalej1C0tuT4V5HZP3
QIF2Nu9PyYFJQ/DoZAFqpIoI/UFlDz4r07UnzSaFIvyuMc30zVMhn1SsoQPNQdiPCNleWxbeMiS9
TE/vBqrYXi39wokXoU7lRWpB2G4jz3qLMDuYsoMt4N6isn0ibvlICOlGo6+ZmCziOqFE3jdJ5s/m
WYGdKUcrlhPXWMH2cCJA2rhQDcJeItAGJm7+BqGiXA+WhnnspexYxXZsKz++DU0lUTXAsT75GTAK
IuN6TBmB+1fr8dLBhKoJzCCoCJpfslf1s6Fb6G0sn3DJgZRCA7LR2P/EFTl4jru01O8+JR5DL3ZR
OG5kYfqXtngrmvaF0l5JEXPygB1ofoAtVoBHdGVnYuaJJYh9EFG4vS2wnU6jE1LFw21gOSpnyxrk
lAdzXsXAtQGRD85V/p7SLvctTmXoSKV9YO7uhb1fgvxhxkZamNo/POlsHWZoFMdOvAyR0ln1ptJK
3u2UcTaXBxhMPX1SOV8G6nx4PTzbrPYzEZwoVrDm/M2idqnh/yCOKRlfx/AtmxW6H62tMmtA5zX3
LGxJSmXgTZ0w++4LrgmwV8K7Dx5ema8g+ilC/Pp3QbylBSl0NnMnv3VEtCQ0jiaXBHDXvuCp3vTY
5FJ5hbK/NHCnzvkbuODYlvyOSEFA+JPN884avessv4IDBIGHlPbNwD0KFkij/MjSaT14gtKZ8Sa3
qf1AvpFMXNl7iKGQNu3oUOA79VocGExBESQUv/9mOHzbrPpWKTQDSUjbcBu0XyUmzOY7y/iDHigD
Ah2xf5BuwKQKVCvzg4ZgrpT/7ee7yzK380SV3yMF7uzlmI6Dj3mRrciLF9ITJJ1fIwdTsl8eQ5V2
G+vjpO5F/ppBlYQ1BKEItQU/cBZNK4usWJ3W15MfqmXvJwkomRKHyOaSdZOF+8zgo1fsfmuxxSm8
WZlMpcWuyVQ+k5mIckp1hV33I6oOInsN3W+XZUlTJYB2P8r5TmKD7ITDxq1m2ucwkqdjsXa5qgzj
9ZwnDAq5EfahO75pvZ9TawyVgqn4UrG2DXnGlAySjD7wO9jcwSAZUkL4rs5u+soOHv4nak8WTmIX
EbpSvEy4tTEq4oTekm0aUnIZxqVHsIaOQKcGqtD/cJtGzcMp0aM47EWIfUEbxvi8RWU2k48tlxUN
hPSUIX3FjkD7jebKF8m8GjBYigATUO2Cnh9dUm9Kisj04SUP1knZIFiSkfrFkNh9GPKE+6duMHV9
djYzi/p7BsLRJBr4/lmWTDzH7c+ssVZNgBGw+emjty7sN0pH5MGUr0Ikc65+R32q1AZV5B/Tlbh6
M0gmQdEjNGSCyqadkycF1mTzSSpXyCshFYwIifSk6bAXmvrlwRrUQzKtiSgCfYiJHAUEqhO3JOqL
jqnkuDbxeKjOk2f/DtE1ZuymE1YnQjJC92541QhqnkYPAS1vlEFVXB1YjgCvq+m3xDaw1jy+G3Wv
Ggeii9cu/nl3+ky6R1RWfMqsh4g3DDG833oEEFRTdvnKuKFz7qV97Wi3BW8uc+s4+oyVvc4oSOFt
ndeSqQc+lRnSpgq+pHmvxaMkAaL3MEPMts0arr/o15T30AkgLZJz7zKYU+YtBlOfBMORA36MvM6M
2jgs36WONDHZqW8uB2HQU18R1OmsyZR6gUAu57gn74VRSW5jxO8HP0OfVxRsm0AqwPxMS5So0a8T
owGsINwBcAlRWNXY42iDXXw2abF2YML04oDsEF1CqVqfGd7jFsFi2JLBOKdb7nUFHyC9Rdt9uA6L
U8/PEW4q6UFpOlat7jIyCI55EOY4WkhhJlpGakPj0BO9oqO8Z9NeT87SXDchKx8wgAjY0FgAAnhp
ePUWS3Hwn1Dpyj+9ftMqChkGr4QH+Nj4Fx0XgwYfMd50BgxRzyf5mXcFSARP+BnIS/WqyK1u+Cn5
Rv1NzKob/Sdj+W7qv64JpUfh5i/TtkXiyJ8iq24at608ofVYjkrA0pULJbgE8WfmyI0ub+KnIGQh
Dj4xsFUodeY7OxXIVPP3idPFsaQvqqupMlph9OTG8lyjrJWYSob5wT7eyBCn36kWDOvZvyfVXWGV
Af8Ezals9wrW9BpniqTOnTuwKMAOTw7bqmEFVNMSp+5umM4ZslPjL+AdKplYKuW9haA+L3pt44fz
M+wcPzOoll1gAf9SC5JN11ovmp38olt1OyARqX6xw07bS/eb6vLhZLWHav1aDDoLq48ueG24ekfO
q4rqJi7Hnurc2k4S7wd2NIidIDySqL+F5fBcKBkTgZKLHBsPVmc2L8V4M5qjjUkyXeKCWGSAg5hn
smwHBKPq6mpSTFo0+x7S51garRakPF2ltHaajW4+mSP5mkWx1Uv3QtjAhCqjP5io+1lEWzkzI0Xw
aHTpXQv4ob1u342Ba7TGUZshzPPi4CtXqZucgEHUmNVvA3CWZG+ahLMEtL3Q6GAUsiKZrarpI+DN
EMzoK8qssqw3fZSjiO3zg2oXwHKq9n1EZq1bYbwxHTizthH1q6zsPzpkzTBuTPeasw+WtPU8Kz6L
5jROPA8wbak8RlZOHKySnE0sNDaPNeufilBKG9DoBB+F4CTJ23Xe2FhoI3Ss60jHy0hkTBmFbDul
BQuBUAOkwDNeYR4wZl9ugFMQo4QbvufJxE1MuVZUzC/QzzJFZHZo5J8FRG8UX8rYL9zZ0VQOy0kp
KftXo4o204my10J6ZzKAFKAd2NsipHmTBc6oHZTFUDCjn5KfTsOEZgqK3ZlA44q1qf5q8mSTDIXw
OYbDKpB4LcJ0lrmoeezregc3Ibdeu3ZCWFazuNRxHdfXIWAwNYpZKQ0eG4VK6v7ZIaGtCdd1f1Gj
hhiRcZOUqKSD2mS5Crq/VdxtGX1H48aBsVuoEVmWBCcBshmUd7cRfw7pjWZ5kearppJ52hDSUA3f
cBsYbcObcaGhaJO1Uskf4FaB1BEypO4BlUWtyoMyzjhMyM7RWvOGfkINptdkPnZ0+8gChzUjaXzM
EXMne2bzoukdxs7OXg9gHSiytLXQgG0PTBgX+hAexWxSsqe7/hjam0MmRKA/IZCuy6/MZG7LFECO
qHv1nO2gPSF0NDy6hG5I93nbrczJ3Bi6Bl4gIq5D2BpJKihXOgdieKmww0TiH0RfhGZsbW5F9Few
f7TBOkQdD04jc9fpmL65LjQ1KQ95Sk/MquigN1hLG5IKzHUSZEfzSyYhg1djm0ig2cAhuoDcbME7
p3fjwomxNuViX9E/2fhHgduzPjGXOZXUmJEMqjvfI3FRvCxaiVJDEVfPizU7YC0pou6DtE+9IAS7
Dod109RPWEH3Pe5CHIsEAGKahf0LUR1NYre2VZy6lTewVOJUljMesm9vBZHyHPqpcSPF5lUfvDc6
wRoqvsHTLg3qlU28DLsfQgXV7NYnKTOwr7BTnvImfZjG9FyESNk7fR2zjnfewjY8l4MXnUxLow9Z
tSWHnV51w0lCj4KmQLFrkB4oI4TO5MoZ+FTkW80II+hOQfEa0J/koT8kT8j3cma+nvcufjW+hB/r
kAmo93363CT0Dlq7yBVtq8gvdBU53PnB+MwlDiBLAeFRBu8gFzCPtt+swCh9Bn5oPOqHpowIImqw
pdY1lqROVU6mVEySkfXFuXlxygOHnXlEyEaGSAa41cx9W2Uv+hPUW5jvNm5AfVECR0ZeMdIsiS6B
ctPe9wLxYGFvqvDohH8QDyD0vaRgDMhbjH9quR/abF1lFpwbwciZo4WYisuIF0Edn2TsV2Jt26wp
VxqwNCc4xwHfTn2CgBEJ30aZrvGNhp6pgmf9dklOIIToMOdaVxwUc52R7co+5LS/Z1O6hSDINXs0
qZCVYWdWyMPRCpV+ZayS4Og1r1TCuXM2emhyzsMh/m5CSYGNRJ+rPgTChPUm7V2zGTx+yZFgGkgV
CXdRgSO5q3dT91xCIKCsdZOPiaefxjMIxl9+rgbn0hcAUuq8pUwqB2ALDkIgW1BW9VSymPv+wDtq
G1WeUTwCc2/3Dk11Ha870PMEO3g7ZY4ciC1/sAUDWQwQeVYIpmqMZzM72aTvCnmUE9k+WgSNXcl3
2HIpIGmD+IJub+DCb3DL2kI7BQ5b8sImdFkyF1KLrY2nJrbRJGc10i32OhXLHHvddDW1pbfFtpQ9
PdKx244mIVyBRYuXYyGOtylj1k4k28B2npnDhTRLOYsAQehhYByioHwOBRqK5guJlW4euzKqlj0V
MfSbbcLzPY24jQzN3St9Tlh781EPcJ9Z+fRY8ox5VvCWjjXLRiLeUzrvZBSuT401cChmNlVd3KNW
qpvpFk7Z3sgfXRR/klSzb+E9tEt0YjzfYqKHnWI21BpHfrDjFFf7Lgs3OcY5BTXfoMiPtCpvgEvz
rMT/iLHB1cOTbTOUQGEgMxTQcTD8RDkKytyGd6StSyX9jEV2RIS9UznBE2OP6DCVnu/oLvptCmzG
KIxLHeSontOPdKMIcTxxjSdSq3oHcVpQEUIEtGo+PUMfGEmKWCFZDQ7NSPueTjbAO5VV1fA94So6
OgElJNFVsd/0jJkgZwNfIlLcGUMiihGIJCXvSA96TnEE28GqHv06ZIBpe45JZiVjxEzzcN7lGBQ1
qyVxBYNFafEcehN5/Agy5VKj1ugIFwu9uOHEGlO/j8JjUtwkoVQ4L7BI5eJWKiMpFu1pDCXBhvYp
kBHZMvZenSUO7U8c01C2GsbKhBhUcrlDN/jr4COyM4DWoQscELB1zWHrgMLpyZsqCnVr5Dfy1hm3
vKK1fNLYoAJXIMdPJ8CL2qlcRehx1dY6piJ5ixvraHOxWuY1bIu1jShDwj3jwvRYY5OzMCbOVjU0
EpJQ3FqfqqP99OhF0TYYlPilisFCO3XudBnzaWlBcMf06MBxtzW0BnXFWAQ0S0LATB3L8TbaVPyJ
8tRjhScID36e/jelt4oQk8SPT8Yz8yulJETJrJ+Uj5wgKcxnjEecFNug5520ItN3TcDAS3c/ZK2f
8UQjFFOtL5vVRoVYnfU5b2G/DTw0SfKb/nhoYKtDLvLeZyEpmqIQhzZT7uwSrrKswd9TAHemz+Fm
g90ZntIUE+DRrbc6Y7RsbSMlQdTINuso3xLYRRjeHHrXn7BfMRevaeVwM4HGETuXZV3iI0CahrsO
Eks5mAq9zzfZpwjzFDPzXevZdpx+HU/it7CnHb5s5rt/yYOQA2bSjMrQEoSMxergIuJvG6qMfBbj
Xiv2rH3Af2nmaQjonrCG6AydAvn2LznrFfx67a7n/5swbp54OoloTXFcOLm4OEF5QHH9NU3uXzA5
2bLg1FxZK8OF0dyMwBbckeAHhGwWS4xvp1O7/WhND6/lIggH+WfJS/lXlS8xIcOUeWiWlgGL1Rov
CPd1MuHxPLgKzbEfEZIivxCK0HuF3nPWWSsN7z/4zkkSR7eczIOkDYnID9Z34LNgfOCJ22okHyhv
ELnU/Mic0o3vRI54CBA7F+xP+y467yXiuU1bQOQtz8qODHTwhuU26OY+TAHcOo7g+ab45Mo3J1Oc
J4iQYJUYztj4JszA1ZfGoBBCVnNVt7lewa+Kb4Qw5Jex5T+EdANY77op1FdDm8alObKDzWYnlMUQ
K4pfqgB9uO9M8YWoeSDbPPEGuvNyZ8/b/uRexoBnzJAQ+MCrr3WSdnszoaKwhnLnJEyrO4frv/9k
jXcw5AVF/CaX3feogxtqM3F2UL0Q1jCrJbkD0NxhSwVogmzHenLGIykr6GS4AoZ+W3NNa9ZmLPdc
cfw1MaY2d0LgQHgmXtM0G5/xYYsW3luY5iOJqqsYrGf6IT/cTzGmkYEPxL3O3sYQGgD2oniNoWWw
zprAHOyrLvtnXx22UUI/Mv4OtgIbW1tJsqSrT0/7EhHFxXAyo/1kbjkHGgUvNg7OtW6enQzH1LwD
Tc4YR40oflIFh/dQJGfkyRod7qAnW0OsmNaiHlWJJOVAxs1BLIZYli1zimgJkJone30g91cPfjIG
cyhJBSO0kVWmebLKRzseGU53oQlrCOHEwsa7lQ3wR3a9/klis6C2H5SfeLgaHEi7osPdAbWsqj7g
eWvUeJb+2euvssdzypOQMMbpC58Pw9A3voeTnhow48XrrKftXMQmFrzNpcA6bi25yrHCSLa98QVy
DP8VgrNjemJlVyiI408zamV6JvCBaZf6DsOzCraUY0WwJagme6C4MzlG4dt+z7EI/XJUsduIAR1D
gL/PLNq/3ruNIeZ02Vqsg05htJqCJwVGH8Jigd+7K8BwuNN2IZH4OxTA6NqZlSZXoxpXpfoalnhs
PIxlqqB/00tVLkVxNYN15OBp5adZtTbeN1rl3AWstfTECiRuqtAJ1zsLOTuTbMJrcnUdQho1KS2H
JTQhP6CD0l7xMdGCsT6eJ8QpRxffMmmfhqa86a7245U/sZjYtiEkwItUM8B9UTDLepsxfVDFQZkB
UsXCk1UkwWIMHohc1YD17HAF87j88ih/OyFChCrenceYtSSQ91uptW1us14OCx5e+vhkjC7TWVIQ
O91sllNHz8BeMQyJ877XmHI0q8cvTuWBNEqtzh1gf0taC6P0FoySfWsGOgzFQejVTcv750lpbhqu
uiCif6i1tTUdAFk+KU7+IXAZRrXKs6NcOzkHAl2zNmIW5BcpYVDh8muuj+02lwjta738tswBhw5I
yLxfVyMMACCeFq6QXr2l4oHPZ5GqvOc6cLtotCCn3BNz/MtUZoBqPCd5oZ+A6UcPWzM2jq5SUyBd
ba3mlg1nAo7dYmM0u9FWeJf3XfroUjh8gdPfTDRA2ak0u3Sl6m9Thugl7Nt16ExEa73q1F1Rigvf
mB5xbj0ZvJAeh1ArgwFpQ43EpRq6ZdtqL70F+7M0fXZQt5wo5JyEeoLHVx45dpiTWLtgnXOx/1j1
dqAU6fnGDP0zlx6QYkZkt4alo4r3Zwns18avJ+iAAVPAXNK1zwlQvXRtZtBPOcgHPRN+O8MDch7V
OsfbPWdkkZINWOC/UTAH1/3bAFompWeZN2vz5TGqP5buEG7EKGfZqb3JeNLDzWRraIDblWo6j8zW
6Qc6lr66ruyLWodi0p+aZSZ4wIJ5alKug9+2jt4HCyV/an6Y1NbhwTCPhF6TKxkB9UYEqTcv2Zif
5g1xbh1J1S1of+0BPKKxL3WcFbm3CvkQsEKrfsMXaQSrJeAzGnmwukeN4BxJSdo/G90mMklxKTp8
z/Erwkyfhrc2fiWWiRaJc3FlAtqYBOHAF9JlAXzPWCsUaQYAFYu8u5nYrh71wN6qQ/ATh8NWFt2P
MJRfQDafIgDi+RQ1LI0r+ICNulUSpMWm5jdIb4RzkH9Mo91074dsG4prqrwlHHPjc0u1lpHdQQsA
Hx1Mp/EcsG/zvDJbegqNdEIkrGWayyDWtqZH8FKA4u+DSzHgkJZsGxi2umO6SnVUl24Kxr/BDqQc
1Np5zRDrYbJbW7inOvCbNU4kW/3oXaDmoBKCIDtgretpU83fIGZ4Z9bbohfHyFSWtuY+SnxyYYq1
TIO9xQaVS8lRhA2raKWqrA87d79uCPjM2ZBO+m/THK1k/PQA5YZNhXUDzDT7EBtZuxlFkMSCQ2Si
ZYZ2NKw63kG3xMfSkKqRMMHJED72PFLvk5GsYZ14QLWCOvjRMNyZUQxcolXP7j1PXPJc0dQ36PGt
cyKR6Wjd2Zwyhx/I/Epbj2d24Q+48TsLsVyKCnguJt+ieKV10LpR2aY19plhW2UO3R8kbRrqSP50
wWRz5fH4kLi7WoT0k+6t1ArHU6bT9yqKsh4cYxdxH46MmHLk5mNIktzIMEKxbGY0chc5dGZOymwP
aAAjSWNkAMR8RzqMlgllAc7Og7ezg5vuzE4NSsoGYSqqi7bXaSeRiaTRbsp0D8I0BWbQKPjgFcBT
+VpWwHxK4EicLPqHlK9d+VcXBKhM64AuwJ4zlCA/mJqyKQUGbqXfe4xNuXs3+Bf9Ypx57s8QqtZS
JBu4NC+qARbeaRf1l6lYx6jkNgmcY56NLEm057D+lO29AUmi9MNibY8xCvuEs5JiMIMinzkB2qpj
EM67jmJhV7+OquG4bFdmE17VND7kCRpyg3jilR5B4g8dv5ck+6H6cgBrtfnb2B7q6Vhb20Lu7JCT
t3onjA6bCkBU629WsbSwbmuwFzEQwNDYa4xCDdxAJvdVRT+5LDXlokg+1Poc86wR5aEuCEtoy7Vb
F0v9z8awMEXs74tBITALCzqg2YXSexAmXbzQ4LNYn6H9xOlPGjqQ0eJQ6uaSc0fQMjbJXzNctJxY
MxWRKedo5HhLvfrMnX6nRyhoA0wyzadFGxFZvwOKrEQ3TxG3BKeKiepkWitGBNaNvrLq2WiJUj7y
WjKk8JUpXEOt4Axrnj2s+wOGKZflLg++iWlZADK9FtMld1mx5wOMl+pS2sY+igNonL/mX2eg5DN/
GQp8m8p9QiZL/JPfNURb0NW32xgdVjBmZ5UL3QqmVdsRvDDt00mn24Inrb9mFtjQuKZIsXq/0BF6
8WVuiecdGikZqzs9+Wr6axc8O+kVB3JHjekEFAqpTlzSzWlvyvDUeh/JZC1wTwgKroH+q40YeifP
tpVvWz5Ku3xSx2yxNhgylbBBRm9nz1vdvOC9+TNJhDAd6XvV1S20tWJ15zSOTb9I05Wrm4juQhpc
WbzWreDDAz4NV1ygjy0YdZNv9sSoGfE8A1I+oaH86lvaNnNVmjyRZIoRbjjFrPj0TGUC3TRPAmi/
2Q/Ra45P31NohIsmRHnkoNirTMLB5Pg3NcJ30TPWJnli0cIiN5ZGDVmzbSFbhkF901891rcFfmEt
OoaSwVm1rT7qnfxQovRZNHevmp4qqS9TbAZ0BRPumTZ6hzF+6om4UCi/YqPfAPm9xlr0E1IjJpHY
FRMp7HloIUBMd1rvHkYxrBM2HgVaykJ5nthLTxGXe0E1WeKnMDq2Wv21iU6Z4VzMYMa5UW41+tpW
VJQfPEwc9R6Cd5snxgnpQQk/pzLZB4EBTD7L3g+KwFmx+uqdakYseh+NJU/j2Ix+X5CCqYLIHwh5
L8gl01rC7xycWEQHwVIpPRCzkVjF1atSropfFwGlB3Qkam5CTVS0nmG97pThmfxCagH1IhwAYc6i
sRo/H7xkPpueFfaM1GCERO1yDUlpyHGtFhacHexdXWNsiNK9TmHC4p6bizdz0D9ihjGUKHCyGOog
l6RjpTHuEMlJ4siKhTB5LObfBf05ssx5+9kcdRcsnJPHcJw29jCdWpoJvPhn0DpHI6CJjYqNadLZ
5hD2evNs2i6zEnCREn0Ba5kj3hmetdzrxbAJ4ccjwqIehNVQGOwHJLcXNtyQcXXMM6siY3M91Pr7
ME0UD3m8gr215DAfgUWa+a4p/6nSN2XqfOdN8zBn5J03Zdum7zsft+lmGpONRVJhQNCUxA0T2sAF
dJQ8gvmvaZ4DrdnSUqOUzuMvTePFWsbRy6N3NyOeYQB4QZIonmN4mosKbVwJR7FGUhzw9bjQcWnp
KIdShj+U6PleU/cNIr6IzFItHJZe96mw+u1z5bfpD7lnNL75IxuLlI1+7TUa9DOLQ4za9jigM+uQ
xZPCzqxqQUaOCK9VT/467TrbVLbe6jQAle0RDejxR9qS0+GR00B7aSg8MjyORf3e0HRn1IS20Z8H
927bHVV4eW/i8KSVLDp5ys65a0XDJxJ8iOHRBoNfYZhtNNjv4pJMBUszd4UtauOOmW9D7dAID3Fi
EEsYofLeBV2Miy5XSI9LPwsGAmWGpcctJlKuGjywy4DeP4aPUgdzYipDcxlfIlpsfv61ZtPmw2B1
8qsXXC222fnD5hJFLkiFfNceYcu8spA+4WSDcw8A1JducXBZsNazlrrr3gYSj0HdDptCtV9Q7bkd
zA8C1TfsKh/9pKw1+ms+yaYe743x0B15G0zWRw2/c3XMN4hZOK9nlh4n/yLi7tNi+yvL8c0JpPex
F+zV1juFbYo2if453JsR2/wvbrkuYeQw9hPeEdiI7zacJ5Q2dHljfokim+vIYTRcdxAwQlKtJ9X4
k0rOmBHndd+tx0B9MizbRBNi3cnRnuDEMwMv3avda5z9tkRl5B49wiAiBvBNAZSrIC7UfsLQJGyd
XYnpN3q/VOawjuSnLiK2F+GqzTiZh2Tn5y3J9lAWBGuMkYszhvww//GmwIJp/EysD9ih7qJC2ZcM
hwfTTzxORmsiD0Ghg7FJI1XxeW9arA8jt5rdVKsS/iYnuOklKy9Md3HbQ5GIuWHT1K9GIrKC7s/m
LEob85AQ50Eq4nNEtU3GzroYuxeA2CeDJ3gfMBSNbwSOwS3ofM1gtiqSFfYdPoHe3BSQT1kraOtA
VVFKQeSK17SJ2DOdZ0p0HhgJKFykB1HFfk/VINmMevlajxwgXFm1TH1+lALp6j4qxbUFVJuDDur/
SdaCfcuKXR3eM87dRCOaWmCbmlNJEqLbRI2dSLGJbEkOY5FCSO/OACuouZYto6gcZF5BbOzaCxye
Iek+w+5it3vbQ65Js3vQLRphEoxquzxLnn5WxFC/qyGD5vLJTtovEccrlahZL9Y+UVc4qWB8hINI
pLN2j3UFKlmn+J7/MpBvStf7QCdRHDsqwjrBNwQxHqwN5N10a6ZiPw4ti+yA2AD3zLQbBmf6k0FX
btLmK5FoukPqbIHF1JLrOYhzGk9qDhgzaHfkTbsatPxC28OD/iZWGnm6Nq2yniArncNzOVHE4fuZ
46Ntl+E9qM7Bqk2A8qBA/obOXA2F4nduvKnabDMA1yiJ0BpbcTa9jjC0x+ThXCnB27sxC+ZpKG51
zlq/wy2QFzf4KqdJX4WuuqrhtzRsJAZi2ON5tKNbkMifjRAUxeyLDxnUQTohOglbvAKFdXAKkm7i
TU4dXiR4vpBoTQeW6ivKT9aX+ZJxp6BxGLaehjTIyZoJ0SURF+7dg8pTZjYyZzatyra3P8JErPAo
l3m5CrVsY7JDZf2/LZAplL2yniJrKyxi30jiyJN3dhez7DfKsRKWI+qmnuQiclHz6dj1SuW3tn5Y
o5z31yGYMM4orQH0lDdxvh8si8+sYfkoMoWWNgXjNMLPFOR6/vs9jkc6mX//+O9v3m/Mknkv7Zah
RKbDvHUliAJdE/keDChorNy5RXKC56NUOWHQ/NN//+pU1bPOInrQWLOk8x/49yr+/VF09hkC/F1Q
2AVNo3dhc0xXO78ks26LfZq5BIjO/wpJdz6HBK+rOBEEwfL133coUlLeJDBe1Mpdte+b7P//Frba
0dA0stvKYXbBKza/oeoEAOssc/597b/X8e9v/70s4YS4ggvPJ96n65E0K6r8ord4UidU/dKl4fm/
9+G/rxsNxSPtODyI2MXQS+RpijPV7+PgUrZMddlaKJL0F2WQZCabirFWEzJO/0fUmS2nrgXL9osU
ob55RRK9AWOMWX5RYDBqEeq7rz9jet9zz8va3jYIIU3VrMrKzOrh3BTifjRD7g3RV/yiVyaeFsOe
Xjj3nqcGf4zmaQP+lZDbp5ZmtjbsxPFIArlC4p9MoqmRQWdJ0mqiJwvyUOmxtaRHhyDHiQ+RwUzD
Soh9nCrEIEPZxnpAti8ZS1Vc4gCeYt6oySpJSHp6qd39Xe+/f1IN/CTF3QCFCwWVIc5lsuNijfIT
DWP6GJMBYUxkdCogpPpP//+3AP9e2wudWbVuaePDSa6K9d87/+603cAAG6PvWqvopcXDOi0Zip0z
jDiTtNX/XZlnlJl+qxlf/SvNFP/v5uYKO8BTw7nw5SU9+0nWV8O6NJ9M2mwRmNp2zOL9O8bfP3nH
JE7FIXb9/S9TfmxAXHHx//4xOwYAJLbRz/QkMLnrT5xvhhj0V3eufT7Va8m26vXfT0/xVVD6K2UW
+WFhTuzFgIUOUn8bYE6h/v7vqbFNWu0DM4UQ8XJ/0eplo/3f94KO9f8++e/jX1OL1M+p5kUs/+9p
G7YFOJeSl/89SX1ebZ/BxETvVkwTDaOV7Lw+4FE917HGMINnQdz6O9igb6KsXOqQN0ChMLKDA7OT
++c7ZRYEd/MocylTmdD2f99fij+QVpyKpFX8piJUdBgIPUMIADx50EvP8qjOmbLCiIJhQRT4sF/A
2mWHx1ScAtBYASS6TuisFZBpjR+Yfb3MK5h+f+EiMZ7j3J1Vm2oTLHGhgA1Ak34eLpCcQg+iOOhW
1TJcDO4/c3ajczgoh1HzhwIzk9BM5nkHLpc0e7lHa2H0wehljI9fBPsJas5zYUpzbAVwSbBDH7sA
zAYZkjZZnsVcbehx1Ry+ia14WMaVF2bFvkKfvjqjesU0OoqcyivtBbZrjBnBSspuXPAGbA6ZvKcC
EtJoZKo4s8t0LAfg2zL+wdMsFzl1BJGK8byRi4CdcX01mlPqu/rf66Z9d64M2PIkEXENXLF8NcYu
kXm8tjS2kE+ScxfCI6T+7Ua/e0RnvpdgwtGvwUoUDCGDgOlmtIHJsTXh1igxJ0cFqMXCxn09XZh1
ejfD38Rg9/fE79jVQOapmUzIvzARoBa44CjP+4jcH2QEDOWOwRmCdAPZIj5irkWpNGNWRWQC0eFB
5A5XJlxt88FTG1/jiYaWngN8e3LEBCC/wC7BIRwydMTDDw0yERpxwA/iyBZHCRI2LN+vIeo5kY+v
oBRw/jj4JZOrcI16j2sdxjOJ+hzrB+a/0REmI3MZVFaRacL8pRFS+eATKSxRvJm95NV4wznAzAuK
KDwE8XEIsPkc6zGcmSjQA2wwePBfcyV1NMZZjksYCL0L4y++Ow/obM1V6BOec1SFVM6YLqGCYNos
TcHYxWG8unLpcIeSLE969CdSIlgd9R0lUiB53beD6gCRFibVOHmFLl0ByInOL6hpab0xF0W0oqlT
iAfgP54ByfYXTaXGLMHv8KJDfVqXhcegXLhf79238jbsaGwmm341XHscQJdwjOFpq/OGQYZufMrP
+ZUimUKILxDcqqt9e514ASeaH41HQv3CEDpxFVRBPZtV+BA93fAQHafH68T/vdAfOLOsdLMrN5WV
wHqorqI5Nbndma7QiEh8pt+Mb/U2VLPpweD6UhVv4zXTudjFBxZcQ7sAW0jxOwwobOypKIZal+SW
DnJx5NWcHuch2h9QK3HhupLX8OcIS0DkpxO945nzyMHVGh+vffRkV95hXzggb6iujGgp2i3Hlmzm
p3BmOK5c8yMsQ2qrBJrt1WGy6Sw+cHP4ptx+Tp6bPnJWNBDcnX3jzenJhJ+UzfQLVKHuqj34j37h
A8I7pdVT/JXFEt7je3Pu+Z5c8AFWuUsZyEWQ7VXV0B4+sEhT2i3MPBl9fsAhFzYtAjhsDqmfDfhZ
4jEF5cvOaiZWsoUXE2HnGzVCoOBnSdHmEnsIFMPa+I7ID5yZ/ZGdtXdeUTziLY29+pKdTSQbcJZ9
c29/xKvxZn7wxBNSsIQXF53vC+l+C6dTPdnY/B+fzmwEdkVRDct9E0uY17kVvV/EtFzZf2wUySOF
u5+v5UPyg68JhgGf1tE+6Csy1ISmrOyO/yQDtROeEfw/kLPDVD04Yy90xBreVXlvP+QA73x05RtL
pgova8SCBtZuYywxURJjH3WAPtC09iLVG335yltmy1I+LxhVBznGuVU+7RgEzUcmI73zJZCXkJ7h
wPGLEoRWqgQJUkhOgB0hNs7KzOU7UxcYb+wfK0zy6UpxAiyuGRNqYFtCUpuNpxzfzF8ACP4nIIB1
bj/NNXx6gWFoT9WeNRD1YFTMNO5c6TolQILL3cUOjVXjJ63GzEPrN2qGdKdiR2O/0p1SxcDvfcTV
5gSrPv1Ka8DIZ9PfnRbQYfJZONTXrJy2xWKZLouvPBEdUQm4lAtQlrEiwnBZCNIYaECoxogIJVu+
F+YJzIqiTU6d3YEJuTqi5hFZjR/WYhx3ZK4NuuwAfuHUoONPlHl4r8cGm4kabZ+W1QjyJvvo1/Cn
eRbjAwG5XVkP+9KdCd7o9rb4CK3wZr+Yl4aoaD3CO4GdhSNCxCM5ypUX3JSHcAn10oN+A1c4FDue
CuiKgsFbz0WkS1cFP195gKC6YvPCpE4QHJcNqKxQOjErQOxE7AzWd39Jzs53HEG4crV3JlUnxoXh
2j2eF0gZpvfknJ3TFXk129KUrGiLmdUFc6lm9ICoYUWNQJOxXK1jhtYsPnAbXTYtQr0Z1hQhU5OY
h8xNTz3cBgDNDHg08rLJ/ady4KlnMMb3q0Ul/VF9Iowd4bZKHrxqC24n/QvXGoiyHQUAqdjAGG4A
fHw6FxIABaokJtviE4f4FrLDWTkT1RE6vkQswug78vT581+/D8Bqgbj2wVe9nz6VT6z/gd/zWbuH
y1ezkeFeyBCijm4hAbi65ijuRUg0L9OZubI4thHu+ELQTDcQedsT0b0LYUBkzgvhOSJ2rznyB/wt
79pZWivn+mTwPhUr/Pxo3nrDJ6bhEHdMT1xF4eR35nF4rgyopT5RR73pt/BEPCJxZWOIrsM4U282
vmN7mm1zNn+mdhNVGhKWj/whIX1BI3gzoX0zqIhGxb5y9HoVwUhcOAH95YpBYV1rQu8co6WtvzAh
6Lpyh30MrfgCNxCKrEG3D9qzLZCUTAzjsRkDqE5wlV5N/WNWFFqNLSeuprU907WxomdEFT2ZVWvS
2YMyCe22C1uGGxtLpdanhR3xSBiGpUP1wiJFMezNi09n8zKLOXUL9hdv7dKCnvtyGe0GuRqgAu+I
lKboMEM/xAzxtb3sVyr0z27RfSLoAsQrvC71mJ9i45GN3FR14xvOrV19ZXYAfG/HnF3lrNzRzyMD
1380SENf2TuwaAwB8oe9WUVo7Q8vikCaXujBZhNUG+Lme/c7fGLwkL3LuPgxOYjievqtP/isYpiZ
5Lbs/qnbfXKM5tP8gZaB/SkLEcQSexLjl1yh/Ojep1+Gx1Wd13xPv097FsTz4Ce8NN9MQDK/nizq
5Fv/gsT4E5NEgOZDgpFn/Vf4wfH7L+1QfXKRutBtfpFHMpkN9wxoi1jgc0k4i+JN+hcw2GTykC69
cGoHRf0FDW249DY8YwjFyP3QEWBMIk4wSWfVb/SNaoGkhVfQROv5AlAnQEZtCHA0cDH35ra4Ml5/
vyPTjLnJBf1e5wvWPbkdDDaZIaqQNeEYQzKZdRd5DdD2DfmZ55VECdk5GyZ/42Flwi3yin/OqaNi
xSoI6eKpgpMnu+kXDrY5l5Ypmb8vpvl9SSdNEG685JdeV3AEFBdwJXMc+hlTJJg4idCJFZjoeJjw
nuxTUeb4nPzyEghSL4RThW+Hfy95m2hT/aoI93Cj5iONxKO/0SL8kVz5q/nlXlefAwgL0yN/WGyN
SdE840Ew8QlDDdv7Cf4i46JG+JJ6sbEKzYXWr5CLczVZTaXkpti8j9us97krKv3idIOYWvg5c+lS
N6G3XHgt8Op3sJHAXzNm783EZCB8j9CSdwjaMTWdMemH3Uu39jiva1f5FE+bpIIsMIPeHWMTQGZl
inSVpCkx50Sg5Egqlt7jQ7ZLCRlMz0T/RKZFCpRnS3LdCWsFssfV5Ez3MPt2ipLAocIKTFIDdU4f
6kjJB3ptSfXRM4nPoYCi5kENR65NpmPgwOL2l5FUsIIHuGYzILZI3105qL6dab8144ufN3BUwimk
NfYUzi/KvbJF2TtH1UqGqtorW3N7a/lqQcMPBIaknsstuh9PbDdnzvB5qK6UKGRq5LAkqfygUY88
SBO6hzyyVYs/kCROAGxOMZ9aqr2ofzwrG4/8ufHoyPxj8RrSPaAcSqcLGRknzY/oeqIrUh9mfWKI
SorJ94pcrNIor5/tghoJLG6s/QoIRxf/TiO21h51CLMhcU6Gj1k8iLBh5bHFFyPXzaPhSOYCjUsv
PfkWqzMEpBg+WMx+5ugImIVl7bYKfFEFekFnLLNKYo5oCvUKRdlN3reQBz+iMxN2K1JSLgE0f0X8
6+hzDgDN8r2gBKGyHPck9a2gz3KqnDn1GScv8MMKIiLkHQ9Ynt2X8+SWSd/RlUJWGoT0iNSRH3Dl
QR0zCu0TCWKPu4ghPos/Yl7riNkAVDOQEKAFzShZmb/I7kHWJpee+vG6kU7GCtMsyTBp5auQ5DBz
vfM/WFuDZoqUtObZRBfFYr0nP8+tXcowxPahY7Kro9FgOPrNJBcMIKC5AbCRoxWHcoiMlZKiF8PC
DDpOfGg12LPJy+q28UBHMSEMJhVucrHFh7QWUl2FRk6+7VKLee+y893U3b3UpcfTLFTP7qVNaY2y
Z1iDiYMNVgxaoCz0CV1gWnXSMjXoTXQgtW34XCklwFUTweVszRersyUFVOgn+nCnb3KeJOsiOSUx
3QPJQqNmGCEpbEqk7hUygdIaGEmMMkZ9trtBKjpfS/SfLobPIaNeNWgZFno47yPadS9DXVaJ5LhK
DNO+L1o4s8x3nFon9/EkkCIbUnKlM2B0EiN3oIfFGVqiciK3rAKG340liySbsGYvGwCbNJ+wh5xx
0om5oZCgRoAQRa0iVoUO22860O1rbTjrDgMCksxRN1LKRzcJ3WhjIjNTWvgdUgrB6XmG6vfVgB2u
rOALFyiGdOD4PAuYs1gXrKM80CtPlrT3+M9IYcKLRsYYndYgthMGiW5E4vUaOsrnJnG20MuPTs+Y
Bhncm7kc5OPVtzbAGgtgZtFDV/YG3oJ6bcBZYEicn5mTA88g6OfTCBkr4g5EEymOCaRs9dYpVISm
qpw2TSJMc58MkRyM7MKam7AAvoqoAAsO6smD/4JgyeGm2kXMEByB6zYRBfZr82ouAmKplzqCldFn
FAdzSZxp2eMg2S5g1msPQmoaLcgx6Ry2PFZ4qeLRPGy2g6Ijiq3OgwXR2rzxK6onQjUFXOQpo2/q
2Kr54EtIn3ucHykZkmUq3LOYetuCsOIimc/71oe1dDCw4bWqW0506bU4X4zSUrMjziggO0XBhoov
ktYdZuSTVsK8GQMsb8ynJ4XK+KWu0ufU4hFtGH5s4q7XjrSRO/QuSDJncUqqNoT6Q7Eb+gEYukip
mm9Yjtwqpk8GNbYCWQNtGuJtYimXVp8omWAiek44YTENKeYZAG5nPajuBJNX1ftV7SAel6rnKZv2
uwr9OoXmnBKeCt8cNkzsAVzhFgD7iBLadkORTrMxoeej5jfBYh60TQEgiF+AZ1Sp2HsZmI6w1WI+
H64xKdDsbq0M4FAvnXHuVoy3F0hNHl6fKUlVgttlVcuNV6kQ3EcatUZqoxm1YYijnpt1mGWvnk1i
wQjk0ZaHTfj6p0Izb7knTQmoKE8twpMJ589YWkRRyCyM6N5VCN/N0tk9DzyG+WvxCncT7SW0KNCK
rgqy7BT18aYM9pq5oXpir7CDdWDciLhopNhWGKdFtO4l2x8R9I7lSGA0jc8J2hxCutLP0ojcyW73
pVp91bVTM0HYmldUlJEvuoJUYLYoJJkcY0z79DQmn0Htgz044GIGDTGfFVtTwCVbFdKwsxvMTUjy
NrArMHsVoVX4ho91UHDz6i9JN+mJq6ehUpgYDqYnAjuFdjZC2Fupr7fOmmM1WbVz/G3LZm/RHSBJ
Sjy41Y3RD2/GMFLP+6QEcHEz9EXOuoOQIiFgWkwtVmFN9trCrvo0TePY9pB8iwywLUQkR70ZDoRw
I8Tn3q7TAaaC8d4x+0FnKowW4WTXyzh+6JaGt2zMTtvTCDcMnd30KofB2ihQhMRF4dVbDgkCJb2z
ZhgXTd5QnZszz2Vxtdb6BVoQ2zt9OGCZQl1Pvcd+WD0Qs4D0RVjAwP1aAxEy6lv/Jx2H7C3+NBG/
aK8pXvVSfKqKfj5IkuEXwyucmx1OHBmXHI0lfgXAOQEdMdiZTMMjcTefTbzoZeuzC5jurZuI2fu2
u8alGi4HpfrMM1iWSH1bA4HRNPRX3TokpgqA0aDxxd9pg1sDQBSDK1C06CtIuMxB+JtD3vKQFAz+
II50km/XPmU7ywpUF/RIebKCKJBIl+Fyz8laCMT9jUAPWKB9G3Sm56bKcET3ibB7OOItXWOh2tib
SIYNXvbLSgJRqWXkd7k8roznMC8rdC4lOwTRU1npBs71im4vurz/tRRzz4DOcHRgo2ChjlisPhdK
9WJ52AwKZ/JHCzBtV5aPgRaII0j6hXFma8XGjAJBX73JlJY7ph94/kC9dOmjktslvAlWJgCnidpw
wmGTymw4joqMeSW5UqtAxSptjSk7ZWquXrrkS/RUqGrOmfkZIbOFUYgbbqX5dDSid1vYNjKqx8BE
PILJyHxmbCJytWdUfUWH2mH/wHgueR9Mw1gGFY9QhKWMLo0NPA0QfcXuZsdKlfONFDJWKU+P4AZo
IUSyDOeVrj55jEvkxKyd4MFvSOoUHbtGr3tA4lIv5g3OD8Aq0W3XsTufk516AWECo+zOJKHgKmcZ
DdL/4vQU6Dwb4tdXBWgGBJ6dimDJXSfJJfnlX6rj8F4y9+KMPxOlPkiTfnltzQ/ycOmdXwwPOBqg
8ghjZspDbHj4aZII/uW2tr3glTdy2+DjpYpkmhO/l8wm4GCcNml81H9GO9JecnfRD8GQmk+MfNog
nCePGaASeA+jloCCunO7nc7J0lkDEZhz+k2gEWRfnEZyHS+ZMQd7EN0Nen7s06iyfCddg+gDC7xO
4T+ycsBzhpLiLgaoTKbKVkciDlQbi/TV53qzb3I4fGf4JSdKl4Vry2vAl6gt0m24cpq59DstwAWz
Bxn3F2EWCApQlPvER3POApR7Dz5ATVEC36xv5xMZhHQdnA3KKBkBBnUkhTtSWiw1n7PXbbwDQUq/
8kf0GI7B1j6wA4lZO1Sd2tI4YqDEPCZEbpItYMdOn3AHZDLzmWtO4rrmU4F+oe9D3Uf/RWgSeT7h
hxsH01EdNpDDQvMoLryDr4ZP+sG/YhCdMRdGTQYzmDeC/v/3mHNUrhlYDWuse5CScFfVy18VkwYs
Fi4IS4dIwNrkZ+mbPgmtqo4U3CF9nZFd0HKyFVFpcAjaVVw5KgAeehZrxOYFRxgJAatiP16oA7BV
pm391N4dvT9klKBGVfyDUH6qfjAzMlKA12UXbHqIQtLM2FVfKN2eJfMuZnQ2sYeQqJfBPLikEt6g
YvtOoFwQ53/qN16hbWpGCnVzBWsSpIQICyjLJfpwkEzprIj/Tcnt9kFDlg7S6w5f2f75KR2faB1I
eqHgYFYHSF0Aq4pXR0j7U18vK8TcGWkvD5gZDZ+49i46qDJ7RckvsGvv/Gx59gD4BEtUoh2GRBoW
1b4LE2tVjOE+Rw/KIHq2A3y+Zlku0RmDX6Sa7TZnamf45Hw5omtjYtSFqyBI8DITTDM4QQya7SPz
vSnWmqF99iqAcg/7FW4RzUG7gEY7FkB5L3vV12ANHmUhlxoQHv+tL9yFEKg44TI+pap4GqRvgDgH
F/7iTYR1PLbx6gbzHl3Z/JFeZwRINB+V0a2FJXIrnyfZZ2+p5xaufpucNrcsS8u+U3kgGyiRqew2
u3bVXYdrSbObwmyLnQvz5Bx2lh3UW8KL9aCopm1DdUxzS/RP7mEDEdanfUMvkD8aD7ldkM+KZpiz
4BXlyZn86vhfGsdjRtWp32R2o3fCBmvpIV94/szWVR7mJbw3NFmIZmq9FLhEPMMFDDiTuUvxP8KJ
DTApgiOtwpIngF/AcBabGQcklgQfzlt+ZivnaeGPvc2gM5fnDKCBa0bRQz06Qx9xwGzx2Cb1zURP
45rRfejyANG77JMqGI/iGv6rdsmuPAHKnJz3cstH5n6612/gpmQNvbdD1U7ziK4lA88f+o2Qlkw+
DaF55QKtu2Cd4m1zAD2XiMHMeUKUtUYQ6srzQPTW9It+ybBCnFc7g74Eoyz+OldIjmbREcv7VXoi
NL5ra4OIm7PcXO75X7O2adl80rg+jQpBtllWo21vrK5/Mx2poG9fvxHdY8Onm9AlK3yEiCxw66jO
Uw0zFMSos/YS7OlXZbnwuSFe084IKrypsOmiIQGSRl85OVrZeoreHMoKQgJjA3K/w7eD7pY1e2rg
f7PR6/x2jjL1SF99Pa2Dj/EGoRuQ40YA4g78V8aoF+Qv3mew4TKOF+lb/XAYaVf7hB96XYQkNpqe
FJglA7Jre9xjQlwbAop5hQ1cxGHGS0C2TKFFtsx1wPNQLDDMRYl3ZNMC155cuoVPFAR/DWpWC1BT
8fwY0EKyT3LzeQdDN6huadD+gV40uWlL8EYxjQYPJRZ65XZHwDMeQ5qE+ZGXSg/VXtIDbZ0fjCAw
aunbtZya/2gOpPDTk7nUL/XnW4izDLCrAEV95ReQToatR6yjQsehrJ/3NaXtNkj3KEX6DUhj+5NR
Dy35ePhrR6ucaZ/Q+DRSGORdw2z6JWjgfPuCVBK65UeJ8RAOAV/qTwFICDL2aSUz4599LH+yt3u/
ZOj6l1nxpOA3M9N3DknMLx7TiI+TT7LI3te7Q8hQnfozHX8dE1/EHT6/EZQR5lrGrjAdac4OidGw
w0yjehEr7uYmI7zGOBKA0iJPWloZvES8mkGK9qiUan6Ido6K87zK0MrcDWkhQmya5ZRONk3M9Ilt
mLVhCVlAXMDz8pv1Tt7QDhu1WavtglZMrRyG8pCGB1o0zXeNplc58v1fHhp/z1oHN/PirDXfAmJP
5kWwncZ3WTmm3FAa5QmTgoGiEbbgcRUy6RUpK4JT2iGF7NYtYP0M57su8xnqhXhGehCRmEuAbY98
0iU8qmjpAL0P4PHdJ9Uhth2xSsSZcTL/9XuG5xJAgnJQ2AjLHuIFXgaOz/0A3Fd/FJPw4vXOXDX2
5mvp9G/cQgb1pDcAIHSW9Sm4sIrMS3FN6KEbxpx2HyB7N/tH0vU8qXw/0iLWP0GVhUqRQhjlBx5L
SJ8IouhFRvBMRDIzRQjheD7EugfXqcc5u7l42iETKKDbKww5SCWIhryYx0vVBZLAbsJmD9rIAwMC
yV/pxPHYkbERGtgz4J0Ew5wq8d14AwYiCWgCH8SRLjNtOcg0mEc/JrILDD/pPFyoGv7DKyGmhCib
esAP0Q3WDzqGAGzPNAWQbrOUXy7bfEX7A88yHPTcyO7yrcZdoQSgp6SpawMjRwYNKe54ewa6G+bj
xxhzs/FC/5nimKIcWx5SD3Vp3Z07zkAwxaRT2swGVib80B8MfkHh+YUMU3kJ5AoUhjEQaRtGO8pc
V3zw/7CbT4mHYwlU1jhmNILndMs6oIxkC8UWatb/0C1BwE1K5byuqbFvC8jx8qUCU6XNEIL8i1VB
wkKHYvLw24m+m1/welolrIbRWpeqD5qPQUr+nd7A6XuWCVeAL44KjRSHFgxcJaYE8Cn8+8saIW8a
P/BwOcQ31iouFs3OOU9X5wGVIdsNZzD6bvKR1DIcDaO2M+1ndALWg/BM6t9cGSkEz0ZZqBdt9Cn1
wJxZHtPTp5ivPXI2kgGSPipccmSWTNAsKP/kahmU2Bb4db+xPwKUkaLNbH5w20nqQKGLwA9ZEWIc
gstmQR2c8yRa0K7uobIt+i3G+w24K27JUKxoNzMmfVLp/EGJZbNFjqh5CWAooQcZaEwGqdrctSxC
QOWTpw8PShbqb3Lgeg6lhFSCGAzawzYEVyO4AQtRBPF4UOKx/NmXoKnX7QKqyd/3DmuP7IAOfceo
AeaemHwAehocDjDWmjcdll1MdnlzsI1JXSP1W1S3MKThZRoe9ySmrfRWx1C/B/XbxE88caKPCuNr
JN8yvCEXULmhxdN4jNqVGsCeDXLJkDYMwy0RF02eAsyB+8GLrgZ6Cm/oVknqG39/YvY1jUaFrBe6
DePJFZo9ou8l0c/4JRrnuADurZWxGnFiwhmCqavUFgCkdJ1wg0Ce33qoOBpyWnWTpYtJRUPpPZHj
6ngUblvZyxxfNATZeECPa5n+v2swhmc3+dGG7eaFdIn+MraoOLuHLo7A2kDLzbPn0/TJ1k3bUgly
L9SOOk5uxSxZkmYRE3PZx5VXGuDT+Z35Tw9wSpjROILFP9Ws2gVPJ6mgDF6ru2zUcMOYZ6k/3fJE
o8ZCb4ORGhMEUEXUS/pKAHAkfYpgAdBooiGNFdvzxCZMRUJrhY5MfKepxCYd3p336MgbKZVY+c2Z
6oaUg1XNjn2hqqM+FvQEVXBzSOfixieLzOQVSR2iFlICtpbuAYmAIJglKyId2CBdGh4GMg1qcKo6
DPDbi0zzxaLH4ZKjlDiGYKiFq8gTrZgbgfZUbv+PbH4NB9uoqEkyne7F06BulqR0/dJVH5SEA/FM
0YaRfp1iwRjj5KfIvNZg3F4S0XfJr5wr3yA+Ke/iBG84GdlLkVMAhOguCS3Xm0tfY3CGxJUNMna5
ilzaAbAQPhwtNtpjJaCpT8qVHEXFfy63VOHPOdcVOSY5DI8I6UrNpaT4rr0mW2IiSXDQ0LxNIj2D
X8aLOxs01jUcF/IDNyTO5ykZJ/o5hc45zIMZmgBenIwepAZOAfsp1gfW7S+EVcfmGt+z4+tUn1K8
hB5sR9w0ktl4Vv5jTYwf8U0AvIXLt4jABZlhV+CDhe3Fkp/rv2PZ3WKsPVvf1ujHHTgVFG4TJm0q
6iIcXbGTfCbzpwyi5vIEs9XiLswDWvZzLrf+U/02qQ+Xw1Z9cokEa5Da7VXgrLn+Y75WvbmAIUps
LWw0bZDcREOa4EzbNI/WpbF/qqKFWqUbQ/9Q2j1CVIYSvsXPd2K1eJG6oSuepQT9eZ6e8YjlaQxV
P4eh3jBqDSsGX1PIoxF/4ByBq90lcfLP6rWVLN9qPEiwrH2G3AjfZSwCcHQjS4AT5z0ZhEOSXDM9
eaYd2o11p1OH07Z0cO7mDiV/7mqHsvDzz/5Lukef2S/RgCDQf5kAn73LTsf/vX7Cj3pj77R/dKU5
XvLZbqSTc4dGTEamBq55NDgsXffyK/q0sHaASYUXHLK1N/7LEeBZvSgcKULKWfLdyuJi0Y2WN1kx
Z7NiZyJ1GkyUkiuiYzSwN/gvjJIGyE4isXo1Xwz+qKZFay7SRNwUUD1xs7hN2X6Klywc49xvyZgR
u4Yu1AKoAMQk0jH7q/qG0EAQrm3Ruh4Iv0zsYKK0gnnvLLyhxIR68StsfxEOtEj7XRgeGgqbj/+I
CNxcDoCXPhaeCpAA+ME3/rW8T7ZnhHLSMfgLbKw2fqAbNltCH6ZTxEO7mZGSa6nfFx4b9SfHg6VQ
/ZraJ1fHOoR7+YvjkiJzbWjsS+Ey+U4/MAokSBOJ+x8unnWAHfCFCks6NG/tJhfXNBoEv6P/yT9f
iku0Z87CV/mT0u1AmnmChoDtF+khdx2OCb15bWZadJ4Ev+D5lX7wJg7MDdbhEv3EvIyFhFlHgouq
RyKSYY7ugEa9BpGPmNpSSQ5OQrdirht0g/Awgmzw9PLPgk7DN4JU2rRYHdHqA3AY3NGhWvPqiWFz
y9ZZRHhgTADUPmxa+nMBE/K0f6TeQES6CMfwtOiWQ7d84V+IxvVmY0GBS7aHTbWQEpjjl45bMqyl
bAdwvDDW7VagjgSoB2cRjHMisYwmiO47ZfcDU0/iHW2xgbZXuCBxLUToAtGE0DvomEgt/uveE8aZ
9ZPlu6jCl0+00KFiCsBTIHo5pAlyVVAtfk/eQoZLl4RUNz+rN+e9OAOfnrLra/uHR5LGvk5MAsFE
V5pTXID7xYfpQQYM0YBONIqwb2wcx2/Yuehu0pkfXNK7gCYOGA0DyuXeU2M/RDZDgVAHiwjPCqVG
PQihc6HCQManAvofqD5GjoxIoTYEQY+wXvGt8wDbtIEpAIKezBlVI6U++eBAtcLPradvindGGgSC
wxNR+KgEQI/ChXzP+jXYmBl3REqN9BGoAI9cWhaYs/5Obxrm/NQmvA7PEB7FZ46Uca4iTEs9BRfE
1OO5JUoyD4vnC6Kwpc6T7MDKhxqSDEsr9bV0IZe+QWT8xQye/i2cHpZI/l3xgJE6kFcXIkOi0LSZ
6glvCUYJ5/6bEmRsf0LtR5EzuDijEKn5PnwrSE5UWEa6GH4rmC08e8xPY1RJJJ5yzhRWU5QtxJct
5zycNsUZUR1yMl/1M/gRlk2NKNConiOa6owppjYzGSrvtges+MgkTKBrBzWm2CnJGlhWNVRx1ibQ
TPieOYKXzi/FjdsV6gKe9UhtD1yMqecBlEi0ELUHXZU7mYd+AQrCKANYlTY1HBFAFPMGDEDCSYFF
SkHp3/NO6O78hYVoedRnHJyWIUJUwWoWrmjBLKHyFU1J5xFcSGJ4SsSGKLAGNstVfKcOfi7g0fM8
/AemC6waIt6NPMR4Bzni8KEHdaP0gPbM0ku3yjvcfsArhKSg0gyH7eOt88fwfDlU3S49DfLzj4ie
AAfDd1poEaBnkxr8NRpy0UQg5eETgo9mZIavzycCxUPl42R5TyKQX1wvQNfSNcU3HYEAgB/36ckH
rCcE1NIblm8k5QDJJGi8n0qdBAb8KC72OE8I009wERoX780D0IXuNlcD5OR5ANcBiYSec9TWADdH
hrUgFOCCc2guYpHTinVzi7F6rlHDrMXaGSNBLwNeUFbcyMacM0QeLlJQ7ONwB+qYxj4eQTTOTQcN
yOIFFw8s7YlJmbjlfJoZec5jhEpKgVTD8qHFyitESsSdPLTyDv4uJE8WRYmDJU0JFXkUHB2fVg08
d/rHApHUb8V1YLjEieGONxra3VXGm4ebRRpGBY4R+IW1E95ZXtxOoCyOx5emycq3hTrEunjJ+HKK
kp1lxd2wMZ6j/orx6SEeAwljuAzUKYIiP4COUMydWBcpGoO/NQfwQXJnPSj97XDBOodsTPcZKkhx
BHuVHnw9+wbgRXSzb/LlZRwHIJQbPRJUG0RM8P4CxJPphHz5C8sapEyUdTd6uVB5xDpXPLrVlPo0
WEamPPgUes2D+XAgBKroQYCN0nQBXqSsBHzka1OExiteVmfuFyqWiIX5yOiakien+CyJrJe4/CV9
Om/RWRXryiJQwZHA9Y1m3IlYwnzQVhNEILCKhgRee+JCEwAzlZSe0ZBL8N8ox3qLSfPqv/LV/Uu3
cAPx0kZ2Q+i/8sVYc5wNWwQQxmuLhpLv8D7t6EELH9pSJPDAFCLBP/NEQNtZ87+cGG8FLtJIJnwo
/Bxwy/7B0uVIufyHBcNAhkZCXw68ioMyMQhOW0WSTifuLvQjHLNkJLtv3mg8UV2XF3QyVBNcXS4j
58MNAC7hl/KN55i/VBxNtETAR7gb/A7UhOsuoPh3451LpH9QdnB2vEfBuZCgtB9vMGj/QJT2Uj1U
6MXPBR/NO8Fnsqv4JMIWUeovMkCeMr6FEfQ3uO1HdoURvaWZxx+5YHwNfqbS4diN5TGjQOgrntvk
zD5ImwnVw1m+9RfQb67EQK+/EjVadw7xvwsBoOID64s+5B80e6A1ZnxD1aKyp/nDm4AGAGlpDXE6
nGLHVk/vZcY3uGTX4CM+pKDUwEtcIJYa0gZ8asUVdWYJ7Y0IFyPRUi/OxEznnXfs2c9ZVOfpwQF7
MoJxzg+8g7MmT2CazzubNh6gZ/ujn8s3TkjdtzfACT6YVyKQiE8cUb+9xErlOqHIEucmGPdI42aQ
3GhiilvHtsC9qXG9FY3DKakYs8wuWMHml6DMi6eUR40dXVTKvyTD5IOkohHWGJ8xjMlzT0SiQD7G
0hsRUrTgwMQICFcVOyc0QeE9+avX2AJEbOLOgj4TIaC3b19M2/HYy5h7Ubx8ajV43CjO+215Ar4Z
zoS0gPGQ7utONgC0FF+sK0WTRFjCZ0GHeuBTsPG+F8O6AmKAfhP9Yp5rmg7InumwGj57IkXeAEM+
2jVndkAKNIrD6BjcKKhZ7DzxXPdFvc12GFi0A9MQDUFCLEaDCbwZJaj0VWA8Yw7Qo+RsfB5KB02L
Uf0PVee13DoSZNsfGkTAm1eSAAl6K4p6QcgdeO/x9XdB0w93IroZko5EiUShKnPnNg3W38OlMbiB
TH4C96EYO2F/pcFRWKgTW57SRgnFCEWaX2QHPSEPXcaedFDq7hgSQcHl7uh9WmbEkyd7a6yBYBd9
ZX4dLStfd9NkVLe63lm4VZjlKcYQAA/uVr1PImFtDc+1bQMr4A0tfwOp1vddbc66doaTmkqOvewx
nsJNi9EKBD0nxoqWIDpUdB6ybaDFRttWEpGLWUtKKnllc4Kx713ayjJ3XQ5X1LTi+jMR6rVlBsJb
qvXroqHJC4e+u9WYQp4gh7mFbJLNlUjcJUp4kMCBcy8Ev8s7DEM9sf4tpulditTy5Us1GjLB592W
MSyQFGIO/h6Qn4sb2UBDozPFsaKUJORUlh/oUWmH1UZwizBSHnmR//cp6tJuV9UB6Gs+Qsz2I/Eg
6Gr3BEkMRx13rWHwD7iwIV2MWXi+KE5uVmPiawaWRedvCAiw+XTEzPKC02uxhDmHjfb8tWJ+sGoK
0cKMFOfva38PjVjGK7Os4//va1Nqjasphpb292N/31elJaA6vFupSkTIP4F2q+NoRqa6LwntdbVU
tdEdqnIkRaDRbooeGiAWwWcldWDUSdmfUk/sT38fWUP24lKJKDz+z9fbQt9aXdoQjWmgSM+it7aF
S4sVFmdeoIdvVQuGmxFHu5Hmf63DHlKtJlZYQRkzuNki7TSU4JirHjEXQrX++2wgf3EwPeEhh/DT
J0wPMJ42IMYm5Uehht6rD1v0gJpibuHVkdbaNw4WQt5rEKTa8StofH/fhmtaH1aAIGlgbCy/1G3w
IiAJz/eWWlPGe6IyHlnJpGDUysK1JLR8fi4P7AO5emtVIPgxyrQPo4+PmASEb1kJjdyQ0W7PF0Xz
LOH89xA2qYpOEmZlS7xf1xv1TcsC/0a9//eJLmbNrSgsTiKLGlZpUEnXuaHu8P1Pdr1PrkIbF/hv
CMQZkRNy0aRQ3ZSGVD78Un3DZ2M81vNnIWbT6CxNaf/3j1MksktWeDJN+qBumtQPXYPcAWJMRXOX
VEO3zkQzPpVYANhGp+rXKgESDmvJewtbDNnaEO/UOJTPhqUP1yxhzTQmuprcK3QUXmQpQEj9oSvI
y4FeTTd2RZP13wqkciPqyg/JHxvyGpXyCXQMYo6LDfNOCDlTWViXJjLRuxpWd2rL2HDYgPKDpujN
BhQu3Sl6ifRZMkrXE4Z4P8UwfYUS3MPre+PSWLFx6fGTVLWi2HQZt3xZGd1bHmIpE7bGy+oqwzFM
eVz/fZoRSIUHdbJNW7LarEmur208gkskcrT9+zS2Amvdjt1PHlRPP8HHXlQUVBm5AHMyGaR7EmBS
Lvg9uk9vYDTEepEykR0kPclo+u8i0an8wfU/31C83eSr4xp5/9XT+SysWlxcmwI2blxXR2N+SHUy
3CYTECwzZI6Y+Wt6D1i5+PuXNFF2alBFn+SfrDutGDEpqStopcqw7zol2ieD3TQYsqbSBPGgyy5y
YpI/VaQlyO78YdgHp6oANcTOjWDhsrgEQfeba0H8YVjwQrREEfA5xwcGw4Cc4Az5wVCaqKKyJD0X
/sQB+wXNzavonLQ4RMHMLnC7LsYjzlc+ZmkebJPQyvBRI6ajzMnq9NuwugWhr0H/LkZ2ttBrseoS
A0xCOxQbvVV8wXP+lEOpOcsKDdKYjFSUZQVzkpjes2ld0irHP2t+GJRIcz2TxryOOvBPrAT+HuQB
fwBxfjBrFh/3LLRp3RkhVxzxBszWOPh0B09QRIbPhrmP/PBmxL7njokp7mte0M6ckaTMEg+YQnnb
NMHMJ4dqTOpYBrUVcjcVlj89PNTfuKTp8hDYXReGp4FAcLFUxF9Pb7514mYpicDOGHatQ0yRVmLU
4Fxi+YyBu0xidWrU9r4KyW5oprWQQxfuo0Emqr14j1WlAGqvzTdzICc9t0b5nLK2E53o2LTFOkzB
s9WJa1lErGIFGwRZ8q5XRRGCfAWyP6b1zkM+qAalutHbelpLPvtgZhCUy4XMv3DWJOyB2A9e/C0L
A5zHAm+jeFNw+nuIpPDFHQ8bttWFS1pTLHZeqv/0z2Ichp+upp8kX3C8jLnx2wQttuaibLiqpTUH
VTUgQlSDfhMNASx6iKU1O225K+YHfnzXDPLTLAv/UVimhQklcc110At3Ie+OBqNDREtsylYQOoUi
Jm+VVajboJJ21Zh9150QHaNsnKkc0jhQLFC2+BNjbbHoL2yQ8iYuG8XGNb5/pUl5GRSJnrxBvAOh
F7AVWeik6f2BOEbRkfOg306d7B8bK7qJmeTf6zpZj7qCps8Aq6Fa0N7GMHehfcJwCBgbylMDqi9E
kI11HJ+ytM/XliYKW2zTqj17Qe4UWiNcqYIAfcKIuOYufkVj0ZL1ig1yEhHepGZhf6482r9GqIQ7
CRfaZgxScoBFVbgXWIQntX+TBt5nv5e5L1mp5MTN2oXDZGooNCzoAOkkajtDgAiUpdxUTZGlRx01
AEQ2qV/VtypXh2MQNcR0zg9ir4xH3RJvmZwNrlV8pFBtU2IYkrRQ3jWC1jd1r1tQLLi9glJibMLS
vfJ+wkzu2m6t4bOo+C1lt+GZGHyI6UUbup8+RwIXMh7ZmFMKico3iAiMp9vfQ47BvSmK0WXs0484
QDpYCxLLbPTDE5by0O2Vbvv3pb+HYZKw3UmJl6rHXt//PSQTe18oYRD892ngV5aTViDkfhyTeOYV
j0Sqs7MvBv89KEELxEso3abKKm+nidpk3zxu8tNUoc6AlQviT+DtWvebjFlbwlCJTkhRavHQtnpz
UFozWYUisz01kuW1ii8bmkA9wFbY++8j2OdUvH64MXsTX6ly5vtbiuUITQspTG+xZVCSeDYd06er
UVtwTQ3tJE+peE3LonXboQcWnP8RK0J1pQ+dsKwxPtnJ8mTSuc4fTvNulLcRPLhClVa+KurH3lBj
tx5KZaNX+kVKYPbUmWFC9BuDDjNC8iKlzu/OyYRQbfR9caspBSN8DypVFu2pHrl1Y0/aiSiWn1IH
xtTK3sPoYhTHPcSIya/ILJSAtTsj793QK+LdOOoDsLmRQrBjyMjhMeDQqaFSQwIx+co7G3mW5u1z
iGRhN7UJec5qefTHbBP1nnLIO+bGcYkUQJFH9VBP+X8PcS2mFFYETYbBlB2EBnCjVjrTzTzaAYFG
ItTkclMpcJ/GydN2FEMYIrQU+FNXPyzLjH4FiKItEmgwHXORqHS1eR3m+yEOjcuglpETKmEDBVw/
KW1Q3OK4Jjuz8ONzXxI0JRcqvpTq2EtrAi0QTIKK6dSsyKCq3OE4Ug8T+9EIhyOvDuK4GlRFPXis
bVeNaUUmv7DguujCGj8/8+jH8oYy6av3U3AkQrr7xf+Uk1fG/WDgrTBYV4xql8WEnA7gLBBDcsab
06gH37JB5JCXoMHhIHajPt03FTEwlgxPumg3uC1mDDz0qwIy5WHZW7s58dm49CzbVl4LYqxx6K5l
Qb4VSobi9s4FwXWgB/2RFeaKWAgj3Kym6l+HOw2cjQnIl9opS/TPyO++ilZlFicNX1PB8M4EF6Ue
lXALPaLdQQuc6ciAW3yEubvziYzjod9Jrb4AyJZeCZB2fcYmuynXqf+b9uyjp9B8FPV3UH9HeDgM
T9QmbfyIpAv5rIn0CNOr313k8E3heE2UU1VdzXRvGXcqgAJCDz0FkqYZGlWgLaypf//EiiB/nygG
gQ3ljoRfSoTZ3CRNHKBLv11T04LTMagEoUn3c4VLtTrTkus9X58pZMoMw/FsDYMB1zJXPL34Lvyz
1iBq+XsYzk+NaXO9FxXc4+jDl8EcQQQw7eJBAwgDZDb+cBH1k9rOdi7WoyVTGQsaLPhwL0PnJmxx
ItGA95nsbPhp/lFgszjE9Ts/zM6Qtq75w/fQMdJhD1cMFnBNSIfF+GN+D1cq2DOIcrFTIoQlS1KP
WvPEn5MB6NV7Sz6hz0MpBNNfqI4QZiEv92d+N6ZmQCQ6JuN1ccmxtvsELddG2xewVP0FYeQPxqAt
3MMuwvte1u0QQQ1eEMly/MF9AZ0bK4rR2kFYDtduy68UfqHNpgueudj1MCj1pXVtydogbHuhasua
8RZSNRGWv9O/AwsxycGjrj/zm2CLmDCp+YhfgQsZquFN/qufh2vvYwDNnHI5MQMNZ0LpxPufXM3v
9GystcOwsa6+v6ye8mu45r84CEArhQAyW9mseD8H8qPXOUYOlIr8oXifIUnAvwubwmwTLgXYK6Az
cCGv+RpMH++1BXRff8ufdR8u448yuVTYyqEDXDKjlYHuJQMxh6E1Yqi1CAooNtgvrIZr8cnsa9IJ
bl6NiZO/E63oTcoys3Z6cMVFmhdfcvF5Pd2GVWCgp5gpYOtePnbySUZJzlqD3wBCZt0k71mhxsAs
C3ykWaPU5Dlh71JtC6z5aEMmDBs5jh+SkxgXXz1DPYcHBUEwWkHl5jRYhuUhi9zkX4uBJ4yfu5zd
uTaRsYIJxqpvQ3tMHYYEXoyxHzGcblF+69O52wJDkrxEqLDvb43ExllKKmmBHIvMaYgs/AISytkW
3rqJSuQhCihdlwFCa0DNyu3IjMwdolLb5M3TznCvYfBdKe8InsKDEuZxMVwV0h5KdkQCCWUTtDA+
oNeymmOC52Hmxs3JyxzuA244gk3l24IIh1hf6m8j2Y+L/NdQ14P8OaineScb1iw1TbIxiezZhvcD
rLVyyW2LQqA6wmXgFhi+WPvEamKHj5cjGRnwwzGfI9KbNZx2tpWe+4zLj+gYmHAsHlpyECC7iHZQ
7UT8AhDvvFU/eCyyQEj6bsGea+IfQAq3hHf4+QPTiaJYS8XTUt4D1Y1Km29gYfH9GvO83CARZokL
K9eC271s1ll2HNHSRyh8rOKZN6c2hKGD0gHlZc6HOn8V8+L2aJCbVto9fDLGe9FO0ZAQLeRhoxJ1
yBxhIf/rQlLRFgMEKahaxqEQlj5Te8meim0ovkv8/JfERK539PgNH/SFrp/x2IrbU8K0jtvUu2v6
SZC/YMzj+UttJ+ACiAEMmDmS4eCpQuAQ7RF+QXTCIDwcmFG5/DVih3nytM9M6Pr5IbjFD6KAFVAt
H6voXS0TtVyTMbFU2l0Ybg0WXWZsO/0gfbWg0eQLyMGPmH8WyQWqKM9aykBOT2ZBXNdFO95r0e4U
WzZtDPQrQrL0D0e09n3yPSo7cpr1APiNu1XDWP7SPEnWEKNVop7y1pVL7EQMFqV40/cT4e/dL78C
XVqe49H3aLQPLnoxQPK4YDQZc/mSa0G6R/bpp1dPdIT4QuWYF06iucZO2UP7S4JjF2F5eKjaf52k
8FJeefxldL9t/mlVN66Jqux6iRhSF1PFMsEWhkukMACAK8MYiCk0mXb1XoBqZVADoUWzFt6b8Gwf
vJUkCZN4jmMN/hhLtMGkAss5/k/GK4kvSfKuY5igLvAoq5pLbL5rxYu+ryzOHmPKbuHv8o9y3HbV
DcYl6gkSrImCjpNjGv6i2FY33L1dvmmocsZrMH5Vxr3VcA+4T2SM6mfAJNNjgoJrP3GOrl5iDfk2
lU/87fuI+cRhIDCI07LFG3IWkkvCvrB2TXxg0ZcwFUaIZLZ58oIrKDHTpOjTQCL4wVmik1t2UAVs
hZ+G6hrTSgYvKVxNuirjb6avByiRMdkvn0Pu4v6MOefssmn6v2H4I4zfaosZ8xqLZIsygxjmwCk4
4DBtIDVpNmeGKbRqGCBhWH+eAsewdvPt5M2sEMnh7pTipSRgv2UTmzYxouQySJscgPvwpT2nzqHg
gxl9jp5+hNBl6d154vjRw2BNsMdUbgRxZeJlEF9d8Y0aXjdcQXp51mHoHkVzTeKNObvLwplYtMQs
Gv9q7mWsPT+i07BJvojtYZ8oMeyBTxYtsid3kGDcRY2rHXB/fra4UHgrZCAZs/veNZjraEcuH682
JY/nGlBaqudK3pSdnQc/SY8VVnLRZsRqWQ1Uf/23BhvoapkOlaEOh8Q09hwvteL0oPP8/jLf449C
1i53rtmh2pFvijBTsx3y/YSnJNsVUDJVj44JFXMgkmaLXYQ45iozNJod0CDhLJF4OxZBmt2ZxXmX
g21L0cga9+EwYGXQImxZxkc2R951L1vG/la+STT8C6wZxAKRJPVoJNh6vSW4MEzoI3RX1KHN7AFZ
faRuw3Yctn3n4jFcUlkOhMrawxchfoF+aNTN+CAJAYmPNu4j0tbg0jT2CDuOAgajO/jfpEKa2Dsw
a64nghWi7iyHF2v4p0h2DauHG7MO36MuWmnaWyIfo440JVukfhZ6hiWAERxFnOi0BYWT6kfeRdNH
trhte7Ld1nn90fabkHRG9kprlUMHQg8ov4/KNsTYszs5vmcCw75p7VkNq2WOwFLnz5KnuxE0rj9s
Uo97ssZxwTtnzT7Iv7naFImEJy3Kh0MMbkyOfcd2qffLHOscWXjGhOZmmHl0ewOiYWJtct+dWx5R
nY0QOSzIrRigCulog4kHKU7QZ71nrMBEbJAhIVoZtkbKSUDarS9sfCb+MacKNjx4crwL4qPq0nWB
I45QrFPoRln8XskXHxV6AtfVyhYMKg7MtXF/SR+ydpPzG7KnBQJvzAf+qcKvrJ9lNIq0nu173lzN
+OYV40J5Vxno+xBehvSUCQcjvoqJT1Q4DnyFuDIhIodYIwiovw1/F4y7HItJlQFXLgv2BNw1MUzK
IX1k6pf4C3zSftS4QS2623iYvtJH+hvckIFxTquvalzJbrWzbH3VbJD4LLDXssfj4BpOfyy30bu1
g+nwYKrlqfS3FJ4L5Yntl8btTRVBsipsxcgxntpX/8ul0J4Nqt3DtJme0SkSVuZvhy8TFaerOZ07
0Ycj0MB71y0YNcHsihcDzuedM2jruLcT2Q5uw3MgZpm2k/jDei7zEfya0s5QNhyLurAxKf/UVXrI
qK9MW+c0Nx0WKR+b3caPbeou3HaD9ih2LqUvdY6mYhWzyqDtcZTibtOjr1oksOQHUp823HCWTS4W
RSERzxZb4LiiAlRRJEW2HtN/R69CXwskkAnLACuE7ujJu4gXLdsCTDk2Lvj5yTEPtz6bRsE+MT+W
8Znd2IIlT1IX0h7JMYV12W1IVMAHOXBYIhNu6vUsgYQ23fZrql1ACpzO6N5zJEqUh9MB2rhYbibD
YZvURKyud3wbkVocuXX+wH+DSQEyclQFWFBJlQN7F3UpdFeVrl485Kqd1jbVqEAmCh5I5AhKW1El
zXmte1tcjaG6GMi9GcUBRlTyCZv5l3gDgRQxfsPl+B3+7kjSDnkpDMYPdBEB1x2yIGgb/CkYjBry
fFegouoPXELOXf6JeilqsWhY+glA5Fz1Yh/RUeNAj+TXBIsaO4clcm4+ZBFRhCBflJ6kpRBKWHPJ
zX1gnAJs75gkc+qY2VpDWMtOWrzwhNPIYDBXCTmKeNL88IzGrn+kH3R0LOrhi+6bpG6TCUGE9dJS
eDODBZPOFP9/f0VfBhiOgQNfwUoHOTf2B+Cb9A11vYHah1AKdkHwxweBNQSvGQZRoyF5WtFrzX2h
hS3Agmqca5D6GwnlVmGr2XJAM9HPTRa/mbaJNlG7guXxjpAKr2srkeS6vfyJ8WtINNqnMjkmNJF/
PlmmpC35O084mg3xLiSCIItA7Tr/p1q2tqeqMREdQRTFO8qH/D/fdqLOubn09DMFItVSC5qprToM
0lccRqROijgQgob2S9Z2DuQVUnshfl+FZF1mDm7pJctbIBl42UTswIjmEa5s2RjYQMFoeLxW0pJc
WFzWKaSFnILKRh5KKkopXLGu5l6zPJQLS59aQVmYP9lXKe30l6atOc+ML7Ycbg7rixOdM26CRoHg
5FP/ZDuozt6/kQEW5m80kO3awOEDH3Rc+vtVAnEI0RorGJkkjI+Zdblo7sV5cnsGfI61qz+myGlj
7CWWHKdwwD+TbGnydAWY2xyzEO/w3e4gloIcrVMSpEo7Tux6cLkKFMEa8IKPBmnVYHswGzMsiRsU
qapuwhenEeAXHRLJAwNRbpSXkY+IAOof6AN38oq6OnoXD5qAvnhFuCpnadzvu5MSroQnILQmrnr8
NFXMKmEALbIfRPsY3mvmZp6kkRkkLtEyU+WioE+UBa4DPRLXfO1HS3465PjuVhliuJkfaOcf3CRy
bJeP8pfOlNGXwt5GThICmRzq19LnPIWIYDKMtAPzUmBFV67ZeOhAsEps0O9Wt1b4Z5LmrK2raSWi
GqnZWMASnUBby2xIv3xNwE482k0SZfiyyFcFcCSBtVSExdojgzrbWsQzinSe8z7EPI5NSMvm0gyp
0MDS85gh1e7YbCHJqu1aTRw5WMELBBGB3iZ6n63pcrfBqLkLnl0ns7cTFDsobp71iVwdLg3+llhP
oaHEHhiACeHB3GdXG6wy2MI4wMXBwbOxEfZKtGVnrIjjGGBArjNhPwtwYgfDBVl0UtDHyM5hfYMi
styRlLTYNCD7WLCNYiTXai9R5kzraCtcSd5CrNHINo3nm5/pOUJSTGYE75nJ21no/c0fCXjtIbiZ
oaS1NrmRvB2tE3HLKr93dgChsnFo571+h7G6Ue+pcnkVPiw264TdaIy1t7SdpAsBg/HogBbgf5xS
2LHH4umygjAUxBvUQKscwpayBBuDBaTEW9X/LBOHLQsikOLZsNWyeJPjnUwNyPsDtDnaIanHKbZ9
i/FEt1kqizx2wsjm+vVnoCLUZJTX7EdUwuoLv9EfkaMDejSX2IOyCCrJ8nmpL/+XHYuvwpKgyOa0
LP0N8Q5sJmwj8Ja/2OXoRYSKSHrbhIONyhL2/yX8iG7lb/vb9xvlqzwQelCdKFO47y+NcOf92hm7
7mTstH1KmWILgEtE3VGv7YZ7f5X2KsGuy/oaG8vMKW7GV+aQELYZNojYgWNMN49tii7pGX6w6SWO
8iTw+xCdygPG6JzkbvcMTvp5tlJlYPwLcAPDjbcrvOuxuWrlC0aXUNbatXXKU+z21mq8FaU1IXAD
V8XYVHAyK+CYhXDSQQvp7P+FA90BJaVDvKAHr7xcVrXdwIyGhYcPV0b8Go7iMyVYCYimWfYijGe7
WaMnqpKzoS8bRPIfaOlSZHyYikhIRADuz03lmtpOMx8BbkcYWSMOQaxrk0IvKEsD0lMCcJSp64Ab
I4Z9jN54NekfjfLpdQfu6ZgmA7BsTmXfoPUvf9MPqjs2rpadAXAUluNE5uRakKkclyLEds0WoI+3
6wGxl7ySYdxhyow5KNIeXoK6bgy7UlcKEw8LHZYtSTsPcRYOgxS9FDv5LLvoKVQIngycCeyB0+TF
EAfySUqhCvOCQEvor/+IBCKxW6q2kFHEmeDaM2lcKohLfLKtb2xaTN4TAd+w2aNM5YD0drm4E+uX
JM4GZqoCnX0j4Dc5EVaywZ6NDEuofqBiGHwD9cymZzDUQAC+PSd5Ajl5MDzZszkiSWroHBCU+fCf
ly0JvbYYQ9ZAkU1O84LiHuQCnJKaj7OqZrHml/wCa+iRXwfIeoKtDbvB5xg6DaZbBKCsC+VbHBnp
Lkduz5RaY6F/oEqqvmlK5mhZY+n/q969Q4CZIsZ8kChpnEwsY1xztOn6YujxiE5RNsFgRHTPTQrV
DP8NgPLiOlnfxhVzH07khjwQDlzSxigcgLV/PZf7jZ5Uf9HD8l/zxZlMeYTy04LG0SzKS8/Zd0up
csCtl/yavNnX/0IZB6QFGoZS3qr6DiOYQtgaHKBIFWiVWb4sDg/FzoLFUbnlMb5G525fudm5Ozc3
6nawBd6zGp0SKNmLntoExgULeFVfs4792L5GNCzWLID/X8sPLgfzY2BPnMGjf8pHAuvjw3gIb+oP
BVjxlf9qX0y33jkiCTwCfBH9Zf8hAU1bu4pSV7TNiXtowaGL0ceTarrVQJKx9zowAlAwv6CGwgWE
oIIaihWQ2Sa4Ee5xzL/Lb7bK8T28G2tIwDAKGU7U++7tfw1cYO9p2/xubJGS3oc3/zW9iatmWWz9
/GD8kjoMAUixExyJfqQ32MFQn+GrT3Z8b970b+ZMnE3sw9BQqYQjCNOn6aID9HGT3Sl1/HV4oIud
DBCVo/yi3ku+ADz0n2YjgW1iYUmCauDwpoUPHvRz8xXcaJnmOhDBz0ZTN1bOtsQ0kzxiWAXLkR1D
X9dI1IdF+5CK1byN3uRfbW++yX9VEm5tOfMUnaZyxZ4VwbMnrBPSMEMNa9HzN/7d3f/hmFDpYTCh
4thG4crDbp74qSXRWfvkVZ0xUAFQy360YE3VhJUKhTb7R4+smw4PlLNYgVx3NEvUCO2RZimkjqNI
RA6GIPiLK1FzJCAN4tpwMUFbGIk86ORo6Sj02ad5sbwSrb7RA/BSdIopHFtJB+1WSofmb0kt9qkx
suvgVS7Vid7qZFWr7EzFNL7xWgN0YIByOGfQDCzTK5+QYCwEdnkk2FDhXMbTMSSmj7haLFeW4r8S
QijTKZy5JhzIlqCGFVb4ojtDA0gQNi0iOwQPjZO9ePUifNVi0fyMR/XR1o8ePHYWb8z14HyXybZR
2pa6YUzM5to+xN+5pAVRgWoF9oUiBdALnNDbw2NiBQclbM75BSok0aJZ/6XeDCnWqS6LFUMltiaa
HI/Tljem/Gt4vpJT+yhOE/hFtYx3/i47N3fstiClYqMDCRhLQX3h0flY6+IuovyvDiNu0NMzIUvI
mvGMCY/txp5SJ1BW1MEqdH9/UZwTBkkLZRVvmIFajvkm3QG1o2/vjW78PN3VB1xJgTX3a3xxkUZ9
yZbZ//KhIi5q3y38feu7rMWAEheti7mHQ1XGa81bsQ3VNHKqq0LKRJfHKwHtx0cfa9obhXf0Xr1Y
atW5H1YJztFIEPbdfXLHQ7ohOvRN/VcgHoH9h2g9dv1sVTBdhQr8zhewr+LcZd7AboIMc2FKa45H
HVjJSdzRP3B0Za72zQaqIYl4B61nmwW/YmvlVOeE44MSfvp3/il8+9fJad+EE4tDwp/M7fbROT2y
A2Z3+V//1n5WeP2geuFN+yfDRQBint/2eT6/HYkagAjCy7jLyFqYU/2AjNFqkhPIOG8zHpOX/kYX
I+OFKjrND1c+UmhEm7P5iaEmy4G3wnyrCvRgBHXNC3fuBRCzED67HT+rc+cWr3FiJy8foJcRWD7i
di4DnsJO/q0donlMqXGPbqKveTz8o+Of81sDwXAlGHxWazpvrMQIweJcnXcWvFCAbpBD4cQMKsNm
DtyBdvAJWszSBRFuL5wYsEyJwJPomRDgvMS37G69h9e/8QdgOCUhpHAI51vpm0xynxvPsyv2uy/t
DgFGB+DDVLTHIxxDoFX5LJHzLWplE3CoPpHvocfTQX87h0eF0HCMpMEHteVcB3G6HVFlGgq1wawO
j2lNIhtzoDlkE7xxhdSzZgLV2SgvBYR+TBHFWXSJBQc/hIRT5qnr3Q+/vA8PkZD8RIPllBcPSh9E
5Tcfl4ZmCSj3YsLezx+b6KK+J5loTu7WeEDMMm92lJ7QM7ka7bF4VS/O0vYBgpP+gvJG9Y59nRmj
Av+ys8tmlYNBoEozFgyny+4OYvbFFI2INRNPYrwsuGSEGCcuabsGVlLgMdDQP1V82d96kmk0SKtb
4rfSYR8Zey3cpfoWOgx+yDq6+MimliK2OxB3cYpycQcVo55OCVeEMp/Qa2T6ohtMO3iZirUxmk0R
rvzcTgGCVOj0rPedOEDwWGMRKoZb/pR5r79aGBdiEFZvutoV5W0LsjobtK91bddUZNyclfDhTYc4
xt99qQNq1FcTw6SEl4CFDPPCBQz2FFVh7PAVKr0QJwSF4fmqa2wJsj9kkeyST2t5oO9G+rSimdYZ
dnYr85PF1YdgO3ZJ1m1MrN4mntzEePTieqBfpFJAc1Nh8bGTpFWbsox5k4l0WVJE+SUOQiBf801b
4fbONmHgxOBY/lqmeiHpsnE9nvY63cFE2LFLGvppTqHjDJ6gV/Tpp4L0saPJiZYUeh/ltfYvk8Ji
mH2Dl6WIp4fjJ0/ej2w9Q/ONneGwgMlFbzO4o7jmoFPxI4jeQDy41P7sKr2aS5DWs0MEgMmokUaH
DCqIqbfCwiKKcBJVt/THnWRVayZ9kv6q9Q0U0ZWcDOusIQ2tR6kEJBvzf1Q0uzz+MVBNpvhUwNEh
vcw6dFJ1Crx+W2UHwsR/Jys86iQAkhG8rZgXmCVSdL4dETSpEl2sHrqxs+WUKZo6vVURnjP8j89k
mBFzH/22Bn4aiCR4k0ztphYC+sVkl05rkUvV2/M/h+BQQ2VAa/3MhDs/M9UcZoiKLPU4bxteuIzb
jyo0KYKjR40HIIbADjloPvqeAp+V1sL8X9yIurGaWRO0hbOkU4K0s55URt8bHsVK3anJdQy+JaSw
HeWFwe3sM9tTiNMmgn5U4kNvUujWgAohG7agHSyO+3IoZ06H6BojOLAmsSFZ3b8u7ypsTFqRDW5b
ivLZor1KVOtepyrqNuVYmGxUNPO6XL8xHe1IXm0bKBFxE6JkQL2DXYCSj+cAoiy9XAXyFIV2P0VY
R2K8EgFFo1H3FWnZCTSEVU21b1ZJ5xQFEF+sb/ukvlSJ5VQh6EOZDcCGylqnk/Ik/1p6BBUn30EX
eW4TIxBCC+rReYiC7BQ1lrMBf/92JLycVrb3qmOZxpcW0jk2PsgdT4KOQ1df197dEuOtPsRnZcyK
lWQ5ElXjpw8HFOx1C2xKgxMQOWYEgzOoEju9Pw4u1CU7NwVXrvA/0KvZmbtA818mzX3EBj0K2/OY
7+EAOtmIOZqUnMYI9SiRO6MK+Qz4tpKuuiyuc0Vn3SAOXMjCb6V+hsEm8CBSHRrOgVZ5NoToEQot
Xn2sIDh1EHXhG6SxYkl4kHfgC2VyNbyd2b0m8UuK7ol06w+FufXyT9hwLWy5SNjV43vMTpPkv6oK
uX1lVfs6WyZnFQWq5LLJ0R5TldDiYdzBLBnhLEAdfs7ZpkshpLswQEaY3ygLAVjQVezq7qCH55Aa
heNF2cSzjYEN8IxoQQ43HlArCCvYNCzqoyluKAHpXMlUNWh4E6oqcCZA6YkJsxv8P47Oa8dtLIui
X0SAObyWxCgqq5JfiAo2c878+l7qmcZg2nAol8h7z9lxIEMljNdHK7x10Kw9i4bfl7SKuSLaZtFb
QYzEY2f6OlHl835E+SMHOmjyat1T4ZKYJHlOnMnoponbri8DCHuEi4wTETEXAXkblsdRqcgKjJBs
YFwCokROA0Oyr4sfeXko5VV5UncNXmLd3fRziRG4hXB16sKuMBkLcQihPnM+aX5ZfQt0jpjXxAhW
PgaDvYhWYpjffkYGAxzoltGb1gGPJqzpx176IPt42WWCG3dwXPfK8onkpuQ8i11rPT1l5Yud4mFc
kcNBLDmNeIgTcg2N84ZuiG+PdbXE25SHc5kxCw8w+MJ8MqoEwFPGUJOfU6lf95osfBad5pmgds5i
QZV5RcyZQJ2hryuPbPAYbkXxXJUsQYOvqGFdUuD2kuAiT2yG3bx2eTVj1Ije9hguihgupBYVNsXo
bErieiUpVm4orUczj3XQV0Qsgrtk9LjnTYZJ9t0l5PdZ9umNf7WGIOseRfcAks0HGB90KA+9DDbL
mxVX3CiBusmzrw2HCQe5fICzlWp/I4aOKId+394kZkuJkLLbuHmjTaO0NOzSkp6Wc59fSUealPvI
Am+0LDDM+3pvvFJ+SQv6CJe2ZIQ4WWPAxKkBK228x0o9+NCDCLyL/My4bfKHw+V3rsJjNx6UJCwV
V5H3zmS5ae5PMVQRwrEg1w8K5dbxUWsean7XtQ+zD5kiuNppk2158OTtOObBZJ3FgMcR34UMlEHq
UfolKCE1i9roRnLQCMe6IKjaEyjS6Z3G8tfo1BZeLfOQeCa4QucUqyPRgGq63XzI0rCQ9mbpaYbb
Z/SSOLHEgoD8l6GqBV8SzfRn+cAyxLspyq85bjIl4HWb21NieS0NVNwEjDqEKslhR7yw9OgJOJeu
RhpWhpcgWnfASmKFTTLSoUPykbkGVe+oS/EpN9ebgBJjuE889RCXCJLMPe62fTby3PhV/WkYfiw/
SmoSehoXd/RS15LuD+1ViwJ5JfT5mtTwv7uuE94ryXqrr6tpKyjgCMJUbJHeKcL52LOBEZEfbr6p
E07npXnQWGfE+fNhNO+NFNajY1WQB1785CPOz6C2bL3J6voQKSyW+A+KSnIuzO8o1q4ljc6TaxFO
BnEOHQFGtG8VCB8fsUG+eAs+0Qmb5uJxkqP/7AuoucfCdWEhhIHNc3QORZzf4NGFh8JgE4Je9C3k
UVS19tQdFGSVfiojhfMkd5j/KCCV+7CJwA6PCG4FGfwyCuLMlyhBR+aJcC7gw+PHOf9tghp4joyJ
q6ivfyyKJ10d1VWeJRudzeirLa9BwrgCjb+A9aWGo+v3abxzqG+dy0lr6AFyg6e2avaMNRz0Y6y/
i8YFKfCMJ0Lzt8bjfxd4DFZnCpG36BVibyPXwvSMzrfa47S8W/mf/k3czpNwTJVAEk+ZcUvLQBRO
mW53opMQf6ufhOkktYGGL4UBkLBwVs+f9KDahsPLng5OlrjPMwYrTHtaoSTqQ6QfKiFo27dY9Kz0
tY45fIiVmi1KrokTIrUvPg7Zq8C0vy33armnze+C7bSWWvuoVn+bIaieU3Gc7LLlsIpHxfRF4VIi
msWZSsMAZQ4H6hpX6zT1NjqlZnApzEzQC8rKcUwcVfERLyVORMC4cm5n4ljalsVTEreLIY5HLVOu
bSAZx5RMKtq/mKPL+UzpTqVi3UDQ7w39naMbwtUqEbMvf2mUtf6/IcDLuKBBa7biqFT+wIHFuYgY
rLZbyYsCbOS7Widvhl/pYKBYQSTSwu/SvUGVFWx+C0VMwwlcBIHK90r4lAbkZh6P36owslzLlRDa
ULDcbKI9y6UsUiLqxIzeS/EoQVXnwYxBlg1s1D4ovq4335jeLYA+q4U0tevtqGZBLXtCcoj+6tLq
JaZwNMnAzG7NehCTI9/GCGLWugtyqMzvworIw31TxYBZZOttnsWtu0rarwYR4ZsFgaZhbmGqcTmT
DfNGraaYonsPOWQaFTQVfQo2W6evXJkIhoqUTGMD0e+4WAPKjy1qFjQ7G2wQXw5V+f+7iN97GwOO
ZsRO+erRtdq24F9Mf6+Qcb3xLkUIcmwp5b4gsswF4IhgJTk0M76QqvyjGb7J4t/gYHhBssMeyx7M
qmfE/EScff6afBavdXbWSo6Nvq/RJUQ5HdHN7g+QWM9it7koQxR4dvSE6ERJ4s9tJr4HhgKENgm8
OXv9qDgKEhRcmVBz/XUmI6EM6/4rA9wkhR5E7hllr8E+2q1FBZvTVB+kBRvZucvOhvhd6hcThozc
Noi1BlBq2m5tFe914bfRAUZbN8re1pmeE7QJabAdIhnzNi9WVTwWhov5uIwnwfij4cs0zjh4wP17
7Eu5fJ50kpz8Ur3OeNTMJ40S32YyQGI3ht6rHxbfKMHXs2s2eS3eofc5Y8sqPnqi1QYqZSHQRa1w
m3i7VgmxqxOGC20SPgffDGpYJiWAD14RUmnCqzS+j9cOSBaseSvO2fj+XGgyAaAOvYF8GEn3/7vG
96LxFvCXZftlXKoiB9Mcw1ylUyz6wF8iFaHyjHG5aWpoNodYDfgg6vSDjX4t8BYewUXZmZ7rWqOR
d+QQ4QlxD2cf93+fbFYHyYuuvIueqNxGa5qKxd/l7hBJguaY5dYYd5bhd4a3cLqYBqvqs+DutOpQ
ciQZwz8s1hnWRzln1ku10B50m5Rbar1Psyu3DibciA+D0/Uzy0JNCg2wNiXU8RHZVZzCg9CFrgc6
OTSF8qVXt2QjDbOGu1beW0JmID/QtkENo6rhnotMBtUP1K/9ruxCrXdjlOawhbctfhMyR+kYdJ3R
etPSx1bbunxqxrc+8grVVUcfwcPUuqw/0uSISaA3aIU9mHW8hiChseIOGF5Abb+aT7CR7k6LerOv
cvwGCATfIBS0b5j7Wt9Dg0+P8f/X3kBwNLgZehdoF85LIyMSUPcKAHiJDYpBUCVrJvoeLUJCpUBN
SWMdkRGNYv63DiZ5BxLB1ryaF/YQgJEVvpO05QsYMmIRPo4KLwNIHwr5juSnJ7hBIcLE66kek2Oi
XcBotP6To2aKWRZcYb6PAHAwn7McfZXx/MeMib4Eme3VzxqxekJnmGocnoozQkl1ns5R8rMCneBt
lD8t9baB45IdME+vWvmpLHDD//ghngRgSgYbYJG5PpnStSBDCoZYui7wBhao9hhVmAaSY7G+F5bP
m4OWUK4PDcdQRYSUoLxZ5C8zlA0Omofn6CMSP0hGBYgW4dFQo7DX5k7AxyEHMXJ50MezmgRUCGja
sSBTlbm0P+Cuy+cruqh5CUxKA8uPcvHZMgC1KnFfJ95s2LIeVtNb9eQGMHXNYTeHqnxKjMdgXRTD
0agQ+aX6g4HbFVCoR496uRJS+509I44aexpZip6JFzGkNYYQFTz8YGVsbYEi+uS1RKNb9g25cK9U
Alupj9G90oIM6KBxxwmz73eh0SDs5TSgI4dgn4Wmq8+q/qEof3Wd1fIrIW5CINngCCylrfimXvuS
3WI/IEq17E71FvPKkScqd7F51Y0QqS5u1TLnW3qrVwqx7aQJkuwhiATIeGiZdWanJRAjb0ocdPob
iyMZ8gAGQHs6t6vD51eK/hQFauYvyzuj5jqEfA1shNLCgHFcZbacE4uBKAXz5qfxcS5BaWzaNy1k
v1Xs4p7Bc8T7uZcVloxzNvsDh6+oHSNr35NCV+3BTam/qVeT0HdyWWeKxZAyyS2qyoM8hlbvwfL2
Y5g8b2MbNluXUPI5JTUkndd1Xs9GzMAGEKOw1gaqfDWby0SvxkTRzhOOTiJX647m8G22ALT95itL
guDRL5YDYNala4+j9Lx3zWstP3p+qz4wDHcRrhmsrGHCZWnpaYMVUtprD6U6l17fOqPxrs2n1Dpw
no6494TXdArH9sTowaqnRicxxzIbTmRbpruMUY7mC8lzljEoBbunP3g+FBEKaxdnZw2w0iWbPwEr
M8YDx+T69pNX5tsgQ+NKRRr8EckBVaBa2aCRF4inZfoQSA/bYIURJ6ytM5m/fRvCzSDSlcjrWkPF
IHKLBo5DiSw6emu0c8xlWN9QMsyyYzU2Kph1upaLy/+Js0tDn2B/X2aObY4UK39Y6nmM7ylCteQX
reo8HZfyY5ohC1jUqQRF0WN07pp6uuY8N6rOG6wzyCHygam5ZhEDHmczvGYlb3tDvdXj14xBQLEn
wTVlgsS9LT3N6h/duIqVv0iHKvZINlxZo3XOYrZCG4Fc+rddVle0WF/z4Vv+imR3IHx9DMvhZy08
SThDCqEHqOenUsgwnXk4FwojTaBHnm5B79avLU9/5jggt0rEukFup7uoyLQ4Ody+8LTY7f/HOLLE
1lDksAcJYYeOcqteGXGG9CDHn4a6xwpD2OEp794TBg3toujhU02Q1cibkVLyronPrJnhkhtbiNVC
2kizQfOunxJsD8bRisMuOWz9ceqvTcZrWb4M0IhaemMgZIHHdSFy9SWfOQbhaAJcTv5OkH8gHrJy
WAs3a88xzR7Dt6ZREB0/d0tGsiJyN2Gvr262/o7zp5Y/JD6kJ0AiHNhVtuK6xoGGMAi4vwpX8WCV
oOWXOPKW5VxF9G3sq85pYVYlOssA6fedfpza4CkAa1yIxDw96qQpcTBv6/tmvWq9nZAWZle8O+W/
IX2V87uBcDia/xCeUM2Hp9wQpD0KY7GhWJYoF5X0nF5/2Rem16GTQSck2CmZRQiVVH4y8JFbtva1
F/LjaIqXDZW2EkSCbYinMeeC4tMi+5f7Ynm6FXIavqHqMhepOv/K4fYEFKi10zx+c4HTJtCLAD6x
To51ZY+oEwgAAyP6X4WJfzvit2pbpqcWUbs3Licp/yfBqA3WIU1QIKYHzfrUaxiUNLcTAG0D4sYq
ZC+O3oz8akivtfBUNVXbn2yoOXgiiACNncJAgRHKuqcMv5VxNYdzkjvysq/0ZwEdNHX0P4K1hkZ7
N5C7lbBtSvEvmqEw0zBJz2Ic6PPnQouMeM9a79nXt/2mpPkRT4INjTRkMURiz+Ay/wU7gb9UmHxx
auqHJmzJQN0kDP6EGs3/QyJeSfvnDNkv+uP4KhNUtlcN6qI8zMI6wUayuRI32ItkyxL4k0oyOxVE
d4ELBKy5nG8Zm5Kkf8UoDPs0gMYfc3fomHAPYx12EhwkHEBigNeD6SKtTpHE5XzSpLEfjeZo4O8c
ENlUyMAkG7Zs16j3bMXvHVgYsbCn9ed2OA3ASSV3mm8Zbl3aGo8ieUbWbr6B/6XLMbZCjAf9bCNw
LAsfiqTvnZIWk9XeIpbBvfgsTROvWssjTmxyQ5gfl7+Cc/27RjQWEUtXc/FE5TezYGXe9O43gXJj
LQOm2CY3ZZgrw4K6p+5v1L8x3xojYqIP8KFEDZvmXNeHYQiOAl53RienTv2+C4sqbMmm6718JKAZ
24rx0XRdUK/PbTAeHr0F3oMgkghPbcABe44Kr7doBPhIxDsSWEl4NWOMJ6GGKrx9r4aTOvli5haq
LyoHbAeFcB7yVz06GWS9jSEg1Ro/DNPbFGS5h5XmXNnTF4xHj7UPpO04tx4+S55oBlhccYxBVg1z
HjYE7misuMd2CyQL5aRnJp5G7qT+PipPogQAbuDdSfB/Y38mBQnvGVK0IDXvquwtKb5Zb62D9n2K
bj1/WdM6WKNH+YUJuLOSSXydDM4UL/aQIHQDVMJ+ML1I9FoTDTGIyUXCLtttJ5XIhgjo/2diLkjH
UEeEuDnTSluam8cO/BSwPogmLwraUIRybeKjNgWBaSV/e4YOulF0qtldCvrsbLTDYATb/Darp9YI
cUBWlW8ovpSe+RE09vBPku5myLh4TPOvKWLgP47WToApRivkxyumao9hpovBP5/g7zIz4QQ1wufM
y1ir5YBLIm8x0gHWEQjl9DXPijOUVwSl9WTni6tXoZgdsJsk1bH/E4HI9y4rO6RktPppvZ9NZxS/
+4x2q1Aywth00sQBLe6I2efCH90UXnXZDzPdyj7yWCU+QAEaaCEgN/GR+orhrZtXyGGyOl0PvOiW
nSMSdAZiEGG6dLb1MKtXERxzQoq3YIA5KMJxeQIPbkR73PP75VWsaeQT0b/4otXO8Cwft6vlWlWk
doBRX1UIHD6+dlP8bC9of7B0QUBQhzNGb+UfOHdeLexqVuIylWUWQxtbIjcxxOm5pcDYvM76Hytz
KXWcxxMtNqQyE844iNWxqijV5Z0WxxAGaiyebO1aBNXmbKOL8gpWaQ3MYd9sN6E7KIQP6+NRqjxp
CVVkuyM+lhdcdpSB2sbooveKtzP3SNz8Kmw47fw6JV+6fI3aNxoeF41zIpjiA6NSqjvS+IFsrW1O
suYgu07iA98dIJ4k5ZkPG0qtyHUqgWTP8/qact0TLa0gRHXSwkYWEuH14ssRXhy4URjSTD/22nvW
eOn8aZLEHVFMUHliyop2kLpQJENu/ZMvd6F1WA3YLzSyDRK2gKv1ZDvPWPcUzn9MduSttvs6ZVP2
hMZTk3tTf8zdF3EeDbvw4DiRejUXH/QfToanGLRU2g5aHjqbCXVgNyg0RDcfUemNjwpoY6rIzJQv
VG6intQQsCYLtRCpHH/F3Tx5zfzIswiHwcq2QH/mVJnHVHbLzeZ4yTaHlYpNSl935T9ZyV+V/Gxp
vrPIt5yzmaCU1BWm5wJd/I5v++4n5+OnWIVIZiMcx5OinvZkQ0cKt2bGidmCdpS5zCszS6/qhHur
NpADrZX0rzB99CTU5rTZcbaAZRxUOpa6QzQPWoVK0cT7Cja7Amba9bpXiOWP97V1GtrjUHNV7CPx
ONOLuN2Z/dCwTKhV4kMXn8gSEniydAdcVItP1ejx+6+JjxJ+BJednVlxUEnog9MqLg8TshzWi7zw
1CGco/vYnDrLHYDWUZC+YeFKFQdPR2qFq3bKLEaMmzyh4XVpKsBVjWJzng+onHM5bLQDjK43rfgg
TpuMiCK9LNlDzKgo+Ydp0pSff3BDzStft4AX96fQf1flMW+IXgFqfaU9dgu8j4suSDE5W11etInc
yi8IYtwDVbLfLzipScShTJdux8bNsC68Kgh3EmEMsnlXZKxWQav4psq7T3sA8BPafk1ETor6QSlN
ZtK5DiXzB18FPL8CbLBsCBJCcYWr+lg6DnjwdMuxUGAKICh77FoVRQCZ9q8eQxV5gvZXIrHQWA7E
u7Q0/cDt0iTxTLLHm0lI/25Uj6Jyznlzu4MxHsttXyw70QiqgkWcd4KW6foX0Nnod+oKUOCiSCmK
B743Jje2T9gNy0D9Ae0b6JvHZ87l2yghAApqPqu/RkjnWfbIVcayy4Sd7dHtkmlOZ0INIozTyXSM
1IXDFlWcSyGPG6Ccqjp1x6cZCP0+561AWgH+RzdBzE8ImB8BhxT+etAOL+xAyPGeEwYCDktHr+uI
6lPJ8tQJUwXyPORUf4u9JuZO3AwbCkRffkbTGYxv1YzCSmVTpLrLYLFTeLqy9qr21mcxtkw/CHdF
mrZtQJg+9bfRM2b3mm6EPnHhgrkNTNcuqL6ErJW7OETslWHOwSn41A/Z0Qml0fxvqizkirGMEg9U
aiPWutS/tgW67soIBfiYCc4E5SQEKiWzuHwIfl0/hoyTMNj0SwFyRQ/E1rZ+QxkWmzKToS2ZDlYK
nUADsNgnFvjS/aJby7/iEkKK9YGvldBUvwOEUYSfkU4D4kuRjv6Coy24iRuc0HogssiRtv5UDmr9
cR2/demoNigREeDXtb0Q5Lrtu2xHarEco1QZfSw7eNVwc5Jj5KAFRO25xLeiQEkAKuIxPqnycVho
JY+dYrngZhGQzBbXUfpAWLp84+sh5hXXIgUIBbtybHlS9zNSFgQysHr40fWKuovzkp2fRq4UHJv0
BRcoD8Ek/J5tyG98HkgkrI+YwnDZbaWjIl6ECIHaNS08oqzSjc5ggFz2TxSR+N0HNL30aIap5JXI
PNH3Ia3/0Yu91hLOsS+tvVntExmh4VHhhM2fhDYEF85Z/R+SH4EmcmotG3vDSiUdKJPRg0o6WI+Z
NGyFuGzefnUj5YumRK8pQ0OGYCDD9wDt2KEdELxsgc9mIDk1RMsrMqDPUanP7FgSYTckBTO6/rLr
Un/0AlJWr1hFwk2kRcomEd5sbWLDicHXv0kv7V7Jfl9RSkCkqN1FHBwRxwLUErAVAR2xMxY2O2Ge
YwdMyNTxshbLq6sUx2ENazr5SLHvD4jxaN4EbMDB1/uMCRBSJoIqTGyyOykhVwzfb/mrv/LSa7U3
wdjn8KNQeHSPU0L8wsgXiy7EQ1Y5mXJhKjXTv41+NhWnG3yGYMxx9VufYBuEQ9nNCxQmZyFcJsEj
NA349XYWB+JE39YKEcAJGDShlnBAt+6npd19EFFqNQwP6r9oVcgTQ5MKGmI+THqAzZDFCoU2QCDv
vxLbCMNIMOSXYGYA69I6PyWsGqp73242bgj6z54IF1PYCxwW1i4Itkm1UYHl5m4BwM6o9ws1hPPS
xVrvJhWrGDPkvU5k8EdBRyTxBlUGePOEdhUtHLWrVbyW657zGRSHtELW8g7hb46Jkqwtf8bST2a7
tDPezb/clzqyCuyBJEazvun4iHcKzdsUiTQ88DTzBll2GPVgYO8nbmIkCRPdPllJ6i2tiwvoPxEK
e8So+XbG+4GYw9x17EvJru2dFmKYB5rlBZ6fbBRsCDtFh2GTdrCGF/So5OTlm6eXhwZ3JVEvxb7P
A3bNLj7Mt3rxsy3UERWQtCE7Crm7KOAFHNw0GcBn+ewCGzMudzfytxLKz21lX2XDMxiXz3CaU/dg
2suEs0zpkWX53eaIzclaKVS1DU43w9MlF64GlkI09whaIdp1fV+QEnJigI9x+SG7F+2Me3lx0rS4
zrHkDE/HZvTC2I3mVuyd5JPb0xRpxfWm+ATIbJs4PXTuJEYLHy1IBVlT+WLiDE9fIRKeM3mviEFd
A5ADkZni8A/nUp0ep/LPfhjAk50EyB0FGwZx3mXYRmG/MO9lzlb7OcATLmMmfmN1uJYEw0UJEAFk
YsNBxvSxtXztBEoju3Z3cn9X5IORo2SldrGDtUebLUf6vmECjIgR87Xc4TPj2SC7uObKpT7hmAKv
kLeIFrAjvOewER3X29yayI2Snl9Kvs8e2IABvFp5sh2TfRrAVfRr0UtEel4dtIqY46tqJ1FE0+xR
A9b3Ys1Oog1Uj37RpAKRVIC0wKMXGJOTkqOS2kyQrEOuzoFKeDVqCdrNqYXKvWoIYgF29PnHU7Xk
su+l8YfevnVqWFIfNzgmNx0cgYGx2QP/N1/1Rf0ZutYv0j/JQgdeSFIArPtMxAMRj3i9VsfaLhod
lPqBPFXkGVT6QmsUqOYgUblBSg2YBwyagQatjE4HNCpxzGQWySuPkXcbtDA/dsppP0t4poQ1w4Ah
kFKNjxMTEnlTonZBGwnqxLesn/cIhHPJfkKV5I9rmLvJhc+jmMsV3MvKgDpb67ev57/PpK5xWB9z
IH9lI/cXKIWrkwGOpoGmNMFZUv62u5XUWxEV8AuaVO54tXRbyjNElq49VTK66ktNuArELIPLiQxM
RDfp/qq4TYl7+NYO3+zAjIzrE/L+4ZUCykbINBfYPdHm00hxMgnLnP7yW6pIXptHpnK672LO+WWI
C8qz0HyLoj2mw2FO1p20sbCpS145xFgupIwVP4zjJTo9dJh8BhJOD8Wr7kBQWQma7XK78T4k5VOB
68SYZUiPW8JN8AjRvJGC+QXpCzAHikQUymjaiJgX34Fe4uPBYzT9ADPJLPHjC2Sa/hdSJtF8aLTu
bh2wi6pv9en5UNL3jpvr6WulO/Vleicexis9Fkon/lLuCywjEwcFXNiSJyfXj0xncuqsROowE4Jg
CZRBMNXtWCwXssswBGx7BdNwv2u95WKJiHNf0GfD7nUOMZYHMdYpSupjd8Uhy4bOObuXxUAsDxFq
TsMfebIxheHrwT9DlPiRwIVD/S142p1/RZiLtWPja8aM99T0Db/ZJzwE3yPeP0xMUKVK5z+dV3fp
ExJ7eY2llzuR1GCJ/ENJh4ShlWgL9LaAv5GKsr5WkAHqQ77HcAFPvR363fhnZhd+6e7MaelheIxv
2Nx+Wi9j1uCkfVbUseurE35TzPK5056qCwBGQQAEXFkYXbXYnm09QObhCKdIYj55yd3UVf4QioS0
tvkmaAm1m8G48ULhZ4i5wKl+1ptCasbP0xqGMPlzkxzGGJBccjW4Z/PhlnNrsF+YbnQs31Q8D/io
0Id51MLJdtQ4oCPHyhtBXD7Xz+Q8v5r8IQfypuiSuMrHiuClXW1bZ+PHuqP1Sf8lrnFJHciO6P/q
Per5ZNNhKHnZaEt/qd/24OcIIsBS2YXZlqh2+CCz5Nj/RSjCzr6oHlrDxsm9/gsMZAy2S45On5iq
T3Pd9wZGgJ3kjxM9cFLp4w/3Uqzo7Y3nTn0bkI54+TU7E/6esfbRF42V/qV5p7Q58pl4CEookbMs
/vqFmGnPR/iuXpCMWnZqWwf0P2g7R7vbW5UDdkDMPLIqTP0oJmz5H6D4NAbVvj2SO4T81TgUl/wN
yDs60rWDzeGFwaTTjorX/MLwxiQLNS/TRX51eANsRgcvP0YXjluncWJbvRD/e0nJKX6Z/yY/4ise
ASaJ7/Ev5iUMlM9kSWyDVxw2TurJNg2HNq6t+bPOXoAkw+5Qu5LXu/MR+OU7O9Pe5tOOfKxfR36k
PSo3kjOd6Ew3zyX1UxcYy53uPNy/2k+7vkCqP67tdyTuNF7J/3uktMtyXm/lN5Hu+N2Q8YMafJg2
AjmWj7/Re+ENNCQpn8krbxPfGX5h7WFB1D6Gi0ofKl+seEwPoCThvvER8O3Hg/wu+EJoPfTTeJj5
b35fvejE1M9itKXkvtyx0J350LzGj2/5SXKoYwvSK1F+jrIfT/FhwwuIyuKWfbanzj8KZ97F6Iow
4bL870lqT+2pP/GWjPxi4Q4xj8Au+hO9Rq9vom5h53mOyVF+zT0+IfJd2r+YK3gAN0ZebnHNRvMQ
sTaTmeLwaujPALMH2Mki77LeTWYC0gibA0/yMZHh3DcJnJV281f8xTpbr89vE+m2jLlUn9U8L5LD
Dmq27iSwc3LhlCnXGqkUmgXxE5hciZgXojclDjmwsvKM2OnPiiYcKznBCzU2XmeCa2kI88R9BCeJ
+Z4AAeA+pnl+LIa4mG2cUsI7Oi2UhtoB4VR5re7IVBB1qxcTOIlHqSbKcKXM5w0ACUvR0ttL5+Pf
WDKb/kLjM37HUgHLOkvBkNyghQ0qAbii6eWQQzSqeAxD7riKsKD6xdk+MHMi2Xhj3Wd33awgIY/I
eNEepNtgrDflN2tFG1/FG6kUxtMwUyrhzJCpg9gbSYeYix7Q/HtS1NnJu5LiPAEf59JgflCy917a
EbaMIyAnXoPO2BtRi551yA8IjuzKHxF+vET/cMaitUVddEQZ62EK9Igt8XC3H9aT/Ca+Fb/1bf7i
Lj2u1/IdZoGqtfl5178UfzV82/HT5/MsUYPCA1slMMOhVlerj0NYPMRg+JiHW3zoCfa6JY8k1G/V
MUdq1ws1oQMAeWb6qGel9GRpvg/j+KHktW4nKfRk2gr3JqbHK+Ww/RzuhKBxvnWP/IA2iiNt2UOg
c46Jimci0ESpuqEiPgyMeL7ys/1ahp24TTifnjKBZw969IAF5/Qi0QYZXHvbczwPP4zJQBV9QOfE
GY8RaRbGdxlwPLwJ0Rl5WWZhfHgZ8LPZ5ieWVBeZ3G35kOgax3GWAhnvrPPwEf1ZVxsjyDP4BHnd
xgbrF48mrLD5461d9+M3kpw/678lHIHUXzCLNGds+y+bRB8qZbh70GnkYskr/C9XKh15cRMIiO//
kpv33nrDRxK2mkwWjEmczPRJzRZUuvzCe/l1eDqJd6xX/Vd07AOcEPgzvfquhqRh+Wsb7TFFnuS/
ky859Bd9z+/VUXxH2f0TqyYWbh6jUt/uKYgI8Yd0Sc8YN9ZtAZ5J+ZCjhWQNSSLoV1QDq6PzICl+
piYhA0fHcljreXyK2hZKrc/pAH01S+HY6L3kxKn4DkqVS69D+6c1P/uaRkhOgF0m0dBso0adeWFY
u/gzyFVB6e3ygQL1VNpu6eyUztSfynrBLpStgLEEpATaE9M4ZS2ObJTYSOMIFQ2M5JVMdIg2JUXJ
fx45Z4l4xwBk7iG3cwSICW1uO2gXnlfxMOPy0Z79w8QqmzYA2kT3I/mFVQi8SLCuJB4a5giVgLkD
eo0FqqyAE1vLpDnxOg/CRwvIWdeV5WXSgSgmUlQtrhKpt746nB54fBVlbzUyag3WhzpRMFIhXI2k
OWg07Z0paK4v2KImHg5jx7ilrtyQu2kJ2vGCNY76xAFr8a/4TEPbXVWZ1Kekq75XBGdMcuumzyfG
NgIlcPtcsF8iIiL6m36nq1H+gf3o1ruoPGL1UU3uwl97wyAmevUTQmS+tku6Ym0gHfxZOuawLIz1
g9Tgk9VufKPxszyxhOYtzUmmvKM7aWJXwBnETmQt92U7AQtF9aXfjixZGpkp2m7K+E65NccmjUdE
XPOAPy9+MACY7ibycubI8t2ag6lyaKFAHD/lp2G2RZ2V6aU/b8Th1LveclY0G9uNp6TZswROFIpy
fHHm/2CliZSw0R3cFLoa5mUoJD7W7in1EBWCGClGqIInjUeoTwFrKKiAVjk9BsuWe8OOiNV8Fsfa
0c76bd/r94R6MnUfR3siEKBp9R6W8xxrLIaTD9g38lgIHBecG7Inyp5MEN2oMseeWYF0Yg20I1Fg
+OKCgjprcuqfOo89VZUXVX6NrYdofZpMTmuQpyhEXgjffQExTaZPRXn/j7HzWnIcTa/tq0zU9cEI
3ijUc0ESIAl6l+4GkRbeezz9WSiNdKZHCulETHRMd1ZmJUngx2f2XluJji121Czf06KywqV8t4TN
hC9NO47tzhoOnriXCOuaN/Xgspxa3Tzak090TY9Z/oJeE3jUyFQPzKy+Z94KzlFlB6jhAGEOAfUF
QxvH8jbVziyzftp6W9aHTHW7ZJsoSMTXpMaV99rEfniylNeoPAv6bsjWAyy71M6gB8aHGHsckejQ
A1n8fQIEiPDpPYe48bgEmTobN97ZOIKEtp+6Cw+t4KtSbix8wUTKDy06h+al7Fg7bLT4Y+juRshQ
8tw2R5MS2P8iXcNo7+TFsB2nz47VDZTrLt6J7PcJ7qNypSEaCX7el/JRSFlLbhQO4qP/hexzbpZX
qr8ymQeCxrKGkyLsw+JeZ6cY+Eh9JdRmDvBm9uyD+fpt64zO7BG5PDGSLvC7F4XrARLkPnb8AXjY
DlhWk+8G4VzCiyFZcMs8dUK/wIIOzBBTPxLj8bQ+NwfGucZBPaWY7czv2seZ+yTnBwFOEPq2dA0J
18ggH6xjslWkvSYyg171ZNoAnXLDbFOPiPCcWtvR6msyYIqayoWgnL1/rIktiecTC6c/xxhNGjVd
viydsjjx8ZDZ1xk7xLKNSYz8Tp8cdXKqo9nNcWgjjwAHJNyqOgTf0lmMD1F4bLOnNtyazUOHfsbl
mru83WTtmMPe0y/JI+lsNDzmscS0NAe1gdedA/8IWEgdj/GSPRyEV+6avntqsnc6hwrIGdSpOXB1
0RzYnR9BKpR41ocdUe0/cbEg0ajQQdwgWiVniYsmLk7Fu2luQQeZL/02vcGWOY6cxJxYL/oht+EF
LmjuFrAajqTIBfpvlDSDxq/xNjxqOtV8ZZD2sCzWA6cr5GTf6SjfaFy5dxUbE5vBUFe2hd42YiDG
doFWJkYKupgznSZkV2N8SGs9d1SSZuqRSCx4HviMl/V9REWEiITRKs/4rF+UG2018Mly9lIYXhHO
uQqdK4Uvml+wuyDX5bMoBAwJrT5aTb3ylRz0UhBsKQepqYjHhtOYQL3aZiiQYFZQrkP1MhWXFo2q
QDdJp06IIZgjlCHTJmOGoH2G8gXDT0nHtWD0x2CoopdFIow9j+BqeNRL1pWIeagcGT7NSIRg2b1U
hCPJS9mjLOS2ZArVz4p0Sl3GwwniUNVJVXxK6G9swFtpeEjLo2WtUW0zfaTuFoj65SaH6LmGO6rm
UMtcFToMQ/JqjRWP5Wu6QRQx/sAcRNiAZMGQztKIWWl27ZnvM3HgNNGXIU90gO6pVPAuD9adrMFV
d3JgRd5sGmDksKLsixjtoXKjYgTMvZFmWKxGIZz6IA9c76LIGECpaKrPsVsx2BY2zB481WFhhZyW
f/I6qJ6p2et3PV2pLhvGo3HrXnjprLwyEJlE6aJxRmW7N76UV2RjIGMXhHT36lJ6BJf4Fh2ULYmz
qLM53umjaHQxwy7woWf9RSwQFJ043WuDwJwjzXY1rANADwBcoMuce8lmZ6GiIPV2JVJsayWdld/2
dtqvgvkkAvOF/xISEqbudHPhISiiN2Ly8ob+qN9OD/kjvsncRevyRCymwAlHbuocB6p+8BQ8DMf8
nFyFHy6zchvTzmPW47JoNtzw/IQJQdrgWDm6pCWJw5bskMNs5EyjIEOuBv82PscZCvtlywPpmYKc
B8gmZr11zZ81sNEMZnOXVzvv8aDadSwTZ9e90aOo+1bI5aY75ZfL58f4RkaSCcXQWzKQVX+X94g0
eVIK0Y6/RHitehvVeeaC96cpaha36I22QNiCalY/mu85h/gN/6KNmfHGQ1556i7DO5X9SEToD+mf
V7Cnkrnids5xCgMZYgbA38VcCQWJUzc7wYcQBE7VzjAyg3uMV33n8Ktnb/z8S/NNPBGHEK8yfPYA
ExG1gOq13IbThvazN9ip70c21VQeEW5qZin8o3jJPrWbeMk+qTEZvc3t7Q9uQYbeVCq1q22Ddc2m
b/7JQb8N2hlYED14q3rsB/D1rJXwxQ2GEEgizXaJUpaDhAIWnTn9O23QfHGBiYB0gFbKWxkGaEam
xXw6G70E42tHlDP8F5qYr3QX7PtL/CR9RjjVL1zYaNg1DdGD7RuASBbWorgzMdOBPAP3of5CBsgK
ZMEFDwE0KhAhflFdUrfyC7GApllm+70Cuky6MiHMc45yd8C6A0/oozQdCiuqNaZVLAo4fkUMXhyt
XyUjPJ41JohcihqIg3cTezzN6Tp81oDBIRY9yQVD+iPuaqW1Ja4rohT5ZVA2fYpvlX/l1uRtNA/+
k3yczvwUGyeWPW6TY3INrg2DwtEpVgREIuEmuYiUAYhZ4B6XcbWCc4avJLlmbvZtoQZYaA81WBkB
PfyRp2ehzbjMgCcimk9QTXQrn4wydbRv89rNHnnsQaWs1pVJiOXC+5ivI+Ca1KHoR7C+BsjTXKU5
SdFxGNbCub9FO9BGMNfyl1Zw8LgbP4SoVoA6v7kVudByYTkcODPScYdJgidDUJ4x/lsykbCbEPgH
4ZFcMVy3bb8bgm/K9XrD+l0JkZ3aveHEzPYETBMHjkC1+JRnmtwCZx5DAOUzqC6TU/h4WoQzi+9Z
Ew1wGIcyT+JynamsWjD4XFpvx0jAaxz2VzKBdMSamevSYKKM7RrOkoNwy2LbmAEUXRJXjMze+gny
NW0fZJ2F+ZyzWUSC0CTrJM9WZPwQ+0a7PBHUUuHJRBK01UAfIDfhyZtA0oJSvBOYyBDyFX+RgUS6
MfEfXMIqY5B0M8qbzngKQbNzT0Hqap1Y2abtt1RTODMuXZO50rFA9/i71hIXj7gqX2nwPwMmfjzY
1AUzaT3blv1TFVMeLHXT8VG/qtuGYGqOMTiunc0dnhAjBfDklUmDjjIrxJOLGGbv5S5f4Wf7PLdk
ugtbBnzcbyv1uQ5edW/5g7xTxYJiOZSfnnnPp6vp7UZo+dFaRanUOrnu+ro71gTc7YxoV6YHVT/E
+ZY5Ax/7IPOebvNm6XVO4m+9FuPfgiTvErbbE+hj9JRC5JJ0ZWQrUAjQ2yHawktFKMWqhNmCKMGX
oR2ACrHKcQoRSllypxJdsKdMpRC14kX2lL9Oj+n3m8HWBSzbCFBFmB9RA7QFntYBjApm10hd2OnP
geyxQLmHfHkvi/vIsudrFHw48iEQjR28keVkHI1vIvZoNuLcNdoN2u2Sujy9WsrRK6rFKuOSTw4F
TW1z6skOiHeeiX9yY8BdQcRd2L6C2Myh/0NdQvsMfwH58MAg6oJlqSoxGjIDWCFwl9HVUYgAQNFX
FoOBZkElz0joCw8ey4HacEJvhz2VqyWckMBuknUwugHK18FtyK2m1QNKMQdRrlR4Z7HtKZum21gC
8p9t1B3w/Urhp8kjx0vZJeM6tvn4GA+Y+SrIHdy4pbrmIuEBww9iVdN3LCwXnA99sybqln1U7tsm
2wdaT3gT4GDyDbNuFk5TheVryyqD8xMyC5VlK4PZQWD0rAsrwH7StE6mtWc5Rn6VUTxxg8DREJg8
rQbLbuEDx0c6OzRf6L1UIO0w4IUd1znvvTggowA6cyE3UkZ7Gu0K/AU58nOkcKdKWBNmmGMRkFYU
fl34EPyrVNGR8JNpcQGu0Mbj19ii2clVXBOuQiPaHg26RJThkDuprGD8p2vm56zYuQHn+gMM9u92
jPpHZy0EKUGmTVmzu0046HnHonXYOdzs1YFSRBrdunDprGl6E5Qw8Y73X2esFwTY6C8abHL9kOqn
YrwApibrvDYXfcHkYN+Accw3tUaPtA/Ne9JB6977VDZzTWGH3GK0ylO2L8Jzbjo8cUscWMDtBK75
/CCPGyZmXcCyx21AWWSPlLCNcBch5PDdifCHZlVzhJj32LpHMpfqJW/pz59LgRN+J8IF9GCvNLvR
cAX9LIyEIyzJ+5FzN04OFZ5LlgQG6NlzSusZgvaaadKwdFe8idaZx3igraLkmI13BXBjF/2Ugvjl
cQs0PuqYlnHcIHI18EZwXzI+sy49iIgRA5zs9NmLrB9UH+6fudeGiwgNIeBhboviakKk+Bljf7en
kOmnGbUXOUe6aark0Op2xF2SbNA0sapXmfczkQSxL2303zMpZAR9v8pGB6ctugMV+cZoW749Zjs2
op7kCtGe8Qtl0uiM+Q4TUNK6CpYhyuDajpjl6JsKXH5N+AMiKewOJMCvuboQJ/H2s32WMSgbm4jJ
fMo7AF+PSfUeQM4U2AEZ5ug26HvMFW6DOP/BAtJmOytGfLJELMHUPWhhess3SyTCzyaoUwhtGfgP
VlAQP76d/yiY/2ALsT1V5+8VZ3sgVY/N1s3InK+c5BgatYxNTb3LtLOuoktZGjj5E46qrWKSi8B8
p6IrPg75wSfoowp3JlNvKT+Q59W88hmrycEAeWLnUAIju/A3FFZMofmgiogxzJr1JkxWSpeV8mps
WcAEh/KZDeimeXA4pKxz7e4h0mAOAzOTBTU46weUI/0AD3rCR5aj4hxqjHxNoTbrafLflMp3szXD
QkIQ+QsR61M1ecd+k55uKdou1pacLdOSCp1paXmXHdPpjupueAzIiTjjHoFP7+lvW/ZkpLTQkDAe
k4PXOnTqDx5XFsEo415YIaWw7n56SDBrwvlYdfo5RQjEBvENggc9xHPzpiLTXhB229qMwCDpfjYs
FJjVvw0Qg1x+C0tfgJ5yaD2AKBcbGXIcdxVwDgefIYhSsUN/6ai0I/wAlSQIhrgLPOVrHmcmCNvZ
/MIzJ2/ceXUgnEcuDgRraE/MaSUlbokTtloZ+OdFnHGgJM5T4/QVW9oFr5KOICp/9xLExfC2JUeq
hiLEiLiyvpNsVQG4ijdK5TTMRHqkjA+vtS0+GN44QqVad45RjSHnZQLVG/VlPuKsrdTjhPrZQ3xh
fesEcS3SsXSnSd1pXb6DWLCvfeHTixr0HbWtSYbj5d0XAtxiq+rhWxhZT1+hwrFwklWSIB9t92S1
B6oAnPkEK7G3NUGCQKXOWXCHp4loA4w2nbQrYRsYsyyNLi8NcVdR0BEzT2iGK5NjA5gm3/AskzVk
kO9T9FVOSMDWBp2YdqtUfzkM9yymZD2qHCfxsjqO1PDiWpaPRkUM+plwJ3KU+J1BklNXSqSSkCE3
sfPgQHZ0aAZ8QunDQqpfIuTf+wb9FeBwxl3UBMFiHtQgwFNXVrtFjShK79BIOg/wY3MW2q3C5CJd
jPS4ypYXjHFB6rYZe42A8pQpBwFRyFXXUNuRoLJjiJe5wGTFCfVtrDF4OmhQvtARCNzRcxtB4TeL
QDGSzsCBrWo6ZC/3m9ZwxfHLyzelj0P/klh7GXBPva7Yo4abLnQ5GgM4T5XLyrVnynzqAbbgmuPt
GubkCAY5pK3gKASDtJEDEkMat8mPYnE3GeNnT6PlStUOR0Pub7CfltCK99N3pTgtm1BZWBnhIezn
2XE13CdR3sMfIZIWIj1lAbWOXYTHOrz35c3snkJo7CikknzP7EtOt4167mGfCvoevYYQfpYqmVFM
TvcKCFv8WOK1Tu5J9hEilWOUuqW0Lligo6KxLmXz3ADz6M8d4QmTW1RLjfWld4y9h8iQFXME9v7P
vLL79tmUw2ts9gepap4HAQpi5TOipnkM8JJHvPlfiVgEK4ZvYE4Ii1A2Kfk2grTDxcWxJsB0Xbas
h4ZV6oGv02xizId1feOpS97fZF2D9H0Ah4E1nOatIf2OX5eYGnJVpr2o4nTdpuVGnJ7Y8XTDIYD7
hJ4n3alzZB1DWjZ5xiK+hS9USXJg65rNSRLXCD9m6D08A0YupyjS6OxARk+ZBjTr5sfpk05eViLe
imnowcunr0KIFLZUzY1iAY/REhzwtIJ19uynAVWjV3EgKALVYYB2LK9IHVBpaQQVhUjF4pFrKX0p
zD0uuKhg5MhpOjhj+SLqI5v0TfJE7/WJynNsz5bvDuvqGH7lAkIXu6Obgla4M1DQaFTWiC8q4k/c
CjqlGKuLCPHcUHy1w60EJokWlii0xLaQIOBJBc9e+/ZskSIowdgF6UbUSE15tRC+zzF2xjSuGigy
rMtR0PGAlRw8IUh8UQpnZDtRAggbRFmkzMj3KH7GTkiBD5ZbT08a0lA2W5tpeJTqk1gI3PQbA/hR
d80QOMTFTG51BcbNSM1QJzVPGjCWLFxN4L+5y339GnqnvLwTz21Ibh7vk/BggtEgEb7K10R9WWz7
ePSj5sWILfCbMlcW1sZgFxMxclv5Lofr0LsK6bbkAd5/qvUc847rms61+xqMS0h9qpEONF0r7a2k
fx3cmbDgL/R9vNV/vwX1ymJUqkD5o+lO5vSJ4jpEh5h12b7eDykypU0s/zDH0UCyegDpdwP2Am5A
ltjJXhsXI8xcfrFwDaKcqyprEQYS2EeYYmUX+nHszw1EnGSnIbiykx9TsX3kqjT8sfAGHjB8jhiQ
QoFOAc+zK6UIieyyJJCJ7qANz0FzJMbDqnaaclJzJEfKeO8a8SYpvb4uQ+6xUSJTJZye9JYtYeNa
ZnoqIQxTPELkZoZA3huaZTRp1SaDMPoaHS4Mfxg7zYy8+MiUZrqxrQrlpaGz6bRrC1I9kjU8fJs0
PRXmczPjeNZt5SYWkDtbDFeSBTOLLEiGRfQLLo/WMYEVsWBzU8PJ0JFuLpSL5vbb8TaiJkvWvuc0
b/WX/wXtuAd0FzDQ2ONk9FqGtmwVmMy8JWAszI2FfTdfC1CsyANZsaNa+6BmkBzpD4ZeBdPqkAXQ
oYzuXcdB+d74LivVkPKVlf8HtxrZbSxbaDixGmf7UNnwIJS6S8iF1NLxLQaUguiNLdDay6wgYezI
QYQkiwqXoWPIjJ3ZUkEZtlLyA4asDPXfJ9NUTiBjjuRh2ObQLemwHL7KyvYx+CCfhNyF4ZdUa+UY
DS5bUxzwTN9T7JSQN5qbBYtLX8s8DSZUdhcdD40urcNmehpVwhN6yCUy6cUxVn1fK0CUWOiv+gbs
nGzS3+lTshjlnm1VAt/crLKHVFLOS2IDfQ3RPXNMhrmHYbJZITG4yV+taWligBhW0bjRyn1e0E6T
QoP9Yidaa73e8L6Ptwa9oEV00npM9u9+edJwVY27EhdfgtDVJr4lZBBenK1s3bMjRYrEMw9pG0/B
AEMfs5FXJX5JmmMv3xqdSmeOX2jVFXcZd4bO6L6g5zk0YIO4pjWCxRH34i65TB+1aROukx7i4cIZ
g7ebwBuAlTU7xmm+EdCoSeouNAEEMOZyY5myfKkUc8Jig/8O1gf8TVSOsWui6TAxVTFGxvG95Khx
B4QxxkbLz768N0nqFtEbs/Ne8m2kK2TZmQDJTCFowJ3qsxLc09qNiaSC73Ma0jWBjgIrG50zbS3J
24JKezp4JjQyt8PdoaHot3N5zoDhfNYeAjIv3ucMMCcd5byKE5SNgoLUYPQJPdcwI0SEKiYaBcu2
tEylczk5QXlk1wluCHhntA1jFvu3PHXaLwMpH069jnJ6JSG39Q4NFD7vqMzx4ltv2JkBwAyMIEtO
XYMmNNp7NZXjQfRcUh410c2hXoCE6g4lT5MMI8KRACEC1aAhFYY7aRjk+eRWFkkD7Stpp+JnAGGq
hvrvFgaDQwYFjsyyKHUyPPQshrh40IUgPJE2VbErwMRODtu49GwhOWaSX28UnmRcz1wjkuLksfaq
NzQeXQgYu/NmFq1pub6ER3vwzNCuA37k8AhK1rAL7OE908uRdPWNNq67NwkWJTnniU22oo1/nP0w
iwqe7hR4wCqpiWA9CuO6IbURLQ4yD2hFIerQJdNWwoLgutcWkE2ASRx58phAFG+5kdOzmWjSuvRZ
jEQdFsNOqI+ZLyKzMgAMTTM2VJX8T6sEQBt4ONc0OiRdxj1d8ZZGRZ8v28rjc4fxONXij5GPTpRY
CAU7/UeJhcytBhWlGG6VnPhrpyqOjVw8w8fEF1FrGAkpeMJmrMHa1t9F301s0EBdx90oOKHcwGSq
d5XMKNRj5sPe19U1MjKecsS5OscU8vMGewHSZl6xLOE14c7L9b0CbYG9GdeePuHVLkTbIpZvRAlR
qFxf0PnzkumRMInNocdwOdW4C5pUiGm+pX2QTv05HE1Mcs3O6shNTsRvk7QlWGBheKVqishslrWn
WDmn+VvVPFg3mZjd7jkxCFpwyKrPVn5Se/aN5aH0DsZok/xBwCcppTBINP0eKzfBApLNKFvcGWSx
1CuJUSWHeXMV6Ijk4lXUr31/y7E9Uv317ba3rkXxxH0i61yd63iv+ldZYuA3GydaTDo41aOPKAQ8
zC02Ci6fvapf9YwFmfeu5uwpt4FyV6HK1QpDzU1vPixtN0xbcqiaDHbpE3m6cgtkYqcypBgMIdyx
IKEJCWgwyv4lKtYmSSo/RUTq+dKjqrOku1LvOxxY2VcOxs/H3exZNvNnBhjLyteQ08kuRydCp++B
8KrQ9D+awrL47h6TgKe+qwWrES+FJW8CcKTB7JnZpxU8v5bO1U/lmsnfBz0vGVjwamT/qxcgLo7K
7BqlGQ2Jo9Bjvj0KIoR81EmxhWpaFuGQEL4gCIXJkpjuUw52xvSWp/D1USOSY8zUQ3+DojlWG9mg
io4nS1uN/W0gaIFoZCssmKboH5rPIVQkSFICi+RHGZv/R209qFimYyfeCwQUovcTUuRL/Zcc2UG6
VYLnPjqL1pNEjmtNWllw5gNO6qtgnbUKl8ixqG6c7kSJ5YFbA/JB39iW7Qxdp8fVS/oO1zR4oHa7
Ctmez7bOfBUofcDvyL0TlSZdg0ZMmEUuXyij4Nh10F8arnnKv28rE/h7RRhBwmydYD1qQGY5ivmD
gXUzUpBeIsQs/aWSgUKL5DTq0LhYNhXNOcU0NLxVgDI4+zusGOCLXnoMv7yFoQ8pqb/U0TpWjmHw
GXhnkweLlH+VAmaOo6A4PJvD4CvUjgp62j7nj9/b6o2M3EL8kOe4F4VduABWExWEbn501O8jVmsn
Q2ecifeSFVXavDLEKIu7Vjpyz0c4NbD07Fg7Z8pD5LYNgx+sVLmZVgs29GGePQdS024qk21gELAF
FwCveOOzpwkHvx7grtan1+mnKZ+KCCkRp2mB5UGTX0vosBK4I+ETpwELTo+oiGon6PfRYNK/Atmm
A3AMxEcq6eehijlbD/VrPx674jgV3zRFCvcAdAQmMyy6g3Td9uum4DHoRNG97+7l1OGW+Eky8kmi
XVbtZKSBVv1upccM0oB66CkKqpTcd2PhsY3EUl2QCc1hGh0azZXCu3yOs2uhNJuWnzuHxnfTByhK
S28XmvSutycFbo2BwOElkN8teRP3blbvWzh+1Q6yQoBSip1FK+1Mvj8pB9JHGtYxwPqSaVEYryli
ImCcKjj6noXFw4vDB0mMgxDedFJltXsaXwfpIKW3Wmb0/B56jxh5WeO/ZOz6QII194DPAWnK9JYd
fcSA0YbU7OkY3wtMxz1/obpHfTRjtVMMPNVWcqX2we3A+ybDVYaaM/rv8KOM9lop7hDeUHUUBQGs
y+zI6k03Hx3EJdTGaUHxwBzVmWFO1jWNP6i3EOxSuTScnFF8S/LP2AsDYMGJa2Q9YWgCgGGFO5lV
LytnrkeQjqZ0DrLbJB1Sf0cjncJ/U9iNJPNIjv3P6MnLhvvRq3eCdm6psjhIB+EmFbsE5fbAog2B
KT7H4hCgmdaLgxo+1J4iZCFprkbYF5J6ZZNkWzP8INpUTfcEsmsz1XY7LOl3knQtf4X9IamfM+2U
4Y3X2IPXOxE09gT252WUUNO0Muv+tgMF4MGpI/lC+SmQtbfgGfmIZOUqfPu+jbda3C10IICReTf4
sPve9XvgnCOiGZ6j2WsavelAsWMmy2x+9hFtevc8Klc5c7RypyFz085yi5E5WgvhyZRvWoatrnTq
9HUYtw1VT9M+FPM5ad910YlDONMPnnJhXW4l8h8Kj4lRV11Tc50n/WzILVCBSoG4NGFnlp5tyVQ8
YmAStoH2IhxZ0WZMt+oMPIiZSbdAsa6xBBJOFPiE5MxyhRDFWSeWqF5fpWrgEMtwi8nN1seFRXmK
5zIUm5dGd3p/R/WuQM5Nb3H4niiXYXiXk32MOcygb+4hm4KESeUznaI0vuUj1GRHe+PcqvLPNmTJ
D1cYYpm6F4ttY5x1/SBUGkPUC88SdBbBxqoeMQoniWPHE69R9egwFqjJvQoAnq2UZOOr+4RifO/X
LCgRQ2QrrgUmgFWxrOQ7W8Bc+VSFyxicq4/ScHyWQCDy2eatyULMtRVIkkaHcvciTYjVVQmT8rM1
fkjlLa7AcPWfmvEa9yhgHGaErbXJ5EPY3FVvnjLk0bXxD5O+KwDNiWud9Rprep6WxZMBglBLn1Vv
m3Y7pdy3MOyL7z55G6ejUT7FNWDejyxzjWlN0WUkDDdALEC7gVH407KcbhNmYmgb6IdbFj76psUb
GDhERxrGMWKXbg5nTjgi2JD9Kj9+um+5p2POHUT2aHlYahb+MuLXyNFHUDjShZEWvm/QliPqll1Z
tclc9LwNnH/yXuPZFEub7JVvmnwi19AER6+fC+UdRaOVudz6RvYdQOHzzk2KWGJThm8e7Jkk4v/t
p3XpucFHXBCUKIsURXVoq8JBrqi/SAQP3rvqszaor4yXLl2l1SFU95p389SvJv0xsMpHz6L5iNDp
VtTXM2tv6zOoJogrdbVMBy9w8YCcYxFmDCGg2mj3vAZmT0K9zzGOJhgJygmpMjP5PpU3VW7pTqtD
5hS6EAWmvP99Kfcpm7eEasZH4GtUZ3qWQDwMQ7tINAQeuncFtJ8UO8bDNR2F4EpE2TEo09G8CBVh
wt4rC+ypevT5offWTQk+HaUIGUgUOCSHwM2Y9nF8ElZZ+iGpNzG9IC+NeHqSP2LxIUPJ/unh1QQX
Js1mXUK3POv7QeYQcpPo0tUA6LUPHiFheXi2aoY+bUA7b8oedRJIc7Z6o4tWVTY39Z6nL6JMkxpe
q3zQpT8tCZx9sTWLVxmfHgkOthXP7p+Nl5+k4aGDV6zrtTK8VtOa1WqtPWrhztg8p6rllKhW0njS
BEwGQceC+iJi3FW+fXXJF3vpKCLHy1a8mNLfiVCEQdx2jOLhn6DMt8seQti56gkQww8Jx5NJSkU4
IKfE7x55yJ+SCcbUSw7DMT+nW7l+4axbWNPGsI4GoiEfQbx0nEqHy1jvb7722eEj602CMpeDvgp7
V1XOuXIMWIOidotagNsi3LelWs6JowKWTuGcJM8ECZrIWLyzD8QuMlZdjgbWRWyaCec2RDIA/0Nx
+9SJpA0NovXOL1npAhCNHeJR0QQVHizmE1yLXvW2O9eR4cYnttoN+AjMz4iCmdf1xzw4Ahm1IjzH
VwyARfzUFTyAtWOCuS6cOobIr0V7GueVEEulZpuKBJFCj9xmPjI34K34rG0utaQCmL0Us7ta2vpw
Vr0LNVKmvMjsxfRjByjih8+GNzSR3U65RIwEv6fxdaq4zVoqzewg46nD+xO4fsxGc59ylhGIEmtv
RXwuTfQhoD+oukN3mNxoYvp7GcXPjsyDzVgSsIlucR6gydYmMZbNJZ32I0p7Eo1w2DdLldgo2lx+
17jArwtTac+FzwCnw5BEttRkDx0rjEVSXuWUEvKpKlsZp8YLcxcJASgfQv9Onxsor+z/mG6aTNPK
JS9J0By+OzeuI6aKl1oFarKeiGIKSUSwF1B3w4YwMBbiwEZ+/eVf/vZvn8O/+t/5OU9GP8/+krUp
c5Osqf/4pcq//lL8+3/efv3xS9M12VAtRdUNVRVVSTUUvv75fg0znz8t/R/TaExlqEZC22KnMMEF
LMcfPCcmsqmEHByiBkH2OTBJ4gyzvAS6rRrB3S4Y+ktkJavIFM7soKZgo2qnmiCH7KUY1/VvUIcY
njpk7+JSyWBH/i+/uaz96Tc3JVMRRVOGcS6quqXKhv7n39zrtT42PPb9cVCW4PXm0HCtvVjazEjp
BNYOCEu8wIcl12l7T4DnJk+S8iKSTpErlffRWwqLhn6i668sASmSweZKbK4GL7CNqlMXm8a50VWU
eZDnV6biW+u6807/8ycgG39+HbztOt2GpGqKJGqGrpv/9DpMwk+KlNSkKsDRLRYQvUIVHYwcpN25
NzAR+TVyAjnJ1UvJtF+s+nOrpPXBkg3hWJqeRZ1XfJTxIBwD09FYQewTPbxFpjm6Vu1TqCpiiduk
69F8WBtT6oWboWfeURoztgFBY/wvH41m/deXJFuWIiuyoemGoqt/fkk9QyUv1y0w1zpym1bRr1Wq
dwiD1XDne4n4LPrquleG9lbWRItlfjsdzaC+FGOVfId9CZzAQAiaxsdAXCiDpJ7+3z+yOIHSG0aP
0khuetJY+9//mFpJ3wfXrIb9mAxqd/LgMK3qpvepMEi4K/OC8aCBzL3rAIT2aYjxpx7qTV7UxG+m
zbkSUYarONtWU97Cg2giHHwGqzZNGJOnwuD66VSkTczOqEfbYhcps8xdYnacBP5A3gz/amS5yCAv
ca0uYRmTAnFPccP8/rdEI/bs98XzL3+6f+vf9/NnzqsP/aD5p3/92z1P+d+/zd/zn3/mz9/xt0P4
WeV1/tP8j39q/Z0f39Pv+p//0J9+Mn/733+71Xvz/qd/sbOGGdml/a7G63fdJs1/nEPzn/z//eJf
vn//lPtYfP/xi4zFrJl/mk/3/OvvX5rPLcngLvrPc27++X//4vwC/vh1zKv+ffwv3/D9Xjd//FKk
v4q6qeimJUmGqkjz1QkbgK+ofzVkTbVEcb50JVmUOCyzvGqCP34Z0l8lvkG0TFGWVV20+KY6b+cv
acZfLcMyDUM1JEtWTNn89R8v/O8H8L9/Yv/9gayIf7p3dG4bZT7TRFE2NVOx1Pnr/3Ag+50y6UZb
cexGGHQCrdU2g85MV/fTdSLn3pmEIsLHwnKtxwJDqW7mWXhJfbIwY3qN1TBNIa47ajrxg1gL3xVS
TJFiCTdR8vL64KWyeozr9KiQehAmEZzvsdPIXLb0o0A2rtzXJ9Nq9uZA7VkO5GL8wyfx3zxxJN6P
f3zk6JYm6ryTIifD/FYb1j8d3EarKKmXg9lLre6NBUqlrOS1jCJPKZhBVZlaXYYKrPI0K0DjBqak
4aeO+X8JO6/luHWtWz8Rq0gCIMBbZam7lS2HG5bt5cVMgjk8/flIrf3vbfuU1w1L3bIlNQMw55gj
JGmH1S7WCnMAXakFhAmWAOITlqIHbwxwctpersXcXVZ2Ke/stLRPXZPjALTMxcUq1aNo5PwYBtW9
9NdYEP1BlnkCFXSt609+3tHVlQLSZwr26mG+Itt+fTQdaNNUYZe0/2/jIgivyiJ7E0OJ7QwWe3kE
EUimQMR572a3ZrQSEUv7GhgXbjmdCyRDiXFwWcIKdr2sezIwrLIUK784FUx4pZu8uIOm7mCMNjQi
wRGmRKGTQ6D3JJ1tkq3l99aBuzza4SMe7Jaa52RalDu1uyUxZd/SJalh2eI245ugQd1T1vdDuCIA
iQH3S3mcrHJfZOkQhgIFOFrj035whvhOZBN/HrdRFQwfptDAFDRoL4qqJsxI1vrUh4s+rQqp0gzF
I5ztZ5mgjelNdd/GSXwZJ1jgVxkmY9t1kHomqMBDq9wjj2rrqb0Po3A4uPX6d7UCunkaenqzXecM
FqQYNyambZOXuKlOpsAKyI4D9oUe1jXF8Ozz7N2sFvOktsN/qs8YQPswMR6bGl+FbGr84zBr/3aI
TYIouo//5YaVv96vPJFszC4fLwwCd18v/veJzExDArnhzlirLAzuupA0ZBnGp3ypMFLfvtoP1cI/
IR2AwXU/HeO6nZlLJf8cRNQRkBB1LRPZiECjAEJE6FQP4WTonGcssJSDYWKPHWeU5vLeqkD8c13E
2j9P2w9qEIyWncTSGKdNL0rloV9A0asQC7xkxd452sq0Mcjf3MhVB2MnIvCQAnpz2nzuE+pHVQCY
Tyv8mFr68mlghHIftPBntldL4JX/UtuI306dNCxoUiqKTDcQ+pdCYCjlbJdB4sNLGtvRVdC/lgQl
vByurNU4COdZfKhL9ALtmmMTU0UjWz1CmmjJiY0aGcAPZl4+BQizL52QDm5/6eOnm7C6X6p+gvGr
/VPC4NzLm/q+1A43JZMlE//nHMR1Ur+uWZEy4C2Oa8VsTAs9orVfrvy26R9B7FNIAV3/XMQkMYgR
FemfFz3124lQXuhSYvuancdl//l5VRddqJdshd+d+qtm9GM2pbQkcDCbJKx98sx90LOPy9pvQ0yJ
BVXSjQfl9Oolr5frPPfSx0kk6qUqYIxqWEV0JFXICB/8vlWD85aMAr6EYOGThJ+8DQanTLPw/G3f
7OI7+ufsLZNrfO4k+PcmTk1UQAIMHjp5fS/IiU/cT0X5Y3+qh77uL+tucC89H/elMITi3soUqnrF
tLSW8NBMBuliqsVAa+mg1gln/UmVALyM3Fsp9AMT/nRczT0eKqRUZr34Uo0QAuaMdGy9vtoVT9c/
n2XP27qV/3Yz29ait60zCDxJ7UmD8PNpdlc3nMcFxq11KgWPLcHnoU+6Q1YG9ceCUWdCF+YZaT+/
L8lJQGBp5K/zSaWmuZA5GrT9sHaJf/BysAzKQug7S/s2tDBYizLNjjIgMof8saX/MadVhgSnQ3/k
+3FHK50mTKQjqL5JIYfz1YAMhqOD2doMEtjbHFmAFxVMz5u2exi/26LzjiQBiluMFZ68ZA0fO39q
LlnHiA9sURXtL+uin2/jhHlBHNfQJco2ul3XCSg7jbPwbl/KIxf7mygom8+6XJkzFrC7hpAhvI1a
gsLHumW2FHfYKo+o4MU6XYQhKbyDxsrb2/ZTJjiJsfWlyS3Lf5tD295X6TrsoXYPLfi6j6acqaAg
FYe/6HHpEjT/0j1228FZSZi1Y0EQpyfu83yO3+YWoy2QSyym0zZ5qwPvPsYYqui785xtAL2LMXdj
TViYs6LAsgNme3LZRnhk0zhhpu4T/qpYDOImpJV7rfzwIc4B1axc5sdu31ct8Qa4wC7RawRE3pTZ
MzvjWZNCeE4ir7kfAMFuqHbQYs6br4/78ufb7veSzRjaz62L9nnMzVY2/u8GwbMpWE9I9cqC9sfo
Fv2zyvyXsjbrscF9EtNCt7/WNpoOqn3F8LH38oKmbC4RhUCzG3N3PYzbe61tsdVP5uKpjJsJv8AY
RnQEdRXKV5X0wwMrf3CnpyG7sk2u32hFnmRUPoXo5P2pqhPWLqwM/vzxjPfLQxUqzxjPFcYLPEW3
/csiHtgy7BNLm2TcPn2xJXohv0uqh2ElYjHT3jenYEzuRxvsjxuns9Yr1EAiCuZRf2pFbw960fXB
t33PwgvG13TYaGpGAP1adY8htcdoluWwF14qJvy1Nw9BA2HKNlgD1oWD6D1KAG1C4UAmdeCm+FCx
kyltkaDnj8kysbDOqvze+8yo68j5Uovku2xjKJxh3pAUNEeXni7+jvWm5NHUE8JL7/N5gq1WbJoS
Ip9EX9unIGJ8M5fDpRz75HZVwXTyuWmqmvC/aaq+EJLSP+jSxti4lFhhxWmgiB8ZssNoMWQ0NZYa
XkRqi6TUPNRu+G3J8TsdM6z3w3CDcJoovrczmNn+lb+kFZwQF+2zHWtSUaPHhTnG3TpCk8hIRYu3
elyUzb/cs79fVBP6SkhhhAkD7zfUIe7D2JksMp6Ouu7g5xq914iJeZ/G37theZ2nJDztZTVuUhma
Rm8e1dOqfQQ+gcsgx5fnxeyi6WwScrTW+FY6xl6NIVxct8XWZmCDOO91ll6HWk/PcTJNTNmYgEWj
edxfZYvB98nlcovkLZvwv2jWWp72r1TcuKShDsvFlJjmOEGi4cKfrTRFVyrxsa73WrztEyqeeZJc
p7PM67OLTPf6NKbMoUMz3OY2qZ+rmKQoO/uPpKN+VYYM0kkILPeNs97GOOuMbRNezwXyPSzkbpcc
DtLcBySOQsle/EzDmkAIvYb913D1u2fdfxldMl/ntXPu41p+rzKFdMGdQXfzpQRyzdO7afTzh8G6
b/uPo+pgs2/S6zgMMUUZ/ebRrZvi7c+Pqedvz+FPm5/nBUq4mk2QAc1vl9RJam2qcUiQfbbLXTnM
1DMzvzEJsKce7I9GVuVzF9nyphRwVpOGGcUqy/bQeQSnGA0Ty41TjQiPuDcBrJGobkRQWqfmft0O
B9dL9fuXslzBvwU0W5wt1NucgFj6KpovGz2Kj0k1Y1tRf3bJNrrv57h5jKK0IZjeX76U/tO6YOKc
Zx4k7mwdX/1JyGtRWlymMt+5Fgpi2bpdh2Bo/ItspfkNByTe1TrDSyLq47mOkP+tWpFqHtRwngWB
8a3xHuYc192IoPG9II8ci4XsXIFRZlY9pWr4Ow+IqMIyF/OMRURgUKk5awPVPxYDdDd8pU2nokPW
F8/r1qd1/lre5zW6NtMwOpfNdJ9N9GhFm8nbcRlIjFjhxYUE3X7Y37NLckoa0G8pBSaBW5eV4s8h
vQyfk32H6+JxgWvV2M/C3E+jx2xK9fjuy9A87AeAzw7MNHuOAxI3ps3/JXPbAsy1R26StVivDXb5
Mix8+jq2BfbuSfoSdzfVdnaTMbhWk79545LAnnNv3sVFWF8la/PQ2nD+NCKtS0P7ufbT6s2p+vg5
yj9grdBhJBt1unho5la9dDav/6UE9v2fUUGKM4+61wcRdAOfYlhsQOj/IBtVbSpH1xVyt1x+39v8
wPDM4uRTXcXWVTeTp9DDs5g+Zl7+4G8lyeLh/ij6kqF03VfopbbmXOjG3PBbjv1Wdexv5SkC4zJE
eKcqV3xYQwx2PPd1X8AU1EOoaeFVpRv1BHTSP/dmTK9rveA5IUSA3XSq2ydRkFiRheqjh47qJMKh
2Tjmh6poUhDZDqX/du8FfSovytkkx7plolhS1p90jD9I6VCQVOl0vphmuRoSl/LIWXngoBm5yLrG
zhcfCihFuEBtFai2EE/zHEGtG8biQ58nKeT206JnHCsdvNHXOPKeozUA1kbumxhin0kOW2cL12D/
0wl4nc5JVr4slGTmtzfmc4fCMJ7/jrMkfFtnbc/fiyQnZnwfj7CFl0kld46D00qHiXtmyscuYHyh
w9hegra8/YMGFJ1kejhGB7sddNbj7aesfyMtjkVZmhE/mrpP8VA9+mUuPraFvdc0/gD/Ko2xW6XQ
XIqCoW+2PqdzOj+LFs1nnySn/dCUEyEZWwG7/az9RzipU12WAf4TeVvdj8b+FRhFvqBAY+qMAsee
bEa57crV0hpq9+Sy8Z71gfea55DrjWGCa5SDkN3V0IkVOvcFS6Fy8oCXNmCCFihAPVve9XCssHoq
ZnqZMD40PoyBpR0Ltm4/eXAWhD5e+rY/CVTpAmK85g9NlhUhXhW6x2hZXQzM1QU1rA+pmJqfBcQ/
84dSXfZtU58C2aQzyT1Td1nPU4r/bokxaBT85a3TN3fyAU9GIhJ8PEGVu/iPFmQBVkNkcSBYKL5z
Fb+WU8oUkXsI7wHfIMfd9j0SbKPcrPdtqqqzepILJkQslTIY4buFzZuy+uEdjmiz+TZ1pqf352iC
lJRmEwXThNoumrW+EmtLGlgKKUtZsd69d0T7TRTPbNtDGYGRuc30V1EJwxB44+xvq7uIcbpc8bUu
gHhSa2lldQAe5DjBdCPhml351TrdiAxqTsLTdsn/R4viwsqvcw3UqIvrfmHmedEt7cfRauS02xMg
Fu9tYLclM6IXHxSvco9gkmhWUXtZeX11ricsu/eDK413iNvl31pIuS1CP2+i5IsJ1wQsuCG10S+1
vPSHJWnlHF0EJa5Ng8CkRy/IlPaVxKnSf17uJ1WTmEbS+E0dD+nRmRHfF3PzNSKAkWSs7b2Zs9Ph
z4k7GAyo9NiV5XI3QGWwocX1aoyH5tC3+FgT8mnRNfIyWDHeKvoG/XvwrakQX3gRqRHQXF0S2L8M
83oo81Y8LE1yZ+e2fzZj8WG0ec+qKPRF203MLyGKVlfREsIl06WPih8/zNQkxbWrWywSmZVc/rn4
EL8hPcqXvhdoT0jOnUYb9/Pi3nnLMps+IfOr7K6DDX1UHquKcuvsYsfCHDjkQmLyPS6G5lKOT02F
RIkqBMv7isBf1cfp5dhF/VOdl4yO9Kd1QGBeD1jpz5LR/DTK5dSF9/u5B6Oxjziw3/tBhqV8CBNq
x3/Y1n40jMlu82aAmzaM/3T6bYeRCROe4kI2BSFELZ6j2sfKwOYLoHOrnlNmBRfvD4HI0OPvZSZd
DRWMR4LNEpoLX5JpHKlI3uGYPLba3rBP9hfRbPEBDiQUyg3nDWg8ZQObmCcWKWGu1qMoMJ2REayz
fgRYztAX1fABHqpelk/yKdUX77XUVE71J2tLiLN1h1i1c9ihvLgkpzUWaGri4O9uasrv0A/PHSSZ
ujXnS1qLDzbDuZFyPyH9D/Kqk43dU55CAKlmHAXLGG4FEmK3IibBsRX2+llKehjacSbKyQYdLwqT
/GTK1Nl/N9WK+bhukNJ7mPoNtYN3D9CvrRBQlujx6g1gd3Ooz2NYsup6izqVcou4LKaNBwh7xQlz
qI9kvsa9TUiUcoF2Szj6DdkAdYB7Us0yduV50GV12cNFYzPf/Kdw9jVjdTfrAHvtdXYv3NL3H/eD
iNVZaYy5/+9biZ9hYzoKHOX6RLz/M5PN45VsMhfuT6AgvY4/KKjmk2kklPWZ9L/cHYlGIsVYmwQZ
hCWoYdiUorUgG1fhKeqocOBHLBdOuqYv3sYZS4diuKWD31fJRJHcnXh5eNYzC3jt+5oi87TjIvWG
TvgMlG7kUice/NAJ1aEb0/QFEtflsH0yAkFz2yLcmQswmnD2cfvpVnneBK68bNo8vIsyrr7jwTB2
wIWDTNQMoSccgTdNVDvlbHypfpxtEdw0bgX/aGLvjOr0hy7n+eQuiH/XrfGtemLdtn0rHbPxqtMQ
DrtZ/13FygD8ddwEEYGdTGy7m1FuxnlBeljll8RNqsdo8cvHpV++7ujylCQkAW0FwX4QS5vfgMU/
egoLo4kNZ+hRDjkUC9dVWvQusUhQgLMSqI/HKf7mZPOHVSzpN3BvTHHd5bPR08mpcLeP6zUA9uW3
7b93P/guH3at4+v3gcQ0ku071kQzgSkTv2DL+zUP5H1UoGpzxqn5HBQ4nbtxg/Hx6MR32o/lQx0k
eK99aPqgOwWjmy3Y26zVQdBq9BRbn7Q//FD873MfosTtMEd3NYAG+pHKwfRoqJZL2xG74M/22IVR
fJs4W8kfONcq9YsP2ycaIz2+RGH81Y3z9FubjScnIfOEM/uN7hVFG2ICwq0XPNEVJlil11WP7kp8
YVPwKKkJTbBE3VaWgsTCAnk8D21ytwQ1+14vCgIqtCTNojSMyPZRTaV64li2IkQDrd31g8eFk8nH
PCBUBJ2kRORDsntQKvjzKrlaVJFcei5dYde30U2d1jiwtiNpu2Gm5Y03kR5daaqhrgeJTiaxkuuC
O4UnXbyNRExz7I4EaVv1LeWBAc+zV27so5qcGU63pZmOYo2uKltNb1k4zkSEPZcVVrh7A+07QpNb
urXSY3ibSaK6AXE/eczmLmUmzDHzg+e5xDpyRKYHc7ztbhiCVYd/2aPUNlj8aW/3FZhHELoMdwPf
/xWnq/ukrucR+fM/DYWOv4x7kcOGijqUJORGQLwQcvI0CTeYD7jjhPcpZmFDjqO1nAgtGIIqffDz
AfwdsnyCCC+KA9Aj49qP88y0csK+9G51Brwm/jP92RsKx1PtNXwFJDEhxVy8AFeVKQnHJviYTSk+
MxPeNYm3Xu4QIqdWPL1vR7HjpLC5VuS/IdFVNKP1Z5r70o3iz2INcakY04pgCM/hPiVzaK8I3ZF8
eIgYx7zJPwRFRyKrDaPDjCnrga2uxkKruBUuLoYmPogpZ7sJMuInK3Vg2tIdyywh1B4vSyfREwop
F1LWkKNfZHyr7/fDCivjcrJIB/3cCQz6sExcz6h/1mqgKXK/7vdtl4xMyDSM02GTr5XdoZ6GhFSs
7jFy1i/v12JlmvMhnlGms6kWvYMVkop+gF598IoMuphFBBm50ORg4Y8fAiFT3CYiZKhTP+Wo6bCp
j4Yerem2YVIxtuezN+MLn9n1OM7i0BmEjLPBnMA0Id4aUe8d5eLhu1967oXixj3ztxp0zl6XNpru
1ST/EmrBG7PdkkocKsCZqdrZ0M3OtxoWXpk65b1a0GAPwfBVAD88yXxdHwIYIwyyAw+yezAmiBLk
yi09UXtFiD1r/WGaRPBPk+UV/vKyjeczHYMoJoN36wAxw2Qb/Nt+8mZUjPhFJMEMkYpG7R1OCsPL
xnjR2ej71Y1ae//DPvF3ZivP4oLRoEQKzkSvuKb4e0xjuZ4c1eHHMU3L3Xur2IQdVknt6h0BBVCL
zOVrERMSFHODndVlv97zR34qGq84BGoq0D5BKYjSkSii0sBen3HxsdgPmQb7rN5282sh42Mf2ORr
nkMdTU0nDibN3poyFveFCD/uZ3d/xUX4ZGnXD+Bp2PU7EN0GVlCsAjGIcTLEP06G9KiSYfo5ntIv
GqMEsY20gsmJrhYfVUOzzbSYyRPFHTdvXbmsl1YXZiEQRx4qeJezHNxjv2EFacXb9JQG9Woa3Tau
2uK1lPtZqOBTZ1L9lFcrzpH+Fvk0dSeJ8mSz/16VdxXuzSRA7l/v/fYwrJ+rchy/IdQdgjRFKkm1
08tmPKxBNl/iYDxGV7YNluNMDuZj7WFBAVgTI2LipZFbKjiA73Wb4ipai+CvfE4+am8d3oS2ARos
hHTz3muaWR+XrVh3c4OrbFcRmbKXaTkGthXBUqMF1u7i5uAM//lqf09n0J1HbwCYEyUqyCC1CfIh
4ruaxBue37+jKl3e7BVBuSb+TakWzIBk7zE5yUdYxjUaC8wC0lCf1Db/77b5f9ev6T8rZ4YvSY7/
yF6L+m301KcE0kcKpUaNomWvfSvb5sdSJ/lx/6pt0Nw7uYuhpeurS39Yu2uhY/sx4vyeZQJvwIXj
ebXvvbrKT+8nolfq2c4KbjgbP7Id93wagpnS+gtEsugwJO2doOfFa2uYcE3dnuE8dSj1VY33RYI7
A1hSCEgMYdP4To/IoKCXb1PRIBvzJREw6Pq3ikbaJmjPlKm+G25JVSIn01sfsw9EKS6r6/fNd10S
Fs2JvMhpqJ5BLJnMl8MJlpm8C33j3eucFC8/J9KvwTwS+MG99RccAt6Hf2rhhmw2CRNQO7OvbVwk
pv7LXlsHxpqLWGLp7Ki4e6qn+dNeSv55J9w5RL9shELS5lJtKODiXyc6+bwMdTouuPpEAeY2Y9iQ
SoFDQtiE4mOOv8eckes2N0l6MTVJ9ZouXB1/Qjq0tt1RniYbf5xGxQOwRp+0yporCoz+dnsFuxAv
8XgE/HALupOmJ007LgLksKwLdTvUTEoHmkI7oGvL5oF5tY9tkhvNL8mgk2/rUjyLhA3ZkcMnZ4Qo
PNVYlhVtQLJxGLdgsfXTn8+H+nXCRVmAjA2OhzbUeBC9fm5ewTk6v0J+eklph2XvEKCk3vbn2HqX
g4Y94aAkwYrOde4kbMOrMMOiGDyW3WQmiMLTTfEAo7Z4AJksHlgB2Y3KKYLowsv9PQ/TvUtbOOK2
cTBz3DdGY2lsGtRYpfg7ZzHGuCLJT4nCmTObUzj8STpexh6+xu3WKUe9opXbO8wpJaqtX/GSHcMw
u2pr3NLeH+KyK2F4CBtelR1tROrEOPpOGDuWeFoOLVbXyVLDevXz6rGxZNbtncyfT+d++/x8ewWe
HyrfBeSlzvr19ioKlZssIiJOj5LBcwuN/rbPObPDQKBUZYJvDKghqAyLd9sPwK8tk7Q2rF3CFNfl
Nqmgw7hKTozd0/QwieWHQj3p6dTAJsIPKWBWAaM/S/BuiM1wM9ngZVqoRYog61+DaTrPNbwGPnWh
J7SDKfLvbcKOI4OkjYJuitl8NB4TTX/RNJELapWqOztAvqdvNNeBu0oQ3dn6D+WC7JwH/1j4Sv8L
JO6p30Y2Ptxb6QKY7Pxf8wstJFBeHTgSc49usCC4mcOvLYevcYEW23MC+bAfXF2oBxH6n7wJ3CF1
Pyejx6zXy3Vw40Yo1QrUGWu3PbKm7J+yEB9lH3mSqJLqc2bkcqWkJmY40HA67PCETPFF5036La9S
icIG6ddGjMsiSYZnZUH9qr56riRpKmpcb3amQgsceAic+qkrQMIjobsnvwgNoGaIl7m7ejg/eMm9
76wE0uIrWUJMvvC2HUzm2P8Ei/tcl5g7DVV7J8dswazcqouxnLAG3w5doiQp7P6XSDXLbdlZlOQN
lrAV6Nm1qGpcLQARQ+a2Z/MybeZO4fcJKjQJhq19bC1OUHHw1/sKDcfkvBDj8NzS3NTwA69ieuy7
miKsybrsfChuZ9OGx07F3sVqnbW7h/6B5c02TthLhzh3DwCBDc4jVUukbspNEIYojZD7R6i1CRPC
6ns/5Ai7339tzfDxOA9xfXq/N9Nu+oiS2F5AjcLf0Oj8g4F+YiKahMhJw5Nf+eUhcKv8YMIsxgFC
lTT4CgnYzr9ri5xMou0Uxn19lvZOcPRSK/DVgRU9O5uvRSmal2bEuDtoA8zmE5PfVKJCn2Kw8V59
B3WXj0PTNLDflzaCYRGyb1+kXZ1eONN1kgr7Pzt8tXljWM+/57OSqz74u4wajKc8g3SSPbPWoLgH
c74LI1wdnBjvoIosL4e95lOC059pGYQYSgaQIjbi/WUj7V9/Xl+C3wZJPDVK7WSfEOXC3uf9zyBp
aZZlXMaQ9cUdmEDooT8Guvo8w9u92tk7RcuyN8KfJywJRk8Cv+p8FpvhmjVbg2cDEnWWCVBso8ys
mtrbiwfnvmoFkxaNZtjk8XBee/21VBaRTudi2xgyEq2XyoVuXycvE7NEMKiE3cwmZ7bEVA4HC9VS
i/ZjVFyv6fohzFs8PnNdvnYtnX5ggyJiMIGWcQMeRN/MNw7xEe5GId9u79Gp0e8Yn7G/lt1jaAk6
2Or7SQeHRi3DYQz99tZty7edJDiFBTgH4y4ITAGDAs8cEQGYj95dOtJO+RnZVlGzHOqWpICOyNLP
jTO6yLNJFFjG9bH3iWb787WBFvJbkx1CZNBiA8/dEObIz3tpvzDaZmNjPAB3F94GI9B9HpFvbEm3
S9dLpnzuWcGcD7NEETUoh3ysP4DX8NTcAP64zMmp48bF7JpaPgk6Ajba1KjrPCVrIIBFnydrjFhR
ZdQcqALhS2NIJF9xgiRBY4MlnVCt11lLZANXJL3IQUAvCh3BSkqT5nKfv5p6NYTvrZZQhe5jjkE9
dKPjDi4XS//SxNE9DaLAE4ykx6QZ5ONexQ9TOJD5qQ5aYVa1bSudB2qKbD6+ktuERiwBvjo5MSJx
sg3uAEuu952faz4y+4QXFyUFPB/drLeWT01ID2VmB1l3Z6a5xCn4ZfZgPVOwljZPOlDwDrZDOzOG
LqKPTSDya9pD9dLKpL5D+2dK2MTDmgQf2BkmXMR9WMNxmbIIgBLqMMJK3Z2do9Mjvg001hqQfYR/
qSPclYegeXYiGpihL/LXlOnLmc8c5mtQ5Gi1+rs5729cvcrXtG6RlmbZ/DzRCOO1y1cVIct/vofM
z8oeBsXCpW4IBFQqWOJUET/fQpp1oy0dcOL3dr5L8QHcGXyRh0REZuSDCHU7rJvLQeq0T71xqE9D
gFhpSHmaReu9j4bX0q35K2Eb7O8FObjAfu5VwbJlmD0AcW2OxBYemyVf5lBnIvzmu/g5wzQcr+gI
nItQlMNN6eAQtkwl6R+4XSeq8y6obVgG+rIjhhg12BSMR7p9thJErpPJ//fgrGi++8HqW4f679Zl
AEAIS/JJ1QM3zDuml8rvQVn+aDdeYL8dnNZcgF3mD4vsL91tgJmh6nyvAI2/iusyH6YXqNJncYtB
SB6mBw/w/3rJWtKNUmdjV0dPepEEpK1zzzXthhNj3sOODzGfwkx8xRK0JeO1h8rxAAbUEq6yXK1Q
2i5GieEB/ir1uVOs/ZNbkS3X91ix/Plq/04LgF3NHYewQgnK71/FQmEcRGuPRurSLISukkKWS4tz
LRzLlxGLmMMAYfr0TuPwhvABysDfpUMiS9aq8bUKQdEjm6BZj2PIxU12X60AV+44ELbVwTk79W6F
hWQbXOoUNrmwX0svcT4l3nLyfDSe+7BxUaG8rAf/y798tt8QR+FJtCYi8LZe0t+lEP+zU+nMoQFu
tHqnK056RcyxoYILnFRo+zpqfqzpMxx7+beS5dtsxVOS2WvV2e4JvH86KuTNgsoVKOoZBRmIVidu
giafHrJAb67G67elMO6RWgF+fNtAoYxF9S+Luvl1KKqZhvJMMlUJFWNR8wutVuJD0nrWT658OeAB
F7okJbHyEIPbYFWnsw6VtJvjUFUWoOulGk+c+waZVWhxrgi9rLjb5290/QGhuSJ8hcl3PjW5ffbm
Bt/dSH8KrBud9u9VyXIf5ct14Xq3Ybr2Xzq60fOlqcvDrIccdxAsnrIhZV6jnZsYfgARpy2F84ar
462KJ+v/iWIyB6vlqCOP9p31UzcyeBl8vBCWMbnLZT7cvkMiSRAl9/liWfq6wbnuNnXC4kInzOPs
yVTugJvDNtx7RyXkODL3X5kwyiTDikXn8jb0cKZWVh0iL8X5MkOINkXuq1TB3bTav7xJhgdh6mO8
jVVUeo+9BcYxBAJinSDV6l6pQGafkUmoDYhn3vWhfHFqHn24GuPjopizZYAWOyvB87DesbImVd2N
//7zTat/7YbZSrTruVpvZB2DPvHn5TdXs+3rycmu3qkIusjdBxBC3FZnCqxujIly+b9DRLAyqqSv
1puioxqlfvWAmtv2ws8uSi/Tn2TY41swiAzr8h6bkcr9MI9ivHMdGEeTFGQAbpdnzIBMHT+sbqyp
iAwLTHZTaVJzArss9xPn9G5pW1qQJDzlqzffrMa535+Tfb9vvA5XKW4YP5E4Nlh/Jjqw5PGO01zf
+hY7LCe/kW5cI+scJ0bi3UraT8Hg1ifh2JmD5OCmg3/XFhfh9iIbTHhOuS0vmEyc4iIPj+5W80+R
hWQdFcGFnuCD96U+voP0tfHklet6WPn7/nd/mSuiUE2K+0KEkZzoEDP++Tp5/5/HklKLPZLVUxtD
z/3zhTJi7JmyBPbq/abM4A9cJe53Yd36Gq8sSVpCQLS1yIgS5XaOZ6BsDY8Ta33WF7tY5Lui1e6V
FcTdey1s9311Mg2CpnxtQNFSSq+dYNWYhsdvxyYbZ4JZrQfDbYufaIhfzanGOm4fmO8klYXpdI3d
Wl+H9t7t/OVke9JpsUOgjURfzr3UIEq52lnj/+269q8sfpWd1iGHPrkoVlonsGxC8nbNhC0KItuz
JHjXvLmmbrGw+WqWqLyCzzqTtd2Nr/mwEmTNUA0z+XC9KgvPvxDbFCrd+KH1inSmtClt0PP79CF2
2GIqo4dHRrYkESvgp7Bci+1h659nzbV0C3RWw7wVGvtcDuYgkZlb0e43Fw3ToRP17XwaVixvNnYX
2XTz4zvxXq20ajshCtsDVBTtOcK9mWGia6616zI5pxGkeptIIAr+H2Fntt2osm3bL6I1AgiKV9WS
ZVm2ZTvTL7R0FtQQ1MXX3w7Ke/c+69y29wvLlryclgTBjDnH6KNAEbg0rpc3I5IZ8UzR96xqnWdf
44zHHPRRimxviwT+nNj5VsyUoSQbBkcdjJZa2w/5yCa571lGVC1+38sL+3tIY/rR7TPOkd4iRn1p
o1Yx6RX3BmpTRevFZ1TNo/dR8+8vj97TcGSU+ScdqxLP2B+6OahWRoN8u9n7xPScbGVHU9/DEaiC
SidxkH48Em1m3qsw2FdAyoUEBheMEfgqTqzNclIth0VvsNRnvaNwlU8uvWsHX9GJ6LK97ka7ppXM
T+vqUqQKbiVyJ+HhXil7QENZFhNwEjuXXNbVsxIEszGgc3fRsTz0y3swSS/aaV3xAz0McTwRQPQq
7jNSlXokaqX2IyxR4t/brx2xW+wT509/jtdUSAcD+r/bMUr2AY69M30cYy+m2Us+bv7z9bwUOv/e
NnMcQ+hYCaRl4vw0zLmY+Ldiwc0q5G6l8LadMqV1KFtEvOUQvnbWG7Y2Z6OVOe4zGmt4Wlr11qdF
uJ563/nIdYxkRJoiYhYP8Xxo44aEAoawBr4wcKSIq6g5iY++a7HiZHQeKGERsDr2SMDteUjZJ+tu
B0OpC2neZn5s7tu5Nw1WgFW0cqK/N8o2AIUWeKCcNIUAapUGdE4GXaTsxr1ko9LRgOWDgKse7Ccz
p/eulFevakKvL2M0kXYS+1ATGt1/YPrMhbY842dMUgKPugLKwnvTFenezTHkQWUBHiC0+nc2z8AX
qd3ylVk0sPtSB0S02379509C/K9J8fxRmCYXIL1x1xL6fIv8t4/CjHq30A3L34LwIQun6MKL38mQ
vDMOjkl8Y24bx+XxcLZ9p5hH104w52B7VYKWIUXoPYnkwZR+cli8mah4iEjJSDsIQO+Gel5ulsW2
Gj1uGXbC3T1PE8I9JxJrx0Q8+0NJ6Gk2up/L7rG2Pu+zEYXGeztkgMc5AaoTrS+507P+T9cQL+Gy
kl/MgH65l6QbPcFCGXaV+04ATD3k6qMVI2FWEiRgkGgPS9tvIhfDlaNzseH01/StN4mGbZ3KjuCI
eSlzuC2vCvdbV7UwdAVx0GGkipNFmRR26cFr2k4ccgKzJuLK9O5XJ/vx7OENNdu0uyz3kXtDC6Ja
Pilvky17fyyOv5cnVZ/0MPWQoCyHeMiz47JDb7MxOXdSr8FDN3PzK+nW/mwUzRPAWIk2XCwG/Q/Y
asPtXVRqZ/bOjfwCJBjYidwS9s6vp2RTs73BFTw3wJye7gLbGG8rGvCcgbCmdVhn5YObGtxVzCSm
ykUIMmWMYmoF4GxK2HZkbI0fawwZGL6ILB4bYgxRgMHwLHry1/pdXev9eunWiNgHX7Rs6jyXeBEl
4n1Yjv5r3gGbx4aw76o+vbq2HZwQVKnvKavT+e7G9UhPxGPSsmtlBqoFmvh2Ly9qeLNkPozDNnPh
wY54Kk5xSVrLIgs04B/dFWT16LwgGYIEqg3Wsx0mEH+jWvuZFgNwlRT86yyaDEsxZw1XRLAG5q/W
TRGl6bo3/RdZoLFouv/HmubaruWwoBm667B8/WNNa7vUx+bVjLvQJ8hk7lhkppWv/WIKj3kI2kUz
7aOfTrjKUiTnWhTD/tX869KG8dmKColJRCpQmYwfh8fO5EJjoGD/MP74WbLxmD78mQrxWOlF9Dlx
iq4mohxlAckNFTDUcKG1AEAci1lk5kOMApCUIGjYL99qdYmK3u5Jmpr1UVYT9Kf7ucpgZziMyz1S
FUAXk0qS7WNlJBhFaboZ5xZgy63qGGY94vQ6dIf9hHR3V7RAX0j8A9QVBOJFqqbl5pfrD0BALOLr
4m1TNuFDFwxMMd3EJtXF3ITBo8ZIhtSGqL4KAvycRu/2ds1kTYXm+A0Q5pdIk+aqexUDuqnYxfME
Rx8krV+p38CLdjf6O+Sk0yJn2GK3t7JFDRjreXsJiyjZTtC77JwqOVbtfrH7aR1K4KSkbF2uti4p
UbLNM/Ol9NBz4InzWEBLbFaZuSGBBmiGOvOYqlDUZ4pko2zImARMo3vFWrVVmVVQtrNS00EAQDp/
hZZV7bAfj9yIUH3dL4ymRTQytzSqtKpXSMpRYw70VhyRvCZDFq/cyfrjMfzCzUCuEd21Yjtxq6OS
1xCAVsYVWcA2NjD2h15uP/rRj3oK1S1ni986Q8/ZBPMh7cZPX8UN6RuEbCxb0C5gHzU7Arl8J8nb
SBGw4BMixdj//tnbHd2SqE+J1hg8Z7U8rXtYLe5/u7RjdQYxdRUaWxOMz9nNivOrA60qjiBbtrkq
/tYedWK6B3w3vHXEileYYM+45mirm4hxl3dH9LEFhBf/KPM6hNRQXt7uagMrLhjl+WASe2J30Qs2
Fiz8Nv4V0zhlVwl0v1u16LmSLTeJeNU5gXXAMuac7kUtNjb3TGsihlylvgwFXtF+DDIPOWIWKOO8
GFYGRt6+m4nzoms3hFVtunLs7jJ3+t9kSffRUXN8EMLt49KE4pauPbYV4ySCRBcpYxqN1lkR3Bo3
pP4uewQZVUfZ6HtrDLlqY7O7onVp9nHXkibTpH8PtNdCMuuB+TL9QzrBWUx2xax0KevYosNTH4Bn
UiDXZvismwGzvDECqDLEDzIE3Fraw8t92bMG4wnzGAS8ucmbhYV1/s81gfXPoQOcCuFK3XTYbP1/
mDaC3V7hC2iuSvZEl/i45u6yq2ECalsr7GjLg8y2CPyxfJzHy7I2amdPjOg0JgtsrBYSM1yt9Mwz
7o/UxaQTuXbUqQdfdSsMIKZ1u9aC3DeLLhbyQqK1/MwwQmIs2rK6hM0I7HUp1ly9jI90+A714PbI
A/s+uRRKz1doR9Veb2N4/RZ29p5R7UdfmdU5tGX7uPSth7AiZph0JOFb7RdYnlUu2uRzMCfqgByO
2X9+B8U/30EPeTjID1ZkNAdMb/4xGfCyGDFHhPN3qbWl04OTbfUCiqkDfSLN/femB4LpcwI9TfrQ
b0udaIRgqMdzlekO064I4Ubjmmt89uXB1UqawHUJFdTLu61rHv7z32v8sw09/72ug5Xc0j1Gyv/8
e6sY99o0sGfIci6XqKGeFd5jPxjaZflm6DP7qRobdazy7LfblONWr136P1GCas4rUMll5r7wfAJ9
ZeiDBeLg6mZ6ChGyLaufjDJ0bd1ob7Uot3fpSDZCrPviv/VY/9nSmV+Kxy0YFR29VuufrgbPN5WD
eLwm1Np8dkKIceV8WzE744dMgieXtCHfn4VNylerROg9cVlcijG2lZ9gYDChZV8TstpN21Ljxokn
jnEDMGap3TVbPNKi/2+NYap5qux/Lx4wjKFPwStmosS3oXz9zyqcu/yQS68jpDCqh+19A19q+tYZ
yIXgPC4fg2oH6AAHPpyz73ZOkEyW1D5MC0q3KEI8bBg+TqI23WS9GW/u3AW/aEgeqnsEi0Mjjyip
Nvcr2fD8384iWYjpJb0KyyXK2rbEa1BgiwRkQYKhXjzpRuFdM3iqyG0NRsIMQnqIyWXlfA7cHI9F
1KinMQyIKBV1ven8hEntQKPfahx5Ckwl724SEdBz0qa/xc78nVV73pXExiHskqvUgLEyMnyJO8+8
LgehnF9xTl4hql3E3WLUvy/6DTMECea57uNQ4P+7X9z4rjbLy1/ekeUQut1TFsFrcdsyWsd6Mn22
9rdcdupB2GCfl3dYzH0SraA27SsX8UVJ5nxCN1qlWLGzVB68oG5ep+QzKcIrb7b+shwyOQ1rP87k
vitKbGt4y/S2ip5Sb3xmL288DG6Lu2+sKTLQMkoaBbCMaLN+tUrFuy5GLI4kjhFOphNdnkvM/LJ4
9Vy2/KbVEbfjpcHD8pio0+iEkWxaLc+2mFBXUZ7G9Jzi93xeIO+gFl3FUN2W2jZiW42SXvvOkGC2
TY1/jQv3mwei23bXZuyDGrfaGklVPi0jEntSJ06uexnUlVH7ZBYe9RqeVW72m8TL62Pf+iBGp1K7
LkKt+62Xvfb0VDoA+3tTRte2M/MDRdtTr4wKmPb0XM2nQ9gn3dMiK2AV6LdqhLnhOlqyCUMzvHpR
+PeQQAsqyyki1oRbh4yT4UCJVD+XBTQeE7bjUiyHPvniUtKVEnNdNbnhj0rTHvs4816ADhEiTH5e
BVHvrW4Z1Qce4kDVmu2DhoZmNh0EuxqW9VUT7wujqMFMvJ5NKluoxjYzUm54SPD+frU81jidtgsj
8XF/sjZPQ2XlG93wMcYv3ZW4Qc05Dnw+k7BeUvlzkZPpPoEGRRf/BEfnHyYvXpUZV62yv1yfQJEO
DNpTaM8GmL6Ou5NkGribaiKvJaM4uqoUappgHWoy/NtIROk6+GzqKssOX0fzgw0yNvv3Yuqcx7uw
xQ1e4xho9eLA05lAwLcVvvzlqIaAN9P+WvpeOKTA53VZe0KS2/I7Z2qGl4Y/lCIobCm4Ua8E9Dn6
3wwfob+DPWqjNr/Vqb51Q2U+g3e+LpMJJjvdLnOdiZS6rrtUedJf/ADhhI3WBUMKD82PW1YK+rFt
YuC7vSTNgmzdkX1BL2vj2gwDVXGgVRsla8LMZx1BX6oRAQB450LrCQxbdpm1wg609L/Gjik0Cnci
bWopb4r499THl0qZ6G0WSWFoeC3RwB3JXR6WVwcKrfBpkMWJHp8SQR25tLmXr3I3hI+bcynXZYhZ
tbEbsDNujLNpmoBpVxXkpkmfhi0rogNoP0uDNzfQnlXx05yFF0ubaDkYyphObUNPavZVL38rIBVh
kMOzjFr8EHiu7tS7hMSuwVLZr/mLgt3+4b7BisG0IZYjwW0ommwzNG3DpKR4NumAPefWQNBPDuy3
L1z/uQI8/9wAUgTCsqki3Tj7YB7Z4JflLmCvveESYpibRSOrZmWcE80+xpOjn5Egc6oyhjm4sXxZ
DBaT0+EecWuCpvVsOvVebx/nP83PCPFJ6ipkavp/D6GEP2Jrqtotj3UJrM+McK/BrA+2jTkeeMr4
LQ1g76LuhMkrSvvVsIdjBxiB/MsB/LXdDo/5997UCSxOo+Q0BrIkNa8Ue4PWy1W6RCsgiw4wxpXo
hu9fwSuOxoRtiCTFiRkoCsWqqY9NPpEUODtxl0MLZFkZBV2zOj8u7QbbNKnGptmFu/SYnJnpIqfU
xIpt2lcJC3jZ6HrhVO3x7ZDi0eXIkybXYd7Otje1HfCfNqm/0Cqti1WkJ2uKgl1vpMZTwoILxyYG
5Wur57jvrBfwwfooMi4dkEHkQyBmoO1jz8aE5atipG1zl6jTvOWuPdOcMhQTHusTIv4c8L8jx0vR
htOmJDfPKbrktWDMunMkiZJWhG2FgRJaQNdBRTgpVMdy9Jy30mwDGMINVjQG9bPeDuxVVVG71eiz
w0j2u3wgQGo5+wFSvTZObyWPuhaYp4Yc3WaqrOfB5Ne5QRUdI7QlJ6vob4tn30Ai8nB/H72WfkMc
jmKfq87aZi2YdyVoZ3q9Gx5GXT2jx6/OspSPjh/crPn0XQ4Z5+wY1N3ZmB/qOuhyBjueXYXOKYz7
/uW+N5XtwK+ZzTSLraYvEaHSGGlpIQ5PTmm14ZqBm9xlQlzytviCWYB7w9YV89FF5p2k2O7uHJ/K
cUi5X0TrGTXwadn8C4ZDu1TR9KX7zQihCORZoxHPSuo+LP0t1ZZ/wh8YfbW/7rY2ECR0zqPKSAmE
UVZxshuzWEu9Y4kJylPkRgCT85w50VjJdUGTFIo2eO5MeRWuWD9+EAOJBEE2rrr+S5tM+iHzwdHN
2x2sENI6W3Qylpj4hC0S09irRF4UfI8a0uRknLF7ZlZ2iL0kfzaj6psmGuz6WUiHcAqQbvWk5f7n
LQLls/G/eI1sCG3a9hLggYN2+B+7GiMbSRJtUYvdp6Udg3C8wER2tz4R8WAyV4YxRR+hHR8y8IIg
XkImPMHAvif13gg8dSVUnSwp6eK6EQLjEml42JPwtsimYi8d1nflODCo78INDrSO4Jw13peSefxs
WQD266lWMNDZfvtFkhxrGf/WB785JOi8d31b/MwdQz75efLTLFBpwpZi+xTGz7LqLlOkh19OZoWM
hJITzqabU0HLFlYQvc7ZuLP3e+pC0mVbsslDQ30gDwm49OlMyGomXeE2BbujkQuc1YFDMmr6UNuZ
d7VKm0A5t2Vw0/1IHF2+UfT1187Rb60TPIuuUG/KKuEih3lzSn2HfjuEmD7K5B0DKV220T3m0i1m
ybelzMFlnKzdCloEnr+FccLiaT3hlQe50JD2XSTqDKTHfbHS4AMii3qFlHINyhaJdESEyvJbih6B
rVtW67TyxRZGUX7LJIEzpQJi5FNsrdvCJ8wkKMZPzUI/5DnUG7Zf1TtRhu4pNwz6tF7rrsYxJY25
LbwnfcAIZWUNVICGSM7B0UJUO9T++Wx5DXjjrgibxFZpYbl3E/JBzM4xNq0XyBtCPEmmj1d8+rb7
Ohl2/ccsnvCgirFyvgSvbJ0iBd74XVQeUFyBrS00LpjFtDca7pWuDuPZNL8uEv7cQvtMjw4zmsGE
tlChwi5E1X0oEwTEDIe2pZaZcC9JBhwYgmCsIODTwdyvomw4y4m20GD9LCdOfIKJudpn07TOp3Au
kLcdpqbFqlNj9+i54ynnInCUoLnV69NSfS7f8iY/pBrx7gusc3mob3wiB7Xo5Dll+ZpH9W3ZhThI
3TeKLIYHp3bKdSygjlvDKA7CcNiqzkPYKnb7VZi6v725j7I0U5ZD5no/KEseegNu8sL+SFIuoMLB
hJmLZEZn86qdeU4NIfdeKtvKEvBqQwdJID3hfx0SLbzRZak3vktpfRfMgnlwzx55MH83j5XP/mzp
ceWxC1jF6keCgmsC3CxKEjIWeeebPn5xRu8hTnr1EWm2sQWw6T6Fk/WkQaW+xHMp5wqi4/yu9+E7
R3Kz8P80Za6j3DHJFEQJyi0jeJRN1e0tS8XYp6X2hSAAJ8kiRYmN6n1CpvC8DJw9d0jXhQ+UPEmn
aM01xA6ysJ8W7MiQmVev8R8QTdA7LL3wNdQQSZttAbo7iV79hvaQGHpWdJspxyx0sfUqeFqk32hr
gJc6Bcz9MtZQOBMPFgmZXS1oywf6Fqise/A59VgnT8EQUS5O1quGs5e8zvZpgZeWmckMfJxMOpzU
GHhB7It0SkRxU8lqHQcdkYOqeM90tUnSpPwely0B0aVWs6+i2g0ZOf0FtqTJGO5xNcXnmFi9RdQZ
Te4vLYnNVx/GADfNEPPJeJxc2f6UpvYLS5HzDbjInKZKyh1O3uwcUzQAikZ5CoE2eUkUMP/Ra27l
bAX6V68uHVIMcfCgYRm2oDS/g6yo/gJpQs2jS4dJ2BZc/s0EdGb5KqEDLx0YYICoSNg2OC2yLh58
Ig1LdHpB312MgvAamr5bDVv1Z2XGYgtFc1i1AXGhQC21d58n+9rxTvnkoZYVpaBha+rn0i9f727B
uHbNIxLxh3EuqccUfWLU2QTR1wRmNW72vYiT9lS2hGb2JuEpvdH8NCuPsPfID/66yeghUBU/oj/t
zyPB9R6QPea6dMwDVe/yIO9vmsU5CT1GW5lsfDZWlQS/8L+Q1ZW5E/aRlO02oH/YTYFY15Zk/zfV
4c6pBB53UHVEPmAZ7ufdRsKlY/VCbc0q++wtzV/r9LMfKxuy3dCQ4qOcjCSQ2rnpKvozjC58paFV
26UUyO2YMFk7oKj3S/PD74gTmCkgZ5+eYQLA1V3VMaHq2pu4O7xQGf/ssPUQIFyyuCoJcHgwXFST
wSWuRXDQeggfiPOqbUS8y7sbm7+tJKFYylm4gkIHVjDb+O2hDA6LYSYKOsWtW3uzXZfMhTID+2Km
8UmD0WOYMn7O0PsoFCgPd/wDOvWfDHsRg8y/p+cjesDoiAjGa4KLHkyEJvju0a4N+5c7dB9DbHDl
FMF1YlD4HKGvsZd6rqVpTHhZHxCpk33crTtUrnSAGaIss+WUaSzVkkGuchMl2c9JbzFUeUg+Le/1
zlbRinOG/zavJ2Tmk9tcKsN76eChLv98xAxDKw1mhc2MWgL/cVkWn8QcA4x41npZYvpQ/MmZp6J6
o7O80uePnXm/WMMbePf11rrF3h+pTWC5ZsOSFiEKaPp6XLtwsc5BNBBRm+FlnJfWPNziN3nqe7Zk
oHN2JTru0DWTdVrccrtxH1yierJJnfXCGHao+n5msdJ2ELkuAlP+wcc75aD7PAqDwKO4crYWqoEN
EQboBqp1F1jDmskM9vf6T5sgEpm06nuflqvEiy1GfjqCG5eoXJlMv1HGE5piYcuUPcl3usGQNIE3
VjM51KExpSQMbKwhP5dein9ROGI7ZnOjtAe+OpoQDgyfPBY3EBAQS0FWMp7pTdAVkCsRJUeSuNJx
r9o+BkdI3lhYh5Ac+iDYl4LUQBEUDzHqliZCGCAt7ejbztq0/PepI32aDY630n5VCROspPOIvonm
cWPyI82Kp7zPfmst5sPqR2AH1zxCnNIOB48GmaasJ2z4pVb+sDPtUVf9b+XktHSTq3ACAov2tFWO
LdhtDzBla4c3yx3ltp+arykh0C6bKLSIWLxl+USUvEhRP6tulZfDoyaIrqlx4rC+ET7LM+WLjXXV
s/d0AM5aEH7lPlI/XeLQQpWUt2COisHhdtBfBgG+yanojlaptRrsXz4GqHXj+dhU5y21S2aHYxQp
kh1AMno67kaHvj9c/ZVVyxP0yWDjDH5IiqoJONLCC5PRrA1JvWytYGvgYt1jb/811MYRLskcZiW7
lzSdnsWEfskOz9EwftdIjwUbuo9tIqkbJHEhJ82UNBOrb3sNQW1rg/4+dAWxo7TNyLD1Om+TNopJ
RVFC4GjPUTLeTBJQAl2c7MT5PprlwL0rOPu+XFfjPN2gcIOw5f2GzrRmrSLsuuXeFJugXaucX9Wk
n5auzZ+mhrChTiDJ8I75k4FFeV2FDHTK0jp0ff4x8DJHzTs7evlroqPnoUdfYVLXt6oL30tRlDvL
Sg4TFua1OdYBE0+Hj4Vump6STdY4ip7u+Ayf7SM2m0sZB+5NkuJdoTnZjA1ecQ/5zgohBHKo7tnE
uGyNPnhh41A3xVEv8k0/WyhsHBWVSYosipWfpgtnWaUofDIrOauraalXx2eP3nI7mULvRjJytToO
km2da13iiTCfrGE4YqZphbOUBhEkln1jWOGRBLpZ+yJ+uDBkG6svN6FBig8miGANTZ7ltvf+dK3N
7rbl7OvFc5cbv0CKkwh28iTBM5GGlpsyWtHVWycd4hm0BSuQIXQJsB7X8whBPfZdZqw6sxrgYdDy
NnSVbEVUqUMdNOdQI7200PTPbhGieuw0cZWzmgFFUZfSTLiU1DvE+uc2j38aQhpYrWu1iseHRKO7
zaIQrqFND6uSmmVouzdVB0ThEt8YxzodRf2BIWMJ/8c84XbsM1gaEwGyccsbmpEuXJI/7FiEvUEO
Q8XaQK30m5fAM74Dv03IJJePvgh8TgUY8TXSa7+91Cl9I+wG0U5PHLKb0Lf1hNH6joHTzhv0nRdG
41b0E8k+Xf8GgEzH6Rb9jkINHQCpxMo/okkid8zOceomDaIj9W7HRDrWksZ7kNgNnwP6eSypajz3
g06KuyTsXa/jc4j7fD4Xqoxg3/CSjdscb4qqAEcYZfLllPFHp7KdgA21FviiyL6Or0k6hofWVjcz
IflODa+Cl7sd29l6Hmk0r2CpabrJCw7h7EvtUJXxHxl63yBEpGsL/izalY2HvniTWvisbeA+BbJ3
mAF/GuSW6wC0AVIlyJ5erF7577RPpoKQrqS/TfSpUxmRUMXaO4XwdDD2nonfK9fduCvd1N2kVCxU
EUiyfIiek9GsfVzJsJuLk1sI3KOmj4zD9YZdkL7qPXoaowpPDT+ry3RkQXdctHbjuQO6Dvoaw6Q5
lhea81sFoHdDe99Zl6F6K4hTLrKc4Ngch7UnfxpWYmxlBCkaXSOpWz/LCvZKI5346AvprFu28YQ8
4yC3SiaiZiVvmu5RjrOBOpD/tcm1k24DYEavh2URf0vh94Sm5pH5OJnRhz2iSqcCzQ8dIVj7thTD
BsZHeKpuiUxvICTzN1sbb3HIygJbM4LByj/YyI60o/ooRfKz9vrxMR3737Syyw1t2HgdCX6wy+TG
QmPKqZLb217amxFl24l+L32ZpiM5UNrQFsma9tmqrOMYw5IbsllwbJRNvOvFyjWIsEbpjRI797nn
mOXa8JKRf18h8uTFZCB9NziYUDJ4iJrBSG21OHyyrPIPPPyMlm4KXo4AOJePag2u2FkVfmed4N8w
MI+LwxBpRFf2Yu1hXZp37Sl69AZ1YpdWW0pNZz351gFNGIQrGBWwt4mzC5P0Ab/+xhNJfchsUF4+
Xnm3TtQjU3YaVfpXCMGZhnCxplX0R8rg5+Rp69Fq6dfrZ6ll8BNBjDfh20iwlJsPL1lt3MC/s/hZ
4R5QBkQHI3vB2pYiLaDv1Vvmkd3ZuI771PhhoBpwjVh7620WYfBoJ8P181Nt0Aa2bUjIUy4/o5E8
uhDK+85Igud6sIIP+qL0QiA3ezaiE7soPzP+mJ0vzS9anNuKPx9NmaXgejM0NUYmvuEZW/ZX2EDt
S4ZXsm/9XacGtcnHjgtu+Ma2sTiXecg7j4sDPeaFqsLZjBlNayVAc1lCW6O2aTfmHNbe5N/6KXdf
uq6LT5WwYloi4bC2eDUXYz4kkJI2k85VweroPXrKDU9dGSKH47uJwXgXR/2xDWPnoHPaBmy/Ya9Q
jdg5tGK/74BT8J56DgsQ+50tCq78SHRj+gCOb8ygCLlO/Zj7NhRHlnpGxPoGnThUPiW+uhn63jrp
XvTADZsW0mwb2p+NTL8ar4fqqxDMhs6O9qpRFj+nmExoT/REY3vzAFWbqQ1oI4dEP4xBf+hJcdoM
VnuwvJxmv2QvJDJJvq5e149VWN+kAjKGp4mM81wjEXT+dpoUscX1OvSVfGPrJx6tJmRfZsb2W9uM
5WPlIodanq1kTT8gQEJvQyJ/S4i9YLdnmqfAtQdc8ZX8YRv+KfC78l2LRXXonADqMDD2b1UFjHmw
5Q/0CixrAPbO3qSHzwN1z6qan8hl8CdPs/HFSvBKR1aebJfHp/ZKP3DAhINn0WZQj3Rg+O3SW33o
fa2hR2Zba5kS65ESJ0EKpmFwQ/TngHu7cEHYUeRVtnoDCVRf7bJ+hwjTfTSRyo+Jh9g0nFT3YbkV
9F/uLsdifjary9eq15wrUjnrVtdyvfxPE5OGs+Fwz1r+J+YC7a7BKrkZ0RExbOrD527Kqkusaxus
YyFRiTy0PD7FPzRjogX6/x4BAPLkNm1y9gw/oTPgCpYBlTFaJFliFZrB9LwcyEv/g1xrOCGe+/uQ
YZRPzhRO5/sPzI9Hur9xp9S5/OshQpCHqCkeNIywVMHtdwY25pr8gOJgTGlztHXyHhsmYOtxDDN2
9wIZvZ5/GbSsNwCbosfOdfOnMZ4hiCxeX7lDsJeVte96A18t7RoL06E/vQuCGJYf0IY2WTeZ2hpm
oj1mpa4fiL4ySbzS62vYaRMp2IHzWXgEzTtOux+LTGcXwDiv7Sf5OGER/mjmNKs6w2NQo92tLfQ4
Xqp/OPXQ7mnyeCCC9AFgkgDvLn0G1lOjduxiGvaPaU5GZeYCV0yam1fb5jXQ033r6xj38xp4rzk+
hJ6nf7IamvT7KvtEPIK4GR4BHvPjRkGHYYqH9CHvRXbzGu2JX12zSQf3nvl1th5UNH2f4upWF0FE
E9rbxaHpBcyXRy7yIPkRjJ21spTb3PSoSLa4e+APuX2HMKRDbkuV38+uXFOjbxOzRtLGyJpH3Kba
Djixd3FlCnS/jXsEhqgmQZhUx4SG69nKIXbG2VT+qmMbWy0xk0bjXErdGAksHuXa7+m0NKlf0bsB
QZGKxnuVFYngokR9rUB27x0POGpUabQl9VYdSzRbx76QzjkNh2FXCDd6ltpgrFq7Mp6G0GsvgdmW
K+gN+bchJS+l6Ea5LxpVfGtF+SqN+rNq24NyWnGbdKERPTgmJ6ue39MmRyhTOWSGz89GmbuzBFkE
apaWh15HznkXeq/c4gdi6yP1LnX0hRPDy0M9TgSjYwbc2y1d87ZUuxGo/ge7u9Jpvqq6dOYl1HyI
qCWvCKbRu85PwDgiW0LIN/ZrklC36Wp4kL070blvXVJdeV58JVrfrbQyqp4rmtQnGjrDNq9k85mT
9bj8BM0wZ51IYT72EDCYfU2kEb/7QZM9j6NdM9pB5WfR6AIoyNYPHHdiBMFzEaHB0KQaH0l93JOq
oV3rpPEBShfv1mCbT81ujLMqZE8Zq8NkVTejz7zx0sog3SmYbegQXW2fSZYqvLFn6EkapYIreCV8
65Md7D/3M8pVQ6W1z5Pp2/JEjhV5HE10MXCPz9p8sBpJdv18aDjp6lXuunNtmXUbbWxIcmDt7mcz
du7kfw/abMtG/OwR7SWS5GQyMFx+ZDFt/+vnlsfaJnvQujx7r7B4MWCcSOn0f9Q4owhnRStvjIQz
e5G+rvOC2ZCnl0cwB8avxsxfulwvv9yp+KW5srqMTlxuEp+EVEsRX2/T5uCs7c79ng0fQKz566iw
O+5j85cqTgPiXoIRJVUOiWl50DRN+spDeuhiR22DXrdB2ChoNsuXFREz59D6lCWcwrDtmVs45dVJ
+/LqNrMx2aj+lPNDkydRBqnEfBldI3xYfmL5WRCXyR5v1v9h67yW21a2LfpFqEIOrySYk6hghReU
JNvIsREa+Po7AO9T3vfUeYEJkKJkEmh0rzXnmNEaXJJSbcqWZSkykiuSIXfFiaT7JULcbYcz51hx
R73KUhR+pTXRR883rTNZ+WWUMPaccPhBWYXeB/kN50wFtmP2usIiyovfFG+6LS+FcXItqqx9mzrO
czu2mgvUYsc3DBgLvUW1MMeV91bw1ik3pG8JunclNM8jPhqeQ9oSeCJkEj5XIV2y5SU0Hs+ZExuv
BVlWG/qCwTHOe/U2Vo1Yz2+ETDr4QQDbSRWO+dIXAnwtsLVtmzjFZ3V2LaP9zKwo3gY9OBIxUM3t
o+JCGkD7KYvCWBuTCzlcwb5tCep3CahR2iZ8KmhpxrVjtnKTAg/YjKLkA543HYXgNPOMG25B4zGu
HbkPPwM17oFbc9IUQimfqU2Xz61Bs96znpYdKbDuAUj+cCutPowZRskpTWK8sSWGrOXhsrETEZ8w
Iq0sadObCbXssmxal3zzv7vo3XZm4aXHrLL1ARXQyH3NoI+ROJ23Gsyif2ER4a3LsCZXpEiLNSx7
gzmGAi6OKfQ7l025CkfXuCnzWichHpmuglxRtgO0TPHkqGolS9ihzR6cesNClQukpZ0KaTQTh1AI
7WHZDElgscCVREh4qQ7LNoujc1FTNyNo+2Ra3ueUWyQ7zhs6p1R85o1hSTyNy0HkUnJrteHT35cs
j5bXLT+BAe4/L172/+vpZXfZ0E5PN5VOx74nEOOB5TNCxzbeliIoH4JBJh7rWEyddQgEA+EUObDz
pvboXGhWd172luPLz2P5GVe2ToTMspugt3uwO4pWWUyM+Pwb/v5AlkBpqlvwycsxxZBPtOjh1LoN
H7jaPEwlhec8MjYqbNED5kpIZWH/kscU/3vZ/+xSp34zOxNXKGEghue9VC3CjYqZDwaH8RrWhG2D
xBvBWxs/m15A5HBHtPvpjDK06nVcm1/D1GSM7IF+ytIseJKDMLYlYa8+/d7gKTN7bukC5AZLGa+N
m6e61usnVh+EjhPVhlaO3XgKHj0ce+D4Zm9lUPRPtiDzK6AJikVc81MTe1PTKWfo2D+HUD/pQZl8
ezRBV4WFkQLFWrkXAKSgdcTNHv5/8kgsEs0U1s8vWJPf44pKpWyCNxOg7K4Ngm4XlxN59XGBfzDN
PlsU8BuAs+Gqz1TWbbkevQTlcFXpSn86Ok4WMKcs9prGelCKqebPnD7JaNSeUqE/EozJfLUFHt+m
H1pS2x9xQIxwagP4q8qqhW6v9M+WjPKtaqA9XrI0JvJLjw2O29lOqvpNxs2zn218ajb9xLBRnZa9
VEWaaVF2R4omHpdDYU/StyjrW91TMaBaVt6H0S7uCPG0rTs0xjqaXcKFlx+IQIy2sQEjqS2juRk4
P6TOBpLKrN0TZPWf3ViE351TvTX0uJ8z1kz7kVDPHWbW7MXLp5flBe5M9IyHsnwauU4OXmaEu7FC
gejm3kVKPfxOGlusKBu591AH6Ns3I1kRYFzfMLfsl/ew05rT29pCnCRpKbNsQql0ECsG8gdlCMo7
WMRsLbIkfUEes4mxv5yWTaQb2Iva7L2QkiwNOS9mGmp82A0zBfqhhRPTqWfHug6TVMTjC/e19MnL
BHwucvS0YkRRpD8T+TfM12fB5T+SEhnNw37KbUnIWnkZo4GzIQnjnx1xbaM+oaJ1kRZEmr4jYyYn
QR2Ds0eJLDU8jXoU60bD+yZ4hNuUAOIiTPuEbTJgypADo5va98iOCEY0CD+MPUO8pxox0hDXn1u3
yi6lPXHuzsdZkT55qBHwIVa3nBicPxtJZNEqzkZvixMIlVKrdEAi2/G2bOqQOoyA70j4FNFjxPs9
JrgFH+uSlIi+QAaaffS15d0Hx9CPau78TvXWuy8bGuTDFsNC4v89hvDoCHLnGYYHHaDSps1vy+4Q
kGCAQJEFno5SwUkLZ+vR6Vd0Cf659TijKuWZwsSuUU0gqIZZr1mVjnur6d4aoUbXKENzCbqMeYCR
p5e+ZdXfR9/cMgTl1FFcl0fa/IgQhRCso9T8UCqPodPKq9cm8hrQsrguu3HfNZQrSIiD5rCKlHy4
WfQEbiJHMG2D5fXHvs/4PthdjslG+a15NvmplLSsQjNQ0MNbcaSwLiRAHYVVB/fcaOwDnVVzzWkI
LV1xu0uJhg7bdOPNhJ7qEE7IW0c8evgAuecrzpCc1a6jhwV+lFJ1BJ6+Yp2q6InBTG9K7lVRWv5g
tt9eGubXZpS/siSJXyiOsQYqWrScU/2lwQZfwzKomk67VoH1xEzb5d3LKaDWb5lrow7ROUdwxH0M
TsVaDUzTz2R30ftM2YPaKS5dNfx709TTRw8Dsda0JtspZu2A8MQai3iukavMQIv/5+E4Be4ZkWzV
qTwBo/sJBLh14o8/iVzh2+ot+aimQ37qVPc3WWFFDq2PlNmub6ZdEZklZTzUrS0FvpaEzw3eMhtR
IRsFbtcRMu6wMmm2+8sTy7GWhSif8vz08sI2VDE7LfuBkdUFmBtxR4Qj91VY6BcdBRl9SENy3kv9
shyz4Sz882g+NmTCg8FhGhtcsCbjy3zw72tK1nJqo6nHv2/w513ml8FqlUctpxnz90eXZ5dNOhK+
4PWAt/7rZ/++AY3bYRXIuAP3zF/1v16nk/LQBLiC/vzU/DIV2w7JQhBhSCsb//xf0GQNxFqxxLNq
4W1NUZuXtp1Hjzi6WaEyHHPaJWQcKYNxcgLEViFL371mBPamkN1AKoHZHhqdYj5tLDwrk50eZSjU
eyZKGF3QzKZppmCWjDWB4nQXJ21+sKhyopL65owuq+p7Tgpa5ymvvRkjZUgy+GeySoLtooB2YhcX
r4yPU6AFGj6lIqGNk8c7LoaRRbQ1bvLgVz+q+k0l8eC+bEzMxW3d1We7tmjuRP6oh/0jDbjijL75
R+Oq3aPntAMhPi38hOHbksmHglN2j+lYe5gF/pWJt1/LDfvkdOawkxBz8eyeGevit66r3KOem4nv
jmm9Mb0pBkrZ+cQOIKWQ1lGIstkw2hlrTRfZbaY2NhXu6bLtHX5ff2+aul4DO9WZhXf2NS+65wB/
RNdp5o9s6vmemlZ7dZKXBAQ/fh/ESWl7rIx0OrCw3+liLOmyUiI11dFvp7DEIEFqqUQ+BaZWrByC
ZHUTgnxOeF1ujP2jPYJdrzPqJKnuKs+OIKw+60zhe3UV4uYpzSO6Gpu1Ms9WTQknqS7e4nmvSSH4
Zl64WZ7rYhd5HsZS6giyzLDeTb90wwAwsezqyzZl5D0um3/tA5NhsJ+f6eOuPv7dtZ3EQYg8PxOY
MvcNOKDrnlDBRzDL0WNFNA3FFvEAFDR6zEhwPrO8/fPc8qqo8ScXyXyA3u3PJgx0eNQdCtK/x5ZH
BMQN56IZ/nXc60bn6iwbJSBPp9QbWhD/eadYhjkzMwsFOJpkurBhfQ97lCfxUGgojtXyVLwa4NM3
y5nX13V8R5l8A/t4Q6MUfEbidTLM/ttOKZ9PhmP5lqS5jZel3FADoYUJEI4Ey+oxpip6GGXyy3Bg
cKLDvQeQWe+JDDEV2tk2YJK1CsU43mntjdQtu2gH7SJd5cO4E25VgB7jmgTmNvtKevchH2P3UlWE
V3RNfqrL4jbhfT87cVOetUTi9jKIEHfKss385aA6qv88bWcJ0F0liqyDaAPQWPzI383yNnb5mgAI
fVaxpYBRJ6qBO96OyKx451bR9I7ggPWoQy3DhrpHDrSLzoPjSULTVwnAohlmjAIRuNU5Ma8x+Z4v
OckVO/xJ3MPIwm31jDzTmu6vPoz9Sq0y/Og9jQmvqKejQ5OP9JeHTi/0zahRyS5DbXyVFONWUzsY
NKGK8bVPdrN/7Ifu4LcbbSdCsMyrwEfaOxLbscvPuzFoibUG+AfDVfClpbrYeoEifiiS4mOLz7ct
5EV8SUOVb/gfw5M1QHnLHc1+a22DvGe0J2cQWeaLaTV+gUBlT8Wk2iHO9faBl8hViS8xopfliv1Q
OihM0n72Wo8GMyyNBsS8yetwgyMYG1Oj/HPIHTQY7MXZs/JKXQ0TEKp6Gp5aVB+HDqc+0i/PK+j9
GwkJvaytEWjwmr+brE6bTTpzNCqr1o5OoELr9JatCiSC8X0+vCw4l42lMcXEUUQj3cA9Z2Eg2Blp
p7+GOlb4OM4zwtGT5pUO13I4CJlBtqDeF75xbCv2FhIseqoZd4xEM70tkGOLbiltCPHwX8eL3AT7
8e+XpyhOKJc2xyLJphO63Om0PPLGCHtIl6F1GvNTAIz3z/EhMeQJQlMVK1+UI1cT38cvs5i+wBui
tsnTH3YPYzWqXGOTJEnAjSPZ626XvIpseEsEUB23mtoL42BLFg0f/PJItUtJXVlSUlg8ybKNdwQ9
0JgzlGOrx5hhOxIP8M7ml3Bg4DeZH1Hjwxtdxy6d2NDjWFRG6Jb55pJIzU5ajjXwz8Mpsa/w9XKG
i/3I1IPSZgnfavLSVaIxkvdVfyImr/MZ6g9CmREctp3ddALdmMW7dwwUn0FMmnvmCbI4tRHfjUl3
n7L4MbfzLRM67YCVT557tZLn5dGykfPun2PlQHBiAG3aaiRFobJNvDNr+382RtZ65wzQB63UbFv3
NdnGWQF0fiXswCETu8bSj63zUNbydzLvLceLHGqlRiJrkHBrHeHnk7p3UZ3J23QdEd5lXQZ7Zr4E
aOR0BtS0GY5Q7lfcJ1YGuWAPRdX9XvAT0uRDNprJw0wxPtdj7p6SpHlnKmjCZmGt/wklNT0klv4G
tCc7W1YLcEQfOZ28/pCjrq9VRT00WbxLS/1Fo4R+LDXbPVZm8AqQuLoNrqFtYuHSex7sEpZvRwPe
a4EjRcpKQ8q+mhkMhUmzsmkKdB4xoCYFrvwhwmephU9Ro8pDrlDpS/Rx7+irEieqn0RavLY6/Wvo
k6chcaF9EmFHHujBEFj2zUo9c14Qnqdfc5d7W3716HEj6eFU7NUGSY7jatvJJv6cPM2HycArqCkz
/VlelTwBVBB4+nq0dQ3J3lfJPJDo03s7e0wgo5UJ+LKB3HNCMSNfT5kgFC65pY3wZfk8VODoJ1uU
zHTCX2lTtgecb2JliU6s2hC8DsiEVYd7ZZW4xSfGIn9EhT9yPSWhk6+iyH5WQ+lsunDYddA1/Ewn
uigfvEM0cNdWyKdZh0yIx5Ta80ATxZXuj8wqxVrN8wdoh4BEYmGvjTiJfcHsCEAQETpAk89TgnHP
cxNuiYF3guJLiU8biJElNqMuicn04uIiEsNa6eUPIn2GrQ4UKC8oviY5BhK7AoaSVrTeGzh5sR2u
yad4LNEp+2z4P1oYEGVPbvwY2hsMs9aPIn1x1bkGjor7AvWgu8uwu3gYc1IDlKpLytS11N5c0Rav
FV1HZmp5Smuf3XY0Hlu08Zfopxe7+gFtEnEv5gFjw5P0sOgNwyauve41ETjEaXuu8xxRZO6okn6x
erG8IjxUWNUMwrLtiYKBLHSmyk3Y7sPIIbBWMHUFTNeR1LjxJoFnH3cmjQUUrhmlmbEA1O45IAjz
DoychjguG0zo+QVSV5zrj1ncndWE6n/f5H5bs6x3ifvrWvFihGW9rlMJ+DalF0DHCy0rrYgTTv/1
SHhPHovsWEfmTyckyYYpeUGtEeIVWuUdoAo97X5RAj9IWGihVC9FGfzGdNiuStr/2ADlRmhUdUDG
woumURxDE0bOl2prxNJSJW89hSte4wwYqFkMqL6rEhm+ao7PrTQaIiWrlYkb3WYyu+KjwRwE/ZFJ
8PCjiTzFl0GyHyNDuSYGlTdrNYde1A4YACHwWrjckGMFBJfZKwny4vDeuJ6yNZAPwgbnjtQZ/d5o
W9phLlmqyBrKR/6O2HsqR89eV3U/+n3Meshx0YQlYq+HU3MbbdC2hGhJ2gwHrfeyPZaYJ8pk9H7N
bRkhhekBW48KXUgAytkqMduPjvmdIZOrPdnWSYHQPiDaOxfFbG8e0KVUKAIDC1ghflUwlErgMxF8
Zvl7DawRcMPQdedOrcdjEHtrURaswBO3PmNdgdKceAdXdp9SSYEFyRnijsgxiVnpk2ZGgFzQFdtM
dfqdZWpfBc2VizfwH5oI9dmmZp89M7ONVWRc3lbQ6FlFtVBOzqRdJwbjW0wbMMhWXkc1tVWy8p4l
TXGjC7gm8HpT0Ii4ZQT2rrRmUi5AVFZF1RLLLjvLd1tmeE2rT3jpkk/ahe3FqqXYmgr5q2Qyv7Q2
VR0jx4EunwxOi1mwOZ7jvJzOMolg9PzdXx71U6r4eL6VP08MCvrl1khqSO2tNjs4iVmbxEEz4p1o
SPlE+wGeX2DiRXh7DRgqzi6ZSjalrqPS2VikPHOnUcI55IgF0N2SQ5YCS1Foh+qh9jyiU646N14x
xucZMTJdb6IfzZxDkKq057nXb0ZuRuRS1lijaKxCD9+WsTc3aGzEShgXhLN1+8E7mvAXF0dB0bjf
tQBvYWMkXgVVuraRN/pZFSiMAUEADXFEhDHM9bGUYOOyAXYUENXTFEkBfbBpHjw9M/wgaExfgbhG
OF72UCJyQk4hxHXSplsTN9YqlCDGCkUxz7pLgIESUuZtwPvHjIGq7cXvDO87wj2x8Whc6jj4e5Xr
gz4VwvSOThk67p0ZtXu4JNUl651bTDALRi1kWSLnSq5n2E/gaM0tSMRl5FX7dNZ25FkMF8vt/Ypx
f6IOvu4UAekcbxaefI8hMmTwRRmZmWQNasi17c56E2gH0dZ05dbrkfl0dBD+1Grk1PebpmaNUKtt
fcbYXp91NfjGNIVOwghZq0Xmc4QLcUcrCQUod1P6ejaDCWNIinxbYR40IQJq86MitWuaMn726NFz
pfjGwKoScWrDAgvRgVInR+jbXdLQGI+l91HRatxSoeAjy3R0tiyXjp1S/QyC3GFN4rV0tzzvOlnF
r04bLiOF/TvVekScM0qoI0XEzwOZfbSt9Ujeb7K3OpevxmiMRwa1Zl0EWraPAP7eDdZtoWc/xFZ1
N6MGOF+gK0CSkPFUWka9XSV7YhQE2s17djPUt1YCLwaK1K2aEIh6rwh04ZGDeqmewrXjgIJrQ5ZD
WbSr9fHWlZlxWTZN0xsXpamqdad5+Qbr0D9P2LTa6AnMLxzNahs4zHKXF//92eWRUVNITQzY8P/r
RyO8mAjXixIOiGVc8DOhjv37i51ev9Y2zKDlh//1K7n6dUygti/q8FdcFMOGCcMm7LrpkyTtdKUj
0HhrPaBMoogk1YreXUt9MB8xOMYbLTLzB73X2203qdRXQpiGqidnWZZ4QRIvTypRvxlH8fm8DrHj
Mt7l1HRGdRUU9PrwSVzRAzH50KLmFnEZtKYaHWsz9/j2s/w9L4DAWWgQT3qdUMDqHRoGoMei6WlU
M6oz7WAd60o94YLzbtWg6s80aVWEso1yXHYr28Ngn0fRbtmtbYXAhQZXG9oBuVdnwWeIefRsN/kv
+vPDM1V4/dHKd2X0OKZu9jzMm8pOf7tC6c/LIWGo7QYYS7Z1rPBeQy7NbZFT4ut/gxE7dISKrLM6
zFZV+xPeAC018u59rLaEsrWD6itd+yDqwTmCuFkbZaPdlUQ5ZWCuN/AOspVdi/whuYAxLnzXi+WO
mEn3HoWms60LZc6ZwiIVwWCasuIrHLAhpEnV78qeyVnf7GY0RFjrH4PWlKzTuWyG1rxmVbvNHNjK
OI7FKsyrHTgjjVAvV9ifLnbBle2EP5yAOSWGZeSMAe1ptJJ1RbJq7ljv8HLWUePuDT3qblnYDi9W
iGDZoYmJvj/aZc60n7qUPJhy0P26wjzQDEz9Aya9r+SKPpgEFYP2RoZeXgozf6RTdMu7ZienmnVz
v0+62k9wKJUpmcda9GqL4EPTmAFppXIoS28NGuaaKhvgxWiYx1SsGrwhcOO2uHofEszfNIHvcKRf
aq98aMLHieKpgBixnmCQdE5crji7b26Y3XX92HE5w+T7jY/+wNf31TFBzhujWZUeY4nAue8Q3U4F
KBsMzA0g3YKtWinHrCFbdHrUismnG3VwAuKB5VbNJe6zkeZ4GqCUivo7yhHmA5TqW77EST8rjyhe
UezhPUlzEjXFkJ2NkaWBeolzYFulW+0T3f6sAbiRHfFUDhXEMgfThdvbuzoptoarXaXoH2oqkl42
fYRtcJ6+86FitWC9W8YjVJ69HeuI3EubS05jYaWtTYmOyGmB8NrNKu+9b3W6IFc/1Jn+gtT4tYvh
AGBu2ZY54rkuew8t80Hr5ZH29g+TAXNenCDyOcfx3Lert0TQbGp8da4iHnDy2xAwKu+RQGwix8+V
4txtx3twdOVALWUOeaA+aYFZ8w49IBXqyJIunN3e8Hm4sroXxBl4g3wix/2BORHevICpfA1xSXkY
GPpNdUddGm+kM+FcyI5DXL0MzLmCJtiQAG/+ghB95CI/9gR2DF53UxO6VBE5RTifaFTH+VvJxBlx
1VNPXvwKtwjjjsatZlAPbkopQCjWR23SWjCJ/0ArBg2x5vZCu3KWPkeUy5xa/eEUtIzbuRg4f15U
gcQq47Jalar5E8NzrXafRU7IZ10gerMZfWgsb5SCBYJsUeQzzR1arPtZLD5H1TvkWryxmAEOceAD
7CWXTNqotZjZJIyJqS2OFVbbnHV7mGk7htJN4oE0IoDEcsYD1O1i1aa4T8Lg6H4M0j7QBFDs6XHy
8i9hyh8ytA6o4NYp+GU5mhcMi5uKFnjY0foi95gv0/esbod8dxuPNp0Jk75P40Pg2ecjDuZBBR0t
76pDdX2IKJkY2Li7Z24ihMIF4Io/6NBOa6Gyao112MzptHf75AsL4AbOwNURPOtUFoIVCq9YnhjO
J7+M7E3TZTcu8++8Y+DKaKfFEa265JKp8d3hdHFsUuE6EqVC762XRCHELF+L8mHfqSvLaA7S6M9d
bR40TdmXenJ2XJK4zYM1tOXaSee8lfazsHPjpOk/K+XDQim4rzTGxqbXfF0HU6V9t7r2Vbspaye8
lVO2RSH6aFmwRJwR02Xfnzw7e6dbgcjSCBHuRxdpq8/Ms7e2BrdXQO0hvJ7qmSLfpw5vl47WiKLx
G8KjkAu2+EKOfqhsLtq6QXvp0Bs3EEQTkzgLDTGBrhzrh6Oj1AghVA3x9Ny55RfKMA2PCrhKvvr2
nejnY4MlrPTKk/WNjWgbVsNV48aE8yvPIpwUXJdSaVEenctC0lJQSAssgX6kw9tYT2hCy51ReFd8
NA8WNCfO1llykux0GZ+Qs2xd0ClhuM2H6WoHZoyVLOWLiI5Fa53VGjeCE3KTAHsQdysaGc8kL7Py
pFs5uN/RFL0SOX+dPCqv8nfBTAkS5LptXpFVdKciDH/pQbBN5Qy41ELI5/JqgdBrCl5uo43gfGsp
bfR1h0GgvpgsX11Fw8ifb6Zr1aMKt1FJIA8mfJdLxaJAYaWAQlgInrR++GTJgtBEazftFJR+GyUP
ZqkcB4OYPGhL891GTYM3TWl9N8ca46g/RhPHkUPlzs7AjXJv2dl0a0M9xQanNG+9ACDqPCPXuqtS
8yC33tLe+jJAYFk9sISWM7aKUnwfzXuZBffEZgqBiGNjCMh+HqL/SUfHZObiIwaHWaGIw9efbXQ8
0gp3u8qTKwoHh4Kgucn4NCEd2UODnVI4jyUFF02ivFPb+E3PJNQebu/roqVwZVoP0hzeEQNQLaR0
FunicTS1N6s4swh2V1i6Q9wn+d6YOJt6iiIxzW6nTK+mbT0gjNiUxXBCuIZ9vYXyR6VXLykMirT/
SnawFXYNM1vmVdWH4qZvd8JASExSNJZdyA+dXjV9YXLjct3sM8XfSa3sij31R1MUv6cgfnAhr65Y
ZDATMOwXs8HmXHTaqhZms3LgORTxNVbpGvasE5vS2zRSavvSC/2RmOOdlbk7limB77X6VS9MGMNW
Sq0x/VVE4kV1oE8aEZUaJlQ4aa5qbMQ4KaadbaufahVuikzfoDZcx9hlLCbjId2KIF3Ziu6HzD/b
d4t0LAuFojFQSEmRRkNYGPt6oxHN3g/9GkOCAds5SCuym9WNkNFOxGLbJTRbMUalTrhJ4nSLdNjM
tilvm/BGkzJtjCbyI5FtOj3dpk1yIBrXz01K4uNaRKj5NZrhUGIEbffUcuh4NDshclTgLVKWYke1
Op0KvzO5wYrKR/1H0LvmY+HdGSa5oFm77xxjIwi8FCmpFvoOretWK4Nd5HwVrJ1iNNA2smhZDge9
UM+tMYH9euF3n1PBH530W1UZN6MM74yMx7Hk/11CTh/sXaAZO0CBjJj6VgzjVrqIbWNnWyXlNmTt
W5GwpXM7E65vlOMmLeUBqPc+w7nbU8bIE+3e8ds1w9xG6ANwsgG0wr3eKHthId8RzwW13JHbR4A2
naLwIUx72vwUd1piNbiDl4azGSAxgYja00vYqKWJYDTehNW1pwsSDMmhVb2tnLRDMBca8A6EuDdY
5m0zIiCQG6C3UNGA8wXSbgx5B+h1GnlfhT1sYz0+VDAfB7tCItbvNKf1zWTcKrG9LmCJRAVwdE7w
kUJUQ9XAqW+keu1kTSqBo26wN21HtBcWa+WRErAQDkVhZ9uQBisbuQefsW10BBWluysJK1UCd5Pk
68qa5riRjUmOWUKJxUmucS42E6CUUrdRGTt7pSMyNdH5F2MyMOICiRTlaQzN08ZUWYBlEO3DmLl6
vOnFgN5DfXLhrM3Pl47iPypx6RPhgDXnkCkYnrPRr5TskgbOgQXcrrQdvNXTc9j5s5VbM05qa+xn
E+6smur9+e9xomRPUxFK0OhHnblLq/JgAjVJW4T5ROGERAeyQD/2TgbVLd7E7row9H0L9bjsS1YM
4hTOmMXePJVVvA9xrhAq8F2yttI4eSN13HWWtbMz6TNnnIPXRoD2wt2kiurHYXQV1GqhOxAorO5d
MMu1csjBSarWd5qOflqRW6pYRzh+VP3cA9evP6h7oTTHOfYi5dNxJdM6d5UaP+Wsacm6bcGssxxs
P8Woq1vlqyjFGXdzWH9IUOEF35uhapt8UiCwaTimFNJRLL5Tr9nNhg1q5JMl+NI7fN4gq+n+zxtc
lHulzGh09ehm55jQpM2jwxIcTxxCuKPH9UHfw4Q3UakbSDHOhdQg+LD0UC8tkryFypYDTNvTbL80
1vg4iP6dphEOm7KRlyWqYtk0mrVdIBytMkXnDKcI2STV2zDsm44qf4baf8Fet3RqTpOFzqOrMgcy
PDj7CEcV/oCC0ir4J9a6Y3M3sait4qDRjo1RTFdZnPT8E90eprISrHc/BunRyqYvzIXjB8V65eZG
XulrKhAEIgTxm1ADOOSRwkKnHb5KoBhJKFe0bK/RHNeRzJuFeIXXBOsryPR3ggJqxntPPasABs5m
H77WQ2W8WJS1ESq7vqaHJHabpEAvMOuFbLXsmkgZ54nidysUbbXk8GXa+GwB5aJtlanF1m6J9KBG
8CcgYwkvpvo6bZkw/lzyjENpp5xDXozuiWENQ0N+NuNIPYKS97hddFRk8mjHZFNuFUYpf8HSkIIV
7RmgNoC05ENRFOERpAMT8DIu1ow+BCFo0AsW2LQDp4TS/hwShmCJW475EMz/WWUmNVPgXwsn8/9Q
fUSkpmhVg3THEvxWKaxvcCN0O8yIJkMFTfyAkv2f98p0WNO5V69Z4mM8aCXMxXmD4xgddk8znqE6
A2RjtmtiWBTSPv6zKYZuxFKcyfQ1G1jEw+BbzNnpU5jDkBm7fRt29ck0+my+2Qma1fBofSXo3HWm
RExWgkzchtYRt0Llrv/nDxp7puJRewy08VeUV9Y1wXjZL8ROajbRoSVqcgHVLUkjy6Nl09YQXOly
SXgQMIdXQ0+Kn5o1B91rutufD0Y27i/LeXE7oplGU0mYybAx76zq+4uehXtoJMFp2cixDk6FE3/K
GCR4q830o3h+Vr+qFPOu1sxrXDatyTBB7+W47NUdCMeqsK8mntP9wnZeyDEVus5dIMLPNtNrw7//
IV9Eo/Zeew70wRmNrk2qQjMsNVk78Zua5Zf+/ZP+7LudmpK3J8Pt8szyN8nAuUMejqln0OZ56Edm
HWEl3G2UtOMVQ+2vHvTdfhyMuVOqopY3hIVC0lOVjT0HDS74sLrOHhsws4dlzw7N76iuBxx9rcQw
aNR+MzOxetN8afhw9nE8eufern/mJFnvlr1lY2lt3fjLQyzl0PNK+KbuiDUgqYzX0exJSpT6zrXC
/m7q96GR+tWzaLUCI+rPqPRZUOhVjdMyBJdPGX85zt9+UAOsgpKytTYm4y3qGySo/4/Mw7nJKlZH
iIi7ARuvrTfbMSBeDr+7iYJo3gxmSI+iTSyUXshgcA0HrR/VukGUFa6FZVMPWBV01KV+npAtpGkG
Y0BQUwvPpzbxbQAvMK+g1oW88LFMw+e0iJ6VNtqS4aLve2rhO+S3+C+rmekzDz5NivjK6anDkRjN
hUoSw35+bxQ6/SHweho/ntxTYohfGgLYGTzEw59s0NSaGqw7lIc6PpwHuqLJ1oT8tVoSyuMALb2b
fMXzNz1pMTFpjLFXDNu7qtTyx2JCNFD1ofJ/XJ3XctvKtkW/CFVIjfDKHCWKkiXbLyhL9gbQyDl8
/R1o7nN867ywSNqWJRHoXr3WnGPibiAazAqI5YB9vO6WXq45SvvK9Ma62vr4e3Hg0zcb3qIWI6pD
qX7oBjgCtenSWC7VVfmNtFJzx4CIFj48u6mxhn2pdUF7tNgpFh8VmbrRexDZHsJ3eTfM/tQZ83SK
rYzLvsoz9PPSPwV98hxzYD+KxfBrLQ9DFXLMlpU5rwShKBsCmrCcLpWNr+ewCgpc3+PMf2IlETb1
JZSgpWd7GTKbaT9iIoDwZ1NlzOZrZDnRuDd8Uo9JEFojqXPPD0KWY6YkVdUdZ446p6+mD8Fb04Ez
YPIxIiaOYb8tlPVu6p1DG2cfPgJlfeHhWSZj2N6W6bsVeU90mGpnjq/YpKtrzkV+bbBdnZMWaUpT
6MWVnou1sWmorjK/vFQRuDy49fp+0dFdym6XxK1JawXJqRtxq9pW3dIjMsdoi9/Ax16RZnzkyP9O
TqV5yxm/+mo2nYX+wVUMIC9B8O/V9j/VBD6FoCX5LNsQ9FQ9u89pN/KjZ/za9npu5+eyKf1vnVde
HIOoPZcjUmjp/d50Lf3QIoDcDD6wKNDbyabuUwutqePtdcNo1/mIV1W2vf6Jd+PGr0vSe0MZrCW3
GMLhghL17eYl1EV3QrLVIyWy0cstL3O26KtJi8ylAtLL2zSM7nH5jmW5jaY6QowG/8CsbPqSlnxl
u0Ft17RawcypcffepjAL90g8qvdI6bIWDnVGbYYi2sPrnrbhKYHKMyzJmgDXNxbHo6WzxVWSer88
t/gDGbjZq8+jS9Pi0MPLorUpoyOIxe4gGz4CE3lLE6BMVp9iZNQMYZbm1CQ/jaGljl++XCiBIVpl
1F+5GsnAtIvyZOq4PRA8pJfHh0UaeX6qgrA8zsGwG4fkFCZecBQqVIksw347AYVYOeMyu54r5M6Y
fM/qWeO3jAUZOJpmP6z0RiMOt06y6lS01kmVK+qhXMZ0YRZ/2N1yZfuxvzf79rVAYoZzP6cBWnnO
S5wF1kpkXXvIEX4FzGVg/OXT0dWZIqpyxU593JiMNFKKwbXCzhu9YTNSnfZu6kq0ZWSZgKJNMEwC
qSxd54/EpYilDZyWYIK41AiDE3gnewjBhE33oDQ+prGWz3pJIKA3ESkRWkRGt+FE7F7YHxTwyitc
4yeZUKsnINUV6UVutCtbOkkErZ66zkRd5RKeg6UXBaMHTzmJgvje2tSVzCjQb+Oum5MD+SSIX7Ob
elDpX4tkYblGfTP+Sg0DLQFh33usn9NTlRLJohbhx4KqJz6ApRS9iFpPR2B9mjkgqxvq6XE9D8LP
iHv08Xybw79ZIMAJ/2gtjimt0a2rvzwgQMwvbq/1t4F8n71aGh4cttJBWIbaxLpBFObHKeCGVGZh
P5DtWTaZxyRkaOlVN4U9aJAvwTJalkGtJCrTcA56UydPRi0sUK5YlrI0de6+7QIpiEV+qsldvAcB
4gDWuFvEhI24zSo9GGlmPoVYp/DT+tZHOHUEdIbfK26O1x6QREb89C5NkfoL5j3bTgLnSOiybmZk
fHtjSkjMLrojfzZeE+bSh3GdT/4nmrDwVc+HmATSAvlhgBvUA1DTZa01rUIy2q+AAp3zNKAxWSgN
7kCLEvFAvBNS86/qPR/I4HWUkISLSLyp8i2qoXFYwNEGQAUHyTJC7Mn0pD62Ok7Roju0BTnWF/VJ
4eody3KfsOstuNPIM79nnk726VLChCB6dGDzRxU5qFNW7mxZI862+yHaijlvsIAzoOjJrP3PmzUd
HnMf9wkAELVyieWdWiPFWWDseFFh7q1kSCkipFmMBJGupEW4eVTeEwKmMfCMs+u8qSVIPXSx46/H
igFYPBkA4yAmHFvHdE+1ZvxLhi5dGiluViMdwbP5VosvHD3ttgdJu1FZUhD99GufJGsVHAwxNllZ
82BvxWKMOqr/Rv1JBgUBOeOpM7FlrSroeGy0VXAyYkZvY0lula/pr3rZF2czlvbNbY0/UcwI4TDY
YC4hb1s3NMQ49Mer4rNR2oBj9IJmL1rzPhhjsLcnBPWKxAynqTty1HC8zZBJnflhYR/pC72o4iMW
WKl60c/bqCLSAF8ccQBax/RryF8yGh67eSLpRV9yspHnMpVYlq92GOpdiDYIz1/VIVuCzzNPCHk8
P5w2TpJWG2IEalpPVfoO59i6VGXh3kyB1swc/Zx9snOAncBj8YINTNoIZov4jKeoeGoZLRyxiT4j
BI6f1PJgl9GX+vCimtZvG9nhjkLUJ9Doe50UDD4diuE2bc9M5d+B2XCCCKubMDX7Zpr/xDMglYWk
P9GSF6lKxlu+4dxMjXMFMAREIH04Z8jpcvXvirLnSuM8mUOKhyuuz7kevFnLbxu477rksnXi0LgR
KvCpENCO7qc7K0K5y8UBMWfZ19RD0RLM0jYyfuQ4ERj+QrRRt7fVwRGuvFkYN1fipH18PmONQDpz
4CuW0J6EEcF61br6EsUA8cwW7WjuksNEIvKKqjx9LzocQ0M1z0So9e+1E8g3Ej/46/q4NgdsBHlS
bHCTaC9h9BUttGqCB7MTwcRnHBD6kz2n2obMBOJ6Z0pTi/iF9EG8LXBWGeG16BvJuEN472EyvKBg
me+RFJss9ONfLBpdob+qQzDReR5dnkwnNheNImqj6aejGymNuTg/N51ObLedbMi6SN9Dm+C64p3q
1vhhYaDCpMKkTKsPvpOQp1F59WV06m+65RdPM+DFA46wD6vKPqzY33QLMVJDgLmSciagJWSm3iz1
pNpovcpg97Sal3hZ29QChxuj3rZ0E9YGGtJrSMz0YRxGmt6aCZWcUhikZ7arOfc2BncBUffRBg35
iS1PDBhF+p8zOoSDaRjyGbwrSr+gwHjEq7yro5OF9TaFQfDkyZZWmXBvo9+6bHEBFv4i0D+zyMb9
MWSXhrr3tX3r05GcnqzKb24p10kLqcZ8HbuwAP1XFde+ZwlW/7DJXLiudO6fMycC6GDyUVTRrD8F
FUneqdej0YP8sAlN7Yem91BLwu+RTo6CZeDLycDxHCLk/0enDIxj5Dk5P20UwPXiwciZyuVTGpag
BVxU+0HymuVC3FHPOPemyMA6jWAj8mX/QtF6CjxSEmHsfBVVHH/z/MS7lZJky+WVNIalqqNEYxNk
theJd/Ccy7Bc/FCvcq+0oIF6zVq9FIYTr0k/kCvfznG/IDoKSaL9fyutjhEeo/J4VKmCfj1/dqC9
UutPGnX3okN1NJZf9sK/pu6AocMw5dLP0Gs4umINw8x9KCfAxvTp6ONTNUcTNjKVeTUzDgKrfqzi
wURa2BFF0bfdLhSRdve5W1W904b1T3/yrXsDGGPrM2PbqpepSU6IPTDlA+jk72M/+0h171Zl1XTl
vhBv4+x/yimpr11SRtsJ8vTeqT0+PJwU5wm18MFuJaF5PSx60U9vSEoyptacjPC+LhihmAF4mF6a
eGy2Tphjl5l78jD6b/WYlhfwBWd4MvU+WdpBk/hiSWDvSXE8ZaGWPsXoK/pR659qwz8IkRkHdm+G
foLmu4ijt0CK7CVJre9iKAOUvG541DV3+vAi5k4eU+fAnOq1WNqRgd2aF0TA4Fa1/mBLwknmYEIN
Jyb+kTzUZrtlJoNOP9oPQ58S89b84Rv2XjBQZvsqSoptLJC8qgU8dE39kwmtC5fagQ5NVxgpsA66
OzWz6sjiTJNxypLLjE1ob8kWtTJZGCjszWJn0n87ZKZW0J9uGtQiqGYBAscnFsMKUEQWnyiFRloG
z1IQjCp9bKkdih2njq0P9Ma4UZdCsfdiUp4adMCMXf4UZX9Im7a/zUkG0LhjnsKxyl3XWlodzUEy
2Umtpy6KztZMja2uC8MBS6xC1oDcbuuZIBWDdjZC5+geRn+kI819oQf53uSXh38PPA2E6nidmeKf
ppiKcznn9WEOdHE28+ndbq30JQcTszOg84Dfsc9j2PfUblQ9ocn2EICT7IIMdYtlv1ilm6CHgm4X
W/YvCov6ks91c1HPNEf2DBp0c+0S8b6RBKPs/cVWjugWP7T+zL+dDU59xDeW66ic5ye7vdjaB5S9
rTeX5lUVwo7bY8Gj72wuhzZrOY56YyIhAdMP0t18/taYlGePpcMW/FJD6HPMTsIPjy7CKg9NZmmZ
/kc1LJ2mOnT4e+knV8wb29Z7BvA/tiQepYHDR9IIbT+McCHqYZabMgYENEqtII7CarwTFp4u9asP
oK3WCT7XzWqBmyvs+7BAwjPDrFG1j96aOtFfeUiIngZA6ttez4JHjEpddIR6tlG3HjjXNLvBHEiI
XFo7VuEWu7kTEiXlIM9al0uO20wW6YyiFGbZHZOk33KP/Okm/0uR4K0GyFimU0jOLnGBwXvh2XDx
dVfua2xoMajvrU7uNJDBMSKOB6iGeoiXHhVd8s88TyBVQnu75fhV8CL0CexI6oM4o4edMzDaiAqV
raqNOcTQbyhB4cOiPyQDLkbfIPADSD87XJve48gBHQxiX+23Y1b/RqrfP1ujgUa6sYN9F0J4F3WH
trqGXSA7ExoeWZzdZtCKaOMzjFqbuVU/p6BBGGSQfuv5FwSo7HNmKWWz9QqUC7FnEUGSsGDXTdEf
wm68tJq4MEKg7Lb6e1i5bzWicfh43qXHfxltOB4L5JzOwa6+EtsFkukXeEJZNQ3k8CPqlYyzrO4I
OAS9OYL0eImGkTld3b9Q+32onoGD7/ZgD/2rhxho4NO9WaU33BNT28/E071TxDebNh04s/qkGKsH
jLIe5EGyxh3P2tupNN4E3amTvZRvdV4cHNsvttWMecMw41eTmv1YtbhQsSm1j3uAq4e1XbectfqK
Kv/Gm8w/j3aBORbf07injh7zEbDvnANURGZjts7wnlfRrWSwezKLBBYkZd42kDqTjDLGWzgX59RN
f/XuArissmWS2QXHWDRAs8z6Lts2voU15qflCFqSt3po6TCstKGGTethB640jSmqw0E80ML4RL/B
eDFanffK+krqoX6CNbdWhV5feO3RgfJfj7V4xduLYjO2VmOXTzuzbj79nPyAGvtF05N2KwFXMEAt
h2tjebSHXFscoHUybsjqLbOR4CcQy8+IyscwGJH4YfHBYfNPyla7mubZOk3xaD2F0rrZbdyQPiS9
bWVzMoDxhjh3KXfnqrvQKra+VYHmPMn0BcVxtyJBUrulM/2aWkOIa5RYefJyAotIQvuTQ4qy54hv
reHNPdaP/NXITFK13D7+nrgcsgEGeievxek7gQCN3LJYP5pJUYYWXHg0q8ya/POAFNmDnsrw6PvM
s6O+W1wcuDLmwfhiuJq9GZpWXLtQePuwyoejyBGJJOTGR3qU34DiIBWJcU23Bq5pm301QLXnGcVP
M8/i++P/RIi31QsfDip833MEa+KZ+jv5tqASzSK/qkrZSFJwkWOebPp0E4+IFzQdK6c63RR53W41
S/eY3tDLdGMNNR7Hso162XT2c9Ilv50MUKfnas61nZv2BSnlP/6x2mh9W1Bhp+27qcjfEIqwN9gf
gKVBISxPQEETODFf2sTSrkZh+TPyCMZCbeRAnuPEGH66y5lc3Q5hVqXwF5bGnFXk2CwSonfyTP+J
Hdb5jf4FSpTw3typETtkk9PT4zS59LNrMNgwJd1h9cip6cDgfsy5TsY5yIp7lo7HLqQ6E8HwXV2d
RpQwZSKdfq/ipJK2qSltp/LxUuVMhSV4bIKPYdhj2OG382bJYGt3mNQTb/jga0pClGv6/ayXpyiW
v8imaNeEXRi7aMl51pfoZwr/diV8Uezhbc7Nk23HnKlJR/Dz6FpzJn2urJgOmjP+lqUpzkhDo9fE
LwcSH2HYato97qL6C3bYXeuH+mviyUC887qJAZzkJXHz0H0ZezrkNjkzXYtxXlmitb4xuEUv5+i8
p7Uj4KZhY3Scy5BkqXaFaDn5zfju194wG2fDpj+hnvErJLUlzj8rVgE6IChC/s6MhyQvsWBBANIr
MW4mkWH5r3PrWxQqtF90m4RWEIIAUr5OUGLlCQ7ZpQWnum9yRJWzaux5xPZC7HAJGwKmaeMcNDCv
56nVczD3gubzROe80OzXDozutsaOishVq2h4DfdwuUFKUbUMOtL6IKcSi6Whg0VIXOtsB2N2mLAL
QFJnNutwfFe3ZlnW+aJVIUJQF/0FZhQ8Mrbg4VJCBjcc59xYJtY13Tj/vbrUoGRuKOJKLwYVWQQs
TnbKZQ5rfI0PLN7EZUmmbizHP4PDyqNOz9SK3oqzVbXvEiPf6Vh8NpH/ClDL+orfECyJ3x5mqZgU
A2FKZ+8lwn514HuczbKFG72ciKEQFztU5D4eN8zc2DWQqqoZHDimoyHLP1g/6zddN9bMkrwX9Yrt
ZgbaABxPvZwb2noArPQtIrge+DbNH2BEzQvWEXEQDm3pUMie7B2btPPY7yyAVAT9/ndvU8+YsWMH
UAviSJ560pBZpnpUVJTtpRvKx1vq/QQR1brtevIYHM09/31wkhKFfFN9UFZH/MC8Un/Y6b/E/EPV
LHoegkf3NYlTyA5O6oSKPzo+1yhB1VEVJB4eWer0jQmF+ZIHWbVL+iR/LYueZjwXgn20jLhfq5HX
34c4aTZpBPhf6NRrUHhXnW7G38sK5EGjY0pPWtN+HhtT4F+Iv/D6GQdqbVBRlrV/hFxpGAw5mSyf
NdDmCLZHZG4jRycezbQ+9MFrjgAUN8i1J3TTHrSrdqxvMhrb5z6+/X1HvT0PWKWKkY2Rzn6/sWLm
aLXBkYOJCKJmS9gHZ+j0nV369sFHm7VJRAsiwkUQYOHj2cD5gfJYSIhy3WBkz8YLs9TmEdVWL89q
t8qendckt90rocvY+Apzk2M8RvGC8pgmmX2NNOA20nHmn4VDfRyKJjhZGgGyamtQCgnyZhK2hDSr
6N+4bXUwOHkf/NitX3BI57sxC+WGSw0Riwzb/Zx69EW6kLohCsAqLZd1XUT2xokca0eXULw2NtdM
ZYef/jd1q9hEkRg7FvEQnXofPWl5Vrx4olwXAiK62jFbjwlv4YKXI2YEX+Ygr9rgty+GVlTv6QLw
oA82NnQCbGGJ11LQzQPSA+TL0QWD+GIsGR/23sVMSLXmKORd/r6MS+ixxAUYa9hLhOqoW7wlq+ao
VAcVP/UJhtQTKDPSxuRYXhD5zwNR7hKEZEE8DM2TgQ89ilKDfirZnOrg5vpj/8stdEr51n8arQ5n
+LLYdMvi0zmoYfumZHwWOCBXKwevqihcRphC3vFwQRBtCzTrvHKqAJxneFZLVaO+xPKQ0gLEywZn
Uv3BxOQE86we/Rktlid6C+2mLXLJlwVmu8kxRbJqc6f3XoDhXeTYx7z23TM7AvUSbFt1Yd1hAtMI
kjN68CUZfGyAxDpzd0kETZ/UZTo307WitGBgafQc85umk08Fs0vcnXiDYQNRdgGaiJ7NIOPIFzVQ
sNF9/m2Dp/H8o2h/VDa/wXoJ+tCn8icqpfGcStFegy6gDZcgJaM5QLZWrVNITO17GNFKCvsnORbZ
m27qCCFiSOWc9uD+C+M5jnV5r1CK+Nn00skpPRD+xPg7NlG1cey6Fm4jT0boVFs/bMxn2+w/okHi
eMn68tplyavjWjMawLtcBjn0Eavn/BlxtM+PTA8Ahff5oZlayqQC7vVldn+0JmIu0ZL5FKlVVFjV
LxfHex2ZDt1Z3fw2SuTxltngNC+Lb0s7sXDD8Y3xYL+eGuMThQh6EbVQjUiERkTrxDZx70bXqnul
voLVONtH2Qd/kimIHyfMgDAdIHao8kM2F6X4CiXqYwg79nVue8BvCeMEbfIwkaF/yh3kC14r4709
VyHfiv36b8HF3CxrFkTH8tfYbttdXjM9B8E5Xh8Lfm64ycso5/JoFjRkgrRIj/bCMFA96xKTNQnX
SbxW75nLjzzNjD0HQ3g71cHXMgxlkTZRQ1cGDX2W2Lp19L2su0cYnTp4Uutn2KZKbevriOMG9P53
I6QpAY4FYocL2r0ys8+00CDkdzS7AnSiKoV0nkNohlncbu2E1NC5icyzepam3cy0Ktc3FdOVS0/b
IrbaQ2s43AWGiI1DjzQ6T8vnYJnPqB4Lf9NjCi8JpYIGGjArN5OnrChf1XVnAmZfheHQrdIl+ouD
5YE7YeCExasg6oj2IA76IQIJA6/YJ/H8rrt18aRbDe6eoiwRkycpOLKEgYbB2EKCgV0FSs/iYsdU
z0oLv3Bg+XuSQxzcpaV98HKdqrEXT0Xlznc0CdvSnK6QjeM1nJTyo8bfvwvsDLF8kAFOcPOJQD7k
GuohdgwDut1MJO5/34twIrv2tFFTChLkXZZYfYYnbwS6PMMxzjbNrNHhCGpJEBvR4uoP1Es/oElC
TaQUfD7kYtYBPBy9OOHohD20PHiMkh7P1EvHyn6AUPD3f98PIrIk5ayl+6nFxI5jOdhT3Z2oxYOT
DVDqDPeZUwDpBFejT0kTFclPMtLbJ3VnLa8EgXlnl6BdNXWaFiWWs8SBmhoAW22MlmzfObxihwoP
0CDf2knk0SaIECzPuFPiHl2+w6DswpimOqtlm/TPeW2AIsQLs6yBvTl845YqDyFDVKSX/I/7AZv9
TgkPH9G2oF6qbZXb9ctonJogttfqSwUJ0+ewSRAguuGzOxIxwucZT2n3jimgPHu5d1CnD9d7tWVf
Er8nXqEOW2fhpuHNabvoguTZXpWl3UMTCiT+tcB6Ki2EB03dwahJkt+9BKEM4EbAgIXxvIxB4hCL
CvCO4djRVj+XBv7XCLb5ahLVcFDp1OohL3zj1NNOz7zxrpYRQDR3ieY5htd59aqAyV9oJZAb4iLc
ubqeB6vai4kQMlGzlpxeWrpq7Vuc+PFFFa3hBEZB+sZ6DKryh+bjgym5LiYUqdfS6vdhVHpgnK+h
WftvKhfKTvR/uiXgqyUp5RjUPWJtO28P0rGTvTBj7/4IU51tStlxLMuraWslmAuDxPQy/IAL/awu
Yq31n5EMJatxuAZRMn338twkmhcT6BC6+g++q3f0O7/r2MPh7ocIFLk2/j6k0hnwX9hEq0U0krt4
+j7F6R/1UTpVQV81tZuDHgfOsyb0FOZf5Z1Af4s1jYPpzAwGN+IGBEXxkhf1wiEy8FIOHVFo1DVE
dlSfZjDnv/rhje6g8YlJnsMzccD0iOT8JLIICC3HsSeyVYKDurd0C+uA15CEpV6KpXKHLPYyBSYQ
GRJRVrYxRM9jRgLnqidF5pyyZVda7e4jWOIrCFnsmGn5e3nSgJi4sZrEK7dLqkMzkhtAttCMA4/o
vSKOj40ean+8L48IY9kM2p/lPYHyZuXYIn5Fy3xI2CNebECaLPrlEmtASoNKulYfZWcR0yBt+x8q
vBxcy58QTNAqvwURvfF1Go+UJKANNoUTfY1uJn4Eec4eByIAcka/f8SHNSJ7rhwD93LLb9orO+ZH
XrKLqwQejIWjyoheHmm54IwxRGnDlchwJEjhAEuQSc0JHV8M1GOkYZNFKOm1Qpzk4Han0q9wLwGW
8U2+yUrIU5RX1XtgtogU8JIyC0muDffdsyiDgLG49Yd1oTvEhYvFaxkDpqbhYgmPuJ1seeQk5T1h
ptM3Qkvye4+LsVv0BmpzVX2NEoLR1gA/xMev1cfZHl40Mn+6x2kGolOVSv1nYFrac6NZz5qR+FvT
q5nJcTJLi6n/VWZTbtIPafNfQyaWzB9dFHfWB/NRhbtAIy6GI8iQC36HpXwPcaacIoseISVY+4IM
MV9u/vkXGUn5KrMZvcVx8E+Eifk1GJcZhcOWrGQ8nCuUQHrGB3fVtRELXkP22YTaj5a39VF4/rQd
HFh186Kjpl7GA8LuYwvienHtvQV0vW+P45Ldy+nmMWcOkUBN9go+qbOfQ0azXmRZWzLBcnjAAYKj
AsZia2CXDUtGSJph+s/dvJY+R6uKNWw1eP300bdhuYe0ije+Hc212oZIVJXM8v/zoDYpFxmZHjVX
raJFq3XRsDM02GEr0wv982MJhzEUP4TB8ITxzU1g9JMqvE5jTFZcSLKMalcAEHOvnoWVZGleqKkZ
YtCfflKK/UNl7GTF0deAABsRWBYmgMneieMIzYL9u5+69pSRcLryAeOVjGPIG7FjsQsKihqa1t0N
7hBWUwZlT4/LGYRBvJ8TlE259MR7PaC1c/VoOqhDT8aqvyJYPsRbgqOTNNp3HBjJOooT6yXRyMlB
gktCELlYxlJxVC0wNwe195J5y4kUitMmr6Sxll7THTk2OCvf0yFm5z6WzvDlcUzgWyJfj47/DX1L
eIt+qZVV1kl5oqGCABGFyW2Yo2CTLmSzPpvdE/I1Fj4NpYDT40erlaKrIjV5Nec453Sflr3riOaO
j9Qj+lxuLDRT/RITyhh0Jt22ZEbgARiBoSStb6Qg3CJOu/AjXJJNsmHBT7mg45B40XFSHwdGZ3tf
EFLykIL3Vb/V9KLd1XOj3+Xy4zLXzmr0ycxBE/diVpvKw3mKPeMs2iq56BCwALYGB2FYX+0cVVjy
RrzddAD6ix5xRrt7UXIrY6MmbCLCFEtSjlUW3kVOXXoN4lbnDJ6UP2MSM1IvJ4s0Gn6qH3Mx8j+T
oLNL2mr6NyCdcYhdzsiso55W8NK+aifO3l5JWkUQe9/91s6+Sz0/uDZ5UVXQ6ZvHb+ih/rb9FPyY
p2FUtDtkfhq9qFHpcsy8XqthkrlMlNSz/3npt3znBJb+BBAJ6scTEluFaeVbNcNLI/KTXJtu1V+F
tJKhkzV5DPuhuo4cG8nzMyvgHZ7GZcBnqsWReDYdYp2Xgt9JiCPr/QmrSx6U2wzoxkYsqabu8lDK
7qOpKuzhFuHW+BXyE0OaNW1EfAL4OB4l2v9syGMJqGLbtXq9c4202/d5LI6P38hjlxgbaonl90it
8NKJOj3jRb9q2pi8hVN8B3Y9fQxD+UWuN+zR/rVYRhLVECzuXMJmbCx4Sh4EVt29BTP+ZUg1pAUv
kqHQDkKMpOkPJfD46/5gip3sK+LYctnVj2pxXhxag+UgHLJuSlKsIz+B34MJZ/DTbl3OwkZrfFcH
YOlXB1fAzoA98ZyAuX+2W+GvcyIMGENUL2Yg5YX8PWKR47IgjgZgQ2NjUVFln2GRWAvwHmCU8sZo
Jobk0qs/zaQqwKB2TOZsv9kUczJTjHUul5fmoayoj8OcZvte4OByPTDEqYnMeBlAmQ4CU8eiepWF
peF6A6IDmphwsMK+Q0lun6aO3kBD7ZYTESeTDKOwngDZXdb/R6u+DL2t0HvqN0L7LpNoyIwof2ll
kN0DWxeXYWGTD8xz/+2dxTVDoK6cQaBUMRG4rF1rpdG2s8Ddsy5Zx3HkY5vdXLxi6/A3WWoNu7Xm
jWQ4jyL7kmRj16BL26LRnywc5SDlQjpmWl21G9WXhF2wDdiVGFYj+l6pxmQ/Xz3UAcmVLiOqqcpH
pz+kHN8X5SeDuDWd8m3es/8aVXkvKsu8Vk76g1ib8gdzNBQ9Duq/pkE/mqQUr67X3jn+6j/9+YrW
fZFtAb5V+6gju+bOIpekw1cR4NsN8678yMaGu9rI/UOSG8H5sXIhWPweJ/PN0Si9aHeAlTJJ/uhg
SgM/QJk2ZvuRQtM5WQPZIZxTlY2n7zHjjJOZrfuEFXzXWEzY7UI3iUzFM8Dg9h9Xg1Um2umFxFFC
/aboWzRMxgl9e3LNtcX3YdSgNpcWe9U7NueL8Yedj/jP/YI2XIZueTVDNEefJkBmO0mzHbBErZ3l
ptaccdrPdFcwTfMyabILYGRc6OBpLiOG+bXNrJLBMtNIB9TmTQ8gCBDZzddM8vzWLXvqd7eeiUV1
PRg3FUGZ3Rx/MaMEIPLft0A1nQf4mqjc6ox8kGCgf1URmUru1vFx/oggCcmeKXDqQllWMwU5o0Fg
0pbbtNbL3kcQxwC4gUCSg9nD+FdqtXdpovgfnwX+bQ7IVKvBEReo3d+KJD1RMoQndffLYaGG9EQK
GLX71qAtPj1uEEQ9KO05doEBPM1F6r6phghMCoLZ4tchYq00SHYh0q6hey50GPhjPOzn1o5vmqsH
z4+p9WhLcVAWiZmaD4ihbRPEozOXzPVw52i1fLQHvKVH8D+NAo4hL49+ZWS53hEZwrM9D8GLeuDv
u/uKECgwwwP2NDVX67nuV8rSx70TrzLANyc/+0cNkpue7bnGHl71XC9D3p6AwDNdGod6Wy3LZxIb
r5FeJAdPyhzuaDOBJ52Oqtyw8STA2UWJGUhicnKfdSDnmJ1SRYGXG+rHlqxa+uqBK60iP5qiUJUb
gpQzbkombY/O9qgNtz6E2oUlWQyLEUFHpY5Df9wq29265+jH+KX7JBz6XSfxebaT/pKOWUP+6LCH
rLh6SH+cnJ24x6M/lYRgQjF4Z0qH12kZG+JVswCSFUx2lnliOLvtqtHxfOEC+55HTn8dKmS3WkHq
sN1olCCAtQEOjNOIbDyOtvrymamHJqHWpJcOGWe53gPNim/AaSM6YUytAEQxdgosuUqXk6fRa+VF
C44sUe4JI6h7Us/Ug2+M/740fA0m+fKn6r2yINDXLRt/k9dRiuUdhvXp0atye9C+tp6TkrXcWMjI
MHfneJqJ53ROsozOc2nj9xiYd8oWwY41uca+MTwJORuF1WMGJLIUab1rQNmR+hfew8chQUvT6ilP
24ta21J3gxiO5BSTZNS8pfzrA+iDcYJu+fG0lRwqWlgzmz7SDqIDJPT3AToNB3Qda4qV9RXbi4s/
kZPIaHk/4fGzHIRG/BOBSXds2pRo30AYG7g6Y7HP3aMw33yznz5ZHWUo2QnoyHHkMkiJ8/VkV7it
vLokk2woXqdPa9g4zfgrZGs9KEXF37HW7CINiX3k/kELuFn3ua/RavUfDZEaM7q1e0PZ+VpHGQGz
0j886k+HnCFM8314VZpYq2hei5A9PVk8eRkAhscBg6AjXAeLiNYPXW1bdXA3BrN7qc0Bf5zOicYv
UMQGNAtXc2/JfQnMXo1ke/v/uDqvJbeRpts+ESLgzS29b29vEFK3VPDeP/1ZKGi+PvFfDIOkNDPd
JFCVlbn32nwjbUxq15RHtGbpWW8nXRfn0MS8JZ8N88uRduoh8IyDfB/vv09cJ5s/GeWGtkcp1dME
gf5S5Hp9kSV8ntLDtrN6s9S2UT6VROlgjOffcPDgef9Zguf2tpYelbTbFm4aI+Wknybba5nJwCGa
sPfx7VC7Q2cFQ4LGOcrtz+XuSDzspOQkyJtL3maRaZDhnISMSvjIDxTpNLfp5KyzuDcuVMjXNLQr
pqQDnThy/KyrHb1rSDgwb6MdFvBgXQDRP2cwHRRk4lvdMRyrP5gbxp002WJ1AOwwFw+dkUdrOX8v
Qsu7C8nzYJitx2u1sJ4gzIc4atGaytiSBtrOhZz5Gz2uVgC8AbuNOFU5qBybt3GHPEgnBxzTHmcQ
ukXkyIFrkj07201+Y7cqjiZzkD3xTsxQ5aSldgguNPxhNST9+M6a/Oa5TDQTZSILLiHFRu1SezM5
Ab+1Nqujln0A/fSTLDXltoM3lKKbgsQ2SN6VE0Y5b/RHqyNco+oZq8NCtyuteihC/RUjeXysp1I/
9gOGNSHq7E62ZBCKlVTv49UAJ/dpmKislMwNnjqmiLuosjoQCLO2Ix0wujp195x6gOE9k1NgV5f3
wiKqku+mvvpuQEJOXMJQip18iyKoXltKlxNhDpiTQFgEelhOoOq17jC+R+Rzzt/MiuWZUWHrEpxZ
B4R7at2xTrrxU+jBlxd56cXI4qVt/NMZtpqOpprtl0Sx4tniwD3B/n5GGHYohy64wrBC9s8Ed10N
WfEGxBNwJa6f/eBA6sURhapLNfGBwGdy64k09Thiv8/do1DK4j42B/jYGZ58r2om1D74rf4df2kE
7BRV6/aThQaO6oPJoFutsjRqnrNU32iRVpzweaT3ecLxfKnhxnTiS2S0mRleubdHs9j4dfwrJ/AW
DqCS3pu2wbcWNhSKrkK+cE017oAWeLTgSVCQ0KqQN5IZ5eVmMDJi0jBAPDdpTUA6gxkwHrQwRNl/
lwY4CNkLLFT7vYw4BaEQmLIdusG1Ar3gUmvIeIXedjvLRukhX+aNZiKGilZNSGkvh7JTkjsPcx69
PIej88EsqWs3uc9PMRxnhqboFji5awRFJLNOtgnSYcOqC3EM6QjhEd2uKVtIDqVFInUtoos56/lS
s24P2sRIb6OJjRTV9aXV4hfIjUs9DggDzHG4D/WCKKDsU/GU/FDOqw6MQecqhcDBvBwpLQxE/J2/
5PveBd5QBeMW3aCNZWB2/XMWSNaZa52MFGWS/EBJEqvxKFcHEznOvwp7FE+6AI0dJPg5y2BUrmPY
IERqSAu9Os7gwGWqOTnA298WJKtd5PxcjtPLfGzWDmcNMJuMKmsX6DRSxu6oFyYGRCuxwHRpILnm
H12OB+VKGjv1m5o5z3YQ1hc1bQOGGzlGc29odrltD4/5qBbkioniY7CMf8+W9wYz2AW6bgHancZz
RlHlRB4OMwQjTJQ+uenFBuilc+4HxDNCFe9LYTfkWT1nvw2bgK3iQhZCtw0D5g/1PJZwyWjZRyx2
6wHyJ922WduWe6mxlh0LtxMTRU0gUOH5b+REJS8dmnzHTN13XCsAWCwwyH1VG1eL1L+VVqbiaZZD
Q5MrfsHzCe4Yk6ivAt8wWkgdieNQPrtxhEe9AApDg/HceIzpAGWv/JxwL28GEnRB5Z/4/vYKTfqr
QhMCMEYDoqVAtPi/hyJ0/70U6HN2SB70jUpfmRA1IpE6Bwae3FC01h+2NAyztYf9bFvGkLLwm0/O
wRFoJaVhxgXEySLggNut7Ef8slWqPsm5RSQw3aMe2bQaZNg5M/Fa562jbuhxz2HkJkYvow2eJl14
q8UUX+toKIeR5lpkAKhN3SeEvz1d15CCKvWwNfaV016hlg9OZOyVhNS1JOvmUQAMv32JR2g9alH9
0Jeet3A78qp6wnBP2FpRcsiemQOcPeLHdEBshMTBm3qwnLS25EM9m4dH3cYuMLtx6deWuHEbsV1a
Q9SwJ7DmFMJDZOFYMZDZypeuVY+HVyNEqSnl6kjSVqUJqmM5SzhBX+1djq18S31+Ltvs0yvtq9yC
u877jXjcOjYci7B2xjs+V3SFQ9CjNiDmSBZGsh6Sz5yUfb0f3G5l1M2q0T9cOvufHq2s7ai01rFV
U/JcQtCCJK5UO24aej0kfG0mfI4IdiGejP2b3HDlhewETrolQyZcxYRIMtPUzV+Fy6E0mh56Qz9z
2kifi3FyLpaTftlVE1yZiQfb0rVgRhpNBwA6WTM6EoREdixK+Yyy8QmjrVBIWQyS5/s8K+rfiuLS
sppfVW6JIj6J2l0LyhM7v8/BZXaPs5Zt88I6SuUD85Lw1aBZtRYK3O7aRVfJCeI8kRCzdIYSXmG3
1WH5HRZYCB1Am+wO0nzciiSWue0a2657a9o/skcoH3JLXCMS19AUFukxV8PiHHVTBSKj+yWLRs82
6nPRW18+N+F6KUFZfxlS40xZE8hs32j/b0lGnH2kIgdbwQ0mn/086NjFSUbC2qRko3HfQA9bkwno
7sJZGFxrDOxx4A40u/4rK62p0V+MiVPw8Lf3s/FBgRtzCF2V1KU6e1O7DnYo5+OLYQGAmVItPzeh
89JXnX5KUqLbfZ3TDdLfD0xHnDJV7TsI6IiHNWMKgyCyo0N0/KMg2k2xoXNi3yaFowxpwQFhWIl4
4guZpy1CpQUrXTu2A2KNaYH62I15fu965lq+Suk0XXxNLw5y3bEz2uBmCVAJX/KND3w/lYV+lE2o
waj+0QLky/a0XBsaGjdpFy0JWNg0Ix2oYeRW3nZem2yEa2EcDYOSDGal+CDcwdx47IzHLiWSWHiY
d5Z9BjX8689Zn4ifvFyFZvndITXbVwaGtFQXf8rZ2SofgmhQT3IAidUeaRIEzahSXoakC3atDgy2
sYZtr9Xug4oomK5IkfwTLueqslI82/sozJBWT1j4H72jHrW8BodXh5cKWvxLO/xapncqIoR8spu/
NfBx1aNtrRSFciWSB7myNtp3dfgqCzlI48HBIZNpVfa2h2M/PlQmgtWS1hUMC1huabqWnTtWTxpU
c6g2Z3SvZ21uVZIEs1SAUojYxdI22ao9GsqZYGLNpwxJUpkGuIGTCfagidEaCjNGkiDvttLdmpr3
EcZ9Aae317bDUA37Hu3ZVfipdyVqmkkluCen1EsMN5U4JwhBOJSjRxF62h+lW4NFk4wTg8aDQQni
9el71RfGi1MWR0Xo9lvoOBfhG9Y3duZLVrfkMunOphNRtRnSN6jTGxMf2VWdf6bAAbFixS5Dp/ll
rHaz5mkjh5Je0yDlw155cZWpgTuRjEf671Zp5y+VwYSv7tt7nUQyfGO2uzRlmhjVUajRVUO2CkXn
v/m07I7LIRU94W0QqEdiuQpQ4hoYAcUr9ssZwta50kLS1Q+lrhuo32ZbNkeelTS5Em+hk7zCJ5sG
COOXoVNL2wL/XJzdd6ZXbQOLrM3lks/zaY9yFI7PLEILLSO72RVz6dEjZnFu/7IH8+vmmJb66g6C
ICgd4uBuiVo0B2dWFKdnYTjwlWdhsR0r7KAhRhl/VodYZMuTWjLS0U56V98CI6XkrHT0t13J/GYy
ILAGHpA7EpbKjuMwdIMBQLGpV/ZFq5qTRvvpIOXKP+rluFTpy7hmyCZpRILP2nc3y0ej9D0iayci
Uz7o27NXNNpuKYPsEUwKU6nkkFtzQNIwZrjovEZ5opSp1//fLJfkbNL4aLKgKxZnfdDMO/lQWiOK
bw1mu3zZ4e1Kbbu4jJJEQpVHnkbkvPlTgd25QTx6yMz7QtXN/U9DQj4rsMittBFNmez0ypmBygmo
HPj/STnmwNlmu1R8iq1G65+/l8SwLnwnPcprJYj50WuNCJgKjE7tI/s2jTh+LhV704TUmDWbPLQ7
muMqnbg3+SxuugpPIQFG/WwIH1UNpaNjGPfywehAtSaZ71vvoZaIjZLYCdPD4g01MKgbU4uCSxc2
waWPzb8JSCxt0yZqdVbxNaw96q0HMiyNZzn2cEv0OSwl59JN8l1uZfo5auaIBvpxtEr0NysImpc4
DjmyDKH+HNfDcztrEGlDddtY9BxjCKEP1q4CjC+vRXl2y8Bz12nsQiB3Ed5qhXic/eA3xn/pc5Q9
ZjXo9Uz3u/feQCk6Qt5ansn36NR2q35+b3mmxpteA18M2zUiPfayTFERtRK1SYeMQ3TkcwzRO4Lv
Q/9adZa5IreMDHNFtJd6cJ9rSD/HRg80SOP/OW3lM4ugVspKgLI66UsiaLunmnDUeyssl1e2kZVr
TkrjiMyFvQ7xRwyeVHYOqxrb+KgjwZFHoLLhvmGE4m/kdWqOOWXn/HcuuTZkSoJMXbl5UQkOs0Eh
hHD8j9o42WuNqpozUjsyDR3/aFkJd2u2kLc+TI5morIvO4yP8DwiWkFTsSni6W3y0LMjkCse1QB5
RBARU+rQ7WDqilKaqbDYVQPqNscQzM/mJcKpjc9GXh7s+uDiJkjFq7ARNU4EqraKFAKjZiAoJYCR
QLAk9/HaMLNTBrofMu+UpweMd1hp2YJNADlHw0xtZ8GiYPmCjWLo701vFczOZzo3JEr+4kg5w5J0
0N3BOC0fi2iZFFABj7u0hE2oNaW+m4RZuqvIMq1bVXzhBwqZxNThfTE/qz2CJex0ZQlN38kRzggk
ZjXr4C6G5hubJkJw8besOuSPVkl86nywRe9IGI2USmkTrOvI6fZJSn5sHYLk/6HKVcrg4LfAaUje
JlMPcezmnOFqjOJzhmyVxnHLT1VPv5m70lGqguE9JhohGKLjsgIsZAYdBzlFbdcQOw3rK2wBYDLl
e2ELGzd50Si3btCsfey4W7bJmbeFUlY+pBF+kRqO+9Gs3uucE585N7tcYZMfLI+I1DmcTIKCEO58
/Jw5fBWRhOtkdNON/r9JQxAH+XqKA2dflDrG2NIyIXeXA5Ob9iUwtA8lcoZ7u7e/WcNW/PHwxLGQ
4VxAKExNdItQxPCkisk8EU7xWNC3OHdO9yCHseWcJyWfxeWe2QDOKOzmnasi8guUs5xVh6MVrCPS
ipZuBjmshzzqLXgowJj6rKbg6Cd46nEJNYyZ8azO0o22ucpXHtmCaKMrZISYPo1172UZbDCH8nU+
8WWNS3iFGHfMZe/70Sk+QlPYZCcRnGSZrJNS8yy0DiYSMXNxGpNeIoctruN5F91wL8Bg8k9bNcnm
EaCnS1MHt05/8yhmOKatVm+6jY16oSxGyqfs3NX09MFaKWtZaOujFd3nLf2Gvr1lbVB/F3p9Uxmw
vWsuAl03WstJZaHGxaFkqsc+Sz94iLRh489q/cgJzZWWGdfSELRmTDMqANHq9Z2RuofBtTjyieh7
UZ6A4YI5ENWnRW7vlV8t6Zu3oTqGihJcflhrYHH6C7eQt/em4Yk6tyaaj1D13MoZLtUaPjtdCIpT
SDWj5pA3zls/78f6ZQy9ckezaNhaOhG3Cm3zjYuE8rto1PjIhLc/aFHylovJfgxJGtrqbYIokfrB
53ajtK113/2g5wp3twvdD3y8yL8qytMxeqrjftprDXBdneE2kBn3mE8oDrRIPTPMBzXfDs2j7ARH
cMCYP61D5jvXyQUlEDoUv4rNl1Ak1IaONsPjneE1CyDfzEiUVis65rlwQDE4CNxnzfTU8SXfB5q9
JbRhegp83ipmEZCYMJ8DBqrYbqvwIljPD//nWT+QItAXM2msCVTGjXiqWszo5yggrDixabTVaudc
5hK9Lu32L9PePa1EUuCwGu7MwcFTCcrvTdWR3pR4IL56z90ZUah8Olk03uTV7I30k9ucQ9XYAmax
Nds89ViZViidyrvWUq112eekr8ux8qSaGBFnpU6j0QEK/Ng6yJZBMDjPBeq9dadX7XGy7P7qAJLr
G/e3kdHX474zhedvYpjZ56CCQ1soOPBKH4W9mr6StPBe987N7YYveX5oc/Kt02yc5YQUvYgsZgZ3
xXCV2++WjPDI/7dstTYXF2kV5drVSMZoIr94qquuXkcK+nUFuboc/OGPSI+989vCVktkiW6eREkX
2NEzC/inbYCbAUUhh5cpuzwDlzMG8keXgmuRpEDJstBsN91eCWBOFV6hbkTflx8mNQtDiRfVTaqz
XDLRKEXEqrndNvjlOei4ZRM/BqGyLQLEsPiMmJWYypUweD9ejzQHdl3UlBsDAf+jZhoNuvVce8nG
Fqk40mP4cYXQSQ+PBvPOrGhaZ50Vr+I+wXRA/xmDBk2sKnnikrCOeIPr+3FDwowHvAGcdYLbn3mp
twcWvnAbhYCrwJ36Xo2xgUk7xJrEtorMrnvtjcm4d1sDmkYeY9/h31mqXlLmSCnkV5MvW7fsTkjO
zooZ+hjh7Q+5fMq2hTGnJJXlfgLyjQEPWqdfck4wTL3YNUQOrkzTPsZjQRCF5tEDnNt/sqC1HE6H
Lc0kOS9LNe178HJr1/ruTSqIw3x8x+jhPAQh3twZrtCNDeePYFzm8/ZQI7JJm5c2FnN/O5wRp7BZ
ukr7V4SGHXxjkQ5v+UVeF4DU7wrXyTYOtuxnXakeA9H9iSNrhkhSi1EMNWAe0i9awe3wOaU9SOC/
ae/vGrt1WMvzWxWQEESHZ+XVMTiGVishwc+LauvZT72eP1iyDoOwQIxSMK/6sF/CzL8xnQ3xFBgY
ZUIn3iemcnCfJidWALMP9fdQ9lhaGo2ZbR4bMcgo5cXq2ucw0f2j27TAwKwIZrasM8yYMzVnDf/M
iQz/XqRd5YPW1j5d4ITw0FhM3wX/vauZOP0xaMX32I4WCXYcvw0xpl+gz60qJe4gZIKi4cgARioQ
ILtpdqgM/Q9ipvb28758ibn3JVNiYCKzdEo+mPH0Ouamsrzl242xLhryqUSfJSRaZ8nOFA1d8l6x
wj0wAFT/dDwDJwfiTsEhR2zBL2LvT2no0suSlR9VvXUxY4tGKWRGkb8bJIDt535bb1sNKHNz5srx
rAcHcaT4xGyN+YxADDQyVdPhag0hU2Ttbz2NuWxyTRz0cXxfzr1y085NI98IMb7lulP+JuNRFj1a
YRIfMY0w0OdDfR0A17BrgF5kh+g7Lr9mMen/HN6iyPF3dZ1dy2koznbmnDGoH7sWCKSm0CSCF8AU
rVOIXuxZ5rHc0eOoyiTfeEXwiLq/uqpz491Es6XFNE46VxgsMzr5AJn93cTDB3sHdhkPtq686VQr
nK4auS5QmNHAST8stKwYTR5f/ax99wA3xd7fmvHbPNVpHj3IJyjSg4PhRsocMhM9K2V4rwbVgK2t
RjqgKuOlI7VzJSuOrkN7CyqODlVL1Ys/LD0ybsvXdLu1XaZr6sb2aD9NJbWHOirWPnLS8YIUa2PD
TbihIHnlpIlYVsxBmRx+EU5h6zhAaivXqk1Z3NbWh1n2/bzMEynhqLTPJSZS7fXmlquY2BuN9HAW
ticE4ozFipQu5YxVcLE+rzjev6MWxYjf3Y0ziC7pwMiCw3O3BOgMT3nnLYM1jArHiIDOI97zcAPV
zp4VLTl0EZSyk6lguB6ZiFieuHW0Do8EYrC39o52wFcuDovcl6bVoR3J1ZNbVDhxCtSAsh4SWLow
U+Pksc2mB6PVMfolmPqiTL/T6Y6fGRXjS7FIFIs1+3cd6iEOOnYuOYjrfVU/N2Zy7itzuyia+oIO
Thdawy3TKnvj26hjC+I5ZIEXVu66tIfm1U+Skx4Uzt7ri3EjC3TOn+vewILO9fXtasM1y4zpm7Zv
/rsWxt+GwdtZTjGQdBinYrDzlUI02KoO+y+vnRk3evFQ0q6/SsGhD7YZOUUz3EcaSe5yADBkgIk0
BJMb04CtGjT5wecKlOYXF+PHCTYB9A7D7sFzR8ZOzM8ylXtYSsYTNLbr1nO8w2Al4UNm08maD00o
u58lK6lifJFZWXIGL2et1Dg0CXaykmNYmcUhKRxifyqiVJcGDWXGOtdMAnByNd3JdX+MUGzj4TEh
BAiVBSmyN2qN99QNEQ6IFFgm4dX37D0B/my1O0k/FipHdGYhFHnTdfZwjIPfXaROqN77ej/6HYu/
o7d/WBPunCJHLBZk2TZVIHH+LAJIT5G9TJO/yTHzbF2SMQ6hASkeS8L4OdJ7My08R2gz9G3M1XrN
vKpYWR0tb67T6Kh2RrPyEbcddOxFzJRmDG6PuLykeKY2DzhVABiS8rncFvV5EcKOaObbhvAxmkfm
Y80RhBNi8zmNrAlr1Ud6XkH433O1cqZRAhofKHcuyRwAGJAbd7HLhAnGQFbX/MrwYVXZDun2mInu
c6MOfo9N566wjTUnL5+uizNdpJ+ALvDTkmn0T5pdxfpdWpFFODjjSY8JgTOkYErph/JJiQwdNV7V
3i9oXdm70BCVV3iZ90aXtjT1teQJO/dDnmlkL1X6U2s2FEOzdaIHshzNPBvOKyp3bs7vIl/OD/JZ
C6ZqGypo7IJMix+UzHBX/AbRd9r81usyOLN5IKgoKjo5iR9fnKqtsG/Mii7icV4t9MLb0FDF8vEa
mVgvn27p+cNN+LeyYzwR5UUPOByhitYNqBXz6CULVHAZEG800aEpmccRkjiJ5pDiU5BFNBv2q4Dx
c1gMzqKFZBacn7qseZffpaaVcxg0wseVw/1/EOzOeB44U03uZPebCME3lxtOaPbF9fKeiR6xQopy
ZwPRkID45Eib1d91RRE894mRrkY/+kNGXvjctSrdZxXh/rYUwedy/CPC19/y3zqYeazhP2JG3Ike
R488XSn2BWsLiM2eWB6n405fR2q5LxrS9mpL98+0YbJnoKtEq/tYELMwugQtGWY61l2GKeV4Jobh
Dj3VxBQKHPY/V3VLROtUeMaJdgUeY5P2vtvE/3TEsRbv63m2KXCqbSziv9ayXbb0zKBzAQBhjKzj
IWwVka6aKmoIGuRBiVL/gojvYM9aM/nWFE3fQBE0pFnxndzOmLZG9/JVAkl2Gbuh8umXuWYhBIPn
OQJDGj3KnGlolow5twHWQaulmxrVvvoox0mqLf4YgRIeKj+3b0kqdAxf/KKp3T15DmJzvXt1Y8O7
SW0sS4J3l3T9W1HgtsXk660WPRvdI+tSKxffL6ZFUP2vJe9N7TlHLUGPckq+mkLbM/pKrsrgt5eu
sx4H0lX+mFBy/KZ75g5HJlF2H5CLsv3UQ+gK4myvVAObAt/uSu/1+GEs7JEsLfsgt1f50IcRipoC
12ec/xobrVrJMgLBEapLqaeOuMqkKFVNsMOTt+v266pBeyflDnyHzE8p/VZBqEERm5uc8kF+iZpG
D7BQtZK8OPzUXagBnOGA5O+SFk2cBOrKB33wsKNH+UdvxjBXZ2mNg4iCUIuRggDzhaKmWJ2iEO6/
Eoa7IaM7JA27UOrIOZFHcUeNyg09ujAeT8ukjRYxcTHIrHOIQIsQJGgSvMOA5jlVzejtGUsuHxzi
raCY0w7siuavmEk/URApJLSN486bST/51HwFxsbKrRpnB+J9C6Dx1mEvBLnmBlu3pCOUNuA8YCby
g1aecwktsueaIuMoL+Lw91RPL+VexHXyK2/rL4YQxa/JL26t90dqS/omTM5mGs6gQU+7RI7gPKN4
mIgXgU8xZhsDj8pZKKl1VV6kREE+SEkLgaeIWx2i73LwuptoFO4DzXqsxuR8Ywljb0cV/URU5cRO
MXK75945H5KQlGv1QraK+Vom4qu3xZ0Rus1FpY19DKfhW8rN5XktIC5tpaNlOErRSG3kNqaatttU
sOqlfgnBgr+PgCqtQkdEvwVBs0h6Z4gNnLEyQRphtZvYJsnSUKZLH8XGvejUCSNO+oVS0TrnIr1K
V8eUPsoGcsxYT/XfWFzHfT2f6zSHXbEw0mzpY2o+STWxRU9c9gc8NDPIB2aX6pCBomLtrSH9bGS1
b8SFus/3tPPHJ113wKGFzmObdoe28MSjVmr+qW+DFBpSHm4Nb6y4uIgASXtOcWLsfyH2BzOjlL+G
WJyjvgStME/s89HSiIOkwpdFU0a3doWKvkE8RVzUoivTC/dRzmVME+MNhCCGs1ax0lB7X0Q7JXjB
Z0VOjbMii03zUtAp2btRiVNFDlKE2pz1pqPHCyaDjKgkPGR9aa9pGWnElQ3WaZjII8PsAGwgZdkq
R4T3KOjmIKAxepgYsuH0rp1jPQdtlB7m9pV8KuagmbQz6eSkxBOt1DT6zcZCr4fYosonVYilQXk1
zZaje09vUb4MXT5hhyhFe67FqRjQjl/kL4jQ6Tvxx2jbofZarHfmTJdbOqJkV3eb3iLmylHHO983
598oiHzCkIGOydoi0YBTjyXaPihkc2KJUGoQkHpg7NDwxltZjzZEpfqgi1Ye7fWDvBzzgWbL8n+Z
nErbuuTlzh3qSIn9B21CAm3b9ldKhsRDoEz1bN3wNiTteduujic+dwO9X1ncjUmOVcacDiHir0Pt
qTlYPwKvhI7izOtwEcoHF13s8uznPWf+07jHlFFAktr8/AH4qgM5jedmGHO8AvZjL7UDYUIdML+U
6zFQTIMgWpvFEev8DWhf7uInZ6mvXONXZ2TKowY3apVpKsNGK72HLAUCNKVWUWyLWnXAf5yTtHrJ
IhUhRli+TPP5FbGSOuNHEerPLzUOC5UbVXRzy5GOMqE70EPXoiVNQZ+KL8rxfifSOn5FKRcDRYyB
DuS6wmALpPi46w/2WJXf8axx0dDRrNBv7iDFWe+ZDj9RNnWcNq12U4JIpRhNFLVUFoegaaaXBDft
V9c0tFJ8D2srRqco0OrHqQsZKoNGP+ko49eBzljdIwMBQ5aNIpLi6loOJ9kpBE6tX/LUfpXtTL+u
v3PfceY0KqZnReff5y5bWVdxsjCHyjmmY0qIEf27wBVAHiZruIcMWZ7qME5WigGFnlbMQ5zy8YK/
OWqNvmKo1n1YKshsf6w6lLMA7uQKQsFoXHy0Qg8tPMVV1TYuB2nGoHJpanJGVUkcPP7MeIqeLadX
4mEn7Hi4WgGKn06PF0HTnKByp0IhNZuhRbbsDfupdV5KV2n3i+0Pj/u1Q8B715vFOSkq/0k+gNd5
RHoc3OQrBZYAuElASI0XKU8luJV/qk47itqV1jjOQ4H1XUm84iPFY/PvXszBhtbEdZVsU6JH+8il
o5CXNO87FQPIyAXFpQHM2yR4+z6HEmRjQ6h12jq7/4NbqBqEmIt4DKzCZwTe61knCLg21fHfqpSS
8vqjZ5DP6ASUuXexLGJW1AhyvWjD6qnWYOxVI6KcqtTLp8jDilx4yrPqmu5jCkty1sOVJRmOJiaa
pS2M4LPedVSnGwLIZqJso+2nMDpMte59CgUsIsftbFXoVQ/wc3Z0VmE47aoSTQJxhdir1dLByK1q
hzTLWk5MfsZAOwv2XusNN5cGJervkDpr9opN2Ry1RQ5WYvbNtAq5F1dGVSf7LEBwm1IbIxCa7Ua0
7nq0FsG4Ag1d3CFloaYEbiyBx4PDFLitcXyhNM2z9fhlFtX4mPjDI8E1T4uQrSUNuCj7RwAORKT1
jKhJZH60aXQ9KA29q6U3H5sNKdO+1ZxVkb3qiktnxXKyddqjd3NSYW4DzosPsJEFJDKFEFa3ScnQ
4v93CZzqlzVW2V6+Uj2VDk6a0IGVrzuCEzcttMw1PbrxIv/YxFZuzbL48eJMjrUPmW1GaXooQvPQ
TUciIsFLa57u7ia/ijeybG5rZRNk1g60N1wtfRSbALzsMfaIehqNO6dj7MGJNynPLZ43eTqW0+6f
B/leDx0BNHf1KN/P50lBXUzKSa85dyUtI5bS7eJtbTIJWAWtja3fg3a6vE6j/muo479+RlrbUhHx
Uz7bTqufgtyuTllZBheSPTjPtIWJQ9wIN7XRvrLc6U+WHX9W+M9WKba5ixTkGwbK+ug/4qAV0MWy
JwC2syVWt9zvXJ9I6GaIsQl8A8IuReLzUpx2BVfp5Nt71U4BfuPKPhm+Ud8SzCEboEQB8UxqS8ai
sDYTstZz2CYE78ZkoS6ND6FUHNj12F6xlX+1Xvcxlkm8tQzfA1jb3ARRXk/OFLr7XiVjgBDgk9A0
+40gj2Nkpsa1B8fyY2RRFbjSQ/rYz1keEyM9/ilujBzxociawo+wsroYpqzZ6OkpoEh1DTmG1BUJ
wuiG0FibSUFIl+u8sWUqC1PwR5+D+Jhtop1SZAzzXeO0pK2YAr6r7ZTf0OAof0xl0tcSWLT8nQak
IWayYtuXILEZKBhvhhPgsxDOrnEN4y4pL1AfVjDcI4pjktWaVWcU7WV5qsKkXGlH4XLiWhQAup36
fK/zpFfFDS7nrX6nOCfaMSBiaSA6huLtPJdOjgxJ8aDpHeo4tJeX9pyZAssWxzdW3a2TRh9JgzZy
b0DiOUhoJIJWeuoyx8UqjSdXGZXLAK3hEf7D70oaH+ZUc+wMR2fo1osIlZyEiXhfRHiMGVA/EehW
7CKV8xCjVaqUZgjW0mSmGwLPkHwaFcqmJdzrNnagx8GbAzGV4mL/c2lYVRVRIjB/7vyhA6BjivwR
aVt+o2d4lK+m+a1IcLUJPz/nVvcnYA9uTFp+88mucIpkVWqDzo9jM60syEJJu8CCsoVfg1AT+eC7
WMeJsbK2P+/Rk45Jp8Ab0rlWvmkRiB1qegTb5RxWCqaKvYVUs9RAT+Xxp3T09WVir2sHfHeGUOia
pROOBiTFLxnij8gO7gftbtlF0YnsYz0ebtPQMnUv0+QWRwDn+ZhO2ti4u2ya0pOF2u9okPgsfbTI
IshnBDAP7WRem8dICfcEZDMpNT33zjMQYAae4MKc/axZAn/Es3zzZE4Wy7Ra0wSY9a6BUKaNFRMA
x5XxbfpkkcirCOnPOWlre5v7Azm0s2dYy+cMbjtpcTvHyH4z3TvpGgc0s/JqMltjdTvjUWmNaeiS
5mf5ZF6itNC2SQE1g960fo/4FywhsMbVyGz2I8zS+9QZ9vK+ysNRR4k8q+tUn5MCMg+2S7gwkdI/
G3aqPoSC3hOX8qTFnwRSOptgtMHQG99SUI2Ia9eWmPAKQxjw0WbCwmD295GD5UQCuT0Po26kXJIa
5/Nyj/JltCtZ6fvEUJ/tkSzsckhJzqYX21lh+DsaGlSg8Y5cijsBBGS/yPOrBFNZ1t8Gt/KuDPLz
G6DaG+DP/F6h4b39eab0DQJ6E4LVImvxdOa0XlsSAl4Y6n6wyRaVoq5SR8e7LFBJMmfQ24F1cVsH
zqVn2KeRU9O9hS6NiYz1+P8YO68luZEs2/5KWz1fzMChcW26H0KLjEjNJPkCoyporfH1d7kHu6vI
GmNds6qwjFTMQACO4+fsvXbil90DLeHuIQAUcsxY61YuxZ5SdLjAuw7obdxtUXbTrdijoQlGePFj
Yl50Inpt+yv4OO44Yx889Gb5oiW1zYY+nw+lvrwHbFDvaoRaJOgW4dYLWFI0AYRCmcKCNkcY50NO
qfJiF2Y44snsu/pL8haOsfaIsTnfR5U+X00BbRgLwWcX2+sKgTMnK04N/JIsZwMW5jl60Ov0Kzcq
hAr2bL+AXB/XNH8zGNqa/TKuzE9OWbyqobyte92etTLYd3XLSglf/JAzRdrdOjzI0JndZP4B3ub0
QcTWc+tUVUquKvqUOqYxiP49LRbylMSkbaEcTmeg1XB9lvY+Dz/SjGn2aqLgG8/4xaCjGew7VHvX
JTGmswamas1gXhrqFXJcuTzPBnKA+vvWJnTD3wsvz+9LjH7OKAg4xOCFZ9oa45tJxOMS9Ztwl/e+
felAIzxWFrRJGMDvbstJHJJwIm0U6qQea0QDDK3qQ+0RUIhi1eTHo/FMbEm+TmWGwcj2iizl+aky
NWYlcgIpmIyfOo4hYTLsxhlCZHvfaVP8MH53jscaecPg0kpfYDRxAiT7EdojOlBilSMZaM/GKtLI
g+6bhzDWPnhScVMwGNu5S1gd0iRnZz0uw1ltwerPFRiytS9XYtYd+1lLka2IxvLJPanJcl4M5pVO
36yNDMNMWy49Zt8Mz7HXje2FUXMLpaigdWAe1RP1aXaDYlcPQP5c2fdQI3shNOS32ITVp2KzfpwW
DE4T6RHHLoAS4djnooA96VQoZ0epAPzjwQBUtmL0lu8tS8p5oFYcVcsuBwu2a+vRXIeESqyQhpFf
FlTBPWVZfxd1+Y6xuCCb1LA3dkBiqC4bYKnMn+jAqSJcBSUwLISckoi1u6mNLYEIavY+6k48Hm53
a3J7MOcG93akQzpkn7xR/zoxOWgN1FWlWkSajepNYQwKg2CfupsFLNDypezrMeT4ktisfKHfjRFN
Eq6Fs1iU+yEQV5+IUfYYOLQGU3f+jaWxwEDggDEws9svRckyq04uWluSLIywkdikec0qnT1ak/dE
t0J7kbUlJemqkgwb4kQr+qm8dm2Yqnv1Ub0gPLLGfZeK5ubtUQafDnIHbO36/Q37SlGeUPRX83sj
RVNGy2MHYlA8hBAuVvzk/CXCiHnr0/Om1FP0XC29tiMJc4U1fNFMrl9mOs9hOFBOT3eYH6bHLhQB
1uqFc76UodnEIalD5ntk3ikYBzNpMh3hosD5HML9JL2gLp6WI6sC5dIc5CvJmzjpFO9D1mrXW7Ux
0V6c8FkMHUGfSoynHgR8+h08LNwwre6cek2AApid6EPdVIgBav+7yDxvo+Y+z/R5A1rO3dIqPqIZ
htHXAz8ADpCxddEIPJGfcv24Z94gh3HaZA4PZc7FgQI3PoIcgj5Cm72KSE6mj3VRnffIBn5wO71i
zZklqLjYLJPukMIKxYBWFZgFn9b2hVRnU2ufKPKbk+MMv996YUKz/F12B61GX4E8hfMa9Mk3u2iM
Vdd51hUXpHU1g4rYtolYRGVydK3scyq6BN3nGLD1Hz8LyMBPBREp4QorzoxElv5xUZPFIOIFxk2J
4F70+JGUi83Uhu+GYEZo8K9M/zt/Khi4vQCBWqvuLcGoVGNIa/eKCTc7jk97rijpxbJigw+OEZoN
xV7Nyqm3gFqqK0ajbrr9hlTGPQ01QxsPjzJ7F8N7EBr4RaXeUfxbGI+vkeze6+Sg3NgpeYM0cPII
WWuG+aU2XUlITD1S4dQ+QWp058VEFaWm+jNt+2uyUL6NEIDL0rtX8xOnQXIaOwlCCDlTid3hqWDz
dRadZ+xr3zJWfDreJJTr6S4h43ed++LFrO3g0pl9/kK4IuBxf3wa4KXhNmGGr2RcC9ssUoOWhzbp
KC7bfDoE+pxcw9R6Usuh4eGqoEsC7kbWOL2mk1lK3u4mYIN+ITWw55p7pPZzd1HliHOGQ+dMlwCz
ijp6eJQOhoxR8tk0sEAIKKiVcfa0ulohGWxktB2T/nL8NLUEwnO5PKgWcQsYGFcmAJpa26aTXWI1
aOpTLAbqauIZCEgaQAV6rfk0hdmI9Gu4uBFO38AyMFWPOQaWm8rUL6d7ogK0ULgPRoBwoifU/RQn
JbTwIbvqLvyexjAXZtBTudG03zWEX8TA2Z9vK0YHJUm+6+mu66vwjv3mYQ6t8DjaDMJUigaB4sNN
wZVKlQpH2LrFLwfal57Z/mvTuBdkz/1j6C36a+2/C+gjHW/vP1Hfwf7W1h3G7KDWXQGo80w0crRp
XNfZqLVXBXwP1XhWjSAH3+pqGD+URhbt/NhpT4sewiEB17fWaPo/QT4ChZIX7kY99SfS2RmZ1xzL
BIC1fC/VthEuybzPKYou2brCP/sBvXB8rNDgbO3AzJ/1ZQGj4xsEeNjeRg0aMAIfUVBjN64KuE2Q
4deOdGY3izUdFeNMLDogn7R56ScHqsbEEC/2mrelFuZlpgpCCnq10YHsISlPK/VUPWgW8L0EMYSR
zfPRBXe1j2pv3oHhBaFRz/mqrETy1WE7GM7d+EEn/Ygpxn0xEyM9yUJ1kA+uk0wnoxreYlnALkUU
3A34N+z/GKaUf8pyY2aViBrjqsgeGV58Uu0+sXQS3O7f0SR0DoU+uoeYMeGuKMn9bmacJbG7PLlm
xX0GLIlyGDmVex8L9riLzzZY9dZ1ayK6U933upQepzPD/exq7hJQPlbhB/qsvrNyIj2W+Suw/lBW
vuUTuLIacvbOiBHkEwoaWo51Leln7Fo61lLJXK3jRrsr6Y9/7fvyeYp8IGNVDP3fIuImN+BQxXgO
4qCorl0U0tIyPefON4zgCQLmE8lR+RexlG/x5jbLJzQGR2b5wUc6/4hyz7wasTOvKpn7tuj2sAaT
8zEJ53qjpvSehn2+M8OnruXEy8TyCVNhtZkij6DWKTM2t1uyIeJgqyaT6UBCRR+j65JzSn82p3vo
sauGJJ51LR115IPnx049Dac3M6JLPMv1KQOAjAW21/ahlcC89pujsv6m+HxXde4vV22ptmQgf8hL
XKKkBX1cUD7HXfyk98M9wBoDmR+Fh8PYVoZQhZe8ZdpI4na7U8EKg5mSSh7mwKZ8gmmYlYhz1CfV
wbXK8+CExtGq8cFK6ledAXkilcU42fOychzL/D1NmkelkYUTAteycP1j4TqgvDJDv8eYTc4cNtKU
tfagol6KBuB5FxX6DnmxWJkEoq6E0g6Q3F7tSzckE7Gqud3Py7ZpB2c3xuZG1cm1RYMaZLmNeolO
GTjcVx/axsrR8prpTk9lEiLBAlgFVyy0Z7LyUlr/Np+36WI6jWgexxaSTmsnEHTAZ2/IuuqOJpV6
kqZoQ3KawaVNq93X8kff1EjtMj1Gv3pESqNL1p0htdXTMBD7Lp/OQZASAEaxQ+uhaY5NUpYbO3YQ
yHsvTZzRRRRo8mRyq9Z76CaqIGJg4kafHQI9qgAYcN/RMVduYZsooXWJ9186QU0rKJ/IAUU7HwK4
FISwvWUU0wc9oH+EECx8cyIqScnoDFu4o8VMZtbkgCmFG5scUsvGzwMxUlsPZS+4T7FnruLuKM/+
MkmZ+symuGZaQ1hdiDE+CUd/B0m5281a9XUU1jUYSD6Cp4EVKIB8uRIu2TCFiykhHyZKrx5KW/Pc
tJ23uc0ab8BFHFYZcu6pOIGwmXeWWz1poxXzFy0JveeoW6czeR8Of/DGwhiyHepp4SpENeITKru5
3W5cUVSvXhPcFTbzIidboFJIYCtm82hlLan2IcrLXbJY7gtwoekYTIjgeotzQHgGMbuJbEMmz03v
mkf8W/tW6ns9KwBlWZrRptbZH9DAIR8KUc8lwrt7CsP8vcINTQXf0bgFWahSFlLPNt2AiYWMZehO
byCIDBQdNxpy5nbprvD96QFFGvK98TWwLTlr6+t7LCf5xxT8hRrRRlYy7xTJUGcgBswMWb7jV7Ti
jRh3iaj6te/w+yUXB6vbaiELxS+gk6n5dFs3wynPLLmBmZpTOVTJrqgXevtljoQXnbSD3OuBdnZ2
xy7rkyIuoRu1Vk7cUIsW5kic5Pg5SvL9siTepQEUcx5KTqFZH/snq4Z5BA0wOLQxeZVDFgYrdZXZ
UWiuOzuuVnrpvOELdL5Syh01bfnEpB61BQHlx6Y2vW0hAdJamm7sZrlUtk5YkDcZxwiR8rp282+D
NRiviE+wqzRMRIeQGDmnySgepUA9L1jiMeR/vCkZh56NFNkR9203XW5DTzSi/TaY/E2bB9GpiOd+
jZhip1bPPDM+u0t0LcfWfoGpVuw7gM0b9TTpR7C24IdWncf8xU88jofEkqiRJ/7NELi5xWbOjpO9
MTFALJvQAgYTdWcaiqQDkej6GJr5uRg1pCTyWVx1JS+YlErQdaahy3hBiXHxgvHqlC7CL99+ns1Q
f1S2tFRjtxsnS/5FQ/o9APQg+f2iImnB7S4XZufYyrk0vKxvX9VH7WQtD9HC2mW5c7/Sik5bx86X
xFzCvePMFSlZcmY/FyS8q0KWmbqKrupA+ByAtxH+htp+a6QtacqWQSOldcdtmHbuwRfJ8oxA9smM
xuk6Ghkeldw6uQzHL5XuCQojOcubcNwfbjHNzDficsXZiuKN1LyNMUGUDzhV9hF9nDGJCJOSJy7y
yYoWGwGwmo0RQc5ZipZguHDo0zNaApzehn3n6v59iLHlIUyWmgkbbP3Ehi6iztKErIste/nXmjyB
U5ahESaHuL24uvnCNcnYpBs/k/AnnqoIrT9yWYe4ZDAA8B1j3oOp0fVXEAf9VmkX4JeEO7Mrxk1c
Vt4loH6GgDQkZ5d8raRlEK7uC5UWnOwF6Gs4YqJ2CRxbF5n5YMJDf9+7Zz0a4U4AUzkFcf05l5TE
EbWlPZyYyw1Q+K6eO7LPNQ2Ds3vRNi5t2t1Nstg0LTfGITmmLWRs+UGol4xN5vGBOs6igrZIUOzd
azrB2+5q/1riKtxo0USxXTHiO+O0Y8DAhmDVKmqR5tW0LJdpU2Zk9igXEvSxDvCNdweQVMYe41VS
GsG6Ycag+n+ayPOT5ejRytX05VW0GaGQ2kXv7z1nKE81XY5rOSO9B5KxToxifFUfoThDIjMBJEqF
iO/GZnq86WS0RM/vijzCYKN7yb2mFfuwMwfW1yK9l3MefZEkn9l16l2GCWg9aDmqymrT2MX4xSsj
gj8CyUJvJy44b3pMFsxLgRk6a9p06T6u5+AZOMD2NqoMUJwPwyWtRf+BpVTbM8bJYP96V1ZZVN1j
UR0gbzC2DMOjKmFbnUZRwL1+H8/+GeyvwcSQMZVZ0BikcNQoaxscAiNh78qHOgE3pX4xbswwqNjP
g9FJ/bN4MFIKeJkHp0PMRKfiDx3bdgB/VU+Sae/GzzQO061VYqrqu+qZGG/zd43eF/8XRKhlDJi1
1HrQSBlfGZ5VfagiN9t6sIuPqsnPzQeSiQ0Bx+0oRS27fnSIGN7kajLDEjCx5Q0fAid8N0k6GJTk
Zt2Ahx3ByhxbhwwirTbEqkJCpRBms4wQMy2nRTtgbNq5CTbVUCBv792nW8VSApbTyAlJkSJfPO9D
n/Arh2aO4VTSlVx6wAzcUONVnLO7cnEOPs/UkZR0yyc6QzaeIhI9ZNP1LvDdeNVq+XyqpeVf1gQn
vZ0/2ZWDe450C9UaGDu3vc9aNjxDa0Gdl5Wwl5TFFUbxBiIYvWg7Ns6au1QIMlFjJyQwci0uz51j
NfcFI7ENQbjLth7ooJXVB9tGu5QbwtrEXZc92O0LRk2wHnU74wZjKOEbzavG2G3fkISTegMS8KG4
c2c9OEWkoK0My2s4M4CMK8NG4WXt7WmyPCVkmjzc0BVF6G/7IEFY1IptL+H3clmIhpIidvY+xLPX
IqoV40Yb8hC9d3OmM6FdsqLvnkoXJZ0zhHf4T/T9sMxfaanoGZYBORW6mSZkwZd2RX6aUjO4H5vm
5JlrZk15ukLg2fad8amO63e9JGDVw3hubeE+10GFWtk5jHPFMF6O6TOR7QMchevWHOq71GuqMxNT
b0e8gb7toPEgT5jau6Afu/Ug7agCLjS4ro2Yi+RNOOKdz/jpSz/5SDjABxaZfRfLLk4oH7yZxEat
MDZlhIa28lrrvon4V5c0/AiVyNnfVjvM9t2+HiEX0IbIJIUxeaIAyPtWP+ToE/CU09x189h8tQh6
WKEYvxskfc+taDSqM8813xa3eAy8rIZ8LvsYmC3pqOcVBAPpEAsb3T7FrnZNxSttDPdBgSZGHYtK
m1MPTVrT7ukmIqdTY3I9h3o9FGsyWtJ9KjUpyTcXp/huGrAE3/4JJyZSa1oKWqgyUXgorP6QBs17
BRgbaAhDYy2mbTWaNSLNASiZUyF9k4y6Oo50uErmAX1g86jBpt1qVTujAQK6e+NVlRky9To7Y63v
D2EDkMS3mjfk6EjqMN6D3OzpNNQjNy3LSg+t7b8L+/ybsp0JwySZwSttGlA+Lf4QEWlkPNUB0cqu
hkKdSVUPVBQdnGeTphFUaXHJhPdmaM5npa5scm9Xo/6rEcMdayYhtJpt/16tE6hluw0KtZzJSkH7
GM0Ia2nxYlokUSc1w2m5eVwQZ9y4ipkTVvTb4EV1Gu4L9CPKCjuOMnIuR1DUdN0nWH0k/5F2f8Md
oTph5ICFNTcnppByCyofhBatHa7Fd4HlrrJL2Ar3k6txB+3TBhkgnvaVgSPVXGUhC5duwIOtI3N+
33TibeGvKzSMaGKHi2a53FrRru2FT5wi+XfGOfNyT2JyrM86clM2M9KQarTuOiTi8GI0NZNcs7/T
Y7Gvcfp0SBONmDFX668jqsVpfi/syVz99o///tf/fJn+b/ithN43h2Xxj6IH5BcXXfvP3xz3t39U
t08fv/LU9z0f0q+lC8MwCS3yBF//8ukpLkK+W/wf7lc2B2IZsF1KQ3VU9SCNmPyu5sYantSDNpFw
3yCtO6inOKqXh8J4Ny5HxTxlCh8/S7YD10NHfDcJ8UVLEGerR1f1MPqNhcdGzzeWqdV35cQc0std
nzwTywHfKR9sf1hBty2A0zTB461PiQxuubmUuC7zdZPW/U60nb9tDWsExRJlqzTGbVLWSbyi+d58
TPX6AlLmXJRWe0U7W72J8urqS/7OWR5IoBgf+kK+PsmRW+qR25Toy3NREYk2yZPKoGu00RqykZV+
vg0jaKNLgxVdTteRQu8idgt3c9q2KPXTCSJsexBdefz1m2LZP78pwjMN2xSuw3jREI7145tiG6Jg
mca5szQg9BWfVj3AIHFPfzy1ihGmdFcyx2Je/xAMwYiGg+gyIzSlogvdt+5PwUugZy83qwDRFyti
IMsjwvDsHE5xdVz04h7793i+NVVkZ4UtE7c2mrWqmYBxUH8a8ixbWx7RPP++X5vVgbwCf0e6GlnG
BCPbVg41VUq0W2G9FuEpN/03tW2LMmFel9p9U1fD3xwr/+djZXLyurrj2J7j6Kbt/HisPJCVxNui
Ih7H7guXf/BsWa1/DGzXXc1xrT1TCHbPubuZEBE165HMZGTctD5wspkwNQJvb3k63a+ybR+R3DaP
9DIQTRvuEa9g/tSUsdg56CPppSwEJHtYmxSKgCSEcqXcvagGvA3DnVUl7PZNtM5e1XawXPKDz6AE
9OiUAd0pvJNdFcWhLCHHkoi0nLwkdOgRYZkb2HTJtoMzAfTytWI63mjGtT+W6LOCZUst9jXFOvzw
6wMoj88PCwDHjyJPt00dlaat6z8ePwMFpgaJxIGQRZWzBBivZ6xrtPNmm4nFl1//a4b3v/1zvu4b
lm/rJmvOj/+cs4wGk0hsg7eJFl2lL/FcyfA+i1QR01rux5n+kea8MCjjfu6EEsWd7Us8Qrt2cwtz
glUDPS6p7tIy/wYfLTmogRHg0JdlBKiknhlI/20vWlZzxEq/5PH80Bhhu81qsmJ//aqcv1ywvBLH
xFHmu47JXOqng8h4vbZTd/TQMB8Tzx1AXX+94a1rAHI0VbE7cwa3T5BBCJvPrWI7xdrhdg+w7GYT
IB1+MJ1Jbsnmh8Gwq5Pltf7W1BGHzEH/nIsCMhKCk/tunI9+OtJL0y2UG1Ijl6fd/dhnwVEx0Y2B
8ZXKfxz7BSCbHJGUShdTzTo7AvwH6sHoiMRCOCJYQpIPKtUyrIvyTljW25CgGzYbMm2GZnIpKHho
m9LbIzsCryFgbBkdnvEa7YkooAwH7kheWIYOO1um5RozIXfQdgIvqZ8aDwrtjaWa9UZ/Ac9pXpEE
BTvUAc3f3NGsv5xhtmDl9OisWT6Lgm/8eIZFXUC0iUWEMa+qWMfy5los0Mxx5yKN87XW3tth+IWo
w349L1Ix4Wn20TPo0xS4nJOmrBgNe4gZ0RycQmINoVL2puu+cjbVF6zIqLoJ8X2dQKWe09SDZZBV
G3I040vs9aThLZYK4PmIiYpeDF5OIOAoo7ocKrdWCQfWGlS9tOIsKOepv007jQJTsiE8+1C4Y/bQ
Z83XyWRjYoyIq+rgRY/77s6YNeTe8mmcJcb+12exYf58bXJjMbjl6MhePUuos/xPtYDObUPiLJt1
isyPQQjY16Ztik2fcicpfUnLIYJsN+ONPMZtOmB0bNxVrfdib89Rts/JsIA6bB9GQrm2sWeeJ9Ie
T/GsN9zw0xy9+bJhljLc+2Jk6k8S4/XXL8H8y4XI+85FaFsuy7ewhHyJf3oJmVbPIqKRuPHZA8oR
NcAI3KqGNR9Ua0LPlq/GABqfALyTXQTE0sbasu+x+KEhn4aVawXFNbaTz7dGadyCZPFI79rUZRcB
fw5sWne+T8CWqt8moMljjk83a9FjK+tH7gIBGLx3fohZYY4W6fv/N32M3VnzEMAYnDe/fuG2rNP+
vIzbwgAX6wud7Zbjej+/cEtjAFu3dgqgOT5NWkrd77L/ZGdCE5otftv4xRkx5udF96bzHJrRxW5J
B2BidjUk1QWn4x/KdrQaa2sgZdbDVLT3JgpcFdGmHnBrR/dzbSY7DDe0fBS9ao7yc7VUeLGJAs7P
ZWCkeyAtBpAOqf1yTGMAlQn2bHaNk+Taf6yi0d9EbtATxiPCbVOyHmi0ONek0hTxqG/V3kdhk3sj
H+4i9Cu6lLz4yN5pJc4uiwtb5l8fyL8sHxxIYTrCNXw6HK7u/lRPdMg6bD0ss+3cBU/aAPqhxv0O
bYKP4rb/lomw3qtPqS/aPmHZCAPoZI2LOP/x0EKbPaZ2AD5CtjUgzh1lKwL1T3BVwFP1YOfd1tPj
DGyBZ53wIWkXkObmvhVIJIRN9qRd7dogyMhdKBprZRf+fGLxZ8HqRbBWNqY+CO1t3WbtlhbLESy6
/ojKyts4XeI/plVhbQT7+aeiR/Q5ut3wNBIJsRELE69fH7u/nIS+aRqoblg64EUzc/rp6ktr5IWB
hVFnIhB2q9bbzmYC0urQiqPq3qu8ApSzWd2PeBA2SdK8jomURSXSQ1OO/pcqwzFkSjOlp9hjhWFL
XA1C+DgcTqoDUtnNtElNC7Dv4GHBsuAb6Eg+3seufrALbdkmedrs28zGugUu6m6RD6JCJUfnlxdu
VvU57+a12o4uU5ZhRiLfufKn9yXMkpmqdm3LNsjt9qw0/rOTDeuQbHZa4Ches/FZpBHfpg9yyz16
f3MkXXmT+vPljLJT5z8L2aspGN/9tANYyIdY2twM1kBKrZOSShNNNp/VRx4Sy41jg9dWlmcv2xhs
8x6yAe+YN0XNBgJlcKW9AgA+qjocIzwtBaGZeQZ1XKmKfoq+4Zoieq2qtWY7T/Qd/sjomSzjd3TB
7VnLigbPZGGtoefjzNaET5gFW2f8VuSvm9rxJr0wy72Qna9RM8/N1CzgyJxXG5muHIRBwNH8bGWF
2EnUUF49pOGnW4His2Owy2wNsDzZ34I6xzpm0jPVh9D5jIgh1fd1kcWk/H6JUjQNja3VO5RBgjVD
Cok9aPdrkZJLroyBfYikGQlAfVZP1Udz+zcltPWXPQgnse1IypRh2QwMfio5tJnNhhmR6kfLxndO
QBPqC9aA4BAsLTDnT0pipR5i2LkAmvC3+mEzoNN0T0vcxKeIBJRVlmnTvSdvjR32oa1JXOxhXGh5
ay3g5LAhA7i38Y1lGJWuGpEAqMDJcgqmi8JRduwEmR76x1Rrp+0UOPqr36DeTsTo0uUsPW7J2rQO
GD+d82V55y5mfyXI71oJL/pcwBdYE4TzoYPEvzHp+qz0IEy2URiJOzt8a5cyfOjRpjz+etEQ4i9H
j+WW81P3fRZdV/y8g6utitSTPgnYPc7jWXm/heHSWeyydZ5U7wYtgB5jmScXi/zmxjhJRh14Yohh
Rtlj2d0SIVyTa5yb42Oj1L+Jj9rVwiRhxx9NRTLywCvcgT9YOX3wVA1Tdsgh8HYrp03ozdNwV1dG
kVnTGlVluvOKoT1MUCpWnqIezoJ06sUJ9IMxUyDpmT3vk8E3H9TDWJGuFYTGWiVpK32b2QB3z7Pa
22fm8uJMbn6vfDXtOL1ATsp3ntl8B8YQUTWB8mhIVJNNNT0E5VAsTb5zUyI6XadPN20/4XFmP7j3
zZiyygpebnM3LR1eGuRQXOgh+cqys20NGTITJfcqRkbnNBpNGmRQ1PsBpJLCYSOHsb9vDBqn+wrW
FKM8bdRbHEomn6bCvHdp7B6jzGlfG0PHE+ZO71sRdke7yzhPFYKfSYdT6JqBV8ybT1WaPcAF1I90
pIj6kdueAQHrRu2Vhdsvx4hm9NotRfVQCShk0WBfmC6+Uy1LFYmtlt+bKZ6ca/M4WOXJVz7blm7E
XgTR59jN3vplxhIksUGJ+fbr09L9SyVpeSYbY8GO2KWz8PM1TQiAR2cVVkCeCci3VcsltAyvKM6x
WII5hISFI9uY4r0uZdtJA/ZzcAlOwkFgSjV25OHb1Zxg5S5iPWoiuV/QMF2CxkKEkXannObkSX2k
HixskvuhT3KUjMjuwmDBRC4fKsf//lHs0B/X00W8hAk5CNExydzqzu5I3wgHH/r8lNcPIu/7o+NG
1oFWB+GVfuxhRAZT2nqoMNXJ1enRBbo7IwdIIrvO8FuMCtE7WwqulcQax2zvL0/h0MrATI+zppjo
50AxXNyFeGs//oTwci73XtPU+9ttEt+G9NgsCXIXgO1cwPpOR7OwztrE385GCX0eJCJ24BkXbj8/
Qmz0T3GQVn9z7/xLBSfXEppBwnNcU3fpbP64B4gXUm3rMe8Y55HJG0bZ9FiH4atSI3s2AYHLLkqi
ZV9VIn1jE4lz3hwenSJ7ui0cRn62BvwSpHqCPTTic27W2bo2mg9/BGT4Q+WdfZNGoWy6Z7H1gmKV
bjrMCoWAQ7sZn0ymcKbepN9zl0aJUFRbBIMjdKm19FlRg6B+DmWXvHV9SJOnWt78JrjUGbm2VUOk
VCDHqhVNh8NYkYyuWdhHf32ue7Ka+KHasLHNubpluL5HH9j66YilyB3Qb5NkeZvOOvyR65y/7457
BX1vqTOqLbRREZE2XONR/WC1c4DdhxyHJStOxO48xnLqky57ppo+oSYyN5td2ngoG2ERLUpIy8zt
ZB3XXnxvcOe52JoLZwJBTZQ14bslnvI1EtfwHfm1OTPf0GF22GLAkdpwC9rhJPWZhK8+YM5Ds1/p
/t5oW0SQVYwEH/7QkAn/MJddvYv6IN61SbUN5wLsSIf6y8kfBwrEpxaLTEDL9UoM8SbT8C2HwRPh
s9Wl5SbYkoO1J5nX5gwJt93o5y9zVdjcFxkZy3eaHTSKeWfQ2A8OwZlGFENuqAReWV/UGx8E2mfw
ztMxrfNopcQ42pj3oGfzx8nEAUV6X3BQopNmLGR2nFMSmrxxRfAxrkPvSifdu20O//uHLn+ruv5f
ymoGcxd1Pz3910uZ89//yJ/5z/f8+BP/usRfaHKWv3c/f9cPP8Qv/v4Pbz51n354siXIhSTG/hsO
329tn3X/HkTI7/z//eI/vqnfwnH99s/fvuDc7+RvC+Oy+O37l+TgQghabP8ZdMjf//2L1085P3f8
8i37VHz9y098+9R2//wNmf5/WRQbhq6bFNrsl9nkjd/Ulwzrv2wDZYRvs4z4vi6bJOScdxHDEue/
6OzxJdd36fZxb/jtH/D/1Zf4hbowKWHkZSR04fz279f+cLvQbu/H/z6UMWS78I/r0bYsli3aFz5d
Wdu3HNXl+FMXI7GyyI/tliZbVXmPkeVd/NlK76grT0OUFASl9PD2UphoqQtFppMtewPitWetxiiG
SVKwI+myjPwQnWV+Suvn2mucNba8ZrNQt+z+dHC/v4A/T5HEjwsIfzBVnRwi2b5AFvCX7QriAMeJ
J7gWaWeONLnZQc0OoCtLfyfwSiArpwIZQswPQb8ZY5tJvI8QE4XkCm+KdXCFtv31n/RTM0v+SYaF
K1iwHTW537py8PWnYzihuwbT0UpLjLDWEYGVXGvH2hOAlIr72UmGDxo+YhPDc5yHw6uG9OYqZu9d
33p74mYemNRbptF/8J3+XGnNvB2o8HZZlJ3b3IHjNEuPQ2N++pu/W661P7z3SBdNk4BkQB6OwXDu
x7/bz7W0Xyq5IkzGfnGa4h5aH8DdKQbZOiKncbIXC6nE1nFJiAutMXsU5JwB8YHvOOJSCDzUs0PW
v1iyCumN3wfHv3MmZ4VibIHP176f43H+27bJXw84q6bLmcvV4SHx0GVB9acDjrLCr5C+Qebn9IVP
x/b7j4ewAL2Hzuz4x6dmuS3X5YNjBEGPwpgPaxPyHCSyeP3HN2qMmO5Ac0BBNMHmkCU2nXPJPqok
+0h9pD6nnnZVQvMvIqfqjy+QbYLoEx+KxKFXeNnvBebfIE4efPmgPm1mOoK0ofw8DfqHLtCXxxbh
+iNOtYIWQ/5I5Ha6zswB/J5vUeEhpDrbuePvck72Rz9FiOEvZfyxEDVxUf2eVrF4Py/wuHziFK5W
nMcnpmPtnqryPZYZA01EZ+zHKUHcpXQ18Iq+P1cFpTWJ3+suFwdq4f7axkREFpjtNy3R6fZm6vyV
o6eEVTZkcLZ0UuBvAI8LuRHdqc+F4FSruKafISIiV0mHu1MfsdgNzGCDHEgJf5xemMxrPcs/TR1w
P6bF04YLHOkJPZlNONDfzx3DOKXygTS12t02YYbEU312aIpiZ2XeW90OjL/yBKpi7qIlVzg79WDD
6CPnGN/Q0kbGmSgT8aeHwdbCczjfIyll59NJVrWWv5lxDcBIT5qPuvH/iDqz5baRbQt+UUVgKEyv
JEhwFinJku0XhC27gcI8T19/E/SJuC+Mdp8+bTdFAoW918p8V7EuvncokA9mR+Xx+bdpJftguOrP
WTO1Q2L+TdCs+P3SFR8Ly0KqqYPgwGAXH6LGabxYNCqW9ZeEcMKt3g7Eoy1bZxRrXrJoSpmYcONP
lWjfIq7v16pNWHk2HbJY/la+qn1C1s/n5y/h1yQgmQEftWifknmZiPHj3kXW2uNAqt3jv7+X59ZL
RGXo+at4/ccSYjr7EVep//w/NBmV/BJTxbFI1bdGZoDRNOwyU73Iaw7A4PmrLgNaaM7hZ+NqnPGh
4f5PJFbFs+U3ce/bEb/xMx6s0Yq9kqjjnI8LIJQCl0SPuO35S3oYa/id/wHB+HiJm9oXXq2wukXY
DtDWnLNoqUjBrH/JzA3Q1Rwdkky0+UZXxnJKjXXwU05q2AIUnbZOUg1EWHnh1MOb03St3zusBKCF
iBNu5/DUWHWMSvgnuxib4ZUqWKfo0YvRR3AT5hpicJRZ0TbEvOMbALtbj2h0Sz1js1QdKc3RI1mB
h0hFvfWaW96F7nL70N1mq49lcUo8YV75oURrkQooAkH1bZUU1nXSP0ZdOTcKBPaNSYt2dPPyq3MZ
Kw0JxeYxSngiWLmH9DK7XWZ37pkMXhLKc25Z4BRtQYWGxNl5Tgyv3Dz/EhFyyxsV55CCWuOaD9mr
FBhApqq85RQ1CQOneJ30ONwXzrD4c0+VWFI3Pg7TsBst/RtB1D1W7fnH7Fabwc6ibeYKUlBWbV2a
imK0ZvAVSM0kuTXc8bfIUcNbYeE47iLXoWc0vJDmY4iBBgGaKWS2fNV8mvginylfr7KNl7pwdlkq
ixvP5hPsWabl00ifbqaNVAHbNfLIfK1GV3+djDgoW1H7Ovig41TqwzWu5CW1vNeE79pH6qQF14Dh
htogvydcUf12OuH5bg1YZSPo2ITcx+r2Ayzj0IaMPSypuk1FOSI830Ja66puFyfGIVaV8skYsQBA
2IbwpCI+B28HRsQUEBP9MpX8WyaZdjJVdaHtQAeboFdDn3CXy5i3LbSrTU67/16GIR4QaR7DIY93
muVUO02V6dFbpi8vr/U7ia8fXmm3B6PNnWZjdwPUaAq5EYWvejOAmD9bBNCKOFGzv0pV/VLYxcNR
w36WuXzX1he+BFs+qhnMGC6EutdDNo6BIiSL9d5wRaqzlpVirL2MUOk/tDn9rIUDcW32qMXG68cj
XexTOiBOaQk+Vmvd2U1BEBcJ+iAhjd81xGuya413YLyPzCkZfkuBF8G2zTtfDfX+fCHhfAh5/PCQ
84H/DyuFr8rIrk7XsppY2NRsyMN81kiI3hME6+4EQUVvx7dsgiQc9UzwJjb5HBnr85MblSsFkXkW
r6hcA72Q88Meg//n40nRH2Lu7+Om0tBKP/EqZZ9Bbe+vlNX0W2hQgqOY514xb2Q7xyMzK7CrH0qw
xFd91A4o1n5jmf2fJKkswqNKmvErbJxtY2rphVrtj8bG2vuc2w4U1tp8uT+nP4M3Aa4aiETaJNPZ
ppA0W+ZZBRlIko3Mxiv0C5+2DEgXSNHkTVsKH+W4JdIX39r1Za7idAtwdeFReX6ZS8c+07S8YdEQ
x9oZh31iytYvPa1GAZvNh9BuoV7KOH6fVQo8vaGX2zsPz1vi2deBl9PfjhM+smoDsJRZLOKnYfZ6
KLlluNNoOl+ysvvKLONHnMF1mRmRI3RgDxGGgzzIygZIat7NzE78SgL+Rs1ekTJq41fkk78J+sIy
rMz5jIe8pjXGubU5l+6bVmX2NWmdX3Bjy42RoDwvDZNKTUfoKC966Wt5Ngax09+73hGEq9JkJ0p+
F9Oc3EBX/UWvl48QmiX3dgjLy0jNtRhG/TVcfdNd+ieNdXWFbuIrOc/jJuXEfHZ0gru2cM693j0s
Nkdb/DEFbvpZXsrF/U+tUdRwuljwkXtF8tRxUBySfd7gFmz20X7OOJpvHHPi9rKuLNJxnStivdrn
2jpF4hK8ULih9K2W3Ryze8zRrGy1uvvyINwTsfqU8XKrE9aDbOrsPY9bF7v60gxY7DGIh6cb9KyX
IEKBtV2rqnF2nheR+teKg75SFBkCk491SwnXEpZbHnIJ4mPm1SVUNhkbl05aH7ObIV6pC0YbrbMp
QsTLNXOrKKwx5gLzEiqrd6FlY/FyFBs1QVOs5VIBqXRrd623d1tAQYDHT2M2kLSdsvfUnN1TH9Ot
nGExBAtFvisBrP+i2suDqXX6cx/rn4WtnL0196+q4lxRSf3Gw0lxjqeMuqAbhfvYYuRMfz3EBgKD
3O8LwbmI7v7OdAyxMb0e+4pet8CEfo+pTjm/+jlHgCfNpPTYv5JnppA0gxvs442bOMW7F3qnOWa9
DaYOCpaz/BeJIT1jLkrPFasXxOdwBDljmtzFw61lOvYxip0x0Nvq9dkT0mN3r09lf+yGHp95RfVe
X78EQ1QYWGjull5VZ6GQorZz/WU3S8GtWoUrgyPjwEBKQBinYj1E9gPdFU6ueUI8oxri8/pY26S5
x/mRGJpTXl3YeqdlhHnlcVH00yl0L40gMTHZ6eF5rOjWs4WSezfLLHB4xIn30xiyRjHIDNH9vVHm
RxNZC/cFJJwTFumvKY5/u0FOJvylGts+cDzAVyjwilMV94Tcmb2QqLGGy6DP7cFU/fu8ogU7oLwk
7JvDU8/V2iaWI5H3fri6H3Q7HXd1ybXyibJxXHzZZZOBbRR9fv3/Fz2BC19M0GenWTta0VDtNT1U
27irRrwnYJKszjY39sAXKPXMhTkiAkKmfxgMxfirxaV2iWPrnQSnOphaWx6JYNwnUYhH0+48xxlf
i5nRcGEYdkCHYFNDSX0PyyHZjMCS3XKats9u+ZQb2i6TuAumf5kE+VOF7qF2Kjd4bizGfmq3CDgy
uCX5fH3ay1V6tSqe5jQ37fYqZTZIDp97t/kiOCjK2Ynem9QCg8TwjkzrV1vqFhqeAjfF7MzbQbbf
K0/QVidey2kOkK2s+E/h4dRmRFYKaGEDfRIk9OFq+okfpezPLm5iX3VtG/Si+VE1nUIIjxuqb246
gbVjlSSfz9tR3sNlAQXibLqpNk+ks15oUnjXsR6H7dImdtC03FRUnpAtXeiRFPa9l5+UkLpv//uO
Sdt54BlKWDTbC2XfQd2y1st37VJc5wZVYYbca+kILuT5D2O0oiA25S9Eq2dYDiwgklTeHMTAKxGH
o8+6vxFO9LOfc5YD6+4x5k7Bj96kpxGPhdjMAIo2ndmPB6tMG19HvLPXtLx8rfXq+2xELiik16Wv
CGoksrgMKZRWgsSYndqxfLFA1o1/bdkuP63EOzEqvSwrVil0U7Xv2rQ9gH6UN0gYEflxGd9Vx89i
qfL2s7W7r1J45ZfjpjB4E4nkLUz7CyWfmR4VRxcvTWKk7ysGmQZHXVtsENgZIu6kQQfH1OnqT2EZ
iLYjyOkh5bfSnoZjqoVvtaPmIHWtgWkF+XRSjF23UyvcXEw2yXDX/s912ShMS4ikbkGR4bhjs41M
qz44C5lNZThBgevQbO29HbviQyi61VPEBbeuQphIFYlbeiOA8gcRlPQMtu48FPxICPw7tnuUZffG
M69ifpO9uznMdafJuSCnrL14dt8Z5ZJd3DA7cxhrSHYr96qczrm2CyNceuWdX65bUDob5naxuCZT
rWASUSDpSRoGSLPbWx+4BipwDfadhSy9OQsd9RD2PHO62bxn7Qb4yhgYDZkRZee4+hWlevEeWc3t
WWGayCdfWjI4vswErjdp3jOPb49RE/RIMjq/g92wOctKIIK5ty1rUmJ2jupkIAV9UN2Jy5L+ynqW
M3Xm7kfQNhBPWTWBFcRLhOv4WA5U5OI+91WLA1nzRkAKpe3sZN6CgFnp8ebPfx/9yMjte96ZckfN
NPVTJIgvjal0GliADSdgRQc9/dbmFlWTMvuvb2R5fH4Xu6wgvCOBmy9NewKQQVCf+EuZovpWJbt+
21joAehLzR6lQToSux8i0nSapE577tzo8FSqLyrUNnW6Xg8b7NYY2X6WxnBKxtC8hi10NlPEp0EU
0c0j67xWz0+V4XUk7LXwRfCxqCNrk4nYvg9dpZ3q6k8xFe4DqcRmxC0Fsb56NaIazPzURNu6gWKk
IFcEpij7k0GVsQkhzokknY6zXU17c2QKpLXsber1PCgAyM2AQc7PFz1W1j4N2R+bJTPrJHQTX6+V
u89lJPcKhDZTurQ7o3ani5Om6eY5yKELTM6swCaQvWfY2duNIAW7tWb48JJ+/lVLgIOaGqpuzX1T
GY1JO9LTtzFcJwn52OybddWA0whvaMrlOV/MZTeZ1GmfeLN04DcHWHV+YrSjdqI6/lz82mJuoaU/
+bNz8TEgMNChznTPSIQ0orWESEzCC8NgHqM3u2qyY0UB9Ck7e+rNdLx9LGCMX4vefRnC0khgdEFh
pcUDGc2jnPCg6JFIdjoM8Le6Ho9VR2XOESBkXbOI3zvik6mz5OfngSB0PHwiM1eVTKfbSKCKKE/G
JXZGHp/EMuAC453SqHt53qwkYzE6XPP9GdQJzT9TmLk86FMBMeucWKHZXLSM4XIydOemmzNqTfbn
XLW/6II5/Lsdyw+tITzEpRyCyvHGXSik3Fdh/zpmee4XDhrSJymKwMZ709r1UVQzhh8TIm6s9e7p
/vy2LAkmizCcyqOWrv1K1qparJzdGLrxv0slRMK/bWndqizngSWV7+Vc5++Wo1OTqY+ENuv/fTOr
5lxHor6G76mO5ndtC6YWqTBNgvkkeGA8xtgLdMGVmOO0OlVuaT4meDl9TdqjzLSXzopPRmQwNUtL
dtOmzb9ZX9WkFRcYh/ODxBQ45IP9BMjiGCl+9Yy6uP/L8hCtaeFMVOOp4VIzW/1dUxcBge5qAxGG
7gdsx4sd40kC2BBJMAKPZtl5/tbVGv0UnxzDvDWNeD4nKvOQRjAr6dMh5M8meDIheRB5drFSp9DH
FwZvJg2UcOuGSv+eWrToJvZUfZfcBq3JzsWMZRSULcAQz7mWFYwMmvinbunis5dV+wxp05VCU37W
jNxnZDFtIT0ad6f5eN77O5gFi9LHDdlIGuheuG8y8fcJuQKh3Iyr97nl2Cy0aiG4MfLdJkrDUZ3D
kpF32o1nU55n2cOu7lXbjsctdAZ9OyHpYYHkd/bU3TqnsY95k/bbyGnFefSS2HfHfNoSiKJgwbwZ
iyk5qA3cfPsxVjqOkChUN2vRDnCKvtKm9+42rU9i/9O+pu5MDZFvkVYJbNXr6C1tcHfnMM4c52co
nOqUayuFTYTTAT/RV25WP0o6UhevwRicJOYG4QErVieM9tU4ze80kX0D2wwU6kQLEsiWbjWiUWpx
GNpLPrx7A03bXA2XkUzze8ndTVkZIIvMMP26wJoB88S9phG2OjfnEaCM90zwBqiLrr0NFezIbCgm
zrY8c5Np7C/siQF1xkBNeGKdX54vFrvBFyofvF/aBg9P6Ft6PF/IGIDcXV/6JWT22rtUHYpomM/N
wAdtpONDKgvxYGRrZ1PkxhHO4b7Gq3co8EdhrUvfZGIwdyBrzgcuNbag5HCNtMAh97UAUW5L8hh5
bJBCm135kibYloxsMU5hL8oTbZ9/MMg+fzKhCe0wmdlyzDNveTPot0gCMJrZW1WVVh65tgPW1Tkf
QP9HdfA83Ln2Nwdq6U72WE5dg/Kr5rR7NTbjVTD5pOBSv3rp4JdNoV7LKf9oS3Qzz+vWHBOwMpbm
UPNp51ONWc6Msw8YaipgKhddes75wBEzzwLBIAPRmp//f2jSVFz41NS/Oo4RHGLn8VNrljdzuFHo
NB606mngQA7fRtAQjpFJUHeyUDeAWmZQJz3E2mXDJBNYwfrAYsKZ7WU03HHMOudafRWWfue5Wt4d
B9h5zM4JJ5/BF4PPZUO7IKYm7Wbdp6jCByqm9rLMdcJ1enUKrkWCfOThxWxHEoPrCNimeL6fWPRv
pNHYl1xabaCXMyxZh3kJydDXzG7+W2YmY2KpC4YI8Mu2Wp986zmQMvmKGJDWiMPdWL2ZeVttR28U
fmtb1omx6o5VQ3nqsIxttUK6/li1GaHm5gbCNIcw2LGnUEMY2CZcosrsU+xXee3zIRlB1an8FE/4
G5zBKrjTQ/rtxXWRJcpdo+l2IeMGKGcPrWu0g4bq7Vhws0M782Y6RAwKEI9h+yp4itnzb9GnbRfn
MVMSfZ+a9hLMMjHPiGs1P3ES922xe2OnZQxBFNFwYLQnUFXVJ5iA3/w53YNtNxdXcwesoal+U1o9
YQGQL8nUaB/NYllna2TG6BUdvaXc20ko6EEYrf5kM/qVZ6F10iLt5xIWLkGSNVH1vmh1e/HG/uKo
UF56YWSMFGXnt4IZWTppD5BSaMIEqmFjCg+Gg4KrWMAMRnrMh0ilSE2K+/Os0YPSZo4VLnfSWgeF
7W2XZqXmG5TrX8fhZYxXhY6Qxd/XKHJznjSFuxH9ugfrZlKG6tfcx0NQ2GINGdrHylI7LuPZOUwL
uWnQkQYTD1aBnbm/G5XjKSbeaNYkxnoeu2g3k7Ygr8rh2i59ZtAt8/9lZuNjt2eIp7g6eEQkCSVX
clnaHRZ222qkFp+wVQ+UhB0oOyhFoHcBip1mxAdaxWgtM3qsE8nyYi6T2AzCTU42sf6NO5B4ilQe
37q+fDFnuQePLR96NCZIIZJNqZm7tnUdfzStFX/Fx8xYuF3WwLbMsS4PiRfWm2y28m2bTJqf0bHY
qXni7ssF6dC7BH84lB9xDqTHYew+PAoHr7WDeGvO3AvldGox75NhmpuCKt1xSrV+b2QKTFGeblG8
zVtltj7rH/WdFkC6wSODtXzdBJly6hFtMv3SxexuwPjw9Bdl5xHl4OLgqIlxhW84XFnB36aMoDZw
TvehDxKCGhhpjibN1mE9EqqKzkCVk8yLbHaHI0/otGybVyln90hnRONtTn/ZtgucanDSHbNDxGuF
rV8xw2V+Q+9hi1fuNbWZsskxJI5o4SrPEIRux8yTl6mjfvQk8dnEaTe1O5NNFZ3w3WVKXryUaXhh
RdlafMa/wgaXipf7cBP9XGlE27rmm7XEig5+nAZ5WJVnpRfjrnEzWNVD194g0HP8SIjFQy1M+MQC
Lp/qEDbAkhvBUGs8S85LeJ/KfydKwqM69JnNXOnNufHUkYLcsk0bXX9AujhSJfEZ7WebkHP/Je8b
Fr/q0vLUu+SwOYj8Gpthjj6FijQf1l0G5I/pqUqPVrZyjA3voNnDj1HnAS0twkfHsfhN0ob3leu+
G9NHKarqkte5C45t+GMUWYOKiQ547/WtzyxoOnkVlfKBbgQfiL0NNCtIyXe8JK3ERWb91czMOi1h
T+0rMvmm0c2ZqogxdaRz0hk74n6FN+0d9EjbjGJvkPF4uIEUMcItJGOom9afalVtRMS6TCdPTklc
/9Um8+9Qxg+jUtmpLNzXjofEoIm6BUiNgfLcGm8RrQfyuU0wlHN19gTLwr6S93whDDncvCr7qBlh
8aSixpM2FYvPGzqewNloR3GTXfsn1gr9NAwdmTIxRq8FCm/Lgq3e2Lq+tQrVHZQbBg6z3OfUQe/Z
wUlbcJW2xnOpGqwuYNXo4HiEHgoytNGUBWQ5CLs0YHZFI480zu2NqgEuy8Z0GP0T22UJNgNNN/Vd
mGc/m2ns96ZlTL7ZUQ93MriPtTlHj6Y3DQBk3UTZv+1e+2TtwgLZWUx9usAYZuGRbyLH0n4JiuQq
LZsHDAK+W4zud0aX5dS29emkZxp1Ww2Fw+B2eNvCYb6LhdQbopPhUBUx1kOEcdumyY1tkw8mpGZZ
/izhtZyjQYAyixiTzxRGeCoZMc9N6C1oSFw7g59XNbfnpGMYa9fGsM6pfDOSXQBTszmwzmRsoZn3
cRhoU8r0JCj6bQR3dWigEdu/nkcuI0UPmUQrTDJ1Hso9jZBfXsgTZZs4juTZ6lqxsy2HpAE2842s
+KNmxY+hSPJrrchoaDm3e65CF22cSfUZxQsQPuN1xNhZWfBW61mxG4YzzjWdVVtaGcOZ3o3iBFeW
TEGgGkeRM1xLu/s+tbF3kY349CZZ+zacoWOicwUUYXsqymq6JY3yIxxpx0qWfzup2IXn3ToCbuXx
eRaJXZ45/j15JJPNIL7VTgmQlPmFoZv+w27oTPZGOPHOeJemSMYL776zc5hCUeixgP9E4aeV6Rw8
l6rcLINVn5a8h7xlNRxEGlg2lDBP+YprmvNBC8Q4vvGbgOHrZ7FzWkM7LaxUYcCV86klu2g6PPbn
+N21CAnZczbTRImJMrOKA0iN/Bc4MeynbOsNcAhzN22OpaZCBicp2pZJDL6WQHOPXLcndjE23ALe
nnWu2C6bYGGm5QMtMYOss3m4Tfv2VYVXbl3OJcqqN6US4WyMKnk1yYKdFNzOA/3YEXtjEj9g3Zxk
qy+PItT2z2emJsG5BIiKu7MBUG4c4SpR3vso8hIQN9lTOTOwZcc+kN4bHo2Tm4cGxR12Lsu+P08t
2WTtx0nZOFxnfD1Gqh0USK/NIluSFiZ0s3V/T7LC24w0rHMLsE2KN3FOH0kkP6mDjre089ztE9IS
L8lL1eUCL5cR3+j1AcayrfXT6dnHIST8HE6AYWIpXiVE00s/lKs+TT6yttZQU8zedoKyQgXLSwKz
jyCURQDMywnehI6LYuE8HLA9lS8q/TFE1rxBHvzbSKLEX4yuPeWGXf5IlS+K/vVZ9Um7o02O+JRm
agGiYxvEH7KQRyTnu8VI7r61qsY6I1DKdw47OVY1ZXf36l2fV+/d+vu4sWWe2tTjnhuiMGeE1F+l
hKo4Vm5GSq3IXsywNLjnsE6fe3c5eVOSHDKHivBq7EE9DaZSvRUAg1GfYiUzOF8SEDbCjdaXEOzV
DGu74mREji3ZVZBeDk1bIx1wGciRKD62q76BweRFlJ820spjmER3OQ/LQUv3oTvDZU3in08Ta9tx
uzD1P0apxD5a6bKAC/SriwOAFifPFsiVriOz/Y2HOJGJhWt9ePWgb+WCOYktbZAzVvw2CB4266if
At6YhC0nkRzc3RBZB9CLZacxYEjBlC8deZjO7gD6TfmOVQIo57wgN2IvV3CzfJ7Ckfk8g5rNBLzQ
19MkOS8NU3OednMN0HXVUCvLYdA0tdHfAIX6UxvK6+TFjIoXVDpSJK+iw4PYkOHcp5WG8rG1CjxK
438DXq/X3vQOKs6KY9rTJooc78slYfUWxUvuR/G0k3G/xRXlvYuFlUNkOcvJkX2Ke2cev4LnQK4O
IwXAWxjMXAhSCbvEWTko4LDreqnVnIF0DSj+RBdHVMYF13R7BsrFFIcGXbq3mjbfG8wAaQ5oIfex
toZ9hKdbRHW5Vr/HIyQmuR2dEgtbTIDeW31Q3fBw1Xs16S79yv7PHM76W+E5PBelwyuLPu9FSJu1
ZlLlbG9scU4RjFycfLjZE9lBnVnUhjbQcHYzg3TK5DnWLluwZelsqW6TpjEPMBGb8tMOm0a8ONz/
OFGDJwwnu/mB5Nc64zg/Vv0k7txG73XInrIYs5Q0N1EOLi64/fqccBIbotuctd2/mNj46KfGO5k2
aMiaVsj/zCA6D/Vq6I0gcxk3kduvNhlYXRj+TkE3TDZ7l8HTvukzhIsNXM/nSqftCrHvFUvcTtKx
CLP6hWQKsal+MX1luH9ihzxLy8P2E29bFXYe/JuFE9j7b1qHvcv6QpAxPSRjeX1+uDB7rckl0Cae
MMwLHLRyq8esouV6F65LfM1PUma9KPOfsM8ch28TiCHcC7N9apkjFpuUVQEZ8OugSh4sWJyXQFbB
5c6S3aNt9vFbNKT5zeuZUDjAUDYE0XGROdWMYQUp7DNg7kgsy2XL8Hdlm7s5aJbashhWkMpiYSiu
JYqZAGt4xeJ1HN5glRCG4ZRCNY3VEe04x3BcwKlseGiTvlgNNPhMbxr/Of4QY9KtnxHcRkZm3WaP
iJtdAkOjc1HfMjw/c0fisGaleFGVZPAkhLYLS5dnAR5kW6G529TolW9kI1yX1DpCCtbOrdR/m5C1
zCnjSTEsi2Met6Q8Rug2bi9PnkiTfYyQ+TB57mXE5kUlpZ1guCpzXy1kFKFWx8xQYvuzcaK3xerz
vcZIJciUxll1dmjUWd/GQuDOHcIa4aXxJ2KwMW4iVB/PeXJjRhlZaE3b0yAQW8eESLOM5nzDeErr
WEXdLknqu9tOkgLN2B46LqbbrB+9U5u3ADuT5Vpb5Tt1NUKDtTwzkFnX6TlPNqhlV0NftegDqr/k
nHExOY8D2mwXKdc2LKzl2iLX3vR5+ghN91yQldznSb8fE/OhT+7nSHLjM9bj6GQT32Ddb3MRcWNv
0yRGs5fJlDMPw2g4O0Qu8654NQqt2PKjgQiQ99md1UUXeNkkA0iLrBzblD9FL4/SaTm3tKvsoazL
nZV6uH69uuO9ir73Ng9KTmclMCmwSdhVoEvrH5jXAu1Gtacvj7oDk6y2ibFUn4JyKGeCuLwl9Zs2
TOnr6EyHhUHpnmAaqgMHHYvB5SjQWajzUwDCPXoHWmPLwQPr51udAf1w/Sx6fRpDmYM53K8HbDsc
Kxo7yjh13RjQl4r/jczZkOW72uN91vnN9zHuD78Q1I4Mm/07dfDB1O99aVNWWTh9wzXHrujZPndb
SJsT94TavjrrPSOiu++DOlr4OCApXVN1hjH0gQAWup9jfoZCmuhu0+aDlLf27/HT7CGQapIvEPSL
6t8fyWPIf6iNkV3ZgQ9+fClp2iaRQ8Z64BZ2USlmHLq2bPgZDiu/cqPyrCUkHJ5HQAs01TnvwRfh
H9mWuo7EgRmsCVfXZ62DgtVc7CPu32udZAQhkurRNcu0s78/HwFbyX+rPaTjRQ9tUBS0oWERV59T
OKG6juP73K4BcBaWnOCsN6rf1XvEktNIAP8ZI0PlSWivTwaH0nfeOikGa322YEnBZ7V1npQGbWOK
Xn/0PEImbPh2iZuWfiHLmTssiOCnHrHhmBCYitsPTXkqt13nV1r9X8PHaSuqntV5FRn7DEUBH+35
Ik0A6k2S3p+4ryEWgJs4C+7D/g9niuj2fGGvAS5Z8AZt6zZ0oI244kpcqr40/bYw7Q3pA+uNg9fe
amfvPpZ6YOj1sEsTYkTPmIRthercFpG4l5E2by3SeYEGKY5nBVaqCZ/nc6RFkz9XZKCe5grbIZeR
ZHSnrWqN+5FZhC31mLxla4cM4vQMsIriPvuTsTIxvnmbO1V4r0vjj0X/BzSXCVOWUSst0bC+4VLj
DZLDLysbGExALDoRJQzPXtvgoWT3FAh1eeIwCyv8FLFpXDn5OpvJrb9Csrr7yCghVWo9cxEu/1tL
q8gr1fXAUFpnn4HhyY3TdXbMY4PF23/KckcPzIUh2RI1Z/7xImid4muBe3We1pfayH62XdmTs0yD
rLF6wjWad7T0HFS0VsWbDHnp4aklMUqyzW46ppsJRZgMzwyaaMMKQ2xT4chDqwttRYcb2+fMCdFA
fxR64e2T2vxvAtYcMWncuUQudnGv25dsSuQ/SBKJ1+5kqfKtNRwdNJM5/ekLHUfcGDI7mzv2Drnr
yI3S5Ojz/BGdl/VFYRwgpVW96jxiEsBfNCZaAKdz5gTuUNzI540+j0w8YsBewcjZG0c3G5eHAzTQ
o8keSel+znLGghiX7f571jrWtQr/6EVkX2XDxcFYX3pT0rNzvfg9iQb30EUhRXNc3RtT53v+fBGp
QxBb016iFYCBbA8SLhjjwzO4uHJHN1KO8C89JunmoDH+WNvxqtEZKqFcYyTkkne2tCXhgMI76EqM
jpS/d6KYyQfK8gHfm1FS/BZbHM2VAHRm4eew+/jQ9cXgK4YN9E+nD5vpxdbrzPgssXduFt30AnNu
ugOEzyYoq5HoxCRP/eLkQaSxbJ8ai9mOW35jezahR7MO5kyFpMpq42eGclk1bniY7Co/OIJ7DM4V
57OfP2PZ/Ra1skjkGBIGOetXkNPOTouH+Zp1JJfnCe8EpXa54zb/rTVJaEDC4zppzTb+WSMwCHYR
6bPkIx8ZQMhiCqxc4KbFrLnLp2I+LTWzb73KKY54Nav5emSuxtXxnlocPtOC1Og0FmkwMT8/LEwb
uBB5xYVGAOMSD+ftUxE16Najj7K3bIn0Yyd6A5eLQpNMYI5gC7SBshv1F23U6cuzzUH5+GJDvmNH
RVdPlK3aNHRZ+X67xn6RZnRSPyHKl8eEOd4mq985ZeoBWZ406FVuktciy/B/1J3XjuXKtWW/iEKQ
DLpXbu/TlnshytJ7z6/vEcxzJZ0LqAE9NRqQeNJVVeZOMmLFWnOO2S+Nc8KMt/DM6mSuGSK4E9eD
TKeJ4os1y6+S2/Odli65fGmHn15YlyiY0utC+BpkIC/a9ROBjhUkkuvA6r5Rc5ld5Qy/x7j/RhYL
gGmoUJz9yF2lkgCZ0dHk6K3deu7G8I5TdJ6nc9Za36t0iPwokPZXMM4RvcsalZUVPBGTAyYh++4U
lJS6XWqnMTYeTDvJ6Vw8fy6L8tj27MOBjMfXLrT+LJpjvkqESCgJ5B+SMQPY9lfSoYNdadivHVOi
ZFDdpcQ1Ht6NNNAIqyXD2NXdmkV2gKfntwsFMBZixw3kPYKEQ+7iUtmUqT2h97HDg2iEeZrpc+9Y
K/2OdJs3d9HqDW5OiZa8y844aYY9rR5nb2gkUDI1/MHwYEFQAaF5mlBs6N7kHo0EiaPSJpNJfRyo
HAwFoNAi99DaGq13CnewXK6uQGzxAcuuSy3PPIM9fNoz8RRIBYP51IbL02TI6WEjX9ogCXYOnH3g
bNap/gJvS9bsq9iJfQPx7te+VupNz5GPztO057js38zcMnzqelItw8I5ANosOWhvQquY3yOrhg9h
kd0Bk4MGqxs84+t6TxcVK22U+dYjNfllzJVrdMzeJqqJS2SYxADMwc6LAnG3XQscpZLgZOio7lFU
yHcmhWRfxVSiCbmW/J8zjwv3fZyUqE4bSEtGuD53zcVaqLzzuYt3Hid2IibVYXSw2/Fqv2Gvz69r
IsLQMTwMp2TZYhvQr+Y0kEccD+VpXfh1h6WZUfa1j5DkEKBzj11PWX5dF4LZjOTAzeytx2uIzVXd
qO2Cd4Tp7Dm0Jbk0itcgRvJu8xCvQ8m8+/Jx9iJoepfGiwVGBNRSkmr8TiddPrwRiyz/RsJhV9pH
0hgfQTO611xPgarOjU2eXzbupAg5nVvp/LSehOO09umpvPMbKiG9GMdGjhYFQCL2c88uPCw4JJZU
NWfT3nvYpnbM5xBNBB7uW5bQcCfoAhpDylnJc/XbekGy5+zhTNAnDkp98s1uii+IzrY2ZppzzeFo
wUo+Yo5+oC+INm3mfatlrL0UafhGGsp41oa2PWoua8EIB2klI6Ij7zaGXX8X9El2ieFqb5SC4uTl
PT8CubdJJl2wwt20A8pXngqz/WFNc/oi294kTRAiiLM4AyuGo50JptHORejW2yFaqlNe1RuK8BAH
OV7sOX+sAuTM5V74aJLqDK60sB9eDRyyKrMipblPYU04ZOm3LYLg0RLaZp3YiCW8mw2o4sKt9Qtq
8hOU48UXWtjsUD9Z5y4brPPcp/3RCGGGeAepNGkdCrH1WDmWQLRjJOmh6eakevNWUafFsRiFu+sr
A6HMVNNPIbP2c0A1v09TfNxrAssynLwGQqdnx59mobkHbaL7iOqr21QWvZSm7rtbpy4mN9lFtd2q
sPs9h6gzzLlHVPDPS2ib4kKCW7x34goRz1ChQkiX/wkjXd9HKjH6BO48z1qVbSWihadYD5tHipkF
fNF8t7tqyynOOuZj+80WP4ZUj7+PdgM+tCqJmqnpa5gEW+85+XyuwhqZUE84TsQ8uVzSy8eJjQiW
4pIr8Gg1sZqy+iCraVBFw+Ky4UDB+Rw68NmhO7TboemxsHoWCOa5RKShWZz1WbWgdo3VdHSzaLiF
3hL4Y92lTEhSBn4myhbydt8zvS2eskTPITows/7wvFAmsCh4ZAHt7doOjtYwk8M7mJdEXXDitFgC
R2tX5E1yLFR/1qM8Oc1KjBrDzdgjxvulazQnvCDcGQGYXI7zX6uEtnnEaJMgaXx6RXWNE+qZVVWh
2mPC7s3L4Ol7b476d4qLbU458gX3k5/kzZsz04+KFM1jjvMWXjgU3nGLVDy9V3kgnsa20p+GRN9a
MwLm1jUcSqgpuZuhm9zXtzTAdb49mu7J7W+O6dTPUZDON2kHh3QOeXTp1Dj82tHJata5N0FMbtyS
HVfzmM/gsby2mqbj9eRihSP7jzBQNrDMVNJKz5OjWyceUjZZvSbkfg7vHMk1HmCL5lPmHZhBhxvT
jJpbMbbvIQe+OZmwmg60wTUEIVrYpT86h2C3od8PIEaeehzMl9jsf/Yez1VsVAznA/1BlBOS5UH3
9tx/0b3P6uhuTM41q8KXoVfBn/QsXscsjC+Es4EhTeyc3QzNe6s8sW2GsK8SJCKaahU1CZEJGw+K
oYsiMFLVq1zs/Jxr4AZULEKa09/90K6JAieV7RFuwzZR/XAYXrh5FR4rHHObWPXxTC/60ZjzQmQ2
av10KF7yRPTI5tsXTD8RSXtR7ZfkjTw106FNS+s5Zkp2chPGAFWmgdtI4+mIiRhilTS6zYzgZjs3
5akG6+KTp1ZckXkflJj9NXaJaYH1+KynWK7XHmsXJOI8ZflMQkPK8UFrgp0TkUy9mpsWNxqfUBfz
SPhWSArOSlnriig/j7mo/KLu2z1JWvVmPZ7og0uxINEb0GS0blmlhdfI5Kag2rgB72d/mSgRqLqO
q5jHomHi23Ueonu1keLYw3Ib8/D3jD3mgyHP/JnwvtW7Af+aMMMswNBHb/U1rB4SHZDvGWZPjqbL
E43ELNYd6wlj8G5Sjq+s7s3XtvH7fsY7QYafee2gssYDftvOfE9xogDXgssn3cHFHnoxh0a7MAPR
r6JmhcfzdXQcTuVDctVn0JEMnyTMdV6MuZ9vSLDTR8o09MiB6UeVGUzAvXHGaq4sXWukvHQpUaU1
vrVJy9T/woGh4jhPZ2W1d1WuewxCjWWOht02CcbyMGFu3IIGBhlLC5jxkNLUwIa0W5TUcE6WpsIU
mYb7hKnsJUGUcBlkFbL2e8CRRBN4MOmBifac+7BTkn2DGZGhfN1+CrM8vLQtRPEBJYGsO/DrrATm
Du3o6Ht11d3caulugbo0FepmKx2ZnY/J4JLNbiF7bqt0N8tgK63SOa8XAGPOOdUXTG8TUybfKuN3
Z7BRFvfSw0+bbUmY745RNP8uaWTCYIiZqnox34RiL+BhJKYmj77EueU8OTIjLXlGs5nBnSRhIXyT
rVGeOfZyREHwRiCIulUd4tXcPCPT2Wj9iKbStotU4Rcqorgrl23Q6mKPEFq7dYlt7cyFDEGCbnaz
DncUmg2mWPFKU5qkeQclD3dOoLkz5YR2ask0ZWKYR4jxELB5oaM/w35zfVI9lmMXk6EiZ0I4RWzC
uKxa5uGthoiTE5/SjXhB8d4laQ+3ZxHP9BOvodEdV/cl3lDY8gzZN+PCkIQ7gC/vS+1bJkDve8aC
FYBVLSFhGxfREygnkmWrp26JjguRHpdIFaVAlwWF8SYvAVlpVvEurLY70ZoE6eaW82Wqa9/Ev/li
Rc0LrBSyrZXWtGg6+4T4YXxpzPGomctFx6SCDlHzJ1SC+4+1KPpZSqt7wp7ws12q6EJTLtwIOXiH
IMJynsXt16DSng3mo59S4Xxn43FAURPlg7h4U1TiNCgqDP2B3I8XHC893r0RUROLRDfv4chqt3jB
18z+sZzyFCoMFjRjS0f959QY+0hrT1HdagcUQHKH8wjYjwxeHNY1HbuVoaLdzIkMo8Mg+gAndIc9
T8nJ1r5bl5gwlKyyZ2BmfQGjmyNH6FkvMLnvaIxgMEXDegxHgnUTCzviWv2vv7U0HRpYaK08dMk8
v8xTyO3pYeKwNfD+xvCWTSUWzz59QoqMNa6cwq1lFOYxYMnb8NQtX22Lxc7WtU+8FOV+vXeW7kJS
SkDLN5VblyHA1BR/0OxW+8500JeC4B8Xe7guwIvdclgudPZ+xmYGIIsMZz9P24Akd1ls+hG5icja
+EQxeeBFd4gNm7p92Obuc4/Ge6LGHGlBc9huFn9SWSh9ZOOWRjuTeiWjpKFpXsqx/JUEaLy7CalV
bmxtvRje7DklH4oRIK4zu0c+wZlR9mTxdU3SPc1qBf5QBSE0/7nm+GilwRRdOPS4I+eP3rfZrjMn
EkbGcdxHGHnXYAEGC8VJD/JyJ4002hdTVBxmDL8bs5fzWYzpD03Lcsx1xMVAdoMmD3bQlRyDJGp2
v0uldjUb3H+y6Fl1iWjcLAEsjLYvkY0RyrH1TLRRdkr/i/islv4+mztAXL9PiEZ2eLAb0uoMSVBm
FWUd4SA82dqE4ShlkHUIh1E7tkoc2FTEvRI4GZ1FxVAK36NLC+cttULjzlTkS4oON0PxdqDORTyo
mAsrfYFQoemIBvEeLnr/xNnZXzfwpkxRVGq5wEhd4f+0ccVik7iZOlC6FpHJdgKdsbXCY5OdCwje
LxifrV3stNG5Vitu745QDd0JywhjJW+Kk9v85AYNIwgtTi6encTHKR4vLqHVN+xMzS6G7rCZW06P
GVKKjeF6rBQOcoUgSkmMjhuq0i7vdyIpBrIyaFKvF0PAkTCdUc1Hf9dEXb94s2e+AIp6l9qeet5m
lA/i1IjGh9DZEKC0pccPU5PVki0YavLNsoTrIU4ZVOpPN20tWuWyMbS3PIjbN2jskoiJ/ZgTFEdO
VbI3KduuqY7kuxJzSIIPPJI2E5+EC0t6JFKbG6+o75rj0VsrtVe3itvz2j0VhkZoljkRtqn/7uNs
x1Bs/KIh9t2aAfngjRqZsEjsQvyNNGc6YRxSXZCAStqi3lKRcHK8echikR0Nz0OmYRxC8SGIJxXf
i+F5xHD0KGw7f8CzIrNyYLDJdrFLepS3fT7Ks1WDwebnZFZcpbLzNVpmt/VSKrDc+pZu8bBi6Ycs
2Qn89fwOCXtFVcJ7Osyv/ZQjvklk313oSdEbTsTwqrVpfO+b8isWEba1X0ZXIAqV/ImEkonQSFxw
9mxcEQJ/BFu7LmV7n0E7F62DeXJ025dKa4WvN7/muiWdi93pllTI0zmg+EYbdC8W4y7yM6CQ8Ajj
oVQLjImbcQ4pWFTCiViE8XAY8c0NXYIuTeptORCPnrOnQqwknzMEroF4DiVujpz/ul5oAv/1Fl0y
jEQ8SP9CG8fM0DdG6qCZ5kB+Qh/ybhE2dg7m7Nc6qbGM7ldu5nK/zmeBtZNda9jIhhLmZzQGnyNg
PCdzBPBZq6PEkrX2pgnS8tDXAXTWmSOq62Q/Krv+kmpGd5Yq2i+e041e8hQelX3/YWgsCjJCjDN6
t/XnXpVg68VtHJ1diu8NpOCdgKRPYW7ku0w1q8CMGkwyaFCIINqLaXQ+ewmRBZJusVl28jJaGCA6
Ak+pgXwsIwNJW6O5LwGXbD6WTYdv5yPbpR0ZMYbAarqZ19zrnCewXz8jBjS7TLcQEtmAz70KaAiN
4HsWGMm2xUpB3acmr7l8WTWZ6BH/Z0UevAXrJdJwyzAIkOgqBlG5fe1DxzlWovq+eNm2rafgGTTj
1VO44KQTySl3gB95rThYKZIwfGRsmLQXPIk7iuEtI5s+fnGg/0+6/hWLOyNs+ARpX/eHRoY/gzaJ
djb6n23YGvVrQ123CxnsAnhIULFpWkshzSzq48dvZX9AdISioiNRgtFARSVrBsv4ClUJEYLuOc+4
+UmLd6tm/5d4QA3zxXDCePW+WhddSaESunO/tzvCG4Wgtpxtr95XJLYci2E+rX5bYBTHefQCTKQs
vu0cXexMe16jULW46lE5ot61M+Y9fRgNe9AeKQOCAjIYEigWkKDkrJWkqoQfODEWCHAMcVnH3euU
Vk3XrZTDmcOUWl2GeYv2sjrHuAKQuATPmC2Hq+llN5R7eLHQb/q1HNP9UmFXNcfcYfeLCTHP7I8s
Q24bfCvKL4NxST/maMTUkXmiwGoSpaAeye2rf6xfQWhNfUFX6gtBC7Fppk02uSznfEsnk8HSefBK
lEEtkQizdB6zqxGayENdQmvy59Qyj8miM16esuVQdN8szUzPaWeEh3qYJCCVQQMR4Y6PwJz+unCz
FLuxm5EKAn9wRA3WJPNmX1Ke7OC0eNfVTZ6mjhgQEfE+G+CmjCVnxqoKPmPs+zrkdf1JgIMN6Egc
LJSVOKGkfe8VUGZUl959DYyG0B31zXZIFNRZM0L77+x0PFCXVRViik8AwzZZiYyTpsS7Vlmf+Ibc
I2sP7Vj+gsv6luOgezHK1PPXeKb14qzu8gy1unCLs9tlSrul7Lfwu6/E3RgH2nX2eb2IyERgYs4v
gOtoeCuvOJy67ySv0vXQKJx9XZfjvkgw0CnLJGF7m3wmk69BVId0gQn4MAdvHbpG0pHr5OxgSv94
j67mPqkkbQyQHu/WoBJNS9StTlsY+wLDG1FBwryJ0XJO0tbPBlkil9H2ftkeGak0V4tjIs1vDJTN
z4Fm1Ju0BYiFuPH3OhKti+5eu+186vQ83DkFyNr146n9jIkNAxMtILtnKpBpIJMs031YHvE/9jIj
+xllt0fSnW1BqBGuUSRfowpYHo40xs9B6O11md0nfnvXnnzdBnta7NXuVquZVVisGYcYzT0A9Rib
ehLoDBgymkpQLLdaXrwmPfJSI8p+OEp1HZCRiPmsurcw6lPuVZ9ZzFssGNisq0FZd9zeouv9PtUU
50zWqhEzvqyf5e/T7+u4tJ9dCGiybIFLDAtWOcS7LClbh3neDqIo/T2Gv7cx0vO9pWNMCa1lfB7M
8s1C8FMlsrqlJvnHCkfss4kajzK9ju4PvN1+PTvWF3xoDzGhkExVsFh/5InE7gEDGdXSdBpSHhg3
MuutmB6Zisq2SUz2KyEyqDuNfV4VVAg/qLdVqx6IhEMHh/LBziIcWpZtbC21VbniQKRvwZCi5/PV
KSRAEovcHBwbe6E/ICfmbWIQcFIycXN1JpstloIinWnAO+EuDOwvmYnGp3VxVWNfVBJ3O4HhoGcP
C3XIOWzdl86mpRF49uBLU/THVaLaTvM3p2+9szsSGd2lpnHUWv0g23w+pQQx+E3RWPvEojncW+63
mmnw2Fntpznn8BAwgz5WQYUCfCH/Jx3Ck2NUCPyVdQkJWryvUn4H+RhgUnXyXFk9++uiqFvkb0Xb
fkoHuCOMbbMBzYAXliPPD/IpZm7w10z9p7Bkc6Gp1O8zjQGoVla/6cl6W0fw0CXAbg9An77RPzJ9
p2XXRHAy7hZ0lcAhNmMyc7wuMUS1C8V9ABJIpRFPjvzUep/p2HWImdtjM5ZkgAKTvszqsr5rptR9
k6RL7OLjOnkQNOAMJfozmAT9uWlkv3OQ0yUaNP0AyOkrBGlVxVnXfrQeThQTFGB03nPJSc8LOCZ5
Xhb40aKZz7lboUc2kVwQf2TsQhL3Ni2nfPRWRgM3h7uIQOsEp0vqHDKk/xiB8uwoZpqX8wKv6eAU
ZnboB4p+sZjwIJTpbS74DRX5UhwnPZh5porWj5XrG2Xe52lmoFWjOfDFPF0AqQ8bq+n3s5JRNPni
4jVBe2lw+vVFHmDNqbTsGlyTYp6QFDo1GatKW73K5Tqd+KQlzc+rXr5yJAJGhD+xtOMbpA9etP6v
OJwppMiMbA+pf5Tt16MkouJkQw+JnlcnX3DsZts0BrjFVCu5iqm5YoTZ2lU1fxFl8iaEZV5w12xE
hQAZiSPSCoh65FFisZqISFZmQ62d871XMfbuzeowJ46+6wKveQ6CnGUJU13cvTB93eAy9V4gBe3i
GvNS9LTa66tWzHv0j19DNPhYBLjQtVWLsiob81GQCBA/wl6KF83AZ2DKBt6WIH6F+5pOQ8DYUKfT
WqH0Yg8fjUtBA2qzKrdDG5OwM+vG/aOioVf2JeqFcsVInA/JoQsd94uhpbspZd0Gv3PLgt+MGJgC
BQu2RRG9FUL6TjOPFwM5B20Y6Nn9BG3LqXEPsQJc+tQcH+hYUhqrZcBEyMmukKunh1Ymp8Zi5LlK
RXl9X8IlCg9VOt5hjBt+neO8Xotvz4KP4hQV5DjlII+0eVeWJGbLISTI2iyMZ8k8fI1G5J8mfyTW
cAQxQtlbjimJ7mJFZJ3Tdv1tyKzkVIUhoep6ZL9N6cNeSnx9Rt6+C010p4lBKBrUpX13UQmfLdSK
vu1ZzbteFd8cwa5nVioup+c3ZwLuv9Bl3ZlpG13TvPRNcleQgbcNmaaIHaRLmUZWGdMlayQjHqPR
ph/a4ghuDQwq4iI6L4wLPch4oRBXktg2Zov3Klc+L1kJJJlpRpiUHj95TRgdMkLqL6RRWihOkxek
1RCvqshk/mr3e45pzBjb/Dh4lXXJqc+QQRgkk+kRYeR1jYs2S5On2SxOTWiYSoOsHagR6LJi/wR9
tEl0ogvbUBKRTbBiLdaQcqPE5ZMRgsmN8DTxMDxPNhhS+JGkRSq+IwZGtIRGjR2AgPikZd7SOmo9
TIlcc2i3zkwikBjb35kyYTbJ0TfXx9LRL1g2ipOnp/Ql3FhubBTa20mtFeuF7y+8UrDSCK9g79Or
vM7MR9cIzoJRDAc9wnlZlXM3aXHhuRUdx2XkNu9ksCt6Dbsew9owx4bQVbZvNwWNbiv2zqP3uWRQ
fF8vUSu+QlDAJMqDfDHHWDs0IELT2bJvg5EoFR3n3zrm1GoErOn1TPdR5GxsWUFCkt/oc/NEP/5e
5k19b1Xv140Ay7qepRY4pqvLiOCPpv9wD74tlls+SyjpJzZ7H0DMNyNw9b1roG4w7XS6JpzfrrqX
gL+LSoBOZqI/zOqZADFKaYi1n2gQbcus/QIZjLY6HmCg7j2hPE6t+EdB/I44pGc00vf+FJq/w7nq
KYHyEusLF0CIaUKhtVZ768XUxHRspoEDM1IlhSeo16G4nfDE1m1O37IAZD1mj8VqiArjref1Q7ET
/DQMJT8wwk9VkXaHlf5ZAy+7hBqlLmm0p3+NLrglzpWHAiubk8+gInQYiDzrMUkMa/EsFEhj8hBw
muB6XANVIJKiLapHh9+9Pr14BMFzLvoxONkxiCr9a2qav4Ku+lOkxb2v9PDWTgjx1nziTEW80EST
ljbecABk26x3qAJnVDJaPTFuCQmgs+BUfcnblLFsJw4Rxf+WqiF56JM4hGZjvmTCNF8wQXlbjYKU
Vs7kgeWjF9jS5xKFrTBEzHAK1Sm16qU5GTURr92ST1shwI6PMRYGbhDvFQv3+GxakMQ/3su911Ti
oTZzXNmiUe+mlYk0mKd2/QNL4bl3wnVv6ycjnclPLurvSVYHIAFRz3p5hGq8K12FDJsU2WjJweRk
xmNJu+9TpQ8DYgcGR3+9SYzhpvDoSK4fTII5Pxhx9TVIA/eclFgInKjwzjAhSIXxyFzRcRAd6pxS
cEYtNDocm12BHW1kqka40xIDMIjMI71+OY7pXUOjeu9apzE4bVJNaE4DbSgh+PNfnw6E/sXqY/0o
F7dWSb5Zdi9izlKlQEC3/g3rx8LYnoWfKnxe7hr9lk2t3mg60AycWxNK2LoEKYUu87q+v16SrCJp
Q6XmiurHvALpYgOAPTZ81GnypaecoxUF22+960d1Mu7VpXHdLxArQmRzXXZEWX9bTyRW5QWXNFj+
unycUjK9++Bo/8VL/xsJ/Od/ArUffpeKYd7+bwj738DtoNz53//1S/5/orlLSOr/Gea+ib7/jeSu
vvoD5G6Y/4DR7rmuBSdduIYA1v7BcVeEd8c2DKEDZTdA9v6T4s6fkZYuXbYk6aLxl4DB23KluDv/
kLDbiTIXhgdkE7jFf0Nxx8zzN5S3Y6hvSzoefylnUN1VyPp/J2KXi82QS7fPJX7AydvBqZkxYdq9
x4y0bmP6e3wiHj91rq4R9xOjvyz8pS8mcUlsKRjU2Qwz7lFoAXgCt2GHPGZdPWIArwKsSazGMhBg
yIVtWgvNEr3Xx08mFEkj3bk4q5EuwoIuxF1a5AsACnVjL30bxSwGy9eWTBsEoW92ZLp0AzXcxHzQ
0rXPCRwJ+Z4v2D5BLRml/q1p7MA2N/rskBAUOIXhPDRzKOlxxRlOz7sonZwcC7Ad8/gpN0hO+ZMD
Jxh+F3HYmCXR8amcAHvrYnrLBs5uz2HtGJHum4ZjHSr6N790QRbWQhhiOeAaz8wIwUEBRRIcpUXH
423s63m5j0WcWgnD3VEM3+LWBD3lR3Iqpj2kT7141VJXdm9JY9W0OHURIxJt+jprvlok0+Zyk5YU
Fi8x3NrqKw7vHnngNNCiUlwMCcHej2OtGD8HZk4c4iYwSw9fL4V9hC/JGmRWLluvd3Q26EXMqXfT
HIwLB1lEmf0tzPRq/AJU1iEzzxUVzIrMAl+AaYga/IiwVU2bDERt18YpAQM5rowGhMEImrJvZI9l
pNWWDIIe5jjnQN11U4a4zDukPukfAyyVHezo2pC23Z2aOo8LoU76pvSGh46BD02HH2pFNg3fkI/3
Rfqjjuuk6C2/CRfW59d5MWWKpDAMyUQfuePKhNwFfxSplyHVJfvQVOrgWU/gBuhjuHwjMFIdE+gJ
ZN3PKJYmN0GFwYXge3zGS5mfGPB47vQnzU2ZYT0kswg+0qFfeGyjP1U+TU1N2IxWcZKaAJ8Mzbld
QGmXG9euyavxR33CxcuxXdQhVqYG6vGItYCCJSnDIt/Nts5OcTfH1hq5tYLInU2gzTR20PSPOui3
qua4N+5AlnRUUYVhj9H33h3MwNkY9Mrmu7n0XkSjGXfNrUDV5d5EbtHDGBp3Cn6UI6HQT3RCoFla
MeXsQ0vlAoB0CpbiCx5pzhI+BUNfRRswhU0IexqrC5x0Xj82u02fDEP9i5K9CPWdTmxM1G2SlG8R
FjLDbV6UxF4sqDcNtYm7t6YBM94mhxROUepYNeJU+IkTWAu8FrkeYgsaC5P5a2vqQJmkA3EVoYM9
a8F3TjTx8NnFJjFDrSsadMtR15P/vS6w/9VG9B83kL/tRI/qd/HaNb9/d7fv1f/ekNS/9+8b3V//
/v/L4BBDZ73/z3vNa/U9/lvQyPr1H7uN/IdpYK5WETncvELaRDN87Daa7v5Dd4T6oMXTphv6v/Yb
af7DcdRZ0JbqP4RJ/XO/MZx/2IKQCtcBwIUR5L9LDZGGq/IV/y07grwjmkwYAB3S3B1XGOrz/xbB
QLxvG6fZ8Ceui2GvGxEn7JHz6YqRL7zv/RiOrzDsZniQ78bM/YjtqI2VTsaMcQNoBPemloQPssT5
z9YOZhSdeXHqLZSDkTJ9RbgfkkJFL/aMjCL5yqnXPNc0+uw+9pWFzu8booKtIa7fsbZSVGvm517T
VyAwgEGbXMoUl+h3gxZASwLO12zQCHYuAz/sanPXsMu/S92qdgMHLfWE1je9t3F41k7GtEqmUPmk
vlsk8gvwrEFrYW0u772a1wxd/ilFGg1AbPEedUiy5JgpwirRvOesLlCSQJ+esyC9EoRCnoo4uyW9
x3Z00qelcc1d55Aw95E71gedee76rw4Hk+chNZfbR2I1lNJfLLXeYw2Li2Jkjb0znloFGS1iSHR5
PcZHIZldd56TnEjz7bZDK0A+w1c/AiLmiGMJc7P+ebcof3F86U/rt1wl6aWNmumIRdk9opqpTj0Y
/DvW5nIXavGjWrT5TjSRcfTmIPDjufdovk5lqtr00AwdFMC5N/+lBV5VwYixg8I32w72agOxcNE0
2iktps0PNWs1z/cO48mddADrMoX5RrYanfG6f0o7mn6K8TwucXZI4A4e+rEQL7haAIAxQBHLbD6t
4Pk5hhsz9XV3tJSPNdfG6ZZjiIf+oh/aHl/kVqKiPWrKU7ReOjD92zmQ52x8FgUpuXiZ5GdUgt2h
bMEpGO5bQjD51XANeYgr68sYf0XHtSpqOgyT/se3CQz5WjNs22jChkMhZ9wmpKTvrMCLOOHUquNB
PJsR22CNY8PbhXlq7GwthvarfoumV7gIJNVP43KIOq162a4B0W7XuPPsNfjPCQLci712/NcRoEos
eAjrKyWXrNzWiSbPyTSTRFAP8AXlqbAJqwjDWIHhqn0hNf3HZKSnEnHZA+vwLU2kdqZzDCUOUBo0
DrSVq6jJYeBi9Fke+C7l4wYxxXzmdkpI+bTITytG/cmqOThH8hfyBIwT0yUY6+TdrsfokLetuUUV
4EfJkv+UxaEqUayIxokuq+mMAMZi+5HYZkmDUQIdD/yxvyxGZYiz+3yDVbI/f7wicA92a+zVQnME
NktEm9dMv45WBs1zCAMfUetP/IXu/eM9mehHGpUBx7MSIHlgq5l+72ycWH9PLfZ4H5O1dcG6B8hk
SLqdY6ArEJDyXhHiOBvpfLxDZzneDkKHvJD3+hXrvFt7+pteWm+9njJbMNqILpGsvrq9/W3qihLr
e/bHnQAeD+o9i37nDqzn+FfEupuFn1oVB71evArhXjO/6qYjzkVS2ABD+18esIxNTig3kdAOmW5V
V/vLVqMuPpq4Sp/KNpE7vOE57HZwEgiYhs36lZoWQFCnjbhdbSdDYCP6k+j0nO63W/yhfG9DP5UA
LOph/IYmjwY/Rc1LjNR2zxTUvI56BdbNyQ7EI5FtYFflDwgVVjH8yKLS2jp10WxRaywYT4hi0zrn
F5EK9S6u4HXog228c5T9Zec6Dkyan4gS6wstJO9O77i8MIKxdrlnjZ/7brwHY/Rkx3pJQsZkvabh
+GdOQAaNxjBcyiz1doO+OA9i1d1diIu7N8LqI8hXVCNB8QNUBq4eICT2B8Iwmug0NnhrlWzbGZs7
r9pymazgE6kiyStQP8xVk35uWuilQbZEinBlv5ZB9gUjb7pbHeuzcnnicgtoJVekjIeWDVGr8dlp
+s2QjfMXkl1glMeJd7SUrmSplvmyFOJSARg9Z2n354O0arna+WP1RlnWHhlDHYlMyp96mEdvcYIa
pEkfZEjEB9SwMbCduPrsDSU+CaDaR8x2W712G7D5XAw7cA+e+KxCVxn+zm1IRLFpBcm5HMi2R4Mt
swqqAR7eRzOxpjql1ex7u59uKY03qLY0CteEUlVf0tz7P1Sd2XKjwJZFv4gIZpJXITTLlu3y+EK4
XDYzJPPw9b3AN253vyhsVZXKliDz5Dl7rx3gmWxC+ymv5TOxz/1JjmBQOU/Bvl+WqLAF0ojE1Vwg
hwxAMshiR2eEzyJUFZk6ADBR1NG1JWPDwLFzv158ovDnkiVZC5u/ade9hpUuT6ZLesk8mPWFcrzh
to5iz4VQ6WKaeMQofgY0Y7AysjRu0rLMP5KsuNpmaf50bb117S9SRYD667HYysaZdrKmOw1trfUN
MSo7dFfGsxQ1vxC5kl0S1ze8CqyvgkkIkYZ/gnhGDo3A4hoNaL1TrS+3BjevCXrg1CyYLstIJ4yj
4fsoH0pV6+5WvdCIwGljBXBDigCFSwZk4CEB07dZ9VDTIoqyZmY9k0Gva26NlzGKPzU5V29IPs8Q
XiN8y2NySiX95JQ27EaMyJTDuZqehki9+82ONZKp/qeSQh6VKsexXGeGaVl3+ZycmskfHCN6pS+b
nDlrAPlkaMIy15BZgnkXw4VrHMq5KIiNyKv3sev1SziIrzKW+ef/+yIMgYQ5rV7vfxG8U7sle6jf
4UJd4g1Z7FdjDalo40XTw106Tcgbo8DeJ0bUXeqRsBWMdsNnZH90Ja5lXNRv7ogvqdcb41EnD2Uf
Z0NyNOreBGXbZ4Ap9YgCbjS4zOvqnbFC7ilTjAc5IPoiToxnLSOMbYQ2Mik1Bz5VJI/rw/JUMomF
f1s/uHUx78zQfhNdSVxWhV457v90ed//qYXNjhm4d0EAh7MmfvRUqMnZaZX2yczm9n7MObHMS6Kx
E1WDx+h0JstkXnzxLcQC85N7i4RkJhrNsdQL7UB96lLzmOoBdRkmMEoK8s6Jb+jzgKSHwXGubtwv
qiX5Z3VGr+tdVIcl05Bwv67M2rI8t8e56a5JlBevCnHCpIbo84OrEx2C+p3ZS3oknMZ5Bil/hqxa
fwZdwVjIUPXLjLTnEuiNP+LIOFA01VACjPlGYMjH3Ec5g0QCiOuKPosBGMUYxhxoL+xveJMI/Dsp
X4WWvPdICPGbGwS+JFP1DgfwHDOFONt5Kpk7yO9VBhF3ubUHw6z5ul2Zr5qBmqYIBkLlLMunNyF8
EEW4DUWjPUrEwoMh0psRhz16hSnakpBMtVxRcMQmLKh56DRGYOmxS+SdkybWiygRMFcd1kSjRj9n
o4z0zFRPPxGAHWWkHobGaT7HEXMVma9kci9wCUbsY5tp/3qeLrs+emACTpAcvL9TX0zg68a8eYAq
ETAEXJKMwA7Grkq4AFiDOJquZiAhkZdnxik82yundTtxmNb4HGkhFHeOyaGZVk0IH+lSOYJsqz4E
/1fALhqh2VzHpi5PKWja/VjyFlZifIeiuOwIdhrjaisv61ah9LZ9yRGQ7QNdoXLq2v6ebYHopV4v
tnZS6cfMZV48F3I65NiD92sE5+iSW6ZQYN6ZU2feOZB+N/1ggWTJ8UJP2EyvLUO5XdnMyYPDjgA7
pSufO8ywmyqsu3MbqSSKLHCMCHapvRTN68NE6NoGmW67G60eAR6qZibqTEHJl8EkXJh3zCtRT//m
JIet3IUDEFV2g3/LF2OXNG+2pTzVpvFC2Kp9XLlX5D+hGK3VZutkRUvRkaSXloNWqrXJv7lpf9JI
tn9s9raNuaiXk3y0oTJJUDb//Wr5YIHsE6+xPP+/f0MbMY0LcawNrXukc0YCQ7EoW2x0KINa+iWL
Jda4KfdTLUL6vEgv1v0JVgadLOw5Gwb6qC9lhDCgm2RJyUC0o8a0JWzi5mJFIFrXOqHC4vRBnbFJ
6bR9Negzf8tKa0atQGTds5L0zcN6Ck3G4kebRR5tI4NKwSFeZc2w4CzT/9HVaa/amX4zE5Opj65c
1o+yEInACSKICYk2Q9xGl/WhXWRNq7bp/zzX2gv5PX+LYD16JpfiaVCWNPuqxJ/CORI9wKVvtPSS
TQhVrJEP1F7ikNcHAZwcnmK3iZZ8h3X/+t3EllqE8EhjqyDJ1bYsgCAlyLhJ/suvr+bSvK7fRtxg
ZIXQTNRdqNrSpD6J3PBPHLhfBTRxwGJjvYvr6KPUOOXWsl2KIIR/GTOfV0IuT1VYaX/RHCN9GALc
3pAgexcaZxNlDoC9on+C6zbfWzqtRk7Ebaz9YTCaP+ZhsfstHJfvnLQkuQZrM/B3y1vlPN0Yxpea
AUo9NXblZ6XuT5EkqrGXEDMUJ2F8fij7sXxIgz4+BIJOb6cbzR0acf+38lo6CTg2fp9auwl5HpR7
hWDQMzhSnC6dEQKLzT/6sf3ggxsuShvXT4Hhtgd7sUvAMa2fZs2un8RC00EsvaEMKh9VVWqQNfBT
jiBCF8df+dA6GWcvR/sj0c5xJFC3+dhjQbP5R/Y4NPsqU/LHKMGnNVGCequ638lSSNXNbO+G0IBX
6ShQeooAiWxcvecGcWKkAT/1bl4E2IgIu0emnfkJLjD0i3Nf32UG0o4WFnOQodV2U6d9LoqCtV35
SVx3euured/pLn2ROBqPIiDQfFbRPGgdl3XTRrBaehn5UZwXb6aCaQATTWEYztYEeu6tFbSRMf9y
pTbsxiIar1FFEFAIYpAtomd0rNjqadIVvK1htse/XewmreHQ3NXbyRmSe0D44lST7UgbVp9AB8zj
DsU/iS7JQN3eRG57qoYKNY5RdTvAt8jdGrx1Sn+vJDmLIXJe8ke3coLI2X8iK3iIGR3T9qRQdRfq
skSjJ7QnAcq0CbVnVZ/QRlFGb6wfEJzbJAqBRiRPZPs8Syv4G6IYMuwm285zdancOfMwDT6oZvMY
mhur0VNPN50zZAq5FWrK7l0/NhEiBHsgbpWsAIUpIi18AL1q5CNiimR1wgi1n+qE9hKhHbFR2wck
QR8JrlM3Ec9qaT2KGttyTEkeBPUfpgn6WQlm1JxZtamHDphWpW9KifdWqPgh0VTVnKGTvaIBBS54
Z85un/rk3wXvmc2mUsw/nCTMbem2AOm06W9A9uU2bxaX+8KtnwdOs63hbBgy6Z4R9vE1q740hCaM
awUrApI1ZTAuNlp1RF6Y59Ul3vDO1SPXLwQBZpOl7wONZAiJ5HEzjPqDMTp3xL0bLDlIH2W3K3La
UUVO2NOidXVlQrRDyEhU2HFxIPP6DuNkBTdbmAe9mggK6RA5oGt8pK3C1RHYr4ST0WTRGB04JME+
NWb6QVQ6GYPT/BIKdBp6Af/PUcJTJ5TwAFyqwmt374YSP6qifjZWPhwJGNx1i3AuIDJig+qpu4pQ
2afQK6G6RReXDeVS0W5jbiOPWCM9SZN6m6fqJqI55ptfmVKKHboQflh2Oxx9d4b9p6lFce503S8d
tXge7canZf/g5o37rynvM0iJToe1o8i5iaxazBdFtzwTbdmoJOYxK2ikAKhFstJBiDTGhywxwm2C
tYNDK8ZeE4rsrD8KLQKuALLW6yRoMeZWHkVgvjXEgBIZl1QAQ4xJc8MUqBekumflRtCzP0y5tbPi
GT0Wfco8CJIthlbLiertohrdVKP+6ua59ScVs7UjJC5kaG6W4NgyTJFT7l7bzWIGPYWVXZ5mCX7W
xcHKbwLSjN4VZYhRPCjT+MMZ4ydJxtifXZCjupwSekBkOZOcvtGA1bqQcM5RGJ4rsDoyDnwjNHDP
aaa2uCE5iUzlnVNYp15qPmBKzrQy2FMOxw9ZCoTOLVBzdRABaT3An2MgPqTM/qp2MPe17KlwSrW8
TphJez6PKpfzSRBTkc5g5aFSZoeMQPdat3iqG6G4Av71Jrh+sDjJmRHOD5k3ZGcmWrKHgG36gFfe
pGh/9OdgLm91rJaPYkq8zKIgGeDllOlCe6DR5xgv3VCHvqxLeNd9dxqt2rftufAbh1Yfg99Do5nn
bGjPLsDoTK2wy8M7pbUd0U8utKcxVraBGzeQMeOPMoqyowsEic5Tob3WdXhwm5TYjFK/dr28B51+
A9/8jxHdDjXM3TS1g2ekkNSKIn/s47jbdUpF5lNIakyuNMBU0H2fMjj7jpH3J8cBgdxml9QgD0Fx
xd6w9eHkosmaiUH2MO1/sUU1uPf0e2tsnsQQa2fcIdAanfZQOB9xi2WL90TzHmNYsaDtlA9wAry/
ePfHCBCN3oDIricbDoA6vNGxR7QiindFdaqztDZa72Y7Q1PRIpkVuHL4Crw4ozX9rqznNzdrn4ng
+Fneg63rpK+TPv1UqhHtIN6m+ylr78NJ+TEQS10LA+WJpLF17UP9weLoQR9EicvY1wj5uZMsypeU
HFCandmRbuzRKCGZNC5wn9mA3RyS5vNoQh1jshDHC9i2dRbvqXUPnxFVaykUND01aF5tMb/NhFGO
8z0BqkQOR81TLUnVjtyXCOVhPXNOWDjiWBX+pF3+L+kRQpUJOAKdy6ButHqboTDlhi32NAecjci4
NJ2GFIQKcY0d6a/RPL3WrYi3aOjPoQEBChH0z9yZuFtKutI4UjgPMlD3gVXM9NZ6fYPKDm/mkCmn
coAxlAednw7TT2mHZ/qBsY8J6YZe+S6ZAm0/jkNyFrGvUrji+9F9ZYbpPVez3A0VNAs9kB9GjbtP
6/PHLEEyCCBBsKxwOgXatSnLanqDH7yJTES4hjtjUXDDDqt2jbRuCSouzEs/2PedqnQniAN67bBP
dlpFWQxFsq1MTIF1+o9+fcOeZ6QAEgUlE6LOG4SUO2rdv/ncEzqJaLxx79OlloqVTGM834dn1cKe
RQQXuQ0z2nfXAXVMUIFv10hfIzITicFc2iIO0qOB/JauUu57588wywx4vv7My70i1cdaT5nD0XDU
fBTkxiaWNj1/KmdPbwd0fhYmt9gp/rKkfFZTtafqKrcMbxGjs6AQz9h/z2b1PThc7Ng/vbRNEElG
7V7HQP1RzS65fo6vO256f5/VKd38NENGWPULRgFPFaOGvG649AUUDrOE329+L+luXhRrhMXY1g17
Ma6lWH+HZy/p7TQIfENRAO8Wr0npGvilnytZWi+qbL8NemO7Oqj2Bkyt+1IWpCop2Xc108Upgzd1
0NwjN8mzDTblJOeYw4xdNR6FtfAC5lupnQeEbeDg7aTJMgFzwSIpaWv2TetZUH6AIe4Cm9gARwNh
aOjWPwbApHbq37alfXX6SAOCVo6fTvEzWosTzD9CTtIlIKvp36NSUuUuUHV9qK8Tx7+qGu/d3MAF
EWRI1br0g6Xpn3BCwFR2+tiUKDFx0cgKyBtswh3BAsaWVND5GRPGfpT2w4Cb6JJB49qGdosEtQ/j
Xe5FibbAsmq/E5k4WWKsNuwZdDA7iZs3xOTulv1jHH0ncFDGUBwibHV+XAPiCsT74pHfyJGGH8vy
YmqADzZXAXmJdnSca4WMB7b+vu2zPWe0ey2FmCZifScIsoZbQAZAX7Q2NfA07PipgpvpoIdV7Abb
ZUewu01lF6jp82AAEky6UyGt4kCqJQO0JNg1ETp6DDWEVxjmh2mDtI1D4ytxUuCVKbrWfBcMiA7M
JiErjZkiEhFo511efYArSEgjHpKtE/MrS0tFqCsauBgjXiNMmXsTFiYoqpnDCU1vUx03bV7cTwyr
vLxviQd1Af0y56UBYuAz4gRhlfBI4I0px7n7TskRQuWGD7PvrEs0sfHa+I89EH7Em5LanmdHexkl
cZq+Jnbw10hoYGZhmz+okPgjqzY2Up+4j/L+YGMVAzhWy2tgMd+J5fA+z23ml5psN1ifoBRV4aeT
OCwlc8kF2iC01sBOWFnEEkpuclY7dPAAJ5zwlRALV7vvY0m+NJ8mQUOE2LMeMjEjyXHOq5M9kqPQ
IPdw0YocJ4fU+qC8BSGpB71KZIY1Vnemo26VIEOYiZkXbmq5CwvSY5KmAnAh8VZMglZBXbOjJpk3
WUCSSrYOOAZfeqimflfQYkMPCmCp6rxRaR8geNHLzEm3TqAnboMaR/VkWQC4sIIx7USxIQeaEO0w
vS21Ut5A21KGVnJMrG7EB5Vnx50A5Om4AFRL82w+y30Vuj5kcgmXE0F2pZlHhzN13U/iEKZ/Ixt2
NdODAAMaSbKxcaeajLBwYc9UB5AxOzt5N2aHQOSWO5YjYm6ELjZTA5y3otaYaFBdTXly0iNsHkLP
sJrU5IvMukrybZ4yIYRhqxo/WYLTvzZvfVbmlOrJXRQrzNDpT0j8PC1AFc+2qif87/lGzeajVstX
hQJpYwSJuT3i3P+JJtzfetOzFoooIgSq+adhpfVjnMwnleQ5QjymC3NkmjZjoEMK6cfLgLWU4A42
RmCS7Lk8EE00nEM3BJCdkh+o5K/r0yPhR8d07p/j3oVQWE/tzkKgDJyWue/6XCn2trQXrwgYDR/N
vHWOXSAV2D+8FYbNrJ96ZY44t6Keliopg7xoul1jlNcHbGLvammKvRrqco8NlQt4cTDkttmc7Kog
qGD51tHH+WYw4irj4QbLTH+1Z6fwsSPRwVLJfScgHRCoACIA14SBehEzfc45U1FlngLBOTuXPX06
fPlHM0F+kJVDfp7ngUFrBCTxnC8Tnl4ueL6CUA2pZRy/zBlEk5VofCt2HVSPrWZFDVFnmKTmuTT8
1eddLwl9Uob+78u5LaqCdIxrf5rH/pV83TZMGDgT9ImuQeQ3EyIMqjADCOQgwqsW9kRjxyPbdPCN
xqi4rRgk00SAlSMZdF1r8pn/WWQ9VfKddrfCoccYrkaT+0Vohu/FED9CWuzP1bBgjlwreaS9+WDX
tXFx5ix9FDNpFq0zmOnV7JPpltXduxxr64mY6+pRD76NMd3arYPGYDE1hsoBybe2Y09HYTzI6r2e
pqNVYvgKo3Xw082UdkZzGMEE3iiqEYzJGEew4p5tM970ixV/fYg6AUUG09DSIwrx7Z9Uw2m9cmrf
ILHmfwcTHkWGyTpoO1+OIlg0HJt4LEx8gUTYb4pu2a4ayBtO61yT5UEofUaQnjxUo3TO+oyjR6QW
qSiLVmOIg8Pq/ZmWCZgbmpj0qsRLBijd61W4voSehepO6zkDrRFfQxniYABQ6A09NZ3l1gjNF/wr
GU1gXCcLL0tAzRLsdLfSTuVigF0f0nDGyEX3ajEuRzgs0I3Q0qFFfRkNFBFQ6onL1ZAy0HVhgF7i
pzvkCw+maEdoGZVuc5qUrHyLvHj1OIE4/GfEyrBbcE3YubNL5gTG3Uo7jsc9QngW8cgaOUo0OF0T
R7rb9RXXB4W251YGNYVWpWUBQ0N41a6Sp1wyyXmctkmuW1cs9d2utPPF+SGybSS0+imJ29n7ffV2
wflYjbaDDKE9hQEJyjvVmU24uVxH9iKHXn9eVw3IvF+7S5mZEdukdDVpILzvza6bjNmLTHku1Yba
fNGFzPQdbUcdT4WDiISDDltXFuyGqajuZZPYKACKpTWd8nuTP+NH1iEmmfypIi1GukOFHRB/cpKS
t9lOxYiBsM/TbT4MXy5mNqxOpGrJsHHP5khPuBNVf6rq7Cvsanmwln7umC/t4mqyfxMvuiDE2lVY
4A7IIvn91bNYBl7Euf8MQettvRvSlgCrlmm6F7odtpCFp7F+RbD8tCOvJ9wojRNdU/Nr/V8gFQ3X
0DlCfU8v1SI6+s356OvH39Wyxd+z5ois8TvrQ0jcLsr75KxMM3+YppQqIRrWlajR1DSqf79KQuPU
OZm/fgbr5bJ+EIsbz1MTe8ItlnKOq2jMFelyOdp0ptxeQDMuyCpd78LWsmb2Y63V7+so/7Erad6J
5aGvKKJsgeofytuDYrnDIbfT7sx0jO62brwKbLfQWjrzmjfmt65a454JQXzoktxhoJcqV+p1MkLA
GXpzjKWIRu70VtTFBVBa9tQ3wt7KBL6fTc8ahgbzM5Qz+/XioJvHdP+UcHzpICbcZy2NwJaJTjik
BEe1qn3QZDXuiJ/Zs1IVn4VDkAN4agoper2kmkzpDmlbeRKKcvht3FKOXloQcr9wLg506en3D0Q9
fqdKlO+tHEvyyi2dwN5FLganho3GSpqHvp/lAVGcy72ZZl5Y5t1FagR1o7ZRD1oOaAF3H60XEAZU
bVy+8M2MI6yq6Fi1Ah/K4qKNi871Gkvx2raRe8WMxTOyi0fkEfmXnEv/d5GDWf82aCbHMEMdjwQb
0a/93UwaoslPWkUKcw+F91yXnQ42HbVZjUQNOs4TIP32MEDE3GmqBoWg5ITd9hh2+7XzvAamjhbB
GMK0Cdc+VrbaXZUJZ7RbxdOvjm3VQklc9du+hh85oBazI4Y5q4hAOmoA75nlmWnkd2iMyuvvLS/G
wo+S5N8aFqLakFrIgVW3v1MeVw9JXlkG3atJqzeMWxr1cMr0Y5Klyqu+iq7sqPinOHJnOWr2qLsh
8ha+CwdK86QHAGAweHsOQrIJbVxymjqPtNLHq2VjSCWWW5wRJ257s9efB9u5X3dLZCzgR/hnaI7H
vTrSGJyWbvq6Yw7LVxXSdiBLOibZcYi35mjoHy4MzFkY+983fQDgjGeoQR+5bFsa4XIboVTdJlMj
KCvLKrc+zOGUb/uObcPGJ9hhkyNNUIu051HHwpjK/iu0ysdwpBOnz+QdRqbXaW0KwN/lP19ef3Zz
hTMnUnioH+k+MMvhtzCb0NL7bWpPe97EvyZJ6JWKtErLEusIB6p+GZxoH6f3vx+FXic3gE7s4yRX
zkGtPdG+/P2Vo9AeDno3ff6uZZo1QfhmjPe7FGRde+hMRrGIv71AyIys0f5hnrrhi2PzzjC78XlV
FY1+K+SpZYr2VceoCggxYnPWVFAWLGXucWgI8RrK4EdDiP1iOQqFSs7Q2cIXTteVU4Bw+4ZtuI98
9CloOFuFAt7Fus2S008n1P/JZrVQxQbRAxycfYxIkBSdSwfteRNk9ZOia8jVJpW3K+5Ze1uU9/th
viZsSokS7ZzWqE+KRoaFNXJkY/FnAbYGhE5hBSuYyysmhg6TsHvUckN4XWS4p9YEYxekKGKqcFZ8
AslRUVqiuE8HZfbKnKw8UanqvlGPdNrLv+s4qRvA9Vuh4o/kXTM7DCw2EJHIg+hT56k2kr+NUldP
wOuL3Vhj5lr0VtYgP9PYNi6GBnaV6Irdb6zQFGEPN5V6lyvtW9Vmw6Ggd81k6i0fYL9GXDKHYvk2
i4anie7Ldf0ZUtt+Syc7PRfCfl8H3aYm5NXoJ+brZfxZmibWZAwl2PyCz3VSZ1Ojb1fUgEEf6UaC
qYPghyZDXDkVOEv4NMwqmDeEmnXXIzVArCPomW80ByWEVVr/0dDh1iC0tMR+n09/OYkbaNC69miQ
qxnCW76KnuBFoyWXd8VzJ2P311bC+aBY9LvqyhC+xDDAQ8hwLAin0l9LglhkI2EXqOrbKmoQhsiB
ydPd72IZIfEFjUxHgi7aUqWWxdwwvScQWgx5tBugS90Ff/mptdOERx3vW1HcksRE5cSkZ0+eWHR1
kxyhnhmMPkyL8N4uzS+CF8JXeibmEbYwwFvhnqBOGOTRqy+DKR61uUv+KXn4jFcme8mLots5RB5u
VA37srHk/CWF/E8VBNGyvqnTazAk8ZvFnEhbUNTYKJTNMOlHpzeXBtiwOB5YV1hNgAM4ucRIpxET
FoOsWBao9SFe3kde/kRIebAFvHGzwdyczDZgzY8hSs/5/Kmivdl0CsZrLEbVjuZj8Wh34Bsx77xr
MrsjkDLdioFuvLaIB8cuZWaeYpeN4vjJDGbml1GLN9KI53Mi7AaCgCPJTn5fjxqIn7tboZvqTYSL
oxBtCiSsSrvkivo1mJSxWA/LfTuFAnpmgz+21Z1r5VBIQuJ3iLDq+tPodAQ+jfdFzVnYCBiwUymT
rZcvusgw6fElafeBk2M/D37C0EDVoAj91gUZioQcV0jZMhlBehOo+cLXjl4aU9MPHK/pCbvdg7GM
qxxm9E2tdGgv+2/G7AoctLs+lBxFAkv1lepohE52s8JHW3NpzDLbCcRwAyA3P43ZzlJg8xuA/kog
ZPdNxtKKiGY30LDzc+LqdtiYiN0sGwgrpAIIRpmDaXHIZlqO1DOLt5ldxdshcD/REo/EJ9nnPM/E
wWYkqshrge+H89dxcvGkm0p6LUB4WPb4Rv0B+FG4V640Yx86bUsdio4efR2roV0ezIL+ixvdsjhR
vVEg4OKM+knOerCNTP276eofHJDuXk2CSwjlT0Fp50GoJeBUHf7aMzGoPXSlpOnp0UbivaN8PRL3
etYNzlboRRc4gDwURg/a0KEj2RIX2cqu2cw2Og8GZ9s4iJ+qLDpRPd9Pjn7qlzDSOR5p6H02eWye
kE7vtUw0kFIWkjud5w1e30tGaYb479sMKoFCfklddmXvVwREJN9C0zvACNqtdac7fC1yb5lKvx9i
oLwhWjmzujZPpq6PRz6r98rSwFD0SzqFHI5dbymww8JFn/2aW4lysaR2cIs2vEf6rCT17DHTOTpB
90mUGGFrtobdoBrqY43anla3WJZpuiBy/g6zmkxIPSeLsEgOzF4gdFX0rmUUQ+1XtWPmYIbPjSdo
m4sIrMia4KgYzVfdJ+EhqbN4EyT0H3othV405EhmOABKpFuDoe5Qe1IVYFPYjY5CSgIpuOQWxdzX
Nlx47oJp0LcdMPa9icCkX0JX+278nCvCr6okWvoDjRdwdW9UMZ3rWjMJY+EDTiRtP9ZRuo3ImhPe
dxKSOpBlhrz1c53x0WCGUJeLduYtiqrS05PqMkXuk12YmH87CAgcO/0smj9aO7+Og9Z5GlIkXbFJ
E5GH0aluE3HiJ5L8go1sGTSGGVpMlykGqC8Yn3leQWw3nwfMD17e8H+Vghyp0mCkIFr7+iZ7LiDQ
oh+IVgKvwZ5AXI21VRVbHIsgOg2eJipAf4AKYXfnDxzTfbMA1dinxeSTfRSw3u9II0E1Q7ALwkLr
JZ6w8ASLWoExa9s0/7LQhiXXByjP4b6r+CNPcZbfFlLQmIRvKW03D5n8D4poWE0MDsOwY9itsBaw
sVEFJX/hHL0R+2W/k76wIUYSdoOTuL5exNO5ax5My28bmIhk3+wSw9pPvY2KOGBuNHTP/Uwsg4oU
Q5tZ79wqnelYQpzqTOt7oGLCEJM9Wg7288GBgDTk3Wtrmc9dUnGXLdtGmiO1De3qgMrUyyrObp0I
vcroLA4ABrJny/4UYO1o7zBt0YaNZhAIFw0hARvl50CMcprR2QXfpm3SNIOnIyafOyA9BPBN+Pxl
DyU+cWhiiKzeh6HimYW2b+taOU2l9T3P806HvHdm0ZkjgrBJLJs4YSy0WNQJjMizPy69Qd+U6UvH
hUSYXX92lgB5rugXU7I8pSWcMGj03A+ms0c4RohjWvmKFRA/GyGkr1Vru36HHPu+qpiw62WDTiol
WcqEGudY3YFS41hMzaeqMusrwJkzsMTXsikn48/c/CEQz6uKSuzoTLeLsrb0yBE/jrbp7urMS/8O
ISRgRAxnzW6v7gA9tFeL00ObzfGNMfYT3MsloSi6UM6A65mDvyrI+0RzAVHC6vOQNXSboaU5WQvz
YhScoIWZj/5g6y/RZG27eRzQoRGybHU9u+Y9BMQPRtNc7PlQbWtl3LmkyiJ8ZelsgGAnU/cUzzX0
Fd29mbX2LeswBa0T37i+SamSEFYijkdItUh5Y6xQcLp7ByvgVXH+w7UzeW1NnxEI2sJdGrfEQ564
X2+lltvkK95Dfuj9mAPZhqnozJSpPYNqhjmjMIJilMWT5mWup3QhlttA0ZWLGScIFjjeeGIkWTSm
lzeV+OAZ+L3za+XbjCh1r3SLpwnqFSI4y2sGl6iWBPwizXvlbBcvSDQdHyQLrNIkBCGvzKSNtI5f
ROee12k6BJyAYow+fRxlvLCGaeQ0erGTgUq/2nTwNARMt9q7BPXsxoYPtqkMcLeVYR0ksRUbToo2
uNmg2VQRUEObSnK5kZ5RIiSUQuFjxr7EHqnOYCAzfszCK6tm8CptJtmNprozIpBwadchAus8OGyy
aJRtDvbCY5D54ITZ59irn8ZQa1vi0q0qVLbAhJgFuMqpVf0S1JivCJVmqsYQArxNQolctpsgb2Mm
yTHKuOmdyeBGQxS4b3p2YQFAaqxIJBADU9Kf1mIWOmqM/pNeoESHuxuM6YlDZuMRdvHPkWF635Tg
MFmvN9oUV+fWjXHQBXelHgJzJQ85jsWdqh9a1fpphmjwJ3Pw3ZJg61nRn5reuSyCtkPOsRLiP+7b
kJhI2U/E1SIfN2omHaLkvGOko+cIdCOS/CTFvM19X5DYw9Q1KBdGUYulIVCUDbWqwWXSLbosk4XM
0Jqd09Gl0W7RQv3BMA73rT4SRVwcm6H/MsMg3wMxNSEyG3rynQo9xliFtJq1/87hLSoE5AlIGdtJ
QWBbxAXUxTY5cgxQKJ70cts+TpH2J1CH1zbHHahyB2/JnqFnPvA3wHgSvAdUoyH1cskD6vQn5j3a
tmmoB9GhbeyhQw5Uwumf8jfMcP/yGgOugzisUxBs0U7CScApxWuCBM3Fa6aVnJAXrVeOa55zjdjn
oJlbmTo7JZ4p6w0u9AEZSn5q0WXg5wWaD1zKa12aPWE9x1td1z5LK3+pCzTrEyKvOiFz0RpJtAXk
v3XbzFPhhG8QUUPmO6JtJvWjutqjdeBzRkAiA+jg5UwNq93mRjDHivvt0BTzv4AjCwrQ59Q2WKSb
S5lYvWeUcOdblEUbG0r+Tln03cVLE6A3S9LXsDbvRZBbW7roB1AAz8pEuwlX3Afwn22jRO+asB6A
5CskZkiPkLFtj5+bmyX+H+7Oo7lxJdvWf+VGz9EBIJEwg56QBK0o7ycIlRG8SXjg178PVL94VdX3
nRN3eic8okpHhgQyd+691rd69mF+DahhsHa0eJ/B8YnmEMk25VOU6B8s7DVdoCdPeJgDxuGe/Ioc
MRB/nJ1iCBwYPa6MPBf3HAXSSbszxoBxcnDnOH6Uwq03VJv7wsiY+IxPjd2Et64tbjrSFUcZPWOr
IdTLdIGTu+h6mPpvp5BpWFP+6MyrITFm+q78c6y6YVP02QT4UztjhnNZkQC9mYSw6LCAGtPc5roe
+ioZPxyzZDhI4lasNGRmZXrjTW8k0N9kJsiwwdRjYOT9AkdW76x2TEW1ITvWqU7kU9xtSsBMpGLT
DZnieQuDxG8K9ZRjhHVl315lEKXWdHatDXpDiF0kNKzd3L7Leu9qZEYNjeJN6LDK8dwzv5KI7pDc
syhFrV97DZnkpk0ub3OGxmWtbG34ICL6REvaWJng9RchqC/wsxwwNN6IUJuO6dTfDTrTVfTVlKK0
N1bBshTllqZ8xRReV7dVBiFfpgZu/hggMXyktTEq8xynnB0nw9HXpWZdA+8ZrmomvmxKc5SkwOXK
H5rL+11kstmmIU3ntLGPed8lPgrBcWM0TrkWVflhyaDhZVu4W5W4H/XoexBY5Nul7byPNWAFA1wx
C0ndLGPeU+y2q0ETzOb68t0zVIdFhUxrnYQvliw8txYuQysHI26GhJNaFVP+RRc9a9cFR5r9pFB/
mi9jNXJpD8PKaryYI5mYNlkem34cB8xNvX0U9FfxrF6CNDF8SMzbDvggR2HWPCZ3t2JyT5bRechf
xA0AxwRa7IQI1fkcvV6hHmK1mgc7Xkc4u1ZJZGz7GblzoStqLa/EhSqTYe/dNapC7Mj/WYLG8LkB
iANLGWmgajLDGHg6407SgRcKZrmHvxWdtOVhoE5qqVTBncY/wMgzrjTGetPo5GPb8IMnbyEm5Mjs
kc0gB0yGnY1yYR3lAaoid0NtSek5qXHTsvKpDuejheAjbhU7NHFOwJwy2nOIhg6c12KicUFfdRZh
qfNx0N364JkdSyK7Q86CExXDd1hSy6JzTNrCgIvHpJxG85WLyc/mLAAmluw1Y8w2wtH8QFkhvkbv
kxxbH2QHEcrTsLY98aQLc9yAznyUU/kYwKCnxbjPGjyUkMvnIjyozjuNg0wQq8zDVmP6D7ZyAfzd
hDAqxjp8nzkxdxU58hFfAIcCo4tCuRS8shGk66yqaTZo1RHa4nq0g/52aisq4bFB2MMWyPW8o3WV
bUrTtff1c8cZxy00MjvTINhkRY94FVkyOWEGqxGdFsa+nY1JZPiWdAz7TUJ5V6IKfHMR0AeFaPlp
D46Bj3gaI9j72q3GGZNkPbKrbPgsnDTqENkBF7ttUM86HwbHsxWmdPvUdUdXQOcqEvu19khxlgpr
NioFpjMrMXnVdhJY4Tk5hH5SsBKGcXbI7RAimdu+F2375OTO0t8DZtyL/jWo2lcntoE6uR3o2T5g
uvTRm3aHMoyBGQS4iblgMpms4D2u74re5LboOwQhlnS3gUBLTcoEwslPk8JhVWZWflrW4tOYR5SY
1UO0HM5bjOjKJPLMIJT3atC1vbkEJXWIWL8eqtE8IThCVpGb5jrIP4IGbyenx1NhD3IFDjvw+6hw
9+ls3+L1+BYK211nZCXVQ0QYgE40RsQOkNbjrq/p2xnuvWfNZ9qt0UG2IXFTmYVD1wV8PcFvOlPT
+MW6j9gl+z6Fl5xQxJRFGqycKNiWcZ4DaKTBCOCE8rN2KREaNF1109DtbL57KVoBRXtv1Zj9Ht3+
d0Az3pr47tfAq7RT7JQYVT26SxbhWaYsyMjJwk2/MLmZd66NpiHbOyBurTU1CsBmPvcuo1zBqVSW
zXNMVM7aEw/JZN01SfHkTC4cf0gJTmrK7TyNT32C8bNv9Ym4kbxZVxxLjBYYn1lHP2GU5D4tseEa
tcIdo6olecSjT+qIM4OXiUbAzI8ouseGTKUsLJqbwhu/pX3m7NyyAfOm+u/MRUcXKHbXxbpvGWAH
Q6NE4RPnhxDH0op5uTpE8Q9DiwgYifVdDsLVt2EMsjP4ZYOuRmhpeo6STQzqmW5Udhf3CMB0S6F0
rx+bVrk3nhjZhTjReOAjcXbeGwzQERVsCaZdp1NLj5D7jJYAovHWHGEZh1yb3BXY/mOUBjGSR8Pi
vFw9pmPNvDUjKrNlXug5Y7oK7DG8IahmoISrMeGm2c/OnJtdmSTzoZeg51oL9Hf8UFcjEciV8Ri1
26Id7rTkmmG5olBV916aPSXNbYWZ8rbqeE+5SnyCSNNXqdFashyqa2IaI4/Q0CIC2RKBNCTChrWF
rdtgel6SmTINL9rUzFuZZ7wH2J6Y8MwI1Qvhx5EMt9Fkf8rooY3P8DV/WqbcIEoF7Ru5kr5e/TSH
xARzl7IFJ3a2phgkzZ7CKWjcVyzZ7ChIQ0k23nbGUB8TnawOoLdTa3QojYoPMfdU1pPXnSuz3DWI
fQicB4QBru+Oc0qs7BlNAd+mMCj/All8zhkO7iR2r8y+fAV9gQA11FAJ8sUzzVCvs/ZeW+KaG0Lj
ueLgug0mOa9bCzxxHrwDg+YGTeldFvTOg4d+KMzjIBh9i7WS07Qfo8he24r10uvugwCuZy2LwjcS
pbbsCLiTfsa2P9cGRmyN38kRo+kTmwPVFa/9EI2l3x2y41TZt3GVPTtCqn3qFe9ZF80rDczfPg1j
WLRdyILVn/SO0wPt+W8xeDzU8MWmnBm7BoziplzhdGW988s0spCMpD9moJdrAuPMo9lxPzARre/x
gYZrzrQwwslYzMsR/50+ftpAP8+QoMhKC1yCT8ISXlPEEY60TW8j09nYG6n3MTKbozSho6oHhPNO
MVZfs9ZvsmMA2fWuH0EcQKJaJR0dyG78qVXGMQLDBzK+6Tah8xaP3fdGvJeMfvuYbMScNj+b6G6o
vLfWqzBXPA2GOx3HFt957t2MbIyruLEQLjwnHVFSrbEfGb4Z7F/OPF3PhfjIoJi0s8qg7GJ8EmKX
wyn3y9G7BU9zZhS6spH8dh4JdNVMd2DKUSW25JfSEEIM+W0sHozGDG7RHi4NX6QeVSE2caxLwjjE
gSF2dFOZ7ikg2pPrUT1GZdvuJKHjm0QAHiay2Rs2kSM/apk+k9JRD4RPCyC++yEhwYLfBlMDaO9q
aB0EQlCAG0XvUK85U/LSPnN4M7Ba1yul0AFbDcK41KJ2Ybp825p4hUwhiLgr5kM3wlOV2P3gMrd9
zzdydqrTHwG+37MGK5w6drT1RKifGDN+jghGTdKadzUjcM1krY1menVDo9l+ImJOz0V4BcYL4m+w
bOgzqTuo8RW1rNGBhsolyXxBSNZDr11x+N2ZtrkykFnvSzUTVBiHw8aTTruLJv4citpDa1HDZJ7u
5+boN4HpPOEFCBBRbshQSWXHPwTctYsY9NrEPbcNbyPN8w5mZYvtlJXJVtXzIRkbFx/LilbTt6bh
FOwyz1rVgdgXhHP4Mne4KHpzqyzsfjVwVTm560ZihZBZA0o5TKa9Y0/NijkQ2VMlb6emshckmzuO
LyDYEnStxCNQmhMGxygp2ugejUBPtEv2deVrU3UXF945i6gluuxJn/i7+/lBJT05jVBjUcyKfHwy
J6IUMKRj5QeNMkR0FHqbKxHxLoac7gUV/6JcVu8xow+8n451kLZ6UNojbIZXzQqeQUPgBJGsg2X6
kCngbRpYryD3MAvjcoQHMNsgJNWdFWgfBQhwiDLutSlyA1nHnG0IhWzXONswsxOOg4hV7Joq/uh5
rTSnQQWd3UZF4BsqunbbAoVuML87h2pwb6qsHnBLcTO7ZUhTy7Z2g8ggrZtusqY/u1MUUmun7T+6
kORKWQ5YakRZrgcRPYXp9D4gMuYa5TMtR7FGcz/bn3XO2X4U3itz0Ddc0rmg9i9m+x2NsO96tCBI
+v1BROK1FvKqIM5b6bH6YXtQX2RZPWKmfWYaROuCli0X5bjmMLMLGjJmVOXyzlXIJS72UIcmVJF4
1uHiGGUb0uiGdWO0TxPnuaFVQBswSNJ9NNhHoyVjIKyD/PiFJNLYg/OSANEctzDOjIkJ3OWhZhrh
YWvbsyVwOh8m+6Rkpz3TPj+zyid3yOI4GaAYR0uiYxdeYhcWyoKIPNI88SFonBofpEzYLsb0Wkgh
2TQG3e9tuNvDQP+0HCgvwshKD21Pgsgl1vTy1GIgRF8khWmXyBXAYCwTjZafjVIfT01upVtHmiFr
NpdSjd77wESSWw9VeS4q672cRbeJTaM/MwMOd0mALW82yRhsWcvtoqKF5Abw6HGE03kBKp8GVrIM
meBsdxMBaPE3ZHXxbZe09dorcudqDHQm9u5aa+vp6IJ0uPkaHVtVch1QQ5HDyLaSzAPkfLO9bkSx
TR3PuI8s3CbLuqUuw+pW8hPTKkbLU084G5fxMxG5z2CZkHnPEeBRbCqsR5XPWlYyg1xSiOS2Qcen
sn56L62KLEMCezd9nID8mHOeivST3l7+eKlNy6oxgVhFpL8r2cNSL5KNnc8WgkDaRnb+3QwYB+gh
Yz6vOKvOlYflReLqBjq7RI5FRyNZ0kIXe3kRqA37H2775SOtnK+csaHZm8dvOFaHIyMnBMPpfBO4
wfQeIPDa2MOntHN5JaG6HKJuzA9qDJ2z41g4HRs6VaZC0zq7CWtSaTTd4Qu6Qj2rb2zBMMiIvPhG
LQasPuFkO2tBeT/13BQ1QrSPTKcetBJ3up3DY79M2mmWyz7pzoarMeVb5KadwaXsVIhfv763xmmS
XuJVbJjvHVHDt57e20dCog06u/wBv0Df/s1h/a8CLF4ZF23zr3+Y9n9DUpMW/E44m6bh2EDjfiWp
KULcBlN4Pw3PYoWcYHhGpAxoMKOHxLIP/Zy9JcC6KjMSjwmSHX8JmphmfPCKZXaR5l4ecrzwWA8B
ObuMz5xGJAelyuiOO50oVwtJVnCH32HwXbsgC7KT+eFv/hDAc38g4WzXM4UtPcPWHRfE3G9/iGv3
bM7ljFZO2QAJan1n5uo+ajW/Alnn08JSh0Wur5Nc6KouXDBgn8RmxBhngL5QEHLIRPBQSMrjoKfI
h1DAtmabN1pM9GQUaqu//pUd689f2XYsQQSXvgBaYeb9QbEbsDOHkYrhT2eL9NaChLlLVV7smox+
fooF6K1uzYM7aQJHeRoeitlIz+XQ0CedKxOPLe2aXWlX6Ciowo+hQ7+jkMZD4yTHfJHEIPlDDema
J29RX18eqira2EFISJQbBEe2vv4a1wBdUcOlFeTQE4AtUW/iebY3rpM+RPps+h6YYxwIKFGsZInO
80ANtZZOViMPl4/sVrwLIBewdyyaTvDDzrSiu3XTlpA2A+BWBYUzJNb8lokqrgjXsZbUD/QLFrj9
ohv4SItulKPVL8saFDVV+dA22inIYvSadoKpSM88OhWNdZ1Gw7gfR2rZqkIPhsaWO9F8pqutnRDs
JPe9bba3JWUQtOz6b+4Z7z/uGddxBRebJfiPBe7w90uNijGi60Xq4sAWH5fq0FZz+DC1dn2Oq+kG
o8XKjDQb0rRWxaQdc8SpdIZsF4AcmAj5ELoB/WyrwXcyV7thoTa1skALxEjwcHna2VA4x2qBOejt
veqy9KBFGsYY+qH3KjbSdeKY7s5yIU9Lyxj83qPvqxrsdWqMiFadH+zJSc91LFG2zpxfF4lmPmJW
Fh5DvNgr5BXsc4Z3iIMuy/VEtNLGno3sZIHAAdjZxSdpWaE/BR4dX7fJT4gy9mmmO88u5Lx97WZc
tnmPLyjKNLq6GQwkGCd99PVcKnGVqI6JwJJ6WNux2s+9+zLm3t1Fh3p5QF58B34N1Y4VOH6QU2oG
U9Q9XdIrhK2PT21t3AagTzf2mKPasEx6MlOQYpAuGHakuCmuwmSWm6iQ1TvTnE1VePK7u6j0+g4G
md1jQ+ttjS0BZzqmicw7z3HxjZI63f/7cyWE9r++u+3/WJC8hYQpgTZTSku4Fb9fJSRscCAimwfh
n+NtGzTWEBnthkBmury9Fen7dka0Ezo6bQYCF86eSLsHMbEYTVxhBBQYLojGvsJ9S5a648TGBnzy
U9/F7V2nTRFk+lcHa+S9SmjKhUFM9VVz7EmMO71pCdO1tOyzGrJPr5rPKDO10yXVd6yZiFTzoB2q
RDR+FaGxvsBYLmEUgyF2Sdxn/hBm042LlYi8xfLh8lB2RHZK1E+PZkXNMo2ji4qULA4Busxvl7Vg
FDW6qTnJD4M0fsYZsaRaSaxMUbYvIYA/GAy5pIGoZ89gIeHCT7q1++sX3vqdRi1tnJyu4elSeB5b
Gq/97y+8IAZd4qzKViQv4zaxqyoFS1SS5iR8PR/eEz2dYelFxMQUpX0VVAEIjaL5gMhbX9c6iq4E
gR0CrpKxDVoLepwkWTfSuQ3TZLwnaCZlreZca5FygA6qvmNxdY5OML5dPC+XB7LdaSMY4Td3MnEN
2b1nPkEC2jKA19d6043rADokjYyciLNFbDZYw3xlcMqlDqYfA4M0FHq++evXxtD/fHHAlErmC65E
dWTZnrvsSb+QUxvIdFWgUhgZThTttCnU94BoKLejan8hTrn4BW2O3LT6nLUsdPHEe9uk7Dlf9Ull
KMKwOushF/GAREHWp7kbgyuyKl8k+Y0cDfPKOF0IgV1r/+QAZUAtbY5mbjRPMLrb44hJCdJZeEia
YPKNtBTAJIZ8WyJlpHscv+J8iiA9wcCnxZifzcGlf26V+TnuCFGuZ/rhpGFGhyYqQprgbu5r1CfP
nDu8DcShzainw7nPRMuZ2LPvmDuipuEVZRU1r1wFAhv9P3VdH8wbiX50cyGUZRI6JVYBZNsFWKK0
Muh89oa+XooEAb7rJp4xdqeZGrbG8vTyOZe5z15TMYhHbBchGOo1xdbsd623IJ+tb/B1fU6rZbga
DekzeYK2rUZjOimb0OGCHO/jlHAslK1tPdaivo5JLgYI6LyjRfksgqS60zVONWWKFPgCKdUwwDPN
pg1uz7c4KdP7avFBoX38AZwxPl2ehRXBtH9z9YhlZ/uVu8tFw0ImKbNMqVum/gfoHRbonHmRSokX
763dBW+qFkcYmk3yY6rGZaLkDKdSdow1rLItPghV/k6U0nsvZX3HuCeAxNBCOCPZeSNatJJsHOOu
rvXuNLa9c5yBb+6rFsOB0Vp3g92mq7JW5PcqkTOBWdTUnVsyVXu7fMZhlT/JHBrV5ekUJzURO4H+
zUu7zZAm1baxquEqHg3j6HIl7sQkm6V2YQ5jYKp2bdsD0dAeuigqvjeDTe6Fc82OPZ8uJKFed9jX
Eg8KoyJj2gt60L0aJMa0jNBKdEeGUNW32KLRFdFFe8YJXa5ifb5pM1JGrd57/PLBaGgWvy66wUBC
5wElAMJHTthmoMV91AtVPOi28Y0A4ejbDLUnnsYdA8PplVFN4YvGsPfM+DbkeTJ5jfTB9DP+gXD3
VmcEPwFYHBsizlqFYTW75HohLb3+2qFjkp12yjHUjYdSdLHlDSjC1pMCt3K58i/L/9B0zYkD04Jt
GW+ZUzTrmfDq7eVpv2CHEWrcCTe/uih9xSL31Qken4uzKCqPV9DCphZ77Q1o1mmDpbV89qTBJA9S
J05izvV2o/mXY2ej7PWUadOjx8GyT0ZeUVNDd8A2/5LQ1N6gSwx20DJZOrtEbwgnLOf13AzzW5aN
N7YYrE+YW2uDPe5vqnLDWi7i3y9yy2FvtnSPSAM20D/KO6KDjdxRBqeAJE1hDapsk3BLPY+APFek
pYQ/gNZgcO6IO3RARTJLb/Bqm+rOtI2b0TSSp266aYH43VR6si/mCAgJQ1paz6EtdmmJToOwFEzc
C4SEgS7iSAmdlYnFHPkOkeOnNknWataxBzpOD0Umjqk0GVYkZiNve+l0T1VZrpqFyEfynjy3A5ed
QB2UFI8Vo9l7ZzS+7og2Gtvbr9NC7WnklQ44pnVhHTslogfbQPo5FvXRGFqS1Ow4ya+KN6eNovPl
4cLhlC1VEreUTtcML4PuraKiq14meurb3OEaspyweklb+9H2sINFFry+HmHGSovtaKHPIXBbTEL8
XtVGCg37ibSH8+VhCCWhYU4qvj4XGmOKVB7pnYRfd2Rqk210Jbxzg2QVlY6bHulCRKuLmcDLGpRV
dQ+HRzJzXTDATovPfCp651qLJ+ZF4MOYx959tSdIDjjn2sdoyWkv9dRF0W8GN3VuO+vMVREEDPQQ
pWFkOxdEJZyDZAGeIjp1ioe4G3TwS6SYD1Tb1LIMNJpl5M2CXB8p1q17ICUbhGnmkymc8Lq2EcCl
9ZfzE+ncqzuO2SkIYKPpk/4Wg5K77he9ZzwZUE+Lwev2bp5yNiO24w49NbM9qXZdYM7GzqR536Nw
R2N3jSBc2//1um5CZv/lindM3TaZSdrWsrQTIaL/URREgzFNVhqgLMIBkply76SoDsr5PmLPqUC1
7it6w3Q3sciO7sGwymTfhrdCMP0MoucI5XQCT20yipMzdOIxyArCel3/a6s00FsZDXSGEYspmALw
eBU1Z0cP92C3xVe0DID98Gd5+3Wf/trR8H5nw/PHcNfakv1JeLbkxVr+2F8qnJmpKm0kgvq8WEMy
ivbkxaoYjF1sIGbFchkuMLBYqBlSRbezBoWhZTk06ZVC1NgMR5L6MhwGnLDD3EOTcHHn4tONDzNw
WySG00vvwE4g8rwqhf0DtwLT50S9f32l3bcaAz6tAqRIIJgR1BBIlAnZsJ/9i9tgGrlzOraSeJE7
xbFxJVSGJOxia3RQO55qaeyk7iVXTQyBtwpQcZkxDMmQaecjHRXHb8fUunLHh2ximJMUXDlaKx+w
swxn4wLVVtknrk38XENeghlQODC41SkdpvmIiqa81oZdH7XAbUvYFUa4aUwvPU8N2gDOm61fDNL0
I4u2eBv8iNKAwXA19HvNk4cZ9Pd6TCrx4oGiW6PmLo5DXqwv9UnyFMpg2I9Eh3K7Y4ZVmf4d7Jp3
wjwUQzlNby9GudqkY57Uodxfnlbw0/7mwnZ/P6k7eKSEMFzXYEAs0EGJpRr+5VqQkQ0b325/lJ7H
ljYvDnjz8tpUYiFNs7ysKj3UbpOFDhW45tnBZn1vITNeJz3pLBeKtjbRxV2oa4UzIgPvMGqMQgvW
uD7Ts4iAaQ9du1P0A7dJQSmBSSFYZ0ndo4m3phXMjv526haRKlMpg+LqQLkHXifoxLFM0RReLgnE
Y//PhlcXWUhYLb4F07Wqt0WoJ1njzEEffG6w+Wh6xIyA9EQ14wB01R0boYRpqsWEdIWYuuCoLzZF
NTa7bMybu2QGppzOCs7xxTBtVzc2o2X4pQoodDwA2kmChhSBu2Ca1mUg9NWlV4NWf7qKzfxxwP1y
1EigZlHmo3CwrY3ddeX97LLlFFem3bjgnULIL+F8aglAd2NYH5nxGTWyo6xLaMaj8vKCjzirH/96
ARMEUvy2gPE+uzpFqQNY2ZBEzvz+PoNaczJZZj9G83kQTv91kuHwXW3YU/t9nEX1TT5zsOjS6Jk4
nj3Ix+nd6OEqtMnt1yUxxHhLkrandpxoSxFJtAaArd5UQJsgz2o8MpNTvSGNvCUXu86d7AP9zffZ
dtMHLevTYzVK4cPIWIcsUt+InhnXqeBkxMmuWvfFRptFeL48uMsGC3T8r18FDmD/8TK4oPENgbDY
gJnn/NEDpeUXczSmfznUOao5g8ox6c35Q2bQ2IPwvSh0MuyT7GWqeW8wg1lbx8QBCye62qOWLGEX
ULroAlVYzCz8QxU7UHxn4Tb1m4zYnbLMAkoaVa9kc8PIz+Pp9vLgogQ9WtEMmCt4NfISUyAf6A31
d2uHr8uT+f9+lmqvwTL9MhR1iq4GzBXuSbW+FCTxUp/YlvbIcK68BlWSM6GbEW3RL9zOYbjjjnIZ
4cFBLpBTovYBphUlHYpFqMLlx5QjMMEDWZ9D21tZyxin7ePXbpQpxo/q+6CK7sYR2j3D+vSqGIPX
fiYWJOP9PVux1u2ylp0d02izunSn4twrT00qfghzBnJiY9xGTUkvPin32G+tFxUISHk2jqW6rqHc
B5186iMyu5sEKjoO071pv9Bw+FEvNjiixiv2kAJndVzDVEJdeOxJm1pucq9aX/pkfSus3eW2t6bW
3GdLy47B/9cXSfzgx7BbTGFJcdtO/8YjEy+BcAlu5578VQJ9huDn2BLrm+FIrWtwG7iim9MlGZbT
eXPCgSMJQzrRejX3XycUMyidXV7Y01Ns55sg6bdfftuwTof7i6dzHuWNN4rrIE6Lc1+HwZkUEfqQ
GUPqr++Rjs6Nnic1TPyXCq37C3qZM3JBbYvAtPKhaETfIF5UXkOTeVIoosKCAqx7NOnXPuVRhLW+
c/eVhVfZE0V/W5X2BMQts46VbXcHk0Tiy/ml1OdsV3Qk9Gq181iUE8HLImu3JfP5fV6aD/lUaney
dRAbqfa8zKig/6ZL0J/O5GYU7XXpIEmc5671QZFaGznBZ4Xyk23aunPQfsflkWAZCkLbCWFsYuDV
pKafq0Lpz7N1Pexl72Tf7QIJ+WUyFujfO+CaMBLTdp+reW8KOZ0DIryvwwH+pyVDsSsaaz5auraa
w7783rJsYUyYni3q4+sGttkeucuuCCfMR8oTLxksc181irmmDTFj4lRhjC/TFNQQFqk/RK8lIAnp
QClRfxbkeGHuAw4SCoK7i3KLvvRbOCfXYHDbq0bq7S7Fs7sNunDYNzJp9/2ko/tRzSEkhPM8xLBp
WiO7FxD+wHM597XlDJsLsDWR+XT8oh1brs7C4A7nItDvwyT2/k07NmW2xk5aPpYBvMl0yPxw8Obn
hs4+7Wi4hgYHJhwtQTbCDANA+KD3Vnt3WQT/R4FOj/+7QgPNpWz5/yc5PZZhSU5gAVh+OvxgxLd8
+VeQk/FPlxghMpzYlHSD/YJaefjZtP/6h6b/00DGZRAqKCEOkCxMmVyUdRv96x+G8U9DsI3ohmQ7
5TxBZ/vfwYH2Pw2DfUXXAW16uu0I938UHPh7i9xB3E2mMqMvm/oMoKK3/Puv5Rl1n0QishrWJBpf
yZN7GLbWlmb1Jln/8pL8N6cC4+9+1B+VoJjMfpr5UdauPYBL9LX1uDbW+HKOyd91yf7uR/3R+I80
jfv98qPCfbHNdxNUwto3t+0uowbMV3/9l/1R+vzHa/jH2a0bwwaFKSXptj00u3Qnd1iud39XSVtL
kOSvJdbl57i87Y6nO47g0vn9vVKuU7tO8qmbswyBVdS6PzlqgVSVMQpYbdrMeTzO5ykiXQYNd1ka
WPuZDcR12MzXM5Fia3vRtcX4N3yBlMnXtNK7IpiAvA7DqpsTNrH2h+GohagXOc8iiNBF9DLde07f
bXB59Gs7Q93EAArp5qxA5Kq+1rYhC6Kvkay1tVWkjq1nONvRGu1TMmTWViPFbDO0EorrgswKGkNt
p4ZsW+yC2QmQxAwuwQN0C3zF12NUCBZyw+1s9tUdfDtI5S7ZSsXsiZ/xpBmf2VD0P1RhBTvO7Rwc
gwKuBqKYa2ZNaLHo6vvumECc06yK5p8Z3+be/JNJm7fKDKs96hVc/bkd1BWuumkXCDFf4RgYz5w3
EdKPrcl0oR3yAx+YC5EziymbdeUznRjZ+hcqnN40+o2par3y8yHG8lFDsL0zF2P1E0a+uLtVpFUA
oTTarD0z0SvGdQctKP9ImKoKX5JrQ8dSCw37qSKA5tMTGewARNJtuIXSlo4+jWhyBmkxZfngF7Ss
yO1Eer9wgsnpO1TS6NM9HA5OP9gFteKVV65PMASVpbcyKtovOzgVxUsXRASXC13WBIYHHRNMWKj1
N424BLXFLm1+gijzcMWFQxjfacy1wsD3aKp40yYtxohMLYSLJCGQJrmBWokNYsxSXdxOcYX5ylJO
95gZMo3XOtr40B9Ji9zNioA4/Hdl3sOJC00Yd1mUuTeZN9nrsexTDAn4hGXkILLfqtBBmRMYskOn
cp6TIsjuNKttPsO06bbIOANjbTVFeWu1BZRzO/c+GY2qI/KXyZ+DsNJWJfh8ey1FmTKsoPxdqcIU
T+TwTM92ZBnjKrLT4rHUJqYAVp/FzzZnXwjOZgMERZW1vHVTKvtdRtWo8/bW0bVXDGjgq0LKh3yE
W552RlkeMqKnmZp5Gkq/RB+e0O4jderT4LVVAJ61uUawWxrjthEeOh5F0lw7oW50IDesq65zMMZl
xs8CTea3Ms+Cp0rvBvDwMQkZjB+BWNDu3HVF2B5wvyif6f9Cp5rw9cxGhMlodAvzNCdm9BSrRicS
wlmaWIMnzQQEazx9SyLZA95m5Ye2inp8xcFQy7FEuAuaLM7Ht9YSZLdjT3nLB5StONsD5LAuVtXJ
xF+Ca6CYaCUUcvQzKB47j6DsfewFlm/nWCNXAyqot1rLluAkWOI+CCH3elCVtUcHxyTAViPpb7Ez
bPlKnd1FhO5JJxsPzZqXV0/6cn4hIU6/q213fpoMjeYKyIzmQRGaGyMlTRBTzlq3HsJJX2yKMrsq
ihHfASqS8gejR7L2MuwbIEL7btoPWenc0Cmy3ybD014IBrdeM7hPOjObML42bVdudQnVHW2Mtbdn
yIPUcuZiy4qfK/rgD+bgEOxpBdH8s4nhW42kcfm6OWahrwf4YpaOP0l6ThOMJpJnhGUrN277XcHc
i7ZVX33HL+19/z/cndmW4sjSpZ+IXprQcNnumoXEDEHcsIAgNDCLQcDT96fsv09XRVVnrv+21zlV
lZlVARrczc22bdu7qgrmuDi8Hy7Eqnr1vKnN4AD1xxFd+i9pvURtpXmUJ/dsHQ+DPZogQ5NNTcPG
MkImNpgYyhVl+O5AJbyer8uwuWvIzlzUp/fUjWdSH7rXZFk+i7X1QjNY08/1uru/GHB7Ovv7t3Xo
PgZk3U1S4raeNec9Aw/WFSKDdgAStd+6V3Vft+0OoH/IBKeBIMCrFTMtmi+ACy24X3YQJVF9ZLS6
1sYmwFKkXZvSp6T5JSiLUJt2oWtOS84eX4tTMX8j1Yfzwys3Cb5LPcYltB7fa+Xy0dEPxmepMh2D
stU1vj5OWkbGuYxRytUSeMY2YhUPFOX2hx3DuNpjdNAfhxSc/by4HZ2NwUaWqGSgA4cU6TOq0IxR
BIL0e2nU9IGcjnbYIe9n3W3vZhgoHmN+ak5qhV+9KsdiLNXQsxL0f6IjOqRI51FcUqQ17gSJi7N5
dR+HN3MVHXxA4Anckrez5ORGn6JxjZ1Vgp3DKgzQRaSVVTxZH4pdzvNjO8xPf9vyDbZI+HzYOvx0
tDPDfX7oGctlF8fa4zI16jOu35flhVSHfCTqUhZ72NZAtn3fakh9tmIlCKQhz6SVTq+LzJfXoHnA
tPHjdl8tiysD1p2dc/lAX5QyEoBrxaAvogUvrQubpXiVz2Hn0K2nzRuGJ74P7/j4usB9y9XOdc5o
jBl2m/waqt3DfWg8GEbEa/3u29jZZ08EroLlpVDcEhMN+cqtL0T4OqHyUJxFDc2kEPRfq+B1xcYW
Phm2BvS1C/9swZi269s1copcQx8MII9hgsOVIWr6wPx7pRhdlWUhDbZyrKM3gApwnSfYC1z675P9
RHqve4QODTrSSQwkU7ZN2bQyHvnD7J1UAntLRy0pXpQrrwcfiPoa7pqCCTjUnCEaXa43bcZoXxk6
9ZWJgodqXr/wunA6YScvYDj/9wua/z8dalVy8P93WfM/79dbvdqXq7/WNu2P/FdpY1pYogP6qSZQ
lwqF7v+UNo75P2zVdAxFB/VULeDf/1Q2HaetekhhDduBB2EhqvKf0qbT+tcaCpg6mDFiBpRL/53a
Rvt7GwIlaybqbGgWXQh+RltI/T1fhhyj5WeSw/nDfXmMwg33bplcZeGi68xUvGgWaKlLXdL8pt6p
b64PAbsSf3lk/1b2/B0R/K+rcHhE4BqmYuk/snbTKXYdoz6U81tvGZ+/DC+Pb0RxoX9ee3Dmw32a
r8u+lvypXlD/9fb/8sU/bh/Hrc7LNqtyXs6KhbJdDmChd7Z5r4G//HaZoiXPwdXpD7f79yLln7f7
o/S6nS0EOzvc7g7RUXFI+dKlrwe2b2eXcF/9gQiotbXV/+0U//PrftReZ0w7H86Jd/z0n72nu3P3
Keov3jJ+uIyBZ4ctpg9rJbq7qiQDDRHJcLFiW/zhpv9eAf7zKn7wnfLiflk6B2762FOCs1+H78D8
OqWdVSfL46V/9M4pkDBSNmn3LDp/aLe1O+a3z+AH5lxpu7Lz1IpyXkUf+Htj7Rc4mzxU3aN/CizP
6goUc2eKe+93v1HMn38f5e/v/1cT5+dbYDvrhmZDpDd+NQf+giLsGcJipL8p593xhcW2m13WSmYO
FYkj1GeBzI9YRk42cjzkn8Nuqg7pWLu3mAm/wcmvd8F5aw06E/sPi8P5Qa3+3+/lFyOZjqRpddUf
jciTSqtz2V7XTlw9fYO1YWdzyQp5FZQpDFSmlW8lhmR4uc9A7PJTpcODtqXJtGeEYnjcDtEKNemG
jk+phdndG5tWmFqywGidefO4CYB4RwjyJBj4HlJnBD7vw1vz7163n4+YqeOblgScnXzE3LJwssJH
aiw4utegGHcTGPIfdXQfqu59BZo8eONOJe8r5VsLIGhJ3c0T5gRKcXZv7m3T7cOlHKGd5F7kJUAF
WGDV4V6zxrt62JwFNxeJh77qv7xypKE1n+m+6trfNR85a7+J4WzvnlJN+KiMy12Kx4i3HJguyr0M
zWwV7y614BGdsv3khoumwLjCQ6QPyzPZ/kLL9IE5z33HvcvaffgvCefhmu2895yEiulD6XwcRo23
HF69U4KybZD72qiOH+muXw3Rat35HVfzGdDBtjdhErBfjhBs6HcS9IPn3bg6iHOshPV2P+0MKL26
0Rld+P45es2uABqAU6fRPdsPeFD9Z2RFzz5ioTdsPAdXQhnaVQcR4pNgIKQgkNT0Ko/dXoq9p63L
seNe5mp0mBtzJIqHndha7IfMGw8qr/PVDJ1xI48bvc+UI5OBq2JixjsY30JLGVPqOOLcO6wOo7p3
mDVcOu5GdpfLh1ujZPaIwd30sSl6y89mhg3ANX2tmHifagM9A+CNO5Y4h0sfj9y4kz3jXcoKWlyE
6h/C+6p2bWkNHJfeoJu797CSqDXz3Do9I7XcK9C4uMxYTxm+zuPL9DR9zs0BkRXuc+nds2e72ce7
1SkBw6lSZs4/jRHuX+O7d529UkK9Ka/Zi5KNfWmifjC6fem4JkyYNsY+5jB6RweISd4t3E3hF+Se
trhvoN8ROxRP8Rq4Xqw2Wp6y4974y3LRYrT9E+1VLDezZ383e/q7TOW/RieFRYkRm/dk8usudhJf
J+D7N/Lj8rTpKLHWt3kx/Xd8864P0dzd3eg4QK2/T675FLvp9eQfE1iBjjQWpSmVgbFQ0uXweJfO
+Dp7RnbvIW+Wm0fdbN9fuubgxsRcog/zCcYK5ofWO2bYxqbt9HzfGdrieZKoFmQP2biQ91xdLvD3
EXfX/HJGqEEBh/gMugVvt44gXQyO7N0WljwmJAcPz3R3vWX/7p5pjLmo+rw99bvyq6Wrj/aJ2aMj
1jNdh5g2PAJqjZ1PvkeFRhTnCys1JxC+7cFycNlWftG3B9boMM1jTJrUedW/BDkEPuyH5vteESGR
j5z1Gzd0zwgYR+v2Ocxckx3ayrRB7w6YT93FE3xJ9P7pu3lJXGwie8hq/bRTNFGuDB4vmhHdxYRB
/eIQICegB9YQPtdyvBxXGb3owWnQna0YTk466b5v9/CK6XrFvDtSR+XEEK16zbc9Lgetek4PiZbX
SXSHeQ8jmNFFPifEjuE+amb6Gme+YeV2RsrgiJj6wJ7kU0iU7aj74CHqsAzsHqq13gNJM0FtMaC7
k+TBckKEKYenbTlVM3NjhwgNGeLUR9ltcge+nLxnt6yOa7kfviaduAiVXr0T1egQaf28pwzM6DQ9
9pvRKSVqrhWPjvfkmiFiNj4E1qg70ivZ5ZK0cXdoqm4FLe6ZHofYoo7v65wJpr46fH0ZrArGAcCM
NpDvlr1nbH5cxk+SPyLHbryqZ6xQd7lAc4TZZaYI+ZvZ302Unpm0LlbxZczbZZQ2OfVL9zpXBzuh
jHaoQA2M0SlEGd4cw2dgVsp7LGAn+GzpqKD1N7y7qKtpvuotH+I8Qhd91HzUnh6/PcxRt4prjy89
w9cEnxpewxMb0S9ipta2XYMCMDm4p/F5iM9SLoptPmbKFWjpyuKHDecdU8ddjnLANnZonR1n+9kz
NRXxGO1ryROe1r7a7/jdAZZryf0hz/Ghrw+a2BieVjD8BrvwNslHuRIRHogbElunUB0cbKEiDiTt
0S01ekZy/jxPj9OKwLycoxUz4MvDOoXBnqI5FKEvRxpdhOamcd8rUH2J0QvD0uLpsW2ebjF6wlkW
VWIkWmKv8dw1QsbVa2Tr4PMRuDo9GDpM7vunxPliZL1/3j5O8n0RsE81nEmEmjLsKfgZqHpHhOew
C9LQtnL59V7u/5DQtEXNP1IqLHoV27QshXmmHwldqTUVMq8IPi63CmOw+A/sBMNl+ltcN1TDjNSi
Te40f0ief9UC/8ij/vK1PzI5BY53A7pRzvUPlKJG9LWJ3QTy6iD3E+S9E6Cxz8P0DE+wVx6k+QGC
xKBbXA0faSc4TDrfWrgbl745+n2Cx9jEvz2Qrq2okPoprLrtA/tLhofvxkG5GGS4H1Gfjqn4GKfr
mV9mF7HzQk0SIpKTWEfp2hIJTlFCJefxNOGNB/DpxWBE5iH7moTJHR5Ecow+meYLDsFEQJL0R95O
hr2O7DNQwudFc4RH0I0S/YOQjjs+iP4ygoUoE6o0ch5dpMw4iatIk9TwklPwOdyJPjgOP+1bwiSK
KmL4dPe9p5/20brySA1caYhwoMvN1h8sRhuOCUIWUhp+Kdw1lyU0eRIJ0zdxnw/9zPn4RjYCez6R
zlK+dTJjtlJsMDiUfb7fjEg2TmKyF37ysSRZ+/CX0S54JuuD+FB9rKHcviJhLsu32PY/STbF8OTO
wvglvtLPN7fgJqXrRb5Y9QCPyHVc/yuekXOJlNv5Xr3COPzKfeIaC/wswunZddzZB399PsNSnOQA
zRg/d8PZm9/0BYDpsM1B1+Iq6e1yoO75846IumKYjt2Hm0Y3MQkO8tMJPxP59XR1/ugTcR3eCl63
7uctQUTAVcP+J2IALo9YYtEUQPH1H8lNjBDmk8TuCEUriSfMU/p8/k14D54sivPCG3hdzwtsIZ/x
ohJjL85MsQuijf8Ui3C6lGNdBhc3uopByQt+eME8GyeNyMSgh26E6IWxw5l39mTci71Rzxax435c
RBLexbj2oq7X4z+S3YjT1svl98p2CzztJHp7IsAaVFxdMd6Qboe2mB5lehfZUXgh8sO8WU3eZTbW
ROhNvxDh4HHq8aZwg5uHZ01MaF6JbPpq45T4JL33TZ6btw1McRbjnNdWiRkSoRIJJVmIpQi2lvRi
9NdTL1Yl1+VtT9JniXZ4HJ0062WxkAjTyZQ35H17oQy2A1gqvveV6iK+e46YZkuPtGfECRA8BWQt
/+Kl93j4kumDvA86oN9IdyfCdCcSTWrxLMXgk9IlZck+XJLvFyn5dJbyq4/QYr0+XDu4+RmVgiVm
aTI8i7jw3Ep4Z667EMnd6892Lunwty7GH8O0FF4hWZkUhV44nUlvwOLcyyxYTHP3IL6T8KMRPF6O
q2zVw+BexItcLl7+k1erpkyUijfnfCfYcyNVQnjnafEuOInEPgh52Bh2idyNj4jswtPl712XFS28
qTfl6m5evJfj4ce6ETONot1hG7S101XUUT9ReGOMW0vLHZLyjc+cN+esIgTEf0JKfs2B/SPs/iW4
/cAsaF6YpUHXao6ymPzQ0o+3u04RfOIpnl1266iQrupyieIt1hPWzCHa9O7+JZrborek1EBn2NdZ
3384D7r/GnVN1YBNq7QzbD948K+6pjOyLMv5LM+MuFiU3iWAZRo9Rw8xOcWVm8e2y7SBsJOaGMpW
FVYCtT2+poWP6cnwuJ7HG2W890of1XdJ8XL3LvPiIhyXc/SenObWxIoaJNn7TXL/w+Wb7XH1j+dq
2vA/ja5pMin490OjuJwfpVVz+RhmtO/yJcj4TyNj1QpsCQxl3e3zIC5Te1HGpNWpubC/Ot57bUdv
I1VUv07UTBsrLmWL+5qTpaGyiz9pe90e9ruZHtH+Wm4r2VncBW0mPLZ2qhfWopncv6pRLfhV8hIr
B87oYNUQCH5/LKr/hvtAb/7PDf7A9pTXCwNFdVnMnbDq4SrAoTR7RPfAjm60ftkUalBGalxn6ICM
Or2X8ocL0Ns85HdP+MexfCzolyEcWczbF0vp7t5TFikBgtk75rrcZoRQGQYyQ5Pgf3n5b5Iw/IT9
2xZmpFt8ViSrKNVMEUhjSdz/cHn/nkaBuzjQTAxoBD/wl7NaWK+nohXzfPZoyecCtxfyWVGvis/D
upKn8Pcv5NcH/uN52C2bniwFbPpH3nY7NQ9sXNRifnatDZ3rsIjoS++jfe/ts3WwTO7RCMRPzVND
FEDAxxq/4Mm4iq9tkF57x+jtk5cfPc19+dUMu4iP8yj3LXdJPhDapBagmAGNoctOWtHvr/7XgPzv
rv5H+md0DnU3N97F3AxQswF/0f2a+vjgVX7tWcFtdludHam5Tu/3X4xQXfsm/vnVtgOE50DaV3/g
qK+8rg6AaMU8yV+iXNV4LKOEXDAFJB7vAQJie7gYG0cd3xZaFe8nFyx7EBWy7qLGcap2wQ7eJxSX
5J3ibydp3uySAqXoAFWFg4JhhlRRzE1gdh5we0HBSBQHiVBP63eVi1vlUsaq41dXICKnoFZYyD2e
2jh1jlBlZlgdHT734J0HS9nmlqhCyFdM44dCiEqkmO6nd3FNqlBtxPvrAuP7IZhNIod0m1p0kmqK
eQyAkEIuaoTItnBUHXx00Eirq4/zQJFFhLpWdAKfgubHIdhmoscIrX+uQAFB6XycAHHZ0chX1fIR
nD93PjIXJT9wTxRM85imxKZEKJ/6uS0MrDMdS+xg4QEDQ4gnSn3M4Yjab4QzwQL6g4BFLtFtrz6t
OBkVPpifcV8u5RP/P6/os5PBkWehtgil1hxcG7EMD+RFmp9LRdRBx63SS4j71B7RSoRm8fEp0iWu
lJRySMDIjo81MaBfe27d8HF29Qxo5rzeu5op7BgKqHQmbVPXRc/tOVBGT0Q0iCRcK0PpbuGXvS72
4bQTG8k4lBbVMDIPDOORGjaDhuf4BdTbphDIO4AHlcvE+nq2IGR3P8IAShtZRVYgb7swsmdXIrD6
OPmt7VR7+BSxonnK/JhWqTPJ106o9489lv2Td/uMMA0O6OMnyug073zdE7Q8j1NlDmZA4XXbubfA
Ti6D58oJzslyYnllfACMwAItJyNXUBwBfkIMhHBHJS9PfkGyzfHRYXhAaoOLu5+dQNw+nAFa4OG+
C6r6hKSOHSDGycQnuvDfp2OGbSX/7nBytZfXKNKu/VPj6nsfOxYItCjbmSCtFLjQolCvAx8Dhr3i
edH+IRM5EGgYU9P349PVMzxlhX9Ml+7TB8LnuLi+idJvD9qdW45wuDNBERGucuFMU4cLjKIewkz1
qOO+KFQuAITnD6qRSuJJI1EKKaS1qSLEuIwAmUsXv+TA6t+AaeApBQgXkvdzKkGraAW1pR7dRVWB
LpzOEIsEEj+diaWLu3gzipscKbOK1Pb2H6UirAhRtzpvccnIaqHf06zdl1JLu2wKrGRlTkcN+OiD
OkviCevhj+nayCnCqA95cvRguqLMkEyJi0FbXZx7N4f07whSG9V+l6Om/4q7VHcwS0J22gLYI6mC
J47RUhuxm6r0xXZ2InbYHTykE96GOOI24rhB3ywq48c854dTZ84cvZM9CO7LtJHGp6O7FG3eref0
rzEx28t9XEsBLzGGBZ00ZKdfT1vsGh9dkvO2W3QoxM2US7ZC7hrJvY+pJ3UW995Wb4CCHV0iUerf
UQcfMeqbNrE9hOHCK1sZlL04Bbp1ck7Q6Z4xqUjLiZZL8owYxneJbdoQcry7HL5dtcdfvtUvJvw0
RSH4XuUiDpE0i47E2bRn8Fm7tBXpkW1/QXaRdJDNim3onpM9emWbq2tulEGZllPYPBiYk9SfXXuA
LuBxfG+ivTMsh89OAq0Ko7pW8h+2TGJMGZZBarXZh+Repbx1veYiz/hSx9WElabFaKzdmJ3LXX2M
uXRZjR/Y4qTHqQ3afwPGyv2yz6SwLrQsd48BfpqukZ28MsvHoMESEx7fyDo9vH2A2W7TY7wPCy93
ESr0zG9DHl3QQkswDT5QXexb3CLiiNGjGyOTovCMMGxEh89xejWVevtkCiobIkDvBqy+5EUdSACP
oSo1cWNx4eZDeeT0MTgdkw4OefHNdyN/tW7PBHzMHGTNnDZ9nTe/AQdHzAVuZrdvpm8fidfIDE7f
oPrMEkzv+ELYw4f7pM/SeHnWCdvK6+UZshzmcLlHeYrbzQbO4AL43msbQfUAJcyE5e/feuw/RCVF
vr5A0GOLOAL6VguDZyiPk3HbuRij9R6co0umeU2KCtcIcoN8Dm/zN2tGDSAZClNAEZL2pElv0fq6
Rfc7AVDokZ8UYn0Fnt5HRz6gbRkhrkf36TyGOUiMaLI8vPXobVEsvRKm6rK2ksetLTwFTIgb03dP
4SFwKvADZbhL8vbnkCjX3EePj4Lx+2K52/PT2BhqsSGb7SlGppy7OAxPsQ4uzlYSmvcWz9DxIIn4
jBCDLZz7TdBdY4ow3fe5JzoRemjg5gwdno4UTx9faK6NdTx4fTMBEDcxCcDichO293RnO+a73Bfq
8aVQ8DoD4cY69ev+iUgdKnAoxqh+1T8xvIFxGAOukEw/oY9Q/CA2+dlsWf00QK6Vp0Wa9/JwTICW
JbvrJjVwc/Yvw2qzd58gZfr8Ge7iy/QW1swM8tb2A6RM0Qn01B5n4pL86gR1HuUxwZPZR/noCAQ7
OvfsoMxw0jSGRqoFcIe7/V3WruQLLT9r8kBbGsjrEXS7Eh8O0x7jJlFZ6duKj1eUOeVpz7gusffD
sEL7OMTiuxLFmuaADch1TEg4tQUHMV0RyXGaezZsJBf0VYVVRV/kky5Bme7gNG4O6KqIXa+hfQ3t
tu1dPxGx8Q+9zrAa3V1LYl4p7huDhoYCVXHMEk2srHCd0a/Oof8cPH02FeyHU4Dnoaw9tB9gXZ/6
WJTJGy3Jlgthoq8v8t7WGOOEmDhtGBozeXcR7zXqdCxYA0VoEpA3MBVQWZsit1GvkykdgfgrvizC
yrQBhy63g6dmcktKQzyT2/gkeaOX7XLBUIcimMpIzQEetJV8iC4YGgnPM+hes2LteK8BfZt6/Uje
Cp9x2VwJsqzcb/pBKIg/6OnQ6ID9CJCweFjC+BrVZ+/aPkeAWeOL70GWF2YUJNpyZngO0egRcl9H
RCzRow4pJMm5rIDfQx9jvmPfsjCgxzZisye9St5DOH2G6xhC57kurGNM5kPB8lA9+yysXzdnIi/M
fVyC6yvogCq+WOmmkeVTrcwsb38TSOBCX0K49XiOc2NsMFtKAUaE5jGwIy/ixcwqatpHYSDox1LH
KRevCNzL2Ru4DDA7vQVrVqlJqFJayx7PWes3NElEeYW4yxrx4UFVqDazUHZ0n3oXWYZmjEfC7Ba1
VbUlaa+hfjHa97mO++Ky4VHjr4Ek6TG5bpb9VsJ1usFFCFldVt9b0OmT6obVjyBazNYNcKavQ8Q2
jwO7ah/BO8sRzqOk7F0WzpTeXh2aA23AsgZ0CBjZmhTAnHnYeAjBSZJvkvtHDwsJ79nTvAvr/BGe
Q97vEtcT/N2kKY5Z9pa1QNrlYkh9tveW9AYOA7xXXxBGjKhYB+e5MyI6LtjK3mXa2ssuoAOi6+px
+hdfD5qBbRdoVQ/oLUQblVrOxlFBWkOtfwzrEJ++iPOUw+/8tfzWaaJTp2yOfR61Fj1JCxa0Ji+o
qFIa0JsGW4E9jYYHphLuAZCTxWNyrXh1SScw3PVOXqdwB6S5YljzEZL9uXOYcUExukxU7+Qimb5g
HwslOq5xjfG4jcFJ2hHjt1InvycqH8Vt1rCdn3HDh4/bx79exgqeKIP7nrSAVyxYRCdxBrSMzrNr
D/8vsfsyxaabkftG9pdD41ccPh9hN7MjZWFlRnQg5vMygaWc4O2donvvKJh6TuzeLbSAiuilFozC
0oRji9Ks29GJdCyBNwg3a1bsy3pNUiERcpWRPt9NjUU3Y7uZMKN5DtzDAiEndMbd8tmmJ+51SogP
WXixs2aqkqBL4zO5TAkE3cwcbFTOIZYG+/fsqaMz3eVbcrbFYfgMWdjRa2Jt914tTj56tMzcJc8A
6xsX5fpe9a05YqP1EWmllVgnDzEHGcqcqZXmmuimdNeDqs8zsLK6IsM/r4kknh5siBHHkHHrdR7l
HaGPbnHnysZXBh3A1aGe4SK22D7W1diOHSqop2x3kXuZgqXDXkRqTtwOEldRNImj2nPIIka7yPmk
/4h+KS+XgtavVybF7pQuIN9kf2C5QGw+JvqnGqijq7/tXrmWJUsJEPuOUBjjxGJJFzSqQyUyxHa/
xu7XGqFrgdyryNNz0rXEacv+QEVtrCbY5QX6HFXQpzjdkKzngzh7PKYz+ef9KFsVdhfFw1E+JdLZ
UR7QbY2goo42SALY/nu+HGDXMrfmeED4OIePjiBA5uzE8YoJ78FXZtQx3tmfdNjkHJgthYQOznYv
MP0bqcGZ8Tfbrb/OC23anWNUWQlWDLuEqHs0AovvNt3j9wMWCXIvHW+/AiKhGswaWAOd9E2o/mZo
3oPnvTnOC1fPxcaMiDo+7p2UkVuazSkRCYwADwKAPLREhFYKfXX0ntsbx6vjtx3BQ9vfBNADGsBP
tysomsN7+I3SLsUqozzCDFvEqgRNnqIpKIpMlWS/UGRN3PCkM0PoA+/mUKcT8lo8PGfftg0BaZ34
PEOmx98DBdi+wqulIW7FqndbXQDqiD4z5vY4QdrH/s0/8kW5OeJpNOVqit49woRdg0qAzWH4SKtw
p2Ms1GVIY4IPHoi3ETIQCxNHuMvkFjwCk6B27x/jKt5tHvsw5xxByMjxlB4DeqdI9R6zxmXoc0Cz
FGCcalVoH9jZ+3qs10IfvrPt64vlNHfgCLOpF5xU+++Wu2jgS0EtLDsrjaJn8HhJ4Cu9Kzg2n9/n
DDxizmOkkwwukStYOwt9THl1/GhvhAOGeu0iNA61ryWLjxvVAi29JxQCojs5eRXgu4e2TvhKcBis
Y9O/+I8MrNvXPUxKwrusAtszU9S7ezYdir3EGPF88l8G8FpsLAflO93dRjB8smPvRheLI3d9nT+G
9dGtR0RkHj9i43DrxTLpbu1k5WxNPluXXckbblN903dsicBynWnuOWZ7x7dhufn1ykLaJYLki+AB
w98vv/ZP9x69P2H+RPYH7XRxGlhxFTY9pXCfs3tUoqeLijCzM2TJB3nRRP5Fx2IETEMprE9eJrZl
4kyP+dQ3aWusdDD1DYNcnACspQH6vd4R5KNXD0n+ei9X9fiuyTl7YBx4hNBwB0EsJ8Qu+2PZ5+b4
hYBtceR/8JTuQD0H6iNiQiOwFUyNFF10qbCKDy59/1JMK+/OijE5wU69RdvSqsS3meEISJ2qhU3/
tHiumKD9Mj+u0SUyoBJgRQ0w1PHsfjHSNpBPSAxI6bre2XMkRhvjO5XuqhaLU7QUUyOxIv2LmSt5
DPiVITDJOG/trK31L79ehxaeXE6pKSrcgGPPYEUXhz4byjQegIZbjhuK+9wF3OosGGQYoq1DF9+e
Y5MZ3+H1hPXni8kQSF6P4T0C+YrOUvVW59FxRP6zrbwztKYTCs7u6s3Wufic/gPsc07YT3koS4nj
ql692Rr3ge4ZPdN/rFohPjj9L2gEGIBgIYd9VKx8vD7q8MpLpi/wQXi24s43mBn69rOmz6TPmVyp
r60ZYHEZNRF5H78Man1SMSSO3aOsp9jLEKqgaTg775VUMS8+PcpbWnj8LIgAvAMNX6qCF370LuOV
Hb5nfA9CgoEek+ziZTXW45qrfsz4TT64RKxPDz7EZDevN8qn03uPbdCtw/iVgBLa4pGqHiqVs7fH
kMRc/9zJpU8a+qS9du0RejySM1aEmSmjK3jKK659YJ8mvCTdaAdMc5arZ8obUaX1rZAU0A4jKoVk
jP3dQHEvviL2nwq0sGiZIYWMQdv36Utf5R/PLV6SlTBJm/VQ9y79c6C337UPjAx0RwteQy2wp9oQ
zHOs74JjbG0fWKvSt3uFh3518XebW9b0uvElOg1AFGIcv1fnlbG59pQ6Uj520XMG4T8yQh56OK0D
InOyI5ids8btpKzZnsKr7iKYwZ54xzaopi2u0VyVG470vOekuPfSNi6j/feRsHDbWksP1Wo2bOfp
VeiDzGpO3ecFLUn3RZoMsMjd4l/NMTG5y8emgVtDHRmQ4h2vbj04jShc/cP8GiKeQPfzQpe5GrLe
U3t0gneYg/1z4nsoAffypEWDAI94Hs8+8sC9SpbEyTu4gBmAcAV7KLMKDxbF51nBIKO3vs4oSdkM
OIWDZ13A8AAGAbJwGELkZlBs95h3VGy1KsAj1bUza/HsnzfkK5sTb/Sy3q0x1lvrZdAVRQBgDUrx
8Ct6/0P1y/kCxH7N6+0tUMFJXqh8E39fa+b2HguoXxy8zBaKYugsumB3oM7yHjK+21MHLeLlRExD
gcdp8CrBU2MysbScgbi0xIWi96JDrA+uIb0MSlXJ7C09XOTw7nJ1jaavueXuoW2CpIU1Z3+UA2Kw
MbalfxjD8Ek1DlXIMJOjx0YKWFTFJ1DT2AgxoSxAc0xOmpy4rOJcMT4C7qzoC6S3z07cCSgWBk0p
KFmA02eXj5evfjvfTOnuNvr2NDZvgvV7h1bzpWMoDkghFACwY9KygtozpPY7A8zmvpC43Lf8Bmml
6uc7fnrt+Y1x7AZa0qeK2dRK38ITOk65vC5dZhb/JwzagoETOEknUjyfhD/oLq7hfgrTl6h0m1qD
wtvLw7ohjPsM2Py+waL+GyueQW+NcQdNZV7iRyNXKarybtZtX4r2Qe+d7NLLxhxfe/v4mvyJD662
Tb8fvRxHUTSz1eDsKrTe/t52fdvN/mDpD9pItYDCaqxIHij+2Ek8nfZAJT52UAz6003+SzPyb9/7
oxuK4e9xb1W3Yq5umI9Sieyf9GDm1k68R5SKTlp5R9u7kvl9/eHx/kuf/G/f/KMNWuvOG+OXppjX
H+rGOQmM5SFB/C/OzmtHcW1bw0+EZJy5dQ6AyekGQVEY25hgsAE//flcR0ermy5VSUdb6t2t1V1O
c445wh9Ibqj1J4/Bc5ptb1vC3s+XFb/5qlCXGTN2RLGRuXqbNq6VQi+fx9dhXgaqC+6emvw2PFnC
FIeZz45dOnebbI7m4+Y2EMPCvbjp8/8xYv3rHt5mhs9ncTvEKY/+COIRtY0jefEKkbDZdaLSQf/5
ib8beP91tbd1rLYLIdc0nvjYzbzEKya5V4NEM26r0zjrtVEYNUGaOmudbC0N4ujny3837v7r8u/z
ZFQNhZP0PMxbXt6PGdkY+J9iPhu8akN9GiJB3ZcCJaCx5bdG5y5Qx51IUu1kPsKIvSosfQ74FFvg
EIlMMqLOIPvlHr8b4oIXFJB2EFToUfLborge75JSKtfDXF/VHaMYyNa1j8rW2npwrA/I3/OJBqaG
oxcywW8b4Zsx7l8Xf1sN4rHEK7jDxV9DdfUYCqML8X2ifZz31HHlAkjCYdZayTth99wQan/5PP9c
XYdwj6KPJiP0habE26Mj5np7dI5Ze9rgaBIvsdMBNJxBPsQzZXdxkEenbSJb83Z3bSEzy2+XMul5
O5C7YDi96XBc+gKF3rEnemv755uDj/YeFt/u7u3d1K/4+GjL3F3tRLew3Le8kw9wGRj4eqV8oD9q
15a4p1Fuv8xZ26npftFtghuhOXeLlT7rAAPAo4Bh0t1SgBMwNwEWREfC7JAtuE1Hvsfx3Pz1l7li
GuCoQ7ri/J0GVX4PTkxz0RteBWPsFYqH1XHbM2FBS+x2ihhY0Jy15xWV/q2LwCdJODYxqKg35z+2
EndXpm3rQKjYorPtpW54YGB23pb2Kg0A2xvtX/a6+E9Q5X2JHRWJ2Y4i6arS/Pc/IJ9FC5XvyxoJ
XgrEZHanbeecobpce5lsrHcaqdHg1LEqFE95lN6tq3u4yDALQhVtm8EwSX75giibvJ1r3JAk4/wg
KGCi0Kr5+4bq9kNPDmtZmII6gC+cb+7d80jy6JZ3KKowqpmfzaR3/sDkvGW8otviwsiCjgsmpnIo
I7dP38xvuTXNR/u1XRcm9WotoSFrlaUzk2+/bQfpu/tVuE8VzKwI4fHv+63OORpOUi1Mqw+SmXiW
zLIw8Zj8+flnHXTgKmh9ZbTGcRe0fua2gpJDkjY9aYGbjkjRpxk+W8vnsr1rD37eDV9H0185QvMu
eYu6DDRL05S3d9mqFOyLm3tTj3gSOzF2gDc7ZyyaIL3tSImTHAIx7VcoRZtrHNx6UC1KqiKbaQ1g
UWB9AcYw95Yp2rfNTbMyio7uQstNpuAF5Qp5IOJtL/QlAglAZAsrlGAUF/4lrNkg2nxxIekFsvt0
z5CCZAeLtpQxnG63FasAnfPoLfTMbGVOplt5mBR2jDh2FqYiosDmeZO67V6JkPHkuj2iIrFs+cqn
4HUmT8Aiqqktmcz8/MLk76LHny/s7ejBnOJRyspDmF5nJ2c9hO4CS6NjnCaS83TiDvN2wX0Fly6T
8iAPpA8pvE1vSwDvVsdRwob70YBy867gVzPZulGSU0uaKbSJg516ubWhKFtdB1VfHf185+1vl+Ef
n/ptGSadstKE8iVM9WnGzPqsWB1cddsOyuwkw3dMaIGB7ORfLis24fSHFfYO/tPOsSyg+ipM45ma
eozT9zgdprsDZbp3hnzRduODFXeRZ0OJtO2eAVJ2GEUBHg0FgGJTZYIr9M+vQhR/uae3DFWvWm1k
s1j10keyEVCQyEHUJjQmh60R4zZXsPNh4jJkSB7mmr6Pg+eDerHacJE61s/38i9n8u8dqDb3+kd4
TRv9k/uLz9Ly1OFrtp7hp1sQQBVDRmonEDoQeRzRBro3UCd0Ig+jh2itFwldQgpFuElMCV4iEvlI
HBpx4Yp9WqUIfPx8m0icfHcOSBqUbWSndFFV30JFDMaxfXlxDhSLZxvihQFPQwUhRN3J2IxWyF5q
hmhUGPquoDbGRMkg5u3WR+O+EDbHcTFJo3x0nor7dW6f91hmmOehOCtgMa2NpzJ6WvBXOjOdbuFp
57yCGyFgwoz6de0Lm1fIVcCftca1d5RHTNvpsYxby+6rq+yEobhnTiZsHrN1TwxeIX9rsUZEAYwK
c+wFuhfCugH0dHY3sF8mFMRikcy4+qds40cNheg+0PncnuQ8WvYDOM6CNYG9zl6svYpB2AbhEK21
uSsgU7CG3lxn1eTejfPgsVHiPg0H7HqYkcwoWHF0i/t6kISdbbo4IzSI7ZqRayGEwhMARMXSoTfK
RvrZxE06BvVYGKFSvgAdsrhAGL1s6y3T/R3YuLE2vgX3bisC0dMt98nmPEsnDS/zMSPrBfwPDfIw
OEUq7TloqAALHERXTBVIf0x7Bf0VxCAckcrjCwkKwqPcE7hBK71mKCog65iAhMPOZXix4L+Fqgs/
yNgeAaEcHL3icXflhml7lA5S3UNdBhCeJJvC3TkAFNvlAaM+s6aALix1uCsB2BTd40ANRPAbsq0P
t1fgvulAnmlYLboHIDaALm5eGlj18kJXpLNb8DpGANorGB3nUByq06sHLIyygab+WPWwd3dKT7Ne
7sFudY8rHfyeNmgaVxJt/yc+iZlt0bSCRtHyg2PvbDftSwkSZWm+vMWxuzh7hSmPGJn3lYbicKHD
Al4O9JTY71N0e47ky8NnF6s8C8ZiaNznzxBOrWAM9EhkiGwwn/7qMVYe87rwGDV/rvwcnHVsrFIn
doHQugpAa2ip8GCYfdpPMBXxEMHM1Ky9gn49ikTehezXqk8sv9o/WJ+lk7jdpPf0Bs38/undeqps
NCqd/aMv+eue5lTW1u04T28NkoTckqHglVntwanIJQkIdquv717ROrougH05yRBkHi1dwcR0NMTK
unfqrvIVgF+fiQHuNX0WBfzi45ilap57T7/wGRgD3sCPro9VS7f+gMx6w+lunId3k2mHt24aYv06
etjAXFt4ahinRQ0XsRe8grW97tExw8YXfmjRBcZAViB9oOYP/JjBLEHIFac6sAvB/qRnRz4NSiAS
1x6cSS8ePqaSBQZDDCiUAXHK9ohhlVn5sR03rMi2UfngIGhddMaiezKfA9zNHYXml3X2jrSUw9Sc
ogDKkqqdyR3SM2DcTTIWwpe3g8Prq7bqMg0IQJsBSqLNRkrljJE9Z854B0AB+M2RZ03LD2CDfQ0x
N79M74wOYuvhJxbTXlvxzcKVWGtXjzIW3h8Bz1ZpDB180ElwrfnXYTlOS/gMyazMLTYwe/wJb4A0
OTpBXUq6D78CAAPoC2ErOrogkP0CBBhmfQA3rv3SxqLVan2A4OoDzC+sHlBbBvD1oqV6pdb8s07U
ceKQfNvcigP5gnUonHS4sKy/Z1d4oWJuSwtxBlHCvdo5ZEjk2u3tYdwOyOksXTTjHoCAVYeled2L
ioNPe8dJB1mAhXJmSOwK/jIceLK75ZwsukeIgF9pJu6h353DzjXP3cSEPoJ23nVSmYI1ZrbwDA5h
J3gBs0wbWvvFpj3fuMfhzw7o6wWzB1aQT4C55pA+aKECq5KZ/99MsHk0dvl0NZCwiiawxsogbR9H
h6iad0LtA9QXQD3J08HQSV45xdjSlB7GxUUp3j+yohlu+eSpnkpf9uT3nh/IWo1mgJgWQDKACJ+h
0hQ2zEo36W61qD1GjCkgNl8G7agY3wH24DXP1wAC9r+lHb8WkBKuptKwT+CXMVpz18MOpORDVLKl
2cdQT2t+LsgcK+b1gCQ36vBpzOk+UK1psIsT0rmKkTvEmPao4wI5th5e5stWuj/OOLuhI5vzfv++
n0JluVlIi9l0uok0BBnZGAPp4Z83XKOOWZnb20gWPJGuWai4bB6ucfURKugby3Z4CgVSgvl6eYGj
XY1bwKkRmR6vfbrfVKoQsCUOLvN+NKY3eqi27Ddg4Yf3cqgmGbrLDE2YuLsS0MjjjOHUEP9b5m6D
zxruVWoZH7kPXdW3YeAxd1PpDt9dRjPQtdYcGbcBMZROnjRM543ZZ0T4NE+D61AerINsk3ligA5R
E/FHACqkftuqPclKx+fRQjQrp909MpZO3DVT7NNA8igX2PdqEK+UYf/ocH6ZT4ZXVxNMA41yinDf
YjrhblNrhCcQ5Lx75OcQ8WgMm3k/dW7Ok4gB3hV87cG58/sYaQWxF4YvgiIMiHDtMKKgHdS2wPV4
2RBkSYOSGuUL5qCQJlg8TERDZsw2WQrxeHCM5EHqSH1lWHi+bDYHI/G7f4nu4RNRDYS9/CpMrdIh
c148TfSlfJ0XpVq5P1qz9SqL/N8DTxiAfLMh6VnMQIkUL8QXcsQDUGTg7m9EwEdfDMCuEQfx4iDU
l6xgbdFb91KXgJVFi4a5Jlk3hGvOdOwFMLIarFwxICAffXr9Ea56EfMLN4sdnHMSJkX2dXjg3uow
7qZfJ8Z93J4f58n0Zn6M1tYVyED/A1yyB8rPZojmMxRlIGqQhaCfUkW8e3OEOEHY4ABKXmH5eQA1
WXvQidwYiAlueFFmIj27zIL1MnOPm5PXGlbIM6Qo2DfQVhBolc2sigLbvJsDcGccgGSO0RNAg76U
ODSxJjRuo0bAAuLaV+8Ed8vu06s4IbnROMg4i4mifDhlpBpzxa0RzYLE1LLO0zwoP8VmVBa8NqVN
Tqp9yC4OQFGGQMPdedGYeYKzvSwgf/RjhnaRNH4FnQjQn83x7dUhbr+cu+0bMtaGtqJLiyN7YbZW
rSb4VfbxQudFcUGg2zENAzaw5D5gOR/BSrCP1Ah9ftBz09g87a/g8/sIuFtppBrwNDzghhR6TYDT
ehxiqyu4kf2hT23P51F3KFfwaju0aGsByvzjs9MHaCr76SZzt3dPGaJWbqEeABItZud/djaZWTod
8zJIhq/pdSr7yYTAw8iGZOTpzS/z9e4GsKs2uDZjBeDC+ESBfGJEZMVumxDNvbG1Yv5KE3bKjwxp
A9pcBH6VDtd6AkDrTnjO0azB9tgQVKSD0RO07wAhrqDSppfEeQJqzQb8keJE4/PT9UIUYXwosI9H
uTkERPsB/YmWexTvZWIz5uIPZq61e/xg1/M2UJclUfhssxpAORHkL4OTA6K1C2LNIQV3l+CGmeVm
DuR/kPvkHMHdhDL6mU/RcaeLmAOgglV7BWZ9vwNBe4Kqyd07T4KXEKnDIYs41+KnLYKf4VScXoP2
R9PPy70kUJyDJXME2VRNdmK3CeJH6neOUv/Mami4wJDMu5ObEZ1rPp/ipI2mRQgBFbj0oBeHkEQQ
yT0s4jYVa/d5tzslRReoOaDF+DNG5wChEpXlnEZHf1sDPwMK3FuTEsLAQGqFHoGRDC5ebZy2yrAH
TpxnBP/rHcYEJtc4OYRNzWyHhbckDzBfC3XSdtfdFgsxpzqOoZa+/IoZCodFw/bXhuxNKx8iKGVs
KptEPbrTSzj7DHkNgdhKu6FB+d0sSJr8f8ctLdH6AOwD9+RqZaBjprUhAdhqQIMkqF0sfIOH8Qxa
Pc1GSpFSU56DVqTNQ7sGkNJaIVk/omrBCWzLwbV3AQqYD48tMx8+aMWRcGYZahXmdVWNY4ehSJQ1
cC2j1afFCXiRJzDPIYYYMuv37tX9kyODO35uS4J5jXLTUrQvTGfjqQo158JxUYeniOh0QNzdorii
dQAsT1t1NmIk9MjzDMzFQM9DzyR+H5ZkhxQzfLI1QObYhdRNCCPeUpQcaLKKNtpMDbnZX09YYsCS
nsBwUBkIIW+bUpDS3kT/wVuJoMABQlgg5GOv9oldYQ7LEzTGC3VM0DKI7wH9U8yMcerBnkquaiEB
pJJVUpDz01Qf8Qze8KATnGYK2/lhisuk4fIQ0/LJXF4AGx7h7OwVjtoxnrTVxoiJpER1eCLImjyB
m5CzprzOQG4Z+sM4MOhsmxVoXoyc106iGG02GXGa79myEVCVuB4KQaJJckDm2euw9gWbbQKB7EXZ
gI5BsYMBR2rZ1CmKkyCUBUecNIdT2QZ4aJ4lZ53ZJ74cX/buIRyjD4WhAiIFtAbd5xvIfn2IqrpV
Tml4L0LVvvggwVdxv6kKSdx94jnvEYyTKYWfCeCG2vzobgpQahfjswouxuBkDLpn6wxGxGtRCSg2
WgbAQluAGqppoVkfzWmq9RTOJ3kguW1+3GNQ2CRgHPEwu/ymW07+ierKfdgGM/QkOVEhahCHg9Yq
f8xB3ckPV7h6EtkzOivUJEKE6RfIqvnn3fgUBgXAkB6oYkcY4LyxId+hnEOkiTxIxw241zGXMbFF
tQADEjUzM9JsKAgA9eVJRQBhcMGWgqVUeTYKJ8CEwLMeQ3g87DbNTKCPp/2MXVUF8Kc3RyAF4YXa
ETBkeF2Az7DvcNzbnDSlA969kqLX4Bkw8dc1P0F7Bag7XW7w3XW/NSqoUVJTHxQhdk5Zy5GlRmNH
66dXe+0zWj1tM8BYS5HamC8Axw6pnLQPBopUFNCcyGmZmTh3Hl9EAyZkVBF6t57nQY4+h0Htiakk
z3rmmDhE2s0g1tDRX+qGLhqI0kcvJ6Zz24JG5MVspRYiNhD+itsYOfk4yFdFuI70hd0ZquPMx7mj
3ScTyFawk0tPZXhii9ELVyzDCvOL9QLRorqXwry2yShjpu5R69Fos1ngsa8fD6flYgyZ+QONWzYy
WGvusU84E0XryARVsLnN+QMyR+bGDXcL9KYHYAf04CEDfFJBY+J0ApCEbksyiJfVaM1G751ikAhC
2PDNxBF9YmWgNHwksVdA9ARFAginsJ8Pt/gQBTebKR+MeMiF8Nf8YMi4nj2hHFLybrTKeM1a47OC
axBsilsDCJdQBfuMP2seGnGd1zTx8DPHtaMGcMzzZd7p5Rw076WEzONSbBYanENxNnGrpfwQrGOT
spCHzVWaDDVeXQOAaeVWB/edOjDtJ6lJ280G4UM74+GXYIoa7NXmsX1S+duIhA7Wo2qIihQg5F3h
7q/jfAy+aTpt+QxnQawnu6qM1FuIB8VrW32ykUM6TBb8DNgoaHl1zyerRI2GCvvYFa7mKTfXtZey
rVr2muqoMoQZZEpgMnDihLR3pJSm/EfzJQ0BGapIIwC5eNhAnZLlnagqsTsqu9/ANCnPwtwpEbnS
hi+yE/sFFI4eJvnuthE5qxy4DeAS5G42fkxuLVOfa7NskIxlB6/bieqQThkoiBmdYYAJPCV/dLHQ
xLXVfoUg1dPaX2jrdMbAHFv+KbhQ7qL446vOCwjTLUwc2F2EiRdlFJyNMTYddisAEMNiUUepsYQZ
wCAQuSrEnojujgo4Tx7e5gdDGiBaJYPEcq9kNoM0bR63wNXsvMlUMrvJizRQNbO6m9/DmwBrqOqf
10uB+Zdxvs3rw+c6XxyecCYuVGoPUuLMBoVLMze8RjKiZJhcXm9hDoa0hdBv/6jcrKNCkgUaKPuo
Qe2oZ097DpWDdysJOZOPZ7DZT4WzMRVAwN3NFESunYKaU5kWxkBkUsJKcDHjie5UtmIGsZ9Tm0oF
+0tY5P4G5yrrNBOdK3oOB0P9qIltT0BAxyAD2woUz9chhui8cDaLRYoHCjubkMcO1bB/9ESHZgDo
TMCPDofNGF7L8AgRFwcligSB/OhpwSMUAM+B8IfBaw7VbbdDgw6p8bABe47BTBOvKY4BEsFw9cDD
eRDSAWntReMGKBQko6+G9BMeYNmOPq1cq/1Cl9i+YBqUWQWkCIbnHuGkdTLHL44Np31xdNEuj9Fj
pyE2dLZbh+GBH6B41ahE7g6s++Y0ukgABZVNlXvAFDKyZDgxXoEa2dHGnVGtzPxuCpNnPLkuQcAx
g+B0BhOeGdqs7LYfVtFfb6+D9YcASSixrhikzLKrtd4eh+olIFEyWNd2SX2cWMpOvZnFUCVro6h3
RbQ/ToEyUxW7dQyQCwPWhdXR+RkCZTrrHvhkXAnuqxJ26ApNa1DRV3Q63VL3JcUp02kNQeLEi33M
zUR18UTUUlecn/jCkn3zFWBkOcQWpyaL+Hh0D2FjjRmIi3UMHzZPRqBeM+Q3Btq+Gt6KQGQF1jGG
qlaJdUpmn7VAb5v5EiCzDE3zihaZnbwc6p5CHKJ8lg0YOaQwTOu5XLmVhFVkr6oN3rAOSREUZh0y
yGqQl4WZfGB4fqDcaFnE4Baz6oOfkm6drRZYWxCO4BBAnsn9i2pWn4+If/g4uCJKNonFi61uDmdU
vjwzQ1zlyK18CiMhuG5kfBtMhryNFNxpwQAYAt+1NdARjioLt9BtIHHtzCKyFvE+s9Lg5Op9XMW8
y2Ze55bI7P1gvEbxb5gH/X06okrttowdB1K3HXw83iUODk+xvGepJDZjnBsqXCG9u3zfQvTdgd2K
9vr0UHl3WFjYE1nYcYpWK9J79a6m0yWBJP2aCwt7OehBpAtf1C9431mZaj0Qp8xLK+/FvYSaMwlx
roK09ugmj+AOcZ0Y+wwwIt08dF8Efq1aytU5QCCn33ezG1TqzbqS3wIKHEPdEaBA1ys2D6EJtrzH
AXOmJb54wqoYt32wcL10KM93V+/nAdKXxuafc8CvF4RKsKQzQxJwQfl7znVHxF7HyU2cNpg+6IFE
I+s+1ydqN/PXkRLcfKakKdG59J6/YHH+mUGqktDIc+DG1dicyF+Igj9mbOiSHttFW5WnHQq8UIsg
DZs9ygDfrUcDNmxGlSyZZmB61u43OJz+Pnf9unhHaHdUSW78796Gjedbu1ofUi4+U1iU9vlghovV
qvYnqer626vRWiCChVgLfRv8sujMd3S6WWlUsiFNGC40a6Rxyz5tO5ozeAzkL+WMypwDGOHrLjGI
oAZkvdPKPZt7khm0bUknhyZSl4gADHce8kFWMT1SSrEN7WE571iPtn2Y7iADGDfEUmD+c2jufv7i
YjMQ/PuL89b/ePC3yWYZr/XH6yjKU7oIdLoUejy9m1ENJpOR737YRvd+5ZUfjP3YGs5+vrb0Dsl7
f+nNR/nji+M8F9/XMdduOoCMBBv+62pFzwDlRms9cEeujlkIM7Kzz0RJMLx9B50lY5eHP9/IP9hA
lr0AKlDE/UdVVSLD3zdySeRTIlZXBSyU5TTf2fFH7sA1+9Mpj+398tzyv8/dFnRB1XUNxJmA5Pbf
lxOf9VFtX3KFdy4coVhD9+K1624UocamGxFtVl/rj2T/A2qSI9Orsi9Xc3kYAZs3p0RsUvFTj4WB
TAC45p9fhqK/gwGat4HvuaZg6ItFoPiGQRAuh+R2Ly/KlA6c0fvKOvVAr83DonRbGNwPJ4kRJd5q
xciApdvxgSZDv2akfAZNLg2Gs4cZoiSCMGt1sEVIE0HR1YzKUZjMzIYtH5g9MlMdn+Abxmy4tl8v
Z2qzAgMYtv1Xa3BnVNlAtHf8/H3hBlLGhnG8sAkN5LWsFByUSR7ohTrHKMrt3steLa62JfncD6/F
naFDsMg5E+kV3zakkRyUFY1cGQmMjhH2QuRbvZDzDQBZYe12JzgFlLSfCs3i7f4ypcjp7XbQtQPR
5cfAzW7Y4BkwQPpZ/oPgTomxmoCa7TFxoIdBh+MKOXMFHdBfhMdFrvB5UGhgXsRb7Om6tT3zE+TE
pN3FkCOSEHIikza36udqHVA8hefhBG7jROWpVofJg3SsP5MMq+dcHPpdnVHqTBqe/EqEpl1Y4fBh
QNM097thuFgkIyTPbs6BVg8dDCx7OKBixjyfdHwcWoQtLaDgxl/i4tCdLeGCQ56kdUYzj7kfBQai
hNTUmQm/rNjXrjsSHpS0h3FNDzwS9x3jakS0AJMAEvGWHpIJu/gKowogp6VCUzcG19QYjZ506SYI
TggMHVeMYfPPkcIcrgBG5+bmxFecVa8XamhOGkwZnG3zV8yRG7f4STSReUwUZrwPfhZEYSOdAa4b
W53BY8vgythQkdjyOOkYozX9yOVjoKiWCCvWzCYPa6kFhXF1Am+vI4g2DNAT6S7xJkpzmnEnBkJ9
HUYgv7OPuQ3rUlOcyxfvQbMoVzfyyQjULUnJGEWhKXw+Zr7n2IWRJjo3v/8a31d3cyMdDTqdV84B
wvnrat+nB3uM5aMKCeoR0TWjoInk7lR2bP7lEps5Uspl8KTbz9sdp3ZhBn2oFWb3vEAdxu6zbSAH
OX19sTwkzHFKC0rt3TjOB7adDfqHMFuQngfj/cPbzQ7+opdgDGGEs3DX8dPhuH01xhmJ9V6BPW0i
LJp+svhhfJlwHvbFp4w8AFSPdQVqy8awBmvNRo9G9fpdiGhUsF2XHna/f7bMF+p54115tob8rHFD
nmoy1ouJQsTJHaJDxp4YHnjDCN4AGvNfCw0A/9Hol/7mPqQffBhS0OowBWloAnJcb36OTF9o3L/P
qiYwaQDlNaK0Lr6dVafDQ1Xv8kGZtpAZQzEyRM14s+o5jJNMEQ5rMGHtbGk6scBTY8DMf97qLTHj
EKhKOz0+PC/8bE0h+sDWYWa1qwe/ZRLSNzmmoEsy4VPFMkF9hwpdW0nndc65yTOqIhD9IKYwyz36
i8jZltOJP/ocCf5AHp/23WXCqt20zenVQdkBFdnpLy/sHUL1FckBAsFi4JQn7f37oFFbJYZNtYas
iKHQ7m+EYHpRITiTozUhZRl9yhO7CpKuarg2xc0FFpwReOOXh9u9ce/t0ba29rjLh6iJ/3Jr356B
aOXpEsetiFbp37dWZTiZkmiScN3sAmHQO8KNzSlYWau1S3cITt1ulRVQY9mzBkO8z9dgkM4eC2iT
T2peoe4vaxsq6hS5V3Pc8n++v+8/4x/397bWrpjxlPpNkqfWrKc1MpPlUGXShtgD/5sgg9rEq+U6
WjMFgWSJjW1O2gYehnYJ9Kwmafv5jsQGkP3P6lfxHUf2S5XVr6zij2xJTar6LOuvJlMLnYqTAIcM
26edOIjduVubUB3JjWlSoNDY+a0w+Dr0f7r62/so2XcnbET5XrCL/ci5DiMnGfV6p4/SXIBrljkN
t6sVUBCkZSXrak4YcU+c23BycyeTSdFGjNFoDgdp9MnsZosmPnCbg2LWDK7MKyKtGQ1tc/R5Ti3X
7RINuzcLyUaG44hFWLZd1GaO4XAfqecP1msHej4K410m8/3NecmqhROKaqDNqZiPxx28cIzq83yx
1C3cwvGj4cgdp0MqVRLInT7aPTRj5xHaSG35YsNb8Mvnesegfu09VdekBmLflqXmc/7xuXBUEbPj
kRcWsn5IqWWGuko4YfhFRaPYAkAC9hunx8vb3z+bdMgC4PXLTTSZ5L9f7b+baFK9P25C0Ep0kQ9C
s2ashfaxEk1aW3Z0dCYDvWtATe4u80m/z5l3cr0QEuNvmfX3i/a/G3jLrG9aLuaXK2/hbIe9aDVp
5CWYTSFdMBrY8BT7U5GIkzZnyy+X/gc1/f4B3rJs+ZbnuthcmpNoRbYh7Jtp4qq4GFsMZStjNVHm
TWx5Mv8zngBH2djPu8kfzg8/a5YqizU3Rh+y1R3g25emft7tuuizI45ALdqPkagvOQoZ74a08YA2
JRZtXWUwHENcGQ9jiwSOX9mSMIr1pn+OdYO528EDfDQqe8Odav/ywb9932Tt1O8dodOR3973+bHG
EUo4yVPBtRZn1p05OVijwRqBCXq5RkBc94aaTwH9m76m1hwm/6y1Py799r7ra85dVVy6PUbnNgIO
xyTH9JmbuyOQeJOMPe4yM513QSzBHGTkWffPi47pjgzKGsi/e7p0g4cBYGIGNk5YLXpME1eW5QUs
EiqG/YNBQOzsqIV/fm3Kv+U/FBTOR2xc0csWlLfTKC6fLU7zRJ4uLFBcq0WIHJhiLKhKifxtfOlY
C59JbzR5uBNUSg7OJ9OpweBukzu9rIb9AeHSpU/N0PfAL4i0HU3twWfee+Fvd6v+drdvsbh9abc7
7Vcuo47WeKXcF6HQR4acWgUDvHvpsdfE4X2xWNA9idKIz9/lfOjCV5kTLt2C71AHg26GRo9kfIwa
rIdRNDYjc3qSXYaH/YDGNyuYTflLv0H+Lj3CCldpakxVkjpvKUkpPFrl+bSWpsCaoORUjoXDhmhS
NjFHo+cjAa5byfbEP/dG/mH70R7OuzbWhf0+zcegT7ppm2OOuKM7/CVgaN+lJBjjNE5Y/NJW3iK2
8orjOmMdTGnoI1jv3j8aIUvIaoDrgNei3IJICMxnBO3pl4NyYGhioAaDAhqOpwSPD8QVAHACvDg4
KvsuISlw/cTtoC5D7xUcVWWeLbJ8ZgEI6VHPHEb0FJ0drF2z3gCHDZXJNRS2xx5VMUhU8+dl/l17
j6bef0/4dhzgPxULMeK/hER0Ms149ZqCHDFcLXhEwbj0SsPb/ZY6fCWZ73EBoDppiwY9SXlvupIB
5pejzt4icyBxGTDpjiTOdGOVJ1S6kdKdzBnSDtKntaHOp8AYZ/TGrN/Owm9XHsLRGlQ/ieP3beVd
qoxuU3lsDmRwn9HE8D8HrjG3l6bpeftw+GvC1mzDfx6cx9N0DJsbTd23w1fPz2sp+Xrb4YK8theJ
n1xV8BGl1mZBEDuggWc/f+JvW1lNG/X/Ltq8hT9OfFKRoixfisRTsrE4zEg3UDyn1Ozf2Tikprtf
9s3XmfL2nFAJ4UnLkqipwle4+uOSpXJct6QKA9emO0NHBfiqsWZsFwFIcFZt67Ag36hD4HR9dKEQ
zwPqdHPA1/jIdpTd5gCtVqn3nBUzk3L4xCByKRrjMYxIsf/LzX6X1+NKKmM0p2PijRj03++nXt9S
JS1KaXroKqdIwzLlAyQUGamnW5V3HGfuK7oiWbhRRvGwPvXgBqAh3zKeCALExgO86RjVJutJB+vS
jfFpAmKLPcznb5Sc7/ZqW2BEwVpl6cjvR5JQV8JdWp+kKTHyOmOz2ogKgR1j8Nlt5G91O5lbr9Ev
u6T9zS7567JvZ8tDVONzRzqjLOKUs6vRuwYoF6Gi4aJhAhV//VtI+uYs43q6JHY06lRI8H9/j2Qd
py8x4TFvAPKbFGztcw69LGaSPONvV/smPfrzauJbDCjOz6OsilytjsJsj1OzFY3aKxkE+Nmf7n99
uG8vpzf8WtjF2Ma/XS7OxbqKj1dpupC6h7UTDw/zqmGYo8xgdOg3Th/ewX25P4eAb9rqbQ7X/676
lsxIj+IBMegiwSFrvIl0VwgE9zmQmVLcsMAqg9RfvXp02aHD6lYbpRuEl0CjuFllv3anGege9uSC
pPz0m9m7+E1B8te9vS+vKi8vhcYbUYzzBkCGWfauruK9bPAZUTZEZgpIVscG0UaLTEbHCOo3QIn2
5xPlO7AWjOh+fltfRNR/otcfb+stStdZkZwKjJ+nQhAjnQNQ8c70rtNstRp2OtIoEA5i5zfhB/Hb
jfbHdd8C9f12EPEELiRkTckelhi2InEOpo8cYR09CI80XwFmPU0bXRWoMrctT99a/vL0332PhgCv
K2JjB/g1C/gzdr8qXHBlNsTTeY0YMZsLB26dqe4go5BqrSPS7t/SkK9d9v7K/7zoW5FyaUmvx1rn
ok2XsLLo9VTofXgXB+FKvKe6rY0cQWedodK37aR2TDvvl0Dw6y28HQOdU0cvU5VbuDuNtVt9tq6M
lgZQIk4ICMX/Q9iZ9jqKJF//E1kC77zNZMeAWWxjv7G877sx2J/++WWNHmmm/61utWqm6tati4HM
yIgTJ87JOkyItpmbs9DbMi+Q7SY3658f/d9+BGzYMejpIkiB++n/Rr52vWvez59zc7S7OOVTlGcR
NuUheF7FfKithzqVpjjRcUnmwkcE7SH++fp/e8DQ3tH7mpKY7/X+svDvjxe2SSfSE81B9dhh3kmH
ECoubaTf0C+E8vdO0PHp0sJIiB1G/s/X7/zd0msyV8nK43jr/HXiutX8HJsN49eiGT8eM1UJwwhO
JG5DdzuefcyQXOKJqQcipQ4WIzQhvLQ53DH4eaOQpM+QnsjAmdNXwxkvb2GVWQS1kCE2v2lHVIwy
u8rE/OcP/X/G2gEV9P/60H8tXz77xvt2rMl1gqInqotZ/FY9NaACrkqupbu5nnvwWc2UeZmBmETQ
KCxaCUyDudSIP7FwzX/J+P6um/g/H+kv4f5wPDU+u4dGokDzbFz0E9peXTCnIrQBTrE5Uk0YL+0P
BvijWSxvyjv3YGaqqHahZK3/+RH9XS2ttwxq/Q6vlU7+X0703bl9qdvnTnNkhuFz/aCuu0Qzey/j
P33NeNlc5BC5xQZN14kC5Gm7Iek1onZujY5iIZ3B3HUGVjRyMzTB+YD/ZnXytwnrf33Czl+OZTre
LcPYGU1WfhBQjszy7smM6WtuDNYVTHxmGf60pZjeOlorJ/L5dDwxFNVubrJ9jzBl3WZnyn0GPdZz
ivB/foR/05SHp0Krg7SIRgeUlf8NDY3KOLyvv7qJjVRhhs8BHlS5Def5wpTY6iMGA+nPAzpkTqby
+X+5uNr3f43O/33xv8SlXvNU3Q4tLt4ENQtD27MvDxp7UPcHg0FtWW/Jskla/xIOWn972aYOgITk
EsmLyqX+6yQ6lddOVe+gnuBeuaeMwEIV8nJt9gSKzyDKnrOh3Tg8DYYDGPfnlzKMmshPyC4P/pWZ
8HeJW/u/PsxfCuVe833Daq5sckK1VSCiK30TdpynjEagysos6VWXm1a0oo14yq1pmUcyy9zgpRS+
jM+/nFat5h8X7v/7VlqESsyFWi1q2P99PC2kaua9fb81aocBo6T21WQX6UBo4hsyh1OTvmm4o6Kt
uzfzE3x65S306cVnOhGBGuIHXn81XP3qiXxuekx2GXZDET5fF0TWGE1ifg6S0bkoYHvGtNSTmIFi
Ot4KsvZsKDA3hkeLPT5LTAHRK0IO3FdNpT5HhgjvXri806q5EW0g6FN0Ppz44sYAroxLRaSbJ0EN
mIKY0NplvAGmOxxf6sP7oNiTdoDNwvMQxZFhYC4UhyCGSGQLSJb5U7Fuanqr4Il7+0fvQEeLWqhu
2h6LLHRnU8+z7aZkJJPXtOxisWnG+hLObtvjvJDnDMoCgIM5q2QB9pEmpRsEv7gouj6mux3Xg3KR
qgb2hnG39MW0TW+i8y8USMFEL5g57jNeetWIDmDXMaN0JMlKU0b9JozPClqfGauQYWbIdV5i0gqF
NowXioA8tna34PzCdEOO+Bjtc2YRubeLnyMfizRvvwHZXhww4uTBMOKS2/asssKiI8LXGbRTO7od
mLmXRdErmMt7iPy7OaDJOK1z0JMX6BQjX1bqdMFVPeEt49ntZ9HrU0G3FXgYIOO0drQ6PZJKRh+5
Wi1yOKA3eiR2C3qeOS5CTc7UhGfO6oFhmzp7Rd9P5563L+6xxwAU86kkh8bbbQ1iFSSdhnS8S6jI
D2UtriWkEIWa23ED27MAZy7eJH44HsBZuu/bmy+9B9j93slq+sVYm60PdyAuRndXAc3cHm0lm2Wd
pk1GT5mM4nItZhSW1xZTPoyNgZ9oI0ZkbxGwZo7uA763VxSSTW9vOymgJrZ3tJZ+OKbAd4cwwZs0
ZMropYfiNZjPFXq1+q+8y/HXL2bh8iB6y9wz0s3TXa2mWK+ydpnPER6K9njAtU0Q3olDu1Y9MGZr
WNub9pqL7Psiz9kTIVnA74rS3zjo1wKAC/XdgnOYoZmC0cMQmOkzSXlCpCx7hppiu87gFkG4R7jd
MaKaXE8VYj/F+pjNHl2e3jKfYwRiH3zG/jdxm6mPnVsUiOqZWBXOwiu3Q5/syQePjWBpsC5OqAME
a+hAbuaiMrhM+hYiQ3Qaeuhovt5iu4Ypot34w5WuGAcZ3zRZJ33GrnDv6HHEjgkF485/+C4h5pC7
NITvliMvbSkuynrnfhg41G0oNgyGAcx/SX1Qki1lgOzvGjWAJOC4VxrFP9pbqR6lbJJLOlvupaez
01XORkRAkAn2zR/+PO6TNho1+HaEIa8Djk0dHQfYZovbltSqLxnIlOO3DSLowMOp5PgQvcGGc68h
hWIgqcaG0jtPc1bKw5+hnscMtmrPssZSeognTzirlFCUo9pu2MvZe0BqdOVXMUPef4OYN0IM/OKF
jTumiezoiM43U0kBnQeFRajtOeFaJ3f2iJZGwCWpmHlHDDONdV2Epm3nB+sgvEafb29NgIyE11WL
TS3x7gjmvTLoIeowRMerPRbLr3LruVV4z9ABVbM8y0KTLKMxOpWXSRKEzzw0w2C+aalB1y8zWMqq
gvRySWBIPdolnrDt9suO2/IZ27PZHjRRFMXH3rH+2HI4fi5UYD4XY+SYW0ylMvCe0JFIEn3o9gGx
IGgQ85Vz3qzBrEzeWdLrsnZ8LiVXzgS0tQw/MJ56SOZ4mj8Hjc7GXatjrhkuwjmmacOfmGxP8dY1
THCMPnaZgGBfAWtRtTt+a+anaJghNqzu4FnwFLCSUaSVhMYX3500Q/PPS2/hzSF62Ri7ZLTeZMXu
pCb80QhgkeDD0m/ZNXO9lIhsNvigRO8gSbJTnKkGQEmSq4YDNcvm5fB40l/q0DlgQVQOlLCCKweh
HSr7DOzbmbCicuioxh4xNp6FPDTi0APGOYLLQTiLW3sV8js8xQ6O4eGNRMcwtwdQCO4YVtl6fbPG
D+tw5sLEy/iLPz2+M+qhF2EfzJXVzJtirROjmXVm99wujDMiLTHoyvzClKittdW5l+6cjVqbLZcp
xrYVI0EWmg8LCL7jJVT6pJjtBldFnbT5Mz9Nm02r1D6byBm3xDr5BhnE+uAZblmvqkgixM2+EROR
NWdS0XSCvjQTpZ+L3mowKnWAddXq9pJ2xMv/JgWZlV5SufxWnN+K3qU4zW05+1pmCBagLCj7TtGy
i/095l6bfSowBSenfcIi3Kz7dvWy65QDx14uy4Um5xVSCTscx51CVwP6KmN6sTUi9DAyDzojZ6ut
dspZF1S5Z5B+aX+yPL/gx/kICdJL9YohL6hYisyX4vHNrS0DiC+5PY/W6+DmjllShi6Ky5clbs52
blhZvVUT+qg1o3cEH/A/p2qQpsNmfoDQ9nTTlLBwhI0nCB6kCuyauAg/eMG+pycStlPfvuhyvQ+D
KiGikW426avxPGblGJaDyHtuHIfqX3ylAvLJa550AmNWXBxr1hKKA3HaANneMA0pbrx0VAdUMc05
+tYlZyId0BHxaRnjv/6fJGFcDwN4cLg8JUE95HGfKZQoJYvry+WcBh5HRl7ekCquI96XJrFxh7AA
WwACAzwGRo+S9Q4ZAa+NTEUHHqZJwxE/BlRC5J7jStJdIBNxXT+T02hBzWcnfIkthnAHFnohamo4
nTEkLQJtNu5bbnYxMxXK+ekvvHYobm1oz7xZqsla/faPcgqhmXhEZ5FJ+pRE5RLNmRdsjYELP4wz
dpCZ8aGD7BljIFXmvFZBaAYDot8WpAbQNEl4FE2EQHzY8jz5aa9ohpGq6gAGM9gSnIVzh/U5LhoU
aD87fIgD38ymxvlFnfrLbziDSYi+gwdWgC4MIcoM3J3J6AJ5+O8Y9NMt7eTPhtErIqP9+pnbnblm
DOpcQKlU8bGVE0te2yAItm03y84QQL8Ttt26M+TgTFzfMhxLunco2sNtCfIdlHLcathGydgfQf3s
PXTn7EEOAkCK71muIST8hiSJaBEPTJMXpmdSAwe8NyIqqBaRWqHCkfegoiCJx0IhCfMObWLR0bzU
NOqzPD6wwqh9uCN6KNwqrsg/Dgc021vyMNboSRdMezVWaFD5bRl7OZAZiUB4oD6hZZi8zRNi1Or2
WEM0WTzGwBTpFj0fJ0C7YD9UgUJFqNsot+Oezbyv2nNP3SRW3pi1J8f39J2JspOFaAcD1SnOTMS7
gs9FYxnGDHHe5QMh2sPiesWuTOo4cdusTZg1nNghHloEZcOGZ3I2LxtgCNsOQkLbkSAPLBF6V7Lf
8iSWGD6H7DhOBYgJHR6E3+SnwCa+jqSUAyhAwrL8o5XBLlYy2FUQuK3cTb58lzm+r8Z/igVSlT4+
wzu5vNp5i2f3YXYRAWqguwQ6FoQ2PFdxutItqawFn6H/m+2kJFnCh8nI3Z1teMyh3KWsI5m4x9CF
R+XOhaTuAIJ0k45nrM/SRbGIU7OISasvtWDLk6QTRjMMTgFJcUsRxy4J/1nqWF3dne3ZGt2GtZMB
FGiTDCkWnyllmZ0wFgn3wu917VGflXcNG6bP1oNIuhc/RnUEmUiys6XiPWQlCJelhzv5HSyuH3PE
/AC3UINuWRlnwmOS+FzHj+DSyJv9ig+Y7rYDpMyZKezIUYRbclOcCrdxGp5MecODmm0C3al4miys
Fg/Q1GMX3vS2SY7Adc1x80ZKiNJFqlhs7RCqcU9Aiw/DxxgqY7My+6dJUVD+FEWn5Nhy5dbCAEGH
92n6j5IbYEZsh6I7d3pq83jd4DMdK+d30IqOomll7Kq1srlTX5pH20Rzt2clUc17BQga6dZopLYj
HETefKUotzzEhrf9bLhnWKrMXm6ze8KwZA2b9YpqCl+FfsOTJxvl8SftI25kVF/kPWzogLSEJWEX
40vgco/bhLB7HCAo0hMcUnZ6Cj2bfXRKZ1VEufEaFyaOeySGLgIHPr7JI0luDWX8aYeogIXjgEBz
FP6PEEHY4TZglCORRAmwgNLAUu8/ZZMbgibsv6P9RYwOBSyh5oSZHobneEx1qCwu74yVVhPuu+n6
LSsymv50FKFS9MB5Gj6xew9ZNaxW6z2+itFT8Jwq4GhVWV5DtdhOS0hvwOR/OEYMTpESVG5ydLYN
iDNHEYmB8TGdD8yO6Qu44meN9kp+qzPeMR7os+HuTsYryJrBdttNocQJxB3dk92cuNskGXM6oOvD
Mnn96NaTacEe7ROzmAceLQnuOhG8j9ZqPisjsHQq3AQXb/IKsPwtcTvFB6AitOOmxPHB6O/gmHPC
ai9oWJP5mHQrPJG4as64mKGybpIckM4rAvxs1t8AIIQEHjhAdH+yk50xJGevH8udyT5SOQ3xHaYK
lU8C/49lxNKHmQ0rfi86G36drGy7s3kgfSYHRMLqeXzs7XnDA982alUOYZUwp9ZQUUD9mbEbFes5
cp3SD5Lmnz9bLltSUb3WcE4f6OUnbqCD64pnS1RNj9eNpoHz/TJBw5zY4DIhG66tgM+a8XS5Lmf0
2OUeGZreQsbtIQJVhLdFQXFfCgXifZ2i1Fk9nLlkYLOKiFu3JOXk0/zZaOczR4SngSyCQBUwZGzo
3j0oDUL+RlXHjVWDl/MCqXhIwiE2a6pcIFQhJnZK587x4+g278kQy8qBrm8jrbPZXLFoJT2hVpuR
AjKwp3KQJ3t69l6DduG5bryiTZoyTe6UlZoS3gloL0+yq32cPzNDtq+Iqxlo5eBTpHKeGz9OEfq7
A2agFGRAFTtb5t5O9Ke5vkz5zfADqw6glfRQs+JcpeNv3UKGDc0A/CpAOQ+bj7vb+Rv1V2BuXLwR
beYHp70fU9F/6digc8rVDtY5pjqzuHJwVLok+Mh1gIdqZi7vph2fOjjplRffYOpRtJijNJz2lVnk
z865Xa2dO2tDUWO2qz2enQ5AMw9ynVcHeT6mwFGBffGqeuLBbDkzES8eOyMdF4eUbHw0cAWTb0of
Km1y6gy9X+Ae+FJHToLLBBGxKQV5GIzHJuEatoEg/fhTeDXcgFRn9meAhuTbDgO15YAeoD4wg8uw
NEEBLdkt3tlqDoVwRfQ0XAZnqAhvLqBQ8csClWQUZ3bS3ElGI9kPCKl3NYugjhYDY4DTEgMTQtLb
LgK0CUW96qkheMoUf3Yfvq6+duIII2vTQvWSPAAVEgk0ddwl0BtPk/eZAnE6wHBent5fUjkRxSWZ
H/FypsouVf2ohHcnGkwCZbWwiaL8kUFHk7QZVyPeHtPF69VXF7D8bujDnDpwfPteSlX9kp6XpkyO
oCYTDSzn7joeaBUY66MCiFMQU0OmV/cN0dc/QxZMhwAnh1BPQWPuP/4avHFGwX3BaQoOscOnX87Y
P3Zsewgeg16ltsdnWN5bTHShzqJyf277jhEpKrpksBy2ID3/f4gPsYCGGCLe8MRJlUqiK2N2BfsO
VwPa6OSk6oErqQ++SI3/u0jQzTyv4dNFm+EJnmPOMK5oaGCs49zeoLig9azqbW7I+QYwljt7xk8m
d8vxSNAJtKBU3SPPz/Y8MlkUTV0eMNUj7lRofDwc/F5AscBraX2lyki+7Q1XV3fogFDtM7F5BsZP
MCWmlKib4C7U8FBtuGf1SnP2WLrpgqixw5GFYZe4n4AX8h02S6ssBQxcRJSmiBQsotY2avBGkeIY
+Nb0tTenUfcmIs2muYb9lHPpe/2XNSjtXXOgzy3Mvdp2G5VyyJzwBZjnlYe27BY372MNph+a2O18
dfkkzMMCE9Je7Rkm+xgJ4qMosVaNfhjfRO2bnUK3lR2qYHC4nuCFeIeTxRcJJcwJy0qlx6e7XQf5
w7mEiJOCjFm3XfaQ3rc04ROXCPjrwf5ol5sDJpThG0m/B9FmnyFLZ3YGp2N4P1gnBAyt4y+76sNb
dOibPwAB4pZoQTPhP3W+cQYgj40iWAP6vkUFe7pa4XF6xMWqzB5CFT8Kuioozfju96D3hNKltCtJ
oLExgATYV1iL0kq4H2fjqiPILhoZu+6pcAhGjVlJLzDzBzkOehoO14FnyM6kagVSDdVY15zyB3GV
Hu58hcLXmwkhaG7rtY0Wh7OGoX2Dt77G1Tze2f+pSsbjt1kxAgRSVMxQ0xFq3M3AHDAsaruX0RCk
PAqvpOJKkoplEYIvHSYIRqp/0XUYcx1wjn/YTGJ2chvi6YUACh2koph7axiirEZKO47U6McrVl71
5xwBTY3SxyCG87D50ChDMHaOAoldPUXwMTHnvHCbbZIBTi91TwWVBglB+Ehnf8BtdtXRKzhzioLS
F6j7T52nJuFoWx6ZC/OARbguSsSM7/l0ouXFfakR3DdvHyg21YYCARtQ6dh4crCRRPjq6YWzKlTr
ZxZXlJVP9Yi/2/73j5iUGidBNQhIGroLDOTv2kmZLamOnGAq4AAWL3FiW+vK+pkg7x1eSHwqmLAG
dic6cjQITtZdrXwj51Mvv5ovHGyolJVu61fOQ2NH50o9GtU+oRWxQyB8BwCVq97Ipp+zG+PvrNNg
5YIn8lP2SH6d4/xklc4rWWoEHrIoGMdj0u63wmLJoPzlk4PGbkxog1zNLrjxyVTn3i1UuIKn00uA
xz6rSSxBGT5xB/EapMFp2vGf/bmEDPJdxPBylg5Ve3+qQhYjF/IXiUlXTAejE6X/FjluEkiJ7M/8
jHiEf72ia9YZ+W+nxhJqdFlFjwuKL13Mf80DejcHNn4jxO4eKbPXzoRgbOGF1pd7tJJu+egyHd1x
LyWFd3oNQaVjDK+bk6m5GVOZ2QuRyg4B8k2DHFovqiLIGQiYys7KaXrMlO2bDtJYJHP83aLeInt5
FghQpJeLjSw8ihGZnzV1edyQX51vdsXxy1RXRhmJWBtUtcAYj6yIO/lYaDUMXogqPM1BabaU7+Nh
j3ooM4PzIhqdgMlSeP2G03sP2l97Wr1co2e2fEb/YCQIqwuU90fKB8dKswJCxbYO60FOp4tztD3O
ClBdQjbhWlNy6g8cNCHrMGw5OuFXPUw36uGvDnLgfIvJcNVc7zYHR/+M325ZIy5/oyEU8977Pi/w
xsBpekCE6+1qfVP7yfgQLB8+0EGqYcFQYkvHFPmsTg6SgUnFLk53v4J22M697dwmay9FphvxMzPV
b/7chHN5a0/SOqhuiy+yJPOelW4aWHFITrvdhhGHY8dpA/5xi5sD7Kt50LB6c8nKVDroPVTp/JIc
AbAlX6IT7IfINBfF8ULuCawNnkVcE7OaahLc3iJ29Xfhm/m8Jvu/0fOegKdUWUQ7IAmx37M3Wi+m
bveeyo54d6rEmDVi5ho5XMdtJFz2wCufs3xhjo4Qr23QBElwXSqKfmgWlXV+sS0F2J9Cfh5jhl8J
SjLsOyF94jzXXY9BGz75UXICPgO0wjRJ7jhrmyz+Ie0idWtEGTY7GKyVX20bfWjN6tgdmohgV9h7
06oD7ykB1QYn6h9RMUeKJsKAmEoCgAys14nLC8h7/xq0HZS11SBxA2EViCzdK3fcWdV2P+nF48M2
+ADZwXbHfUql7gTKA4yIs3k2gUZm9g+pcOfdREy1w1xw6d+ZpQL7NkOgtCYPjQr98yf5RMboYe1V
VfDl1yECRaM5pjqbnq1SpV0igJVPrMzhqhNqNhaAGNpcvMnlJgaMmpYeWo+DtzWkkd5G/uRRQbUz
SBakgQjhYNg3r8v+XaQH9Xi8OUECsbjfj5aOPrEf8HJociJ1+/QYND53rRqqu5j7d3Kix0LlRdfB
48k8AjBTTYJLFkmsfBAy65ZFIUBD7qhAcXqFLweSDK1IVwyReHMs0qLBYIKSGjObJET8T6ofJUlT
E3vPEtyPZLJnHqMBRQWKM6M41AgYHuc2WWiB7XNBdnbicNA2uGcC5pv63EGG7cE5yI4yyObGbzq3
mtd5Wf259Vtd5wCcQBsIS59la+pqNDtJ0r/IQeJIYJC791BflMFHSc6O5y173CophJ3g0fIY6tAY
KqPebHIWXzdlcCHg8ELeIqFMZHKWCNAX5R5FbxAdhWNcZTmpUCjqmapqvLqGZlIfMpVtPxR9pNXl
989KahF7oUBcRB00v8COg5KhX86h7pa1ELcG+S0hVceSClcPkz+QenIQhfSl0YYkhxTIQKLNJ5Tm
KcufEYQ7ZZHeiXt0RZs7mf9Q1Ou2VUfUzl+MN9AWAbnM07cmfrq8jAgaf/q+Xby43D5ZKphcfPAZ
gKETKGkIIraI/KRGSyXn/Poxro6YI2yDyWvWxqeQ22C4WfwmaJeMhp109dOs1aYubc4+LvmQXz6E
SvvZi4PfdjJA/G1oTaf3VAkZzWNrgLoOExc7h1RfCc0xOPHEhnbzc0kd6KT5BRXGW0xKe7jJy9kH
iTWSf6yUtC5v2eYzUJ+MXpuGbnnNtrlpWOURldojj5nF/uRz7fd0KFuquNlZx6vIT8mZARjqG1hv
NC5fLai5/hwyWrQv7XvAYjy5XswBzRQ+lVtRqD4bdcGMmKiazJSqIicrYZYsILB8yLE/QY8uSb/h
GBQ/3DiJBSxy+u2G7G+ZemisLthJVotDFN5XoLX10+0aE7Qg9Oy+Uq7MeqlKf7sdrhHBWT8mp7mZ
IJwl76iQnUqRVcH2aIHUd1NwwqypisZ6BoSIZ+PcvJIzAxzxF0Cu5LI9iYyCW02+1Jn1iFOYFWzk
6CQkwGJoZlHtV06FIoAqpZz8VgseMVomE1hjnupu5tDf2WwluD3fDXiAsW1fLB/RcQidQbE8avgM
v+AzoS5f41n8dM/q+JsjHY2zk+NRAmCsO1FEPQ5iCI72VdHt1fAMfg2+6j1i7qtKoZrFgwYCHyBN
z8uDUwfeiRKPpC2hQ/g1m3CDIQVcfJorfM8er0810/jOcYGOUEBISGgbJSLD3YuDZ0R3bnWNqEUU
wCDiFlT3IXW/1pd1a1A3zYvuAdFr7swQb8UcUSoV5ktzKhLvEPA7hgOVBgiRk4UhMWnN5mPy0UfD
eg9m2Ic1WBi9oL0hcU7emvniyWAVTsKlbuLk85xYinxRuV49h/f86VUYipCZUD1AeEBsBckATrp2
YrxIXGtk5/CfBpqYaMgxZqjLm9+CAg3tbX/RNEfzZVa+wWj9Jk0t0fzIPw7HKnN6MwJr41qDFFrw
rMW2DJK5pGOrpsPALmobEClTa8FAcu7TMXuAHrflnAxQhzuAEHbdFQss6/OJEVYmdGMkBdDX2iFx
IY4zNdTcIX87oAqm4N0PCAPsXFqyewv1NqGjcdBiEVcmmucD38B/tj0Ah0QugcwONqTo8tmgq8kb
qNpHHorPDGyU1Ygt5jPUR36L72H+3PJ5OD5CFR8oip+wusNMBz1hmPIC9+JuIvgOSu9Uutx+MEtn
65tI3h8yhioN8z7K7jOgFjVB9A6zO9io3nATAjuyJMjIuP57MUJ9gRKlLS4If/0eGOAyj1XFPdRL
SvPV8dp3mgDHWlEk3ijrf8WzzcwmWfG9M7zcwHnRwTrvPBd1LIwt1/vRWdbcF4twfey6+oM2t2jS
DONYHvRe1q1j91UDvI/bDPnBMe/tF5+B0aK1Tm1psKOsRvY2H6jD+5fFPKGTebZrKtMvtH3SQdDA
49v63eJ+UunOdfBhBXEydCmv8LZEuhrr0Y5uGkgb0LRHPZJRNDTORRtD7M66kRX0cVDZH+hfu4SQ
cn+5NfK3Fd4Dl6/8NJxTuWmXNhDgoHt3yqCF3PrytdzF4OcuChdnqwsccLG/LevYDzrYM+3E6GIb
O+95DrItqGXJoCYpIHFZ0aRv7vzLqSN6o0dH6meXHp/ZqXjk8+CJ0eOivTcXT3GEcbJ51haofYJd
BG5AXzHirc3F/sf/6NbF9Pd4LJjdH9uX9zFnFFR8kqj3sk/To9uc282B1vXOz0FTxbOqIV9YFeg4
8uA0slNLBInXd3JhFdOpAgoDGP3CcAlw+6HgPS1A0GAYjqn2FaJn0Mu6ILTkfCrng+pAzzqj4KVZ
32/4xHtX2bNaxkNa1vEhJ2iNfPsx2l0AKO8/Jo172RVtQzR103rtrakirk+vPwvXEVKaS+Gg2lNR
aUy6upiA//Ag5ADJUBQ/9W3T1tHpPx2FVFLdq5dyWp4Hn5n1GiysT/KOyiGEM3G0WPUhRnjcHH2G
w2RNZ/OcYPAJdDi3brpFn58emUvP0/04rrvWveLqgRbi9ck/SG4T0z0mxxBEsVJtoSj62qCNXXqb
EAw2VzlvO262W6GqallZHfoj9R5YBKz4tb5euw8GjoYuzTNEeMb19OGWNFd4scbYz5AZ6awVspmp
PslgACQ0UNDRYtQFire37BX6Ci63AmR/BmBX/QmRNOxgZ2Y1XR7+oMhTP13AmqN000R0GeLQLTSA
fSXiEtHGUo6wshy6fqId5Va2f3Y0ytj1MtOaUiH8pZtkqk849BH4YBNbRJI2dGf1yAlI/rMr/I+D
EtfW8ruBHyEphdfVV0SPq+2j/sqOvjCVmSWP0k5o9BwR+x1d1qPtVyMEdKbZW7rZ3knucuvqU+Og
OofmLkaU6OF2zJGPpN3FlNF9sYie5D9dBJrR+nMq+1sK0m3nFDLXMAYCfDPaonJ0czXkJIT/rJkj
CNAZYZ6SejrqLSJKTnFbMVo8UOPSJ+8C61SOfJ40zfyFJCGeXvnA/H8kfZYLN6Mmdl8xbSLNnlRT
Uit5f8jo5fl+1zXNF5B14mYRlCgc7m3VVpS3ZYLgy/Q87iFjETR52ccw8at8L2iPlRBQeIDya1qT
a2ARmTH4aooECgHUJwXnmHQikLxAy2yanDIfcS6aMEkGJdmFctNgvEoEiODfaGGddyAJJNe0BVf0
o76ms4LwkU4GA7/VFSNfCTspOlI5Bj4bjxOQ8qeDhW1Xsn59ifkUB1Q4mh5TNA+j3pgfhT2nvDu0
FzkbYHKqjMzkPMlquNoPb/BByWnL85vHSipEHx8wXZLTcmDRRLzYGVrwZf5kwtCljZhUy+2Lf2pA
2XQ0jCmA1VUy0BHm9joihSKKbFWD5ikDlw6U2j4vftLNjq4/OWUH+aNb3Hbpz0mfg9WPrMpGTqUL
JBpJtt9lsuZB3J2bibDn2bu2nK/XVfY5j8wfvTxMwSM8T5KSWkLKac/po2y6x0nQvgtEPFn2jWGP
Xp/Ughqcgd8wmJVQcWxdn6X9XigX9mr95ejryj5hUzMPK+yIQ/Qx2cac1cpGG2AkuDLwRXuUXjeb
0EFCxRaDlyGcKBpxDU566xeOOKqpGecMqBFdd0jr0z3O9kk28pFGVvowtcOGeFrXRAvQO7Hx4p69
aFH78LBpnk1p51odykvgC5Ow0ODoPfttUGSFEvfllO04fS6QxhUn0FlCtzi6fsUQ6FENSkBWQoPI
9fuBfCB+2rtiZ6HaIu5Dl3QAGzwA7sf+bOibjroTzt4Uiwy+aCFvafMBLobt623BkznCgBQLZJjA
pnXnOTbUhRECJ+LWDnrGvPJbSa+CN89PxcH+5dz93k0ZiS8WpCMWbW5xXrwtVDKmA6U0o4RM6ZSq
WHdZtuDgTDL0RkkXns45Gf1CVlFn7+8tZJMbGC5f5Y2U4SS3t5j2PGLygn3nq9WdIKnjapFB2iTu
34hjHkikRaUPaug2YDxu78RJFljU+xKI2fWvYL2bwGmo7XDWUhgfFk45Ao1dh9mTPgQ86wjg0pKt
B2H/TEWrZ7SogAp2F/OBk8X4Z4PY/qwZQGKVLsuR94E4iQtYqvp19vLjzdBOBu+wbmylehX8svdU
Zx6twz44P92ybX/s+9Mt6hjFC3I3jThCmsXWqCbMQDyW+lQfHji8qLqtsk84Vu9e0TT6S9ft0SHt
y1K2YLPBndl7YOhthHbz1n6o74d3bNz2sj37ovm2p7FUDd4961pBxfCxblCeNTifEARGkHT4sYPk
ZiHPyYL1ehngsjsOdva9rdpmZjaSFrwp+1JMLJ/sbyfWqBhlGenSwu8rigrttB7uBvUKnpn6jFm9
Qfzki7cLYXsYVPwYIh/y4QygIMriyqmlrRBGnwtOFuKHdP+Em4+p9UzAIHXKulHUX1lSbk0V9YpG
bGp+EIy3PiGLt67OSGfvwA/h0+CCBVGXVz3dUqR9ud7R6Uu4n6iLEIOBbM5RRNaRyOQEQy3ZTUp5
mFtNNEb54OuTTkQZG4q4D2UjQVyWJQjbi0hb2brKlsu72Z502iia2DdsG9seNsa0S9g/mY97TMTn
xxjAuinaMAyHnvgdxWuyzp47CDEweahC55v1UXl1TbfJzb2uyJsONLTLnaJeskFvptXZRlAL3iGJ
x/rbE7ARt5weifYx4T1Ya+hDRJM32+xobbcdhGSpNKaQeFG4YexWahfnuU8/pew+7TtVH/MEDHkN
SH1nmtWk4nw43hw7qYlqKSuezQ/h6NtCp7h79GhL3Ev5aw5uFByr/tnswCJ6UpExn6FTFL7pK9r4
t0Vdza/6E6SfLZhUx0EbZ9Rlh8SvX8cd9Llp8IDYEZ6KMQbJ9GqeRemrIomY+5T6ggNRrvlHyGJy
RXCj8OXfgn0IoZpAh7nVLubBY3LetH61vNeih/Ng8HwQ5izFucz2QXT4UALdPK3vRXt3RCS9I2Qs
4crCM9axewgJ6RlLt0Etji0TOGihhg5s8BYgfdijNgsEigPy1idyDaSy52lbt6qAld4nwQa97roj
fsg+ORB01PZoDcdU/IlJJrXYu+UznFL7c3JF1YA4zzHw5aS7SrepKr7PVqUJFgwilLz9o0tWMZ2o
xulzAtE4IqUj0IasqsjqrkYQK2CZvBMfxaRKQGCsFD8ROp0rRw34VfyeXdMaueR5tMKb7NPElT56
/yUTS9QLv7tgZWzd3sfaz66EkXqEFN3/I+nMuhRFgij8izxHRUBf2VdB3H3hqK2IK4ri8uvni5qX
me6uKkuTzMiIG/feCDtUyMysw4a8vzhkRyzwPgF+VkJplKghAYmJBdSyM34TXjskrDr0Hzhda52M
6rslmTW9vTXqwWnkUI/V3fhCfA+OHd+++cvHw5j3DY4WNKLxeP8vbOM9EnqBR1H9MKH83WEHku9g
7zdsW7QBuM/AOozDennCHalx4e2cIH2QZy3n6ir6YnxdcJngLHcFb5RcryqcdRekcT8dY5i27xrT
JReezZ3xgKjCe3mNJfVXXZK/bUmXOYoa2y7MYWtkK6P5M5DBAAMrpcUxb99IHdjbjCe5mOQG5J02
nBQbmv4nudm9r3dCLmrMaHdAEC5wpF9d3b3Viiyoq7cZxK4XofM+ZjqD+Z1QB02vI24q9oen0iYJ
O8KJGdCXBgWiq0jQXySM8KGv954d0uS4gFgY9tFhCcHW0WlGLfCfnzEcGux/dqV8OgraO7tRfnhn
e33+GefSZHcLdyvPzW4jw/vollq9DLoUhL9BSKdIoBEgZBrqQPhvos8fFb0u2EAj5W2SdAKHPpzu
yFrUs1fbB/LW4Bty3XzcLlnCZwgDjAFs0FQd6Dfcmh06sIvaluqzFQGMjMkxHwblgL70RqP3N2OQ
bRg6pyDRTIcOLR+IKw4f3WPc6VmHntHPOMwUU7Dvhi0XNhfFyJtX02wcq0FiW6GQ+gpHyFlvhlNx
bN09Fz8vRLPRfM8gyGMkBX3kY6kwJN+s0p6t8lgFsMvM2QLlo+oUHt/m0+q9DN8amSV9UgZUv/c6
oQXUeK5yQNm1HuXZkXOzZ7tcY8b6cSnANKN5aTfRr4HoIShUHO4ZjxBopG9Gb14nbC8YbjyfC1wS
Gi+r8z+6yQdc9Jhusd5c/3HNspL/A07atAUH+D0fPcUlDgCQTG1g1Rspwv4N8Op/szgzfK5b0LOh
2itURXZ9d3l/LPqZmhQgm/VBu9MwDodnwCxCtuAaiUDT4UGKrMZJGgjWaBpEPK3ZI+CTEjjmvKto
Kzj7GdmTgeRhQBaj0j6cMzyM5B/zHOkUEzGeaIzAliq7ZlGk/NpTvHPpCm2dqxNSc8uVN3eOOltx
g+WN079z4WcNb13kpH0OxR+d8N+swR8yXHQYsNLOTSAsMoTxGLTpa4mR7lgIcl1jeOoRtUgtgXHW
a3V/vpKIfqMhOSgsRXQOAP+vP6AuH/E5z5L/ScEbdjfgDY52QxbxZp3+yK3S6wbVJcLMblhqIg5l
6iUl0E5H52S+wv0l4ZRQCVkUwVZlhf0YKIbRDh+rwW87PbwCxnjCnv5XQGM4+9/ZgNNCsmFCjYbI
C8JymT+XPNAtYxHx0t1XzA0g61u3qdyamErFo20RPxBN9J8Ok2ToY2nT0b+3VyYkHOAJuvmL30+z
VGx9B7cSNPbtDDSzAzJucCc9VmACJh6+AY2IhwUu5caVo4R32Mo03Q4p8j+byZUQHikFJRAIhe3A
FTSF+ZQzIY1PNj5Z+Nu8ecVLwl7+980WCAa7R/+E8s0/g46xI0tSzTcp32nTio644rIVr27bCwoT
7wWGjzGOxYxsrJGoeksIVNj3/YO9GaL+2PP73kb7ymSj082aCawwNtddoLOgRWdx9gteUdNzlMok
8Jte326B50OiemNLD2Xq4RTDtwlJyqOsD8CdPmtoKf+mBf1mAxEAoBlNLhg++egj9A7Zre+1goQD
wwr3CasVcVYZEstyl9yd9iNc5H8QPvsmCD5E9DGkHvOWTqV4JN/3MGQlzoLB/QoL6hAn1IGoxECM
BPX40b+Crnf35D5xPYtDqnX0XAwPGS0WJzF7xeb05z2dt3nOwRo+pA7+S+Zsk3ySb2KKxm+zZpSv
i5xz18a6E2iwXZmXmbVQJyTnA5WsUR7NLURIgH7G6/wV0X/5754YeJ//Y1oBqa5bL217DQDHFf/y
zNJ/O4/ZMh9zWdngJwA6J24jj9Dxt0yiiGjv444MpesIhUYxZpyNJ8l46YwZ7UKZBR1t19QGxe/A
RIXA7hjx9lQDhshgzB/wRdloJ/5BMuDDxcQIgUl/ILGwarUhI5ZS8Mh2CJvY6XkkZnFw7ltDdUY9
pwYHkpe+Z0ffs2wVclISq7+SWxK9o/81C42gKQ1Tctc9/FH2O7GCC+rck3Vr+aYWaoBf4tVXwZC0
1bRzJCQeJc9m3kzL6T0yHvBC7MmZU4yrEQIoPulCXXxt5ztElIq0VW2ceipci1cmStkZ03IPMQDR
uEze3v7fZfNvwKYy/9W0ZKj7xMiXJpJo7BAUiu2xTyezDcUOehYHET5YvLKEF6u5Mdp55pt9DJWj
tjsyFXAiLB+pFhezboN0s1Nwn4YjLByDduQRNbUhJzLip+WWgqPDTOBFq+c1oE9pLOICuESoPGCH
4Bdccb21mC5DApAjgnGPJsNm0MZw2fODPqkzcCzEEFyOHDgOQs9NVifyMXmI5FHk+6i//jKUO6XF
w2GeKxGeESiMgqDNmrEo8BvoihRUItKhnNS0bB70joRXQw0VHiIm/T5MbUqvZQFJURok7CTSxQoA
+xidbkMFmrGmOhC1JGrwaM700q9cpT4+/fR+NyKyHORmH35hS/+Ts2E+mrSvVmv+Wj1V/7WDacYA
qJJGU5WHuo2v4zNo18HdehrbPwYrlMOjRWPpB/GhldFpgpGKFwF2UJWtWSmjpzKfL+Oo1+LvuePW
ILsP5u9gZZWmj3Cn2vPvNmWIoXneDEz+wNiyEtvF+U60+ycTY+dAp7F4Zx5VJLXhZTkcujaE2o06
3OaOHZGAY3IXmzamiUg7snLFf6v5Lm1MI+otIt5Ju2OwX6jfNdqzB6czz7J0G7mBjafzkNaoW/SM
nmrqX6tG6NuPIIwgJmJJoWDSN4Y69K/UYOJBtI2fbYOhkB0bm4Oenx3GQqG9jxD2NMaT30EHtnh7
3Zah9p3W0E/eLt3nxkiLFi1aKC07ms9uzmTDTBRuDABN/siQWiQrx5wpi1Yz4lzmEY3dKFK/+JCx
1rtbDxew01QdWNpyYL8ZF0ybuaHY62yKoLT7pEWMDjLhsDxZ+KX0uG9way5BM4bsgAU5bVd/d3mb
u4xNJRQDetOob1DR0v2cAy5OcniZb7CNEZzTU+O17A5tEauMHqAD6HkzXlsvjPq+gmo89xPFSmjM
UITqW8LnAgIpRIq5Hm/TLEMeoHsbPviuRmfsTzbJk3D9mtHC/cDPgNMu7+evxevA6mF9U0hh7+Gj
YXY6s7TNhmm27On4NGVIdMfZwbYWapgYS/b7tD5/4c/rM2rK8r/HULnRUIbWIw3++zVD38rn1Kig
wWp6rH17zKVomn32igv38+pFONZE9MSMObWF8sAr94KnZgUnlF097dJq/8x10aB95tnWLf15z2JY
EUue11Y33Q3Ipzg7f29k0vf1TOex8vQNwuPI7fGHFIxoQtte4YJGsG0d6KRQkt2sas4gO2zRUIY7
p13LrMLBGlkggd4QTT6ElA++A5MJ+SAqdSg5kwtnb9cjTcR2cqtSOkNPtuetXVq6LlJ++ryY1OPl
bT/+6Bu7I8G1MGnw9wpvAi8U5pxIKpH553vEX8JcFrpsCx01WBYP1D1XkJsGupFBlbWuBPH5E/UU
1BhALoRHFAowLwhPDcMlHTwGUISObi7NevYrP34x/U3LcAbb1Ur4swOkiy7H8md+ZnaU4qPZ9Xfw
SNhwHQr087ZGz3mGMuGIpJtwCtOX4hmJ/oFMgSa25r+BRY88/GMfti570FeHOV9o94im9IdJmvGG
ZJZlMlHC1x95gb4y9UIuWnsR2Wkpb+rH5/QzBsvZLsFzUhg8JRYjgcp5218M6hvMoME3OPl0Pizi
IIx9bJwa+2ZedoUUX2zjBDEfk7vsjQPXY8JAeVFlvF0GlmPYsNPeASmeHLGSOXN39jVfqd03L2vU
rPTFE7ZNTyWnfF0pSZ7Ro/aeEdxMtx52S3rqVGMHyEDcapy+W8EphHucT3QbC4YJ/LaCsa/wGdec
L44qjyPEZNMih3z6K5aCib07+M1g50xtjfgpeBUf/57pDjpMgUWEHfwMER9gX8EaQeBdfdenv8+F
5gGe8Agy5AhpFvRfjkvf8jWmszawSS2/ZmYoxxuC7d2Gbkraojrxz3plGPw5zo+hQ8BOh+3B5B1W
qk1mt1/d1mRn7mdx/ZH0HhoRLFJ5h/GCtTFewyp9RHRwmbQ4RCZt5n1zdWU/Ue2VegjRWClcrTsa
wJeCXSBcpeKDTKbLCFouJna2W47O46P1cgehcJBJJeMFjTCIYoIFSzbV29PPZVCpblVMiNItubov
XGNkIbRK1ET+91rjFHGavTBViO98iKtNJrkSkoQyn8iAjD9BMCb068/i7J9mlJRQ93JoatcIRlv5
tWl5fPeXoX6w2xCuIX4Qjo3wPvvwheMEDwP4rtobnT2qnL8iFIrzz9dcHVpFCXv5ytxuI+8KHt2B
BStc4Jtk+2DEjBV/X6HyyFzPPc32m812L2D2ZPX6nNZrZtbxYhrL2ceo7uYer0Lm8PtfnrY2W73W
LaO3hvYhHhy9M5X2OkZgjCuJt6JVDiPjuCQJR7Z45n3eggRvCN6RyEh46jBq4TUvSCTE2VTcbBbx
OUVuxGNVHDgf6DEh4CcbihpcF+DozLnQxBpFJpv8/yS2KP4QkjsvF0IynhAt850aWIY8UwX6HoUD
NCksOxJWoFjjrb+EFTQ8zXSjVdvoQllRY7P5CVeELZ8RVBnS7sMZLUfJFZsrVspoH0xKvEVybhCU
1+Znc8TAxRblAUTDH422v0yMmLHr/zPkGMWkPYu7htIcG38hOSLChdCBZr48mFgXtLnEebeTTJOb
lT9wbEnYFFFw0gxfLFqk3Q8LTRXapCkU/yVpM+aHR4BmUGdBB0H3riSXI2qVwXaBRBORUiv1/lWA
PxAPBgh6mZTtiSXBgLuAPAEzLlEU+LKcX04CBwmKPpLof1ze7gRphoNYCVNiyyG0lkISBKhir3QD
YfGTySAvB8K9MSbQInd90bTQsYewFgdmD1Iank3MQJl+gVZCnKQnk028mHXerjoBzhFpLrkugR1Y
l9EYHSTy0ACfoEyjfy9KpDt4SoiobYwCWlSNbRfeDbRBwRwWZLsIZEEtbYpnQ6Vo9zyzbZjgaIpi
X9lB//pDS7LiriuKIH3LNu9De5XziKJZThkr4aPpwW5m0rPVhkfwnfIX5vjw5LhLGo+PiESGhyj5
iSDdUpuA7kDUluQXUIE29v4PMOtgVMMOqEllTT8rAz+r2qwyhh/sxtljC5VhgHlNDcBSfZwWVz7P
E0yF0ukZvfVwlbzcYuWTlEHZBXqDXC4ey0jlFzgDiHrlLg7bltiATRG9OQqQZ2SPR2TbIeeDmpZp
LSxTlxtz8SRFp03Ad7ETjxfnMmDXIvLXKhBrgbNeP1MAHAAzCVvJI51gcBDLGIf6x0EG5fn47Fsd
ar7IYzg1UOZ4c2zlv2EmrOSPn77bI0t686UDNDK623/Kbwb6WlBJcaFBnnkwP4S08/bK2buO0bDh
IDkELKEon1BfiA4I3uiFxBZqXyKqNvYcKGZoeV1QIeggo9mf++99OgHMSJy4GIr+mIkN8QhgazPy
rjAShKt5D4HfYt4Zu5VROUfZn3JNk655E2xYBtu4wxVtaxM3g8ZPejhAGEqYial/jz3a5+65h/HP
YTX+pzMElMYJ8EvFnI93+O/bzODtjYCjoTcw/EMO3B2scTTrxag5FtwgJaDDIhTeLw8OKfWbeZ/Z
xoqP/mwmXUXKNzMMeaC8TfAGbd4WJgG9JsAme/rIAqZ47I8IPOlyW/9kV3HNCvcaIf9i9YlWWIzw
AcVng3/+mswO9K8TjjfPsMhWddYzL6Ltwocn3aag6HP8j7Lk0YHx+8rYVExb4VJ1aMlcMCq5E6aE
3pllT8R9bHo/7iE99CdIE/DZkFaTHh1cAEHeLqeUhq1AR0/npbF5MX26rGFUEjBRHGCjxwRzfzLg
ll+96KOX3ChNzQ5mB5FuwCvCFcgioFYtJPBEGrTJd7lEOhEivt7XYA7F7GeRQ3XP7L+EioYgRArM
XLFEe+Mh9aGIK0daepr6aX9CKQXt9BNcjjAy2gdrCGZgPpjbUx/sTmAPK0D+tR1tj5vUWEJfW9s2
9Y9qp1RxwPjrP+xwvYSmIQO/TdjWbmmSToJh+awAw9T805QR355OWceUQfi8zKGy5jYAhvTRgHBd
pgJF1HyfOXHkK1zbpk9hc3QubvWkFMAb6klqf501VJNKDPPRmTAEJMHez4VKqyWnPNFP3voAWcPo
TqhnNYjcbFZppYkHYExB4eECTw1Jfu779ciffLweaRIPrJOhzoSSUcfJl/Wa5D65Oh7sJMVef7Ld
sjhf8JWANwpRxY66H0d8F29+BH+OdhkDvcDfbN2lW/Ehii7pnj5AfARvHLc3NGUj+rdzZdSj+HJ9
GMP+dtf5GS7/bAaQlIzocYEVeqriy2iCCsHgQP+eUIgvZvp+Ye+FacLtThzlTuFTGakkwvhU4SN9
gDcYdfbRtoCzYcvsH2Llzn0ah5l85MpDOBdmhObE3w3W2e4Si2aHRjhXJkpD9pIimLXYpjGlgB0s
ZmqbwmOLH8VTLMbQYGBw1ZJ9XlgiiBhXCk9ajURjhODJxD9uOkNu9sEoMlwpihpDQeV6QcRIKJJg
xLeG9PMg5nNdI705QDamTuTOOFbWBKMSf+c4dQ2kOEHa6vcmLcqmFqPGNpNPSERTs12aKnFlzzPc
TCjlQh9/ozvTKHSTLFneOuzjg1xCA8ohWx/mk0LQA7P9sJuvmRpsIX9zCh2+A1Jy7SgjgvKVorwS
dlozg4eEDOCM4jBnBcRqrb9e9fcdC38ile5NIXJF+U0nszMAMCmjuU8y4vt+7u2g+GbflOf5erK9
TRgy35txGJhD+NwU/xkCJBIDEQXi3uH7QoFLVVtXEPrcHv5yDSUtYIr4WM4hOzf/dzm6T5zMtuny
ZbHvD3M+c2FsDuaEjF44yTdWkSlhzyDFkUmHtybeXQA04BsX87tk6c9Gx01bszS6+JxRs160VtHy
aw2PnubISCi4Jm+YHq1O/IEhsmQStlnNWIsh45gUO7hPaMEd2NEycRdtLlP3bNwoGK0+fASdqVnW
tBD+oJ/3ArLVzWdCWC/igy84GNlQaC4yJeuzXhc/p+sovAY8Ei7Z4Hejm8XYoks6vGIKoJprqGh5
SHfy2HWh+h7MSIMVYjwvdr29gAsr9ukdqoobfUxG/N7lyz1m754GVIOIOT77+Rxt6cAuC+959YC2
1G92co9wT3ZCd9eZOGD95kTVu0trHHvXXmP3qaOU3OzAip/Wrb3UfZTqX2aA9yymX3KbSquOpBb5
+QIPOUsNE8bOtSXU4l9G/e+Lac+EvxbheYmIO7igNkhaFDvxpFixxzl49cA4Qs09Gdty2qPZbHQB
pqctniUz7vlpgRJfo8YnPdUCTWf2oxg1KRvueLyXROZM7s50ixVOVY8KpQGYguCkfZebIXG0v1k6
IAIbLi5wQNpjXYN2CmWLTm1c4c1jkqmKbHPzxa9DMrX06lMpHcxy3XMfPfscHaMc7iG+K0gthat7
9LXVBWlrm2uNFSBGkkaQdOXTGQlWBcJVYIHgkLvGcgNtNgqrJMImNeENCHUMX64nM2YQnNdkgcAO
LzopONtR8uHLZxwmXHj5Dl+bNm45xJ/A58xm/gY3LgYilc5184fVFFMOrIdg4zknWiNpkXiUaLPN
5BZPXqMNbopwI14ZoQuoklkkgesbzj1IyDcZXvl17G1K9DdfJDB8BxEBqRNipxMKEL4DJsHyET6I
VrmFJMJM2WCdLzsUyIdWhYCi504QadCCHg5zToZoxODVMDMOUKOZ4zyJeTgds5yTyN5iEWq7fsPN
6Ltg+B8rpwlnNtD7D3aDUlAs9omX5Iq4PEoPqLY/26c1gAE/Uq3LKYaBrFrf5xTiAz1XvG4whVTG
d/sDZbkT8d+nkx+DAj7U+NtYJ33yYliPsGDoxP0ySNrT79HsQrCB0cEYCwY8Idp+B5j5wMmBaI92
SlXoxKCQp9fJv4HCH3zSnQ9PTYZt3MJ/V2qHOCb7adsLSE8NzpA82geAj4H3DlMWuyfIM9RZuuEA
bNskUy+0YmLtI052dymHqcS6M9rpG1+vORGCC2V+TB94hYW/6KpglwcTpDy9WbJByGqc//3hDHTV
LnYuk+1eaEhr+7mNF1RsEFUWcVylh3QRK4m1Arcw2fzO3dywuymf4xvcJ4V77LVGi36+mpuB0an9
PwpjLO5EfNQbqeW/v4a80AaDZ21Mc6KqAd+YyEvPT5wy3lheGzK9hmnlmK9khRmMj6txMDyl0EOC
vfeP9PjlzQZQGhxeEB4uvgSj/jAkVX9uUU9QeTsv5pHClMRlnhReWJo1HBKK+uXoX8O6Qxajb6f6
s7jxJSuU1mHOsWoZ4b5IRjPmRqM7Jun+kg7GVlgceMVDx9KQLCeXC6Us/p8s4gb4BFaSmbgZ7hsi
8/NXXduZCExMSwrXWkpomirft6Q6gsTlWEf7PBziyhvBC9daDNmN40ma1uPqkw0PKkqcJPaJ5aTU
KQQAiVG+kTJCA2rv0SP74jq7j3DlHL3co5VBsXD4KojtlF+Q/KLXKDkFQMY4m076Qe6+wJIAYXyc
zUHTbbxTsl07yXyG8nF1p5rv9rrmjuuZggQcDB6ehEGs5fADh+6H/y4DkF2m9TSG7eJhQPpE5p1g
wCAab2EVIChn1GBrTKMnAeki90xRufLNAI9fym/wgYquJ20TYbyLtw2Al+GXO7EQzGc4yX7kszsK
glhqzh995KRmM5VEIyvfQwgpz3Y7Bhj9asTSEpmdiZWihl6BF/ujA6+pU6QVBDmSR2qS4EcLZSvD
k5KJYIcJwJEzY+gCg11dxIHvjKJAOlg85XxKmeVIDEcuzrNzqjRZQa8nnCKITU62k/s5UAvamgww
r9G56LOzkO9TPuljLhdPTcqYz3gAvTctkYtb2hjLDcJNT5P6HM+ma8cCIGBNZdwH2EnXfA3htYjt
KP+4kGq31qzFQ5A3gLT4CBjzwHe5bSvW1VLnm82nAZpCWH9m3VuGpN47JUtTBtncjPnTAGT1H4kP
yN4Ays8Jv5rlOk7b1qV953c2bCuq4Jf73VEKYynCBQsilPs0/LoVmaKb5RFJaANmqg4NXkp0U/iM
2aoNqO65+gXD1VpyevHS1P6RustvYucuwOiRrqVR33A/I8VFbLfl21TMOwWA7UcMz36yHbjn8EcR
wVqLKx60u34b5cCgYSXB3PcB6Tkny4TodU0SBzxS+si3taBSQDYBAjgJX9nucPFhjxLNcp4H9cqK
mLOw+ivdqGiiJCBb8kJUD/nkjaIziKLTRCW36Rvz3OuVVuTCUne//3DaaAzgIlAJDU9R9gXSQIUT
7aKHgINhSbso25UMViePpmnx14rAX5ZSsTfblFxv3IAu1rzZhY4b6V+846TQWSP9Y4JDn3NP4kq8
pNeSG6sKKwA2HIbG2e46p29FccQVrvxPaIcsaTxbnBA6jWJBjDfNa+QP2pSjtD74REen4XfQGFLt
Muom815tcyeyC7gPKSjHj4dbU6ME1+Qrk0WwAuOkrAe4H6KbY4Wos15SXgswEktB8CX6Oz/s6VhV
Xmk+VwLqlr/eJVb81F+la2TJSnFIuaqOTc1H5EucVnI8WFbYQKZrA7QtYXjMwMZA5jpkJp8xYtm5
1AcRUxH/SFE2atsb93TmusvKsJ+mGAZQngMMZZlrG3VkpLsuHJa0iGUbHMyViGvf62SDqy8xd4yd
velGqisVxuVLB46e3Jwp1SAoi+7oAlCSbPxMW2rpldqAx8H2miSbmCxAgsAPa2bJX5hvYNxgt2NJ
o0/+AUSCTa+eKY+pv+TVMrLFxtiJJpv4NAA8nD2WUgeyV0t+/2cfGZi4YAMSO0jBBWyKN5KQ0uvZ
9VP0m+zxjAbJy325oN8cB8ojlyNwBECXwmvXccEJqJtU232G1E1gxquTRtLCI8HhJvNzZz6/+MzE
VagkOEViXlt8zclF7m622yFdgRXTWqPVhZEnSg6A5p7pvKbIlHkVGFdPv/SupfWJqOjoA3HsX7xN
0gOpOZ+ckEFtaw9jgfbvToYx8EbwM8EdjU7SbImBLn5EDgZjsIrKRCzZwsG45lplliyDNguvZ3bX
ryFutgCgngWzcIxOB66CNFKIZyFkG1kagPJBl1DLwGueTZ+ep/16GynBSYZqUhOV1GaYM3/MRuab
0W9li1Ey2ksbd3l7GHHbOJq/2yGo56QBqcn1Jv2hV9+u+vQr5bFxp8XSLrxtbwuCCeW99NJIei42
KOTPpBMhF7a29IuoN2YDQSh8crmemcgLPCHlsKhAGZWW060mqO0awAarA6K5yaWRdTN79arbdep4
ch/Y3/NWDWtTsQ7m5WGeiYH+H73uYtKLKUald/IU7x63hk/vePV00txL3OmYnc2DISKaWTTJrYcU
IbomfUvHxOETlqObEt408zgutGGf/287jvAaDu7T0dyT9yba6ua84nlfppfg5/dm77hTwrUbl+jb
W6VTQ2VcX7LbWmoPrthrquBPzt2IYUnpSbGqU7kRnO0WOcmJMhgZcIpKeH5x79Pfw706XTt3G1T+
KH+tq0MHsrcHHsUbvIwP9CMePmQZLus707S6ZjfANTToD0tKvB8M2ZuNVW+oRI/x52DcvlgJCHgk
Eb5vaRHYj10GclXALPFObs//hGeo4sQcjU4r3myKdQsmF/e8KVYYN9D5wIlSR+iNgxKE1XPWctWR
XpnX9Tk85NajMyWLeRHviKZmxy1olsFQZjN0+Kir06gPE+LBoZGOLiyFwfDkqiI1gKTyAaqtAOzK
APuMiCIDHcnPfNg96+RqZIawL/LscwtO0FGSPvzMg3ejuu8bn7ahDxtx3hcNMrPOE2q474PBWGfY
DQpNqO7Z+iR9aHJ10qmwL+V7kxMfkvRx2XG+QSs8kTrSSDB+k7oMThqmlsMyJHVWw659wz5zkGCe
Ofw5dxFwajhESX4nYRwzu6/x/no6EA7PmQombtu0pcK++6ZvUAl1Dt61/1vcMtLLazWp/I2vnljh
rvm2z/e4vA3bX1v5Or2WjbNbjU8RgaUEHtw9xo1HrCFxFfEoSZ1DR75e9f2e/06BtL7krWSTVKaz
Q4vQPwjzt6F9gt6y63cTjXXSwxriipodNxiDcmuBf8L/LAtjgA5d+8cYI7c/ruzdI0EsMLCUYWFv
fgD6jH1BWuNi1WyfiLcaeXTZMipBAz85VgBQjugafmKnP2vbP1IwDfw6bGU1d+bJe2UUO8Uzuwzm
2nPTthlIbH/RlcJCVaKrJb400lUe2NgJnI/B40vUx7w1vQ9ZCzQCZxsUxLzDTXxo0+dWWYDuoglX
239pO7rYK2Z38JxM3f7bTNjxdgy9tGF0sbUaLw90givg5pHmAQkZKdxzIISgXpDU8Q5TjrHOt37j
Jjx5V//p/BCXY5HIEW3ZjxQrihdO1jzddnB+urf9226T3Ia3HyD20WKNW9kDix6GUdjJm1L9B/lP
6Qi8VrBcpf0h+4JsMv4Y29r62OfhU1yr8EfJg4acBMIU1bHCYg4AX/KOkGAqr+xYubUpsoZOdPI5
4BCPCr1Ji9XAfPDUO47sb0ZOOp3x6RTf+LA/vGUPT/xAxIv8ERa+gnSFlPEy1Yh4t30rUR36o9gg
YO0ELIQM8URT/vCwWglQ+PQLAwB3WQTOWQG7mgKfGh0mlfGYdZ221WQf96g4zUhtIZewbskXHT0s
f2IBqwprwTrtOHba+Ac/vSyx1ZkePisoHrf2Pq28ed3CSQfJP1uN5E9/GVdsYQezI5UHS3hsHPUc
n04pYN5D8cBrHroQqx5golBSfqF69Sk9WOc3lH8ulPPNO52G9du/H4I31WzLUpC1HdzuFKrE6+33
eYAkMidkG06hOPVKje5Sal3BguiufSvnpUNjwz62oRsUFKV366e/2r236dXBDYDL0L25hwFwyj3R
yRlrBOT+oY41ZfJr3AEI8tfByvhZuJhZqy+zOU7L9Y3oUM3qn0+DW5eHxjX3jKq+fyL2or9dd83n
vxfuA7piVl0SSPia1Cd4qxl5CWETEdIhfnnnab+XXFQXMVRlk2i2VPPTQoDDe4Z1DUt68LSqwgvP
0A8r9wB9BW4EXejbnp7+a0Ya2C0cpbc5DsT1AgcEHD/wREMMYBakJkOcuZqo4xxyw8L8AJtfvRU8
oopOC7TYDi0e7TZr95CS/tK87baIamfj/vNewXtUtA2l8WHgwhuJbi/niQF0LtCLovkvLsOEz8NH
7iA+Hr5mz5RkJiZfbGA9EBRLqQphP5yXrO3843XXXLYPmBFmP3ruc/wwivAh5GbID8GP8mvGngVp
76Ufj6lfk9fAbGGzRF5BWbTXr6yGnqLtJKzSOTP1pFrqaBL4hUyimBcQWPqQMvA97luV3DSSqrks
H/auX3fgPa7mFW1JNiOdp87rmhVoCfI6LGNyt7o4p8JRpW2relz+uB9+18U1gMYDiy+P6hV5/rzi
U1zsk6cFgwTy3/bgQnDMbZCq9+gbDG5LPSyCKrnCS7UJg71fXNUdo4vMEeouE0DOHhyKcogJkPUa
M+IP154UO7FFd1+lSqi1jOtYOTrvEwPcC3Ds8s1NQJYUfn9mk97j9vLntdCWWLWLF8Z9SjKLyby6
+BBXVOc44c5+4f1gflS7yt3cvQw7sDpQRuFetz2VPiLCtsNg9qOnb8+Tdp/vfuNsFLOztOf08nKu
5Ux/+bka9PVlRxkOJgx+8cWWIDx0d/eDWQyGKPTa7i28Ofnigo0peFkCu6QbwLmHsA5HZVnqVu8D
Bgb594O9xK3vvDjjineIO2kxL2fnLgyBh2+9ZhykVpfA3PJ06KFhbbf3HwsfRtznzc786FxVt6Jx
FGL7xARoxcKSn003LtfF0dw0EIFv82Os3KLXRgHRIDJ16BcriwqVZtSx7kFtfqdionbYIgRzNC5M
jzbjz3mWFtkvruTyjL5IPs2nuBZ/s49CPIrUh8d90V9RSB0ae4/+uxedkpbfHrJJ8X2r+t4vqhpC
js0WJyWhVYRwiinLE7Vrcc0iQGMFuhf3fcFly6XY+e47SQHY9rCOj9GHPY+mfPEMu+MLfABSj+HH
+/nUB4zwnJGwJbfps6QZWQYXD+es8AlPGxw7KFZ5CogxPbkt8xbLZZOnTccGOT9iCrNrGAjAetEV
/Nh33M5q2jXQRAfAPD/4JA82t9OUBpvxHP3+9TLdgumM65Fqtq5mDXvCucb9JxJEgDjQD9Z6grl8
viZm3C4YpFf4QnkkUGfEmlY/xvyKYVMjRL9cDLu+3a/c3tluTVCyckpPmM7k9mVenhZdEmD96wD5
qqr98O9tb4CX/04PmZEBTST3+8s3oEFas/24Yg7vsPUIuLW/eLLSr6V/O8FwSokuax4APmJ4hV0u
Vm8w/iEd+4jxejk8Tu7rfnDB4nZ9X/1CqFOnFc7E2rr9Mam+Lye3SyOjir6tmXK3NUhhYfmzxfRz
UmFd0rXpuOFrhCFl1x8M2wir591Jr7DkDNKGL7yasP3ouffSrcIKemx8cX94JGkz4Ch63WhR0W2w
/wnu/gGjJ7hg2vBk37C5oGU8JlwiK+z8IzPvHN2Sapin8EWHUoIwmer84MDT+4Wt4QBxGykJdAWY
ER6shsnDaYODA3Rtj5MilFtNeXILS42cf+wPA1iuvjrBi5ycvxu3A6FddaKuZlBwELzObjFqDW/u
c0wuI8uKpoPZT4OaNKCmi74oht+97mz66TfpaptywriGV3BbauF3TJeEDvgzaDyyn+TgnFqi156e
h/0EdVtC3dhVqcS+N6e8Mb/3E6ox3e6H/RtecI1Xst876vlV+AMaH96O7uOVssJ02tvN6NN3qAIO
yc9DqRk+lbRPHCYPoVM7651d5OgHW1DD67Y9wtM4/o+kM1lyFFuC6BdhhpjZihnNY0q5wVI5IEAg
xCTg6/tQvXj9rMy6s5TiEjfC3cOda5u6OE3KTClutniw34b8HV0fXiwr1Rkug42jwKH5jV22AazR
Sixti/p38qbilA2pM/0W3VaY1I2MAISIUIZP2aeBtAw98Q+zl8+ViBgAth8FCdoZYHfp5coHZZfR
oZ/B1PlG819139DvndDtGHNTX/GX6B8vL7qCy8g9U2scgqOoNghF/8FPF1WLEVjd9U591D0GYZTM
Oq5uGJMZnoF1yduGTEDRMtkhH43ry5PnI2szCcWlIglEWCNl9p+0VH4B4KnTCc3z1e11FvTTA0Yu
9pJ9NS1p02UYfzBiKnanP0qo0ScCxH1x0deEMwhuOq4x3uM6lRlHfqIHQa7zGvJOsvplTKPARfE6
55JnCo+5QB3qF2LuvP9dUghjLdFrJoUUg5CB4dTdfsMPvRixVMZGr0I8iOAzJh9Tm6Q9nFw73wEG
vJ1X+Cy819cIsQekoDh8t47MVMUk5mec2n8Dxx8XpDILmjuzhZ08/CQPjenaSxwZFE0hcb3cJiYA
M4rKFeZFRcAbjEWU5Agm9b7Il/xatjQZkj3ZYsPJy7tfp1eb6cZVSE93ZDdS3eKa7ci9YosYK8Ph
lB7ff/loAWiPiAhyW1WcuvBipCeALP5AuOwJjeyohakx73jrw0dMa4g5HqLSqgMBm4027OmrtyY4
Ck03S8C/rzgQEGd0G7mzmsim29eW8m6Q5vHxzT7rM+x95ozRT3akVCWPbZOv8sypcDqDGWY2Mp34
NPljgSb0txo+NedR7gpXr9iHD/t0k2Xcas3798Ws2W5mnRuVJz6dotij7Ksv760wT8D0SrTcLGn0
lokVAY0I67f6lmx3Dftum7GcXCYO8K0PEI/ibnrHHxwRV9qGMqI8Lce/fSH2dnqJT/1Hjb355BlZ
HgSiwk5j8MSvjMO3iZlyV8pJHt0aSS4agdIXvu6Dk9J3OFYcpNVcnSCHaX49sYYBaAruJoOXNnNx
I3tx5APsxIiA4+u7BdusPqiviCCwIsQTqFpIsm0cATwO7fqhgMN3rfUK7y6zxENnw0LPUSF9yVbO
VgiHiDEInTgWcapLaO+H6nxLbIVbPCSA4grfUZr5UOMW3CjHaGnQao3+9MjmHfMah+syhAqWs88v
RgzmXzwvp3GHVhwehckWHvLzV3F65pKRuGT8isJJNbzSZgH/QbKr2KRyh8yNsGHVY0cvdyZs9090
ni0Kstg4ptkn4+XPhLFrvrBKF52jAQqyPr3cIpf07n9q+EADeG2+8qOySZa6aT0LQDl1Dxjfkta3
7/k4vd0c4jl3BoIJvuAwdUX8ASetFr8omer/1hSaYTOGovtFjaaiWNLl7TY4L+CV/9MNOGdB6/a6
JZM7T1pCIBXYvg7fjPPqQCmfeJPc0j+Fr54S/Xa4+LGU/6p4I709EKeV/HQgNJQBL3NwTvYiIt2R
KJxToNSLAtpnOggCqLswLyBzInAUdhMsFV3Eq3BOM18dMLFavO0c29fLGA4/3BONj417eYu5TsBO
SpCDMNltC07+4PFeNai0Ac1fzhjtqsJ9m+AjiexVJkP13WkIIammlk7W/HyiaxTSUk5mczR9TXdB
CerBNtAJM3whaTVwSFjeg2c1T/4YaLRPCq6yqypbKzx8tN7PX3NcP0dfO2HVg+ujX7msZ4HkYYjR
uGG9YBu2CHSeagOGxpjFoXAbWhL3foxKS2NvGhcoE5NZy8CjxyqxfzA89cIhfu6fFjlGdmLd8jV6
NJoQyaZ+H18kNNJvwEu42DB7Ek3tz9tK9sVGWMerJ4OWOY8DlMWjf7/0hxYCnS7PFf+qZXzuCjeV
5vJ3j+qn52WIXNYwsLk9sIYc08P9TceGGnkt4KrGt9fDYrJCct8wDikriG+9gRoegxaISrBnyDHH
vTbPGTN44GdZsjNA75atBa4awW8mlIjtYkgE8KQSeCheFmcZ36DIP+agX3aNq1k086ZbK/doHRgI
prAtfzLRGULMFd1m8QxT1TrrqEz6W7IC2l8+FtL3jN3udeQ+BdQ6xf65wTBsAp2Rd8JEjuAxL8+0
2st9BAYKHttyYj6wwj0Yx5mX5VbJId+MX9eEzSp1n/8m4Yx+VWHK2Kjr+sK61RyxGPM0FCQViXKk
LvNzfHug0/tWPLSFMQLgvcZYxVUlVt/jMqdMfN+/OmFb27FHNNefuaGpLupA/45CaF/rfZ3t2gsK
J35j9LWxQ9/jdRRAc1VRf/C+VOYALd/8pkt9QXPPb6SvGAB0umNvqGzUVwvFrp5bIwrxGdBxl5ir
Hj9Qu+CmN4AwTIQTmDP6omxZo+/F1GNeGhbb0rmjzZ2n4N1HRwffkmCuaXGnl1px3pVvotZAaoG4
ctFgdz7PmVOYPLAz9gSPFskR73MdgrC+MHJ9dZr7eDr9w38vX8cORzrUFaCqtvidL+MlBWcfccKG
E63IPrW5gJ3EwlQa52WXedVTEd+tW46qhBJQmqenv+uwSYIBcJ+Mh7lCm6SJLqo+UmMB+1apl+Pl
lN6t+zqvndbu1j6r7PMsoFqnH6Q7XMHmY50Vo7TEUTOkhMkhyqrt3dn9CCTfWCXN9SecKKHYHXdD
+3VLbWMpe1dhN+TYPH977Sfw8xXZJMabd91+QO24qTd7o/ay3+bKu5OTw/lfJWCDxu/dFg/mCoeo
X22+5MrG9bOlk7Ciw4xNiCWXDIQx/WX6LViMaVyID0Ic+31teq9gwEAyYNNvUYPtt8sZVDPd1Aw1
jyvVjKvebJjnT9x45vKuYqlpNjdPRRJ0GDJs9dyX2mMBZsz8XPhpy6dBbS38yLPTk/AqDkS/lN7Q
MuTMqqXzUDbNB9kaPcsGgCzizWg272YDAsLOhAC64kImSAsGCiiGbO0J414S/Igr56pGFkt14gX5
ZDTdvXNqLJ6+xWPXMFCV/bkgJSLbqv2PqXoyANwngQi/A0R6p/g6Xk+zi/DiPRWmSI0n4BYbP1rY
Ouo3doMsqI8B4z2F647OQfvS0Fx6uDbzxPE8/OdaLXEfdNeY0SP+nDx/2VRiQJ25KPVJjvHiBRcA
B92ftnPY+ER6HmIzekJhNIGt3M2AH9RSu4CXFVfiL59aCkvX2PK73AV+IBfQniFqwwDMFe3lJUVr
QvD58FS4N7ARwvHXerJycVwDlSMV7yabMCmTDS90SnEFityTa7o2+3kNJrSdEjnfHqV0ToP0PEve
a880fUv4PmPEHd3LTsi+iHey5AvmhBYrLcJGmCvSbfm5G1CxlipcshVKMy3xViTXOIhluJ/pmhfm
KXNk5ba1M868elkTJoBPcx7UdoJFMauTr+cEaXa3OA6QvKSH+hcFKhowWoHpk2jCUiZYUrJjOohq
PuCzPNEE3RGc7f2HaE/C6fRLA5JwUiGMtYUZhbjhhBWAIjGwAWmMP6nXIiZC7cFdEdtKCP2jBDry
oh6W09gQNoM/sD3x1C+Pa/pxIx6X2xpiwvzKTrMFa6RBvryOf8DO83i3UbzHskBnUta29vf46X+i
4HuTPm1WuDxRsRXI5VrFHzZ4rYdp2VslW/BtEX93EJe4g7Kgvp9tk9sTcwH1gCOQ8iWwJ+zQ78bh
UPC+ygqXnLbVndJH4CmclQwZ6zgLk9hbd4NTllsJhOaP/juCo2dxirpZ26RslTmiT/YItyzjNmej
na6O2lbyjcJCqH4Qogs//83W6Sr/LeBCBV549rCQG67dW4V+qPd5ZLyy4dsb3lxhCguLOpvFBJ6A
As1hI10w5YCCzL7g98tjSfciBWIXIJUjCF7S6BzGxQxdIwIMuoRh3v+kGwRBv4/Ifa3238+tHA4b
qlcUiIHBAIGkSAwSyAuSkxF4D5sZCk8+ky3pdncgkGNmQV2jV4OXswT/9aUuATBvJZkJPZo+Cd9s
Ocx/ECahFh+xOEDkqpK5fAcm1S8jPr/Dy0Y6nQVT7Rpr99V5VSii1Qpf1wGVzWi9MHRxIUtJgjrS
392fQRSUb3c03OLGlVR06cRopBNVSx85u2+2evfdaks6FzMNzdOQX5EEZ2gS0FNX7M93m9ihX398
0c7zDf7GaB56DFNbKwsgJPCA2qB+LaEywzZBSk8wwOiLHFLXQGbHchletaucVvZ91Nj99oRt8XRj
+0lluhrr/JB/N1YzYvzpmjwiqvhsi1OAKu3SLDB3csibbWyeybzK/zSugFZwtcYaWRPUkUdKdDm0
6r+MME37V3xAWJnW70S/Pr0pjqi8wXDANdXC5CpROVxOcYDf7SykD9o8g2ybbI1LzQ1BU0CLCL2i
hrM/+Y8zV35pl2TL+nN1jrfjX8RKIIh0iAo5P2L20zsz6LDcLb3EFvEnrFbdSkKcJ+OwWWF/wR6x
/3RxlVnlh3sofmQbMn7Q5BkfZfjcJJglZu7wIYMqg+xlLoU40G3NIelkgX/CWg/Mrbl9rIw9eWgp
JhBsj+BHdsICp6U/IkAywVkvmSiJ2dMtJbfM7NoAIHUfyqKAYdRZK17PMPd2e4dvFYsxV0afHA7c
uHgFvsBk0HasM658xdFauBW3w4CRVeRre52x7B4vpcP9b7aTd1yCbFY4lSN8diHC4Mei8rl36yvC
ZV/irUKOepSuj9qSrkJl6XstqD70tXJVtuXT7gBzgMmX2pKACOmnxr0EFlS3xI20UTbZUv9UCbRF
jCCc+nDazTe9cl2uGTdJ9llG6I/yQLyYu3r5r81Boy3jFomd1vHuK7BhozMsR4chCstCIVADbDZg
KrEW9u5OvWm8HILs7jzdahdfml27qT6VhbJoVtkm3pQrcSF95IdiV4XKslvPvvKrVe0BbUMhHL/q
43iuIHwvxqXU5n1u85VlRxjobfUIpQvfJ3gcajoa+mGefg0XCVj0+35OaMNMK1oyeaz0PQhDSfcs
bQUgr+zEDRHTMf1KW4rNAacQuuriQweG2MK3K8HjI73dbx1/RuvQheOO7Xc07iPnirPm8pHnHWaU
T1u0hZCCKbnJT36879uldjE2EGOwWGcDj/jVY6HZ1SSnOMprKZhiONjtDDTXcO+LZq25Jn2auUu/
VNReM0xPeQrjLkOdTkN8fh4Tytt9na5x5GQrpGF7fbBlK/VPAlp4bOK8alX+mtv0N+IdOwk/D0/A
9Fz9MZez4HGZHR6X5K+4lBfRM07As+UlOometgIfrv/uFIbv7JywrRifZwd0vgw4KkhXO68u3XfJ
f/a4vPzxqv88bwOKQ6wmV/eTxKTPphcu6ep7ysiOD4/f+FAok5leshluMb5iNwHJ48K8JpPRWwHY
dGs/Hid9qwfMa6otEQibL2LCkdXNEBLBQYO6zL6ETXHU/qQXqg1yYUh1qGGgnrspqShxSvLYYcfq
FaYh9ak06GeLA0o9RGOsyiEWUvBRQO5xhK1SwmapXhj4JsmB4RXB+4+UCl6rvzRIzvF52D0uBZua
4l6pp85JAQ4t5xKPe/9E6B/Zb+yqJgeSeJN66vX1YdoqvhqQVil33D+3HSFIbDxA8k2+QRGcH8SF
ALzc6WQ9p54ZJBSTwW9v04+gZABUB7h7bkUkpwtpL0BTF5fqwvQrURK/23qZFFQMP1dDVQhmeIFS
p5WnrRQBX6cO2Vk6qrh41WvDGnVHT9g2QUbovWmh6GuHeZQ7dHdKjtkN7JJhOpeGqcjDnG83LXBi
JUx4n9GuOSY8SQqWWSwFN7kZuS/wgWr/R0SKX0+JkvjPjJQnWOsbljeRg+LAE64NdtStzbdjRn4r
ssaMy46QOvDWjGFWDtaI4AjfURCTp1XscBfPoOmw3A7Y8ub7NCz5pDV0IvPhDTD0cu/mQujtTt21
HXq/TabcXrh68HK4D751sPwZQDkDC9CHsHsBqAGjtDQf1cPmJsqC7G4L2kLw6oD5Yeb0L7cOWlu6
PFjLrZd5xEDWBjW4jdOs34lNCgZmeXA3DMqUkdFhRGnt8Q8ufyljAHL/rCmdPUqhzsVyN7Yw0TUN
pxrC9hkMxvxd+iZU+2+D2xVmkehxHOLiT49Tld9g15QPXNbbOMY8GPQNSNfln8Mck90uWzCcJZ+A
pBzf4e7PZlbydmKVZMtdj3C898AjMXjpbiTepJv67Y+3O5J9clxWj3oRwZjA8LxXox/vCIhDq9DB
wbDljam7T6Qw+g84hz1/ybRPQGVDCkZywwCOiGISiOgjIk1J3DQlE0Gqh2gnReieVf4EXGDy32kt
sUjW6+Ek2ZaRhpMUAU8Hv9mKFaoi6Dr3cUDQUt9D6IBZu75vMB8hItWZ6lX0naEGP8o7TKeGbY/4
bAHxYzULsfMrZqK7jyMJv6DZf5NiFsVnEef3av6iDui7RPfTc8Y9Pvg57qjoJxgMvGHyl0EimDdX
dZ1yJiHYT0gbem1lKhs4YOxPkmTdNWtp5lLG6xlp0Gu5Otw54teZOPdGDDckhzWCdtUfBh53QM7C
lHMH9spUVzZzVFxJ7KA00hhHbnQner5g3syXgAlF4QziWrLLsGztFr/LPe6fkDb4Cvd2Ln4YERas
80xYlKfUwYcb5SoVkwsh37z6c39q9iWaFiMwQTxW/dMXYOZ8lTghVsMwrh2sXPdb+0Pl5b8Inf1A
uALasyn9aHn/ABW0Elz9/Q4JjfdO1vLdZaiddPLjnLihzCuatag7IDIgrfTbWN4deGoweOrMeXZB
ri2n7yyYdGOTbMQtWUSMIMk/aXvLTY+0yfhRAoHBXXJfP0/IqOzAW2gnrae081zwOsXTYf24bkDa
LWENfQTbjizkVDxp+4DIZg5Xqfn3Ui0FOFpFRYHB9F9n0Rn3NM3qokPeJjy8fghe8rd+EtKQpr/K
wTtnpZd3B8CwKSTHeLpkJk3CoLttdD7nddOVjsv43jG8o6djvsV912M83Ivfd8Y7cH7ZUqC1qjP9
Lc8rq50X+9VvuxR9Lsm7zUtNesX8l4GFEVOdBqBKn8PDJABeux41KGzKMNce1jCzqwH82RKBZZmq
qMRAHZc2Ra6rbfKlvuLm98RAO0ZHZasExo+21a6Q7ZBq8q264/0Erg/izXCHZvvWsIV3lbB5sYGD
kU+ytDhsB6T2k9gPnIkegtgjaOKEnVx3dq7pHKFPWBmMrfqn6u1asmfVvPiLg3GvsxN4BWiWjlqF
aHrESnZmCyt919BJMhAH6qfKjcIaOelQJpQB/7Rn+/RP2WDituvCDnDMQcjJ+FktklXbAbbDrNhQ
MMKa05NTzfmuWBTxX8o8FQA5x6lSPX9rEqwBrI8MSYOjeQoBbvBXXMaqn4Xovn2YuFO0RWeIke2H
qU8MOmfxeZqhH024rvmvP9uSqhFDQhgAfxWKve9xFy+bsKAfKh1mjQuPxPxCpzc3JOuBOE1gAZba
bIOLTa2wJ6wax/wcQ7YE0vODey8UiNUzcAvxdA+/QoMUhckF57W8F/zjkUOmzDBD/tY9CZvR6ive
GqCDVOoztYSdz9eyXcbWF3s6kKgMf+ZW3aZgO2sdhcLpftLoZ30hqE75hs4STGmyz6TvklxAe6S9
B/JxJ4+0u5d8gHUx9WLByvbGVQ+4ApkiuD/1raw70br+MPavW71If9OTek1/HysqHIgLTdKn+XQR
E0i0LBONsHvTdB9LMgU0W8AZ7gUVoM4ldHFEdz2cIUQ6hSPG/ZijRcDpU4fF4SVCZKvtzS6omfGp
ABzuefXco7Uxu1WifxbPPbfUUw9LzWq4wB+SVZ0U050xgwPxbRjBNqipbuZRtyWuKFzisH3tBs+Y
WcCNma1AymVOh6m3H7MSupdckFMEQ4EMSsiGMruZNOU1sD9Ks5PBFMMwiJVUYmuS0wDj3v1MX/EL
KkQaenyVRhly+Q7NR199ZWgO7vP4uZvSKzpu5YvkMre+v2GFcP46GXMOvrIRxBXrDsLo94k1HES/
+FUx8utDc/t0p9jNNpASHHKF3YwmUHXfrceIAM3S3YSwIbUS60n77faAL/AtMCnyc5EcDWQwTqEu
xnV8oryoStByH0puBgDFMYHlgfBNPYmte8f8MhrkWF/6SQkGAll2eu7peA4yGWFJ76UeWpndPdSH
UHz6Y+ZNxn+YKr5vGM6fTM4rPHbC7+KMIkuyooTakT+rpy7mIdpmoNALU9p/Df4/UD6V3ANK94QF
nhkpB+ZJJkDjoay5vhunWBsIVJai6X0V6+xHXDL/FA51T1niFN3sInBitgBWzCF3++GkvzzPN6qL
jX6tDeKLsXdwapjY31a0y98GS73vGOFZZfdgKtA1kmHV+kKXGKQgEEc7k7yeH9lZ2MtMauAAWVq3
lXAXi61hVQaogR7vDzQbddi/p/SvyQxxMkrsN6YfsQGEnhTaQ5rfZYoabkEzdiyMT9YQxb3ZHnVx
UUV79A7wnNKhvRWnng5IW1cafl3gD5xCzjUwlXOVHoTilHeiU9b8NbI8N5Id6iNwLrSzdIgttyQr
AizDsI4gqfN77ET1umxsOnzUNiJmWbxQHjIAZHsDbD3EBf7Pnw1d5F5np63yZk50eXwxNfIzAvS1
pIT5b+2zQGSf7p4M/doaRBrYnLdsNxzybcya3hFCbQJJXQlzQAv3XAVO8bFvuqXixm2ogajKFtfJ
NfpBjM8uOpUSxEc66ivZWNNsUFVCuAM6C96XB/d+HxLXRusrd/tX478DXncC0rwfOqbVzGpQnSwz
1ZGAWY/CNrVi3eY7F/2ux45GI8gMw9B68b9UF6Iuq90eAmGynCE4S/yTEVjIGKJ5n10w61ipIGaQ
x0HfzteVPt36gwY/DZvXXoYYQT6F/oLCwlceaCB2L/9heJniPpbtsEnfBx1NkRS+XlaD+gu+QQ+G
v/r8XI/cDl+14vIkoizU0U/JM/uNoWTkkBLFstkuSgIkoI0eGDvGFiSfs7A+Czio1ZD+QaVYWBi/
eKSFM+NcVm4R3LfDeVyO9zUvcUvL4whVMIRAxeVF2bWZL3KrtyeGWjSbn51ki7MdZVO+NEbAn5rR
bXO7v3RuSnoi0sLepd5izB6UGHLZzAuU07nwk7+IKSGFJzPmQh82KrbPfPoKLxZ2P/UzkfC7hycu
ZqYVZ26PNnAJHlUgOMT8gIn1hR+mUjq8A1uys/bU9RYGdc2BLb5ZmK6daCWzu4tV98CSrgj4AhU6
VS/D4jbj5qrOuGZosZf/zFbmex7tI3kzYJz1/haWhlN/IB5DxsR5zRYqWDo+xszIylzvvYIqv3pt
+MLOTyhE6u59lw4h/vXGyys82tMpm69eUAYw8llHhzjmFwc6AVkSQUkKyVdJh8ITefE7tUxUBz59
HMoI/lJLptd/MnPi6PqR0ZEBeqFY0MC+J2eJOIRBwH8MhwbIcRYa6El02Ka7bVZuIp+5pgG3AGXi
+3RLsychHUf6L0K6EEMHAM8vImXRHGj5pyz6M+i5r/ygv+fPW2zM/9blHlMB/lhjuDkE6cN5nN7d
WY7DKNsJoOAviAcWhA3KEQj+R/mbbbpTdhHkcPxUaNAYwt8MvfsXlNMSE1G3/U7o8VXcHqP94/Yu
3AhWY9zkQcHTwLItAaQRgrJ19b1SWOpas5VjFnF9E1dlSQUJC8dJBq3ulCO3xLSzIyuegfoAgC12
ZFatpXP7LeoBhM7BGLd30YfvI/v10jlwtHowGzYPwXmh1lPOLYmVKP70BWFHfKoXPcU2oSUH57Zo
hD5etiTskmWc0BC1NsByPrqy8FHgEvZAu8cq9wQGasu4C4ZNw6ITeV345s0W8j7x3tup4bTou+U1
Aon3N/3tgDTZ4180UWVcJh0NMHcS9PtUgsqGw6gVFh8ZM4ubAtyjuEO56ksLTZ9mTzi/x7qR6uvq
CW0M9ARKd5KQCA0sn37SbHJxAQvZLJjYOixo+X6o7n7Nls6h/sYMFCrXgHna8qvSjgXjeTgolfdq
nbDNrOfbU27PYZlJTqeupY+ipx8PZPFSrPTUTvTwWYbag+C+R+a21UJwsXPm+YvT46+5TsE05SBO
3E5Z4xg7qBuRyAR0gi9LWj5+35E9fHSZk220G6ePhsSPPjI7d1/iMoIBkvwW3V1k1Yn7OBH/QKyx
S180JqFI9DaJVQ5qTXMbSX7FLwdzoG+4SNCxq7pfEOVCWy6EcsaRW4q0Kq9rRQOeZUHz+Ix2JtnG
G8Lq6MLcDG0YmwkI9J6oEYc7WtvtazG+CV2dc2fnLdtAxAO1H/w9D7pUujY+TvFLU5ZtWlRjgzUY
Id71kye139PcETK5AU5l+G2ABDN4qWYnQtGdNTddKxsT93EOBoz2fDxnF9ROiPdwo52SBIwbMDX5
FeQC7BGzA1jgxI7cEXEH9buy0YQDJiBhwEC88EV0Wfh+PlYRc8XrE5v4Z79M6oWqbKW9UnpRBKfa
rqIKyIZld3rVPnP1+7pqPPnB0kUUr1AhZHhCIq445IqXpaF2ktbipZ3ZMlHptGzw7uI3M14P0UBv
Hs1F5ijVwROlTKxk+7aZAuvaT9cSuvTXiq7/1eJi0hIGw+r/wN7BIS425ifbGnDmIZR7vaymUbcN
5FMRQoPgjPALAOziGGpRlpRNfdEhXWcfXf4TyU6JmHTGRhEv3mpEjr4uvqQLA3qmWoOypW405CMC
GZf6Udya1aIsghmRX0AKa76VT444rH7DfQNvVAfIqGbnhrRfCgubZWVowiybNo2jamzy0c/O3bfg
c2J/zOubWCCSwX5HjRzfeUMaW2YTxAfsagakAbklmH+okIJFJfwUSArCCmRDvsIhzbwR7OcC6Pz3
hkPadU78WPIZpBgd75FWo4YTgZffyBCTqypsj4240Qv8mQi6Erzoe/xLYc/oNwq3t66VBWr0DrmD
OFHCcOSTzN8LfYtzeZ369SyEgFZYXCmWoIiP/l8EjeK+w+I754K5jdw0tsxof2X0UBWbVKwqXbxu
UmrdTyVJnaI3ksaAqIGeBaQG6fbg8QLUQJ57DMkpEU7Khp2PaT7CaXn79rmEwVLFOd0I/QrYUWLP
MIB5s4qL+ILGiIseIUT2WY2b2d+b9lDnDhmtmszbQD/rX+QvYu/1W3MjE5mRANIhLino2+3sloke
Wqd2XI0vG+O7CEgYlSccNFAa6qJ/GYUzW6kWBfKxCZqYd5rPhbEwaNWORAL+JSBXy34jrYWjCdwA
0VO9wwcqrdelY16k2bFjVrye27fxsEWABvW1qqO1Eq94L+qKjZf+5adBFDllayHyzFjkGGjqYlz7
6aoHuwJuhmrqwyHdEGVSCn4RwY+dqzeLYDPVkhTPzPcqRNbb794gopZ0M5Bg/dMoSvAiwT0Qd9LL
VW1z2WJce6VzvH/m6gmEMlqrKtZMQf3Rp2jG7V4I8mbNMLOg2Xh/8GSmlEjQZhM5mbzJk42SrQg4
iJ4cZceUHfm+xiVAmnJxns6CM6CaP9PiAf2kefWnICsdFvyEqIRtF3Yj0hBrks2b7dUgXxAJd+U7
Wz2BMWHfMORwaNLzykUVWP9BQMycwVM+p3U7IO2ZcXr9EdeUrNURpHuu3yZ34Cniln9h119xfCK9
i+sttuWAgB8M0OkAPnJW6S4o9JtrIyD0ceA2sN+bEp4QpIHC6zqbJl2+ycYVPSKieYrpKV2O8Caa
gxjuCPF5YkeSftRj13G+sOE1sHJ/fjSsHtl3BJotRdJBYSYtK0KI5P0rIoObIWlrIGnTWPdjykKX
Yedp+CLwEI+4ub4Bo6Gbv1vRp8Qq3hubApudOiXfDsW6DqXPPt+TmsAIU3z3qgVsL4rOrDsMxvrV
fCmAJrXLS+hPz4pAo5qxCWRkSqShL2wZ0qqlMFrjl/b9IWu2AUqJHKxwwICxkzHnDa1N68TQch/a
9dd03lw+aEalLQBislJ+cOCd+r1Lhai3/1SJHkKNzAhiiazRqhbiI9C32pUCwZrt1ZWce9hKAW4x
HPumpeAMcyGJZSmy5UwNlXfaoX7ZEDLknC4TxX7cdOKmUruTgjShs5sj++kcgZmfURnw5r144oIz
sIMyrYQq9/Xzoq8A7dTBes9s1nLRMoz7rtmKkA68rjguPAhIuo6pP2O3wgiK3Pb6P4Vi9a3VTnKc
WfmxPyc/ybEdt+ondPt7q7IDBhru9YfXOl9rGGWzIsNuNV8pQmRA4X5T0ey+7DEkdfn1+Cz/YgVz
Uj9fmshH/kHVDHA4TdODzaOX/e7XLIPO0t3UDK7Ulueq2eJ7MUYOv4v8sGv+2mHLCu+TFYoFikD6
Tb7G2jFPOfBSdtFlT98/0AATvocSIk/PdUcclW2iBkrhDqxiYKTeM6xKSD8O9NWa8gNYwuiQ4PWf
OG225/pMe/u9lHD9w6RsRo7blxDm9ISKlTU0/1O3+VVzt7o1dlza4Ul8nouYBDZkBDeJahTCdktX
btKyDTZDZ7xV9FtfnpN+AVgv7+iiMbUm1q4IWxdKBkS1ROf283Knaj0RYNICfRsAWrwFkkSaiHhA
uYywNfV8qMKEqcuwI4YsCwTL40JrTv06kq1mP8xN+EMGWuFpATlH6BfSExVZsOvjbEUKT7RnFHkd
tHXxywzOIxfW5AgRRFftoYcTUA3nS/HJkcO+271zeBaNB8rKqiMBdziLIG5Tz2nJUptf4c48Okhb
8tzFCXB1/1M9q/ES9Ko3NqcYBsXbNFrp5wJt5TG2Yqvt2H8klxWQqUfbovoPRB6Lcj0JF0bGLVbq
seGlr0IP9Vi8yZJjjaXmPR63UFlYeiBWpIRdH/7Tfh7odw9Efu0k++tLth5fwiemUbMdx7lkwws7
Bxc1V+bl1gwYGxtG/nd7LJDTI3C43w9IQrGB6vGHe/bIbTTkhfzPZ7W7uGo8yt7ulTNGkI8gwlFn
dM1DF7EAA7gT/akRsCO36LzBPyuzwPjVG2APFki4V5SlXwJy2T2xYmEPHp8e65icP/uRbiBZBuzI
3a4LU+Ru6P+PqeoQ/UHrl/f2aNwqgNknbxXLHckuZgjZsPdDTO17cm4BKe/R53THt/cfSee1rDqu
reEnchXZ+NaSnDEYkzxvKHIGkxx4+v60unadU6u715wYWRoa4Q9fhoEnWf8xEuu0HIRA0OHpdt3H
7gHvw26Pqareht85xQSjxtKDAEV9c9IMkezGSAxNGdDcfcDwZGJA1xA7pZ/HIA0Y+CuF3wWDQE/x
14+kAN5orB+BufRvJrxgcUXzh9b96ydrU+06YLzKyDh5JuoGufhc4esHR9Aa4N6DdsAlbfcv4jlq
abEGPuqNwHI+/ZCTaEkjemNt8DFHda8d7lsAzHUn6y5glDRgwNMSX124APrwl5BAD2i8gzliLNel
zQwpmpbsoBmWY1S/CjozR7Dg5AzUdnRFQeEUKEIyNaIYHUNg231h65TRAT1GOvp96XYmX5jUFMAr
EoEI5Iurm9hHFVg7erTk0suUBugTxaLNMzIeI+IUuWkFHOPicM4aBqhJlN3w//Kg1LiM7rloMPbD
R7Ex6XSEYQAnAo1w6uyA2H4Zlx6G3EYPzE+Q5AS30/ArrP9iEvEGw7zi5+d0hWZ3APjPGKjInXpr
SJceUBlRFNnWtCEV8zL0d5gg0t2n3kHOEv9iLLboJCmANJjA8EV2Vj5m/m20Jdgb53qRDbQFegPj
4B0evpl91/2vU6FuVDSdN12qGGtANLORSVHH3KGYa8IVvkc0Eo/Mh+0eE+ZFaQ56J6eVB622d9YM
QGGd0jMAnVd8N8X97zW16Kdw9h/Zo3Ax3NYFA9noqaU683LYZKHUiWOD3BH0tPbEhAT2AOr/Cy64
IwGStMEwEePALFWVBLFS+vmYr+OD/3E6tuoUmLVlTbwzrKnu/pgBDT/thfYUtAuLmzRo2ykdnRml
lyAJR/VHnjtu8zPaLUcXXXQLH2Ej1L9Ae9uAr54HD4F/0HGMc5k4js6rQ/RE/VX8fEoti/EaAgSG
qye9mhVZjhjuNRhMtTf1kCv82nCLl4hykAQ9BY7o/g5p+HC90wFEr8BnatiGSAZIEyYRUPj0Cs6P
gN0Bwc0h62DBB53IgT/W1Momy44sichaUagextXHmSoreEYnOMqHsXmaA2yhYzC8VAK0DTDz/R06
FLp18hP3waMoGv7TxrA/6UyqhO77ku4aAnoHQiIIsQYtfiaF3JaLG7Zy5LU/v1zcdO7AZ3tfv0PF
S1PkGXXFuWsXK+0vgt5Qqc3gsYu1QHdtrD/z79CMnhs0BVqTL6VO/GQGT1kJuJtRuDj/nPqnKsBk
k0dr+Bler8PyqsD703YAO4j+Yt8H488Ivi7tan1LIO/qUV1N5ja5FR7TWZ3YmKpCny3sPByYpog3
KuRMg87uyHsh+2P4Uy1dtPN7qInANwyNPGgzVUb5AvxtHjwHxMu7UxhyOUNO+AfImbG81uxADXR0
ZcgIkBws97UxKMGmLg4k2T/R/jce4yCW0OYoLcC8gAQ0/54W/kAuo9kYOOkEBpXJbkHIAlQkFW/t
aZQSOMQ6M0B8oKmBJ4kZXGC0APGBK3YdPn8wHDWIytOcHNDHXzD3bFt634fcN8vBgxi8XtLFaUsD
hALr2KcAvAwvDll2Bv4Vr7iOA3x0CUXmOI7aHQeId4/kat0v6DQxSiOvpO06p5ou5gbgC4cyzRgz
778MjHEbdAbum1PuKAvSVwjDHZ8zBJXY51VkmcCrziQI097QSMh82t/1+7tgSkIDtzchxamN9dWz
wNyhpUM3ThA6kVpSp6SDgR8aImNj8DiqDsNlYAydHrCx26A1hc5Yjt98FpYif3dYpiQXSYXnCOeN
hrOkX1oP4dsHRN+fomlguYxp+tj4WJu8iPpwx1rObdP7QJEYnMfZaWIzAIMCywj3OMNBusnxR+xR
XJAL5n3fR8rQdw9dCWgaQBbaMGefe9JtgN4HVr/pEqRCS7WyIny1VPPhfQcEwIkFm62lgDcAll1j
PNQSDXpz5Ce0YWJw5FrhICdmBOYLXNUrfaIn/kQNsqd7hY1iwJ2iZ7CD/qiPjeyOGwbIS0XRS3gZ
wDg12Xvgi7jxqRvRZ9VYle4LJS11fwMdhfEnK3PwTDqMW98uFXL6QOHpF7QpvOR92CgVFz1GSDmN
pKZXoA3fRKmtLFWR+83uFDLMD4TYMTxd/d4OPV6ToRmg5Y/fu/onBrdEGYSYEPvwyKo6cEfpRw2N
fvyFiQ78bnNfLWEiT0j+rnlcYReZh2+qCrp8CbQRI8LZFz2ESS8GqerQahjFxzHN57aIaoAn9OFM
j1YRI3ESCmyq6BzAuGKCswB5BGcWw+QOOGtsyhygalC44vo+eQDn4+alTJXzd/Sh65fvgUyDf58c
Q7Zcc1AkL9I9uJ/iN2sKQDOgW8+etWvJWl6iH7tGC+pS86ERzwgX5AuzhQQCKBu5ld73JsLF3bE9
YmwMNuXj9pYOtY5JkzK8X/BsgkN2XD9xJqAMh9Uy6fnnu99rAwtBoSwFVzKHqGu2vVZHkgXhtNXr
QFvTklRN+1M6B3tsqB4yoFNt/NKeQxp7cLzCL1Ubkw5wepfRd1D/4ZKwRHnZx3Vt0woo8yHbLuMa
5Q96zygv9DXE/pieu38gOC7lxAS8gGwqCW8VwFJ04U96BYMMsTs67e7w3Vf34dt9C6YW9HEmH6w8
uiE7lYdu02FxP1vMjYES9Gg9QpgjWSesBS1UHf4uf8iYmOqAyUkVPqYI82J8hDjDQ3yathwab//e
3V804J8+pY+HVb/ltOc/D5hM2zMdBGaxSuh65w8C4Wf53v2wTsGBB+5IO2UcTCBYn7geW87nIrjw
qOsQ0AOxT7K3a80OFzarOvXDV9bUqSx00suuZ3hnCxoqGlcX+a0o7BW7HFEUNLYQoLkEBoA77wbW
tgL7QXfuHbWcZn/BuOL29msUngg6C4Bso7e/rB2L72qvAHyeYa6Nunu8q7I5XcXGx4UvypAU1SXa
ekSdwyjG9AqG3U3aasNLR8hQrfoOPvF9u9oTaAs9IKaUYxODPqtkF7WFGHgTI9UGlxn8QMV2gmYj
jvAKBUiAehAcwA9znV6APpzBoc7ZevNWWgik3UuJYnOUMZMFuqje0bIDTJVhz+HqMKG2z6itgPKR
nKDyreiZvk7zju3iR4urZD2vPfpinKER2OT67EJrcLXujkSxZHj+rvh2yKG8EWs++aSRXWvO7jJm
fYyAvdLwGeMvQQc25aZsRacAGbhCMv2j8dWkh/NWdGj3kDm6NqB4ZAR8Trz2nYC7WIJQfo+Xf0wE
gqf2CmaGI5e4WJBTM6ODNYEWzVt1Gm5z2HioUsz6g5esc4ESBLkALn1IJF/smVfrOXdiyjBsJJjg
VAv6Ufzfh8Z6hIeK46OhV2eH3ehjz18KGJaj3KgjR5baVXN/QskB3aOW63zYhPz9Gf1ku3AvTT1G
qSb/b04rHzbU58MCKHqbRzoaCj79sqUdj8CTXYDBTkALBiR1Gj+lj3r1T9R8XI9GZjfYMQKw7QgY
PUUIcPMP3IXdy6OSbIqlLOacfVFO3wLyHbYobMps9HsoF+k4QGYgw/il7gP5dbSzUOAfQxTCwGxM
8Q8c6BL+0Od7FYjAciMgBJPKRSWHzEdtZ4Iip++DPORanY5B5FpzGGaXv8nwfLbX6OBBSFlPUGKC
v++6wNC1ChR/9tFIdSy6ZHjCqjMoT2WlZsr+ISGUjAroijYXzxlFwogEXqwnXaoObsLHdNkV/nKL
AKeevkmYglysJNgFgmooF+4YP0JywpWOy73yJtUP7ykQjIAAuYT6PKY1n7SjoWFzEWJNAQmdZEA1
55OeGF5HyIAdR6WqxWLwVI0/bWW9QIr6rqlKHo/9dNEYPQzGzTHouhZQNXVfceYUwpsBMyf0iVYr
romMD5pEoLmBLcBFmf8CYllHzaP5d3PeF5w6l9hu0ROSUbGfEx8QkpXRdYaPk929SuRLFVhIcjMt
7YnMGLo9TRgx1thqs9k+5awIwUDCpMZlUEMBCWGa+UV/nJkst0JHZjAd7va054GUiZbDKOrYo3c2
Ig4NOkOq9QcCEpf9YYZWcq24yvjfZPhwJ/xG1s/RjgMfuoEXfufjbwICb4vYow/QFR2GSYHKtu33
GDco3BqMh7z3Bj96CIj9kSc9+fNwiFpsd7GoFrxT8YSrxScWVYh8FSMJWLVgA/i7WOfVHSQnyHiu
aafGqsuK+JcBm6t4JRV6Hz4AFZhyiCX775jCOWLoJ+rdhU+qEZCkul5/OgJV72KErpL9AZqtjkgV
1+ow7rutWpHKDPhMJvZbsLMWN+QtIA/3ho9xQ9XK2IDtXKYvOHp/PziQENjQFdHr09wgsLSodDAh
HoWn+VkkW3NUhvsPZSHaOfYeCLzIC8U0IaFvIhnyoZC9oB0BT+IoMfxZoyHx14MMx/J2DTmcmB+b
SSrOANwzrCoUV1DB3JeiB5pUP32vdvknQFENZSCoOLrdZQ0mTHBYjpQCcAURRL9ExQslU60h/pn8
WfgNafclpWW2Ub6iO27DsqbXzOBm1vXfa0Dd+++cIeNwnwB/x35kYC7+4GW33g51BfwzRzMMP7QQ
xwev1xfHD0uDTNbvzStPPo3Rc/beM/Z4wshxwDgkvM6Gb3iH4QwR2OAsDMDe+Z85wq6KWSJtMRB6
4EpdGOJA59MbOjRav1cDKOmA+OtylWeNPTleTB4IvZGrXKvzGrFbcLFDoCOJcZ4vgS4sWGm9DekX
+X0csVA4egoEaZ/u3xBVlPLv+VNWi9kOskVEeAT4OEIvuQyOo9/Q2MKDQsd80aBhjjCw9nu67Nvn
yAnBBqBk954detJaX/7o4Y60iKrmqNEKA7VNFKZVABH8lIBKPTsvyOHH1L0NLsFRamAtgGmUocE3
H0HoMaxo5oDVRX512l+xXvB+2rieUhVgSaaIhpXfdm4rBqE8IIMqqIZBY9/AxQFCF6AgVJOBVU7M
RU7miZjDpiGQwAIjDVrHogmE3om23jjFTEMQF9O336bNru5oAkCBe+kZa2TFrA3Uw9FlWAbkqMso
AbTPD0CnC+KsrCUmr/U7qvcPXBbgPbZEf/8E29n0LswJiB1rrDra3IUHRenYhLmyw9ryMtWNboT9
xxQmUc4qdLUMQWWD/9AqSkBWTffWhmQw63ZC8lA6eFxRJJ0HBIeWPhV7xKsviCDFGt7thKxzyJrm
LWXReR8WKOhyQ3AX4Xf4bYUgu9zPpLH/PYbotbfga456s+ePmNHYP4hWoB/wMR+w+jFEwpGZnidF
4RZvH6u9H2r7AGswK1gMoNsS/kGgWQ4Kd4+ADmVnWvlc782XdxgDkVp8/CbyYEVbtBcY4XB/gdTq
Ksq9HzNatuXLRnnBihkV+FQihhgufZ9M1Hh48Al7ubPEgFDvGDb4neSzWTrXr6dB5xcQF+xqkk38
EBBw2mFetsxK3GP6+JLU4FRgqZqOtQFM/EKA5OA8A3MOgB2F1B+lh0SDj4YDiEGwmHSwHabPGXjo
m91ImZozn8GolI4kTbYb/Qxr0BoancA2/5YgsMSLew6uWK2OCAAlNOkbFpgF/4EUTluXOH3LLZB6
W9BuptKrnPr010YtAdB4SMP5NsALkfCMsJBqro/rU0Snht9wgGMjwPBoOMeGedKPKZqbD+4otIjr
nyFz1JmTDnIwT9qIrflZCQF1G4jHd1TMjj37AoDzjvwC1dlK0xxgxWvPTBJJnvBwHFMQcbaaCbfU
1zkajGeO00sZtI6xdYMoMFg6aM555A+gaIS1tppkRQfVz7rhwy1LeuUU5oxwxr3UmOF6uGbKMUI0
qkS8aNdDRx1NySZIu2Le++irn+3osH3PQ3NexqiU30kMnvHxIBuV7AUST7bnDO3VjFDeIn94kYXR
8aODigRef0f3H7EouUQubdIJfjizgZU+AqzmZvy0EKZBQhLr2w+gVhRNncu0QiICvVfejM3Oc4Ci
2mPe/EXh83ne1MT/BJ2Zk0JXdlg+0bK6eGddvn0HiK3ws1AvrDEwVwqqZvRGDBZ8LoMl06bV/jJE
r7Kx13q77Zd7YkF3E/61A5aeogmaiNPf3D2ahsUc80REjzlUXhfWl/fzyo49WSPGGw/H7UE7JIOg
6r4R+WARDCngXgCprytFsWvSFUdcnQQrn9dD+m1n8meYtiYHozNCiPSE/7lojVBVtRAMz5sCAr7j
Iy4kcnC/WpPWgAl5dDCrArB0GnAupmS0I4eMwuIl2waLp3sT9G+JYrTFeKtUYgXdczLH27Qz6vcA
UzVRNKjlmOYRmuXcqNETYQEXrMtLuY1te2yipIgmwvDG7WGPaeR7sMMJSrcp7XWUG4kK9CoFqYpL
0Ls7NDLKXdfUFxBfBCJ/dfdg/LjcSfBazKk912hN+lbNQDPO+8cQrkmNkAHHsV3L3tczdoBTKLNe
2NJF1/0vLg2s/UiKMZ5CokcwItpDXG0TvQYGWgo51tK8U446HdOgP3o7P6EOW0aODVwbaAR0hkCS
H3Z0nPVfMrO/i25Q7X9ijqporiUcjT9Bn6JfaTcnE5Rewk0OqJJGBFUcI7bTmwFcMTsAC0zgVLNL
AAAx41289r0NR+/OxQNu7ia6AIYO9OS3y00VN6LOS66Aj8d0Q5lNGYwqoWcuwUeu8np6GzU4+g7O
L15aA8DSUv7+NXikZUuATzptXg/xBFLpd5F+Lf0vGYfOdOw84KIG2h21IqrfVwIkY4Anrr0EDOnO
etPqbFttG0w+qK5m4X0/9qxrRieQ6bROpv2z4I/nnf6DoB8TtAs1NUs7WMJpnqbnXcBPTq8u8zlH
oIgqYJfKel2GLTBdrRA0PJjMgyOYKAjoiqe0hS2si5SegZYYmZYHRZixZSDK3kAwWkYp4eQ0wg5S
OrjyAqgU3y08I3Ekws8YAH5+4FDt5ebcs+dYJtEYfYH8fQfgfxpf8Xh5VLTxqSXNZMmdfY6eEEPQ
tGlfFZZXjQ29ftpVdA0BvB7calZuG+hpHD0N/WQozZrNG/CO6dUy0bbrea7/3UNhbBe2s5oapO0f
9l/K2Kt7mx8c4GCacdmLkYVLrjuGZGCDchcMBHBmqeXQrSzEoH0fJhaDJY67W6BP6BGs61AABwk9
frxl0ub6emCeeWMsDBRxRkRtCKZ6ijo/BtcEdBPs3cPmNKTne01Ow33fpKmnrmcF0GfHO/ja6dcD
vsfotkxvB0l8JnM5yZyS2m3usPIbfTJT0ngi8jDk24E5QX8DuA3GPtAIc1RYxEkCz3S/HmCYRgKc
+XHDOuU9b4LG+CqEYduljU6rZjOeIYwy4sgIgSZ8Gp+mOIyRw6hlX9E0tJxLWuTj09Jpn7xpwKs8
w4nRT9JiXFwPLgitoPhiyT6TcctryOYBXdkxyCGLPp/dkNb+Qn+aWUhfQkjMn7EZtPM9NyeozQAZ
z5vM495FMw4/9D+WyIx5lH2vycFaV9egvW//hma+PcdFi0HSNfj2nnQt+TRlYgVL7sLkXAM/ITei
aHE7NnDGuxzcjwLA0HbvzczQTRRmHcTArkJZnEke0lqfua60dWpBWGNbI3DDMEjC/+4jEIYzBoVb
/U26cV+OP02F/PiY3v6tcmkUxrsXFWkFkjW5iV0r61l0AvivTGYZ/lICUGtcGUzAvp08dhTpBe0r
jKqY4SSYqtBYsOelxNVAQUpD8hBlpzFiPeecf74JKybSotGtmvx1rsK2/Wk4a3NOpoxX+VoX/s2H
zCGQMsLYAWqg51m57zM9bToaBl/F7UdzamUm789BeRw3AOIEZWtHiuO6jGMt8USuFYe6DqJMNtBY
pj8MFXTr/vobnHzmgSANvggu0jmldB71ZY8vhk1MsvbpaLA+PGo7pkzAqPmM3YgWKSDs8/ETLUvT
aMvNcQ1ZE2ID1wdOGqNfbHJ0qwbeEFGzgX09J5nm8YMBbtRt+AgtQGnkVkQ07EOTz5j+dFHfx4y5
J6NNRQEznHNvHHsh0Fq2Fez/pZ3x7u/2/ECr+aCMKZzHY1iNdwUvT45MDaAxbl41bqWVxuvCZLr8
35R2lgckHlChAA5v0C9r0LqAuCGrS0p/sLbnX5S2WyCIL6wFkX+5+UbnuE+yFin1iK6thB/6x3Z8
jek46P/RpABu3LGzh49gEgPZrsKKEEslTTtna/PXFNYPG0PQPeD9C5HeBdRiT4jcBmgM+bQW87i/
gDgV7PGBNaLtkYCwBsFGwxr8zicXGxXldjBNPQtLgw3tjM9S7KAHjqIaV0Tme9lPxaT3tZ3F8bQV
BncQFDa4W3b+KDlJcCJBwOpqD7zNh5vZduf3VYE0GzMVJsg9eER1Ycf9MPVO8rrzAiUiYxpFGuEf
q1x4KQGVxJHU8SRcWnQZph5B0AiFrcwBizDJVro3rxUZ1Pw4c7PHROEyue2Mk9Lb8yxnjweM5s2z
x2Nob7qI3xJlTHvBXtGNLU4iYzDMx4HOuAEvvsgleD07cxtDHG/aQcYFQlRBxovXgeyxffVuMkC1
iO2+tFm9lF7CSSZt+jKYAfnhzZ4R6fjcDysjVsSi5SKgji/tkEZEGq+4GrVh3iqefocsrcSnl857
+BLnMGCM6U7vhOwUwIa9Rxm+a4f/jLu0A+6LTgV3cMuO7zHol+dkxaPsgbVdRRajt0eeoUrKRnUf
43UbpHtjorGADRkjbzKMoFYHQL14K1p/A4+q5PDh/xkyCVTGCW4zvTAHUcynH2TYHoVBC6wPOKxY
BF6pQQZgI6elzWvKaBmrQj19auAoUIeWzCCZoQAJ8EdRUAzSuL+JV3mQ3vkB2OpF5nlBXHFAlFq9
7CDNRZKf1VV4IlbKMGmT24rmdsyapI0Gu+7KeLgVcUZ5Xvy6vYqMX0OM+SfYEUDAaztFmTb0PNxk
+9O2PWg6A2yl7v6Lsgn9n5t9C8NkX03/eXYqOt9fJ+KrpCfHE9P46YsgMCTw1rPY7ktMkV+8SxHO
Zl3M7YDAyS7dI1hVfZ/MHRmAq3g4QRttnacTeLSuQU+4F1twR8W//Wn0E9ll1Mf1ekJRhMlkcwAF
bn8d8HiGE9L7RggaLyntc5vLmed57FNcI2OwSIECQgt+OrGSvs0M3ApW4qpSL9FOuRU0cBszY1M+
gDGGImiutNnNbLaQUKpARd5Vd3OzF7o1MTDZspMz1CN6jeLSJJmz97XtsVrH5JSDSSadb9KXYFUt
tudPwG2FcI/VIiM00p8n8ri08peK2g4QNmUn2RAzhdOEwPQJIvAteoYRZZmegGQaoXXbTGG4obSh
m5Ypu+CIhPIZZ23tLvzt4/Ns+Ht2OdqkIDBTweo9/fjO1zsBi4E1cyPbE+H2HcxYGbhPrLxe8MQD
XTZVfQsqJ2nmLFAR1N+olE2hgVQ2PaytKSGeItzOCicpW0qwkHjVjuG5/7r2PCvl6iPShE/30Bx7
ifZo+2yKq+DIfclI/NJOYK6I/fSq4jiKll7kKnbI/nzR5xUfOMYHXgqCrNxOPZLLlMw5fTqr9zZW
lpuZ2qkS3Uj3EOWAUyDOPjZaSC1i6qJDWBtlJg2SVPGqcIM9HuSdNQLEeGa68/n80YPc4gKeiQ9i
epFpsoz5rL7Dez8PkCGep55SeHpm7YRgTiSqZjq4r0zGkc9tTHL2QXUCtOi0WgXMrZ7ybK9+P2E8
Ua6RwTGES8dVH6afKa67cI/oAaJ3wHshqQ8/zCiVMTpx1IGhWpnZ0QgA2gRUp3rb6L+FukNw+NrB
ZZgmckZkQ80IDCXOkYxXDC9Mkm2SPjB1Zq9QVRJcmVrZcZAKb4tHWs+9Rwv2+oxYw45NY8JvlxCN
P4TN2Iujz/on/E1kMrC/q4ZvlPtjfXvQm2eJVrWtXQkR8rD7wALPCL4OTPrmFtJ8WT5TQZwilWHJ
8EFsPPul+PeH9ujL7kFend3hMcH6DVpRY/Ian202R4Qz7zx7R1D2oV+u0Kel4PL7TGCO6BjSIuAy
nh9p6XdhN2QV7X/g3K1/3scCN6kUiZFrou+Vi7Nnf3+w/kOqA0cjv8haZdROGZezfrgU1fYZBHvf
I6YZTTdWLUZpGvsPex2sFN6rmR7FJT8h4qDvTd8+9/2Vs8/NqLLjWMS0qa1RGnCHYPjaRR5qYbqZ
OoarTM0J5mhvTDLm5q5WKGDH9YZzgdFqBpTGffgZMZ/nIg+4oqL477x8Sc/soO8EfC7avVy/8Wmb
Y1/JQvDSzBX6+0N0VQaw0hTlIio+dscpfja/iKtzMGIzTuIiPmUrbq+vzJAndudEjbh9kyWz/Hm/
yXN8ZgRxffnUtuTQYf9Z2ul0yvBR6efwuEhYmj/U5YFlfzH2LhZAqmel2Iaw9XhfXqylPtT0bLPp
wGoTL5n93fT2Y1Joc9d5Z3KL/dGexjH1HBbgAZfgyAu78v0vcByVF4j4yxKhACRIDVhVbdTc3ZM+
1I593c+zYyzUnb+HCanwZg80/LhIiMgqhtByHsfAXPneOZSLjrP6DtmpOSw9fauqSKNswfopff9z
yc5a423CuxW45iIxP7h7o96EMarKVMxv9GovITvAhP4JlXF4xkmCFAEIpT0lerxlPEWexIu5yanM
Ak4TkSVWmE2n3MF2+HcYt4QjF7J2ZYKV+l3klZ2SAqho3k0yfjQQrCmBsKeSfSdcwXEkTcUVUR0E
jj36WlNfRyEKhREwIGXCSn/spYGKs7arIv4rFb4Q2WrqecZIdLxYZ7xNd65geY2mCFYGfKzYiyAP
4ncUB4UrsoqpckxY9khS9ucpwRdj6x65NpcC/tfq4BMK+AWBlxBdSEIukDM9AilZapBFLH1KqTs9
/nm9MNCTrihXLD7nJk1JGaP3QintF86qkp60RyUSv6Qq4aw91JdulwwDZKfTSDvsTU4YZT0D9t+e
rN5/jFaHLZW5ysfxVVH7Rvwe2wAzwm74HiUJXTmkRXGRUoS1y0gFmWuimkn+Fn4D5JD9rfcZBAJs
WxawuZKEoj7xvMLlTNbkMbwkKXVycYJoQ2RXNqB89ElPfsQsP+atPyQxFy2e5CVSReMrq6624OfS
xpyUYN9gnzNbD6YNqXevd3Ek9krJDE9Rsg4exFCLt5qRoMm9IKc6QgP1PLY+ZVO43efTfaJJDchE
WnD+BLZ4IbEO7AWIa36NPM3I37Mw4RkCUlSe6RqrDLkKTnAHrYWWPWVTJqHh6aQVbWh+0VAnTLbl
zWYww/oK5g4n97zj1rqKtJhOyyHp3SrLdZH9jMAIlJ5IoeAhN3gbrdjmNt/M4BFeYgqOqpfLtLiq
Ay+SvIHsIEi5cjhsN+eDTgMhBD8sMon5jV3TcHis13hFiioiQdykjpHbbQPtkXkvTpLlklvr68nU
+8eVteu1t80lX1N7yMHCeUV6aGIv2sMQPr5zFjw6jYnu6PVwOnwpiaST7VmjPXeC1WDaV8Hk0Is0
m6HKn9bh3U1m4TFaMLouIgsvQz2yweTmz7IZ03WCxQemU4R6PiH9FdGiSfSwDncEgelsI9b8nybG
r0BAlyRQAQzwMlcYI8AusuSlwWCnr5pIFERvS0LOmegrlmPRaCoaMeXT5a8s6/G2xwBwCVsDzNN9
tz9+5TapuVCQnxCp5y3HtFwA7vbJsItLjCig26Q8tiR3Ot+PoEC/PpnGvGd9V+k02cNuTwB5wE9l
sUBoyowoTq6D7cn57AhAFfH8IAIE+Qa61Sa33e1jvS3X+Y5rvTntOY9R7EYtnzD/meHbHU85tufK
PyuPfA4UKPPEj8W2AXnFCMdZ9NQMlUvSjJqvkHiz81khoZW81/vLkBwbcduw9+dtzcw7DQ1ZP9U+
H2i2GnHVcKfcGRe6YnZnrcNymmgr3LfNSHgRzkymej5KXSODSAIxsOeoJi0pSjVwMiuE7ERKGTtO
Wg3bo5Sy7yq4jt+T6TKECzdndbB/YpPYXjN3WOwwiOMmYlIqQNli2gRYzO34zAAcxnnA03uxIILF
hitogV6Ill0qQd1jCmi9Tr8jZptyDwOURCANH6RC3YwX7TRQWbP8bV+d8fntDpfTxd3Ht3JdjPTQ
uxw7gwf+odWQo5nCdNqStm14tj03n3cHHDboqfakiROP5W3fHnurjbHJLNlWerd859RscGTtVrzF
RIk38FAk/rjx6WzsSyROW9QVkgZtKHVqPFt8Iibyry/iAfhxf8GkMeeuhgiyeW8qT/Cefbvm5Jb0
I8nRZnB0KTJN7VuEFZKG27xntPjY7GhZiOXF6+yd1uxvATJYDyc5LT2yxBVjlPyAwmpn/3jzUWCh
WxQrNT/KyA6hGzTIIU7pGWa+JOIc9QFyr18xq4nlVy51za7XGi1fPQIl6gyQdeEd0tnloou7BLHe
ek/3d19M0/0+wVknHODqZGMSKBe68paFDGddKek9eISP1XPUkCtWopBLt5IDLlLWvDnabpfxFQoi
JYA5IgoTkVckgVrXkqjtTfvUnFwWQRAukM1vJUACSD+qoY6MJ8xzFwSZkvlBVGsTJ77i/gUGS9aI
joA/OL9k8cbPrX7Ey79Zb9D7s56y5V44wnh/W9GTtzLqgSREWkpUj2mNshUWGYTV7+AZHqD4npGc
+xVe00BcPad7i7UanRnIpFfu4cMn7D9k/RY3GjE4iIP/z70G8smsEymiBmLdcEO+I1D59GlQIPkN
Mg1Zi+xKD6R28Gaz+e/FTL30vbijZuhOGXBkGYB4LsWgTFcxzYlYtOR3dMFTSiSnccgMyF51Vx73
xN9ChlwaIy8JlxU5+bYOUwj+IlkQJg8veyilDr5J0sVkyEBErgyxK/9L04+7ig+0U+i94GwgyFjY
ovhv7P+t70wmtDvOHD+kq3jkBmABfeyETGp3K0m3r2r19skep+lJHiRXVMgnlrNLXJH82+wkE9n6
5+o8AuTEtuVFVA6QirezTBYXysqzD5yAbQYSojWmHxHSqH+uOVFAUsCKQnkMPcIvuyMJkwcdkwOL
a3viRQpy9nQ77UACdKc5gG0rZwSFjKNPVZ8YEUbhMH31s6nuHuoUrRJKKpo9Rfb0ttAb9i83aKJy
ujplQNu2xJCplm8NrrEQlMApRRZjgiF7b9Vy9NcmEqppPyT26ARL1gnNApJV8n56VAkZ1VYOQHby
CQ5nvMI50Nue5l46pQ7rD4GoBlSQCGyMw/AaDaqTPRhoarjhJYRmEbx9chqMkwSmB5D/5hGa5YT2
KWfBS7ShdSGrar6QlFPkPIKCQnH+EnmazzAbM+VlTuRI0xS5T44owSsBmdL0X4AgnJDpfRvZkk2v
BEbBBenQNNzRXh5yVgdYYueb2UADJWBqO4ABiyufR0Bg0CnCQUMMJLUeaJkJKR7zFIIVmjcEIZSA
5TK5QPjDLMfnUj6ONCbw2w3DRakkuZK+gr4zttPsAZhwyKkt6N7ekPUniDJB8T34uAl9n39kFXpT
JCTeNlyQQvWDwazDEukQB/KJ19sFa2Rro2zKD/Ip7xyk0gvZablDJo7Y975wZkf96nn33LOlvYB7
4CwGfWyhcq2kI/LMAQjELu3zaz5ol4la+UAy6Gr/DXEtEizTfWTxoaY9WCC+OmVpuvZMhzbP28cr
3dpLa64TJqnrRBeUDfvD5FbQTtE92jA8k/T0uIApslY6QIHyxZDNZgVZUTfZMwCi87KlscLCtw3n
q44wMqBsygOzsHY0aO0bojHDRSZCjaeIBqcVq7zjslCsVz0nVLZAB9VaSHdGAQ448T1EdA9cWL+Q
+H5Z9rYGmSKPFjfNsidntHDoEA6ArSO0GlrQwJPqBwpWVNgJVXaKyG6yZ36V6isfHiAzRldjDsQp
ZRpGkru5c3o4eHRK29vbfLvlhvVSFoFGw2VOrnoUMzMlQ9aE398HivF3T+J+kLxGUhwupc1vOMO8
bm/+x9mZ9SjPbUn6r5Tquq3GA9hudfWFZzwAxpjpBjGbyTaYwfDr+9l5bqqqj6qklr6jk8p8kwR7
e++1ImJF9J0U2ExASYyFU9gjvYnQmXL0uTXGA84c+U7yI7nQwRKFPX6HzZpVjTdF195gTcRoKeLv
FyHodi9N9AzodVvIzhRLL/GaZ6GnVDnomBRnne2SZPqlSbVWyTw6ziKxkwTcy2TF9AnHxtOJyLnk
YQaD300dJ/kMlgxrcAo+HHXCMDtqr6NHS5u9hmXHBQYesJvT7q8z+8ACLhuBZx4EAMMQNLNsTBiw
XIEE7/b8xi6YDG8kQV2YDe/DlM8gmKBzggkuJM7QU70/JyHx8GhT2D5A5pNwG1IOy16DxPoIN4le
kzcqzv6rnxVutopAXhmYmTBi+l6vn9OOhw4EeuIPAVxTboXinlE/gPV/8JTldqW9fNpebd7alEcg
vIzLEcqkExYobAVSxnuVOSHV+Gz6bSHSYck8EheTNCyvCbsOMJ19DSlKRdecprjOirFrq9yquy/5
UXd3Pv+6nofkEUUrQJT0QshsXToTFSk5BzbTJ+SLIRl3buy0pCmeMfyxTXZFuzfeAZ9Doy9FE24Z
Cblv4uFLkAq/sTvmi+WJP6VaS8rYSsjwvoiRPkh70Y60hdMwMca0CCfNb/AEISDf0UiVj/MCerp1
gSIsfE8QlIpt5UqfDk4YcHx3Guy5PZ6ECx0npW1EpTUMgCEPdLrBke3Pyc7EUVlVxuwi+2lwgU6A
3KXtsptdztnBvjoG7qw4Ij+WfhR088cqcsl5dawd/WAZGHgYCcTwfWaz05nbAgqoOYNsY4lP5YM+
Lp1eNi2DUwLbY6x5tJMzuIq//QN1p6MZNuP84S36KoBFoTkVD+YFST2P6Q2FANhHU1AfIxF6+J9h
6L7ixextx1t1gGOsDdjAD6BxPDnJWROldYBUlhaodxX3WzuMCpFYFUKn3jxszB/hF180azUzCoYf
3/RPcIEc/80zAHIB+QOSoFvmFP0t2LG5QnQ+9L7arb8SFn5HYl1dG1e+rAhrO2yXYe/uXphdRNdJ
27Dj6kp9UdVisfTxQpMjmRUtrhrNgf0WXzAKqb854em52Wq++BMCmK2f497JQuDUcjjYxx3odkGK
hM1/d281O8PQyPsTVxHV1BsPbKzI+SPnPZ1cSoQooUB+iR8DDkwOL/5FShU+fWaosHDE3P88nHR4
ypxjOsYk1HA+EqOgcODs27ZVMyCObxEO8hJ5Sa110ayxJlm4sVv4sl+YMMGupDdhLr1mNlbrj8cd
iTSuYOzfP7bgcC97aGFsoMQvM2G1ciS7+dgcvCIb+5Gh477tRQAtCV1htTymCK5+jvLuPxjVs0jM
uvuTOvtZk1fSIJLaLCVMLewC1ATR0wuD/DsRQFphN271twkpYcJAnjX55JP++JbUs15/u+0JfVl9
YNKH4tWtGeeD4w6a86a6jVEnaqdojxunZWKEFuI0D84i4w6tbkqkd+Q8Cxktyy0sRYyXGDaqkrcs
PDANtheLickbgup0qDrnP4E6Y5JsW3U+Phse4uAxg/0vfMLcTsfTnH13sGeQBXfevq+7qOs/8x4l
t93LHg/rguxuOPqagHife/I4rD7ZlQd5XsrhE8jTgidWHsHTXeFm56/u/fMXsVTPuk5nzy/lEs5X
mNgsRrFcMYln+1cUcM7sgS4tnNV4IpBO5drQDqELuIa+AND7c0+ZlEjhAgybFlp08y4Ai3sazWp3
IbaN1RyzAWgVzbPtnHI0RRNqi1pzjjj2OMMiHApHcg7KzIZlOVuDy2gBsIncCASsfMCrLkImfL0e
FRslp+AIP1lGzQKCCBgBqHD/OcGhGh6oJNJbpA9lb3mKhss5rtbz6EsXdwl0C9PSFW/ZfXtPw9e6
OPxbxFJyrAIi6BkyKjQP3oODojrwT/03LWZn0J1EKxsj7VT8sTvrI/qOpymknCiDi/Tg7E6oMUe7
NIXpIXX5s1G0flkzzEyPgCQlFJgOxAhtWw1F4IoLBLJ+yNDB177kmJpDiUl3DJ91Tkoe8wdsyRHX
HzxKtA0Pmm3C5ExvM07cY2EX1Gnz+xdsR86mlC6CYzonNCX0ivMEzTn1lss5J5T0ukJFMKWBaPhO
d8tBXc+nDQ1wsCv21DIvXLPBZnaGTaq69fJ/HjuqLWrU6fcGINkhsMbWK+8gCJPTw+c8XBFuemH3
LFysWu4mfG3R9l+Ce8uOr0jr4fx3sgolyHFQZK0519pXsBdgNNAvgc7OJPhBVBE8Gyr1cP16+/gm
SdgJKlQpl0m9bpWQ4bXG0z+gH73OSEKahv6QKEXFuqMu397qyVnGkr790MJ1o9mp/wRWY8CTuYef
MzlB2jHXjirFMgiH0tgRkFgwxgq2RF7P8Tt6ow8kaQlnV9lrrbJjMZxR8DGGTFtZk6PVnSHkXk1R
41oiIf2MAxZSjCofX5AW33weOwcnSfpQlHxoEWVkgDdt8IyYJjMJSbEmVCkt/h8BHrYdppH3R8xr
0dtaD4ZO8PNElYLkRPdaJCH2EaeOY464Ajc3XGmb2zB+zXleyVpAEesQimImLUYmIMAPt8E6xLpd
qVXt0YWJmVjX5l8yO/1t20Ew45KASq62/T1N37o10vPZCYNFhlpnSIYvQNBn5jtKVN18s5lrltCV
SDnfKXEkWQ059eBmk1ldRRpcEfNaMWYg4VlODNr/n3ctEsrhfzhJ/Q4NzlkaD+17fWQyyMbBvOlT
szAqqljd6adxZNBR2LsvLpSLhczUbX+NtKw0nBJ2CBWN98O9BVU05EUb/hiJFB+6kh38rMSG9hbD
J28XkF0BcsY9S52KFdG66DJ4TQ2mlnGx3xSPig8ywbcdkmDeQY3UOBR269OIrKyFmS6eLlwaC4JZ
mJrvk9coueJNQV8eWB984NJakLj3dc4cJ0wgecxzP0VEF2on5uTvjobbOZoRbUd0A4rNMkY/QjRo
z4EMZd9LEC0iQSYdQUNrwXa4mDE+47qwLH/SgoyH57oXuwc5P5Yo76Nd+podaEbVyTRNX5FEhJjN
IIQ+SlHDQy0DFGYONeeVPfIOomTkJsUUTS4VeMpDXMGbIwGBu6WhCAQiwa6nOyfDYxBENN1gRNdA
bLSUVwg/FzaI+DsRR38evKlh7jV7F6DwZbZLzyClKDpe1m2DTsWIoK3xjLYMoXQRvbuLzMunbMqO
Q8iBXHFswEIk1JQAwZU/BGK7BM9hGxHl13kPNkDfCc7/9fHGpHYYRGz283kdJ7RZO7gcAe2LVhb6
XYCsVDykonzgG2onarcacFwxAQEAlvpwxTrLafPyAq4PMGRDK0MNRMPJtDX8P84LnsPaQaYFxGJX
weFHOtxgB47CsrbPOScD+Aoq0JDr0mvs8JeE2BkxCdeGaiLs08SDp2XmMmZA/QG5DRTxEjbLlOlq
6VCW0qYCfQsQJ0B5A4TCZK8Bs8tBD5hsBScKwsvwd7c+w5y4IGAMJRYUqbMjupya7QPfAc1DYXt0
oHlYDtmbs3ojJDAUkwFRJNYRb5jdABIcb7TG7WHgQJkYu7N3CKj5QkJIoh9n9N2e6Wi+OljaoGsA
uKKYZQ6R+d81SCILfYG/fZ8Xp1wfuNx1Gy2Aj0jef7KzB5QIx74MaUPjDCYSokq1AaQo6m3aasG3
RAAVgR3qobCXRlyhA9EjPQHUf1lOcucrBJ5JFLR7cqUfCLYF+BKBIigzDjsCmRnHdg82jFoKw2K4
D4wPiFh1dpSkCEzq8AAeZJCucjAiGv79cYuXKYdkmVIlO/kKuNFfcBHkNIbPpd6y8pwxRyBTsB0w
7yKIa5RFNBIk30yB+50k0bdLJ6INihiVgP+A5LKnZ/+ZZsHVP9hPoGed1c4yYGWm3b7AO8Q9KMGo
r356GwYcv8CrnKZwrxdn4P7CxRt2EzI3rQRcUVGiH3YAQ05QcHH4PQyAwkFvjpYiOwTnIATMGFBk
95BmoXHgsjusdMAScajaEeLTEDMEvBWgZ+O4u5zNpETc46rvHniUYKwXMZK7mC8Gg3bAa7pMajIL
Tr2OsQeypwU670GYE4MJKccbchVkLFiZWL9QX57oHeJZs52RfdfEXD1UTjQaCx5O2ffZ4x7TmWDw
HocF0hQwHVG8VbEgON8oi53BwrZ32MwJLQgd0pocvtGo2s54efGkG0G1CENo2SLEKZoBfpiy9avP
MKGZ8veY3I3XSvxkQS3wxTB9DE6cn+7E2nDhsnezTBcjPZlpT3uG94VA+r7OGlEcTMbF2u0OULjQ
O9xl8Llgdw/kncMdjEJBtgMisp0x4ipm2AQq6DiaJ3NrwHmSQ4BgrOdGdrDWvHDwSAcDpOlCf6WI
NtVO2aHY/9ppM8zDDMEcignBvlbszuEKEuZLU8ay5LZnDxv+fm2nJdsDt9nitUHHBIs2jZDXIKCh
3uVw46EUrK/G4D7ZvAjw3OAQCZ1ZsMtKl9PD5VkK2Iwig+0LF19WSxcHGCv89j/9rkn5m0XpS7cO
hOPwUF02Qs4BdfZg0He1nkrxUegKS84ooSO5Qv6YuNKw6ZICweFm0wfLHsF54+AP82V5Qk6rLv2k
JwpnGJ0giOrtw5kWPPjAyX9vMncJKLIHvHJ6gArk0S23BufGH09vr1ErJmRNeI8p5759YNMTi9LN
7exD8Qt+E+kZ2/bhlOF32sxAuRLSCXzWTwqtzh4I27O2URGSj8HKw91kgMADlMMR7J4oRK2rmF1E
5GA+BPerk/w3B8VEPuNAeYhHBiIVXYTbDgaD22SNko+K+cuWCWwypQbnwRVejXAhgJy05NzDAwsG
0AkGGJGceBcdRKH+29rrNk+PuxZI9YGrDDYi98v5lPL458x5JC18F3dE5GQHtt1Nl+lrbAt/gFfQ
S+KdoCnhQbHuiAxEw+/VDMX2D8Jv8U0l4Cg/ayoAmSVphEuYVnBYLZS2ppV01oy0gaj0wOrmRUz/
cGD/wQfJRsgqqgXA6GIsYHQ+HhIy9raSVeTs2qfzdxmhUjm2aOWjD5w8Xop3ByEcaYfJLWD7pauR
mIHxQMQYSoE15PqCfyZzGazH+ULuT+HJ4KBhyafO0ksmJ3c43PxxYwL3mcPYCChZ+FKLUPUW9g5g
TKCHH2Ip0BiR3CEwz9tXHLIHrNAo8JG3BQ5OipwPpAOTSguk9PS+nfQV/mP+lOV8D55vegUE/Zzm
wcNfzZ7pEx9cSxgMnew1QtSKGBeCtF673jOlVvvdvfpocX3hXIMr+E5JIUKhz75wR4lmetoMs5SQ
qdTxZYQcSOhcYu1IrX/CEjFk32kYGLM+bIxs10iyq3g2ELKfQWgfduou+pMhdKwSA3XgF9mFCcMp
SSI/7taXQw1RacfD349Bs/5Ai0Mh28tLjHbBg1o7yysP621HbHtsJxoetWI8gDoqRAGyCDX2PErQ
9fUmBEQFaIyFlP2FmtEAx5CmI2QbULTsJFDFvKKdXdl0KKSEJm6whupB/iN4mIOQNbC3jMogtpRt
7DeeT8F2XKxhaqFfQ7nkH9iamLfgsESGgF8xmxYQOV0aro2oba4saoB8qBg2d7QkN9YAnXB2EB9m
PQihVVwXMWbTjwl+9fttNMa3JaZEtdeqy3NWIoJIlQHkatiM4OJ5yjnz5Bz6iMryzFDKAaMENDV/
2qDZ7C4aEZRC+Bo1GU9uayPAX7job3JKUTAnZ34EtKeeCxzBGV/9hpIVNsnmfMULrxeg8fQP1KyY
I50xRlCttwexgWUViCifC02KdQiz85tdwD150uKcFiCclU3kHQUG+Nvheo5e0b1YvOB6sejX2RR/
Z3pWyHgOeGCEcMDnwzrCGyx6W+pxWHjsZddw8cEjgZJOZZSvAi5FXMKnTIskhVoPZUDOnNIh5fCe
R4afeDx6EDwRLRZcCHKD6TKpVyBHkvUagAD5k3PtTBjUhw1hxNOaC6Sck42PUKQcENmX0sVOIzNw
oMsTvIsYQweyOn4wMdDcJWY4CuCuPIHLFpA7dLcsGJqEyc+kCpnMg1UHFHfbLXR4MeodOu6KCV0G
CnxQLhE2IOGiI6ho9UvOkw26O5eZeza5kgiA3shLY6pVW8Ol03oFxHQgZdnhp99Bj2GfW84JtGlw
jzbMPjImKsq5m7/9jJAtyD//I1TcacFELeb9/AYJGtRuNHc9bieLB2+0PUaU2Kgwbtm2f4cKKo4/
seVup/2snWC9VzQvQgouxYAWDzREHF07DfZrs9tBDiNp+fC/7ggQFKkpI2TANaulnpXXPzeNEu/T
NxFhwjADljo1lkJdd2rsHa+uYktnM86i8kMKgpQnAHWG1vBH6EBQqP4ZlJjgNNg89T8kIuTf/gAX
uYHQkQCtnrzOk43XHNFcsNivnNKM3WxIvtj9RlPzwQJVhze8GoQZhIQdI/U3Q7YYSDk4Uypx650Y
DngAJHRdXA1pb6YU1FSTNmAyGpQjuwHHFKTxDAElT9tup1A53w5TTAq7gj8jPYBbDsELCMmqJNR+
ntDOpLaNKBupHuUiHgLxIu5ekBAC49KPUdCesRaBq6oEIQAe4hjIhIAzl0t0DK1zGcz1oZn9iArl
z8Y4aYEfxe83dM0u+gQoO1jjQORSKFR7q6RdCBFWdDg5iJmUgBkYduCHZZc/68mQMgiZjZCbWLPt
7ES2ndWTHcrAv6k+7PRIy/BItidGor1SG+QUrngYnRwlXimOeQ3v13gNC9Am3esU00wK2cMLLokl
GqGkvf85nbRWujvv0yKFABACLX96ZEHMppGEhZQvLyikpFGRfh4+bpn+Fduq8IrtAVMNjNcxJKd+
hGCIttDZfcmw7UCPcbVNh2y4o/cX96cRnP5y2T6LeCrE2CrIqXeCZMIzXbF/cT3qcNI+J15H9TfP
wu+4R8JbYIdOYpJfymi/GTRk8MclcctBdY0wke3jNqO6POdge5yFcLzB/Wvx80/6ZF7t7O6oYCMu
tXKg6qE3hpZEh87GpVqPTsSogNoXo2vXnE7zbAdmIFpf6Gbo0+QY8agykbVWMCVBrPW1KUy58wjZ
fqOX/U1PBwpmhFWMXpHKbIPmKQPaLi6fjXqRIofJOxvDIkZhsPWmiOlLrZ9eX2gPVg5OgkdvZQPr
06jWoWjgCw2Ko4XiEBOLBWlSdi3yWf9aqG5t7c6JiS+CDfsvTqJ7hbDnT2bN0cMebp026FFe8H9S
UOt5+aHqU9jUpvKIWJmjRd+OqyOA4XFY+kCdCnEJuAJF5Z5Omts3gmubPt4cGL8F29P+cBD/yDIi
Ai8OFOzib4IoPDwAFCbUEy52PN31xqm0EAXEewm5ZWXIlX5jZHJ3jCNPgnu8OUaUP1sk31cI/3eP
5rlNzD21mRJkl22mbMBBhO7pydIEaIXNQuIIJylCBEVxSHWjs6nt2E/5kFOaeR3n7RHhmxQWznUp
tJK1SSnL9bDuVL3eyTtDsaCbYpPR17ZjE7+YZUDdB76Fch3sQjyA1FUoijg2OOE80Z1/3Pz3sxCj
MdW053dNn8c+ielB0GvwuhCY3DhcqnmWwrDr+7OVB/e9GK2cx0wQB5PHcLJy9iusGx+I85eDv2aV
0ZkEXfAiNu2SeSF/UE2QlwFbhPjHOdk1PzRRwxuKin7Xaucw8P8wpmAvRfPullOedZvuwOFKEAmZ
lgj+I3OfY0iGja/LNoCSZAA1wAhKJq70FZlZaVGUjx/Bvgx8GihKtXq9vgYhpRWL4OqrCxpAzuVB
yIntLqQuw1Y2X2ca07B8QnGOI06LG5K5zrQGIxjbo60JTd169RL9MlvNX4gA+LDXcchX+DIjCdDO
TRFCG6ZTRYNHS0ONSDN8HIXiPWIdybVcM8OA1FjKaT24FCAClOTQWvphrcWD3l+B6cQxUlk+FWtg
t4PlY4eFAS4n10kFMWvY0wAmLGBU31pXMsDAoFM46P85WpaHXs2lRbWaUzzFjffd+RZ2W4L+BkUb
xHQaEAL0qWWSviwalc6XG4C5aKBC+bF0JZ5XMCv6Ako5NsVdJPdbVHM2okm9D/JFiEf/+YYgYNu+
ODmKf2phjBhjl0ES4B+OMZhTa+eU/jm9cEamh5fwrT+kV6QJyRlVuWRDQlJbCW1rhl63Ld2qYV9k
Yw+5bEFXyDL5aShUukiK563JWYUESXORl6BTM18+Ma03G4fVWKJUosv7O828brz8kzfyuPT+qjZm
muEK6N5XbgBsJDpsSKBHgQRSaFFyUdaDRqDdFWAnIoA33P/xIYSquAAvN8MCO2yLt8osCvmJk5vr
DUX2zguAWHeeDFEgG+2STHEZdmbNzISTGl3neKLOOHg3djwmYQQoTfcL8oyefpnCt+ijIpFHqz0j
UMmhZtXUEC6Gy94Ch8LMUdxYd5yOSFaJMDoar5wfA6k9H6/HGeHtI7zcUbiiU4KVdo4zY1AmnYBt
Smf45MUWslaTY38VPe1rKtBSzFFtmmp2zynNgoRT6XNITpqgd89pAxKPtPvOZsVIKtsYNeQOOYw9
/9jFShQMFsq0aUOB3gDUClNcBCbZcc7CNmiMK++v1aAbpt5jEuHIlnJnmnnECqCBPlIoiGv7r//y
P//P/962/+u4r0bV9Xusyn8pX7dRdSqfzb/9q6L/67/U//h2f/dv/9rr9lRZ1lRFUbsdQ1X1jvj5
dj2m4uFfy/9Dkj/f1ffyUfKI+rayvI1m9yEc4F2K4RH2dmvZeX7P1Dzj0/w3f1w1/9kfNzqqauiy
3jFl+T/+cVNaHZvCbJUcty3/N0cEqs8L1Zq/1o/4GvfGUqAOC7gcr1yUjmnPmP+Sl2/LhA8b+8RJ
rK94UZLENgqJmdg8E7Td6I2Zt/v/uUj/7n0q//F9VvX38ja+byVXh9hkYQrVECdS4QXWWj6s0OjI
UIDgYFTU6ISCfy2dwwslDpnUmOgH//W7kf/ZLesqhqaJm6abpvEf340qVY/i87kpef22lqSSYjbb
dfu/SCElCD1l5SkVA0bxf/1Xjc4/uVddVTZ0Q1W0nqr/p2ugd47NpXsp8DH9WtdeY5ks3g9xyoyV
IMvK72jSvhjYWDJRqNCCP/szvuI3+vVrvDWYvyHaDItxG7t36G4zBWfED/dIc26/pMAoY5UiYoMh
fUMJ83Ou5GaTU1p4v9rFI/Q8+xBu97XFpDG5R6jgyap7MEiQPo9pz3undcLJ/CYAbqf23DucLwnY
MER2QC38PXtYD0jEFdZO+fUJIrymbxzChgdgfQCk3+KX/dcXS1bE1fjPj1W3a6q9nix3VVUWV/Pf
PVbnrlGrqqrJrEUmvN0n82zDhvdOGM3JMs2cpg+LsfZpV22/VFzV8LZ447aZfLNv6PsqW2S8Osa0
3Enov17vIU7JSv+LAdKivuCibZvCjrPloifH2lPpuzsILC75alFXfQn3/b1OjgbELZ5Wz6FuBO/d
LbxcHIPUIuZdnoMjs4Ft/Orad7yF7s7LM5PvM6RLwPPfAF4q3PfHuaDEflhXSo7SuW2LXyqfMg1P
MowlivCHkSCbHUyB7l16IVITw/BehFWuBtRs+v5cOp+dTCsSab/4gRQA0z38Xe/5/eTJXTLEajRI
QeGaiIxHuHZoDMrdxgjZcB1DdYk2v3mN2s9/8yz3xJ7y/9yZntnTtY7aMzTlP90Z+aVWx/v3zZ3B
MG74np+fIa3fnZoUu/kT1rE2Blbhr3GKBXdNZV6265W7dsJ963qnoNiqnfi8qIeFc7KlvbpsnO/o
uyij7/CFtssx8JMVFpjEvfXxVOr6xlYqkgciZzy3VIIwrcf4BsFqY545VkTE/YKr+Lvgg356Dv67
ZfhPPmtPkRVZ7Wmaanb/005RnIzvq9Nt5ZwsUFwihfUCURlRay8KREH/zZXtauo/2SMUzeAQMTtd
Welp3f+46uXq0i07PUPOjfCWaIteaoTnoTn+BV+kXVK8YoRAJ6ZFz04Dza1C/GVJuTkOENNFdwpX
whOxCL8lzfgYXcL35rgsssugGqvD8uwSL5pdDiuYhEV31G5PxLmsHrYe6yNzUqOHB+K4Y573G102
pvf0riGxiujgNEQ10EPNkXaUDN++FoqQEy3BKTzVh71ESZFT+g/PgCrrOKuMOXS5f5qaSO2+46KP
bQJyUZUZ7x+Ek7FU3AqBykNBmEVlJY3qHEnF/L5u4zJbecekF/bIV33Gev/tEZ6yZuvhhMDxLWoj
Df0j1flEijWftKmhTue6ytuRkuhDNcCmIzRCVgxBu0TuoDXC9tTpetf+x68Gl3U1fR1ADH9DtY++
L7yN5TnfGH+mnZRadqCk3TkvHHJsJuTEom9IAUTiMx+s693duq8QXd/2+Xr8gap5eL/hNe9Fz+Sc
SkEXGEKpbLzDFfz+75RG1BpGasKv9lvo6L66vbhGjGdZDkY8+y3MyZPJo3dUc+hcZ6tYAUzWkstG
CIyNsJOcncq+JPLgF6iE38j9rnPNuBLPYS+MjqRatCAyTXSLeuE35Kjvd3Hxwl91/I4auzJsZfwb
MjNuDlfk2+h47T6/3gmqHnsOhS4c+Su3td7pc8bpXxtmjya9HNupDRNHhUcA0ugU6Q2Js1alpGgp
NRxWcac5x6egSj55MbqtpS1qY2mO4eCvM1KoIt4cY/YTuzgzW/0CxWBgpHdQvmxujqQHqwdCWuZJ
RBJksVbICKJUuXrgdgQsgPrwYvxbacuf7B1Oa5WUHhJuUCSZmLQiTHtClvNHsKmcExzKR1ORlS1P
B3PyTR/zBkaHkQ1CSEmWntaQfSdktOD6HRDQh6Vv+YUP8gPCm2lzAa4OPYYFCOYVtrMAWmBZ/JhX
C77pc6GMMVMMpPCRkjzMiMR7+ur/1vfJO2km1xDrXDx/2ZTvw86mt6FpLvfs5NrmnlGxKOPjdHUw
o+78OzUzwBoMQWbSTvUuKcmZcZeyopsxO6aC+QpoBLUiOTeU4Atj0BtcU6n/SeXsBFpwjjkPkl7C
lM0NHc7ulcibe/pKVNWWtj/M+T48r3mTn1LMv0fUSyavt5BGF1Q3u3L/XGBWw5G/R8pAO18sgTvb
BQDEJXvsKdCL/L2vhvKCVVGte0i4RYbfpgfc8sa5T44vPLv8HhQ9W6sWv8fddZXxuXvjMtcwi1uW
JDMjM7jOqV4+uF7MlWlDqvk9PGOlK41lEjM8FYkh6XzwF8MSz9/7gKkA8IN+3f9BKYCK8LZPnc1T
ChCggRmeXX7mv8lAu+yMzT1q4CjX0lzb33Kcm4dFRv26Csw5a6Y744MTb8D6v4/rrHNzSKAEXtn/
eJo44dsZiO1OC2/hPTWmHPW9M/XApRVO0Ud2REbrCAOaUhWtdive00SdIaok745pqS5OFtaPP/Cm
tU7VDVkrU2l22d+7zink7fT18O4Z0RcvdWV/W2JLeaOc9aSVLXza8vtSrPLsPnvuf6PbprvgiJcm
5745e0fdsTloZ9dsNbrl5+yUP4bPE4yhaFbaBVMMxH4NuVPySJpoy++UNMfWYusZIyXaNC6ukIcV
ZJERMlQUYpfGJ/7kL/+053I/J79t5RqEllqfDb0fGwrSyieIiTzSEgzd9+ekM6j3wMMgOPJQBgu7
42RtPQcvlqjRxt+U73XfQUVYB4gqiDC+oQnd27QX9KiFzr6+e0HsIu+iBx7fp5cZhwb/rWr3SS83
eWCH1UFabRwugQJgZQRkjRVxsyZq1tj3ktuw3ZfU1x3WUwf4ECP/oFqvwuuWnI8HbwYwbFh56uGe
0ShWZBuu36yf3ZOe4DhvdRchBdMc26uY/WhWTiethq8hnS5Dhx9SGoqYoUtz2CKk8PRdFbBCwbSi
0/S4kdi/r8lvyFkWv2dV2PU6BFlYnFpMf+cg8epktcefmhOic9CRaePmyYTd54UTJWFuwTOutwTF
DjC/uFuManVL4aZwIQyGyczpe/icv6bMfMCn7x47mS0fE8Glsvv1W/S6GBkEz+1rXWds3LgIxThM
nu1b12OBq3P2vtcBOTu+GXr/su7hEEH+xuCMhyb36oHRIK5gmx+B29R513mNganYN1B82z/dfX6s
dvscQpRUG6BWHlFzwSF/G6veNWr8eoKmYHsMjMQkUJdinnvVG2hsyowOp/goRrewu2sQ58Ud/864
+40zarXAPLpJ9IACYGDycDHl4r0SvlntzZ8jd/1HJm8es+vwF59HDWTIRp09h/L8e6DRRFamWyX8
y/yHAnJXxrViY64raj5pgHui1xkoYZs1nPWPCVU9lj9Mi2MNPyzIOGtFfL0clKNn9gFHwA7uHF3o
PrDEYx+RIuBZJbmP5VmdPeYYUmfM3ruvk7fKm4E8++Z3bg+eXGIQ7xV2N7+VI4ywg0+y8s2gjFFm
h6VHClLeztgKThys8Y+Buui9eb8PrWxXs9uG31X78qZuRHzaESdHQv9Y9LWLu/t53B2wPeibX0wl
M5EASjC6JbJVjGAyVczkzs/W0lUi9c97hp0O3G3uGMBJl5GW88uRmOEB3aNoH94Hcw7vkbw1xtRM
RLHjftiRrEve+wi3RmLnvDrTnPfK1rAeGZ7SLs44Z9wCcP7uMHB82ZwG2DtfJp3WXy0ew7pfDeoR
/zB4Hdi7ylGzRlPPV8qgl2LLVpC0mnTAznMy/FLGP8fqgonnaT15Pu1asu9dSD1j0m4+cl+aybMb
gumBOmN3UzD7xVB/f9UCg8Hyb2iOP6Qdl32+bO756yg8Z+lRO4tTvBph3XgT77WMpNCIzKRJOsmR
KVEcLqpRN8B3slw8OIN4/imHxo861FihRPaSEDZ+zrmI+yJWg4rVGrazXhsWMR/78+7Xb49EEpkj
TRdmc7AL4gHHg5Pb9B6a7VRXRJKG/gzbi1CpXtY/4t/AiqlLaHYzEhVeyA8o087Oa/nQbLzsjrWj
omBfshEogwcw4Ow30WPc7xAh/IYtyQhd+0U2AW1fD7kKAsyjbbCB8gAaf2UHjnHL16xY1ExuS3ar
BjSNrLlH/9ZgwYMhnGNcsYem0LCeZf9G/nmKI2eFSvfqXvLP/pKy4ouuj0kZnqS6vdo9Zt3glNMV
VnZJA8TBOCAwxud6PDc/vxi3oRF/5mQtDBAAHDE1BUywFMLFIq7OzX0zUuDcQ8KxljRiAcZPKP1c
kDa0+0BkF/vycjp4LuIXjp+IJ/tmfsKsndILHQIsAhhNkxQ8tCLVHWtejLOdYm0MP7Rbmq9M2sLj
PTV55V/ED3kaqi16rNUplshT5DhCvPPwyHHtUlRdcvUZl02smzaxBc2wEpXidX78BEYbvo20fEb6
N5b1UGtTteUY1BPlu2gVu/el0DtO343TcOrd9/Uz4DpefxL7D5+CXec17SmIMVSiBDvBijRarKfv
DC51PjTpGEF2hHS6xbP9wihotWN0tyb+DT9QlJofQbQWkPts5ZjXfQWXReBkA+6IVpboPYYMt5e1
evF+rXeWLCF/Yf9hoF8oH3+MD8ixjkd/rk5gXzkPKYNuU/7/g4ceEDXoAPBOx7ljiMA47YZVJmNH
ZHXh6Mn2qh/9qvR7ZEggE72isXEVgk8bW+3az6fTYmk7wlkSw6QAZ+5La38ORf7daDh8vUkBdivY
YWrBB2E/yG24RX0GgyTI7+SaQnOfR7XHudSlNo2l+NE3PrjZ2V3vQe4otX85UnT7QUwXVmUsnfQ2
eafMK6Nhgc0y8ifHJzlumb4zlnSIdBIoV8CVGBvvBcScTpRU02kKmfky5wBWxsxIf/37+BuiBTpP
6ItVcpugx8UjaK8G5g4Q4Bybk9ugClXci0Fi55fBLyK2h4j29NfYbe2qnpy9PzaP4mWmDs2hPof6
HrRzKhGcEXobuISmibTZY41QPqz3DFtRYm45A/YIJ02GYAzvfveptYBKjh0HYu23bkmU8843xsXu
/5ewM1t21MrS8Lv0PRFihlsxi0HzeKPQcAQaASEB0tP3R1ZEt53lcEY5bJfzZAoBe++1/vUPieG0
MeUscDNVziWqqcCZBVDO0AoQm/K17gvomdWQwn+DQXKvL2Jxdp0q+0pCw5iN872UiNDPT4RXkE3L
G2znOxVyAg/r0CJX2+skQKwvm8skg745bU/ErmvDdASRsVhoKwheMG6LnbGS4ehNL8vLCetJM85w
R0Z/zOlfD4RYGChhHokJgeLS8LHIdr3oc7Uw+mFer7m6d0mgxt2jx+Rs9HH9eYDFwSN9hzAYz8mb
S7wu5KE2L/fgBFCCl3Bz1zlPlbjUARkZDlXdNpbtYt8bbd4fJKEmZd8lAOzfArDH5fwykzGM5/Us
Yf3rrhlRG2mbz4C6IERlOsOg/syUzS9bC7/kiB21YkqM0m798nohU9J2/VgZYzZuboKHIht6M8ZK
MQKP7YQj/Olmo/ci9wn9HN1dcyGxcTh3/K9K5hck9nja0px95yVkaPSYgq9N1KE0KIa1ixgbo8YA
0olvYkiFv3t/C1V7IPpsOYMt747bBgXZH0KS/jz2r5AR9cMSj4z+3cb7Bi/6/sy7hy9XiO67/ER5
hQgSFoxXRMKqB65B+sfywijkvuBMf0XEUP6wxOMyMd3LVGQAooyIvyLyho3WTv1HgKPMXhxlEeB6
UnrSKQt6+GKBAbhAy7rZv6yIXRxxGzx4TK4RtLPH+mafJze77vXvCTGQ8ae0bqMC/j0lGmJdjO7M
6Se5JnDRBmVYROA4vIrYvZsJbg0TSocyrIPe/B52KAZnBxyt2ZMa/zK6Dkxm88hJ3bzLdAiBfwIF
JORDezbFgWtpBurZVjDh72Y7DtsyZLgDsKHamaHRpuV7JjnkYvo6Cple6fVqt5ZwcXQbxkmy0/4A
/YqNU8/VEW2Xw+oqxrduVI4F0J0qw30MACP58oj5vgo+rVYeZrHgKsQUZkhTqCDQTMbUqNuJ1Bc8
nVujJeWQcyUuxoa7JQaRNQ6WA+vpTV1XMr/UdKzrrS6S+QsWS3TkjPMOpRg42G3OH/n8DM41LJnM
kxLo8ezdj4M5VYOHYwYy8daYYqx7Tj4mCigPQb4uNlgWOyzb+pld9BLwp4N9C5E6/EJR2BXoYH8I
FoIrjo6s9VVfXOZjMrN41lnEW/EkvivHsMpRZ4ono/Nrfd2/bohDgzEUp/F2Bmdhfe+ymu9YXI4z
DyJOwMlOyT9P6ZZgorDn4KbfLgVYFx9PnGUW1ob8DP7nHOOjnAPLI0zg1dfmQC9tWCbSia6SxSeG
57CO3vFraYzKMdME7+OUMSejKtkABaV/BvknGoZZYbr5xAILcm/w0mWecGRiB+fq/ZNuzmMK9r2u
9/mIKn7MtgNtXA3MGT8DHMipP4TUSaPIvbyH1eABNCaMWBwRgr4hlfNIW+uTC7iYAeEiO7b+drQl
GoDm5hV9MPa5xRfqdCDCDqAiFCW4kzmU/6q/zwPJAvi4s8rOTjoWJo2HNZzF8JQB2jVhS/Qxg4m+
IJnmEN33QYwex5RBFvFqA2lCR6vaF2Kp+3ksJE0s+r2kJW2xmJ3HZphPCreeXSixB7J/3VcxBY/i
tP43enfJ1cl2wtElDsvNuUOgPmOhC7N5T25T0MJE9e+7q48jsJPFN/pFKcFKL2hdDbflDVBSe2Mx
kUxM3wus8cW5jgARET9KbUNgVcK/MoltdFt28wUi8susN06X0ok+OWmn6rT0KiKDgPquQBgvNyPh
7WEz0azGmke2zvB5RAX2Ct7OdsDLvazmr+CLeiHhq9K9He4JbtaoEK3nSknOyTOiRT0vpIRhDYSy
i6diHSDFd/fiX0IpvA6J5IS16Qs+2eYAU+N894mJcO6MlZyqLy9Lr97TKLDKWDLiCIlNZj1ntA+A
jRCKfQVNLFiILbpqv1ySy7R42ixWGntp0hUyARuGPqNlUMhpeOMzRGHlCrMCtynNu+Ek1sOZlXZd
iZlL+9Ki28JRgg95lAd1eHfA/trIwCSm8kGb8SHgY3bvE8+fP3dtOPS+qmuMKg+J7PxMBIVLLU1b
bwszweV/w+fsOTJDtIY8k3LQhuf5g77NPRP2bm1HyvrrQQtBKroloVGzH67JB/qVm/ltWPiV3XPZ
Sm1UzoE5IM46uEyeuEnrFsB7Z0Dgd/ytC3u16ItR6tXOheQYdOiO5rR2GlcuPsXkAnb2Y1qgT3CP
39dTY1g7z6UwIdHPf0xNSKD7Hj+xkB21wPnXON72hb8l0EHgQb98GUexAubs06n5r4yQEiPYRrBq
SCYoZnmFC/4NcWHLAJf5ClWU7oMm3+kWpq9pOqbpooF4DV5UUjKbGBmymPGrCSkBdEje29UTmYgP
zc4SfJCdryMOqEUOGW045jKMX2hKvt6uGmKVW+Ex2WempbfRcyl7Df5/mMKH4GT1xZJmT4fSnDYl
3aRzFVJ88PbIBphkbFB2s8YRGk/BcR7gHs2GVC/NRJ9UbuvfiZxjr8CzmjjsmIKVYjRzX37dxZ6D
1ONXHZnwmXMK7PAR0raBA9tVxIW8wm94ozaI8nEKu3TC092n8waJj8PwuMSnUnMqX8L2GBG7q8Pt
pAQkjSLl4HWuA2SQJMZUXHFyg62gDXQ/G76YGrEfdJfEKWG/lurkGl2G55+G7tIiyXot+tkP0I64
LpcQygwyWBScvDjTHJ4wgRFeD1R2fR2wlz8jg/hiK2P00EUHLa+b7YjZG9CJww6vTuQJu/38SRTG
zTU2zUC2CWqibRf0frPLhtroMSzpukJthKCcbBaui19lXkJHh4yPsor5mHXDZAhXoPgVihPF3kbk
LjroxRMa7Tj37rjroqG2tHVONtYlhnwHCapY0gVDacQubVYEl2kGdRt9hUtk7Tyf12FrwwVM8hjt
L96g1jk2gYUHBTJUvtyManfR2pVVJrWd+5KnuopzHec/YHPgt5JHUUKoSuVJ/Fc93MbfYwcn2i/8
6ZY1LJQ7EBckiI9m1RiCqdyTM68hR9IpPeX47J2HsDMccd8M2IMd8HD4VqRqTPkUiK9rOiEvX56T
Lz0e+LP/WdxGTx5RrY8l3WHemgboxVt8boQx2XTj89yIIFjdg3J4je4rMeE9Vpxq0sT1nvtZTwk/
5JBmW/1MtLHicLspP3h/r3Oea2X1BvJQn2kxkwPSN/C6bcJrIGEQ7H9ixsL1vpi+cEegB18yTVqJ
w3TSucEOjPVrqMy3A6rnSIyqWBowDVsbM94FGn2x5jVhCs25nP/ciZwGYWXqM6wSaaf7affCqZN8
zucF58md2FTU8KEyAcBLJ9/gMWVKDbDB5ZbM3kAjQLGrCf3cdsOVDkUAIQRUOxAKBc+5iMTbY/pT
xZejzHCN0Uh3qpAhXHjswOK6HcrrYmQO8yXY3AfXPBdu3F7k8GfmXTvbIwkfmLArznZ2g5BKdHM3
U3Tq8BrngsMRnHSTNnGKsKMCkXnAvDL41m+v4jPzBJYGcyuSW+cPMBEwZ9TcYc/RjyagN6z07fzt
EOkTGoHE+Zlh9OwwJuQe3fsIgF8fPA+Y3g6o2XeKr46EEbG4QHY/3Em4DJe9jgXvdU4eWa9xCJrK
oDWd+/xGG3SNF4V1NadJroN29KZlpqy+wLafSknVA9DJRkbMSc3oZYjTB6yBdKEHD2rSe9IMbgHV
wrQcbEfP/W0oLwlDZzwW67OLgkEJ0zVG7VY5/iL2YdJR2N/gGTHiiLcv+0asZ9FvOMuL6WfACaow
iETIIh8VPO4WlwApUMA+INog5h3YLLqgaUQljtolkF14W+pgoc8wO23xQ1gC+H0dHZrgdpRBssPl
4ahuhI1+s+X5c8HbG38Zf2rTa4QxjcpFUkYujJE40Ghr0g1rGcthi0qOqlB4+DlbQqRfYwl24JCF
aNNbBFixqgEHrpMFeOCEwlAlZwlMaUjZQXKjbwxI16m0fsnl8Wy03C0o48cVkdcggfZ5vi8HAFeX
2pWT50k5ELQns0l/U5THQX7xnvvrGAyWkunsy2E9IiZuUFG/gcMZI/a+OgJXT8/WWwPfRZRdsPGD
ArLEScZORK9wi2OJx2PJ6SR6vXjLsDVP5Cj7eZGAguWcsqiSa2FpZxYth7lOtUSianKNlBHJV9fg
e8IhJ6oOjSuSMD0+0w2tpTFAiOCwwWpewzgJah2TdJfMgmcAkw/Tgzxp4K6RSedA27NIloG6a+VE
wJfzZn6bEa0N5e5zSXKIn4XFiVKH33GXi9T6imMA4AOXzLa+MX2zHfIccyIejaE8Jkmeu83P02uw
ttdyV4QST01HGckgM36xgNZZD9CSE0GPoY5rPKxqjlVDFx/zAgEnGBQ/iu7avpHp4gDCPi2N6sF2
8UabifXMil74TBsOiuhlxwf15n1XJvmG9CXIU6NLTF+IWGHAwc2rW1tNCyB0W1+YYyvOI6wHiv31
tn62SEkjlGO+uVwR7gpWzvvMKXmNNL+xa5/21jXdu/NOmt2VwcIL/ysRnv6TdmDLznN22Pb7m6p/
dSoLEMtmWo9lkYj/kIG2I8xjMh8GgiNTcuJVR7tOeBIJQn1l1Prn8cWFOmA9XPj/iLDY3LEteDPx
79YJ2d2evDyH9247DlQmGpwS4HrnDdUVN3XyWj58PRY2KgXHPWIRxfgjRVnydhtbp9HOKKDmxfJK
LuU9FifGSBlJNq1u/PLTQDpoQ46SEKeUscmJTful2ESKwE2AY+pT88j8Hn2iHa/A8pfk4Sv2Y0lh
ydZY8MHdKVz43wFOSwHnyVpMiqURYETsP5dstCn8SlDwfbbvHW8nTPyctendPQVJszGVDtnk5UHf
ofhTEzN5hBk8iaJ/md4IjSewZo/5gYfrw2eYQkF4HTQCiowpEWKX8IznzeFzNPnI5/4t87CYbSaC
Q3E5Oge5LTrVQXAaR11WKQeNPrkGt7lKpdoXJyxlShMsGfgx2E9SoMcZJE90eci33DZuHYPTEduW
MgWLZORC1BqkHFb79fg6W/qgHRTUlC+rjKRp++xr0WdooD0hu5X0FJMQJBIvLrqdZg7JsS2J3a7x
xk0FFr8/MmtbA5SVbX1ef7rg9pLd5RzcSHxB4kBtqEbUlBy/OTsXUSIBp/mWG3YOyJtVAiGWbHHw
htLF2quSnF9JI8p9UPKuOnyQSf7q8oEfEEiLgV56N9X7+bQD8PvCqakR15yhGiCU0Scm+P3xTIAo
hjG1u215sZwX3KzjRbC/vO0p6V3WFqiWTXx2Gd3HzOnYQikbqQoC49jUTneWikyOOtoTu8zdrY9C
YsbpHPsXXv1VebwlTx+WY5T6b+YtQuZ8Koyn2Zfk5B4pkMavHsuVHLr03s0SCphSDLCEoYGBqFcg
Mu7AD/vJDhrJQPt5P42foTS7nAAZaCDyhl+mKC8Km0kVf15Bukxhdzg+BWQ7ABx6txaHl3kb57yP
McU2y6YXajM5btnNVuD2xgH5NVi/tCIzuP34phSYxB0LnqnZ8mX5efpEU5koM0II/lrmlMenYev4
gsvRWTt8qgDWLkPiH+Hqpav7SEdy8FrVkAvfjCt32OI8EsmHZaJ4zO7Mly2cGsj/pWMeCAomQ9be
YlLQWhikXGC8m8F5nWmuknqEXRXwI78o2ZSVOM5Er/y4N+r+q2vUIfOE6sApwrfYvoMew5sj154z
JNeD4hGSTVwwfZjVhkU++NtiJqEhTsC8b1GVs55BoGfI+yo3tnqq7u4ZaggsQpBjBOMMbDL3fYvf
OSeiWwpWSs6R5n4CkPyssO5b79og5fpuXrT2GaaDrfcp+o/TVvfIPPog3UigoJMl/+YEYgJ2tfTN
d9GrrStHhdfNmTLn+Yqy60AFCDyZAgEx9ofRhFVfHT0PDZCfjOgbAJjrWB2jMHgMMkxcoswDt46q
hTIhMqtmKwJQO/IrORYkhG5viP/LVxwqbQyhpUH/rrIUYplKGSeu15wZhEQ621HQHDAvbS+TCsWI
qrU+QanAKnV7T7tpwzeFmrzYMkwcKcQEksPBkIA3apyppDylFja+xXewBdMfiIsikQ6ibpGxw9xp
8Ql6qwteY+ZMRME2v470k3i641ekEKkjgn8xdI5MKuToAUDwxaSJdx7gYcJvhJuUxTTK1jXKHk5a
+VmPZ4FG+MSWlzW2sDHYkzLnksXYodSLnD92xUSuWRW7Z5E0LsEIjx2xTQaeSDgiHnrTcsX+1EOr
MoJ3sXm9omsVpNd5Z4CCP8tzUP/cAG8oQSBgUOMvJUxr5sZSXWzx2iHy1vT0S1BIgxccesPT1RDb
KIXqGtR5RpX7PqQ8UPwZWB7z2/KxL1WL5fXYsyxvy2x5DcpAQ91bJOqYBh+z+FfMT3jQQMeSLYyQ
DQ4kRLvXKA+AeQb1ejup4/Oq3angfLDgZ9tDltBcI02vF61X74rFl4/bcSh53bBAG5rebfEBAeuN
s+jyo+xf82r45QNlgs3PpMep/LbLRpmUkLtbTzsAcyD+YEbiQ6fcfRevpI5fu9f4qli33QV7FDAQ
KFLgoIZ37kxuHKZ6GhZAk22gjThMnje7WbULYXA9NkFvn83BkM+7dHdeqMdyT7bGhVmocCyAYAGH
BIttgE7t9FlpM8z1YIEl1VRnKCwHUAfjWzfDLg73U8qoBh4Ff+uNX2z9WN0yf6CA/9hQY9RhST3q
FCsDEtcBNlqHiUEHKfi8phgIxTso80BufFaBQs+Hgi21kBPwEm73OryS2ZWtdo3BDVl8TGpEuyK0
F59JorkXr598/2bYrjv1+nsESuv4V9XpzVygxk1uL9KQswZ0Jkd9zDrkq96XGJw3wR0USfPQReOA
2dCAdMuXwV94+QRFb2BUdklc5JuV7pa1JSENwUKHrePIe6o2GAct7sVaNgiTivV6ty3HZ2GwJYEZ
fnfKJr7QNJ8dTJ8U+9sCWJGTR/Lkyn0zzYIpd13eKlfU2YQtorUkES7TjVd4pm8YD+9wtf0YQWkE
X9DIj9NeBx/BveG40r2fDXIIzCRbN23DhzTTr9Osnt+g5GWTJ1OSzDJ3z8ytFQ929Lbx3uuL3hdM
R96UEHCaLu2U9gxQKmOMH5pMDocGMk4IWmr4aZhAzwQ6t5saNr2QQzsPPlE5fLxtnTF6z9IY9ohe
aljvj2Xgonr27o8AP5ubknz0MdM/0D8aN6YJWzSpG+aobD0fsAeIoBgZAQLiLkqhMj+DDeXOefki
7ONw052qjfL9dqevKXPatTqjOzsvU4w1JrR/gMa57Jvkjm6/e2ZU7Hk8t4aNbPzdKRFDv6Dam7MM
dnlqy5RMU/GgTqW4WN1gokrjbnnp0YsbDcnM4f9/+jk53d/DM8pGT/iGnSfZ5+78UsZifwv6a7Zu
7+4o2FPqtnZ6s6VAtAMhzxe4ZZ7Ak+myuUZQJpUCY83gBRJmJwiulvyjDNUjHzmE2Yh5zUxJ+Dn5
ZcMcZFALfyeRNua0jdTocqiH1a542rAf34vv3bqt1QOY80BfQcTc3Hc3sru3bm9II5D1OpTmNe2x
N+8/8/e4WBPie0LYKR64eLiQ4KuE7oi2BjzbfSVjcz1hjoa+6A5PAwfNa3g5VJNPa9dDtbBbQAL+
GhYjldfzCOiyqYoI5r25h6G4umL5coISVZQxxExjzOomaRmGlSBG2exb+Ri68b0kpNvHrWnJb0eW
7VLyn4KnNl77DlTZzunimMXf90/dKWUdlRgjrPrBW8zmYlJufh98q6aGTIKYr3h7DzxtH2pSfDwD
uqgmz417fPvMss1VcgqmON9IYjZ0HjwvaLoezVDgxmmFXwB25bH59bRXcJGCB4bnd7e9L/NbdH35
n4xtXUhaeVz3NpjEmx/qo+HrNkifY06qy9XXBFe9ewQUN+ZQvE4f+aiBHPoYGsZQZOxyD1N6PQD1
ZgwadWXrenexuQ/ADzt92eAcxf61p6WhB2MYXoP+l5s7eYu2REmgBBSpDA/qJTCNkDvk/JlgntQF
dHewkgqHCvtLNvU+X8GZR3MVfVaEhhJ38qFyEhY1xhWr29KccAxF34k0RUVSIBnjVMXAd/wI5UmF
RcDY3MkbfkkR7W9jpyOJF/5JgSRFRSIuqtE72K5uHGJwLPLumKE0sYiWZDWxNtl7G/6+MejMWR74
MuF6kdk92SIszYAbzLiCgxe2zE74Bpxj9aI0fIW7N3mvaibjXR1Arqp5tykM3kMcgIc9DI/4TZRt
n6gZIqKeCrn1nmp48yh96GG95WNssttPWocfkx0pfMY1jEXCcTjRPrxsyEG2/c4W7WFjYyEJ9lag
3DE1EO/+db1dXQlb9LQhyS4ZA3dq98x5r75bymSHQkoYXw+1l8/eER1Oj3WCUsjo/oXT80HJgeRs
kA2gNeIu1/8EnDLQTl6GxdH5+jjGVJu+D9Qt0+JuS9R3WwJKcWDTqUm/CD+sYvKYlC53rQnruIm6
o6TsQ5t4wqiDBzdVlmrXQVrYwKsYYE2QdyIRzSNtRTisrtv3EXUbhcLZ9KhDeWqkb35P15FCyDJI
X2194+eg3REF9kow0+FoeTT2pcGoylJmDzAJQPcFv4cw1JorXAkbYItZuv5EOcqNm/06laRbO7gR
Co3N14IAlK6/u2Kis4Zp5yv3yowVp8LUeW4dSd8B2Ctn22ydlAA1xSGOV9/kZK/fnUsvUMqY9fE8
UdMpB4B+4/ASnAsWYRjMxgCVUozJrY71pUu+hpq7JMdybHQz6KvdQlWSx+1t+TG9/D3YSt0DLUfq
CYKpCfBFUigixcy5PRecixLcdbWbBNwenTTwfuSJKeF2oomWOM+AGsbyTk6tMyQjbnnj35ouRe02
LibtzxPvZskiH1tdlDPYOznby9U2iQ4ku1Hq45N3P95nz0UXJ8DcJAbgxBKnBzz6OLTryw/u/SnE
UNPH7ogYtntEKfKGS6Vi9NzPR69Jxo4/57JbOB0JVf91RiPsPnZa+JwXACic4gxd1hfmZ+8lm9m/
S1rMf5KYqKoka5KqKqKm/SZpebWX7fauZeJcnV6gHzyi6+6CmFc4NAvjBOGGMwWPDkbsvdhERFLN
mY+MwYOeS2kEYA4Q+3NmyrQ9AsnvmS0woiVq3BcI4Dsz47ntBaRtk5pgmJytB0PVx+K5aE/bAyyj
XT6CSD+qKfebWTFpokuILHdKeSWM3vty+Q67SnyPJgS4LulNviBy4VfF5UGfAbFysldLdSQHj8Of
NIGy8j//pWqSNF1C7KPJhqIqv6nzrm0hV8XjKc4ZBK3czWU1LKY4zAY/eMUsnycD6KToo83uou9S
l9AZi6AOf/wJ/yTplP/hQnRTMoyeLkm68ksYd/h/PWn7KLY34/oS5116j965atT2Rve/fTdgpocG
ArBp1DuOCGLqEhpTa4cJ4g9mMvjt/fur8ktt9JvSSzKkTuWlirKiaL+pkV6ZelVfeSHOVyuGtWYf
WBdEb9j8zJi1/cd+GIbihLfCu4VLhyowou99hFgZB50HG6YrWAAhrsfS6cxgSQ5CMmL+/SLlfxBz
/u0iNe7nX+7XTZPzrMl5cBSENmZQGL1qg817UlqzPEbOYgfe6FDc+0s9Rl4tubvUmt9dFBHjU+cs
+6fnJxrdXfm3u/abIDh/1mZ6u3NBWRA3DiRqNOEwr7h/25Nkbb1zssLwY1MmmyLA/GATD41rWFnQ
TBjzbMhF6CZgKwITVj0HxZ81qzxmuIg62aqA4qgRaPgxY+0JE0no48uaxqAfmV3k/szjJ2CthgGi
gj182v6kBTVLL6QXMgpQcxvTaZiiswPxYp2lirLa3txdguEAWpXTYGCRqph4WK7h8ohlM31GhhEa
ZgC7erGzwAvgGfcN/HGmtoFh0lTb+0xssOYFOe6yA2QMTN5L+rZbihXHpbP/R2AAK1O0PrKP71FD
wgiMoXF363/Vu7jmXPHeeC9JtqKe7GM1VDrhxRv75IxiZIJo+k+vzB/f69+2QOn5OKu9B+/1IqMe
v/HWMFrf3/0hs6vx3fvUjijOW20gWNLaq61+l1/Vx3GBVNHdfLpNsFFeWlOJ1KlpCnPpbswAx6w/
rD75HzYCWdFl1h+7kcIi/PuLfWnPqaQoH2m+UqxnkO9baHDGwMQJDHw5YYioIWjhpSiWh0KH1g9U
LXUnquA9OY9swJPrL4ogons7m2OPWth/WHp/usJOnf6XpSfovbJS1C86avuxetmQWCuHyQwW2yS6
2nWQWS5OQT6Df1fT/QKOlG59sZzIJlqEAOjhU19ijXbGrQkLle/63y/v1/b020L86w3UfxOqfp6i
3NzeXN6tTdQVLPHvjBIaM1tqtG0EwDZq2E4FTJdhud/s+1xOtKjWrewE75z2n8qXIpWyyQYjJ2po
mmOtjtyapXdk3DSgmA1BNF4P74GFGnAU+AKMWiKN3mf7uuoqxzrGX8GDDEZ5a/b1aUNYi7vocXyI
7h++7T8cYHxbTUOlKmqSZvz2MNKyVZpt/pLmxhyuLbI5vZsABWemNreqr417p1hZgCiqiAqaztNZ
tqUTbnpMxmjkqz7ZutrgGn4JGPTSGBwlaEa0AhgOmzTLe8C2YEvdBuKaVwFKeWbnLggLtqYYxT06
7ziOyJ697Ez1WbXp6Xu89/6gkJX++Y37vy/5q7j5yxunGVL6uTd8yS70BmGKRzTbCCnTsHfi9uJG
xvgZbAPqeW+Fa8nO8Bl7/OG1/6eLUFQdMbAuirph/DqR/nIRN+lmXF5f8YMvcQ9AthnA0MC2it2j
ZbRNUzJFeD9QyCxcJ6fOkOjfn7TyDyeeohpyT5JxfND/cwD95fPFSyYVW5nPf0H42pg+xhsk8owx
5xroU3243UjwQDfn/s9EB0uVx1CPyKoPyBbo30Hcx3JcHohZ76fdEM4r/Bcu22asx+Ta9qEsQtNL
92b9h6sW1X8oPP922b8d1OZZEr7IxrFAj/BoIzVs+p22I3bg3hgHL+TEmw/sEgWVLX6OsNudD1rc
ZvA6fD5Wwzc778oTUIs6lIdfdzh6u5/DAz6w2O+R0Q39CO9A3VGd0u6Q0RpE+u0iKAf2P6RBzTz1
ah0A+YP3qlxli7JzNPG3NsJijthzKDntTO1mnFCqSth4ZBh4uKOazF4fASTvxxZ2nEHQ/HaazoSx
yDATdT6Vr+pn1v4VfUmjuiYXwkPYYIbp7rrYbqoTEkSnayqrrkPKI5K0aYKbFZidNnydzE3GVviY
0Inmo9KVmHsh7+84taQ+A1L251tHpawT3MonxN2EQS8H//4uiWJ3ivy2Sf7tqfxWrZQGha94lT9z
+hdSlx7EGIlJO0kjaGWDK6c3LJJ+xlT4mBLQR+uEZm6dDS9TBGyMnvI5Xh6UNjBfF9IYdCxETJX7
Hy9dvtx0cYZo0D83Nib8eX/CSOdUdRoUyAnKUVmff7ajEiXeLTCHaQK6dt7Bu85g808xLYGQ+DL7
zwMWqiW/g3CXfrow4tZ1ea+lYZU69JkAjEbWfwtuB/QfmC8PeCcyZhIotTKtzwymm11lFsnJY50t
f9clxyKz9C+IZjvlIvUW7gGNhZoIZO2TDyAnw5Hvurqn1es5/36/f5kj/H67tV5P6kmm1kPk/1tJ
bTR5qZ6v388c/op7wS+GGS1GpZ6HSXBL4C8R4Tgd/cmz4R+3rL9+7G9r7/z8ZLfmxsdKHlhaSZxf
PCMY4EeNRxHemGusq3A/ssZ/2Cp/Oan829f97e3SlEqWtxmfu1jFuovlKqZGTwL20sXHWm1yXp3h
7Md0tjbBARXZTN39kCxSwFBm80CxH4ixjMTtqO1PJj+HboVPJhxXl2HrX9nOoBCwtPtQ8/pfWGSB
dKgQKkLymZ1nPbJQt7AJn5gaYYjGWiJisgqrUA8wXAV7BHVBfwN1lsI1TTp7Ibzpt8nx9oetT/7v
NSaZPVNTdf4yZFXvju6/bNjqTX9XgvZq5yKbFZS9jyvd7UL3WRh6MbszX8K7ALCG85VsViNSL6Ds
38nlExmQFdiILoMWTv/bI4egOdu5hNWGewaXRS/eomK1DJhNqns/O+BazDyAOSRYzu8/vLy/Xs6/
P03JFOkDjR6WGLSnvxVU18uzLvSH1szTRevWEXQ4H/5XjMeE90N/6MrwKYuliBXkMo1vOBuwO+yz
oRQQGDAQB2BL3pV0GDP5+bkGeUDxwDDef3laeJ9KYeoylDSAYXRHwhBhQsJSs4R07v/7EuRK/2vL
42uoIiCIqJq6ov1mmtQ7q7qUF2ozhxnmQqI2PID1yde1s9FKgLV99rdeTlRsETxGbdRMzCB3FI8Y
abh5vUEd3EZdkCwOBYMY1g6ScDG8DRHM0VMOjVHH4PdlX6fJE3i/g+/yPlfg8leQ6TGTCABwvZd1
96AqzR4+Lvy+QTiFGX+dJ5ZxWvhwnp4wwijOUQJyc4KO+/BcSKvnQlnpMJInDa3ergkuvmRrYYaa
7DztLRvcP25EMPVCi0METJKA8nFv/5gXHk6Z+1ts/unk6P23D4ws8iookmECEUhmV6v95a3OPoqa
9kTtO4dsKHmUINQWw0ekQhewqT/jTYZNbMlpgH7NNkoLt54pePZM2/Wcrx2biNHwnvzQCLAh8bOb
jRzN6E0Bym/Iy0iCJ5okdaAsfvu6u4kVj0JgFbuzoP/zCL8JWkCKXH8p3D2tHIMer0UtzIO31K+E
mC1f+bgVzrB3p3d426npSW+vseWTzNJjFTJs34bzrD99xr65HqN/wU270vvU5p+J9CcfmV834+9L
RxZ1Se12AQ3Tqd9v1laoy+d3e+vNpcJ6zDAc2m8pDp5jZi9nFBOMexERk7VagliwbcHGrTvNb3G8
DtjnIDOLhf/uOeZSRUTJvcS94+behKGIB08xNBbMdZ6v8Fl65C5lqtWjw6F5xyhPdpAjNzCJt/3b
SEBJBi9A4r16MK5z6tSTxkaCGa4OqXLIU0OawKztYaNAavutuilK7/IeGZ1+GnF2HjN/+OiMNPuV
0sd/4DV6S6hXVBUd8OxiDBrMZDP/Liw+jQ+l/IKVZC+8UDnRyLPffTGKddmgMM0tXSSXPF2HfRha
SPkKOX4bJUba/tk/xuoc9yMIDUaUD3uzlALq8IZjpNnPq18jZ9Jsw4wJvXlJOBP0FfqUYY7qlaFG
nz+3jx2vBkfWcC8fT/DOTOkNVPgOE9TbbaAYXqnjMRkLT0wb3RcTEMir8N3fQyZvKlQnwnNzRgxX
uyYkjmJFjd8v538JO68lxbFtXb/LuVeELEi38hYJK+CGgEwQ3ggQiKc/36y9Y0d3roqVXRHdVdmV
KSHNOeYwv5EOnkpHmlkvLRfTbtZvwLAlZMM76rJ97F2x2djHzS6kga/r4Usbv6x+84kPll9npr/9
OMfxscFv4UFcQ1LzWIPX+KVA0rrd/9yWCv0wjY2JkJCKKNy/t6WkXcyHJJ1E/xDOhv1x/bsTjT7l
x6bHASn/6cxzJBHsLsQgXo+thTvaCcxQ0oyQRe0E/QlNUQTz0FJgKvn9zVcSF8mUcfh9RLXyuTo6
RoRrpxSc7r1Xn5wMICa6NZINtRtTIFP1xcVG06TjgcT9/n7aMG5dXO82nYu7qdfnjKY/x65wd5Hn
0Ggy3CKeyyxj9F07k/PXQRjyPtzWuU18WBUrLCxphwk7QfXikUJ8fL4jOw9HLGRonSVQjXn+7GOq
Ft5EvOldcIeckkD+ERVGnUYYdRj2d02jCXHkffAtWqvCeWDKH5CIBSuDTubVlSAbowHB/1ycPC5o
IDCPfSPIz70LPZZJtFBJzPBx9Xp43TPuQSESof/JK5YDStEr7aorftPh0OKbEHHFHNhBOQA3vqmF
4jCaCFkiPJqnNATn87szV6bTfMeizUZw2xA+sB/5E0Ect/6qyoOd+Vo6n7/04MmiTKYfP0FMEjUs
+m1qnAjN1H64Oa/xv0I90wqt4TOeQFBOPqiY73LxubiLPoCbD4hFJINQlXwBCzSRzj5AQXN47neC
Kn6uYqUIK2U8P9BlUPnz/zy/k+3Pr7SeYYGgwgK/LAPMfrDzRdBNv7VZf4OJMW7WNKu5HfQY/uie
J2K6znCdB4Uwh/15uNjGHC9CFBSDAbB6dNIdYSJsw7XYIP1AH/Z7muVSSSlksww2cJYq+9sSC6i/
80OQBpiN9Pvvot8/+P3JAUo6ZkHP1RDUAh3mHVqqL5BNL3I6KxLqpp27w3rrT8Qb6WN4HvcYoPEL
MWzfmz02itPz/nSnfUaCPeTPkyNy7ldnIpb4hHUZZ7vBfAVaT+FSofGwR+bFjyDqyWSIOr7bCJs2
QDLBBttoZX8znACKnyGtXPtCvngKQSlSILPIoSDWs5g/X/LVUedA9aBjc5pVbAEAI5Z98SqKJ+Fz
2+Xjq44+2c7y1dUf3ceLCJ9Pdf0cW+QB8fbhIOa4xYtZz6B9dcYJQtnzF21iCB/41E6SEPFowgy4
fxqTeLIb7/iBbhfbvGB4z2oW+4CtmmtfWcYENCEpp12uuGiJvjIuNQZrGOF3B4rGHsFy4Y0Hn5Iv
3B30vZHV5f/s1m+oQchtBSD17NReP2HE2ovZeiADMdVs+6txCg/rKnyG4BQLQlAH9+uLi0yEXtz3
HgNpB7fq8sBA0n6maSlO8xmj2BJmM3MWzVHwvtq2dhDhIKZLQYXen1McE0b1FRKETuDp/vKEibgH
isOfkRd5JRZ9YKnK0iCZSr901+r6jNoRjHEXPNLRejAQUYmKI4OXe3LmEPD4oNCcR5QMB1tIBrfM
djIx8AE/XgaGF6w7wslxsOimtNXXJLbsm4CO2Mce8Awu40NfS9BMXF3IfyMfRYCQnO2FVZ9oyO+F
Vmr+sek+vLs8zu0wklCT0G2M14RRos0J7tZmTCXG1J9yLBcCHna+ysUZTDNpdLddFpQBJI4BIwZ3
8/nWyY/4HoIZtqMTMOoziB58FQ99kLPcYQPIwx2QOWnzojxOnrRFPAa/6ew2Tb2394x66exh2EVg
RphR6raNmkNwCNDBBvkozBhVAwu17fAClQCxGhwmSVSKkWL7OcvUpl86p2EyGpHBzOFh0GQ654B+
HUYcD9Wew2Ox22sKuNyfL4IsH0ULV8yJohw1uLkdXcPCdKNB9BqDCYd2rXpo2K78t8tLMMIc3jDL
f8JnFJ9+4UZnd0XIavvZNI/4SqB97GJwYQ9ch6/M8jO/CxfCQWEbJpOfrR7f9TCXTDvvqvbqUcxp
gg6mbz/pPgjFHvLycyTN7eNXt/ysBAcI2DoSAvani7FdRLcahycGNuzf3ZYnjo0waqmA0uEqGsnK
b1wMEdrsSS9C1IpmMM86ztbhJ440F1dh5KyqFVGJzSaG2RXHaIdDeIrAkxj+dLl8x2kJnXmTiotQ
5aMjBB1fiD7AZ8fgVRGIHYjFKMngSSs4gqvO285J3yBldWz3U3m0xYjN7yromNwv3IP8htIdPAwk
ENznnldJg5e4CjPg4a7BeJPpdpxBlaHezfYRXUnr5XqlDedmZKQ+FFykag/JCnEu3FLYERU7Lnqj
hgHcHEc4gRZHzip7WnbJUzKQVRCjqCaRnACnj7sLpL23TQBdefteUFhOMHiH/5NWPAfqJIdqSoZh
XGMqRMxNWNiPFc21rzYvKNpjcCDlO34PgjUzZVcC+8+7D7mNWnF413vumkxYsQNc+1xIODcnTfe6
L43BWWC3NFsusTs65cNXKCvOEOtij77diZObVlVYdOwZcoSZHoL9oCgSHgcb6n7TRqS7MjHZiGd4
/oQleyP9guXiVGsMBYMSkkJjF53iqyxJjE/ucjetHeRWwNTgqYer3tNFfXK5NJNhg3Yxftr0jjCN
bYL43ONHorUjM+ASmzywaE4ERj+Fy8EpgAXWlxwVYIpJoB2UCuAEAdogyj4N9wZ1YjU/Deaa7LaQ
LLIVG1j8QmM93omZq5jpvUvhwihCGRsvQhgHfR6IlCRNngY7kjwc6arpVIk0IZADSgQZJbIbpnST
bCQero9JucuLQYLz6BNu9M2cGLgjOu6/noEWsmsh7MTszeiCKg3NBY9QRB4QifWhz5ipQovJPkOR
oDRFNHgAWCD4sJeiEUemO12MKdRW0Ui++AhUDMH1D45suYtDjJufR3MuFkWvGYvF7mG6xZqJPquF
WKsZKrdracI84rP1/PeI8HIn5UBRQ0TvOVOKTChxrloEVvh5mIbTPCaX602hnzwxuF3ibevQlOTf
Z4JPDklyzFAM29xDvy7yUfdh5+Cr09W9T0wT+5upK3z8l4OstexcoznIn2yUzw22P0bKo/k8Ogt+
KenzhcRSb9nOYhc2d28neYqv8dfgT9jc6ZMs7hURkN/Oh2MSn9tmhjlB1UPBWvInRvEsdy77/huT
wHYzRQhYbObcCCEtk4WPV5WFbetrQv8bnH8Edca+9OG2Xfr3NXwbDJzeI4KUEHacZ7uELhlqkeJE
/+Rw5+s7FfWij2SYK+xmEHGTbExUsVIyaTe2jkho4COS6hcjI4GCw/sa/Tmpbt1UfSOzaXlA1cf6
sGCVSVSi7mAXdNzTi3HGFwcbq7RysHqZZyIVn7QYMBgioSSykUDIjtLYKwUOQ/Rn4evvAO9iSMVi
Rg1AQJorAjtMq5Ojk/BbRDDTKIKnmPWqMZQ+iwri6q8u/QHSj8laHV2kYDFipyCS6yzCQulbztc1
7IwAhNkZwlt8JzlMHu39QSd6I6Nysgt5+KXmnzi1/dGBJ1OOqv9duyqHzIck+40IPh98AKHi4hVB
ZY8AEtmX3twnIG5d4ZP6dfsKXvS0p1tULBlzFSy0vSvOw4jp+yE7ZW8CGQpZCChRGosHcxoPvh7w
QuxdBvYKz5mFc3q6u5f3BjGDmkS5yFN4MsEa4SRtQTuTSdxlPTrNVbgfIx7RjrTiPjMydi7vlFdM
esLXH6ReJ8WXHHG6IxnIyWgW0W3vRWJsAQkm2gNweA92dNHsFNGY2ddAGhywsCsIYoFuR9w7tZhM
bgcBjeBK5Zcc3cGgWzuD0WFSR6u3exqAioQyjKADJGf8XcN8flvOyV0gkJAV1Ku11guw7sMEWlxE
3bppoX5To8VU9pTXJRh654HtqhkNRqOV79NgRjKG5cmuQGCD+BQcHF5pQH53Xs7SdED+woHJmyD1
iNA+OBCXLs4IBcWKh/ZC9c5+r8hi/ZU+5qDzzdb2fXYzbQnLtbzB6BQPbB1/14+zGwXlmktA0SY6
AzBsOVgQmHw6p3v0cWwWHCScT3iHdizD6Tewpeac4209Fo5xDdbXFSt1DWcOK+u2CLBKSPeYRlxt
p+l7XvEeDOQZeS2ZoU2KubRiHKvIful0FjxirqkyegielVuUM1SZbfXJX2RG6pbec+uadq9noBng
HD+27vdkxqbq0y7QdRPwDBYCa7AuIB8l6ozJOMCeFqdX/KXxpOttQ+9hDzT4/GxHsBwHvA2e6aHw
uPCAeGkHNMfDL6TFuKIF6Oa8dLyLMPE7DMcnt6dtpL4RL+zlfefGgNDGj+wwhKEjUXfZJ7+O1ZCA
VgfV2d7lGASOt+EzVXC1KqW1nc5gQTQfXDIvtxkGnekJ9RBXi3vKcjk7L3mVzF+RJ2GKuCnb1qcJ
Z1r04Rw6MbR17I32cjawpt78nlI06H8jRSTjgByJYqz93tIMhX5+GDO1RQ6OG1rfwOzgLNcRcbFm
nu5S4x9LECz71RPaF285OsQwj50d7B57j8saW3gxG0hewN63qR7uflrqbnFyzGLHQ0rL45L3AfN/
QEUSk//1oQjc817vs3m6H8D0KKYn+i61ji62mynee7FZKlncUV1Qq8ce34wn5hYDnMEL1QhXcWBj
RFp6QijDvy8plBcZ2aVZ23P6Ubrz+niyhzbxaC+6K5jrIaNePpl4QU3eJx0ODLiF8MNIcAm+e3cx
i2qhcEyoJFSQi62B6wAApV6gzCKZAS3vjYgF0oC9TkGy5qRtizJoj0Qnpt2Xh6s8/S/tbj90/9zm
d/fr8ALMi8vzN6pz3hN/WUh83nlBTgeWH3wkLTOsjtyjrfVBxk9fxad1ARUz59uTxz/b6U4KlWqm
HPr/Axsy3/Ho4jSrKv5TuBD2CHHvdDFSJXTMlqqcQBOU1sbF2yI1ClO8mlw9hSl8M8RCGGdjRGuh
Mp88HmbjkQlBFXJfIHbliN7efufsjyFNvNMhfUH36sh2Wo2s/tvq3V0U3u5PRxAQ4RwCu5aLB7op
56A8kxHew/oEg6okBqi2rLh6Ja6mYyeJTAqRQExaIStFO7AcUgoL6f0JG0CN19GzZRs2HundpSEv
k9vhUmGOj8772z1i2VcPToWyBPYDXgzkInUmi/u8PFxzbD51ekyAoVXkzuzTl6SEGOG9LaeWnfri
Pe7IDztLXKM0ABEPp97FsH3natkCwHKuzs20kdEWyCYGUs7n7GuRhW+gcD2gh0iHn7GnAyzGcF45
vw+GIm/tvhwMqcayu3wy3Oa+sMgBk64z+5R9SYlAmtKGvA+f+RiRdGtNY1u4ujWYMN4TPMlEAwWp
pAx31f4fJa7+e73v44mhkUmijU/3BLQWPVOQl8xEQ3UlvIKRdCrD7j5AdvPxmm3Jkm56CIvs/AbY
dcPCdIi0Iv6FfLfpTWjMoVhHluvQD/QvIU4dG9TWpMiKCDimTY78xx3tGWLTiIPSn9u69vGjTUL2
BtyKRM0SKmfTe4b0hO/Ju4k+F5/kVfVPJlxJxzSCAzKVKLtyE45SxU96bCrYfDouiB0jg2fryrKD
ltElhgXmmPi4o4zjogs1scIJ6pF12Lk6B5NCCw4/BKeu26Klh1AvT0/xUJBXZujpuDQAM9TcEigm
5NDaDGV+elR08d5pJ4bH4WPjCZgHNyqhzwyr+uUoQwQCvhkhIBL4aSIJjgICe/R5g+FigN2X1nhC
ZgsmU43mqDDfg9NEC4+eGYA7p7H4OTXohedImKOJh3jeetWy6tKF/PhSHZ4OYY0ioCh5W6TATiFa
yvTt9V7yftp78kfnvmmd9sQ4a19RTvjkR/AkWmzzoslxCrEDNB4hiS7QyzlqDp8AVLd7/4RdcSm4
rcK20MIsmC7qnfYg1f4NQyHH0D1IG2SrfH6fulrd8KEvYlCPLP1Ywje07usJIF53gzVVkmUCuHgj
SlPJ052ipAXSFwICPeTtatOnRt5K3Pb3pfFrHfmID9xqxJFWG6h4V83XrphbeqFV1AFWfX0mGyzE
vjkYDttIQDc94Su0D6rG368x56P02693riwIfDFb8Ihwt54MHXhDQ+dWLJAxumMVHuNFhcPfBsoY
wD1ZeMneS7Om8u4PWVw0gU8YN13XG5LnCu1poYcYkagLUxfCGnqhNtsF3uVbxyMFMgmdy32AzdaN
JfgZopNC84RUXO7pg+8aait6egz3j77xiK8Ggno82tBK8ZKmySgaf7cj7qYdjO7kADk82nnflc82
73Ni0E59xskegfybQj6/TYVylx2yDtBizya0B6ZC3UXbezUwebtF3ZrGD1hg4sPpi/HIBAPaGgyl
zlYexz2To3kCpY715aQOFfNweB5vahyS5OmZMZGr1PZzincQ4DgJXEvBR6SLVhrxEq9SLD7hUCzZ
2i5w+SX8Dsrhk8uedu8l52mwQXGYzTahqtkWWTLRom9jNvlGNyg7PoLrm36oCRRJQN+6IyzTkBdl
Dl8SQnSSD/rCG3QZJXc//sY6Ladb/UCtjRBCPu2i3mANRSvaQGoc1PVGxqep91ia/jBcOJjeHj2n
l5akfGiDG8EpEkOdk9PuBGpTwefMWJ49WtFzYXjleRrqAFrX78oOqGVwJFiek+xQg+5t5hOY6R2Q
4tPtkGsAI7F74rGycDYLFtwTiSVmOKTDjddnUE3wq3Lwrk5G5DsMqMhMZ/p0EhxjEx6FZefHvZ2T
zt82U/9KycvAoh1rIUudJiQ0A/vVcSdPmv+Ib3Ton+ddql5R2KP3OSa5YQSFLJMolujAUWvQ4dn6
cOuwF/Keu/j1drRkJNrBeetti8ZdzGkr1e43/W8+MquCqN+XecRhtwk3SCST/bv8q4/GMe+ydWFk
+Q2xgLWQwYaS4IDbznA3FIa3kxty+G4SbucL7J5VvosFIzy7OIo5Cmn6cGBhCFyo6GWMLorX37Qg
0b3DsM8lXnaor4Z9qwCbhaZC19YkWrf2q4yHPTJY+vCyj8HWgtz4as/SRsgWnO3HiTUKm5Y8jJyV
KpgMdLtM41f+jOJ4g02YVnzT17Zj3jpupjiZge2AqB0mIMnYYXOQ8gLEe3Nyfyq0SadTATlBSQuX
4AjXOh4QnlrqhG65mHlQxiJ/ONkiuphy8HScd+OprNsew4xqQrir0+w6UiEyISuTNUTiLokIuTVw
EwdCo0kWE24eKL1yIKIFFVQrtmv0xwlKcbOJCVeAc7W1q5xHvKncZz3cVP6T4QQs/73Xh3MYnCz3
o/UIguRnyi+YDVWM+/49eGYc2DGY0CtdbHT+oNX/MaU395a+uHde8vjBB2fRzVcsRFH7g2AFu2+X
NNGEXfXBl8EJiwZZ8gvgovMXvOK/buEH+OiN71Nn8eIWMNebCse0zgYL56vK6en5VL8kluVodAgv
XZSmxM2R655omzV2CvGIGganeLB8O7vE241ETHEOBaKRzN2mvNuKRUogGF7nTILgo10ZMh2wPife
/L//6vSl/fVzdBVLNhVVtoCQ/Huy2naPi1dVv+VxNnl5dLxH9IEQrVnEPg39aE0BbJsps8h1XDLD
oFVdB2a5d8IL6nYVNu6/4Yr+hupSAaH+3w39eLDH++dzVvRWHifZqslHHzoRQKECnpoTkze2DKSY
iE2+//tzMASw4z+WVNeAESJbuqkaP+BMdSPJp8dLkcck7KJjPv+D5zi7o6iha0rNxutD/cpec5p7
aMktht2Ael80Lz/2aOAF0Gg2bcKkH5i/W5UTvcehJ5QInF/IIbq4lf+4VVOF1ANOxZCVH8Pw2lxs
L82bV+aSqUG2uH3oONGqy2kLiVYIqw9c2YAGlVd65d1NtXgWA0G0tzGuoQAFUcP2MGt0+v3//hA1
wSf6L3f2E0v1OJws3MB4dywi54pZW1f09e5LHubdUT3EO1k/ZKYIFS4XX7gCjnGkBWkNkg0zwV9u
5j8BagQJywI6bilgerQfwK6tvNteP9JCvFGyNzrD/kv07d40nyxncDgyE2L6QpDrcf5zRDgY00fk
KatvzB1DpFkdpIZ/iVzGX56Q1lVk1TS6/BenqX9vt0t9BtLecFM3jySVBODpHBAaMOfHoKahFChI
at4R8X0zNbtOG/+yASZqYRwhIEMU0AwptIpCWUUiGz1nSfDeLTCdzGa+P4NLeqFSIaxf6FegbKsu
qJ4e6wXQuVCDdMn8qffLxlH/EkC0rmlpCr/gdPxBVP0jFu+vt9MTI0F5vKO/zehptSW5vsdvUAn/
O8e609/4nMOKU+gV6J0o0Lw2wTNAaGIaYKF/Neb7C1rkX7ckXsI/bunSXE/3245bAvrTf5RS7zam
5nLJt4Cu7ZpIZxhLU9nvJDd0naoQpCxOH8ZvYLK/vut/PJkfWLKztm0a68ptPPy8rcJHcsbbm9bd
InHQgXhov+Cx/hbKNUh2Xd1SZEs1lB8L/r2tdvX9rsrjKU4Rz4AuJ60Vxb4Nzkw/QU0BRQ6l8jZ+
05Jj+d9QStoBy5jIJKiYqymEeiSckvf4YcIV8lV1TOJwK9tF0v3FNvDP3vsRKHRNBC/dUlk3PykP
+7p6HNTa/MA2MMCxkFXmz+zU59QcDOyvwKuKq33DQPbhkLZ1BhT8vwSHv8RQXdcNw9QVjWj/k1iy
P1/aRuq8P+PpPL84K5JU9KEZuaz409v+KhDL8hqblnNAM6VmzGZXboV1Mgii38ir6l/WyT/v5efD
MLu1cr9Z3AuJ281m1ITUAuLCcCRtQCXi8jV4HPRmo4pD95cH8dvFxV76x165XRq5Pe0/n/HEzeZs
DcrjFa31S2CjzBmUtkcyS4uRYsOJPzDkaBj8cgfiQP+5Fv7xKqwfu7V7aB57Q2s/UAuNoRy/fYp1
TrE3jUMzeqBx9mWBrcCEfWZ4XwJM/vFoQAC/ogDDvBmRAWo1PHdQibf/+639lZTyz1v7sYNPSmVJ
F51bU4ZKjoOY3805bhnODL50+zixMj3X7a8vkR+IQR4OHN4J6kTESJBRRa+2m0y0VsG9cvoOmZ2m
t3Ab/PIA/5YN/2v9/DhTtqeHUZ133OWEXi32cnSPd4ycPwny1SAiAi+mZ37w66DGF0OUN5wdFPqS
+8vx/9eFbPCPZmgyZ5z2I5d8Gualc34b7bgGNutmDCQUBPOYfwTBbPZyn6iXb/rfv1GHfr3sj4zx
dLL+97KJL9YuwU7gWUKLoXq6Jd0RiLE7+vq0cf77+lD+HNc/1y4IeIDXQMgBJ/5IxRaXz+XV1BBN
tulbSP3clhZz3C5Z/pupXwctTgbecdXBbO6NeECNyWeOagg9ukcdXY0BypuY2vJ7Oa5RmaW5sjGm
Dyp974JiKhNduCt4Tgk7ZAcNSbDIrpbDbwcsAmbqa5HhgPER6CoVk5UGENYVzFMTNfk+PzIO3oXn
HGWXmTIg1xHK+fmdIYN1Ysi2oHwLkaJGP9tIOCo6s9MaqcZOtBc6StuyfUL3tw1YPgg90GvG7Wf+
FDJcVxwiUjCggJWuh+ixZD67sBU0h4I21dA/mO6KaqTm5XvzQUZy62gx3V/vGryBFn2/UW7SQ4Cl
GcoMJXp/AOW34Z3MetoidCgPu5nV11FUGWg3R91Bvbv5z/wzfg7R4X47J7/qBDswaoDSAjKMG90S
eJY0rGnwotRfT5Y1BuMSneffAqX+l3QSgtz/veo/TLB/BMrqdH/oe1NvaQ3KgUEcsGDXktIqJY4h
uDriNAieACMeJo7uBVwhcwkQymtlEBQpA7Y3cIwrIQEXFlve+ae8Dq7zJhhvgPi5MpH/lwr1b5jZ
fzH6fmyL6nHpdNpWbscXHLnfaAHaV7rvEEaH5vhS21v4X3hJdsITXSaWJAB1Rg3zhw8lN7tgDPDq
Y5HSxTUI3Cy23qg/E5chiAaYzglVwYfN3Nic7YcXXBwgV76cA+0Q4EexmktzPX/6i/DT2zkdxV5Y
GaPnB3KnX1qfcWu9YejxPuE/b7WO/qVOkfrwK/eX3amq//nOVPIhxVQUSMVQjn8cbotauZyP1fE1
vgurS0fL0cnNhfwRo3YUcrpD8R7leBuZ2IXfY+BWuANAwrJfMtAGJPsxwfnaj9oagt6hh5Y+/NI5
fqWifRlUSEzUo9vy4nUSxPc3uA3wE6ThdXxJhgZgRmlUp0p+SUCpvGefHI3WTBpKJDoImgfy4Djd
puT96WkIFy7ZO6713Q6aqeIuqAK0ot1IeTVsxvdY+6K3l/OO2rDyd7410zN4Kquncyt1eHRhO7CG
en9XtgGszfgaQfKAr/f1ob+Eo/K3aJWP9rhOLMC6nNM3l60pEkcPv9NTsQU4F1QgSZNo6WUARwT9
caY2qRm2pZ7ch7ekGij5DqvRHerTz6x5MJi8Rt0IFxbY200BKWaFq3BULa+4Chi5HB8mAko2XfSR
Kcb27YyalN7/YFzWpKDNvT0w2w/av6ifQ6+5xY8QI5AeKDkP4koIT7MnvDZOSItjOoKtR8WdqbHs
dP3KZ9vveg1Q7wtQ6SdkFTNYxNd01zsHz+S+umA32rCAsWJMOhhGdPNT79RTQi2gxWjbb7q7QV2+
+wpYk65/TbtTdIgY0/Za+DxXvCo+kdSry7uQwUdGpMYoleH5jjUPBSR/TxfxdggLBk1VNEFSfd7p
PyKrp4WYwiWk04lRoqY+2A87syZUBATmkh1iNLiRBgYCYM5uayzUUSmb7chu+jfssfmP7GEAHCKK
7+qz1rsn4dPhTXrXcuGDu/Ba6MBSQocJhzt5cE0tkGh31Aj3oyre4Vqq0W6/o0r7SIHDOSZmaXhn
IZncpBjfgDHt9qQJU3s6rVV4yswRUvyowfVUNPkVBFoPgbRchJ0C+VY8ZDqIr+szGZeQAZqmjh7z
WREkpRYNPyhmYxM8wZRqsF/jdaEU4PuCsQ4i4IXgvzCC7SL9/+KuK9hDHVdyHoAyaOm6Fz4Py8A9
IdsF7iU23ZrEAOFXhs1XFD+xyghQHw2QPqW9rjqnNTBXWLOvAPsL/zhEcZ+1LaV4JzoYU/e3OOZK
+bnQ/jxgvBfSAzRpNhje8BXvG80yLEuQVxULK60GQsYchxfX7XIQ40bLR0L9lBV3TbHoxThPGiD5
TNvrzZN4sLjepdGrMOY1Bry5TAI79Qh1B71HVGex7QxYs2G90pG4OQT16hFKg3fS4HYhRKtPAbIA
GOtchxhjYAuAKpf7caHZgsnNL+LFL4p3chyS5QvkR3jFuOGGSpEMX68TaP7Wb4u7v3UnzOpuXu0C
cPZ8MgElhCLMqS5UlwcIdfMSlXibULlBCW5svhKovoFBAgq+UYv4E+rWkeZ10bvvQBNk1Mj0+Bqq
USW0MPxY791DnC3pPCC75EEZgZ218C/pMXiGt+QY3EI9RiDd37mGg4QqNTvf3/odG7FcZ8bEQBqh
8ohJb9iNsPSznzSY+ujTsbGr+Sc8jLf+OfkCcDns9l7FudeNBDb+4KL7FaiR6nexsPkUjNWdY4pX
Bm6YViGHVmT2TNqcEgOKZ/iNzNxgP36WzGWlYt+/uQvfzNucJxZZ3gU1baEgbhYHsBcdMj6chwuU
1YNX1GRVfoY7hnmAvxseY22m46jRzXUg/nVwKl7+vodiLLDW2RO0gN9kMHJZ4tXY/K43277i7Ccq
IkanIVTaDsczFCR+A/iRUpCTfWghi3Tw0w4qJHgVSExI1zRniCYyCtOfgGHC3MzN/FB0prqPfuJc
5k2zlvqPDNssVMIXuTTGeh0fZHi5jDB3PqjU7JKyndI26fgPpyp3wqJoZnyrvf16H8P98t/eLXyh
0oTkOk4bZnpDigsvX5/1F98Zdo662WUkf/EqYxTF8wVnyDsmvI04cXejfXju1Uupf4SPZ/YWS57/
t4aZW24UN+89tdIH2HUbnWWZh28BmkFNtobY9qAa7eTpgsk99sF2W9YIdj1L1b3ADtCCfXnEUrgb
7IZocPkYuxadkFkMa7CZWEHtlbKPIUlhpWbvgBWZGdbBEcbgLkJ70dWCM17ErAdAqt2+VCzRdokW
wxtTGWveTo/4lxyXj8k+UwfXrMMPwimO13Uh2zO8zjfkuC111s3dwXE3MlhyHBKUiX4baLnJp2yT
c/8c73KeLM8Nq9PxNdGBwRoDc3gqEC+e7sM27fgxNsNon50D7ftQKtA/gNz1tbkSB8hulkePtRGp
o3d8iRjv8uoffL1B+v4Rd2N8R3LW0t2tsLe2gncgYzXOieQamcKmAs0Qtf0XSfyFj244u/Q4MeKP
t2AZ3zjWsI8FzlrAiI3lIQH3q4m72bm3K5SAEXT/xTbeIZTj7Vwl1zO0gXOYwIzzjBlnQimHevLE
kRfF6UTqnVe79Dy+lAtomNL8lYrUsjRmCLXm0uS6MbJDyqcmqlXZHqY+FEIXy8LgiHqNFFzH2OmG
OjI1O4JEgyj4cQVWGa0TlVixGEBIG3Yia9DmHIGFmnRCMf2W+F0THgA700r6DKxsgfikXOKgBRIy
evlGDxg19lpaoXPYzpitqT1cMfXBYYMI6gob4V8KM/MvPfJ/Z34/mgr7q9SYx+cWH+EYITVHiDDg
4IOoBUIMpCmoh5Ytlu53D3fs+FB2gk5fcbFXTzu9Z7Il36iwEoGsVd7507HoxCSrnF3BaSB4JtgB
jQx3csbb6h5YCWZCrhTpK5i9qTZ8pNoU14x5TZ9TKz4FBKz07B3HNUuiynGZoI475DXbRBrdw4XX
QB1vAhzlwnP6DJ6BRZMJtbhgEVwz4AyL4DE18jaokWN4R/scV4L+DsmZ9O49slf0GKtJG3aLFskB
A8uue3b3nggoBnJySWA8AVs4u2agk0fgeRJVWdOlTn3GqIt4ghyAoX38iJAd8HG29uFC+qZrgCW+
eWd/n+EeltQkH2QnHM9NYvm0pFeoVUyv2NUzy+4Cmdin20jc/M7DpsGWo0WESXCA4R4Z4haxCxMb
EuyrfZmXsNohq3ZIzSGL094NoHwuIA1L4wrZ9bbALitHt763HbWBbrldsMxoQ4dygY4rJS51PTLu
asEBV1gDBY9UcUyE15SSqwQsi9WQzADaAJuDoyedJLkv2eQBHpkgwDRQtt8LTLj4Do0TDwQD+Q5s
B2xfHnzGLT+mE2nCb9Q1ozuITYZfMdAa3NRkMvuWNSH+HplykK53wXb16XXHHbLGLpU+LwYtuUfJ
AbAjWcDEayOFDZZODVr/ex9eC6bLVPO35al3Ts8RzAtatKS8Z3zFT+uamfxQpKKDJhYANo637JRu
kQZoSUYHOJuBYL2mcBArhAWqQOA8G+i+GkHpA+C76wNWprC4ordRIF6PZBE1BlUP4kD4QljJM8Dw
DX81OCrjRWgMzskiPKN7dXKlwOlJMboh38ZgMQK7llaREp9Q2zp46y/CVNx4nZBHDYLzPH4E6DxG
1+zmb6EGmPnFvfZv/gWpflZu7+rfsm5cB+fwWCo9KVDTU/4qO5zCVIeIX5IpkC3sXFYuaaTE3wPh
yUAcgkmIDEloBF3ORIlaUHZNv/YWqcQz76TA68I6rMGK2e+xzHG6jS9DOeEgvvP4yLE8HgnYnEX6
9K9ZN9Lw3mhCFDXcDk1cbAxdHiixHtxV0MXoEI3gITkYrt37GJykv12TdzkvgDcoLPon99i/JwfX
iJ+Y8536B8Sq3wFjIt2XXSGP2OWlm84GYXJv0bsnZwefkzp54OuwpUR7rcZCv0yP6FcqwYf87MIC
Q7NT5Ga9JymMFp+zc8aBDpkMSGFwyXb0NgDg8C0Y5jIohm/udR3cCbKatKZDlSUstu48EmCSzgEu
vpqroUhTyOYI5m9Ix6dU8mFsuMdxy5ireBFmIX2/4EJj8NzrChrC7NMzuGKPoVG0zQ7scCFCg9kO
5W94neg+/gC9btod7sm1sT/Exwp/AuoHgrgHdtGpogMHA0x1j3RCBDbSRLqaSRfIwJVGJ5kd7wl2
S9fpsExfZLNN/AAXASb1/xN2Zs2Jamsf/0RWMQ+3jOI8JuqNpYlBFEVAQPj072/1e9M7J9XZu845
dboThQXrWc/wH0JHDcX7K4nHG9hjGcDDBTkWULMTXiM+6Y7s/INEvPBLDiMF2YB8lAfX5Ss0B+LA
MqkBen28lsgBnqE8eBBl4okate845pK5INE5pmaKHjQ8LVyYhIaR5d7X+wXJF1wW4JQbOyJ2R1of
Q6Y3fWpMHmNk3LxqqHhKPx0rIa2ACBARIDfeufu44HzMRkqQRzJKtQmXUBJI4hmS4jxaaXidaAOb
OHIPCxTneEFoNN6GBdYmlxmlyuiFQfsvfQ31f+EPCnNNzUbq0tYYWX/rOrZPa1/XbcJ8Zpocqjc8
yGnPP7z8EUBGkq+UBrvxC67KHa6eaKTv8QwRFMee+weRP9sHDgutugjKHh6O7xCYyvDxdJ9L8Han
607AyGcpY2+Au4vgPhV8LcyUPAqi0wOKpOOP6NHxmwPQMuCISIy/5qyZj4I3eIbn28M5vCYARN05
DYwlkOl4uhSaUSoowQQeqg7DN14+ECkQCLelgNldXng1g0BzQU0BgB2Bo9dOjAsHvVUDbfPqYRh7
W953mKr/sp7/u5qqJFq3En1rU/1/iae/GntJL3+89k0hr1GJzrDx9nQMVKG2zVsv/61V/7/DUr4L
GTPdlE0N7YRvPbmb9Hxq0sNCRhGs5FQ5IA8j2e6q2unvoY/MmuU1q9u2AIg7OLisDhzt6JeBrSyL
qcV/m9ZchKlbCIYotLQtcZF/3XCh9a7dPt/La6hUHw+g3ug1INYgeMErJnC3E5s0d4rMW2RhEJjO
Ro59E9ifJ2hLnDxEKwdi4SoSA3RwERame9AERnBWy5E7wfLWAct2QBYRwD4wttfig1xeQKMQGwXd
1P/83AxpU3lCXs97+/QEHmFwjxk0ldFknQf9PogmSIZcF30kJQSM2fOW8tXhV61fJvI/ZIr/XQ3R
Q/xrNbT43DOqB6tB0wUX4c24vdHahfXToXXvQCjH8+oNfslRPf7B5GO/GH3cIPqKqc5Af6tWl9YT
1VpBc7eawQlAvak/AKn89Vtaq/z85GwF6JOt/y+koVPVumuvtnhym2QC/7/frqPTavTI3a07WC+p
DD8/f3lf1P+dprNANv8BTMFUx/z2ukiPl10mDeKR1k79wB+4eUs4m7LBRQ/1bNAgarDoKbB3nNt9
iv6+0QyTGv5zPcmWSedlxtzMPQOVj/NIfroSZzIa0QqvGPL4v0lC/QBAEddqMA7jvyyU8/77MB/1
86qdrZcMvAIUD0yqowBiDaEtQk1YME99UqNtxVCV0Kd4S4KXCQb2qYNyK4J/x2nVFPOu7xtNkVV0
C9luwNS+vVqJ9Lybl+dDWb/J0xpw625MUrWqFsFKgPke0x2bCwWDNvTGwTTAjXFqfgjfbYHO3ZUL
BCK01sGdE1cHhAwumovSBXif7sOab6arZMCYMSidY3XoOTuU8WGa1SuBBJLPvLntYUeuyggFJ9ve
a7gzHsPAxo/RTSt6k/KRakYQvuqlhpLzuMaeM4peMLkvHnXsdbgSx8C+caKWHqUI/+YRDSBaWoA+
pdKpZzRvmXwItnNCpAb+QTxDkgYVq9WiB/hEZvAnI9ARrPT3P3JqAXtJ6JHyGB5++I5GO6S12tmW
doiUug2jwUWe3UVc5+Bv26ANfERvlmsx20HNvMOLlMeWzOAPCdCvFEwgfqeTPVzL0cQQsEo8D1Av
Ubif6Nw5k3W9m/jvBVhczqs7P7h27wBm3XI2uK5gvkDJEDhNEJlwEtYIHYQTGZX1wQSYrciQBved
21/Xi2R7IKn7WtZoaoyX8dPlkvQEWQXn6YJpHr6C8RzU/+v0COH6PBlGCYpD37PcvusO9hvXnVew
R5G2wL7MHd7HLSjmQTWdNKOB6q+JkV/Ve+wtb8HgAi6c4PnynVESzTgQWAIQ6CzAuokgeAhcsHaU
hihJxNjWXtw7kGxCJENCtzls3nLxDecQsCcA2E+s0t9Ad38p7+ITlvCk6gVAgl/mTD/uOQXpSHF6
6rJtfttz+aNnK1LTyGsbhJIDFhLWOGxTuLCQf6DWlmOaR4AJwL/WOYM+wiSgdygMbrf9Dfoj/+/E
R5WQlTUkQzU1AbT6bwCo5bRMHpYurRtmNDq5S9PMMYKUPrFecx8DxCNo4Q3o+NFzY9f/suNVcX5/
3/FMmsDlqZqlo1z6368vu17SKGdTWjMdICU+j4FTgsll614XWeeezyHKGfXTv05qEKODjOqEzn+x
lQ6wnvMwsoP4PD+3QxhXjH8d49W3LArxBk/lYvnYnrcMTtYFbx69VqIBFEdA+J9XX2tcXOU4m++X
wOw/E/+CHW30gkjmvo4Jz0BzWsBvuRP0IM+HBvGOdifO3Tc2OVL74NA/68+Lx+cUsDFho8DOgckY
2ba7XyV+crrpDLVvYUk1fTRxygNPFw9AqQRyOqatTR8bGu2+cR9wj+B+J37PNzSvPdnvF+9ESxOW
mkwyfSZP9N/jEI74HLdfv1b72Nhpjnp8HU0t1LFL79tji621NTC1Bc2Gb/LO9W8rwkP7CfrbCGxs
Ul9v0P4RDpkZKnGh4kRh/P75EC019JeGAOBwH/L2y3TSHShbWzIq1S9HkgwBVgqqURVZlH/gshHG
QSDSuS8qr51Rf6M5YLr0Ky+lkwjojdaf16H91UaM6JxRyS+Xq3BgfcQbHL1aN+2z2anmKsfEwipZ
0DIKQU9RrzJG37XHBnQ7uEsE1unmaMdsWwrOl/P1Vaz3V5fWXj8doCXTOPyYMoRH2EceuuorYxvq
DhIaXvPwAVZjGwMTKptaYJJoa6uDdbu6TZWjvO7NivHdRA3wzOfQCYVe0W2b+bnwrLn8wYlbsQ+M
EalkNtKFHYv+nAqDIW79j10MNj/6CToJqQsV1JxIkb8/14C3L046ZsqD3X0Jhn0HT0s0AVK0BC1/
30zz/tP0u+W/N5Cs/5ThMLVW+Ec2yca/bSDrWrDfOmDVBEsC29un0BYek326yO0Md6BJN9MpYxr0
etzpdDz07uF8Dq699mDQC83O6eocwNUVVBLg8rhAhFMmcVMOxYD2vXBxFDFJAGWFOEDEhAwKcTZe
oF7i39xFb1JjgzVDxWGWMMAXDNR3zhpBwJ0cloAN+ss1hJQBT/SGv47EyVC932nJSn0FhZc97Dvm
KM5EoKbWy/mQUei8359stxf+CIYbDQwG/qn7yfGAI7nzGwTnpwLDMCVFV3QyRNn+tn6tkV/umlZL
6/hw3urOZd2bXuePfv2pvr+g3L9oMey3dbT/lFT/PLGZzk8yhmKLins9aDmAjP3h38/0p4j89xV9
Sx8tpZb0PAWtjIg23uhgBvCNQp/il9j7UxX399d8y7XMJm26pORrxKQPFx958XK5vXT9W8EgCzjV
9xhv8nbaCirmsqF9W2Lpte9dW40Yb80hkz3JbdbFe7fAFtIMe8h34qO2wIsudv69jgjq/fDFFt9r
23y6eLz/PVwyS20eicSzfdlAN7wOAInsoH0A2md7X8G5rCMUHZAMiAdI8EDKUpe4iIMMBkAMe87t
YZO2Lj0A17DmmJHM7rJ3JiyVgyvtq1k6vbahdLpHagSKvTdsx9abMUANcw0g6TIqZubRqn0VUhQj
3IPpEeEeXnZIZ91K0ZwKeLEVxIK/m9ASv4bKQQHOROK9Lk8x3dYjUrdY8bJx5QAHFfhQjQPW2VGS
YT5GHjCFuzumSfFkep/vsjct822mlx80ZPtm5xg1KYW1n9ncOL2Vs/NadRiId4xW47d2whOv6B0t
k3mnTRNEZ3FjRvR3lWmOBaWWqT/91PELSjIWjbKrwkN89BM1eJUenpjgnzqEBHquZPmIcuCAe4sK
Fm6evxWrHoKsOI+Nm5OVRuTMaT6ITaegxfcax6ZbwmomR7sJsXqcYpJ1D9udqYXH47h3Qhf1DiLa
u1RBTvBhyLP3Ci3snSRY7ftBhYXjY5U8xhVHzcOtyMxrhLQ+8vvoVqMBObzFfsmuuU96r6mZ+VyV
Riy6331M71aM+26fLSyX6X0Rb0r6PjRZZSdF5QdMAYX8UJYFbzOemqf8CdTaf8QuVpVS54F7fmDQ
3j/3e2s7vLz6TR3osC4vVL+h8g6zOVM8eNfgXF6RrXlPZai1H+fLUBU2sCbsd9psAomC8oDh4tjY
KIcBwlfGJsXUdXLZ4QBDmzmLih2YMOmoLZKPBA6k0zGCRqT7C135CL4dCiYw82DJM6vD3gaSYkD2
3WnO+YDEMXcSx9u0IbgWb2da3viKenGEWzqT5PeGPiC+xTSiU//F5Hvd3iNw1RZi2xcgYpJ3Xqgo
zz4GMZCVhw9LVblifCPU2fYUXfT8IDddSTXWA4Ss79gJrak9aEIBdzF2TKqgnS5i/n60x2uQLfHv
/az8VB1aiqyBmhf/WN/ASdfGrKpXnkkU8407DgJkaYIjlLiFsxiNBliTuQOIzb90oP4coN+j19/f
+i1BLp5x/ryrN2lNOQo/FwFATscobIWOD2+yCy3u3/f5A9Zblf7+RnHk/9VgqSpLprvw5xsrHwyZ
f8e2/uWpwT2yObKFTpbqTRejdyFcoHjbDxWuJ2wo2R98/ftS/jBj/nXzIrT/dSkPubKTRudSNjva
WpBCosWM4pOWAHhi2NT//rpf7/wbHta+nK95V/KESWB2U4RtSn83TaPg2DlhODogUE13DI04ut/I
Lf77y+WfMoG/l/3baWGnz/MjrfhyIVqUottGKuOv75S0y/4vLSIMln46mnQQv5R6lo3Z0H8X9tVq
ydWo9t268KqvxhVKi1pYflmh0BACWciTfkRBwOjBiRgq8rIvPpyuzwDxDXQcGarDRCxH88OY7UfP
4SLYPINdTmMJGZ4A9LBPR/oYnSJOjgBRlhWgmIyRkjV/wPWmx8O4mn9xl7XXlJkTSuktGBWXDb5c
o8tSu+Rk4LXd0QSpFguvaY4Ad82o7c1atoEA2AtO6XXagI2uHEtQwAKETFA/o7z/YnTqjNEHdea+
k3v+1xeptvj0uSD4Cz6vNxQmA/9+gD8lNDY9WsUgRoA7/fb8ykS5S3F279Yo2FesKGCiPgC26+zy
SwdU/qnBZ1u2aVt4bBCOvvFG1F6tlbp869YN4EH5ndMz231QrI9v6Bhef8nTfvo2WdIxXzJx9YC+
+S0AVUmTGOa+UKBlGQzVZzumrp70cT4oG3yy/r2GP5jiqP/5sm+xx0rszDRjvkxp3cuquguIIRa0
iK1AwryMMEBQDp0Ge1oncZm0O+sawrN6QYS5uNoSddviUElDPEZL6qLN5e1+uD2EiUGtORI4pvX5
PK7LAC/j3mvV1pPu6nOY9aI9eC+QpFvzVylcsTrfIth/buhbBHvp+cvu0lJZN6hugivC3ATZwIW9
0T96iIQ2qKR5BSye1jfergOTMeGq13JHoMBuAbUnFEAEZzYXiNVY/pEU4Or3y/v0Ax6fRaf20KHn
QgT4w6r4K8rurazT7ReLTgZ3n6LqZwNXN95kRvS5Vz0H2pIIb32ckWyhy351XkjohzJ6cVNt8usx
+1O6/p+r+Raa9CdU3SRmxSyJnDQ5GkgakLG4GEL88QwsDAr7yxpg9L/fPVm8W//zqP5ahm9TurNV
JxfjfhfLoLjxbUgjVdvWg3hlPZ1mD4n9cTLr39ZeHCn/+NLve7l6avLzVeTYA0UpnZgkSG4eLQEl
JOuSG1xJbsBMcRBB63V428h4XeP7bExrA11sRKbVzrdR/P33Svw0Qfj7EXyHYcvKPpVfCi8EeVeP
bntkSk43Mmi99OX3Z1STBQMgLKLk8AhS0H20mXb7SJtpj3FWevi447t5LlwTxDazpk1+TJ6/BIqf
MgNA4qYCKRP9fMn6FgPTq1neu1aX16B8ksTdZyGNMmPWgHrfaR+XzoGBMO293AfOOzTVmUmN2vd/
L9Mfft73Z/f3NXxLCM/P8lbpGdcQJ66F2F7fLBF/AImHczBSmb8lCD+9n39/3bdAbGZdo75Mvo4g
chtUpXNR/NcZCn03KIGQAJ0wwvQV/XKTPxw2TCQlwyQpxKfg+wQ0zlX5Ve0lGcMczMf7mjahF7Fp
4tCS3S737s/fbpOBy0+b4u/v/NaC6BWPq94qmbJO7jPZxp3Lea7UOgCIT4dtWdZBd5moy7rwHhaq
4dpOYS3Ad11CBEiqI4XHFekI9SNBhAZfZqpDPFgUEFggWls8SoV2ghHm741bvYEtQITcuyaDsunf
+pfKPdM2HeINlO99OeJ06E68Ru07dRXAkYt/EQbMvcIrPnsw7Q/XxZXj5gTTt9ylM93DghbH0KoH
NgU1ctBKreCUS3OAU7eJ9aa/M7JpGxLo5wYcLZa58p+5JSAkX9+ZCwpzHeGeIW7GinczNhTQZwys
MCzGvEZHQZhasRfIJR7F11BV3ZfiyRlSrjUEMobCd3r5d8BUXb9CaO4+vNhhb/k0jh0khdY9xzen
A0tjhemqSlxGyFeMcG7psvcK0IGRc8GxeH6UrfeQhueaT5znWqgmw3SPbsdz0lauTd9xdctAsfWu
nvSuA1rx6TZc0ZxaXnVvj6wdk+LXh406ED0j1BDRxdEmWFVQSliMFgpcXec5akNxkL9hboOXHPvW
zXP3mTjNrqucGo1i3O3HHMgM9cn7PGtcM0g6xGhGQ3+A8FC6vb4KPIIayC82eE9YjsFsld7BC34R
AP72C/0W7NSVgoJF8UWbBeVbBm4CFdbBEJiYmotfQLlg7oJK1LjLUR4CFbYP4X7ZGBaPdZ7uIGVU
5svv9sM3fYOW8cSRuXc85MDj4hjBw8q8BNpNXzr37yoWyFCkB1XSL8CXZscXbX36JFvkds94SNNz
XNfxKDWiu93nnXsCKh6l7GEwuOuntk7xRagmCao7PSWw99suHxjNWFIDPV1Z7TyVP3Jrdkvm12ak
pqMUR5bEM6vhBWHMjpGjEiqda8OxeI7OQIRbABrPvVOlUXmmUSzx4mFc+vJ03Mi2/I7SzuOO9lFi
OgnOIl8tQ30GEvmkqwYZCMSDgeuzNpB7XtFbq12gnceNsX3QRDh7yGTue3jaLtK7a/EeXD0TsAe6
27PX6Fz57NcimzZlkLVraZw3fvpxheRFw5+OAU2PYZ46l8/y7l05xG/IChvDUu7fu/fS8mxe8xad
LbcFG4T1BFSMClV++mKuirJGBd0WWH8pvDhsByYdFL3Sjy9Rmc16DPfoSDS2V9Ozpxkk/g+mXRj9
HFqcJ6OMwqXXf4uP7P8z5AWoE+Hmlg0Z0aLj+UfrR3eAMfY+obufrIUe7X0OwABxdGZf+Luloz8e
pB1l0BxxMob3D69xYfkJZhZaWWdKDnXKABfzjDkAc7AQu4Zxer/w6g+UtpBUDQxXoHUKGShGwDAY
+eYBPOblBn3nFZaZ9fAE5BORHXBjpxMUhB7lGAIB3BBgnLurjQtvg0oDhre0xVEQ/ZA+6YB7C8IG
iBxqRuQht3TWHPVwn3Tu6jV6RQo6BEK0/bIEE7S4vy9ih166aM4PX1ACnP8XybTCsepBhiTkOWfv
hM2WUHZcrXaYqKy0cGfQD6aDE9y32AQVe0fqfKHiykCbT40oFd8TMaZFWTWCWGcN7r3p0Q5WiHGe
9n1rGc4WixUi1dP9AHNfZ0eCo0GUdPUlXCp6i58Fy3p9O6+wNLfhyTxHO2ZWgEb9BVK/qBUnI4fm
P+IdCHxHyO9uIXtFXJopBKksrBMd8AnDjQcfR6ibPb0cITJeOpAyu2Al9yMwm7HjnCUK0ovJlBmD
Pv3lk+UBBUfRJZ6dF2WETZijsZDaDO1ZcLYYVwi92oAFy9b0mkqAgdqdUYMugTcVz6oeYnoadUhm
40/cFwKeyXqxsGX/wtCL2nWJFHLOrxLfxg3WFse6CCESNWB5Hfuo9ryjEM6GZpS5Zgbr5AybPF1e
B6CMii2Q30W2SGdmjFuCDogr0sorxffGuIW8+0bYwCIB4AeCI+X5mGeCkGNqozoqIIT6BCLAURPN
lTALwvUKDxJPvJgQeAwPVK38wdFCfxPKH0QDxnsvcbAGdh4R+grU1co+W7ZrhhDtyjfbSYEjfIrB
DZwupyOgu+kH98EijHgGYRd0SJxcVrYQcHP2gxwZTUR+nf3bUUpcYm5deok6HnNs8QAT/7HaFSPe
M97DKZMX0/HEy64X3pk274LHT37DIumhLIiaK9iydwbuHjFyv0UVXEhxdk6KPrv2oq8cFKPdEA8P
V6/E3kMT5o9yM7PXLEQAtRE9CXQVjvdluUbkuv+gO5H3wHP3Nrmjwf0UkZ/mO78p3D1eQffR7BnX
9/RR1u9/uZP75CB5oAT2/pxGwzgFaQg/CeGs0Ry8U3dC4+qzDd+6gIPpjRMO+x8YRexTVOSLIbIf
eoGstB9EuxdPwY759USIOefu7mL1s4ntZIuj5t5hRjg1BF6gJazmKGnRcDf8FLrJbO/3Vkgj7u/9
nrKMp+5y0KxAMXh9D109mQVpnL3/OUBhxLsMlw+3Qcpw/tbrj2EXk7+RCItjVd8YqSP5MsKWiFAJ
rxJPd+Rly5ANvtYXfYQlLhwoC47Ps+tExLsUbCb7CoAzOPZNENwGq3ydgu8mhl0uaPCjsI68Pu9h
+QWOlZ+13HJocev+p+E/6dGgvMaAnWdtipBeKN6uOYB6mQj1m4hePMsUBfTc2EeFs0kjpaWng0YZ
869ozFvaur0psOlVgA14PeSnTaFZi5sFPClwjxg/zCSYSvv+aR9FEQNvBOqJt2gzC8WfaHZ5R98b
94PomBt4huGDRQbWo7aU3EaKyD7YTojEyYM/34XmG/vlNaIoKxm6SVGZ9nk8Snj5TKhpFq1/qd1r
HADz4UiE7O3eHjOO0gOX37rehryGbSEOPeyHV5ageUqkJSit+GhAovJ1IqVa5tMrRP/HeG57c6Lx
OF8UeL2ztGOZXXN2x09ghxDxordyINS0P6kIj1L/KdQD5/NPsZZIg+stItwdoQ7SK6eEuarKyV3z
cmD3wHtCZqBrIOG0akXK5Mb4wUyXfZjY3WyO2hag9M4/9L4GVslMG9St0wqNwc9P1YH+Io40Uxaq
QCJ/YkoiXpeLIjivQn0R65ahVw6Gc6T2pBAcXjcSoCUhqU2o2DXhSugJaD1MLh/vegW7Dj4d7QPn
Clr7iGI14tHCkA+l5mYwx12GfTEGbZUQcI0571mQhyswD6szBgfa+qi4u+yA/GDBnWthOqo/3lQH
U3bwzKj89j7Nz949QIcyZHGB1oL8YbwH8hkdDqE+T0JAD7BIXUD+5I673fTan5Jzr7iKRdKP8Vwj
fg33Bw+rBg48NRhzKm54mSWUK2yQs77xdGJ7jqpV3EeUr0JPNV0r/CQ9ibDcI0GkV9ELhIMr5mMD
CuiCqAws0d1outNb/okZ9gYLEnd1nYO2Op5F7xXXT8rsHXeYevdl7CCmz00LGV6UpkGAjIkZwE8c
eT8Yw1bhrUWlDBjwealcWM3XUJxMpBSokAScWwBIAIVSNk2nzwj9P7gb6Wy36Q2HiNRl/WEzoHkA
HmUf7gRa8rjqcSgCcUPlbw1pgwUhcI/zQ8/hbIKkNgdo8Y7rTP3kwUq+gQp2zv5BmntF2Z3pwMhQ
W6cSJRhPjzttsBk+t0MQEX8Eey5ofo6E8qk+3eRvO+MLZVGJb/+joU8eIwAnIjinwbGdUM4z699H
wj+km/TWITriCJuhY9sn+xMuDneYkRxtRwiYG6+dW+6QGOwiyT/W1lOcOalSyAQNUDz43IjUBr1+
9AwzrAmcm4isVp/qh44fQvtGWAjEHW/24JgPyhcHGn5aCdnmTphJ5XQ2fBC32ZsRgthL+jt5JTst
6dRG9WiGeBk52IoFcWEWgb1egD44H96V6LT3Vry7jjYgr8ZevYh29TLxzSPnVwX07u5lZB5QZC4J
J2EGtviceDj14QAQpgCLpsFOs3gxpncT17580XlERsw3xrxErasi50hcK9UwH9QWz8ibcpKSa1Vj
OobWHw1rPH28aqz5l7uraigb4xFoo63/dC46QKWVEDMHX8ES0EDZqIAROZDdaRqsisfg1U/mEaRt
sdfjBVlAZGCtJGBrBFTVWy2e7wuhnhJ4Imdj5jjjbWSnUwG++nyAt+IUI8VjkFCD/7gh9Bf7i9MN
hVXXXPBi43A7xiyB4xeg8lhYUE2jbk++ec/6yI/oCGp6wKw49ccSp/TLzXXogvihDFuD9xUzTua6
KLqj25DQHHOb2l+gb8C5+Vrxp8k8QzeVB8K//gpxfACRbBBnxzunhO0ftjsrCOsYM8RzoFrB/TFg
VcYbKWTIFJP+atv4xE7IxU5oyNkpLY402hGebjRytJtAhgpAp7DDgE6KaNW9T1KPK+I7MvlUO3FQ
9DPe/MXLdEOhyL+ACP7nxeU6doKGpYVMir3dVOwi8PsISzvvmpPgw2iMZqxS7Cd+FR7xqths4oNg
1CcL5IZgF12wa1w9hsSGiGQYZVt1ucdHEpcs0DSWs4BCToKK75CkOh/mGi3LWTs9YSriYE2DIoI2
GAuPrP16TF4ChwDa1oZ8bzPeqXsnIPM0TeFHFJxicXsdaoKEHywB/CEHikkjmkTdgaQES4fDfn8i
Tq8iJurs0lVc4c7U3yfYLhjbxaIexn5xxM6AhLlD0GLAUc3SUfiIE6UdgAMaa6TG2drY9iSfNn5J
8qg71rEbp336zfjdl4rX7KeYOpGSOrQWSXuDekEi6Mc4lc1Vv3AUxSkO1xVUhMLLou3lBe0nPXSu
/JXcAsvZZqPzjWnl3qZnelk8JrdPLchv7iix10+QB0UXIe+Ngn4vUNuppi30Ama2ffOLx8xi2BDQ
9+DHJ8hpDwrDU0Y1HNCbc7DhgjuDR4wGNT8gkhz3zujO0WpnUjLYSrGGxkggm6QW2uBfpep2unOm
jW0PHhCsU7/9tKmAh2qJaYGM4ig8Nz1Qc/Cz1Oy8eVRZ3jo1vGYKFildoEhSYigLoM5ZP+c0GSVn
P5xwfANEc2gC5F5YszqAmoAD0LS/RjFcdmviXErsA8Om8mWIpvanFmWm3+z7DajBB5M4aiITxIP6
HmdB0rjxqMjecJyYFUPjiUN1gwgMbWcbY5Moce08qPHBssCviH6LjN9FM4MqheWBYxbOBApysrKc
7iDAulMfRX6Z4jDFWhaxjdqTW/JEMxXjwhzpyiNbc3y6cvRQ5QVTTFuGm+kYJQBk5/tXrgUz2RkH
65w4CioFFjH7+zm7Opc8AhYXO5/YGV6QEWCiNy8H+pJtQJkjBriCHnHxyEi5qo6mBLdhIh+g9hvY
VWfCA6ov+2T2wFqSwaD7wHAGC6r3gg4d33Fa3IX3aQboki3H1Qg7LDAN/RPkS+GpQxG9F0mrhqe2
f8Eq9I4HiFKP/xQaeDm9nBPipi9CDIW5sD+M2JtZmANtq2mncD35+mHhIoUezbv9Tl9jjThQVEeU
1zrVFa8joy+HRlXNSgGOr0nSKZUurrGA/s3/akrUG9IKmwJWFkKyFFw4uPCB4Yok2diypoDJYOMA
LSJXJK24DDkDJghK9HxxbUd8cYT5EpoPV09ViIcY+HCiALTjh9cvRye6bSPhcYjqfjpFTQMrgDEQ
PPKC3J0aB2R4p3Kf+L5DpA9VYPsYa8MCUkU1fSHr03tLoIZIpkMCpX80YcW8uOn3aI+uy2qKQ00G
YnYTr+zJfcrZpMuuQaYH+pWL1SJjep/kANdTL59zWqkf3WeN0dnVv8C9Zna8fXr0IWisvXCcwP0W
qL0yu9RD6pp0D3QFe8HpCx9mTuk4EzWydOA5NesOka9jch7QcbtPlTRS8cI491WARPHgsayQ4uKo
xkUddCA1Czxg5rnSKsOnuX03iTRbdWjqIZ9TINnvpqts3mFeRi7evAHTZW5kQVZ/mUF2uk/LhUFh
vmkOWremv6XoK+BYClkUIODeonwEYJlycDO6B5AX8VSFjiOKK5917DxY8y7C2iUfMz28Hs61e9ZO
KqXQYY848zXUujBHn2HWIKUwpEq8dJP94OUYhn+OD4xr2glJTy1OmXbNmj563hmHrH2QhA/q2jBb
0OtWTu32dST0tr1IreiODFVYCx7F1f3ilA3aSPKH1MIYeCAcQo4QcLjlr7BZZFgNzJ6536ZD5q/x
qVSCF00CEv+PRiPzTOBQz2gpXoeN7qX0u56OlLks9dUW73t9aq7DHp4agziNHqpXlF4G03tkSbvc
QvGeRgPxJj2HTx10l2db/S4jub4s5N74ekezo5i31eIMPkgO6jLap+8aVRzgLulMyzFxkxemGFID
akU/6ZXulFJUqzglWv34BsUTv4XbkyqZu6iTxRmIdvu6shE42u/YP5pMOOYyDZMX3c59L+glALIN
iBDamRNoeTsU19GLbaRRd3WXdQ28q7Y8iZD95AHipXvtX24ADPm1ij/MM6q558ai6jkbT/+sfp31
ntvV+mRfHpt2l2WzOptWNCQzXJo6xg50I1QYG73gCty5anfxzds8rEjSWq942oEOu84CNt3qftt4
WvYIzm3QxDyu+xZ5Pj+OmdjKg5ymbr4Pa+0j2783heq0aKzUmS+1Pu1iOp42AwhmCWjuX5g3LhUO
uyglbXv6MbzjErj7xBgr1CFoYW/pKseHK/bQumNgyHX2KoDGhJLpE46JNXvMOskJJALe7FKF1qWf
U6XBAWn6tPIzXJda3wxQNkKVJfYoIQvhPNje/IfMDvU63DsezGkw2niiC+3jjpAyekY1h5w/G9gq
49C59Mf6VpMWNeVH6l+TUP1Cm1k/FLg/g0rLQZVV0MAKX5McFjn1pGHbLe6Q9R+ejplD4oGlvHL6
HqrCv8Tv7WV63dTX2a10M6Q6tM8kuk0flYe7RkTsQzLthInlC4z2Ml3tK+jhBbOXh3NHb4pZyZoR
7VlIytNkbOfPEZ0c87Ftv+xl5qfjDHgc7aSZNGnoP5MmE1MrdMNiiMVn9/7iIxHo8WwC92fu7r9e
0Q13DHq4Fo4dDCqYZx1b5gQNtlIh3gS9YrAf3w5S+Ajri5OhfbQfoKUzwaZGmZubAvGUw2XbDZGF
Qw3OqNBP8tKlbmPmPNZav4jOH/Q5wZUubn1qCbgLJ/kRUjH0BmggDA1paK7bZ3jxFLwXvp5nv0LQ
ETIDbXibzuxt0tCQ032hqnN2nxvAtATWan03IrgKTTIw5jHtZ4zczvXysXdUbGcTV+PVOCRvBvC8
kCZt499VEgnvzGBu78SQpWAasltLDEhIVcQ4i7+AbsAZYiP2gjT6GuduqqNY6ee7nKmXMeCqO8jL
/fOmfdMWjV+93JSb50GMSt2xVwAU9r6K9QaE7108N4/J7j48c7mYPVLveN2W5kWFCEGg7+r+bUAC
Svo2sYctgMyd6l100c1fAD9pTzS2yi86ko9Ap3HVx2UHcweIThzNE4HlYJTSGu7+Ux3SS/2oAFeW
bgW2ljYb8RAcAQA6M8oBp78J300WiTBO/JiB9ajGzDdYWppHAyKPdSLQz1pCENJvgYpsC33L2mXS
u4+Dx4ocNR1SP77epUjfAQCMx2q/p7qWERQIL7HAHKeGKyGlT8MUk4CAyrV5kdlRhkoGpHZ6qDVp
Eo4f/OXzCj+DYzambxGiL5d93Q7CWwXRQcy1rwPDKzUmkZyVzelquHqf5h0PxhIoXEYGRrDfmu/2
ArJOFpqAkDgiXiui33WgqcsLghjb/yPpvJYbxbYw/ERUkcOtyMrJkuwbSnJbIJJIEqCnPx9zaqqm
ZrrdbRl2WOtPi1twQUmQuckRG6G+M++8IgBHQJ+c0Ke9yMKCeo1thgpWCnM29caTQBYZEY4rZl1k
/qg7yiXfvjcjjQhZ2JkNokwJQo9XmQxctUt8FgLwavqaid+p91rDYHKJMrpqqfxm+zF3PqDpBs57
LFZUIeV2GLfgi6NboaamtUHwXKTb3FMi+2EsO7B7Tmq87z1JMPLrm/sz8pLT80/fcTlqy3b1vlmd
x8qUQ3Uzcs5M8x7YbdVp2BWhho77ueiYwEGrJbF6aFdTj+pe5m3JyHxXL3lJU2ZRvk4jEVEsNFUw
WnZKrrGjnF9Ep1KUQFtCB/Ot+xlUAySeQGu1qGBFv0V8ZN+5N64BCuXe6dfxT69tR2UGDmTsH+WV
MhXSoeWM30le9d1+DSLSkfrSQTH/xUQE0FljqskmmTVLLL1QcbQ+30kJ2jVT2i2PLn2uCjNYagZR
ILVT7J7KR7UrdYmvUfow3GgmCTcCKVX6EfqM2rGSRRrCng52+0Vost4T4TAcrdhlUxmzAax5y4d6
TGLzDo2Wi3TdWIrE18gBXfEtfjBWqtoAAtemW+/0uWrY2Tp35CODexB6WmG3ZaDoAwI2I5waRGNR
wIitSBpZ4fyWt82Uv5KPC1xciS3IZDxWC30Tr+i9Dil8CODa4wsZef5xWgA629jwNqWTyMAgLXZH
jF52DgL2817SbujMk+FqXcBekzvgVzVU0otqLJyKhGvFZUkX5bznKc0XDWdKhfxa6SeAHuasKK2b
+NxODF/tvt9Ou679XrO7cuIqn0Hupz8w06ie5d0Alvixh0u/ELl1MW1CvSl2t+0oDMKUxw1YOV2r
lk3sEhkOZoihmRjIfw3nKus0n5ofGugD6DOdfhKMfntjnHnpvBevL4jp910qXc0dsBr9QzghBXpJ
xa/95q0znCscmZtuQdkIVrh7ZDTzbi7+qvihtp+1uEWgsOQwidfFIjuNdAErzWOnNowUPcSr7uFJ
latA39PyrcfS+ywKEncg7RkJVAEZd2eU/iPvE8MppIa+h3ZfUnszQJlxzjUhgGQ4rl90XFBJUOxL
AirZipD6reGyGSJSLl6Vyxwj0G/7neFXn/Gaug2nK2IkVfJYT83UltpwC8hXffMfD39Da8DpsGWE
MmBT6ci+8Suv2ym0Blque3mUpyVxLE+P9+qlZylF0QBd6+BPMJ92wpG44sl1GxlNLHAcHgbMn5vX
NHyw9qstmJzx2ZbGlyLbmgJR/GJb6X/yZB7gBFEhFNZCdZ4kDSBQlCALNpC0/BD4ARSguQaFEDc3
gQpl2EuzTPinVVCzGIDt2jCcepjXpJ0oYU/elUEOELy2bf30CsNEIgAH50UoA46cUH+5VbdmYvRa
lKAXxO+GqHSvofPFfvUJ9WOd+qJ1b1VEkwha1uof7XdtMQR1yFefgFnYOOisudK5BTDxXqM++MmF
WXfJgpf7SKhRpkV2f/CVFUQVrqqAedfFl0aNtRH/SQF7kPqPJ8AfXzzWD97pVXq4lDLidXw5xrmb
4iR/2WXUD+kspmaARxudaCstoF8qAeCsZAui7s92feoARAB5P3ciC4YmFGWKGzOalrpEj1zoOITm
ApFHCtUcNsbogAJ0kRULShB5dFV+7Up1WR5zaSbeh94nbVCxqdSeV3UqR2mFhpbf7tf9l6b5nDP0
ejCq4NioTcZ1+8eLEa76tthVrf8x5lG1b9SwbP2ydioGu7sxQZBvlChzYARJPvXCMkUR8lPZnxMO
PdGTvmsIIYwQrrFgBUoTBCGjxrl/JIDWx0o+tOjQmI5a2fFXQYIueiFEHiqXatAIDkta4EBBTkUZ
M6+mIiDgtHnuaVUatEbwZagcRteUNyiRvtqayCjYpPrjviyI6Bm+1CcKGs0Gp4USpkyr6GsD6zI5
MpBOshHBkEhrTJmMPdP/vRyCR7o57Nc4kxno1M4JOX6b4SOdy7lfbYab7li76JsimFA8bjX0OW/Q
DWmvUCAL0DbIiSp52fv4Thl51GxpETsQCuiHKugkUrFGgSQshgRDKoQ0xco+v8dfbR/SoALa01JU
WJyWMYwBEUMQWqzL6VG1fr/muLWnAt+WiVNe8iPwkdgK1GxlvdESClSlJLW7nT+t9SdkdX5uEZv+
49KNfqr/y651By6dPS+RQwofeX2fE/KNf5mFOqLMqoJE+Ba3ycG6SfKs3jFuKsHCAHt26X6LU0xN
yGlEBumCJ/Za/nJymSH9HOc9d6J9e3Euf/DyzvC8SvMGPXFxyRiLTcTckvoCo1R9TgiOU0NJX0X9
qgOkQjnrtWtlkeB8Ig1noXl66fPYoi+ue2zBZLaImU8i1OKDFou/sXcJ/ydhsr4DKxxR5Sz0VbKK
dsryAeGyAiDopuhqopE8/USiKfbixQfgijfBHD15Sso8DFD8MksgtBY1/SzCJKZoBR3PbVelBFAC
qX72pmZHQoCgSbCOVPLc4pwa/ddwKFZGRLmpcaODiQB2oDw4GLWvRM7rafc/yS/R1FJgbjvRVqoz
x9dwLoXFNOLR7w7psesXbbck3UBTbRptpbXN1P3g69k90dKF4immQnOxhVFwMoISgRQxby/eQuIa
rSsR60WozD7mQqSj2anMoCyp2943UF8GYm8it9wZW6ZuoEIkYs9agWWVLn8NXybCKa5ywZYvuJrm
7+P7ln6CD0xhLoZ6sn+R05bMWMlmca2FQOeN87M1bm1SUk56weyvDOhuEJd3BG8Ri12gryQujwTB
F2TagaGhVKOgarnHGA9gSoxfl4SmikPaactNl3jjO3j0QU8nwVmHQ7uxIY7Qea+QPynw3FBHiweX
jF0dkX2H0h2SQXw5ejjsuoUif2VElR46Ti0pLGFwqDs+k+SNkM97PecLo5PkqXvpMDi939yUKemN
6ZGTWhK4AxVPhByOCC7SvvlEq379KHGSzRrhiJMOBxxDJhTn8+S+n0rejUxPoAWCydEx5xVgf189
d9JS27c/ChXEpnzTYKHbOss96cqG3fTOA75mZgrzmBRgOmfTH9p9TLUI+2ndoUlGQh9tHOJi+jug
Xb7lxS7h0qM6kGyBeR4MVEFRDfJqwLvydyOWJOHmxpsohhWLjitD/SPYxRTch7HI9BntISIwHPYx
mZF0UTD3QDlcVrqbflPWMCybWVdUxUh4dsaSCM5jNIF845qTvj1hlbN6O1mB6aT/yiNAO+L7YvOP
QUpoazw6uX4FHudiJqZxpqvg3p6jo2QW+pO8YmZ4HgrDThCHD24BbtQSQ82BK9Kc0Zic1Gu1JKPr
SlrtrgTIJHnUNg7Nbwb0GXC7kS3rdXjXw7c4aRi6I6tb/xlt6UII3tyAPKXE8IianKlMO2/ty4A+
pXGsQx4WLtKcmU4qMKGWLvobF1AyBJaxjVXl9t/vxQMLKWU9AXPAvQ9PJEzTOopvN34OtsSM1Gk8
CGeBxfTSX7ZFxLojho1XRUAA9KbiFX8vhsGG6r9iBYTzohPEPEq5FKuH3li+Uiaznk3FeeiB+DyW
gkvKvOWUnxsFkMDWoV9EKE55NG9+BORRDBIk6gtVIL5RX3sEoGN4F/02fB4b2qssyGAJSB/QFxlI
UOmCzLB7+mOnoQq8VEg2EFSJ8kwbZzWTkCV7/g+lHS8GAYUym381J4Jv98TgudUp2qRrVXbOMIBC
eS/9NEj2eUXnHhTfVjp1I0y9JCWTs5qpyIlTRjATdTcfqnWlqlNvJtyv3byoV2+y8qp1V/o6Ukgu
4Jho0PsAwDROTYyF427bLg3J751o80yuEkctfeT1I/mDfhGokF44ir3WWomtKzz/xYTrPUL5QAUU
lXZ1o1eIRGdAyojH0lqVEuDmBfD2kbo6CQ9nffAoD0dh1nD8t2hOu9eJ4qiO9pY+fyHIBUNKvAKI
hst+X36OozjNswMMasgq1eZEh1apW76DQQhqJu1p/uuzlFSsC1EVvA4N+wVw7Ni/LvG4+LwU9Cyg
hI7yE71IgYsBUplSqbryRV+YqV0NdhIAbOZLBZ2LScmwQWd+E1J/DDF7tv/iwWvWw6oB72YReM1K
Wln++Csu9WeAhyFq7M7+fNGL029TGMpOVduqRFCXchVJs0n2PFbQuwaV398Y5Pq2+koMOxWZVcaX
jcysW7ea+yZy2jpkWzW9ZgxDnUvQZzIqUke4a4Bad+OktpBQzvOoYiI+a7jMJr96vdXmiuy/Lds8
WL50Uu68/+zh8lsRY6M4jx0SKiz/Ha0VSsjfjvqR7G8iJxRmxIZM760FT4a8fIQjy6bDkFt8BkYp
u5LmGY3XLxl+C5arffF5GQULvyl55SsU27XwcFuiYa2/FsvRkwk97x/zUifOcJJWOlXBF96IZ+2o
/OF7f5wGjVJWr9SctvKoSYxvNfOLpoMaPah4Q7n22udvh2xFdTPEOdjymQ3S+UrvP+9aWzviHdAj
7xeD/PdKA0Bk/BD9fHi5imYP3w8dyB9dE3jZJRo3ernQx3AcQb63pFN7MatwJh3H0SUHcRPt3x5X
E7iu7sUhy00+0haTjEEZ6X02YHugPw4uXuHpVTyMP/J7yOOpm5XKLfPmTnEE+bsTa9esVlpiJ2t+
UflAkc2Kf23O6t4b15K+5hG0Yd5/gaGylF/joTqJG3PbkjooJq68JNkv6CFuvt+U9oZffHNaWL5+
TmPbDEYH+CTzBNVp4hBHzkigdMzcZbubAKOfF8JL2dO+KYJ4rpUK2zb1kRGaYbBqYlchzLhmouCl
VrYlIyqQv2USrPULwfnEdSzKw1NeZAvIGq0LhddcJFYwdkxWG0qBDRWzFmUzS7lXH69C5mDZcefV
z0l//4l9cMGEYufp05pMyD9iMYJlMJX3zO4U0QVUU5QHP5YamIDeByJTL8JBZHb5dDZ8RcJF20qc
//MKuEvx4kN9LgzmTR+7V9A8j/IeIBx8enqsUPCnZv8x7WbHcC4jo3mY5ag9g/xPL0ID7Ig0CT/r
tyrE2rXeths6uwIQYvcASUJsrs8ixX5EvmHavL6SYbDh2wdUeCt7bN+KELZzTPXmaHcGs82SVfkn
M1MXV9YYvNgOMRnuhYPQEfhqXFiqi+Jbt9b0yAjR25aZDG77XpbI5JS5qB6j/kbVQXNoQvxeaWak
3wkTQfGSBB1gFofjUzvGaB3/g0YmvbdjLAh9Bjr0H8qcmLdHt+T/lN8eKJ9Kp5dXEEf5trjmTQhx
nTgEMK8+5hL4GmM4QS3jogJVTDm9UKu7afMje9lS/M4TG62uwtr6m1r+nucwi5cqUp/rSE1THGrO
xdyWY5//KNfwPkMRaLFNIsy+54Qq9s0rrHYDKnUj0Jswi+gmd+bNuHJeSfJcDdqFAG7aeBM5kzvo
zT90O3/y+8Ss08Rcgl8P/MXdVd+YvxHD/RS33vIaevWUIxsV2T4hL+nzct7EvZALzkVoONHFRGj7
RaC5bHpmykgShlln5PUSWlscRAW+Ql6ql+6U4Zok+ruZzsGOCIFvTpOERcWw7eHnc4q3cecoOzKe
MfxhNHz7KlH8sfMZJ8EBw13arTXOGSTBPMRztav23elpBFxv6j/24WspZnuVCr1wTZpSeunyXOhL
BQh5fLsS0Q8fIEjB0ZaQ2FY0gw6IwmlFmPQepaNJ2waDvinOzZ9ecHMzBJ+O9xgHSK1/LQocD6n/
jP4Eui+PcKLXHg0QI/KEfX5mXslYrTr2UwFrX7juSOwqQq+uXSYMNMntMtqmn01H63mgqK060Omg
IGr/J07dgSQG7ptPIGgLK/cl1rHkTJlFB8QetLVGGuiqq18ewGMQj7nzBgr8eNGlUo51vBXEIJf9
XGRkynAGrxFQiDaLSroqPyoSzpf3vlEtaTRO2/T0HsK8WCRJWGFQQft9eBcBh2r7WVLZFBppqSN2
FaI9yJAw0Q+dOpRnIK/J3IAGIOq1dIrvAecHTyM0mCC+FH5YAChMCD3jYbzIbK1+KciIP69d0tvQ
LuRT9YNjBCRgZr4ccQgH0vyQoDF5R7KNhtEMgnlMSP7FnwTKlK1e6CG4xkBZmLnECfXxkQEOC3oC
gaIy+5WVg1AfYtDZ/JbSjff2M3OVW6645JdOafYJ9U8Ymesucdj7zT+o+2wu/aoI/F9f1eNbhfhF
I48viDtodJI0kClvtYp6wXk2obwpKRoNOeSjs4w7tD+63dH7LEcx0KLQnKOL1JNVrrsS4cVIAJVT
gfTrYZf9oSbuPMR7QzcJecxA634ucTZErAkGrd/10TNWTPLVBB4F19zUxgvjT2UA/oG7MZERTApI
PpfnqHJMthTOIphy7RLpwVAyYWnxiVyxduQWFbvzeaFzajn5PNma6cZNRPEBZQfiYdBwLF6CT02S
RofsX6a7YjH9TvpcD6Pbs0K5bNU9ChzwOQn6lr+JZpFuaQfCjVbnbC4JYKyJ4MV98kAUFTsKQDdO
NHneIC9F+k52zKw4cmsMfxld50m/JIaTNYFGwS1s9UW/0JSZzhAgg3vw63HGOfPoHatF04v4wpGl
OWZaVXfgU969n1orKBBO0oEki/pAskbR7GWCHhsbO5QlLT4jQlaoYW1T/j3TI1PBiX+p0U4yz1aw
oZ652FjZdcr55j2plEgE/7jZUSXUuZs3JkiUR8tstvPhXvyrqFj+HlbQ/HBplO9jQSKNZdOjVsi/
u3X33fyqqj+Pbk3mSivJdEZg/Euy5okmJhksSwmsiStqQ3rlsH8B7GmLHh4VWRtAii5DC/DZ9ZCK
uiEckrzi2O0qv5TcbJjTZApJD5gywxSuFL7ZhNSiAgWuvuewzlucbx4Cs+xf2yJ8PaXSqhaueIwL
hGSxL5ncbTA8nAWcI0aJ5GJd10daAkrJriYCGjVKtDehsnRCdIgLJ6292dcVhUBY3NAk46Ja5ldw
clL2c1uvHfOX93VuD7EZCCtyEIfOUxGmmoF0tf6itaA4MWO+7oY1lRqZcGjQ3zJWAAiTYuPKCNJ6
/b4hwujOcGuqC/QnGGFiBI8TNC/mDbAf+6nNXCp4eIb3KoHA7C4U3JhiJRSIkUdNSiGVcIcCUuPA
kuFF/DRzOgErgteaa/ge8ye+wxyjlYwF5rsfOV4YerUQpD+RKXkJuheaFBdu6F16qrZ7in4KisQM
GowRL7L7wHNTG8fCJw6et5SOpreHX3liL+FrYOhguWWn/AZuQgjDyBjF1nKbq/JNpsF40SW3ltBR
zNojk8pY93q27OCeKLKc/jDp43qH9zX8vBmJVLvR2xtJTi/tXAqT9k9juNkTYV7brDL93r9nvbJ8
WbcnlwlJoirqKjwDn1Amp7ravWMnKZfvfC89lr22aBwDlYOy0RRXFH2DuWTmV3ORi0CBJzcCyBse
BKIFNoRmXoGoPhtwX7DkpN6xowqIfpHhQ7y6qjqK0JcygMWO/+gY4AdCNaFwm5fbpF8muGvsPPKD
iDiEmVaTTofEkdarEsLoOj6razYcecnsLcx5I2hBeO5PyY9Q7lAqpOc38Z45uhJfkRytDqkgTQpM
YPWkn8YYg/o+2S8GeiAHMfrnov2iTxDwlV65OzMwQeFXeUxcxL499+WFIOcaDTnV0N8T+rN1sfxR
y5p+Wthav0ATMs7Nvbh8Q7rhj/KavanalBc81+zfm5Jc3bDun3c8EL1TM9wCzaPqvu/iUWM4D/zx
YYw23Wt6kQ8jKMlT41AVgHyTU1Q7WrwSGHhAd76ndklGp8XNTP0srt/rFx+AAxDs67npwOZYPDRC
5IDQCiZ4K0OpCPTM0xj7RD/yG6G8daJ1ySyBgxUTP6he6D0oXfJH58DM0tspBjdAij70r1RntXGw
Bo/0paenMETNmlJJM2buybC6HC3MhMmWKR/lIBzJ5xv50MJMuvbnhP2iXiIOMtYXBATMukMrVv1a
D4dX8q6P5o/4dDUhxAL8ZIxQEdCep0aokqpDBdHMzfKPzduVG3RZYmUX2Y4EgP5GTZCNv3z54z7C
rICWwc2Q/pcsxds73dJwv4FYWhs/oPzfYqBnI4Brxep8ULOhro/OOq5oaDsC+wWuIrCwJ4cT6fM6
oiCn+o0IwqKOYjNLRoDIQCIyjI/Lo3hxhZbrjNwv84KtSoR/BI0jS//0/pyHbFmaIeYh/DJcyE+e
shkUe0hRNGsoF4msq+xncSiovDzgTkyeA0rxXb5caLU26/M/QXDe6c3ArywAO1KBYHBEl7bDuyH8
So81P1P3i7UjfKMu5vaL/ZTYI6aHMsavsQF3pX9x5FhLRQEdsbnHSiQHWO/R7PZ+AbYYsgloX5pL
f8/keUfTiQHUZEBNzyiKC00E7Ve6rYi5YBAleSn0s0zUQIjQaI7U/rSbqT479nCy2loZZmPLdl8V
MC6N/07mD/lmjX6lrCL8Z+DNjVMcTcuvH1Tn9TcviV30AJ7A3HrIaw+MIInPDVEpqmonxeL5702n
y/fyX9vhmjMkY2P55FY+tlkyVQaUb+golR0xJq1D4t8+63xrrx7Tk+APNGhn5ViMM1NmOEIrublv
9uunyAlBUqhOud2xb8kZ2fK/A+jgz2MJUumprKFNhVyP3BZOXhdYjl/KvGgxxuu338mrfJJE//Io
FPZm5xr8e8okOeiMdNUA4OfsPaqgfNyPSGMlgyPZeawqBMbQYXxPvl629TKoR6KtuWXCBmkdNQ20
4XuZwvfxSk54Q0tmY1L+nD9ufh2sQ8UVQrI5yWpMK2iZbGB43eMoSa6U7xL4J04wsboqCMB+yiqE
OBnUwIiX9ZeVbR75ImW10dI9d3p/ULlDjfq3ovq/l4DU3TzdRzIMkAOv2slzQAg40kZYUvt9GgKm
GSf9gUKPJoTR2HFQ5em5RRimzTOswTA+u5wLDDr+6eQPT/vsVZxVJW0TWEazjs4Yfrjr68WwUubN
eoRUvjUDH5lycF39Zf2fwvFDhC3Kdw5jIhpucr8ErJPxOs9oJkZABFbam7n09e+7d8BRYROYu3Vq
v1PGk6g+KssUTzqEnflEA46ryTga3CgTj/BPuHIyRQdJ3rVmIEfX7Jvb8qGtJvyPRL9zP4kTUDN7
ssjYAEj3GbaxL3OfSe4z8YB00se/Wg2eNN7JkhM8/sXYVHd23x0ky1WtkLO3Q7mDvsFLXPDTEcch
PXPK5RI+dLBZlHk6nCgnNJXFZdga/aIUt+/qyPfnYJexOPQnE2dUttXg8FJyolrwh2StiRGdzLyu
N7S75ZNSMPcMxX8JHlWShuRcPmiK/2TGwTDvn197fpUUOe7b792ohKmOmcUHxCH8ctqYaOCN+9Bs
afc1xNPuM3z/qOLsRZz1WRJ23KrdYx/tmhdaARfkLK1+BNErh/nj4Q0E5aUnQ7ir2fHNsESRG9TE
Fv/PyP7lAnMjOPak5m6m++zT+iPzKKxb1fwTxMJNKMwYUeQ/OMgy8CfEdsXhKSlOTXwB4XeDE3+8
RjmSNvR4I3zzJNIoPs9F+7hyvT3AxxXD0SAdDG46y9dg5jnnSuMi5j8V5bWu3EfBdJXXPjUWY+6V
qFGWMh2x8i2BfmT6nuDQmS5um0muyqlfsP3fbl66AoB4vRJHqDL9IqNR7Yez9QkJhbf7iJl5ZBjG
EldKezOxPfULtSO3uNp1kRvhMtVRJ/4nMmI/xyccCqkxSVyaGwwQnNGh/ptcYoJ7nAYLKJxMIsEO
fnVqTiPURcnUGdRR135LhyfsjLnuybMdxCGjk4ivJNxr8U9fjT5yHZgNAqVcLUx8w7nPXQpohq3D
yJGf6+gQMNPkVb6jnzNqqeG0yhzCcfintL/IARbIeWAEzvfAICt9a/6Lv7IVRcmMeQVqUBxSt7GX
uLilxfhXMdU48VTGmzUnrmQKYZi39QdOns72A86NLTxzMDrATNLvwQrag6+RqcLgNyqz2MYabFTz
jOouunxACEk2t8i+6X7rAFmKhsWujvGp86wQUp2ewtryOF9AQdrPRWZFqmuYz/rPZBp444swKTXp
6B5EKYNYuWYS90HZRlvJlE2T0WEPr21gVdHYlAeAR+32HEntD+q9eUWk8+LpEPspnNTY7hJ/mPTM
8G3LgRpYRcqJvtEbbkgB+ZmSz3KUPYhoBNkMMoTWq1+OhAlh3+4QAPXV3sIFelO/mEh5b6/owS/p
BsLh+YWA4x+jOF1pwQ3LXf9J3LixJ4YsoW6eTt5GDZTek/Tp10eAvx0lZmZi1JoAQ8pGmMrPMRE4
+snrQG8WZCZ0boARsr4PMb2EG7cenFquudW4iJi07Ek3xBnycxnhRVADETWjhmsbxIFHmYiOrpyf
Xy9k84ZbqFxC3oOBlxVUu2+RKveeUYgR3xLvizzkq8GL2gX6kvoHBxwhE5gHWzqebDXpeghE/fvQ
H2qA9q48+hJDLUX6TjcpvUHa4wSc1XskMxrcFEHzvBnsVDH2F/08HQSYOJ4dZTVydC+dJqBgDcNx
49PVcJtJjJmE2SPz86qSJL2xGF3IuYDdZPf4eg7rIXJzwYUCq0pfAO6UZ6/wKWyM+qS0noF8cP/W
nARP08SROC/0odykIQq7uaI62cYgaehq/leRNkOQxBOkLD8D609cig1X8VlnJCPDi3jukD8r456p
y3QdMw/QSTcobf/RBBlbGcdPHFT9N1D34L0Zq8ojov+QMgeshDh+HE/icG6NoBgW2k78l5DZLHvV
DwDVuGxqO9G8AtiH2oMPy53OSKKJiGmot09wZRIzWVclolATyA7CZt/sAWe7JRShRe3+tqvmOj7c
calx9TGvCTcMxncMrAsFo1bhUOY/C7u7P6D7Ehs/V8v9Z4IaOeX9VTvgjfw4twIWnEsV/MLhSQro
w2d0hgJ4rPz4eaTL9DqxSblXqO5Q/bLduzs/V8MwgOxHi1yDLo098Y+0tQIbGOmWTajz7zbgM37q
LXyTgmpkps2ljOSca6HxbW2dnojxylOoi9//Sz7H6k9MvBZfdruVsK9BunmWcLCKOfBepG4kHPIT
65DEQFwAPzMZM8SP+ftJQ14xT3C8VQhgrdN4Buo17hQsOA76ccvbL6Iv9Om6Xbw9WvYXzc4j0BTP
IFudVAUUzr8gE43mCaIPclRSBpCLSJv8DdRvYCYUacA9iKaamRqfBXUd19Pkz+JJoAO9GkS6XRSy
UmonMZ3yiazSBpJ+L5C20Fm9AR0+gahPeb6igUg4KDG4uDlj3z6BiR5WBrOVgxZw5YxcOF282s3b
WsTvUPynIhMw+wvPvKeTTJf6YTAoXNw6t5txg5CCa7P7/CgkcjMRkWKIFU9s0jlFIdHZ2q7p9qq5
ibDDE3rRbp8vG1lKfqBYBTMp87kgrarWM5cdDrQdPGaXz7M3CgTP2hWjN1PmNca/Zveapmw6VnMq
E6ZlXFmpLXgVP+XDrcv5Z61GoYIycv1Rbfk64fTb5C/HwwIy8oehTge6nj2S9fthp42dowPS4IhG
PcQsH4MYdsGzQEomz1+xD1wEmRrdHjKI7OKJIeyvfPrEIBmZyywHDew0dRrGpoIb0VX05yxxKwIz
jxaKqI+nt4Gw43HReXJpv8/SPuZnBgLa6oX9PCon0Sm21jx+zbWd9PNQneevkgbVJwAL448Vl4nS
+JmAMnRUkQuFPGjzx1JCljlue2vSHJNgbPCUx8PErYV0CNbPRMRSZePp750n4oQ7J+r7zhuQ2O/o
k5aw77vqrKPiIXzqpyDXh0wkhhjQi3VuizlN+WYsVUHvpZ6E7NyrAGkuHwFOW4M60C1vvE2qpI26
KLFnWG671RhJjGMHe+SuQFpY7PNuo1fuyIXXu4bp5lgpksB42jLpRpizP3b1vuH7TJEElFn4QZ+7
gdWOQZIKDwhUuYOgUHpEbfD69/4qv3AylbzhcHIvl8u48EcUqP1NQOT0JykLqDfGwvXYUOb1a91L
t+QP1K2fPgxVlnCUGTurIN70pN/eOmM8CVWWzccB1KL+LclgmEXrxw3rUZLM33/YPLreTah3zVlx
UKhdEsKhPWlFqfE6QKslSdALtrnHN0IDkP5kF0rC+DdlnCHXbw8n5sWkSclTl7YCm+LAaOp1dZWZ
IODUZwZg6Gi4WZQB69y6py56XHXxJg4LeH1ylSTyTv7lhZsmcgF0iJ4p1bNHvEddJJfLDCYrmqyU
j2qnRRfhwwSXORipCDgDEYbMGGzuRmlhKocci/fgf+pzfmOSBJh9DEeSugU2k5Xa+NkvpCEg4gQB
f0EGojgEU+Bk4hg18ZUze+DWcYP0MyDhunKaOY7ZvLKn05w8EeBI8tY3kCHNeESdUHGDojZXNxNL
u3p8p2CdNXYvhF8zps4LO169iMqm8ATBjW2uqKRajImvUzseJ/AS3Jfun21kraNk34OSV8hscbQr
xeSAfWkgaa5aeNnbbqPVB/AfDBWKSztpYsgl/JSXRGcn+b2VTqR6y7TSRJ8n1EqpskGHYVondOF5
tkrM47sIeyTx+GHfTGrxi69yI+aUcOPjhKy8+EMUN9Qu/rax8grRjSDu1CDGsfFNHFR71Vj+rqVi
K6F+FFT3cUtDAuMCapGXT9IPziQgJqzcZNNldFsOsrmPds+uAkaYjYEQJfcsgsYPurSp8t3I9qLo
H8BiSfVyLSKFdIeyvjkLp/IEJSJvKY9IzkFHTORckU5qKvk7leya6CFahngewzlx+1GXEPvAGpsX
p/JXLP1uO4msI1ROCMTMOe6gop3icSSksUjxkEoR1XDmRGyfMyQMSMoqP8r3cbnP/qiTrH19ESEv
zsrUSoPThFjCcSLuu827m0n7xxe49YszJ3YaxjfutHnEiWLN3wTzIqFGeE3vSs1aZ1uT8fP6uUBl
q9rq3WA8UkFg+qo4WUs2jPxj0HVR1sHywx2fu98E9duygAXfogDDYoVhUNyJ42bimfOgaY/IzxJ8
3hs+EVpEfKPhDOMKrsClxQakGUea6b9WtFIest/2D//jc5V3hz5hwyB2K7qwyqCrbvoGYKZqvAGN
L9oA0sM+HpqYIrexFg/Ot0n+lDx//o+zM9t1HMvS86s0+tqEOQ8N2xfiLIma5xvi6AykKIkSRXF8
en9MA3ZWVCADMBrIrkJFJEVyc++1/mkxkJxQ8mYN19RY447IYwDbF5n/gn1ZsrKyobrgPIMNlhAF
N173JqWPfp+mbUINokqLlF+JDKf71I1RJk0QsBkUPdD1q/gV3jjLVS/egy/WmFUeAeBWT7KK5aYv
+5lAKIadtVRam4h4NVBhGBO7MFcm6TSQVPxJsBm6IYONNWOEuDTAs7F57rTVHUiQkAxaPad+bmOU
aT4l44Wqp7zaL/GgXWdVJji9sbiaY5J0k4P1rbFRV2cYd7QIwEBwSbVmqwZJAbRUj2RaltjGIL8Z
HMoru/nXF/lbo/vr+NCmwrjlyCZ06TZWr+CbWuenKMFTk+hxa9bc8CoRIoCsPTtbW75lSpPnJXzd
fdDfuN4ojFVFQ5ISd+HktwA5w6ugCHPBWh4XBy5LtwId13XsGemhbsFmvUH6+p6yG2QiTtyx8S0+
afgdeIe0Dcov674e+H8Olizcx8WhmEqJ3c44SPVPaKbC8t8/MHu34mzMON4of7ol/QoTou/4vpy3
38e7Zm5RLQku9P3ldWxqv0/DhGMvDXq0mbKHrAYVS3F+fvb0/QM7bqKyQAGGgAf0/+7HTGrtnEeG
vQ6nwmXyRtSIkDDSBqfXXOj9i6Ojr5zkNxdQQLkEYpBtk7PltL3fiB7ozhXCCUwqBRL23lLILpw+
XOFi15Yrm0G2egko831AQ1jIzxbkjeE7j0A9xlNpJRCguLjDjYw0Ki3Q8FU7UyfyxatblLds3lIS
IARKUCvTSQSNPge2j8vlYw5erSTrh4XOkeC8BmYdmwcmSsmLjaVZ0R5zjn7SWhp8MIg0vrAV5wHN
aGJN5XZAlpHSaOidoBDQLPmPWa449ZQO74olAjCi8vGJwxcBz+7yDVZKbS0T5eKjuZhk7ViNJ3Gi
4Xu+OzGjHzRHfAaC7knfCQlifMg0jhOB8LrOL9huG6988hzHxZeeumrpC/pegGp/zA1jT9Zlylma
oqS6Ye2Zyg9Wt5t/kxX9Qu9NDx0o7NXYRG5otVF+d5VNlASnirHty1lPgtSeqeQ4wDB75Z75lb3W
Yo5527sUyyofWIkBnEGFpK+oCgAjgSkfuISQcWFdS5ZDE9AvLvG8yqbP+7egHfosaK/wfI5Aj0ij
O0aviDgjh3QBLTgJEbjm5Xg93GDl4I9G+TfjF4rzYCNge5TWYBfF2GhGlDP4SiHmuDsENBcAIPq1
1+TNLvPwYsm1GBxUL9rbrj2VF/TSbsVIpjvzLF7lCrj6+ZHrnnkWjha9OYRwVL4puuBfYLMt0Uf+
9eDUMhw1P96pz/s5G5qEekRG9BfTeAUWCTXN6IJEoQkQI8pGAE7f27pid/JPvwPvznL3Bf9wcW73
GTWYtL4Xn9bNFiYGSkBYXYBsy8u/RUKp6Y1joCMtAupsF+jNSloCxkGsKQVfra130+taZzhw46Vb
5atHSSHx5xRU/mxBWpiAgsIpf6Hoy0W3KY7xzUMCVJSU7uMFxeUV3MZii2RSiQWNjC7WvgUF+5oD
QymzvzNzE8pVqD8EaVnxEnob9lu9l46VL0xsBJo5uzD3BB0cpL8xfNthQjnHmy8RGbi3x2ds/txM
dsADao7UVvaMbbzFVBY3Zj+Vfk27sYIPBi/qoLL1c6IT0srJI/siarkTaYMVdQv0QxR7VP05nZZ6
QUoBEVBiLwS1v74ZYob2DRiNz/Uk7rR+AXXUyovSsLEcDSzcqIhMFUqZ5/utnatkf8kOd31f3dwG
qMDP982xZANf6F/KXruPcBfKG9TB4NXygRYUrLDA97OKjxbnWEh1Q0qgEDuKSZnCaGcCZwmyJutQ
HT0DlBfGzVdSxuC6DQ4tOxvUBU4FykO8YxOxNHB3lDizA9l0hdh/oFmwvFp3CZqVePYN9a1Nofo+
401LOYggoAi7xDuMFf3VTcWMsTQeyUIKgvFPk9ntm/daQw43QPIOSk8cUi06HQBZ2BKdgWhXV8Te
8sAGTAxGZyKDGRmThpAFRLWFnzGJ5buMwAASyiN81Y6E1isNRDgMqrra01s7Y8iOMBQ4BGhSfFmU
NQ8EHaN8/lw86CM4RWIsJ3EN9YHEwG6A6mAje5fI1Q/hbLyHZ0MHaFkOf/fx3Z+LZUeMA6PUkAqp
IGJkj7RQEviMuRoYJHOpmrD7Rsh5qwg5YAF/aXsDYEF/TjULua+TGLbQ7l71AohThXDLZk/yvLPF
Fb6KIoDCBvMJcyK31/FlnLit5lOkoOaihORyQ77RxZOhpr7oKKoHgUxjZP1JE/Ez9MyPDVekai5t
niJkDOZGfg7DQd4jzJ/8aOXMwjTpTskgMTzhW74fkbrw2VTdhP4TGd0bVRaA4CDEmcnipBWJjAs7
GRGwMsOSKCuzuH2Ovp/lpDZGWu2AI1xLUlcfiwG5yAJA6AyVKnUuh5KKPRRXH3Iw1hfn21NY0/UK
kXYCNjRTPDLoqRBhVpPX58vcGXUo1C64WmIDx1hspCX77kgHLp8I9YYujb6FTuNhBc/kgLroJuLS
HsbAEx7CY4qnGepwaflKbbxyV8mjquWfFcGqISANlgYF2Xsxhz2Y4FXGPcfGOBWHUixfMaIbtHTG
nSayY4zNAIlhZr+Xzw80QrCP93OMmB+DF+8NUlra9IdmCT7xOt1DdItXsq3/us2HYy0M2s7L9np3
5Jl8Rra3UyIqbXkBUd5HKgCAf/WkNTVYx4B3fY2MDhm6zFi48PlZ7puwNpxnNX0wGLx/jrY3Ktuh
WB445uD98cRA0ZG6BNo3IHmXkHJdGiefgqPO2JEvP/f9bfta8lK5PXoTrBE0cwTguZSN8Zmk1ZP+
2S5VAg8zX1qTNqVsOIMwfhkIXbe5m8CHGrYxee/RYUDVg8DGXrx6I4b6zBbtPEUijsJjyDFqQ9O/
jLtFsgGWq3/UiblKzk/2kgX22LuLrO+yEBfXsNrElEKUTBsSTTPfmNYHUqA1cnXGMmWWf9s+l5Ax
r6VxTIP0B/HiNwETqU/Jucn8gUT6KufixTNn+eGNg9F728pYISExvNJoYLwL2U9N9+m/EQ0wZcvN
ImOeflHAPadsUVg8Q87D7qwt0BZYIzW6fZueBhI0Vna1f91fPEQNR1pVqJqoGtO6wLza6SKbNraj
D7EBuOFxAux0l5dKMcyX5Quf5UQgVWTPFLCPNwRiOb4dHsRQurBG1lFZ5JWNcB1JYIQQny/oUH4N
HVJD9Ip3nddu/gMLvlCnCNGRHDfTnLj+Myqt74f3mPZYBA4PD/cyKIP31AhwQjfFUMKJMlhOnXir
LpXP2xEZ3o1J7pRnnwKN/YZOLFmB8wvzZG8cLPJY3cdPgmxesYunbYJ6XB3pAwf3Yw6EErvvQ33M
ySVZ9hHUv2dQVZ/MJSB+i6RubfqvAzkQGVDUNI4e++u8Sqb6ihzmYgIaEm9JWJ2ZOvBmkLqEc1w5
Ygh+uXhpJATGvPOhYmbmvtonP4OGapkv5NpBPVBMsD1Qh0GfC2GxF4euplwAX2EHsDCOXFA+OrJD
/dSyH1azLADIQpLyWr2WVIb7l74YBEiYfeZXM0IntS5oufoppYhEZMJeO4K7AF0VIdoRa4c9pFhz
wt48Ncp8s3ABiBR+GQCK6t0Pz9Pr6gtJgF0FmeAICpkAaSB0zo9dNi3nzYY/ePsGzkXHhSxn8Kg7
KG4IO3DSCAMQg3NPr41MwsQujaRDOUEyLJ6VBU4zhSCOicLQx5YoCui7gzwMSoDAzUOBXHIfzuBd
jITngLjlKFkJhlj2LtKoliPj6txO/NFyEiNbUuykDHFw4IreGkiBnBYAFrbabs4lq/kIuAL8u1P3
6pNirxuBa7gZxsJsWmyKr4piTxpb/o2mnF4GfndhTkS/JzAVKfSQIQdGN5PHxML4xaSvkU6xyutP
6rtszN6NoOICdOZePjIynXCKPqCOUFdXY9QymzdiRecaEIUQb1GqXwZZ/BVzoA6k4+aE8SfD3plF
iB3wNqt3V9sU3QqvLUUXuT6Qk4HBRsXwldcG00TJvGB+2wYV20yobPKiisYxtKmESgVNsuU3NVb0
URfewxrYQtxjS7w79QBpD1PW2lky18IHyUprYZKSJyZgckBAfl3QQH+QXkLQQhif6cXog0B1cvbl
Zqly1p6Ik1MFGtcFBa9yHXMoJkfO79cW0Tk6RYJu7z6xPNnY9HAygeehql0jsFPPqctnS2umE4sA
dvaZnkAZu3KGh3zapQttGQM1UYLS8JDOHbwi8MZcsYUpoCQodbEARLfG7VbMw7t32/Uue8vAao/M
yZ7yqvG49wUUP0Se7uUfJPPlQfJd448j6obv47PaCItuEMdOiwn9ENMVzEB5LpTnLEYChXPY9A30
mysZy3Z4m/aVn4YYHLBuJJ8PNTSSEOECp7E5p/Om3W5CgwWArA1l4ARRh0bEI4seudRS9oASUWGR
QCz/gHNT1LrXL4VPbvU+1c1RPQ9JE1/NJ7pkaKAeZskmhpFMv1BYlJMEkR5FGqgG+2xGW7cbTmIz
eK2MRT5+r57FgKXSM6nnksF35tA0tthc5zrC0FFzfHzfs+njSw6YejM14hWdKC6ofYqmHlNMeah3
BRNGTaZdC8hCfuR5sUH8x3+zm29KId/avX3jKPKMOoS6dgs2EvQozb/5Mjt13uNpE0PMcRZeBoH9
xiANlwGMmBzwj/pSlL8WGuY00uJ+YkgkEyJozLdmS5Uf/0hlVOSuDGET80FJx3LceupPHEkQ6pXD
cyMzSMFQABhNMRqQJJ5Iwz9pqVEzEvMb3/hRnjZsJzm/eRjbwGatE6YasuYBo0HbKb1CEloDcQxQ
t6/WF3p/9JOY4d3m8zbL3JqqV/CQ1IG27XAUQLt804YSj0IHFlNIkFLhSSCqH1AIyri9+5zaR8gR
6xb0P1SYjWfurTFAwto4G66yrOacl3gMjBlSv30TlLBWlm341Vw+vPc9Vl+bF0YLzAr8lD5MtHk/
MYg2WtRD+52UNs2gra0eB5zZEN7kncA9KFNOv+jm60td3jAaAwcx3wfpvBvwKjG2ieZTKTzAsilh
OnbS8DEMQVS/LyeYbIzyR95YxsY4o/xCVDJkNqXU7GwEBIRYf43wfZzFagFsdi/G/Y1pkEtOhmqh
sgWsQWcI5QENiV5vTwqrxW1Z7WuFwtdOEUd6wjwj0qJyHuxIAxWEIztqVjj+MDYxyBmq7DJrWsK3
/DdjGWgFUSOG1528ZWQTiT34p0gDBAPj9JH84ZB4LXKYMVJSGyejAVzhKfOTgK6n/G7ZNAoP3DjH
SYj6hdZfsknCaNlSkUbHszaZCKWbKTsFH/gLFSzY477s6RiuqL1szYr0QfDnCyAXdb3ugVhw5itI
JNqxo+CcNnB/clnvzQy3LQT3kLnygOG0Wa3cq2/xfZvUejxN42t4kJv7/vq20fndbFgHTA2EEA4b
mBzwdd/IRQqvfGL9kQ0fT9sHJfB9io4/QiNYvKjerk5JxtiIWBB1BeEmTgc7yNn6es4IaD9rR7Mb
kSUQqgHms+7MiZV8Ns8xiqb4L7SkCVr4o9vg31KTCIf/Xo9o4BsSgkvX4lGvr3yz0+zz8kHxGrul
W2JAYWhBoriEDl0c7MkXJr2DPS1l9GKCE//wkcmdTeVtcqA3uJxpBhIHrdgN3oisQ9JXQtbOe8Ze
HlgvJ9siwyaDNjAcvOm+TihGSIMKK4gHeXyZ10cLeQjp5GjUoYT99vA4D+uSXYvoN+rtt1cV68r0
OmlQ6/Pv1/zShGLhr9NIHABRjhIu7vFfqtaL6enegFmFKYGapCU1DJNNP0AwbYQJ88T8y2N6rFBh
j1/L5gz4PivGKoY2Ejv2QG9Pl8AaiyInZuN4kqfPvQiMRCeJK3l5b8AnkByCLufSp/Ult/MCzAAQ
mS/wFiICJZoDP3eNeTMLLzmlpjAp6QcDzOr8C6n8NafXbTZacPKh628nPNeCMDfFp0GnpQLCf87v
ZHfOqtaNf9TtM7Tmyprpqm/v8kHlpMxrFFECQT+uqJM9XG0tD3HKM6y550+DtFDvMjM/cNl3oEav
jXod8+VLc0IxdEJrT2jhhqNtrc/SKcFpT2axrfBq9HYWPU+cUSKRv85NHolbHT3t5rmWj/o3KAmU
S7MlNWVwfzN04CTv6qGijBe3J7YxYDDPBAcGECUoDQhvaBspS4gn8hAMkT4gTYSEN4I5Z3IlzuYs
Z5OUlieBLmVb4NwzqZFYTiXJDJhwRu3X60uz/Ps11OUxJA+cnsJx0BOPOyYlyHq71XMGr8SfEVk4
Je27+Vjc6w+8W5boKetmzF3gqb9+KEVoUK09T28MT9zG0ILaFMzECPL2kCgFLyMkfJOvaTgFKQte
TFJnVytgxDn0HaRzqBin4soiQYry4XKsl5krz5IPEnlf2/aTsC8CAvtFsqZPED/0qHYK35zq37Bi
/TCfJ767omudeStPYl10+xI8OYEEu4QOIEYseeFdVz8gdnJCBjeRVizTTR3yWLzGFemyFo0LiAou
ZFtmWKkbciYFk7uzGTnhX+MZvkVEcnk9ae/eXVnWR8BANaoVO+fxuNeo4SSbvAp3SG2rwMgTaH20
wCQPoBxmoxcYBY9rB87wFVHUiSt5eX1PwfHpWyTcQMf7qQ7bz4QDBJVkNy0wNQDudNNc9oqJiMRz
R0reI1/f0nOFd4ekOSGZigwVwi7KdW8892FPjgOEwQUCVSb1jqWViAjoORW0uW5NL8qhMofUvCFW
/u7e6ceQ8ZDeySFflKRPSZvmm8CTzCu2HeCbgi0HfpRM+iHpgblFNWkztDNkDb5eVOguS5cvIJkY
KO6F6PGapq85KUHE8qh8ZXl1gICsys/rzVFKZs8jAbm4NTsOAXTmFQcyxtiBr7vFYSmOtTJ65aek
+JFeEQEM93hQlef4oHGvEdZ0xWw2zOgqAQTB6qVp/XaMy8K6nBPTril39e50hRO4oJTiv2TjjioF
yJStNNNWzHrRt/ihsWhUDbBax/YXiX3U0W7egzvW+iJ8P0/xZSka3CC01di4esUdYY81vp6fdfhQ
/SsEYYc5cXTFzayrPs2hHJXPfQPxnXoXwHjTzz+tqUmTST8BwJ0G9zKgIE2o7znB8LDg1yQjOxLP
kDLWVzolqYdOL2hbf9DgfNDpvQNY6FoKYdM0ghwRLyrDoCKsArytBm+QXxO5Wdk4Z/uKmQMZ3+l1
/9C8uvPe3C+SDfoviu3OZqoO8w3Uo4HGC3MIMMTGMnxDDBuR3GUirmZYPvsWCuYJoqv6FdIaJyc/
nUcqa/57C0hQWOH9EwbuWi/qbdZMnydxUEXeUYpClicT5EvJ5/0InQYkRZgGGbFg4ZSKnzKzSORp
gdjqSiYn6QFrS/EHY9W7+rhCE6NyNZzS+MwZNg1TSzMmEwwgbVIGc/ABta4Uu5jZaizLUnRDLys7
qXy8mOfammXYQm5GaVPTGQWTRoywIsi3CwhMSCkWpI9XDTLc+HVzenIUCaVOxhO5vDnEx458QiaC
WtRW56IFNA+vUk9a3/3E8oHG17UpOKFRrlTCP6kDQYiAmJC4p2wJUigBn9OCV7i8JmbnxZXfgrMM
Gvi1XPtZt9V0r0MPe6aSZuyDVSEUsMV8HKeW3Tx2UhH2AobadGux4Sdon0tsdqI+aovgrpx6nETp
Xn7VTmbspBf+4qH9BAtNyCtO8UiYiU7m16xAQn5AST+0cl2YBU0oKT7dz217P7eLALSycuiuqnMG
rgbiiCaYtMzso/m41qu+DArN4yVzXmX5R0oipTAhIXWMV5+iOFVmrMi5pcywplyYR+fHbIOYv7P1
86+xrq/PhzHiRzzeix6B4ISZeiJRoU4XD7O8UQkIzr1w2oE9Jsv6dO2mFZZeRd0/n5oXd9OWuTo3
elV8rFXhqkznYej6M2wyEtjycwuw0MMe4HtAJap95/n4LnpX5qAkC7apN6hcz7wc3yUcMCnmLWlf
lZ2xmWGpNyaIp1tyu/rgqkFX7tH69Rw5sGAxYZ7E3KHaje69z4hQgGoF0f6TNO4x/ty8c8Rqo+Lu
ghWStx3RaftXeM/R2aq4nJIVFk4Rzj1ET3K77SvoijgS/P70Qq7ika1BNsXueiSe64tD6nyFv2FC
TMIX5DZqAPVGB1ru5ZmGBNS024WwuGzKKevbxy7sg7z0pccQV+iGEQjYK6o22aq5e5DtiAxpepC5
CiNkayRK7zCKUJEJP+0PFlWCKS44ZL9ukSGttfDFc7UrEtc49miFlhmOPrCTyBrTVADJYjgHnaS/
fELkjh4fd54OAj+InSKk0SdeV/euu9sXO8qDPDF6bBpndJDEWgBt38mYdSGRsvcwYxAYxiQ/CE22
2jgx9lK2f4Q3PguBM26I+Liy55lOoQUpZq95FzwklgjuRVpPV9+zv+BqTGdPaWPOjR0p3eZE9uQw
Qb3IIBhHPBhj9kFxn6hBG0G2XW09vJLtBZ7UfxuanY2fM9AzYNYcM0+BuO8mB/Iayl0MrDCpyTa7
TOIV8+2nyUZrpgPnmYHtA6MisUhn+tXG95RHtG/16OmDw6QMsjiTtG6zKtiTkAAaPids7iMxSt0a
ZxxzJgh0Z88J0JcS4PDdR9VZDaopb5K9hwo9HWUk8WD3448LFamC1Tir3YajHTbFg+q8oU16rOl0
36YT3wlSI+DhMhcZ4XTiy1JXlzm60xFe06uKUYYfRn676d9hZF1CMZlcsGzCt+wjMIkZc/8iwtSV
PWo9PoHHpn34VBnY017fQ2dD4pt9z+2kZvHgxhA7h94aZwS9mct8YHpTNPufUCwoFiNpMfx4ELGJ
dRrIC7dmnw+U0DiSguvCAJQbFkEG7juRyQocN3Mw/GLNKdXRbU4gzOsadhT63knbwdWRqNGFPe7J
aKt4JJEphGxi0R8Qz+VTkdCmLxKQRA6q/pP6yZZXRCDQUp9SkNxL69ym1pe+pJ0xbOJSaPGwd+IE
X8ozlfxkQsdC7a/IMk63F9/oqfwgqJqPJ+EGW3Di8EJgIoklIhOINEKOmS1yJzfdJhZDyiZ3Jgy9
wSxXA2y5Ih+qnmqf8lJkPOWBFQ5zSsvDUMZhxhMBmjnGm1EZADURJzJWE8dYFsC/H4MGZFzu3zCH
7NKj6kda0xRhT2ZIF/nHUzAcdMAiQwsUD1zranktKqsFs1zib9ma0cWi/QkwU6Iy0DykJrN4W575
Kzi9bq4603HocXXGEKGTQoYCWrEimSJEJiAsM+ijOR9Vj/qURIMx/C3rTo6YSojQn+DzNxiWI/jN
odc8rNC5AfYv4B6/EIKAYYRFNsI3SHzClsFBmDYZPqIHEC/yCGAbJVzz9b6RN+TG1RqWpUym5qRz
hh9JLgCRBxKZfs51RUlCJgAnbPp1gyfdNWPKPI4OfgR7eDHBF9TQQnxRBakVgQ0h8U3Ir5VvJH5s
AuU7uB7kIIvIEyke+wRYXfmBDEeSi+qTbaohVzJssc0CoWZRyyYVT/TtPQs13s6CWpLZNB/yUn3/
GKUPuRQh0+1q75LNacLva/ah2s6XjGnMgnJMi2h8NxOwZ0bejVAMw7ffJmjNFVKb+F0BCpULmGns
4cr77m/2T8l8NF+IP9CWBMUa8bi8V1e5ZgPEC3vZL1jnpIKOq5SNVflW2XGYqHVxVEw90FnaAuKd
NIh8LnDGT/hXk6MGGOQZi44953Wo0FUNW43Hp4URWT4xSwAy7Z5EwDfvY39n9AY7EKIeSDW6qMJu
ouzYjfPBA+TiGWduaDxFJQS1UAX82woD98SYOpCvgrqShfTc9SUEDytB+xE/H5wSeAEQZ6HSgeir
kPcNCBJNzmvKR0Zg64fGdsHmp0zQxMe2PstQEc1z/IL7S/MNI5BD8YOyGQuSm5L5HR/ioNaEHlA9
ONoMnKd0BvgU/0ek/5g9DkGWFu7qMeQ33BpQxBaiFH7k8lV/i0thrvdE72G+W5hPl/KFxp9wqoF2
IrVhVfxYCmUbG8/Dkz3CsDrIOaiwmzsgI3TPYAGh1YWPcJDFj+OA7x5q/LpVFUKSA/3zOQNI447j
mZniMxIZVk7+VDrCxIvq7D//47//r//x2f5X8v1Y/J+pzv+RV/fF45K/y//5n8rv5iDLsm6aoqIZ
kqH9Mn05exWZoAuCuK3w+xLKvL1tmoTpO/UCzAx/imCrnLiMEpJWqJGVH2nHWJhXZJIwB8aGKeK5
7TYd3TUZGZZXAts2Iyv45x8p/W5w8t9/5DBC+vOD2OeEW5L+m2XWUtfcE2lbWLMbgN+sD5KoBD57
e4h8hYgDJT9BwKH7EaZ/uPYwl/3Xadh/v/Yvk+4vcSfdpI5r33fiD1qo7xf4AfkpO7wRXv+DyhGt
HV0QsQcLY6od/3D5374fRVQkXVEkURJ/mRl9eVipWLyfXL6jaOk+GvIpKhsvHIf8ijU++8P1hvf9
b7f7t+v9Mqa+z1TRuktc73Uga9bQXOSy2iwlyGmH7Zf1jOrC+8M1f/t6FYXFp4iqqRrD//631ysY
lvi6PHNpW2pei2mQVEjPQJVlXzbKdvv8KNemYl/Xxh9Hcv/2Xv/fdfV/va6U6pYu6g9pK/oJdQ76
OdT+QwI6iYPO82QSNfd0/3Cvv5t2LjPd3TRlw9RN1frXaz7lXuvfPOHtxbRBAm9zrLgYgCdE4Yyl
XYzEDLzmDxdVfv9S/+9FtV+mygu9Xuc3KZO2ZA2u4EcJ5xyGl90cAltszsrVk6RrYYUPZrIXPZFD
7e1vKUWDFFxUJCAQz2Lz//VRq4Zq6bIoSpbyy4eV6+ZTv9x0cWvNwQSJyTA+gR7vH4ZnzBQVH6HL
tkIBLZ5RWf7zW9CHr+bXVc4nJUuabuiW8utXpT4zS1Ulrv1yhqmvfZB7KM4YASG7+dclwEtNGjpR
ORNysGymPhL8Sl4nJSqarRNTduzKwdlN2DNUY5SMGVnjvFzLB03xrQWJc7ARTxeRaRSH9Hc+Ol3+
dgdvd/WMY7YFAbuTgH1s9vgEyD3+w6NVhkX0T7f3y0ecGve0F4bbI8XTlpG7G0RqX5kDmS3iMSMf
GQ5HiGuUeoyLdWRuW5nEoe7QpVLaqWd58o4yimL+rwhh+6bx+TFf/vMrkMTfLUpVlg1FNHXNNMRf
f6T6fFZtUYmQwegg7fsOQiV/eJlFOeY1u9cCQZrAlAcPsaAUOwKF+O3jNUfgBuieKi7aLr3ZYAVo
mwVwMZqsBpnqY6prNubjliahtFE3MjUELD3tUIxgkCOWbJ3mk27Bn5IXJsAXI2puuDlJyRiic4FQ
wIZeO+o5g1VJ5ce5nX9rx/q+KhS0RINaZNB+I7eABSOcD7qGub5DOsNl35L8SesroJ+nG3LIzcnj
gDg+oLq2gj5G3gIgB8U9oSBsBh3rZZ4vyfLMiIRlGictLIGSdy9HclPc/7Dojd9tPaqm6Jqqs8+K
8i+7wO2ZylnTmT2rgpFlwSGLJl/D5K0TfNS0YGwdVsQIXMUflv8iGUW72HYi7+YgyjhYE7RuIZJE
iMeLnUSXyB/N3He0xdhcJ6OFX7vvkduREozeYnQ8Dsb8zF2m0Y+D+QMNQ/OH2/ndGtcUKhdZlFlA
+nBw/u3QuFmFdXtWqbSFFiaoYnwf+l66UA1B1R+W6u/Op79faljJf7tU0/RS1uGF3uJyKK6BKgZP
kwGvmXfZmkZwzJgGgxWxDCBcwj9cengnv37Jf7/0L5VP9tDk4qFzaVTaNPd36sjAyAa7Wz9m8fr/
fDn5T3f6y54sN0pXCDUHxWUms78xaxRNGrZHBm4yH8NlOpJXT1JiaIiGmCKTscXpa8XZMPnn3yH9
6baH3/m3J341m6uYdrzcfg2bNW8eTHfr5q1NFUy9/c8XM35XYv39Gf9SBoiXvsnaBxdTjJDGG0N3
sqJzEdWR+qEcKOt1E850lACbT9/VWPwoENTyAo7JD80QIB/y105z5K3Qz3JjBf1VGN7zS91qKwmM
K3G1bMwngjUN0NeENebMbcNLVEvo6xxh+/6pXkv2Jk2Y3Sw31x3hmAqE3tnPU9/6VuszRirHE0F1
zgSJFX71ldaOXvhR6KqCx7pI3fQPFYP8uwNS46FYhmlIOnXQv76A+y2t3rrM5oys2qHjssm2Im2A
EfVePkUBuMKfZc2MSA0JOJ0/5kjAijlDqSbPiDiAPyzL4ST4t4/gbz9m+LF/Ww39O86sV82P0X1Y
xNcC6rA56Exi+tPX9rsdUjMMhZrENHH5DnvO3y4k911RPB5v7tpCUVaU/KN2HmP/amcfhMClkz/d
2V+l7a+3pssa27Iiy7Iq/7KLPa2u6XnWJKRegmGSOJswCd1AHxtxfODkEJTV5FR8nFJb2mwY9333
WxI5RsJuUTpu7U7Lw0KaMa3iW8ZeUw9xy/eHZ+Q0o/YK9qAdrczp1G+cGUnTF7BsFyfzNh2NH4tt
s+Y/IDxygmQOmyLq0Q+ZFIx7Btqo7H/+xuS/qrl/u1FFVmRN1i1LUn+50VuRt5nSF+K2We66sTGK
sZ44lsXxk087e5cThIGFmVG1YOB4Y0f3lWzPoQ8Jfv3mvuk5cc/hA6RytUXUAAQ6EvfmwO8Ep5Pi
MQ7hMwPBDcsfCmsjcRGFHJ6hbLfTkzadF6eb84iGuZDMLri4j8v46d0+55H6wzC7EQkqpdt76Qbs
5lAAsjklGNXouso3eOJ38fjUcQzOB652JEan+GdgO8oQ9pIdQrZrnNMu2XbjE7lSTLJlloeUj86b
y7hA0m6tVtQlvT+allOcIs8hcI+NHNRQdo7dYDf5aO52EVr+A5NImvuP6fR2G0M0gZ4T4js6wqVj
i5+ixCE8+hiPtrWfDmkedH9BuZYDgUBrQPd10Ey+2gw39ogWXBj9XNcYexs7UFdgbUUAnsr//0Fl
Xcgu3AcKwpE8BVsJnwAXYxNB30zHSjbaXhevD/WgHsAMaRJqJ7EA3u1qgy36jmVndDQtdGw2QMl8
GI462z7Ha2QRTMccGUfsK+evf149yrDb/NviMRRN0y1NszTzl+PA0tK3cHsL/bZBrLKrXGMUMcZ7
fEIEejhJo/kI19f6EiKOHU27AwjU6Ng5H1v7pxkti+Cy/+efI//1Vf7T7/lld9TbLpdzIxG34tY7
RY4ymhR7ZOejyeE+Mw6YdEYwsxM5+uomk4BRm3aBKoUCK90UHwWigEjySLQcai/YktFXGWAC+no5
O2TXfjSfg3QPNe7QoK1WSWRQdF2ni299cbX/2gDmMpO5N8loFU/D0RyJ7In9wVu1Sz/cSPtwxQAu
yKNPX7B18LRg+Ns3+o/qMtoPqC76Kect+oUj1Y6BUTqQVntUDUQX/JhzqRsdMzDOrTop5uMZS3M2
zkasJIaULyxnstvx8K1REhByWY68024SBOu3v16K/tIZS/Y2ndjjIPeDZX9EPL3fDSPpI8ZYzaNb
aPEMTnNtevYOxmhnOEu7Ov9MdLdfi8sJu9r6PvrfnJ1Zb9vIGm1/EQEWyaoiX22NtiTLYxS/EIlj
c55n/vq7mHOB2+0OYuB246AfTmLJEsn6hr3XvkT11e29cR6ufqmH+8fqjjR6VpsR26b4iwpSf6oy
fvedljKlpz0mD5b4VFxNsrMKqSp1NIIfBpHjAxvfEhE19uxjSHCEqqNN1qm91RE5tpJK7isyHA2M
EAI3X+2RFDzl3+rOeORPbGcm20nrAy4jgUIffXAANtpLn/15H6HCs9jgxlwFGfFyFSGwcLItu9wG
PaAc/ElNcZ+p+LZElZiWrNDYr1WMNRvzJJGezenHEL7kZr4C8SEEgWQF/MoYkbn1vZxf81YAqsxu
8ulOp9VT4/4aC+wZo33dqZe0ea1TVE7OYgO+kagH+xhG30hGS0SuSKW++FzFp+Lh9+dqC880PUe7
lvP5dnW0EaqUPuQ4SwPufbrpe7xg4UdgPo0au7bbHLJdOz0gWtQYMNyg2BewUUzNxzCXm2T8Yob3
u7P5x/36vzekNceraduO/v18+ce5PleJdvSs5dGeAF6nI5EfW5Qn4fjTNG4m4kZwSZCxZLG4dxeW
B5KIxTyk3h3vNcFRZPPGAu/e+er4/32FfX5jjhDaNTXTGSYO/y44ollEhYws+Gb04Fio6owcQ9PF
Qb5pqr1pz6uA/tUB4KF7ZCXoQtqy++Lr0tan+ur3x6NN27Vd6WhKn0+P1yiwQruZZgkOILgVATqc
5hSpS9cdrPwtqF9K6xDXA4jGYV/g5JsNfy9ox5NG7Pia38aRDCt9SAHwzPl3N3tSiyYf80uMw7aC
kVo8uYN9lSDF8dptGzBOZmLeLtr3beS+hB5tORb5Zv4RYgIMWLQEqN4ar2RBOaGAwONjHApkhmxM
DPYMlTcR+MMYK7ZvY0DiRWvAjLlpgJPZHsbmFqgyDJ48ldezFnD63k3nPonV0Y1/uTxIUtjyBEn1
k8cg913BmwNTOc+nHoVtQrBD+lIIVCYj56797MHvla8+qlLl4A+kE4nY5joYR00mEU5mr8KCm3J6
r/qJNRaowRZFcVniVAeK1xFaOaJQTF51de90Hwh8OiYAJd62YggfvI52YtzPFNO5JrQIV93Fjcx1
HDsbo5+3jjY/8pq8cIlGwsdwXb2HoIBALxjPPSGDGZYhwzskwZPdX0lvySthmwFFxWbTl5Nq363i
EZt6LPfDvAgpWfSDtIim8Ripn6EEOBnzFCoxR+eXyaiJcWpGMgTw7SFKLVxAAD7M9XT+ZrM4VUpu
BNs+s6t2adOdQi7LBnGsHSIUmNpVaOTrbhr33oz4A2tcm3frLKViq5ZihX7GRXScQSQgjqHbVwPg
mJK0ClwuJQICm2UZbmMIwJI8pomAAa8eyeLprnlMU+8k7yYzKbcc9znYI03wrq57jLkRbKjn0jr7
WbRi+uOyQvHK6CFokWHm5BBj7M1+5ZiZY7w6BpVhX9wUA2JScfEdfFL+dUfIi7jpsEx3xXON8RVy
VkgRbIKbNBo0snt/NJnycCNaj274yxJ3GoyfI/a1enViuRkQVA7BfPYb3Gg+zpEqRw/Lh5MwFpSv
gd6bPjNt794jaCv2XrmllLzrk23UQXE5z+odzWaJR4qTIThb/Y+sxtAv0JJGJ29EY9neVtABXFLR
AJP0dN3itRuOeOkVGqEeQkt1MvA2OeUPQeAdmLXGwdGZPpgW4UHgLzWDKhdl0zi+jCRt872FIe7P
F0WKCIz8lr21xEJtEE+JSaY4QdJAUWi8Jgu838BXYKOimGpSQFhwFhjwoUaIrroZghL1Wf/UzdV3
Tti7GCaR4QaEPtwknsVn5iKoT77bzbPhZujA2BESj1JDBLFTda3LUz/BuSJlb5bu1bbJnyPrw0Av
ONbZ3vF2utuHg1yVEetUczOHbxPDwTn97lW4hgwuBvu50Xe5eJ3zFw8kZHORKNcUD+sO8Iefm1vs
0AFaIWNbNWgcm37TTM5DyMAxhkqobQzFHd/1WKzD6Du6yGAA4eI19w6uhnHfz5ek+5jwvcXyZJEz
A2vGXs/9YSIJRdUsnkCDGBpenLzuLEQO4Q/fwAMb8HxIaUgIXhhQ4nUqxI9Gq26E6xxiKjd7wd3R
1yyU5TcLwCypSunCkYEHl7YtllHrNu0jwB4wLibrOSzsdQ/1Sy5zeGuxwhIJB8U9rOgFSYp0EnUS
BYA+0hbhjBQeYXPthE/kwOeUZFC04IxkzQ8ng4IO6SIu2VfqfBOp4KeNorAstxO9k21fe+OwC+BJ
aD9C9wWEhAU9TiMLS49kOzyxTk7OuddcBcQ+NrA4ODmu5PgghkMc8mboFSYP+kUHO08RBTe/xkA6
jJr2REH4C44thKZWts9jR5PCMCeK4eQYFX+b0CNSINrsmzYQKA08v8L0SdXbDN/QDPvPMt9i3axm
Aod8VAR9wAsXPqy2pQ5jbotuTCbgnyzEzl36yKZzrRL/CTY+dGbT/ZkkGfAmcpTYROwjzPMWJPk+
uqjA29QDBUjt3WbLD/aNcxvxLpEbOLXzZI/pXjnDduzGJ0VWkQAwqAizCES9iqpwP7tHz2xvgzm+
MaDRTEOzD5aFToDILTNvCVa4FlO5M4VBqiPffL1o7iBHOyRu+lufnXcdxyAq8YvG9/MM9ey7Docr
E84HNZ+Ea2r6CvAogZQ2zYJMDxpmhGuLG0PZyKYLsGaob9krB4R9SjYLrVo7+VnPJ79mRwEKsMUo
le3G7DJBUhSUEt58lYdnUTebZAo22RwdYrBervM2wgHocZrFTK5Fd25d2rsg2/iYDuz6aVT6h/Zu
yOgxb4e5X5HWkWK8cLm6ZpyGZrgo9o29jJEA7Ub5yzLlHaCAW5G4exFAHYpxD0b6fhoNgnnTW8mT
JKt5uChmjbdxZ2LA9tdj8BHM70bHQOmJ+3piL52Ow4bhmI0IruqWzFQOYhcnnUMGQl2dx3Z4Fcz7
vekpTE4NgvFiGIGgEG2fX3yGCk7Ho72/GXHRxwDNfDAeRYLCjso88MA36mNgEjnJFjmrWXkgrhi9
W23s2hh6Q3lTQLd0di37AbWF8BeP6wWKtaRi8VOv4XkNPnbLeAuCntoFEU3wHbtu9orGCSlf8gZr
Kh9XTsnFyfNqVe1ifJ6Yi0I0a2/hTaeOw13/Li4Gz41hoz9sXIfxEwos3pDqr5oDEnV6i8Ba6xEv
yOrErLD6RVOOosm9pcWYz7T7xAEpchnxEplvJBiU3jrR7b7m3dYjKHrGSrNTbNNO3gfEJDmexUPJ
3UH3mEGUCP5YMowbGVzM0ERydJI0+FbVHvPWOxSj98U86POA9/+WnNrSjrSEa6pPg2azjEKvqCoE
jFOJfBwXyHwzwFOL7RsfWnHylrm/0JP/vXH/tDL4/aKsC5QSLJxoBj71e92cNk4V2g67lekhgrlt
w9icjxFMDIvT1sa1gBXg768pP02X//eirvQcKZSgK/pUXAdFZnWaaeMx1CRPMVN3iIUNkI9BRMXc
W59iJnfiPrTxEAIgPbKHctz9kH8vDAujS7zSPCdLQa5WpAHZU2BLCIRSE68c3kYunlsipzuTY/pH
3D3bRIQEr2W1qUOgZdCCZ61vq5Hg2OhdK1h1VLYdIDvEKQYn03FlNPpmWo7ywr9bHpFTb5MI2n7x
fdt/agldNr2SbZ/l2uanyWpbV0NkNaM8tmRtO/alKtf+wssqCHO+92FbOOMxl8A4ADDF+tgboBTw
Pr5qPBPJfO5n1mvTxVXRNjsWlJIjTnC37VaWQ6xZaq1bkF9xTA+gvo/Vczun+4745jRwVk017KI6
+SkESCDG+n//ev94IXuMpDxlW0gj9KcObggDjWS4lMT0oIiBw9/RyPZPSbP3bB6tJwiCFYC3L151
2Th96hstk6tYWEJpIdxPryrKVFZjV/BxRnIf7muBCy9GT4+ONkZfC2FqMs8ZIWCGvK/dyxevvlyy
/3l1Nve29Fiiy8/b8yYJB8PlCCNG4VBo83o2TzNBPFSYyE4FXP3HiD4sKbGFG9/ycV8be4VNPQe1
8/d3Yv3xc3CF9tjjIyL4/OkXkWslpj9ib5HWrmeZX31k82tIVVEsBwgnpkPjMvIstQB1KNLP8Kll
2FeaN0FYFTSVysb7pOGGJy95hkSTG+qL9/iHKZNlS6WYX6I1UL9/h38MH2RMCT9PnXN077EQ4Vds
0H201kcWbJL0trfZbakj57QDoRDKak2MVHMeIJz2T73JwoezJnn6+3vy/nA7IkJhEuA5wvPcz09C
kdRubk6Nc9SNB8X2rgCBNI14C1rUHrjSJiSVFjEeY/jWkkKOq7vouqsJH7NRXzTSaZcOqmjz1Ux0
5vDDX9pZEvU85gDgQgS5fy3NPsR5bWKHpOGHaG6/hR5cqEsr79IyoEZZUh8DPDU/dfwUdpdhG6S/
xPQWjOUuk2/mAqmOH7KzrAkCpqaX3WvhkW/YnyNGVyUiQOFb6yr5njHAS89l9R5ZL7Nx8a3XpOY8
RN3gPs+LnxvxNJ1HDEfGorMM0CX7gGkdyiLsKvVwCMqnCotXamZXnrUJwC9Z47uPRWWW3/yEgfmA
x0N3dy6a87QEpeBuPL2uaO57A6LAqcvPpcBD332xj3LcP13f3F+uVI7FYur39/iPa6dNlWM4lbCP
SGBDzE35na+dJbJEFscA0G+zhD7we0RnxTfWs1mMQw1IKLjyWVoGbCm76TvHWhHirorstTuItc4v
DqHuofXToTCPjJcG97sT+m/hPDLwJ8hSPET1aU4Wu1m+8qt3WlMAvZvCJ4joNWje2brva0utS4H/
DcGrRStfkCsosLuGDBOGhlR2xjwenVlyHh2A2OaTk5LsFt9H3zq0m45/6jEUOyrFbPfMyWj2PyKY
YbaHZ6Tci3gT0I5XJlZhSqoBsFIXPMw2HOjTiCM0XGJnGZkl7mVIX3Inx6rbgvI9p/ZzBLcSyIZo
kAgH9j6cxhVtumh+4LGIFn65S32ztA1I8WsY2p1zcmjgYnm0umXgBNGtnbH4ltgn+t1QwSrBImZm
JMVHVz2tk2aC3hgP9jLHsg8dkneuIPc+qc4A++ruZRwOqfcaI4/UtbquqaHTPL7O0m/iTXTxaWjY
NvX8KCDq+SVQBGnSjdgs9UJrQLbCzs8ZYFdBV17mKkwqp9Am7AlkgL+pyr2khSo9oojCDzk8Fz4L
tAHF/HT2/I0bK1gDzjYIzJOeCcoiCcJ4W36vgrypeapvItO7y0zk+SZqgggHfmfjRE27tclcJk5f
lPU2BxkhS08leZZzpuk8J2KpPnqfQjINjklxsqiw2/iHYPfdNjguzcMA9933saGN5Tmn3YVn5eTL
WMH2NmV2P3aUIGuY6gmIZ3ZsPawh9pzXeBvAjSE9b18UDgKoalCKCA5mac7IT/OgpsXehi10vZ1q
t54PUh1a7c4EyNSHPvEiJmaM9OJJzRAZUXl5I9NL1x/jRyEbm5BgMFNQPVzQiS6BDDmsoaXgN3xK
njcvT5Dgc04Jcx1aztbhQmhgNRhyl+B9jhkIz3O7Ekjae/wBk/MNtdJhQEXeg5MdwunW0OUx5rIW
0bjxKpDxlbcTfnsC14WjvHkCRkXSrV0nzLxpFmr0viFg9roY3rkSV6PE306gQDLd25Idbq/gGgSo
WYGHTf19EJAuHK0ERPEEV7IacBMBnm/8j57ec15ECQzjshmfe/kSj8hyKOUEyAbDWphRZ0UXGZ+j
6lW0H61iMIMbVsCZjycehjUclPSQC1K+bPvOBP4b0QKVA7rszIUxIdJfBuDnIshOfdGfBoLfS3xH
BRizaGxv5hDslsTIUFDEGSAfpiHH8EgiedQyIL1jOlgGxBF74a07fiQxDR7Frk3Kmhq5eBbzGxOA
acbox6N6IgLdg7hIIbU2i2IVhhjN6uF+TqGTqJt8bI5S4FyfTtPEkA1uagC/puiv25Ihhcc0VwTf
+tl6cJm/qqJdZ9NAb5Y9aaBBPii6mIY+CSIc8j5mcndw1n5h7PMA4m+z78g2r8rixiIeqK6AAuBb
0PxfDWOygjVcAA/IhQhn7ENGBss1ZOLeoHw2y3A/ePGdgTUla77b2ED0VK3r9SiOdfamKlqK7jVB
Va0RDyRoO3zVr7IO6k375iVvtXmrB1bEwry4Cxaom7HsvWbiqVrSdVOcMLC3CtZA9KuVq69Kuz/l
DoLsPr/RcP3zrFireCTycacBlfuv03yKNGnPPQB6XGscmPFcrAtA9wULxwysBSSdUj+63k/dA4s9
zXFwyNrpQKBgn7A0BF9lAiKh/K+sQ0JXmz5P06ljztoQSOshY0uAPNZEAkHiZULlFe5bYNPwMnUZ
s3aTleJawCdR7b0ni23pI6PF2zdx1SStc2iWOSO2j2Tb0kEr69k2yy8qY700jp9rU8mSWJns9Rz+
/bRR8blUm0nZx9lZ1xmiy+ZBwl5vksdifp2ICAq5Auj/bl2eay0YSXdaCNjzqjYcZn8cYowzSsZ1
GYRrRqQxqlBrcd5dJqdnkvYg+xepqBcZ2DfEOhrj2RIDHI3+OsLJHM570khwwt77MPA8hkhp76wo
qVYuDOEKzgTpJ/USvI6zwmOzW/7oCu+qc7zr2SBmwggPaWWeWibHLs7EdCYRcZ9BizUI+nWyfNe3
+3EBbYqnepkzRv6hvOShhDLeYRwMDokVMwY0wX8lrCi714Z7SjKz+nsB+af6kQ+Z45iF2vLPvz/l
EuGQ6fsmdQlLKwu+Zh7vMDl2nImx/fj31/qs/l86aLa0prLYkXm2dj7NCmrphGVZ9/axM+RVh1MS
H2V6nq+6sb51k2ZdgD4t2mxn4lyUN/Vy2oWUEbX84tr607YOuaoQrDUtKf63R/tHNZbPiS7bQFuA
lLF2YOxNLAb94tGVxBQkNmrRp7x50C6hP3GzS2HuhVB8vvg0zD9c4TaiLM/GsuF6/Pvvz55MgTax
Mtc6eixPrPc8I1mgjK5tC+HJayh5ngTXU4VfVsAQnTA8Au7W4JYpT1tssw0DIxMKyFLmuw1w9n54
tBHEKKfba9IlnCM1x7WBMW+yfsyERdm1e2VhOA4IsolOWfxRLgAl3T+KqNoYZbyxIs25RohnAjJu
wTWYD8l0jKAZRMCaOJd5TF+Tw9NbJIz3zaPDIyjIEK0MxN1K6OtrD3+wQS5G7jxrRsgR4gQsFgGz
Rn0qoByHqr+euAEyTkxGjuuW4UbslFcGbLQA2AHHgoM7NAHEkD8j7F7FviLL/RZvU+tCLIl3aXwO
jfeYv8cWziX+hIVZkDw/Jll1ykHFTdyAERXvhO2sSczrNH8vU/yHm449g9c8KJ7iyz37xZe53Cef
nla2x1RIeVxRpv1ZktsaslQagetxJF00Dp81bSH1fMngWwJ/7diY6BmA5LhuDQpD+Rj3X/QYnyWf
y93lSAc7Av/DfGEu7es/Lmo9SieI69k+LheD575Psbh3lrS1CCBnTjAFfnxua6cE+1lTftHIdxgk
JvvNZ88XO97eG4xtEzLHAmyhlm7g5C18aeviD6AokL78/UP7bUn69KFJIWimTbp+T3yeJUUF8bpp
F1lHxtyAaVoG1h4ToP6SlOfIOMzUk4T1ItfM9XuBUBUbpaLh8e1im9sk26BVZBzxWJXIuH33KYnh
RwbJSsuQMQKwIvDFJinhTo9vtPsVuQ9RmhxGmoGMo4EL5lZVsAlw/ZiTvRK/0/Xcig3M9z6m2gEU
xpnNnPG6L5KN26GUiX566K1CckJkzcuYX0xBxB+6RGW5yBuY4CkelZ+eCE0t5niYfXG0eyjKh+Fl
YLxhfoumGwNNISrCBpKUi+OOc/7v38VnZdZy9SjbM6WpXKab6vfc7x9Xj/LLsUiqiZQDiztTrzzM
3HY4bvM71bZ3RUR2Coysrqngz/JkYMCYMJjpKLOaZeVEfR1iW4RDwX25ZiFYU6np6KKB/FSMEIoS
4kfRrG133FXwzSvwO8Zugo8zdeeM2V8lEsKA7YeBovbvv9ofnvZCuogypTQd2/7PjKSP0hjddz0e
Mz3dOGEDyu7ghT90eOgLhCTsPwRVKAuwtAexzxJGJt0XA2vxX2UGvi8pbE+awuEO/XRzln2ZR2Ee
DUcX4gkv0ZvjaiAcw9LrCbNhhG8C7rpaAXm1ARVsfI5CYt2arCUY6tjj2/77h2Itg8V/33vLG3KW
CS6WQVd9Ovgnu+4NswSR64QQT1EcZPOzCKpNjJ2U1KgoO5nVReSCwFAWYJRVjvnhscRw1NZAPc9A
RfINM7pE2BTssk1/yhLgbcU1vHeR5l9dnn/+/P7f213O0n9cnm5f+PlsGP2x99S9qhXa1mHnLQtM
0gBTiO0C30YiWNImhAMFPf9NmA7sVEUodv7UtCgl0z0rwpCkmujFk48jho8Iyzk6hQTO5HK/Gy0z
6Cl87FhYOFBlwpyE+sZc1wSicfS0LeIvdCE8kPDW//37+NPvJxXfBXM816Ik+Pfvpx1Xcw8VA5C8
4N7mK2lpnn0IigyffYJNMm/4yiD42THKLc/M9x+v+anC7oxaZSUPnGMW+odaYfQ3YgIpSctFwJKz
S5nw3Lbop0yCFrUZ4ldOVsMQnprJu+5db9P6BZk8kEEmgGz2e6b49Iwbv6l+fzMRMY3VvimfrBk0
prX2ULvjzu36Bn/esdCPOTAOQSOTEg3UHTquuMRaTUuogn8/mE9W9ZJxmBmkrqN+GBmFTeyKVXgh
4SN2OP+9X7I4ifwRvE0mkMT+9EgccaI3V6LkBeiOB5mHPU3LfZScHJZ4zG4ZdWV3OkNgEt4G9SUT
yGzVxce223Mh+OrR8t/d3rwu3TeNgoaHUfi7t2W7178GCbbg/Gm4GG7LrhlFfX5mQ6dIn9Lc08md
MTLAcasrafa3ffxk58iUWcj2XcSuG1atD+bjONuXrrA2g/PmlvI68e7ov9LAXWWk8/oUNHpjUqxl
cwx/601goUcyPb6N86shiYWA7DOeZ8+/8TJrFUGtqN1v7Uwkk47YgzZfLb1+D94/Pyc07cHShqFu
k5+eEwXj4KrxZX9sR9J8gmLjglsgLtrKbkdWbRNKAVmz906OdY30Oyd4TcS72YSFzp+KYp/58K/G
f0zjp9kkYeOVbddO1tlquUGb/A2IQP3So8LsxmDvw/OeE3trmx8zESImQjRfN+sJJxcazTTk2yAy
xU2fSv9dkhrTN9YhnOF/NGxVWYza7QWgU2vh5hKo6ROMevYhB40MSyEhmXrKPtL5sfVG8icekbCl
/t04oKrBLF9WRApkt4v2yu6qfdqXAFrfva4/5BjLOb3QfaU6yK7cJO5RFGL9AOlLrvqtCpnsyZsM
fn2jLuZEhF317DZ0yk1xDTtiQEIsKvO2jW7t8glr8Cou5w8NcGpk25dXyMExA+B2Sj8Q5+21dbCp
FoeYdq+29oLBfBy/iPzJRYznzafOu07qiNUicQoOktbQ2Rr8TIetUQbiefLFXU2lrYnvzLDB85A2
lo8SPQz9veU+jyNTvv5k2ho8vY+k6wGnMFOc8b5GfsFw359qrnKXuPqbkkmf0e945l6ZxXSXDIfa
hNcYf/TMBj2KppjRCk8FuN7IE5AxzaI7sRlVjxQ562JCzQ0aokBL04+v8qO17zO+qajjm9M3JSuA
gNkIiodeeoCAcTWIbR2Oa6DviJkdJ92YKqealxvQci0qPguq+nOEIgbRk/XYkCXrewtfstvb8pJZ
jxW7IZ8kXKSAtrFJuwsyAt9Qj4lcMUTzz+hyJoMu4GQoYp/ZGnNLYhzclBClWUUCmGGHk7e7FsQL
v5UfnrEeZsENzzHf/QmKNUDEIEO4iWJVfYsypPMdqjz1PoFy8J33IgPbDBj3lE2/hv68JB+rhp0C
3+WE4cgPDSIdcRI4jyw5coRHOdOGnF0GKqcMLr/T3c8aB6X9NoNC44WGgilNzg4dn+k4bu2p3hQL
N+1QUoe2tGFZ1q3npN4Km0cJcoAOBTaeo0X1apFIjIOhjYJvng1WiOwQ/TovF+4MEIFhSRHSkJEi
awxr1nvu/Gi4jx6s3hjTQ6d+Ng4VkUSsqo5R+ISC2lTPbQ/lo3evsnDaWMz7eGxZUOnUBGith9B/
cCySBiAymr29m9VwDE1/nztcM/bGm87aqQ9e02zHlvfC76PaaF2reINoarVcWZmJ9xO8LnN+ix9k
lQczcNcLvcCElkT6rZ39KmYYcbuCT8QnBLjiLolZkA/5rSTUCXkqZk2X7Irm4MrHYbLXjrrY4a0m
yUldKInWaXmqWLxLNEhi+Kkm1GCnGAykJQiNISs0YEC37D3sCAiAp78LcRfE3zknqupbjYoeQdAm
FNBI2Q9PM6Uw5S9E6r48KWt4qDumBwBCqjfR/+zGR0PkNzGwDH4S2I8DMLxUpbtYMbh3sSZzsA3l
2UrfOmPbmSPqeEIK4jen33v62FFN5S1St+BDuXdxf1g2RDkB7IrFB8wTp3uUqCYjJoQm4kKFUNHK
XyOeblnzu/dfNAKcPbxEw32VrAqnWl3N013avgn/JeJtzUgMfaG3OWLppr1RZECZzUYDuMoc+WzN
UH/Dbpe295mbsMmpySWmLWL3xPvNiF+xWpR6eyFZSDU8j9i5zuZ83Yecs8NbTWZwdUoMFi8UanHW
7Ae+d1G9qzk69wnybH2vG7mLg1+RCe0e124WYr20HoVJFJE8eYAsM+6XwUsOgbwLfcKD4xPye8g0
YfxScaHzQAuAcJXvHgsArruISnVp8YFBN/H3gjejhnc9LtzPk2dDNQ2nE+LOpN7xiozg7B7rz8Q6
aDVAmprDlQFNnHJBAyHU/UtZL3wWsDbxx3LZe8j9JBEcmmIkRdRDzeKw1tL20Vq4hT1j2u4aqQc6
zjvhIAsU9y51E3r4rTSR7pK7kds/ehDxxsQonCvd8dm+kdzQIRyb3PuQ7RDnRNBsAnPftzeb1mT2
JA6j8RJhZOo5JjnnGz6CbKZPgRIvaQc10xPfdNdsouoGWFLbwxKKzYeAPzMlyXVGl+EFP2ISgbCu
IRvjxgZ/OFnjOYNo54cjJZ+8MatvfbxV/F42xE5HqytbuNfhmLNfzFaa7poKde9Ch/p77ftbHP+f
GkObEt26ZS0d2r+L31nMea6Huj/WwPsG4PDQlEjoVcQAGQU4RkKb7kKP2InqIZDk/S2aOzTcyA37
5OX/4714zG/QM3kWu/6lRf9HoyG6URhdnoxHE7iMc+MgMCoYrrMtPnu0GCnLJDd6TdPx7IDzbiHq
8AQtK+u2Zgl69/c3o/7QFWiGSrYCFyKXcv3fbyY27SSYwmY4mg6aX+PVyePHzqROguxqr0aT5Rr0
HpYEM3QprqD2LkY06BNJ1DR8ed1uYINQhPOagqpYlvkZOfd8xQXLOsVsLCVmLq2IuJ0OWv2aZLCX
sL8HMi3K5qT87mCC/ydyrbHecoRlhv097Yut4eIPmJxfGC86smD7+Vh2P7PG3tUhyFNSSGAsjPCO
M3DizN4n9d55xWsUmpvlYu3RVAf9KSEtTRKSAzQ4arj3LSYsSPIaazVklzD86mv9r9JFaL1oSxBU
4jPwPn2to51HuZ9Y/XGSTCwGQnvQ50aZv46aeiP7ZzGUyMsBXwVXScTFz6JXSJOx/XOQfzGo+93L
fbrcFwUAQ3f+kfZnLYBdBCPvZ+6PCZAJ+Z4hrfF/1BEYyH55Jm4MtqB2WeKSfKtzZizxRz0SOk3A
TmAgDytYlzsgppaOA0Vo7mVXc3GBVsow/W3W773f7jLEtXjFXPHKaRBbBGjJInjxM7iK7Jkne7wx
gWcN7DO//PWAb3BVfv79XCEUt7PHLFJ96iuRBudJ37G9HawnxWDdqckL5e11uBbEon8Elu0Vl2Sw
1w079RRSizhyj6HWr/v3TpYrC4PAZCXAcfFrk/IJhyF+CPcRs5PpGa0S6xw+JwH0lEyKh9bHnOHf
LQ8oL4E7GLxoyqbSJy+ItU1QBzzryabpDrjRwbH+UPYNjMS6KdfCwIjMqUklr7qDNN6q8tZgzUh7
5tMyjBwko3E3QK9I+sNA6qsfk/vJdLR8Z04SoDpS443BF0DX/nu4miDECNQ3N+/2uEWym9B/5sj3
WdimUCI71m7jy+JG6MLjUEU717tWVH9Odh4jklaNn6Fnrw2NLsCS14LDq3S9bz1QUvah1HSnqr4A
wQE+uZsDYhJQZ4cglo3yRVPNdpTHdvkwOOU6EN+ofHXwUFKR+WQKpC5xj2Qkl+KgOFFySHolcGRu
bct8S0Hkpw2HlgdG+Nn2jG3Ng9ZeBfChwR4y6hPkzE0ELVjydtHeztEbcWUtv2s6PsvybU7ISLiY
OU7XnC1nMBIfDKXYusAZHThBgGCLb9156BBu9zd6YnN9zIYCFQwrIGO1NI50zV8tef7gCkRP5yi0
itLWFuuefz898wxBc9YwMyrY3GVU24747iXmlSkkZn51NXP2oxdYj9MmQZ5tzfN6VvlppozwUFON
ynvq7Jsmp87t3ioCsn33GC6q5fs+iPZlau2h8ZaCpoDghenag6dWbSJGBiMmKNZLV/1Qrk3wf06E
YcWsrgpyCd3E2EjypVS41z6ouPmlTR5aC0IeQXoRyjcneCrM+LoIp58xqD3chgfd9w80VlN8EGW4
HYiBV+2+w1zDRMCkiNe5Whos3RJqQyQOx8kmYGTtRC/S36Y0t918M0JZxhW2KTpGFwZXWAoGjHN/
OHgmkzTkurBWGFD0ihhn92hBQCFhKTM/BFpTdeyo9h13zVZsHHB5ubCGqOrjgGIEXmNNjnevXNRm
UCDTncxIbLGt62AJ3Cwh5aDHMmHqR0hoGkXWj9qYKCSsOyftd6rbRWKDQOMqSV+4vTvmMIy9WQwi
8r/uBgT+pfVo9FymZJRR+VUG/QjFu4/lmjikytvYnn0o/G1GHkvm/UxQ73sunR7fozPl+LZe0+Qy
0j2PSw3IOMlAtp0T2VY+DeWrhj1pN8TJ8Wn4LIbKDuMif82Q7UYvenPmFJKBV+TJlxAo+aB/ucZ3
HyOoa06rKa6uhDT2qINXtdTnLwqAPzxKPcbG/4ewM1luW8uW6BchAn0zJQGCPUVRpChOEJIsoe97
fH0taHSvXXEdUa/exGWTIIBzTu7MleJsicTm9/t4VpkS3/DVqTnUeJ4Ih9FEuI/qbt/ybdR8XNVS
z6M7LIxnHeteHXuriKmg2X6GwoXoYUBnpXLttH1NnSF3tfbV1+ImJ4suS6c6TLeSBV42eK/qr2i4
NvNVSCsnlumDHu5d8dkF9zwaIcoeJa1bmniXgwGu/dCfmoMcnxp+/iEJbVbegx69yAOJVxNOJCKQ
FIQ072rLRLuokAQT/G1C4S/j5D6xxfUQaAM//8sT/+PA/m3hYazM8Ivso6qyc/r3Ay9mra/LocTV
0nB+UH5jlJC2K26bbg7SP1QOtp1MxYO20vp7MLxme05GSnbIuq16i4uGbMWbKc2v810cvZjsjaPm
4OXtCrfEYvCZpSEydcK5ZUEdkO21/hgr21a+yMNGpr5EYX2A/sbJmh+heAcH4Vhsp8kWk0Wc6sFG
YEzCF7Whq6rUl4JxkVHxJgUKK09OIKlLXvJxQz96jh283+p94gbQH1qxpLGTMltjp8o8HnP2ljYV
n1cLtM0Okc0fiLkl7dq3rk2Jg04Rt2mebJWMaIdPFAL/tEiNhZaJRyv7ykeskMbHpJ4LAxxW5SYQ
QHU6MdIRnDTlXX1AGuuu4NKaVf78r77nn1jAHz8VZl+dIToB4p8k6z+22fh4QmGMxOagxskhmkYq
JecKUmAGZn4w0XEHXlsx+1R98FcFTUWKOnCqiunQ9Gyz7JexoZ0K/zkYKHRugr2FS07geORTrYz1
lSwmN3tJcpuDKudGjvu4fFBWUHF8HEWedByhdpdsgEsUKa8rl4PBo6ARWzUE2rx7JMPsqS2CFdnX
VHetfm0aMpBjUpbpXRhfprLbKNCbFQbqBexAud5UPa0CRQWx/XXWbFjYg5qjo8qBhtVNDv5yOvh5
+H+/hkhZJiwOQhDy7+Akpkmt2HUKxToWMrCUfI74AbGUjnBvfaG6TLQuG1hMkIfhzfuvwRwIQWsM
u0NStUs/vIkscUFYbIZCWekonxalvn57STlKEPpuxTeJaup9qPVAlMdzb62TgdQtCbdujP7y8FLn
+ee2kekYIRIS/DKWlN8OO37hMYqdohaA8+hy2BEybWMVlq0G+H0VdIGgfje6yKkM3bGaNbulIaD1
B3sU3cNRLqMzfc6HCyATdpUPy6gEgp7fKprIiUTuihHItObhEaa8T7b9kPvLYJ0VgYWri0q6DUCc
U4qtkSAqbebMyluiB4uWZrqelty5uTOmX7SjBAKgIBzztlIIvNIMRZo7whXnKwaUARfbVKCcrNbb
hOF3mEkrnTBlkGNXW5ZZavvaiJZsNzkw/VA6kFsEj5e6vsguoyZHJzk6hRAdhAWMjjr6tXluvW49
C2EdJ5M47ehMqgha00rVg/Tx6ycuFkEv3kbh1lBkdyKmZSIbTBOJK+kiYcRrFdAgKCSyGdh9BQtl
zs3ynCQCoanRjee454wkrkD+FjinmY1Z/kdi6tvOYMVVz+1UrSwV7HV5kBN65tUFfT+/xhCbGJbq
iDuLGUSHq3u2N3k4c0cAvoN2k7kaia8tILeJ5tUYrjl5cyVl4kEXLeVN3jSDC04BZRlmnC4TiBcy
lIj5kRX0M77v0vqK+ndefNTdBT6zU9qqqGss/FfT83dqdR/88oXStbH7anz4KMAvkKcG7s/Zr2Jw
l7/FzebHCUcmx8AcR0rtLar1k2T2bljItqW6gdjYvXRh+8OOynrqunxRBcwCta9hzvURSdHJQQhc
wL7swGT3tI+kIO4yVlKhk9Z6go1IoMnBpBZX5SNYvF9pCkzoCatqvn7DBmJ+/zYJ9G+LyU79ZZRP
s/GS85lqEtjh7lIb7OpU13XpgrQ04lG4suR7zmYbZTCKVl7+XSL7evNUDh1awYQ3q4AEKY34W5bg
FuYg+jVqIIXXvmBIMUf7abnNimTFk7cMfV6vSNKJpj0r6VEpQxudigFdk0D+Dh05r+0Kbzm4fzb1
dQNcN3hWpy+5KaA63oriO8eQqkXfgkUPgeUUvt0LtkarCHTuyQJ4kL2MiHgVWnTp003WkkVLVl7y
HMM6sHqTngGCnuQFyf5XAWUbWMWPQW46yXCrjVedJj3D/Az0Rynt85mb82z01PEq6dYA8stGt7ds
XZqJWm8szxN7ip6zF8L1VN7G4p7EuSPDIKh7aoo0nYKaR1lUL202svf4ysjmxfAYBoVR074k7TK0
L0Qt11H4143I/xutEiViri4rUBikH6/OP5Y3hkntMI5ycxC7dO81Pe8FLrxhqTDyMa2otPVN2slr
n82OUsAwWbd5sUtmiFCgvw4EvKPMXJezz8XcBslZ8a6CBnsawDSGRVgcrb4r+Oqecu6layDchOIB
p8GSd2JP1VR6SxEoLd5YvfrIvV0OoX5QPo3prkgyKum5Zq+CqZu9Cdtcg/aSio4i5ErdMcdrNh8Y
jNTxJkqvXSsM3ieFARUB0ZG29B79cTLJ93snv9oPRMQ5cbT8jwfZjngRZ8ORA6BdcxAUVTbgnPB9
5hSI9xxmBbsnIzmH0+D74+IEy/SrxNcuI4zL9A2KK185IWcMr6HhTgBkkiOPMAVv/ZnZXC87Ccnp
1GoWS224wtXgNDk/4qR2mfUybPXNI/lIB7hwN11CqklnFoDGJKczpV/qRA0NfoVO18gmqytq5qmf
AoAFbAH0W6C9zgd9fyBxklMPWzIGSgMSe1H+iES4Vvt5SItjWJieZGa/nH+gZEBsbyqCMsdG55cJ
FMI/MAwjyHO5vE1KeKOeuenkdRvwz0x7UjRGbyxC4UyIYQRhUVKg47UmG5NtMl5V0+2FcyI5GpuG
MrxGxZPEsbLQ7r2/Hr1vy3yjd4j94ZhTjxG9tw3PY4dt9F2mdCNvnkXt3Eb3KBudnGk8SkVScROk
X2ZO2ct3WsBjlVchzItQvEb1i4J9n9TwUh43hoS0jXs8m1YDBcSk5BO6neruCMWzfe471JaGvHS0
wvNOPM5B9lbDtw6fPUvUROhGV7WVLrXLpGS2kau7+RAc+LuQIvGPCdamWG/IvC/nd15oNts4BL4T
so8K4EQwEByiT6PC1BxOy1pzGfSbIrfpu6wR/q3bXzOJRFdGt9CnU0vjUsZZxG9YFz4CaOqKfGza
uyDuY52RH984vFsVi945i4W1T/dP3vLLKieGBrJxnn9mkS2mlOVbaqb4WI1Te/xcVcOyNNE3mBC1
dXsyJ9W9b6+Yh0jimHsFn7c2XppS2ZaqrVunegacZ8GZeNrSUisH4jYNrU3xMvZg28WHZ81bgf0U
axslIKQee9tgaC6lV9KmI3Mz3JEc4/mcEq6D5qEylUzpWYUSkIE7CUTYuQ3VwsNIotQixy88yR21
yvqlpPsDJy09fe3K8oNNQjy6OvblUdUat8rgVqnxOktfpJEQvbSKGDj00qFk56EW0Cwq0IW4AWcD
daSprtR/BRL3CRHDDOWJQAEnw3m0x94ZFEPfscFcVJBbONUYxpYB8nxaify7zmIo0kzTYFEIKegb
4a9B+u0/WC3UdtuqBlGPlMZO366D7GnK8jU7qqVER4UX/dzZEUl/pjuE0n8NfIJMIzO/Hnvy68MN
L5WT09XhPZq59dz8mnifFOV+YorcWRQbHhjjMZ3r8FcqEKfgTfNWpBJkJjpEPPjIGJjzC16DmTh3
dzNwLpSJ/cEtEl7BQrCabUvpWcs+JIsOOP+I9aJBOa3zfYqWWAMRYhdg11XKyQNag2U3zFP7OnCS
5D6kPAr5Xog3E0+7CONaYkmpKRkPuq+6uZNN1FEBLUwdMn/7aOzzAmEtvevRU55/FES+Zw5HC6yh
t7qVOtMImFFX7ZFReu8BtTkn4r1GtOXuK4Gic9PozCzJdgch1fDJwxP3GYKGcRmwz0npxp8fwgo0
hfgICvKRDLqXTXtVuzuC7LJEeJ1xCEKHC/0c1J9v4yJtLp5+FpV33/pUKsnJ9Ws/fGfsTkNK3z1d
crzmvWdvKMVPUknEEOlP7FFDLlb6Vg9fLZRCsSZ3vul8ml3YtrV3rUIuJEcxRg9mwMsMC4dc3XVm
aBK0TYIDQQu3pr0wnEjNu4oJgb1jhxOuxV+qYCmc+rfvviSYCMsHZC9ejAE1twdzLIprRg4GEMtg
bgJwhniditmtYHw1H6FnLkLf8cI9hWhvMa6BmJpstufBZ46jBz8ytyyWMJW5tvmpZJfIoE541BxR
sUXFCbGbyyjTHrU/SCKDeplYbCGeDOJBZGQo8qYu0t1YIO3Ghj0KJBCKbW2ddG60bc3Qo/bOuCkA
7XDKOmeKyfJcUefkCkbvYiBpsQn15ZNfZ3YafJuN4ioWyVv5Voqn+cVpyuFqiL2L3lCeWPu7xvKZ
rz6KSwK6pWRws62+Yl5rinSyoovo26k4u1LIU+cvgX8fyF4isVFCiGC0ZPY6cuklrJYo1Yn8LZLQ
qFoUiFpjjf6WQYxNGOUsRwoyWyQxaow7gw64jjgDtpSgufD0E+Q/jiFV4DIMq9rVNXBNJxNkjqFj
ZmGljBhAFGSq9mraLaSKTa2wm2jSJhpe59sYo1WpvvI2FizL6ea2vwl4AvmxLnjpB1zvGO64ZEn5
yTLe9iT2qOKdMw864qaOO72W2aiURPTotsuqVcF2MEn6e8YWfzQ4ffmDU4/KVqr9DacEdmKLNqtd
El/2wGROZ17Hs5H1vCUDshkY9/B8GdN51jAHRd1FzjyGYoVfTDFcuK5eG5RtTh+GchTRZvpbUvzK
VRvndk+liQwqQ8O9bQTJusu+RYwPJXLySMOD2EukkJYmuI0Qa8zsCjFYwzrTHofXhB5n2U5hVxNf
jk79HOYMWdaCT9Okd1d+9rEV1OTIJHM1lgrzWJg9oOtC+tY48liU75jhTszetJrdzOjhzeONFP3K
sIglIxupEJomDxCO3REXNd3a2If8R421zo+ufPiB01fMH669K+/PFqODpzYgLWyPXF7zi8c+a701
AXU8BNF8mAiqixxhD5cLkrWrhg10wexTihhqIJZI+zrkCMOxxktRrrrPkPqskA0OnrWlxCcx6wOH
txCBT6e3qIRUjiJiHhvxTdChdMiXrihneIE2c/PR5smccJjD2jcnqKFZ9g9NunqEqd59QFOFehUn
8BxmsYt6mh75ytO8tWso77xXUovJj5KgmS4TuVYKgICIYixf+/E2LwJDBhFVrJyRHXGv75kKkahv
Fo24nc8PWibA5lp6w8YYaSz4EiKQnbvAoqOPRDIhnRgaZrceTRiCHcVLXNmRgsCxeYr9uz9tsJIq
phNMzLioEvwsUYH7WNqPicFUYz8BwtFIPEjUwWBfL6mLhx8yX+MSZqQGk7MH8jpbcX5mOxqpvp5p
Ce2OKh09JBbcaC5SM0xehm4quGaBtTr+JTTvTQbxSDo1KgHTYTNkX2F0y3SFn/3dCtJTnq5E9VZL
M8AM72Wyy9NdMVsLqMQsriqOpJh+lWFf8KJmGCKzMzKcvuLyWyQC+drS5b+FbHWWXv+tVckYCOes
i6no2Hh/k2atMfWKJJDrgwiGUSS1K+ifQr8Nm33dBq4iZ6T3sMCgvQ7hM4OkscTmRr4YJOOU7lvC
/lYc4P6alk3SstmQaHXfT8NnqwD0A7Xezi65uZYQB2vvbxJRd6scIw/tMW2H0SWaB2SxCC/wrZoK
tHO4TSJmvfRnKME06y/fd55x/v59VRk77w/lFK75v6Vow5SiQmlG9M1pPoXRKha2pI28nco8yiBB
1nIMGPPjhJ8xawk2zuwQzv3ht8LyRPJ9HpbW8K1oepSUfSXtNaZnHackDa+kziCzwuuGnzEKv3yS
LgKXTLt08X0qFQ7B8DcK6xDPpWRzc6vGziOjOS380EsPfg/FU1Wh3IICZ0D5JITGGkV7ZwrYTszV
f18J609qgsxBT4Ixgdormr97GDp+dtYclF6cQXbvtZsQEvr8mt6MjUAHe8DQIFoYzD7ZLii8+xMt
3moYIS08ZrTTmKhiku/oFFVV+mAXHk4bHj65YUlgCZioi1Xp2KxokDYM5EphDQJgG2nZBhFo1XDJ
/fJDZgmDRiixGNAIj4RgghXWw5sgP+YYZx4d/Y5tyOyt0WYZFO83l07HaMyVDtW9GQSn1m93iSrb
5VDti6jYxYjI6RDYadKteoj6Xr4Dwu0mU7HtE+WL0AvvFwWoXMnkJfueJHS89BBR/OhhfFaVdFd6
xH/9tQV3OOve/EJir1k5lYDLfpjwX0obNn6iHD3nqoHCCMs4e4oZxCUVZxbxL1ZfSf1TgAWpQ58J
1hfoNtrvZGcxSCa/7Xh5E7VUZgNh7dklyc9cp2POf8q1Sx1zFDR4P64FBaOvkt+jvj5JhbAplGyj
opobXXXtWrRYod1LY7nK+nEZevlZFWav5T3K32sVIzbbtYiWDY9SpLZfyVrnFn7+rKHzTxyf/eQs
aOYzbQDIJl8StakGvrkRozVLLJuyMq+g2HEaqAkb6MKTH5PVNFbTaxWUVKYH6ylHf9NfdYCOCQOz
rnhPuvqY+cET/TwLhSI6IePdnTlWT8+AOOzTwltlykbN6IGsexz3vG9E7T7U0cYw4rOpr32K+sT4
kQJKEM51BSuieMYqdFVSEowdI2LGCYFQuhNcPLMW7LYTTlUnX4tAXWtYKDtFvJej7MqVR2h2qQoP
2aT4kblSUkjnGlqtHIDTyyJ9xQAHuSZ/CyFjNZab4PoTfVKRUXhGzcyrZzNrlhXIEdl89DG5Gnat
BZ+4bI3nJqfMiYkmIAkO3Scvn9ZWQAGe3z3qItv2Q7sw2GKMReoW8SOXu0X3IprWiRpZxKBWpdW3
Wg+sjP7U430Qoe7olEkS1OQUGkb4RWBTdcZfXpfK/731ZIvoA6E+IFK/xWMoZRhivTHqgwff0cd7
ABczyK7a8NRFwD+bfPVzrCfNNvYno/ueJaaiddHlWbE5n6PIYrq01CPhQzzPzxo1eSbe/znREVuT
aynBvcacW7d8T84coh1ab5OxT4JwJ4ukGfyvMFSQXP7y9jP/9B1hJUMGJNnBFFqS5y/+DyEwFryR
OS1fDEgL6MHoI9OpSMtLJ8rAsDScmeDircCELpCkmerhPdFQzcRzkJ2aFjtVxfPQ107MPdErfQXv
TbY7Kr0N/BgFZYXiRUCuqEmo9Ki4TbfVOzq9OPySdaC7VhjHtUiMZBbN5JF67Ma2vF0mXzu1WEWk
+3LxKBsuIkHTHpUMMqaU2oKgOULyaWzNypZGmvbssn3TJFrUEK5XZkJChKieiQA51KOtdC+aeU8m
4dGGqC099n6fzpzYB1wp21intagirE6fCEiBKRP3Fpl8rd1zNs9Zf33fRPbHjJ3K2HyjghnFQxY/
kHT+eyEiAfnnmkw3lcTtrJGyI2Tz799CUbmAcd/VB1WHjMuB2aQ+PqIIOn8z9ZpODC/8SjiyoFnY
2lA4yQirC2d6gkVfjCSX2fmHT53ybMpCy8M92pYYOkO31e9xPm1LkawOLgJzgu+lwA9I2WRpC8uY
K84xDYmjq6QINx42qBFYoaSuJFwhfYafLsI6K/YVO6DZiYzTstbsMihuFTY/jiiSbz1Ea+TIHsCq
Icmv3WOtXio6rXsDSYP8ky6Eq6RUjt9rJ6kvD0oy2gFTBNNzgOYWNQJteuOtkHNazmmKTBVEiEaz
PdyBER1kxcAOSm5dIX/0wbQKY2ldQMHPgZz4IhHhJN5Ngkp3d42g70YpZqSSDW2UBnhU9a0OsiCr
8LMyCY9V6RwhUooVmBfrPJIXJHI8B3sUegjZlbWIw1manDIjZHXtvUMeAs1DX6H1slOTN07zrhhr
90KxtpBzXiStegv6cxHkjlhfguAbbo9PPooZnjMwAAbeM0YkOiU2zMlcIySS58O5Xsov2iDeAkC+
GfzO2vSoxquV8xQh/vFZ+vfeY0c1gg9VSnbjtBidukx5mlKGWQ21ySH+TrPRdkw07IwjtViKe5U2
ITmWdyPHrtlfHq7Ddlr2fcgk+ctnx1YOMuXGNAXon4AR0WcN27OseVi8hij+YwYqsBdiQtwLqnXN
ofH0YbvyA8JDvZI8y/zEERiVUlc2I0X16M154+1laWtxU+Yi+rRya8xqBi33tOdiNeAuDkXq6rX8
PAe8O6aVylLXoSL6zZKQDWN/5lS0TcYtnbnoKu16ZkfCHFvmpjmb8TxR26p5P6HzFa5OoGIYj76h
20HIEFW/Z2blTDJG/Y4JqUU0bGALm2s7Wi16ci8SkRE4H3ZuXjhQR1xIoDE4SRuu/CyMZ1XneMS9
FY3zLlmr+bpIAd5paVun0yWwKjfnpBcB9+nDdTspa1KJGN4gy2CByjTjEeMRZ3ZhdKUzD+on8ef8
PKIZpvr0kPD6NWTLvFx+YZCEi+hnQGYwU6heB1ZL3kQrpq1OVX70MifBXC4/K8gfU5o+mbpgT/ST
SupJehEYZVUiFI1h3Fi8sBe8Vju4WR2oHg5zdfOWtjWmq+Ci+ZWrT2DR2z25a15hnR2bzXLgRDng
bZfS5seexf7+h8ZnbmMKb3QJKaHul7UnOXGI9Syoz0WRuFNU21S7rSUzcxSUAtPvrkqk8KqJnSFJ
ncDcB5R4Dky7azT7OryNnLVL70tPTwpqRaD7rHfJRWk+UUARxMWHqPjzeRQllNG0QbIVxZPUSW5k
L5AliEBTzaccCiZ6PjrwUFJlQ7HrUB6i91qUiGJEK5gQjtTXW3O6F2G3TKkzmSZ19j05lcmPQLPK
KFJ5j+VBpsGjoBRH36vmc1Nea+lztmoPw9WA8BR9pyb6eZSvLeJR84wuMel5zRJ7GpODwMCzNpya
SyUE47PH1hNmOHTPjhRk5IrI9CNv7gXHFWhEHTZXhFaCR3jXsXSxfQT226oMjgJSKC0N9GV9KLxk
1/oaidSQ1meSCtI88iqXgl+cOUZTg9PsdaJHmF9Ai4gCghfQcXivJbPR0HKzorrAUnUjkXpdXTmV
qQlcReIRS69xStzFC9pDoNdb/h6+C3nzKIaLV5O0f9RI3zJtD5q08xmHAubWGhXT9ftUl0tLK3YS
UZeSYXJKc0hNamShFcmT2mpraUq3rf/cB6jPae1KqbAKM/qiTBaWLN+xkF8LOGgqPg2LX7RpxxfD
SogusF+L413fQ50FpWaxx4j8L0lNWHvLrYWRIMQDItAy0CgvQ2ccSxkom2+50xDNnLppAAIHuGim
HgfsAWOV05PB8hWkyaEtogf/6rdBOMeSradoqFyOChRIUtBcHzuEF4jurDZAbWLYiSywJu/NYiDj
w2iWUUFNCZWUbZCAND3ftSV0uVEDOct8ol2h+jxJqXiIcY6JHMKSllNXu5OL79QAb8z6x4uuv5QE
tOIaBWV8aA3lt2OzsVJI/vifZGXPvDrgTub+jlhA2aEb2YQaTbEffjZBaGwI0zHbRmHcVCrkpDQ4
V/4qlExYlbB1s+5s+toVuPhaT6snzWo3Wjo4odfSK34aLy0SbJY1T6LqlOGnpnjPOlpCQ7syMrRY
XJDUkJCHg8rBmskZtNoQX3V1xgbQbqoFmW6HVt5FvZGW9J9TQrzVtvUewQ9xYmFtra2wBfexJLO6
zJwr2trW448b/CkBX0TL1V3odx5Sp1i8SzfZpjfZLs7BQsRXvVDXc3+XuvLBaGz7veDyfl8Ez72t
LOkQXly9HSo9ZW4MT/iHOYu6819e/tJXvOX5G4/Rev5wBc1CgKO3Ch+D4Z+DaWTD/ALw2KbfDC6X
mbr5q7hQSToQT3Z5C53YjlOSHLn1Gk8VpUeU9y501+C/I7yx2kJ2tRNE2EV0gDtMV939FlK5/a3x
B2/Cql30C3kX24ws3HHxna6wwC3ENeW/WLLXOb3UdM8tukeKBWgxbtS9wqflTt+oCwdus80NsRr5
n4Sr+W+AJM4HbJbzt/GX8Kds6L0/36x6BuCzvQpbAMIrnozF/C8VSyhBS6ZtNtd0cq7bzE34NuKa
f4q/8Rvj54kVfkKvZPLIs/pEtcCNxNSNQdKxOnrtbN5f+QjAHc7qqKTih0leiAOQ/Ts77kRufjxV
eUg5jNWtWzyIffLiFZCqA4oBdomCIEcEsfT8ZRHC/aPFp9J3kvcVkTDV/PXkWXstapatFLpeh+WN
RmP89CiR3zExlP/eHkt/Wk3xKrBL1DTAEyq1Wf/eHatxnMWeHnNSSWy2tjU/QkPxAn+eSdBKHyPm
qYz5sPDG7PNqRsX//QHk/7c9NyS8EsBXZd34XX4woN/lUWhVB3l8ZNmjR3kBOWf4D39iUrLyCaji
cVR/Vc3eOyXxlxJ+ja8leH/PeCiJWyvX//5A5v+5Ihp6iCwxup4PcL/5xyMqJpC1ouLQjuOq/U7i
lMFE/D1yl6s827nGaZ3KeyKqFogodM/1nM2pKuNDYMka5C8x4NCme/YYYAAIG9tnmpiQmZ9y8xkX
B9iTL8TSaxmTMUrlLQCfFfnIZNh147wlwXuprkaAtwbmTdj8pbIrdTh9RoT/bXobBoMuco/ocu2/
a+UlxtvQRjf8NZUmb3PO8DQjTGN3EcLp1ZI1fFT+tvfWpUkaFiagpxq7ORTaZvRsjbhReN9HEyUp
cr9p9JG8psfIWt5yMngL8dF0LPu117uYwmYz/SxXzQNfKyS6B+hvpUDpp6I0vP33zzArpb8pqQaK
sQlyFTav+uMk/ccJuu0hc/lSXhzA1LOrxzFF+MJAin/897+jzAiJ3/4hUzRI9UjgqbQ/oFBjBldm
Muv8IPUt1wmJgJoA6g52ZZeSmsrteYg17zSrwfiinIc4X7JopdIdmGaoRuYwJGyV8kzwJs9eOsBN
FVzVmKCKVU0LRTM/LClh6OwomUXVQI2rkPNeci9hBOXQdjEmOlEoL//ytf68i3WL1JNMJQzXUPr9
Lh7jiFvNLLsjpStSuhogbmbSR1ldZaLU8sGXDqK2G5mFFeeGO5gXb7IdzLUkX6P2C/ZqX1zD4tFY
r5bw5PEGSNNHpL3FylPcvI7DF8rNIlBe++T8l8/9p4KugwQCSSMpiqgrvyvoHUZvUTVAFirRtbOF
6kwZgK6cx/qhMlnDCaz6F69+mMU1DXVbVV4Fb1ia2lMaOVpzpQpBkK5Id7p6hCgsS09S8BVhMFEj
H6HsInAjGfiAeP+2KYtYdeppVMqvWNoXCb2uw1eU/+V9ov/5guMbSSqvElmTkV9/04JkuZiAFWTd
sanXnrgN841Q3jNk/bbeiwQWDHh6WkW0eSmxW1IUTuGtZ/NK3nAlEKzsFtgjDrqC9IUOQ1QP1334
jWy7jGkEnAnorCBM0P25x04gIFDOISI8H8HVy19eoWFR/36BdUlq6bVXf1lnyCJrw4AMZgDOMBKO
SAhMCo509SVsOrox65UEA2ksNplInnvMESvBg8EXS09Mb7wCF+5floEfk/6/H0OM+5rKg/7DiJN/
I73Eg1Ck6N3g1ItzpKCHJVuNpbPAnzSCpWZ8oQD/MLDlKJHbaoCbCGj897335yvHsEyV4CW80fnW
m0W9f7xyOLHnkxjK1THFLSM0u3R6moLzoD399z/z5x1uzjf3nOvAxg3++9//DJJn2nalRR6d88QA
9iG9A94JPmVMJEV1zaW/+RLx1v/xjuNWURk9iJauUd74mwQWqYBIWe+qY7Xq7tESL8kScMLNuFQK
PsvlJOEusON4Pdw50aNdSZ+HrnYwFCkbwy4d3e1WymKwwZGf/GPpBC5I1wM8se2AiE+AZ1Hcq0/1
oB4oYtnQFLKLtnSPb0mAyLtoLa9Jhd4jHIpM7MCA2tYloukDj+wqcK23WloKL9JF3CqfSWUnmEfu
bCx3wReFcXgN+rMFHwzl+65cmrt1Uk7yud/mt/JWH1OnPMQODLwjha0rYt02lW6bKiXmyqaLTMZS
P2NTXACfoDKdAfKq2fvTIq0xSy6TwBnaZbvFHHMyv+vjDPn40tZAC854CVbdOlpNtrayVmgyy/jA
0X9XncJdW93SeIMQPWEad6q97JJfXFknBhG7OF+WXzMCBKVzXR+badVpTgwf5zG6AsWr4jZ4Yo/1
Dm/Sbh0GXDbdapf2mp1adPml9iqzzZoWBaszyYT7/NyXzDCX3lF5y3f6sVyrR/lYfoyv4Yd2STbe
g6SjZi2Y+E6r5EXaVycOnw/86v11ePG+wQRi5V4Z6PzyVt8adsFvaD51O6ivSCl80WPyJu375/5d
g/jmkcmd/4Oolr8LJIWW6nf0K0DYccszFgBtVx5KWpkW5bl3+agRh/mEm8X6jH7xQO76Q/MLJAn3
xbjUl7VbnPRb7K8a+kVgDdfr8oitahmdmlf5CYQN4iSuARKiqZNfvTd0ZWzSSDv9EbiPPW2zm3Bo
tuz+pudqF7rWQTqjXkGc+Zg+htf2a7z2lIwGL1CSuz0/m9sfeHCDS86vrS6eAptPiiRw4qOt+GGW
1lJy8xf/CU41h6uJ5P2chlg0FBcCGbpKO/GtunHywb2tb5od+DLm5BY9IxmvoUX25LPZwTLyUj+n
D/HaPicvxmnYaDss49kbw8yaO8tVbenIcjlG7uzj/miv6aOCOT3NPOSIf5LICI+Vk5zfriS31tlB
3RVfxVlxxn36pNyq5/qlOYr7EVEQug88133xLO/HF3n19iXQ3P01LK/SUqTDk+PO/H+cZRZvbmvj
O1rM50FiDD9nndEelswKOFka7vuMF8PHsOgWHLmKwy/+v7u8fH9fL3AhbcwsdvlSvXvYJxct2+x2
X25YBAJxrY2OhGWQB2A/rkR7tONNsthUjr4qltSMhsvumbkCZlySA9+CO2mrpv54jRBxtUX/ZL3X
b2A/P8u7cFC20U1zJlc4JDv2wDyUnw04hVeuvfliHeOrfzaeNY56gxueiIiLtK98hi/1nZ8LCut3
QvaKJYvkQQGg12m2eH9uADWY37SlbRCa0B1JJIC5UH9Rf4Tzs9WWw3PJyBxzpkdSxkGt4O55jV6R
1J6dfA9lCQio9egcKPXfwoED3lb5H2dnttu2lqXhJyLAebiVSFGzJduyY98QtmNznmc+fX8MGuhE
No6ALuRUpZKcUCI3917rX//w1oLbE7tlLos35Zzs/MfwVJ/4RRp4Hh2S4mKwY9JmYX90i3IVr5rP
/g5dLoQ5Cr6iXkCg4kbpa/2dsq49dbOYdsmAAVkTKp1V5ESHEeu0+I5Od50sol39YG074qCfyrvp
IhMmi6YCBbO8IJnZNk5I+Iph0T4DlXaXGFNQRtqgV+8ahi+eHT6oOzLPLtFr3aA+c7DIFd8btzug
+tukJ9pfUK3VhAE19JdLfGf6s11buyNSzH8QnzEoulSu+mw+S4fh0F1wGKVuek7vAMye9TVkgxUp
PR81Mkrna1hFj/5R3EYb8axtjE3P2ktet6TFb/tluELlv0JnfY6fVLd0UHkcR/6i5Jydq9fu0rg0
vIuT/uCtScp1IMmvK7dyp0P7cP6lkE4uOv2y+PC/2PZoM/vzKG/UemGt052yYcjO9fDaXom7+AHP
yhtOc98nkbPJlUa9ScXMmXwlXk+CEc9WWHVHH2L4lJz73m2UV9WDIxrcKDOk+YD/t9ThWqaimuQo
w4y5LgjjWgjboguq45zmiS4A5RJWJjjqNZBaBbYfhnXIZAb/IVDHG32B/L0vMNGV6hSkBlWI9Gck
+1eRM/VaSSMTlQj/KP7kFwKTlPh1gHs2DSep3Y0VgY/4VmvBKjOoT7pPNVkChCGUJeEHU8r0UIaQ
Ae1Q/D1Yt8I2foAj+Hh03ujaZIZ16lyj/fXxxKzzyjGLy+NQBasW7NoMiJQKs1nM/eGHv3wsEWcg
sMMHv1dDOjHTePvv+uzPcPaf50OBRCUqQ4gQ1e/+pIHWwSQNlP7YDMckuI/NZVM7rbwVBgezqq6Y
zbMGZaMkZME5Q7bJKny83vQ3/ywnS82gy+bMXpNCQbjMEsq2JFDc33JP+bZg+ZBo0SzsJCDXqNdu
C0Y31IMuSP0xUQ0mEF/zylFpLdqeseD2v+/Idwfn+WIyDRmhsApN8lX9SDBk3IZD2x+9bsD7ipoE
FlKvnZk2f1pKscs5tTUodkJw1nqaXUFCOblhwAaIfqtB/Pb2zJ8FY0RVQiDNjP0KsMplNRl5Pfqj
jvY+sMtutvAZMqxsMORxZmbxdFCkJ6EpFyTFFbmt65fSX5MWUoZuWZxHmIDM+qpVdT9QpDTHUOWu
2ThIdZhVAXf5N9737wgDn9jEkEAVcQLW1OsBtCqmvaIHDVaZ2U64Q/zXQOZfqUtlneHAtipKl4DD
elX6btLbwpveOt267O7S7q7BcGWhr1GtzRHewA3hYqtx0r2P1qOJ8/9BT2+Ny6/3pvmzaqIIZGDM
LdDV+2cVgq4OePIc04kE5JUuv0ZYv5aHpCTD6fHGsvq+E3I1hO6WAfpIvqQ2P+u/3vaqU6oqEmre
tH3yMXsAWysCWrV8nQbrDu0JNTsOjOZehyYVbPNg7W+H7kuboAw5orQK+42+QeELAR59EGSRu2rN
RCyv14R6TpJLcnFbrTOYF/Ka1Qmp02Ig+hyuZXjA2EeZJPMsaHDxj2pxrV6q6iIsF+LD5GEsMtcM
DIyz1DVxCA+PTA6fMAN11ehRVe9kUPPqjfoMWxZkwMhVKvhHeEttFGHZdIsQJem4nhCbMiJVjmm+
jQ7a7+QA/pBjMYj/HXVYv/NepWqu4q3TJD2MPrabNibEIpE1kr8WKPYHYkNUG4soFc1SdOffZcO5
+IS1nE/hjXX6p8W+3vcsnaYUrbqC98AMZPz1NEJBTi2sZbB/Jr3x1G0g3T/TKrxbR3oT5mV6hOPR
UnMzQk2X/QaWCOOAtYYE3h5ewlvK4D865quPoyIXRkk3w1eWeLUUy0xQJrEM2qP14B+VlWRj0HDu
D9ou3DLkEe3yTLInNjB7c9uejZXxC9u+DRKhx/Ypxod4Qcb9yneqHaTuzeQah3yfPwLnY2ExZ/L1
v+S76C17E6EnOMmxfIwoZGN5+VUcSLvFnAZajoq7S7EAjb+18L9BABI+z8CavGMzPfYa8w7TIo5b
L6mPoE/kgKMCMGiwWH6qfChZBeFKy7YVpk9htqhEKGK2Ml4076F70qudlN6gYX3HXvg4eH1Kimxg
3aNdwwOpADe9RbB+FLRkVXidA+yWMXPR9uFwGMQLRpz4vx+huR8YTIvB6r/3ge8jAK6vaoAvHC6Q
9a+Pl3HMwyqQsfqWPZIsC8gIq6hHKkIH10ZOLb+K6f1kvER4KnjhMSg/onznyzbEPoJnGYbl9aKk
oB0+//tzfZem87lQcUKKpFRjAV5tT0moF5YcJ9WxGLWXurTO8ZvYhmuBzARgFkfxXvrxhOU4tCJ5
NQTDqUXWLOofGFvvFO1RY8R74xPNKNjVO6FrAGUcgBq20tfvxEhM0jgVanlEEkfaI1l8rfnQYWiD
rnpRwHBIg8dEejT8bGVlsd02ZGXUN0pl+YcTWEf0zXRE5958uy01Fo51ktXlMQGsKTIgJPmrjJ7L
CaFdgvpRdlL9V91fyoIA5PuxspxWex/C9jGMXlPDe86hvVVYFM666pulyg91ERMDUYZsrkqwvq4K
efy1CqbMfnn06dTwHcTFo0+dqX+WS7fGyLr3vzwi2TPxIoontdJQ52IKcI/NRhfeivn75uP2p8ie
oTd6C2C3qx2sznvSv4q8wcCJuN3pVZktW+KzkH5OqKEM4dZ6/YY0cz0sIXSD/xDvd21iN0Ze72cS
YdJyZe5y+YX9Uak7XM0utY/TMXZXfX6YmUM3VqU1f5GrZWngJQ63ji3N0K+HDYmnq6kxCQXsWCga
C2lY1SM2q7ZEGFmDp5/D0Chol3Nir7XAF7fBlXA6yvKjGm2qYTcNO/A440NQHR9RCzA2iOKf/0Zx
THyTgbsXABK4Dl5WTzPCBPC37d1s1RI+0WNKAMXu3XqvPwkag4kXQA/6NF9Qbvmf/iXAzX8TH6DZ
T1C4XhDFqKfo2dwndPzWOXmzzvoDZ8M+3ReOwXkRXnzH2wgO2RGrbumD6KiAUQQmGwcMr+yP1jbc
cFPa5CS7pFpvJ3dyh224wQt4j0B2W+yydWljHrMBRXBK21q6JrhDZPv7At7eHTaxlA38aJf8pEU6
m5L1bAOdZG/RUXAvmUvXvYFKcczuceZYjXv/hWOK9TzOBFAo4UuUVuLK+6j3oCr37b44khVNQ7LI
T/qq2pYP8k7eNTpRtwtksbQg2YFVvorc7JC47a5w+x2EjoN5Xz9bj+l7+SxyZxDKwMQhD9C70XPS
J/ywPthA2TN0lSnvdYaqUCWWmFltedQvaPUP7ZatYj/DpqjThHW9Fc/W2rwEmwZ1drSH7neut82q
WQkryieMjfnlemutxVdYv3fFR4mXnSs9BJvRFY/DnbXO14i9pY219p+FnbCz1gRynKSH4a55Ad9d
dS/1tkYw8iwAY/Pi7ZH6ucpDvR3uJJYnqPQZwSUCptfql3iufnkH64HIgLPwYLrNfi49INUyaRl2
mNScYBoz7N+g795Vz8a9CI/naNz7B+8xdsWX0JVP2lHdhG61Vo4YrINcJs/eo4eR80p+CZcn/6Bu
1M34ot2PJ31DnPFa3ihHEFFXO/anaqduomeR9VWsrSVedW63NfelPbnmnna7WHvrE0txWa+KtWr7
LkbCa83J1sUaf+BVs83WSLzW//u7/C2YGtre2t9DJH2Y6DLmfzPeTy7/hhM8Z2uvAdoD5xQ3ui25
jRPuu+38T7z31oob7sU77XU4h26zaFe1DY/PWTQ7yxn4CQzMt7cXNH82MODi49P9ANJ3TgQpLkCi
9uPJ/bCWH/ImBrZEKbY0ltmO13utHUNeK9jZy+mo7+V2kW5ibFJwroBCES3JzJTFhbm2XkgAKtfB
wXTQw2CjIuxFV3sUVtZ+RsFnRD1ZGjbToB0Fvxu48bvu8FwX5bqwpQ3sd7taGfvAFXa5ky50p1pJ
m3nZdS/zn4OW+GjscYHkz7KaNjf2xB/OIdQvpoq5A7WeLF+dQ9WASZpPwsAxjsBUMwePf3k2NjPK
VRef6+yCUbdFeluPZxpW2P1a6s/kcsryxQh2Nz7LDwc20itKBpPGjnP7qmU2CiFQUg9QJUtWhuXS
5nqsCtqk0U4Ge2aSpreOhB8vqaocCRYdLyKwf3sJoDSjIzasPAoCoos739jNhxG5CsbGqPAJdCww
3eHGRvM9zJc7rjBhpfoiT4VC6d+rBrIuiAkz+mPWurK4rhO3/MgmJ8kZgdvDZxf9/77m/11Q/veC
o5VLXhRmoGmwnqANzuLwZcHYiOMP5RkTpMhNlfWN5znDLVfHrUm9bCAttyRN+QM4/NWoZVEwlHE3
FVB143XdkF7SEMh+SYVP5agXhHK0tJ7Mez3k7RVvauj+9wf4oX0BIyBchdWkyeof7ddf168KmNld
XqFCb9ygd+MBLRMR9TZDYhm9bOH89+X+1C3X35c6XMeZl8ND/lOQ/nU9MVTykrhIyos4YGIzQZ9g
xhGNDkzKP6RR8jm+ouQV+naonqFfLItym9SuEDFiIWkqO2hUXoXwKNN1D2JsF4Kdyz5uErGdxGdJ
sE4QIwiyBn+YnUoHbVjIw8Vj+BbCNkJcqutQeKJtOai71EwcH5HAsNdRtk+Css4pgdW2+hwC6oOZ
Splua3weCyV2CD5b1TSTYd3aYR272CmQct1H0VrPMJjSJPx8vHBLCPPvQvyVIk0y8W7ALgi/nfxY
Co+xlM6ceCJL6DvA5ivTP/z33dXnNXp9d+fajcYL+gvo679rWBbiHC4EosSqShjJUC8oFDGeXtvo
c5Zl9mQ15aqJAziAJYRziJad8BJrL6W/LfrLFCZO2kBDpNQut6b6uyEjtiEqESuuBOuE5iKAyc13
VOlnapl5ZJQTPzSVK0LmSPV8ZWFkWgmqXRG5NI3K09T7eCNh/J7tusnfRtK4CyJtVxevYZu4obkp
PeyP+B9ttt0zmZGgaq5o3QOCdATUx6oa2/VMFiguOvA2LcGq9XKnCusbCxMPpx/unUFJAx7JKJ8O
+t9719W5KQdSkB8HpugJdi5LL7FxgyJ62Tvf1cfxK+gW8IWm38qHfJZ+1+SmvpvnYR+/xutyzXMu
n7NfIpnL6BG+2IbbLb4dD9EGCVb8hIkOmAC3Cf/t8S3ALLR1xmyNMynuYf5zdBLe8aIF/oQLMuG7
SSQOngz5xhB2lWd7sJVBsfAAQdKluYbMYePAWkNrw8ChggGM9qRbIQnGY6JGnbb3ZLdmKEMpHjiy
uZyFmYAo2Ic9qW/gkQdtL20M1I6LRFiS/+ajVYFjvs4/LS6CKTuHMDXBZM+/jcAF/cpr90VEQkDw
xpfiVjvvJXaDYz+HtCyHJ+Mp/MUowcGCdj/PYbfSPdPrNTLLR8UuqZJgR5lk2OLC61iliwISjT2n
ad7YwLpY5bbZMhhh52OFsGxnvAJ5pd0ZeAATHYwZmNMibIm32M9gaK7CLXjTPEd7le9kC7bMsv89
MnzZBk/MDLEcZnwLLmjA32deiMjwTCdRfpoN8gZHjTBMczwYtb8RiUMQE/tlLa9QCAGNJQ+wU9j3
oYKrG/2hb/H8WlDRpB/+B3yOZ/7/s/o8HeqH4WKuscNfhcvUrW1rm68SqBXVBuXGHjOPTXSJSuRh
C9R82iW/09+nzw4a7RZJP1xYVDPtY3dWtnTXe3PNLTjq636FEzj1cfqVfjGouBTM757rZ+EEyb2I
baIAg1cC0wywT5+EiYVBk7BvqfforzbiIyYq+KSehZdsYBi/RKE6kDDxiX/38Fm84vaDIKM4IOg8
4HC/DfbyPUzIs3gPNJa+x8/W7/LZf+9erN9tulB+g15BsJ3w5VhEl4TKqmRiya6lot83FuGzJi28
T5hF0af6nD5VKxY81KPwXfhdP+hr+B49vpW/aFkoxuV7GcblrbHJTyWCRRVEc4yScx4z/fvGGqTj
omRL2uOAZU67FZhSPgYRjuoWqKwTac9d9vbfGyz5kt93CbJVLSA/1NAURFdVAsTx2AqqtjkOtaOT
db4yaix1JBq5hf8FzIWLP35nNMveTJUw30KYmRLmwncIHcl9IUSjLXbdTHur4YAmh6pm49wZ0mrI
l+GbJi8jzWHpilSQvHeJ9Ug/HLWbErvrwiJXCfMt3LasrdyfY/mXEjLkqOioLLYF9X4w3kfBSerc
7qPf+NAwWXImNohInpbmGM8jCJKmfWGrK7wyZXzyThY6P3lf4xqMokICX4eOevC3nh87CsTJRkxd
JR6XMcOWUbONQSQBorfDStpG+DmN6bgn1P7cy92e7JklFmSrsYIOokOTl3W3DhFwRj5ISezURJOR
ROa7RsDEeUpsRaGy+i0k0BcF76h142eMxx5EUZQr76NBvLaA9oKc4oq1TnQx508EKGBN7caLL1NR
3FcjqQgYKCQwA56Ki/Gi3Sj9vxu9S0wNTRlhBBXodwKxHBlkzyZefVTls19fhvRVE7+08FIpcyCe
C62Utddon4X5CQFCrzdyeBbguQH+ppmGo2C5GpHohabySdIxc2Qst5KZDJ+NeKPDaCGva5Rh5Qgv
VlStap2ejn/wuHMKwpUDOdwk+WW4mcb2R7N/VSlYugmPEe6awRTuqqdJCKGsQMkYmRWfHfytrvvU
vBfkz4t8E1ZrQdvJz0XItOYVmNgcGHWQHS7cuL0/DSOh6cmqBFI9V95XrYWQdj7NFWh1U28xVI9y
y+FmqswC0bY7uv/UFZGrIraWJjfXN5roY9G5yW8U4eYPDZ4F5oWlLmRVA9j6341EBr6UOhNO3YDd
QoVdrIjnWTTijhIeKuEx7xNbFvELVw8tRKcG+k8xy9OZV3baJz7udow/njl7tigH2KzxRNwvbwP0
1VFs7UHG2aWJbRlbalRRS4EC0Tz4ZDHG0ic1UACB5o3sRp46EUwVsFcvOGFfHRNe31ZE8gEaFCHW
GuuF4VkPKigZBW4SKDtpwBIpWPZx7eKdvzT0Gitdeal1MrNPSH9svZG+C8LPutDsONF3IkiSZhoP
/ojlpykdklQ895VTlGRzKew3CIWJrGMGOywlCuwKl7SWg0QDruiJdqIMg6Q/ZuUq/chq3oV4Iycq
PCH1Vjf2QyVLquGsu6Yz0dVrbkMdmiPgdFQf2/GM5VZMU91WqxTno2SxGB/Ry1cGLJf+Rjuk/bC9
WzB7VYKFdVG6LgKJjS76WsHqRRfdpne94sCt/e8z5KfFZoFpEyAhsfivWdETkXu6H01/LpHFlxB/
aOVVhxVR3hj1fz+qGP4ylqJnJzBDvW4tE31qK6lnHRlouvR55+REKY2NNFxKDZm490Iu5X9/t+8o
+b+XnG/vX90dMy6vTZuumrfLbKT7onQtDrrvyv4lLG+U7N9vJBcjb4ZtQ4M1oVwdxZaF24AYVTBh
S5o7Goa2gmIC2QrXKcH8vPHNfrwathqKIYoQi6/DzIVaklExcDc1fIoDpUILmbBnYbsoKnd9SQZI
vho4+gwiQebDIhk3cUNmL0bzcA2JX1NC8U6FriXiCYYfZdsRVSYe+ih+jJBZs9VkroA0U4KNrzEd
oz6G22/p3hpeJgiJHRFBYGSuHyeOmFygIeCOOjokqNnkOtsZcuWM0TVTgYztKjCmDdP6hZYCGeJa
HlHji8lXiN4t815z9WChUXJZdbzOCFLiWaID67FyrfpVpJCUSHOpzFMZJK5Fp4I78H4qPxTlhaQG
uwsOWfUpwh2ZzwtRGNZ+w7AgJYoG39aWGX5CGSKxTYljgiE7uixKM6m7Mbz6+YmYNLo0bZahXO3a
ndRPeWhG7JM0XX09LI18W8p7bo4xvvz30/9hrMpaY1yn4dONtESfP8tfC9uLJD1IypnnlX6hZnGq
6mDMNjzIxaxPPbzgKcZdMct8gaL+JmlH/74tzZenEuFYFi0ctP69fND5JaZ0fnXMioMVuFEA8Vo6
DtnLNByb4E3D1dJYp97O7DCNjXajhBGe20aP4vQhSfDvBtWeq5KcAG2Jp+uHn0YeLKuSEDWMJUTL
ifCyH6E8U8z2s4jzUKrygorbkefhMY3GICNwehFS8l7uG3EtyCphwCA44zpTSJ7N7tU5Dcse3GEk
W1l5MqvHKEZcCXhDA6ZGW49lMXGkxj52shqosXIfEPuZRIdA3Rrxx40H9uPi+OuOXS2ONPGtNA7D
P7usMgHbpk6rIyKszoFarwbvUrav6C/K16pktZvFMhyrfd+j+VewI69unWfad3SBTHFkcTxFzCtQ
x/37BNOBWIXcn5hlqiuPFALIz6nLrQphfCFbxlUVYgBWtBNG/5hj2Ug5MJ2AdRWi1bSWebny6K6L
tcEMKXJUaVXRnsMoeIHLTYKOvvRhkCZL2XcwK3areC02a2LCK2ILzbWuEC+/GUT8GtcaSkCiPqDa
W6vS2OqQwE1IuKsb93++v//Wl/9+3+sXJpENkB6xPNJ+SDLm1Fb7RrJRYcEN/1TbeIdZPfvkiVHu
jSv/9OT/vtPXCLmUJXHZS+URBAcQzpAXXr5UPBu7WIsUIz6KjFiIAIHF9AoXtycBKMLTdnnjY3wv
YLgBsDKxEIOHgyHOvw989PNQ00JYqCVtvxGMUH4cqIOub6BYF2LbAlSrMFxIQt4X8W3A2fvGJ/g+
qeMTMK8moUGeo6quXgETlfgIbREebP6UoMRvfU6Z2NHaz9YDNxUHkl2WaX/joPxxq/z7slfHsp7A
4cgiLjt/caLoHIu5ZPxpaK9me9aKTxn3s8zXOSg/c0vHN+/839/7p7KHwbkGwxHek/yn5/hrqxbD
pDSyxmBcUZ1j5RDi6L+EvdE3h2YEy7g1qccK7ftSh26jz8S3PzyKqyfd0x9bzQCHgmBqOUbCjNAu
fJXjB1E6a/GKAzqgodLXOOU1sO+qQz5bBKywOvdp28G5RWdQnDrZGQhtBLhoD6FEFKYzjShSF2O/
ybH3t/ZDtxKeaiLZcQnBLM2DM3gCc25lm0zSIlrH3QMSL+QQj77/iSdwClSI/XbhhNppUt0mOU/K
G06UuJbDAyxJmXQMRpDBhphsUmI7cV+KW5xNA+MOoELtsXtexRJw+1pRl514xJ8uqxDa2wMjOUbe
TEkoSoB6gqPQvBBHZe7adEnlQiKHrrqTeWgjftOuBBsQ18L2TnM63Qmko1ouRXQiDNKsZco0qTo0
0xHiD4E8ZKoP+AlzmgKi1tQWjlba4ojJz1lVcE908hd513vP+ld+CYgTNFHluIXGiGRRjUvfcILS
pZ0S0nWi3GFfTR4uJrRZdU7lFww5wuxYGmc4f03xZuDiN7hVsTeCbfrRPksP9bQ2dVK2+AaLiYwS
aVeqD0r/lRFlIPmJ07wruW1aGHA8WTguRJtAPLRYH2vMQnG8GLq3SQ53MRSepvpIw7cuOHvyKQ1O
OciNbn7kzCNS6dnz6kWAC7ohv3rKiHSQp/vqGYemfc3hDXYQIEd29wpF4DjfhpaEtTxl5nHfxme1
OZF2+99vzA9AGsQ1CPMw5g1DBu34d69KNSTNXsArA0Y3ow+YRMnwKW2NIAhs/+E0TDc2pz/Nx9X5
8M8lrzanaFDw+xEtzsNpE2eQvmpp3YNlBnjI9ech2gn1NsdpQlsZGK32zaWztrAw/fAwzs96ztm8
8zFsk1G5BdGGIBpyMt/HfJ+EOEw0J3KVLcjDOLu3mJJE7YdCxxrfYNjevHFXe10sEsCZlSavPsrL
wI4Uh7fUgJNRHoZmhQu6aNx4VuZPuw2tqcHIjiYSDeC/z8of5WyIE5lU1gUTBPhai2wziuvsUfs1
R/LWThPYEiBbuxSEw/hWv+FnK64RO2W1HdDlk+yePo7lDosjEIOxXwAu1N2yYnhMWOS+IKLhwV9p
p8DVuc+H5iwxuYDbIrPxLILjsLUOAhKnxhU26UO1NL6Kp+ge1u2j/qC9jr81xyAib09Q9wp9lJgv
sL8ojtoy2PUP2bl8aB8AR0AhiV5CUhjh+tDeQHN+YCKzmkHrmOHAURGvG2yzIU9OFikAoGmJmNEn
+JWjWhyGJW7hte/iNDAfviFn8o336IfSgytz1gKsceE/oNtfR48cKHLaVyOlx3QQ4lfKT2wgPbx2
k+cCG1M5/EpBK0f5s8yz02xzIhAF6NEnk923nXcEuPf//ZH+QFff3jOTrpU6YAYcrl7tTGmycor5
SF2M7bH+idPAMgyJ4oDAFeAhYnAaN1UPNJyCTCkBBs4BUWskQaSMGayLxO+PCtKshkRSJg85ruiK
+ql6zUoxflv9Z0h4iYlsdCbEaTS1HfV0IasLjCjIf0g3Vjmttewry7NVXTK+kadPjFnIM5QPDBJ7
A2Gf4XtrLR/OXiC6ipkf0x532f5OlT86WSSjEYaLfwMbUX96jQB4Zn40fHVau39foyDIlTxXveIY
mINdMtoveCesGKbwSE+flehU+6NU11+lPx1MBTiM/FPNX0YiB6+fH/MeYM9IXYHJW/0RG5vU8069
EjlBPx2yQrczgr4jpkyNj29LBKCH+02dXlDZe6XpILs3c3w1I/ISsEBq1YVCjWKljBfxYjBp+ScV
kSadWRlON16QHwokaaaxzKIlvrtxVSDrnuIpTalCNBsPWvAWjhjLebYULBUJeSrumOrlvxfhD2Cz
xp2GZ8oJA7T2R6Xz13tBKpIlMrZFM2pcsJjdKr+wBkF4d2G3HBjfTC8yRYR4yLXfJcM/AU9wsdrq
8Y3K8Ac10L+f4+qba0JmjYLM52CKUi2gxsNfjEhP+zJ+oZmNXrI75V7FdN9bCthgEyL3gVqSHxrp
R3fMvugVSmHJRoIrdf9+4yb9UK5LOhxyYu+YaSnK1YrsYRiZlTQzexqahdJYWtG4zJG+JMKJgQFT
chjUGNKn/4+G6Z8LX7WmntWYjRRy4bSS1qUfnGns112U2HFw6Aq8h0JnKLY48mJZQmYgbsdR70Z1
uC6r6dzg8aIG2o1t68c93FB4MUnyhOn0h+jw14oJgTUTZvHF0c7CcKN2rxWmWR2kH6G/ZAUkhPJS
dC/2jUcwP//rzfLvq85N/F9XVbRayAnHJmOl2gbqZ1xKqz7exOIWU04xculnFw1NtkmpWUAJsjZ6
hwa7ciP/S8GJ6dZ4ZL7x3z4OiJPEqpCQG109mBaDMCMsRWLp8Sz3z7AxEOlW/Q3MFqbRD9dhnDk3
iaBoTDevvnZW5+WgwcmJcWfNw3qnmPjibUIikJai1lMRB8usP2edche10t7YWPkFqFCFoK4mmL4L
+yoQHUnwTnko388nTEpgrMzUuvM624zxVoT7MG+iRQ3LnH90BRt9SdzSCRDDufWmMzbfJwxyLewd
hceALoIJqdSDo4afSqpR0J8bOAFThvVJDgDaTUeFsBiN8JzW3+X1K5yUMN7P45k88Y51yU42WA4O
esuy9s+ThaaZ/bYT73N/I8QMbu0p24FnGtOlrntHw8FpqouV3kV2lLlx8xJRx+RFsahrx88yN8+b
h04SNxWUl1VW2BNOB/e0A+iLVOoLgCwiC6GP8pPJZqDHL+q/4dnwY/bG43dqRNTJ+NGEIj44jjmd
oAElBXPRUXofJYFii5NzmD2SZFwES151ELvU2/iiZkdzWrHh6JzJXrmNEouRM7wCPEV8Bct3o8AA
oIt3hDY7U/M6T3LmIyUK4FYb9HeD0+GWXpfjssE7lOGpRd6dTtQtBCalfA3illpQ2I3NMiGususS
wkm+IpWdONaZB52rMbHRbcoc8bpIXsM0OAo6aClHvOMrq8H/YjDk89AAFMQaQ8WihuTr5emp86ki
6+mWDcZPbwZTDckwkfcCs1zV3WVaKQUepQXH8CWOvyKGZmV+Fm5VCdJPGwKzmrmQhIUI/vvvm1HE
8qQUGm8g92MuoHqG5Co+hvPcLaDbzOlPJgDVKpfWLfh3B4BfkAzCnMrLqa6rZKUxeIlvgix/3v2r
vYExFU64OA3CAr2mR/ZyNGRiIufHZMaSagfSkfIAd/rVR2NFavCCxDpbdvtX4UPZ0xzpWO/AZxIy
hFRs17Han/oweDTEE96lvAm+I8JjJ+E7WQik7qFXx7butab3ham+LLqlJjMjxoAYd7gYFfwbojuO
TprrEhVWuNShOeMATHaQspx5UsQEE3+B/0S6VOkf8SmU8b9ZAgOo7GHlmknvyKBfI3sEx/HVBKlJ
Ys7swsGTdt5GO5p7XqrqOXkQnAwKADkupZOezY1yX//yNtm7dWgW6aF5vy/eIwlPDxAlkxuxCJfP
+sJcvOi/oTtD/i8/kQvyJ5ieIBqM6FS2qRu7xVrD9+EFggGHavc1CKODz3Gm1Y6i+JvRx9xE7Z5U
HyqPyBCVoEZeXwMUm8QQMVq3phshyqnHeJ6J5sZjxNSY2m5+2iKbTRe7fvQCEjAVAM/ecmxvSc9R
V37ftkG3mH/BHFVQalzhTqmf1mUj95xWNTHPCKj8gl7La89Bfof+JRHelDmRfrqkTKYFMjfwcwTy
CzaVlpBPQHuauGzAKd4D8LS033AWFKp9rcYwZljPFVoyFrDIGIUXZ8V/ivrTZJ1Dkxg0gRRNTGBr
6aDSxdTCsCnlkd3MP3CWvbRk2o1gGOWdjLY6rfN5lEoJkX9SSijYoUzlIR9eW9ibZ2volmXzSQav
VbzMX6IzXB+w3vpMhjnwFUvFDzasAflDylvFuIpZlYVRGdtSD1+xw+uOg5gCCZWWSo3dj19ZPGL6
uBy9Hee4gXmvHECn6CFkUuAocwghRZ6nn+jH2OFP3ficlGBJOGYa4WzXgMwbiSaTObtPTuOsp9Ai
V0vHJSs211vCi76Y8kd463oJ8VNnYIyFCK4/D9nmvZeyhqjM1o6Z3wsoLTN2iXk/7jKJ9DBuck9c
rYAFo44tKrpyz/Bw5lAX8KvT1F9l+qWC8tg1hxwhNIQZHiGBNY7JX12P/LSHmjMu2Pr0aCvUEPjJ
oqsOGSQNGh0bT9RVIFuz7wBed6RtcFinX0F96NG9VAUxKE1OIhmuLf7K6IiYc0JYJh1pCaPf3Lfh
NuJgyMzU1fDZ8vP8KKXtPoYwFBivnUh+Tte9Q8laSZWIDbdFxOZSR0gvy9iDIx8NmZxHIx1OjmH0
E8q35dSyGxFJEKFKiMuVPzIrHMB04BjU8MSy6VDyJVKfnBx6xSQGNQQw9CRgxEzcDBMx7q9CuR3L
S1e5/tg7lZruTBzD+upVh4jUdZ3tp/kph0DTphohm8PSmjPcR2+dqbyW/YvJaznEkCyEjYVpTH8n
E2bY4rEvCIsUummKCXoDlxGLJxRH55bJipGodxb+XAyfmbjgLjKfztroagb6HqHe1xRFwRQ7WR2Q
zPEwECg0eqQplnt85CLd38pCR4jNItXuq97bY+Jg01t11WsJL9DzCywZOzvNh7WXK2ccqQmlN85y
KP8PYee13LixreEnQhVyuCUCc5JEpRuWInIiEoGnP1/PxTkzso5U2/a2x2MRBBrda/3rD8szyGrU
fZxDm3W76m1WNdQ7qHxp9iyTcCvei8slXlAT8APlWidTaTuMHyoh7IWrcUlZ0r3mGQKgDPsT+3yr
VhCt2PRzgmbEyor5gUrxIa6eJOC7RKOq0GB44j/GS12Qf9Z9lPimXhJPAyrIjCdh0JUjbzA7gd2v
KvYABZSwi0JKpXJz5r+lJP/Q63JT4PHXpM8WJXsTud14RRtAva48W0Af5RCt+X0XQZbVz3NpOCIV
da8id/58l/TRvNMoGtNZeQ4ySN0tBXgi9hssPKToY8TLouTuXVnIYYxBVLK75tBrL8Rh5WtzJDKx
mtfDNkWKlPOyiH4h42FclUM85ruhs3eaWD4xMqAzGhSDB0HMg1m6Y4hbI+uAQiWZjsqUzbVoSdbH
LDzoGQLWS0Csb+WaykBHNqI4ZPTb88imCPfrR/j9s8oEa4dCm4Z4t45WIMjL4fQRXmFm6vm8yMaF
jgXtVNFeqtKtDlKSZFHQK6QdddKmHbddyuuGR4DRL8UJLZ+fOnMrkzHCDN6Y5GeFzBOH3afVn/rB
hHl0iNrRz8J8VQk1N5BDTc64mG7GNibeEtVyk5F313marK8xpwN0YiAGfdTIPUuPl0n9i/+i8g1d
zvjnSPrSwypaV110/VqSgG7hzB1E3QLGvTAeFYiTX7F3Josrlnl4QDeG5bcVnHECu6tDZfiMAmQz
SLCAdh50wnYzSM5PZfggR7fjXpE39omo95yW8zwP89356nUTkfCvAwVIod80015vb9L+9Xx9UsNV
U+orpfTP5xdJPCwZ4wAtnzkjmSENdPP3pLoPFYjHCGaGFabMsXlzNheqlTCpPIF0JhXOUqG3qan2
u0179mkaiJgzca6SkXM/RArqy3nDiCDxp4ZSmGA78m1BOLyrsbbaF+nst1DGusCoVlO6z0KvS96x
Q0BvUD2kjd9/JtP+Un7EJIVk93YSEKLU2ItK8rGMNjUyDIq1gr+EjKu2R6A5xvplwSiGKPe7FOhS
jvFLjzCffpaSbO1AGy/Pd6OBqQnvKnnRdo5U9VUmJFRaKt0xNFcXXMmdARF8dGiQrV6wOkAxpkT3
v3TRUGG/q0wsmncdIJSd7Qu4r9CP6GrJMmjfzs/hSwZJXIVBwGTMrXGbwoccN00VThJCCipT8QeK
UJSiGKbp9xjjtu9dM9MBnu9Vv9/Dde+TTbey3vQPknX4b4hkZB8w7qg0s3f6qVl3zHfG/nqInvNb
dWE+SJjL36ae9mSWwtAAInji48FKn0TQFuDNsX/Tbu2dcqs9UtJaG6YIEvLBZbE0SWh4MfbFpt3E
OyIlRHg36CWHt2vdnZ/Jh0UYq+1tDLUD3nm+1bP9ySVnbxmJh+woq+LuciDH0yfAfiY9Es7ij766
wjDPcGbdvZ1hPxYvwoXqji6SkRmB73N7x4sySzCVE09FMJhnzWc1MIyZYWxCM43Dk8TZ9Q5XWzkU
j0IRaZ/yT/MUfzYra1N50NUC9ug1FumILa9vtOZHFr207zdg/85jcdBwuNpdlpDzl+f56Nvzy3KY
a+vYzwLZN7j9vrPnwFBwM3Fmo7vGd2vdPDCQsrfxC3dFQbm75AKxf7ZdeXV9VI/DEbnpzriLuWef
DgbSn/mL9Vgspb32mN5w9IoQBhS+N9cNVn5LMAJ1wQBxqOblzJ5fA31VLPG+SO5SUqywBjvIPvTE
hbYmuW1HzbTB+G6OyWGJYWE8u8HtyksCaWbR2jzf5S7WX/CdXBTHt9eHdFWe4lWxv7Rbi7hNKygC
9DvK3dn2qqcO0BX0zi+wsJ7WPVeCkZwn/hx9YQs4bBlrLk2UDHfAke/GxrwPF/FCfqlvkFhgB7hx
uIQJ8znFc2YVxn/pDhMhbPtEkzU96rCBZ6qb3dmrq9dvuE/35xXecgsr4HuZK921uK317DX0hZmF
w+9epzO+RBIk++QWS7bFeUWw5pNTijV/T8SlG66NTb8fTnt5G64ryjWhlw5Kvr3qNjPcydoF1jPZ
Ey7THv/s4b13324Ur/CIMFq8YrG2Sdf5jY7g43KAIE4Fd3kiFfa+e1FR5Mpz9iC+0PTnPyjn0yxA
VTIv+RnnVb3Kj/26CCoqJ8SFs5ZML/zFCdtkhosNIiLQ65rRNU3d1Ll1urhgwX717GmhM9D8dN5Y
c9yT+r70rX2yESJflPPVSkPlYbrDLG3c/CF9uB6sZfEYLe9DjzQoV1lq3M8G38lkcw0YA3M9mDze
yCvin8W9n5G65CrecHrVghhnQPZd1jR+Yy4+BYvC4y3ENTLCsJDFjCNjdzSRzD3gJIgIfJfdIuba
ova9Q+J7zPbDfPgIj5eHxp0ep2W0z/H30x7atX0wXvNFcnvmsV3xaXsIj8022veBgxyGPFlOjAX1
GlhM+1p7JtPeiPrWLU+MMorUhb9Xw/g+Ahbytz1Cko+OkKdZ8nY5MB2+MRb5VntwcHJdR4F5sA/l
R/3BnNpCkPvQnIbBHz+oNalYp9fyg6yrRf0sYVGD8+BCWxBp/WqJs9xV2hlaGcqMrBF/YKinvxtb
dT8cEo6vV36p00VDTCDhSIfXuGcIAa8JxoHt7CrERkBC9QmMDO8UprzVLn4u1qhpiAc531bremOT
G62750eDmBGeJf6greu88BMnbtKwlXaJ6mPrQ8kIEw78Kj/Z78ouW4+PZeSZj9eXYhftLvfp3XCH
XEx+BT0n4Bs5SoWd04CjfLXj43Dtmz71R+VGvmWUXnxCWpw+s3u0+ofrSn2EwIXXHZQ1PDE4HGKu
E+hVgryG/r6bYSiovskOhMMZzS9STVwEHdiAkKko8MaZY7v48+Pvh0ZohAn0GDmuehbCGO2DqAda
EOY3nAoy42NiNEAHbOTK/Y1yD+LhW9tpTptxkPeo+3ugj3Y+WR4Vniq5UNgujjtMweDpE4ajwbWg
OjgNMK9hZCDrL3yI1Aa2VBh1sg4oNKBfzeSH9L0o2W+pl8UvMumqH+qDipEk55C85JqVeyz1bzml
6tvry/SZvCCsXk67aYeRoENxfaaMmTm1C/QK5NbdycijETnKuL4RyDGz37EdtCxfQ8NKb8lrgxln
y88GmJihX8Rj3CQIm1eiOEjYw8zOG+gJLZJAhrVLgKuHfNnP2fcliBN4tuazYocZI671Mo5OM+sT
N32eQ4I786ydZsZn9MLUEHyD+8n1XF6ke5BDNQBOapbhCV8lnla6Ee8KDgcPRKdGh2Rf+c0mnisP
6dZw7YWwJxzXOdKoBc8D/VKCzN16bR9ISwf5WfMO4Jr4jPVo8tidrm5xw1Sap3p5abhxFRaQyg06
qlnn6XtsN5fFbbXPfbxCFu0aNfySjtty7bv4w74zD7Fbr9IVokPsHJqP+kRfcsVvonxu6pl0E27O
d9iXQsDQkxnmrzUtHsFbyNZGKjhy0eE9epSUJd3XrDnZT+2rfsDYFFHAdR1Bd3OVbb7UjorlkRQa
x77c+iLe1XFRg3LrWD2s5WQdvhO9Ddx9ZtP6HJVZf5mBF3pXZJo9wbmz7tZ+wKU/exa26TDelU/z
Nlzi3chYPX8yPntgu9nlyO3lYdR3Go08OzRTiQNReoG5FjdxdXkAh6Y74SuyCtpXk41gDX8iBGxA
wF3NWghEj+FGO/KD23siLdhW45mymu6Ne3xLTYQYNr4w/tWc8drAYi4ukFJcCW9bRUjbmlc4ORar
pCHbAJoGztuixwi9cJ8/FNvp09yb3kFb9+t8aaJk+PPRETH0pBNt88iDjkR+mI574SzXPBYuUcYJ
7McYrhEUUQRtNEjMicEp0P3J0CTlpQ3HoQl6YnjgKICwA0pX/jhSMAuNWf4pPN3X04ngHLNzjRoU
fzb085AbAapwZl5DpvaMFvGMTOc5e9SextfuFSDCQub3IN8kJ7TCYeXZQbGFXoTLRpv6n5eP8ba5
1V8Z7j4Pe+2+vmN9F4gU3Qw+6/mP5cHbyDvLQ+GCQCRvqy1byoIEE1KGjafuNStdXAMAHsxnh0Vw
CaY3vFXBSm+btXNrbq3H83FYN6vicA3k9bgmgOMQ3+jGrH8sP41NeOwX9gZjiXJOMLiyZCoyvZ99
S4OHNQslAGekGvj9zvBWpznI0EOH7BFiS7hc3HyfbGF4UwknS+2tUHFHcyUCP8jVelMpPdmeCLzQ
6WHhXbkZcmdm3aJ3h7RLsiNjbGK13RafYxZoDkWIhPNZ8QzdrXwlpLlq0c34meXLNz93E5qA8v8D
dFt4OCLMQdj8x3Dqr5mc2Q61cjGBoTpOihiRvGxCZDjvqxASmjrtm5B0mdBCVFVMq4p738KzG810
CQ/DNwbDV9Li1qYzF+OPWE0WmmQfECCHgH+08gLtLS4nizj6lByezlGOYIzDeY6IncjMX2gH39hQ
Mc8zVRPxoKCHfv02diYPaVGD2da5R3keoZY9A0sy4/VMy6+0FxuF8OTZmVs5O2mag0NqmL3nv8z8
vpmfMIvXVOQMjqaRLMBN/+umSspZupTYK0FnR4g8r6STdH1uyl/m7d8B1Ez8TRvjNwwO/gx5//oU
7YKrpVozxAUmvVb5ouW8G41h36tCjHC6wnCwraef18t3XANBM/jfD/0yGkIVFdtkjME5uiWWMXNO
sfwsoS7Pw3Iep/OU+gJq4MUw3HFaywk9wHRHcuk8/I2I/Gdg/2XliifM/TVsYinUL11weJ3GWgkb
xPjOFuARxFvGKkruUA8TkSbHtt/pTB7FGW4x1mwSr5EGz4owrSW9gjoJxBMJGWgOfr8xwZ8FTvr5
wu60VVQj5z605nU5MJXS+meBI409GLlRb87jNA/baaEQEsIQ8+f7+81ETDgKYu0P+YThw5ehQzZc
rEs/ideRsUB3hDhiKx9IH4ZqBdD882d99yw19A48TCHL47H+u0zPTiprZS/xYedDrWwBgfNeXyPz
IMgOf+TTOSvXY/GkNSeTyHrBpB4A80zQEaMd/J8v5s83+/o4kRnJGtQ77Er/zAr/Ws2mBv0p5hMp
SGm+6mVmw+smHxdS1ch+WVn5WiW6Ia46nmW0VOynfDlRpztn4Y1uBCmd/NjZfj/MFTPhQAanGdPr
/KybsBivv13uN684yTOObrHV2MJZ9t97Fw4KObuNVOyyMzm1A7zbemaCpKQYM4WBHlfBXk3fWWJW
sRWakEuSz4cm8zPG0mqWLkKckZg+F+YhzIn20k9G+cqZf7lieA8V5ueb+904U8f61jYFWZ555pd3
5QKbbjQuPGkSFRZtKN9INBtVYdxDuxoI5pStjql6slLs5zNFmdzirUzl0JLG3B1jaFJiHkD87XCF
S4y3b3k9larj6xkSFF4NiznI5GATWtKeau8onsRIO83kwGgYtEfEjjT0+fG4F9yjrGw3F+wc6+po
kqp+Du/Lcx2wziUcA6fqvr8aj0gXzCs0IFRdz8VFu8U5ZpEn1qOY/5iMCNB/zWAgPPx8n77jxWBm
bMMFwTJGZl/996lKkROPUlWDrNlsDLDG2D1IXfJ4jqiQ+nE7ISu9sFkwW/v5o7/ZzKFuGaYQr6DW
/UpGuThk0SVtX+wIdsKv9Yq3rjwCXtvoCY9lAqTzy3f9cwh9eeHADy20cZaQY349K4cmr1oiN/Od
LJVrDdn04DBdR4DVI6hlJqZ1fHzTMoQ7+31R4OyYrsm86VBSKGZ4rCfD6+LOD5sjc0Xo8WoAp6mI
nf3UYRLGjZtAtaoBXs2HeGo/367vprNkpsscsiKKyPq6dxVq1eaXpM53NporctzShY54Kkab617/
hChA6+Z74DVxqTzCWyCdwTkPGZxJCywqsofik9YA19qBf5i8XnaTUfSIHY2s6dvQ0IbFQIqAsTTN
bUjF3x0u/V1Y/vLYv6tYRPa7inWrcDn9Q6T8a9vrs2saGZcm38WQOKdoiVgco+yMsgoSlAJVku2N
saNL7DPUHovS3XI1Avo6SMVaBBobnsTc5ue7+/9clWXJeDFrUNe/0Fp7hJ+VNBb5rh+TRS9tpxLc
XbkyCqGotxJPYUNNUYuLoYlFpsEo2X7aqEJxBHXMqccFnq6Hny/KEmfffxYsrBSothrhU183sepM
zFTYpcVOlrd4DqGdFxPgyDoJ+lPtJPgYTcs/cqCCENfLB1sX0TgEYDO3kwEy1QHU2jyUCugsVi0d
+aBiBqtfoG3L0yKdCFQoaZf4bWadrOT22SaIUYwGMymbC07K0G6ry4fZpfOuLOZVdGwiPcjNU8+k
uGbyp1vv8jAsiWQ3knud5IyeURrj8wQOaHGFAIzHSfEsBoLC2giq6vnqQj6byrkYeUGcPlc5U9kt
MW+oHj4FWdNhThfVz4IjJt4io0VEWB57kJWf7+43hQeGYKw/m/NMhPv8u/MpSE3N6mLkuzGDWKJn
ngGGwrQ65xie6mGFTcHPH/hHKPSfx4niFwIQbgMwyv/9xGurq13UsP/USKXkOMRR3PElnHnOsKek
gYJj+IjCE+WIglML01mDCY9c4aGk/sZ3+m7zpW1gVWkq9eQfzdVfL6GRSpqkOEMu6vUzc38eV1us
mAAzDDSHj2vyy3f/s7f+57vTb7GIecGMr8VOlqttNFq89Ree62WiiyTepeR7l4zlExlBHVwwReGl
0kl+tMogrZ9r830ydW84c0hS21TQNGPi70LgPjgyvzyc7941ikIMG4hlV1F6/ftwiulMUZMm+a5N
n5sImK76oBALnY8UEgaac8Ua50Lv5VCrINyGijRn9v7zRXzHJ8Yx7f8u4ssKGerWUmsnZfQ0HUJ1
pXNfqn5lQA+FGZMqVBhqtBhzSC0gbJa2nGDV7eSBTfKCFyrsZ6KjocL342Jg8Ig7b3BmZs6+IVKz
bIgQsXX3yyV/M5rDD0BXsR4wVI7WL6/RYE/1ZYiiP9s5ZXxgOKeou/xh74dQUKxCD5gnIvi25rC9
IuS9+QflkugnxIPMpxspfnMSSE3SEwY5fnUqruXy54v8s5y/rr6/L9L49+Feak59a9KznRKK9jQB
B2uKFewPBcFVcoPNEC7i/XMoQKfg588WjL6fPvpLgVWGcWY3tpXtTC1GYcc8r9oKHw0xz4cD+/OH
/TfPXjFwHENWjlW3w59fVnGqGlqqx04uhFdM/kzCZsxZfaxqXzU8xsoD5FQ8rECoXdX24LTAa00k
V+kDgpgjZoKkX30Oj4nFe+lhLAD6OAEEkiRNRqEa6D1mbz7GCyYAao+sO4gMDx5pO/yyOePH/N19
EwITLMexlHG+MCUHOR8xA6cKEypTRzAdxmSbx9uwOWXmh9Zrj4Jn5mRgtaQmpIifB84ktXYv2kda
+EKdbsLBbZKeDviFt1mNql2OelRYy9WJ7dN4iNoDLGtbtI547WtIl1EJzH85jtT1ETMZGud2grv4
kWI6dIZDC5Nt1itvo+FgDSHYcb0/1G+kLG6kvEKckYfbhJexNh7RpjCsuclGVJfWOjQJRraVWSlH
NyqT/9FLEm8g/LPI0Pcb/doOH/PxpcWGuCE9qt4XINz8pymOYbqLVFIa3hU4VtMxwQP5WhEAkPFr
/Cuk3rJzT3p85Zv9Q5YsrCkAY7YsQROa4aOARZRaIBvFaCsfls7lFppDiWSpXinDJwQCnYijlEhb
N8egHG/h3GcEJZU+NnzjMyAcjY3cU+MeGH+2+K8yKt8bY5C3Aawmxu/oPifhanmrXpdVPqAQXeKh
2EjkI+PehvZuwE2RvjZn1RvYzZDWggMAxBhoKtfs2ECxDnsd0q9xDFE9gvqSMasmzxK/X/RJqn1d
9EO6ii8Y3BjNqxNCMHavDVn3IVQfuuRoZQK/4ig4WKxo5UCtoab81BhP2OYlSqtAjso1ANUczM9L
WwpMmCylrgbEGqzB2rFd4JK7Xsdu770Mq5VtwKNyTLz6jgZn4wV3gibLbsOOWjU7yua0wNMlGJDi
OnwTBxG4Ygv3Bgyaxo1hQPsZULtGaI+KnqRtwqYv9IVNeXnXQWBHB1Gv/i54nZJS0S+O8TyiKBvj
wRekxNDC8TH2Wix8lKoIBFcRoJFY1chtXyjCrBjJN66TBXeyNrajhuch8Pz1GnthP+9BeizpHeMN
TsmxPioh0RSX+RlCKxTAFjCy3RLCdXDIQ1ezEwA4vlF/uFsMaDBkUCbmEJetIH/lVvg2YgwyFBNy
VGzQKEoyYhZb03OkfqFEk0c4wPKM0SB2mfRNhxxDQfHJ17nwrkyhd2mInJQohLbp0hhpFvbYZwD+
cN9VrY8LCycq5rvdkxbfW9D+UPUwGdtSVBelsirJVs3zY0zVStWpRCvh75hA9kfvNOW7AjOjkEg4
66A3L2Wzvm6b9rbqt7j5RK0nEvwsT7oyH6cZF2KziM2sj6OP/BILurU7xdR6UuYXVrFL5M/R6F8y
W7nTixb7eZsVKwWylGy0KptX1+ZVzesD9meLXtHXcj289HGOcwKVSUayGz8GgREsKgufu5+39e+g
IoNEJjBeBdgPEObf8yuqOyMdcj3fabfQGzqcJLlRz9NjBrughcaMEEJxkziQC3e6qSH2CFa0UErK
+Cu3gtrDnf+tplO+QdINWSUWS5Mxd8dW99+rGhK1nSb1Ss9kn0zjaazyW5NLQVaCwiiKjyb2QAJH
rOnqfm+Iv/14Yfyqkw7DBqt9OSGKVqrtuKdYIsUWQiqp0KgH8/bqRucn2Iic502+vZYDI8tfisXv
ZggGtSwwAo4AAsH795snilQNkdNlRED507t0ixTWyQObnUDxq8t8QN0XB5odDLpnxh4Bf9Mnkzkc
eGTm4qivm1mpQcFk1I0LlVfZPm6MvB+aJgI0yLfDkPznFWSLg/9LGSLCflE3kF+N2eCXFXTVy5SH
JWW7y2OMmTyT6+PAVjLLbpuPDvrwk0SmazMjTpy/wrGEUNW+WwBccJuIdLolBhfJ2IkkQ9hxOWch
tBTJLeJAtfw49XXD44/rugnwbu4OE9YwHXTBGaNHhm3nG8ZBOjsIVj+QXp/1TXqHhYgYMUIvYuRr
zrCc7A5K4ekP1Ne6hSGsW8qeI4wBoG0lygyX9S2Te3PywtovjmcIPwTiSU/5w893SjXEw/vPrRL1
k0Ck8aj+8nCvBW1h22X5Th1umpoIGKK0rfdYwp417YLrRO1I2hIS8/hCsCR/kvvOyMx2c6mH0sTM
q5dWOsHgCmdQj12EPESPJfZ8aIy66n2gnkEoqQkfXCswBiDIj6nOQJuZAu/sibmyxrStxQmNFnRg
ktqeJngNdoFrC+aZVwSjDcr+bJXKMfS+YyP4C3FP4vboa20Z5IkSzXhtZnk3zoq2WtRw4ZIYw02m
mniiXtE9GYtObxZTVNw1koqw2vQq7aPmvGn4DZLMieeAcyBGq+ts3d5a8rBWh2yt2N1Cx2i3Zu1G
MrIIMAHUU0JeNeKSemaUrMHILugg09XF1IIkPZ6hJpepOGbsRF1KWrgqSHUNsWGwyhYr1MSPTdPF
9LUobvE0JEyzIEKQgxbrNDe/ZLijU85d432XEoDUf0zyFuPGEjK6NOBm8T4m95z8E0oEIzwmIKX9
QKaP/XSxyt0wSQeyTlZT92lYLMiigT05zYfkREB8dwE/F4eb0y+F0DaR0peBXmosxi3nXNcy0ESy
3AhmfsR7EcVLeuQOnVJT3uTNMx7HHQDgNSHorf5gx2k5s5H73ZLWIKM8vgLSFAtqESFp5FxGoWVk
plupT+14Ekd3VTF2pUWD2BOFUDlh9DJ1QK/rlLkvtFGiTzDyApbEtrCVPbQHHRAdpVw9pgST9DeR
FS30Ysu/x/fwxKqKiVytthbVy5RgKggNnllk1D/LDRH1nMtKZcywisM/ZvCFYbaYf5aZvB3tJ0en
tYzmCEQDW6sCJ94KzEUgEW19XlzW/Lu6cXWqTAvHG+cgSRgtaMMioy2tw97i6X/YnPdCskRbxfYr
DzamHM+yc2xTnjpUY4RdJWm5A6I8DOPG/gSW1dlYmBYm0R5bi6xM5miXCFXUZFG419AsZBsxRhCW
WSBY3k0d3fddG4wLCGA/v/nfvfcGcIiNYwWv/ldA2jA7s636Otudpy2HiYCD0DDUjmDW/HKAfHt2
GaCMWDiRbqRaXxrSSS0uJQgIXSGDksiv4Dzl2UqemHmh80MfGx5Hojwb6clOftPCfjPIMQyhU8d+
lLPLFtjQX9hPVRpof3htd0Z1PE/z2MCT+SA5vwRHfQOv/f0pX30CEiOfCma1GdjlUelQSrbbuH6u
yF6hFpN/i2P69tnhS4Q+xBDn8tfhVDcYDbT4bMdQlAkPNToNBEhxY/4y6P7ug0wZ/E7FBEkmduvf
m+eEzTD1Bh/Ey8YWXITPk3lU6z2v+c+r8RtjYO7fX5/0ZYkofeIoiL1YjukKC68B0NmmcxmlpVA+
VXOqnqSfy0QXU2ZlELZgimvqc0ZcL7hKbOTrxPk1gvO7MuLvi/qCZuQTToaRVWW7K9zJap8083O3
1S4YFW6mF9sKxBTk5/vw2w0X//6v1SqZTpOPJuuIqtrKnon6k6o5bRldwc8f9A0k+s/9/rKEJAzs
ckPjfmPQ60WRd44WCFjEwNWKtufm9tz9ggx9N3PgE4E2MDEQ1caX+vmch9dhTDJeRHYBYKlLNtJw
zhUiWKZ1wfAdiQAPtetSV8HvTlXcHnYfzSG61N42vJ+//3fwNNsC/AJmINj2/MeQsj13ke446U7g
jQnyLhwQJTOE+HOHWzNtNQNLO5zXMpwD3GJx55eGFXPTny+DnNJv6q+/ruMrhhU1iXTRrZjiGnrh
ZjiOsg8TywhsNhGC/jznEH1kp/PFLcHtPgXDFzEVzKlTemPR93yO99HjVbDtb8r7/EU/Xjk4wSE8
uFkkQVJavle6lz1mS8OjK/ZNv/HPq2xvH2xB375P3vOV6sbrcN3tutNgwizZRfG8IfeaQImw8Mqb
gkTRFeDGiCoJu6WZYEK/j4V3ZpAA1yzyB3WOFkF6zG/QKk4RSlAXMWuku3G2iOyFrN1J13WCOKMj
NsKL5F0Jz27yw2xhc91wiNNNMgXXZuFAn20CWT1e6mJuzuloe2tRjUEPSRp17PsZoV/oR7OrwoB4
Ji+iizcNaxGqQA8fzsqH+mHiDH2SPAoGV/a6ZeYTCb3X161ruCW/6nj2jRTUPmiNC0VsjiCA0CVj
Nq4q4nC0fRYLIHF6tPb5/bDKliNRzCqI3Jt+D5M9e2e6fmut0YHts6DZ8hwIyPKs4LIx50YAkZHc
xXHwGDm+UEqHd/rbQCCGd12kx9SH77ksoa4jhHSvASDJ3F71yz0lvz95nY+7/kyBlU3gcOA8Sm/5
TeQm3jPoxixeNLt4bay1YtY+JIHmdbsiyH1rAX14nuyVBcToNS5em2nZbLvtZQ/deoGw6QkWtLJo
PgiRL2Y9gZ/WzNkVC30PBdF3XGKL8FH0UYTNDvHygA+iS8rXEg4Y/wM6mIl/hhTrKSvgN3kJDdYh
gr6FOH5lFVLc7cuVhR4A8ngguY0nbcO7EPBuCw8yfC/5YYQZ2ZTgnon8mTZQRFDgxeDVhYt0GPZk
yxUVHsoa07ss8vmZwKh+be3q7Xlu8iE1d+Dqvh1eibr0AZSX2W27j7nuO2VW7ad1vp0W04LgAUgN
kJRiEHZgYGz9h83l3t6DgN+bj+e3acXX9etNeoh22hFXJfWWgrpclUe44OjGuDsIpbHtD2F+t69n
8qxIcloS3etLfn1qTheAl0XqX73MzbZEUs505B/oK2bGHFu3wIYef73rl8mdEfTLIpAJCJiCYsmg
2lvf70Vu2wzcYlbuYt/04rm9tHZI0HzZs1xzWc7ROS+k0Suv88uZsOtZ8wSQGT3AHC8zhkAz7Of3
F8kn9pZUxSvp9f0LnmowqllkzZtzw2gSLsHw0T0VkOLVg3w7vGWf2o18IA7El0lvU47asXtMPk1m
4uPMPpCYdTemgcJlZPfFIv0gC9h5sW+HR2VXPCB4V0bPoBZmE8LGGofNlwRv+dhLEHNY67pZgJyl
xOsoxyvaDbGhxwsbSY3+rsaANcTCJRs99IX7Q0sORZDQaLzlxKTmnuo5S9UDrQEaSDcNHFNyolvf
NOexuc+ye4UOh5YLdjYEtwTKdMRrZvXNIs1Rj7TeRC6Gisp3Z01zqd/U5tKcNupw0Md7ZLUxbtww
WPPxPtf8sJvhvp0cJzXgVAkfa8RCOEzAVntqDviu1od+joQtfGRiC9oGLNEDSeLuhzhMh047G46g
gzDKlKeft/0/1fXXrpvBoIhC1jDa+noYZiZgG/ywdGfBeb3Mio25Qu8UjNvx1OAyTSeN58BTtba2
yjHeOMfzvtxYW9iYpKvZrCDLhybukS/mt+7FNe5LL/JFBBiMVtMvF+OKPIeFPB9XA/8fbe2d81Qc
YbZK7+nrz19FETXgT19FjMz+LlkGx+iNka+CuW7cBCY89jA+QosSfbIYiplioAdWh1hUkLaSqSPM
9JdC9TurCY7z/7uhXyvVwp5Uo+AqxKS1u9LSX6a5gkP0RYMSirIzQ4/eZnOZ83w4L0W3yrFuIRyd
eHVC3iBZRw9Jyssvt+fbGvKvC/tS2KZEcNaEV6U7UT87c6ddXmOoH6Qwjs9o7mHoMbX5pbj7toqk
1ZGJBsDf4uuUchqlMCwnbgZlFjw/OiwsU1jgv37Qn7y0/zx8IEnNJteblPov9aqiD9qIC1u6q7za
H1bmMblD8/+Srsujs66eFA/p2t10p220Bzad1+gWcADT9rm6NObJLl6Wj2+HeG4uq0XniRO6DOq9
vT6v1QVOzQfinYM0AMWfs+etzjf5Pr4tTvJrtm1+C4b7roHjOwiLaFAwGDv/rmJyAiylcjA81tp5
cX7RjLdWejFkOtZlGT1U5bG0NyhW4zOGHs6Z9nUPUUHzneGlRUTz85r5jrplYJdikqNkw/01xLTw
r1cKWsG5jxoMJaMK6+ECBwXTnhnox7Q68fL07GuC2HSFZZ7cWODjWphtamRLuBxJROTEN5fcKyIw
It5FAyZ7SbJRrxoQZkuvrxwXSMqvMVxUYYVp/W9Zr99W+txGODzYboMxfOktsqlVpkYl47JUsdDG
E2urtO7AHuRgVv1R5w+gN/bg1tbCUlbCOijMnk3o3NP5t+RsIle/2Z3gb0KOJAaWnI4vLdxkOlVY
C79H9KmJ5g64K4opsdd8qngYka2ZUfz7Nuw4CLn8TbwcjRkpZrDkz1CjHrG2bjhnKTNYywg7CVEo
3+syXlikmxcXr6baW/IXQwpQtF7VDT8qGQOTWDPqNSnIB4+f0xBSFW5xuazhJlUousn4hBYJIx/t
Ikfi0VqmQbKVd7mf7HlFLq/Fa/YgvzOsgyOkoNShC5Rdp8ScwFXfG2Gr4oIHQt9zEKK8aw7mmXuH
3xdhUC+UKR0OLsPT3DqpTMtwmcHM4h0TFioc07PwjUWOi1ftA54vzFA4o6XCY27Hj+xll4DLCtKS
r9TBRdCjvTwT6VJ6616P1q560O8qn2DOYRZ/UDSZh+HJIHq5e+nB8RSPuBE50P+Hs/PabhzZ0vQT
YS14c0tPil4uUzdYUqUE7z2efr5QnelWUhxxus9VnTIZIBCxY5vfRAtDYSdOtD0WXO5BraaoDbVY
taJhGPlzX6ZPK5KIQn83xoPd3xnpEoXtPF6hLG0nCy2dRd4MolgYbOha5vhW8YdPA+JMtnKCO/jE
Mh5hxRIySoNQApSjmxbTV8AeBgqhGhY8WPsR5f4+hl1TdGWloXenM6HLH5RipzZbNVi1+iEfzo27
acdDRAVRG/dBfCOEXx2CORZW21g0yCra9X8v7sqy5Tc+fooj3qganMCDVD+gGTYJmnONXosN5zGr
IDGOhxDJLGkd4ZgLF1Od58YmKn/l0T0DeAlT3Ub7QAUK8kZxa1B3pXbFkJ5IJcRUMV+86K0RPuqw
NiELRN5OzS18ilr8Bm1UVclKwOAAdKGFQ9BPDrVO+YFvrxq+lTpeY7ihOHUwLyJpnnndLAVoqOBu
PrwP9ceNaHql1UGFj0s4SBFk4C6fsqpDJ3UqF4Ym3tM+28QuODnIj8Ba12Io8NBplYCUy3YnGNKk
uBLbTzaORL6NkK9MwiJkfddpRSHmYiXD6WuFMLJ7P44NgtG0u6WlPxxr5X5U7m88/JXsCk1hRejX
8T+ktP7eBgMunsngj0zWG2AKBdK+s+DsSS49Ei6pZLlQQMyB4wa83SOxE4+LYGSej84BQiy2eW5B
ORvBeGebJLchIBzzKFCJN57ye5LDkA2SETEWZLV6aauqpJWmj3UBiLhRJkZHQw7GbkynTtW7qe6h
oA/bLJl30ABLdy3MfQA+Y5CR9f3c8NCcaY+0YyBQMfNQlRvXqS5i/N9JCu7s+JwhUwoBStEuzrHn
DhriHcD/NCCsFo7nzGhySzj4PJZDhEcg0xt0CYxkSoZMmx6ZpSFcd5I8tezxiRxqLMu5MMusmge/
AGGENJ4uge8H5mFDEcN46G60S0Zg6XsMTS0eY/aYSqWEcG/6IS3R2p2res+OJ/kEqpZCkcsNIddN
VyV4wB8LbNRoyXchE41bn+b7DiKEEMKYhCJ3ZVoXvz5vJENuai3aV85xaCGaApDLwQvVUYM90nTE
/aNV363GwK60W2aRUOHDlameFN0/LQPuIEISOiSHRzHJKTcq2FGvRw2MTr0bgsBFij4BnlJ0NEmg
96G4rRQwBwa4cFT/Djz3Zzp4NJDlDDUl+egkNhaJKkNrjSkTyJ+5WSbbQCEhR8JW3RigYaMXFwV1
hcxc9pBMKulr4P6keOZnek+bcZOZuBcnjyFSgSQQSpOsksyf5N6bXWrz8leUvCcAlhRIqDWoiCp7
Rw98U6fQBcVVVeO2hypNEab3Cp3zUd0Uzu/YAJ2PqlBVIHzTI2EWa1CQrXIXlX+6cV43HY4/9Bng
1HorOaRFEui/TAOiZrQbBuTSGIS3EADdahlo7HTJ3TZK9iHZxl3nJL8D71xSVVvSUa2hr6jKMncq
nMPQQ80rpZl4NT0NxA6TSm8masa5jf38Ue1CsHTaAeequQzYDdnMdJ8M1ZueJhMVMrKOd3AuJnep
tojhIIfKyUjTAo1IY2mjhaEEUIpVk+mKqTzIcbWV0VWJ8Rt3namv5efnNLWePGdc1mVdzCQxmYxW
6hguVFV+kiB1jpo9CQ3zHeD2xAOpniXSulRP4mRHALHZGEa5LSJwrWE/R+XoNOgMrqx2baUdcmIG
KBv/hBMtrJO7oouWPVQTqXG2Tf+PmYxPdZDtW1OdR669qXvUdtx3WcNIx0b3PpuLT6GjDWYwOW/x
Wkn6l9wY1y7w4SoK11lGZ1LZVshy9a4/O4X6Xu//GfS7AH6FBkc0iqON2MQ/H6orwMO/z9RFtYBW
kqz4UM/2ekXSlUfeP2nVL3rDvbdc91lv3sOuWDgD8Q/8DMDjZRwliME7xSIwmF5Lf3QgaXGDqsbY
w0ngk/pmg3WJNTGchtG1u5VeCqvZhmr2NKYOe6pH7RNysx0hQ4Lylt+1E43Tm9sM6oPI/eXo8X0Y
ybMkIAArNLRC6OA//+orqGZ+tcMtBJ9UpmcuboEvZUkVJGMo+020d5JDVQcrEzgpXERmXUBRoATR
kEbJqUTEWnmI+2CBHv1wL2diy5w6xs9ju8vV558fyrgS3uC2kIAQ3cjRLsObnku5Y6G/u1fF7Pyx
tNYxcjNeka9H/Q3lsFL/R/vH1z5oYLOLJ6kKdxeiktl688JvER9wsUUj/R+HlRD6S+wC1OJ4aHRv
lwk2MOa/lcuEoDCPNV0CLG9GWGhFvpNQY3BQ3MvoxmTjShA5mCwKsForwY6MQWelPiZVz0w95hEY
XNH8aIDQRA2S4DU6CMVEY5CWhM5CRmfnpvym+T3xgcGGYqCG3K9jy5/Qjy/fq7XcVDLTMdx7NqRy
s3JO1rCIaX5gA9+t3HgDEYarWPibGbBm1aQhh3iBF6HTtVm3o7tSwnzePksuQBrbRc5PnoEJXNpK
pE4iDSNY5d7oz0MfH0Id5JGpepOUqUM5yutsZL6eIoQXoFtuTGx9PMQNtikmFadHT87rmNv/dpr6
MKS/PDU9yNwphpadK2+Y6gCsVUxdSm5kzV+OQDbdu7Kq3jTnoyCgdCYkJR0BgcFnMEdPOg77tc1/
6OPmZf1uspJOE668hb/+ebd9+gz9nUoI+jFsXIoCxbQvSwIAR05lueCnPco4sW/svlwY9cao+ZgN
gwAat4DXM/NoNrClrN/kkBwAm851MKVZIEcySrrPWkF6hCRJnC5b5AnkYtfWIaIJyxuP+20HIH0M
Ul1o6ivYXl0Oit2xt6Um7muo9Kje1b98ZRvTSKXJipRAgkSeM6AuXL4ogT+rc39aWUjjgj3IyZRH
g8uy8+eDSSIPU3bYUokEfrhIx32K8A2MPZ05rAF8qgG5r9r57MbTf+vJiKfH6RyuOONn6xLFFTht
anfUOLsxgdQF1Uux/ZmXgS6eufRH9fAjip4ixEpCSUgWHnQk7KxhZlLkRt6fOCu4WKmUEwC6EkER
vR0KUhms+DA2C4+7N0/OQrE3rm88uejp/bVLkMaXKdoYc2LCSEvp70AZZnIid4EE8NT6g37nJMl/
jfH557fzncv4uQi68Iiyq6Z6CeCoomD0XNetkRs9xe06V2dyak26/qSCB5XDV2E8WZZbZEJv3AOX
o1N4LbBiQUFimwe7WLtsXjc6qKI6Binao8bla/JDLe2sslqUCT0eoYbQ2mgZaaglC1fGiO8QR+8e
JroB2MAbb+Fij/znWejs6LTKSPEvbuI4H5S49XiWoUAJMd84jjcznG4hYTTXvxkGzTMlLVZJIM/G
fdw9WuGejoE9PnoyUjEENGtQb5H+Lk7df57JEsLrhqXJnz2pL3HXzGSzyRub9wNorCmn60h6d5mi
5srOpf10q1142YH/dz18AZgkaGRhl9+D2lzB+0Fn4oJ2aPiahUzAsue+2RDKLTVGheJcxfLcB+ie
0iUErp1mr/+b72DAx6DO5sReIkXUqCi0crDCLcCeWp4Zd4Nnrq0IQTiaz6hg9ZgWBw5AvUfGAAI3
oYbSdvCciafOg/bY1DcxoH+fwX9fCsU+9x7ZLc3Iv89g71pVZfQ8EN64ZjqXwyczeU0Qa4ie3Pbp
519/UWB+W+uixOoy/Gyx9Au3VYZH5I6f7LqCWHyjJ3R1r3/5SRd73au1yksgv+MyA/RtyU9y4ojA
u84kWrzKjSB2iUz49qsuJhdlH0Waaxts42ajQ5o0rJNf7X3OTWid8vEFgF3A7nLoGMqMKn9+pZfi
Bd9WF+/8yyHyFCsKHXRVtyacRXkHMUxpPygHpnY43nce2lzzNN4gqy5pEz9AHTY5iSOtj8H/DCj3
74PQgiGPooYmk/r7QerecNwy7MItXK+SAnkAtfYhSJy3EOZXdxE2aIRUcF143/29kKG6VS7FLKT4
r5mbrjy3vlPTU9vfwFp94rW/XE///iKHBB5KJJIBl/cq7qx5GDoVvwiVLU2v1kGeUiJ/8KZz00St
DrGltljJycYO9xpKQkpGOZsvm5wJJYBg1d3F3nasatrI5V0LK7scHkd8EMXnaT0otnyIRi9hV1dT
C82thCDYI4bU2fm6DvZSr61Czd34wT/tbdCWeE0//bqLbeunUh1VfRNuUdlg5yI6jS66o2O4vuxw
JmPTyOqjjq7izxv2YtDw7aVe7Fe3VSUzz1nWRwDVOrVjPC1KNIOeiqG+cTauxgHHVBWKHihul+M9
9LAxkg8Lvl+94VyIpgQrsloVQAHTHn/+YdfjwJflLl6oUlpjH6Y5YQfDsKS0aeHns7g8OQyXNGws
qqUMxjbpnFll/zGS843lRfD8/j3/+9devNgoCl0rVlICubXMlF0/IOUkNR9WcecuQEfr1bR8V6z5
qN7q/39C3y9XNmkXOtSX6O9cXiFplvm14aGdamnNEqXwhe/Ck6sf/MRbipDU7Wpw532/QUUYEZp0
hhZvR0veCvAiykvmAoBMXHkhN8g91XdOLy+4HRHSRnWaYuAjyIo5gsxzlfkP6UFqITppvgwdYurE
dUtyIJe409oUiKqnpBHatOiFS8gqdu8WiPUqAv3D5CMDoYTnbMyUL4YtBpTatza1gTRdgvqbgNvQ
o87AufC5qoT72PtIffqyeD6TMXnWE1fIOKJDbjIDS2HEv7neq1O+F6I/WuM88o5ETIq5knjKKFXA
YKIgnT5a42/TPWhDu1SSTYI1bLWP4FJqVr7pTRtLWAoyhs4CvQlUPszHfa+ZO83ADrB/LP1s2d28
9a+dwq+f7OImTvWodUOXvdrRUnEe8wLaK57ugeg9/LwvP0u9b7uD0YxJLwTLMudiKccrNbsZ2Ze5
QsyUdhoKrhG6A5V9VPW9+7s0MaPlTNLLSj6GqELEemOVL+DV6JKYXJx9OWcXNTLSAtDCjj8/3tVT
i+uGkP6wsDz+bIp/uT+b1Or6wA25TeopRbvIQzFH0QWzVVu27SPWflBLuuapDOwbmcPVj/BlafHP
vywdNqXXNEoUbqVqjsRA2j6R+Xb2CfbHzz/yWiCkBIH7y+xJgfDz90KdPLZKPUqByFAyAHZJNHXi
TUcVEGDZuvx5sUta9WeE/7qaeJovP8vvwTnpNatFzWvI7EjB+gPZUEc79O5dg6rbYCOIgstJfNI4
w7zaGw9wLUFgiM3vhQGGsMLFz82b1EmLgR1X5DhonoxYph0lJKGR5rUYgD5jboU8d7ZOUJkTp4+9
dzN7uP4avjzFxWvAJkBOmjoLt14xZduzr6BbZuUHjkNDM2+jTdUtuYSoyTBju/EKrn7wL2tf5GKD
U3lNqbB2WG/MUTB16Q0gI2q+hKQZjX7rk//8xlHk/vuTQ8GoTAj6qGe3+UxKTgYKfsQUEdAhJSFd
QZNoTUFj5cWqQ3+VRqekh3OP6XVKWnzj+4v8/jLiMMZiA8jEuG9afpGc5Bajl3BbVpumfaXNNU3b
z41PjmYmXAQ2rTCZe4hDAG8X5nONecqNpxCF07enoKVE1ENTzPwcXH85BkZHmyEZ3WBr1RtbfdGD
dyeygFrNfXVXQGc1Ym60SsS920fw6htgjiXa0KZJb+jv7zFGfR6E5b9rN9pOeGEMkr/oJHfJ5SNX
J86+InVr0WxoGCgiuQIN7OcX8Ck89+0FgGEHM64BbzEvNoUsDxhFofMl0i9ZW/rju9Ms5ewJ1fHE
3Vve2c7RuoVSiFNlhmNj7swyJGdF6Z2i843lkgLowsM2g17Jz89mX/04FkIvON0jm/f57F8+jjb2
Y9I4gC+xs7wTGkNM5mT6fFjec9/oW7Mcp4YeHI10x+6liOvSsxG+qnE1F0p6xfDIxnIhKYrLE/FP
8YZd2143fjgVrYQ8Qw4aHSCnv5ODY2YiB60fuVDi8h1ntag/8wE6fMpRBAe+kaKgQG4h4nLQhgux
RQPnsaECKJ+tYWsqQNoVzMGa6N59cy28RkeUAjplUw01oyTzxLKLaiwgjDKLtfqZ+GvJfMpGQKnD
o9p+JC295QrVaLrvrloicRpMvUp8BGr+HjU7Eq6Ci9hkZAdVUXCqGDjKGBr9/OJF6L3cE2i9iO4L
7qXszr83ZtInclWz+JYpBLsB9CNFR8g84SYlR7m1lIhZXz6x7/hG5JYsVSGIhZBhA08SRt2RLDKV
uNax9nlNcXomFvTDS1Wn09jfhMC4afn+/KOv9bmAeDH0Vy3B6bj40bU6SL3fB4GIxl55tN1iZjCB
9LN9jsyg9E4T6ucFr4Xjrwte/HQtsy1p9FjQQ/+7gWvdgsOOEa5GP/fnla6+5C8/TfzzLy+5jmrb
tPFO3PogPlwXTLv2y6xsLEh3MJd/XutTde7b5qFTCBGFfI0W3t+LOZmTKWWqBtugeBJd67I+5cmp
53vJzkABzeSlR68C9Iah5MyVH32931qyK6o+g5HyqO+4F6f50ExdA2SQjiCw7K3QGJpGob4oe3wX
USeQy0mEC4vaLi2TgVYG3t16qqUYAXbBTMXqWatXP/+0a/c144f/+mUX8bp1SoQEupFfJi9R78Rc
WV01BekRyOCZWt7/vJp6LfrBLlIVUa6hfXfx1RxDMipsH4MteXVcLYlhQ4Y5PKFPR6VWnYuaSNg4
GT6iwxXoHuXUU6erlHUiC7bcD4cKp8cBIfg0kxXtrRuPKM7Et2/95REvsicmGH4ZqEMg+qQWOg+f
JTwO2zA1HODcag4ijvk5QiIaiHvNQYx3sMUANXLXKmW2BKVczUacP1Bu6U7EOnIt0W20GdUNxo0E
+2qy9/WNXiZcVqZhl9gHtBwxcNDJfsqd4j2VxjJ6T7m+MmsdguGkvshSY1Z1Hz+/rkuH8M+c+8v6
n0T/L+fQIqZXXcb6KT9R5TQASxyKHTWrkn7k5aPM1TIGbz+vejWuARgT1nBCLewizEiGyZy77ygr
ynnsIX7vbgvgo2a9yZQRY9v/D7G0q5HNRqFNl6ljwHr9HQLwblI7zSk5KHQUvBSNoWzVttZa7FYh
xG1tQkJdjw33A3w9T4unpZE+hs0hDatb3/xakmV/eZaLn1/47gg1gZ9Pdi9SCF+lfYBf3cPgtyvQ
ystc43pv3vIw3+J4fepa68UfgW2ZRKqfv8S1+MEAUMxRZJzIL2dcXjigX9S4/hYcbInquIxbLs5v
DQV3t8nTG4H4ynenlmcpGyCB8g23rKNznI4WcThSNlSUwMC4TalpSNn0YJ4ON170p47JRSwQvQNF
p3il62tffPROdeVYomG9jVFVQO1GjMc40G1RbsLIXhsdLk+hvEtlBmjVMqLCoeuf6x+yG32I0RsN
aaRqJsLumq50jlgOpoOKsbPzDz3FPgnZcWmX0PyosUVIjWibw6mPy3iG2Tao56WZFnCKAhI8NNpX
gwE84M4zwnmOJQKVVZtMOXGzDjN61VwLeYW4+ZU/MGQSsoe6gpiUs8rb8jAoqzJ5AO1nKCN2S+aT
q/6xkrWNzlCG5IzWngleeo48yfBC5y6yhglwi2kxvLeOOs+wGUHIaOw8UBJMqeA5upG3z5ONmbz4
NfUsCl3da/qa9cqzl8vzpNm4+rvaquuQrK+1iolo6GrLn7fetTRfl9H4Jp2zmSJd9v1bV4+tQOYy
iZR1OjQbRUUyliA0ostfm0vHupeBu2LOuhgxs6BjVuW4yKQ4E7XIJwDsFhmwePvR8KarrwDMfn7A
ax0eHd4+5FGQjSZT8r9jBgaAOEe6OTlKeBapbt6bi8T9MP07enFa0M+QJSIFi92PJJcWNxb/RM1+
27wM6IWwqQzO/+JqZxDlhXJKZK7BFeeJNK8HHVveXQLyilTUtDoQBMO207J5hHoIE8fQyZZKCEsJ
DX81PiCZ0jTIxFRLxBKnMduLFhHKiXO+pkkRK9L2TDmR7jRaA+5knLpxuBmrkw8GPsg/is6ad6m7
E8MGi14EmbaRvKrNq02LOoOpq9RY6rD0YJfrX4kfrzhHWuCirDXcKRKeOLFG343muWw9ola2QStK
7He/OcX0spX0FLjboPKPbm/j2ggdu57X0NI8hiVDioaLEq8TD9C7OQO77qfpRkNYTJY2Hi6YNUZ0
w0w90pWivKIWaGLSD7wOsrUv40AQ6EuJP5Z27+jvzTZB/cQEOAjHrkduF+ci1UDudIn6yCSvnVmb
hNOxfzczoIGZdh6idqGRBBTYwPIIXW3zUtMZ5ZwGWcHpTuZAdLb/scphxtEj4xqCdhMkZ/FXkoZO
AMVp1u/dHE0uBdtmA2Ca6gNOg3yajFMAsVZRctlnz6Loo2bzx0fF87bQoJem/eJEyJGEYBF1l9Qk
Q0vUn/macw68x1HGEtIw556f3ziQhvY9dcLFQMar1ZSB8coX+13J1KoJjIxrOTfvbZB/tbtToRyg
hzbrgPUW3Y7eusv022mehUx4uywKCXbAqktfA7WfCU9IfhIkcwV/IabhvDBX72ciiIY13nZxO0/d
EH9uXC8on5yKQW7CGWcg5mjDLICBEw/06nGmhZeji07jZ1UPESca1116VKyjC8/VT5q5GMg6Xbli
Q0r8WXp66wheuRt12REAGWbuBKqLNkQQKZU+DnWwFUOR6FUUfi3W0R/AqjFG/fm4i8T522H/ZO4z
DCHaXLx6T7VbObSqz6wVXHkRvlnpkg7P7QT5UwvkcimUT5GuVjUqh0+hiC8Zn06S+W9UE7MPCX0l
NtfU2zDy4CbWmCU0VCsxvde8DQEsQRtr9oFUzbgBk7ECjtrOffAfBgO+VmT/zRPOtLOkR/lD6Oe9
MAnMdXBs+W8f8J5o25ZhuRKjC7oRNtxZuNGoU3l3Ph2ayNNmlsYHZbPQ1gjNvZRvBXrBa80lrryi
sS5uYqYLbvoycA+QKMB1nKc5jrdk6xzFHjFCa1yLGZFbfgzVG1h5obIktx9cZmH9h6zZlYP7ONxH
Mq0Ojn0tOWw2UPTW6efveAkaEvm0/uXtXm6aTJbQfR2jYOsqJyXL0X7+LeXSNGfTKurp3ga9V2vJ
oqNmurHylcLnr5UvtlAEl8VN5JTavXlFMnUTRLjRCgowEVqkNhxM2llbJJQ799EoEgxIGDIR2/Hw
vPUs4mj8sMc+68gve8wfRmmwOiIJjYtcyWZ5ai2qbme3U9NDpCr/kLg+uD1/fgXXDtHXdy/i25dV
vW6AsSnxBvQOHfNgXuZzsNAYAK9v9smv1U0AggyaxMpnTXGRWuZepJJe8p25QXEO5RoKGEkkkhhC
sSC3MYnmzz/vEh787976suZF3VB6WFZHWkwPTD0FqrxIyTp8jiG4DZGLNoEl9hg3idUVy5Lrke6s
QAfYIkMN9gIP6+eggRxvwf/9+eGu1Fe8D4HFQ01e/WbnkCSVL5k+AUx8cQkD12wjpePtnP7/8RL+
e6GLgrk2mnSwWqIyDeGu0xgOPqXSi8pAIK6MtdUXUOVzf2XhQNxBnc/LYaIW+JShixmRdQwVTqvp
ZvQ0sD0bWqo/v4ZLh9n/fKP/+3j65UBDrrQ+tWzqzFq0YKtfoRyem7zC3DqZMWROw7siWidtvB8q
e+ECQqk4hdywfEOGx1TARipvPV/bqv1pSOqDaOkyMmZEf6fj6FuRC2rNIxJQ8A5QkPjou2RdyNKi
gxPUu9XGbstVieJ+g82k+/Hzj7v6jTX13x6azIDs7/OllG5u5Tn7b1A3DGFpjtUacqDDjehx7d6l
OPyvZS4S39zJUqUYOcbMP0RDieSO98I4nBEvE9Wff9NnhfstVGlk+SQ8lImX+MbCCjkppQgaXDWS
+gfBvScOtO/0G9/AFbZKjhoQutFwprmGpZQ+zq2wXTSMd1vbOkTdq8ARqOWwGmEq9eXG1Qahe5zH
qJJ1mLFg7wcBA9IEaS8WY42EmJ0yFSoOidGQkmuTpAa3V4EgiIHJa/oCHgAkRMTyGhRrDHWWy+mi
hJQstMNEVhXQbWP4lwUoYCflvEayJa/gpribzkTdzcaH8Faxdj3eaWRDKAwhiHUJ1egiiUmwTL+2
QGuYjSxL8HtRVCRHq5dMnzGB7r3yRr9Au3qP6IQ8FZChYX9aGH2J6F2Bl4Bdc4+0LMJbSX14uKQR
1thNsRaZIUQtgT9VmkcxRwGa6YXoR5rvopFXh/o9dVrSgI3sh3mjrcDTqRWelunuEx+pqneqUa5F
s0NTOUsp2iKY4/y8v65uZritMqEAKMNlPEiaqnQLiffGRgnwBDF2USBP+2wJG+FmEFav5gBfVrs4
od1AzO3FagVmZIk7LSUc1dDPSfx5b58U/GK7lVH663h4AzlBxkkbYmlJGi6k6RPG2MhN0hpl+BPD
DJBzaSP1wO1lZ1rG59u9R/E0347el6e9OOgjUr5lLaYNJTpE6kSKF5Kxbp8NFx+iOc/Hnrp9cV99
RQZ8VcgsArV/sWid5AoSjj6ZtugcdK9Oc+e7OFAieyhRKfsQbBSYdC9DYsy8cpkOywQhE6a9/4t9
AZpYt8SkFR+Wv2Mpcu06Nms03rLmzTUWxFJqJfNO69c356nXz+6XtS6uzNLWzb4e+cl07aV2U9DV
DZ9IVejwMrYQx/YmcORqKvbfS34+0peDmyejhywzS6b6R6Sf6LbrziM0tZscnGvTOpyZ/utFXs52
MidlVBGHwdZOn0QVn1Kuw6xX64nsvdOLmxQGDoX6kjFpi2qx/CKOP1kvXZufv+itn3yxsXJeM/kP
PzkPziSfMq+Va4tiUaRgPy91bWqgwzmyHQUC+3fTwXakfVxkur+VQLXV81I5qsG0PSQnS5pi9mji
doyqQUDD8/zzytfCmQYWSIeSblEWX6TYQVlmjRzX/jYqRvIqJJXAs85XRoN3rq/eCP/wOa5ECHqE
NN+Eo5t9eVi7JG+iuE6irR5iTaq6WHs72YMaYUbTgOtDznXCtHxKDg5OYBheWgHU0e1VqH5UACbq
X2aDfSIyWFn0XGFwITjBrYTWwWjfqV2/cDscqhl6gLlZgaqJae3xwSgc66BZw2Twqh3tnCcphD3a
BQsaHpEeH8yuwI4XjF+wbOR5lH94ANIbH0tHnFNj7wzztFFPSTHOGyfbKRmljr6nKlMinkD/yEd7
GunNJ3rAQAyj7NDhCge0OsAjmieR65CpS6AZMs1acMPSHjLGdmbykgVNNMLRNLYWbeMs2gHFDZyZ
KH31bOmKjlGPHhBQgJhbTeLqczAcGg0kj9WPIelFVdpiYRqh/qgp7bP4vWTpSUEBX8hI84EzAWkO
52IKlYMcUvXkqdZ3s8gEniD1i5GXxd/WGkTh2wLT6wBdOh+QKHyxLAUYxbREq8zJ4KIGYg4zAZYJ
xxrUePXmYjUqDmSGhob5YDl3I78kwgqFvm8lLekOAlyo0J0LpWIpfuWgNB9NTEYFBoGILPoHZMUm
Enz2iV5bmyjzqEOCDaKw8tCXK7f58JUnOdFX/7YEPR3V/YB/qvHfNyEG0yfxLGLkowTyLnK0Weu1
h8AMIC0ocwfPyxzZauTDarjJ0nMoPTOOBnMhoJmJvnO812h8owqaOkhUN6BOuCml0hYwLLs8hTT2
wChM9G7Tw38KwXEmWfLkNt6yjaJpyEw0URSSfdCJ7ovTxmfbWimKNxvrF1+9b/C7lrtqUinaRLb3
8WOu4+0Gy0dgcGkSSro/B0aC10bw1CXdomrTRRYlR3coyMG8ScIImw08DcgQkZ5cevy7PJgFVyjW
0SSR3gUusk95SO1RyqqntFemlYNGOJAOv5anxqhvPDXHgMGdFfWJdm+aupPfYL/E0NZzfg8KGkcw
j5qPIqmnRdgeJDq+ZDFiXFEiYCLAIoFXvgaedgj6FCInSFtp57OdPXXXtycZrZw+Rvtr0hrYh67s
BI9huZun6qJrcHH+kI1dhWxl0mSrzHoZIoOK1VyZ7lpznVljBivDz2cm/ggCiR2zbQm2cdKsQEur
sfRWY6vIoGtlGf6NOuFqY+drKLqIfKml1VHvE4pYimAjiUGlyJ/giOjYEr/WyBI2fPakuXGvXCNq
4Gxn0YsEmIhOvAiSX+7SLqqGwPKccNtmxt49hXjLthu/fPY+/SYmtvvRdMuoRHmxyWZED62n2jwZ
hrT+n8f+r88hysMvz+Gpkq+UNYQfx3ykXU/LQ5KUIxtfIqpSES9+Xu5SceyzlNYBawD4EVrzl6wr
z8gys49h49BSYFoI0NVkHu99CGyUQ2gzwOLREBzgHICMQ30rSJyNFr8R76ed7iwZVtx4InGFXyas
oAJ1ce9iJXHZ3HMivRzkbIALB6wYWSD8I9BpxyNTpM4jfEfTW9JSACUQW9GNy/AaCU1IO2tgoFQs
Cj4L2S+vv6VR0PYd/IduGO5o01JKFPFZtqSZHLx5+Wf4IXXl1rIkhWB9Gx10NdcyNKFGxrQO7RyR
An15hCQdG+xrQGvyOVK+AIlWZ9451S8P9of+6JNWVUDaTabZMc1iDfRktsS0yR5fROz5+WuIrPXb
x2BjiK+B8vVl4qdXvjYinfy5PUgxac+DRLf6F7dZMjZw9RudHdRsri3IFNAQREi0/C8igOHFvlI0
cbi13Tl3wPgLX6A+mdr4fs8He2Z6Uxx+kHLnrtjDhfXIyJKpMyKtMA3KqeQePsfIAPLWwdm6N/fB
oYgOYbcrhw1Md3Ov7tRTE63rh/pYPjjHJDlYKE9AF5/4jxr6JmfHwNJh4nGVhHeOdixDLEenwsqE
cehTdYZcdMzVKblRea8p04EG0CwDRuK9pG/6MV4ok+jOe1P+aIykaDagMvoc3Lt7D/W+eTM84T8Z
PFXyFL+8FIrnvfOWavPQXCpb/bF5RM4zAl5kT5LoLo4fNPQkXryzcgDRY0/cbMrlVUVHyMHIoZ79
YDYulFk5Mx/xjZaxlJ1iDizjgKI++g/j0T3bp/Go/JaOhnIHU39QEJhdlc5E33enXxb0UdR49wOQ
Ot5LiGhprx+CZpYeEjyJpbPxrLizUT2YR5SPQrb/Ptml5sa/N9D4nem/M5RhMM6IptJeO5P8SU/R
rnjEkar2f+u/a31peRN6Noa2dnmFvzvESE7t2b7XG5LHpfQ0xOf6Lcxn7p/xnByTByQ0HTRc8Jpb
aNbWeXDHN2nnBCed/K/foPzkP8sHdFF9Y+E5y/w1PUvgjs7hvT4sseaL0JjWD9ip4GXTHZNH4654
bI+yuaiqBVpOpIaHblhLh/i3Fi5ww0HJy1no4T58Nt1FxUYacfKZecdx7xgb5VzUOGltIII13iY4
xfbJ2Q/2REPBsnwttMkxLKbqATVIadc1c/ngPRjkeifpFK7yTXzCEN1a90ddXwb36OqZ2+qtnxrs
46W1VP+xdk4+5W9LCAg858/jXXifFhuEHJCQm0u480hQwZcAB8JZY+ztfJF3C/yYsHmdA9HHMVq2
57q+l3+Pe/ehRYslnJbF8xBONHy1znEGUZTNO1VOeXW0zij4NI8hejnaRNpXj9I5ezR4A80s6lb1
s9C3wCrvt3Eez/KBGRUSuaqHq9IdV+5w4AWgneZu03Zh7dU/+XMpaxPzHufyYy4ofc0zcjVuPZGO
7D55Gz55yizZFsfhPjsyoExAU04imD77Em+BNc7ByUH5Lf/DTqimdjCL34xwOhz7YSrjLLIzH8rn
Bv8FJIYfFtk4bx+qU3oII4jXU+Rc411kz63g4KpcR4sCh6CTT2gWMjDocJUkZdgH5cs4m5U8EVy9
WhirOtnM2+DXiHKUBqT7MYdINMdZI5GnyXzBu2uVeSCtEHXKvP9D2nkuR25kbfqKEAFv/pY3LNom
m80/CLbUhPceV79Plr5dkWBtYWd2FDGakULKQiJx8pjX7Fwsh3qI9Vv/FWUNH6FooHbWUrQOGYO9
6s/u3rI2kbKp7U2urNtmM2qnJqdiWKXDQrR0aHK8Sqi7LrvfirG0b4kv+J3nNNE2VB+lvMQbK1n6
1UIud0jRMR10nCWw4SPnP3sK7uQ76wAXtPE3ypPzND4VvzEyLcJXYpJuvoGayrh2zHXpHXCdAaZR
B0dN3hT1rROsdRAFd668DsbVKHFg9Pg1cnXEfS3/QR26k4zWDFTzpQnLPQZZCafrocQcBMEiYJcb
p9zVsFCbVf3cyYvqKX3k7aG01Pdow2xbCV1sdPrWpJvIyQb+f5OJgJCCj09yr8jfGt92oPR9ZQJI
R0xWOZX3I19jHQtmAFew6KSlD2hVocvxFnQHpEC5gEagbfhdFM/Xb71LlxB6tnASmc87uj4ZSkMY
rvy4MM7NcZIAH4BRtpa655oU/PpKl0r9zytNeolOl+pe2uj/wKDte1Yi0UFciUTLCl6ur3W2b5he
5qalCBMEVVyuk8XaXMGsUmcxsb1Gcq96PT6yKMNzo2jyh9ZSWrYeGowGmJYXXy13FOHoSrgrVf4Y
5WovccLb3L23tYcc6IkeyTcBPuxpjDOjtfL+ihiBucqtGiH+rJzS5KESsOYw3znpW2U1eMAkC3J5
hHVLqARhDmkMNa2C+5BiM2Tykqnuocnkfa3366F/B7NUBQdPVCUjdR6VN8xAN3sv9TdyH6MatqOy
s9JmU2jPcV3c8icKNZSedeyIEko+hODDF4Nb2JRQnWaWMzjBvYQ5Xqp0uMBhSGJpK5LQQ18+F4aA
fxLtTHUX0KpuQiBSzF1andNuvFkdxuL5oZJHKtdqMztXvVj7QMwS0nNMSvjja94ntX7s1SnDvVJ+
CdQTFjkuQacn+S7NB9zeXCQwqAqHWZL6pRzPUlQHTArL8/19XbhQ2y7wPaD4vnsSaBMdJTLSXn9t
jA/Z8GfeU1ecs+k5JMVGgwlwKn2uyYKtqnWN32nnL13z39GcqfZq9Wzem780ymRMa1L/Y+bsX1oS
Y0oqHRmbhGmPq1Hpk8ZJcv7OwAziNSL8e2mKEEf01iRNmXNsuRRDhBXm/15xkshKzAqTyGLkxRwZ
31JgPbKKvSWqanOwlvOPn+4n2nj07oD46f/Ycn6qGJwhGovC9QS8+aSb6S4TevTY2VM6EbfseFgb
9UuZIPqGYJ7nzQTLiwBQsawlW0iAf9P4bBs30woZtqqnCYm9PSCbhRrvC+WX5bULhcwgG5Eq9OPf
DpqpCPOs+q5aNZrHkBwyEfhrtY/3Mj0pa/jVmtJaGmgh+VspfxFQUNE38+gDGXgjFBH9RvqAtm8v
aeUL1OStFXVLMWqqEEXnrNaatazAHKv1q2e2D/5dp8jbSFEXBfKHXlEsakVQ+peKhw8a8vJeDKtW
FpqJBClN+atStcUYvBctjInkPk5eRvKbVDrJpMs+Aa4Lfo5VQ3L/OLp/F8VR9EdcGM1j8zoig95W
B70MwHPC6+EfYEyYN/ipFfsw9pdCRKbIGgJTsiHws1knpdMQ8F23pNgIwNfVozz+dA0L5tJMU9m8
8AXAOqGwNNGRNKciSr1cVGXkUckxV/bi7dAfMuk59WYgVlOXvXM/QQjqGKwlXH0md4zS+pbSGHDb
3NoBRtQtW8lCeQFRwOJQJdFGw+ev3cLnSj1nBfaIDu+AXKYS78r+IzZj9jcleXs2JNTfvPoYwjTf
Dvqfgc50CpMKBX65Q7L2B25LDqfsepi4dB1//vWiN/HpS0oD1R6KiF8PKLkWB9J4Y34zVn9AifXN
+vpiF2td7P1szFsg4H3zYpQiDN09yWJsCW0li/5wLdtJtFZNqi/lxacTDT1MIxOgMygGafSlhzQI
F7BmIYab1oOC+XsAI83dVylUe4pKyXsHnmUGzSYGo9AinpQC2NAC4GA5xczwjGXOUo8QMaWzEQB7
Fw0VG5yXRN1co+6Xee2mtb110jqbKvzduOrOLxSkurlDKTHMMnhP8mSZB6gYk3G6b5IlrMOAqFXa
kwaAzPRmtok+w6WjC+YFeXbwEN/Ur40udJyg4r5IxuGoZW+p8tRrH4AjOMpjhY9c+EKQ7cYfUt7c
S2ODV1tLJdDcID4OjJPaXXdo1YGTa9+LAjGBRLrDEnBJC8l2u6cEzokAN3blC6f6r5Bin6zBbrMf
dMsZ5bVZd+y8HWwNH1yqjCKwDlqiNBSKtb8EoF9AdAWERGVfZUwikRIOk2WApkHBxLE/uPxlZSsa
NyZuZQsHoU7EVY+lsfCM6C4ZWD55yhdaoN24GbOVzCOhf6AlXOfyBtJMQHndNN1LWmBL6+FZyLhB
G+NteMxwZAOALkZttn6ozQ+6eFJUrXtpMw6YQRsnjaZJ3qGFSb4meIiColMr6o3QumH7REMnKZ5h
+g1ZtUADMbSVTZG/1C2a1MFBsIG5ssAy17a2gh7tDRoJF65g3UYOyh1bxqCTc9vJZ4yKKrX7Rjbf
PSvAEQ1/G4m5OI7P5R9rG7XOSsYnCaKxabxd/5QuJk/MeIGXgGnhMpp8uKXs+YWqQEJAJwAGKwYK
ALbfBtfYEttJnnLnRgeRdX3Vsy/A9OJ1IM8qNuhVjW/4a7hwADi5kSqf8Vi0qzP6lH1Un+C3/dJo
6If+XqEkzI5MQ4djaq9bV9rpTLswhhFgWvuD+Y8BulnPDl44Pqf8RQ00JYxjx8ZGOm6213/wpTvg
zLo/k8ucKQxHrcvSC/T+XAAA0GRgLFfinF1f5VLmQ+IjI3aiORbb83VXCj6gJBbUTqYSnBUEl4jV
/y8wg7mFBAXoU7QOdKm31J6FaNWLg6wz3hLc6XkCmTg+3170p0ea5OaWb+at5oKHQ70FiSHxkccY
bRpA/hmnqT1On4yIKU8wF44Lc3d9Qy/dSp83dHLMkqj19LTmOWFy6SqkJUqbbE0b3MTukFb09dUu
jkIceEMyWlGQR6dsNdUq1M5VKUT6fV1zx0BYTpzXmiFWyURKjEs7+Pg+0zLAfTZjIr25NyN8U8sQ
dW8apjO/5+Ljaw51EVR9Cwmrr695iHPdHHvQflzKUamvCrwe0CfLTfgquPsIUBLcB3TRQD8E+rNN
dGzBwgtBE0gEOQSLefmIqYTmOc8RA3rM1TQktfRJnlO7pW5EFe8ElhUJjSCU0SmwnfFWte4JiIIV
L1HkqvUbEqW5P9BkXAvCBRzSkPQHjolmfECWFMiopDJhIWyz5EOAal07I4IFLiniuBCiRGKy6A7p
mluHFCDUo5UCMg0FHcH/UBmZ05lHt0K1XnLmzGZCL5hRKCuL0T3HNabfU1kyHg3EfuQWegaZNn6c
ggwlAMOY9QbKH6kqVyDcIBXUxUiH6tZAeppvikjqReaik62DQDzzlILdwYy1a/CkjT587znVRiBi
7yJ+FZm9aWx7q6IYDkKX7AQ6t5iTqx0qenJyVnmH7piFf8e9t2CZwOqWOL1DoloJCoiokDr3wXSY
PY3PdsVlzDicBoTmR/QhX3Quwx5TpjbL0gXDaIcJiICsK7F07GpyRS0/xZCMzaI7Rp76OnTji1VJ
tOIRHAJnVT8UKHoXNzijavpPP61/XD+ul6ppqmj0Somv6rfxlcQ1VCtQb4WMYes+oylKMQ3qlImJ
uFDnIE4XcUdorVlg4hldoiD89etQQ71K9H4AI02jijxAH59JW1xpi3ak0PQI8nkI3CXtTP3zopMQ
r7SV6uo15EpIWzkjZK2jlvlZERZSA0ROdyDF0d2NHFvbkMQoR7G0V5+QL1hc3+yL9/7nHzK5Asqk
MXxFcKVTB3fmdc8smxR6wQml+jKk+wG9qL547tP3mYUv5aTw6QRW08TIfOoVUMRF10IoO8fkFjVr
gmSEl2C4LNq1lX+Ir5cZ1fVFzy3Qb9fQp0XF2ft04cmZFJr2wLvO/bXZn6CAoRD8lmvvknajl89R
VgGuRE8mjo+IbC2Z6i/9xCHktBuZWWkTRasusvAHb24ahH3NsTwK1lBXoz6G4VSNui8I4Cquluqr
AzQm7h7K8EiuDdQ1zvSzIh4YFyN5zBxtEZqrwXVXAjHdUcwBKMHl58WA19a7fw31PWa/jSTfSA55
nzyz/xevftF0MGChIwks/v6nnWCWHdahUKoo7ee6WXsdetSnTLmXZiVBL7/of1cSt9OnlcIcygd6
+jA+YIXi9ZC9C7CQWWEieCBmwyt1QL9cf9EXx9DnVs7/PN7kRQPs8XzIbjSgwbH+owDYuyuOtGlR
RCSPoFXgSLbegwqVr2teZpVQZ/Z36ueZgg9pakEeB4jhR/o6rX6jCQWZZQXoZeZhL+8wdTDKI6YA
YXzdYWCMtRHG5BsoRpLeSPqJx8NUHZPteZzm1Ovrn4tbVN3/s9rkfdLzH5Ea58PVuEgGTHqd9FWP
aQ8J+0bQ6dwfeOXto+5H1gYrLU1OYaw/S4aD3sQvqZQOfqJs+Q4XKsyqrMvAPderQNmI2Iua0pC+
t3SVQKaRhghFA6jCrkzzGSTdmBwU+puqb2zFFdtSjommVskNWyRjsCjMhzF0NwJZUNXOXhiLP4CK
O4ydy3DbWgyMtpq0hZysneime3KyozLTow+0BxgEzTG7L18tn7Zqcgq9MO/dLuAjaxlTgS3CWrei
DGQUwzVGvZlJPwpzpoF0Mdn7d80p+qMrx07qM9Yc/UcAEHzYtPsEdRPOeDvTWbhYDn1aa5LD0YK2
u6ggqyevxmBkpdOJAtc+T5HnAH8L2w5eGMChcRyYYmy0GN+RuAdgX2kPqQ1elqEIFqzZRxhAFzbf
ZjvCF1nfzqcVJ/ezZIRGY0KKv+nRNQ/1tY5N+Rv5GPdiaG8C7afIyHA22ZJQAb/UaSrQAwIJuoT+
QQzV0WGzbkwO5/Vv/eKOi7SZCQc8uvOJ+xRMvYE6XXZyeEWCFz8uYsZ7yC7Mqm1ePEVcz7QENIu2
gPo1pGR6a5WOT/O9V1+gMJzBmZKtCrFhMdpRGT8DVTZ69FVwkTml+gmEVYDzEAdb56m9dE5Ne+4X
Td5I6tU5My9+kWNvUeLgGqELQEjl8WcbixcHAmSg/+fxJ1mR45tRmWlMO2L1o6WFo4NWbOH1+xC4
lN5aLu3uD/LRoq94/f2iYfb9rEOjZw5gGIpCa3OydGdVqIoJMgm5CHUq77nIb/A7X1TVX5j1bZOu
QWHD2BrRuEqsbFFb5co37iIE77O1ET96MubsJBJM0OudPLy6aoPu2LrIfobay6BsW/Nk06uvnIg0
098YUD0DVYHJGmyEyYUN6Eb2kLCsUMvS6fJLylbHHa9v7vUwRrDhuVakTWY5T5Wr0Bv9oXT6thnQ
YZIPbfqYtQfo+7QO11W6L+lA1y1GEFl6q4Zopnr6GubpwmK0bo2gddFGMI+Z88dA9YK+tlq/RHBB
4KZuguaX5sLbL1An0oKV1eFgC2AL3XCEk+8H+WlU1dvc/7CjX5KfrNp4q9j3orUXQrflBtrCANt0
en8U/2RTRLB7gdUa5TEYk/s+8RGJQzwE0E/g/E13WqSahQTGCAWpMUp3YZCtcbKC3/RA8uvMaUhe
KHEYJCDMxlvmVU8JQ25RmoGsUuK0I0gDH+Neh5RvNQTHoSv2IpOcDaGXz9WnNSdNgDCVO68MWRMs
qmzdi/iVo9HgoCEDwsOOngWBBDOPQDqCJe7bbnX9ZF98ZvBzBgBxy8ap4GtEAZUoJYXKjA2+XMUA
KX4RhhPyOxFMTIDmKeSXaizwb+jFyAjhGd98+8rWDtrIg/zKih1uivyJ3kHMq6bJq1QPbt0Lq4BE
IxVtPrTUOJgm/gT5DCTvQuD68jMmH3TSQfuw+n/q2RAtGe05C/GdW1Nb0mq7vsmXWk/kgCq6PVRV
6HpPMg5VteJuKEgFG8oXW8B+vHda+zS2mZ8y8AN52CFUnJ5SqN78n7EYFrBNcqOYCWQXnvrzD/mG
ADHwC4kULlCOmwsGN98mA8I16OdE61mlpsuLCagrxYwO9+/r2eohShSuScyMxhM90xocHIMnjLyE
wsNse5axyfcYzcP9u574+59u4ahIm8w3uYsaLd31TKW1FvfOlEFct8mGdasgZALZYYS3EYY/7PSm
Kz7G4JdWo+tDh8pYlppoHDOlAxJMUQJd+kboGQTeq63kCygEq2poFy3OSZg25B3s8OBNBzAWg2N4
VnpnhTCcbUorFc+eqgKY+SCHw5bhz3JIsMass4Wdoa6SbXr/NpbxMsvDbWcbewnpbt3HoTx19zZA
wFK0Yt+KwaM/lC49z9lounTfu7CPh2ew7lL3Q7FeuOPLrlyGBvZi/R04LfQToPfmvXZjpqA9CaUW
g1laqj6gs5zTZ+XGrjeI/HQawZpYjOd8/mk+9xLKH/lva/4q7sDYLNtGW5X+KK4PnQIgpDzjqyCl
MgwQq4CGaAES55nQ0Yzo5QchfCar1V4L1zYqKAykGICqrU4YzReW/BjE+0Z5K+V8rXl411Xuqnf3
tfUx6HjchS9l9dK06iqF5BG+GclvMRFCoWFTM1sRqQuusIn3Nmq/kCBZ9dmcY9jFgyPULFQS2e/S
Uq03uHGNZMpNlHAFlg+6fnD0E0+WQgjXGI5fDweXajWcOVHnYT6KEclUIt7oKviqkBdF4lxx24ne
ggA1YOyO+7Vg4dRM+pHyqJVq7zNzwth4i//uU2Jz2dvg78bmOPT93xHUfZJNdGTIvSPvjRS3SvYN
s03Uw0n5xWst0XgmuPIm+4qRDI1N6BqC7OajsQcXRTBt/BKkqbtHJil/ljGvL3SG+vpzV3c74TnQ
YSJgd+8SkkmtmwBxOJh4IxYyiqR/BAPQkeMb1Aqv79KFUt3kTmICpQvA+DTjGrHOZAYi+aii8u0o
pxxnEgi6fAHzPMAL2d2XtSZzkMxKJVVtIJNq2p++ATmMs20tsC30JNRoXGy97NnRfpHXUphef0zl
UlPky+KTFEAZmjzPbLh/qCeFEoQbbvxBtTaZE+wFAwueKX2mLC0gB2U7/mfQBa9y+kH1XPWocBAW
4C+V2UkzyxUMkMWYJphhvlEpYCtbPlnw/CrJXAplL0GtyoXeGNBIeIZj164Gp1+rHp58BxvzyzDM
9yEjkAxBfcZbQiaFzzvuk5Xi/Rog0xe7Kn1S4/HGXzlYBks+FHP7Lzttd0nDz02WEfWYw4hvxDqL
GgTmb5K+tVq7IX8RQJFKeUeAFvaV/xvBIyugRg2cJdoTUMPEwLdtn90o2oz9c6d0J8k5JSE42s6g
uvnwSP5EJm3jp8qgm4Ei/yoUSRq+HkOxNkRaNSmWYrgAUlgjEuFyZHnGGgPQf6AG3ZkfJyjeKbC7
slbXTFZFiCvq9xhBXMvBN0NuNqzrU8hdf9eX4gwMEAXKKWaxSNN/vaD0EWO1uoO3mzZC/4jWCXMI
rn9C62wye6EkZVBpkWaRzEJwmFy+kRl4mFfa/o2QLbVOQEsZIv43/TRkUQHZ8d94zE9nakRNxfJ9
47yKmX/ARLbVDztFuGkmXbs0k2YN9LVVgoLJUl/3rncaqbNGzRfzB5K3BULDCm9RSx+49mSmaFpr
/8gIdEjVuLuiKjB34DtCcVr+AG/jZXsXOzooeTZgMe4tFbYcKiuF7W1oxJ5nKNdftnnxbQP5NYXe
KcyfSVCRutaxspK3jcRCE8b3dFltCQtaDjsgBQxXcvnOxqlQP/mU5UKSLWeiP+rKuo6sFdqst8ro
LDNpGyPCMwpGuVucaTKaeqfnHgpHH+6LNR4FJREQhw3oTK5k0hTmhE2DHTEV3kcV/haNAjEO81s0
TfmMiBlUNYGOEwwI1AoaEESCgr8p/TEYalilDtI6+tVhlhrAUlFJe3TV2TpasA2SfF2F1CXLIh9h
u0orKSqPZYORQqj/0AYk9ng0wzdmOlqXiga0zKEP2WghIHE1KVNM2+76LJZ9IdxioPMHn2scsBop
vHw1FBBLQJ2l1iudVUSdwn7rlcCKZilcF98obDJbRwcUF63JGRyM2myMofNvEFIBAUCzI0zjDa3Z
hc6dGlK7GeqzGFfKe0XaxV0LBOkkZrZdCL4cAqJEgnP9lF3qibAz//6mSWlBtWSnTs1vYmArJkXx
gw+gtnFecExZ2pRY9Ne7H5aLs6U6M6w4Ix4mDcDPa0+76aXncxXZA/vBFxR7t4X/IRoj/p+EZEEd
bquuPdW+s2PMIsUkG+4HZGtE8Tm5nRCmLZDug5vMPjb0X+vaXPjSNspRDIRhY0r6kXCvu0itBouI
Q961KJecDP9npArWYsNYB4083Lx2fa3tkuRBLi1oH+narz6oX5OwPQOekwAUGA1Kj9AAdGnozu4L
Wj6zG5cIbhj9AXBGLZSY6Ezarmaj5h3ZNbGQchYoWw9hNj+U2U+M3uzm1Am6dVAe6I8FFtR+Yhct
O11D2VktzyOo6yfjUv70+edMPplOHgo11hpo/kKs44UIwX1OMh3Mdj9nn1ykV58KLzvqNSkvIPab
8rZ4L6V34arkUuaaRrWE7gjVgc1wotcgj6G1UGpQPmS0m+Rxpp1x8QsliRcAZRPZl8kXWhQj0gmY
lQt0spe/m0b3SA7iwrc1dTCulj6z3qVZgomjHrNaGxQfdjNfH92IgkgtZB4d0Fnc31vqu+4PB+Gi
0wTvvY7qqg42Sp9TN7j4ci0VURuaKESjyd0Sw3o1WnG7S92Til857Yu4fKqTg5Vlc7H3whwLxZN/
15rkpzHKoHooOf5N5/ys8ndDv+m6rabf2dlDMv6h5Jjt8198ixaLUiQZ5BWT82T0iKJTyZ/v+hiZ
WtDPyjslN018ZzaCGmKvvkWxT6tNXmHiVaPaDOhhICmwK+HgI7MglLvjigyYMaVrHImt+LmsSsu+
8SUIbz6GB8lbpiL+IGOKLf2WkOqskxqzKGZfnr/CSoJCxXZ2Qe8uENLI4qOOo3sdAuAUsv/ygkCt
1bAlS2Dk5N1+cqdB9fIC+EqQAguz2Qz0KQTSgXgo0EhCig/UZmrvip5+DdqF6UmYiMTBC1UcnUu8
4OdM7y6+CHHC6FGAgJ8a6jqN04R5NPo3iboVEElYVgutWAqvZCGdAcznesw6y/Z+exefFpy8i6ip
VDOMVL7f9MNSXZxrcI2Q32kWgRwdpY8oOwgzStVQdmQC4ONkmG5SAo8YQc+4eWm8ejvWtz0SqlL2
d0eX2xQcV+1PUKWw5nQo//qS2nvnyR4I00M5FgdrRNjmxYaXDjBowCIrc+19ETK/eB8C8G/DXuBu
iuTVl1+FojkJaO8+g72K8VcxlXWc3/QFMPfs4IJ34qdaqDpUPfQuSCbcOl3+KyrTbY5GSFpVu6QM
wXE5K6bCIYvpiHhY8Zw778X48GkfJ/HB63JmZT03cyT/kIjFwR8ko7PyFMl/X39jl/MPqnMAzGi6
qFMtotFXU5jUvX/TKKKmgcuxEfUj4iA0U9FDobujWPcUHvN+KpceEpAa00fxh6ZOUh+rRgS6bln6
H0MRYqCghZQPSFRcf8hzwJkeS3JP+uTcqMyfJttZo2KlqXlEiDBMvtxmobGpeRev5Sh4LDApF/pv
lO818hO8VzRgNGHJ6b7FwM0pQDQ8DOrkxKXkhodQlZZA32CQ2EvfKm6TauN3OZogMVDptTBEsClC
zeLBgdil2zj3mg9MJpZui5QzwnACkg0+zYvfamhothIu6FQVBjIlTO7RGRdSJ+LoMb3JQAkXAhHL
n+nyJZYLGnw3mtrGPCfRt1TgFJ+x2925xtrO2wXKTtjFAwJbKNpeTPF76oiEzkHBoQbWGw/eRout
s19Jh6w1kbGq7QPdJXZdOEcIwZd4Tpzz0piEmtmGQaZAI/uGlWREVRb66PtnbTK5gUfCZ5MBf0tr
rGceVKNa9B1oQixW6J713sf8TxD50rczYAJ+w1uZu34KMnaioTc8RmI3uX3nAYBERhPZuv5vDMR1
epqpIuDAIlAn9PCvn78LBx2QqLDJxYFEKA1+TTLSzLZD/M2cYxcd6NpwHyITM9T4Dzz8fy00Tegx
lM8sik+Hkg5ywUOZnEogldHz7BelX7h0Pz/SlBVrVnlva43tHAPpxsDN1GJk3MOixCfapd83okaS
opAYKsUmRvQlTlE2NEDEBmWzjmU6N2l3b6IOXo8Dl+6t7T1qwFFd9F1cH7D5S0zjbMCGvCzdH7aL
l3t/iy3aTq1uHHpZvuoukiTbprmyjEZlhYvlUUPnv8tOeg54odTcG6vNnrMOtKaUnmIQlv/xTtMZ
YN6GvwDooKm0n9nFTBfo8AmfIMu7TWhcIBAN8FiZbTdfSs9t4rMKfQB3tm+qdYYC8tYQeJcUMIB6
EmggpptqrS6ZvXGeoGTapbxwmbhVtBV4DWb8plTPifVmzH3JZ9zm5DPix8AGdehO4dc7DaWJ2kNw
pV+TCWYO6lUwlXdGdfI7iDkB1gruyWmEBJm9U4OPjLBWOPRsoKk3b02CikDY7xhWqfofXtbYP0jx
XJfu/7Jf//7EScLr4+oepBX4GcWMN7mrIHCkrtXu2epvvDJdBAkm3hC9ykc/6zYaMZKbbmg/UGIC
lw3Y6fpJuXTD2oYmC2Vv+A3s2devP1NwNRwTxloQyNHfFgPT0Dp1OmpkfCxo3NvEPeiEB1afWfpC
E5FQB5nVxGfVVr4FHsR4/cwj9Zfskzmc3Ay6JcqluxDbKmWpgYhExKh69f2Nped8vCd+AlpX13/F
hSTUpo3J+YVCJY7x1+cfEz1kkEznrybtDvQHyOTgjoVueFBt5wUPRXExPaCfl5scUCMuu9itaWmO
3toc3mKBjHtkz8m9cdNLq4/uHu5cE3fCweH6k6oXoqJt2zImgg5X3bcvVfblgiKT8nWEpJ547Upt
46VeberhGHg/B//JqnZRtbDHgxvjfLBMm59NuLa0X1bD5b6zhjspeBq9Ckcpex2TAITInKWzwevi
kcSGBUcc/CVE7+nrK6lyPKp8Gvw3tiovRu2jKfFAISdACFU+gAsnDwOswyR7W0vmzGV4aV6CFDf6
m0K/kLJ7UuNboRaEoZafq0Op2UJCjmtQV7cZnif0K/ktkdCy819CAWhIdBK1mRN58fkp+VUZOUME
OPXJ8/NXa33sEqp+IDTqg5ocGEB0BpM8ZANMfYGkg22JaDBrQ37p6R1ZyOgqsgxLY9rhaIw8yf3e
Y+vJvBBkYTLWYt5qvLHzwt5TfsE3S/cXTS5gFR6p+PUzeiEXEbtOOoLJpKxOZxh5qCjov8V0udSH
smgX0VDjg4O+iImKy+76Wt/DjyN0VlFOQy39u4MsLNJSjtROOrLHySDMghtnD/nv+irfn+jrKpPz
NGZK1JXeCMBmWOoQmbsT2RX941mEwgX4IlQGpHwV22EogDPL18/GUIswsrRGEukVx7SO0z2iYCs/
rk+uhyg3bSJP6XdJdSc3Pzpp4wQ/gWYAyA6LLljIeXozMgj22mE7ILtPZ/f6Rpzf3dfQJ34fyqD0
zwz7G2JZpnnZBSj3HhmGDam3aM23GN6rzsw/QOExz6VnD96BsqQ8UJ1bz+FXpJaEakx2k+v+fuBS
6Pt0H9XWUmQZUDf4V4ihRBBviE/EhEd8Bp62WhvcKaBCTGToYrXZ+7r3DIgsgLFa8u+JdAt0J4IU
69D3ipmnnL5uqgdKVRhXhqbBb5wSS+zKHa2hkewjTWr0iXT/WCCpNfD5zqB+pvfWeSHH0FGDkDFh
NCb3dlynNqZhsn3MkuOIQ1GCvmF4y6CzSEgs5yCoIuR8fndiNUvDEUn0PrmuJyGpcHtylmKwjy1o
11YGDzuHHZpbYXIxurFdhkPCCrJ+VJ0X5CyuH7/p1z59gsl+OUUucMuIq1I0LyTpDiBa4OeIXGoz
ufc3ONZ5JbqmUGpN5EinMcyRuj5X0sY+euETErEr+TBkW01KtnL+Lis/nRBpp8jHSGuv3iBMOd6k
Amhq+zMn8eyW8u2dgYsinAqC73SeFI2WHcRyZR+7UttIODQFgCrjsBUM5sY3N5ZNRxEP+oWUvqnJ
o+6MAOxfdKwi+6jaO6rfLzIzfYR6W/czh/dbgXbeI9heGk0dlebf5G2Mqe6GmVPYRzvYyaNKXVUt
raq5tejkZLcu4StX8dDBgCdIYKXxw7vsrwKX0w5MLPPFsMsOree86bFxqJRdoVB7lStQLxtdl7bm
+JxjltkliyYWapAvFCPGGnvsIOgenWB4LM1m7Y/ryE5Wtv+u5jqiTfEmHI11HOYvZqL+zW7chZY3
czYuRAcVIRUIolj34M4xuQwkxGltN2+sY4ogv5rfjsapdzKE0A+B9R/eO+zwl6UmVb3OzNCxk9o6
8rZL86RUt4wq4uEgz3l/XPiwPi80Pe49U8u+LCueSXrOenmZ+vh2wYKaI1Z8S1/FEwFx5Arh0BBf
xeZ+mgNVmlP1g57aR0Nd9gi2ATLRqap93aHt9OKoCBrZLyXaeg2Yk4FbrPjIuw8isDzSOH21s3eL
oipQj/y0Jgl+pOFfg/zXIDUzL/mbOuj5hxL/AXILNqM1ecujJnUBClH2sS92lpTcgwre9OTZYRTw
KoDgKiHyEGs/fBLHs8VvYSHXW2UASGNDhxsiZF+UDSXXTAS8cGUQkgRig7uJBG/yu4Yxjjw9K+1j
GmaLUe1PkhBuiqt9h/Gkb5m4CTKgd6JVmiKpbNKUb99SEwkeOmKQZRVX3zgbAw/coH2L/fgmNrYD
PoVZ61Nm/2xlfaeNybZHh8XJ4nUiGSJ7NtAfJfDpNO9aLLOCn7wZhSYJekKakSwquVrVJsQJv9jv
c0lbN7207nUEr2sfzJno2TQrCdxjucuN+CTF/tYU5XrqrvuiO8Rasm5H9YeOUJ3iS+99PiIG+e6Z
4V1kR9WyV6sV7c+d6VWvoJNuru/ot0xdvGn8Ii1FI8RiXDVJudxcK6EVBYQxAJKJ2YDNZPA6/jGG
35anLuIq3LtNv2XjcaEOUJUuN//VL6BIIOfjzpnqngZtwitvPfsoVWuvQaUkR1pQ3aDnJb34yd7A
JxrRblQwi/7l+tLf7G7+eXihWYMAnU379Ov3GAV658Q97i+jEe072x1WNrimwVfBof40K3cvR+ZK
eKiGzW3dpwsGCgsPlcXcCLJFWAWg/izzSEfds9BEvbv+675xXPl1wsDRFoqw2nf5k1avOvSOZOvY
9QwK6lNvFyuGCEhCLkn2Oa++3T30pKHSbP0mRvGTi1fo+PAfGsqikPu6MexY1QAGMMXSvr/lVhny
TVw/4VQoPhTVPdFayIxi7jReSKFY14bCJJ6cAu7rulGf5klqwa6QnEOq1ksGJiN+wgO6mEb/qMIN
BIVJ8CMvERliGDLPfb++7RdCjM0zq8KZDsirPLl1fMtpe622jSMmbegUSVCiMv1DWjXhnf8fSy7w
iskgeFwBtde0c6ft04UwJlIWhoNhHEXcspV2EWsvsAJz0wKhgrACKuEqDQ7/mJYBjaQHXOWFeRs+
fge9f7z+4BdudobiSDjpYlwEIOvr3nu22diuYxlHPXwCjU7q3xsHv3gph7mu2aW3jEsw8RvRMBB4
k5Uit+sA/AfG0aWKVHz/GLT5vhyln5b3ZuS8Y9wzUB5wsJksXG1R2vJag2VN6vN8/ZHPBeXknKNV
RXmr00EzcWj7+sw41Tlah2jWsa8VpozhkqbnWimyV3G/YLnH4Am7xU2pMC+t3kWKpxrS0XDftd7f
ZB7uOCmXChkQH6FLj4WUzFk5Kh1PBMBwM1iV7nArg3OpcnRPkQGNlk6ByKYdostrOHsOWJ5lxNzf
hlEudeexqcIf0qDtfcfc9siZ8gqazFsNXoI6MZ4M6Zu4UXoOwJ04mVKqP5Wtts5BkgdZZy0sdcAx
Hd8KNTuZRXNb5NlN4bwDNIKXvlLw6epQsdeUeOVV0kYFjdE/dpL3gLzhIuDxvKpdtSHqxR7c9jvw
7zEbPwb1Q+L8uL73l4IvG8+263RPdWWqBliWhSR7faeL9E6qq62FlGSV41aoZqshW4J/EoT0sBEG
e1sV0B7uW4swwyV+/CuHICLsDsOTModYmbYY+SQdx6RvhEsnado0BNWQQQnzrX7kG6C5tunjcivH
9vr60+vijH89eSrpCzRFIo0MeGQS6cbYacOsD3URZsLe/Om4wf/i7LyW20a6dn1FqEIOpwTAKFIS
lUY+QdmyjZwzrn4/7e/gtymWWLVPZqomGCDQ6F7rXW94NEvExjBD407fjlV+sHlNVl74sgEjOV66
tVJ+E4z4Guu6ePS6qt/wqUyaTSaJcScqsTCWvTbeBCqumfW+D0byvXwjIOKMRafri1uN5yC7i4zZ
rzI8crXUz5b6vivqAnSlu58ayqd2us/6Cp+tW4ODPz325Y9WVcyahBMdIjIBLf+13Sl5YuplMGgH
1CZgHzlj/aTETERI5rJ4Rc8U9OmDkzNwwrXXwPo2Ho5R2x2VZq+ZkDzNTaF8b2x2DetU46Bndvq5
qUK8RqJ1ilTbyIZtuB5JFZlz05dJTOgmbaVkJ8IF9np+c/Twx+7l0y/SmbDrso1FzWXxwnc9mIWU
a6JQDpJmFcnFTrOlrZHifIytphrhlw4kj4a5S8J1ZdjPcj65M6nGnUP+OM7IpSLUAp7dmlAnau3n
OD5jBzW3KxCK5wVxg60HK12NfkpzjGLX3CVGtQtT6TDRKCQSNPXCnbTwt91kG3tUXvQJT69+txTS
XY7ds6GNG4Njm5KhUbE/5nKLEW0SnVgoPCvGEbFDZILx/IwrMFPN1THnrpV4FxH8XPerxOP4WcbX
wXgZ4wlO8S9xkVRuTrXVrOu08hS1crNg2PR9sEHcHDkPA34Y6ggkwE4i299m7F0m/Nfi1NmjeVpN
SbcxRoI7GELP/MA5Nf1uMxQgfD0syNBEdM6MMbLe8QvF73hcKdIubsptoHDj5R02kj+YV5YRPCKn
9mq9OghgwLBqL3UeQ/77rD9GdvJY/aIL+4gZYkaqItOEj/u0iHbTSC3pPMToCMU/aofuZCjghwSY
s/B93H2OlZ3BNAC8mzFXJy7cmR6UUH6wS0/JJraoaLsk2X9GApFFz93SqNbOIPlRGAu/nK1O8OrX
+4UmPo3LhWZg90Jej9iZLkF9IkXVeEHKfEjbH1bf7SYF3leUMwTeOznUwUcn+iEXP1TpyTDvg7hZ
9fkPJrgIZj/qEGsQ8sokBpepcVbSfQobWG+ebQNS6FHv14O1qfuHSTvM4SHVfKddV7fcnD7NNfFn
kw1yNgAXZfjel3NNIgezIQ6IhWvtU5S5QXlGYmdOL5Pxu1LggAGhpFrFIfTLEo5JSe8l50BhhcOM
BObGjVpeqeXewjtb/Sl19urrB3ylN//3/i7wnDGTSobDunogWjLKGr9YfjtTcafaeIDb94tpY9dJ
KLn83e5pAvpHPFbCwlkVtnw/UJhXrZ9oD8r4ZmmP5XCYBrjN8dZBmJtb6Y3D4xPb43/PEjoRslRq
dOuiabMcNOW1rqgH2ToN+pkhTz7gHR53m4xNE25wGZ06vJohPuqIZWrzBjJzBZgTD+v/buCibio0
LZpUiRvAcRWy2XPRbAXrizwGp00QbUM2F6TigZDUtwE7C9K0XNtc1lL/sfS6l8Hl7+q7du5vNJOf
iEga2lHUovQPjJ0spCT/njANaTjxlLIfyxvGPXfWSGiAOyfHJScE4Rif8JJiPNvbHhPa6S4+8Zln
kdeoq2pn1kQVxGw134PlfsRPCw3Fvd6s+Zf2vvjJOLUPXXuXS+v0GL1Rbw0raMr1msP1JFfHdGeN
XpNtayxFehe3dY3Imrsof5oW11a90hvOuHGq4abVXETl8S7nz50PSbvSXnXpGLTbSPa7ZUXw4kIk
3lO37lQkgxvEOwSSeLXsIVGyW7c/fL3wMXi7trXgGiCqMJtPVJTrf53KcjUpvS4n2kFLZt9cJred
gacK222zJ1PfaA/pEnolg0w8cVbyNK6WaRtZD3nyPjsncp/luHYNsllIFQ8SdU9MJtEAxBpYFSi1
17UJjmIFKnoyOQ94vmAVtrhZN66c+c1WgHEm6hYeNrFbpCP+dgzJZ6TqBuo9g6eV5kDkwphBlT01
Vx5RYh+lWvIKLcacHh1g0eIHALuofS/YEaduWoeZ70D1LThf7hrBxGwlw7UGRC1UJq4eGIyWfioF
1ira2eDYTtK3sK/caNK91v6oioOpvQqbxiw8zvFZst5SHZc2gSkDiQSnrth3w12reMlr5JwGiRI1
nrDINFaJ8HAb31oEU9X4ilI8Nr1k+uhnSIzmG9nzmXnUqnrr8IDq9pepvRvGObWNtS4MuOUaUWni
tYq8C+tkYzbmTrbDnSMbdxjGgWNFVualre2OhYvB9DrGkWBQH1LGGN2cYtCfukN2NLt2F0iWH+b5
RjID0m2XVV4gcs3fSqlE8yJ5hsGp0T0Wzr3c3rVUhfiMcjBwrDXVf0NGPIKUExpPvIU5UWcabgGh
ec7vZ0LDpUL2i2ZYS/YzEhiftjz7mJfAVSUkvw16X/m/hR+hB5Zvysm+yYJ9M33Ys+nPTn0KqvHe
lKdVFo3bMi/vAkxB/6uW70b9KiteHVWuXpyH8XsePRQ9UWLxi1MclMGrkNzpqdspbqHIXuZkXh1v
Sp0Tu3wvommlLl6ZngNgtpI4mIhKI+XkG3T7rah+auVOS18ccn/5I83yjomChxanlbYK3zbOSvaz
lm17HAzDlDXRbVt9m853zDxdIy0xodu39U7u93GL7v1djxw/bz0JmF7WXubOh9jvNmUMj+phIXtE
vesR/VXRY8kB1szJRodHaKNmA1WTiXuJJo9p+UqXT7I8u21EbISKieC+L57p8VZRsyBD5FnO32fr
x6KLRI7wWJvKKcyKVZO/mbWX/W7yp7bbRuOL2W/K+n7QS8IqIH+/Q+mNol9G873pQ8BFhwR4vi+R
QwEJONvO1SZwDtFwHq0fprWJQT3TFEGYA+4g9yuR4mzo67C5NzXMre4UbUDF87tAH20/SGTRGdI2
lY8GwmXnhzF4y2DBcqH3fJnUZ8vGRuepKD6k/tgu2yZYGUh+KrIDuqO5uAT7pu2drW+W+CdWsysZ
VmY3bL/eygAsr2xluII59Aa4XX+S21UaiKpdS+ohb+ptkUgPUZO4KRu7wbtF8LMaHelgyj22HbaP
CiuJ6csRRTqJ44+0HyNkgUT1tbFdFSYBdvPT2Pf0/PGhYeo0wIoz8+6h0LD/nqAXDZpr18SD5afc
B92hr+63bVbfGVZyHKf6PqKinBvM0YsT2kl2c8lV2paHLXtK0T3UcueqqUxMcXNOlLOhig+UAIJU
WkXx86ik96EKd8B0A/mMGwNZ67UbRJtQkQ95wVbRlqR+wHANT7L0aDjzQWkVLNIjX47eQ6gHBm6Q
WY1/FDx6VWQaT9Nadr6NxMFGBXEqz074q7e/8dtt4n91W3JNM91NBV9rx7kWFQQsTa4TPlbx7yz/
WFrZYxDtWlHqyubz0s0uD8sz4nyPM/rOsm9Gg4ia67LoNUGiIOZh18TE/d+TCW/7sGmwXjmokU4m
xY8lhU9hqxSPGLMYooWcUntFhECfAf3HxfdWl1zkrgC+vKxbacP/y439dD+A5cCCcHoITr64n1CZ
UX9TI8r1eNepyzqiKbX5ZiP5ASsxMQnkjYuibKi9oTdQbmFVApLtFK2nSrOfzqT/tTRF7anryfSr
qCXFPEVX7ttzw7ywmR0vY97QU/VGZb3KPEUhz4/8l6gT6YUR9sovoKKjOWH/8TRI0rrGWiCzvvXa
Y6KzZ1XkM+FwxgiXz37x48R4wPvPjTLUxtKhmu/oD2FPkeBsfcxGuXHqfZAAGpEjExCc3gzk2aQq
UdyETkkB+pyaC4FOFtqjlSz7zEzJzw7trd5IO2EdqlbFZlzGlYob3oQiQeKY0QvM/IlhbtT/OHRB
qd4iVONd+pblu7Dz+vx1KJ6bvLmPl2er1NaF1foaFjq9HK1m/v8+o+Od6FQSPh+Y1pBNWz1bxZq6
WSib+kxjIECR5LyY0Mykmy4g5tV95K8XfQFUjP2yZCN6j0Opyx6qtVVVVNtpxCoMc45gY5FxNLCb
hHF1iEJyxEbDixZ1U1vRsTJcs9jH2e9KLXYibELtxrUSPI75L0cn0VJeOFSrVYl5kaoQRP9WLg8W
hY78JGO0S8lSvVoZAZmngZQS7VeT+yE5Ul0NIJxu4uJ+VJ1zke7H8KGrSl/Oho2WdK6d1JvUPuec
gQsucTLH5Rhtypnl5eANZKdrGzsCG3+7ed59vet+Uh6LboTcEt2CgK3Zn7RWjpxX8izN6gF/+sl4
MSmDjLYgHvekxC8dfghNxxA8gc8DdT+SnqOSOsUUuVWuPmmo47+F8R6dNF4ixCOcohyoe1bWCUVZ
QgPYFAmb8i0vo6stzN93fdHvxU4ZmNYyqocIKFdR2FnD0a064IQxOmcqFOjSy5nNUbisqqFdaxZT
ngLsNVUPgfETLZPBAbqSOQNaffP1I/0k5+WRkroH4wGQXIercrHxGY06mxVan4MBl7XdFLHuh/J/
KlzuMZhWdYxCuaI25svX54KQ3cgLK8kdgrPa36ITfu4O/sCzEJGJioSUfNFrJnNbm7EkK4fE3iS8
xwJOeXeq2bQQr+TL+etfLqYr/+6w4mqGAmFVgfx9GQOo5lETGFKvHBBZC3aUXuwrcy8wbyft19O8
aVLjRs/4SaJIz4h2AjhWw4MHHvHFxKfk+ImrrlEO1nTqpCNZizq592X40UoQJsMTV1WBxb/+odev
ivQZyQyFinbpIR/XJvO1sVQE/A3HHFoZaXwnLd8WMx7WANwwEELr1mT/2vOFJsyQzbFRgF4isIHB
Xi/Vtixg57n0i8jYihl2j92JHc7ePL4mo3XrAYvVevlSUT7xQx0BYNkXDzgEQevjoFbEVI8HrCV0
wt/k6bHFC80etg4/GIiCUWObvs2yHzDY+Pphf8b0NeGwBGfP4VC3zIs5b2AmC04WrXIAcmI5Mb40
bo7yPo/P/r2G+I7+6qLTVp6LtuyUQyvxlTBKyafQL8g8SE5jfAids6HAw2W0TVaPQR24LCtY6SHB
X0z44urp6198BSLidhiygYGQM4Zpz7+3w6hKi+fOkMXyol7IHIKnQYEhi62yHyPTLpZY3WDpDfQ2
jdshvgErXF3fTI7JFrfZyFCp/nsDvdOZmdoWimD3pROKsOC79GekuPSVd2drr739+PVv/sO2v1hn
lrAPUTmIiGa4xEhHaV6SvJyUgwzS2QhY1NjJkUlgCT31dJzycj00+gte6r1U7UeqmUoaXlRT4Muu
TC5nktEj2pm0SrRhV0JwaiC/RWr/puW/kOlhW461cZ2uhzHbJzzRdHgS8/dWN57j6FsvT+DP+dnk
LeNmHjAG1NtNk00veVf/QKJANgn3ZKk7R4r8MIixlSEWzVnNtINfP4prr99CGIwkT9A6YFb8+/Tz
Ms5TZ+STk4feLXZS+Yw+Qjc8GnNGiqD7tHZy6OnFkb7g62tfOTCECpC5nmE5MEgvXnxclNmEyQxb
OLNb3rqo0ucz5EuPVvcmp+rW1S5OymYIsn5Q2UZhj5CbzNS6INEy+p47j3L19vUv++RLxUlhqdCG
MNlg05YvEwm6KB9bu2dN191ZDbPHUp63ovxXbHPfNCXkcqYQxYdh/mfF06M97yeJpF4CXQOJqay9
7ZbgtywT3K4l/zV6fsxH69TryzGYkvfMgQxfuIuReUh2MOVOgzux/BzBBlShFEOuCoEVjSTeqnks
BhkHqBgxg73CMM+LYv2Wgqdubp5GWWP0x5gj0beCANjbSO+RhbVtfhoKPDLJCy3swU9mOHsc48WZ
SfE6CqbtTU7BFQ6LhhwRTgGiUNiklzIup5piaXES5VDk94VxxkyYwASFEyes9b1krgE0SzPa6Ixi
vn5XV/B8rmzAL4DUBJn8D/Hpr/246Odci8eICNxYxkvJfqetIxETjMkYAL3obiKwLjnaJfU2Lc+2
+tHh9B0Z9krSSkyUHlB2b9F63WWdtZ2S+T43X6jHTELTu87L0lve39cWMl8LrrVkUJPWdbGQ6wLg
Iu01+SAnW/rbgqCHyrcHF/J1sdyoL6+cVVTq+CxyIvKILp9NL6eN05hci8OBz7OPD6T+9Y0/35IO
XJn68Bb+utLFZiCFao/PElcayVUTJt+NF9u4YsHtCYm3NZYHG9ilY7Iv0dCa2lPg0b/LOTmkcbQt
wDNGui6t+EjmrZO+as7r18vk+lPHy585CtZ25sUYnmlCISeLKh8se8Mjh9lHF0Z3Vy2b21X9566S
h8HgWxMiApSy4rX8tSRbRS/H1hrlQ/k6aaRyeIM2r9ZwCpPqd10+in7xRjn9Z9VcHonwi6Dt8AUa
6qX9hlSmi5Y7i3xInYc02Ut89ksOsj9T80ntjwD+ACrQXY5LA1LdYpk8bZK8oDrFyb5j2NmvsSr7
IZnpSzwOZ1H1c6PGkp4gHu++fhXXKgaLkkWHVcGdErDw7+Np4jQqtZ6tvAaQDHt7DfcSBhTVk+KQ
YaZhgm4C0VWFe+PC194LLYeG3JTJJJP8fy9cE2QoQw0FVROlNyAbV2XoXX2fSDkuSfSG2tzigX6r
RFL5cy9fjrBLxqOEyhhe8L/XdZp4sJYyp/HQXovUmPiNRybtE3OgUWU8UbsouP1AgQ8zq7vyluX6
1Qf+9/UvHngtRoi2nSqHvvuRq99gCFCRD0sB3vOigUHM+6wdbu3L1/YeA26fEGxan+mett4sTiPF
vOUJ8BxQG7QrSQ1sOuOVoUSccQSuI30VOv8C37dhb+rvmRZgS/ozsr6F7U9LvU8WaSWXFdBn6CbQ
rpYcW2QigmYp2Y4SGWTjfOO+r962w36AOkk0whffbhbpPTxZNjI6coIniOsz6gNRTDNQ8Y3lKB77
5bIgrhd5EZ0aSpWL5Whn06j0Hd9skTAo6se1FJAh0xp39XeMpb9FdfOojMm7PQH0Mqof52m9BBhJ
5c5G7J1ttv76hq7eD98klSlFNcfFv8u0b4wxMHW2rSFoNgsavvoVHzEt+f9gAmssCebKf+zgZPXi
QtqgO0rdFmxWWnVfyTX6SIzUygxpySPB8rXdbCc993NF37XQe3SsYb7+pddeMlxgx0SDRr1yuREU
VmYjvna4AZKHqhPcew5gKXq8WbVerYtwO2aCz6yaI1hsDX8dBZox5PrYyX9OYBNQmH2ZxtTBAU15
lEhpTn5zTeMW6HXttPv7qhenMc4RhVQnjA/S8pec+YoWrjA5hmkGw1UpPr5+mFdUROgH/vqNFxVN
WRDrFRKTh3Xm2QLBCegCpyD1+vQtQp8t0lsi2uMBtjedkkbftKcjFrzesrrFmLi2xROSi+kY/tI2
8V3/Pu9eD+J2klr5EDJkYaK/UIcsjwU822nyKX66mPnieQq3Xz+Dqwvqr8te7PAd9gxtwnsWC4oG
Bf0+Pxvz5OwWJeTWhS628lKS9DKzuNCi+TJFHa6f+EDEx9shztfWEEsWuQA9HuDCBZgTNEk7RwpX
0otD0z2OTeENxewGgiUFNjnWI6OXZ8RZDdSQNPme5RbxvKd8vmuGRzttfNqTGzvmtR/vCG4OghXY
lH+kWn99TIhGw6YOcuqq/DAgR7eOCFMQfQU3l9EV+Ay5LWxNcVxDZrrYmqVYynG34UqQ0p0AWv5C
1NHgwtoerPYPZRv/CDV+1LUTH3Ibf+9rGU5wxfSmW8EhBLo9D+mNZv/qG6HfFnixYIZdLDKZob42
sqWJmxI/v3jJE6HZlJv9beaP+FAuDyexP0KzUUiuvQQQpXQx56Ef5EOnN75Qt8ltvDbKaU0Z3xfn
PPnRRulhjqgnQUZEwSi8F26VLleYpOR7IBcBz9OQJ13CW12sS9piTPIhqv9rungjpx1MR8VbpMkv
qeKCGgLlwJCauSfsyGmVM4lpCnW7rEAgGYGFQLxi3+kYTKU2tOimfU4WbWXhIib2pRyaBbWYljyh
u00JpMj6ZCUkdkxpd0KAqcH4+nqz+CRdB14g5EsHXIAex8d1AbXXdpkl+hz9aUYEhGXrj9r02yy/
8y2zlrTkTewe9SvQ3ajCo9Eb7+s70K8c9bxXBJektIPZyRfbSCsVWeGoUIGYsW8tALCuBxVYTE9X
Qq8glEem8Iq6//QSSWOOB2XmbNLxIylK3K73ZUEChJqcSDH0GelU+W8te7JzZ50bEvhCBg2sXS8R
BH8FkhRGbT04pF0Yu6l6GqC8Unzzh0zdjg1ZxdEuST2daG1LPabFSoVwNyk/GTUCf9xoPa61Sfxu
jGboBJkFXMJlmS6luMnF2sEkDbdIpsNEeoqtPSfSvWZ0q7nP13WjQ2uyPGEkhUKcqTOhd8wqW3go
4E+rQsbgweqhDW0NhuSZRJBrrnDg0doG6Y1C5dpS4YYtLBzxxmG1XJRKYBLLZGShJhS6M4VfVm1j
skvOWg/3AxMrsErKLDccmS2izWPcHM2brxfLFQK/2AT+7x4uahgnUwfJLFkss1qsNCbZozR6VVJz
pqOags8dNTB6yQhR5tRvyQkw2CPasMCB91SJIRrups2xjMC0bNg+MHi/vkEOpc+blaOaDl60aHks
/vrvqZ/MQaNVqJsOPS54LZh8N+yM+Cm3HhP0BPX4M6geBI2haeJNhUWWor4VRI5Hu7axTiM6NK3Y
KeEhSNJVlILTzhsbfUUJbVqC3/mYFruseA/TN3n5oYX8VQVLf7BhXQB4tZa9qtRxVaMzXC3ya+6c
AnNYxQwGoFpJKACh1y3GaxaglXzPkhf8/7PkPI7HcHmc5FM+7QL7RepOESqONgaSvsv1jTp7Tfyi
M4/PLKjfyy9lOgTyO7pA3NXqOaNsPXQMTfNzML2Ebb9iqrcy5mgtT9p6gkn2a5Lv1Djwa1CYIXse
ZxH/vRNGgDJk7Vw7kthQnp3ZIHEWe5TiUFGPQexkWF1ixBQ95WLDzFvSy6z75qFVlG2CeZ+UnhsJ
5HLAaTEFYjQwk0Wy9N5oz1XgqxwPQ+bHtHk2HJTCSPZKqePSP2JFlhB8NnrLFB9jVb0L1e2cvzXa
Vsz8FhNKZQibR2oiwPxyE02NV8BqSMfhQeLWpxIOmrNLAmMdLtD/MDS37GqvQxBo9Hc7tmBpwbeB
HDtRfBJc6efytLHSD+uW9/Gf5uTiYETKQUaChWxEnMX/rrWhaQ2tjx2m4GxuSXC/QAK1OGMgO1GN
jIxoRyhhI2GJk0SAXPeeZ3hR0+NL8SYkLbRrsYYPkBpKHw008gG36q8/hytlApG1hCqAc0GRvdzj
pqrV9BzWwqEwf+CvzrdIxzHkMC6izc169EqhxLNAoyvULbj+XhRKmMlGA1NI9TAFOmzkR5QrM1Hq
AVaLYNk4U+nKLQCVbJwrn7sGiwsxF15M9Kv/vgJgo5qxZ6AeQkPeFRCy0UvTXrSck3rxIUOKaeW9
OLuDXndjI8fgsvI6mFRjF/7552VpPDZSI5JfSmS6kr3Tg6cYjqhRS/dOZrt2Pp7alJ3ejnAgULrX
nkXv6MWub+KtGPqpJnkmhkYO6nRsm+ibnU8PrQlznXGfZQV+GSSPejIc69zys3JnRZlvc4ua+h3o
RRnh3qM3q2wvhFgENkftYQkE3/BHZ3yTyNGShmY92P+NPMkkzraLdBfJmEDDJgGxysPYtZZsK4/1
n8RI6yWpQh/hodcvBgmOZJZ05jaKnhct9KZaXQmeoI6q0rbOctKj+gKPwZugd7I1QTjuHJ2rvNno
yalp7F2Lm6JjF3vC4U991v8cumMGGaspSShYBh8/zf/ddjm7CPWtJn+gVpEnCG3246j9xsRgqmPP
fq6DnwJmL+Hw8x8UzS8tbY8tDpBNGUA63fVG4WdmfR9DzDDn5s6E+tPLv7Q5cUPo0qqkuRyIz0n6
K7DSnwxNvCn7nhjFpiYEgcco2Ymbq6RyNLQi3d2crVFOjpC6NRl2Ur8L8ZWsEbBDhaEpI/pm/L0k
wrzqliHItWqKmlyhKMcc9hOLQ86qKNEDjp+Rtx8i8246v4LIrJXajbMYl7Nra58Ju6rrzKf0yyYg
hq8Ns3uAKieVD0OF+Wr1bezYquGxf8QKXvfGrwYXTWW2DtHMvqhkOPe2hwH9D4E2bAKpCweXIJMR
IXgS+kyM3V7sDrLhW9S9wdS9mzCdZWLHsFZcwnQbtUdMVXC/zE7JQwJDSqqjQ2N1vkSOTVSrfoCK
E7tpCI5QdstteB+pd6p1qJOjjUbRmGtig/ED1n4XpoNNVgGf0CYZLl5pOLUvM2Y3kOVldUBwE4L/
PUlkFmFc6Evsk1OWrKsS3lT+7pR7VW1dyVbuItN5taHC6MuvxFKIiPswcNJjyjQvO0kllTMxMOeB
9VvDtPZ6OIJoAcqwc+M2XeNlZ3paN91FTnmsVYT+yLzDCOZlXZYoG4JjEVDddIk3SQrJisRkz9+6
qP+52DBtiRcqEd/N2ylP8OVIUXRlXiQhM8q9GgZUiph/qX6bdU5BxDGGOW5QIGZxU0fGdmA4wEFK
QPuICD0OJWGFK5hV+8oK3M5SNrGSrFX5ZDKlkdlfrOJhNH7MzA8KuIE61ulCDrqUv2oM8CSDULx8
XElwEovoTZq2khp4QdPsFeWF5HdPcMx0y7fzs6ZtkzHZ9MorFCvXgfgX9dq6la3NAMW50Sy3yiGG
hz2V+LDV8+yk6DwCmt00WR5CQbeUBr+oo5W+5tNNFgQKsbLSjOaG9cPVEp0C3abk5PRilPjv5j43
0lCrBnwtrIJGGo3R73PdFR1ogUBf5FZV1bILR3Pbp+O9UOuLPbSP+4P4+8BNkX78btofUciKvXco
Q/E3yJtb4aJX5BR/oAiLwhzyxachcSYzociCGmJZOqO/TVcY3oKum5LvVO95jbB8eLOdR45c08E+
xXSF1k9Q41qMJFIc+DH235goJnoUJktl+6qVsoAS38zrVzEBCUuSMOozS+YGkHBtICC8IKBCyRiU
QB/49xkbKB1Cq2ETEVCdgd/U8I39NOAZYwcBCD0Er0Jk93VdcvXYJmdZRhSGNdMn/8JEGuWxLzq2
SbmEXmdzmm16iy1pDH3DmZ44uy0aMEH6rS23hkg4q+QRU8DMHDlO3gArzdjpV5zE5IrBw8aD3DU0
ifEAg2blNQ2d4+KobtE1K5SkBUQnozjqZU3H1Hto81dC46cN39Kx2Kgtuwfyw0rR1nG4POTygzy8
VfbsiVl6DmI4cnB6dhV7M1B7qX+MMX2x6vcIMG4He1yr2v5+OBfgjp4ynCyx8xGNXtudhRlFw6iQ
A6Wfj9hladwusLFcvBvtXYDgFU+EDn2RjVMAWlRiEb9+W7r4zi7rXOEQQNPJXP+TWghsyO7ijreF
TwvfebTCE417YVgzSF5UOFT5A0+ngK8dbuSJprnXfRALDX4wdR/SCAEK6epDNn6HYwe0LxiWY/JK
uWMQL5bF831qzN8atpJ6+YZmF7hxlciFLx653f9skg8n+h1nz4udu0JtEfXDreP0WiUJRQ4sgC0H
RfgFDpJZGYrarlAPiBVDB15cbr1MwGtNoP5hUositmeLTzkYu/loTTCyy2MR3mIxXO3zEfhBWZMx
xvvk9F8Ms5zFzEsOiRphxpLdDbPmwfr5wxp38kceWikzwVdfVa3xmSPHwiPjVojK1ebm79u42BjU
sUmVKOQ2MnQU2WB4cNztgopBUYTBIoOSgXoiWgLS1N7PwzyvDDB8HJvE3oXRf933m8l66PSR3ezx
6xWpXMH2BWkCs0mZPetTzLKzVGap8tkfKiXe9PiFR8UabmPuqMSXm15BZrdIyGRipOX5jWNJ+eMH
cPk9/H31i5lKrGlTG0gm88x804+qt9SPma6CUUXPqKUGrJLJU4n/t6U62qta5ZtYzx6GMFrj/mD1
qj+124A24r/QmD2tcjzVIn8W2CgA+yqjA9Vzgiwb6mIvTIu+ZY2xAXCWQarMcoGfD8zDtyVI/HOE
b0KEFC9/YV4W59kT68POCIil2yLD3I0cYds4+4ss3bf4SoAVz1PsFsHgYbAsWTsH36SSiRutYYbx
Fl3DCCXarjQXZ6qsx5LgP6E3l/XO93VSHC1YSaZlbRKlPMrF/CQ0cKOisEMXvpZmW71bdi0BzEKO
Av0d73QvHOVXk71C/BldqG+NkCWCmxkUSQtRukS0J45Fnlw0fshtC411OP8Y9XEzsGOLbZB+rhLu
Y+r3iFaqWhQDm4NfX68q1bxWvYPx/6GFyAQIXey8c5QNmZ7w5lSwZeHNAqBdCCgtqWRvyfxIOuuJ
K5ylQrXdt9DsIS5vjJkQyjJ0TWc9ZCfRanT5KyY14NRFlyDj+TGVo4v5KQzUsbFcNXnDdUw0pKVE
u7I2ZofvFxtzJCwZFOClRx+UZCc8R0IpaNY2eZTCmXus6js1kb0OM4hYLf8bEv0OSi3OlX+85yJ4
d/ro8X/Fmvk6ApkEcGlwtRZCd2cAX4WDBfsHiZ/UmchSMcACceZBK4Hqm8MrbQGE6368izS3RzuC
8l0l0qRGO44CqZr+64rJHYbCFZfIKWKj+TDFidfYx8qKoLEB/IsiAmeDxk78IedkxZV4Ce7DUdnn
FO425Popmn3L3i+pAmW2fxz1aC3GBoMuoQ4TtiYpwH1ANxeuZjxWphD5YovLgeYXXEQOkaawCy3a
fFZpiLvCN1LlIbTLP+iRYqLV0PAzGVVX77lTTBgiYS9TmHcN02VCKhaIRjXeKdGgIH0Dlpt/mXO7
1QNy0XUcME66/M0CmBxkrp5C200C3RNjg2Rm1gJe+Ki0L6GUsko1mAsUyceM75C/9Vh2pGBdAsaK
WcJgkR4O9c/C3itsjzJoY8Z9VVq67RAvCTtFutRZB1Nv3gX/CcfVH2k+4XNorIVl/g8lVfBGCN44
/mWze13MziU7VHzRVWpj8t9s+GhHiNxJjV8WNa/CzlAE6P5LZTuhRo4q/g+9WY3pqVCfw9S4CzsH
t24kgjHyqZZ2qZt9jf/qx6J5IRMrpAcZWSBsIo0erNVQ3pYyJVT8HmHBAc/TbWLUOPbWKTb8tXa2
UUwjwM6v5ekqmDnWC0rY2njs2/muUOVd1nYvTDKg0i22xpeh7mn/Jwnru3XdZQiXCq8pW78b+kMk
hOSk8lk8ddECqv+PtPNsaqTX2vUvclXn8LWTE5g0GIYvXcAw7pyjf/25xH7rbPC48Kn31LP3BPCg
llpakta6QxRUmqe0h1UcH27S4+Rbi3y9kKBu5+FWkE7E8TErRua38i6UJ5h1zQHTEylAzUskbjNE
xKZy3pTNcOEMe64eBfkFLSF4hyA2Pq/nX0qQcZmFxhFG/DYd1KCkek/GtDUOeKyNiPYYV2n6IThq
2mvbUN4mwJLxORI6SNrU0DCJfchbesqz0Pwxj+0mjNPrMq/XJag4nv4/hbZd3B1W6kJFWHtYWsja
2TKIZqHAYd//HP3OnTpJ7GsI1JDNlE4vW2WZhh0Qtk/EvkHhK+zVVQwwinqikt7xxBdyk/9IylP6
Ag0Au4QivQoD9uR2N1Qxsig5Bwwdn57xiPMm61m2uNQxAABX3RB9FfWhFMZycb5W2l+6u6r1m8oq
Nxo6OD93/xx8muoiTwQeDcvk0yon7DoNfMYAOYM5lcdQ8nUqVuqvdr4DmOZE2mMFi6/ikiKXpFV6
Icj18yOcqa4g6yygCgZbjw529vtdTAKGMhiVJW+1eh8l0qaJunUV9s5gQm8Gq94OHBtk4Lvln6Yj
2VDXQONUT49SP9VeBYeCe5OcmI6QO4/Inf38fGcoSjwft3EA0agG/INXzbpwhCEKGWpSc9zX4YAn
T/jQdVNCCHnQqOw1QNvbqvfFqR6+qosZQVECAZEuebSfubdSNEW0mHKYBEbrUxXiy+obU8NAMZPV
By4bcyqUHsGysbTE5liAJYPWcnGJ/Jtw+97myZFYb8rI6hrabMYnPLhQwwQrBIQFYbyfR1r59yBC
S2DpyXxw5zKtE8RFY6lhq0ycb+kd8XMqCj+fFNdoufR2b3PGNhrmCEfFbgTdGxknrzSjlYJnNrk7
p6kUYujvCvLuQgnCKl1KJGtrAniWH7xQN1cxEky8mwtP/e8VCu0smCcCyMZE+cznfHkniAItFoM4
PtkU2DqqLv1huhoMSQD1lbp+ZiOFwr+Go+pk8ghrd59aywGU8DH+W2vxc5fu2Ful2lpD1lhKY3Mr
RRraDLabjJfue2dyNjwsUGgF4p3gTZwM8dEeo2kR2fLWGmBR54k36AaGlEMwD+oyRd/W4oLbNzPE
/ZmDH9jsepP15hq0ADJw7yKdjTXJUDeeQL3kt+aI3K9CTtzEvGr6Tfr1mKZ3ad3jz3Mp4fRvrCZ1
QsEJBUsKUGTIvgeKHLIyVpyjvCVBglSGHzWyJw8Vcnk+ekG7/w3TiR0BtU4sneDoseN9b9A+JHYx
yZm8xT7Rl15tA1WNUl0XtuE2TCtpRG1jn9n1kvKBKr2gB6VDUqgWyd+0s/xULoKfp9qZzYMHskHS
ISAqfAZPRkAz4jwkbwTInLPj0e58Q4A39Ou+wBk85Wwqkmqm7smlUNbV/BlxO0WDy4xiFqKA23nA
hOySuvmZPQQbFxGOwEqwBE6PBJHO5T2aGCag5YLdFy0OARXkpgVTzakMFBi6nYaOteX8hgioa1fF
hV313yKcMGEFr4q4usXAnISoUpXlw+IImfLQ3y+0zzMJR7lURZr8ZUp3l7t8Zs2zVRGFoX0h637a
YFbFeivXIJEEshBSYyg4jConIH5nmdRQxY9STUEKFFh5nXJGQtvMk7vw0uZ5JjhT2IZ9hniAYKCd
XMrrxkirOQd6+B8tyza1PCPuI4fpHNgVqWruNkazFxqb5NA/Wqt96iYMvCasBcFzdKh0FH6DGGGc
Zkt1sjZSSU5f52LdevU88ZnCVeYW10ysZy68tTO4SQ0aCfoVEuGTZX3y8NOc6HwPvK0yekl9Uxy3
+GfYkxBmrMgBuWXitL0rT4+wxsuqRIyEa3joXsz6nEk+se0YSONSbqKYe+puk9XFZPUt66opkbsh
uSMW0nGheZaFsjEqOf2yIcBlyBuPoIJ+L8zUbcf8Qsbx7HiAC8bUwwRuyMN8jzdHcuNlZ4aS2P+a
+NWyYOvwICHrpan0LVQ7wSBVByDzmQuhEiLpAP4MIyQXa84LU+vcuYdIK0GdQTBUw6Xi+9MoUQqb
K4VYKe7L3QF06zjty4W+rCnlAN1XusifuHmyHJGhUZYLc+HXWrfJcIBPwvjiZDkT/nk7QNI1YHDM
i5PgN2rKMY8Ne9puOak617Pr6b1zbTrPg/f8rDvXpVM6W5CYzjFAWMExnRvZeUany7Gd2lFc/O/4
wIsnPlY6N9c3tnPz8szPmrwXvs7/+FlYyTkvb+HyJXLfbta/bl5ugvXHcvlx23rL2+Vt4dwireNp
HpAS90n7dTs4y8j74Iu1F7vvhletLA98rXP1e/e4eXyUvM3v37to9do4O+mqc+ugcrgqubvMeVUc
N3I25FCcze9N5MTeX36NnLu7u793+95/3nt/eqdwH7zYu3t48H7eSc7EL3hq7KKgv4Ur+clYaoSu
WC2VSWh/Ir8PB+LCzxdL93uyUBDh/tvAyTkjzrhZcOWaBPFKzJfM6BG6uB4oekTTX5HiEI5fn4ih
8qaRbjnCt3qKgZG5Qv94kq7nyQy0wnwy0jDQtcewTa8p6ID6YbLpkVsXsmepf5HsPQ550Cs2+i/D
rmwQvtHRgRm0K/oUjci6Np0nL1D1aB4XKN4fFRViYckFc7oAahRZsh96fHqTzKJIR2GUIWVVkk4Q
PovZhSbOUP2+jeopQWGyEysdTJBQQnm3Q7ZUUsmKUwMlhdF2O7stPFpvJqh7GmpS8T1jbauVnxTI
rk1L7NaQq3tquVv22WJFGkYk3jr2BpHQl9O3nyfBpRFRvgeQKjFqI58ZkSF8JGMDVOIiE/rM9geQ
lJMsex/SHOrJbTo/LPTSDGkCzQaD28K8IXtLebYr7n/uy5ng862hExji2EaD1Ck0xFZFUrKfBL6d
3GiGQv4llPeZa9C3tk7GrdcOpZm26ufaAaCjorSD563IY/7cpzOnpm/tnGy/UafrJXTSScCprRlQ
sw8R06gBpXoTfp6Xaivn3xVJBuoXyFCfepxIbZ1KdXP8fFflDHVpWgoFCNYpuhM/9+zcCEJzs6kn
aRSUTreusrD63My7SVzBoLhxXxV8i0vY7HMd+tqK+P6Xi99x7lMc6cZJEFlZazREDVmzH7vs7f+v
OyfReoEMitTmNAQlK5w3VDwGGXXFS4Ze545BAMz/O2wnQTur9RbEzTBt5YfjQ/JLv0EgDHht6KJ/
NqSr+Fe/pQxqXoKvfhLlT0Pnl3ZPlVdy0BWVWvTTFj+Zg7Y5ZHuNOs8A2UIoj8P9Zl3r2LwyyAt7
Y1LAmdv7Q/u3GQBiTZHXcljVyYseisc6TwIN3fgkVx9+fgkX3vZn5fDL287zRlsMVjttqTigM0Ea
hAhAHfJiQuzcferra/ikGn9pqTClxiQBNm1heUz9ZhioMCgUlABx3ME8kAHDGU5cXA/yS9scL5wM
zgWFr+/iJCioYS8X1UDjC0lgdtDIatEXeOWGWyCyKvYJO/n788healIcVr70dxGbWtL1rFZeP6B5
h25zLCkSYUGBbKPxQRHp5xbP7Uz4gGCBCgREZ8Z/b9GK5dGQbVpkQS3AD8zIhF30V7jQyGmmN6ci
ONUtjdT4l31GICRffu7H+Tn5f/uhnexKlpzmdr1gTmIjF5L+Y53Qkln9LdL9zy1d6szJniS1zSCh
HcSIxZQjlqRcOG/83MT5oP3fzpzMPBKCgxa2DQsMSNCc7jgH/r8cGS41czLbqnyUkehmzEg3g8mg
siUcPi4RqM6dF2Sg+Ow9UJVIIH+fYYWddQiTZNO2L7fmO3Q4gvbi+BISTi8J8pydBF+aOumQ1kHl
7TSa4g5Gh5AgIUPHlqrNF7ahs3PgS0Pi+1/WaZ9JzVGXi89LA8pYU7kkUfC/mAMY5XHPI88lf2qZ
fWkirpTKSrt6EjRCQh+tkGi+GGHPToH/tnK630hQBA6DXn12BPMngQFYUOFASeV/0xu0QEBtqKRp
ThZNPxmJ0hgMWJTci52MtQlEhPSY83M7ZyebcJH5n3ZOJlsFyRwJUzFqGBnadxW3oKQQUCQh0mhe
4taenW9fWjuZb2E3WtJMURx435KAQ6KNaMA7uphlO/+a/tutk/nWJYZKepfXBEMZABhJGCTZJjn4
efAudUc8xZcpN05KMRVm+bnbYjrUIzizYHfft82FuX1+X8f+iYQhew+cvu8tTbHVyHgNEROOqBQW
H00WCFJTNi4/X9oAYKR2LdDIgpon90JJ+unnvp4dUdSyLJjYgEtPCff9eORgNfDq1HCD5gQCSVg6
ZeX9z62c3c+/tHKyu+rs5XMSMaI4k2Z/BSF6XnzIzds4PvSLazaSC9P/Qq9Ox7VRQmVUxYQ8zjtu
3vSKfeNiNeB8K9Rske6gVnyqaWJaZR0uDrw94hJSZxTd0JRSL9Wjz4/df1s5Oer3qXIwD33KnG9R
WNIeW0AChA1irU5lU4grj9WFRN+ljp28riwtdKnG7GFrlTuOKtxhaE27BF472zFSmthI4vSFD9H3
yY+sgmrEiiAcot3frMB1USJYNDu8xsrfF0uJ5wqlSAwhN0iiWyOjejKOqaEdqqqQRrGRtMTCfnNo
cWDAN6h8CsGuUfECY/XzvD8XSbAvA0dAVQBu60kYPlSDPQ+TMn5WZ4C8kVhLLFJOaGtfMnI8I+op
+gYNC/EiUJHmyclPx0yzW5j6KIwRrGZYM56t9WQBk5NAOnEUjFHrN6+VHL0n2bXexZnQmniQO4wQ
Ya0AmEmrC6Zmn8fm03ucivMskGoQDjCvvr/jVEmL8qCpI6LUjqqRSriNose0uyoGDCfd+rCJleeq
9cpsqzbLEdRyTzX/ttc2PZS5bAUpRofRLrvd0TtkgRU+ttNtI6+OElpaXmtTafyTN9dW7+pD4yY7
a7FJtureAhz084s8A7RkdAG4CAMSFbuAk51H1o9AsuP5P2/STF4HpJmILFz4FATOwucxuQd9fPH0
8ylH9e8A/rfdkwEc2kMvV1xOtnm20drHT9ugw6MwzhLalWND4hu9PtTal3MtuxcPrWfzi+DTZRl5
ICHbdLJIs0MyjpNE+5SR2l2LTtsNmcU+W0ryzaFEz9jMXa5K9RLxqvwV8l4f3R/iZQGtxApvTAMK
+S+Ko9A+1cRT1z+/lXNAEevr0528ld7oR1sBQr8d55WpfUR4H8Sjo5ovld6QGMZ/Mv4zNA/VQNVf
fY/NFy2eXUslq58rngkpSz0AzVjK1eJ/NV8o2bCxKhxeT1d+hEKPzFTivZHA4EBplA0UGy+9zteh
VHpUa8ZI81McSn4ekrNhDodaQCnw/TQElr6vuKpKCr0sJ4YE9ysUdE3DKeSHWbrmiuPmhTuCKrgc
XEUg+2eaCrdiBUY27oEnO8agHvPcxNtuOzV+a9aOCk7AtuCegMkTXnBGPGzSUvEF7osKbIShl4rX
0s99/6yx/vsUAhBgU9MGM/K976U+tJlV9SOmIVjCDK/Q62HpbZuFFeA14ZQD5ht6uByB/bIlOXE1
eMIQVZQgVPU+pxBNlsEshxumCbOIJGtZL+uod2tsys3wWbViPwFLPQA6GkBI9rK6avpdXkreqPc4
S9QBhBcl2uD2g30dDHC12+jmO9Spq5hivLCYgtp1tUjVqzA/3sVca0V2sMbvrWbQmtw98FwUxali
cM2pNP4SvXMhXaT7xdDC2c4COdmGcRK05d1h+ptSQ68yPMHSN5yJyQBKuzY88ArMK+Xw+In/MYEl
NMhpVSa0BexohtsmwvSurd0ZSOlIL0P43XGUXzDK0f9lSxAyQSbIMrs7QIyTmbgYlEIPD8247ULD
N5NeJOsaYMQ9HHLdLB0pWioNgMF1DOn0KZJ3EqWbdmtr7Vog6MUUAlnrDFOEgvaOUhE+wVOb+TOW
QzGIzbSoffRG2H2XFkRKEkP2sNdAV1ul5tSIySvHj5LkX1xlnkAKggxyFerGgssinAB79ZUkOq72
5LlfRuXWagq4cRcquJ8Kyv/MyS+jcBLAbUzsJrXpxq3cdRSzYOiNbgu+t+5fLDvxZWlGq74JNFgt
GXDz45ZJIDomj04xgaMdgIfaSSBIpIlTp+9Vr4AH3UnHpxgvgwWHQVs419ZHROxm/+cFRZ733Lr+
8vTigPPlKkT9qo/klm2vBI4sq0w7cMH1HuvHphncFjfkEWlX8wPUEhBoG6+tTUSiNsUlnRPOsXqN
hpe+stm6rkN7ERwMdAXcqn+Z4nkb6UqA17eoZxuY8mX2Ku2Cts2o5IHaQ8lFnFnsYcXpmnSjQOcD
8uaQzU0s0xdi4WghEFwWHw/AJuAJCAymyI60RMrrtu1f25pSeUapWrjFTSjUchjS6quOQi80n2A6
4lTEtBlwrRGml8KxoFSwnVDx+hmS37CsyNEcsMYcO2ul1It191oxDscRn/tZVG4Xh5vyqkq6lYB1
kBDNbYwAUDI10fQUhUtUH7mAIy06RJAQ46dS0iFKjX5CvW3EX0nUQS2h0kKsAH+tS90DqW5B4h2K
HadhgdHmlGHz42BttYcFASqDJg/S6fghTOE5U1qwlCvrA36IC/E6JxUum05iQ+1M93DviJKuXepg
JnALInlbAyqVgJVHaA/A8BJQFZDBsgsmbUh/QUbAv+kDZ2RH0nsU1xF7WTSuNFfY9uDdAk+MBsSn
Go5qyBNK5m3fJGsreR40fWkOv7BXs6z+ZgZxIuoRKhCYY/fSwKScJ263LNvDwYun1utVjgWKiq5/
67VHHIDQlYUILYEoV3tla9i5l9bSSi8Mb1Y7T43/mOkHd7hSQ/p/Xhrd7ElhskyQERAXSpxDN3Ot
raP0jSAuKqFYEIVdD0cHBPLCsXHHK4jT4d5ePGaC6gE/JhkeYkYPSUdSvmHlK2B8I2coX7v0FgLx
uLAhlO5TaW3lbAhDEDaPGkg4JBdU2KKYjR32ADPIepR5GCSd4dsL12pUvxy9tNnJXX8l/Ab1hAq/
lOF8uI9AqR62HW6BMiBf23wR1NXZeiWahzXQUXajsrUh+h43lMlT1JRJQrONx5lxhdMAakuA5OvQ
T4tuVeKl9J8YBjRZEPDTDKjBLkpC8b4AjqtuLEafOXSgzDuN2JcwUPWxXEf8HZvZZRJWGwK3Jyxn
u+4xy1DPwiDcWvbZ22K4NdGbPLZ4r99OzVNaP7LO7BoU9KpgQqkg+8NuIqSW97mb/O6set0CiTHg
+QKBn5toKSfQ7DPHWsAJOqKA1bVBBBosbIttK30cjA5DpQ91OPizqXrlWuPJq172C6leIhfqhPKd
yvEla/E4Ytl9PryiuyJd0MX2+nAoPDFjWuUphZYyD6Dk+5djXAQsy4LNXNyU+/h4xTCLzwG7GnF7
hDobzM20UvqGuYgm0uHoxvAf0sOLCXtKDIXA0uBvFt6Uhz5AGb+Cri9Ub2WSMOpzjH5JxWurKtWP
+vgqHUKnyq09YnlVNN80Ji5irO+YxZZJxYOSpC9jin2a+dKMeaCHw23BzxqM32UquUkL0KPFogiS
ZS6woEniN9l7xwkjhf3BnUKQBy+E9bOnNbAWNpdvkOem8j2ql3ViHivKh1trwsgqcyX1ZiIZ2U1L
npsiy0Cd77i0KfdUNjISr4YgYk+wNKrXGG1SKG8mB9cYz90BmEXeP1eoqpBhEXqher1fNGImif6L
O0lyfGx5scds4f7cjU9DhH+2VhslDUBAisyt93s3qjEylcKOxu1hd3zuYhRRHPkZsKq+aq/T+8Pr
8J7uqgDH1c1hhY3WVdaDCvbrCtGZ9ZRtBT35dqh/Y6yJbIwzrIoOZZdAafaH62kzrbhv3hreMlwn
Hpyk3ZF3Ri889cP2dA/Us2Osmpf2Rt7by2mj3dQeIqaefKffmXdaUAbzKg2yFfuG193Ft9GOgOH7
6nJ4NQJ8RFftrbyX991r+SvCZftPsircS3cBXVzOfhqgk5SHnC/QChsTLiHo8c9T5SF/omUAYaAu
jqa67vMHNIr9GCKbQHQhVCIWdTqjh/xmtgBFq4zN8E6QSyTUo3spW3MGE0fURatjfuST9dJjG5Mo
1AVwrjVUfGrH0Bs6ViXSGMKyuV14xxBNCwJxjFlvtnjqh/pBhCoChYK4rUiDd5OC4QiaB8a0VvWD
mxLmuoXszOVvHeu1g2m4o3UhFX8uNwPYEPE8DJZUMqDfZ09bx5FdZWTvSJSIrnBOWKBKNPy+KH58
OlGxNweYC43BQn4GaNU/KD4LryJyytpyWwM8e0MwzHl7E398Lp3ZzZ3nHPjaHiM654/407Pp7COA
XoQs/mYDQMMHyCm8Xwt/cK4K5+p2cgoHBSCH+4KjPFyBQnt6qr3bJ/HV5Ttx2akcMGWN8ygBKHM3
B29vOm+xw6bIzyJv4Dym3t/M/bO/e/j786r8BG18mXT/dPZkXBMNMYu6prPYKQOuA0Z3EzvtJ47u
DTND552npAMx/91W/sft028eM3L+Pj4+9g6PeVM6z3c84OMjT/3zs8mSOG3/9HAn91Rds9MKspu2
fF6XboxW26/JKd3WeUu8e2s9OB8L9/72NmMYP+7vPz5Sl+Fecj5yPqgzOB8fH/ccbt3byLvHk9tb
uB+hJ74xOa+PM+t7dPZ3fx4O3l/bowv7P8kydNnH+P+fP3+A1Ljb3tn+2Tcev4sv7LEecQ8e+D7+
tXPHMMzO3SXvLuPkEH/6Rk6LW9ncRsbhMGvLcFkzmSAVMfZvbzI9Fy+k8G7eWufXke4hC+R+HPjD
xNc/bPdJch53u9fN33olJmHu3IlZGXuR85AGApt49Tt0Hgt3n7mZz2dn5++fC69M7EU/vLHTO/1g
tBBnplFbcmGVvZh99DZ5IrMTvlssWLSTP6Llz01CRPjeJmlUnUyXzs6IfDu5N/H9L7ee0ByHRh3s
YcuxM2j9/KlnkeKnvS6C2K+X5AVceKP+8eqwjVdo3gWyN3nPMCFZkKqzD13xxqFvOpJ7WB09dHv8
aV147RIh7WUR9Msq4BWsFF/zVa+9N1w9KH7HK66nfE4PJH/yICU744bMg1/6umf5+hrKk2vwZygk
S205b+wVu/QGy+1nnXY68QSR+yt3nfXHepltMY96y12ceD3bxx7Jid0BFGq3xWGUeWv6mmd4zap0
f/1S/HY3PXD3SenJ0ZOvbDpiuZiW/Z4CZTP7U0DG/HOWi4hzD7rGeY5+VetqDdhmNfvFGtGOZe0j
2egkrrnunb8JmijRKnEkJw7IOYngxnwLmHYvDJLzLLmmg78DEYJseMAFnwAXuS+z+2wsNXfB7ITN
wCy9+fUWO9e1c4PojSOtn3a/F8vX18fd7eR+QOt28yWGtB66Ynwb/ncQeoBFmNUf73CzCZIUE55u
rzrn6EIGd2bv9fVJfBnhN2dyM+cd9qlbs8ZHL3S4z3j4WbjyxrwbXK6THv6CjsbICShvGHAbdR3n
FoSvGAZCr88hz3nDsVx85b5b4bPrEBB+3bfeLnIS56FzX5WgcUBJeSR6nFYggp+e3m1X/NAn0/0w
XSIIkSh3WX6a8wTGzi8CLmqu6mX8B3nMDQlLyGs47wMPPfBPMycMOp9jNa1CqKW/y6fMWaseEqDe
wlmwvMuleOXvyNI6V4/vS+IVPEv/wPYhHp0zzJbF5AwPLb9mvJWJZ695x5JPnt3hsW5FB3PX3hmA
l411usTUzhf/lo4enOUHMdxyfiNvtSb3GzyWXnEHAdnFKNa3+M7sIXDuSp65kYLFUgnszXyV/zE3
aABcSQz1wX2U3c0rPAMnW43r+UH1Ue66Uq60K2tlrOyDW92FT9Xd8drYIiZ2094cr4tNsTG2xV13
rW2bZeLnHufrzePGj13ff3AfiqUOxrsJsD/0Rt9YHgP5WdOZyq0/MplHt/HAZwbj3tqogebCZbri
FuvNS+QSHCXzDV7U8T4Z16O2slLdUbbVcl6NK9sLXctH5s+bV6HfErn3fwh3rjgF/hx4rH+PJN/j
zkmuCMJMfpSHcMCHG3NzdKqWVbdaEB/swFx1a/DD7+HL4iG8MzbJH/ud2xUgTUV37AiEu+ZGrrxK
fUR319GVfZW+lW+LP1wp+pC3M66n6/ANWzevDur15M+BrSz134v6Os7WkX5l2zczwDrWSYPj37g7
av7w1hpXEGCVnjzGbhFuuU7FE4QDBKtXyeDDLIx5qcU2v1IC08uW+gay9BIZrH3/nA0G8gnPOrTp
xd1cb9Bf+3mwtJON4Z8gfXL6R7pJhjQbj1t14qHA/XUH5ntvOblmumjU91yyuQhCNrZMy0XOZ8At
fP5Im8zNcTY8qHMg8CQkCj6vfPMglNua6S03sEsmCJquqlwPi7+kruDueuhbrFNuoiNqSgeYJyoe
vzV5kBGTVHJL4ppop4o3HH9nU3jhpoOO2YUd6eRQlc1HTT9Ih3ELKNfnZit0ZnfzZvBomI35yK8c
8I4OZxaI+gREMmguIjJ8VUz/kX2k4bPFevZtZwqmYOR3NF08GTZE6tAFV8Rl0zH4VyIjFHmhly/z
jyho2bPUrfqWBUQKP/Ujr/zgJxOpuPE44m5Evpmoc40KccDWuCRwBZn3ptC67fS+eOKJsH4M2mSF
j+OkOQfLkVI33JkjaS23C8brhVvesVOVq3x3aBzUvbgD0EZI3EK5wyPt7pXL93vu357havT/6GW3
YrfSXNrZkU4h9kn+cGW/D97smg/c/P3Og+Hh92w1cvA8Mwi9jzLIjm+58b5lW6Mss8zWYkBF0ETO
5XMfqmkwCv6zS8ZLwd6w3QWBD1FXPsciY/8T8WMgngyBdJc6z9ZS9DbzxA/6xeP+z89C9MxpeRUH
595f3oud6eP9Hs0CX15mzi0gw8ByZM5NnJzKdSIK387RJ9O2VjfxL5P1JDah+goBC+cVEwi/8P3e
M5x3EsnLhh1g8Dtf7AcE+sPV03vtVb7gnYhNAoCAOwdsb8RjJVD5SRP3gc3r78JZ3EnB6KkE68iB
hoJzOZ/inu78LQO+XTmPidO4n7+knvhj4aJq6mTrjlPJMUCPmW5bbNOyc/QEQQbSIyeUQ7DwmmXu
5QGJO+KM4tmbikecg+JV/Np7+galf7bl9/Wv9Y3GaxRjKE4Akzf7coDuxfrt173/xDbnxEt+0xx1
aS7xFubhEmdzYEdBJsbtXMmJMJQz2T4Q2PMWyyPPPzA2+nL0nkIGEM6d5/7u+fBj5nc8lfbEYbX3
niZ3YjQTzuocS56I7BeWqnVppZ7cMOJ8GhBUJoZPxD0Xm2AGTdqL4AzN8fO2J/hFaPDXEvKBYu3x
xX3NkI4baZlcKXfZVXa1WKk342YIjKWYnW8fhndY6rtO2pm41VU+iYhNsg9vFncax5bBF70q6HLC
2xu9YsPtjmuE7iWuurZX3C1ZZW7uRT65Dzf1qqX4oBguiZPEGPwcmT8LO1+O7P8TmblUw0Y3SKSf
RGYljsI+jQhWdc29D9URijY1FWOI8nWs+zBQQPEJoP+gkxUQKoBoVVTGErERxXKr7IXMN4grAyHE
aH7TYasC+DbCvw2BPTPG56SIgyMSQKl+9I54B9cqhRFUFkEQ6Jt2yHGjl5ayvJdSzQ1pZoHKhMhx
LJI3QZlQ8malsk/0QrZJvbfJ2Xchea8EZlIRNNOdSDA2RyKb3l4oWBuiAvltaFRZ0WE2CvAf14tT
zMsoh/AtCyTkD3F0W/epPyNqEt2HRbxwTPJt4SG662XlsZmLLRKVu7CR7yrIhyYpzwjKTpQ/j1G2
6sq7Y3mN/EwonHNK0499tVtcYf/W9K+hclWCKtWGB8mCeZb7Cqlx5Lr9AUSFEb5lckn9+xBkEizp
8RDoXerbBWJm8m1Vdo7iFSEZBBx+KXoI/X5A5WmJzGvyehiQlVKU2gHkHh3vMhMl00V+lyCBONS3
IDIss7ywnv4FXogRg8ejChVRxu1kMsVjUs1mHElbq+Ixk9di+BPVb1O+jf4qxh8oj4nmybc/z2D5
n9LlZ6NImfCu8EKRTnB5yqxPfafQaLJQHaN9o7BS4ltoKe8Cfw7rMrbZ6boLcOfPPNDp7IDIiOiG
0DIFkPf93qkM6THVCvW4LVo/O+wSxAkyBGCl9G3miJccqS/t8eyg8gUw1SIFraa7GNp5F28FmfrC
IJybq1+f5iRLnCiLqiBVctyS81NmUtX0GTs7gVlVhuURHY6QWpKmPSaX4IKyOM78MxBAfiHaYwJM
mvr7QLRWJikhmSQhMIGNotxiV/KoVquwCppMRkH8NUueY7Va1vH9BIZJSDNRaxqxeUYTKSbZ+PNY
qNq/DwSXHXCVjb+mYZ5mBCZ5ISXxZMzbFKdkDEbdKM5dSzqswyR0hCKFCRnFNF/sqvPlNEZ/OZob
xxg3xowUUJJ0j7WFAnrbWVdGYV3TOwnrS2rR5T3qRZtjrW7q+LDdF1OzGlpgAWgd+3mS/rH6MFAb
3etUy6/tag/exv+5b/8Cx+A3Y1rJWAu1FRjs3we7LE1tkBRz3vY9XuhGiDLx8xErb/Bi1Hnnclhh
Ru9ITc44oyxq3/eKgkTVqzCbP94JiZUeR9GLGgJnph/SGUgbmGArVfQ0vj8WSL0DZD4Ljfdyh9ou
yWmgxcImEmAEZRGhjExtjKl/YTjOtqsDIVFhfQMWFFPhS/KnD4tEy01z+tQ/BOskpLzMw4uB58XB
3rP2lFF3ZCB1Fw35zk17TWbPFFZTMioTJ2EHOxWksor4uGVqu6LdSd2jbZMMDRbzG7UF4EWyXKca
zFuIszLoDDSD1Tu0Xihzzvjad05MNerCiJyJhhBpVZG7FnFRVb+PyIJtuirw+N0ekMSPEV/9yClg
EQyp8ggGungmlt6FVs/EAE3geGgTu2YI3t9bTXJUkaKYaWnFmFTuhINtLPWOgedoRb1Bn/dDJsxm
GApr2glbX6CGTqRrXqVm7Pf78ZKj46dnwklYomKAKqbN5EBe4nSlJFgKWtZi4v2UO82E7MWqF36O
Db4vfVmu+uExiQQusHqKc877qX3dRMO9CrxV5c4Y1fhcNahvN/WVVg6bQsm3lR57XUfZmMtj0xqB
nR8DaUFRMAcXORsmkmudKAPmkhwI5RozBkXWNX6tkEYRASbJEmcIEz8kNE9pDFEGuddqVK7kRCeE
mM/a4ldim5skQ9S8Re0MLggFY/vw/vMLEwfbfwYH0yvZBiNp/itSbDac+jTI+KbyN7Qf7AkbhBQS
Nudz4/YwBmN7YaWKTeC0QV4GOhc6iwWU6fcJUs6NlPUG2ntALODeFXAcuMELZUT10sZ8JvwjLY4v
jDiCaJp6shV2UjTLtQ1mhelPtT/Tl4n9RFFUqh6RPYB6CT7aHvxRi1319rKT7LmlYBAGFRNZZZl9
8XtPbU4bdhoztIfyluS0I1GCr4scbXUwMUPvlQ0XraN9k9TWb+gk0FrbjNlRyC75pGCBhLGya6zo
wjn/3PibcHd1tg0YvKf7xtRM9ljUOtRzdY+LLEq8DD8z62JIPteQgFFi8yTs6qWTK5Wdl4Y8J/1n
JBCU7tSX8xV0Fkx8f57C/9zdkF+DCEGVDtdQaMInr1k64nBc5h1qjimSncgcgb+gTxepc+cOerbG
gYLm6BPtfX+hwEUTeVHNEAGt3WQs3DD/lI3Bj7apnziEABIi/0Yo4Zgzgk4iylr5nVL2dy2h4iLK
93Mv/b6UwGYLAT88K7CtOz1kd7lWJeqRCZZwrAlLcl5vsrpDAMqPpGAIr406iMbZb1TGo76TZ/jN
CjK3QE6qj2F41qJsm/fXGiVUeR68wqRqOVE3l4ZfdmS8zbmxL+30xQpXqfl/SDuzJVeVZE0/kcyY
BOhWQ64pMyUxww0GEpLQgBAzPH1/keeid2W17WXH2ir3Kk1AhIeHu4cPv/8qCl+9ezqmI77OlYSn
tW1Ixpu1pFcAf0gyY1GTXNEQcSF1E4DY2/PXoqLhuHIw7uNbTpae0pBOPD45yb015Y+ec5NknLTJ
WpR//lqj/j2eSdY3kVsSoKW5DJYRLdb+c62UUr/ID5maeAEdShH+Ww829zC//biDpX0nQ+k5PCKz
iQkPNPJmNvuo1fjYCpCdZ7Mf5u6dHs8ycYlq7tNf9G02f73rY3DB0a4X2FjGpuwOoyyvRfeHy+Lt
TKmyRpegtrhuzm35owAutL+aK7Tz5vH6TVdFWlSgcUZX5NGa1RvYMev5XQLSaFga+s0VmSRy3bxr
7fHfdwd2N1P9xiaqQGImj3+OQfZ9x4OoNGtbVfsqjNIfZ5+0j9XlabyJxDm1kH4PTX+U7ugvg2yJ
60YQTIB2m2d91RC+MyppM+bK78HA/WDilcR1qt5xtZE68Oyq9S2vVqS5jeXnrLLzCUOr/kDg6rP7
j6YpNwWJuPEiNB5bHavgoig/53W3u1ZOP38KJJGi+DkDLrtRE+0JBDfXk8fX09xwRp7NXVL3jxdJ
U/19V9BloY3pqKGdf19f5CPOCYuRbSqg/ou7uiJlWwVj99KS9gCoCLPBKvgAmXb5SDpzWEvtbHlX
J5ffE0HQP9BDIJ2RPabszbL8Aii/4WaodtXgAQsRX1NhtglAKI2KnTEmmqYZwHXq7wpZYdM8Bgqz
/LgP99+TUVgtTYNyEFORQbtBwod6Tek2ciGbpux+vzhqy/jgZHZLUy6RvHMOC3iT7rf3bjZ+wdtW
ig/IgUBoIhHOpDusScIriYxVleJ3yenfJcuAVT/3wmEuYBcu0wJ8PHklGsaIvGjKRuoHIZ96Qzon
6AKTaZnmH4UEwnPx3OjZ7HVbSdf4TZcmnAblysz1t/qGY/R5XYnMuus1wUYUmJ/kDtGVnpzNG2Q2
4vd5dV5xphgUYndyAsLqPOmnFX2agYC5vMndwhUA8zlFfYr0/KVXlw8hDNVOWw0vUhQXAkI9n0qq
mvtNqRvLCqN3mP/K73+aOa0gyLNXSR9sIAS+EdHBwyQllAbmq4tR/1YVYJ5nuFy6+v0GTDxpTL3U
vM3UYoPi375i6Yd0En1ngdmdgEUT2dlzFqpY4G677SupFhnM8/viHQPvegYUk0Y27Uz5OqOLMZ/n
T2C/xt9kvpZ4taDySaehCM3fhP/mxqmUqk8duP0Cz5NIEX3+yF/tkhKoX3AKnhb1tuWMIzxiAyk3
134W3IvgPsbL2eW1ZOeIVgRtB6Au14rc13jxWk3dEXcZyyvyaM/Dh0glrcCQnjHqSnGH8Wej1Rsw
XigK+Fm9zm9Dxw7AK6Ypz/VNhSdpw0AP1NdCtOEZZ2941wS4L1C1/SMaoF/5Kn+R2yZQfQvhbsrx
StN/t5ZpCAccPwQnv+s3oB39ZHc5nQNznHk0rZOvkYzLT0AsijzPu2SuRfq/sEM7Ir5DsbqDBafN
6jc5Pxna4ldM/rOeo3Dox0LrlNmyIAOXrNoRQOUeIMR7lU3t9DHGjzWRsvcp/+jIHRwUEuHtpl8L
ZLmB1P6uqVYxGMMCmVB+zv8IeOSWpnDcybjEG6Mp10b12MyB1Bdwxufn7NdVwTv2WBsaaIe0pmLu
3fj6KeANJA57RH/kmgC0tG3lFIG51M+RmDZwvcuuv68a7lrSTknckfMhjT/Nx309wWKXmtQXcurE
tyAf63P6K7BuAupRjGo6QWiSpGbcs7uRgjg8frZPc/XSoHqiaWyD9rWmQqsEp1mkA3by9TdwlYIC
MW5L8a1AUKYQoDEIWyy+YJkfsrrtxg2uMRhRuoOszYoILOYXucPGI8WY6Ga4gRFxVxpO62X39jCU
Hw/R2JLepYqu/plPr61SbpXLfdtV5efrNf9h5toW/D4rVq4bsO62V9Luc3n6IYNbTGalKFBFg5GX
v5LN4ec8B5y/+KmxEzTlTeCZ07ak5Qh0bVWBhknbTLChp+fPOZnfr5i8AUVo+BZhKS8l+fG7m8Pp
s6wyJjqyG6sxX9D0rACP7vLGFpn31VtFC+ScfFkpvvzSz/OvcuqYFVPnp9l5vpLmb0I0Fg/Tom0b
mMOz7WiSXTa7r2hB87OevwKhf+Zx8X696HiWhtO9+zlpTb6+Nlf3cv+s5sYbKceTgT+VxMZnPVIG
SZOcuvssXwWgcCqSNcq78+qvaDWgAXw/dNPGiabswuSgco5ElG82fzM7NxR3KPJPCYz7hD0ZR8NW
i7rwnMp2c4iT+qRF50SLpOjhSXsa9Uifw844Sp8LRwKqbjcEisVvPnKvPfGtYc/tulwVhyGYtjOn
O3TB3H5W5OmSorsarZs/BV0wOzy83Ov9xdFwpq10qpM8MexzIu2H7Z0M+fThTSHehmqt/CgCyRpP
k/1IZJuPmkC1TVcnGu0MQe6ffcnSIsVqT73ANV0OB65vfTGH+UE6tYmSGFui1zxicPrkftRPmmcE
F3JG3HqfJzfzz+CQVWyPCRi6WoIyPA5O56BJTU/z6D75sq5HwB0D/TRmxKojxZWy176lO60/T+ts
7rcoT190MizXsVdHss/NIu5CtNypI35YZ717Ce7r0T0bq8Y20lnabS+hBj66fQkuBzNRvJo50p69
cxhZ90vzKCgOi7C1uh0/tmvrrq4H56GvJ0dZbPh42zmSNwtyPGbeIl/qnplNZEoFOQLpCJpqbak5
ZRvL4ggavenVe55G+N0fnPGzOU7aqv3Mf9LhPNG8yel2POJFogbFIp4JyM3nM5r59b6xCRGE14PC
ZAMcYebpEur6G2WP5TF/LC+heTJnm8uR7gP14/c9VKBvCbGu4YwkQKdyZCK5aEae2W0rMRtbSV4A
fjlUCN1I5oRUnVNbfTK6UEWQmNi61+5ZEIcLuy3GEFRpT+K7a1jZBkmc2wo2C25eie4KGZfHDJWT
dLoeya14+NIejOQyX1Yd+ejL6/F+lLulhEN/id2BCcelBGHzJfOBPrwuj7XVHNv9BYXCxydhgGUE
KmiLcxJPhrx0FbslxoGrGI12Gj05oLKIy+XDQjDlzVf2cUR+/+ed5z2TW6JzYWVrwFo7sacDkFJs
pOwWtdB7nt4yeT/Q2mBZXZbtXvKkpNcZ6SuBhxdOi4nvgTc/klscn3g6I70+3tTn8kIYMhlPzO+R
tIl0krVVs6NRpHzANHwk90OddUSZ0guFZrSCIfUzMlKybf0XQj96EDgJY0e/LtVUBKO2bWT4klvZ
jKLP+uwRFWQouaO7KNekz9L3y+1d+hJIoOP5C9ihtxSXNXR0r3fVtEsHp0ZxfrJVCkgIZ7rNtrYU
D84rjvP38VNyOdm+9jApW2pXR9cDmP6DXRVL9oXV7jXP9G7liqMHOym6sJTNEQUCB9ZEs8/QRnM1
Fx36s81Gl51WYaQtG8cI5gfWnyZmzyU377YwMjFaDIfjLFCEJHgl6gHCzIKCkCgLMjvUySxAPiyC
RaBT/gGTY5ViOh74UJkDG0u16ZIGdtyYFxwTSOtONYQe/h6NhCMkI/8+l8gzpz7lCZzUW+yEOpmI
c/E5O7rez9LWXaQDRH/tGczhDuuhhD1OLgyP2tAEvmFylxAiUfpTbDqUaQCjwq5iXYsNT5rRzgfP
AFWmYlA8l7FiVRJQ6+gkEDySSeyBGdVBK1FPRIrugYaX0j73BqTjtJsd1TCOpt0tQRz0SeOI7cF9
aYKKUFGSIuycLoc1zYxt3OwgdbPrtuh14E8173Ls3tW3+DSC0cpSPt7EumCE1EkN2cSNNMGDdXI9
4n2EBkyRoUIE8VetZwdtZJvlQKoGi4NOFRbGKd35EAnaqSEyi9wojvGJ4haoYAR1sjiwfgUpYx02
3Po5bSB63K9r6deDvcS+ZeoyeoM7nUkCAPLWg27g+2NDBoYzCxdkAvpo5XPySi6hdHr4va9ZOYTK
PTAAkUa7JigCw2YJPON9OJy95+nsTduzR20z5llMH8nlaL185WO0Zk4c8Zk4P2Znb+H0p8a5hLfk
kaJ9wmkrH1BGhxuELcL+k+2Ze/y8yJ62EWrW3OG5HSJZ91jI2Z+Xf2WWYoYq+UpYZUvjspkdWFmJ
8qc94mMKDLL80ioogwXMNRygruFQpnjQLGl/9s3ohUG4fPo3j1q4bsvuZJsagXowfsVka8Hp0JNe
eYcioG6q34vVODyRNfeQxYRIT3bNSJ8Qf0rZbSqaS3MugPU69wIFBzNJn5NN2D8cn+s+7Q5YhtAW
vBg9jMNXhmBo/DMXpmd0IEVWXcoB5uwiZcz3HGMo3Z0/ylQPb5nqm2GeLdiVbIMFNQeZQRbmY9kG
Z7dKZYkPhpSOvNyNb7nVOUITmGED1CxNGJZy2mcICGTSuLtl5whBLItH1/vaQqug6DyDjhdCQT+S
wa6jezpule3VG+zX/oET40f741pTsbO+JROrtrCNoHOqEJ+S9FGGw3Hh91bsoexbxJmUVXadxdTZ
2s9ogKxG+ojQ5WMmNoTkcsN2z2/r6BZ1tpZwpOd80dCfhc7rVnG8HNtTI3iTf1hIWvcAhw+3Yd9M
5q/+RCMgeJbNDEOoYuOGQ1Ad6+wewgmXY8NJ2DWTPkFjax4FPELvdMi3a6i5s6BNTK+xBzvGjml2
iJtQOQlNdaVPuof03Q9fQgPFh8S0GmfmL1I6nHyC08s3UhI7z6y0CaS3+8pubGQ5ZH3ST3HZZn27
NiB1n/HuEUHgWzRP5ynPz6MphTdM2i7T+pDimiUasY96l++eq8mHgWrMA0iTcxXnYLslQ7QRv+Uz
1b/dP3vMoteLO70ymdRiND21VV93G14bHji6dTR+GrPV/RB7SPDeEjRGI+je5faGVlFcvhxsyS2O
SiJTj0hrrlDzHtGL/yFkqSKE26ZU4ZzttoKDuD28XHLJPUThNzt0VtoyDurkNFdBewiLZsCieUYm
CbDRIh0TQginZqdnMhafdJqEbmAzU94Z9Il5QjW7gCGfCpWxXQ6D3QoaB9gS+MEdnSWBCy5HRRhu
fVJxH6FPNe9lsQxZjnZ1DF9xuwKd12DHtWJ1sbOe2c2l0fstg8rqx5xNxnrihnNNsiBt3ve7ux87
t+tasq9J6cf2sJ9H4/ZFMUNG++isDmbuItJtUAc8ynv2Q7+WAv19Op3J98GbtGsZ0E63+0A7PBEl
UQNr7i+JdJg+p73mTKfJqsXnI/tG2d4pt1qpVn24wjHqR+mT3+FNn7fMtGWLbo6edBgsOgr9kuwH
5UXJIpq5UqDZYyDZlbcx7clqMU58HniQgsmaRcphOCnPZexcEvWjD0xbDw06+iSW6dw9xdFsFVv7
ygAUW9mVqDhHt+fW1Veja3pP5U/clkxnT/+dIn1mekhx0O78PgaqBXX4K33+4Yv3PixSw+LUfc6Q
MVM6FyKEkPkv82i4MrrNf2awfedroebwUC4b3cGXdvpBRf7u9BCEXsRc81zfvcIbd5dEttpA/hwD
M5iS0V54j5D28r+vtM1LyuQcPpEt7GhPD+I/oi/uZxMtvDlfvcLB6wE2t87HW3i7Lnun3pVW3m5y
3tfOKwSEaFskk9d5c7d1RszyQxxo4grdxy2ocxJdFRa/sht4GfOLo34yP1Xcm0XM0bpQvA6GU5c8
wn5b23palqsuoTL0oy+WccpRX/EHF/eF228LkvUTM5BY5hM+7JK7sCImf4ceE0R8op7Mw0ReunLQ
DsIR5DWeYl+9azJuJwuWq1YT5NopOxWXj1sS9OWMQKr9jYbKy8GfW1APspBPeEVG36KX8mbKb1qJ
q2mp7vNMv27qQLGlQ5lUvmoN3oJmW5/qXoEheih9O4J14A3uQIVcUgcUqdHk3rsd5+5om+k9Aojq
HJpMPWi37ZYDcOdOWR421u3QRUO/6dwHO54WSCk9kfBYjsg1h+7frFjCGqlef5zcOcYzMQDvju84
a7LeHlmGc2iwIz4q64lLkKw+VDAGyjE+VFaTXaJ6d/fUD1KiTiyoeagSVmlI6mO/1d7b3UQ5Haun
BNf78uLV5EYG9xNQLR6rVCQwz14KBrxvyT1RPy9emQwnDv0cbA74Y/iiSeLgHGqBfrgnpq0c2Kw5
DRUCVomxMJDpZPIlq9VeKKtdx4cWMe+dj8a45I8tf+ISRoAb6UHtBbIfjUNHYX3Jr3MSqxIlKMik
px0yxgC/C/qAu10SxIB5UPcdlhX6JqhOpqhc5Y6ziEHb6n48yPsnJibd6bw8LC2oWHj8AhHDqiE6
AubYcruKszmwqP41mdgq9TtVtZhRh+kEbICOHJEOuPwKhEjh3ZNeXKUEgyUFPJcvamU5QJd+1wa4
KaXd1Ru3yIJA/ZAC81B6VwY0ffLa5tnSrjtRSn0atw/Md2ol7Fu11gHhPqgfWkAEreEBXWIe9OB8
hM29arZpEmTli6qUA22ADXpqY2gdRoSSbp/fd/p2TtKM/QpUbsqImIx5aAOehSiCD8dVbM/cYd+c
+KbBEWC3YZEUKeiwyKmZh6RD8Cyii0+sCDG8iMYDVzYn+TTti0S31Q8xacwSp0yuvnhqGyA55T3i
7qgfxnAMzlhXHmN27gm/Yr5K0B8WLsRh5OTfrI0fL2jRcEe2sLQ1gysseU0gFeaGpQSIqtPl1JwK
nyU7XNI+KFLdhtA6MlhwgObAa5LNxpb3N3YDApPV9GsEt27zeaigMupAtzsPJoVFpa1km0dEN/mk
W7ynSFb3whjHUAjGyTqTYcQLzDJ2w30985AjRN+1g8JulvfXBM7JBafOIimQttrhmsa26WiOYg8V
XFMxF4ITylbewzTbmWvaGg8fkcWFP32irEKG8z63VCHQ42Pjlz6ShD8tRG4rvfjjBdoSaZSiUGjz
V2Buxk7O+2t6SQuRUbke0svbZTvu+K34s8adFjKeID7esgd9Ysj4xc/GYcGNHW55fkf6owZUi1ve
AThZmsfpMz7GTpMKDaGIxa38uyftzqhf/d08Cj1x982jZBdplQrtJVsM64mNq9nIzYqlgDuOqrHU
36VdhSn8ypq09PtQCvV3uA4NLm0L9o/pPOBz9UO1xmD6hMaw6HXNrQ9nl1Xe4g3mlV4uebmbWz2i
dl/4WNJ77J/9UK5e8lpxkADqxxhigr+f3bPLLI4xKoWhNumXdcHXqMgz89BDso0gQOdj+DqIbiAZ
9PCBtBZyvOreoA8FqkKu5+amSW+4qQSxO2EUtrOfFV25MG+mzytRWj8+jiHGvumU/otGtI6mrbEK
6fGB+fiCkKBnOOdM2pmOwuGg7n7FHCg07FJBRJwV9z9xOCObBXsFXWK4ky9hEgiF8ol9kxUnKYyP
PAAah+OO7fD5BNyGDghcixVg1RgBHEXgTyymKUXli9OEU6Vat8EUwIQVPSz8m7Y0WWkKWrGBffE4
bfmkjDqNhZWLwT8wFG5DxVSEzfzaDCnF+HooLNg57SFdBqf6d6qWxekAS3cB2kFU8ZN23dh43gaM
jAvtEYU1zMlfwaVnIHm94Wj4rz0HjNZVhZOwgl+HNHeh6i3jn0fWoBqZL9yeNhJUhnxfnMikpZ1s
danpDHBOHMLZt+yezj4pmgCzhvZ/UMmSwhH0BCYvaCatUMpCN0MB/uP+BSc2lsJVrdztQ4yx3bAX
PKIfyec6oRDYfELjxMHg8U45VF6trBHm+VFGFVfJrV5jyRxzRCs2UEVB4XF+qp0cFXY7nsMCf3rQ
26W1wBKdvAtnPa+1515MpdexdwxPclSsnRu+tSQPY2HtAH3SWIbXa2Bl/8xD9LFzCytLcvjqS4kX
ERd57a6y4rS2z0HvEPHv9lNURp0lQei94TUR9k56C/S02g+ZTKDefdll1HK8yPKgPjZR96NamakJ
SV3Nr9wiKzLJV6hVOpPjGlXukyMORZPks3O2uAn7ocl0zKcp7FwTsOlw9MvMcPr0+kLTrrlqEXLK
7/1hV+Lz5icapU9F1oXXDP/fxyIsMxq1zxzD0SnJtK7Zyy+ymDTxgd6VeBJ4TpVpqeLzKGKGOoEZ
JGpUrhpKpjqGfzs0buzHKYgBQJlksa99TW7IMITU7GVXkZr1W5MwE9YeIxWvbqvB5a2cNRALA6iy
VPcBgk+oupM7DavY77dxUEXtVkvBShntAQsU8uzLfb2bkseRcNstVLEpsAE+u1OMsabb1Uk7FAk2
inp6OehFHXGFtC8xcrAgO+sOPAgDoDg2WJymxYoEUgzH+Izpge0QB/nxcWwAPBKW725IKgzpG8LD
foR5Q5BlSWIC3XWJzq8rq951e9WtsbT1fHk7YnLk4fmgp5PbeVjpifyRw2ev3fnQbjEG+b53tNRw
hteySqQAg6PLLpxFgyFR0hy5hjsWhxF2cx5q/iyEyFLa2tNHu1M9E5SRZXnqPEwqZGaJ4QHXXz0t
QDOdw4pSwaSyhBVR8N84vnGiUvfyXo2GPaos1EKhcBDQCuaDdFCCOLhgzhGVqvbnAIM07FiA0mqv
6yYZOCSgZDFL5g/eyskCo5Pb50EZDVm3ZyrnozDRcCUeKkxIJRAWITLbr/xHpLFd2dbCBoq5T2w3
6ZwD1PMghYYbI8IO91Mf3AgQsyQsGEbNl7HGazAlDi9HmKxiidhb+BnEKn4tYNB4w4mINuQlPmBi
X7Ii6ul8BAFdx9hlRMMm3y34BMNYmm9oRkrxjDedpKBK+FHBEYfb8bxLUrBGDcciYXpNp/npNd8U
iXbYLPb9VlCgShrga8JOWDEcV0+suh4saCwr7HN4VltxbvpsCT9shs/akZMXq9TbatLaHG5aEOXW
hPQk/0Zlq0/NIPhnVTamV5BfUhCOLtlPNVT75SvFWbcIZ/Kbjl/IJ29UIT7h1uzLZyrzPceWVPrs
wpsvNm9O1Ei3miBPKw5q+1s6D6ddT/CpCx6+6uD/czXiYMZx2Pb7uV0Eyn09HKbDC49B56gHHHLJ
EIwnQ17fiAUMwQPnwQW+JoiwNN3XaW7Lh5exrk/q4XV6ePhN1cMgXKZ41XhTwscfZgQ+d1LjjHom
OAdx1U7BK8EPLJFgIYBGRNAKF/VMXGlwcJttnokRgGGhYu8reJUnXKf83jwZBxXDmj/kK9a68IoK
1yjtNOYb8yTBdqz+l/t6PMlE3/ikTi7N5pXgHFzgycRlziue0/PMKXgmZ1zmNw/H5XAAd1EUhKr2
EPIbPZoOLfPDbfvbw036UQQvv9+LvKqgYm/hHjddxRpCxUKShl+iUHjEbOVDhvpIwhs12WGdTrZG
sHu7cF5+7LIcKGtPrJceaZER9um0iyPNovpA3s2PXKZYsWscWV7ulnuLQ5sMT/y9cSRCkTjrPebA
BPC97qS99EmUMOr3o1WnSOr4T7Mf0zYFaATP5j2TaAEbzu32JJywxnrs14b9PMVcoNoXCG/p7uN0
caetQjEsMQHl45E0wWTPnWk32SMj6YkX4KjNfbTDFHJ8l/ZNIIY+4Vo27Jt3z6YQtTFtcc+P+y9f
/s27+a+0oUI7ffhNcPblw8fcYYaa9RA935cynuWzR9zV6tyZg0972mkWfmGCTBOEGrajRQK0HM6O
xrHiVGDJIc7mVA2hyuxICID5m8aatXOQiJyMa7vd9RcqktA8AgEInKejenwIkqDPan8R1rT/dliW
sMr4hF1mkJxEwQCXZ/jT71lBSkh6xrWH/zRdhCjR9BpxTznhk4pHpPesxTVATMdnD/IXG8sScwsd
6LfiZH7JRDzCcJ5sPTHvh//yeZZMjzX2WnXo9y2K9NwsVUey8tPE7hJxhn2cKB+4xBFuActkEAA+
J2dvTui53ysWuwuHKxz3PFEb+bWlZJsACNsYLa3gQiTWrETPk/rFecZxtLT9H6KA/QluZmlH6zIs
r9nZb09dQOB95ogtOWzPycNXLEaHxpqHwIoeddgz90ZASdcULhmlmKRmDYS3YVsXHiX+vDiyiKd+
z7QfDd70RSiHkqXaZC1yz5c/c6qgOSwQKCZ7RrbF00Z9rXwMuwc2yXTd9KzG3BHCR0TJpejsIZhO
ykecwLIXuIlIANwu2/2eKBB7M7pnrKPhdGHMkEHAhFS4xHf3TPERimHuz51r1vtstetmEBtIsZ7+
JYPhuL8FiW5ieZrsnlWZEb5YFrErpc/nqQzk8OKeU8piwuPCecarQuhYjJmJpADDeQiBMTvoJwNV
jbckuhBtIi2AbaukGnhS2XCQ9v3eIFR/9tpUxg28nIVQVEtha9j1EhFGw4QXt71EmEZ8gNdI8EQr
2LPN3+bhoK2vETqADYFpU2Z9CiteiKStZ4iXVlrSFG9Mu+zpw4udW+5be3AbgC6RK0RMvow6TDse
a7xz9wbrq93irctkWs4LHULBSZnx8yZ7bG9ryYefGxfmlpwhwr7oss7Ng/yAqQahNInEgiKq6Qvr
d9mQnQ8VSk4HCNJ/hS+sV+bYsSF4hUsvnTzyYNhKbKGo2lfWzFzVjiZMIxSe4Y1My/Rl4fwSpgk2
2LQCt4BdydZwZxhPdm93keZLs9Vo9+L2SYPpMGRlhKWbUSODHZkLAzgaGc/LVlLTj/3axg1YZhCE
VLEyYtxSKvxqt82QMbM8wF4eliLLEyMSn2xURc3+FQKQmL6UlepWYnPr2KNVFJdrTC6f9zeuuqlL
nI7Napio3ZtjWrQ7DLY7WutD8+9RE8l4DoUJ0DoU95DQ1W6BWJI/GrpCLLX3G32VM9nt7X5bRpPb
7DE+ZA/Vv2v208CtEXqM5WkzWDPtcQCWYG1gmouFYAXv2T0yU9ltIt7AIHxl+q3d7WW3xRc6uLov
TgLQRPdVwu7uAqANRn4Y+Y2eFucVDkUxl5GzBeTMrlnHyhiI76TiBxObYMou3TrmIXHal+t7xpMU
SGt4rxBm0qBrVKfC/GAjKOklKsQvnj6y747XkNfatK40/JFwdNqnDLHe8nh2B2Jh2HHVwoHmg9vt
v6bxTC8/rqs4MhwE7M/YGtELlyj3ke+h9GlG7BM2PW5gofYWRwKZxWpxZI9ZD0rS8VgQ653sYStZ
RijESr/PRSxy4aDaOF2EPEsO/z07VxbJ6f9Izv2O8iN/K07RpCqfpgZoo/t7CdTZcjsn8/aXASDf
n+NstpT+0jBH/VYT8V/P+1afVd0vndELYB7gqthcS0wJolAv0Tfx6wWl8OjopUXmxI9qSfm2st4k
GMcC7Kn8wrby/kKBbyMyJUMCr2chMvdphqsvvo3oWj/uinyRhnd9YAuNm4f8awH0YtWAMtJl85Gk
6ftKpV46/mzv7wvqqeer/88hfCtcfOV93lyLcXgvL+ugrXbk6JpAF5rmbt69tf1yUH5U98daP++K
YVX9DXVa+RsFvsFEPGrjWTUaj29EDgtgJ80bSJs91vn01vRv2uvzPJDe9kufVpq2XIxrTf859euc
7t0QRC2XE0aVSWk4LYN28/4vJV1fKND/YNH/WSCVei7FmNMxYfGtvu0i1b2uPVignKSzul/yf8Ps
yL/36teMs2GpHWWqHW6gwjH4uVb9VM7BAgxJsARoYEKvZbBhQKcrKTNo6cZar3qcKrm6OitriVKr
GhOyy+gt8WtcbF/Nhv7azO52X81kpCryPN9UmOX1AjepjjlAIElZX8ZfRQ7ESmmN8l9KK78Xrnwx
5D/m+63Mo2yu9b3vWY76soLw0Js5QOxSeft3vvvbg74VrhhzoxubRT+8t9KPelg/z7+ZY1Ns4r/N
SP7bk76lJcZ9uwDBmCcxpde0uTTkqwCNncBpzM3QxjWrAxDxo/lRfZINrLHj7/sG4fvvM5a/1yJ8
p63YCv8o09TzS36OL8PwPqeV6K/54bUXuQywrioCL6Qr/297I/7PAyk3o06GOjDtm3ydHpOyKEpm
no+blLaa1HRUIDTNN9TvlP/bxubfH/ZNlF26Z/x4zTtEmQHzrm/ln/H8W6s2uvrePv4C1P29uuz7
s77JrEsO0tkjh5INkE0gPJL5oa40enMXb3/dEbIY+H+LgP9LxW8SqpX7x0WfQUXlZiMRpR+3l3c1
f+ft9nJdLcCgOf8YFz/YtTWIRlgJwHan/845X9D7/zUEnbbklNmrkrr4Nt/F/NIt1FFmIUX+r7Rj
2rPn/Nfj/us1rEr6zAK1fbEqw+4MZ1F8zrQ/OmArc/WHSRUn3ml8kxchu2NSflo9/4vM+F5G+bUa
/xjdNwKVr5w2dxKjY9lH4MgmsaFgaiE2UBl/01jf1fj/yOR/PO9bcZ2pVXFFt/Sv1UdGPU2w6/L5
rlNXvSEtSzKzZcoOViWpX/M32K/A3bWwKzD4Ck8oEOggIIOB59UoAudU+qYCRzG8dw9Lr1fadQu0
6iRibCCsgrLz898XU/6eJv2f5KKvy3+KAe2R3y+vgeHXDzCx3+b9W8n6LJbKUzy4ate5/Dcd//98
pCkrtJWnpQnlrv/5SEVppmZxV4b3x3NXjXaBW385ymdWaCOrvy93HHD9j79MUwiX/+JZ2lzToUmn
7kr/Jg9u1+dCKW7IA5Ql+WRGYLQ/xllJJ/KPtnw7wyr3aE5maPX4ScZB8wMm/csIxKz+awRgBquS
Iuo9/w9n57kbObYs6yciQLPo/hZZvlTypvWHkNrQe8+nvx+1cc+RSgUV9pkBpqdnupvkspmRkRHm
yfFXeEkv18Y80GCEvSt87u5g2VVX0pyP0TEDcyw6sEDYtUr1u/Q2zILW3mXZU9Vf6NNUz95C2Ftg
FG8okOdPpqCeoqloZI4sriCWaE43kLZQzN28XDsn0GdRYxazn27L1iXS0ft/g/SLlcG/N+YDm7wy
9KUMKoN5vCm/FGPi8t5Zd+Fo1c/eUp9e9GR3iWGwJF9h1DjpvGxacm+MwRXS5zjXZ1eVmmFF5Bry
NvLWslEu6/SoZNWx9J9NW8NAgz5Iyid0zyHjhU6Xfxwo9ejA0hw/AnOrB2EajjUflJzX2ENl5d+w
XysDzN3rtKe6n65oTXd0Ss6tutMshzEgLnwdCyidgOaUTtr3ecLEheVybrUQjZsmegaqrZwqGTTy
NEjd0A6HeNp2xrIqdla5KWtXmr3pL2wO7dzm+PywkzCrC7NWyzweJsLtBJtVpuXN09ZFcGS6VajP
9qImGelvaR4OwjuL5rmyvJPElVq+cIQF6RZVItRrzGjd5IfMvE+Ll9DYtdG1ikSHpO2FR1Ts6OZ8
O0SoXF4aLe3cMvn8BSfxW0zXma9b9XBQfBq3rot2p+ggL85gLC3rEBo3urrhJuCoMYBNPP3Ix8zh
VvE3VBaRtcy9fWivjBFyaPrM5VmhicgPFgzpfhWI+8B+unAcnB1zWlO4iubDQD55Y4ueTW+qquEg
l6venMNztl/t/2WlZh05sT0fwtidq/2/QOwM+0aYtxde4ewaY4XheIV4CSfT13PY9jNaKBOmnROJ
V4BYWTx0uBGB7NDh8RwInCcWRr0jY2DVc3mCZKvRQ+Vt/g8vYmsW2xyFGJub4euL5HQFTUWY9/Ph
7COa8mKVf+p8XfbLMj1GDTYCiwKV1NDp+5UHiUw88D73NFFeeI9zc/L5PU4GZMgKTStK3qMYjzbY
h4IsQJWt5qjm/0cRmrI5+tJbUP+mOOhdiKzOxuQ2cyHLs1yI/KG+/CkmD2ily7Go6Q8+AVJ0qEOH
6rtQVrm3kcYtxayoc+tL6+Bbp9QcAtiGMV+Oqoy320k8J8pxyEY57A+4xtBW6poepxpJCNQIPj3K
HkQXr4pii1jE+6S/GTqiYIHL2mRJytRfRliykb6gQmkN5IwgyVPfbbpkS6mcY1VXr4Lyj6E4lBwu
TNg8Iad36uc3P7nGJKmRKtmM+0NqOfM1GtP43kJoINwb+amCtQqB8IHVIuF5o1+K/ZQzcIHNBcrm
sU3ZEKeWeEGUDwNqmd0hjXfsoAZHl2QfKfOZGSE8ojnBnTStc5U95SiXju1TwGqOPL88/eRuzIJa
VbzS7g5c1m3+Z0yXUr2tW3fSd0QSVb5v6I/9dTGFPRNgf37sR0T5aZHaVaxXuu8z6NmaYIFjtKbv
7wMEUWbnhkung3FmW9qqbaCxxAfLfPXX48GWbWNsc6U7jN6S5SmvLXmk171HI+E42J1ry9IK8Q7y
9hmcSKFq2/We075oHE9GQRydVu+XjhAssRZymPXt2DsJksfFX9g8Rbvvymtdn0mHe/4ITX2fgyDR
OKq/C+iGj66FueysXQKfgGVGSpH56xh1Vg0aW/ckT4i2tYtkWNcRFbY7pkDUvjtNz34JtIK5pOmG
4qXATITfrdvIUxsQF6Z1Y13lg7woPfrrlWUOnE0TUBOKZT7tJhRr/M5B8280n8M42Vu9Tgv1W47V
DSMwIxT44fjJXoewOK18sQuGeiVbBxIN+iHXEd1LtNw8VJlrJs9KecM2lMMWAriMUdKqHZ/Hels2
wYo4qguw8egQyNV0bAMMCkwAxyY0+2jR1iyk1yjfeZrLBFOuT+bGNaeg5c4Yu6WJ4YMdbNJ0Tm8W
pHbgMjk6iQLaYb2P42u1XPoA3OWC4IIKAkimdPNcQDvixxK1zQka21YutiQ6SQK0WMGGSdCV5/Tp
aHP9A0VHLyG+2C9S7xrGPwM2JgmROgdsNgIEo70R2uPPh8r3hI7wXFcQ8VBlBazCPgFGpjIvqirp
o8NgQ16VveMY4OtatFeWclUr6VLIxpVRFH+HSt2KLPSx/fEdW8PdRI4pYIuVqj3L3ToMJPdfKOFD
M/YLBeUEybb2woqvq9S0FrGIjiUzElBlSOqtlhdPs24uxmarMMYZMbqg9fMdN5i/SlUsw8Tww0R1
5usmEqIcbDtuMfFg7CQFuxgN3YO4d2fTCqSgCoSV7pvyvjZRW58LroZAns5b4z4SXrKk/hZ48C54
Oeg4OYA3owP19V2yvo78pjbiQ1n9DqfboD2qxtJDGSh5iqv7n6fzG17Cs2ysTfCn4H77Jgk2SGXQ
e9UYHwrrXU6QTfBXNiU+D07bzw/6dizODxLmbIaBLM23ZaO2mtl7yD4cZNy20EfNHr1umdl7r14K
Dwu5C487M4aGRn6AbJOt4ux9cvUlVWdVqllGh9bkrDi24jkXji1vMWGi5PLzp33LFi2TVF2QN2tC
pn39ZL5yv9LqWi+igzZ7Au3V5ClSN5JyJct3Pz/ozGQZuqYLBLCIiTEV+bow4qJGvsBGiiPADsyX
1/Z0N5rvdVlfCBzOfRAYgJBJfYnAxcmNEgnEKCchooOPIBoSnotGRkDnrQp3nbgkfaXyzl9iFAaP
mUIfUFh8lTXHMJ+uy07Rm6yu0uiQ0txWOZJA74BWLu9JVu+rGLGOgF7HaBeCvpbZhbvzzJo0LEXG
+V3BjuHbpi/zVMLCxgwPMvY4uMdmQP9vsEGZvq56qjibf54/9cyqRGDL4FGGTDx5qoMUWL5meoYe
IlSyVZFerv6GI45t5l/WjJYbTjA+zY6DGq2QQ+5YFXElcTQOZk4lXkzCtZFSvye5SGeuAFUdO7zp
k3Ydo2Uxv61hzRxJqf3vh8mUdaEpKl7DhBony0GEOG3WRh0e+gjvnfHZSN8HiMMclBXdHvVa17oL
vr7fQhp2LhvJJtxWZQpuJwsd5EnGZFELDnGPqnGpLlLpMa0vnPlndhOXtsGakxWh47z7deXh7Dom
kV8Eh6p6UbJbH9s+JJMN+f3nSf+2yIjKdHXetzaSRuZHbv5pgaempEeNmfUHogAAcBT23kliiRe4
3i/DaN9G7uRp83b79LQptkfNjnhaDB1oeKzMxtFK8lPXlxDuu0aPg8CQ6AMYZzTuamt3sUj4/Sqd
X0GYCveXTfD5sQk+vUJodqKRa7IO8marxHH0uVEes8nVrDlVBCmZmcXWVWyv+PyxfSTvUJQLc3t2
0HVOY22u1vL312FI1bJqJkvqDo13NYkDNYf/AN0kZwWi5VQif57kczixrX964EmSWDd20Uc6DyQ1
JaQFSaEpim9VxRKmNLHf5exqXp9fTk7G2dI5O23BX8pHtvxpnBMRqVw77D3Cahpfw+oGOIoPlBU3
S+/18OVy+fkMjvTlkSerqyqEVgBSdIeOe0GZURnyf5j/LGhJ32fJlg9t8wtorHImjf3y1JMrItPC
fqhDQRppOdMBx0nXw+KyWPKtwC/E7uykLNi05sOFSb304JNjCDx6NDSPz9XrXabAstXx5q2WU7Gm
AjlGj910XSTq4q1RNoTePz9cvTTW807/NL1DLpPVWaR1JEnA0HpIx3111U/XpD7rwn6f7M1/kJcI
vRXUDuxOQ7ATdi0+bFa7y+v7QgDbgyZeWuvfwoOThXeyuWq1DaQuZ1jq6NkbtBUiBSirccY07er3
hC/HcJ8+yIwX80JdB4iQmmJtXnqN8+vftoiQAYFRkP06QG2YSIVvyexxFoF6y2Ls0iuAzA6sxZ5R
56m/AAl+eLZ933L/+8iTqHIUKmG7zSOj6sVqzGNt+Y4P/dajiW9y7Hgl4RWgHcmAFelqFjSGxMs2
Ka/GrH/1k01FvwK2j0kC1zJCuLTeVpZyKLJuxTkFC6GxEYJYB8kjxQV+75CjdTC+jckNJwl458xG
aJLGrQ2VvPmPMT7XHdERzZW929nJGrnWzLJWEwkme2MwXpkTTbs2ba6dx9x6jOrDgHjfaM9lPx/q
cQa8i/rnbdOGzqi4Xfem6StzdGbBT9vWnbxbS8p1Aqcl0dCz6wk6kLqrWwTlZsDTNzZZCHWYGMDo
bjjhAhhZPZbLUGEucU/OnwKmiQ7onEIgmfh1uvF3bH10jRn7EkOZpW0tcA4ZnEBxMkw0R4cUuFUW
Ba4Dl3As9exK+/Toeat+2opdWiRejJrkATZ4g2odnOnUuUYN6NGDG/dLGhbIz8XjCtb8snt9hIdn
wtcK3Z9PhLN3DIHR/4zAyenbGkpf6jH7TrF3FJVZ8OGwLa0nL+NeX8r90+U9di6csKw5kVI1CDWn
oV/u4Y+GWxmHULi1SeVp8vwr04OPmWi79TqnBVoL3CleqJumd/Tq+udP/ki7v244BZhXt3kFYYlv
GHxCytMHfdEesnEl6y9G1WwybLZnLEq9Har64wqSrihY4T4rd6+jcRyxRBvfh/F90jZ6vptRnzZe
67gU62tJD52agNuiNWw64Jpuxb8BU0S/rzg9PXmY61xRs2JhVyPJnPF73nVuKN+UKq4q9KL4TxTK
lYrOuRr0bGFIOPREKPcbr5WCmdELOwBSA6hX2vYOlZEiWnc5sI33V6aJ+ufR+Y6Hc/3LpJ2KSv4i
k8l8XZcSoqY1YF9yiIxNmv8xTKpugf2KzGumLEswOqIgjBTw3bmEl6jfFsacxiOdDQKkqJDiTq5G
O6qyXNbilIlJliyRpUXgI9LGzdq5FvCG9USRS+/BmF5Nk7jr/U3fWofcQLEz7B1Jpd9C+StBl03a
2ySpj4bYlHRmqmlMF3mWOXkaXNo+Z18ZBVpq3IIk/TR7lmBhAVZnKdAvIH5yO4XBstER4tERz8dP
FeF9jb1U7hX8qzvMXDM0lzmkrX8Xpu3b/TmPHXtJsWRoasI+OU6sqDemOONFimYG4Ts00mAy2vBk
myuf2QKRbaDI2EJ3+/jYzuC4RVxl4HkmF46YM2H/YgA7Hx5fdtrJS50cLoNcBa09JulhhL0qpb07
v0lX+E6KUl22mWgps2pIGxMnbYl2rnT386h85L6nL6AqVAvAiMBtxEmUZzYd9SVLTw5B7tPPE95l
RO1ajo8BPYYWjumgU4nX7NJlhCeYabdO0vhHoEqHDHKpl7qre+VWyuVDpej7olWWanU1N6017wlm
bFboygE9xAW2SuK57hViFhrJOtovc8S1s/BaTymJh9QWcQRXlbBY//yBZ3J/8fn7TnZMIRelhB59
clCaZYpoCVl0lNwj7N3JtXMxuT23xjRFt9ikBkUB+SR6tJNGstKJo0EbEHzGtandWLTLivYYhw8/
f9iZPFpwPM9HkQCUOq3FG508NW2Rsq+knZ8ek6hHy2ktGPD//jmg8zIXASLp2ofPxKdbeNDiRtXG
MD0Y9rLC87jbWPodH/TzU84N3KenfMQCn54SprFQsyZK0WTc+XHlAAuU6WPGkr+IfX1LUtlygqoN
6q+agg/FSRzdG0UeyAg7H7xxA/qVT+sieRH+I6hK4z1J9YXL9NwCZOS4UFVdUy3rZEmwwcH0ey05
AOH41ZvnEaOMyx4KQijetEtV63Onrc5csZ8p1aqnGGI5FEXeyoKPS9K1wn2U1DiY3/w8WWduwBm4
m7NggHKNq+jrDUhWKPzaG5KDSYekLtFyi3uLsQMvHyYJ9QdtOc/cSGmF0MH5+eHnVgolA5tA2Mah
zzzZ0JNf2TbHYXJolABOEC5w6I0YGJe1x8iPFv+Hh81REN8IvVk+eVg6iijoFIUPrTYwIVRD2jDJ
rtktrbJd/ffPAp/EkcDmad/ccaa6Sa16rJND2r4DxDbGAytSj35nl1bkN0MSmR0AkZ5/iPlKPP0q
LahCL+h4UqYTWdK6oTYuW7sIdGeMriQkTHpTcjmc4Vmsq7ZdogQriXGPGDAnJmWSVaF2F6b13MLF
B0HnsJ4ZePrJkjJ9rRqa1k8OeooQi3i281kQ7gI+dW4vmgqojVCoGWAS/nXdqrEV+plmxwf0gwO0
KjT6U2bUuXnn04Lo988TOi+O06uVCg+3KkUejoDTtLXMwjoyTeoGlrHwoBLKdbX8+RFnPwhbKSAp
1g2T+fWDTAx9Yq9R40OovxTdzouf2IPxnIRPO//SGX12itjwHJqGSS/GSdzbV6HwzUiJDyk9SY3x
z6eZPzH1C5/0nb7A6rRkEEQiLUTpP1wNPl0FIxbNUV9NycGarfQIh5RYvi5NnIumRw4ZD/2FssA1
JujWcvQm6lu52lFf+nlgz5wy+uwRZlDJmktMJ3Mnx/Fo5BjDHAJ0d+YIn9HtEeRGb6HQLyBtxjxL
JwuFLA/QFBseg8jh5EYKKkuP8zCOD/6EhkYEfbAz5H06ySslVjdyUBfu6OfrNvNfk/Bh0LtNGxju
mP62Yte0s0U73rSrDpm+pD0Y0m81WlcZTp4Rb8u2jgfDlbP9RDdFgYrI/OsDfeXn6ESr9lZJxkUV
obcQipte9ddz/BkZ8H7RccmAP0YNkf16qdGQlXGdzOWP1uxXKYeE7GsjeMlEL44drqe8oTJhZes0
plFYhJG11grfbTx56dMQO/bTVgtS1/czNwzqC0HKBxvopyGc5/PTosnrVlODkvlqJorI9jEyk5Uq
yWvOUqNFKJillOQCguCbX9LUZCeuESHIzwDU2W6ufqme5QzRZmqVTaSj8uKXm3F4k2ttaXXGGoc+
10ApKAi1jamWT62MaYFF3zhFW63JnyaMo7rJw0Z2IcOHNC31SvgEzxJ6hrlykGx/O4fGhSe/JD6S
DGbsGolYSOia/7xuv6MVFHwpBEDDoa5s69oc/XwaiKCODE+PpAjfgDcRIEiiD+teHLlKiiDfaEvd
It3j2Pv5sWfOoc9PPT0aprI2JETl40Ov7qgj5oM9F5mJ4HTC7dC88JHnNqcKaRn/KPxjOC6+fmMd
aUFbNeyXWqmvmNJAu1aKYzA7CZb+hZX1va+AARUAMTJFWd3Cserrw3xZVIMHMeJQhYVj/laLP9gn
RLAhFMT/JXXZNe06FdpGacJbNaBVzqELykY9XcXAE0efsIhWqYEGFgMv6/+w97h4rX0nTs/vaHFY
ETvgrSVODhBZSayOWJDKMUoygRXsNJuCl5RtCz1ZauKR+5QFUJfyWiNekszN4I9vBuo7eroKYMKG
anhAFn8l8nJfjtVOoNiYVktb7o95kVO5Svx74M018fHP6+ZcKEKuCNkUvEnMPL+vo6sqnRr4Xh4d
5ORvFKfOkKSOpD91pXytpfC/PehBKvIN0sCGq27L5hb0QmjP5Jaz09a0DscLt/a5pfz5jU7mmztB
MaYBnqOwj3q4nA/eoEX0A51zNPqV1PvvM585ewPVmT165A9D7E8bdsy0JqnA9g8K9enorY7+VeRw
ma0v2TsXRvsbokowAoaL+Y2gGk6d7utol0oc67FuQLeRj7hdcJsmJsJy7Vzcbqt9LNPNcSnmOjfF
ptBgyVEwACn+xurPg7waZT2aPxCym80FpIz6bxF12MylK98bdo2OeHhKDtGMjh7HqwaRqLAFZfjl
V89tLdwg6i41fp1LYkgEGfn5iteoZHwdjGgwRVH1vFdSbcg6ge/8CdmSCbze0fF+bBr046+CS5Og
fozyyV01h4UqwKoq0/hxssLK0KjkKRqiQ+khFVsA7zew3br+3gOj87FuVRokvPRun62UsX+LFIlu
ONONUzrhM9oay2qjt9UGaBKH2wgz87fceh57ad8D10aD5VjR3iiuIFLNgg0Y6iKWgNYuDX3oWWny
2qgfpGSjBpgQIbgD12R2OWmkOYiyMJanMd6TBhebPococDGmJrQhPGwr2RX84rp5VOxpl3Cs+cK6
zaNg1yTX2kgnZ/1iTXc2HZlmO+AJfJ035kHJjZupi7d673Ml5leF6SGsajionqU9zreHuLpCLNFO
tw0Wh61qOb6NtkEuP2e+d+Pr0Gcxi+ryYRFb9aKsr2HfWOK2aG5phxzQCJLQOSheJW1d+f71zA8k
dXxLuO/bAUNXjpQE2rwSqfAyQWQnLFR8ydHMwtHyelV1/1RpMwBtyEHhhCLbqqEF9z4CUsEQvltV
IVaRUHGkzl+JFp8PfJwS1Vj3OhIYk4o5x42J+g0c5bsmSBwSpRb+HA0bOsWh/FqlfNijtNfde9Jj
ZaU4slvBfv4dUjYsU55RTKgp2CuYwE5QFdcBQq++ehNBWEjllf8btxmsWd4kXVktVinBF51RTgch
jmqHfpu3y7J5SEGY8lbZF+O0DySdvqVuIMbxHe2qyhGkvat9ohTv2GM1Ql7Az5alj5ok2qJGmt9X
mNXkuu00E8bdmYTEtEg2c8g2/wfPf0UBLOEKj+kuZnqDvH5y02b6pdLXkIywUrsqZmYbvELAUG3v
wv17/vj4tFtOAprejsLaM6B5MUmxd7TW2HqMBOQxr6OutylFEb1CDM9fxCCLtbQr6AomA2IqLqJU
30xVyZxNgA/FsMh/LPsUO7IyL6gVEUUz8NGn+pJYJzCvktSmdSdc9pG5YF2kzUa8Extah7kIgH2K
Oe6CcLjL4YCUFzLa7/U53sigVMMVSr3Gkk+SMknPO1XOIVOZyOmBFusmiCoZtPdEAAZ9qUWIu5au
muM0uJfHYz4jT44ySwdFowgCo0f/IPF/urysaWi80A8CvM8cuTh68TKMb+oU6ku66NvdBPQ7U8gU
2O8XrrIzyaj1YelHGWQGr+f//+nJQy2UNmpG/xAmz/6uaY9VeM1Hd+O/eNyR+FjtuiMY5GJrrKWV
3HbDy89vcCZO+PICJzGX1apG1OaTf8A50ohbJ0eJhyJldssoj8EFEPFcFMrTiO/4J7w5/STkNXQr
mWxl8A+6ta5LCOaVW8W4iz7V7N4Ek0asGuNWf5XJ2RrllQM9G3F6QOBF1OlzsrZrQTcEImSYdvpU
z5FZLZoLW/XciNC3p0KL0YgxTsm8VHqkEqkE9D0lfE0jJ5thpfAaVNrsrQXh6PrnGZhH+OviozUH
yi4UL42eX+1kBuRBLbMp6PwZzSHPhbkIkHPxvv7+VYDsRC6Yw840stPbmvBexX1Ml/aECRw4LYQ/
MHAAR224ii+x1swzWIBF+QCVi7n/iYeeBMRJVGumqlTBYfJpxwQJT1KsSPNopdVXM8yqkD/XYtyU
aALKY3XfBfg3vNYpsoI2rWEyDnNAy5ZU1Chw3uetY0S/lZGbs9dXeYbKLN9gQel8LdFKmLj0krJ5
aXp5mUfpFacahGHMrOKVDe+bchgda7obB7XTpeJgh7SrZMohJRKpIYnWqkAEOrjxCQ/8HsOvntYa
GleLZlrNsHAJStjYk6uTjeRhtuvCHg5B4sRt70aWuan7Dv+la30WCdU0FuS0MrnkO1msQtoUgtxe
lrHnpgXhoEjZYKRc7SyuXUSbQRRXqa4vejybWlsshO8f/KFy6ip5yc1gMxnBru61lW56G7HU/2P/
9pzUA/nEn4D8P5Hn/q2JdoIRPlO6KoY/nZLeSXF6S7V/o9LbUAsfH794N3aQjM3qkILhRYnNRtr6
EDAMyoJ5j0dKaW1j6CCqajppkS/n6hmHkBRuU+yLp9LAma/mswwmc7bN2/FqoVbt561LjW8QGeSZ
YpWY1krTcrCffk2686utuk06luaC8ty7xn3cIq5Zk1lP8bDOQoqBz6Vk7klMwF8kp9U1QIzkUMko
dGv0PI6pa40haZKyyepiabbV0urVO2vc0Yy6mDenKu8rtVoVUGnqWkbUAQpT6d/ZWND6OkyKGHvS
axjwNjhCEBrruRdAyM32mKkWbZXRWs5fvZbqqVUcI9LbIUWuyjR3vflX73EKECiQHzskCLHevm7b
duNjMmmZeL0OXJjMuE63nJjao4GQ3iChg+pvNKTyteoqLQzXJvOsRLsK5PJJxrLFZ3n1mbGdMvT3
bWk9nzFKX7teSYeGl1JOzClA9NAfJfNGIvO1EJmUvcjVeCVUVymzulkQrEaEmqne0ZQUegtivyc8
PLib11bXuPDxDQUtIvt2Eh39WS2dOypQ2lUrdhFpYBRwvxsapogyTZnolIU4MWY9HoPgaE1mvTSm
dGtKyjqnztOrNv7M9zGOqhHUxGTAnCiW3anDr7GnZ+TJmAMGFM1bH1Xw4GHsEvaFtJ4J2Fr6J6qn
fRqk92Ho4U6aP3d57hbZS0/4J5IR8BP70RpLFXOgoqTDsU+eJzwbOuaGSDVWXy2gpqnO1hWsUy1y
YduOfkybnO/im5jqOEs8Tcpz2v02a+XNiyjyTumKzouWhTlZ2nLouqVoVCoCCFdBM6TZJPybD9qm
C4tlE0kQAudRqSqnlJU11M8VBKbUL/9KWbEWuBhyQy+2bU2ziofwJs6VIypKttUcC1kc1ei3mV0J
E9flvD20NFJandjkCrZOmrQ0CRsGHHGqKN5gjOjYqCtmvr00xC3V+SGqljLhXjY6Nvc7N9KL2g83
8+HcoByiDsk6hxtIfhVyhNZ4YIVmtIvz9hozvmsJb8mUqpEfWgkWlNHGvCOcoI3RWNWW9Tts8j1O
jZuoNvckE2tJDdfjMWW9100M6dLc6ALVsEJS972GC7OS309t/U/hpDCtfl3U8maYbSVp7kpG5Woa
63tTT/eZ6S1HY2xoOepWCn5D7KYCxc7ZGZxb25bf1VGeK/1Lm6JZJanXNl1yTYaTrhk/xMWdV+LV
QQshbDYzJJ0LqmdPESTLBQmL7sqTtcYonJ5mbdGW2jYajVWnxm6SzOY3Knz2EKu4dJePbzjV77va
nTyIlWXujrm2VlrjNoSBMVXeTcc+bPLuppj2kfUnUrqlP9joEka0p2Tdbt61LXr9Ejrrs/6NUjqN
bP5pFYR6mrpb9ZxETUSVX+AfHNGZDvOtr/Ffy/a0Qy4n49e83+VyUwy0ciGhpeLR45n1NfWNdWiF
u0i71kPMY6NqJTjRLAEPjq2c9DeF6Dc0LkDSt//YHX6bY9j/Qvl2opkMvNXOelLm9KWZvWg5T++t
qFup/vDeZtnN8G8Mpc189Ohx6tKTNkM6qWns/MKHS5jaBMqQPmLFpkcPGXFhbkN2+5haiwnfuUl/
LQ3uwhF/00I8693dRGZc1ePesJHkGlGpAHgHCVnx9EXfDQu5g+3AlwZkK3M5qzX/asmN2ciuBh1i
BORwtB4nlTm9tC0nn9dNikciRD8vLNciia8L4W85TeUm2FaBgdlmfiOr9sIwSkfTaOwKK3ltEnw2
cbgaEmV7b+XorA+dW03Vso6l335bUtsKndAsfqWkKXosv6jqMlJLAsjRXAai3ctKelRDyTVzWuET
eB7Bpgi1RSmGpUTGGcP5KHpuX2PAMkA2HmzU6Cd2WBJhBWl02zRIlkH3qop0vhB8XXHJiuvEZqwy
jplkWWXvSl4uwS25dcWt7Rc2VL38KpSV7fwUa6M26t82CvZGHLiCZtG+IB+WDHnBoV86as++9rVm
n5PlMRysEXcK8N8s35SCEgRLV0NMkl2TJuiYBLhp2v6xnOp7RZ8R+fCX3VrTIkyavSx7G4+B83AA
HpvJVZPxpigQ5tc5maRgrB2tmJA3EOuykr1FQtCK2bpFj2WP1oFyLxFVF8BEAnsM0pNl3UpLFXdM
sOoFRL61Ov3tOwt/ZCcrxq1P4CNbd1r4Ynv1Hwlf1b4EVp3ohsWk0C4PmTLHbO9lodM7uchy1Z2S
8Q+X2g3Jt+yOcXVAGQ/CyXVP+/1GVpi1XFoMdovsYEYDjVjCL7iBFjz/MRWXuKl7jxUxUddHj3FD
nTq3haNKHtRVtd+QXrzHU+xWne60HRajwH1F/8sEYuEeNhfqwL5TEnlrJeXTLEVaB4+E5HwEw6fO
XNtip0X+Q6uN29bLGlpnEg48Y9N6UE+zMKevddpXGQUrPtpEzbmpUWv3amfqOWtFBj2zEcZDrppb
I32YDLEXfriOiHkROZG3LV06i/vGshyTQRqg6ARhtO3bWFl4U/K3IIhNW3BKM3LjXIqdUMcAOd53
8ZOEgU4wQwLxKjGsjRiKK6XQ7s0WZkCs2hhaH7IcrleOCrTBiu7tftPaMgExVqWWX6OAU97bYFxd
ll+gS3wnslLM142PtAgWLWp2X3PVVO4recwje+9jCVH30TakEjOiWZLoDxD3tu14xVnu6+GOKmDP
VUuKAcEq1f41qY2lMAYHhu+MhbGMBP3FWbe5kEh9S+PnFzThFVI34lw7LSM3RlRIlR/bexKAPI62
qp2uMgCrKFqF1qFipgLsJsaN1VTXJReSIhOZ1dspPrTciJ6yKtDGMepxlwEajh1xLkhaUkWu79HC
hmMuHc8ODfm40z4reYHhtJvU9HgWjtdwugJxscHjiF3TFd0+HMstoigUrgD3ZxiylAx8lm7L8A28
UK+8rZTYuxpxFy38VUpoEXh3cn3b4i7R7CFia9B79i2r3YzCPQWGX3Lu33dgoz+P2gdz8Uv+yajN
ZA1UEXTg7Q+A+RME4QdDKXmjae114L1xw0J2reqvRdJCoCgDlUmrMHwelXg1BK+gI1OjruXyt8e6
1Wkf0+aIcbwCNNDZ6j04ze/edxU8UAgFepy/ouci8jdCOyb5Eadm07DRwLvUVvCNDXXyEScoeCn6
ckho09rnzR1oFjCCkdIuFLIvX2MujD5++XnYKNSd5u0z84oeR1YbILjxAWl9GreunlIvyhNr3xQo
eVT+c1/RXY1LBk14IZyCUhhrXTxGXCSKQAy7gPqbvwK8OQ1EikQgTVepA55KhBWWt6p76tsai3Po
V5OJ2IoyOlkV7NMmcUKtX+bDWwHXQw85Z0hemzBybay4qKD3JASivUvjpZf7K9PbNmbojhnP8N85
alewGrGbfpo4hQcluukrOv1pdph5Mnl6kw9LWlw9OPyVfJPWT35abLMJ1iiC2MO1QQIU6CTn4/8j
7bya4saitf2LVKUcblupc0PTgOFGZRisnLN+/ffI57sYw5SpU2fyYEMr7r3Wu95AHbtKsVvXinB5
c5A50G1waAMg8BRsxJzIzEq+Yzy7y9XwWjdUUf9AId7WY7xdz7jAaodZdBNYewisaP+VLVQAb6Hm
L4Gg1ellQf5uYWitpJCegVwKMpvKK1wwt0EFYSSTXwnJqVHFQxRiPtTdhyzx0F75EbiRTfh54GFo
EVifPYtVd1dm1SnSOlvEdir40XLoWg2XU0QBGWfXRb/+7sx5bekxAjPcL4R0FeXLoip7SKqhLTNi
N00e4RH7+Irw2wZ2qP5zBCAPutxnv91X+XBdb1he5q5o0FJX7yPG7EaNoyP++/j8xMo9SexboSx2
6czZxsEt05MtdKUgI1Ndr9wC6WY/k9Y52nLVk7V1rbIromYBv4NhvxaVzIbX/xqJhQnwYMAfF3k5
v88oDEddI3cgTebIFzJrhOlAmNPwUJl3Y3EvW6+hpLpKHG/D2dobcb3vWIKxAfUkQbTz6WGMrutX
TLN7razDemqwB6SsepwIhh8U0REyBDrdYHrCtHrv8dM0qyeMb7RXajHVFKpR2dBJNCmex3I6JOmw
o3ySftNn1U0kzI6VaWQPfiwSjpgSTNLitdOjrVaEx4XeL2+SbWVNN6LNvTHQmeXqu47UlbXdpKE7
WHW71+Xpd9m11ocCMoo+8OZQfAKz9amTd4FseU2j4BXNt6vxtjEMD5OJl3Du2bEBmBQcVXLrLhEM
2l2DDjsRrgJ/t7xEDLMNuTvO6JP1CKZFGZ6baTllFZ4Ram2viHxZJfYaBT5L3W4tuqd69Ds9Zr7W
LG4BciKrAEquDONFm0K3J5JUlQcnNRqett41owaHYEbpnU5y/H4S03M9tAhdOq+nzRf0ZCemlpPn
mS8wBhDVt6lmHcYn4O9L1ldShSX/ZoxBAEAFgxD4zw08HnC7wKlNPxjV/bKzVO7Bbk4Oo4DW8BTh
y9t8Y8MLV+PrIqmu2zHoPhxfEO4/PzIZ5HEGn9APSwthY9IA4lyFXTGrE+JiRq9WsEOjFUHvIIJn
iPBW+ppBV/k6YFbESppDWwEND2dcO+XXpBjuELFlA6kdXe8Cxl5bg5A0WQp3kzw+Vyls5aUj+ZI+
fKHlEafquHaNNR0mIFWJCUOyjqsISq4oK2OYrOP81DGyq/IDA5jIUr2paL1lGO7WeciUURim8a7P
n7AlA6Yj+DlmCYy8oI3uZQoIZfpl0RInY+yLMZl5mpdSL5qz4q4QVmdKrkI4EkyEuf5lLDJeq0Hb
YR2ZXISIrKjsR9HJG0PBz3wed+v5GzWSQf67UYrrWojoWr7HZOFKMG6QqXbBAGvVd1vlpR5/9t28
yfTRDggfwpxnV0ArS0JQ3eWjoCEzGKPWXeWJrjEzCOxROzIigz14YYl1pe53a31oRaxoa9Ub9dJN
twNQ52wqvtw+NoHkJ1XmrHdp/Yn4jg14KIpqeYVdB6c5Q6xClwCPDhilreqrzIgk6HdqTmwgBoBr
hVqemN2J+B7l/QD5iro11+y6EO56rvoybVcjDElN3V43j3WKhXnFkNKseR07Um5Fr0+Fu5bXK1tH
hq2BZiS2tZIsQIaS3DWbrR+3FvUySLpfgCKm6k94Lm5jQiQbFerx3mv79pJca42NRGEzqpnnFH2L
K424bFcm14Rcp+xObTu+9Fmw7xJ0xYHysBbuCmqdQN+3afJcaJ0fZM1xbYITI7RTOjUTZzNRzJ1S
JOIynw+pGRQbuaaizM1XKyTiKgcW6V9VaXwP0EVUyPxCSkKljPy80/x52yqSl4EyC/l8qeTybqId
H3nqEhC5OBmOYyu6ybxNtZawD5ZfpACewlYQJsVBpWVf58N6cQq7msciIpTw6e+rxpfBAYsG/ZRM
vc/QEKnkn2+wZFoTtJ1AO4zd2zphp8wAWa2oB2gSy+ybskr7TCKECbVyCC1VQmUjauInKmiemdIs
8tae4mLmlZiAi3Fb3ZeCi/hmmzJjz459RSm+/FDH7jKo7UVXwWCwydFMKGnzeWo8EwvzBRyvNrwW
hyDhSKljjAQz6JdaPnam9SykmOXJ6laUQaTDSXB75SMH6zR36G5spZXc2WpsSmPfmHx0omepFcGP
umdh6F3RpCcORr/mxivt0yTDNirtZIl3f7/0X0rz3xeD4ZCGbxis4i8M54TKWUyaCmHqk4LnHgJq
bJiwxxcjEETTn8Ta8YJOfBWtx0l2kYjYIgRAocHS3LAwTRrggzBpkwFP9dDNsl+GfliPWtQgNw6F
8ZJDbMBE0PCq4UWqjlWN8TbTA5RLg/lLFr+hoyKX+rQf/D4jHe6tokBFsz7f3rYqCs2o8uoU5Jnd
SNTCmM+ZpbFlQfSz8dfYvZeMY0YQ/yT3GwYb5nSXM7anrhbrj7AqGcEMzigpu0o4WellEO6FgCCl
Wpp94FPwItF8XmjHZLDN1EzvFdzmVe3HosssPq0tLNq2DZB/ruUCshN1ZrWtlifg4LBKb3Ut7WuL
yDvLoXTcTL1Kl5d6eTVsZyF674ZfeWu+N2+lGNoT7eUStidljA9m0RxGMfGkRfOGLnRRmjDyajfw
/11VlreY27xY8+zLaD6xIDxWBpVMeCmke60864JvZgRxkMglCB9TdW7Kh2E8ZhGdWPgmW49oSJ0a
IW41kag0hn45eKFxP4svTTJsq3E+1VZwmtTzUrRu0H/kzTVU/SDWQJsuqVgf5yzd6SMS5+INcNpf
lgRkk4iqPLzPI7xoE8Kpk6dBObcN7pTjk97lm0xJ/cQsfmp9QqArfVz4qwDfFxnQf/OUfxGr81BI
mPJBIzLRs6HE+HOJCa0pmcSiqk5ikT4ZZu70BqFj3Aq3hDM3j+2phbjaKJqj8PCL2n267Lu4OCaJ
nendpuv2y0M5UiZm+MrL9AIqMcCaK1fHqNU9yTiFPEeFZmKm4EUkjZhOMpH3pFNf2pH9RsHKw2Zb
D9aDfj/auHkRr9Db4tVyGircn9lJOApHkmak3biPdgDZG/zn3MAlqelAZbjhIm+UO+zL7NmV3fgg
u4Y37Iadaqv2eKY7lI7tubwujuiKTw1Z0OE23gZ7ADCncw5PhnOodstRcgRiCgpP2bb228X0jQ1w
rh/d4brqUYjsUjdxIgf1tU+nYxP6uzmam2Lz/Fyelm3sKtvCy7eW9zbdrNwOD+1ZfTK8eMu/OQzZ
nX92O9mGCn2WHMIuneRudhVP8US73JzW34JX8h5rKmd8kjwkjh5WVfbrqbcdCG0bZvXH/FyeV6H6
j8AP/PgaX7Ob5AUAvJvZ7Y6Tg9nKD4Uv0LF0w6Z/6kmoMt4XIs7BJIlcUR47YbQrOqsSlFBdbsWY
OwOxgBmPZF47UqTfDUb8I+njWxJjJpcSWzi0CGwrW7Yir2iDe/SwpAXRiKqV6JQ5jvtG7IoTWyOQ
kq7w6JbJc19bbhzWbmotNrQbT2WwRQRl2aQ3SQaB7/HlBPxR7XhVM4xEUsTNtq3jtyHq74XyGROE
q5KqdoYLGlo+38rT+9GIT3JGFaL27BK13zHckU31eUwUGhzE94O0XzB1DWRmTYjviX1Z6qdYzlnM
Jm0z9OR8TuF2hc2NNHfzKH7OC/UkYS84VU+DFnjnZA5dyBjMEXAAzrIfE/OrAsRJYPZTWp5aX9LQ
V6zxOPX45OGza3bFXqtqX1/N40KJbnQra35mMhyrp5qpTMBiqThiKhxl6U3SHLPAlhXBeTljErCU
3/QXX4r93++xggE9ZB5xdYD68z0WVeDlWo6ALGVoTrVrJVcQ2ZSQ125X0tJSDjGscGsWrDwu70o2
mzGE/Vdqe6NjaNksmzlVXd5+O+W+oyJiAH3Nlcf5MA4yUk4oydm7bClPEJi+WYXM/yg8cEHR8fSB
HGHhHPvnwWtZlRljPpSnPMQxyIB6o67P7RK5FJe2MYHS5tteONag9kb4T4OJVs1ccEmuoz46kHxl
46mmwB4ZDajNq2TGWzk5i6nuSLh0Tl457YA9nUKE0hh6fWQ4gtQ6OlxVRdzJ5tNQvk99fO1yeMps
X0HxphgE1SrOnBDfFDxASBEFAjZblsd6K1b3BU6Fenpmo7AwYlDvqiaD7jB6TA2PVsLOqhLTPM7H
QK4PAqqKiNmRfmgpQjUMP4Lkp5U/h7GGLeKPCtHqZB7NQvYjmpckLN0ktU5DOu3aeDrHS2Zu6uca
G55E+47+oq2r+7/xx/WpoUekxjTR7kriJ2ZctghdnhUdF578rpwQcrGGnhITw1PtpQR/gAFpg2Xw
JuJOK6l4iZlMkbRNuoR3YWlt46HfjdaPWfVy8UFPbqP4oMRPcrrLUzyWQ8WNvCzU97AiKYQGW+FH
pMlTlgAKXZh70aI5SPEw9hy2okCG7nRMqsYu0G8b8BIhJVoC2V1idWcyYFrm+KiHkVsNvHZB7C6R
xbSrd1sluXRicx5zws+FMfpHtMbvVNYrvv7pQiEWQDSIEEvCl0758wkVo0hQ29bITzWmLrpFpjWV
f+gbTHv+viN/cRrjloDvY7OHea3yVVuqlUovl2GZnYrlLAymTSV3GU3oQqj0k+RdMcSXdtAO6qxA
rklOSq5BeFBxEsMXc8SjsewYc66WqQMpxV3zTzoLToMunVhtUy9JLq2NjD6fDTgb9qFsXP9+/P9V
N8PQlmFxMajUoRT+eaV6I0tM9L4pw10VCt14zmaFyVLoilQwKuG7iXmBa5IwAZYGTwzfS74uG76c
kfvaHluU9ev/DVul6jYNNqcZIVcTnFZ2u9Y8BXxDcGLhimlPYGw1E8/Ih5WNu6lMvzmXL6ANYioR
F2k45yDjKMk+rUulPqOC6qr0xBYBeDKrD9KsbxRSsZKTjrlllrqp0X+zGuraZ3RbklHe0PghlWbm
g9fAn5ewTA1zxvMyOLZjv5nF4DrOrhG8J8SfGam3pOGpajO3CzNfE1fTUnkToq9KFuMSkGM4Be4S
hnuG4aWYo6IF+XOjsD9A9N6UxmEJAhY5ksuEdBfokLMRcBTsyZZ2KqvV0k7yJRARKXalzeXSbi6v
r7J9Gi69X3iVV9uYGTkfpnMFPT/dEsevNo9wWjY/zY27kTZvb73f3kubcr+Wd+Rcu1BzbPzx7Hhz
af1ba99uZFxu9N2VSB7ndqlP5FZ7JF9ubp73dvE+Nj6AyCZx4s2N+pBPuF4F9xo5NxLoLtMB+rJt
nIlAdeBuw1M2nbuP6sDM3a62VIlneYeHy2NsW67Jx7wb9vuzZd/5qU/E/LNA6da5Pt6wG06Bb/Kn
zcd0WA4arLCJU2MscJE2yjbd4/5F8WU9YxJvs2W64+sbltV4Y3iqC+3Mxt70lkILW3bLjr2yeile
1rPMqQVhsK5n4METo6R8o4DjT9E+vXq76weMIHfZkPK1rV9hdnGiILub4fAR75dNbcM355+hO/FL
mbf+yTrHAZYc6e+rNm0pIezhEDm53W1Ru/Ddtytj6ImE79q/MQC068d0suP9dCg/qE738R5P4M10
wMzaWwO4cvt6LX2uBV8p7eyBctwPNx+pyr/N3fqD8/W65LZ/Te3rR+SQf8ZN54aRfrsJ3Y+Pu03E
T5o2IMh+xHku3L7dtLlym/gNnEDi1Db8OOftlrtvuHs7N/5o7Yu2fVu/nPHdlE2UuSwJXC0+fcdp
7Gg8ecJut4pfv3EkfGTo8rHuzSuct3Dj7zbXHZ/mHbbOwXPKzauwebusJf8bnIUDnhwO3ehmOb6F
B9htZJL0z1GKoRKmEU1CxRNRXtQsPiU9fMJTGpeOkxesjI3QbvIS9kmhyD8xq9g0OsQv7bWt981c
eYX+oI7pviJ2NAPgtko8Z0b4FmDjjIdks6MrBkWUyfEaLhO58+Kr1YbkIAkbaUycDGzdWMUQNMFt
PrnVRExrwrQlqEeIVyAGq4uyFlCWHNPqTkPX1wC/1GsdrN4t8U/Y942xU8FeFJ3yvXqHuWFX+ErK
EuiVakBgUOjWuW+x6E4MQUO4eVog2VnomxPNq72URzXR7RbqH++X/Eywznke8NBRPBktxSAKrioW
21GEGgpYs/hqQD8RWZtQNX67lozSTc6d3Djkld/L7MoKeopVrNYdG7ne4IvZ4bVMw2S8D0J1QtK8
WebjHL5bXXgIB80LGriKjfGDhSGXzl1RIxiHLpCQpgzArE3pPsThB6qEk3VEeYqFqwpefkQ6Qd/S
uTSvb0Phm+WPtS6QKt1vs84rYvl+AKLI+JjkQPJSNf5aY2f6SPFDS3YLU7mpGuGGdXDptHk/JshK
RNrGUfDjWDokholVS0aEYUpy32R58cI+U2p+W4nXoTozY9xYVXaKIouANuBSEhhdacFdZYlyza87
fwRcx206js9ivxU9BM6bwjDtrID3xzMREMxJLVsPmo8Nh7cyORTcUNisNbys0dJVONgUOP8N8ZOU
08u04r0GgStTGGkvzBGVZFe1rHDouyCl1V5jhI5ciGQ97ApG3r3CaJ/J/mi6UkRzzdQlhyVaj++h
dhk01jvCK5I8fpjj7BtE6Uuo3LpPUbKRbIA9JtqsT/Ck1ZhRl1dNgMKZpjzEHWgUoZoCDD71gejE
+JAxvnUinTE7XOPG8CbrxTQGDwmyUsW2jG2TCZtruFUp/N2SJKGCrrF/lQvhm7IKSwI2zT8rOINg
HggKML6pdNVPmypEsTSNtDg4ZjjWtvlOZzJmxdFW7PtbgOCjCQQvyr0g69+WQtjVBehBTtodBo3U
Y9umkXg+4PsaT5L5mJURyH3sSTrnVXdwi2eDEAfdN/JyP006cyuh9hcxZfD4rmuNI2gUxqoja8FJ
E7NLkQm+iLdL2R0EXGVKNXhvwVwrJT0KRuT2Gpt2x4bXTd5AlzZ1mWNVElFfiJMoVxhhsIiNGNW9
t/151YChNgFeO+PdCW/tGuXg/6KGgyf+b13lyvimpwnEUk9LDH9IU7tmqQLGcWEnbcS59kfWT4BH
iz2uNMO7FH2PFt6paWe3YruVG/amCqu0UQQZkXH6gclLs1KOJIrQDoQpQZuB3dww4Wn+gT+WCDbz
8oZwd0dnGIP3UbNLWDpIUQAI81tE4gTzESIal4ltKDzRFZG1p44mrRufOvkxmV5pobIMkTOF74pF
BuF5hA3XQNStwkswdTtodTtBG/bJQpQHXQTKlbjbzq3VMZvI9owDNkpleplJi5gkd2Iqu6ZxAW5H
8SM/G8X6yDoSC1cT6q5Ug75QYJkLOC7ijxqPPwP7psEveLDN9KjkjZfEH+ivfa75PNDJrEQ5kRG1
wnZRYk+aHcdGYFKde3FRn+duvGKdsZG6/irEy43lej+IqSv4kzJ7uaJtddzpWYcU8nmWWTkqVgVH
miT1NNtKY+ME5mNQX8IC38p1XkKj+b8u1VHdoPtDjQTMbXwu1RUGI4OmheYxX07EYzL2bO/ChG0K
SqCij9uVXZN01lnunlKIzWpm2JrIYE8iA8Kql604v1YCX9Y8aXrshZdZX7Zt+prI5fsSRfcZ/F2E
gfc0xhtNqrwYPAYh5cO0UGlIMMhQ+odN+fD3s0It8vVNNxUZPQ9+K/gDK596tQGmWqgInFadJi8B
wYPacicEkZ1hbGlIH1UsPMA9hap9lHPhTD+OT1volJDtVkKQoCinMfmQFVJs7yE4KIL+wyKeNsSy
UCcdiCfWT9PsKirt4ww6FraPhtk4KfCwDv9ThusdQXML4NhJEeMCmJSiEV3Sov+xzDMyv/yGM/ax
yZlKDvd1yuaVDOeCMTV+nyUAkbE8Dgnxut2pt3bF9NoCHlkJ9ZRwF8p30Cecmko+iF/j9iT2NRmL
ZBntEjnZS0H+Gk3xJacAwKQy6X8Gk68bx6FDz0f8ebtaK1jsq8M2Tt4nhYSuGR9IFRDrB1LVnEY/
Jha14pjEXDqh9ezrZqM0+yipbCnk4M3C7iKyEYbRFQzloUJKkNFrJzJoDTrLMYFPwIvwPInEOfFp
rdw/NRZwyxTaelo6UfwxwC9A9+aY2anWXxXrI7G4jvCNc3SaDYkKMLSbnOJHLe0+kLbDqpgg+mKM
Z6j76tGMFMdQ55+xRhnMRhlPxjWu9nG5eFWgOdm0FzCc6ARgUlHxA85JYBv9+zP2Wyv1aTPBHUlf
YXMsRgj34RH8F/+oVCs44l2uH4Ws9RPrPhkgZlc/Je1Yw8WRAdDi4kz2FKOycBefs8hH5UW5F5lv
szyRNDTdzeKaQTQ7bQ+aAQ3WUggbDu5q6qF0pejFoC0UeOlibleKbxf9MiKD/u+pBqox1HM/f1Br
iqUG1QX9lhJ78vhDmUWP1jt9m0k6akZyPmXREQOiKMGPOqO8lVR0whjAMBpsK4y/4bP9R8NsWIbJ
oFL6n0vz6boIVTostSFrRwOv/rn4pUhUoydNuid+g1TslZoYyN8I277oFylDLKyU4Ueu2CEy8T9v
hlLE0zJFpX4MoA32hUVyy2iX5lFUYl9r35P8zFVLghUowByVIXlufGO/8h/oK1bkkop+EqM4SLuf
zhtteGHCk+a8p/Mg117xT2xZWyWI/GwOT9K8S0g81dTDoMSOJOa+nhXOithYoujI82qjsk8pLIvs
qZIuQsBgKX4Yx/qowjGWhOI8dCqr7kGGoy9p3yyYv60d/nyY8X1gygmDRCO08LOl0dCnCfieqB2X
dIDH9bOBmFxl0dbQf41QQhgHNtAvGnOnCTc9PpTJshsXwW279p9kHiDj+n7Qz3aokscOad4A3E5z
e27ogM3jJD9E1U29D/EMv8r3cwZHoduGersJpicDzWcv3cP6p1XadelZ1H9WUbzp2OQl44lC5ZsX
1/gKeKK8RRMn8/JSDVrr3vGvF1cTw0TqF0U9BjGE3qVwxy7emFJ511u/zPSwpBTWVrGNsbdsfBPC
REwsNwzxMyoirBRJdIzghO2lJvVluGAlZiwEh1nyngAbs9VveH1dhbCipjV2LXPKxXhYRJgH1C8W
XP0y3/VR5+lmt+tgqaBcgC2i4BjwQCxLxGCs7vZWwgj0n6n6R5oxx8YqBONeFuP2gOs9XcN5/hED
uEwpUB+VITuFDDO7bNnfiFrMLly3jGS/UYETTEsj/RyE3pNMnE6Lp9hgFo2xMPuxWbgLq+cYQjlL
v7OQ+W3I8OmRAs4nkkXDmZOhwKctOBknKZDyST0q2uDoUJYz9S2hXCqTzIMwJ03BASeiEUoY9cYm
QCPWtMSqM6CZBsEL++Qn6NamhNBqGlhBrtPQuyqm5V2KhziQnJELmhp+vGbhDSmWcckOEkFnPJty
5mrde2bwWeajEX+YXbkVqTv/vgF8scpfHR8YtBB8gcRS1MwVL/7Xc9QHyYzxQ2QdF3NyqiE4GK0r
Na1vRnZa/ZqKyLXKGvlqzpRQrfB4V8wttL+NXkaXWrj9/Wi+wviQYWX41yL+MsxxP5PLhDQw1F4J
jCPJxwxJsCII5FuYI9BdztIweQaYlfFWCrDjIVsvQnUPj2aLE+w+xrTAyUvIB0rvSPGF6bSCvgql
JsZMMRMtUzxUSXFMeXrHBALKaJEn9Tow4I+liGYBv7wxQriQ5uvEf5PRC+WT7CW6EwT3M/z/JeP0
S0n6GCUsecl7+aUOH2N/NzIiX9TnYIFhwZR20asNRsS9uA8jXh+hdOIRtlRffxNQ8fsN/+PRZMoE
KVBj4sGwifv4552DVNbn5B8ojOXEXadVvoySSa/OVlc7bZ28j+zdVuPV2gN0sny6J8Coj35V5csU
AJbF5mbFXKfIcqdkduZY8YT15Z54eptHqLtNhDYxhmmeLQ9pW7wEM/FxykhiF5RTscStm8y5DByo
hFGDIDJtlZ1Zzo4eGi81SHOnp9sGOVIAr9YSnq2xv1lZdF9yjwYG8rr4EEYv/TBvVPbSvjjr0zHK
FBpCa2+ZoqshwDFAxivZt3TGUQARDOYLSz9JVr5vg95HxG9Y6WPUH5mbxcV1arhrlXgEZPB68wT2
rkzvIbTlsSLfKswSV6ywS6M6S4Irr1WycDCHqN+nfb2f0XdFtHLpZDT23x9q+UsZz40yoanQz8rG
6ub2540KclOxcjTOx0Zl7Aa3MwWiFQZ88DS0HUrvKVASWK4BQaSAgez0POmFQ4BGVp9LWvnYkYH+
mnpmwG1sUu3U16r/92OUVtDg88OEFQ6TmtV18SsPHahpySNVwTXpxxScolZwRcg1IaZSLSzIXqPL
Vi4KEEyoy1tVCphojJ6CCrVaXv5+LP95KCqhSaTG6QRQfbpcUEvLZGoX5YjtD6MQG8Pr7ye1XyEf
yisWG+QKTCg480/rXhbrBqVkBZGrdhQITRjr2bOMRBhWmCCgT3MG2NbVolyVDObG3J1RcHtTghRP
QLXdFofVvFdvqq0hZT7N/MNalRL44UT16ESl+I2hwH88RcBqa0W6VodYNn963SVxztsqb+VjMuJN
PRMTM+ZkAit74vTczFJfZIqMgi5B0ajSBGcGBVEb4pKAYKEWZwVgCYE3BJedgkLDW3lw2PH2rVB+
9yytNeKfzxLTb3U9Vu6hSAH95/OeqHKXTUJITrJ8nyL3StWLUKJ8g/En5AMdwOjnmrid5Y+gKXwi
FIjYUzZy1lwJhT+I+QRoOj0lqepMyXfb3dd3kWNje5HwZEAr/tmACfr/xC+Z8pGWvy9/GfpHUe+j
doLFSfFa+CJRcBpN2tK9GtXj3x/s9cH9fF1AF6kiaLVWZ4g/r4tYWqEojZ18THH8tqCeOZT5wvho
jfd//6Cv3Qseu//+pPUV+9emHsy6USUTn6SDf6gf2DkpILiYBJHlXkt3+K6lsPv+jx/66Y1qs0Gq
ZWmUj6O4H3nqsIYThxPNeV1rmzZywXmH+LsC7fdq8OWicq4G/lUmFICVefqvU1WUuDLKoJGPAcEk
uCr+lBj/mNWveG8whSAmJd1D1oEpbxbYwVGsp4/4oIzVN43TenKfD8NcR6xgUDATP5Msg7KYpLgr
5GNYr+FhXX4Ss0ch/OZTfu/pXz4Gx3vRkgC1KJD+PFutKwM1GTMZB297BKmtmAAEQua0yqNiPA7B
DCIxP87ZVq2CjZaQYAiYkVedxwoA19oMMDrDCUuOgBsIFY8OVpK7HdTITn2ZTd/SctCNzIkKCizt
o8d8QX5BLuOgvf1mV/yPwlOnICGWlRUY46/PlOA0VCOSwzXxWAM91QjTB2a8yYY5OR8bhScQGpwp
Iutc4U9FvMc3T+v6sn26kny8BU9YxfyXPurPK6lmgQkZQRfX6JYgjl7zsIPb5aUBR6PXG7G7FCJs
J8OehWVbg7QlAQGf6rcBCp+Z0RLeMDIJVYAviA4xv/vzOMDx2Z96LsOkz3C+1S1+oO1ogHgjEtbe
kTXEEunzauOjiZLjEh+hwM20F1aniAu1rlUjk+6/X53fLJDPVwfmNNdGgj4N0/bPo1KtfA7ixRCP
WaDyUmk77O+9UYQvCxuu/VVBRhUE2ZeW9GLUoR3VSBmgaqh9TqPZfBidqyKRxFKEGAgiN+FcpdJH
bq0Kq/lOT+oHOSX4tH9cyO1IrNaEIhVfhlF+jKYc95VHFafZrtJfgxAjra7ob2orXLowYn2WnFwY
oPlN7gg9zZBDYLH2WpcC80fRr8T5rsBfeCPPBpq9yhtqJqS6BCScf7OX/B60fLlI+spsIDgQj9FP
q2zbU9XNgyQeKageu7RluKluK/0UjaNddaqbB+ohh9q7wH2MosuQoxnrpYOx4MIyVaDuwx7mySPr
xosaju/x1BwlBaWJ3DLJDP9RGo1QuP7GTfd4/1wgzqSV8TdR77g3PzDZOKEXwfabGY8y3SVl8WZo
stsxYlnywilDckHzwe2kmAY+uy+0+KchPf/9QfmfTevzRUAPtM6hNHrkzwBiLC3//zWupGMDVhYW
h6rdZ50/9BuA1tp4mApPhgjKFCgutiGTXWM3ZHa5soBOxFUyusj1Q2/a/FXIBJu70g/pR8j4LH1N
AV4LP27fAxQlvV+Zj9XsEW1Uw0TTpoPU7HLhqA8OyYlqBF/SQPvitcFNhOgYo4sKNvN8rawnCaCg
VbZU1bU+0KJhibvFMYkQ7dMQbAvCa1S3DVzGN9OP7Fb9k2+NrYWk71G9ixK7/mE96oDhz/I/JUFj
bwSv9y4c1g66r7AvFzuHTBLsK1w5Z4hw16Qj5tk1TJ9gLpOZUnkY5ZthXcLlYnbIk0iixkdHuldz
FzmhGp0Q44QMP4sbErupgtP0M6oQ+20j9WfT+EPjj8VbprM6g9cfQkKPGP1iYQXlpUVw5zF80Rpf
jbbx4kuyK21bnCzROOnJHWtYBJmz3AbSYUBFjXasQrzsp7NfCx+DsgUiyjLGBA40z3G4yYYr87RJ
byWuQZqvgZrL0kEIDnGIkQkuwL7GfZSwCZe3eeLynlkAXMz/TvVJaR6weQ0MjODaTafvk2LHLBn3
V7KJe2Gz9F4R2HlhNy3kNyfoaC4c62f0S2TunIfuUuxrYvhE+/8Rdl7LjSPZFv0iRMCbVzh6UpRE
Gb4gSqbgvcfX34WaibjT1R1d1WoZWpAEkJnn7L02zVP7VpwCD/gj8otX5T0KaXczBpCGs9dGTBiO
mFxkgAWLq1vPhQmq0SO/r5acENZL+8pnL6muYhsayWV+xGPLrzByesRl3VnqKEW7ynCiBAmcTVV3
vWhP73rgNay9bjJtvJFErZsc+3rst8WKiDA0Gp5HVKex7i2mKz5Lt0w7r7ZLh8ER0wA0IloT5ujT
X5SRyL8Mnkici90cLPoyu2DEdOTo5TGenAa52OgPF8unqt7jqdTs9RzGgVvYNC97+ZDqDjufpu+n
1ilSJzL364K9o5sFTNiG+xSpO4kqHRLi+KUtfSPyjfg5HDzqDX2wbRJHLMAcpNz5uVseq5BunL7n
y0xDt5/fxvmt1Ws3re/B9BZ1D3w+fCFZKxUoaU6LaERpj1kIy2hHrgBA6NEaPJBmti5TjOcqE5+K
Iy+vmK8sFiDzIanoMbva6I4yOh71CLu+KJ5EDF+CZ+mHuWeIcKzkKWjQnnlycFEye3qpJrcfNYRh
56DEtvSMA67N/N5iHZ/tI5EkFQo1zY4pXIVCyULZBXOIZHD52RyfRuVrbnixu2i5UEgjRh4b6pJ7
fGX6ARmKxPlkcuP3kVrmjuEhSd1k3Or4XxFrpAwd8SFuD2b43ps+vhGJFKveV00/0c4N4Wg9jqHZ
7rXTYhwbZf6mVQBSpt8EzSFEF4uqFrnDtB+GbSNsW2OxW+0kTsdSujWG5yalr9HlsNpL3J0blCrC
8gfa4d8rwMwcWCYbcFPRLTD7/esYLedLiRa2E49twC6kaX4bSx7ILzzzsoA+ZmQoVQXqVsKdztT6
G7MHfbjX0rXlpDUg9FYNdLxLgwTolhOexOy5okRRaqE7BsaB9UIqRTaLPIeFStdsqLYEnMCabD6q
e2XAmJhkGwpxjEsbsYWyHN7N/opCfsvkdUPQ7rZJ011XQS3gbU50VB1d/Vr2oWKrTGoS2OItOetm
Xp+CbqM0ii/FjA/Ma8UFdOdIBSTdK0TWd4b5qtK6i9jeYiBRJ9HeC4bQfvieEmUzldExkiKaVDL1
CIpzWkKgbm56wiz8oTjxD9NWorlFkfIe8EHqOb/NjAxy0qm3TdJRpnuFSt7mTUtoLFh+1f8cjaPR
nQckDAos1GKz0EDJD+0yeV3w/e8j7z8sfNYNYQegIEBKrfrbxNGQhrEuswWdVdTuQrA6Yp/ywkMn
CDQMzbGtEVscV9c251yFISs+qcnsiRYs0+Q7FOR9Ivxhk/6hRGGQ3w2QUV3zrYj8+ese2baVIktT
JhKyheFgGrHB0UEp1WvHHCBi8FkM+nvkDvWZG5vybhjvQ3RCpWVSa7Sa70FqX8xE4zZ46IVHNcff
jAj039+4X1zSv85YDGQzWA4xC6FO/n3G0tOvtKJc5o2rX2rKEcF0n4JbVyP9QhY/hRNHbuRVEme4
+FoF6VoS9mITvJ9QUkKEwOO2nPEH0S+V1FvomY4PCGh3rK1jcw3q5MxRBFjHOG/myb6iobGSn2qN
2KqyuCwBehrm8Hwggn5DFQU/qHe8FplcBvq4KpOnBB5KWPxs85PemKfena2tjnsgHdwMB0g6RGip
T71BEREt63htBo6QXHdDGslprTxOKYMeb28Gy03D+pEbGYmJd6bdTJHfpEA7Ynv2RU6UyCUWiR7W
y5K8/Pu7/A/VaTjxJvNX6h2apPzuhBhTSZuDIpWOcz1foh69G8IWNQ39mJPnDXOLJVmc2bfRXpJo
k23nwBvmYodk+BEyt2+49Aecxiz35tidk0J7zPTWz0CDr8veppaepVn2myl+Lsk7t5rha+wQH9T1
g1ib17rAKB8T06Xdc/FQTlAQh4fUshx9XaxUUQpwjFlyEj9WYoGs61TWtwKXV4l4kgU2ykEkkYgH
4i44B6Hpxt8LJeSyo04eRNvafNWdQqDYn0nTPgdu1i/XxGBuNWYHzIUea3dHTaNTMIp22WMMMJwA
epawqh4Fw2vkfKc1zU+tZ3aCkNwvIu0tihOW6GV1avGFUnr9yuvgoZMZHUNabU67lLeQT60P33nB
8h9qN/+Zpv/1oDAxrpgaCJI1YvuXu+5/yijgkLNpColnyEkO0G8ho0XNW2NwgitmUMLzbY0t01lt
rqj8eKVHSI5K519UxU2InkZZ8UvpZRlITKtE0GUHKTL2o4JqITYOA4J9lWV1nKLmU8gLFU+rCCfv
SM/scLObw0Oi55sWJlhJCOlMUMZiavt6ZNI+Poet8qXEy6VNKqB0XpH2197QbDinQwqnWRyouRa3
JOYgwymTqDONzp2gmM9TXPvLUjw0mXLoqXJkVL1CgzV0ku4E4SBJH/3EoZZGeyOxvKRPC6fS9IXm
xGmsQj+MyLRMr9YkHy1SNi1lW0dXt0zBqGS7HLvLWGJax8ozdK+Lkfh9PdtJvwdZThVlxHunRnR+
xHu11lvj61pmBFvMrWFnAyqbtWcJS3pvirsKr8N6vrYq1a87ATTTOiGfGT8GEOKBqjvKbB7UCf7A
cpcreHLFiEUf49DaBVVhWSwXPEOnJMke6mbXNrtZjelj7aR0j7iM7/wuwniTgoemMH6aGdkdwW5l
PgEQFzhFzQIQK0rCKs1H5gyxCQU8xLyGcLix24y+BIJT2JlOyPpl3Uf1FPvUAPYjoYDbFNFzhbxY
o8mcm4IzIojJsNlB3AuRoF+yZFd2IZMqwGP3JZl3S6L4KnXQKo/fez5AMa05ZzXor1wOf3LCoYy+
hxQtfxWnohiikOmkdFqRGqRQxpCQ18w0l8cGQ/UrJV+6d9k1S7+D/G2QD6tSZh06JgXwZ1B6cj0e
hO4C1M8udA1Wbfqew40AUK0M93IgIwXKeb9sZD468G1WHZwV9vFYBJUusM5e8/gGLHzfcQozvoie
Orm/LPp8kl+LPPAnTko0f6udhg7AUGCEQRX99xMq/U9Gz78dogq9Pmnti0D6/evoCrmuoRQ3UG44
hS/lT+nS+MO77oln4aDY7J7OiHcUR5PNOcNZ/GLXHKtjeFav5gl2u8sSxEe2JW9Y19rQ323MoY2b
nwfX4PYyFofIWd0ALEE8fTP5s5PjHRX3yTMMAWgaBcc6xZp+/cJlQSWMP/laCrwB4o0fUW/zmbSp
jUUPmgNYRw0MD9/l9Ys5cM8DgfAJkAmw4sOKbbc0Jzo7+sB7yfqdHMroRYVWiFFssjnPjKqNSxNG
M3E1MNxZ/fC0rJOAzlHNpGlQibZgrI/CDgGtXRHXVTG355IBbTVfkY2Kcurwf6JGWq+NKDYhBFfR
K69PwR2zz6yyUdlzWwMvnvjf5+dF8pDTh/hEk7KlMoFT4g5YERIfeoVBxZ4Jy8tWOFpSVPau9Z0y
OCcUV22wfPwcQC8gC7AhVqRkOsh2ldnFY/CRvjGDbfHlRrbwzbgAFBaWRJLDfrDHLybGPCTMfqYm
PEPK5iLWJVYdiQEo0hTR6HrDmfcVhPWMvp4jwoaIp9AspE1toKNXePO3fDd/LXb4XqDIww74a2ud
/JPtaugOV3bwCkRJf9Ve+sv4UZ2Gl+VF/eAp0d0hfhFp9Br75hOL8hYYgsle894fWDOdhSPM0kfx
0fhDU/vvkkd6LwpSbJYzACG039tyWk+fuG1CkQzQxgnSCmxp5ZcWSpOueMqpdMfrqMTuknXTRrTO
JVNbxgGNqc9Kms3WZXw8nUKkq7p2Lk/pkJ61uYEwqsaXCn1xs6hfwQw/9VxGmYvvAUT9sjPzu6a+
SwVEzQUy0CLhKFpgOdXoSrodC5Z9q7JoQYLRlbd/P7D1tWb/23HNdBmSPhx9GZjBbzX9ETFO2ueJ
eIzEn4oyuTNL7vZxBlkxiOg8KcdLYgkjbrc08k5AYTRQMksK0SsG8RQ032Mh76nOcSBiSmaQm/K7
3kz40nQ6+ux46MSmOPTHofDMilBVVsqzvmURGMpfYsW5qkYwMSS7Jst3SYxes8SjrGIuzeClr50F
qUz26oq1Nju8qwehgoqNB9skdpdJrCW+/RRraMLjfi5w0ujWaW6Y8kp7ujbbGWZXOn4zjlBr+/c3
7h+aIewriFbQ7Cs0gH5fAOtaRGV4EkhRXoYnFX5xXsZupUc/xLw6CMV9nXDgTfnsRHq6nYhElRFb
l32JxXpoffc9ZhJKFvRugffSkouhaMaIhpdbroj7eMo8Nb0XIZ4SlSMFknjddy3LUnzhMqkQaX4q
yz+d5v8uOFoPgP95Ub8J8IjF0wdZjkQSYkSPdYM3sIuK4jZNQKwJAfJX3xBfQ3bxFO+zTRFobZfg
WpAB9TyabCiHb9ChgE/CS6XLnIGs73Ew9usMtCzmY5yUxBFwmngY+s6tZ+H4M5XVs9aZl2zqXT2G
rCX5haHt/v3j+luWHY5TYt3IdJNpdbBu/c2DmEv4TFJDWY6NRs9iuEXjDImSOniC8pxZTi1sk/HW
Rss9jT0VzHO1H/7Y/10Hyb8dbKi5VNTxkqxbv/VgraFe5EpeN6Kj6jh7fWVdzSl5lzW0rGisBU9D
/ZcHP0tz0u2qNd8N7T1j8MA2/YeFqLqWCn7bFhWq2a8d2EK6/tuBr47FoHRBPh3xD0d4BoLMXgb1
NCTBoTMm0uGwZuOKqsxvY4YFxWqHAS9CUDxb9oArKRnvZCHQrsJ2DEgVilQELirY9pZ2Q7cYqtRl
a9GrmQsp6RUfjtcM368ms0B9yTzA4YXsiVL+hHymRFhrlK5SIrYrRdaqDYiz9Dx+gEKyVOFPWgYy
hf7htaO/wN1CcqnKUpHr/2e9kdSZlOcKFZ6ogPUQUXgfLGTZqJKmWmfmmjPQdVaOVk55K1jzObkg
3vvwLUawvw1Fhjar/+qZ2Y9AuN0A1XI166C+wB6K33Vs3gbpRUaEYSYpFO/GSyYmdJFN8/8RvZIa
vUTVTmIYGXDuyMpbC5ZZE8uNEracL2G9IgdVomdxYAn/JiK81ZZsx8ga5DBZ2Y+9YFIh3z2uX0F3
EXvqjrxnSrP09igox7rIHLre4zIzqx1uRiJShI9fhoy9Lu1aRHYyuL/BtWLT0RQVVfM3fdvQfK2K
Z1lOvYZ1ajkiLO9ZNhLMaxkRvHs1etSK61S9rYlMBNhghWZG89kYjYf45BLijPZ93/04rd+ZBtj8
8C983bmEC+78xCWHgfN0KW1/9vwTNzj5Jy46+Vy5/uH6d1ge/MIt+HL98rxeCL3qByF/Ldww3T6d
uOV///kx58TY5m9fJgdod18fgesumXqMvnig8swlPHy3Wx+1tk93/rGhp7tln/haL+Ubt7n7bN6d
P9eb8xPytZ198VOReSknn1cAxCTc8iCzJ7mnOwp1574yUGCPnBaXp71QJV6fgevXp4ImwhPwQun1
2BKPzv0lnqi2+eL62bucBHvdGEA+9kfkXHjrPniyD58NuVz8yPF9yfZ3PDfX+D4+4g//Y8dvz3zD
6es/X/zW5o73i3/H6Fvbl4/WXm9+EezL+iQM5876e+TcP+5cwtbylwzk5deP+697fqw3r/GASnxc
XMJfd3ndbO4jex9c09p3hc/wxO+q89/Ht/w76D+wLhfdOeXbZ8X1P7gyPeB4Zn7Hw+kOVmae+uOZ
jbp8KO7FTz28y+u1mKIdnND4ky/+avnldXAjf3fhkvWl8QLX32scz/5u5z8/+78u3z3jaX1+3uFe
3e2e1/8wsvJu2Fy9ft+tl5eOjxF2x90Wmx9YpXf8HXqls8MOu96Pm0w2ly1cvfpyuS1XPvtcvdqK
y+/VgMtFpRPuVzsuTuLdpnSeuTxxfxl9/3OvR+643vvxv4+3Ool3z3h41+fFZbt73A22/7iacCcb
m/CwRTfPbZ7X5+QZ2Hb+4EF4AP74zy94eG2sw1xkb2zH5p/P/3Jf/hASiKrjt5h8RPSyknnyZrl1
vw1Kh+IcbmZskhXVTHK7/WUCn/etaFdBnJwquuaL5o5Dsq0XqhtVsAPi2f6MFJFyXLnrkweokY86
DlKLEmg3j7RIy00lB7ZOQSBc3qc52+OJ8yPpc8ytrTiJflotq7/Cb1iHCelpTrwh+86M8LqM7BWI
ksX6LhsPVKbbMriRZk8uxWCeE+0HQAW6U2rnhlG+DxsiD2Px1HXyLZ/EC41/Z5A2AT7YQRUOYk0p
QntNzHcrCv0sYm0GKMa1up+L1lNixopL893MD+KacUJyhzF+joSXyTPw5kG2NhZhT5kqvA0oZVu1
oOrKFV2o0rb060b1ovmxUUHNIrxwE0Xdhkb3HmuArKquOwSmepkqBcgJDYZJccKoSx0jiF4NDcDN
0yiLW4tid4E8eV0uUTxg9RhtS81dTMQIM+ZBOTkCC7UZjiBUAfKSjJs4g/mH+4fvkVVWsFNjhGAB
aR3JwEpsAhsgI6Fr6WHr4jauSe9OJnJlJPmS1hczL1hHbCk4kfyg+kJeYZ6GZReM2iN4xEMT+4ph
/mQAZghgrZVA1SrpMkpEU+WMAHWfbwey7sxwOc667MaoaYkVc7W8uRgWdLapO0dSQxwIq5Mo9i3z
o4/fVgJlMUeoVZanMBuvgSl7Y477Vx38iuEI4Wql3pf2iCUGiwxugDYlO7FxND5y8BDvbdo+VKtm
Aki1Voos6WiIzujP4V42I4kpEnkq5W5RunOHH7wtPov5ZdfzwZTSvFUsAhIMCJYNuQJj5qVxeBvg
5rWCowOfnPVrhI54LCHnQhLG9Zc24X5mLDUwgUeJ8FBJwUavjG1dglZeG/ojRGByZMvOT6KPIKz8
dKqfwmVksB4vpal8yQId9q48pocJ3/nMwr+iiyyT1NfyqVB8O+JDsrOad5I9sNANxwxeUq1wQxrM
yfydAcXVp9MyMiP4ChXLK6lJDEXl5fdZhvIyUNJnD1268xQJH4VSnUjwwZ8eeKkYNX4DfIg18ogG
V8o3QYjVOUC7xzx7GO2SlrUiBrtWIj4XxhKxGutMvYnOFB0/obT7xUUwahzocf4iUHeaNYnsl/WI
ys96+THXgi1myi6UyRIxUAC05XyQrf5NI0hFZTdnZq/HsMnQB2BvfBVGSo0j4hIDaVa8Vlvgkcy+
VC9wUG5qX4N8DR6SLuYnQF3rInamgxv+1CynYd9bTPVNQoOMpzI23XF5q2RqA5QqFKYugtL5QVz8
KCk7asGrooGXigJk0kA7dFQAkkL8iLrtgHgvJrp63JNctHpZh+pTMhn3H/r8B0k+ZH95gKfeh35+
1tIniJjITeGK9tKpgtzeKzUYXerGS3RbOqA5FLKh8TpTYW1jjfeoSvJjrIiHIEg3LUUOyZxdvDyu
WfZ47EgW0Dj04+oxHHU/NZB5L4YnwfxhXS+mNPTLU+P1tOISUqK7yNjoNMEtJWOpWj9NWIEDggjF
ltDNJhk2SzKy8wgiNSoFFM6y1xPZj6f5TTU6XFc0jOXANeT6oqSEJNZnrf7O6/HRCKjedHH92Cj6
PQfExnE7gOoQrC3H+tUEAqcvkausp7jSOC/DpwgNQNRv8/RqVsA6QeIpZC0DwvaT4KGcqT1RTIKh
NE4RTEWqeG1wqFnF5Sk4P1N0hKi/BNGDrrQ+PaQxiCirIwnDhhE7I1Qn2Z1IW0J2oITxqWzQlKc/
Vamye2myJ7l1mqQ+kvmAcP8u6eVmkE7tGk2hQ1BT7cUyvArUtMIbyTphoSydBi/xCrQMrkrxBCro
ZRRjzNqNj8ZpN06vIR19XbAcZYr9WWyOQd5iGBy2GWNgId3nkcI6ww8w2TqUybDP91UEcMUaT7qM
JpITMq1TsrdPsSzYqvqWLW8rK0HBRK3m+7o9hzSZhbRFJGtL7b4qbxFDbF2/KD2VZpE+w4DraEpc
zcAXZ/Qckw8zMgpDIB5jXjy9qjZNdUP3s9TdxaxrHA2vjFgXs7X2eNidbB+mHKOdvM1gFszJcDHC
GKSustXi0I2klx42m1CZTsRhRTPw0qMcolYOYME4Kj1at0jy25n9UMDNNg8sY3+U+NEDgR0mDD1Z
7c4mlXwZDrCk1JdJrtzByi8iWK6xWmU44llUJZqxcJ4JpI6i3tF4mLKkVl6+hq8wcmZxdjODdgvQ
uw7pSxh7MnU+IWl3UQURkEplplGcwygKYLYyWiiP9VkSYKPQdYI74HcduhZWhWZYkhBy6kNOVJr1
LI4jALXKLlV1I1ufSQr2Dl2PJN5ramZcqSPSCJSjpvfvyqEinqRhDiJl9S6PFc+MY18b1eeqIZid
yyvgt4SyQ+d7yRSPYDR6aI/oU9BpABdHqaVbrhnVnhBLT6s4fcwxKKMnyunB6SY2sQoIefSiT/gf
khmn5bwzrIh4e/bMXN7g4tejxiWfzRXy+iomX3ry1YR0kPqbNgVuL46f1cwIuchuSHGjSy20CtSt
LBeyEAVTGckU+M9EYAwDwtFCEJQSX4ikzdgwWdEpQZNSQp9hqTmhThIOYlaYFSwE6rFkJrggT8l1
p//SN+wKrNgqir1k/wTFjzEeiG7B0D7MpKTMjgLlRKe0qDAPkUF79CVEVOVNzW4VbvkQvzlp5Cih
w01R/TSD2O1Txe30wamo+cKzJZDUq41dUz0aQomARwFl/rHkOVFln6NK+ZcEFW2+mhwoOYfrSqzG
vbTOZ4RDS+B8jiFA1/ZV9qAq+aGu013SDvscr4YCB594SMnwQoRl9SM7KtL3cDdopJxlFjR29amv
Sf5pQ5DeNWEMirQd0x5XHgQRSRy9PgKpJ1d+1OFGl0nKS5s962YloEOVJm5DZ7qGBgK/ERKajHfK
CB9kM9yIyXOqzOz5yEPqQsZJihSU828cnRohPINk3oty9lTT/glzSOdV4kUJHQTspfkQ7CZlvIE3
Z1cxfYI9HwGijDoWzuLHjD15okoiAfHP9C9TirfYrKJ1m+GEITk+SFTv9do3JNkZaGGE9cD9YMzD
tNCsAVaLZE+NdDXQreaS5Or0twZIXYv4TBXGWedgXUzUSnCK4QEL7T1Mn6fgngWp08nBPgmC2wKN
YuopMhinPDPccTr+Wq9zUqtI8gAaNy3powEGo2rVn5oowOW3FPR8u5njPM2QzAbbds3zYP4kNSRa
LMNpaShajhU4Ed2fByISkEgqcc4rZ5Gfr+UE9bKkL2blWvQa6gphY9puTfGpzB4rpcVoJvjmGO17
PT41Ej7r0NiEiQG7fHDIC0QUQC+ylt0xly5WbeBHbLhPYSd6+gWvwRtTNA1d/tCi0chl3t9OfIvB
/AY0ctadfRFVuwBYz0yqVhdnHdbzpqBDSGqXJvo6x/OiNJtQmk8FZcW8Tbei8mTN7a5s7yrlJuRe
ylNc06tlizSRPQe2SHrPcomeClZx5kVJ0l8LyO3EPjrcYJRKN40NsouUYwdstwFJOBivYsyElxbW
kggsShCZqj9Teqjw+zVvqJInbbirw1UJXpuqu+atqyyXzpIu/cKUc/k0NY5nTNx55xRMs7Dt7S0a
KgonTCznu4yNq1LZqYrsUPWoaVFPDq18aNlrBNIiI94DUThNE7MyDd7bVG5kgDmhxQEuznjiSHUi
tqmaYG9DojQqcKtGsEeK70Q0UaeREw5Y6O5eNGiV62obWzo5KVQLSJQZRLcnuGxZKoc0HnLuti3n
9FYTvbGnEdQU+MXYCwm6kOhgrkvFkMwsqxNP68wxYJKQZuUhFyKXVFB3qoSjsg6PCvnL8wpxf0k4
FlRi3QukjpqsA9CMNob6NZk7jO3Qn+cDJEtHF9AfNqUfr+8T67lEtB5CXXABLboT8IIQugiyMrKf
AJ8TXScvIIaWeN8HRwtzMTWq4o5C40aF7LGpIdD0GpVFTvxqNp4GTjtiRkMvh0vKvti22n1dA03Q
EniFVOp+VNSTCASqftTlMURIQr/2TFckm17I0bL6l2U45/1J7QTKpDJCrMQ45kQcQqZInqYOd1pB
JVeWN7HFbFxscmpAUXUArxDl5za/k1Q5LkhRN0ErgIkFCxIVVzKt3GlhIZGwkhp9rLdEcW1zUNmy
DAQVnbDaoQQqjlKq7SdF2ehx7zT5UexFJypU5uQlqsMIyMmLZREAyMqgadoz5xxpDj4F1st9IzEk
04moRejQCAP7cd/lzHfTwA/oUODQ87oBqFlkuUJU+2X8nbXmuZu/e4xl7Yj3PuERiA2NSBqYCz/L
jU23sP+nYI7XTIy43oFnYb9MWPpyVgbwNzKg5B3W6bHYhXVhf2vFyDLmpSse1EKmT5Q7bRi6cbdc
wcM4rUnfuzxOpRcQZ6WVbitqZzE8s4bZwT4Q9+Rcu0OW74kZeNMSmEdFfo6G9srUYGuy6xrLXSLA
Lw07v0yOWn/E/rDpgT2JgCArA59lVLhdAIRHM4nXqfgoAPdX6fr+2TrWP+ke1Y/anPxi0vRV/x6U
HYyf2knHtxwJmZV81nLvx8NBGudtTkV2QN6LwmdUXlbAYn5aaHBQqQjL3Les16pC6sSpK7ReQFWt
VYK2DK/IqRNqyaLFVIFeefCd6xxH9NEMiiozau5YKBzp0aieJuBetN+ykdJvS229kN0+RtfNZ/MU
InlhRxjNbcYUpmLBo7UGze7O65jGrIV74xprIKal9QCkvMVpTRA5rbMKCMbIy6YYQz3g5epNJIyF
3oWD8RhC9zTBKH0pxp2CxmAQFS/h9DYjRan09qa2sL0k1U8eUVFySH8bX9QFfiif1hOCAP2GA4/+
792QkxsH8SHmA4+pQ+RQyxAbG2LidqVgS720l0Ta6YHsG7Pho6DciOPgbZcGFDELFyUitmYEE2op
rNvY7vOCJrhiwLTGzQCCyFQrDoZ2I+WMe1LvFeG0yyI4g4yjoCpgHoMhWhAFYe31JGEXxKw6iS0E
BLJt29Dr1hZGsQVOb6rrOKI6s0hQMp36hEgKoyYdQrl32EVaLadlLX4uJP/R+44ORcJ+1JGRpfoL
fczWIhCQIcigcRcjLxjnNHOMgcqREj+F1nJW20qwdYkXk2D7FOTruOi7rCw2U2O5nTT/7Cdr2/QU
6eTuMe7AZHaAkzoiW6bsYA3lRYzV7YS8tGd5qSXNfolpFxGubVmIpBQ3bRuaMvibkSpRW0iZCRWL
vJ0PmdJsRTjvupE4FjN2XRFQ4zfPzXROdfmUqWgR5XZf1gFpE31ynkGm5NpbZfyYqeH1OehTYul1
UmQbkxRpEDY9io3ypR9ItkyZ6b2kfOT9Pp45C0ovGc1MokkMudn26AiECOn6QLBPh/k49k2le5yH
TwtZRFKLTrMUL8Wwq+r0ObOUqxXJ4JqQdAA5QUi3pEiGWImF6asxDU5I51Q0nxfrFMzbQN7pBiuC
4ovO82kSZdyxQDEGU4SoCF9Cfhr1t6K9FBOpSyYiIqXdiSMlvrLQr2oDHyhZhdh4E0Px2heZT+0i
MGqS7tzwZzCxTYbwagzMTvXIm0WS7BOOC8EfsTPoVnccgsobeGaFkqkpEwbIeKevLDKVQqEg7KZo
upA/UPUBIc7rafhO6+9N6VgQzwzmho48KwI5V22lp1jQ7EqZtnSwZ2eAfWF33cjeaivGKjXInXr4
ljH4R9pwJZccnYc0PpHmAx1peE4bxkwrev5Dv/Qf9D7Yk/+/RfZbe3DU0kUB3DoybecIvuIq1Ot7
POlOnt5KwU21O2inf39O+e82RjyxCIwMELEIjaTf2nKzNVDEbhSW1IPuVrSX1nohUJUfAqDzuiMA
wyJFGznNQJ1rOY6oQmKwHpSaxqLck0xqT8RHKKZXoYZhVWUK+CGGyR3XjqQCvexi/mmbpbVv/Fsb
VdMxqYHokNCi/24k7FMZEnvc90ex+Ui6tZpyKaedvNykfLsu+CQUSUaO2xFF77+/Xf/gmjehrxg8
6QrVhdX11y5mBBwkCdOgI6hlzQoBK5exItC25fJDwq2RlkS/LIBhal8TLyUnboFOslxSz/qTMRSv
1d/fBhgClggBW0TZ/Kv9/j8d1Xku1aVKuuVIV/lSplDPTXOf1w+GTiULX9hUCNegGQ5hnz03gnoT
LuX4I5G7pzwbqUikfl8Ad7JGR4pR6QnYpEKPvb7QPhu0keyN2HfSXTlFD4qYnE51deiTnwAlMsKI
5b4nvrV2qJCbUU+qEWIMc/Wm/fIGJjQqS7fWwAjwNnXQJcN2PAvmthwumobtQPgx1sK9pCgkWy/F
pGAX12xrZsk7Jp3bNc+y+USuKSCSjVhljmCu7sPiMUPQJVAeXkphG6w4UWHMt4Ic0TiZvKFZz5nI
WZp8Osgja9QkHj2daKQBmio522NoPcnmg6IJp8qp510lQbwbDo21T5H6hChakB9RL4e0lL8DOdfb
K8LWA+6UbSYp+57TaVDHWz2eHipx/AoTgIjqI6npSrkaImdHEgYwKfvVlBsG895c7mucW9FQHDCf
mDruY1w+UjEdtIHFLzkTmY5nYKJb8qCrh1YRnUoOn5ap3iVJeNK13st/ZB1bMJmHpn+Tux9i2zhi
/BoDviAq7KlBMT0oP9E9/oD1dshaGTk1ckHaPdHE6nK86XqxXax0o6ffmvmD3US6GaxEjhqDxowE
dWBLVBQ0TjPS4pD4bATqgfLzQi9bB92dUIHqKEqp4g1AvFOJ+KvlU5p/xd1RbohSQ1R0aqmLrSJA
9U2xPnM+xErI3ZX1ZY6ws2u0H+abTroJyyIFo9JgfEVYswsZ+7+eghcbjqnOrHJ87ZaH1Pg/ws6r
t20sYNO/iAB7uZVEUlSXLNcbIrZl9t756/dhPuxiJ1lsMBPPWLEl1sNz3tpcorghQw4MoHwSiFco
eGKoCuhXQ3dDvFWCPfnSg78nDmRK73ODLq6luln96hi+gTMYMNyQB388vkkWylRWa6EUveY9l5iw
EwXFTaP8OaKBzSButFzKXBjFuLTUTHIbrDBxPWHaIg9jxg+YWS7CnG3vx2/ETe1rlcc+2ioDWf3R
CAtHTNol5jaro62Q5/G6kKI9kpN1ngE+FdhdXoWFgYEEMpZbbb60pDbG4lbTa1sdt6nldejBIW+G
ot0iNToJ4kW1gKb83MvaL4FYnqk+jbRVVeUnCZvrvvCU7qketY3AbaCNhLboRHElCIdCfydFlp0z
5ctJUgCUzqqRZXuqHLu2fmtn6CUhuEQDwD8djDJCXwNTUwp4oZf4L4HBNZNYX73ygvqQAt7rquHI
8y/EpuKxmuBNuZ/DniRMsEWTx3f/NeXfVUTNis9KPjspDUymieST/LclHb3Xb6Ru2AZeuRoYw+fy
LV/oOwAevwZh8sQqf8NqezUivMh8lPMC2TKI/+QJS73gxiEEX1Fscx8dJhCxAsVXQen99PA+Bjr9
AVVMT4KNQfqP3zEk54UdAB0NiKbkwhtY8wsTNqZ9TwJLo3fsI6HXA9xZ12MDRRbanVptuDcaxAwA
flhgCQx3oXmLlGtoRgSwSC8ZWUhmSaS2/ABixr+9kqgcTmGSJGvXhfUqs8g3e62r5xCr/Tx4Q/K0
XL9igLy6/WVCmGhFRajs09yHhI+BJ4IlGtkqLp7N3PdCST3KRfaGZpnxGECVHgFJv/Zy85NJ0UG2
KnozuZ5ZgGZRY2flXcseNSvJKLuwiTmTQF0Rf2rrC47Zmn5M+VjDF2hGskloIR/9nWYmblbPaxrS
dyVFTgEhzhOTaXJCXAgw1Dp4EKc1pe445vj22ycyUiXTqsnMpyiOtqWKt2cYt4mAlGuGUxOqfWFF
uHgDgkbwcwQxyEHH7iI3yyjK0SjWW/vN0ubxgc3SWGWxjCSXyAK6HMl6eY+UwjUZzszJTljHk2uy
Nwttn/u/JBNrjbKFAZBN6IZ7qVPZ1BOv6KrDwI010IqBPQ2vuhA+j5ngQV3tIp/WEhG4OXcHAuuw
k5Fvz3IcJmUG5cnVeZsUSyqZq2enklDS0e9xpqDWJ4GQ5CEWW1gLZ+JhI7fQ06PUUCcRe6PxRZrJ
KsadLpK51CceVVMiSV4UsjFTvPWTsh/rt3qI3CZAgJK+plXkqb7mREAdfXbXhnhPVuJxXNCudo8A
jbuMIbW0J2Wy6+mGz4Ow3MQNfZ5xA0mQgKWGfGua5flMKlbgieWz1XNjcxe95dMphyeUgJWjAjmE
QaluHDl99izTmUrEzrqJpb2qBbe5np0+rD4D0z4Ps+uXDRgrplysQUAEI43H61KxXlGaromLfZEI
ExWg+nLJFZRorQM8trJ60HpHiZ+m5EIN54dWvNbkg5bydlW246auWG2xPqhjNmg69z4KbYHnb8Vz
JSD5U+TU5FFwYJmADtlfIuKeMmAbszq2ICnH9876GetXXcNCF51qPUToVD2z/LyQLOUqPbf9ZNo1
76ppz3LZuiZpPalwDgP06xKcL3rroTjFRF9LPQRBhdaXH04H1c3bYQ9acYSPPTTJxYdIr/17F0LC
jdmmSbLdjO28Kg+9vJPy2NV7W819RwfkUNrWloFg84yW1Jpo9Z7cQ2q2lqVDGqFQZ4DD9c4H6yMZ
WP5JYsqTjunOLAEUEjdIuAj94cWI4q0RhhsT8CW1cPlQhjW1nP0KnwLKgObUqtoR/NMnPJC4J1p4
P0s6hc5qeRvK9jxU26Z9GyUYq4A62FubwnWl82FmwTNCaXXhXQarkElA9n2f2YnuRu10zliL5ydV
8paFYNzbcnfiWR8o47qA8/axkZ/T4R12TsxfeBLF42vRwjSScxd0pSMvPn3AnQoocaW9ivEprMO1
H7QIlLEOkOI1iITTW9QIlM6obqf4S08/ZSvAJIQ/eboO4THm8d6B+QuN6ysXs8NZCzalRLnXy/Ou
CRJW01QcVAgBlDHZTGSXgS8YEbn3MGnUVm5qa08M2iXq60ORp7vSmu4kDwepoxKVoTevCNVpr3dV
xOqxhhWVFbNO3Di4vKGRztSexwbAtHgqkU8y1PcAEkr5I6RwFd2Tke4jiOW5kW/Jfep5/GjOVFmI
F8Q19B36EAqRQ9EOw9hJBN2u4cYL4SuLKMIbGD3R7yXVIQsVr6bIUdT83Ujbjg7vr+hng+Q8ckXY
o4ljTvkHAoEZb66wSjPGJ5i3PgoP5BmjXO7AhNHwNwS+KvCmCVNwrhadQoYUnSZ6lA5TfVDbuvwQ
y49EGPeiUJ8EDm0XegGmBVEmuSi/mMFXIL7JBl4idnZ6lyP1Aba/Zb9ahQQFUEqA2mQ967Qn9woK
UY3EjukgD7CE8wc8M9dZPx9N+VtokbwbOk+YNzEcnWrIT5k6gSdSWqJ4dOZS5/mrh15Rn5CbkrSP
vRxBkeCGxN4PMZNztXgugOJKUX2V8m2Xij+hJR60oaK8mRQxQve5bqcoOjJA2Hl7tDh2w4yu4mWe
T+LARIC5aM6wmWnHWH/A5EnNm0ign5ml28qPzu1wScwzxN9C+jAJzfTjjB4AuodGOuMcDJ+kMErc
RybiZ5YwPQ1MrY7t3HidQKvDYB/LL2lwQRiN/xjNJWmY+fOoesVHHoe2Oqm7tCBiwqIbFdR8O0+d
EyTQrIMTI/9KmayRK73vR+3JNIHtKrSzC9fH8kuxnjEhpoEtlMM+CcQt4amV9kovYCoHhxFLQo+m
Xg4grcBGS+WjgDJs4YcGQhjN0tjUQIYpD9GAMH2TEL85Whcy3YTjZizeZsNYR8zEo/ZNoWTYpzkh
DH8S4zsO3qooPx4KYkCS9KUuYM+AneaK4IWS5dtiAclZ4nz3AZ6cGLicnQEYumQNdR0kqxjGXrAO
nUWNFuGPPBMxpi1s5PPEQsnYyzWBhqa07ixiDphD9IC5qkkswgyPpfXPefbT+haPs/zeiRSFJT9K
aMIFR/Uuwn0Qja+y9JNkMaurQ8o0re4/zeDX2MCsjuckYhabuSmP7BHuSu1J/mElQZF0WTp1hOeg
PqbF98j1VaT9oQH4DqK9IcTonpm0BpC69MRCXC3prU3mRmm+SgijGRLQQqHzLMVZroQpPSMR5pkP
0gZXtxUiagy1BgJAtgmpOSlp7vQzp1GyB+Gd3hnYXbS8r3lHg6EtpxS3MR+q3Y5etGmwdgtODXJC
sABGLGZteo92xVSG15S0kVma9hZBaMZ32jeEuEhub5H93N8iEdgesFG1tkguMB/viigjaGdnCuom
66jErZVvQ0c0FTHP0IejJKDhu0Lpb0A1V+UqT2ijHuJ3pkFk84w7gmqesA7Ypahv54cmN9tMg4rQ
egS6zbgqJ66EMnbMhHn7IlfSmB6qBfXkKSbhknlsioR5hMKvCettmPk0Fgg7IpQYJmRCMt4hMBTm
+dtItqaW73/bEsvuRnv4VmsUngDjGmJqhaTvImuwJkJwHMTUNcvnWjhMy/4qz71Vf4+Lo4m8gQxj
GCbd7rmPuoMei55eFJdKSnj6o95btjGryku01GuVJXnd04a2rL1AEHE3UjtPbMaAQTbtSb5VQxRq
k3RU1Hg7Rpt8eOv1dmM15XbZoahtXiwtPncaOWF9tyHp1yBGPIt8B7rDrvJyFwzvDLp6urbEgOBt
g8H2Db/OsS4ezYhxesQd5kuvTQYYKuBGbe2OS7Pi2c/Hb8yOAA3UWRaIgFZ8CUjFIY0bgEKfLS95
PCrc0KZdNU+GVa2XYagYv/LCWMUCTQhqhowSpEoLL6JJ36eoHKSJnBEje9Y1OWL5WX+UzHFS7uS4
ZNphzdt8Dsj6/xBacFqs6Fq4K3B2BCAt3US+rMZgqBReP4OXEMPWR3dZoqOBCoHa1w9hCwATI4ie
CXTs2ye94HXdp9SZHo9gtKW+da2mxai+RuC3KQPzva4PFjyCKccIUYjfzS4zzuugy3ffWWm40gDi
vYj2iR00WcYpIG5qP98EaXqPNdzAkvpkxe3Vaj873/xo9OxZSExjFWg1WhTWNdYUryxQ4bbKTqZJ
bUNmnIsidfVCflUNf48AXrMk2KX+MljTCcv3ajZJpTWYbfBZUgrSTgJ5TaK4MIVOPMXbWKC/lK5f
5vWGRDFG9B4BkUjxjEAQxZfo73C+QEZwYnxwngGPwJDgJU4dbJhbhmhbY7QNDBnBLVP4xthNCfO5
KRFJzWi8ujNuikG6zMDgFTD7jHZW2doTpSm61rDei3ay5bumJoDDy6fAUt3BxwPY6c/qqO98o96O
HU0bZDdkjP3J0GHztyMjBt6mZ5a20mb+1rmGakCapOwdq0YTSuaIGPZXMzrUkbGlzeVFnMYjiUCj
shOojxBXCTE8CegCrOLGWDpm1Dgl71G3Kbw9W+IRzQUVFda4SShIDS2mDam2m3X8INNK9LMtXHbe
fPB1aEl9eZmKDl1GigMZ16Yi4O4avHpSSLkO3+ysi3HlNyc5nMGrsEiywllXzSalhWLUM+cm6sVO
GpkT+IPdz+IhM2d3lrW1YIDatAVGfJkDOi3zDatPYEWxdtcHxYTUsoxzI+Y/SUsxHA8r9SmQ0AVo
iCXQUyzaa7DEye3Eb3JEeigTLCHbOCXMhZQQeQKLskYXXhpqh651mo8yeE7i7GRMovqbJFFvlNla
eJVanYqOu1Bzp/SfVuM70BW4kNsVGTo4N4ud1t5y37wkYusZ8lsBgdgzGkfWOTYNR8q/fFRTQ2y6
uKG96GsYL4O0tMSmGWrfl3qKXKV9I942z6wtDbmCiXxLH72RODAp2CmmtZkyGgX8nV7N3G6wIBlA
DmsM2cvFvSoEdqPTJxS9ScJR7gt7yoNtjiAgDBk+QkR+qezoRepIk7oXI/Gu4sGnqlxJTl2XeCUW
8SS1uDGf/AV8E7CvAdjJjF59GLtmPbs6A9fgJUgEFyRjyrv9lJuI8Xo43uESidba+p4M+Hwzgfj/
GvJvdWRJISHOtygMagMU2KYto3Vp6HycAwJV+fUKFbyydLtLxykZ8agRn2okbwPz9Z6keAseTlOl
uxrTrhz/moZhm7egznK30RjW0EEatBOmNfL0ZZiQ8RKriCMUnX0YCFQZrosLvE1p3ymXBKhXWV1r
ABCr+jirE8FD3+Z81fHUt4Fyyqee0WHeJLkGmAzcCND6Ni3u/V7GR4x5kpChnL5mY17uaena4zUW
DYhE60YTAVFJFP+ttVCiSZxZO9shpAbZdix/s2sCTgdRInkGaU2m7EzoIjp0MFZEyoXJnSnSX9qj
CMqrNeZUJ4asG3hkNRb3veIUlXLUsxqfz3WsWuIM7iWpOYUfX+ZSOxtq+bJIK4Nthmc5LRck3SRH
IJE2VI6cM6bZoXycQ31N3aVbGr2rYeZaYsXjiJr7dJf2xbpWNRgZunuWUeZdi+6GZK5qqIll/aaL
ySmPhGPVL7InsX+NFBSNRvdsCaGb1/G1178sY+HdWu7NKUBkwKKdLA2UfrV51aGm0TdGxIfLM88G
+qvHpnALpjOkQAcIVnKuR2aXcPa1PUzPRt6fQ220hUp0BcHEaKrYGo4bCW/Kp5Ntm98Omgq7Ct9+
8l/MLscBCqW90mIvzi52FLwnpK1gEPkfCwq+Eywl/Fm8IfebEzuL9+S+VPMtPXF8x99hRHG8as2P
/i5lc+IN//UCm78IFmPIb78JvxZuVvfbUhPHaxTDIbT1VoudZPnq3Va3DAvLyuPrY7GX8MXBT+Ld
HH4F80jlLn/LP3y2v7njI2Gj/M3jd7kcz4rVarHPRCsP382yWff7so03LCzzftn+5VW8Nrx+X6wz
y7YtHpbf28VfL+10/IufxcMUw+ctm8ZHLW/CL9IyWDrpGW/CObpykDgcWGZuHIDQYb+WX14+6sZX
9o5Nv/F1OVbLF9596cK7LyV67AAb9j8vLYdmefeA7mgUxcue3cbl11FX8FbFOqQPsHCXveCbeRvY
CPtpzlssQotJKFoOMTvD7vKevOuZI0BoAHlAm9ETj8W1PoMd3jjV/BvsMT2plEYfsaFZK0xayF27
8Jh7JNLvc6dyi6Nw8stV+fp4cFz61eoGH4k9x1uthLXrrXh1cf88PGF941uB/WR3H7cHe00Z4HIC
Hw9O3OPh0GF44/xyeDYcTmfcclg5687tzpHy2FqHTa+ex71gLz2Cy+5m6xW/63mOQQrMEYuYtsc/
xQmTfh8knETs4cP74krhMrrdzM3y08vvcry4OHjj39fQ7XFbNvDGpi0nhGvVZvuWs8On4HdaefHm
9nCXX+ZWON/u7nK13NzV6uByTYYbqh9DzgebufySyx/ekWv+9zvwOlfUyl825racVX6Md7aXb3nt
hsFqvZxDPpqb4H//Di/zAlvk+cvt47F1HJjbgwtpOXHLDv2+uLlAsGLdfh/M4ZoJ8TVCYhi2TxEO
cIJitiIujpHguDE+xy1MWn4wKlZB9lie9f7a5AQhiNUmbxviaDFOgcN2hJippL6ScE7CzL7NOoXZ
OGkieXvLUASJsCe9esOgc6hZ3Q2A0DNKPiPLvSoiIkAy1hv66GLUAl7qqTOJbxhiJQBtFHR5Ju54
eMbSS4vfcxgMMl+yjYLgtSdBQmIgnGg5SXX0MOLMc2e9QB86OtQCEVPXZACYrJvHR1hByhC40Ooo
d6KltE85ltAd4mhsZLZKg+fLtNxLeoSUwlknPadE01Gxko9BVHPSNDJm+8017VAW509KefudEhdS
HFvXJK4svQoIJFGaRwOCxY9Zz1Cioh9cWucs/zSnP8YQOUE9Itxcx+OvmsDEmvXE81ACsMGftRl5
lE2DbeKpU1MnGVLiOgZxe2MW7NbtY1C/0gULnCHmRwHuqCaVqXfCuNkPgfaSK3SGdCC1Ren4SGHm
7I7SbaOHMpJzQNxwybd4wkecBPhPQYuTenRMYfw0ZqSIvvLkz9ORnzzOfrafEYmbVKHTXY4JQYB3
+1KK+hQtxQE6tkLR3+g7ff4grYWsm5Tj5EhkpQ1yt25ZuWNooWuFeBBzS57mQLSsAO7fI1qRrRP+
9Dy5ySzHTFCEqnmICagKHNfCNU3NjVm8J1MYWQnKZzLdFimTKNUwSkBDfkjx0q1Bg4pix5vnF93c
K8SXhkyYwlXQHprsS0BtkrUqDt2lvpA4Ean1ksp0MtAFtFutpV/keSsnkqsRGqUpuII0r0zJV2em
V43bYYKv7S1X1aajAYpTseqOJ8uZpALR/OuYxVyzqRf0cNpRtOqI7lEdcUnx4uYIlerg6xLuV3qa
ddND+b8fss7TMehT0WjE964XVVcBbtfj04w2JifgsW+eSjDJmkVsEV/MTCZRy9zIjWx37TXB1h1P
19w6qP0OKnxndrFtQN6K5mkUyPldZ318A8A/BAhCQV7ID9G3lRYQ+5KTvRhhrKUFrViURmn/PdbR
R0NUqClse8D/fMHnytNcD3u532JwTpg4ylFzEdGFBpJ1kGfcepHCWqaUoKEofJhJ3p+fycFCS6Pd
rHG0Ib7coErILwQuWNCvBfmadfjlCUdDK3O35wEhBSRAssAk8RdnIssycFIDoL/LP9Uix5c1wUmj
Km5Nu1jqtlRDqsmv4RCrr2xwUprXuA49v63cDBQ1lm2Fbzul/RX1CJUxganh3rAuKX4kjSFMCvxL
iLMF8dyeaRXuHHp7O42TCwdFAJvGhF0OsCs0LNyR38vlVSlefHxTUlse0zmnpoRIDH6aiTSJM7Ht
V6yZ6pYM435faKMz6vPRz2D1ZOPEEukprrAtT8o9SJy4MhD3LSH5LDTMaTuO0qUvlZc5WOQJmMNY
tU4ygZeVGyvNUdetZ5XvtYgsM6o6xr48FE5TJ0+xKh9Yih9LonhT9FTaROlp8qZCr8gDfreqcURr
Ogvppxm+k4FK2jW59GjwpmydaJi9ZPxEIpJ1zEbzx2TuFlV+i+RPYHTUS31NXdwlqTFsd4byXIjf
FvFJMgpNXT3SiKQz3tGnXoD5gajWaMVju+Hq7SlKQRfUKZ+tvic3cppe5SlfKxZD48NkaW9g+oMJ
Riz4COonzf9qY2WFk0ojKrg091XaADy/VwLmy7l3ht/g/6eJVJTGU5rBQv+V0lNm39YpoZZ7gHvU
5B2dJ1xBK4Mu7pDRakI7iElCRfQ6zeGqthSvEhK3Apyrc/S1bLtpHkvAQw2lWYfceH5SwsK+pkC+
S8tTkyfuYFDBBB/DumyymhUQIHlvh5x+agE7SBw9YXmArKc+13yLLASNZCmxVO5Gyvhaf6unhGnX
hO+ydBtz3GBE4WIYqeev5DFUeIBJx40HKkq+Y0lZ9921MXeINUzEJXV4rYPstoCxfojHwHpQ1cJD
hizD30gEIMA87WoTu0MwbUVNPY2q4vQf/qc4O8KIBo8pl/mVzysMuTMoMZ+Cbemd8FTKbhmWx2xX
MwvqdplPMIMz/uouCNXbjxT4eTNtEU9v/NtP89l8BuT2mTffBox+jo/xURlWP0QHEQ63Mu3Yte4s
N4C7IoSgF+mC92QtHzUGjzURq4idV5Ag5yXJKnz8/KTuVbH9W/OLrqruMzovH8Jy1Tbu5tq01Rv/
t1FvakbmJTofJ3VzV3mvHzuGOTtyhIu4RXD5+fQDeuVSMfX5M6xyd/cMrLptSZVePRPjtJH5x9+z
lF7VyF5x5PO8LZTNyFXXqTUPWOyTw0YjiLefpZdQh//UNpLWo4GTMYfOO3o1V0GkrEOGqHhUbLFj
KUg7bpBQIMmGppMdMAFRjZ+IByCL3FXeMqZ0g4OxJE1apFFg3EV3iPtrkOIS5bZK0LHqV4GDB9i+
jQkpJmRYwQaVzNlRCp6yQT206nRscI2KVbgp5fkzVAdbkYeTpag8PuKjyvCZjvCmCf4FK76m8AJl
beJFTHYxz0IBxioNgDQZjvmDnwrigeCkghg/jfrdtEADZXTvpPWtpoUVieG+fB30cSIfdl4ZTOMA
u+m3r15qZL51PL5Lg7RLIjg5bCtNEDsDcid9wah8In+nnrKS1NNU7aaSTiukWzHtthLLw3h+0wRz
1TShk6ZEXIa6E0Hg5dFwbIv0itsylzJbqmfbMJjKFQn5nDhcEYFFKrJjiSQvHvCaARseoRr5Uida
uWsEaKwWTcSJGgk+qrzEXxHAHgnPufEkVA/VOJekc6bRj1Bb311TXfqpvQ+sR0U8xhQXbrWsXUX+
TCInAm+9V+9VYIBebDJ1blYMmsSUovdJ00eN2rlqrH2mYvHVA6Bs3BZLil0NzZT6sd11KYZzSBTN
wQBjW2lPfz3TQgWtOyBsB4HTmSYQAnSCTm5Sabp5ETqVj7FZPrfyTxgQ313rCF+aG0xV6evvIm2e
PWlP0AdrtXijqheCCdeilzXw7yWmXkQRIaVQ4wNN2mj5qK2K8xCITDGpIBIbpw2+DQC4eWY/FQEX
E6kGPeKkRjdf6rn2IEc7w25EWpe0J2HqTwLp55qf7kQFDf5rnhN+pGTJrWJvkyQ7NvHVCLFRgsoY
YfqGm0ALEFMB1cTWNpFnuwGHNbVsX5fjeymJTipaXNkQwC0GlmIGnrjEE+TkbFskgU/5NhyuabYY
WYB982KblRClHaMDMO+UaKiOOO6x/h1h8x79n6C7pNm0SRDOgWI8xxXjAKSGHIGhZz0s+QSWHO6H
Qtn7HXDLmL4VgP+IVWleW01IGdpKf6nIsS7EnpXK5CxXQ0IDkQKYkxWhl88RBplrwGwEd/5Sri42
t9H/ntQBSY+CLMYOdIew2JwbIAWz7X8Y1/vAbWJsPzF8qB0zizFZFOFMMYWTbBCYr71p47US061G
QbhQvTEpk5U3A/lI9WJ03qTXmzhhOZLd4TgNv76Mpmz7JW1wXFIvGpVeLI5Hr5J7r2mx2S3+cto4
K1TNcvIpxftpmgMee4RF2T2DbKIsBoLnHPfdYqZxtUFcZ2mN552g+fFTCHfN+BBnAYWh/tYRpjfH
l4mS3KLnvgBPmwnAatQPmZm5kJO6jqiKocoYDAh5ogeJduWOQ4t3NEdyjaxHhAiqPM6lso4g05no
fY7RfKjEq9n8FpchCU159pC9qQ6Zi8LHspZbh8MHRWSQUNnPlH9xZmWzQVg1r1UsQtRfJOYdSY8S
npJ4hz5mFXOWpAkbUq+erErdjaSrIomoMihfVT3HfrGjx9IG6nLVDkpSy0OC0fvoIFgq6mBORes/
4zxDkroalOdZ/BBlzvD8mTRrmfdPyM5CZBopDEQhyb3DYJuY98qwOJnFeMJGMwr+SyVYr7OmHQlD
2KNBWOOE2oZ8JJRajxGx9jCVi2boJl2NRj65xHnHYMaoP4kDxWfqeUpIYEylFQZ2hmD/mfOeggtr
PIeYkH22KWsSfDA1lDSrRihVId+QRGuidrBu5ix/VGCFZhrsE1H+h8r4764S05BpSqdGQlf53z/y
nY2JlUaNzuHQ7OL0Qw53UOAgjD59Ov4/IqKkJYjrP6ru3zGXdJFpxFybNCb9V1pdKnphdfFUkGYh
P+qm26qtv/HR2ARDe1Hyq4Y5TA5P2MRX0oAaxU+aO5RFo/wjnu+vkK5FDW+IVM4RVQXh94cKnwZk
cSKbApWx+UvOf4oBq8LSyUIYQ/mPiM+/5eR/fNYf+xzXvRbPGp81xLsijShtuHK8P9OwO6KRxO7c
qy49Xi9cOifmdNsAXJnFjTD8qz/q74NPYhc53hp92jq6+j82BKzfxNAGfpzVN9ZjKpR8fZ3QUobQ
FeVmaN3/Oe1A+UtGKwLTfwjrF+H8f8/+fzdgiXH7v8TsVKJEmYlt9VDYXAfk9u6AI4arRAOD9ZzK
NEa7TXZkiP3H5/4lotf/+7nL3/9fn0s8vTUGMjvewEv3a2GaUe6RkduB+ShERK+b9OYHv2ST8DCK
W64ZkjSd4OJ/n4K/XA1sCRHqukq4v6Zy8f13S/TYSCffJG+AEjWIcAK2PYGawuCnyD8aKO0su9Ib
ZvX/OPJ/Z7j//lxDkzRLoQ5Q/SOlb6pkU5orjnyiZuc2FfENALqTf9CUA9kksa2zYkjMnCjkn9AM
7KH6gJRYddNEXyfYlvpTAcK0A5aQBoEbPdlGj9ZJ/Uf44+9wvD+vEIIf/892/mG9KOZEyAszZOGg
U5RiPXO2uEdmgkEoI8cXDylx1+UXUoiH+E5WxD8ulOW2/+vjZaIMLZPuJtn6o3xBSDMYNyEwDmIB
sew3jhA0B5wz9+SWEbuutwR1VNfA1BEUKiepKPd+9q+79P91kyAFEEWLAVIkU/G/lwhN8F1cQQIe
NASJvq94cros+688lPSWoItqvxCYMlEeWccMVvuHWUj6y6CkUz7BFaJYGnXLnIn/fn4yBSH5m4Z8
QNkRRvZoQkq/kIJP54e5GpAbZv+4ODm8fx92+sKwJ4mWQS2v+MddQQJB3MZEJh1QLAfbalgJLzoV
G49sVwTMxREFx+8soZOWFpG18NkfYrDTAPnUStn2BhRLcII7/Qx2sl00yMoxdK4oKkILIjihF20B
6Xr9iiXDIeifmTtV0R/iO2tgWPToEfubiIboFVfWhriDCHfmeuTtxCfz2/ciz3INW9mOWyht1n1L
sIuXumSiM0SrVM9vKW3J0f+TCWxr4Ok7i1jiDZRfI6PvXyMqFlzj3snn8R1wL3/L16L8C0mRMLq5
jp79VDKDJWKJeIMX6UfybVh1Vy7d8qiMQFEIdm3tZXqSg1V6oGF52CWvjA+G4DaGYxJgbdz/OVyo
f18DqgwwYuiGtZTIm3/cB/SE5UqmE/Oi5unWEMZHZEBI5vgb4kkDac2dkigp1axPSYUHsUI+YbAM
4LFN3LE021E/v5FE4dQydpp4QqOcXStDPXeDW8sUHMRLqKK8w8SDmZWnTdQ/W1TVVl1Dcn67KZXm
C0XRaRSb56kg6WDwr5LWfCI0hmHWxG3HuoMq3v//3f+3TU5XZU1UFJoiJVFUrT8eE4lSyBL2EOmQ
d26ooQGaAUQyE681N1rXfmQs6n2/Z77YPZWJ8DkRsKa/Mymj74acgIeff8zGJbIiiN/SJhzhq4Zz
pRrj1pbFaagp7aG37/+/0drf944qG3TMmdw6FrbCP5JlqXEthKxIlQOyfjIb0Vk2kheKrxH+PcVW
7V47mPUlk89Weu6yS2ucU3GDMd2K1+E5YfUqOUzBqHwD7fbQr2gYLOTR5SxQXLAjRoFseAV9KpqQ
FcnRfvzeQYdXOy3ZCIFXY7jIj/FOE16I5fSNXaw/dUO20Y2doK8RFIbJC1KUf05ljGW3/jtSL7tN
v7XERJKevz9GqdSfwEqKjEAbx0jPZnoBG7Pj/Fp9jNY1CF6n6hdfu3HroyKY7p1bp+fMOCWKo4gb
wb821U1UmAXYkFVEw0bNs/xcG0cRHEhHR+9oYPrUR1W/sp0lvI/ldpHQq7+q6hcxGF3gZfF3m96J
HJcaovLhQ8DQCQZhxJFsrXr1W3z8T1Kzn8bdLBN18Ascm04QwEzQLoIXWgRb+7rFoGEH3cb0DELb
wM+FVUJx4XehvEbtZkl+PqgOAjlgZFKX0U/OrAIHwPFNgiwdpcmetfkKHHDBdCFxtc139VkdEOk5
rRt0T3q5mdlj8yKiU2DmySXwxOk65Tw/z4Tz6sVGcpVdgTIK3B6Vzyp7XSQ57U+4FSYMM7/kyi5K
T1e3+UfPmlF2igClr9cU3iTsdRWfuBfVbvFpip9ZehUuY0G9xl7h6bUkTJzzY2detd42epohjgUZ
XSAC6Lj4pFLey8ilTpO/t1TqHVhAr1UITOrQ6ldWHrzC7GNWAaZcI79pJYyX5o6x+784O7PlRrVt
234REZQCXielQBVWYVkvCsm2QCWiEAJ9/WnkvhFnbee6mXFv5N5ema6EYBZjjtFH638j9mKI8W+D
yWIcMYVkaN0/ljvtXme0CZ20EYKHNyAy17vzRBiEWi3poOhWS4YFO4MBMCzsLis+oTdTkok5bTWK
/Flc4gf3Rg8RCsEBonVm0vV4aSSpGBD0vDX1ATc1rJj9L316fYbH3jE+UfNRdo9sph5H5lybX3n/
X4X09UL/Zi1y6Uu9kVIbIpd9kFLKhbZUlo/beLDXBpNzviYRelvfL58DAw9FZ3tbd92XwXAA7tta
5CdBDnD8RGcb1owwjMoYfNW8/r7Ot8B2jlMIGFo+MhHUMGjjsxndMtzuwKRjsApHYQhdnp+qu4gH
il+kgRQQASSy+qaLtDQVD5V+Cgw3gNWO6jSS0f43Y3q54BHpaGlzHwEvh2yF2qKGSV/454VPsX6P
pXWcRolVbEUxVBbA/w5U8tNW3l5SG3PWzHnSt5FR8oRm5x3bJRYUlsRfGP0r1Ef0WqnG5K7uM+UN
oqTWzI6Gez4HRzUuxrka380IWnoTQx0eNy9AATigi9fWzUlVDm/gVUmKFNtV/XJP08GiYVKTGnM5
uWlbzH9cJbwxcLqAKIKjDQWq8asb3e9RbbCMTgf65HQdq/TJQTV8MIp5Qfjddw/sOvn2l9tYyVN6
QwjYIh8qqTDcWDawszsF3YwHX4dEFQ1Apb7iG5i4UpOsOQ7Vmi4G94L+UHCmJH+tSx9ItyjKodWl
ZfLcHigrls9Q54B9mjLFnnERDjoBTzlsd0AZlDP9v0Ed0NVAUb3TOIHFugJtUjD7CihLFal0Gi8p
c4IqPX788iEgiIlp9UOQgntA/dZ8O6RvKnJGBGBjqXYZ72S+75FexXLY1i5HCtItnCjZBWolpv80
9x+yCHNSIuyRSnwZP/JQ1VnCaZ7MvhiZLzpSo4HlW+xEMCNOGLOQnt1TEFCYD/VkS7/O35zSrd+j
bsJ9Wj90fLc4H/86QP3jiIgKEuNYss+j0zB9Yx+lBsS92qLvp5tUDgHJ9fSAKuw/5uI6oW8/BxKL
z5GJB9/YNqG/fLP2t+qSUVVJ4QCWXFDbH/U5aXkjJt+wfXscP5X+H81Xpi6tu8CFdRvfFO+kOMdT
AKaqKjZwHhmD6HFfelCGVIwx+L6HVK2Y5Gozoy4utvaDtDJP5kmNDJYHZO25rNVUScen3izKI19S
3N0z3VhlFtlpqD9XCr+wSc57HcCN6b1om4VShRJe/cu8/B11z+FW5ohJwDfQZcP6EUVVXfVsT+2L
88PEQjr7/ugCIBI0QmsvVwHMsqV3NLF52necXRq/SyM6ACQvZVt67cwDtNL2W2OHqWMF2QXtXVR1
KLsWKSbMEZJZDdKg4t3b4H6c0bNZ/OX6lV+r/Y/QgiOyiXswVnwalbP/XleeD620tlqmjqwl4mj/
+aZw7mncLeUzSo9AM4GR+Pd6fNHoXvpMqxmpWfqnUMlffXl5kdy0w5xrcsw92kNrGLr7x8W7k5S8
OUdr9gheyhv11GYqUQNHPVDP22ZiKjSp8DB8Vp1z/ibxgLdp1Nyjhz6hR668JOcsTBPL6FcuVhe9
BdJT9jZUCvwUek9zFN9J2iYPvLiRCTAMjSKw0Sxo86e9soY4gg7S8EhevjHGLZU61pq0V2KqS3pU
LWSjrF74HireI8cSEwqunxkbOK8Xa6FdhyxGtpc2CwVBAT33ytLQx3zvi/xVSycbJixop/k1btqE
5hFBYYD/0/H5Lp99kLrprCNQW3F74rKgTbMX2kpSaCIfTUGY7TNOXXv2HVhtUA97mNwtfzPSEMHt
PX+TreRCYZ3WC2vV723sQxibsae8nosjVXF9ch/M0iv9QeN+tehXI11+ax7TFKE8wtzGK1HPoTM+
0wA/rk+U0KhO0sfURnxty8Q0NgB12QT95wMFyowkPVQ4LL0y2tqu++JM0ppULr6kKRDinMUAb3tZ
XPeYamXp3JRCTEieZGfH1XlBtPIAFHwjgvD74ilr1l82vkEfjvxpgP6IfYHnV3pz5HR20wHg0W92
U2g6L5BWlecipvV3cs87EjYWZc1bfOwo0l+dFzz6bWfEctmWtLkOXJCiPjWrkUS/tkWT9A0B6E1u
aYbKaLbVort5/jg/ID1pdzA+0s6wQZlnKE7NRDOU9eORD0+NHZ9uuWtn+upyulMhuX0MpCw2zPtn
jgvc86VH1+Y618CCibpVE1vSJ1eIvfWxGt0bZWE1Esff7/OZni+0Cjcb3TCVaxTQt6agWIN7E3BE
khCX5LEtcCYr6BAqY4s42qbRVz3tVapGBl1n7YUGJkxeOixTrjXkt55MgAKYzJ6mosA9uy/lCZps
WSBZ2xYRt0v0VawtD/dySZPGZrviOCSdsijV2ogMKt0VpNw576adPamZnk0fYuPdoZAh37Soh3rL
LhQgmd4An0mKrFmq8pMtyikuhI11yiDH7tTwC8qSA6jR94qzhfZdPCznSqRV8HZkFf+18iNfGLQg
nkhKnpkhqcwjKPLJ3aAGx33V8cEpwcY9kdw+LoX/RIS9PfnblGDAmm3TAc204I+6q28oxVzHLdLK
WrQbvH3EyWY5zSnPX6/Atct0dq8oniLQYKOSA7k5yC912sjlgF7EMZK9d4O1m53WSlolVszBnVJW
RQXcsB5OAdzBwHhabx41NeY5vNQ/j22z3xx+Du1+1TVNXDzU347gLwXVDDgUZVT7Ty4ASoh7pC0J
qYk9uahADpApx7Qoqgx6KcJVGyF4LnpOLhrb98KjBkvU92zhhOKtIXBW4fhOwMWmSp/GpY4589LA
TkbzRNInVf06vryzqF0IYlCz3ULgUnBISXMCUzxppG3capSfN8WoSAMzQowOhITuXsP2lP6OvWk3
74SYcO4QBqZRm/tP2MTQG+PTBcihw37FlXVvf75N9u95SpxWOKhw4CdUMZUfdqX3cvuSetAPVmDS
9NgxKTCBCVpkQthu34iP8tgovfLhcD90eIXUS7FpXN3OYBYFicw7R9E5X87sQL1Sm6f7DfIA3aKo
0LkXYeN2B7VZ5j3teNRV8E5HtCLS0nNpHN17IjH9dUuhCmqm//C1UqB8kH0q5iN6ytMS6VZ/ZikP
2h2DXvoI3m0eYR3kJY5vnsaodbrPlMPE0TU6kfZ+HI4iD48fZmRsJ9Ilgp/WM9msEPlh08d7jrHK
6+TmsTSkD89Qpiod12Pj+JcMsGr8XhnSNV2VTRo7VZ3s649Mualp1zK9P5WRUkPWdIw5wg6GoCoH
Gp1ZiqsQIvIfyRYyARz/eV2d2yOiu+3im4o4D/obabSxJtH44ci7pxb1vpGX4QvzUIR5E3asBl9d
0Y62h/IFeYYGBJfwoDx6JDiVLGhpIK/GT1A/+RxL69e8HhKQooIAd8BzuttBPeRREFxpVJ2jy5eq
hOg8kB7cm4Ae2XYBnbIT5wnFc+A8R8CmotvZ2qjBNSrbqeAwCRhlxzogXoVrneLr65xuPhDGBu0l
tZgYGBlHXsT9nJae5uyJOIEVd/8IsDIv0VImN5N3FZZ1TPAgw7TUhkdOk8W7vtDdAbDhGz4noUwN
fkpYwPmFg9Jt396GCLuIGeSL02kOTSn6g0nFs9duQQqN+Oqev1KaH93H6FL7Eg7GoKJZx5XZ9esG
9gZ1La0AE8bEwIclYqCqysRr2X2CjoNsma57xSn1AWGsEMPd6Z+vxspyqy6b78oYUqM3VuRQkIoB
giN5gkCCjnn3+mFVoQ3AYmbxcsAs00BbAcZ61b5ujKBxt5V/5vSDTvIqu+3u+ogY2zgfT5BVmS4v
x/invbJxUZDQxa5Mrx+cyhTLe875USWivPyEvHhoUK5cpsp2pC3p5asbt/BJquGC2NLscw+qYTEa
KKICJjli8WG5V71yU9WgdwR6vQvtLDvl1wxou2WLjKv1BhW9L6IKWWaetSAxVxpOFdtff15ufrG2
fq7KVA6pSJg6pRHzx5xQtEEFHr1SRlggs5a8PhlAaqSvjFy0c3wbtljoDG/YX5I5cMzIZNRtAdw5
j2EOZjl8xPJfFsBf9dk/XVF/nPvHce2onDvzbGNsqgbXCUxd5s/l6GYyATgdP5JzDM7Dx6h5sw+w
uuGXM0rp3AF4PMtpl/2LB5bxL8lIXbbIGAPpQpkk9wHbP65GMzO10OjWH52frkKjMNAWSjf0ut2+
b9BorOGF+yWNiNSQDpQ+OxY0BgYxB8yrtz3Qv4OjMnIkkoXW8CjhcuGctTftSPbJ0dmWFMi3KFND
Y4Loifa/oxzRasqBL004ZmLaccdCfcIAoyXASGpt/YQ6fcaBe4y4W2nHmDmQXDM4xO/vxt/C0X97
89TzgTVYpmwNfhovP6Wq1avcVEZPJcAy+3H65rtpTjdoX3evuT0uu2UxGG+l5eGCa4ZCo6xCwblw
noPNGRZ0Wv7tivR/yYnjv8XzwCHUQmzw4wRXPrq7ZcF6GFGLdZ5kfwqlBw1kj8S6H8w66v1vMbjd
6uOcMPN56iGW4bmkebReFQZo/nSX6WrwQB5SVxEQT7djGctLHhnsBy69Y2fYQr9JD+ZxdaxI+SFu
uUnL7La0UHRcL93+gqCkVqp5jqG5tT1cLX5Ck4OuC54gvvt+s7Ta2MbYqFdXrDVsqq0K1Q7IpgOv
TZNX7ml3vqdlqd1w4rw9wts1ubYB+ozevXrwWjY0sRMgGnlU0dDbm+CekV6hD8OV45Gtal3HPgEx
vLVsHytavFDRHWrySOZy8EjkHAI35MeVVg36vJL+JKgBrgcW6Uk+sgzq5xma7wWtHLSgyqHOieEf
iiqEsqeblz9Ml4YKq16cbkGGSjPfyWp4T+kOzu4czpEeXq+izXpWbaI0Ad7gZJeRq86Kkh7VTQto
hVr7Fjo+lU2MatEAVJl3ptCis2af8MIuqKLs6K+m07rUOSY+Bk7/5crWltv+B87MaYPs3daTVYAy
k//nNY+xIw8Uw6IxkBjrxwpzyx/tBXpGC2RTGD6YdFZ/zyQJ6xZjy/TI2w8WGvSgUTW8ecTsV8lB
awS3ZeCx3sXnx19C4999EQcDgO0yYZ1m9PPsx6AGBFI/nxrgyJJuWxdEF4y0wXczZBFGgaYeED8i
yCaH5hyHHMLDY0R2KcDr+ArUw6HYidSSNbndVV+36Lk/5xzUAwhqf75vivx7AMV1UsOnKGX/Cz2x
MetSLbGxHxm4DN9XLTND5Xm+CJPlDv4GnQMESfd00kDVPr6W9XH3LKkNPOkUuUWd8XCP19Ing0sA
ljH1ygsDSdq8mvG9XPZ2jejbbgTwAzJIbLz9XAalaT9yt9SpmjI31Hqj5JvXDWcEftP9xqMCNpAC
kpBJLRRwcWrFdG/Wt2TRYX7uHIvaFWRafMGdfjrQRtFSkNSjfqZuB7PsxTLe666/MZlWockACNbT
FTQ9Epsz7O7NwXFa2oS6VKu7+PRaMs6feGNn9uwpv4b0E08MVkfI3tZFAuJKgja34DslcgmmhYNh
DraOg6GZYwWhj4+9pTnfVFypM0wkE0Tv8RhUl85hwemdk+Ua5wKm6bViTuhEDynZFoOEEwI+ZmJ5
uvzlqVJa+++DmTEAWWoaA1mVNVRCuvxj9HVmdZfbI/hNmQDpwDnsgRXb+e22aN3Th76CFnb7uH/Z
JD6E/A3hDGzAW/q2ZtERsIQQ/DvgKMVl2Dkx2u7a4YgwTVf4DkWDYF278ebpbe4j168EDYLuVYzH
nA5wLzNiKilD6t7QIE4L65CmGNxlvKq+6lYF9c4xwW8rsjWHElgOg50yGkS3BWH5UNpPrYAa36Qc
0pp6EtlH59VzpseVRcQxRnCOxt04jcCeh8c4n9C+4FeUEQQVtfhN8loQXuFrYmwAsuhT8vcSqWqh
RV3mvVbYdk6Ow6xwpA2Mo+vQm5zQaH56I/FeR8HLGY2UCanv2Wz0biaW+FB2ZGMuYjIZfJqJio3g
SLeFlBC2Bzj0bEW6aC60+AOvEPXhOIRHX8HMpSvp4jRwuUXpGaBseIskAuh5FrT8In4loPCvI6qO
1vQ8hNqCLfa6FMsyof43hmiezyU3C7Jv1uzkUMVU3bawt/cA390qvizRGrhntPKvDciaq0iILNxH
bM9guyVNgB1EAn5iSj8XP1WFNOkEtAmJbLiqwlXjx+0HpaMVKtH8/bzXZqTETNSeE/IrLwGCLRXV
3hiaM/YM8XhHLeT9eanRfi41/xmU5gDJCFVg+TfdiJYZFywoqteScygdBmjZXYJkn+TUQe0pTAhH
yG99ArdlAFnBy7fn+A04iKHpU+UMt05tfHUdlYYSaH/C+GQN4gAF8hRnbAlGMk8WF8APfAfpKuMb
1leY3v5W8tTV7QvqzHCMbc1QEsao3fY7Q/R4e2yKDW112Bn7m9tQWV9XMj+yr2ePiS3WpijdNU6I
QzGg0/NtocUUGI901p6T0xxniyLpd98ErLOfJpTsHIBZ4uxJ76SSUcBc5lXQLbEKqsaXX422xeQ6
eSJ+ZWZxrjsXTnXgBE+c6xE5Brno3yrdw31b6cCVh6+ADAeUlth2Xhykl+dlX+RS4vpd8spwOyK8
9/AYJhwZa0npKUHxCRgb1ROj3xx3n7Un+83hNCEDHl1nSKScMrDe5ZChgj0OMEHPPAwaIV8hKIvb
28BX/Wqk4zfuluIDTWsiY4HFHuRcR/QQCUq9cKL60ib2W9Vi6TRLuvyGxNFf5Rs51iGrtQ9l9KMd
A9iLC191NadY4FmD83OQL/Da4ajd/7A8wjNvC5daSJHq3jyMr4eGcx+4MDSWahjhMeaZIHcEOBwG
vTTswl5h0yxvwdajR/L9No5INjtZRAfT13GKFjykFSk5RZknDcNnuH2j+yX4Yip9ZWMDqapzrEXY
vdkhbYohfy9CWgv/PMB/nrt+jW+yECZiQYRg5s9KxOmoYxmg3l7L2BQYQb7IPjmF8wBh5PXPEwkn
iLreGG/WLk9eF0sAWR2S6e6fr+NXvPyP09Z/rkPrE0pohPXfsnL34/1mVumd8HAKHc6mVzdzyR6B
rHwOXAvLavutqiaKivGL2OaevjnvNM49jQNCHSUvsW5ZuuRR8FO6Cnuff1O+eOlDskv9Jp7G3cq0
PnDhziDyQ8yij1SBek6TEhAY2AwlpEj4Xmg1F7fXFFY4SbpX51IX3/I70xgXhGxjKV71DmeXEnXK
NpSGCjKyx0L6m5RS+6GN+s/NMFRCQtjUuvkzDqu2YCqvZ6knHjCZ4zUWGq07PnugAN4KNxgpzmTn
2cn751Z1RpNonnxd3//8PH4BqH97Hv+4hB8FgLTIjeICm2V5soVOgzXdYjiWgfSa9+4MBwVenyg/
jPdi+Ui/S275pjmUR+c0EOw8p0Fibuwkg/meiVYXOIbZaQTQ1/6gc+3PV6r8qNH/drN+FAObo0bv
240or4seK6ivkY6C8N0IrpzXddF+/PnltB8Hv//zcrZs82ToAh/8eLmXmg/K+sSzuX8SHQkldV3Z
UbCa3Q8vNNVvP/qF8HkS37pLH58zEKN8MfFyP0okN6nCr/tfZo7eh0W/P6n/vaA+rPpHZiCV8fIE
iNotDeHa7CAYr0JE3PfsCPadNERCkEfWR4MtCjrGCdRi4SkH7/6mjOnoeQ9vTogmBx86FwpxmYYP
cd5z0hyE90/qyC96tf4S6f1fxtb/XvGPXAbWH+emoAFxiSBMxOvrrg/htPl6PMZftndYVVLx/fxo
HOFthYN0YNiJqHwLneT/51li5S2bHOAHqNb/+9adWHEKXSOYpjWIeikyyrhGzUljrbuh2TiG+SE5
2K3SgOMNPr4BZr5ZI90tPfiC3n1irTUHp7SzdzgFX3++tJ961f8MM+S5tqEahoaT839fWmaZRqZK
WrdEqo1BlzjvxtNKDIdl/K0v+lX5POI4/z5xnCQh/X/+yzMy/3WY/+P1f9ya5qoqaUbn0zKzKU4R
NoY8LNjRHuAlLKA3lFNj9v1jdITt8YYmVdDHRZUSl2JabDxd8b/bGNJDE383MO68sxJjGo888Trk
kCEr77rYwpC6DmeNM3q4nmP5cyLJAxiepBPzEyuGm2RBFTdp2DTDK/KMgtSwn8H4C+2bj6MAfUPl
X07A1r+dQax/vO0fs7syn4N0UDCZKA45HBO459N2v0B/iuCFDxghh7xVYCXCr6fnDVIaJaQbedsH
+BS4PQCBKLAExsl4Ra9IXvq34ZjB5PdQDP2LbQWuvnu6Urh3ZoUmEK4ch8Z45IU03Qknyb4pDaPb
PUNApMMKuCLHMOfFwWEWnn16W4t3Np2GKVvm/l8GnfYjz/bboPuxlGhyVWxpqOmWwLD9eL0Zvh2/
y7g1FxReIDV2xL/uGVXwJxcPiEPsHGeebN/A97qp4nxh3NK7nwuA8/o1XEmLeLv7y7RQ/22x+8fz
+bF0FGfJsswTV3hbU31ajaeLAiF1r64m7QQwSExOIkrd1MUN5+tvt+ff5gSt9Bbe80g6LEX77zn5
fBa5phaZzNIPI6+lzwrnFkFv5hlQlbLRURo/GAcZudQ4XyqSk48LhNlJ1TjbT40dtBKPLWaIwdE/
sypLofxev53tIYUKa//XVhjt3zZGW6eKrNqI11Ba//flHsvyuL03FukPYloN8aBzWyA9wmhIBd00
vM2UhX6O8290Q+pMbX2tZ+NYi3RhRNU2qI9OUzivA33N1EcwcIQGAc7z+jcxz89mgF+DDlGUzR21
bHnwS+zzj/2remzPdkp76fLuUmI5CS0+jwl7JsryOP/z6NFpglH6d/1ju1RJMRj0Pygace+PhbXe
mtWzOtmvpRSX6wvwyBCfuIgmwAubkDG/UnXYbDnT00v3Nh6vjCEi/2RdulSK10gkgw0m6fB5BWpc
4T5Yfe3hxUlWr/lKT1C5JJRoWB6n1m4jUTkbr93SjxNoxs5lHfMGMa0tJG+91kRyOMxVEc4PWRB3
wVWsn16j8kvXhFvUm6NsNl6DdKyi2Jy7153sdJLHeZOdchrf+tjjHQSog5kCxVYtdbuIDBwG9aRt
MHFX3HKBBT3A5L1deyVRPd0AYhyXfvIIEzvkuBrdIDELfRxrH/bi6ynSafiVeyuMpz1W98eEGH99
d8NOcDCBmTcO5/fN/OYkFGmRbbtfXys5WKsRLaAtERDXLSlcXH8JeBCFU1uoB/s/TvEobvHP4oxZ
BJlLjuMNtBGwJOuDcDabDoeKOzbFmi53gBDBuMc4MZX6+5vvUGmMeCyZWK1PQ2g60FQdk8/TfTza
EJSSmSRzenTI7YzdeOAlqAz7DClyuvkBcgAqKRpK+Kwah0nYTs/iMnK50372sR2IfQGPKOf/xB0b
/yrc08gdc9uGr3CBqz0P+ZPXnJBU0nhVCp5k2BvXCjjyTja65XD2d9dxvOL3r7ogXkM6EdSL+F5t
zVc650gHK+gyB9Y39ku8P/JC0SqtxTOmMBPv7pOl48AXaFCIIOoQCV25YmV5X4djJuaOFc+T03jO
fuhMUEk6qpi7ccYNOU4oGwtlHifhXHWX6dHdtZtIDsOUHZT6iPP1CG139YW+MgtCJ/edZes50QH4
kHd/OuT9EPyK8ztjW9yceZ3I4pDOEywn7q46lpPYPcy74XwemsMYloVfeSoNuowvKPuyU3nj9cOr
3ZVuchXrO3ZvPCxj3aqMeGA9znRRjckphCC4NhT1GbowT51NSZsLcwi4HUO981ufysLZl9gp/O3b
cQ7uNFoijXEP/Xi03Yco9kkYed7IHnsfRIIMxTB/z2PiCSbtSuE56mr08hmCDAtDWMuHw8lNFHEY
OiN7CSBDPN0PJ9LDeXgLvlb3dbyWOx4CWt5fE454+U3eTRWRbwBut+zq0h4Aszu2yQSiwRS1zYde
PiNg0tdBmYvYWjYfX0z5m3OdzmNmUp8R4iwKdThYxW5IQ+5cFg7R/heMClJZJiJzAt3aj213LseH
y9h0V4Nl4ZVlWHnYJWBLSn2NxNyqLsNYma/MbBZn4yeuaN7RhQtyD+bNiaP3eVrMkRL3vztBX8El
nLzIS2eTJZm32zjl06W/ykbgpw7KkCXGidpVtHRuziH+ah/e3U0cFH3uknn8xTw+iVXYMcM5MDmM
qzWi8Iy8Tgyikc+glKcfY3MlH6gRYBrDJHSuLgdqWUQ86VzsMrHk+PAUXw/n7pJnVQNtSsnEIYoO
w2iXve1U4ZTjwy0Ir25Ur7zlY47+cqe6EaeOl8QLh4xN1BoflphE9ySamJHHeSQOlxSm7mIXQeGY
J0kXz3O/mSxlJF6CSzj0G7w2g2jpyJG7mjvehxGcJrvJjhY+Mc+4M30WkgHEbGCelO74tKC7kBFq
aw5vsjqQE07f8K0lA+cCK3H1w2ZzZuXU4mMCsExdzMC9LfzpnrWJPw+xlp0NydtzdBTy8uqdOxdC
Gb165PnGU53Vt3Rd8NeixyU5A289frGAFPzRWPNu02Mk9VA4VtWxxbMnQTftIBvuF+eQrF4lmtn+
5i9O0z7iJJsxcCDimZyDXu/D/XTzJF8mNtBSHXQaG30pyRzyKuFvgNmy3r5gtJ2dPpm3L7/2RbIf
jxt3zGo8Xa9JSWIMEapOsXvIwz41+dyNsVrAvCHzwNANrRnoPgWAHV0J62970vKr/Zu7rzBnFpRB
TvTmZCF5v+TIUH6JR2K+HzcXf/+cXJkwjIQA3++LC/1kZAtmOEbaHfeMdDqRRTW6FWO5hFDl4RCo
dtPLI5DK0JhWp+EAo8J5DfG29VfobLhtRhQ+wsNjGrJWx8zvMYsYy+EdvQf00vBCaftYitWp8jAe
F9qCMX4ab984Mly+E4Y0TbVgdKmfuvTvlQCNuQS0Rzy6aqeCz+82dOLgev1BSVhhjc+TxaKhgUHs
lSwe7OzLyGTnJyObW259n16ksewcJ+cdcx8oC/bF2MyBZnNDBmHULaKQS0q+cEi8Xxn5asAJ299M
Gx7idTOE8kfyBOmUWFfeurjAZhs+eQe4+XIXRcIaf7iRvcH6BMoZvjzeV3IP+MVZPD8kMOOlQHsG
kt+xQJz6JBh5QG91vcLKR+h3cUj1vsj1GtO8EzzmjexNLwAV0wAO5HjT3b/INUPGYwCTH9ZQ3YP0
ZsEJ9K2HMOQ1vetfmEi1lXfr4EWBs6X37r6QAQthLyJH/EjPsKPDrieausjSGdGVz4tiEQ6MVPcs
NjlzzlbHo0Yrd8YBgZqtwG6mVx3I5/A2JDEOipFxe2XPbstQLtkK19J0XTNwj1h59KjGbcLWuSbF
vDX7Hgtseks3G56BOMxRHSzYeq8BTnnUce6viUVdchAYn53Kv/nuXpvX77VszRQy1tK8xCZbiqAC
MgRHZNhH41UPB+IOocPtxEvlduRila7Wa6RJDGmAwHwJOeWOBZCH1R9wp+qSj40rR2SOhzknOciS
Fxg/ohxuyo891i1ME93hrh/4TBEtgFVegzf5Aw4km9+R15X6n+8Ey4O0L8S+Dyf86dXbM7MXmftG
AxYk0sWAYQm4so9p7PmVwbLZ8E1HAd4NTbGfB21fKbJJ4KsfV0firH30/OlrMV0s6PYoZTJNg9Fd
H0u5JxNZgP17P38j5szEIltDFhP1UPNvM1x0sAClxOhWJLORm6VKQP+XKlrSreIYTuWem8nlkgeW
vY253qRpr/aaIrzB1UUsIEGL5t1fTDf1iKXlfCBf4+/71LqfkzKmr+SDqhY0M0CedxzRzk73bfIP
mHQerW4LjVNaRAYdapDYzljc3qdaRghWiZdrkM1AOCh5xQ7ZCsbP53Bb+mnhMOiIvrgZgElZ8A4y
8kFOI6A80LiULl5pmnNdFavXo1cZFkJeITHe4rTFe7p8PN78l+QsjixYCOvCy5Qq3jR3DPYKd/t0
/MKBVkzfCAHV8ntLVpf9npngaXEFO4sSHenjM7OBVZzVknO+eopT7/r8AMuOVqAfA8TY8MwJcUB0
qIyUy0yRxuBwJfFaQDrxWM3NdyPnZ7lTTrPoqU6Yi/GeTS75xXgijmS4AZR+ZxKdxIKY1GOr2Lpl
SP5uONPGj08keWg3Bjg1OLVAJl/n0Rvhc3hMOJFBkBPKO+vHE4Ysl3d2h02MyGEIJ3tmbGosVMj5
GQmHKnSaYsA2yDDwJn3C4fB8vztzK5xcZ07tkNsVYTF9TJ3nCPeghLKjXkXvp8lk99og71WdJR8/
u8aZUAYxD5a4TCzRgrD8RJPIc8HnsvMkvO3cJ9XFm4+FSfbeUAbqxymT3XmMGQ/uNSDonwxGjemU
3oi9/zaZ5G7E5WzfCE1k8fomN4Tic0GBRDxHO2P5XBBwqD50bMcoezXox+w4lL5tjoqI+Dw7mkSP
KW4Om3IsDQ8sro/9QQ6jwnekwKIWTmrASLSkvRy0Et8/r32OXhPlJQIwSZ6R5OvPUzUBJTizHVCm
+2Dgvo8+ZF+8kqODcl2rBAIDe/M+IlCZaEtrD9bTm2CevWsn0XWK1h+V3FwPLd+Bqf1JDxJhggal
7V2/L1QrOCLx6DyshfMhxCppR2OOryKadK8L+iYPXANGeakLFVvXwA+K3oDJOwNtdyD8f5OFYfWd
zLhbCLl4L9bn7kSkWcy7+a7G6kXcdpYYTKktcoYWr4B+iTQoODu1AYoDPAzlGzXcXpXc0ATpSW/f
2bSOv7coa0eyPzGc5dWPPDsYeaTMaZ0JgH1Ly88SnaRLFfidl60q78V8YW+glfOdp431MXpQNULV
MGNYsQAI6RWkTj1pK/5u8gUV4hxexmHr2ONXSnmlnaYPZ3aEXkvMMfU3rL1IKUXzqSl9CM+Sawr/
4g6Dm8yY5UWsOaKG27Q7AV1DTGz47winb2L08XE88ywKFYRNu+IARLwI7m046e8vf3TvyoKJCJT/
fXo5WwL64bL0Z5d4huAcrvRyUQWZM1gNVjYrL+JmT5dmfS66Zklh5eZQY/YLc+ZQ3Xy7xwQj69aP
X/Pznj0tXFnjzjF1L+4yR404k4rsC9qOxB7k6oGOJBMVAx4/JKLQX4q29bEV6bbwEyecBdZPBw+X
lckhp9p/mV8xZ5M+SNCjjeZO7z7IPULFzea6G5tT45MNawcBUEJE2r9Qv2vpgWILBMEWW6MSZN2c
rhyJb2T9Ux1jfSZogdNU+qU95pB1oirh0hNginZdfxqqs2LxjFa5F2fBIc1JJ9JEkunuF2QyrFl/
ZRetyYkiCuSnYf2rQKDBOorxqG5L/DwIrtYXosmnN9VZ+zP/DZlum7t0PLYRXtmZe/Ktjyr9H5LO
bFlVbAuiX2SENNK80oMoNti+ELrtEFREFPHra6xTETcq6lbV2VthNXNm5syMEP+6fF7JPUc0/qAA
T9Fx4wfnXea/VeagHmPCiMwmbgrz56TyUdwlvyFq4HOL4fC/2vTpJ+qC4LOLVTqjhPvhZe37rijT
qNU83pWHJzy/P/ltMMSybvvpQDz2eLjOxxwbNraKdvL0JU5Xaytx2a9ln4aW48cx5x/vysRdTq+a
cFbT/3nbM6Uvjvq0re7rX/ve+VOEB9oYFGWI+sdfbz1hau01cwYsZuZsdk0o9zDKilgvXOrH4siN
Y13oYe1qnn7m++1IEcss6SgPb9OUmc7nKKR+uEzAOBC80iwo0Pkfaz0aJB9HWncowiPF49sCAQdC
kkkHaqWYGfNXcdCHJmqIIZyt9dxeHWnf9C1Vdwf6FPBdC40WE2MmvtDRU0M8F3hcXZ3e0y8xTwR4
yXq+xdsIU+5gXLWVj5egGqdVUE+EhYaOBvNZ2Uul8M7oj7dmoLlDMWVvTTPRmQuIgR5scvdBWpL6
CM9H32txhbxJSV5MOcXnWE8UCdEL/HMcZbMffT1Gx5NDvur8QpRjchFItEFUTml4Ayw43x2hyElY
H25I88A/egJD5bPtSBREKfZwN6s35ip1U6Gtednh1VNBMHg8gDie+GezcPIbW+Fr9LT3xXCPpF0W
VThlamdv96bHIzR2SP2915K6+McJXUQliAp9s0LXW/rXBbLuRe6YzuHNaQqcDURGJ7JN9GBPhQSe
ASMS7F80Bmd6Lz6YYD/4bBTeE3/zijerFhVDaa0SD8A3t7eXCUUlIkK5c9l/npa5olV42/dniIhX
gdeH3+WmZBLOBjpobDd6XlyuiKv1Gy12PT+ip523tNoPEBt5tKRKlCiISXBZE23GJngg/DB8cYAs
dVrQQxucCu9ivZMo/tmT73SFqCIe25DdbcKgoN0czatzqM4RpyPbZtLSv3+8+z1Brwk+TA4D3tYQ
//x7NDaazmtrLX1zquzo7u4KAIeI7rq1hqCToCkCUqHkx+nMGnkAeoWfIh1JbrOkHe+rOblQ1m2m
2ZLlVQaQn4Orfe9mzUSVLEAiUiAAC3VgJeZzP2zXJq44WobfP1O267Wkh+t7uJXdtHDT/GGLapMV
y1oxOVcb96kh2IOyKwI6aKZOgtnNP8ohL6AIV/03PRJX1aQKPrav+BOkU/Vw9g1SCqjZH+pQdB42
Ij3DmbQTP36vTS5i5gGsP6ZBaW5jDVUec1684a8FoG+/F/l2xsdQN2o4mRCDZ00o6PfbcuJ5KT68
lhZPvvbq7cT95OVwcT4QhCxJcebgXqqpNDvqYzL8qN2vCAQxNkF+k7v/amHc3v1JN/GLeGXUQX1z
N+/cGkv25gPjqFKrpMeLZJfl6JhxIuNPyUdiuptEOXKynfwSNpc43TIMZhE3aa0HJCmIfrQHjbVI
b0feJDWFqGRJWsCiktA88SwV5qxBKp125mE/w1oFxHzbW6zphf07pEaa23lcUg9ygQ+8OG710JgT
X0RRGW0mVW2tyqUyVa3cbicSQVSk6jlwRWS1GMjVrXL491oTUisxvBDLqvibFbmljr0TKVqVFe1A
50CcJbsLru7Hp67alFTxyb/Zh6fhS9OM32Z1G5ZOyp4CfR9ht5HOjuphIm1/nV0+xkyQnzaI5+rP
7okab7B+iVwwolZuYuLhK2KhQwpSZo8QejiEt4mAYVIyLPrfX41/AXyi0/QifETDgWkpcqxbQyQl
2qLzu1LACTpr/Lm7pyDUSVpE4uGrmyPBh1SMCbc2TUfncgszwNi3ubV73m1JAM4r4KLmgTA0iJci
pcUAYeOtdcTF0t6X7cUDh3uAZ1BOWGuJPYFlENLbQADTBU75IhNBY2MCPJXOxd4KgPz9cfY0pLUR
bO+bZp4IHKicEFy5SdP7PNyPkku63VJTLcThhFLy4yozeinI9Wb/A47ClstqDjoBQhqdPE6J3q2f
ABOUbKRsipS6GhAew1Jo0vf4fnbuAFsY79j3w54ZR1othv6EMASxzgMbe6RwDqwB0K8y5EYH7g+2
23y8vsj8i4F6oPcWhZGoqXBzfHkwJSNG6fRwSV3SeEBx5EXXQKC0qJxsJjXDk7boOtk24f7NSZFK
w5BUzN+wl2Ghix/jsNlDH4inw4gdTYVBBrV35glJ1h5wh2tcPMrHlgtzdt9zweuWf/yszhbYdNpx
rbS712y0RUBacToXlAnbb7gXUQwZrfm46dvHI6pXy5Rcpk4ap0cDnhfuD3TP0xtoleEvJq3kOe6w
rdnfUYSFZh0qX+4ZBPydrdXe4K80fSTJTM4hkyeGxWaIrj3VffaYzJDIuQyIHv70x4oSN2HfbcQn
rnu4NNpvvx2Rg6EXOMJgSuoRiS60gD3T6pfzd39Emdk4Ond3+Z0T9najJq4drpgbuBDOJ8N8ZyDN
48ysvLuHNTX5PTT9U/pKzk9+8ssmSEdxuGURJb8W4WvaK+z+QiW6s2B+XOox5frvAdboBB2Vxpp2
927J2FXTLzfw4Kq7NSIGIQFY+mNJQGytYa/7kTx9ZO5boDy9ezJIlsVp2WD2O77aoNFWbOaBuUBA
UVpxvdw80yjSAoqFFpsaa/7qcwMeGBamwGBqHXpqbfjbJ42qvR2uh1Mn9+Zgzk+UPe48AAQ2HWMs
TQ6fjeYWjF32/SWX0AOcgxcAAnUuuEaMAZPZVAEAcRTAClPvQFtaIONoP2L8qrL5HWuY/Rw1OKVp
euRw7rFPWFH5vwVwZpLTkjfK2ephEjt6Pjw5n9wYnY/l6Mo1eprfI+7mQ2c6vwEC7UDZ/Fompt6B
MsHjovcJf8gjR/kPmK88YnyN8O/pYc9BZ+sq6AbP2IpoQe2Whu2urrrjEoKgrn8Da9V5iA7tze3l
ZFb7QpRLGxPTKeIqe0+Ye6HNk8O/7KBc7SMXT6px55O5HU5czRL9fOUPZC9o9xes1awTz66Zkqtk
IdtlOiyqozFW3bBKHyw6lMVYR9JlCfUinCRyXfqA3Ml56UHwZPc75E2X0W3e3+cOCrjOOlHv+eCX
8DH9Me2QaJpu4+0Qk+DfuhJNFFJ6aSK8rN3CWr6G09P9OM1cWqhWMGP0giAmS67nmP6cQCSrmGyy
+cb0K0QR9o5grrE9ON4GwYLsi90Z7S2j6N6tsaPPdIfHw27TeZfdoObPChzAeNub646+GyXmbtOM
d9Io/0Nf6Yqva50dDRMMVsr4IM8Mu0ExIHLzbFm3rqPCmJ4uwliG7/TFjQZjcqV3xGuXGva67ax+
z67sO6mB5LZbPMzWzVYaGk+0+5Y58JTOymWnCHGRKLZKi2UKnszjS9CBX5CVUNBZQkJdLAP/6re1
6EU1AwDWwM7UWGYEVfwI05c4ZSJzihGEp2+57L9993GPDY3XWS41PBU8Vx+huggoKigHFDsbil+z
XGnzJxDq3frL4gYpBI69TG3RkcGh2pMseIpn+7MN/sTZXjTTD15ajMEAtlDPvwPaGq7oUbc6YYFy
wJOwtPETtnPvc4xqhp5h4knMsb4gHfU/MgdfJ2aPp3h/iAxjHIEFj9f7DJ/YfzPn3rPI2Ly/R+c9
swuZQgq00JUJovGBREQbT+H7oI2r0IS/UGJKDtE7A2Lf10v14aI9g71VhLTyFEB9BUEX7mLspKxV
/qDtH0TjKooYfvEa6FE+mrrWUK7fLXfcjIG1GKdacLIKaycOh9kbzSHtCh8F3nteF+4NMEgcNZ+v
HQTzzqoXp3Z4yOxD43XTJZJyFd6N/xRcbHT2DtnxAROxFKSwd7z56R6EQrRq4v7qbLr1f+0e3diW
UhYwDugX9FCy6sy7NCQZvajpnTd4cLbcDwauCcr8zXb/Cua3xIzn4dPbZltCbgTz1gJ/1un+Ozf3
JQZiTpkU7mv7psfAfci0czJJIF9Ej1op3BTC7d900rQV5MwXjzAGVa1bBIX1sWWXOxBT6SsUFr7T
QpyFUY7izAgAu1kpuKaALpXcBZg2yWv1KaJlu+/uX9PPJGH84UIKNO+mutHh36Svzc1tlPNzGWlT
sN/7sTf/gE0vgTJ+E2ojZkxOVDaZ1/NQDBb7DLP3vQ4Z30e9h2QAR5lipdOqL5vlMx5MjUSJyO9B
gJ1ZOzkev8LobM+JpbDqI2ZBbLXckSENMawWgCAmb0gVsVhyetFuA3wp2c0OqOf/jW/CJFm3+Lpk
rpUuFw26XVHLdYR3WCyc3s29X0aGaZHKiLSCbYDwg0kL1aKuZmXD/E4Ma7GpLMkdL3AtYgGRB8IJ
+R0zcmaN6b6ui6Xm4g1ZcyMxaHQD/ftc3UplsO0aQg6Rz9oOv6KU+LXzUg/KKsXcVTdH54HXDtAu
vFhqDeI4iU+aTbRmV/Vo/L7JQJmdjXF/WghG0f14v3aIsP6EfwLQBU8a5nguJJhKeDBxdZbs5z5z
ab2Gp3mJdJw7jeyE5+ryiCFhhyNBafZdLQLRXjZCoNTZpOyMfvPhIBTSutyj+eP7Qb9qmHIPfFQC
V/QAkLfLQ1BG82Ao+FJkBeX0f555qCRLYzEU4pbCmk7nPJn52QvmQvbFNUd7zEBRQEQFXam4AcCy
GXZkm3Crrq/xFJ+4MdPG73BnswWXQjML5XJiVfF3L4Q3guZ/83PIoivt5Sui695jBRPw+UejrRJv
f84WdEabiidPJ0ow+3BJySxobhpe7PHW1KoDOEt+9TOykprZXEvUJ/TpM6FT0O5jGLPSNsid9qjU
6bfYElnYwQKENyrkpw/A1I2zCDaK0pdkTQtU70GNPwYaEg02NNZNTeWThKiRbnuL4nzJpxle/vCO
rRqUEw57dZTSXaVfgqGoMyULx7Y7qT7hy6Z0VhzsiMG+oBpxgbbuT2YyYIUtXJ4SUmJV9nCj0dZ8
7dL5zMEUS1/VxvqK2Wci0eY3zQa5oQB92C+fmR0Xy/9kL0Mr4W++V4kywL/vmNDGPX/RbYsQ0bk6
WP94370UPOzSy63PYT8STg0vfAHBmqcmVBhkEGnB6QB384/d19dk8TbilMIIozSCTsOP7f10tJLo
iMWrP3pDHYn3p/nk5/BMzeRC6c8j6+zRoA4L1NAll2JJnrJbcsLzdqjh6i+mXDwxeCHg6fY8MlUX
7xQc+K2nKjRV5we5hsNbM+Op36x/x0ntqYyyL1CeV/Z3ran8NpVRjd1rx2SibBvs7/jnne/umpr6
eUJJogXfP7Y3SxB6ZZtNxT9fPi3thEboCxcn3x2JP4lSiKAsfs1So1yxWK9C69WOtzmqTWgqZHvq
sU7SgQDPXAagOVaLL0vk7KaPrYH+lySlAP4dA08q6J5YHUhD+9pQJMR60iu4T+i/PY7e1u+tVPHs
+Sm/PSe0YNqroZ+H1/ErHmfMo7wRZUCA4fLl9uTNpld79yWBnFSE0m/EaOC3c6+7Acf1Ckxbx1nr
ZYk8nhvjoMsv8+Yir5ppl/sSx9Nu+zr7D/5kx0n3YdCrzsZlw7TouipC5fTJCFv3iOzO++OrEvVl
51YlmXUxyW+yy1lTrnKcN+i54Oda5zKT2oXMrsqwCDbq8Pp7+DXm8W/Gt1SsqEpbXvd+IfxG42aN
8LbVqtFbJ9/VZiaYTGNgg8vLvgeTzeYZcoSiYrE7ITbawVS4Pj05A3dna6JWFkgMpabL0vJvtg8k
Q9fjHvGsxH4s8Adu/Ius1X141ELQe6txP26eUgdnIDqTiXYgR0VojLvD9e1JvruR0Ljs5jfwrzIY
f3rUBlL0mHIkQAmSvwKMzivPBh7bOCmGTFfNYUm54Nc4LgD/w3/SDYi4vT8VvMUJOVQeM5WpvJVu
T5ivRBN+dmfgqcyQsMtRrFf1/Cj6w/M2LCJCmudgk2fgLkQU9ccXy5GFJZL5vGafZTMoUMdP1Q/f
+OqxOyMmEkcgCyEtSh9RmdfnwhfHVHu8iVOsjqW/tzuipQ1/RAYm2583mP9jHHgPfJvG9Lej1gf8
YtqVr7lPOMcErvyBZjC2nd/wdlhlm8PdxhStv4LknSzNgK1JNuKk3YGjKUaALfLdUb/WHhXrpSZg
w6PCUAu/9Ewvv0aV135hFzCuAXjtRntdthDMpDTmM1TMsEjx+DHpddYjpTS1xq+JjKIB+wvn9kf/
mRBYs13gZIP0LCT96+UAc7pZAq+0hjsjPRuR+LE3Azwgk2OI+yE6ybAOWH1MePtU8ERiWfkZfqp2
UZNZ8Zt8sX8anSuahw/qBm/g/qkkD4pXBkedjFLPug9Xr3VjTWjqQQ9Jj5w1nBTC9jS3/dltdEkE
D4HMZlIAJ9L/TcEN0ibdarTPGNi3vxH2CjqCOyj0Ed4bgo4Q1TU1JpO5Di/VcJuhGj5BeHR3dl0J
kIUkM7pF9ZVU+1/lHr8ie5tZewxxpxfe8gQHM6Jln7SAKB5TeeJfQyWp/pbAy9vWz7Gnw85DX9Vv
a9vfVekXBKjZn2U+ElcqJ9x6/eHY1Dm7OPfmioJjtL1uzCR/ojoPoeOPWN3t+fk6fayAxjmEHIA+
x9vyI5x3NJQ2Q8fDyjI0EHOdDqLf7jHUMOE9hEypcAcPpSTbmu2wxYJGMGHKHzfo9YLTLY8DJ6Du
MWxiyYPi9jwOtRnAyofr7Dm6zNP0Ze/BzpbibMwa9p28RDTLwtl7+isQYnjZDkMulUWSXtcAFNYs
m8zuBi0LzMQkBZXwXqMX7+I1Zpd+0+1tfEdHR663JXcUrEJWVW/gcur++OdkgPziUEfAUSIWWSOh
G6JNEAyaSiYcenSbLV1xLD9+djG+pvfYEcIZATDw5NgGxXhNlUHW+pDcN7iFRAFuhLpnyIn7AYOo
MUXZYwwfuBS/XGBLFRofXDsdaro/tC3LgqlrVJlfCLrSWm/3+lAJ9vJiD0kA9oBRJkWF5qOC+ooq
Mvu6SsKB86Hampi5I23oQw9ZxhFJ6u58TnvG0EXfuUcLIkA+PvNnz3n1tSLzadnzgNw166wimjpA
eKm6ZYanszf9iD6XEvoyOggZJN8L8Heke3usP562gXsoYgQAb8JgkPMDM6JSaLilub7ApgcAkJ1g
KCi2sHkiBYz/T73b3Yc8qCXn+lQXJK35wU4ScAfK5PxNKu4f1X8ONRQQsAuoiEEZmMXik6DAbant
mq8/ZfgRMGLKoJqYaPNQCjP1I4DmC0SL9V4KsWUDIoovjTVFujunCh2t+yfOYh4o9FgtljoQKsMF
zAO9EfV102qNQfs6K4BsRZnRIF8sLDOYsobp30EvOmt6aKfLbCT9UTcq9EgB0COZg5Ofamu9OUKi
lC4NSgg5B06S9gu5tLgL9ujaGJ1+27x/mVwAzo2rZJHve2QyyUQNlZS8HTQmI5wHaDTZZSElA6SC
QoXRxIZf2Xg086IQWwcYrGHs4dXO8zYECvnN4XyDYWArX1gd0YRnLsOdeEjngf5mzOb+Bx3FEy+A
l2pHQacLJNpxwLl0WTtRNp87cuGQiyLhQQB5Yj7+AzxYarMMgZSXz5BXmW9BqlsGJaAtiK3l5w7H
Y/aRrGtbpE9fBYiMQBA8sTx+LMW7HKGjEupyYJ4syCW3A9K72kuYaf3NB5JHB622ec/D8wXXBLaW
O61x5vXfQwk71euQ6YDDFKEaEN7rBaiAJzMKt4zW+3AbXqGAnDuzvPP8EX4vx7Id1exHWlgGwi+u
WPCYRbOCWSinX4u24YtLA0PlW8x0OLmprunknGt+MlYyoWuWGX1JmPAzS+VJpAbT7TR3ut8iqGBO
2sbFhJLjMY8WDwVZwNW0IxltrkvD1IDyBJGxukbPgr6yntrjfOIiUIjkRPE38Q0DQuCb725XaO6D
/TL9QDSjKASxQbq0Hkf6TvMifNt2Y8m0d+9QhTL8udfZt789H/gEQHFMlToNtQgY2RJ1xriHFOXm
LD5PIbkhqH02by1VYSMDOkm62wL343eHVSQ4FqonF/Tz4d7A19dPpBR6qJ/dGoq6ilHuMXlG6fd1
zJKlad/ZO4DqYhNw/su1J9/c3x9pYG3ryBTncIuYf4lJfkdg8HSq3veyY457UAdfXMFRBFAloDtR
Pf6QwR6D9JOof51PFtXq7NPznu6958HFDQ37av/mUlhlQZ+poI5AQ9SQV1dSYQdf7EHwaa5WRkco
bk0Xt9KW4f/MxpThJviBRAD0nscJHYoJdYy8t6npeaPM3+5JrbQGq5RTF3onG6FgpS5Lb4VbG9GZ
doJ56Z5fUyhyTHBqZjaY9iOLvwonnZxc8co/rwuajiYA8W3Y4MxYUbFr56iRFzfVyUn16p96y1sP
h0W7+IyM66T+jKUzvHcW4mKDkxlyyNwcd03MqNs17YqwBGCi8/p4TMZ/NdcUW+F9BGBr8K+2BroF
AlsZ8x4+vRS0e3P2xjtMTlqovXsAGy8rmPQHrTK5D6InEi25tZo+JfnD0x/BG0d4w/2+x4Dr5PV9
ejZk3o0b1mr9/tU5T8tLTBvBZ2B/36ZQpuYgkio3ewf5I37yRXTdy43CeV44VYFbP9Ovlv4YU7So
TGsd6y9bJWFwWFYxNPw7le5+1Q9fpacWXtWL+7r/aKMO2x9ARTQDnHolB9FhduEipkWdP0bQ2pTl
tnaAz4NDMYcTygGARVFSvAZj8tPO7pc5yUqyB+T/opmjYRJ3t3+pArVe9GS3g+C1cuiye084nF+e
bsUkEebX/IjaEEXXW2R+/+p5StR4u7wDmYOw4DHutI3zFoql3LT81otfsrVBZnSnqcYSL6hqe0db
WUy0t/3KrRVYzF8NvAFs75dozh404LMfhlFhzf9wjebMBh1pfH8w3ZiouXwGvGV/Q/Cf9YcUrXLb
xl9tTGhXXyGAwzojTfLlN9DpVfZB6rFqxWWOwWuc6WmnXQszg+MEIwIIOoA+ShfSuvMFuBHhYpuQ
L/JU6MD4Ap+AhTW9OCZs3FGe9LQpbU9hs3j6tftHT4E63yMvj3//sH8/Sn+qi+2Ws/afrmX9bx4V
zk4QoHVGfct/MHpT80hn/oIeM8FxIQmFQPNh0/IRtwA5ps84iBxapjhnsEhI4DZjxVbcaA75dHG/
o2hsoppfrb7TwkbKteLFAg7qkh3OTJsHoIxif5z9PcIYMdbLm5g2fdZkYsXP0F3h1wAr67q+6viz
fGEcBogz3O+KCt6nTvC3qt2Egsm/pFB8wExiwArhuxzdUCsocZresIbwxJwP6KegC5hqcRXUiaKp
9hjJEdSlDBQtFlCIcLN1Q9//+YCRtmpyxF6XVuaJelukkxfuLPzrksHWFWo0Go+lS6PInVE6mCWO
9IUfHtOknYkpJPEbOQD/iW2J7d4yA2XpFMHydtjCq90QV5z0v/fT3pKMh0mak6KwEehqmg+TWon1
NcAGaBUSIwg+MRuS0yqg9eL5xeXVUcLBZXhe8RP1DXXQxcIulXqEm96+7WW8whhQubrzsx3B5o81
BZ5DtqJ5jhUL1QuTgEaFw5P08PAeWC3b6SXk1r/7tIc/GvJIs9sZmh29Gealr+9fi//5YZ6SQB0E
YQfg8IWH1fiNzuMz0kg4sG+jdzHB8YOnSSN0QSnxeSLKCpuVEbLx0GsBM2TLD5KLOZDxFqHRajaZ
YTpPdVMNfzN17vMwmWlvKPouGK8QPvwMsVLM4D2cDnGyfIX6dXIdZ3xf49bLE1Bn072Zs4H65gKK
Lye1did36BIG6uy8F73Pfm9kZpPMRF/wTbSkXRNfHqErONtv5sgmzQ7TGyiV2hxzp/5BllTj3fdn
7RAXruOvbcz7IXTHqBDW5oaDXpIU4ImcSlOshnkpzmY3sBf604Ir4fd2CdkSzN/SKzysFWY6gAul
BbMhcbU/mWpJZD10+Ru1djbaXwmu8n3F+vb5SGUdFzJg5geSDrpj2A9QWRlHE7LGQeRI8eSI26D8
Pe+FoKV/0qYF+LQADMFhhTGR9gsvpNWiC9AZowWYzOAG3DXU8CXFAuy1REOCiwsJcUAWq4zBjN7M
OKi9EPFjn6lgHIBnD+5qXpeJRu3uIJqhPhfr7w7RKZ/ot17kDmK3WfSTJk2gwl8jZOZgVXqAb4ll
nDrQPdQd0KKvmE3ZZ2Co50mbA4uU0qhvHQqQrsw51B7yKKriZ9TMq9YTee1Tac/5w9Jh7Rk6Vp/e
TMhSfWm74kmjr3TGxWbn/k6cnHFumw+Xs3F2pbvT92m+RUiCK4JQoWTizBSK0XGHWd+Yt1Taf+bu
RSsx4sgnld0IhU8yix4Zu4ePZXBh5NLpPkG/4QR/cWv07TNzGniOcY1TDHs6c9nTL8bZArI7F2At
jUBYOUK+mGljEU34uvtCl1rGezEtIzqNbjpaS48E3HikgVvc3a/zJVx1RpuPdIKKv2693gfk9HZm
7IfxMEx7bJPEYDY00dkcwo8tbE3ySRH+ne2yHcvA2tHL9todtU7p4aKyfS16zVDktC4+mq8ZLqaE
X1tBreCBczKxoCIyD2vygAmFfISVTeoKasypUIvg4oNdFPfdVB+CpcKgn+bgju9h1o6jZhGglqYR
mLJrCc0B9M68qkszyVa66MtF6xKwIfctmK4IFONs7aQy2MEyopEpoy+ema+w7qOWFecl0t1ooS/P
lCe2flwYzZBxvG8x7K+yy2YuTjCILPu5uvpPyTVcWb+Fg3wIE0HnVkxv5UgFFnYeq6xvq3r65sJ+
4b6zGAqgdUSwaQj8RVtpFQvs9UBabsEH6AOOZmaEZ5cvqUZ1zKEq+2c8qq6BwtdnkGQ5osEeex2K
hR8G8NYvePohNlyKsEQQwxkDusnDlP6hm0d3WoXAnBwgJVhJzm3g321Gwb3Te0Wfpd1DcjWPp6Jn
348PEC2+07QmnGg1LxC/tWkLrz2HP1SHD52Zy76jgHXRyF4iCMLriBaoZ01LnwE8RbXm0N8l/7K0
e+ljKI9piVDHgObTxMoR5nMgOVuWm0mOA10+k0gM1MidLe45mB7OP+tRzRthqMAaKEBKdBPkFQxD
yYkFETSBUMbRndcjJrdmtKW91Q/FjEOPWnnqz1dNV+UIZc4INRxGHj32SHlNqucqx1rhGb8yWkM2
a8XE27JJn0b8HjgVIYR85QcWq67JcPBddq/vSU4dZHp3BkGqweJxnt9kHy9I/My/DTKRcICjw5VJ
wMXjYfe/eOr6Mu7f5+jaHozwQcmnhVzYt59LptXjFXNFfefAKBS4l0eoFWNtB9hC+9mRifI5GX3s
9f1B7l/fyc1I3xOqunOGmAF9PKyI9crT7O2BdxSTH7A1x8DhcROd0EdIkJgnEckwREONOzUxyVrH
Cv3eYszLZNw74AAz7s695xfw6z+abf7AZ2Ggb2CSjehyNSKn/DvwsvW7djvm5RgpQ9goUYbZnzbU
rxOti99fQGmHjpMelehWldIWz4+Py/WuXoObOW8an9RjeXgxnVtCIEku6HMDmY39iikzVVQAdhvk
e4QQ9Wt9UeweaCf9b2HfKP2JN6c7+LhyMepLLtEpqjR7Ef+s4oJ9hnMAEaWy6m/oG3Bqw5641dxb
otZzGu53AKnc2S8GadEYsQlgBZqx1pRexqhoxpmbXlS3Krxif/elr3WFMkVO0Xg/fY054qPHLItP
fse1HFelS1ID+hReCBQeoplHOR+os3owK24o2LXSkUWYqGNy5QHU/9QJLLoMKfuhRHckM2o6r8G3
C80clEz/OcQ08YXPvza5V8FdQusm0Og6aaVQI4JS5vp53+fP6oJF4hwBAA7w1ejaRHWWlIBstBWy
c66H+Nu+uaehPrJQl8V2kAdM4Jcf97K9YaH3M5k5cAzV+4At1gCyhJvbMlq+UttXT+Fx6LUy8AXH
MbjLWQJ33X7J88ChuZ1mxOVcNk3rYn38OFQozaUJQTYdXLmOgmqKZEktHSCmy3MrQyeRaBOUmF1z
9CvOnXZwQOng/M5hxQzOgvAH3r7ROTnKfpozeikZTSRuunzVPpkjDpaOPwCmOb1z3ySi24Eqe0R3
74Uk5OW1IB79+iRj6KLNul/SUUrxys+v/YcS7RmYTxgVsjqW7de9UTqiMPtsetR0D0d/zM56hGID
bxRwFyhz9BxAgFNlspTxxUxx0LvHa+KQAQnD4XN/CJj9H61lyeeq+8bq8QFjRJPuciINJhXCgn03
uzQRBbLimZ8JHnGZ//u7coAxPyLvJMTjm+IK1Sxva6oAyvLWaQCZOMwRxetun5tpdRHm7x1edrVn
zBDtPIM2+oAxxcYQXTg7FYkGi+2977GZXsx9VYQpM8JgPTddoHzty1RanEFACntwpbAWjoFw3PGn
s15hxbMXVl62MdPpyvnz+/6Mz5c7j1DhvSdyXHIJ4xMXPRhVb21NTIJfEKGv3n3fPHRhm4sNka0e
2MgRJfT133ERa9R6L3Q33103lA7vVbVVZ5fwt0ZhZ0RvZurBF/RJ55uSEDhTvDfxPbOlIVg0zXjY
u3v3vxtSgwqBGSkV1pMbI2WwS0HXtSBrkLt1yB2Avx1UzVwKaij8EYsYk97IiK60y8k3xunMmDJ5
6jd73ENu9nNqRLdTQ8+9LnBZ1cJ+qLMux4qMT9+PGc6XdV5SChE2W4rxc3laxo8xTbUU909PRqOT
bPoJWyqkZX98+9DvY2SKEs4y15/J58UYVku1twRQZYTeRVyqDJmhc9RNCa0q/8LzrIILZAqZQwDV
5jsAp67uyYWpNtVRxzwIFuLXN0QYwg1PNefu9aOf4v7LTwgGsbIiAL2SrN/689cIpis/glWdmBTh
uoB24QYzxBNqT2+/j95melGCkgcGtHq8qnZBY4URiIT5r6OpuN2TCud+YBATyXucDB/EhlHYs0UC
Tlxs+4d8xH/SW/VzvGCeKuLGN6Eb+BS9fApMVXUyBbNDM+lPIRG8XHh+SmvJ+ZrOgzzP6k6KkUVA
jjLwVXwQM7QujgnG8PYG/eiMDPBWeLnqkMHZSDal4AtQpAo4q3u/fU3Iewluc2W2KJJzbIRxSIlK
wnCqEaYBXRlcb16NmhOT2LR3s/tVTMwh6l7YJQiD86jSF8a0njAo+ZwptMUh8CTam+UHPQEFcG//
GL967mOZQcCFvxSfgUJwFNgUoJDuXIl2kaoiVoa8O69/kq+ByXTu5kPBlJQpU1BcKVPS9aa3YbeX
jl1gqP4l7s37uytwzB29KI99Rg3yq0id8m6r/DSAwtCcp/+lUZ4SYxgNDvd1BlIJqxszPoQwalVL
Qw03j0WR2dnsTEylcEnVrcucuM2O8YnRmcEIJBLX9I17F05Pg4fzI+sRSPbqaO/ASJt9f7DKHjGr
xDjhUPOcvX3k6b8irYXRTMhaMBlJkIRb5gPrSPzuY4rse+48vw5604GylCvKX2mitQzx0Gwtzf9I
OrMuRbElCv8i1kIZfWWeVZx9caUTIM6Ior++v1N9+1Z1V2WmCpwTJ2LH3jtq781MQhpE15m8fi0r
spV7a1dPTl28MLmdGxyK+KjAmDBC7/GTaQWFW/0C00SmJzhOWtycfNKpJiOH+4VYfcA5bITtMngo
5w6N0oBRxhTJPefcumev/Dn6ybl8XK7D0FzaKq+784jOI5l1u4LEw1xLu2We0du7HO64a9zs71p5
uX3CPTqmkiLYVb/Mmnd6yIXgZUA1wHKRmYZIzUP4J43Ae5/Tr+K/KWZc2W0jnShNS+c1wtQQMvvX
+5T2i+actpXCq2FLo3pR8HqKraflQWcEgZjs0BdgPXFH2p0buMqfsTZ6eRoLBG6ZS7x3WX2tmDHF
TWJbu2SoKG05fjdYcaM0khsMuwKoPZtDo6Iv9E14L3Q/7SctP/wfTrPqHHC3H1Cfx5uPA1kHcApM
FbHu5RTWbY6k/qKsmO37MDwsUfnSSwb64nExlRAUvLF5A9SsegVlwiC+H9Tjb6l9JsYXCtMbx18+
IVYNVK9+DSlq0Lja8icyUO42GlTAbyjzveBLZWhCQpGGOKa++m4fy2QGhWrTAsEuZQXF0i+iiMA2
BpaWbwx7SM4dZd+6A49ZWtK252l030HWR+8967mvOpAG3hB44Ibfs/O07GfSx4Pur0hOjwKLYnql
xQjGniMoQ19YH6QyDRplyPYoaHGU9tsOMHoDFvTckRWS93fMmds+C/vyjOStng+GcHHeFOKVY26s
yvuMUbsjgEyua0Vwx3pDjkqJ9v3yVgfs1g7W1KI2wZd64YADpITF+TcYKsPXhw1JvkJup4I4MRoS
w2KJcgcqc9pbFymXrx/F6rqJI6Gb3of11z/pkW649+Gv5DioDqQtD4gIR+oWoWcUe/TMMID4Hd6i
ejZ4HYGxKbthI523T55z3lNmlxQHLnmTd+iBgH6O+mdyoUn0snUHMZ9s1XVsnNN+o+J3bzMHti+F
Pxzv3zR9tfRKu2qghu/FpWN0HDTm2GS3fvXZjS7J1Ub2pZDf3v4IzsxW7lNXz6TLqDSzcsNQA/9W
+ffPrt9bcEhe/5o2evRqu94r2CU//c2iCNGgaSNTsmSQ8cfwqu9pGd8ZtBHTJ6d7mjHOoTBYqWzZ
H8RDUG3kiJy1jB872dJnV7FYZcW9A7y03qeINtze1xbDt5Oxfm9L8rE1ZJ3BrF6/JlVOZvqjyN5/
yVhOoLNKz5GZw4YwHxQdlPTkSWgHauiDCmXyUAad46Reo9j7IAlRs2qMDhyqKrwIhuhu8OLGu99v
hVncHeFPrUIV9Gp20CCsVt3AZVp6odoDOewVnkhncMehN828O/BXLCneDAhz73+tAEp66VUOddOn
c9EfmRMN7AX8ydNYLeH9xg25jbE6xHBHxvGI8t78qxqnO75vo+fGNc5u72lft0+iOKXgLTm94nfD
0DNf6vZVGSEQ4Iou17y/CcrtLdEMBwamPDSBzfOCyr9b5AeSJ18ORyr0n1Z1uwju2B6wCG/ggznK
xXhDK/98rAPsBV/tWaP+y17ow4R2C5QiRlCg7AUInPgQgjsMEC+S97bRcYOxW+DfQy8lbRG+K8Bf
4DxnBxQZlhIufcRnlFa3lE/PrfNvVztxf26ByUw7+lMiWNvItKrk+3QBkFRmAvhgWzA9hh2wA3Gh
AzMl5WA9gJVvkp3wX3y5L2Ybzbk+aZS83EPuhdNb9ET7bq3TKmdSaLpmqVEMxY0NJwX2xRnaGsw7
Z9B3EB9J6HSACowAdhgJEIYEuv+8OyB8QsB/+A5Hi+txNDLcEVLHnEQN8L8YMxmUt+hwDQj6biNo
hWl6+Vsaw27npOuUHRnQrM5pOB06PPmdPH/CLJDCrl6iNwGGEeDwdLBAb0lzhSON5pebs/+s6jrb
Ddz+SnCxCiIwp8EIv4Fz/Ki9XU4KdKj8A80AFxm8HaEnOACjWNFlY7nv46L4ek9i3HSR+XcOE0QL
coISxK6Xb8ZJSE4W1SM8kq/gE4548u+zM1qYrTVihSA9TxAJixe1x+Nqi1DgIQOZc96jTLHMIJKO
mVo6iv1HRh7Bnht8ZkAGFzQEVsfcBqi/C/NsI1S7u9YhBP2kFw+iV7prBHDhw576oeYiAAR9frkS
dIIlAn/tyAo4NRbKNNyAqVenelQDQJshUi2MzQQtenMf3ei2craR7Oq60IOzK3+wANnLjiYjp/qR
opbW9Be/t+0HQgCAr0+wevfd2oUzVNrd5FPYW6ICQC3N2P/pr1fR0pfiPbKRmBGWfh/pE/3YF4yG
J5bpnvrFrWXDzf24r6RjGoZfn4MabTKPPGeBX8XqpiuTMM/Y+S4H6ciwdyo2zSTPwsFIB+w3oRKx
WD7RxvPlwvX9c+zjv9aJ5iW/1WltsyXJLYzGwlkeenLp+u5ulIdnDx6P+oDrIpn8BqcN7LZCg8XA
3eBJ594NrdrXst3g5emtq2Q0La1DZS/8pPzZ2AWcOKxtGZTTff7VS/r4X19nRpJ1dWcM8rZqWGLt
01FVRC9cKFKQ13AQ49hvfYm5MQmEtIPf6g08mHSasOBvZpCY0FBYHKeAZOuXhGRNMgKBBXpDCgK0
6Iio14I/cV0uEbJhv6nYQkUKAEfr+/fNGtfoPNnXwHzOHPuXI/wutFOI/c5gxx30dSyE3oJtapu2
ZgyZNagbHm2ViUAk1/dQUGQerjEdF21WzjiHY236olFp7YEai9ZilqtTKPiWo4x2oGci+rFbnfMt
eT4o1bAmujEozS/DRsMxbkg5LtvO0yNJgzNcjfZj1FvOB+okq74SBy/aEtQnZw5wBh+QbhzeRfhk
voNV1tbx4jGUwrrt/9ggxKNU/sF9GazQrSC2/grJNtN5baCBsnYNvNk6CBZXmND8S74FEmxh52NN
bqC9Hz2NNM3ZvHhlsApMxwrm+e73j+AWP5osHjcLRDIuJmxQ4rNz7mYlwqF3yqc6PmCMvYVJmEE6
40swcSlMloyDFGQxE7oyX8I8VNxSvN6w8Irn/7ySMM+joIEDDf9srrxoqIF6yzb9EsiLHr+wIOwn
WsF9+71S/L5tCfepaQGjoLVJBzczZgGoYX/7ndBAghdyxk2H4pbLg3T2C0niVLo+ZLGnoXqKSTG/
CCGJdzcE9Ra++B9faIm7ePsKSYigJ6CydN/WrnF2B/wJ4ANeIc4xQkh4DxAl1z06a8FbuK1Aq7Cg
SZ526qxBOjcwrTp+T1T3EXW8xOibvkavEZXA6gaZn+7LL+nCgpUakoMO+jCE+YtpUWAzKf5UYcFT
xFTMVums19LE9LFgcuFgTBl4ZHgbv6Gth8pfFAg5qh4knWmHRDQc5KXut/cEWfq+5WhD31Lb91kz
GTexmXMcx2cfPzZUWK7k3bmRgk/f0fPAfY3HA2fDK46YGiDK1xCngxG8AKX5OVGHfvg6abFFEk0o
1ZZ48TJUQ7YHdL7wOgClk5bXqelvxrL9c+6hiqFNRtH0gGZH8kfO+5z+sBji/wnw8mn0YpLZssqL
4DytYMxMz2HPe1dAEUxExqzvWI6+QpsFUw5fkM/xHD5ok7Uw6+iAF4GJ3+Jvx5w77zwVdYOlzqGs
vsLWLbI7TBZI5R1BH04AWDQemL9/JPEzjAfrHg6nBl4qw/V8/kHxBahFkOg8KDMA5cpOHWMDand0
pVyTrgGwn32LGWlpugNHsNfoJPPXLfdkg9stuzkEZYFfhSMXSMyqpW1sDD+RjLcmKnlS1ukgkPNH
YGAAC5CKdUS1NRI17SFspCQ1qWHuSw0qzXcMFKZhXCbt1Qw5Psn/mYEBvI+LqxgGf6syY0qN4FF9
Azmg4rW+icwePSGDciZ2cDzbTA0oHLFfUV6y0+aM3nR/XoumWIyM4hqO94OQSg5CyXmlwOyoEGUW
CrEJPhhLw27jObQafoAeTM/jAdP1alNjyy5BG84QIDEkhf4VyB4ETk94XtB1n4qu4r+OojjYXmHf
vTpn5+bXHJSAzBgKWFMqmaAcSyHhSHK+wTO9+1CCuIq/Rwj7PC9Gq1PwN8HKEELa01uWow7OAIx8
jj6m8vatOisyMmgs5Xm4Qs6hTVQf+loHxVH170lzrP+Quw+Ri2xANxH7w938isKedQQQhLpKjuQI
htOSQuqjWQQojIn7mQxFly2N8znifjpGPXo5Cs2j1W3RoHaULB6/MiKHjYX0pz5e4cYja0mbI6qE
9INtBF4OPs1Uk2IN2O+900jAKIHbp9dJ+Ii3zDp2mPFKI0wsHMwpg4/9wzbl7XV6YK4lRPGYARLW
eNl1NVd97DZKRhGkPz2A8XdKWjh5Nt9WIQOCQP0A1EGLLsvReUlH5DZw8Ie7iVkoojqcDtBs8ixv
nE/BiTgHCeKOTSw+LrP7rB6C98QMWmSBXLgisDs0VgxlicVIFlOBqmhA/0W8Z7CM/j2tI3m+M6m8
5sVpIToo/idoggezceGdMHpx1d0Y12dJGMQUEbhVHzj6DiEJdMt+DMZ0NLXZeU7lQWarMenIphow
oofu9h9ueXibbFJnU4+/xrSElMC4D8zWSUUOL7va/2bneqTeHAZyF9e08jTIqiGsNxMsp7fdkGmw
gAssWaRIpZNwONcMK7Q56l71XN7yg2pLR/tNrmSMOaHueJn5g5UagzhwOa/a5fN+XrM+kLxsQzBF
xkaUIFadntMi6LPsoeEBEhHJyP5xcLIHsYi2aJPT8winu42Pd3Jhq3/NXIGqRW3aYNjGcKfodp/X
t4z4dRFzok8Jjo29wt/8bMCa66qBd8I5GIGZFIGR9fSpDKbSDEuUmzRszAhjMt1IROZGuI/pqHwO
FRVsgDrpZ3/4f9bg9eao/ZgYx+eDHna7U7v6P6ZdJz0yOcSXX+cZogUCjmQ0XaF7CNUuyvjVjH8D
HyKg2XhPjvLGu3dxrz+/3yAiVYsCbz2n2z2wpuHANjCUsKWH01vS1OB0G1AP0D6aNwBDc0Wd9zvn
uYIXsKmJJWJ4DTRrDboBQxB/DvBtaT8v9uAHVBILHGHX5H3UoPegWuMLlHIIXku/xjGUjuiNZYBl
BVIo+u+oHfa4F2G2hq9AzzfiDW7ogIGcbSR7z/RMdzQCouPqP0CDV/fDuF4JyMrnHN3MkeeUu+ue
jwGm+uNoPJJh/UK4LipkVTVoEFidLJ0JNnDHFGT7b7QPPilGHyAMk8uc9Pb59uiNgFRxSQVCm9+I
kp6JrJesT3npye2suWbKkxmx0CKlcYWM+Eum9TznZp9ehH2Jeb2WCe5tyjIrtBDcj5MRPAckgAcK
gb6Bf7b/7YHI8IQ7NDkiEfRhIFFS6ZRTGgp3ovHHrQM6RrhUISyCs6habT+WlLBbGOSGHGBsBoCz
rTnCbc/Qwg8DN6InlxKBJ7WRCV5i0Zr9IJz4e8hhp7rKI5Am1z2uhgutcesYTt57aybPrw28QFFT
f6wOImUISA4bqMLvUvOfmykLjDKHCatdSPeX6ubUn7X4KJEdfDCts5t3eL0FWuUVd8/cU2FpZ79Z
3mnlQywvbehA5nPYtDxcPEiwFEK9QAqAqBoDwx6wBNSaMsMDgl4ZXh1E0DFfKR/O54/UvPH71a6g
z3UNipdfYrtMaabZr5iK6hcbuULCKNtvEu42pI8g75GCAMlAQIKmyDiQg6mKIo1iDcypxxBUYCym
130S/TaDdjf467CO1J1VPSuIIIB9kAxrGgLMwGY4mnut7RBK3XljS1p07dlt65xu4euS0gW/XJ02
64oZg7LPed1FtDd6PaQskIt6a32kLfS/x5gej4GgEEAnvUoxKAt/InLUTHkG0FGDE64rd0fqcfPR
Drc/SDs2yBrNHOu00wJktinLwt7s+yEFGOYtDhwT+H/IB7D1uoaKoAdK1nNyplDqkzXSXHK3X9Lq
0RejzyJTkac+lwSm4+XYLek1FfklS7GPhBXmwf+XhmsPvGEDVath7CBPlLvXBpvpKzZXZkh7392g
PKJTQNUnJj2hK190tj861OkG+gYDgSDr0WKaGDmfU8Bq0BhRPUbdpJv2hbwIvAvEbUNuYfrGDg1n
8nDh5Q8hh0Oj+wizgg9VgZzFqZOGiHVCj8EJ3wgiIKiOUAPRlgaR4A+t34w7KrrKabIq2PagvcF7
hDwNRQQ6hIsQNN9ALZ5yJ2X3O2eeFgEM9H7f5sOwPQiFNNTEqbCq/mTv4dV7CGFPtm38mrAP8cDF
vD8+TWr+48BytEAv9RHqngGEJL8an2E0QYkNr/z1SoAm98WJvh+2l6E/suy7lSTgaT1/wUEYnf/6
O8GHgudmn4anoXSPwml1MJESZI13QYwcfofNSp3CfpL3DKtmu9wD5sd86XHuDXQIXLlEJZC9Inh2
76g3/uzUSUdRDcPbgd0BM7acS+tbgiZPtxTUha/ocMCjKM99av6QtzITxH3pfWHA7GUb3A6/4Oph
LkqoRuXoDxQqGpbuFWAWStfl7eoO7K3BH2MqhAQPZh3wK5+Z4vE07JlefmAGB3M3kVMBKtb+oVad
IoWzm0PucgqaocmUu9dZB0VwuHZ3HLvtw33Rp7PBLfaB4ezbDDQdN9wNq+khCd+Cr69orPTaz7Es
VEemk19mYeU+kNTCFwtz/7S9wze7b/OROvUXXQSQhAGCbq3cxpElT+Bw2B6Osj5W6bgh7pIEA8E6
aZvoYfoXvANQ1TJLKWRPz4nFc3J6jUTcu4Ig6RP8i4R3IsFrsdgEPfRjglJ/ClmsQnxicDClXjve
Qu07i/knIL3W5zA1YjAY+Nwl0tGADf0xXcF/1e0+DSSHOECppZBV02kTHFfBOVWFz9olF07pmI+J
7iNbOpVv3uG1relOOpsuym/C1vOOHanz2r5jSWX9VAy7RrPtqMVhqiApZblDAXrXPAi8nB5+XQai
50uVC9rFZBYSgamoJ0PEbkkv0sajh3Om6Sle2VAD9kh4qEE5IdHa6gQjCu9QCnAU1h7sAMxXZafB
SRYJWXqAyMn7pHkYKqByuPyJNhU7c0szlEZlAIv7HcNkZrHC1BKmlSo754Q7bT3LsSR62BqNB9zE
7K2IYQYo8EHJiX/kAUBxwxHKPagwqA+5nseYXtB8uO5j2yKE5I8rg/XWm4gzE14wXb2fRZPwAe+V
wExpHgjidSg856etLFzEoHdiKTFZirFM01zKL0hKBTQNO/tgfiLJFsCmZuda9rnah9xgdSOz/tjo
T4uZeU0OkM85nba4JPmAYCc4Qt5D8fuP+OJiGY3GRfDXO5PfwlAfIfY73IO7O/LfwcE37ETHjiKK
yK+Z6pK55lBddm49es6FlX3SojMtnQSs0m8cFueuP+1yw1Urv7/COQuchw7ByRHmwF7P2eJcTb9c
WIOFB4IEhlCFK8DZ3qKwLLivI1iwOxndIwngj+E05uiQ63swPSo0AlTHMCqXp5jXa9x+uP/wrgWO
Zw3vo+10OrVy6+EIB6+EhiWZkkyZbLivwtpxX048fB4TP37ziSghzNmNXdkjbZysHryKOQKUdwx3
514Sa6QBgN98mMY1nsWwI6VtBWhBYuOzka/bF50WmyhmDHf+40102KxEJB2D02+Z5vBxeWLAPxhJ
rddtfnU02rK49jYle4TG/Nk7IYB3yYYRN9thWM18XxzsEei/7qCu5LfUXxiGrT8AuTfeqPJvfPIe
WDcFKW5K32yI8h2j3oFfEczwgv/n5ZHiMc3Bge2xnWJb97DDcpI/twy0Fo7Ab9BhlnOfIdjj9gNS
3gUg5QToN40ZsLQmY0td4Ot8gwISfkyOwZOETRQP/h4OYae/RJ8AKdP+w2hnnKH8/ud2s0A/RsfB
zDAUb2lxgGFXZw8ibZn1yLBx+pknC5B2CNOM4PnXeyArmZKF9yUr9HkIik9SHz4EGrcRvyGJlmhi
hatVpv39KTbDEOXU5Ok2FiUICagZmYiBLjT0pAFZXAFX2DZ2H9yEuXoE8QNUJjCCoLYTswbLW5be
V9tmvaWa4BH1TI5e809JoCvb8IWg6VtDLKZhiHGP4K6bzt0M4MjRRGaeMlRon/SkYnbkPeStYDFW
zIH4NIAHMMVQbWrgDIRCtV5AZGkwwpTJXZgqBf8cEpRFC44u01UFe7vdErpSt5kE0Qsjrm8P//EE
KQKMaLJiKLlj3dkk8ooIJbQC5b8M5MB5RJlYpy3NbM6Vsp5qqJVK512R7OQDN/dbhpxefJ0z3j4b
TuOcj60KEHAfs4ggURLFrd8pXCCjaRzNZ0zPQu45hgljGcP0xltB1XMW1LU4aVuMFORIShKkySvF
/s2x7VNwBop+UZUYM7xZ5+0KkXCVXlJBI4YBTONlQcFBOxy7L3HFpyE5Dq1VplsqlrwhfiOio+Bk
uDCOuBhLv61r3FLzOvJKss9iWdLPHEyRUSFvF+Id+7ZmDkBhadAexb8f6RQ7GIcmrT8sgYqF2TfM
kprHBDiSvvuOhtbaWV/3fdTB5oG3nJEWhh6lBtn+IadXS1VK0vXvvk6YhCYshohSrSE2MIUvgShW
YqjOwrCzZw1iVMV3wmU4bTnhoUcjiXSbwqNBaSL9/WQcSaKv1C1oHTwHTk4oI6RB0KFDQ/zH7mwP
ScghPYNFwyQd+g74fELItOoxh6VbLrWA2FgT+war2nT/nb5TRIJjrCXJnDl4hdXxmV4tjbr8CiBu
G3mVig5eMRZCJCl7Cfy08w+HIiqdB/oiDmqxCahtG9Xry2P2gxDFigYd7PAmp9XynaGriJsZua2P
gx7Q1vQ3/SXo6ZFgClH2RQXiaS7xj7oFsSzjl+k5wM7CS5Gww9LfZGpEY7h1DWAhn8KT8ePOtg44
HjGT5dfDpmkFZEFgov/DjjGdf9lGixrRUZndlL+SJx7wOKI7RdwHU+YYQjxsaQGSAZqH/LBK2EfQ
aYWCpe70AnxNhjW6fhtkBvdY7raHc8jmuEXl/OC+n2hqMqTtFdNlFs8BgSs5QM1yMvEcbLl5fY2N
dlroMKq5oaZwF59OtzjwPumRlcxrvXkYZ2PsdkZGkY0Or+HWQM2QsdyefWFWzIGsqHZ7xKgdopx7
wr9F9FKA6v45h9AmQNAroNvhGRupOYN+jj/skoWjb+Mir1ne/ui8MIvZ+uTkHTY6sWmBRJTTgIcR
VYHIsjBqAc0+Mf1ZrGx032tMf/9E9tV54u9mYNsMv0kec4mQt5Z5NcpbGGVkYWRzDLXMngkCbWIU
1Cqafr4GUgc9BBJLRjlNfCIfGYrSTMi+XyEu5+RZ/kk49AelVyFtuIhkCos4OvlFxJnDJ5yVHscI
hbKoGDZO6f343KW3CWGs0UjgB8vhm1NlyBbmiKvXfA17CJF1IVywyANOkwf1ZbcovdtssyIqgqtO
fkEvoOggG4/Pk9Pw4guzL3Ivl148GqxH+ubU6+GHY1W5uDimU+Z8C2MEWD6ZvhKfoydOvAGt0TCn
RPl4/oB9siHdhNnwIKnajTiVGraf8/E23sM5YAaTFweFUbirV3CPC1+cc+etvHpTF7FORqijDzoW
GWqokpj8MuaeeejbSDJH8oTkkBR2Nsi5Ew6Yl2HfaOCQgrsVmxbejfsW7J8LLincrhqX1gs1vgg3
F8ZGFZHodmBz7wkdnShB1RUjOrbPhagNiNqtwTEyPDv/SsAAJyvdvrgf9uwFD35aSWba94WK/ecp
S0H6gdbocCxxc/g6/yanFGbV4iFZ21QBHPljDQKgf0hBycPWTjCLojvTsGY6nag9QKloeP1byD4X
AimxofoUEQqyNAWOKGwONJJU53p3z4vCfwbXBVVS/t0X4W7j8aXGIfF2DE6XxkNg5+zeWMxfkp5v
TjB5W3R02Z/ux5N35vAC5vLHGeS93e/ySVqAxbC+K1E1YaQKt97C4m0lzH7RMhrpgvTK1nG2x2Yx
Ef/di0iaETC+XEgTvwhPuPP85ZZZhWcduh2mElOrson9vwyNF0pK5zuA3cCRx+vgHmJtWpgrrlgQ
T2RLduvcNljusTrk3Y9X/PItqw19PJlqxwQPYkBmxmQqJevB63sNDYIOrFt0R6DzMnTe+YeYKdt6
xMYfDGuaRu+kyvn3WBr2j8+kmYvNN5jQnzmH8LWn9wS2t7GEnmo/p0JBSCUFYg7bLBWavY+NozcP
tWS2HexRJIcmk3qyM6wqjkZmTUkTerveZvxMqj9lR6uBFGfYuqK+ezPNqsiwdhgyTgREH9uEZl7l
9Oj/OlbJO/lxhJHLEi7dzYrjy9btISAL7cq3hztIQhnrzD8RiD9dNo32mTGh4WztaQDfZ8dxDFKD
DykFEca7qAMDTFo+GGZimEYrg69JVsqEojQ/cC/SwboQWT3bhBmTzLwUg0Ne0GuFRzP9OAjmLDwg
Mhv6nsjWhkRIRCf0r3qhnN8Fnh1LnuhRzeG/Z/OYOdK0c+uJ8MucoqHAwXQmjfAGAuM7nGDPzdrF
OdXQ7i16b3fjnnz8Snw9P/nGnr6C0HzfAqZV0S1Xx4OJaOnq4HncZBi283u4Fu7Tp+mAvTT8YIrE
iWlYc7z0TnziGIUa4VV0L2lxjh9wYWiR/ts22JIN6XpDdugcj7QfY/UWr4LeqvTVDJdynqtCj24A
1Zb2sBKqGaV1rIS6Wy1M5jHYe6jwuRiYUzv4bzJ5xmHSFCQqi1ea4y0xwt6J2tI/JeasiRS6Irwd
Z/SJ770tTBdrfgfgLX5BD172iZf7fvZFluQ2tGnpCY1KSI50hkD+6K8dS4bI0XgLoYDPJkJYdPb5
ZZ9SLWyCfn498QF6oebc4n2Z0jvS9lKi5sqoobVCD3Y+vjg358LPDRzeApOl0Qnwgi4Fn3i/70aQ
EUg5GFVUIxyi+0rwpJr9iKb3lZkldg+3jrfLWKDJHs8xtrxgFujZbVv6xlQJAWwCc3ZetpG6frhN
pFPXQCcZMgQCX08CB4p2bVeTg2zYNSLNB/mjL2tGZPHMXLh6732PCKbgRHYdGrERqK6wY39xREK4
9pD0bz/Y0r4mLzJ16iSSoFEvgWaeCa+iKw5K4tsrINfnREBsj8w8wsPkCKJO2KyqCJd/YfOEQ5Lw
4/8lt1xabvzTSI2Q90Pg4kczfIvo8XK8ap7mUaqRAEE34Sjj3RwATgf/aPcW0VBnExIb8E/qwZCH
VIrFzY8tSriHhkc6Gm3CKdcz1mISYPEKSgw4Uo3JXLiRU/Yzo2tx8RdyRpjOPoImnHOAFLZUsH45
EV+D6cdhTB7qisPPZgzHIBOa6mfQHx0E1sXBJEyIO9Itcq0Hn4n3xZA7/JcJx44aqcCxAEapUGhu
BcFgTTzCxhlkA7kzqs3oHPajL7QJfS0Ok3uisiP4hzPrTE/744JOijpatbdbCkTGbJGcRGJLTSka
yMJN8jYxUKecmAyf7sXTMyAJXSqv4osiWpEM0q6ljEofM/GBySpJBPJbmgOH7EZ4MuEu7zDvgCPo
bY+eAaNjqKAPJqiKitsVpy2m+w/Ml0lKOJlBf2acuKIuIMWsOJmBQWDtB1B0xd2ASri4Lmr/4pvO
cztwN8k9KFLuoOnoTvMmBcEp6R1UpCoQCC09VFfUamZ4XTy3IBvkMKXz25IikSb9/rHTbj5FDhfA
rya9jDHGjM5e62OAh/OPDr3i7olG9J0ghP0595oWqLX9eW8Pt4El3n1sLIklAPxRuZTwPDkwNbeg
DoEItx0KoKkjlTcjRh/9HMXDciLAKCYEfQKDrrNXgtp+DkGCo+IcAlSQUoKsty5DMF/efj9wjkfa
VcgOq+GZLuwH1gWnJI19xJyD0Cn9JngC6hKfe9AEYH0F9wFmNcqk4fX+kS6WZXhSbJCIMrzhAoOz
E7Mv5TGykZc3CPa9EUYuewVYiwqOjERUzyS8ApkcQmCgwRzKPlN7qTkc8fdX5L3YbtgfvqvzVP/F
moI47ylkxHjE/FH6/wsAzykwegxQ7sJFHJEOzTc+JvCZzlgrPTpPxULbStZ1KpgVziV/Y1QtQr1w
P5JTJRl4tKBZIm/SNSYgYFPqc1cBhuJqlgtd9o2niTAbnFyUFw+cnPeE5xT7VEO475F82XgZcIJ+
7fSVwPLAngfgFe3SHlYC4wWYGGmBsUouy4VskGVHobSlMQL/iEva+JzFAw8OpLhYbdi4JpGPFoul
R+I9iH6wQxKmi2mcJoJoxZBLaFuBcLDVJsJ5/Ra8WCgbhj8kYL1vD+8V4rD8hR8j5oR0HrRc+7mD
opf99ror/Htowo0EcYK5aDMjpAH4j3pBKEaP4H7zAVD0v1XSeXCXedDYeNgFp7I4XMmPuJxAX7M8
j++lEC/A32GmsHCTooHzR2xi8UvuFAyWoKpg6dPz1IiMjCAirk1wH4jv/8gbHBA85t+yx7i2CHeu
c8jMkwb2B2OzcDDrCPzcJm8uwon4LFy8DdTOejFIicQARXIphuN1CeaYlDcR0mzoi6LJB6Z8pk9A
9ciRDQmNehyxSYgugIEYJzYZXEY+EeF6ryXQ8AJcFt3thYMDOWykLUAHTLJ6UfAIGTgKJmomzaN0
pfdNUPz/k8HoQPdLApfSK4eGInyhqJ1EhyAQJZJoJ5FWx+JVv+kDqIOqFcCcwezOOxAxBCMbmPms
L7HWiFOsshuDpkRvij8JpLwFKz4Rxk7eZS24rSxa8TJ4HDCkvGL5ALSKaxcXvBXOjoQEqibmibwX
ZG38Bz0Lgu4aAOUDGUonlxW5oXDM5edPgiqpgG8Lib04BfGatLYQpbDC6XioCvBHFfcI+/jN/Zg0
wy7+x3UTcUp0CQT4IB7sG8YSWbF/mkISsxjzRqwivvuht57jUMxXoMfpzDw1+Gaervj5f/VdFzYZ
sUvcOw6YM8MluY9nZB1L+PiQjf7tI7H/2z/F26o2w65gI5PiIq0JJWs7HTbpdDsQo8k+6OCZe0Pq
A1CNpdlgeAqXW8XZzNsMtR+flXjDxAIUbLbJzn2xpUx7jDQ8NiD2sQ2higFu0eQQK6QMq3nnncMO
5y0RhcVZdqaA3Yyoben24GDCHUREL7sUUbaWiOOOv1CouAUVCeU0AeztfaMNIwOWvYlO31BjBmTI
NTGgQYxlxikFEhUyuCoXnRaKADnCbl/+0nopAPFAIpLT9DSi+fhvNxv0db7UdQNu/sdl3h/Vxnwu
bIz5Z0cYwv3slZw0QTwDx8atpJf0nAKoyX5NPrOrUy4HJp7+AC8cx8zfWlVxBUODdC1jt9CnT2+c
/OwCTqetQUy3rx7/29KYFUeV7ApGXf8oLlQJhowk6njsoiYgI+NJwqlC5ULzCuMpXbSQ2vx7H9Vw
4rnWz/z5tted8yud152KcZPK/ajnkWVXmMtuP+5Vc9dY3uswzsM1OqXVL0GW5prz8+q+asZDplo7
Me8pvN/oRlGBEO4I+8yqGSw5B3blXmWtQ0/hW1jj8+uId3PuvAjHcZ+UbLCEGwOPkDwQNdI7oVV7
pDzr2+ZR8ThjqKCWe2EqKHBl4cwn7e5vjh1B+AMlI/f88Kucfm2S9OwZPsN72KO8iEwEZzxwNFr/
lq8Z6ceed6V9kxu8zJwXuQmZC9vpx+5DheUBo6lQVXLW7By+/St5JdJOW+pRlYvGuIxckL+GAoGH
oFhQClllneGmAWNtABtTkAgJW0iBOod8bN6jgIy2lGnkTC79IBrJgGrYOlQcTD3v65KeoUkmOnBr
H5nYThufIpF1JN5PEgcakaUYezVDJnoJGDABr+cgsB+BSpWrd3IRi2ozFh+1+TOglf9JQ91/QZIk
1cAW787ARsEz5i5zINOXBUGweOYSpywsO/KSKR1tlJvHAfJJPEm4nJKTQtSnAJXI0DGtss77Kjbi
Ld07jl0vFbklUOYaPsh5pDNd/P/htGuSyDBNmY69j23whlWGCXZpOeNUWWKWu8WjjfhRWzE1MQbl
SwjBwgHZWjpBHEUMdwNiKMJkpXqmVdguYIQdOA5t/SD4+zJl8M+FqWHTGctJtAgxtKmQNNBwjRhP
kD3CaBZQjDHZdEzrOxKjkWVqP9i9gsPyuB02qUAGGG/2rBOlYHRp9jgHRInfAgL44xIpJN/AJ2Z8
YzzqSv0ry/hK3nvxisKjKXF+BbIc9DQXFkCJRvbmsxlbXdBBKXmwUuWRdFLK2v3MLxmi22xIjk6q
+kJ+0Q93ucf5HZN2AeZS298dBV9C6vWHGDLpCFoqIuZlO9cK/449NJsESH0z3PjSsM7rMr2+XCpl
Y1mzi0uHVQhTSXQ0yfNZ9LwtEPyNOQVKhNCvpK7n4a4g/fhbDsqFTlcXHevi/h9L57WsqpaF4Sei
ClFAb2GSgyDmG8uwTBgBAz59f3Of7nNqd/faKykzjPGPPxSf5MgMEh9EoAwm/jDVaJFk5tPyHXMf
UVCqnmTBP9gqEvRobSqKQtaCJlf1oMOBrm/BnIMVP5pLhk+QZyK0FFs2GpL0KX8pQFQjf/VtVvgd
H1sYvaR7X8awSenPJVhIEXEfGjmfd6KWQdNfaLJC1bw33KKX9TMD+a0TjL9XS+qPw5Q7agCr9YOf
YT/vINnH0g5mHKTFnJ3LiReiMMU+ueNdLktkg9cyOO76dObd+LiDAcaXsFmYIDGyeAsASzDY5ZKN
y11iogaZP8YrMjhVv7yGGmocW2XlL7owGx9B+fXblIfN5AM23Iidsrze2KXMv6ST/aH+dx4dx98t
KrfnHtKokf8QVALg6Bamlz+e/XXKG4CDMxLx4gDexGsP+ksEl5IwTOYFxjd9j7pd8yCYmgUC8AN2
6c3WLC7xYVoJ2rlO+G7T/9CsVYLeoIYx/N3iXSntTB/BFQdTSOR/chQkqT0S2pV+rXf7p1M8n0Lw
4zK5TmAmnf74QwNngLXt04Vx4v9R97zRjTP3tFY7VLYGujz6MzyhZ9WsT4PalfMV2bY1M7zINCqU
xZd599+P8+0dVTMGJOVEp5qY9Jgx93f3pPEPf6sMW2WGQPjoUMadGOiSdfOvJiTXTiq+T/moL5iE
H90HIpcJmaXwHu6TZvaUkjVU02/Ktu8GlgC5rw6iKwo1gj3/tZASJ6dbOLod+XcSenVdkUQRgQtA
OlRCGQC6mNIkSPYPOwac/kwsMAya74yunLIFc5IIVNzaDv5NwSgwh2/VegK7BvgjARfDP6gkVx8N
pg8ZeXXwVzdmwSVdra5NqHIhxlAa9rLvjG9cT2QeZhMp6Ze81BC0IlFSWQzS0L4ph2VPf8jfG1R8
KybPXx8nDZ4Wro3Spki/+/AxnpNVpt3puu85hvKTrmQFQaKDqvgjehZeIgLtPwiSpb1iwsNAa/wZ
QTRF4nzPv8hpAEieISSrGpuBh8sIRvbrncpjmHfHyoAyT3PJ8UMNxdlAy0LfskRT3Tv6sHg0ejDd
Lpmo8qhHq5/zGTFzaTAsu2U6WwVPZpoMI+9uj3BRc0S0V5JUWdjcHPC0/P6iSy0J4jbqLq+v/GAG
BybIzEf98wYZ5dBcHhV8sNDSQ2UagHvP1a4wn+4LweDFwXav+3U+zwAq3QCzLOsUQGzAaKvihEP7
Bh6pehg3Np0QU72GEG8avzmhv78Eis5XWvPpp6Du4K4hE0xrcNbG7j7s57w5BQ/AEtAbjC8ZjrkP
5zw7V9ajsr5qaE7uD+ItIYL6CsLpGsumyr1qwNe3MuSHVXhd8FAeeddjqI5BC6Nc7YKU09boMy4u
fuuHo/MkX0TDHm+9Gr64gY9+p2Mz+zmkShUAT7/FfMp/gKo47emr7lM05KerqI4QLctUttsSf+4l
Wi7RxqmseM6UCr9/xSsHoMHHcfuVw4SGVhJGozMoyg5CKjju8lB+C4MCDhk2nVDt9PJm3h2SezdU
0YSZMYA73LqBBRmcaICDKPfVHJjgu/0OuLvcao4X7wd8qOvR0aL9gxd7tOfTsz01IFvRvoJV3qc3
RMP3MXrtc+Vj00/3yNF9aVO+0+sXmC+A2Das4cCGn6vTQ2/Epz0SfnKFxcANQqvTzDGJGTCQ+Hf2
PeaQ0p887kGowMfkHUGGdA75BTQML68RceeHFhabVJQTuYaOHs57L2mkkQQE2TZ/Ibgf0giX50JV
7Q7YuYRSjjESWQE1X9/9Q15f0SA4CJUoEBJO55/g6+G74A3wWmBugaUbW966XYUOBh7fA7SFhMoF
x0jxCBZ5Ty83Z7X9QXDwDJeLVryGq+i+wLdOtb5Jh8fhmRjH2VV+yW9h5ZHokymBtHQ4hve+1duU
QyTXnjI+9x3ohjIEqAVpRkqB1RtTF9WafL3waFXezVOyfGXfHdaXNzB8c6jh/mDTfEm4+QwidE7y
F9R6wCEkVAWrB+Y9SLINh3V9sJl1umRokeXnKkJC7z+gb9Qn/xqtM5fqRw10TF7BiNeHvminTXzC
jpqfxZUsRRHHQMtJH4E7+xvQwpRrfRXyfxJ5k0P/FQ+vW8k83dltOvgFDbxqWMVWl5gsHshe9z7i
Pu617iVtRc+VAQC9LfxUdmM3/jD7g9/n9cYP5+DdfAiiEte5JsrZ1js0+ibaEJOu5uVhwgZzllEk
AKOtO+gGrDvDeLKrHNjnjmFJst0XlecdC4cjIaSLEkXKsvq7Y6CBOZZ7/7gH8i1MBIn29ePeNPes
i4smJQiPJ1kQGH84q9T8WBeOw5Uwnp5OwbFZjZ7QboUSGL2hjjXFXexPsHR50y/JDe+WzPwSXOZf
/tS+eypUH3mPHHjwl5p7QzdzwIoqPyc3z4Tm1lj5qe9qPuuz9eqn84mwb3wiyFsOUCHjbIyiYgCQ
06JKBbY84AQGXPF3/sMbxVjZNzJVzoB/97eLD5n83wdRz3DwDRioZDXAIK3yxevCPuX9E4Rw/nS7
24gHIc33UNk9N9+7q5vOuYfDDfY1r+i5UbjkUdrJD6MorGe9OrrheQI5yLu7t7wXNQkXYvIq8NxR
46OPZFQFZrb1UMkvkORRSBztQyXU7QWXhGFJ7KmLgwFDQU5bJel6XyZ6MpTit0eowdliikpNWmKr
A7w7IL9wqjLYgygFcVJBCwSs1YDJUzb3SKWq5zQhQW94m6LF9iBOBDZPXPe64ar42cd0IQeKb0dJ
Hk18mb6dS6q5ileP76Lft0q0kkx+CrylXVa8X2eatVejq+h+rQpkelf4cGnQwAZr3/b7jm+H/xKm
e70Y5jizn3At/esMt0J4z+kQXpyrqHfY3VgpY03moj++Gs+fc3RVJmrP7tP5mLuj6ZaLemxysMQ2
hTXh4j9nUAbo3XtvktldHcv0xrnhr6B5x87wMrD52vIE2ZFKBFc98Z3qtXvYqVQH2w4jzaOjVFZ/
i79PsPiZeFkl7cEjb+MOh3a6muvhKSO9XD06B0pDUsLP/m96ZurktLES1sER5kXYAKs62MNbz2CC
ya2jijM+faKLI9uog8I5LWjUZJHEhA48uCut7irkyHhJciThqYZnNqm7N68oXRLyAKH/QDU5gKbN
B5lYhZBVTr/elCkwtVN0NywtyCnQjiX9nxKpK5mPEtrHgNgalfbWsBCAVz3vb0QJRNn2tjIvTX1O
u4u9D9PZ34gWk/H/H9MW2tyoUqAM2QBzDBrA/pBcQqmCKV4mvawntjdr3XMJjaOLxHc6IhSQWPGP
8ADpPC+9pdUp+YwnjcdxgODOzBBS+GyzT4TBNHnHAex0Rl8ck6jjvJNbioIXG07k01YtXNy8OzHw
mPsdhhwBYRrTbHrBBqoMYB+/ElCeU0GcmEuRILMAnwyIyqMChIiBCaos6ySaLZNItlkWp4PwMSoX
WMPhYrLAQLHGa4HTi024gigzJFHX5NlhVYrL8ugzPo+O/nmEYQunISJzqh/D6pH3RgoJUzWL4b1Y
TDhjUxlsb2Jc47FVH4+0zMw+xr923bOxE1s80k43NFG8dx2uzuA2OtSizO6H6LS4j9XziDdJvdov
/h2napz2ME39xFiMTNeqYJkgWrraXUytgL5ChCcBm7oS5XiQw/j26hhmoGdAUgNEEOqckT2kNTIm
addv0A9fInXOfgqlU/dkQNaiz0lieu1R6EgHU/2KrZl9ZIQ3Vzwy+k67VnAbc9TIO/eWYnVr8Tuc
7FOmUADEaQwxcfHFubWhCSa369+nn5nXCD08EFXm8tnr67iO9f0VyQ112p5qrL8deM+xRjCeyeVk
PsAKDjvES1PDfcjonOAZYMy3l0a/i49Y6PYnPiyumYZBwBcurQV9TqMbFI+0HlcjJIa3tOeqokQt
lam8W0cfg3edxya/VxtTbjr1Tp6dz+zov2BCPqzfuh7z+Sc24lqN1RiLe2RkEFOng+kKLp6jxW2g
T4w+WIYOIdw7Uk1b4YH65GurH7k2fZ8cjKTjJokQPlYG6CfwMvRbq0qKJgHOE52pKib611rL1wK5
J+L1r3u9aXphFF2q6b1x0jWYjAMRxLBM7+zfmEmUfrV+DoL66j4uQdOX68lcw6c6eijDjpZUiReh
bTtKnjodp7oESJ78sGAWJfLIjKlR9eEcGFeOgc1CYkNuAosPIBgIeZ5MfZSBDw9NI69BMClRXO4t
f3e2GbGz/cI0/QiH+sfnTmfhOXZ4dUO24MWx2c4/OwwHCzgpmm+nZFoqBpSSi7WgQnNCO7zZuR+1
I5+19bNPJRpCPz4Fcbo4+ukFGss9nmWdHJOJxplRu1D58spx14EQC8OyN6CqkLx+POcn2cB+6Xam
TLezDnmZMoLxzE6t8t63gBsDvT9tWx4xjN8XZsvNd2LUQQPIchPrsmuFPd25sJJ7PFdeVLe0iu+k
5QSFU+PY6XO8uA+8Re9upZ1pmhLF+WDVYpSFJYv9ZEzin1YkEPT9AUm5OGFgIxiHcsPqOjVUOtHe
9vlN9Nlrd4fQSSyGDyfme8LkgzUMLPSz148vC1Yuw5AIdc1q0buSB2tfcDg+vYtLFf8knw/upOBq
L0/eSy2Omh+eLxDuQk6hgmC8t328Wqm+Jyc0OGUdFv3pxHY7UieKE0wtKLnCqH1acq403jzaBcVl
hcpiAL8qpiz7J00GeK0gSFk5zSrnX5Yli8PDlgH6rRUbUJwYbgaEaEvKEa4p9GA5a+qaGa7hHvih
HYcdwctENyYar2gjdUMn4OcTTgUIsxCMBl7LQoi3XCgmc/ROeoJvha7GNlNZMJr2DyLtZ84DDFS3
mjKThpHUAexy1vfda3zP8DoYSUMRkpsn6MMDWjV2+zWoUUJsz2vVvQfXQIZXPYNX3Ip6/HP6bPrB
tA2wJx1dx2W2wo6TI5BEQf/oa2zAi38X/yI5VavAuYyFr2eDbAXVZCDYqCdRnD2wSR4upfqUi5ui
IzyHF+gcxqZ07+5zaEQYWsiXTqUbfXxkxCRusFG+ScWzrWwqTf+dn6nxMW1ABo1cE0bO4INBQ4vG
mz2miOLCvfyywjA1rBnHT/wNdadyODy5Ajjpwtv663Q45bjw+ZboHx3+9O8FZ7Kt0FeAmdEpIS/n
Xs4Pw1Y6+L64C0FFSJ64OBqHfpOGkJY/Yo0tHmYSFE9cpXweXc6fEmAHQfdD7iTV6xm88xNGOZtG
1oSvGEENNGlI6rYWzLzZIfs6dWzATHtBYxssH45C8Ucvb2NHxk/67Z9BK86jBaXX+D2t1gPUOquh
6mL1GvQt3suK1/2YaD6acNog+e4hH3Sl+QV2eyjFufyp76DIWrmkzJz4B5TPvYSEzjocuDzAW7qa
PzjWP4wDeG9MrwweVwrNj6Bj4FhSRcV1hCsEn3/xFSImFa+7l7Q69u6PYEch+y8p0MAED0OSMa3J
gpONnpF6+IfG6uvo4SUF0GUNDiguqcciWXViK2rLoJEP6wpmDgfDaK25Zc3ta4aqu5gBn20B08P8
Qzs7ZR1RlIhBJp+/hkuxXxLjCJlpoWJgxRuONfHkNvmAgBlArN4nanmpr4zagAiCmWGdyMyE7R+z
/aQ9j/TwudqbjpThwyO1Sbc/2XrCJ2JTO+5ba97Xcn4JH/ndbexqJNe5Jm10pKEAcwbvTTm0qzN9
DdfX7fmyhaVgfCQN19iENBOv8i4hu8xecck3qImyZqqHZeP8+ja26OvW7XqVPPt5jhTcYRj2/OKJ
kovzaLXi6wjwpSb3e1Gxb6Nz/rDDNqAwoKM0+uzQwQH2oOau37nsfW9oF47YPwjO9hdMpSY2yMp1
S+TW7kv0i5lOQ2gb6CQt7yVoOViIdfyaP5wnHXxyZTwNi3KASJjqFM6/JJOOKr+0O8v2st6eqdKa
o82vq/x8mt4jcgueMD3VdL1+pz3pnHL+WvhE06n5g9208wkN5ylpXxdkia+Ix6fOih6qdYucXDZL
chBfsq/uLP34StCLpQ1R4bBHVJflmKI2n6DMq93QnEp5+nrFomnZ+EU+0G2611vPKnqb4jPElvts
TbAStjqTUiBuD99eSmm5Tg8QYXn66c0Jc/pPeU6EEgSZsOE1DClOpe2HROHyMjr7AZRH2DuMwmih
WO85oMRdOOETRITgYO5LIwLrYmegTmjFah6+R+yL5o8ae5iHB+FjHGBy1vmGP6ES4XDvuxNOJrxd
ehvEjS50P5/o2tR+p1hOkOPEJITS5oP3JNOF+VRLphXapQwI6ju83XC8gQHxQvhMHMIJlrRd37/W
aXN7Lq/oZkbwPZ5wMX5fFNWoYzIYbifXvw+RVEokgHCE/R4X9Om1hTkB1faFhMU+PELMOGQHIzsZ
03B0wzm8MDV5c+rVoQw74eMKFaz9IoUY0o2MgjpwuDbfccveskkE9qcPaXuvtv7b7X+H80N6gr54
W0E/P2YCeg+5Mb/7As4HBysg09X5mhNk2lhNPHOzaAbW9Gd6sEVQbbRAbLiHWhWUw4/1houNUzaj
rx4RQ0Bsd44sQAKw0b6jRhJmQkb9wji6x8k7LDVn/+xzmNeAUqGzoLw5HAX2+emiShnBtQTRgl5x
hrCJoB/uMDTe9R3onIrwfRokryj4abveiEjzgd18QIvkcjVhVrm+vCVSaoJ0cncnBeYPC4U77LZ8
2PuP32C+ZXezTtAs8OUBW/0XxPr0aSyxusU5n6X6aaTJ+bu0fAyJ9iAfO4koal+HNKfGGmS+GhUY
p9FM10FacHeCCrl5JB8nAKEh1OVOGxFM7nQXCGSylxVJaOzxsiX72pQCFFaNosa+crb2e82Hunlc
PiatBfBG+ZoUkmz9eVvr0Je31GDBejDZnngeQO8544GHt/GVcb3AWXn36jjEkPP8YYVKj4vilhS9
GTnhOi4FgMJcwV3DDuWlkfaxohXr35qq4vwViw5laO9thZ1JoW5u3p5NWJwt0ruxWqbOcdiR7ISQ
8msCFMLg8hGic3Amv2WY1ld5roU0NmHf53dvDkCE4DKAg+xwJfNr7mlvNwiIywQKtG4QiXgVmCkf
SN90etxt+TGn5LT2SrDffRf09BbA6CdvoZ7u8HX5IIO39mQfLjs9619+1R4gTFnkt7wU68ammwJf
4DDrUzQ10L3tNLR9XgZDSwWPmtzoOLtulk+nWKMSL3wQOCOVqLSY5O8wdX84uxxQOiTjbjrVkZww
+nqbATs7P9vX2RnLEkC3AHOWVsj1BVxAFwDiTqu9iO6zHPwL3MCe4skE4/mIcJr/flLnOfrudAvY
7WQ/n72PhScHC/gISyQ/4yhT/+GeiGADSP5PRalF/N2rs67vghuRn6CqDu+E1Vk8N72WLzRMq3gb
9gMweVk8OSdqFgLoEJblVs9XFfHjeJlPeKitiwXcDztmJA3tfci0lEqwSbsGNSMHPddclFNp2Rrj
swuk7RiAmp8vOXO9N6faN3t/rOkK4M4+dmcv4JUISsvLzgfQhLFsl8+3+XskYAxqdMm12XlJNIsR
AugdvYfOq8cpMbtNVo6R9tKXz0uIYObC+rpQZ2F+4OoZGCMWRA5LugRoJLnWMyLSXpgcUEkbc9TE
YQnG8J2SZFqKsiCDnrqS32XeENeBF8nODOAjk+dAZASBgJQW5KWHP2dyclWLWqulwH07aWHMjrCL
cznBfzkwId64bks5/HMNweQzRetiwUvCwO7prZhqw468uZ+TfV5UmfqPQcokJmPix8C741YxRikE
abCAhwm0SvIBVY+JZ0tz/9fAcoshaY9YI4F8oYLcmU21JGnKazcDGITeOcenXNv02RO5EfVq8Vsa
n+xZqIRpsBjCtm/VD3R61m3yin5AVOIyudiR4dVTObKW82coRFNCHFc57B6tsoRSMIclPL5bnKaH
9fwpGfOSGUy2YUMRjYAorbJu/Mz1GHu4F08OG7oIe83PBCYz+3n5mnxZ8+j3DgQrm6gP4flAh9Tn
G6gcYEFEkEjpjT1+YK3kv3JMFZI3Vn/Yuq4lr2aDiBuhNqQ75ty/eXfb5beUA54WtRHWcox4GQfJ
7cX0RA7HpaQZOcpScqOkBFyGx+hQ5v4JMrvbiuEZsD/M7lwfMnjRVBKsLKbpcRvCIe+nuphDdqxx
CFf4DpA6YFe9OONY0qeN5J4+vOtwv9vBW+jnT9LedIvJwxRqJAMJZchInyl88tx/mfjfApgyHtK1
ad97QLlGRpUZXt/DRO+UYlfmy5Bl3H7Dj27xM/hX0gklWQZGQV5lgAUm/FP5hAiTeYU4ykEGAy/N
XvzgFnrOOXvBRrRea20vX+wz521EC7b+rFchIcn+YWBD72nh7VRjZhUwd4coAraH9TE4Iv7K8exG
NMgk8CyNTTCz6kHflkoBjtGzp6Ww7ll248Zt+D01rNeg9fz4yZUwloy/3ts+fzC06+eYoOEG5UFX
nENgfGCUziffsHSGY7VGYgGRUfpiHBeSKFxCDZcqLajfMqQGLc+omaEjR/PO7DNRRnyYTWU/ohdE
/xSLD0l3Nkewiu0u8sKB088Y1JdeH3g1OOQ4ZhxgQVc++Ck6pjI5eRotAobXJR3VU3TzN8RZbDa3
XM0Ib2hkHCpa5iiZ96Rnfrk/6m1sM2uhbdt5b/hlrkeP0jh6gqOuc+fMu0QlKm/P8xY0i/hPdLF2
lCrNB3OKxWqBc+xTRuvKGb/eR3b2ZLysaVH5DSTDRJ1I2gGceTeRpZ07l0ymAaEW0N+wn4CsDzXw
NpZxXl/B/QFr7B1XsRaqgJzQrEw4GXATtdDgtJEzPDQRqeLesc568w9hlemK5agUciHCPYH0Dt1J
5qUolHhK/MJIiCcLCIH1Wt/5R6G2KdR+eIQsISZsAO5Dc75E98/PgzgGgQ+ON+p+XiIitcSM4BQK
4GtsWnEmi6pMhrQeXfe9YXbe4dUwPuaIY68HGOB9IXyCcgcEijX0UgcLLlAuKdUDTGSRwPKv581W
OG3MALg5Ajf3yfgKAs5bzKiZiY8LWJnCdfePUHqh1P8FQ+QuIiK2h8m9PaYD+RtFOBzClcSG8Zhj
+RxxqcHXhfg9hG04VmKck2baqJ+aC+Jk/NOw8owZ0ymP6RQzoXolbhOFFNizI7tEyiifpgMk7jBk
CGkf9g1vsJoqJN6CGkFqlBQVguFgnSAPCZTC3N6vMEaCB7bAIdQ81HAdHw2hdDHBl2eqE1XUwnKU
CbZKUYNL/qPocLreal9SgBgJQviD8beVZF24xjFRC8RQYjoN+603VaGPdk8QKUFsc63F0kPIFF7p
mKHlK2RNOGxFB7qXrTHBeJvyhy6f/9bHEl+ACF77/DFfJuNmJv1oNk2BUNXHLlAMtvgFIrOsMn7p
PjZKRNCQSc59mJ+RAeIFP7wUB6x9MecRBDd7L5i/v003giziluEZ2cofs0R3hFZYgR2TXb0VShcm
HV9AKrgjB/bh1c4YWHn/CRDRcUo3jgvCWMmnI1R41GQdDTbvbXj9YLXYWzQRypBhd9b1zVmdj69w
35kIeiSURpi/gvGhvTSpTgjckj4XZ/EoEAVu1RJa3ktmFcMMe64NOSWXgpe3WCVSlXYLzsFljKcY
2npG4rD+IJpKuYMhCMWWhHeCxaRiVh7HnH6hPMMusUINAKmjn0synxTpSJvGH1o3uIk9rvIDMk5Y
Ktzw3wBPrPg6aqe9PaIUG7OSEzJA+9yXx9k/6M3kLFLSa9LxgbjdVXgdSUn+QFIx0ye/+hMX4zJs
JwPUJRNtAs+7Hp38E5YYUpgNnp8ycpQHHG34fdtNHv7KN8SAMK+DpxHl/Vf+oeEkjgB6IluX+y6C
Jnwfba4Ob8/jJM2yfwKiHtv66HLEjq7e8w8a0Z+8fzHj8VaS+YSKKJEKy00fxACbCJCM5CJYqpn0
MX5OxkNjb4Sw7rCYHOkoOSQL97lUJ8iZNKqdd4ChOSRKqaKRLw72L3QNvNnJx1nzVBiiiw2nymgI
Z7KXcG9zAmIZBWEeShhH3BBKL4yH9B1DYneM9cM1XYalXx46jk0CbpCDDYGRfR+OkeFMkmBOxBr9
Rc+kXNZe/aXcQh70j1hfFVKeJLVOB7+l6LimXfeSaVMThusK71B56A0gs0p2CPwcBzaIy0yAQ7US
crBSiwM3hbrbdj3Qh9UdWNa7unK4NKBLufhN+vaoDcAFDMYsi4ZEWltiYuBhIXnsuDaIN36Mrf8i
NnMI+tShdn3Opro153jkApAUQ1jo42Qu+xd565qCnnp4KC54aO50HAn/+UVwinygEGshE152//wf
q3htopCNmAvooXYUZE/Nr8xeaKQq7+FJHoXJIfYEe1DolOlxKZzHUFacqX9wpUZcUqJb54nNU1e0
8h2+Oq/RZ/QLeuRB4DTAtujOUAZHuGLIAeOXC+Cw5EgYcwD/1X8VCArICjsDWygC24aDGL4M0GFI
q5mUxQXOB5FTt+TjDwIGHraywNdzQY+zQvkvijtoStHOWvCxhndJjQDl7kXBrIg38GwRM4TsBtRE
OivKkT8vluIKldZG8vlpReV5x8ICgCyw6QQ4smlAONJPrsRlmSG4/dnjX1caDkBacXXHvaPPlAy3
EKpkAH4GmWCiH1BSBuIAmvWwpBviY345JJYNLEkRewasdmhsNJ/v53aScwRODp4CzOx+aDReJDYz
+Fk5XSgIUrbIWM7P9QAz3ohWsHJ7S8q7Pf5oaKSlTgjvTVacFMWaCDuNlh1BEuYhap1rKjVBGuxr
Rr2Snp4k80QQ54sRHj0tWSCCpnKEy9y4lz7BQ/ZvMnt4Fw48azz+uk6zlfwoyXPqFucYOZRUmMpx
1DmWnNQvnNRKnIOPveMyoZDANSi5bV/2APPUc/x2pxHCTXSVUiI68JH0IKUY+O9tlBcYlAg9UQP2
xULzGUYwdigW5DO+sXpP4YzYZrCyi2KdgphiiwWcdxIApcJOZ7/UW/BegyTQxe3ounlmOXXzykZl
IH/jW0Y8N17UkE3haRkcwrLWviUMCQwnL5jtImRDYE/f6S3W/Q3htHVQB/Tnacgrp0Z37vCHdaFR
wcvZeZyRuIDUDuCWL+g4dyFn2eBxhHjYx0TZ9W01pbLgXgdYc+VW4sqky1vUbPW4/qfBr+kcMyXl
lPFWGTWHPPKJo7G0YoZDDiNvL4tJz7DWayAa1Q+tGIG+zIQlhdaEn+Mt+JbAELgFZYrIiwUDt3+f
Ia8ESlJKUG28HTiMxOwZI6u+xjsD2sVKN5B/qIbANnKj4CdaR1PFxReX568gp+rDczKZonTka3lG
3bGa9r8sNXpX8SuquZajYHKv8xVGzG6LVQ9GJ4boC3OESQo6+Ukt/dBK9DkDsiG/yNidyprIyoHF
gKJOCrjMgOxDKCiy4RavWV5U1swEVwYztzXxGH2n3SnTMJfpNs6jBL/ZNzDhHp/kOWCubXQayu14
dz9j+OMYaXftav2o+WpG+TQljC/obIedClc1M7/SaUNxc7+eCmXky3eu8BFbtekxfUw/4o2jWPre
q65iii/jyfFjzUTba5i/P2PsepDhS8JaGkLgYJ4asxgwXx1ET0hAi67VQwx2WMsFroXd+Q3y4Udi
MbxeuHDGyOAPTNRQbb/JrQJhZ+poKd5qqCQ18HNjjcasEBeXGIbtOsNLhp9PFp9bZlCXxD07ghMt
5AzDkAMBr/VNXvbs9tcw8wtbf9+D7gStadeSbQVEBSJIkBDMt4ouR7XkhwIlUyPN/yUg/HZ3/P3Y
P4h8HUeDFA1/b6GMcXIEMedgBz/pSy/fhn0iTYVlUS1rHSzZS0uURNfBRYvrkBQ9hN3jTqElOLKD
UEhNWSPOlDSqd4ERCOICmkAjzZ3zAXEEA/EH8Q4cFbRzdLPvQ5L/OONemCMDujV/Fag2+NiBjXR2
9pcEwp4F6C78c7hnlSz0rJc2PdASaFX1TJqS0yFnenCP7vQhkkHPaXcJ7tMy5beXH3mg7o84FZiS
7fs2syowDPApXAtBYUPHS0H6f3Za5DvOpry1gM12HMg+XzJFpzTk3QGvvMT1HsHoWsoJpSix75Xr
Hox9ThgpfdSFMZEaA8XdlVwDV6wDHNxptGC1e8wqv+JoHv8/+Hjb/ae6wD1K985r5i+L3tB7YbNx
324NOM3YXwkMo7DlSXuQewjI7Xp6UrvG2LQzaCKuNSJFaxhIv46D85d5cDxm75BMIFY3E3KmJN6/
6GkpsEH3hmKOiu7NmYLeIMCcpLSxKSCP40p/hKQJCr8zhyD7sg4z2drhJMmVfHD6grMBNhhDl7wL
BaUL/YmhK5MeoHbH5GfRpH7i3pyjD9DbMOlsrBe7BBDzksZZxj1oegw+vZUvf950Jn0Pn+IWEZop
tOH3yDTIoMP+053ucuWf4u7FeYcPVOAjNVALrfjhTkKRj8xbDsv+TAiJR26+rEMH94cVnmmvGCqe
OQW73vbh9OMmxIsr6A+ZcUH+dFt38PddNh7UdVquM4BshVAIxh92CG1uJGRGg7mgf8PNnyA/7zI3
Y5bargHF5bZlgWAtYHqHzZ0r65h0uXs4+8e7a98F/+NchwHof2bQGBk6M/J7IRVG0in5WWcbzJFr
JkKThq+zMBcnt8LoAHgZcl3IxRZi5mFTUaycfHoMpBPJvxN38dlw73uP5LZ8FQC+IKaT8BNI34Fy
+3QHoT6Fw/JdH6MqVcInzAH/lC3AA6nTT972NzLEtoy1YTvkcGNsz9QWNkIXRt07+Qfe3ZZ3btWI
GUb0XaJ49inlGDb++wE0dkogSVmUGzWDfPbkY2lS8RcdAjpQRh/YxmbA8j5tvtkgfiOsAyjcUNJS
dujDft7afTqj8LSmJ3zZhoP3di0xdCrNXioBn24wF7ntOAunuA4/LFnegg9cSHZin/dEjb5JOX8x
lD2z0F5uS8Fq/9izgrXCfHFyFSQXyFn9VYSQY54wCO67H38VdKbSMe0ePMdfg5vpHBGEa9g1kGRx
I2CWSf2MCwM0JDv+1R0byudJMMbpMy9tEsOHzcEFMIKsQEMVEMEcHPeY30KdhEPJzFJg4t7fqBaX
QBv8o16ZcHBJcZXjyMYh9So2+SLJtT2Rd4wdIFz3LtNO7pXHGgaWU1JwWvXw6pLKWXLMMVm6cSFe
oJvWvs7BOh8Ox+4ggorG4GRNT291UTev1sez8wSlG3ORMFM4uPudAVFl1Ml2vWW30JaP+REghl9k
2LhaepgZP4vZK5g9Ob/c8RyJxJmViAD25hzxG7IVOfc726eZBqRqRYk8zmgPZNkm4Q2T9GiKYfTw
N5tCQQfQe9nT3QrzRznMWHGr1TPcuKljyWDwWj7qfXviCF2Sb/chkTrKT5STdt8twE0oVIt/6+vo
nNwX9IDJJSXaVw7XuUrBhak7uhQvIMUqqRqVKyAT+L10Dwn4l90okKFjMEfmfoBcw2WRo7hjXMco
nm94S1aQrvkHl/dR1QjuL1avNBGRvUnf4dF36RCWj7zjNAxdIMbb0Qu91SOOfJtFpufPmGmrInbc
WT59AV85PnrXjdSFM+P3CfeStxyFrFS0MwEx+BYvHsXLmlcCpaRU6jaw1ePOnKYNEqHkf0KuiNXt
DHdn6cjKOXbHbwKvuuDPAHHCtdOvZu+7uG1QY+BjIA0Oi+s/8yg8zyQi+IZuuHAuIRNmyAs2uaKV
o0xW7sn2mIcsuh8hT1cFliFTWg5+5tfyrxg8KhSi37Qd94GdqXvTS2p6D0kVZK/BIsIfRol10c1k
EasER4lNzbUjTHEoBRXNjHT1lyzyKp90SMTVcbmcGWNuJC3QGBJQUkpmF2WZMEGI8w6U8uafU59H
TV672o4pfnTE467yz9Ler9pI0T/Wls4oY2aQ9uPPgvDj7D2DZ45JypvCrnZN+Zl4DtyxuFC/nmKP
Mg9eLbOQ5gGlo51LCjKCEWXdSbGRZbmy7vav+Wt+Cr44pePuS8SW3c71HOYeQNn8Pv/dHaa84C7s
SYnAdrza7eS1qzuPSDppITd337wsbugIe7QP2X/cvng6dTB3IdOo45XxGyCsKP9H1HktKY50W/iJ
iMAjbpF3CAlhb4jCe++f/v8WPSfOVExPT3dBISlz5zbLvFo0bF+v7o4hdVJL1+0arXS7EVT6tw7g
AE9AjzO6gGvrzRE1e4Eukb8UcpDVpA6NNlr31/0nupDDt2mUo0kCfLMAgxy78ogoQtNuxrQSnNe6
7jyiM1iUJmFfEKHVrLkwQjxRGZPTdKFRbX1jDIK7qkEBjoO6xnEOhPVuDnCVhbDqgDogvJA3GXaV
TIdykckxD7uizH5UYZiJOw+VHh0sTXmOwXsRkAW9Qf4Vxo302F9nRDwHwqZbnQE8F9QCdI+Vsvx3
ZH6UYeRJYZ+2HEG2QuL1phtK3RBV2+EJoGENrQsAGDZ6oOTeWNyb9E01X2L7KGcrJczfx6qHUos5
x3ojKvx9SL//BU1Pb4XdVas47XKRh+TpUkqAVjSDtMkP3jk9e6BPVxhXu+elnOuh/zg3X8NhlZAl
Ou5fJdIlxBurkBohAphnW0jiZqoLuw2pMO92C0hV0eBMLoF/8dLlv4O70jEysNhILHF/xFthRsu3
1+xIblNQeJxm+hoel5Ftpkx5oeU0om9ytk6UkRasyOGT1s6X/hBa6GGJeBhoJsz1eIrzlD6RgtMr
pH8Bsm3zZMpZSSdIm6hOuULFHK46MC6EBAL479se6M05UbMc3t27yWPCJmuAEufsTn3drXZZYsUh
mJAa0GnDUVmhaUM0ApbUQxb5ATvraQ4i0+wqyahwd0vJJxVR/hMY8REaCnMXcUDrF+fjyh6FwaQ5
otUU0fRYUW4v5/3aXZIXT1SB9IjUZNjxZjXSgTKFsgB4aGUzR+AQB/oOVadN9oEyNv5RI7Wv9oCs
HtiFjOyB6zbshTuKbGBHfx9AhNRpFRvYd7cKyAbkZPv+x0pcfogvFws8fGT/Baai1BH814Tn+7Cq
ZIGdTilosNV5wPeAw40Utx4NismABRC8oqIDRkC2JKDPwQFByBkVnL5uPX1xdgH4PtAyyzWxsIlB
Um3NIXZi4nGk+LqrqaFtkoLCX//QazqnXwP4K2AoKUbYl5eLpUoSDPYf8mucZBMzLRRaYPJ7TAlo
1ECJvrsfYjPYXmCab9LdqN1TFd+7+Ue4Gsz7Pzyq23CGDYBVp9F46G1S9Ut3biWr56U2oHy/gsCF
xIGjAau02ApGRnKz7IhM6Oz2giIlacUEALS7kZxWswkfkOd3Dv5K/evbKgTnNnhwFpjHPeMIbY3e
MWhPWhAk8FB74YtZ+7+XVUeKTkBM6uyBWwHXCU91XvUbbWmHk4L3GpxecR0+jG34byx0aH0gOE0H
zKrmCONNq2B8nl4VGS9EXuhN/NhDRcCFD7IgCnd+9AnANwI56h5y2vfIprNDeJgCLSJxPppmu+hc
yPxucyVydIIYqb2DU7TCX97f/NYS4Y0VJjjl025w8LCjb5wLrDLys6C7JMpA79o5FI/k/4/oS8/h
b4ACHilYw22mQmEHbIxHCyeeqlcPK29uFRkwjTYSQghEZu9oM6AQfJGK8IgmBqvFsOsZ1eC8NiqN
doOCY80Rr2QaRKDAZAjhGH53I/Bh1YyHUVASi5jO/hPQyAZZCs5a7TbzwG+hRgJQCI9sM8MkXXMV
OWFX5g1LXUtqDsTarnz7E7VrkIQFWi7XGSxlprLtW4DXE21VmrpMAC608hxaqbTbpZcENmdGsmRI
WA3Bv8zItr3m24VCsmINc2BQap97dy4O1QVa2GkT2Y5hMT85FfuIMmrZrTrGELO1H2RYrSPUIOGK
DDi1NN38dCrtB5yNsNSecELmRf/zDLfLb9qMa2PO29Ps6PEqv4z0Ic58YBek5YZuLOkTWKSja7Sx
Itu6VhjWY/WXtu786J5Yq70K+Y77BMumpO1AagcwDetkp4r1zjtha367v8s6TbcxyU339GOArQNg
CZ0Jd77armeVM7gtVO+wIjHTk/10OFH6Iagc0lbczNE4SS4vC429bjN6d1TLUcp0KNxi0h9n31Nj
tYB/zpZSUJP9p2UhBNe/2A9SRR6K2F/4wQTNiMi33EaVrkbz1wh5s79/M4iVh9V3uB29UEN9z4ZS
Z9p3NOlEwgpg3WZQiNaxeoLNvGa9z63w0LR4yk8Z9lymtNNCNEGKTAmeVv88HMbwVZszI2C6Iqma
DZo7kpNBUAaGNvrHtKTOYX3EbOxNOqn5ysE7E+IpEoISmZ/0KEhIk0P/yfgWq6wO2skMQbBwIbZx
PyutLyTVdcRyO4TbqOxSvDHHKprjJuo6V0ScnhaQCLHdq6m8sYCL/DQz0rcs0Kb5BlhJFTmgJusP
BIENAbVGO+bu7GkLq7CuJP3yWLzVZF/ij4oZGlr0egKWdsj95HGvEiBFgDqsHVMaZHYsiBbgGsYP
XrOhbueOrUBbnyEc6BSVeBFSs+wSEvuzyT8lOjckEXcelh0y42iv80K3nqqgZ9vNQRN65bSCJOCX
9bGzlnO+z8KyApWvWJAcHLXAuOGwdfJCet7GB6bECUWLG0MNinvV89D1asAiU6YEFjv5E1gxdS8D
q8visrMVEturKnGx1kY5C+MkFGWBCECrhFy/vboMa2G1iak/RfHZ4NpR+XijgHx06mBVECoLsbFD
CWhWgNVX9DH8Zejbr8PXQTnaf3ywG2i9SCXprYNMIWRwOe/khNDa1iv+MBIPrzZxqiCByEk7E3Le
/NGAg3/z5k0w5Se0+NsfPExo906v7mYWUPVs4UpXAuGnAb0D8l/HDSzPgcpSrP9K4y0w7atZAK8D
L1HpY9Nfar5SYDJB7b18aG9t6XjTweV9kGV3/nAdnvc4CiUGQgzem3Oaj9ShBWcJ2J/akOFbOD+a
V/feO9JmNDJkbMbSpkKFyh5TTdUBjdGE4J76t/BMO4pCtQpYs47ACOtWA6yiu+oP5zJR4DuZrAAL
XQMrxfIqaubNiCZDXG2D0FKz3RxibBfc2H9PphQnm1235y5kn0xo02PVqrafoyoN+g/MZdLZS1ia
U/9SAyo/+rJr5BrxBONw6q/XKMpe2UBI4NyILxLIBBnH4qlmT8aLA5ifIVX56E690bSKoHEZI3sf
+v53SlhqZ4MpSdUqsO8w8n61wA+eZ45zY3Gg0Hb3K2BxoCK61+i9th4QDZEAWXeuiMzs4JhsULVZ
ZXVi8QxKu9RfwEaRoKKRinCNJqD8guKUkwN8mDb5mIL18P33CGQH66uGajJkl2UZsSaCiMeBLm3B
rTXxF28IRKj8oRJ9o0/YGdyXA2bJTybguZ7NJI0T9Bt4rF5AoVELDn7g0bLgVv0Eph485YtngMyB
XkObDehd3OwYXDF3nsMxRuMfB5uoiDAJLZC/Q/a1rnOjj6HuA34KiRtfzBzFwp+MDXobvIzeRQXt
I3/oDIePP+RCmGUhAvWb4pSiVxuNrs49d8r97fzYKYAcK9EUajeH15ycjer7nIEP1dD04cNVg/hL
q2jrmZ/8MEOAhqz/Fe06xqwZgLpeZw13gMimDaHmNnS/wRoSR8WtpNt265yJfUbPnfrIPDgX58xy
LwSINrjrsGiJIodydXTJ/yi6ttCo/gopo1v7TTfIbW/oC3yxKX7ydaVarSfN+BvsMLpKKBeh9l77
JCYxMwZ/kux8HE42+fbvaz4mLQyJ2FUoO0FFWsEEqdgk/zdsG2dFICh/WLRWai2kggHAqiO7yk+b
FqkcYPFRITjA2/hSD42MJmUQjgLkixArgyMJBlkkZSWpdCW4RJPuDq4Ozw0PABGh+l+74AJK7G//
+MsZI5Nb65XfOi9ft+CW10gajsFrDqnumYrA8plO2uKuLnZM4xCITmDdUy0wT1twG+jYWKS7W68E
gzM+py9mss8ejb93bw02PoMsa75BS4AHUXFB0//Z00AVliRznTtNNxTrgbs4XTPo1ep8xltXxcSR
Z8J0PEXa3H3lFAybfJ1tM4guJMSXzqFT+SNwjXnKPHY44tlpvjKbwcnftkXvLFpPSPtwJxJ4d0GP
bN45p1duDDNl8j9ac1IOIOgpEnEGOUs+GP1buOaknLTBU0xaiTkGkrasdFR+ATsWW5UFMBGwQsBd
2WJb5THNpBqUl1JClogxmwHvdGYx2x6yBP42vZKEWcjbBDsYLajCmHubqn4ARBWoOXqWlESQVKxL
tMqR9p3dfCZB3tkg3pZYKayfJ61HDD96NPhJ30l0bZTx3V0PcOx1sH+i0GLeB02yKftFu46RYIku
yMrVf+sJNF9KJyTumFw3XGkHwDXkKkoxQAukDBgHO5tkbRc93GuPLjGsMXp5xxhY0xYHiSl4g/Z3
RNvvBfcZUkwxNcY19AgQJUvvHOiUpnT5QYp90cPSyES6h4J8v+kBdKqZOAEV7zQFehwWaibRkXur
xdTb0IXF2Ng9MjmfPp5Oc3TG1N3ax/xcvge8QZd17L1hvY/L08Jo1S1PaWrQuH9x7uxdmn82D4BT
gEZdwUn7Ma14citI8Igxwv0msuNLQ8QkPv8Bg9x4TKfRxFKyzlnQV+cUJeiDDozH2mECynzHrhZN
Y5vW5hPc8hBj/o4u3rXk7KYGaOzO+h1UOs9nehiU+F5s4mA6rDSFq2e1EcdVIT+R0syfBdBfIo5d
cQUJ8KtkxN/jmkAAl0usptcUvQBIApxViw9KmlULJp63wkl4vLIY9XI3nm+zsdjT/VydLShCLFUG
3i6SL85nADwCwt7H6h44guEXMMRl3iEEWw39nJeZzo2eJCeLeCsLsDc8IBRXXuLyEa3a7+EXtKZE
OJfkvUYPGczn6DjbMGnD2Mux0B4NY7Q/tv5m+URQ7Dz8IFiJwS8H4nXTYizY4Ovwd7XWGIQBn0Xi
pVWHTzYDINWpDA9/hzZ56TpHpqlGzyN92Tgem6uvCVgMRi7sH0aN+1lpAsBw12bLoOm2zwVb3AA/
RHwKHcJZMSC5L6eHZX1c6vYnMAlINOKhFFuEAq8kak5AKUGlQSWXYKw6LpHeK2McADaC570iU+Sj
pYhcSbOSjhTNOfCtB2RSjtEaCRqbD4T9NFdFt5iaRVPORws6zJZeNwrXTJI47oXPqGcsDyWR0oPQ
sfgwQ5Sbu2ufpxUAsWFWst3SjgaX0PRJjxqRYbJlKohNh/qEQHLdRhfoiZMwrUucwnDcJP1o0KT+
T1wTpF15/EpL/pq+u7AufauPpJf0FceJ0a/aOAVg1zkrJIcDbXyk+PhuskTvTCyyd1M0TR/OnKjE
6AAQLtB4MmQIKaoVRbkABDu6Tbdu37CBO4YCBBSii7eafqUUWWzDPm8Vf00jTC0EsiQtpu/HQWRS
E9GrpnTb2HWguF6VFTh/EgQJZ1Amzzb7oDEnuyqQMoTcB/Ii/miDc9kAL1LKM9J5Zqh8B4WQR5PS
KeSACsOQUmA4rLT6h/AEjgLHU6olB5wdijonEvatC6toAGAdaSkwrgB2XFpw6h6GaQolykvT+Y1c
Xu+8juTdGkKq8AG1eKjgVQG3pqHnqUv6Y21wS2osW6YCJqxvUJ+0Z1s8nzmXyrug7+3AjaDtL1V0
5FddADiZsAuGDbMGbo0QRHOswE2vO6ec02yE9wd7xCe5AYpdkxpBQdMsw4SRQYyi0mVsTYmMQzd9
BuEvllt33dPAgVap2EDqm77MPh9HmNqTSDJtNe71STSC4HZxMQxFUib9LMkDIYZu7cUlhNSZdWYl
4NAgt3sVyS/UqZTpVAwgbOVN0KuV/ETv9sIeyQB1zBAiOg63YGW7kz3t2xXyMVcS7m0Egr2SFLzr
DCR3CT95hsB/5XEhNOIzpSY8VTJRgBwfekX2PjLiVX9LU7RGvU3JSReYLgYRdbiPwIS5G+bw5JKM
zlOAFB4NjbdD6keOzYEBsrL6sdedFYTQYRE0X9+IESkNUF3markpvAAcwg+4freYeqHvkn7S/nxJ
b5q6km6BDKdlLG8AQYhR1YybbP0SYb85q4BnBzWO7/WhTRpdXAqADwCp30/TJeXdT4sUBzcziWNg
LNE5qiUhakwwbNLNYLKge8OS5yowNkBYCiznffiecd2PJThOtKAQlwPNSQo/rCLXNeH35WAHDvOa
b0f1vtF/5xMEN8tooE9cI5CUbnO47ew7zSEX/GTeyPCcIgBywJMDsxpY1/zyh/Ddp4+xbIA6WIDq
ID/nHlWGFInpoS+8/TkqYIXwdI6RdodBewWpLlooKsb1+GB5lAn5bEirmtWs5+hK1pRSVFFLsrvZ
NmpF0bGgyj8O1eCFRse08IGm4j5/ggKRBSXHuLXxdqE0Ma/+pY2Y6DeagErWTWwkE/DX4gygUx+p
LhgDAEFrSmpZRwAhR+I53gy8krsPxt/CnMurBye2GAtd5CNQ61Y8djaM/CWau3Gzlu9Mkww9EqEA
qLkbIXqtiCteAvyRkh1kD6K35OjdY3LGu+CgSkqvTqYlXiKbx1YLzRVmIeSPBs1PGykbprLOZy7o
Vr3TbOOUtKYeRsq2gkQQpOrFJ35lD9RiNuYBUGz/7n9BxFIGIQ4x5/B6AEFnEWBuwvxxQ5n2RZGT
Nv7yzlYge0J5TOdV2UYoNq0umtMvGSmmLzirIZiO50nL7ZQ+JvXGvTVz6f260mivjxiSIZdMm5WC
cOsgjr3HHAb7NPgw0HfAQe+BIMuFQd71wutKtOkBTrlivekCNjk6Ad5uWnkJnsY1AdfrIf2Padq7
+0zqf0Bbwb4hKuWv0ZP9RvsOl3UFtIygILKZ4hLdUTbdtLmmW7+OycAVgeF4DWw5obqSlqQc7Rmb
M6E+z3cwXnCcWj79SUDPqSJxPNacxLuFJ/3Y5FmgwCs8731eG1aG+ILzyAVtp7CF4rHBKkQHCgcl
UGJhdNn5iFh/oDkRsqyjdcaUKkksEpT+nCWy/PCk1XFqEpcVMdgrk3SVbbJqoIQO+C9vJOHpCjcH
Vo/e4cBqEeaPERSFvxlrBSOIaguPO6GJymfkhUccSpCbZH3qv9KIY+XazdYq3GXY0RMP1IJj3yGV
i4v98pYdO/CvJm7VRG1et+2LvL/IMptMd47GGYZDyH1HuzYfKlB0owSnEkA3u+I8uQUb3lgauQ3m
KY2Wbk3+RXFWmH/q7Sty9UX6fv+klHNGxxKARd08kqWAEtk4HoMRB2zNdaQ0DH69gdqsTHxQuOMH
tGM6RoC+8ariU/olEJ+I0/Bc9O+D+hl8MJkw0Qg0qIFBIwytj2L4of+mXUj2wZMkeoMP1gekoXnq
E+dJjWhIkTZ94O2jf0eHk3jxIu8ajoFF//shkpdXQrLP5TXvFFokYGOmgJyc+PSBXw/OOcV/v5Bs
FIfX+apNfLkSgApdg8BppHoEEuArOXXC3sceG0TNXfZob45Wuf9k6f29srOzIo3vl/J394VGOLrM
yGGoIV4mp0SPgqwPKWZpXh/9K9H49EcTxWPBELD7laFMafbR2l/7nNUsQ5TXuSHff6sHH7TVCh+0
plMlWu88nDD28+oSg+sSHTzv7mO7nT/gbr3V0hAVCU1MChw1j1VlVJyvVQdN4jZZlVoIzRm3Qiuu
1HqM6yfzQ7/Tu78c8PApceecHALQn0C9aamW+3XWOlYRX7+APkC3FhXjwmA6jfXYZamWcEBdaZrt
JNnO2rxxK3FGmlkSv+cY5Zf+lefvgG0Shg/8HnHiSORAdQSyIH6H5+CyQFhTjcktqLAeQu2/MIug
cJ61Fh0fcg0sg529QxhUzEJ8hYi39+4VRgRMjvhgNx0irsD0MFoJRzVnvO+svBpo+DLLlzsQ3dgZ
+46WA/ULWqFH/DClAUtXglPk35pEs5llOv0SJcXyKdqcKq4sBBTSqkEBpsoJs7ZsxiTnyxRt4AKs
27jHEMg7XhUNO/PzhMaxAKx1ZYm5cMUgClmTIPFYmHojSry2Dioyhl+saXh8ehw/OEH4EywI2ARs
BaoP5BxjlayKp/yd6fDOqh7ovvJBmLYQT55zNBe9hncKzl39v7TC5Y9EGq5AgbT27/8IxyXU59/U
uZheXJg2JRXuKPesjt3GZ4wXMqG85GGJ4ShsrxGrpnN8dnI5X91aCYn9w839hQ+vSywGzl/vnWMk
WOEwEMML+0FazpwbjN2+DD8so8NRE19i6AruJUZklT+TFQD2m5Y4Lkjru+sEnhjOKRYnQIjSFwKu
TXzOOS5l0MBZG5zG1y4qp2dIur1DwBd7gMBPzGRCMazQulag/aeiLw3uMlt02uDBa7OVibT6FdQ5
wVuPgYTtiSFvnv87ybkreqAZ0qy0MgCHZPinZlp+pRCCzw+kKMTynbH7m+McNsnPjkuyGfSReCYQ
xnBjyUFMM8jgTCRjI9NjJtHKWbc57BIUZdhBHAMsAruO8ax+naKtbepV0tgWQUjX8FPcNsWG4Ry1
iTDexlP40iWMp1Ms/fhvHo+1zMfo8vMroZXeG2ti3eEKh2NKtyE6zVplNLN0A+wxhqhFc8hfh8Px
z89WcZlloc1A+vq1Ep4vdd54iset2Fx87t/94QIQAIOptmLLABxiXrB1cpyU2fZiNmrFcu18uzwL
uFAuN0+YDfH3vCUv//+vPEclO/eTPBcFlivf2b+fwd7eBXmWw5VjaREP+Nl+9p9trZ39e0zYGRIn
+DA4K9g1j8RCMcHJWeS/J8hPnjpf8hF9u5PnudaO/BFWAQ/TXZPQ6G/4vR5tzrviRksfhA0rP6Df
B1HiJd+e36fGhsdP/u/DL/Si//640dZbZz4u1Lya9bKYZXTY+NB5EnMBH6yDf7el9PtkPOgpN0X3
TmTCtcVGgNWDDTo2J3CmCIMMauQYx9LC5OJHTXqjLZezgKaEx997EY+JmLrSvXVPdgxsRFaiv37i
lVw7tyHZO/nBO5Dq4bLh4ARwIwYQtaMpTLHg0+dJaxVpLeFANx4rnUCMv/xbIXJyIWHUstCuefqS
Jb/zq17A+cIeYsEME5rvTuzEw1+bw6CItdDeK5I50zwZgz+Lx3FCYJIxZZPD+sW5OW6QgNc4BeQx
BoZv0gOgQp0tyr6AdJSnfeYjNO7MFXr8Z6gbTU6IS0B1DhNuFZziZgZyeTCJLlB24UUwDIiLdKg6
q96XvglT9thgVuPeIIu2K9l+WuxU2MRCDL86DbuWGXlt1bp6lXgL48L/plXrjM8HQoOEf3rHXv2F
qiA/hOlUXrBbq96qV+68YML0ruHkmdK3BB0GH7fC5Id8j7gEm7ezW8ANdYp/CnurwBg1+NlXkAil
MZC68D6l7VkflUq2xAvfqNu1nlM5L1Y8PdMDYvgLpeHGyM+xOVwcB/JYzqv2py0qGALQ1iSfRJjR
Os/gHtRisLTuDLqpPDigR8MgG4bkwUCGH4FGG2g2nZlSFqI97RRNKukHmLQbKArIW9iMilMN55p/
MLJH8TTWTiJr0ZZF8ddWtiRioIwQqFHJUqHVMG+mcubBEVn0MI1UeanWETROvBiKpOo1cgnWH9te
ceZjUjVpl+EFCSHSHEVAoBgv2feg8Hf0DpHRxcQWOrE0de6e0WEn+LoN64Tfwz4pYEyOZ1ay6u0H
8mM0RjsmyvAX0ejG9Z5zgm/JcLKEoXkwDygLXDB3OcUYwO+TQ3rLkPTxH+0G2Qi8xHTNNR+8L5Yd
XBSU1TvOd24zfLUv2SXbYfbUCM/OEyOOGnRJHSbkWt5keblxeG47uhnjB7xUMVZ1r+chDRHvA5eg
L28SneZa5jpgNKgXGAm1d5JuQnI1ZWYvk4pJrLyn6r7Jw998D8ZAxvhMXv3BuwN6rLNLj114oINj
F/Fxa2+dsV5QqaC3rXDu77BPolSl0Nu0a8MzezZ4LdXCLgYaTm2Abb/Ep28kVbJVkldJ2tNrKP4J
eY/LC5LK7VO/NNy0cUjd/EHGSp5D2gbNbiXR6aEGH5SpDy2Rq0OnVSgRwXV5K4oHcGvgPFLaeVoU
YnLB0mYFsFhYQTpltKIKHG7KqwhI9g2KJXEN8Uvkk9BAnjYQJ23f2GzksfZ97ZwhmDMHhuN0ZTeX
ISCtev/cvl7gTHC33E+RTRdbgC1vzJ/yLy61sZbdcRbX7As6zpAVIRzwDY22YZXaV2xEG+2V22wX
gFNWMmL24j2Fo47sQmZAnmQJeWBbn4NJhyEEpW3wDcE5AX/llB/tXv6WI2aRua7N8AWGRleF3lI6
a4iIOWdGNEFg/0WR60ONEvpBhwqJTAtOLKnMwZ4mHK66J6twrKREHtRV4u6UROuC7LzEJK4wPNgf
ZJT/HBO0s2gt/zxtysRR6S8XA7VObktIyqnkFHk0NjNZytcxNF/xyunOHn1kgrm2khkfEQpjwkI5
gDQkJPGqeAUeDUO+zWGDF2yn3hEt3fcdDM2i2LH83Pdd30UW2HI7LtmPzwH879yS15sqf52EC+Ir
s5rroMD2W9mPhZ9Pb+a4zLi0I2c4yZ4SViALcRIRztRCwEMbDT4lb7KeVZJ3c5808wgL0xcT9qL9
QDPxae64MYyIvyGLn4Tz12rBaBb7NzKjTUhao8J3Fx/R1+ZPj86JmuRg5z4Z2gamNXJZrovfiCPP
TiIUPAfBPlM1bsDM2rpyJ0vyMcfjt/UM4f6rdiwCYjiA+DzQab/T6y51V1//FZzYdATRWrfofrvA
UOrxZFyvtdYsP5emYmmGBTO1ZoGtgKQA4qYgIImYaT1tgupodu+z6wyEJboD97v7Te7D/o3+Yopd
ZEwKHn16RbCAQI+6n965e4thS3NvPLRSEPo/xRKIaGbQmyO8zcwd/04ctkl4HzwH6ERwgsAFxxHB
6GAMYb8oTSCX7Pyb8xpBNIFqwfZ6jErtun/VAwDkhreA95lfvbt3D6GiOxdzsZixEbgVmxYYPmCb
bgbnhrpaYW3XBvbgwo+0cZ9j4mhtGdIALf+tNdlKQWPfwHxVfouyA4telQor+Ylsya31cqeKhDh4
0O55EDdgrgI7bdExbJcsSNHyXcUtNfvYVO90Kln/Jx0aNHRK+Zc698WEeA6RennOfz5JQhsw9FjV
W7H0BOjoyj0DRQhX5qsrgKJVd/XXSNTzHUNa6X6T4wz1h+gYSerj6pzp94ODa+aNCEjRDzNVgH61
jdC475apbjg/wmc46SBvifmXfCquA/Iz5zo9ULCcFju6/CMgNRNAWcS1hofoS+0GKupCTHbgMHD1
G1TICQ9/QgtASu1Lr8Eht8RiS3zjRvJYyuOPT7/52/Q3/e1G6OLrcLVkTlHJ1z4aStWU42DFLLZb
St4ImsQlv5x9Oyc4rZh+YGPAHV+yiuhD9hBSiu5Dmro0t6opI64vTgATRBp+HZOUfitZFTkBboV4
TL1cCOHhg9wfuj0DZhS6Ee3wyIWeEBAIu81rWMm20w9tfRbWZ1SfT/JzWMvKnSrxQsvynFyYkg6K
CzzBEWQXHzTEUpGtD35ooSJRHSmpFtSxW6flSWYTYAtFRMhmxIHWKpunYaiOxjbHKoI2DYcKR4dB
r3Y9f9LWe9PNY5+3EWigV6s88+qvMpQM6NAOS0PMdJEJ7zYSTdu2vsBhbM+1X/BuNuQJxh3hHK4x
olT4jEO4jR64lWrAw6DFFy4cgmHnXArhGNZGE3s+B+N1wtJ0HYFutNX9/0lOAVO0v/ML2V3n2wUs
jQWqxrUAQ1eM1ubzkM4flbfOSuzACNqkYcEWX0DmC5yj+2gSqy+thQB3JdJX+dhR7JYFWpnM4oSA
wHkuKy3dNtqonBhqaFBzhxTA2FLq4DyklMrcUPymXX2n2qn0NOsmdtRTqpROE5jrPbg5jNrjJ1Dy
G3Qk0Ly4VLRo4+5bRGAqkyJbv27he+26koBBBpQ/R6MCjdTdzyrz3dKD3HJyZMBqi9RN5PmDxQ9X
W36RWNHptk9C2VZH17Axwcb0Pt3Fa6vEPidTJ/spxroITE45YtdW4k4QqgDgfyXXozfywUCaqXmI
Igr+2r4R7XQOkwAxJWQOQmm1yGYgcRktb374jxK46SoXINKSlCjFgcZexJkJrQwboE0aAQABMm6r
PMOpAZPr2cbXK6RNj/ivXwDOsqL5tbzBr3hQp6PAYfJy4wd4xsx6pwzbmY5zx2250ICj2rgy/nIK
fgOohfxEvuMQr2hggMP5HfH0imh9IOFhbcHwI22Dg9uAbLH9aUs54NVWoT6OLVoLzC8uPyG52CHZ
RoDctW35kRf6cAUJm0k5VXdZ3qYxC5SEmgoZkWQ11jgUON547is+YccO6oM9fP1dp0cLjg/WySg1
3Shq/1WjvwdwFDRXkR0BXw8ZJ0Ks0XkHZ1A+e3pxmjixIEUTlcwVP2C2hb2JkD4aKR8cneRWj/AU
kkzqjSh5q9MDVXbL7mOfIdEETAr3TzJIaN+5KtctJ/mJ52dYtUNLyRqNQNYIBzEyKAvuG+Y31uMI
T2ZB8EumxAeM+cgFZYa7tT6LQzCd/utwSN9EsxJpqOstOZ5IUBD1OPCWQG/Ih7+txW1U7L6p0w5m
DhQLfR73gWm1GucMMwfSOX15TBrDYRjHCdkDJ6I6XnQFEnoLDtAJkBcQGpcABIWDAXNsfRDclA48
w77PihgA2Dn8kO5q6gzgnuwBi9C+TLwZwmGZITkcd82AtwzqDybx7y9EV1vj2qRRPhBCA+miMvFA
1nd3Ou2yZipgHY7Im11kVq94QJyIZEZCPpDVe2CowfJNel/mW1frQ60GU9ghOBG66vCHt9iXFBxE
D6jkQH4CCH61XlDhDVsKosDZsICQqA9Y6q7EdZEZgFKM38nH1SWdwt3gFDbyCUj2rXsL9SUwhlRw
gbDED2+Sca6DI39T4iMx1JgbAkYStX5xkbOzjjWiPpGgiPudYzRNpBEZZQePBhGzQutfHXYhcL8/
B1sgNvuomoKPduqIp2j1QakhEQLwuo6Ow6ILhBbUqmIuxYUXCuRwpxlVSZ7gc1Gzdik2AEpLkER3
Ha3yVp0WvRK2GwNxi/m3NQcF4KhrQCTmtSJT6+/1f+Gw2N5Hfebwdr2H3pl409TC8xR5TpUxSI6Z
PGnCNy8kbplkcb8C6Zd/oDqx9RGV4i2tEOExABwtfBFOdn9oobau7tg4FrWOR3oV85yXovHF7gB7
q+mQRj3qtVFf4vjDkKUJ4lnFsc65qVpsdOlAQXZU/DV/OTo8JHEfBcyQjBsrg5WkAYM69gaznfUc
0DQTq4lLNAqrfXqZ9OnGQ037LctBaqphumTdv+ajUjPl7ARxrKr3dI7kMjjNH3Si1Caf0jo/d0lw
iV78+ptqlkJyz/Fth806qkfYrSBv9ZtoFU2k+aifhsAjX33q3+iZkJ+j8ENkpVnFx9AhSItPG7ZJ
qIY3Z70HW+UErZxUtUBXl0OGrgw+vj3mlfZ9cA9LxDAOFXpcbH0VIydCxJsBxMFGXbWLuo1F/kse
JqG0WrvsCztGBtGTDu/OnYCuo5As5xUKPWnycgNm5QeMJc69M8CzBamLqK5zOpE0LBVyMR9r2CuO
CAC3LbSqSUhmxMGos1cpWeBIU7+3o2Rb+maUkt4qRVbIRdaK18825mlYnt8ZVROhOP8w/OIcSJjy
umjPkVKrOUrjIFTnHaQ1KTqyQd6xK+k/Ve1w0lpnpjbYWodr+nMP3rlCEeAwFcSMbds9jbddbGnD
OqIVnSjoIXDRsjl8mjY9jrqP2xhJetuWfrUllqnEWbqG2Ufww+CjYzS7QMydOMrRgSxTIywvNthx
161/fjmjEWk+v7V7CIsqQ/jAiYcezF2Wky6F04scp484QbcYcBLwNpXozVZ4EBI0o3xRdxK2R+Qh
PDU6tiFNSG6R0dnEnZkidcFuwM+poZQJUXgGdlT9GXrRfKqNuSIB2eCt+/X0TJjvUNc/zRccGfQ3
UJJDoLJF1cm7mB35EUSAkZ0L5xNnIoN+CbOJ5XAnaIAxoUsOSOSB4giGOPZ7VI7vo3qPoAE4ApqD
FU+YF2ZvNWpgfa/agMKWTZ2HJiqAjhhnOjcgbTiHLjqSYG+EtkEtTk2uLoAOcDGPgZHVOg/480cI
ONAygFZWgVSt4y1fG2fS5lVYTn05JnVEfNk6YPq+I6jlIalixQeHx+kjXJKy8qsV9k4j9I+X6Fj0
/5E5GhIqExqIRAbcFjbQkx4VC1gHRMzY0UspFQo2gcoLqAZBM15uERNYmr70hS5phSKEYEGHTj62
Ory2ca3TGBlt0WkhDXCUTUDo/Jq0ii7Yw5rlfoHYR9AlzjVa0+nRefSY6ZOwM1PoN4dKvqvgLujg
8ebULEGtW0uOlFykCf0Uyps5F5X7TGSDrCfw/x2SHnW3/6TZhQzLEToKTnTwKYfxk8Dbh2zTuvY+
LZjuMBxQLe9Cd+JJcj5xjL11rqWk8i2EDpqw/VE+4lgSK9jgNLryHKUeJLQceTdqy4gOj4XkB7Ho
rcelF8dXDUDsUvh+VGZjITcKcPyrVE88ijVnHQhGwI2oHOG1ghQ6P0VCCyt6mvNftdsGl4nQKuIK
dRRmah3D3tCUsqiHOHQGb1C2COYBjj3AtKMG8IqtpeRqQF2vwF/zkQHPSmSn4EsGpeB/PPT0+Z0k
HrYstvV4HTywJXKuizpoSDR3dU/2wbf3h+q7jR4EL6IgEXZO+iR6aiQknjixcBJER7uEAqbdAsBp
7YvHmue8aOKi/HQ2fVgugOrpF71swJ3OeiiJOv/rE2l6lBbeuVNzNuEFdTGskmlvbrwrYIld2GB4
5Rc2TJRBX+ADe8perg6rN4iEUrTDfLupaO5WEBOtRasQdA3jY5Uuj/TZeXd3mlcGNH/Aviiru+GB
2AiLvVrE8IhSGXvaR785G2tWoVmfpNpKnJWA/wGssZV/aB8QdGigfZZVVkibMhr0ED4QNLK7r4O7
jyj7KkIeHvNTuww+itjS+qIr+mHQ34BA3BSm9z0slHQyyjCXblhRb2a4uK+ykn9SpiQnDzRmKSv7
UBR2/TXdCRoQihcf+wi+ovzhZ5yj3YVzj0qZG4nIq3MG5wlcwaFxSp9i5V3QsQUahY4GKCOmEDbM
obwaV7rA0GQFD3UOQtwPyTprkEQDsW54zFZA7UwuWfncwZMZoyerXnPeSD2SED0CEF8N844KSdW+
N7wa8qCs+So6SE5jjXAAKuZ24cShXXm4Buy0lvGymmur2vtAHiBa7dwrQKqLfUMGYWU+YTqiNNEt
PPt36mPDKm86z1rMML92b5eOvw7QgSO5WpDdp1nvHKc0160mLaP6/EvDMJ/kxdGb/f9GetTwnx6Z
/nOw7hayN0x4mKBjTXF3aSV8xTXvETcgY3LUgRw4dqkUzTvNPN9pDTruJJpRBciVc0Y9tSEXUJOW
thbnwZ25izwwq6AJmdYxvYGbSOl2c1hfvmoKzfAuZq7RIg3cqv9dO9WcXtiWSqHQ5kyudj+JNDiu
NofbPtwUwzs9ZTp8gpRzth059FHrb08caaQ2OIZuloTQ2oOZFASlY1rbu/BadQwu9hxDuArrPATu
qo9t+BrxNjWBrr/IUtA4/R9L57WkOBYE0S8iAm9e5Q1CSAjTeiEQjfce+uv3JLMxsbuzbQBJ99at
yszK+qlv3fsdJAjjvYqXTWFWft5/FhzE8BZx/7cc553xFU0+kfqzoFpC1IB79TcfIyOiim70xP+p
XF5bZ/pWenwKZtzPhNDpY+FpciCo4OZBFVdJsGLqPrprhhMxmmDl00SePg2yj6lV/22hlK9FlSsT
dwwGr96MBQ92CHoINmi68z4V/irCURaEp87VQFdjzsNY1ynj7KuL11DH9ooyihSN+2M/fjZmLdK0
jYM/no/H9IJgsLfp0+ExqwT9uzEGacWj56dOeaYkkw/yNmBNiS0No7L+VnLUpyj98cQ6EtCXG4zI
0Ee4FY4b3G3BUPub4bm4j2G0fuSTKTgNIcKHI6kv3H7qbJdjIq+Z/isIkQ6Q3ihHBPEXUcSsOl7v
nfwBCDQtXnfRsv/SOuZjaNZAN8aqgvFz2LlzEqmXMz5773TVrVH5MjdtdnkZJdzH5rSDOofuzRJo
Ulqs3O24ZR9YNYD+3XnVZ9zDNGtmrOC/nmEH8KGu7foxWB4M14r1Nf1VjtrGFIlXtZ8IfuiVPvMI
q6SvynE/fcZDT0qzRnTFNaOWTp09Dc2Gzf07IVaqMAhkGpOMYpE0utvMGLra694T96+9YAx6SvDH
oGd+/ueB9AsNe1vtDzMEGP5K1bHNCFOwMQ+bDryjr+YvZKUf+DhVIqxDPDaLwikkffChqyH1cJuN
wV9lk4sWwH6iNsAh26ra9zijUi5i8ljSFqYFceqvNMwasUlAIwLVkgLbYwkISQUMRlmnKRc5J+nE
hwIHnoMcRwZbNFVg09tUsxjA6Ic8o4mCoYbrZHTwJFZ7ouD6IzjSd2Xhr0AL3bAW07dmNUimXCDh
LqIGGWXRTUBsHlGlabjcaM1VeQfk7pjcXr0HJwRXkVu6Vmk8pGdoRnDHgK4ZS3LHoxHCo/WdEj2y
Lwohor/pC1p7tw2IG3J39xYd6XVjewa7ZO1Uxq2pVSkq4Sk6spqxC+E7vMoec9hbtI+PkIOnBP9X
vob3IyWUlm8nrA5pA4HbRTJU4RCVAqYVShSJOkCB5I0fvcn/gKEY/mLDyDpRI0S0Hr4rU0v8FCbL
mAe4+Jq4YwyCMQChnXYzZEN/EZVXf0ytcgSeQpoVdAGq6E5mJDPzgS066N16/LxiifVmPttNVgTz
FgZcFTlkWDO8McCIqt59Z3x9VMy2JzuVCyYAgG746RhMF8EaMqjxGwf/iN7z0WPN8NEXvAGBAGfA
H77H7NFBx3108QdpDhokH9L3l8kk72pIwEp82aZ2qA7f3SNsDlEzrRCryoOnKf84PowNTQfHxJT0
COGgSvp9F4xgEiZTG5QWwHsQkstSlH8Y3fsFFthYHOKiC1Sif5tx+WhILbiboEfUZ+IwXIy9GO5C
39Gpi1kA9wkg8IU/0h+Wdc7V6EE+Y/6FqU3bctP+w/FhhBlQH4EisLxZ5D3geoAnFI3skXyLQrDm
SF7bxrf8jx2HSqvtNsB5Wrh7G2QRG1SR0fQrRmQBnviwb5CS51xq59UMjHi1lDOjbJoF7YjdEwHM
vyGCBPKUaH/RzAMYCTLKREUdppEDgVIN+s0l1S91wxK7TOalncEWPWCDv4f8wC1UsQJTYJV7/ywj
JeWnN8xdru3z22QS7MFBYLxy+BsmH5h2LQV4ne6Gha3/ksBhJN/8P347/y7i7gNxKFlCKc2dEanf
gB8EnZCaEp1aqkATVW0y+r3fmP+LIlLQXaEzoX0KwNzqskytyJMLyl+kTEDdnjgikpjb+mdJ0JCT
pUnXfeD1EGDBiP9TsaFL+uphuUcUICCRIpblKSCtqEPpnBXfNxHiwoafgOhTWqgm4PbHmM8JRITz
Bdmu9jEe46g4YqgDTUweAzhhz7+bCtwh4PgkEAgsfCRoGElogXbOvpCbAlDEjyP+2jS4IgQyFwPJ
5guxtNp/Kg7imA+4FqJNCKwI1CmkrZnnsqbLd3c3Rk1ZMGIXQNuF2lZUCVEHTS6j76em9OPJATCq
O8qy9tkhrZp6qYjs2InOPnq1R3ozY/8ZSvfzT4sBUiM0tBApivyHwzcDGzm5KXysnbp1ol29z06A
+4syZqinwmM4zKD2/FS/BEHFL1J7h52wgw5ScZNCgX8X6DX0XQmT2lYJ2ht9G3aXTeO9fFPQcztr
xoaTeh3/ERkPyS7Y5aekxd9vKI3pnW7RwQTk2kZYJ3kliXPIPcO9T6qeFnOHG/6vTHbqKbkTx68z
oqXdfEFUE7/RRoKzsRq9cMT1++SkOlZdP5cCHFYYPrkDkNGxP89Uebgk+lKZr838jaIhn6KdLc8u
vXN/FTpZ6rZ6HLyGLe8TXhUTVhxjON8JrZonmCQYr/CGuNy9Z0b3DvWwWyApaSNMWfkyPLzagkea
BgmY3Rt3+4RhZX415s6fInBpK0blqrIYRusGqfVhyed3nzU9gSjGlowln+cRGv2Ime0cQm+vk+q/
mQOuhj4CLbc2w4qI8obwYlJCY8J1IMqB1EnvIZFtbQk5z1+0V7y7PCAoAz/bDhC7OrDuBotz14vv
fTFmyLn9jlSFeXZyQQEdZEs+epGLgEbRaU9YAFkP3FqYYX/r+kaHAov2B/o66DCjiSR409PzZc7D
MqYt3kCju4gXDKRS2buu02WpjnbmWIVhAiBOqQFsi7kup3iVQ/3sa2OsUlVRjfmVRigwzjKwh+Bv
kWErAcGqpannHbYsYwaQs+sQ/wIS9FiyMmH0s1KP+7A2iSjMD+SWLxYcexgd9XCJNRYIsaAIeqWU
pJvjhdv1WtwHl7zEYtwkghP3aONaHtKKTVjgOIEVRoWysQPlCNzK/f0DyZ7ORvsuLU5VfHB38CDE
UTRnZYL0c2XfV6QmZ6saXUE42NucERGhpVKgUjxS0W6MtnBcMhoFixZa/396oD1cqwrxOmM3vsiK
gpjYAKzVufM4gxNE8GMr2xuPevv480g3YQYMyFKmc4FqYTuR7PPOUO1f0gjqdAaA/HXv/o0GDeMM
8EYOh4e6mDYOVw7nk0qXr4ZRei6qQUSnXQZL+a/ec8DRiFD7Vman73803eCQKszRgMHKyFHRk8c+
ku+LrWyEBTA78VEE3caVTEayLcKCeNwiFwSt428t0ZEkKtO8CsjPLGauUcJ/mpgM6lUxtmWmqFy7
F7IKXxfdXnJSprpRYr+fNVovt1UO/DAJf/HHG7ConL2Z/KIHfNj0Ga5UWrEd2fVcITpKPqoWy4rm
HnYYZ8jKQ7NbVHiS9Mi8vT8cRBduw3ZXi0aaHkNyKaZl2FeYyJ17pI9MV2ZRoirvA4uEsUbW6bOL
eA0FM9proMerQ7S/K1JkmH0P+Q8CDVRoCI0K0NqNU6HB7UdxqWMq41rjQJy0hhoUmleS+Tzls6YG
PdvVyba3yZTX92QXPGsM294ZgygIl48xaJh1MGqNGe0jcNZ/lKh8nOaEnnryF3BpbBkhCinemLDL
HO1b9weCD0Mwqga64TFUAJd1t6MV1QLD++xa1DlabSZN+XU6eCpuKXlZGHWZFcYrPkc/f2argb3T
w7dngN4nvJ0+HYM06DwumXNK8GCO9V/TOnvUj6Sk1J9y0jsdzb60VhJEhm2EWXYfJnbqSeTKfezx
a+9grjzOKT62zsZz+Nd9Iaix2zc6aFa0H2CWG5I/SbkTNoD1MqIGvAt5ztqWoY08bDDREXPuVznw
T3al3wYR0p5jw5HiiUlepY3JCQ9rTyqH6r80xKgPJX9t9snijCMl4ZSHmhU08zgVK1pnmu+0pO3V
2PnKf5+uvHw5ik42HXWkCtVRaCXBYOsBOwPPRcvg1n8TXdbecONg4qheDDVb7OxPtPOKc5bTJo+K
iJZD88DHAsBc4cd4Y9xgeV5K9iOKNKwPn2B9TJ0Ma/2tDY39iHeD83A75JR70wpH07BP0XFuG6V0
ZztIDkklEJ53ejGOdSReHzZaTP7JmZ1mWeRBZ4BS/v4ypUQmFMkQr/dkMg2U+/wmuIA3EckbR9ry
lUfQVEFwRrlJw8AERS7iE4YDCy/9c9Z97ii77Z9iIcqLDW8x7aZPq0DpRaVOyvsdMNIwLGl6T2ZL
xA3afs5wtBrENY5i6du1exAE0PxEwwzizrhAbAnbUEy4s2V3ErGpUGW2/c2CGG267s2Zt0jCmlaf
AkI1LSMxOKjIryg4VwYAJTpP8rTTy3AbeuLEWR1b0qmSZdEDiYRNZvcIuWpfUkljL+LI+iRf2g8h
HIkSaQ9+w+PtDFpfdZP015yZ+aQzqLNk6BKrkDLo4L0xSoDDYKLE5x+YLMOVV9DO705zyLG0G02o
l8mFLB/PYxFUGaUeE4W23/D7QIdRYZWXaKQhO9xnbXeakAjMJdUTtcgnzikjJOFAC+jpJFNELupm
ixcFv2eJ3rj+XUOppS60GlDpwJpmMBYrr2gxtuGrhWI+guqPUnzlCK8H0wRI88E4JRg5iv1ycLzR
xPgC5GYLocREEyUnMD8ZhSv6xd6TCZpb3x2z1xcLv0CQzSN6sQfKySTK/TgFzEEF4peG/b7hprHP
XadZSE1r9I3NOLzhjtF5TuKqzcfY4eaiW9Yg+zptzPaBtONxc+60xX3v5ExNmSJHD7OaJlX9U9R9
TAuS4rsMBVKjcTUrSjTK7nS4RWBHycTusJi+Q+pDV2W3FIEPil7F+BlWZGomN8YbcoD8RdWoHp3s
1bLjjY5dCn1Jn4+wz2t/yhi1D7y7+IwSLeK0JtOOXvuBOIY+Jm50Brifu2vERFYDgr8LH/2Em4KQ
qXLq1AZ6KeBm6VyxW+rQmG1FpG8AUnYU+6iQe+2tgUpP5Ttc58pmkRY4LYyvA1aH01xu0god4dhA
eOUuNbLMwddBCe/YB8GeuQz4QrTT/YJ0VOj9745Btzuza/Ru2RT3uQCTSyo0PKNjXMew/Ljna+OS
1fBC2f1oUsMrxJT4ag5/Pk4vaHqvuGHyKy5jPlcmFiNl56nZ2PaVE+eGHNjRiNke7n41nFko+X5H
lCgq1oSR2MktfBQ17h0MhDHEYfaK4ZSsrMQnztbMpfBI9zr+xtk5Gvi9bxhYNqAvcaa8IlOR5eWJ
NSKR9efga/i2LIxAxxqu/TOc6dqZD9h/3Q1v8IhPThsHUF4VDxpj+YRTGbyZZ2sxl23Q6ePzztiJ
wUD2mdcGIxMYafqDSIlEPQj40uJVkmOLR/sfjeTm4BrobbGk4cWuid02+q0IJUzFbvIj/PFKP9NU
1r6jl0nkIsP5EGc7rCjtT8k1PqBUTBaVKS7aHxgv+wIxLrRMDTCPBHjBeZLLqiUSpoPaL8ppG6cX
4Q0xQPKR30wL4QAsLKMs8as5M4ucfMW6m+erydT1BfnyzzpgxJwr9+QSXl6DAEyi+4OLycnfZG9Y
C+sjYyqLm/8xNvEdd5Y7hxTmg7iK7bHgU+koUEBCtBtGDdCdV4hZp5qChMHk7bFQ/hCju2s3QbFm
U1JphrHVdGbclI/zBkS84l5eHTwY6SVa/OTX985PbxYckVb82Sum6649TLaytnPrH9g3GH0BowtB
weQHX12jD0I+p4oqZ9UuRjR8UK73AkuwpRaAXLU4DuF5Z+2w6Xy/z4xrjLg1C4MnhRXXYDYLhkyz
5mnLoOY1LvmbwTJhgOeIgpGi5CucaFCChC+Esy8THKhGn/8ZwhTDA0wJsDBgBh4UnQYXXxmdFki6
w5JyekxftJi3WXZelGqAuELGGPT+EwSzKvNNJIi6w8qxuplFU8Iypr3iXmscDLwtzfLkuXxZOu6y
d8RpFT/PpnsGN3S4UDKHo4EZm6hbDlDcHLg1lPDCaqjp5Vz4YWcwW0gzPNvO3+iRYad5U5WCZ+s0
ZFN2XGCnAS/PGyQYPkiLSTFRZfxC3W3nt6DmY+DsHyg0w4sT3G68mFx1amxkniGQ3TU99OsORprO
nWxjH1QZe3zUKHScHJrhzqrUGaplbhytw8YPle7Hrfif9AHFMMTsA9aX6TvjMxaly9FI9SYt7STQ
rF7LZGClBRSngthbrrlZZTY/D9aG1NROhdwcsOWODHXFew13RRNQCVqCIypu0/Cbb3kYlQUkWttg
MiQzY84mhO7aRpYk2vYRMu1YlltyzMV6lGHQNVvhowq4bD1Hf6Mrt37IXOu1V8MOqsnMdJZggPcq
yDgrmTE2HpHURLzLmNhtwqV4ZT20gacFtXHuzE6/QpmW+bQX7tOM0MWhZBHUvuuNDwseVvL3Ln5P
rFDcLl7e8kOPEWlZhPM6F/sdw3N0B8xd9/j0n5Brx0WOVcNkURw48IPHnnZvBsQ8O1hjYYqyFGvt
JGRiIJc2IqkE14WSbdthOeX84LaH8NTWt3OCGWysZRo/ZcCBaZ/H4zqb6A3yG9H80a9Ej0G5jU0d
AojBsMJM9zfNLTxd7JcaTIe3DzQanPhRxrQGiBoDIoSqchcfuuoYr3bF7eCqSCkbvN/DuE0keNW8
Vn89nPYuxelmNrAchfu+VfQd/PWJxIf5B88sHjqGUk+XifMfpu4eoebvbhOtj7nGrQoH++6W48S2
ZyZju68mSCJCKohxVOFfoFIUPjJiNoJSaFaJ0fgt9/Dv+H2MV20D4+kgGDzG7DjHY5PgZRoxqBND
NcIWBh8Pk7GJ0HgOpUG45Ay4myuEWMPBxbmalzhoOwHm0cGBA+Qd4by1kgLS1oxq+aEuiEDhARNc
Hmubj0BF8dIcEzb5BfMnXPV1cOFCzabxjjtOMz7kYh20+hLPvBsE2N8Vn26DRV8df0UfZSDrHZFc
44cM/rhgjXMMorfj4AVT5Vlji+LjDoNQDgSVBerB+9n4Jk25Jdjtrd01QyPxlalGne4Jy6mSIycb
9betuxIQIwcdjfBffRBDsNQHKjdJSIBREP594fMu42tN0ly6NKwRYsH5SLzHilnpVqMKZlKPXnTH
XbzknzBCugCujpv8Grf8Gvt/VAo3Y+vCrHG8qYykCiy8Wz7FiRN3WDgm2mvN0CQZ+JtAmpeD6wb9
cjsBbD8YTp6TKNv0ngPm0AH/pA2ghTuSigY5y6DoIyCqXiODERx9QIhN3gUokTQFfMhiEzqIWcB3
KB5L5np3af2ZU+pPcOq3b8u3U0+o/fk4o4rPRlrNPngVkKk7n2U0ggLohUAnEhTWgz0ObT3E30wv
iwASGZ8bY3sqd9q2+fdTO/NAtNoJDFrJpf5SPW7LJJHk74L4D/FNH9/DHnAfp6y3lNaCxYM+BnHh
6MJWWRVhObHQm2xN7DZpX6wHTdyaJqO7g8SngwdrgukPfeoM0XHZ9SS41BQx7cF9acyutgHFS9ME
miJQa7mxEg54QjYZKiK+QCkp83ntsBZTkDHHfII61aBrL25S3EbRSNITypuITD9iZLUX4gIxoXgA
4AKNNHCqNqhD4J9FmccOlbHlwEury4iahLwZowVWhr/vazYfxbfJkItzFy4FR1GixM/vcsQvRVFm
zP3U4T5j7TCqLvlZniiK4E9AdKVPhmAm3QyyIYtzCryfAaVOQdav/mE1kU303qwYDJL402LGEI7d
8eQM0UFyDzruqPMYfAe7ESwsEApafB68GVE/0zQNKIeA2iC3sLlyXhfyZWOmLhWizu26YRNwu/M1
pSMYzNaJa91cjYRTl05vuifoUcTEAB4maRks5xfT0aORx6cGP09Iarln/dSh4/C+4UNsfUxdMHbh
J6e55QBHuatUHc+jEYIgAfJSw8oSC3RaqKeFylvFIH5FoTAtVrBAuwn3p/K9rZQjn0CaXsmoz/jp
6EF9WDFhUvrhIV7sNuBv/atR445wrY5DGcXSibi93iii68XNsGe2JqywnZGncwOfBOuXh+/EBp+d
t3mN6MFWqvr089uowgvQQTsa1XwRCFtcyz4me+et4UeOAyMIQpQ6VsRGfc9BKKmBXfdoMPOAN8dW
WJ5dskbwXfLBu2HEiEalIaNs62HkZUMMGBCENp1fPBD1em68qh37O/Djui2HK7WFqm9NaFlbhN3D
jujQcnKyCMRBoY/6oVCN9KCovpIbs8pZ+B0oBVa+ogZJ8oojLFz7EzSzfAKH8/HiWVEYFSe0qXSN
UVGBUnbxC3D/PGPMykeLX0GlwWhcHx4d9Qg9/mk/9dWWCkGytrK4ZmVHfAMgTNGkd3SdcduV8hsu
DojduqA6dAk8mZjgtaM3QgwOnugaPXs2p4ILNrYPtYm1OVmlBQirtnYpKt4emASqxUJ8hpp5kaDE
jkNrM9QELey2I6SkhD9sBBS8dwxAOcPlYyBhH6pzy2ci3GAAy7mlr65pZvznCaMB74Q5NXsgM3CK
76Zri10SqUahQNaA3GexdhhTsdiY5N33wO/Q3BbTasXYITD9o3UdwEFE/m1Bi6vLC0PZZ3nhCy4V
TrpGIuFkQA+8BRfJXUyRrnCl/HG4mDwin7USBPKbIE27PWp/w6x7jEoaG3AFjvDTRcqAyfztfQly
wGXwnZyzKeS8t0KncBbpHz7lZA6mvTdszza4HTy0dCwnefc4blurYce+ba0mUyLtJ3LQtlUH3inR
X/T0NkP6Dl0eyJQARwTjbmUOxCH4t4yEOmGG8oJNT6BVnEzHJF1GhSZAGs0wV1KzWYblgQNFRTjh
eYI1vf39zykV88r0nmYP7MNxAIjoj48PPSp4sCGL7JVmmT/PwUWLcQUkjCSz3zFaifDJOK4Vaj4Q
ya8xrSlT6rA/MlwJp/+sQp4m0bW7SquBUG8qyCBsMaYkTFTX6UxFcbDHghDwbFTpMy1wDSCnavRb
Sq8GgAkA7QoJnIoPU0Jx34d18l27ZxjI895AjGxXKyQHWUKCOXnJyGSyAXzjdk2Gox5scEEELmx6
G21A6mcF7CyB72GO3nOJEMMIkPA5juoJ+x5OCtEsKwPgh34Uznt+mq/Xbd+3u8Aa3Bgxn4gbiNvW
iHWNtsbmeUogjgsHXCJKn6bhuiyFFacG9Ee2SjB/GrArQWd4RTyLrNAbeNA7b7YHOntOYCsJ9Y1w
xMpbdGwILzQoEJcsZH56LYZfhxgFN+EQ8k5d2AoBf+GGQL+BWntExwGNqaHyeO97OkbQLm6X4WJE
DXrB2fAhOxpvEwkkdEaynDZgtTs6EglPDxBM8GgOYtZ6wf4teI6Sxkv+XqhtcWcjSSCmGYY9w7xi
HwMh+gSBDG02D4oe1RoSZdEfC6Axvygc+uqcwmfpLq4ecTa/wVshlrcmvwmxnyuycGDY2YCQkAB9
zloAPKfgDOVOcPfpPLBahpAwMXOEqBMgF4+2SwaB1oPP0uHtiKvS2NxZpR5LNefUTutG34cScdMu
9YdJOZL6XFHo0ympzhbkmhYuEwavgQbLY/PUXZC0jbGYAwixxBxuRSuOuC5RxtzWCKEzeS7dy4QD
gloEi6XnmJB46Cap+RYSZMrK+zG4Ay4er4YPIgm9DlNk8LM8BY5oDGHeHi4XWwuXMIMAqo/RxUy4
hrPZi67oNddDtwakPRgLREu6MLpGF6kLPIVPH5sEkGgE2wTlsZYeTyJDGtJP/zy4LRRd9IeD788R
7ROB8U0BWa6bLGpQJoP74ACfZjeXhyvqK5OigNjBebMMLW4iRW6MRQX9wXMaWxkpzqptGBOHlIQ1
j7HJ2ozeFuv6HuI7C+HFosM7nW1CBtjEDNHKaWAAqCdP4/E2iQ8cTAYbJ+YullMAQolF5O/DsShR
P0Heye/C3keRk3PDUAZxl1gvad/n6ewHxABy7ASEGb1sgK6HrIjJwpwwA3xDkJztQxRzdMlxdbQ5
YUs5CClXwl1PkLLRBTN0QWf8nEaniRB4yG+1jhg8NCdijQoLz+WzwnnkkKauiOp9lwOBc1E5cTjR
lQjgj0nX+LE6LDsZLFlu5PT9o5P6i7Tf7RqOGIGSZwG0Y2I/wiUnynj0Fi6gNIqzcVLXNoaEZ05X
B4ieD6RGN3DvYGXEiDQcWhbWjk7t2IcxcjcRv9XlUGLZ231QJXP8w1eevBRTUpHEsRFSsHZ0PCnc
PX/bBcfBjr5HFjw7E2s3Mf9KXzgzG6ydKGSgAjAwTpa442rTeOZQ43wQq0S/ocPxyPRorT7WPt8N
VMIOqOxtJuokhO2tnzsFTxcPDjh1wdQWCVooMRMhmouBodgQRCCMlNE99VMru+DzECUIHywjMk/t
CrS5GTYoTG1h5zrcM2UKinoFj2Lh8wRYsjAeNN8oT7hFyt8LokHmLuwx38AIh4cEsGNeXWx6LXBB
CszAtLWz7R8TCRa3bWZ3UXPS9c6pz23ia4SGKCK48CGk3WB9qPWuv4BCIu+xUOnyZkzVviL89baT
okwXkshbHVgsTKKqD3eC8G0IJTokzspGQx3hrj3TwyFEkSW+OW4RDuYhNxsPwSgj8UJLQfRy0+eY
bHFY5CDwnDG5T6hiRWXsCU5gDKXIP1kvtskcIw47YpZfoGxgcbGYWJTc2e8TIgD7fBj9JGQnYZEF
vElYE+TGUxK391iRnoOJphpJjUWZc6TcCF4UTzH3mtX3NVUKFgT3jblgCtLVtBGDclNUPh0k3S1x
KJlpyUQKtDBSNH44iuA2wun3wKKBzT88RKnuwM09JNkleLlxFVJDDeJYCGjnVPiTY3nFposw0eaY
MlHNsQQJOODJ3Aj0QKyLC0Eg9xcIUStm/0YW67IvsFsgIvsG6/9sjH3OjIiJmUhlMB/0uSMDXiTm
WXJssD25R+QpnAQOcV5rTaIC6gcd3nKGUsA1UgesOiY3xvEziikgyLFZHG3lpEi4eFKEEgGPvB5C
GiIQJzVOQMoxWKiaGcSDsDg5mPGXcetcVj2pHouJBBHy/epjmFLUMNDiylgAxFAunf2AvRlvoJK/
EAVLfqI9getFjTWpqZXhKMELGMScQ4gEgn8TiCckd46BxOd7irJkpAx4seWgmtxyoIyAQ2aNtBLb
pzfZHAcpomV8olrcXuUcNW6MkjIOiQyin8w59YlaqGU2HvpVqNpoBF1IKqjCkMGF9J+SNEwYyUCU
4IarNoidieNvaUvHy3OleikCt7uFvyVuN+lJsB8oXwEBXKJMsIiaVBDsGraBU6IRNkNos7agHO3A
TtsqsWxz4AUGs8KRcqY3h9fduOqVRo7gfiQkhjlv88COXspn7fREdXIPOTunXfKXbNr3G+NCkibO
s5WR3zMJc9E+rH/pk6CkxvKFdgMJcusBi0/rTRomcl6qULUlNviAPFBBtkuulGOI0vIxLFhMlrUU
0AU7AgYyiqpQ76FFnlBidhpRmuJhQPzpPzFh15WYkBcBp7jLpSGH5EtnMv6qxX7nU6cy/UqpGhGg
ztsWa7nsGPQ2Xyza1hZut//mRShkuhiyMAPWLXPIEAEleuDMIGo1u31CChucyshllS3u3nwxH7ul
HONauOIy8lOOLYljUe5DD9J58OaHSQOYAwE9wZFJJwNyHypICXCx/QtqRNazU2tjg00cQE3TLwpK
J7zYijhqB1yz7mwrZH1GufzPROHSrP3XzVtecWHRfTAvutMAI5NAqtr8Mqux+HI8CjRogw2D3Srl
txxXWauBZtKX5vK8/SBaOXD2Wr+cgiz3aIXCCD3MLqWFo8bvY2FhqQ34ih0n773NIlxApi5SbfG6
1Fc8rqkJGAA752oBWskSgWYSXXp6LxIJIsHVNC0MhpOyYVE/Y+GAolqay4ydOyGrAPOhMbi//IXs
47QmU4om7EAyuwHhKSF2UyVIkKR+1GNfjhBN2vAKEASSP6kFrEJ2LDHepheTfB2nDqojvT0HYF2c
Masbp5i4yEnclXkK9KM1KkK61uGKaUKzKEJI9bCTSVNyZ3g8Zmk+fIakI9dlhCDpDkGAqBKp3onA
UD3qHfYVpywfmyU7AXDKJVAQcoTxG+sN866URaBCFm1CPOHYgNxGFkiNeDdSIpxLI6OLEw8p5A5T
kpbDScvmquC2iwUZYQDWeQDlCwfM/zAJjyTW4gKqbsSLSX6GCQ5zdHjrGtft4+7q8HT4XJQF1Kph
GhcxJofQhth4UKB61oG2syNPhIByUM+TsBUF0ewQMLKKovUSKdg6RZHFPrK9nHyTrHmVU1WaGAO9
bPCjiLwp0ZguIyEEK+cgbYsVeRIPmXEO8JUTE1Qdv9fGnZpnZ3cKSUKlYiv10Md5frpgk7HXUgr+
tFL4ETfXkS0fL0gKQ6jj/3X8YUumM4izd/JJCMNfuSERhnhbFLv/mwNYS2gF3RYPHZKONSlFZjOQ
ck4FB08+itP1F8ohe3YAMyUycTjVTkMgIr5G6c62Js17WCAKwI6sJjQpPIcJOkPk+RT3NIYT/d5j
pFdYcqkVDLS3GlxaViPGP2VDGxvosNQBbYyZGeREeajmxJJRSPS3OCH0k6oLQcrgz6Pr6EIB/8a/
SeVdAS4KsXvItzGxzZaQDU+Cb2kmRxe1J31l+Bwv3zUFBJAd0IyqKw0B/p/pTnnsnPg9+rk5K9kI
6tZp+vM2ixjsFmkPbS/P8I3TkyCGRsiDj6jCUdZUqFXwjVp0x6QxNj06Gqj0iGQmqOFKzzEzVRE4
MVAU30DbqWE6w0GyM2ttZjOlJHnwP0PqvH5/Duwrz0s5aFG/qr6ZkLgznBunowVSrX6JS1afE21V
hM21hX0VqU6lR+REtjXmfQSn7pIzoL/dbBpTjLrbR3t6MdtLme1+Rq/Rpm3R2v2gv2GKhqv3WdZA
htf49f/RpLHrPYEDZke/Nnkj6/sYdTQS8zVGPL1ztxOvs8uoNOgwyEvTDzDefTsVdDBy1f6g6ZJx
FROXe7Qz4lCY0SjUtJ5MO2VCpl83/oDDaol0blwArd3S6+3cev/u0VTj76cW9nr34sasAGPDsz3b
5fXv9knnUGn2mm9nH/JDuFKKB8E5ny+kIxIT7syGsYmkpVghLNQkPGgBeNghJN9P16jR892w9wyW
bHt1cEx6ti3JGQ6Z5owgl5OYQo0DbToJHlYruZJE/mvHuVlj0mv+aADmU84rJNtHjATpJF+5TAw3
OfNBdohKUlHyADs2x75CmFJywEb0bN9MlF47RE9Dmp/cAxapAHjygOR5slK1rkkIAASx3WqjQcIC
F9Ex3/ra4MqEW2ZanMKEJv0Nztrd8D768wwPdNixQe/j9Btw4RNpuf46dwswJT4K4qHNJ/jzTzRt
XrD1weTEZi8Ez+KEZs8mD75EQLvqeZH9DFIX/XVj18ZiHqbUNGmTnEVbUGJJVR6plLgc6RkbADyW
Y1lGYEBMX0UlH1M+jfwYx0ccTjyExBBwTdqnRScsB7OzAf2ookwmGeJvpA3ajYRXszzf+M5XOIxI
b9EFV8Z7Tc1KzsyYPP12K8vp/NgrT0QjNJKH86B5cPyDNoUJi8Ng6S1/1y6k9BaK8mMsoYE8CiuP
YwvCS6H/W1CG7F60Fr3EMzlJ5l8PEyDOrj0czmZimEUpL+t3zVGKkQh4yqbkoQGFw4StFY4aSAmL
I3z02dw4V/fuHu29fUfLA5MMfXplmo50CBtm+60X096t0EDM+oH2jIdGdMh2aKU0rQxcKfXHFBBx
Kb7qMWbGI/wUUwk9ZjBwJe6GDqUtDSDiMtUt3UEh0YGekS+IxheqU/j9s3alNsI7RCYa4bqL38a8
jJB25a4fAanJ+c85HO11k4DQr2QN7wIISUSlFgKR/WfLS9MTWai4pjItslRaPAEFRLgCIp/MkTHs
prG9GoAvCKGBHCXFGH3gVN50fNx5cKAjOQmWvv50uM2/oxbziRiRgc7qhaZE89ZEE6yYmL1jC8EX
rxON0CnDvzKJHPJ15ez5IUhiONeOdSnWdHdvI90w/T8My/cWOEeX76948anNbTO4e1T8rDNJh5jD
wLwO7iG/8fNAnrBFaaMZrEvIaYlbVlab5Si3f/1R0OA3BRmpT40BQq7GFTzhL4XQIa+jin7SNoM/
DibjalBnsgkuZE9n7Tfxg7nDl4LeVN3G4M4PXhhJ0oD1VBamXhAmEMeNGEHp7Rsum4xjeNCrrN+D
ZPLfjnr5G5gEYeVoytSLDuj/hfqoULojfoCPJv0s/UacqjW51eQ5WVWDP7yNlsGe9ngxXPpsT7Ru
ahaXAk+IEYJWthVkJqcLRz8yb5wxtRnOdP7Tac8D5B9eWVNLfj1u5JJ2fdE78oKA0CJ9ALKEd1LV
H/mW6Vkjdi9HwUiC8LYrV0PRwYBHOBB4PI1/C1s3QG9BLWdaqlQw6GNpyeudzQ2clynoxMoBlefo
vKfxDRnjIgUVquFYIiWngCBdif60yMrq35288nJVxp1Qc9vePi8hWoeOGBdz3CZ8yMWUE6juk+6U
wwwVNLPcuQ7mmORA6PutAuU976wMFBsVoreMC9Htkx3uf4CdGHUgPgUd/Q1Q5YaaGA/UNZagNZjG
ycjy3q5K6oqVtJrmQDYPVUyedvYbO27K2IqhlmAyFfws6VT2IoepiZiVxVIBtPhYEh5jMWUCbGCF
B5c+og4NaNabEs9a0Bfenshx5elOTax+oPN4pCOrqmYuZFWYtHNjyB473H15dlCvthz6Al7um4yY
5ukU9JHc9G3U+OkfLJLIumtQohovKsqveAw/Q4J8nXyaDf3lkMiNPHLTqWTazPvRSlKiTt4fLlHN
iFBhchyLW4Y63yugFCTV4QFSgJPqglESMHgNzYUlm1xPDXHVyvQoU8LlPTpHt/gw8JRGQfJS31D5
q9WBm0SuL1MTGK/ICwEuLpyN6n5QaHq4tSP/oqovz+oYpqHkB17DMBY1NbSW7KXatDaQEJ6CR/Sk
JgSsg0J26cV3n992L+h7qCKqEVy2GF5M25CVFy/yfg/+dRJnG7szfqM65grkZOWDOuUsFq20Ckdp
xagJdlFvInMF/LsD4S3mCGxWuwX7EJ5ExbHA9ZAT3Cj5PtCsZO19KjTJWFEEg24G0YtqbA0cRjpv
vLpmiml2UvB4LpRWMEPIQLRAepR26WJhoIz+5RmQ2+tRUX5eHSCnkvTfoaMtYYVLpgXR6EUWTitL
niPzB34CgKbe4Bc1p4Q2zV/Ieu4UzRXZJtVUo69gom2GKKQQ64Gjl03SBTBilScQT2zZpRfwpIDA
VWd9vwjyABIG/QNRGPnUp+qTjlSB82vPLoU0o+5DQBTI9iqKYYcKNS+pYJAwbYfoeBVuM1UCf1YN
VohNrpQfh2a7MyFj3f/sqAEAXgtuLGludmN+wkE5rUqLsjj8jlGcnUJcYASeysKDhKHu14l16TGQ
IKVXq0T1m29m2jJU4i8mbrXZvWyTJauRx6WBCxTkuBvrdaQvVi/X1dpgi0MAdZrR2q9HF81BJq5i
44XjQ1Ly6IfeT9akyEgEONJngDRoAcLR36DGTzKAlvW/775ozOFQUOvnGn9NIjcVryQi/G1eRX/L
xIfNsmGsRoxAm/OampLzIbfmbxj7Oy3seTF6Zu+9sNy7ItY52RI74/QVXHQeYIgIu8TebzDEDKMb
iiyOai1MPOR5DkDOJ/p9YF4JaWrfz9TPjF1U8NU2V+hXPiTVC6u8ULPRA6U+884O6QrvEKVeB/vg
beef3pMHVWSULzcKCzUQvpn3xT39fMN6Z5I3R09GQLwZCsDE3t4LzTwza05twoXwZxqRyELx3kW8
r/FBGKJiM7PuV9vcppqmiAKuBHkbzys132KryHJVKyhTTqzPknqTXrsXgHQhdpKct4kUyzpFZLCk
3Yv5ho49pdlrq9STT/Qe5PEy7NwNCkVCAzmGnSkeqh+dISnionpFdfTmI1fwAbnQ9shtkw9phe+y
3roCi+59HSowTrGT05nQpiWZAXupFhjCCXMVPmHl5P0lMQWL+D+SzqtLUXYLwr/ItVQE9JYoigmz
N67WthETJky/fp5y1pzzTeppFV52qF27Kria1EwniMTHr+QKf4Q56GdU1ebYDqvjoP5nwo0aVSiN
AFm62999IpcZlEhG7wmAVb8SYKMiU5TryCA5Wy3r7VCyld33X5rQml23JAh545HNZbOkCg1kCoQJ
rUzqZe3GE0UVtEZpi14BJD2RDP4NgS/W66I3Le59pCsg8AFrB9Ti7aY22OFkgDrj5spS5QLdFxwl
8JVgQrZqqFZgkgHvi3v48cqTlOso7J0j5pqE+BVTemvz/QJybdY8/er9X6OGxDx3favFx2a3eoZ3
CoQfwh4Jw0J3UKySBVhi5PS4IBJT2zc5jN2VEQP+rhApYsTdeyYGatjP5JlIdHS1IrTomgNsgDkJ
nyLS9RrTdye1ObB5S34EW0XMap/57Qac4qvT3Fblww+zjQpAq7Z5Jo1gt+O9C/zXQtil9SaJfzgQ
WtFUtYR0r/eIMwhpfBZZ9q2OfjFgNIVuNxNt6gKNYFkRbEwBIgtSUZmVsu8GqK8Gbu+iqUKHd4dr
y1sCT1HxlQ+Uo0rTrN27D7X+Zwfa/JOmQc55MImEKJU3P6M70LXirXwz9qoewBPUkO3ggxAYzdjg
1GJM+6vUqa3pemvXv/1A/eB6P3DrnX0V8IDv6f21pauSi6u3sHXeVQYImokIC0k6TjuSZimh46GO
9CpdkqgM3Z2dOoEp67UP29pudX1n/gzsTnglGzvrNILeQv8EiOyXxru/NZ32NAUKb9DcqpttAL8R
e4BvcaP2XhcfjYVic/BKq0edDwfYVSVvC+55YMOr06tjaP1V/xp8NFkUSAVv95slGZuOAXpkPHzM
ZUZG8wlx4FDC+zqlhWkw5AEQCfPOo+wgAxNtlnOhKfX+dVXyYaLMxU+5s3/crEant3e7eDXvMzAW
Z39PtF0f2Pbt3FtWFU3VHcRYZE/mnzBD2ytsjJe0/OXIMBCdMzqfpDRJw3pcjbZTgJcRaS4s3QDA
67T4+85+TPeNej/oRwLWncbLYEN7iR9BeG+Cr3Mx+/n6lVijMgt34AWo1AHgNHyDEYIu/QbkoA+3
RgGbgcWKUfdIh0kHKe3YSb/E2crRveepULsdbc4YSlAuhajMDVXmfWX13YJdahwE9lx1ZITgro83
xGM/2eQdLsoUUQwK1f5hyrDiikguunpZpx4hOd02wYxBppnDg9pU/GxD3cidTJDn77PkhGQO4fdJ
SBgRIi0HkXgs1fBwK3zDAL97Qp0nHyJ5TrG1WolvQV3ZQ1nsL/9ZMNg/aATpCCAxOoe2s+0+gyNF
JvYFiOP1L3V/e+jcoJlVnPvbr4z3UPxo4gZXG85/lFzciJnek+okqHS3q2pUsHXJhoNzrbijx56g
NAKAQYKif+QMvDC0ydjgIlX/gb6wExu892z8NByuNie7BjvKpEZhNjCV6hWhuXsHVwFEA9Tx8rO/
3YZHmlf3OageKfBqIz6BMBLcPqA2LJahSc9zDegrsuAAcxpb5KA5UEuE8C9pz6Q3WWG1B6rLreCR
CWkHEM7iPvUuvDYpkYpD36LuVlD9ogGzvS3NLqximCZaZ2MiQR90+wYAqc9cuP6I25ya6XdvVxGI
fN/FRc3cyuPI4jGiNCZGpT7DAva2OSomPRBSYz0Lr87CocqodxrD+uLFHxMCFzIZetMAVoaochLt
qu4KsTFEYZrQPLUDQWZCgwBCJCARezPgDTvZobMTnNMCUOFutsCvx029b5Ad2Q7HjIq2vMG1XS/B
BkFjoJ2DK5TpGo783WOmTrUWftbW4Al5CtexOmvjcohqOJRuQt6ltaXdPZ5979klWeGSRjku0B/+
zQB3oA7QF7Bc34adfGSEzO2cZj81qic+DZxhFuAp7ZDWRKSjFmaTBwNtKTJ/4gdGZGWfFIA+wpHP
Vr44d+CMl2NWKd5+Fww1yie3OrzuD8ES3REnL1WpT6ltJpS5gO8OBza4JR/0eOZ8QZiA4sGcSUMD
seJlvJsysFV2Egf3Gp2AhOnBE9QMTFd1wDRLyp9Fsc9B/2de530EeA+ig4vyyP4dV1izN5u1GmgE
65VuNr0HtfQeQynGd6tnZqwDqou+VUnrWNGr50md6hOAMp8hBD05pJ1tyzrg/eBv//DXTcGOWXNf
YVoCEdP7NA/eE+py5iwfGOFx2BvET4SfgF9NYvcWkloF0JEvoSyMGOyxXrSEvINq5hzU0GCUDmuA
leXphvlmwRiUWf23sTDiO4/IBz3p/ZhmOsbxxul/GNvQYKmD6/xff3+R88ALCeO1cZ3acPjoy7fm
ODBBmtSe2DO1PsjR8Y7pnJkw/ieX0dln3HVyIXPeQ8k7tho4pJlonn+Y17wl03GPGyjHEl75PSjL
FnG3NJHT4z3azfKWkKyF9E16tQ2NctU//75inEJ29E5Wawc1RN1I8zBq8EY+uIncMGXBCufnA4zA
bM+Y1aBOUao8uwZDtSfldbZAQQ7rB3+/eYH0izjWJthPt5SiSHaQYilI1msRevrRcbPdMs7kDxXU
4Y99Qism1r7Qzv50l83D9Cn/mXznvJLHwetPz9Avj/H0hEgmxI7WJfogsPUCJrFdOWnAlPYIiTQJ
6Axxi7hajQry3WZ7xd3bWHtGCkAaY01gRQvT3RETAm21+besWH2mZGjy8lD47gWFN9Uel8V+IWjm
SAux856oSA+vdeex2kJQP8o65yshh8LX/RIuf+3kWgbAFkz8P8Dz4UGlrUfzvnoj5BQyCjsw092P
NYy5MVaWohnaI8xCko2gcN4SfNHHSm/uMNzvnXSB7GxLh4bMINquTCn+50JGC+vNFD7L07vDQZui
Uta/HGDDwGmVEgpaQWTrWwCdBHedzZHUZmtCeWpCO9pEL74fr0mSZtGdRAT9Xt4J9SjrvJZoyUBs
5V9okkRfmQ3O7O8Doogrt1s3qLZUQbMYLhDqERukbe+EiX1gUKJDz8AfICmtG7KBJvhBR79q0baY
lHomf2YX7ufAUF+dsExjHp45g9QFjibtIMgakqhwKhHq9pgQZ6uBNT6ttfh7o5ukXQceWrp/6OqD
zmnbZNIY1bUjuP+T3LIQiGP71qp23wnVlrRSc+RPSsGTNncCSQOvVVhUDiC54MIJu3n8G+FQGIxh
Aoc3N53B/U5dir6E/+CDgsaIAnXTLyh3oVJzR4rwCoNK8jJgbouRPbXBAeDEgk9aHSFSaMSz6MLY
UdjAVuNJjTXPQ8nbrxivUnZCHepPi6CfRmj5SdsKUffZGqQH7y3ANl1o1qeRQG4uWc58xLguECVZ
2iAnCmcG9HAxVDCHrPeS0JTnIOPPIKQwh1XlfHFHqpOQB0GS90IPRIz/ureu8Hdz7LvzwM8IRSHo
Rfqhydrju0h5W1996ouBuVgGN06YHVbcMTubnWvYZO3e7b4YFaGUQ6ys8ehBU/CkE2aijmi3xc3i
nLt9iEuWt/srgu3k7Jsd4+w2wNxs1+ygb+waSFTtmGNdx49OfXrpVb9jprNv7FrmYnpwfrasgx0D
NkzdB+ruRljunX3Ua2yXHW9EFhm5TmtDu1PjT/oc+AhSUO+2eNDfH2HuEm+mF+/VeveuV2d5d+1F
sbY7l9nh73lAQrBGtUog9QsWHHkqYSv1M7b1zbBxDUzUw36MVnn98BuDjyS1JI9zmuy65Av/LhFl
vjWRC6lIos2BJRGG5YgcmomZOm+gcKfPouE873/8RsvN+89jgAyG+XFPydtrtHZdy+AzVfZN6956
+G/vPj1HAISlXg1EYM2o3ChCbVhbZLLfe/TGIuAPVImzuJ3fR8Ri6riOxtQdhuO6w2ek7zgnKY+f
MASa1M4dbSCeRyCEuOrbzeVEqsKUQfwAnEfCd0dRMxHJSgC3/GJvfv6mlpMLqrxGbGcpKoG+4g6e
D657dGCQsq7BIwtpsPtfw4mEI73v727OC+I+JLjmm7yAJzB6z4+eLByyRG1k1T+SPG6T8oScEpKD
YV4jFIllBuK+PEiwkdtPHIUREAjwxAU+e3ePbDPLqxaDjPgM1KQhCwhQ4f7e2lr8QoK2w0CqXWO6
IS8LqnAmQPVuUZYKE/Hk2cLUBZV1jDTYk7lT6loIGPC8/1Rm+Q8CVbiokCCl3AKEH7z/LpP6QNO3
MvHmNin+UAM/cVFLvePPlUsL3g5gwFNENB5yyr+oqHpX+Ep/KqwECsiUKx0cx5cQ3x96kxUplIfi
1YZfC5cPYuWTBsae8q+HdM/Brasu8L+1L/SZH8A2XxYh6oNxlQpe8Csg8xBBvqlr/MAqCwY5rK09
aty0lE/6H4bhTDbamf+kwlAOQZzaPzUb/p3dUdaDT476Mkp7rmgKmeLoVJ5ELw6llVHmMIasiAun
L0HC4uI1OhaLNFr7aqCSgvXJV3gcncvxnnzR8OmRvw5WFoGrwVi7HuM+BYcJkdFQ3C81U8qxd+TE
oU976UYqNXyBvgxZbpo/m+f6TiSpoPAHc9EMb54RXmJNA0RxOJDwQHw0TYUwrmwk1gYXlwtMIoQW
JQemXI02T/JWiZ//irugRu3In1M4fV8bHTRQMNLj46um2UiOvEk9uzWHeadb1HyCFV07A23EVh0Z
QxUsrMcpxENNSWij+Myw2EVQGCs/VtENlcneB8WPi3cLbgHbLt4Hy70Hf7YMJNSJGCafgcqDvyHA
EyjPXEtKN+qVu1MEaLjX4Uloqj19Msd9uVlUeM81g9iLd/Hm3XhXxcnIvUSHLuwSg8tz9U0G/sgr
RDXmPHM7WvrHVeoNNWh9N59TRoyMGbedLbuCeh48JK1OIQvALrHUg83gnluC/A+MaLdacA7O7n2c
D6/h8Tu41fr20GU8yILq+B2YLJ0bzHXr7KSaYeFd0JfJo/LMaBkErvS3jg6AvpWhiW94GFzDa6vK
Wi3qCiFTyFuzwbtC/9k1+ZbncMcq9MHX+8BLLa4G76DiNsI8qiNcQ8Lh08njpA6FFJxlkwGbsvWE
TuVD1qj+/+MFgZCU9EDy0ert4dzt0TvVz2LRVfESt7tSsKzE8nfVXsernYdm8zxHUoZow8m/gJsa
7V2veiHllXnu9KxgCBCA+foLOmXiLlAfQxjIYfBiKBcrDuAs8yV/AUvabNIv7sPIgFGG22QvHyxR
cTW75SiLi3Wpc4R//Vcflhbp1bNDa1bh6m2bZTb38/jl2iE7UTprTiWJQCjMrlVyUpV1EGbwQDFB
/ZbYuxNeWVRFQh0bhHyyJRyaDPLwQIv60DXYIkydlWaOI+iHRosM7b8GnCEKsAl2Lr0bdI4bV6aA
EJt2zu1TMwsridlFyRiAhnF618SkTHY4XJXBR3alLBfFBGdmB/sugnyiwpk9NmVVb4ijoAlAjpHE
US6+dO3gti+8jdkOHDR6b/CqPROKDCFayCOQ3UBXwurindjeE0LAnoE3i9kUdlJglKU002Fv8tcc
cATLqyzg2Eb1bjqsJ7A2o2f7T4yACctHbZssZi57S+/8s/Oma24gtZkqDCgZPMJhAfCjbYQrxCJA
3hWm1jRQYEfQPAalZIexooZM8mvNQ6g1avNUhNU2ZYHipwrTNBbm6AsAF1dEDFxI+VWT3g+WFKhU
KCD1P6An4GYb7KnJVwxbNP84gowfwlpnCwqOGP3OvbSLNk/j1tn3WAEPzxvU0DtFe4vInAbKlT5a
ATv3VPOO00o/h4QQntfPM/5XD/ydtqPvHJ0RFJdc6v2HaP9zQO8FcSAYOhhIv8C/NRs/rwvmJyAZ
JkmweUeL/rAj3X1+yxDsGChqDioO6CqXpfWnuYcLV2lWVjlVYNbi4Zie8SQJd1C9oITLX2mUd7JW
Y7ofEK7QhF7tN9acqO0glKanb98BaARMh2AT0s3R/h6CB+hogJzWuQ0j6MHg0v+w2Q32Q6QtR++e
TSsh3a1qv2qw5nFqAxx6pylwFvxpbV35mDzsVgmYW5Jc0HRBidszE9pbfGLFOFbklw8mj23dq412
K+L2GDwzvDxdpI3X4fQOTT6P3sHUL+Knt5sgOwIX5uQsh7XeefIM5L1pDBBEPoKonXndtGP1ASrR
RGPePdCqbkrGvrSgkHLNU22fs+nEjU6bpROVXLVveQDrM6XEm2ejbJxWtak8P0yWPWutqCiB2odf
WlAq3v30IbONFwudxKiAHnb6CdNoH9d6u8nVB6VgBOysqRCdRyulnGX9ET2qDbzj/sVbP/tE/4xU
1afMdbL4M+CLS5N+aXxoWwitTKqwi9dnAnlIoqlGU6Uqvm1PgtNn0gbiU/zrjJtCwCSwqdlkSqjl
adaP2AbioucARc6o0i5SUpOkxgsioxYyXu5UbxpsuIDM57pjBBF+MM+4LlpU/OdvbH65l5gr3O3u
2mWv4qPaQTBPUa74qXqv8BkZ1dBtXYLu/rdSd7s//gG5iw+iClVIRTmmEc5Pl0dh2LV6ostyt/zu
3W1NfT76wWG+2YPJlHvirtHqI8rw0ML0yz054KDZqAjMzqOVRUuYVDP77VKQF4aLQhz/RQ349g62
3T3AR1gN4FilKPf4Sx7T+EX+DT4+P3VdRMZDN+G2w6TfkL5Z2mHBAZ4tGwKakIw489/qIQWcTgGx
0dxzY0hWhIFI6DygIDG7ybT9jugzqy80yWpHnLnfOvndHDyCsWvviehNbYY+UezPYZWTMYISIpEU
9BBak2OHwYH6isIL2UlONssSU3z2Rp1NnEafkMaQGRFLMvM5QnlzFium03fw0dWw1KucmyDG12ZF
ndaZ6F4I70aKm9qAvh4cAfoZ62oRcWqk5m507EhRdAOEnCijjdjH5GxBNImTkIuh+XGPGT4u1KDH
YAIkK17+4oW8bLxWexpCSamzyoacsOKpSLEr5kIaSd2jlXzQNUvSNuFoR+IF/V8ctkxfWQwywIJl
tbWAc00/rOkRLoNhogec2EJ5t173JTLwcA9ckSXcNC57P5/VeATVlyL4Rxjga7m4c3xtxWqwV+q+
tU27Wn2FHhWSbXpvNTkQjCHpah+6HgmdQd084c4q0+ob6WcxZRThuOW9HkMVIC5H6yYwhLWXYUH/
AgaWnzcjJ5ehMYObgwexgqoSjSyCCJe+jdTbRqGRM8Soptdb8WvAbYLg+g7rM3TwHe2wEwKcgjBZ
wuoRFR8ngCUoRspY3GySqRM77pD1J6rQV2KPiQinppzZikBoJio7On4pRNwHDzcVD4qGesxBbLxr
6pybtT4RBRTJBwGVlEJKiI6AmyhctObC+dSn1YvaTW4ZbyYdIO5LCBTgpZ9z2gcaCDIbFwn+pK6S
qJgMTZRk8UGgSt3YZe4T92WDpZ13bepvZB1Ar0GgIZa8uNtXZl0sxrAlQOmP+Q21OoKTj+HLYgin
FhSGhVZq2O3Bu0q7HDMKpe99m81UIQjJEB9BDecummBfyXoL7ZizYoXjssiox2HpksGBudRJ1EEI
MzjCAAtM3xQ8bwGPHEFKqlk/XZSF2C8bfsWh4XW57Cs30RaTsNbHd16+0ULcu8SyUcsM5Sf3xTU6
yyZdd8xwBW+AlsGwRK4LJwT3FQ/6fYEeVtTfmP4OcgRemcsT+BALNokGhtz1/pXmJjy0mRLy6OK2
x5ZhCo5MsOHpZzxNTtMlJ9Ik3B/+l+gyamWgMl3SXAq+WfWQn2POWcZiBDBHvQK3R2buJTdgPgHi
xGtyswDr65Mz56zaYpuAtSD4Bi3RbEwQemafzLdJAHH5j+K2tZCinpyuSr1z1bGZ7DvASGLMFS2b
RZN+KbBhWhoR6iNiXamsATEbpAGyOaH4x2oTcq/FdF76QXCQ0Z45BmzXIIgESbEta7bfSl9SyCJt
MUGBkyphh1/U6rA/B1qAexJfEDly8axkDlK0tN9TdyFxpkB8M3YXBoIkZButaYkk/GW/XUxqhF8e
94z5/Eq1G65MOL4/+qtbKBTBRmEWpFc/8kUBYYd2W09tM8DvuFXBWR1WxGXB9D4UK+pUYrlKdIAV
F1atGeEA4q85/Uxr3PALkpddw+0+vYdvS/+LRxH5N5oUwy29GZW0loT6wCDFs757Nnp3hilOUEzy
wYzxUwoz3dt/mD3X4V4dRq+RKAUfiBfa8X/uKeqtFOPuLUtyEX7U7poI0AcX1jYjqrCV6YhwEiXs
k0bdFgd5XAzzftGneXMu8yf3qvMh90F3/KMIYeYFDwYxhbfHSJMD+YDapo4ndY8vZ/VlFxJ0OWDt
+rOzA6uw3bwBCJtVwtngd0CNjxoOgh+zUx/A1lxbtpceWsb6ODlwBzz79809MpnJFV/hmyPb26VA
8zputCS5jnXIpmAJJUYqMiudTLx2B6yIS/THQaQQoXNCieIUrBrt+uRBwEHxuNF9GahiFuF2SDtC
fxvcORxeMa75u9m9vz+2iomZhvtu48DmPXPFoMAUglK65tOeMJBjkILaf8hAzQbbOqAa6b/5Sh2a
d2iNZbAnSXb0hyKYolJBeXIw0UUhUZRDQC9amk723bjNu3bALpD6gR4ME9oi9pnq7CiPbiV4v/Rh
zAsBs070PopQPE5XFExgcQXGO9iNzLW6IJx92CbIuvr5WWG5BD1G8gljTujIMKURVGHbhanjvrnC
QX6q7LtR2l5rrDGlYlziqXFYbVc7ZoYQ7aP3Lz/Vt06McQq93ma9IRGTdkD2AXYOoJMnzu2O8/QY
HqCL1JhAorRJQoNQR5ShPNmQCreBk8RsfCDDC55R9w6rhltJ4A6wmjwnx5Q6xiB2Mo6iUhf2oRnV
MvtI8mgpgacoXdfJfNvVqdlXoNvTiQHJeNUNZLlm1s6wSCMWMftnIQZ1OjkQoIBqOVjQmG49qPhd
asq54vF/dvg5hHF+ouen3NM6nCgDWjSQnN8CZhcMMHFRhUMyr2K3mkwTJhjRgGjnQIXwRtWpzgK2
dF+s8PXXX8WdAI4Mq5espgNhMmhl/YnMw41gbwunAwNoveck4ZS3gxiZP49JmFpwxCOFqE1BZA+0
wGcp8fJITlm35HUYUyC5SaXY62mmtOuNaBQ23+JAj9eisPB81j61KMpf5QcWW+HalsAZ3pMF7OGe
DcxwJRIYs3ySIff0wHbp/XeOsy6g4xoFKS/Fuo1O23/sUI4RL1sydNJ6EuddKA8CjEj9DfE+CFGB
Qg4xX6V3J5/mzTdsEyjegkFzNNrMPnKMwbFdalqse6IklVzkBd23I2QXg30P2vngLAcFYjxWv0mO
8e/dcD71Td7cKWz/XvgZ0b6R1S1hzymyOCrQfcb0Cuk2A107qiC2DWEdx032SRujCsGRv8WhCkmU
X3zOIFxBa2kKkHqTuggTEQNgIzIpzysumwCfmrcb7zaHTcFmmImlGIpM16DUhOwN53zH9TyPSrMq
IVrkbVbUwfyoM6nddPRWX8Iod3ZJOhSX8/1l0IM5wBHXA/4kEjBTx5v0PrsRsXniU3AFml947iKY
Pm2v2nr+fZfsSTViSi+4Z9InztlHXFBA/1+b0H9tDs4nYzuN0yT61pNbp2b77UJyZCJDy94pLwAD
0FzVn7iNJqpI6KWz1UUEgH0Jfs5a3jvMpigijrD2I1IWf0iTYehp4KtXYysYkBoZ0x/NeRRbpC71
if7LoF+oXAGYoJkqo1utaqvcsgb41g7eLQP7ZvmJntb3eQk55Toxu8Qd14nY4o/awJBUkqCvAA/w
MODaQEYooPAeIgTQiFoz0iAFcevI/tYH/F41nWYpKSK+WD9hHQOJiYbZP3ZKYJu0IBFhi9JTFToY
cJcmFXhX/We1L3TUxugpoyyr0dNa3iupx2zHjg5tDWb2Ub338I+RQp7q/ptHXbWMz+3NFqETGu9I
O8VrVbwN/k927Fi9DGurM3ets4/R47bifLal4vsy/QKZr8GopwBr6KsH7wCEMZZ5ywuDRjWqSDB6
OQq0GNh3S6Ednifb7s1zhyzkVNiD2leZ/xwjGaoc42rP7pR7txm9NhbztIlG+GGb+ZUYnVcC9emH
adJy63wGMh++0nnLhvjUvDMVhWak3SQss5rY0odCNd/9G5Awzjelb/+hMoPJiOKzgG5QRrDojAbN
6je6Ws/X6iJMI6HaKTU5A2FW5yj/mlkLjFtuHoyqMRdmvC7EWzxQinFQeXyeojWhWd8QPFzPC5WQ
nhbBotA4GELq1dkyIwMkvI3VkbcM0fXBYicnm+90neq7iGmTjev9B6vu2vOqzuFBpR2M16Z4p3eF
w5T88tM5gGEgIYSvWkitcZ1SjKrfpEXCeAuMZ4xfR1e/0hvNsCHRPhfcALYX8XlqJnSC5CVNDP57
eF08luaAL/Hr9I59Kq0AEU1UQa8J0t/Nu3tNXuHdHTObC+tY/UjBE+QrzINTa/jqsFbpsIArUKLq
UKdqpUa1qvH9sgw75LsrRVHp0ldAApAXQTG+VWpVg27VuwNRdzXqq4RZfGP48WIcKlj/1LzNBV/h
OTLXcT/TpzOJ53ZAgmQkobZXZk8L+Npcaw234OLAVIPhAEima5iOEzpJynwmk9FIiVktt+bO6BQX
Pk2nEDu1j1DDhHUvA3V4S7TM0MePwJMY89ccEDRdK91v7Kd/aZ6Bsv7HQt3jzC+RyHgaffLu+a9G
V0gaB6/Sulg47/r9D4NUWahr3IzD2ZpR6wH8fR8Jh2fYyytCvoCOwPSEHpfXWYMxZ1GIpomqD6Qk
OEC0jaI/7FsITRGHPfXhKjSEnCQcMbhvdRU5jC37/C2KTjC4IGGJX0r1Rj9ShXxcZdQneyFx4hXh
97CtqK++xpfEe3K4ApQo69DTWzPYZojBITpYd2speUaJR7tSWvsx6TS2nVpX5kOq/V6BRPH+f7MX
oVIvoY7yQYz/csYb5A7RT09QhHk09EOzuz18NQEZ+nwCCPTw6XHhSaGqooBVN63D/AVMOjQq3+8G
iZLiQi9HDfpNGLlDj0PxwY3VHWbrQ5KZ+G44gyzIhqcOW1sMSbQQ9mymiNpm+j87Wv/XmKToPVH1
ojTz8YquvC0AKfTO8i940XvSwei3pEXwnP2AZfPO/ydeHwbbWXYdNTjEzJIf1LLiaasHFxbzn8xM
4Yr9GCbVZw9qHLPfEUQV/snbX33E9vi60WsI0uAPxY2F5/QloYTrRFdHMIFoT2IRFQNZ49DaU3tp
BUQ9PW8f0j5ZjlumjjJbGaxDSTVea0LL1mkkDomMNjRCrnh2cB9pmlpvCdDRhdSHVz0rvO2IG/Qb
sYGu3TwH726NLSj9gKTEI/ilO4gopy0VQQSrD/s/COKw0VchYx79W2hAINbvhBvxg3gnOiOPL99h
tBlxIVHCIsdBvmms8LzPXk4x3qGFsVLcpEz3oZlObxcOgEKsAETslgiPG62iimDNUQHx2G/0Kxkm
00w2eSvt2cWXpbA+jfh7xYVX5S4xuu1AJ32ceVtY8ugpGkniA7ybY8bp+7IptM4qGJddnsF9D+f8
BH5fmeJNxGsV37YXRjVkLbtZpeyELoj7shZTV8b0AewyOSZw0bcPTnuZISp0khK6KkXnjRPccfHh
DeYkGcxQhrL7wYQQ+rMwf2H0G5CmZVDzLEAlzI4BBF8Ypt1JeVOso5tl3BnT8OIZHSbGPP8SIPpG
vSYumlwmHdUERQ3hnBX3NVGpr2wPHhvBuW4zyYqXpOaTbwO+NS2C/fzp+QV99zGaG+C+RXBnO/za
rEUbxSbhPfQATMVZ2tXRJz82y2Cyixc0c0biMHTgocnhOYKWDVflQ2lxp6BQkrSizZH7i/f23s21
L37pGCvuZ0qo1ufWW07E70FQDmthpuxcL94sRDPyudmx4pQBId34DnfIIr5P3uSTMuV4xa8GlBV0
DOSvllK+eCmIGi698s6zsC3wjxu42R+qqByEFK78h204k0U5csGl+/yEd57m5ifmgWDsuRseF9vg
OGa4jwTcuExBOzwSi+UmCeYr/Jf3S2q5YyD5IhjG9dEnKfeJz2OQqpUIwQzst1kAJIhPEBJwgMTl
OSbi8/13CXsbwPma7nljxIjv6VbeIBs82sv+ZSzG5OrE0TenF7eM/i0rY2nz6eMEx8q7Y5BamS02
yI9kJsWBwRsiyeIIY+3L6oPJ4dY3j988yeoesoXecXORbOTqmVRi0SeECgIYpqxwNSgmdeZ5iNs2
0RUYHAiEE5S2WMRgpNTmYUgHbLRkqZt3rhm6EscO14RqpQtWxt2CtLfK8BNPSVVsF7YrZadYQB9g
N02NdQ2FSdstXV1y6256bVp9qlrBvoJ9kk18Z6bqxyC1xK4v8htG9VhQs7bJvypTw3xt+gLaX0S1
EDEELeTRscs6FDZdCNWvX48uu7auahW5AsGRKMbAmedqYSHsnd5uzm8vHomdxf89VEXOtrPNm9uz
B6sU4IM3wyDz7tzY4JMqA8J5t4H1o4x0mn9Uvr55ispBY3H1Ky5FKzwsOtRlsxLiYMAZlXPNjQ/b
NFiGnIPSjkxggDm1ISAhvEyOKlskc5NG8Zc3Kio1f4vfLSXaHtqbuO2nkptxea0dDxGxaFFnXMoH
pWqQRNbLOa92fzUMdFCy22yec4Z/vCiDPhYNoHZiHCEVE/B6uMk8/kjPh0zaWksIiDVCwnp+SuCc
fL+TdDItcHFY2z3ZW4kzUuFJ/jSRvclfLscFKFrlJ3jr3i123hvgb3EnCfLgw4DBlHXLlbp03lSj
TPa8zY7iOIReBp7i31eU0RwtzYnlggj4jgUvQHl/U8W3lOupMmsfflYcOr3TFRtcVNVa2og+N2oZ
eU292ly1Zb8x1ZoMuZHlNccaXZsn/CX7TF2WsT2mJgL+e59ocg6MqPwdpA3K2E9LYwBCFxPJdlrz
yr9UkMTppfuwnQJ8jhcSbeQOHa1BOIBh/HK3E0OHpAZlTaeGI8fveMbc25y3u3f629UyvuvdV6N8
ZixuudNnAsDscIaYnr7049bAMSBI8OJG58GnlMft64x58J0We4FnEpG8txwSrg54MWHSAPmMI0YS
+4P3RvzrFt6OQvjmwUgJGFOmzrPAO6UIsqi6Li2+TVJ0/dl15bxkhO/14a9cOLzE+3eLhvfO570B
DKz0ySs+Oxb5g21M20/jT8g44+SUmJs+g+espjdQeXrZKOs/yUNRYwAXhlnfM8joAengw31kDhoL
1lQAw1iUKI3hBB/Z97m7l7VZa9MOmpeg2oMeeHWKda3gn9oDzk98giy5LljfmjE2s9aNwT66FSSD
J+svnRwiJIUDZLPBlX+HTvbbv61LjB8WB3x4xmmcxVsKY8a1R/9+dZguljoiPVrDK/QY8js6DYim
oMOQsw1JeWM6VsV7VielWqBf4wsAmT3vM5PkFr0A8tAzPnovUGSAeTbO8KJNfaMGr91noLNXZjlS
5F0C4+U/LI/ryDrOC/D+5W9ZJr94pfH7V1NeqXOcnPERiYaftO9DqGGCWEKi7uHHSbRSFaaNClW8
PC4qW5CXdKEH5+wj/HCx6mRhqqxfAMUnnNSGx8ExFx9WIXljzmW2nRxwpoCu2akX2Lm0Lob7Nlxm
I/jQGm4KcQioEIprlUNSm0FtwZCG+qJbae1LrUedjgou2btwucDnSeXt3IB9q5h0cYM/f/mtjsfX
Dc3jWB/DRud/m2yTSxWwPZ1XA7N1ix+TOnUC1cLHNyEOOZrys0HoPqOuNbtEpTCbP+NL/wHeZjnb
ZN/HIyVOa+5yZrewhIlP3evHrebOz6758it/1QClF+8+qbGzPYOGuZydu1aQAhp79t8SX5LcK2uh
+9jnAYKtdAe3Z0RU9XBoePa27cbBqXMi4wrT7BPOJN3PJO/jJ2Fx1Bw/H318C4sOK8BSFhH/1K23
z8nh5JUQWAFBnDLs7xOfn8ENZYKDs/1han340TPGUYeWF52Y7tFg0fEGn79stI+4/O8Ajk80fXr5
d0o8tTs3fonBV2j1MHEOLP7dHWrDYXLz0pjvkNGJcjhebmnBub3NONUcNH75/I9UcIaL9eft8gjd
ZvVhERDFh3xR6diGpsuzk/GkOBXb/XSNRaPhHzifQ+JkG/YQ05eTe6d5YiEm/NDlNxCA3bnsfZ3b
Kat5MH0Vq0wivNEtk26smEWzueXx7222tbfkHQazO4dy+dxmikgsaDDjfNJUmwf/gZWMswQN8Wq9
Wm8LTyJ9EHtK4ylGY6DftZ69SAt60N1Pg2dw2eP8DksdNefiKHL2kK35YyyexiGu0ruSb4D0ha+W
OeC/f1idRJxYc8BjWZ4dIZeAoH1PMEFg282rTso1v/D4RecJZzVnrNHha+ABc2KXPf5F3YkfJ56v
F6YNoNmV6sBa48IS9J3g4iIrSgvtx5e4tIvOZ8t90p/yrRGH3/8w6UTU+oRXJEv3PnMJ5gaS05XB
Va1VWr/d7Ofl3eP8Z/9TcMu7Ne4TvcIOXBER0kS1UY8eU15P1UR+Pux+yoKMJXAZcqq900rjKT4D
Jd8mDBqOIBoNQppTWkMiC22kyOuh1n7URst2IA2YqGJnRnM9qbbuGvVgeTs4MxZUqyyzW9ihASZb
zN/ODE6sQRkO/6z4O8THyVGzQmQ+vIrePMz77x86NUh/zOiQg5mIvwq2ml/hgC1xEyoTDrPosUaP
ZWFuMTZgZLPbebj5dIzoLKx2h4lELTH6tS6mSB3Lt/zK/DIFQ05XvzaCM2b/vPMNK965j2dYSyxZ
PeA4wNwQmNeigEXNYeJdUa3fxcDd0MzxQBgYPXVdNepBohzosNUxEP8Hcs0mO+o8kxFkrSNVk/oA
b2LUPPS5z0AMogItxzj6Dsoh6O2MjfRTbOKtJq6bfM9ufyhgzBj3ebc/VE3w0rJTL6tjMQFjGNmU
twzWvOJP+HN5wFAq/qwfwQ73LtQfUVtDILJDS8jTCGKA7BSGpTff4Bb/QhZjrCaOnAwLDExLUSdb
y7qAW4Ewn9wJwOGSmQ08csSaknB6/NnDlNZ5OPPj4ZWG4CZSGbji6Wyvay179p5kyQcDIV5d3PHR
xpmenCp2GIFM6oA3p/GLvAIZnam4uyU2sWcT52zaFN6Zrs0gOtWd5ZownceNxRQMaLXi/BCowJOr
A41WZBgt+wuIMazWsmRxCLkrOmaIh0A6RCaX93WIdnwPB2SI5bsrSgkXOtuStPSZbwyQ7GNaiNog
VOtP/IovN+T7byI/g6NoxYmPTAOvVhxDAQaM8O7cJw0vzwFQjXoUkg5qzffoSRqCw5nhudzXqsnN
x6mOPh9ip7siMf4j6cyWFOWCIPxERigqwi37rohr3xgujbgLLohPP1/1xPzLTE+3IpxTpyozKyuk
u5JilfRz2QEEQcjeUSBqeogDZ6eEXmdaMHg6fXFQ3FyCjXAClzFN0U5nK/y5QD4PahZsOm3hBeTJ
4gIGatFgOuYWo/7ikmjBfXQePSPGhW6L0UfhJZ3DWDqR6QXkomS/rVw1b2j7E1k99JQIHQT0F1hM
H4oE9OrL+334EUZHCyfQYUNz9eiPBMLn2xZMKh2dsEqZFKMVcJlI1fsLfXunHf8LKqVYMueu85JO
UJ7ZaX0ip//7bcWZmKqFyf8/TmcVPBFfmKfZ0e9uH/nhbLRX9vdJX6I0SkKEVtF3QagRbSgEPXU7
i5BaNz1WvpK2SMb50vbaNz9I7jmM2mHbZQZMYw5exv1oVX3zjeC/tj7b9t1dQcNRRT/GK9peB9bh
6p6p6tEq0pFaxmVr9MFPkryjtk6aef2EygVIhBagVVCqIaNV3ErcRLBQ6Jrd7b7PHDDzoxMoexXx
Ur/H3wHmEbzwgpCqBCKjVM84wDL4SzYsn+GMbtfQHpyWdoEi0WidHC2+XVz4YiYbxiGkiqnJHqV8
55zGyB3DX3CFMTJS6j/qzp8Ws2UEqQd7zS5cUAKqTQMYdOzRPCPOe5hZOqihzWTkCu0VmwNKWIaK
MZWJgUzMNxK0r4cu3Ld2use11VrSYl9Yh8pB2rmfKbjfzN7bWuYI0mqbvjvRUzfCb9ee9bNbrh29
W86eKRdK2sByE2GOXfPZs2/rFQEdBl/cJoa1zHwTh0ahjbfK5Ikdx9l0a8nqbpq7VLhv/vy8fmPU
J+J72bRAsrkusWIyRtFSk2Od18hsaJJJqCsAS+HHV5hQjgUjRhPPbGaINdDZwaT0bh7hiujcdtW4
WnRxQjgYWEwCrZFB9HSjXnxSHQtCZneNDLjip50NXMSHbjzBfpcqnKEhqEaivrETV6YnoswmoEOs
jWmV+Ic1rmw/cdmlVQoJK9WduiO3Sso/2T1PRxwxIFzwqTu0/G3Neowhk97mXB2+88fi+IiaA12H
2yeeK9kxr2xlKOm9NrQZKCi+rCVbCiUt1F4TEFG7Q9E74Ba4wI3bYalfZbYBmp89ZLkg9bfFw6lH
2y3kiXnIlY9d6uEXGJoiAW8RFjqU8M0HkcrAgPGkRxCjYBwskDQiqP3skauc0vTZGriJfJxuBMQ5
ZKjpYiHNcniu8o24sizegMIIJDi1h1+iCW7QpYVJN3UeOhNQmomQL8RCF447jrFXa/l72E5Bkruc
2iqjTqTJmI3LZyMWr5gG86WsBNL8AvpR8Xr3B9gS01apPS8LYBjYG9B++JwJUoP+pgWGh0SALp59
DAfi4al2BfEV6JS+1Gqujb7zFWI1mgTHoI6Pg8yRx8gD7+fnUKW7ip4apl7yBOmSL6w79TuEDTVa
H6UE6/xFoTdrAdPmg2F3K+06+/Flvfr6NLSSrejDOhephUKsKazuS7wcsX8hgpFx3d9Gd6tQ1unG
Hk4GNlXDa3UwvEdMCW3M52KPwLAy9nmn9DoEpcXlYq8GMg0Tc6bLbJ/cJD7oWUlUyCXVWRz5ukTC
IwGkrCTPEdcZeRokOhcUBp0hoz2f8AoVc4lNBb5eviyqJtmKrF76jznaT6QeA05R88UUoudSj8Be
AP6hu+/47dwX32VnBPVNnvIylKRw4cLNzggrv13X0KaD6LtkOi6eU21Dn+wwfTNvG91aJUIYrBJq
OCZqZlMxkKNLnRUmRAj5REj+RBxxKHADRpvf45Z/N/PsyLy3u5Gh+mFQGI1gspvEmDrMe+E0U0Jt
fHcLm0l6V35AH00Zv4aeXfEKY8ptDo43Uyam2zpKGsZcAhoBGIDGjYSOIaPrgW/w2XjllcmAYVF2
iUclDnXTc3AarpK+r8vk1lkZXl06OTs+46mcasoos4DJZpfhwbq7h0z1IGz9KqFWtJO+OWXknURN
ZElWa+nlaY0T3nV65fpnKmS3ZqZpljbzHsMCGRAnzAob7TR/sAlAQZm6yZXeNozXC+7MLmYgaGN8
VfP+20t2KBrC05BQfWfE2t1k8uBP9dsgusAob2VWv/zkPa65L9LQkGcVrHH+2hQ35tzpo5NmtHBo
PPaM4menmZghgISE9+kZHwORSmBSzZ2S5/JiGZQyknRli1Nh1081WsVbIqYwW9EMAXz1f4k35pVm
Dtb7AhkBOpcDIa/0wt1+6N3mxzg9uupYlp8MxzRzBv9Futcd9UcvLyxgd8aif0hf8tJKovyENEev
b/jd/5c4M8AKaAA7rpQ7gO/fjKb6hYw+m+2YGh1KsKCywNvNQ9yXhUS8mpcTTcuOe56HXCfTpSSg
oSiB02JVIrbA6M/D20xJO1ySKFeytONfQjkG+AyGua4dTkQgzy7O16BAd9By+kUcBNtsNurdt/CU
47ddjO/BGo25slCwmTzH3S6n6Z25U4PosMmLVG5j5dCMwgj7PbozfCCRWojqhL+R4YRssc+I1mAR
k97IrGetiBFx85rBfV8S8pA5g25zt5kOGHBePcLjT+2xRDitFmwZFcyyw3p9QrvHjRcEdjD9vxJ0
ZJF9eq7EyxKyjljYs14hZ/nwMGx4e5qKXdZ4cHNW7FIoNQUTxe/2uRhkH3bvk1TXPdc+yxasjwYt
UdOJi6BGFyahhwIs6q1I+C8z7evVfXo9/vjEL7Z2H6dNBaCubNF7VAuWRHfYTvdwv0O0QjUbjITD
7NQ8kQ6VTrJKMESEGe1bOrVRn7aT0mMCJ5YausVaPKeSiNAqxrBJDUGcx45+zFc2Gp7RnuQFuQ50
ZbQ7bUpSGHYMN0siy2tDUg914+wGlg6hZK+m4n3f/mED7V7IfBAOsWcoGI4Wwz43D2nElF7r9Pgr
UYBQZg+WLA12xEglNb9Ft7lMd5UBqK0JIqINU5D3xoVGDL/7F05aO5bToe8ywm58dL8M37Xlvsn8
OZVZk2U42O102FIMwCBYicGxzhxaJE2JGJMqjNq80jjq0oKWfZLutAgb/5mu5hfr+nPJCiIBleXe
HPxq4dnrz74/MBsIPHMzidYylvOOwqogkRTt0zFuWXdaTUvayNlWY4myYioin2pl59LOfEDNREh1
72bQOKXftuibbhHq4jeV0ckgEhF7CzEvZCx8sPwGUYDrid3ymxBa2FHwWCUPJujmfGqPMMLCrMxV
KFIGAh2OKGMgU+NGJETPx4VenLPXc660Z3So5GipZoMeLCVknCDNdnszrzfpbEcs93ALZvJxyzri
3MBCJIs6glXIjFFtfMDltWB+KlT0sCa+ML3ZPbBLDlmDKw3r9pdGpb/rUqy6gKm7DP+kvhwITxOk
cJTTBWguAy/tMTXhv4ybksWRCT9ShIsuqTvU2aPkLSUVdGkPshcVuH/GBU7HVRkjsvUKTqjA8+I9
gZ50aW+FHELl4twLUhqNgxTpKtAt+5JGFri6jI6u4Iaj8BGy+k9HwzcGtDC5pRCsUHsuJuRvWF/s
KWAGYVjoyKV6FCoNO88vNjkqPUgo3fEKonc1QfWC/8RqBA8BKwNhd9r0u0Y5g1R644YK77F7Tcvf
Cm4uORE7E2Re+XHbBUM6mgosZo+4ba3AAN3z5O4j6iPPSh4gnai8KjCdwUIMEp5RebV1sNRE335k
kh4FFa6RL7ucvSGBsUd45ShJc5IlXkD8ya/+dwGwg46YkrnzVx4OYOypFsu9CEnPOxkhr7plUmIb
cvBWrJFxNeKujmkYn6EEx/EFxe1tLM4Cbfu861iVXyZdMADyxgtc+t6jjQOtItk2Lmao9mYCGbUR
hjU0YF8QtjZroQBFTNfS/8CSCxdCPknBYHPd0tV3Z04PeS64s9iAYnZOaYoVCXnmNSKTQm9LYJFB
5dQ3WYl9L1k+cjjJVaRlle1rfkfsLveQv4I6fQT0qSNPQFYgjsV9tAM47tjP7dMpou6eQhI4ZIvP
BJwtjDdvKoo57LGg/TMe/eYQtzldxziE95lcO1XRM/Uopm6W8va0JYuLjUSf8VdUTrEIkYSJxMak
pIm5cDqby1TW2GBD29TP7aegLJ+3MGSG10d3Xk91/OOOCxzbgRx+eoEOrPBzpvJHL8FKFsnJGWmd
eIRS/IADtLavNagDAvCxzul9wScSdEQHn0ELiuLEQ114Ylna+GxaeA4p5nNyvWOuRlc3ogcy2AAi
hkRqtYF4jr6xSk0zPi2/6ypRmSQMza0a37WGVU8oY9PBzGm1/dql/0K33s0vFxllHvRo4W07R5Bz
EHbz80OgQEt/MksUbfRxOJdhb0O680A7eHAkIHqkeZyLDR2991j3dYs/qGOFLHhLM75+5yEi4ra1
RASihMkdiZJPJnRgNivHkFvszdWR4Ch+0SQrLZKp9+/N6XliFq05mgdLFF0mLbdjaoh0UdsdfOkG
a28fCyDvrB+DOPnG8inDOejRoP+3jz6vmwARi5qADx2cIg3VMp4QptA3x/y2uKPkYSlW3uDHOOcf
80EIFrQXXumJsYv/0cz7+uFrW4Kjddh97XplmBdUyo01Bc409KAaTwsPyRmzrZ84OTBi2wIksh6+
2GBc7VaueRXtZm2r9uEYos5XJspf3QHSW8+MJK6MsAhz7oZC0ujBjKAWuPHH6GQuX5H42SDTgg1b
Q7EQA4L9rrFa6RLAwvrYh5F0x2tGXVhtxeo+HE13n4pb4An9Cju1T6YqyXA7BFiY41fc50C82TuR
CavSpjFYZpw0R5PzYI9Yd5UM/AdP40rAZjRxLAbQkrucfw8O5zvLSk5TmRWqJt9lyUxY2XCrdWUN
wH0wYSCXAu11D5sjyTXu3ZdM7sU0kzmqjD6rSZvt1kRyMfyeiQGyYznvxAt871x/aQRH58HhReFj
ZHsH+1kkG5akTVIf8Yqa6U2xpP/YgQIWWSDsYz3iKq6yaiT7YEnZr7B/pLhYJWf3cyRmVMwdVuJd
zSLlYE15N2ixO4dfh+n0XZrn1/OPyNgmB7dm+XzM47qVdsxn0vhcvUxDJ18kFeMQhpdFi1PTWF8w
k76/JHvaIWnGlMpa/EiZJl5np1kVaSlAPBjxYHiYCc7RJalC8szpLB+bkIhrhoVRKrJoKczajLvG
6510lNyoMKZ3A6wV3onzOOii7n67bblkWQvS0nX1tpC5ImC1px2YMHRIf1QxqASLXIeqq+Ch+ZbS
utVIS7vjL7C1h3g/gCoEQLC60y+jmOeMDd8OKIXgoIPX8APn1e8GisJyg5RrH6fqFszFLvBbGOtB
L9LIEPgRUm4SGXr5FQ/jAEa/l5vzO+0uV0nLl6XDJHR+EUBZ82hpIVSFuJLc/SlaELOT0pm6o3/K
Vxb3dTdvOAo07xVxZf0Gkq8fHCY9g/asIxkLowfaOC0g6+QPL5ECBS9W9Q//wXQeB3uNKrNllVk7
3GeMAb+6Cmk8XUihJEbc2r8AQvbD6mD6gd1Fs96KbmG/a93CcjOwOsuWxS74xubREwi7Xgi1KCPY
Metz3i7mM+RWWWM0c95kfv/pTKn8mD//JJOXEd50dw9YVyRQaEq/seLdLBY0EZKDg49wIqqyQj9x
J1ZO5psCHFN7GVs+JWhyidxKni5RIm0yDUKIWeT9304sqqEqnjYFnVP933ec4cPA97FOJKdMG0Ab
Uhkrv5vTJ+4Je37JHfoPwmtEFMVpMeVdcySxXYV1Bqsbah6rOmqiF2nn3iSSOn1WVw070iX/P+OS
TznOTmGPVDGTuw2VHUnWJhrY5VqF8uROUBuYXiYfgw0JU+QdGC/Bk4/5HXDD3pGctEVyXzPVQJa9
6DBFyUgLAHm37ontShsTJ/GfEA0+q56UtIVPve6/uApGi/MvW8XvUAhIJiqjBSjAmHivW0ykx4dZ
2nMG9IshHGSFG9wdvkiZNy5i8n3qCkz/CbKksMQPHtSULg6aStKBTz3De0jfWYvNts+ka6LPFHTZ
iQQQ0vi+1bh9S7rQRIcoSCctPq4g7DogiOgPpZ1HKKD/DHqLLS3G1YLqNCYERRgO+JIMQJGSk3+p
8qXQEv8qHGYcKXelUYkZ2CRuMAhEBQGIJIJIraxbnJty5yTxPnLnzuZ9Kp/jxryFmF+u1IYauVBJ
HvQiqIpulEq3DFtRH7tH6zO8cEFQW/TIDbJzBMrogm3x/cLYCYREdsUNl9sgXloiuRQIH3iWLcLF
zFgMoQAmpFG+DPDuDBt+DhvGLpf+pCPi7RDUPOmdwpIA5gH240+52MeBUHT26AWRXYkA9c9mhXRn
g/NqzUgpISUOyT7B/tAfkCoKK/kFcpS3f4HIAaczkfzpqHZDhLwRwAVviDd4scNuCv0AO7RgpoB0
Z8gj6NODJb9kkp9MX6DBUcDLCmNobL2hghAl4bApAmrp5LvjS3wfKZjWir5+wyXiASMS1Qfdvfvw
lZy871/zlgx3ly6NCvcEqte0RS1/dimPpdZjCeVv9xt/sKda06oPFKCP7tNm095Qez2Gmvdxb0M2
ftKJ326P2rFcXoMTLiqaM/0QfTeXo6OGWvicthFrd8xjcHUf4Zeg5/NYSHyBM/zS6/uP8AJCdabG
MqcrlHFG0A6f+N8TQKppy0oJAHl+/qUmRCLMuc0MDtnMDfjaa85Ejuzo3uYFirE5K4mOnNX49Tf2
mx3AO704zmEh+kvutbRm6qMiFv+YFzDSa66zgTh2YmCg6Rc7LwKABDqCvKHPNOc1UUhEMIyh9jsG
PXCzalpxEzNlzoolLgB83af3nyvbUxr8sbG07/EF499QvMKugeqhpyAfPfJ/bc6L5i+EHx/7tEKV
88y32JfCtZ9z6HlIARQi1mkycIsEG5UI+5ngvn7bp1EnaCzFOSerbTWr1lWJFMHaI0HlpNOQa3Cf
eHeB/IRQOTigYXnbCBLDxcQAsIhx7wxDyQv7PQWBwXqQnyRcVKVhBoic1njK+z5l8FTUBirp2ArP
BfuJnZ80VNg9fwydIM56pKDUEWL1iMEtkjlEbO6vtAMoGKlskXkwI9LMTbvlNqj1ib8YFkr+9l+w
gxSEhjOxLqxwrcG7QYwhKltSPCwV5sj7MT+y6MdvEIVQ6ZHmjjB5ECuxdYJvwjLihfhDAHR2MLdz
EssvNmJXpl+7kZsEpsfws9X4mNLhYHTSHocs3fswNgwixYgh2b4DfAMQMwZbSBs+yqg9eiAIVamk
v+4ALaeL6wDGRzW2MehzDeQg2NTg2Pihn0bEX3u6hdNlsj4562lGivby96MLFLHu8rFK2gcksWo7
yHZX3EWWxvjI3gSSCGjHniad3wqsyJNz7g3ociaLkGNQQJYn5xQGcD+dmJ3G0pdxMop3sQCdU8UD
huAkWo2Jj0BDPGKQ3QLY5AzGQi4AZExoZwAK4/44Q/JSY8oM1qWULif65drhYcgKkGiIZeDujEWL
Hsm4GUGkmTQRZMqKpJQtOX5x7DH5Y9eKJAo/OwDYgjRzgizlDQTJoicP0Ildu8myzNwVCBd2HLGw
Ofy1DkjKr0YwWexriqidarGSkpgzRrIxARflRW5k1iubPgCBfFRs2vlI7L+jQfIgWfjeSjUb7DY9
zTs+qo/kxnGwQt/uDXaSoZ9dhc5TkGw8tIgh/88R7gmmS7qPeQ5MI5g9/0puu0r+TnQ5dMk/pcSG
k9dsnbToZJ2cEzFKsh12EKvuw2TaJlrjYqH+4UcI6EjCbpnM8mloVThPW6ODBbgt6RYVID2FnE3q
mGA2ESzeY7xbmBJWfPXPxVEQP96OGzORcuIOfPIJ2uMXI+Qir09yUmWHtjHr7K3u5Pxx2wO0GAsq
YKXvMGaEE6+l+iqNb1eznA+OVocYGeDmLA5KKya1sh2mAdCiNausWcpJ75O+81AJijx/CiICgWZ/
Ro2rMse8/dN2W15Nm5zcU1omz2D4JEQC6XZHd5dIoY7lD6cO2LwKrvngvC1Idb06fS4HUcmJX3HK
d3d3imH7smknh81ziUrFm2kCDZfoVFZJDZ4JjEqsPWUwEWjsPAVs1gVAJXSDu71tOuQJRFjvJABn
L0kjLxYegVArXfMwklhGDAMipNcaEheM+GV6M4WTjiQBzopZyZXDdZP7noY16SsVZHznv1IPsk7P
viQc5GBu/me9xCFABW5fP0Z7Q+LPr6vdn12WitVgFB29k5URXEZdBBCztvXyE/JlSefO5gzkvzHF
/f3Eww6YnrHce11nj1w2KaXtp5n1ZtLViKYJdG0FUoWJIV0dnORB4Rf+pecsbnYPFzRUTeas44u7
zs7qJbc5sCr5ITob84AIOj7TzNpApDr74fGXtH3Uinoov2t2a4tcRp2qMXjbnj0lOG+fI/AxF96I
V7G7TDiSO54K/AB+zSoznr+slpM1gJdiibCKs5YLU8X9I23dSWSoqDzkdtMdv2xjbUYD4AQh7BtN
GZ5BWEGA3yK4ezLv8zJBCHZOvqhj3/A/juj752WE6Sq0KNwzHcIG/WgK3QuUrcA3pN8SD3UXA53P
up+rCM0QtofB+UaDutFkN8kNnjz298/gtwWGkb4eVnBZFiB9tvnl7GfheAo2cRwfZsrw5stARixh
HkwNLmhzzWdiTiklBjcAYUBnKAwMjVB+iTEiTgzGZ3phsZiX4V8Zg+ku6XUxlc3Bed5jqbAopoL0
P4IZFGgv1c4WI2nRfRUTzMy3Kn5TOD7SdYXWTFYUkh5pVBLIRnWoX52jagRdWyW5Rdhqm3pQ7j5u
YVAeEV2GTZiWG3IOY+B/riaFjYwCO8JrgheMHmGX7AfUnqriCEy9B5fqYyLHM3b05WBUzlsR9vOZ
Gh9myg9LwCfctZCTlGS4X4cZfFlFpk3Ul7SJI/tj45PTJ5Th+YHAxE7We34ri/1MoJWQBeTAhEdp
EmODkhb9N6gQiKKwgc399ddENEx6ID/WWjKRyzhlzeY0VObN5rw3i7RCGAp08NueH9Ne+Px9usrm
lD0o0T8wf0WgeJIh3eN7Q00DyUS4XI2LX5UY9ALxlobmFaNpkBFA46AVAvY8o9srAREUYpOovgCA
UX81wSVv0/DE2me5B3c0UTHgOf/cru538dmeZpcLMr2jTLk6kvdIk7gWSkUNjNSjFaUb1NGTYxsW
f/aZXUba9iCDaVsxElJc6GqnEyxfmDx2cTrppCiZkfXeopUy66C/bdFhqYbq3+uJ4HZA1F3N35gE
yr/ntOd9Yj715WrAkW6u9Kcj04TQc6vfPetDboZkiIoQrVMWwqbCY7BNXKzngDeP8BWco6cjMzyQ
VoQ6PnzphxNzjeYOP/TPYvXzyhW396P+qDEKI1Dy4QN5AB4Q9clrDRHMURV0zXaO2/tadE5Xn54x
lusq7iyEJ9OQ9Un9oQ8xykW12It78XdYB6d8P+MFkWlCyT3yFj5DjLN5BKtpnX5poj6sVw1iIpFo
cqbcaZ8m+BPA0bYPHwNjNjugk82Fd8VVSsRUXSBeIBwUlwRrqZXo70bNKXWlPM23s+DC+9s6XzCa
Z4ESi8nL9hHh9EQNevkt+ZmUpo8bMOOLLABHM8kuTmA+/H7+nCm8PBn1w2nT/cigLNI6FTBoiTIP
Dv6LMq/K95ManA09BXrXZZJQ2VumJWNWGd8j5LCs7qtp3tNpYsOoUiOfgyAhn06mnpnSGH6ZY8tu
5QHdDEawxm8rf+YFWTHdXRHaGRdQBwFuhjmnmnXcSEE4/CajTxWUvg9HNP04d6OIIV9E7n3y95Nm
W8zetEO18tPyk5TLb3y2kUXzafYXs70A/hkxcxLMLTknePoJyovolsx72OW8G6pDLTsoBup/PiLi
3QOqwwbzvzo6e4V3m7z8l99k7/FjiIIhuY4vo7OnA4UMgoIiTHCYA+2rbvWjbrQDo/XICkUaQYro
kJV5wjFK0S6/2Fzg1rjHJvK7B0fcmh0n5baSnBeCYOgTZh8wBGE6GFGzvTaw9ptyvno5AlVQcxWx
2Ck8NrwDkbYiqyXkaiFGaEOqk+W0R7VBXw2ODZyp6C5yqi2mVKWel0pEulhZRr2yGpN1ShxfDfgf
V2d60Mteutt9R7ewPVbt/6Q2l4z5Nce6FI+MSwAg4Qmbp/y66Gaf4awF03vzZj2wyj2H42cIUrBs
U0LznAmUZJw7FrzNkTuwhOwtgV+zHPRlg4/PGdSrB84qaLJwfxVedVnBsQS590esg0jMGMEk89A/
FpKbZvbQkVnKoNsFmVHf2qWC0JCNzVh6ACRxnxnoqAxqzhQcEBYa62Mt0El7plC5/8mYxF4YzcGs
a4Q7DCHxyxabjorGXeFyKN8nVwv1KFV6jJW9dNsOW8tXziwmmYusZ2j9YJckS5HGXiVYcEKIYErO
Lj0T9ACJVmwtYmHR4g3e2AcSGKYdTcoBplTHRU0hZIuPkFhuozuTOViycZAG/4gNB+LhUYdmJo/M
2yOB7SVK8ly+iBiXBuZXhlshYzmLLKf02uiypNTEhCJ4g+rBdrhV/IbqIN1IERIslx+TdhFpH/Gh
frdXL5ovNYM2AUT/SN4/FHS04B2Qk+H26vJXS6ltscpOot72m/cWsnP1Xw5d5wqNSXJT/bx56pYS
SeFUjKnG0mUxPkxwsnrgYEStawPwPfNSmgQah9po1DjqsA/yK4DzfLsljV6WUZK0JwITw+4+3ZKu
FoeODGe/qLPBbPqNb9ZzXLP5uusn6aJgqLQOBHi6eJ1psL6MTqMV7SbIfPjbL9QKFX3XfSyEmzkA
EVM+Lh46Hen32pJppSsjEUu7hJ6P0XqdCOhnBkusFxQq/Tq6I/mRFp63nfABEv6/tDsEMCTImguK
3AIc/9B4tPLm3EBbWjWC47jw1lMxo3qiF15X0FigsE2USGxDxdG2+FrX/tuILV9QwzaOuZDhUn3x
1ZvlAQlI4ZZ7z6myuU6l6GFj2GIVBmLfD2xtiBnevLSwc5zP6QikvZ0Jv2LVh+sZH4i/sRPuijyw
t71eXyx1LpwZ2ym+76mQjhS8FS96DChxmVlJ9YqWpO/3kkvP7ZDW767oC9hOgrqBnYletvAb9zPq
jJD/YR2C2ppZmQpUo8xFI+fj0M/QjyRhd9gEArRR4PitqBHhrWi/qNPQYg1PYOdiHrPnw3SC1fZK
lnqEYIDFauNTKBJvbHrmYlumGWuGA89YPMmyw4osxtqQ3JZVzYIhV1vfjSCl/VV3G0cAA34O6suW
or5lEWZQcQEnIShzni7wttmfrQl1n992CCZkS5FzGjXWOVnfyK7FfqDnb6OkJkN50bZ2ty/IWbif
FmohdGkEOL9bW5wfgp1ENGVYdv4etyMosd9Xpv8K8tSx1/XubBPfKenBEX4VT8oohGTDu6vwvt5U
sfj0oHAxM5Tn4guhWCZoTQX4Hxb2mUG3cKB3mvMLOKIfpjzSAPnzHt+cTNDnNo6YfTdJ0FOQdOOR
TAcWuEMbVQzHyt6RoCwKFVF2rThBbjZPEyA2DYlTP4wEIFBFuPS/HWaYGjP0XHBkHR4zyrVvVhNz
EB6qaCRuCHuZIkCxHlto3lu0rg9j6rDZrG+FyPnBqAcyIhyMul2RvrwdC1EJ/kYxNDxhjo6EkEmI
jBntMedxwXBHLCqlv15iLmMLKQw8+W4mj42xSMQ2CWPZKmL2ysnkC2JjQEc+2ZQWMIbRyv5e2TFA
WX2KgSd6eBYmzFnQBAep3F/BHskSgCe98nIrQsDjFa0uYuInzvA/aFAtK8w8i7dFgY9PUtyY1Bti
dYQG9MPsKy4nTGOLXpk6IElCVz8uxXNZqwzSJ+Dn4SGpL9YB//iFTBoUoPh/La4SlQ8IgAHVRdAn
uxdx1rC/rMOaeluKWDn7ACEwAEJ2UvicVk6ZPimWzQFHkS1uy2IzgKqC2/rlIsIYYYjDWDWGg+mI
+gGnsQsKmE9TgjPTHsBD+aGFCBS8hRPydYQoA0CZuRYjne+rRHIHVvPyBhYoPRUZy5PTfSy0RI8q
0NWS4hel4fmXi6Qg783xzmNyE5gyVnMAgrLnqCbhlejtsDilm7Q+Bfet0AtS8gANSVZX2IwIzqbT
hEY6Qmpl+D7TWrGsZLgdDd0igcYuFijwIXpmE/CR9HLKKfS1H77wSQmdxAEGdyJI6tH9jX4Ep6EZ
G/1WWF/uZHTS7DsKrilymDucOPxeH5dEzSChCfDusWHS8r/sk9OFTLGffoOkWPfdfvCyimT+ZT61
AKoI9O3++ihI5ZehSDms5zEU2EGssZFjmeSllZsRm74xhSBMZMKhGEzbXiD13MWaCvl1xKPMsC1m
VlPwofZ3EvPtPgjc4ABcyYUKvsOngjWcX1F1ouMgywEHw1dEAu7994jhFQGXS7dNma0sFd45kFL5
iCorvQAaASGSh3nmM/ZsM2LtoIJLkTBMW75o97NceCoRgp6QjnmmxEPmp8ojsTzAWcPLHxtkoGfy
woIsDC7hRqIlaxWx4md4RAdnpzQv0Ni6w/Qh6jIWWQmQUXB4Dj/IWAaEBMmRWP8iJxFXFDAdK75a
P+yjlc2KEgtt1iQLdPF0aGkjduAoJdUFKcxwKPO0GjMmybniDslmCUKLzCwNSbKEUqEZgx+mcdlV
AxKsmPxN/ti1tODkiS/GeCzjVenHQd4Ob4KOBSd0hxZ8xpbEZH9itkYfzXBDp+m6mpRjmTqBiqkJ
4jdNprj5y0ym+4KqVUM21UHw5RV7e8CTuoRKfMb3JT7CWsLasL85FT35HqvL8Aa6Zy7G/uXUKT0k
IH/ta9CHkK4QNrqHzQeMC76w5t6V4JgbMSKjdXNv1JLR6rRfs9fJaZ3Gq+Kn+2RhA34SrzMZ3Bct
TTODUKRYTmn9NqcRlg7RSJbCCeOwkkML5uIC/MQBbP0w4JVknZntU8DX8dlNWE4ijk1fHiU68q6d
lJycwRT2e3hqItD5VxzMBF+UkRMNXFcT6N7ig/ZHRvsRfgnjFmRnhi/izdg4mObhUokpgrjl0F9C
2UYYZwyU8GoY4Oj/+S9D+1FSbbrQ+PmuMUtz9j1iPGAhnoawgH04Scz++dEDtqvWYkae3/d3s9i6
YytGzYm+V7EdFtBMo3UO+Tktbvg+eky0zesUfxaeP2k4AuB4Qb8Twt+jgZi6puFmpCbdHb9h/YKZ
fpdgx1F/159oD1pnjO/daI/5z4UnMAmRGb+CkPpqZZMnY/s/abWdLoKdLyERmK/18pRxb9yKmJ72
tmePo8mrEi97ycNrCkdVvBI4sG0g7Pgc7T8d66NjQysTQVErujpvRGL4iTot7wbIFJ0hRqaZ8Fqo
BTi6lQf1SxUr4R0P6sNVEFU2t932mLTeZHUGqDHXwj20fPjyC0RHNb3G1JnPhgbsb9pDFDj2f3Qe
1eEHXSG+TtuI6HryW3fzQ3Mwon7oGvI84ic5N9D5nlyGWEow3gNaruwG0AjkS2SRj2EVE3kA3K4s
QsYHIwyxzBqk364CKWVV50Z2grcfPIAoYYQL5pOa6ylEH0AdLgJg+QeE9z1eMMu9T210ofOhC9sw
yJMv4eLKhmN0F18HTb7C0+GnD4/HeAXqTQGcuzu+908rXaM+/Pv2Ls+0wVsRgZYofuuwNbqh+Uf7
Ab94hWxpoS8AyqKFqhTNKEyjNt47AtTRpyFcwFwuuBNzOGX9l/X+GGc9+p5oXoext6tpe1P9vskk
Tnb14fY/Cf+tvPbfacm9IqeG8XoaHaqwFsrkOhQ1D3j9FdxQFGJHOgSgRSjcwe24AHDcqwHfQ6rM
g3T4a+dOEqfOKxeqRwZYyCCL6RmpLqUr7On99zQ8Bnwk70VaezMl/yt+TiJx/SEJnkvCf8n2sB4o
iz6xSKXanrJpQil2jzQKSO8DT5GTua8CrPGTzD56uhRanV9tI3yJiEDecQ3eogD2bp/jL5KOYLB+
7VBVUBsFEL+c3bw/Klz4lD39R7SvvyYD6iIa0F9+pDonxF5fHDwuE/GooylFMusrNdFxfPNV7Alx
Jevnt0knxxVj2Xa0re5+7Jvf22JtcFxf/ALgmOFMAlJffJASLPQ5u6MWwzoGDFLBN7RnVwPrg7rF
eXdcUVYxVR0+Th7yCXIHDJF8vrEg7QBc+u4q+1yYJ0aZRdU5VVCE1L5k7Pex4lRr3S3Gjwhw6IXR
PQo92vmZ3KZaKqLZyqPxSaOhai5qktIHvkL+XFuPCMqQCpP2DbF1Vz0eXJjlKWdmaWMwrI1ZBEeT
YdorI/O6hgfcTo2UJEUisjEaAqCr08IdWPJUaCnIQ9Iw4f+xBab1QoK9shHBDWRWhqklFMLf82Xe
yTt9uxWs2C3LL8NzmmWBjY89BqQQbciyJak/OR78Oi7xIQAZludv042qWW1Nk4sl6klujUgBT0Mu
YkZ4/JO3S9oPfOOSP6BOusnq4NKSo4cKRYBxxpljwnHzcTCiApQco6A9nNYz3vpPc8aikJqiYV1e
qJEoGCFKO9T0oqh6k1+e+b7mgb++YvVIkRJmG5iUsYBMfBhC0Q+CIu4SaKxF9kNJaV4gwgk4sLJ9
quGvjWXxFRhOZric/E/QE58NcGqDbwDCnEgpZScUNVcDDxTa71hdsjKk4EUqS41IYHcyUrQOQqLj
WNLLL4Ww/Bdg/TWSVSH6oqfURh52ZtTQMLjsgppRXoSC6Xf6cVlE+wVABTKC6GaVIw2xejUWtuXD
MqOVEDcDgaT7VJLz2movsFSwlntzCTZ98lUd8Lrmm3liAua/Y7ae+4w5v9OX8sdagvm3Utk7Am2W
2YMNeT7BVKJl5+YOboBsTxfBBpYOfDgfAZncxpDVT8D7x9J5bamKbWH4iRxDBAFvyUlUMN8wDKVi
VsT09P1Nd599endVtWUgrDXn/JPAmnRuXbA6CjgtvcXsgaZLbLBQYYSVggEpM+QKCnTtFgOiN9DI
VG4jYA7FDN2+rxooAcol0Aj0mlWBOJdZL3nUr18IytcTH+QnKeq04m/EXQYWaFqqp1X8oaigVhic
BIbcHEd0ldKntJ0foEFAQpPlOMK7CuBfJkB2JJe14H+0NSyhR5eSA5WOw94vYeGnxZihgUhfGFji
+clKBXRyc9FfAlePv8DTcG+6CDDCVgroSaMCkF0H6kw/Ua3C8WK1kmsIOJhLRIiXYMi8HHdWFKzb
MgsP1N6dv+9ege0TOOgrwlLVFdNSqFKRYe2H0kWR2k0kt3nn20Oqo1xEyz18PmGIF76K2tAn0IxQ
U3mQUHrk7yVl61z3ry2aLZhX9J0i3DboRYWWrtlzieM6pfX4X/x4R1yaEJWTji6p3218KxjOCCq5
DcSCkYLq1V0uRS9NdGq6pGfDufQIfam3jVuYSktOOD0SrmcVZa8kWX5gC4kSvQyobJES0AQLnf6Q
mpRJOPbwj4LqWrTaV4bYVNAiey+6DTF2FqNng9N+Skvk4WK7LCHpMr28jRWvIMUHMeEZ/eEHgj88
KBSMvCCBaNKAGjsU4FCmNk3GiZ44tqiOBFq/kyLqscBCs4Lb1BJqFa+fIO6Gy4+w0oVw9aTVZsxJ
xS9v8k1eucS3c0T4fQ1JeStCIh4WvsJRfhPN/otbxMyCrpz/yC8RLT0s02uIrzrhgaDK8MT+sa6E
DEcfa1+I/vzZo9f+HOE9CQf1eE67TE737yCJoQC+gS5hdG/6FtNXkfhzqCRGiYzRYyjGBmcIs3IP
4X+BjcSPwwWzK0JfMBXjWQSoY3CeqSgmP8BgwImz2m797DLoNtCsyakS70xxFuu4T8yahqjkpWs/
Dj8bhGsLkbzLxVBxycAEk5MnfdR+iKBeiGs6XXuFSSERc3O8c9H7czV6FzQNWPLxUczoN2u5Slyt
FqGp5WLCu0103kev8+CCeo0UNAYGV1M76OC6t7O1kRHUmNDJc3NwGnyxNCTCznoPia5z0QZw+FFM
jKEXAol390PGc+PPBg+GxRdjhqZdsw4jzf+Q3kcEHN7GZEBxpUrxLxnrw3/2roQR8dFNR80eJKid
4PDAQGI/tSUloM3+4twGkjRX8aYMTpe+kCG36u1nX0YA7jYmnx6fS1EtYFmobiWg4s2lpUzepIQY
W+tK4oD4OipLphs88sw7IJzCRDBOJFUs5ooXm3xjLEup53ga7OMdAnUHl9HekV5FbpA7x/o6bNT2
E6O00Jii7kdA8mYjk4uEzzqm44h789q/+UO0jRiVly4T/acHqj+HbKDS+u7FbYSrkcCjj4tjAcDB
10M74wJ9ar7K1ItzDKxm5DfKM/8sfMcSB2dgYUCAD3zGb4+QYDHcFOmRxhLYNvwW8xl3T16X88Bc
3HvRlZkdZCX4B5AVesOVvffJigV2zehNSUc8n+373vqu3/3HjPmqShd0iVn1WAap0O3ij9gCtGZ7
iIYODSxOI6zc8ueTPWcaBzY8TJoYFdsQHUhh9N+4XjKFmFSGpaOKQvsrPJ5y2cz2GpyiNuq1G50R
/dUFJPgEktBIWplI4uRxl/i5d7Vs10XwO6ytconEj/RpAyZoH37nkq4AZtKoAsdSZkjuaAUbSYVd
Av/9TR5pamZ6eltKN7H+aXKFOstUGFUdUBB9IpsP2JBw8JHaQTCU5/vOKuZX9Gy3CWOzPYJ0/Epk
QxQxUuHL0qL+Fu9WdA63mThScOvIPOwaVgtZsGWNbTNYYDOAO8QaWY0VWCmsnU/OABAsbiaybHJM
AH1bvkokaY5Ym47W7Bo5YC1lK7g4LBCWrCm82wLtCP3sMWnhdo0pgHf35MA3oJLWJLYzCkQUDW/4
xa8wg//nO35DXlxw80et7icbi63OORHv7+sUhGxmMkFn724NpmKOI/Ydgh1dYdTemYDokFEF0t1m
3TItMVvRfBJJ2GVdxrNncktu7o3hjlyyOyBlpddkIHBOZChQzPeh0nusSCHo3Tb7EN/EbXrCV4P1
jgjOMW4ag7cXI2LibHPIGUeBOMs3Quzdh61IwHFp7Zkk+M2MQFsIuiqfBb0VRQXwwDPRI8wCxp8B
1yCEXw4c+mG2/l0oQ6JWhqlruEsa8StqgOd36zY1wJ2DJdRguUqE/ltHas9QrM6WiQBeFr9PWNPp
upCmGGPT7UvVYaszSDaxwT8w8F5xkcpIpNF36Dxxbx8xff3pEwEKqaY2OTy6wT9t8T9slN5OnkV0
6RQf64143h5ByuD98KOSqh6ukkw0m/GPtiXVkPqriLgG6I6FFIf6Hdo5zyIsH9EAMF0D3qArwNCI
igmK6pwBzj56CpW2omUkQxYVwYeCVvdy4bUCMkk/s6d8etgLYbBISYxowS2HpzABJ2OjltSwzcMl
wG8ofQ5sSIdR40YHVynHnARhC3MFtBGGMOZZX4IOtkSAynwkWwjhcOCHwmeS2+vXUNv0Oig/Tx7w
vUu7daJdeNB/3O1PiO0ArVVhjVLp76zZ3mKKDaWFo0CbjaBf6lbq+W4LCcPLofRu4iumANmk8A+F
7Qpjl3JbGpArxZpUh60Y5JGf0o2QToeNtr5KZQ6yWXMrIJr1+rrDLDgCvhD+22ATjeBSOB/+EJzW
Y5TMxHasQuf50IE84Iz2m84x62yKKeje9O1ChjozOzYY855C1ScbZ2qQFioEBTgGiAqyEzTo+DzQ
JveDYImPP3J37MNM6J6tgMQHI1qMRvX6jQohverWYlT1aJUZQaAqLfMGs/ERrV8DpRS1GedPC7QJ
Ulwbug2aMVo3ZgBC/awRAlCzixuUIMnQwZ+wv3FrChljGRSRVIYKSxawhSwrLHYU4Zjgq0zhd34T
l6s9RTCzO9bSUM/+0ZXUvrx+tYSjhw6809+3vG3eYbSFl2i/w/bnNV4U0C9cXEbMd/gZbkLgqr1d
CSeDjyG9FiG/tMmKj+92B17lAZvOM8ozWnG2fNo7Kj/fol2Gk5MokTSHzRXxbThgXH9PkhjdB2W+
lWTiXYuTsBiZYmyPd77I6DkpPmaaDyvTw5L0+T8RDhH/xVaV3dnQ8dUUI/f+38RAbN+ORGn/FBkU
D8IG1wH0LTye4A3JGcvMwZOtp/uOH8sSI4Zo52V/feDA/uTvZJ+6CjVB79q7vS2CdnJy/4Bm7e8S
ERIBtwYz47pLmO0AW0aymQ4R5dLZu/nqZHjvXebGUgqNBgdyKZbHh0g33c+ovcSBt7Ec3roYGp9c
IhWDCgY3hcZpXnXfLdSbJwytT/PP34MRGsUq+AxxNkoMa5IzSbnRtLQZnp9hTVM3aWBPYmTkzUJC
xlUTw57MSG+cJpuj0ex91qi/4Lr74ofZWbTWpKJXs8IzupMVBjE+jCUvs9zJiC4yR3tNJEl7wHyj
/EgqAC6Rn5Wem3BEHCI9+RuCNowNr76IHNF1zdwYHIE9xGQdfvsE8owodRpdkWQviD4BbOfenwkG
k8yaqyNrjM4DlM12/WKceBwnM/d3u4K3EiuIcWT0WV3v3vljcRXgRVfTCrunKa59uOPJvIfXamOd
yCxmSvpn9wN5lSGP3uMNIIP8OLzUg3MO6XzW8ZMEDRypWIw2QG9yM+90FbBzPDXFzJnZ0NFKOxtR
ib5QCPfrIQMSWTEOHuul0j27h+k+3kF7cnLafFakH7Se57+liuXMTrnit2t4s30kk5B0K1aMy+xN
ECfcnB28nSbcBGTqGth+B7f9xkac+yNwZIiQXnTv7ga04x7d+923F5voNnukTHCFR4mXQryLd4F8
dcnpo309ltVNVIGjxWy2QEiWYkPKDGBR9g1ftSGjs7qBIN1FW7locQamDehw+6zpoYadvu2JC0Pw
A+LNoZtjU5URqlPRWbRpMpL2HIKT2TN7GoYoMnpQuqrLKAMEGY7FU7S115T4gMOQ2wC9xrjPvZT0
J6dktQ3JgXIm93GTTYMByxHqvckxJtkCLr2vRG/CIvxvhI1gCGDmTmYJLqbD07Do8e1h6CYrOXle
Z4DvI30mb3fioxNQWGMnsnyQqQOooQfCdxhBdPAFADzMotF9/slHD3aJAoteP+W/cSj/QDRAVuxW
ItNmaMfkgbO/qX7tiSTB9ZthcndxZP2JEPQVuF4ksyomQzLmdpNIj/HPHr/CEVx3XDvFKy6BXZKS
2QgzI31gmO6eI/ayEVKMIIAdnjNRY8x1C900+GWeGvCBpvuQ6QQANp73FAKfGGIrlEmTW5jFCN3a
CJWMFTHBjQyWRDE39UYa7zqq+3qsIgegCHeNvzadHbthxHuEjMD8Tej7zLqEWyXzsEv+xF/mBBNS
det8F0O5uCNSRuwpYr/TcKEy8H+k6eztMsuCVWalrMXkQIwNUYLIh2ujBFjtMyZnToMWbvDkDuRg
fawJZzB5sSvyUpv9+B19ByzqCKFS5p5OJzsQueZLbgdwDo07Vs4XyUMQ62R8IlfNGS68LOR/EoLN
z5CMsIT3DTsznSLsd+ytjzlxBvW4j/bEQvhB9F4H7gxA+Q+bQBry5sKZXeBvkobBvcjnZHoklYzi
ysLVAlniptGYxvk5cXe0KsxO7cD0IioFqLXoQ3Q3gAWRmyKjuMJAEZ45k7AcdxAKNkoKegG1L5VH
HUAwvsPdy1HOwLgJg4jk6Tn7szOgrhQvkbVw/huMjZxgQ6nINrwdCwvySgW8HYu4/zBZr6EIMHHX
CudJyQOxxWe2/+xynpmgA8RVucnlLLCt2GfsrCPVMdrGi8Ptzs3HNPQTHlQ8ZJ3jw9PAaM+ODjfw
7NQwUanrh6Lb/qK5uafvscZvaqIb4saXQum0hro1rOALY5QxvGN+y2QTOxWGiyyWLOSmmm3Dl/di
TPrAULflX1muG12R32hTrIfGBkFQVET7TOJGkok6qKgGuRbE4Lth/50wzA8zNUUolJprHTcJ/KUn
MtcU9Qwm1H30O7KU/Vsb0XcBWF0j02siXdCIM7l5j8HFU9oO3OI9pix8TP9uJjX0o06/XhoQiHHp
UMTMRYiM0Go5RsxwQSgeI3OS3xm8FvyQAruH4EWEmTIflEn5j1OYMtxzcj0AaRqUKy0A7mZNoJ5k
sIxxJTgWoLs7Ag8bNp0nYlKG13BsbrAqda8aPtM9fmbOdoZEfR/UoemlcvO/wtbTwgr3uYA6Xydt
VsAV4Xi4AXPKWsliUSVlXz72JylWR91SW9GOe6pYwd2BRcU60/BRr7IF3hKYZ2Lie4IJRqX9sxS+
JYszZfEu2AcKJwtZPywrl70RbnYgM3Q5q7jtytj8OQDl5VoPmvB0O846RqGJKtKi/786cScH9GLe
NmeaYFdplaoeHn3ussHPwB3dtqc683pRZru+qBb1wcNx9Dmw9ZiwuNZcCS/SNF3wsyMtwB6g8KYO
5EKXIlIYtvwZ40fmduGlyCspZIRBbdytRRNh0C6Lw4PhMPUZn7kE05KJI62fvw2a3OZJe4UtmlCG
mVzArDlw+0g6FRUMBJexcMC+DLW0DcHfvQ8TqjmkHFdbtDE5cyQ9gNmLu5xDR/lNRAXZF10kZQ+E
jk+3+EOCmlZR4wkSe4XvkLWyWwzEigZqYohL0GnZDhteM2VsjHrXzIgBk3GwIR2fpEmF79mNhhnD
DArnB6lcD++THSiHmBY4MWhIbX1zdXjDa4C9ZvOR6Co+AgYNMCkXmAaIoy2fBZwaEPKFYL7FnPC2
aEEqQEtC5l7Lbl+YM847TAJkkon2VHwd8RGl7sdT8qHAknjy+9A/hZkZt3nFu6esmaXgIXsLDqhH
cB0SQAnTgqC6ODqp58s7FJornl4tiNkQJh4WX2D51OBTM9rTcDASwZd+cXDLMpT/XY8uVPvcShf7
+LdZY9qF+h2zYA/+93J/s84jOoLjwQVL3uaw+maN/nGEN84RDePLuuvcdjiMNSefp8cNGO2Q+Vy7
n6V0Bw37NdnNH5rVJM3nj4fy5ReOysEpSu/4Zlzh7AdCkj80HOGuAbkKMuFvNnYEdITXcMT/Wkuo
9S06vONgPwc4JjqLLuBNPHb43doqVJ8/0CD+X+X7qMGL0Aa2/76UfrkyGjUipOd2h+mkf2yFbN0P
OFXeG1MAHO827SjVvJQ0yVtY9p/s/iL68//QNUqCn9H9RrsF1W8Xklooa5obHOkfi8xGMrYixrRP
klCSADC6CXtXK6y8DsX33+oRPa3+35AIdoLFC8cM94TBWmpGpIk487OMkhAGSzRsU16GIrNhSRC2
9z5I99m23xh8sWxkWxRvBJE9JtRKOEXCXP1GNZbXAsejRMnoPRdtZP27QGptit3gAlkmKOIbVaWx
QAgFwaOA5QlDG0OoJtv9Uh0959+/t38AtS255N06bGGFjV2CFLWCWAKJzI8sQ7cZZiuH8Jwt3i71
QO1oxDis8JJn47iOgTyjZ/RgYaNmbE6pO0/hZUgNB7DVkR68Do+sjQKsinX+GXtdTR4CPsqCel08
mEUQhhddU3UM1vN095lGB/l1Ne+xUMeXp30MhBnVBqukYc3fb/TFd6D+B9RfKARoT6z94Bh1LrA5
36OdS+NtU/wcXRyuuCrUURE/kST1ThyLVnyixsTG4DRj85GOPH4Ak8pezoYtldWtp77ZmCq2DeEE
dPpPLK1OFAXMJep4ILx1Ac/O/qEnkktRVGIvtuQmRMOyESkSFqAxpNZMpjubIxxleVJea8jf87pX
8zZwqIAkLezb3RzPPWA5BJDs5eM7oCNcXor1G8gWXa/PtOMJ9YykdegXX0yzQC05weeFGpV0QAsK
Wh5w6Msm8mXvooZOseAFStwO1Yg2CzbdYXgDRD2xa4jRRgXizYlpY4QjXGQVkuqZxuXkKciW4YKw
00L2B6JrnO0X6DIouYdN2l2j6pTZl8oylTLFYgTlYHXKuomsTPqleolz1qhG1v2TjvZfCKBaE57E
MoZGYsIv20BUuPXfaTPZzjCPMBme0yDbremZy4jizv0C1VCd7kWX2a2R4hFrliNc23o1iwfK0a3D
6lEi/jYQAMjwCWy6aXG5iqt982lVeNBTgVMYYU2Pgy9wHrl5pv2EQSEd4TYEXeUEO5OEiU9ahdTe
UF9LOA6orxx1hneJjD4RRL64UErvMarAdnPuGroLqcR1hvqOujm1USwEPPNH47M/yVigkTwvOth9
ryDVaCtTc3FkTTont7UiD0BfncgZO9Gk4OvTnG6flvJxHxsdX+x7iA0JRVnl6r3tkLYKFtn0uaET
VoXe8HLwf0vMHEy418Fn9+UUOV35daPSVD1P7mdaksgla8iBMFykF6Q7DM7jI2W6+MgfrfuGwIuA
DIWuXDq7heTzPLgM2sTzff3GCFPrA+MUWkdY6Vp+Sgw62sLjwsIilpDrPu1Xf0XISvfungOyfeaq
TLx49tbQGDFZCY1uc22wkt0c1gKe5ZgeEuQChHaXdiJDMokJPCX1tAi0vPKEm18kSGV4T+Myqb2V
4ZLzZpccJi7cSZuIwxXRhkn2JlFVBOY63iqSNjMh4TfY+udYQ9BlOm1CVFqEa2DU7yaLCdAO0XFO
kezJ4eBBRaDzjeGSfwOelSnOzW7tualaM22mUBll2kzNmoyNUtTEru7Avb6fLLWLpcx5omRKpoV6
SZwHpkr2SsUjGZKHud52rzDPrkSWmEM1bc145gvL+snPdA5Y290tdYdfTptrUerulhIVeQ/+UJWT
KiihKNpQxjZxrVpPCH9+PSuaHrkpy9+P9pD6rvz0bhCxQqckVlwYB1NxBk+GYVnpUmWXvpJKsklG
gMw1Lvmo5vAelF3ciVMSDN170JyJeX7Z/WMfKsnN0/i+7D4kYqiTyeYDCuWR8CtGtyQnpRLqd16S
MrOr7A8DpuAevxQMwUySKO8xJPXOL3uKjMatmIk9luKMq8FV7xOE94sEupFqjyEdT92GdhdjiQyk
J5tcCEwWlHP+RNhmEIKIqRgRVmC4W9Bnb+jte/WgDLDxXZIPndxS4OmUUSY1JGYYO7vjCduYMVxO
d8m1TSyYZt+yfwBLZdUD0D0AQEKNIsl8O4Lg6Xg0P9fC5ySDnVc/5peRoMm3LlO73jVvL0+uEasE
UAEvuu+gCFW4d5isByp0GIdAeL+DmzU2CDdfgt6KsCCPSZ1sceQjRBqU/BDz7OCy4q0htnGiSWAC
qybfEEIjCDrecR/3qIkwuLhTox7iZduTQlwXPNYGke9yFJzql84m3hwg93zDZ0Xz7VwyngB4FBh+
AVRNBAsEcDq5xbcGez8CgaCi3JRpcyMG9zwSAPjrSElPEAggLANDDsL87fQ+XXk2wXQluG/n/GGl
goFJA7RTUlUrAtnaTDFv9hEOia0QtKnwoTT3FBDQCMwq0W57h6uFjr77jengWQnD7WDHqvdHPtBy
OyAsbuuSSLYEkmVECW8WIsE73vH7N5/DxFXwLziPkyS24VsihSS5jKuCs9bAjpVOButkuSwlCeqG
jThR2cRLHtzdVEwL61HNzxgvREqssmDjTy2nQoL+eDiedcJYJDJK0s/egXy+os/hxPib9gIYLgz9
EHfpnjyEi0K3S4u7CE6mVGFYKP7dMX++L2VksSVUUoYXJulLzwnzCcecdVJCADOuBlKkgI6ZRrvZ
3kP7LEB5RmYYa0o2vNhhyH9g+LHL/y4+d5nkCZ7s7CsvlsF14BTQMd/sTF6XcCef4DYO7tY6kMJG
K83YRD5XV84VBGGXBjvekXwHKVmxuN/2DkRkrBuHJxt02mO5k5y8oSTtScYVckrSpjh7vCD5fkDi
N5ugRN7Y2cE+j7ZjvizovsTk54qt/sfViReHduIUUctVhsT7OtsANsDOht5cQheRn+xmCHD969CY
wmqoIXUw0nfeiRAptgHwdHeOJz0xAxA8m7BSREXW02B4IHSYm2ODRYbLgAtJ/M7lUhDYXVLo2Pvt
ZU+geoKh0aYJ6i+miYySrPsaGQR/NO7jW9RrLbh7JNawx1X5Ikg6UJylsFTmOAguz/1llZFokG7j
ilzsit9/c7I7Xg/Qe42sIYF0bT9D7gZeayr3KVA6zJO5As9Et59DKCZwdxYg//GH96zbQ4nye/mH
X4DhkeWFHHaOylCyJM8OM37RGECs4Q3u7EfO17y5miXpCwkI5vkvyaAecBT5NJEHi+MdNhfCJTkF
L7/GXcH+mlaT+xT5rF9h323vVicy9By8xBvL1kgbXb1alqxcljsdC0WIHAj1lBjM4RLxI+qULu+M
i0cuoKpLyn0JlMBqx1icd75kyeI2rP0hCWe4FvHWWbi4ZJi/CfJyD9g/bvit3akuiQueSjWgdtvs
8BVjsEzNniAp5AayxhEr0G9nV4Z3khLIZl14W/Z3nAed/VI2REJx7ePkzNfkFmMcc4+/bJEN67h8
BG1KcbnT2FKCijxZNCHp3539o2EfUVZMtjSR8JpDdh0aIjbEET4z3HeqpVzdAl57CE0Deja3Syd9
TIA+CmfLEkrVwhbOnfmM2SAZmHgn7qI2EbtbaKcNW8Hpgb+hbVsVHaZzN63Xn8p2cO098ucOx0er
p9ttNO+/ddcITkGdtRa37FZBQHoMO1OxeyD0ry1insETxQ6u1OIzVds/FS28uWA8fnpHIHVmJjd0
qjf3hSZhcITOI9EqLXTVODFPsZcmgAMziUTb0d2LfkekLEUq2gkRJnxspYNiGg33YDeEOUcUDYMN
+DzRoc1K3nTpryHb3ARympyJFGwD76mQsq7hzSrG+ykXzg2t6Nc5VdyVZIdy66rsCGRahCo3/1ny
M1k1xd+zk5XM5t7BNiJgkeWGtUhiN0u3DX+nnWADFpbBW7Pv6/2s5V5nbLboM4htrzFyfZSWybrh
lxeEHPrJfX1+PMH76hK8KejRgzqcr9fe0Sk4uDD8YmheWWPvMWgaBVf/ir0AUc/PoJgV/dMfyXtV
V6IWFdpDeECiRyLqhFUM8pjMPHYcOix8feHwyYREKGYqiwqLh+zsJ2y47d6ygcWMK/au7MxRKAa6
zLk0e/noEQjAHXKy70sjk6juZrh7UN506L31BKVds7fSnBc+iKQ2qVkrrCHsgl1S3FLe9qQqrSDk
n6x+M8QniJBIhHmUr6jD+csiswtFIdhRwcgVDwWGP5TB/JzJohkfmJ6Y2cfCLFvY3ULjxi9gzyxZ
i0nBRY3o52UPBuug6sE5h65pX7MF4A2UZpKvIKWCXaNJxEtzMjmFLWr0F5k1kJ0Xqr1o4LlRAaJH
GM3j6IN2zxo48cOZrsVBfw1IG6zXyKU6tLGb0Z0JiMw7q1A0rMK95h3CHoSofOWNf5wXU8umg+YI
DwQUqhXx0x3AFFSuzG8lpvQHgJTimCeg/Tlr24srswLkJRUAjnSVrAnQiAHm0H82AOnKkGdiwBpw
XaD9gZMgfGvN08lNE1i27as+OdODT0/x3zSzABHIsVyox1i+YGfPk8+uNl06sMzI5W27IxNmayqS
d6SLZztnVKp5Le9xdisGo2Mx0CppApmqrT6SRNdaPRnKJOCSHWDIz7TRfUcv1LP1ShqiLxU71Xm/
hZNoSv3sG65E2kr9fA8esSReM5IhS4rJz91VDHubbEGriRCxsgN2uhmxk/Fqf7cYAhVc9ogIV2ic
k4lfOP0Vwl2fAEeumnfUXClox2Row+jfvWHPwIP13nVDACAjaHDUhFZ8xi8gzwqQyJ+4LM4RFk/o
rK4x9HSX/sqins8a42+GPvTB8UMH7G77aIZZwJ9uJDpQTmPn4DNb0yCjhG3CB9HgAlzCZ1pvkG4C
Y4H/YWwlZG/bxgZF+MI4PcowYvtLDRioQ9SWmDYxgbBjrO7hoki+tDT1dgBFY23y4ybUJyl0pzHM
KQBY2Ddi6yTnpIFUVGH8lud4IjIbfnoMTOVeZsPuTsfiViRDehQV+QAukdGLx4McQ1TFZnojg3vc
hGBr4GukQ0Sezpli9p5eEyIDSnlxW423cLewctwwhRCuiXwD4MNot8TNVbwRDTG8IrBg94fhhngS
Be8GA3JjJua859+Ml7eKnKnR5rfEBaKatGfMObfE8tgVkgMPI9uwSJn7YACJM94M8oMQb3ZAC50+
xPwRc0+BLLbi/VF6H6wDuMlztBb5Z4L0XYg4HNsBFJDd4CpMENGnXBxsIfpaUq5E3If/UIaLG6ce
Xwfw3mIqXwPpMAYDxs0Haxy8EGhAZyEAAmjRnbg5d9MtYNTacB7zY3bmlmla5pLh1R0sEmgQQ3tO
pH3touNgsSkRjAjbH7wRYZNQ8pn2RJIjv7eY7AE4RenPd6wJ3R8lOUOOhmgUg5kRPdLFNW1ChBHh
tCBNXGsJnsHT2UvwQ96QeGgKlgiSz2if6dLVmnU+xBBCaEfIl1zHexaDXXoKxdruhc+WSMUvyXZI
Ox/pOVjw06bXB0Oim91avpEC4tLm+h2X0mPF3UghDePC+mMGcEJx6Pu0s786mG2/i0c6xToFtfzW
oZvR7GYHH3DK1xxuz6y0+SZ8UPDgKcAcgxntCCUEMA6jSdGixVO2FP6FIZYoDMo8wHPNzkeIq7CV
y4H5BgwCnxxCmQ7+821DqMoaLqAr9AxY9jkHSrWfYzeyAXxRJIspwoaZvRVzlX0IEACutvMOZ6UJ
gL3BLAxaPvbDDpZhNb74NrYRZNIdR1w7QIPcY/lxfvK02Jx8gYN1YEyR3aAoeIA7ZVHNfqMwsAWu
8zng6Zl4CSVCdPrPRlcZvBRr8ti8bUz1KPZEncokaQfWJHASilmSIfkXqBXnayEnmBEkUNfJsQmL
lOdmLIabwGDE+v8KIz4iQB7amVmkTbCbkkCXeD0eQ9iz1hdg1U0rxs+InQZIVIapahjkD//HrUQd
ikSPJYKPJrhti61DJr4Cf82Shbg6MEvxjUjs89pc+CJ/nSRcPTMFn+6ny+Yidg1oOngYFx4TTv8P
5Q8EncJhDQRREyfcAAIko0Au3QiZahABYuNCgDGgAy7m5JHY4eEYAYIoyg6cIThlMg6NRug/5Hyy
9aVJKlQl+CgjXFtYGlxoJmgQFpehBLcKxUXEI2fLglOCiANQB7FRx+fZfLY6Ub8sGOfm4PIiHYnk
DP/O78Cx4TvV/L21eBpuuCiC5gE/jwNubRhY29y0OSvitSvRLkB6Ae8OLZszkmU36sACwMLLtssh
EhEsVAy8wAY2KQo26FwbobphjVkZuJzE0lQSeeDkWqBUrN8VqyaTW2al+E2DYXN5wQjELQzLTE4X
JGpucDZU1PGyiG+itl1TLAiFDk5eEIxZ9d0my9uGcoIp7kaKMVbxmLSUKa/OHxjeL2rO7tejgBMW
/K89Ezra1+s1LA9MUr4RU33sSpxqQTAjjkAJowsIsewCUuFR6bEY21BYdVdcaaCl4ajO/sNq3sC2
cI1tqIOLS0ZmDcZfezYKPa3BrxCe7i22Je62tczjd/hSSz7LmCduBFyu2IcBKELwFPYrmVOx8H7Z
GgJkLwGAH16BrsY+0zehxXFoieIwZrs/GJ8uiuYKqoFfZAiueli7vyyAtP0IsvBNQiQ6ocn+szSg
wCsuOwA1X4U1aaNfV2gTQbI+Ynj3z5qwyKA2UnSD9BMt2IUy4gn1hxl794oAA8OG5lLooUBsKHUw
athFfNFc7lx29D27yH7Q5MZEGw4Y9jVdwAy0Mt7r7r+5ybvHuXhtHPbeOToOztACPXYdkWCJ1OpO
Zcr4/Yg28A6NCHjEa+KZ5lY9ffLsnjzwk+20FVQPrnoyjAGaWQNEq2VCqQQ2P7uvHBrUt3sjWQdQ
qZweg6OLuo8awymYFzAcH+8gnzDYr5jxE2M/bLGyKC6yvxrsAfx/FyvuxYtGaYuy59AXr8ymYzLo
i4wNkDbUQNgIlNCnpD3YmzZz7dq7UYgLi0jxxS3mwpr3oCTGbAQvmQviLRAwlYr7p7z32z7Yhl+F
sBYYvfuY8nko9w59cSN9OWxMoqeScqmNCxjcTPYFbscr9bAo0GSVPSI7K2e3NcK4N+o360iBSfCV
1+KIUG4vFsVUNso03Q7vY7FMM3wgL0pys9dg9s+bA6QRN8l6CnWGUNo7Ea+dbuU185tzSPg03m5j
yN4mieCvq9UHogTekWIfp31sx0TuX/arsBrehnKUrumOGSO2qh1/gc/MjUrh4yzEMbzj61M5ks8x
PuP8FO+yN7WkhAQwqbegy7xYA8VXhFhpsLfZoh4CpPFntLNGL/Y1NheWqMFYlg88u7jTaOCgqf+m
JKJukXv7ZYtEQIXzq6Um4ma1v6VGClpMgtF7I4o+YJMQIq9VZ5eJBrsmkSe6sTuOGslWzAaonwCd
0aTCpYEHpWf48i6Fhy3GvkIepn1hIRpww+PL3+G2KGHoiMOvEKBpn5oFWwsOBRwd7hM4PmVvP+fa
zYO13cDdxmSLgMQMRMVuKBI8tmqKwsFFuD24nYJr5VDqKIFq0JwFlCAwxQ9fjhR7NmJvoHqy9kTg
iO7xMny7eI7dEmAajF6d5iphat+fGP4keUYdpi5cNkimoZAJPUny8iaTQ2gSQQTJrS1ABtfrM7o5
+hD8WPpJM1ei3y48e2LA9wqoZAexbBOyYRfBTJSRMIzwrLQvdyvIZ0fWYVwdc205SrYEHyeLh/+G
Q+Q/iKiABLO0B7KaPsnHlHECG99gAEHgsyTi4O+D44eP4iTejUwYG/VGIQKOsM9LWiCAXym9c4Id
qCd0e3HYe3i6u13eUQ1QZKMhoPpuO6e4PbwYVjnZKd6DPaL2kO21BBYkAaP/YlVi4TkPbDx24fKw
fVHjY8fxGyc0fqO+zETUC+BcxB/4EZi/gixG5kQVXWLDGRMNLPPtynU2J0ddRFwDQQuGFC2AeLqw
B8DJH5MU57awurtAaOEDMS4JO8E5JLI2ueHnKs6q+xH1+g8eFJtpKPI2BIl4P2qjLKEZmO3/9t2K
QkVCf9EtctjCZ6/lTrUBI/fSJV/nYv+ByJhMxy+2UVhGy5nP1xvmNidORQARhfA6a+690QoNeV+Y
2shU01J7Yzg3Y+6VLoKCms6FM0HnXYyggaSSM0h0Kiy84ArMJo5NEu3h/8lYbunNp6QBlQuSOQcg
PRE2zCuqt5KyuNmrvax2Fcn424PNp1yKqQG00Jge+0vdPkXzU8puT+l1pKeWYqHm5mXx8Y9AlH0+
1XdSdeEiMyQi6BNTBny9Q/Z7XBF+eTX2ZfP2FN43VjqIso5r6CHRlRaNFNZN7cZjktbWGNZIA3gP
vfDYM6BIM/J8gV+I/DimAwv0eNBxYga+gA6ux77sOMAfTnuqstUPr713LPqXbgd1DPwXIAl8xqY9
ZvreHK0o/hoyy2Zi+5s//Q1BLmTC9X5YQ8Y54oQm4pdyQ2p9pOE09oBIiWCKQLFiLsIpnBNvJBGb
c44jhg4oSrc4xm8XlftQebAoa9qwaHjwFP/InDkdGvGpPjByIgzzalPMhXOEMJEJrkP66WN6g8Nz
TO6EzokKS1x8RNv5YfKBY7y7YxB1DDWuoH/mFsewFCEbL/GJiIUVq4kHs0B5AIYVTL+leX17Ms9j
SMZvah7aErFmfK7eeFgeQ8aJ31W7t8fpqumTkraCRkXS5TFp90RPi41+7+2VC6zccKSf6j6dNJpT
k/ucBLSnRwYnEWsc2Lt1eAlRiOTlA4MKejc+9T5sK7y33x/ClHktgqhoozkKkE02zxVv5hWpivXB
ePBItDLCJFRj08MJia85ehHiXOOlEnXyPdcp3Rw5RHfHyB/eYyXpa8RCY1t52hiA5iAOtxDTp57e
fSBRA4I+uU0ONDSmYq7g8nIYm119Tm5oC3SOfNaNevCKOXHaGwwpLxtuF3I4Qn73usUUdBdeghqL
JZ6I//PxHqtyDI+JTCHyRBmIIvEhviC/8YrXt6fNcaokLjKsYSUGzYFz3CLgwTYIb49GoDwgbH3X
T9ahURtLDuebG8l1ZSRY887RW0YaRh79LZu8d4LuBtg2ujAtJ0MPIVzFzOLmPSloomLx+NkkNues
invM4hFbT28dkdV5VdSEqeoZTFhdXujbM9+WTl28s77A3mj1uqfNLjFHvBTGBjkC6+599RnwaTjE
CKcGHA4kV1CNOLwEAwTVzt6jLs71gTkv5mq+Y/TK7HlldnGX2jwxQ3lPtY9NaicHDnLY7j+Wzqtb
UWWLwr+IMcQIr2REBBETL45tQoyYwV9/vmWf27f7uLeIUFTVSnPOha4YvUJbNP2x9TXlwuOwwiNx
1fljeqEJAetN2FWiDZA7PV94ZcgOTAb9EWgzHO83d98xQqqr+yjCo5dEkIgJPOzwamZ0tWV1C0IG
WST2YHx+bz794B8O/kZs1FJNwc+n43O7P69SSplZTq4kCOdkoDknYiJGwyc/Ru2AWvFMuGa0kShE
BbE2OS0LDfc8k13iYfwol56fB9RGjuwQJOyp6hJPZLhMmBeptftOhIbMlKASAMhA2vp9EC2sUFWd
Y0waxJn98Q7FA2NrDP5QASMQ8sCX4hIEfzh9ferWPCoxZj3gunJvBC6UkdG/8LQ/6RzrtQVQzN5q
cqVA9M4eEkSSknR2/KJhXuLHiO5g0qP7YvVmb7J5pppSjulThcH8fSnboCdldftoqvIcUfSGwtbo
A1AEJyjNspnaWqaJxOtZFNGI/vcWew291hE1MBka2u7hCtJmfZ/C92wA75jywDk+n37Xb4dOiGK8
3+se14/W3EAf7/3jrnezmnvwkxUNs+ctWu74CkAdFv55x/5Bvg5qHatHZhazqul2xhf6JquwtD6W
QrIcp5U9aM50643ZGUJ4yizjN9ZyenfQ23G51m7WGLXl42x2wlQUaiTb9U6UxqUagpfxXgsStTni
5UUnJM2/3nveYMsBHC3N6cv5fnCBACvKaf2mqxPf91vYaOVuayH3+nRuhIBtSigyR8QHXW4lQIQl
OTkMrmz8fC8n74y/keItMVyj5oidkwX2wpSVBIp8M1v5vEIjToiKWiZlGpoFWdI5u+7LORWvGQq3
DQo20NN+wy1Ar2FNsK4CeWXPwKIL/LNjiNilEgBLPQ26I2GK39eiMPsDy7bGXBocy/0VppsoGZGb
NE2yYyaINRIJf/2x5wUUgE7+XBoVgADbeUOTSUueYtgnwCadMrcCQm0+ZqPsscOfIHVBssLDJdxI
96V/3PQiyaLHaJVhHfhqFiHtavCcYL3yM8uc/NPSnFuhFG0+NpXHd8zEZFFRCDyM/dL5hCUyoJRH
+SNbgwB32y57D90IC27+dbIY2WLXYI8QWX/60OC1Q28YbJCuRg6AoDh3dsI6+BAv77fjMVkFfUND
tISGuqTvx7gFu7EOXZKrI9i1Wh8aBYtS11QcMtYUjQrQwwu5Yw6VxK2MWhhGNFAOHdpCCxV6Ph1N
e+THXti+M7G9DYni1d+MRiMkGiTxJnDnuzXnxNnKlwSh42D0e0Y4xUvk4ABJJALvYIobE4ToORFf
j6BHU0eLrkbYtiNWWRAcv1yBZgLks1AM43/zMEDLyfAgDJqhFa7AoJAYMOZZdo/ftFURaDN0YGsj
koqiTTTyUKrmSySdkXFO1Lkrrmvvc5yjDro0FKA87OWe1J3Fe5pbo51lBrB9f23Vo9UnTLMozOak
qjzR/THRS2I7AiNbGg4yhuJek+E5DwFUC7QkWzUmn2GHt264KCiYpeCefHQkELtquuHN7MHRPzlp
GILophwPdf3rJZfo5vrFhEog+ACDCJXNNbmidMtP0KWkIhzfbRdOxtEFbSqlixlvAdGR8v3Z9de+
axOb2nwWb9BhTuIaBglIngiVWYeHQLsNc2iQogXvQINyHyadQYA+GBgJ2IVkfSQhyYXOhNqn4f84
+hAmfT9ywnIwJRUb8mVgNT4xBacB4ImkHD9Gn2HBSCG0tuzrxinW57c/gEGHGIsgghEta8X+vHSR
xKBsyiLrjbFuKeZh1JP0Ls/6QTPwYL4hN7kb4UFhDchoMaY0YWb4yFpZIXOQMcfQJFDhhq6LxJvD
o2cbFnUxJhRz6ywSk3NJJxIB0BVJihoBT4xJTiYZJUqbfQcMfPDbfK72lJTeJgh0yrgiG4GlDLGt
HmF3g5TwGaExxKpJpRmwf6XvFD/KHGIsiaVQpwTcFfFsw4y+EsiZhaFI0wVUaQJMKwKNfvLsJzxy
mUdEKlwWa4HK6YzMGpeJ3N+IiFrmh0OfT3/vYIB9zoEKt0WxWsY7dDpB1yQR4Rups2KjplYqWIYw
E2D/eYhuBmTzOZOfRUSfCQGGi46cRylJpmSYpbjxwFFWKOmNNmNUgHh/NGJx68y7m8u3BSVjwzeh
WiEpwOufznShijOVXZm7Ytwth66V1LXJEwZwLU1fMd5+JOKf5BUdJ01bg7ZNvVcBIfZxu9Onj4me
jnhkobNyrFCWNcJ8KPSxpaA6irZnTnd4PWI7YErxWoYE/zUIV+Gdy2Z1oTmBZ8JeyEM9+fxeFAbl
lhxfGcoo4dL8yLS4AGwLhuHKiVJkADlVYGn2yHOsHNXQkHUQ+imrrQYCY8qaE3URZpxmMvh4Xxa7
qBVgo0CL4MjwwGSDlqD2ZYdhS7a8uYXKIIsK90t2EuZda90gkdqwwQ+EaNg5/m2S8rAJNXgcUnm7
+KojqgN7IsKUCQZNP4yeKktCnpZsU0wvgdIzZ35Tl5FgWPytaIhA/RD3JHqwx1FM+wV7KvohgCui
wriNWkGKhurXcphHCJRyBU7qM0uQTPKdNMIAZV+2So5tgYQLJSQG5UJnWoBHFOFxTPkjxZnIzxh7
0EcP44SmaMjNrFQDZxDYJA89Tffjm8kJV6nA4U5jn9D8Yl37oOZz6WuVqVwCqR95MquQG5k7TLeb
yQOhmMFTkYerWiHbAMuG05NtBvrlIptth2xBBwZWLs/KHOBhRmLa/ANK0PHZgbg4hGhwMGpQBel1
wuCBTgKeLlVbvFZulXk9xTQRs5O5d+QR8ygEy/RhbvOYmBnAXFlWzMg5MqnsvCKe8gDElSTugGSc
O0iS1HeoJndsysZbxfwCPZ4dKRIv2YoPVmv2Ysbm3ioE1SXgHmYJRkgmN18LnolvS0g5Jbx9tlPG
dQgej+eR8CgFnMiXInfrGNuezdMRTFCi21vuUp4MfhAnWsYAPjjLLOEpVZbjg9MBDQLIh+uLXT/x
I0dGyHCP3Bfv+64BYn/AtR8Az4CfCAwWGtfpLMHkJoY7kw8JugI46NoxxALKGAOB4/kkA2PIgpFx
inpBdJtID2Jmii0aKw/3FKVGcsI79wtQa+w6NaArJuLF3ZD22lB8xuqyu6dMGoBiKUiuKH1N0gjL
TbzFdYDXAv1Vcz7mkYtiuMw3YR++LTBhusPJdqKZFhCG4FjgHTTtjJWrY2AoFJrrtUFxiDuXzzGa
acJ/HGYQT1DyEldXFpvKHbgAPWZSmmTgEeMBsMa6EY2VuXCAiJqciD9hqLBnW0GWJlQeaYbl8vgB
rLUGRK19htOHNsJ09VOgbtfhPLSwd5KjwDzxgICbcWuOkyi2H5EcCnFZ/1+zc/YXUcwMRdvp4TJc
mWiOdtYl8QI9kQ9sI2wYIjPPdHwTx80BiTb6Ap95Wtdd/odiCM7XHb9V0gsUOMTBJ/Fh/lRNeEF0
Qa2nMCqspzQZudm4/xUCXvVOrB7mFOkvzjUVR0hChtuOlEjlaDDGiimd27ESXfxF0WLtsJmK5kBF
mlHSNZIPkVzGU7x/ci1aqBKG4WqTNyEiEu0lxfsiM5YPj9Pr7gEZ0tdC2I7asEusS7ijEabnU0ke
jMgF/AKntquR4CCmOlnahC4i8zcgqdJ8g8EnvgB2pUty4q4b6N58SYMMiloiLoZrgq5ISDdmohRJ
g+wHNSHZHd+Z1BBqJcWQ0uV3cyeVU60fMLZhHLIdkiJad0GAkb4mBuqN61E35A4G0jmwixXjAmfK
BfnpvvSJ/fTRyEBuQcIrIp8Z3WmgW4xJoRNFlFYOmJm2XJRMVXss4IUdlAdwD8vhO8ydyY2meKMn
5FUZT4pY7OOil7aj7kP1+m/CAtn19vCrbQR9KeYJX2PD4osuDhMHnz9KsaOVBeY2mk9J7V0cxUBj
xIZIDFH274SqCXSPBsVujS7xUvlqwh/c4y7gqpNMbHrjDb35LBJskhcgjyzJO8xjwKSs5sc/CR1u
Q62/7GvTIxg59nb6lBeGZO0kgwAOnL3mRkR8YLMAChb7LAIT5DFARWYsq0xa6Qr0hExwXBxFPpYA
5koSW0PERprfIEs0hzeZdvDvYRZaEAFBdhJPE9e07SeGoXJEZucxip7IaGHr3gSnCSlqlkujT5sB
liq+L7EjOL5z/xIJyKwFNmDdFusDbPYMqv/qrip0zcj2mSUrlQBKwNmy13eE7WVtlV/fBW4LkK4r
4MYbpIOYbbNiu2DZf4ilK+IrLDZ7UWVsH0hJYRSN6W/F8D05mlscjw4UZK0v6AYSwCn4hiTiSg8D
9u291RuW9roI46pPdwReyjidTYo4cWWENaDZdXz0IWlQ8Ab0MDpPHmya4O2xBnKtSQLJnlHkQJJZ
1m8SnEeJ71Iq521sUxaCWaIBsKFmHGeWK4xQcMw+k497zulJ0TZruvKQFKSrmzH0Nh/yiygUzX0j
pph09inB8y0RcFdLjB76vYwIUhkktJANYiUFkkCaA0Ve4yEg5PWD8YqJwvKRTyGUkuzSDcZw8jb9
9Ak2XEFsg1jDTJzSqVE319zKAoYDZA4Fccmyon3qfZH1NX5Ia/L0BYPyEHAHxlkAJLntEigsYmgq
gjCVluZX8zMp8EgiUhRvOs20CsDLp1Trkz/veO8U7TgosKxAk5w6vTBByONtjER4LK28x2TvcPIu
2Nn6aG2xiJnvG+nLjo7MkDv5PE81ThHDvbdSsMvhieSTePC0iyZMaJG4fNBRB88I3Sq2vrrPFk/U
Ig2P2M6zFbJwZHBdUSRjdTE7Suy+gDOFRVD6om33vyGTpPo7PQqV4tbvgWnvWgmwTNFcx2kAT+/C
iuA15Qes2wt3o4djc8F4SaY3TJ1t5eGdFWTsURbxU80X83sgxN47ksyX/o7bvN/0K5Ok3EVl7t4y
GZkjSn5UHsBZTjOErwhcwOzwxH8ZfDal+XvMordeLicGmfojBkDTv3ICFV2nt9NiU+OwjnPatJwn
kHuuIrgmZMz4Bgf3mMSlf/f3iyoF3+oxh5fWD69eBfpQBfCuWYm0JZE11/XP4cGJljFOiNNLfD/K
VunSxw7jyQL8xb8A6mnuxw+ArSGpD3Sk5pexgu+TdEF0lnYPvL50hmm4IY5jCVYf4pa1OjisqZ97
QURJUwEyc/4K/DwxiG4ncjYmqHmjiiJCeAc4KwjGBciobFfikC1xAX9uGV0wUS812HLjeqGYCoII
XV/qgu1YsUu2wS8UGRyxSRuijAGLBq17SDfIG3BkGTxnyxgmjXGEQg/emgVcQPeByGIRhu+FfODv
rUcbJ5HaFKnFi/UGaK+yZTUoL1H5G16RaRQFbRqXodZJFMCulJSe3wlyAxUFgIlc/1FadQKjZr7g
y8HJgBJxDM9bxhEqCCQqSVheXcGNy/RjrYOjd8/hLcwnV/zUH8NnVmRLHG/GxjhP2FVS7MoUpx9/
1DyGtHMBP8msWTRiML/WHSU3C5LofdcbacbiDUtzTEH24Ep1GJVDTK7gHBFAEHrpIcjN6o98/+Ya
w7OjtSzZ4hES1enJq8e3xZdO9Q3rtcnNF73mdffqK+FhitIA+M6iDU0emJrTcfc3sx2B3F3zcvi0
lVDQlhVwtHlpb0tbD1+5rWaHnTJpIvvFgDCD/cvdyPGs5upIn+R+m+xrpE8ejgIoZnCel7VALQdP
KgGxbsNl/ggeXrEbH/M5ewdQTzrwA2SSf6QBga1gKXEKw/CbvkZkgyUumkvtkszP3dQL40TDQnLG
t5EYzev2oBkHIl4Z407SsztgvdPnrEbwFRIau0faXHSZsqgrodlA8/D5c/pl02uABqhRh6XYQy5s
b3dh5SS5AqIYCdhm0IYkQzVxTCOAJ6byanZXX0zG3tBmNPK238OmpTVtXYBtXcjMOfRUqgPNVXtF
Lf3XuQzYIOokrwhydQktvDQ7Wzyw4AxRck9JF7boBFxHF8QEGrPW0zwjY0FZvfaQ2/Ma2Rf+vJJK
oxlBI9JUVHoDAYDkgDwigxhJ771OiqPqUnijXoNaIDvn07kM9Og8PdFtVRTH0BTGo0R8bNbZtATm
4/cgtmuUrq9Bb1Mj6/c0OngBT6MFivtJdWM/AZTQ65g98ozwdF/eJaQDZFiM61WTVdkAJqNwJdwv
UJsRKizXCDK3z9BU4b2vgkcA4YIS1x3Xi3ZWDkLuKC+0QIf0psrJ0OnRSqkYCYuTbr7Yrx/WNYav
DCxvWlJ3ePkwWpfzfAOdGShBB2BLbWl36+HXlHLjy1DBBZ535zRbVEadHaIbYMfXtAQWnevu+jl9
/slDRa9j+t2pfV5D0+2udbdAJ0dFeSenRdovwYZyjbRpOE11iuGh2m+zH8AEpfnd7W6dzrA9+c27
tgtSgUjfArXuUUKg0OAUPktyDMcdOaXroAHNdAQuugaGgrL16DS97EA5ZBVJ+D5obvjmrayLnjkM
xE6ojp79h3PZLZkM4yXdf4C1UFpan8Aoy14DrXXYgg1CPb1FZWiIkZ90rQv8THcZK8COMV38haWh
Wkls94c+my1RTYwkZQQlpMs7Z/cY7p3eEOII/iPbEtSlveFfKB1DpHePEwhE2DHZgVsettB6Bku/
eFng+huUvokY+4fowczXDH322V5zM/3ifNSVqZJk6sxe22O/njzQJA9vbjluEu+P9KDJ+uCZZx0P
0a3SOTGxoSSMlKvfQwT0RQWIVGRW3JxWoCpmZ9YmPQsWiUS088H04Rv4X5QnzO+gZemzc3ZDNZUC
r1dGpzH2yzk5UF6G+TYP2ScBnr+9jg3zMukluHTmE7t3wKgKmW0F2KCLb0tOE14gtKOWd7A0CG1H
d29BeGhsi/5rchpfIsqM2IcvboGrZqV35jR6wrh/YZJ9jBubSM9Us9z9gOKHv+HotVVMtIvZFuKm
0jO0RcUCaBvX7X58OGLuPtszIyyEPkLNHn7UbdJaqbPLGHoRGIDHRFdN5WFWpfepzINq3GFrxPu1
tq2p4+DWs+kn1YDOqPAS9/HxYl/wfFMAAH8V1XdiudH1bF0wbCOiQRATxVCqT8oLR7hJ7b6uKboT
5FHEIj4jfqQQyo8EhYR/9ejpqGMqpt+oN1CpCAB1nEENh4d/oEpz/cdQBzfnHUay1H+N3dzTpHAQ
zkE5W7rgvYKb9P0Gq6RRvsgd9m7zMGjABjX0teock9acC3397QGy7q32tOJh5p6wb9omsBH/vXkM
5QF3vM7sCB4EGpGrzLCb0BUrMiKDgTI6No0zPbJQbQi+CR7DctDJDXi0RHK5ocNocfDWSJLAcMon
Yp330RK/g7Bjdcwek8/kSkDJ9XN8cB8fAP5iXrX0EsRbYoagplXWcYVLgxl5udfR8srVvUIYTY9J
92jz4QcXdjQ/kPe8B+AsGw4dvmUTZV86RECeITiGCfcYYotI1x1Ys5qvmyRB9ouQpMYGaW5JhkNK
Nd4rvE1Lv1uX9PYHo3WKM73pOZ0BEBYK0oEzRwyAspaUBkXBhK03QueEYmflKOPz7uBTWSp1dvAH
cgKU+ospiIQB/R5nAIro9se11GYxYLMpfHo4UiwAWPtHjHu31DUbm/epCa6AU1CvU4n4gTmsERol
fwDmQ7AZqMz8QxmA2+ijzsKXifTniedKNblfuwi4dKkvq2NKj3+KV5JuyFefUXOob6igXYDRvhdd
aVs16fmKtO9IdAuxrmQKKgNg+EhxpruP17VL6xvvwcs+BAhL/3hSq8cxsigCkVSQ76Lhp9H6E9mm
2+ZWAkED20kLPERVhAsg4PGlmY9bYGIAnv767dzwJFeP1RmXFHvVQ2bhWlJyxnDnERro4EYngi7f
aUP6TzgNmqoit+jvt4fJh8RT3DnY3WHOpkdr+UE+A+4waF9tsAyrJe1JgLKvTmBSG+aL8mws+sKI
tZKZEFPb2aAcg/LjAlgeDYviTyCCLodRTbgOv5/+5BMd9p77mKE3iq+2wcD2KN1Bk48vdDfKpX84
GpVQ9hAdJZgf7SujBrp6wMqjqvUywbRLbqgd6njeHdA36vpJ8ZqUNYENPmRvxswjZOMKyfXf8DHz
bXXBKV36+rCJ7p2fa/ab/jtjiNfChz1EUMVU7woxlI0/PImC8qgjtkO2qM/kRLHhCi7UZEe+SB6a
vV+ZdYI7k767rcYnxGF6hEI9SD3sZRCzwRxiYRafv6cPdMNQiNrZub6Dpo2S+EA3lHXuoeJjn2kd
aObJ5Yw8ruQGaCiGqrNk3iufxjIfZM0/VGt76WNG0E+smN6Irvh+u7sgqUe0Q8X5AMqCnCaLDK6u
WRA0ZBRoAVuhVeuCjSOJMwok49MDRJMPcReTiqzJLePOifOWVrmCgT+APstYvFB4V+ZPqrdFgdi3
NrrZJIBaVAMeU30ue1Zhv9w39MalyzI9OPjrsLzJyWxh4GJMFKiAn61KMCuc1+RMdY9MvRBNEYjC
RoqX3whfbkI+kuimFxxt1XtshXNdrog0MUrEEUQplXeioRhbiJcegzpskZH4JBerBRN3OX0N3zF4
seTp7+P9kr1e5PHvA/I10keTWCQiU6H1OxCLKe65NW3yLHVwTjrOM25QfOKGiOkO5HkjEs0OolbO
2UiPeBlp+rUAW9A7F4AbF/T+Eh6ebZ8pAsMTTJPUsfZkjcnqC8NfGcowfmeQxWW7lRJT5b3gRY+P
2XV7GktyR1jU1xBOemXkIw3O34yzvlfVil0UT13ENRNsJPESLNgtMknObVL0iZD6b6+CJN9ZXSJ8
iJKcCEkVrxOU4+MIEE6/SZfwFnfYIqJvsCq0EZ2eJqtIN7p0oyBwVhJgbwFzGuHQMir696iGZ0AK
urUqx3yJfY/uOPN9IjGIvA2Og6tf9Fs0yN5ej0SsQq9cEmifonykzt6rZQyFFnuzdyqWGaR91pHT
XsCiJbE9OYfLD/R8YoUVq66fZzAxN/dZScqJkPCLNsEYmvzoDUEUvafRuX8TmN6ZqzhmjW2XmX1w
jv0O7lALH0zh/MQ+boeZIOx6bFxNq3vEKC7k1JCRgGs5JLCpP4ZQf4s0n+gM4LdnfN62hOlAaM3L
7LNohc30Nkckcofkp4qg0HXw7R+mud99mhcPO/o0zvOmD2XzQV73BPZbixpzWCFwQZMWx3/7qlsC
oPEKGMatoWbdFKNmA0X4yjwxH1NVc3SEQUjejJ8qO8sZ7uzHPLMOqhmPeAz0sKRxyUgNengR22vW
uEFdNnurl8uEYlaFNbTs59NUZmd2AqFzo3hkStUElQz+wTHy9eA9BnPxdync5tPZAyCPCyqfq2uG
UKx3Q552I6IIzM1VSalLHVyTrtlkQ128/etQVBvwc0d7liBuHUOXT1oUql4fCQYrWp0gFE3Wo2U+
5rOW+ybbzh0X/sXbYyfZIN2l04Dz8zLq9YcMuM3bj7XGZtVy1uroDl3LLe7g6fWuhfl9nt0HCkZW
1W+OC7bnPSUq9HEbEeIqg8J89g9LoKuSWxN+Vg4/8u4dzRMUXnN7DrtxEYqmiG5LH/gu3nt7UasO
/ie+Lc6lL8oJS+v8y1p+CZVF0Z+EhswTshzvGa7rCjmAGYlMho930Y/4ktgUYQjEJlaPCT6WKHqg
6zFr4YUf8HnV1SNUZ82r+QJRysyEPYwnouGvPsf19osoPT1Q7MdWKPwrIQTTf2sr/xU5idJZTmk1
QL6FQEBjsRKNbV9M3ovTpAYQ9zw9ONAPHbzc27wvTmSW8YPYqqkWJ7ekPe3sXawG+W2v8NSBYuQB
XRNJhJDdGkpZSIQ3Cu+ZNux7WrKLwXCxCfqb4Ggb0y7U2A3o4uZUYycU0YGGvV/U5Awaf01TpBek
t0STNDcSeVChP2jg9FWIBxypzw+bD1wHErVtcsl/dCD+u1bWA3UjEkfpIS7TO9pRm07uPpeTlxq2
kWpH96hpVDTMftrHykKK5HQ2O7VzB9UOzgsQBZylDx048qBg5z7hi15RrhDx4b1z2577asevwwMm
veSW7+k5eaYdFvu0fg3aiv34u/uf6XV4JC+b0Jn1OHxMEYhgTQCQ77foREw7k968vVv26YGwK5IG
JfeTFbHz/UpZLK89FXHpo3dO3gOw7Jv29Jqcnl49JX3/bQ1umHNpbTHv4q6XNOuoiWRRqw8zn2xt
mmXUz2nj1/Lw2ZGN0Q1pgc5gdUA+VxYjgH1svUxgkIp98YHT4seCinSyVRjxmFdhRlNSagvXRJA5
xbAaZMLDn2f0SjG7/WPy9gsaSMjrmiv7YqDeljTb0KgwkNDZXQAdUu16ozhoZBbqdAEoc/B1xBOc
qW2WTkS1jjpihvqEvn4PrkNR36COtr5NT+klha+vDrQdj/TGwyVqusD18ckYM0VOKQjypr3cdXc0
tjyhhT8kChlIG486JOa8gC564cVrbdYMGbxZZ9VqYvgBMq4xGdgISiA1KhKMlQil5LYvVWQKukdR
ygnOoX7xiw+ZTuzK1XsH9wClhqVFFM3K5NOck781nWWCa5iSrRUg0MHSewSMXWYFnH9UXtBiMZJ8
8mQR69BbZ1+2B8qNnAS3ha0W/wsvb9FLigmBUIn7zL4bXye3kCidYMc+aYYEsy1Swc8oP5htzerB
WHQOMX6WtAfpwH92GrTSITZ78Ed6WJBOPw6VNfXP9JSG5J2pViiROi/Qv7vh81p4HMrdr1rT5ehl
X6lKk2Qjv4yWBzMXktXRIza9IJkKHYguTW1g3suw20z3Z7N6uUt0uR8OLmvvTjlTp9S3fmnmF2zj
6E2glB747N4+XoPLd7jn8X/9O2emgRCOJKILrIGzXVFgcMombt7t6OVlXGp+8zqk1S0qEK3DYJ+7
hypY1qaC8oCOJ+0VHad89rXanDfRgqqNwzWqWmavTK+auScLCeiQp60uOLf2GKifoAWfr4kxdB47
Jt0lAPrUs7RQ7/lv/Q+cfE032id9ayl8olJJCLC/W8uT4EoPd4sSLs1pSvO7psjaQlMHSPwy/MBA
pqyxzIrpgytACCwDbQrEd02bhCcx1hdo+jJ7km2iBZKgPUGCA5tcZpyFrzoN+C+/qvv5FIi9QNWf
8/ec0/KRDyj9G4d0xhRkLy2TN4GW85ovAHlKDxP+7ZD6hx6PJ9kxwJjyLqXdfMpL3uTfO/BuIk1g
EkDZb2jH2nuqx79PcCCf/vT5RVHLKfjwHVY4G+bvXL/fy+lOiP67/ETd+EMWnQNptasS8wvU/TSQ
i6K89LsWOYqrm3Ji/s930k9C/iWiA5QJp6uW18/5ccd//n/b56KapLLkQ60xV8BnOE4upTb0pnnc
VSQvQB4jgUI8+r5Z/B8MLL1aeCHY8EY7qOvwNG9kVVwixAm9Xrc/d/NB0pd4LqpKQ3+bjeHy780N
N8x8pW6eiyp6w2VrmAR+VdRIapfDPrnRDNUNcqYww+DmtqwnHUhQXIWc/rTu0mFDzhh/cX5p+gIg
2m35bVIQb+pZVdxIGmRmqQsTOP40PjjfVSJoqoB4JHEVn+hWufmOq6hjFbNiptO9pZmcZzR1GVYX
+gKjFBJXi05KI1SXfqUdv5fqgxoILuVtlT5gvc2nTVXgFvQQFDy4tNyEZ9aG49kdKpvusIMuOzGl
9DZ+BJp9nSlpo2d8qVMn5ILleEJhnz/xdbYPFdpPHCjG3WbyhwO7CTB+T0n1Tc/vLJYcrNn7cB8+
oInSLGzSWdxWh8n3YKE2DME0PkykxYbU8z5oJ7QTMmXD14xPJa34QBcaQLB+L37RtuQ2ay1us4oO
fqGW3GZfWq7QkaGzkJvQfRQK4xvtb+lsST9cDdaXNtQtxRcqGnhZiz7IyBD8O5dGm09YYeSjoPIE
0KtjuYkNMq1mBy04C+IBOovouBK1F6SJh8qgXVt3GK0LNVYc3Gq/A4z+Gzd7zt5V+AuJFld8UL38
xrBO9jjCECJqWLEk3LPnuokmg4DjpC/0i3qktMkSFwlNsCNb/B7soSBNzBOuFSQFZIeIOQj4iFCQ
9FLJOxU2SlwzdXYLr0RBEqocHB+xNfC+9ikiTjpF1xA1Kxg91BrdMzIflLrELnwxLQTrITkvdNZC
UQlThlrMK4pVlPIkkjPf3hPf9/yrxx0n5wlSY7PzRLGXMT+FSAKQTaZsDhkr1uJjiCqZfQyffOgI
fomvI9AhROMfpIVyCix7Sxm+A3EmcQoFx0OAe8zwCXF55DulKI6q6aBjq8N7oJGwbiXUYbw3umC4
tnRJuJNdFVHyrgV1UyOCppsEFE6yuaHmL3HX8VKtKCE2ZSRTKsjWGXGC5+zsityV0BakTujTxIoi
H1J3IisnL6VeWwgYIUeUhxhVcnLEhHwc9IQMHaH1aQzwixqrQiArv5AzyzhJAC8OJ1QDzlaJQU+U
5IywHHpVVLQ7PBRcYUS0JIOMA0AFkZx5QMDDV4h4Xc7nJLtCOZuoneZr5GYYJMw+XkG6ShP5IlLt
qN4h8IZbTjjpiSuPiUVipy06fiCNCbr5Iqm+/8JtwidUmAhLUdazzjww/lBNVOwmNA2HHyZVcASa
Tv3szRBLHHGfacBdRe6MoeLhavFzRnLoHTwJ+wg2GPvlQGFYEq4MUgrDEEg+XcqaOU9eI+RUzLg3
VHjqCs80octFIsNebMme+kwdbvJNrAn2C1UrjpIh5qz8WpIDPADqns14u2XOhtvK4CdBRTfjnh3n
LhU4AHwSzZb8ffJdb48zUPlkRtzlR079K9QRJJ1W9aIABtb9zasGwSEdeOOYkvtw2/URHuJiL8G7
dBG5qOP7PWggON0zqJ6Wsx45Ym6CBiH8+cKkT9o+wa9UCO4B40SN/DLr+vegOnA5Xfb0mfy27T8p
rABllIYgd4J7ubYihIrifhF3/IAu8EpityNRPygY3paD5E+OWhfnYhqnUnCWX6GZNWQFk1rkM72H
sV468tkilCg8KD1yh6kKdgEo2RCly4Tsg9MKqQMh9+SImGbrCyBdvuzfCHENXMWXN4lgl85ZtVqZ
LJ6l83DqqI74PlzN4W2tuphhUwqyPoFrGxliagrcZh1/3e74sLtDOmDKr+NCN5bAEvBgIIitj3r4
dYmPYVOjjuPKBTZeUtQ9zzkchLsvUe76PG8XFic944Cz3CGGRbc1p+T/F9ggJMNAuwHFhhCxeRqH
Ha/rGKkzlzvrIvRCivti8R08vJ7xWHAOBoGj9yu6VGRcDz8yWkdq4DKKwDtceiS0QlIWJSKbpaeC
Sfi6h10jktc8eY8Lei2+Q2Vaxzw8ZtCgjloZV34jCL+tkSIVKQ+Z2jKSbfomtEJGpuovId+C7fH3
U5X4XEvx253cpwlHBfFcq5wzheGPRZpkf5JkiZIdpq95l6If6fbuuM3R/D0iIc37p11l1tiY9Xlw
HsBg59Y7dnv8HaHK1OdJUEN/OfvpwzkOVFeFPjBiONVMHX1Hh12Xo9tjHkPb4CNDDsg4dM31w57h
kuQsPKdGpGbIIEWHXe5z2V+3PVaZE4fdaVdH5B2eRh3RqfVpMowM2nek6GQeSo/rxHUCb5Zbjxbo
pfNc2TJoDMyQn+V9HgNv8hhAHBwlP8LTUqYsjCUpCfJ1wzpus29/WYPMMxLNiNcW1r9H+lrwONsk
LqTgKLsGcp8sC0HI3L0XGvnxq0KRRrdTwSABDHEVs5ckGBzQNj2bjKy/ZNWw27B5YyvMBNiC52t+
KscE3YVP9RMhVEyMWLyYrIjw4Ni70MDEKIAiiSi2UdcMCGMl7K8sQVxONzTho9PFpDT7fyLSjHrM
vP5RTxgKTDKQaXxRiD2YD9vgBpzOsM0+I/K4oPnfXrnykbSaAexPEvJHYMzEfh8FyIQyGpEje7zv
Nxc+xlGyl2Q45SXWGqVM9tiEdNbe8pdA96K9A/QV60FWSuJBiTRpRcSR2Aycz6NBgfLBr09UOr+z
5BBxOIBX0jUghcUWEYeSVBZ747+AUq+wwVK4BdglcqyCl0vAY/NKLCMhIuaOLH6a+i+0EU/OdeTL
4eSnU0pnYi5PTsTl38dl9Pn9XIcX64nUKUlJjF3aRi8PFLzIREbRIzkGggUkIe+sVFIdDdp/ogpp
Hb2MzpVPsm5Ll+iceB2UY23v4xAOxhc4Gvguh33G7fYBKNvzUOpmEBvCsN0H7E1s80AKsDZBHcE2
qkj+IEZJZnlvRisp34pDde2XoOXlVlnSPK4LzgE5T/K9hpt+SThxEQD25KuZbXBEai5u7oSPaZD9
virsgqajNsg+1LMFMCYqoCeG4teeEv07WxJmgh8TVwYkkaTuPy7AHmrPRuIbAA0laJba8gFbveX6
kEqUbZ/UPmoJut0Gm2j+wZUkCmHxDxq0MTNmhbkF+Qb+EJQ3JhEc4GRCM2SjacC/eiIBV0Jsi+Oh
6fX5fGyjQye8kAlAYrOgq5Fh00jNFBU4s4jRyDNNJDn8fYK0AnplKFzRAiiPBw10iwaD6wAhBHuG
VIU25hVB54sOU4BxotOutNsIWKAvx5VRVNUnDR9oFf2KwBY4bvpjWqagsn5jg0wUoC43tum00Y46
9qzw3ZfzBnP1sG5ovn2H/6Sm0CZ0sSK/XZoVw10iJptIkb4goSd5qpsJGvOJANUf+oBb6fV5DHEp
eZaJk7Dg7rgcSTnz8RREyEO2GvYGsqQsQWzYGkPfRSifQlG0QG0cKOfsbYoSk43eZs/8j6TzWlYc
abbwExEBCCPdyntk8DcEbKwwwgvx9P0lHf85M909u0GIUlXmymUIJ7MkyoNDw4AZbk3iifho+0tu
Mr+1liENHo5LOTfUj5cKJnGvUAyLCA8JY4vbHfNHlSdZR7gGGh9niW+6au8M8bXiK0ICOyos/GAc
NpGGB9VqyzFnQfQhyIlUZTxMVOKndlgCyq85U5z8YuWluWeAaY/knXEWY3odLGvYKzsDr3TMVBS4
R2xH/Cd+pAdb2Y5PkreNFZJYp+gWL4VqUTKodRS3vmLJtdh4putkkOMryMeNdT4Ace0GCXr4hPFX
Q1grs5Akq5eJW5glv31bs8ty9tmq+Kk30gP+Syyc+/jssUgsxAVWyH2bya8wDOdFxQGE6fFhyCv2
nUaK5V9oEUT3Z/EHt9A6DHllLbVOy0Y6U7nvio9/ihPX4oV/H/+uJyaJLMRZymJZ7oYzC9es2e9V
CWQ/DB8hb96eioOeJN3NuKJwhkfVVQ+tUKz2w5ke80uLa8GxxLb4Sd6k9Pg6xWNG8S2ypi7jvmNg
1OIsHe4CEhbsrrDwAr8OP9ZMAo5wnOo7vKi8LiShryG3pIgnKmFrXCBvwOe2eHP+/oQbwe8KjKt+
/4n357J0A2ct/pyPIRdJph6XcPQqc6alxZK70PLlMmPnbakDfFNiR9Wd+IyZjXwadXAaf0FPsKvf
L5mx/DGP4XlUB8/KhNjAiEIy3fbGYmf204OnpC10woP2gLw2NQ8nC/dtWMr8mz0n+9I7UWU/TQUC
RGk/UctP+oAG0CIOaJ7tx8cpCT66xErf2E/wSH8bC/dvQwOX8Gz2R32koAAfbEsyS5BORYjRNCVZ
1nKzDN0NJy+W1l43a18okKmd4RdzznBa0MWauMwW+qGjg1X2oO2DWLDv3hxGediBuwiODqm4kjM8
uPJcS08EJzzeLDyPwt8beh7m8XQY9A1uGX0n8B4N3kI6BY5dDKwR1bDNvm6cR/fBiy1iNz+Z94u+
wnmU05MT0WyP6nnpK66caYw63EYM44axIVv2fcA5LkPhSJQlDKfRUc7PyOyQ3P4EVwd27S/MX5ja
1LC0XKvakmGTDdEiit5vnF7ljCEBmT2djlh6mIi7mHGR7D2YzrPFhY7HSVKEAaSGYIweDpHJJmN7
v5nXbXswmRm5oVOVTlioDacgrshvi1mlvyzX/N59JS+vO24OyawrnRPbdxMHUmZEFtlFO7agUzyR
mv0vQb2CsO1tT+9he4s7LefhLoOD4ol25cGcFmFd9tfMxcifopF49x4MUTYtPURTBrF3ihwcSMza
D1GWAFvSXdi3gzFH0IAsKZEUgnDWsuKZY3lZa3WyV2IBD+7LiF3sT476OtheiGCFvc58GYie0zB+
0lViM1Nt3zSs8RNoXcB5uJUc3TXcn7eNqF6SdaEh2etU4l3VrMN6NRjmM47nx1uIBGGMc8B8mWtf
mD5nqIHQl2n6gKpoOIAR37CZ4KOo5AajmIO9EuDvA+HV5VVEoAtzlg8JhxvmMDVmtuGukbnKbmqx
4HXHwBmQ/YEYhJD9XwxEhSMHdM64ioXo/B3caTQf7KeysqHUazosbcntHoLMD6CiD3gP8+6ZSAUR
7gm1R9AXVArUPUHF4KAB+wqjnemciombrfz99Ea2aOPE2IRJQNaArjBvsCDlF4qNlrHj8IlQ0SOp
ROzw5afFWRjs10BdydhLpiDQN4MIUJwCFRUUdQ5Edz40MgwHy5bpOEA6iu0BLg9fXvIeShw4LRZq
fXV+aCG/qVkx0TdRQSCQ78NfglW4H2jD/vqDRWVBoHMfV7cKnML5Ps1O11ctFQVQXGwWxn7U4pWD
xpDoTsh/jO3hffLlGx04MFIW7aE64QCxi99YTPAAeOnNvV8EMfMamMjtgVqMdTA15wgMRRKM9OXY
QdRTpTVqEkrxKVZIub/Enw+tzMh00f/VIyQNEBOCSIRysKVXWZb8ZTCiUe5tPBslrJm34TenSLdE
aUyaiEtZZegvOzSOf0WAIUAgwtyTKAZRGLbnYxS9qAzB+PzbqCtj+8l1UAyUJ6KxxMq41wNha3XZ
2r6Tg5/B2JINS1zyEXMju0ZdxhUMVpTNmzdMB0FsSpqQQ+U+V2BG7KqQjEfSsxCb6rBvZk6yubeM
LvXrb5YL0JUwtU7gbr6YGnAfTFlBCmHJbKMv4DpGSbY9N3tHV+LNCzBj/QUlbMf4TFR3LIx9whCO
gWd/bwmThomnZMAf3BdzL9TJdhWLjkD/o5C7kSepUDLEYvhojUacd6OnwbH3GS+LAGdbYyS1hjj8
4k/M2JGD5xR/t32Ygzvns+1p+uR6dPtpb+H30ztF6ORPYJKd0x6W05/xFtar8RejXDisYWX3I8jg
/GX7aj2ZlGtRScilbWE2jHYalhKPOzU+8uugZ4kLmlgWQFPHntt52vhm4Bpokpd9J3R7z4bBuuan
p0FpBTgnMC942qVlpjzznK7PrZj9fnwYthDSrDPgc/S9crwliSADBzrcBNM6rq78BaQ0SISEuOQm
9OP8H/20kl479kSLJn16V9Q9f04XC9MTh+zdOtCI89esP9rUDr3/n9ANH/bBEKSIabKnQXES42ol
PjgM3RSE+FgG6+Box1G2gQLlid91knQGfwlsFjXULKb6RyNJ3gZAxd+ds4ucF2AbWsokk77Mczzc
RJO+ocQbgKJkk6C65MPcBZfseR1wkeDIR5Mch26s4TBBv321moPqjw/eHnSvxukE/aB1NTQ2bYCt
q7sRo9ZJmHFZ4ELIqyKlD5OTZSfUAAFw0VXIxo9wkrCSAYV6L2nEwvz19AywDp7Lo2NeWpbQovYm
7TnYr6IKiMgeKPCl6j1XcAkmHKMCOOqbv13Y5stw5FPxjIgpPhokxFITnaNdZ93wyB3wA++YzeST
FasvSi4XkSunPqQYdcZh9NQT/gYv6jyxvjG6AYwYbEGpIzjmmY/AI3Za0A7EeuOj6jf/kzctGt2V
EsqYHScG/AwhzWggEgHyn4EtAXcLv8lTxYaKQE7Ek60B2y+6Kc9DPBLuIoVWXrpsyKORxgnFed8b
niYNFHMPve2pHEtIgJzE4baeJiARwc9hAfjU43Jp+Bjz4GQJ3pAqAWzdW3p274lA4cy/KIkYDLJs
XMVtRlfy6e6IN+Dr9ZzIw/t/T/QOSGjf6LIBxfzjQUO6n/A9A15eJyJF3gDLg/kC8arJhn8wQAGp
7a5Kn7bXWGGnz4QfJtTZ+FK7gJVN1e3du3r2MLvCL4z3LSsB6OP59TLiMRwnCTkx9ZAkWYdlqCed
fOEKGpU87AnRsxNaCHETRjYDUV3I8jGeybX7UnCZnXHu655A1tC8iBS5GaiAzZ+OdtgKyGgAvlgB
u/jAE6Qm1Ay8xN6BPnKACtCuSNAWQsHbvIa4tsxl/6Uht9nmOj8WQyvwsiRxHFwBkw6XQI161Z+0
fmDfFIVyLKhAvUfMipsJ+Qix8GP+eGREr5xYRkxSKaUXxjA0dZaxt/wRTYCo2kg9+oFDK7Q1B1+Y
drYNYdekuopA2rmVD8oSjd3qhMWI1I97Yw7fYAEngcqwNnDvo/XCB6GZLkad6P0iyhlSbNccw7KF
1kpJTdMqL8evHGo27FZ6zn4oZdQV5xJE3HyEqB8L64hnmiBPKvMNNJ/wHrC8kCZlfBAhBzqbjr5p
Y1QbEz4EpuXtXkIpEw2VsNV2qKfIBqV0LyDDETdwzcUh4CuPxNerSgsdJxyHvYFw6Q5I9TCPGWTA
NkDYVUiDw2K4aDnK9DJs44uHlO0EkZ5nELFGpnAXoCMVE5purIoVt+2VV2TwUi0egJwga+DW0nOY
puO+y/k9nUZPxIo09xn0PEYnPKjMEdokamN53Yfed6aFh5hPtrbIGBb2zWwTGo+MS4lPLP97AK8s
4wAd9oZN70+CyDU2PAEG+0Y9AwJwet5fIocQYyPaFZiBsGmMxVpGA7I3HkZvVyOcuzeTN7pPRFYu
054h4yWZZEhL8QYYjI7z884rU8bjLLZjwCjOs8mL3LQC6rnB/Jq8MsW+gWottsXsyMMYV3GLUkIa
HDEh3Z6pALk+wQMd3jeSOtArN2wDPKLUCaL3h+NNHdszZK1SgCshrgmUsmiXgI8EIJQJ3pAnxZJD
EHknyw8GDPgI6BYY2WCYcf48mfFgfr8CP2GeUnBXhSgCOnge3USt/jFX7Hx4RXx+tiSQXN+2eCNO
qRdplGhOAsxIoC0geGcVM3FczeUqYBNQr2GWhD/y9sXMdExlaI3HjKLpDLyzmMbnMk1Nx901TxEd
rRgm00sLxpJvT/KaBo8C/koFHFzB6GxxbZGxqhhYC/WnTzGyAn6luVrMdj6XK6wXNdnnKHTlfAAW
hTLLwfCXdGaCEkM7BWRSKc5BNh0Zj9I6YvIYEOzDNwMFV8BOu/ShDDI6/cKwrTGgecTP9X3dsRQV
X5LaGPTfOkzoE5rIwU+OSrk9INujpjgfMkpD73KmimMP1zlYRVpDBcdqy4SBw9P0inHOoW5zjptO
x3wHTZSAUgivOjyEYlfz872Z2yCQ7FhVVsKKSpvRM1fIvGrpHCk4OCSiDFao1ger/qpA0A+5h6oL
g/h5B7J5h2swv/PSliREHGugjwead+iQ7rePenGPUf5sgQGbONzM59BPZe/0bpHHCsWKiC/WnCLw
y1/ACiN0Y5s7Xv+ocuZXv41yaI2BsHVKn6h8VQRs55x3DO8YF+/9anWHoIezcjHC4R8PszSngqYZ
4BA2TyMsSMOHW5BvcFsROpqyTlhVuxVF//yO40HTb6b8Gw3xzeqk50os12xY1n4DlTKUhA88fkb3
KxJbuGk6U/vNC+oAVimDy0am7VtSTK8kil8cBPPG1vCNvMO8ijTAs1nrcCiSnGDAqEZq0kgww/rh
bDDf+7iel7asyu3dYNmSuYCzSzCgLejb1bJXSwlDKjpyLgtjDWDf7vSJZeYzmTcNamkRB/NgDOrl
A2tJOEFNnBxhLxWeKNxNqG5vc0GZuoQ4LKZo9NSsngHP1T7B9wLzGEjMFGeyIDdJSL9BQSR7EcNe
qjR2e5pPEUeVqnXwYVdazydP/wZEmVihZkSbuFR+i1KaxlXEpnsPq20fclK8w4DpNhZqGqcNjJ+4
3p7JZ9A4NoXPBk/p50drqnJZU8WGbUR2MPE4ckQJzEFTRjt0CtuS1FtZoldtQkPASs38z3vH+Q6/
V741FPWwCcU/Tk48h4qUhcrr4G1xMjryFztzLBk+A8nbxHcNKYgi1pMzCSpGLfgz+ISJz3L5zPZO
7WDfGsKugaMPue/DNmlTGniQz3GU4Qycvnit0l0s8X8btx3ZG26wQ24TPH6qSY+/NBHjbjSBEeZc
N90AKMWw0Rg1zTZZpLRydz6CkPhpCWg5WfdyJcGUuUlEIz9gSzURPrKGy2CdYp0ESGewQPbUSnhz
9yaj0RfE2kU3cTeltViPFTQpa3yhGPPhh5w2aSZZ4yb+7OMxX/tqDkBCTcKbRTc0U2ZqkOFu7d24
DGfY28f6399ieHCg7G+yhP8S711wzljS47GLoGf57+t2ndNj+du+N37OLrBCLWWg5dHJa00hiJ6J
l6NZt7Q2HEUNHqzi3pAF3xwlqEvMGXHraTV170Du7FGUHCBtTxJVP/571bp4CppyWsuLNixI+CzM
mrm3d+lDIE3vWCp+nN0xRoRkB901EIStwsHEzexqnu6T+935MJ/p5uopuS+8aqm2BjusidMjPOnS
3ff9DokAN/9wsj43FvfizT9WMEAVIcOC+LSYEBLR0YeDPjkD8N2tByjcFy7uwQVD++ogxcSmpxcd
fyBY7OzruByHsGMXDozdsQpZVVOd1xjVn/1s63sSLN/Gfgh3b7e8TjmAlDwAsLkx2V4aj23r7vXJ
HztNG3MiWfdA9rXtVDeznpZt89iA+RXXbePw0ltg7zujN7mml1Ed9OJ2dnEgNWEYa60Pg/bkE6kr
7WAcGs4JKluBZg7WzxN+/zHoght0zW3Li6bq15o3oyZmxcyDm5j9ZICCh+wRr4oXY1CexDZkqVVH
n/HWe844ztDGx7kXbOJWM8ibT6OHnQjn3lThjyu3ehjrN05SmMzrb85+pOv6J/6yPPUG3KVxnXUJ
hYXRQT83r/wIh1EsAjrl31Q8Ycqe3cVTcTxAc0LuJ/DesrKC6mqR1KxV7JqXrlmtXpq9JxiaWrly
S+pkcq+SSsfLetcyTj1j3Ke2IHGhCOozTknNQBmWVdibd/yaCCZMPZcNXUXNRpCd8LPdTX9Eno71
VGFJ62fsD8qvn8FGb4ND+R2I8sSd69ew1Bc3nekeYW7+nI2Mh9mHRndFO+dXi2B7w0SWJeClCjK6
3NdmwEwpdMOXQarRkrqyoxu35L6P7vrJVa52qerFpk0BNEx3qo55ID/s3956/IapkPdWzaHI14Gs
yUtGy2btm65WjS7LD58APDcu4Z5grsBeeTZJPTZmfadp35fdWv/QoW4Jqz1d0GW7l4e9GLTRplmg
77yQz/hHc07LLkbSXbEm0bucZUf/6wNvD9RB625/ARuwH3cYIpw9Vl7f/aB9GWrRk+FH+w/PmPe2
uID5V2bblrlb027boZMN355ogzKsDBJSp6yD9zDRMTKlwPiI1kQnA+NLmoVlZzrThiVf1/IUh77l
sq51XCrdKQTTjhOYvqFfTkzqHN1m457PbQbETM6tJeOKt+/Q9MR73ccvEQs2N7aY0FzHiwEfseTz
gAIxlAHiqAcThn10kY6+Cf9uU6JbGFYYo7vhM9IAN+0S4rTItbnM00igZYDJsFJQFQWwXhpQYj5x
jfgwoduvNiroqYBouHFZ9JEbwRa8v80PnxfDw0+Klvlu0UeGM9/d46g96tlGHqR7J32JvXjUQmIP
sx/jA7tRGejeiEanX7IudFkSmtSA1rcVT8/C2eY9KHo5wrhTtG1DahBoCZdJbIns3N1jMW+4mlcj
Qt+i5EtTDNrBjumJBseBJP1s19UPweTIQcoebbdNQMSrmTaGC0sYhYgUZ+t1GeAIROpypT9L8o5u
qBMLKIUlTIbE1bpGMdrZB2SxDxR5nFecO10PE1i4jUXUA0/l7V6TipHcDjl5Y41Zr47YHx43ZkJt
90CN83YKq151K8puihg+ImManlyHJ4MPvP05+decJJpX6fv5jtSSPbU3p1SDknCNn/N4jD05gkcx
7+fAaWbbFJ+fVyD+gJRcTdLi2aDR4AYgwxTl/aRLJdVA98CPE9+CpaKryF0k8+PB7XsQY4GOM+17
qiVauZTXT8l5SXl/B1PifhgQSLIe471A6gf7yqQM+Bdv3LAb7t1W6ZH8ZpNyleKY5UrTUboNW9E7
8/Ga4xal6fXv3dIPOMvuPQVPWfFcxanXoGzEbmC8q/Gf4ny2m0R8N5A30jAOxEN2PV5YxPgA1Pzw
qbORZAAW9Mf6hOcplMk6Db3uhSAFmOWDxgA3ybCk9ku2ZbfiVVXrm/My2jolUR4TN9jvwLmCS47H
YEBjFQ0mJv99k7rW5W4EpBo84LdqeEXtBtXqurlEWLL6H6vh793bsGM3SLM5Wf9jiz5tEkYuN2Jm
6Ja0im89z6XMxoaVPzfKwbYKttx3Er7Qb7Kq1oDoj6uFC7wEbT3fVidrVRB3O9k3WQcn5zz5Jjdr
rRrEzI85uor/3GCcXJ0XMLmG/+XCOhm1y5cTsXwpptItCQwXA9Orhnmd3wZXnCpqYq3094hgER4p
ZtgUWDzKxNixRkTvil0nN92FkeVwQIjJbcqCNeHmUgalNH5iJstaWBdG2oWGu7lsMJJiNWx3+Yn0
K7GifUFdZjYjP31zWdguPyzoSGG50H8rErzcRbwtJ5qZ7uUF+T0lmrnlQvN0vQ5qaq6xXIeW9OAF
B2PQ3pS/sZej0bxErNft1qRNvUb5OsX+3+PLKiLMPPm2THfkyjSPHSJ/uE2WK87fLNDuEKaE3PoA
b8xxuqU/rVKF0xBEyF8QoZJL6cc+Kdx9HMP1MVMdpoUDcy6Oi0xhAsWjHAx+9nH8B9atNQBDETla
I2clej+vPvoxzOZ+rQKk/OMYV1wzAOKmCzakEDW4PIpWyi8Bg9DSPE2wL5w18VLH9lNWODNTymGC
FqwuzunUsTyrlPGCEgTwqtc0ODcQcVClJyaESKhw5pf/LLZIZ/0uOgA0E/MG2tIUM3sMRSsOL/+c
ddDPXdFsPuihZZgnc8wu47UuDeoj0og0Y9U+wSjBA0QRVZN3qZBwXPr4ETHYiWCaChKMCtSlABAk
SZIje76KEyxiDo2dC/gOOHNH7yQEG+nHWUZMb4To+gHFwEHvSqNYxueaZuNlvaclHtbAE7hfISIg
bqDpcKzTU5DdKV/DHm96sZgv2CEQDWAspGIP/4fyvTLLZWOwy3pE4PKpMeFn+vSdFlDKlk0Ox77M
06wCDIcu1Sen4eQdxzXi3UMM55/2ASNa8VBv+h1eHf3IY6v8MUOTt8ZKtfWbjDaN7vTd1rs/G8MV
XGygrhVzOUKU6AmeoBnkD2BKjP3eYXnBDbeDnpfyB9dKUhrQRfAWUc+glnSp5mn05tof4qq2gRZX
voOHY/e5Sm709MEMIkReD2RsszwuCc5NrzHMJy6HoVjtmCxkgEKYtB5T0IZOYCp3mc4Qm7zYlKwF
02QoqMIV1F9bGkSzgUM9dSLA0cvitbmkiE8C3YqgUrvjS2dGaMHPCiJ91QY393Em7UBAGiawGeop
0Ba8uCSaga4xF9tAvhuQQ9kbOeSw87Wn9nvB6Bf0qFdxASbanP5g7wlWSs3FXOpu9rZP1MZTcUmb
r3rLplVZxBaPawINa+sWn7FUYm3I1l+E9z9M90f78JsvNE5+ajk0lxR/Qd+r3AWggxjZNjCM7ua/
h0KMXzGQNptzeAAGs8vuunhb/TVzS34Nk89S2Uo5g84rtiY+K9l4G0FTMMlRMR7QzCZu+5WuUqW8
TK1B+U01YRbzpnv96LSMz6gdqG7DN+Kufx/fx/rXF54VpZOwW2bQrqzJx9gddFpMivSw0KnXYKxU
9o10nL4R6pB/aiQLrm/MmH5BKFpMulQ88HBIE8MJkoQnsuAWtDepltDvOtsuveu2osF15YQnocbq
WXwpZcbCw2xoXjsuOx0WrWu2N/Y7eCES+kNYItUCzreqsWZ+Qt0goQKdCfk75D8Jy8sqgJQ6GfY8
BL4oeBsYxBH9HfnJn1OQl/N2nCfGwdxKsKkJsC3bTRc3Cxpq2Za4T4TmmSeLsxJfUHpmjbOBaov8
gUPunnPjModJGetQduDSUComlHnWiMmBYUki3YgiVkDEPYYNiH45DyQrUVhQbs5xSyZNOuaz1O5d
bJUkFG9Jo/2p9RmjSOOXiSfpdS2SrLoQsfwmlKkRpWzXiZkrgh6FccN/eMRemT5EqqUvmaa16fty
GP4ssU4OuWv51mUnTbe5PxKnCDmjt1tAMQAnDsNtzsmCNd92K4ZNbblCKdIYVgeMitZrKA/866jn
KacJx4oca+Cfa9zVpQYz61VjdsyPJg6QfIAu90o+KKUT7/wgESNaxuTJzpizTSYU6TMLxGDGd13g
z0OKaYy/kQshjBOcq7uyCqX0q/XXat3V1y6naJqfzZu99HOsH9gvOQ75ot3u6MNwdVRzwjY83hLo
weLmzbhJ4tJyNjnad6b/Tk9uESwOemO7M/qwCo+JxJlWNppI8w8SVShsMwuWCNPpDfM5ht2zENIQ
aYSjnE9x4B6d7Weac+ArsqZ+hWrFsqJgdXJSyvItx/6LgECx7MftWFznub38IGuLo5+S0d3mBbtI
SilYsdmj4+Sb54MIYrLlj8dUm1z0NaLAoB7ajwRmlcOB8ibgP8kiWgtmo/HNgP2BBpK4KtUMkIgp
tLlZZX6Nyt7Hu7bZnAojzOC1c0nlGWNxkiLJIwKijXB2yhaLPoq9lsU+wMm0D/0q6uFczew5uMDY
35njdbrfiHso4PkLPBv5FFeOjf0aezVdG1LG8wPasMvDuGarcRueoKRy+lPDCBze5c/BxZ/YWd1F
LsRu5IzHvPWHM1w9/X5GcHfsWlevH6BcckrdCYiW0xSKq5idNZn6o7A9JZ9wBXQ9FHRaAEjhnK6k
HIHxcbIbeBlSdPPCjNEbeU0kitMiw0JMYi8Pv7QwTaXSEEtWpgwCD4qWumPgH2ERy50SDcQArGX+
J0yBLwo4WDOxl1CESKw43vB8V5w+P7+NkD+sOfXl6Bw8tp1KZ0789SeM3/4Ylar4bQqx4Ru8Npgl
gx0hFGL+bmrMf6jPwf2NYyoCFdGwMs/4md3gjs2cEOeSlRLgIILLBMB6rGI4ecSRFIE/t0Vc3uTf
gniKvTYCb24A5vaHZVsulZO8aQ0fjPTY3/NDzzjMMRZk4tpjlvMjraGNRfHP8NQ7b0C7xOdRKB79
QDFPs0vyihWTYcKPgQZan8skvAt9+5DemHczmeVjMZx4w4yXFBLMDMmhxL3jhP0pVtPI6G/OKxIS
E7Z9/GjHhEb7hS0GH4NxvaDFGPgx6MAFU0znwGmYPYAqRypx7wd6bC0+4cLqHTf3VbuA877wFkzP
YoZ/GIvY+gazVzETyfjdHpmw18J18srYQZvgTQGn3KDmo/h4ZQfXxhhBADa+W7hIoNs1LDE8P7p2
eTcgEuHVjJ9gzd3k9JcpISYgK2A6BO3XoYbKNFn4OLB9sZOk8lhhzFX6YlDRMm/ZEdn2HB26zGMY
nhV4DtQbma3sjR2LR+drlSEOxCvdEk83V+JD2eTYx2e4Xh8IeUbNIswAwZYwR4zg3ICQLGyiDGzA
A14V02vk1IzrhEPQ8zb7gXfwsTc4ozfiJnyCDVQtvhGmndz04RAba11dAvUz0IU4xv2nlmd+y6rA
FDoSFdcO+2fcn3u+uKXCFVd9nE2SpzeYkjtvMobmygXdp6EU+1lhqLDWYatzFF9Cqp+WSblmk9PU
9n9JMx/0aBSJUg855jH+2h/+B9spomTD+pw3ofZypJzn/Y9Wn3k595jvgpcBFx+TG60xhlNys6TN
g2/lu3iJibZGuKvsYWKHx92TM18IUmzqRJ4a2CMb1JLRzzCdHpK9aR+5hh++bBJUraVAD3tLfXLS
pfgue9j0kYqnZrKlsgVwCUL9gM+YIiNg0cjM0R6z/RGRIQE2djTo81UOswTuXE/vp5CqnWSHuTe+
Ggt/jmZcPvG0TZ4dzR/SLiI7DTH4J5+WCHE5YnGfogyrdOjKnIkde0aq6y7UrRkGe7nJiYsxmEOV
C0nIiFS5LnB2UUyegQ44O484JVI22KkxDqAFobF2LsNWlxh6FcENiUxmg76E9oU6vcht8axnjTLG
pa3BqUjYVItZMWi5t/kx/XA4Po0VdDA+HxwQmxEsS2zHVFpZHVIWFbgWq47hmnjgZWxTmz/8jKgI
8TiqYUi0cwUzWhJtsN5q+oCg562Stx1yVheOTDmesrHKF/tMoBAcMLP/pWUQg7ShCWXmC3emrPjj
DI/3J/lLLRNrEjiaWLpRUD/GuN0mPHoH95Zd12gx5AOwfmg7xeJAJltAmVRVyljnu6OlOAR9d2DT
ldbW+euOIeZxVCO3cp4dvbmqCMkeEWrMkrk6l2jv3/JOwzDupKJSf56sXlAOHoOOW9pyTF6cfDGh
cLg79/k9ak5AqhSKkUduvBIMKy3qPQGx+Jttwjorz7hCFU7uxo0c9T0Z8mBKTb73g02lsDV41pnF
uAHBsDwZODAbHdCtgcdNXzX+6HKuDGGIreC5ACh2eFZ4TAAt5Qk4gVxg50QoL+AEcxzY9VywW+Ux
rHVjRBVhxEuLWpBEaIpw6nJdc7q+z8THh9oJiZw6VK/C43AxjWeP8Ji06UwA3OMqrEPVbYcjQwHY
XIGMcNW8Xp4zgH1GBZlWbj8xtmfbFW+wOgD+MrYHk/hD0J2KCuvIQ0WWpU86ZlqBMAiYY8A/3J4f
hjY0t4iRLVCIvinHPX0iGWMc+lIXwPL5DbGIURNuJoMslS6y8jvkj9GI+Ri7UZhC4aLBmxYcsNdw
t2xu6ZAxJBECyR6o/fZLFGIG1sLwq51ew2kwrShtWH1HHQyOvCWGyDBUDttz8OEl11XaSgRPNGZ6
Aj5sbH99xtj9rslt4wcoU2iMFd3VQrTQJBk+bQTr2R6wecpUna0yEhyE78TsrmF/4oXWifFxM13i
2Xi+5aPh58G2EbQSgWSOq/NKzb47ei/Brtjc6oD3FORrR3DRkNYrpqQE7GTefbRPbs49M1hbpDqz
NnMK3TsdFBXpJ/o43bE23lvtEGi6yepDm4FZKFwTYE3IxBjS0/Ck23QtiGslBe/eEUtUHITM9EEe
/RHJP+VpO/w41770XGFJQnZhsWLPg7vRhsDP5JylfPxr6qP+cjFRxgjW7AWp7eS/QmrJAYqM/O0Q
bhp+ETGMXL7k/OrIkzIqRECybJuGoTlkEyezcq0YT/SxsgvqgEAqWvK+d0A8yBWxpu0aHXprBsgK
2c3sweMxsZpTZn0CoQljlSBV8OQPEddXo9XR6c/8uEXQNgOvEx6pDL3dChm/4h0AljHSlYOFDWgc
jR++FKI3FxyWDk0zAL5UoyXQ3stdm1rYzFQDsJcmixpUQNo1D9/Fi7jIK6/3puFPwPQIliN3mZBP
XDAzZmaggT6u9VwxENuNdoYnQ66SzpDuvXYEkgqEb8Imjnvhj66M+QrLUf7/Pbuae/7MwppgRIlN
yQtCwuZL7TnC9pCxt2jyQHDGXfvm17APKTd0bcGBOgcrA2dDwcdJfQaCwuCeqTLcB3xB1wX219iX
GVPccGSy+Ak1/NrmZh+ERhCMkvn+lVhGTA0lhmouySkIEwZkoNjeFQNA64hlGwf3XLjqMhKWwlhE
YnNzKiGot+DGM2ji8uA8Zx04J3gq7J56wKwCHNlszC6s6ODC2NVB84/5hSdIUk+sUEBmokh1AEOm
NoY9XI1KdIzKOwlGhoANxd28vbkxMbtQYH6hDkMrmrxXjQxO+qgR3xE6wrZE3tdC1/BytIDa8hvI
b9FPUfgqFOogclKo8D8+xpDjQkrTz4pxOLiViDO0WLTeUgkr8Fw4oV3qIfzHVxqOof8DOHc/D45+
/vKJnKA5qP2xCc+HIRdw8V1nTDRpY/cs2fbIhUbslzTTKc6HIAhqxqQi57l1aP1+R4/NAOJ3SlBp
sHCXC2oXvJVo/PELZfN0y6t5jzqTX8w5lgzBfmOmLGCRXFBxUQIuKn4heruLeUZG+cooxUHXYCnl
o7dDX06AO0tQDqI1T47gCfIHNFDE1XYTxj203+g6XbRTdJWMg3Sih6UHJR6cv1SkfdYg9ALW/4su
moQkUkIkwFheKjfihgPNwvyOVBdeNIVUyKj/5D7ZkEiof3mSF/3l1IFD6CXeYOg4/FQySSy0HYxh
tt+0uW4rusoARmb5lOkwdwGlwh1idSn0IYo64eyq195h+sCau2QvoliC9kMOurEWgiA81V/ogVyh
7JtNUAdqpXE/5zmlxsKhmSw4NVOB3Jw+rhrNM+7NL5ZxBytOvcLEtZsroMO0rO745d9pJjlrKxKC
7UvfupJOTX716AKe3yU5cXEO3sy0uxBYzFalA7lpCOMKq1wxPI9hdAA0YMkX3Kd4yUgeSWmdV8eD
/WnZr5tzg7WTfQFo8FkyXlSvEaWgNuxlJ6cx41HpFzoR6pyfR5wxVg1G0pCJi+TzdtuYgA7BFgkd
bd2t658WQjnD26QkAZ3EVlxN2057/rQLbFjxrf4k7ezatwqe4kBb94ffTlLiHd3IHnsm6QXHMC/O
fuq2CY+k9638xYMbiF3noJ+jMMGy+NvzG7jwB6ezp5AP9EWLv9v5/cKgDTwV9h1yMZkwyHc3+C61
iWxs6hSNr3FF2sV5A8up5sE/2ruxtg8VyXipaQ0eFjGRZILunLIrLRPg+6uMv+zJLdR02FfumJ12
4cVrBBQAEB4Z2GV7alixI3pC+oAVrtzx57uqwzYMD9X6NPUzuh8MDeIrZhHp7WXSxzYZ23fNk+Yf
dniTEdaMnkRFXuNBYWjlZeFXvnmB9Hvyas164MNW2S/2yUFn2YameLEaVV6yLWRn6JfDa1vn78L1
+dIiEJgipjFmz7l7z7dxALs+p7A+7nu9xXy1l3zfxo74JlzckKkV9OXWuzfsYRB+Z5lTQsS7j/Fw
KKSBwgunkUH+ZYHH8FjY4s6kpzBOyKFH9fD/wElaeHaI1qrXrKBC64XnIjjAJQ8W2DlZhVNyLGDu
imEp+yN54jUx5ipcJybS8eVodbqDenU6Jn2CMI1WEfN1qzjYXABnw8sfSA4mUrvlonZbbOI3MQja
i2jl1XG1t7UbNCcwJD5sF++bnkutXGCcxigEx0A7P/klhKOr+8p7bgdb1afbDPFlr67mBe9Za/di
aju6PthZZBC3yGQme4+g2p2uTgc7hzlm8DfMJFrW+RlrmHCSfLk+nr0nKM6OJ7n3skFpa3SoNDZt
bE6si6XalNNsaWpQ3izVPbl7mHTFSCmT88kOn9b7ibqybT8p9p/TBuJ/A6mv1f2wmdWgew80+Pjc
vEFfKI2GlGZdg2qjjU30hHsxYTumrKjw7O8wtls/iDhowu1MmWaH1d6eNuPrFBNFALTSu1qLg6Xx
rJfWovIPZfjuODCLHg1XY6spXewqquQ13ff0d3wbHGxG1vsNfj7GYaWWVrPPih6ozb/PMTkP+qc/
EauWJY6IcX9z7ZkFn2Ch91A2ET1xdB8kE2nO7A7rGBxn+x23p/9oOq8ltbklCj8RVQIkQLfKgZzh
hiKNyBkEPP35Fv5PuTy2xwxBYe/ulbp29QhWP84a1pueYPkMtgWMxexEFrlbuXfonuHc7+npHdyp
MAiY5k5n2s3V/377RzC2qICm8RqYDCd1k9ItfJJMQRG/9R6WZ1HeIl/K8REX3c/Xk4rgXPaB/GFE
j2Zc3rA/saNnblZtlOho8ugFOPSJUZWAL557r6f3/Nb3xSW5/J+kRiYjExWARUhS2jL03AxeT/dq
paXG8+JfmS+ZJ9XeJ8k/rcK2Pqu6lyVqnSKYK7rHffghSbzsnO/RzJ4XGsf4ZQX1Y58jdJ6Rvb94
U0nScXCh3djejgX3g3KjFOy968mhoy+NjAh10TlAjAX6m/TgL4QZk40GzkIuGxco2DeoKAQFbuca
8PkRxQom4tx7Ybndoz9Bb0XmBNIW7NEz+A3OFU7mRyizs0Vd/J0L5hV2C9zPtsCGCSUNz3xoMM6o
SvEKFU1CMxMQBlmrKiHBrJm1oBUC3jLvR9edYplm/LTeEVww7RRRzWEpRVPBzneinN17evyPQ5k3
dQaeqYXeEYSDLYfuAlZZn4PaQfgH+xRMlHSAtabJRkUCtD6qFBM7vzS6oB48DQokQ+0a5QnRJez7
wuohhqhw0Wi0WZ7qJEJRyxZikqJ4vA12QqZU+z4CQanG/OGxn16je6TQq3I8c69poa5ycNOYQcys
VGvQAbIE8IP60Yn+g3dGqbnnuwwn1Vv8YcQMR6jyDGazBqFz9Td1o7OpE33tVz231t0NDuusd1o/
iZld2AUn6+2mqLU+IzqAG/m6UFIFjn8hNn7HOetlROHHCGUqFO6Nz6gw4YF84vBEwAAZtbolaUjJ
Y2+hs6WU/6Qg8jSg1Kc2TIkKMfEaHO+EgohFKTLTUsRZH3B9Ny6dS/Js3y9wWpvoOOEi8JDWtY9t
wmLcb6M4MKPKwkwTrL4LUSgbnubUQc+SPsAJ/v6Aa1TNHAEOqMGqbi0lc3tOa0UnN2WrTq7BQQtX
eXDjdT4x/7NJrxfnbATXVVL0GeDgzcZ5/dL81D+M0LiUwu8BCMwIZP3muk2M8YbghHKYB8vfrCWu
gB8Yjnac4Bfv4YxMRwEHBK6w6b4RLx2GFLjxFp2VBfy6BNQh3YFqs0KSDqi06mQgR4zb9q/aI7W1
8eQmYZ0iJR2VvwPV94RUIBLXGx1jbHSawoHDTTVc5s753OBUtegLBtpmofv62SPer8rYsNxbc9+m
AfO/vokurXuNS8GxbyUXUigDqC3qG9RhM7Ys0nUrRDZsJVqrfnCwV1pWmPWP5MIQGMHnqNcnJnTe
2z3Wl5in/JF0LyOfaiL8uQxfTnup3Bt8GvM1KFafjoDB3iQWl0ywU0IXPNgC11yrQ5BTggFMHC0D
z9sW/XINdwIGj9OIsQn+rI8bKyMXpubhEyp332gMoip2PgK8mDARYG/6HRwZ6H3ibCh7WYIQLyHa
pWegTS4hcTz5O/+BlgmP5iU5oRNRJU6DjW4WByJkEhcJq0tggO/9GnvxfhA53r3enNP0wgel+HpR
QuhK6yEI9worKVxOHUGL/DmA4Uip8um/hRiJUzpDWzM9G9Mr/LmAJNDOkXAbKW+4G4jtYAXatuit
L/VLAzUYgoUOWkiUYQuIrMYHSqey4PbwRTJe27uax4ARl1dhhT32BqW6WXe5C0b3HjdKa5CvivNn
X3JOv/BnkQsSc+Lt0IXr22Pq/nhGkHvyc59oHjjXXMwfzuM1JgHh6X0Yp3OMrZDrGXfhLNpC/hDo
oxwsE18Tp8FclRuzaF/fQ9E5+E3I8kFHV2i8/Dc9CMe/aXCpEqvpN7kDOU7kWAyileT0ikYg73/C
AYfKro8m/pzzMIAWZmNx8rEu6wlmLqArdIInR6zhlzCRXdSERePfic4m6+M+6LGZchzIlTDB7ZtN
Eca9OQgNp67jdRqcJ/xbmHs1WhuUH0RpyN/9SXMywC3Gws1yvoKAI7g1Hbrsszqd6Pa0kv4Nd2Cq
VbADC+S9/05bRXBxALLQphW/BIvFos86QcgrTfx4OGSmURZwccAJevSEbNEwu+xCjPrV9iD6Wvzs
H+ZfCWsk2FFnH4BScUkonU/D0fmONPIikmQHrIJizcCY0/FvyKM3VOMFZAocg1QLpKQTsckCaHG1
qhV7wgfyqUG/0SWshJeDfnGt8iK5z7sgwQZYnCeHi/vBHT/fzR1VjlJtxyfIFP6AO8N8gKhE8+qR
i7ul5n6kV2ZT83E2aPzGkE3liwMf3xlg3LQB8cLT8sPDAsqZMW4e0WB5uAC2mIWSV6DIAcT/JGXs
jfTzhBLuqfUMoMEnaEBaXm3PCdgkKnGGKAKW7LzhhZe/pYeceMPyikryxlui4H54UZFC/BQZH0C9
oXfnE/v0ian3LRMNuV9sy63dq/PJl9fo88gQIzIaqRiUuryQXX/lBLTSG7Kr4gLxbwQkVvtlWjXG
WTyDL1Lo8Gu5Z25SAssK41fVpzClij+P6E4tJGX9mUE3ycPLgA4vn1ZgBl5nhjSZV4aOxR9AQxCl
JhK1lBBlRCIX557aNGbIBMgDHNFFnIqpPDsRrSH/0kDEZ7RpWJMyEZJXBU22geWAO8/euehucVnR
P3pssHZscY1SIVDSePaETrsAMOEN/11i6qy5ADjH5R6mZNpUjjwX9w0GSXIzszEbjMVlmKGij+Ge
SvCYDXDwF5cKvT1IU0HD6t9EOQSl5k/Lx9V2a1wGf4hew0ODz3yjuaJGohgCk6AWK/r0EOKKyuhx
z6oLgDxtiT4gf+icUamePYSLz6g44eCbtnhnvjX7UpaU+5QmIHWSu4kzZtSp8oueHXYGMqvo84jo
AGlje2B0zi2FliMexEW3W5wylCbYjUogw1CRd8DJ0ReeJJvadPveFYoCbo7k1LZN1h8pIrHSOxiG
ji2T0bcimRSnQMqyqNrUjoaicG2nhckTjoSh5YBubw+1CXfQjpUcLj4WKCTj/8aDNObrPYQZ7IZv
F2MdRAhLAbuSdwuIgOiAs7Kk9CQyZKiKVKIlF4Udi1FP9SSc449Z99Lf6uTJXz7mpzCJsD3prAp4
UQE3TFdgHUhbOZHE73qauCppFOcP6dvC4JOCIZ4xNCp2WZwt1gbQSCDy3+wxLSNjlo6ykhm48YkZ
4VlR/5V/IDkgOvctK0Y05GV7OSursGCJHd4YJEXPs7oBpTKTxyflF8OocFRuFxRyuuRg8bz9iFVM
2CwXP1EaQrj2NEXHXoLQM4keocEWBuPXGcqJpZ/SgeKlJR+fTS88maRwugSKzNUQ9lpGRg4TqXgO
TcS1meLC24elUJgpNy+ooIj1nPPHKgPnqyncrGpIAWAdPloIh+dIPkA00zkbcQlMmoVPcoQfbVxi
8jNHsWcTh1rp3P2UE6ADNp1OiVIAHuEXR5dJlLwb3S56MQ245QDwI2DAx/mxWQkrkCl6L3RQTCjm
WqboQI88Q5dNXCwHOpMmqqf6oPPHfFOuDzgRFlCbRuzAAN3r8OWZjMf4brngTvGLORESv9lcd7FW
4gODkh6BRA86ZL8pigze3bQNPgcoAR+CGB7crpxuUSw6iCy/wNDeXfJIlIeYYxl0DtusM83Bk6NT
mxDAtESTz6HCx2jr3EU1XbSkZthMCKiXkb5FUk4ChCvCBQ0oml4mfqKQ06UkisXNRjA74X7GKq3r
dUWcbfpP4C3+ZIe0eBugRSq28W0yRhaZLD99T7LRPbnAJ9lM/Hs6j8xXDANaOUgoIfZjzqFm6Jod
nWS0K1KetPR5ikCY+6lUJmS8CbPXIfkXH8Iq1OcAxxuuzDMqkW9L511y1gdBMLXw3/E5kNz+CmaN
Iv8rNiB9efnfQ2On4JhQjHvsw2UIp08o8kvCFN1riufjcuR6REtbCLgbf3OEh/qupDDF4NjlymOM
MhnwY7PDHsg/3yTI6z1WnUKPj22E6fjFmR9z76Hf0bPrSGJw85RNo+kv0hG+6rn/qEPDcZq1JmWR
wv+lWyXKXhn7Kg5Euuly5ZgqA+fNCWqRsIf/kvj5RHn3mj/KCcey5KQwmx6KMQR0PHfO2dYYKO4v
PYvoCqhcLNKIWaQlIcQvI7DOiloKr0dGKoGGWBGmDmAEhNhgcMujrk0dbYagcMKBGc1TjCwn+vvA
ttJYU6uqd3+4TSR31G4MunM/Cvn6ADG2m013fogG7xAeC0W/y53HS1BiATZzsxxPzp+3GqeH2Crj
5P6vGCn0jAS1FMOgzPALz13acGPjbRQNP54uFhxzFVXDlC69M9TZ53SgQi63tsNK4xXo1in3WMNJ
yuFcarXS8sKOpypOC6FffpKfjf4zxvCFFBS6E0mvB5DCaeI0L0EoT3eCZTgsfjHOZ9Bom9ztbBDk
cSnk7pDFL6dn6M1AmsFR/BKr2gw8AKcoMondr3AAlvYKFX+DrGk7OPJaEIMTWEHsTRR2J0qlB6u/
RQmFSHRqoOAsuL1eEbVq+GwX52Zwg0X+ZGFGr0dUnO0b0cFCks6wql+58QB0gBFvMlJ5VLqGFjHd
jOJ2v1CcBeTAfXuryJxDHpWgchrH1oaZWgGnpYp6AcPq1z1EiXHxthfvtYbkRuWzMhfPxe4Vlx+N
2vRK5rvRyebXISMkcv9IHAUXrsUCucz9U8mzCBe7+CVu0RKJLiZ0MylZV/dzDG5GdK1bBLo+C4FZ
pt27UtJXLZoanPNczCh7cG5umF7yYMVnFXoFpM98ZykjofBq0YZcAvueAkMb6+rdK1wn6IXOW3e3
nLVBAQ8UH3T4nTOEFMHogzW+RKPqn0gPJyLEolqCUcNh6JTOwQXFE20Pt8J+Xex/UU3tndheoJsi
5ADUmxQlcEoy2t/OHdRv8u4SsFvtlrumVx0ocoM+SH8gpSoQC818V7IrKqvyhfqiqkmv7st94Ezf
DJlWcxk2sXtdiVm784Fhb6zwOS5rvmLn4IRXb1uvG3Gpb/bbBfp+XgEQrDCw5xkxwW+6L7xh9G+T
HHFk1t62d835M74TMwKsAbgrCZM9wTiRtR6NewvlKoJbFyD5iI87eNLr5r0DkG7hj8mo2LRo/Ip/
c7rfqPpXCq4EfCmi7lx//328ok/Y3AH8AWzLw7OEuDXBGQZVQio1fBM6gHCzhkCpgWsX208Ioqz3
BxZ0cR+NB8M2e3TQ8N3v6aePt3XvYPJwJ1jIzu3MLfvc9f4cMDF7gf59XWNZDrf1vL3N3XD5SJZG
m0/vnG2nbbSr1HlL+kn38eHd8RRfkBYY5+/wEJWCNya9zdY1AjKBzMA8O/45wGHIyNHwTqfG8hUV
w7snrKW+LDGX0Q2NFgfWX3ZDSBbjgm+f2o2vpxGjeRsc6GzQvXpmKw/qPiIno8XLh5uF6d380hL6
wbW6+/V+wFVQ3LkxUXFUWzFBDqA2xD/hpV632/W7d4zRZQ+ZUctYgjrJME41OTQBk9q5x1vlWqBf
Lq2qPF++tKZma1+vNirOc0wIYlJymvM3PXgeCL5wAIK5Dg5kIB/SWd2gV8hg6roSpb0W8XmAGIi8
EEJm90RO8n+3NGvw9srCSWCzbk47BxZZtvdhm5i+cBke8AZvSVcZhQzcEwg7R5QCcrD8Jnbj7ZZZ
VsbnrXMBnHr8WaEmhVodY1loWCH6VcIVYY6KIVcQREVQDe2OwK/a+Bw/t1wtUju/ESLMm/OSkyCn
WvO76OrqmuA8vA2N4DX/0t8raY5hkmFxeI0fHKaYC1LAwaHbhJ6lHJ44IS5t9HZ1ZzJBpQzUVOS1
8SfK4dh3/S/DUmtUS2ElGriPbhkY50LHjWCcwajhzefzTYpD8g6Jg9y3r/3KuGwFfilQpiP7EUCD
10yaTZwOQB+conDChcRU3T3gljBptE9wzZ/g4Iy+CanOBHh/R5vWg3VkKWkkcUmK+myPCG7h0zEJ
dsfYTZKaCfSQRE93MeGhS4u7l4k6v8x4SvNBluA7WWxatdjU5LR9KNGlguuRg6ECOCbVyCJOQ3n3
Zrxb3Cft7po8nfU65MX2VPYkuHprEr9T8eaMJmthic0QB/gF5IpurKlMF4P4HyZLc/tD8nYVjs9s
PTLgGW0OxdXY8eZGyjKqeetHdBmFj9Qss4j5NY8s7op3z50qjdTO3fwRzEQOdjEjtGsHMke+UpdV
r9o8NrCWE3ZCWA1/tuFjgi37ysl7lp1t+Fuv7oHRGj3HSuCu0x+N/FkLOsGvBIXwPScwCvraR0Z/
ArPbtpnlfOOaqrV28NzcLBNQH11gp+GmizoK2IpvokYn4BSXQzha1sn4RGWvSq3jIdqjwgDOZIV0
AX+yACcDmhSM9Zg6dTn5hofsPvOOoPJmdOJdkHXpNFmrqMVSr/OX9Fimnu1B9ELA5Y/aBKfgPFU6
jyvErc6y3K3Xq2GNCyeD0UAvGqKvusdXgLQahY2fSJoFNiPbGjYHUnLLrJ10Au4gZ7wlF5mAsZrj
TpiqTLJZE7W7W3J6CIIAkQFlu2cw8I3z6lbRUiWVxWXqvlDbXCEDZXzD6MAy2D7QSFVGB1QLBvg6
e3jkXmM6LIZGimyg02Cm89m7dPM+yFsPQRLeyL+ExZYkC6LoeqSLoSN4QxAKzVHI6ytE2XRBaNcp
1CN38gx0i4CUI0NbM7F5UOJddSJcZ8AdCZY/tL00+YjEUe0gqgPr2PlImjo3TA8IFWFVpIOHwPTd
6kQEQSAVhrGYuZwt1boKM+A+x2iIumlE/adojSxYUSxJvGOjFJP6S42MHhwA4GE2luKgENwCWg4f
WY+TZnRE7wBJEUHJT18TlShFMGoNQIp2SGOUGIKPEJHU5ofv9iCMBvTlgIT40jvUZ3wEpnVQzEcd
el4AYby5z7TQFkN0Y3gsLVtUoRLiAGBLbEVotmAwPPxG1Rjg6YbolgnfeLf4Cx0IHTAaJRgMjAD0
/n8m1IZO3ZBBKp3X8k41vli0aGWQyY35aTXMsDYuR5ib+Cc4oVGpN47NfaTynj5D/aOyK3bxzSPq
wlkRKMjuSpl4IpJD0thvgAkQKSm9KgpGLFxvD4uZnE2XegWjKS1vi2bpN4sD/EMTreSl24zJ/HG+
dTCOX/7I3TeSL5+GQNPJ9MXA4S+GvEUxeMWGZkr4U/Lu3kFaA/3c0plv2kdn11dSB/K/2OTEwtYj
Gl4dmGxSRnIkZ9s70HTvJ+asyPuLelhjcFlvidBbqSfzGuiNpNvnnPHhaWyRJlDn07AsBLGS2cUn
IvyVdY4+1hzeu2R2NRnekaxr7b6ac8KFJCNiRVyTa0Tbfv43xmvGkS4RN0m91+LcjMdZ9xJPD23z
T2bCD1NPZCOjX7acyhTVGf8Clqw0GFskGS1gy7d1C0y1tQwhulEwMxHnabhcWKWu2S014eC8F5gD
DFZUbneOo0rTZMRLseBUmk+yHWyv0kVhTJJ4k2aG+TVYM9D82R7ekSaODEDdQwiJh7OKb2c8zqeQ
6meeBQV4Hv1EeBh8F8V3aHsmGojcAWlDiqOh508G0Nqx/fCqk1mXWTLrSpfXI7qUn4jK7+SwPgNJ
Nq0Jck8gwi5JBWViXujEC2j2KYwYnjfa6v4//AYj829RpJ2fZhQXt92WYpFAiCy4hPqm7qAkT7c9
A15/k5TQysOcNU8+wP0x0D9ExBleIZxQmkZOwro5OcaY2EJMaQyC7m6P7p3gwLE1xBzJHBrP8Mg0
SK7twfxJicoquSeKRHlPhmIhXmtl7EAQV4JddxOVWIxYBFuASKkLO3gJvVOnF4nDqY3uLcu11/Pn
ka2EXQO2wA6zFYELRNTCgonygyb513tS5RLAEHAhflkQIbUYBdn9opCE+oCWwApFgyVD0RbH/H2E
7LRdBcL4teknms4Nat3Wp3v2AZWw8v66b/V8AhkKKfd3lCcfIMJXIANK1bkO0d2FJKn+c8PQcWqa
sVp7rWwAaqAdaJeyZq0B1vNe2ux6nU+YDR/BMf22/4qw1NV+FZcQmtcifgHshVjCfoavVDO2bstn
goyPe0bg1CW2enjb01LGer1zIm9lcX3KHHmOrqALGgINOkAir4fNF8hbw4h03eFn9LlAuRpTfGgv
TIC9P9T2N09eIfHpeXRP+T8ioALa21U1ltASkK93biGj89j7IJ8Ygszmmbw4S8hGWGXZ3cS6i48G
Bz34GN/CP16Fa9VH3NkhcRdCRPCYNtM/Wgs6GP5FyBRL3YeWO3dZEAA9+g2kmKBTBPyfyUhloA36
lh7yeffV+4JawBgPCatBeI7fhegdpPetSrLtHpsgGygs+wQnoraPCSrFg6IpBFufxScPT8ENJJln
FtSL1F3I1xlX+gG/TgscBfX8XEkiQiVBCdBOTnEjWq1tU75egTVMAAaBw/qJKBRw8cM/rn93qMgw
RRDkmp3qDzn64CvmvHKmJIpm/hqilHm5xUOSSueASZUrpcH1NVtz+QBMsCvVOX0pOq6/p/8Ag2A1
u/tXplans4EF3x49GZbeIhWqsYvzBL4HdFWmtBPH4+xkyCcyH+cqKY412bVGhn/gfsR9vOPjPjsv
7jtuDhl1Kng3wuLi2aicyaN8tQHZSHy6Aam7RAFloAHb7u4Zlpd7FExZ44rsaRddv43s3n1fY8MI
Myb1PebMpaqcEnsW1UpRZRNAexUnUhyd4l24GVQgSJjm53MdUMXxBsfb4AixsvOrk8IZ+ZH/neyR
h2MLz5iDHZ8erZp/fQbXKoJyrLwZaZPMy0MZZngI67IuKc4Vdj7mK8dazW0QwvGHLrln3/0TYyf2
wR21tE0VnO4XiLRuEJYXvzKY7RIDEQ5VM8hzzp9I+nBM49k+oDkzg9LHuc6fNmGBTwLvgHqIEX34
13uQD4moqDi1XXwwSUYgwGvWOXO4syYD+mad0vw4fy0PtnNalgnnc3eFZenT2P+9H+F9N3rzbsE3
kbOyVB/J2yhD1SCAq1jT/Iw1nZkoBATB8/YONf+x9/MZdmCGaaFRL+KKR2Yg8yfLaTYpsYAKlvDr
B1jX4RyRFvT1tZ6b/o5sozs+B1pwmxIod7MNEcoHEkeREzT2DMFxnu1beC64Rbb6yY6t/8qiV3Sv
RzSSJOjzQVWM7DrUlgxZ/8Zv70ZadmLhy2UI+s0rtB6MdmB8rMd8wDdpuACfZefbO8/NsJQ8wU/x
ddvhpv3LKC+Pvz2Lu7uKpBPsk0S2uclkrPqh/nP9yZ5677FVxS8WI9o5LPEWjkae4lDfMJkdzZ2L
3tIikfBbcHPc4O0Xd8bNLxbiN2stYVKgemSTIcHZrU221c4uozoEaP2Q5wFRh/izdIq+DGg7exAZ
d4jFs1Y9m/cf8u13pW5Md1Q/0+8kI7UK+czG5SSaTXgtlwfMYLqbyAQq7Rl3MHkWaPx80lRCUD8O
bbiX16PG/qc8Y0mGboNryTfot6Z569g+ojNAV4FQ8eLsoDyST7qDQwmLaymKVqdxvouOef0WYHiv
IL/ZU9+WW5tL4wpMcCMM7YaWp9asWA1qgSv3C8FtOwiE0vTuT2+fgLdexe5dcMpgVOekilTW9DYk
lRbSzPBQFpZZR62WXUwfW9gaYC/QAqLeXo0ZyAKyEuYZgOcUWNVoXzvMcaULBJizmVj9bN5iCj7c
jsSJLO3e1259geduG9/Kwle8G58Ce9eqsm5dPQauMP6h2jgscTlVx+f5hvHYzQoTJTkzhEOydhfw
heTfhrUPzCrG+dszqqDnY71l2i0ageLDW5VX58fGmd2bXFOMm8eJcXYvhPq0Xs3axn9RUhLXZ7C5
VjpH8S2/rY8hsViTuFct/4q8o//0i5Vos23yCH618qax13Sz5J7upiVkr9jPEQZcY6TJzsn0rsXB
l6mucIa5b78QY8/8vz1Xzb5B/lbOsPRXcLz2VsVXv7BFRupSFhaix/Luv23nwVQ8gziOirPZD3Bb
Mb784b+RU0ckVRTt4LlP90j8FkfwEm7y3gPMmNzfgnslFfAB+RpuWffXxuDRMwixUCpfy6q/+0wq
JvM7OPVI7D2Tc0HSBbXws/mtW4gy2Qbv5IOW3FP72M2Hp74sW4ui01oIpr9wzt6g+ldaA+2ZeAvJ
1TgRCFHCplb6q8FXVVCsu8cae9Ku7H5b6MsgSFRggGuDeCuiz2CI58V2vnu4KpFu96QyFWn3Qolg
OcN3qxifo12lXu6vKHE7xkjx+5VmcfKQ4p1brcI2RIeTkw/IXVoZ3GncMu4rKOBKNYBEPp+9OwK4
fkksfqnLoX0SMDDaDFYwd4rTVw7sHgNaJdn1b4Sa4qsj6HbINFe6i60DZ4ONpbNt7jYeOwGPALK/
4jQiUPXsmNxPbLXYHwjqa5wgEYD+W7s6uybMDda+m3NmcOqNkJ9P58mFUnTYWPPO90kukNkoQ7h0
tgzWJmsi7xhhBUiXEoqazmnELTI0NeZrnWEQ7faVwpgXw138XrJOskrMpXAwSefD4REyi9ml1oIj
l9fbDPdD2tTmbvVBrdp/x+X6i/C0B6CwkzeeUwuRcw4zzUEf3MO7U/JfMcF2HwJwMQAH1Sdpn3ar
QAHy9EUMklqCTPoKWB4V2+DV0QEXcY96f0Y0PmqFK6ENYthFY9hLDXx8so3NEkJIT5PS/LUq2Zon
pYqJT0H9wZZGOdNRHImazgpiAnGKT3/b5L6j4RPlJDeKHfymVrGHPakQHj6RzuGtnjV/rVW3QlLP
kIOoNERR59jVkTCQ9UDIsPybEAJlnlYCEgjXnGNBhuqnkTPNyaqfsOO1GtMxcewpdWmtSptE0eHb
5A79S4GAJcQW8m2lnh3d0CBkTLw8+w8WfjOsceBvVNZvSrJSWJmyPsUY6pNNPYe8/GI8wxGzJxVU
Bn4UKbyNLf3h24PdKPE+iixmqosamf8ltfgUkJPLHYcknUBX9OA+lRJ52cy3wPW871wHGrGsmQvo
47OptWU2495/MenVLw0WMGeix4z5AeleIr5ZLTuL1N872NBSzCoeV1z2J5ZRBvY3bkOWE8Zf0MHm
YcGpBkeiF1+tffpqP3onj1LXp3DNw9Iwb97a/9hFOOO6SfyM2g4soK5NXQjMQC7wDbJO9LBwFxPz
SpWC+CdgisuUt5xF3hz4NdFCpntFcCFTTgtWlcPCheDDGFMZM5n83sVyi2Me37P/qyDvLCxaljD+
eMXFLiiOnoPqqMiwye/iCmTAAUnk2v/4NEMizdXoQ7LpQkQ0JPeoBk52FWkd7FPFpeuqKsgwtLj0
+gtq7dfNo6wz8DdQ5EnEAsDwowdRJ7jRmCfB+w+kIXKYRwM4WK3aNBvWBtnfBpL3gapFlJ8q9Fqo
VY2gS2b+QrdTfnffSAZ0/HRbKyPG8EX1y9P4DT5UOBpjccUY9sL/+UCnZNdrrrjvJ0uBjFVKsmHb
xNEFNMDQMIFVgBnYhVOCTdMvS8cvqIR2UaKpGYNsNyyS1P6oe8C6EPfKz4bdBGIpzmiU7pBsyCRo
i5R2pYg2MnB/X0904lSHwalxaRR+HrttwL9QEitMir/3+HnyuQ7Mn9V3FLmhzjyPER01EczCxZbo
rs3oFYJP0mZDHVHW+AVeGLUvTyUt9AYZ5A1EO3MRePMow6nA+czZxh1k173eH3mhpHuBHZCfIuGu
NKfAnXokMBmA2i28/N6U2jj0P3zV4zU8TMOgZHjiNfmNfE+IvZ6D7F+epTkjy/CJDJy6UmwB3xrI
WUl122xOZi3aez38tSbzJRG++O8VBRnoSSQONzx8Q/y6QUZ80DeWAotpNpKW2508CJViYLsXSJK9
xKVQhVtYH/g8wB0PMg7qosarZuCje4/8Dj4C8MsOFpdqL6zAd9XQLZTJ1ajx0YByfOE3xG2CyYgG
A8XUr10C9ungMQPdHkohrLDHzB0gW/zJvm0qLh3tf/JwdF71GgKaml8IKv52dKQzRgZXCGp+OT5j
N7cAzD4oXnQlGuFtqb/J1AdE9bsy2ZaQTyDL0X2FFGahoUD9Q2AB4Bl4mEH5YPDfXNdADltuwSpz
7Y5Nm13+Un8hu6KfwdmuPDHBCLrh9VVLiTQRNczB1Z7EHlJnqBeWhUjjXIRjCjCUPhKrD7+hMNxD
bxfgvgqZsMT3SO5A3ythiQK/uLPv3OELCQ2sIItuJMJScszCS1zlSfWUaqmlhtCtO0MCouUiIBEA
IbDPXGBflMa/iZg2fzIMFQ5FzIXd3YfbgaYz0l+k8CQ4emSgGhRIaahM6OEYci9xFN5DT2HebzEo
v/wPfT03ECX/pFMYHW93l59ibuwmYKLw4MgYPlFuRGhE/+DGzH8zB5dxiaJ6zmJlPOYdIsFivA9D
jRln/JtmC07B6F//m75/M1k0hlcJzMi82Vh4Tj/zC/S6jNkFw2TU4pE2XAEaRKozDPfo/kYbDzYe
ui7JzdpMRQ6JqaV/97qbgPm4I2m9jjxiDStotpESkGHyjkizD+3fzGP+F+VcgY8Mb8RImfOAd3lF
dw1JRYiEChcd4ov+MNFUgME+AG51lhvkRODolIjuC9GkoTLUOszYgqviWfW8IqB0YPSI/tXVsEee
lmuXgbs6LtKRgDxrZQen/Y01YqdhfA6KLMmPqC5VbGjZHHvBT8vGttAl5qetoRX8tOZI6udhTF3g
VpJ68yGI9WKxYWyAX+XCWzAIPuILo5IURzDe9aWSebMlsNdQxbK881mQySF13LS1A89CXbRonJSM
wCvralMZ8qabUMrNWOojpdxyNQIjo4uleXSmvACRYw0F6RH1h81OO+oqUhQASNZwpelF8tne/ZLu
zjEJ+7y9gCM8BOseI7HTq2kjxtr5QCmGqWpgeWDlYF3aJuDbsOMjN0QCCVBnNtLV6hYMEfkq1Qqr
9CoaSogi4Rh/YeZ3T/IkaYpK4Y0BWrqT9VvSJrYhVIs/IR6CY8+jMKqkb9ZTsUg71Hk+eYMyRiRm
1DMIvEoSUFso0Q1UEghszjqmFVzMjT4w+GZEJBrlkl7+446ROAE5gY1ixqcgRgWRdXTOSaiAv1du
Cv84NygnFHqj6wjoIexzIlqcrfJvnDQBO5gQuUq4EbiGCMHRFEZNcNOPIVHh989XjDNiS2VCXiCP
OwSIv0D5WGp011F9AAMy4ZTBKdHphwlSmPx35fLS2F1TTU/iEUxou/wmKfFAuiveVoIVFrvyCeDw
4MGh8Na0XllpleCcvW+laruO6OBKUCC39jd+tYt1arLoGW6IK8z5yuDPxUJSuQZ1mQYzIHfWBbYQ
y8LLU55ogURZR8HobRFyaTnWJSXNFenEQIYIOWkr/q27Nr7O6bT1QdWotXs3sZhdokVWtZpUehA2
/B+UQai/q1CcGmiz9GxImX1evrA8xVzuagXNRAXnm9ENui1U9iAN5MWAvlEwkVnC4jsLP8w5u8Sl
vwY/JY3Xm17wwvwXvRxMD2UkbAr1ue4lFZYXZmls+v/V7tRO3HMiXBbSI26bhZb4uNfv9WhGIt2K
W3IBEToegOruZNrTPAfScumXmKc3TeUBT7z6jPfYuHEbGmjP2dXqpzow1PgQv8ZkQeinpUNFLAqQ
AfcEBCAJGO8BeBRTIM+sel4VL6AV96Fi55XfckHIDvSm2ICetAJs1KMC+3vOZZ4FlGBt7fQqbnah
fItE8XnIs+sru46IXALzGt6oGl9pMPtY8NMSPVefroRS4B4V4cz5eautEq+UgXjjvYLTofoJlWFL
feDdR5l3hVQgy2ANkgP5M+N9EyqG1UolFeWD5DqymyTzueyUNWc+HzwgMpDJwRBigIMpSfi3jZ+C
EqPsDprJCR+5Cel7SGQ4P5Gyq+LoF7nGi2tdQaEL5q8ql5PP0nmimXk2niHyaor3nPQfHCK/bZrF
NP1gp10Qte1adcXYMMyJU6srogroWmiVoAkzWkHVBzoVahD/IbCl8ECM/42aAWpEZ0otBAFOrOPa
EW4MC0E/Eb/SI2qEwr9BRsi1O/+ENLMJWx4tF2Z7nLraQ7OOdmZtfey6yB7YsyMlD2hxYPfs7Ngy
f6YpoPxtRwUIiaKaZwBswlfWihRFYqoMLRaAzl5/knPJ3GHux7J3ojlRv6O1Aj8yQTBqZ4STVDga
3FBYswHy+EVDSKCRRcDSD3qhLXvy6xD8jiABYNVgluTzDfONdJ/+GshgHwlBM/137x3jgmDJIzeg
5C80Q6js8VW/4CwY/cR9rH2HnWcqtEaJR19uTjEJUmrqptIO9a8wu9Xt1sOze3RzxJ0Ky3lp9AC9
ojod2nNcxwRHgV/xMuoVeRleBHkjAr3xvzrw6136+VCiz3yeRSZTi7W2VOlnFNSqbseAIN3/aWu5
Be+WTHrY1VfqlrEXQD+RFdcg42FDxbP+LfRUA2z8b/wwiKIgB1OqgpT+mNHXOmFFAwL6HlpMn753
/nWO1/AAWUNDGukgf72Wer8semBM13HW7wI9qfpTSN+3p1XKTAgFY10rcHq04unkvOLPUAeryDJZ
5iS9UaVKKvui4WCvZ76z6lRpbrUsSGb7/xrXFKmtZRHhdQCwxX/9V4FyrxjA9RKKK4lPEzikAP5X
FjNlgk1X9al031AIGNxzum6BGXqs0DUdbYN16AGrDZ+Nivb025pPdYoD9aMCYrRC6iHMJ/R+MMHW
6S7bMisU5M0ncU45c9qHXi3afXYgNckm9yUb1SFYqEA6uzTAC+YncET+HTA1+YTLEeFkcqSKFNUq
tHT8VN7IsqPvnv9JfzmYf9pBZgy8ftVrySvWkb+zwW397pZXZllgYpJ2KGkOpIEVHwemwc2i4Tgq
50FevUv8qBeJPdH4ZKuuM0yVyYZKah7znqq0InokLD67rfLZyJFzjcE1+Y3xZFbTAoiES9UKnqSO
dr4t3CukAa/ZZHv5l58Kpt/gEUBlfhC1RNuaY6/vI1Df1QPJRbFFoIkBAohSZav79ejeVoLOWpvl
hhyHTm1NoB8pHdX09sLwckXPVfVfpJZc6enS49Z9cFOOCSb2CziOAzTXQ4oCxAuNWnLbcdBsLmqv
OLo34PZBimmCNwjMg9fwzuJIAwqnYK2xh1I61jdn/0XNajmjT9B8EEKKrfQ4qqGedPbjV6cIYDE4
TY0HuVaHzq17nTmPzmH97VU61Tojb974I0m4WcCkYfkmGOjAqo5fhBiAC8HzIlQPgxNf8cfS8lo8
xkC0efbKDHg+onDCaBEUYrtdnTzT6qSq5PcBgoIuYwjbmzVGJPa1Z3onxlaB3Uhk4jy1kbxkLb4S
fUkMAbAA4h0ySL2bew7ktjWDTXRqVpNqDbnRl7nBZUYIvCGOSkE1ISEozuNXeEmKg0fn0rm2zPSS
lNc1HJ3RraPft+mzd29VIsKOknvv/HBno+eGCK/aSA9+NSr8ee99M0K7Dj67WdUtpafpVSYSosAI
xcGAWSOYnMwfwpkK/yPpzJZT1bYw/ERWKSLgLT0oYt/dWNEYVEQRBMSn399Yu1LnrOzE2NDMOcY/
/maKbcumTDm4FwYqiS3TafkcRPLEhwlfLGYAJU8oA4wuPKjM76jrFxiDv6NvdPOHngQlvJ0+Ecvw
Czl0Hp4FyCzl4yPU5mlaLBGnD/isnSnHe9U9wsNG2NwcQV8WnUC4F4g2SYdpRv0pmv//D2cHpf6q
8l+jW8TmfwZcYVK7w8Jc3yULVVgfQDwb8Sjna4VwOuaUc0XxsAQdK9D5lLokGCJUFfW1vsON6XLm
H6hFi/uK80PVcpFB4T/EBko5/CYRAwokI+cdvgaCI1wjkviK7FrQJQkgqI74gyKLhyKCBB1WAcwC
CCwl3haIVOBAqRPaBfZtzDco92mLZLvB9YOvJ4u7xKNJw7dcpn4fbdFxLqs/ujR2Z34a083Z61+I
UYBJQg2AgNz8Azj+MKPFhVTe4uzmCdDBLsIOoy85wPnH0nn7A0vLreFCasYbFennFwCcyUnF7oxt
T8e/IPchn9AqK14vI9lUemx6cUCcGiGyGsCH9EnM2lxnsr1/+V6pnQIHBiSLiNIpnbAT2A0nXdRn
u3R1PavMizNTPH0QkB9zxclhOuC1Qj5iQrqNme75ATtW1DsOaqqGhjGUQX3x5DGLJh29vJa5GRfw
qk29KrGqFYB98TDZ4LhZVX7eUM0DC8H/jfF06qKxGL3Am/nty9Tf8jsGXe2qJHXxODg+93xTrfJF
yxE5vsSCadaNBr6+wWS0e25Xww0Pb1ZV9IiLhfzgyaSAocFw80DEs2iAXp97TKo6myZ6ztpVzsOe
Mx6+wFs0qCh5aJtoR6QUotvhCx4VO0rmwO9qIp0kymcIRBMOiMd7hgNaJmrDmErKLUnUkMyfsCel
4Soj0ZH5IMWQzr9tdGEK2JwfcRa2qyYqKSaSkbj/DXHkJGhSUChap5itHiS9BBgqo+pcen1fNgnx
SHzQ4QOw04jcp/8MyNmPaqqAAXagbHnn94INaDKkJWPC6T1DgcNpz/zM4fj4b+R63Wg4yiVTsxu1
k85G56EZ5Zfu1zEP5fNftvW0jRhoeszjRvJv48nPMyrHd8yf6n4z0UnBIv0SLDqDSYLbl6OPGgyu
mn3uNvPcrfawKBAmQiUHyurbxMr4/MY7rFMedz9lfsb7SXFrpeoLMn7Xs3m2zP8Cl91XWjG9weHq
pHzshJcYtTSFd6vY3ZmVp/NLh14yPqizuMXLgp4YDuWkfZ/yxnvO86utrpWr9XmTEhwUjEPr8PWC
702Ny9hsX04O3X0y2n9e3A/lurn7V5jENNyG3dJhGnZehz3k26WZs78Zp1QHd2EX7Po3dXxIgyH4
NumtX3fQjupkZMDHRNP5tt744VCCdaICr6mroyRLQrWDdGgNWFPT4ApBD6N5dffSqCAites/GZAw
+HrTnALuW9l5SEWmJ171mmggfKhXadqSkUY/4A1VrGDxPw+z1/SZhRm8xe4EaVNH9++11y8QwtHi
rZnBYUXYmrTX1eQZFos78CdFawUcivUF/hXIMECKLAMq/Iop7xraBjQXnWs8k+77HZAN1f7VARef
hV9REkrgJ6POi/P6eSv2S+KZcBGzRxQdD+hK1rdn1sVW0+wH+BrkBnIeQzxphTdI+VZ06Kkp8SiF
8MlDVielYYpfa+nCS6lgYIxLCku4Kj4jz4Kq8v6rbxUZiHiPHm0K9xIxp0Pd2ugAfnc3d7/jHBs/
Focqn97wdqRQk1lt8/CyLmpLKEYhzD8fuxu8TlzqK9SwfhHATxRDEIUx4CUoKR3gLEG0eFi9cfmj
Wt3Eqn9TABbm0XCjP4s0n2rv+Wt9Ww5p5bpKmJLhft9fDuYznz6AlEoGGgcESnjVRspMLyCrMM2t
YDzY4u7Sg0NyY4ZCm0uCNoJQ2uqpblaMhZhs0stz81M0ntEfvPnkUM2/lHaUuOwl63wqOioJb7yN
k+FiC9pWcEytGpB4wVA2gbQy4VZFqdubvO/2ENAI7tKszwHLRvex9nPwDPibqc/4qalZxb4o1L4+
cRHVnh4MIk4TdqHLcT3cVgZsjyPz+xag4KFaKcibq28PLHHlnO5oDUAQJ+vyE3e6Nryl54h/b431
AlK62dphrGv4oiRHlOEXAFGXQfP7VOs/WjYiBIsma9xb9DGThY/8QpJOgM4oA7+juklsJYOqq77d
AdVvwFwax2ssrsrO+Nuzu7rN1P3VB9ulynytBVRvYH0sbqQX4c09kAwAwMWtvkWhGuvx4ONulYPz
VUlDgONcY3MF5qHq/L1uFgFXZzL/Istlgt8H44BiwyWlwnVDkSUhqgD+CkErfevDHYnsVYGi5XSY
Dt6C649+d1+QP6ZZPa9waK6t5xCW6z6h5FVAXyqgGYgEXQbY0W0sZAscK8hIoMdiavqyUKumuJEU
OCYx4E+O+r+xE75q/QBPtBkQau12XFhd2BuodnKgm6QLA0j9jKj2LWNVsPyxUtQLths6ebbjzrwL
4bjdZhAi8p22lohgeK7AGghNbBXyJHNEf7AjcowUUg0iK2Osx+zuDp3cP7idFKGUYOKN96ZQKT2t
b35olQwMikDTLzgrRcNm+visD9Mhl9IMGCHUN8NsydJPV/QYIy2MqvDDyApVUdg6LOzuI742zgeO
FAk1IJOXPMjAbLjg8MZ0OjisseRhlTKF30BM0Z1RDQ06bbwsM/P6GV5isEkM3F5nJB/vRenpWPpd
QkqAF3a+MmlgXrK/76p1bwv5qFrDH/y7vL0+M8HN4+limQlP+QC3vUg8MiAvv92wvVjl+kC29B0f
Kvr11Id10juY2YP+Rx9x0wcNvdvsNdsr9PT0+I1ZL5anbkXJdGSRMkKFcqBiTslJhWfjdjB/x53c
1aCWiycakfE0RKiktPCLO1g/KMVi1WrJs/jZPAfWAS8+ECGILejzULicsaS5IOhAx+E9iR0m8SlO
l6xyCMm07+Qz6diVD3e2ZW21L8Hz5reVC3D28YSpIPN6sT7CS7T3U+B9xfXhZmP6PFSYyOyDx1y7
Wzz9EFhuPIzUf1AYXICpahw/SAuJakJx4pbbKx1sYWqnQh8ddP/y0+VUrFkI6KtLEy7ZE+6TgK8/
3QwyG2da2mPd5GLWWodN7mXmmBDCDbRaJLrQaMtpvieXbTbuz3phSfR6N64LpGmXrvkOU+Yb9oDF
Hz+Kc68DwV53Nsn0Dhbi3LEE0sxhJAFqHVTwGJbZJ/GZ74DJQXxhpPbPXAScQwANxJ3AsyrxNdCH
ZAxtCFWEJj+GrifU78EUps6bitnVaBAZPxAWmnC4R0MYYJc8JEG4pgDTXXaAgd/nItt34TkzSB3j
h2p9lvrpE4CIg9BMb8zOQaOZQh3Z1I40WoMdzJHuXDBTSK3eZXHbDNnC33bHPzzsqG8nEMJnn/nX
76bm8PjCPwpfuHvE8FMPVIQFOdxoAIaA4uU1T+YYSBdmh8VdsIab4bczmt2GNQqUlv3nO1YAl2Eg
sGPJXfVl3WOsJOnNz9kVacnDVVecwh3xkhR2XL1+UtklW9o9Phj27W2pq9742vMz3U3BUTqLxNf1
kyDV3XsoPfy3yM0OTIQfdpu7yOhpbBCSGYGGcwk00tR9ZfD0pt1WuFLNum4X3XUdP8DtiB7vBvrH
Ofh0ngijLouOMFVhqY/7B5Nqpx5n83J9m+YBuxsrMeQkRjZGSE06auZ4Blyh2AjZo7MQRE6AIxEz
qP98JZiLUIlA8ZxDTGNJJ4oIUxla9OhZrTjFyzJ3/uh5cw+VJY3hALXUGUdLUphk/NL7vWDLWTJF
VuxiORx9pLGgP5ug6xpU7jPKvOKNHrUH2PahhluyMlznMJq/ILI6K67eujotXxLB06xtLfVvu8Os
nRUA1pqTTti35AhxC2PLy8YB53PJ9cblmEzYpsBZeAKcEpB70J9WkgGFWXpjdln+MdipQfgoBAJm
fEVo8HI98Lcn9MJs9AdxNdQcaKQuMRUH98mB/MVz7wirNgWNEdZbQiqAsk/mfdf4URyK3QYXgAMr
PF2of933RjfDfECFqMflBKDPwPq+u48IQxzDJ1K+ZsVOD7cfUSXiqL/kGkAw7Iz2yezFmOIlYHYV
+l0ETWROgupijS41x3IvfsVDc5meiV8CuM78DnhX6QuM3Z3pfARCbzWGSclZs/aVo+x7BEYl7IXD
kbLO5qBas+f+CQlJcbs3J8f7AR7n1f3SUXo1WqdLUBkOqmP6xOAZJiOKMniUYJ2uMYNOmwcJOUwZ
6JxYGbwZ+ID5QRTDYmCBoSZX8sWhpjhQO/rxZwxXtmSn42q7LBSm0H1beY6G2G+sk9GD2eTNorSo
gSSpc2isiMp1th1CLBg+Ye2DXrr9OyRWNr+hWmTrYnQLB7kZOo/4YZh3BKs1O+qw6zwGoVbJTB1f
N7pY+uX9yyq+MKXNC6wlhwa7xvMBQ5iB3QNdJU71iVzdec1onCEZj7hnH83vu2uWOESwO0NPR3+0
uVb2i0BP1aw65/7BwmUTM7BFDnSqTQY19WsfbIZpb9+lBSl/HhdPN4JH5j5/uJMBdkE7cG6e3KdG
a1aHxWDATjXNAEygyvXpDT7OYHMNiaFn7InjJ7SSHDQCYR6sN0e/+A0MYhTUHU/DvgJ2alzCGf8G
nUhxX7/skQPIIDifQZxhWKqOrjaoHe6WCGWTZWkjyR7R55Pxjsg4CZjUTAYWashLXDLIZcewUsNp
LgjKya2l4fvibeew6V8heibOqw6GV3/IwUaW2U7fqjuImh14YTJ+HCt3OMuJAId4D7udIx4m8Lhz
HJvjw/g7yR/T3i1Mg2fQd7AfnXd+fzv2czGc6LkDvQVLcVcwOzHfegXgrAc4hbz6cEI8ptU5D6Pb
pA7ycdR5Q3v8X2TwdCSO7PpTgxenTtGzeMEHDQ45Yuf+JPEK1EuuUXr3AredT6jFJeROoL+XYiak
1vzky0dATcsk/zatft5L5tyT4QmkOG5uIRfdvIagZ10W6rS62UpD9zPgVr/KbYKo9mKYHQhzmK6e
+xxRrgdffbotEZ6Dvn9nSPZFTAqdOOzlDgcV19sXzsVQXKDRJiGX5YtxHdRVNnAcy2D7UMb9DdaG
e9jcoVWmkvGSb7KVYRs22/VUduTN25wmgTMJV5Q9MfN/mVb9Px6QKQy+X0dXq51r7t4ZJCVUMLPD
tKmj52Cq7XT4OpD/WUGFaMKba1iZeI6Yu3DAEkK6TGIKdY1ZgCSj2wlh269RSjB8uibXK68Dvefe
MVWi8gEtTMtFzolSJ59GbJBLzWZFoiXM+JiTjNN1TLLgE6T7G1sp/EIn+Swvt/iLQArRUpQvtGJV
1OiyGAIaYlzfvbkE/nAs3ZoxwNfG2brZPERfdmjt3wzFEwo9DbMVzjHr2efYYbgBlACLCjldAe5y
7J4bL65eQqf6KVCaGri+AfMjS06tHPhKtP835gvwKvFI+ytZ5nu7G5Zs6qh4uZ8kFlvtPzI9EhNH
LUy34KHqy8cDE5qaCfjzEoAHgbONmnWxa1O7PH+xgWUg8PME8ZseJnRZVg507maz54rYX7AvTkbU
La0C85zzYz9QzWLofGmX3oteDvkNwPS7e6EPeOBCrQBAHHmBga+s9rSwmJOmxwqPJ0DUWG8wEIvZ
YvObU3LcOAd5B9c+3Onx5xoyCaOUwwBJhymKc83L0aAj7L/c/ewrVx8txR2pCmbD1nsFpbVlrIZb
GBUyFKraVoidI8VCc0o4ZFmgwnPqeHW9pLaCza5gALtqR29WCa65BwIcJg+QMaBpR5hzKbMWBxTw
bPcC75Daqb3B5cYiufq5ba+gehe7HxXwbXG9c14xy11IfaKYG1TmowssQAhLpPukMxC5eTqnhKYQ
BhM079gPVER6ANLQjXa9oZ9t4L6vyFyedysvgU5q9kR9U41+FEJqCZVtsE/6WrQZyZf29HdRQ46M
b0zoehZCNxrCJaMbahQ9KiC4bbrn7h3+69Dsk5WNnKgPvmYk+EAD912Iin8xeIKOlvgpm2E1mOal
RugJnCal9o0Kmt/ndGt+r1y3FbunvrwdRprCMbst+wwLuPnuPes9AtUdPJJRMdxR6hisdrrzSsLh
a9O7b1vg13c1SXjR4frG7EabKoPNpbPMcguPkA77eOb1K9oROt5Scwc4OdxNChqDc704fIMHTGz6
a00IS1BAxvcpNyJOJzTReBCb0RWeXN9SGcA+liNVhnySD6O1/B85rWo4NN18x7zL6wvppBJc/COL
1D/I1X7EsfFDFQMAemRLeIbLQxMcX9DPSblEENB+wyO4y70OM4xul4zjFOASfXGRVlcmhK91dg+R
UQBcXc39u2b4WQQaYkIWn6ylORyaIJxgfgP72FuWE5gX0mUrOsXl6CWw/rYYQ3dFD3FccqxQyP1P
GKGRnYIWX83lBUeCc0YqpTmnnkdDb6YrjCXmSxVXA36kY8NiHog1Yv3mlWBxPyi3gRQJRi1kQogl
j1VmTjsbPFxkszIwrHl7oB5aSHPxQ4O13EPBpeaAPhA+oJklVytiLK3RmCGTsRJQWXjWg/GTAATu
RZNzdIBk42UZ2AHtm4tLHbACD8ExB/SD9GSkl+gYgIb5uIfW7BWcrX2SoOLa0zJvoy1m5maeuY+D
p0kffCQcKgTMpfsZAgVDQ853gLnO8nVOzPfR0Jm+xns2NJiHH1Id9NJy3xyfRwzCaM8/utDggiWw
AMvxx5zi+3B+b1JLd3qFdVbRlYs/xO3YrRya4rO602xlqVuvU0KOHf5MMnANIEypwfSCtYP33jx6
1vxw8HG15tAzPl+m+9cKmRK0k2BQWNrVrsNPa00xmUAKcDPPRGzVG31emx/OitUZWuehEzw9yFBU
cuER2M1x27Vi3aCa/3JhfoNlkKlQ/o6PnWYtGdWfX3gB2RiZ1NhYePc1smEytGX4fIf4ag5RYkDf
Okw54TmflxPP7vOMKNkejDsNkGJbmIAwFb9mtl9yqX3NiPb50bfTNx8QFSHNTs8XUgB/gTUFBIv4
q9gGZp5mLD9+j9j/QfGYYJfIXZZf7PuYnVxNKCIawd9gD+bKIbY7EJqGG4wHkTlnR10ej7Dqtod9
hBLkacZH0Xy2EaIMffIxUcPn08T/LGR8lfzfdd1PpGtA+gCQz80jRhhBvpmzgHVpQePD+ghuGx+P
83lwN8eHeOLBPgyY03zN4mCfO9a0yMzTrTU3Hi28xpi19prFgXyBrvA8F2BOOk64H0rCrsrYmBwG
b3rrenN1h0hwEM3nrbE2bOpcsBUsNBIzZ7OFzoKI9aW4T+5Up+L/vlA/2bU4T4j1+r52P8rcTa2Q
hfoqakEsocY5xSHuDr7KALuHuaEWcHr4jwm80HFqdX50TFp1R7MP7mN09VJer/Y7zjXS54PJEIci
zT4PJ+9RcaRYSVcZRNg0xG7Y+/jJXtAw4WtAeHWo1J9P5lovICFG3ygd8E9i6eaqoIxnaCPecMSG
MQ0iEcNXGZkAvDDuOQ7d/pilwVpyWmzmIA13nTxQ6AmaFYsSi/sTglwGDg4tEA4IKyCrJRRAs4xY
wWCGIFTuOrAehCecwpmTRECkK1G5Yo7GNUvSyhM5DHZk5pEZTogHjnAHgW9gnULmY0LDEuX0Nlwp
MA+4zuZG8OENC6lCLoojybhOz5xjy4zHCxUh/uu4DU8Nm/WNsm5oefLf7fTsbMb8EliHrDGE4o27
2Vyt/mQwOatLHPlp0b18pIAVLf8/2vNbnPEphKh4X5AbyBwC1N9HFAJcFX38dGUEjDU/fKYrq103
Yq10mrPE+EHGQquzAi584kbN0Wb01hv1R4MRg8TnLJsBMkgGyYBh38sDk+gxXbtzC0FtdPsjYhCg
bLzIVqAq4sllBKOgaRhCy1CddITfAoHJxCgLTYqDIAWWAx+MTniUhXDA/ulDhAHCuE64JYzoxhfe
p3BIloQ+AopBbaSAF5YSCCTH0djxhNZSaMswLTmTzUoYH8ASv/KA45foRh0mlEz55MgzOsZAHBOI
rbAaYUhylwqJ59hMZD2VR/zjdgKJcoHJJXaUsZu8cI81A/caVmH5+ke5lvfM0gF5FzaQvHHWmHzB
VIw3z1j6YgWc9ITyigw1DhxvMuFikNuqGMnZem8keoZUduB3fixkaoHnrt7bZ4jRY1O13hh0n4qN
WeQO/e9A/l4I4dTnh53cLHJF/mPc/Lu4Xl7vyK3EIYHpzS0Ow5u7TcW7Ae42K3uypx6bs20chURt
LHto5hh1vGwQfYtFHrcq8TD4Whpu1uSSObrV7npzHYa7hLTM4V97039X65lvIXMnNN1zOfYEVco5
IWkQuTuopDCcoTK7JmZS2D5hHnSCWC12WvK/bvzC1mon7kcIFcQTpseX+B4NSKDXMODBZxlqQWti
npDZjvNBGpGbO1GFhGKJjSu1SDngvoitP/yUCMYh8o8MpQn0BLwgqnE5PvA38uQQj9UR3QvosELv
KEqLfqhse2GyvEyc5zjB9QsX/FmG6ZIK8jTuxpJM8g0Tsh9UWxuzmFkDDoaOWboyVcXr7QvhM+hP
dA5ZwfMdYlRofPeye3sG8G7uF61dJ2bDQY8A/k/gJB478XR62hAYGASyCR6WavClAKIShYh9YPY0
eNpQBurjxSUJRKOmXmHgZB45mAPWtKP4lHP4x6r5j6h1cbka0JQMqJl0Qo1QlQRzOT8iWJiLS/pU
xAHCYuRhiBfY73WHeM6VnE3vdD5nnoHh+d3cAfKZPK1udYPbsdlp4DdAh3ycym0wx2pdUDuPg4Z/
0n0ummOxzGrcmr2H1X5sjHGPw42uJS5HyoaUw8KKBYxBx3vCq4rSxjwlgYqVk5+PNOxwNd0pjvWo
PnaoAmRHqgmeCYSy91r1NzmxIXBXKGVCFponk4RiBwceGgH0iBn8ktDAVwzrepZPuYw6DkAXFDIh
KtdxEcf07+wc90XvKMSpLCwuplHZFPW64pAhA350Z7gTH15knJi3bQoAghKB5ovZPkAdtrzISpCM
XWFsva+2sn6Q+SmkxWwC3YsK/pNZXcaK6FpKcrqyeVTgbClsTVnlYYKbzZzVD2hOdjR9fsVCq3V7
Yf5TXc1OBCyEkxMO6JOvs3oFLY5rTLSBUN5OZ5YtxbypvZpMhty302ypTfvW/UdxDczmfgw+r2Fe
sBsRXxG0+RiKlfY4R5FvwolqQJs2U3zrOPS1k69xh/rR3EJSgN9/4jwysD7egHuBTA3cAPvccQ1q
pXR6mRunx09NYPVO7v5puesG/b26AHb2+l46VnpmwaQ0aLbgV5i5Dbn0rhFr0gdBMy+Wmyi1YF7x
3vE4eTsEDFg37j9QxfDN2upVldkNvnOMI6OhFCJc4FwtypQVxuqsG9pElr4wQRIHc+Pu9KM+OwcF
ovbPHr4aS/hAisedeONp6Keg5B4/ppfSSI648TzWsdV33purwWDeDS4bqhCfuZFRW8OH/eWpy9PD
7wOEmwmSqL713L5wSetxEx9cJe4G2fYxanYHl7U2vuLswEdkGegjtfvLaIQ47VA58eOZXSY91o8s
kDWkJJflYr3/cEPIxs3bU+MHQybrijow/M5oE/kkXW5+NWBk8zj+W9q5t3XnQMn8pRxEactAPYSp
s/h/89QYLNIQvHtmNb/s2jXpFCPSgkKNbJA+YjsipOwPeSHI/UmkfK9yr4BBHN1nJF3E4s19W10i
EAB1gsfn+EPcDpLUG3ZMha3M1L2x/0ewLR36IDD1xHujvoRnKjNdNXyPswlYLcZ/0roz22eu6Eil
u0YALTrW2iWFPdLZ80QYLluZLFEMauCZ69M1Mn6vO2+sLRuoZ+w+KByq0HCyLh70A7sff5iNqNxI
ZHyaxv5C5eZXYZ/tk8mWbmUFJARriCnKy+aNwwFQS6bonZEy+TB/Klvr+vds7YEe59s6sfun4Ql8
OcSbGB1hd6NxlS1w9B3iPQC+gXBCsxMqjMqsCSJ52QaT06Oy/3dQUGPDjgB8hnYhiLbyz75EjLNQ
381+BZGrT/CM29VRzIBVzS5QJ7GlCYM95tvcPnwwzIFn4fRgnaEf4FkKAMh1f8u8YwhvmVV7j0UK
VssUCXuhEwsXFk8oYyaMXIQJACXgbahh8+D2ywyO+ZM5OF2W35OCMwvRU2PMXBi6n7ozIxqgaZzp
MS2sGMJk83eARYWQVhh243IwwCRBw06ZgsOK3e0MEfY63w4WwCgNg35kDhVGLXYkXTymPxdYwyA8
0Qv3123JJI9np4cy3ydMYbw3fTLIAu24/Su+d+IIKdLGFE0ozLMYbiiVQp/t/TrFYB4B45uFo2sb
rgEzdNGAUD1Hvw2aAj8ES/hCVEWxac+gbmt/2eSB6k+d8Tlh82dMC5h+T0kszCbJkMEA4MIvA/LS
PPw90YlMP1iwG3TxMrbc9iEnNOuLPFzDg4Z4IUpXhgSIcEvOg2JzNADmC2wjjWPnHd4GTvNHDXfY
dOdKBJT22aUbYLVKR/2P5l+FseFlR83p+Dl2S4Md5EqwOQPytSiPMEmDVYn7PEpMGIrxxY4xukYN
guc4RRpAK04h1roJCT4DhBAhIxFZjMvgxyC5GAo/fstNZJa+Pr54GNJbvItpHyIXXs/X9SDux1Uo
f6AkItPXJi8fJtIExsbU4DzvtAle6HP4lZp3x48vRxRqzB9eZZKCg7SDZ57VXos9FxIS61dCJ0oU
XprzHLUe5AkMvzpoTMpHoM25mT5xKSqJN47cit3+qaFocNRQHIVubDjrDrKDzMn5FhPO0rmPu7nV
nQ19DtjQP8DNRuiuQsh48NIki1w8AN3gCwwOukl74n+err57wT30P7iXAIeSUSCy+QH2MVslwrZB
PI6/scQFH0iWr8Jm9plK2jv2ZPvGFzHytBOksVxBILdfbAVejHyw73n5d8BE4M9flgkwGEguDAcr
FhaEajf0Pdwq5JygRGULx5lCBuv/00lbR8JaEffvq7WBoQCLOVV9Pa5+tPC+hN6FkfAjOMyqvxsN
E9c9tg7I4DMcSB5TRgxCy9bdPfPyE5qIdZ8Cl0Wyb9NpmEdcBDHWBLBiFKq47GmHX1L8GvALgtpg
Q7x/cc6wcc5gKcDCBJaUfgKxP4/ZNtih2ac7Tr0ZAnVA0VZ5MgCLw1gaASD41W2ROCW8QOMHqYHD
pS5KBFSLRAH2FyqePumPyARAthla3naK85xx26B9lzJE2pjGAxCk45JWhQTlyWN5nb/H3T/9VBlI
AXoUTHABhVRYRSCPlF/yQLmy1cTSfbrZU7HrLauJuu7Z6WhIuyHkex5MnB3fUKMJt7Lnv/GRhFnY
UmyJbO7rXz/mcwWu7QNh3Rfk2jt0zxFT/BGzVNGZogilYYGgKty4I8z/SZ8BmnvZ9eHFccz6mDFA
vfWkM5t6EJvS4KGz0jRuz2OnrdzLmiSGfkS57XR/Bw7FBqWmztDcCIpj58DM9tCRY1r7tX89E2vI
UO7JJFCoBP4begEPl39hoYjglkFhXqLq1YISUZfTTjkNQAOexFRevcF8MKchQ0dEnb3LIv7ySHNH
YxVcFq8zs2E3ERZEcADIVKeFrwbdnRp0LAX974BZL+Gl9HrIkDbU+IVMPOBBIC5cHlXrRiGJNBmX
sBJfjqM08DfMVzzGZ99NEiI9wkMMj/P9kqEJ1wgC3K8NDDdKo/wobeLV+uf2i7fcWpqlgUepfbXA
ZBxaVbe/kaZ1eqXJO70AcN4hNJLwGnRPmxOexFeaY3GtkJVBLBxEOpVOWuboCkZMYt8GuW22pf84
nxNgHYMMVQOw4urdN2B/Hjl0DpVO5Y4p+u80HxpOxypVW+umAXa45Hoze9G4qwQJZucNGkbzRNXk
dtJiBM560PW2biCdKxQS6MAPV990jpnzJBrEoyDqP4RZiDMPNX6xzOZyD3DfZpM8SNmitmtstlis
ZQVGgoTZgthjsRpjiA94LmYTGp70olIRNeXAvU8vvxprn769L9msDxlzSNX7nJhU41QnPA4jhLmg
haLaZSri7PdgpgCqp9yZL2F5YKMhzApQg9ePMNaxSoOFLsb4iF/X/d2aDBaxRhOzBr7Exp6zKmov
mrkhch/2d++5xpzvD7JXjq7qEUB2eECMa63eqUQni+gQVyvKjXH114e9F7IqPwVwWu4FvxZBzREh
Ke9LMAPac64QDxGbGWM8ZY7uEeR3df77vyND4YkfKBEQCRuTLMiVEE3v2zIsqR9dRL3bTnxZFuMn
bmS07wwSQ1BL3HjC+3i4IODAlXifApcLbKFCPuQNQ9WbzPrZFSUDISctgDeGDyYYqkAdIs/+3ymY
AtMJlk+BPHwwVBcgIfWkbOyPjpGGm8UWwn/J0RGUJHF6I6anKwHwAKS+OD0NfEavLB9+tbovXpGM
MUDXgDyUFVDgVkSz/SOrbSSIImAtqepy3K0GeSU+szgiJPYvlRox3LJx8oYRZlKASXosppdYyHJA
BK4AKxMsQ6BI1igTQgQZAJbBpmr9jvYs9YIBcYBRkbOfcELlMHFz0roXdLWFb/yyjKATvMSdeccZ
OkDcCkNBREtvW6VjBYthNIBBSTf6BPGdvMEgHo46b3PZ5mNYT3bBRv9huVwecGdetBOCRTrQ5Sj0
CD0vSV2EWnJnazqY9U/fwgKTggBFRk+BJtCiabCMr31LCYM0F9XitQuxqe5mFkqgcNHigsg52+m2
MlegVjgFXuJTtcLrgVmpMeks5VBIOMrAdJeyd2BAA28fef3tf1BHsVwNmHDPBYZSTwYd+yPqKQ4Y
o4npeQNjzhl7U+D2OSMcsqrthhoAyR5Hd6tY0fqXeFCSD4nj2UZH0QAIZAoBJthHPErsOgTTCRUb
MRGCo7v394vwNUDCIS5CctK4sOWBTwAjcUCT2MLGfzP9xWpN9CQMTvmAiZvG+QqfM8baEOW4C6HE
LPXfirEz6Bx2wi/cSgDUoAYjHIVELWx55vkwTZZ9kmAlhZ64VLx99b4oVjnlhocf7fjA5Fp6JRZK
rqSbd/2hLDBmVM5QpTWvE2eTLy2OMFgHi8OemYqbrjsLWVnSvxcAFD4Hsm2vlYheST7RPmKSCTyJ
S4OgsAO/iOHtYGY9fy91uEM+tSuwQldU3DL1AdSUWdMTfg6NGqq8Y9+NAjDQi+2i42Ys6MDO42sI
RffJ1EvCNgSbfNj1Ap7NXDR84oeRL4Br0atgrcA0inURAtTXxv93iBISIiwC7i63Eb4Ma1yVoOPS
CAfb0sn+2MwgCyohnBuaGJEAwqvts7xKWdSz67jDQvWB4EisTADvX9ZddJZRj1xfVcIu5Iui+MLp
hEh8YTGU8K+jwOnYHwiYCjt/NYQO8g8snR+x1kVDuJ01LGHq5mrjHQsrCWnxXJlLY4kwtEImCNty
J0x9VjYQ6fi43UoB+OSSWdsUPRZWi2MI1S3mnipD7nrXhXc6NbyjoHHuPGCQxKoKiQt7J8jifAru
Pn7JrCu1CjhVrASg84lZnvvIQpQfnBBpiyGHX6boLECbW0csGVPe7mVqzPTpZZIun8shkMB6aKBX
U4Hq1urIQLz1oiF5MAejfajgM3YIxu3YC+dH3GMwpMnsSVlzPzEZ8wQ0VeP+rCJRAO6A88+OnXHp
qeSxSBS4yxozxD0b7GcFPQkbUwKxuNgqPv6fT/Nt9ZybP7DaJXI9gFiisgCHdgLrMAqnvxuCmOaE
LWjuSvywr2ID5OWrRWbrP/m/HMOuS2qe4f4v+APnGL3ip73C8IZYSSddpJjXnNnM96lCsyQArbYB
8MAgKHElwQuDNuzDDZgDAI4jAGeAn/xo2Km1GUQn+EtTkm3ZX/UJcOj4O79a3jAUK56BB8XKK9aH
+L3W3BrjX2JGsS+6Hr/447YEkE9pO/3r9jbC1v10/zFY+sfFpFl+JgjrAGB+rlMjfpPKqJ0+f8kS
I19gYQBkd3Jlqnf5UU/UQS24FRsKNvHPqzmkq4srl6lbP3qHtdUXh/5mbMAwdVpb3Wong6Xqh6NP
K4EH8cPpOY9JMiVOAIrL6AOqpyAvCG7+x1JisfKnKCPms4AY9UP7bg9xBto9x6/Cn57AalNvXpYE
I3bQr2EQEP7kgv3Zmjtc1wjuQZDMx/4dXcLF4uUqY4XV4J/Z0ITdgC9YFS6bQmODkIte0nBV9ksX
HdxCBHjElXOJ/LW+uGngWE6rBbfEXqxIvnUWIj08zEmrf/nv3csfkLgu575DF5bEOQuGuDb/AYH6
n491C4n2hOfzd8dH3user27K/spb9t9NgMyPfhSrdpbZC6xfoXiNtDn+1SO8wxdQst8oLNvRQpyY
Wp/QjlUePZqAWicsomyh/kfSmS0pqi1h+ImIUFHQW+ZRBHG8McoZRwTnp+8v7dPRe59dXWUrLNbK
/PMflq3lgpFExQCSGoV3iTkBstAl1u/4HNw8MDn+ghe/cIT2xNHoPtK8m3M8YMC0Z0fCCx522Obu
aiESDDlLcMY04biZf5LwSnDsjKTYI4ubftPfXXnsIIHP6DNr74lfW/89W0Dt4yIQQ8tfhfqcR6tG
T0iqnHNKtSXMRZ7SMuYd045rodhN7dAw9vztk7QXHBDOBPjenHp9tVp0NpB/0MpeHXzZYRrCV8CT
0PbKw+pjELdMts1juXO2nTYnZXfv1DC6jN56fYB6UGKN+MET4uJ6QTB74DYNgRHxinv2m7gFGGra
wvP54L2sl7VDeIsdEgEvoJCirrKagbZirvFCDcJZNhXPaxYVEZuAxZIVe44UqOHbqycnfkf+9j5L
JBja8FiBmaMZ77xTGvsRQlLoYtsul1Ks9s8rSTboBIiNe0GdPF1etfb77QhDiE5QFeb1iUZXm54H
j6fB/nUldaGGXx+yYB5Xq4Lqs4a99dCAdyLkALOCyBfduZZALouH03zaELyah1BRh6ytkmT3qIFb
GEEFb/fvls/sIp91UAEZZ2YYBGv84QUM8FzjEDY6ecPTfIj0VpP0mdJ8fK3tVmsAPJWm2cUo+ukG
W7haPC7hQvamwzxtqVhobRWkmhbfGVQw5UmhMbmaURSdCDbEhHRnRTZxtH2xjycXuSeIUGGNFl3j
o1qsK2Btic9WZqAwdMUjAliDe4ZwetTwgu/X4JlphaBsRP9CRe0amKWhifXgWPZDcigBJsAsTmvx
S8ECAEADi0pKA9weO87LDN9kCYCGjBTLE6Qj1l4UALFKngQSPONL5WxjKKgbam3TSlybQTGma/gi
GsK2SmbVDkxYIVJgn5fP2fcrC6sH3z9SNZys5ZID709O9C7FI9Rzt9heyD6H5f9tjIE4d5PwDEb2
nXXWiHRPsSwTulKidbjwvbfVubovfLiHl6N8sEe4vmECDjdm8h22epZScA5d9KhxtQB5mk5R87gI
E/FhtckrkbxxMZDbJTuHuD9uwy/79u5e5uwKR3sLlY+wWsrCcl7wEJKLCWp6wY7os0S/u93qg3V6
9cKXebrCrQ690ygNm771roMOFktzymfh+YeLefiGBmDcuEzEleahEl4n6GKmzWSKt3nDRE3q5DXt
RR7HltQZO4s7M41RrB6sZDmfTsGFpvgBLmLch6BHiZ7sQ3dqcjMOC7JNoSGl4txyNKwDarM4JHeg
FQ7T8T4ak206j5u5Q6OKG9+MT2GLjRMO2/GxP6+NXO6GptLw+0yrCS3l74rDYklR/HSmmhvTkUEU
Z4LMtF0cM2klVzhCMQnD/7PrTo9j7N2d9hiquIFbYOV0K3N9Z680Ma+hinFoFFkD/qZS/cKFWnAE
DmEAKbAAL5ku3zR9UntNp7VcOObdFlCDEN+RuDr0O1QqVK0A/wBGTHizbL/MaJiWWBDA1TQB2Kiy
UNItWM9T8foQMmC2sPy8GziOD1uESJ1FkIN2ZZiWxqQtoBPDdXNLbhwoycaV5fnIHAOWSOY7O6I3
NhePOdM5GkB7hE/SgAMJo3bjdyh0oa3P47w2fQUDScfHZv0xjhPyBsVoCfJinzoZhG98/uO5UMr0
TWsPQRSMA6fQeeI4gj7N5xUopsEEhGhehXR1OGML3GpUmsHKd5aF+IpoiMKZ6H+XDLfn536CASeL
RLzp4hi+j+/7Sj/rronz5NvFRTNsiOHHnsRDhCiAv9sYxDiGNwS5w8e1VVgBAaZp3XXWo/40YLRx
ReElzeu/nmBv4s5UnXljy3LgQPUSNgSMLUQoULdgsSCubY/FrUXuEF+7extCrMwB+PfCUwCZEA9t
aLWz9xKcaiLWcwuLv0oaNbQrYughZk343lHrXju/IFCEqgbOj+ikOLUlmXAaQ76cY42SMQhGVTJm
SwW+yPO9Q9qY5hORxJRhWvbkNZhu2DT4vBdplURKVNvazWF+wvsjHoMbxtpSK3vXCbsff+oshbJc
gXRaXOY45gGu/ws5mQ/InDeZg9guNjxcwp9b8qGh83D5fNx5TNfdTwaFP2j4KzcrRp0M9IOLn9xx
T5XXhW+zQRnA6fMy8HxzmN/QevHcxk4uPne8zywnTXK3FXyGCU2q4eeM/B+x0CvL8+sINomXZ8LB
YV448MWIizBFaKN8DjcpE4EwCKOGf5NlvKHaRDQCcja9r3h6uBpypXwfENLmzt64OgHvQZetfQre
sqB4hqwAFxYNq6Tu4Xig0iCfM9rtfGEJi0IwopfdZkoznepDwC0N8Sp+3HeORx+6ANDcz/3TuLMG
28BRcECH76YVXynFjPQ7ZLjwxQH0agvbVkG+22a4Zn+CKYnJqlzLJOEhRRpzZS+6eRZrlL1yzk2X
zUsKA5aDFDoeD3YYM75KZMHlMMR2QL6gIMlVTHm31vRA+CbxODIsgQLOh2LLYkKiGuyjktqxPbjj
VzpGWEJBzVgPcLHI5k8qBePakmcI56cJ9wR+AhlQA8fP2ZVfpcmwiGe1HMjlk5zWLhdxSi9LFwzu
tV9BKTolX4/bs3ye6V/f6DmL/oJzzBXK51MYQWqYt0YFMifetRAJjy4SCOI6asBY/nqYMlmXeThd
G6qOHzoLDOPkuTgDPa5uu3ZehVmU4VMD7ck6J2chhNA7nD9TS3H6Z7qG+jjdLzw4oXz+D3GxR4i8
nM5IZvf0xxxMNkQwBm6onRaudIk1zxNvkg745LxV86jzwLy2bxEDzrkpwiXksUjAWNAPNaHWQm9Z
Y5/E9sJm/wajfMG/pU+GqgOKKWikhp2CcWcIdrLJGLjiqqQzlP/EmlI5jEw1zNzU/hd1Nvs4FXRI
xOX9aKmUfpSo1n3zaUpQPaGZRzOAUGOe6CMXGYlNUGsgj1PiE2XVJnCJZJchlZJqmtzZ1LwzDmzA
07BUGhuksiTT65ud2eFpUa1DB8aOXWY7k8LXo4zcMsuilMddlFU8jaFSHPuYB1JrDN/YE+QvQ0OG
MaEeo5XkpUaHkMb1S6KVDhGMkRf4GWMuFY3hbHtOtpQRW1qd1VBcY843e4hljBUIMMmX0RUeAipb
lTfKWIYupsX+Z37XYLM8jT6gEkVBSiTTZ0ICzXe2BlPavviWE3i23VtTvjCUIj7osRTQiqld/tgZ
vZq2+vJLN2CvDAkQgGYkrVXlhJwbDTiDX26641RDdvryboipcFJkwk8B4oDSBr7nJzGhQAKAoUiW
aNTtsLAeE90vOTp+BuNiyMckhvB3zA1lRiCPpYju/T1lPgaE6P7ZT56TjF13HvNjOMWyE7wQkZ7B
YG8BB3DlL5OkHi2XOjswo1R/Ot1fAautMQ7bjlO7+e/89DHFxvIaMkYD2ed0rlrzuepMhT7NgQY7
mu2c7RM/SQqQ/Ozt4X+Dtqwug/mco216im4CZRsqOC4PJyfBOxSKk9IvG/B3PZ9dkK1cp2nGK/WO
2zXGgz+U52w/UREwRSHijnFdps3Ij07OGDnDZxJSD6RbSiIxYcU31bp/rWxDobTARfXoHppYf3OA
4tbG2cbehMY2hOIjBgbwzwHm3NZPf85Y+0C1daf209diq4tdHnoA7jRFKRefgJlUsr1gkAOhgSSa
Drv4yR8LyNf6cCbelog4ZLl0DIbpYkkrj+LbogIqhzIRvo7Z28c97wTYQJDYlvVHq0wSd8ud8sft
LbfvsSX+dnse7yVI+Wi0gaVYhyvOeSfPFI4UjkIpHXSoEZU1fePiKfVF5Rl5Mpd8afkpa6xEIdih
+A7CP+amycyZggaSCRVZomPSwF3mToulvqQCv5TBDeKNsx+IgV6TI4pZP/i1+I0tAsaSU75WsreO
WRuAX7yAQ/XGgTqfxszVMWcE5Pu5ijCTEO6BtCrgv18zbozB6oIYUE1GR/MeWB9zVzBTnzgaXgtb
YuwXQQ1ZunUQprqfUqQW+JPgbI5TLIsb9WrO+pyTzL0Gz0nXa8k2Y2xOTO47n0O5L3Gx5AaSXYzJ
HZC4OImh0WFzZ71R4+vekm2zN1U4avOSlUzVRYwFg/AyevN+rlCx5jqjNTw8madh9mdpg0sJrRH+
ytdCZfB+OFXpFrDuV71YRT1tkI76zWAqwXQ8j6SyOVKxtS8yfdvwlilrfoucco7/zASXZW4cEIKc
n1M+V570xOb2PiEuMctPHJcZwarRDdLCD22b/TWifv+7fVkGjKaT0dX8AWqQddffqJlLkizTRmJn
qNLbbUqkZLeTwsOnNl5YbtLxcr8r0mXIgQSlzW99ZlZ4iLFkQX5XFOm14btCzYEtyrdRv4edPKSk
IgTFKPqiLoD47js8b7nPbDtpvcm2ulC+bVAtUkFBIzZzNqm4xWdyfAzZOC15Rxsk5HdnlUn8AIVY
j0nA2RgsOtEiqh5Og1AXplENgtu5tHeick04hkxM+7JxPOJldww0nCE5nxYZPBd4Rv5hAE/Ozt9L
1v+7Ce3o7MqOBlVZqu4M++Bh7pO36yF9vfbbXbZL+C18cwalrl5Ndi73KszoVqTyY/MAEWcPjmEr
/4jEcuz37MMVCitaPEa3FOqwAW8wf+zWqf/6uvXJrrH8OvcRxNxvXvft7w7BuR2quzGsX6I02I2a
oXB1WxBZ60e+AE6BJ+rPTsKnOwoNj5jRbM+6oPcYPV3laC+wpkSAimsYGNSbTN/KrCF0AA7B3ddw
2L3ZLa8dnh0caKxFs//CIo9QykvLxejkypnq9LYf5iAtgIwjeFmJEd+ocEavITm6z2b8vrg3FFl7
woohqg16f6sy3LC3Fk5WnlJuOuM7jfPl6yoVBkyNkbZzHFIfaIfpcl5/xVf0//fgC65KRg/06p1X
zihbGehLQVuE5eB5t6u9O2+drd41eUZMnAu7whgUOjhuqgsW2fJjL0rUPnWfIYYyUUOeSTiJg2wX
NwYtv0koTrRRgGNc7e1u7kBgTG2S53R8mu5ursye8NeDnrancPsQrRMQm0L1ZKZr7wSafLAxAwEP
pf13h3CzhNL2nDWHemUzw8Mi+ONQuevkRnydeeXX/VokZ71dv2ixvHVt+ySRGPZRWHbXPaksdnlZ
2J0vPeyVaUCHpgs/FpY08AtGQ8q04zxwT5u11WAB/2XPJ/v81RfGtwyJrzAjtl0Z/nxMuHM49TyM
8cdE2ITts9NOu6l43XaQJxTWTXMgW/DI+rka8hg1P5iWc5TSRN2bxqGyT5QxKwVIjyxi8AWkQZw8
55P3KUyFTY0NjFp5On3uRWXeoTdgZwP1c6goIAtzUjQpDwSDoG1C0CezirHY6ooL6P5l0KTSoOBh
xnYFPxtFgMzgO0KJiSGAQUejCnhOOe+oVdhIfwEE5uFus4cUY/ZfqrGSQ6pNIMch1wJ8Rbt/4i/a
2hLKJTs7E+oxgIVusPWjQHMcbdPE6HO8pOpocDQ7t7fpkJeGanKN8Is8bNJxVJwgOpXXa3IVxofW
jrNG7C0PeXHySjhcyVRLO9ChSGyxe8hEb1B8xp7+k0U+FuabgY/dHDKOonIeAFJ0x3N9Sj+Q54Tb
cpLU7MXsBW0IyD1IvCKh+O1mVo51lZk/RlmObVtjljEsO2qmn7yZiF0z4EdakMfIfy/FIKkwiqeV
PzYHpwUVc4e24+rSuHcy5Bkwt5cK6AY3KP6u6La4DQvUJdMYcmWHmZjYJ817PAZWOVv2jLZCObZH
v9nibILH8ARPYV3seMIeKSgGxpL+EhGQjrmgifK2aaF0GO+8ax/UB/MDhxAyqVA4z1/2HHxDWPdB
9+lDVnFzijGszHDsoGrRgsYWrVtxtsiPf9CIvd52i90+xv7iZhR0cLJc4l0GbGjF8avvzJ3bH6es
tJ8wql6BuI03nXh5xEcs11EPGjnkbC6p0Jep0Zh817jI+HcC5SHHQQt/YYWrsZsDLYQoiRrlSNFZ
nJBXnLLLvxAaSnP3yJoRnCzjxeAaRknDx/GKq5S08e9C7mg1qZWoij9IOXC6lKPCaYpGUEXe1ZyI
zELdU3aiVdR5FZSD1EJBA4x0yHKl2AN35QJbybWLuSeDTocLA6o1LyUhhZcwSri0PAM8O4NOdjTf
0Gc4Zu5472BVcTa1NVO5lv8tKTc7R0OLCkVGUQ2Vkw35Qk2O8Er9GkyooMqsBrUCUf4BSRry1hnh
+0Jg9+PVmKy6hTWoDl4JNiGBaLNTx5m8g4n7qSAorVoM2FhD+6+lE4n8mTbvCId0GXF2Xyw7/Wpx
LRfYODX40gJe1OKRrzrsX3BpZm0HKrVt2qj4Mj7eEm858D6pAYpgc4RQrVmrNr5RjFjutLP9NveU
2+RAyPl7jvXtJWuLyRqTr8YdBL9YH1g3VTzDb2APR9dR207Zm6zqi/NpGq+XW5K+ueGAtaLnliOQ
j1mGGbvJTx9Gv4cOC3XRK857sOkpD88oTjhqjdbL2IAQNY3GSEC+qTafOhzFBJR/kBrBo7qahBqY
SAGiLrqP4MWk+Dbu95ULyd3P8QHbGvnrwACNpIJ9TeiB79aWTQpz86/5tkzAdI9JVgpY52FA2p+V
fz2iloz2x5lV9ufuvk+WRlIHE9tjG1c3eoUd9QU2e10BLqnbYqpOdAg7BA9dRkXYLWEtQO7iKacG
1tID+7TO86OWDGPS1/KNeLlrbLfetufDIKk9XLhaH3/PahzCjFl9tuC/PR7uO4WAVUEkleH32zpU
UmFjRMZDtvPm7Is+xC/AJ5vCkMK+yUz36845WzysN45WAX8SBIWSITiHJBofUOVZ+9Ev8+u35VU8
ScI1JseJfHcT96TSpp2nxMbOU8iS7Qx/8TVUTK+3hgwVjqumpWJpl7RYrz9bc/bhLiQY9kXz2iVr
0qUy7+0Q6SLyfeDRxUmqPOSkO2Cwzv87ReDq5VQtX9AtFbAK4yZMikZz1LlfjfXtuRdl/gKap9nx
13A7+TYAdKryV7Z8H3n2Tzp47A17fCgumIxYzuUp7ny1Mf+2DEHdmwZ1G07OPfC6Vc3j9pTplnue
bk4TBayuO/DRJbJw98KgUqNEdeZ8AMKifvOKTgXblfu/wNSda4OfGVbWEINhR3z7WoD9WvLKkIOo
PWobjSaYVcDrCRiO8LXU097F6/oLLpO5EXZPhnWPC4fvLQx4EYiKcgzbkKbxXPNuZTc5PcQB2cn9
XZptEMRKGX4UqlptXufszweriwk1np/aDEcLSIi+KFlRBtLXPigpsAl+QIrwRXwCHGXypB8RwF2s
97ptLr4c9ad8l0Gu4HhumPeWnIsS0SlJDVf072PacsT0OPHJ00+tB8S6aa+BWZEoGNof2OGb0tAR
y2O9FrRMDZvssM/BLuzB4OHgbI0/fSCCGHBBJgFURnu2aktBxwsrpY+0lxfF//TMSRez3TzcpnHW
5TFPEe/JtmxcaleB2GktP194QPJ+BQHYZdICJghif7LdbNOGhjDYVLxFWnypzYyfRCnquOxkA3+h
yO33SxyoZjoqSVBrnW2mZCSUguxTxwLSGPdlL+MqMve1XLXPkH3uklpfLtnQZ5uNjmby94b3FLGG
P3i8DJ/XgBNjJzlyXhCE+yDJQfWMbPWGWaCMXJeNOFuhlTL2fxcDbVqtSua6Np0Zk50/eA3QsVJE
mB1AdKZ6NqU929KEbe2IcThXx/Y35cSXi4rKD2D+GiQ8ynvKffVBMX0BqgMW4ciN5g68RU4udKWc
oLsgB9mrQNtVK3/BTaXpYuzDKfRQjOy+pMeqvE7DJItFPj4LascZ5X89+bHk9uckgmpWJTkVmODu
Db+pc1UWgxwrQhE8+25jxj9VNLMsQfBpYWLtjKTrUgnjmp4vBhAG+QRPDwwYBOgyzLvjhDpCrhQT
Q+Zr7mIt9+pGaGDHxXyaTy+HegNIFclyA9s5q7xjlv5BzJ+fTZ5anlk06NkSeGuBvYTdeMIp2pE0
+LbK2tojY9r3z94d5mShOa2v2epavb17wI7pPNfrtNotT8pIL5NaDehFCD35DK+NpEviaxHXkCku
dgnhcm/vvNMn7O2tW/bjhNYG6rAeylGpFmrm2Hr5y0EH1y/GbFA8Q9BfQW4X5eBbxe1ts4u1D8gN
ddq5BWE8aF83Sg+jmtdfo5XOb1jZVv73PdHZjAE4xtrXfyITPdttaBJNTRDeJ+01VPz8a80FSOfO
orWXh0xqSZ7oD2EvyGlwTzQ+gticmyyCU3aswsWGLwVQzLArp1iinqZxwhGoMRA8jBlk/LCVobzr
XR+6oOD7gMlwxMhx4LCZsoXKkuAi47M5YKrA7I2lBo2A84Ytl5FR4uTJEoYmpjS446rYrVlIgUHY
UmjEKPDnOA3eXF5E9ixCmq6bt7epoA/HqAOpvMQZTJzCWohi7/7Td2JI39kui/c5CXwJhhXKx2FC
pZaeBgMDU2zUcxDCr+mFSINftACBBFhAdseOvE5SltRrEG4lzaDuF97r7+47PWhW3QAPKaHZ8i9R
fHxsbF4l6KMbdIPetEdhWjE6vP0Jfa304xbGn9y44OU+qYKp54S5tx9gvma/zhabJEaEEPXBjPCT
Fdsp7DsDTuSPvR/cSZqCjMYIPqqiY/+Fz5hESqh8B/8/E0K82PY/7PkTrKS1Pfa5Z5wx9VhSSEjn
RWZT+ifU8zhtkDUblBHYPlZG4uwmHv1vR2i+6ImQRMjcY+8qdC5ktJJ0LexHGfWQu0MgYDeNMf6C
Vq/+rhb8MRZBw7Qw9liCIaG7sJcK8kPZcMUy+cuw8wwVjSrTPQz2Awh9WxzPzANWm/17JAYb9wi3
TsnEHQNHyxSTdDo9SqdMWpgIOEKszEtLQW8g4GVl4BCc0P9SskzHnxTULbQ+W4czZrqPyHOmzxC3
/Rv/bKctNrgpaI5msTZ1Yc7KBAbaNQ8/ntGx02FLzNi0mVnQY+ZFKIExn7H48Qvv+T6lmvreLG3O
/Clu9KudZRXbCnlKxz+YtNoS8mCRKMHL7jCvZd7RhtmMqWjXLGkW9abFABtgmF8h04L4sq65YP99
k17QSKVLGtTxk7gHES5wxlNL62hvz3K6EA10DzvxBTLHxVhFkOKVcVu1TttG04j0tOlGnXlhftOd
y/i0G+n25gJTXvJCAAbvhlqZRg+rfnY/xBkUopwCe+pe/3lDy0BYxwhN16oNQVxP8I+N2VmgWho3
rLRLoNx4TComBIG4Z8TkKPqo0AlSaP/NJVBwKluHfBaJoFKGMQs2wv/S4ija5Dzb008ANyCWlYDn
AZaY2DMQAjRnEVX08LQgHmJ1YaUy1KKfX6f7zXNlyZPwQHX7x8ByOrW87RmGlhZSMq/XuJY6j62I
rTB4GTwQhsx1On/rlHdWTtz4A0MFNW9vOa9i50PM0cKnIGLnp9xwHs4jakR/tg1FgbG0BkOzgvKX
4C+a7h2IiIvkZR3IYYcBDHBJ2fQZ4aD0YGrcRLNOmgJjTfkpjCqOG45M+jkFceyXqAU+YLNhYFjQ
gvaJgWw1qIbHjsXI974sn04xEkl826fUgoFJU39Ytg4ceptic8N8T7ATDKqpWQ8AvGyRXL6ms2QY
8MOimfua5O8YjEgaNLgcYIzBmZw0zdyZWpb3WKZWCAfhiusk3rAtstkYW8BNweRdDY+kUuLxbXP0
RegR6LZjjuoSZJWhgw3vdXQDS3iSwcknFf9xnCLYIoq+KhF3TK4/owaiHtEfS51DJ+P6v+Qo4Cok
AadZY0x+cHuMCwKe5AUzG6RJXaO1KYeL4wAnFnh2oF9snljUQQ+XdgYUlsqFrZhxpdSVcgzJa/LG
s31SpJek3TY6SEtzKtqeSUWLVzE4JjQrwS1eJiyOOT66ORuNmXA5aN0BzQk89dJiyAAMQgDABqAU
oxyZuhzTInVi6BETePAwA4S+y1bCwr3gvyZDkBy4NuDSQ2ZABkJ1ReVC244HCvAEtR+l/ZMrlhdc
TN7Ye3kbPTbNJfV4i5Ngv2Z+CVOabhyG3z6WQnc8t8gL6BhskBazA9oZDjnmUFxgZqdy6iFWMg8J
D6a6rPCCYp5JhYZbBbMxkrVUr7W5WMu5fGSdH5YZdzidM8NGXYKYhhPEVSf6BLuLXXrkGLxudmkN
0D/nEa9jNVxKzNVrzP4/EHUOI+W0w44KSokXfkDk2eq7Y8M/oWSEOoD7nEoJQDzXI2uQbvRi5qww
OVkEX7YktzktCafFUTXYo3t8T8Hj01dYOEzGVT+FNskp88Esg2kau+zOWa+1lFFam8IM3c4HYU1O
q81sfNPm9pNPK0c/3sgi31q+NuK00Xiz+oHgELU4ClFBNBVce2JSQoXu20+YnoBOOku5M4qJWh+7
CclEKnjCr7giSlCPQwiSOyjtDZi9O4geljTjs9rvev0ZVoPuCzFxVHpvesBsN3+Gxag70wabgeF2
XIPrmGVG9DV192MxQamdwd1urz4cAGYXCu+hD4muU/Ffp3HhAy0415Uaf/s3q/DPEWTY6PLXQ7hp
KO7H6bgzBsxQ8xAD1E+T+mkgVMKjj2QCWzAfkwacup9s9My7Ptae/RFfKLNtdbCfwa6CD63bh0l7
zXjiBA1DBobYh/ptCMeU/h0qIOwD6gtyL/FFkHL3sGTTnxQbbdYedK1uzk9jbUMXRzd4X3IcoMeL
FfuyROYRVeEVF7YJ9fJIjSsYAPAo5z3GszCMMLrp2CUQ5fawVePDpDFs46PwQY0zhE5sDPjLwhtW
Q/ClNPM7eX8ttnc8Cp/2oXAAR0bvqwek9sFTdmegGFkMEIJ5HVj2Z8lpuAwpumSqovHrZkV3W3fh
UrYAOMxXdOPVx21YfoA6VBPYCgxu03f6DKJzXvX3CPsIJr30r1g7IdCilXLf6WewiwDMHWXTjYBO
OCV187LtlThRfpzfq+xy3W0GZxCTZgrredpNupBJ1e2Jotu8E7TSMpqF+RhIwF/pXkYf75y0kbjB
kr0lHRratHAkA0SfnWhjpXxGj0pJpCHYUGcwTOOCv3dZWBUmDWFx/wW/yFwFawKo2E9I4u7L0gNy
ChAaWsr2EeGT4L+xE9FNTFLwjsIRiV8S4toJHqxC+QEa/P4nem+fNnoR+8YCYmLT7hmHPtaRmP3H
N2uF94CNApPUx2jW/6tMCA8Q5lE2eao54wfG0Wz0jncmDgp8fNxsXZ31hx1PvPMb/GrTK9GQYAdl
QI05s2nOcznAPzY768Fh6+OSdrDSEM8T8WywQR8wcfrADN5RTSS4K2e3yQvPxP18N6wn+myPgL/b
r0MSWRk697DtOyI/iO8pPFMYGsBFVdqKcM9zbn7DujmN/ODtVlgu8721x/8Mu4NdiUY/PzAC6ByL
/t74w+HjYrwDjg6W+A6OrIRksWeUjiq+PEAtRyCYPaMuMV4CpxpprOVGUnqDQTMQnxP0l39feO9t
muZerMdt44rqsLZ2UQW3qLYLvxf3RvgfFMwl+LQYWngX753uHvDSNKtFVErXbzNAWndaniCWYus5
Az497M3Sa/j3QI9v4HwpE63CB5PbW6y+Xf62gT935m2m8dGhoAcf7+FpxMj0fHGBCUak1tltdJzJ
wb6P9lRwA9KH/IN7w0tQ6u9QZxq8+9OT418rWLD/vgKFUDFi9UjO6Vm7pIwL5gIsWloJs5jtvaZZ
R2/I0H0lnWno2wdigiK5wAcWB7/g87a4geWogKUOLhHvR/oA2ZH1mUj0cRNfmyZWXF+yfd1IsEhO
GPFqEdPOHciLpSP0ZL3iTYGHTKLM73aB6hWewtmSGOI62mfN/04aSrrPZFAsHG5SkAvigUf9GUup
F7/NsmOstASLjjmAKheyfyjM+m6XfXV87+NgBj99s7crCVH+WOIbogFRnozWSg1ee2vWZFnjl352
Cgi4PJ4WVp2UiQdxAxWlFHTWJXSyO04dpC70oqZ/gDnoNhloYFq3MCvnPqscCvwFs3lwagTe6lpf
K5As4HGfXFhFZyJ3Nu3CaYWIusOjU0EYQpnAcd1irMlxipgHpSKmlnBqwtLqjjRg2G4aTnteel4g
Mxjak0lpv4ApCSCjFL10eAibsEuQE/auwWL2XqoeQBDPMMJzcUyBNYgbAY8cHBkUGsyw2AtcBXSa
49/bHSzWGi91ZdrJaM7U5534jbu4ilNtewbpxDtvQO56/V622Qwi4jmAwLExoobBTw9lF7Q3iKKW
HJySIwew8ow2p2UZ/gSi70wOt2/Qix8ULA8X0Qne4pyiBiFW7oxAEzZqp+ZNtJKFVzuFf2FlbY8t
QwxaFJEJ6WyjfzdSoiD7B3e7Fx+jb8AhmooH7scRA6M+N+9lnfrIeVpOE9Mj+Q0jG2EBoiCeIvYZ
EdI1kIsUs7tmHHMlbThypreS9vCGDFhOyi6PJE46tpiOyb+ZcZGOyPweIWOIsZYr/yWpu3sYOfgk
/xBQYF106bjvgTIVGHqdscim0gAvJV3RF/kkf2IJcipUVkIAqQVR1tPxSMkpxZughBgRHiwdmysZ
8vPa4icmcahUc4g8R9CcFjOptbH5wY6FO4rf0ML7uvIMYSgeoGNA+02zA9OLTyXS4+v04VzGYnzD
c9AMUDX5f/QbllD+D0ErPGFGcfIYJNi4aq51vgFdj6W7R1+EUIy7bXYz/7MSJyf5a8QQa49M5v37
69/Y6CM7P2OI00GGIWfMLu+lB5IB2tOFsVv/fUdX50nqV8esfYkNqPqXTME2SXO+doVMSPNgFrBL
Ve4ZWQiUeQ5LF2o/iWk9MHSUmDYglgXbjBQrgrqxeiFbDAnVPmh4rfDWsJ5pO6oC1W5H9eDh7z3e
kv2KelhGK+6b3zW+0jcsmj+YYPFdBKTpwXdc9d9jeUfy502+S2VZtB0lePkt6yxuMsGHqPaG9Ynk
O8o+dUTeQvEkyWu1HyDE4w9lTckvyX27DppsMgR6OC9fvq6ieXn5FSsOMiXydjRLKL2IUnDh+C85
T0mS+zCqkIz4HZa5F0oB0sv7GhyhmZLXRJb9/sDpIbGQsFMR5nbNGhHEHZkl03LsN2RDvy6hD/Yl
Q+xFWhp3lk27FbaR2Jzs7rKiXNSc6+AkyXY1niiBuIo1pg8LHd3dcKlm8boyh6mHRCFMh8Ph1bmb
tn2Q7+cDs/NqRuQiR1NsViZzGuJ8ooIgBTokGR5Ji1NSCmY3LCprFjikIhpz5IZ47InpFLm9YhBN
jihjY0xxUVcGuLHhDQASmeAaDUllKPgxNUeo94kPo4pb5AUGQRqCesVW4UXzB/cQ+lssj+EOKveT
oHFGjSMpZOUZFSW1BpOfEZJF5YZZwt6c/0gE0hRhAwsoJ9iuc0Zgq3pHUIQaNwqJE7nOMcJiFJHS
LqGoptO54MKIcexEYrrUkO+jfbokdUxbTlArpuFY2vEFrPFAsBFa8yhLIPKXTgvnBldiXBmzEkt2
njP2d4+pXImm92CcwohQzB00LpU0xwtX0LceLkCCoGEv4gvbHrPv8XUrce+n6IXpwB35ScHEC4Nv
UF2+DW2DEH7kVw4TDjs+8QfFU+8/Li3bMHeGAeT/NyTKcUHPrhT10qdz8tLjyC9uBewSdh1+3IQM
Zp/JA8Xygd9gmLhJ3hg0IUHnW8/UQmJ7JwpF2Rml8HtyZFO9N2bdaMWVpyx4BjfraRYUhJUtxejD
4vShqqbIYgnxEpxIWCEQxkBF9s2+OF21cnp3iqYj+8cVVx1x2xNN1qyLLLPhLJInAYfyOnKETdjQ
6aZajhQSXfFpA143RrhTs4EdEBKKHlG2f55BXNmYgk6rMRoq6vYPnmIPS84ZZYS7H3Uy0wyUo7VD
aJ210njfnFZUPdSwP/8/pm4TiGi8GRKrrJevIPukskLPRn9ry3NyCCXs8Y7QS/bMB4XKmx9aofb/
b5z45a6L/aGk2XNcAJCIgESeA+hznKqrCW6vWQYOAsFd2mvEwNLIyvB0DkoBdi2jZIHy5UmTpkxI
W/hUsxEjwPpYVES4CRkQg4fbj+GJBLDCfPzu3mPpHhT0/RJOKGo95InIrY4WnC7xKuozibMfPlNQ
KFUqOximLpyf/PpdW1gwBjoylPSmyoErZ4H4qjUxRfxS+zYxF5ObJqenEPjkO+Ra8aesAxSwRmvI
eKo3fIHDEu6EdHwh4R99cGJCpJVhwf97O5KkK+itwPUAC8wQgKdZfnzssw381gLN7sIQx5LYPIiT
JLjS14PVwnnKYuV6yG+xUuxyLDWDPfUE92wwGLycgXyZWyhFpxiAzNwFRjuBtHC1hXkZBXuKSduH
96/SwzVWHQ4xKTXFzO/qLxJZhowIQFfzJQg9gbIEDwnXyVBXAnQ3AjJfAjGNagRtaMKo41P5mp68
QTeE24rLNSHb+ExtyfMS7rp8UsGAhNXC7JDnUhjPLBdMKolcgst4GBKGREMOQPR1kbBOhVUh17qN
16msLx6USJmrQLcgCnz9waxenravW6KmtdipdRuGbHmgncA72f1mXdo0XiGgMQzoSTGLqXiSalbs
mwsjD9Lth2zwcHA/5V6+rNb0uZVWY3DoN5wCW0i873mKtNXs5URRd/ianqmuqcF/1cLdvozl6cSi
HBtEeZd08z5rIJkMeENsFeYKv2WpViBLsR3IGwdWkf1jEdG25/tJm4dQrHJldxGzH7GVEUc9+W+B
9rrAhWeXr/Nc0C9w0vw/fGgnOTBkewE3kSe4BdlJDEDII53cPTlHOv39hOLut1rkpXu48iq2NhOr
Gixw2OpIPOS3xCgWv3vTsmEd/bX5ZwG3m3kasjdhqjfxp5Bpk/C3RCJIeLDEDbRYtOybHCn4N3Bc
iIOA0hdtVi+DBSKkdn5ImD83jhWx8GU6RQ3ImpeZtLwyuAEws0Qv/6PpPJsU1bYw/IuskiTwlYyY
tU1fKCOCiaSAv/4+e07duufOzJk+3W3LDmutN0n/UBjB1X7MOphP7SgeJkCFwlA1X3VMpX7O4FoS
CG/4PfNPS8idFhAev+0ftQtc2Dqfg4pODLsmPCSBSbKZiBT+/xcW1io/T0Qji//nIyzuIC7nEM7p
ysGobgMXQ5l1ChnpCqVZYBBboJQgp3G6e2qwhJtxd8ycP2o/nwjgbFhMc3spUeYgJRe55/Z/B83b
s+n76PDdnLMcM4wSR9Mhv0vXyYS/yakAEU+/LlR1mwx/Cmo89NWoE3ggM2GEktlYdrmUQM6Zs8wO
AqaxkBqgoYACYxSAHYZwuTAWCB87NLMiKF6Dy26ORBI8nxZk5Kw2wg8AfSlV07jYtIA9m7fkOnyN
/kT5Z7PB5NISDgS/2bl0FE4tMXJ1+OaNhSmPirPuD6qdvoLvQWxWD+8XAMmQ9jUwKVzg9IojvWWu
RtUS5kdYv9iVBIz5x70FkrPoLezDaaP4197kIjolqDfCa1cT+egUS8+hsFqGmbARtcnLy5fi6vjX
VwyFcMqkTJomeygIljj6hB0vLLgznkQM5oGwqYiYWPjGjIME9gglD//FZxzSNnDxIKhjoIwTFRSU
FeEDAsJILAb1GZUPKDnT3xweCJ/1p23IgKA6aqGhU/zYhE3YIVmn/hS/oBegBER1VZRPbBeiQgBN
WVhglpAhuYkQnDH27VwBYk6MobzubQkKxAZEE+xMFrtdf7CaSD3yp1C5MNTDQs9ag9Ath7a7iYPa
2jSea4rh0nM0ct/hrlppPAbcJNziRnfClI0Lay7Mmcwpnj/r8daepLmVxnygWXXLfPjeGQHcYi8m
2usfu3gTR23j5hxKy4/mk0aIrDpx1tGYjl6MdtwnujOvhA7Cz1AD9OpiSq6gj2FxbPdMk3nc4p5l
GjZUY+tLt/Jyf4cMtp33GGb75zS/pMvueF+WZNNe+pvy70M+DZsZXhgNKGMayf7DoHIob+7LoIse
olRnLIikDNIsQ0hP2HwIbRTHyVqsSfp/rFoS4W03Fm0EEn1ahR7IGns2hd36pZe+SieUrozElv3h
bwsJNz2Q0XAi3gHKlZcz9TyVJ3mPBlX4yxXXG2PGPLzN4rly+tADgtR91iQbkRQjH2ACy+sfFd71
DcduBc1A38JI75ectzdHm3C/kDfDUJ+p9TXeqqklb1PeFWBkxkDrGx6PkOBMkRJjEvHAsI9J72+h
rn6TH9x7FVFrLAbN97GG+XpN+5wMARY/TkpYk3nUaBZ6m1+IESDytFCHesdYNJ6XbMgTJFjm4IE6
l6b3qzAIHMDnhJHjm6G+M2di+oXkqPdFzPSOmMawXZ+IwhBFvIgES/hRMWkrju1O2Wmz9CgvuoSx
zU11aKhSio3OIk1CiDM6bKAcMFpYDUuoXnhmPjhpS+gBPY/AA7Saz6j1+uCv8MyhNo9i6khM18C+
eFu2afQm3JgDZsxMpIxeXGsJfkUreQbZMRmjzqmjD2FW5MxfpA1iHy6u/a1ntxt1V5KL11gyhn8I
B2ZV5qhnvFcDEou25MP0vaQm8g8HJRdrn7cSqJxvOfEvkyZ30bERC6eD+mDj1/rq4inZWmPfoZ7T
MGJ3svtAR2pdiMbGHrELUPh3m6zLUzUsOlv2iazghyWHrWI7lrDcKjdZY/YAV2apFQ76nB6dJknR
InJDxHQUZG9Nqmt/os2kML6wWPkGygq5zwgNIN+huH7RoUA7pPG4kv+B4ctIwQgIxfgd9cl3Vgw5
qcbJqMUovVrAknmu8fPUprAD1/nNJeoDSscBsnfJkAlCzSgGCEQEiocDOj6/xXY1XrzpnUQwECHD
+H/m4Y9du0wP+kiZKg+7RXwmvLxAPuPQXBBawkB6kNFCDs656QxIFkQ+x8yx8JluPRCeLXhKPBsj
lLBqZH5090vUi6QLnh4rni9093knZIm9aUqbYNgDydfwpgUyZ6Qp0o/x0Qkht9YoYKBhj2+fIblK
C4DNRgCx7WbR6PhhQbaDsQLUC3FpemwHruJ0F/b0ZYEN9SOaGUtZsc3tHhNT5CvLCLNTW17wphJd
RlDMfbk0jjcrjvCvikhx858A5ghpDJuzVxkpI1BraOwpbIYveQTzARgTmaynZojj5iiBm3uoDuUI
K//mj6y2yNjR2oPEuI+I1LRJOWK5pxQkOLZSysIEye2M9rTkYESmhveW5JjenWLlPpQW0K5OKkGv
9Q41G4Cgucw4E7i4ZtWh3SRuTUDaB6+nzjW9YgD9677mo/IwJy7lNbsvEF+D5N8doBwtilFR8PWU
pRSiRmtg1eOCyYnCWCEXThD8I77GuZpwH2ZOA2NozFsJhK5F+jY9DHBAIVKNhVSbVnWzP1fzZHog
ER0J5Gw16jnIc3hpw+SU7RuxhUqE9ch4wHZjUQizSsauuHVzm43kw3sOEhzPYFBALBuEjw2o2R+Y
/UQ7y+QoMfXhnr9ZpsKmsyqalYBX3V9UQ2WFuvLXWJQamZj5PIZx4RJ1vy997GB9bqIM0PFs2I8t
51q9TSc/U5xAnEMdbtnYtp44sNh5LZfdvrfMgTE+UfZXMAhm3sJr1GyKEn11P8b0hghoeAzT1rQ+
BoNVoeUwLhV0uNNvlaKD/FlfBhT8FFsVo6CbG3N58/1lr/Yl0i0+jtkE78zjvqqOvx1H5k9ZfAsH
5+CcoukqIVDhYDRg3fPz9LwG6mXt64mr4bBHlc/UlUTqHEUa1hTQfqm0L7+xth5wjAIqgYxvXxBQ
c8gido0N+/l1+RDsYsnsg0s3bK48KV22Y7JVyIw54HisMZbGkYa0RAiGuU00ZHZzqFJVHJwO9xbI
0yVQ5Q/0X+F8KyA/QenkcaLa+i67PWT5Ckx8XbK+qrXKrNtLIrQE+ENq7BUkq0cjwcj8Vzk1/9RB
/zCg0KUdoVrFgA1vGq5SSJ2EpYIIcgA9Ue/Oy6cNs7k5fM8lnGDwTHSuZz705siqIkx0hXcf91vJ
WQY3B6c9fIM0Z4DiCE0Kt1lICDphEdX8sSMTYgPJVbi3i+iwuXlsY2GvSD97+gx/y59CJnK17nBc
4XvPv+HgWqxfNAHNAmPkf/k80P64qCGBcUyUMio2jB0oAsBLdPw+4AxBU0G7SB8BuxJzGgIJWGF4
+SIzQdlraQBKG9TaOdbatkJw4Nlg5nRR/yocEVfqVAZ6vMI4I08BBJRRyrrDdIxmuvK0m8sjZ6V1
P7tf2DqS7XvYK+aYrODJN8BVO73S/JKeOjVoJnFJn+jLanhndMlxNUArmRwMDIzYHzcft1/WqJss
mgOkjAae5Rx7w3aF1dJdmLZeaowa9824gymWrz4FQnHpYwsV7kEkabD5H9P3EBKesZZkspy+6OfY
ti9b3cFoljOsOFFMug3jsNjpcxufGyYTi3aTuliMj9nk5Nk5fOvbqT/+nolirGANM/l6I/2REE0m
gbr+jlRb31CdDzE2Xb6c7PxABlQDdZ4xdbs5gihXFdQa/9BJL1AsNEpIntZFAEm549rlJQ8NNjsg
s00AmYk9ZBK8Ru2JnOOZQoI2IpjjADs3NPyqm8+koEMhQkpKIOGh1bOrSxo9zrDwdCjqU40fHMCN
N2NMuUNu4vo1wmATPs84AUZqAk7QOQ8ADl5wc19DYyJj55sckCk9sIsmB3kJw9pD4watz9JhhJA0
fOzxR/tzok1HCMWJOAKaa6nvQF+CDDfFo+EA86tLPjD/CE4N7HG0QSpjLyynyG20yll9buhf/p0M
Ol9i8qNIKaAi4ljQ+drueZTRUJLK/kftw0RVrvAwpvml8oYcy82VvP0OB6cUVYrD6TLwb2cZ82l2
gbiAVQR+H5+acECTAVCNJsL5AjbzYazZOESrgD8X1M/4l4HElWj0uO+kKefmp3Pu6tg8Q9S08/2d
R1UF8CuIi1SjB0ttz/D9uam9eqSjDDVH1fBLrCaRx0MuvIW5vB/683r7XreRujPdV1RQ/lEwURgY
8++I54VGLKKdmCQLw78x58NjIEwwqD19CLyXgjJ6RPGqT0SVZcLfD+ojTIcpJysGBicYoI60KDA3
nNVkxRKuEJDyGzRr9WpCEK1p2IsJEwrG4D/iB4QTXG9S4/LJXcXBhgNRhBaFagpdj8JQDatmJx1L
izJ4bahxpEgPunEaNfsMw90+Tysa7FrhVTzgIrCyXW8rurOcUgr6rx6kiItyOO5/XJvxDhnQDzMF
p5mZ+9eh297WbyTIrno2XUxoKKzul2wwFNR2zI02fZRTBCseVylaTitlLJDSi1kpKP9zrm2+2GoS
sNPwjY+MNsfpnrsUghyBlIQqATfGo2pH5FV5TP5MoggADv3kJFCqavQMzX3LWzWqQGew74PTEjsl
XcTARmPAaxUKBT1472lq9/f9l6ueClpEDd0IJncGtLaMNC0OFhPGeOzx5uUKbs8xVRJsIKj2I6il
LCyJWQ39aldZ9ddOaCXwhDYCqT/5SLi6Qrx+BEobfUFY2oh6RkJGBY+nnHe4Lq+ocZnGO6/axXu9
Ed1rgEWGKKPj8RcvJ8HAwl2kPuczIdSyuHlkjjOKo68DNRYDa8ieffsBCwzjKuFuuf9haWDC/PoQ
+MfhQlc5ZIkKOvd+urigckfvThwaVP90jG9wKnxWpgWP4bt6nUU2656Nrtz3/wz0qdRUXxwOv5m0
jDQHJuyHyjKKBj6+Bl9n/zpz0XMQAQDizocZVMCRJFiEKdsSW4sZ0ldeM3Pa7Xel/k3lNQ8ZboTO
rIgSefipRpilFz88hE1C50/Jmkt9sH8iEuQGxZJpi3XYlfFNtNX0gL2+9+6sACtdcJUwce2Ppxyo
cDDHuKLwGI4vJCbH5wLC5JRTEeNnq1oQbRUcNZjjHybQhb2Ho7zPQkiieE00C/gm0F8JYEYbRuiS
4OEL8SqaBN4Ik3YfQEfo544PflZVCpsn7LD+AbcEqlPbJKDi5RoQSBQ7l3nF3GbkqoeUWFlIyRbR
fypcD529RQqKF0Fk/K1xfqhD3LK4YCO4ZSbrCvbZdgzbMvqgUaJUWXOw/KZCzA8vFcsJyMUU7uvP
AY+rYjjVjvAi0TNEmOswChAWW91V9mHYYXvFzDCjyJo9D/qWtSkElDwG5zmB1Yyv5xNjAVgn/3Ir
OCoxSplSGxgEslgsPLS5LbOtDPoHc6wX9wIvhM9C477Wuaa3LywJxErjuwjEAemIKSh/g+uexwPU
h0yY3SrepDTYj7ENFWUaByAaozXfGlY+0RjVWtCo61Bdt2bgMUUB1vaehzHfi/AHiM+BscdSY62P
MptwUBaAFHY+5izliZXyEcZT8NynwmsB9GDFLEA1nA6HfeZLAzAsc0PEhpDicHK9GXbh5o2D3E4A
SNLDEYl8p9eGMwkJp8h3QqfzJ8ZqUs8h40ay4jW1XFpEsqtr7g3eluyDRNFB2Q9mLWw09mpbjOsc
fZV5+ImcdkwMOOixaz80Gh4LxQEKvTDP3kZ65fd1oSzVlyqyvW5a9iHa5ONBjJXH47ZAOld6ih58
3LSw5Q6raELOB+MbdpXUYDp4wMs8YCTbOMVVZp6F24N2BstdDGLsHTM4umtWD49DXT/O35F52pPU
jtzC6XEsv/7ZR7yZV9KmI8L4DOfEk/MpWHCh7KXpCo+EmAJY2hF2ensm27CvpOPquPfE6RNrEaMf
jT+/RoyJPuLI4SE5CnsIh461c+8L4QhVDMcBCi0bpqqHTnq8FRY/dKWYi/3jw5LvxSNjQtzZkXeE
ygobWpDp2QupYW8pjdlNAxx2j2Sx+8hBcLb/QY2npkN6DaXzyWriYCg6C03Xjxe031MSHMtwL87D
G4fjtrkHzKG/UOq8cbkVe2OMY5dQtXLF7FdaAOsZYEQVM1U29PH+GPIq4z+ubkGS9eC4/jbF36r7
U4gDQ1gquYJ8LZLg9i1Kh9uZsqPF7xAxbRJN5bt1pBrsj5nQT/b4C23F9sIljaItwueiuJD2xowz
w2pOhK+94OfX4b6lFrSngKVCnCeSa1ZHfvLCZu2KlcMyMznJvsup8Cu+VXgJPyd7uqa9aXHIFgdS
6hVHWuHx4ThbFkPsnte8JfRQRGzjL9PD5MzOhWEhx2h7EhZB0JAoccQUlIFZgZLusYPrykULIlHu
Ut3u018oQs3NJcO9BrMa/RqxQQ5nmmLyBPjanDHfE22+UD9CCz4IoCtb8drgBjM56buDoW69K36E
91rH/wG2c7YSO6H9Z2+MzxmXDWJOjziVeexGSghtaTBHxY5jmyAK8N7cMKcTI5KU/SSuR7YaA+gJ
NFHVA9MW111cje73YZyfmi88A/X7L/N+w1Q+mEfdIpqn2FWOQRaY/QspxpiakIovorHCxHuJ3Skw
xPV8zp2Iw3EKC0c41oy1Jb/+g1MRC9HEi1QC/LW8PYU2q2lbnui9t3j1OWPMSpLSHhPHTvNXvV1p
9fK0I3YMX4g8mGoxNQobjpq6PcZI8c9fambEmHh0FZd/unMSBpFXc4BrUccSeu91SgCOc1IUlo9p
0dokGJhIN7j7dTe9IO6GuFsuuNJMzX08Rl8NzU0TT5Dv8Ezo8Uwhk+UURtPFCg4pjSNyPWnvERex
R6bFBGkP32OGSnrNLYwEZiEY9pMjgxHW4N+qsMtpaTAp4TCk6mtEzaRN9Gp2+5wp1RbGjiTRDWrH
37B37D9c1OKKWKQ6B76yWd3//Et/eVLmkKXCmGPPauhMoAJx0EITVfbZUWOOpgHQPY7PrQqQioWv
czf9UuDH5vCQ9j3+sBttEGl7WB8gBsYeQKxpR8VHK4RJQlas0LNQemP0f8ZGpPC/L/uM/RD2AeRY
Yw5ecOEyTk2xbufRv69PoruEA8WexrpVabM83nDGOpAZMAzfULnu9hkh77C+b5xdtxMNbHumwNM9
WtgUWLHb/O6jltucjZFXzp7ZGWcWRE2Nrlntj8cqAUBvEmwYrjMxUFw8BMIttugcyMKV21/l5K9B
Qb9HTMz28VwcdOMOvw0YIUCBZGmydJq/FRfVDXGgdWP4aPcWl6yy49R/9kmI4OpCjiDUCBCaYZX8
gifRVneuudzraeCQ7epxVkiL7K/3XP6osIWSOgmMaxpAq2cKh2WWbAsTBBFxwr6Hv2JCy3FpnY8C
Byps2PJgnNykuYdHzvuPASMEhOUTFwBASpHM5lHr08i9h89AIx1U4NE/Ym+pIe/7fCq8FhdfVghj
DZePT8oZUw/GJbRE+8EQ0QRia14aT8/aRtFc0LWiszQTFSqbFKecEJufwbmH6mLqYUoJ12FhVpAO
Y1igmHeEzG0AYKt55U8x0jQ3Ag6lc67wYaCgnhEvh2kl2hBCz9x8JVCSY7k8bp0oELwokd+ERVQ6
uc3y0XaAVKrtPNrAn5cnviMMHUHmD+KAFMXhCq+OfER6Fx8Q/w0PuRzxp1fYSD61h0hyeK+Jy7j2
lv+s6qj7r6r/89JDzXjc4xcmKnR0CGcg3OEyKgt8gMvmgcO9SFKNxoEDZBghDPPgLxS887gGeZ4D
gImvWoCvHcYj4l9jO/AicURRiPEb15RwPIkNe0rZylPlCBhT0zNJFvQQ1CbYwo1x+PSwQ+Szosp1
vJ4tXEyoroTB5H6KydlqES50+8IjHyByuFzC1WqMzaPghsKHYNZHqcQlzeOl0E1AJJmNCGbPCZUt
vhZkvORssC2MGDD6wRT6BAiPPm+fruLf1golZojWIFSXkv8K6ifAPsU08miCbPUFFC0ORPxMVUBv
dENC6y0gxq+InbkVrF6wcPI2rYuxMvFtJ7cOevTtah6eDUwAvgIDPZblHvr/aynMLsSE/KhE5VIQ
JfKlyErlZqaSYeD3ovzH6JCT6mfQAb8FtcqWLwyvGOczBBQ8S0+1fD+kOkSrBhzPV829aiwd0cc+
0NJjy7cRHWk1v8HpPTMcpYeEamHjAuZELFeROiC8z5xrtIbHYqHsSeZWdlzwvkPKijwvtS/Cu+DH
MvToWFi5EU43HnXQwnKJ1yPwUqTe3H06s/IIeSFK9zocqMJVL+WOTAOG6szUaLY4lhImkwCbLESn
f3giiuz+BK6c/j0yW+17UCH67lN10HecVGaUdG0ejhY3GEkWQJMndpiwTi4fXl2y9PceOvjn9mvD
+c0MeBk6ZyFTH1xWAtNvn84PGm9XQevBCXuUPu2Roln50696tDZ2HwmWSy6hYKabzwCy+nkhJPWu
gKrJWvW+jMO5Ac9gyYAWefcf33p3KIBe68kkhyZ8gDJVz2X6bRvTJbuLKlhv+85alkP7OWOW6ihY
1rM50SeQvtd5cTu5dSLpEPcOeeBmz/CSfufZK0jtQRxAi4FgC3eY4sfSOSpuGjVXM5aCRcqIEs78
qbULGK3ckatDrx+ocE9NLM1c2Qh+btwblodkhnii+PAuKJCM17tu1IQmehHoagXb0O6hvfOV8b0a
PvP5yMRLgRGDHa9qvjPGaP3dK6q8DaFLoEcOEx8gu29s99WZkAoQ1dMwyKAYWTawDj7ROf+uDHtd
uMa45MdU95mdCXKBuOvwej40czMAYsMws7omJGVQZAlP1SONyJvszjIkM5zOCREPNDVR4SVPkdcr
gukXNI5MmoUlxZaHa2kzxlcaVO4j7++fAr9tMzrYQwmLB4YcNjyLxsrGVVTHwR3O6hmwtLd6R6QN
PQZBz2DM8+VWfTMj/OD3W9AVfuG3DEQLZPgmBgtTCJX/OJ/xTm2oqFdZzOWB1hqmb/DpB7QqMooj
ytwabdc/YAMjigpoialaizLMfqMiRLCHE3PtvLIjwpeH+6j9AiTuff0xCE3p3UVhSQt6JOI69DX3
/Zr2Hu4JzwKaj2RtfBENy6qnTXWU2PKwl/7d6mH3OdxCXLNS+uS4wLiFYy63vihfd0hE4CJBZsOr
Xw1a/0di+N3Da982PAVW7ltkZwTPdcH4UBgdt05Wu3365+agykMFKBBGuO7IiMdefq2MRE4gDxpQ
ygjNYp7GS9yaJmBejGKS+sj1k/zsOy5H5CjCbsJk8b7XTiXUK4RgREKqkA3ERJym8BVCC2tMHn9C
OJ3dWzYQLMyn7JXVth+7fb5TRdwIJKNs86gxKnxWx341yogxeV6laphUx+KqdrBa3rLbqyQgiyAF
g4avmny9XmE6NUfL40VDAvWgxi3yvdLZ20aR2vf3mjUnk3uKeOpe136mPLx+fy6ZWACwVChZpJKB
TIwOvZ284n19995pqDFRk5bio1k3a+vcfeJX/8bgSy6+jlEixrvNKu4FPT4N/ioJs/Pkr/yEWnzS
brrb9ug95InajKTk9NNbUsuYGD+RiqVQ1SoYcj349SAyqa8NQomAim/H2ELW6pH26nt8BQbB8lR7
LN48ocdtzUS36G0H/b8fV1MDd1y7eYjDaS57jW9U1jyqQaYxCfky7/8E/IveDD8UDrfVt949bqc0
R9CN361aRs9i+aDHSnNcK5TJF/1kyXSjBza+iOXp7Rs0NcBJy1FJPsnHa5CSWfdsSOxmoXpmwTXe
8GJxjKIAAd+kvQLWGEC6c760ccThMCkWJT0nq40wH8t5ZYQpmHD2C/3UZqg7rEaTGKjONrY7EUVL
kDLX4oLmop5RlOMTM7BuQMXFBHXjWntCGlP/mBUTkgYgR5VPiU3t1DsNrvwg0Bi2Go4TnNaUd3aB
xXoH5n6jTN73FkyBRfkJQwZ2AESFwo87RCwv0eaQpUlK00jqFp+EmyPZGamvcCfLpF92xx/lhgQr
EejnpgQ5BXLT+t036NGTjvm9TIDFYMHpowaDbo5qUNXiG5gD1Pi3NThrJ+HgJgf6/QfLsT+790IV
HT8agGcY37CLgvslh3LJMdIu8v6qeP39nmGpDX8fzhYQq9jOqsmtjErIXqbDr7/b5hWx6HpvtxG9
yEd3daBRW4b8N3ATZhyltdEf10eDYoaENVABT3n6pEaYTD3i8Uc//obd9he7TxPeAM/zpNC1Jfqf
6hTwOzPcjO3iscjrw/d+Te0GtU01uUve/XWIoXWo1o9o8FfweAcN0de4VgU1HL12aJB1zITZNDwd
MrhvTugG7jZmJvqkB1AYpzNw6cvz7anwQaCIxVz2H7R5kqvW054NisUX+JM0H3LWfUjFgpdO5gnu
I+DAJgS2izOfWobaio5P2rxRVQnrw4SAdyTtDpJ5ddg77YUhG/MXbGifPgZQNSom2wRHpuJ02gVY
BM8bYoFk/2IbHREy/zyqEP+zMjEhp4NoednkH296SNyeJmq6OTjuxhwX+VzhCIeKOkpmuwNp5KI/
71DRQ+j6243uI2Q0hbcxJGtWKFSZ9o2jdBD4vQMKmhrlnUjzKflaPm74BT7Zwy1HaTrZ0wuEfgtW
CHgM5wiiLnWJg+gM7S+l98NpYSIjTTAZx9J9LnZ4GrSaNXoU9mZgUb1KzuZfoKT+vFDKzti7CxzI
3+w3PHNe0Ui84GFtB5ACSXDgxrbRmP3z2hJyI38jopU3vLKGGrIf4sRDsN+FSzKY3dYvYCnBPR8W
HtTGYNZa6QXO7okppTPq42Gx390mj37Ap4MjM+xSvZoBKQnswYszVLelvnuCTjsaWaA0oa8z+GcU
u69ojA17t+lA4AxUQX3o6RtZcmKmlLo964d0TjIoN0IJW7i1uQgv1ujcpOFoo4x9v4VhUmiQ+dto
caFA8TFCu7wB0l9kks8k/2fvJnimjXZQcZvC+ZK2PZnxWQwmFMx0tg5FDxWFzK/NnIC40ImU5eAP
f9zTOrnhLoFskNMEIT+9Tc5JyGkjX8HescIkSpQpILNEtlsozJLJTna2CpHLKbpX/Q+YS3C9acO4
VaKp8DOmYwjgPLE2RH+5enI6UWYJgUBOqJAlMzO35BV3FfuFAcbbrjcSS8vwhHA56VmUXPmmxbcS
sZwNcoYRAiMGHPpoemfCFiGzazLwNFuJR6aybXT/NeCCtVvdbhBuL0csrK/mPV6IhTqvB32cGgAF
HzTS0b0M8/esIH71XW4bjorBexUHGUukCI1lDkCpYizB3K03U/Ug17x8EGlQZYg1e3hPeT2ohlIW
sE4JIPjtsjRMsyOUuAqCkDKT+9EF81ts50auhR82k1nHW+j15STEBw/YpJTNzOEAbMaJPkrux6yK
OGzTMXQHOqsu81VzrSKyR8DxBwD2Y5eCxz7HJjRRp+hv9e/1i91AggcbTF3XJMv9tpPNNW0f1Soc
1DDtfLgwHRn3dPcZLVXVuO1vhOFNaytEXEJRIY7Hxv0BcwguDYHWcil9Jj1X7lm84RwQvMASwU3J
fHH+Bdp2oXuYQgqBKADxlvW7PrDJgyYoUplkz+SKM5YbGk3QO1jdMKjf8L3vPk8V9g9ZWjw5gL/b
kiTVVvMfgMvoah5OH0F/yROzv5BJB7xZNGmf2jMS78PMDq9gQXG5td4HOgTcNMgfQ/7utqUfToY5
vC7LJIuHtpArj7cbKi7Nn01Hhq/VLOkmpTSUVGQgBF96F3k2yxh4QtG3+idxgKEFX70C/nTN10Rm
fRAa59bz/EcPw7BmICSbkPOnWTC5n7pVFcbWbXGb0DxfB1OxNsAUOiZjNBaJAkFd2AX3yaNAAIIs
hAHNCjRU5OWCamAMkdmzb2mf7oYf46wG2fYNhIhnCnbWlrJYeEdvDGE2PZoB97AYnlJiw4XG1UgE
DlybAEFD7ABc7V5woR/YtjAiTclxRoTspY1jjHvIUBK/t6S0x5NaRAMwXFqkgTb6ru7sf7pqnRma
mA9VQGSf/WfymlFvtcA/BwlHUhIYoEJKd6p7hJ9X+FbWjQsMdj56YYSOo15wR0wXISZegTRyQUMs
/uduq2SESWU2aSE09uHzT/T39O8reMKY6ttTEfhK+MTwQ8fGFPQRbAtlBTtCTMChnqGNd0UaG9MV
8iHA0MQUHcSQaXYn+XfNg1z8VYFfJHC1VxXSkTDrnX7G9zmmWGyQOyOSR23DtDBy72YM+f5CAfU9
wkhlSV8Ywh0zR1MDXlYa6BFOb7cpV/x3s3onyNqyj6VHjEDPBEyEvcfKMEfvffi8cJOlqO6RTuuz
ZHqOtJnycRLJksa1/eGsnUKavzwlwYsvGg+hDtYbnY0xBUMMZiZ32ALdntYuHtahjGBtJsQFOL1i
I/A3yRZUVMzvT08aHgQ+LYxFPyN+IOcR2d1qCMGDUj3pwT/TVd6eBzRva7C5exU6CE/tQTK+Dewc
+NNS1T+JC0k+ah8hFMdLIpygDs6tFo2jI5NKVNL2OApmCYRXahB4YIMazo/m2doh9+D9dc05n/GU
HaPzDvfzQaPBnt+gjdDj4/lvG2iqoTJ5iLIeJHQYi/TupUiP0b5Cj4p9ItmQX/VdQvIIIOusZLls
v2PeOeebuXg1aTM4T5a8eJ1gw9UOdXQCvuuDtgNOCsziA6LJau7NyhKoQSYVtZ2CaN6oI6nIscLh
4brXd+HmvqEEQQlq0DPcV2sHn2Pi8OHE+XDtbEjg+kHCvjuGCiHkOmefYKoULI3gb0APrWK041T5
sAd5zCnfo8F7+MkB9Olj48nDXt4Zm7DaeFNftnzMGO+jPkcDhjZUHyqZ/+0FfW1//y2qcpl+PbmK
dKgS2UQ1HVkOKgZDdO30P7QXYNPIFZ6BIaDmalL/y5mCVaw+HDNZ1A7kN+3NPM7ILTrLGL0DE46f
aam5nfRG6h6Wtw5n6wup5DdryyDVCSGTOHG4i/VAz/ZvxN56aHCRv6cigyfBvI6QWfnrRGI/smQL
EOovBw7FhtaDym/XHjkZ2PfUh1s81Gmo9YRGhnnnwIfL/5AdDHaFGIVMkOdkvDXGnS3mlVSjocWd
ttkVVDc+lurHPamhIpDTpcBjcQuM7ai63ykmlOY/w56+tSo1ypCLoVgcypdyc2kX/slYkmoW7liB
IxRM+pg8xq87Gs2oXEf6GB0SdgjUoJuJi+upa1ijk/4HxmQbKyGEF7I63nhO1cywwuNREq6r03CR
/l2AH79YJPv6ZIE1znQlijssD6P/hGu9B/dAjn2mPYK6uNslZzRx291dpiNTmYg++j7jOKR7WiQs
YD65tcnWTeVKcKitJBz5eXD5RpbPewBhG9utRb1pLV8Ua++TPxIhlrnlboQ/LmmFfdhJM7zL4dxg
QthDErOThgi9B0HpzlYyTmofxKgPlj1RS8YVCqJJtfZDxKnCigOX7oe06IwKaL/53f6dYoIkYPXF
w1Zg/H1NZHA8UZnSh4qUA6K3BgTCMk4XoPQ/tgTNwXgvtAeOsX9SnwFlxHOZMZzC34HZ/cPPXiSK
qDaz5tqJ+gtpGnHEMrEHsMyIGEUb8iEuh2p3wWdJ3u0sQETYK7S73xJxEVMsslhAemAiG/4YU7Qj
NE4haOUrAtbmYMrVPaBJZk7BAqXRtzNAIuQ/foW5iKDjGB0jqbFIe1HvgWDKJNCvUU9ky7O6MOz8
RIrhmkW8vvlYM82j5FgFZxNJ/dt7pt6yz870ssu8iMwVE455Y6cPC/g8Og8mzkOlgLCywpoLTQET
MussUn6gZeSht8cZrB7h0M67LHdUuBVvEbbRW97aYyd8/VoH5qH1gTnG3wNXwdx4WmtyVez5vDvO
CYr7z7Jpu1VIXwowBceCl6p3iFeZcEkE3yctYbstwTWCoT1hWUyGT2++3sKogQHPBEGxArSbwFJ+
V9t/k8PugwKvdl13ycEVmUvg+vW1FzJBdyZY8I/c0cnHywDsEkbJexgu/JnLp7smou/B1D0EQ2ho
zEosdcFI8n3ETj4n15AhuZ3Nl+W+WUJUtuef4KzMrom3zNwlWKw0Qw5FqBGuI1zZjV0rVvNlBACt
8x+XBTlQPcK8cYhCgrsPO3USXJpqpsmTggTCYT8N5WcExUDNgucVthhxkXEEw4OrA9lzMlHxhLR/
yULdS7e9Bp1fnCylwIs/7o3gWA/+Edwa0xKwh0kE3XRPf3uk8sNrHwboaNoowykOioKIB85cGMxb
elPWvIQ/w3vK9mApv9KFFE/RGdAks+SIb513NuuQ9UcmFBUXd0yO9oX/yYQbiX0juAkwjUBWYRmc
Hl8L5gYkJy1fZaCQngH13PltB8n41m3a7E8vcLd+T3l2REsoXzBDnNOqvwUFKAow7T2sg98ruOnz
FCEfYWT0KwvfpzbmmOjRc2oyZxlorbsQMnfQm9/X8Tm99MWgoaClcsF59uGoyBc9KhuKR2QFgMyA
ICmQmhBgQWR7Lm+MUP/H0pktK6olYfiJjFBR0dvFKCCKOOGN4bAFVEBFBHz6863qjhNdVV21a5ci
rMz88x/gspp5opdXxjO8tWCdf3ARA4sPyDWyyNfsQEuSYVIsWRkfZFpPK80H7282IdkyU4ICzgVs
IjCfAUYAb4iJaoWBKt6lxmgQvN7ai9oz2hTttCA8AnLdtAjqmfSGdWicEKaj1P3DeT8v2Aj9fcar
8WLwxTLRUQ904pOEbJvB1x4eEPqTeVEO9DyOwPMfu44Bxv4P1UE5sQSDqq0EyXWr03FZdS1ijvzq
wx4i57AtdLnkUZd/T9sQEelMNTYAUv3OzL8EZoFKVopXzsA4ZB5gqdAPR2jpoJlq2wwwGE3wP5Xz
fXWsPZ/RsNaj8e4gssXR6YowDnn2wy7xvuw4Yo30Cbb7hs9IGYxZZfBsRVK8ntEz6zlLxtcmSpbp
xRiZDn2V1k7Ma3dbbdsDXtOQfVQIcvr1fTcSo8bt3pGpm3ZIk3LQ+rHYFHZrccTxFrznmSdUYXZh
V6IDVda4YJHglP+xvEOYgDEj05p4mY4vE0Hz0kQNzRudHtWf5quN/gmc0em9l0lULLgI2jk5X57h
g8kKaP0MwK6DZoybTl5Y65zz60Lc8v0L/1BoB7prcXjrA2xbDDwvCrY2LfR4088ux0EhIqJ/ZWKL
10OyV+vZY38rUQiP4HIZJeMLBoV/tzsVTQ2yvswRRmyAiYZcWSkjF4zz7oxjnEzoX1i8xbrV2VjW
kDX14aM3anCQ1tEpYyFPB8qdpdQ2LldMpCm9O7dcR1vNq0A1OadZGePLilTKvebrmpMXcq/FimG/
e8A4gRuj6HXB+vjnPVcwCt905zoB3BKw4LD+UeVmtONS6vYvV5ANBJtTQssy5okdB4nctUszTzgE
/um1Zy1nrBKzEcvU6k4tI3LQvYb5n/2bOcTKwo+wkIXKdftjDmG4gDiUctqzd3fA1Axr7MnN3K3F
JAuXlUfH6wUZBwzXhRltPK1Ssa3Mdv5wk9MD2jUkC8ZWhJo2C04cNiZ6iirQUO2VNFE+TMXjZZWM
elqv8cZ63UH+ZvxUVoYd6ejGKMdADyfukspEdKmpxRAKn7Eu+yitcLOJ/lvUIDJ6MPwal/t3Azuv
dIN2K92JeAAVPcSixGadh50D7iq+9C+B3f0R10AatbT/4qOGq2+U7xIcAJH3bx4LmNvaji5DeU2H
jZnn88/EQVSiYGHL0oMZUmZ0zAYGYDXoDkiDWBZfm6cfpx3J56VAonQt15mBIOBB9liP30qFFLEq
8D4/K5k7QUAfU6ixT21AANwjMQYuN0ykfQhGOxmysWjg7qMCsk981RtO30fRmo+lYJ5U0kOBH4ne
AoC3xyOV7OsXdY5iGEBk6M829w091LWL5y40gQsA/D6lUeEB1eSLPkAlL7e9vtG/I2NDyIRkl7Qc
Xor2ezvzZoV42sCMtCfvMZkPT9POakDuAeiZQr4B4nt5PMrICKDJVRkoXAU24DCVUoGGbA/fhPXw
Za94ZTDAMZUOC1dk4q9GGzk7S/YO8I+0nIB6LklGeilj7OFvUvcJ46VMsbO98c/g7SEghJ34N58m
Sih3T0Mlw28MOshWNuap/P6FYs1bLmO3i9preN6NqvU/Yuh+D++Qp066tfyllrX4OJb4g5ywOsFf
yD3SZTEoNVcoXtG3n+YKSwfSK+hySL2YHqLpvPaxH4fX+RNzOkdoDtMMKEpbYgGOcfiHJX+ufxdz
Oi5iMnleeLZW4KMTwAiG8p+eGp0XJicZ76yklOAHcTfmMB0Vk70plVuu/A0oKy/JfiqC+TMCKcIo
VXo/pmAp0DDXc3Oyg5QtMY99Hn0uxU8SwLsG6Jjss5LLbD5Yg2/psJ1aNujSJX/125K0iUbJ7qBm
Msol7qoaC1nAz5wtgvGWO08stGmeC1Wv0R7sII0wt0r+YX/G1umx2/RpMIZnTFA30hJeqrv4Q1qD
yp9/sJfXByMoTgdqMEohQqHhCN99bhZZi2EnSoIHtsNkyXI/pj7tT6Pa6Ik+VteRbLx3H40Tosxn
adds0hApQSBBbcIswGIMARTbIJQjcvsE2OODlS5e2PIVMNdMnEfmpDGYbH3kIzj/fiFWkU7wxwPC
kmAOFnCHi3GHF5Qa3aeJXQ5+MvKSSlddKJL7FNKaFASBW2TcRgeLTTEU7oJ5mmvwL5BoKA6Z9WtN
cKLjv2UZy2Zp23z5/8tUoLzKFAZ2Zv+IWFCjiZYFveEGm/Pznm+KBA0HXKYGmhQF4nvKI5LrYM0/
k4daPxwWtOd3e7fr3KW9ARFpU9px2arTCXHdRnwEj4PzNROssVMmYIkhSdilWFIj/rHuoY67L6No
tewKLafkMZiAlqCYrDhvJL+ykfp2mf2K4ytMyNmnpzNWq+EGtholTBHx9t/HisfDdDnEgOzULOCK
92ll5e/PYKaj4To+ia9p+TwOgTmrLdpkAbDOG0cmuWeXyy8lCxQy4/USVITpvLHWxhzr7NIDuG3X
qFtMDj4vOv/J6iL3+m4O/6sr2Hm+3Eslk5fdCdRum+2+E2CYpQ+lDzf6wclTXLuu7W521DJa2p95
M54kS17TuRQfa5X8K7F9WF6f6xDexsOgVcidR6v/Yi3HIc08+s9U818Euo9tZ/TUD+564uR+RH0f
M9piuBZNehboLxyLccWaaMTeRs7SsFSKAUNy9xyxGTG2Bd2o6Q12kd/1QMb498quuEjWcYNDifZG
JwWKzJMmusBDMn3k4Nvh4Wmk84RDeu6kF79OjGNucHKj509wObNGgLt6PitC5zbRHZ8OjDHp0Yot
xKYtnm8C+9jLojIjvAVwvsoNx+HqMIG4LkzQh7cpnZERhElgb9j13rQQX4Ja1zAaDC4NTdaHswdY
9YalJ6z8WXhzW89nfdTazhouocAdT5bwMjF8SAckdSpr4CTpj5hrE5nofQs6i+tBFcgfXrR6eWMh
u3bz2TXWLwNGFbxGtEvYWdjkVue7zS9yb4jEhqJ3RpkOQYMh2aq1tueA5jwFsE06kHYUuYk21r4Q
LpvPatYSorQn0yuTDrMwCiudu2R8YxpFJ14Y+UCPT+jSTkx0SFbLLcbjEDWA3q2DD4b8ngHEBYzU
QzDkF4oT6Ql5vetXrrN5US+XC20s/oUJ7J51YjMRSKUnxgC+0RUa7y8zeTs1r0EB3+Ibw0q629zb
sMQrxw6aP3zZGck1BtI10N3SP4YdHSWKzPfGgRsAmaFMH/mMowH2ltLhiTAczbGvwymtwPq5fmp9
cM8qF2CkRRRrR+TaDM3+ywz5pDa9rsnwfw1uBnZH2ufoO83er3B3C/FDumt4mADccXT/QRAV8Rke
D5+ghAp7MzCYZBn1Np/j+5j8jCrRfc34WGEK/vPTw0SMXV91nMJc41TCcLxpM6j3jKLFZhLCy+/Y
iXV5zGwuF/czDg5GJfHx+zbgwQyfswCG62SoVWyFV4mlKouhfgCqRDzN5OkGI9o5Dmq9arzufddt
9Xe6UKTml6a354AtTEb2YfZizSLgmOwfC1A1mtVsmVz289TFbHmdYZtNpX+HJ4XWZ099IVMBzsHg
QSoQJxe0nuA2/ZgoVQ+lcKG/iMFh8brbDL1IRAWTOuMyabZ8HIil/inMGfc34/0I5VxsyMQ3vmoD
yA5EBTpPXUTsUoqe96+KziC0f6VFCloIwBpJIerMQXGkjVNtddcAcS//XdoM0cTu0R59nA5Yk7//
TvtwkDl0d7s57G5OQfZpzFTkq2qkdXagvEieDUkUWD2rU0wwkL+8obseRuLUY4tN9iZVnFoqzUa+
fKcTGTW4GGzlynylMCxpCJa0BGYQND1S5DB/4nU/6Py0fcUMlBuQrZh0+8oKZS+vCg4W9FFVh3M8
o7FkysixCASYEBg+AUXd8auEQf7WwW0cbVxpPpQKbus65E651oLZWkGLwGDCegON1nRpTiG30lzM
HlNX7Qlg7c68Pya9XUE2lM3hu3fMTPAO7iy/mUDG/5AJnA3MfUqjCBFE9CSR/0H23/wdNi5LQmyC
GAJgxtHpwX6B+l2v6woc36hgEBq97euPBV5mtcxQGWuOf+smmNLGFLYygCL2FRrbMfwpnrbF3vl8
k1/9Uewlo9eJ1VO57onviK7GJEERN7+7mDco6LE6SKTV+A2qIpD0dE7boex0IJvW2SjhB9cZMike
9Oe06ShOjNn9bivn3tgC6iaEJLb7dN9uNqS5q8AoX8bfCq79YfrXxwSl9sYrQnD07pfwFBtNuihy
7Ty+4FFCNsFymcFw53ZGs0lpgwsJTVxCckx78MhqtKf29T0jSEpPoUpumZqXxHsr4uL2ai1Qq+mg
1UH1h5ivUDU73If6iTvhG3Ybunt0wKeaB2uUGz2pdfvSHunJgtUgbUoli/dMYqbc+B/UuvhPGEgM
6uXzBEvg4cYdM5GJ60QGYdETw7Q2l5k1/YNeQQZiFz7qEtYbqIhlrk4nk+6k410ov9L/CKiNp9Tm
CKaYXeULvzRQ0XW8FKfLO2MlE98KUiraHnlaUCa5BGRvg8teRsvhULtcBv6lVaZwLZiY519Ye5IV
/46gX5d00PUd74kfvR7eBtjkw+DNNBgrcspuozNkF8j9vPZ0Bpel1lZLJJwNcwQ/SCo4zT8ORsmU
KMJexNWU6gyOKwr4gBono7cu4J11IMM0Zvp8jqP8amKeGo+XAQUFRLI5TTPnSYfwL4UO9dxQp0ex
x4grZonBL+HJ6Res68S6n8u0S7knun6gMKJ0spWBfg3pUnB2gQUMqTTs2l2R6TFpyjj3thxfNADQ
G785w17JyM/0KGclHgisi14y4c+l/nD+PwxHOaJ+FU7R0cMnqjrwBk1Kb0b59GHxPiT7oXawaRA5
M8hHD94f/XGz0F2BWLJzmeEWcnfSYy82XHwywAkHDq9qNRFDRVNo4FtunUlff08nBKPtKkjsHrJO
vobQIJ5hNj+SxMlxXh0WwHMlv0D6IGaHYCLSClgYXvDgmj621W8OC1Me34ARQBK3lEUbxs/0zDhe
+7D9KnaY4pCYj45d2hVbUr3FMgjXDPvVagRcv0yFCPI3Woh21yU/vjJf2Jd+dGTa78bKhjNy04LE
gIAVm3wV/U0bOkEue4GOt+nYDChfb7bjF3YnaoXzWbI1m3gTPXw3VNGuS82387FBVpVuB5xmaA7m
O9kXu4dlUNbcfKoTHhBDgFWtsYRdQc5bILz7S01wLEy/JlirlVo4flvV15chcASec/3nDS8InYY4
ju1cqoEzzeCEna75S3u7xWkpNVkdWPIuaPbYRl+qr5WCv6baj8Hlif2H9sPv9YcPh5hc8Yn6WipO
uYQBPbY/I4nNV6qPZPcGpq440UTFLNbvGbmxpnXDwJpfgAiyfUuM6LPxGegygfc65ioo79mMSjfk
Bw/2krkf4tLC4qZ13w5ZFbQSSgOdBidiRVs7n8A3DnMYTL3A8iJiAda/GTSQyPAOjcnGNb/jiiyd
3P8Rs9Xi8m0FFG9prvirdfhJUKjgLJCJfG6C8zYqE90bP4NPRmEAVnrr2zdOssUfhNqVfxxqx8Fh
3dyntd5hJYTvrt8OtA5UjCzD2LHHPuUKkWmC9aJQEs0znIeBy67cxU5kjrx845oRbT3LIpRrtjzH
lhX1K83zrO3f31hKDSzeGt7gq4kVPXBwNf51YQdxvNmQULW10Ql+mkcCcEir1GMFzDHGYYFpN+tP
24lo2V6K5x3TSAKPXd3vK14X1JD/4M+KdBU1xu+l+Td159PISeus0OljabuuFpwLbLFxGNaPb4GZ
pbF9wkH3Nfuxtgf2Y7/O6P9/2ntzPOzU6zFEfxE6jh8vsHUchJ4hITtbC1y6IDcI1j3ad4OtH3u6
hO2vbjA30DkCiMydTPcN77UjQmLqjXb++mh3FuHa4ZJyI2owzjyD7xr9cCgGDP5xbQ1/rYUHP5R/
1fNkEKYH0y0qMc/XMl2iagMP03JrIBawyhfKzDL8qq9H2z4rxoZPN+OcnY0iCD2M3Q0/DN05Q7v0
J2kup1WF4Yx220nABnnmQlYi4mtVFLjmfogby4JYtFUpTYdAU3vLO1wX6RUJub4y++wXevrgDEZ+
Y7WOT7OfKsKfdPdFYj2XrVdekOq3MzxB2Z/y9OjwPRm/WJXonDk7gOIlnqOZ8Me7LlUTzDv+IvKi
/3+KdcKHwY3qAWOKpDtXroRBKxvFMRaT9XYbpStodYlG2iUbLs7l+S24bggF2vUdXAa1XnTh4wv5
KITVxTlibYkom6ImWDqNJauALpdNm90/RM39mLLrymEYsVJVNG4rzaVT1sPG0qKJZbSe3AtDDYwX
jdGiJTWeY/3fffTC4XYW3vW+YEb0kA271D4ufYdwpB8MT+FrVBObCsBcxOxka5ojbw6eYUrP5Vtr
l9jUnxrHmBctpJfs40Q4qiTteOCjR25lYVTse/FMhZGD/6gnDfQ5fhzmwhe/DcPwPP5qXuN4xq1r
M2OunVzrTDl2i5d+dJ7+kZNLDpH8r/HXPFqvvo5mAjMGVG7XjxL4T9xYBKuGFiJxuOh2TKXnKND8
RuSqwt0GnUcYIh6/2cE+j1agwOyNJVEM+2XYSJT7oc9rhx/vQX488Ol94IxpLNgIrBPFwo+2PFDZ
YrwbghRy6+DwOZnxKRs1pL3JDHr+Qga+8z084ccaRZX9gjZOheZ7pCpMAQkFf2LwnvoQLD3BPwmc
5rKMJJ9R/mLRLs6kmUrmaMAsxYAv5zW2mhCvYIzCxopnS8IFqzUpOgthaAM+CQxe6WJ+CH1Wy/t6
gARBnP80niDNCd+zkFmRj9wgmoV2sepMW7r7sTkBB4P3RXCins3Su5Hx/7X+4mwdbIsoDDKGdmqx
sJRgSybicoTGkWs1WizhuT2qv/FTLGUrDMQLio8ZkTZNiXu/i4U1WmRERoOe/Q0uY+8PO8g+IyBb
LvsHWm11a6mg60JxIYDgdMcwjGUXHdU/2dWIWGQwrRjyqoMGJid7kV99B1jUjmk+xI18iR8BpaxP
JrN+scLjtHS2AxjzlsFnf45q7EFUmUlbeF+YcHfTa+BLJCiguY1/nIr+xz8iVdnh6ypP1G88Q6E5
vnmPzQgz5iEk8y2ZP9yPIxYwL5gdwuIYp14hV6B34cwbvjF1LZKnBo0X21ivw9peQO+QBPVcGKMO
L7Z5n75a6o08fJQfBw0yxfaxAfrbq1o3jAG3l63CSZeu6X+5s/4Bja2UqXHVZLzmYAqJ8Mfz0WcL
p8DjTfoBj3UFrKtPkE/39TjKYvcHeNSGnUw/rrU1r0gmqrRusk8Z/OB7M70DiLH+mLKBn2hOunsG
4ERgDMffBqQoqvgDbnAn7gnn7fg5ARWJdSx0JzXvIeSAgTgYnQvRFfq3Fm+wGu2BVsRsVXFBF9vR
hyu6dJpyKuTXTs2aUhF0mMxRi7twiYAGuvrw2KPwlquG0vNj295NcMlFXDW5O9BZPlfvpXdDC/rP
RMultirfEhisD4Bn9OHyfP753FcfqHrTwbzc0Sj4UKMR34Mnsh5Z5rbY3qdCLh2HfGTJ3ZZdA8a7
QPDixQIJppRVIvlQMSObL2DJSv5sf7GECawai1JHKDEKS0DMRhu22jZqWeUpnQUPOJaBhQuSc1/1
HHJekC6nsbXtDcWEzbOkGkj6MKvQ+0tnEdi5sh4cl7pzK6wnaj5sXlF8FS0hGr/SRHyFt/7wpynU
Bu1bYAiqqwxyXT3F0xChB1FpWuM7+dInOVhkw+mTbj+W1zEMj5DSHIIBSOnwiy/Hx/EHMHN9neQh
/DNov1SWP4EDN2HkP/5Ch05CvVKjbj+jYalqRiNFMyjnmIzc5w7cNPpTGn2CUgr+BdhBlv2wjzl5
II428MZyPRt2P8wS9h1D72L5brCe0iTuFJsBToC51kNsJ4OEFebHenV/ShgocbjMLaEeTPmUBOYD
8CoDSz6ofTv3Iplsl/5yw27tfgvu8OyfD6wbY4nN1WgYtB7o3acx7y0zfn+GD5ZQFeywNl0L+pWC
4aQFCBMFdxAxq6kxSd1BAiHLrDFcIJXDgClBKuF7081geSkdNgeEI4rKUbHqEM15c/grXJBs5NLs
yPCm0Wc5uTOqBlRV4pisEA/K7H25xXgGL59vu4kN2DDK9IJGK55joRc72E3UYIIBn5/zOd88fAk2
PehK2p2pg2hC3tqWdTLB7NIiAXkIc45crcAkYMGn0i/xCAW1iMNr+FnDIglw52WKA9jh1QP4F8jX
hmGc8Yr5jqA3REviteK6v4vMeGfCHtVA19dShTU1HcC4qLTxD/IPQhFy1+l9MtWFldDF8wljJGkR
Acqox0tQIqZ1xjjOJ2OfoFk25rfzxB12tIRIcOibuE71ZLCnBNDezwjZpPwrDGRsWiTfKttgtAEV
pZhXtMMh5iboQwDsyw0bVERyV97xD2QuvYJCsWdh+b2pSJhnXgE3g/qDR4Kdn92vORRfuKrwlcg6
y2BaNGyBtE3HJFaGy8ofs4yQFFYoUO4nX49TGxdTEsgvampxW8RR3Tt20YaAwXIkcZ+0lsuYya6I
GctWpx39QnhPl6KtmnKVAKmqf3NYHiRWLZSOUKKRn52YyL9n8qijjlcBpBd4AOq8xs0HhTtUtusF
NIRu54RcAAz+9XZZZjwnDuyqjq2SjfQ2EkTwULtqLYZZgfLpcXyCoxGeIUp0WG4LlHIzGtUIqlPY
7YNhgBUftCDm0blp7Vve8CMfEH95TeSDM5YBTfk6LHiWoCJ9jS6Mdb35I/4vF9XlBh6LQdiS51QG
pcmGydkOS/qJyDiu5ekrsDxJgLfMYHCCzFothprfHwIYmq/SBoevdzShgg2GHXYH0/7XlOhEjfkz
KIJ8r7Dod90HBBGGJ2jKBiGHsttmwwglC1WcsSpmf3+yC4V5sl1SHy0ZjhyhnOX7MiJYi+mgI5Yl
j+OjgzYForE2WjyIQ8IrvyvID54KfoZH9AWyQTFLyx6iOv7ht7dlV4u4WdqfQOimwwSoDzYb7FbM
OfkTgKynvwQ/+NeWJSk71DWsxfd8VUKfFOPFe1tgVE81lwqa0kTK2bWgn0qRLzU+05PlASrI6AyL
503v2dzob1KC2NCM4leFEQ+eiuZTZKt/Iywdqvx70BBfU64exN8ehMRyOjCdGikpG0U8y6HTPpzw
uWY9gFENu4Fca2oLjKsWyfqw7EwrNw05Ce3LqIWdCFGOSxwMORn7S0ImPiYaZj79CUI6bgyERjey
nr3Bshyb/AWOhaGD70OSnuvcLj7+XSHtDhjjHvQLvasQcHX4su7uXIDrYl2pogFGIzeepMG+cEe3
AFvfdF66j8ZB1bq9FeavBbThdWRD69Ox65SHFowCOv+ISjOZBkOmffsxo3ZDqL5y9e9doWIrgVU4
sU3gSumcGxZ5rFqtst/pG6PJUD1V55uVXPc47BXe9QbN2zz4F4CXsXGpOI2hdPJAXIBH1iwSFG5z
KmOxYDCa/BX4cKBiFB+ICgPvUDmAGqzvRUsNr3QIpLiUZrzZjdIlhsnYGndv3JioBr6InYABBvNt
vqEhKz0arwgBkz8yj3k7rUpoqFN0lPevi9CZgNs0fBjNrLwRwNXrk3jqPPGavgRUl5cBoU2vuAS4
nDP6PmUlGGtMNDyEyF2uqQn9j7x2lLKqRTu47RHKQuproVeQmsVhZbVza1vpkaHhYW13poBGLAzz
dDPRO0P46QEiZHWRgSZrz5teMXRaCiu9WrSN92mc1xc+NmwWvd7GDGytaP7I2xE52wPGAKAsAan6
h+hKdKjy/O5GfYgj6ECv0ZLGoHW7khMUQ1dG7gck8HDkOTI4gTrhbszNzWD6Fsp6xMrtRgm/cudo
Su3EL+uSIFtihOY27EUqAokM9cnPyxM7npjkcslcpLDkLqG7iLXH10tcGHiAtPpoZKUT2C/qALaZ
NgISSllv/bMpkdKK4jeNN8+P1QYceBv0zoxwlLMfvhVEs0B3eAB9SPKzxJgV6VgiSZKUNpVCw2fB
iU1hVnqemohJs6iQc4/f/BAoBcccYWBjvumEzfbPhLwAug5cTD4xm4UAj/uRgRtEB8BvNJOM0wGF
xqKSb1h/z9+Ulo7DXoe6zPpnwm5/zgtj8YuCGsLU2Pp4Wcm2WQbW0yhI/oKG2fQYzuWaMjwfWCML
aQGL2GUFs1675Odvz6OO6LHfb43Dns3+30YmFsU45Q9DdMw0MrJb2TQRDziXJ8WhH9JbkGvhNaZb
1QIuNfg8r036FueyDdhjcEQqmTgB3rOxV8F/cIsGNYWK0bLUFodrsfzp1Veff1gmsj4BiCfCiI73
f3t0jLqu/74HpR7TvnU550FbIzriSdRS3ZUCD5qR4hYUQAQ6ghlce1WLR8K2aRVz90mFb1D7L2EH
+iO9iroQTj9+PDtnu9fu56BmXPnl6lilehahIZmHMKIDQGRemzGcslJ9Y6FZayODPqHxSvf18R/Y
AHOsTLIlzii/w5V+qT0/4r+ENK7PzY/J/4sRH/IsUMv05DAh1gl4WyoMKqrUZMq1wpWJFqLWfg+K
ID6tQl3g/QC4ZEBtTpxXSlmLzXIcEN5USc1CHyITR/a8a3/+nvguFPMuIDpXApEJdsI0UOcDxD0i
MnWFvr5rDp0JJxG4zboeE494wN79uSy/Atd5By7weMth0RHhjfsf0vl68tOG6zXmOJDL9IN8+N4U
JYmtwThkT87n0eGe7Xg3af+JUuKjOY+R8BHP8lFgCvKS0IoEBF+YRV06XeiERoebmw+VphBKAn1X
q0EPwxdKGn1q9Iv42Yabjqfw0MkOKARRYC9DpJsDKxlKEWfXFK0yFNwIYKZ1sy4tugFuE5BtCIfa
TLHrrKwu3gqKDplbPniQtGUoC5QO7NEanLfwKGDfuBnyjOL6egTypjLDkL5pmbuB5KTskDCwxMik
MJewD4FxHWHo0EgAjl469o4PjILgQSPooM07E9kn/vkdsqo1StZ4qK+4bWmU4cvf19QzFbdrUCzU
lh+kUZzcg3SO4IQKOc+1or4GalTTRP87UYT5ycWKZyGmmd3DQqZNTY+gpparB6H9kVAQ3AqwAoDp
YzWNtcmG8s3V4X76iWDsK1+DkahKTb5zwWmQGDISaPxx+8oa+c5PUlFTPg7sQXsPP1bYcLA3NWAm
NfzU25DX4XPXABEwqr/QkgNVal4K+MsS5S3htziktbtxjh89ahaYWyXesK3uJh01WHG2Xoqt1QkA
5qL7B2wh87a95cHcQjbdSEUuT6LGQM2LkWRzzHN3ROmoeACQfibP2+5W0dJFBNpOxfj3n++smdwn
+mONi+vYXQ8YZ1EZMh9bElVKdTzJ6EdBaUF+ve7HkllBnWC80/xEfO+6AwPEOJwxgR0Xwu/LhMj7
PNSAziWCMjhPjn/vE9S8JFyiF8n4sgM84huxoytUKc8rQI3IEc2L167UkwxAFxpn0xpe/TBvRwTF
rVGUlO8GRCbqaWtaVpxmeZ/AvRT9UpKF3wavS2qP6c88r1sJL+V6vrQjewu/nAKAAtOygQKCVVQ2
CYzuZIxPlupSlTvGZQHLdPyF5IxtPVCYqsVTozMbBp1ZDb2P5R/kBpDDo/wE+b+GEkCIIbMngc+q
3fwxfwrop3HYFAZ76n2+2LPddJFGSLGUjXUKX3MwhXE0IPl4jmPbj454zUNWV3Q2r6lKSwliLICg
tugcb/gqvQVi1oX0BKKqgPmBau5Xt5BW21f9cxkt8usdZTQXDoJFpzsrK2scG+/rKNbzK/FSIOCk
Rw7Q/IjRUOszY2AjAIbUIALbglVdnxhoCFKPaIOp4vjEstca0q8gVUV0E7NjGc0LOGqiqN03RO4H
MKrP1uC9kcDY9su+A53NBE0RMIdc30BBltyd6MmeiaWFkVwH8iLJeMitzKrJIlYGixfTs+7xQRlf
/3hrdOP9mPoyTYtvtE02TElIpFbCGsGzUyU4E9UeCBMcWhAFdh7HVmerESf022jZ+SzBM1wf6jTF
7G1GJPGyDurqiQ2/Sd6x9ceqd59rfjUiPvs7u2Ya81hLecSGIB4gw+XUiJqrelhUOqiN0Wn5AnRS
cqWAwD0cnbA+IfbUaUPCeMDrH8zKsTX6h60Br3iit7eMoQpK9c4NH44Fa33xO/LlvBRI9Igl2a++
cnHNiincmdi6kQUKbZaQpTG4EJd4O3QMNh2j05hB7OByc0vcHVeGxV9CygfWjIfF35+qSd8cvZSr
gR1bAy5GfXmzebbQ57EUYTnz29yH/FU45l6BswKAdMAD2YpnwQ8QfmhLh5tXYjHNLCIsqM74z/09
Df79iROxuVvwqa+Wb8OKBjt5y/eMEeRRukqqUqxfL6o+SMzrZApcywHLuXEJ7B+Yro6NP3VK8w9n
NgmcCcyknQXLVhhta8lkGsXSwH1Ni/0RgRzipSIkxeHMTbxgsASQ/WjDCzGvvEYti0ItZNqIQ0oc
TKDvGnZTR5dACEptxQZTuhObSefUxV7frTJrBxUGZ3O52P2n5Zp98KXEOcJkbJl3ochI6VTuIaoR
GyCXOR2wHK9tVf9nihLY5C+Bgl2vLvjDExnRxL5UiKtFCxYxgbgrXKiBrTWmiiUAHpItpGJ+pmOf
oIHT9Kb5YfkbQk+LU5PunIqhQjSZNQMANjtE1Ii0FJzQDsIGWkdxLE8xYyUTEP0+qqnWfj0dqApp
+EVxfTfa+2r4jYqJmRTLUoKyddC7o/axCG5uU7NlTJSZl/zshtcO2cPkb2cUUX3CUP4I1HLfYbny
/pNv8jUxu63X3aZIf9zE6dwWI9w10H+YTxmxQ+JAOs9bC9ZAzGmlDkI+a4hpGJyNFpL88eu7n9b5
3N33bDwkngd1ki3Je8/ESfsnSAdv6/vwaU6KCqzyHjH04R/FSSC7o4fvUyB+tcFdCG40ry9Q4OVR
wvnS56BmwQnhR0DrCicpv+g/9TVzS6G3xF51wLDJE0elw1d6vevRr6fAGRHOD9sU3TNNmVbo65Cx
+XVCmca7IQmLEVV/zj48hjCGP2bSJYAZVArGE/xXs9ZH5+2BQ5JygCbxKa0ohk+JuC9iUo2oSbJM
UBXliML3uoYMVNb6Zh/7KU0fLXcAfT+HmHhAVXqVajAaQ682v7+ZfMOoXg7z+jUD0QVWHrxB/A8f
rdx9qd/eBzYmxxS0df7VH2jDaPkmaKScpj9TcZB2wPsxiRRnvRwZrMI4O+UCYb84y5T5Bft2LNgk
3b2YAfwfVoszza6oQRw4fPiO3enX8MqJ8KKnLIc4V244GY3E7RK9sIR/tyMdCt75k9gtmhR57n+1
c3mYcc6+KW6tR5tC/WGT/PQdZlGHg1mjsOXWpTjhkYVmTZNI76x1K4RS+rXXEer0LpeBpC6HbIzZ
75/Pnyc5eyq3l/gRgfwnN0SoX/xGQs+QHKkOW6qFZ9D2cDzRRvGZza8DxsLsXE7ArQaSTMD+7ebL
FW87/2tiNkXGB+LsfcV9jlx6N6LcyLpi1KvnEoW3OXpQD47ZYmDexzZ/4h/9scsES1Omh+oU/yIV
8yiqHutVcssLGAOcldpxZLNuo6grs+Xyccd0D/6UsBbe10DA7cOUOLg5p3Nj+cDih/lkv/XZlq8f
XKB1n336e3n4iqPc5ajaYqkW7L3yE9V7gASF+yxb+SwicawiRgEUS3bu9GY2Aw/HHd0pNOByxe7J
5paTdAlOTdq366Qwqz6PjUrpE2hJJjfJgGhe5oBN68cYJrO84/fNPk35Z/fdxJcMARC7koqFg6r7
vxE97ALn04FYD9cgJlQj9pmVplw7ztcaYfqb66fUbaDIPDPNrInZ/ELw74lpHFjTIXSAF5mBw75I
OkYE/0MbDJcQhDP9CV/HywjTM6oJzVfBdvm1yP0Ey9IeAd16mc+7DW4Q/J3uKp/o58NqSRUT85h1
ECRbnC0bmPANdjtj2Hj/sXRmy6piQRD9IiKc0VdmBAQRFXkx5KiIOE+oX9+rvB0d3X2HoyLsXbsq
KzPrAEvKbsZyu7XRI4CB461k4/v3dP6glT8weSRaNd2LlQaKBkxV3TrC+4U0ajfWJ3t0W6QSJNS0
OiixJlVfm8CPGXH4ttLFCxN1dO7W/Ru9oPJHMgtx6Z4+PtZBit58Wl9Vo7ezIxfSqjccXw0+F5cb
PCDJkVfL2yImWiC5KrCRowVV3xz2L/1AbgWEl1/nBvcNnf6jBBStC++xaR/Bxo/6lIIPqsK8JNzo
hP9txQBF4UjdvcbVnuypf28HEw9uiTZE7wXR2MF0wp50daJbj9N0RIen0HVOZ1IdxdanD9jm8JsH
0eRokbz41IbSfL4npdgc3IbMSXtML3aFuu6hr16sA8hJ4YnVqi20krhrLqbHq4HFHd5+K3R5sh7L
kOHqOcciBSqaPELcvPAjJnnq+vY+Z7rcCVNkgJ1PpdeTjzss1qYUDuGWPKqtjybMvZcMYTx82NMd
PajlUXMAlkRJO5qeIAHDRHJGi1ZbXwBGP2iFEa7GLI1S9yEvcw0CqnM7+l/agJwRC/E07KSj4RBq
k5C/MRGk1udmcvLo28N0/N2bz6ZJyT8FVaWQ79mvnv4AtzqocqIIRkXD2t3qo+9WWACQn96ZGB1T
pXNkONsWiQTUIr7ycPiamVPduXugbNT6DqXYjz433Dl82cri3XYV8xK/zMSlcoi2PKF7OJlwGTQW
8MbgFh2yd5fR9Ie3W/I/vhA2Fq2dhW/YHMv4Ejo6P287lFJD7HJI9cmHwRyA35GlGCKwYDqBw5RG
unQccQSOUutoTGQdrciNShCTIZc1OQRe8+S/8CTGHoR2GHaA24YDwfsSv22megM2cEvO+RWzBV24
7LcNuMkZ3v2Dap5H1MJVU4Mk2CHSAO+NpZ+heHx8mh5XMGDo0vBbwBgSIB5K/YebBCqGNzOUK5B7
iFDaDb2OeKPfwHQFq7ijKxJ06LvmVQDmiIBRjmE6PtACvLCh1jyH9ZgMCoQXlYUIp1n75ZMnSadd
YEROAa1DMAbLu3LmXobAJc6WM8dz9Mm/sOkU1PVrsGm96XpBuo+yPm47MZahIzo5k0qDZyfQBW8B
qb6rDRv+g/Rgom89BSm91QKqiKADZw+jMZRuWQc5qpDrnJ7cCW7K3Zmp5IjXD3/adGFwZUMg+wHj
03e2QebXtE5ETrY3DoLay33Gh4j6p7ADxkt8gjzriQgsP7W1LKhWMiOwY9+ED95FU987Rr2z+bx5
fSW9n5w3cMXVrpvT3WC2V+Ly4+NuIVTV7UEv+3yT5WPUObnSLHDG8AontGsHC2D2DrQ6vRgk2/Fk
C6oFk/M5n5zOnNHKKd4SRKItraDOc1SF8EmXHVcGaE3hBu6GO7PXC84P71bZF6gZ+Q02WZclSzfQ
q+hE961JJ28A3k4Jo2+0QEtCyIcMXu/kCgMUd7iMbCffQF+pn38tDoqDlfmyH3rx0EU4f4kJW1tO
KhAtZkt1tAlyF7B56EDmYDbkvcAPBv5RrD8gKlJpkaLA+GeAFmFxO4Mkf3V++TAJbsOTthQ139Us
4QJe3aLWLtAjnJIUk1h2pErrXJlGDbAHZWhxjH41DGXskMIORwcpUO/8C7OGigTtfzBEncAcbJ/+
tIV5BJH1Y3BwccRXf8PRg9QEHK+BVME6TZ3pkGpG/L5GnODDyY6wi3EAReMIPh7oPMGKlLoHbNID
9gO7OQGr3WFGwPHHrJVoXxqDSHicRoasPoA264yfDW18no+3XMkZZICdsHa2pzEP1oG2DmM/+2Cj
gm25ls5mY1hWRDoiBIRWBE2B51FXEQAJ8zaNhjF2gIJyP+rxmPlukihcHWSoImACuHHEwEK8gmA+
YEW1M9D6ZcasT3VCLAB05SKxwJIuLMYhWiH92TdzaRiW80DSg5VngDeZIRMPGILlnvxvwUgPB02v
2WDDMLgBOQ3TqzSsfC/GgHnWO52xY/gWjbGDOOhEX79v7rv6DHOfx55q6syLIeZ3hhjMc8668YUq
if6ey1wF5ht1/wIR07lfZ7OE9M+gdZp2Od/c6wcv7JJ22e3vZZ1lNJZ+B81NELUhUSSngNXrBS8S
VBrnvbFA59x2vnzG21G9DaFJokzbuXw4IQlyv5Vhx0RnoZncjNlrQUME6RQKIpW+OTcCTYpEhmpk
pFdASqNjt/9eAxrQD7rH8cAx0mrESJcEYztgcAeP6scE+2L3GMSwzMOWforQh4qAApEDLUkAx4FW
jQKPSZT8WOgyp3qvYV1+xAjY7S82n1rbxGfsotCdYO7EJJm0Hne5mKphAz52I1HB3Ix9qc2QW7HU
1jBppiDGAE8T52CPe6N1J4C+TyF81rAS98ZOw9lltGpz1VVdGnI7+2z2MAM7GO2QRgifdc8sw6uk
bwHjIst3lOm65b6wZ/6NZDnjDgkjTpup3N6gYSbJALxVuwe7iZtApwxSivffSJTHAnvnjo2fevZO
8NOkEheg9+iEcaHtfq4CMlgITiW+dpjZuOB/tmUhdmBgG08hx+f8xIgxNAtw12oXoNxjAPD8jb8l
cvVhMYxJIl1L0SrvgH83zoqkqzIo9PaQu1iOUZ7DK1NH0W77hx0NKfJFcxkjbVm7CPuRcG/F8R3v
UqDPJvtz71yNaAOVLXEPf67IouOYkd/t2N1ZiVvbaSAWo7jKQUdGHgLjSiYGM0VHzT+Ii+/TA1rd
R1jHPPSY7l5TtQ5tF6qdew3uJou6gIdRoEK2aKb9edlJfMYzCBlppjo5zSOQbVSybgbxQrSpjXEQ
MG2g4Esl1tsNsTSDpWgiLknEvg2FTpaJnBGg4qohQqOnxs7GD55SJcnKOAySU5M77vYjbgvUuvmc
StDecPvzgfWCtAw11Dox6A4HQVpmZsc2nMk7mGwlFbB+zk3Bq9SyKuap8gEqwAGjUulTQ4yHAG/i
LiJRFaaGzLhRz7KhrGpzwK/ozXhmRApoqBXUpjUTg2B3fmm43cP9G2HW582ra87B7MaTBjI574e4
nZ3NdRtiA8fu/EQpKTR4aiqqLGEhKTWZNCROKT47dGtIr6ZjfDc1tUmeUpsDMPzqZOAbfvPxHZF7
WKxSy0piXEJ/mtzaZnfCoRS1h4jB7/zzGxFMjiN0koNL1gAeRRvMKHMSI6CYi4j9mrSf9yBV5FYe
yQQeJ3ZlTJCRemixGFzz1NegWUzKgCXEjFYUoKhemzipG0E1TwnhTxpw3b/nNrCetmWkqs+IV6wE
IKuksjYOd5fuzIqH13RCRL61STdBkwlUsI3Pery5LXXXDV4oZhMcEj57LW5/tYilNY1f3uatWvuW
89eJWLMu01txl8LFBYzto6UybhgSEHuVRuVndM2gaXYNt4Nw0Axox8DZ4LzokTIqvsGjZI3ykdzQ
Dz0hOFVT8o8t1QmyswWm3Eg5ZmcOBQ8xvERL4/tH3MgK58uWaZ31EPfhdX4c/s+qWBwxZ+Si3K9r
YRhycWosNN34K+JncMwTuCQuLR0MVjvUIWS3PvV1bVAiHF18qTYuHL363wiKL2NmMH3qGdH86JcI
Auz4rSFjDt87YL0X6Zd0OcMm9+i2E0OV5ZgFAG9jZ3IrArlKpEdJKaTTD+UPb0aFV/APTZ+Wnil5
nmXttIXo/eGfAPTqUXKwGIZTmfgLaWcSvjV9JHpsmAIq6448viM8d8kBB5qF6ejZTuw7QdvlN7mV
dTDrg9U60PPbIn8bNZxi85F0fQ4g9u3smv+OWE6PPQkm0XaJHJ5UO92zewstq82UfeeBqpXplO5A
gPOyxacpGORoBH1pQMs8NdXJ+G6XJxJE2cmXhDMJe07+ptsyGBKATwOwDH0Z/kOtzarfVBeL7Wn3
mY4n4WBvEJfhOcWqheCvmdDzx8vg1zp+ymQonpD958O7pP01HKFcoC1C0+zOhAa9IzNVLu4gRbEv
p1/TSzivL1HlWMlpkivz02Rv1UAIfHQSHgP3odlPw1eHC1PJ/Mh1OTRQuI1ooU8vIl9iHHs1DgFo
swOmF2TY3EwsDowWJ9HejGvQEb1jwHonERM7kMTleOEpDt8as5h2OrN+lmNkn4PRh6xZ75UyWyzr
25lsJpz22fpJPuB+d8YnN+jpjIGpdPJOYhHRR42QWvErnikvYAxIKd+fMw7PEcBnhtDpX+dqNzUl
xz9zkfMsu7h04ZNCjwqhCl8BVzYG9+DWAz4s6qUXEnWsg2gyDu9aG4meDemwmKWplR0dFlc1vk7x
E01+Oqrs07Ww4psc/IC5G333t8fIgLVHxIPjMCgzzhciS9Yf4peOejKz1DuPuSHQtphiMKv3Ya11
Z/i90182SSdJYeiErtnraYBhU0aASK7BWWfrQCvsMS8K0ZjUZeHhz9qV5nJYqykGUCjU2kbYRxBb
jdJU9Jaui69EghUElIcinolGbdtqUIijVdNmHmInzC9gP3B4EYFOuEgADtL45PoojiRcyFFHnkRD
2ggH4NEh8e09dyPRCthu7vY2eZkdpwzm1Nr+j4yYS67GqnpDRbWwBmBm9VLfXoCxt3W+/i62Bxvs
Xu/SczJgu0GmEkokpI8ZwmhufbfUdi+8RgrnFbGaaCt/9NnNQrQM/iZc2J8ajts0Hj+HszRo83SY
SkGqlCuL8UzOqKBvB5gxtcwOe7klgyUy5mD83Mbe2Fo2qGGB42mG08AZZSmAicRPyCnwIw28yCym
0p1vWnMCGg69mvp62xmtFVw9eedrj9F9FKrjR+DUUA+NM9OA8sGiRWnueLV8B2nXQmFV6bv+2Ha/
c4YIsINdaTHIt11Zdem2CyZfUkx3DST+jZ5x+RPKasoIqm8KGQbvQ96qLa4pQQnifTRheXS1vsoX
TMv4qI2LyXh2RGyNxzBLkEYaISBheVk42X49K8F4kRdj68McF3z9eXkKQZSTBnDAaUYQZD6q/rDI
ifHwesos1Y++O2RP2lDYMFBCGEG9zU4Jv5kh8URBXWrlbdZVmLKk4DEb/553x2QFUWPS8yYs0SIu
puca/+HYnGMPD/5rHxHeoLrGwUDzr1jSdOjS2yYuHKuNwIIy9Sd272nX3JBS4sbxdRJmmARXZgUx
FLvRMeJ7T2e8VvBcqU+RKxMwk3RHxCOtDIkNOEm0hoEM1kHBSzKZNE9sOJ7BkwrGaTkOcn8U9Vnl
IL/kyBVPogf+ybZoijjSeBX2MRb+NaM3HrcsF/gFXQuVNMTCExu1cKyaXDtBJXzVGTEi+Vc6wAuJ
/5N6c0XkglgIyk7/zk9hk18B/Ezl9zjAsKUZPbWUCVRAqKfCaEJjPGbfnPWgXYOkRxNdNtaZC0JK
Ii0CSrbftB1Skd9ACNwa8YQ5k00opuvmjG4kG/hsmbgCFXLBiBvCKG1NKRzOo/rNBm5CiNTePgUM
M+UUeucWgi1xL5ricrqi1CdtBCASJdrhrG/XTxRFGR4oIZVm33BlXl6qsDRaRn+Lc6dGlAyCxoeU
1SrBgbWdhZb3rmFKskc0oRU3TuTwl8bdXgwus8UO8BpnxB1QCKJLgacrc2oVRhMNKULvWEq1mTwW
E5BxmEkwcUvyhvmbnkGqUrGFihh7Ejk3U6pCljjvS1wXygqlT9tiLNhnSgHDZPUZm1eMlgKE8qTo
XM6S3N3buy3GUZ8RXI/SHTN8kOuT1SFsn3X0LrgCi2qnkZfjliwyc9AowPTfM5uSduQPztYvqQKv
IE85pR+OE3Yggwzox9uMCOVuJdWYKXqLUvtsQsqi+xb7dpILCDZXPeb05DFlCcKFJv4ytRmE1FxJ
IBeXtv+Irhc2V9AZ85AydpgnQmv2WX+jPJAJQ4lngHeGLRE07rsrQ0HCysmT65RRVuK4yHOWsp54
IPPSVWlx3vzr6p8pDB9K6gSxhApJCymfstvDZK4Hd6llJp+zjsk11kRXjg2rjIUGdJ6RTZOESkoZ
B01DXJARqMRLf7MjpLivJgfmfepiLRfjjXMwP2/tIbuHbZEQE8RTLCnMFjlkAZ9YbKooaDjDKTAS
cVqRAZvk/RnFHMnlxp7j2t6boOIkMWZYrFZTeDNzt8FWK6jIB2bJ4CQwBDKAapgUY1frBndjw66l
On0I2k8LQusslhRMCZIuWZSbQ46XKY+lBHTSqMc2j5xXvyf0M+H4YQfhNabLyitlXMCuJunHhZUS
3xarGdjonzEIA2MPSaoEcoFZUaIlkdwT76SDtZzlb+IDWy1J07flDcjHey2nxGOPUahiGkqrEm+D
1FB96gpuqgaTJMejrDQL9FZ4/RFyCEMdxnYLV09ufPDTMET3ISAy1jeyATEnkVZGktwYaPQ1pBI/
8CpJVb4WAVx62h/9xC7BtyILUhYGFyUdcqUwrnt3CZHruNNhq8sGqkYfM6+88HsxQGmwtNIQIsOZ
YsPjV5AGfR2G125KMOgDJ2MtAoyOl3P007ArxLmJimLcvDxMOIqMq+R0Uod3hk4Q32Q6Qq/mBr2c
x1yqiBh/BwaVIk37e1o0ZofwKUB/FcZAwr+hGem3xwgxGU9DnAE6sM+6jCTkS0ciz+li+A/33Uf8
Viqi9e2JBz5dUfhHhhJ3aSICMCCoNHT7+dflHHnDp2Ejk9Fxb3mTTak3s91p3dtp85v5jiPRkMEM
h5gjLW2lw1WZA5KJ4apKRyaFy2uIWHOlzlav1ehg6jAVtuCcWzKOmQ+RQhwhECANj5kU9/E3tn9e
Y7Ht01x5rVb+s6CbjWgr+/NHvXTBC1iFLGk3npuoIP3V0x+97evJWg3hHo3M5p0oXES1sVSsG7Os
VbOYbnoF45VA8rRbn1NGynCe+V9Pfys6/pF7o8CJRDvNo1hcLhm0uGNH/oj1i0hc/vnLuJzGm8L+
m7OpEOvAW/ZH9GpN294Z7mnSxCDjGNByRlE673ZhrJjRW9WQW+Hd/keLFhvf51/h2q4MKIuaoz9K
Vz6KdP6o03S7pljDI0RMrPDNSris8zrj+YOvlOPdTmOiRCSIznFcaB2OHkTgzzH7HAO0uG8w7YI3
JWyFRDHXXUaKDnazKDQkinZcBbCdosPJ+R1+58o49zhn86Ag8zwkAUmoTPx4cswwXpY9vwFmijFR
cDCmlWMxvd80ZsUxnqLz0CPbZe64nt9H4qBGDWubqxG0GxhMq9W0JPeNhnR6cVEexbu5bdL+0wGV
dVZczGXvJgT/Z4Z2uFny3fLWNGHKKh+8113U/K4VfyISiCSpvCbI0St38w5Zy9WmK1kvBmb8lfuM
/fJxioWjH591TVlFDDmM2oFMsjtYRFCza4OA62WNJDSKGIlQkTO9nM/CjaVFGiEVpAEfJ0kuE4yD
/AOMK2WFJLFmvLvr+KXiDmWoPXq0gwH3UsKtJOF3oLnSrvb2g2WCJpOZHSKB89v4QKRoJxEoNtHw
dGWagbwmKR2qCirxIMyTfWjHdyuCp0DZJ61yjaUTh2cWfsxdYc0Bt1XscSjBDXd+B0UC5+C5KlqY
MhaKxCgNjiZhl/C1cTnX3ViZAdWJTPLuz303xhiPFI0n1+ZH9A38pdpq9e03k57gGtRNDTKKs6EZ
YpBu6MWIfONkobwn1wg4TC3gyDHFbCD9G8CyTdf8Q+dXUyjjL91ZvLlCUsicIwR3FKS3vt8d+hyE
BUn/6BzcN2I4vHTJs0ocpLSIoVr9YRY+7S/36zZnme/RC0a7/fxuQCVh6SO9TSrnuWoatX1maiRS
dKIAYSCyKx9GNPPTRheYOmxsSu3vPI47msaiwiIMk1SSXf/ArBXMoYRHcw9N/mR+8GzYmdKu6UHt
gTigQPAfHUS0ezVY2Y+cgKp1EsFO/mdI+mSH1VTMXnf5yaFFootzATSYVgdZIk6iyF3ozX5b45Zl
0g8VBAK2ML6zYV+nE0PPlXHVR8NfDIj36HUvozK5zI4+ZIgHisjetLe0lDfVUBm+ll5dApfYm2bT
XMJ7q8uL0Xe7TQBkFxQGg8PLjiKj7I6u7zH6I7iYDSSnhCobZgBM/+C5Ybr9q2WerAGEr8/4xdHy
CosDU7bwXZ2Sf4V7mt0sGSqUk0svgLlgoHPjHtkRDxptGgWtz6L/6tclbOHP3cryvRBjee5NEiQM
0ws+SM3vWPk1/S/eR7P+MJRCq43niUrxNuxqFQfa0unehhdFGhh9/RsV23IGEKhQdjEt8zM8tPX+
h6nsTn+Aqxxax5BBLX+zVsApSWMCCgmCETlbUfZBnWUeK2OX3DHMIlSA4TIu8B2noEYTeKmHqIJU
c93g/H0rFq0W8TPMUCzQDcDh1j/sTey/5MB/U0a8AL4Q1zCTwMK0RyERyUpJ+4Jg1u+B8cP7xuZI
EkAcj64r9gO++7jpLGVkMuVYLui1OqfczsOssaUGSposY2pYejF9qugWk3xdch5S9ixjxBT5a6Ua
DF77wFvt6+TS+J0zsTi9CCy8RIbVdHtmG9sD3cOXuu3C+7t/Db4dWknsvdjf7BbAwfjANFfAeUoV
0oGe/hzn+wky2C+7j90FzzwM2b8Y7Nu7nqP6X6Q2e8ajg5ZxEda1ZykYh3f95ASqYCnzDqZU4fdL
0YWTqHmxWC5NbU9e37VaV677DXNBJ1G6GR9pXxHvSYK2bRSd3mxchA4PNvWW436Q4hSsH0Cv8WNd
z9ST9JAyDNo5J2Q0DxaVGW/qSwnW23zr6DbIasSLuJGDsxNQKskjOade0cEIP33G8UzAqFt6SJGb
HDcbGDQa5wuIl5696AgwbFxQJgiUWqhIv+CKq6bhhoDYGyn4MCKlW3M1r+TJRpi81xdrz4fTNO1r
cQg4w5KS/PB9NelhDMwD0dBvlxbOnmP6XrwbrpbUgzvJeHd/P8nc/ikDQOVQYmjHnh8ln6SKyahE
gaTFDbdHao8/UpaSzuMM73kBmS4l5pHwQQo1GLFTOWGB/kAxifyu5kIhVbN5qduxHP9NEF81Rt4w
a4RAvW29ups1mReFiKDjrxaLmkpHmopPmX77Jke9XchfOUzQVbGBDIszNEyLLaUbhc91I6cN5qTI
sSk39i1QlPg+6vp3TSYEk+MLcYniZm+BClreV8bJUbKt5Njr+jkNv4Lg+/Juc6ktgPoACZGfDgJ1
Qt0D585HIyEq3TXMHpU+KqK7cSdgqBTVIxj4emCs2wntl22vQe+6pjuyvjqQEya9OSKuseNVW9bn
xWf6Op6q9YbLCAPvZqUG1SYsV0btnqQz6oECkekPA2O9/vBO8Glu9sf5aOvdZoxciH2ihoAy1YhO
TNho2+DU+wQ0W+/maAmMAGjiSEMORccvvWF+iwbjtUVKz5BMfYZmunYUbIDQ+szRUHuAY2JlFK3X
bfq0lBThh7sy4A3oR2PHZMO1OIyFoYqyVKfFlCL2CD+jHsGVVQ9f9uzMtpAruRFgSrQ7/IzN5EnH
YL1FkgS155QJQacGMKFJwplbea8JqCm9bJPXOL2YiX/652XM1lycyMKXLYaXPAKx65CxIZQudKm7
HkuZ+ujksvGDSsgnWD5ilPTToSgJiMxz+BUveT6FqZNjuqNBIHEpnYGpFTAheCcGHGD6u+S5B5mB
wt2BDqa48t1QI/LxOFW+6FbLKxi6iRauC+MGdgMX34XKpUOUH+JGByiUZQ8XLCe/AvMRh+9CHiYI
EImRKg72JlwTbRDdCF/MShg41EygoF+jWWqpYs3opFwCw+GCPAnPITUc7Z6c4Ay5AxJFQ4w+PEDb
fQZ7yVSiAkLPh0Z/mr3paly4joGZ3EjU344UOxen79sQF+dY4DDuMLaPGybPETCbV5PNzWa3yYtI
wMTYAF3J8EIKA+py8jMDBgAb1m7dKCLZSZSngh9fGD1MRu1aydnGbEMSk0SwAYWlJVofdjw1Qlw8
MBU3eVUYZB0UxfS6SMIxMEMwqL09K6yPBl/w4KdoqoV03TEBUXRphQN1JJ/1Xyy1Ff6/wQCghOYd
Unt64twTK3nAQ4i4HtUBMh/9dEUd5JW97H4wZvKDoLgvP4Pru9Pyzz9Edql9aZqh/6IfTtWM48WC
qAL+cPHfAC7YQ+x4FHRr+pKOaLP04MrMFvBq0gV6Li27uFn7qwuM6vXenJk4qgMo0VRZdjWPGaCn
x7ArVIITRTfUJUIS04D/xKzxAkNSL1t2du/TeuxsW32d5XZYXym2QIS+2mECEoF5YAYSfiCLi3YD
p/udtFZgCPp1jHW0qg6v46P5gBMM1k3IOgZ2S7EZ3+zewfz26XHoYm/u/rXWUa9N/+RJcQRM93LI
7U2p40/WY/JeQxJ4oNUHfKJ3QX9Gd8vxsaPF/1rfuKgAm7RpJ2n7yWuuNaX4XEZwfimSqA6TmsBS
fjnckLHPWURMTejxlBpygIEdoLQGACJZezMxQK/wCbSTsGXmfVkA4fdX5ABLFQ5xVLk5gdh8zzzd
gc+k7TOYWuPZGXSZaFabrJdSq6ly+vQvOjxTspM0+C7DI93elhE0UzkGNZcS8sZSRypP7hg/vA3p
CIDOgQOqqVFVYI1sCx2kCYoRfFhjPHwrFwghoXajOQQ8Ab7RlZ0Kh5n2Lq3/jFHunHEUUB08w+Yd
g9oxjkuYG3WMgz3lEul4y6VRwGFrlDYf1YHrsFU5EFcDrbdtzRoryVBoVhmV/QesILtRwNfnZtfX
rAS09YRCl+/oDphfCLubky6OqZqZBc9moDVnAbd9mf3rUAzd9QcdHTC661TQ180VGgAjXJhCQAWD
kdAA8jkySXBWDWuZi9MzpPyAZhBUPOqs8nDgZeJCx2Raoq3+yqA3gg3T3MdTFTxjtXjNhD6rZsos
okwCJqH9Uw41d24vMAEogE9TGFMNa4BGncph2h6YNE6xTgPVbULDE+Joxx8iWeqkBBw1eI85YlVz
CX9cg7YIB/bJLEmp+vtg2h1D0dWLecbciJpacC71awBck/28cVS9SSimaWJjDclhzeON26O/qmAY
pEOqR3y9WBZDg5kIZmQXxFB81/YcdmMNmpEoRygNrP3B6GxXIKJlTNuWDxJXTupk7lt0JPYgrtrw
XKXfVwfuW5qYgBObJUMxT4uQojluoSUvNOA/0irBziH14lTJEjdit82YL1qnNIFXWW+laD2Ip5JF
z5a6Maz+sLGCDYUXI7GIfv1w3wJOqDAgd9SbnYCtaDtIvdhvYvo44FlJDNg9dHwK+MYUyhaM8JdD
b9yIsEybToYm8Xug9wxUb1E1FWIMoAntZ3IGib6NntabHZ12XyOlpzlXCmGEXcMZRHJBX5MatOcq
d0AMB5ingLAofOqDkZHOLlvQh2FXHrG6GJO/Yceu9za3mo5i0wNd4zKiOLqwXlYvNNoq5YHpY4jH
juvUbrLsGG3WgKJXhX5R2In3ICSKhOdYTozUe0dtAgANE7kS+swUYpZIeDwCOjyxoSCxV+DittXQ
cdmA1LEmBwqC9o6Rl7wHsOrdHjTxjMAXN34yV5M/e7J3uFXKl/9TfNA4aOiHKBd/f/oa7Ar+wWHd
TUUsHRwQmu723Ce6l7tao9keeCRgQmYR7G3N1AExcuP8B+/+MPsA3Q7h/UEogRyhWnkpDZPm/AhO
0GNIyksaTFjOmZAVuEv1qHJaJoxeu9M1xCKu27OXM3IZUu3sRQ87VkwWDe1iByRdoOa4a0rFvvNG
cKsFS2n6LhYb5kGDC3FHg5RLFnr4o6drx+L5J8gfy3G28gEgbaAuGASXiHLGbXpvgnHS2ByM+/Ss
HwkREHwgpLN44Mf7pU74TtreoaUDk/Dnwuq7d7QE1NBGzGuiWxvoQpTgPpPCfV1+mBAHm2IQdxZd
FZgPG7EV3nkaL+H2uscxx38lGByBcNNBKbtnYA77ZPFlzdKohfO+GNbJQ8fCz6b9FSfnMW1sndrL
4tjyoWKqQwz7mOIRCRcroV1QOoRd4CGAYlwqkpzHuAHJi/+YB+ZrEaX3YZIAJkLpCntDy92H8QM0
Dyogd4hBZ5otaCF/CcEkGdwMiB6JRdjzzZbPrNaNBiuKyQUy1jCjKpAwwuamAxiz960QPiKZg8Lo
NpxVNFhpD5dqiB8DGD1zypUMLQPzpiFIAnQyTpbGU+GURQw012LLygNyo8yCviPQHOarLKagRAkJ
sYj7LucP+Solyl+W3SAxsxNorfXWGxdezCOiFSWJMn6CQciJJDUjYJ904Tm9cyMw2ijJZhQC5DWM
9taXRhyp041Ea+445m57VYvqlLYnYer4op64Z935zqg41enKEgazoGWTTXXM3LoDFPeNWDSjpHYu
BC4CKh7AiZya9YhPKMbxnTnIQFGJC5XA5synJwLQurNiKPgM2pyha+fQ4hZZ2PCweaU8OFGrWZbM
WtnEzdGG+UAKCV3c2dsCjV1T27YaAYAO7BIoAjSJOOD3vzJxeKAW+5E7flkjfHXXqTWvEyA+ERiA
4pflGbNI8cllmp3kk2fd/tofS3OZEQb0B2CZhsA8yUfcZUpWuOQCZyAbzUr7UyPla7xdcmp2QFvV
qLsZxGDB6Upr3Vtj3g/9U+pK+nkZYTvLr/R0mjnlIcRPnzl7cX8duyqDnqhWNFj/5OSoKrZrh9zf
YKQKnrpIU1Cci1KR5hsZllwDtzhW2dlwi+3TytdOTrzhXjPfrDPkdDgPKWTBno/wFUEXb5wIiv5g
+duqriG3XyzuxkKx0dawUNGEM4BaUpC90eaO6mIBvdMJ9qyeCf18OiUU9XrWCNJBMjPgbgMEwTSg
0pQZjujtD6TaxCDuOy058yXpnrxToSuKx8BrK//RPkB+fmsXNaQg7l57iUBFf3TIKGl/mJffxXBy
3yaQG8/jxMXIB5g3bmb+IFDGiwbCGrRsqE/4dl8c61JzXtjFC34lOSXPxJbmM71wnI1pDyzMoQJ6
OYI2TfrwtKKqBhS9OX3F3fRIQM9pHO8n3MldaD2YaPJ2yHM50MwDqlL95t1r4GubVgXHDx02Emfi
BNGltt764o4zOnJd/bBlllXSABaf+4+ZeRvhpSnSsk76pFjQ75CMJ4DBTJiElKKfn0Hz5g0+7IJG
ravkWx5Lhv65/sqLYVemogi5w1VPblJ0DY5uFp3ZzfcPJgxBtiYpyshdig5XZg7a7odc9YSc0H05
rxxI56OA1NOnv+vn4PaC0FsTl1ma3MoLpzWGW3yXstAh490/dhcEnqwPSod8CG5HcAhaEPVGJzwE
zoyEH94GlopCHtXlC5OQYa9ldW/2srKrd0Bm9ITNercPYaviuVcME6Ht05ny9LtffFDO+pPnjztQ
p7KXUJ5QJmJtUJvtp3fiF6TB1yFPugFapIxrJsb0adeqreikjHv6qW28vxa+XnmpavvnhJ9ihiU9
JOv70vuFft3NXzQj98MemK9WUkuvC9z7OfjbVqcycrUBDxx7df0e33rug3kf/fhwDB91eumvv7dF
ffX2lcWn9M72Fenyzexs8g8qU/PB4MkOZUz7HfFDxw+MZTjZOETGHxDLJQNeyuA48MBwT0hpevhD
TfqzomHyu28R8YvzQO8zclgZVYXVeMUNCG+Fd+17d5q3OP+72aVntnD8u0BHwpqe+HwzurV3PUzu
rfFA20cyLQiKdvoZwyNlt29c6QeDhUF2e/gZIYCBLwGHdchGZEiKIyRqhQrgSFnCiaDQ6CQG5JzX
oO/riJgWw/OiHEZyTqxW5zW79+ZKcREAnl4wngH43UOvzCTK/MJi4roqseGH91EnCL+AdGir/qlg
vvwLMgGlSTgN3sN/GZR/gEszD58+HO6EqxlA278kYX/F4Uv5Tl4V0/j7rKMGYD95As6acgQKwfjc
M0oP7gXPEga+cGRzrOCgO+Un63OFOdcxWR/vfoCNe+fNg7UHz+EHef/1vj6ty8JSH9KE7oPeXRCe
DGyKXd5goDWftvKXtW7rkxJWDNl12kV+2dmNActi+dWfb+P4oAdp7xaw0YL+dba/XzDrRnGnpgpc
Tgyngmt70e9hWnd3efwPqglCHh57e/9+jj63PFVJRxXCg3WBcYbWmDkWDmSdMSV8QLhLu5MSVYdM
wWhBG34AgqGYRrCummhqPjl84wVaYfrUa9hWVJICJOSv8GT1Z4Chzxn4SEu7b19/NBwyJrig1pwh
YtID5n9SBH9N0lRGgAqNs4VqzW7cLHrqSGyY07EVfvH5Qw7AMQVBhQYkDRHKkPw5phyktwxKMs0h
0ocxbmesVFiGmFtR+EvCwUQ2GeTQv8N7IMehLoLAlJB3bgg7f0uSgsGZh9h8WYVEHfcQWniy6qec
7Iy4xYypB7Sp49XngXatMKBHUs8sfOyASwfkl9+5e3oRavtu6zxtQS8WYHcXUiVme6ODmJxoPqDH
IGUJYZoQ/zQuWBYQR/Umhxn1EqMYL9ahF3Yf2qc2KQMa0xyK3zN79ym/DWXOTKtRwZrhm4a7E/Mq
4I7bLT2svBPkki8kDnqHIaz0LOivTtYxA6BqqhR75PVUVMl/LJ1Zk6rYEoV/ERHiwPDKPIg4a/lC
qGUhjqCg4q+/X56+cSK6T1dbirD3zsyVa638zAYrIZeeYObwS2k5q1FrWjWp7bOKKxJiFi0ThaF7
yPB1mhap9jcA8k9kZEcC8wiEFLz0PDnNeLs74b8dJWBzNA6OlHv0/KuK879ZcJOOuO1YZU7CVUF2
+IJJvBqfZiSNScDjAYIpznW1Q1k53t1HtJ3QvWX+MUP3PnzksX4evsUZOWivTgH5U1RgMSWtNn2X
47oHNxEnKeQrJq0bGdH5gHmBckVI1HNlytAyO/WwH5Nejl6RHHY3dB9EGnyPvx3vxOyZ3MGk/Q/M
db1WURLMPzhvLPvLV3idwnc6OifyRpmjBCEw7c3uTDJlaUZCMH7b6gzw+u8d/2b2HeI3zm1gNYhQ
/oH+1JSs7X2ntCu0If5JcLzWTthcjYLIRrdkwsYajIuGEEYs8E3WbQSjdSUtMEgodkdQtYGnmKFm
U7OSzEht/caq1trtbuMGsGD06jqbdYbrFqmXZH9JzuUl0pOG8T1XIUSvlVTn4rUEhL1OJn/xrxmQ
Kib3LQwtXDeZSrHFyQY81/pdLmH6dh6k1zXCBAyGJq0oCie//+RT0tAnYaLpD6VFvVCGblKqRRwW
GJtLHreWwVSiQKqHqIRAxskkTfQ2HrJkNiq/BJVxk+xC70Mxwk6iccN5yapniSHtF3hCJrvjrM0Q
h5yKkaIvBFDbpdV04IF2PLf9cvy40h+GR2rXH0pj2gsQYRAAgH6+RIrE/ERG+7LneNsdKpOzEN42
O+H9tosTtEX4w3P4t+HOSxqqfaYkAC17MsQLNuMlvf8XcZhSDrLCG+uzNXOJCSsdl2S6YBosc0wG
bHUVXI86sSOzO8ngr7ACevH8ivMI1d4OicQcLY9nxs1i94ZgL6UiqRhI8rS3oxfX+uE5ABD5Y6sA
4XhT42c6ZyiBgB5TX/vlXbw5I+f4KoAeKeTz6Vln9UPPl3XRZVvteMZTwIoD68Hcm2xKVr0UOgJ7
ZKp3vw8LYBuB154b+Am0pQBlDubTuu0OwBsyeIMH0WGbZ6G/H7vQYXCyFrwaBohbbFSIWSnl39QY
kon1HOSXqcAP6K22tHguTP8CB2SY3T+aIN0Z6X6y2BCRTWRNti61IZV35vRLUEgRJQmymJyJyG5R
jRqUt0XyHNHVM5Jv2OsTTbxS9+99iGEcJCkhVrBVDkpAwQEOXN7Ra/ExU3wS34HLdOsLLsM/i9ZD
wL2oaGhcvdeB2Ry4Dgx97G6eRdz+rpRFP8XB5mYwMscDOEK/KK7DPC9gZUOacqxIeyorRIqrI3dv
YIchBQ0QzMdLGNxXWIwoCaePOKSM4mXYhJcBnt8Mu3eHB3Pqw/U5AMSSwggVh+yCodiUSJTqBXJU
lgoADIE/hFTE95kWrnWoo/H/v94/znqz5fWwkwDa+pbgVSKX6GwguHtvP8WC7jeFFXZLB5kD8Yhm
IW/Tax1ycNA4qqAhxtHWCNwgFCCOBJ3klbrcvq5JepBBsV/RD4X+AzrhCMgDi9DphdEvJCjeJhmk
CZkZGAxIBgCrx2NaVy6kUpLsOp4ywNxnKzbCRN10/y60hpJ4MCMpIrefn31uHrUxEBgblndDjfMv
6+IrU4MBZQFa6Gig/h2KaABj2HUorEjmYc0iJ/k6TGDcFCNO74TQ/qACg+gjIYgpekk533DjapTr
CpNsP8jaR10KJ+C1PlyVKWEzyCPqM6iMSB2815guRQQvbEHd/GY3fUfjIXU4rLMuTdMTbAaaOFoV
UM+drP0RT2G02Dyi++RfpqYHIUOAif/sGGp9NGPIt61/zaX+KnB+GRSRGH90K7g4KdEI6GH43KRA
pj60LsOSCRCuvwLhYX2lzcfuBTsEafSUI5Q+WgL/nNYcxyPne9dKpRPGIGDKNGg3rj8sxgDB/dQf
9wFb8wP6HuMOFMAMzx7UJmqwOfvsX7tgYDF/isP9SdhjuPkJR4n5i4HhBxXrHAspu8lu/CfohMGA
6wyR6fRLrkibcU1L3vATNijV13eK0wkQU5g+frmaNqEsq+xdNd1JttrbsQkVy/e/FIspJ4AQbOeF
RqfsRisBmAR2ljM9fCYAPIxe36Wgz9ZhAIzKs4HgzzFzmEuiJYsbZDX1pE8tScZ8OjXZi8dVFtwC
heNUoBW6Gg8HhZ5TJZgdOk/vyQmJjqOhZ09odXVO3I+M0+JI0u1zVIcwiGg+dn3siQN8zlANkgp5
fV/mVwOijz5BHWBvG719GKaBEVXbfNr+mak28cyLfdeYn3oZZ3/n6Xn0XZ+GGFXPlaEyvO7uYjTA
hvAvSRUch9+f/uThMJvW70d5YKYdBuRdQ7zkggEaTSRPJsBIV/LWDUNs/ItH5B7hMGuXQ6pQRuLe
KI50xkdqfgN55OJouDwjvbaPMmMcf8pZj/tOuwTlW5d/YzDpJnQVPN1/8dvfWGfGreifYA1g2uFA
2oLAlTN05OvyNHJC08l5gIxS7Dkf5m5idfzXIErOp6rzRtlRiNsX7srAtu7f4sHld12m/lpjmZC1
asKtyVCo3L2J7+Cwv2iSKyG8R3xUacqdPDXW43xi2rXdjX8Mp0fG+Qk+AQERYLcHS5hQT6cMIvVS
Tzst+XWN9MjVneBDNYN7y7j464VdX6FvNWJqp3cBTXw4algsOyhtL1IgngITsLn0Nb/rFhPFpUxm
brsRlUTHy+wT3/3W/Xh4UNIllzID99X4uvnMar5sAgODji2iUYrOHqVCiOaapDsPD4L/4NKC8wWi
WfaXkGRUwFukLny5elizmBARsWOBuwrysXd0XmZcA5g7DfQAPQ9s/fEreMQq31+mRH99DMGcPGLd
xgowMqAAK6+YAOzxcguiH1Ng4QtAjMQigjCvUlrI0QRfmbYFERb/lTMTrWDk+2xypyZ6dgDI9x+i
u8npQh+IUU22tJSglDlwUoMBFEqJVsDY/ByPPOl++n7tEme6rAyF4GbwWznvrOK5fOedPzGHoZ/7
P5qDoVH4pMY4R0+YdTfAeK7F8L/OK1aBhe4+dOEY+nX0BqlsXKRxvE/HlgSPjJ4rvLrnoD/pQtC6
+ntZKWpw8Zg4YJvsT3BHGX5rA6wy09bReU3Pe4j67D6qh9XI+DPt85ApmWHjFXAln1Qaamza+uI4
uofVsMWqiStM72HD31fl0jqP8eHxeghIeT0k6NGN1Ztjs0yWapv+nWlI3CG39E8+zgDW2Ye32jr1
4gEReZB8I3Faww3MHnAyc9KMZjAdbD19ecsB7tu3qPT18ArrgLlceC1Ujua4PYR1gGouZt8xn+Xg
3eSIAwPNcbvjtc4RTwPTv4ZwjF198o3MpJ8W4YfpJqKnzPmj+jUYY9R4Yn+9n+9oUTjyfMHEmKrA
2qNH1ThbJld6P9wQ/kR4tix+4Pry581zfnp5iP8Ct6jhs8lZHdM+pUfOEx4eqYHIyk88DcHZTs6+
FzCak8WVy2SgFZUsPWa2DTU+tmEd+NW0Dmm4gAVh282SyAmi8qvUmqCoT2ex3/aBxKd3m6YbXZsK
DhlQCwmWk/Ep3Fd7rFjzmgBs4zfg8mJu/9c+IIkFeMFanAN5tY1ar/XobVqryn8yvHk54Dy/8IYv
+wACTuHM6f6kgKcdxcZQWNK1u3rynTC3psrkBlVABKRj9pgjkAf2cKcVpTEU8eu/+zSGq4GFDTkc
1NUKnyST78yH+UjGuCUi/Hm6Gt+UNiIKsZ61/HhIEu35IL2EMuMRYrSzbiDgPGFe9PkE2biAzvyi
VLWQoHgbwGBHKrQ3P13HXW9GsUZqSc8dcJ3/W/k3BwtNLxuffY0t30UVXrrGjIEScBtF/fEk5p25
VW8OkhPPUcDgfZHQZBo/ncvytHxjb0kNgZHw18tdGvAAdM485VynIR/6UH6d3dyA7U0r4eFueSId
jgkUpdBDzqxnpsS+8Zz6t0TEJmnRYS0ovGXm7KHDWGOegX0wWLIkPASY4ZZBeofa2p/JAeEscjT/
ey3dOfbV6kx6xifLiOTiv+/6dXYSTPDEs+BL/8xEEiZrl9Es+wPHFNmPVBwfYTzCj+EvVG9AwrJN
VZQC8mYKq/zN+r06Y9APDK1g1ltbWPj89cPdEbyMX2MKHTUk6jE+PeN0Z9AmmBIjBllaUnQiJf2C
afCWfX5JLDI1cGEqZEA6ngef5FPpFe4rECtXMgOwkT4bQGKXlHAMSOQhsFHgKtFMdGVWLHa2nD2s
w+iaqBykIvCt6KHASoELQu119ABCrLefR1lYs9hMzhkiCxdQYmQN+G3vhWf0wCGZPhxLTG7QHtPW
7R+DXP598av3Zvup9j2s3U9UR/mwGxrzwag37fcowbL5I85+OwpKGXNEBXliGwTn5Jp8YzW2rhs1
oOyYVD4PISpBaZ6LHkPTo+fi/XabRQnh4ZG2yT1qkxLWHWcCh/rNG8RPH8eGOI8xo56eg1f4mF+n
eVDOyURGA4hEr+ErVAPph2bjeqVRg/6cE32ULwbQx2+rbPiIO+P+WCGZ6EZiSUQJY49xsbMWZ58w
Qvhq/IrWmjxGJgfE5kjGxFwcwgytcmv3j+dEsLtyUJksNsKZwAgGK+JKKiyaQ3YKVIjW/mVtsnoL
WxIb2mB0bRl+B1nk7FN8wgYlaDs9Z1e4+x8RB0Pz5eSfKezwrit6rdZdwm3hsT25AwIEPIB+gMn5
BHlj5AYCCjD9Ylf5xFQuQLMPqIX3W8x3uP7tg4FwXBqAJkctyjKnCJC7EdcgmHD9JKxtAuGO8PPm
QUOM4tdO5G2Uah1nKEt2fpAiR7xwCPMCbZyFq+L/7MkHKCyBPJeYb2BcIhsPjBGPLlbWgpXILzHk
gEsdPok4Oi8AW+IPuqfJZv+ydrLAqRw5oiiEufYua4yUGn2mnMACOrClD4e5YJQvVlp0tIY8N0+W
Qx9vFbFkkSONOkYsafcMR/rHNKF67EdsppB0mhtNlUKD6d+RIBI6bvabHUsWRCM8+OCbKFG0IW2i
tU5HVHZSRWpw/OVzUL/rvOLrqjZz5lrnjF+aHOTwpwgslD6UyJ2UeVZXcsk27c6OqzouSEY0TjIE
Y5PGJ68MoL34A9aVrKebp680ZGv4s+M3zyR2fFpJ6NhpBk9E0hxhL6QomalYVedXCc9cX8Hghlwm
OfC9Uc86FYwGToHon1YsukD8k9Mqi4pEd7HatLYYKa5RSZLAeTj0eOT13G16hi7rj4d9dIFuIQjG
Egr7/gnARE7yH1JGJK9sDqo9DnjvyIqqkj6r58EzqngXWAye8ZPxgAm6L8+wmdJrPbz+iALFpY/H
GYI1s3NmJg31OUv+YxuePjLCMriQDO13T7cH+q7Apaw4zDQGyiKiINBxwLHyXnHnp14dz3YP6Tzn
8zEyn0KJaYnyaW/3XOhkhin/oOfVcIKyHO0Lc9atliO4b3WpxwTIpqlIbcdm6TjvhfBAPswec58f
+0zvq/8OBqsOqxwunTaiAV25gBKF2w6IrEVpKwQ3hb92sYUDZ3iNtIHTmipm7D+X26R3RiaSIYQQ
Ua2ZD9uvrzVn7xter3EO8d98j3rNrGCxFOsXwLGe0U7z7pdQyUh6eeN+cbiVYXZ2yvfoXU1PJv2s
ZtYmoGlfH6GBkYfK7tFx8u+k/0o9XU+yb/TOhldKsUt8w07hExjf+XvUlCQEzM5gMqv9oH4kRzvO
e5nXedLOe0sny4TIn88v2lLDEfTxm12CRxaeXlGjedfX8FQ472ukqaFS/Vx+1a5lMpSjGlXKSD26
g8Z/39w8uIBWt3Ff82rSiC4T3WMwa1Viabt5br5zpFWXvq3mhCNaTjEEtTah7OjR1HS+bNwBsU8f
uI2xNiiv1PTrPC/Becq7ee9zqHXCe8mQt9GDvmpzc+8qUJCS0sxBzEV9Rb+kDB/9nH5lmCFS/84G
3qnDnBlKCe7tsUzf7tVYn/Sp2sZ6E5VQ+pUUhs+FHMz0L3Vg4D5m1Wd2yPHmqU+fHmWLZeqbg+qy
ePair/N4zjeZYXcrnI71da2Oe4ODiuChAq2/oP0/fzjpHpPzgHrl1nHf3cisJtp91FH9Z3fee4Tf
LgjFJYtUxbuYaa14de42Nazez7oDI+kVlsyvRfL894UcxcK1ulCLj3g7Y3zGsXr3xbkWv3i4SP4C
GpbTw9cPuwvBG9dx6TgBxwz2xgxbpVdrP3FRtKPZ7FeZ/1buEuV9QBGXPuYDkjfLoxsKtYXcCwMp
bwJleDELAL8R4JJioKeOobc+1ooWyCQJySqftL7gqqZrZkdAxwLJSrCCiXtWLH7MfCgc7CkgdAA2
FHPSC0wLZKymayBjAsT4Qk8UNISZI4vw7IdIweJU/JAQiIs3UJJ6Akmf9pzFQcHgFusc4QKCECdh
6pMJ1PZwfh1KA/wN7u7a+RwdSBRHPMPsCT5odCcdr/R4iijIAFnpAzTcGviatCveZMJiqEPuvb6h
9Hh4k16Pny2NRZxgtRRaWeBL5g/eiCb27XcP7UZYI1O/b/kYYrtkjTBh5sDjGCCNARMTnIhwv5A2
x20uTkmAmrzSWxGMpvCinF3XLsU55QzvfHX/kMGDPWMexP8EJUQbpthTLAm+D3sP9AZaVEH05AiS
dik523bzHpFWXkdLniye/bNJZ0MtAX2eJnAVCcjEzacIp0O7efxcfkD45Yb/6+LAOnFh993mIlAD
X+pjRgU9CB4JwBWbsecB9Uu2358AhM4SaLRrYVhD105R60uW306WiIjBPl2RXOxhTZDo0wXMHPRp
Zsc9AHjlsHygK6a0ATeIaeINscgLu30i/pf2MDeK0Hxd8+E0+wBYKYEre03DETmeyaffxjhznSBL
xfRnwD3iNRw/IUOhbEgcD+zdg58nOFru39cy1no6HsBBUyYrzVIWq4slYw5BbpRlf773++nwp4sN
fhaUVwtp2nAwYugkollyW3WCoytW4WRhQmMzZpDjxpAU/e4OV2gLz2CXKI4+lQTiPbNHp5ubzfxV
Ox7D7OgPkBdAbmey9u0KDVdlUIhd3UENgD2BIV7eQ8iF4VlWLXlG54RwGPd8sFUKQ1qPc37Yf9uv
BkQ1+2ENSPCG/ozp6duqdxwiTByhA/j6OvjpAGvrFKZCnykmMDyJuqiYa9WGAMZNt4SH+lBJg0BG
XYWXSgqK0sd9PGjcEAWbxX3ADCEf0Pni/T+kWbD56aW2bceGCwGPjkj/hrFgV1dagp/kOlHq+Da7
nDzlOyxTEKS5rtgPxSELhPDs4mxD3fhwHy2nbOXRtufHaI/64AqV+4E/D2gKWwIlW7HrqOHADGnY
9e1bBaH5GmXIhq3ey96cLsPCiC8/2vb1cJvp6edZJJsGDSlCm9uRGkZ/2VURKJTQ2wHmwTveo8z8
fj7pKjOVgZtOD6KAGT5zr1uS4d/UUYfeoqUf3Zv2qzRrGAFv6mWrpweUi38mflSlFJkFfGu9R5Wt
I8WQIW/3I0xUNBuN93tK3jCkLYi4uRf/4qej9uy+GCkhE0u+EBCK+M7ZyYAf9sSX7k8PyiiEDWDW
cAcPlOY2D+lpydgPpQU1qqRrlKCrgwttv2VYSjlMaGHsoJcD+f9bEBujhTkG/dUDin5e0d7sKOM2
HrIjMm5j/Pyw385dqrBwXJAAu8Oma62Of+ODDIT/ZuBtLDugRgj17FJV8h9InXLOzOcMjm8AXvPw
HJ3S7mduvGFgNZfxtfJITrrfCFrPOS0wB662jY9gQLVK9IYX5G0dDP/N4IrWD4+w41zNEMDCmt1D
2em6A8w1z2Z8r5enJjxqS/PxUxrU+c2+/ThKASajpmaVkkiYrFqceV/T+jsrn45WxsTqL+71bhcH
cp0ghA6/uzT685z0tkpfw5736pWu2kQ3/ovdVo2evUlNuWQEeRlfXn5G6LWPA7xoVabL1OuioiD2
XsWUJlV4mnM6FtPB9Wn3q2UfcsdamWXJiZ7I7LW/L0XBiMaAugetCJ5QSckRnCUDfLkugcIor9Z6
LtcGvntOn/pbegp0V0+CimiTJkPdlzyX0I6XECfg88xps7z2tRPXP51R/dNP6jIpzeQ5iBk1gwKF
VkTzh66ZQSiqA1nw1fgaon0AGB2WoLoDUu05LVm1+/kdDD/8vA5JL6pmKgIZMcDSKeE1jhGoXRNZ
XO/R7gzdR7yA/o1BvKO5rKEKQTBkzJcInWgbERXpPp5WbbQ2RYKzoVzKyKFcWCTCQqHXQdFAV1Y4
RQRVRB6T3gwOou18PdYmfWOBagM4n2iLd6RtJ9pcpkAP9G4HIyI0nVi2OiRnTAQoLFbTuVRPqKKV
eC4JMkvfkx60EGBF9flacTDMegbkNh4AB7/hrxsaDy/nNK+HJUDgekAFwXHCCGOkQSBHFa96jtJr
ae/os06lYSpKi14w4DSkOdeh8yldFLoDdDseTGY5tCM6s312AmkDxd6ECMxTIK8A/IqWetfGj+k8
oufzjhKa2eskWyw70X9QQFcMpRqXXAFm73sIfo967YJ1yQD56wQqAkuHhomwUEWpogdQcL+OyfBY
d4dpY5pkk9ZmPgKsHNbjZpdSVIBFBPJdBnudc+StAhbfB+BwvZSUZUliJGyStIMlzE/FS4mNdZdo
D4PrZye6LLEr6GVgkOGcKoXxCxJYGK7FIhITl/9u+Qd6DNsduASZLmUDUAgoACVfu3zAl0LtJp9x
gRsGfE+hDh/q1LePIjNS8BHYkXWIoGhnxumunsPsTXsrYhXmifb5AARj6TsxYusCaqXpmZUJiits
BxILkC6URBtiFbwzsp3Nc0sXP+qAtSZ0rax2y0Zuvszv5OzF+0ezkny7XGcHDD44nXVRWkKdH/Fl
aV9+4ooRFHQ9nT20y9neYKarhFbJPQrWGgUlAYG6VoxE+ozJg6WGrxmGoBjC0+uvLUZG51R0xD+S
12YJ284j0SKEZuN/FB0urHvoC48V/Fi801LkAdAka2oAS5gaIuwrgnbUe/J1LgWiVu2L7hO/3BM3
uwTsRBVCJou+n9RJluQOrQT7Aid2m+Osa3tviMAYUmGZhxsZhgTH1IRskLFjjiq/RyecY23HzeJM
xzZ5dZh3oB6jRCWZTqsHeEoRXKnQMbkZlW8Muzo2t26DAovj4jIrXMo+3GaktU2/SaV6czVRN5ik
oQUdzR0eMq2bk4QdRS2W46MJv5rwRz9LPCKQJPwLD2rssYZpanrwa4R7gUaG/kQ3gkHylL0GRw+x
HOuMhSFNTk4LhSUHP/FcsWKukyd0UecCMeN84FHRncU8iEXPcTzvaDShje2u/7W5np5DdnDz2Jig
aB6L7hKQ1FJmkjd/QkKK7FeggrA7YK0rJIqnGUgCoctlrws2zwP4FiLkUMFY568dSTOmbvKffXaZ
/foVhRPvJo4f8q64ZOPxbhtb1v7jxT7z3lP+SuxolgNvgE5jS00PWQqpqSwgbr/cKtIPmBbimBvu
O/8cPLh9O7JYwbMK+GOZzsEo6VflhzDSwPanqCrYBujAEhg0Mfua/Q+NRllrN38z8HaXjwdXHT2F
8y6Hc+OnAcZM6OZNj14GhkLvnPX0mvVBquQpiOHAk6NhrW0Alx7e2/5QaMkEtI2k8WjlJLPmBNrt
HiHdeHhWXaKUDkCc8G3mwuWEG7kxPcAkrnwXzlFokG1+sIPJXzKhlTkk0mrpXTHPuCRTmN0Mr4Yh
Rj4Knfh9qGc0QYmx9kaHST9AKgxlLCZp4QNEgwbALM6BXZj4IXdf46qvQdcmUoE04eC65nXggXw1
skRxtX3mWONAVr/UJGQe6CbgoI4ebuBOgVt9y9Zi5vrQZemm+wLehnBT4bOvhmfE4DSzVGWYD3HS
8ZV+QlrdVVjL5Wt5lXGfgf6B3KO9mYTDt4Wu+CGvNaD8W/3vGp0MOiAKETLp9hh86EDqUVh2nC7H
V+ZRtnBxZ1m0NAJdbJF1T83ErMHRvbfmwQgeKE6KohIXAZW8Cu527prGhOGzxQamxKUZKTRzv07Z
D3pgYGe/WlzaX47t+Mk2O9S7aefnYG5x4KPBTO/abvaNwOcvV+1g9fP9Q0THLI3kopeWCVoIzzTn
Bpn2bYUAkP5qoIxeAfoHf7DaGQdTUNurRjquKnZJxg1lx7rsNOeOu+3JadPxykyGx+2J9kRj51ev
Geqn0P1Oxocz6eSNOEwsxtlm3Kb76xORQWHvjwzZQEYKGIYC1u4flk83a+3vfv2gP1R+vCsDp3+v
O03mI0INZkls4CthunYFhSOn5Bropn0Z0+rnhovz5D8y+uolPicnxYZXdGeBUNFE6iqH/anDaYOD
2mpj3PPk4bDpsLYCDOXrnEfvY9AYbHP7hsT9NAi7eViX0B4L++Z1DqfjUM28grbUQMg/JbeSsReA
gdmy/JVQ26FmYgcSy5XZx/us70/IhqQ2f/95FdJLQ1cX9aNT4ULWPiFQ9L9DjrX3gSIKGsGuTQYr
kEX5Wuxa+KycxeEg4JNydqv7mUOEJIXlxzq022dyeo31kfpyeqNTepZIx8M3XZ3jZEGdzImC1Ryg
85G8ASKvd/l9hZ+Qwbk0S3ZnZpl4n5V0jvOKd2u3RUCAhia4a+BwvIgqJMoA0+9kzp16brRDbyg3
H78lcnXvHFxzj6D4MqxBLwD3/A4WBvTXGbF6VTJW0s/GZT/Ek6GKTk/nNc6PoXEZd5I+R+x9oijz
+j3ibOYINjBIeEKtAuir5x91rCspKN9gf2+t78zseHfXWHT8fKliSmK/hkBqw9vsfLg9Yg7tLh1V
kN+2Cs2Phcc1RTQmK+z2XRX1P46xrOENvJxmQshVjxYyJ0HFXytSPPB0ZAboFo6zXgwG7dYxB1I2
LhLJQAmJOrs3C8aHktK3WOQ0RIRXa5sxJo+ky9RvHDT0c39OnjnSfnhIH9pGZ9f0Sp7FHHIBxzQM
CpN1gdfgVqUPz3HqLU3niXxYum0Qe8nOCBv8IfUVTuaNjtxVelyA4GRCiTLVYD3IhWWORktowLa8
comcBFhSj77BGcHDc8I3HH6HHXywxbGIniZpBVxhOdyR/XHo8OU36go0mjMHWBmayAAd23HPm0cw
hv4x5DdL0ZbdQoohRIasSrycKQptX2CQHNaOhhT0sGo8mgQFDRo8oD5ECPGiUuw5ztvg7FSfXJgJ
6gBCYGucvzsk+8MlngNvOs4clYEwQ6kc/oPEqLEpGvjK0s3scdPljK1lMlZ0EISBDWldfk2axhU8
kaMtrsgyCe1NGa0PaSvRTnNu88v8S2tgDjDr8PikW0STooQT/vTh9/pdKadJIO2pNCglYIuZDkkR
ITEVYwMyN/tAz9/voV/NQoAgLggDXiANTmqCFuCa9BfJDmobjrty6BdctnKHsIKPiYeyaIoWKiqw
db7FtyDnJLBN3cYfBLXy29NoqKpOJ+357TqbnUbvoeG9pl3niAp13oRN2oPIOuwA28AtDXtARn9G
OiCqhdVaWVyHXxT/jdWuixCNi68s3047pAvvV6uz16XrgXoOiSRMC2gnH0gRKxg3L3sqdL8X9RBt
Be6ajBYgmlKf2nPYCbZfbmt3r6HF5pktCzhRL7hLPY/SkNfTLLOzmcoQRaY9OV//QXXGp1egTI1b
Oy/vNEw/OEMYdFiEjYqNDVRz7zik97Ov/q7bBi/LhnF+IJ88p2L06THNpGRvrwfr++jFwwFokDYM
y6WCJMbwQIYQOfkCXIsYVy16MVqL3dM3pQ0Dp2dyTNEascnuBxrt/HJogA9PWHlkozTghCx/l3YY
D8UYfv07l4vJ1ysSSo3BxpLH/sZPZIlEcYenHqrOA48p0fYE/CPuYUzSqTLmkvXT47ZcdrxniDTA
73pCYaFJOHDV6AwJg0Y8ac8Ol1XUEzpQ+J0BSlO6YsM8eP+1UZeyDaAG4zvvFXaWpkfp019+h9rH
+YSiZVrhZ3Dow8jyTymGz6RFbybtnn/L7dc1glPUjXGkokX2wBRBHBsFlgVrpi1GBhll+MIDGPRZ
jzIg7cW4L7uFlncJNdg+tFl12WUeyqzgFhd2HZfxK/6c2I2cIm9RHcNHBnZ5gvwWLjkLUWJNuf72
D1/yubgTZsFl3n9Ya+yXGHGBSAsiX35zSFTgd2Wwf+6uucaq6O232fByQ4vbfsLOItdt04jyi3vn
ylLRW+vzvIi/rdPyiaoHwALuWB3og31rHGlDHRFg8EaVwGdfYLpUydGT9qCMTsLrIhT+0r+q2jdA
Ps8Jje4DTbUCH2WQQYL5yRusLuljVsCIRIbyWd04I1ByOAphbwzq4yIApldLuBZquz9IOinUh+g7
ebHcaOPWkTqqAy18BNJaP8jrUk56awipZ+DvuYhUaED7GvdFyAE+xopQgWgZwjazv/BAWjgVTFGD
FfGBsHSHi3hjeO5WmEhkXPrkFdE7jhuOPrJk3gAvSLEQMKFEKNLehaVy9auE5cVxRzoobubSntyP
ybno+I5L8eFrPGZichrk4Rj2kfNCK/ywf1CWjQmf3AUyedruhsMIVMbexVgHCLXmBGlVeq6HpHRw
8wqvS2IhaCAtsqEmbl2MeGMWCUIKUpfpZS7ExAHNC9Ima6lSMCmcv6AKnJSSUzOVxILdegVttTk2
gFZ5KOMncQr8dyIFlAwR83fcaNYP9EEYSFfaIBywe+pc1EqTNqIqGd6Gl7CEi9j6pEgjDnboLwYU
HlVIZp2flw6NjLMWNt9xRj2LfxAMFkYV2W1sjF5vqzOtvUGa/w0ccw7CMio2n7jvFtM3jrmq0314
WHk99oYNvO1PPp4MgCHoEn6EysJkXbYv8i+/A9EDB5GY5NDbCd/7IAUVm1jaF8yCgE/HICVCoEqo
RNUPeZSGMg1v4ff0gLedawQp68tahH9HoDra9U536RTgBKuzvsqgVCFKyKlE+uTrMdZD8PSoqyr3
5aBwCW7jetjbFyN4rCQTjMD8uwzpz3Y2hptNDfu6KhN5QBBdLESS9u8neTPczApOMTiqU9F3P8GA
EermKaKnBI8OX18MmW4LxrBFkwe3QMOUrWXM41lltOEzVpzuyBya+Fz3R/q8Jc6H0GQCLM+Sh69E
M8Rq3GiaFrfk7jEfwjv6V4f5bPQuSj7gZGme8O5yplqQpdtZbND2WygMdLsOFwbdjG3X6TFWgloH
MsLFNdgbanIMHvaidU7B1WmdSF10nA8kPs2DNYWT9bDrPYcVJJ18fpz2OHE5g/k0ZhtBNeo4QO7+
09tDNmQO2+IevvzCOwOW08pkeoV89UtS4mtml+Et7ESv/QeQnO6rvTTgo1BI/NW4Fj3dcq2Gx6Q+
0Sa8Q+RJFWcwPjG4NbtaxayzO0VtcE4Zqh0zVIY7eUyOvhmKU/lx8kguh8eh5IM/h8K7uD33xHxs
BZkdPFQuoGbQY+ZybwP0nuzABdNpJj3wyD2/iQ3EiZHnLTo6WsI9uv3wA/akwbtm01/U4zweBOqw
HWXRbfwK5UC8j7TIiPS1vsYIH6CS7e3pQ3o4YKmtW/72tyDk37AI8ORGTAL18GgTV7QK094i7i8v
+3rGmTwCywVTf4yFYUseZHe3DefBvEPz9BTiuRfq686yYVCZe4xOUT+A9msfo4f9TepR5cH5VKJH
pB/6R0xT2vltUkbd4bVE5sDsuPP6M3pE9fQS0CBuZlk8YByDdQr6Xj7+LpXI/DvxbI/Wa3Ryt5rF
SvBoK7/8RxKxRLTZvuLAbWBCUtpPOL2jXvCZ3GLJljLrssXG5T6sORtG3SGNE2ysqlBNHpPb5LWp
N1pQ3u0ugfX8o0Lx5Ty8rQ0aUFQsDHsOHpMjTWJiJqtwp+fhhUoaATAjjg5MEGeklIYpDZjeblE4
T+oj5pEyRcZ5JGUednf14jb5YvrIHOHWUf4o+Mc919jdclujMkbeCHdgck9vSdYL3iA0d0TFjjpu
gCamnWkVnPwnjXKuZm3SM1f80jbce2Bik59PGTVDV3KneJWbbYol0mVB0AYxeBOEEcrWZyX5+ntB
edk94CWp7h5jc0VnDJX0faNkToM7D3AiRGYGmWJes7mCpH1Cs7/41qt7+2MgXjwOuye00oyXhDB9
BHpf0A7sLC4s0/Vp/4Y7YR3XVYTxlHZowRiGyKYJyGkfoIX9TISjtWXltGnmzWRunJ2rzoRCW8tt
wHdjy/JlVAJrOrNa2KQMDidzKi0F9lYHpdPb5+L7h+P+uOddm41GKcC4tTNlI7/OyzHJ10DFLRaj
sc2wGx1RS3Yhu3Nvc8axOJ3kpYVN5QEon+PO0yJx4t+L/5F0ZsuJI1kYfiIitC+32hd2MBhuFGAb
BEICtCDE0/eX1TEz3R5X2YCUyjzn3w4Lmj6aUg3tM2e/GMbrwfooKE2/s4065le3v+81rXJP2NRr
xU8OU5uXxal8sDYmwTg2KKc6hhCsfrHOtXlI8/mKtY/Pb+bPGwRzohAqoiYEPSCTgp0nB9EyLUfI
Zxbv1PBuVEgMWJ+aX6MB6RCokl6iLxyDNh1j9EBgQinee9EQ2v4jNb+K2PlBXIgAa1JMqLeowKBG
HfQolI9UJzXOi+ILvWSECQL95XFN76M5UP+X+ZaIkjEFmhB0wjVCLyyziOPSOVTIvISQWYicQHlf
UHJUzlpPPOH5j4KLKuWLBD5kjplHoxbMLeeHRFHqAUy2fh1dJgqpvKavL6nBw7moLnWaaRogoDDL
QySAANObS7HCMZ8FCKBM98YOxqwuf0TeuBDMzufg8pTZZCEgqxNN8l8dSRWnuUYaAipCihEK8inP
tW/71DoGLzlCrFiQn2tT56mc9V+c80ERiiih9E6SSL0lvDfiDCVlUfRcFL3kIm0FbPFiWoCQbBVE
i9Ecix5A9A3GDsAKdZYV19v6+Kb4pWUmvyD9M7wsYFiBt327yk/n5VB3yRMOv97kS4kJiWs1KdcD
xcmmPtAE0H713k5xkt7rYnESEZLgA3X5bViHNWnIyFp0jqSM0N7r4T4eTciL0pAzM7shYkTmix+w
P9QYbQjkm57R3iKX1VMZNMO/e2XASFcyDYN8crpwu7wbLm73/dVO2E72La1rWCVkMjhDbBPbtc4j
AJd0iImzCO+MkLozOJPXGGKgD09HcaNgTGEaFioiZ2cxwplS8Uthmm8ZFPROm4E6xuMzWTNjdmbI
AO/J02Yy0zIow0bjz9Loov7qMCgdF6PlgTwVE00lMRjE9PI1UmOJaSPtlCCPMqSNOI7Afb/+IWf2
JVBTlGu1Bf3K0FcR13NGGrflYXmGFqQ39waJKzOxZ4Xo6ADyMWZ356jW9yDA9jOEYNLwsGjxWaxV
NC3ERL25Gthzo/dWUAxVE15btn4gGwrzPpCK3xsSvYdH3MBEHo++7evXY208Tjblae029DpAj5Y3
+gTQ/OVzilCgU/Y3O7KMQBlNdWVeqwxXcW6CJChS7ZGCY5UoYLox/7RTCAZpFJP/Me5ssRakYPqY
yqMVicX92KYUVaEjKVLjQWZy9UsLgJ2uhHVcvT+ihfpRVFBmYzRS0kyf3+rwcwnykrZVGUVc1gxj
CGLdvUb2ClM0MCGPafL2lF1y0DOkxWAo+z0iY9aanjk3sZw9EiZnMpE+R0D+/AUe0JNRlbJuFUp4
UnlUN2PMCPXSLEOfuWlq73HSH/Tp26J3ctTNUeOx3iG4xnfgqO/PouwW9kGHh2eS6d6evBBehxUg
wRl4N2YSNOpXIJOvpnKu6fn39vYIRxk6F2C0QxpihdUo6TbWiUuISvhqgrVw3YS1u2PSF9aZGsrE
I0AsQ2YkRyRtAWVGRSSzqR6eTxqCocYs7nTsI4tzhxbNUZ6BtdcY8YgDHpUmEUkfHvI3akl1Lk/7
q/+2KbvpnuzpW/aveqjNX8x8Nf2P5Ha7jgDe96ySk6vlGmZsnb0Xgnek62acdQ7wy/Db6K4+eCaz
xyj6hkRSgm6CAA3LknBUzdQULeVj1U04Iu+QqPBbiTQE2XfBdINNQ/W6+fgKW8VjphvpZW2y1w8O
+dBxQ37/xyeSclzgssj82+ASJddbfxJq0Xw2mmbeA2GzTPgMiQeDyHHuqrCTw6flXpuIEUb1c21j
3gEsaqJnFd7WlyfKPt9ESgAa1sQjZrof5DHHtSK0aJACzaJIXts66nfGxbttzTK+bQu0DVWCoEFa
ZUZ8N2OgGp7xZ+1td+UQ3DlHeP/Psd+eJ9hOlkJQXKxtRmKCTV9EcqrNGFya/HI5uSzrsbZgjiIK
lAu2N3AOjI7yt22F5yksMzcuj+WZcl1dLjHpxWwVPVNNohspNKr32p2pybNl9XdFDuuUs2bGXHQe
/l1JpkCZfOAHFE9Mue+9l5k2xfh1T69UkBvEFDnmk/G59atsqtQkY6y4uO+pIbG1eIz4tddXMYQJ
/7czlKn+niJiZM18grz1Sa143pKGKd2xzpDCBud1TgqTiaYffa3itnOYTQW6kdzNHgx/mmteVnkl
lb4Eujfyhqj9U6Ln7EMT50dWFTOiNdJpX3MnM5Jb+L46oFvKfmNbs2r8/i6URBncogp12TMwddXL
kuZBTypOX4JpNDoEM+zxxByfsvv4u1ikqaLLguyAtuH4zNldXK76+7tk+DqhuSZDkhk5JXKdLkhM
p6hi33D9zeSyQBMRmSU+1Pq14ViX8t/7F+dlVOIvxFdhLgkRQ/BxgWpCh4+MISmaqRyjdi4dIhGY
tX6/BOQI3IBx67BPm2PO2LRX8CB5Z+TouxupGI+ki0rwl6iHuppntat7/WLzPCmgRMBYsscavULG
ghZzlylrnp7MKcVbu3kWqvO5sCAoPXWhiLyTpbF9xIamBJeBuVBzalpYrwCAgoEVf2ScI/Yg1pRR
fOeAYZhnj5OPrGE9vhY+hFQ+uafSov7O4w+pWvQ+KtZNmFhjtOkuSc3kFoJ/YEYA7lUO+2x+n2CA
0WI4D66W7kFQQWUQquXrWwF0P0NFCcLg8sf2fk5yr/mTozKx0W9BE3ebbHGLi02vp9r+g80kMmWn
Bvy14paBQwi76J5ukvcM26O6XD6Z6Pz9CZWVtrqrrrHKT/JeXuato0FFUGMA4EBJKkmLu6LyP1/a
lhnA72v4qdx213IcMxUQIdGiT15gCLMHtnYgvZA8+t4p9bgNDwmDvKlSdy08NRTFwfhRsZr986R5
Ctvwz9s1fkamONZh9Ii3VNLh2DNdp6cl17YqYSz7s+KbPf706ExkCU0bgDogJmJeWoYnvbOYGPyZ
8HBFzxUPWAWEtOeBWZOhdNTGWsQ3MlrnB6YwnrYQt6eL13M9wr7qaSkvYVDvUE2vWvhx+XuQEOtb
019lksfmrDCc+8hvx5DerBoeUVMeo+c1xxrF9ZoFSQM+ctVH8NkPbXRD8cF0mYbZ08EAQuko3rTV
F3V/7H/feTyq53n6NoLHdKAumpYdyJd6OGPQgGhTk9YInlnYt65MFzEufstX2GvjjqitR9qd03sG
AehwolWXpDAnl1fOrqRIzghFoz6129mLQEA9bHke3+YYsRz59Z7eevRztIX6HZfrR5vq7IBVH2d+
l7l8+/YYqzrPOTlYE8tYqIj1M9TxLzhmX4H+Xb7n2mXR/ZNfPcaf+45I78doQnqQRIi/Cwt8NWci
znv0z4fw9u2khK6womLeAP6kF/I1OvfDyD6VeS14O6RUX6pXdGe+hWQ9Re1d7y+TWzdvoJbxTlHd
x+xHd/+Zs2HLQpvhvW6Tjjxqr6Ve7hHkOc0fIkrs/tIrGklu9vvRwpz4apCcRUuIx+rJqM69xR5S
RCxKbaFfxmJxcuPr4wceFgnbZdnGLRZmE1vIg/7c9piianu26vSfZWWOu7Sp387CvQctuE0XaPgw
n0SmslBt945VeP5GdkXxyQd/BKXlWJknIXvk5MQMf4MdQ1M2PhuOjC6DaVJAzUOijwtUOMsqlusY
5S7Bt2t2+/MHpaeP0Rp/huUyj70d1+t6pxB47dXzCzwamSCZo9UMdoeF8JEkoWWhehv95L9y0Bx6
35yB2lOKaImSiCPuR5uIZQDhiAj5iolxghKCzGUCYfQ1E1/LrTo3UMa4eqzG+k7AMW9+ex6fN5fj
LXxMqq8nSR5/Q6RePTCfCmNrZjqsFJtuFOLeu30NYGX54jYZzQWaWf11qbmjITDnMiY0yqvlNdQB
4EAI4DB197MziG2vvvNx9tcvGnrnQMGW3QarxsN92Lu9OLSBs4TtEmDWh2pjFDJWEfLeu2iTaglq
au/m4pnf/HIChE8gng6Vtom/G7wquH3RgJASyEx2F1QkfKYqRx8h+wHv6eXnEAtRF12x9/ZRFeZ/
xvSKGta5HwXC0bM16Dz5fdQgzscuAhXXxiC/FJWr4oCkDLAZ7Ko5SP55qs8+xHt9Apz3JzC5Qxai
Dl2t23j0gy0BPR2G7FCZZ2NgP9394t64+XJLDulzaSG8pT4nej1+j5n5NYc2SM843rMEpdvyEikb
PHWzK8ldH7oC5SCC9Rp4axcLB0bUyApbcLWc8lO4u5nbFAy+ym8qovfYAOmG60C4ybatMiWwhFO8
I4K8RLLHfGGcAgoDI0CpADnA6BH2ihGAckw+KYg/uxJjfHXG6gJ0StEgpkR9UYJjQHz71whQQECl
V+fAuETG1odDavinXRWpCTbG9Dm74Ze4RU1cL4HRPgf5BII2tpMe/7v3DCinvdf0AcCRGKk0LuaX
9WgiBZJXJVZQM6ekX1+X9PUoVxM9kd0lBRHsjiBDfzhrAwPPFKHHpVfMoXob52f3xns18AmFTQ8j
Ch1Fuxnwo86VtGAePSMQf1mCAtdEqby+bwdsCywnjlZhz0PxLlx4BRAoZ/zJAGsbxQSDBWUsM9Hp
PbXSfKGI6+D1dO0Ai/IrMueAb80MMo0JLNpWS+VNu7gmJmM0fqnmIAiljfpyasO3MaxheuNwirMN
Yj9UEMv3iluvj9v5HaUu4QlLmj0NC3dUz8+s7kYYiACWWAX8PfTaKjjNdVft0EgyUzHib9PtVTuE
3PNuqgcsBAlpMilnOABAgm7Qy9ffc8obaNfGhl/55PT9wEMbm4yrRKwCosVdNbcSgiuwTmJ+rSCX
BX0sbW6/2qY/3NkY0WrAHixlT6hP9UDZ8NX0nA4HxZc2z+Xou4jUoCOAF1phygviB4V4A/MllGs8
iAW+FO9drEwgKaQCYgraN+EFboF8Eu0A2QXTz7hD28wLtNhvhWarBoHzGZZ3ca88FPQzv3vx6lmI
0Z//uzdO/HpIXWIBXeH+J3sNhINnj2AFt/7nZxwP+DgJ/kEZsymWWYgbaA0BdBD+3ucB/JnfWMc8
rcibknJqJRkkoxxclkye4SebTT6/wmLwPskX45lny/xWA6GyS/L5ZWn+1GMMHp1PFkZCJseCmK2W
8IlrjAxoPCQ5k3iYGsD4iF91J0wye5R/QmAnUO0biRAwMw8kKsoXlM3UJGNi9E3li8DWR3IOZlQx
FA024O3KWgQ2SqmHfeCxQqpSJgzfRF0+f5aR8Zyyvuihetu1RzxP9ewD1YI79yIxNibmkNGxkCH2
qWelMrMsDyPaa12/3F4Jbyr7wy0mAvDNA7szsy8N5qf1kf0PmNBchcbW8vo2sK2oU0IuAsJxXQh7
hcer4uUed9FqweAX8ahNiltUfTg4L4cCzPEqzwdYhJL8vh/Csl6wiEqIGpvNU+Zi0sKev0cgqX5R
wG90/kvz7dllas/KA74zHl0iQTcfaVoTp8crw46IT2U61iW5W6kMRFqjmCaGtCFbdUkG9OBBXqEx
u6SFuar1cf1i0o9zO3s6hKK1JLSW/DzSJNGZSQHzlFXYQrapPB2NZlVxKLUFVQAoCtpu4+MbQCs3
dFLJ/R5WvHgbjHIvf3PssXQemOsRln0C1m3Jq3ba+n/kln6sK2KRsHbgj8BfCVTcWWK+4zvtGfJ3
JYGrOqI5fIGaoSfCyCLs7OCJDg3sEOUbAA37PMnuO+U5KYfV25ea6JNhi++oCjGz+NlPCYRJ0Aqs
XxVatuATTiOW1Bi6OXqr7HQ3kPmeVcmAETwWaXmkvGtS+Vel2MPsxUE4Qsfk5Ps3vVMRjE5XHoJb
YFchu5sSsG8yyQMQnQAjdvHkTPhJiPlBQgwMNMLJjB28TH/mVTTMDSkF1CizCG+3MW5l9mH0ue+0
sgO5QsuOmJq2qncuE+w+d83LtxIBk3wQELNAgdHGk7dS4mpr9C5zdtCFqam5BfJm6bGGb78XgK/v
ZnqbD6eh9P81bDRPwN0eTZC8fW+hWSdEV309J0JUdkl0oBmsmk/BsP9vTt1jta5Ief6nBZ6WKFZ/
GI0NNx+cFTHjXE2LFErMdMAthYWfZJ1Fm4kznk2cMvc9pl/8qld2MOL+Xz18HxQUZSrqKMq8ax8/
29Te5V+QuPLDkXCV7hgofD9V/AY5fAVSCCs1opqhBER0IAZR4TkjhEMPDNNDHghN+sz8B6oXJkhp
qUTFcQlVtD7MZ8H4TfcoUgFV/ViUvgSH635uBPg59g969H7zWEMSzEwY6tcRk7AVGDFyR2Dme5Qz
C+Dpd+fYGsISh7+jc/Z2C2X+sIKB5g2R7vJKzQuZw1QsysYZowkY6VB+MSuBqIKe1Ny0TZHXWS+h
qcBbhUOZJFXLVecnOuoyZTDuKDV/ofF+mF41gXpFpMVe99jpJA0wxpD8aRRLHFI4OylJeoTEX6Zn
VstT5hN6q8fNceQVpAKhmeUCosw4O0wnm9BUotWSQrqsJpF/reltYl2CF4pUNAd/oBp8fw6Z51Gg
9tvLI2LNgjrGtDmc9Sbpo55kwh6GdeH1K2qGkqcs0f1H1Jg+Gk1q/aoJDB7rqJ9BocXgBkOWfnhL
Hmy8FbRIBZDqUYaecf6Q7DhnD2RCMKeHcU8ZapEf3sMWdTfwFzg9YOETl0vpU+tTwd+bH+nELiCP
74nJO5x0+ztCMQ6tt2fP2OeIe2j4KRI1rWRg3jmqL2zzyFxQx/iyR1VW4WQBUhiJc2OFQlKkxXGC
n3DvqN+I4VhZC64PszyuViy6Uz6givvs34olyIlh9MIxnVQojXiDDh55SHsYGf8i+fmOk5Ju9u2J
Mcsb9lktUTuCvKgtoOqSuy8t3zCPjLrzTE4wLekRNaC0KZH73+VYzj1pcO6b1ygZaD+1gOks2T5b
1HE3NTaP4IgdD+kSl31p0M3lTJenRfunHk7OZweQpzqnfAhwnhb388cOX4wBxrNxTmvdr9YSJmDe
o4gWuzUUz7WnGJJ3f/5J9a/0PpxvICMxXoNnc3XMiilpDWnDNILHEm1nqYTDht0YK7R88aoL0Pwn
IJm1ermX2mVwuvI63to1Iyzw5WjIhtUnsZ0OFmUEls2S4FzzFXKucjxIZVJTvZFdhcJu+X6Fb1gZ
6uMXIeqhweHVRp0cg8+/Xo5UMWd2Kg6Ogy2TijxteT7rzSsDisaCHV20dX5O8bCaivdi+hkP2i0q
H6lSxI8hbbFpIYU92KCobBTIaP4dxqwhbrilBw8rEiCgEmpVyL5Bi8jHvHXJG5Vkw9kbtE3MvZQ7
tyVGBoMCOjTLtUwP8x7nuYYZQaLh9MoifjYBZqhm5APRtbl/JiYiO9TquMgn/T1tGMDXRPie6DfV
7wyhLesic4qLez/Qrea0QFXIQgdN+hCzxQ6ZM+TUZwl1J34V2JrSLnGBmc/FnXF+BxW1DCW7HY7O
fg3tnjfRhbKJKgPVyQNKgcaehtp91549CrQec7/fbOhU8BXziBBEts/udLznLbAsKDNoM9yJe/Ie
i9xfnAP6v+BJjCMwR0+Rz2AJ/PUOvaUYK/N7mT1TcONEYd8UmA/hwl53tHySvRP0fjEDcpk/IKNz
EX9DOJlFwoONdxL9gcI+PnAe8OyhL0WEBegOGqJxoMO2UitaNKbvWU7v+ctuQ2gBooSna9IiLyH0
wg+B9YrfHeBuJ+USLOCUc7n5CyvmlInrAhoX3OILGPxG2T+vbsuBOZZjcX5LLqMOOMQWiOn9gns4
Y75SNX3/9CcDwPr3SeX8oQM8iwRnOCabiWAh09OwjCDhvhGhdQ1uj6RcoNH0H+NcQbu9P9IhRBAb
BGXRmW0RRqMaMgNcG++gRfxC/hmCRuuUG7Fs/NOiQfny8OJuxMMz7/0ud8EWDf+16iyiYQrMdmS0
HOmLxkxvuRCL7GdjBkXkq0symtq+tma+OGqEnTDoCmYXqdbm7T58gi500mdJk2JsRYuXkpmgntAc
RiVj8cSESd4hMiUvRoHFwNurq8DJ6pMLo4bQ0ejumw6fAjfRCc7af6aUwMtHSkzc6hnnkbq5z6Wg
pmAnNyj8kXpoWnnJDdk2IelUSKLewYw8FwRaWA2855wKgfciFMCMCycRC0IWEhvtP4NKmfrsHLIU
BQe/hcvGauJzQ00r8YBU7FJ7h3bBIf3de1RoIIiHCzK3kb8kVG2FX4rQMhqU78eGzDFXG8s++ZqI
oUc+3GjOlpyhun3xg+zr7h22k3mcMWLYgIv0cBXMDOj0eIMVDO5MFz148gmRRzZ/4nc3Z48MYhID
rsl5plQxPHUqZRNyo1ZZIE8N7w8VGvswAH7oidgWQUw+IbrhwLzX8jWt3bNXbs05nQJo3WNDYW2R
MFSHTz6gg9gkMH6kHyEtZMotVZO4kaRmwuYmxk91+iBiZdw6V//ljHc33kYZnN0KHfKyodLTHfXh
dt/Er+4Mp4ck9OEOEhI5MM8GbWKN5WV1BGp+o1tek3CHwg+9X8m4ZBGbRkIYguvZ85ub3Hg9KSHx
D5O34PCd67RAh+lpTfTy4erHN2fc+gTfIKzpqGNvblX6fef0nY+guW9xhob28nP7bu5jkEN6LOW6
edq8CCZCvBMVSeLIJTgqGjgUaPcmKOIXdwoWXP/4OcPfaCBYIYT1oECbFYQt+chpGsTk1kRqXRVt
SiW+GCHm5uEWVcprqgXyqfP0MF8W81vjZNls1H/JqNm+ITfwB7hmaAlzCUH9zLoMbMZyku9H7pHl
DtpS+/e1hockm1xaX7VAUL1qqfIMLVuU1gZYigzsdg4KxoJVrrJ8eBx9PrwTTB2yelR8NOduP61j
uv6FvupOGZr18/QVfMiZHIj63F9OQIlUHAyW9dQfItP9/BdpM7v4Ai9r2Cdifh6lgNiXOEiduHSX
M+GVWkxPacRidh4TmKl20rOBQhA83HbRTvuV/MUycFaPvxoN9wW1cXJdXtb3ufbdKE5mo7kgD6c9
SAEfLCxiqEc2kYE7wAPnQgeXoEAfH8AsGsZ3APN6+ma4eD21E4qN2EqBEv3KR40E8ZtUX3kyigUm
hSCP0RLvUz8G3U6loCc9zk7sRHfvnp1c5hKivPPcTLIf6/vGAO9s1gU6ij7Y8rkSFPPsFuiDQ391
UTx7YWBMPrCeWgBZEudOQyOksNYKNpaquYCkApv3jZk263+Atk0kJGqoLhRsrmevRr2nE3Oh7B7p
AJ+J9J88ANp/wpbgooHLmIuBa0idUosSmPBO7P1UPWnfB9I/DDRAU6DfEP2a5pxuoJJCQfmhApyC
ToPQY1MKrs4XaYQiMpC380pY8OTRdrvrUSVl6pZiKGH7YN0FdfrYSnMllmY6u8mH7QW9xwFaOeB/
Xk++kpl0wHrNnJN+fjuY4W0qOPjdeX5DYLNRF8TiMbm8cLdQREG3Ln81HFF6onyjNeGaVste8cwT
N04jIgpqnA1sIO3GqQ7MljbY+cTVze+hjM5Snrz2jEt+THXXiCiGDggip0pgOQm6PdBeiH4Q2NU9
QI4dN3G/ek26GRLs4L6rl82Y7TDHWKsrPio4Tu4BDRG9qfcSCU1cZwTNyIHY2clTG5uhhPiOElPE
L0VWWgRCEjmaj3ZXBKDbhiD1xs3qUHlEuubcKbaJaqp43e7lMm7tcw9HJ30jIe9CDDivltclcvrs
W0bGh3mo9q50W7eoJfNOSeR2jH7BeK/shVgG8gL6XJqxGmpqZfa2hdp7Zcz6Ps/15Dy/Tk2ePGlC
K18DjJwnZVwqzogCRPOhwgbVHfOvM7rDwe3o+A/t6YHwx4q7zq1NT/m5HsBUgQB8iEsY/u8nyXRD
QEt33byQD/TgAp+FtOp3Uiw9GSehtK65v3QkLTlVzdV5ZL6y4jManr7XGfHYM6GdavcHpYhaTWuf
QwtnYS2whrMd8mZftO1MZMT3hdS7DPlTvniaEV/AziPv+25PPVmYUKdnVo+JdfGdZnV8WYuFdtex
bPt6oj43z/iDCQXeXBCCZu1wTZAVTxkyGLeDGIlZjtE9tOhpZ6RKI2OUQwgk46fM/SdnetL6NXGT
JGWi+SA289YE8vDvJtsLSGq4FqZdS9+3w2jBnvIg6PDM/J/q8DCc81xNmiYqhPQ2GwIWrACZuTHA
Kk3u83leJ/RNpsff4PGvNp3373t83Z5aSIYNIgx4r5/c4rSWceECnftSn4pszqfX/Jz5/O5VCiVY
Ohz0894cozHivwU32tGPgHvMBxZDG5Ci85QLn1eJ8ImR0zrKkZjlooZczfNaPl3meVTOBw151hD3
M7a0b1SqIjCuH/P2Z3poT86c6SeG/cVPg0hBOWSHhnsQA6NGpAuIHkyUeSj3eD2RplKt5FTUu4yX
L4iVNdyeFhx/ESFyo/R2967F1gSUguliu19yJ2GYsdsIcxaq+OhzJBKMCiERCWsXcuHkFG0h0nM7
6BbQNVE7qxX3g5IPDaR4FZAa/pp3W8lbNboncBUHUkZ+hTh9+CI0pfA+OGBe6BoCM3OJ36BV9M3p
5Ysyuj5esL2g+m+BMj19ijgUHeIW9rvzEOWoI6pwYk/AOLPkvgTVFc0uCBQVCnYGriMPnj3BIUGD
zPcqckoWN3R7dWT6ywnDcltPBdnFSI4ew71MUHidsYb97FTyi/848efLM2MTd3fmuOE2qckZtGbZ
jJXH4KP5k+V7nb5BNd3RF7t9lflvJTa8N46zaPk+8jYkUu/zGepX1A0TAmgiXGvykYIDMy+pqEfk
aQwmehw1MkxaPA5jkrES6+dix7mZatj6w2w1AkHC40XQpxAlbsXmJmba0WEz11LDLV5+ZTsb2GQk
Roppl1QtY3bqsC3W8lFDp4vpgLluMrNb4zNmL0wpQp0oRy1D/I6fNS3/sAGFMEDXaTdpsCc1kfBP
iixMCl82t0EiT/KCbar1OQzrzRPrmLBttQRQVlhxGB20FSZ6DOaslD9guQBK4ACM9lGxrGG9/kaP
5QECYRygcl6KD/xIP1r6qZdXRBeqA7g4YmhkRwoqevIfuQjaoAetx5b16FxYNnvVUP9kM3pJeOgh
kQkS1dAHMIeYnuGe5sZSQlFAcO8qOygQWJooa+PnFqF6zzDnClkbrkj/9Um+roSSDJMMlM8tgytp
V812NMaYaRFA5ximY1duszWmyPHndzM5VYun4nareqmNrzZy8tPvhl5K2UxKAL0XGdh8UTjR7Yt5
hvnfddIA+Dio8F0o0DzsIC4/s3RytLzbEfQAd+bdpYxGfrUpN8yMgqVFZ72oXCRRzoqOtovUOeQs
oMuGlO3gMSlmbaiKSVBgs3XCu2Bwa+vS/iCiC4VpAT0D+CdhR+hFTzTY5LB82IATBieRT3En55lN
XPdvxvJBWVPs701AG5f7IGSJBUbJkZA+KJGA8uRfedcyyhmCtHI7DNVY831jcO+fSHSuGgwHGAOd
K567BAIowt2IETQLu0OzgbikO4hvv2cAq5/nptg8fYTbRCIvOS1B4brYliIZxhe0AHdb9OxQf6Ki
nr3/l2cIcwoFq7NJRZIBNhSEwDXJQMjrnAHt/Qsd+yiu3dcC0RFrDcMDHzHiMfMlPCBdcnOvC/Xr
X6Cmg4mNTALjIPR6UFaH95gQEhKzQCs+FKBuSyS8/G2EDUegDbY7NgZooRw3wwbtCWyYoIrggMNX
jC+GWo2DoHk5nDM/j+gDQ1evNSA09vuVxogmXyU1HdsBUMQdOuoxvm/QU6BOEhlr98iaglKo8xHx
yd5rf+pdujQ+6TW5Uxzpi49bQ7uSNx32W52wyeEEYnU/mHA6Lkdu8nzSwbHe6f1DIWKxVwYpssKN
ipaHkEm0qkJGGymZi+QJTO+NwkkkMykJUPXn4QBt0ibw8vZcMJxvME9jyvexZiyZEMzvCB/2URUx
bohhFhdu3Wf2xKYeJQ/a4Pk53E4Hx/D5FESLxG+YrdnIHebg+8vl8Ztx26TpI3QiT5O5SwjUyAQS
AnHyQsQ2IobCluEawAG8AjgOOEEwfkpy5oVQA7EuZ9dYW6RvSLUhIVPwe8gwFCCgZEjOLB83PkJH
d2N6G/HT7CrYsITraGD9IgXkOHkHr0AXo8KtkOAGhiaGd3IXeJCY/M4Tmy3gMoN6XByOiEgAtrEp
8jiiZYeHwcHLiTYL9mn6u8IyM4e/KwDea2KArigJLqsO2P8X0YCzmQyIBn0pKQ/1+BGT7cG2Rj6E
QfrLnvgIRlVBTgSv8bBBzglGtP+X0gOcBodNIgIZ0C7aBjRS/nEmS86aKBiumw33qbjpL+gzY2yF
1oqbR/s6K6f4l7GmKmGN75ewHj4qU6eOjHvnEeEsKELbp7T6MQtHnagTHU37CVzgdU2Yw8vJsWpw
8+2VUFp8fhndwMBu1GFo1XjGiCtMVXq7z+qy/ec8FiISgQQZvkjt2eShTqbWUiSjeoRyHQlHuoaq
s6mweEmnxwsRJ0k7YpeeHS+LNZjq2ti9mazIZ7xhMwJ44TEUfePx4ohhluCaxzM2MxHycl5i7kHm
nwela3KqvaO5wVAYgUADrDFknElk4OXXWOR32CuRupmj6H+5b0DJxWgv4TtGKPnzIH9/Kbs6dS//
ws8a55szevx4BCwDjOvUrODxnIkYxEDN/du0mL8308T2voxZH5gTbMjKd36g6gpL1cUM8GKxoAW2
RMgzkM8XCAyXKr1l7nULd3BHwIyrryATEj3t4CFVwDa5xAmAzhpCDIbPVRcXV5KQXiAXY5Ibkrbp
5UQliF4a3VmGTt70KPS4TJ+AblonaMQ3cNUBc1Y/+fjhoRYM7hGBnCgY9nmsMijqA56xgMwHw9mr
oyCjWboFsEfVOH9h7nt5xz0QPBRlM+WmbFZGlEQ9WpgzzPT75/MjDOL8Z1oRyiFjlz7yUIgNl32U
dSTGOwzE1pGWuz3jKdUYzwBGRPeG/5M9z9wTMOskF281HRfEXkDWUSQhjvy+xzYcGa4EwbpV7EUx
yNT6/EWu+JyaYIQoHiX5NSSN7701sJNgJn+7dfAYoz95bgggAiVFB8U1BeCDrLBxqPGCx1tQV859
8SRUn2xzlFv+HVLzHDT0hQdFFR+VgRj83AhzGRRIL8WwahrHuDTXpbnU/Fzl6cv6vY7C67eMFMgl
6vW9glqsd22N78Q2ZuTW5qqvEQ4VYfF9iCiuvIt7VF34td/+p118oBEEHYMFV41EdFiBx/HN02ws
ISyGrY1jgtjd8olUMmmBmHPo9+d6YPe88PyfD4z1oj8TipzvZ4GQQx3Xs8t7kgNAFp4urTQgu5uP
jB8/QCH5uiWw76j/qlYvPSS+5x9kKbRBFNNf6M9Fus0rvs4lH73xBEVwI4avXNecXWznB0KiOOUv
03LaQTaRfoP2W0DNsEMIfHGTQqyl+mIIkNbSmiLF+JL55BCXC2A2ZqOjvFg+53ckNkp6K8KbsW3z
5LZoQ43hl2QPk4esxsbyVmvOaISUQUGQ3EVmFZzV0ml3A+8L7eNeXr2/W1DnF9s17tmx/ljoILpI
Zt9OekWWbnKU9XdPXxORscMb6uuwA2MOi1hOSA4YPxJO8ukVImfa/O5ou184RQ7lenSqprR1BPR5
t32Nx5OUvaUVXH6kMerI+/rmK9t8j8kFlFI+lL8InrmpHMwV0JDFjEJqDiYzwHPha5O2fXrfIhuD
/+MtqJp32Y4ipvxCKXy9s80ZenKmRMDN/e+5EkVXPW1e8Cleq4RkHcg06gCO/5F0Zsuqalu6fiIi
qKS4VWoV62rcGBZTCkUUBMGn319fO/Lkicyda805HELvrf1l6lSn989jwUyXHzlgrWy3n62KDFoj
GpcO1nabgIPB0VQYc8gSWz5Ob0i8fiiqHQSSIi2U6IV3CYNGMxcwMWDf7/bCXcrqv8XVoHIo/F/Y
ytEMyJod2jjzLKSEHom209ytZ4UH6lYNNXRL2AOizq3BQznSnMMJUSKKOFegRqjmMABVow1YaYvE
KxnpgeGlgeop7n8T8RBAJo9lUZIB1mlGn9jSJikjJHFOiZOO+Q3yrYCO90xfxWzwHTYB2NTh3nO6
maFwk+buHXszcwAXiM08ovrPiYpTOp98F4+9bI6aSAoqbwvNeGiG+VSPDfoyjKm6kAJlpRNza6G8
bSJlRa7vIYV35/uAdiJUmygxyo64ZsPbkb9PGhtT3YdPcwSHkYbGlDHCh2AptxUD3pHDs7soszri
6fpdU7REDgw+nx9mvrhxD3IdiVMSM3Wg/5ECsL5KzpWzhVVAUCv0uFTsWRHJaChqJK6yR1gX9LPy
7whuv/KO/5AmDuvxwPmttJmgxwfX3m8igwIsJJdTMb7tOyZTliHnXg23iFZu5iyJORGoBsJUTLwC
iOuDPGNrISMFjS2/I+TEVfZZDCNGI6SKCg9oFGGntIJ8U/boyPnfbvmal/t7qxAbLEi3IqsinbxJ
qUjX2Ukmf+x3pRiZ5p0ilmirkKP3TTjVv8Q7y267FvWO9wWWzB5xp1OCR1Y+6+kCyQihpyKXgu6j
v+fqib/khZCLeCyCilLvc6b/iHhVGObVAL8zOMIX7xx/CFb+ZGSTHdbOhJRt0peugRLMBJDzlIlN
pBvG0F2JOoXIHGKI2ll14H1cIH4K+A9UPDFgv9xGiGkM7zHvQkMTbDK5FMwUfFTwaCEMbU7Abftq
wmIjzeDpEqIIkcvFmIInR565j2NNmSAj8c/+PBhARhQSHFGjwaOpxIvdY8VL13sEwS94faqFHlyN
xAZksUaBUPwJs2UB0wq+YwZ8EA5NRlZqNe4LnentER4XTxjvgklFE1fr4jVJTnyV5VbkcQwgDRFL
A2kArcX3qTZm396RYsfvkMAfAtX0fzxekY6WCwSFFKiH6PFCZAo2uMxilC6PUORQY3foh2NR0/Hz
yD3kayM85EEQRBWKjIsuqOl3Y8sR8jKnWiN144lQea6Z44hWfZ9IuPF5vFBKjFPs0Z/Dm/4Z4kxC
8ByGj97X425OD+zCXL2QlF64r5ZEpnAoo4nVY7wTxfj1Hap8qHTKG3Tc8IZMzAn/4xvD/SBkp2g1
qM+Mt42QXI4VvBMeyIsFooeIA0k1vn2mZX45xNqEyCcEb6rxT2O2Z4AceFrqoPYzbix+bAIp/wjf
qnyTVo+JNS1gHDdkkXHDfhEGIBV2mmiMNQvB4oA8IPmNwFq+MV1zAbOvMTmSaHQBbfhP5U+gbmTO
JO6dWTezXHNSuiWPggCKWVH5LYs/h+A8zF+UUIg9CvceJifArJZTnoQEEgHlf/dxt1a3ImDx9Ebb
xWtYbHn1yTYlOGYCkb28L/nLnxMFboQaBN5WXraCGKHm1o+2t43qRSL70qDkq8N1xszH59xSp1vh
kjF4YMn5gcBInB9OOBKZRIyGICUBnIbyHNphnoreRhwCfMLSpSJMTNSpM4MnLqcQaKOJAWcpxUSI
kNg08IrljwDYI/sCVBQhgOKT/eP8DpCueIRoLLEEDgXFqjnHebERUSxLMozl6blcYmJGhOSAOjMb
roksET+FPuSRzecwzkGLNFJlvkW3guCYPUwwquPMc0RTp4JJFlkbw5VYPcMXzzEiGtYosYqus9Gu
AOPRbzqiS4uwjDxkHUEybRAJP7gIyeUAtjJCC2J6+kkEP6X/6VTpqOI8FkJlsZjUfr+xgTEbbPYS
G9F+y0tKqiWgJpnaWDtrFJbntWgN6dg1iCcZ7m8jxUUDNdxyNzvTbIxlB87Xhoz2B9ipxR99JLXR
I+VZ1FXeN+f+ViAAPRfBmr/ZPf9tG37tIpFK3ALVGuvLyPiDQHBNsj/erthj8RSFM5FrKPYYIYeS
I1G7RpjabXvreR1EfDFwCVVvoAEcU5xE/xlT9q1zFdkWz9G1QZnw/xVI5AkJr1Tm/p3NIZn0eO35
naAVHT6mCfeINHsxCIrcxrPg+P5YKomIcNltPvQWrpEqxtrs70cT4i/8BcrysgN3XhdUYdY+BZDa
+UwuyGti+VOR48nDyAm7kymmEC0o1LiN5LmvRDuE6u66HIXkzc9ENKPtIKow2LKzgDeQp433a0wq
2HDGGeKYq45QB3BIrwdjKXet8zrY3tNZUue+YnXosCrxisGxSjFx8L1H/BZatOGFIrXWXZIKXkLe
TKDCBz7dImQsdgECP49abxAwziLCQ0FldAZ4fs/ErYinC5UtmNpozsIGbjvB+k62/s/Z81ad1NG+
cron3wJpf+SO/UP0jDGJByN1aHP2uNL3D99YQiD6oDmAQKylYQOsbYXfuYCL4TdGim/RhcOlyJtU
+CwZcKaUHNN6Q2aq+x7rfrtXOTC4yqbP8xuCjZAeJtqZGmYhwvV2dCfSpzkRfkAhyZF8soSnTJhA
M1e8Ubjwoc0siBIC192aR4ETXyO4+sGbOBDpHcjHfkEDXE3BB/qBV4DWLDSjwSGHIrHvjJIdPsiS
gTKZ3ENzuqspsySbkR80iUzQ23Y0WJL7smx8Fpoh5C1CAGnUrimlOCCpAkz1yimiAgwDAy9DTcJi
S+g60ox8jUCDBBgFL306U/gqMebgyk1FE286Q1q275kXzdE/CoM4qUkAdyVe55zyWazALi0bfMxk
mqBAM/BdcmoHoieMXrE2fIq/VWP/B8VGFQvk3u3sWPxl/PEY7wkt5ToVGyLbtXoldHbxFfpPe6l+
gV1euwa4ux29az5iHr+vcDyjelWEAKpB69swz/q4mVWA5nh7XeFl7wMM70DxDOPjWB3jJYICrTCt
54EVHL77Twob9TrVTj39BfXiSMdd537intcCGtkmnTFUL4MptMtzDOmCu8MYSwvx2+fPRlTFp8sm
ECauWGr5WxoMdqZICVihr52QyFdMP8GH84GvxOLZauliZA0ArgjUFW5DNm5heij3X68hseMx3qkQ
Pmhn09N7n5/sxYe8puMVCo6nwApJxdoy8gPKsz2RKsJmYcxqKO1sDWYphbgNQ22BR39L3gx5QCLq
aV2sSVyCykLiIC3I687cAesMVU9GOPDJy1gW/8jcopMJCzFrdMTfj6aXmp2piDDi9CCfXRRZ4OAR
in+nge4xvfdUiGz+fpyR3HMqR8ZLhtI5OoMjaaLlaPYH3scRTCwH72I5on1wjEUdNJSBDtuOmMEE
LHH+UjkFfzhEMPfBKZAs94k3RqhP3hjLbgjhy0LxFLEeojdgBN244w0brUl3ZZBgcuc2gFN/BcvC
bfzZfgyszqGAN1b0FnLxzf7RO7amwVYBQxMRzVi0h5cvkgEUKPysbGfDobSYs73xJx2DimZHJO8g
YQb/V4gqTYDA/DqW5NCLA/7nzJYXV9//oIdghQkUJHNjGJo8DDAkfLUZVFbGASxucXzhzEusCtQe
kX8vagEo4iIQjm9elCWvhUSnQ9siQN5/czdCksh/ovNRIY0YWM6dw6QjrVrer/dwNkNGhLBHkPWC
T2Ua8I+TjiALymRa7mCe3FHTgyVNRWWHaBR98nHn5gI1iUveAmQ25w+fPKz5dyndEKXVUz2CoeSW
RrCHTLVidBAn8DZxrtijkli9iaF5z8DCRAGKzsMusgVTD24MRAWzA4mOfPzXeZl7xGjow8OpmYNF
A+JRbwiNib6oCVmUvQRA6TE8WZD1pOK4m9tjFFmidzCmfbBjqExGkwmHkM1T9e8yORFYyirbDzfK
6HcTaTqVn7oPnzv24aLZG61W7MGjR/BzGaAuO6HdImXtTV4If2w1FFlNIv0wI/jxAyT7oZSZ3wop
jE++Cg4kcj90ShO1qECMRXQGCtdhRBQUWd+cspONmHM5MviKmnW3tRcHzEujifh61LW0lcPfKLot
cvS5b3fcAQgTGKmsSvC454haykYEI5pRC40N32jyvNVIrlOPuDOUceRZxAgI/ivbOCDV48w1p4hN
qYg8DrWt6uiT6AvlAas12ghpCy/sEyZilJ/UC0fSaeBXHCz5Lb818CZXlN5q+FsKBTD3qsHRTzoV
VWP1/MdpyGM20ldfvBJTInGeQ/kqkMzB8sl2tyPrxdU5hzCNXJRFF31Zk6fiwZQW5iKbG/vB6LhX
gZKa62vZxWkgbh8t/ow5mbPNg196lLFji3QY3igKQmvWWiHUYKHNwM8rJI7U4YgRktcFjUyEzGTK
HY5ww9i/J+gedBFlCONO0iSC9Fjfv8M8bm98J9h1J5CkNbV7bF4hdNLh57ZxClUsMrZiVF6OxT/O
Sbg+zngOPBQE4ef2gMhaHNE8oZowELRNEv+N5Z9ljpOUlxybjRgTuBnHLCjrD9l6L6z/CC3sP/R3
fBmIDiaUGyETIuJr1++LyQE9ALl2wDTc928ng+hwPoJFpgnnt+gv9KxGg4fP1dC6qJqEPTEWLjYh
nrmv+TAowcnPDNVDRwBqiXpjaJ/ZxTefwHafNBm/uYMIFUa2tj8GqBSAzcUZRYIHYRPHv+R0XBQx
WmIO0ViZweZ18yPH6a0U9nkJSpG4ruUzfG/bSRGjIPdAR1iMdeB8NWIRo4x1y95pRP2NeIA5YwLn
snXLAk6qiUz8AjUMvFhTMc72sTnGdMu/Iyj3bpziKkQayNBtkScqxTJeYnRfHwcv7/ONy0dki/eb
jiby1uV6mkh/iAFB38HdWPVmOa8nyJjH0oi0CvnJ+yKvTIC/VAhB1YOqiX6CcqMwM5h75p+YM2Vc
8YWBD3Of+enN5kzGUYs0BcuWl7J80N8sYy3tXXxxlq+sqku2PbIVRuBKVFvY7CX46vj8B5v56YiU
rhx/mWl2qf9Ehwc4WZ5AXp7UCJxADi60OlsLcCU6Llb9cnA9oryC/JSHCq95bF/Nq03Ww3D8xV6Y
Y5AfZswFaxwSKec9FbE3fYGbIdHR3lWK8wRaEltpTi88rwDEDuQZCQn7JP4TeYgkKkzv6jCbNAdo
Y7Jz55+xcTAxpbJwn6VEtOFUJGwtYa4WObqybPw66KBOpIb9dTPxIyWzo8t6bobKgZ8Gv6+xHKB9
PGi5/9zc3iuZMB9j+eP8OP/a4LgkR0zCj2GChAb5X8sQvnn9PRc1oSMNMrvigKxTRywQfv5TjXJT
c7e85lUdsrTW5GCIvReguVT88qb6WTqSkbDVY51WzoV9eO8QK+KXYtcN1KiiHZknbHOfVkFzsEs3
5/MwkbJRd1H7cvs2kHWSVjGXD7+ty6dO/h0Vj7vPXso5G96DQw5DZKxyl8JHMy0RnYqMhPBDhmHF
LYhvusN9jzp0ciRmdaPyX/Z1O2nM/4UUG0JtalTdbMcAWAMnGZDX9gNYIXSUzFF4J+G+0IAhAYMm
GUs/t+otGf+3syJmqwhx/CEgF1OF2BlsbsbOI0gExprWZ44A+kkrd2I4Quli8b/bixwFlwRdqApj
kQbOZdBQIbv5XnS+E+XBBPelZ6ninebI74JyQ4gEjBi39433FawCvslNXWImNmLqgh7e5wwaxYSB
kEG+FntmBLPI3D1fN84hPbVIpew/rtZTFy3fWxySa0jwIys4ebOjekKe2jTBTEwiFZIfppkArf/A
M2lt/kQo4Hg0FfTh4K+efiBzPRte9MMStGaVYcprkJYw60xeZ5kW67urgpLHOYzDj/OE5eRk9EP1
BlQJLcL5AdZxIxkErHWnkb3R7o8LyMzYYOPpxUDIzAifzTU9IqEeS9JMR8aTkamX4pVm02LwZ+Bt
kN1oT5eL1xkwAEOIA54Ryualpx9MqE5glp7znol4/ztqy/v4QVMvb05PwMXL6+9uS0x3uspxY5nR
G9PWh0C/fguCiWDmIY0MxIaEMyF6wfM0V9k/1Vk5eZPfSMnu+wJdyMHPPfLDDwAJVrIoom9Lrkdc
61HHMnyT+fhcYJpf7DvuVITY+JnaBBSsBSyqiMnyqATdWsydMU1FWYERaPhIhXcfNNL4TMADSdAE
B7ADg1wATPkCyMTweYW1ACgXNZb22oD8flIUdpxy8nnIP9Bu4+UdIf9yU/RYxHSg1Ho4r1cgs2eS
mkjlOSxEYI6pNyLTbvIfdvqCRQzfJwwp6ZUExqHEmQI5lTD3Ir8GtroKvRF4b4JLbcQvr3s5/Yao
xx/CJPhVOpM5IoL0AGgjy+F/P73hg6xqfSxT0g0occOjY6GrxUJMaBbaIxFQavMXZCFOrIrpM2El
lVxSSdI9YLGOuaCeakRvWY7KQ88Hes5LUo+J4fqNVS6CN//NL56zlpSvxkE1KaZ/ApH9J40qU3KV
g8yvM2pnGWI4gChpGGNGivi1CshYwL/6iYsO9+lj8o3kvzJ4ByhrOa6gIli7DefNyrvP17wQJsx7
9CQIRHnOeMlJ6wUhJ8IBQpo9EuTqEQ5W5gRbSuXB+KNT4GKdgjcXbtmD15JdcnnNzWAQ0OYePxCc
irCKDhBwJ6/kGcMFM0Zckemc8YxjcshGbJURGuQW7I2iP6h9ZZHTRRLy+8XqwqjxdboTtysgAxS1
S0J98tftej2u/hP6tlG9N2YyHaolkl6A/bHGkDumcMhHpvbLV/I77K/5rhJNuzDKs+fKwDbCGE9a
vO6DRWwLSww5YU4eBQeQtu1uJjg6ANf2AeDyWsv7J7rQ9RtakYy3ueXzuwTW616zJsXu0q35In7q
qF5owYfyYsS1m1L1eK3u/4y5uXxgVaQruN0VrBQ+CV0IjUTKPsDQkTTm4fMXarJ/TPA7yKjjLBZS
LnwaTBYq9vJimRceDZgP9uctwY8Lhf1sQNFnRRem9+b9n9IOIh/6uVy5xtqOW8J4HP5fyRQ2KZcQ
LKhFtnVk4hBDhQPyBmsHPtchMHU2ohG+juBkpLH+8J8Xe9WpV9sI7rfnxYKv2HVfwmPSfwQM6TRS
0K7Jgst3hdAPNg2l4V8/IESAOQIMteJaaD0YBnG9mytt9fgQVPLfXqXt881jgz4FtD3Nx0YyrImF
CqW5VQYqL/RMHZNcNsP7Ndc4kZdv7z3L4eCPRLlqL6S3QxN5M9iubwgB0JuiP9ByatUqACUYnjl1
SnTJ9dADBO7pAcrNJ1x7GRLsozezRNmjTfz2jMaQTST7g9KPvt3Qek8srJZQExhJqV14LUnrxKyC
XDAdNjnOWmQdFDQTZtff3mlYIff5jEQiph3d+7A6NKXbkilgMAJ9cAvJK9VyKLGzYL9oraH/KYm/
WmScHu/gszrOyWnbaXF/UNc7id1MX1dLzUXphticoRupxcg66CHrYbEi8imbPYmj7eIviT3qkP8/
Z9YkJW9NspkmU1+16oFdwLosHFwOimwAGEYp5Ppi47y0kQYMRQduSLodulx7jN3LBqT4+40LFB/o
8RHzfsl/qPGeywFUp+7xF2VYPHHnkBiEkuogkgy7rXXJY2PGCIpwYWKsOR15w7vz58z68/2O8Dxm
qNa/QNIis/GU2k5ztZF+67PaHqY99/KNssHYatgK+v3rJm342ZCqEgqwai4lj/T0OcawCxzWBqCg
LCfTzzmbJtPvQTVcPz4yNYE+KUyM94muubz3LChIplO4X3vxQB03ILZdiNdG+jXUo8HlORlInuCp
8BBa1uj4Y4Ng74VK/R0Iu+dAJDWB8wsQhgsbvht080EaT0Iw3OwOekICu+ng3rtLcxn+ChpEW+tx
vTMdEc2PozldV5Om9lQkLsjkmz0NqUimUgh8ll7Lt9IRA6OE6q0OSAJ+eG/TocRVL7cF4CECU+zo
s9+lIFscufutxgxD+JR9DHXqrFcGWBGLD0x46zLWdnMzHYqMaS7ByYDyZQDtNmznMkH1WDSL6Ivk
9Eob4/JNwgPBpATi4Pom8wcqwIrz6bMnv5fFZvmSwmJnLNHQc9UOwDV6AolnOh6sBV6VhX0lPAk3
s6v7yh5z5k+aGgSYlOMSO/CAIlyS//xO2GUrvk1PmUkexLg2l32kdFBe/UikoqmYidZmP68ugzVv
e76QGarSYZCgxeXSce10mDzHe224KklKZU1U+FEEX4UiUZTG4UJknoExv2LYRcYzWc9yz4ILxMPE
4BmQgEKKRr2sTwkEHMhMs1RsWEdlb969ZkuCMinq8CckbcB1gtp9QqZQ0emE/YfO0rerxpriWRtC
vJHAuyCyhZDu3f8oZEE8AB9moTT6S8CImtEgnygQ6w3feAZNzS90hK1o9Al1YVIcrAxOwHrFtMCc
DQnIPtrzAGqo7xK/uSQ+xie4F/xWkw/hbAB//EDCJI3ujgUVvc34eJhzEV+OYBIgN/BQDsAbxkOQ
QG7XrU3/bhui2amnXDAWGiNRqQjU9grAmomOfl6lC8RgAgHbz1gjuDIZFQQ+sjtCqyR8BdXipzqk
PMJjYJ6kMRVUCKCC2BLfYsOM6+g1+U4RMsGTy9NkLM2+lKWNCEGroPHQaToSEw6Rw1CQ9AzPio21
/pp+m3rfeTnJ9uky3ZKxhvg8xC0Enscq+/5nUFhVjZvM70nZOSjBtyNsLvwREiotM2Yi2lBkY9Ro
4/fdvxNKdBzbpfPerKlXpJt790So4fJotyGVA9VUNTAtmjs+KKJzxsOX8xKd698kNN4TecoF/xre
lRAPuvmfSPszLrVY0cI6dwz88IqXo3jh+CYAuRo99DBHoE3MJEaqz8kKkNOgjPkg6Mj/FSuWr9CY
HSyWhoawwGjXAg5EvOO4tFmSXhMec4j5qFsvmS5GUjEvIUjRZAqjS0Zijs3JUloQs0efXA3YOaD/
WXe5F9zeoUFIY2wJh6voT6jphbn/gxP4BS/VJVdCzi8/e63CcA6C9uUIGwVKwT3jXDYk+MaAGIpy
Wj58pk1+mOLG5X4UiYs6ubuPuOy5Z+2J0cQfOAr46IjwrmKlIN1t6Hk3UBYz3XOoMYxeqPr22RVL
fLwgGAXfXRIVPBy4GfgOfg4vVgUJJh1MidfoSbPnFF9uBMNQ4u3k9j5xqmGrIdnpMZPpMeHFvPuS
JaASIqOW8Ct7CTiZQgEs5SCcrpow02JBmne88fWJ38ZP2LntvSCira+A0nkhkXp/iefpXeyegBPU
nLTr56qrRwNsD8jmJAotOQc2PBnDcmzPtXl7sWcisorvn3pzfu4SxYZyXOTW38uK7q2TVlGByC0j
DxdNAtUeXJRCxPD1k7vLTGDi66jcI0MYNliFnPYPcziKkoNEXew7HqRg2H/EbJIqN5GwQ1z0f7kl
hmNpx8vJc6qk50dJgkwyV47nY+0R8N1vZPdhXp/Y9L/pvjPAtjSnfIEAMetTY184BgxxecqvVI1L
xwKzp1ffw5qrWqeDLyNBjx/j8NImX1mEf6ADoKEOmcbvI0J7GhMTPOEwciDSajKTzf2BnPOkDsZA
WEgbkYuSvYRLMXE0vK1KMFAdStaRD9p7Eke2OkmEkDDg77xWaEp5qnBHfOh/ei9I+sOCRNI6kUq2
5JQYpzFa8+jVTk4Doi2CFtkJZh9slY+Rhnz9JuhwkiJKc9z9YvzxdTYS0kUccR+QDmDaBHliPbx/
aCxryZZz+cT1k7KV6moP3K6JtH7Fda3IACz4Ok2PzweypVVrCfd+tWiPpy5d6shB0O1xPwsj+A8m
KJAffs1Ui2yRF+TV+hTwpv3YRgdJOmkvplKgiHvi5XueNJ4uHiJk0h1ByqFOxY3iMlJDgWv/zTLL
ux7rNDUnga6LYyZnRXXN5YuymjsmW9S9IKbU61YuSDQPkfA9Ws2MarciDZ5lUHwDpQw+SJQo180C
so/fo5atVN6iQC+6gAUTDsTJNsds3GBBMQjDvk/vmKuI4DuXEIKgjPkrgCZRnsFgicoTXg/dJSME
aSvArwCr2FHz6Hux+EbYDg0E4UYgvb1n77wZDojUWhoOIeJhhqKMRhcudMv7BNVZzucSVcAqKSTF
UlPc1GuYxYiZh5KT/hqvW6Y3tlVOFkyf2QQTs3nTbvfr4QD8ACHYoUGmGUVl//tB25fD6f7vXE/V
NaJvr1wiBxWIDwQKdLThRvfhnokJbvVJZwJzeBKpmJnJjAOdhzdBnXI2UUfnIxmYtHBT4FrMyeBc
OV9JeWkLYRNjtn0saSoghZHQZ/wKv9HjuxGmYyqW/IO0aaOcf4SD+Ie9sF2Q36Pg+c7mL5JJOPPO
hO7qKVoukn4x6vWx/g407IhZNnkQ0Chy4ZXT4DPnmJ2S9iWU7zzRUhf3z+39OVY4aKZAO+zKoMN3
ZFmF0ONzpZuhUZuEFq+o8P2tZNuh0veSkv/KVH4jneM1b5FJI/MFOaP/mkUj81JL1GpykxeLQZCw
p/Nfday675g9b9oYlAfvJYIqfu5dXytSlCxFefTgwm9bOnpXdkVqhZZ4m0e9Seco2W9EH/R2/Ezd
H+HhK6YW3rx7TH6XiZLCrl0L1yVintc8b/yXhiQfP7hceYgcICEp5Man/VnejzuHzAr1Ny22OEVy
daKiC6Pc+nzPR0Ld+JigOkPWsHzaxEMKtLkhb+wXqt3fMV8NOo++484IciaahOHmjnkKOTP/np/7
L516l7G+1OCC1XH5E7sdpSRc2QhiDwqtBE7vM3MwsLce8VbD9zOQuAGE5u1uk5P1RuKg+HfhmrAe
PjK27634ucUxbs0gQzh/aaohAg2kBAzjXimtOIWeItujwHoqRdxRCK4Mgt7uT/KFkGfx8xfx9G54
Nrg+4Cb3zpSXe6ckkRhTe8K0D8cZ59/QPNGBcdZO1qyfD+IMVCIFKMVqijW1RSqzqgq4s186PYL2
A4Fn/g9TNLxZjoL15TfN/EnGJLPRlLjenl1RtGuANH99ZMmIttFPY862qKueobNVQeAeVMw9oV5P
j2Jn8/T0/bi1iTA8WNJUleMakxPcmn0umqioQ4IRTr8HztiKODMSTSyHDc7AaoggIdtKV6Bu9Wzs
1K/3fEYDnQQgj10YT7BueQXZDM24vNOlfaJIo9WoxBjKZpTWG938A0PvkwnlGYyBKfnu5+znGIr7
6n2DW/kbltbChLlA6pp9hx9pCT6glwRk4nAcC1eJetM3mCIRbo2/L+97jyV1M8Au81r+ABP4KOQh
oZOgo+wV9tDMskstFRFudwvLMM3W76VdT/vP9g7GaI81EV3D4U7a5oHO+Oa5yotN9rlUdOWiEAcd
LZeFfjCQ8b1uprn8nj4oJdis33igMM4li4E26X9/g2yZz7lm5SNSC+GWYkPjL5QjbYaaPeAbDN4Q
6Dt1Ki8KgjeCL/qDi+7T3hvLU5SgBN08otLwPhPmQYHn1tAyifue0sqbBEgSIVc/c1L8yLDiHaLy
mxcM7Lm6GBFLCpTqVjhDHvOam3JoPkbtdyypE4XYyuBHJIiIWLXnmKlIo4bLBmu7feH3Ab7/njMj
CQaKCClSD/+mv2V/yP69/7V0PH8mCEYRkojxV08Bj1FMfva65FrqQmUzpj+diWdJuJYJKbRnTOAt
GhCRubJVkv4UbzBRwNceLnAjh3i25O+Fsduy8wHFj45LpxZCtnZNi0lL3cUD3M5BRI7KYI5AOTgy
0xUImFC6MZf4xpcaTBuPFfvQYw0l5Kln4ccRck/yDBbWV9hg4ap/ThIbm/2UDUPoKbDD7PkqMGRM
XoDp4PTk9Bljm/8AIH5hZHwj98mRGO1XTG9tqjryrVd89jTpO67065cIEqD257+uofFSmxAmZPxm
T9YRJncEme+XSO3TQf8vJuY0zI9sN/ReF9UFi5xV+OaFA1TiaOOwSfiKGbbeC8xN988ZDJkU+Aaq
nAwAUHEh56jlKQcwDraaTG1iz7TavZ+a248CHxZhsMSKISiU4dOPwfs1OkLcRzTyDY0rzuKAg7h9
LRq0r4PomHo5xCub75Qk2jcJdWI9X/Iv/S5yTJc8eeY1SSSrnua9sEH99i/1k91AOGyaIZIqQsRH
yozbS0OHduSO1i8EhaEX1t0U+CDgGtmWWwZyj0IYpKALYT5qJ48rGGbWDeVO5Ax3z4AvhRw19Ca7
LlAPFOjeNWZOGRMqHKrHSAQR1YVndgOSlmKFbe2FZouuq8AgU4/c/QMEezJEW9Zs8pqMJ3oanD7m
wWyIme88CTYxzrj2NuhQJu8r8wAhme0oBRpnbomIiH5tLdK8K0//jAYxeij0AgY+YTjVbfMVlSln
hRhXfNDfJYabBqH7mXnsJxIJpq9++Z1rC/jvbzNUesGdVvwOO/dxI9eiwcufOsooMrxcDdMelYLp
w6JtK/eFu1PZprdBfWJis276Y/kl63Sp9cIXzcBUpOSaA3YSPj3FysyTm1+e/SSh6Be+JOkj/MGQ
ffyyn4/FD30jUjhUeGUs6trpcgpEJfSdEDRoUdEJLrzlrytjxA6S82F7mooqt2Qj5F+znMEObdK4
eG0Scn+1gD9Ss9dJM6tZU7XNm8h1JP3o6yAotDOxmfcPHiuscrwvKlGfVcj8oW4HOPExZf9QCr1t
PiKdN56C346FZVmCD/JjMd1yaq/bMzVG3Q7T9YaQI6vzexw4rzCJOGysOblCiFTUI2qWg9Q6d2XC
2HahgeSNte7EjQf+lpHRjhofDQ2ylIc7kN1sKjWegrQ8UGYfb+EsMseEgJ1kL7e06XY6syIrGsfK
YFWZITjchxOgH7b7b1yL9pG+9FoQGeW+aMoTRnl6LPllM90y1TVJ1OgOtGnKNVI65otg0Ztcc7y+
gOgGof4NTD2oAGyO/boutu8pTAy2rB3iGMKB9sezRbEE2D1qEAJ2QID/lX+0lP9hEWi5F/+gMiB0
UK5Y/F59MCXySikXqlXvje8fkCMNZDZzQvpg6+Th5/xpveyO0rjnStCganjyyFh4k/3EiZINyUPU
CTVbVBcQYmUuc3ICSCp0YIXZrFRGxPvDJAY64qiNDtj5HGZEdnCRq558rt7D1d17oSIb8w+h1Vdj
QsFRkyUmAcsGUUkQF3Z/vT/GikW5ya7TUOKiGyTH/bmwKELmXOh4+WvKvubPNbuXDXmlLmtaGQeA
CmTiYEjzeF7TqwEkiYkTrxht9K6Km5eOJ4mMFbwRKPxYd34DZoTRmyint88+9SDMpUQXr27yYqqW
J6L8752r1QjVBMwI9mxdkf7Ar/nGxHTzHRx2+Y8GGh0913+YltbElKUDC1FDIqq13WZhRSQcTlYM
KtzR3hE000c/JFjwfe1TbT6GVh8r9lg9kMFI6lY3u+euNIh+paO83Nz4u4PcuB8SolFPtwe+ujvi
0bO9lDhheeLnMCWfYv86HgzeC50oUGtwjORv+KQ/ZBCnxfQNdJZ0i9dnnL9d/oeadlb4tz6S7LXJ
ioY1+D6Gb2eYT6Ja2RekRrsKQkp6EMncSsUGB+YBuLLL80Oluj3DEGkFd7IDwL3MeUHORX4/JNnt
o5177t56zjFJgjKiuo83yJcSMRLS5olmM5mzafwIP/rSIDHiCeS1/K9UKYYa5AOqu4yUCt0xAX+I
RO0jlkwfia1jsCxSx0vAUE/2V4ydq/cGfvPxqUyR1LBGb4Bej9TMK+QiwDSDBGrA2i2Rd9n+XR8x
pj6PYHwSZwyeBDZ5ZgeDPxE1BInmtkvSQMiwDajABoMf745uDNXF6FG59dv70I4SA3kWWOTK0zPs
9jVPZhW+SXbbPvY5EO0nzs5oRoBsYZAdyu1Etzquhn4oVbig8YSTuASRTogxfy+sKkdsKo0qPOIF
ej2iA15B/piB3vBbe9EMuEWeo674VaAh4XX+jf8DJD/j9EVM44AMugBEkjKtXogv8nNCU8tARsXj
2+QpIc9iSk+HcEQVr/6UTzscfa/snZDh5KVyj4A5IXwQ3llOihrhF3rKM8oNJPvIu9wEJyVbgPhe
Gj0mGXb+vqjWqTEJfkGyzCR+0n4jFx1ig9Aduc4HzLAmpW5j06uGSAJVbBKk3cQmRo3ojJ3UOxUp
sO1vySsHnvk8jpMpz5KBsn5jtWGaea+SnVpEjFQab3o9Ps7tZs7b9DuTZuxpO2vOn0qQLLpuknFW
z3o3KPZYmZJHzE9vn6sZAaVw1uN7kH6HlFNza2BunZjIyZf61f5eCnAadMwMpgeDIgb0AK9Tx12e
gRNRJzEq01t9J1dxRaCwSc+Kf6eblW/KIIPjnUYFV0iAKUoHxP0aw/v9mgzgr9AJWOzau6M9eWBI
HklIhRHp0IjXrhJU+qCWaviu5i/OLIzn1eEF5MseUKrN8KOhQ7eA9B67RwsZpa17fDEQ9Kd87/2P
pDNbUlXJwvATEYGCgrfMgzgAlsMNUZbK4ASigj79+XKf2N19undXOQCZuda//qE7EhP6ZhwZ6lvu
NsAIFRjubFgQVGucRkARV60g0qSa0MDKaBwBHcsG68ae3HVtqfMEDVZSFsK+Kb8bLkaPMWX8JdkX
P5qmd+VFsWdcO2FSU+EcZJXdsrzFFwrNV/UzeEHXo9u6x1XyvBMytss7X98K9WiTqE+rfc4V3Wlv
WHECuY8WZ/yKnQtTdtUfdstKnT+q+XuyLYuAc5Dqq7s75xV7KHYsc9TGeK2AGi8lopUSfpXTxaQ1
yQirAaDhHMKNAHCSLGHmY4lC2kRyJ5Osc9KhLVRgAqAp4XZxEcD16a+8go7k7+pN9mO4e4SLPerg
rCaaKna88dio/vRtvmJFZRiykBC1/HpYHtzhrXy9xhVZ2kyymK1yFnuYvqBm4A+IC/EAUEyBcGb8
ifUppseuZvZLBEfcPwj7XBCEBjil4CkTUCkTqAylezv4ucVqZtRL4Ziv2H00qadYlohN2vv+dIcy
rWeFZnZpznBkHI67UIZXktmKu30jlX/COrzteqBGotcQu0M4YiKJw9qqlZnq2peoXI8UW+carhvS
aT83Ty3ndP4NAlS4sxHnrrz+nOfv8SyjGrylRYn/2GmAVRZ2VYql8djh7iFLwXkhCXcnaKvIUD9G
rW1GmFnZeCjB8kNbOmHSTJu0EljB4jtTAq2H78PY2dMbXCXgfiw0nll4kw1MjBZeYXDFKZSTx6WK
qORfDYsYKj2qVQqk8c1hzqKXe5XAM/iLLufiG742T7efHYbMe1aMUaFqmbD8IlbfBI3V+rppLfjy
wKpnBnP2eXpFQ3j6om/5w2akuthjSDBiaCKiIxjqI/vgQEDKPkDOax5wyPgbRy92vQvGD3fYtxEY
znkvk4nGTAvcY3Zx73sSVPEwsv/llfCsrPraVIDZIQjAkw3+yeIlxlZqbeDccNn38X1F5iAMuIFs
kwtO3wEQj+SCYhh3Z6eW0XS8ECcho7zORt3fTdr0Q288no59XLcb1fpQelR0PmekmgXL8jzDLmj+
pD58YzZUhk/I/nT/yvvvigP4GTrDxNRTKnl2dpQs/ZT5YPfefpEk4+kcDklU6yqruoNVz9510Elx
Jnkv+mWYWd3YfJYOQz1il25mVwotgSK8uTRCCdEXv/GzgHl4WU4Kr7yZ1WeFlzmRqrTeC0ohWv3W
BynSos+Bu9lij0Gv04YPpnhY1xjlhpyfBtsAiCKQDi6LK4zdV5gTo465MzQrUPotjIRmPMOFkfpB
CSeZ9UikZyhUfUhDjNd2MAr7PiZobS2xG/xjpdMuVXuNi3r1gbGf/ZT1Vu+H7IdrvaMEcOuB+blN
86iCGCIbRZk26kInRHE4Z9BPtcIHXQtvmgnDSv0hTLlrfCEzOLnQChEHwXHrEdoshFwfLTH4JgJK
/7NF8o/vTWm8MXw59TF+8B2CLuEyCGSuxRzNxHzgtqoHwM8+LSjuBWs2FbKMfqUifiyUtfx7/VUu
5vkXVP7swbyBu+9P9ilYWHtkaKV4DKJCUjFw/ZC8DvJS7V8Wrzj/WPKKUw5S9nt/E/iyfuBJ4BLi
4Nm45RLsGFo0oqbHegIBIBTPJy2ux2flX7e7RUsHgAFiTO371YwjBh4AiGDaMLA2KvKvDzm86XcD
UxiKA+qGYaQd3m/7/EXHzLTRGAoc7IObFlak6FU83Jncj/hHteqM+xoq2Sl819ED/tlKCnNty0hO
ja6ZPY5oMlWcac4abpmYFwkjGKF+E4asqdN7vuOPVYQHJKTcCQTwaEiRKH9hjFEFo19LK4siVBiO
cAZE/txnjRyxluWgUvkzZXxww5eW4V22hTVg9Ht6mGanLhgV7NJXlPKXHlYJWEkCU+CmxdmS0i5i
KyKEp+LowOzjje+hUeCCSLIGdIHGxnVsjkn0P8I+iCMoWnilBOZhs9QzZFjOsE3L13lMdzf4fft3
kjJmbExuo9CKaLX1ZvbfhyVfsvQag9H6FZ094zmoz9BOq636w2PovNwhDTSpN8apCBIMoy47bpRq
eMFke1qqlJBUXpVN2M/h/nLCg0XzWokQnwg/EtJNQTr5WQmLezhR5hnUhHZquAo8AFdJ5HrWZpM8
WWfQgrDOKsYWSWdOvUou7gfauLEErTGWIzCXKNqPwnkUYReDVgRWHBgv90IAeCfJEpHMT3fUE1zh
0RmZd7o31nZC9X4zTlfnZgc4DjGcgs5j2u9lCd5h/uJFgoiWAaMd/HaTPSbvjVkZLzgS471smGQ5
2xzy9E4M95yO4scKnvgRm7cd11zzIXjD5xgR0Y7IHxF8TtqEevHAODdtJUr0Tp7fL14j+yMsHN3u
Y1gKuxYY5PbpvGA2RN8FV8hdnm7mks0bJkn0IHdmXZuq6tXmnUZIJ8uRPDEyoZku813IKbvP884g
q/nR4+0kWQpdGMlpb1ow/P33/Rv7vi1WE3x9NlDy8JhKr3g4oIZgYDbip4u/CjbPeHl5e98S0pTP
6YKldebB9xrY5frWuxfNLh+QQpYNjj9TZtnXPc5JswlaE1fOzNE1riusN82eyrQz69u0wvaCRTh7
wfti1d3YFWHAV8CI9v0cjZ5mjvgTDT5132T6zOLyBuDq9oPjuMO5WPq7D1YVFiUDVFx8e8Udtouz
jvUSTxhZccgJ4dY0ROAsqyECBR8WD/RWHO4vVgXfiii//ApLBCfAxXk1XAFSXa0BePQCK3lQxhro
8j7/wpXvsYSC7cwM56l50pyppN8BFt/gdZq8B3P+wcX5/Dwz9IqZBK5LmgMntc+TcnUkej8eIM0i
WE7XMLe4ygsdaPeKZx17LSGAzvMFrRTC0RCS1vnhDXPrcVsMZRKQ8Ieg4K5Kov68d8s88eO3mTfK
NlIV9Twbogrsu78e5g3Wd3C1Ck3sOSo6wN698wjyyKk7gLiaeehF3xaUnbn3VDwGos+wL+e9gmEK
cxyyamfXW9zSCl8ve5UbMwipfTkAtfcRCdLbv0oIV6lmWM6qr13Zds7NalyvHpdIEDfJ34GXpKOI
IV8LUTAl8BWpaMIuuKZOMrRRdBmz1Ujh/Tg39Nyjy6ELwxgyW9AQ6E7KPrZT79M84N5A9L6c0/Ql
nYQ/Ia0MP9p57JRMQUXdzNGEFxbGY2yiSbkr5o7jZ48dm+ECi0S4wz6YAog/tcIPiR5YLTu+z0VC
8Z5m21RkAnCjxGZG488rZgsH5V0kNlsIx4IhSvWOoN2hWk9pEXLcC8FfaenT3hvghjMvd/BcwQ9N
GL2P9+JF1ct3xgzwAgxBQmuFnTOvhqck2/c35JxDnxveyIb4TAekx9HGBU9EZMsHXuaVNdhTIOBY
cVkO1qO7dwG+5TBkAnNJaCOWNAaN6SvedYlclwObPB5wNpIxptUcrjgKHCHO/oZNxP8Wb8b8uhI4
jPBnzO1LwuzjyA+FrD7Z8PnUTgqKyWe2ByHEbAEGc03SFO8C/itvJC4E/6HtOWxQw+6AJyJe725O
+NIuvGeWLp+b4g2cmu9nzCvsIL6AVxxJwsWy1vlhTIr4zTNcFPFjbcRWybcRJ2FjKm+nA2fZ1apX
FqfSZiFBhhMvefmXfRzgNAeEcjffwjGpFoSHqz1x1J8vVsTm/Bzu8SGChgYcSwnM4fuZVX8tb0ne
sa9jY+j4qfhgoz0qySiecJyKO6xYOJkJVy/eh3HkPqqFsMHRPA5maPtgpSgYuGhBuseEgIcjgPfj
sF4KJ5736f5iDVfznKjwKaX/4ooZKRSWMNVLc5+iK/KPehfkkXiJ6wpUYBafAyV8ccgcOUncPPA5
rsXj1AgSFrVAa+xGm7sx5/4iUr12xgLlMSRQlJUv7kj/jwuau93ij/jZxefw99l+OkOboUSRIGNi
+FM6MXEaY+7GeZdCoIXcw38KBgOv77cr8FhWzj26mnv/vU9ZkZSxnRjvUNrQSdb2MbP4O+YB1C5z
/7riBnn8MqQmwpZ9Fgy/x4ukLH6eBdWIh3eU7TxDAt/PIeUjWUEo/OYhxuu/7FK+yDGGJQYCvt5n
P/vS2zGw2muIUqpEyG99XsWfg1mLV5zDNPj3vj4PcsEayncDYltIVWRuPmB2ByPlKAodVrmKdZ1x
2w8giHh9/JljfvqAEAGwrkys2/7GvnsUgkq2sFJsxjy+4rnnylN6pZlq+cjECiPmQ0RUwvCPWXr4
WSl8dn4Ivr+49zxOnKnIcj4Bfilr0BEcZ7mhaCCAybwnwrc/Jiju1AZ4NdHR8HFKU34gCaF6fonp
RWbct79j5iTGRLNoPjuo5Hn0GUCKWQG+69LdpG41mzPev0sShl/FIrtDOutRmNztAqcM7ae+hrkc
ak342l75++HLu2EARXN50dLrqLEGZQpswrX4gldsrzD/PXXbSh6t14hoYPLSTJkFNdoVFvOfQbN+
e2MMrnyZAomQTnDucyS/0gko8gex5HN2f+yYuBqf0QLQ7XOfauUcfPaRMasi2MNM2TS466IaLFBY
8/TyrOJJQ82LOD809hmrt1/DZxSy+MqREHCbLTaO4Lqs1Zh92edIAk+yF7K/XgPrOzMbe3+jJlJw
/kpKjEapBmEvGYSWilETGwCXkMmQFv7W+Ha+Y5lA2wQolXrO8zhzgGgH0OSxQkd9QdGpLJQDWQkr
KKxhgfvp8pQnHtszQymRH0XdexAU18w8Jd931F6iL/TrA24X/wAXojJ2z2kEzZRFaMbdAEQgbp2X
tcAYULTIUGr5spDjsLlrjM2mmv5g8EkZRMLpfU+DcdBUK8GeTst9OLtoEXe1W1PeTrbLZbkHUSH1
EWNiPmlnmKZp0463kqEelLv993LI17Kb6WwW9LPH7oN4GCzjfoWlFrat9SS+7u6KUYAyvcW/Y+9O
7OF1jkZ5GWIZIox3JDxa7EAj0Qm2+IosQYrnT5iQdG6dtM44jBb3zKLW4vShP/cqOnTFRzGoFYIN
dINijWIUSS9ULHx58tIX/0Ajay0PY/rSn0mJ7KvxTidvZrvDQ7f4MvYTYV/Si7TVJ/rBUQB3kya+
3i14rPFD6E0Uo2aNfoOB7XSwBAozF9IkBBPJJP9GZiepnzePuW5cZdYQm3qgEqKngOH2SMPpSQGu
txPEWAx6orXvOxMjolalEGDnZuvsZvPXikfxzY/7PsYibI2NnV6SysHPwxM77pUTvSZuoKEJx4RY
MlN/RF1CDWNc6LkH7JW0ZGz6Yg4Hv4T9i5UjY99U87tUmKRCD4x5674oAUR6HmchxyzAXoANBXAa
bEx8B+fx+ehTTeRkdUGC5uLTFQoiEYxNftppjzmszRYmpywAwSZgonu2IfQ2x5bQTr7FlU2XaSaU
y2gj/AwU4XEjIpLGmtX3Ie7faWOIZOUoi2p4CX8lRKVA4UEsmJPvYEJyTfAtgu2JcAuOvAXJlZH9
pzXmkUw8qC67CtErJKnMNzQiHD0o3obG3FE5gXMMPVLOBFFPpGLLK43OdbC82jTwILC+SfG1gRnG
/AJUJhpoSypE9twH3orb9z7uQ26DKJgG+4adApCHB5t/c8Vn/pxsjSvOC37MgcHlogaz0vvZ5vZA
zASf9qp8SsLMxAGhV48vRO2+GHZhjGQxZ4BxhIEzrQEtbu7tz94e3Sqn+8BLs8bwj+AAYolyZnUc
MGz5qLAox5J8mfpUL24stiAeQgZE2EYTDcb8DJZuA3SBHBlomYv2MSA5MJpX1nnBt8SVOs2NVJhp
Uj43aPFzO6Ye40h1eDbUji1CT+ORPd1yCJzMm/37nF2RAm0kpkMYx7TElcAfgAZ5tceYR0Dk/Tgk
tRTUNk+3Ue2rGstnZ/DiTvS2ftmO8x92/EfhSMoOIhaWr4ded87IaiyXy8lzCQLHBFvwr6G/8nRR
y5SYzuB0wZTRyH43ETRrql1RRd8cjr+7eUS3Ww9MN6ZohnHPRHsuvr+wlcvciOSucuZc6PgVCxNG
rhuqQwZ8sWSDvb1RRuWYoVkpFTbepdhwkxYow8gr1vgTod7k2K1xbeoGjiwJKTBlFtYsjZkKKWr+
NSRjroUsLneCO4a4Q6J5wMcYhl3h1MRVrzn8IiG7WmIc+pzC/t9siAIiwoijPyXogyI2Glz9h8ev
RUcxIm6RtQqQBEX+9OUM59pKgrcwCsRGymOg+OqC7gfaWMyugoUhb0j5bcDNQRQLJS6GRXuPW+Fd
VTnxe33kGfWLDIEPYJOE8FOJ3gFqNcgIlvoy7f7nt+Sg/eG0X2Ce776cj+TI5RSxqgIF0/rOLiTV
3YKGQGmIgpDQ1IX6XipZiPrr9ZxLE4t9UYllDh7Zabfl4PjCaSafjiaLQeO86Y/ahSavBrh6dTC0
VzkdmIYmtrCyNzXZv0OXaouaVRdla4gEw0jJg9/rv3PkRxdjd8bk64uARkowDP4meMnGL5Ad2bV0
t/2auzmWW//WRdwbWGCcTdJ79IExZaw4TG+YIA1hqCTT6fNHx2DCCv7JuzQjIYSWOAxO6OD3MWPU
OAp08i5tRYiD0Zr8wEWGBAILlRBCco+PaIZYLhj4581uMgrGw+Q2/P3CYzPZV0QJng7WZDX5gHUd
uVx4zi33adqvGcqtgNGPb3jpqKchc+HghL6+X9OUgCj6LcX79XhJ0v3QxsmHxLBxsMP8RWGhQuyq
E9G5pJJ51MzW6TYP3C232sWYddb6uySXZ2AagdlHAW0s9ofWh5y+a/Ix8jldEGgJ2NRwnQTN9hd9
0Yeag1gbLEl15/f78wsDEBtM6rsHkr6xYcubM3kRS3nTYgiFF9HFmfbU+RjCI3ESoUHtE+8jDXtO
Pg5LgNqYswqkxFITafW0s3I1FsBCZw34eCO3I5GpDbAudIbszdoK0TB5Wa09IsD77GnLnpwzKEmf
WVdBhjrIfoG1ZGvE7m0UfLZQYKSrr7+ix5rpFK3PiGGJeeT0XdR2ifcbdD2/I3J3Mmut6x0Sun8x
3kNSSxzwAx591nVu48TbRUPGMd7wV2jF6eW+lvNhf0HWg+lghrkLjW2cLWqEhdTZLtvTGU206xr4
eDbJgy/kYmFEop9Qw11mjx/QhOk4Ef5T5K2zcFWLvd8Xe5ejmp+f+Wg6x5jDZlMD9vXeezo2H6cm
Iv4YYYF3WoschcC/O95jbsfehc/cRBDFd46o0IRvliuE2gtGc1hxaqbW2yWcNphqTAS8YwwcQXlP
GUr7ae7nfBXOR+ISDWfIN6ZWkPCtXZX258isAI8pgDrYnEfCcRVKRhcEFI6IySlwXQHrZguyISTy
GDgJVuLrI1ZX0OURI0TWQkm6KP5JsbGY/VIBeslFtz9GYm+NP5dpgvDwaKy/1rIVE+cNHNaWH814
GV5i2y5ajcU3WIt6+IbWzZhd05mwP8VHqXyaCQpXK4eTGx+Sy5LSY5OYycX0isgLSQ8HH7VWOLYK
AxScVKb1abo9p+CHYWGo60S8F+JLo4ZTtvNeazxGcFOhgjJvLrXpLjlJPqRK3R7iaGQyXAWRfa8I
81LMGeHYwE7HqjeCi02QlHKy6WSmD3u0+/tW0WJMvrhJUMpoyciJCdvAtJnZhStm7mcz6dan4dUg
GR2E1jp1ay8fmEQhtMbyhCLQIENpumXQu77wpIjzctbiPhH+KisWG3gqsd43TDBI0yNoD6hSeMfi
JDHY6rjfLWBRcXJAVTpwdUCJWxhG1uTueFcnqHAv37Jev3Y9e+HNxuzCmE1OJP3UXF2MZs3TczVe
n2QDIJjNcmItzQAskh/j6lo3uj9gZjksC4PLd7dWIMDf02xleoef5815MvUz78L29Y1r08PWsE2z
hRns8nJMUN8yb6utn0+A/pXI+9tB1Cy4A+pRePujNVosh0BybxtMeskWBAdOMU7ApIGH4y8xE9iC
iKRooJOUYlLI7QQdeiLUUzuIaZR0ghcOWRImAUXwyIic+ZzmPU2jeQdDhQK5WqCg/WIqWfsAHBGz
M/w4ns5l86gMdIvKNc5ZGZTbgpbFoWQ+sNsgkE/GI3HMduAgF4EjFX72t5W0gF2cjOp4kHNZnquk
RqhY7+gKuOqv/ZIhyk+rgbff/mrrihAXjuPT0Vo3v1uHrzjyyDkcIxUuIuate4HnS9bwyT8G0g+v
5A69lk6VC17Y5Ef15jMaoRRewWmEaSUCl7I1UBbmPi/7uq1jyf1iMzYhYvSnE9k9xQ2fMil6bdZj
PM2Eb1hl0r+eAXar9UK1Xhv4jZlPXpPiPk9QvlzI1fRYF2+W5GTQ2MTKu97TNGc0Kdug8gLejZSH
mznZwuLVjFZ0bELgOZjjBYpAhIO18TweSlamvZo1/nT7pjhgIPKXw1s8TytggcpGgf15GiDwt2Nh
iGXrnCDjLrloCLohXWHnwTjTFPOAA+3gwGQUXptXkUG/auh64fjmM5hp9MBPECMVc7ix80W6SXu1
6e1AOD0gkUBf+oB4Yg60cBt0ujceWhLcVxjuv4DI35vND+GP4MkvDKqK5VX/e9/sCzOrr91Bvy3s
EQwdiMT8eSLnN9uOzny9vQlPJvaSJqDDoYrMj5APRQEIvAcqmpuYJyAFFJBWisP6/6VhD7AA7QfW
DgJOKmwtuW4ArzUx1cWlUEM5KW8vE2tBXE7ytwBXw6uLtLIpXlAEWrHUGKYwXTXyDYwbpjvGa2hD
qGWzmiyWJANNGYPQOWOCbZzu7LJQ9Zn53Nwszmyo7UnCBM9jy3JhF4iML7sHNzgvUHQU5o29ClcT
G8lA4FVUpxB4yaN4bzU2//SHG9MZCb8yQyI2e6XE886GsJbdWbASHb3IEZDSyeIk8zhy2rFh5OZq
Bi94TjzqckpTa/7l08V0Ng14mtDMu7MZrfj4j+u4zpxjdjjKPgXkwJzpzkr2xErImcUiZOdP8LsV
SQE2KbAIcedLZjj4Qv+cXiHfKneIujQYfg3xvYCzgvFmEVVHhjoMAt0ieEcP854qwRpaLZAkIcrC
qCubwwB7/JgzdDYiz+GTJMHH67xlZZ5OhTFjSM6HWf3+n/MAQtECDG0bnLnJczmdOgI6eHFbqyiX
OlbE2fE4lGbtlAckw2uaBOjo7mtugCUZ2zQuiLNXeEo4KTg6CDY3uHGXI4MkfcbctYr4FbFLIs/l
0w69YXxgwIdFGhpWE40K0z0ki9RaeItdU7sg1GjabtayGMdLP6L7/wbTnK9SeBcPccqynLOV+OPa
Pp2dk3mfS40R9L+/HEP17PHbN4dv62iyf5Hn/c1+svUNz6sBiYrtnyLGM7IwMiMQ8T2I4Nzpxu8l
Vp1ywS+REMcuM2K6Jv6u9VRq79c+eyzR8+dXR8NeIFSlKNs8fguPyc4DJSCm78/f8Y2tYhDNAgkc
EDHygERrd3Jzr4tREWmcF5I9CmqWMK5SOEA6RZwfWr9NH60RQIfH3McBMaS4fhhlOnLXLMLOejAR
ruLevr5dNXfvY5RAhsLXQt92JkrsMAatkWcz2Gw1l+CHRV9eKQZ4m/F3RkVC0V4u0LnjxM4Nn7DU
cRSQIFT5NRYsHYyTYe5OYHnoGpeo9aTnXrqH51fQvoKnss1GpB8bFeeOxT9JqkYAU88m1Bpjwbji
edXCm4ZrBA0HVmhsxrQICBzuiMImXH7K6fGLPXf4NmbNlojBLYybtT7v9dr86PuspPFKteHywZwQ
nzWsrPrngwi5pC1jJUuy+xzD/MwIJj+zWsTeaBdrTWIl4Nf3Rac6zdFyPTHheCLMej6nd33PK9UK
qk9c/23p/TK3F8NWLsnIfXYr5m9fvGEKWwfBxISl+zhwyq54FwyJ2ysMU+wneBnYdul/IGMv0SQ9
N8pwK1HhqwzouUYzuCqKWTDpMN5x0nTO6XbGT+en2y/PhrWpObwnoYhw3Ws60D6+kpwZeLJQY7HJ
QCZLCfjG/wjNozkpot/J1ybxgBhwugwdytVzr0gLsjZJP5Qj2Wlan+06M74/EpMQbviZvOcWV7lP
csY8uHHGbJyozp4IJ03ZuLMq6uPVSUAf+7Mt6TaVHx2PzklstBjeTKYMsj88+tT4ZhAUAbVVf3ek
yibLGGeLm8mZlfA9l1+S1iVwBRpK/AhkwvWw/gXM+zhFH75awAADnhG5D0rw+ZmATiHGn3fnBHDu
AqDCwBp9xcdDZzi2kJlUkxg1kuyO3uHglmJUvx3GsJeI5dCWSh9k5gPyf4EF2JBK0BmjL8U3iPfg
2HCdAWgRxhMmkbnWRBgUnZ9TPBwIt2HIbNwmHtRnZkFwDb1CMRAQY/IDWgqPF9cRc8LVekOtQR8M
9kCDOYWlCBP2kVYPZHbYBFGhU54QCWBQGi1VzThQilmManmAXifeCbkN6sRm32rOgxNISpdU0KsE
FPbqkGtwotkONaCYgUWVRuyFvTt7IFjWk0R1s62snozP5EcKdS6vV9ydkX/VeBxkmPb+F8tbNjjY
FBajEyB4xzaBbxHrsdezF79Xq27OFrucpCfvvniIEiXwlnlrLiUrMO3pML0Y6yl5orR7FTRfA/4Y
4YTBfYqHFIwe47VhjP7LsCuGoCgALT0FLRVNc6TNI5CRFLAIEglKVIyBFj4mjZD0mbW4gODYTc7t
rUqKDK6i67E5R7nMiMq/Ho9MGpiCMZ+pHD/+09RgDTXdGhslsNi5cLF23a2aZCVh2Gt4OKJh5HGV
pvInQhODs4XL3BrNpYetn+SMk5sxJUXxwZk9kuc5QjSjuNuKHhLBiGkj9o8H1sp5s/oiRkKHPfHf
0BVhzl3NT+7qBFZ+GVOaerGb4DBvDobY09KW4/4Kmmwowtv4O2M+pG3771aGqIfr4CTo48VEQ+5H
LTLtVefBDsbWVYzDJndZe4iV2K8ImkQqADfwY2wbHi4gkM3s/fMmHsMk49GQNIEXwTz0M1hxwg1s
kaPr6zDc/RaOwrtivXB/un/wl4p1vT6y3z7u1gIjH7pDugjz763s0L7AjdiXx5KhXMZAkSZXYiQ2
wpHUOlbC/cGJme8rMYaQhnpPXxaaDmTkD2s6xcQQ6QRGKmA0pcq6MALqjHIrcJsJ+71k/zZpWc9R
R6LkyUvGWnuGwAWIkr7afE5I3V4uYCsnJMFhhbtvv0ZHfUZbjBgEh1pHtDEEkRs1YW+Vt5EH7vDr
a0bHA+bTXM8lRA0Wg9nhCO96yAfY9FFdWq97iPDpjx7hBRr9eIM8CtaG7A+xXURxlRDrDkH+BzeB
m+Cr1eDRDG9p7ymkjTTaCJNxVP0qiLjznWY/2Q/rdcUAvTew4qv0FGIAU8WBDhT0SL6hMzAcK+zn
8EgK96Rm9HghvCD2J6xhNmoQRfMreLcYc47u1n1F+JWwOo+G7sj4UdLDdQ/heUHREybJ8rU+jGMU
ttPsiBpkx6RF/wCw/0Mj4BSg5GrMSCVmjihglaulWFielTuQS6ZaEgPdylhQduLPOaq8S0s6TFBT
GSAhNfJqqs4/9HTmZbzJOZCox9p48Pp1y1qH2oQq6hxcCIQacRLasmrfdX8EpQVJbbtBsvWgyMuv
5svCCXo7QPmGfSduZyjizoGGc9XDGQIFTRhVF7L/aTf1C+THHv7xfzw+O62dlurh1drKiCuDlvXY
j2sEWV4fNENKXBkbNJVhxGCpq5TlBPnN+35o1RzAQ4iU9WB7x4JzsljLA0sbQNw4dl1yzoLxHV8E
1MeMN3P0G+RBHuHIC/STNCt1nyl4F1n1hMX4VDcLtpdcs7lI+tOc/NIvYdS9LYC76HmxTMjGHhIu
83hTfBYF4x1gmlQQHl9LGmPTd2tvjU8ltkFYNpmygIRZiSEabTT0Y8n4Zqb8tscvsFSGoMwr6pAU
dsLsTQanamUfb/yA7IBYHus9hEpApfSFiaJ3HM2Gh7/4DjNO0F6Oxz/NXAP9rTFL+2O1rxHKoK7C
GGB1zKOJ+QyG80XmYO6ATYoZH/Op4PdMvx+syp5gPwuInjhK8nbN26s+cUYY7fZbrKHkeiqtAAW2
qd1tFwAPuJ/hIwPa4uZP7M+i9t7BA5NwW26Dihb844/IFHrE3+fqOpjmGVZlkwy50yXGJSfvllK9
vq258Y8JNEiLo2dsfcbTh8RD+057FO7D4mwcIf8t3hA3h0nXgU42lTsCEYS5SPtsad30AUUN3gP7
ubRi5oiu7BcW3sdbnhhfLrMY9CQBF2HLBvsC97y6Kq2W+Xpth29Pu2zGr21/Ax8LM0ExY96Ttp3f
XyME8cj5HCZizH0YMWlvJ8VSeaePnN28CQDbhMYtu5k1BjnI9orLEk9N5BZavdZkwGFGplPbfpog
bLiDuRSB/R/z36clpQrciA5I7YRQsxMAx8X1zGAx2rmA7IwU1YEj2Ucdb5dD8UgEbalbnpGTQGMz
2ihVYS7mOejiJORj5Ls4sxiePBlRXEdWg8qvdBApsaxVqwAqkU2u1Q0RBwY7yA7egkhh+OxIT935
aHaTB4zin7juEpJY2byPQkab2LF0Fe/P+ZNnbtDHypfzdbRjwhwLKifjtjejC2POaIwwApAxaDQt
C70+ASsXP7hb4C0LXxl1coQJcWvMepcB8zsy7deUedMWb6WVOEfwx5yukbIYuDxvV4ptghV6h/pp
HU5L2aOZ1DlPgtXjZgE4Zpv8FZD7Dmb7NrYcH1kOzsKaKr1AprzJnaHiU/Gc4AmKGnaZY9RmqYP9
B/t86kwjeM94Gf1uoGWNLrPM+LD9f3Msqf8YGI1R8RDB6GJw8skdFZHQw6wg4/VixtjZbx34ybqp
Hvof8HzYxC7aN2Y2E46RhhaN6hHPhEkGU5EJvY/tIQFeZreCHyKSRa4mhJC/KR5AZCQwdtZAIaoS
ISv3FYbJ/o0Dzk64ADYGJNmytyIqQDxxFzmBhJoV9X/AV5sfNL1wYXvCu3IM4M8/6KlbD7AxdxEj
E6aCDTn7NwYMxqcwN7eh1QOw4Pcy0Q1ijL8GpSkTRACdh/cdWAxXd/MbZSvNFbNmMfJNI+uyAXMA
84P1BZMD2sLpcbwcT7VZBWYWrpgfAiwk5fwEqd+KOCd396ezkwDVe2Y/n36pXhQjfSToU3NTGfnl
+TBHd8PZ8MQICOsqVKWvm/0PtxeLKVvEi5FdnZkvjKBbM8MzK925U25jqxZcTXf88oa4yGa4ZNjI
1TkspOPfdHgx181GMydqMH4E39JfSL+fETG/jf+UpoocLPxyKVg5ZJIfCJp2u0lEzalD/Uey0RhG
LB8W626j8nBzDIAtTkfot8ECeB5rgwVA4HzThdOPc8bNzCB14CpA8ldlswy4ZxDOYaqhp1gw84Oe
buyGQTQfhX6szOLpGjGlLniVIDuuHdyCpNufmoG9zK3ku1rhJnwwi9LcNtqelTPafCbR7GnniL7x
vvkYjf77rbz66o5kt/3M3l+/7UJlFD7auDczaVfgu3BWY7CUarCU5KBArPW2mgFJT/azBEt8Evda
s9nkE6OREN+wtzyexxeZ97Af5NWIOdmLW46YdvnFT0cjhQyjau4548jMxM6GXeD4jds/UXTDxSqs
owMFcmz6lN4clvN/W1Kaft6RfHfgLqANeIxcdkXokFha81IYsPTCwZQVwyxEDDnurrKOBbsqGIiA
AXyExWydjVfwAKESWo4glwnOIwJLMar/R9x5GhiecMmZyd9NRv+wzoRASGx6ro+P2P9UsD50/PMR
iW5lCbIm7AsUMn04R7/HuBmz4xFJVIu2Cj9C68CTdbl7zF5hi6K5vq5SvRNxAT7b/44EjzrIc95L
0CH6fWPySQfhq4tEhKkSyoxoA58kBErBhCk+Ir7K4S9z20+ZFXE48l0FA6kSXMSQxfWonE/E3B4b
r/od7LD9tDKAEmo0MUSmqPJKlFeUiPGkcGBBgc1WM4k+a6wk/n8kndmWosgWhp/ItWTGW2YQUXH2
xqWmAs4CCvj0/UX16j6nqyorU4UgYu/9TylVZginj8sOxgOHpKUGyCI4/L8AJBsiwwO9rkchyt7P
biNjX+I3cFz5HpR7sDRpatDm8cWEupl6WO/sdZYOrGuaQZTH0+BhIuMnDIt2mEob34EP/ntlDJEF
j2NRJ8p/r4oHjObVry4JqPFdOE6zWOCr9II03IV3HyMpt3fnnfBWZDV5cyKhbnUy8vVwvBgbIiaJ
8KH5zkl10Yphczc+FeBj5l3UBeiAC+RMJxA8seaA4WVKDiOGfjPIrP4N9I1AGK4TrNrdRgx5WVZb
7Mwv45xdA0ZwCVamJgZiz8d+kDEMeCOiTfp029JOvF3OuFzzzc3d/rd4GQkzfoU+8GX3YyMiT1O8
MF8rTkyYklMvTbmCQl4AwH2Ftu6I9ZdxJHBKFpag3ZmYYhPBJDn0IQ2+0STROU/3LmwU8DK1+lC1
BTKCeH/CKZENG+yerQ6uHwv/MIcnOtq2ma+I81QibtI74BzGGplsOxJprfVPEIh+YNFZ6wC4QPBB
xEOFYDpHUfdUa/8BVK7xNjOxp4lVsmsjcYEmjMJdwAWKo219s/qK/b55ehkCjKNfvEp84bLsvN34
ScEMSk5K6W1WaCm2tY3zIuEyw8wUXdFg+7OpWXEIxUwH/nlKuLlj7FzZCFt7w6Yfi4lg+WADDyV5
yvAw+e4xeabBi2l/d7woAZFob/a9u6t2HgKmh5Wwqf7IB6UdnchgSCFPHskYniDdWOymzMnQMHk7
PfwcRZo7Hp1IGkQOQ6l7d4Vy4AUbnfH3BwjNls5JrK7rJcI/n5ZBwAIqgoLJ7+GrRbrDe4QzP0ZK
Jk3ry6rosGi1Bwx7cIwSnJw+66HnGklOmkdfmagTjIcRuhISfKS851/GFPbGXBd/t1sAZoGXnAf2
ehBDaZC3PNiD489MPCyYZ29q2u8NU9mfFZWRjcYBv9xgtogknZn+1HDOM9IxtLuzue03zFtGzZso
m38u/28AUT4rHoG+ZTNyoW/qPPh2u1VMog2jPhglZ8g51CJiXOLAjhhMVYgUeCUxwdePeulsLPoG
OJeU/pxYj/GgHVd68HvZq2/pXRV7FZPXYz14lTPiikTAAs2xkZYkC2g+QZU3irE3pr92b4RrMd0a
g/TXNVoRco/uwW6OPbBtpiczFFhxJTI3/fhXpr0Wmq4dix+xESzINjGHOBdtazv6uZtiztv1jlBg
ZNq0UnQ4BOWgHDDbloTMtFqX59bOZOcZw3xCTu6szBlvAF4mgwqdiWoSP84rvrFjtax0emRcnShs
du7HU7ogP8vgglhKMN+oHM3/EXTAaP51ljE2IQW2sRh0DB7LwQ1L84MhGIT42TUUHflBc+9XD0+H
7kBjVXjSm12sRXyxYGE0PdEwCPvtz8NTRpW3sjnSRa0qr1fGFikZzZc1GVD2WKsnBXByc/d8fsNf
fcEKl7/Sk/yLqPjcDasmyt3Stjd5GscStUPNtIUXwKEhwEB+n0HEgedh7iUsSOhlZOFX8oVvgtJt
wnPsRnY0HWoOsL1AAJshDsqZY5dA4BtrZSxo5vjRCd3cZuXaTTADMGTB6cn1gDFs2t/2/U+03Nng
EuU2ugUQO3/pRB6/jyJUwrUgqy5ftLmGNQxKP0ogbFi8ZjAtFDiWLTzTwWSH/cfNXgZBBejM4gfi
Qh06uY0GIaMImq2nHUFJ4XHtvNUd87dxHNlTmSOBaHi7GlKo810e7J09oMFyw2CBRzG+h64dlUD9
pb93WYhbWD5cUXO2+UFAjaafYeEIVVCyqs+bJDgb8z/k5aPC+6sCYzINonqUg0ue/+SUJw1Y5hkm
AJ92sGwnGvM5ilmnJMZ1qXADqMOGU7gCaLit+6Te13uQyW/lvUPocPN+nP3x+465kGPcHe4+fq2M
Iq14wnSMpEMW4yZ5JTi+GJALnNXxqNyDo+Rb4QGJRpoeJ2wWLjg+zOu4jdiMbIDW2+LcDfFjHDrT
Z+AwxAZ/AypQRr67t4OzPHCqw3SW7EHDJln8RfXt+GCzY3dPp3j+rM5RYrsTngYnfR3EicnXXcud
zT4HfBv96RvLAbizQOduDygscpm4QGirSA0zbPEaAIkvUdTDyYDVm1uL5JbEcTfm2qtjNwlselKU
Tc7MBi6E5wCjAdbGwnhbdpLE9zh29yAv3HMua8ftQIQWTfFCtP9kQLObPbs77CsoVeXnptDTnUqb
5kL14LT5RZ8BWyhBJS6pAxv8AsG+4eMxbAAQgkSVQsjhxE8n1NwrBMVfvkWd5WSaULqbcxiuAwV7
QxVbXR9C25wXGYsB7iWxE4pc8OphwKaacJNqTg+K1AgaHkyX1oITfoIL7qSfnpUaNnzmZpyQJGaR
QMQ+qdkGGdiC9ZeGAPqxF1qXe0gvQv3trHSCqS0GXuxp17kblbTzF54It5jbsFF+M23WY7N0sZ95
WazEcwAtDW4WQNIqRt/LpgB5ds5z2f1BcvJduAnafGhH73ARBMz+Xs6OAZQrzbjq9oZoIkgmL8v+
41bSzE6XKuhHCIWcJ5VdnqlRRFLPIhg4z8Mdeiu8gH4Qdc4+WgQ/nXtag9pa9NbkE91cqP95YMWX
Vex+XZtZRDS72NNmBd/nA3by8tlFuEPm+GFxZxez+xinaPrkAlTGcm3f1//S7u/jrUwr4WFqrGjh
8lAPfBKlbJbwzS4f8KwHYNAk9ABI7SN3M2mnfO9+Zgc3XwshubvmALiiePsfg/Eo0nt7WJGDxSCX
cfdx/ZhD8dVpVvVSsLs1wn9m3E3AZmBeeXhvvO+icGr/zMMOBY4JBZHJVS6oOyBzlsBldUBcfiXz
nzuEnn+9/65P21oNKwOuyGWBoF+zz48FdHeXVhDzcbIs78PJBTqNx/GWYAXZR0uH1SL4vkZNPjce
/h6LHgCo9K25oLBGPxicjbf9SK6Tm+xLv+0A/rcDZCpQuYekAn6BCzex8hwWJdbkY6U+aNi9CZa7
5IKjDc5kSMEnZFivckz3nWxT/NWfFBxTaxbt81yV8xedOaV+/7pQIVTzcMQAqrIH9ln2wysukBiR
4wsV1UuqEHKorQUYGgAP1Bymx4B3trZDXvjJEM2GLfM0rIjnuYCt4BKY6bUGI43uKOq4NcWBPRQm
0MN22BF2yb/Q6Eb1c5+xbmNPny/CUz+cImIfY09G4GD5vuZvEpVn8XVz4E1f6Ibb6xTbiokZa4zi
NztU3wJuoTFCMpyNJpzZKkGAe4asHMPdn39li+OaG9Fe5RCzAjOd2RG70Nd1sapP3M8amlXBbMaD
fXzFiROYA9OUCoYJTmkamYVw4RmnslffJ8lu7LK5XENOyrtT4oeSyMhY9qsBA5+GCpfTtUsGiAQ+
lFarrBQPNeBTAUBsOBaFLOy5HFrGWMaX7bat38sOc3K8WjY3ZVO9NlnJDWZlfPeUf4jX0UQCF/tQ
biV0+AQmVv3E7DFPxtJ63FVhve/5DR8fmyIJu0+7i2Uz2Ck8unrB8sJp4+EkV6S7b0SlDKhNvDrm
wB5SHfPGqZlzXwN9m+9gbDwFYP/sMGayNsY10NcgZ4D6egrKJeDudBA92aoKuvmwNobaE0EkWDxR
huEzNsfMuN7UWJYtiMHcxL4HBEp1l3WrvnmgvJCJ+2E4+sPc/vCQRp8HXs5+Uk2AtrgCrdt9sO+a
mwMcTiw53z9A8pUn0LCs28WkA38SK/u9iR5JT7OgoSjPE5D7Tj/ejLW+vtyCEotDgsX43D19mBh0
QgKoxnZSiXlnV/W8O7Z7qil+9VI2OWQGCliAe40kcX5jwt59/w1e+MY4HxWY6RbUr0nFrx67JMaE
yE32VFZMakpYDKDVComY5P6QLPMEGn4Jl0QJmaDNW8HRqY75HFhicbq4TfzS2VP9254KRBSapkL/
SHVKWQ8UjHEJ3NDXw4fboNBMwAq43u1Ltoaz2Oendl68As8ijpLanhEiWmFfaUglesvWrnIzDCOx
Tqaz4gVvszgr0ngDQrcrSVi7PNwPc3ZFH8qd12HsJ0yQKpd6p+/1edsllAEyVM9wMOxbP+T2cJBe
frZfap6q2IbPkuRJgDaA32oVsH/1KqQJ/K3rblwadENKZ+2OvSmOdGw3sXFd9bLRaxkLWiQkqjz5
QPIvUoRglFguil/YP4ZTu5I+vGf+qnH0gXXD6jXk47ncux/ej/wl68M7vXnfOuX782TVciHuu7FG
+UZb+CSOqUJXfyyvwReCnQPvWLngqowhRFhCbi7RihCAshthQNxfg//wd2KGOnN4JE+A0TKQGoeH
vMCBlg/Hr5rdqF+tCzO8yFOyVVRsAN/X7U0fMlerXebZH/8BLiduF6a2kxxfTY0DF2JYTPwbTziZ
Di0NlCKCeel3aHsNQkjmGbN7xDGAMYPRhuG9TqbHEAvka+c1H749fjyGFc3yB0a1m2lpj1CLMYcz
79v0S3gDWZ5u+BYscglQxv9RltnQtGmWu+/Ow4bwfYlp0jrQL65Ix3JgQHuJ5ZoD+7qiX+WzytW6
IYcYnzSGE+mDyqwj6hvfndWgigUGB642QMWzlHg9pd22j+El44GjwLsQWpvtV98zhQljdCI32Viy
UY2Vn9P+iEKLqaCAYioZHuiwhBAMsYF8raYeHd/MOhlZnJ+sQ30Nq9KbzQZQGJ6BMuONZZqrpULa
ZNeA5ZeZIY/7fwqBHerVa+/+lUSKQQT/21DXnyoC6kaNCNSI724V/Rr84J0cA58Oi/mV4oPYNcca
hxwy1kpv0AVMJ/stE0J4FzzA7gANPraeqoefEn9Ch9phI/AV75UZaA+/XGi6JfZaNiJEpIwfKe4y
h8KmunrPI/a2nCy9m88f5JegG9+VtJKTnxz2G19XHIhuzaZAH9bYP+Qz3KdAfiCSJSrHJnEPTyy1
GDa1AzwGxoGS4YdXJqMwsJqLv/tOAbAlUONaMMJvBzDSZ+tTQuq9cICp/wQvLTSC/zwd62CngY8p
uUd9mp0yNAffFPUNHm/jyzQjd2hnZ/hqFd6VxzpkUyZ+ovVbxVII2d4Y88L7DC+jsrEVxDXWb5Ot
Ol+a6Ek/zV/bhm2POpbzfTfsdvZt1MF4ox2avZid8fisv6lyaqlnUkjZBT+wEFRiPGiMU72tRyYq
xIGTj/ocs9gRb4wJw4bR1TLG2txcVITPabNi1emOEUN4yw4kzdMo0Ij0ERS6ukfDZcWLzjprzjSj
5GKc7NyH7wDjBmc6y0RDKrJA1+PCNbyHB2aJ987uj8FjH9Lo8uJnh+sBxoo2r/mkzZRngA/aI62L
uPr+tsPamB62j7xR3vbT0qmPgLLeJ8KgZnjpMV/zWqJaZ7+/LoUCPVf+Xhe3mX43eWzMsW4gic/t
/ZktbOArPMxD/aRm417b9aa82QbMb6854wVvMHXqT5pzjQ+IEebz61IdKWHFFE7OvSekepTeSlCM
y9HwdYKsVxNBuXhOismHaYniA4331+/5B4olraxaTSjQoSU/oYLC4FG9VjjweirVRoSpDWYQ/fN7
iYMtsRszfP6C7PyJBgUXTiewAR42AE696YUN8uFZN7z496Eh6DiS18a0zPb15zdMaiF7YbXIROIn
tHwfn3n5MBs+kwpQPsHxf/TDlrHAiQHmhLCvYF0N0NJiPcikGwvciYG/o0QBO+RUMXr4LfG2v2v8
F2CWlYjWup+FXTSDwt3fRQlLpryDpEDQvsnHc4bxjffBFrgwGeEbxwel4B/kXyKXqMMryS4pj02L
nwwZbZU5U2lzJ1jO3yXY02wZejV/xCXrFUygRRH6QF/5CnlJ51+IT0nvRQL8oKCvEp55IP/Ynrm8
EnIa4K2Hd+1ZJu3M+be8BL/RbXstNpftS9Sql6l+oJuOrtjkWzhe5hhxWV080ChstGnnsclg/C5f
aDmIZ0MIAW8F2/3dXCMmu7ogaEI2BeUoT7IJpnWpwU2TOW/hK3Ic3pI8oWHVx8bILGJ51o3ZZMCs
QcRfuEAGJmZ4XK9Hz36PcF5fSYJJkRIAtOytdxE4N9vu9COczHg0m+nr5cp//bEu7DOHSvRDRknB
JqhD1BHIe0R/+FjWnF4MSkROakFDLmRdWH1CJMX8nBEZZFMDv3B1VuMLbP2m1ZrJGxETwYA2BjR3
ResMPsHhjA0ysrnMTQ0kgO8TeQJOMTJSLaHcoO1hGNBt9LlKmBm6nzlBZ6OPx/lH80MU+sdJ4OUI
sTibh+p1sbL8wctsEevyR1YKBQg9jBmVEwkyE64K1jPFCMphpZxUCvBLwogQfib/ANkyg8w9/0Qh
5R5NkAJ5IqLhUTjFAqpBq8J71x382sLrgozSYcufAmQPVee+5lxZc8bQmQ/c4uJmceXBC3NrUkfm
t5VOv4nywsFI0+uOtDYBV4XRpPqX+dKdWkiYdal/ZowwyxpvTX9bWeEEi0QluoarIy+/IGv1e9ix
qw519nV4G5hJzAEx51DPVGIxwCh+gUE6c21fp2LWXoweK4N5JWVKrM6xy4a9oc4euG6VZOcJqeBk
FxguEQw4DZDghvUmaNkVP4MCwwa4Ey9SouEFXgknwb4Q3PiFqohndUVaUPTGdKKysIEezNYUo0Ly
h+EFO6ow6/geniMhNxIR0Zm7c3qJAMT4McMnUNRnwQ8JhFOXGAjtAowSyLpAVMpfoP/y02Oajjs3
RGWKzZcUSP+gJoEZse3Zh0M7NzyoQWwCwlFAOHSt+/669ZbCNQnMKAMwxt7Grsef7Xuar5m7wzeN
yU+1f3MprufY3zDNn4NjbX/Ea7fOz9vmmDwBkoBiDXdOdlInWEEcxDKs8Lby66HJJcLwBffdPizH
QBWOkhgTfgON7SlA4Iu4uYfkkScYNaGDPh1hFPAGkds20a5c3JEgKPC3cTkg31S8dTwlXNAim8RG
wBLeCmufEgYnhF5yG6O8A3YTMuOvt/WgrCnOz5GjRkh2QV0A83ED9QriBBGHwknQsK24wGYDOQ4y
ruj11B64XGhPEYxSw1uHByEg4rcCGMS84TLGMGPE3AmHkxu3VoQewjUjuJ3FhDa5IvSBV0IIKfgk
aH/hUfiht12z1A58NBfPStX2hPqX+TvgGU0zkizwvBf6wRrrCUApNz0dDijHfMxAwHewkWF9YaGG
n4+38/MJRBhbXK53JPHJPwvMGHEP4QkVMmehRBYJyBKqMsNDBhs/SEn9uCJamjtvwzz4cpBv+UDE
xIUsxHE4abwjk0ibiTgxT+qpWxC/KrImHhODY8SwltOOMQ7OglaLsF/n+i4ZDhvWWF9mwZaEQ+ed
YmRirXUXbgQXgDyddGDlExUqJzvz1e32UozVJu5flO6OzB+nLALrJBSSDOWoIzyqMIRE4i/8n37N
K8twmM8L5h3QcZ27oEvkIdHrvA+YwP8CMXlq2WHELgWGPDmJ6HZATyZPTCHgQXBl+Zzu3T1wnAK9
9vgYLGyHj13xD/YQEaRay2DFUdDMpBVaEvHAYuWDpY/h0QDNem55+FqTWIvopICkecZ4UXcBmVVs
XQugbMXBpyYivgoTlPkbKbMgXeN4vfNSgR4yPGbnJKiO0noBcIu6Waxzlu6YVfz/ZTB5ONBarnXr
2PI1bFsoA1yCt32mopg7ESjFbk7sN6524pEXaxDrQ5KeVTTJeKf6X35oBArvPlh+modDPyploVNm
y1O4pgfxnIgn6xd8uC60+gxdCRlxsUGX0hNUV6hT6gy9o61iWid5IIxiC4cxQBFIVoZbOv1oxDoX
/gehkaykyL+tyhVECYXz9pgKXjKm/0yToH7wat5JD0ntTT9rDj8YFvMKljQAOSZ6KkDty6co7+PW
9f17UTpXsP+F1Pj1XaobRFgNVcodDGvV/wbAw8WoroZoHmGGgDyrfJvm9/nzUh1zDKIg83Xy0m92
fgdYaNNjDruiYcImiL1Zb3tHsy3Fr18IL5B0HLoQKKo7Y9w39qUxq3El5oq0WDpMBvsCiWgFoLN6
mfaKnsZdvRjYXsSo+KqJwzi+7Njd4PZZvjAOYYzizzIi6AgFtZ7gUtJoABqG68Xbw4t1FTxN73Ji
nj77tfYH1sY2xzkElk0Gjfo81Z8M8l8jhvu9OXyMYsiU+dv4qGuOAMvxINYHzh+Dd9y/p5fFjxme
q/CSmxxOAtPPoBfjepHegE2K8ewS3T01uOoHuNsq0wdycZMBxFeI3pwc/TFDtO/dvcfPgTXBmTjH
xdh+5WPz71SRekxk9go2RTZNKTMA3Asqbota43L0DI6rxsetGXMlYfME2YK1sQjH3wniOB7KDDKH
wxc9slevbHDsNldrbO5H6Gvxa2Md5Tz2Ihqd6J9kTGIWg1yO7vf0Aw/vHmyJioKiVG0PXAG2CDTV
fQYcI1yeoO/TRFxYvjlcvSkQYNlYr6M8baQIEi2p5DQnriYDZdOaqDAyOLhaB/cUhs/e37l/mDX1
v6IyY3dkilzykMK33QwmkFgq+wzzafmxR0R25ezoGtSDljG0+AAH8kIFwQkyA5R/DB3wIYe1Lgyo
tpR7QY268cuWPmi8jClp+NqM39u52CUQQfYSdibshXY4f4F87xzYNVCwiimxsv7nBNXkvh1/Z6Kg
+yDBsSGFeoe5kJED63MmmZsUF4ra8j7TgScLs2I4gUPzhJEVth4mQZqcMFkeCasgdh62M05jga8X
JHcS68yJ+RSWqcWJR4aNB1o9IuMBM/XaVgWtDXtv9nTWSyTILtXiJfzH4WHTikCK4bh0rszVqDG6
Bh4EieEc1N6BX/0irMuEtZQwSZrfwKfh6HAXkZQe8FqirpGsBrN77jk3+ys7infnSIRb2cJPe784
i4T1Q/23iwZ0U0JX8fUAY3dw3bL9q0AJULmIS+P3Hs8RPxvCdUHdfPpsB8N68vrLhkbuNleSEcVp
wlFTB6VYhD8mq51zU1wsFhRLOJR4NWvygWl14bUIUmxBMIryGZfmigmM91tJGGlh7/XZZqQQXO1D
c3Wqxb8KBXspH8UjzO5yCEsk5QJfPDy2VtT3GKBQ/ec8A20ArIXRQ8E37SbS8HB3mcFHMhsen56b
ALu7/GGYgF7Ee03aWWVzyvPs9Jib4zomXgqwXABjvwAeOQrGD0Uk7nZj6ES4V2AKgdzxguyRImJM
8rKgEj1YnkZtUaO8cjwYXFElLISXl96RGcwpAQcG/y4qKm5Eai4xwefxmV6c3ebNl98UfEZfVF3+
DUKucHz236NCZH8oB1j8K7TnlzHe3cDpcJOIJj6RhniEZnrcBewecQFgd4kZmr5+sEWYhp109cgw
zxzDWSDWECE2VgE1VgzL3ThPG+eRyJqbdcP2k34QSumpTgMGPgCijWttlMvTDVji4Db7yvA5cTgg
NGjBaF8lJVNlpLlRj5AU3kzzoHf/QvOFLwKGldqxxyANmyDTJpGuH/aPjORezCk7j4mlC3r70ryW
AhAMnkzkx5A54i/ql4HZ8zrRRNaQueTzWz3W19lLmrewHF+Pv3yw+n4WBml0816ZXklMu5v7xyVg
ktX1pj+SvpgxDxS/6oVqPSrpVkllfy7UPrFi2oBU6fLLud/zi+90hwvbQjE4JFdGSkaFBo/wG8JC
N/grxuf8+brNhQxqx5xwpuxsiAmSHoEZfIf93kntEVFhacibYGOn3wMlP/+DmEQEZMuqvJ/eOTUs
tDr2ZLYc9LDYzXkXPPTqkht98xrWDUZ9olpk35h2ZIlt656N4zlPNmTXzw2mrF10dj1r/9h4XaB6
mWKWYQdZSPLyxojTbr31o45q5/ax1xdqRarjrwOV2P+iCVfYUB6j+Z09ohKE8etJ3lTS8A2hC1cS
YX5OEIToYp+FD41xhfFDNkeEtwZFyP7QkxWQiJ5zZH3mDhTmdg3bMzNt2pfnCTFCxfNDyw7BtgPx
79ZGZ18v8ffzcnDnIoDFyp5ezVR/czLwjLB11DxoOSl0clRXHikQBVaXNlx2elZKOyctA8glPF+C
WWP1puCei+iFi8HiD5GZ9IynyEajPQr8NPsgVKwqkXvc2vme4SbJc6vWNa3degMlBtKUfzEFHoUp
/BljmPOrQ9Dl9TOXUtJ/xqsCSQMD+hj/Hd16xiV+2hxTztPkt2h6mBqOMdgo3tNamlYOtCUkQGZ8
O5yKBWHM3wPlmGmlGL1ZxxWzadAaEEGQQ+uCbnikwwR+W7P+cLYwh1HSxRvGDcyLpc6uHPhMEz0e
2HLPL0mF95knM7yaAfHdg6cES2dJoRTVrs8QGdrMlbGJKyVvPENWr/PKxdv+nrsi7NwSAwoJZlHz
siZSB4VfKH4kv2WCwUfTSHmx94qLGt++sIHcpkQXEUTAz/NUKgHscKyOrIfcvwQ55Zg6f+EJz5jM
kAmpdHsUP4lakF7MPIH35gCOPq+Lgr8Kc3u3vu+Ifk0fEMIs3QyauHV3l4VO1J2KcSPisjnST0zu
+D8kQOur7KhrmUuvLh8aQ/CfoMQBSLwoSD4wy1S+znCQKBXnxRdQSnAXZYZ78YB1uGHEb5bTVz+Q
gb1Ixs3xnhNoFoLTwunVrDeiKqesyNdeHyxggV2k0X3O3kYOFzDtVyP76gV3QVcQ+TLc2Y0b9gEF
6a1FcIHiX/by+pGP2t5EOqOctQV9qvY/b/e4I1ADMRVTZSPj23LZxwAHP/5EMxzQJrQyL56Lu+PD
p3m4wMQdAArQDG9eW4DRIzmIe6OWgQ93CK1ZoG2r0ok2+5yre4k1OTKrtTm+7dGb+qqHecxw5z6V
8IfaSaEDeuMNPK2fk0xwYKTSA9cBMsomGTCpHYPZKD9KewFt3XoucI+ZuSAn98otz3wLa2DQ2UBq
oGVQD5+A2JbIBFHX2UaNfyOYkS4Fd68LDJxpkcTL4L4YwRg4NOCYtwTFMYQ/+pP8wPt7dIM2XHrf
s4Q/BrgXzE+MSO2fNnwsSxcGm/l2ZBhihl+obr/2S6FMij6mr75DBRiicbQOaHZxjW9nvCrfrzla
p8serZyM/OzUBFjs7eWppDjmqEbGtH4+/PwLhRsdQhH+UILQylCT0KT0h3KqpqarJkz1edxKdgge
3SJUtpTPLXI6tlGe3Ma7JNf5JUCDhwU7AgcDVxqysbBXeECvxbcz7MB1GWo4+mqDza/mAogR3IA/
gLZQfMAbVtVHyyG7XO4ztBNIho2RtAVahF9FjBioyFBdb/Yq6SrZbSxDA76Pr1D8TOe7bQ4Ez8mM
/imMlZAuxCW34XE0mZWMKpILnDZmnHyh/buBTTCPhbu8AK66Wxl8tsFIY3+++pxAH4HIyeu+t4FK
/s3sJ0QXLWJWOTVj0XeF5T0kDbV6IoCw71PGBD+8t1S7aN237jzMKF83Pgjc/KtBhvB7mZ8jj9Ux
/EYlP2LbXjckd4V6xCS8OpPhfTSOmshD3/mibVZghpK3C4r3wfCdqGAxaxdc6qtLhUohqtvyk1Tv
sJ0pVK3yST0ZHvU6bfspIxCF/vIOiQkqa/RycUOZfiWf9coKzR+AWv8UahgicbRZzyNjRA5SZXhV
hu8TWyPBvi+nPlDuHEq4S0307UfduI+1G0guLFehYOJo+2FoaVebn48SadaUwUPzIvVGyJP77Y+6
YxG2EYFT9Fm8NPTOWAQS+m4GpyqBI1uTf4eKjm3kwXYF6+H9BoRKAUFv5LyE7N8AdADMGAzHNXN6
HD9I2Kn9Fsi/QmzTKad7nlbUMoxJrrPelu3+DYgKhs5mWLnSlA+LDG0wAqTctEwzqT3yFWHavwkD
jHOfbHIpMmdMVD0wRbtYFL3weQTVuywRxvLyb6eZgN5Z5KkVYNlex65cWZDimE+MK4+ph5hUMEYB
MNwFzQRb+REnA+NZDIhxGCYMDgWaIazyw7vLbF6eGyldD0NVLcm2FeJivH0uCHIEWRuRBRkU5VD+
bNQd0kK7PjAB5sDqM/YZo6uwOfYCdYJ/nbUq7y6bxK9ja+ZhxrtOgjkGTat19eMLWSk47kaCPPug
+W4fDhwVhttNSIbfysDdEDdi3CRo0x01oF/vCBAdPcfKx7mP8yibXU4Cdl2YKXyZ0XuVj2gaBZkP
S/VhmTbhFccX/BGSdj/gJsKeYRDz90oeiY75Aig+/0oUv6BcdJEY5dIw0zju+RTcHJine+nMfzRY
PS0JD/P7vO+YbKQwnS6omZbMghhXvhnVfKzousaNAwhJswSL34AmhpkaTyYt5i56EBhZhy0TNeZw
j6iatAl52Xa9eOELgnV9vNQTw9Hmyry/LQ4XEkVvp+pgukSY2czVd/Oudohkf9h8vr9f0o0zHz2O
ODL646PIyWVZSlGeFPOBr69lKi52JSi/Y4lobEGf8AjEGwrzopYeJ3otiCzlRVDXY9FxxbVuVi6u
HjMH1Ai4JglG52ORg4Hwm4tLjLX3nOCCgQeaGgRMEoVDfzm6k+COX8B0EGI23gyxI3ksLluTkIgp
LLHBBryuWpkpCJcJ72nVPxgE4cDokGy8BmB7SDaJpgUVemYcv0uYLXGBKuoSKv5g2nCuM16iuL/M
S+4LK+gDtOUM9OOd7aF1UEQcW2ayPKVE/I0YfORjEiq5Ys9Yxgse7wpW5er6j4WfFm6Fqe/Tzqbf
4WPGDCVhn6MTvk8VKnIAmTDH77ENcBakGRu+ZiQ7sNqxdH04b4CEcsiwCedqoRn5HZgro9x4I2Jh
FJ7h8/sc1atsmo+/MP6bzSMgYw6WJXw/f9XHXEk4cddCAgHmgNVbYFDZ0tkTnVmkevSK3+j0z/0I
fuWxYzbL9YrEunqaNMuP+O2SXComwmzKVPsNRt08o8YCj/0xQTvga8gA4ozimSq9mNM47WbyUbCo
7qEoxbMRbry+eVSPu/HPVWyGMf7AgbzY9+jk/J/7/is2JQK82t5XoQn7QLdifFBcQnDapBfe/Okf
aKa9h2ANs/E9BhLwYQvfyJgVSQqwGa9/e4JA/Ff0WEIJe/jaKSOB6+5czSDLhkTnXOe1sa5d9kRW
6gdnajN842W5N3x+Lx9bw7mG7PawX3QjkH5B9UvaM9J4gsCPbekNpmYzxMTWfQ/Gu3eof2cIr+rn
EpmwIjwGoGsQqJGn+tUjmvCqTvBihGqP3KSAidG3BzhSoslBgvmBoqpZvxFHvca8nCMCQLUYyteR
FEKg/nUJzgXe5T2SeaoRRYjlh3XBG/bCFv5PrR8adOfR2pwOxoNj6xiM8xRqD0d7j0hhvcGacYbN
cjg4LrVfUuD5x7f3GeBZhpzhWuBgPkiOmrLjKlBgjWWdg86u0l20O3d7AVU+Nqrbzh7oSRgJiM2Z
KTKqqPcoP5I+4FTee1qQUICNr8e0Zl4tCWpIbvPLBA254tUzEjSiLMlDKhNlzZ47e54UMZa4T4tI
OZCFhqSX0QUXyCaAK1Sjz9I8N67ui8ATAqb3vzUu50CSe7AU5iarAiCMgU34phUYk1+GYDa8LrOk
N84nHS6zfbcMES8+IyUYUMtcMP31zW1h2uLCjSmlsOUQ2PttwsViP+RpXr6p3VNF5NTeE4J34QM5
faJgPm6WVOdX/MqZXO/wqa0699lZNLFUR3mI3z0WWrx6QktrglsA7rA58Sl+Y9l/4QmCYDhliyk8
dpzBxuSdXWEE0LklRSpprkQVu/ziGm3aWSKTQEjf7meJoA4lwiDgw7y/DiClsBTXBTAnzB3nwdCq
WQBfYmbCfuY+h4O4BRd6+tctMyl8Q4bFVhrepw+Pgd62DvTQ/NvFevz5J1XEJDM0YzjTHLkwVmec
wnTjHDgDQQbKWbpLNNLnzCRiyqVpU+GSZw7KEeg3HKlgt4SXEkkywvpKozVlSsZAYq4gQ+Z0Hu3+
THzJGWwNhhAUXGUFHmxJjubJyzuZXf/YCVFBvIxQSLGn4VkA7MR0jspWvDOO+vJgkl1WTFG5/Ya0
3//RdGZNimJBFP5FRCji9gpcVkFxweXFcClB3BVF/fXzpR0zFVXTXV3lAvfmzTx5zskWBmj0M9Af
M82LpgW9NsanDJvoH2EVlWo1Xdobdk5/32O2EhqMNsbgf/W4mrPFbs7Nrm0ZOEruOdB+He9O7y2J
aHcIh+FLUF7zBFq8f8sAReDMV/9b6z1d0GUafkxkwyMRzg++wDdmNbOu7n57UWDj8vTY6RfNaSPJ
MPzm0IDuk6mOz0BOIH4aDgkz+mADtcvB/jXG0pyeg55vlmP96Z+nYnwBowpyOSo5V2OS7Nl7MWgP
7zBuk18ymrOtMMRa3z3tyoRC9RXAhxRJrhzyvuM0F10Oe1iYqbOOvZ8AAnIu5w3v8RIZ3NJHHU/n
2G2NbxoWAi6W0Qjn8HBl9iXw0Sli9M6aUZIVDaELID6otmLUAzD0gyee109W48EYpKCiXIS59gn5
+oRhmb7tl1+B+90mv+GINJi0v+XbOX/9zxLvuncALvatqQo0mK5Be/FaKiAbqjbSr30+nHYhmBhm
ARVD+k9EwAzxTgYl7jOAifY+D6YYTCDZQb5TbT71v+xOtmUVWFKN9Bkdt/C9Ztm84Ebw9cI4EpYE
vr606QvF1TuvOzh82yh1dRj6kNJGqHw+zH8j+n0GxdrwjS3RGG9WPD/RfR6sY9p0H0gmrrgAvzwc
YAKwc/SdX7rCmtJi5k44DL7ifrTw4zXm+0kZdhXwNX6c4iNPPI9PEaSPicg5QUM5Tuten03FrhzS
XANMAlCiSgbYw+Gg7t6gP+SAq/Tc1NLvAmSucNADHke2GEnr27AJD0nmA/VA0dWSt4K7w+h3vffx
S8ao8TXGVHO4hIiRMTozvnOQQrjvzMhfDacJd7Wxa+ywrZ3hG+l/ejeqaRxWwHXkAUnFoKtShSYQ
nwG7DtbS+SbTp02yxuRjymvKgs5I7z9niMcaSTPhDsKVpjSK8vSzAbm0935nRGg49KhZKArSerL3
tXMMd1qwojwtCGAbJFpElhOusCODQqhl32Y3WunuZcakUSASN/NpJaG2xu70JWYX0le7fqzbhiKL
GY/QWrQ0o05gApo+7vS4hyU4/6+Ldjai4xrKjT4ovS6SkcxdbnGIgG7X8akYMP+mGggPLp3RisEC
LpyINcg9IHYDgrt9xjilTuddmjM0L5JbAPD6Qv1J27vc3rdNpxzX+IlGj1G1n3gftr0zHd3r6PbG
6pn0jTkrp8l7fZpQ2FJ1TBG2wgCAR8QthEVoQf4raYjxAlyoKHQqWfV37hJsHXSQa1YaswiLulU+
B8Q6sEVwXMFtp4y2lcxP83ChB/E9wOrnuwiTpfbR1QOmBwnm0mfybAWx7SG1TisPuT6vkbaCTNG0
aX/iEVJ0naVmkoXi+1BY1z1GVNBUeGK4H6XgIsaJ7TEF38Za6PIIQB/JfcDKILh2Ghaw5bJus3FR
0eUtxK6EmGaTXP55soxNN9IwdbH0+u7LiV5w5zlKu2jFwPbieo1pJza1r2DkENTpv4Nu7jlVanbZ
ZQzhVQK5ljYSngfmLZhXPaZNcLghYoYfSaf9oTTcjt/WtP6yc6BbsuApEltGMTC5JrxWDoYNf3nd
FE9vxpThcXGmAYahN7xJLDj3zuelllvMSEC/UUHT8cIvHOrJLX5jJjs5JAcGgMZNmeJllzV4+Yxp
6NWPCepvrL0xv6ONlvQ6s9YI0tWM6dJqn/nH0jrrqNw06wRPUi4haVEdbY8BO9nCJGRZC2toJ9BF
qm8MnRjfIhSHMOExf8cMftpAiUjJtA+Np7rBhBE4VIMxWpEfniQoaembS8wmIH2jJza+jNFBEBFa
NgYaX4vOm3ddHKOTbcXTYyggdM1+0dnHpAcFLIPqGAUmdtC8I3sulAMa3kp8wJ8aflBdsLsGdbrX
wg7ymma3MeDgvfCX1yg7z2luwENGA9FdoO2FSfvuTjvk1t1ygk5JazvZhFb54Y1aNh4yhpombp1z
yWHebicFemkB2Mg3NXhdmNOBInG+Mh8BkfNFYfIkGlnJJgA3MJM/2VChu5GgwzhWNRWG0fZy9Cp7
7eU0G7wB5il2eceqNWoz2TmhAAR8htDLqkByqq2uIKG7c9orWLOrN6gaL7UePa5m5Runk1X1vunh
5SIHMIy0rqlnj/daUaKcMBx3m8H9srvVBq0Nkyohtr9IwPCbI+dqpJDxDaykms4dbhvaJ/OdUjW0
ysqEVI9eQn+PulgeU1Sc0eyDYpPXU6iXAex1to64Vr1QWUBy9mlH6Uy+mKszVn12Z1O0wEfRcMHl
63wH+TFAtHB9ONeDt98PDT0F9geD1jcvLIO+PmA/mwye4ddHjXLDMhIh7wb2fvlR/ESHpr7Q17mg
XBRD72GGBV++Njv17rtPBimatmeAPuZCywTZVJJ/0eu23XzYxuE9/jTAiFFggDgQCnfFcsQv77su
X59cE17BR713PCagj54Pa5+YSHGCfohNGpLYh3ms+6cx3QuGBFAvf2CyjgsRlvImWb5IEtAiSJsD
k70h+xyUd9k/jO/pccVEMOt5dGjQURPqjPoQZcFHOoAYt/Ky970bnUIsKA2bNKDkFlz5oH7DjbuI
OZygQXKhF5wH7FM0zH0khU0Q4qC2JuM+Lo7WJazQAbuNfp2uFKsmt3Vqpab5+JitBeUIZIB3xTy2
i2qOKHnPvfxOvgj+6nSSKvgkRvRJOhOsCUKIw+ez9ZrXcf0M7lBZ3a8e55V1BAZBeleKz3Aj85hK
l9FU6iSMFD7gW4ZE+WoXdNgnh8mJ5BgNWruXjx56+GXrMPaLg4BUsLb0Lt0/cIdKeid7vIrn4GW6
353IOAAJCNePl/mNAJo1ogtoQ9PN32YDQvh0DhxsmMNdVAuhgvt13x8OdX1z/FpF3OmDdRXpl54Q
+sksakinmPYajLngsLgk99GFK7fTMZKb6VcAZ0fzuh7vVWhxde9N+5CmGH4qp3cAZkloQol50Qju
bSPkEOew4PRgK3+wkPUwUf0fS8RAq9Wv6vg/umDtSCvI/6/obuz7Dkg16rQguQuP/yXnjU6Wnanu
4k6MavXqACFwNonXF2E6bMjNqKZLdSZDqwQUlaXhfz8WSgL0DALTU/vAYoEPLS+AgWaoLF06Fd0A
zBWUEZEDbi5tr5q1+qzynBkvZ9qqJiZkS4B6OjE5+gR8zhz0nfgE5Q7lQwNZN+8eZANPeUzEn+oa
GlBTyfsbi+UlasI0lh33b7vz/E3DwbL9+MWKKLhyWLKnd1CG9LfzhY+JhvQOg9DaR8IXvLnjMiRP
wXc9LJnAdBXeFJG96wq79rFBgNG8qC88eU9g9eYQQg1kqNzSIaLBIxEK4cHlXGsPeY2URbrcJBws
ZJ4Erwl3Q3MgfDxaq/R6iz7UAO806WgmzWC2dUj2U/GEEExJV6bHvUM6QM5JPfixm/hEacPrNOM8
UTn5C2Z/nmFOscUNNDwbRC0Ma00Iq5AfD64I9Fm6x7Ca01DxySpqgzaZWH24Z1v8xjHcFVplpCLA
TVcvY9CsxX2ESVXbgDS3XZIMYM4b4wqHRA7UN8QA9EMnivHGlaI91eu9XGdmMdMPmyFWAD3yCmg3
4w6FNbHlrvId7GdsUj3kS6EAzHSDjH49YU+cpyQHh78l/uIhDFznFdC8n6HHgLIsAs83VCeqy9qc
CccMb41fJPQF43vIrK4d5z59t1CmhY8/uA4FwBfGi0v7wkzxGp3wJifs4rIwXn2SkOeBNR4AUMAT
kSHl4ZehDHjnNcWDEqrL8MJ8X9wfEuwPpct9cfbvMTUdQ9PhJLny6sjjyNQo4brDDn0f6osr/lR1
03iFbJbB64ON6/NoVXRzZvqGjlqpqNtB7bG0HMONkNp7QLHKdL562EQuDFPvBI+WNJRpVuEh2keZ
W+vXEPICKc8Og0cPogR9SlAvOFaNHlawr9dQC8rhEs+Ws51nfaDqoKSbglThuMiH15SWLhLEBoHl
vqHhcECbE5Ts/gxHpaGRrbTXpDh4GfiazcHVcDnheeH0+ygp3l+vSYeCG6Oj43y0mVVKQ7PWxUyV
pigTrCF9AMPtfQahoY06pgZyKroX7aTbDBvuKziG8LzvFCVP8gezvag2RLj9GKMQUEbSiUaAKuxB
W58N3Y70TR5zEGGZ/LGLmDONH+bYRIP42hmzZnAZN3ccPiQPdHJZejmuJoA8mnPuxkd9jDYMzTNK
MM2BDELeSVX3mrQPgJndBXkur/v+WJM34zpIr/bBCyYZ+5DaTQgOej39dqfAA5+Wh43n9d2/M2d6
2hgShTuDnImM1R/TaZgO5+yb0LGqjtKgWrocCWb970umGL7/Xi5DQAPOXGODBvG7O65wq/h6OtRi
rKYYu0HXhsuo3bFr8fQNJzdkFgaU7y99NhF3lmT9nl58emvomQASBpWB3sRt7AwIcTMuP2LE+u6N
rtU8x9/0TRe+45Xupf/6e8MhGh02LBDVRnbK6b6nhz/IMdWEHq3adffwsA+DJZZmPtpTHNhRPx9j
8oLlrBT3k2OcLc02rwHMjNm9e0RYMBvHnX794NEFoJO0wdKhXXMr6J1akn3pgDa+/QsZaS+nzUEU
1zGD9F7aoAFirU2LmGBB+wDWS31cvUfthHxovBxxJHxmvF8tEg0mhASKVBzUOR7lr5VDd6tI70qK
fMkfE6QMDbe2OfXyuktGxLdo9iD22Put0StoR6yXpzmVc0fvlyQihC7alxoM1yu1O7ATQ+zg2BKA
xlj0I06ADAPmgySuO8SpkZpO7JjgSFHdP2BJC5n67OsBFnu2eG3C8U6YKgVu/oaVQ3UI75e9/9lC
03pBOgHBh5kLfwquGFN3yWHih1CUXawmYkDQvsapMJWoel5hNGeKJcrTvvVqm6v6oEjBj56sP3P1
wQBdn9cYdr8m9RY4ILRghYNNjA9ZltwmoIWCw9I44LQVUhuA0PREI+JktXkHnflh8vLw+SOhJ1Wi
q1DAcC6YGidsRF67NSTBDY7OgYfA4rRPfR1qKJdhyFFj7iOBSDqAbjBoOLcqF2UB/VfanOgI0O6I
boEBQPKAqKDRKTA2i/l7pwjwquRkvHuXNpKc7pOqA/GcXUolDXlWszQwFeQjYDBd8kMMYzYvE6hU
qNh/mP2CaKBQtiBKadbAsFlrnuCfl43czekfXOeTsJD5iZMpLZnWQM6zPWzsO9EDEwfdgcnx67Xf
XR1RH+MzPphnaIM8IRlY7x08ApxjRHf8bOFyIXbyTGA2mB7mXqPD6GBTe5qVl41EA3XAlsDwmJ80
koYXbS3sS+hn0bKSYXNNtFc37+F1Yjz5vXN06n8n1ZZ2xZstsNKCNr4NL7eMs8rMvTbRbDhlUEyH
/SUKzYlm09al0AP9aNHqLALGByAhgCXEo1/AGii64j1fcDBqm81tY5szDG7ICAsW0xBGbGdYXCym
6Lh6eJ7oa21wdc9/tbAyH953ToqLVasHT3R7wxsf/0USbCwjoT0hm3YN7BiQKwzu0YOT9G11nNPg
4jd3lJYNvCvuabnCuJfiB9O9CMV0fVKE36gIMvsSMnfc7UD4JaMZXZDXTep7+y3D3Tuu9C878Ykk
BaI+hEPGHIEhP1YlrZpUXMn4hP2ArgIEWQlCVDjX/gut1UJXX4d8v3RLB+j9ZOZJjUPa6aZP0C/A
4jZkJMB/aBXLvwb6xR1MaT5xBJhcse//TjDSo6RN0TU5ndGUcFHZkwp3itcGwQocPGvLycdbR1sJ
5bS/JFU9Y+nVcc+UEU+TqdxbDO0wldjbKX2dzKZauIRtv0gqfrm+qYLOAnALCR+NtF2W3nbcCGyG
stUtvY6Jwr7unmfZtIHqc/BY55CFVQbJzGZuyblpH6AR4RF6VxVCPwzFRozRNEtar2HuxXOpLCUU
iOszb9c/p6LsRkxqBXeTN3hlsVL22BcWq4yE0eyMmdVb7nVIHx1TiA5fb+F2Rzf57tJJzU3sqOIu
Rl33f94ffE+UnYUrc0RAmJBbYDjee9lQWexFNqzg3FYK2BuhDRiwU7Oas0pVagY70OYsskvnpj4u
64OpM01fxs40feR8WxEhPtGeIvF1j0wIqhhhLx/iUSNdX3npuLr8XjjlpZIu8N06BoV6RQe7Zhre
iE6SmsgXGbMipkMnSEoGhJr8zohzLDppDoLjBzdHWCnLECgL5BRJLp8Xm2OP/0PkcihTLS2Q75dW
Q8nPyE8xj9OHVWo3gU60ne6s3gpnIvwXoBJczckEwIULuZVOdOWx+WUiB2rVm9dhTjvDfNjwXS53
ZSJ1ZR48UmgCSq5yxWRNL2dFfbCjJRekx1664Ox+xuwpjEDIitvBvB18U/kGt3+OyQ3ThlZ1KxbV
3Vw4iNM5hvhQ+24+1CursntMCRj05jHXZMf14+qRSEfkrFwz0B5wlbqq2W1sFS5jnJ7VmRve4pSG
sIlgRlbDWX2Z/ZMyUxKbYzSlZBP9dmbX+xfvNJWpJYw3JcplTuUtuWkZf8rs7kCby20CvmO8UXvA
d+yzK292LwoFV+bikEez/2hD8kIw3dXDXMnVIhSyJlh/CHU0D2ttxWh4WY98XtlQBZ79W+zsuYx7
5z65jGTCzsEO5H6zqBWxVS4ey6BQXsC/8u9iObXdHVk9Sz7Ee+gyNWKPW8ANadsp6mabG4LDjfzw
3WU9qWCyWk1GOG/KIvOYqYRwomFGKfzVgznjuLCpO5HD3B1aYOzolJfpwh6mg40NUrh3yE9/Kwf5
BhHWxhXBmudwH/TZ2xqUOEIF3BQrwCtphXkS62a0DdOTGYXbg/nEsefs8uJHXvCdMD/B60CUkAlB
H/bxd0cZxU1lhAsfH3PEmCUCTUsxIdU6chIUQWv6wuhFFriOzcxh0LRWhQlLouXpNli7WmLlgaB9
JjN9J3WQLZmnIWzUZ+9jK93pCUdmqjyuUUiYMU+mzVnCeUKGivgK51lH3rSBBwwfk6ObR4+w6edu
Y/A+W7h/reFoRginF3d3ub7lps4Eq8fo2e84t8HFPtk4vXH/8qbN/ZH9B6KDJFRIOuIpdLS2wIXO
W+yAcveyZivx3ZPDdFi2cqHKCEU/zkfuEYulanyyJzWPx+szByZkEQScuh64y8fTOa7rML04beUq
aqSyDkN5S8gj5wVLho11GuRQDsAY85Ax5qodvFPBsxgIw672CxIrRqAJmyofvtIPDi7tXWvP/tN7
WB06bLLeCywVPIt3ISuZWOqgq/G7vRvbh9ftsvMkpOATZk0gKiRsbDzYoK24zANWezT/54UeEmK+
URzLyLEpnCYSmL8x1A2HXJBMEFnb10Y4Q7Y1UHMmkqkBlf3e2uDIMZ/Hq4stj0lcc7jOIE4sZ0g/
Q41QxBO0LLkuco1kVQYrHK57czQYPAxjgNjzQCBWd9xS78EWszgG/XjJUia0SdSVOPQcwbClk8TE
hm0Rvt2qf03e7g0DqBL8mbjrFcGhf2XmlL7evZnbg1uarD3ybiXXjGsJwdSc4kcmotg7TBNAFFR2
vHxxsFoVns4RI4GdLddRBNDRiLOKd4rqlnV5l5zGnOBTxkgefLNWzWA1wpZN1OWQq0jEJHoqI6RG
h+ACpUgizJHdQTi2wwgWGH37NE0SbzSqmcGJOSOle05kHdZgGxWJWDOKXxmub4Hi8rqkjC7Xhztm
AuN1/e6gWnMCdwejnXwPKb+SDI7YRzh/TnFMcuuFGbJwbfZxZeHkaaERFj7DQ32CZv9JiZp6QSZ7
sWZi6GWHoR05EbbwoSYW2QgV7/YROiMOAJpX9KCns/PeA/Da3Exznzkb3Z4YLhCxwCWDBs8isRFz
41AL8RBhoTm5X3IYP1UtaJtw76EzXP2683W6/aNf+MeeGEBDsFUd9zg2KEXgZ8Q6cMssH3OVeOSm
/6V7auV/8o4eocQjvpuSy/Q6CzKUdh/RTXz2AamDfFDbXf2Pwn7HXzhIBd5nRzwAJfAyEkIRUV1m
5Gl+5uy50sWCb3JGYmXFwiAjdD82x/AR0jxoHqkyYrqgM30zJUQWtBCCJi8XQyvu/5IIUYf6hvj9
hAdZNwF6oMYD9RfPmifZ+htpYwdV/AmXSbrKPBoHnA8DyW9H1x3wn3Q5wQ7fQb0p1sznUGaEyjaQ
6T7clFgRj3eet/WSbWJX/Yb5GqQcNKOR+J5ZtsVCqhQXYyvpUzCvu7humrhh2QyB2+ksikIFhsl/
bCDbZhjKKNDJAerospC2FR4tS94UQeDgcIEk89/hAqfDwRk8vITAwCnIEsQxu0Y8QTjwWhj8kuww
DjWzXBDkGFileyX+HO/JdXFf3EaENhhyLxdSgb2qkZlkFixD8+VOSFNoEstqRslIndi2MMvEvh8/
QnnHaJZ+dGBJFJaYqdMtISpAxHr6EwB8+6ho9qujB2cdtze5QZzonG05B62c6E+qlYeXu6Q2KuSq
3NTVbpgpB2XCDilhXfHeJ6MAi7m2y3m3MnjCYijrQzzOYHhZGABK5AfKxlhrORLG4M+Za9dO8Lp3
ntwdS3kjsghC0Z7QxAtbra6cpzHhgANUslOdfRvH82tKR+jkY7IIR5VSsIS4m/klN+Qpjj7ccgef
T+xMOX1NvPYnE0vNyZq+1rIvrLjeoM5Ak31EDU5FiCOX3cHXQoTpfdFJMb4XR1WrRVWCLNl8Y3TM
1GqSWw3nErojtvYTe+fWuulxmCCyFpn1ntqE2D32h+5AKnWeSSp1/khHMCfay9uXxDGenNWotS4w
zZtLEgeDjqKjmzTdkok3B1nScGyRc2yaypX6NkeAApIrdfzJ+pOBofBd1GbzprEva/pF1OQItFcr
WKEsTSBQRKIfzoB/IV22GA73kj2TEqsXWQ/XFvkYZxuGfZWP5wTmuYYjx6POwiU4kgfJ8byjWlCt
YR49PVL1uIg6Mdkfdatmw8qLzgakyhwgwe7EXcmrSL+ExMkRqn7Vs6S9jtQce2rntl+nmbDWxrnb
Htd90jEqC3m5WPdh4SkrXkJ+1+dJre12u0NPSTktb4btI9mZvDPJOo9Eq7bdGjYkD+FT1N6yTin/
sv45klSOkpwwJKmjlOMsKV4GMztIOJr+Zd2KpeqQ1FIiETTzXwXB8lIn2WPugeT2GD1DnirK/ySz
P0faXBtkh9/z0LNX3znFDNEz48GpnTgQKaPJfM/R0e1iw9OJ86jpFy6+LiS2DRTkN1U6uguNTHcp
hJMzcqgfB805DBsOplcxg0/sLtWwtoF0unSLcdnbD2n69V4wFFEqMhQnzrF7KNFcQZ/32nuWJ14t
LMlKIbIPKkUZ9lEfSGVXv0obziPOwr2nqyZ/MlioayED38eXuMkgmsyTH8W4ifqaNY+DdJ2lvYT+
KQL+JgdSKFM65aU37br/DCpy9FqMCxB1YGW9nCZcXTmhSGPN5kBqHbk9R6QlSzJDOb7+yfOx8TRn
e7ou0KsQ0yKXZT5wSv9b0UlCKfZ1Wjj7YCceoS+Rc3yC2+nVvPma+/Dvv+JFp5K71c0Am7xfFMcE
FjTkDhrjfQbQE61uJNaBtFkfLGfJISQ+ShZ9NSmSSyVsn1OvmTBp81cgr4Bv/Xt82VY+hqMO5Bcp
Likxbw57wiCflo+zepD5UGg4sprwtwulhBYsgA0WniO8lhifi0e7Uwtl1iCZkUGyKj8uH7WQBdU/
JktUpMJtdmomOctrcqaIXa4nE0r0yTtCkcO0WuIdUzd/b/Y+ZD4TWaLUbPLx763cTbSExNPz0HAE
hH347UB3gF9PnJUnbP2+QcO92ZnPYG54co2YMbk0OMQXAMiRNpR0A6BVuaeZBJi22rtZ1MYshoHP
RGDBuyWKyCRLHphyHupRB5taC9YFkOoBXhLRFhNWTA3kr82EwHZNJaDG7MyQRF4+llbTxjPM1Dw8
hSnmTqEeXbyL17S73sfVPPEEwEfeKp3SEVAAaAE7zuZAchAGRhMlmgNmuQw6aFOk6mApzR9TWV5L
kDMNC8u7rQP25D06dlQmOHDbDBfgu7JYL+oRyLO+eGzYvf5h18Rq/bVpMRypCgzaE/07ZqLLCFeI
QMNhaNR4UubAVWXBv6nwDPc1M9z6RtYsOV3DWQD743/xsjNmon0gbF7J1h4KdSWbhHX9sWhLQN48
92rQdd8O37LTNCUdJ9smdvkUbXvq5HOEfLxaP6cZh9sIr1aOtGjHV6IOKTGrgygkJa7Eq/svH5fA
kpN6jiR/kPq1a7cBUNp2028SPo9UZCLm71hJOOL50oa5TQXFE4zlKEkqZFRj2LYfHgjPdidKhV9V
LEWWRoxtxfLZUVv55Seb+IGAIY+MmKnE/y4tCg95JB6v25PHIZS5UgtLPkp7mKsGMYtfZMwN3wdw
5AbXXOTG3GT5KB2JFk2bR5fzIbN3u5HVi4N45IVhyISRuz2Tx2r0JVLIPSi5mXLtSW4JDptyVvRq
Cbput+Kiy2eWtiJUeTBKolqcTZcrylOzNmT8mirxMba/g1PYUeW8MX7ielwAAlBXqnavnCNuMLcN
ro/mNbbIJLgCl/UDMyywCBAojTQnGy2HQIU27ge0vz4D8j7I6U64vK2v2uJ22pN2kytGLLnMFtEU
K4211VnovP3SaTEWrsPny0ll8b8cyd1lGTL/5abqfbk4VZD70Lv9KpAdIBfp5cgCLHolTPsWdie1
wHCpYZJrD+fbJwk+qi78SWS90YaxmUbjgr05d3gTLMujTzKP9UZEwnrtIZNKWi58ZGw/HK3f7ddn
GSRAVZ+B81BYkBvhQCYtiQWt4rGDP8rXeapqd/SPPm11dx9L8YBNkotY1z36szT1wrPvODP5Cbhp
gZGceZrnrnZSjE9rgu33ojPSk4uC2X3gFZ/CF8mva6CM+0Qlb1XzLjvBDN+ULI1+7eTieVO1gwys
tO7RmT5jPCPGAuJEcnX+nXS0p0neMkT5KOJUg/343bBG2KEEjyb7rfDhVoB5yzKsVNGrb/arZh8b
ALYi52jmve0TlES/6JqnkIZ5wlBnFgDUcEhAeEQ0gRySE68LhNbibGvZ3z79PO5CPpbTTyzxrvYb
KjShg5kXXS8tZ+/NM8CZmTHgOSEIMnao9cCZBEvFNoZ+wKJhImXdOyKpW6onbroGB6YW4jMOlIsT
LycHyDt2FFSQSIclR7gyE6KzqNgmgiY0B0/A49O0KZhyDwvJ5GUfhuDmzoeRQ+yUmzqFhWFfpmjj
IoxAMNoOCDDAcD+QjRTZg87vPcMGjndTY2nZ2r/gOe4ghmnhtx69iBJrwsFx0jXiM+JGEif+gXlb
tFLAagnWbFg/62eOxJ/n6A3iekYqBI7FmSX4okA3XeHJcMpD1BWsDiznyO8eXRobRIx/KOg2DKMI
v6MuGfXbQfrJVZAde2GT3jyJHPJ3WMhmSiAKZ9EMJ1337HO92EZ3LoLkFxK3KFQjOsxcb3lmsg28
EUm0PGAp6zvabknGmEmuET31NZDRG1Acf+g9Q9iXQ2ZQwmySJLBgpg2V/TPkpMHyUCobBrj+XhK2
1RwyvHailQDXcr5IHBeAZalomFiSaUouJy9I3jLMNna7/F0+xIXo5bydNyqG0pbN1B3JidDt5+Ms
7mJFvMrH2qg+q5HxzEAW5WH2jDBnQcmHpFkCsTNxkBMMmFGQ0IuSV8Nal6XL66Hsms2ixbrtQaw2
1w9xBsIdA07xUzyx+tEFYNFOyKx3cnwAZ+4yh9w5oU+E0bWrYWAiSblgpJL9grOArMUT9OzyF65R
X97xFgBFsnjov+RGUhKsVqu5FJRic4+qynk4bNzQsAc9FTNLYJskDGON5z24933hKE6VZAW6JyjL
aLdLUzw/LQRpcssF/mQOoCXOQKSw4CEcmLcpY8xYdx3KwN1IagFeAGivgDUNpUzTz7CB30CFoqSL
J6t2cBxC+wVtrWwB7wDI2Kz2QDQFwruWtIbGXocm2gc7Xqn96aXx+o8mvUPhPw+YosLcCtIYqmQZ
N0L5LIPRQYAon/bU4ZTDkpYBWwmGuxsxbpZalKpYADPZyFJgUCRMIB/4p/VS1WXr/etn7HYHTvqt
gNBsBSVJsZQf3JU/KmzuDTAISeM/fFyqYwpnuVKsVwotbgFbaiunfuKBDoNSYOJT4dQthdgD8AnE
3Kv7kg7JgYMIlwq15d576IsYLcsRIceGQFPSjfnSCAPTlvNaKlsURhwd8vMtV2raGrXFj/f8MwqR
qvdDbl4XHJKTIprZCf72E8xDf/koKbk1oeVJTgwo9g/6Z5HayRZ8kdfeJjm5gSZnmPHF4EE/gGfP
VIDbWlKJ+uhXPnBmdQImzcA8M9Qjhpfon8cdV06x74w3w+FJ7H4PPgnHar+iUzGTMEERQT8GIVgP
RvJKBIG1sLXOzVVrNtk91tLJ4Ewnojx4IK3/JOKgAyLny6mkIQmRSHz7LYX3B+HSJSAXLHpdcBjm
Yo+Nhqj3xTFB5/Zzr0j1KUlhj9u3qcRDmnK1NUgvYZU/oeGRrERSnOVdbjB6vrWcSZ/gAZDFjMB+
m8qf5qc+bNpbbfBct33SKCpwiuqqjZ2qmhpjw7+Q4CGYRRZLo89pPXFZaCZ1zBvg9KHXlFaeNDGQ
DFOvTros3ADy68eGoQHfF4+LBjRu9AJiBP6gPS5iWniNwWcG76cPE0LoYQf3jdP+QK9Mg/ANc4C3
bt2x8MPBsPT2E8jIzDyiFS9AA/yG/AFNQZ+D4SoGn/Xb7nJTg0TiCHLE/DlkqF86CNwYqxV21kdV
DgUWp7ezPkb6BVsMpz1ozyGRa4w9mXfn1OVQG3F/p/vwIgI1cChkdthfG7xVs3Hox1iluLJeCro6
Aglg3PqLUB9aGQxIudJy6cQXhJ1ce1o5+N3tV9KSrFMtcPxcrXLBZXqEhDgxNiXKccUa2++crBU5
I3Ms+Z0TDlckgexUSQzPmwqYYPPBkzaU1LHb87aFy5ZTPUofSEJ8SuD4IHLE1EBm7kDQlRpy3pNB
8hgLmL3ewB24vV48jxlKQrpFN25eAx69+ZSZgWKcIqO5R1jl7iTxPhCP+fCAJvBYDibWaCeNMwqG
Ef/tsFOVlutOfpgoQAAJPfpbu8QaBSOLHxVL4B8k4UoY59TlzcuPEt/httqgFoQkiAr8z+n68i2Z
f8ifB7scehqRJ7MLEC1+LvEYECA5OU1fLjD/U56VJHJA89RHLqakMnIA/nqZPO6ehyLbYGMcI7AW
68rwBckHNLAVSXq0XkeRZ9AietBSyuzHWgAjmhKYlcnpzBn9D1z83VmuiRQ8VPwCs3MDQay83Q7D
gQIHQcIV6AIJCwefgI9Li+vCZbJLO0w5I6X9Knc42aaS4bmkhelNtRhmI8uDVFxJgi4fNfe0g8mb
cpbmNLJpQf/OWjB2HmArpSVR2/pBGensSarNl39V31NRbNISk6EUHNm0A2lnSzNQWpZUGTxNqLuc
ax83TMMwTXbcrQZqd05AiLABU60ZnwyptWuhcTIgKTYSUMEji0bgQGnLrSYx4zFYTlKAX81p3ZoT
FHgATjThdzICDVtMjW3agaYz+Pv7DeocgDNCgdkMXkFviphCHnHA7APFqSZLlq5eC79yJoNE8k+K
OQ2gdQ4hRdFSVIFljRJMzORU4d0Dp3HWELMlzTlaIcc5cB5HHktK4Dj5kJJSOnQCznFr5MyWlJXL
yhplsST8T5quO46BRJIaWexHDrjt/w1pocxk7GuSDi9m/pC0fxIWvAS1YLSKf2C1jLlS9ExHrJ8k
3EofkkLSnoVpFHHfybhJ1Eih+zvWIh9FJJkgU9Q5jnG2qULpU3PeulvWN3zgmPIz8SjG5blIA2mj
4lEj53nwG1dCj8mzAmvSILVldAB9spihJpbHketFJK8z3qgk+L8skCAcPdbFpAARlX30C08jxQgq
MN4W6LeAscxpCQJPAH+AABaNnLgvWxCDh5L65Uk/J+WCtckzBDpNJDTY7POEBS1gZ8JKsqnoUEAQ
5UiPZjPSJZf1mbLN5GoXXO2uLyebk9JNTrlzcs92O67NlocmVaa5Y8oD7ug+2Wno7TJHggkPwrYS
PIBrkXg0L/qOQwmpS+X5o2mkv0QY1FbuPy2MgjYyvRxhLUwmVzIg/HZILGFmuNIem7B8SQCD3a4N
cisbijcg+7QTy7aSK5eyxQS7kNtF1sOelw+J8JLmSXRCu99/rrmBMKI0mycegY/TjpFAyM4kTee2
Pn8PJutTEAu5IYUleSWJB7dXIighkEtJABcYBLSBx5K3ORoRX6QXI7drl5HhHvmJ30Vs+B0JJLJm
yAV4JXsehqTG3XGAyKuTlunTYyHa6YP7hr0ol5mnk9wY/Jsv0Ses+FWMnlgSP7pMQujiSvzilYCi
xOBf55XcCFd3m7twCg9rSiPCzIy7kyQsyZpps8E+n03lyfrKoxYeMrcQJtcB3RRndnwLuaXYo7H2
crRPvweGt7W0rzhA8HcSUUHsWf3DwmX8J+HSE4ia95fsKhJaBvsQ7VvD7pgz2SEYkm3zJFtCLTgW
4isAMZPcXJLFxWLt7OFi+fgrmmt/jajXymFnMeENzivrOPeJdoyMspOTuZzAaRJ6hAReUlO5oDY9
Z1ohN0ISkoDPpiQJ0aIeZAbpFrFNSZ4pN8AcWURIGSKaWCSWd5cShJvhGWgXQJk5DnXvEtIz+BeG
wKzY8xRhH7fb0yEFoMMYsOKkNyF4GBk2F6lt7vFZBs79UaCoA+t4IFMekk0zDCdo0cC6hOQNklLh
nzbXepw4HXUHb2Q6DkXiNmcuNa6FDxC8IgHEzX1xqqix7kd7zX5N+JO+XgLiZ94XkZONPY7YT7jH
yQtX95vqVnOdO4P+Fnd1ZBOMGvVLluFnDRKIGbUs1lt/GdaxPkdgBq8NZZiBHhBjzi/nHX66mzY+
jGeThv7p7u72yA3UPSqSZczrwPucdqEBjekYLYfP6dswX/DFLK13ov3J1DYw8BFWOGd8rOjkStrz
HLXqeJcxuNueNCYnoVDRNLvDCEHolK/+Y+m8llTHli36RUQI4V/lHSAh/AsBhffefX2Pye5bd58u
C0JIa2VOlxiRGHiCEJrRDS9SCuwyUxXm+BRI1jjZZco2lxwKiM2aVTwEeMKe8Srzj/lk5Wlo/eTt
bxjrgdQUf+4GweceuBEPtWbGkpGzIhwXa1uEd4mS35T8r8GVPdYM1bDQwpzMhJiqAgeqFZsxwaQl
YhGhT7EIuKiTockgWXs1ZozlYRVVSsGEeO4ehgoX4u6CKcBmKPWE1ZPg2dnl6V5q7o2v2DWxDiOw
JaoQ97IO4CvX3CJNIQYZKzQY+GeXQk/lHVNf+FdEECN8vMHf4nhw4dpQiVYTk/WFg1+TC1do4fb2
1v314FWxyaM/x5NEZtQqlgJoujchjUTXVNmeCfxT4K9Nfoe+wBJB/5rK/Yb/EFFHAypPWXtRKcYz
YnU74U+T2vERpTbGtWaFQqJmdxYLQqHp7m9NZT92OqmaYOqHbQuJ/QPwnsFFfbGfDGj/2OvZfoYJ
GjdesXMMTOiQoNg6xlQT+18sm7qBl9SOlAU3R99VX/wmVvnJ1XDzava3dUXXkNaw9F3jgnvH9HEf
SJvSlbX/OHqGXthJV2T7WX9JjVGqzKl5upjsQsY5aiITg2YgYB+EEsHIPMLiUhqbe59kRWoeqA1b
vAyp/FCecjNKv11uV/FCQU2sgBC47il7djbSXkZ12OcAA7eMUnTrpUx0jkZcojIZJS24b9E9WBJB
L7JD+PHEhJxgl1Gs+yYuZcTcehIxQD+O6O9LPpBF7LvisnxjSEyaxZCA2p5OX1x4Of48PTth7NuJ
fBV0yiRvWh1OX60JUTIkOaxKebzHy3S9Woe7z1fXg//FuCrj5d3C8B37QAwUYiTzW5fhJMDplAz+
rjxfj1fj4nMmJ5LANao1SkM/saTBbx1yZIE96QhMehze139r47mHrAocQmoC59ycxIfU6DIPE3pL
/Rf/HOYpWSgE/2m7yBW0yddrfRx089Uh47Kc6Vmm1DV6HpgoKC7pevbB2++xx/62NxXSVHVBRjFE
YRSAhECTEy7J6yHcb0Bw8w02WyLTQziBsn5y9xypl5hhiL6IMpMnRaxf5J1FTgdcVPWmcP4anEga
W0aMM8y/CCUQJP6QEm9nJwnjvNAMoFtQ45RYvt+xXK4lV1AIs/ty+gZ2FPpBqg6wmN6d9W5tXdrP
XhXx5p1X848Uzh8skuyzlIxE2+a7thSDW7jEtcu2R9epXVHtFfrDdZZvvOVSvQZVCNUN8gLW5SXD
KlBlXPgV9BcZIiXEQwDatGsEPTmgYULHsMx6OleqgsXtTlxKLv1o5eXScsJQAtawCQvwMTCAUfcE
MVUMlUmOEmRJARlRkRwocfZ0XEhOVBKtOCBmVngZNS11N4IlEJa1FeTM4dOBBksVfPOVKiNObstk
X8szFdw7KwZubNJ5ULs7MQUK3SMKEwQscXPYBCWfMnFkCdXy70MtzCfS/zK2nJ27xt/TvRitgieZ
o0O5a9jUrBUrJkWZbfLGZvlur2aEygg1WnF7Y6gGI/H0x/xmX78sREcPug0Vn6yanRGIlJnrUIA7
aTUSKFHG8vs80M1tUuHyefMBkRb/ag41eqCe87Mzd3IHxYZLR/SNXC4cfeh2J3wHE5GWC/XdAHdp
2aLvofPmArJ7vZ+6YtqakmoJ4McV5XJnE5kwPaRnS1dgo8nfSwRTPyF50PdokZg8sSeMUVc8/xd2
wranpJWL1Rw/3JPlee2wu+iwJMN9IrDmDhih5uDRaeJ0R/D3Z64hxtPRBOj6Rq3JpYNUt2gzbEvf
0UoFONNCgzIa6DZA3ElmEUr0PlIcAoCIcKyAql1Yj6RFrOFUZlYYOX4fApJW3TdLKbkrDusYz160
p5ybu1sW0uNs++upWibsxRmTaJL1tOILQ9KkYGxvKGEEXoBUlLHAcLQ0Jy0mQwZUq5TYqAP9hCYS
u1+F0bLSrOjObiDX+ifYQWjFvY3oht6MISpDHkiiFQtbqtKQyHUj0pqWoklaJ+N5FRJXz1koh3gV
sH6+4aSfkWZ93BpE34HJekywIWPUCPFyB/UugzFIEcSxhovm0GSjbhJSS3I7wBQ7T8HGdRJ0u+02
8oQ2qcxFagqlVZPcQvo9vkX33yZ7JUQX0wfppaRsSCKzIHVPKRxytpDska4dJl1MqDQWITBvNI2o
i5hLybI50Sr2OzHJKBmkv89HCZKsq7VHSr791afLPKAltO2ohbXtb7F4Bh1qCE7t6GyNBqLDmXvN
6qd+nhmEaEUV1Yke+Mv7jvgt+bfpPfi2wecFnx+SiYY+U8/D6FlLs4EFEAhOV0Ws4hiDofTe2qJT
vc7/vS6SPrzZCnX1SRBOjFMLTC6q/pWWu+6Jy0eX0QupF+JV0DnJDK7+HW0Pa2JP0ve99C6sVsgh
o230XKgZM4PfWivCZ40+QdpVUdISpKHixdGCIhcRPn9CWS3dJVZfeqB/vZyURpTaYLGS8AMa0RKt
vHpr5dCM1VgEWTJpxhh0RYOlRoSuX92WWnf6LVoZNfPU4m4FAGKub6u/4QN8SQuuCBc4CfHgDC36
wQ7FlKFVSFkVTjnPHgGrYYll5yUcJ4jZxgK1j3LciLURiES7pf67LygVOhu1CSIfHlGgsTpWEuJt
AVE/sA60HRJtxbFT1NOrMKGSDlI7DjcPHn1nidCHY6y7LLlChD56YkFnFzpWLfxYhnhRn2DfU3fK
y6MVoMMN2DDYqFiyPzZCUE3B0ILqOPH839aiA2GP+HXKVi+a9tgFWiW7x37Kfg2Ywil+cIHwEpc5
k2WZAetjKgODHAyoDF2Xwco/NkdACR9LYGtewMReAhWw6jJrwZPuRmJV0c8CGUQUjJX5CSmAAsiA
FNDokGpUgpB9sUqLfxSMobVeeHedM1pnk7tgC+lfHRAEdjs+EBkxlMUyXfG4X+8csoj29fgyh6w6
RIOw0IPBIgHBZs6DkbINQmLw8e8p3xADNVwxZ8aQFNrlKzvNY1nhCgglZ4Ve4+PO0Ytuk17g3+cA
Q3T0E4QFS/FlerfRKv7TKWzDmlStIhN5ybDhIrf1oWSwe3IOr8nLpatlO9OrO//QZTAV3hyJPxqQ
IaLJRVWBn/O8EbKEsMTVSj5YCdkEKwVjN2HVIRv+/TV4DD1pns/ngI0o3R5gIDT58EhaSqkMU2mk
xWTZXAqUC4AbmGKcf4ToAY3xj/8r5l8uJ3AZiSrgFjkLiRTDn2ibMDYD1qeePdw1UdV+DVUWYq5j
iJ+IM4+PH03yPjxMRR2Lhnx70JJDiQ9K+ZpIP90JOp8bYsh0PTSsWZn+nvd+eQzX6ZHTvQ8b+akv
/gipGkMTLG/cRifZbXsznYz2jDUVClKysYa1T6/hNuXiMRkFikKS8Q7BPkUVzd8O38NyRtJbtsX6
BMluZv9UHjW4/bqvd/7l7lo60YTYWjcsgwdXcfVbxRIQXI+Pnddk2ofWS2K3Zf33Bn7JwCv97bkX
8fx7xb8aegei0jwzkozi7enaEplaCMR7wYzqIYRt6MuLy1UpqINAcu4+uZXuMGn6EdcBrJeJTg1h
J35M+Tnv4aHDjTB9O3XWOl4TpxSybHxNsDwtx1Bo7sWSC0pvwbZLxNx7w42GgIIKKRYyB746p9Iy
Kbq4sCTU1mnVMeiWtDIGpbM+UiCCX6Az4+b+1XqU7pgruxBeqL6OLAEEUfMdNmmV4nfG4H5xuFEW
uFGLb2lfeHiqTG5OkjIGXN+03Yial+IU8EWUinjhgABzi4WFMlOwrBA99gOWca1whx8MxhKndR05
5M/FIXQmzwXprjyASw+RfBsRHCO/z4sj4Z1Hn6CUCKU8nDFzEYCKZFWgqfo9RQ+GoZX4lm/LsiW5
0x4bEnsKOwlF831R1nIGyiHedZ/dmz1BYjAklP+/X+f42H4weGD6OXjygEFr/56O8/RzbtmcK8oU
Blqyn7empItD0rLb6CWzPWVsYvY5UufAJUrGayFaBzdEhgXmKF8IoK5Eylo5hIdwRxtZ8nEXU0YV
I6G6UMBIZlWN57xi7tiG85kJ9BNWuH4jpfgMDoDATKFm99gArqi1kO2sTp+lZ5MQvuA3IjhLaRrV
lum/Uuz2OHDDI7r8nwiQZo6kS7VOPKXBb6mueDJhG7/ljyUWXq4XRQHH3g5rHFChMXgWhxFl6AB4
n2LUZ3XBbaSTSldxBfBU28L1xfbLm02NwR4h8SvFAFfF782nZOAZXt6ABxo93ZEwcY6BxkV09cu6
zLRQSTkrajTXi/z9CFuI5Op6857Ncszja7P/VQ4oj6VqJEMdm51cIiq8fun5B0SWHH/lp3oULFCV
UpxSqKJnnZL/+SumWlRT4ZvyhfqLtXLbDHKMLRTZdnTouvAGBQdmDKlBIqPGGUk6v8SOrfXXZHBj
TrHHj+mXWH8pCYCDl3zd40kMByNAkvh4Anq9zR83g54Y+6bX4/zmK4+Qly2K//ljIIBYUKFQ3Up4
0Yj2++jE3if2DaQ/A0MtWWcnFvDbzzBLcgBzwMZ+A9FX3Y6x2dBFVhgFtZB4QBUBt5KEA7wxnNA5
sXnIhmvhEjAZpBxZdb1TSSshUCqjTEfaJR4zTv5ij34AlymKY2oErGwYloEMfg3yTymvd9UIPkDS
+GT2VXZ9KqNTXPDm4ncon7L+ZEFKDQ3/1uZbqJzSNV5WGJZiXm2Wx6/oEbHvEMueiXYwx0CKqI4s
M+qbzNahx8PnzrbAGu5dEWTegtoIOZK9bhKNUwuFinNQasfxQ4Lkrql/uEBACi3uFG4Yu0Qvw6uo
o+txH2eXXNLa/Iv4HDEX0ooGQ1dJLOXUU7pRbFyHDCgJSt3vmdmYIhchk7dY56gswyP26+NYvOLB
gH6susa4mH8g29d+aVQ3hIfGCuW8zKhCkwe5t+SyN0rQQsXQbK4RctdbCE7hUVZ9M5uMqyjWpHKk
8sPldFzsm9hZlEzsUwDnMkic0R0334vv4uKVPUNqYcbM8qoKo9NZxd7ifOKVN8JqhyNn05ZW9I2m
acL1xpa4CZhw3TmmlQIzkTQdZu003COpvTu/0KlXCNeWHf9iv5olh+TQsq06iByS9IyqUhWbETGI
/OAW8iPJqV+2xlO0tp9UMBRSkJWg+HAw1AD30KBAeQ9r9Exh1R9XPIMN/WPzTuKnmRfzYn5xzayW
fwiVz+oEndrPlava4ka6D3ODskaujNktEcH7uUF91jz1Vy1+grSpyfWB4ZpqSiLugsU4GSJLCLU4
ewyyQ1diMsXWfj9sZRAyfaV5nqqTVLOD1j47g8jLgICDfZCWmuRa2pXsQdPOMuCW3OmbTn/Sbvj0
6fSiJVZgBbSv+ylzsL1Lckk23cOv2y6ysNLkeFooodS3C5QEaUOx8U0ol1W73jr6u/wxW/KuLXFK
spiyRxhAgKzovHMH8qXUubBJZID2Uv3cmaN7ah/xtZlOgynuLzzoaMSNboUXUyUrsUJHfqeJV9ev
tbM8wJwIFFXH+SjM6X6yn2Snz3RAGxZI0P9iD4NacOwVQkQIxQJqeWbUshpTwwvuYRWkRwxfOaB8
rO1Z5oFiWvAa3dOsghhQQkJuEngkLnTxKwVPSiqsfFSOWh9E4v6o2OaQTrnbnlGJDFXhIcT2+n3D
pzT9062On4zS+MOVKV5baryXncHZ/thvo/WPEX9ZLCgfCws4HnOkT6wg6iO0gv37r+hg7SeQrLLU
6ogaeB3UuKhN0mok7deWHQa4Spvdle1OhqUzYTNMjACtYbXVTqqt+VeRBGxV0//VELQqbC5Xe8la
DjCmrVSPCV+NvuHHaamjrJFRa0lwIDuH1keRgivU0Qg81K8Bo6mc4ZKLZdniNarBpCFssZOxImg1
B70SdgUpSzuCQf1HqaqnUdleYxWRHlpePBg72eXdKoSa5Ii3gVZtjk/101V7GMWRnv63UHNuxKT/
NJCJ2KpCLA6Lh0d3XIN4WrOtXAaMuuYV4UxJdXbnalekCP5HE+vt+3ds1Uy6cr6i5pz4MiQxo5Ki
+cptLluHxhvq533eJgjOXw2HrhwMU7szZ46rUmXTr/Xma5OD5WxrG1ELPulwGXF1sWj9RHecMyxA
Dh8WlYPeUtw4emnUfLCqqv9qqbpwhFa4b/SyWEy/XF3SVZEkmBS8zYw0S5e/AmnFw0tlCON7oCJA
sDpUIdYDRlLlKhDjRcF6ZviHwLV/Lj28a60eV8mvoBOn3tJl9M8wxR8gRuQKRXtCySEQVS+MLlc3
FNAB9wWL/vyd0k1B2f4Tg+hNgJfMD17+T37HidKVRcmlj1v76csGJ4+UfBqq9bSuy8aoSlPXk4Si
6lpJdQhhVKlXBXRziJoh+ZeoyuAw2GX5PS4Y7j3hAYIeRDP+enpd7frQFU3UDYWomXD36/7oReQW
ALromzhHydyn7lOp1JqOXiyNqvopa3ssdXDtKo4FIwsm4NV7ZyxZAl6kslHBIkH/HPiDyx7cmvd1
8ys55v94dOhO3b56s/SCuH/5+NeSb+1iehqUOHfCSLjRuUQl+9HFAq6tL3QP6QbRmbgj07u4F0Rw
AoD/9fkCC8rRprNNC1yoYAF0UhpYZ/wwAWEdQhsEJjRptXDZ68F0krTA6D1k0bROQ4pvcLR1QMyQ
U6J03ncmVm0paHLdwSns7YMS2vwSMJjanUd4mxeiDwAbmY+hibWS69dD0eeJWaYMh/QoNnPGHQQY
s4PzYu9fMZGsfSYGZKf2qa35A+sIH0B6bl57KE/fkp+SriIki2srrhUYNO9yo2iyNC5PylwY3903
2ZKhOzDj1/yV7Ku46N6E8vXKM2qUda/8QVL8ZSYwv31d8IA7i+/fYGpGD6KMn+Ge6QykgDFGEagI
K6+zGyy1m5wt5raD1VNE7ILtJX276697ptluGoMGQ07oLiEOz+53fkPvxCZbABU5LN/USHiF/XWv
+HRXOMqj44VRMoYp07pT1XQKatBS5zhjHs7Tim73yHAai1OOIuxJ8GLnSrcM/8ko7lOyckzWSG5k
xHzXNqsimVrYI2aEnUGVxk+Ypob9enLJVvHdF7qMZOCqrWSrIiweQyuZD73vPbCfJGWUBsk9roE+
Hry7VBqcRyIOHSylPe0lKl+38XSTbpnew0gikG1UY2Z8xdXZ+EHgENxkBCF5+sih5GNvb2gd7d1g
3fDDLN++EhB62vyPfvmG0/HgTUc1OoqtNVqFjOBC2TnqVeMpSClQcTnkFppykmz2odeMLAEubQnx
zn6RUXeMZOYoyK6jGSRezn5ubcKWynsGHVycd+cekeFq7xbMkOowm5T47c676FbT+nznM4eRYy21
9tDuwM8a6Vi1u2/oaKjVaIdcvuaQQljOC/2n8PFlhcBS6zKJTFA9QPN6fr9at+F+WRgfCQJDwnjw
C9ugnt8INKwCb9H99UsMt7TvSC+8NVljuN5z8iKzyvhJsYV4LC70vlm5TcgVN276tVe8iAtknQhe
QsRR8hZ8ZjMxtd2tkyVLlCeL8JKxJiGsA5By/5UY3oZhDpvufXlJilEDZepG0xwIX30wKobPHY4I
XVzy8DRe3YCqOGoqE9bXj0WUGi90AwJexyXIFgxNQRoPeWl6SRYRPuEmrAExMUNk9eu2N9DwB/6R
BUeCGfOgw5fzZGgCw/Vada8eXJ/O0f3ZiKeX0aNbtOX0c22kR88OAS4Rrp3zlGhdrp4R1Iz2lMEB
m/PBJ6waOMYmsRp0FLIc1ixhzDlS8IcnZvZO/OYGFhaGaMQBgOrrZ++s7PhJij4iI88cry2W6n8m
uNefmGRtXYR8UEp+1ZaT28ItaxFJSqUjXlYMykR+iffNunZO831rpLXrza8Rfkiww5SDDxw0Q3GG
SWIIKEQSCzg8Dr/zRkHMhLUVmlBOy0KzSMbZbWi0i77ZxiKMiuDF1JVVt0I8Vj3c8cLIVY/WnUfy
7pMktQ609J3guk6kI9nHH1vzggKHEfeqf6Q6BbWxiUO81rz8kaZIcOjTPWDpw4ZMmfEDJmBzV+QF
PhLTY34aBeorObfIybUb2A4b/oQnKdkmYpJbeOygPPZwvQcFeBVevFXFqshny01Xv4vXBytl+Xff
vt0KtsZaNAF6taHsJB/+JPvggRuzTloP6zdb8dt/t74kqjfvGgZHXoaMtVDtHmcFJ+U5KievvERk
wMlBTrTyAhgLRjg0j+4ze5IjQOUXbF3lU5RnW6jkIsdElb54ju8UDUZcHkh7dl4gQ2qSLZGWY9mj
KSV6LOkvFPYMWZDdMMGQExLri2v/Fq8XJK8kBVDlEjrXS/BNa8k3P9NXrumnS6m8dvLT1fgp3R/l
VG2E/blbbT3Qw1KotiS7QvcdH9pCoN4taJZgOy6EjdGykWqXOfLDxwAeO/7QgIKvyZqzooH5cJD6
YWG091V67doFrIDVzhsb0egFxVAIPzM1P9AmaNb1qmiNF7jUKPZL7PU8OuUZsDQdB6YsGyyBIvhh
m+MPTXAlxcy0grk4BdXWIS51T66slgLSS0Q6NFDJGa1SyPKY4ysE//j15tSMRBva71ExvEUvHFbk
CQljr7Rxt+FJFmzAdIF+vbmmwjr7703rvolLt3bh6F2HkvNV3VdGUdySYD8rgKMgtUPgLc6okoqg
KXQrSJjP/mVQJ4RGNlDV78VRKb0EhKhFen8aXY6hff87ICuj43kwqEeKtGSd4B7ofKnK177ehTqO
I3VVVdjpeSGuoq6T55ThTSRDSUbSmw/fTptRZUiYC0Ab9xHbabW5D+tjJoLwsWnhvZPJTAZug1b8
nAh0ZiRIqUGXDXRgK8SjnGEk7TygK8ooRKxtchzuKKk01ogiegoIfvw7DKru1YM0kDnkES75k12H
rFlQpz7Q/p+a9BxHJWYzg36xlBZTs/NTvJW/oBe7gVqSYlhuYqYDo8n2yXlI0+29gFU4cvD5fJ88
//AgPCALPrgOVaVXzhYoDQb+lfeuu4dc+UMIK+N1E61gAMMfk2lKT3UKjNYtMlqMv3LWidlqBAcs
gkwpgWXI1qF8fPtEUSvfPwCBDYQgh4AbrFOEn519qtYzIRrMrjGRCvnuEKf4B40bx2SSaaujbXAK
/mWDied7NkFVddsI5rjikq+1X9tQDRAVtOYNUtD4r4xjVZIc5TOKO25NASx3Z5JByHgltcm0HPuk
is3tN++al4Xo7U6Qxb5XGz2YysXD8Z5EjTacEpBPFSNNZVRIDICpXiUtzOuddY8miHeK8oTbLViz
dlwZpkCCDH1TJSxynxyH6OsMGIwbo8t3/fff0yu23+1iiOZuMzjEZO3drJf6yup4mzToIf6uHtbk
QFJFbp1bUO0UR5d4N3iODlziE7uM/a51GujhizhPOiXc0IU5nb6P0xf7AhFLNldi3XC/+e8XmCUW
f7jADoMPWQqXYDcr632U2+YWbzDILCataucwAPMCSsRMjVBF2WvU7cQ3kbOHBnRO60mPY5NCBssJ
9FZJL+CLwHWLBpMhjzT3KxYZdJQ73Df+hbHlMxCM0R585BPwp5xWIPXvtDd/euXlGyJk7U5JDdV8
ikv4QeTwgRN/IyQivt9GeMBUSa/oSh20cVpWQu5OA/RVe3gADjGEAJNbUDRN0VO/4DWHcUAEtgBw
oedFVw8pkAi6Q73ifSnBO44Mis1q3miWfIR11l8ZZZ2qs3RxRuA3Sl0fbpSkXPRjDMRyUwp7ZU3L
5/K2/hAHhb5LHIoiMJjVZpWmykRhIxa3QZMpRkNsuPatA82SdY7OkXp+IE2tppxUlmRBq4Xk/PMV
7O3DTFpUNUvCbP+vdRuh2lOhvyvSJaDI2dNWHnpkxaEtxSVL/F1LWbiB5dUwA49QH1ybSosR9yBc
VVA7Wxe/UeSfGTzqNKi49GLZxstBGTyLLNlzRISj98hPRGmppURJcKK0MIHd1GD2OJfdktt7tk78
hI8+tToQvL765OtY3L8EViV2ayFyQISJ6bzCHk35x9nNeRv3HenPFOilTXxq8vsf0hp+OnrgMj3Z
b6++tAHf3UjCKEQHbQElPxzAO9snj9AbCnllOIFHUNbSywu+1pnQWZqzNiF8PsU0tNosSKHgG1s+
Y1vrYKkOQYZ/GLE6UIULnCFgC8E/1zmO2wGYitrUB3+ipvxl34f7hN1pWMvfwwrDoC2wVE2TOrF0
Q1I28l2/nBX/Js1Gzg9Z8bYhIx2xZH8iTN6QxKCrLPrb8LIUpyp39oNERJntmHwYXfhf0cTi1wUr
AcpA86vf1XU9nomXVerFazmpWAUA1idU8qSpB5Rn9Jg8T6yqjbaMZbX2Ec/0w23gYtuGq5bYWj0f
MlnvIBG2lqCXzeHZx5AHxPlt2KW/p1PnM5O96R81roPArvFkqRRtyTKeGGzP2MuzMiO3tvi+b8AI
dfv7d37Yk/Fk/IloL3mGL91OX4FWps8faxeBQ1dswnXPhvuAJjgSlgDn3YAmKARljPmb5aRXCI5D
odVayguxGALFPHB+FSXCG8a9otpDYFGt+4StQUTw6VB+HAZmK/gAIjCDz7ozHcMpzothg7d1m5Sp
2Jsfn8QsAL9LbGDrMDvXl8Vvrv0DQ5Pt+CPE4sDjKm4SqIaN20DFUPRWwRkhQhlX/RG15y15c6c/
2hcWllP3SN344R42qO/IkupRKeW10R5TGghfc98zZq8BhtAtdN8W5mabmQh38SpgYoP4W9HUX6s2
CsMGVUrvyde99XiXY0BeoXtkkQT2QEOeGnTeKMbRs/7+35jV5aBY5dWJY1R80GmiZRAtLl6DKxNZ
TzY+QxKYkGjz97hEhRkpp5L7a51dF2fGmGA15BnAkhl/47zIfc3BFqgWQZhLBcq835JdnV3fVhEz
ffPSxlUXw7lCgF68ekwB3V41rM3QTBp9BCvguDnkAr3fhsDmUqT+Sm3MEeUJXkimKJtebbma004H
Eoi9+ffskw+O9Izk12NLZT7iW1hUSaFujJk4Trd8NLJJ22Dy3kFDClAUTXfhJDf+EAcPP8RAr6fm
n4gBhuY55IcpVoX1dM/d0F+Kyz2RpC//0yYqEMPMNdJcexPE02jt2swTzGmoQ4hashbhD9C8XRhp
zBgEGkKO2Vmg/rKYzdHAnlPztxzkJj3Qk+h1bean1HAKkckedo6ghjtE8I73AVixyzuXc3btO0f2
HD8zSGPU/0sBB3Y93g0ZH2lKJnqO8g+X6cu+9Ndp4W89WqeT7ICwu135Oye7C2tDldKMypTQCfIF
1pSSpXzSmyyMMSUqnvABG/oJ8Av7IvviYEVZSHosiyqVBkbV5lAuVk3u/CZFxrgwf4AEt820kD+W
FHnH8La8/r0yMOo5m7w8/MIc1wmo2MN7273XDNzJ5yLGKw80GjAoA6cCeHPvNrjMiBlI2XGApxNc
cZSXFH9vBknBpjD+G5Ki0cV8UmUqQboamH4hbzyYcmJhpX07c9gjn69LnKJquzHeMTeB8YV25WOP
ohX1WGlUroE+jg7+e6tZiMdgYTLpnRSaSfddsy4vu86UNsZNjCqd86x+hnRyytz0LWO0aTJjdvGM
J6NJeq1o4FbdOr3tXVampmxV52bIBAxSxBlVtG4Zw3O/Bq/TAhD4wulWovN01TXbpXH6gY2o2E9m
HHyZTGxtwMDCV8l6Z0WsACxa7QszqS5/n/bj70mlji7/plTtoRAnpgUMQYwmw7e74zp5uybe2pJv
MFal+wnLhKNd/Vu7HOz5b7FZHVTjMgfJjvbu1WffxTkjedLnyZtkD+Y7p7QwAzM4kw5BLUGaaXlw
BxMneAUcnmGyZfBsmZgwWYmEIoSKfRIsC0J77UZ7HEIjQWQHdBwFCAS53FAqJeT/sckgFXWR7peo
XWw031Ir3MGCHwP43+gYXaMjtYTpZwZ7eMm9Z6d802YxYqMVZi5Pte4CymrXmG3d+mAyqINnXm21
1+UBGKy6o3GZsePbrB6UFqwppEL2nr3nxaoObuzcb+Lu7WJZsVuIs8VOM5wVApUlyZhVB+uImroH
n9rcgPYPULZpVuu5eWaBZQjsYEXXQ8lLNgaYYLs2+oDX2o+Itf0l6ylQS1ydbwc8C/QhBB+/xj0a
7nssyU2iuUI6OIomKMWWgiewCVMmiPOh0Fo8BhSrEOqZnmWVE14m4z5hpnCEqTBI9dUb8fDrHnAi
8oaNRzPQVZutbhqvt4I+db/URvTwBIHz0aZ1oEZ7IR3kbeMtKSAjVKQE5scH9nw4ErbAp/d5sa1/
wHVPKeGFCcsop5O4NLj+M0LLI90Yd1BPzH9DMhsuECpErlv6cyXEIBJwg7Nf5wj5ZkAeGSewEZ4G
oLxEINHhoCc9cJhoYXqEN8TgmC+y33aQSqTTIqEnzAw9PHlUOToPJu8SL+1dZpiooieIiwTuwMK6
OM0YJSixm9CKwdsroSvfJhnXNE+wSc1kNTpycCaHvc0U+gkOBKbyGnxg1+iQMF8z/yJ/gA4XUFQw
8wta5pgpQOvQpiBE1HTnDdfkOgK2Aq2ohxynIsoXykco2KGERlcutUe7yJTfc2TwK5iHWnIqHN0q
uHERgIdLMXrlL7h4BRaWfsltJ48Hg7nd4fim209IbCEQZh2eCJVlXBniXOp7pj4fKF4bkWY5l2e/
FC/QlEnrxvUnDT41SqfakQlR/PF6QSgVpKrCN1TLLesQPrxdncesQYvMNcS7WNE92jwxWw5b8fmU
CEI/RTUarnopfL8jLglCOjGj40ct8o4tbjPObkpDwK8rvZN55sfuwco5BaOpy+grHBQe8q7WNI+g
e1OH5YCV4TFTn0EVrIpYfgKiW1JBQ+0lgh582MjGuoVE4h44P1F7ahwoDQCRnFwCVsaRAvGjQ4O/
4/MKkj3qhvgyINCUiD9JYNVw8vIG3DQ8Hk8mTuYSC3ZZN5GLyDmKupbRssAwF4XEoJVEp4iuRT1Q
3Q4elB/xLeB80Hk6VHIivu4UHp2H1admpK+Vka/hmPoRXBRNkir+XOQpB7whsQYdBydzMN/7VaAT
7kW9CarLGnOllNIahDJy4uIMqjyKogl5Nj293nvWvIXOBpscJ5tgWFaYFTcEL3lJR8E9xIJBtXVE
CUXCYQ8p7pwbnNiKBRsQvVGPSuoX2s8t5IknQg2ws6EKuffedFoIvnYeX8LQEPnk78eydSifWPvs
92Tnv3aRtsa5UCHCbUXvxYFJ9uaAGxs4RQslvRr3HfoorzqrYxJksAJ9C7dLgZuSm7aOupjOMnjM
eMugYJEJxPHdk/xZUSziCUWccxVw/sTe7n0Ji/B7cpGIsKuMqh3URPzGRTk/SgFADrWcB8p4xUXM
r7KE0WD9lNRUf7zPMxYiaukF0B7sD4+MDmfFtQv6AigC7c56SKbRKwCtUGxOuTnnBFo9Tgku0Bdc
KKdfOY9E6ECisQaS3caJErt9+/lj0aCBiYqjRB2EtuYzQDDOZiDxxTpDQRej5WGPeEyQThdGqzaC
ae6U6pZEFiE4rN2Leo23eNVmBwBENQbn3gcVIpfqB4hk2SL3rmbjcmjlv2+pC8jyZW+qo8C8Q4Mr
GrlOICpbA2U/Jo0gkPoyX7tVxP6842x7vRJf1OMba54iUsHTP8kH8JtgbhqHAnWuYqCllUSvKZ6c
+GKGn+D1YyADPxMIbjJx7uPAvETbKaNw4E0YhthvZLVIUDR/AEUBCajOmQFCvMMZ8pi3beBzY65P
CGGBz4rtHJwDbAMWqsEM7Tc0zpfk28b4gh/E+FtPPxTWKAOJo7i6E+x/d7fkk3rri14i6YuiEh5F
0R0frFca4kBcLEAHPm4N04b1qOPq23q7qOya7qyrarmK1wYCE2Lq4RXGr+GLyXKF5tO98khy0TEW
pykH2AULiiIMPl6h+YEGOELK6W9LqHVK0Sk0AP5XNBHMlvuZA03oXDOxoSoALNLakvDFtOopfLEe
05CQkUFcONowbiSUQ35VupzsTuW9jy55CUamee+R2N67LvbUAWU2yALvF6IGFogapJ0ZbzOah6pc
2Sx+Teja845l9wFMsuMOpfLgcqZ5U4x0AVCM/NIekqEKV7mU+SwamqVxZOkHjTmwZT6AhpzTBcEY
N9ZngE5nynhbbv8tU2QjKmnz6RWY6gTtDzjGXFfYYD6h06OIWeWYF3BE4P+l2KKx2cCtPd1WcEJJ
Bza/ztCJGUHEt1poxGmsGRfNg0BOz6CesbBhYM4irEbJNGddp1CTbJdGHVpg7xo4+OmV1mMen60c
GJt9D7h/vnZZ6n5hgyyHv5uf2uAzgHAVzgzC3+jCUrj3kmWA/CuPjlyd5aoFln11TAZOtQgf/Xys
J/ku9MUT6x5emG57s5rt0vBI+nM5qkarzjssITFSVAbBcmAcmpKC6yIjZ27V2hHDcfWufzC/KPpw
ZHOqxiuAHaQDJ7c8BhN+p3X0czdi1S4u3nFJ5MBmoLAb1hhMYQj8XSyy21wdAz6Cqj//JTf+MYD7
+Qew4NQRs0+IZiPhDWjkhV4cTxcWzqkICGJWkwoYyouh4kAZ5JiSH8ehwVYenMeykR8JcVx3912k
COD3MiYwsYpJ4GNUy5HmcCOwcWsMqtk7n96j+Vjs3K5cR1uUeaceenso3nMQfqlt/NV4i1vJGXt0
5D1MRkhHvIt/CI7pxtpYHRZ36OOQuTluJeY0OtmViJWdNZ74kroXrVN2yximeLBvLQLsbYOBJ9fw
mH6mh87uazXNfj3aBMd5A0DQJvL162zTL4KRkKaQXyvz7qSmy0CS6AFLHa6Cazi72B1QzrYE8+iM
AMDQIOLmOLXuYcV7h9wj3iG7WXLzIr1fomdnhnpjOCF9qei98Kal25R3v+TdqtZJZo4KgCxqxFvr
3p34t/6d8NjX9JlI2dHd+WFzWHFixrgw9yUxXiQNFtnsgdfq4xOBjYe4lhCSP1iRmd+tIbbsz4wm
jhT/Tdhy85Cjpzi064N6vLpQNJ6856+vqixg+qIno641U9q6sisDpDCv1J+QmYYWI76Bb6tEV2Bl
UUNXTtgzWqXu5koJePdA3s9DGKlK/mxYCmWjKQeiy3ZMYr8e7BNj3+9dE/SYKU1P+7Sy3vlnXHIm
wMcIGe/5/q+6MG7WPUW34l67q/jMWdm1DtMiPiKmXqOjioqeYdMm1IiCxFHRRk6jvAWqRbEXJava
cGrdA8Ivgwt861S4x8HEfjo6eAaYtBGbqVF0oXgaKesIu1RKON0MMKiAnob4JyYcHDEGKKqTWx8V
CkFJdATE0KYmJfUXIlCSeEobStinVr4HcbQUCJO47jEr/DOxTin6RUZesUEtiRWgoZ0yLDVhxaWN
Z4BMxWXMwQoUIpVB+N07jqnzqdRfrGi5YjmYk0fFRGsh8BrY+maz6DCBgXEmGmhy7UmuT7/YO+Tm
7Ll4gruyt0ItZuIM795kDJ7PNfNyN1OZSS7cl8ThrToGDNmLOK4rYCk2jqr/6F9h2YwIowvVMQMq
YVmx2XLh8dy8KkLWOR944kdIVP21lfGVnYPIkGQVGc6NGXatXXpIIbnJqQgfYSMq+Kv5BJXV9JUc
UbVX+vXgGKFCIcKBxtVUcFVWnVF6pcbguTBnb8rHO+GzCn5oFDjlanjWLhsQvMUk/jAuDc/Cnf7q
bH8GO4fnBrSmASS1VIKfukrgA3+N8Bg9cAYn93f7j6UzW04cC4LoFxHBvrxql1gkdpsXwmAshBBi
FaCvn5P0hKenu90GpKt7a8nKygLCRQ2Qo8vQa4/RrKXx/Ln6CQLMXbBcgDcTqAiVNgShJTsO63p1
YszntEEZkVgcqUcGb6weG5QgQknG3Qnx07C5fExPK/zUBugmOuyIggnDa1F77xC7o5vaHT7NBGI2
vbZt2/sbU1YlECSbfBtS3t/3a8QzDJqxMyT26Ec3YLsmxgj6FOVav5bZ6TydZJP7rKCRMup8teD+
DtA5j43Uqxnn6T1sL3zaYzPXN3bHvmaSzq4aC3lAayweav551+qA2UFfMY9ThoYNkZKIg4tZf5nS
LExSRqF3rccBogykCuF3YII/VadghJ103kDkRmAok8KFaXSFGSEt+adzsTrmpWEkbg3Ey24hp2Ee
l3U/YYxjF5Fum89sI2Xtx8ExjIM7IX1wCKFbjxtcd+k/mMTQfhnvXcO77R7DSpWhaOnLfC1ryJwc
p9nqRAvKtLFpeI2lhqU1vCcdl7RkjN+7m1lMuwtsYeLF/XXQRtTEePn0TaFfBzzHI/QL0LpaZtYX
asPqIO/9tjfMdNuUSGh0fSAuZo5OIJ1YjbHmHz8sBnCfF+rOrVAdhXVzZJYGnSfiPD+/YpRV7JRW
6O3+747WRILORm+0Z5DazW1ssuHFTGxmur2MNe78wYjzJEjGaGJcCU4yo9wUfXA0jV1bHqbrqMt5
6zP87WVchjXjxiIMe4C+5DN0ZlB6WByjHip5i3VQ4Crei6qdeTUrQ6G85zCQm/6u4y83OmDsltX8
wwO0qf4ar9/H6g6TM0xWh2kHzt+O6zkw8+3gMEOTiymXfkz3yhMJj+7BRRWE/+pP83SD22Q0v2sd
o85wGGwhDxz6IN3ppDmcAPexbX4gXgaQg55cR9m2WO0JFzcdIsIVpGtmCtwsQvQc9t8LEkqJlUuj
FwOMwe5CIDGBxBCS6ExuGee/xxZpvKPt5olbBVEqGMTBwOGoN2nerSpD4L2Kvbb2EENDQEeKbpBU
2YeodwDbO4UxCWlYCzapnaKkxkjdK5Bgv9o0nruW93RvqTG7AoSEvf5hu15Uhzz0Vp8NtcuQA+FU
vCNOyRji0/hFnzfaJlHyC0UqYUoo5re0H7PKHzoQvyqwnRiG/YvE5d2GKnMd/QjOepPKeUgVlkTd
cLoA5jXh52nB1CZcFnIj9cyYvGIOFYnGYGOZIB8CMmt9Z/S7w5WnccJvOs/BfQSjx6rzlqTvZG+D
Y3+pDPhuMmeqgG4LhDM70z2v4p8+pwks0XSSCPGBI/zLM2kyEfEZ9PIM2KOaLC/6m7fgYCrwV3fq
vOeSt1+dKVcziprWUuPKgjHLanOyO5QN6GXPifyDKv26QJ0pxQ7CfggsxLikyVOASqyq4Ai4ha66
Xd5LmpmInJdVA78HMVfStHB+eJ/XfPqXOWRv3Oqn9frCneY+zoBUpKAc0QiaW3HZGJYtHpva52id
o2hMXmYvIb+x8wF5NZ6oPa1Pn871CooOZ01j4RKIgIy1l5QR80ZpD3s4hwXRSS41NzRUps9tw9Xv
VDbgdsMQAw71u6hbwuozauPutLd6bzurKj9WmKe3Vbk72VfsduZrZtNblZ55JwSZ7P9ekJYYBmk3
v5F2v2ye72mvVzUPF1ayg+IKs5AB94F64Tem1vSPCnJiUZp3swrd0ixQv8kOBnddvpdUkd4X+0Fq
hoiOl7AB/efsPZ1j7237YtVGg/hp8Jdb6I0rg583Gi3MSoWuyaocgdT/mvTzk07zmE8MK7JuPcMd
zUm8DbQOl/sFtGdjtw+x8Jh6KeWgblMNr9ApFrJvdwMgUDvjYTUhmHXGvDVMAHJaLSl74W5+iHhY
VugBVO3VBMIq+/BH7BfZNCIL2Pszb2bO45myazEEmQSIrVQD5NpgyONSgiK06X2T0cLNhMWnVLXG
IkpgZIHQC84GtQJe6OYIQDQCzgwZuM1zU3OKGOjfvMr++bdpR4Y94NlFNwdVBN4C1iQX+3biAr7f
i8AG5ZghaRkOKCbHzFBuIntpupq7I1YQpGYiGZuOaAqQcF7Crrsa1ghxABr4Rb8nxGe05Yf7iD9Q
WKZItOanJckh2cGQxg2NHHFWja/POK5wslkxLUz08y8acKH5dDRtaEhTz4Os5Wvx2zUX9QAa4UJq
cfR/zDDtSNPzc+oHpo9nT4X4hDaHRIc57w+zY1RC0bOk6dH65Acp3Cb1KqmdZ6i4WUVsmoLDRHQJ
Lv3oLqhHc/PkSxpeAcXHw+O1A+nI1hEs77p1BkpQeyQLOjqX8SbsGN2xLug1Ewu8GWQ9RlgQTuAZ
LmOm4ZIyrb+TIE/t4o7898FJGGkDaRl0xm4Bqk4RhZhjg+PYnKVQQJa1Pv6YuhnTluk4ogCz2zNh
tOXoDYeNfry67F5e6Z3C27zmneWRstjMVkfnzGaDqXcz323zsXtfjMYSbzU+WKcpRTr3jrfPVzVm
eeun8f7hCRqyh5c0s+ASmw8Nz77MpU2RwS3xW6nJrOUNSd2Yeb7hMdRFMjx70kP5yN35ibHiqTes
MB4XRBeEzxAK2yhRMMF01JugenEjKiq9kCT6DTVguGGkkuKD2nKyw4osdxMpYynd5HeJEHnFhlQz
QPjCyYdxkHXteBxTurHS+fqbea5EVwmB1dFKwXEY/Qyfb36bn5x/TWY5ghqssDHbVHlAzGal9Wxv
HqyX4UY5odjBOTkPFLLWfjaMCScQ3KD516Nwb6GA+GavmW3e++Le3LbZI4U8fp+cS9Cwzk7HK6LM
fhHNghQwZaTNhJJNg5p7aTEuylc7mPrKFQmxlWYTxJQQuRqRzVgQUegBGyhKvBvRlhVHuwDzCZok
VSvRhjQjHTEjYCVUTTinHdf8QbsStu8y2iH88o2EhjRUpOkkZTPGvL+/6HiWxNTTkghrA70XiVNp
4B09SHzn4SMQ80IdquUSZAFqIWvCeYfv7TejZF70UxI+ghgkkdNJPlJW/P7rhbdFRspYJRfWpBUJ
8asHh9ZwFATug+afGu70LDUR8wHb5E1Xfmldma0iGELt8qWx6dNGhGEoyadnewtihwCU9VjnnSOt
Pn0U/yVs+rso6O17k49LeJ/2O3sFhkG6KYbJ8G1aq5VEUV6QPZqgHVV3PUQtIXg5Gh9wh5mC7Vms
x2JSrbEDX/Q2YV8K9RaFb3NDRmxBGkHYoIAJokoJxqUHwP9GIHl1M1Y947nQZ8Mh4e3gzIDOFLQx
UoR21BZ/4w0I/Lhc4aeCisGpoTfuaatAWggQRbID7XHHCDO0+NV3KNmIFrVyTXqQoWNvS4eb6cnI
COR0L61F0GSengALkkXyQ42FkfSqNBvqAesQUPFeNIM6BJYv2SrgopmAF6hkgAfGxOW9jixch+VX
pwm6AKzZlyWetaQhLZMNYwLFg8GgmmlCzlHbioY1V6YHvxeux5TbBw2GpNX5rGZAwj+qhGu3yUgd
5tDCZI+SSRuEqEH2DGpSXXRgOi0agw4WKbaZ/4xewV3Jho0yjkOnLLOWkyALHsNTeJ6+c7OxuQ01
JrrlZQGznfkRpmR7NzfGAMBzgGmOX9LKTLhydc00Bg3Gu+fDbL7HIEoZ505EvzdzE/fKeTqFJSJ3
7W9mUU/okPB6o/OSiJrfNi0aBGBA0ebopy6ZwDIbrn2+rC1gNUI5wCCYtAT0+OMF58HAxVQnHsOt
ALkQd/9WUxTzcT7VvL1NDiyiHHRZisUShsmt6YV/bQLkkv3S2k8DfJMMG26LQ9EA1JEOreA1LCb7
jtNZwB6j7b7r1WzmG0MSuwKqU8JD/Kz2s+8//X1fHPLSPk0esMrbDuEn7HD9VI2GBXJPNbxKgq4Z
FIPEA5uCGMESMczejr0m3XBJ/zYRChaTttRt9ulkTX9syyEBq9tNcLKGVSP8+m4MWoOalfafbm5O
0P05YYpgg7jUfxjfzMxDtbK8re9vieM1jbqPMN4YnsvkSp/+2XBnuI0xuAn5J6lLjyaQQ3hzq3PX
ZXpuY1Ed9AJN2lLcLJbc029QudQtMko2UyHCqw6adBCrhEnY6bwWJ6zSgwgdBt2NRaLKAKQBJdHf
M37y5msMbc0mLec9pR/EFEk20Z0WQCltvAYysvfZa/D+uWCmGs6FIU8ZN59PWi3UKQ5RAe4n9KEH
dig3XQONqKH4ktKTzDSovryopUf/QIz9OXryejExYy/1Ok4T1hoq8QEghl8SFpBAM4GKTzHkUFhm
NnHuHp0GH3AJes4eL1D9oeeYwVTvBQttp3YS3Nx8LNOxwfbhseluvpnX8PaZAP0R5TA2NXQfaX0n
/4j2oQQcK9Qkdndjqz9JK9GedMzdxN9sNk5s4EnJF3ezNspQFxeH3e+wOlKh1MS0UWzsti7h3WAm
m4XICVZ2k+Imc5MWjD5+z5qR61/kAVGHvF2IIjQVnVED+KqwiY8kyebnap7c84Gw45Kb+2m5xNk7
aEFyGmGx2lwe7cjfNfP+cxsYRG4rRsi1HAU98hHsS5tbZ8Ccznj3qcgCASuGpOdmNvc5m8MXzpkU
UfQWsZ2ATey2de53rVpMUtqMUrfJfGIksc5LzvR5eaSGwajlUTM6908bedC2f/UkWJm4p+UD7rG1
S8xjP+H6pIiVmlt7q/JMnZP6oP1AFUwAUlEuQfH+4JyCp8HupC3z7Xy3UGa8WWLTqrdRmoW376pP
05S17ZjnPhc3u3Jhxn7zZMy8rjV2EcUcNP0r/3j1WuStFhqYtECa8bwBDlkx2n4ybI0S191umTkb
xe7d2DXBbBI3dhGn5xInBNxqqzkzxotGPtsJX9bq7m9WYEwKvHp2j83Ay2h4MWqTtnXYEG9NYt4g
MZcFda/OkGtUo5jhNuEI0cUDL+Zinb2t4KjE7PBFN5ffDFUpPHv7zdk79UuXExLmgGCj4zLhus5e
paRBrKCSii0VTUkrfdpwqfPzMpk3v5P52t87FXYBj7NYFl7R700qsVFs+E5EDeAFNMMuhK5CHO0V
HqANd4g6pK3mojbcNXCurw6qkah56ubViLV22oOr1/bvXs9GRLRnT7RVX/CgCi9z+YBJ1yf6s5EI
cLJ5r2PsHW2cfbjmsMCKkyqaC+etM+qNij6RojmhgyqqTPJh6YH3s9Nr3o3d2KBcIIu50bmdaV9O
sPZRw11PmyFkRpZJ0wcK8mMlTSXtX6X7DhvDeFCfGoe/k0fS2hkKwIoHoDS0ElEtpKxDS1Xqv0jT
NHItY0LnP0G5jCJSMzjMOmEnrAdira6HtFHcUGKnE2DQC1VFkm77HZmpOnkIArqeRCkaNb7dZOCS
1KkhjXF+dPR6KPe43IqbYdPjPrCZeZ3VmEfe338jP0B9ozR2bBbSO1AQYcPSNaECV45bqC00p/C8
GGVGjlgAE2Y7gnR+Q4fuhcSrsUbAtona8ZHo+UKUntjp6jZE3iDAiLHm+2nCsN4rqqTxkDqQVGoL
tmdmsmt4iP76O5vfOQNsGr9FStDCMWfDzBWl7QpO2SFT4Mnxvq1Nucz5nJp3eeHHSYCwkVgkQv49
VoInTmBDnyGiELq+tX/vkwXYk70jIV1IbVzNTAvCa2qbPZ+dm+cQQHCY2Fqp1hJMAdv1cG98J5tf
2Ewt0nPrMsxdtrj9cKuMAiCoT7w6C3lj5Z4UQMgljjC1+KHcTewemw192j4BTFiEJwKszEWilbXg
iYyO29uu0d/XjIxcaE3t+MZwmGP/Gb2wEIhCvNVR7JVMv0r+kNM3kXPCx6IUQTZh5gEZy7jAhBw2
FWKnrrmnr0Q56DXkY6jBXVZnp7XUDTOMLRsX09Kv8aiplFodOiuJczw6beyS45hDKnnzCcez0Rjk
kzp+p8DJ68ZqOIDb5DbiU00EeBMzmsGJLp0bDYmkLjVn1fIaVuFfJsVgfzYeI4UZdz+8DU9kYfBZ
yPjVdtqj0e5FuEQdg9EPboUiK2JQWGKSggXTC3GTJz7wNso4b02zmN1GN+MTadhH0P3MuwSv33J2
RnLW6S5O3zU2q0pPPhEgPoidzUFUpnZ0Zmt0y7rQfVCVkY56gTN9j4htYOGsWoP9V8erkuUZl6D7
cwmeo5qXI0tcBNVp6aKeBjH7iyIpZVUy8Jg643OS02dCRJn0q8OSxAzyHgIiLKUBBd4qvbVP1MpH
pyxmMaC3A1oZrA5SBXjUp+g6Y53wsqW3AaQo2H/hgoIygTyCznbqPSZ3ejycwxY4PCimLY/c2T6S
mTfnGblsQasFjjLeFcvuoO3vKcnW/P1AU+OVm5AOjG5mZ3kZX2DJTLPgNqz1e+DxpXcO0yBCk5u/
5HMFHxs5682LUi17fNzov+fUT0nAg8xtjCrztbHLOTQ4HUqflJf9DolROQBnDR4uqtPZ+HXFqxOD
u1eki1/GOcyCDllfjftTmA48oLD4tAzbQR6cwtaG1cP09ENKHRyPHOVJKAWcqzvRJ2tCL0Y/DtIX
6s8Cp0ZRbDct4A00oSNMBN5exjk3hy1j0SGpBkyhGo+SEHBMpkk/0qujcMSJxSb0G162ol4R5gKZ
L7sjRy0dp0HJvNqZ5Nj5hkGVD9wEg85h55BSoR/C48BuJyawy5OgbPN0i6kAgBPnKAtAE0iUaqSd
IjZPWDmP+rGVB/kKy4ZD3fPOb1vFi4bFpxCanXlpyr58ujzMoMOvE/UrKtvobhP6jPyvr9zrGBgg
nUPRw3JjQ5F67SqmPH5fo1MkHKDj1AaCBthwRFoND9hKieNxVlp3Px91g2JN64SaJ2i/4+Fi5LiN
l7l94Ym6oC28NyV8RwvHp0BfWEitTZ0UpNxgTkqTX5YqjKt8JG2MJrl3HZALdAVLLm3tNRAKaBKO
dqUeEiAzNWXdoAro+NZIE1FvI7uvm+kkmSAixxujhWd3j58grvdFeZtiZe2L6azkZWdmzK1dCmL8
xeaeJY0PQYvRGVLVo79Dknl8PRa87q+1bXJzJFa28/Ukdb1x/4eZOjuusLvpxKCHj5xWs5pIvDtc
lhLxPs/xTz2Gwgiz9DNJMPlDu69l1IdleN4+aUmpu/SonAfXQRdiE5Ncu4EWtOWsA3EFBgg6Uo+q
DZ7uy0/7pd9zUjuz27s8uIYt7wgNIA2yMXgZ3jQfp4SpJ2J4+vzcLGj183FG5iqY7uDwkL18dwhT
AmDE7JExQFsdrGROsa0bdb+7EUrthRfvCCQY+q4IGxITw5X5Hkj4PN21yZNi41pVPEQKy4t89Ft5
Kp9f/a4cHJ4l5++F18oJZdJhOmQrILdKmZAfj0lxOEprSyEzQRhHS3NNEZkHz7SJm/rJsAlfmADq
6sEoP91VUWpTYsQNozitWPi0AebhnzbUYwgobbyr26XFoIdgemtE4t0YdezujBAIl7TFvff1lxqB
qzTJ379NYO62RZT2W4+qUduifE6wLqFs1N2RRUAJGOEaVLamcxuk+2XCDaOJgMVQlEKyg1ceiUnC
knIQJXArDx3bcsuUalLzRAh99uooC9Qm6mRrU5t5R+1BBqMIDCu8Oa1hyXQohbo1Yq8b47MfjiDu
EpXudvj8/O3yFfvt6ZW4TNrJxWcuyfrrwCb8PY/uI/QEEMI7eD91miHU5CWpWyR7lOJ/5EekLHtf
QHz/ZMIVV+qDtJfbSAUcOJyEVS+7C1Ne86B6rn4//7zsJ/zpkXrJVf4QkkFedNf3LQpSiNhVxnFE
Ze4wyhHc640PP3KmMPsprtDLDkGq+NMsWwB+6AqrdPAKCqZ7E4t61ZohNYYigLEPlg8wSLFAWYq+
OmP9STdLh/yUxRnfWJDXuODdmR3/Nni769962oUp6LzMOx/5cOoPA0q5riq6WDZ/vFN21T8ha8+D
aFtrj2rFzw9ieoIAYNeQB9Uo3qg0oZ4Via+r/a0CKQ4Lxt9pqyOr33vwSOdX04a99SnOjSCOCdNc
h3hIvt4IlEDw5yUMukd8Wpp3SscOBnumjU71DU0G6Uar0EcjArrUoRA7FZQ37BW+3K3U07/tQRSB
5RTsJOWNSiI6ZEn/0lKdvgnbhIl8ZH6UO0gN2NCfDIRSqKMMbwvZkBvTWD/SEj7yoza8ZTpekywq
HRQtvs8Sf0ligJ3F0qtkvVSMj8bCoi0JbrBTV1v/Ab6q0ev/3gXFadKxGsAtjt++Lk5QyfldPEI+
+spl0F7Dnx6OFncSrjYc0q4yTL1qy3mPqFwCDCu4rlA6R6nC4MoktM/1htoZeqUGA2wpk6cDylUf
AaElDAK23NNiPPKsFbToZtJ21nRjqeS/UZURQAx0PPrRc6BTEXEJToF5HyUqZ6rkSVkMRgxt2Iv3
4OFrxACYMZWwGtx3ID+j0qQwNhLo/LQqY2BlUlZ9zt2OdmBqmFAMJ2ecHtMt54D1/fAlJWMjonEM
i2P0vfRfqJwKwCTuwulRbPvHQ/6R1hxtQ+Bo8PrA0uD70qsgrR/pBahhlJYKqH38UEarJ2Qg4VfI
/OtapeNIl9bf3tt7SZTPgL1DKnhuB3gAY8dKAg4Qzuag35w3unVHsBidSqTh5Sg10x+EqAAMYIl6
HcVMjqRZOG33q2BUyG2YFcZGXhzq7qyVpNy0mmCZhO50WJsKKp/u2UnB4USIAEfhi6zGIU1SGrOE
BpFg3WXRN1QcKCzcCE1hnzG8XNC0hFybFJVeTo7ogjpsaXommIUpALL8VB4RCb1qOXjoqn2DktIY
OARqWs19CFbKrwvBHEGxEmMHR+ESfIKcQhGxD1NIEKRkwmFwVfg9va7h/QOHSHs+yd9zDooLcY+2
JWpIiX1yPkNwPv9GnlhTxcqGKOBkoOw+70oU/UkaCeWJzPD44UXyrlIuxrFvwAvtDKzn4DBaAlQ4
GeN3+w84KEc+nUjNeZJvSOY8CcKN4odVOEm5AeG0YFW8jn8j00Id9wSSKdiLhfvgbne6E8LjtPQO
OB2YiwQ7rugML4xFMsa94Gr3lqpP/xyt7rskfjySdCgwqih/JbFEvQZXLJ+IZ/wYEr3Tv8oTEWQI
84TwT85qDeL38nKXYAD0wS/4MGCqb2ARM95Jvj0dApYM8cD8k5nz2FkhFkxrcwK/Jph02j+iQGpV
92wb2I+fbErlkJCT0QGbJwf6JuCYrCOSZ8UOGkeynsXu1Tv3q99MrOWLWYfYOc1twfp9XHF7IISb
XIr4QukzVUXnnHukL9yzVriIhGuyMfn8o8WOJJ/4lCT2Yek1+onxQT95ailFktWk8HxZxthg7znY
0Qk6RLg2HPsR7IAV4fqo0LJsd++OnqQHkmS+ox5DZBQ3gJMAdMFyOvYVa/dG2vwp20xaj5TS2Cw5
S/RCCF+Jvux0apbuNiONSSjzhZc2x0dbbY9RWbODL+ZsVvo6VjcuW0g0E1oEjSjWLfrCG16gJSdZ
IFIxNhs79TAFRyO+6tC1wY7gg3YKuJQeEhiwMuBF4F4EUwmxWI9HJdQi3lW0bfsEgIAPe3ZjZbLb
k4OR+rCS1HE++0tZmXrrFWqLk3QzZ8zaAZNkAwsp47QHMVlMErBa/EzpUXB1SmGh1DSz8RHAtG2m
7G29kz6QXyCtjOwhAeLwPdwngI/DICHdKFgst92kRsu1Z57gSIBBCiM8daE6ysYqvFiAmZJbrYYe
Ps0vffDnD+bGk4lkgFskZyBG291yObh3GRxhG5Oa8UXhDyZnyexrKtxE+Ak7pWle/R5UYYrfjviK
iGsCT1GOp+IAWH6IqHPmow5FfqSzSUCr5ufqO9wIO5EHWDFLotVRPk/GDwpwKtTyhNlCwYOhCdPW
EtIZQAfJaP9ExTWxX1glTvC44EgRB4PzcpPOYQ8EBrXqOO2QVdtnVaz/Re/84QLel7bNbnRdNhHP
/k6HPQAEUitQFDbcUn5BEsd0z0IB2r7M2xfoXW1VW91hSe0ZTVMEp7/z/7QpfOvaaw1f9DLQzXCz
b1uIMPzgmhBlAA7rN7+xAXDsIEuTLoBG3pcN9XxaVbqiN4fjkDQYkHbyoN4/O3vVsGXvl1C89svX
OAYHGDG090T5dT3ozGOQl+8OXZmNFYMlLj3jhl4RimCEqY3g6XRWnVXMDxJ4j3aqpqecq2QImSyb
p+wKTAQJyXl5lfgWH9EY5fQVEcDRhZHOHtZ+UQZVSiDEg8wjQtBp25yVoxiLwgwqMhSy49J7Djv9
BsOPwkdq5CvWs6RwBord9rktzs4L3jcqnwClor5U7N6EL7y3GjCoRP+tQ6aTgJBBKOMYK4eVAaeA
YD3mRzIwndh/AB7MAWsm5AbAwatMyKc4nQyuUCb00YLlyVJop2QCPd1Y0FDvSLTzbQ5n7Bh6aeE8
gs8L12bOEXd7hSDYjJRhpXOqKGufezpxuRga+Z0jHkQeMeVl+VaWCV4l++rer3/f+9c+4aFSJ2tC
ZQL8GYxjJHBTh7jzeYvZBUstourT3lyIN7Hpe3JDdh4oQ5Ovx6imGBWe55gEbi43oxuWgysxDnLA
Ov6y2go7a6Oz988mtthIumvwUx4DL9O1EsAqvTr23XuQYtC53hG2hEPOB+hAaWaI7of74Bfh44vL
RTeXD9jJ4Xc/ARaMBuVf8pc0vnEmdf1Vc0ORiLAaeswTMU3KYWziFxiwrC4KIaw6NgyXh9NTyQfz
C5xE5AAZHL6G4NYKTExAmzGhD7eoGtiLhWfVkYvEgQpvYN+c+w2WkXlW7ClPxZp/xkeuVDUiUA/K
U4BPYlgS9rjy/I4m25fAlhLDh58KMsQWosjcYk9hK3WSmzYS/Bh4If26AopaYAwvbwKSJly4R5Gj
CB4oswmhP5KO3PFhA7ArdkkKJyTF52DADRAZqvKWBB5UsoKmDPRD1RnnpwHNYHiUDVVC6wF4wCji
/zQOfOhKBDiCK4Q4wZrwH67WtGecqTEWFj0XBYLRjA542mxfldoljCPFDCGT1N8voLdIS+OGJZGh
ICDpU1TE2K4KwkExHmiRcFWgO04Vd3CKppBXBHXjPmG+EEeV+BLoNNhnLCaR9AfD/Li9WQOsjIWx
H9BdqWqrKMfbD9nGhDFaLjYLG1aU/5lCMLW6SLYSloxX+KvhC7zxon8HlKNwSP7OJgcbagashUDi
HrDLlXYSTdGoEp5CTBDRQVNJJO3UH4Jo8YhWhIF9mBtcA5oi+EiFMbILihoTaLjUQgGMS0qUOJCQ
8TLUIMHHOQ53wpyUfIjh5RxEUFQlPV32DhtUcGDsaZMIPOPdGeJx9bvwz7IfwXHMEBUyBycNUkcD
5u+eQmEzkiMRq5WJdJcPgqFzhY1wUqQPZaeO09MUXsHHnzc5Qr4/g8ex0S7cW27UoW+JsbNsY4it
gJ4qg8fzFsY4HnJjJgUs8FEIc9QCqfGZktEjT7wHA2UgUEEvFjmjCrt9bUIZAuWM5EmESNQy0SJl
iZglKFoYJ9pTdSUe7hR7pER+OuQK3uVzdLn+BDwZTAmmw8uoPiFaZYKOFNZiEpRY9XiDzJxBpOu/
4MBiSi2eLYVeQi2g3wc6Z1C00GlTe6r0xKVYkiNPVvOBbC9ec1KiFPURHfMKtGYAdYARmWbuX5lx
YzYitTve+hLUohd1cnDRWkBDY5ltEPxFk0rqqvvB1alOnvgRu0F3pjSh6P1Gk0k9rBXn7Y4X+VIN
7Cis2Yu2i6CnmkiYa0lvlQY2irciyTq120ojDbmW3SPo0z0BQ+jMsZQacNOeyfxiJeEwHzXDnWjn
H6jG7tGKKEIiovsclDgQlpyx12WHyKqwOXfeqcT+tBDTaVJ1wyA5w40CvjY/Iz7SGxxW4q97xokw
hMX56gYSIBY4C+EHRgZ4ZumsGU5yw7BQjeZe6NlClLOmEQBQR+gURb5duq8IBnu8m6EWXp7KguWm
U83rWL85EjLcIj3W0qqtfHRj+rdAUr5IyXDeXsz6gCPjCPvVQJfzgIQRXBatHa5Hl6BpMtRq7P1M
82eUNvawm2mfykkxbX+OnOgTDed1A+pWFlL/Sfr4CfITDNlXBSUzqx3UKfC0nA1KLxx8vWdjW5mW
rNxIKszcrbken/0OUmg347EQMF37qjkKFLvunTapjvMeQYsDmf9KyaelDHxEngdsxSJQrPHeokqo
brTByloNqlaKq/kCj01w/jgXmWGlK3rCNTysYuIZ5sqlWSmqEyrxdQRvx0DP0tFxBjINkQhYG3qa
3yE0VVpd8rcra1VzNurqij34bIM9wz7pPiut50I2rfRPYB8TZfE9PlyWUkUGJRr1F1dX4YNgedox
4cPoBEOM2qx5+dHnv2YkvIDvweFbUAARM2sqhoiyrIbX8qhTHq0TzutfCjmDwTI9OK/+hRIDXErS
LviXYYUa9ZwwGP6FQFPta/rPgoZH5bDlPYa0nqTmi3ig7lxWHa+yrNOmkICZD+/h67e7g86JBwvL
Qda1mn+3Nlw2tgg2nurDF7LEIZ7mzGJSKg2y+XWjMOG83FeNGpt+1JoQXv7eXkG9Za5pFXLP4ePp
n7uYlnUkLwy3pM481N2T1mgFeHnT6l2Jj4CJ5cnsOzKCEI3IlqBl+VSJB9XfKrgfPVzIKN3M19os
18SrvdF1Cb+jir8cZcMPYyXFto8pJJ33lJtgw6Yqbw0bg/2WAqfZgLHl9Uqn9Ku5eeoaGWzegDms
w9omg+XUcTL7mZvPz8vBAyDnPu3LvAjrP01KvxlNu0NqXtFzVSGo+42hjjXVUpjZ1yifvGbX6PB7
n119Nf1QP/hipg1bsETZrUffQ9Gyb6glJeahSV/hHknQ7WPxhJA+OUbHCGrQ9pH3C3Avpu4Cb+6t
BkPOyJ4uw3Zv1KVI86bVzS321tk/zbp/qvE/7Mq2RWcJpXacsdxqOkp/4snVfy4qX9XFfZZBTXpB
sFQRR2knMb0TpfMavC2Vc/NRZcsVcXwHh19eAaWhZkRnegt6SBDRihzc/CxqBciygrKO4m9aQ+zm
FwAzXcotRtNpYB1g82INIaMbrqcNtLLw5VCjkU39W3MIv2ponV5p1a3S2LtBHIqeqjBHy7SxOvaJ
5SDWV6BIgAYAjyNbKwyAXRJ7j8WjtCmZWozQCgRdYWiCBj3zbLq717bqIZT+d9SEt5fM6cN2OzeJ
1LR/u7+dCY7svlxHr+V+elRl8w7/LxmfplTlTxRHL0FuwCR90hP8/vSt00WBTSFZUngyf2rg7FLJ
bibCQphBX96QLDHjFRACAqBAITneCbygAX0fAvbh/gPOp2jG/LS33M7P2+mN0xl4//FnHYo5/6Sp
jlAFVuXb6EAfHu1H5FF8l8aJx8OkrQJxIo4spBUyxil9FUMqFAGZ12ExEN3vzYjYC1zyr4ZWrIEy
D2rRxR9vWqPRXj3j/PFOiwUocuI33O9vcft5Ki4k/+UZ7BgIH8GQNmoQLYOOgGk2QGm4y2/xbB3G
UeNPWGaNIgajhURclMgXYl+A8vNccgbU0XGiCG7e/Au6hA2XCZBqjIExEJwXXGk8KxilBwHPPVGj
uAza1ONgIBuVRR0ASMi/8ub6NGdfAJ0zQRcom6dG/ahjR+S1fyrJNEPGEXvoJtnwkJpWOdKAxJ75
gqt0WpKxztvfsNkoRvXJB7zuL5ROsqHYr89a9mGpXor9stowdtclGIYJPQnbg/URpYpoZid+kDBM
chVoR8muTShXx8wIoeKCcjogFFKphkHZy4UJFkcmU0H/NMLw+9uAcj2gnWPgAotFS3ewBdCCHE5w
S2Y3kJ+g5XoBxpw60zGj6lKm1cWTcPYPZaJiaK+6XbNOQOdj7u2Od55e3P2UQje7StUJqtNYHzHA
m7DrsXgEJIIubwYEFZBIMiIa8KADk0hwPOzaAPVru6RKfI2wLqSTMXpf8ZD6YD9T0ZgABcO0djnf
1p3SAUTSeQrUAGeGRrghBFhAEAEePYhaLRrJvtezrn8qrWR+xURT0AfoBpUf3+a5m65oMmiAOhFE
h8peBcFlHmOsNe3cvbjxmOzTeuBZqalLcCyC5e+cHU6zQyRRJ9DHI+n0QDkDt2jxXEuKF/Hw1D9s
7ih6RmBmo2TeOtsHrrFg/OanRbtuv6avPbnGjXeFrYDmfQSGg1uyGmKvKk8Gu8G7d+g8vCEChxsB
0gX1q0yYOz1az0RR57nTuXieNtTjACdB0R2AOg+xX0JEyIfH6T41D2E+PqcmFBacblhHkmIl2HVv
Eh+uSaph6cBr6czvAUCj4uOE2hbe7JP8QgTB4cR9YHUrIev6V9EmnlKOIl4oQRE0MhEIhIyDkLMN
anA+zxH+ynrOO31sj30ZQwo5fsN7gVGTZkaF2h9FOZ84qUe+mHgCfKnu0/kPSI7VpOKudveIpQYE
V+GXkjNUasgPo38oCdAJd7EOsn/5UjngjXBIzFsT1+BIi2I6UkC4du/wQtXCf3TiVaOfB5ebccAN
UzcQAAPD6vZ2jwADAtAz1qxXg5xNNEL/Nfu1wOSepvlY7Sxl1bhOn6te1yjgitRYkzfOi5mI2Hvc
InbR2oKY3q3udzoGvhD6Rbknum6OqHwACy0hcfoQvyo/r455+z4u20gdHDglB+cMFFLl8xL7On2A
Dyq/aUf17xOdtMmQtwEFB8dlY3YotmzYVqsm0QdIa9fIaXepsPjQa/qEEXtqkRiGBrDqnelZubMP
abqdc6eEEooXaY2ZHllPpqFP4aGzCjVRyz8BQzy+e8dN/ReyE/iMsJ+O2RqC/RXEnquSoCgergdn
7wmgtGlGbdwwFX8h2TB6Iua/wy0X0eJTpiOrwkYBx0+A/oaNCVfG5o1Er82HwMPzZEj1f5QOATX5
PzgaCxCI5X4APiQYYi5sAlEz+xhpJoJDFO1Ro2SULF1jR48OPWMHgY3dKrtSMHzwsjjOtD2hP4LW
c3A9ZvENrl9rgIRkAjBFNwxRc1DCv49X9AXJfjTPTgZ0cbaxHyXgCEv6AfawJb0RQR5xXc+EltuM
6g2j+Xslp4WYScNyawSuc10yXH669pOxCBETVWHpa/X3qEYN1Su4bAbHQpJ9Ilo1BpsWNuYDPFAa
6Uxg/cpsZcQL1CcocABjKRAFrcPw8RtY2e99KVQQmAmgECIsUXQ/hOnc1xYdPsBFVBjCBJq9fg+8
RvREIHuScMAnKi6AQEAJpbvW02Dx8bTwmimzgyEfZFNYLmHKRBxAyp/yyqbOcD2eKdUCPpPTMaei
VH76D0i3p//RdF5biiNbEP0i1sKbV1kkkAAhEPDCwiO8N/X1s0P03LrTXU1RIFKZx0bEwZzisWhS
krlXrUMiJ5OazzH8RWA7KmmVmuIAaXyo4v4rp1NVH3BOS+x9xQgmsZqiYFPd7iJSJDJR6jDhjJPJ
qyeikgiUrw1lbHyNv/fB1fIVEcZ8EtojhFhbEthsPrw68wwOAG+g8ojB+ilPhX9F7ow+VgRLx991
Jw/v9VI6YqzkDGlWy87FAsCzhR0SHaouWZOSclijRfYApjSlrqK8Rdk0FPc4D8poLqgc7oiLW3FQ
MJcYTRldO53owrfOAVeototwM9j1Fsb3Tie8wFmrJZVW502l9D2QoadaBROS84jLGew6dGwYfgw6
hDQkUdT/dGvN+qqGsSFKdyrNBon5C1wjjgJkAJe87SqZpTw2IRe4gJcsAdHatw7jw1gjXFGkQNGM
GWrMsdXgIi3+2ZiUwXVBS6RMgS7Yvwm0TaH6pyzUwzuGjY7AtlW7sUQzEoG5JDdGm+JSNS+rBpzt
M/k4UjQgF1Yn1Ig3nX0fNTTmzxSbiFEkNyY5XjvV5NF7dsIbXyiIrnNuOn56F6AO6K96UtpHI8pK
OxBIkG4rShAfHTmEtjLRhV0VQYWpWUPFKo9wAHJRqYoqCPwWSII7BQQjSvFmjQawvwVS/BrdpBfz
tyzezCcVE83klcw2Wpi0xV9uJWNKi9yRA8tSb/5xU+FcIFJgSXIQ6T6q6scWAt0IEcNLljxuuwzH
Kz8skUtPmG+anKxvcI8onxPb0Nc+++/oHoHaBF51i6ma8N+rjVqOGBGqHtzUqVIgXjUfS9D/bKJV
g9Qx4xdQuwTB3Scq2a+uHOE/70uS9uiW2CoEPxX6PpUW6bbrTaiqII/PxJ3VTw68gTCYRm02kJir
ooP/whjnKC2hCydRaChUFeszpqzShqx5Q7u9hvYOuryVjlR830C/AFenQyirFHH8UqfUB78qXfTX
CAEdDaBSKUlnVnrBKPOg9gvA1q8GKJ07j60l5hXKw5YKldNhEWZJkSw9b7/DSdW/D9OQyXFvC0D3
2agiQ1wYHZFbOcWUg5mweqEURFNNS6R2mgaqlk2hS1/glliGQrvhTIeKwi64wiP1gtqcVqytqjw9
T0oex15x0HCepDYhfCKiigoJ5+w9rKNVFJOMVplAsKai725gbaXRBnhizViq3vKAparaaAqfBY+g
oa+05/+sifheB0ReUhj8FwcSKYV9ocziGF9q5OlI+mCeb8QJ10Bl9xoHUTZAhhePyp2V03slcXyn
0uaQZiHF9e2IAV5xcwGpiZfpPSj70nCXO6gbyER0qUvRvmwp9KcI8B3X41KYEUNL4SkRpeJH0Vo0
bIKCA+gIBhwmMYIPEF0v7ETiHV7jChSN/AMPaaBxuAvvTKdCpvZlslg0Vc03+I2C/R53b19L/fGV
M9qvJZ+0GaJQ07kzn2RR7WVDg+nSEGaG9HihtQ9wqu2iz9BhB0EoRu263K/148jMPKD2/LFdblOr
gtH88+ZTBJcbmaBd6hQofbaqdGMZMzOQkA2CHBzlCuUoBtbs7DuNyHGZmSjOabRFo2FwADjiwWnG
GN+oTZW/xm5JpHZZnpH7HpbIFcZfkYY9pI1wA06J4t4F8za/IfznUO/OYWgRy61LzoK60A2aHQH3
d/INSS+611ZhfPe/PWgEvbrUwqJtwGPLHE4NgYDJZVHlYhaH9mZYk+R3EeWpxXNdAsjNbsesQH6s
U6gD6vk0N9HlBRnxb3RrV/0ckCz6AhT6CsTBhRiJYvwBKHZ330oho5F0RPn1kboaJpqlBWhPRZnx
P9T/UGpB705YG6Z2WbXVjaFq1JQRsia0BQBNZYACJxP7mNi8GTLD2LntuAD0zt9+tXdfMw0bfv7N
uoLGE9GT2uusseAUVGk6uPnhO9xQxczND4vbOJeQcnxIFtRuZ43+yt5+8iQg/LCDldhcBeEQzeHc
K6LsE5TtV+fi3IG84JFJPUBwBqU8fcK/nVnc2WlAdARw5w8hzS5pR5WkK1d2hRGAeOwTcTJsh17J
N+BF3CNqbWiWsmlvIFQ4sxmq2KZtzX5uPYOjr+cdCVrpitDFpUeeGx44ROUxRZDNQPiJH0IsFSwC
AkWdNiEiwkuBPCt2kexLzKdpXCILowinlkNch4p0H1eXKcF02VLl4LQWlrAwmTbvzrvL2KQkBR+j
PFyxkpohe/eRVD1SYdoZiouUCOlw41UJMVO7xGkT7+/PIIECyIClAP7CjT1S5zJW+pU6YQkiRGTt
m8GNBk95nJF5aK0Q59A6pKJD6ha5SZeRBOT/vzBNzSx1NE7JrUX/YwFqZOosEvohoN9oIxOwqJ2i
eJooSHWACPKpEUUk5HGsIaJKwEAHYSEhDsgkkRRCuYnjmHybU9H0GiTdvA8oA4WselAtQ4IVcpAz
TR/Vl6FicNviTkyvSIHPFmdEuEgiz8WD/YGHHhExujSDwJHzfuonE0XT0RZOIQNDsaVKc6ghNkGe
wrwoUnoNciRrf/PDFhfMb6s+gNky095fK4q8xcqLIpoW0ZEdQOpM44c9uV+JRMUFA1lTIKyPru4s
2C3u2Bbyk25B1ur2qt0HWjebnveaCx9M7wfkCusKeaoOfUpdj5KoWOLB1rkNOfrI+teUjJB1V5eI
uBCje5kLS7lxxWtbLO4OKq4Oeoo3GxUI1BVBlN6t5LIGOtFGgxqTXgueo1oARY5O2sNfyCanCFEI
3Ch8EFiUNqVlXhI4FAhlyr4UdZ4Z6Oq4Am9wHhAJQAYsU6mrv4XqQIi+r5iSxWB3AhdC+lwLQzGE
G0fzbgnIiUtWUUgJ0DVQMxMcNsBnjg+YL9KURdkCGgoqGkgRbT9VA3Wz9TzVPASjJsHRU9U2v7SE
+/kYK/pyAlimoI921M74GLQJeTm9Iv9Fk1FrOVy2Ri0I6J0O+5ZDaVCp4cK4GPBBhURdRiUVRxMg
pHhy5Td7L2eyF0koaNnpOki66ZdTZuATRKuo2o64FPAcQuYIyIothRmu8pcO0QYICY6HG0XTsQa7
QnX3AgeePjadbGAgpIvV9qnZpe8v3Ctf7IEc+fBvSQCgmXwGyKNTpxQ8EVf2BUmhHRmwQhTJtEX4
zRJnlfqR1lltslrIhic/M1crOg5ZI5IHcnYNvMcPrC6Yld5QBEDRgGuh7liN46bnaeVBdCeCJKnp
T60ozHO+9b2+MBr8Ph+dZa8QN/AhqMxUPfiduiDtxEOiP/eDHHko76T30p9lD4rnguptO0EK4dbk
+vjs3S6niDOe3ZXMSGx01uaxVtf4QB3FVFaxBukAfhzV3wXFCUMQWz59103QQWlnaOc7SOoyudXi
d++7tGbBSvsYJeqKvn5CsGUk4wzdnpHrdiGAcAM8LbPDd0wUQ1FlDEAWQMzDFgQ9+9XuuD2u+R+G
MBQdVHr4jyGP1j4G6Ixwu2q7dy4BeH6IjDsz0F+zS4ayhb9HVAniW28o6Rj9rScWzLPHt0Ch/2zg
tNSX+f23Na4bJ7i4Gk1w9Wb59gxYreaJTw0fgPvN5DLxtt2cq16BsKtTNGDajWCs1/URR2NaPeqw
vKzGq1M3te2zJ5FTAcZtG5UkwgTEuuqGH/KEL+Dtvu/z/Fk4ONkMM9FM9S8aF/rJIKOMl+h8hoy7
WbhtJrSj4Ia0NyN7qK+io5RhxQnhRH8Fia7it+6mPUarFdUjDSz3beiUsIztkjkb841q0SjGOm39
TsOtG4ukZroMvAnDQb/fR9d/h9bLmstizvmWy+itkZBumrTun5Y5nnEjEGoV75+1gtbPZx0nLqjF
FRdo2yjj0nU29ZkkZ3v1BPPPbo20e5Iudk6Jv8DaoOQBorNwYOVvBsvJ+jM2IuezDj6r+LHHRWfc
NlyAhq5r6PMzvx0F+ubAD2e6B2m3DtadmxbODoyRYwUZ69ZnyilXP6v58AnUCBiP2zj4boImj2/3
mRHT75s+y8L1hObAZ6nt9ZpMSGpRrMDJ7vfWqE0hUcycVg3PYD4kcrss/brZ1A32Tb+vWTPISyOy
yNQns4LkPF89fn2GQhBOutttJyEidIgU0Dg42dTgMqx+H1KBuYFL1dXsWQuZRG4nSs39/mA283WD
tPHVGBL3QZoBRXSJ0bRE3FbXekGP4msse8unafUsLbQ91vhbYewZ3mAJsK2v5I+BGtd2O1m8WGxO
LDEGdrUZq9UaqBOrqhCNKqw7/UCIcZ2JAzGLAd5Ft45SCFRZoCFC10hJAxgK/4dS2BoFQafjxF6M
h74k/N2hmE8pRqIacKGMEZpEiIJYI5r/gRNHVPIw8c0VwZGNNZGFlC9R2iOQTQeHv808UgQlvIsp
FboFSx5hxgC1CrMlLwXW1vNc18VwVQX44P+J6OZC7vNtZESQkVcYJ3U65HAexEv0f3yAS7kgYf/U
Ldc9oBtjsh3cpGrAstFw3C+6ZDrV38xW7GNtx4rOKRowjCzENM0G1dYn2AliL8D6bMD+BFDBlIA1
1BruBzchbNsuRpSky3Xttm2GnIPUavb9wSw0zb7GJjCnWoj3zOhwf1R5EhVHgRotoFUULcCP8lzY
YL1mk1fkOpPIxTDjXjGyfJB2iIFZ9wV66PHa2M2223YjPi7HA22ufh9GPhkVgw0HSG0xwQRrI90v
7SpRay5IXS+6BE4dbpwXGS6nMGIabHgXAzSDKt/sf28Eq4RPDPhrPGboJIdIZf92Mk6wxFo4EQD4
IUbKDo8eIyJHouDPKGbAnP7RIzKh6j90s2y/b65ZrWazbzKZeCbTseOlZavbyM29ZOYTSXyNUdz8
LVJog+djJGQVmc4BE2wGvpgN6KWb2fxiPuWFthSXqA/JhbLOWFMkOotN5vWiMsJASMCfET7x1nyS
V3ulgv2XTMkXqC2fWsZvM+LdxWTB/xsegNlsH7HNbFYU901ox8LLayH0tgt34Y+l8tFv+Mqe0R0j
nhOfvRYUCPOedCtzvbQroy8qTjm7yX8RbBc9IEso98UnZU9yHmgrKZTRLaaUTMtugX8nABHHTD6b
aJUgmKO76MJCUFi4NzO842ZAEArOug6CXlELYLeByq1n2jxErWQX6qrdiAYiAExE3l8oxQqfJUwB
ROwdAWRwCltOocAhdX+7vCI2BPEBDnhTUZkgVLoq7dCfxX4Zijq6UPUUoVkqJvOAQoRFN+l2iXd4
V0BXbsTxZEVZW8LyFXCxi61puBW6A+pFqkihvd9lUZmsmi3T08kAxGVCyYiIj6VRZI09INDXh26Y
3UhXRHvK5JhDjgcSdmFFSPR4/9RdCcu66ArlVqR5CsoEU3Khe02wZKJP5SukUliaJwSqwNZT/CpQ
GVlSkdhKERS/SMeA0I+iKqkaq9WZC/d5B+EiFhXlFN0scodGGAEYVq1848tedfVxc6w5bDypMGDi
FDpD8ORLtAoSEuhYJ2uOcsIkSMOJA9QScyiSoW40vQwQ69wiaJQyyzKLJyHgjyZhliLrSpjjeYqP
BbWtE6tSbye9YzFs7kc62AwU/AkkoOVSbKYgW/Vm5YDUvwMuGdgxv6GVuFqLHD+fko4Lj0csCiOT
3qcAhmqb6BYLAqYyNogU4HHkJvAOuSB2RberAEKTJ2Cw8aVBc4yRyGs0OqNo+YliHvrkP3we5iLh
jCt4FS9Lry2PdAPxp0vTjlX4q52m0JI7ufi9+inajOX4NK6d+Qc4wp2h8Un69+4ji5DJCUttl8E0
lgZY0KrHKlMLjoiSADgw4Y4BCtmDXwMrMkD6kIeZfq6peNL41xT0KQNONMi+2MJQbTQrBxXK5bBu
DokNprj7w4CnIE70BICHrN6baVKUXxgyEFTeRulN1HZymRrDiI/ML0hmMnP2xAnMUYKRdaAorTkZ
KS6/YdVB803N5cUqGUDUptR3qL/C8AYCjLgK7fOvu2SchYrkPbjewrqhlGvXwQ/yQig7amwXYyez
txlcHUSUWHpFCooRLkx8Eblrm90W3nHCVAv75Z78K9VtLYfmJiBKD+LhE0Dad5jkwk1U1ZtRGkyL
KGLIm0y60GcAdNcVSpHZmIMdHoYef87KM2SED8U/5QYVKip2RReGtUJfs6/K8v/E0J2Rjg42t+3b
+mqHYM/9/lpDJ5C5rtvoIRhoFVPhnG+YMAFlTFdYNGaaLihhUoVPgjJy07jvF1dzLlhWRWyZR+BH
F90i3rzv00glaL5CODsC6vl9SW9UM5c1fYBQ90aW0c53EuwwOo1iTMqhSUYyCe1wMOtrhJIEsjX9
o8J0HjHoNAtL0xhBJLGpmCHAzzYO78gHyniYDCHAU/0koD5E/swdou2YnlBcHYdEHbIM4HF1cAq8
YR4RpxKRYTHbhZDyUDPVa/OhxafNMgEGzLBVGDDzZLzwPWEqZMQwTtoU9VBTBzbWIVgXWVMNOJGs
9mWCsCm3A9BKNpbzTh1TG6bBQPkD0y7uzStTBQgxCt1lratdWIfSflbPRzhUxtaxoZp3kMwWat7M
pWM4AneY7csjnG9mruhLH1/HLVsOBoEyTIASoHKTSV+J0mC9RvKbXfg26kzToZtkgM/kLlM+fjJ3
VSDuDMTKyULagCmz+jH3nkFLDDLy8ih3aycwPoW9zpnjIpklo+PMR+ZXdE6UJAGMsrXx2I8bh7Io
QNdM3bufJWIhc77fHBKtCMeTC87eho+jTctHcBWVS5dMxM5sqoZejA1vLisc9YP5swWcPW1Sfsld
98DtLpc8jjBcj4HAGncjXYblcOcOucIet7DZzyGmzqSj/olfqmXLp/fLjoaZmZ8tI5O0oTQWlfdk
1Nae48GvaFZLP7v3nGzfHoTkXbZpmwOTXIYUiBCQXyCFuXCG/DUmjoSLa8Fm8Fk15adJCEk5navn
nPbXvNiDoVwIVmGdtVqyDzwoU/EzERrswUPACZx7p9rEQnL/1lpequrGdaw1wfI1t8ER1hqdQQ10
0aVL/Yndb/n2GLIxDUlKduhKqKOJcecLbIs6vTeYDJmZp79PqIJz+7m4FKcMPYIIn9+jyvPXjHGG
yhB29ENRm1Gvm2Ae0IxA3G60WkUUlzuiUKpLCiAUryk3uloomsL5Lrrdl9mVjyE0UHFQ9b6oS030
6XAClZp5cYzWFiPyrKBBgwecIi5+gjCgMhxmsdLOEoZaWOavWTMCYYVRA3xYAU67Qx7iOBPpLQQg
nzLAEm+m7nIWrbXE7kBTD/E8GIyEYlxbSpSk3i+XRawu0ILAOVAbWSRB2aFY9n/lNy6QD6gKqDgf
Kb2fjddF5wqITZcAcowWfdjGkkSshgpTimdIxDaqQaX4dOnnihefLBZSG6ihWkRwpHenokr1WeVP
Lb/wuYozsupW1XL5oUqtyrYieWguU5VsVk6BkVIyXa10PzP7hQTSCKupqo6m4/666ShviFSu6rrg
+9SuCPYUqPBSyJSpeZkVX/XZFOuqFsfVczmQDH9BsHYMNAOervqkKpkEbbwGedVUL1P0VjAPf1ER
9cUulQWTNrKk6b90nLNU/ucBSNx3kZjVWHhJ+H65Yb3cxXyP9hDQXwQZpBu4AaUOClPeToruwQ75
gGDj1ZCt0nTg27oRSHZZK/t/zKoXk0IBYY2C2Gw5JCL6weFsMxVC8KtoR1cRqC7C70d/lgpIHuTn
m9Tgwi2khCEDyuQZDjfXmYeh1oAXem7XEY9OFslYCsMV5ah6oyoXjnq9ikiUqpQxyXcog0IGm3RU
Kgl1sqkvnHhqeskDM6H0k/bPGZ0S/vpNlK2hL6ztrL/RvzxLxwiAg4g76AoPH8QhDKDAKtMWlnBK
NgyVB6THeE2uGGJ8CJEJzW9cgQwzHsf0u+zWiO2lPSYa8JG0SQk9KQt757eXFPMTvy+kCq0USZJa
NTeNRfqXRRvYlPuQVAIkeeKuGi55bY0HrlYBWSiVyGsBwEMKXJRhu6oj5vtl+pKvTAWCO6GDYCQJ
Sg7W2A4xomgQMZuTZLTo+OGAOhimWlGcorf1WgYXN31cyNb6A+yupp/xLYnth4rWTL9wMpfMoeJm
aebW1r65RYY2an4DhlGWlWLP4ACdfVCivIOB7SlWyYpFcvoPTCvuMzg6R+faKTNmWfO3ysmB+POI
YZeTkb/c8IIYf/5Nlqu3pfFK8Ic9R3Yb76YxrvLu2tq6EM0EQoV0aCG9LX+8pfY1vpAF3xDXZq/X
sxID1T8znPFBBuZAepJHqz/oKw7e+VlVUNWIrV1sMX7D7fvrm9uUJoGKhQcDkcpYaJNSiwYppTfh
NxEag2ueVd5pyyg1wTqjsSRhMwgKKT0fikDsqYdFKWgOA47iUvx0ZWZkzGSMlYaRvtFRUN1p4gRW
K6uz4a9aVuAgB54axdUT2LwAPWogUvGHpwVdB29SBTkG8k0qaXWU6W5zOgWo5CHaoqaBbAKCCWQQ
yjH5elF0zvZF2aNwemJaeK8ngVxWTj6YG6sFx+EXOH6zMSdOCF0ODkNOmGttzkLyf7CtKJuB+kMY
FkZdTn1/YXvICn/Nsqz/R+In2x1RWUuB0+DG+Cgo61mxED1ArsBv6EDI43XQ4yBOoqg2wauoFRJj
/2SQlWuybMJZCnwdTHAvZzBXA+BD9D+F1RNtTU9FjTnQ7Ahp3E46VTHDQIZyC96AJT+kkPpK0UyO
vLiSzHlLMUs0aV3kRSWyQmEgCTLhTSbS5W3Au5OLU80PhWDhmwS0AO7Df3MoERPxHYvIhlbXX/sC
1OPLK/05VVdoKcnl5vGYsiDynSPMh87ZULw9FRAlxwtvRFQ1eGxxrAxa91SpJb6fDyeXRwrY2Qon
RiYMrMmFwo9o0IZgwKc3BG+bhRyosyy3JF+ippBErHQv1DokpxzTSWKZD7ykFOjUgFUWrmeAQ1b3
MY635jecewQhXoxAOjWPDBJBvKLemEflhZRcsYrYoXKqXdJWlcy/FCr4VqUiLD/tL3OhfSZPoD9R
9Bd8euMJpoHzIA8gmy1bhkcxdce4KckX3qyznS0LjB6Imgxi1XSpByHHCV6P7LO+ZwyR1eiL+oS0
Owa5xoD4u31qawb3Ft64NE/BKvdk2XN9Maj0yiON54aIYlSDO8rwb/QSBWBpUUtEMYQyOeZAeQqK
IARzTFGkdi2TOCV61VevzlspaFwudQOx/Mu7PxwR6Qg4K4k/AA+0HbP+vuobvyBOh5XunbYv8L19
8wiuh6ezEdFTtCQEJcopqCZ23RQojUiH+aAG2K8MGlcDQzbNVxu4T1j2y+s3qgktq9W0WgHdZBiW
kIPaQHagOeWR+Kj619kjQ+5eedGticLyJmJzHoETiT/0QNHq1obFiAz2B7BRBarSFy1ZwbL24QuE
urheabiJxET9cmo+niDWIsAVs1I3quUPKw1r4CPuIHW1s4sQRb4QWSWwJQSQiGE6Q2DoULAr8RZA
FhdSiqPeQ4s0a1f2djkZAnYvWB9FWnN0KoabZhHS16gV4JWPBhHnCJuhHrrWTwFPLmL3C5zL/OlI
NlMyVbKe3VWCzKnaapycX6/+DhgQSIFiJUw0Wow69JgeYjhZXWcuXYQOytb/OqfYB57AUdPR40yg
ToeB1gvomlN7zmVQC/xpoUw9yV/ohIpEdsVGyYbpSlRbWnTddsjgDiXkTC8vEuVQr6YMKsLFw07Y
axtcIB6Y5kxxVO4v1LMk8PMrTX1Urs+WvYdElAnDSZlkm32AD14nyyFWkJzZQIDgsgKa3l9R9q0F
kp01kb3PAJ+6JqHYgQxzeNUOVd1PQGOqStkxVV9Kfp7Auc11CEK1+Cl/LH4KuGqUNuiSlOnE1+z8
mBogSGKZGN1Kbh2Ir4bSgLst0w0SNYq6NbPt2gSPalyqt6jIRvpLFfsT1V9M4QJ6Qb0svoGCEbX8
93FpvkycGMFxyTCFSMqHNjGb5voQyWNFkvHRs23X4/nYM91aHLA0T7x4hUEC0iUhlkaURfGE/eBK
UkDecQYEIbOI59keyCAb/LJWmtfSTeOHf7DgJDNZguV2GDtIz2kW36iR9WzeiM3UsOQi+2HfISZf
sR90fEbQ0hjFFXAZOtdSOIXQezdZlUmQzarAh9ARUpVa4ppC2ewpHwrIILkg6T8pRdC/XbqsY3qm
hMEzuw3aQShciFR6hHjHe3aRFlPpSaERjTUbBACb7Eb9Z/ADX85w5l8HNhDW1ZPGcMobYbAp2lZA
Btu8QR7BbEViuiuKMBXTqfBTgrdz5Q7V+A1KnRKroYX/YLgCaQfchvhAcmvpTjlVln3rRG2jHfJC
dmgwTl5Jy2JxI7gAR6CjAN2Z46J2WgBRWsS0ck+sRq1dCXYrrF008LdeOpPfveExFmDi5LexHW02
AoOTcMcNvHXWicORMbQJYJVMqDg1aLijoF1oi1T+yMS3M9+OU5tjTYSRTiORzrcZtUHES6wiTM2L
J+ykyIug56De3rygZaknx4AOvDV6oHxBfsNAysE3AHXquuQKY0G3adxZNBcJytCKwazDnCTgmXfm
KoAHk9GdXAvbmIPdJ8X9GlA2kTu1TekrBGw6vubi/qeRhFVVOde2yRSKcNQiZogWqsASUj3YIS06
6pKZT9bzn0MiBhCCOB8Z7mAyVxld511rpGdHpBzxfK6ALFs8wCwQdbKfdBdG5LC49Cl5aXFRf78i
4+UBbxIbXVbvCFZfKKNMGZNHfm1IvBphLUoIUFBl+dFGZJJDnZRJX2lTKgPMf8TPKrwBFi2iqe6k
2qQsI8O7yz7O/TE6MFCaornzC4NYXUoHLiefNI3cN4HLTkebJjQsH3pfJ4NuZbabIxLdlRAtcORF
FpLZI9VfsToI19idgFXZdifzeYGX1DuPAsfzlGkpjBKHinhH6r2E7JzV7MYSZQSj0cuxHMeLXGTS
eA8l+NpwWh1vBZim8zMeWpmftUJSB3AYhpTgdlJEHFNLMJGnFyeLbWtduhXuvaJ/uc9fKLLXgSAa
dSFWzfatQuaFwf2x3cA32lKFLzIYTo71Rz3fNO/hhK2p2EccbYWPLWtEJjHhMyq003wSZR90SLBx
3EMUq7irCpnPvdTuUIhRKaddZbwuK66xEboZ2tVaJQJrzCJgLLxtZzIhNuL+WEGLXJcyubWz90c7
t/U3sLILtHhPEJUO1qUa1iYHoCuUYA52Gcth1GHALbgTv/KE0HO7PuJEeE9FmUjzTLDLbpHzSs2C
ipC5qNi5oWy7nAtNjYZ5SMgXgGGhdqA2jaA9FMhEpVBWJV+vKhLLjnEn+2H56+NfbeaJlDT0AaBt
PEXClEqoBNKSJBnAORrqRLfUxAjBai3ZEdClJC6/20WQQd9PR+XFIsgHF4gOhBsn/pHXECaZH7Nv
dDgJk7kUfQj5VBnzPJIClsjKU7TGAXaGaq1xhHiCalxVuCBwVkCayQuI3XIMMB4eu9Vx4JIs3DLt
Yxyc+n0fk91OZN02Noj6JaAW1QNU8qpm9fhr0WRWFEF/l4ou/5NzJcCugmvUK1AkgEBsbqSO5wN6
6ZUoyWyHss1yCUUOQ9HrqoelygOISt0IY+VgDbUlEIbHgKhtWZeexNQpW4f5yjsPfoQRUJ4NPhdU
TEcSQzUbwHX2ORV1gKxDS1u/m/mDiz1tCq8HH4dlkCSVwHZq34LRJIgDvoelQX6LoEzzcxRM/dJb
pT16RDtHK670UHtahu73HVRsGtJ0IT0PRCyHWtuMXSx3oful/S9rpvxUDgM3YDDHgj+RL6kPPx58
bzSsNy1N12nwCmImAuqqyt5iihgBrXb0GGAQ06dhzbL0SblT6EldkBXidX4L0qZN+7tp6tjzrE3c
zjNJrm4I3CTgV0KYh2enWEJ5ZJ1VwddUjeCPKI9guimqxWpc0ShgIOiXVtmOOkg+q5NUmftxsimt
LA72w9VjZ8Zj0kdRXPlxr87JVr+I0RUmfRb6IiraqDsi+Uuir6vDyIys53CmwgItRCGZwFx5prip
5fO2BLka06B3QX28UXcczxiRrU9SJ5aAQwDEYcanv4Em0UZUKUCKlaL57r3c5PeY2plvuI+AFQQf
1OledLWbEyLzUiAIXlFSVNRDVeP6OuNyB5VKvlixrF74Yqul7CemUKJjWYJJ/kOvlHnn33vXmPJ3
B3fMLle/dIFQbHGsfvnFvo7eixeQg+yEzOpNalt1WlYZjoVQSmAqhEPoeanQ+CQMgmnDJ0yYXPjr
OPFZKUfW2beKBAXb1UYTjV+bR5a9aOJQSecUdL7YtpGe+HPNIicAU2U/w+LqAs3B+gCo7srlyn9o
V1IoslEkKsDgUnlB9YNRq7XkdjOPllrVxmpeqGMxQWfkTNiEFD4o77ClO05rSEI0XA7fZmAhTbSz
OJ2x51ij4bJG+VEtFjmFZa/pmz+gYdKGmTyUr6AaRmmr3+s1v4bFhGQuw487JMlUi6C540o6lGY6
QdBqNIdB4AlYZArojRpgAAi8heA8p927tIpd1a2nTp7AklLi4gmFZ3Ad3UGNLhqZFShgdgWpUMVJ
NccUJu8dJd0LLfWid6HzXvWUhnCXEUMDlK0HsEMAOvWuAnbSHDjSq6f5zQOy9TK0oDAl3ruQwo22
ChuIfbkdqsCpwe5Q/oGatEUHl50U1/xFvVk3uUB9eWMiUsCAF/1dhHzjzoAw3YxDk/owaqURk3GY
EsNRv3tj5tKFYxsQVYINJfKmKnAxhJq8GQ16w5rgWGYUVgapUYKXgRC1l2QBtEtlvF9gehgK2Sw7
CHu2IWn29NNPRlXRz/Uvjgbz3qXuqtpuphTL3gPFjH+Igzn+XkESfwWOKxOqJgL4NePA0EquWg05
Aa5+cXzCqVPRhZoek/14OCtuqrRJJ7mMdC6PAMvin/AitqQNDa8BTYsirnpYB0Er1/1fS9XqKcZ4
0YIcUf1RG+hN9URi6iVjaZo2NR6wnNqpKR0usIGDwSyPCeGPIoOL7p2sYEv3U20yIRPWvWdrue6r
A8wN4JTJrpAeTw1a4OqoTonKHrQnTsHZYWwPJqPL0RtAimxdNFehCtQc8DbIpD+akRrnYP9JiRH3
qhJA3eM5cAyQZ2PPEBc0OJ4t6MLqpOmAUoNtUgrozAl6LWo6GUgP1RP8jxIw5AHxq4ArrxkUdRNv
4gYDRGTPJJ2856iva+42wmYCvSJzisqo5p298kKbwiQbxXcobfmalGkdz01UDCv53G6rEpSCyt6o
Tfap8e1siOCCXJDGSOa9jCq6NghwRLX1Z/Znv4mH4Ik/miVc9/KLweCOvq3i2bjMauzVWbWzG5YQ
3d3C0j16jSA3ua1RhnjYjd52dgcqX3wa5X4hfI//oj/34//djBd7dpISF/Sr/S8EtbjW28TvlM9R
kcqsfwm+FN6lOysUar4t1/KAQVhj3hjDDNkadMQr3rV1ACASUryD9kHDDGmPHUDiiv8aVtb77pnZ
j3RnmAha5vZVUHkoAKTIN0/0xnf2lVHIFZrLUxudp4Qefeua7ALojZ0LsMpVne3u74Jy2GivH/aR
lLfeRm5vTsVil0disVKTzh5sZ/fArtbl3QaP1YEGzGDnv67GKwAB5xyX5yWXMqbNRCgmOsahcx0g
VoVOxKk1bepc/qGksWflay56FG/EShoXs0rw/QVLWR0XGsauyDRvTczm/3uEKN/u7mLlGDJSCotM
poE4sYUMNZGkAnV/JBQIaGBdMVUAan77m0K7q9IoS4nd0zDX33q5PrPgqkYRL9l69Rn70Tv7d+bj
UDZwKhDEU9RNH/AC6AqVL7BJoLCP2G2MKz7GW/ITi3bbEcDvxTxj2qrxBqSy/B8qAxQiGPSSa36j
mwPJq3M/Wu/1BW60t4sfHIzwAo4Ly0vgEBdGJRKieBfDQV1M0fUgES0yQDONLsyegAgLBeTSrBAk
VmMGndE92xnnutjbEJMa4V90t9K4yprh8otjSY0WV7fudI0OwGy3KLX30QgidvsvJtXYmAj4Pgfv
oO7fo914D6kPsqf3cSpWaXxtNpr14ECdtoR+kpL+Ieo1d01WuFhTyvkFg65olA21eDoLdkYH0D94
qr8WjQZyIk6zWhiKLX/paIq3CxXJiDCi/Sk1kY3HYXuOKgFWk2qaxv1RPQM+hS4nP83Sa9VZCj7H
yaw2Z/XR2csF1f7f1/xwasUxQYAT9cqauT0T5VJXJjd6G5vkMGIi4OSDxAqtDIYCXLkWKoDcjdqi
uL7Eh6VUmf7Qj4UoP5h2JYGwUuWKRAATgSYnilTvEEVNVMMX8MXhoaD3SziMgkmr3v6CCo9Oc+QI
cKFknAgslDs7QvCLkZshonMdcZqhqBUWjaex9Qqda7MaZXTitAPMCvc4vyaVt3EkEgG4MtxSH+jd
VCE/t0peNapYeUYbPCxmA6E9YgIUZ2wfQOlWS7KI0lOu0NlEJW1vLOv2vcnpt46tVotyUnvi0bcR
E0UNGaczGmrAsXAvlW4GNQEW3hririYk2ytV9JD5I6OuoHPWGhKbNCxGA0qm8JidNBaj2vuaLcsC
/cEF8KMtfMVHwyAHp4BIlQlz/aXarBT+w5+jEeMWhdhQZAwi/Qq0BDzJm8BHVFtO1ehGT0AKZoin
AVR4OMN6UOxJSU0OrYx8n+TK1OJVIr1HMG544TdejuTU7vbOTDvCo/SuyKTtjd4GOPfDufBtCe83
ZAbFCASJcGrA3RzidSJ2qMFbJOrUOZWDLAfqDwt/JKk6yNJePax5wgZx4ZIVhz+AeV3qkr+RbsrW
vTa3bjWseLn2FuY4pGSgdmo9iCfeyQE5exua3CwMnHAreiuApXypxo+oC2N1pFktjOqhe4Scq7q+
ilgavoFqoX/pXqWra+3GUg/YdfXnFmkpmLssSqM/nZzam9nOmwandqVzwF12dhxZ1bCkwUaLa65b
z9iiTLcbppFq7MKcq8BHDdosUrVQT02NJFXIdOoorRAb445Tm6M9Gp7th3NlnTVy5EHpb+vRTjHP
LaQqWRV9xguKvXgKsIPDJuQQdkbQief0AAkBEXbRK5Vax4k0l2E8Ugg/8bHvZHrSMKa2RoB+i1XU
F5NcJChaJMTsBDFBa5hrS3zw2pTeeS2u2veWUi7JE9Z5/AC2Snt5yqmBhUXgI83Mh8RLkWKRlIFa
foxDSZGeq6GQt/OYKIoFy9NV+SBbonbfcShlvAp6NsoWxPT+wPOt8d3d3swk96ezpQ1SEs6rxpGr
ySp4lEd19tDd42y+/T0XDABdPTmWMs4HaMrRD6KD0SqTtu6bL+QOmM3jTX1prjDjSJmoDow29s3C
cd/odGmnf6nJF936BBVi79vTrlOaSQBEjew7+0M0jM6ndZ6dUB9kOgsaL5toE2mE6Y5HPsz20yb6
WDB0vVynDqNZFwpN1v/6V1QI9d/T11lCTRtxgzT5uk//bO/a0wFyAtDsz2g86gOr4vt1dULy7rd3
5apuFmamwIxUnbFCp6Vvn3CQEfXqHUYfwDfoRH66ORjN395fpzzBlPGS0xmF48mXN6vb0pV8okhQ
B7v3nCt3fjaJadc3gH9r9hGaBSHsE6uBROS23WD2mUrOzIohuhWwlBPd6Jz4ZFW37P4xh/WWKRRU
/ROySGqByfLovheca5WJr3UadBIfZFBz+4I/LR5RMTyGmVhiauziOjIqban3waVG+qFgSV7uj57Y
TxxQx+Q3OkjtwtuW3BI2vrNbUuHjzHBMqJhS1itLQvfDueId1xo7wyFgN2wpTkpfsAk1IaKgAvIL
rBV7Gzu4JxhQiwJOc6sYVG0MuDB5TLwVOJbvlxvgdEAiHPClpAHmZ1CkdpQ6WztP2rm1N0DyBB2s
hwAOyA2sJQi/nXlsFbqZ/qSVw4fs59K9qHVBuD0dTBGnRcZw5xIkNut2OUTss3nkAqYzlB/sD5IS
sr05B3wihvlX6X3TIX9lagfgaby8W+jk3cvossi1UmQGLuwV9cof1iaUuEIRZYXP4lnBVlw4PXo5
ZGC7Mpo6tGqD5FvFedoRZOFgV1sF5uW5D/z62doQ5QpKdLTIcCiTWFXUy0p23weeiQ9Rt3dvUTGh
mKLsSI8IhaKUCGOwNaY10Hy5WMgeTIO5RR20BCZ0G/z23b1Z6CJKFd4QsgkRNmU1am1WmqVWw/hJ
2MwX502rVGMxZbhpbx9p9qDLhFH8EMnJyemgys3lRuj2YTsb9ClSmq/WBAlMV60IdSoqPP9LA1gD
jUDb3e1qMByCquQt8Eu40BE9bkItQ+67Cha6lMGUtp4E0yHru7s2m8SvBzLDpHe/92akJvbs0r6v
mZzEBtR2zySjsG2Uh++U1L3Y9UBNGS4gRq8AlONMQEOhmWLbXLW2yYROGXVjnLmYV3hClbLqYcPC
d72bv123NbjI/5vpjRiAOM/R0mptKIYly96QxWmN1PThEBClUtWm/Qud+i+T2P3VAgDoU7sGcQ+P
g44IU7Z4ElXCDHCDg0JR+oevqkUFzRBMqUTRb0PCm1wiveKfVFJkGhNU8/PqD/n9v+Qv+cy3faY7
8vwuFaGpoyYYQzVhf9ZBZ+bfUueBW8DY3xy0COKbKWPBwCAi7i0KMjLfzVuiBFQDlUSlr5HIU8RQ
+Zfn8bIu1dg8g+nACFL2gPOhLpvyVwTCRS/+j6fzalJcW5bwLyJCgATiVRaE9+aFaDzCCSuhX3++
ZPa9Z2L2nKa7QVpapiorM4vlrKKqJF0ctlTPsOmRITWp6zMM3r/Wg0p9cQuCd3TE6yzGzwPbQ3aO
i2/QSxyzZxrG6SQWJwlrcBXbw4Fu4OcPzhGh8RrRYq67UJWEkq06VWsetJXrF+giqfMAOxwnGQmi
Em6lY56nzOkroZlqxj8InpBAyfX/FZxEXQKcp0OVMH7+8kl8j2ejGbKCBSVmA74SIgvoEauwpo1V
GyjHqjZW7aQqU6gNmP4YLp3ijDo74dcxIzvEHe/SkYlMJaJSmDTkSZawT6u6QhHjHdL82f/0ksDA
Kw0zFP86j2MoDDlNuuQWky6EBguP05Xd23dukNH8F89kQArK8YaH4NJmnoAiANxjhP4rzPMUhVar
5qyoRneXMTLCmH+lE6KMFbcwE3WIkVVwxhWpDEQ2R1FM4QRLib+/NYPPJhW0X91FQywKSJUnB+lI
QIKSCNoE/4BHPco7sTQ3qRHT4YB77ug6l4+SSQFuT+0zp/GoBtDwVUDXx3+wGDZpwqb1zLHRkOPB
WviQQ/Fv4PhTkSJbHxfK72+1gLxxoEA7UoW3IR4W9TBqQLoR6qzcKC779N4Tc2KP/UBIhZ66PpiZ
7/6hBgt/w4L2RslZzYVmhM8Alm4iZWE80+a6Vmo3qw+jkoZHKn61GgytXfAa6ioDLRjJd1Bh93Sw
8b9z4zIh33nvCsPb5L2r9LPZhU2CbVR7RZUBWSxWVxXXQUQRlQrKRSEtdI7WQR79qZ64Fq9v4Hmi
4657a4pTWgYYFrb3/Zge3/ijcdu/KfuDW2FXUTJC4sXucDyFONQviqt4SF57x0AAddW+PwoYlwsJ
SbvbFpWKlaiIVxF4mXxXq0mA7aUpi2p8scnRO3JkLzYqeC+rKfxmU3dhM6Jk7Guz3HhwXnLlOBdt
3nlPYbHlVWSd7R2nheAQWhxAwnnfTMuA+J/crClIVwR3uGTErLOZCnZs9agVGiYfeJsWNmSCVkP5
hPbZIXRIu3lHM9uyxsvm0Kt7k2bM8RBj00IDCiLa2+SE4NVp0sW9+WymJDAJiyR4OIdt3D7/Epjd
lxNS9ECVGEo0R3o2rEklAEEF9ETcZ86qYTK5kYPTQKyExSni6TkY08EZ7vrkbOrJqKOKky1n/WOC
u7N5rso98WixoN3QgA9z67aOOO1NJqP6ZUmsVjI5gYnkp+G7T1efQY4JGt4otJXAZuWFXnvp4avG
9sj+g/fXiWeNtxo0kBuGF5dfTz3EbaewR+WL8hqC0jpOMQypzqG4XW28kXhIMXQMKrl3IRCYnrpx
HxJP+1Tw7kE+HneY9R1iBtFHVT9BWwuXUaR2kJPjlrPJJofEhe7UPi/VqcPuwZswLdcWxFNw6dtj
zo9hsVPFhcuxR5UNznar4uAJIQZrQnuUCHDPsFsdGL0nQiMO7055UHuCDKi8qJrdPvxgyAUupVa4
OmQuQCVsXACsCzWDAZ4CpYEJOOaQm/LyPycLaQf+8f+FhlWcz04I56EjnfBjd+jU+p0oAtnlvLYR
YB/6pwRBB/WoZqFBZnZAFv9090MkZDf3u0KCMvyuCgSd/MB1zBfNa7swl/cX4u2AqLJtONliP7sE
J8+sj/c/XFrFplr7vT47LR8yt2BtIbDmr1ggzV0O9LreUoTY2h42G95PEPDvKKFrKYV4zl6pFeSX
kPjFPj7CB75QCZZ2I4FAGx2scLDWolcj5vMfTQIBypQdDKG0u2j7V2VHB4FqOQ25c8ipI2lu19rB
FDSse+wZX7rTZ5w9v2uEJjWfO9OtTu7eywcxvTV+xT3TSeeqhNY4wgdwENjrgIEpEoaaYkjoqR7Q
Ho2K4PRfiUDkJhPjZEl/RVSfZy4jAb+pKVa3oOdLA0ha5YvsV4OU4hcCM62VVU6jDEJHWl+CHGRt
rGkmXAPTI0R0BOYEg9R1HK/j9xBzADP38LUdoL4owwrF8VAFFVbD4OMg02gv2o1g0FivGYot4l6K
qIhUJBzhxBEHV7GpIBuoeIs22niwH8rWGr2R6LHsdcAD4jqwm3O4kfQ/YdnqVBJ74R+1lpMfLtSC
/gvoVIQeCSIATwxrS6F/Ok4IJrWHjuiBysOhuEp9S+U3Gk/QHZoPkI2rjkWdgCs8+RacUKJULLqc
blz7dsB/iZnYwhVxdFcrURBpWRoRcuhQvnMNKwUriFvgOPyXtnn0QFdM8xOI0N5FmgnNR7SLdRNS
oY6xOGig/Yd3yebsBY0t84rGMBT7sEzo+H/Qr6hrROOsHfnyGlBrbtV6GH0o14hv3enUxm1DRdkL
KcmY4qpKN0jfqVHSkI6NRM+36P9Rmv2J8+QNkU3ejZzOeNg7e5IwvCY0/YYLp0cq7xU1prc3NV9l
tnCLSDUmXHkBllJcHzymaFa5Stqis4DEQxBX73f2XhDKIIrHzxiYU4QaVdQ0r3TbqLC5Yap3/Ibe
WDIUbmHbIzYgOv2dnVstqx4qeVZJG3ATSTaFMgr6qofuOWLRz8MrIsKsOoB6VBSp3qn8J+CWi9d7
A4f6/F/cIgFn306Zrh4cZxfYQcrzKr6y+yaqTxAg+DgDJbk/z4T2jNMR2A0wDjSQtq4gPKKCMw+A
TOBSLKDhwENXvKWLQWbh618tyi7knibHTx3tok4wxAG4VYzd4R9mBn+kh5xP9T7dEX4l1U2/D57J
pTnNTeqQC+42fS6w7JRC9U1HBQUsqHQUYQjHmd5Y0M4sxekvwyhiYoTkY9KS6OoU54J4T1T31XQU
m9aOCNRgbq0u8HOAOvUu1R8S2g4C4nzmZcMJw2lPtJHTP9nTCE95An69jeb0AdqCcKGD22WWK3mj
wEUksISIxHAcxWJA+NHCSUDbjGqauEyB5mEVGAV8/8piEXC2WuRclVoqEII8hdcFwLhcgOA34Ngu
6+lOyAsQIWJ4t90l2ED9hYiu2aeE9wPwgCs9EjmOcNJOzNYYJJWnhSIoKskBA9KoUJ8gh0Qd0vyl
oEp7CaQobBPOCbU9jLTj/KKgJp2/m3XlspOfxFFhDktQGJciwCcA1Bt4ywBUAkl0Ci0QYD5Xn67P
15OTSK/kREsqkT/nEIxB+aO6tE6JwvgE2awc9sIBwabNPCL+cdq/nTt0in3YAVPIG1oeIkGs+Voh
DXb0vCq/wTvl6GWwrKscDlGt5bpA4JoWunvBwUKYRKJSjCWxnDhcB1qbCOPLujS0AbWxHJhWT/hY
Qswe3n5yaGC7SYpOlDcRZKpWP+AkbKcCAX4EHSQIIifh/UwSoD/a3zSpmP7Cfn/5H3PogmED+QWE
8gNqCi02GTQKZhK88qIryOTS3K+kHuV0cJrtoN1wgnC9bJk0FOMwknGa6FxoWSQdgHM8HrGW/tU7
GauXh2HVQlPSLRKCvduE+GQR7OEi05JrDkopHaPQ4ReoZkOnYh/5GRpHB2SHyifRy9NVTb5vYh1y
AMhTSS64GKxLCQcJYFS58hWsIjotQhBgt9cugh5C7AA4UWzpKHKUTCj5FOVrz2jI4xx5pC79X82C
b8KTmhLVwxp6bukuBS+4u+LgUWCBPxtHB564/6L/+/jclUziH7sbnI5j6EPxHY/Ki/9tXzGOxWJv
/BqONBbANIbLaalU9N+jEDVTXoUrtcdSi+gXnhJK9OTbLpqZiKP//ugrsUKrUw4n/RBDR0CbDPXk
GFW+/ifTGDX4WLrq/HqXcDzqO3A39A9fUNdSi2n9KTL2Gg4M5Fi0St3IsSJiQ4hoPxod5DM9B8Jj
X+mQSlBEBUTNDGlXJXT90TlNYqVHeR3+RuX3QUp6eY3MTtT936cDSjD0xAX56j8Wlr7Wr6r4zo2T
8+ptaCroCtbGEhGe14lCgq5M0+sGCiIOmHyGCVLhywlj+RfayuhDKMmriYMExmLUKDEVRBnJLTAL
BttXfStx6YseaJVedSCn6oLqssy2/bjaUdYOMiEOdPNT30Pbtz0ZFGJTR3ZPdZ/PweF+8M8pmKoj
+X+JXA7yM54PCKnktVYT0ZD4afBvLoHJjOGW9bkfHpqkuc+xMIV/9CCVh6lWMO4afz1lPcJ/dCL9
FPfN1CI+/yWcGilJocq0FxXUpXHXazq+aNXub1kHGhstQFHruG928UDA7+YMikY5acKR0eBZ6RFw
36QCQx32+j1GFlcQjQU5CiO5xcuZFaTnNyDyYtgDDY5WkxrL6cRUiwzWEa8A9PAGPCCXa+CKyCrg
6fFf4To/dQX3/kQlobtjIXCn//6fZqSkERqHER+OVoCPxqtcz4LRYfRlf6IHp0hFBHVMNX6NxzEu
53r+n+nJFWgQB5QDRIj+72PB//h9BfqaIzXeTzEGHpFN2lmJCHPkRVFIf4helf+LO6dCI/5ifQeK
x8/IU4575gXdNfHM7w35NgQuTRVNOyYL0RDf5801pDf+ZRqwH/HB+NvZvcpPW/CbtHyLXyFHAyIk
xBnAoedWPlM9NUVtFz5UN6YhBXpYgUHx3O+hqKdU3Yi6NUe0ihnWf1OJp/MbO7ZB+C1iPMsYRCGY
4rNrXV2aE19MTxmGQbTrV4ZFCMxSxh7hI/1sE+FqVt0TXsYceybdMS6zcpsOhL+XK+hE0ZTxhhoS
Ddpv8Ny1MNBnkPWf0D///aic/fY/0ihGoowtJyg3KxiU0XYPP46ni7iBvzYPUIYpumPunSJ3Xh/A
jCGkxKtXylUpDajG04S9J6sbEbeIT6phFW5JlczqGxTdclSkfYj6h6snuRXuR8qMbhzab+r9D0nI
xAPTH/EipIBVR/BqmMJYuPAWH78YicMjdTBMQKVUb+8JFSeAzBPoLe80YPnXHl0x+/xLK5VqKOLn
fnT+MwILFzUF9CmaXHEmZatXpEWL2ptfGgqrIBN6t8ayW/ySrellG/bXHRaZ/OAkUyZkgMm47OqN
dVtqyp5zYxBQ+teJWYNCmQbfmRXa3UJbfMx/1MQnAYt4DYrwBxa60w+ROprm8EL39mrbBlqk34va
v/0GgChk3yi3iUfo7BIUxqWuxHf6HT09SDs8+vIiG8B2bKa92l/eucrg+DC1kMBXeYDrKk+0QtNQ
+Jew9YxevIKNYPJC0kxifQ+k4cKz5omHFpbK4nguR3rEN5p//MPQ5C0KAqJev9r7dKDGQRFHVxGt
yQ2ln+I4BA8tB7kX01QCJsjs7S/7NDoityuR8IEZ4hYvTFtazX0zg6tw7Nhh+8kO9lOLsadoFxWB
/kz8W4Q2X5rkVNs4X/krKq+yvTvKOpWnRY/XWSSyuEzhOSpHzEvoOx/OFGEM+lvtxKzTfwEE+2Rb
BmtZ8zOlLQin5HGh/Vqtpd9t8lH1LFTD3xMLG7onI0IPOPHVSSFFf8QfCEWRtGnaoGj76srVlNXC
2CZwKEuNHKkNXXxoaiNLSPEBYTF6+KJecTWoufFUe1rBVRXhwzKH+3idkokdGxaTCeiGfMrgF6B3
82D1Wfz+EfIL/Cn20mqHJqYckdqQFGgN9KASXx+jZ/1kSh46aZCHcNYFwchRL2M5mmRzCng1a9XH
RKTdPddNWcPDwlDeZ6AzTBVyQjZgXtn/+DiaHa+mxbFbYpaQ1rFnsePjmYppL9x39cimrPE7US4c
ejRUYVAF1HEK/QKxJ89bASyMBbKQxSniSOL+SUEUbbAhio5v+BI3dmtTbZE0M5uU6xT+1VOzZY6v
NCT5BXvRcp5PIavT4SB3CiuJDuXgWuFMuxN8VVyJADgndZLRdxEfZp2yMFbuxJ0aN/ZX7uSOqP7O
Hv+h0CQbqYq2tAaCEnXfY0qyr1U8o3utGygUZOZQ42kpivnQe6jq41WGS4I5Aqmh30cVg+R875R6
r72j17WNfpqiLAIG0rSCbhT8jrjypR6PBGjM8o1u74ovyJculdagBHzAk5p+eJMCbMc9s4suztj8
3vonvNeP6EiqtCFRExUa3KCAHtWmGBeqvmwFH0qjYCMcKihe0jvh5qWe0Nzj1bj2LNzhX43nwGo9
nQZd5FRsA+VGb/ECt+xZnSIcYFTDAOZx1xaYxLoAVOUEoXMJdN4SRX0ykHFccIscNzcgapfKysEr
0KmpgxiilfefTz/BjUnoZ1Z0DwScGK7fouWIrtujvL6evmH+XdzrMMN9Wka05RCnM50erUrgr/dt
wANQ/Q87e++9vkDKMHbVm38GTXbLg8zwr3jwwzzzksn7zKZbsxz7Ub/NCqFdp8dYCQOC1jNIvfGh
v/x5vOAMg6ESLMcnWpd9b+nE9UO/1lv6tCo4h9nYhulLTwAgNgvf0jEm4j/MG4PNPVbkMMfDx5Ye
YUM1v0rrZh23qAFUXCrSpcFGrQSKve90SW39ii87Rj84BdXmfDhylvY4A4B4T5OxwZA0SqvzuHRx
InPGeeZew+cq9m0+2erFEQ5WYKqtpP9tPsLPWC42WzBYbGXKQQWMenV/OWnz0uSf85ZuEin/JkHa
PEAnxSfo1L0uPjCNu60THgjZJCur71jJwH0v8w/7fpZ3S7OKc+hU1jdO/dFzH95q5K7LjkmXp+XQ
ygvOg8yO5pnm5gyX8HZw8kLvvbR9A9YoEmC4njjF0qEN7wHzFdnrQ764Go2ivDyy6+7Fy27+dcpf
PPTN9bMQvdSGTI3N7v2Qn5peyjiBv8pOrdgvwNH4A6ZAlQhv9eue7m3ImfGpfn21MlhTe0LHxpWo
+9a9t5z7weM9CoeKYzzqr9R7AAQ/GhU7LH67BswASlVUyq11TBBq+XeU5a08b9faF1I4C1jXxFoN
z7PJwwpuB10tjgjlPpEFFIe8V4T+tg+MZrGddJbdEiXt1Ct866XilL7Kjb3tinxn3INK1d0v/ePZ
Ka+h7JPm3CgJYxQJS+bWP1DX1jDV+X1ED1/3dd4lOws5+jobHLUW7Kp/ubUSdIYXp5S66XtOQy2S
MLlWn+3R1Q7eNKPDlhHTynaauq8pbbITQ5TYe+qCarNzAfqEt+2VUcOark/LktuYDknNUyoPUHQR
EJZ3BSz7w2zQs0d7+nDEncHBq3xnqFg+NoFRb61DJqs66xsi07eT9Ysd9pkvlnWwpGntVkJ3XQTL
wqgrdR6kcySW3JAi1lXjk3t7wjPDqd1D89Og+vFongk+ODyOhKUMsrHGo8W1cifhTmDMTk99KKaP
6fXY/fbw/S36seG6+3nx71EKM0wBCDN62Iu6tUj98PDVHPOu+zjMMXEpjJ/kbvtxBdIFG2F9W6Gc
NTp//QM9xJPhkyDZA6mBiArJlkZVflSbYHNm1E+PvtnNBx+YjkbIXmH5bE4U9z5N/MMpk3IkFzE0
rZaj2+aPlip51Ut4zgq8jG65XashkX22Lj3zEtgF700/re7Z9d7XeqWzsauOi09VOnXPN7efTt+r
b3NvNc7R9dkrjm9Gy7K81/ZtNm50JLCdb/1hOl9IrBn9c7xHmKHeMommKan5JUCS7pliSfucNYZf
p54syqWg+I1Kn+BxCt9psN97pytqhvENXmGUtp4Pr9D/gxZecpKOeyU4sN3cHi733gW+FOEwRx0G
uwQAFccuef7N8m/L7jdu1bAFeLsljlJ4L49Z4qdYaUw/qwPlZOwOMQY1hvsGeuS/4/rdqoaXt8t0
MebGZv926aTXS2HuzQ4DLEEiPemrZ/CYttJ1I5IIUiTICZMGdNsgcSM5w4AN+iuZxXJjU3s+jeAa
B+domfgnaokYyLz6f2mXUhl40gt105LNl93D6fgOl1+GXN09R+b06BVS54Q2y3RyNJSr5I3XXsaQ
geTvzk8nfkzIHfLF5zJ8lUcxJJuo+HdlHjav0D+ie+/xl1Wa+8ao5C/uf3EJufeo1qnRbek6xdwo
rmcINp7Ub1vJTbnCm0IRDS9LXml2qqyNb3DovNXqtMNuc48x3KPvDttSZZ28WnkxPGXN6n39vLe/
j8Zt2a6UWtdK0+6a1RV0889rYKyLF39/oXl32bXpaVPrGB+ygFdkXrt8Knve01pXltHzCXhYG5Zq
3c+td+WILzn8ImlKsW+Fh0LP6ptn997SFnMJH7sknlpAlpd7//uiZW0xtJL1tertYbUjQ1kbNfVN
WaCcgex6/TJ4H6f4rFJyDdKiF1PrLOftIqqgYt++I5v62n9nGuG45f6rzFo+jp/mOq9NrUsSmMMr
itZaOzbmZXicyTp5StW1N9e169EjCcGl/DoyQPzS3okbpPw8NhpPSLRL13j7X9KPM2UqkvBj/waJ
oZEP7BFSIfCzDlkkzBqa7a7gXU+rUKJoR9Yze08KwpiP0rBFGf2WDYtISzlmhiZTrRKEskiB/5iX
PTXQs+oEOcCfjcYAABxrYbwSI05Q0b2GwMLDMRwxDvmyT+EkLKGCiHB5o5iDseK/AvcQxUp09mUC
F6GhQYFfVw1TPdI4biaU7WRfK5WHNEfIBMlbbd9DgjXsY7yLM3KCYxCHuoOxeIfywj7wcCejWDIX
20xlu+GuDow+afYp4n8pQkOa8sX6lQcPrP+hTASl18HXSBWL4IWJpTqb6AK5B6l3RFpbqpqoj5OM
w5yR5LZqSJd0yisbvXz+y1w5fMtRvmNR4erDq49JTNEXUNQ/DAySZZtj16nMngzx1c9AIs6OGk0Z
rL3Jud75dN6b1yABqZq8kbYc3Qs275O8WK/BSokDC34TnYtqQZ7WCVJiEoqTR8TwdeJ+4mZ3Zw9L
v+Im4z0wPDOUEJE0jSe45yR2LMs1CDnj8FnEFord0ORZAGHxpqsvSEe7yJqfEsDgv9F6sXjubvJx
Ysu/UCWE84qBYjdpnWmEyPfoN9O2Ds7ty2d6j/USxxd+L6k5e3IcdOvIoB9O9RS8jZBXaNyEyBI1
TtxAQlEJ37tu/HG8ay20ZpgNoSmqtMoYJWC5w/2wAqf3K4rz5hdmRNMS7Xfvv2hVOTtShIF8c3be
tptBONrR4Wb5GhRPrZo1OPQwsMmhET+c0+DBxninZy1wUjuvOmUTpd1nRQulb8GH2mS36ZDeO5Db
zk9Ta7QcE9Z430XtSI58HNx5MjPsbdgknU2h9aqGRnP8GlQCzNSJMr8k4BjfBLWRRVYAxl50q8fw
/gaOri+LfjNun+gRs7FGt/qNrODYYIxMyFEXiig7xDjOnfnUYkN4LVCr7oeH9jULK1/vRqxZx9TM
gA7wEanFpmBxQpZj4dQDgwSDstaTe8f8LgKBdy9/lVPdDEvQKpD6pKvi/Dw7Uo9hV1tna6geh1dY
ftMi6/CsVywHSQVeBOTOFuDxmHoFHFBAsVf0Qkw1qrXOpmN/f6RC9n0bF1CUCbVuhQUCP8g5DrOK
S7hcIJQsO8X50s84i2ihhdCw6vJIkL6bu6SXDt5j/FMo2VOYu1+81zLKZ6fOEjGtuyoHD06poFx/
mgB9BNJhYfbFX+HKBjhJQB0C08/MupV4edPpnraYAm8+VacAjdR0AtoQw+oUx4dwoNzLQLKYTfCy
yqyBjlAKEi8qhpvzmMMrXS3L9a/huNU4dPdiVzg49ZE/QBTxd9BKB4ewevSyxEkpjm6rjUPsVU2v
Mshjv1xoZFU/btca1d7mSeSFHxI9j5BUifb6Zg+D57OK9+6rbVF5bWZ0r9u6b1pjkdRM69/V5e4b
TYi+KKiDCxE36GEIdxYGX+p/pleuJqBWQkNEyGJHemInPgFbBaBLTU/Nk/dsU+J5OcFntSIWLN68
K6wO95GQcQbFrFsYVwgYkNqWHBM51YVd5MMT2Ht3Ao2nl6I+Ok/PpfCyeeR+cWd9aYbJOUtb4G5x
6ZeW7fyGCBixcZdWyAhNn2vEp5tKq5b5+MbYisf3vTuQFi0vDh1O0jz8FtmLS+8whvIPnr1OJubd
g2ZRaVbwN3ffGHFAErm7pZKH36Dt7jefJ2Tg6Otcuge/fHKgvODuWWTcWBxfdvk3sG9oTq8I0sds
bRnQkMND2kM0jlFi1qtQm9X5Lx99Wktoh0FxWAiWFIJunnlxzK8XQ/Ltm8x8rQ844IVuMfjQBqX1
gGCDpCYefaOEHolFOm/lrKTOkvRxAC+fvuHPMFsVR1bJyXGgWNuLFBXOoVUZ12DWvOS7W4GGbDo8
O3P6rTeZ+M3qy1ui8G5nZSk+GX6fTbgZVewgIi20QWeDC52v+jblZyraUMqMxaNGkf7wAnmpTDK1
dm1Vy+5tkMLcPt3xS/2Mh59+2jBbZtP8EAdhzYwxI1AzfNWq083q2JCCuSbIFGmSa3O23Sjfr6uc
G/TOQGloFUfvWYJgqX8qhMDux7uzLQFoYB8O9m1kYAClzHlnjsE0otowBP1HCXWtt06N40hoSSr/
SbpIR6+x2fo70/diiUfGl1jfrV2ZlEXAq3K0fLvzQv/7qJf7Rdjs6NZcu6zGLMWHm1KHffZO6I1x
XYLREX6mxalV9BOOO5QONJ7v3RGJpfQNjmp/0ITfAYcSGQGBQVXqEu+xMSbL8Jk7j8Zhnm3kuWd0
44qTcFryvNYZvpkosV5hJQtqCytHw/mLu4BcQ/DlcmRA3QyZvDRkeeT0vHczvKyNemw0woiyMRDx
eViZmfsw6VwRtUDaYfKd60cO5XfLqnDAd7JSeEYQ8eynZS9rp8MDoRtrq+Zecz/pWNscLeTg80fP
M3zeWHHbyp3gIVu4rqR7LQOBGaNBj+7hclBOnFrvPiyincFMonCqx4ObVwXDuTqHm0tJycABkh+/
dXEU94jNj122/O17Ew8S4onHl8jhCe7bOD3rBL/4f7DvRWYrXrza5TFRA/lG3ClV699ldLiGYNxV
9ZxlkVsglJZfxFg8aXPAMzFFkx+bK3Y8UIAjMmCM10h1DmThTGjEbYeoTGxJ50S4QV5xfhhzd8N0
9cH5rOCcx5fu5kkL+XoKAorGCkHXy7tP9oNslCMzKg2uYelK5FScHz1zyjV29onD/JG21oe4E2OQ
mjqlPUcImXabex3eDC9/OtHf/PGXu6XZgRJwgQIAfgidjhnEezg7b5g8uEOSiYBt0G/SI7t4OHzL
vjkdK/1L/gwq+afW7Y1vqb0k6GCaBIXHyVmKAQ5ogUsTj4W96NkYp5uLR2R6xM/5OEWh/wqWbWiE
fe5/sT9F5mL/CO7Q8oI7YGXMGgrfNy/H+qHoF2GVOHcEsjc4FQgWIBk4dU6TC0dpNXrZflwK+jhh
couS+8cZmo3lYINNcewagAQ6RhlvBtAB1ALE2sLkCwjTeWF4DNLVlRqiU6A+0zZzdoFKwYtKwEs0
q9gqCL13v0zOsQUyNxwa0xPBHNvkruDVmxuoHtDLVuKRCLCHLzarwtvV5cQ+6ozqdvxmT96+G0vI
3OwYsB5QNTqvDLjMhHOaEeDe8S6IF3zIAEGchoZqQZO3+cnzFP/uCeOhagbVLY8uae8D+vNI24UM
JkTIK1ZJ894sbCBiXpw+QNvbqd0WL8vNMTBdkjHyCO/k2fk33NV6k2cdH5fxoUE4CC5I280T6nyw
Hqw77gGbz5xJXLjgl5WBhpe64uyVc4Dg75z2VuQjvdxJTTWspMZKR6orcDx161H3g3fUQF42ryck
ZWiDhzZputwvkp2KOA/or4vy1z3YLqfcJ6o4pJ7zZff6R9DJibUreczVAgJ698jsWxdttPavKvlz
5ytVenmUT+CW2U0lCsaqnjZ3sl4nwq50LlOs8WP3mgWpe6QRKl5cxLk5+CjNRAsg2tcRUWsRWAty
fkovU2TqfIazn04IydFokSO5l5u3KWz6MVGre7U4gYji+8NjN2PX1wrA755N59TFhDUAepHXus0z
hmfS3Q0rK4y+4zYNc+ncfvKQbyduaXqCsCsW8TDenvEfLXCcwqiCoIIc5owawXl8XJRuqwbg1qkv
KyYDco3zGi3M3bWHTAHCBz9rhpZ6TorB/PHgjPMfBMk3pP2be+6UKKk6Rk2tk0WcSmEUIylvPUm3
Ws1yRTSb3QGXD6m+ebchqke0vTgZ/NWcZNTm42t0EpXJnJj5dhiPikgkZsWyu/j6q/xFnNrgauFN
3Yph0nrB70g6ZAGzbOadHs7kENbjLawowyHixu3lyA9KTZt2uu92eUqgRTzhIRMrwutGvmY13uhS
S+0JqQwBAU9hUvtg7uPBbhoP74R4O6z9qf+NDRs7+KP3QM6Vvtxx7MeRehZoWQ6JuSKzOawfouHh
TUparxXYWdFpQYmiUQwOQS2APibia/JbfB8/maAtn+c74B7ConqzEIA9N2pdC7lR/lsGhW4VaZb/
IuRSblkIO8/NHQgnv3gUPEWtQjkdQaGkJeATWgGlaprUG+IrBKOvFAAU8V7wvKWJTGSa0BjsQ/L9
g4y/91tcSIwzvLUfbW17fHmslkKnUoAvQkM5CJdkAjrve6VROn/KE+n7dsneGocHNZY0acP2V6+v
9TzKMi99YVR8GDzoZqJGWyea7OxdnN9Dt44/ju8/Jh08QSJAc/WxKnkdFtu62CFSomTjzK3dcdRa
wiprW9QcTqMLmOSThQjIhuvHiIYQYE53iubk6QSMKONpUiD4n93T/3x8q9r6NqEY5rafQGPyMtDS
7fVMN4l8UYgKVa8Gzdf/ezfkrkya6rHPseFp9ZA4cxaf3YwSKs5Yno0iOYWueGO5Or45y0rRnDP2
74HRPeYuG9u91YvRdE8DmxqBVmFBfPH72RuAoIjHJe9EjLRL39E59+fHOc4kNwYjn0R/FaYGbvUS
8X0oNWUtGgSsWK5gC2OA3JAjpfmA8W7P5qBgeOucHWOdcdgTALRIG4lrLt67QUq7jlQMGVY4Zvwi
cVmHfPKBbKrgNEt2YItiT3D8EwXOaHs7uzvFluEv0h1r5dQpsyjQ+2nXqcLjAzqlE8gugcbVIxFN
bP8Q5aXgZbfAE96QtdnM3Bt9ro+z8V9hZ5Sce68sE5Phd/XYLiG81Qu9Qk9qaprTFn1LTchYhEDE
x7DUudVrtHAekSeqx0J/2SF/zsLxnBotoBLnFW2A/bgLX6ZBhQlqAtgnWklIv0UrAqa6xX54Ab/3
XokPHW3QHVFypExJZe1xYLMgtU+qYQXpBh3ecc9hEUOVMCGgX/AyUwk4Bn5wj/gIuDhzrB+7Cj3r
FFkRrdCqvoQPFAYPziv3DyBZ8EwOYdqgqoYZzXvUkaixzhCEm3Jv+UAGshv+HQkRywBahIXR6+SY
qzvcfRcwmS0hPMFIvNLEt0kYNUzVesGiIQpx5f7ofcjA/DfJAAFOWgv9Z2/MlFAcRdpShl/JdiRv
obeDju86sfoh0e53bZFa14hiSjN6tfHLhPhtHT4vOksdoucxuHtGA27MBwCOm+80elAk5+WobINW
erfR6zOYswrKJVK4G/ID2+u8e8NS/dN/uZ1D3drJGX6PHwnPFOH8DgbC1yM4JXBr7A6LW5dmDKzb
zh6Sw4Q5SAJwe7QL4JpO9bWy2fFDTHngr4BDfJz5vdCWL3xiezgefAbDa39oPtlJAZbCuMK7pmrW
0t2lzIfNprncd8tvf4KwszbafO3gtrI00jHVaVPi/Um+mX0JLESAZUL2tA5BMo5NxD5viJ+awRVS
m2sDEwD6+/p9262gRHUywQIS5g4BvE/k+bRUULs7yCP0KfVLxuC1R7D65cCbWZfog0GZSzpApJ70
83H55EelAlvPwbkMd+9VZbD0T9OsB9xlNT+BEV0mNcw0UjZF8shsnoV/wi1fE4KW6gkmTIYbg3PE
gwql43VFvfamKrum53vL+QoqsXdTDnwsPESORNPipKlD0otOjma2L1gUx+hCDjVaNtIPD/YD61su
bSc4kbc9yhx79776i1vutONZ2cvxm22hgG7t8ccs+YGIljeYnKJ+WzefWgw9PFEOEJyNHqgWqIh5
JsIeyw2v9Wk6a505S/uHDjuZ7RxQAQQdE1zh7oUWHBWZbcHXDEQuiedwLUfPcATpSkvTqRTCAi2D
Rb2CQkA/C0LqKgzxNITB/E1xMqmkUab6MfYbF6dR5MQavYQo3/cRRTU6iq6NXqWFYyotAwF/u7EX
pGOR+o59atij65D+XrlzWRAa4PjhXD/wcdNJ8o4WkD4bo3ubQz14tcACPx52AIQUVz/NaYtePvD1
+4i0XERtGyBqdt+J2HzqLLrfDnIDrhgQrAK5MLoBTfBAyl53cYesL9yqifvBqjxNhufhGQQxGXIV
NLUQuzIvQB9DODzksD01aoAMvdQvf4Oa88D3DOtsHAfOqK8FSyEoHBBevftgEIiAS17y9GoUBivO
wlKoVGsGt727wiOZSIR79ACxnG4DaROgkNP+NTMUnVguqcxPyfmMMU8AsqDNdghlwE3HzCbcnbga
NJtUS3jbny+1iB/wTLeDrDlYaX4VHX5yJF0rt/KbimcvGFAt3EIjRPv6YwSBa7lJl7m2uNBbubii
qqQG5ZjKh5d+Qo+BCjL5sgE36EMbW+cKYerFv5+NtKD4x1ApdG8YD6CXTC/RckcsefQxscEwpW7k
OOszdb4xnA87dYNGkFHNPQcJT7/73Bo3N80cU+MqelKdYnQ7WYnLJ6Ym1jfNmsODXVBLOg/Z8Qaa
mWfvw+wAtv1scjS1Bg4g7gtZJUICSQvKI8t7YH4gtwYjOv6dD/7B8om2Foe5we78gNtk/1FceQ6A
KT9c/TLzboMChaBPuMR85uV3y6yveF0AkjQ8gEj4kXB1iSlJQEAvzrxOkO0mcCecFxgQwB1Xs9K8
gXrh3WMOshsldaijMEJJWrIBHVXYIsoApyX3aLlbs2HOoRF11YYk3a7i9eq2EG+bPu6pS4kaYx2c
iyHPiSIXZXgNfralKedge0zloPNrpdq7zEBiqn72DriIAsv3owr2/2g6syVFsS0MPxERzugt8yjg
rDeGpooDKKKo+PT9LSs66vTprspKU2Gz91r/+gcZEt/ou/3zdpTuB6VPraiudWjZAKriaV+RBsAQ
gaOPW49XKuQN2ju9xeBApIL8sXv3tnibps4l1bhIxlsxV8qidIGhi4E9oM7oEF/FT9NUPHbRbyC6
8rYtKDLTKsGlZKlo0d1rsbeYtDbxjTtjC9d+xV62oXOgEVlNonwlXLIGj/9PNZwKIRcTLwXFEHC1
KLYfN1baByx1zDyVVkXFGoPPwtWG12vk+wf2pJcBeqMRdJr4lJqNMRzKHbJcqnD4ibC5SiNI4+fM
rIOzNpjhY6Dc9PX2lOltaI/GzXqfwN5asKZY0knfagSXGOc6rZgxXg8DbTPmIBkI+EgLjJoQsSbN
dDLMd82M+Me+M37gydnTe9uL4a37jLMuC/p/wEgK16v9It2Lo/vSs3/5SyfrEjEwTcEMdHAhpHw2
nYFxWUxVKr4Og7D2oSaNggKT0uEhSREfxRxigDEcUFdXbp/6tsCQDatq79owX8kj6jgVOhS9A4sS
AOqw+y4B6tGuKW5+4QwmfsOcfkNP/eqnh4F9eioufU14BG0+OCBE7W5qsqQ35bCbLgYopNsMeq8a
HTIHfm2lcRr3/ySmDDplTUGl5rhIqom4R74YQobMiRdXhUsmvnuct2+qcGNePEZsOaQJUsw09d6i
/loM02rXc+5O4jxtMGIaaRPnDOMf3eV7yFFNggs14eSaEFEoato5E0Rq+puMCWUeB1D21Y8j/MZA
eWCvoAAQIYnqpcv1380FHBJ94QU6WUdYdfyM/hApll/H6dnskCXBG2zCPmrap5j6m3VJOXQpuBHp
YtxAHrIn30yGZeJ/cuGhmreZZ6D9xU0FPwHtgt1NS38UFLmu4jTd7qS7a1712cMDGKHBPpw2L2Nh
NYOItPkTUqJVWAZFwPD50B3jI9pbDJuzzVPvTselTcspldEdcKS1KpBeXV0OKiwDUO4kfjLOGaqe
yQSm4vQZu1k0Fxt1I7q4h9Rxd2tM0e7dmABrA9iJTOGR1+vTK+NVNY0YIzJMvC29waEJQn/SKACn
xu5dG5Wqkam1vc1pn6ndjYFTg4+1krs7PG/MIflhNybehPRJZAwemrQKv62FhHrKFRhIuGRCtEaZ
BurcibPtmXSZlxm/44cVKKugvsF9MJbHB9pM+DBM0+csa0a5irchFvcWDJdombmbYKibB13Gw+n2
WfoMEkhXJlEBzGpYjNZQ5Zw3ZWbNTtA1K1hlWLFpMFdehc5Unnx74AatIluJEE8hVOdvTYKukDpK
wpY0xGHYxF2DEc0IYWGKuWETzAWeOCQ/dpDJKdcmF3NkK+cFomBo1F4QiHz0RA3M0PeBdz8UOLH+
batGALn0pFcKitg3aNPSNL0fsnZIC+OQec3wqbdnTwjXlvdaXRZeE7TJeCXmNBtV0ERoMnbtWd4m
p5IPJWG158yoafJQrLd7+hduDd5Z29woRTqX0eB4S3gIbGRtPi661CXLZgA2d7EE6QGz4SZRW8qY
4tA8m1no0J3kMCgbPNXkkrGmtTezduviUWEl7O4Rhx7sHvcDXJJuKjzyzeukNlfQGQn1g9y37w30
+qHVyCu0y82skeXd7JdbTl7uo2cpmlUPUQtckrYD8Rwl9VxISAD71j7mtMa5/aRCFmZ/b0+yvqP8
nfAwnDXuulLiO5HV43fD7byNFh5Z6OH6pZWVRqvp4ZTC3MKs2C4QLBZvqn6f3kEMyV7AMFT4CxWX
rIHzsUGVDw9nlxYmWBwgq40ZwAyB4HdR8pDVDKG9RZctQ6M0fnX49ye1uxRTL6CkjidOfrW+QiPI
VYhZwR/HHQwncnhnDLItmNSUgptFiNBt4IQRDhdmN4jC64Rrhz0Q7tHZoUMDW2TCLm3obQTlqtXK
MervB/fz9osniFZV2vXQLDUlWXoPFKlNfYhmOScLrZqKbJLDydQ2ooysNR5VIgPb3rI0YZIhnhiN
KJtHOMIaJWPXPbU8xP8LtI1AGyZebkj0sHDFcXVYxq1dxdIkSojsPvrtZKwP4dAH4vf7cag+ECHn
yHMELUpN7Ccy5BOMybcft+1Y8mlMU0lQ45WZ8UnmzF1gKq/uBpujsIsxx9MQxKBso8/h25TFaYRe
91HorJRQ4bi07jyLxklli9Bbw3yrko6kI1DMMfN/7SiANXXxmAmaWFKniYxr1YDoje1fSbUnBOT3
KFI0kHxKZTocxMUTCtEbEDVcM7Y7ZvkT/orUwoPFeReCMxqJkxsO7mYziuSso5/jBiXGdityqKZ/
uYjjOLgpkXSEDTcBC/UXz7OjNoK79mVFUFpw3ON4cswt2A6rFS13GHV9iY16xdsc2ebJj95TqlH/
ScHXDiJ1kX5F4nfFWeEFI8FSoyYyw2ZJto7s+iqhZCyfQNWU6FNCwF/XLLdax/vVB8PvG5u1T677
29n1hg3U5DePFFYFh7rGsJ/Zrcx4cyLxHS+4v30elHdPg/OQTdr41IDFTfpevxq1a0phkCiroauA
P7bfm+4SMrflaHeAMf3wIxdaRUmFR9kd4nd0RUYHMVtkAdsL2z5+w9jUi31hd1wd9W5UmR3s046U
5we5FOWkHm6BWjDlcKNsfMHQ+BVHLcKmh9Wsmq0ybulrx3XdQ2UW6zgNzp4GYAOr7ZJIxYbxlTFY
I+nJgf8E7bFotyZrsg9PGJASsYs04PZyO/CdMwQfbfFIr952IwYTYt927vq6grCchlAHOWqi3Olf
TfXhrMqAWt72CYBzvD6cmZMEoI0dJ+mO2S5qBwALzwSH9DWv1dKGDDQPy6EzTtCFquAxRBaVxm9+
ctFwXZOV+NqR5whCfUfn2MVN5Yta6OLdX0YUkqTQjfr26o4HoIQJ0XudPrJHGOr8sqKxXRNNwHiC
ytYiyUfvsKJ5sLEPgYhllN2Ia8jFEARadITHBTsNU3//ixTxFwKB4ER7rq0VbkBQaAw2JD7pSbuq
oUrldabNI1WbH9gBE9RyZok4pP4awkvfWLVpO/keIn0YMMsv1eI37Gif3XbLiv1tZ3BmedgWhpjN
4IWPLQz3o4i2FTYCTa0Ot7xeYG0jF/K8a2GGHM5aLAV+GcaCxWTgYYDy0ZD1E7WxyZNctq4/ESUV
vdd2lEsnwfPGffMkIBv13ECPad9son9EibW/zkVdyoyKT8Z1Ri7CO8NQA3hBZAusrwtdFRKQsXwX
3zDgu2Ck0rcyxMa1wIrWHk+2ZPfQ/PFzt/3NVl5LRIEYvqFpaW5ljf2uNfbO7xBnUACFOwwi0BO5
KfcabIQtBhmqNaGV5u+iCbDCSjdCA9lKgQWUqPtQtOp7pACiExBZ1wvrCLNeKCEMzDjz3bDhIYxf
fKyQVfHgokdymRnD4mzEEO74J65BnwCmEsC+6IB5pGvGDKvzpGRXx5ZFzh5a0NWKM4U9hiaZIgVU
yWx5IbkaETgO045aRzMd4S+J0R1OtPRXSHFWYTYJ2XV4aXoyhkood0RvnMXy3yr/LHKE2xLPtQhx
jyDqAuNxCVZbRdhSfbnqylDKopErqk9kdyM5hwQeeNBdc0U525DihfHIfnojkBwRScptYs067oSs
Bgb2GE3UZhhVtjiIsq5uh3+mAb8fy1XBv1fjpIRmZQtcNhhXh2uwzownMz9OiL6O4xCUsi/M6ZN2
m3GZ/o5x0zpB4fpniFHrxgIzU4PkMhhekiumjo9Y3UH/yVxeRXwd2ww7P5bCtHH8slIkNtZsRx0w
a4/hhIVFIGJ3rnLIW6TmZn/ur45uBeFZa47Pwf2oK84nOh0YIbW1msEy4WKQFfGNRHoPCEDTKp/d
l0/fN/o7YOhy+8t5Z5SCVPUUijlae8v18KQYbvs3T9QxSF60CM7aCNYcW+BrflecjuKsX2ZG8NF2
0GDNXnHbkaK0DNCHYEB2NMrtc3uMPvP79L56TRRAsOVzp0IgLEBOVJ+H4EnwWdN5hKhI0CzfWa6N
8OtymvkNhFoiwCKrdrtentm00b5+/DeMti17zTxP8qRkV+F0RQMmqwTTyT+yN7eExxBzOL6HE6hY
I+LS4tUKG0q8ejQ+110PL7gPzBY8KyOMEOH4SfPDIKEeDjRfzBC/VvTjewF7HKO3x/6KHzHQBhLu
jPHUw+oOC5qvLtW25Ck2/Qem4wR9+CTSQjEd3acTZFg4yOwF/2inWuHIRaWfh3dPNs7Ju9J4EQbC
QBgtWGUPRmtKHWRAVN6NsfB0m4evhyoTfMzBiDrICc7i4W3a5+2dJv2gJA0fvIT+cfTlwoHfYBZO
UwYiQaZOY/jWCwLYeij7msZ6mXup39x+t7fpAMSW7UM1j9t6V27fSHC6jKKLwzf5jj7eA8UTuqio
ZMaIMRJWlzh5bFtMrkA0q2XNjDtgnDaX/TC7j2F6D4YtdhOQ4Cn8bkJUjXby8o6b1OU3Pbfx1h57
3uAdA3oaQfRR+DDpuO7jA17r779nZrTaRgFvYNfGtA0i6jbft1SzobgYCZhfGHpLLhWaovPNPdV2
usJa+4YeGIOSv95C5fFAQQWhdHlZQJL4bjp/mHSryYA3gWyZDWzKyGk08J58JQ9SCKqHdPIIXocX
07NFNisgp17i5yEFEPROE6Z2Zm/3IRcWlkVFmiePCMOzD437xwy6tsnor9D0u6sAanywnP+YHXzK
Sb4Qpai4Ir3Rlf4FjPCzbRwHDRz/h8OeBdVab2nMxT5Ew2er1/4+zo3+nIEiWeX6g7gyStxNQdQo
eYIw3HG+alh0s1Do6XhhobOl8EVqcZp58ZJnYC9M4KNZhGNqZsmLO8I2nj5iui2xmoLCxpSzzzZV
4+f7Jk6K3XLIwB23OLBbTh/IoCxILHGx6RMCND48Hb10pZZqA3vLTsGOL3mVch4TVAZDzuxwIkfs
9S+jbwvTARLyE7u9t7kyKDNzhwOHWpYzDfgKejXnFyVCk5P1bjNHoIrI+ZMtPsLyulux5TkNOXXw
e76bzehpicusmGBIZu4Tr0+gBdSIeKFzuogtQkEz19CPMSUj6VHVTLz81rwTDFTbi4LjB/gGt1V4
8LZYRqNwcBRfHE67Wu1JLbsAoeO0BB6kiiRf7QLqLY5D8hk4fJguwgIQOGSWkV8gLhsPiA/ygaVB
IlUGEWgkXu6g8EgK5Zr8K1fYP8DjS3J/+S++AzIEDL1/bsgytuZ98k3vIT6YcsLTzlP5yBFruhhe
hxx7/w46gF66C2g/HDbRr/AnJxQIWL8M86G8vHj0yWELYxCbQwkYldKxlluSfIzT8DyRVEZhK0B2
4/QVvzT5+9Cb9Z/RDMU1Fin6TKxFvtYidPyBsfPlXobsnIsQVnlNY5oYeOfAxJHkc/ExpR8R/xof
52oBCIG4HH1MVkilEYueGgOQFBjbP+I5ICKw3AFu1m0Lxoa7yYJ7yR0Exq5w8IVtCJ8Aqo/PTIwp
NV/3d86YdEqs6cb6IcHebuyMPcaCBNdQ1RY2gzJaVuMNnGM4+kYnJt0ZM7XTDyBMlYQmWxU/559r
ql/pu298tOmbH96uBwtFnIZv/HGXj3Gaz/hkFVM1H+qHGK8wjGO4Ji7DWOpl9u42z7dvTXXbMb+D
86TgzoojLsbhNt2ZaLwOXCK5BsdQ8gneOGcRtVJzUvD64q1wAL3kgpRcBmSEWscpidQYzMDH4BqJ
jxCooCN+NjuMVM7YvPKXFRf3LQZLWicR+/NKE+s/GMxOy4ZV9LFaEsKFWuxrUJ+u8NqBznQOdoek
rVmP0b9HFeQ+4Cs/zxDVj6ii1YXU0S0qMjCrmbB2ZOH8IsfIl5NF3JHsObyAuQlSWLgRvQM/D2Kp
ZIWuwjPgdghBkRp6pNk2UheGdxNxXIETGaMyZ+rE0MQY4Dz5YGmLQwcbCIVGtDAM/7ZNCh1HJKih
OB8CWC18ZzwdYirIoPkwLnX2vY+59HTGqtrYXAbxUws0E88/2QzkNlHgi40XrkYj2nXqvzCcbENa
Zd5XhA3Y5KGtZ1v2FmoU6WYojLEIee8x22AGJJVeHGOfupdm+8ukQvzVvKsHyOjCzKqMO5vlcrNs
Qky8Bx/zY8J9gLKx7INRm4HNcEcmTXQ7ub3/m4P1rR1eRIrLO1/ZZxqMkZR9Phi5oyBg+OwivvDM
IEYqiFtg53eFtpT6w5//TuqIyXr0+lXHYdultHtanz8a7JZX8eCyp+4WcNVC1tLOAcEv9LGnO7sZ
yqLfzatn+a86lq3itbjNZJimcMuireywsq+gqveAq3h3NxkzIXwXP44JA09/K+VyzlRWTEQkEIUi
jNaA45nk3zFjvDdy+RczHTToUh9TVLfZs2nA2BZlui9zbB45f7BkAmCxOeD7fNSwo0yYt0MJgUgk
5sq899/XKv8NwgphXeYFVz1D6qJil36GfCJeXLPZwnHAOyQSB3qggtukuKlLQqU8EZjmQyduI3GE
bSJWlDiQTybUMnNp0CUEGmI5PTh1mliXKPp1m+4hled2b8kH8NcukG7OrErkx00ZWEvIq3SObNYy
yoyQVPFnCkrqQqoZZszOh08vtAxaQRu3T++jyYVR2CGnI6Z8awpoiUxkYuNhkIhjLa9ATy/JyV/n
32xVhmInmjx6Ei6ufOVI20arLFlhchrSWVkf3p7E0EhonbitiS2J/JcYd/WNuOFC0p3LuBrh/7Jv
pNM+Bh54QXIzZYom3h89WvOW2TSq4XPHE+BqG5Oh2hovACkWkYZRkYm3qdhdULCuiNmSP/rn79A1
+wFCUkbZowl0S00zPTugl+N7B7hFduilSueEY9wX8TmxFq2Y/ycmb4CmXZHvsqytZWk2rCjT/ov3
LPQXqqyB+ZPCYz+Z4mYAjkcV/H+c3eXfty8VU8VCZgBSfaYBB4mTX7QVzPH5kD+XCAJE+agAhQN9
pA5PYTunZQGTxFIAawT+kjo6hen0aGG/7Et7nWLwJ1w7eOr8A0doFXV0i0jZP5PUoLkAlGKxDFnK
7khVSWQSrsvlnKUxHIwGdM1iYEf21lbchUZim3PSJhzNOQemJPRYE7lGps1POuGq/ktQl6yg1BxJ
I/B1pHWSZv08zqesUFaDOFocxePHF4ceVkTIknqjDZJYQLbQJls3/TsNLM8nfbwMurmPECkQoUmq
bDfomDm/vi6JDWyChCPTrUopBCKypSJZgDOfKWy6v2qM81yGAvJLqhopxR68mtgGy34FpsM00SzA
CRAUmV3MNOQEQLxBzfGxxDj1x9nBSo/gCrH2om6iIVq0o1byGnC4rGmeFnJ6znh4pbigaPoZyPqg
MP/KDPhbvE6LAuhjpcOKfkRKltDfGZRXJKAuWDMcMlJ6cEVdO+YAMW8r+ks840a41Z8N4hskPLph
YiMnlIKJINni/SAVlziWHfVQ8kw/BBH0qG54mOGyQHzGD05okJXcMcFjwbi4SmSUVfpiRQLaBDyo
Y9iBbY+gXvRnz1hWDCx0i6JwQemYSFW0iCxOLyAzgRCwjMIgii3CHE0scAtqXTl0gFl6oEFHlooA
WXLK7HFUFJ/Necw6kl3hsjqOLyyjzBr9vg5IKB6VcqfF5OS3E6+ow9lfASr0h932xTZbzDCl5WSz
x8uap5sVwct57BdLsZHiu9lFJLmTfYT6miW4F+sR2RRksxGbJTo0tiB2+JUYTsmRLIbg2w67Hce2
7OuTf+QI2cnEi0k8v/7lYohNmCwxQDspSoVgUho19u9yu3FFZhU2ZBZOkSF3ZMK9ojQWnxR+iOBS
XBLBqq/yvgXDEj85FNZ8Rim8xReaRpyv0XPxD98pPqDMKwAFwGGqkRTVwrwgBIEqjA3JanIZBIUU
MHBAnsJK0hWySWUiaXubJT+G1AnuGzdfXOTXem90Mylpb2IID8VG8ry5YTKhwF9SitCGByQDMimo
lrzqaisLwZ2MKMY5Gwa8za0E804mrgmHKNA0eDKEQ4EOytWRVclz+6vjOXfljuCbbvBpeCwFOROR
6UhsELlJukt+E3fqX+5276TXbIcagAKSPJQCm15udJlvM15mdNCcKAvg3HP8CeSJLyutuwaV7W2u
cW1+0dAEnaSXZJMuMLx7mbHu00Pbra/Oc0kT9A2eLz5XtkYTh6vJZwsN6GZD2ECHxcDEe83TQF29
ifq+7c9/jAKi97BJR05Mm9HbP5mDQWF+wcY0055eIi2/cjYRZzRTZgourXPm3m2Yz0BVA2aR7Nx9
IIElcDG0lxwmAzzFm3WdHwkT/R4abh+LUvB8VOdn3W0yRgOb9SuytnDwUbnVpurc98fIUvGYebKt
44EAatWwTnj2FVbB3/oY9WEd1rl9nw38CTstyU4NbaKY2bxkGqGPODR2sM+iXAWYuoUwuIBCOsZS
xop1zKBd0T+ATE2O/WKZOmc0vsxBx/kK1Rp/pBhAUKee/hSUo6mSVn1tR69ST0l7Cc8zBr3N3Bh4
XaGkXNHT4mcMEv+y0fmjQ8ck4mForadOihqUG3UK+V47tXBSCc5ffU3L1TKa5nCwP0HuxHr7ayOZ
aFEujTMA5T3kSliqAxx4opPBpPvsozF5BH/qtLhifxLc3SLJLSirBazWb1d/E1ehvFk5k+eFUJSb
j+J3dRn35hVGJMVGPTxVnRGs3lk8TeyrSAGLryxNNyNxVxIX03hZuQzs8ErIXzbERkyjBi7Kf6gG
erZZF5P74tIM0OvHyzes0KiAecbQsmO+VONDxkAEK+Op4yUCZ0bPps99F5YwY8DczQc2f6eLX4QS
FzNYnqjZz5BPnh5iJV4Yu4zvda+SnTUYZjMskE+asjZ7TJgKInGMplfdw+dXDDkuFAGtQ/Prtr5x
DzI74qzTEYl3c3mvWUhfCITc86bdv4oXwT1YF8kL26hsvC4X1RmiLwLcYffq389Bkya6rV8q+41m
ganuOTiCEl0Bf6Ibp9kTq86+frwNP4yftAxbkuvy/WDLaU76EAe6XZ8ItSa9fIbHB9//LLWgE9UW
ybh20/4ATi0+3pO89Mr6eBkU10HYiwbh08QRBCM1cf98mtRe/D9EEnglYgtdQi3pRf1IghwZrxHm
+IUj5+UohYtDN+km67Ek7zbtsgaSkh90wrlMCR8GjcTbEsczZp96C+Jv1E4+3htjMHlFgv1Yr2r4
9QCy3Pfi5JasAZh5YZv8suMmUNXM6DVnrYfXgG/SLbeKgsgDa2tF1YsasX+u35nzUK0YWX6ojBOo
StRSrO/Zgd48gznPezxdjPQ9Pq/NnB3yFGTldvDYNNarkr0W7iSThRscdn4x0yXUuVPH50ZybTnf
Yc5217Raa+ctZE0YmzVRW01dmHpELt5R8pF+KF1Jj/xuvE2GkAvaUE9FGDi+brCKOWCbBr5o3/9u
PYcRdPsNbelp3Z72eTB/3Bd/BUyYZoBqsNf+y65xCt/tU+366SxrNwg1vpZaPggzHC6O04JNzG1z
n5sGji/dr7secxueV/+x+FZTXn/doBgtfTedrq0ejlVkAqQB9oZUqyDtpDI8HPVtrKMeDM2DWDu0
EhXN1nlz+8yrEl2rnfEgqEbeiNXbrtcZsRY/ufkcjDvsnqi5Gqr7Kq0BMmyxoytuw/5AQwl4/+sV
yRnkIDvMv/an67fOH7gLkkjwIuXmr22L+wx6Bm0OgXr1gTSftFJTDUsTRcNFHiV9OD1gwU9DRU9t
muvoEWAUXh71E+mPD4NntdKhfYjTXCwEAnQ8AQADAqnLrMQmlssEVHR2Fy8pvVYTsSqj8Dpx8n8x
WcDfb9WKMnH0sqs/LiqGcI6Yd530+QMUFPOCO0Se4QYsU/KlWYwWFhRrTCp4JHhqerDOlKm4s7TD
Ct0jPlemOk2DO1AEilwo7khMTnqzdlF5sZefDGp1Dl80Cmkwl7W3sPesNv73jmPYjZNv0vwF/M5J
DYBNGf7Bke/CGuxNXJt2SPzsikMQN8YS0NceZtv+DrGjQNLU6f5j736BnWkgeLic1s36bDGaxOPl
3jHa1G0cCtD9Dax1wLkHQ/F07HM+MoC2W5QPy3T6cxo1Ua1gBjptAT28tS/WeRXKV7tTaAyQ8aLA
wpFR+Zzfk3ud6c+uP7j7BGqzn3LnkOooduGQkV1HKkauJkyfFx+DaZhebv9iLc6DddTXVHjvXY9/
209oM3V07uvvRRMQepUvyEF2zjPURIQKo5bmV1OnL5IElhyDtfnHEzc5HHVs2Y7E6XItTAq3P4Yp
HaDQYSbBtgz007c7/Bd3m4dARbD2ICqxYzXNFq08YQ4OJD+r1J8w+JhFq94D24hBcpoUKDg3bbY4
UW3eSFJsjZVpx+iMO+PioEwB2e9/ddTm2EVSOhxsUgZgGAgspQ9E+VrAU7gnb7uMPoqB720CN9x7
jhvhyT/5hFDi/rRpXU2L0v8CV5mhPgjQ28wG7rNrvpm3rRBU5Q/4A+SP0dqzZCGvqobQqzimuBx3
HRpW3XeQBFyNFzbq6YN/sVjX9Fz6e5JbN6uFK1cVlck3TBd9/+p9p0UC72nfgrSV9PzHuFx199W4
uf+E05slf6/nP210ndoGwMh+UZC5FzRRldWJTgGOik3cKsljX3TGadBwlY14e47seZ+DGUMv4xSL
68ZlUlu11fVuhKD2rY/dt97uLX6OFK+alA/IkfLbVrCpg6PfCiq3hXoGi/fJ0e85mZlbT2iSCqGL
Vsd/faTEMEW60gc9a2A8/tSzj1l+EzVu4f7sk5rZJb8Vbj8Id3Fy0Hc/GTAsl1ALg3WKXhlwU0RJ
qEAHZy0jFQ0iTxfvswSFOo2dNIkH6iVcNTfIG7xsVYbnpDEvp7gpkA9rZ8klysfHVUOsCiQKowyR
k0S13/Jz6KGXcbk/If0D0HHge3EoY32mo14QHxWOhkl3jyin5aQYYM1bDl9MWj5WTAgYZNSRW20m
KFM+lbP5mEPPeWuJgFJjZzoFRkxAXOFvo0/JnHypiuz2w+CG5+yBbrJhrZGeyicUwBrXFYC6uAFW
p6IVU3QNNyfx5yw0Ebj8UpplBCR/tKFuSwYuIBThY7t3UgGLGCqByCR9GB3mcWy3WKXzFIvODXIf
1xTlGBC1rgdzGyQE+GP4ckZ7QJiaJNnjJptRBdQaJnbzF+XCBxtP+MdMhYiOb+poTrIRTDnT2WAi
ZBRe38qX1eRrijKN1SYx8bxL5lFiL7McMjR6G0CasvH+8x4Xv9TSbNrszKmLBdDvGnQ0PCe/Nm/C
ZtCEEdpPoNrX5tQgbMb2E6uSpTe8EAUR9MfzwFvrD6fiIusbzVzGQEQSPzXQAUOGT94tjCyo0pQw
HKH8MEqhp0k/w8bAVh70mX6tNWLg5xigiM4OtHfDTgIzEzIq1EDokdZUSF7CruVQ+bOXy+GUG/bP
CkfQWe6UP+VI4UP+7Og/HtY8kD1BRgWmnRfmPOCBWoLjfk12WRspjIMSWQYStQYaq/yEYVjksMwK
HWqhrG/S09/AkpktwGKP1DFwS7uwy/DoXafZXokPZ7s/bKPOcAbEtwkuSc6dvnt4Ila7zzMbvR3R
gQjRiRCcr4dvIP0HcD6e/s43/sSS3KNYwCgIfoSrfw76YSfxu1ovxAUORuos+cY8o1vg8YXipJt0
2PLuMwG28WLB772rYYS/HlaQwQTWSAQNLy3/inZLlffuMkBY64TtkJi8Z4rTdXmlBPU2IGqCTRA4
O0IYe8g/3CaPy9O3WJVcgnECy/DB3AJxNx+GB3z+L3MUdwho4O/5YCk8YWR5xKy5pAGhwnX4Qsoz
fLKYbaB7OtMPXW2HBBet4jTtW0pcQkxhr5Bnm2YFB6LP9BVC101odXh6bqziFJLsK4GCW+g7GdcQ
pak/fOWK4Z22Htb+e/vmJxyTPGphwSjZp6V+9V7D2pVgvp6DowO0Gpi7T/tGJEOpkyO+KRCxIbU+
cI/I1FuzdfFeQjo1AmVQ9l3tPqMwjq0TEvITasGIPg5PIQxMrtPWXBLH8UQwZY8pbJq8uymK2NLu
+58hkk3rFqFnZ4tL4bsz6sIzpaY3XhasljVdKHU1u97ZfES5BWdVdl/6PMZmcX90khW3UjEZwfUx
jx6KzjW6Imk+Y5U673YM8f2AIr1VmDUNCjTou+MUYxskWpndpYqJKwdzGpK0p5dxwTB22eFs2GZ7
+PVHk592iV5hmUD1r4CikUvv2vDjs3Cg2Nmbm0ehu83AmhStxCc15Sq8cfIBIYGNipPK4YzHHHeh
GXdd7gRsGfcknGnFei0lgaH5Zp6FvwC2BTlXbz2UxBjEaax28ZpZf7XnsrQ6qwIHKnnHPdBP+9wx
0u3rzWs1yX6/m/5xqu5wopn2TfIXwwEP0hEXpylq31DSIJHow2RwQe9AbVjGjAdTS1bRmS8fbZjT
MhCWcwiLgV3SH6mFpkzaMfmVSFb9Wowp1iY89RjaIULQb9wiV7E36oySzVUzOVTsROiHH4PZ50wm
FigDH0/tcLK4YKlV7Kcb74AzSxqlHDFTmMwYADZgiMO24wGHDCCtOncSfwCuBcN288D9sIpp7fA7
bLb85v5mdNEdyh4V4A02lEpcfLR6f+lkngetP9ne2rYi/SFb/QPvyCWTLjbsp/60L5ZHZItEUve1
Lpnp5tnpWzxYjH9gVc78mexcBFIwIeHB/WWr63fGGugRmCGMPhrguMJwAKARoIuiz5Y9miyE7hDe
SM/d42+OVRQB96OL/l62hz2g/9L5mxNIxYxrtD9agqDDi/3h8qDuIlUluqWHU+u7q1MI57wcTvns
AXRp4sor8QsucP8PJgVnAHoU8daknm6FlrPd3gWqI8jAA59lWA0ObL2HMAss/J2YSq+6MA16XgeQ
h7+gjN81SruHWYPA3sC5viQJS2BuNwrhRuHKQQA4hg+MwAcUqZJh8XW3kaCYN0/MmS+r3+gvwcIX
NIu25bZfMwTqx7n+N4ItDpILPQcb+z0mmgAldDLtUCoe0mv2HFexqTsO+TGOoWOvJPtjkhhjnWXB
sIuHftdeop+Hg+z4bc3hODizwcpeaoAuP0xmqFgI+D6TP05byCLYK5jB28LKBRt0jjUZ7shVBqK1
yAbiTslwzbLIK064rcRj6TWCbtmQe/C6ugw3XRfV70cD5GLkkEBUh7fVHRXAvjZToV0Ln3jhY/dg
7V997a8dpu7aqiyqTbAFQt/FMwCCXaT9ic+7On3C8GHLQ25C+2czTO3D9QWGH0kwkawIybJqoc0h
IewILmZ3mDhhg+fhHMBx0tDGGxYvx3eg0kKupejw2OwKfTh2dJYpZ8WScXTimDSKjEqYhDueRgtD
i0t11HZxW4PHCidDaGw4A3Gz7xDjGYIzhpepN/v94uvJSY4rLjaOVMmYCLh4hGlz0rNA9v4EftFs
yTFgMPOx+uHRpdslv0Z4GkYoAH5lSiapfPYti5OBb+E8aAOfSHhgfAtGpwd6G40s0xzbFYXmUdcs
DVsDfg77srGkzsDrgGpkNIIFp20Zkn+MyHozfodLaKON0E0PQ/klIgdi8YhosqYN9o4jg2vE/Jhz
Hsb49jGZNX58hfF1D3YXvznQfiCi1MMHikdOrHFuHA6cciGTTBPjHOvMIR8qBofbWE6slkPWfBBg
1i3TpSxKQeqZTzGJNxuG+QvtyjD6TS0O0MOMi7lLDlTP1Gs/NsPAgLcQnqdI2ikLImhYwy6UWo4V
9tI0cnQPC2+quOVG9y7WuGTR2sRlaC8eLloXTayXtFjz8JSw6NCoxTDyYDW8td7oH92ib0Ix/MJP
FNwgY57ND3aeurx5bIBacn4aU9PEfU2bs4MwSEEviIQTCXA4+lPJbWBj+rOh0+pYgzPhw/lkIBD6
EeoQf20yujNOEd4rGlX7HOVevmKGrY/ip27aExmkMG2d9t3uSDOptvs/XwLnMCZL62ixEcrqEVkZ
twnvpkRJss11dscqClWhOUetEFNRw0S2aY7ZEj46y/vEoytwRlOnM+7int/jnm9gVzX1jbRoBEAd
TsZBSscdlSZvRJJCZIeE3S2XjalDk18NRhlMl5h07VUdYfueD88YqL2VayBhWzTrHTKunkAlJXbq
bZpzVl7wwiiB7sseILOgWRmVM9XDjGK5kdMM6Raj9+Rsc5KxAV0s3orAyjWqkotBt8Gq1zTPHD8/
mp4uxFsHMkHCE+jh9Crv/sbZUtpjkFtJspReX4wwZV4zkZHIaguTwz/quJIQmHgxkcmOB0jnGaCM
foAK+1bIxmFNZNLFccOvryu7cktXf0355GO0Wf1wW9n9r5N1CfsE7tWLQKLT8EvgMFYyMLNkvtix
7+bAubL9lXrV0OvkiGNFCA4l+UUwYT+LM6bNcMH6NsHWWP/DZcE2LO1CB5U1UWCRg6kcY0KJR5lU
GIOF13HB6PXCcCuHzbIXf52rRR7L5MQY7R5+t8hdUWB4I9sEzhgfL5o+fRssfjAPezllL0a7l9C4
Qauj99VMMnEvCfm8E5nPteDTfa1RDK1Rkykh/vCM+V5MKGVwSfgco0dr0pxDC4DbifB5z17I61Bo
lvo4NXRKcXC6nz6mBQMQ+mAVDHliJd3Y86gaYvZMLqsnmndIJDgyax5mI8DJ7OTswaIgu7KBAxoy
/eQiQf+4MjJl9ERlGuZurDFhZcDEuA++KZop5E6oy1dRwXPEjghzx5znugssKJkzP2f5py87/h/g
tBnM93s+sd7j9BTH/dQEwIqXFLmmyaXWxTj1P5bOa0lxbImiX0QEHvEq7xHC80IAhffefP2sTU/0
nTs93VUFSEfnZO7cJjFgi7VcTfcJ+FBR0CISMf4MX8NzX3FZcw9h78E+OqqyIH9orbJ8zSnkGjIJ
tZ3/WmsciaxP9xUc3LBXd88hrsN8VCcz1eiaU6zlSOBGXAcqYvlQkf4iTq0otLBVOvOwqGbSfRoN
sFajt6+7hss3jdZmfXa1LM6QMmRK025zGjbNWUKDUsbLyxt4Xe33Dl/wdMiodt3LtOTCgdOYMmDY
H+s7//0DasfL7dNDALlyl9F+l5y1n047YUegiI2IkeY/84j2K3ikgzZt7YAk+80dghwVE3dx+e89
y+DsdcLeFqOw1IPHvrZaMAYCWOhinY8DtndNwr+2e4Ca2EoKSlu2W/kijolDVZ9PP6x/ld1Cu+zy
MVQ0xkJvHvi2XmJUiA6fxzA/drydYtpC5GSN/b0Yn/7e6dYHSsd5C8MYtpAjre82aWOwOGhkzT8O
ifwWNUbKH29mdXleUcTLDiUlz1OtEfs5sDIOGhxzSxo6gBdZ+8k8jJOK/4PSxfnHnohAfHbz9Tey
EqUt9k+R7W91LOE+godkLYPaI2ngrwSHGcTS5xjEmeiYLH9GNluPoxPpD3l+7YhXW+r5uERt2uII
Dh6nm6oG/DnNaovV5gWbpC5Cjc3NY+gaUPTyu5zD5bfpwvxgle562jtQpTNI5/GXroOCeZ5xwUTp
ZQfA8a3ZLYFT7Aer3saZffqyLEDW0OUnsFHCVjFIPMmhE4jODQHZh4Bi8TeQiJTqUYTeQrnsBWs7
hx/e2rbgjmFHwDge4i0MIZ0N7EUTpHmEPkRNSu561iSRyrBzUQQg2E+YJlN/Z4stCjcLCktodXQP
YmwIzSulvgrwtXvo8fbhA5GrAKFkz0qCMe7OMA1IJ6GSHSA5YBgUP6Hkn4NH/5A/Y5FZK1A5Awwj
g3V2IApblLQGA2lj6W78FcW5ODQ6u8RuhUR4g2/G8Ab9R5nJ9MfZ/iEvCi6pvqvKBL7V2kUNd8M/
s++aM2Tfgf3L/3f5ZjgtAYcdIRocL+PfPJ5pvEenEfCKrSCLAdn2fh3oCkOZhzVaWZzA2Ek5WYEB
BTeW3c85UqwpSR6yjjUYSMJ79+7e8hFRlCK57Q+E2AlqDJ2nI4PwCU/ptV83s5vLpTV+hKVsxyn+
hnw+mAOwk6nzQH06CqEgEmVgzuG6s69WXexmGGIcvY7jDOr2gF2mh3+yABK6SdhUYGo5Nr469Tgu
UVJQgsc/52STTktsu617RH7AHumRkmiVIgI1jphNiAqxakPJg6qBiwIeZuyruo2Qh8wZhmCA1l3S
qH8pRb8YoGNfVQHy7zZ9yu53xdT+iKvwj5shrnEfgzogEQVhDvdBMeT8Tbv54hzdfVwpc6r6v7Nf
7AD6AYf7iorfIWJXtWLxB9j2s7XjSSv8U1wxD3LM1c+49JwR/lz/Vg2c54uc9O6jORqYtH+ULihG
Qh4uHgB1nCsuBjwm6HDM800OpgSZFe8Iks9ifowKVGhkKZMbDsCXU8q+YWU6XsoUwbFGgJhqlflV
pYTzrfbH+1v2ymw2lNTYB1wB2OXpA6/SSsMREUixbLd9sbEIMAu5C1nGRGwQZ2cnw/iyFXuxKaAy
5yQlqSokS8Sly+FNS4VF1QIFTwqqF4T136PLQIQJ1hcHvUlL64B9XukezsiD7MrK1ZnOPJmD9h/x
HfCEfoP9edyE16qIT7COLfhgROG73AOOYE7XoYgP4TdzQrxtjh9YVO4H0P0FGZ15Wyr6jvRidIVY
mLAvuOwq8HQgZmHqPB5XGbNlCupkMsqQRCGsTFC4Z/9U4KKYEeiySZrpCTkJ76TQQv8CbbdLWcwB
LjrQ24T1YQbwyaAi8nLsWjkNUZ5/UcMZbT7D7HcJ1CgR8RoDwFsOE0OFn49SBIeOE3PBcN5n8YtL
F7JHW7R1rBQ6IBpnvJzdrGG9cxXazPh4Vs+mRzbagjDbSsiqitHnslEt6IH3MAfZGlnxFBQUCL8x
YdEdvWHRTjmXnYzgvAP3CasfiIYLrazdGFoYSX3mHNEab0upVFTTbNyCHX4dnpNOL+40HQllHsVW
GFqcQxipkX9jggx+0EuEkhaP4vmco/ZITjHAgdcKuLHu7EKin8hcXKfxWDMOsasJKnbHMMg+ULCg
J7kAWbaOdA5UYCGzffG3HuzkIRobaVDHXxb9L4x9DHGNuor9oUV0LGeaQMqy3esg/kAUzXpIhqTr
cN5DUqvx6xUOk4dzjD9Iwp5wpDluWoG6mt8dYfTrxLEc72I9VxRew4QViaTtd8CVRM5NLn0wFN+6
UbOgGulJP4y/F1uM6lefpvxuUyHDyCYBFZIfpHspLaDotqOIWhWOHDiG+lVOae4uQzE/FOWezUXr
vI7jkD4dsA4kvsS+/IjKY/UKZ7EJfajWljtjQwfe4fTlWFBTQa+T5VV7EeSBC3P4BOiYwMh++hTN
0BF1TsLofqG6y38XvwXZ8gXcRw+pUFOeGBKx1QoWfoQ6hoTmwmOhUD9RS6dcFfYujGTUcZGvhbGE
zS6h5rQ9tDEpQg7HjRSOTrMLyx7OP3RjanCfe5B8bb68ffZ8VdxQb0D7wG2KrpX6Pu8A3qNkIcOk
HfnL5RIBBJi7j0LMt5f6AfuhIoWvqPc+eBOeY1Qs7ANFKJGsIQfSIbUOugWo3KgeRaMbE9BL9ZAX
cKpJhjY4/p5fUT/6WNsuS4G/hjCM8wDkYn6HYo9zw1KdBfIi9nT7T3dDMskSubtwQeMZ5UJ+Zxdf
eTCXmdYywjoQgIXsmBcKEtmxRRPnxHLYeif02FiMiY2pPgxlJm9ET3YlpROAECiOWg2ZMCN/OpfF
/GJnJHbp587jeNOlK+BsyPWw6OD4FTi4ZPuLvMXRNf6pdyJ46j4+rqrSkDq2eetcBrv/cFbph4ul
AUWTq85Hu9t9fBXbf38FymcUHswLWJeYEqCnhdNIHCsk6VXvyu7YbZUtclV5YtiquhnPgs4KoTdd
FRE0N8lCjhe56TkjdUl4YlB+3ICF2hLTt21uJd/dFxvdXbYL7t8PHmn/MSjhoiat7ht67kxBYmwI
GCMhfBjWbO4nQgYFnnIYKjJvznrLWbRa2rDRMlBdhAOxA4kVFmsJjYRtd9TXRZhgcgQqcRiOUfKK
NPfhkhBO7LP0ZjNK/ot1CFvUljs0UC4u/qKBaqPXTgRtmmqQD5sbNvvVKhXLXye/QtHP7qUt9iV7
X/tHzWDswhNIcJlfGexbcM6pcgnEA2lU+JjEAOiWKLsQ4cK+HJadmey0ujy06Ik37a9PpglcXAVh
ybPxFDS9QhtzHJculZQLV86fpOCQYjg6BEWXBxCLXPtNG9EDlH47+5Qi7uuk4E6awUDxBy6kryK+
nNNdHCioCDD0uGm/gp8RitmxGB9PzHieTWJaXHCnq9npN3mwsHlw0HoQnVDH/xr00Y4SAQVSqUgX
0JvQPfNTR8+QB0n83bdrJ+MuO4UnztWckyHo0pmmvw0EzqBQV/ZJ1UwVzGJr9inqw0O+eUStc1M5
kUyOLmGMUrPQRLhdOFXgML9xY8qR6IRmzMNAaYoDSzZyWLlIldJTMKUtWS47YTri6eBBGeBikjo6
m7Lc7AJ1I0TnwNXj0no5RkhHzkML0ZTugAOiwdPIu+RP+UOdZOopxLp4t0Ej5xVyFd/tKox9TWWV
BMmN4BxmMfLGB5Q8X2ubMwONq8OvzPBfNnQffFkAkkaQpiisntSPH+wWPwy+CW18UlA2E54SMFsu
wtNltqJtkXFfQueY0xYBB3hArNs+DfXISWFL82laCUchehvAT64KlmgsiYfrZbD7geIWzLxxXqL0
YbqD+2EDXOyYfBjdL8+MN87td+9jmN/ecXxuX1r3ZORxhQD17FqEH0bJBGqUdgjP9A60V+SJPNV6
PCq+HG5n6p24VYymbyh0RjrluaL4tto1B+wbq0KuvtJGpaEgSjFVfSE0Bi411HHyas19BKBtKezy
yeWQ6SzMc0Ynczjb6WYo/Q7T72N0hc6kShkwCZ6GuENQZhmVLJh2n/Otj4ktTDx9xVngZMCpqpOO
1b2zMFCMGz2SqHhrFMq7LvCQNcfC+hwUl0227rJ3U3b3OlbOOJK3PTPoNk0sSDZyFJRasIfhqwNl
a6Pvr+wGh/IPLNdA+AS2y5GSoIJDRiMtW40Dbzz7oI/SIZT0G3xDWweojaWwLWBNrjP9K+f1yyp6
RWZpeoTgKzDdslWMwCbjDwzcZjjaUOTYX4YCTzTpNwfJPd/8QHb/pmi9EqHIedE1RIqa/B04kMmL
jnZgSyj6EVAPnzb1QIFND4IJnihDuM8td2xzpPPo6ofWx8WxRExUOKomRKOn+KWRurH+y0iWDbj8
JUqccYLtsoshDZngcuzDt4SzthSoKkAYpflP2UFvGtbRnDKc4+BShrDKgwkFNAuGvZ7qSuRvzlUp
Ku/oA2uc/1hztohOx1Hd+eMk/Fmm70jLAkDSjbi7NyxDpMh/iUAOu4rRzps2lkM8uttDDgfVPMwS
XWnp+CzDIScEprSEiUMiode1I2auuJUMx0N2LYzkuic8DziGcSxgKiEh5Im5RMmfIWWTuvyHStF+
D4oJG0jTuZuMfUy6p39KUIW9WE0CERd3De+Y4xCuRICkOZj2po6e9XlWZ0Msg6KlZNLr/ODx1X4x
aIAiMiXojUAYUxomxkxUwwTPVjx1S0oXKvupU8DibHBms6byjzPClRHfsGezl7DxvNvFv3mTIG3V
FV1qOyJNO+8BWZKmitxTwhvSFIr8Jap2dgOILvfIABle2wjp+chw4imqa2wzKg7Zjq8DDndan4vF
pWOlfJwh4IN3wMNS1n5nh1585d3chahGjBPCh/nlrvE7qylRJL8jQv7U3yeOb9ngb/0IzUlYpByn
0gnh5xQ97CKiR4jjuK/rO+6zaoqgGdfgPTFfdRacwErGDQHlKhYCa1YPvfv6h71oD6R0bQ0Rip4G
ewuVWlKHwiG1KoOm5E4oACDw5YqDJ159d2pY3HRDRkqfTjXGRLscl2N8JdPSdAvmpR6WWUFEJcjq
/VXdeyY9KjxYpAe2uBnQErt/t84FvXhdFpWm81RLOOGDONMGzB9u9jvWWNmqkR8Wzq38NOJtq5Z0
wcGglmRs1N2ZokaRvRT44Q2uOc4AqHN1HSUILrl17MZl5aNlWKNO73ZJNGVyQQY2crjfM391VWWq
2jhmbgsAquF4Mt5WOd7djOkoKf/kmv3+dc0URBxleoTZwxAfS9yNAXrNbQWgz/8qmmaed2tUPFs7
1wsxsOEbtDj4sfeO9mjCMzinaRHVZ1JmLbosjokH7LQ6gDYBtuC3k3tzjWyYTf+ivGF/dm7uhcm6
khiZYyPORvoU4t6xg03zZDf7NRCMgPemWYKtfYaLXfKInuBFJh3gINIb96v45gwn7cO0HOKnjw69
YhbTf6U9jzcejsxBkotwG2SkA/MSx4sFclLp7/DZ/HU6Eg5yMtKeDrwFTwGfJMgyKNJcJfJYS1+z
CCMbEms4gM0tgpgaNc14DHNPjVUE4hbBqwzQLILXOnonB7s6A1V9mWsqHHGsQLVegRhfZUqwaefQ
OVOZAIRwNDkv26Qm1cOvMhLkCWzpGUHdBaoT+pJcI+QaVB135BA4eggJQNdEoSm/r3vU0N4J7Ejj
IQmRalDlb999A1wVy0kbiQmNN+k3JbPYUgox3BMwNAMsuggzZ//jWfRIQOTkA7EDGXjZ0FIhcw80
XZQnI2enIoOREN/w85z/Y9xpz1D/hp0S+AfAFQe6v4/KHdisHwjBJY8sr9Zj+HDxazg4F/sF3V6s
4peLzuDG4wDbVNy2Qk/prxCLrfIf0cdwXG92g/gUtkhdPZIuvRdr5es1fhwMyXsv3U8MpdLHjK7k
POH69EQK1NTVAEy0r1alh2Um+W0ptwhFBMRmihwxGwWBZORl4oyBm45klDVaUAvbCvJsuOV3iNcN
r4lPxKWriwPrjIESREjv1GIcugJhIhHCOvQYG1rz2EmLcRHO4AcMHw+IN+oAPCeWWE+DX2B9R2/6
Ch4BF3ICyCUN5xXo35hT8xnSH6eQWSnbsRmn3lO1fidRjYeiQukPzf/KgyQVHmq8djnUgG7CHE1S
qjP0gfA1vQYVFaHXLtgvM6FXWgYcPmysU928Tfd/525zCBalw8/oz25WY3AhterC/tHkZz0AAz5h
UQO7evvAc8WZ2+CL2T7c2kBjqQlVwu/kWNuCYg0qddVn6mHUSWm/hVFYtGrA6WpeKX+5Y7dYrdVg
wa4mDS/XicihRCRJ5rAaJRUxMWRc/Tt1egWnDvAurW2rgtLNEviN5wLCMR6HNk8vv56+gWSlwBaz
sx53Xuq35WnQ8YTjYt7YWXlnWQ2ZMyyjDMIbzLpQ+b7Vlcn/VD5Jlr+O7+4TvWQVczTAGoJEWMHR
k2BkI7wGWyKSS5hc4AXLtcItiqkwEH9g4iNNFYRBxSEF7a245CdDLVgcCF8uxULabw64A5S/X1pf
OTqyXMSikw8gAAaGHtaN90G9GJXHJ19tTDUtIAX6Zpx7vKsXndD6yUbPBDX8cFvqHv4VkGrKV6qJ
Xb9KYdmvtwsd7Y2KlnryEe7UY9e4iiJOO34lPmfXTG5WumRfPBZBjOpcKA0lsNCHJ/KEPPNytYPe
3ADU4qbOSq/0K7pkUaHT3qDwYyEksqhQl8Pxic6Uled90L/PziOZ3glr07FUDQvzbVZiML6B4rPy
Dd79IS/C506ZJxvLiouL9Wt6SVf+jBHr175iEkS5yfiMwos15HRrg4f38l4JdjoRrlfjm/XIsZtB
FC9l4wtK+5lurG413dltrKnxHmssJsYtRL9EuX9xJSxMzxFoFSd/C3lQXEPhiopYmxMrpkl5P0Df
D197j6Eh8INHE1Zz6MME0V/7GiMqeuzcH6C+ck4Blu02/pDuif/62Li3ONtoEu2dS3bH8PbFIA/O
P5vl9AnY/7aMDlyXDVtqiR9e8ppjOo2iW6al074AjyJbWY8YOQ4mMLcAyIEGZ209g1p8BHlncfMm
1wOhOWUIBTQkX2/iSxmigPcqFByR/yu86SdUh2eorZJ2hWcN7rMPInKgM9nHF+yQxM45xlWvMt9M
X9aXduRGUNnFMXp9wv+cM+2Emsaa+YCaEODHDIjBo+M8lk8aD2pnmpE6VXShI/fAF7wuMkFeP/B8
4z9lSlq3ztmKpczbfwav6cYv2VxylpGszTVm2vlF/rQC4OiC31ytEMaqqICinDTtF54c1fTxq4T6
EU4fTf/KoQ2Sar3nAts+tFJIA5CFsuRrtPwVPPTrPblzYHwbQN6ig3rwPFcCgNC9t2rJRIRKz4BA
OcKOv7wieMXG8CCik42iOj8AL05ague/DuTXB1Akovo+0OZroY+7F9gpxohaCKQJtg1syUwj1pf/
GEBwBRYJINzCTiF/FZrwc6vajC6afo3IQabpagRlGVNoIUR2tI1QEqsQI0CA9ktzaQ3i6vRSSoUr
lbmOkOA0DmI4Yf1rXs5xE7+w96gf6WmTYJZeGrBYPLHPiDM3nS/wMxUk0h0/49v0zkiwQc14fViF
DruHtnQNC1Usl9w7YAROITWUeHuQqjsWcKeUU6PIAKNGUX51C2w9oKICQ4sMRQA7dbsbFPQlzM3i
F9Hh4S5tINLFr4xu8vExIX9c4X/9QNFT+pge0jpG70Xr1mevYCPAgYhyEqwK7W+3yWRxg4kyn13g
qlKH1BlJ6D7xfmp/5puQIPxb2GcrG29w9G+xv77tn/GaIzMA0RG7JaZulKo6rIEEVs4b7aqOR/ow
OKz/tisu5q+LxYT7t4jwFiTY8QqWTH0OWEruAdvFKdklBkkH7mxMm4dAFc8w2l/8Ad6YQI3mA4+d
fT1a+Vhy2u/43j1nzEfpRkkatC+9ygC48V2CzlWakfnETBkmX4PSZiMIwaIwqqUo8xqOqosCbxZw
EgE38xxYSgMMpOG9QHtyLz0GSO6uzXBO3L2qDSCBPYZO1kTuJxh/NextFX7GFvkWOYnGxK3u/VVC
GC+8pFWEpuaSH7NLfuJX4dcONNyGK/11CYCQygEtOuenDgMZV/zE6bqaVO+CZOjd9U7UfMPCkQkj
57zQUvkiiK527NQGp/arh8L4gPv+GhfRzqGNxV7917TgTgdc38JzcnxD7FOV7HybHfJtVsPScUeP
r90/vBKv2S25u7Q23Hf33YnHYbW8sHAnXmO4QkLU/xC0hxtvvsv32T3Q/Pv9pHLh7zhTWCUuO/kp
L/LzKW68NYRnpf/iTI/dmS7U+NRGfE6lsgd6P/Pu7rRUm+jaefQAn2ZqVih9DP4YUCFouMU+tqli
FEsS36BwoBg6ZwZmVHonZUwlz0BaeNL8JuSP9DMtW/ubbSw/ToVxZvc13WaPg8CWdp1t9MNqLtEo
kwGhu7e2Aww1TvRn3qqLopNZHMI5Y09tV6ixxCpMz8VqYNrKKPbQa6RY9fJEG8Hk7zjYDrw82+J7
jeWyOc9r6K22IttkxWDekPva82zV4+Jf1d6BpmbnqJJOugifkQY5d5Iv2NCMUQMACj4x0jUZA4q9
gKUu1ZrPLHvdoVHuMLBZoPzGDwVxOa8sG7hnCd+7QzKhzdhSXJHFRwYJy4BFcnH2AEI3606l/KBR
BPasCf2Mn3h66RqWGX5NxuBVPidLC/stZ1M3V/kVHF1986TNbbcqkFo57sH4cs4cedHAALFr7Flf
exIyyMIl/+DV8tmOiSjkATouSvt44xQZO+1Ahz/ULWsKj89yPJurzM4a9LDX+GnPTgT0Am1eGKEN
shkVlEfAEMxQTbVpnkD88lZliD1qAWLhwzXiUlqwZjW6VAW6MtiGWJNV//hzNLt35+EK0xCHGctV
9hsAHG3BR6gFFvB5tkt2XpZlNxu/73PNJEadtwaymFHlomxNaIIRPjoeBCearXoA5EujRxJjN8XB
u6UJGAh7vfXEzjvtKViQKeMtoI6lt8CPDgZ6IRkJfSCaiThGeDZbD/ins6J8hudCdTEHvL2DBGox
ZeovadF6IXE6dDggk0SDEQCAF5Kk4Ag2GMLDgBQN6hIAN3/MQeXgwCYWU/JFGYSpcvyhczcYPYeX
HttrUMbEppSzDg2Q2htfN9+hTwe3BS1i6RZ7QN7RvGLNd5isGqyo8wCGeYE43yKo5F/9r+msZ0iG
68FAFQwsjfmCLTiXDczFnl9RU19gX9vlVnYEtkWmuSikXOcMhPhlZ3P2KPpBNUmn7oVQlsEzJCQU
JtWUJgwPL6d9hl2GKVc14nKu6aNolZSxWB6CfZfCNf786LqhL7/mgAZsibzs50L/Wq6Tx/QoeAeU
AhU+Hm8SyvRxQPvikROz6/E8wbPY8Gb4pDd1Nzyhu+SS1Aaf3t69sXBxvWXDef12cQ3rdxZWrBuL
x1JabyQHXTL9+lX3jQOeW1uSUb/JpCkoNZDx7lF7724scMpSec4jCK0OSz/x18P+hu+w2nmGN7vU
BuujQ6SFhUIkThoRm9SUmmzANUWUi8qatFwg8XgTP1yE7usUohnuhg2YFt9fxVjzatSyRdJ9CTw7
4ky4yW40o7jE7X41PsYK2cuptwGIOCaT1pjBF6icikSxgaF9g53tRZl10QHaCMNKWqRuyRth0F0K
YYd32n+/afNwH6+m/Qf47MrdwY0Ow9qClDAfrHNadPcp9+bX8cYM8y+Q3WpkGeL+x6q3Pi7cAKYD
qcOoP7y4RTu1YC33pkyLUotchc0fmEV3Yq4jUu7QalCjp8g4yqYYRzFAacoPKPSe4YPOhHpm/g69
UVwLgZaOJnzBeLBBp2mYm+4qk4gDHdobafGk8wYXYYPFXdyp2uffP+RWDRxSXG88vF4G/3/OBhET
6F6jfA/XDoknvd4je/PmHGinnslB5N7/wLKdYBGwaGWIVHCe/gImzxm7dI0i5AvJHWdx/2ZT5+k6
F5MULRwNwtCY3/tQALtXumImQibsJjGcT9ypbc7LiBXVDN9TuJFgvtiC05l8aKxMfA5AZTZd0kdR
FPJAbxDvpdMKakS2CZ6dGNf941Q9OSMl9SPYbDCtrbtWu4ZfeZU5DwHHTnsCRYJtuU2B7vM0MbOu
gzkzwebzIoRGTcEg3j9wBd0zuwASuoKNgmrT2fcQ2Lk4RKDO8V8la2fA5SpdYOUy7Ltxx240V4/4
FNwN4EAoJpdAnOivheWEtsvBlepp4r4yLj9XbD542TFY+NYWED5n44TYxS9IZxjlDwGYmxZcTVAX
Bp4pN3dQSbCJL7uZmbtuyR1qqDj+2ei5Qo01oGiaa5zwNIb9p5qn1MQLib+i4FkssiZ0lUL/iafi
1dpQdWvf+Xp1cq9xzp/f3LNTA7rg6eLV3kvuyS93rTeJtn5zgQYWOKO6RjMKQ1t3qKbw3xt7KUWG
83UU5lFYfuw7OrgKpqNOmsp7lLslnIQlRqSnDBdoIxGfCOxC59rwhTI2gbZBwL7wZ895bVHxGgwS
8YCqL6h8KFCAIFTtqfr7Z50FXN80cdI/kiinf39l0r6lu6SBZxTiXm11iBpRTdp1bwI/tYgXE8SU
tIa+p+gc/742TUpYPNhEL8D/gteQMDoprCnFH1OUX/TjmP0yr37gwY0UZo4cQAN0M1jM6U9R9Vue
a9rU5eqGNImCRcEOYmCgTAuGMEY/ksEBwzfQAM5qZpP856+lIHaVzmB4W37pL5jhv6zoO4elUaRv
vYGlt+5sSErIpHexK2/aWoHed3sfFAjZ4jUZxtm+YzFYeFjVMU5SyW/0fsVfH7LU2GU49WAoRanL
6NKUhzAN348R7XaZHLutYZJQ7K8BGNatW8KGSIEPhADdbc6oFESaeZnNJYGcgEYEYyxcDrB+7/hl
M2QO5TPv5hWHYFhSOS3yLgALVQYA2uSFjQ9QjPucSfDAvnJEV4NcyUEsy4IqScMET2Sp5BnIVDEv
uHJKM94AbuMu3kZPRltj3p3ASjBeeg/hrt0W1/CHlEPN4RNggLWiq1CVeRzkufolXhcsEdpgj+o0
OBHEtTIfKwgkLddYaO53yJOVf0hvYBfyiZ4aXqHzcJJma7+2G61PWOd6s6SdSVIipNIlvNx9LWVV
f0fWNR4yBJ+MN6mWF033B29DdaXjCwb1RBdRULMo+Q4QoekXp64bTSRWL8F5Q7eq8pEMB+Iq5g1a
5026mzZam7TebrRW6TlGbICaTMu36mkBV9vFUG/gHL+WBShRfVw4mTnSvsmFfDOVLOlpr7vEHpSG
lYr1Whrta3xFE2P3oa6Q2cKJ9u2I3lgMhaO93SPj1msshmBLw2q8/QJPbnEP2wl08ys+lZJ9Jmxh
XOyfoNNqLPpAruRCx2MFcc3HfEBCG0YQdr/2lzA6okvqIQ3Nn8aGrRLW1rT/udrSKoFVl5CVWGau
2Ge6qnEqjDL87tCMUc9RjDDpF0mQ9JfWtdOYvRSQ6tJ+Fm0EAOKmQZbIOSytaYeywDpTGi6hGVni
AGg5E7/inXoXrwuTQmgNUjvz8sum406VmNchdHCp+n+Aq5b0wdzspfMDxeWNBOYcgqBWx3j7NwGw
4LJ7YH3hybCqbahdBf8gs3LsXeCuvnDc/ZYYkc6YLfmoZGBv/zAlY/zFFsR7zlVIrINbeLVJ84HK
9SKKXmKXMkcRY4Ui1jpPrDthpkiSh/UsqI2+50pAwmqqBmK3IVCwOdvQutzZ6JzzgPqSkRrmj0Cc
m3Ehx+z+7X9L1nqudnbTADMgnUGgaINbcu9OwkeqYdsm/ywnADQv55jd6Xp5vIAVmLnCFUbczi5r
XdN9DsL/teAFf2x8MtCWxFkuggfzT55fureA0VaZpAEluo68ODtZ14Fh1+PD1m7+30apnRdsUNMz
iVHkAhtA8VYZq8l48snlgnGcNCWpupnip4tJA/myzu8XLaww8CAeQEK3z7h7JGe6GMrYRo+Qtlh4
wVxFhY71N4VtzVm8arA4m1Nij1PwIojNzIG6JeY+g0XOTFZTWU1WwDuBD72sOFp5oqLjiuIDPQCQ
rJwK0hqXOY7GY2zxbTAxESn0t4V82+E3Gibzo0jmxQFyQ2fKpFoUk4WXbSiXiox3pF7QRSGWiLpT
t3fV5eg8xeVhfF+qdP241LsckSPm2JOVXZ7TvWBtBgRCy8r5D40YfqAp91aTI4VifoIBN3IS1LVO
Rt4CZu64DeZ4wX6pqGRQmb/RncEh4fRh/gCkzGnKLgm3RWc2TFX8EC620yMVq00VgyBCeWVWSIVy
IXTFM1qyftLI/CMDmzvfSzIdc4vkAINaN/I3Goc1g9EMD9+BT82sjOIUkYZ19Xo6y7GXhdPDcOPB
DJT3G6w83lNA9+nD0eOkYUTsAxLI0q8SXWi0yJBlvldJMWjT8U/AFRyls1/JVwwihV2ztb847hiY
q4rhZhQzOrQ3d4eby/CkQcmA0M15BaDSKXLkPcL+lcsnmbMcbV5WDoJdbWco8cO04Ynp07GwF6Js
ZRvxuDjNRPM0LGKQgziIQxvjjKkHKRjsb1nsdEJJDWF1LQKPyt8c6I3dgUhc6YYw0W86NHMb/Owb
8Ps/oN5HYOoUY/sWDh0MfxYZpeCyM0kZiDL23IdXNixIkbgD4ddgcWOp5cRM26YUtO8l0qySve+j
4mCE2Dgyo3uMqsAjopuIHUaRw8Vsshy9KrXbN73TMdEvI+zs4aLiEtz8dNb5JUN1ZALvfzEKXk8f
VFpXp9amqBzUEUg0cRNDee8qVKiw+Hr3FZ5Esj0dmIO6yXiy3OTrG2Na/Ae7O3XKxV73ZfRBiNwz
hF95WtEWA0AQabqFfYQXfhU34ZMLuYhSKKp2KOeo59aYbGyQdI8F/Wjurld975k8HLf+xX7Cd3CL
rXdYqjFB4HXKnUpC/ZlX8uIfD7u7iyd8VYgpD7EEDeeBeUv65nw3K2MphT+Up1z90/D4sU9vl57a
Z1Xg7bc2J5imgBp/zwwPVpgDtbOLzQj4U2K1sUDf7ecHcW3xxftaqwUv4IlQdAEtGSdgsnMMy6hx
t2bjhcmU3dy29wOqiuf8jN8KK7ZIN5Tsi/TPjOOu/qRi17uT+DioBuCfBnj1OQKjMAITyNpkHQY4
h72OGA/Wg82iOipnejQOWONVWPLAXAiYB8dBLW+mbAM4xC5W6OP4SdkqJPTn2Ll5IJE4OFKurqC0
dU2XoX0phOJmspNVXyaqjGZDK6TVwNPwGwHxvm2qTZfdwe2CRTOLTPCGdeQo7EGK162D+QUjdbTp
nX/ruoXxrAIbc+/rmezJV5CABFFrA7hJEjWH0gz9JeoVlrAGmFKnI0oYI/YJFIXO5g0rg5/B7pWT
b95CAja0reUnOnR89OLDhDMY3LoFKQHWLiSVxMgY9gc54MkBupDRrXIsZHPu382tdx7cXu5dZYyl
FFy2qMDxIu3kJ9HojJeGE3At4j+GZTLXoFqDLlAlUJBLskom3fJfYcpIPeJ+VZr2+eysIdTD1/Wy
9cTiol+3Vi1f9aAX1Kwi367wI27pX3FUWZmERsjDuOnUiDljL+O/RcSr0rVUvPuSqVTbIFj64tYg
Psl5mC8oY1B5AB5ad5BGAVHRIbK8VjhbaZj1RLvzsk9dRmrxx67PN116G7zV+ozlDAvLRubGS7rY
KsgvXBh87YJmWLhYH/C5fV6xLhKXH7KrgXlOIyTJfm+t09vV5lktVix+Uwqrc3yFyF7Yt4v4ghhu
rVfD7wvLkSJeT892DwBjRVbhh+KTtyDIreLc8wOe9HjX0zHARpVHLxUdQEgfQuu+LXOZLd4X+GdF
SE7pnuVShFdk8J2WkheB7jvZTOFqAhOOKAenSRfnPMd3WAe1C8gchuUr/DxoEHYAVlYd4k9E5pZp
PZNyRAOPNu8ONZDmxvq2on67baTotJkffxR5HcFuGDXBPv3n9EYm38q6uGgDrmB6ZS5HyflAaDSo
VF7BZePc0+LExH8qbXIUN65c0Zf9ikmyODr4fiX4ubjYoUBKuIbhjg+2X8CasI9tY3anIoE6Ad3U
34brsFm1b180hpURSHHFLPH0YluzHnN03q2tfzUvaBReAYnz4yrWVthYIsCa4oixuILLVZyJfFk4
BdjbScH5REUAZFIsgCafK+s5Xs2fWJealcV53ClHpJILVDi0uJLiW5zfxF/DNrUMfzcqTStLfvCl
JfjzgvXXk7uWVggv9M80QWYNSym6b41a68MzQNs2pbwoDw93Z5s3lrvsQRhsl9OaI/sSlDfmNb0d
3E9c+1rF+MXdBleajgBdck4XBiJmkeEGdsVf2wjvXeZAfPsUUvh8l79j2oRNrsnEsuYa/f2fiE63
PpJp95pt/HtcaNXb9KRQKumlAKELZgOUxtxFYkxQ4bNbOSOrCQp9Re4EX/kJev3lKxjoD/ecf+6W
MSwFLNYGGEQPZ3AQVUcyTSUMGFz71DdgAXxJe4JP7v3IEZD+VGvQiKtV1KwN2kjFpWdQtUH8NlsH
2xEjenf8ctbZxWxJE6njH3QIoBF2LgflCpNE7iL4KW0CiNt9Cj+Id9R3jGEVr0Esynn+LDyDgE8w
F6UwpsOym21k9rj4gfdK7mRv/2YVskqq1vlPFIpg5rpjNj31W/RQ45tjoIKRgbRJp+EB/5ps2VUA
Buie0C8VjnyMtwyNCuan92MZ0nNvCUfE0JsHk26Fxu1Kj3kNTjdEVm97lzdd1ItUUVPRSg9OFfoo
gVu45tPSsY0jd3qCvSF4+npzJvMjI7p6995F4A1gFZqUUHSUwGvx86Ea1Pxd+5aQgeKfO/jw0s4z
Q12qz5bkdwal4V/LrQ14Lo78cVrF4m+lhd87Q4jiua26hgCgM/A15EJ77x+d77jEo9fjtWh6gCQ9
j3MTn7Y2uBjYJ55h/qsjkJGnmly+cmyghRwhM3e+OPpFF5f4zsLymFf6gF9Qmss2GJRZ4GDKJywy
T75n6yu46vloF+Na3azLmJE7+0KpjvYYJlTBuwWbv7UPqxREcMQrsXUxFlj7K2pZhucb+zKqRzyb
FdhnyXHMBkWIfW/fnmAi0MLAoNMDd2P+jbJPHLZ9eGptiImHovrCDpH52az33dnn9rLof5O9w7cV
o2tSjAw6LL4pObQ+AyzmWlegk8Gj7uEUVx4cESOT0uBuwxvmUYZbNLHve0M/J/f21NryGtuw1Cs3
KPcXx2P4+GP6eTbXmBEyiC7a16w5wQ0VRmX5AAGmujDq1umNIySzPIjqg20ZF03z8XI+vdO4OXh5
TcA/fiGi0CMEPbFd8isRXyMtZM3HrYJTDr+ru8KxoLMT32ZdEuSg4bFDxHkipjtNdrtGPX9wuo+E
gp5KG7sF/xTKhpseqn2BulSJ3kCmtHx05SWf3gX5Bu5Vd+vRvsF+/o+m81pSXF2W8BMRAcLfyhuM
8A03BFZ4hDACnn59yex95qye2W1oQL/KZGVmXXuCF6qTuzWHU3lnyxZBZ/sYfogoRUaWFYtXw+hz
vtV9VQNC6UPn2tbCHQ7LIhRUuKv+Imxtxu4f4jW+48ak+t9iRVYLBLsD7KZHzcG7+tnPiUcwxbj/
FZcwBWWTuJzs7+YSIhQzVKc9K9ks3R4ei84+SqKz/34wgWb15dm5hl8Siv/oQr95KkS+Yn4oV2v+
tdNhOucBhawxOKLv2PQfIOqbmMnb3ipyq4P6sbwQYU1hwipDj1oMHwKBbKgmNZSk7mSIhHohBmpv
YeJyDTiQIQW9XzRJhBCcb63RpbcLyaBcJ3fXPk8YitD3WJ5DJ1DuUJ1a9EA17gnwS9i7HVjUzuKD
bwpTtAZYN5M3+8YUoGGOmsHOHFU/uD1hig5zELcCCD0vNMhEvxEDDWGX4/G723CAwTGMIiudLz9C
X7hwoOd5rZUo33iigKPQBiEgke8t2V4F4vZJ6htg8lbr9PLJcwmU2+/HdWfzRgFOwGd5x9tnQsBT
qVp3XhK8fmxAWAKxwce3rYoQxM6jDvYuEYUf87PPw3tTfDUSOhmmjxu6+tWk5XVQDCYDIHsNDir4
Bdmr52qP2ETCOJkl0modKqRueI/+4icJ/Q0hNHzULOjO6SLGE0AyeTFUJpeRH44YEzKEwTEC+rAY
1Wcrm5NF1E/cyBfQM9l0zzCVwSrhHaGewWmtLcQThlfTPwMd0CX6tVYqh1ku93fCzchOcZ0EqCWH
2NgeOMNQYeDfaCkU6/YYkvUr2xfCkP6Ogm8OfwAFp1tYlQymzcf+BYl0nskaqQ1VhBqbfZedQK7v
RFpY/ZfAPgMbPZHolrtzMs3LTekl+NOeGdZlzf3FfQ/6nG9dlLbdK4utLpjSAE/M8Idvn9Hjgl61
X6152Fi8AmgCs28Bk6tb0a+FuGs2n6Rgwyqs+NQY9Sn/p/1PSD5Nxv4OvE7N9N79YndFAc5hLvW4
SiI50haInwCHmmPANDMc0VH/0EWW3QljL4COi3n5mdUjrd6qTGH+WpukXZx+uZfI7iieEB69FPLU
K7T5IP152X/mfS1d7DIMwCMfytcfwLdLKCNbdSloEe5h8B2st/5AhatMKBaLEE9QXPFy/+QNBhyR
Y5fTKl+aiP3BwZ4hH1pTSECueD8iAermFRG/xOJQAc+SYv+Un4AUEIcA5NlL/OPJY5ozm+V9MOs2
IiW4RlwebMCopn6SgRN8sr+v3S4h1GHFHeBKdya8f1ylsLBJBJo3ovjsSTVij/9RNdtYx/7e8CS8
WpQtvKFIgBCNTdWQGN2VUBsazxWt5x5YYr42chNyhZXySoL9qK6edFPux6U+YYbFQ4CkuNa4KB5b
kuMQQHvr3qBgf3lOmGaytDr3G50iP/aTYBah9NuGN0YecsBWb/LkvYl4btKEFK1lAZN4+HKCUBP/
9AIBPsXPhWzA+iYpGPGTTbEVNPHpp7zBTxLzXVbcHlh9IFGE0fev/re7H+eA5/Sw3Oww8f7aBFgR
JStE6ebPhYHQSfSQVJ8biR3n6WTv5Tlr4yOZMSVeudNYU1KC/f1cJZCj897aUs6O/AFsvCJiJO/g
AZqLaPe2DaccuSSQqs05oU0X+Qc8AN75qTsXKKm4jY4Jpl09nv8mLzPQZJprjpXtnzaMDddrJoMJ
rcTOOQ+OAx2jn+1o5I8jbemao5PVgipqNwop9qSKw2Mud7lpbFAK4W0TeM6EIo2uvdpK3S6VHi8c
/hJKZL/cYqkEC6FEyVl2jUXeL+I3hicl7wpKjvGXqQgbvNguhJSHjH73gHU5U1evAGzZ4QN/Qehj
rIIw9r28blhFOAAr2EOAGmjnQQnwNovK/SZ5is2FHrAMpsSMCVJiHqO/IhbP99W+lfC2hCXMMSiA
3RrKgtV9VTia/D+GdDvzi12vfqaUkoYyStCAMPnw+EoKB1lfuew4o9+aXZ0dW6et0S31pAOEKX+u
OE86WVjlo3cFM7DB7t46VaNHyK/k5x8hBfqHl2DiwZ7Yz1TzyeKQ3nvfwvCcvxNAjbD0su+04jX7
Pj1gwQaJ/gWxvjE4jMs74EnPXbIqo/1eJmEtN/snOEOwFrQZaD5sBLBkYshlSxAG616K8DepxUAA
b0CtaaluBgDskIuSkCUQI/YCmtfE2ofi4WnSbWAS1K4NH+BG1D2eEX/B7OHZ9eNNXOGZHMlLfL6P
msFh7S7K2Ta8O+Yfa8aCOAIZEE51/cBNSibyKlmrsDOJ5ujILlqxXDLITSwEczjb5D709C4nHYwS
m6XR7kg6vVpUEgOkx1N9Mzc8gIXTrwW3HNDaOXKTCEwCPbG4XZ65hbtiJSjG1yoI25mzsX1Zu68u
NEZ4fKoyvES7JSWFN29lfpF3nPf13cfqnKz3kJ37t2qWPjAs2NcAvbpbCt8sJzDF9ULblwLxAS32
jgx2r1xZlJC0K7D3IHvtvbrThN8OlZe2j33p1mFSvpu14Z4vwejqs1cJ0288SDu8vjZG3v4JljOB
KJBzCSfYekLQt+pLSHAzLoHPGYecD382Yrdq+zuBXdhrAoPSxFLAEjqidAr9Re8QkPDbBIiT3gsL
S3FtrpCmMMBHFNFbSz/HdhKrbmNLh0eqFVZaEJZL23o47wJi1rrQTdx9693fTTZ7j90gpPQCmjH1
tWaLikJwHHccZaCI27pJvzYN8CFOgxcKozejd608Ww5VAV0IJVoA1oCg1WDWTi3JPZS7r+0xwJFY
v+3dA29kOv7z30yQmBnmZ9Wc3ehnts1ZujVgEnNR4FzsrDdkMiZSZhm13GjuN0c3diB4c8NiIQJ+
gNXZmdvE5I5ZAfwl6Inb/LL4qE9+1g2243CsKG76n+7tb+6/e1kKN4T1qt63w9+eMTgBPv19ulWm
OqiRQNXgWeBLn7QkZTXWwDCEC2P46f5CxevDrSFIb+9l0WEJvaFusnnl20n9F2PFzh1TLRjCtLBX
XjtAq3B/7qEUGesl2iTeB5qOHHCGkLCe4AhOFeYuhvQ2XYn7MDdsOHNIgskoXbKANjKmd8i+fQMZ
wkdG9sYUIPXolftGDPxXs09ziwd4183GUAMONIlKlSxem8zXNbtYBtpjTYz14jk5OI+W++yAOQHn
1uxrbu2WleEbmYFVHPyT4+5bVDYQJHaYU8J6mrsX//x38WNY9RefqyiUEAv/oQ5c2X9xYx9K/IPW
C7mImyJpazfdK89nWFvknJVOZfwO0vg9vMHY6KTrpmFf4nS9mxbhEqexbPiwBjARy5QWoD5QZcxn
UHOvcT68D7EgCp7DR6e8aLgH/91p7Lxb7qXhu3MJH715zTuEZZbRvzB8n0/KI1wkkL9fu0WJaEeG
eaXffHiG+aDTbafqOXAwuQFflfBfny8v4SF6oB+u0u4Cd5kL6FgFm85D0B8m4XtcI3NzMMJZQjTw
j0UlczTXOPshqLfkM7g1wIsFG8oh7YFBdgZAYN0fTr3Uo8C/MdKf7HEno/CHQOcz+mrTV3gxU0nI
I2wGwRcOWTgN7p9YIhewV3h70EFD5g/gqgZr3a0kqA1QXAnir1ulHvMkOh8/h1334EzVoM+ccZsB
zyXC3eD5QWJkjtUVNX3JCO//IG5Ku2EEDcjLTSQjT3aHQJQimTBxACm3pURTTtUaNDUGzIi+bPXM
I39xDsIXarjRyRkkOL2LtDjv0DxtCfNNn7Vk8sg7TyRjlqMc5nxhh/nFC0s5jASIfYFXLlope4tw
e6WgMwKaGakVJ5NNMCzxPLG/WMLZ0VwPkI9FwjylBtb8krf9NBwmHd/LnMjv4ePGotLBLfKbiwq3
tYZ3ALMUY8UuRv8/ARxkun7GReUSO/6HbZ8jukCGNpMbTZZGlTisAxl7O/pPoBxJw2CUveQuD2+T
FwFjI+XiY/c72uZ+Iab303VeVFzGMeefqUsVX/oWSZDkLyYqXN+prDSBonDUYVsGXd0Dghcctjnk
T6ZVBMjeoX9vZeNzIHsrcCuAODftYGKHP1bVEi4CSrvHlgXfcj3tCz3sVZbIGHZITCHlM6EWZjWS
jBIUapWVYv9IOiGFv5Yzyn6S5nqwYEC64NUAolbHmgIavv+ZQOeSaZuv2him1h+lbzlooqyQFlvK
hiLiWso+/JYrSL0mDiNHEm61r+x8bHJFWMLReTD7pI7ANYqpt/eltTlCWwJqQFi2iwu0ftLurmII
vQR7eIDz3yhW1w1TUSPgJCiE4jqEjqyNxQNz0A5nDqcANJJHPE0eNNQbrbt42tmYVyKAHNTcl+tf
g8tNS8ZQV+/7ceStPJh1ZfZFM8brwPmblWcVjYhh7Xq7/h2mFBw5DalfGZM6DHMvkLWOw6IrnP3R
F8T8llcDD8HcOGRjHLxsjeOZGYIuh5j0dY5D0VMRd07168teY2B090G1XbGvq9QpjGqc6Xpf4k54
HhzzVQ2m7Ym7jkm282JBHNPX8gUB/Tui5HpHN8wWCtZt9KV6K2F1Qu2MLpreVKm0AlxdBrGS6kvM
HlSWVgIJZIf2XHeMvktwbY4NPMuQYkKT+uElkE+Zi0GSRcfDWJppEpNazFHUX6yuQMUe+3u+1kS8
Q8aaMQOTJK6tkvhwcQw6aBjAjGxFR1YQ/WB/3EP9hhSmgD4GsY+HMXJK3KVIVRh0aEDlOwuIED8j
HCsEH3uSR2YEwxKbUaBCP4Fmf7wBl1pY8nVuEe4QMCS0HiJz45yHHvhIWt6NJ6cxZFkLWB/I2i54
OMwD/ABOyi9DNhfN8BjLhhheMId8sMPjPKeb07O7ogni7z6nGRsbbe4dY+JEMzYG+PmDKqZ4Xgrw
PZLKjf4ZG2mFs5wXA9WLsY41Qg5q++sCO37xe0ZYLdYL5DUbT5x1D56oxKjKC+W4vM6jW3RbUlry
6xr0d132pGKkCBHKqkyYG2FTX4kM/8VeLvlKbFnt5cFVwqC5EICZjrI24lYZ5mk5xntxjflICJhP
iia6VEADHoiVSV4V1ic0UeowSgd3yjeXLVMu34dB9w60x6HYgPriIsu6556I0xfkrQOwoxBDRwAz
C4MkNpqHRJIBlnktcwSb0yY6YcplN2ColYHJncUgHYXsdQDa5Q3Z9ppDDNOsFjcZPAMi4McfPDxS
5JkZf2b54wtMpcyzT71sNNiuUWYSahUlPyBeZ3BfnZDtKRwUAo7LPGK+NdLqkOMAdilIAOaWxKFy
cPf5GBv9anDwanCVgtKU/ryKMqs5xRqZfj+op+y3bdCHoBNLCHOwOSaMCpjIoOwP6dbff+XVcdwc
yN22hosEC3NyJxvupkJGv4GUr8xtzPJKNhoppfDdX5cBWjyMvXsPuEyp/ZTolFRG6NUaAe2IfjCL
41As2BJdgttZcTtMMJM1/gL+BY3EKTYs9zSFcrRmUBE8KHsFCbOPiKxADCgGtz9VVRR7lbhI5U/q
raE/x7JUogHtT4AyfcdypxzC5ca56MEgdbeQcr5C91kVMLhShXAH1V/RwkYVc3OZ1IIj2gnRjRI6
+sdkP6JiTzbZRMT2bImiYVkJMnwZoa5TqhGBnGq/EVzwoXXo/ieHwX2TsQ2EJgIHmMn1RsaXE6IG
VgozP9tcvZqTW1reRqIkPlmTug+J9P5tg3soRcLTMzDnkFWMf2tLgaFno8egn0dASDZAYgKdlYj0
W8M4BIGG45p2yxFRiIdgMb1L5UxOa0tj8zMvkbWYahD5AkNnAMmQhdAKbUEQLLGeMvM2wAJNDyER
MAwDKjayXwK+EK9ak9Umi4Zo8QQ03H/hcg7bhR2jlDM4HAjb2kw55w8o6begFTPQH0KEEpF4L8PE
F6p9bFvpKQLm+yWzDUpJ+PSGfFlyzg2tlcVPz90AEt+eJWQWTVZmypSS8c9oAZHiZGKdtAEnIGtQ
Lm13ZmeaObiYtpzViidQsOTcCKsJXztKHnNKyQ6IOAxgVTHyp0jadUEIHTYu1snHXDjZMEyEpd8Y
N1Nel1u3ovWZsV7xXIZtcPNooQFBbvjCnFogcv1vcCJaxjQEtH23HZ83cIM5BBWvusI1DqVxapg7
NHvMFCEAJO2zBeaI0HuNP+CXvKoNetqKABY+iSG40WFyNfb+EGMFQNUlzTtarAyFX6X3wJgmDyve
E0Zmu/SXtp5bYwuQCrwDqxHuEHQtOfmhjBUjOUMr0Hv/1eB7frFUGN7HD55LfAEoBs2Fi0hmQ3X1
u8Qw/3jjUzfp7cWmE0vmM21SNXDNriMoFVAY6GvIKAmZ+scXg4/HXKLqlGeA6OhOoHpZ8WqVBJft
l9JDNgMvvljukQmhhYXNXoXJMvo75nRz/3mx6NiTgNU5WoH2k81gKCCrerYGtEFfWHjGNm4cm+aD
HOgTZQr49AxwePvuqaw8UxBSE/S0VfA0nuD3ZPypuw2mnWcwgf0Z7rpNch3DRvyE99DPWHPFcOWL
W8tE1qIT0OCrt5wBmHMzJiFcPtqx9SdmxD5+AscBVz5aryBjOFNyXy1p5YgFV3AS3jfBf/Bm7+Zf
bjGJ5bjHfWkBtdWacQMFVh+AweUneifMKJ4eoClor1uOuMh4u/va4L3vzaHspLK0bEwFA21+S7iX
bzOdSPV4DIHWQRyILMBC94t4RddVZVBjtdbdLYxp3dHiDIwBb4RX917j1+LCDHS/fmKUAeJCRZAu
knVpmwOX1cz9uhpW8CDCMqLBYo79sLRtUKix/Iy6sRTWe18KvmeAH4Sh4SQbvjr3VjjIsY+ssNr9
GSRWhQGqUqMAj8YvPmeLAtUNBfB+2KnSaHD5+N9aPzUngWJVYRvuIeLG040NUF1CvZ4iujwXucvc
dIizQjY3u8X20nDqS0JHiJORw7bxc/vQ7TY2l+lyDw2TWKXKBV2RVH+QdgBo3z7+4rh5MveKd6jM
xDZUtVyDO0Oj0LT4BgfVnlAF2MArKswklpEFjUVw6DRWN/LB4jubMlwRT/1G2UgM8irdymAyXZwc
ioL2iOpocR7mdqFXDcvWs2u0VK4BqbmMfX/LnXjmyHSJyChHXKaQSwQUDF1kLADzGvdhpvrE4qtV
jwBkU7S53MZM5Pf4EEDT5lguX5AlCowGZhe3m2FOXCSoP0cuBFYGmJhVQHKW0eYdo1TCLK9vU3fg
oc9QTd98hgaIntsM7y38McnZjAJ2lswgC/ZoZNXDUSGANWitkWp5f5hVeAVWyzdIzhd28cEjP3eo
ZiUQVqE8uLIXMKWk6EGvRF+JJ+ODDPhabths48ynfVKiWsRjb0f+3bm8TsBrV3OP88S/tKn/qAO4
tVi3QvV9ZY4ls5UrfP1dZxLHQbetdRXs7jaXdOnoJznsmK3Q+HSajlFyNxSoLErNuqUgZSrQedFR
+OmGFUb2vD9nDSElINt3nGe0LVBXhEaUT6ha8Atj0VWj36tjYcFugnJccGnQ1r2rc83M9rDZOUJo
cGfrI2VTkw05Ruc6yQ5UIvIy3Xn75Tpn94S9o5C7+aUB4kf4FIjZ+A7qcmdcDJta22t4WuytBi7y
R/CCFr6f2j6hTePDZ4sKb3xZodc1t4VYRHccH3deAY04UB/tI4vceq8/mR/hxNGtsl8AJIsAY/uj
LXv6TBASLFko6z7+OKMdyGlIy7/vTuNZ5L96PiIgd81clQ7QGGH1YdonFg5g9/iktLIAMNis1wp7
TofFuDTevQZlt0wNbHuEuvQIWM5zz4J3MCR24RjVtJ+cgtmeDdoFKC4wg/dmO8JzILoM9fARHC8D
YWB4QbnfDMCZ2wVtHmnNruGPxR31aj4twMPlCLIGJrcixsTMMKTs2HdOlCNF3sUqBaV28hk9nAqc
cwclCRLt8NCt180NLkbc1LDQbZZFRtnVLk7l6UBOawFIXhHiWh7jVgRdosHVQMPrHrtE8S6Us/KG
3nnBtzTMWFKN9s41Wys1PJRAdm38CJBCN//eQWmId4sFAX54QQNexuwNTLVF+EGEu6iFN9IAsL8r
kzNFd9QkPbRcN5Wptr+4DS0anyiafSFSu9l6eZuhB86JlIOaha0DIpwXpHNMO/jZcS9sEn5vEKwb
ftYz/Ef7ONja4z9Jennok3XHzPCIfm8HNAn1gv7Pelhn+7XJvAokOS1vu7B8sGqXMJK4bY3wEhT8
0geo/zqet/Ptu1UL/421DGcG3Z+RUXMq6eCBJ19D3yFyAy8FRyrxE2Bltl/YFejNT3zoVw1I8VCv
CyFQJ+SWW6y1dInLyomu1tEwlmmNmDvwLpd7rcu3+9ybE3Kx27lh1vNyIBo32xBINKP3c1TgvE/G
mY01Nh8rDArK9KoI8Nvv3ExuXnP95Eyzm/Xo5phJVDof9G++Xe5yXwSaZZbNW7StBux8Ztgequ+o
sRqHk3p3dkPOCx14A42LCYGJyYedYHBDufm2kVphwYEBLRNr8xqVgnFuRrtW1Au1pvpB2UJhbmeR
s+tA2bt4o49d5H4G4IBkF0uH+Wy1KquqV1vJ6jPt8DrpE7rgU1thM/jf9DGfJyREZfnSleMq+hLI
Brl5X9aDNToWZG/E5kM83gJzcWLUe8rxotIvrwlM5aAUlwMiQC9lhd7Lrg4YNPxdVrtgF5RWhS58
OLHbqMfozbjcQdMv9qIvaoKnmZNpZhkstt0QNieLqod/YBFLOeI0Wb7IoJm1ZG8uO3PPD7qeBjMy
0se5/3Eq6PH/ItQXMC7+bTxQL93kQL27N6fovVwwVi29paoEhzqBQOxpWum98eno5BF73vwKy+ho
w49dQF7Ka7Gj5OYi1AIImOY66d6XlxHxqOHwDIoh0eLqoOAa9xpcH1aGrWElhRfm4G2Geh5cMbeI
qRCr5vhFbBxj9/ee68EuUSABsAfCHqej9wSOS70IBxJSVv8O8jlffLwUOYscJFmMTRih4i6fMO1o
dpFBKZG+7GYX7iAvusyvTuwmW5ChY1y8O016OwcGrZi9wjT361OyyB060qelzY72GpwPdhrKonlV
XufLIZ2PMLNYNQX/G19cqhUzsDGH2E1LMBg/jrE12MHKTKqVYcTGjKYR7vsFyHRFLtIH/5KmHhM/
hEp4Cg7BCwmW3FOuW4ZKUlJ+PtyI8nuk9ULYArq/zHZmOTrPWPNjUyTSSu3NGVATRgFZi4Z88HY/
1p2Jdw1LhwqWIbJF6dK0scOTb23zG3haVAuiJFHs+jevShEJ6kf1VXWKU+0PoCCmCcFSYsIyefNB
g5tFsjZilkHJqrmkag6axBtQI8b8ZTAZWVxJCDQMru0hz+iNjEy9wyPo7uhBmed2IWbJzxpawAwz
7/cfO270Uzid8My5UNiMDKJK7w2OitOTzpyUbszxcSwjHMrgtsTUGn+o3fAPx87M3H8wrrmHz4Q4
sCZxJJPvuja6c+ES8ywEKrtYr2nTPzJEsHoFlpfVoF7a++2OWVkwn3HPCJyAZDL+kN5wX8GgxfCI
zJBmrReHntKCQSbLHued3ZF9hVimd4tLFrX6ycXcci4vCHTlDLsfHHcKdGy7A1SBjAv0YxWpiovA
ZiekI2JLwft1uU+0zA7cZhCygYXMn9hr2bIcWtg4hsn2XHEvf+9uDdOrQC44MrXimdeHoi2nYCNU
bhrjqm5otLk7eed+mP92XSAig8B4pxbLqs83DmuGfU3i7/1GGgFKuO9BY7w7mDYdy7DqPmECRTcR
fcbfgOgfyO/jebXwGwEOOKxeTJ389+DAMOJow/w0Np/2YbX7wwhEaMLgANDVBDv1qdCCl5+RLGCi
yp06b9Ngcjj/WTTLsZ+avvoyZ7VQgxCNSTmTzMRxnEBupZIXfAMQxabIfLfyRROTqzrt8YmbGWfQ
ceO3h5M71vWjn/fqx2pHnyGIJjMAsmMW1vH5ZJPWrbsLyZpFCN8n8sS2jbgXaqJ4DV8/H+3DDGYd
G5MBn+DOkpOvzhGPM2bluNTUzdv4sjePiyNZJedsZkGGV0o6lGjwOmRHDmzSUwTuEzTWexq9s9cI
zl66bAQ33uU283OkZpS+/SPcMm6jEW9PbYqMS99a77/o2n5tLLuyjyO81uJHybpSnADWOGxBYUjN
vj5hGzIIufFGdU/dn/wH3UE52g3YKDjjsfAdpCpm5MnKu2cbDi5FP2+c2gMFHIxfGANDnqX638+e
9KqQABE3wlqiMOCGa5KMdvQBgo7Uk0OW+K26llNfi01eXe3zKrT3AXoZrzJQCz/RPyZMuerteO6X
2xfYGxd/D1nNCEr91L/4FShIFEeS+PBo7qruxJmzYkU5TG++pa5Bl78pLBJR02m9ikElOCzz6QGw
mq8whNLADNCs1HlwslvMNfrlzhfP4adb6mnWJNMvhkotHgO1g7xCVvPhFf5y1aqsEy8u9S5bDW2L
uHslHhtMSMEshMC02N/U7KQNFQFKhgCjphWLxs0uRhqJglXXfJerVmOU4oHueZ5Gt8XgEs31YJ13
AskpXhUHl+ji75aIAMuJWUnNPMfjOPNTf+/JwYNdhOI7PPyjB2bEhEGnQO2ivC+PXgP/TtgGboPm
qBHDuxBLw+EoMKHwwQljxoZc9l9HxXlQ37QP0Xi4b6pumfxeICfRNcGvYWgBAEjxSn8kwF7UP/XO
sAUQ+GCwKJonbh+spMAbgQk0YZ1VOgW4IfRaGJrff/LkAmetzzamLeuC0YdpQCOadQXQZW95ANMx
OzNcr0UnO9iKkSwftgfUROEx/KHHE7MCyg8UOqwx9N8N3EzzSy5O1TlFVb5bQKvwmyZ+OSt4Illk
4ARcx7FXpn9HTEOJGuAb9BY62/pzxCJHKUikPjXdwDBgYxA0+EW8Aar7tZCakStUImZD9qrY1cRH
R5WjiNNBClmf9d1cB7T8HNYPO14EvdI+Vi2wArCATaxzglAKzI6LxqSWNgMxIvcFqCa8F6DWSEis
7JtAYkFTWZjGgE1Y7+/p8sKy3xaZ5AcqCHTY6FymLK7X08dcnoeBeDFRp6Ex7kZM+X82uqIt0Kbz
M9yDvwSMbUuHiDEPWGLIi9biPvGd4T0zeZLNFLj2UC4CDUhMlRYNxvDzxYfyuZiH98R9AdQ9ufPf
7n6CzI2oCJPTgGd49XOo9WU3dYNTlDgZ61Fz5xhWAR5u+JUhBzHnm0qv9AconFq3N0zvHBT6yCvZ
t0QshZCNpWDJTuVQpiWvAJRB3gMmoI9I/Mf6jXnopEA32ZVnHuSMaQl5/6SWW7fN0X+hE4G1fIcs
hM4P4SomTZWB3rtEG0q67wFCgLfTzLzHEvZIhR6TLIQVlnPAdIfb/mPWDHMKj4sGLlPG+VKJTBnR
cgIa9nVENROjJOGNRL7XbnQzWMorShq/f1hpAlDvNwiNUDYYccCyGNSX73XN4gVWJ5Dan/R2VG0w
opbczNi/YIfDuPtuOw30ix+RR4gMdfC/K6ysVwZHqjo5Nu3K2z7c7WRvYa/VaT5Ia3A3ia4gGZz+
ItnRmBrDhBu/DymgAP3tZTF0ftTMDNcYB+WffYxRkcarL+pGn3m3lfYrNNFoZao9oEuv0G/uXOB2
/H24K0Hr8H62jIR5EkPql/n9ysz0726bx9adUP7Hi/t2MEkszU7ziBj1wltsn8IVxiDbwdV3mDmJ
l032vULH+AFvoKYOO89enQsxmH83uuemCZ/uCx/k4tJTowz9Xh0uSj5NmfeydgeJewPcPHVKME5R
GjbN0yVC45g0PJSR+0rcmPtVblLrXXJSmp4CnNwBPuh8CvPReRmqOvVDgS27HQOQdoY0D+U6cwEY
h7dRP3HS6QyommMyBithTIyNEU+kSW7BUpc1AS8zQcXqY/zVYwDO62isL7zj67r1ochg1joAA/BP
yxfgZV9tnSKFQU6Q3SN5qw3yTNSo2N8+7yqEjSPhBXqVz4cjt6z8yFH4iAnLnjkTKjE2VD99tFi9
2nw6aR3Fy+GZbBgdFDjHxQsfqh3qZJgkVkwQIAy0tAzDmNYArTUCophmnE5kIYxLz4CCnnEm8Zep
hbwwlXB5iq5BBN+A0wP1bmD57IlQ5DsCOyQlGRS7hY6SSZ2zjpsOWRRH/uhCrV5QI0u2fIXHVvJ7
KNYOIn5RKBRcz9fhxApNIvJo1M9vkcXwCSoaf5G6gdiUePrQ//a8iqblxU6L2W8ReAeAs4pXpzyJ
UvK7QmeF0Jnhf6zQSTXzy3x6glBaoeSuDAyeeYse8BGNKS+AKkMhmzdnI46dZvr2PtgHpRBNMnAy
5cabBbzaQ8XloiAdGgFGDdXOJTrxB1FREvCnBXEQDcOrTm5L2hkLu3TdmP7Eq5inRFHlp0X4C+TY
mBeM29o0obC90/HAEKTjKUc1fNIyINcTs7SrBf7IbhfNvJRXQNot8U+eiA++HrdDHr/7pc4LytG0
2tkob7M0OaDahdoVFDpc8Wbnt0WEuM5DwG/HZQs3aYH5hc4rUvIWqxJDbhL52yd/kFkYTerzzJb0
HwI7m8HKDOHsjKkEXFMYh5D7Mf3SMjQ4B+g9SRtcHj2MPkKuVQ5S8tSnmer1SnRjdGXUemwe8H9q
GiwOCQE60ir2Nqo/iRt+gXJB9YOKBp1GFY4G8z0tBoZuzej+6iTbZ3gDANaOhDvFMLsXZt9WwTz7
0rvxm7DIpp3jvCjViV24uuGnpBJAA1MZDlX4Q83EnVHlzCYjFVrZhHzCBl3MiClzKY/EI//lf6Vd
DT3/eZ/PQ+RlqPnls6hlBmUGlsqIO76LeqNJQaEcTViAfLmkG9Xr4WUSSZRhlXgZivz7D/ltg6SC
9R0/WrB+SmDuPgjM0hXLax88WfWCFLa/1RRoWxeQgrwVv0gEPk23jFhdsn4/b/YPY2eQhleFxqzQ
7KnAhQoidKHD/vd26jP/c4ikbY4oOAGOuDiUbXrXd9ZSKy20cFDrKSQvoAXhDyxJHuXHGaMvwloi
EbOF5MdWOdE0VSunwJxY6HGvdOkmLG+jL0xkdZTBI0PHzBrza87raXKnkmtRiKi+r9in6IPhugLK
SkypCzdRzW4MqdKcBNNOI+Ym9atwilg4DKey3oGD05+vkW5T5MgkHSYNE3Qc0Tv0NnwmXdaCypSH
D2oxAZoMQLENL3IK29vhBq6LXUL03Y3L7evfl5p+z2fq1opnwRdEQkHp0n7+KbYgxv57haetPicW
Xo05EpuVarBiZTJQ987om3ObHYWwvbGoMlwmS1AZMDuDUaaDJxLdL6xRvc+hahe7n+6XmAUz6K/q
fHvMI9t3F61zvw+OwR8V58SN4WbDNtp/6+B5Gap7SBCnid4zTsG/JYm/7+UFoocgi8RQC0bVs7kf
ySE5nRQLJqFHpOwH1RDLJydMRgkIlN2ca4E2vwKxLyrx3jmHT4r4Avwx4F5EY0tx658eiIrkclDs
99xrN2ZdFB0TOgX+pLTm6SAdoKPjLlRRyQNH2Ii6uacGEFyDkEYHho8zwlXuDL1A+hEOsbZW7Cm2
Abz4dw0hMVW+6Nl4aLQbF7qUJumy6VxQOxypbDGshMdY7qiaJ9IiAlERf5qUOoRtMiD0/MEP+4U8
X/byP+avb9jEVGxAqoCq7Mxgd11OudcQ2a/CQXxOixgSnJb9zJfxYZ0Sp07n2YT2vYdupLr9sKzz
XElkfCUj+SlFsf/5l9ro4k4TGr5i/Jk2hhCs6SWA8kHIGQnUyPSVuBJrybQaMMwjec2QvSqE7Vpc
+BejGATqX8p+Gij92Oo4RcWF/jxo5FZ6ZVcpPnSxGeRcrUIHa3/068oir8llYMCQpjUMS1AtoFer
2ZZhat1FlYVdE25Lret4zyoDQinuaF6X+YHtTZzW4rp2AjbXZN2hjFJJsMaQAs+aFHpwaluoWBGx
shuh7IQi9EB8kqdLCedB3mXejTPXGR4GzSmxHXN/5huEVij5HfLkmevhpQ0X6MEqknELRCnaJoLd
0aIQp3klvv08GQ5uifpfb3Zsbtz+FQAEdicOle/wFe4+kIznLp0zr5qAcsF9Bj/z5Xmk03Arc2PV
IMuoIFOKPk1of3+PLIcjJt482GF99oPAY27qQjrlqZAl35AyCfiK1E8P3AqcENurC5QFhlF2GxsI
V5SPStgOhhtvAikQEf64SjnCjWeqH8Xon0AAJbpInUhyIJVzq8xwKAXZdCDvsyrsAA/eGIPnmIGy
EqjMI6IqisqzUu+JCHyTjMSIYcD7j+ZGbUzQROCA7gUxO3WSjD8oXPiuXm0qFYDpsQNmwX6Fzrx1
vbQSr8hQnU62A/Eb9cD70THQt4wYSA2utMwVk4/lyMBJFDFpAxTx5dZYq4I5Bq0s/AIVF7yfPogC
0PQQOzrfmD4TnxqlfLde8T4k3FSdEoGRDhfMBiHBtT1PQprQiKc5rrbOo/xALw+SukvD2pSSANTh
CxqkxKm2pjRpMhCmO0WGDy8Spxy/Af6kkoMW1jzBsdmHQ8Nhe5l8eERxoZzBqGtU9p+oJjUcb4B6
5uY+d3g9RyyHjz7E/lb2V2EvSn3Fq5HlDQW7XXs57oxNkR/LlffNJKFY9Mx+cBjcPMBfElvY3VCN
cg5wqaAMQ6hrH3i3CVDCzMl9OA1gmr048379RtPI3Evcu7hviK+S+RVGPwN4TxQ5VONDdF6TyTRd
sMSMt3JT4nJmGNExgIMdI0e69egFZ1se7tX2Sv1/R+ZwwPOY6PHJ6fQIj/r5i94El3ZjzZWhIlzO
8DVzWxOGgyoHYIbOyfEqdHD0SqBpM/bmaFHZtlbQoAUw1R0pSIjT+q9sPztEZnr76A2o8fbTu4Us
gJuRIyxOkoCVjKmklBf41NJCNMnniHfbMNLCYiBBEcKg6FW0Gqxdh7CAruEwAT3JuZ1l+lMbKgYq
yZKG2fdNnpbDCpUgkQ5XfgTBL2oRWFlAFI1YxaWqlLvFePN3Igi/qsANYkdhhEePd4Sd/eRGPnI4
sHCWXzkaO5VEsoNq4DogGj4b7ygnlCpEZVd/cHSqvqAogZ/zNUUdz+uCmuKBG5b8OK/eyVXZdrIh
gvW1R0nBDaIPU0QD4yJt4NBvhklPaVAYy9CGFoWTJ1zzAWI259ZoUoAIIS10VAQX+rUpmRX35dE7
Ei3mxdVjmTTJlc5Dh1HwCOWWo71MZcT9KI2xBPq4LC+DK5nYBcB6ree+ElzfznucMqmSN1oGBRTF
MR/w7hCbuYR1EH6aTOiwwXe3g3P33d67ySBxT22WfzMTmLO5bQ4AWDd3bbjesCbYiyKTgxxwDNch
As6lzj/xHzj0y9aHHjb7QLxuFXpMxZjG+QTT+8oYoHnhUN5t7EN/5Jy6J6bNWUga9R4oqr/bVmf1
EY0eKiVdWvZkmDGEXOy04yvmrg0UX1ZAuXsfvcF44RDVKJaxhXDaNZCjpbbbvwlvG+IbDaN3YzXD
nBSN+Qs5AyHOX60l7U0Z/1qlaA5s3VldR5uXvoEeCJ3VmcSOICj5j6Yza04dS4LwLyKCXfCqXUJs
QoDhhUCyjNj39dfPl9zp8PR0X18bhHROnaqszKxkM3n/3C+4fwDfnHALwcHtZ/tbLXWN0rS9h7Tv
hKOFZfn81w4w8Yr6gQSG4AfPkiOj4j3d19vBpVsT1tse7WxQnaJj4A/t78L6Kdzkb2gzF7MUVvAG
wbS1FJa8Op08BrNvf6ql5MDuTIEh6K0c8BI9j8/7+PiiElm0IgBRIByKHec2ukMxg4sFxNPBskCd
LjYvB/XWZ/LJt33R340O/SvdoJoJ0MR/NJfXYQWntGDPrO/GD2Z4i729ihfeAVK7q+ZQscOP8UZ/
Dqqc0TbPB+dZHR7g0YnQCqTuqpsFU8dlQHh4uzHKkF4GM2mTxJUVHlNl/3aR8XMqnAWjvJkPCZAV
NXCUnZzD1RDnylVOza+aW9kv4Y1OGdw+OomiA7Exz0D34hw8reaQRrGNp1VI6J4av3UYL7MHHdTx
hakV3fbvAiwMxiHUA5r828m6x8iD290y+kVCZ7EJe/9jVU/QMVi/zhlQpManMnevkDkLr51V44hX
z6wIeAXrh5b2b8VlZP2JEXXCFysZD6X3wiac0JoQn6diHWHzQEXNeGWa3SMGQgRGREvKiDRYq0y8
J15+eahrlrEybpRXTRv+JZxCotj/4XCSXM1mquOwX1AFScMgpqI+uR5C09MUliv5M3PkgyaaMEHE
KnjJCHSIQL4EEGr+Irf8Ja50qD+adqVXpJW40av1+OM/MWaV1qDPAU5pA6lOcQtRJgCLYhxFVqdC
WwJzJUB9RF/6agUCMfiNOjIaMUMbPRAQBmFR4PRorpGidVuzJhw9+j29ZkA7ISjPQMKEGDD4fvbC
eF0IPO8yKOxHilHoSL0z8lDKYJAhuqk0bBjpuHbeXTT+6OaV36s5q+yJJAdAgIGmQ2DyLYc1PEJa
vj0BAsrQPuCyvcWMbIiCQKO7cZegvCfZZ09z3TknLVf5D2lXTw6Df+rqChWq7L6gk2pUmprDMIUm
Gg0mLABkMiqNvjpmiCsSp0uTIiNPla0ytkXZQMaBkx1R5euWjAthdmhRBLzIeHJZ4wvABxbj5EPX
o1pUljzKWWDcqVpFTGBXqO406QUOIotfkA6NKWSHAtgyhSK+iKS8Jj+Iq6smV+k40RByvEk4rtpe
LayEeF+5W8BbpqmmSECI5k9EFC2y1wYHMAdtUh5ceYq/td6bcmHVxZgLr/mvoZrRQ9JKtcaD6Wy2
VsLj4ZBTGYEl8FAVDL0C1g3gApaRYhg2+TssAI4aIswE24B5lHDO4LF4EDMgZukWpYpEyAcIAh/3
w11k06TAUa6CVcpuMdggavIL5KCKywEJrCsFqNYllcq35Cdd+4pmDKKonOQFRZwtYA2VUa1/gBTs
QRae0lrmE7KKgOBxG6kjWhHEomVJMwkOImMGCIh05WkwfZiCqxVPSR5MOb54G4juIX0V6J6v8A4c
d8/kxKd7KTTx3zsKkRTiuCA1UjpK3QgGaA6w3uMQVnVbwe7kTVe9CotEsnRNsoqhWEcFw4F0/tfZ
uMApVEh0jFCXEvEEQgrnBONk6UhaLVBjoIkigl0qcKShBYqopoiiCTYGcQG92tyMAVu/V6nZX6oX
lMTIMFJjGh/OCSts6pfRGuf6vqATfcQ9SIOyMDWuwa/IN5RdCaAiAWUvKoVCBQVdXIZaR4a4XfAR
QR/Av++jQ3ghy8DKlCyialece3AOzhEFWj1b3M3ibCGufaIkrHDGSxi177JtgT0YU/CHnB1V7M/u
r9wv96tJPVn414zhd9DOUdyxA+oM31vRfWfszajZv6PEYZDfTKUg8gI6Ox08/TKglN65xOV/PCpr
UHQMzCN+CncW4qHNKgckRcu67qpO6Smr/qeCKo/KfbBzNPbPir2vWfurU+pK/XbHzN2AJrwlNyvN
t7hp3iFqOeVsZ9jVRdjuluYIlspZbbgABET4iJP3ceve7/4VGhpHA1e4FObHHzFGrIEL3LqtaP9z
uv5dTt6zhkayjASTKRfmbTO8gpcQZ51S2QFfhfCNa17jYvHt49MClsZGInlx5HHi2fz7WQryCycs
zU6LLIgsAmLo8NMlW9hB3FpYTXR3v6hesLdY2XA4GecJk+jiwQh4oVl2mv51VOlWbczb7skH4/cG
jzbBLJIRIm1vO9jQP7xAQW3iFPkJa/NrZoxpZlHur7hwmMslQgxent4VZyQWsn7r42DP5L/asMXe
wT4z4AQ/utdRPdUb7xlof0WVA+lr/o+RsCfJYMSVruI82M8evZ2zd5vpfnTDo62e3lA8Naf3AjMo
vu1X0fCU7Pv0nq4gq179aq/wrv+JBSFCbJLXd2Dsb7mDC84a07kqH7HVGWP2iWVddFuufzfst2mB
E7w3LWeNv9uSxKvWXQEEGHAnqs66p1JV06oajLd809HD7OhtVZlX9g6rHj5iSjpKDEn7Yd7XhWDP
AaBjoObuBoSyeX8uzxEMQ0m5kgAjV6rvQOM+BmxAtEpIlqwBaId6JqUJSNwjzOiwB+JhyrNSrWxy
Hbpc2/B6NvfDRnr39sMSQt7CLD2YQKb8wujUx3g149nuJSANWDjhNkOH05n3H7BXXDDVhJOIKeMw
yKVTifsJXhfsDuSL/T6UwBRyBd5toK5AMwkDv0HLbKQj/1rpOivXTt+F2fWBRUa3wKV+gZxSSfa+
gXYUHtaXl41lO0Y4EJSO5qrXHsHcCV5uFxCDi3g7P67m/mFXgzMcEJGMbMoEc/30GzMGOazBwsBS
C/JiV+bL4th1qt5iDAGIH+gcEHKIMraCIwplLRQNWNwq3XMA+N997+eAITimOBi74erWxeJaP9Oy
ut3AzV0Xi5u2Cc2WH/Bicx5wpUlJk82l6yEtwHtYCJa0IzDa/Stj6jUmp4/OmNMAKOHbEgBxYBrf
3ED68iBbe5e+oX/v1WcrKk5gxAvMJrUePj6tT2ClcN9t1Ppv4EybbGidL35RtmMSUd046/zbEFzs
Y3qSWGI0XtFFRPo6udkM9ox9SLcQcpUpCMRMP7S2V6Cq6HcwBZwUnIBVKCtA4a90OwQ8cyIQslcX
W1NN4A1poLUAUiEhJtKNkisGgoHpyKal5WZaH5D9qC5dj8u4+HNkIJxqHzWPp0qkoVwtXPygilGC
HMtf53yyOlEV5R/hRR2EUh3VOqUVFLS/D/qfckritZ6fAMt6VToObauKk6tLKH1hTHOciLckQh/w
RiW70zFHmFidHquULWuI6b+a5CGyaue3c/UPRxcjCMj5w+7V4bEl/TjwTM8cAF/ExwdYfBwrBfwS
STgwKejoUWhyFGgotLpVGJzzwpVKLICRlW8xm/CMVtxIYXBRH5qXixk8TjX3SsJQQuC/Aw9ALFbj
4P/4O7u1ZBQtTIIn40lwRvwZaozAhIsTNQ922KrX6hqQIA+ecSzZzZVV7kIpgqxveTxgwDNJK3SB
jJ+EVQM9nAM1VNth220Gtb2Zk5975aeZ1wd5jp2OLNcxfH2BWRM/aaMn112ZJca8jQlDoshJFgOS
6XX/fnCwSaHSPoLv3p/+q+VzPzYJpIYQdltJ09f293x7Nd/QrP5Aro27VzGiz+YVfFpwVTFMsa/3
AQQ7w37QJCvQa/7dDDLgbTH+/C2uyDuNSlcUqvqTGaqHv/fvjs4yONomiFp9dCrDW3jemOdsTcqx
MVcvvH/i88ZmHfNBG/LSxihKmDJ9SFIWttIqvEwlwGuRxwCKUAZLck0ric6nS2qdatspR5MLifg5
JefAghvkkvhgQc6tIVvOq7gHT8mXHmlrQ3aXH8zQhPcCnZ6uwIqc89t1QpmKSS30Oam0fip3AuIN
NQjnIXXTy0fhxHtRSmFHE5xGOPzCQaEXwQ5egRfCjsGrQG+n5oa8n/G2UD8cpJX6iDUHPhbTuCD4
KOBpIGUrVOi/RCC5cmlE6j2QKBvTXrGENmgASLWx6NoOZoLflMeryYM9AvN2Tn+nv+aoPGqgXNmQ
tZSG7+iybLRABHZx86eYwF1oZaflDlsCOjuIurAdKTEZgi6CxV3M0OadfMgTNOIZxO1NqdBUSLB4
SJNpuSYtEja8V55kXEIdlKLvLUysKDBXYaz6dO98gg+zuo5j8XE+HXB/m9fs1YbilUkdDvgBRjav
yNTEUAaKcxKW6xR9nCr0tYEasRWgjcA/XmP4sDINCHsAygVrb2eYuFLbXs70sb7cHeROc4WORBbI
wDJUo9wgJO9ZBs67+TuTp+5/5DCu4cdqX2lgc+SRfuuP4H5C/MbZOhjQ/aAmIslejeE0IFFTwOZT
8wGV1h9gCqqG5ipj5P7r8SOlfaHCmECPQpMdqkJGKB7yS8rsPs0lHmyDCuUWMEQBON0lkfeiI8lf
0/xCYRydYq33XbQUV2YdmRnjYax+/8XkekzKB6ZLZNYDKg0HLsLBBX7lz7VJEoVHAPvGRd6MuE9e
5V9TY0AnSr/eng4NYLysJpg9OSmh73xFwilF4RFLq8zmaThQI2iHhONe26sQ6k8T2UoIpkIKAppH
gCTMh1kAmY5GBLqQ2dbzsukUC4dXCw0btbcHPecTGS446J5AyVpRo/wbJfXwP9OPaZTNZw68S3cZ
5NrC9Yp9AsUHzSq6PJo4ZYtyhPqDM5KpeF86Fi9ngHQwu3Ve/D6ZR9noB5gYgbRbC8qVOEDQxwsL
BIYGCi6lSpvpL3jlCWXd914gAPTS9YkDHp5It2eCv5IIvIxJVMQx0+jpbIoAVqzplfgmNIKzGD+a
GKEUReAVdkJW7bfHeB8t/KnRxXfhbRd+xbmEF/MRF2j1X2j235EBkuZgfzFtyrrCt8LlWEOeUDMw
iDUiPP2bPE2Ke5OxB5oUjCAd0HzhwfHJIeAh6KIMtpyxM9sGLSbOnJ3OHyPQOk33w2QJVdnVO5U5
bolQ6+BtTpnPjAOvPIFu1GxheUQFvfMoEEw0dkPxLD9+nFXwv4xrTDk3sWrC1WY3PZEB/Z46nC13
UlyC40zLnUWfEqbZ6/YH7se0HgxurIR9RDFpXzWjqBowv+zrUGTs8ttb1iwwh1YRLkTUU/46OgDQ
CVKnlmD6IYoKWDZgPWsW5+DbqF4FXLewT0UtBMzE74X/8TRsLsPDiwLtM+T21O3n4HThjmSLqIJY
hF5mfn1iTmZlGVWXOFQuKP+CsNHGV2ZHAei0PwGNNuhkcLXs9d1Cs7TG1IgabPNX61IQVubqArwH
i7VTp/mIXo0a+9t/p16dgji94Ce6i4QJcAG3plViE+EqdAcB4wtD1AO2IPQ8nzMo/bCQ6XoG5xd9
MLEsF2saBivvQ4/0pHqqlWSca59haQ6mSxIFMsJgAVydICL8GPNKCGbN195+9ep02NHA8EPMDABV
vw3Dj1P4d8bzqiP/YRM+3WjmhBwA+LVb8puRw0qFJ8Gwz2k0Q1YPn0Jlz8j/mzQCZIaj0hNZHvts
VPb1azLzxDkp+MM+cRTyBgxcsHimEccmsyqWeN/me/cSLkve/uaUvAbreZ9sf4+U3PWfGg86uEbX
iKlXB5a5XDXRyElRwjS1Cw4NTXdZtvcDYtPBZMGX0LHWQgd765dHqzXyIprIkeiqV1eWqhpTxqoF
naJhTGODlZLJX61CmxCiSHb8KalNQnNnxASb2RKtC7mih0XHFMUKTpbmEQ+sG32Htm3Mrp2FVSEa
+ngqdDcItlCuWJo3+ExH2EKoLtU/le61v3PG/zCGtx3NeMNqv+LxhkZPTw9+tS4TvpffYOG+Z5uU
SyymYAFNllI1uZKwbCa7ia7MGFcYs9gaMd+B+WybpaZiUtDrmzXo3Uy14ywEFl8+DBkr/xRrq4nn
wdOGWKj5eBUqYP2mHqVGV5zM8RElg4StB8ug5s01QwZ1jfvpoxGtAOCYh58iuDBuu+Tqs56nLXRr
yP74zAV7XnIJsjJksQytw/+CVVG1KXNf4/p0M7zlEktga4Rhhl9NMTrGrxx/CW7ntXPFHeQx+wwE
qjWYc7PFopi4TJ2EVI6KgUP9y4XYdtv0HMg8C4oFSM5fl+CDizvw3nkFDVcjcylUNaTsxtFDPfZV
Hb4B9fV81qk8J3C5mKGbskrJFUcSgIyenhiSs+HpZZV9CnV6RmVfAzawqufTkOZ3dfEvHIwwuN94
vyxiFpbuFEbwJkPpNr0jy3PDzEmdXxkkHd+LmJ03wyd0bS0rDutnDDCBxUrdvcQ4F+MC/fYvFrYX
3fF7tKN2wAepWwo2uW4jliadB1hBgaVSWbvrhFHOESU1e8aDeIi5r+Z0tnslDDBfNiV8By1Jp4Mw
BJTG7jK67QBTJIWG5DOCvn8AcaDzdksFpydQ4969wwybb2A81Ea0UPb+bQBHFrswzEn5s84qWaUj
MQo0cbiKRecctPi/kYaNAMHZt3vw1IH3IYF06dcbeECM7jmioBoPQzDkwb1y+sIMpZbc2Fssovfz
RrqjvlnNhaWvxiXGWeAsGbMDRA3W46VLmHAaMleC4SncRSJMxVlWumgjsb6W5coNbG40GupZ6vlp
8V0Q3hxpAJZC/M20qHX0iYDYHvNIVl4x3VrUK+IzUt4AXH86BrGkad27B4YIH+e3/m20ZwVdAgQj
4AfgcAxDoiVKASBzAy7r4oNOKX688Kj0aEMTUHCgZL7E1c3anDP6MX2poIPnpzf5+DyNvVOzyzwp
IxMZbD054E9P6ei0cax/Qbxm0hWS4lVP36eD8+bm02Utc9fb1Gk4wIICcATDyK5bc5QsUtqdjmyV
49tksP071NenDZpPhA9XPQjivAf7iJrvhipOVqg0kNwKNV2MWXi37N3cIrqbJXeDL8wFgEjjooyo
GpfcV41vs/G1Z0ruhfdWl+gS0F2jDpcc5eBC+WV4MC4l3YKHpjOq0uMmqwVR4h7w9DjwsW1iFCzn
qXj4+vY2L/pUpaN1+L3prJC9X0VXx4Un7Qz13ZDx3X35yhijIih7Ze/JzXqH4Knz+vz7KWHS3Ww+
+iG6oM3GRvRPn5lkhdvEGgWRmWBlj31vzezwDXEM9S6w4X8bLgMG8CRwTnTeVn4NBKdBWV/FwUT7
Rr0RjawucTGoZ4N5P9lgPtK/BdL1kkdLnl918Puo2NhFdd4AVjTG8NLVTfh3GyDWxInqNWFC3c4E
QCjUc9Wvo7hVPKOlgg5wBRtw/kWVaLUPgey71/GuRSZfnGx0CjQmZuscMIUa8VihiGRDaMwI8Q+Q
w8BFAvQ/pZtVCmhY4c7mIFsprhbFzQtvOLhNIAuPGsUPydCqDqHgfQ/es+sM/sEbhLzW/KY1iCro
Jtt7VHBQnImroCIJbyC1yop7dDbXZ3PTkH8YLKnyUdxfkP6KVbuZYA1NeEHYyqpgKP+1zZRcMmua
6kALdaetQxNAtpFXeorz+5MhPZ9ehaLAqX24CqRFvefCxyvvED4aIZQwEHfktoz9jknlRBDYgxut
+QcyBnQa5iwP4Bu9yXkRYokiikJt+oBd46+3PYgtKxxJ2YHWuxTs0d+T5J3gJJ86SvOojrwVjqb0
DemXiNN7lH4L7zhOnMmb7i6GJ1ASbHw2yL/a3L/L1Ohhxcb3gEL0u6RaMxWgOZwakktWu0fZ5plR
r7e8B7PIBIeEWV61UoJHnjdics0vu7sKsxOBVMpnAk4QmRbUxBror/nY9FZg7NFHFC8CsAeKxGCD
Yb5YHsRPQrFmATJg/UhniS7JaYb1Pqv6HwlQQVysWlGFoX+HmP/qV7TC25APtbmYLejhUwxNibnu
IJgiS2u+uLiHqkS0esWLEcYhZnutuyY5eeK28uVvcpNoB5EPo/uieIAFvAoGmfw6FQr5UVo8JLGI
K9Z0bVVRi8d6mFYHtbfNKqXK5U5lu+kiMhy9x17gA2FDfaVYdTrVT2ByoFEh8+qZXjATGYb7zr2h
ubHPkXOcx/p8FLtbM9E6JN0B5RJKKRY1dOCgNdMjbVKlPVJKYqySQA7GRGF+Tq1V9UfpmbpH+HJg
OdApYVoDAfIqdPz40s0AL4zlkM0jVF2GD7em+grN1tQ/+m59WECQSvXV3lg5CoAyAOQlFRUemiXN
YkhrAIm+vtQuW3FS77GPj1+iPKkTRUF769TpJ/PQO+pEq/ZnfZDLw7tDzcU9ykFhUwp9KOa4nPAJ
pSREXiCciKYwIcKOxXH2X2n7ihjWfFM6Q81hr/Bqb8iua6oEXFAPHS8mGuM3SwuPZdjJwCvqDBtt
2rmZlyz9DwqwiIU4ZsZ5LEgvhx+LGU1+8/Mgz9kCdg7EVx8EhJgTeQR/oR8nMgj2a2ubDGDJ0QLE
Zv2G6xLflcc6L4b8zox5CES1LwWPngBIzRUwkPPkQCxN1RoVoRVUmh3E/9N2QA+tha0+ph4DTALV
8GsHVJs/xvqXQH02hJb7d+gpHgBg6h5HrCPLb1evsJmdQbbKeD20f0Q1+EfJxiIzwn+ljIuTpPhq
izBCkvdufpXTBbsLaOW7WjZ95lKtzEHMiaZ+ZUa/9F/nUm6fUsuB/kHFo6Km+HjBMpKSbgZCQp2k
wpWqW5jGQEsaISF1PipR7il3BvSAO7aGxxPK65/Y4iv0ByB0ghgf03/AsFInXcw/yZg+N5AQBFCk
ImQarFIOCSCgHVfKvaURqQZJxQzgoGepDrRL8iHNqLivghyEPjWxQCEKVIXXETmDX+MGrPw39+nY
W/uXYE57g1aL3izlwUDC2IcfgEewJRhbDyhaoLhfcj9XoKVDx7wjqhZ4SEd0/VRP1nBPHHkNDuLN
YE5H5xOdY+aIJbv+YbQFvVRvWgwzbQOheP8k5P+kAuxAhzSQb7IHNb9Te/dfiPLQg+zIxiC9wVeE
gxSzWaTuoW5a4WmpRTwg5qrnWkxEiMJlkoWZGQ5aGdQl1PsZSTSaK3gGp2ma0ConYtCfQo5HrE7L
TYLGY1rizOWA/V3l67HI8BWDgwDOADambN8GnRC2OrvY0FI3Ts5t078waGu2w9lw2+EbwZOF3ymv
wm3VXXONL2uHfadfnjSZ/wvbzitSQLONYzBsCl95UtT0CqdnSFvmRtLvv8eJjgo1PM4wfOa3wrrs
HRrAIAucrbVhlZGxjc6RIE/ZsDeZR7b2jhX3iFjhFyD2eoia5U4bg8ij/SyJros75gX+O4cpdip1
RlfekHtJE949z+85QJVX5ed0oKiL8knv3c/ZKZgczpm7mZIqPGfvGYoocoU2ri7WrsZ94UGUgjJw
DjyPlivmC9rYCC/dv6dqzgAPkSMCAJh4JMNS6dzYTFOCJcTqm8kRDvgzaKLZKqY0hkGIaAR/ZbfV
AQgR0RJijbyEwO4qZuw0f9ATDp+kE7dN2IAGjz8zwA9SPtKdzRQpT8wIN6QMDx8AH0QfOWqnTAsd
MOLGeAIYXjbJjTQ8lym8eIzVOo2jDMKbs13DO1w769xoudD8FwRzUp9KReqsQTESuQe1TpXjgiCE
riS72u8f+ujHSLR4kOVuDTlz3fTY2yTVOWUBpfdoi3HUl+Nxhw9oeK2fNy3f0xPDl/w1Ghj+dnm4
ef26gc8tseQ2bvlZOIZFYTejx97MKhhei/cEDZ4jVUqExYyEZ0uCRRnHwv+k+yEsYuvBOLOg9POm
H44i84yZSOfcZfIoZKDrcB/y31Abwc95ZtCAeYD05EHWOa6+w5Dp+wBd+rTGRIP5oHiXUFXZgY5j
uglg1siQ8wxxWf4g7SR5ITXjFsq9rPegy0FHg//jQcH9YKhrwtQlxsy+RncPs/KRuGCsr+9tzLnf
6xycm319K2i5vRh+ZO5GxjSJ2dPS0nP3MAwvcHyLMPYbQCjFNxy/cLv1C/aHjI0mh0c/QP8a5FNF
5ox1tAbZNgMOR84SjZGmjUx5cPliAhhPzWlvvALlSIzy2uCLVyP0f+NdihgDupWSnTVN2dECtfFr
WO1fwUKQsEHzLTBNL/a2YO/J5a/VX2Bn9leAvzwYA/UHdx8IMDhf7AuTC8DQCopVQBWPWU1eiXjz
r0AiTva3IUZbZB90EQAG6QeFhz+U2dGBPmT/+sOeB3dku5UmgswbMet7AOBc/8VCnL1+8FdBaYzo
xptykzhTLDqBByYi3F2Cwf1snzNohqRyq0iS6dLyPkOxZcLUZTgvz6NXxR3sZLXgBIiDwByhFS7E
O8QLncA40p3iiRLNd26701zeY3mQUeN/vkxFjiIyArYVGW6HYPKY1meKj5uFjbSGFIcVxhPubxgx
wWrubIenPpqV5Z4nzUO5Wu+x+GlHct0mbC1bMzjwT+jUjrZ+k3GtZHrXHLSAc4cpQvkFhGdYzt9j
Hf1iNOHpVwBVqLY74dT/HCMxJuN1dqjcC85JzqhpJVUvVF8MRkseQYmm/cJbMCTnybwB/CYp9BiD
+0+dThbF2aKmUmkCnP1vSunTvtP/wGc8qFib3kUkI2edvDEtCVC9HKMDcxihS4zEjVNiXKSGtQqq
yQWeMIlCFQZj9cZ35Dp5tXh90cHbSzSOCGREUpLdKLkEPCzcDchm16EBTaMIUIkPGzhpuara8Tqp
BG9MzJgYfcFzxb1jpYqFKoYhr/47njzg3F+YG7P+e6Loa32nQlAYt/vbJYYXkAmqoHIQ9qJ6i4He
TWaAlxFoe5i4UmcyebrUqSXVXilq9sqxETxxnhqFexvQ6vBhGuE5aIRPqNRXZj0+Jngzf5FXEKqT
d7vbeMT2T+OnfxiXbGx1sKWlLbsJD8PTsOVfSaFAa1plnPct/6htcBkXDhjbGEeg7opxtkXemF2n
BSZGuNBWexdwZAnQgaTj9uDpw63ZIpjBDIwR0vLtFXpaoj+dAst52/6haeEDDOyPoxQm8XilO40B
c3eO01YjfNABSLfpudO8WLUE2LIDY/YelnuM3Yb58gSJg9v9d8veuPMDh4N0vAYwZJ9V+S/FtaTO
73GYIpY8/WBGUx1+eJPRAQtwPGv67QpU2WpYJEVSRRsFASSsDrd4xHGYYD3DSPSjuV4igLg+7TqT
R+Z32mbdGhDkfD25nbDTbXWfOPGVe/AFWk4zbvY2Hq5HG2cFK9vdzYGz+lu8sLizpsz6mvHqZv7W
sCCfyC8HfKFLTyll8NEvxim4x8mheWH93QCqrbvZjmi8Yue7wXaukbCMpqA5yaYLcCcfuhOUBnET
f+a0nONLCj2DRhSAHCHY7Xb9lmMg/47BTpu9X5xVD+HJA+22/zDhMzglIM3twuoUxoM4yYtYZlSM
HfK/c48+GE4BBKeN2Xn6QPcVN2jTA7N65Za7pvImvvJS7ejq15FijHEoqAV30GQuuvDqHOHdNp95
fABWZuQcPfNRO8AKG7i1yeIpAxfLSXo9gknVQO1L8KaC42y82/cOvjoIrjAZbjOB17zUALyO4HwY
BvXKFL7j14zhQ4bMFKzj22rWPFSwdG6BeKr2e7Lv3SseLjE8pzvuWIiVnp17KdoyYI6ruzj7vyMP
Avcsq+HXMUzZ/O2A0Jk/ipB1QjMJkc+q5ayg5y/sK8REwAkUlJCPe89jVIxWjETcjPZzFXJr+mUQ
h1tMe92lHGpv8IAHG82qlzuLX6VR35F6MEIoNptA1HlrBssQMUDN33ZewYLesk82ZR6HVyvRwQXT
APHIdeN8Z/k+/Br+QsTCfDNiyPtKQ+1JVDfsw6pzGK2hDqQAXsVAppGIxdh70IM0eG/buY0MHyrb
DM8bSjUK7n4KzZOzwiMHC/op9YVGoGBjY7X0OyrBVn4Z3N60F94mqU/u8TE2UC6evf48BYg+2A0Q
zaNHuUax9wR/3n/zfR0y++E25LL241uqspnacRGRZIALQFniAFibT3quQBV8GFAPOd+oUAgSWKiP
qN9sWsmWWn87v4zIFGkC0m8D+REaRpIG/KzhUuK1ierPvnH7gM/MoWOYGHlBv+a/u9A2IGQzr5Jq
Mq1aLS+t8LtMKwM+Wnfht3BrtEEkIGLA2fNlQWBrVyweZ//1YQSX2t5oVezmACH3F7yRCj7hbmJW
PbjDJLr9rqkeCObM1SSyopXrGJ1n/O5By5admMW8tkf0+havVDtM+VwqK1FdDA4HNChZttRSpDVU
df9q3jYPZRdImzAHu0QUwvHKFwlOE+CR9I6vLm/HLPqvtOcOEYebIUDJIBx9vabSdodaBTRUNeAL
cPLjPvD0VslYMh/kSUKOKN7eANYoH2Uu9Qg+djFjTNdgBbQKc+Tn7ciDss5AgjqiBP1bpDhodVnL
g4KAAQDNCjrkOFxC8xe1l7owqnMIc7c59jiLeu3sFIh3/sCRtE7alxwnX1laX36b4tfV8e+CUuDc
CF3P8AqB/UXH/WGvl/tJE6vjlyv14Q5jlF0AFTtUVAZnZ0oXXK7WENusZT2s/HyYc9fg9Pvg/1gM
hI2/v/fjBOVI3HcQYT7OoMJfCzYrUzC/4OrdojI3QuptqSGfrDGWzn4otwf1TJRppNx4EZdbXgvk
TV5Y2GKQgApOEFtD1B2oPfPbCNYOOZXdXFLbNsOfPoCHqEOVqQJwsu3ozrMGlcIoh5WhbI1L0y3F
8qlzQkOh7yu7hbyz1AN72XrLtmv4auCwzfw9TED2HlwHXloJTv3LzBd4lpICs9hAyl2KfASRB/l4
pWmXPBjJm0wJYEjr1/lAew6dK++NSQDgjKpwICOgMR0/33bbPAWRw7TbJUrceaaACw8Q3CBIr0yq
YfEC+TDjsKsLFDddo2G37Pp7V/4FWFc16D4gGLX5CNxC/fhxnOg36CqJpPCPTK7kj3ngmPHRHBQc
qk0K6hzDrKbGjzyu4h9qyr10EozNWSiTu9nlLoJPYKzEWDeAvBzzcpdF3oBLKqAv3hHnpNK4pKBY
cCu5fmGqwmcYZsjWcGmnCa9BMAtS9zV/UO1h5cQEAtwXopISHPmHgFRYDPI7+yfXFmtEeb5Kmhz3
D5yTSBYlDpMKi0qDvFNietkESQySMBoQbIAWlOSwso8Q6FyoBIPL1EwgDVGvUm8ha1HOmg9KXPy/
3+U9AIZUEKg2Qzc4ECAOZF30VcPRovnWNoBLejeVc7B3GY8SZc8ZAzGj3ugPY9IOPXxIS5LWzpp0
h8W0p6TNANSpjpCNU28DLULSkPsK08lRCwCqQFmxqXGk9hAgxq9jpuqQH2A5hdMIVOrxuIeKtMrs
mKtdmqv5zHgMhoSgiqItjarKnNEaxykFfk8Dr65XCOMzO6KZUzupyW0jbaYUm0JmkJAYRiZaA8Fy
9RFitqnIWBVPSswKAmP19Kv92nAbGMPTBAKLixf1jzxetugkpXwcYGzMnQMqAr7em9NZT5NH/fGM
OVoMonKuM5FFYq0RbV3ZO+VBZMKjb+Go1atwmWW3jeH8gRYjLAMxsGJurHhpJ1iSQDpQBsH24EQS
J+guvZ0F8XDfk35MgimOtX5hsy0FL0l/wgmokwdYDrBNEmsaIlI56UbOnig6G5Tc6mJQOLJcGDcI
oAxM3vpW8ApExAx8RTxs86YxsCmXzk7Whmw4A9Hbm6YZQ+aWkjqmjNeWkXMYp7+3mHE1LGZMsLUu
B95iNOttnB5EDWxmtID3NP+eXkPCPygoNl0TOv0vvFUfzrih+oifYWjtZYptHMxZrMBwUeiy7ZAt
sTApdQUZ8Ep838uAo6m4uKvQd0kHuLvYLvB4twH1E8e3Kj0IpW6cybCMcRwz6iW0sBx60PA0Ew5I
Il5TSEo/ok0bR1Pa8N7Bd+gajzUfCYlqxlRCH5c6eib4CHyVLXA5CQ/p/JDAnabHC2VP/QvuRsV8
egIbgZDW5BlrDuEYmwxcqUA0kGiADVSGHgDvE2rAyqpZvRHsARiL04wtoCb25JhlmgkWA3AGRL9k
EL8w6Hta8wTmPLkdyLyOZEVlGH0If5MyfErePQanITr6PAI2qjeDGVOzZmwfxgFx08R8kDWgY401
6xlC5nJ5MiG9MCRQ5waPGc0OXvI80Fj5Gj7/fVznaDRhDAKUYbr9U+DSowGqDkgmYmB9gaQzgCfe
SXLWhoXBt8IX6Q7tDM6MX4xxiPdfV4lbJ7+Fg1jeK9gXmegy6LZzZunDIG+MBYUfA/ibRacNNQ0V
LkyXJitCwaYNsFLrNrosZdAkvjPWEyMcDwYva4AdAHf3izwSSbAXQpVnt0iKMwe5Cq9bCcUTZHKL
Jn9Vo2U0aAC3KRxk7IIN+DPT3Oag3vOytP7xzaziKE7Pg84SOlEzAocXJjzFor7JVZbdiI0/PUcz
IFtzVgkp54MIgG/TT3+kiuCwE/i1QtKXDw5mb1k1mSyzZOwEv3fxCcoJUgYnCTIGjdAXk9XAtivK
+wfaMB9ZSif1bmWax36C6MNKxZmJS/swdmwQ64jrkHyy2tSx4jPwotDVRD3agTcQqZIoilmDMggi
VIHB6w5xALPH6J0WKXuBLXSxSrxZbPAH4sEtbcfA8opHzYgl7785ImT7AOWMfQdyz6Xl+QDjjh03
SQHHFZE0IDbg6wE3a8UBCuWRy1Xu8eFY52bI67Xgg0wj7mgDe2WtmVnkDHRJsk2C3tmTjxJ0PphV
HHB0RQKunyO8+LnCRGbygsiIBPkm4DVCbrTVM/0+2D601QBXD3PcZADU40uRram/KjaB4r2owITq
CBDghpNwb/HjEMk5mLIndLx9ZHSlq/54TSi5GYeK5hnob3h1LTMFQby+0BZK8HUaQ80qOlUIkqif
GR8Bwk7Uq/nx16DQI50fY9DliSb+hN/xirk1LXg4y5ar8y3CmiCDGUzz/Iduzp7+Lbcb9LHi8X7w
9h0ssICHF75gyLarMY07VgPrDZ4tcY3BdOJVMxnG4ojmZH4ONoaJdw4uH7O4REASDDlgttsL40xZ
gQEZyWGKj3KC7aq8R+JFcG5zCigz2kDearoEBWBhG9IQrC5eTYMX81xKPuGsyqviAPmOGX3HRPGE
pp6XxDHhJo5hM1txQqETkPRAfAjiBoc1w4o4ym0i/B4bM9YGG2nV5eDM+AAYp3E2z6bTmLHc0dfZ
i7pr4bYij6NFQk+R67QReIvgW23lsvlXOlen8FVPK4UV7mGJGPOY5RZ0caSBLHqrpD2shUzOw4WP
iEVwpevDcUgDUzpF3SLCGfnq1QRkjr146szkF8RnGmSXDj+v07gJmUW1Yt+daEvLxgUzZzeAq129
mzxU7WW8Ih162iDHyp0QsCbsVUZ5BRpfbZiauMkAHBxM2JhKihzmsPKysLzM3s1hRvXU47EqyhCq
bpBlKwTSqtuCqMgqM58mgVqjIgzSBjh3vMIeLPlkssw5R2RsxHqdKQF6ujXvhbEB5PAuRNLIK9ds
eAZNIMNyX4RyRPsjzAJpPUoEKX+Bq51hWoFzKv1dbHYq3pmscs2iKf7qNjgwmQOjNsGAZaEJaX5Y
DbIb3H7pMnMaN4paIjnoZJaj0gEPE7pN/CJGHKjo1JO4kXzoe/hEeM2kHvBLBrMasFXtrTC2kBMd
74mpDFo/Vi07bvvddPcxdQ8p7LHL9mYeC9GPNVEelCUOR0fCCfW1ES1SuWJA0lWBQvcB5ZYaxuI4
VJHa6xnTT+RsJC/W2YM4Or5N1/n6robk1zWN31KzfOsR5/g8W6Y/Vp8kHHGOJVoPA0arlD8uJLyK
gt77N2bDK52BhTZV4a7wqu4E9QGzl4R8gzfQ5ok9pweLNyzwUL+YpHwEHaW07BYCmqwpanYSD5g/
QLYhiGprW/gjkCzDMxMqwBFA1IqWoz+/F8EO1qQDGhfLDJqJCgBxLBSH2VLcVinUQcgoA4geH1pJ
sxmOlVr2SpU0kbfdq8KEp8wg3BIlWB3y8qtivUQnEUEWT0aVAXVAV4lnTS1LMQF2U00i1ZAqcw2X
DYDePfMTZBSABZvvASOdv84gcSH+FSEI1T1aSBrhwWX/6/eoxyryyCsIYrYxlwF5hRasjpRsysfQ
zlPJxsbimFJ2zvLD3sjpWeMRxFi8sWfoO0irgR6DmMlHDknU6H8snVmTolgQhX+RESqo+MoOsoko
6ouhluIuroi/fr60Z2q6J7qnSgXuzZt58pyTTLsbjYy2/bEgp3ewAoO4u+GE3BnyPjpkc4e9KrF8
Re33tkVW3USu4KVkTmSspZvM3uysaEls39vkfpjJ88yEP4ld/3KJYwhSC5wysU8UrxTSJDINqOCy
+GlC8/VLl4EkkL77AoWIk9GX6lG0a5TJuhMhfIhYAm8OzqmmBxIoqVlj4UUwdZT/Y0VYSaPsLMzt
6Gi2RcryICD+4tEb0weugFBGxLesaOS6k+EwImok/B0xMJW7RSVT0UDQAnHXazUZJwQ1iR+iTZTJ
BxX/WxwsApq89BiyOoFWbotPczmg/yn9dFaJsSa6Q5t/Wrk6YuDuXHa0uKPh7kgL/F8eLr+LTZxk
ooJfcIlO4sgRa0CbdtakOQMpJTlnWMf/ev5S3vLIseKig7hnEDUadxr8QlUEcWfg2C8P5XjabMgt
LWFvjq3l4WyyMjgAOYaRaf+4mJTXMA8ExqghAZK/k4izZpxcNoUEHImMwtgvyZd0uBMYbc6YUNOE
30brOUS+8aUm49iO6F8BrJwdSiVsSYvaOWIfsjkezccGTR9uSY9xf7WbCgzYRqqh+Tuyic0u52Mi
KNogC+lCtxkpO/3zd0uhpMzlQ0Fey2jEY5LYdqTXUpoqYcuk+jA4TeYNLpUiQpxhS5SfclS89A5t
iCvTOBhpAUrBS0Awia/bJjrcHqbdGOLK4Jd9VGH8sXCEGEhixUN9+5KsrMV0GX9ZEhrpogncKCe+
Yj4TL036QwkUUutXs8aYdFq88rCmkYMYxUJ7faYr5Hd8NNvwUmrm3ZnqFH8XcHlmN6KytG5e2y6M
5fjkY3MtTa0zHJVTioUCPoOYcuNYtAhYRLCQ5NgEyETsAtV6eIE3xix5KAk7I0N6w8eSfEJ2IOw/
rkFQGvrCm6RNv2tPRtOFJJHT4oVjwgWe+B3HJ4aOCg5BPqM7IAbivsca+aVoMoMOvElIIIKsUCJS
FTaszKYnhq//zoHla3dTbvwUriFMVNZSISpFEg4XH7BpN1aoEkazM2mt8M8BuhkxqavTW5B3dco7
GPtMPhfllVB5ZI/cTDJ3rJaEhUL9wd6F4f3393cw/nBMoZnCUYQCps0s1PYedcQMpYkNPUHNSBMG
AtmkyXoWLf3tUI006O/+8sPmgfLQ1nsnE91FKC1kKWRJXp2qICyriaRjMOIoeoK1tLCbT8qtk4BO
T5c4gNJHEp23Dg0I/0Ux+AagxxaJocTQqt+AdjuDoCPYL4OSuSHacL5C41pgmwbUeeVvxJ1CQM0Y
B1w5DSCkkWby2k+oyofly1x7KyDcJE4LJ21wAuG+W+s7uTc5Yo/CIMfpgeBQD9hs11/KLhVvRHrZ
YajnwXCNWWUyvy8wjK1lYQgo2UiOCEZyODkgSZdFPYJt2rwYL8zbuGVSaZDiCUTAR70iY2YKyfQB
JtgBxGasO4sI668AbwJvDbBGv8C4kO3zDGOlQ0l0DGTED3nTmI7UH/NF4dfrh0jQAt7V71gSJcVm
PZtfl3Mv0bVYUh4OGpnYdozUoUZpL1tKtD8yRE6mE3PYJ46YT2INZW9SiYTkpD3EgN6qL3Bk6qzl
DUqyszV/t7JRaDlcfV+KUicA/HHQhhrETtAsyYNgrayas+rJeS0Vl/YH1Y8HC3pgLf76hCoOVYJA
SU8aLIiRCqloMkhDUl5BtDHyu6r3l/2ljCNYYE8nRuxUEi18umMpRsV5UUBPguMKyhUr4oirhcCb
Pdwjz9YTPUR/KmirJK3ULrHiPwKHxs1DjrGX2eN4SL1wzphDi9GrsuXEjF98SL7oBoycAzoTi9Nq
qfmC+ascXOQ5kaYzshGS/K/oWdNyQxqGHB/ynFRXwr130tUGkE9wpuyt6/MVIjErYSSASTOHJj/c
5RGo73VJw+ixrPCEkeRfTAazLA1gTSwQJzEVmvSYO5u1BQjtcTTHoSTvAGwqlp+ivOxB8VecIlMc
2EAoF+fKuonPYZ+HV6TH9B2sCn8FWEy/dCToOEWtnmIhPvrNt530QJ1/QCFnP/WaGKcIzwGUn18x
+k6KmnvOiE/QvMyLeSFIuLBgeGzySsQ/iLUKJxBBgGGHXDdtFiONV6mHIwLMY2KKOAwy2pgN9ML/
ssEuEe7oB6A4Rm7rrNKNQLDAjVhUxtelDfuXgCd9/6ZFUfTUecJShcRhWBmTpoYoQzoxtLCIt+Ug
jRGis89rgyNYcDupG3myYijDKD9YJR+hpMPhBxThNuMvA+GYBm+PFZMlOQkJHBg7k9iQSG6Md2ey
Eb6ilBdr78gTCIh61LKSjlMhCRflPkDs/XYdJ0FOhfsvQEhHmg20SaR3tAhFvtPRi4mEoFV6M0WX
JCE9hR7N1oIw/jHx30lZmSbgwIOnIvbFQh/H3I5eI02r0jRZVJmXeD19MBzIExF8TeBMQMFfKwFu
l9XX8bWIVzTFzu6KG9VhXtS8x6NRDbHUkmO55DAbdMyROcXsitlWB+/lN9yePn/b3LV59nY3yGKl
0Aci81Xexlmi50bfQZcBJiPadQME5GNPVys+pQakslsh5GNjBfkMD6M1NuK4UgDuSaSH+PoGh0S5
QpxYv43dRGZp8BiP1mZPPNY9MSz0eAhTk8vg2VKFa1CAyJnZ55xF4+cvinI4gK9LBsSTrHEwxHZj
vQHgwpWHy6MrgU4XGI+C1+OOtGxbFIKUPCk5A00gez6VCTvshjeDi7gdbeTdQIssE4Tj4D1x2HWk
I4qRRpoIZAYORFyWv1o4nCUP2nSS3D4M7omM2S0AVrmAdK97SeplTiLlaCJ0g6Ehi1hl4QWRhRoP
OJRCkOrqzR4LLMNfgE8Y5OdHgoSq9+bIJl82dEC8hzj8Brgpco7RPgWz41glvRwfOTVgw4rNN3Xd
kewuJZ6CyyPmnhcnu1cbO01yoL5+6JklGz+84lxGelWz2D4+7lB+E2UZOQbz4jKKTfoVpLMnYrRk
Tq0tD/1u3jC0Egk/XlVC+MI9ng3b9mCa9Y0eGjTwYjDIhStn5MOspgKRUWib3ZGIunlGwN09Tp6r
t7Qk84gbY2akMrBc5KTn6QGprnE+GbvtnbnhKAF3XC1QD/NLeLR34zytXvod4XHlfNIiQNl3GTz1
GuOuHeLWXU3CoeCDTm/Fxuk4ks8hDnK3Kc2VZowgtjVUODWa06/RGPadEkimyzt2ADQ4uMVJc0f9
UqOaEcKHNuxBg3pEIgOQVj/eXfm1azxbBhgj5K1+WoxVbHpgCSp6hfqM9JLoJ5WSKEAqUjpYXvAF
MzrjC5oWVNvIehiAQE6DjvVqXnI0s4sM8r8aKjsb/KUtPmlEvAhVq74Anhr3oz602i9dX96uUTPr
7408FJk9qU7OA4/+jeoI9XeTHJNyQ0TtUFh4F8QFTpvU7K+dnFa8ctqjnHJL3EAawL+AAM13eBzv
YaLDYINKVpCn+iWwr61wjqhasLeqMn2T8jC1T47NxaQYrGrrYxacF7cIhjLn8hutzp59U76MvWbs
WCQow5AjLcLzpF1bHc25MCzPmMfw2JBScAb8LzRCnoATuO2KenJ4dUnQtvNrtLqlMUkIYIJdjoDb
ZI2zdXpjxrA/KergkcsUBDaMOHJt+iC0P2M3JLZBBw+GhJqPkhzaP2hKecGbobZCBvtOCYpnGQMq
HSfdm3ZDtH/2RoVgSaG/oT+SdCu/0edsf62/yET7jEf4ESPnCgfwmTI+Azon+IvDXZMBemn3b61m
eRuu4Dl+vfQNKGTuZcqA5JRT7TyFm5FQj+Tc9SZHdtkwXpsuhTyAJCc7iWal3wqUycZ1eKNhjW+u
cazcI93mn5E+5Ra13EDp8f270e+vq6P1Xm2gAWoksDLFVVojNQDY3s5ObSM7lxwHVIxvU5Ui8ezO
64tV0wuUMRPdzeWApYz5DYSfiKcMTi49xGGDAnliDzYRLKbh5OreTeg80zMR02sq9PBs2AGDhjtF
+0fvGwehuQlt8WRN3jI8VQIg7fBUQl4zYbAR8dYOcXREvkejPhN0FwvBhQcD9WWT/5UTHfTzcTGc
bgyWqNuI5WC6e3SD2KZqDBFpQkfTL/UvnYIM3CA/K+DoTQKt3tuSU+GvmXRCpOLG9QpIxlKo4/yJ
8pWEFxbiYho1htcgx42b5g1+qqBwZlCv4TsucwsVsSaGzJ6nkDvqm5QpHTQJFbH63ZnKWZIVq5Vn
GkFg1cGrAepFRri/KB7Gx14LNh+wLbmGdxl5MOobcvxxyN5ozmPhjLCMIdCnkgMKij2g35X0kie6
18+E40xoDpQIo+vQK0scbtip6dmo4wQBMn6gOe4Wj5k0icV5DUBK/c2aRui26UsATDa9iDsqmZnB
NBJaTRyh1PoxLyIYONAOBGQKMUwMkFPpykrhbOtggAyq7hVaQB4mqEL88cg66hN0AmDlf03Mc4OU
xxaE5n1Gl8UsGnL3O+eJjoQrJfD18MbqmAreqeFt868nt6OGJxyCBggicp+h+pFQQEhY1IbSsJ8P
C1Ulosjh7mD+hXhlYIhsTpUWI+5k2l0EQeIQk9fxwKUNxH28jLIuxy8sGmFqtNYHr+20hy3FLCZ4
Ql0nsPeJ4FtYgiyyVqxRMAe1M2F4puOG4RzPSP28AbwXR4U9+C4+rqXh2c2dMZ1nXOlm8+gYhxWG
s+qI0+y7ZWDP2co5EsnceuPN4mIn9d99RyJBGxDzSji6/ZYFbL7Xm/+4KUcKgdXZvY9YF3vMyDEW
Ps2akza9+7SC0MYdeMBmEaKc6jfhYWJm7+/2c3bZzYRVShaDnWlSOXHYhHH4B2vvdNOxRpq8kG9O
b5MpQxslFWnE8K+AQRpX01NgrXNnKLFeE/xJjnS36LOYCf4AetS1I539RxwD8uMOKA2DIeq6eQnC
Vd9mIWxes1xxKFMJf0R5C8bIfVRLlk8iJZEtnv/Us+3hlEII4y8mnrKECUDAbDJ6BSEARwkLT5Ql
mCoM5NtDbL3/bvkfH1kwf8+rgct0lgpvSPOZLJ9WyTVM0wb4FtkgYdkgPp5dpKzAIQBhk/g4WHV9
zWHCMSk5X+Ldc/AGvZ1wLztqwkwisKRmaRz6PH59rp70mHQN6IM13ybad59howokMYLTnQdY5dBX
KHnyjTBQehhl5tpTBCGY5jRH4Cgbib0ryfoYibpinLl5SFAbk2lX2+9ajokVt5Yku3Tv3NymffXI
vtBSUj6vSC6clAMW06hnMg+LdKqFj9oYsFJtSFk8s6+Nuxr36ExGJhsHgc6RYIOBH6Uv6xCClC24
Jmdxivk9U1Zd9GEbdB0Qn6GwGTAReYpMNAdebrH9SS9mtFd6rorf2uBWG3fzFAAjkY7HjOXKyOPN
ahgy3y+DBrPAV0rAzJriIKdJcMfcETAyI5L1vyb9zv04LeYZzVgWHQNMKVn7OjtpoiRHfdLD4M+U
PJ+kG33pxqtuBDVyO2P946es+cSIIECZ8DNqnCHD4ponHU3k38TPsmUgobe7RpXShojmFJghkDS7
DnEIZqwx5zHZ21zBPsuIS8qmNyXHjiWJ9+/h77o3dn+g1RJCJicgmy18xrs+YCc17Ku7QJHJgMyT
N+C8+msXWPF6Ch760+kZhfA9m/cFFpKrPbTI61mIyLugfPrM8sVKroGdFy82vTJq9o9hh/C0Oszv
taeKHXotNz1dPO1AZvYBxhfTWE7QEknWxWMI+N2cVGdk35yLp7MxDRvuEwOHFKU5fdsYdqATPlWD
GuUO41x5mn+DmhUNAbC2WkzrHU2uVjOt2eoH4zI97PUJU2WFqj5BWAejReRABWO1ze+FyoJID8H1
NBAepRd/2Va0/zoGVB1l2PIdpzsTyT85EBAUD4YzGkX5G32iZ68Os3B+L+DtKzZMORis3kSldmKp
PDhoSUQGDbL0zTe6Tlu1AR8XFKtJoXDIZUMgYJgTNoDE7vx2m4irxHzloeYRToNInShA+6vXv9xC
SCTMT+HMgQ36izdMM237oY3h8Br+yFrK4h0dGWqIDQiIHBkQ0q5fK5x8R5Ux4ObJTX31iJWDczS/
PMx5x6VHQRXDgUy8iO2YGmtQ4qhRIzt0iY7wuCnBJbtrDdaHHPQXf6yGszSYElqY7g77rRyfgZsH
xYCiQa/2EXDmY0ooylaKyavjoEARnond7z+oa26+n857ykNsY4tIeNQdiMFcL/6jATSik5knKaS8
8JAxpaE3viH50XER+32rPb1gD2nYK2k9ijy8iawEG5gXqU4HLIeOMjV/h9YaLnUDj60NA5h3vphx
9mEAGVM2XrNERF9rh2IE3Azf/qT5Rztd7EzgdLXQrp5mMWYM6W8wJHYyLzN36mSD0//4bmCH8Xde
bRkszfxC3xJ3qii6G3C/j/ZBhwjSdyoqN0EzkDrxFuhZfBehgzt+xL42LfXZ5YYpJh+6NaTD081S
MuqjRUrXDaygZTAXzWdwqiVyhdHV9i1tysBWcUApzNP48TC2oyZ/jPDvUCY/k4+P5dQxQzkAIGZB
ubUiHg+28RDRB+qRUfBYxvrDymU7nE6G6e7ty/jGy7in+dN5juFvQ6J3an38HjIXQTU6F0e7ZSdc
Rjt3WEA1S2sm1Zrw+MiLaRAt7IRq+qL7xs4aDTHxHl4wKNn6NzuqoNhcATg8DZQVX6YzVS1WqzQR
TrSOtJb4kEwfQd3WFTENgXTHZM91MRfB2FjMkOR9atHI0zR7mJa10CvVsJ4T6td13rG8dEeAgxnF
4sJcjhl7zHvKYX2Qde0Nqz297TiE2owCT3ot77Mkge0zW9AssOz+Qv/YCXx9nlqBMR4f7XFbL9O+
o9b59Zv3nOZnMHtvYf116FiAoRDUQciqqcBlqK4c8IL75OZZ/lhdgUQvIR7IEHKM6nNN36W/rlnP
vNoR66q1oAYHZoaFBSzc1g1DVozmjq3bW5/tbgbuLJbPwJJbbLEm8lsB1mspWwCaHamucwEpZUs5
HFB77AJhOyxhALr+neVWUBKtlZb/gqKNsaRxV5mWefvY4iot7VJoBx68e486Fm9e1nEPP1TLuNLe
3Ccwt3xUWo6LU4nPA/BLv+0WMnvgY+7AiDFqMPrD0+Q1BQjpnMz6BPEB0mLtBmgF1ZvZ1GIICs9L
8oYOCfWwsNpdTK6UM2rO4E3dieV9rbdg9xwYCu812/SitEiZ39Z1fNl7PVTQcYepxh8GWoAwvAqz
eXOfjA2FJvI0mihQ7/7x5n2bPv/2xmrXuhz8x8dWMNul5QjNujApAI+Q+h7JseGgy0R2dhq0PtZn
WOMHBH/7ZPEOJfBYy8QUWcVY4mG/bB5UAztcVuK0ntInPWc79xvWg9aQT9sfs2E78xcWqoD+k0Vc
8uvD90JtwRc0eyjGYwr7iCu8rW849es36P+mYlVBg210d0oGEiAP6nL4QSIA+cS8KGzmpxfDCOPW
sACF+mIV/cF1EBoFC/sUvbdisnz0LpOOL67CoifaJw2HJUJg4b3ha0TCKZJeWnPQhJnUxJiu6e78
JnKoPjPsO56W7mMMgdyHW5gkbtgBdd2383TwsR3vR5Vb4tbTdKndbBypwqP5hiqA28rv62CN+aw0
EOg8ifU2FCRa09A5g116wCtJpq7SmiUvClrOYdlxrl4f62GZYFH+MwZKeslprBUMqT6RJRLb9Aal
HQLTUcmRPibmMEpahkUjgB92naa/CNUhkTEgAToZ1J3SCEchPL6EWOM7r/jpnCzMiUcXp4ipMwzG
rDOwvo/5kCipFsaS+ygjYxWZ2WU310WGIbJM8AMhlR4lkBiINpvZ1ugw4pEN6+hOA4yON+yjPwU+
N3AXvzqmZi2sSyimSif/auOL/PeAHN7VDxhevTHq0tZKrd+p+acdMcRGSKmoDJZ5wNX9WLnUpcDm
0AxbiLeRcIc4TM5ZZT7jFIlBI5l70mxBMaBVxC59Yd91t/IPYxKxeR4+1kBpd8RlHtJo0ooP95CW
NyQ4B1BxDPC1YILjN3rN7iD2bzYhHC9DToFaN3LSceFVkiPEQLni2ig0bgmGMnaxAOPEOVIJD1uk
gCz4skNiPeP0mZTXQZNhX8gFnydq//ekP6Q7i4MTA0isY9adLk7wgAKMt3Hu6ugUyGT95Yo0nGNc
gLn2puXqadPDtM1hGKq/XJ7c/cWIHhla8SBaLt9DXCeQ0/WPEaYpqK9QjQ1w7z5tyXLIfZtYbusv
sbiyL5vaZYA5JxIP6OCPbzczendZ5XAHrFtEI4o+2owsiAbMbqQ8f3n+RuGsxLHFAV7t1OQfbALI
NGKWwXfsaQHSW7/zqnqFgqVasikRTqP2h75/tVY32krvoGV3XgbA47Q7/mslZbizKnge+OEeHARZ
1IkNILIbXnsjGReP7evjZvSmXV+SMfTZ/icQR1IsVWqRjfiiyBBViwoqOqxp07RQdHamjfgKiDFV
0L1arT4ojdozrsguUJaErRFSP78aquGNafAfe7/tznlDvI/8XiBKkqfdindEGZauPvmbYILEl9iH
VewnlRYlQ4p+zVRxv8IMyWwiCWyQtU0kRRLDMvkSfFXmXkmiKV3Z47LtH5fyp7v5WTMoV7whSQlR
BlKDAsSSo5O8ywaRH22D5fq0lR3pdJOI24egPbxtawSdtXEJ5GK7Q47rtAfQ8vf1usCXXaOkDkGf
k5bJNzj9YdvDrDK6qaSuJ8qxA8Y889/No1/UtykAMeACSqV+EDE99DkhP4msSWQKG5A+jiWSWnFl
IGunIKb1zrya3LHx45DnKsqiKjyZ2Qp/UdGlvBz52sMF4hfa7v9/kKbh3Ttkh+wecEcmx2Vr+kQ8
sjOkyfsEYMWkDQkTDYjPqKBFZPN6/6hXixkS8vOYo5X53XzbMS0uJrX7ii0By4tisK2C7WBnzWVi
xQLBQiRIt2g3ewcloqTSboBv6oGlk7SQXdI/EDMfCihx4RC6QZ8NLJzc0w4WDX0Hpj2V+I3hlrL5
vJ06lacnbBbmxOCy06HwgwFrv//2vC8opC/DogUvKFAY2qQNAsvSunSO1j2W5Fv68hXcDmF2zL8A
ieAi4in+tUWLRRmKEwkSM9yzxKJN6kxedwJZiACJN56YSB9tjh6mDihQCeSsYHIv8bUJqIycExXm
IkIei9V036tdjiS+JLiW4ltHerzDTK7Brq9yYjuRvcuUTzEjv1ngXqbqtP19dFyqbDrpbaNBoDKE
AI85DXwK6nMmjWIucx1fx4wbmR1GQIr/vEWQOt0sRGu5aqEP8qu0E4hxy37w4vazMEEK2LrkHUY/
vk6qbbHsjFTnqD/XCorlgazzaShW6tkXel75MFB9RzJPsm89qepWhOb3b06AgtsB0fqbFgwbAHfq
GK27caV3gF7q5eLyIKEcckuHSFwrdHVkksAiaDMtF8iEvxGNzKfjQ0KmLGHgVHUxrj3rgElRzsT0
K/oVNbsdLBSMMOP3zutpkhLvnQ/eSzA/tYyZezfW8DOBw1IihM4x5jHJaV8VzWWTH4NvDcX7Pjit
GAVDPLoYD5pM9E0WA9wIOoX826xw5MF5gv+2LlywQs8NtVz0JM/9zZjvgxFaoJ1C+vuAJRB4UoUb
gMEyWAyQrbC+mdeIi/MzVxvYWy2o4GgjQLFnkuwFfPJs9UGecCjTHB5oYySqOuSW4sPtwKs7TKgQ
EUGp/oXtJCs5a/RYuS166i2Toc2FC7FSkCGqbSyRyYSEIoBlEeISkBAUCLV9zA4RTYhAKO4qU60w
aKKVz3aCu+gk3nGcbiCjrkGhUpGLQtJdJ9jDynguhAnt0TpJNvcVDAoHExVRMZFJS6OshH0L/ezH
hYOe4nmMvolkZ2VKQGsSfBkAi9XkD6YA9ebUDjNggx8HzUC9QV+WWQFXeIetqOk5lAaLuDmdgbBj
wrOIqZuogSgN+2MlRFRCBwsDpU/OOqfpdRvvLXDk1X10Z5C3iG6gzcN/ogRHYwE9g9TEUpjM11p1
8tdcWBcwzYgKc8GASZUwnAvZ1E1pP/9TWHjCpucfD+WdR/Dh/GQwD8TlIywWcbQBarXmDwOQeIL0
mDghgOJRGBl2hhe/iizoQ7gI5ysRpQl9ToQK3y0JBPSBnMl5Y8g5DzEBtq08p/WAh5Ao4hSgO6zA
mXRw/uhVxwTKwHuQyIfvHlxfphXTwOQBLqB4QU9AZz2WMAWwwf21W/Q0dlkLEK9pSYj/p0OEQ4NZ
9EZYubTSjCu5NJXaA2K2OFwHgVwo3ytYlMe4Q3xTc6bT5s6b1Bv8ZpMILzKcq/6bywb6FpA5A1sA
ghRUn6KaoaS8XpVAh0WOpdE+lWTd8o3Ry62Yz2aI16wVBAB/6xSZCkxlMwV5JeCCu3bpmUG3rGAo
B1bTFGJWAmGlXZGg0e6Ckg1xfO9dpFfLi7Qg0nY5FTQd52RjhoxIDKWylP0tCw+dbgwHPeRppTDF
CdYYSdEzh9aJYsdLWg6KH+Gewg8WxEcklZKg9OzvE1kmbIoYPEfh5KA75OFeIvf7ZSewdblrPD1w
Ln6PltgMUCJiFXMHP2iaCzZBkAsjStotcuhCD/3JvtybdJ80kz2iO/rPrAwCjqw02L2RZoJ6p48K
JYGF+Ap5FowPOOPU28ZQMzRrOHJFaJcnjclseaCSrjKx+e3Gjz29KhVqjtDYaTZCUSu3Qm3C+zaE
nNwCQODjPqAizqCmLxWR8FAw9dVfxdIz/7ZD18eYXlesd0TNXaPJqkyrS2tc3GRLvQK6unrfrWKM
D3gYbEdD98913ZFxcscLftA/4S5xN9wRH7RnyqsxpsuwYA83OKRbETcMZHqrOJArZgvGAucBuqxv
Ws0QzKxzCLaw/N88yd6wAAnDCZLl6LDXFGgP+QGZI4mNsRGuAisHB5KlKE5+wkKRaxXGCdBtQh0o
y41T1vYNsBrcjV13AcV7a/hNlTK9sY3aYmDs76fLL8SGgI8vs1+6+Wm406u4MGaPtn5PVtpGOzKZ
7GLW0SdrLeBlZA+nxodNv9yZ7rta0TkYqDC0mF6AHxZg9IgZHSgSUqzfZRWKJ1/fhto0PfJYJnPc
PrtkuQ2mfOsyNeRq3XFiiM753wuexTnXLCxoB5MpLMjbb0obrFOSyiMJ7LYLSYifIDvFgYaD+G1L
Nksi8oogcTpXpDREzAOUJd4VNWKHdEm03Hdvn9JjcHCOZaPysaQYERqx0OfWd7fAQsmSQ4+MndAE
UGl5sIW9UogshdPHwEcoEoCuwk9mMIRQGTnFRPkhOImk8wTAVYxBJ7aXP/Ufe/ofVVzEn4Rrg2zH
Iq5I45VMQA/IfSw9EVUKbV1GSz1hMrMZgCkzexXSehdJLpIe/lmMkORYjohEkbNRtZX5AQ4NvoQr
ZlC0hV8pChjhk8r6wGDPBenXvG7F4IB3fsXlkpVi725kxYcRX/apYdwQWlNCx0xfbFudvN5Ikkd3
UB2L/ruNzLlr7Actk7ZAijGgiy2oXU3uHuJO5xiJ0gTpuWTwvjqs/cX8QsGFQ8jBg1KghacXTq30
FgkjeBM97a7VtbYQqm1sVdAa2Acfq2FoUjwgei94ZkH3ghpIfQj5Gjo2uSzblmKZUcz2rmfW0K/n
bHBTcSBMXrZfHx5IfmODCzVTYWxltf5XvsO3Qxj74huF59Xj7sIywkoOtg0nCkkZJAs5DtewazlF
d8T/C6OsOAd8xCk+qFQJ6KaxojGkFqIYDyCl3ZMQdIUlAok8LTaoCng6kt+yVmIS3l//0xPze5Ge
WrAOUHPxenJCcjDQrRB10xHYHsZdnrKcHnZjfNgyhdojLE12UWUv4MF0rBy2ViCcXn7633iKn+X3
lb66ABZ360qU23JrILsqlNlFWwZ2yfTOwlsndJTVhAhBf+QMrVmKbTYi7RyDFCbJExAP+DPpmhiO
KgcwizY2j2QJY2hcGP7P2q9LYiHUdKckp6ZKzlm/ZE42lZLQzjjBPW8j7DiRJ6tsDmjVNgcIeYE0
6DLvghyV4n7Ayp8hGPAFux4Bdo6tXSpE1B5EDQlfuNfL6S34PV8WYU1IenxQ4hsHBlh0eAvfuLFY
4gYq5C1hrh4nGLsMMLya2rSnbT5MCpkfdZroqXucvail0it0KmOTfxhxkWyg8DgF5BXEtpLTN5e2
DP2tiecFHmWLgYR8jhGZhwY6aS9heMmBMuPIEFxrt8053wRrFb9DiAwPswNsEVnGcPv35xoR5wvK
iICoyWkcrPn4//QO0JphfW3U7BuV4EVAyLKD1afcU5zVyBoZ8QoiA8NYjjMSEtal6GFIikhKpsyw
MztDgDyhlrEmUNOBZ4sqNMF3xmUW/Kwlkxw9hVE0CcoVUAWPY8JsrX4BSYwopFAbPCyBq+iU2jQS
Nzqt1u8wcUQSQhacIOuT3WIRowDj76wCi11kfNKHwmdpj5AqMPFpdJi0Y/lw64RKAYdNBudaTKXz
FOyimcMKuxa6SGmxdQh5GJspYe4AqueOMWSw6sxCR+YATJMsHq3BRDMmA3NaRKFt66Iu5HxbiQeJ
bBPtb/NlAammONrDoA+spTtywZDx7gUl25MEwbPhVvI0eNhQwEmGdZbPP12XqO0/1t7GKYhULkHl
p5M5vzwwy31GjzmA10uwFV2ZDJ+wd6uORVyHBcZLOKLKBEIzXh2DHKQTaX9aNzg699XC7CzQZTzd
MqeM+nsOFMihTxcBLI6pbQq4n0Y9O1H4ilhIXvGQ91EDcy+KIJFN1GbYQPDBpuyMCYCY5cHSXl/o
FsjNaznNGA9ELoo8c90J7x2kXYw1ZwLNgBLrad77A21vgTAzH7LtwlPZY/KZrHsW1eMTLSscO7QL
wZ66rArEvQDDHS4yARJkCr2ChMYpoOC8zql41jYM/uflFZU59LTGbdRQQ+q6ExQbhtHtE+VFsflm
KNW0o83g6t+wCzq0l8rFPZ2mNFfuTMG6zd+a/X1P7heGFol8vE4vLYNWuFvo2KyhHA21lr2Dk0Hc
xEcpoQ/v215rN0uzBWqVzf0UYqi3o0qBfwPm0HE0FQdClBUAaIfk3CqMrmrWrcGC/ugzOhdS096e
Ju2gtdYJEnwiA9oRM8r9kwvo1/9ab7RD0oZQpxe0zECQ1ZRUr/gbqwEGXqX76HqC5F6Bf40D6DLz
7R7Qjnr4ymKHj53XPn5qFvHqOS8/htbIsB36eDWMRn20f7I/Snrn4yakLEoVTPTPcFpHtf7ZgFeX
m1GL8kT/IKR420UMG/CB41dFJbIftHv2s4E1lPJyj1ezAPcNHldzOOGPD6PSH19ebkFcSYu2vd80
jHbHeNHsxw9cdRrLXTlC21YfkM+hXjm/XR7UVY0uV5HCGdobj0Nubwe2YikkwkVDHIZ2THpVofvB
vXhxwEExJKE4EFxqRtHZhwkJRxYDk4hNzBcTma4DwAhwEvcH/RUD7MoDVug7A869+QAwf1q7ncNB
TPu82hnTYzRHwwDVDU9phkv1WVNa8Hi5CTNLSE3PwWGZH4k88/d50AnlKFuezfruHBgcd0Q6ChiP
BZZ5berDqqlvq759dxSYCDv6FDySnb5lsgYWWbRIDQg+D7YI7bsDGjVM5dnis5KNU06Kl3Fqk/C4
MAuftOjTbkbT7GT2GsGzIn5b32bIUddFk3CU8x62amOyhvys7Qdi4wzisss1cKn36MC1wu5gbK57
pGShiYhmE4TJUqEdGEG3Rdy/PdzjQo8OTE1LacZKB6NBX2FhtAE3BiPJn9ks9mI6O0QBJJZdZR6Z
JGy8ecM/aFM8BpxHoV70HmQ790GTGbUEFTLZOxUCzanbCTiaBhWSaqKoTdPxSMUbrwEhOsNGWHIP
UaM56j7tNL27DP1xnpMqaAYF65xDiwPvM9xsej2dIV8iCNot0XnfTbIienGIYO9uipfWwqy1qOZT
MzvtqBmv2nrBHLdgGMIyfqz3TKbhR7Pz5P6wXuTqdOjCDi51wLqf6E1Z/dpet3teEdssWB0eMeSv
k9wWxp/StXqKdRS5WM87Lxgjoqa9PxnNppJ/30wGOZCy/dzo9x0AGuzagHqV4BGFZ7zkv0+/JWY8
vRHsMZD1vyPQFB5y18HlHEMyalCgHNzzwkL7jD3s3a2M3wCPW+lcgOmtRnbb2y9XSxsZzZ7g5j4K
2GzK6N4Pi08MVbI2woPXi6efu9nDLbOVrR5RPWFdUxfxBebxlSES48f4i72oyHaUvtthdqMkIQqM
7+AhSAmXMIeUDzg1h+HAWMZX2NP0avw6WRfRkdVRQTeGmqe5bfsMz/1nVWicJ+BxC6s3+tp0BPrM
YXxoBtvuFHSHr22fvYVUCIeI3uBQxi24kT3z+NAh/vHQVavaauHkAK9qwNuK6ENMkj5N7l+vCHrU
EkDYB7tuU2ac4mPhVZr1EvpgA+Ulz+m7vh4nBFscOgtRDx5GRWXdxgUrDLN8n/ZIl/18KwPEzKWJ
a9mX/LXyWkBgBCW0+pjDQkR+bD7IDlVxUuVHD6MT3v7jK55H95vVIpfiWGWiA9TdcWsl8DsVCJhP
J+a/AN1tG1tX+is7TomrFhzMF/Vk3kKIqg2/wk6sKpchh830Nu59TeXqPipGSpUV3z3mkxzs1218
h3XFR8OgZAW9EfpzEydCq+US5upjtFBHTRguvCvzUQk45+HPqrX/mZRsQK6jsJ43696362PSUl1M
NYt+UFfh/eo9L9OK3kOHKWuf0qXSrZF4YZDJRBONTsCrMD6EphdWVjcc/Fw+D3gT3axX2BUfnQ5t
KwDMI1DHmLZLYUDObh+tZxtUNGpqFk0o3g3l5ld1ueyHPJsmJlQopKAaWteOeZ3vhy8chGrni1dv
F7tATf9oQ/yqqPdKH/O7A62NEkq4eSRxF9+Irvh4HPHoxR6PE+ZqPf6j6by2FdW2NfxEtiYYgFty
MCCYb2iGKQgiCiri0+9v1DqnrR1q1awyAGOM3v/+B2oFaFc4/vRtQPY1YykOtguIuTj1pMeqgTsS
fGBJPewE06/EjCW0bAy+zLaC6uHUb/Ma5/Ti6BJkK1s8OCPYt8iybYLiE9aqdc8A5SseOIB3GMKw
IzuHXw+GszTOMeF+M0Zu73p6IvKej9KREvRSwxsz9TcTgGaI0eJVZUr8fcJD0YSSOEnD7895EqdI
OFLPLHtmYd4BNBa5xdH8LnYp3eTLKMiZYb8gJsLvmLNylP/+XquWU9jkcxpa7ny5mNz3WcGcPDVq
p2JVPnxSehA04ZUYyFzQQp+NjFn1s59LZvnmYM1hO7bARg7qyxvAarubD6YgxoNXxNNXNhQQ5s1t
L1cus/iS2DXh3AjZYFMSr8zO47zZ9e+eFgpbT2zq2TD1Jrz3jbdXXs0h8somXL2coVtzLA+Q0Xcu
R9vdMFazGR4HGwEUh2I9McciI/G6Z6j7sTx7/3s7yGg+y3nJ4hinLg4TBY2EIDoydb0BlkK1Bz1E
2nQN+mQthyLAIYoIjfhLvJGik2iKTAHIg3lQSNvY2hvGs0JjV9XT3+V7AUS8ZGNS43nJSc6BeSBj
+EGO2mQj19YAcdPI+eCQIRyhug+pyAv/9gPqGxm/KeXSC4SpdrSR8fh4i+u8DaSnkWwzWNSasVL1
xwGK9M95UGHXAf2zIsj4TANekoUbJJCLSP1iii10pAhOX1c7YlrlSNEbCL1loTLcdiBA3mKxiwVi
IoA3JGResTGz8bAmJLyNsAAQ4LloGr2h9WTA5xZRGd3oIKFWQkNN7xbHC/ESzPYYLbj79lAiAIRV
YGdMXlSzikYMphnUW4OapmnwnEq1++1m11u8NXt4+SFgG6GTYijYC8c0zjMwAFRnS+iAQgaJauXp
9XjAPyY9SiQwa5z2ozmvWhOB8yH5xGVA+Jv1SzSuI7twQY5oUynTjZO2f1nfWqeqEZjFneQgWvYo
JWT9P58Inj5cJun9gNMQSnrfYwR5GJ2OCqGLX9Ts2i/zL8PtUZALyzyADSzUKaHMnfxHDAAN7pWe
VPmFM9yp58L4UOEw1KGbrWEoWFD2hz2wR0SoGCzxM/iFwRPSEs9kn1OCUo/dDaCmLMzB5gbpH+7+
X6tOCBbEe1+fL3/UsVwTByZmZUc5BSqNDmZs96GXzesjpyGbARLAH8S0nwkW8whCKEWsMsMXgC7U
O4w09Oce5J38koQHhYc3Slr2uBfVIbrG1YuZlT08HNUxKXRGMjITqJADnVmH/EcvJ7kgFBFlxlLK
QL0M+4nDsvGZf6mEQfuYLEs4ioI4sX/GND+cY7QdYs5fvy0tQTnQkaQGRZYURb7xQjiJvp3+k5lN
Q4DWCq2RmPB5x/1eexu4WFL7rikBttvOISmt+NhaeMEm9my+/VIn+wgbPyEsVzZcIf4quz1fN+Yd
Se/ccUVA8wmKCX+MDv5Ur+JNj62QmzLdd5B0Odsf4eT69gpTGdE+P5oreHQirwyO0zwUj9QTNWFr
XIQT94iPqMe0NvEbA1BdZuOZfNlv9E/mdpscQM++jjEdBri+/S1o4qMcs4GrWQVwNa8b7Xxz2EPx
vl28pkMgQjaJDGK8nlnjI4UXrrbsJdMAETZSAOoZaBFv/PIg7LsKs5PaV1S/Y/PSOTex8flaQ8YU
+ptyfvEKe/AFZlhfOiJmi6zzm0NEeLF9YyPxmmIFDH/DDVQYBzeov9dov4du0nIrNZxigmejF5JX
vuxjIyPO+BBDNDAVDGho0mm3jfqB3jE5yvL0OSsxiJuxtl8lYJVUTN6H8nkeKtssbK2bArepsRpA
eii7VqIae+1015xP472RoMFeAlgPHx+netkV4ZCynhItAR0wj+QC6/nkHX2YmAePOcipIU2aA7Xq
azJgkfwziCXeqQnuU2GS8Lwgx3bpjLcFgX3CZNqUfvartHtbTcbK3yijx8/OrmbNTfrZw4tKpXc1
CuQfv0kZaUDXFJn5eXzp1ipBK0gtzwVsCDjX7Fq382B7C/kDY0ypQQJnQ78iZhwr6L53xUwn/ODn
CYYu4FfhTLkX1p+qX+HMoPqJ7Lfrh4clK3RnDNcZ33M5xo52GnYMJROHOpyRPEAuDqL4ic8q2Kan
HDgB0kN5eEFtQHcKKYpPs5YaqzjwqGaGusjJibR7UMhqb7ioLh1lqaR/Ts9aT1awSIPFJaYZAGI1
H4jDI567qNe3QRqY6/FMLDiXjEWCpok6CMjqTcadcHrmuXMwVokr049Z1hzz9ACiWHFTfNd2d+NC
8KJqczFQR63eR36Dfk64E1m+O+uI7MPEjiEN7CeMo/ZPSYdfWEGG6XuGu1jA29HPhRC4fM18xzVV
HZlSH/3qgqcUP2Vv4caru7Ui5tGP4WrJ9s6f4b9C4IJ+CRbTQPC1Gf0PTNz2XGBKCO76GjXE2x1H
Cuy280J8FVg1hE3gIYpDNU96hWpXEcagZ9jxlFZ7wXCrXCysuU4toZLXeea/DEtMoCDjsvZGZrqp
Ajkazs6L2Kjsdi5NVfvBJ1mBjy3MIJjubQ6WDEPi7xnxJCed0Kwgrza36kqKCc9cCZNZ2NuMZMyp
yYtyX278D9cfStACakXgwmQAFdjztzpWqwl/fxu4ueG6Rrwy4I6+jDh56ZQuBhYEYPECPC8mo722
/0DxQZsp5pFiIunHTDvXiy0vb6VrQRRSpzlxKaTFx1soIyJ+/nq4zq6QKe5sKND1qG71G3kSmJ0H
rcV17LkDHWaGvm0ZR6MLtPh0FfIBEYRWHjqCAd0F/BAeRwI4mRxpL880NTcIoLnGjCSj1QtCIyB5
sBJ75CUITMoBnLUKzARkMStOWKdQxy2IYs+odFFMVr60HDMGEUKwnBWg4qxPxpn9xt9yL4ZOVDcm
nIRWeEJLWARXswHsLXHnSXMj1b65AM2x/dBemoKyzicXqwzhxNinCSK8SmMLbS+DrYyUJg+JHhCy
+8oXrpni0yS+RiP47yuDcZerJexzNroYvylhD/LUUY4uigUFEA0X54HwtrmK8fdxOTApSQTiv2SI
TY2xFGxrNCBHEVwckfMuy4zo4CRdqSgz4peQeqBw3GNmjcrQtpldDEMO/QjfajHLg0sIWgA5UUaV
B8KoWVcmTaSHiTkWdpOEjNJVjUc4lnDanz+CeiQsRwSIL6D9whKvUf79M7VC5CqA1t9CcrRVjXsL
PvI8OQC5YroGeGMCfQnbpwqTD8z2xiEum0OH4ga+CzElwF40QGNsagzhG+Lca+eO/lUlWYNaZbAR
Zjh/iCupIEB7iA0sp4N/PdeztShfEpzmM5fuUWPCDnEXttWJiHAcq43hWkP9xeiwnQrVy/zG7P7A
rSDu9jS8fM3y0Is7/wVpmOLVHipiytVYyX4k5PesKLH8BS9NSCu45SIUCI7HieMDFy3Ga7hb8Og8
IHLtuVn4AMATI1PG+2y3fY56mZMS4M7DOOHuXQ88SkzEl9xQQblS8N9ngnlBMPPDq5mxsEe3a+eh
0L3zlIn1IGwdjhAWUj2squCBWFp10QVyBNkSRxXuGYDr7PUvhnmCHnCN3iXRUa/zDRHg9IrPjXUc
WozoMf0ppvB04Lo4uyJjIEXGljAK3qeoh+ANiKoXpQsegAy0w2+C/KERcyCQQAZGbsq0+3NMufXC
SAsyMkNgdY3LNHThKqhB1SBjUMA/qOgxbuexu9vZdllxWSj1qP7pNHN6aZGhgcJlrh4EH6HaL49Z
TpV5596mVh0g1heD1aeHwtreOQreRVD3X2vF4SdYMayOSzh10R+YoBCg4KaE9A8c4l+ThYAr6lEi
0DKUq58ObCBmNQp0G8K0YC5FsGZ2qSUytiW9//d6oDKv5x0lP1UFUBEXHXNrSD1LgvCixAXvVDrj
AYKbQfGfRUhzhA86LBMx2/Wl6czoBGon2+/Snl1DpLG4ljBt1W84xQ8MmPFlvX2a7dd+8DqSD/iP
XHYtcujqytcEE6zZoc95m/18dWWFnpTEAsqVYxaOAhgpFqMmHX7sCVe7ZJQPwviPAQKjy2G9yB/v
ykwVPJrok3KFWQ8z4mLV5g7CkXFr9OjE2kVCG/YSIsIMSAfS3+DA0kIRne2gUhbBTfGBKH54b1BZ
HRXc4QT40ozMxnnRELByree0bb3BpgIi+P9RAIGOwDbCkr4Udvc5Cjr2qz54u9sf6nOK2jv+dfyC
5XbkFZxSZcu4gWFROLt7FW6WTk92e/syRdM+b/WKoh3P+Xl594+pYhzHh+5rjtdfTxiVt6sPQETt
AEZBaCFfYZosyZBmNyFIi0XA4sax0SGk2+Oh7YzwAfkVddxXtWlOIT0mCqkEX7ftiPS533W88KUj
VnB5ID38D66gNBRCikfeFPr4RnwYxc5336vJJ2NayePp90mb+UHKen1s5OJ8acGgECv5fdi/BSsq
anvCAYn/fPlHtALCRBMIkuI5NY7f8/G5+LkQN5nqYZj0Xbx0EYHMwLZ9G68LydGdrWTGeM6Eo5ac
ChHKmkDX6HWQLv2Xv+szR2y2ZLlGkP7g2EELVRhDs8+cT334+AuBx99/Rps61Qi+iYTNc7OV6LgR
MWxSKjxfTKgIpXZfC5paEhMzimkzvqVALjeDoAulsuP6a0BetOs+XVxBKasEcI4e874skmUQ6fBt
MKiCu4avaKKnDx02fZAA9uiz1+Epm6qe39xmyGTvyhlNxSb9UVQdYRl6QbpBS/G1UeIh9DDbY/wr
nL7OJ3nOX4sKm+aUMvBmvR9mfGcQgGggN/vB0KW3mvoHIIqkN030mtpAT3cDowe9/YsBcP+jHz54
ADGKXSMUu+l99tfFo2fthpV+6Ca13sWlSebGfRH3mMmQwWJkU5RQUONqhjWQVM7ZkP7F6Efj1Zjp
gaNa2epNqp1ZHYNANH5ktjKK1r8nUjagVV/xf0ApSFFDj0g+yFuyJJYn/HFidozH33CDO9WX2VJD
fUhaKWVK/bSbdwAutnkqPsVWzCUuuT5xXArYKJ0v6sp23eGxoIHjOoyf1nDzmlaSjrKjsLVdhgAP
hs/or4CBuWXCDXdWxxg2UfTLbR+vhvT53Icgro1LtkhtusP4cltdbVC+SzHvUOvp8WMqBzHLFYIJ
HbLeu/k/aAsX2Pr50y5OGdOPh1GS+WaCogIi+2ncD76UyuS1usm2nXQmypPVdZ6vmqA3QS1BrFFt
1Lk1OMtk/oBOkQM3MLuoXXzf1rMDnff43bY28sm6YeTbRU/BXLJrcnjGq8Z6rkn4cRo322s7dqwZ
kdLxbd+52YIgbrZ3Ls6eC/jYV/Z3+oxL2bj7VyxIFhXxYbeghGPELJuONTW4osXd/txpkuWJQgLW
DmeVgX7XxCNyhVjtsJsSzwMJxT+kZzY9rzTL+IfKjPvjN/Oxm9X6O9MHnBx/rYfoxF8N1rn+VGnC
aWjlYwdjWSQ694h85w0RuBF8bWjrgdUx7z30nsZB/4xt1gXvV5zrWTdReDTX16sJBjcsbc3X/CZU
GTocHkB4EDcTJ2NAQKV6vt9N7WnI5nvJykvE/48zq/zwp6wrr/40hrL54deNWeHRcn5QgRAIezfb
5TssdxpEhJ/NoihDaQyvrYN8If4FBdw94pnJgPhmyp30eRoleSIdnkD3D70cmAPmDmE30S7NkkWW
BSWopfEG20W1NgzaHm+tj2WrJMfeauc90KIVj6h0SEEh11/NaJc3V7UTYZEsWQ94oRxxepHrv8PY
fl/NG3lipoqxCzNV905iOMPa+GqrDK7ZplDbvQwivnK2HdwBAXoZzcYIKDbNcRS2Yg713hRzDQpf
q39bIdMH9L5pk8ciKebpwGKFDDHywsHlwJ2+vtw+YqQDG9b9R2loPXsHGctevf089bZxZdUbjLfy
wEiGCFtSfA7rxW2m0sHpL2wAkeRp/25fB6uOI73G8/97wRF8wZ7XW7T45F146dHTGGcmfJNIW89+
NJCQPoBX/xOrHyQsB/TPfgAhy2xah8eNMlJX1twWGCkRpAc7Cw7luQUg3WVue15B50Px0g+4FosX
9+lu9vD8F/sn+41NVJWnkhveBSNODWzj2PS9B900gq1z7YZjyM6QqAYoFphqNtsTucX8wyhvSgrB
W2/o7S9D9F/AKkKA+GlNWTLTzBr93Gys/35zrRdq1V/JKpR99tH3zd4luDKm0du2HusR4pTanjRt
oMFiwyDIkgvSEPo1wwXUjON5y2ZKXPVvelfMa2YyKOUHzibFM6THnLgYGJNuaN0LX5uSLTgRcqRX
8AoiyhIMBMh5/kZoAntrVilWSuRWMuATvEc6jregd8Ft+Ku2G0S/KWKmN7zX+yh46XVnAp4z+vz7
L2sHEwWoI3RNEK1g606u59kACEGX8X7miIN8AVWrMqHjp4DeQMSXgexi60xNngIKQtc+jSebgaPi
UsIRc94N/B3GbSc4JWULPS9MYaQlLpddsNnUWPIFj1SeQ+CAiy0L2/zewxrvKCg7+CaQp4inxD/9
85385UcQ/YeTJ4b4kkB4gowcYCr21YHMKbOTMx+DJDkA1bdwVrhOQ0Y+J/ThSOwS1em23Mb+Fjeq
OeaQLjxGa6kBUSiNR+XHsUxrONosGS7RKQrHSz7yc+w6EO1QdMmdDb9cTAl+F6vieRXUeQV+O/0l
w0/VH20/tXmXTaFcF9kpKrJ4fItW6RssI23Nr6SvzSndJFALlgfQMsdmgz1BSVBKGlSzmiR01EK9
p9f+vN6YY7p2mUe/areojzduaK14/NZPWaVDgfEvEBjRywMhUvIu7hK7xALjIvHDl9mLny100Efq
DARoeudFnkY/sTgSnbYP3PE54XpDQ9VZT8kZOtLAgI/C2fz8TcVZ3bv9g8DA9IHMYnnRElvh4YPi
TUeNJbMe4waDJBB8UB4VYepSJrFqlnmsq8x4XoYl6EQPZJgRuiV1BK/ZIGSwKRLkTcUd1CI/l7NB
z8d2VwJI+FCoY1bWp05QGbb3tt+lABGQgPHhmaiX+hYwj6YuEqTCnx28M2P6XLNfjqyOf372YPu+
YGFAFgjz/A5hyvACDFjXi/348uy7KoltZlJa+37fS16TKonra9TDkP4dqcUmhd6HJqZBJW/0oeAV
7ghPGD2pJ8/MWBMRp02ux1S1NZ5bRtWMgM3sY93xaDCeCuo38xeOZKPJXe1lBBgW7D8T+6gEglib
xZ/jg2qZXRgeagEbLUQwQj7rUPt7ttQoQl04XmrXxUvDhKzc3nENpYGTLo/EqhNBl7Hkr/3L3SGH
ae49nqfHz2tI06LfKPPJff3u7Fu31+5nNohSnrCBZLknIXO28jWA00CNv/fgya2u3bxJrU8n/NN+
GM/xl0khZEspKNh+KCvb4Cshk/qJuce9x3yz8Eed+2miq3zJOktGiZv7zzbOwU0SiIWaUOJ/R0xJ
HSgd0qJq/E/utqOj1L7ZZ1ZFG197+x4CZhXPMW7KzfolQD0DoxoXkNXSnp19UcjyCh9C4WvjmkbV
01PqiVpCNJf07FKOjqoy/5Xn/sCs+8vivaj7zphk0jL8yl4Hk+F2+H2t2wfnG3XaL0HrJQqFp1v2
nOrt9eNh80/GXEIE6GPs8JqOhrJRy/MfWWXjMSprasJw1ICl58fHB6mwAMNnMoYpPc/5yV6fqNNm
V2nRvbc99fqrZJINnQ6i4d1/DenYxCbbzCqNLpnKjEIK2w41W0sstztSiGeJF9P1VBTHejDPv6f+
FxnTx5WG+w8u7W/7W0wRGL0q/zucplMVCVZ2GnVR9VnWOQ4vYmrVfB3pxagsm1+1y4dIwrz0bsV0
bLbAS8bz6owecdrzBpDKDQ38+jTab5ibgWmBQgM4hXnUeJQ7qxFFcWf4DIAvhS2/oBi5ZP9Um1Gr
D3puB6nrbV6YhLyMMSOTDPOBG+TQPZXduzDir2w3xLWa9d+PPuBr+Ll1SURnwRj4u1qpKC1EECHT
Tj2x8LtZ9DuDnO2mcMcdqaM8dPGjQyruZvlkDLnH6y+GCAp9iCqtcaeWLvJFAi+lz1BfHuHjZz8r
v6/oPyHHHHdmAVJFULD17XkysMqNevk+UZaiLJbshs1sR67fSeG3bq2+WGi7hamypzVgp/0ZiuSI
SEVuEAQuZJ3n7I8OxhFwO89H2sdSwR4l52+PnzB9N1T6c3hO0SAceP3Z2Bp5b72VrMb9kLoAN8RI
IkZFvDpphg7LOWRUs6qhnhwzDCbApZ3FQF8PF63R+OwRQTITdF+yU4RNMXYW7kLzFop5m3Iofg2X
zMs4h0YBcIXzdLl4PcS1poJDDgR7Q0jHh5uHMSpMVbbecz9+MXI0EVesKvuAXPBGsIADh0JQGWi6
eCvp7xLfnMWZEVxjbYeKWSoM+bG1vLpzQITmbw6MW1aWhBeOoRHmBmyrnF6mJjEwMFLOenIdMyZP
Whe2V6/QvzjrtLRzmfVvxmBq5/yDzrDx1x1oDOFsUL3Qxc2I9Tz30S2CWTdGngcjTl2yJRMObmX9
Vmhdh1AuvKFm4m9RwCJRJmOOtg/l2QCSJs/cNIVoIQHqBDGdCzsokvi4DfDTwOfbHOConM9oGTfp
wwp4RpWHvnhv4kuMINr9tIZ4quG5ilZP8xKyGwtKJAmR+6s10LLImz4X6WorXHkDJtaNKcql5J34
wBTP9EBv+vuh7bfLgyrM2vyBZVBrX6Sc16MnBTYf2gPDH2lGbtENM19pA5aFMTIOFMWl13NWwOww
S2hn2cUYUZCFeZ+W9I93Eb9LaCmtb+OD4wvJ6DUC9Mw8ZiDMNEk/e++H1hWlxjW6zjr/a++bWc+m
68Mrv6RdHRkEsIQighYXDxwSZk97demFNKu0h9XNXDewUbk6lC6NcY1fFQve8WdFSMnSTXL3M4Np
F8T9I1dOPLr5lO43/+NhLIMAveYefae+bDDtGVrz/fbuTQfzLXcqMwKqDVib5h5m1xVe1MclDj1U
UBIjrGfgv3yQNbRUTqC8lAGsy/XLxFLqMbkvsQB7mabMbJ8Tk5lWbyf8QpnRR8mZB3B5gkmYnuVt
6vW9/DjCmu4GIHGwYkY++HQ8rPMC0kpm9bznSxfOC+xS9KCQVqzCExZ5GgF45gYSse/frAu4Bx4v
rDaOawe2eknF+y8bDO/RE+j6j9pWIdrhEDNjNd/H7O82vQA6GF9n5k8E0iM0USxA0xf4S6fLP7PX
8hiOyT2nxuTkhYqCOk2w8UlPfYTz/hRzK8wwhoh4+o5wwuhNP+D5+wKNwjh1Dn5/2elNIYZWN+c8
FvuLNeZiHO9TgR/xWD3cuL/hp38uEAu/ELvYd84KjEcn/HMHKHf6cHipy8QIXeFJrOxiK57Xki55
l5yEdBNT24/RCoe9r15AEFw1GZl7YxBEA6RXhHb/Y5qIJA9HPET0ImjRIs8eWh7tA2ONf67Tv8kc
YwDqa3A8yyknQ5xhgN+podGwMH6n8gLxn+yvbo5PXwuIDsULRA/wSdU1UB79bzQLX50pxh88ZKKk
xnIsktGQ7CDtMiQBfKcagpmbkPkkrFQ2o8VPjMr0pc5AhAC9vxygmLbWpsqfa0i/0INi8PkPMv2B
UtOqohpQ4x3I8Sw12rOPq0e6BHQWRt9f5BuyffDT7cpSaIjDmqChoGLQyiOSggk98RU66UJYuheo
qvrEO30gBkftinkI5dsVybXmwoAoLb4dUZwCx4xCdTI05RhYkKs91HS4RrRGGySaqbESHWiG3A25
gBV+fIKfKqf5izTAIkJUItxYvmwAoMk0qAhusKCzpACC3wZg3xkFsIRIoxKOzpi4w7lHHifIQLhV
Mz3pzGzsyzsNrxYcbKb0jAg8hqZKHATY9CUVTk+tDfiscxnVOQSltcxjj5h3aFfLBrWlME6nNPFz
TGgEz16IWrDfhY2vb/DQjyfq/OefEP6QQ8OxcxJ6Xua6P+S7z602bW1V02+Hj7UJuWtnemiY/CEh
iLRj96CgoQPGOymwqsrVeJfbQm8B1Bx4KEuc3nQ4D4VHXMi6stPQX2WLXvgwmnC0Olh4cfwTTTy3
Vxxn4OcgERExAiIwTHLRojH0pjEtoTlgpI3MSygJVFovRhRY3Su0pSMr7E6nP/G8CLN9xZjs0lDD
+IQUkM1GhEvgZjMi4JUL2mOgk8+lI4QTM/o7QQgeAAv8omSCgmk5R1eDchVpaHgKRc7T1YpIykE6
IBzdC6MLw5HzvQgfFxQyKMGDJlCWcEcQYfozomDEywksOUfCz7Q6ETMZjOyFDmmHmgU9Dg5VL5eW
Fawb8J0rVbNy5kMw3uivQ8iCv28a4oSEswzMTLC61ChxcMEOSscTpD/5gmj2SEcA+qnCMQ9yTcGm
u7Fs/gDbcPdcifEuMhqeyZv/nsfQifzWa+dNXE9B7DjleQhXvRDUDrjMb4OHU9kPjt6++10BdNqp
nfl350GzqN//ijhHA1OZsxlbLIlFI6rLh5CU7LDocnse9jjW6oDl1IeNW9h5ot1lC1SxQRWpDFdi
wwdhR1YCuABeYHbpASixahXhfn+4z0ZQLKyRswNBMlaFme8z3Z/lDMvBZG48WaACMycSq53dXFd+
QE2SgVnfifNPmvIl6SjYZyl555a1Ul2jmQjjFRphy7odEIfl68eFkp6n+u6Gmw2P/vxjQa60Rtwr
Fq74FuaTQxNezrJdYoE0FRew5t36Nl+LqA7xVQ6AT5Aq4YHAtOcmo0FGasIoGZnLUmLY2TBuZJYo
HB9YpnjXI2e3SAt1TtjXegOfVk1/wQu4rTu7mXA1OMNkO5m/iH4TsV90VAOs+iVEuMIDAmSIJQ3m
BeQ5sFjH73+aaRTNw+ABynfp9DNniDHGD+itBzAzGFWY1KFcQz48j2J9EFfiX9JIKBJwQtzHiL0L
w83E8F97n9EwzC9/Q4t9w0YpI/5wWeFbW3rIAzgf4I2KKV1z7kzwDpGcR7+KuxA6ayR3V/If33gC
IcXXIb/ypoJI1emHVcdcxqDpRC7Cdfscrix7dL+fqYDkSGMDBNBrLILkTfkS8oYbWaHU1x5ZAP6K
yc0Y96nxccxYcZrEMPvfRnK6at6tCti08k3Zbno385NYjoy1FWFExceqcmKvFI0nsJig/hOKqEJI
aZ5/D7IOLOaZiYg6+mP3CEF2GmJPYTd8m4gzcIw10xUtOqaqYtZwX4z5uEObxXwg+E3ElvY7W8Ei
xh4tmsanSQRY0cyW8LHEGCRG2rqvY+8f3TI5P9GYsl5gBRRC9vW4dGBO2c3vYxb6Bj/SCn+nxhuk
F+yY0B9bnIQHfX+IZZcgPH6QZ9MSS/trbomdf1Z9nTsoGPuqdnCEWFF8VijhYJ9sKj+LW7Kr+G/p
qXqfeWiPSPIKv0JS26DQDol98orFcjm0pjkg/7Zs4KrNC9djfJwTTlgZn00JWwyrUGl2arYWtxRM
k0kU8C2tBag//mfL5OXkMnDdi8Y/lKIQQeVzuhwFR/mg2Ml64B7TzgROMwrs4wKRSy4hN/xGX0Li
xtbLd/L1ZvdBZa6VDF71Gx338vHk+0X3ezDhURnP7weLcxzqTnw3Wl3arQlu177hjzkAJwszmlVT
eckDujzCWdjSDHPQ75pFa2vOE6VluYLHH39ZN8F1D6lDqkg1/ryCBCsN9m6MZa8wSjBGJkCapUkg
XQmNUoh1QPDGa4hf7/WPTOnruqntmzz5NNbHhCSL8GIL+aeHzuqf06iyVTSBSiGW0Pyy72QYwDAv
xcEwjS/1NDa6eKVSURAjU/etrxPTJjAbC34xRFSSj5XafVtF33vjCIiIW0X0+5KprPHMrS53vD0b
Rb9V9niWrbSWpgFgO7cwG1xx3QYGiFHLw0ADaMSpuaDRFLyw72l7l3UVBrM+LLyk71ErlqBl5ewn
JKK51xrr2q4s6gnkWnazkRQrG2xGJgDWOvmDZzUfKavvywlg8ugZ58qFntruqBpgQtHqqoaGjyzI
4UjYq363P9VT8snHBO/La8KomzV+zBB14HWKzPb9CLYXWMVfgpcADDY6ZTr3EehHYvyjstFaDHB9
M5lquv7gK5ZdT7DXmObNU7tnLsrj+rXbyuxzfqa4Ktp2LPDAVUWK0v74mS+XV3yKLWJA/pFVG6NG
pCIciyAVgBZ2NP8dTsSSp03O6kxb8r74sLaY0ijz3lx+hEKujS0rbYnsgKF2BjBg36BTeV7W9L7D
KVDBEyh9h5d/Yf2k4DqaZtOakmvkK2ZH8RE8cOEEpvKoWxtrQBxGY91TZ/SWkK3Rt/PRRT55cciW
qMngNX3Mcibog+CdRfSdQGcZTGB9oEkmbim4zdGd7KvWeyIaJ3+tNDwKzxS+Pc/qtI2qE3TrSeHW
V7OJSH9h//j4ZC/ioU9tCv50Xdyfbo7QiO4PWwmJyhU3AmED04elpcHqGvsDSI/Jv7RyEWw+NHj0
+bNCHGNDW5h+mbtIcO0VxEuCVNLgxL9kCg9MgITBBox0apPh8+StM+DF2QTi4nnRBilMWCCP2v7H
3uKpwz8Fv5mhVSEyFtVN/F59YEdPBxthIPU7ElaHRANajD5mGgFhAzCLL5xazPwFm/WJ3zDbUoAO
NsFj8AUx5Y+KOiIzp+8JUxGGA5y3gknDvbK8vy+GIG8bcTw2oRohcKwUj0NKBDYn8yT+dZxzzBo4
UvYP+vjZR6VMUGSOusbsk/rJcKD0iiXAA73D9azx543ZoYfhHVAvB1wqCqXDgUlR+Kay8wj0Q0OX
xJsXVeGXSyVkPbnJd400w9lwriJDHzkDfxNuohTsWu9A5U7bt8WK/ExMBVQbM91Lvu/01F4EPIpC
6ERReEVk1of9kRlwKogGf80zkqBQHXLja++jur9JjxSlsXGkzmDvwXyq9jAlYK4AnOkthf0t24Aj
78HN0YOLrNzCGsKtgmmFeS2hIlzvPYf4joHbBgoInQhyKG4IRwV5hKK3CkMFd3qOsAQR/pP2WtsL
KXG5FYYP7D/sSQxg7vMGf7DBJCJJ+8AJwenONBfkKoBpSgWVUILtCMtKjAYjRXd1wM6j8GRaixlU
aPs5YSyIFw0LkbkEzir0uYxA9KWo8PmHZ1xMloicw3GcubX5XomuYuDe+EKtMzTuyzxEUILlQmso
kwrTNcGplbFTAvnLZZzXRqebN3ZunpgupGSycbUm0qlY3zx+3LCJTxJeR7bquBG+5OzwiHqXCe8m
mZXP0eb3TrdQhK/cWSSDQBY0n9yGEsSV2g1Iub4WOmnrzZ9w2emJbAIs7Lb3BNohg7SJSAD694ho
EQsVuwOufQgxy/0jxE5EgqSEb0p7IdymINztUIRj8ivc2Bik8HHEdvy2vv+38p4Wbh8BeAzIaW1r
buZID938t2dfkVLAWXIVwDMI5nrjP8xnMI6knWqw87tjKzHuaPv7k9XqvhAanY5OodXdM1w91jak
PM0WtkeCRgczkFCFav2YiCjgHkfkePc4jhiMwVVUjEjYiuDGIfzbYSbiEq7NVMAFjKuQ3uKh6A9m
BTFb0mYA6Wt5hFNHal6JjVgdC6LT78hNNDP+XC9aFv5Xj3AGEdCKZB7nPxcmJmPN0xsHmJ9zSkEO
uBwpbybOF5FPTKb1UTqiRhTBAxoOEaJHgNuO/dtSQS8haJ22OLJxN5L4u2KXgCSKeSs7B6UUihhh
MIcghZiHKQObqQgUYpo/TclOg+DmvmL8oJ7WPR64CuksfzVudypuPBwzEK3/xIYJf5AEr3+Zt0ex
wMr91ff+Tj8uzr/8t5UyI+Xc5/NAOTeQO6COgqj3J5+jaggzx4jqY1ROveXIVYI5800gj6fD4s91
/Nm8PxlqEA2qGuLsRMg4/eNE80NKOmGpTSCCe3xHDV+FqMwbOZXCyxetvvh3ANX/sXRmS6qiSxR+
IiMERPGWGVRExHK4MdRywBkUBJ++v6zdcfpEV3fXrlKEPzNXroGOE8LoKOhoZrZPiIDamc50CjjM
w2lsL4tZpB+YSsEyGjHVN5ctbznHFZo1nNiHsGQMru+1GQNv4PRKuMDzONJuNJ8G2TWcHMPPAksQ
UwthXH0xZ4ZbcVHtN8aXcqpcUsgB1+SWMtwAO4on6y0FDLW/Dl7IcZuZgWW/FYVwacIiqaObfZ9g
dcwMjSv6j2Czp8kV79JzB4mdCWraSi04698flHuVxRRqjIUDbgKieCY5oxvEBP7DfoxlhlXOth6/
/Hxr0IPb11WV5NOnN707SM1mqt+e39k9J91Ii2/zVuaJxyP6XPwqu8lLmNX4wsBKQ6aMtg91eumX
82zc9otR478tRGIMDLgpcHSIrh6fWi3EMQTHWfucWdQLkEnVV81ynEOHqVfEvHiXxdszfAZvN6dQ
m7iiTtX5c+Z/xrNyfsY3+DVgXPtaTJXIUmzNwj9WzDfeEbQinGdVc9NxofkunAhxHA2wzTAaAjNf
GaouC9XHGIpzA9sLWCUWx04MDISFNmZNirUzE+6Kx57ATOJZa1/uxe1WnIBeUZczlbsJn62jt8f+
AKHmngYZIipeiCDA4mP24IFGsfTCRbEbS2ABMpGzed3iEmQSYrb+JdAQU77f4+gs1D1x3qm5b59t
AmCAqmr8L4JWhJrWB73iySazzjwBqJEcytAsYntpF6hL1/FzyuP6jLdiiCYL8r+UWpoGHLYEMJRM
siNuboh1bc6EmI+ekLWxDMlgYGoaxx+37V4h46RfZ/OB/wFoxvbrNFgzxgBk4WSGRw7+Kw0gP1a8
eKI6DighTD1bc9oucyrjMT0sUOIa/OZMEUPlE0+bf/8AK8A3BrOQLIO0PStRTcErx6TvXLmFZFet
mXX9eosmz9L+qL//0n3Z1kE0YSSfE497QxknLuq4Hcw649MGTI6X2HVZuF4dlSk4T18p/trL+fUH
Xy1wgYojDr9CSWoWn5HjXo1bcshCqiSXUJDq4XAPg4PNs+zuPzTsaMuP099eyt97ywECiRE9+kjS
RqQ1OP3qTJB4t6d8DjVatSunCV0gXj1Pvn6sFLg/afnTOVwS9H2tq7i6HpPKfv3cNig6x8foDNGG
3Lc2CB6lQjxQZVX/5peI7eewcmW7Ib+rlqkJXbhKvd4yiP7V75O5JbZnW4KeS5zyNxVVk1hv5mGX
XnUlyw9R59TDVTeUdv+vNq/u6TNtIQJCCRauQwDb3gDHTvbsKgqe9g8XcNlzt/oABO+V0M0LM64T
ZiJooJeiAjDwkgKbeF4mGD+aRCqF0Ew6Z1xiijnwt8OC4Wp1pvhA3P21K2aS2LtQwlnFiXUxuBEs
JUA7n2hH2KzAnDALZJGDq8eS1TKtWE0JRcGgSsP3LOyK7IU2fieRmMyKqWx39oPdXPvARX1sWI1K
iac9HG9xaHDLpPQ+o89IPhmwtC9HmHWHNGE9HyHWlac5EWhtTGc6Io0Fvb2bsyIMFSfC4053QEJ4
r/b+84EbC/MzPXoVURxa1F0WPCEd5LcUiU7HbvMXeo1WANsLfLV0u2cnhyza8niIZQtwQx8upZo+
xN4/0aomvaQCq87hcPe24wRrDVkPoC8dB1j9FXOI30xJnC4wsekDJfrgGKa9NsrM+V7rENGt/na7
joQ+AKLiNyGY2vtml0OMO82KRdZb0DUuoQWhzLntZlD+oN5pN3pC9/J1oy7SM1h1bQpYeGBZ/UTj
yeYE13W2huso/9p8cj0pGHcrn16dV+zPZtHSERCGnUTC30WFc9qcIpCs2oGXC0p2WdDKhtMZp/kr
YGIXjXLmF2BvmSRzah8cLiQY/bQ5/4BMCSaHDTVblg5WP/ieKz0owVHogGx+sOQT6enTb091wNAM
FK20GUZupKmxMMDuh3NKB3JdNmccNQr/OlfhZr3N+fwWkJkMU5XzBvR1nEFzVQeykpzJKfa1vCH4
tRobYHew0LDCwNli113wf766/C8vasavRQd+WGcM6In8aMJqomODA2GJss+6nKn9JB/ocT8QhOWx
vc0lleIcnJlgv7vnEIb9mIiiI9ShnsLm6csgrbikhehjzB2Jt2Gb/lPAULPYuC9+OHDg/7hEJuKp
hZSfEdnZbqULRhdx+RGv5Dbl9TNB1QU722a3frYmTI3rkeEVRG1Z68k/4YaBsA7PB5cf2PUwrUUB
NIYb7m7RfpA5daXJ55sleBmzrXecDV7oks08fLrv+2j1RuEKD3SAFaMRV3HembZkqLkhYfACpCde
m53l2f5uRbqgiCUE2xzMuSCUI3HCxffCKj8ZfV7u5wZg+4hWNDUpStpUoZmUkgcPDdtNhuQnBVGl
agIyzeXoJx+POVlWOPW8FC8GQmmI/4DVz9Tctar4kdCEvtFFULkM8sLWJY8A/qUtBl7WKeYFyhab
zW/AJzZnK3mWBAqc1odPJ/aeiiOBCcOItmpDbZZT64JR+05K7HtwdHC5GI/qzGSqPCb6Qgbni08n
a6brH6hzJOvcKeQIu8RVuViujIMOD3232jJQzlnGJWMjrGihd6vRO5ZxI4ckUpGyrbnacBsQBQFZ
niuFITB0a0QCCB/m8Ob0QXobSV8tfTwxIHTP34Fw6XtAfizDrvjQXIKumd2s+w9y+Rj7TzzgmIl5
vsxiqphnOPd8GnxaGFzTqRf2mAmBEoMITbQk17i141/420AE0BRPmgabE+YtiSUndw9/5i+OJdWH
QgRElcKsj5NSglOcOFs55h5nwZ2c+uxrgTYsZH85m1snKKEyzNLsIj+OTch+XHKmHUOYPnY1frNX
tS6sEjjMIBzI8MDLRiPNazdZQGVOPirZTE1oRFa8G3XfdMwv7Fh0vQ77QyTuJ+4HvAYyqH2qOs3g
pBRWLgFtiC7sVpQqNE7SbLEQwliqGrx0ViZIhKYEpModBzfKT9l2IoIIGuodx/wvrEt2gjy+INpA
8FHLiWOmRSvKSzNyip8SSt3hhV7dlpzO1B1duuboifhOWATykLqBtydDqrfa0UXwLW4VuBzpyTG8
jtscUwl9GGevSu1aKH0GTNa8cjQ8S6taUMtql4zzfmVdcDmgii2OieaWURnxgPZwnnSQAcVyib6s
qOSKX8LjxE0fIQTNpL3krcS0LdjdJ/Ca2lAjCkQct97wwxTcMhks9/VcPkbZ+mHQjDbP3/PelZPb
ytIXC9TKfM7beDp3gucdlMiosAFQ5qRA9UlZMFmd/ZOMpKl6HqBp4bNUkQwGbaap1t3vxqR6sfgj
zRSv63rAHllTKOBlyyzWeD3v6wTfVo3VCERmklpgPvfO3EkPnIcQe8mhX+46JrzcSHHeyWzJjX2J
ZWnRd8I2m6IvlYRicXjSxm8KUj4hDhgviyQY6wSsA18bFQClGXusVvyAwL+LHnGRRHeqyd96he50
/j5Z3jfZdYQHC4GX7ig9TkCTKoKImQWZHMu7m3TUKe+OS5YDRdo8mmLM1CJvC7XYJby6BsIKU9uy
tbwBnjXsrNjU0tJcioBR7rqR5Vj/4rMssL94J9+d4mVuljpZ3x0+QMtgnSi8LkjVRbQph/0exmHL
9eKIE0ielkNmPFKYPa7M0CnIW9ncmFoYe0p8ZRj9lMOa3PQCW1/RCa+/2KxOu3P/AP28FwwKjQoA
laWwZuzVY/jBbPTwV+hpHuecM+RSqq4W0qWffqin8d7jJpAp+D3YP1r0Z3tiGJEHDXIPaDTltuDB
F2/oQmSgR/Kkz5zweOW857cR2wBb840DOvHM/6Y3/Oc5hYGaZbg4u9iokRAnN05t0iR5XOXd13uf
fdotyIWXs4OIrIsRWiiv5Y8yAkbt1Rs+bKNlswUb0hjS/qSX2sSYiCpv4/mKGVAQrJedZYnrpclh
gMM6lYpnS7hWnHlrc3WL2tZJG6Kh/dhlmXzyH+UPs9Myc3V50+wAEGoLrKbMAXD7/UPOAwF+pyEG
j3SOoBV3d5wESbPkCKz/qk+6pfxxeK/G9e+4Hn4lDy4zPz2725ijcZ5UY+MHmMt6cb9d/M8PHFm2
Ipy0l0FvYPzw8F9UL7/Kv4DQnE+ayHhYVMaH4vfEreEGVMK4B+Q85E6pHJ4HAACkUUesA/IAEl8L
s03mYECs5wbktLCmLfhSDLFhFkdhPzdnznIJFzyuSzfhWuuEakB2nbdWcyFl42rcgscW4fTp7XZJ
QJTtFE0lFWfL4dCjL4/j1gw/DOo6jt2vEeX0w2QLC/JMGorJjwLDj1/2xWfPhosSJjZuTUMBh3lN
Tcfi+Q/kPw918gsJCN+1UdEDr+XQhOl3WmMspp7MyE8R+q96GciqUKcXH9AxSDcS9QD/WHZB+d3L
b/YVbpBc0dZCq0K4OaBmCEYPr5s9aqyOKIPYWHzdLHkBeiCijZCmsdhAxnyN+2bnAMIrL7QNg46l
yrTB+n34thVe2lM6oxxtnEo+uYOKkBspxKhOxRNjd+R0XVStI2J9q8O692rXjdP5DFo39oxDhTfS
BCy4YPrTZN+CnQ4sbKrjORFCKGXMTb8cRuQ4HZ88tWyZCXeqOe6i7AZSsz7RynIIrNHWoNpJkPUv
iCD1CUR9D7wd6VvVM17qN9AHaap3rKM4eQD3oPZ658b8orJHxRGBnUf9iTTJnFdASv3bgIEL/zuU
s4DtHEKmOAHz4Hprl68Py9eQ43CJRNHsatYp8hwyVRPJmKWAMHHICoJxb+3lXWL9zECWkCBQvCkz
AYB1yIwFK6dYT4LtcUD7yScu3uqnJRxvOgmzicZ8Bls2LcRbybRLv9I2qf8gb9L2dMR37I4EhatF
R4LDmE5TZorYPeeg5UMDpeiax8eBB6dLLwjyvq42rQ9/u71A+tOmH6n3wfob1B0GuiwCRubHMnlk
9lgi5iEDC8WPjI+O25/iMscDCOvHbA7gj4/mbwgkrLtrgX+y+NBx479vd09/pwO4j+5wWYcEPLPX
LUlEYC9Ccjv9w6dFXCoGG8sdnf4a5iQLKMmt5sOAFocJoDj+fo2otVre+t57U7MWUTazgpA3lhkR
baaXsdsZS0Ka4HOnAbUrFH0WpMJDf9gpIBb0bd8vLNkLD51ZiMXUHi7H3dls2DoD56c8vFZxWI/5
2YjFnO5i6ezxJ3ICkYK2j5zOL2BN2q8VntfqBI0tq7PXYNAVL4PcdHu+m7SS5D5f/+5VtCno509T
PlfNl8yROx2sCTKUiNLj7QOAHhV7z7FX+5imEWRh6TToXjezK+sMJrisftr247fBGBl+umOQIGUV
XQsibdmC48faWLGmKgWuSXnB5zxmg26XOIpGy6zDDcyTc0owD7TPgw271q/V86Li0Ju0CSnEW5HY
KZgSCLyJwFIYvOAd7nY0JNyh6WVQesljjy7YGvfd1pjQE5dJgNQ9zR4toEM+fPw8enEzuM5+By0a
KtozApw4PrTh3U6ZKoBupeu8Tzl7xyh7axu5xBrbYasaHv0+3jl47VlbQHVkMY0UryS4TXDxznxw
DqIEkOoL7g11dYJE/m/AIoEEUukY7wIc8E74jAykf+U11r9ELMIpZLdrouRmYIA8taQx2oPtE9d5
E3NGet7TX8SAXc8BAelUmfKv9mf/GsHdo8K51CG0tFYmu3Rq6yV8ANit8XVdOvThJDqhYHqhr3Ed
BDNiRMz38QaeSPz4HzZurJGYj2RNT6t9GaxW51h2Qou65Wq7nnnEHYprvtOxCWN8xBIH+Sur6l7u
S8YJulJZ7LBCf7BasrpYYbEwrYLT8i8tSLM+GICbqz7bZsZwccBhqjUmwEo1cnucr5M4F4eopH32
2rhJHc0ukDO7sJzXuY4hOpD4ccHsnA+WgY+Z6DiKDcYeCJ8Pl3vV1nvmHQ7QmHtg7FLmGR9ZuTFv
H1kK6PObc16sj9aXVlDDoBoQpUOeXwdqISvaR+0rut/s02zF7pXLh8sgRFlctFePET8i2/OC4MHB
lcSWjmmABNKvD6xyxMEPu3JGTixkG+ZJ+gC2clvmIY0nJmWhp1A6T64K45gIi+DUxoHQ6vctZhIu
O0cJ8gBYU045BCuFvU8qXpSdo2Z5h9jLySJWAKCwuF6duFBwSHjm5orMuzLxQg0lERv2Aa+0FSVe
xyY2BO5P//DX0zp91jvp+ef+My8XUFKQrDkFTe3fXI9SEEMYMkRPYMkW3pdf90NBHBO3SjBy31yo
XrVbsEoGFpOUihMdSFMD4X05kJlgt1wXbv2ApUmSZKskYJbqQnTRFfBlzC/aXHp09eCzOXRl46fJ
rPF1h4stD5ayfTBy0lvkuDZUdGSWJk7kSQIiBowyx1qc9tOYXskX4QsuFYZfVmuDayFz09dn9AV9
5tdsz1umXSDBOfzVhBZQsWJZIAEGDBrmf2Ug28qOs204v1DWcUaAwzD7yWbGerX8zxko4Bt58/6k
OybkgGUCqxhMXREnJhK4+cIgBJYin3nSxUxcnA8cUOplQ6icbF+G5aJfO/NvSMgilRrAk0guszUh
iax4uSHjiXXjqCPfzgkRr3ZwK/KftQ0rkjb75cyXBSuJ4LN4H1R85EkMvPZYbsvNX89vtNnUxz/r
MqKVT6y4e5CqSLOzHKU2Z0sFLo+CUkQ7WPrP7E+ILTz67gBA/W/Li5X8TmB0wiimYXTji4cNQ/YO
u6/HtGix8bi8/SVv434gx43uTZqbudpHbfdkELnfTJbEjndR7FvXj4uGdBpayUL4Yg9bskNylvG0
If3vbEdQ4mTIH6USOa1adgHws85zAJRvBPuTXUjb1eAALh185qGS7lnRYWVn6cIWVibZZ3B5e/o9
Vl8hBOI3DK/85XRbrvqcXG97xbvQgXf9Y4OpR2kgmrUyXiaM8at94mn8jsCLWz+vj6Xi8U4uHXf6
q/ST/Vq2KxUZIcCpwCwg+Cf4A4QtMq/3OQsFv+m5uMf3Hdb2zYE+vD3CpCMw6WbnFVJTTDziXj7Y
Xfh41YVy+NjF3bGifgY71LA1A8CSaYph69CNEEK8sVGUC80aqIN2XxlpGN8DJzAtXV1cFLlBTUCI
wqKPbtFjYOSP77tiDTXPYIe0P87+ZhaSlYTfduZdwGtnE8m4KTtfjiimgOMI3lrRtzXQB38HRN0O
5pU17E2GX1pfs7raccPhjlP4dU7+ambHWVA4akm4CeIs6Fx80/vKNhymsvBB4yE8g5peQjsH7QWs
MKCuh+nQsd5/lh9uZuiwfe7s7nTO8bUDrAYYoDJfoY/SZMZC+2XQCvh6yO6R7rQ9ZINyC8o18+Ww
rAd/39bEHtECZ5nlSJft/2x4JekSKh/v6TvnAAjOW4OxfQgi6/PzajPH8iWunhb3WW8y509CQ2lz
p8afHdgwgY6owhFWKBbyf2DzkTrP3LNuP0doBkyUxypPHiXwyrRkIweeP3m3iETN7uKbC4urT0/+
S8+L/0LvcKKX9lRY9njaZiajOnpTCNyVudSQ2ZHfRkct0oX+xwZPptHGwGFkTC8nu7hJ/7ZRbQuO
HPzgwRTbOzToDQRkHAz2H7N52J21dWDpaDVba1b+Qi4uY0M1Z2V8XGDXaZ0nLfs2PvTplc1phXE3
3gd4gOGHB3tAnz5tuvYKMtgrHMFgG8vGB3iIcdF8gaETRfhpW/gYiGLhw7Tl1gH/TQlOlsBCj3Bb
U5pXPWxdzIU+NqCHiTacHdGJgxjYkNxKbfmrsaAPCOk9TWjXrhyp1/jkdJBn4bDu1fuz0x4c8NiA
KNbB0SEsJpt3tCYtIbOOMr90RYSucVOg6UjgZubW17CW9Wa96zdweGiCATmQFn5pXg13Ov097w/n
8DNHnNVbXgJ8PRFPgzUdKTXQWoIvLKRHdF7Cn1szDuoywONZXYB+bTg3RHc6UgRYRZxwd44vpvav
/foy2HlFoB+92m6dbDFQ7mJelLwSYHOCuekqHhfnccRvQyxTqNPgixRYMFGFXrHbtbStOOaTsXKx
KO8PfN9pwWh9hbx8GzIsLS+/Ytba95aniLsSQIcNOhKWSThzWFRwM0QYExTmIx32J1VB9E87tzV4
4VQQotXArkYJr1mBYu0gCOLa8BCCVurWvkCvBjxHWbU0Ko8QCgI+TDyWSCMC0QSl5JUVpLG4yD3Y
BwkR5IJtFuioR4Dux6QZpq+ji6v/5NBU7O22i+KJRphWjxXzycDow/lUDr1ymhKZUya9ytr23Gr6
HQS1H+xpVfZ7Ms9MnKP2qTrrbYXB8U0lGGH3cj0HiDeyZp1BCIPZceJnYe6i5zUcgo03cUJHlFxW
GSJ7+6SY2xY8O6AipoWUsCeWFj8YpB0G+Jb85dP1GDRo3Kr05qe5R1x3OmYkWxgjvrM11sBQZRbv
01O5lzB9zPBBOkt1d3FMfabC9M664Ai9saw7q+Fq9Y7HAZOo8LPgZgSfOHbWOYPJ6e5E1O0Suyd7
+XE5EvojJnZW0/Vf8sb9ZaIqJ3aVUE/WvmZMCundHrnVyaEuYEHlJHutbcWFs9Qadr4sm0SErmoI
puJ1yiFI4g1QNh0LvL+DC1HfsXs4wqHVadxT2gPQ0EuPoUvHIydYIBL/EatDTbAOdi8NG9cLCAcz
s75YvQO3iLdrorzQcGDvuGQUjnCe4iMx7xDCWLxCwSSw2CTMGGOxJ7dsVXiMFW9YnjRV0uZjucqa
8BHKB0rBwQgPdE7ulDaIhlU9ELvgw8bsQI+atqsUccd6cOeh/mXyMvA3ZcR4o/yEt4NOVk+U45JO
q94ew4xIcgZ+IILbrKZjIS6DdSQPzHHJ+rHMmBMhUD8vow8mG3tdfB9A9GJFwcWp/7vDxhdC+Gmw
42iXjk8qF00IbgsSe/e5uN+MZlBoyWYXqxXHa0qnO+zadEcItbuSCchvxDHN3Ym3X0ez+ypkFFUD
pr/OPXrvVTa8d9zM6mQUus4v9PSKLVN32GN/ahU9oribJeWkTi4WPxTCQKT2fr695Rvadd8CH8fl
zc8+Vs6IX2p9k6cSGxZxeesnF9UN1I8JAvAeNJUPGgweSreOWRjTC1t41glPSi+DC8gvDj0WRvu7
qrBiI8UM02KBufOeW9r/lKTnOrn1HDjJH7bhLFro6Y+GI1zMETqtk4tYPf7ihdGaUYYmwOHLs9Rd
T3o2uq8vSTNaRIsjJ9bLgzEDIsNhBhnR/Cp0urzfmxmjI1te0iF6jnh/nyOAmgNxoH/hrhV+ot7m
T/8dfyiPLmxu7ARO62mKXdgF2JeVVw1pjsOd3vj8dGhOlIR+dO2vK6H6f8mgudu7vqWfJ/gWP9w9
eKFXF+6/PsEsSEiCPnXFdpqfQgcQ3/i9UoRW37Q/z5+w+LyrIXhjyk6BmbcVvUWnVZ3TDtMtw3ZA
78N7DN7i4bXXNJIJOy12MX/7B+iAQZIZkqrJ5PzgILxr/v74sLyy9jrdIVzGe0i8bkaJYRlPcuyA
hj5B3rVnYV+bulhA1+yun9w6LawqASBQw8hdgpyAz4ncBH+9dr1ezwJQ40NwPrDd6mlJAnAJr+Uh
oxxtkbLER6SBMNsphejSP+BQXQ5vAV7VP3P8WpxldPkF/7OaNKKXH55+iAhprHkJP4QJ0ypoOwXW
J3WQFlVqDQ9zQD1Z1geyf/DbitcSK5HcZonp7R4t8DunBxVJEF6VowzDlycK2Y6Lk5cDWKRuxcb2
Sn4Ius2eOkDv/OdzfrjvUd4iPoUknpsTC2aaSazEzjFDFAAF//HDys5UYsDdj7UGlfIFd7pPqpG2
R5IeR/0wynXgUeeZwOdRRidE0lOfP+cbBAi4OajkBybAafXkh7+QFD1DzI1OCMZ91AfRMm+mzDCq
m6c8cUeBro54NJmPMZA/uPmmmoKqsKV1WvSw1slaHX1gYFKm7S/1DettojMmJ8TzzOtMslOIdhTq
PYWVofY39gKSRDAcHTYRFGWdzAWeBHwCnfEaBtYAUtNxIhu+9x3pwlruMZGVwv3mMTgylMsKCH4j
gjHepPk6MgvgLfgW8hS5JowV6RiuacnQx56ZrAU83FJyyhjH4WjAl5oHoIfxGoi0GPAsOFns0PJF
0JoAbYSkTyM/P5IUgruLKP2ictjm7Ir08PmMVBD5G9wSFIYQsrawcRjKETTtWI0wkls4NjKrL4C5
afV0KmGZsHvGX1dZLDSiyRFOPJAw981HAmlZw8JoZ3ycFI9FrO4w7zO4YiQ/t013DN0Hf/EFJxXr
a+Skf2X0ak2RN01yvzSrZT3+GYyepSdxpycgCZPCzFdEIwIerPpmo3qCsD51ZwQ6MFypBDayY6Gr
VLk47zht9mPwWmjX0Pt1KXbsLJG+2jj+YlHOv2109+vC+AVb3wCfnbBkCaCH8mAq5tg4kG0NU07H
NpLyD2nKWt0MYECzVYZETbDMHp8zb/tWrSPUBYJlLhBf6XNU0JYEcIZTMb1jGWYr0Ax9ttXZhA4i
g896dz8jyivZSh+3IVUb+FmQDU7OlE1B/QuO5Hps1Umi/EdlyG7mdtxgBUwQE5reYvocf1jVpmP2
EJhvw36SkGFOKWqgsNHT6w7y7vB+8jBxtFG0vsyb9odJCkGhsj9eH103MoAKgjfcoyu2SRDwu7hm
40Zhpecc7+XeXPq7c4v79zVKTuM9toA6K/iTXc0puQAtzpH2vk6bWb4np/o9bqP3gsj2sWp4YV2n
VmZUt7Qiesd9KAKglrv308swx0o1bz3WV+dX1Bmj+WJboY3a1eD5kSkJ8jg2EFhFKAetz2qnHF5e
vvD1OdjXRzJRu1OwGZ3ydPaPgQ5XvY0O9LEQISw98Ik0cwoVperraTzLcnIyZX5snFJaq+YzZTxk
ZfEyZi/880nGeVzdk+5mULasJ46cCOuMIFPt/jdoXEzWYa62ws3ylKBdpwn16DdicZMypkiy7Ghj
+D67zYMRTRgoGB89zppC8TUrOvL87WRtj1a+kGmyDuf8ESAJOEeMLJvOEBOIqVhHHF19SRPfuFY0
e49CfQMPhCF9QIoZAjYeWpoMOiZnDzkSlpaXdAPsLj1RhXHwIp8C83+bhyOWA7+v7aQPDjnGkI5x
1esbboMHHGfO0aFtzyaAEmeoxmiPWZ6yF4XIwC35wD3yCfNL0E4b8oVTqA7c5WCfE0huCWWApSc4
bTjWOxYdIEw1VoWKLLyQUDDq4h8Ihie0ErOENOfmCcV2qyKW+BF234lLiZUBVcC/rgPjFuI1yyED
3FrSDNBErskLDCB3b1+r9jHoSrIGq6OQiVzbclMSGKIp1s0YuqLdziYCp01eq9cMfqoGW0fP3NbD
F8Dl7OE4SYDy5+IYLZ8CTaCzeIFCRePDPEtnR6FMb3D7tYBb72V3AD7QoYxAP9XTDoaNp3e8LzHt
8I1A+0l06Nu0RM8BnUubMMJlW7cAVZu4KwITyMobIPHwPl2jEbH1qH0neGba/mX1ztaLTYuS8OHl
rV8hInTQaMnDrb/jUouea3lYuE27mmOsA9y82uMM02fOLfQtkCzZWk2wtezdnEaxCS+CgH13Lv3g
3Q7evYXRTL9ABOR8ft0rOonx/eooul2t6hUWO/oM579lZ1gy6KVV3zqj3DYwdXzFr5T2mPPeVHH6
R3sHAQkRbJvgDhAAQk0a4ABqJ6xlnscXpIab+x510aVMZqpqwbEDfHquoGvsJ5DLxWmObxmf/cig
SnENuSfPD+8NlOGCT9yd8NP1nn2CMHi8phjhwTV4Byr3wq5kOQ2r+a34PHH7yusMigvWbbXhAE4z
oRotJqYSEN+pRBJa4e2plcOv8/jN41m/7Vuwr/XH4JIlziOvkO4UkKcR75n8xtvu7G+ONCeIT2+4
xVhwrLrF5NjnY7G+Pc6aI15/tEGxcg5hgblFg8q9hhYtOg/JkO875i63veH3sKTDWRYIFdtp7iIo
S6NeCOJ5ipbzCoPPP4ex3CaYEON66dygRi+p4t7aj1nG3cdrxGGC7Rh9gJ2QOfbyu7lyUJgCqJ6j
+RzlDRS6H74bdIgafN3o4dl/9X2EXQv4aYY5fam8r+4cWolmboouh1MNBwjSEtRiUjol1IqmmZRx
JkJO6JXEyeFOmnsaEsT2w6FjfODegouhN4BwN8JlBHD97rZQgfgFzm+WRrNKWbgVMcX7M9PmhTEh
nafZf1k8ttHBNDOgfHh12A6gwqExqkw2XPr4iKLa7BPEbvfbbu5jlXVc25OGcwsQ8c8nRoeTTGVt
/UC/laQQKh0F1hkN2IauAJYGCwVS7Tllu17bqzaJL3wTjt8M17ayYyMvTs+tHa5VbHSp+Gcm0wz1
3nfy7Xo60AlZQiR+WwAr6YMvrROilz1D8WzLgdWxWAbQDVzTNx6sTNr8cjpXumADk/gygRR35K1v
26PxypCtMJuoHyFTbd0TTpmHF/tP+L7SsGAQ3f/jUDzdxxNA2N7eHC5PIyMPZYXt8cUnkgHaICfo
USbllPSlDDNsXELEL2OcHAVM+cN8AI+mOquhGuoGWjzMuPvc4A8/1Q0XuQjbavCLDi0oCIXCP+h8
231ajooW/EZ5yQhQ+a3M4tCt/TO6PLdZvae3K1RJjt/2ARIYh/LQvdLnonq0Si2kg/0xhJPwTAvY
5ekjegZIl1KlIIIugD9CToQWKjS0Q3IqeHaecE9JCCvz+GgMsnxQJm34YO+g3XKey/bPqe9dU113
Pl+r+r3HkFs6MzzHjZ+awwUhiGHfuTdypw5OwtOoX57S+kuTkuwUPH55U/rLejKIPAK0SMMqvqtY
QQ9wHL6g3ILG97RdmF9MuDyXGfjja5pqmP3bPZ2o3ityKj9f5Riq96NeY5PKeL1MMM/echtQwXBJ
B3FQNL+j0f1Z30mzM9Qhe6oveHEeAPF/w8vR++JxKPOUwqd4s7PCb++UEDf/bPhagmO0p32IcHf7
iL+Zb9QMdCdEtb9Gb6hWvhH0e0SEVEFBagGpSLVso84ULkiYa8JkBAs510OqBqtUhONqFnerCfPx
fa6g/UOLPTAwN8DFAmiExJ0RiPFjsc4cRkYGXIDzj1DCu0NNH9DKbF6qmXWs7+ZBQIk6x54Jy1xa
MUbcI71Etu3zYppRA5sJleLRDHukFoVYo97MwmNECozBZcxsdpsWYXf4HBhDDKRlrfzGiTzqTD8x
dFXE8s1vcZ7WoLsnd/2LP1lL9Qm7fH+xSPSfhXebwfBDnG9mmxzZf9tpauFDsu27sFm3eW4erGRm
+QR4rTUgW7PHyjsJPAXfk2zA0wdg+PXX2Hmm7Frm1XxrnO3mnlQVdsDhzfvOS9wRvt4dO+Fi1sod
hggeEiwbhHxJLB0yZABGzSVq7mEpaXej0823D83NURavjRHWvzA6ib/RFr2rpazDk8rz/0g6IVcV
WCikmtIeH1eNqBeKk2M0AaB0P9Vxc2Xujgi46gBEYTTBsA5/1TR2NWJKwqHd27AFTRWFE9h0K7iS
53BK67Ha2DgcdyMFb7OH2z2aV5LNcox+51/gXWDJlRafSelbFhmev5+fEh4orie4icFiB6k3Bndv
DXZpdDw/H4Sn2ZXeIm0NBlxy1vh9d+0RwaKzPrpJX8RzoeSMll//grLMIjGK3LZ2CUiH4fzqYjju
ccIjcq+iDg7/JlAssmkOjfXHaR7OVVzr6Cw/swt0AP740w9gSbd1u3Ox+aEtttlc8Dw8lQOl6zVt
AHmaJVBgFslhj2OqctWjz694+mCtvGx4sZy+PLbHCSgOUym7zJXsrHnGmVvIuOQSsO7BMJszC9fY
aZYCykBsaSVICOQAvi55iFQ7S/BQHin1oMTX99Af5MT/oqPrwBFR7iEdUwfjprb5/OwfJ7/D8DQB
NP/kMxioKh0gZjyr55TetjBYuk+0ezBW6D+33LqVOWYBxstbH8Nx1TbHNxhGXD4mRiisKNjVc8xW
Hyt4l6Q/DXyKcDe7fgRNNy5n9WsqL1Ofr8vxyX0XHvc7lvhfn52vB7z/6VpF4bnFxULWlPM4oBiD
eD7h4vRaVrFsLW6RXlqqYSssc4M70m/5I3kIe7PGEsM5Awjw+cZ4UTLJ5CySLwO1Gnd4gaHwwjbF
y843bXXCSFjCkGdBoVlF8IBqbNidDRbOHIjloM91Qtw71742uXv57EYhBHw/k8+xpxKtTgv2Dfw8
EA1QKHAGq+9eU+CO8XXQMyK8L5RL+FlvXov20WbdTA6Xap83XT5jBoMGV5MnUTWQozTz3XXrr/Mh
A+flX9IWewe0cuilxt0pYrlmJ10Mur/SwocovSb5yWGvpeiuseD8ypwanxME+MO37r4qs/xt/vKa
2K3Re9MtIUP62OqwO8cRGZwwUHH9+o+kM2tyFVmS8C+SmfbllUx2hEAUIPQi01Kgfd9//fmizvTc
senbfaokyIzF3cPD3nTMs0c5eWvptrVlJ+RVvzMMlqOX/zGe8flk9yeVwO093kAAq1YbguOe3JBZ
wMVpdFvNUKEPaSZWDCrTlbDzq2cfx70uV/ye3RnNGSRvFi/C72ILwTTH7oHzD7+FGeEexfzMYjBz
eEI1ePc2FQ6zdbgPaDm4N0J3jmreYgLM4XijoHwR1D0aiwMQPWXCxX4vwGwZhkl3CEdZ67373efr
hSyyo8zdZuv88QIVZP35rvL3Zhu0w7l61Wrr1wpEzVwxsGlm7xar5JXT89Uopr8lNXpO+j2ZuGQH
J+avGOTFYDM67MwFxx+hBODvZwk3tiMIDsI6m906/xlKgOyBpvM+XB2EnAwZbtzPCOHLE3uDORM5
I5E4o8wtz9nb7M3hl1s9XYPCpUWglOQ791DHoF+6+vUVlMznZsJlhrbqIsJzrkSmaE81gH8wTlwb
5JECBeJswcXvriB269hPbX6247WzDWu/17L5Zaj1PQu3jWHTOlNPdek+duxi/DKR30ZBgAISs3ic
Ysz75Mz0d5k22ZhjlGsMU4CSNEsQoUuz3ar6Wp+9dd26zfaYBXF9u/cxzxgPzcjy2XVOEISgbY8u
h9FgCAKKtBI0gD0fgGssFQdNn86Awdljqfcf/e6ry9O4sTy5aR+b9v2i0g2DDPYhmiHoY9vZTH1X
s2ntZk5RuutP2bZP2Jer1qQpPh13NreGL4McfaHhxy/xcla1YBCdh297tzqa8ogwIIQo4kENK7pC
hu6pWOojTvJDVgcsuzfnsYb0YQUo/hd4GYQ4vRuQyRDNfM/Tz4YJCGhhsNUjjpA4oDIdUqdmxgvT
LmdXm5OzjwfFG9ifWdu2kXSKL7hb26u4zJP7sptSL9TzZl3Xl316p0fUJiGd5IwdrL8ZqERsxdog
QKjrIGai729j2La4YVXQwqLreYaPsKqp9XQ+q3bCoJc6CG1LoYPMJn8kb/tlVHmruFqXDx4dqwf2
A+oTn/fqFXfDWtTGqbA+c5v5lpqoYVXstcD5j+b7hTRAdyB3h+1FmSGcm5CyG6MWl6OjAQF/nhuU
uEwfXvQd/EG9cuZ4z2/7Aa8FJfoyuuPZb29V65nPmrPGvQjFF9OsKF2+y/3auSEnXHtPFJ9YCdzz
x9ndTB4jrNhrR/QIzofl5ogwBkPx+F7Vys2WyK7s3Q+WRQv+scVg1refVPx9ZZ0WTWRCM2fA/D62
VRqP8h5O+QxwPL3LjG0fAcKGLbFN/MU79gEzhZNxvwd3oN6nSEs+oxq433QWtYte2iov0RY73oyW
tU0FKGwBkRFBBZuYCbU3s0f7uUEkkqNekRl8aF4mihVOHlgu3e0H8zhYAgcueK3nUmtXntjMYUUY
BhskTHcYu4FZ8MnxEeuP2qOOR3vZqMhKPO0S801WOMQtmjzGtN9tkPOGx1JUWZp4CsgCbadPkhxe
fpp7q2F/w2vPeBVHB+3GpPpZjy94pBvp3nl7b/OGe8gU/wKUQJriqB7i51xHjWVtcjay6qbTZwGV
LFnA9vEZ7/gyWF8bG3D1CboKY7PsqA1wIKetic/Ye0y9C2fgQGjvhkS4N3w6rDlDtsA7rDwtm0nz
Z7PxYd2Bau5Xbsxn1LBvoHqozdj8jrtHSxXsaOBxvdxveVe1l7E2r9OPP4hqP6/NDw76slPJfO1i
6IrjsJ0fmeJuZINss+wvzlgC65u0K6RHs47KgoUGTZsW/9zTlXuEmgMnG81+uoeAL1LRX7XJwcML
bmFql1JCUcmwmnQBiH9iKIDUQhg6O+tRK4ccRSbAstFr2eLRUZH2PCbO0YkYrCLwcaWOHyfjSiWI
dHZRmQv6nxkheHl4KJYssK1Bpg+zJsd4j3hqnx4W76iJNNd7xYMflgGwshaE51C3mmsT46cNT2V+
V5A1L9ZvMAeSIB07RQ98UDJ+EnCW5jqcY3gU0mkrfgWgSNEdP3jjkeCZ1SfrF+jDT9gT3iaPpRmE
577Gzs3xCNobK97acRJ7SE/m+3HIoAxI/8uoucjOzPhb+FxI/HrA/WWDOMjBAjAVv90kSUp58nb5
xCbPfbaM2E/OqXaybOhvcUrGhocx575aXd5BzAxo3d/H2N6texA/fJFyww7IrZemDXOOGowB0Pnj
h2/2oELhUSJSLI5ICbxBlnrE5ViiB27pwxXL6Pjbbdw8OWvwqL7jzT/atPMWmq/X3bYRT93n87ed
YPZ3YTtF6D2S1BMXgKBnk7uDaBmh7EEhaSjzUMwh65jxy/KGEn2eL7vBCe4PTAhYgecPD3PGrh49
NdFMQU8mdCaqPl7F/R72gvUFGo/bTcU7i6CNPiahuAZx/jix31cZGlg0skxqLzIfP7uPk1QWNsU4
8g4cqq4AraaflZ8F8B0yPP4zo9lWSGY8YGOUQrwTigq7Ajw7Se7DtpBjVgQy8zQ/G6LUG0y74Ol9
mdaQh7E25akeIezqPlsYlNLY0LEe7xwA4/iZTu47PqPHZQIczdN3iP4vnYmXTnieh6Dec85AC2dB
MYEMzf6DH45rAXshUKWwEypE3KbXwxiXEvYi4kPhbgkPuCk7dXBKdHDnsCB3Bwe0EJerE5hqzjqJ
ImC3rnlX3u1oqHtPpQkvVMcd/Kx8jW9Ykt6/RvqfE6R6N74UC0aHOdvmxvA+7ESEnXrYOYoAkYqJ
T98rCDsZjrSIbgQLBV0ngdMwGTdZArg5eciTiblfzXoY0hktxFRi57yuA9Qc+f2DrLTj4XY85qC8
bX63PD1MzFjhKH6CnzUTMl7B3MMZmrwoeOAVlnv8ujlLgcL50WRojkmqmcnuQI4JcvwP9rBc8GDl
JEj5eTvdJb0In7fT9RHAkQi+WZtcffUQpqVeusUj2sRxgzk0kGIHZpRPqviDMOc3g6Wzc87Cxyn5
8ChShqQV4z1MYQ54dreG4uw7Vd8o1YzFO+ll5SjdcmOmABzlb5VOLjzHj7FJSq/myYV9uHyzhDEC
524neBcGoclx7zvpznImDVBS7NHgIs3ijZ5U4YRh7FhY2ZqnT0714awVgKhw9gc3xFyyzi5N3pFy
brnj7ZaqvCC7NiUeIFF7xX7s4YaGFOhvAyU7VOGJqS8ehsOvllurk7hc1dk+G5eOakEYK55lGJcn
TJkTWGIeZvfoYpxc8jfMPT4ten51udjNo1PdfPnvKkwsZUsQxs6J5g7yj/NViYPwVR0RqoFFebzP
mFqFqPOhUCVyuiHRkFKTLSFyZc4G3pSmumd8Le4WcZJ443AGkNaB1sSnM7/jaGf3GrVQfCRM9hfe
qQhrSB/zfNe3cyKUl3rxxnJwJnbUquFyNY6/fzbJqwzIoubUj+Hka8F1QpN24/UPHuxNm6Gxv2Gj
rl2rWf8F1/zjmzkYfaCFsNPBWyliXCUbWUI0ju8LXEAgmIdTv/5Rk2G1UfjidUZDzYKmyfQwHk6e
y0ws2fixmJoZT35qb/RHDsOrijsww1bojb4OwOzRZvhlMj2BovOrkFbVvRPkFzH6ap11N8UqoAUd
gyv2BaGCbFVgK9KRPZynk5dwx4BCNS5GTQfgSLdgZsTiGqzvaQ6i7fB14t3M4HNRy6r9ifh/Uw4l
dc3Y6FWHNCGnISWZpweLaf0XAzrG98zNeE85jOIXDh3JWZG6XPndcKWceQ8EXXlc5j2xQ80/kOZX
1cWy0qPIOTM7w+W+w+fiEpp0F15clnGFmA/pQeI9bVUVxBLjHcoV+iTVkt5glFy56D2PuPoMn4wZ
4mEtp7SMT452UrSfgEqsJdLmOVQM9HL1NxOvwTiAoXrz+drpcbyF9RHhc4eI+QaHoahrd1yOQlOH
FxeLGA8fUz4Sae9oQk4IUnW5aG82oTcIZWMJHgTwhMUugq8MkJoTAbimSY+GH77yNaoUtsmBQUm3
JOyZSqHg4BX8vQTmOBfbtt/vT/FO3kH5GI2u4VHOrg1W1ONCATyWzfFqqLpmA2NmPhSzo1QpX9St
7FVEniSEkHguINgURxZWTRwZGEAK2zSwBA/To5d2D9gkFAXOBgbq9OJ9swibJzucLVEjmJubE5qH
E8OyzOSy+gHRxJDF9s2fOxR0cjUbHyWEL3U1aeFU2XnXsNcHLI5N5laLILDx7YSMOX70n1bYDAkc
zj6tRjhHgDATCBIc1sO7WQBNIMGeWSgwYPAt+Ic3Po2jBQxlQ7ns5mQ+AvkkjJVK1qbjv2v8cfnr
bKsUlW4R1KYmUni+qOIgsB2MVMaQm8dUkppvxzxnO4dRcscM0PwwJQTZRC0N5xM0vGDJL7bZ0Ki4
j7+/0d4nM2SmHawXMMnmMwvXvkfzjOAl7WQhzIpX4D6Or6xJvDO9gtIYZmmLCxtLcDnbRabrHgbz
q74p5YZPQBhOW8FoONE+zn0l/jfKwXtJDBt8n5qHqISgvHQOxKienWOuHEUtZFxfFvCYbBVFgrkP
OR6Obg/5ER7PLDtT4CSO06W7ldFP0Vf6PcN/VPw+/aDUcRzPw1bVo3/IPjZObbGjlJw3DiJKVMUN
TWLnQT/oo2gncZUvX89MvxlmDiNohmdiRyXbiVCtAtDwn9eI2uNuE5TjjruSi44eZ2uUZ+VkrVUc
fxzsRBxOMInys1jFa9sf0o6zgFevXkaCHRqZgLCdTWbx17J6ljX095OV5utTCfJlTr6TmNRCvBbu
mRL3ir5J9sMLkG4UC07SmIRwjRGT2fEIz8lmVK5O+UrKORkEnOjVNo35/ruPOk/Ys3v80RN9clYt
qprEUyoQV2AGibM8ZK8AN1izk6JDFagpBk/G0O+tjVUrwmKxSvDUc/AvJ0Icft5lnkMzRqyF3a6t
KCeZUCPHsf+NVvKVOpq5ParDcsYLwUPUST0OHaVub5pji9w3nugjOMB88pA8lrCXInzPKf1f5PKk
XPUoctBsOfpq6SFbhr2h/7Ezv/Qx58xaFNx/iYQP+OFk8U9QP1w5dWJSBdWbElYHLUMOQ2VxJln/
RiJj0Re1puPvKRBbRkdz1JzSgWz2LkWFMOtpRvk7tnGtCrvWnAEPmGlHAYE3qMc85oRUoRiq5wmY
A1sqA0ptEyisj7k0b/KWrxQFhvJZZuAkvHaHc6Z5Z34mpgVDBqfxmmBPhYdSgQqV6pTb3pyEnr45
/hl/Hu7Iw5z0Kj3JDsyZScFABDZ73GXiYXgP52/cysMu4wkq9h9eBg/IfhMk8fzAgZMlEPL8BugV
cY+iFMU+iJlAZUQwTFwQfL2kUKpGZXaDduDXAeVPJzp7OFxYhGh8F0IcZ0mMGmx+JZ0YdxAeqOWd
fqi6vWNaer3MQ+uv2NFI/QNFgV5qTX3V5hZ9LETQ7ziiyQnVZumZQcemPG7U7agb2L9c4p2KAtuk
nJf1WxLmOXSxfy8cpouaSLbcgpNUHtMKV8pmyCP4ODwE7kNYgEoVtOEMw08ZOGVpplnLQMwHHGqE
k9ixV7joR6+CYDZGhaXgd8fGb1cTLih14p7rMPtvyxqLsD0JTBsjFNxFoKk9tNXWmGCHoMR1bax1
qJDCcO4REOJNzkU5jilyA9sewwZHkcGtKbg8Dvc+phNNn3Mk/R6HieXDjh/zqRULOAtKJrowSWMb
OQdybEX+LEI1CFwaLIppvltFFwQWYKYPt6Kd41KcCjCm55ghV2uAGsrYT/u5rFaRBTcDzckGjQvs
I6CF92WKeTx2F6MWuPUY6Fa0Xp8hqUIk0M+cQSpU0eLaxwy75FeUBXuune8VhHpzuS5tIyAzctZl
00nsA5P5bLxQHpM5Me4vHg5xV5u3E/HQn6LevRum3adXIzJ1+Hr8QUqQLBN/Hv/DxP/beqns+ZDD
rLVcs2/NcGJvx2IeY9MnNOsTsUTRzBY0YqqsFY7frFMMAaOxsrEdeNC1GoEohg5TvLvJZ4o4kSbX
IXZLv5y3esNcsTacPDLEjsiY1pXFBbr1iLQPwHegmwc8bnz2WCWJ+KMJUKOBSsEcNZpcgH6gOWIh
mQSIFi9vxdZfVPJ4ozO8tUF8zHwvtNkd4MRwGV5E84gqTsjyG2N9lmEYxd9tSVm3GapdhARio0LD
ZvzAQGFn/Dyj6Tl62db4oiMzgM8FlGDmnLvoRnZ+LvHLpspAOYrQxON8EKV8H8vfHZgUgVPiOVfD
3pdBULdC0/EwD0w8XhlZj5vGd1zH9DtnhpJZh0KPQVwWf3wKe7sbLMd352+C4cCnrWg9Rzf108jl
qPNPWWKHHyP9yvzswXOc/5a46JLyQTICwzwI0hslEgGXin8u15OBY5a6A3LJZE59kdwpPfeOxyOg
a/dY9kmTl5IW2J5q8HkLFe4eJv8CDuu8cQafU9BXsAF/KMbLPHjq8J5x3BiX0s8+41s9Pc3U6oBn
n26c6Exh7zDS3Vi0MuWnwf/djc5T2jBGqzXDQianQDHzn3aieNULMl/QBWnEWFSz2nNGHJlBExDk
aKbPYScVM76eHQS9p2ZnS0CsSpPdiIsrM6M0+/wNq1FWrbOxwsaesmBrzCF05heiOYNoximPmfih
nZt32WlN8wjfalC6cuybUrhVo/pio71jDK4kbA6BCn+OThxsQwa77/J3Joi94dDi+qvZL6UH0EVJ
ftdxcki6zveLlAcWaI6/Y8lKR/W9oqRhlRqEW81CigieI27416wAC2D7FU5lzOtG2Kk+Y04LTL8N
ilzTnJLugv2/6hnfb8YFfzUZRG9SJZ+niayH6NkUlx+x258l2O2LC1nNlmD1Wl047haVARuqejX7
g0wGCRuFIz14jKfkAjXWjlIt7czv4wrVO0/4aZO7iW3lqvazwvWWmcSH2VebBSszVrccVO2kaTMo
5CpSXcHRYFKXaBzKD+UmAwyYQT8BOkl4pXGjoAp8XemIWhEJ3B1oyp34rAGXag+MMHAnz4gS5d+3
2ejuWPYtcdnrcKaj2yd4iHVMd0FhhSyKuEG++JZ9yptzyZh2QPizCoblmEpNKEnKihxNFiaIDBfb
yVoNUfkMKUARxNJOdcN3VNsQv5oHh3Yw7sLXqmbb3rFaCqNyjhwmRRQP4M4lIPWbfb2ttuF95Y6c
CWp6VnE0nDiBXeCLjLd2j2KsZ3JKqZAGukyaixfOz10bkKqyVn1GwNXD39sfunmyAmseGA0BA0ME
b4aPCNzIvl3Anli3fIFh4Z02hhwcIjVQZI3unZryOn2GGxrAC8oJ/R0SAgUg4ITx4+5QSeo5pum4
JOTB06gBM63QnMtuV64EO1P5LXu6xLrPf9d3xI9ut6LagFTkop8/rreFosFXSqG3X7OIUSR09zef
ZHZ3Lq0IPJXA8NFX78guvB4/lF/IPlbsA9kOGL6HcLWy6JjVtXOOJSNUaXPgVMzzXE11O1hbwXrn
LVNg05oHwYYYrwTxhXEEIZ5Bc7BVS6RqH81O3A3yPggxHApo+Zl729B90ZddMpq3GtmjtqNrvV2Z
uFPNyVc16Px6+q2gOR6sGDRmjGc2dGut1vO3eli3yRYBE4Al9Oq6XB/wM7wVy7a7PLH5E71x48Dh
x8WKNQ4MbM0i5mTxiQHodyG5wX8Z+YCHrE6G3R7BgVYRa6+2Do6vayOmVgf426aKCYG0PFknwcw6
nEzCdW94+USouWXip2LkhSDekUJZ9Ihgx/jDMHAAwCToOOPPlJe9H9Sc3H4jY9kcs09Tlqzdyp6B
dTcWesaJqccdEmn+hRcDT8WDlXg3esC1USsIDvfp3qNUf52JpH+7w6nsRzELp2dmB4er4e7LfgL1
OOndO8gaxFkF47L9pV8YAHoywIlOGJe8h2bWAfB5x/RmwmFMmsG8AbItq8Nfd9SC37sFiPbEOJD3
f3tKhOFVH63G8B62mwavusm2++DWhkj9rG0IW4wRrfBPtMnWBzYx99k1gG80DxsplLcf0MyeBkTy
xt658+/ZpNx5vzY/tWGj/J7HsmAEHnd3fqG3RxHT50NwBGAvmMOEMwX+cLYAO8y2m3XdhM4B8bEO
NZgh8800RNN+YcEov60ezAFuuUct1Z94dwocIGZy45wThGENTbiiXDv8nNrq3HAb6no0e4ShGNvU
6947ubWvI+aNdAY4SD6240FffamHmQZv2mccx4b1t9/D5MV7YpnwerCLmldN/Qg4j1bhOr+JDQ7m
OF2mBTgop12AJqFGI9WIqvZd9W+O+mZFFwunB/vJRudDcg4BjeYcHX71l+eEj2xTN4iL0auzorg8
R7WtWxuEa0a6imab5M9nJbM3zGaSX6njvvy5z4h5UMQzSKXvNlVnJUxgm/ZwsHF7bFBqcGC+Q+aa
jFlS7ajwZQbQOAzQts+wDYg6zHSsGTCQqnPGCi3+/nvSvfaQuU29Hb2N1mLMvNlvD+IQ2h+4gT/J
7LwAHcy+Bv0jC0NWff15ITNH+zLsIl5CDeYPOl7NpPJGH3NSv9zH3p/T94AqjfLH2rSNMQNSRvWW
Yh4j1Q1lfT35KxzpKWjcDTPnhwvSbF/N/I2JTvL3S/kIyIvw2BCJqrgtvtjvpd5OF5qQbUgcEZhJ
LieJhMuJwkzZzKP9trbqFx0Zi69mTLhtKc9PMGmMGvQpriFGIcnMt7HBJeWXmnHMx0ZwqvYtRybf
AaKoJhkbhl8TfSxTOiOI1wDbDmzcL8i/ReC2XC9Ok+quGbe84+wrpemDCXYsyGQw9Wsgsmbywehm
TO9q6qgT5mOsSUNfmrFj4G+OQ9y8L7REFu4PbyhZmXujPL0M3TEC3SAoQjqYj+GlIVXbFVjFviA1
tpsFin4ZQ+Q9g1XauKC5so3tl3kenl4R0KExC2jTUUCOM8+okEISebB8YxqSob1j/ksrhS0rpspI
aEcH1jq7rbE9ltGfn4PJCRGfdt4Xf137fJkxNo+/4y/2JQiDgI6fFnJRIGJ5JO5YtPI9lVNdatwm
xpElywFdY/zFeIfNFWP7ASHoRwzPUXnjf3FKOSS/3TNfGdXxlnfcG+8XuMrmEW0gkUo0iK+8TDxT
2b+yq+7vIFXDXxQffG+sDri89M0yMHF26AhYgYXvLlmYGJrEja3s2mL/lhHg2sd0lqb6aqin82sE
dsF5U5QyFTyxGtcG+pdHgRia9gkWBAKlr8CF/jCuSpdYJxC0MI7FHH9IVePho8sbX0bjcf/Fg5G9
2GP45Yg3BFr4RyVS+3gKmGdrlwpGVnZ7OvDY7CEA0EazLgromg+mTOUBR2ZgfseeluzNCs3+lOZ0
xf5F/JV0rEJ2Zr0s0Kw1cd3xe9qhlExp4aUBB4ST9SVx7MwvUdhgXAqog2AkCAI1haog92h+IQNB
FFzIFDRSGHxREMIl9PRuAcDWSrJnEWPBl5KIZ6PCm4PolIyoJI50N082ZrGElsMWFOApV8oFL7nl
4Ojcwhynnaw5xDX6pXxfA4SbrBhkpRaIpoKwwRjqx8ctsal2OLrKZsOSnhIVEHspYwT/pFYZTKer
TWgfQKZA9mYDUBqVKtahsSIPcF2YtJXfZ/iEPDlYrWLKUpMtaiC8hY3uRUov4Y7B4im3E7C6D7tI
M+gWKAW/zRSepWn6eeUO0JcgmxSQFKuOf8thbr8YFzgO741i11kBWz1M6HxMGAXx9J4xDN3eeWz0
fLcqZi3BPxhxgCErB4Vk6yhJwNNrSPfwwNDeHdvCL6YbjHvPUzQ2H/7gmUKcBNvqWthxDGibMT97
3YHV2G/GCNiSmUybEdU7NU3LztcbgIbjGK4gfJd3kzplydhSV8TEAHnLSGaK5Mg/wThzdGomSL8X
5pRMkwiQAf/28ZvrxRqr44JiKOUycqMUnWMtiPnESgENCHpvc1gVYNRAw/+WnMSYZxU7pilqrRwJ
nJonEEiCLcZAvyFeAqEH9G0a7Ar43UEBGZEBsJwmAHSJ46mwFgsdgEtErDwvfEIobA2dyK7fta35
1R1UKSxz0Ut2xYNh04tymDgmrKElfbOQpYkj1F/Ljy5VM+F+wPxT5UwYImZhZf2BbaARk5TED8aY
eyF+O64EWjTxXRlrjoh4iv/h3T0Wgnk5Qu/PzVwo06tR3AVi8pz9b0K9QDwSgnB1YSLF+Izp8Rzl
QcUGy7PfXokBbw7uAIrIuYiB+QSxTk6jBLzUWR0WrCTCZx+5WZDjHw1Hp7Mqj2HcQlXM9sqk1efn
e1Rzd9szQwwrEQPbYwEX8Fgh2JKmaMEhqU3qc1DGkwVY9HtIGSDGGNXA3kWF7GUtkRTTOE3olYpC
1uWxYglkMWID4MauUdgSomOXiaTfvQ+VkTcnph2xujoiYb5zMhvzAn5NiQU/FZQBnLbcuIExZqnX
2DCNAp1jY+ix0RngAK4Vl+lJFMGAMBrLY8+px2FEgnPdxkJxsB3ekIh/xzX1JrsykXzPZUgMSSte
GD9wSTxJQgUpxHWjo2+MBaBpyH6Ph/2DDSn+KeyBZLKM4iyQjyLzJ+RSslbOOzaCCzF0/zE5BQjs
scMG4DNBvCVcHXxauwe7meiUh2zUcptxdrUyAqhHvruI0x/xQt7v6kKMLFWILSGjyogovFKXHS0v
x7RtpgLsbQ7OKSOAeyze0buLeWtvuCPk7NfqWObbG0sCMP0Pge7/jn1ad45AOnE1cuDbzYgRvbEt
wCWZBfi2CkwqLZ7U1WGKPX9gCQtSiP4C3WI/WA7MrpsXxLItIBInCoMzehJxk2kxC5+Syrs/f/nT
GL72QNBotl0yN7w7S9Fc94Enxp6E/Is97oCxQ00xBiYLynQ1Useh4ndSgXX47zDm40tSaYm1nvXz
i3GZaZsXF69aeJW7Ygkyu2VXBEdGX3cWnKqZydNitDoUXKhVp6ZkfBEPTva4RBEQGpHREUFO7CWm
Se8DTsy9wO8V9MKkGIYswFLnTchvZVD926HD0gmixEPzleVidKIPgMGan0C6nSAvIjmxXwGlSMru
ee4GmxYAwwXML+yIAX0XZ46ZZuzfBcAs5iFMwX2YoFbhxqKd+eg50SOAXiNnG+M+oB97lRxcQjZS
aiLS9c9OfpkwjTZCO8D/UtYTacy/F7IET7Z3rihVwH64gYqcc17ujAqfVdVocbxIP6owjgwun3iD
H/h74A/eG6EdZgIhHE0ep3N7NWC9oHay99lAAABSgtuZOovhzbaD4hRF0poIe7EY04f5AsIiJdcK
sJHaD4iSZSoM+RG6Bxx0k7xM28g5Z4IIIAs2hGO9hYE9dwjVF6ZAddSaLll4CclnX/2n4TJtRhc8
5zYB1c+9mQkkGfIuOB2kei8GfOOvBI6SgSy/7f7H+5VitMNxEKo5BBbTXCJwHf92iOpgkwAMFBmo
rCgIUl4iXHKOMDknS8viPfZmj5L/URKISFZ72ONvGF0GRoTQmHYlpExBPqOEIuVYkbHvSrKrwl+A
t+BBgwmH+B75mPNxCumNEeFSF+1yCH6mvs4GkzKqHg70Y5E0Ue2ThNmRRSiE6Qm4WAFtoZQW8IQm
QCr+oTWL9yS1l+fQBwPfsEwOZsu/mN/Ih9tCR+KoP1RLzJkQnfZCfKqOio/MnC40KbUR4OCfSIak
y/fYYFbLshP2Qyg2H/wOqE6f/OIP/Z4cp6cn9XVIyjqhTa4D875Qv1zti0Vux0whCHJoKFvMPsbY
raDBZSocpJ9xf14CgTvPEabjk5ngoCk2UECcHHQ5CxhlUBATzr0L09c/Y/ZwRXjiQtgjbSOeDCFa
mk7VMMBfqM5mI7vRMXLy/oadFVTWXm9RMcXjiEf2FhMvxOF8ErIO1uttt7KjnWvnHB13wQYtGAlu
uI26kTBZ/dBOrSnzMKEZ0+kiyMFYzTYst6VxTF8yeb1E0s7Z4ihAhlDGeYJYHRh4DkPBbaVZW47r
AK3GT4uPQd+QjwemvV6rSBKNA06o5bUhpCaSCDEs2qTKKo+sYnfUJ+iotIPAFNQKyl/86d4ARMju
OPoYeoqC00ICHm3svqaRcDG7WScWCfAplmM/p6kY6/XdMe7Ko01Fg8UM/2S6YFQfQH+0QAUdDQl7
zA9OG//NwJbg4MQSGj2hjFj2IfiQlrJXZGjg2iwZQmPDSfs7au3EKFAjhAerjG95iRIgJVjKyZ8l
slkWRe44+u1HLXpsXru+DJmppHPtuqx86ph04nYBN/jnnz3fYXmc9nPYq0HEY9Tp4weCIiMwmbe1
7FSlp6cIahg5aD0HnGuMax3ecjQDkhNT6gqmQ82ocuH8adflW7DD4dvjlDNwLEmHvoZhQI2jrYGh
3Rj9sIqenh0cM7yFyJgDO6e+pGdSpeOftsp39LzATkyQB1jeJBEkfM3Oh6b9nnSM4TrAXbq3HGDQ
ZfQS+KN70dGvJrJqyksyY0rEtz9FhA1Ii13onOnu5BBwN1/suyZQ+lt301cM/NvC7e4nwLpKpUKz
UIt2uaXo+ZAkzL19GIaIDX2q0YZibxxtUE5IhxNaYptj59BEQqMMpqL4kBJBUfTHcecH8Z4VIw/y
h9DqyJfQNr2tYXYyndWf/LHNb+5zCg4+Ce0JzQh1sKI5YVHNe9mB/Tgv2bgHuQ+pDcW+NrLVYAX2
Bg4HkwOFAqlCKpHyZIm7Tfc8bLJNCkTPbl2tgEdX3PSxDPKCZAsX4ijwa2HkSbsvwQNjZEholECB
+aEbK0FLJwftDIL/HHpp8eBhUVRuZBURLl3NycmlfVQ4sDMfQa6sosDI7Y+srS+ib5zzpGlHkRok
7QVxSJQcLwBqoiiUCwWtp+w3x/dK2V/GKz+7osSa9G3GaDvg6OtoAhvI7SM5E2+vdDcQWejwPR5r
8KJFoHrqWylfAQFp/CXJqV5xpPBAwQRXULfQCjTIpxd3CR1k5H2RfBMAYecMwU3w6Bn/Ubucsa1Y
MjaUp04j+Sb4OQuufR8iWEV5+bMqj0PRQPh68ir/pLoizHISaW9KBzYceJuYAdeBdOvDB9mrPgq8
uOF+xjjMIUuZogiWnrMX1KcX8woBGaOlwHMAm1Bee5e+G+z1hvJO9utIIXnWMyWaOMiLDfR/72hk
VJlsHmHVDuObAFmzHxoMIQtlBPgP9mATjlHNL+WzMrMae/lGk5rlxyXEw6pCV7412+PsBLqu38Il
s2Dv6t9rNh3D6uUnx7dRHn9jD3loZbWeQK1GiTi2zxqXF/iOel+kb//TfakEOLi5SAj2a8gsYNpw
j/k6gqdLHxFENTPe0H/1NoVWT0RM7GK8kagL8caBJTQuixj+4O//Jw+jlAMquILh8xCuVp+sTCQm
9oGcsMZl4/6leNoxMn9W4199WkcmDuTJ0NkR9W5akEXGeHQAFqw4YiiGPmflb2T7KyIFBp0/2csc
8geSMzVjpVFmjyf+myN2QieLWxEO9fUQhY2ReoS3dgK8RVdD7oAdv8DUeDmUbx/It/BMhDUivhj2
Y4bX0MPzetjki1sHgQAymFtmUFJRrLB6dvpS98nazZATx9CZBBVoQr6n/AN+JYYSnHVEDcZGNlNs
0dmUV711QWHuOuun/s3kKCzPGs++dYCoBVSgF+hYFD4AuT4SVwRwSGjb6JypjdlHAFrBnoMXm8Vu
GoaepCDzS+EZfARwBf1nLPoS5B5oJQz9UfflXbNq445UO0NpbQxWM3SGahC94F77M00jCopAi/zo
M1RQJ9VNoY/28XWIbNTr+s2+UW/SUG6nG11KKIn97IEAvGFNcab4+rexzOcxPji6Fo1AZuWvRHFb
rJF38+GASUwG5XtLlk6R4tnsSRtypXV/1ogMrHBoBylkJCUDjxrSFG3KG4ijWp7bPkQQeE3W3xhz
WaneZAiiaV0slWxj5qpIR5xSwC2akEoP7rrnNnosCqVWr6ztTjtV0jpZR44hX4/VklBiCbUpWDzw
/oGDtOemM+rGr7xgtcmgprfdm7W+eU9PyfNlrinLrffvVW0uzHxqnBrqusFMGFYiH9vrQCVYSLPf
l+CSeI+V9GqCCv2tibDobMGVmqI0SJ0VFgMPWR34xOLBXKOfeeiindhSFzKauxWV0xynS5a8tflD
+JXj/9TcIBdOqQTghYSHfnNhDOAYRALjJj5OWLiFS+BWk2FD9bZFTF8in4M3FqnUAb2iIqpfiWCP
aH3x00dLb0/gR++wDaJ6M1JQoIu0jgjWfn+BfX/AbLFMozEFiAPLs9vJH6q4HuNVodKXs+q4LRAw
SbZ3ZR5Rg5EVKJ8YK6Cg+pq8W3gYHM8MsCfU8fgTD6YkiUBRQ75WV1FAd/9wEuQS2J78UqrADAIb
1VENijo6JTSthzsczLQG9yRB8mCI9eKQJXafD2CkdrhaPeh4uBVX4a1PqEuvjLtlhP+rxkiT6uWh
sCxmGAcCmraKv24uuxwDwMke2V0EgxjwHH7ICusBf/gTpG/7HNPnlQ+4Leb/LgQCSDmXhFlu3wqF
wfWk4G/PNtfD2f4j6cy2FGWWKPxErqUoorckM6IiDqU3LC0VxRkBh6fvL6q7Tvfpv8tSSDJj3HtH
UO7yA5SECyxW3IiEkOadi09gjqBhFNIFHnaGd3Cwd+pPVLZYOpq5pn6zx5XDATZcdAu4OS4ghLkC
XvX3AyrHLt1LFZJ0WG0ahtnLfZY+ains2S7ZDb7oMhK8Q5NqUBvKIRndvWN2WqQpOvMCQfNSDARV
S6/UeNNpZVevrxOeyb2vqtJeDw+YI0tjuhY9YTOr7BOtI8iIV6tppd0tya5GVv/tUqSdJNXdmoEY
WZwN69xjWNJ9nlPDAQ6JBSJ1mjHQobSxmebiyaAMb6wPqS8OJzr5TXmRpJDICQVUsl9koCnNkTbt
bxTG9nj6YPixgD+A9i3uLrElYS8JFKU7WbpWBn2CirAxbwmljQ+T5O4hAB2JRjhWCUNqrDgk2ZVM
NsDla0ycO8HYDJqA78jH1qQnCKOoL6MwBrYuHatGdGSS7R1cpimRKOp2Ez8fTSnCE9CTxE8mCMEv
KAg/wOqUc3Ow+2DGobdKd+diN5BGMqsOtGzS1QWHXGIQODX7ekb5nOuOEgoZAablq3TXbY4M2dy9
F8UuFkQKnlLfp6LWVURyMsGAfJ7iCKXWp4PdIFJa/H62pBiiP8wMurEucb/O9Lae92amjVYpagYk
d1dvJ6mV5B1U2xZgiqVRN4vvUfKNhuLR0PB0alVeQgSBapORsqq39KffTbU7QqD+rKYkSAyjaYtS
IFW53dP5lbfmcdDOQ8BQ8w/U22DnSaEOPXlKQgAsERyNkJAPdh0a3HSriPX7iry9SXbeBYlU2C4l
1yGFDkmxOBbQGvYJVRNwcViUAYni5+r80g1caP6vP5H2DhPZzPfV3HzNaw8fAjFUNbDGIvtkTu4L
aU15AJOwETRfkJkYG6sxwR7uxe/xKBh/yDWD3KBEQtqoU6yLjVyiCxK9AZXrX2ISW1FWAE1BpE0U
BukH+oe5ZPtVv4PhcqgNBBWK8mAQwKDYPxYQT4F/BGjREQtITVAqgYD0hk+ABwDOiHYQqnVdTGZm
S5+uCOVW/Jbnc1GoPg4IRtlHlOySI12J2fo7H5ru2PdltmRrOpqS2bqg3IEPzmYAMwjsV1zUPv4J
C4sEir5WL5pbtJNBzjvLkuGzFOm5DY/OUDh/BT8QK6gngmGx0xH4K+8aAXkl72iTXqKX46xQVJE5
xBJLkh6I6A2hijb0toLWmfGDiJuT8FIsibsZp6h0icnC5jCUd1WUwm2bK/qYVky1hMhxl3jPELpb
lE8ZCaJ+wmdAqLJNkdqiMPPBCRI6MroCkJHABNLJHh9Ns+oy5VEQ+6ONRAz0CeZh3wsf4fYZEAID
qrlMNPXXyCsAaROKk9Rr37BQOHV0F2dhfGPaF5LN55aFFBBQXxdATgPehA9m9icSyPvqKVMo/iPG
iKhyueNncPPeS1IofwuK5pg0N4B+QjpX57WUyykfrJIYHq8FQq6vMVBKo1Ei7qMdcHgAt7scI1sc
40T08VwfgVHA78GRoQRvSroUW1DEBR/aO7CN6BsUczWczbyG73mdIb137BSfAmo1vP7QbHMeOKzn
hiUNgsF4oSOpoa4e+TrcIi9+i2M77M5qDuqakgRnhv7OiVcTajWmsmdFBpfRGRvmRFgQ2Hr0MFHk
3BDkttgTvPct2F9wc18ewWtxVSf8RD2rXQPveRv3929UhiaD8VkwY9xjgL9T29S2spsluagcW7Cr
zYQikK0kJa0CLSLIo00HCEqOTNdbVz6V8cEYFuvCVTb0PToEJGakqif2Xqy6HrO8qFqTA7CbCRPm
xpG4p2eHOHAAQIKtPi6DYt39XbraiLh+SWBDpxXUVK6+4/4AFL1sm4O3zimMoQ0Ou3p/CACWjGUx
zhGQL6FdcoU0hubNiUXADeRxv5w9R7T/BuDvBy69HeArPHjITiTfjA9nx56GgJScyHrF21LWu0BH
D5g/tXoAjfg1ZhcC2IARtd3maOKSyurWluxDIAxSgKWy30/p6cgjVrQzMVcAbCE7kQVeOm5lgoar
yK9cCtA2+34N/ZZC54xVJvnPGa9nAPzVXDQHUepmSqVD+3O/L1yyfapWLbWl03MC2f4YQZkgSAQY
wsPjOZGi8ogzyqbCCKBMQ5kMWgIq4RQr4yecZvwgXafugrMBUasFLI7wOKGsk9AFTpKuw4/xxUEE
GbSFdPBXU/fKOAgrw2T7ZHCH+WLENLctVehtfxofeBMI6JxufGymyJmXgxfCVNTuTTB5KolvizmQ
WvBeUBQtGEfLEPe9x3c3EVHjAzl2IhdQRkI0Is7WcAkfsosEgRbahih5gg4eMAFhQDJGSxkUKXtu
LixRiN3+vD+ADj8ktB//lwuiGeZRA7FfI6l9Fi6YT3ef9YRQlGQjDBLOEqKLT0aO+ehNZKjb0Sp2
+z0ApQS42s357kis8h1xuySC9ZA8ZEDqB7vQY7PHhdNh83vxNUoS9BegCxOsJC9xKNe1BGwlbA0m
I/n3XZP7So4vSb7QC1kCY7f1CR1SRWhFrRqWC3vHHBdYIbtadmCRvLHXgUcvwYu33Ofx4nKX2zkA
xopFfpmBwq5ozs1njUUk8ikaeuYNJC6B6h+cXj4ZzTjW7bun0U7gKm05qtI4ssXRZyV4IxgBEbQz
LgL0pRAYSUo0xOiDoLsQQAON7wUOSJw0sno01NkAnYMDpYV7iP/KNcn+SZgr+EcrfZpbaZAylEth
4dnu0CmpbOhUcaJ5cVVtmbVInolQkXmzT4vtAWA+FQbus49xmWsrHVtdsXnZZ87H3JKBUnzv2jea
81BgpPNJdI8dkd64gbHndMzJM+Z/B/cKEwPXRmUJiOTZbeAlaFgeAvqWpKTSSaV1y1Mk3AxmsooY
ngSchDh1/plwjAkHf3A2vsdzXA9pPAunDk6NFBo+3MC84uhWnB0ZCbjlF3tgHjnRBsTMyBmh/4pL
/gnB5O6BCUB2tnlNHHOu4y3oZSsJAgE5/zHRuE+cdEila0Wn/4aXAhdNwKuIXelHcZ8A6AHCUy8g
JeSV0c8PL2O0FsKu8jER/7WKQgvgP2iCPeugUyiKmaBmbbk6WYjtnguZMeIN/NospboNjQPmgSkQ
JyEpTCZSWlnAaV2r2YzdAgpvTgdEtp+KKW1QHOB2PGtPmM1igVkBnbAHgB+cvRmhAfgtGb7G13A4
Y+9LLCcvo0MzG7Lh15Kx0hxjLSmVkPIIgpCLmiWkDLM1STbGnUsYuFSFqf4ShdJnpJf+67pYfR4H
2dWWlZjjfWh4Ya7xldvtDa4u1j0mFdjv2WqeReDkDqgfcuxoT3FuaH3Tw0S9+AQ+qFNauzH0M+S7
I7q1BOQWm3m7ZRfwmwBlKzylbY555sBhcNkCbGtQ2Zjlp0cdhIlXvJLrYNYViyKxSMuhzEwtbisP
lzwjpggEYiPimx+7b3YDiTpoGg0/6ri+Up+WsqaUt6SHtJ2fMc1CeOFJUZ4253sxozjEK0ltxkL9
Z3PeYLkVXFthlVKtcwTEIu/CzttqQxQQOXX7I2Vascvc0nz7pSwEG9WW3bC19nHAu/LYuPhtyIbV
0ReoHaTV48oW6LzwSHjGsjcTjjH7HfQJd0EQLyh4tvHBpdhMBZb76puIRlvCk2HTyvTBkBMa4jWj
leOIij5UW4huPDHZOi/wm5CK5JD8f3psNEVSHCchq4/pY6fInhFcAkHeX/YAAY1/T8iBFeZUbAGP
m1XFkkQrhh5EFvcEXxkszFrgNfKOvEzASJwIhxnFq9EqimC0ecPZWu6cgDGSa5bf0cgwLX5xvAkf
qNh6cgDlMf40Xf7gL+EPF6v7qXp6BxdUkEVFnvMU4xOtkLPubBhP9mDhZDVk+VgFWGQV5uHgPjzd
70HLGvbsHj8qPyyHV86+eDTZbvCt5USzpPyVcEgMyjPAibENJFjlVnUYXQDhad18mLdagOKmxcOD
oGrD/pzPdUrOsjU589gwlosXXDkN87lsTSF9YGqAKX2plImjZzthEtkd8iVvKj5XytNkFLTsOC+C
EwcqAnJ0LdackEigVgnuiS0lPwVSgdnsdFuk0ERCKs5sHfB3qo7Y6hcHhoI7ewhgMkSnbYNdzcVx
CwmbiOXbwjAB8pLIS0AsYGloJQeJ3FYcIwnKduaOsTGyTiCgJFAE20WnBmAn4COA/jaFdU77I8zd
LdcF1M2G8yG2WVYMSwvHgOWWj7uyZny0rIxcHn6DK5F1OCthwYuD4YNl6R9hT90WgC+tp8f7Ehtw
vcQRf/9Ald7S/UP0DHvD1O5zoADVs55/49kN9sjfsrL9+PA2snd2C5X3g9sad+0LTqsT3ewHGqVC
2fuop332K7v1+3YgbnEwTnvK/38WQSyDeLOUgZsGNPQXBzMlI5NBnBoSanf/MC4G+bS25Lsth9Mn
UqMyseXvKDY5ZNXJu/oFmu6n4XX6scX4vOyrfxq2f7qF2KuPyv1e9ECb5mlLoGvwu7Sug4NPtZcj
ijy92gqxVc5jsueOiNloc2iKQa2yx+c//Cqsyq7s0tKCxkgLZPuLO+d8ypdcsbbvuXKd9N6qoOk+
bORZWIBm0HGbQfjG8HRiyFy4rqaiu7OS0rPc1VXjD4j2LoPMOKojNMQZyE6Tg5t1NvD3Ybjxntyo
jTxrdWA52esrp6McTJGsgHxL1rXEvhaQVmkj2HMcJd/+Ir/KDf+/SllpLf57LonEj10sqtjUgy92
tnQqJZEqZ1e3so1u9QcHttUhkgWRvktJrLKVhgVbcMvBZ97P3+MkGMEWy5DJJ0EMm9BNbQNbqNHq
tvVxZWoEJ2EKRlMHhOr3/XMkxzJzruyijGgF7WBL3FkIwzpg64LCsLbiCHg6dGCwV5x0Diubl998
CC063ZcN2h53hgeXT7HEVGtDiYnbCKmzBQuWgTSQW3zaYvcf9nnwCZ48wWYAkRrw2rz+cwVprAVX
X0NI8urX6MKifP2Lmtv8Y/OI2oxX1NRmhdLrhqiDxzfvul+nFwtA+N22ehTu6WaD8WrQS+/bJ1dw
2oCuaHWDxd2MWH5RvZWBSgjdbjZ4ir8iR0Y9RKo5vGbFnrYcC3OAGcBl0dSA44BaDn+dYTLE4CDh
QgULd+Fx3lh5hM1Xmhuhs7uK2h31+s4+j/DDgDjqV+++w3y8PGEWpCgtgn8dfUPpM7+9hkBiRXO8
R9vb3aXOeFeCt5COPfgzSma0OpgOKc3xI3OoZXK6AGizQKagZXbOn20mR55s3dN2dwfF2/FB3UEJ
ewYO6IXE/qZy0fajn8/irUasDBjmFYIS2oU9XgxYe9VzcSKoX1poyhoHTnVLdMuKitNzKgdnH/eJ
FJJZ8IjI4X86TRup41cT9jnSDplV19HT68MyA0NCdPDLg0b7hR/FpvVzG0NI+MxGxqqTfSceCfLR
OotxBQNCN6elekeHTRanC4mQhXp138nWStB5aLL5eDXYMzO+S0rOxjvPCJTgxmE6r+S9DhF/jkvZ
6+P5ty2C2VBOnA6DcWAPUTxi7/aG2y4hyBaRXjjy8zlKJYYFRmt/d5NAxlyIeaZja1hly9m+4bIw
Hsf6soJmOpELuJDkajY6/iL9fh80PXpzp1GO9AtsQ9Jq9EMkyMcw51Fq9xgVZV+xDaKA0VyVzqUQ
89RieC3b07lJHy367JuqBFiD4bx8zdWL0QOZGzUSFtqSvYRQqxT/0tl3hBoZXXSKS9tbx39u8spC
Eou0KU5Trq1dR7QIreR/Z2mfaw5XF9/O4JnaHUtL1WHWsws0l80GUsFjLyHn/I5vXg1ue5irB83L
9GqBwOJiGSglLb8C4+d+T47BBG6zkZz9+kzWcdDMjEPOKA8/m79xbz/18uC+DPONH0uJIKhCGHFa
OWdVvGKDUaEwScIX089dhHonGB1mmdFLjj7pGLeCLOygX7nd4K/1xpaTGK1LgsTG/GGEtzD1sXJ6
0kEy6q9repWSWtrlDyBRY9hcf4UYrNtt1F1kb+fEyGyIlCBVwZCpnAkWL0d44ygltWAB8s27qlm8
7ggfjGQTbZIjWFK7oau6tvHjNy45//ykTHAwG8+lfgjnRon+7M9lztzrlvmTT3+Qdq7Vi5IhU1JK
r5gSiKIYPMynMjH1SQCiLgd+5MZX3gAZD16Wo8BT2KXqr+BiWC/ol5WTH8fbTt+SgRzUx3406bN3
6PxRkmeSDAhDecLtMSery6pevbjTYme9WhAikdqjHU6loXL+3lIQdT1ss7OvI8pRrnTWnxouPUSp
j7oi1TUzf47S9Efv2t2I0az3uFHYOQKP6Vor1DYD9PVBJTcs3gE+4DU/ZBT3iNqIJZ50zTmFoqzE
pNh2OSL6yJZ9w5Zi18mWzUazkjFy+/2lAR/KoRPFdziytBJrmsEeJSZeTjAmUmMP3osgEmwHR5Z9
LOFTs+LwAisk97jmVhP9e2uLfi+v+loEfdcWELsro/Jc0LQijUhfEhIjUhZCMnjJ4Sd8opbIy3Qm
NjAJDb1fO1efCezjkFk3q/lLcrRyRnT632Mdbyg70zsGdrPplhgAkHX0TwMQB1IS5jA1LA0FRfv4
e40543VXvTFqjpBdH8D5jQCFaP5dDNVehPqpPOMbk9fGS7z+ct8GcuAk/FTDolR1lZ2WOX92ixtq
+ITFiBSF+vLYoojzOTg3j+egUY0wX2cQHSrXBh0IaarjfnKPcEPvm9/fJ0FcN3q3SPVuC+jiOs1s
9eIq3wKDiOmgzZrS3atjKI10qo/qNoXEAWlSMZhaMzwaLwc6H6+MlkdXU6UMgAK4icDq4o8BtXzr
jr1ksMBrRJtyBJDaoRpGskxtJTlCQKN/F5KVVdcABWpvi9V4EVy2GfE7Z8/11HNzYTQXzXrDfm7g
yX4Y/M3S9FshTUkutj/eI9Qx5ziho4oHtOrvguExBV4HCfQLzIE1QpEP1Sp9fVDFB/WZVYjMD/Bs
/qNnRTh3BP2AjIJWYnCXaZU8YAYWf6jXBJI5dyaU0TL2gwbA5JBbOfSxQb+NLa7lNCIJJzVI7Ckh
CxCKnLjok6s9gpWUlFAMxIg1BqjeFUAPogoC8tRZba5AZduL6QYJ4+u0gSCq3ZtvXt/g8MNcKZ9p
QQ8wEymD1KUS0gwYhqypSKT8N7e/0Y0V2FizFxOzSoAnLQ+moBFWM4j6tpZA8yLK+2+/Za2ibNI3
ozaYhFXKtMOvoI5ucKkIMcxtubyYxz2IiBMpDSblHeSSUzmglGdkhe0tNb8YvYO+dZLJEd8sqDy9
xJV1ORJkEMVLzh21u2uG8BlGMBfWEDsYRw4jG+k+vuoZdpQtisd9tDmzai8KBa/Q8PMdGhY76oSY
AgQbLAOitWpvqZe/MXv5zWR/ipY/o6Wrj6n/FoPz9LHWFGLKm2p4Cg8MoGOt0N+kqXS0mGl2tR6r
vvT0RifmGsSbdo2PNFeAM8LN5602JUSyNlRUKFZEIaLyS+GXAOhoIw+bNOkYxzpD54tSFQkvyke0
6D4gDfxHNB1VE3oL69XryTSfFsrezN3DpfQ7dudid91KdwC7QS+NXjapxaoYr6LGL4CLD6FqqzuT
6gSaD+KUWLXcQwQDxVW8IYKrfnPPwCpNjdoDdij0BCSHgzN0uzd3Qez5iDTcjOk3hj0ZfkmoFudO
y2sx5JGNBP3iQDwBr49GDYOF3iEchoyBVUSgMRHoyWAw0mWFnDBziMyW6bcHR1gJNIwEfzanaN8j
hYjqH2YqFoNs2GB7OCXbkCHfoWxcngpBKYls+UNi5+Ac6PZXqbnFUcc690MR4MO8XCIt7AEgMK/v
Y+hKqnTosWGw+8sDDIu729t0NsUsx/NhvZBOpxNrFgdfF20rQAzArILWvDBzEfw4x19AMB6vuSvN
wwy9Z0EJDkEgJbOiiXadc6dt8Aq3uvRDoAYQfOW2njFNGv1tSSsaAAw6jQBW88t6giVZH30wdQPo
IZTmKktHKbHtIiNQCnoZQmdmgcjUCOf5CWWcfCFVt2xmemjDDHukq0fbpsOzBiAwF37Q3TxOBZkF
o3qP+NfTPzdHbUaygFZ4US4Oyrb7eLnG20TRktrcbbpev7Yz0AlrqLpD/t7VqDJqDJTglikoFkbY
utpAfY5lrFmoZnRhf6UirNfUFL5BUEpjvMwd7Hh3Q6C5HlYXtbyjgdz30X3+gXC7RBP5Nqi+4zf4
RWkuXM0KVjr6Hnf4IUxFWMzucUrrfXbbfung0RbrkkY+1HPQ6YERRwjvZVUNOkqwVsdoq1gPB8GG
k1VE1F4Eb4GPQwNjnzVUIk0H9KB6nREjdT+Yfojl2D06dvNsEZakqejIUUzqBaNLoTKPrPhjH8a1
RdyDFh3Cc2dz3ofNcLN1sm901129PTR4G1XpkUak8530yPtwxF4HqXobNGPDS/3+kJEaLee+yXav
ujbvp7hnFSWAhgvDLOMMymE+BwFBh1sQYUXTDmxuMge9ma8b0Tf+heUqY9eay2YORhwKjByqC0Wx
u4WDZJYc6TJ1u9HTxOKTMNHltk7gk6HwotXIF9QcVlcLkeA4JUwnoP9NB5zE6us9Zs3d6e2dMszQ
zeXf4U2l5BHWNL3/zVLkXD4xPcWoZb6T1/DVY/KFhQuaMPbrbXWCfltlE0obiERcw66rBX0Oah8Z
fTsNMHZEhWaZtK3V5aicesvccmPjyx1MC+Ba5t/nilkYfFR0WksxJP1GjOMwvKvhGeZBsxCuf1uM
RimrQN6xHm/E2rUW00aP0WTtzQg71DAZjEu14osU+bAcd1Tjh6kl+K5GKnMFMny4TJbh0pYddQof
Mm5vZTD6bZJlZndfQEt/W8U3Wb2GmgxOOaOBsG1fVEu3uZW5ljmjzMNRva2PPcqXh5y8pbvvm62L
wue9ye0LxPM11XvwlvlY29e1IiPXmUOt9JN6qnrb7IUdxaSIZQP7557HnZ7qGaT3LyxxI2HgRDOq
7DZTM+3LQ52bY43uGMVMJ/N6c3LYGIMYfKGMU0U/uTC19A1DXyC3kr221GvnQyy/W2dNaaewujsM
uZoyhmGTA1gCXMaUty7iF8hL6D5zn9j7YCSSaqbxstwShjeUg79pYLCOi9ppt73cEp265+4R8fKz
83BPq+ud52B+N5cdZh1jz/PrI6PAkAWZRVndGeUIUoZZZBgZdDpKfutNvx2w99bp0awneSjSrkcy
QvIr+oElKIQIRFSSEQ8+8hGZHPFJ29uLMIOVtCnA5Hc3U4xYTm/YA3q4U5q+guhggDJz08klD4qE
xGn2zQdZmtPlEPf85bM2h42nw7hyGLq3JOncwYpoCySt3t6l+UfJ/HAoc0d/0wXHoiFMgIb56Ye1
ws8hzdCH3zZ8D73DY1K6X50bctMQuDlAP3ou4E1oZImaKs3dIUi6yXCBAjBJxZn2pHoyp3u/rPc0
KmXAJTLnV2vRivleCTGr9Ca4vPZC1g99vk3P4r9Za+o2HGB8+E7b7hh2RpkMIjZlDhY9sxs2mxRf
/P2hjTKGtAkeqgg5jRdz16hgcKT+BMpjL3cbfAbjbBxUrs0LQ/Uy4cCfoobqU3pTd/x3ziR2a9fq
W7+fLS4GWBjyFG1QED1GUb3Xsy4Yx3DWcMHamyggClkOSDZ4gFmbliooODhov92fJV20Dn1/wIRL
e4e8Z4PD7vimzx27vA4TYNZrJoKp9wqQEI6B0Al4JeiV2bfNFHZ+srGn99R0igdvjBI6f1bCWBOx
am4H2NKFt0NRW2l3IEzksMLe+C2AO9k7uNiAebwzsDOzZZg798ysOmbpCtKofg/SFzawAA0CRPIX
vtuvnSkdni1gu5OLoCWfhcDE8A5fjqEnXqeIjrXCyWUoGioUJND5IeuCPrboPax8rqe4xevcFtgF
4KKXD34B6bKGUBcasThhMd+9GleeGW5QT8480jMdz8A42dJ5AK9LnV+q6ilRlLpnav88OshTSwW9
JqP83siRCE6lbKkTo4rAPKndI3kwX86lFK9dPTI8yI2diJSOQkGf4IcRS6Z+sLG1WYw2B3IpNZXc
p51GIBI5KSTWfZwVSUM06oejYgCymOyh0TJvL6S16D2rDxPahn+9oOYGZXdiTPO7+gigg2p9Ui3I
WAFZEf3QaHiMPsl7eGTIoOAKn9OPBYyUZxOnHXvRChC7eA6YbMEQejBYUKDPb+ugMdvXypseQ2EX
jUjPweQwC6NjMkDh6DcNYH7nfTP5vTdBQNJjPxDUOHqGc9Ovy+vZ0QUWVdn4Akp3n7PJ7IO0Temh
wlAyJawmQRR5FPP9+6FIXmhMDAwkmM1Kol7qgdAmga2Jb/QzUXeh7EhpUfxdZl4T2l2Y+83onkxl
2u6ut+1VHmoWiLe8nAUoPhCUj+mLuKl/sRdDjnd2kROemuk7lFCF+AmaPBCsdLQw68Cwxy6AwMfq
i8b3WKPcQI2zfbNSi3mHDZvpv+5phoE91xBuuB6OOrjD2n5vMrPtPam6g09V2PUMYi9CDycq2Yxj
cerK3tyda05qRPEsPS1aznN93m5689F9hN/ZYSi6atLJthf3Lrc3PiSTU7TrEHDKzGtgjWAFK5lL
CLih0+KMMbfyLbzdavnb+nDG2oYJHpSjNBGe9HT6iurtgWdrvhk+3g43BjVWicPbSGzzF6KnI6kD
G4qGQYeWgnYda+5jT18UT35meDvCiVIFlM6DwVFAW8l92SAR5Gev21X/l1l9ynDqtv1UjxXLsZow
t3vHvIGxVpnY+c4jKg1r8ahkzOYT6XsRl2Y89PhLEKb5Xevbt44QHLt+B9MNf0p82XmUjic961Wy
5qWHiYRXDKuORJpI48FDZ86j5qRWt/b8/+EUte/s7uRJfXSmOb6uZZYN6ywSe9NJr4GtNZ7MYCPY
FMV/kpzHTEax3OIv3sxE8YWTvsI1A0rlGZ6jnr+7LyACQkYg6laDB5TH19hl5vikY2DHK0rXx3FW
ezp+tOd0wSFWUZ/RBtAZLf0CFbCz7F3VBMbqgcngInlxuw1OM6r5WPVPtmNE5X8PDL8ddm702DGh
kkSL6BE/kDsldSiUVZALyeJrf3qvnV37Ywnp70CqwZ1NvzImlo3XXR47Q55U7t7Omx3KLrXXzW2B
ckaMkvk9G39O/bdfGKY2Gt9RZqatOq2r+fsauF2k95xWGwMDChTiGkohhtkcT8aPm8O/9saMB/2A
OYRNRqW/z+QAdfv+tNre8WGeXvElH7IAImNiNOEL5opxT21Ht7tWldtuji4XowoEViMq8Tcf2vBl
inTv3Xx1MKt8Af/wcMEPsBJvwgC9OX2XIGaJTlXrhlPIF6kMyM6IocBzcZP2BBr62ytvXrqsN5N3
S90istGcUJaU9Hu3CJ3ufSQ6+qkF4JbDCLS1RaLeerov0kgUpV8QlaShYU25n4PVvPFEzoJwZVDf
FknMBI9PgMyQMdU/KD3ovsMnccewURCeVMwbAUnP0SuoM98WgFHZ7lXDO1MQ7LA8n9tgsiMIn+6m
txnGofaKU1x6/QkKMxYnuYMQEkPaCTm53w4CxQxlKETn/lQGqB90MrvbYLCQEQ1+YVJqmYXMDNk/
ABz2Y59nZF2PTAk0/a6IqZTH0XH2Yuxo7TVr7+I2HovGkGTbY/rFMWDGGicyaC8OFiNUT7vi6KR+
sSEyUfpkzEQepBL2rLuMjFmePsnLwkCmo/Q4eys91u+QkM/7J8VCFJb4XO/at+7eZwlK+2bY94V2
VbuU3xn3gDeyL9Etg/X/oA1iIV+s184Zojb79WsySQuVG9WWSUeNLnaCHZ5a5xor1fZKJrdA08XQ
LNokdHnHT3OeET/xphph8s5MiT4wf5Z3ubnT08ltL64oH8lk5UOXhlAVyXTaSsRviJBEyKahB6TF
R1K0vOf0rrOePmis9RpFoPqj7vtFYQCqz8X/ARulxCmtRH1JbxpQrsQuTI8AidrLzVNUei7BEJHD
UhQrDvBb45bdst+SQBPR5ogutu3HuImOm2xpAXh1vCbdcsYZO83wBCoLm+l9QuAoAHVpV7rV4uxS
hbZ1n7E9Hh/97gy1q585oOcEcHa0btLTIXou1NVQp6MboIN8BGGaw/Arhs0Bo3DM3iJtqMNT0myD
bnXb6joM3Fp2nt5TQ3Lpq2ztl8BQTtZb/dLWACT9/4vzZwnnk7TDWi4X418A3mPovkwhFlTmYS16
HDx7qMalCcW1SziGMSQzIL0vJYgyCdT5U36EeqkEyJVjrN7B0X8yrIp342cawNkF0o4CA4A8xMb8
Vvz34p34sR4JLoxlbOm1NHeUsq0DUz2lQoZF5Ev+/4Y9ZiO3NrkzbZHPSM+QV/G6N+8Am7lr/X+v
sQSWB97tOBP1qDIkVJZ41h+hdORP2UhYsNIrwzLsLIUpqy2zSKdPSady0B0cFr1aNf2U2BPO7ZdZ
EYyHjurgzlWD3TMXywF8VuDa1KRi9BYG7AhuegmEcgiaC+4+1H5k6pAkelPrEfJEl6VEnqMVoMjs
otbEOeRr4opK6ZLhLlBK5QnIIvKK/48FrvD/H5VH9oFreZwSkAjxtSeznGsZAkaxhDimQjJPd/H8
IBEhYcpPSQhOpIua5MviOH+5joW8+xC5nCVKSXKtgkdbghPjBha/45bbAmwGtgdGKSUMchv+xzYH
JQ+FFHgbG0Me8P/Lk4+VjST/Ujlc8ZM3Fjyp3IZc/1chNEKhi3eDa8WnIGvzN61W/nyTgiAoGaAC
qiAulMEYmgC/eL1AyYBml8h9iO6kyQ0DPoPptzfHbK4ByyxCA7wYKqCAV0hAaYNQCKKhTUv7DdaV
5jYYzxPM1ZvVtt8A7ZnuO4RqJTTq8dAmwQNgdzNRTeC0tGxQpsvhgE+XOJb1XSyeVs2Y3w7+Urj/
hIh8FKg5wcnBbECnmgyY5AApAH79sZCH4PpEOmIoY8G5C3nGJnon1Pj6EQA5TA13BL+cbbCAxN63
3V9RNQdLh/yYmvz+QiURrgSAbtAi7CqU0JAv9IEUTnZjsOOLgemavgMeDHNPJIGUM+ociMmyjwDx
2nT1AXV5APW8PVqYMeAi6eOCOYrnW2CNBlHaD/inADGfFJAWPUTKhEP08Ji1RNYC54fq6ewrijM6
FoOq6Gn0vSmARZSyEJ0/m5xzyRyXrHkpGKUMMFkMIEmUhOlWgRfkOdQdSoXMRfDyGSDWJKb3Z9sL
+OsUxYBKipAEj4cRRkvDuudgOWI6aYhfMl9gFiwf/hIStaSnMPiSGTUuRT8u4aEiLnXglEDiIYsB
I9I0zOyL2UTQvWNt49aI2LQLtJPGPQ8CkmL6s4ZpIb2sPDgxQhRstw5/WLrjFRWTKKGsS1lzlXga
BWB6q1R3M2Iz+X+0G7dw7EFWxvRcaD7HyazjfXzjrQq+ErqEFpgmeuLMYaBlpU7Skaf/781u4zb4
dAYyAQLgo9/qDp8MZODBexhBcaIiO+UCwLMRrFzZsvXJ7grpDU0OUFXY0nDPElJMviuawty40R1f
qDcjgCs7vL477TsX+5as7vTzHCPDkByoz1YL5L4yj8oL6O5Q4wH24RUIG5FJWbT6nQ+zXDkkMlmi
dWIQMQP7DnYLFV/CMocKzZXxLgAL/kBYZQcvmA6BnzfYRx0SFs46NUX6x6Mnq3MHc/bXYhKwpKDM
WmB+0lVKqQ9glHv3G21qXaSxffJZoAGUA39O83kK9EUVDoiyOmfxaNrDvaX4ZjdgWuEv92ez+3Z+
aw5LtZx0n6PxpCDxqdHCpfjUiKn9dxRTud9i/OxvYS6+HceIjphrCrGLzhLXgU4k/VRKiV1CeyKL
SeGJGDh68GTfU6B2p5+ul/NwuvVwdvrh2TM0sGUe2g4lpOZ30PF6lHIlay7dAvYG8jQ7egSFeqZO
6TYOwfngH4G92J+XY9zBeuRU4HbNu1e8Ce7osUJT3H93CIX1wwBa/765oGkQtJ4mQyW9RoXKKNQB
Bl8ynZvBKlQ6/QdL4Tav0QHoEJ2Al5P9Hp88JqRri5PVCb8Pk6eTbOkUg2ZkyDRgxZhHWaGmHFW4
AsRJlukPspgXBuK6X2PYbGGeKP93dTD3XHBWMYkDSymbxKPL3ptklgdpaE+9HCgD4EjwuCwpzs7A
RSMtSxrWbIhp6mPkxXX0zGrwKXlSLtkx8zhnqfH7nZeUZMwKYSAhE3/tdU4cHAyftUvhhTT6sszU
JxHNX5gCB9ixgh8UQ9PbgAyA/9us1ecQ9pAKfbJ7nVL1W/635ReoJ07R+7wPKbwYX4pz7aOqAMDs
PtUPmp+6zS6QChe2nXPAKfmrRYG6l1YiWJAJh8Fv+7wTOkftEeMfAeVSYTUFAaTdVYg9fKxXo3pM
CZpuk5ST2zXYIaBxAqcKf2C4C9Y7ndDwXaK8AmkU/WCkG7YiGYey2PIL8e8w0RyUQ9mYS8zhgcHi
FGvnBzXSlEMDWFNH7+1vXhHR7oLghXh3MnEN9bvAhdtKhkrpqr+naQ2RYYgAGQXPwaDfdGUAEMxJ
TvCake+nNpmToSYnd5IK+c99cXLUrouE52WGeCU58kFKa4Sopj5EfAZFlpPGQ6uD8fk1eIjX+SNl
DhaUMyiKlN4bDBdvRO1ApmVgL7GqzQ06s73hg/kLLCTPinMCIQKWdHVGEcuu30LTyrZftAcgj8KR
QPWkHaFYSgXi2LEZnZkQfdDcVzq9cuQgqi+KEDf/H0tntq2qsqThJ3IMRFC8BRIQsEEUmxuH0wZF
scP+6fcXrl1VY51Ta81GIMmM+ONvil6xnJzwisBOiLf7FPm8arNh6Tz/IIe1OARhoWFSwXi2jd6U
B8iCgbRPmIKIgkR47X+HfkcqQxpe4tRxdRGbG3+4ilHjvHsER0CvTEDaaiPOwT2PiG8+DJDkJ2Tf
gPKt/CGjFHzfJVm9Q2T62TmwVQjuak/kYALZ40UTyLom2UBb3nzYIGJW/rCbNweiALxI4IR+pwu0
76Igip61julmEAn3QvWsjYSlmv9F3Mr07vCRRIxFR9HBMQYzotMY7r9QU8k+4o1j7A07nDw5DiF0
LdQVbGozsZOlBjnEE/yfYtqyiRQ8OEnJmSnUEAIyOecZf/M5PcTNROFBSUlpO3qOksSGRvLlRtOw
DOmQNhvg6OoVrgiIseVqeP9ZhshrOGocVBo9rLi6MZxAKM/iGEEthSJkqdRAo44HyaNeFMlGGpAB
QEGFUADGNAksNErcbaIUIPrM3wNNw3dhgVqMc4u5XKLnNsdmyu6gWGPwODR7w4cQd3zm7j5c6BzS
Gk6dlRw5bQb08orpEGW5EOJqiiWP5NNRvWM2o1JE+oGLBlTaF9XRIpKKEG/Ls/qALwItivSFPhQq
gZaLofeNG7JewEeabHevQFglzIC3ZITeSDV7kdBkhVX/QWDtkpfvBD58oy4509PBsJqjPCXSDi+K
eFKB9IgZejg+zSkO1jiVrEVOwnPtvbMe6iROZv5Byhn0AuzJp/CVhuSAfJ72K74DGvgVHvMzMoBx
/aVeUKctqT6GzSQKRuTl70k36b9wwuG2CJmHXIqxmlSez34apnu3PctT7s96fY1IDM+MIVVGIOlh
LYTTraEG4mC/2v4CyySwJ7f3nUPchyzIq5R7nz+esvEcXEhO5XQHq+bHYcpe+M0ieTwzkykiTClY
JhFSlyCtI4fF/nMtNIhSFAY3d/eAJ6CTEMye4+r1pF23mZuKnT8Htw4/tuU2TGH95LbRHGlz050K
z+f+I3u8OP9bewrPNgeMGPEkaEI455KU0pBfY6+nBfoiYWh2hfP66O04HCHSHK2AoV5wHbbtstft
mn2o6A3KLJie9loeNmSZWn8+h2qiI62E4WubjPfcc263tLik2eayAB8053SFzr17KByVqUFtEzLy
3qGVHjWdBUeyTKF7BMQ7JpRFegETruiw3EUnAmqPqn6NmJ18dPp5i7iq3rkjHZeYM63eCUej2pyC
FZYCdEMNi/Q+0gHE/vzD//+UBptGp0JCdnW/TxeznsMHGE9Buse6CeKtlUcNRV1QMqr0S5ReTLeb
5FXDOXiz0amUtLIDS+rgUqlenFt30ZbnjuUFqDgTRtguT6dFC4YDF2g2ChwCwL6OcKJYaYa4k0gh
rSOUjRsJqREsMk5dZjbOQwhraZpTmmOciMboH6MrMDGDDVMc6FkrxfhnqIYCeCoy33rctvPhvKur
v5EG3OvunDl8HiOUiYSw0lktqCUKB6VPxsCCYSjODk4kzUEG8/l6dRiwrh6q2+VBc+sH3bnWwn34
OgcjenRNMP1WoC8Z835YchAnJWSth2IfyfRzXHAcmQBoPhL/DBduC0+2XU5b+VYmJIv2N4gP7JcY
WE7wxHutuPXtJJ7QV4G1+cNmvMIkh15bwdsNKIVSPDeX4Qw3VguboPBQAVdF5BlXI6qSY8vBcKRA
xMAw4svYS2cC6JT1geHt9l3qkWX4nY/R0kCaZWOREhKfpwnFzd+WLc/hc0tXeAKk59huqZxJfOc6
loiS4R4JVuDDAJFlpJBl4WLMTotrwDKeoHPmUdKiCnNSMoz8pr0CPv8mOV2zzOo095Pi99jh78Xh
0uKvwvoYBQckQ2B5M0WhxbGC9hQ5N1zNw0WJroyzhMBjdB/oLK9IQJjxBTDqKWeo5h0Uiy47BK0R
AyGP07SOEKV8iiUXqlMO+3d4Ux+mTg7emdiAx9pgMaIYwW3t7IvBmMC+bQrHuz05xxPD/vkjd3Cd
i2NUYcBdv94FGcyVw3z2WvEze84JhaatNkjTwGmMjs98xvR/NrIpxUduc4anHIv8+oH5pd7hJOFT
o4GkCIbOXiJ9C6pgnez7J44QdhZhnnYbbheSvWwesIwi2HyRA4dlvHwvWeZS0hj2llOKH4yHgHie
i0MDT4RKA27hnkNbp6KkD7+5UOpWHNORS5HpqPhGvdcIwQFCp+YyZ+ZMDB1Senb2j3PJ+SGvEXkn
uAftlGSezWYExESAHSLeDNafYSatJKQhW6OWT4puYsGPwOAYJETN1GRl4Se69+sEfSpHPu2W9zi3
146LieLT+UV4kfUCp6kDnTbLt9QgBd3o77NhDEe+GFFVaJTeUgjbNHXQNaHQibSGKA4nxZxTcBrw
QmSnGHtmLvIuTXUh80UZ1pM5Trga65nJOCt4Ka02b3Tgjh2hInHBooVek/FBYNtWZCMiU4GijlkC
R5+6puPtHsKsNKr7Ff3Gq3JSfillBhQY4iLkFNpx4Zu1uf6cKNRg5OXp9pzuVwUdsz6hE+0XgDrM
N+lSXaecUQ9pnvLjYgv4Ztq8EC0m70yOZhjIcKDjJr1c6QMyjB/eqoUHBrsXEmULzJX+GggEKGK8
nOUD7P79L3xq5MG/Xp8qigP1kQOa6BGVXhtIb7HkbUa5E0lCG1zYz4SP28CqkodMB40TmQgJYapL
Ucjaixqj0q6zwUn5sUPnRPbs9pBe2LJy+Y7ca0nVxiNjbb7Q8z2OiGoo/hDSuARnAQ6zC1M+LD5A
GfUaMk54m0jEmdXquPChQGe/StMELJjqIChyPLpO/oV5N5+I5p5cG+71i57SzPYVHN4R7ZjhYOqU
yokhv8AI0AABoKoSzhXVNVTv3z5yXotGd/Yb9+6CM6ICe6wq3VXlgKxZ03Lw35AjUQAGDlR3TDPw
kX2Q39BwGTH/qNRsGz8TTFbG0YF8GjBeZt0ZYAS+mGMTPMMthu65o/SMZOqswx1o+q9UhLEIqS0e
Cy6vSzgYwDAzsG220Yjr5TBh/0I2tuitGx3OlUxS4aZ3khmQKaNT+qi7dyZJs0tEcglHWsjTOoNK
B/Y3KujvaQi1PEjNGp/t1nTAOUpJOuc52sRxy0Js/jFllAaybhGLggoP1KUrqnWKXOZcSO+2r4kg
7e0Xa5w1kdSgnCv2Ji5nt9lJFm6Cx3WCZgOonovjDaD/ZRMJKQ0xPUlbwsVvnlH+0cEX8CakS3nY
hBZ/0+xleAzb4lYyOTPsASR8YctlMxQaDvNwdA6hKoaSd9Dm3NjY8MAMUG9YIVgmM/CdULizQy8b
WZ2zVQs4MCsef/MJD6OSY2GDJRGTOa8IG5+wwUAEhmNlV2t8kdb3vbML6N4/Ha7/rcaYQC8wMiJx
ZrRnVuIRIAU0bklzTSr5L7XjtT67xxAkyiMjJcDu4jpBiaU5jT0q4tZbfD0o/IU8GZazZzKmoK04
Wuiiivt8l7z+eBF4OPzvJ4mMAkfImkdVTvKOp5C3I5LGiedm7yLOu/HrJaqHOY8KtrZmI53XGWxw
/O0C+ILL3klT3zpOXmQdCClnBuYNKIvuQwABJcezKBQBoGgs2Evox8ZvjJWAwnAig42EWw/PVBz4
jOCypCjTV7i8HFPWI2SAY737iNsmtMXV7nFzZnGxhGjuNo8eaDpnqaCmx4wWHf6kak6vo3a4NIjt
FWIpsowzO8ylQU0AKaS6uPo3huYyrXfhpvS+XRq+Yg4EoqsC0hQbYJ9MTLZrLMZPyRXK69SUN/NN
s8RTWv6QI+AmO2w/IJ2QLcbgvM01VVIkAGnSjECKgHagbo/hay/RaRahH34NzY3NBIfpZKlWbySl
zu3mIabwastaG5SdCuLtkO0kXrI0mUsYLktw8Z7F0UawI1ifbMTLG7XqrM1ciV8TXpgu8ih2AW6V
Pfyr5JOyaYAJXaS41CgpXhPRKAmoe+9hAAW/SPzOsG5GN2vGrxEq9vQMgfM4JvCvmuT9mqtNqHk3
DsFyOLUb8EVkGEea0JIL5TSpdIWfQ/DqL4m3zytXbKGXsxuOEMumR7KoBZZEVN14AXtpBzTbHuSu
zl4EfuGoyxIUxZE8ZypUD5QYhSQGuLVJ/1e+njN8cCia2C/x7uPR/FhrxOxVaJ/1Ll8Pp7o7F65i
PhRCY42kY/ucQeF2hJPT7C42Iplb03nCqynoW84cbK9JLsJDskbPKYxXDtLchcqfpOw7nHS8XADN
nbDCNGIhmA+0jVM0KP4MhPVSY8kRhz8rVLhVrCBziX/sZ417WdyGnPSasvl6khhJCwt2wNhJsPcx
ztvegZ81uJh4LwHc9ScNg+EcUOUNFyWmUg8hH99M702g0mT17ZGggFkAsyJsGGOMwjko/fiy41/j
2RJXDhi/Ww4bxVw4jmtjztcSU2J/I0ElN34iPPFyPBwsYtt2mqx4ed0Fnw9SKxK/EQ4nnEmtnpyc
xG/R1WJSxZGHRmbNUQmzFz06dnP4UbssLx6jTu/BXUr5ARxxgCfp4o/N1T2h2hE2+AtDMv5o8iBP
Qauz5vXZMgmldkEV8FPSubUZNH/gfqyoOElJdw6NCQKbbWL00J+OwOrZunl7cDoKyxVksV6Ld335
VII1yczyusJmxdkjB3b9V9vGKRjPHmK3mIUU5CGGLCfqLj5nrYPRN5cBatH0xsH2p+DLXRGRrllR
4R6gjlO5A07Ql6qcjW6KEVlJPjO2Uf6WL6PxxnJcNjEVC2Kf/s56ZIOp4I/IqM8UZXQs/DbcH9ey
tERLvQb34XzZhoAyisRfVgFhflurxTeJIQTg+lZseziXxR5P7g7FJNdffahRd1j5uIVT7+Bv61Ge
MMVZbEQcMH2p+W7d8Gp9QiKz+t2J9ORRD0VrfSPcjWkNMqBPwFDjTgj8vn/wDJqROp0Qr87FIwnD
+NNJN1Xio9N2uMk8gt+voJK+XpxMDnVRZiyWZyww2INlzcihn+69LXVqVuV2RillDgSqnqRCvZcx
OGaK260rJ0YNSJ7/gkVhaELT070ZxHXQEnH0/TlyycAwQAcjXhNBCxc8GjJq5LjuM88ktkxSwxOW
CsqD0dp9QWDcUGpTxK7BPddAMBcf1zDZFtN49v5RQE2f5unEmcorwuu7xTK5qcRjl/6ZKnPNog5T
bLGYBNlVmNADpkkx5keWaUpeIXJS1udWCHc6HQz9EMW3RYAdBEEciJDetgeyZuTG3DzYVYS2xKhQ
nL3hs9NQ9pzteR5AD5TeRvptEVdhdiCl9AvHTr8Wn54JN+2JNkyzvM9FyS/kcEv5T3Cx5yxrgLfU
vDUKzi1O2DD7HS18Nhyzjh2q7ltzHtATh0Y3A3bKdyC6o96M2swM44nAVv6sipdQJDTK7iWsA5Yb
7yVvo/OC/eanzT8uzmXR050kjcH63af36nbnYoQ2b9lz2TA1DW3+Yqwj+nOXYQXPRYyBRefFo/og
sdsdFPtvm8XKRvqgZB+ki/3MevQ+9+iYd9KKkdgleL1ksNfADZFstsoHEjlRmTG1WdQoTKl5pPI9
uPlNcYH+J0XBcMJ0WsFxlGpPWo30wNHLsOXmt+W0vnpXhtfed/msYbCixr8Ej8YukC/9dJaH5+8Y
k7ACdBAtqSj5ZuYz4rqGdfHvaMk+Tn015a3Sb06JQxsrVXe+wFXfGQqunFvVYLl7Vp2iNACSBJvj
x4xFkrstS2o9FyNLGd5BBiqz8UVzdObXYFMUGb3SfYqTE8AmC9UNgDCRi7kt+9Fyj52PIC3AKp43
fIPsw8/yYLhH869n/PErnAewxCLCVl2m8GUnPnSKvAs+wtxYLLde7nlE9vLVK9muqdy34bgBVEBi
CiXp9yaWRTEFFsU6UAgufCahwQyzj5HhGpqHSb1p2oAt9MIwCk6EgCecZhr5vSviy2HrCA+z1WPs
wQi54U+4bLDxr1J0FAFA7pWrAOCVM0Oc5+hB2fZwDMd+9Of/xwiEjFAHlItXTZgriqQKwC1KHQBs
GjqMYHlfKNrpMCJwS5ELRQk9Nd6XE2v3c5himCJePKDW7LmVvBAmheg6wLMEFgE4DdcoMQK8uL/j
C+cTSVeSkAyO/Ksrje7Hj2hPmNLgSbmFCsE9AsIAmW7H5wLKLU3gnY74FTLtvJZInED7sSqhu6fy
JmywB2ud9M5OlIrlmwJOJC2gKNVAfGsF7t1CEuadsG8QlEVWBBQMlaDlfDUa4LrDdieS8y6Bm9gl
wJRk/u20Ce+hog0xJJ48mYiCr4QcBRAAkh2wKwZPpdtjL4tvWyCGMTsjB6kNoMAp/uKsB/5DInnm
vaG0521mKCjuvuIm7kRcwyK5LhGVIcX6GSW9Y3DU+fwe46uNZfd2K28Ik1TeemypyNPm2kmQheA5
wlPpELQmfeRwjMO6T3dKEwycQpIhDqPs+uMasQFQyiXws1ABHuttF385sJyanUYR1nEaLbMGukfo
p0s/LkvkqKRj3pozcmQB2yC2p23yrGJYw3uZq8hjAigWP8Yuc4EkylGGsd/jyYzVhggVa/ZzNJcu
nG0VabTncoegglz24r3CiS4GTWZa2m/va/Dwfx8a3CZIDTqTt99wJNZw+fPuOvnY+PzkaYzsbPe4
wxeCvRlWAkISehcn74lDBpjm68uM8eGXDa9uN5cMGwH/KVFoVR7rHQnD42bbe3bBFKvBJ35msLGY
x+IRtnpL+HHl4qTPq0Vg4ewTOxJ7i80bp0xvViLWos6XBVzvQXHzvwsJzEP9cXWGGyHX2PD+HfJc
oYU0saB0AP8c1hXJzcRauA3s9U/kodwYtPPDgVpIWJ/EQuaRJpa9CeeDNcQSGnaFxzI+nWKhkST4
CkI0X1sgQpAM2BmUX6eKd3z5ISGbFpts7uGgzwHFa0KLdWCa4hPzM2GgT4Lx2OFRC3CH7p6NVEy8
hIvD7htghwU6H1A64IY5Y7wNdofrbJryDxAkRHOH/RC+3rgKEisdcWJv63gPeHTfjrygvtn1wcMY
/fV6Rz5NwnCFk092TOSnDFPRPUZRFmwhivRO0m2AiNL+Mvpj3yGsBb6QfF74PRfaDNn4mszyAFWT
wOWBC2Wfjcphiz71KP4Yz7lJfc2LI95CHPN1rJ/3CH082tmImpbS15lZqwXOzdTs/AIGaiznMboF
pTWc1s6Z5B32Alh3yZ7sPogLQJ7Kv+Y4pG+GncofDRezt90cDH8MRN5l1j69kR6BFIWsDeW3nWGn
SBt/DKJT7MikmIbBkNK+Mc6726C0b4iuSI6BEyANQaa5DDEM47NTjfz222ePS+REYrD3oWkhx653
xLlZQGK6ft6iDAvSeNr1Wl6f24+RDUL0wKGztasOBq4S9CX7aZ0/8F9ko6GgEx+aKbcMG8uOmN/T
JUX4znBiYeHRYhp7SEb9tseeUi67FCGuyybNaxGmV+CSLRs7FTos/LwrQUU0CVIprg9/61+GjQPX
jjT42ZlmSHfZw6RSRkWMtwCTxW4K6qhiqFwYB0vgFBPfTYd8LYyCl60sTUtsMABfewgD1NLyxgW4
Grsfh6A1kZ90Aq/F7ZJV0zza/Vvq/XXduxcFW1Yj8Iq/bO6IRMHeR4FHh69OKuk9YLez1sde1tkb
if7LbkIVZHBZAhKSSUy9gd1al1Ibakxnfkesm0Uph8S4x0ijt4iwtuaZuBgviK9LgSLda+k4npTK
I1uL43gwoP2ScTZJBTyJWn+6p0y8KnLtg7FGuRA4jNqIoQW7xXKPkxK3uJstiFQAYly2qB1puRjO
NlcwDmFWQ2tnkM6T1vFAoM+QU/IPfH7STCcMkRwX7n8bRNy40TRA1sfU682nE4MPyviA3s8J2aHF
e+sqfUV2VfX+L+9Wkhbw/qKYA7iPIq8rAvQy+cFbn4O6OiNDUbq8kTxGbrbW8URiTjqjRE4DJr1b
Eq/F0RavvlqEW/90esl9Vs1SC4/xlJTnBAN9KJf0p5XrmyHbJu89Xr1u0I0WCeRHrKHYlDP8FZid
gkpKE9m62IxJxCI0MkF4bXQz260uec4KqR45m/HOgjSZD4AhUK3ZaUj7BJ2Ngl/siB/QHe8Ygo+b
LHh6hzThpz9nnMQ3mw2ulQgPUujEN87bhIiUpNs1UKNiQIbtgvTEAiAfiAQJMLNlgbIlSo68/CrO
bogynH6fRGoJLaTR9Tla1wE3AedeRqEChJ460/l9NPemLTtr0euSZMuP/w4yiZSJPriKFJ3pblSp
6JtCuNqKPPq5ISLSJ+ODOo8rF1umaLqQcZs8pLWGwMGmtAhoGYRP+flDXXoA8wOMVcBDQy66BnoM
o5KOBadwE6UTlih0FVk3QkwO/1e6kwXqNehS/GP1J4DfXbaBiLdWIBauuwVRgCqEA4xQhaU1HQPJ
w4zwutEZTTvfP5fRgnhUXXtdNC3rGvL03UB78LikcsCgjjwdpjFL+D9jWBUgqpwH4q7Xf3bmlAyO
O5VOTPB4oSQI52j8HPagosC39OFUjg7KHg4gUc4a1JPY3TJBA5jFKkXKHBCih2rZbgZsS22Vpose
4NaPQlYNiCZUNR6w4I0OW5nrZtXHwbJKxlVy+MzoxenoMVTdBussR/vmMhOVhyqPXfwfp7gAdvq4
4VKkMEGPtaFQF7JPeJ/ylYzJ1xyMPs0H9e145tfY+BzcY+lpIwbm2FR7CRCAVHY1l0IJF4gM6gX3
ZtxTVHrQsm8U+jLtlGashWWueFAuDc85qi1ax9CGPisrTjplXi78RcSB7BDwHrKt47XJhiVZXJI6
zZRBWnS2NsokQsoBPxJytvAQiLon3eUYVryz9RleE17Nsxo+VAWcFPB6K58e+Tj8AyKNQVbdbJdL
qw9MyjGNltExB1ttAa6zzuvOFhwFP3+Yt7aFSzkW0GQVCSl9wXQWUPfDKPidCStDeDFmdwJ8efBh
Pwxuf2i8BkzwjDrFLGUOpxAAi3BoW2Nf8aYuFSLyYN+nBGiPthm/nm3w4FJsKXURP5G9iW5QjPer
ha+5sNdqFkc+ww6IhsXwQ+g0wDQeU8kbZRv4WoNjGlrIks3Jlb5lF0o9zySdjtR7vNIrJLJ2H2ol
1JG3T8ElPSL1fFZGlKlHOnvTzvGB41yI6jP2TDyFyPMmt+flXynwi/EWgxHGDgJ62VVdHf1KqDs5
bkTO9gD+4DQj5i/ErU9g0zhr9xowAWHyKBE5UvD+PFqYXrHyReXp9Iwp7y09hkPxBjKEbz/HPh89
Oa3EiBSYxf9wq4hovwzND1c3Yd5LT/Sm58pnPccfrGpwitoO6bcP0MeZ4g4mawysZSKSgD4GKeHg
y5d7vzqL/q432VFi+lKlQK6VVJQIf/XHhz3q5hFdS8GfEpmCWvRIqUVJs6Ao9AdC8DXHzGFcwV5l
Qdc/8HBUrK0kXD0fcNNvmBsHL+QKNDnU9JiMzFF1H+kRtGE0NQCqMaLDP27Eadtdy2poUL59M14m
KSJJrQWWuHXmhx6SywgcB4N1RaT3kuAanhNGPRVL0kvZJnmd+jR5tI0dKVB5ucmgAZml1PKH5pCc
OOVrUyGjSsqv0LySLYQgsOaAfgN7OLx3X5xEuN/DkxKmS7ffiPAPmWM7yxjVbLhifjctl5bPV0+x
Z8eIcf1gDro9Q1hm3ULljxvs7sKrQ5nabUp/J6lJN4+Oo2XvRjKFvayoqN7uIvz/qjINXhgrAhrQ
BVrJMcFDeguDi+OFTp961aC6ubMsCF6EIcfUj6cqTDO2ZIcbTd7WwDy5q5uSrrjmc0qlZOwmbpZJ
KA8TTLBAeGJvhbGExfRX0QMcBfz6gD1mYHxaC4wtzn6ENySq+1/uFwbxV3W42flEI6CDCTS6e+gW
9FbjNyMRSUuBqsAgJvnF1v6ISFiyc/e+Ax6ME6jewEgnkyUQyjZxgfMxehC9IhqsBSyjcom96nv1
kgLEGDoJnkK7jw8/+rRhbn4RU31MX+CQoV7UWa1jnhrJTFQElFMeQDRH1IkOmHPbiRcErrJzUFLy
RbgkufsJz+rU4CqPU0kJ++E/mL9tZSVK3dqdf5ZtPsZJrNCiLtUXp5WzNBn6ukVwH1LZUUNDW8tK
XgRgilGyxnUKr2jO5rdN5EZIfQaJesrZHLng7pwh/FeOxKSL7aBLv00JI1tD7kZGj06IMwSrgrOd
VSEQY0pmFEcMcCMWk4ev81BPfDCi+4zf1TlPQHmPuGkw3XsLV789w8WcCQULHXtEh9r+hWrOc6c3
j9DkxQU/nSMY5oOjkVbjA9ePtCtaaAKUOSip9pK28QP4GeHzSl/loKBykLHfKyKdBUM5F2PwFIYx
s/Y2nQDl6dYJgdqkO6Sj2FYT1AO4zUHsg0kIOFV46fb9cBvoga7KGrbjohVUmXVSVRcfilTvtWYX
zNmVEZUZvOXvdIFXfjsG28TxiunTZFfnDOpccrxfixij/kflWOdwp3sW8F7hU3MtLj5k8zK7fb2W
qY4N1+w/wka/2X0SMQXvpfedWl2jS3Ob1dlbJWUBHHtviCEukFG7jCnG8jvTbHey0l7sXdfpHlIr
ovYZatQF+zRzkTd/lr6OJxMCdnOI1gBc7Bvu76rZ12GU9qtbJx9c1wsd0lFgYFB2dBuaqrU8a/Dd
e9UueE++ENLOYd79Gn79hHau8wwZ3CGCbJ4gKIXPiRVfkHFnVQd9+6EBTaE2O9LjHPy67jXy4JBi
EQI6q1/9z9MrxrXCv7F49l7r2anOQfsZFJyhukeIRL0W7MFCiXiL4UkfvkEt0ofFGPeGkmGijlsA
rndGt96pDW7dsxG82D7ml3E7foRv0IxBufNqg4orenQs795yGica40aiDV6QGt5+mXdONz+fa1h/
F95D9+6Eo71U4+pbMAmjiq16+Yqhi+tOc+8d2l6r8FEz4P930r0n5YmlnuicHu734OckCOoKTUWx
uWPdq6szBoJAo4bN3JoZxNUI6q+gUfhMJ3RHm7TpebvckHbTsTTI3AfL/l681sc3de8zedCojCsw
yZfCQIrZ4ezy8Y2gqStMEm/Im/ms3H33ix3b2zlcAoz0K2LB38hJ+RKnjX4DuYEIOxzdcO5z4+kB
RSANAEl94eKT8kn5kWX//GA0fqi5Rht7MHWbNzHZ0BihuI1Os1vgUKkztcVvxqs/nAW7dvzuGxU+
C04zKUb3vfud8ld1t+2Zd7uwsHHZjXhUBiddR1zmakFT1aKn106vmdn/MBF4TOApLdWqSe7jJbt/
SMxuDFHNPicsKXAp7K7jHTAEHxoXmWzXQvakjSD5N/uW7jCGrQ0aI948drNbpwHdzmlljZe6vrwv
XrrM9gLKslaGBj0km2O8TwyUjRfvwZqafFCZJ9C9jf4JoclpzGD8XHOfJqwe+8LyQNdwVa+ai8VS
AeOxzUPIV5ej+prudxe0TReDOvOg9gB0eyQEr/5pznO7HehEXmg9QpSUpvOIm96FAeTs1i0nMlea
YLmA0ErYt5Z3rbnF021iDKI7D64HWSBvA4aDMOnY5jFnbHG3XYYDeEi8dOeCkyr2rmK86OZXl29Z
IBu6qVNb7Y5qz+zyCYvRPUOnr9xzQ0SWjbd7AknM3d3VK4rwqIULw6nD7H2o71cmDR+XgD+VL784
0O2d+wjwdK8p7GSMrByCKOyH+6AYFKPG0SsrD8hQL4InrjGHsMDYuO4aR1VgKovPa3AtOw3QtrfJ
XmmfIVatjwY9h5g5UNAOngg9/CaYaDEPxgtWi13/Ozt3tMX2i8GmX8PUEZ3l/aKszvGvfGHM4rYZ
0E1KmAdsCnifLlSBgwM+PUVgpdr02NOm16+HuqMIoAXU364Gt9UAJCjaTo5I5+rUSlXfnrDYsfAX
VBWJCbp7QxLS9Iq7d2l6z5PSEIDrbskAxYKx4PM3DS1otv0DwVf59Nz2H0yE+jdqu693Qht46NSp
vN2zFRDM9DCVdvQW6e3kn9GGZgb0H5c85Y/KRweGUpXXXGkfr/Vl49FbwcUkdy7YV8Hz22lzyfXw
g9fEx6sZ3v7hWzUvbwWLg1cvAkIPH3f/Uvqn/eTFan17F8N7a0BxSm8qsmZNPTjUvcPbP+Rh+xxa
de/1Ci7YbqpyOP8rP26OtbGze9n3dHQSRE3sHeqitCZ7Gz+3viiUcfa0D13rZW/2PiMZWnVslrte
x8PzoGLwzjzZkSL7SzqMUpTPApwxfGIGTM8mvjWgSGr5GHAnE1Kz7QFkVrKXCPH9AuFdOHLACr8h
ODEI/K+KSYBvUhPAbz+C8N8DzRq/1kCozADAiLV0ELf82F49ZoOZxHZ/VY+Va7ehrNMBkLA5lsHZ
hfHnrTduZz2IH7Bokbfs0Kj2CIaBY0GFNvsSeziDSEj9+ExMsrg+MR+TF5IuqNbF5GwyEaIJuQPG
jD+Ig4eFotq8c3Z7vNkQVKYPiCfGVKtvBtgfyd0beaX6yxF1D83SHiIbZv5DQ9GX0SrT8xRd0Yix
0HGz3Rp/F2gzW+iTlsL8FfF7RM9JlsyRmgWqD+GkPdOfkX3lXGDY4NJL6y3uudtjkhIpLnju48GN
qI0BXJmcsOmW0QRavj8h/pkxa/8KDUC0F1e6RMrjJXSXsCfFuF9N/ffQ37wRlyNtGOCQBFIEk67O
1/X+5QTy98PPbPO62Cvyi6URhzRK8QmutsfdbYBZZituY2LJoOsw4X1eDEW5Rz/GPwtGABjuMpfL
74p1Ly5Jv1xYWiC8Xm0IHrWxgQjbh3dRot5vAgx/MKv24ORaa5E8D/Mkt//MiKmiPUJCag5POFq6
D9hQF7jGk3gHhgJjS9qzEOpr6GwjCWQWygzgSrzZQDPLuwdnESC5JXUdnUoAKso1CJbvDze1YWcz
4Tv5n0Of2ClKP09wHqp/utqpC3B5CBjSM2R3W7NkrQ3BL8AjcNuPtum5z82EM7IabN4BlJe2gn8C
2s58AeUgkImUXCmKywBgJ4t4bZC8gQQCBfA3SE66ONMfx25mOXTUdFAfGRJhwgicuJgxc6zbDMuz
dTV5BfTLwZiDBOzjtrGQfjr7/nZR0q6JavP31ogTeZJkuziavj3AnAc1PjNtqLrkUsiRekGeEK31
QzdbLza08v9wvx2vlwbx5ev01BjKNbDzeWIpmq8SiQTkWhi+IhAhTbsBcXXmUOeL1GV9JzIoASZm
KseQFWzNYfb1ko3cgLa0ZfbS9gkng10YXKk6U4nwgT8YEJoybR4CzCkZwulH6M5U5FyBYqicPjfS
E10IPEmZiAu7kQxO10JiC2ExY9Ay2P78oQUBnnZfGW4Y9j6ac58OfF7YHo9wnazDPJdpmIAD5z8E
Q6RwDGn3pjW7O8KucoS/jtddgzJCzBHlEr7tXcR0/ZpdZ0O8+n3M4SjVhTiVfYZcDRLeLfcGl3f6
8o/99bSw6HQzShvuvQMcJSunPWjjNi0OuGL8TpOYceCIsQxKAC8CDmsN6OLoWQgiBpJ1BKFk0TL2
EMnZ7CkrRjELFNVLcviDG7MF1Vfwd2IAS+Aarc99dmCSBLAvrYqFutfwlJxNoyMRIhf3m4KrtgDT
9G6WPKLzCKp3/oQvAkm1R7CCcHZSCCi0ScwlaesCZlW3Xs8XtZ2y2chZL4RjxA1GqqLWkixlqB5C
z2HMvaVB0ocQz+3aFSxqK1QwaKqVgLAfhGqCEvAcxN9pWnRAh0pllb0HOP3dzTW7/GPRXGmrbKAy
c4B98t6D0LT3DLyg3ZRKk6GV90lZjzR3/hE7LEwd39hZ3jEbZNjozp5wvuroAltHV5yQLBxYZkvG
2eMzNnDgiIh8g3ApOLqEc06QQJHlAR0g2qkfUeGhcc8wxWbYKoTvYqOfWSI08DItuk4WuKcwuDbs
Etu6jT7kol6f4HnwFlfvVPOOd1+/emfDv2L5jJCzpVonb4etzCKwys7tGXzzgIaFer4yAGGshVOe
g6qJ6WaoNTrW8NoI6EDylD9qb7/4+LdXp3V25PdZGLP7d2Y7H587tDiHbdqNpwcbCMdguK/HXgHB
uxY3Oo1+DZlcE0OJ0SLOB9UTR452cM7ecTPRI7rWk/puDun9qaQjbPaqzinD1yd9hMXoMES83Bjk
ZLlS8u7TalJGlGsalq6D+wdAeJc0+KZ9ig91ZiRU5cUGIsouofeiM30jcTGCp98i88qaPDfG3x0N
4xVGisPn5v+g5x76C1onbG6fHnf8OaYIpiCud0/jawQpagEfYbpvO63cbya0DN4VK/c9apilkCA0
wBzNFRrsgdm7zdRS5j0/hTk9z4YbAWhwO+DjjDjMY5QDRIvzh/0A/GJXwhC7K7bBbDZVdC/cNcxF
Xsz9ij4k2bZQ2G9NoaBDPKvZoJ5QvAHE3rDlIcTsFKg+BelBdOnz5ZOdS8JzACmAXDnyJGGtMeAE
9pOg7IfYxeHPh1UKe6YH/48y2ZaKvYcmD2Nm98f9xtEkSh0q+A1khdyySWpLEUsKdavYwJmKWjJs
TbAD9CykqBg4oPSxrZmoa4H1gTyhosMukSJqQ+AWChuyeslRS9lka7+p5SIaJ+ZsyzROCbuR6M/Z
xqwoO9BP9WdyzDMkFAmuI8yDKINOAZ+g5eoAV8wFxnekLUk1kSkkOCbiIyBMxmgiu5LYMj3Y7k8Q
XPgBTGCXDDyE5yN7Kw2VilcHUPA+wsTC8UFKsbnY8snY2QgSSJGmtDgY+NUyjQwSrZesmWEB9zH0
6YAiulNWGDS5bFezgcCybx9n8J+ulN0T3J67RDo3NheQSFK0qDNoh22f2Trz0zETlADIqnUhPUAG
RYJLYnDsImIlWqsC6grAh3X7OlqOvzivsumuM3PE5HtcJ+2SzJ4jyQJsBERkXlDpUgdSRbB0XKR/
358OghfwgR7qNAav0uFx3njecL1uQ5l9Sz54lHEBawAp8FkS6djeyj+YkGH4H0tn1qyolkThX0SE
ojK8MoOg4qwvhpYKKiqCOP36/vLcjopbXV3lUYS9c2euXGvl6HGz/yFWWjG2uOJ9Ayws0h/tQJI3
wDgyWXxRFlQsMF0u4UrgfVCyiRzofGl/33+C2RwnTWgfWdC0YALgrz4nhzj2tTNw3L+ZC0yfJDPw
CA4PphPDZZxsxgAZWvoKz1KlZWNlkm+sYoRf6YuCc68hb5kbSXbc6F6Te5sxEQiOAp/B2fti20Sy
82/7EnulnOZR8vLetqo5KP7I7wm35HFYhYWULbQS3l0SdIQaZwx75q3wubjOip5/fnkqzl0saSbq
UoJhVhffPTgJbZBk8IzKv2i+ckGKw5nZhl7xbzapyMvIIEu3/Qo/bY/4KnPLvgGyOToDnDMcsrBm
cOXgQdjRcxw9E0kuIYXQJQUPRQa2VxpXOqBkG+TZQtWdFHwEMJ13HizcM0z3P726MKSPac/pTPd9
6LQtSccAh1GpiMsmSPPR0WEBud8WcpigL1xAPgo/FFo2d2BdpFUsZsmrnmx62Ffp3yeJ+FiSR5bD
nkZetoXSsTnkDBzlpVyhAZQsiaXa4jdWNGyPKPoIO0WSh9SkgwKsJ+npyREAdP38hBWKFST7fzxh
03mjJ3qSzzw//gYsbWXGDA5APt2G/WdpPc9Q8C7/LDfrE5ISaoFlBrrOoNT80AQtoCLngcd6YCZ6
qkdPal3sNZC7Qem5eia6XsA9MgjsrlTMs0IsxLCJ69o8Xirix8l9I7E2Z8Xiic+tAloQUkqqYE/v
oAEbSLPZhhHNoEP3IWFV7Z/XJVCmKZhSlYKwZI11Q7xBu0cMqZnQLhktcdSuxiSKxnKzhHpsZ6x+
6R2nmrtn0yGXXkD18iekLZD5WS/Y6XuS7l8dcKk90DTipQBbKI+HR7AU8ha3vMfpAEPLEUEX7Gx6
JpcTRptQ9SbsIY4Nl7EkPC7HBG8IZlSGo+19RRcIpjhL5k9JJUkuNswbu5VD1CDl61rQgVD/ISuD
BE4bAtId9LPGG6nThqnS9JzYCDODHoO8dU57u/8ifV9yTUT5PzjeddntjJ9mF5MWkxDG4LI0KX9D
kifdaoN+KtT9lLIqJxzPSa/JhO4c/N2e26m904Qxif0yeUedf4+e9wRjG5twlgM1QL53w7LG8OqQ
83v6W4LIxNnT6unuC7fAPvNGyFyYXhG9v9DrW0s9UkZa+o41mCFRsc0D0gAEbrfoCmWjT7oQP/Bm
7Nc7TZexJ2fyC8IDrnD2m5keQR0qad3YSgqMGhMUXr68ooHqHdwzP+NzMExI2+F12xne53ck/WAg
Y9KZ7gnki/xXn2QP+xUbicqahD0EUlIAguvDxi+Awu1ipsD8RVo9P8fKhCu4zAlLVzFXp4OFBBkS
b48UUYxT9CQfrLIRLU1YNq/oW3h4gKv9YhZd4ia8zZ6A3oMflNSIYysPQErZC8VQo+N6mxdBtgQA
uwXZOJ+UIIEkVCvyFy01IgG2DO8FohnkKe43QKwzyCUU7GjBH4rb2p5n+Zhs7LJ/+Wr/+GSoA4Tv
3ugOh5OvbDd+Nu6AlA9uAz2lBZb/7GfyzaGa61GeNvHDI4UHCFMm5xkfiCdrcP+Q8No53UQ8GYJ8
eRrXUW90c9uYamNgErWX34kyKudFZIylP3A/hw+eFw6kXfhKXU/tawMt3fAzPE7yK6bmKDHY5vQU
F2RhDdTksRq+FxBDtxjFJMb8GeIBM+qxYEpma83Ps5LRJYwcxlaEIWJJN3iQYmoAso99mRiJGVPg
mXFv+GtsE+PcYtCEp6nmNTEZZAD8ztqorSxmnuIgm+hAArXN7/eAsTUxY0VQVnEO9WmEEPVJ4DrD
YtobFuAwhVx0agZFxI90wi80xD4rHF/ZkTbAAgiGGyrlgAHPgf62Gy0ioOh378P5wuUIXNzt+iVE
csypYggNWvrDUMa0G6bT/1wz8zcYqLcL72wErCXTIwVokxzzhF8hb3izGcvQRMpkU1kP4Iqb3wH4
071b0OXyWFJnDOm2T6QoKrflu8fnWOtYGU5ACzoAVmF4atjWOa+gAKgdu932TyOgQ8MT2BH64x53
BqjdhkOiexoWURMiV9OjR3LJwstMYz1ucC0bXqNny2n3L2ewFRejyHPjbYIe0eAEdQkEhD2OVdrX
Z133HHZroYIx+thDUXycUN7cmSYR0l2AHd4uvSdOoW+XtUayzy7aJMAAtcxsIUeK6j04xS8HneF/
O7P78L3YPPzWw0fxpT1cseob4kNDh3ZGFRB8J2b0SrmGy1n6LV/Dey/oVNAMYF0wv6PtUfFQz9DA
KGCwZjZIRdbBPRyJDD9PeTyjxiJUAVAjV/wditIjJ7gMWxwp3jlFfYh5hWafKDFHefpiIvOTsF8l
pd/qo58nR8+GlNgz6jkPEhdW2gRSBHIy7qYlCjsRsQvPT6I4tVw5QzGGwPbA1CgZL04CmzkMi8Im
NiCt2OhgBLzsG3A8k+jyx8vQfFvvHWkuI2KV/47fclYcYCoP0dr47FZH66v4ULV2GIUfpOxsLbo7
giIM/Em5fh2uXpnWoiFqBa0Fh5bDYciR+IXuChEpxf/+cHbVPnKYC6yKOpAhKHQ23Zf3+YcvBGS7
zOMHI16N5M4+f5xyIPaI9EfsEh2QSHLpOFPLGGMkRVSvs+cB2n0RXQkMpqhCUbTKLy4i5ebN+Go3
n8d2g3u5K9Y5kj3uCiewqF+EWkSlpC4uEw45wWgk6xALSRNGZJ/mKuNJfD6Gd/kG+giUjBeQ9Ef8
ST4dKkN5EMVUqy+G2nwE8eNJeajhbq4tCDj1kJEJu9eBkeL9Kvn7XN6gTHjOOLiBg6LQwtpjd8Oo
5nZQHPl7jsh+C3TAdNqjbFFHmM7MG1c9fuLaxbUzoQcippKbxabfEITkyWBEdZwx/2KQYyxKmYS+
VxaHYww+yKqYssJoGbTpXndR4XzQxwu5f3LOUIGL9cl7ZSFfx0feuuOzuZ0qer4rXAvaLD5/z2oY
FevKRonEk2OAk9Pq59xK/qG1kydbcYfospfINlhfLCV2XuXnkM/kUfD7gRXDn+RHeQd6aYhuGNqS
r6G6HEq/XAuPU12ofb5Wd3cBK8IL1bnNhLKYh0/nG3XXVNu4N0FLo6yEpTvsHLCWniJxRkRkLMUt
jd54l9okc5j7ozFOLE+UWF6dOSWFEOULNTVqgyHgs4cuX15ZRFof7VNA+VGQcjKuC51o287JrElD
eIGsONNR9sJ+4+f4OyBcUNZHiGjK6nKjeJW8IsZ5bfFMH7w7fXefO4Y1KBPaCCMijsRHFWYx16g6
xvIb98ioyrRg/XV50KeST2oWqNpI9LENMUM+eFL4twOVOdtB8mRM4AEKOyFr7iMbbFf45yRjABab
kJsrYA+he3rd8x240XJdhcx/Q04BdYsZDjiucCN9dfAkdECKrp1mKX6x4mHFYok+/PVvDpmd3VQl
yojwwNq4TAzm/AATrPmtgzUThZixe2Gokw3Zu0BvZGI2dvy2rABRE1T2O7w7zWSzIPKt+RoEIrxq
x6KNuO9MvqmyP89OBLF69Bpc9+8QNoGLatnW94wQ2lErTYQ5idUcRScHuDy+vwJ030yZzwOkt/kn
xDKpRcl63JtfwwqwWePcOELYGXwdTKy7I1Q6zHmIeVqkw7n7TJ4z8kieFq1lEtHS3tBxvGDpeidY
kxtvmGcmsyhFragCd5fkz2i8YfgTcHjU3wX8LIqSzOOZ7DSAPSaiE2USzOqHmQdS7rTpl4+ziXxh
NePiDTtbiBiEbBrCDtp73PvpEQxyqmocBpnf1RkpU3NUJhK5ea5EcHVBlcCvcs3gPILbOodRzCMm
RHvPmdggHQiIeM7wz+R9XUI/0adNaO1StBek/5vxnU/thB/EuXLruAf9FguIJIsvBygTcKzIkxq+
hwV3iQaAxwwn1osZEhBl+bDaIBJtrM9227LqCXYEoJPMu3DK6TMWI0AZb5gnxoABT3K7YMwq8MgR
hPj1BEgrYG8ShYmXfWUkg37ZFdwFfbQZ8AkAj6bofIePRXtFZmYJIbFxqykdXDH4CocJcIgsA1Ep
GIxTg2/437QgyO5dgGmxEWrshyvox6/wwFYgzBTTCgE+jFuPDKRDt9WlDU64f/GbOsxOtHx0Gy65
mMBjojzDiyzJHS0krcfiFo86qhnTR1k/r1Hs/hOfXJIlRP5jA6Kizihuwqv9QiYBKitPdMbkxbTb
7+LpxIHi5JgH7lkCnRXFuOh9XPUuvGw2J0+I/onoBazR4RWMRmLcFrBLg63t+/74Cv5FLxFOJ7Uw
qzgKZq7F3+fe2BrhtwoqDUMLjmrkjv4dYEre6PcNoChj0omNI94pPyYPwOfezHIaz0kDkCNMSc40
lA8oTcTF1m+FOIr9Nb6QCcMC5KLSCR6hCMlWC5p/uEbQ7mjgSEtL0t7P7wHKu8nbhme3/yO5Tyj9
PvbvKyglnmc0gngt3kz2OMcF2B+/cFu9h4MI/E9QqoBFS5Bo079pEy7aNEbRLsWwcJULMNplGtMI
Q9wAuA/zHi+YGeCXsLHQ3SFNtAU6RfhYByBN1KxwHyFSgcxEc0aPCXU4MhZsaf55ysqm13KOXmQ1
fC0iOLF7r4cwtSH+PISHXRU2kaAbn1boXTBroFVmJgscvlzqb+j0OMKaqME9odKhYzky9fvm0dIY
Cc5V0ZaFlaqYGHw5Qq2kpcgKhywV9EZpfuc607ScCQjL1WDTQ67+Zz8iZyYwIHX5DtAM/d9kMIgX
7TXisAG3HFTFpu1fJrMetnYrsebcC7LL+ckQP4ICyhoGQA0+uuPm49UA0Ql/C1GosgNZYjK8/inT
gbpnZpfIEorumO8cFdmhP94MjzV+9csTfSAzhjwn6EDJezric4oSCed2ISYAPIIcBAPs4woLX3RG
kayIAyI7KBJxY8M7kb6QUTjcSY/TuLEmDueuO9CWGL9TgtFSei+YACeqGBY+HwMaOrOF1ZzPVyxa
CXEBWDd9VgxxMcLY3Lzn1fJHcE3g32LVJjNZBVeycVqQII1UF5I2Atpk2HYweGROObWTjGNn+Plp
sBQ2X2PDJYMxSOyf8V9kN1MhBF8dE2o6dPfZRBRPtDAdLkDENr9I1ih41mNlA1v259DGv66Xr9bQ
Qbb0I517/xsPrlc6g6CWzwQtDZkD+higD2yg7v7ZYdBAOKYF+teh4oDiDCXpJhv4e9xUsgkLYd9H
42B5RcfaKRbiGxtSrDQSHivZzXKSSMc/Uxz6U677RbXPwsTQJBlA2eAPP0RmM5RHOM/9tXEP0qdk
65Oos0hSSPMUivxi1m9uX65M/fu7KUm9xRaBRiEM+AAWFS1UdFd9ne1uE4bxu5NuAIv6+JqxVk7D
FCRQPv5jI0TkMSjR1sidrXBDW6SB2MuREZNKVliyQESlD6cF0Nvn7ieKR1+EBQQDcCZiFOkRnR6P
IChmjixkepDcwFK4kEc0Vsg4OEFlQwtmKCuY5fNv5dL2F1KjxDKat8Q513LzL6FPeu/0KUVNFqC7
IprBYQBORicRkLJg/szRRKYAuRLcCiqrLbIx8d1henuAEtW2xfuIHB1VkPQHjyRZNAQA4IF5GaOI
vx0JB6TI/VEZwf/Fj0AmkWFQCI0Dmyv15qF8hcVMw6DmcXxPDoJ0egsjaIHjky3NS7md/7+r/wFe
rm0MYU/DAJa+903sOAEk0fXfPFAddmZ/Zl8wmoEW708qbNFc/JFtGg1fkZ+JHaoEtRTnSpB6qLoz
16X4RtE2IFJeHG3HziBa+kDxQQWPVtEI1ERXfCvFnis2JgsICFv6KzTi/yBzfJ+IxVf/bWcGEVQf
9r9pDQJ/raTvhCLYZDKAGPXC0o7EbmFjMwD15kZbF/KJT6v/1R+PzzuxgKdi9m/WXeVYHVCeRaxI
wAq64nDYmY4BZjJfMnlR5GB7HSmBzfUvKrf6Yr8upnB7aZyyGvtcMUGbpJqnK1pyIgUu9744htGL
WXTQ4wijZnKzSQAMpA563DDijnutr6Ra47BgOh2X4VqlO/aZpQShQgzZLGSW0MzFbis9sumBuuyB
GkibQypalqekSXeKEHI/Gr1vou4c7FS0OXW018SDgVfAQKYvwtD35ZwLjqF6QqcMDegwKiSZle7j
kJvZMH2pLqIZ6U9jbwsMC7aT6DI8FgdpsVMSihK5iBma87IwUl5ydMEbd1yEw+K1/sOJPMPZHNMm
4MRV7MO95yu25RaI3SDHt5wpfbjXJD2cMT4UIbYNqsMY7RqVNAcQi5enz8VsB+Lm/nZ+NL80fDjm
qRJ008r5LHXG+UVMnfARCjH3nK+LXsYcqU/OSzO0ycDTW3IMChc3M0RSSzTLqNkQO9owhIP9O7MC
sHsoiWi58RQ+iq8wrbbPVozjC02OzJ5d0MCQHj0zhzezl+esDV+Ub0xvDtYkzxAIxEng83A4kPfc
YWkwsYKatjU7HrEGkU+IjCC6jGYGx6coDjHCgF+LGRUaPMRDCDW4M7r7pjxfYSNPYCzxRWSj83b4
IT90cU9DooBHHjzs5dLDVU4mtHNG5L6T2iQaHfccVIiXaN98YV/98eMnRDnQCIgEBgqmdg3NmyOd
ZZCy/SI5UGw8coUJ8jmS7PqcnzxcbDQoCphGDKPii99WRIKPvv4okvsHKmEMeJAtgHdIdQRIzbn7
drCHJ4nMLAhdCxQaG04psqX+Y4fwCoqClsAm6PC8HIdDKz05BAjmnV1HSFDZd7puQwPjDE1mLswi
rOVGm5bzT/ykZD9uJ9Rj6Vyf9oMj8hFJPkk/HJIqujPLIp7fhXLTV79ILmCaE+4YetCacjSmyHtq
UZH1TdqzHKXgFwbJC8bTdFonk3pI/nF60WH19US8EbuQo0eYIKJv/zJ2JPYxc1vFNa6BJLGyLqV7
KbS4FSnWVoXbFXEIoCarPHqXCCbERw39gFQtMD0FuqoOE9pSOFRQhuMoNSgYeQkD6wHOCpRjmetH
2yndT1p7B93F/m9BrdBFrm2JtjDxGvh5uWeEH2Ye2t1QBsFsvEXr3+PED/Nk6EBEoFOIqJlCHFMN
kDmVu/E//8UBWAxW52A2odEmeaaIAuZzngTPwsOMIZHemLSeyXNIr/AqYDjuEmbTHu9V+mQ8yPgH
RQPeF6IBvgxYxAaLEJ1RUy6pOKU7aI10UjTvs7VntIyYO7KlQQWjiya4acloN5xsWT9YP/v07GIC
TUZSHWYRLKsQ0RfOCWiHSWlw18P+v/sP8qI9ENvFLRT/CX7bE9rqM6EfYgMBA+9lUNXcmeNOdcFs
ZZbLaSTqO3gX0lCecZFkBOqYRg22MNRrMottu3Jv83h1HhtW50sIfv+LR8phJDJdTmuEsiwKqeYK
u+xB9XB6zpPGNa1ldizPeAvnpprbaLBLt3QPI0YqWeMPNTY+kyiguyEIvyfilBgBUTRz8Iij1cjc
OnFCvYQIQEnauIFnjn4hCcXY7DJdZjENsVJjUE4AK52/2kC/Ehk0SSNJHJmwtPH/4YpEvUSjWRAT
YhmrOyB+pYTICYWpi7kyQuLxSLdH19jnqDBdLNfg4gVYKvEMIUpS1kh13Mv5YbA5djbCga+fOIlq
D8MOtLzxeQjjcbdOcFKAcIaGMEBPIBBHY/2G87023u8l26dFukgRWJLBluGS+9TPZ+Tj82QJpZjc
UGTbz/Q1BgwRh5wJpw5ywwSb1qFDk51zcQIpYzZhQe5T2mkXRJKIcSASdFPSVJ21mWhbOGDFtBvB
7QqnxQRvXKB+dCCoFik8/HSPYLtPBv2qHNpyZxU0aIPsjyIrbVG7IFEGAhA8F6NWTlowkAFKO6nJ
W+vNbJl0K3z7SDWllINCQZElqwvrGRHGIL6cUQIaQwwu/np7chtqOUpsZGrAuMcA3SCEhwi908Pt
p6SQezz3oJUQEmmrbZaSGgp34itAiWF3aykAxfjtBleBl+Zxdpwnl0F5tdd86Xtw4rStybqUtJpr
pMaapbF5TvHon+FkCfJVB5P0kb/gHKRnCVrXMiydLdlyBvqWZguE0yvGQ0LtEmvIHqwIvjcJz5+R
W0MqcEtowN/xsoT7wYQX3Ble9nfIzBy6XJ4IzWkWOkVAmrzqHAUMcNEZHfkWpMn6qvAFaJGgllvN
CK9psipS6wKDHn47z7uk9oMVvlIMLqSShHOGOQqF1oSMTx3vUzyNQAoGQC98UVyo4PNMue3OU9TP
xwA8F+dNn3pEtj6WXD3y7jcRF3iItGDwdBdCY0NuRqMdasV4MhFOMa3iCMm0WIfzZRkr8vQwTuOo
KG3x18GbBH9pdPGwRajz+ol6RGfniJY09zlZQSfPfh0oMf/XDH4U9HGBLb8Mgd6kX/vCaSlMPIp1
USKD0h+x9oKhRkjSqKFuGVToNp60UwNKXrxaaI5/MEYhSngfirHYMENpbSd8W5JfCBlBv5/j9i9y
w7P9Il9Dpv7yX+MnvAHOS/xeXQpxPCkeDs4JQCovixlAHEpkTFTV6HdzSR7I9IEV33BBOWc46sT4
AwUbhi2Gh3cgkG6RnA82yVPlc1beXLwAJZnrUu9fh19+x4eGTpHvr3gSkwkZPeJgmXPjW2Cngunp
kWRaJAjX6UqiJwnDHDym/3I4HIgButMjqyDbpX4Rvi4WPjX+wZC9pOYRToYQoQVJ7XcLhzOR6ojS
6DrE6F1g/CNf4y+7UIloJD/ErBHx1BoXC7hHrsvyJUmihc4Hsz7IRo/7o9y1PycdnFt0sbJB56+M
9twOru1tM7bC/c+U+wwtUAiaiBxfRBlYgocJdo+8E7UTh3ODW/0e3y+yh/Zw/oTk0WHqJXfzSGFT
pAaQI6ualph1W4v3Z/4Gx3FeCUaaOLP9VRbahMOXpU6eGESyKQhLyX7/54Z+wsQRwwBFMA9BesVe
89qnUrfBiQBoROjMlh0seogKQVwdG/sE0/6DzyIoMnAlzFWaPsioE5UYw3oN+mDXf1SzGan/2dVw
pqISkHZTtttfke33eRXhaPlmSxLYQJrEUmttLin8Brs1ZgZLblc6QTgnLAnSJ26HcFg4TMkJIQff
QmQ+yyVbCMqMuL3KiiQ1UlKyYNYAFRTgG3uWBoYQz4AwsRdAYUwkiXS7dNUpfPUG8xfCmL8igi5a
Hmf4RKIP1TlH6SSagJDh1MQoyMFoBFyIRxq6aNju/0ZihnG1dRnid7Vbo9H1Zo/kLJVL7UPDxEOV
mMH6jpgGCzs7QEkS/Ttoe7/n+lRZOIXAwyC68ugV4B+H41aAOXbQqHXzWNuim+X0kKQYYBgjuQSO
GjZjbPB+04cPfLeMijOMrHrOquH0mIB2ASjZnLi24WV2DxgZzJzvxDJmUx8BbST1/HhkoegvYhYQ
ZH+2sczbknEFJLaUclyKdI6A3BxQNG68n6aKd/s3B+GbkNrgGBTMSVIpJCJIJswBbxVk+iWeG8gT
I6oqd1uxz3grH5UUXp/cR74wUYXVe/7jAXKbqNmwg3DiWNz8a2DI9hgPxwYeu72K+B4TqcIhiCFL
cLe3wXb7BTJyF+CWC1JcAok7OYM/bt80GIAdqAIwSpwH4q6BRcBwGP4Cy3sgycctGBmiS73Fmmvc
NaDDkPThOiOFAOvuurgeYFKZ9LM5J/p51LI5bgkgyo1vNoD6LWYBBRYGD43MjzhdUPb3QiLxPjvy
UTLh+8PcT8N3MDCi/MLfqNxy9vFSEJV5C5IgDlAxajesSDq5tVt7EhTmaiJ0bdVHziaXlkCk4HHy
lG3hFYqxBOaZKNIDdL62toXZoNtUpT3rFyrWbZ+sFd4QZXC77dzkKNiWYVJbu2Y2HSZonqzlw11S
/v05NiUIqExrdw2G65ez1id8RXrrVxsvhTnKcvbknkv4eY8N47chUYNOiFAZ8Mzjdk3FZCZBKwAi
3Brv5zKHQ4w8Pyb9wQ6eFCwZywEYYIkB9Fa8bjlvh3gZALndUXOzz1/ig48nJOPNdx3P60ZPOqSP
5J2T1V1MpgowUFy11+2uzQwD7PI/oATRMza+rgyct89TCPBH7nJh7d4DfFujLw67dotXm8v7AAFz
yz7V3iZ9Q1yzfqZ1o+D/NLxAo7y2mm0970Z5J+4SjICMwjekpsdAtRlWnsHQgLrarbz6F5w7uEi5
PS142+bTLmJsseC68X6MZ9owr+0GYdTQQXBKh8ktpEFOkw/vOjBoxoRL67YEa+fYJN1zlIKH0FWj
jGNR2iO/5fvtXHXnc5qV6uFGD+c0OxcQ1+fc2HPwtRvoOWGns/+9+51hflu9P+um8l7Lb9RTvGXj
tqISglHaKCNIA/qS91cjve3IzVGGZ9jQD73f/PjQ+oEByP09e7vnJkLe/3Z6MGasr6ve3FfG3VNw
uT1+KYSYOFIHpBC0HffoZ2nf2K8Qey2mDZxkau2aR3IbEZddKjBy0DeflvXo7zBMwiWpXarn8LMZ
foyQHOTqKGp8M8Izb8PNZKau/Vq2h50hjTDFwbf9y9jbEhYYvroApSBq7vPFcwOUeECZ+SzPVfjx
WD55Pl6SKC+NnH8zpOFlmpb2CzSfb2b+fZWfq9r1WLtG7fhJmwySafgyGa0c/H6w7tDNWOUmUqtd
z3oo8YVOLI6kxLn0tWzeDv9++g7zsAgLI+T/mBOuUZ/xWoTmNfMM4pb/PMUnpHzdCOzo7J52tFtv
3sc4fmBpxc+Vek5YfTrtibcanpSYFq8e9piXl5H5U9+ljWt2Dlh8tOzi6eqVo0PWKjT4JYjBNLbB
mVD0ZXu3sB8jHbbbHkuzx/gzHNJdSELJugg3X5awz9r+OHod3G+u4Z/wXTC4Okcfvgjkv8HjPmjT
nSMfPOXIK44MHKFg4GxYrx8DU5T9jBFqbJnh9PFOhs16fzudoc5YX0Ap9mXFI+0YPvGmgOLLY+ps
1vfCUQu3ykfdRsFSJOqdiKLNZ4j7wO+Z1PXg/I60zvLxGb6Fa2dcKTV0ODiOdHs6mMj9dL/bS0un
9Y5/Ss6xDfERhaT9uCQlzb54g7cDXYNCAfk1cXLRw8opu+PWfV5k7jsyrv1Lbl/PkZL3lSpSAvoe
6E2RZP3rtR3B8Tapysp+u6dxyy5zd5O2P4v8NL4/4JE9tL6ZuXU7vRo2y7RXMUXNZFMbod4bm+xM
5jbntMNRhHkqS+UfNzvJNKxb2E+iSgDLlS9CcxNLJIzcqcr6mw+nJxdBln0SR1Ed1vet5z7KQdlz
n0ZAFGMg9Fi1n+iPvFYe/s5IGT97/jt7P9qb1nNErEK0aoqSh+varF//eiJBBo4xpwYghUpLnZR4
Ql5FYkorJqAVc3kfSNFIS25jY4xQtfO2tU4oxZp0gVTgxB/nCYOkcfzBF9vftTo+umCAWiu8GVZ4
eVgMza36mw3ItjpRseFj6PPPolRtzcpVjdQS2jmDAtyOEdBg3viq/Ubj55/pJjvd57imQ7+9blHs
/X1ri4BfOsxL78YlU3pQJmaVE1+R+5SQRpWFYWnsUP+NSiHQNXJm8zCL6g3pirMSi3X9RBoupSnu
rhQpqUaLcfV8Gla2cZxv7pGp1bu3dfmzNX3NCogYGQWNyIKjr2MyZxUn7y2tko03QpCNsxS2NzqG
ym13fLjI4Gfj7mXWjZlJLxSRyCOtFzwSaxryj68+UyENkGJHWxln6xCaG3ts6e4oVpcq8+OtFUbn
N+wmmZQlxHMxofp8yKnaHe/ZQTtjb6El50Gp+qs/tLhLbo21IJZGGMCL0SnVplowFFMQrUsYd0r7
4ZAGXZedjt/LpyR44vBZHgGb0IWCZKbMiIcWKCqsbZO7TQZXG6t0R6vCp+7goksvUP3gY+L3fPy5
4PetYpKrDKLFqk1O/XQ71ADWRYnutNXoYP3Z55uritF2TW3lWfRY5O9ph/SCSqbTHeC4wYCxK/m+
qbvqcwCvBU/A0seN/vIctHu2aXys5rdjqq7u5vAeEKCsfk/S6T1D5mawqGBnUm/QyIT/Bp7YZmAR
U4dD45KoY7kii2CphfPrxiVp1RKFBKM9Al+AffIQieZpKMy0CnLvCxCXdUDvGL7IxNRj1r6wb2h7
iTymd8DoXaYObp8gczwADF2fpr1tWh6tESl+IHABXgBmf97QFNgVP5L9yttsOYBc2V8fr/314A5j
VYTA0foiU0JhsOxAPNCdH6We+z2+nIQTW+0yEcF73Pbzx9d+V/YPkVUHJ5i6ExbUD5+zr2NweDxr
dknlYJura0V+rtAJIUmflAB8WVykVQlX6TKs/ONL7T9Kh9dCITfOMKo67/BCBy1HR8ERHMLqEJFL
i28hxCvG1CuMLIKANClngru36PVc7PozV6FEuc8PSb7yDlrdgOYzFC4M/o/K2YXUX0HHEOPnGjKR
5YhtG8e3sztZvf6DxnS1Qc+eA7aXTg41x/rcJIXq2q05h+rXAkH7kHc+KMlN3u1B02Z8zKOvmKrw
kA5UeRjQUYH9qBLNaWfa8EifHm0sAx+BjDxSZ6YMeu1JWaa5su7AALPMIceUT8fBq633xxqSm1ga
ARv0DHQiJR9CZmeEm5T8C90F3I/agi+70/s3pyqt3W3Ekf5UnRdomx68yOMqTweUb5ECvrdr7WPt
1IPac0zF1uzmN3uaQbm6gKp9HT0YZsG6ipfPpdTL2GetejIXr95lQ+Hm0L9hXCidxuMJ6uQuwBX/
F9yZpm10nXA6ZUwEWClBk5ByeDKHffGkfhGDxMF1BdHvY98qMegA2G+5z7tb4TRsPdkwqvsBEB+Y
x9VZ9TliI7T5n8oyxZA6Oo0GzF1sM936/gaEJoZc9hWATJP5t/eMbZ1N6edtRDX0u1D7iDkvIC47
HgAcuUsVfE2sUtTDnZQSG4vSbsqE1DRRp52x4Wjk3TbXTG88ka/ywJNkh+UlrITRy/qNZbzTqlat
FUqBM704I5hRYZUf+/ht21CEOHZwhEAfCIQAUY6+xXM8qPB0R+yHSwZBjeHuyb9fBFEFmyHiYaeL
bBM91E+D+V0OukZw+XkKgehCTuXc4VqT77SvzIFiwDfydShUlttU0w2O/eElGzH6lSYvVBYmdTLz
FHKyq0BsVEI2dAU9aXQpYZjOKuK5QSA4FpfBccKmQJcEtPcGU2AH6vGHouPcmRR2Z6VgJ8+scmX5
CD6U/X5x6r+aqcakC+tN4sky1zhtvy5Wf1py+dpVq6/mw0cuZOxH6W4uyRkC8uTsX2tKvk4WHWHn
/sa4BFUzVETNZ/6jDHu4/K5kIduxhGWANh4u34/Apo/0kdizg6H+rNag8irvfvXLKiDNLPCTcd/M
dRw07VUeqoakbD89xOLtF95O65eZkDeabbS1sdFOScpO1vr7c9dmjiOtVWvsoo7DtIDMyhKjcUGf
XgDT0H6+TF4JXn3Gf8tJd2K8e1Xzqms0/YTD9W2akE6St8PoNwp6z9q6dnW25k9CxOvqXW8Cql80
i7yJgm5IAVNHN5hM4KdfR0Xto7unG8mG5jYtm7eYV0uTes+6biZqK2mxWKwShxOrotraFI5yisnR
aWZbvyptsZmnv8xvaUjQFdAbDAwgqUZt02qRg28mnDcybQ2K5PwqZctj42yQir8dvLZbIf3YQsVm
JtJR4g1PeKq3zASuLLPhLtHn+IJ8Hdam3zkye+wKXf7fouebXa9r+NVvCPWkd3W64o5B4UV183Ur
V0HH1nVhp8Z6sye8bPpGE2IP/XDqtqNN2NkW5gsZqQrSwf7pX4S2mPFlHLgf+0GDDdrsFdzzeWzR
94FjA0uMOE2X2ueIOCfIM38HRpN4bHpIwA2cWjqQpb3NfyLPEd+stN+eUAx7P4MvRlnTguimeCTy
JNDKZJ439uUcPZWw+ToaddGZjPlMgbOa/252L3xw6Z9/97qvh+UrREqnZtYZPjJJ4uyxAprRR38u
9GDGPVgV1AGJKB1BDksL54Ajx5dQIQ16DzfW38joQjms1PDeBIq7WRWT8xAeXOvNrBOzZW80jNEV
/1AtCCwMPT20wriXM5QPPsZn/E/bt6koAgNCA5YfbA8r/Ozo+4VMNPVfJcMAmavI9ZVutwnrNrN8
HDVzPnbddW802N3eL2lRpfcwSMmSszp9sWzu7BI9fJ5CXmmQwTtZ7TLrTT3AbfwF5vVwr92aK0/b
/vOxq2/eQwE46mXWRY+18Ms0gXswPh0+VuFM2wv+2lVq5hj/+u3g+rGbd1D3kBRan2v6sPGMWTdd
9pb9JDl/uzgfhBxOUBG7nADIlyzjlf7Qm5AIoHDeP9Vhb93UUeP11gWDW6htMVZEoeQZ2NL6z5bd
xTDMdK5tT3s6txdd0LHSsjNiKEIDjPetL//O5dboPXrJ99zHGaWL7jQpy2h6ldjtZel1puPPsDqh
OHTY7OmfDwqXnHsPOzwxdrFnQ6U/M8nogSHU3a5L7xfkZdAk0828xhw2qFY7NGd4ghBH+88d4nCU
HZ1g2okV5qtqU9VloOMXXYh7+R9J59WsKpet4V9ElQEVb5lkBAOK4cbShZhzAPz1+xnu6urTp7/e
ey2FGcZ4xxtGjG67bN5o24VSmOzJgyRA2eq+gk4ZXs+iRtm3RFTRX7q3zl+RojF/2cRG3uv+8osW
XFVRFx8nVWs4B6fYHBd3hSjvXJr3il9/pIJLWAF9ym+upIg6XOZ20nvcJ9dInCaeyDFfSNz89nm9
JeJiI9+a1UT/Ym1Lxbc8Wt/pdavQmbqotg4OedGQc5kO8Yqme27ucWs93kOFr4KrWmoSEswkxKBT
dzgkIaoyhr5VVp3GjeNp8V7iAdg8+G8teKD6Wibb+gAT8NfREzoFl+tHvf8GxgWPmQpO6pK6Goqq
BqfKZguMMAQnQC3tvdkDBf4kH93FLfxGEO4uOd3tLUSLRzI29urBwEq6/NLXoJt9KTutboOibElT
36IGOy9aT3W983F3R4WFSwdqAl5rpOFoo3OTQtjcHOrqxvzh4t/wdWCm550Y5lal+5E9d+jjUb41
95rX2IfdL3YxiLnrTrVkDtOYG/7rGbbu7hubszckP0WrQ8z0eovDR6MYGx//AqOO58gkohUZ1olr
6+137He7dzv7WkG70vaW3pPApnFVEv1VT1vgd+ewasRlTd1pEdr4pIYXVESjJi8Uknq0+fBTLDbj
aV0+4+15ZLTt83vYaLesI1g09JfdX71mX++cBhRPXbxiqlcEcr5bG92sdfaaneTdiG/PQeuQ6NtR
VadfbDI+P6H4JZ7RPRlkYY2asKQlm6nzAhDsePVucvn2GUGe1BxGztXXTw5CqcZjuJyhS0ALd+ei
Rotmt/It9jYGg+kzTkwtW9fTB35JLedjY+/QfTiV86DfKhKkYarRDeonS98yMoC7IBCNzbCHzs26
dcPLMz5r7vnui9WRvWsDZXAUMT6xW7VxHcOsYmu32167M7kQiHN/1Qk4jY36xmAeVrce5w1lz9Le
Y0Bqat14xzo8oGcgPfFxsTtNWuTzcVLUBt3732dLMClRVIez9TglnwJMFgC5QeBZdRtzrX0V/jtG
tw9jtjs0uqvKabRGh/hDmAcBKvXBqQ282GG53efnw4j0OX2sP71DJ+Rac56kgH9tLqdThwDAmk/7
yrVZ5ofLjqA719Bt/RUU9zFNaY2W6WESqfQKbjvC6/oc0/z6dwN1Nn3PW310p2ruEaftLi4nreEu
i/D5tKsmd2pja+94hRYcFUlCl7AyLYeC2gx2MRKwbis8P/xel54L4vOF6Ac8Gr6DZocT03kgZXsF
36pfIhLtRg+wmSLUDskLTOnSN+q9Xd1t13GhrbVGBtSUYu+cVjHP0+jDuigfzp6j9Oy/MSXit0O/
uJy8shPSd18/8mn69vQipQGRLR2qw6aiVo2PGdNqKIJ4taHtAbJjyg2GGxQNUwc45dYytQWNKCxs
6mXw1bpl9LdnhfgU61r3m88r3YajzSmfcd7rcHRe1kCbvJ2n9Q1e+P6IauY9PnhNhlV7yFkOpbj0
EFV+6cSHm9uAeqzfxVGP8xepz/CCgAtkTadGwmwL9cJTpv0YrjJS0WiywaLdgj72BFb7Gdy5N/AI
PDnVVvmXeZ/j0gRF3fMflaqC9gLA/jvIGKbNjbPw7y7oKHjpm2GI1zAOmjUlU5InRzYGQxdnb0YL
4GM1Y45ZzguKjvfXgriGXNW7YhVvMwSkUkej0h0wAr1Ou+PHgZ5CdAZwuOCi5zVmUKLzybXeUGOK
RYUi2oFSeGF0n4U6zcgAywCDzlUPImh+2ZISI99xkqC0vAkaVgFZUMNsnaNU6NmTrj9hSAwAQGsO
/a7hTbqlStpoN5DrSUoQhKoOTbz6UNUy/8EaZvrsmNungiULnx3ZT/j0nowkKeQr71Bg14Bdx011
BzsScASuWGPyIKMYFO6Mpxn25dfBYbR8u/EtJXQAprZ6hGdF73ilpDhiusex3Na83zV2BifYmaOl
9fKW2Mhtuk2/SVLEHfxra+uQNnAaCHCKfWDfYo5kIoU74bhumDom286ozXT+azZDf1Q0mUO6o+NE
568qzv+66Z+vUtpwbgQfCFou1+L7ze3ZhZ5lGi9cM6lwg0EP9YW9Swcgz/ioUWZwPe6sOr/muIGv
udl/7IbGz+Qf8/H/R8OPlpn2Fc7POdrax0U55dNwi0Pr1H3JPAG/w6FkWG6CtmMTcF/rU5OHkL1c
EDY+8BR5x2A0ANr3hWVEQqA4nY2WNytAl2YnpTDLX+oQvqDcflbF1pV52XkQ0xIG8TZrO6v6JLgm
oECgQRqmzRgYoloJ7blk7Z3HK2HVgWYiCiKeE84dvhBCQ62czvAKP3T1zGKblOPyDL+jo1z/yko2
gAlBpqgq9X6D+ZLaEXus/8FuI/9TwQJOJgzJ5+8/qU5Pq6e19++SHuLcUGScOTg4bXmYSFSgMeFd
sAQA6MNvoTsBxQO9i99QNn/HCoCe+9CdrWZuWjFlCFZzhgWHd9qjv5lPT5U5xfUqmCQeZTnkDrLD
oawk8Cul92Aoqi3kqjkigNmco6tyzsHJOlg7/mVYHSh17bp52akPjcaQUxW9fIGZt9kAd70pLsgj
T6XDcBtLFUp+j0EMBJ3LyjBffAWM+vkLXDasxI3hM3u4oV2Q/JOpdlN4iKuqbrYiKvW3IoyEcTCD
2Psad34V9Oac5NrwBj7AP8cJTN5jML9D5T+rcgWB+uOKWlT408gWMDU/LD0Nlr04wXPowtArK3UF
QTILw6eEyK897JTQqfNwabza5i5t83R7KhZZ+08aIUqqDCpWXh0cUlR4OhDI30KZnl9+PJRYTTzY
o3BPhWVlEYcuZ0slzKtfyssS9BARQrEW6oPNaccShHYPqL7cCIz+DjG241aFPgp9CA6ctjDMQzx5
mAQnIUr5G+w38Fr4+CxL0RlA1Vyq8zTH5pow3OSh0JuSZoEI0Lv633ZoyGXDCFyJdXW6P+MPv087
5mPPEcqYg2E59B04LwCAutciylVthRQkRhOIvEKJiT1nejW9ECI7aaDz+UCBYScBR8cGdAcUXKA3
vAIaVNgyEyyzswvzyjHR7iTO3eG7mueHMCV8II9Lj/7wMwRsOn3VsycRtNUYZh0BvBznHRyOC4Va
JjnZBYyo7bjHlHv7pwBbkpT5DISOvBbC2FRzsTLB+GR18OQXN2C2wyRtmTti4c16Qk4CZ/9jQkuc
feY8e+GXmZIxKjYme+Bj7gL4DHug/06KFT6zMVhKVlnwMAqh4lX+gDCSjx3Ewl4ZBZizmMyQsI2G
rwBsSEIHi3AyxzIHR3qDywHxK1wHIG+CeJlAaNHZF4EfFDFY+smv8YbTBBf43JvuRnBz0TU7jGVD
iKQ8/ckKOlkD7hU0hy4cAdo59DcgpbLXed1QFBTOCsk9QSvsJhcUn0/sSmCXQZVO0KUIkwbhI0A2
bJ+rzU1Tueh44D//UlPj+N6wYDjvQjzu+emIBy98gzo3vXx6uEUCScKAImAa54P1kVG1h6rzgJ1b
znFwd4KOAZ1g4sHR/MVeGSYWNuLew6SCXYjprYQIeliZVL2moW5xQBKxqDIZuYlSC7Dmg5UOHw5i
z88QRkSODQ68yiqWZLiqSQkUCG6HOnOHelC+fofRj/2EI27tId8O5480jruo1KCvaUDhwrPE/A9y
Q8IHkF1dBpgxsYp9Ciys2+Z88BXGpsQLWzCGCCT+EC1wGeJbe+PYyIs1idqx5sgI/W4zFX7At8C/
H/VnsU6ebE4WkvihC66sw0ZsIz0Y4piTHKC4sJDx1TzE6EpQUl1/Lj14unHhTrCmQqDCvrBbnOSK
bc9XmsAOWzUYEDOhwUBaXFCIkDugfQfstplpp8KtbHwZWgAVMuOL5FWmTyhIEyq/CRfLCtL5g/sF
2uBlxL/Nacl0B+ce1rhQtaC4kXoF2sLINYKRQ8Scui0IF4iIqgFCxpSFDChUMsCeLVQzxpX0CymI
0ibWuiMs4SoybljsSZv8Og/gnxfC2UD8wers2+4LX9T+aAQuoaZY6pn3AYv2EUHt8USjIpoyhihb
J3urCC62s6YzoQzp3wNSXHhfWycPHkPGEHD5tYy1zsziuiZ2kM/Abs1IJEcdAFK/aHpr3eZytORr
pJnwb+DgSZCR0HxJ7KJugyZCCXxW8kcgyGwTDs+kiQKHJ7HvJ3esE4jo3JRUlDeFVIiD+aaZkiYa
dDaSJovM4fLB8FZJ9Vpy+Ed4IsGzlwNwInFociKc8XhYQo672gKZkY9C7ZahmeIxQvdKyGZH7ilg
9Q66IOG7seLt1F14XESMXiIxV+KqgGI+6lIJ/elWo4/j9wC0dMqtiu/g0yqcNv5SLu7a3i3EhJy7
1xA1AEZA0PlQQ7NjIYOUzgNSMpVC88SH99Ls4bQXPBtiPFClJHi6yxAWRC3E7X34Ez/+fJq63kye
FHVjG2Yc9oh41fE8C3TEpRtrbs1ZTVgFUOhg7JG62mbWNOQv/YYc1s6HxBMt9iEcJihJhUrRayTi
68Dm+gUOwjj3oDayWmHDPM2KgT+ZXvzZCAYpqwk+MWzOlLuHBd/dxKcRR4Pg/uRlZsIllnl3l6CW
DNXH7ndYzxt/sHaRkonEqyVJYW9qByvDM56/K3efpA5I+jz1s8ZHHxZT7EgFkOc6zZ432O8umjeo
vfA4R/GkNVFvzOk4JxJO8nR2ZrNBO4JB3V5IG5BxJwzL+ZUOc9qAfckguymmpA+ysCO8Z4dkVZmh
U7dgfxsKkvdOF8LiA94FII4NeO0Ubv/QUOsuTK8DhYfGthbG9/hi9Y3VAv5lpfDUVHTh68hAh8Yv
P5J3wTZZVIsnjG4MingIqZd/pdciQWTIBxMtLwlA6BJJswlnKKWgQm/X1jFhmyLkt6z+Tq0PVp+f
YnNFadJIhLziFD9P2qzVc+X0TxZzZ7xe++tFcxaRyTm6k2zQ2mG95GZQ1YD6hJ/VBz9iRY7agysU
8nJn+mOgnQ0j69pmTA/wAFcdi84CASaiDYaab/4qLqmKYR2vga0HWinB4LUAbgTbktNsNnumzsd/
goViXAjqNh7TNNwjeS5dAHqpkcLMQrckCadR/6n6mN+b3Xjcd2bNvyuGP9B7Fl2nMRFKJgpNFjFh
pKe/yLFC7mLUmChTMtRmT1tLvgIkSkqTAwZn1a3+wfG3rm9qJqO44+pOAAwnLXy0fuGCQ5Xm4eoZ
NXuLdc3d4Y31MJpLDzAr2i7cFaSBn1kE5Wjp9tc+PagDZX9ri9qyMNQ5nX0YlrmLLogDvxTaHg8+
BCO/tchTXejxEksj3Cxt/QL0r/mXPwjT3IJjOsCU4Ks2VZEwba7pjUCgrkcWAw/BCVolKxy5/8u8
4F1m6Iv6wOiGmkZhQwzCkjXkvE9RVQeBYkoNw5z1hpEWzx/o0HscZA3UJ0cqLUJpbHxusJHDVaaY
0l5MmPyKh0DD1usKV/28MeWW4y+uGVZ17Ppcshb7ufhcGHdb/uNBfARnNTnnpcsUelp8LbK8mZCZ
vPM9TAj2H0nKHKIM6A9xu0UdUW6JCAifaxxBWa/YzNTWeJOWTI7uTHTRok40AAIoJ0zpGSozy+8W
Y0qbrpUc2wsOeGr955I0Pgb7VOkTydqgQX/LSGdZmYv62+2YMjAvhORHDAFrolefY/qqjeF5d6Ts
IM5I7x9aTm1WUPhWYbNjwQnR7WvHA6Vb6jbSmqePwmivkPWKfQHkVJIgcRqcdfutfvOPA6DrZU3N
hzI6ZYwi92FxZOrIdyG6/YBrBOHwPNkKt6uehfKLd4F9x5aYJTwXGjVzKefqYaGvKfkJSEFzSjtS
mkm5VZiFUsRtnQ4DuQ7ZaPxyKWsKniwjbEVx3WWY046rEXfdbHZ8OjqIHGyp8Mjcy7wyMZf0NmhH
S5bjaSwQxtliqnivmIoy5mMVNzBwVQdIYVsseyrvhmtYi+Jfeyl5lAy7uv3lzqr2JpOldoJ9/HMG
1vjGAdJsUqD91VtmrwE58k03Qo654Fv88avUHSVFEjjZT/3ZgUxIpnKbidOtBlO+3XVrFivem/Aa
l/GL+o/B8NUCSnubXJdfAWXeWC/089YHN9O3CR17N4FMTjHxUBowtjy2UgpcXQTKP29AXukZp69O
RuVwirwaoJUq5JVAA3lQOb3MfPeGHIy/nr53OLQNuzN4vsyMRfSUyPGuX4H0q6vYniYkJhD/oHE9
nTYUDT/yiTY2RDdYYkFx93dAlpVKzzDZvk+bc+Utj/9Mu0t1ZjWQjK7l0OOl4zRyhI7PIvdZeH+A
xW1TDN1SoDx6Sp4y01Jzn6FP1HudDanbpZmXhX+w8z2VG0yNJoKS8H1l6EwpwQq63Xr4luFDgdFT
/arEqLVFzUogVKsKdosiTNrlkq9r8wHw57XoGaO3v9rPJpirwTRkdT4WX7AKegO8fOtH93uk7ufb
AmdVIGFZff5wYIq+FdEUs+5f1Fj1i1I1OeGvruNSzcKz+E2u6iaeXEYKdEdMJ0I3+DdQ2eQYw2Sw
CQ2Pe06vMS/j1cpl/oSYlpbqYe/Qdrw1E5z+wTx/AN98t0L/klPCxY8RJR8FU3SJoI4Mf7rfBcM7
CutT062nUlwWliTan9JpZ1Gr94rZDZqMYu3N4y5AwpibXO5JCvGtgjq/i2nEn1antM9shhT2N/p1
zGnrbUob1ot7hUdEe+vx7wRzIyo8atfnz92R7r1Zd3lDg951gBK7QC4gpkiTHLh7SIDhaJi+tyJ5
AmcQ0LOkTIEr9BJdaMt8yUz9Jl6Y2P9shgkb+erEwRFfXKyG9B5ceJoNVBdeyrn/pnrgPFXpy+EC
xhQV3IW0s2JNA6a+KGeVfnd1MmP8Wk3hp4oQoKLYSt4D/g+/lP4pZCyeInsXdSy6X6QTmTQRMxgv
8LXdMGvHbJg1fRGobRLwB/josGZo74oek/wCfilj3KOYQUsPtMNg6MJjak6kW5KcwERShWhlxOsa
cT3Zqep0l3wDehg2ksikKbM61IBnKOKdJn0THi2YM0XEBlivLquDjtx67hzJtKLwISGzKaDIi4em
WkiFdPf04L8ZlxiycxXc7S6tEGlSVPqUrskHSgjXaGiOmKnd1ZlkgR2thH2ExbbHfjVowV1YQj/D
ljSO6/ZqP0AnZXC40I92kDmKhn3woNy92oeHeXg4f3uQ47vVHAJ53ciBPYHTguNwPLE6kRR/4qCe
Y6txFdrjEMeTplnefY7aOkNreBmcYPpVUqJQR5lcoJzsR/JN4tx44Yjk6TfreTE50z+L5ZR8hRXZ
GvGDKGyLNg2WXA8PPb9zsbCewfGj0WVwCwD79h4VTimVg2cCCqCDqmq0GjSPisG96glrr1n5kGZi
rqHsAyzEFIBUVxeoWktmFhKZjOvU2TH/BXgIweq3f0VW612JkQlWHOztP0ZUDCvbc0QuqgeQkL8l
IMBmCZX9egJZF+MhCz4XwEfD3BemmFjwIM2GuFCg/JSG82XWF4O9q9XsLp+K1kflOmVbZ3w8+208
WpIQup31XBObU5nfxQ1q3PkvWb7gVwa7kKBw4hpYuxzRcFRA0qVb6qyC3Tm4Ip3HB9GD/4M/G8wM
5rWzCflDs3nJ61hxWsnufdPJ5uQDiS8bO6CVvVgnnkcH1nVR0ClSQHmrSqHkP7H0wgM04/ZOXXov
Af1o1wHeEmK5TjBq0Aq03SN5BHT2O0qqDi8UwZLcIZQhd1FxyKYiCU/QUDRXYXaDqUzRR4GKuJ5F
h7m6DXDK7YavMaoXIgjofcWGii+McHfQzvQWqKmm/uog2NN5HCcYEP4HDuL4v9iPWGiSD93avCNN
PBJcnt2Wmg0QKskPuklT1a6pupAvmmPuN5o7CYSDaYSzGR0cmhYNlEcbY53gY2aP47BDEN/cHtxx
JZju4qM/nbOOJOyjPbuhV3EPO5HWIDjzuAQoTaYe/7vkNQCCscvF06CJrgMjSmm+sPRlVoKX7/oI
LDXEIkhz36hfynzPwAEXIffTMf++WBjxZwM8jEnEGKTIRdMn/PXSudrIOGvIvMWxhyd6UU3O9w0p
EphGpkQxlHNsnVCYIpJFLEhJgI85nBDMna9qCHJ1rnP6fDhEAZQYmDUJlQDmlsz4KcwLCG1spZr/
1+paBCJt6jFRhaKoRD/FzzDeDl2h1MQtH4j15Xz4WQW/7rnlYhdoBVcgOeAM7zwQ6B3YGEarywjx
cMKhwvgTAH/cYuVUT87HYdhYhOKcmGW4t7LQWCDosAYjgwE9ESJNF0wSqbIHJMAwWfS6HOsYCA7f
RIyInp7GEW8WIjVC7Oen15bl4zvSbwSzmVHaldo1ODZbfR4M9TPom+aSR9/h82PUKCUMaV5Cr0dD
65C5bMuYpr/uL2gcuAX58WAFErcbM3wGCQOWBoA8savF9CVrdBBslf3lho8hjoCM23BSEd4srtPc
Hh1kYHiyR3snMdYTyYImJwZtIpRArAZa4QsV3jc3kIszQzEwot+/TYywsZe4wogqsNQEsNetvdrV
1Z9Lqiu1hxvI8QdMvjkBtdpTDOLFKAitLdBbMlHTejx6TUfmKXQBS+0GwCsAoti2DPmudOiM87mR
cPwjFSDM80QBOdxiynbdnHKq90TCNhdfF9Aj4a03m3TEKS11O1jc3na/7OFDqNNoA3aLbYawcJcM
5/nB0naSL8gOpn08cj7S5qB3rFEtIuwvpiARdlMotPv+F6py4hUgr8TgUTyydabNAiSZ+hHg6kio
DSDPu3dLWTCcnnQ0XF2bXHIZXiN1MazVFYg5OUVUuZkgzzh9PuDtKXBYzHfS7Ccqj6o4+umlwjRT
d8DqkKdEDQxWNmwOsqZ5+ROY526oK/YqINHfZIjTO91Yzt2URXhIuvWCA4F10KDd/5m58v08MfBP
jYkFML510kY8c3S1GN/VnqiPvuFWLEAk6YKuY2dALsajB08aBiRr1ztshoA4sy6qLsqqK0wHJWUJ
i9/jiuans4XwrY9CqA087K8zK/tsbsR4ustC/aXcAlS8OU75jy/bHzQl579yu28Nk76Pc9cFaaVX
2M+xAsQGTH2GoENik6hOeJvNmxWDsObD2R09brK35ZY5dkAP/qbkfHti5dDJ423BbvU/jAa2Y5cN
fOxdn/jIEg8F9gYZpQnz5EGXz2FZU38jHQ5Gh4QfF0Pii2hp/3z/ACFm/yPO+FiL4B1AYPBYZhwf
7qj9hf/naNnuYJdASAYcGe0wn1AuiNR88s4mgLAhBnB46g2xDaCapUZaM+U52LWjCkRO7V/NZbB0
tb8Oy29IjVj0EAoLA4G7CwEBng1WOEOfxu2+TaW1W5OEyf6/sbava44yfjhVoDiikL0DeNfF7tme
iwRar2PQgJtV5VO/AZFi74r3JYfCjXJxAJAkqx8Z3cUaw/Txz8Gt3y9FcNimm9b2WEbNMnyS5Brp
84X5+OJgyUbIxc9UtLpDEfBjdQEaczTZMjAJGX2ugQU4dOjD4DRTtGZhunCqLxgXv3NIJZNUFN2c
hLz/LLwxIocq8iubd72IypDNCvRsP3nw16EDtoQRE6nYM7IQyKwYtgit4GroQBWjrUceyN2OhK8D
DHAegTfiti9je2SAfTjhuw23+dbLO1TDFzTOANKc748Flit3aiRx7rIvXOoFrh5pSJj3Gp3iAsFh
iGNbfooyIAbJ4wa7hOuC7JzdQXy7KKSp9X/uCdGi3uvPdhrCbt2tBMaDkoDzlgW7N7qr62K8lvzl
tDaiFB9isAQdR2PywcHDV62phfPtCRhotcxCd1KsIDh3wbyFsFuTwz4Tu6DGmp9MPQ6AyQiFXQIa
AKTNA0eULX5XttFzgY1pkuZNBSCaeGnNPVNAMqRAjIL1C80KWM+dV2ROgi7bhSwVVnCea1lIokMO
vPhjb3BUuWjF4xYmG0HCMSNHJUTZrhm9Xfi7O6hydWbya12MWrj9eMfYNkgvKnZq3YzQULm3Caed
VA2TqGRoD1JJdUBG+Jfo76mfwtuT5W9JzcXIRk5yBhp2x52+HcZiBNvTq2Hkx7tG3CEzO+4P8P43
TRpD8QSbXco+zg9SO/iJDPkizrgMQw7xdWpTvSXVlEp8cjqbOLcE5z8SSvBRoDHhnRKqy7WL/Q+k
uHpIQllE5BL6ZaqDF4uKRum2AEOWARp9XuhRB88l9wfnvzecC+l9X2MwxwZzDAJagbE/DGDLtjgp
4Ekzn4jGmboatXWYfv9EFg2UENO58XbBCXnvFZq5RdoQu46Fc/SE4siWS+uUlXRSfGWkF7msAqTY
5GFS3o9DqM4S5uFh2OzlGfaDMmxkDCWAvFPF/WMwfpoLNuRZxpM81mIqSvgv+AH4hp99ByxjBtEu
LvyNaL/mrSnk2DEPK8uY1wCoBC+nBqjHrLDLRI2BH465V0VSAb3OXtgtedKm3gRZh5yD4fYPZyRm
CyJ6xtfrmMNd4DG/nYV4z90D3G0mDM44KJOEKmYHjw+Qg+F15x4WL7fH1d0L8E7AnxlQ8UliOGcM
GY2/ayBK6hvBBHJpWPFSxN+vmwFzmgY9g6KqwlWDiWZOyk8I6DKFhcSevpjwbGrCkOITUkEWfHnW
H9+1CGvry+Z5JzD4JY6QSZ0VuaBto5HEahef+B+AQPYvzuqifuGflg2oHhcR2MARqt2gmMCyt7Ld
htytM+0uuJRhThh5NxXza6a4VHgnld5vyqPHlnXBL36jQTqVASFjb4UlzLAzkLYlgZxE8s6LNokO
HM6zd4qYbets3vy8lp1bIFvmTXyvjth1Mo+RP/Cu2wy0ZSr50BhAYnjf4o82E9lJWCfgu+p/qOql
z8AlrxnwyVYS7YdfiY2BX43G64NG4k4C3600cUBe3UbxiZP+pea3u5pT0L+GYogGImWKTeaTLci7
RQWI+5g11SY9Qvag3DGQYR5DNZIIbQafKgmOAdwi7fBhMuFZNqkoee8HDEW7BB22GYDZrr/s7ZUL
IYW8kwBvZIpOmc8xzPNwl6M6uXsymgtff0MaKFuwGqZ3DlUSJhDybL8aUn+SAz8LEMbeqGXvIxgs
9jxOAClgqtwzLl6iUrAYqfXiZm5je8lkeQojhO5gulu7f5ADCWmEV6YSGpLRMPc+zAQZ+VMjyS7H
F+in7mcOzSe+Khi+I2MON2VMSshYvAhWZ8pWUGkpiR7ObEvUWkqf3vXhBuE9yEhfxcc/KWVy3A2J
9ipdOJdQjmxu5ZhQxgd2dwDktVHIKcMxTnzGpEkDbN42Rwd8k59MRyeYDpc4vi0yA7QTCwMhrH8I
dIH5F4BQcWQmP09nlwBFYBI6A553zCPeHKMOxqS6Y+OtMicsXSoo0uVl3J8bAAtygzOcfVBf4Uf7
Z6+ubxNbG47s1ckmhUv+ADMEL2uN8YEIYpxy+YUx57IAPlNmETmXsVhmKfOw3lD8+DLPKafjZujI
ZBNfKODNCW8z7wAHmcKtGmJ6Nk0UC2GLee08ljFs3gWhp4jEzcGHERx7qx7Q3QfOmU0hFPPbcs55
vplF7ZKefOGEYMryfYJLTRgZ7jhSYY2wgKSzw88hFtOfKaNYLOrMumuqoxOKCyg3BcZPEKwGg/po
IGwxlnmY6B7eGOwdV2ZHQdEP3EFztIHx7curEjSFcQZ3S/gSQBMLlGEGLsXfptfDIKqilXV7zM2Z
9fOPqeKY9oI1DcRyCG6aPxIf2ws2eFwOWM84ckgyVIYjCe42xRCJLEG2JQ82UVwYcmngygLbMdxP
QxTA/bEPZx8ZFVyxtRNRkcOPHHQ0ipkr/UPbTpEJMkiMLM4KauhycghuLnuBe4QawLQQGSOfp7aH
voH+gPkiQzPmfN6SOu4kd/cQ3AgDUib1b+/pfZNUdiQPS7IqICxWHKs8hC0lm8XFUijGZe3gNL6G
kK+IiRrxB2Es8irZP1bbppaxjg6pQ8zwtznGtoSrkdaGEWf2OJiZcDOZVytIV/Z8JXlgSvyWsuOV
to25LbZ2P4BGCHDyFvFO5p6XsTBfFGDJYirAgaP5IC2wINMCKRETL3cIDDKkkS1MqgYwHlD3TrTV
HBYiCjcx/tEwnKbyuUG3hVKDRdiDLYb65eXoEcO6GVpyOBOuCA33FlJGYVLpALEYQHEv4fYqvjwh
57eQJlBg8PEwS1k1k53/o1FxD8/wqKFLCIh6xLxveFxDVcKbEWoY/4JjOgwkZJV2BOab+DvxVakV
hnLyoPyj/+b3k3sq099ZuM2L4BSJLLY2ZV3oXPXOuDT7dabDjaF4bICmQHSKflJTLpEdEdsMQCjB
nvRaWp/KXFITOVAZXGMepCakfkKmKUkSxEVuzTYVtGeiYyuNkPD3WcQZDSscQcwoqEWr85+lozHQ
AiecHAXMqMFNm2RwIXhgHk1CoDjbxHUI0hgzBr7VqpnKBuN8p0jkq2HhHOqwothkzPTlz8KHwGMW
WNOtBqeQs5njRbRLwq5k5sGl2WLmxYW6faowrSdi97toohkdO8hEVJp2/EQC2yYFtpSJjmsa3T5d
/EyGruBvRocfBrwkBVdh61hxSbLDmVXMurSqIc4VDQxx6KGkp7OhpMtZiFVvHwiEgglvZ+Z5VKk1
xvWM+4EXwwTMhE80TPDcmZTQsRHF4uqPuQ6vHsVKX7ejrgms017MLjtygStoB7coIWMN0iC1cZP3
u6TMQeBHBB2qPm40oLu6zaiXrorqNcAmx5y7ZSDFUQ0zL34DE4eQe3h4ZDvQ3COuGqdsCMbRIqER
tYxQlYWjlWWSRRrqX45KxpDwk+p7WGUJzrkCk6D4LrdmYyw+34RNc+ym3JnbAWY1YslIuaBS5lnD
+vwzH0IG/6a4FiYc2nkKzQWFHZ6bjVHbjmaH8YzRBWFaXGMaJqQI+CCM5yliXWAJuD7MB1SfEoVX
kt5/g9Ns2JFnj/tQ4U8azoUjUao0ohBcnChh+3z/kAQyBwGzRe/mJFijm9NG4tpYYasht8jba2Wg
Elz+vDJeJoco2X03WBgPv6HgVxLRwgfkV4rpU/omeO9sxZU8RseT+QTFOyc6blcUERTF1B6gyOpr
P30ETK6MmXrMi1ianJ5d2G7D/Rp6UcTz4JaofCDNqbgZcj8mWPfiIUNF3RDsKA1VQuedc9DHMUwT
umwehyluM09oXWwIjKwNfNiadgwgezCxKG3iEEZT43mwy9m8qhzQ2QrV69JSOOWakc6hDpgHHYPj
r+uxdxJR4VLM0Ks9OIM0bJ62wQEe9x8aPJC5eQDFUBE8wDCPo0TCEsBp8etNgHe5aBTMaPMwdcVS
kusTGMOSY50TDZT7NqQ2IPeCsg9zZ7NY49ursZY/1sVfEIFudtZ1U654rpEz8qO613doqDLOYV7s
GcGpoMOd3jWPZveLK6OfIzDRrEtxup8yYgIeorQZAhYMseoBZWcmvIfJdJGeetaGAAr5AfiI1h6y
Oo51f0eaEPuPaR6VC6EVwbnXcm9fnwoOQ8avTTV7xT70FpTSzye3CMLthc18g6Ej7FPQcK/T96BJ
fVWgLI8VfFByeAdEM9kBJx0FtentIpLYbYL+YF28mWNCsB+CDleAtfReZkYdcZ/tsT4H1ZvTgb6T
+DZ6wbH+hR5qjiyAC1fAchMCU78mREAJbA2JkjhUWWVM3R4U1VJP5froeoFjk3b6Wyz60HvRNoCy
0CQdtuxJGGZLi1jgt/RAXBmAfRzByI4wZ+PWzrinocjmt4BXN8zq3P8EZr34QePwSSaM4As8cqb8
UuhZOHhS1kaQxOeVcwCdtWFL0/DQRF0hiiSc20Ro6pQwHeYSJr1YQAnB/2CvuA+4lWsUxEQJAddB
XkDM2K0sQglKE1P5zcXD1bSglm9yp92bapncZUakA3O64Fyc9S2rNvwenadMBQsqJBWTugWs7eiz
GK6scEytrNsLtQShrxcIkQ2sirN252/ji9/t774OBj7AtLOO9UygPmMqfrb4aAIrvPh3LWxPG7J4
GZfAdMsY6OwQZYkRSwQFC5IaintjVHMvPUbSezG1gy7L6n4GtRvj7oyBRMva5nRmcuQ0uIF2oLZN
V2tLwnIogGmg7JfcbWcL/kLEyTC82ncbSp0n+B7tQrP187bknId3yrId/I2Obhsbj6NCnYo0gSMB
Ch5PFyTQxamLoV5jwddHPk4n2PWfXgYUFuKeGd+hpSmgtmFm8CGc7nvMsEI9VpwgzGe5X2leQMaB
j93ljmFW1gUjYpzbYkxo6bN9A3491hSsow9fciu1gBdMMFPvobffHAhbMgdaupUthJRfPVyQl2ER
guKkzKybpWNMDJk5chHB+PFEM0xqcpnfLRItb2RScBhDo4xektsmONS2/2JGJthJSY/NZsLIgtLL
QFHQCWKM6b0Ug7J+OvTyAFfQhrPVgTdtkP59NLBj1j3S+tdOYhUA4DkMKDy6Xcz2Q4sKFOJcL/dW
lC0NGQR3/QbXIJ0JrGFzqqXU1jRGgcXZmBfmjp0Je7rGSzB7FYaAMdoG4deuEmkqz2suME4nkAgL
jJJqhzooPqDH7tccBnUI63lk00PDeTFs4oA08b3bXO6uplzMOSVmgUdGuIU24GVtp9C+leKe5izl
ZwELPIN6EllQyyy4ENRkI0ZCVKo3ldWb+NeXCDKdSc6BkjH451CALG1/8I0UIroL/fPJkN3nRTHA
kN7yTsMNwCc4pVx1OTIQMlTx3bUUXRcQQ07sOrOC2XkF5pl6+FGfCJ+QvyppKFT2pnsKvy6bBulO
n3F0vnqYYnjnhXyAJ/oi/PG4c3WcOgWdza0V6IKJjSnJIC418rQ7bNFATbwWxJabewVVubgYHnNY
R5HzDft9CHBAZDOsaSNs40I97jAe5yRKozcl9vA+jnuHFaaBOYsmdhu+aVKHcXeeojwgAsJGBoMO
acm7o9/iSUBwSbhkadi478SzyWJPBcN2XA5gNEQGiFst3vLJOddAooDZiinz/dhQ0gEe11oPrJ8N
B0UZaF5sEDd4JEISpQMQG0RClodcnom4Gj5skxfKA1MHjaLAYLAq5koMsj0mDRx+0hceejR9TMwO
bvorGaNUnhQgpqDWNTdlCIKVOBLtrY3SKvGdRZ+Xwd9BwjU9MKfCX5PW/B9J57WlKraF4SdiDLJw
SxZzLr1xaFkCopIUwafvb+0eu8/p7uoqi7DCXP/8A+uIMKK7Xuz9ShxfQEZPgJnUvniAOPYpJEhg
KjgO1w1jV17VvoBBec8AE+/zAtMcCj6sfkVtQ9/fWNEfHf7M0DxjOcKp8DtfLAzMmD4iaEFcWtaN
cRkWtTpUd18JB9DgBViBZUl4XIyAKyiw6JcjMqVXhw0HsgYxfyusAEbc1IdnAecE3NWnE8x8Tp1Q
eCqzX4oy6wjtFX44xAR3nPHTArtY3TfaHKckqxGZDGgYWaiANrx/QGr5K6BXwDDWJ9GZx4FWtCNW
LdOBlnz8mnKIRCpjhlubcI+PqN05JBKPYIu9BIAqWlni1i7Fjg2igwC8ZGX0I/18pbeBwcAefzu8
BSmPXal05COaJ4AzLBJbvFRBYcQJLKf3lRFbMr8Co/SOMBvlCbE8OgybEF9SVBGChy/KSqFTqL3P
9QVTl6aXuM7PmVcJaypyWWOwXNhlmrtjvaXRz9fnK5BisWz48mqH4sbHosuJishwRhXsOh4pnvEu
u2WO0S3g+nXxoCqSD4JWBlHCfUwxCuP7Gh9JzkBwR2EtLxbPPwxVVxGgDW8MDME3YnqoooaXQpGp
wzgVsCPNxCs1/Dgc/0nu67zM3DF+duPYjUhSp5skUOU0XnDrRwiS3s99zYl3tGXAgAYNYD4cuctf
gGCMFNkJ2OUWecBRxHRqyjSWP0zrPW+A+6TLMoM1vQAOYOoh0xG+OsDhmhdkPjZWXuDM/hVSFxG8
st1ieIPiicMSTQtaBAo+EjzaBmRbGgs+oFCc6CNxAvVZc8bss8AIdEJeASHYDJ50Mvr/giClRGT6
RFsDtougTpHusmDBmEIH+xeIMAI0A6TgsO7vOTOsOG8NpdEkUP2Dx+mA9oo+vYjC/01Lk7VVpCNi
yyuOjTzyVuAuC9oFNJosv1++GLL8Wd9c6itPvFvfmumzwUH7NxNGiwoHa2n17+RjbbbWEfYzzBDn
NvDt8VZgPC6jJjtTxQ1xOQWv70LMmsVOtLvwIEV3/6d4MLx+LEQLnHAND6JRMaKiA9uXGJk4ue7N
DUWlOHKvYOJ6tDfeM0opVKn080Z0ov2xcdiDLHz3QGWuj/qz8naui1ufyG5YCYKKMJh9Rjvfcy9M
Tl7tfcLXfZ3NBAJQT+3E7I00vxdZAb+wVYCO9bFoIzFloEbIFKFbZZ+8nBETE1ASkJe3yTKOKAr2
y9sT20b0aVwOxvqqToC8KLJZmxle0/d5Fb02omSZpBtM2kRiFyitNdqc9vcTyC27reA3cZnMHcg2
Hqv//CpgBQVCR+CzlYtgJsqiAHCA7Y3ZWe1EeryH7TWI3Ip2lU+YkCPKQJsoMy7uTSgDmlABZcNI
XNLc2HF0FidhhjQKdgc3JQrZ4z71/rTlAD4ihzHwARZclIqOuREsr8sVJjMbKyDiiygeanlwMAFJ
cNyiHej2Sz6d8hMK4Glw3aDQMObVyFy+R3ADVmz/msj3BZ7kkCqOxW9fNCgnW6A6HuTx5+0p8fgk
kuWLNVuR8G25PESf9iqEZ2KL4rhIErRgY73PBNmJYJIG7xLbE+khk3KYfWGcJ8sfkSVD5SpxAOR7
r1wIgRXUSt5V9De45JbHRjoY78l/nvTfMTQod0RB7C1i4SKL6+6F6HP21eCKxAHUitV36hRg64wg
/lyUYbYTu2My7Um7ZSCcsNfI3BO44wSo6UfFmwU4nS0byoDAKW/CG/misOwhYZpd2EVpRv2xcSr7
4pyGzACsdBgL7iMAexC3yrn730LNysPqIgAvzsE/B5YYcZrguVDZc2KEPMOpmQRpsZOwwALhiSYc
aUIU0LxvMVqZVIf3lmllTbb5Cb60MwJD5lQfdSwrAAST25g1xl7Tl12i/+ZmWSqjEh965IdMzH5p
sO8oLACXKgIBFJsl4/Pxf/eAHYUAlZD+80Wghcyf+N9JCpmiqDaQ7kUmo4ger/jVF4FdUG2x0N+G
XIlAkrU92xhloHscsIAaL26OYfFPL3lBTYItNQxlEVrJ0cC9sKP9e4WWTwfIvQzWA4+Bn3kjSNKo
HDPQ6zSMOGF38JgFVZVzi9DgtfQ5hLSrtcffjXkLRCJVdBFYNaTuxqEUXtBmGSwQ5T5Cbm1AY9gv
DO6hGfqQV9ybsNPm2dOE0qayESvzFFX7pYclWXhJ/9u3W6YVmUiijU5EIkzjkMbrHX0L4LIQarGa
ARHxr4J+LI6e9A5S0d+UKdk0H2Qs8rT1ltuhbv1HpJShL/tfHA+YGVuSzVzWfUaNaDfUIW5CtKVo
HHV/G3kNo4jcmbFOoi6/z/lddk43GobmmEykjRD9Zpyr/2iEs/oLE1JMl8k4FS8Sm0I/IhFbpKW1
W4puvJrgkrih1bpz3znFQCGUDCQMdQOfp52Onz+QFeD1tj6g+w8FMJIVppio9lAAUdGmLHrEKvL+
OZxzOX+3SbGjVpmheemv+FZ+fB4L+FRFqrIBQPN6eQu6ihicQeUAJoVOTGtSGrIrg2EiQqz8Pr4j
KLrhQyqcvAjUnImGD2oiocsI6pDnDRTEBnEQwXYg5Ud/++Ynsc1CJPTx3z6TRhQvzQ4kAAC85Edk
wnclDtQq/SDWPKQMZxEt25+pbRjLi6LmAI/dGejQzx1GjYgzql2Wxj4Cma3I2wykoUZT1E8nVLWw
FBs0xQCuPAbiWcGenqJPCrHJ5FsZ/E30gvot1J+oYaAiwwm4sW4wrhCkSENyBBa8+rJz278C7xuM
S8guvh/awoXhgsNgkG7EfvYKbsNvYIZB68GbcWxCZ1zV7/nzDUSWZh3KsBgF94Sr4cbx2ZrALOZn
atWxB1FH4fHwrNf58fVbFEm03QcjDdOnoKrwag7r9eO5gtTq5Fj4rr7eDQvgp995mLdhAc9lgadz
/3C4nDvCgQ5yfF2HzeTufTpHcb7rij7+e2uFqIG6H1yRv8YyVT0V1y+UTWBZg6gcY7lMZLn7avyH
sjBmugGrrY9hzvDY8X/GKzDoXJxlVIikKntiPlSP8eA77Em3fS2/t2El2qf+0xfxn0LYYEj4Q7zU
gPhlw2vh2rtmVFIeOIOvCIkzIDcKVEAKpXuclGgfWDY1NyOaMvOf9IlVZc4mZUj+czCiRUyCEVpg
y919fp6O8YHUjD9vBHcYwSZMaSEDH6AZm+U/kCteLsT7DSf4ZEUsOQCXATMRExFZdOxs6Ou8X2tJ
8xx/PPz3OzrCNFZKt1mJKGcFzirl3iMgfjdkbInRwoRVuR3x5oVhZep/LNaNu/89PKnSuDkUSC5H
P5E9j3gBvAHeHR/M/2ceiiKzQUBEos6oIpmImaHw23LGPV/P6PH/0+vkHF1+jztddPwhB3yXqhSW
Z0lmVW6Dt+H19+2rnes0NJ/n5nXQVN+AAI5iOV0ZXNu56cNWXpowI/DQsYMXlBM8qHZZHsp9WOhA
JciU0yocYNE50/9uqw/MnzrERUPtohy95ZljW/KJlCq8zTBEMqHiLYq3d4NwDDxP6swg1jKMQwrZ
6zCyqUNsHHuVpDCvxexwloABG5t2AlnAjGjnl31Yb3A9wbIdr5UYggQhFpOb9EcBRtsV5/+djjfQ
6GMt8hkAogJtnZT2fMtP2PpqUJLITihkVL1GHcKSdmZ8fLkN1OfPuw0q1S8xNB5MPnaQtBTGg2xi
HsmbzUefQZzom+oWvCYJnZIq1r9e8UUJ+/WM/LcfDJxBS9mPMVh2BEdkDEndQv2OuzxUsQXgnNIN
+9LjEj7G8MUqU+Oa4ycFlnKjsgzaMmj0SO7HOI1+1SCj0LTij+wZ3ZAhQ3U8Y9GgF33EPS16DuaM
LNAkihlsipEJWAJX5a28sEGJ2Csp3SQRaAXB40YbNl5Rk3ZvTz8rmP+9vaydSmxecoPWKqSGWkja
iped0zpvBBhL7mIWye+ROSoPNVOfBUD17wdh0QIIJiRDYB/U+l6k4RETaywZCG9m0FFq3lAn2JFX
rolNIh9hIfMpvX9WqiZJwTDeN9We6DGN7ZqBLU5EPENBQnlzF8Ww+Mzbv7ydXjNu1H3M9MrHXNpe
l0rJN+u7wmLt4wUayVBK45b8cx63sNBUsRZB6SfTdWFRdlnTP69RAsJd0m98S66hjsS9wd5iHvCf
mnb+/Uwen+DWbKRynOJO7eerxg769/SfU6ydj773eWHF6TcUdyG5MGr4WUZhveEdlLjIebmE8xJs
pxa/tTSOy2r8zKJn59tlQBr3uVQDRm7HMEP/lgyBKJhAZ+Z1MsRZ9h8VPYVd6jJACJk3ICDySrGq
H+uqv7p3vmrxMszbHtgXPhy1OlVBhtyZcFTkFyPMXKRtlwxRX9x86T4v7XH1HcsRv5Oum4XOTFQj
TxOOKPUQbQhE0lOtW4sj/LEQ1Xw+42c/zPr3TN/JkYTZl//R/M8LFEvLvbcZ3rGZ0ZSf3ECjNWQY
4ZNXRoxgVqOvCCZcDXBiqDf3NM4HsZHP7xr2e8KPNbvtLTv4ppGNK6LsaSpDfJO9Vvltr3zQmTlv
c5Lpm0JZ1u1Mt4Njh1PHWpVpHuuPUfdjPsMHnn62/8La7j56PhdGs3rd1w1HmTSuOZBrI0n17SP7
5vSY+0UePrN9CbSe59tv5atpdNw+zdBuUG0O35ZXZv776aW133/8EldjEJTucpR/zD5kaTuy1Guf
aWuMlcYz1UmCAzv2+HiIA6MPpnm5fH9xQItbZiWRyDo7uOxlz98a5/jjwrCjFNko7a1sopaQ095P
XwvwRq9cww7pWlaXl4F/0cuv1NDEN/bl61iKPFAUY8CoCF+0uG8Q7lrJIsFHtOEI9cGPEdleTEME
qyzVIcZAxfqcff2LMYyLj7/1+HvqNEy8SVVzSNY4yykXteMgyw7G7rCRLTg26PyzAL0cBsfM35U0
T30IWQkFtG8K2QpldpMFF4qdsj7YbzTa3uCCUOqGYFc4ke/VQVCmv917aEcPTI962UetQ/PU5pSD
pT+M+R0CH1lJnd+nPSosPB6lsBswynFtcBv7D0vGliRFGnhsTPgwuaZwa+oiXCEZcBCXHWjFth6R
LSCNEqf9ejUK4Ma1IXkhyIu1pfAo3WduDxp+bevgo7n2gYW52lIgUFQj6pZ0nzYT5yWP9rUXf/36
4TVY62O8JflfmUyFFcsEVmzf0+DpK4+4H3dqmJqBGuBdgnWHhKkdPRPyARB9wca3h7fOy8qZEdsU
UbcGP3LnVLbjdyJC+dL3GPT89FzS1Vq/SKJxy9Zjt32+D7U9bkxY9Em/LYW9rkmt2hc/Ly3otJHY
oB8Y4FB6kCfyGqqsbjfWQWxhpi+3ylE6WePvx2czvB1uZSA2c9nTYXuYxXDFTnRkt2KfsgV16UX+
Oe7HBq5GgYHXJqm8n4g1T0r/6vLUN7sX+zw7uaD5TzN1KStLfaTcp4myhOIvic1wYh0XWTLHT6u6
H3rp9DKDnPPczz0fGsnvl/UdR4CP3/CwO6dh8f1f+cvSUIpC4zVREEkKpvRDZunIWTfEYpvGDQ71
M5zVygXIjldw11xv4TUgoVDxLJgxUG1aPhJ0iDV00i6MxG1e7gdl7SpTXSyq3qg7yMWZEEGbu5UQ
yABqQpbQEAhil+Tbd040aVTNKSBeX6fadweRjaV1Tr1AZvz9M3gpC3hfEwqrWze0duxuCusXvV3F
aWa8rdeEO/wnguD3mqN2IrOmir9zfhBbLADg0uAzH57qFTytf6FZ3eYO5KWye3p3ZLcAR5SRJGYF
4KB0qUHUq4B6DxlUiBY94Cr+8cyoz3CFmrDe8hc3g0hMP6cxhdxtwQ7GoYbePUgUXcO14h5/KBr5
MAVrYGSs/OKHZ7if1ZsdlEoyoJ4jb8QcfakHSRXBm6viyAFv+iFGYTXj0cK+L9ATcr5ga+UXqrtn
yHEqSiEhCBcc1bMwZfkiKX1BjjUjhSHOns+b4RNEC65Q2QXY32FTkPheindGAtlBJ1WAN0YhZe5E
kZr6aUyN8JhRIDzDFN82djPE4qFFrs4XBu0G5YzolmrXFjdZJuWAyWeRRDbO4Je7qRBMaxCjxTPm
d7xX3BQ6PQYPXGYkCN3EANcbDcRgkNn6BsCHja+HeigoFAblNq6JfjVMLhYLJuYWV0tM8xQOBE3s
bvJPTVUEYhQFHQX2XUiL9V2ORz7j6ti46pl80nN//uyOS878CE73xdgEAT3O7viECPpLMafEx/FB
PJv3jL2iYCRPlA0XJVvii5wkuFKqJSIUKGpEwUo0A6RU0vFczhJdhqWxsE7JfiVsQt5Od6AQgkZn
YXkygu1Ad84SIyRkmD2CJ/BWd3iFYmFZ3P5N9gPEBiQD7Kk6Q+4VloBH1SwBnSd6a917+Vz2XtiQ
DK3A4PVyTSov8caxo8YPhqvLPIozauQHx1zch7xBiKAMu0Rff5C3d6TZ6in+PRKnIgZrAjoJeMCC
iJJYdQ0x+G+AtxOTKSsH/2iJtu6YluDMsTBw1bO6cwdvDt6ccMKCCFw1psWK4eRzOlgk85K+Xodk
rtLdbP9Z92vDVcD89KCZF3s4AXi4Pf0H8tOvU2IXK543gQ7in74T1BYHjmAeg/R70HxGrjKpZmrE
b2a1oNr5d4YGhbGWA+AuBp3QXkphNUYOuG5a0DQ3013j2oIcqt5xVC8YZarDm+Tp02nkjlCOYsmk
nEwc2zMWq4wm6bzD+dt2m8s94lSmOvyl0O3R/IqwQeLJOfC6zKFuSkCGcbK3dwJJnBc75FBCp8LV
2hCLSuL0eKULFjsqyX53nJLVkDmcEpJLdXQeRC5ttcrlr/yCNzzJjAwRXCTEqGKc8YICbAW+PA08
Aiou4POKvv6ba/XbUHw7c2fM1iFjHbfm71BFplbAM0oTZNg8RuaZDDdG3MGYIZK40Hq5TnVsBVyi
OlZO9dLe4lxlBv3QTEPZYyi5/ZBh+3VukYzmhe8Tj8Jtp3zbR1z+Pfqs2okB55FLy/fi0dE9ixrx
uS2fymRJALoiZnohlhp4JDUzkK/x4V+GJt+piWsSX+3XJSK51Gb1TCM8/b4Oq/ptZEVkj3yGd76k
HjnYy2Px5HVOzh4AMBReMYRUkiVcnVhZBIyQnGxcXWMJq7W5Pm7hr2D5xDRsp3xgvWSUp2KYP/Dc
Gz/29pMB+O/Z8qjMgDevbZVTa7v8fH90ENwzb9WH+2mEW4Z4kr+s6ez3nKJkwKTXXxm/h+rMvEh/
NeU1Fsnk2YD2Wl7ThsUjuBXhzfIMksqbhcp8TBc9bs42parb3qPHK5IxRFzbrNrEqlPwkQqB4hDI
4+HqKQ7Pzp17TwLGVD4spJn1DmvTsb8Htfb4XJmt6R2rNNGg8Azlcva9x2rQbQmvz+3hY1463edk
3gMFLEiEq7zzcdKPDAbcW2UNhyJm56z7OKEmi/pz6srLI6HH1Z4aHjE3o1DdVDjg0q1o80hvftrr
Pnm4OObeKg6q6/wdvknEIoEEiwxYTW+3IaImDKf3apvC/TIqdruHr9n0Cj+QLJ0n1JlhQczNHTmv
35etK+cPLmTL/Wj5Tr3BH0V+b9aeysH1V5Wnqi52CRvAGzNsbBcOd5/NXbQh5ZqDvS8XkZTEj3wN
6HcpsFqRnEQfCu8ifYpuQjBQvvz8WnRUTTTuqySAfMDWcPQupe6hBlHRixU9e/laXurqMFejrpsC
XArIWsHxXolfipfl2KlJGFG9+yi7XzXYRw0h4nIIFvTCf3m23WKf9PrtOLI+5i3sEtu11WlLYHwW
3m6UqEV+zZppVnjH1x9ZTVzWHgAh/3qD/eIrCSEU/8xVwed8RgbAfj4QXHsyVTbVruZSCM1xWdho
kj+L4AKDFuMQt2rcuhgngZGAS+Mv9qCDCgilM2GR/MIb+BMiSaDdYkw/AugaqQZ0lmxFbck6vas3
OI98kJxRx8ARjzi4Csjl7XFeRtt0rdOYpNrrAGv3yYUOZU19hqYVLTnu8R59FIwYq/Cpe7a1tekk
F6OES4RisADIB/2EcreHDYk687GjN2NDq8RJkr6R0zYzINKk9OEZ0UxhHZkLPdjuCVPF1UzcapwU
ux+kHyUX475xb8n4R5qw14/bzWSYEEYWJizSxYg2Ax4PsiAnXQr/Rw3lWKiLiRMFs07xana7Zi/k
mQl0FhwvBP2uU7xRatKzRoNc3XlBysw60EypOaYNG/+mufnAQ63dzwflBBv86/MOKPtAf+1Z/cxI
/PoeDOAt4T0MaepVDwGkklCSAg1qD8c0dgYntTe3FIQ6M52mQgL39ErNmVlxwbrsHjFrRyl++n5I
oUB6gd2w0zhWjqJOib40qrCjBoLtzqyucREOgJJLL/NvXgXrzl2TLkdBlLv3GVP53QvMraFcZz/0
j+VYwdU9KlfNZgnalh2o8kDdFySd4GDspoOJVIel5suTvAwpGU46dm9egkrvLUzTNfaywNA5nB5l
EqkeRJ61QnNow/P3W7Df+9wQ9k1E8hHldbCuuDqo3uEY59G5wjketiRx5Ai9zqaOc613w2uWu5LO
kPJfdgBa7BjcinMuZPf2O7NRubYC3j6ldI8y3rMTqG4r3JEmJT5TKCMx+CEt7ZekqX/xOq1NfAN5
ZVzhjLgZ8w1ZOqdYdh5Aa06CRVEa5UAQyPeCarOuV9XkvcHFnm/MfcXEWXf9Sdz3MnUfePCfHmQF
4k3o9BNabkweN6WDc0S8BiuPo9ibWJKtzGH3B/Lep8Qz2/s8/UmuRMT8pD4mPOuZMa7ctYDK+eyM
kj4Y8iCCdY9WvdtxKkCatqtEUFbNHkKV6qXJBF/1pvGxwxc0suoedAwbmlP354WotWKBW22McH6H
RkoJckJAQJjBnRnvoB60m97Rw4DL8DDjZnd5FDGBp0x4iGr1HwyJVYXcgN17c19ml2SPPWzRUv7A
LnNXzDPaH17NQkAFx0HEktzbfQRAaeLX4bdszhiPuGy9QoyN8okahLaUaO0JK6HHiu7tYI5I6Q/8
pw45IGyQRxDa1fmZ/mcYWOkHVh/g6y8OMviNXx9D9bf/3bEHGByznX8WvtBKT9ZsZw9gvg42oGi/
N3xv5nj+UuVsnyP7xIj2aqRYCiWiZ+AWMa63+13m/toMcTyTs0+Msz3tjWye0aYpw/o1L29QoV5H
Vm60/suH7vXIxoAoj/jg+gPeBuUWgMMDPiJaQ79q/TzUqjCf8IA2yq4Df0j60F5aPGe3+sve3pr3
yM8sjTZILb6YxZy5Pn94P58T/L98vph8/DtlPEdBLImkJZkWXSQd/6mq7/AvwiOG+P7hAPxjXms0
2QOQYNiDWOWKSTTADG379hVbcDOkxC8THK+JY7yNb6AsCgFETx+UCTtnPy/CyVeKDwQsDRwRRdgG
GSSRn+KEznPQOudj+NFiHbWXEh7afEOc3BBkRHZfns2RQyTeCMIoCmjc6PCgzpxnkNTO7JAvKyd1
g3WymA0fEVlRd9aB4vTzHH8DofNVt4cZq1flnRuoWE6/Pb7G6G10v+ZiP+QNwfvZ/iSWiwkXt0Bo
AlWfiLm0wcjd+/7Qjlk7et+AB/xwD9jaQh9ktsXU80NKWu/ALJcxU2nEj80GNBt76ETZlD4iWXXu
2//+mObouCB0k5xEogdEBqMaDtguU3G3P13QGwgFjF9SMwS5SPDVZLfaPlmvzO2Bx6gSwgioBhcI
K61uRhz8v9xG6kMcXZyE/MGPO8I6NFx1JE/jTwyNDe0im8tZmAt4W/PwoVLw7dXoeIIwBx+GNUH0
RV+/P9rvY2siOH2jUmprLDoLpzoVRH0+LxD2cevsPJFGUSxbTg+BCZLKvzMIhMI46bEurw5nIoZ+
suWhWQo3AQRNpGmyvD54Nb3wfzsQPsufNesjiCIvn95a0MSCcazN/tEuBGFjdVlsIevzclbCELAT
rBuigWlcAxfDaoTUZcy1oTrdSlH5WW0/2IPS7EXFnjiCMaqtAcozPilSmS0cqHzBGvpgKfNT/g6c
2/rt/4wMT8iBYW1t6a2/cbz8eocRpMh086FPBbEFmr9P2x/Vei1exhYWxeX+M8DZdkzjj63bkRcv
IXQilwimCBaPNPeHfNdVBa+HvJUF/AJ0CSt65zdxDHktYXQ8XbjFGriIQMqhopSYIXPmAKmRQlA/
DIX2+GichE+Vef6sBDxBd9ajO8tJJDQ3taeXkJHkeBJo45mwgtD988FS2NqYUv3kOzzj2JRTQLhi
duHiTs/7TQ25hc6PECVZ3teqm9muyj2TZWUIy4ee7dfP+fY69d7HlZF6WhLWZFz4kg0Cys6lp5wI
hpJ5TtcvLAeeR6S9boVBGGCCNiEHyjxpoF3ewcgc+VqOt7Uny/7bZuw78sABwaWzYtExr92YhmfM
QdWDUGt6JMuxYNluhm/4eNeP4ee2C7dFvXKA0nQ2pxfy+HpiC023uHvfkg3cQ8Wga0jXqT4HWagh
PYL6Mc93RSSH7K8TG5NzMYUGTvfryYc2OAyCQeUr+azD6+lwfs0V1SE4CkLXcdFxsw+X7fvDMNys
M6SAiFA/7vcs09sFmiKJECR69nXSp7N+HPo/JZI4n9JwVVyVb/mzG3DnMP+TaKdjvfYM1u3quf+q
TgNiwpaeuse4HBpBE+KI9dhwMIwq4aNfTO6zbqTuX7GOKbs1l3wNc0BXidIVLgz3OXmfYPKceJmU
5ySu4iKmo+0Au6PV4ZOTKI+eGU6ZRnBb3y46i1NOXisuKQuyAlmd2bjJuTrr+EqceypV57kagMbG
0hQJwXNkInys3HrYOO28ZAlrnEdoCeGAnwa87kDZcfWBHnYeC2bMLBemLDevPRdht8Pq1xcXdufC
b0F7NudsJ1GzIdZOLFL+1yNZY27GQn+YnLS32xJtff/RQxJGr8fQnkn8wVg8Zt2KYFuR7P6BTxlx
sLn9FWfJM3fZLGWNgn14A+2TgSmoHwv3Wk4M5hbokWudM28Af1vU5P+IhunwA+uF7Dx2m/fUip/e
bf0a2ufbzPyQZZSEWWgNLQClSbXholdK1LiKJ59YUw+Nw/thGSdPcliPVd/iYee+Km7EaXf6vD4T
uug/R9kYj/vKU6HuEU/rv1jm5zJMypy6FpLD2FjA+ByWo5TwjOM8myiJk3r1SPLpTjJbJX+JrvNI
tWwvB1Nyq3bicdvn9ePvFnQjLWrnL8Jmux/p98XjFs9eI2npean3kCIsh5Ez+UZvUv3cypXYEUw3
89uojr6h7T/CzPLp7dyPnoUQffKKnudyN6Ag5OTEQWZJF9Gvo0eYrl6R4Q/co9fS6gKWm9TRc0Sy
zZyntGkZhggMQmPSIFz6Or/ysMOCBOWtk2U48Lu0uReWQ21DLZ4HJWTh8927BSLm47uemVeMQAAI
hlBpBwkoN2N4m5y7uWAjT1ICmqttspwYgXR0stINqok2wlpXpQ6lgEi9l9h4R/0/tx9sK9n5b7VH
YaHHRNR2gaR41bUlYfzG4RU1W8zmwfgpEFJS5c0Ln2ZKhIJYmCctOEy9YULubhPByDuC6ZIc7IrV
HeMGoRhCc5WydYg2YxRPXQ74Tj70WZ0RD49Y0v99GEzEqxvDHcMSFfoZefKoK2uW8XgDR4tj6QLK
92LEN7BJLBiKWOoha0yCBk4SzWsE/M6JymuIOCKGOvhPNOelceah37yKK8BHB64rEvQRYooB4tHz
4YCwtPXU1CU0V3342fSO+RnR6sdp4u2F4kGw5/dT+sXAEkpsIZXlBe1aP51qsQohBDBWIBaWs7dD
4b0d8dk/PzxCsUZ+3J+fA/NQ2OUOHGoAjqA4qCKtQbOBmc0IJ+DtiC9C2YSJyBVSKa9e4QaMKKS0
Fu7jHMVlWH1IUP95wUwmo8VoEQveWh7ISDDpFXd/Nc8S3irfGTdDjA+h2rL1sZW3pCIC9rDbwr9y
2Sj5HEPohwStGrgvVCcyB2khwuQVymEbmAhBY5Pk0G6Gp/dMnXDunm5H2y4Y4WCDf02NAYocmrQm
NtCqGG/vuJt78IsulAoobCr/FWgrQfzdVv5WRUuGqX3CO5YiO/rOthSq/BH7KN4ximczHkcTHhzJ
sYj1hN4I4GEm1DSJp+yBQH1lLgXSWFjj09iDVAnBseF/gvAlSJ5s+BqaRfcEWaBkrOBWQWtfDLY7
d51DCsNzaHEtaW2LvNRnCEkoFIUbIwrbNvBu93q94JyKIMDyqU35ReAG8KXEL6wDZWWg4i78fiHT
OoSXjqPq8EHfmZRvghyJR/V7aEdJE7CtsTzkJzonnxHejXUr4tVl0qG6Edpxjvz9N0oWveY+Np/X
MvtslM8KzyZ11P5owjfo5l6wLZciQueHCArcLdNH2+MzBWet8C/KHI4YbPVX8I6rmif9Q5UEJ9Rc
pKyK7CG43Q4fp38lHxAIiMKpHoPUreS49bSfEqdbHYuV0vvOtxA0WPGfPObVChmPQaYJnYlQA7Zm
/MC3XeAercyFUBGTMvQSsGyxbCD6A1qqYBHfQtS6hHFSjDG3bth0XCNG9JFRz1IU+ZzjvA63vynP
nGd9WVwEAdhmnDPK4WB5V6qtaDWdCpcMpm4XmqQFwxfke3rmG8wsVkG02SIyhr6b0GND7hfDgpoS
3vfGBFy3SILovda3+JDXtdwq8YP1f9IH6RR/WHdnTMwVOTHOO9BCnDExi3yMm4DuP2ssvKL5ePf2
HmN9RpsKA0h1ZfLOA7g9vyIDKp3qkCiNkNMfzbaaXwRa1dKrAT3P9gVZsHRHCK0igzpZH2ciU4q+
sLQo1sq1Puk/x1kxTk/GIyScLE1SHu9pCixOolS+v41k74T8yNp9aVHkAb4KMDGPBf6P0jwRjj74
f/zd/vrIHr6jZGXCGdt/ULB8IixocGDDIQat6hlG2RT6IXNTEOwLRIGuaD5YgbY91S5zH4hezIjH
KiLaoXBVy7nHNfaAngKE7usUAXQyCy8F69IxXqDtkoOYXESvhEqANAc6rO3yFnXTx8X3y1OVhHt6
EtkF8Pkz1LYf0edSIFFGdJzMryC7cEZgdprV7lWMu5tn8Ib3wiLWRv4yIMA6zIzAnonakTMQjEK4
DPc97MOJ/XYlTjP1b6eNb/NBcASMX8kUZGigZ5mjjc0vSLH7pJrXnQYKJj2V2ivJe4I8GCWRJXav
51D7RUpbgP2G9e+ADsWdZId0iBQbWcIT1qWbnSmaqX9QUWLxo4bJVKyGxlxfVhjHzbUSUE2oHN4E
S67TzQvlC/Z5lzukTU4ZT+BWiMhCTSsvzM1xk6RBfrU2+uE7lzDDgb4AvQoiZ0C8y3fFArirdu9R
ulE4RM4r0BcmgIL78p1vXf3vhcaaAxCIZQrtZkirnEjoyqMgwqxKGtsewRH3hToyrDGPl6YzpM5S
xN1ik9yfIfFo0cNaQBHCM4Q+LGz1iz03lOCOaRYmGGsU/CDHoDlgJT1JvuRdewt4rcH0nXruhpeF
6AXc4BxdSAWoY/+NukNYvSLY8qBxYFKBJx/N4bPE1mfOpXlP6/cgmrPSle4LSoWNyCiuO/e9klvU
4CjPF/QDzefkiIs31uyvIR3B5z0sbxOZzl4bN/UeAaTyB1lKcMDwCQbr9IkVoXs5TqOnHJk/Pk3V
jQt+/1xs4mY+pfeVwauEm5kuzV/ooLkVEl5YoO5EdIzF4GOtB/FxRD/9Nv3c1kTjPl5T1YgldMGP
ofzdv2ABqRzVbn4O0sa29CY6kc5oT7JtD/fdiGU9rPmvX6/MIQAF6Iws9WRqQx2Z8hPuEzD88Kt7
d0Ylx2DoHsdqZDV/A5nXgDSknxzBYPrnvGEhq4Y2pVO7aa2zhXfw9x3my3atBc+hGKBPPz+V4xqA
QHFuuDJq4YsIJ1IumDKs1BxKGCTEw1uLNI3vfXjEFgGzUAjnNdGlvxzVjvU4S91P3ABV27t3SvC1
6n5Jnfr9XgafuL5598EYO3Ho6V94dAZttGe5aaz1nay2diEp/5F0ZluKIlsYfiLWEhGBW+bBedYb
VpqmgDiAjPr0/UX1qtNV1X0yUwUiYu9//8N6gAdFfPi+plrpF+QbA3UzgCLtFnpuJjkd6vd5g/v3
Wn2H38avc0DZFLt9WvPPB8CSlqNO7SGnHBi1KxGtE+uT9+ePRg/ECBdueiVp3teODp2MypN3OKd1
wYUbL2JdDvFD2H1dHv0WLs0sliatgcawptEGKoIiPhgRDL8YTTmE01l/ZGVGt2k33Gqtn3b+kPxW
mq05n+1ROlBlVWYereTn8GGvdyAdtQnJUa07b3D3C/csM+79YozQWJCjauZQKfA9VF/vdc7HoaI5
I3JYnK70WHbx0F8yd4DfRDjduD3lI6+9gX8U3ui2RBcxXmEd6cM0zGxi9oot2uV+CvPBU3dhO0ZM
6+Hc+7UfzUyReRJOpe5SAzxe2JD5NSbvBf4b9F8s0XJeVtOhEbSr8R52NxXd929QM5xv/8BpIZvW
jc20JoP4iQIDcbXPJGRT/xLJg/W6+g4SelRIGqoDvgbIMHzNCLIu5RAr8hfEMf7T6+vfFYzcoxHl
allNGFcNT9oQ2TWJ1iBlOsFwekDKlNGUYAuqEUMFtbR5O3K03q1UbrqJiUZKHgyEVNVjebVJ+G+c
FIMAdNNX5+qD1ZveVZ1lavBmMIcx+HhGncjbBJiX37Z+LS4ZZ+jl8/MZzBvBq7eks2wSXQrNDpRx
Th7Oiw6QBx6+wB8+961bgz/2ddR9gMyBBJT3OsjpGPz3vF1/EJ6bry9V5HM06VUaUsYBULno3NAr
5qE6r+NQR9AJ+nJNdJtY3OzuD+DIfFzsTgAhxcynF07v4695adnj22XeLD795KEy0mPz1y5PyeTZ
3yk5c50SwwaMIca/lQzaldSTggnoY6eZHW0nfL3GfJGKoU+zxhV7CMz7GN6z2JD/uR7A4nmekn5M
wAEJhBh6jIhGXN62YCwM/5K9vE4nGnuXbPeHYb36iFExIK0HRR54kw8yJITJMJs38OTYK3/cdmTd
OfQVN+DqVUpUwn+RrK9kMU5JYcCeN4F0/m7O98w+9UM7b5lUM5zseIot7CiyPHy+/eGSc/lxOzxG
7lBhtI1bwcPWZPve4lha0nVQGaCO8fXouRv3uMWFEhVvHfZkrm57fXYnHP2N05yVEGH9ckjuIyZO
choY8utR7mqYjzH24hkE7pKo5m6gAAv9vIXDrRbu47vr08DIL03jPNlcrmbzS7M7Uuw9NVpTlzbB
08lr3sMS4jTlOf7O+cuts5XpXTNL1HMSFD9PcnqTAOBNEg6Gbt4H38Ifj60N/4IAZkP7nZj59iaE
Fhb0w6HifB+RpllckLClpgTXr7jUxAgVOxQGONQxkJ6ifVErROjyaFoXzmdka/VME2inYj5lR/ma
ozVfWnbRGxNWfMsBdr9ulkRo+pmnj0C1i+Wk/vqvyfB3pnR2K5GqwcwesmnLMfVZC1dvSym2t85J
Rr4xsvmLQJSbzy9YXiNxku4TJC4kkQhav+n3WdjEOFkXq+q7v9XunSZtd78HkjcGtUR+y7V5KBSy
oArJVGtcMufZ9HNLiTTIdnmUslBfq0YgG/IreDM1la3W2EiaKUOWe/oyApGX3VANIUZIreFcXU7U
+/r5ujLb/xpreTDl8Ws+7n2H4fEvKYOMekgdGQd3+DvYKeKLMoInG1TxtMQbZRyV5VSKF0NEXHqx
GXXRsHJqhwDGWUkFaC26g5GHcmqpID6GAECGpLHmSNeRJGqhVEDLJKC6raxymkL+hDv+pKWyYO1m
WCQGecxpq3if06g0xbDC0AjZMO/j0GBJG/2EOx+wdWgFUtyg/Asey5ag1ffIeh8focxX2pv2EijR
awq0oxrmXQnS8x27kzxm7IFBxl4h/lDfNTe7G9ndLdK4bzen6gRiM1xPKH1+kkshWgL2gvfdKQCF
QUsJsM3wnLcqCnDd4mSdxu4w+KIIefoD2VUZOXMPPD13Nq/SrMFu99ULo9YGacS2Xy7GDEHlJWOv
L/b0byQCV+UkFyJMsgHZLjd0FdpSGokwZO3t4miSaD6/9zQesEYqad6MLNzbEqBRQVpHA/G5HceD
VULIYgokTN3vhgkknpQgic5GsSEy28cZB9YUTsZ3bN+arWFYCXRRZa5UpvdFbLirr337wzOGRwRO
8tVEzvbyLWwxyKHquB3g8zaiePY/izGF9yKBKJcc04qzPltII6/IXLb1/A8pRMuK/BuDEyrrnii5
ziJD+41A5GWDi6mn4e1mlfGUbk4Rj5NX/b5+3wnflYIcg7vdZhVdH4EJQBbB8wzvDIk+lCWm3eTG
lqfiXNynchw9dbcidnez7zEuBC+cwbIZFfNxPskWMTP4NnOyxiuMWU+fYOV4EPOMIbyea9M3sL5s
jzYVir8EcuUADgvo11hi/M5UcBQaQ5oySBqKr77CYRtwa+OgjzYiixtE+xm0tHOjaRmDCb6BckZ2
RdNGJIjEeHGWq4sOfQSvqhBEOdwMYWYbYV38ltRA3fBKaKjugQlycbkto4u6yqarclrA74XKFibO
bf2i4teAs2PocPjtordoownBD6PfgR6o3PwFtGYZDO+7QNJfuZ/Kz1rvW0RN7MXlXNl9dwXeifCe
dcixFpVf08KggVxE+HbWhNLHETvj5AFQTbVXOYN5XoWYXbJ89QMLRHsvxg9XeiDIYju02IPYBuHy
NF9qRDNd3VcMIsa+lDJ8qf+62rRL/6O5hN3EIIWNa1CRKouosfq3Q2Yx/A6OS0puIl0eQ6bG8Ntg
Mjm9F0L0hOCKTBIV+WtfhVF94FQ67KL1+y9eCRIprSTLzoIQsjh1WNp2zqE9TFX4F3hDtFpAtcQN
hmmGSTfEeI40eRkTDl35gICfPEg5TDcFPbupHVra9NVm81yzC40WY8JZUXB1VsAPqzhf7Y82KyHY
fmjYEbfZ03pyHyK5dJlZPeqJfrcNyLZWKxHZyq4tLfI1BN8rZSrDNP+6Zeo+wALne6Ss0oQxFhD6
BJoTQ8nDgWLLbo/9AiFsKtGNyovvcxIPrLsEE2ym4+Ar2frQQfgi5LkIp3PVo9TQNVHHFAeptKkH
i3j6ps0JjGLJxJhqN5WmcuWMvrjITWg+WjefEUsDVnenoAjtAsQfZaa6weZ+Xf/p0WfCzaTfus8o
Grq7270DtpryNdcZ0cAIHbqla93/pGq+vP+R/WyR/AF81h9Hivd2DT+5DjSLBhvUEcPmt2NsM8kd
jvEYAU214KHTEkWf4K3b49ROfeu9wyeHwMhVRnrwhA2d+VM24Sgp4OytnztsmcogVpzqMEEM+Pi4
b4RHdCcFBGgcWC0uM167ZFxFIwaKUC4uT2Q/ItAaC+de5EWhAy0mwqza7+bIM8GdJfQEfqQEJB3g
pUFjOS7Cx3iKxg6fmd5C/cCckmPXGULWFsr1bQEClc8R5j1zWNKwu4nk3tKfjs6vz1+OFz68J/vW
+7c0aLeY7w4KYMhKP5VIZL5eXay01H+fMB4dq1vtdr0phxRR8/GLJkR/UMuRHuTCj8SwHTNEtIgK
xCNjrhkzTt6B7ulakPXRwPgZAROwMwzC25VLJZh7k9uODFfncXTi+Xsvsoxby3NwM3zZ1vh89x1p
OckblAujg84HGkJAtvf6vCPf85pg5qpYpvfqzJJxAyryJ150eIykX5GqHtJtT76YiGF7kS0cZTca
cEr40CW6Oa9gvg57aA34G6BxZJYIyQin++nZDdivXMLhpiCJ6O+6SHniwrR8SFabBDCM08IdVVE2
J8SKJ0vje5dDn7gSfLkoHifWDygj32LY1Z6d4/P5P/SJJDyedtuCrp8zKwCvgcu39teYD86GOHT4
KFaQsRGzsn1jZYiy1cNqkx8P5r6GdY1mwKqRTEKy0VCd/mlj9zt2jS97flA8wwEDF9hEKVDfFw7U
fa/Gay7OSMNdmrj6ErarNV7JAWuNZoyxwGqwh3++ZI8G0wyL05Yv+ExuBvuoAFML7HU+58c5S93B
TEZYUGPVwhIXTclhHEIY1Hffwj7363mxeWBZzv75iwB+jSnp0tjwpr+YP3ZmdJi674txYOjKdw69
CIHy2Ikeu2k0XPHIM1jhukHEhvW6T9wIJ+SJPWUAi108Bzd5WzCXQl42fO3xJLChcdR7KNRwPYBO
zGQ/pFeb2t81U+ghK5gewZw9UuZvOGz9WAx+9GlK7wN039kkziWwhyT4isjHkOBMnr/yWkfECdBY
gYpEMA5vKla3AE2D5WgqnMtHN6ZjmoPWUjIZOqK4pL+ZkhOBKW5n1Z3fnBE2517N2FfKyRM6v9l8
tmgor5AL+V6SLCtrzSYaxmeciXVzTcY8BtkLvyBa2giuVqJh9Xf/w84kArNQrRJ//igfsAZpLDty
JWqUltgu4Ac4ZwwEgMOPDZb+8JwS6oqgFHFsuqQBvxJDHTs922tUpu5wxRl9vLywvyNCglE/mBAo
YgdxBI+ks5hz+Ux1cAjD5I5yOLfQKPLhuPVY0BzxVQ0ttvtLig0VXhbA7l560pH9m4Xioi3RcucB
+Q0NY7K+wkha4ZG0BiJZZyV+Yfi0RxoP0QorFe+iHXHGZCgDbX7ZOD0QuuBLrtfXBlYGjqrCNVrE
jz4z3s7HcN/WNUTGg1+G6msEs9nbI2UCT/c/f40LGrHVnSeHDA5xQqMUpSft238uqxhPFV4GamcZ
AYi9j/dHTNXi6avbFESJkdGZd7kGrEa5PIthr8MMDXDGhgjyTwIKzNFjhoaMAeXpPLdZmgFER2kn
7gEmmqDd19uyMVxM4y7ptmTOt+aB53Wu+mopvAIGwuMdJ3BxAyll+RGELzIUwfsiYRgo7IcBsa/8
IXzh8Q2FR0VhLYwRiiVjNEhwiGFCSGfkvtgW8k+haulIAcCsVUwIgUWNQAy/NBzh8X0hCvLfkSFp
WMjAYeVrmGpFxpiJpoowHxg+/0ywPJaermY/9I3B96V/wvKRS2QEXPgTms/cS4zl8PyaGyL9NgWb
v77oABwwhdEbG9LLmE/Am0EVOTqjBxmfUUxNGUTdtww6GXK9LXUzHs4xP7k1UzAnHVWa2bdk0yy1
kU1mOnUAGnJMinm4/6XXrW/bZQWMDJUDB7/URZUHZKVb+WBLy8verb8R85naP34vQ33cIYUEBY08
94JfYvzPk5/Znz3q33qLQGzEyDZPJqyxh85jy5AQsMdeyn347QhOYeiFuIu+3/brm32hBsXsc4C/
y9vc5iorUt1ouy1XJERUAk0HhhUwMxNN8rTXfCfsGx7UlmwZ4G6eLwmeNrdYpQJkBZmJupXfP7Fu
DmC+h6phdbxfEyfLZH7hmcdY7d+nudIY8x7mS+WYYrYgqEsA5GtapZ5PtdY6DDbdL4JEhrWqP6Yj
m4cMhzvgfl+Y+o18VA6NM4hZEfXSgFq+ZvqBko7GDUdKeijBiMJCHQMMkZjdIcJTUR1At09csrPR
bjDhEtdPpFtz/VdrsfPxvCI+te9Cnj+UrOJErqXgSxFfBwf7c76KpDyK460QfeAuCFezaEjgAEpC
6nALh6WDqAnUDciCMR3ey1CvyYKCZ/YKmYNmsL7fLLN8Wmmbisp37OA4s9w9VYzmHGWDo4nGsfqq
oXp0XDe/Ub1rFV2UgLo0XeB7tvqA6d8E0ec2vYuvCQXEEIrdTPiCqjbVp9jgnd3ghIxJYSpx4YQX
s2Ix1FeefBmDfkeHWZK5bLSpI9TZbK6fqMNKJMPIjgd9u3vFEAZ25Qv/GAKtljbe037Ihu5vZxbt
xRGxj+MzsPUvMdgmpHHxug0AszQBn/vKEB55jp/Pyate6M4rxgRNGWCJx7pT26Dbs/TZSITImMEH
PoAqfTpvdqmqi8Qeio3qnVzUhQy8O/LUoIxA8MUnICe2lqEGAGnizRlzLnmlcVSCbPxvh8EslIkJ
4MsakwTYYYwouD4I2rlBdIM1vItg6JMpNygCBeWc/o2UHxXMBAotTcuAAxSvNaF+XuJ7+48iBjTA
t3n3nyfBNrPs+IOhUwzpxmITX6pIZF9cU1IQFsJucuqTskggff6G64mo9MkPJC3pSw1Gcbh3FkBT
mGnKloWg76pKbJ48k6wFGRq+SAt4ewJ1rM5XZhXUSVygJ0/qnX+Wkk1jgi8v4kpLWNWYNo8GZA7c
KhkMlpy/qDFZcsUwQG8XB8rP/ftjoIDtVoiCnu3kRlKkta2tNVNCa3nfij2rni1z9glf36PxB1qD
wGGkftaYW1nxUpUZsQZNkLmH0IIyocfRn1Dzz+qNibMzOEWvKG2XNdEZerkeyFsmh3i67xtz98aW
1lLRC0z/cQI7XHWH2DsTMhUvhO2UrsK6kxdidGYXMYc1QDv9Jc1HiwVvxUVI2BGYjyacyi81KE6v
/Mj2AARbnDAeUNHdj2epPLASph5w/HX7sUDUOGXwCnxA2BMHByGk1bqSzVGLdsgtEaoBU0GPfuxH
yHEmzE2lD4PXIhxHz1NZgu3rET+rpeDI5hwzOIF8CNydZmcteHpWNRCCzQo4FG3uhF3F8GjFcQ8i
ERD5IWaF962+Uo98lFx32e2GM7KjuAYg1hAoBkE+u29QyMMLYGNP7Baf+wtZybM60D1hCpWH2Q82
MEt9SdJtCufw4UByIfXvtXv8ZKvHqpq1l3IMv/STIUpnf3Ta4AlNI0NiYoLYMH0pGarjhXsoK7Oo
nVuN1QD+BiQ70zfD9QfT70orwcAHihsGyAdt5OSSk6H6UaznO7jFU1ibPPRmfVZn6Xm80ScDKDCN
m3O0/AC26OsG9TWUsPAb8v+MRKO307gEcUTTAoMazd1zh1lndDvLb2AcFdk7eR/27ZzuDetzMcBg
USwh+YF5IuTfiQe68vyHA6bzu1ugFCUdO/FfP/mPQjMNUYrqxx6vCli6Pr5D8+b64D2P4cpWWvTC
3w9pB+woiuyHw+W6o2TaVNfRF+tkbT4ioUqxi7nst5FBJCeEd8j2PNkQ/PJpc3M6vIf5xNsE1fIf
iDxn2zo7BYORvRotfhu4Xju4a/O9dHrulGWx05alPRbwF3p38wvDKIcBl3m/rwAPCr+hDr+vwGkd
GrMAyuAcNpudnAAuE0fIBfhovVluwXgDnOAHSQjzDgU/QyJ997ciUNrMEIwglXgeMeNRwm/tPBeK
29EWkUIMvxj+M2xveDsXjhZOi9jS7KfswupValbQcEbNOFVbWEP/nMZKiMsklU7QciwYbDD6I0jZ
7mBhkRV00HfnCjIzUb9XQXpOAyhPyRm3KHEGVRjGQNWiLOf0HZhLykRqKonNh+OGTBkPn6a7zSgT
IOL3OXmWS8HvBpHdAKNY+m5OvjkAyekU72hRrGJkPRcnt1puoKOzlqfBQrO8xm2v5GXo+PaR07j4
XP4MJLdAjVys2A5asGSXRxbQFZHHEkrCecPQKTM/U6i564Mt+Ovn6YkcX0FL40CCdAaT6TCdt4E7
/ZdQFAEkXEQq0v1Ea0aFbFOgXi8EUUf5ThCE9DyElcdIVoh7hssnx/bmdb5wTlIbi98og8Rxi98i
LhprzubnlP1fmuhfc0kD3SUmSREckBQQ+4hXgldTH3k3dFoXqnzoNeWV3/DE8kmWII/DuuxeH1yu
pgcZ7hnKJtLSowv+DlSZTJR3ZNiLIHAmzWwU7r1bIwYAs0LJAyN1BRmDy5xnSI9GziaFLzKwN8LF
KVsyOwlSOybdHiOeOpKsD0mynKh2c5v9mywAUZzZXlS/H/n8eeCCbL7o5XCPBLzFShdOY229HtEu
Z6pggoiNV+V9GtNDRxhKs7kn1wMQGGOmanfihraLPILlHvSmGQjrsdVfeyZ6rpyC5tOmgsZh9SBZ
g85i4sPFPLa4A7j3CEDSXjFOYFO5m2P7N/NIhd5LlrRaBfEiAeevplVvbr78DP2GLGQcvP2/z+UL
UcK5NW5tTnQBfqAxsTXLsFYMmKEaw7SeiiCXQAXKFU/GfXM6PRw2lvVGa90N44PcL80TdGgqM/OO
4Isxo8f1NeZ6Z2NsxVMAJAfMidjL2rkHLnq1OslIhmK4WJ+QQTeTVsa99puIB7Nb7pQLpq4wTyiv
qWsi5MrVmak0IVmKUHxx5nkbQDhuCmAzn2xgrnqfqn//mqbMe/qC99szM3lZ2m3eyxY7A7PT2AqC
ezOT9+zGkKz5VuYOiePOn0e4iTgWssSx3cO6xkVqEgArz06y/Qo3igy/GsDPEdRRdAkotiCgcjsq
dhfxyxAvSBbae/G8kPyme9z4+MSAderyE+asT5O7qJl/8LGZS3Mn1SfvCfa0WHinMxNGpraQTe1d
OvGBSmRrN5hBo2QDggHNDrA46az5c4q9FGN+s1nOeXAPxGpJWDeb07MWIU9j45F4hzFYksli3bjY
bgI1mUxhE+eXx0Qy73A7/Dq2ViAVvLbi62P+qP6+5vzhz6faQdgIw6D9sHBT/jI4LUt/iTuWXSEE
pciI7MY5TeNwvnksg42GJsKH8U1XYt/twfacdqSRcHxgaonwkyuArq+1haJvU07B0mc3cInGRCzZ
e3hFZocQ9osoEJdoJC/aBVbQ7Q8aD+0i1h40g9cLzHsmxGwXVE6UTVSjz78UPxQLGzGrZrO3RD7L
lQgoKgoVRhkBoeNfpzswJpoM3J8tLQ6NqQ2oHl6bfQYjFvsHF5V2Ys1mdeX+GOEWRwWXHED+U8gk
K8a1FydTJBH0bvSSLvWjfwGd04VIlmcTNq0wdVBRkCGrpyujpExya21VMuXnzUPiWYiS+nKJn/aF
iq6UHUi9VylAVlpA0v2X+VLZClpYXLVbR7DmwKxBHme4jlKpIcgQ1rXUTBfAFlYW60HkMQ8+gZJN
4Av/E5TccD0xszM5ggNWnDrnILMflOR3rnHlRzQBK+BdmGD4TDJ1IQAVeQl4otR7y0sFgFVhQuJc
DZEoFnMqFYIxhTM944l/X+q9MhdenZuDyizYoR8Uo3Gxps5sNv8IrvTgSImecCypbvHvBWUJ1Q0m
uxOSx5AZ87NoexrIquv0ROmN3rjuN+vXnMmG85wJl2jexfVantnlO5ID2qnRe6jy5utiujRsmbwG
kt6EKtm/ihiLD+gORwjcy//P0dvfP2ov0IhoQWlReD6KJT/z7onQrOZlU+rjsszL9dbxuMVlWSQ8
hm/TmlR4BNOeQhhcP+a43ULvrO82NM/PovvdH28QM4XhzPEVmHuaI6pd1frNrD1RAIQbB3968PCY
Pq0AUv1fzl5mf2yiDpdmW2DYSQPOYUCa11ikTK5JnnlgVYJNJw/xlAbcEA0lTiNfoAGKdbDEhMkf
BndP9IJYYgAcvYU/Fjr6f94mP/LPzxYsBz9IvFBRcdccmccrw4WhAwZg0lDzOxqfZv7TbHQQLySM
XHTsFJKDscM0gSMQfAarLCZrZlqsgDoYogDDiLaWfPFxu4DKCMcNAh4s2QY1VEwPg5cAnXrH+2r2
Y6AtdB8iM264H/N5ILcBvKg3mzN9jC8GxQ/JM3LUAYzw8aFeZ2tApQ+5DFyOMreGUT8bUDDADAGK
SZcYVmyB2gm5SAQY1U4bHqLF0GXQy1TwzW2DJGwOmHB99srxE+mr154pABSA+yyd6XOQ8gTnpsYf
zeS1FuBHdKoIRLktyYXg8r5olgGFuwA6QXWBqoQ5Nls4l+S16ObDKDnUVo+F9ifQwnxRrAat+dpo
4Xv1CbLWwmyrtQoFczMY7tLOgCB3jN1YNp08KBc3DVskw4t/B+7za+WpM/hlAq031v2nvsZzbUlt
r6H3p7agnuYEmaNpHa/bawECy6jRTZlpV9QeENnA7di68eRnI0dWWy++cDvYSTQTPU+KkNp84plS
28V5zLGYeV+6Js5Mtuixn7/9loqQuIGxXdXMwrxPGxHOUBt2gX3OiFMHUtPxuWccy990phxQRJJA
PnM4Zh9P47jCAwG45BXeZUvFbmRRM7c7o3o1P25rpdfer8/a7FXb3RF9CkxeVhRqF7aLFJaLgVr1
0H5FA4hpdPSY61jE7wvWa839fffQFFnnmK8K+yC4n2dVjpKhw5MClvc5J3N2CBUnAqi9yzFxdhVG
KSPYThNoH+z1Cs6ikAHHobZQO1o/HgxUzXZ/c6CiUF0OOH3PyHkm6MCaCL1+pDBXdtOJMWFSQe3k
p1tgPuA92l/lSMvCT8FIgCnN1x0QAQCXXVim9LOWgXC94uiJ9zEqLmZda+yiKEAeZ4pS3uPzl0Ky
/szGN7994tzkfZ4RjWUKGA6jqHdk2B9PdK9WD9WV5pcXL72+95rSe6uLIXN+3f3SJMVRUkOyryWs
LyiR049bDCfq+o0sGW0aInA/h99hMrHsOPYwoC6Z2Tq0ZUg1mNyWdLFOcXikLgbBL6flc6DjCCBe
Mh7JVz0t7A9aVtbxijm8KbtQlIB40e1iIfbmZqAAY/gB/w2xx8PvVpnffK1qly6UQwnFnc73Rzqo
vIFNSUX6MiyoDZV9a63y56PZLZPE1H5gfJqZwooWvd4kXjK5qYM+GPwNpjJ7ziB8r3u2m8M9857H
O74MX0d+WO+Fvvv8lD/Vrsx9Bf1DYj8nMvamzLpblBkNc5YPksG5tNbwLzNMWJjfQw5j/fo2zPoX
Qh0Kr1l1HibsClLU/krrdIFudQwX5G0jCJ7fmYRfx8thZyez8fLxc4+Fr8Drp1UsLs9jZiAiakam
elY4aBctpq69zTvLnjY2H5MYxdlMWj9EXkV8MuZo92iOhT6GgSMfRnTG78ntgkb18nQfXgWE6iTZ
ZDgOKKoo1YE6vNhP9+oMwgMMjXYvR5r/maEP5sY8dsA9nMWddYZH4RibChz0DtjotDvhjAyZ1Wl8
zNCGsyocLiHWNdzfIVYbI2+MyXRyro+oqEd2EcWU9KBvCPJot7B1gAgBPOb1b/O5SzbKEnJWUEfj
441OwG1m7WQYPmZDptmOtq4Rv6xYf+YcwzHvFVZEBuJhBmJa925KczHBGUNtWlZJuqhMCRDSbkLm
bHxfIhZQ0ywgBffGDiq2gp3XiWlvEZabHoWhQ+Agai623/wfXsjOhrGiGPHOqjGySQqN6KkuKlgQ
M/Q5dNxvugN2oVkO9RGJ9V/b+thwc0rBx/u4r11/qA+UPPmZ/T0c7NFn4vc0BjlstxRp5VzGlsh7
BLB2akop+GJv1zjFMGM03FRhCDbTivDU9feaXPIDJ80QcUXj3q5p6pKRtVIWpZDuqADlpY3gl1kA
Zf0GopzEMJ17fCiu6ENQ2kKIgm8t6iOb/l05wk8Omdk90C7mTn3i895DxbrNFBUlFgrOrRSMRwBu
eMW9vEHiFaYBXofv79firHhhz6MxOscEYCLF+y/WBeseFxzZpsjQ4B2icBcstNYp0VfEpW14+eK9
HJ/xYO68nyd2NhhabSfyVeLhHG4YZDOofRYLKFc84J6yhOKB4WCPVGAsntBcwWnQTD6usoyDe/SH
2eMM6WbPM7vPnW6XwSstdLPZdrM3yNFMce+gJa1dzkrrLwtusxdRYZ3qcEyOD1rIjABHKojtuELD
2u3p9ISB7hPFkcFpfywRjkEzyB2jg4m7lV6Et7eVcGAqKSJ5YO1bxDk9ZaYJKlrAaltxMSVuKzVz
N8GS0/5E5fwhnAD5Z42f0sv+ohD8ZcTRoPbvrdFgjSMQrk0kF+GfpSF4160MeB/hE4NlcNa7Xw2h
WtMH/ZF7dXMuHYMICg5MB79fyIL2QIe4a6W7ZILROaGuD3Rt3EecXBzpchmuXpFm6xTIugPHmRoT
W6P39sYBVRDUeg9zJhckwEjBjeJJo9XQhnSK/9jnonR9yQ5TUlkntcLr1sZivPpAMfTaP20k3Lk2
pSsdKXrpbyYfQADAUZ7NmNGQusuYpw29mJocpfPLVO7mDRo0JHp8zH4GHPMaih5Mgn4KB/ppSmvc
M7UfTRPdGSYXMLURqzWLFJwjYe3wJhr3Ma2eq2QrEzTCCRq95/d524ISWglmb73XQv3ukO3WqVuH
eC7RR8euOn0E+eLxO8L1YoDDvBw0qEaAZHl5m/MmgKbug91+rNtO84zQ2OU2/pl/aMD82LzNoK5g
VRgeBVQDh4xZyhKogWfQee9UphSslDLQD80E5Jf2e1lUZorFXu1xJLkF4RKi1oh/aPemiAy64IvM
YXgQyyuZbzG0PonsqszlSKdeoJR9EPRCCzwi+xQJBo5URpht3nRpNwebQuhNS67IcAGmDZ2qnWYH
JUfc1h/yPYZ8yh/w6w9LFmA9Y7b1XGa/I1fzFH6pYepLOMHhvkohXU3Y+VbSzFgpLPRzzMbfs7EY
QTYn1UdabrHJM9Ww8AZwTl5kZHXkBtypmv43tMADQFuIvfTIIX0cQKVyqI292iknBtxYygmnSTCr
AUrALGtBUc4QklUCbs/i6Z82DA757su73lG86pjBxOReuB2zSEj4I7arzMHxG8e1F3RbI2ARvFko
/I+7gJYYf5noMR0HI1tZ3p7ei9OJkTufS/SCA08Gat/SvqI0FPF1yQEyhzuGu+EO7PVt2nJE2HrU
bdSwtbLJ40Bd6zSB8PTnPeJB/9NfvyFe0laN+BiC3XQIdRBhGzeQM6QJOUgvHOE4pfhDH1/J/Fee
jrBYq1dpYuYYiVWuEs9q0o2laX0Pq3guPYDfg7RZjV7z4WuufRxZddGyEFNdf+cZBrJURVB7Pi48
YOOLq7UtD6Zwo3LcNO7mV8bL2YHJ9Rgy53XacZRhgBY7XzpHzU+YyzPPnnAZFDo3aEdPHL5s8akG
G6U3DZoyBux7MlWrc7buPS3EUdBTT537o88anwKfDE0OnuOY1n9GtUhZCbnz36Ce6uaDG7D96iaD
lRYwfGJOxT4xkdjimHRtq/PYSXaFIDawS7BHT9ASCaUbZjYDzsUVbsVcpmROqg9qwvJYCCM6qr3W
hGiTXB4BOx4ms3QXSO2eP3lrGqhPdp8A9z/YDqilGCQUXO5QDmk9oJoN3EHGhIw6m/ms/di06EKH
Nlfr9jM4vNnudGjwloY6H6UOpBdBDJVVc/Q7OhSzficDEaXW5P6DrVmW2hI8QiDfXw4bY0rsHALA
ir0aqTai4kkWQJjj35OhmW3Gcy5QkC2haHmqU9BJ4TwYfDbvFfu44vTbdkVDtnwFeF6GzTkN8bwK
O0SGs/qnDDq3tPNpD+uGMDahd4JqBFYV3VdPGEc/z9mLbUWDm29YD0/2//AIp+Ya2spVcV5uPv/A
A2afBEmlKMJdmXHkUSFP5GV963n8sV9nqn1a9HiF3gmdGvBTXkWAR+3Ny2N7BG/3JVJ16V3tN/cA
JdxtTjO+l5F+30IuZ/EXoygmJNO+MX8ZwUEkYYv5/PNPR62+11fFH6+qrzJRwbKJwvpoqnXMdX1M
GnpTDhj9XIhyKnfpUzdcs6d4ORh61bnzYY9V5+pMz9178EdEKyNbHZo/0CvYe2dtIaMk1YR2CjSN
KSdtCE3CQzOTa4pYkw4Y/RZugA84QMIoKRqYR2yFOCzsCVOVtfScMKKAcoHED3ippemBYBZbZZSd
7xPSOLH/pWcFFcDdYaoQWHuIvWLzXIzZYoWvgJP8oCcEhEaxgLfKtca78WnXm2IhwbOjkId1tfns
BmOzmgGwfq1HBvFwkX2dvo8w0S1m4IcPFZSshhePi+eOOQo/8n5307vbZsJ156ZMKsnhFZU3Xgv+
+5BQnLwxzLNequumGwC4BR408Xv1LYPqti7owWkqNA8KbHt3Gzao31vtpfp/HJ3nkqJqF4WviCqU
/FcyBoxt6x+qgw1IFASRq5+Hqfq+c+bMTCd4w95rr+COqoeQi8/B7+UzK6EjiZgQTKYf4GYC7MhG
s3lsPR1AO6xanqzmUH/S1+nNstN2yBXhHgzP6eaB/hPEB45LYTsJcNYP0CRIQ8UieJ1TB9InaWxL
4dJc+bvzjZHa82EPYAd9QRVNldVH+Idh0Say8grZDwwo0kvpTjgFjpRPC/RRkTYqK/pRD1MjLFg1
OR+0TLsWSgo1OWf8fxvi6O7AsZ3Ziit8Rf4bQbzqKksFJ4opi+VvKHHEX3ct5WKyPcPyKNfWE6wN
g718XZFt0Ok4/UyIHXFhKvyITlkD5ykDvirBm667o64RwRYo5dUVgViV806P+Sd96RN3Z9CgGOs7
yL1KfCpI68JM34Ec0nTeg0wgjQb5+Ch9Gvjqu5DduEY9j9q0AHmWnWdPT4cCZ444yuufwbJeqW9z
fvceoiuF/Sf9WIZvZhHk+Pum1mgN0Ru1nDcUJsoG8+UyLQuKxtHXWuMhcSrKpUZbJTsxzDS4YzCB
iu/2QZFN+ejOtBWkOoAzcTalTJMwImB1jUm14rWHFIPCJ8phPMETWpybKnlsRA572O+ShSzuicBR
43P4mnBtRy+pLgM5n8uZ7jIONsL+sRPNckWvXIpbtf8Sq+V8HltSumi2k80GHnIVEa0LtkV9Aud5
yxuUKrkjUY7v57/ZmhGD3ts1HBZKDSaKy2gAcRcxAZmZYYJa9NbOMYxfDF73WsdMW92wI2kFYhV9
l0g55GQPR8Rt6+XPRqsMcRHPi3WDiQ5NExOM/8rFFIPvbEVzHFqq++zMT5wwhMa+p6uZhj9tG9wV
E2FmxvtOsEHqLLXyaPpAF1C8avdtfYsPAcSoAqoj5Diq1CebNpReHuA51CxYgPMU/nyQ1taklM3c
RtsW/aY4PN6r5o5Wbfd4bh7f8CeEnB7rPgWDC/ismekH/bpmBP1kNxj93X+zjfxCRidz4h8LltjW
kG7OEnerbOa2cg8jDMYaoDkEdDpWQ3Be6lILnaWD09TgKCELocZe9Mlqo676Y6afZytdXA9VuCzm
gRR/ga/IDOPnt0Jcs+z6KOikN6EbtvZjcCG5z/e2S/1pXEUC6txrqFZ/El6/AwSEjC3WAd7LT/k+
tcoRGA0d9DP9EIovYUSoscmFvQIfG1AA5MrYzybNHfOB4XGdLC5n2ECtFBTGAxN4R/xmL9+hYWe2
ibdRYI3aSmquXESKX+TrqcuoMXPG/FZ2E3n7GvYzUDsVlluxz6GeFKsG8zDWjssYjUvvbmNTGE+M
RAh3OO+OsOGXzzToMZ/DxsODd9bnbplPDstVucuSFRRj0djlysHr7pcmJbpplfWMNisJGSlmfC/X
wA5StAwI+zeB8ZJ9p2eNTRBd+MpwtyhPiK/e0bHt9HOHFezDxmZ9zO20CTJQbuOz3CeGie2eaPgx
GsbRjnv31ax1cTP0+0f/GZVXMUGgDzU05EdL1rChQ4zEX5N2brbuv/CntZBdU0EqcQht7dFa0eQx
0G2fzTai+Em56yHZyjuo9pNh7tcwu7b5yqDj0ybSORSUx3yyqn2UjjHQN5oPtuYBPLA9QD67U/Ud
SqiJ4y1SPL7vknmSFqLOiDB230VcpHjSjvbDwAkMdYJp3DCRTuKzfO621eQy3GO0WPmv7wODLZ5L
FxEtq8mbk8ahidn+tw5pxgV4Fx1gpo/+qp4rbB8Z9eE9+1pTpCCb7HA2oWJJ4a9izrx/HCB5a6TY
D39QsdTMHNYPdKSFlzPAw5w12YwzCE9MET4E0XthtF1Qv+kuKsQ+svPmW3Jn6hKchPZkA8M9ei/F
o5Z/xE2A8BYD4thYVFyzacJsUr8y5DJea11x6+t4RW7neQQyvaWp948v9Wz9HCw5CmN1L+UHDbBM
YhQiZ6cX9Buq0cY0EJB5cg2bcz9WS1la0YRRk6GgKgXbuN7hhb4ddIEDyXOW7nDcMgiCFT+VNVBx
axtGW6A/3Eq5SsjQEECha0dbjV1rA+aluLGVX0Fr691Qo/EhVJPlUOe2CZ4zZxCCz1CMuXpiiatq
i7E+o5FGpsU/5DCeme9cOutM732BGEzn3cBXxk6DRgmvD3UxyTCxINJOhKauc3KF9tgRZYgrJmFS
bVBbz/bxqjfPU+B6NrfYSlQKCngUuawYY5ispCmnKCNtbVg0LpGFxHPBUIsd8f1jQNF7eVnq/Iek
Cb56ed7jO2OCBQmu76y/mCc9/cAht2Szxjz+gCwD/RecYThdE+jGyUxwwB+/7SF08xrM/jnm822M
ewT8aty7cSWYbPUPMKxxBCTUHVM44Y92Ho937OyBB95fxbaKFl+8rxE3kpbC2B7Ba+0vZWCQZ4lW
fF9M9gNfkMpVu5PNAGIq2D9XzYCDiu6cHpNyCqeDfhOjk5/7FekZE5PsS6OJ30PI+U0057GtGVzQ
hVI9OoQOXJPFH0zYdPJGorqeDG2wHaAD1Wix6Tx/KXJ4Mvh2DBwvgg+BMUvBb853VDvoqpGUIvbc
RTftaGkYtB17LorNHed2Xk9mMdl85buWQPh7Z0bvVVnvoyceJ+QdE61lvu8o4Fl4U0gb6WZZMO9k
Ig1+S5xjxMWj8lSuY7H0GsF7jBacX04gLHQVwlHEXTK7ZWCRT3gh/LG207OddHeZVcQhwbcA+fBc
RtLXTaP3jNiLIhxnGapU+wpU5k2lVuq2jLdKtWcKO/lFvDgBv2avy9vYPdR1iQUElpJTNAbHtZQt
SZ1JQK9TO76gKMQG7mmq2LQRKdO+VyK1Syc1ZvmfmsxXHNMf7lWxxLbBn+Fk+LSiNBxnzuyX7z5j
Tw5t0N59Cacd7HW2xnCghOq6fYcy+wU01GSrsbHav6eB5yrgssaOxV0QEzsHkQZelpwO0a6UOUzQ
7MAexpXDk7CFaU25+2O/cufkJPDUK8TxYrHW3sxAbBX+ReLJ0ql5B49uMyUWtddK9ql11WjZQdpu
Quko0GmC1sr+qNk9a1kSd687IJq7L9weiYQVn9yS8VjqUoGyUvkXZDXfpV3dAEHuaWrkxXHPT3GF
6+QfJ46Cw5BLBZE294joRw43LOogPk2lsYZfbXUCdLjG17vVwQjCCxifuUTxOb3mdpd4kuK+uCDM
pFsiPsSqr4wulG2Aavlarpx9Bpsmo1CLzB+IcMWnkLvb8/2DEK2Gz4boqGWWAmzxUn6JkZE/OJHh
ieMqXlGKgHpzUP602XQcG6U7Jms6uhQitNWu2mE5beZFHzys+m3+NMuF7yhO6Oz38Z2MnuCNb/WS
xnGF4+t+0S9vN9maIua/Djh0Qu3GgUgPC2ayhada8+0NZCANbzU9LbaI3FaU4fDnGG69V2xXjwmy
U5iUUfWZq1G4EVJxus0r54lUh0L99HiGPNdo6wsPN7Ju3RBI3Xai2jSGU8kQcr6NyBwWeWsewZZ3
kurivtYfFEijzsxqochIME6MuS3IX8gn8WTLJIeCFBOD5Z0XI8hMULpbFlCqpsFxRDjh4kJbYaaX
BgagLWwW24C4iHxqygmnDWLf2DgCwSQKxOprgOFmqS84N5luQ3KxI95LdsSh9q2t5GfY9WtVWGQn
PhoPB/h+d5tFocsWH5D8vqg0rKfExl/doFb2C8U2Bo5HJOLn7c8j/nnjiIXl5KL7hCAKAH/mxawh
i7WnY7TVt5HFjJVUj9q+uS9ttTdsFTV33W7wwmQM5o0bmmrJbGyNMmsxN7C3GzEBQVGzKqls4Rmt
KvmntoGeNOLo3G0huD8K5bCJOvsG3Qou1ELxjke8IcL9XLMF2I5N6gyL53m/R6FZ3aItjQGYx+4I
dnMs7NYUB5OFfBgednXF5DkNWtqdu0s0JqaDPFLEtssBGgIvhocArm2PtV2Btyzfmj3ql4y2RPI6
YXF7YtJi5ex1mKdY3/IjAJadMyDrSLYfbgonaxm++DePP3EmlhqsNL3z2am13QkwygSdLW/iF4RS
kJuRrCKrW8eG3Z2K2jmGNbjwdUg2DMtPjyu78IjIbjLbrmEa42Ky5tWRIUJ/SZrGllHPAzeORQtz
4PSNJ2YBPA5u+2H0ThheCUhigcOdjCHimdl8fe1bH7NqYHoIZ/a46r4g/Tb+8D4byLYme0ZRcksa
d+wQJQtW89d1irlieqapLv3EwxZIuOutNgM9pcuiDwdPJv7QbhSf+L9jlH0cobsybmRBCzNiRDgq
ycJzjv5kONCf0X6DqF/2R7W393vEtfHiqF8GiD6morFw9coRbPnFr6LZ0sh2fP+VBVeMt6lSqQ/b
rLQG1WY6oltzInIWIz7J5t3wlc6l8FJdOGOE0BJsjIc/pAaY8Zb33zfuE5o3XF3r87NjgGspIcYR
5pjcaUYIiNEYj3DaF4qjEgfPNFXkwYklXwhjjyUsv7slki+7eGVsTmzDybvIwir7iF/rcbp6uBti
eAaCftFnTjNaHNJvKiz6cSi538P5dWueWDAwdRVPcwPZocWuJwWDWsNwAXOGJ2em6byDMmFDWAZO
cfUmBctMu2+MKZujSBYtJeeuqzh3Wactqg10s3Mraf2XiGnsvsVOiF1mz1b9b8FQhdK9gHuKF4Y3
aMGDloeyHP3JqWfYxD4Q4tWcajEm1YobxopTTx9AL+ibzPH4Qm1DCoE9ArXit+W3pDOBia7jc8JJ
8cdZg48Rj0mOzkm6f5Xck66OrxhppEwiFVTOG1Fy7uhtRrca3SLn9lvlbNyaoD0S0maLFg/J2sPz
HR7z23UqNw9FlEB3pz1BzMOKFXtsTjBDWSfhcB49GM6ctFw9L7JuStgQBG78MMB+Jm4lBRmzrsLE
67Ivcectt/XvIFnj6rFRlsz6H4HK2qDDACINAYEUxZ0tsb/nYNXmtozP0yHdSd8KxuwMMDuDbAX7
DpQvWU+8efA6wrgQOl0vCGA0l3l5HkSrgiR6VjBCdyrUj5FTh61hKyq6ZUCtRUvFMDJznn8IjCzJ
4jiA1eHlvBdvqJyxh3LTM4CfqlnZHq+dMnHfsL/jLbzspjfvnOuixV4Uc1fiHnivtZYflILbev7K
ZACIpsh1TL/KILwPk8GZ6QGQxhyQRsU+Z/0e1hLOrHPsl7LQ+I60rVTs7q0b44jYhxpZRiCeE1Wh
1AMNtSSwh11eZuqt7l1wSa1A34DSwOGNvKaLJ9pqm+6C1vq1TSQfAuW4Lz5fKaExv/lSB8x7tKHR
bvBRz6cibGbisB9tDYz5PJ0e3B6JkpuuxzvRWmeWIjzWFwI1Oz/wuiMAZ6YMxHOsIzA+Bg8vDQPV
3rDEyJM2XczB0LBby7cVD8EDSITL+MXO1C9i6fRvtMi+geMKXmCZRpgrdIcEc/n8gGBXlu3n+9rj
68JAJH995ewbsHQB6JZUDA4q+rv5h3GdXVPO2GXtMTUnoABC7hs/k+0QlIyKZFtiEsqAeST4jgHn
5MugwEYBSGPO+nTFcHJyFe0BS4N6Uaw529Nr4YroVRV8x5dUH1LiMIYHwrpXHv4UGRuI2xmi530b
d9btOePims+XMxDDFXuiediFah777+9ijeVIsXZTZsjd5vVa4x2vUUNlm9n3VBzwpXb8w5kmApkb
oQ3A/hgXJlqT++I4/T+pLRL0MEfRY483Qxn5rrgvoTupR9hWFesaa4et4Obee1Liy6BjbJkpqxNF
KFvShbXWqCaRctD6YopCp16TQEpMmE8zJVzqGyZYwqVVwoK5iHLOE4xsDswUB8JfsU0g3QjuMnEU
0gGeHD5dAcQ5KHXNiS4arIIJHVF5BWkS2BW47hzWTQpbT/3MR3IBhretG4t552p/42C1kvXo8eS3
zbOpDueGGRDvdkOr2Q0HKuXEXFxoFm2tvFUgkWMQMY7JnBjIMcNv3rDUY985lXTu4AvhiAff+xs7
qYEQLv6r99L5EjetRYoLF9l5ilv04WyVDRblK75tq+SBtXUNZcSh9HpVjgwX7QKOCKgLGviaRCh3
nFyWlE5w1wt8nOB//zzUn3lMfADnE4HBsy1xQjkOduoio7j9AIqAaR/b+bQYmQuLzgaZa2yu3hhD
nPLlE/aTrzCkw8MBhW9laxOFocPWnoGishBu0n6gg2S5udndlenHM3/cFHjI7WEnQami+Lk7zLNp
VWdoc2BrwpEJMBGCCRl5w9KASMSjopMv/BiaLKgWx84Qark7pxx5geWGo/ApIgzSoDPCC50YL0Rz
A6tOY/OGRuWcZRso6RTF6S3Gp6JadUxhsFbiTT/DR7W6Y6al49kQSMPP475RhpUIfie8rZmE+chF
Kj1DARKDSIv9Zv8roPMRtKOeMJ+iF9IgZQndxxPpLGtwVgb3wleVVctZlTYawU7+s92nZWikfvJR
MW7kfUvt/t0GtA5qFFSal88uk8tn2uM5SdekhlgOkUo06KYKUbqvtyVlXGnDdBRXTHb3BuJq+lQ4
uNv3YsPLwbOFo0xGFWchGNhgsvOkMANHhQ6CgkmHTPARR4uqn9wyasY8cBYcyXxbeggDkuq2xOef
drNwcXlhwNpxVCCKwfYXLi+Au2S+Li9GqHCKCdWDisAQ7b2vv6vKoeOQ8EGCjIxOBtIsZoQCLDlb
ZZD8Mh+9R3mK5AkbHZ0Jnc3+7r9n4EOzypJxxaFWRmR6E/ltToy3W3O6YN6F4Q268/98SD4pN2uL
pTflKKcShXELhY8cN2YbDOusKmGUD7OAbuiODimd2kngWyx6ZIujuMZ/q3NiXO306ZtlgUAMzm71
uYu94pStWZ0HlW6rOLFeOIREIIHEyRWchtyEclhcjLAjBf/9i80P+gRGUX/Cxyt1Z1AOxEXI47Ww
BbPTtWAvOI5JQ7ZGNlptcYVL2MepNgBGBGMX+mZk0RylBAwmAb0MqAo88gpDFk+KzBkEe7pWpNR4
EZE5WTnErbwvfe0+mWlgQ8rSxrwIwP9MS7wzNrSzAhYNwvRt8ojTU+JUuBZZ1S22OQMikAIkWIvn
QfMI1tB1i2uYCjn5HzLDiaxg/V0SXqHyA1AGFLAXpwprxi+oXcLyAMJSnHia+oWnnh+wDaep3wr7
4sT3zW7Fx8cegvdP/ld7+m/R43rO9jdyW5wtxN8HFww4CERDcuvs5A0AvcCWTFnLh3ET/So2/knM
/lmXGgpysPiRc8fB80ls2XDoWD32AMwIuGT8M0Pgx+b5hLSrALXg1Qj1SnE4l0jx4j/t+xc2Ud1n
8iXkFu5d/eNnwCL8S9upkx2UUW5HRobPL3lOc1i6nWwrtHkMrN8DxagrnArdhfMPR7dJTJhKMM21
K4cbvpd/qR4tnvMjmOz7p54FGtlNoFD8TZgCJ+jBcihNvlQP6+WIbBUHehdcGXx3DbeafDlW3A9f
pLXa80/yUw7Rw+PPKTDP0mbuK1cAGZ9IlmW2jl3IFUG17QyXaT/PBKsjGU4iExTq+4l3zXZtmJVx
hDSLKOxW9b6/dkdS3nCMCvMPaIWh+FnAAMN9+QhXZfGAjc2MnqN3xHeFD3/Dzul8FLgn0FgE3ZpA
XDm8HPySFny+wWpa57XCFdUnv/oqwz46tN/GsQf1aSHEMD3k45JT9Y0l0nEM57vHnxBGrmi3O0zt
iIDy5D+6gPs0v6TuAbH2GThnG3wLvcjVd/JOhAbNkekZK037yCjYtlAx6h9Vx0kN29GRumn55oeE
r71DoxhdmLBla+79dR3qEKYRl2+HVba5+2jHluqmdLNwTt3IfCkgmLk8KZdkDaCwnu8QOI0/4Isx
6Uufs7BAmY1FrrgfScoanfq+f5S2fMUwAr5Y7wrBg7WvOpiu8ksw0NhhnNhfCtGNz3oZRIU3O0jh
+PmAk/wzbxyor+pVPeFCO69dJG15d+Gp/Kr7+ynZdd+P7wJT2xJLTAZLjFbjkIzxJdvipwHy5byz
cYeHd83L0dzzPgPROW8mU+Xa/Ho7rVMyoIFflV5XM+jLdwLc7dcPjm++7AguBcCq/RnRNmC4fhi7
E+d2vMKN64FJItxl2Skyhw+fHzRb2ahkPQDaQ4ovbcjfjBhbagCS15wXynemaDA5JsOYDn4+zKt6
J2FhHV/SCxGKy4YMmBvECqjbzIW1Y3bGGodQEv6WMg147tdJT0APsywfK3QN4LPvVXag59p1vk7l
8CnCjrbQ16wFUIcp5oGZPHR/GFHCNj1kRNszGcZP4gY3DcYI059xPbFqcB9HjqQ6aWsJOUy5RbZN
vC6sr9Pjrb6RPwO8l9jRQ3qEo7S8E1k/EVtVWCKgzBJGUDObSEK+OGfqd8/fgLe1LQMEK6HGN1RN
3/y1CwcqQS7SiI0GqmQVfQAEvyMF1IS4jsfGFg8MuHB8IVSVPIrahU2Gf6cdKXaC//rTn63LXXOi
1jwDh7/xQfCa2LsLex00VFgyM8x3r9/it6EswMwb59PIBdxmqtVtBaLKZ+v2SIbiAaEGNidk1eOA
7OH3Es5uTVABxX0+N6rhPrD1hlylm88PAgN1DyoRlQEaCcbCCyqx0f6LR0u5VN/g4ZDih3wfN0s8
cTvZeb1B4hAVTCT2O1L2/iL8MqiIkPB4zA0UknuR9s4h49XrZtcEpKOY+oZ1C3p/d2druGmb3ym8
Jt+RHwkAQUAYDpSNNXwVeLZsAPOw0sJ973MyNmI7zlnrj1XmQ8XfInQd96mfHvs/lBb4IX+xJkQn
gzUkOvkeNqJ9h6e7wNlmWy2FY4Pg251/5wzoDiwHXs6rMCMMVHXLSIAJ1zNSYPEEgZiKERbmGuSm
Pe0a9RoPE1VZRUpwtK9Cye7/kk3DPdB8Vdt2m8IpTW3crEjb3YoOzAanwZcPKCszuwy7GyJmMZpc
4H1OMw+CbMEDUn5ZZyaNtd9AiAbeWFCbyeEFj6+JWoT8pLXe/tMtzr8kfqI1FTZPAj52Ms+KsPNq
E+NVCtYMaUOzjN0Abu2+ETk9VvBy7OQKYxYubr+PPrXMmy7EzJsA6KP0wZRq027xtzq9z5MBSYtf
DVPUz4S6v4TlYtFczv6y3/mK78WCj4bF0es/j0PGMvM18aiaG3qP4LXKjqwZyG1QfnwQg/Kj/yAw
16u+4TqZym7+2di66kMmo8WU3I26z11K/BT+J+SvjuFbcRhObzi0EGnb7wYvXZ36lfG+eRc8lZoK
7wR+jXEA3diJvktGVM35d4b8iTqYIXqqwGZAYEFoHDuADdHVVjzDUZiJ7cQwZNzMVdR/JJSKUIqf
3nNvxCamBjJEq1/qA/JAEQ79vZ52EsM2Yte7/CL6bI8SqAjW2i8kRVwJsPQn13rxzLTroliTJulx
KUX8VOBpvj0Blv/MJ2Ak/VLCZPXwZA6Fb/GbvrCGkAHsUls0gdwpzLruNxhmioBWCqbO7n5VOXid
Zk0A83PNuGvIcUxeGH/PfUvsJN2ppOOzwIzzmaKWaW68ACRswsu/G/Zz/ZQX8rIJtI9+8yRu6LdK
CF+waSsfR8x/4RTCCIP41ZgHuJjftfu4DPZPvCu9YjXsBlPhRjphD2tWn4Y9BcubNaRDGusAeuVG
NVuzXxY3al1tLx8bmwV21L7uzCHMNHZzAjvdKW+AOYO+eqGO6ixasnPtDQFUKZjFmDA6bLEa9sHC
sA1T9OGUY5O/z04kEtKTNucGJxwoqrFPu7Kt/Nah2SbWYtw/pKVAGYpo7pQts+VwAMrjN6jWv2kF
gAEqxNKYYHY3QogwaYbOli2La3VNwiTUt82ZWjp9mSn1I0MPIquNZQVkPnPo/9Jbz5phjoCT+aIO
AQXBM0Ea0uvzrNK2+uOydbG9xKt/Nl848kf+IyRuu++hv/JmN6RVVXggQMYiOgTaH1CGOH2qfLK+
tF63x6k7DX6EvUJYDWaFNfdEyDGwBESeQ0wtcUbS6vmr/z1/wc+ay+T3GtG83EYGeGfhW6rJXsXi
wTHORDTtJUcMkC8h3lH/QNH0IFumQP13ELrJ4GClweme8OkAShuC4bWfwGtw2zUdP6p2tpA++cga
PO7f+hjvq03mNQdKeSBppOVGMQVRoS7Bg2Fu9995WO1em+fxyZekLMT5gkKL1Frw3Ddyn/8vIvl8
HgAHqOABHh4zMqfo2WLMF8Co/sO3gCuoWkYTyJoAAwIyVWcGqw0QmjSUuz/+RNfcn5sthJaAVwcf
Ch4U80BGJBYhRAWAfBzQLqSM1L1qcudFdozL16Hfil86WhGuLbIYrHzVPswIsJsjRkL28/QbrG7T
q+4b+3iH8fSScLpFfhQDVLMQPtkLj6VyhO28Hp3kgljqU4Q67EQfeNsfZ1TMNmhj4dXbggJThBM/
5eOl3eq5Eg5P1K9MVa380DEnupC5pJuPj2J/xw6XzCXcKIAX2EMPGYRnEQXFl7xjcA25drCklfEt
Tu+DZ00aZh7yKYZj/osS2AFlH0yU54AxzAeWLyK52HFL9aPa5zKCo9mSDhNo0lgB33T1NI2QCTk/
SOenJ3xVn7gJ1/bAUX0CffQfe77c3M6WyvJxkwgkQ7iFpEz5JHYPdsIvQzlalNHqPjA9Yb4LhKj/
JdIC37RwwiRTh2+l4bzZaulCcZSVzhl0vvMbXunxRmz11hxeN+X8CIzEJl3xA31Uu1D/NGfwCpSX
6yp4445sKiuDPsD7b2ZskR21HM7pjmiz6QXtqhM46Axp6LVdK8vR7/1sz5g5y8laLHbD1L+ytOLg
HhYMJlBPBb2f4MJ7gBlyq27tunaePg7o5REAbNmdyknIoizTZd4Hs9XLZeyl05EajvQIGA/Q7tcH
fuyqt160jF5sM4eZwtHuTkEiF5lc9I5+tUm2Mn6ACWsF+rhNyHFgwGDXSYwz0bisQRjUS8vkf59z
uJ0hfjBazt7MPR3Mm6c9VzsKyrZVoX8+9nB6KMbNeEkg2FfcIrcvSM5AvH3obNmELLAR7CM8I8Bg
dZutx3PrdhsCIud261I1mqAMLmluZ/Ay2qr/CB5Yc3XSgZpT+80R026Y1TdE3UiHN8FWVJsMtkyC
XDnMJC8arCyY0lP9finsZx4sZXJG2jVDrmPmoR2a5D/JAd8I4BAgcIAH9KjMAQE6nufkwJSARDgO
wYHWZnu/6H+Ig+w34rNoO8V9xavqU8TDaWngTyGQDySeZl40+bv05+EsnZl8lIf6INsYmPhGiJ3i
lNKWb5lTrmffmFAzKZ3y4fplbsUTHoyEUFpqowVqXq3TtbSpfu7n/Fu+ZOuJX83Z1hDDVm0YLhBV
85nwM1augG83bGpHhSZOYBxE8H45MrQCWrWSLWGcybb3DeiSpKadi9MM8cip9zRsJNJdaVV7woTv
BwZyw3Lm4ftgxidxa9h3p9qhzAIK/W13CiOap8fM787q/xDX2rnK3BZA6YUZsvemkxy8eeZm+Ybw
FhmJP64uewBDnSMHCOrAeiCNd/+yhcPIiLEMM1uBirqogjQADrk7hvM8dl/SZ/sBaMi7JuBgJVIe
/705A1QcB00mPEz/DFM+YeCshvHgy0BdDdZpi1qARlqntj54LG8QItAtcjXhL4NMcFMxd1NshKK+
4hVSEG+UQ+7X/tPvNkODK7glUtIdYJLygCc/znhP74EFqseUpnZIW54Ew3BTFgVBx8xvXozndYDg
KeV8kXRcOvfPEX7YT/KTGXasWs0FgxkeYMGdMQBn7jhGFY4PKIFcIWsuhk434YAvy0vDN1Kv7lGg
4vu8TvBcdiESq9fqb/aDu8tX7D0C/YNDnLBihJC5I97em+cWOihJxK6+ln7A+jHfLja9g4JwHkDc
RrAKFZ3q5aPEDh8J7bHGEgkEgTZncQ/nXP8B/EuQDAomtwgeN2EDE8hHoWfifuINx24yZuFAj7lk
wfRgj8JMJaO5cGNbskq/9Oc2NIbnQb7lh3Gp7SsXGGFc9QQU5rxH9uSd+h00jaG2JfxAgp+fRFue
ru6UPcYtJT3JwGays+lDLA/93hO4sasdZtwkF+w4jctt9pWpS4OYh86t9hhvW6C5QED4SbnUkX/P
bWUCxjo4Cse9/9xKVkwFB1FHMicQs7RuSNpNmltLuInbOaZRBGcS+76pXOYzVroCtKdxEtadM3LW
LtAPONy+u/YCgccGVPPnLyo3lNcUf6y46NLomLpHKzH7NgpfTrdFBcNW8tKXB74yMT88pCawQKfa
RfjWzto3I7V4l165DyjioZD8EH7MHMoiMfDU3qIpEDrkyqy/2e/75wG6QcHhlwUGLG3OrQmqZ9ZA
PUiOZAX8QLP2MwNzAI7+Fb7xqR8snRaF03H+MVvcpODG5nLgj6wp7vgk/03DqxObG4RxqxOxFaFy
Z+CCZASeG+s+M5MDZ+VwnlFrghR03NBv1hR3cHqlImqv+SG6aBtpo510kiNWiKb2swCa+VW34vVP
j0XfguTuik/qzZaFW8N7gLFuVySnLIqr+keZdBymH+z+++Yn+jMOherklxFh2OjMIQpkLq7rDnxL
4r9inxMPezJQAp7hB6MVoHgwZx5SJU3+3DCWVFBPYqdyjrdyvk1tsLlQdMj+5gdrGNtTNbJr9cvs
nKmWSO1r1t/CnvuEcaEjbOLdi5HtLgvULYJ1WoPw4UJ9Qe+mmZPeq/WfH097TrX/QglX7qnf6fpP
c88Img8Uq9RatJvcicd0PR3cI+bLW8LSOTmZbS1IGSfIcophZcaJXtlYJEfdlbnRJF6juZVcw1S3
0wcy5VemuNHESZnkSK7mqj+TYYKEt/PLAcHeC3ZuqTcjhUTxYHIXvD6rT/l3nDpo/kQeTf5I/iIE
iBbDp2qEJYTR/kq1BE6fzI4+4mHB5oGjx61GQMGUYjq58jCYC14u8/Ie5kZkib7B6TZSM1Xmj35I
NvEvSGm7BYZ5rSgOAxg8HHdshW+oZE8chI+zE1OQOF1w+90hkSOyoV090S0s+rB26PPPDF238U7x
7p/GsjzEuJwpm9j+Fk2MKyhnAMsgBul8p5ABHAZ9m8eXeJL7VROW4f3Qn0msgNvSHODMsAL9p4ef
vlXNF0wE25UaZqv5cQABQcfMKwTljxfaBnUBxTz0pk7e6Hz13NKWMotiIkoSq1JQ9xfB03DG7/4M
pWQ7iCYqRpofkMlmHTsxtgnM5xeTd3bCTELapCfqelSjXrqOVgmQJa1atJK3xr46VRNxfSoUKRwv
0z2zkc1e5vJNecXIAl0Z147yqydVwtgUt3Qtbmtbwg7kQfn6C4TjfE3JhQSPsal0ByyFyceh8Ft/
sCtS6qDhsWFRIOBvQ+Wwfk67zhSJtmf04Nb7F0S4Z4BTHx7rc+/0IkDciZ4oN0FF+N8s9YnKov1r
4InDbwhmLsYZKkO+n/KDcTZJC2/84p+1dW8c4eF0ZNEQSFqs3qVTY0WHNr/E/+86f1rprTpFFg86
72/65T9HDcYaE2kuDpbyw1zHxOSWzhS0W5zuh/uBZsAybHiL0Ce8h1s7hCLEdogyFqewyKXM2JVh
yfaXCfLFil/9QEJiY8a1Hnbzre6PHoNXRrU4mHNzG5KZ7SULQTV8NIGNghGLzVVFyva2x2Jhdkx+
ih09VObO9tJ6HrbW6x9JZ7asKrKt4ScyQkVFbzNJehAQRb0xdNr3ooj69PXlqqgd59SuPWtNhWzG
+MffTBsf4l3kfi/7B2xlyBKSCIGYVx1XRMNYJKsGaPaik2NSl4Js8i3KEe204VLqBBgZrs2YpAWO
HBqWplpcVM12P0jso3aMATMqL5mQALl+hDiZXFHT4j/1kcwMWCKa10dHSizuGZMu1os+ftuekZVF
L9lPF6z/iCaGVFk6VfZiDDeoSgH7IZvBcsX18EYJ00enipMGLQ0T/v6ElJ1af86vw7zu9O8PPK4Y
SuPFKM4JRDT4cdx8yORJ1bDgY032SzP7rV6uyQgF7qUqOutdxIBOEe7C3YO2iHVKCgN3ZGXfAyZe
4BAssvgadIYLt54tzIlJxXnkNzN2S7m6RE2C+ZPa8ulQxYqDWyOWZzrGy+HDk1NBB0Cj/0qYToHs
3Y/k8p0mtwmeGf7Z4oMfsZ3rUiRDFrSYk0dv+fNJVWQGzx+jf8E1QW3A1FbCgaZ8p9dllXAnMkhw
4X8OlppoteLQsyvMIJpbXB7wBiQWKCGYeFpPqDN4VXipWK8VvAaeJzRhqTfLx//4fEfUkmAx6nm0
2jMqO92E0K1T7HDGYVq352uhR+Aau8i/N3TFBeSzNp+GSDex1+RN015RSKHM3FuYsFF26OXUHnfD
A38HNUOjQvpc+cPj1QX7/sn+sOb0Qt0i9O9vzpjW8PT17c+oXr9vTPYQQHGVHXDy7w2f3ntySUrR
kmiaGTgwW0fnecvBVfmDCQjjNZt+S96XO7wZ+RHaUjr3k3Y/5G/5iQog9BgYkzdLQm+9k3+TPWau
NhJmmK+gW/xK2nBo/0OIi13YALA+vupJIS/rCcNvDul6AkLBw/ixOajkPJjyY+q+O8DuvOu+Rvg/
gjOKFo0Xbl4YsOgrQf8+5kvc0JDb5G5Ds6a/laaoaJYkpkie/urc7LxW2osRfAZmtzz+oFu06DEv
zoWfOknYznyNH/8fK6BWIwBwAj/Hk0L2YfMx7lB3PtF+wY4+Iray6ozWKGPboKGjEuFX9kNHIHcg
ltScMPFvOeeAAwasoBeCFoAezUG5ONVgheJ9iM2IA3g/DMVAbuBV54jGyQGGk+tlztNO+uK9dUKR
tLKrGzoDp2b0B9fF4PH3Rh3xB8mi4cKDbBBh/3yFN+jhYn562ZeGB7ft/IftKpS8M1Jcw+oWvCjK
kGp48OH43S0vH2QN2Uk0JXlv5w/HQ7XuJHwk9VZoNT5L2AIoZkSIjnjzFptWVjilKuA3QZkWSdXh
S7RWR2ZBEIBoxdoMqjmqRPn7R32m6sfatMUKyzY36dnMP4Khx+3vZRsKY4aVcueEpdK+2Wr/b4LJ
sVdaYXjvx4PlBmkAyD7NP1tYcwpFdFpGEYUi+8Zr8PA/PmdEiYcIxHmXX2Ux/udlcsyckTF3UZV5
+gPxIR/sErigbLeL/pD5pwCIrJWmAgJ4sTh6s82RFgNBuXyvNELRaq9A96Js4SUQvgsRvklq5luD
olf8DTVK7HPQiC3i4a8oI78t4oqC72m/xygtgLzLCOM9xGboycHTmRr4lMzIlZaPfEkeG3EWN/iA
I3fMZORJgfD1WxEzKVgGcgmTRWPmMdqpY0ZeSaFoHEy1U3mjMLDM3JwcFvhf0UNaPKU9pHdlsHUX
xZ/z51GAwcS0MkzUnJ+vfjdn/CZxIT69ZawPA4fbDpYTaEwLOJWg9NmnI1dsNej37JDcoBBig9DO
3jubblvZNSi4pFPLel4PY06x4XV+qth0gWcEBfbcprNb8VgxQBXZd5jQk5ByMcL4crO5FhtT/VV2
NQ2bA8Q+EOIG6+oalsH9MOxif42hca2g6pCzim2JwI/RkHCqqCasY8Pp41oG90ojC4sZDjAPVop1
oKu8Wm/NT6ZOceA7wNXRICz+QKCBmmtOL7LAM9Es4IxQp/6sOb6dbWsgej7mIbZtsBvIVeo9Z83K
7TXtw2Kj60mZcSqLjG2I/lLylQ4+XAy4hrtOXGJBof/LdcgLgJEC82l/yI0e2ZAENbfdRb7v2wc0
tRzfcJ+aOkwezvdNbqjaQForep2er/OScnDI4Ln3m7/poCmMhX04pCsmGfAz2B6wPkz1PkcXmPRv
7yI3bCkQTqjvweaExt7Z/6wN6vxQzo7uT52iLH86+U58CGTbM+51jo8iO2BFh1Un9p3ecG7DWp4O
h7Ck21zaq/k1f2R4ftE/a6NO/jHB9Xrj/mhc0CsdOYFqDK+p7odzxOORYb05+kWXoq9L6TYcGgHs
R5G/uQN3DPd3KVE/8LoH8uIC7MOTMVwO8Xw1L/P5VXPEDXuOGDfsYtM0b1U+R3i4ahFKDZVHDncg
reIR84n6snvIiDDxYOQxRuxajRUM508+KIYtizYMzdgbD3W5ooki0e2hhmBrYoBURc4xTeNNqC9g
HKGNAzkfQuvh6mgJG0qsfV0bUDhZsice2TnovkniwZe20mUWo0n9CVsWuO8TT7ioTSkJzivmH32m
xjcRoF6/iOljiV9Wawj4rJf+QLuV/vt6l+y3AIwYYPyAs9BweE343+mVuNA6DTU9etrAsSR2xTLF
HaMnBacB61YAEjo9HDHsFzEvy2gPpy9+XJ1/n+fGb5hfXyze+8V+e9D+8T4rGM5c+T5g3TxP2nPv
JuaEAX4surrDy55jIdbCstlCuYSdMSmLTwLR5yust1SuZ0y5Zl5R6W20bTMVBzl3tN08luPe+ViN
ht/x+TymWylj5ZiwS/HMPpgIwEvaxdB0YoWyVXfgFgMBBOxvpA7iJd+Z/+uJ5ZgljroMiFkHFIAs
qjGSxEHch4DfEzssyCfleYQrk1kTJjiBGacpVX7Y18I8q4Ab85GzxQBHjX7lxItPgWqwMJGt97km
O4gIyMcq7dvZBmWDUYQMZ+D7BqZB/C70WkyGk4tXt6yav+K4jTbOUQCmRRFeYWII/IeSjvdnRAk6
VETNnHG+Q1i05E/HKDT8KwfWoAwhZMENglUuL44uypo4nokXoWc67Jt2mC6R8mgQ7Tzg9O2F6VfP
e85Q6vgVrI6XWtg0C/NB3E4eWP3Sw2DCZ5+S3rQ5NLMXRn2FkfHz8uadko8e08nX6l4swnthxrgI
9SxYEroIM7n9APfpeDwIfO8HINNurhv+CpMo1IDua4Xs5lgciUx9R9/1AMvUf9RrhiWUynV8akqN
piav4X24S0v+9bQatwTn7c3BUMfrFhDh570EVL6HXqXJDoeZAxUUY6D47tUXCwrPHfZWjuktPm6w
x02GzjnS9s6SKqa37Iy5INC/dE5WX7PzELM5X92m1tQqpNpJ4GVGAQZy9oNNS0F59mTWA8NNNE1F
p8bDofmH5Dd74deI6ST+fVk7ORYdPKRocmDqYXu0xX6FRNT3CClb9HFpdksGqDSexId1pq/tYAyN
C5gMWg5occ48kcOcB89drocjjRVHA2CeC1MrozHtoKhqqATJA6Uv2ad/l53znZ6eLoNyq1XAuVMt
OSKEFHJDGQ+c68ScN0c7ot2he9LsjeBZHuP2HwHyWKY8SBPbhfDF4LySiWs/pvuiTirmsKDAqlTN
aW/YnTcmfertDfniPuifM1DA/l1lpKxuExManMtBl/zdujU5JRW6jAs9+i15ZwfU9k/LpOCDVoZm
mljZkUH1wvxgaG72KG+A6J+4a74m7b/98vG1j33tr9N1yJa2zQGeOyx11iyJpsjXuykyWjwwUaD8
7THa+8oT0+FBurD/NWFA5V4rJkkGS5SB5BpCv3Qt2jn0yecfve3gZR8Ge80qhY9+g7J6tAzCVivN
pr9RPWktWHpsgevSWA+wjgjgcBqfkLW3SCCV4hJ9L53v5tBXjYvAwB7yAIEDvGic4dSbPqatvl/n
18A/8QBKR2Xw9VG6mKvjwypHtAEMK6jTB1JPz+7EUQsg83471djzzu34nRRul3bfa7iYFLz/jFvU
GnYB9lj2lAvDW8yc1WO+uHA+3pU58s++TD5/OP/trQ9tSIb8if6yPf3Om8ufpzNsmY+8R3e8/7MB
SOsr1eqIMRfQfR8ga+hMDDCUq4NPA3kEONaD2EN4+y53mH89cK5jXD7eT5mi1B/rvS5J6dxw0Wwv
S2JKZ4OwHXei06Tt/8L+5M1IDl6y5qF2Y0jAkJlsDofiFeCmlf9uZDEHH7r7u2jt7dJwO1W07zrX
DtIV/rNAdYHojvMCfGG/4h2dV1B2yThGLci5go93vxY7A4mozSboh2bcX/96OZ4oLe0/9O84vAGK
vC1o4vttbx+DYACGtu4FZOzmx+nM3gVl0SAr3V1DGCkYkZlChFo/beBh3HfGF6g3NEYDG94vjeuB
QQbn20G0aYnDLlNz8HeEbbGBbxlaITbNip9swZ2jnnrbDM45EDjNsWtyj4aqHMZSBp+e8ulu8eJb
1OfhqeOzgscM03A7K+Mvxe0aIuu2vWW2jAsFKbmK3PZ4DsuwIxf+/MtExRr+UPVhtEW3QxdsrWDe
6w/AkENXafMTKCXwyZGJ1zeipUSn8xG4t5UjTVhmDSCL2ZDyilUV6/off9mlVIYlzJyfHISdx9hU
I7/Nh1h96etnlFe08f2Tyylcet0nHuR3fEgHqDm8SpkUBxQQe3Wpwq+ql0xzZX7bUIU3VvdhfkM+
6OwXqqRXLDbMtdAA0MFQSr70/d3i44Dm8Auhuzr1XCsL9V+U3OHvqeWsxjdqgi38slDMPttZ2zb8
WdEYM7h5TM8iXt7s8YczFNNCQiCqVtg0lx08F6FQLqTz15j8sZdRQiCD3BwtrfmlO497iJMk+/zN
jYNgnQ5vXyUZbBXmad7wvR5efMrnM+btHd4qRy7QXY8aZ/jIhgPBEFSjxxTrwCX/5sLfTc6I6SaH
lJtejuKyT/dCgWIGRrHqyei+Vx1eanev5tfa2QVXzFYARRrci3R14AOAZuAEbhPHohnW//8DQrrD
zJ5065xPMqNpAp1n7gwFTt5htPo3it/bnUqXAqua9PAtY4q7BxWHV6H7mSaezSGIkMOSCGw97J23
nUkJ/q7Wu1EK8QSLp61O95rcraDLGPhl7cB6WcTUd3zPqLf8WU354RjPujuH0i3f2+xVpH4dcI4L
1SXOXHpMSOSW6EyouHPYBZWTYx/LAr1baEEu6uKuoCJIj5E8PZSpDrIbGREO81TUGfAFzxfffSTZ
tGMBb6jiPeCZnZVBQnjs5RCUTJ0wPdRqLHvVP4Cb0CgM5zrjbz5/5yjaVp3ldc1UB3tNQwwbBWa8
5CwAo46gnoBvX71zI6hu4bcD1OtwiDQwZ2IHMWYE3NJr8a5HDA3JJLumey10E765RPThDs02TcM3
1g2V0/beWt2FOpoWGyoEjHyRZX8ojd9gRUyDEdXu+HFQVdW+wkdh2EJgIbQMsDEIPtjrXiGiyxf+
8R/1+EA8d1lDx55XZcAKA8Hqo3HAd4SinDbvp3NW24pymhpc62Z98Hzn7Tu7nBoQfIh1gWqdsA+d
9cGrMSwErvpFgINogBZr0/gHpzar7HOQbBr8tMZNRJ0UUP5CpYnjYLjskIye8+LzfzJnAbQWxkgy
0C7P4i8owYyRmglOu8ycCmCM3kQ+o3z18Vq6VYXbwPRkTOfmMzHNEbVjizFDac7n06EYDx4kzS2v
+OJ4jD6eYjUAsPqMWvnOxKba7eH3cxTDwWrYgp4EIfxqayPip4VVU1PeP8n5YyNQ3rxH9SUZmiv8
1/XkunvzmjVDBiBOXJqDVqB71XqcX68cYDDAW64tgDqoC5SPEkC0V+130sUiHPe1dkkiyV22exE8
bZfUCrrsj4fbzMlQ/WaIV+3lnDUGoU8mKPUxBRF2zwP/dsublFXdtNYG2wsuZpRzVnv09jGXsT94
WwMMY42sXfbu2LKGpuQttNf9ljMvvSGnmT5RNFqDZ/cV7JJODscGBkjRURs6QdMBW2TSX7Y4bgT8
GOQpGjRCV3cIS0snmlATTqO5fZ+1mOsvqYzBmyJ0xe8RzmHQ3n8W91JHzgfT5pZFcWKyh39BSdx9
7+OdwXyt05wLllP3rddvC0qXDjbX9wPEHzDFHLBav6h/RzEFXjXbgao1FVnBts1ieWJ//xYOPIij
jcJBMrSnyzSnLXt6Dafzp9D42Kafex4r/05vN7nT9OgDFEvlf2kW44vKdx2RNe8sDDM+F3/VX8I1
nXjvgvadfoVzk06feUW5E04Y+31XxpzzpnS4UjgdOLQ3RzszMk4eps3FR3jeRQ0BGpwH2Nt1ycaW
5GPjIEYd6Z+LviEetQYx4H1olIEz19uFyYZ/vudDUQhxXeFeO844Z58sa+Vt9E+wbQg5wcSgUf4D
N1emyxfLcPen8MrYZEjQbAcUk3kER4KmB9VUdLI9q2a/9OCFv60SBWVM2By+RALcwq4g58IDGSWz
GVc1fybAQHN97IGKZU4r3YXhxStOcqOJcWxIR83ChGfqecCopJCDV3tMepi48G30VY8KHtwj8Byh
hPRhbD7wszmNWPVK0pjGhvSxFg1ahccRnHnekSkAf9rfwSsIRluiGJbqPR9MsIyBWiqr1VlupTtW
apDGOxmj4xI7j0+f/cOChJd1hFC3nMzTpwXGunwmzDkJsrMyrxxBkhAHbhyZA+wLznHWgemuoMKo
bNONNznri6Puu0V6P8wbccb9wfPnmuFfQ63L4bfKufuAcIvzEjBwsznw9YCQ2l5zVKhzrBI+wsqw
+Op4J+xtj7FBAT3ZUP6sCuMQz33xJ5rTorKfYXLWP8RNs7fy/EEmCUdcL6eJec5AHjmlWBP5MDtb
XpaEyt9qo8t4wBkRxzOWld4WnFlRLry2Vzwt0GqHehgGBLSFzKOq11fAdaXXFGO6briqN1729/Hp
fJ14id2wEk7CKahrsiGpPeDXHFN6tuQ8Qqfl/FGEXmRnBsugqG164ln8WdIwuuPdrC9CD6T4iFBk
As0kfFwkf6LfUko5G31W65lrK00U7+BfOOBWY7JKZLco2yhYt9dlDKYrLdfwJiN5seKwERlfzvUu
WRevbV/M2pbvbi2UQyex7s66UXjDp2FwYtMhQLPGF8vV/7JFbPAjVD8Vu671GaZxzZ5sjf0vmQ3l
GHOi4Ir5VrPAK+m3wZ5JEhkBN511e/Caf9VZhhlLFbvT2KM29FgtLNX4/BOAKqwi55MWYjbwpcio
tzVliOqHTCU2JnWtz/SP/8oDU3rHxNVQsSBfeJUq5V99fxZCA+gZzI/MLDkBViV/7Mq7CBMGEDq2
5pbmEAHYcqZUs2PwkqN2sN2NJAv8kM/8nsvRsssdiM3a+YRmEA4C7+QesJyB3yhMCg+osvjIMIxZ
7K1NyHfJmbQzM6JQZPpG7Xq0xeYaJMzYQWhKZcypKSPOp/b6T8CwZ/4641sTjs6RPWTNsr4NRzg5
J+070TTc6gFPKePuFWpZe7OQHYr56pBBgwAZ91mWynFYrZ7dVp5w6ilFqcfenrFKvFZue9mBRyRf
Ge8WioRj+LFyLRJZJpNy2pdBqvAAZi4hZmOihzkhtgw9RiRSijEO3agpiFtsSSUSkecdOQSLZFXn
DjfAwsrfe8H5iEdHxofyXqss2XNCZQVLlMdKeZDGfnepwkWoxGLaR56bIIZhWiCtk5gEhM648gey
NtqNRiNETWRnl1p2Qq6XixibLKXIsGlmhsBxF2ubBiREWYE1ullx+yDiF+eQoXZT/KVe7I52OHbT
/g2VyjadTK/5gd7P2ns3e+SWVMnBHO8L8Vw+469g1evfsSYaOnpCx4z38hFTTF/YWAcxp4N+i3md
Ee9lr2DuudWGlKPoK6MLiCmIc/BJjk4VyFFT9Fz/NSYufdvLSBMqN+8NH88/WCWqJMm3XervWqcp
dK2M6Dx8/bPrmExM0HbMq5raRCweS9d6rFw39pEwL/Xj0RbKFtbAO3mPlx9HbrfBxcS8yiDNuim5
+6MuP7OIKdlPtm/wrsYsWzLL4zL1XRTWwlgj4oBGbUnevA5xQpqp57c8KzkafVdnZ0HrrNaDo5Db
RYxqJN2ybYqfz6r+uxfEV9qxfJHLbAPbP0W6PkfuqF+UDqHGs72/vdj+O67w2n3P/YPt9mNEDUfI
nQLkkuMlJU03iKK+M5/XSzjr058dWMGoH4zrhfAxpXODSkyDCgclMokizEbGcTP0LStoz0lqMy1z
XQuXoBkSNWi3T3IbdOLLXU3IZ5suommbJOd/IU6ue0YL5OtkXL8auujTRhwyg1TGrbG8DFN3/eDl
T7H/El9ngikt3nFyVDIbBN3dyVOiTIfqDJL4EKigMNMQK2LtyAbWv11KvSd0GjpvZcbsWZwnBVRV
tI8RQyM9WW1MAGFjTJnAtvqiQJtDg22HikfHZ0qhWYOuM17zPtOvj/JNpgdSS7hSWLZ6JI0DAGNU
3BWKt1r6Mq3FrTg729LxXzF2zjPmiO/tAP+4WesrFJtn/aAmFJ8kJaXHlWijrn+49ALmg5zjaLOX
06j7B75vD/HrcO3jEJGBwxAmqlVTBu3084cIxXXdiyUp6GNOc6RuwaEAtVJfPVz4uHnLmltda03o
UBB8QfsjWv8oqGTKP0qPchpEpP3NI6txFROThydRbi0rVf+GjR1/CH3lLabZVHh1X5bwAu0JPtms
yp4KkFDrpLNpk/uskpND0yGJz//mo1EK3IPL7Zc3RR5Ulx1r2BHGNJPrn+GR0s2L3qLQG5Xz0Reb
UCIYT5hUIfHgoAkVTSf5uI2jODvupJJWcNPjEZCb3I6iRWrCnVing4SA2oqoth67eZHCmGO4Mdcm
jvI7Yfq/V9PJAJK6bIP6sUDT7Z7MdGyOBL7H0h1Y654CpleEVnlfELafnkiUOZOMZAcspwcXsTE1
BQMg7J5wuRdPf3KU64GX0lFPSbtx4FTNu4IQLJbP9rGdNGwrvUYpOQEslGm9fVnYxLiPICUasemy
PZuwTzYNqyaBrL1qPYTvdyc/NWukM/qJveRuYebAgCgs3oC+mdOnaOlYDJ97FQnBlIg6f9AR8S3x
5T7ltSueGAH1/MQpBOHxZld8EMRYsifu/vgy8hv+KyO2eQ246E4igNgSnqBaLNTL+uiqncQa9lQz
7vbCvrqtarFHQAOjXFSoVohl+2wevD8aFka9weh4ZJ68xwV/MtilBKkgdZVotghL+1oSmBfnYd9X
TD2K5tBxdFQiGDpquvwaFC1HkWAA9gPtYcxskRBw/b9tzgGDDTYHxdRs/NnwEMJEDZx4bIy1M6Pm
n0mXdOBYUEL9vahcWCQoiJllS+lOWi9JxtlohOMo9K7IPZJxa486K4kFTZNrr2ktb7hcy8ca3R5z
Jzbpns+HXWRFtMB1eSZABNNy76r6WFWBmjxGY3MCnh4+LGKyDeEUap/Fi2CJ9s3CXuj/66AKUoBV
McFl6yyipt4mKCdi/u7CU2XV24HLlfKYkTW2SVOiEOffSQucxpqsOTHmvaYYP4ck1k9ao8o3RPpd
Nd0np+OfTtrmksTrTqfKtYvRGAebGHWllMRLuKkhOlFpmaMWIMIfxLSmutcybXRlq0b3i+B2Swxx
FwQCOkdWrVKG+l2rPsnRYdhILmy3487bAs67Wyyp2RM/xkyciGhxt43EHf/GnQLdzbQUy9IfPxlJ
CHPiVyAAsx/sFHVa12Ff29LNvlZnOuMxk61347q4JQu04fFRjLd3x/V7NtFp78kjLMJTeBbs7Zjs
Pa7Wb4CuNt67X2s26w+vk5cyo6sQ3E8oxqhMn5R9knvPxD/ATolVl75Kbv1h6JcxdXFGR5EYURFi
CU809DUiGw6XK19vEtydFKjH1/I5W7+4mgN/OcdohL5XF+o/WbToXWSoZorK11dx8bcxs42eZRUc
+ZSbR0qJtL3///eywrq+oyAIZEy1TdoSNe7hCE2dcHRfJhUwq2E/58n1V1yGMm6wkuH/+dTltE1U
YQwmC2qI8V3w3Rrjghq/tjT7iXvzM1/G8DXwGXW3aSPnPuRIqzkMm+64zZVlYApN83ifxKqVuCwF
VvjowepFPWupOPzw+fmnh2GNQfevFuv7eDvq09UhPLxxu/xOYhkfEkSgsijItHNms6bFVTYien4s
w7+78jJuTjvBKPDMu/LvPLSDzalLYDxSWEEeHkUP507o1LMsnLUkdz0sJ0nJuSZZnWDv1OU5F8eO
zvjGJTVU1wDrOTqXlsjo2z90sM8Hda74C1VJxmPKr2AKe6auIbDctNI6+Iq0wgGuIAeWZ0gACrbp
VCkYbaetWVBzt8rTOTIMURXb7ehEQiN3PgDnjSaWs1/HAa0HBAfxr22xiqxeYovrOuc0aSxUEK4V
NGWtNFR6E1NuqSPSI/6iMnlycUpCHMbxEfalgOEyAKHlBKtyg5LVar/lyB2t1w81xUHTj0hQZmYf
YxlUg6BOz15N4wWAtIQaq3wu3vUgR6g14J9+Xf3WcQbswXVbfmL/Mtym1OlcnwMxrX2ulSfsULhW
No4AYcrz9jt2bzpmh48kCySL+ZZ9BNHJbrheA+BOjxc5fOXzvhM9uXVLig/qn4o8SOoH/STKv4bd
V5zfqOTJGxrtqDupOknj6FL6x0B28fJijfUZOfp6OP6ipIYgq0g+vDtbLlnuBmb6ZcsK3rOALcUG
Qc3MgFr8xvhR0PGtz05fTQIqFI68+cdbRcccpowPC8NLtyOOXk16h53HdPCZU9GT2rlNeQcTCt0j
kbEvfvycw/N42bdgrStVbH1WD85vKgoISiy2m8fIkxJgtlsvm6Gkcvn3tvyow/3e5wMSodPi8o3u
VoqB7usjXHzbBwmOANLsJvdNY8bSfTtSfRQL9wW8pI8Wv8kvWe8KKpHotjTFpM8b7orDirMSOa3V
tGJzWcor67PpltHJauqNdpdb4mt2YquOKR3NiOwNIjO5cx7WpK+s7RjXS8TKoFdtsfxNYEyNiJ6s
A065ftaZa+n1YX09+wQQZSA0pz+/JcEOuWqtgzTThXilL3JC6+L9cbrIPB/KwGSYwZn6cCXZ9217
CCmRqWRoYn9ydVEnOMeA8be94123vNIG5GQt8hLSHtYA5K60YRgmg+QbdP2X/4VwT6eKDLyLPhsX
HqpkSIiRThsbpBeU1mTRuSiToiahHila5KJhm14V9BXfWiMlN3xJmL16+6b8hszAPe4BBcJIY/ED
P8DDKUJcH2Ki5PKkFI1Nw+04XcpjE1KLp/0MeiSX7eKSDFEMJzbn+ExF0kMdzjujau9zYGouko4C
wViSLolhoH8en+f7zaPAJ3qOW7WHWIZx2THUvVpdlBVpmWxh/2037GdQB7fhO+3YD7hwSAKmT6+R
4gk9wTJs+Iv67m9Tju+bC5YY/pvIkwG2CAKJujz6pxEXw100oY2iib6OCVyoggMq6rt/mn7Bp51z
Ci3umCJAx9ncpBmDYQw1dN4ubg3r1bYrFOjIlKkfSgEwtYM1ew/Ch32oRC/Y+0Q3jeHeYdIhHgmQ
9OiIl34TnkGyZwpnG9BQdvYDf0AYKbvETNtTbC3cemHv/sr54a9PpCR2B30U5vhXhA36qS/zDvBH
67Fga59AOa3SJ4dqbnQszfK7g8hCrQO3aFhUnMnpyXOuPGQLmIRVw2ZAv6fqIeGDYoLPP5Dzmog7
e5ebDmjNZUaOJElcxIAyaErP/odKkz8/amhlu7WECNMf0brskg4nmXPGFXptLgn0Ov+cQ9PiP6ch
lhWdBYGytARL3HTOB/mEwUw5S2MG18fHOxOV9uzpFQsA0ncGHjU5QeDtrS/Tj9/+e08Gfj2EOdB1
On/Fi5kqUBp0Y9bczfkFH7eTdPI3Nrbamhu1vg27KTvTXXaThSLDcTRjmco7IavINUNQA8jCOju6
jJYnLl96Rl77dSfLf0Shs7NnBqwwW5DX4rqCn/u0f+zXUm5vq0Ey3kGDVI0oZjCuD4JefJf4PqBs
xLtSYlLPtJpqT8c6eX2h5VWUta3gA1LE672mfXsJddTtQ6OGxU8bWgNb/7RoSGL2h2H3HdORs6pd
LOL4KDie6O0MepsDNeLa0k2wGN/sLCM/bfuAlRxinPDqFxnLxnbAIV4xjHKP7tmth9pI502q6jfk
OMM8ocX99CQZ+Uh6a8f+qQbG8gxFmI7ZRGCNG/wdX2Rt4gUK7ROzloyGH40Fhn4Jm97DT5JTvGa1
YxDCHBUKx5nVgTADCWzTXzOcJ21L7cD18K+7pphjOBWa5j1mqT9G2WSh8BK4b9KFGoR7PsX7REhf
zVlJmBDZtHdJghWxctyCVsWSXJOnsvzY9Pb4K5T+T/WnR7cVQUBtzNpFB2ALVzS5qGhzDDl+cAa2
Zua6Ctq4cEEEZvo8w8Wlh3fBQlM59tgCxLsIsRQtTtjBVrXyr6QcvjBNU8cM9w6Sgg7ykp+Q3FY+
lRKd6A+OJa3/OW5Pj/ETJ4sqrCFgmWSXCBYWHLOmc9l+KSq/RJMBrE8Wf/0NilEHEs22hKuCCwc0
AshRyKsggGUnKsG7cEBteuFj2p0zkTuQXjM0SmKQvlNIDC/Cs1gV+PMs4S6S+9X/2+tYo07Lgu1Q
QgiJnsCWGcVi74/Oh0Ou6xwv1mEgmjpM9jusZ/Db8Rz+JppxRI7Sznqrh9dSfZtVykST4bl1jas1
yQovIpc/y94Ui7YGrUHcRI4pGiltUG+KYxMgKVuBvTzfW3cX6oM0UQVTaLlHnyBdYor4NXjlPPNj
vBgZPtdkcEhKItw6HHkvqXMKac6mJ+39CqvISNuYcEFvHxsZOp/VL4B3Zd8woeolC7dUGJ0QxFe7
HFxv59Zn3TbFsuUb0Re1xMI7RC3qEq9gzej2AFifIwoOkkOVw8bu2T27z4q/WNzvQE3HECRNcfN9
dG+go7qobqSR7H28K0cm4HyXP45KsAFIoutmrLztw+QY4rAE0NDJBh5m+uNBuktuzF1sPJFEJ7sU
N9UmkbNh8+mC5grRp9Mb0r9S/XKSw3Srh9sdlwAxhk+P119ODhy6TfTek90MfaL9zX8TEgLZTGQk
GuGRT7XU0rwLC79DGLFpGSC1lEAY3EmDqh5DPgUrasR+5N72zjQMmFmqB0wjKiBybYAtfvaL6pFy
xdlxaWOkNr+C3vFFt+zmg00QA3ev/9eD4QjNiogstwRkvpImdiNG9McwbwGmZ9imSHfAOWe8WLoT
84VlCYq/BbqQNnZR2phN60tnL3kYDbgDvW9msqtPoNNYkhF58Fb6uH2iIqA4cfnN/AGE3YmS41K8
l6SxO6ggnEVMVrui6PnDCCuECegaOuhVBYchGN0fK8460KLiJOVA2hwPeCp7Fdf2L30rzm8iTxeA
rNgqzW8W+wqw/pA/rc0thb0DOUQ/n93w7nDemnhPMpxWV7K+tHKt6/HoRuNF0fD60sj9D5uYfnVb
WgtkY3Mi6B/eCdzaaFAbX08MlFV/tsjbXEolpVZj9oVndzZhfZ5dzhXaao6vDyZUXkMb/1hd/LFa
3BnNnACHVYPH9mE+8OXYUGShOGbYTon/kkZIotVtcswHiNZEKzk7EPKhbG7bU0M2Q3ISjsyO7LMz
yL9ijJoXnOOZaKeZBeZj1/AHhQMVN5+IAuK+OfvvTDNTd85i/QdB1eGuddq4w9pYWYDgfE1REzvC
qdvFJFiXLzVRxRhWsurr9KngtFn6LtFV3hePIm6mSQtkjAaIWwKnM2trBQBvjLchmcATsSfYNaoS
HIwRDgEd/5F0XsuqalkYfiKrlCByS06CiPnGcpkwoQgI+vTnm/tUdVd3n957LcQZxvjHH3727hqS
7R22S1wzcUnDnZbnP2ekKniateoB+/0mtCQepnsBtmyIVLb2UABPju5VXsXdyYbRJoO1WDBc5j77
GB+cA1Rp/i54+PVmpVXIXoDeNmEBmR8MT4i/Apu2gyokhpIFPUy4Vg8M8d091BEQpW7aT7YZlTaf
jiek3tUjIHZ8n4ZTbZbhof8JGou//yU5eGirrA4RYwg06MBA/JBcK8LWMSubqphutsYla5bYGeEo
2gcR4vDhjbFDbTYsOmc+VYPZRwU8f7My0ieSjg/9Jb6cNUAFyaVuvS0pGLn/v3N6Ft4TXg7eFVM2
eJVZsSpFmNTtD+82CVOuOf5rZj7V3TomaMZtPBymIjW5kN179i7L3tkDr6HAPDsoTglnbTiY8Kbb
f+FvT84j4xoUBOQgD2OVYF+bclzRk/FrCUjHmwYzASRoBNlxLdULfhMeRqoFmQF2X5PmSIgubypa
MD0Et47uAwvaKfN2yfm4n3lho8tg+hRAdL4vKsZiU5kSKd+o63JJzWVuwzeTuavzY6ZXh1sH2dZe
Ay/Bf9G+o5X/QQxSmAuKWcslKR1Axrv7/Bv4KtKbOPyGh8rWksomZBKPsZ7LT2St9oMv1YIGnJoW
tsy2YXG4NLxzfE85x11E6pz88DS0VHffxr4OsSHim/oXM+/KfoU0S7Kl6S1hk8Rkl3KfyAL2A8aR
LCnsXS29pdD/dOSBGd8sZ0BoXTelozgMicmqy+4JPOspjYpdQm8WumR2eO6RYCX6FfNNgDWPHCqh
yp/vwH3OnGSv9K7xgl8B2+7wDVosofhDFEeojrtowMnsiaX+S5pAZT8CO9xpSOV/fyQdHH84Lhas
JYo42seBLYtpE/g8RMXCZwv2o4b0eunvmpYO8mxWsUbWK8hvFWF94FyyYk5CAjkviMgXO/FFsweE
VRqy2q8BpGJXu+0JRlkzvYSPvokcunHlJfKzEEUwb7hclj14YyN3OE47LMaNh4MT2mj5GgMFYFoG
zCL+C/xc6ikc0vUshYx5KPnpDZ4eEmldKxF7iJdYQLOAGFYGG8Udzu4lV59ES74i0oemgG9a0Dv9
Nvi1c9IIThrsPG4YiHAq916RAoZ2xxulhzbRcUliqCfqbpo3MOLNw8Ezl64yvHGk4WvFtVYfikOF
Na1dpxgpd/HDIa7UavknWH+BKdEs9z35KDKqe5Hqi5Wbh6/pS9ygbIFXJJ1U44CzndePhl4xVRed
Ky2b8Eb3bV3tSB0P3G0yoJf64RBFLeI3S5Dg18uoKJYEzc6i1QKFH/8w6ftGZARTvztFTGin1TuA
FpFJTwgYpxRDdjBbjjWDP5ohHGelN39c4OEXuaMKVVxcsuTkmi3dEGSzZb+i80bSc9vXrsIiulDA
2kVBeo7Bwn1PaeVavNIxe8C2HfErP20iraTKpugcJd2pH72ATWWVBC3j/Df8EmndcCLzYBYwFMLH
tWrXgT6XCASAW6MQZyoss8qtx/+QjRpKGWRYqB+aWVo9hKfog28uiQlCyEgchDnXkI4qixwhJ0wu
9I8YEbkPC/75wJyLy7cef43wClzW84WpIhYCAoAegm0MyRpe7npWj8KJ0St8GIiixhfM+RdQrUPF
gVTkbIGoHXA+06ttNc1jPO8BsrbmZ02pTln1mLQR+1t9I4wWbZnC/QJ3ggqJUrtyGMOk/XD9tpFB
iF7S5SbPHvBA9pxony8Gq9huHLdWyVEnQ/T8zcgbQS52nsg2+GfI26d55cGosFuOKfoFHM6wsCzM
9OZwK+Kxh3mU4n7h03ZMH+h5BbahgEOzLx0Mf0l/fgVPX2xDIrmilSh3Wqx6Bg7X3LzYczsyTdRc
CPVg7C93SCAcC+Puq6ImDQuXa9xUXB3jyPeYVFDbOeBDRx8scxyK81xspJpRrO7y5VjAJFQPwxP7
qpc8uK6+rp4Nsv5U12y5NQeTEUxT2ss53rgGcCBSDosbCgWsAWU8ooCJSQHEhkVQ1LaxbGzeE7QU
/J7KHjjtovD7wX3CAaI56IGtNw4KHI8zhZqlCnRiM6D04ieGswTTWyq4Pr/V7UV5bwrezHVKex3W
qfDLkzyizCq2wARcRiNxHX9U95q+aKYHizb5zF9z2u6tzZUpxTn02hVZw3e3wp9VOVMDsrM1XuSy
O0pAS2Ny49j890AU2TyJ9UjYQmA35n16k1GBQgRqoy6uCNKwwSuCrVnycmkkuQYIoj022WVP4DPx
frv8Mr4cuDShWYgaEksI+SUSb/XxZfaY3NYPeDLbwruPr6niXTXUNFhlAsDupBX2uugfNXiDTJZX
r52e/gCR8Ru97eV5HTOBeu3yerrNsCFI8DRvqMk+Kd4agJ7I5x4Swo2SPN2Bfff4EVA+N4M5Ey/6
u6E3hPlutEyyyRuAhk52rpjHnSfIMfE2gjuVhwrNhgDaznaJNCV6rF8Bl+my8k5DJEedkOri9jB0
GrZGezhV4ZOq8/vXLq+mBGQlzu9fUu+1RF7p+5ZHp9lzkaB3Tt+9nj0KpRqhbY+qwRqxPjSDhNrP
/JPqSMxFq3T3RJoqsDWXObcGx7J1dfGbhh7KjOyxxfbeULlUgfn4KLi84N+aDvnGSRrqtoQ4Gn14
6n9nqLphE4KAVUsMO4mFKjO+/WIzJBFKRQZh9v8KDLwYeIHech6RBYEwMs5diTpwhqnZJxLGeHgK
0G8Cl728C9kcndGC7GPIyD+k2g3YZIlE7T8dWOofx7uh80cj7FpqDw78YpT2sRJxKg+UiQoc4TQt
7C0jTT3AWQgnOALzdI/jyKPT78aI7kwM+C1tOlwXTrUojeMvlhJpj3kcFV6ZIS51gFj51ngfV7PG
1vxKdXe40tosSSye3Sac7CWNVe7rC4qLHnGA2AOSHI5aKsPXk1u9Y/o0SggW1TcfzVIqG8+CSNpj
e4o6+Xgc7itSurlt3YeP9eVwz1ox2+CyUBNkfmhPcv+8OMx/JnkRegry4Rcg/8V4+DBEGjUFV5yz
ywgXn7FLnjNW7HC1Td6LynmH/ezLGfel6i/DbQz6zFHH7QSPwiKVjIUnnAVoWozLSjQ46uRi2V98
6EHhgIhkLG/RMe2wmTV7/sAkzR68WhwFVOa0Gvd0B81MJsdPp4q/WWBXE4xZpxhzHn8YNFnfmRLd
OaxA/wTcmTOXuljbmOICbu8wGwS8GWxE6vSWbE28oH11ovlIV53f+LzGDxPgE6vVKqCzChuPc3lM
y8pg4jonR53LqTW/Iyo3zqz7/DX+HKlAyeeJwML88o8lTUybDU+AgVYGMsRJ9OaCozgvon56Xw03
HH8Ma287jhhrdBE74cdqn+Qpi5QkS6+/GWSfgSVDYWDRLWqI4Ql/D6HcbJDVq58O26VzgX3Ofp80
FhjZhydmVSA/g4WKh0VpyRxjnj6tc6FFO5NQAxbYRH2Hnnw+ii7u+0/B0TN9jhnIo/aDWo5fytnv
giv8Moz2wWdWZGgybhYT8ILRKhI4rKCefufWYyoXSACUI9FowIUIaMZ9Hb9cAFGVBhVfXOHFIgcl
NiQw+niP9CEQz4on3yfzcqiauKhPVNbE2d8J5B8j1HEvg4vwk02BSNIzwzhcV/Bic6DVD6cGOxcA
xxtxo2nW0y6hnjSYUU0YcA9u1jOjl73PFYguhOfOOBDK5RdsgIaGNHs5PjMezcllks2eyq8X5+p9
eV/2i6hYvkMZz5gSaRYWjAZtjan4laUGSM8QJ4tK4c0FsZ1STU9erFBKFHfeW2AkRwFHiOiY5ohV
XHFCEubmsVexARQNF+AbYNNGG4tBC/7MkCZHS9R+gCE/G29fF2zY7kMjL0JD8zrsuBsudzAj9kpS
wFMsgnUHbPGeSyF0uDRfvkKU3oGGrRcFiTBNpbmhJcQnFs0JTSCV4cW9zM/u2R8ES+HF8/FKkIZz
2gPRHrjAghjnm1QnGLNaKnExoGxvFPxUTfaZ2mJL/czPY5bULLVZfnzaw7EGkWQJmkpItiOLSHF1
Uj7F+6Cjn/Tjz14aqz7W4RTxvgLKwIGNyRqMTaZmfzneFEuujadJyDpZv/eX6PBGiNJZJiG4BDhZ
f/qeP3yADxwa6Tedi4/RSWEP1tsj1wCl6fG8khcdF5QJwG/xz77LEU6MJ9z2bxMEsCG3JDcfPjs0
RW/ns9/OnyBe81Gya43SQ+dGz3M2a7sh8xlNEbe0CxoQXxfypuN77v7HwUMK9m4Pr0mhx9jgpmt+
SJYxS+834QxWpndAkL7HPIx59qRLhr1IgQYdv8ZlQsSqhHEJh+jflvlCeqvDZ/bMmCwIz0eLwh9T
53rzGUPE6RPTcMR7G8LmJbcK1dlhkoCAET+s6BdIzo39a45Wnx27ja1Ze7e5jsZI4dxEzUZ0rwEv
/uE+x3XydG/iOzbnDyfngrmASpBhYZmcIiSKN14/ppFMMFAd96LqjxtW+L4ObXlyPVIWfZnQ6ruB
+6I6+AVyipjzY8PuLT2N6Igj+EEFXLJlv/CsFLgZUuKkY5MyqyRgYNK5JMQu6zGNp4OClCc9p485
lfJ4ZKk25xFtJr2M7mtHMUh7jQXiB7LGuU1Thtpz8hJuxmdHnlyQhS27jy+v86s7RCDUmiAtg3UJ
HVMjzP0fafCcSBfnfuRQB9V4c7Auq3/53NSr1/ljycosa+P5Rw3LkMK/3PwrMy72E2jmFfG2qTyD
wce7HwlNfSDuFraIBu0XBlOAEtbWf7ofYw8MS6EKtFxjDnSmlrDxkX/4F3PkI/4URT8tgF1vqO0N
WMECVIBiTCiqxDQp2lrCUQXRkjui7RGFrO6T/c6Oqq2C+WyBMHEN2Ysqcy5yz43XvCCll67vboNF
4CThCWst0PnTD3YnwxX/N1E2fRDDqymsykuvCQcTdYKlQZTz/zEBnEpTACWXSG4Xs3AwVy3grKdB
alZf5ltn64zgCbF7Nfkyb3ryy8mUt4YhlSgH1teP4eOQ0CC8u+5hQ/knzLk5Vm9WXGI/dJuPOAhH
QGy4ulJvbGmx2Nw8420ikeCKGWBrNbPOfdNNyYBVyNGt37oKFFcKtuM6ghUHZoGqGoGtgJvNJxNg
NNqSW+zxmbdoxrPnWrTqqnVbEEHC32/+mel/CFsUiVKvBWfxCSUSC5s32RiH9OWK9yQP3Iv/soUl
E+rm70pUTJ0NcO71ZhrEdQiXDo2iS/rKn4Z4AVvB8ESVD77IAgYzmF29DA5vkI481X+Za31DNxpQ
uFK1/sa90zd6Hu6L8oBHBhE2HDyTCht1xjGfMckD/Es+B6+GPIJv9kzOCTcgZwvSeTV+/Y0gUgOr
8cE9pJAqxtiPlSJcydjsU+GRrZrASxInEtIQqw5Vu9r3CfT0+jiGG68/HE9mXXqJVOyyPyYO9+OX
/XA7poeV05ujiY4Up7MzyIVYuhLQZnCVUriM63864jGokbEDBWv2t8lvAaLCHC6SklFym5EAxXq7
p+cVKdPA3YiplVXunfFxSVAxwF7+a7xveGYwiMvkbJvUu9uEwZbDXgLfFHAZaziijXVql4Xlo4w6
ffC1YsrBT18MFgoXNTUC3xIjXnUOlU6KpIgvw6Ny3ZI+HBRvc7Do4veYzqDbbPd9BvChfHrpZjnr
s6bO1HjnWbvKp6/dyBG3Un7U1i+gBBfWXvxj7o3WZQBnrzkgIYOyzeav/nrWR6eJx5h4Wvqf0y2S
x/e/G4ITDIU/yZUXvcRkPFLnPCOb83gGb6KtpkL6eATJ0vao5mWvYduBEWOc71QsCtSYDKlh43dv
jIeEpg7wkMQVQdso57VHvZB8JzWZxJwzfzKnA4o6+G0oVRdNdEdR9wBIEWUC8mioEawaRjTweVqP
YVzzQsti438VyESxQ65hFnunCmNc7FXWThwgzz+KH3irzgu5ZJaHgx+fHNJlTGgvWQIMIXPG5kPU
8UxmbNFe1XHLksHLAKBDFDKVgx8WkyIQn0APdh0VGmAPRR30AuNUhiq4A7XMDAZgk4mgpzLMRJMi
B8jFg2UfBOUKdPgFZPmJKQosi7fTmrKPwzE5J0V0jhuTpm8w6R3eBfwaKD8HVmecp68jXdk548sB
UIVMymHXs0hsX2OjZyKFhi3yhaFJOT0dgWds53dKJTgVoF44nwr5KkW3meOMGn3cE0YTbmOvmCI/
jA4zDVQbMY726eeIPduUrA8uBNzUGU2C4SV0IP5wDvsgGMXfJSNtZNcCyKZZoY2AJEWf0wPkyGjs
WYs91j/T9p91D0pCqev4m73w0Lqd3k7J570xMEJVaIiymIk0yWIsvOumSgaLcnIPFEjywKmxZnFA
QehSLd2/H3GDCc9WMdd82WegGOAWvsLkG8lfDnKDVaS/4TPBWxaTN6EDvzBASoZEyz+AA28cko/F
bfeKyHhpw1sGZ1hFf1+sHqf3qpDNXwbG0a66E4fZ02ey3ciC2UMQXxk1KyjENwqg/Q+88EWlKSYg
bVL6eIVlVCv25XCPP+l1wRfRCFAJ1btqyipT4CKVsAMIa8AlWlkYv5Baoiu2fTdTteQVuDTz1obF
QzFXu9wpFpxauEdXZoiMUBjO8JCcSltTi64IG//N/OWhja1BMlhVjCASbS8FbUD8c1pIAjdIC4hg
7+iim5fp3e+7Pe/uw62zz0uwnT/QPf93YDBDEMZPADN4+4wZtQKXfbGBZamQSEF19uUGEJuTxhT2
UmPqWd8t/C2IGg17NMQpBk078tmKyVObY8x/5WAMVF+bgO3+g9Zz/7b4psSlTpqwN2EogwmOy8zM
6EU/Gcd5iIeknCaDuRBUaygvsJcbSyFTNk7/PHgmUHlLAK6b/VwzS2SOJ+wp1c0gGNFXMvjE1MBb
dumNcaEYZpTeFdi5TR4H0qgelAkeAk+rHr/m+uS57M3UdSE7QwIzfTl9+vdpy9/DJ8/BzAyfluko
6q+F16bgk+xGsPKGDK3LhPHA7uPenN2IpS68NHkfZzQHVKhTUV8xAwXhITcL72Yei6fXrKwmRYXR
YZBxloX5GDat3bOqJU3W6RUVs4/Flc6bgWbh44G1oU+hqTtWS83SotvbkP18LPv4YQJiJi+cfQw5
A/Zf/yYqnvwA2ZCXTN2H9P5musHgY8an5Eij7dC9+TPClsFmgCMGcHbOuoIQ/SFG1qJC9fqQnBZi
AAvc6g2gcaOIoGl8gcZGvVm1HL3sUSxGU2xpuPk9MtCYW+GAbdYo9+ajm9lmTHKq1vlS4LzIWjEF
nMJ2/2vWNMlqSv/RmGcYWs1U58TcGh0JbxdbLixpS6YhgDdiCNyeSLx0H31MTRIukCtMTqp+nvac
fJgX42tZvomCM8HdNaBr4/q0GeNK/4hPnDz3qQQLAGvDKNeQAhsSW4swjJC3ox85LqnhL7ZCws/D
IrvIEkNgo5vrigGGg+NLQ/DcDjF4yc9b5It8+eWw1ZhHIXD3sdamXHuxDgQdCUefveI0PicnTSJ8
3hrwo/JLXGaIK5LtJbZ/E9ioVDZc/fn0HWvcKYpxcW9H3RZA92DxQRDEbraYe1SYujG81qPrHM4s
VhNQDmjFaGZvPukAjIBpsxh9eVhI4v789raAf3hDd1MleUYwSyhKZ0KadcW9eAsavPkcKYunylSJ
q79zBrSclAy3xCj0txq6xMx7F+oNGe9/gW+NgNqM1dbtIdJCQ8zp+lu/WI/PHTZaz8Iu42LypWrH
WGvFOOw+++4wBLrEipvjVtJ6V/O916zi+HCUUOFcijW/QLzLDGDMNLmWGYBCD8eMcvpRLH2iHXot
HiUMkR77R3LdNKHOaOkIoEA5N/5tRgbc7a/g2mGmmvUOjz/uK1am7nMe93zSX2gUWJLY42+dCXcd
sBzRvYCk2r6yV/2Y5oqux2ECRGWjTije/SfnNkQPfX1JxCxzy/XEJXXhRX/deiXFJZMzxlJAvkBZ
miVNC7fM3vAfKU7sIvow/aCp4+zlNPlZ59U7RlHChTGagv+Nv+6BWzfSD2prvPGmmfy4XjS8L5W3
y/UFSD8EsulOeG6YJVVo3C0uM8nRFpLz8LfZpRY8qn0ds37JfVJWetBMoDTC2AYZF808DcOeGgJP
P6odtHqf9DW9rBp2m9UHUH/AGBEX/xcPOUN8ZDjZcNxJQJtTMCegkHy2u11Pb06OLxMLH6pmF/O0
dWtUYFwx/PFx3xO1iXgNGLKm+ALj2xXH16O6/kLISGqn5SoFTeOYtfFAzYZ25eFWQjgrOKrzGRgj
GFRz9SjRHiEO+zI3qwF5S+4MxgT2J/yEEjEkXG6PDPEERya/h8QnsHIIxFUi1CcPR1Ce9DXaQCb3
Mh/mAXPzJXKq/FToh97R4kJ/RX39bzpbLt6A27ekB9N/u/pG76DewNvv5k8Hd4yne9lcsdh0h/6e
VtKjjxqfMwaL1mAsYDc6BKvNXvAGemMyHWnURuzZYSgfu6f5BFChoYKKJJu6l6pcjTIz8s/04TDV
eG9ex/bvX0LFCGwXj9nT0HvCs+O8poxHJQQjQVsI2ITVb/YybBVrS0MEWMNBfmbdQmK4Wf7BNG55
E/X4w9zlan9DeS2vCzdugd0tSkSGWPRuMI7uMDVhN1M8c4H8LLrzr7G+CAcOAfeKs1twSaNztL7a
tgJPg8IOngYRFHOSULkNOa4Lby3IlSU9q/vYw/6fITlmvAyan2hrfq4P9SzVqTXwWw63C8bHDDy+
4Mz5mAMjWw8hBuahBDLBJPYz5+ul+LbhEZlqoq5wjUtbW91jBT5Kc+r99L2qeSXq3CPhdjo89U01
e1mnd/rMiuNr04aoO5mc4WsQkxqwQsG2vM5XhGn7LwiQEYeHOgsqKxdwnwbv4G5XfxyH9ao/rewq
vBPvaPAqmUgS5UpnyznCSAPgg+8nvdJl2vszBqVvURuwoDpbhGopTv8JmWAAZQnQium3D207gLah
pqXF3HjORMzpkVgGLvT5u2xwjQxvhOm6LF4OX/ApwhITfIup6FhjLa7xOFFxUbj1qQQHBk73e/49
WLd0SiPnw595h3tlv6VKkMIyK8bX4/VfIiznUw9qkhJz53KWPJcvzX78fbRouw2lqYLXLPzLt1Hs
uzXbDslRfmSOrE8YvZxZzkfUINDhq1lDs+036pSgXAqOayg5wAHAfNSu9kBm3goDEl6YYBuJCZQQ
YeIZnIElAi6xuzZDLoO7uyuj1ke3SaXWA77o4su6TSCB0eBx9dLy0Htpy45EXKMndrNYoGbndrZ+
4uVDxBn4ilCXigGsRihZi+oDoA/2KPIguukhEV1bCBcFXzd0AY0C88SkfXr1Tlid+/IMil2qYPP5
NIan0aaDyc9sdXVZP5J8LnF8xxI2gjUqFfvMwU0n0N/gsU6REw6nNZYlfBaBNgrg9O2cd4PVdSIz
F3kEv9lPitQMJ07ATKbfV7PVCE11+kPYe7DLOhceOwOyNmz+iiMs9I87BIZxqT/gzt3nb1eyqNtB
kV4Bfc8aHnMxB6kH4+GahqRdRRKH9tWjj2W06+RBgxaVAhkQ2cvHEtgCoxag3qx3IZqQbdNnNpTR
xDOeNpugPJ135Zsj9UZ02TXS4N4ju+hD2Eokt84t6SQFKnkFW/cdNfYgey7wCvouMCbMauc3+Xyd
NniqJAr9facMrKNqRmlBMMeq2n3thlNbi/RIqB8A5yDUthBuQjmxPQCIQ99iyKyjYRXKaLosepBB
xrGHAsmEIGmbZuqF9J0FkxnQamWKXAUBLDryfyKNjFTzZWucmI6dtHVrIP6kU4Gv1AaLvia0ZWnh
ZtngiBaO5EVWADW7MaJh8/Q10riIFFd6KyOVD4iPYEYSBO3kPUeePTGql60D6vAH2r3OjWMGu6ho
/mmnIPbSKedIHI66OZ12lTmdKbbC8MjCAsKbzS42vhcXrNjdbd8iB68NoTeacBTKkcdVYbzvTLmg
6o+M6j2m5IuWcjpxFR9Leh/ZGtp+GZLwC8nYBQgfo4iLlQVXeHhm8NpkqG9MIK/on9JOYe6/yMN4
XS+EJE0fC7DSDKrktgpShB6rxrZQXxlCyUbSIxxyIdDOwnT8S0LLMhGz4SMQAf7CQrzNHjO0feB+
KOLMNyqwTIJfzcXveQPfsrLhcp6HTQ53cORlVEVWiifA+DpB7WitDodma5jhouchNf5Ah5gIEk3Y
4+aZ9Do35Q7IJcGiOA7QUAhNJ19uGI41w1otPJTsEjl/vBPmlReQaITmYWoGu926Zd9AcgG2V9Cz
wAKbn77GR6gxdvOnQElGxnl93nOxlsacsQceGggm4p0nng4zSdeCMRx6JqewjZ4BIR46fS9EuluD
rxKxaX8Q2G6NubrbiYK6rbyP6rRQLeO5EJEDZKUHwMW94LmfGEymsD/4631BbB9SvtA4Zp4+YtGi
RbCAAdDIwwzxuPVNKGNI017WQnLpvyFLQxm6mguhm778ogfgGHNx5PdoyDSXEKPH3dwvo21WGEsM
RbSnzUVgtvDk7SWMeLY6ZlOzF+4w0IwD9F5XLYwRHVEo4703F1p9QaYYgTvAqIlGydCguTiP3Agb
9dX6ZfCW6aU92GdPPkJ6d9OMqSxpplP8Q/QJ/BCPUZWfxz8mZyboA88GctYYD14MG8/O8CMzTjw2
Q+Z4JAlQO5J6AI/6SQ4YNs4Lb5dlnkfS5/TE53/tnvA8D/VihM+acDt1B6Fx1GLGlT1jSbkWe6an
SMgxeSymZ3hjtMxRsUUQrhMdiwYuNSRtHFKoNTDmuP9d4R7ynwZSRMc2PjRvyXaJiDUu4hhjBthw
WRBT4CFH1cdL9sma1b+L86lN3ZKlaX9qpQKaMuZiF+LVQMefkbhLJtGYbxCnlADzVNPiS8996nlj
gaq8AU+CnmosVnQq/hhPi8OhMBF+k2s5SgecX4AP2P42vn64s1CK+QkxbinByfHQTKFhhz8HCRc0
1xiM+Hp2cAKy14Zz3Wz/qNmTDDOJqIZSXKDqZJEGHpAdv1WIHKslZ9dlZHinMlNutConvizON0zg
2pRFrmU5zESyj5zV20nDtB7HMQLRy2ypkGQc/PoQ6TszQssLK5CyOZg/MyQBrIenZdrRC6sCGy+H
GAcVoa/FtfO6iOLR3uZx3jDwTAqQDhswMoeeT0x4pnjv4OczJ9BlaBmujQmMFxvuKBLniI1KlIcX
Faw8SXXfMyU2LjiCDXuaHSgsy5aCrzWZ1MaRqAgMPP65TTEr9csW9xiCrBi2sMrbxLSFRRoTGbwr
sVaaGpcIyL7UKZmiAONAHGwVNimygTgycNPpkThOFAqB4AyO/4pwSxhl11pQ0QlU9KhwDWwTZLts
J0N0ns4binskkkshqLynNWd8v/JY6CStqKmwk+nLxALEdxjIWBHfg5/q4Buhv50vpOMYoXv+wIzW
H0JJdgRk8yYW7WPm2AKit9LFjyFaFAD7bKmgzAd91zhMjygPK0Ojjz08Zu0bSiosnuvPzOP3ieFO
8sOnYoueAKcDj6wagh/eIZMn+PBn8wP/o4kwU921XOpCxihuUsR0NphnD6HcCJjDIKiUpiL9TLsd
ffYZvmBcfw3lbE0Ev3UwvYkkK2JZJMhDzMHh/GOvC8PlfgIkaDj8kKzh/8NHfVol9MebIF6nF1zF
mPWjps/DH0fA2/z8ki/ajz3uexzDKimkOwJULBW0gNz3gMsvw8jxHsrT2/iDDjAkBKfG1rWHa+c9
FNMOambGvGIYBJYwvsGJmLbAcestiOXDILYeii9GwSOG/Xc8BM1fOrS+CIcnKjZE2CQsCftcX5i8
ex/YyN2SJDQnzzrMpPvCP5OgzJ7JgCwSgSkqQ/MjbHs4E3l88R+rAvPj3qIPI5ltJh1ytOjxZ1FM
QaF7WG/ApLnMuK2+PQxpmRIN8HOBDBfeHawQT19bJrVBA7sEs4bGB4naJjSEGYppjQhTT+mUTDLQ
rs4IzylCNoBpiRdY67Ea15CI/BuWzT978jBvjPHvoZKh0GGEkzB7aX2WFfZjFPrM79zGWTN0GZpX
dABOfF/AzMBq/XYcTQbCn/UVMgnvh4rnFlAPDEJSvdpD1cNQiJTjf6ogsnjoIBgiR/PKo8TJ8Cl1
/tE8xDATYZYPS5G+jRLdjIfeCGrkmetIMDpRrYUtFgIRiVkZSApFHqXjvAzlGRXi6vs1lU1jZvEN
hSjbEaCEZ8U+mL7wH+sWhuykZtzMbvIht9TUQVG75jtn/QiOgmgQxTDkBt+2AJmaPApzKXD8ipmo
7G93mDFOoSfu0c7Mn0JD1U5uwvFFiGiYoNj3YOfW3pCO9GP20t3Nh3QAvPGxuSfGDO8KD0bExSLk
7Q1uzd+nrwliJYLSbgJyM1Q+ljOUAJsnklAGpApjaT+4zciMNX5/TI9hXIhEUU3YQREhlOxpvvwG
wosUVqivROMtfS2dD8T8G62nYE/Fk9+0spasA1P1gUoOgtCK/GGsWber6aH1ErWeeJ0S0Shq8JwI
G4EaLim0u+1mcY3PDyJU3sZBThZchJvRElK59wBTawxOikFA571ECmxfALuwU0Di8HWF3mfk9jhO
vzjQ8rMC5IH84jdNGSQQhjBPezt+LsqFZD4AXxY/4qYZ9axG5kk1r0xa2hCJIqIcZkCwKV5jsVr6
fbNmgZ2qU2Uf4OXYayab8AiFccsZ0Spq0kmfJ+APXceniPtbGz+YqcBtjh9/vPmXTSwGejOgtTsc
NoaNdg/N5jUdxkjNutVl0dpDs52rjoZRJvCe8JOvFg1rFumUDTFDELuA1FgTOwF2CzJDiRNOb0xa
L8A62KTD5H5Md8QziCmvtnnFFFmwdt7Ma2vHxEXuQ92Io6QNPFozOm+8C18ILZ26vruPsEMsgFId
meYdBh6HpsnRDHsivCBlmQ7c66KP3cwCeR44MNU84jzRl2Q9+F43B4wbrxFMNyGewHLnv7CDZqMB
ABPyHXqX08B8RmJyqaX0xembV0Vm8kg8L85Q3YSitjfrKDL+nrkTRMi5vod61/ea/e/BjwAZoxqN
Kjg9nLT3neBzkUvkKbG6psUCb062lAMDWOget8N8kAp+EwO6Zc4qQFBkaVQz/ZTUW2wlg+Sxk9wr
aZ0QBM/ARpclhJ3chTPn5zaOhw2ScEaalItQx1yNEHY1RUIBuwlW7MPntmxgDj7hR7HCmUgzV3A/
NDf2bw2Jy1ZSxQVCoeAlFQwfg76YQ+SA6jq/gF3CclNCeIeocxQY+S6ha9iNwGuu5zl8B0R7zKk1
2BA9TwrKXY0pGEAR+kG4WN5wfNoVO8n6nT4nAV8XlIuASyxkhF/NH/9GeXEj+RExVkbZPlYYE53J
kO7D8WQYh0KBDXJPhHKpP/1NhnNlI5P76w7nknuJZUx2fQzlZad7W73VQDGLw/1t3XNbXj12NSRM
Spm7A8ikZz89GBx60f34tBRCXwQcZfeCa9CGfBFDWtnwiU4+nxHgk9Al/w63P3nNuNulVxEMASgD
wXn/W2cqzHj6z0kZjqYQqzyFqwOrjKuXC8nkgyu4/BucmADxal9w0ATTm8EE3Dm4Kk9T7YC5n+B2
EXLtcPkFDUeEkrLKiNT2hw5tCAiE847e2Gs+AhJesPlEJcFc7whYPsJbyKhm0pJkO9BQgRuOOoO+
3bn7vaSPnG5/9xUUIHeokuGoNBYLrsLwQTWgc6oL3fPVeYBd9RMIJyFZwVRrrYuRM5vFpIghjU/Z
XVeX8JXd0k9WHM5hk+IZrXL9v6zW/UXP3RtK/qrbN7Tx2KRGQ1fawEiGZg1HLVnc3VoxaEcvmTbp
1uc/zX9APRSCHKA+uPS9yWgqBgcSaR6N+0hb9Al/g5Aoa1zhuuw3e8SDVbeqIwV2ZumeN9zFA9JF
eyKtlyBGt7NeVIjTt3/GbxcZUp9ZxQDOmN2ICIGaFBKor+BR4QfrQ7yfbR13cpLR9D38RsFI0uMK
Sj8AUgqC+NtfQGMv0WtFU6BsANRgWvcBQ7ok92v8alafFU1Ha/WRCTHLBSrpDtW0YD1PqoH7bC0o
RRIj5PjR9y8L5e08IYy/SA+s1wC+g+wumxJaKbofvb/IFRv6vbTh8Kq+Xld6bMVCHhjWaz+gFdHB
8dS+atRAwCSe/sfSeS2rim1h+ImsMoDhlpwlKKg3li5FEDGhojx9f3NXV1ed3uecvYIwwxj/+ENG
R0HH1UFrZYYIp4z7boH32xXWD+IQya3u1nCPcRUV0xImY6ODNxUQkS40F6sxhryTLSAJFgXYDnDi
lkknKdN9A2ZxRFbjyjP1evyQFWE3VjfffoEC6j0D1ufH/k0wcCdgnn5CnUBTBPjZamBSp/kkPI/V
S3T3mbJkL8j/DcpF3ivsYM6R5WkOPYxT5D3T5FIDnwOVfOxhUeHhMdW7eeHdz3pJi3WCakA4OB+R
n8iFNAivMDcEz1iG+XV4mbwW+wc2xAdihPCEpILEOgECRfZ31WGeQ72Gt8GgLkg42VYoCoijmE/s
if3UPityxvlYzIwPY5A+Jma/qM0a50Z1fXEuzOdkfcCycCDSk89JhN3T6CgJKTn4kRNdwgiZ2JyP
AYO+N9E5ztz738951BrBypgrKAPAflB3rqXl1bxhEsS0ShBzXzgZgNC3nAUQzLCI4G5jizN09p/L
io6ZNRp8uWTEdFjQn0Hn0IXg/OVM2UVXRtnv5BOMOXUWX1iUUMCOCIomU+3+InjJHOymLi0NE7kG
E1Gy0tAa2cXIHhAoEk54W1h+9ElrHgVY7Y4hZ3XIy35Al6dwVuvTecG9/DOgtxHVNsWldaYOdmQ7
3J1uh7YK3gdLcz5i8DHzZ1Dl2cmcXLc517803N/5zjxJtk3en9kNcTgMWiBmAS4QcQshGt3PlLiI
rUWKlvl1tglkiOHqOdH6q2L3myEJHK7KEMXEXST/WB1S5eP5OFp/UL2Eb4eMG70rtRtSZWc2l0zp
ogFuS2B+jfLixmSKCLcLsMcXe3GPLsRqk7MljAl46oKqk81g/jOhsEYPpucMrxCSj5DwIXkb7yV4
sVoTQjDcri4WAyANP7ZL3OA/AJEU8o4PnYJ2rVpdiWvwenkL0eDOZfuwKBp/cbcu/GnAVQq2rrCX
ruZgDfP0NNRE8watC/yDyE9b1K3DDKiTOSkgA1Q7jWEuvBiKmZ7XRt+T9uakB+XXMYygyV0/YA46
zKW3Kx6nXKrcDp14oAgRoDizphgYNC6mDyt8DfMJ3ORLxGjJBndCXEeo7TYXCiPeEiQA7+dszYnx
ju5ICtH59oxvyLlpkJJOSo+CqcaXiPF/WiG+yJ6aTdBPv/iMfohbJ+0O6GsAG5s1idKCkTfx7YQI
feE43jVYG5YwTWkxmp+48CU5geciGAEgUSMfMrrPB4jGiCSqgqYxhLzjaUMUL6/awPsmI28I9kKT
uHrDryx0TLNT1JfOWJeu1vvHEE0OLz7DJ5jJPU64V/Rdgtcf0A0jvO1CYHnCQNBxnl2SBzk+vC+y
FQFaD4hq1t77fia5cBpoljp8jzoYD5G0540ZX2MqrEenfQvOvDJez+/8Erjo5N1f99dyJtfiW3O7
hrP0Nr9AsitIvG7101Ub70YGw6o33CdMSr8akRRZa356fv1QzzRThUpqSFXrnNzocIZnqwqQ4HxU
2WDKTDPAZJO26c3BisSehHeyyN6GrAnAfKK/WrUFf3lRlwgnmRvMbmC9L6iezZ8fANxlcB8FP9mR
mYD3LNbUT/JlWKAMgh4mBJhxwBlT8jp5tei5BjsKhQ6eaxlOAMbaxZb0csL1xCh3dNbrTrhGnI/M
k6Dqc/DiMzl5WlcPaEwMZiC6oG/Z1gbAxGWswgmuWbwSz3nqdvjsfM0xZKAOmjKs4N8CYYc+pm6k
zCB8xhgvkD0haqSDQky9pm9qUMAm0AT1oeAHgd7FSzR9QBZWkF3cwaa0IaEhweO1aqcdDjGYOTpb
EuHj606UWvAu4rMJJPGE69sjnrchKfEV3NbXSMzib4ux8WMKP0UHihMfU0VrELXzMU4JsLS3tPOC
U9hjOAztuycOjZHeOd8Y7/joA7GxoqbGjRKy7G2HwyeYK30qaEx/8dp0x+9Gsi5CBXN20Nih8WCa
RUfBPzQlPS+HxuoIsuDXr5NuyE4V/MExzSCiC7oomAwBzT9WyoLxJ9Yw88cDw/QGKUINf/cUtquP
TvmP4GuiIxjBW0dQUhmmJeKHbGM4sTJsEKhL8Bm4ZKnOPRYZZQZyB14hIM57PhNHrTGIcf53ZtCE
IfytC7edI4Ox6QrBuJ9H+mtOLiRxC0lSm4Oc/5jfwc25OOIIWvZIr+T8HE6UZWvMojJ8rEcjFNOy
fVF3lwA9d6nfkuiHKJm2+bEgQRCS5cViYMeYBnFQOljCyYNmiarSk/adz2wVDf/Lr4w3B4IYBhc6
TQt/bGFsYjWjP4M6vNnbOVYt0Lwpoh2qW5ybBDlzx5zO/yyLj8YXvsSsvb8/R7D3URuZY5YU4eSc
skjz5xCuhIB1sivXFUwApwgwa1BtJGQ1gx/8gwAfWKZ4QTmzUuVivMAXB+C0KkrUdi+54EcYKqM4
FfFHwnGJudNhYp+PkN0A5CaYTxGmxjuCFIBRYx9DyKgCEoYbo4oRKlTcHij7yKTq/Srn5OkOEwRB
0NIfytY960+4iXdhpLUGKaAP1to/grsh9T/W3yXWR/3fYatzPJBPRTkoirjnsU5wvhjuIWr94DyW
BqTVu3+bP0mvMgGoqs3tpo6y31R/HL+Q7iEFgibtqyMNeIvwAfnHE2mK5P4aJpbFUXw5PKdGfSP1
g5+XsYC9DwrtBwC7gA6G0Zv0nJp4DHWSDfEc3VA2cbxjBUjfyGgTHe0Ffju8rfHHEJiGUtJKoAM4
Rn323hCF5wSx78PCfnU10CZWfRS+sFKMrnqKwPCjVZyLbT7kkBwgCa/SfuT2jNueZTzQ6kzYRd3/
ygQhzx62HLLSI25kK2owBAsUZswkT1oplKUj5uGXSKiBJlQC+rgzEJ2oJSUYI1lX2kPJsfFDEKfK
X8MQAKx8ogaSVf9hNTUfWjiuEuHWBfRC4DV7CeTBunBkwergVoUeyPfkL8lMrU/oZ82qVoGHH9Aa
4MMtqznnOYhXdj8KzY0yeuploQ5JDEWisn9zUyINcCj0AAICHg90UEHSlJdfwIF20SSYRVD2MJyf
rCnTAiQpMQ0LxEGhMYQUq6HKRvMBAgVg1GeXUywLDwc4BnCjx/i/F0ymqJGDG9P/Q6UzKYa4VIL/
lqspNxxtMTTf/duZbu7R5ACdD0LPj/EMUewlvSytiFBOQz1xvjvAbGaNE+71mRc9AB4hMjD1ZMcG
TgVvEsULYwxi51j0Y/jmSCxNwE7ykOm/1S1GHDvE79bt2CwLZqjCRWuwbBcP44NJ2dtiaPfX00PB
qPyop2VlZs1Cgm0DAeAvP2Aht9jgFeniRMftcNKEHUMZjB1KW+dlD3UYo/hiwHmhSMB9CbHp0Ir6
WwaMW5c+4+UXfs/9YEXItH+WX/Qhaa8DVpfe0cjDf62NNZudssIfRf0/aQHRsIcCGVgUUvwL3l6p
DqmhkaytuV9IXTvUHg5GgvDiFyZHy4kXUezFkQwvgnfUz4R+7pzOfOz6aah62HXDCTCGi6s1MpHh
LJh0ZGj23SbpNmLXwZrCE2yGsyRiboJd+YCoUZGkoTKlkCdZfVFnJRzbEWDqWcl2Qh1+9vGLwJRG
JDTrrIYRhodTV1j3VHDTbsYWy6lx9p2zc85wErAGQ18n+D0YvCyZrqtQcNIvZ9InkLA6xaAMPkSC
duUf5EsYO64a6jU6GWNouEg9J0soe9YFpx4TLmQyS9/7Bz0dGpL4tJ8+1WnQO8w8WKEgx41xFnm2
6pgjWBgFD4C30Igz3iCw9c6v2s+gMoPtPPQGk6aOqqVVr3/o2JTSGqKph6ljXpzRVR0w9cb3mjM2
vtHhsQehoZXeCWE2KhoS9HAq4G7rw9gq9CEsTppAgw5cYcRpA//RGi53dLg+5QYoMlmK7PwDxPjo
IthFZSzCNb9ag0vIJ+vrE2FkMpuX8WchORVnwGLL4qIkgKWJmtt+IKj6+sOeSmV/j2CPwf3HKgZQ
ypbojUv9Ep6CKq0BM8r56KtUf3dMOOr5FuRUxkJzZr1TmQqbI0dLb4x4x1w9MP/132IGqWbgM+1u
vBGSghZIrfEYtqqf480AmEODCEe8Q1cnGLwFEA5WSFX60C3UAwbPQfg+ooMJx1h8g1dSpqU135Ev
eYMkCWP+MisTwFLQqmJDt+A09sQsibco3L5L5QGPvmddbYgd3N564TU5f6BghVOMV8DFu9rjvOcm
3E6MBjDo1v8ZOEcvntEX/gnOAVGNoSTIN+QPEKDTnlWh9MYaSYH4nrxMLvB5ATLOaWXefvoT/hRy
AOcRk0HjNj4zvE59eR8Mvg882EH4BC8mH8cgJZeJ2fzlldbULHcU3C4GmrQ1b/1Fkt4vpO2LMZac
k3ZHHimBWBqBRg8LmwNvhPsLsJpW67CFgjuRAtuo70zmRPJonYs/OgYnUvQBHKSdi65/ki9t0BhC
CBhGQDEgHs+3PSKOD53TFfeuOgUHa+JXsk0xO8ETRpLXb3K/ALuphbggGQoioAV2w4/hOyQKWWmp
hyqIS1NlBpMboYpAWXmlHSFGX3MLSA8/i++5hQV/iuHGQ8WkXDD5PjBtLcztVid1yokETNniqw0f
nlsPLZuSFospOLjhdkSqT1fIKka7O5jtApoui5c79QLsiN8kczLBE+QYJyqKd/Hs4GQy2NNeMVQa
8xmumP+ZUIse89EMvcYr/VASHbgLOvXHKJrQBllraUIlfAZrZhDmB35jHQ6sihIBfHTGdwIuJap1
YANorcitgFZMAfdb9JwS2gNZXs6rUZIbdtVpuwBz/NQOoADr28xP1NeNsMw8+zdI4zuWAEaYJwNC
f49OfZgRF4QJHMSBCSopilzaCqGM0yjrQYNobayZsjpd6J1XEjDl1QArYdM+qQixWyPvLRR4XYkT
sbyklm0xumnTrwGP/n3oOVNj2Ajw9eeAZvuTv1bFh5KZyJu+5n4s/H+ENH4OLhIq5ec2lg+fNaeb
jC8HKF/JBze0XzYLmTYJJIQpFHInh9J2CJaG4yDU1d98JJM7ghKcK44I4rdm1JtTdHkxypOxZhVz
o685MYWzA81LnAMkbGBtU1igEvnGsi5jyVfgXYXL+JLR5XZdm+T7LCYgDcsiYcDM5FRETLCAwv4L
dSesbxwEeuYkhS5rVqsX/hPrr4o+jv1AL0Ecy1aT9JnxmT95sqyGSicO23iuz+vK+iQTjN7hq1dM
qGSA+R+FidCHrkcml5B0pJokuoqUq4qsXyIxFczEMZU14Bphk8AiRtESwsDeMf7DqlYdwSh3OcR0
+2EeTy2fEpDO2tHCAyF4W3hgINxwWIVipI8Mh33yQsnOLIbptdcF332JjuzuDPAuTr8pZKEuve7+
GL7jEThdyIbk9HVZABfHt3aOaW4gvvIK53eftAKXpnk1xpakTzdoNgQ13vcft/Kv+M4F1BY4b0Jw
lZRsq3AJNjrif0X4Dh5+Fj/wzHVYh5xhVGEQGd/YfdvZN/geJXje0Nx6uK4NtCHIyMMEoYUazrgJ
wKxwJLu1t7oUnDRwmjXxEQdEO7bb6s8QMrqKT4AYzVECIjLF3IZra3FWT0FhMzpjeqXIxoy6DV7L
B8mWqOmk/IvTKIocKEmSuOXxmxUahL5+6OZfum5EKVo/6Jt37wvjJRf6FRlEssPBBluV+SykgUOK
IXR4jCmtDrTT7ocNpenh6U7DGfkacBjInsWNMl5XXBfGK4DSTCiHMbBQCS4+8Jcbu9UeXqm/wh+8
dPx4EB7x8k/GMxaPcYpYemvhBuUMV2JZlnpBPFwx79wZDBHCNrEAEhcJKpwBwr6mAuMmaB0TBOO5
e4G0GbUlpjsnJv+QEbJzgujBfnxQ7PIkCH+DsH4r3C80SeLEaZV7lN7uA02pUIB38d3d2uPFltv1
E3THPl6rNN0GQPboZFA7E5R7WzBMKcBbNNl6VwRlCRi00Srm+6eI6M0zKwGnCvXOyH+8YGr/wI+F
DthOuRF9ujEQFdwJY5Bnlx5vxRZxBwFz9YMos9aUsso0JZVeYix0t4RxboPv5IhTrab4nwbidOPJ
8rRFmyq500Do32XTwzuVtKWvBcCsiM+H1998YDarv4l63g2oLLOKqMa7jjIZcb1s4r4rBEIA9QZz
HqjoGHCoj6jhdKiE1Q1KMn7kG5BSsvpoQMbmLz2gt4YlsocJfrztBc24nb9LRVqU9tlCrhfjutIH
q2m8wuXEI6qPBlKcsVzzrNCT9sWqM6YrAqQVfx/MZWpfOBrtu8X1cLPps8PB7meXhkAHxpYu807n
4znvEqDyfrwesd5AD6ndjPBl1X6RMx82EJxytnNqIpKAvK/C61gziqCxTD5EGo2pBfo+TTvAcEeg
YE84KYRbrEExwMVueesLbA5V6Mfnq05zIkWpVBq0DEz1O+MWTPFupMDCdlufkRbLjJIcIXUaEUmd
NrsTHxBLr53sNIeXfxjZgIU4wnbGpFQPQln5szFRY4KhZ+RfYjSFkJERBYUTXB2tgRJg3Znr/kIs
AWiCMDtUOuHiV/8r/aSodGfc50/uUdKBgSMxNmJnlXBHXjv+jYqr8Gs89oHO4HZgQqcii1K7Qv3j
4OO7k83gIDNOkQDhdCm8LRB9GjS46BjgQ8NGtvC3naOkpIKuU2ZfFzt9mj2cuyPntKo1Ycnj9pEv
INGn+G7zk1W5IwDdk/vbDQzcBA3O4p4lqPRX+1An4Kp9jdwdESj+2WHOVa9rIVFsLFkbmylqnCO1
ZHYRfRF3FQNT4DhgUXQxknldzHGaEJEKdEQPfeqesv4O43Ja0xMH+QyHuxeCDUSJIGwUh4B7B/Gr
nSFZ/PCTqYZA2VtWDKq4BLNEE+UrjXJLdQWoHm7jYtN/wAu5npSsuqnP/c1rsV53YCYySClIi5gc
apkTSHZOFCCLN4UA+KqaX2mW39aUqaCI88UIDxwSKQmzJKY0PFFaMhSlACgsfL7ElqEdcYJhxkpd
Fz6XXx/XVKQ++Chyofxj1wjTJkEpkWDne/0wnhmQBXj1Eh5/SOl29NywRDy4SGhwgCW0Gqfqvitu
I35aPcBjYCY8KwRihyhyBJxPqIOgzQyRJ5x9qNacM87bRbFAi/kkb46Thu3wh2s6pp4Rxk2xsKaG
Fu916IxS0J0TVdTgEDWQLdDWQMOwv0zhbxZ1CFZkYYfP1KKzK7zh5X+TdAj1+dkmwx15FP2JUA/j
rWz99BdgbPSgAH0afK16ogkR4H7aOtsromPBSC+BZ5fb5BJQbETCZ+dtTRQpf1BdiyEKMSa/LJIp
LoY7Zgm6YCxNIKYBtiG8Xk3zE3sjwuArQi6DMZU28ng4jMvwdZt/zSaRsqH7wkXJZrLDZO1htTic
NsSBiV4RcQGTPczRt0hk6vk0wxnHYqMCqL1Mtugg/QHKfuI75pCC6CtmyzJ8ii9d4RbtPu/ZLJbc
2LgmEi0EiImm8WL2MSXn5QnIm3oSJ0IsHMOrUW4aTM3FI2Nghz0c7qnhMJjSrfMT/RcmMz24tzN8
la5/SXbjfOHuQWu1ZE42W8sIeU+K//ahmWGAwcem1wUDQHCQFlcGK2kLLajC5+gBDsW9dqizwWKA
YVQEY+jf4qGkuh9SLMGdNkNZqQ2h+KR1TGJpVFF0ze/Jdk2NK7DNgXJdTFannIUH8hryQKEw8czy
q7+NKxA6o3XG5jtomYSZ+K8hxFm3iPp2LyV7CNM+2FDukLZAkLUL3DKf+DffY3xYVYbneKuosoQz
JJ6A2nbPzn4k1B+k4Rw+iDNk421K6WdBdhFnIAuSo4qxkfEptf6VefsNu+Tqb5o9kuG+Bp9HnAQg
MEuGzs0azS/eWV0WwpgZsT5EmZNSaJmQ8wl9VM1Ej9NY2BlhTu4CuDHun1GJAb8CAAFETkL6dgxS
CVe700Y+6RFBnjGIa5RiJUNqAN2kPVgi7zbITAIZXnWbx7yGjSQUT4gJNL81eSMP2CjKAbXAB/M/
UEz+9tYcw8W2boyGdI5YrhjIZi/ALHGut+nUxH4vjG5zRvP0OSjHdXn1sivSQUdaP7/+oY4zGuZH
CCq0BDYIHg5fk2Gu2JkYXYN27QPz77jGYcKkPWLJ7lla9vkgqb1Cv6xFwQVAn0qwqEKJVLO+M3WG
8atHagFWPVSrjODQ5hdrLhzKIoTjNko7exg3GQzTsNYkCt4tbw5VvRhz9sDNvtyPrHHk0YcmHyDv
5BxGrni1X4SKF55oYTRaUO5vDAnSKVVpKNPSItb/JzFFu6R8Ng3RA9PVS8cIxy2olk5h4c4wpCo1
RxQTM1GLIFbUIrzksFjt/Lt5WVbKhH8igOYBK+6pZE/ra10YoX2V0hfukT9DTgsrByo0+SpcFFm2
8LBb2CX84mRnLLijDcZZBEX2cUD6GKd4SocKr8y6AZCtTxrdfcp4EBQT11oWBh9NeGcaP/NiM+Y8
uefwbA+j3rzpxH3AOXr5oCWmDRHUJ3WMJXV4Eq32b6K6Mwu1J1OxBZsZ6BqcVophVbKfTozCrwSN
zNTzS/uBMjbmr29IdnXWbmd9i/5Kve7riQ4WmHcch1AhWy4O+K9Xt+NCHAoenj7dy9gEdtFvRd+r
4ErCLF1QizGhquxJJEcQCsOe403iE/wtRpn4QKjlUmLMgF+J+sIqnjZSJHTwbYDO9GIJajoPJvoa
IRkAGGiuLThc+PS/cIPh8KFqYM9DThYSykWDixhXlzgASuOlEmdg4OKGFUJr3o2fjhWx/08Uj5J+
4Ivx1lDh8MN7AGHi46VASCw3gLa3/csA0VMw7XAfpsQqnCTdHMoLRkN0C607CgsYEUuhbPxoE9QW
sIxUjBUokYYg8oqcQITG2GLMr9FkfbcDV4IVqF6xruYEom7AbCo5Q0/pzPNYm4bo6FiHrdXsW/e1
eaHIFOwPgouQkzBMhrlGGHhDXa1QXTIAxJao5Ej5B9Qaj+yu4vA0MuFjBgBQ912P6JaHgZkfwg3R
bYMLGaU6CnAcpg7Gwn1BY2csn/o5A65dVd7TerlCUt758LuVBqoNNXhHTf4hm4yOgAPs7rww19Kn
OtYBxg6zGDeb0im+zHNUD7GlmjKy+wKiMVfD7BcnGoSl/wihEOGEfJnpgclYi7X8y6mqdOoHfnET
10ZUbalgRxwqbG4E9IfRgoZPKNSEklIXU2q9JwrePfMdhG8nklSEURRxqNoFaEBsrBfA1QfAFOJM
T8xihZsWC4oLv2SOPjNfQeH2nIKqipsCcjaOlE8DBpxEYfnmF4VziTiaGSIVwsyYQrC2qS54YzzO
kieKgyo8d1TqvEXnDItUf3HwMdmNKbZapljW2eUnwbmBloEDYDUXYyhIJ1hl9Rc/D1v30fq86XkV
exY3C2bf+KuaxJZq0z/hYy9KFtYN1ga9uRS42mqwqpV0xuJ9mg5rO9A/0e6zI+MZRUaYc13lKKpI
NnV9gzS4jU/ilJZeq5Big0Sokxalwv6YSoLx8mZbY0Ha2DNzXZYxIh3GzcKXAHG6iJ+88tae5rJF
/SG8y15okhGtQoECndNLGPfCnn+mjUYKkrhs5BPipTsAC9uX4uTADIBPcd/ChAwuHIwRg2KHCbTw
iVG8oxx/lOOWYEviQ/PWOpBSKbAmfnlW4gVrGsaCip6dELwqHgtoTYQ019WZCaSQM1Pb2iuUsUJE
tkrdHJRegcnzVKkmczgAkaUS4Eug6ExfcGvb9BbGWgVyYLCdUAPtAsQlnJiu9TJ6qKA4AlTXfWkr
BneIYi7O1sVaszSiOxbJkMGigWAPMd5db611sEyIZaL8UBk1Ev69fC6T5dTgk1BVUufi2EfGzNWZ
heRqIX4Xv9RZXwovNuR+XwV8EIRwn+fwZHU18+KFCMENURHpmMkjeirHwkWCscuX5114kJp0PuKD
fAYriQRnoVLczlgR36pFdzMhFTE/kKN5wFYGPQvGzomLZJjbmIVq1CVjGDFSgw7UMT/oQrSQAHsx
14CMbW9xMyBhQJO4U4N2ygEc4OW0MOF4f4crvn+LSzbWyCaf6fGWUUgXmDGpGE59JM/E/gJ+8P9h
0a3AjQ/j+IEUG9syu8TjTDJ0b6YikLn5pEiGjYEaRwAtntcMtMw7hShH/uDde9mkUv7Cyjz+eSZK
sECItjpELMM5bHJ913Drz0ljWfIHXguPMHF2um6OPYUg4w9IQzNnwDiozI/QvmmixWCkjg/AleHM
OzvA3f0p1yPLRORkyWoCy52kLP7czpFOEtKGhBCNPnNDPUERxb9ZUBNypi2BtSWUdPD3na/qDUxe
05rhGEWJ2/liTHg2sBdhgCKhPTffmyfBeVgAkOOgJrTtPzR4MFxtkdkbWXnNaidwTrNGir+6LFq9
RSr3jIFBXDxQGCa0hZIgNzuwgb/aBojC5TXzoZl0jISwkOY8chIyO9gF25wZBruUHL9dvfhpj3CA
K1w716jc+vrG91eUTUpEhq8zLIkIpbpxLC0F3JOc1Yo47sgiS/Dp7MAcmNFw7Dnw8Aa7WcrOqaiw
nb6ZukKjOVIOvu9LujEwNq4wJlL4X5PkyuFuFVFSawmESNEePx5mNAlZgk8/b/pKtFWtnLs0b0mP
DcqjBB9gqxVJzDiFobj+dbm75Pg4UcsQQpm4mAbxi8YCsAitAeEMjLjYtj+yQLjmIgp+jF5FqF19
OKFTt5PZGnMJM3F0uvoB0eAMc3AB1k/rqy6XVkKaHQ/07jApaKGUAE6FJ/tPh5/fzF/ILSow2jaZ
ziwoUAC+QVktEQxo4JBv22kThw3LcXjkWBdzINgb74UeyFBmSPnoUZIbj9XIvOzC8cLMMhJ4d8g8
ieolc+7QM+iAIzfvaSIKmTO16imhztJxeHaHFpoEF9/FxUXpA2MHfgba9Rr/uPcEnmjj0qpwR0FK
wjab+fZHWfkprlDQQ3PL+SKik8GX/8lxHzan7pQaBKpTklNXRtGhD0EZ6TNQGRbYfl/HG59yhCZv
JQNjTCNCj29AmE8NZgKdLTccCsLFG7GWeZhRNufXZX/PtJTreZ2zasmK/2P6q91FD9sduRUeIeOR
GRoiImYAo6mNe5szRQEGmQsP4E6xb2psvtgu1AvJGPMEGmL9JLT4nx4R9APfsd5PMxceq8wRtJ9p
QR7n8UAh6HLPWaK7nKooVbleIuhKfBpBYa53E2X+DjatvvoY6VtNT8m0r+SJFs28g8s0V400N+1z
mrNGVUc0W3LNr0eOmMbYiq3F+/gssdHYBnnF5SMOCzjJfOQEciTTqYIMTjdh1D+TtSTH91FICCK3
b7rIOX22zZ0NEXFQLAmmJgw1bJL8Z8rzm0iXo3pJqnCiFkbtPBAKPtPp38Apgb/OewLp9eUySVAK
tPaSOTTFugAgYVrFPY314v4cZMcWWHhSvVTrjn/bT1nSh/JauIPYZshEtTUJ6rT/aaBSBqQwThwf
JEmj0kJILHLmRTYn8ZaKm15Xbw4PjjbwUcfJCycR55oeTMy1GhBPZAFiEQZL8hzwkLYc8XVvL7j8
08XagcU21g5T1fW3G1dUPRoLIrEuOm+IgzBTAm5vLs+0wQQJSXRufWmI3AQZN50piOpATyhKh4CK
QYRNCYrq1QXQ2TEapgs8KWVzRv63hkijikREXDG42HDuAJfEYdtzLVZ6O0dri9I5eR7h41rId6mP
YeIFqHhBCWGWuT6BjgibXU3cj1auWaL8Af0Rs4iNlbPCoC1zfXJ1HrgCoac+MXjlAig1lXBUdhwP
iyKNuSpbUASK4oNmgevKSweBu2URlhBBWhKMlYsfFaZ8IPvZBn3+HBORHIofT2tFB64Xzu85pR/H
R4tgbqpKf57+ZNotFGFEAm0GZ5VLlABhvGAchw+Dyzm07ZAY0Kfq/As6PZnDsCNGQLH5izpfriCh
VtmS7ogrgIHLlvcsLiC4Ev+nvXKjgixka/TjFnuFjAxC0Em6lrUoApAaYZJuVuETVi8z1sFdOeT8
7kuVe7cNTR2lvRU9KB8IxU7IpjGo0MoFGmUuAaHU9czuqf7FrwzH6cWIHXUWSuacUrKGLABqxJtX
qakcDOAQzzIbY+YnpsMm7Hb4bE6TvclW+yB9JtWER8QqOqRtBA/iorKwEXlPvvzPljvkpXI2tiy1
yF2tyoBil2UTRWxZjtzossRsO0owKkSmT0GXmdkYCCkqVyDmXI1UTsT/UV7lvHBSjEILoQoZd6sp
Xrn795xRFeSt84iuVNyllLcxxn9QjhZfY/wTB+xI+azxiOB0IO3QngieKB4EqA2FWJFHfFUoT/C7
Ix1p7uRX00qxKvBHBuMyQ6zAPIfDhhbm0C8MFo2AES16Qk4dJiKK9CfxNCl01PgMUQUSVmhSEu3I
pbUKzruE/bsVVgNrlQfFaM7h3noQtO0i1qlUsogkdxlwdFLMsKCx3R0hCLFPzmljK/Fx6/2J05b8
Ywe1gsrdi0tERIoSReCca6wwn3/sGJ0edvdTSXDGhUa7cEQUWIZDONc521ZDnsNq6Itw85LzuKDR
3DhUJKWGoV7CEocXCI2/C3GY7wcSpns9zgbShVawWDkbJ3qK9oxah1Osn1mWdmD/o0Ng/Q7x/D1z
z6Ta6rHj1Y4h7wyNiSkf+xpT+UA3Q3M4Yu5qhJl3tZS4NuMH+Bqlwod5Df1mtYTSqM+eLkFuGKL2
1b8ivbgzNIAsFMLN/i7u8bmPGTCE/5TjV3pXnUqcel0NvFI93rPjMfSUmr3PhiecVYnthm+61Y6j
AKakTrC5tgT4Yzla56WFdlQnhTvz9OC9CNZ9g1h02IzIwN1JPCa3WOzj3wIEd04TpIcml55t/ukK
FjeB4nn0RCo3GU0H73Jq0THZyr1WrtnXYfqj2cfeDk+NgMN+yBxjB4rQLHZrHZAoZqxsUBTD452x
sPsUjfmdN83RhMW1ouprSHOmbVbLnno80vQuQjuuHHKOdY4Bzkz8ybGEGCS4PfAehWEGZ//MGB0l
+jOE9X9kJJcnftvY416idnhV5o9i8a0M44NwPEApT0Y2jgk0jts9S0HHu67AFpibeNdhGKfMP4vN
dfEIKDRXkHQjfg6QLoGiCbZbyhZEmFMKzTmHwZWUYmLp+rjw9JM/Xg5lAFjg0soZ3lDrKYeUnY76
rdU3W2dTxUbligKWk4yD1PABxAzfTaNH1iWCRzPhjBOtGu+KHpa7THfodSzOvpXf6vPzWdmQHYZp
E8f1m2/fo93j6ArgkTBjqUOR3ditD/iBCFWnn4rfnc3sQzFUVjKVA3YMXUUj27oHCgkffNf3m3gD
+cJ1hzjdumem0cjAvGkyFodC4FD1WTJ+kS1PgDuEsXjgETwOXXk9BMjCgoPKpFVXbY5xw5T29US1
lHFGBgGl75OjFrakJgQ+Owom7maJW5OFa4E4aP5mQ+2WppqVgxU3C65gpsdYBC7uDEpGoigURhVU
BBoqW+Z84hflv2iUwGey68k9x3PkYR1EJDyRyuNVoIscoe/8u4KmRF3FPz/ThaMGgkAB4gypE7ar
HQMxnkKy3L09h3tC/ATeyU+ghhFoL1gzFO0DlDpWGLMxMKYvuQxJZrbsZK+wxvC4wZaSHOIspkFU
82NPjqFP4kV8lhnx0LazIuHvwXVUEmlIHcy4VIb/AXPCxT1D5V0sty4fAXMTOpEniyXiZKMmg8jv
0sRQ/K+zxwpaVg2uRviDXuvzm+ICfWhRzsnHkiRS5vtmVSIu8y0tF+/dX6XsJi2aeBELJaHijqyE
tvIbe2ZA3zImnJQqTLj1nJe5RaftHqYNlYKmYtO7ZtfSOYo6c4VlKhWYq1o3TkrxayKSot3WfXBa
nwFQav3rB6E8u9RaqsNoHgeQyTJDInCe0cyvpSCP3ll0GKyRpOf5S1LyAyo0Fq4oTc/HnB6HU0sN
HjY9TMbltwt+9lLNf+xMTqucUSLrlfJfk21uHvF53wpijCmZ7jY3CxK2KBkQpKk2UJ40lSXr6SFn
WawY8HUGmzM275Yg1EG2E5jilYhNzoO3ZcEX7Y5dHugsBnGB67NFQWiCSuL9JYVc4QSneWNdSPpx
7gEHCY8A3WcOKvLG0rPJouTMZYDbLmF+unDVYT83ykbs9Zuy35ztntairjtHg+TN1Y/JhfLeU6yS
DJVYahasWXg80AKjHgq7obryyzT1iwWHA8Up0fW8JcypBtRxMufBdwm6vaPuR+7gTHLSXxTIO949
1R9/yppDKGBtixvN4MP8+22FZwwkDJ1uNqE9SBKu4b+eqdPiJ69Kx9qAzA2x0iPGdf19m2ACPP0Z
d6ZAkEBI1BmqZ+t01rhNeiclDksPJoSK77SWJ2JOxX/wIwOiJ0F4+LFLR7/uqMD5O3SH0IlCPA2p
cHiPJOcRVoZ9irAJhi8HpS5MuzUtA+3JXHgl6ZBqpKm9lgxadjoPRePvIbVkwW/YlgwCtRcKeA+5
MniYiBNPWJH5jSbpBxipUr7TTH+pNZl9WdDAIhcl+uHEv2lxVhO+zx0vNCh8F0+GufShFdahEKJT
0irDCsDVEIezAlsNHzX1cxX1C/4pyc+NIFG6qw8Etq+B2ZKbkuwUzRb/Xqrj+kDc5X8kndeS4lgT
hJ+ICJxA3Mp7CzLcEJjGCI8QID39fmf2Nxsz2900SEdlsrIy1aKYEnWMIe0wSrPU5coJYsOLGDbm
z3cNisgahK+jxkLeRFlMRIgXy6GiJlOaB/sdQp8RmysUp4gQITccQzI2ZidsYbCHg4yNEIFCnYxr
07g7Sl5pN52PIIJWF8aROBYqzb547nsDbyw0j6SUzWUYsepR8OKpvpCbjeRmJ6ba4MED+nT0YvTz
w1kh+cA7wf6sF1G+ZlJK93yv8gYehtH7BQT3XviyZUZmXzLUxSvgRpDXwbMeCj26ijJOLNHzncQU
lnCD5vwRorvFRkJcmZaLPxXbDwe+OBOPPQ5D/9A9i1YVY9JUnEF6uJW7eNSI8IjTYn3zVnGGgBMm
4Cd2e7BJwIqWI67aUf+wq6401DIt9JH9VNsdgIBb/obQFhqyxN1zX6OyvPy9/moOCrmIbSiHVnEf
U87R8HLjSczoSpl7jCao4yFPwqGC0Qn8c0pTemZxe76blAo/ONZ0xMI9lVcmaMuQo4+JE6TWNILZ
+DMdy726ol8UswBRM5Nsmbwr0j81I2IoVwydIu6QxjFaPuFoAbBpC5yES1Wk0P0q0X6Uko1ay/no
GBCOO4bODwi+9GGOyPQxH495976HOuReugN+VuiGwggCLZ2yi8OHAdSLaypSuOyxxeDoD5CsB5Ho
5zFyLM6WAeS+9f2DtfQlgrszVZZwqSlAaAAFYpyRO0DmfA3QVZoDyI/CAmT+zjPDZoJuoMBkEWhb
d7D7zJQO+UWVZ+JTCG7GY8vH9/2esvELrdbd1uwvXRaEoYDG/wAG9IFbXkjYto2M0Lhpv/y1eS7Y
SMc9krnS15FG+pjN7XgEHXlmfpGervYjn8YLg12oEVDcxSRfdA/p1w5ea+Aqr0MWE041VJL9dvVy
Rss7A0csVws8FeaTmgqNQoSqJcUxp4Ph60NqGQNwPhIZEF67WAy7WWL7Oe8LsYPyHBm2w9ZRb3iq
Fuun8f4DPiv4pB403QFzZIrx+gD9bKCqi8UeCSkGDmoQ4LZC4OOhFxGRKtTkxQjVwZMB1nqUVS7L
KCCl8MAL/CWXYU3xf9C5DnT4PeBbNu65ZLErRTzYBySWqVMrUQRQcqY/1GtZYeuW36EOmAFy3EF4
UsofSeCSIZ8Lbyb6o604ajbWAc4c+DphwEClQ88kIj+JUfXeFwpisutLXTTwv4D1GwtMmLMBqiRk
t2Bs2tqHMgQDPEFgjz/+r2OdRs87MzeJz/qZfCegAzc7eplo2XltWsB0//hDMA2dMqoZVrgADah5
rNcS0qC6nj4JeO3PXa9Z8EEetyxZMORKwo+i9fRKlroe6mXJCoiCnWSwlvbk8MM87z1UBpwie/3I
WbSZjeqZTUnzMb4YHvaCisnYuacof2+hhwXyM4T6w/q2eGxVlbugRID7fCkF++K3OOi6RjEcFyJC
dvHHxhf6D6Nu4k+1FI88dYfl9gjstSNYn5x8qGZGj/0CCuQfxLv4SbaoX0oxsLOYmlPldnAdXYmK
jAIAZ97LbqYM99Q+/l3P4iNVtTteihwDAABaXulg59SN6jrosrUjyvGAxGUeW50mvG8EKl/UeKbv
FlWAzziE0p/XYQcdGTU34/TMEKhlsZh1iD7IBT47qahyx767XJniURXiDbhLwgG6utRdAIKIiMIj
pA4ydxT4Eq0TimX8lg05BOy1oX9hmZOlG0pkMTwAaRjYcuwv6RiGzMaU4gUHghUAxFgkfflhiKHN
oORP+H1DkXee+AJJPNgXT5Qud1QK2fwiBU801K7YzNky7PLKoLLYwJOVPur927xchcETKR2xwMec
b0FBOmGymx4IvtaUh0Aj9A4VrPjYPrY58FMH7RM+ipAWLKaKn2V07hbQBn8ZFQXXm1O82O33/BA7
IGhI2dzwGPQCmNnzi5kl1hrKBrI/Lzl/Kb8Zxw0CuXU1KFcsrq4/MX2fRRx2mNWXBzfXT1UUrlcU
HCkbhlY2ncuMo6xYuLMoKs8mCiZQE09Gs4PfBqFbLPiIWUz6BhZal3e7BJOBKyYzR3rzWvRSWbac
Gv5S9Jaulb79dMD4HR2lO12vjtkNY0uVIAKeRHUUZ/0gppoHoTNpCH7+gnPkWhKieA9vqmSHPXcH
TOyfTh7699BXPd1BbXHvPiR1x7MvsA45T1k6d1Dj5x3Eu+wtZi98jEkyWCDm0mjon0IP64TXDnJW
KoKUqMsRNXnUWXAHaxQZmfr1nDOQ+0OHAUTRH8TRBXGJ4GF94TNQcm/fzhb8lHnfmrkUSPKVGvp+
VQNGXD+KGlop1KbMWOtQWKL/veM8dlXwXAeLvGt8F/gTNfHXtawXUqTnOdGbhMywgiaWKSrNh93F
OqnBoX/cV2Ys7oJQoVtZ5l8v+EHmgwlsYePklZKzHmN8NtmWot6lwEWOFHVgYiC3H6qL8Nbg7ex3
hw3QTWWz6YDK3HamTIfKErHBByfiy2WUcYYAvKbostjYU9fovDOfaIASQZuDsRGMMNJEjFpQ4l9q
wPBaZyaS2GcnbDslVGywktvEqCZGsL7ddSIkosuiIlQDxLIDaLBwfYoapU8xxpbs2CJFpfTtpiv0
ACAKwgPQmFJtjurzrIQQsMOf5guByxhEunL4EGQL90DRQ9x66sIxm/Mhq3RnbGWsuzWFoyhjaXid
Ie9XJ8awAwheKdRE2fgWj/gPKsJjzerHdR44dFwqRoTE4esHIEj06jtAhJYFa57xrOdmBFkwPIqq
V5Z/jRLs3sE9xGnhGNp1UdNTi8ENS8nT6Or6LpWGcbZCOlMwiMaNaXyYHNIZm9lFNg8DhF9e2hMy
ETBecV4TSekuNd7nkfaCwhzDQ4+HCWSYoYWnLsTzKCYd5Cp+igRKwbsmWolgRI3iLHSWfUkaXElO
OVuSTD3tQUhApwegOBtAa2Y+dJnDzP4XtaboFE9F/w88i2YD8nTrWbHctMFJObL0p4bLFWbpeF7w
w4CqSNdMizuCQe5DcBsrUHSYwjsAXQo1OH8ntn8QJXcsvFJU9pV51jAoG1z1Y8ha5+4PUeW/40qN
hvb2od/6NKrwqsPTCVKVwJk5pEzjOflD11HriLWio/68sl1sgL3r+fuocgB7aPAo7Bi1GgIZHlSC
CJIDCfVKC37wIhuU0aypa5W/KTQFHoxRwJ/p47YV4hvQysPrn9nLEsWebWxAsyR6WPw4x/sQkWSH
oeet4RjZQal4aEAqt/QNAN6RVzFgVwDTdWX7Dxfckn5pRHnLdG7gJWrHCMx9G5S6aLe4cBa4H8F1
DlVAXdyIA4tro1PHd/w/1WLuWF9djjN/QH3qgyQx2aHIVFSV4S/iPOJRiXdVpY90Zp0eZkY5FJdy
AWN0/QVwE10C7aum68BSKp9UEYqYgb74ppwLEBg6T0OwT+8e/kCmrdi1otjswXiMm4BBP9RK9twW
A/BP5vEio6WJrsqwsM1ojJAiBLO+Ekk6pcIo9gIEGltt3QJnegrAdGKHdV817AS4ctuZ5iQVVH7v
CL1oq9MJM5IlIJiJbcOztmrFtjvgTQIUasIsXyL++1WGJBjR2o1zminGiGs6T0dMPMj3Pnts/2Ne
sMfpnl2aXlBVMdH7ZWuMy3UV6OUSpyuwSVxMtIcd/hjqY2pKmfBkzv4GMMSay3CeNKzK/Y1OAJ2T
mNwfciq9IxBQ+g7W3DfR8aDigwyTt3wGT4H9U/+ngpWHJshQe9nI7NBZukXMXDnVeDfcOhBN3zgl
4nsg44mSCblqvh9wnvJH0zgFPNc86ZjsMAfDPYG4KuZCOrMOh4D/WnCPeE+6fhUSy4TI6RybTh3B
PSYUGFd63jhFTRdIBhPHchGMQEJuxFDYOMBIlrUQpZ6gxZmml+dU/3AI3n7lQroj3ovHqfxq4LLf
kFPr5XhtM66gfndEdnvm1h4NoCehhjzDaJ+6noG3s05BwWp3v6eU1M0+b4K3plq0fHE2JCdTJIEm
ciI563c+JhNKoX67ZJTC8otwTjUm7I9y3OHdqLObSlgAUpuGb23ImSdxcnGLQaPQPvXSf/FOBDwK
wISCCJ32xdSmb37iD2EdAScGZgSD6QLAr5Kp4Wm+XgbqsQjqguCptEyKF0WKTQvwh45rxL6orDjr
BbNOa1dP4eOzY1KSYR04GOwxk/MsZgdnm2T55tVA/DtWGoPxtiR4UwoLJCnlGNd2Zd5YUp6LvURy
1wIDkO6pOAEtE+1/izKsze5B+QOAeoAvgcEaQelBR8i5OIGz+MoQfOZTIBBCz9BO6Fd4UCW95BKn
1h6ETc3ahJTg6CXZpKwLj9Cdn6iGhoauv3USAJrFT5phtnNjj4dfSHov1HORXpw94HOh9QgckIYY
koEu0KWS8IJLsNasYUDfdTF3pBsXrR6KXfYHDR2qE/Vez8ioaRDvEsPzhu2gcMEFonM7QazivQS0
+BSiRsqzEZhI7f6pOUl/zcFAXC4jTjkMbbhlohK0mJOUeW1EhCT9A9DK1BB9z7UstAupQVLIOITC
SgkOjMG0+EQZO4N8iv4pkiz7sXH2CCaGfSSYmFMxKsm9F6NgdqiogVSOZHmYe4M4B5G3QFUmATQA
Yp5pvq/KXz5McSJ5qOjQBWAVAJx9ONyl6GTOCmUtDstAd6w0qaeJIsS/r0y8QYZdbjUvx4iAeO3j
rH4xyG/YLejZkRJ/yMhOdWDDiVJjrwGZUCwM0n7BUZ+kJlib+GG3v7zMyLvAv7rX543ofIXzsBa1
iaWrnTCdxWrGfGc8WBKXyxVcPla7QduZQsTcNcstnjAwwjsPLEkW7G8XUwfOeMcUIxbefWdlFtOK
I4nXN98e1mL2mL6NYvAjxD/LtTVYtDaMbYeUXBCJphQFw7hmue/u8q5H86tBGipBDDp447UzQZcC
H89tF+FGzPwZkQ7fpYYgCYUXIwTHhX8g9t0FjsOQZA3Q121/xXF+30/M3paZ35gJHW4fFD36i6Wd
A1f7wGwO9bnZjmEbLhtDyylJRqwEvZh5o5BOaywEmTDTxNiicVgXiSWqZY3Y1oONGklLIbdaIePA
oJp+dGbHKfoO6g2WCs+00wreDyDQ0a9MDudi9heUq0ZBPv1w1FCG7qnCT+e1FyLcAd0NT/FNif+B
ErxALsUmGXC59I2xaoeJzaHOj5QbHFruC5XWKM5LWrVUBafnrsPNpZsn7zAUumhMt+GiWH2errsd
VG5Q25LjKTpkOICHpCOvntQ3EXccCk4IdHmVQowL4OgivHveC3yHXwQNgDSHnleBSDyLP/xHHLEs
60IIPFOCk5BROKfEGVI0q7tv5M6aC0tUNscK3VjwbZ58dzqP4Q3TIxgBpZ640nJK1afysHFVQp3n
TDAjrF1aIVGvH7OcAwteyUG9oZyx/agmqd8QWTmJBKXHY5xHyYjePUWMAE4mLk7cJOeG6IhqqTIU
+CiaIazZjQjsPPapWl5thTNIRgf6xvOR48/4PuJKQu9GMaxALykUtSqFKAsQsHgCSnPyCsQImXU7
nT8IsFMwhETpJU4Kna+6O0EMVcFnQOJ+RVY7GetINqwMg1Zq7pTAMg7fCastWIUIfOgSj593oijp
6QnJ0PNWF5GTvLE2tlt/y1Cd0erVFmLhOoaBJd2TzoonA+QI+etkK77XY3pJ6O9FZAenNSDExNxg
qPPawBWaRqDZFImDpYkfgjfBog6dK4XhY3mdezqqyea/VEtax7OPEQt7dw4Bfge3E1oXC6mzhYc6
DjBDPORxuVlMP1ILI+V8MoeN/1K2Ij0w/4v4R8Py3hNPYI0LIhrroMypM+88R+I1LbKlrhKuSV4g
Xf9ec/Qv4lFCm6slporkuH3KUPhqkx4ZWVJa1PjZIC4Hpq8udAS2c05+QFr9o3B8+nMz+R2gseQl
37qg5d0DSpBCU92BLyFuzDsg4rdjjhhYM2UYzFXupwslgkgm5mUwBmpdtOMw5OxY8G4L/7r2yfIZ
CPDQPEMXPBpE+o3vU5ud9iCAAjAGSAUMlE1jM+A4XiUeKWMpFUtuPxusyvKQFLCCx5QOBLOG4OZc
SnRF+El2V2L5qreYpEOREa2f7qbH5UGjQEMB1dV8MWg2rvpBqcIf2w+6Hd4EB/Nz1Ng+JM7RfPU3
+4vJRwAUL2ZYDqlMj4GemJ7UQiRnN7AFjoL4w5wSIwlDg2Thw9gGKd6RYnlkrN04kJOeK8d9tVmH
E3XOei4rc3hVtMhJ+yirjQrJmN9SgzctprgshszgWfk/r84mKuvhh3huhEM9XL5gORF9AaeyJ/NQ
+l8NuXrjpM/H8D/hY1w3Pc+9Ea1ZzkI2gXV6g4hIBTqvgzor8Pglg2Fahfsj+ZNbSaZxi85Yhk91
EzIklZT7vtbHSx5JFC+Pikvue9ktBlCoa1d2BxlGYF6dsWrFlVXOU4rYyZLgdAEprWxAp/pJyeuK
mz3FcwBDgJa/UzpfqFSUN8xBa4bWiHj93tvsX80vCS0Gmiel8XnCMJwPLDsUWJBs/s9VBGTU/M2B
FR3vwDKauDftXsKbks5otUT34Gn97vOeVbeaBANwalSS+uxBpIZn+JgRNsEXbka2uyHU1IdyX//Y
zspIa0P2J4cSmqQrtk0rRqlT5DzHIDugbKwSsNimQhgUNcNuItYDDhPn0hZACqd8hsYofH3gGi42
mijghs71aiKWBIG04SUxBmtgS42UA/LUKr5oDUo0PyBz/vt96Nlo3l0QX61ZBPribQVZjZEmFSgK
eozKVYkdz776FEWEW8DfDX/0Z+1BDSUPwIOjM6M1n5gfTSQGNBywnFJqJuEKN3FgNLUiMclYPdQf
shLbimVN/E4YvBmCEdS8jJb/sa6GsFPPyphaSMp5f0WQVzkEBVKiUy7xSpQQWseAzGat6NrhbiXA
gQfdzhfBOUU+qcvl+Mr+0SozevnZBQD9QbHe9w6MP+pWXZ0YnrA495Z1NliYSIM2ffC5PDBnZz7Z
mkfmOq1KE9SiXzCl5HevaxoAgxbrqn5o7PEspS4DhABApch6CHJ+M2YxNHNRyqTiCR7QgY3JImPj
S4C8iIEgmIKoAm9zbF4Kftdd5/MckiunZn1lEz3r38zrxcGigpehz2PbhVlAtHNnH1rLf9QB4dIT
n0IxLNqJ5wPAWWiZEDeol09aTFZyvvYvQLTH2ssrdc+GPotANKJHtj5ZnYyzyUy/jJLT/pB8s3cU
9jbCi2fVU8L5rzLmVfpjl109sfHFnzvYg+pTnU9d6F1qyP7uHjqEu0Gv4IToRKdc3upmI9fGCzkN
hQ+gXsZssmGnQ1UFBuq/0eNH5GpJvcgkXSplhBMIw1BlCd45DqbMILM+z3QmL0VUxKB0FrZHHt9T
wHiDxWhF+4iASdylzoy7MU+7AuHWRZs084tm/zqYfVZWwfDXtUkMW/qHhFDEQhnv6GYvbwLex8WM
PXZ9uu3TuYmHCw5aj6ePaj3CFGYE1Q7dWfDXKfSmgU7HDoOT5lpfBD3RLoi+kpFBAWWU1xLvh/Pb
SMoIIwFO5hU1DvU7NopxXFyGvOdWYvw9wXlNAFQIfN88gttte4dtIgx/oNjRCYOWg73A6I3vBOWH
VkyLaj7Brf6QEqB5gYs3xHQK0SpKQjbBv8xIFXa1e/ZdFlz+sdbzKFDuFumLC4QNBdaj9TG8um9k
5+aj7bUnZHalbf+rMRiehmBokym1+KV4czY/iDixErLf9zf3gwdVQqwDMP/A9ykFnTgu9w4D2170
+OpipwD/nto6rdTdHbt3TLGUHS8i6wwyu7A32kLCI5EsTi/3evYfFNarx+aLvIPkIKB5Q1KT0YXU
IzHD0eGnR6GsQ6CBqzUqjPAbSN6LGOxwqJR6MU9krKYlrqvKuYQc5uCAfFfbH7DerZTuLCpbfVT9
6U3ArwDIGWDFcmOwdLbnNwiCD/jE8hafWAWlm1NefX3x4m5bHWre7tu/E0a3/Zz59tdq0FXFGMcR
jtWiJEFJcVR+OScGixOKRAhWct6aTWV+1dDhb8SUQ968JqDAdLb+Ty3LYAI1TAjEpHtBCgAMS9c6
MiyFTu3qYFsDWQ7Il/iKWHVyYdmM6Y7AbgTBQtDOs12LhaWkwAl4G3eYBJcl94I8LmrHk3bz93SC
DoItgeglZxrl7Gmzg5XMbLtygRJygbeKuQwS6bz4tGTjl3sV//yHP93hVO3MFsjLuOxPMZSpTJR3
WPxHvYLZ9D81HiSi2UV0qV9RW+7xK1j6N07pMIBasvlFOCguTvl4OUBI6eb1E6YjLcwpPgSyJ/DD
jz4/FU2jmdcy/p/GeBj4PUuokM3sCt9DdlodWexyjqKzcY7ujAn79sHvgg+7VN9NnY+Ms89WG3sb
qBHe7HN8tI/gUr5wCL7oEk4QN9pwmhsXA048204ab955G5NkFeCAkb62g3AaPrOJ9cjGXB3ke+me
vUeARpz5Er1vtZ4te8EKpaUumC6Fctp0dwo7HyALjcgp4mtyMImnu/sGiYNolR6TajmI2g3Cj4yu
30B/3jg4ehcUob4eTc0qHPkX6+UPrR6a/Q1NFI416Ahupqh9fjdDBgW8/2pxCE6ulDOy+xUSAS/l
aT7sJ7XyK0kB0kOZ7s75rZCdX3nNj3aX9/gUWAh7o/DrnJP+ehYioEwEWN+gWgPX8UJCEfqCGsCE
mTDr0cup+fgjsvYTrHuYvYY19MdsED18tFFtKN9Vdlm32oTlI8yIH39D0MjD/IHLMgxx2Xon512V
vPD3OeGnhyYCKq4N8qm+nLYlzlg/Pld8wq8YoRK7w4rzG6GX4SEDsjhFIwfxTlBxxrNxxdbZyEOx
jUV1ZGDhoI03E/3tcUUdHI4dxENZQ/JqBP3WU7joKabrjSLjM/OgMeqctqjn+FDbmB+Tg/IxfoJD
9lKmHJNBjKyWH/ysM6NQ94dvd2NjdImLzYMLz2IYy1un6E2x1mHXqvy2k3gUstfq37EyPyELfUYm
7Y6OTePejQk8aTEsb9xh/jZu9Oe34GnMvKEDptJ3jvOjfoomhbRngRwP5nxQkpXcKwjs74+x+WbE
Ht4f1wlRw6bo+WOty29sCi1qZuDvpIVfDSsGoR7v5HabaXDj0sDAyIbuixHHlDkttQ9WBLOwTsY6
cvjmOH/7aDE9WbBvSeG4Mk3SBxhSMx+6x+Uogj2HkJP/9am0kgPp62vfw9HihQCrvEByOn7q6Nja
XywtrnitY0jNAtPbQbgO/2kEkd0LLuBSymoq9T3/ahq2+PJUJlSKH2yK/Wp/2V129QRBFgrhqrzH
XV55yDLvvxdh9yhhlbilysdIm5VIAMQRh3D9Wr7N75Br99P7xRDTGrxokcVLWiIlYXmKWzuMiPd2
PwknBda17MRGhFxRF9HpEfxYE7avOUGBnW+y29Mdhw+2SHYvijk0xw/K8ajOuJJgItvr/Oi07sMd
2x+T8QxaEN6LGzthhQiOCahDeeA2+tp0jpj9to27ctBTRjuq2uPit7jOn5Cyv8qABcG/V/ZaTM2R
GLV0SZeckQtyn5vT9hSKWhCmcS/GGMUBqG7dW8w7Jn7vJsZ5wzN+DvtJk46LcfFbr4Iq+SBYUq0b
v9s8MnQRlyP7C6zIPBYVN7wnEYE92WNsQnAutb/+wX+hd9B3v6h8riyh3vfgZHz8Zj45aqh55Pec
/N7mCHCjcou352qNQMk46dnfHEsQg4kbWjw3G/NNlDB+ZePQjSHL4Io1z8qd2njA2607zisWISYB
z6FxXMpJG3+inzdAjrjH9/yzhcUHmPVsKuCB/Zj3161/ixDxhpzUcLLeZmudAllFZstli48F56EQ
K5JsITteu+w358/8tv1F0M/sVoB1rOe9fHwxgi/DNVGUDBPkeXgkPbaHndvyh6bu7+/IGGHGU3QI
ubYcjavbRT/w9V743krz1WKYPEO2HdgnQU0afr09cgjQJZeAfWyUSSVUBfDmiGchUtwQsIdUCH0S
xnd+WcC86ifsAPtnu91ULK7vwI0reyDEX6SIO5i/ioZ4MM5RS1gQzc/hqMQJ2wQH+mW/BZNm80lU
/SOAUr1M/G4rpbhYUPPL8XVNtdlzKbEkcicuxcnAHyxOaNoyXzXkE4q5nMmT8XCrBFLMYhTOXEKM
g95Z8PDqCS/3LofLQ0Y71qF6sv3GPHeTACXGv57VFYQUADK2d1EXDRuPBI1pT19j9XnEqrnP+xHV
XYbNLGvbPQ8rKTi7aW/+WRBNw5vfpnejwWChT1F/iUYbyZCXEqFUdmuIzszS2f0fbafb+5rM/mBJ
6C52g24LIWjL1hnKHyP7Ef3QU1u5NXMcFqTtBr2HazT2juhTYI7ztGEdBiypAPJscFg1Jesat4xX
YRdbrLJMgF1aBFZQF7Sa+EC0rGOZPABt2pc3nGaa0kUjHPrI6IyOTlQO4pHFCsqp2Mo4gc7Moudm
HDQb9lSafJxwjM4pvpHQYJyjLzuSK8jkkobqO5Kn7CMizvFF8nho8l/455DOLCkaB6wYk6SGLCzw
+rNols5CYFunH1Ow9ubT3aXo7frJOZdGBMOZ11hvFjPYB/Bbp2c95myj+APkZqZlm8DVTKblE24I
WgbrS0xdBeuJZvEXyShQaf31EGWEl0IrSJE9Y3x31V6sMtK8kayPGv9s9s2+C6FBtHhRaD1QDL4y
UShJmuJLXD07EsIKhFGAqsEaW6TPGrFwmEsU+vNf2IXXqMqmi19C+DqyfLI9rnv+zJXcRy6XVXrb
VPk7fSL9//2Ty+MGHLPdYr8EDaDLIOaP9lOOEJN+GUrgnAHrWTtjNIkVLuu2P5+HDRsSnIrF81mH
X/oHLnodnkucdPn2U/HzYcMsHvl737K9yonTHu45HuSD+BM0EcK4uCdjrBzx1YAOLX1lK30Qzcph
8IGPg4jvOBkVHx7EQ3AIbv4l7m+GLjby/iyStsiCrGfWZS5sQljpTJ7GFR7Vd/MMP9lgfyRjLIQE
zELWpPySSvqpeC0mG3SiIpj5t8WAdHhLp9YdSWjkaOI3VsG4vxVv/nxk1PDHPzD+SOtNHbYeV2PF
b5aDGXpUh5COxHl7fEePTF0Jy2t0Hob5cSG7l2SyRQLuTEPlgyVXax5DnH/EK1wSKYODZE2KCZKO
Gd4VyA6HTZ6uQknnotdzKeP0oHAEYRg9bHClBTPKe9YjMgad983lzalASTga79/zMUxAr8UFBMpu
SoeywLnekfO7e5kfgo6WqmhkbWQcxOPam7/IzrzlCWK9ZP6ZN/YPaecjqNCkkw3fgTWJMkseeR1W
y8uSIdkllubSfBL3F9+xckaVa7Q9oQA02z6T1n/ur/uO/hWZZcT88TejbUDPLbol97Jypb9vOuNk
EPeh4CSf5blEOWl3TFbbVYEgdz2/l6fiGaGzFY+cSXiPZtGRjnIUHdJxULE4+Q3xp96hn/V3WjdJ
TcGbnkARkkFKn+vUO2lx3r7/ugXUlQtsFlaY089ylSPXx+N3SvsIHMmcY5IfF9L6OjNQoyZt529Q
Z4Tl3vNv8LWe4XvROK/5rZxt8LfIal+Eec4Bj77ocVg3Wza5xEd+FYJoK+tEIDnhtjzZhARb/lJI
VH+34rKTCoi8RZMd4yNBKqwo3e80tynwTBN3FMrxNanKKjrHrd8Ep+yQ9LYXvw5ZBLJrNOiecX9/
zS7FFVyscT7hLeoVk8UvbJMZIC8C+u8E5gDiWDbw8DC7J6/yFbWLZ9JHhW9m95NqV5UflFm39Rqy
4K1sX8qteEKjwzJlLzOWyDpsWwVNC6uOvjhQr10Tnw4K0V6GmYN1/FWBUdyR7KYMtYJzOk7q9ZkK
yuHKv/mEn+33oYLrr66WHDwZvlgVwDfdc72RgM2S97yOH8LI+qUcnd/yTTP8Xt6Wh4aGtBGxQahp
Eu2dlV/Zx/Jiyy5m8UTxzRnLpr7JDbsn9xB65lOf3hUi9Oa3eNIrkWR3Q2jqFH8UVP38vaTzkcpz
OvRu8CpRog/OWKbH3JhR2abIpkS1s9oiCW31jZnTIyolY6f760VjrGnB4uzDVmL3+/bHZ76u5b28
H7Gz0Vh4u6Aj5b7/kKwsofCKamLRrXsOkyniORH6wG+o83r/mN/XK7eZs5IPw/SxYMYfjNFdhBcX
Y5C+Q3mKPRAi8dRr7E92WYLEvArc1/xnPkhvf6+4zTv/uj/lQ5BlSNGUIqm8mWCDIkpHE5V6grkt
FSOEGwgWzZyMYtdw1XnN85p554sFxtuStixr5jxnvTlCzMGRtAmWGw9dyraiQdVtnLf5u5CsaTgt
Ph4z2PdMeW1BhCgffNmY2RP+6IlsfLeoE6ro8FLf4TsiuIwhcO+pXVbr34hq2JL+bR8w1Xhtb19m
n2P/vB8eVW7PyqzKq1Xtq/QDfQa48m9Frcw4LDrXan85Qovt7fOQ3pA7f20QxR28MYK4F0ywO7Yu
9tL6mrIa86o0gsih01CIh0GBe9OoY61LQxe1hwQE8rCSBjzzGYNEa8O38rmrGCOcZfFXMAVIHRLa
jJzJu1rTK8pKi5ISoQHZ0Kcx+Lv3xNYDrHLpb9yYHBYe1RV8hh3fQLZgZeMLsZ4fPOn8E2slhAtH
E76OvY9MjQANgWVRhELgfaCRWiLfxpd/E0Pq1BH8MACn7TF5YzrL0s5RHXVqvbuDylO8/BRoEcjV
0BFKksr/PmMNfRfp5smdwNh7T43SrqG1Q2ZsqgLuy4ywBxq6mBc0xa4Y2qqvozY5qvybF8Se7USK
nyWU9ttJrYfapFHgbuBgDtX6STeAYvdTfT3VCVVGg+Mizk4XuOwzBd1KOAgdWeOiHcGDkaekpOSv
DNXLHlcHQdBkGvcRrty80BH7u7Abg6PPFLtdTWLq0VerhyZR67KnBBiP2imPBJftoP7YgBsrVfPv
5v6UCa6Y3Fs0g3mtNwaRasOX8gOEfBZbWIvh/Wy6BQADf3+nSC6Pt9L+s36tORJS9orRxRxl92Iy
Uo4b3s/hqXz2+gApjfVENOx9BiCoQbQKn/3DpJZ8B9y2H8gqiVZu1AqPBSD43X1LO/jYz44q5REk
sutDOZTtluUiPKLYCH37dE3Vsoq7vy+K8G0xweq9B0v+r7Eey5czW0Jy/WV6jVVW+Exf8WNx9IfB
xccDx/zOEb5Esoi+zKrTOrrSFRznB+seoniaC2HIyh8HF0c0VdcUJ2qfTDuKRjYigsHK+HqXYLac
hB2GtSjzprd1h6PvGP24u1+X4gnpF7eA8sL9xq35NpCJ3kr+c/uNhikWrCZihjgSzACp3jrWvv7B
Qx8MJ0OshN1bWi8GsdAMu2MENcKmeRL24kf2M3FwX2B6yExfLr720MNdBbXJOhBV9x1QobMO0dFa
Wff5LcFjxcJk4I0qfa/E32mzoDQOulgOOTHDWv8W3Aoql0dCivKRwnF++HnOwLR+qKEBgkTgpgsY
sMsBUlj38BZ//gAs2KbF8iN4+VxQwlXH4s5jQRH1NwlG80v0TE4BHS0UFgEPjoMxinRXT3LKc0gh
U9D7lE8gZeH02eCuhcUz3XPfqyMec/YlHEIadCFcfhegTNl3fyzH+mFNfJ8jUJhf3Ss0TYRro4OH
QhVVVw0QdnPoGm+0mi//HRNW1WH+WLT5KThbPfxPeu7NETVvjd5zTGnA+kCFgsxxfgou+J/JyThm
tnBe1/txcvkj2mEE0TOQ09hfXdQiQzTH2ZygsKj+aIDtKqE72QzQ/kS8NpGNV/xZVvoRbaVbPF0P
PRzEYB7eEL2UoqndYBEknpr5OAT12n6y5/yTnbG2pnu8c+hYaEoO80Mpc144hN5tfQve64fTkDwe
/sC5WWPt60vuz8U/1Wowbjo4J/Pu3eLbAlprY6MVR5uOm0I884HT3NOCsx1Nol9y8K9/42hVrgwp
gGrq8u/o3YZEFP8XN/+RdF5NqmJdGP5FVikq4q0iOQfTjWVoBRUURRB//Tz7TNUXZub0dLcKm7Xe
uK6X9+VVVKjdUdMda+S6xwssZnD7u9isr7bCxiE7+V/nTg93vySkNlXa2ffw0Z+GsqntfFME9fKS
ZFGzB4PC0J5mWG2FYlaEVH2Z5cabXBvqz9XudEVVutMe4cd9MlEFol9yVWOypYu8F3ZEeu182lHM
SqNEzP+4H732C5eKOPqCRAJPTbbOlVrcjH20oXZJ8icLRj4bBZ5Vgk/utmPmsZdLuBkFDLnT4zIo
F9+l2F371jR5W4/oZr95VF7+IZWd0WybcEJjRL4hz3qLgd65BVX8Nu8A10qEsBm2wWZWA99AQuT3
9el6ur6TSFD4lXGJZNDgIgEPuIvTsII1Krf8l83Vl/WMxzVTYzwxa6fbv4J7rk9Ww0NLIfTY5IHS
uADPZVjFZSgdgLrt3hpy4wEvp7gXSMHolbSEvJJahkj8br1EE5RNoXpCC2FYa9dTFhT7MgGjuwY/
TTGGS6pfgLrX10hZ9HVE7kcRFk2PTUy7TFrEjfsga/tnD2mW/7mtuGX0TL9FX0eEifZ4wpMFZ9yY
RJVzbt+iO8UEnLfV4qEREUfW03TZuBNT5OX2tCwQ+PwIWdgrADzQ7ouGmb/Frd8mzHWEyCqkSl40
iFLvA8GjcMaxorl944TjXZP3kqXoNMQ5gz/eAQRE8T2dJHmUG4V1w1vCgC7iaXmHj+9luxw4rd63
h3874udHa7zmMVvR/ptmIaMTZAMACtDpvDG+hx8X2gcAAP9wypUhmpZ8jj6ADqo8HeLmE8Jl6ebL
jdMT+RC5qpQLV0gTqRsJhg5ysaha3jeV9UnleU4A6XXbt79O6St8hcySBbS9+GqEpzF8vbx7Wq0q
rmGw/5iRpIGvyCkFm3iSiVGtF35Y4d9kAl64UUQueLsqXWsawXc4PwvNKR8JVSaELPH/LnFvInYG
Utf/ge4M9yzl7OO/P1FM+9nXibJ88Vl+fEYYERLJmU0IhkwrG0M5nrDstOMka/QKvVyznh6bfPaS
Zk3SZyTf3uCNBg5kxF+b3nvqYzvWnq5csycCzxTx/a9xvqfPtsPDHA+SHa8Fh5PbT5uA6hZaatjq
gIe2gNdGSw35JaJC2HgGnM56Z9ER0swIonZ21o/Xm1PB2SRS2unPdECf+lVcDLHg+UlsDV9xfaqD
WyTNp8DT5amKruvJCnD/EWWJqJDskZpN9CEDCT2TJUG3r3oxdrqbOljtSNUk4qzRej6T1dAni5wR
MCf29E5Ec+2UuCxvAZNhGZLlC5/8WT6d2iujD+AlWtw5W3X09lAzuIwCRLrm9mjZemUiUWjJikbJ
u19aLLAzGFet0HtY3TOgVJtEbX8Ufpb5otSuZk7n/MvRblFuv6M2bcyvI28a82JwqGX+YPV2paVo
exg4E+qVZbeDtfo6D0ixJ20+3/QVcnnziUnnMQaKkU4e87LYNOGHZZBlb4WExM7t7+mbZBsSxN2v
lx8v68sRimI50Si6xjwnatFLtpjntm/VxP5j3syjF2SzCJsfOcT8wWhwGl2OIH4C7AXzN2laDqot
j49qztHBdonCZNN5o79vckUE4kn6I+Zs0O8OohaYB1DPfPZM7uZ4OV72MFIpHm1jG7abdl+FUiqx
wIOIxZ1beExLVh2iAWBVeKNT4ZD7YyFjpxOYMG0egPzRyGs15dTxs44AsfBG28cBWBI8jt0Qm7DW
2cxc+JRgnh4OcFXKMPde8XBv4egq9U7Go7yeClzZRSvZjx4wQZXZP1Sry4oY2oBIkJBuojkJtic5
4sZ8k+c8RMWJ0uSEdIhBvcWrP9ClwYynHtPqaP0i/LIXX3hMnBiG8qSi226C8VBWZZoaNtfDfUnO
nd2untYkefL7TFW0VBT2QdAehqcL29+Bdc5+HuQASA74HYnoKlfZDNS7fnVT2dlxYSzH1meV/fVM
+k7Jd828Ph4EqO5ypSR9WEdCfQOczCmU/ZqP79DTpgElk/rAmPpTATELoq86QF+BcTB/EPFpvHg/
fuIxWq6G0cdkQlEiObrwuL+YBGNvkAn4rQ3iTK02pxvQ0YbUKu0pgs8pjuvsAv22ZIDVfawRch3Q
tVVM8qzdBgTQQbbwsyk1pfaJMwovVElt7CXeccqMDBbfq/tRr6uJK2JnyYeG5ch4XBMfHSHwQrbc
C8bBL6B45wypElRLNuzhsfUeXne+LAH3BUYIA/8CWug7/WO3gnaLRs7TKtR0Gn2xHBMMe975DaPs
kxxYYnZTeGn7dXwsq+U4UBYPf+xDsDvNnpfJzOVUK2aq4O1PYOlXd6c1aJxdgFNMgp6hzHfedCPg
VQKDeAN9mQELXsbtwfsRb05VsGRkSzm4icCU73yIRJvXAt9Epvn9/IF15ZSHC8q2jNZ2aCGvsXbz
e8CdBBjzSnK7T+fK5DwlYWFEY0mrAvbyN+tX9D49eRygiLbkZRlkwYf/ffoyJGDv2Hlfoqw7i9OU
aHEE/F30sfDo4iyYqDfApp5KSLj+XfMKq2WPNmfe5mQCeH+1OuokGm+6VOB+HvFdrCgFqCeED8Qy
P+I0dN4eZRzo+z7pO7374D8ERPPklFZ87cf+8LTv9jvUAV+vOj0CcNfgspZsIhHoqC1TqGL/QwcV
KujFV61Vbkmtsp+OMmeWVgx51dA88SC5/BXw3uhPv/83tmVQVgix5WM6n9J15BfWl8AFWnFjec87
9TxNJHG03FnL9qjvwPBW/ON3VHgvdIHAq+vRoh/CGoFpEwfJIPynrFGTluI1k90l0NyCo7ozmwgc
VO9oxBO7CPCSzhS+GBGGL+q+ZNT9T2EDeiDEodh4JYbCHnPyVyffnqnoFmMA0axAYckaQ67eo5f1
MSBytcoRwc5kUPKp1+RItyY0uC0xoHQVmkka2Jc1ufAPazRHAcSmdTduxPt/HYojMJHm9C+wvOtP
HdLTHC0mRulTqRT3uEQkhg7R7LiDLBzTFKDoQ+3Jn14Y+0Zn8Bg9N17+MJ/J5xbZpqRPHL5NTDcL
muVq0S5760vERcAnQ72Z1vd6WDKvbD0kINNJBTj6psePzcYdez26u9qot2q966ZOyqDP3dfq00P1
R+bUtjbJ2ogIw3daHmbt/uM2MfVtMX1oG4lLXI5uPPXlA3WJcKn/T9qSBcpUBu2SMAvypCZLUpLX
V+C0ghf0WGSLIm7nrA9BGXS6sgDVIhLnwSAp2tF2dkftYM8ooon29qgnQ2VLGkWoUDE4DGQDTcgv
ZSg2OkCvWwSqOHQGzku0G8bf7Zdt/EoMPt5+RJzPYCRrlBvzyIlr/xuTDU/Bzc/5MqCWwQR6sYgK
Yxq9zIwHzvm3/tIgrAR3/7HMgiulaFl4t3JvBLe0Z0i6O70APoqb5mYXi7GBVJr+v7G6sx7ph/sW
qhMNAaJFQuapSXBLhLlwpRTv0dPto7qPgOKM6+btvQKG90alGmhzte461UObn9lfVlYLhT+1m6Qx
X7SlZVajXoN2308f4dVvVvy5K/Hj+Z3tHTodHnBwHfBh3sNo3MbNvcb8mU9spI1+0YbalMlUIINf
Z3xE9uBN2KBlo7ILr0mGTgkmnq0/6WdbUb1Xnx7RL6nEWjObrEfn8sRbO5bUHDf68sVABqbM1vFW
P/uOBGbox7ilFanvMhbD7wuxYh9k58iffM4tQomSOWeKbWVFZLXzOZR/UHcwe6/0Dfg/OnbrGlAO
GHvfeNQYrBhrm7AECJ8A7CesKpMQkvi6BICQnGc02A9SMAf2xjWwhv8U/uKogQH6QLE8/15pnV5Y
pnZ06T6jTKdmBaRGnIYR+1Lc6CSWOygyk0Imi2M2gFMD7ty5jMCURviV/VjWyYMCJ8rFBEy6xfnv
A07/1sX5G2Rpua6P09PwdAMQBSYjUIVje8oXyiHcCJ3NveEMgT9PLKHFvaqDFroPsdcaJ8kugp3j
icxYCuBMSgzIYC3wQf5NgNRvORfSIFqsFO1LgAyGLBAz0vIRhfVnhK/wF1P0p5RRUxdFag2KX+p6
rvMBSglK4PjmmJVDnsXkeqVZcg0ozRzNyu3tCFQ2Znv/AM/BAzFwQX5QlHYZMPRR2QvIjwRud2i2
gKnKYcJMvxVftOVQZaZMC/8FmkFUPQKzBrxG4kMcvUUxNeLLIQUHmwfCOazXK9pJoDl/rHuKWUpq
WwkgUypU3LeoNkGR5W6OkUcByNPXCA0s6fjBP4jYR5kX0Bq4CTZMhbBcBG01+8c//O8b7jBqLNHL
XDYS+XobTLMo6cQD8zkHlciAGJnIAR9Jsz7kyXXf9pDzzQCgZdJo/4aMD5sRxZ+IgRhSYd9fXnWU
qGd5qDkUqPj2ZXS1gU75W0blI38l+7U10OU1myBIPDXQXKIIF67LYv0ipfYwAA81Blz99sWq7YlX
mJIPdpO7OdWYudltiAKOBlZmdKrwrwAFcX+SH6a12pStG5hr8VwMEPTQC42YfYjwKUv7HkbCtRQC
UBhX1FjjEBsGfQ/8fkv2G6KuuQ81cnUJ38/ZKx90SeSasqbIh84exGruD+dUX0VUqinRU+/UnlnP
Lym/2Fvj8awxi2ngkcaA5m3cRx5NBAw+ko3S9k1yW5JTPoGWRwqn8fuMGmCNTzUDaeF9q5B1UTPq
0COpojgN+w4LcsTckEhuL+g5BFZG47+O2rvCuejdesIhqNCkktmdOjgwgHqt2Tlolf4tbrnKJ5if
PgkrGJfmj4+kSQtCNXYpL0xvj700WxYmPxQamvBjyvmGC3ggsIJCG1tEj1Rark3inauEwzWTFfkM
tAyjxu/0NwNSRzPXnRyEZs63cJ8WgaYrqipZnZlRjBzykk1wS6BkMo7vDmqb5N8HDZDR+p/4dnzx
yfCcBEeh9MGaoBKkDMkv94/gbuTJm47Ht3M9y8nr8Pkr3BdaAnoiLJ5XQc7kfDXKpQB8IYe/4VgY
NKqwtkVL98TKF6PFHbTlohMM8kABBxy3aDc73LBFukPvePWm+mCxMz86a4DameUC1YHQai0plKfO
g/JiFWSPNonKZ40Jd9bQ+Tqj8zUpHWBquikGS7QKvNVD8raJ/HB5gejacEdhOUUi532tR1LP2UnM
PKCZXcOUwOOQyjrnadJpADL2NjhCfRSLdr6sHVFIVPIAkc4vbAqQe5imBmS00kXi4hNwLubIGMao
J3Rodv2V9AFLJEMJZWvqy2fO2mgXyh5awugS8LE/9y/4lP3P5Y0OxJWV3DTWapFWxTxFE7UzUHsa
vX28sJtxDeB40dBMwWUxmU/UHfkeH3NArx7Eo9dHhXQPss2Tn0KjFJfZ4/Sky/OzZ6/WKo/Hpo6E
jgkrFAkKvH/QbHyGG+4RdDmi5v1qThWz12nyWBuvma1XAG5eWc0Bx72a4XDq9C2hv1+Qwcr0QWwI
0km1tC56i0IsB9TkObTIqJOF7sOxPF49UlolT1ekRG08AgeqQpTLP67cTzCyBz7FqKSX3byBIx7f
ExU4IuD3tKvNM7wawNooL+DwC41HYI31bk5gVkp/nMEtEj+dgdGo7wPNMCkaC/ZHhJCfQ0t/2cQf
auW6WEL+/xzpXMGA9hBaXp32QG5DGivaNbwmWfDKZ1v75l0BZ+D/KutmI+uZ1/qO4hamVBCLEiUP
w3T8OQmVy5vPvfU+YKrwiHzK0xhisoQNMElKMIcar+gz1+juvFHKimpqf0PwImj5RuOBvQTkhqgB
/Rz0FvnptW9RqTUgDLd9Hmmv5EUJ8A17D3afazHPTjyK+T7VXgnfWLDLPzBTjuDv/rt8LQsYizke
NHrLF2NQxV7AVYTh9U5/b2XSnXqPShRVVMj4xZ6tmr5rkvAxid8pgcJ7yOj2olapQDNZ+eBsiHmu
idhqGvMaKKhwejaW3WDEJRJRmbpX1i9PRniJbM0FtGCo3K0bXcEuiBmGJW7oFFu4cFc8HekJ8SYO
srJfUJwfXrFETYDY4Wflyb74J3V+6j0DwITmjiHIL9ktxpMJ+qe9/AfdudQAE2cMCj1nLHNoSjRE
OrykQ/SaYiWRLMp4FzLqr9eyI/8tEmodxDUNRyyjvYVsXPsxRJEr59JKxIaYmcN1LoBbZ4pupqAi
8tg6yvoW0DFLU/OQXecDTfI7MehzMUpLxeJ9mH9dxBQsiwiXLfJztckxC977wnuaffyYdOiyp3+g
tN4sMBP/AoQLbM4O+XRQloErwVBrrNaMVlHrYGha3B2sEwGuWlquUdagXWZGtEAc9zQvgc8XydTK
+CbCj8FVDJT74V4dGSP8O1QOZckYXLOhTZgHFAfT3a259d82ZgVuoHfEjmlJUDyfc7bIoo7Ca1pr
VVEm18V9rbYVDtghaBfg9/yq5TywJV+UZVaEejJPaUQQ+Qj7jD53tsisp1/HvSKGHFlFzFNmI6Ql
Vyo8SrpqkXmHLDuGYg+YrfvYRa9QO2U4nivqG7UpsIRYNQE9yvCRDBcsn5uBOwS95gKi8I7ZPqr9
bgvzDjj6c4egtDt7mO5YydFp/6EdPcgearHBcQeHe4Z150aJyCLFfnUNMAuti4RiIgMUN7mACu94
u4mYNVukulODFrawx6ukak4xbuKwLfiwO/NOofeL4I0i+SR50MAOSpz71FUbyorgCOfpcIY6F6/w
eseSu7z08s1z3z9KRyRpL49nezjiyTnhNOn2qAdpkUI/FbHUA/KTmkX6FgE/ZKnhYG5piir0Szjw
BqQmB6OkcITgGcFLUPg4gjsbIGn2PlAfaGUmpgHxGuZv8xK3C9YcpEgPg6vZ7Zkf6+fzGGBlvWM6
NlIuPYwrkgVrcH7s7+ZDa5bFaYo+ymuWve3X+h5uyXdBzbKn2B/nun9BOY1wrLCnEzg/hiZFq6ve
/iTzZ705/S+c/3x6OoWnzFJUCpIfilTaQuWkjrRpyDXF8wj5+Zy8JPQsqPasAQ9lT9F6DGCU+gBD
EmvuTgLaeJwKA00MWEtP+sfe0z1K7McFAvlmjj1IzPmQHwqHq5VcHkCns4YxAWcAARJDnsPj+YcT
pKeNFo2NrMBstJ3V4KFs3QFMBFIVZxQ+VG5hzkemEJJPbByiOiUXI6vy/t1+NhuoYK2IE5+j20Zh
ptJArE45DJnqqj3LrA5uITL2LsmbUTop91N80FQGjwxiNhcsZzyp0Yrb2eLDEYCVzy0I9/ia8DPc
JqIsCDthFz2PE0felut+2J1/dHV+tfGx3V4dcEXql3gKw22Bqr+Nn/P4J1bJQbEBFVnKwJ+ETYaS
N5rjxyaIhMbe4inr3YFGaNqGmj8S9a2rXjAVXLcAJkhd+8YukgDnxya9bCB8zLqIkdFnJtNTz7mb
vGEon4E9Lz47nnp1p+okeKMp7dhVrimrk7hr0W5n7j0l3tklTliQjLAVNHAsZK6wF6TLWBD76YMM
tImDfXMCrUW8hFOqNybKdoUJCHXR296R1AAVhYiIzEk/EwJC/oYm0JQtDIhXU6wB7GDvukCWO5ws
2Nla6j6esxr4OqKqmquuPfbJTFYYi95+3+GgPI/WFUMXIlOdw5KLvllksMu/8MOke0/fGsSp2mfL
vVqFiaJ3m4UjJLFPAmZoaHWfW0FhTfSeXpNiT525z+3EvFCmExRl4HdEDUBLI2MaAQk+l7s1iYkL
NqzaetkfLEpDfWDLamFOFnftk1YUbt9V0Ixg4F30ISqCwvnpeYqqdLUzsZDOialTWYouYkH6nqkY
oaf4Z/bmHQ3qlASaA2DYa/xw3gjAaLPidhoCZt+juKcrtkzocWlSdG+KTkEASh60osk746Yujp+E
549BhTbuiG+ysxiGERP+tlPR0cbNd/cYb1XObJQWCMrm3HGQ6HTsgX602B4RmysuGNpqbNxCqKxw
YvTdndXzkfsdSG2MqmB3rIH0Xq6YPMigjf6dkVRn8s2J0+LqIZ6t1b7n1nxSPagYNB7HgFjRCHCl
WFJw52TwmQDXYZFcI16A1kEuXHwk8+SRkMNE/R3T91pBGP5lgMQlpMfTsOeO59PTSNQ/DiACRC9p
s6Q8SKcZFO3DI4F9RB1PBwgy5mwBe8POg0Fr+/BjdvTCf3N9005G0ib+YHcEMclCqHautNjhcsa8
C3/61cWjO7PFAAqXeujEpBb9tGxBd48F1eCIXGmBnYGG4MFFV8Ah98L/8UDvRD0ZPeHsHboE1Fbo
PwMJFtT2zScRw83UMeJX3pN5TviYUHJgXLYG/t0lutiZgpM9XXpY0Y/gsUIHV8BfkfCHhaFOyVo1
xAYDWWfR6QqINbZLrVkMkeSiMy9Dcl3j3QqPBbpc8DQJ6faYxtl8/gObFZf3v9bC8I2iB+YXXiKo
qW6VDTmG3o8fKWXG1oUbWnzzNzEDfTUYQPtcaOir3My/q/xMTfw+Av+uCbr98O5LjImSKWnj+XeR
aRBURo8AuOFc4HawzGEeflIFnpiRgs4jDGOJbBf8BjiZ0OD8Fn1+RzJOcX/iYIIgbomrpC+bwD2K
jr0HkQoDTkTFhq+0iBFk3OhAp2+cjRmd02SteRx57l3/0hk/8KZentLqbFAYQC5mbYxMvgc7sn33
R3TWSSvORFt8ABLxeORZUQybIkXjLzhVyX9DQt3ZaNHqNL9y2PVX9xRX76LvlFumESaOkV1ur9vy
bxdd5hd3t7nwRtDoKVJC11P/aT6MMoUoZ/dDsrWq/1CL0Yzm4XAKEDd25wFqWUKY4slmGN+Izd5F
eJEh42xCsX98iuDM/uhAkS8ORslimB8E/QPSZewsrL2nnfM7c/tD58Ak4awqota7AwuCXUGXPEez
p/iJkMBMJDcblrmfwplU7FWbGxwL56bFyfb3QQuAFGK6mtYsMPSU/yGgRkq9rW5z9iGyVjnsxkG+
/JIKwemfffnTFswfERcWlaE9+qMxe7qS3Wr/DKiDN3aoUPurF2/knfbkbl/9UFYreNTewRXfxlE+
5PH5pTEI42g+SUJ+20G1y4sn3AZbbO8sczt11pfxCXNGemepgxfHhO+3JB/AUyN473QwUmxiqYSX
3FbcZjNcw+kkPeS7FlOZgvzo6U79ciP/NfH7r7FzJqlmNWD8aJLr5hk0aMaGh2Y19F5xg0qlDopw
gEQN+RJHeSJxmO0Qd+MXwl5ReRNjZNXJ1L4ZQAU6ffFumwpaTdgG77HMcnyzd06G3Jr1KzPBg8wd
5HA/xZpmQMLdogb4the93f4+O7Hc3QswvFmH8PrrfCyoMZ4p3/lrK7SPglC6xYM/kBq0GbVZBxPj
6zAR2oCSlfCvPOGFS+eLcF3MTBNotSLmYutWwqpL6e5u1TLQ/6DJOZsFC8bYhrNQiItl0ACBBJBy
18d11KTK4gViwYNOl4nUVPRqZmP0ov51aAPQa2/4G0IIwtoZr5nRA9zDGuV3HERMFBAxo1UfXg9g
wLuxIWOo9OpgbObrnd2E1J+nonWTvNN0aGaBrKstK9E7mCJDgxi3yIAcGw3/XFmxCcCulCZJTGlH
Cj0xqhwJH8YdrPvA4lXYpn3X7y9gTtwuBQUQAwMhXBbZhHj/cKxY2eZhTXDnTJNCZFpm5i58R3Bg
63GlZiKToO1mCMeRJe0sMGbGnH/el1RhUxkeS6BkjmbhPtqlSrRLB/F9jVdOinbbHMnz7u+36Z24
eYHBJaY9vnD9TQ6QdqhensK8iP8B8ay47WESYGuHANK8Rx8NNJpx70aS2j9kGjQbTBrfz4y/+m5G
29uSm/+3BgtAyUeL2hdsnnMDC2GTovZjJhDDCWskgxs7bDikJo60kOlaFiEQ890WN/iKGQl0/IU8
AIB6+4UFS7mquIVHEyx/czG+oN6rhaQX7n+ILNaZLPMNOuBn+HzMPyzII/HnLUGSNNCgao+KbgZE
0Y4RNb8Z4g63OIVhMPocBKsOwzeC7Q4VKa00xGEiu5VnypSKHRWQ4pPpUm/+CVr21yVy1SG7cZYt
0KX+wJHLOXeuElw1ASqvMRun+PD4PKgQaNJxKh14o3CcEErLr1Jf5vDJPavn3v1s/U4LHs8r/kU0
l3CQ15Qlkfiy2SSq1ghcKSbDc1UlY6ysrc7kpdI0ov0Br6jSZuI2yxYPi6jIe5j3ZY+HKC7oGBkl
7sJpgC9l3tE1/jCnIUPZzr8vSyMnYxK0dE4l4mYcXfc1Bu/Sk42f3lxm2fKtyhopCzxsn+Fc5gSv
Ap6r4tlKF+HqyaP9Avf2TAgkQcvWA4yt93yRf2fGxAwd1KitXqpMCEkFQdZZYjuqkXgLw/PQKg/g
xVoNq8cGhiBvamGMQml5TTkHOP/FZBwP1gR8TH1YqbXMUb+FUsj3nC8/yAGhckCOOR/FDzKiiEo4
/s7PJa0A2vhUANVwYHH9b6exknakLMQELEjW1+zFT4Q3RKdczoo7mgMlBhDXqyeUHyS/uJNQcKwm
FOtqN1OuVAL07uRuc/pV8+Ysrfl7qvIeDvrG6bZdD8MH0K9AOzMc3m8HrgAVA4zvD5eB5MqNelnm
0UcH1TjDSLd0Hgj/+0CVOXk+y7vJGUwk1sPmztpF3QrZtTNxms1lWa9rYd6pvEeUR9NYqOcxPepv
J4skp4Gcvi+EFGmcYrdUZT/b5067noQ/qIaP02d76vEuT8OxO4oba4pImEUmHIYtKDcj45wPHJ/+
hSiw+yKzLmbPK1djrwtIAkaBQTLFunLK5XPRp0QPJY0r39XJZ4ZzAlvF1Mz09/wSQmxBnk833L7H
sZofyjUZ1Lttf4vdAQMSMiaf3BzhH8iC31phKsdmGWEtSuuj7LbYq5X0h9cEUQFYwTj50efHRr0R
wFe2+AdMgJzk0G6FWjjfcBDK/jRFQUFhQ38l8JUs7CFTK1fZ6urB6bkMa9uhp/AksUEMGKUx6z2F
C1T4lAu7PU9j8oK6KEfgyV3owQCuvkF17s60H8OCWHB5ecT/ARziJcDnju8K3AUJwIS4BAwPSop7
4rLnoCy8x6HcYj3KTzzamCCGf22irHAewE81EWjtFq6qCTmIuM1RhFGrLVyWGcAle7E1PX5j2OLr
uidhrHniMj5eBxSglyfSSnCrZKa6fsCN4w2oGQcwXyT87qCo+AwSKEKEzFT4vZFTSjToYYJYcSBC
IOJ14IDFSoGT63R1T+ockysHOFOezzuTvedfkih/nKCzAVkNjDkkf+A9J4DnNEnfU1zoEGf1mc2/
JJ4GmzaF6tiwdises8OUirHqRCccJu0G2PVxup34mnegHIjQYOqzRicKUEdrBVFY0Dtfo3xD9Wa2
gMb5sKM1KbwK0SlC2J/Ra9zw6IqxFHBTSZyxIKtvrP1gl1gPT21SnSZnDHK7iw7omsExg27QV4KM
CXiimLPY8b8FFsnPvFpP0ahzXz7WUH68ugkiostCAl3JyZ/jXB3OPiagtdNxfeBm+M36PK22OLAj
6VBvqYvBvwQbQw0kzw7eSJGQxCIhVOn9qGT56OMtJXFBjPYPFFjSATiXg5zTnduXxzZ7tGI/wLDz
I0stBuV9cRKvx4MtwqrUhq/jb/MVCvr4vfoi6dtFdfgOGrf+A6JHThTwrHiv+LxwZB+U6M34wPeU
HKhtdvUuZjRed+sf5yy/qOIShgPQOYx/xwGUXu5dk914xiX8RVaL/ZNIGQ49nnUJTimuAGbg/oHA
xNXXH0VFAvmWjNfYXyGmanbQ2+HrZ40oXznAUX9H6jUVEw6ZDjDbPYYGsuOZnZnoLkx09VND+4Py
2bztoSSDZyjz7XGX3ubo9VjCfi6ESB1lEKPxQzTTDVPei+EyP6LUHTEujw4ljE8Jk5xON5jcWGOw
0/6jyXeIIahdrEMaXF1yauD3rtucdZ4oFiRY0HDo28fh71ydnhEEwn1PYMcuRlu4oUPV+ayHhN14
v25GpgnqPIi2l3CBXHGDslfg3MOlzwyxbQ71KjtMouFqEA3DPjNQNGRK3HC1ZEw1TB78Z8Xj8Odd
klvAmbIerXZUh+wOcEl0tEyIvGgi8Z58xV0uH+DLmU4yeS7UiAR1QTs/VA4fdq7vsj3Jvbno6IPy
wBvK24NsReWEKw6cSVySDA8EBDAUjOflSHxe2Xf+/XvwokAEsFYTljvioACfa7DizHNEOkgokQis
pMGs+Gc3xU3Fyx3/ZtzlT1Is//2nSHtevYSgltbycYz+YjtC171z+JpeyJkx3JBykOMrvcX8xl0E
FoXWL/urw3Y0l9cNTdc8lnGTkW1JnNUKfbPX+JNDEdXruztZDpc4fY1xfFu2dp7I2tCtWWYfB/6N
49Afk3U3AU2HtZvvYsmvz/wKrTPe/HNyOlL0MBTSEkiDWbVo64Y8qJGfTpGoUcmXTLjKrrMbSFW5
BWG3RhAc+D9azkOeNSAvOBCOEvZCPIIkDiY4atEyNefnvmFlQDUE043Lfv5d9TgH6TQxJ2GFrgRs
66nv9tOAGBQsDkr8ZqtAncv97V7MDk1w0aNGZ/YjVOWzErBmeIGkMutjh31kFPGOFSuSWHYhd1kZ
SMuB2R6GgeQp03m3klyeE8izODLc3vEaP3HR3lYF5TrHD7nUIXMqrrZt6dc+FDWTVQdOgkf+/Fji
xbt4Q4L1GHfKNbei4jE2foPuMHG+TAZM76zpDWHg5gCHFC05GfJxhnKM6GxDMTFiTw4lTtNt280R
pICFXGb8utKWBxjvJe/oN/jFA+KX0Lf23M/xw4FK+NamJAj6VE44kluW+SMq1hc5aZmYf24NzuwB
yow11D5fi+HnlG+4lXHLcOwZzIk3OndnD75O1JgU9Lff/7jPMerzEra9Yz/qrzhOUVMizN1wXMr8
g5xYuO07mLSqOC9BQqDund5WPkLJANnht89S9JTwMAAsvoJybZSpL7L8EVDyIqM3GQXS4Uuh4r9I
IvJJ4jvmH8j0bK7c5wiEuNkGy8dz9iIJk5wONBm4q5rFa98hNG21SzC1mqgB5hrMRlRBmRQB65hv
8NwZGFO152xwxkvlPtTKvHAxcjsgNWk86aq1Jtx0vUAkDKLGY3jFU0AmQaLPH3ekHykxIcs8qDWo
sEjmvfTat1Elikaw1EK4Rl+X+RBNEk2+ZoXoA5cUIxlBhxOfeHlo3bvRJlRMjMAcWJERTAaEJHGH
iAgs2JRjD3YA0YUpVvqSYieCRhfo0HQ2Ibi/OxTS3YU503vUDA4Zg7CI0C/KnHISCtL36uKjveHS
2tP98IA0m6pjVV7ckXAK/Xwxmu/oc/03ALCP8N0mJukiXg4VBeZJBgFuCCyHcCmIbcC9hEwcUlIb
hh10q6zxnFc0oFkJgTkHcfW/jodk0nIlkZM2h+vnCcvheBciX59T9GNIQPM3VUgGK4MzUf0EHW+q
Jmmd1ve/oGYPdUAu1sivIQwtzmzgu77xlOcfYwg4BbrGFYYahSfu4pW2gKwTZA4vimvui/tiinIA
jwxH27Z6EmM04W0kmnu+HajLXOOMljiBGArnaMDA+nJRxESEXz8CteV2u/PFWOoxYDIlITlUuUkM
wtoSpDJLfGG6vPqlAuSttVo735IxKgoEdjOySa3eekjqBN/sDeM0tURkFcBTZ7/QeYAkh1+uIlQX
6gV3L/VfMEpzSRdIBckE1hW9M1YCfsEXNQiPRJTnIOqmI6KjefmaTMQfc5UQGjjvlvLyjucgU9+w
jzWyKdSib1hWTByP/Vueobr8EsgB+7yQ99VM/Lt4eBb0HrHnGpyJi6E5jtuwGM8GwrNBnBiSGZJ7
+TJ+rM49wEcpaekJ+sOjBg09ocZkbMQX9YeH/4qv4h+0VyG9WC/z+MI3oMyW1iwinzYySba7+UvF
OzBYowFdihLOPnGX/cXNmhxqNOpLcn2QsAGyu6X7JjWPIEuAnjHvyVelGo3mqJ79/zNKNNz88UYi
m8PDtqOwhm4mQIun+r0tgAqRogkl/Wy8GJlDD8dhq+1zlXzFmHrnuNWQuiz67IN0Go+tgrj3GxJp
Ht2L438k3ddyIukSBOAnIgJvbttghQRCgMQNIQaE956nP1/viZ3Y2dGsAHX/XSYrM0vJVKVAGf6+
sWFW1JgC0eeGCT8kyHc6ZeNx3iSMomb6JcZCyUl4GovcrEoA8AMe06xDssPkANxDmoDzh4XcPWE4
kd9fPbrTXZhok8NhufESMwDpB4+8bdmb5tOsSXF5M9B4BCf1pcJHZZFKcMuVUyjlIM2Z2sFWbiLG
3IQqG224z63t4MMKDKYQrPo0cYx4xvw0ttmYwkmMdHcikEH/1jOm5aRCvdjYYGlAkV92kdpNziGo
XeDof/3kNRHT3EbLNJ1SYlpYCUqud+QOjWObkEPkIZPvRPkFcmZoM1O+eKe8WXnt2dhaS5usRF60
DRVisQ4/YBGL/gaoQT5eF6NSq4AQ08K8vTXunN622DudeYKSzKun2u4ULgigjxoq5ndk3/Z5LYHY
0HC6b5QUduCMWn1EW7B1Wb3CnKPecB6D+eOhVIsabeBmRlussYd4O5/COU+g6rGNkPikP3fsBlYD
9+52IjiEU2O1qr7F3WtVOik7s87mT1JcuX6PFgMeVe64AqeaizVTKODy2uc1X2NnmIqUYjD5Jwjs
GeWjn6Q7VYdEzOaajqRfL/4ZpzhriV+46GTsf8Hmy3xwgYmh159S09OkaN+54rCIG45+IbpRMC1f
AR7hYrqbXj8X/1IcGnmQxZnqfBUydlhYVtp/KGiVjRI73ivS2myn8fH7FOZbqqIpJ9/kW17g0HI3
29y/6zafMebAAEX13l0ODpFpMQVJm6p+NRob1CN09WhxftODhVOLTjlNY0rDcf47MIrtUGxqkQk4
fts4G76iffP7WB8VbuGodakVWSTmJ3bAX4XQR4stwYVaoJEJRgxaYwagzTlIM48LbcbfTb1RVdil
Y9pCD5ioYvbDY5wmxgLnNxIBxFVAlhBfv5Wd2z2epd7u6BgWrn/mMJMcl062+sCLY0vzuY/+/gvT
ebPtZOHPbTCfLiDOh2g7KOTChVjC2DMu2RqWElGoBG5RqTrGMEl3d2+nt9VPufaMb71blO3eu/nP
hDhN8jS6Wm2j2nt5njeMlhJvpFP78Ag9mIdkIcszvvw94oLQ/eqBV/97EpOBy8kjsnlLFrfeWYv/
WiiHLIinwfEx9yd3nPm/rKtJNElH+bdUE/2tQsEeLUU1GebhqZxSAXxKi+NoNZPIKaw8glywLHcE
J/F+RmgkiNzWvVMjl0Qez0uwMCVeJuzw2vNta1Flbae2Lte2QRcLxZiKbI/zyz0Vel7L53BnWFOO
s7hwK+wjsJyTrgkSFwsEL6fo3jiTraMhUxZdghNgEwTZBL7yqlhGqrew8K41K9pmLVpBklFCGIpE
p79iL9MEpbVu9Xk3xV0mHw2TG83LoQQkEvUgVPGtnooxoifzOOFT0lN5gpfhKf5VVTEtTXw0X7Ui
sEdL471Vf2YZLDWPbyA5/Jp88JtIs08WePWL9mZqrO/R7NXa11aMCoIf+a2LAWRtLUzUc4hO9TO2
oDu6BcN+Mek8EqDUZRvO25n3cxUh8vMRD4N189o9hv/GdRHf8p1DnAyT+RRxWgjALslw+R/UFod9
jbRhOR+/rPtHLhym0In2tX9w1Kvv0ktEueG2XY4OseK5Yn+iSmjcyGTC7Z299qm+bR/b81imcfky
bVK8t0t9Uz2PSpNH8LZq4YX7KYs/q+rlEJy72+5jsjuHpyHNVkIDhCN3uSYM0tWMZueGBq6CZAzw
ua3pZqE7B2XT/+uGVEPhFh2r6iA7jMTJYNwwkv1ZDXet9AfOdjMJQBUAALe+BYPTe/BupN+uQJD2
/9Y2EmynR6pBtw13hRhD/a9udSPjaxXZOII/nc/heXhZxZtSbNPZxz4e/FXQfneDf7iPncTkffi7
ZC13TkwUE0+v1SwZ+dGepIPpQYa5xwOb1uo4+wTbgisRO4yZeghNmeSBT7x5t1xnNpAyPiDOdiO2
jN3z/3+q364BN0UqMBeTfQ0neL2zBfMmtd+cJKl8V9HmY1XtGDw23x/dCkATDx4ullhr3Gsw+Wol
TCY9YafcKeE/+BjaT+wRFdLvTfWa2IhulYV/MOjvU30cYUa0Dz02FtUOFSawOpzPCN1BFsfZtu0Y
nlMOSQljwlohdv+exmm5U3kvxIUR7Lo6O3zsa5X49V5UXpV9O4qUFv1oUUR/HmlB/37unaRQLLK6
Kr8TRBauMUBKu5VBfRIUYSjLyP6ToFRjSBmZdv8UYsxJ//z8q8yDf8QazU4qLDbmtVfz4clEbgp3
kWkmmxAP2KmV+t3VEzIwDC10NW3IRB4DPpS9p8S86P7mo2UjOUum8hqUXLxER1g1ulb4/O1isA3g
8SlugLX0aXhQ6t9F5xn+leuAi6rP+Oxq3ws5wa33fNsLHYzX7QZCdQ7fl/eQAdmh5DA9rNRhZAEt
aiWGbHeFXyWQuVE4dMpJPcgpz+P4/PC8/1fUVahWCtGcY16hKmvuOnlK21trJUU9okFJjj+jW5jl
0fYAVTcWPuT0b6Wm7VafOqH8G1V+cGmMmyVFihiGh0WbchbfBqI1zBG7N0bgUU9M94g3xBXlvZod
ujbXS+RI6s6x7ZESxV8m2rAWDQ0cPQsi9NM3TTIth7E57k5SMclHNxvuqguCW7VvXH3UQb1vx7+r
lV4mMynNiu0JOjMEQ2ruYX6yiIvvZ5SOVOM7G6eKtW19IMOtgwIhwYRZfaSuCrOzHSO++3tJpTiv
/pfRwTzBppoIjcyYCJG+ZYB5NKDLNVxWHVz96dAV3lkGoR0xukZd3DRcazcM/yz6NgONrF9qjuNX
L19TFLqtiu2Y8cutl5qMScXywX52Ux6yHDm35/3iPfiwrAOVJ9i/58NrzUR9tw75uYAYi02T6Sa3
3urL2VuH29Bq6upSCUoahDoG6U42LOLZ26K5MNU9ROdBshOvojFLJtcPDe1Ow8uXKziGqK+Ibd9g
5C8zZudtsqp+UJ9kqrCQaqG6rN/esnFyFMYNzUG4UNhCsLbVDFFjFjf+1Fh/kjo1Bnkr140UsWyD
bZ0jTm+clB3qvU1zmlzcXPXG7vXxdajOYw/0R8G1w/IKKvHMhAR99OscpsLs16X+qN9n27p9AIlU
iGN2KJTSHjlfk1ddN+wk75krXvpJ20YJ0ChAqyvS4Icn3nLxpAQ/J2YE9XttH/KujleSOxabm5qt
Y/vgKrQPUMIJz5kPPdaEW7pnz1VpYeidokn1SHg+2liMwE2QrxgUVD28ABUfJ6npolHpTemEaSYS
7zyjy/pmJOKXydqv3h0xd2Y4oCg5NPvDJCP+GAvVQcm3Upz/NC7p6SXtAxEnNl1u2WZBmT79K3Pv
fdR71xfW1tS3FTvdbiH9lcXjjPuk134qHIpISsdaIU+QvLDy7sCO44q1ddQD7xJPbbW5dWSflWCK
fYQlhOj78Fhc/iHL4Xn47j1pDM+aICHXMYmfV78tMuzuInSy5aG+p297BBk0gJmW7jNH4qt6obP1
24twIt9Qk6/WtcW9/lKE9K+tw2zTzjGgvktC0I6ZAcoTxVENhb60C2U04a8wfXyMncb2PvxyHhi7
acfouurjUph9L7ZJ+hCqykmtHN77W91OaKijbWWzgSrA7FIKM0ex6LLUveNfMk/uAo2fE2UOq2ID
0WuLbOcD8ujDJJakq5q6D1xW8Oj8ZDqb72Spxr+VOs/lwFnvJ9XMDnFr0ddlV/eqnTZIjrGXbPCD
A38308uh3oJwuVHiWowT7djtHhg5bO22+H7WKnRp0bgFNwmMcca7euHnhIKR/9yrlVMMn0iwgsck
9ekkJhsh9vGLEBzrvHunUbc35BblrWogtJ7kpPtHtAgZCD0Y/M+7in8kdsDS+N2YwLdr6OxtiF7V
c/L38aMhMmz7lfctyRp/5lW0D/Lt5KG6pQM76CeX6OYa9g/RdxLGqZ9aubzHgOKCZvZaOzbF0CoX
RYYahvcqlTK1XlLpXghE1vEG9H4JStvg61Wl3WsSwzlzH+MvBmHB+izOnaLxy7Pxqlaq69FqHZaF
Zv6xP5V4Irr8Jcs2vj3i7+PIWmABIFUtffFh+nazsWlLIsW1fZzNm8CUD714Fe/zHvx5PH61u4KN
7QIAsnjdFR4rnyN8eHZbXsUNObYyvUuEsTPuGEqc2P4+HBc5yEOZmmY/n7WU8TTViyu6jI9hDsjx
s+LDIGrbv+HWuKna+DG5vh3AwTo+I6ZJAi7NubYI1+8TWyJqxQ5XfQ3zBwA82WBCZ30PXz9WhwAD
uHnxRL1ErDjiY9v/ATrl8J+uiaIKepV+ZnibZLkH5VUAoTrHHYJFqw7eN/Gqb8tmY/sH4cD8AdrQ
SrtOtoB+PohmvyrBuM92yWWxZBk1xRMwEfK7R1V1UhRXqtsmD+6PTH1dm2SqeCCjV/VmyW6q/nCU
EpTzKeyuf69atoQ2BrITgreDrK9uEIRXb2eRfgi7LlLesCwej9bv4+6G/gAECgyhwGTzCsekjTu3
BJq8Aff4cz2OsDNM3DvUhQPvKbzquN8LX2THwbw5Sc4axAOFGoBqJ2LiN1VMlDCyZP08gbgXGlAo
KVF1tp6Mf5m0xpVq+c8axvsvwgKSgtl168469sRr6q5wNB4r2sbj+D6qFnSwPA0JOJuvnsGdVi99
gkIwbjG0C21MboLawvWIhVt4a2nVk1r6y8vZI9LjUI+syH4koI3XG9jek8RSDZ1lyYBYMefibUpQ
hKsF5PqUEEiWpJoCuuvTAho+JpiGamhriKatebW1Iy6+RYP+kszZbmIr4Irv+/j8h+v8gRIVPtm/
TE+sdYPk9cvXKOcgyCjd+zrR8L8LQdiTz7r6n7tQeAAYq+wRcy6RhoWp77W/k8jxxed1PlkJdx4E
/XEbIUPbfTKsNNZZoL9NP/J7pYUOZX1CKjz1chFaVjYTbkYmq8NUhwtvfRx6G2mA7R9rJTPa+wRH
Ca6c4jCojwvztckxXI5OlMfDnVdJ+Meje6DZNUo6milDjNyOjf0i/eSJfQGZ+hfNoKEbkJYL0Zyk
AcVC8bSrvlqbaNfI1V/CXRIQIJyNFgtYRwk2FiOkBOUZsd33sp7vH3rHGr5IpN4cmou435daknsW
zbILOtWGkqAs2YEdcUO5bHgELSxIqi0Fmqttb9MGR1EOpPQVXQ17O0UpMyq8vVrrPsesGs14KZj9
uFWHAPProOTb9ObNeXfbfokNg9cPz//wL+mspDHgjrie+mIEX7Nqpi27wK5hIS/rSR9VcrOJIj2c
N9NqMntzPeWmimiqq+gIlF30Ku/Zjkl7nKnvopM68rscwml85vk7ZKPfrXT2Q++wqdlWXCyGLHZg
r9rAvtp79BRpk7gDtMjlqOGTs5Srb2M+lNHrxzrOxH7JeHfmY47fpx4EFWGbfE0zjGbK5KAq9L4v
m5Uq3klz3Xw1WEFpH8yjK+4HtkDrIsr3VAHd9EwM65r/L3pitqfqpfSFNHjKsKwRy3bRsV35LHeW
o9tw3zy3F46n/682B0KsbSJIxc+fVGzQU3NAOUBYaq6KPccjtHc/wl7xc4w9k+eQQvTbJVTLb+Hf
0b6WUTlV+CyM1sBaiaEsOsqk1WJ8HJY8jklg9FeLHluzVct/ZYZYXxnGLzaQLz93b5wezL2gjPUE
WMuHJah4qQ5CqzqHhdCDf20RkIbfng7mvB/7NuRacj47LNJHlScNvRz123BXdbUrFsGkPS+H/oE6
dLCoVPHeFtXdZB9OXtXl338noOX9z045fZp8xC0L7h+tR67gDRjDq1L1OlpFu2hwbi215Ak8aHxp
zQD3LY+DC2eMOSwegp1wGk1QGJoq5+io+21b7sf8TIrahJyKqOBoz7oLUSO8x6wjd3z+RF6V+5xW
ZpkJ5cNckKqC7/HQrzQG2zbU5KpJ8BSo4okqQkWvnVPu4+bDhtHXZMKX8k0FIzaPzWs21dET3TMR
jJ1rF0G+5qIHKlu0MoYyM6pVTXuStArBiM2SpwXdJt8cHJJy1MoXEmCeI00QITc5pldBpr6dlSb7
/rwYbmtUAqdqWlW3buYmZ8tdyQv3H2nU1AXI1rlo2DjzlZg+JNMZWB2y4wGH6lTdvF0UKElc3Pcq
UeJtUyG9Kgjry9bpo6BuUwflgzRmTDSRWPLawaqfjUZePTlWNo4W39mwdTqa5WWMte74b/BQEzvu
H8EoE6Teq4ObNgqt3AVK15L26o7Cnwjxe7t/KdOoVdt0p1F2vz+Wo5TGyhxLbRkBYvJeNilsrnE6
Hte+bQRLWPRP67KUT4i6OCqtpDP55tDqi6KHmGeXQCZSgPXcqjpfMbs4cRXS8FqlbbqFxoAhItRk
gh1UUD1SSECSXfBhP8nJYEh65PZNJoaSp3qYZtsW5gEj3Ykrkc6uf4JuTvA3/5s/DF/RdPz+VPh3
xkRPiKJPnZwQC4JuXSdlje4bZGBVSxsDJRPyEsxI2K4W3rbNTS/1nhxoUqw6G7G5uqYxj/oJktW7
11fe7p7MqksNM6w+zPfLloxQjiao2hoWenH3q8+bJDi5v9Ob277+KH8qwsStvBmhrOYm3W1ISEZW
nk8VLtRB50CBukt+H9jOYyZ2mT0ndxtpbGc4xqpS1WenUL/O0JUeTZ47pS9MhugP2Krd0ocUWLFd
IqbPpXHQcsoVx+z8lFi4kj7VIfGVeOXY0qLTJ71+TmcKFbabaYHn9vz0KhrEiNQtOCgksyEXQ8/8
+hGOpuPP6zi6aN5RaOOC85ZhgC/iSY+T/QS2JpIxSsjTYT2wWuIdzYp4DvH3cRo+nHm1euBmpKDT
z9VLLOcLzJ6WDKb3TR6NhWGKa0U7n63mhoVJEvTqq48cv49cVc3ZObak7c4L66orw+97829PiwlB
NYPGQUPXWtSgLFqvYiXa3BqlzlaB5B6ca5Olw7SLMgjzO7TP7X+uDn1UXKiqmGlZV8RAOM/dlpIV
1GCZbKdkZXtS0+VabM57yybm27aPg5CkaiOS/ee87gJGJvPg8iZ8N9kENfpzMv18n47MPk6QgbS7
lhz7TUKp2x/5n0HftvYOKSVd/010GfLglT1hf5JCaP+eC2oBh4IJnWIR7PvyuY+a5F/nKaqIDZiJ
bOFywIGnOa5FVR8U7vGy+Z9TRdLAvEABR42SODtvbtu+Ml/VRjeRXimNMGuU+174XEgyTIM/UAK1
K+nEg3dlUku8dA8v5eql/uwUp1c0oij5ua2Sg1OPKV1/yjnKnG1/2acwNJGrFz4VGmbIjKKSj3Rg
BvMqB6fe6kPKtKiP8/hDScBaKODsmZZ2zJgi+Mf7MRx5KGq373ucjVkeakoeYvsx2NYOrc1QTdjc
q98fjeesxImjeeMEKzGZIyZy5uXfTseotZtlkxl1+0Tbez8ml7VR0UaddklXmJns29s+aFsL/7Ee
efsnjOxVKw8Kps9sRjLZZMbYFKKvAyOP+m0G43Lvb4RMSoBa8WdRRdMK0u+XaKTAYN20DEvw93l3
JSY60ygIHqocONoNphnSC21r/lU2Mpi38z8qkfj6fiwm9lNby0VWfmNvEpFcRJwxruxGFdsJOTM4
vqRwd9jsn1+FtfbmNiDOqvLmWOyoRhrFL1cFyGNtmNWXeeBBjrBi3j17WpN68LwHkamsFjR/w7Vh
aivzdTE0TRYvJk06ZBGRM/W5lHL2cfZTXGo8PrJSgMnvP5VU2hSUmM02Obo6soiVpMFmSm2Vd2YX
7eenEkfObq5ErXHt1ltVy6YSh9ZWMlm+s6uDVkpD4CMUjYBtkPcZfyZI2YtnjkzCo0o5Xr3Ifc0X
s4gb7e+Ff9k9zkSHKnRZBVS0lSt5V+gIhqWfvpb6lPBc1cUrySrHGeuozsr0429fDG54nxjZMtEr
PBrLskzk1du1qjNB/vLN8+/x8xnvUazH/LS26kPym+vAaDxPI8c4SCp8hem/ZOEbNcy6XrF28NGa
s2ExJe4+esxU1SxOVm8bp3+T8nZusNA4/5SjLZL0MPOVKsTXkcchEWVvpjljMH3VDim8xtJmtfrY
kOIdozMxxiPOGqcbWANx8tVU//QMt7twL4anE8otFuHzY3F+vx+Cvd6b14KAew+fKy4zjT0ncNvn
3MBFNZevvazARsixRMO2y8f3XkmYrx0v0Wrdzu3jcjbE1ip0c4sQkW49DvKmmrp6xywqIdMv7AsM
i/b/Os+1e5Vn4M1CNRemFPPv3mTC4qO5Brw1j7Vtuxg9Pm8ko5qrGH3zKiFvVTJoPoWaBX924j3z
H/NUuOeJZZFjwnBl8RFsGxB3Fvo0jpvuUs9/N9CjckPIrR7st6HKNfB8thY3gybv2Hvn4vHfhOaH
0tRCjlLnUDsZoo2/ZHqTnBVjv4TxSphocWqwebcjrZFS6TQfySRiwVIQZ8ZCvDz79eqV7dszWHbY
8WAgAYDR3ilUsR6bhXinR98GuVGum0jJl+wVy3UO6YWQDS6NY8GiPjZjjcJfLj560ACiX/OvzB/Z
R6E7NxhhO3yuWsk1Fg5wlDifqVcJGxd1osn6Y3CL541kJllq4Gxmk6ogXV9/F+lOEy7SxgYcBYyZ
vxknsCEHnEhsqswBo4Il1CfSSAOOAHkTPIQtRMhuoGEPG9Xzy3DnjGXCOL+zZjHDpoajTgdVDZ3I
Yil3FMBybGdl88usXM1Y+uzJAtKY7iHC7s5Vlyvxf0fPen9Wz9VK+/m97PjiiwB5wE4r9iH4+aCa
RgX1fSVGjm6WPzbv5Y/HX+nVuGffcEgXr/oDts1kHJRayzfyP1mKlWE5b6jBWT1yTOtz7gP/NIye
jnVYaJ8c8KotVd2UIHr83g1vWHv2Bk3mBhnTWzdbTSg1nl+66nR0NAKzIX7qQ/Nl5L9w1Mm+O8zX
9dv8EvsV5Ghg7Z98BjfQxX807z1ZYybxQkyX6tdj+7ip3nPhY9/JXe1XCeel+vLVeXF9Ilwolap7
/KqPB4LVRzlafVzq15/dENWzpS/dZMP7mo3xONpN5n1dRFFO3BujCZ3TYpRCVF5U0+w+JxpfDDk+
PkdM//hCe7eshLloJjI1np1zdfV3fVRTudrz5460O5TS57OTjvCmVJCgiER1zNa29otfCy3RuMkW
BKa/jF03qggeSY2klPDz9PezjZoMTYSL26HYnOfZd0XFVJLtVFxAv2MN6fpz/HdR6X/LypT1KR9q
9aESeLQAaK2kIVNCmIX+SP6FT3PfzURer6zCHRIAksQrgofun81DpZqbuAamoL1yB2kl/bMDM/cK
r8jX2zss5dkeiPHse71qmVYpzH2m4pcZyBOy8WiUJplyUHgzFHu+4sX0v3HbeWnLm4JBhTSO5jMf
/yFNHx/B8T8E4FzLfLGGs3L3t8RFl/eQFKE3f7gku96r7kTG2Y8CARGaZ5WTgZ0FZxynv0q/4AcR
Bnbcjwp9llhVbuaNL88lFcptOq/nRIUmYuu1QJ1x21Tnn8+BDb2cJw9IJPl2obHoq5bV8IxYbBdS
1b6fAZUH6DQoqtxeNJ5/LAFlTlmtnWPjijY0Ao9ri5OViHf1MGqgITVOX8KTdFo2b+Pu3RrjpKNi
l8L3irlWbT+5GsUwOWH2MVfYGdAmPR6s9aciYCIIhzg26JSXNmHu8D7Bn1Dj9h5VDBKioJLfX9VC
7wTXNcNvT9XYRYBbnH3fhRbyCqr9PDwsaWffK9P0e4IQse5XpEB1Zs++k/9r+CjV8RL+lMrVL9CI
d8StTZXkNt18IlhDlL9AAomlUy1ZIQobjQ/Vsz3l69psHxbezrUXZdiylijOyl+X1hwOI3DJ2c1M
3Smw0PBIxLiMWYpY3pv+M+vI/5dzn3/3slOyHuSbxVpxZPsDBGs+Exs4ORziIxsBIZVvXwHL1ObZ
fHVvIGJwKtFWy3DODt/Z7pZDQSvbKRaAxK/WQQc4BYLSdmKom732X4Tn4+g0VK+AS6AzOjxjmvcz
zXCm+hwkJch+GSZ1OhRhT2UH8kTkaaMWhft3m7Zzb1k971BfdV+GTxYB8ui1iVKX+aexqCaWnPwn
q6uPU+ugcG6Vf7Id7FUSO5yYv2LwOXlg9X6NTj+HnzOVSu1RZVsCvnxaG8zFbly7fLnMb0eTieIz
EILQ9kPk3nszuSbX91w1i1l2ih76317ZGH5XtawbOXr2tJ8MAbqj/TA2aSBugyTqd6xCi/MM/2nv
7aSs3rqIdVHlKxnMIu7RuWItGcSs6/sm0eTb/Hfc9uJ5VddWQ2HO/p8tqnXnKZ6wBrLkfr3x77zQ
fKE+3eK8zpIB+7muL7Oq0/vdJzDZZKj/CLLkjvlk65EJHbJl4eeQAAu772xNhZs7xymwEcrn4cfU
e/VNBMtbS4eDVrhmIVFpnRqWdf0ZQ5Yytqqn4apISd8FdCTESYZ2HnaK6kpQsXI0xc7cwggW0DbR
2+8djo10VhEvRK3urnb7PKTDbEvfuKq9hBsSkZRNeAqYFdqnXZC1TbI/2kS7MsvEUEJbIrEknjUA
GgIZ9EUVk6Adc/u67q2r/0eFphorBXNUvUSl6XqlFcm6+wo2NkAhQd+sX35NU/W0Hrp5km6zmAhX
D1PZZiywWafsUDUMBkAg11LwSjQPiLfR3LwbQhhaH0TJl24+/plAN1M9cH9lHiVgGgIF4Y5Dsv5c
8ug1CZA15vCxxylC8xz/YXyWjMbHtdxberZS/r4djBLT8f09nbC6TBVfgrIOrWLsVUg0t3Mb5ZrF
toWlYNa87qE0HA9gbvabL2Ae4jaJ5F/6t/ybr4T5V/jkp+P6K1foREDR+PIkFTxqsVH0OD8MeJNV
ofvu+GfbXZ2749zPgQtsejTONiuFackH9UTT8G3YzXkB/Q/jL5//4m9OjdUpcvj2vm43dyVYqMx4
FmcCZ7GSCSpMZ01ufs/U1sV20c7dpZUUwAgNfCW6rCKIkmZ+w4amf/y5Wd/2Spbf5pRqhoRAkmQT
IMvdSeHDz53758pqCD65Izeg29nP+9+uMx6c37EZr6azx5BGyvvPLcQaA/pg4z/Zia6pbyxKd7FN
1Jo+ZXrkTgKUbt/+5zX/Sa3QxN9nEWamGeSCf0fbLnDd+CARvD0T9VUZjk4RdwqMpTy3zrCZK+QA
Vbk4osy4/GSw+jrwFoPjnLbIJO9bZB3vwmP/+mtWv/wrCLRfz3wiYzudQ/Sy/WyO8LIMeJ+5tLLd
k8IJzWea0U5M7t39X4oc8xsUsVSBeErbXjb7d/WHkcUJyX9A5EEBqRlthNaznHRf2s/NNUhNct69
tv18biNGgdPcv9e/3PDyYaGZKD06/yqYjiMXhJL1F0/hjcWsjXzsBAw6Ut8o4izfOtryUkt2sZrS
tT520z+VV7CbrD5cnlTv2l71Vl+rnkaP8spPZtrWAXaizV2G3I9/L2wbzHtxlER6tUupdf28DI/4
u/1s//GVGG9k+/c2uHzZ9X2XSeXTD5ufLaZ6btbX/aSfTLypr8o1qml6HeJ6U/fOg3PiobP5un29
hhhxu8LHqZfve6/cJAFizOnawtRpcv5BrvvgqgAMHly7C6uYEj7LZZIZLj/5QLzdeoWJtzj384PK
926bJLtkkOssk4QOsqNM4hcwqEye7Y21UCohg0f8++X74WMx/P9nAqFBQVyB7ewkzkAqJ9dU8Pw5
p4K7OaByD1IOQVFlJEMU6E2eR8nrzRaFKwjab4epPhbO95VhsjctMzcdpKxxLP7cRw9IbPr3hksD
WB+7+/g99iPELtjMB9ChT8j7kIJGqVJCSlvQ0LMd7ud2wesr+3uZ3u00KA5OnTy7H4jP4DIs9Yti
tTGdHGVA5OE1lyQO+9TFVvr5r3QvT3dNWHY4huV/K+1GohCS3HOnQD81/1pqrJT7vIssFmkTxEXL
tkog8eX8p+4yjnjZVMXwi22of8MfsN5yCbM9J6L9B59kWWF9uSmrf5deli/AbDvaPwJbZO5JuePB
KcB+ADaT/ehSDnKyO4oPADaf4OnG6ftZCiA981VH9DyzIeI5SveLv+u5bjvK/9qRhE05jwMzvhQk
xIWxVoJkCm/nlg2keHGNaWLe9CeRE7a2y9CvjO81bzbqxZbTcJk17uITkid4cR7JrUtCdZoio+S/
zT1AyzCfWGt+Nbf3cPeoZrHsJcOzxSbw8GNX1U7GNNfhBVk6rVKQGnhagCPJAB6F85WIWHNi0V/F
yG3oq5byzG4fhbf7rHBJLshSn8x1d4aFnvYKk81wIeYc1FOXiRiyGNy/753NZDnDhxh/PS0vbn2p
jepHjPGgMHl9rTKWcD30trPrPEwNPQLP/sMi5t+nXBLP6/YN9pYO5mSjde8soT0QFBf23j8lOO92
JFJAVMkR1QD6Ls9i8Qfi68D7hM/+mDGIc5sdpOEO6/56BtpcW0p9HWVuIaZ78hf6rGTgmKk/f1dT
63K65O+t6+g1BPT8sdaqLn/3ELhOJTn/nv0lgAfdUKTy0PzOh4NVWDK/9iUjMU6RpAqHbrLqZJr5
fYGUEp4fORgv/ZEhgWqCr5dA/ctBioA7+3bn9GLHADvMg9ld6u38B4r6XH2fmCIiyM2yfdHy2pUz
FTpTF0ZUVmYW/7LSGcqWbdzIa6Lzvzz5MO6Znn4TQqKct8vHte/aH4ADopQCQeVp5nYPtuA1/yEf
YExfY3886VT88ZXc9+fP8ftUCFZ/O81s7zlNjfI9t9XLnJL76oXSnWefy9Pg+l7a/3dcFyHr6b00
Rwf8J3NLikfrz2wRdfloenzlk5l1FO3fz7+Ju+jza8u7Be+WymMR5mgUexlWo4MSu4hvor7bHzXg
UYKH3CU2yUqr00yt5NejEMrDt02opDvlQhkxS4QqvCmd8CL/TNcWlUSAuJEwsY7oKozajBKNt//L
8IVSbN5zLAd3IuWv9c+ckALw/EqU3atl6N0JELOUeKPx95KXjjHSdD8OzlRROmqw17T0iyZ6GpWH
ZmPFd6V3maAQKXoT7hVq1G+2ZZNVeha5IdmH+S8lVYaKBAVbgYPff3+3uIXOzLxebK5/lSf7e6RI
WGAcP2X2sMIZ2divcd0GJPkn+PYzurlt+Gh7BTz7UjzcaA/rsqdEu6Z1m2XRSNNBgRsK3gG9wixH
RDj0tqJFmWiAxH4RwapTprvWG2DiTl/b8DAtD6xDEexvH1fVVmHo+TGVv02WI7Pa/WyF6TxbIqiF
y64u76xKHi1ycWXy6I3NXO6ja3eFxTVwQA1lHZQpuyItDhbS+hUc4L3a+GOovFMLsuBW8/n3vBKC
XBVIFT9yqeXZWZpNFM1FABSXZFpb/IUB32OZ1tauybntY1V2DTFTTDAH8Uv2xkn/byDthGeNck+h
Q55HBjDT0z/s6k5rdkpj+pxmRvt7MgOBTzx/gNfz2eu/vPRlXLHBsnd2hA7Q4wEG6aUFEhHGBMJ5
ogKnygJDu7yqhuHeO//cz0GWXxNIgloG4ActUo4dQ8Hbj3IaJ49qosKLV9PdzwUBdc3SC2BQ/V7X
H2xOt/arkf9A8AYVMEWn/Kt2gK2Zwzx6589CixKA7tlWgC9VcHPfRS5LBtQtW1jjZb3AR2nc/X69
pU3/W8XBjc1w5V8mqYLTf/6lcOPaaSYgJDiHQpR1cbXcN3Vf0VPWzn1vm07i848FRZsZ6JB5XdJo
cCD2bJVDBbUE6eikS5FIk9Sc27CUC1+55LWKJE6Acg/KSIUtMO7/Dv8Q7ZJ+NKknscjUxH/599vP
8q803Ys+0zPWkSmuckRz+G/ttDLwW0YblqFewvwiG9x5XSLw3bQ+ca4QXxpZdEqGZi94c3whLdlF
l6+07iXbZIqxKdfK5uKn+nHwVLbzZcrVPDD7VX2Tqt4u2ODzzubTEqu/8lfmk+wuM/JAA7Lhlac/
MuRt8oCXeP9I74Lpv2wmWSD5ACYgi+iOFtF8TM/Libv0l/83x75qFQbzSuALFnx0cwT1/BLKSomv
g1nML+BzR/9z5VXVGX8cBld6yBHJzfWLHv7nBMH89RbwpdHViskhXB0scaWj0huLIqT48+rTfPVX
JPZxDQao/HvLLwvkaj5p5dcHvThCSoV8NWNI5qY8g8IBOyoxjrkwjlmGCwMVNY0hPAwLF5ZxxsCP
4U8F3QNY0KgqF54hMw4JJwsAq3hZttMzyJVNXoMna8NFdFcsvcISR5r/pMz3sZx2eQXHn8co71n5
XiLNJr+XkIJT0aufoah6BKXEr9+Xlv+W33vCrWHW7ZYCf56EXSA2yWocpBMvj4cSZmpZzODYKQxk
ybknGGf5m2XTWoxMxNuPfFBUvzDryITUeEw8dGTLcpA3FUcSQOdRyBoJIWFCZwoJNRafQ++r/8Gx
3LNZPtTKWulxqNGqfD0/2QZ0dG3TV4c/lfXZxY+cuXVQmWZW0cq7sU35z76JWIiWXmuQNo8lhL31
LUNeUqLsfzgDtm+8H8dv6/8M4e9va0ziQ/MMaD77r1Xdwhe7DU1Uvha/C04IfNs7ezsUS911R4Kr
MOXlLPIYuB6FX2qsHz99YTCu1C1Keb/UsA3yrVRz12VbWi9O9ska41ub4crE235vghrLpLjZ41Rr
oe8mn7R8hFXFofrCZzb8VhXpVUqBNFFsuVDcOfGh0H4+eFrSZx3oK/edU3eO/kP+WXt0UAKXoCUb
EyT1QakSnHh6/Csbnsu0kg1esgvyVgbndM3/72SdlACAya/sZzZK/4+lM1tSFcvC8BMZISqitzIj
IIiKemM4pKiIoiDT09e3T3dUV0V1nZMnTWWvvda//iG4LV/LUkggCb+IwZSe2+EFX0D2KeZYdH5M
BBqaGAiB59+WRoMgK+KImIUeKpMr/nw4f6PjYI1CrxIctjcOHAEth7gP9wKyMEMp/0R5xbOB5xoG
FzeRAC79+6T77MTYxkMCpaIoM+J8J0wdK84JLwn0vlyiJ/dbsDMR986EwZEZ7tPpLGGQoFoAkNG+
HlSujcml6+uvKwfjcaTtlRW2DSq+LfS3zEmPON+gLMexZi9kV2D9pG5xc28504OIkev9d4DCASqE
lUYMYvvZYhPB8W6h9J24XRjVFnVgMzJhLUgzgzMBxEHO+1flZ2dc7mAsKeCU6hMLbog5kkoz1hPf
vn2p40vNovLy4D/SzjE6SCrT3CMOnnO0N2bn5zd1BFQjzzIBgcxekMYwWdOmkYQcYNODR8kV7NJy
USp4L+pVB619hX0JAxw315S6U5w/KCF2vSt+ZC0tIC3Re/Vgvb3BoAcPEDaA7QAPvJpc8ydxtjS9
uxad+H5yalnWnZq/CTcrPTzUOtwdThXMqJgT26zvOw44pmQxZEhQthBXUyiG+4pNh6BW0pE99lc2
WRw6nHEP2JPAozpJu3v0hoCPw7T5XMsBlwfAGg6gakMkGL0PDrIEpMj2Bbu8k7w6HL+IuFHm00VA
AffIETjTHvVAai8UQMJDzYZ8FsrFr69WPFO8dr9bY/zSzvg8qYX9OONF0CiyI+WRokukj2AGFQFX
oPLl+Z/o4wzTkeLTu/BccrIoTgh3acJS4drEMAdiU/AMc62EnAIg9YIuxfvnwkCNvk7D14YhC/7D
X21QTvATnRgTg52ZlZO/me8rMwtSHGZKv4NCuCc2mItmpUAzvAqfieOHvjmUKUrcRJI3GYl1bP88
BU3zEMxzqeToF5PZD+Kf6GyY8O97mpzDrndkCEooXIzO/QuHjumtlNThabAe/TGDLdK1BPZNOQ4P
l+qU7JkYpHASHc7w9bFETILqOoi4mwZRz+QgdWwz5jwVRJ+8rjgrfU9cQo/4dn1uOgoCczlYO7cg
G5CM/Ru+74+CLpa7ZMSBBL88EiGI9w70pUYF9a15eX0+gLihtY6LE4QcHDW29ImfjeYBcTCo02c/
bnpDk41BAPrXBOfe6pwzCQ9UEC8cSVLki0i0gTGgdkZ8HrQe4Gl8NkwBmL2B8/GQTXgKAB64gWM+
yw80l1SdMqauJXIWfZXQ0n11BpaOkJ6FeJLT+jNtYvLLIkQErtchSJDJH8cjiW35qt1/I9ZdxV9m
GvRp7NH01K89DnvhySIy0WmC+7VaPVd9Ooxjd6ZtqoIa4Igui1ReguvhM6wmx48/jcEqwPiaM7ff
B3NborsWr6CjD4N+RpUXcBytzvirQtuCo9RyJVJ1wCjg4tWsatgZzaWQBoF7nB8xFWk1jc/UlV74
L80636PmqPbjmC+DtEToyR7FKr7N1FWgTn7Sxx/ntLfjAhnuuCMH8ysBWg5m5qfbugPao1zOy2Xn
gc9La3KPQsTUnIYT5FNONnygE2Mtc3iUI3ygG75WXm93JS0vIgcR/5DXeXjhWsZ+wCVtVPifcajq
U7Ean7qgH8oku76xm2LRlSIgyv+a43PJE55eqmXzV3kUjSEtQ3if/zZ1qFymgRzJW2Zkr7PHIdl4
fxzMPgYeidOyHY2xHoZCdpnawAzzdtkP2XT0mIzpb+GjUBG4t6BBkkbOO8Anqsjqj17/3+2Txt/t
yKO07J+J2g0MPKkywLF/TlwEtVJGhZnHfSH/SV5yJrVZdILS5o6ty5xI323PK/UiEszYlwOJfAgT
iJI+odi8I9z/0cPTNF+qHRA01yt1pL8EqmWAxbVoPsIHjEMA2DkOK3t8rDd1OwPE5oGmAL721DB+
mfLEqDleI7UaiP8DJiAtKtpC4HxY3hyxHU8NV+SX5Q5XOJs93m1F7A74lsoOJxB2bad3LG+H1nut
xMr5QSrCucPVLaflGQalCOCZbvERBOv1nhDYAOtI0J7MJ8vaUbb3DeWQEwZjrYAhwmRAvcy9Z1iu
7xF7gXCASoAW99T11ENIXhl4uVyaydcAxibQcwOW1WEnMTLuBFqBuT1V/teAXuM3P/+xR8QDi0wn
KLncp5DNyDnAmQbiUQWlk3FbNIVfaQ7IgiSM18CHzz4Fw44dKaIsUbPNFNiXE6rE8JsAqOt1vb87
Q0u2mHelj8lUyAJ8AIMNHl2crVlOBx9uWQThb40KPubjKeFtqozZ1CfJ42Ov+Vn/ff6YBlNTiqkh
2P7KjHuQEzI4SeBVEd40XAPftyATpxM6Wq1AZYnWlXmyN+teKiVqDGEw6v/DRUGagHhIssfzgkaH
T3b58MhsuKuvI2e5yFRCEPby8TDQJjEzxnMDglIxD23ydfnXd3GvtVvMN2lWRhZnuhBzF40WE9tr
lS75k4vws6To8BQBKDcfIXnqEU/E3X1QCx6qGhgQ4pFotXhk7qfREk8cLONFJeU/qkBGJf49qEvv
WgHnCLoPzy1p17CxYGoFWPZlO1qGAc4rjDeYkCSzKeM+wznjZ6Y+GKC4BOBtwuhkFKKGftTu2IJj
A45QrhBobHHynCvX72awzX35epvTbTyXtC+SP7o8T9i3W801vQjx2Vr6qyMsKYpVuy0M52ABIJzE
Iyjp9IKC3ZuoKY0fxO/zZDJT/hjlmrvKCIJl0/SD9h43mj7o6E2rrkNODhtL+H1T8aY2VwBm3mSo
AbywZvngl/fFljCHreBFMbadmyvzFXc0zvefoKQF5jtiRh0zPUx4M0Ppj0dkiJKDAbIv3PtY+QHS
Du1/Xtf/K2R02u+TeEj+0OdVmNcmeMtCZG7ElDW66ykDFXMTF2npp9gibKabry/iM+4XwtwJ5bq2
l4FNcNSc71UCzJGWgDQRh2sYUwsfJ4IIhrR1gJfICyj/knMdDbABPQ0b2rc+dJ+X1VtDzIwLIlYx
/ETBdAVnx9CKTxQDASbEATg59zw7Y/r1A/MuUTTh4Syyvm74rI5Icym2NxLTy+U7GLNo6lQ6gMGu
C3vrw2UEkUcK0aIQi93bNZ58HG+bKx0nhiN77GrmtHe02u5vVS3FjnFIPgSxrbw9I9oNj4DYFRki
BEqCUnrJJd9kK0ZTPplmSe9NTzzBxvxNKMSNLvP2p+ww7rr20Gao3F5URFDIwXL6b8778kTsq+vo
xOnjVqDm1yHDBN8+iVuQDSS5EK1QaP+bUt6nA5H1ApzCYJiTyp3AYeqickf9BHRDajs6YYYuqYgf
IRNT22vW2bQxXzNd0IhQAOjFRMLzfdeuvti5nN9bgAG9WCm1VplIH0/YPPKxhL9Ltus2o3PFe0un
VB6ZWw7b5MLxmJzTCoiUtLhFcU6Eocd3I12J4w1p4w6FlotkQ9xKF4l722S2QmxAQaCaiPOYcG5j
BXzsUhAOhO2uD53ju84u+VF0ZpWAIdi49PZgAJ/gpqi/CyYxbncUFtRET6Ec+qyIk8Erfz2BVzec
973fkrSxsH/knQFr/vBjKwJ2G/Pm4BtwD6AAArgp2ELdjM95tKi1cTQl3lzafBZcNfTZ7uvU333O
PZRPJJC7OR74/XN9Zupw2Q9vGcCkJW5Iyd9wz3MMvyx1v3FnDlWWOsIE7HutnMppF5XC5NX6r8U3
BqeeosmDBuPAqLLz+WTx08ak8LxwcuifYUz9dS/rERP/yxJBTUIem1s85lbycrN0+BfOOCPi6yp6
aBasrrPGZ5uwi8YZoF4mQAmZcWKS0WE8Tt2S3z0VLqCPjQQaDUbU8pDxVNcY3f5wt+ocnHpJGuiT
7CqpDFIk6zlQEfEjS8KRVtiTBeEPG2zaFtDigCemFjQHmLtwIme5NfXeKNZE5tfBI43EJSwAvmNu
YvlP6A5SISfDFoBL0BsQL1vg1vsigzJz09WbgSnBzJ4g5P3bgsWLlRaGWmZP01WsBPGaGvsjERsK
u3IER+l9TDd0pXQN4HvYef50hkZexh6vvyjZ4IrpJdEU8OOD2TAr6Z88o0OpIe1h+od8YIZ+gSOD
7pAblwJE9bTBnK7Y4QTsNpb97WPZwooCmemi5AprijfK3LB84NZ7i10B5xDKBdMW9A+ejx+954Xm
hFLJVfohBi8P6c0TIUKGqHkH5d5n55zZfoqxiryHCIizYbbojsAq3DNUFcBAyEvNnmJP5ZSwUGGP
DlJPci8D8JVl4TpmJ+xjp8HMPBA23HxCUPswd2UxwnVSz+6CJfdkwvu32gIKGNskS+JhCeIQE6M3
R5aI/kIxD5BZ0XIgLh/EFADslbWnM4p5vx226x7bi+i5FrMCPF5MJ1gE0N9i+ICRSiaCVwP4N2sp
FE4f+Wbgtjb1bkFGYUzjtZ5aEpMGaTk8TId94lN++KOoO18CVmq37yZqscVn22k2BC2RwfUkHqpA
wJRjVTLF+LgmfYOU9mMyL1dKRCXo7yl6zKU0vZ8Y9V50W4HLs5wYr1Gkck1TUWfMtPl+QBc959C6
3/U77tGkWnU4xiud39Tsyn9zE63P9w+wbhQzMflAD7Wt4Kt8gFx3WD5IwALENfFwQqFZEdE3gePW
Ejk39sH4Og9XVgyV+wKaQo2G8tIf2nz7h5W6eVxB+u5z+CCtQaTt49T31PEl20998iqtfvyACoOa
xqohp6YLcnD2iRaRgRI+rnevQkI+Xt29ZpkSagO0it/RM+wZCOetDx6G2O87iXXgQJa4IvDvi8GS
sZ2mR0LJ/gr78cvJFqSsbR40G+N5Y1YEWAxIOOOI6h+sCCvCgN7We9GayRKbjgvOUvbLg5AOHR1q
Oeri4SLBpkM63/TChhBExuVbvFwburFNBh4GQXWM8J/gV4ZZ0glwZTL65HfAsgqJxSUX67VmDrut
ZZwwUHeZ9UmYME3ZCzTn1MhWhY1rqY13s/OJHx75eti109cQhDe1oqlZmSmZcGNPiKdljj75LWY7
CxPtUs+s3+wibM0enmILJ1TOIsyMys2IcmJPu+9sZPYEsN/910pZSORKMb2JkG6LCtG/togGphFH
V3zFeINmGjwgqlx2soK3t+kW7Unsn/9e6/6+CYjwPH+OiTXYf7cIlAtGESSmzFqVzh6L9miIOWIn
QBPOCI9ow9NJH3aebpGbZ3iywoyiA5fReDJVxiQvnQDuAK9o1djVAQ1eGEW5bvNGpYbg24PetpRZ
KPBgAqNkpI+CSEsqT3TTqLB60GAxB0zEJPZqoOnoWN51f/fteM75WlE2Jovv9eHj3VqsUPFajxNB
a5hoScvOGRFCP92PglusOOwMii3YL6YO7SnZveE0HgL8/hY0fE9ZleiMpGtC47tAyMHf/WCgETJE
wh4oCUQuxjn09qv3mWjYyx0Y6ObTIdCObnf4HVjofqnQNdefogblLO7IThkIxh6uUqWOgWkwWcqL
0iW+EAUajEMc3uF+Lkr1Q+Qd2VXaBG8pvCsXqf2gSNU4q6xrnrOh/5qzxEd3RmzanJigxPgZN7L0
2DVy0f2MkcGCgSKTLuBW62atYUCEFXwWUQuMoZ2chphniRin9iTvqt2Nb/LkxHBJkXPVWyEGdUdz
IT0kWMp9WH0Y4imeSOIa/KoTYxhQxagjONIasgeR/rGRQ4B9TxwOEfrzcLuIQwNDCsodneT26ef+
gaxQ+OjmfSHaaPMH2j7CTJeSMVr25limMyufGY6T08Cn4cbNk7AFe+oRmKpJwf9d2nGDJTCICB1k
BDK6+ds890XZfK7TeLAUNoU5WVtCWSJrWO3SEnO9FXMQSd5snFTm8PDIrYWaSljfyMEwcvlYIaXQ
oB5RG354VeJ7iJ734REqYBWb0ihi+t5g4if+fTkw07hvUY9M4TDIklGfnFGVuoQKbmQyfyq0felG
JjFRjmjVgFTwjf9uB4LRJQEsk7pAFGuI2o434+dyMHkCYNY62CGIbi+Ny+2bJJK+lZDdDmyeWPIi
u1ZbOlj5XJu5C6zy2k7W1AtyJ6Eihh9APODcK+tsznEC8R/5zZEbHh7EkYuhoSFy5cX9lJ74UMDQ
FsAB9bo7MTvT/dF5gXjdTjT8bQBn7++zluN8kSzH62SDhylrRzoLvsPtT+Z4r6aMNyR1zMmGpJE9
i8h2cgcwxvnsyxU5D7hyOP15G71CZfeZcwEGdSywkSUhwQC1+B8rWAImJwDWLUAZ6uA1sVU7MnlO
oCpGThrB8NrjmSFmjzeECG33FlYm2BO3WVCecQKFHwi3HynynncF8GF6riLlNHRhI0GNpEGBhMZN
C+s0OdIgsA88ASnR4IjehJHCZPmCHxNANzPGI9VkeJGQ/ZnYTrclm67ymF/xA39vsaBe92hVYcNt
AIZ6Di/oRqgYUO5bI+ZuLV2S03hZesT77NvoRjwG2aHYa7anwWyHtY1bOhjO1XiNIZshvgxXriPX
rWFO7MPlawmn2pErHIzlHSwnDOD53EGFZigc6SZ/pyH/WUKz8Q5e3ez20vou+XNh9jWB5J2xNsUD
TsCD+gvbSUJW90NwB30gMrpUhpDX5u668NDVJJCcoQ8O0JktcHWzrrzWbQeazlzWPo23WyIGYu08
1FNwHTcFKMkF34SvoJsaQdoUiSUKGzvkZebdPFiFNpnhIOf1o8NAne5ZxXY0RGPjgXr7sBzuaBfJ
f9gnBsT0dwwsfycYEOUDlCSxaQB3L06FIMlW/2wEnxxGDCtYzBw7XGi/rniwn/bAYaGot+HDhaw6
+1jgm2O/N6+xA4YCElI72QJHh/Uo/GyK6wishNAO9+B87TGGKO85pQUvjX9vB5qGHmERP2LyiuAN
K6/zP4WdVSRCJ+qEMgkDj6DGSLjIYZUs6YiZyO5BcyNTHkETqOPFDgDeYVuIOfND79k/EY68rs4t
y/FF45Z26pfwBnjs/rklOLegIusSU6+lsuov4fXSHsho3R726Eqix1yBegpgxKqfvAYg9QFPMtqI
dJkfZl9ufDvTW19moSdHl1cI5kQM1x/ZPNQVpquIq0Jj2iyYkvqudJ1se5/A/y7JqQYMEEbXU4sT
HI4YFFpBHcDcA3VcTtxnqwNPKYQr5oiU6FpwLNxWSwm2GmZ1MEzQfSOrGjOYYA+HjdRBJ4cO1Pmc
ZfooTP30yFgOA7VWQ/Bc4Qq6PvA+iDYCoD+SoqeL6BbVSkr5xF/FBAit1eyEFGoxRV6JCQ0LLUxs
GYFyjYYn+mJUd+MFsxq3wc2e9ijsfjMYsJCBCTUZalnMl4WXCZ0dD9INSIbBCBNdIQRIXOTj1+OL
m+Z1FPF++LYgpDjsRSVUkZ1ZDOPVUSIQ4eXQVdyjw5LFAYNLuXvDrsPaDduAFrbt4TjXCkcwsvQu
OPxB6Uni4ao1KVqaXiLLQh1Nrh6i9WWJjzM2yubthtRw86IteZDa1nOJGOMw4Q2NQzD18sJu+7WF
dh+Ar2Lujh1/O+uHI5OdXndO4KCrT2Qn/CIZdEuuacEWynECJlD7YY0QYg2gqWEziROI9iHugJOS
xGwcvd3Uu9uS03PwMzXlP4Rl1r9hjLucGeqOkSFbxBd7aQJQ9tg/8Zo/ccmEc3wm5Pz1GS7xZSTe
PVsNHaxpotRFUMXbhdRj/fwXScRre2jQmMhqKVXIIRy875bBkd7YLzE0j6Qp+I2dI9nD8LRDo4NF
pA4pCeXEpkMtCxkPZxo/X/XOUO9IZsatFcoWX+UIDwt8wBr+VrR++HQb9M/kONfMmKyLehEZ9jIC
ieLImfrhtMEXc28dFVlPktkzuC/vB3+I1xOusotsQ8dhlG6llWgraOjF54YvFW9rt6Pthp7ORgsm
jfNeouOQ3T4cuFR/IwYZrd9qiQ6JF973cKpZJtBmia3MyTJMLFw1EC+Hw9PPxIxE+9JwLvZYDrCt
kW0MZ1UBGvvXTj2OY5hpQHi4QbDB5/TuDjpHllaHaU2pZx/2OxRV3MTGKsZUXD75GjjBGUAsgrtO
qcJ3Z7z8t7xJopLuH3ig4eco3trmR+klUzkY7UVC0gv54m4YsN2xuUk3wpT4N5vuwPD5U25esxjS
O/zDJclo+GdwxzrBzXA7qrZcnn0HRG24mAiBD8zn1RBvwfRPoT/L9THu6YlZWlh4sf0y0XcRhnTT
pmcRpowSgbcQNy+yYP3ObXUmTxB9Y6jBQuDkS/iGINotmBVeAfQwCZU323NhBoNimbHUfRJb9D4J
yfRheV8Io5AvdwR+5DCcFJLTiAS65nBcnJJJl7085TLBHfY2HxFknmKzDTUCAyGGPDBHUNjayk59
//A3IsNM2mKOw6pYxU5JJ0JPG7oTOMEu9uEmEeNos5AZZRhf4IKhUXLJJ01RnZNW7jf2x8R1FuMs
hWWx2bksPKypj8JvDau5DgTNyGg2mNNaeTzhUnwbzEodGwYWByEZoQZS5OL4OwoZsfNyeV8gJXML
cD9NkWMoLH1YldgfRUOZPHBYCRV+3/uuMuwM0U0SYvw+cooYFpwpTtepNWDbzGuAHvs2ZYwMS7o0
qwhb4Ul9Dz+4FtznL3xdekt5KesIUFmD2X2s6FOkNPPP3zgg9XGGKd+sUd/wy7Fl9r5xiklnjMO5
eQDrd5OhmlAFg8NFYcGmzHCdtVNm72b+9t7rSVA8NACTJn7x4yEGf8GW5M/O9jeAeBZEJ0Y1qKf0
rObAZpIa7ofETz6XA5hhUJSZoiFjl+rwpFiDYzVSnztoKkhNSGaWL6wryHLB5CtfNZfK3dM++tIM
6ZlKS10Tk9nwZ40Xo6hl0+Gg9eR6JtjyeUr+sBwaCmI5mZMsvOFtgEVA94bzDSd4hPUbABg94Nik
FYVFXLpUE2EANvAHphL190Mi62Rc8R/I4p9agaWOZIDy40nSaPD39vc9rOZsP2af/eOXb+cf2YiP
BQYKeKuA8mHCpH32FdneqT9wZEMbhSTd7xQjseh98Ye+iy6A+ncehCV+YOxEsU9BMu48NapKXcxu
vI8l0n3WkKa0VHxoJL0l3OpX9IigkXzYNcH+jzASElK1BkwUbSKbYyyeS3fo3q3nSjnXx4lZiPOX
6DkchTl6XUxhSR0N2EnjIzg0Ch+DUaibjU055rGDCBJ5eG7gcmNzOkvQUDpVrrhMSzkWIw8PO1bC
i9LoFoAD3aI3HzL2PD3MQOhj0mXxJ5wQfnpFJlG3uMcCOLSzxUsnJhzPGG48jbDAzSRs4MtPeB+Q
CtJTJfj09PE1/WEX8yLwjcA+RAIB1YHF7QFPhPaKACcgqHqEmWNCd4gBYuI/3O+ZBmC44gZVGOmB
1XDBxM+PD4rdqIwNBk0I+HxlVUSonmqxrn+/1ScCpwqoEAN37LB2YOuZl3joiE1zOL/vb6gpG2cU
jIM6gC5BM4v4uTbG2h8iXAzSCAkiefUWpdgRoHXxZUsi7D39Q2Mz3k1WL4vl3CD6EF7/s8nHYOdD
2zEkKbb5B+ev8Ayev9e4iAmzb+hMuPuGUKKZnUfCNZ4NzHczPhMocFeLAHSXPPHu+LEzG1IGOmTq
UuEfcNhd3J0bWvBcr9oZGbAe5LQZu308alv/8GNEpWMUjG1Ldt8OjiDiSSdCZkQD9by0bD18IbX6
p6waImYmABndM473D63FP7qKk/AbfReUU9pDuG2zLyzCRJ8z6yWQ/UuDa5DCP8GBjm0yN/Am5TIE
KzemOLdgz36F6MCUDChBgyD8bO/H4RZXCx3N0F2X57LBpVB0+IGQaWG8ZF3ioj9TFr92dkyPzRmK
T2ISqqmJywCKIPtAfAHwDrLuLMj3XANoDbkbXus6HuCMvQMAEf08F509Ahu/zY4jFoyPebUU4XbP
kBU/w1MBbgE59U1/ScIglMo/Xuxm/FEHnSq49VCdexowl5h+10pl5D1VwaZmnuyHVn/d/7vjrMz8
f8e8ShsXUVnrE9n89FRiQMisYHm+hQvvDyjDitqlKvUYVYk0x+H2tz7YMpucBX0E1J2plbVaGd2x
sdtznqcT42cq1oFlVMDNQMkgiOnY97/ayITFi6ULb1zm9D2I4yophz+MOj/WB7AAhG8HwsCyas8t
MmDUYsyD+7rmvVGZGa5tJHmF2DplhQbvswiYnmcpC144sMeuw8+UjMvW/sEeeuno3vG/gokD2Pty
2tyC5Tky4IQBK20wyecHW4BKCxKp3m3S3RSPi0C55k65Jpk+lFk7rdgp7QocsYLMpjDLsJvZ3k4Z
DVkvukFz+sb4XIORlU7/UgmhfWozebMYpLcoyDHhuLhj7PO37D8/bkdOND+XnVuVMwRVc/gGAPIi
uBXQjzAzA4A/vQyddiuFg6gNKhxt3Bf8WX2iNfMMmRfXM+QOtseJ/T4DKwLWga+C4KEkaoP2krqE
1QnPcfxecfeBk8ctwBsNNGQhTrYppPIWn2WIvpmKEDMmx8RPEIYTH7OdDjDnRPkseLcC8pMwh9VG
28JW/hp9tCX9pkZtwClFzU2L184PA+xkaeUduhY8odLFw6LL0wDP0aZ/N8+NwPDwP8cVCjwGHpyk
oyj9JzwVhoXEtAPEwggSCDUhsNOACHduWpBViLTb0shdL7XQwmtTVIchLv+01EF97YzKxVt4yuHL
rMnxa98xd8a9hSLNXrtlmUG16siVNnCPM6fQZE5QcQFnX7XFzpMjyPL05mTaur7If+W+Gxod2DOa
Kbqc6KGzz07PPUERBqtt55e+mV1f9mtVHDs6fXUQtiHkPLKGlrc/mKecUg/4iX6ftw3oi59l7GMO
vm61L9uOd4Cq0ET2jCKEK0mJCNo0u4itv/nUoapDdjaYEtV5acDxgJLGDIuMjlYVExLQkQUbMAKV
6MEAkTQJkTwb3PuCU8thfeKwS7ADvBTUqDwo29sKybV68LMY2JKuUUvPIDjYBHzcgvQiIkc+i06n
Lt8h2fX+8vn4hUFRd5poUFNgjytEB01m+RrACIgUji8J8TaklhEEj1as/yldEhTqNTQzq53neBAw
b92N59/7FLHnag0WwC6IpsMabCIJAxAkcDCq4RSslT8JpSM7G+cNLwCM0Pr36hyWyzAIMHln3gWF
zrBsMiufJRqTZow9s/FZ4VTCfghOEC4nbwNXa8ywq7s6PDLQ631I/9ch9uiY17OyEupvhLlM82zI
3x9Ow1BtDWRcAk1nHYUHO7boCHFpWiMMU9X6lMPC46F4rWH4HUbkj4/c11RVMq3cDEa6HAqsW7z9
b+ZWIprZ52KMDU7n9a73C7fWeswvPnWeO5E2jrKtABCXNZg+Y58Ul9b8IpySzk+3L+h45O0Md785
bkHKbAQTEL8ui3iw8OuUgNd9A44oXpu4WdjI2g2qmIiKw+UNY3V0EXisU9ZGp382Mw6DOfaI7Umw
e/D5hFjYIzGqjyy/CWVW0cUCoHkFuExHT9SMBp2F7GTgN8rEwOC7zQsR1HXATKGv9WBcnyDJrGpu
cqP8I5QCYfgTjyOM45j54eHdWVlgzBTzVPgM0B6HGFtzlNAQ5sAaYRiRtm51XiusGV08mInWUo4C
/BMeS5C1KB48GiTf/zFHlhjOs0fDtAaLWyyq9yXHDv4RU/xXq1zgBjyc4dD15k1QzKG+DygVyM7g
Ov8J6T+g5tSGMWfhOoEHKUZCAXkE6tsSX830bbL8JcNEuGz23C/Q9KJ2Oi13By2NGcbDOHO8w8Ya
k3shWUPO08O4nZ8YnVyqoL8Ghl519jTHybyvXsi/wxM8LGLhJg5n1kKFQyf+QMTWekqqpk6eYs6q
zKdMLNlfjgD9xI1bkN7MhPiyB3xSiPHwi/hycybs59Dsrx9bMm2hWdqDzViFIbBAlC7taUpwBvng
avicnXAk++q3rcDRkq+42ysWJ+Fn/fFQGAOFwK1HDwR+VpiwNc0a5e+ic6fGYfPYASXQRK7fK5Ah
Ogg+yx7BXEJ5gkWeIXII4Pe9V/nMZ6NNn0PHiokWqQB9njF+YkXD4NNE7rua4NmlQU1k/z1Wy7+v
A45K24uVg0PlaeDvwMKuBKbr9d200KoNCDODGbPEzcw1JpWHysYF0jGw0mcxXMPiQKJxgwlZnHgO
MxXilgf8AlJQzycwjUt/+FcsBi4WSPv34rVWgggDXA8mozZ9q0JGkEaszWA3QuiWiM31ns7Xo6Fo
aBtB5gs+DloWph828gFjtzb22BWsFXr1HKok+OI6+OKBI/ml8FvXOjPua9VLO+CuwwaMr5/Mu2YG
bA5ln3Yi2n2B3T67D14gvAGK0x2HU30cZ/AHBOtT5oDNRYTzJOb64Tmte2ChrN3d6gMFopBMEoNN
YN47vmAPzP1Iidqxbp9Booj6gssqjCu/mGQMuNFGID6w1NUbazgo+F6lAz+RmS7oGp8YBKawfjxO
isEH9q/eTFTSZw4+voqsIoOxj3Rmk84uozk0L6LffDibET7j0dTFUECcYV4h1XhcYHUOWRclDwzj
aLgTzGOGE4yvHWQE+n2BtoK6WJ8y+IacoUB4rGAb0AIAT9V684bJc2bFwbBECoLw97sH94n9Qcer
Q4Aq1Utj8FjNBuy0K9gqnxj3iV1yYgUmZW7LLD2d5dtq+7RRWlqYcML10URSQaJ3FuLlZNb3XzgP
d4vx+rWF3PnWQyy1rE8HmKqsshOAEGsxTP/rnN4LPZmW95iV5hJes1y5zfbD6gjvF/YmeYBKn139
TuIAAISzhHAeHp3ngt/zvhasVeBloJjbVS7wGvVTB5OiK5nouSlSyq5lSKXkKKf0PZPTfdt4iJjt
gpyZwlDAw8PG6W8nC+w7HvQ/kp7h5Erhi9hgQ68it+XhHb6kIj31sXHYfjdgmDDSv5TNm8h8gTB9
P/WXCpkuvOjjgDUG0VmzXbMUyQKQesXmGNHJboQyBBFkT5CMs9P99ECKrqAmnbeywy8QOH0zEvCZ
aAqgwfQGuYorkOgmCfQXIVyJsYKitVecHp2PzkRLJkeBKd5Pf7nv6wPmhyDZCPedIfaAPXWI5TEu
weHP/C2xLmH2oTEmOmQEggfTmigO+UKFnfh0mlahY/Jm/zhKJuOVVVN5CNX7e5mNV4qwgh5MmwoY
zx+uChFd110YD5wBVue4AlrwdhE/BBU+amQvwVjITl9R2gemvOiMHxYfnAtd7Kj+hgEIC9hjAgJ5
+WIcy9aXzsxLfTi7ApzmhnIOPtensCURhm2iG2U/yk9MFgelKIWV7oU3Twqggh5xPCcWsYgd1HIq
nEya15uXTIxsLupGG4N0JpFs4wnnVgdH+lpKiSefminacKS331kFJdP4HHlwUDVmMl6+vA4M+LKX
zsrucxye4SoQJ4YDCsdXNkAmMNHL3R+fFNhiJryL6JbYiEPRSJ1HdEDjAVVSey2m8Wg0e+9r7z5H
tnrj3RBGzakO4mRPgQSGGqJZPGZMEZwCp0/vszc/dTMsLAGJHvZgf48hjzwga01MSeusMn57MMkC
6TYDFOMtEeaIaG9zqvgFHwWIfSYIJ8CuUQZAVj4Qw8SRXcmCb5Ts2WK73QqbQqZirltM/7Tn6gGI
U7JakBa9qJgpVsOKtVuV2KfzqXEZSRpoD1tBtrGQ5JwffgQ0A1ETC2NH+lpcCzPzGRe0KeZ73QOv
W/JbhQEhpmE6ZDgCqhD1EQpU76aQ+IXlRG8haQeB2LADBUhFQKeyGGX/zUyB6BjYVMSLD5yOVtth
o/rP8FHNzhUtC3/twax57g/mz/+ZFVksvS2doUhXGRBvqFZs2sBrTKZOPyWN4WALbGIATFCE9X6k
Y7aIrAl8DEIKvQVrdQPvcdJr3sJjUuW4YAKEEzfWchP7YcjCCC3xEG7OSNCwMEhYjm3KHAZIX5yR
hjgtK4vK7UWHkJcqFvcyFo0Pg6ElxCzVFRl/zeq1exrQGdlDYLIEAsZcL0yoAORxEEN6WwmAVzEU
Y8Iz8La4KFiruy3dP+6m93BFZGum7kGigqFlVPAl4yzMqS0ajcd0WxEPSTsz5k/XHhiBIY7ObfCT
G+FJq9HmgCnKAO+3t4P81x1LZm/RbHuNMQlhypHLQv1HkUv+EQTPG/WhxUir5p9sRsaClLBDp6jn
9sNON+K9yqw7CincwOGfmGh8xWCEGeeAhBxdUGJJPigsEavQE5ZchFIBd940ug1iDUT+q39YQpjB
moinWNlmyxpQXIQ6FibWJOiQXyv5XFyByTWwi9uOu2wB3Jt6HZbrpc0je+AJmkYjJ/ORKFPRPke6
Lr7Rb8OFkS57PBIT2lFEHhYLWB2gPL55qDnFuhMCIGOgnm6h28BSF1tEPP/RDdURFo6sPyCRDS8H
9UXPtIYrDdCCduptFKAU4mbgbjFYdXDn0C+31ssc+xBJVJSsjDrMiHbj8mJKF4F0rxCoKC6Kdn0s
V/XHkFbgYp0NDBp3c3leRVxtEoyFVv/aOe4dIHkKrhg8Qq+g9YCC8kW1EJ7UrJs3jc1ove3hNs8n
BrgSQWuCZfA1srg3B90Fw3zimEr9opdmE2rliFZ+Kqa+gKSg7NZLmvGXq5zF3Ekd8msfAzFclfpU
Hx8P2Cm+xyBtbMyE3Sl5G3B5PHCjkd2PfjQ0nVC6A5XkVrtg3D1gxXsH4qC0gFLHo78RCh3iLLGH
2lZap3Ek1xx92X0G0+2IttY9JEDRuKiSPW7nbh/cgjG92absgsE5CJVe5OeWDQJ5S2Y55Wh83RbH
1yyUT9V8uCx2FSCMP2IXQD3SPsJIEdka/P2SexsQOdM/9s1STDn8/UfSeS0pjmRh+ImIAFl0i7zH
uxsCCiMQIJBAEnr6+bLnYjdiZ3u6ChCZ5/xWyJlpiM2sF+Yxbo1zTzd3vPzJbv48XGNi00N+t+cH
E4P51qxuKIBvFXYbEQlTXKDA1aFPeUy1lvqoH6EyOxJ8QdW4StVIJ2OBC2BgNbGBwGU3yacqZ9VZ
dBzBNzvs93e4qRlv8wdEZmiC16IbKEBCaJK0WGC5YbWERi2+iKw2iHk4KsbNXgxRpGFMdrFQoPDN
Qg9AWqGc0mq/37nNlGncLJE48dhwa34YdIJhhc2e6riCOIH8MCSdInhZKjql/ftuDd8OU0TXOvkZ
Yo2WaDbtr6lN4NvBVQt4VoM3Xp/lsGhEvfnlxS2WUJL1BT4dEjXf3+fi1cvcFxSZTDOwG3VN4HfO
wgOW7f+oqWanIA1Cnb3t5eUAcESOf0A6esSLVZ1KN3sH8tz4nuZ7PdVnnJJyKsWiHEWwYxU6Q21x
pRQBMzGS5JVKDzIo11MQ0Yw0/XNhmKQkYTM0+dMECjxcTTeH8ScS2CQE/PTF/ZyfuSplfp2+XfFk
f1JIVFefZgfpmFnxz8wMoQu7ofHSwstflWYiK645UEmN3hYLzoZWqAfqTS6iPkWTN5aCniVvcivH
RoG+2VpqC5qQx19MKuBDfNlh3EN5g6ppgcwM+cg2/0Oqu7PgA28jQfTL8zPkmNsGyGT+F28kGT3R
bfxF+56vma1JiXxh6MYLgcwNzGYNuPT1lehdm8Ak2O+XeGirh1PN0YN8DVdhfzg/UtzSfPmN9CZZ
+oVOFQK+6HcRmWma6rT48XH1czs304LRpSMNQxsx2bBIY9iFOYH4IIECTKghNDGLjqLDZVbGYm4r
EPTc7SJtZmxCxknxwLrJTnsTQ0KIAb9gD/LKxSIq8R5MaJR2AdAwxOjIBeIrGlZ8y94rtz8xXdrk
ChFQMrsnlZ+3QEAS28pwBCYAcPMLkUH5yB2ZZzi7bXmqWF9H5OaVwW6FkO+Mhh2xALBsZAQdxzNF
VPgCHPzbWdABMbARom3lhxRR31Ei0mih57R0gJK+9HjEzGKjnmXsPG+fuGC/QKj4m7FUAztz/ixI
FWHe5LaiiXZU06x5mWHKAp99o1jJPKwKFFwSRfxjiHF0qlmbGfjZFcivQn6ONNhCLP10UdVENQ9V
s3otaD4WmcJeIDl9lMHGGcBsj9UHCPsxJxDQb/5YsZIyULCrHeQTBeqUxf7L8BvhMogzVlasLoIz
6B+e/8pE+C7FrVvQVK84pDCIn0V3GlfRDVuvsfxAQHfaSMfxPiYRYoKFTPRf7/aIZH9ujeaQJeOV
O+Tvr3BqxbDaLOxkCfd5SgEz7dcUjzXPPbtPABoX4FiSz/01RygVYnj6aa/r+Xk6iJt/GubjFQKV
wEZ2WYmasowt6UKoM88+IhBw8N1MmeluiVqEmiOqWPN9Q7sMba0ef8wEHyM7Uj8y84kCTL9wsBZx
sVsvoF8kCjGqTpdSVPPzx06ASqV3bngoGgfJ9ppQjPA7bgf+2y8iFUZ3Byz6dtQcmOrr5YfvoTpw
t6N7iqG5OQNECOkQtJUo6qBhxaXDy+cWIm982wRIw5xiIo7W2mGZRTkCsyiSTkVxLAX3JCFnNqJg
BCDiGFImBpgIz/mNv1CmIB29XoZ+6xXkvFLw8Y9FrAxKf9EIk3HC/+z7+BK2XAEcO+4QgMe/el93
QFBsCfk86w43ixkN4mWwgoK50x718Ohc8tQDMBDv24BU88y5kfBOQzS/OzL7SIyNracnw3Hhvv4V
/rZWuanTzu+tdW8A7+//ljpUVzV9bT7zjMAh8N3txcPfycmLt/m1fiypb/PIj3S/ZwTlZndd5iTb
INcWQBx+ETD5mgLF5wIAh+6F7vhxtreULlgrD6kvEdlEV3KXbpF8xKopumhdjFXpLRr414O0pVV5
9l0qEyUo53drN0YnIMGgne5Xp/aeIYFa0rgUEzVAnLxqFtcA7r6kNiy3CcRTLBwSppE8BMv8TBum
VdbHUrgISgfGFUwBL4X5CTOH3YuXXcE1D2M0dX94wIlez8OPP2BsYLZ4o94RoicI4xa5c7ZlEzS4
w57g5/96RIB9UQW+EIGJD7ewkYs7IA1sBFM+8oEDefH82CVIInZgCp2YSRw8jN3sHZILb7EmivTc
M7eEj4bj+nVa0tJXWj7BNLqzIYZVeszHRGF4POTNgevG8EsXoSGVeTSK8xVyZQBmSkRCyJliCD1x
BVb6wjP2cdqgOUQaACXhtM7vjIwPuUYdlejRYlQoeDxJ0WhGau016M9Xdax5ZIz7BQc5EaLg1FhG
bpnXFqbmvRIsfR5g0ZDVObjDvPCviBSP11bF99eecQrxfkLkT4DvHFI/Ae65VAgdPoHTAJdgyRzd
vaedBZz0sFTAWYVzB9KhzBSidYJwjdpFKRiCzPA8GWMOes7HYWchOKW6oEpfW6CQr3gXpCkoaayn
NNkBOwhNM01BEymGQ+Vi4zVVXnN4cvA0qJaINy1z+yd+74vzPHXxO4Xx+NBZ3xOC+wH/H2Cckpu7
EOYGaeoukQDae/zcHqUjUtLxNpzY2QXtkVydH5JpmlqAEgzrSzQI/AeoH+heFUxQPtDFK6PrpfKB
9p23xy2LSVfof1TqaoZ2RgegNKWnFvhafM0xHJMUgFJvwL9rXve3eS8lEymQx/LoNkfWtXMPhNw7
6H+IlqACtPmhrWNWMgiTrKOGOvCtwc0KI5D0T2Qzwp/XR1AYFBKELnVmNe3fXRlNKw8bF+YUmUb7
QI1m7AIwyd02A6S+ssD2l60AbEktWmqMozBW4u1U4py4tNu4jNaVLWFReZ2q1ZAGVHAF3vzHgXAe
2g3EqSKBScV3jpudC9FImiFOYeQMYxZ2iUNyQOmMNtUMhH6N9zR3q5/1XAJbYWATQkk9lTGs/Juv
yDF7bp+lWWujocPHToBDjKSKCHvEoCyConha4UUg79Fm5RkDYl76RFacJWbmN3UlPn9KSX+OkAh9
YFJ7Md6qK5/tk/ud7QgNGLsEekD6wwXFdkOjAJzkqFSDIXHyVYGCvTiWkbRasNRBi/COPIPHykCV
fsN2wvEtKnhNcFsqmmS4ECN6IX5ieRT9fZwxo+PPHW4f5/aPWvJxFukkSC6/qFe3KAB69w0mdrgK
KIn5ddpjZBOxngNOuFU2w3RsDV1FhXzmzRXED1ZlD4fp0FEOGG/Cwnv+IRJ+kYADZBxX1O2+2IZA
+yKQezY2nkbw/udJ8mAvYlS1U0wf/OVsmfTRmc1KVM0T1bjYsXmyRxS4EuoXnEsFkxplx/t8F7M9
oaeZ/M738Qcm3DV+DtJdMi946BAcnMEGAIZg8M7sGR9KZJc/HNrYwHt9HwRY5W4S6XOECHX7C6gr
Y9PyyxRiLJl8/FdjwVo3GFQECgoJygyG2lVhHzJGF3h3JDB/TwK5mX2W3QQa/opkka00et2t/GKr
6MVZ/hGpMjxGKPOQCVcQ7jQnUaqyqKc9Vw5k08aS18VP6BNS3sDrZaDZuy1+GE/EIOCRwcb6hYZA
TJe8uN2YNYiaRpBa7sv9L+pXCOgtTTBjogyHucj8ktfLs8Jh3wIL8ECIEvmGTj/0HUPO4KDdvh3g
vPXXbyHYuDrQhktML6g6AEQfCDRO7/T7MTF+43VuShvfyC1uYI9RIxxx2dAVA7e+CwenepFth8kt
wFstizJFdnb3snlstGrCzPZqCc6zjbNYFfjkwxvvnIMIYov8tbE5OyVPxuDFhEomu614ErJbLjBY
PQTp+EAlS2YAaaz+H5USPBzkj7i9ebEzSw4897aFnJt9Z1JtXv7U02OjdmamOT0YB5Gb1V2cLpYO
v87ijoJDDaBnHpbOMX3la9cKQzn16eUJ3g8THkRHC9XlYtbj8yIsaPVI+4bDP8Z8Nicmx7qsVSLN
nJq9GZBxyTx6qTx94P7offcUlPdZUAY910D+we1yD+DIF6y/sJvSrP/HTsAkzaEYQEANOGQh/AHE
EbcHu3U/QwYM3j4wyR+cvk7djYk0+eOYgNhILtHXMtxeUE7v0x1xWAP+DTlAEjnVp7tjtiI/RklJ
zNq3LglmDL7tsujFlTRCH+K30zdXHW0f096iAGb5wdmoTH1WS0s2t9k8WzFTUZWkWRJiv/N+cwU8
Y23BWxPJP0sZS6rZqKaqO9q8m+hbOHqWm/mdqxxfyVFFHKXHzR8JAv+i0Vo8DY7sogLpO6rLYYaD
+H1gC8sPRJeLFo4m5H4UTAMs6VjyFJ4C5zIf4vTuk/2FCcG6x1xIrwWDczC0r4fLiquDdvELltIT
yS1mx7/K8423tDT7LC0H2IcvXxnWxc2TyxMR9VSZEkaOwiSfwbUz3hMwQVbSAt3FfYHflniT95UM
od+sQ7vABX8qNjUcPY00uPZF5Jt881nanrql4RxvkcwgMxG8CUKpF4yaB7yP207hdoirA7PNI71T
HvkgdAaogykkqQY2uaUBdp1ieY/eLxBPVo1ZYcN79BMW+bfX4uRjqpp1GvwzHVs3CnpLC6rikK96
Ds2Nwo2y416/8XAJ8TKvVd9cHWyAAUOp/UCkD2UO7bsgLeZyNAgfNZ8vYfZFanO1pIjEiwVBaAR7
zB/Hdnn3+tYtAVLqYDRJk7hxPM3w4F7Jc2LbrdK+x0TxEYGZMtta9A7fB3aAzcPBveADMQH6n/Sb
cJd6nNTunlkvhuTPIZr5XeLaffN1xcFAJATnl4QvXbf7JBncQ2RDPeqie6PyUK9uM5Bol8hcU983
M4Ydg7eU1E5zBTMHLnDS3yLB8mKP4VXvjqrSrUIpzP41/eyBDPire+hUEH7sprPV7ghkv0B0E2jk
MB6r6YO+MeI95qCloKbI2dxsTocHeHdmnSqrQXpCEB32DSUc2EXECY6qUN3+HFpn8ae0S2X9IHyu
Ebiawblu8vWiE5wpYdZbZquO9qDRv82dRz6DQvnLDVfHRJyFBPcwAUJSitHwXyT/h9WWs/sXtVtR
Mcg+Ic8+lNBJOIgBLvTZFafxi1mOZAuIKjLbnrX9GTiNzDWIgWdkw+ZM5eTqflafw/PwQlj89UcQ
n+7NURjGOdvQGYGKRcO053440JfshmyEXJQkXWQJ6CHZbH7VCHQZQJ6z5bBbDlBbjr+xyCInjB8z
IU/VTIcsIJigReRPuP3yYWeW5FMM4jbxIMzdPnWHXBa3EERnpFmXxdAi8N7l3RzVp9YdmH+Kf1lI
8++fln6WCFDgF74uVU6nziWV0iMfpuUTTxrACH6R37abD+Y6War4S6nToR7X/8bd4bv4HGlq+LZW
k9zg9nPKumomeTaOueYjtyXdoKghiqhaW6ihjhlgRX6NLSHRComPzuAsKpjAzmPuDgYOYaPWe/GN
K1conBsmLu+BxBTR9rOziJKTCOU7wFvUCHlXrZfNipiuRFP3ct18pULHSujYzr9Mvjykix8SPVvl
H+Dl8NFf716jG0VuAyHZCO8p0DJvNP1chJLzBuys65Zfkc55BlBoou+igdve02FtI2CXeS1OOc49
TDcy0eVvlN/VovNRU6PbADmv508Bpz8JX92ztjXbLrqREvWFWPtI9mD1o0dajd7TaiqH6KIrVLml
z1/I5Ekyy75a9lJ1RonotAio+hP5tWim/yiO/nqHS1jsm8ZSZzl8pIwg/B3edXvgZ3TdPKYdBAC+
G65/CDAYod6/oL+PpZEmgBVqRqgpRleuyoY9dyBeXZRP+wHnGznlsDkhdpN8+vD08Dl7uGoySOSY
qUlH8vVBa5RWqIHqc3ku1rdz43yPAk6Krj5yYAi65LOqw9Zr4p2lU04wqtHPD3CxxTwGfP5EtEm+
206qtZD7MozyOA3ng0TdNmsQLWYbZPekaPODskMloyl7+GgiFVq0FH9nsUWbuUlJRHIPiUTxf0dD
nZRCySja5W5n3f6B4CT9cUuJImi65NN1UlvGojzrMVgewkmamFAQD9c3QciiLvZ5WxDD00bVe9nM
yRXBUWMmnCWTJ5pUnBdfu42ouuMbZZiVJa219GU3m9rMlsIE9CZZgqx7c2XYPGu6rSNHI1BlmnEP
huKSfdnGBK+ra4C0Fn/cr+6QiFPyVkHKD2VIMR2oaWGjSI+xGgtawyGghu86iVQ8yxewx0KYLEjr
2M3wJjP1ARma300ddEHHETnTW9FZpmn2l9LezTDidt+xY4S9E5GMiv+BNK0PeiInaqKbDAIm/VJY
ID5h3y8BYtPhTBlNeyZC+k96oRPb4BmQHWyhGO4AACKC72lyqj2lobWQ/gPFf/B9ZC2CGb7YCMfh
9Anko++s5mrQIO8tJb34Ej9Z1Drz11iIrIPSuy5SHoXR9Brx7Rsyv7SkhbwtA7hsGKHCn6D5do2p
Ml8Jc48Qjjq7WUedcfpG0m0IKFabqRTcdGYD0IZdxOHB/PDnZlqkT0scaqgc+2tuyd/fjiNr8gpB
axY0JiqWcrxEZDos+3+4gEQTzpWO9SLoPmO+C5wlfHqKVdt/4Db2ffUpQ0W2tHmOmfOYHWAwMuYv
3VQu1uus0p7e2mWxNLY8Zk8SNlwasRS85NqMMX2McInMUvS4YzSu9z0RQfv2vANJBJLgGQE8ZF2c
kuZDvkVLfez4k1DQFeHAY9q+u9eVuAKMAGnsEBTx65OrmpB5208ZBe3Lduj/NnWIJ2Vce7vjk/Fp
kQc6Lgw48aVkA0B5qi27jJFZQtRAxEdx/DrSH99FFxFi/LKV8eWEUNO4cOzSUJtUSy0gsA+ef2jV
JqGfPu8e38FuOsAriMqZO4PvieKXWLVxJuWLLBvNH+0om+38Fz7bx7xeQqCaNcd5RWnlnXJDmbkm
rn9WvvOuCOPWit9LejYL3GiByX6xk71B4ZAm1CnsKBbWPXQb0vZHXAVBCI9VlTkMMhfU5k8PqBPd
xAREKCDVqsJhOTy0ibp/j40nRtTHjAQ6VIv3BQJbRgvoW5SaYkvYaInht7HokWXqqw69DbkHGnkW
P9HHy75g+Eg1mN5Q0gO5m6+AQc1TxIfU0BOBGBeL5xS4mrg8ec4J634Pz9zOX8jmwQ6Kkr2AFxNU
SMQ1MCjMaLwIqEVmttcUWY0Qcfe2facgtIosQhq3HnMUmUJ91dn1hFhR9Fy9uYG/6zfFtj6YYQ2/
Ww3mgom2eIQolwuEn43HnPZIhx6pxF2sHYjpZJQlVOrmqlxanMgseiKdbcBW8iQzACbhF70ZjwE3
LI3xKCeJ5EV2bT7rERdpJdrstXxgXHz7kIyo+jEsMfh7iL3eB+A73nqSUnDEpY0Anysg2S0Oe/y8
4xydgA1S9EQqDPwobDsMU35tQPpiIQKMkLG0Icwo0Ux8meNXN+SXOzx6SGuwFjK7us2KzxO7jtXe
OTEt3KXeBeQfCPn/0vnGvy26jbohQcYT9gQ4IGZdK2cL9bF0gjfwsrMRtqzKYslykOMSzeagQ0S/
GJIzFV3nsnsPL4SxZCIyQ5uz0u+cFoOjWx4ypBJJYQjtfNhjQRp1OuFDV7iUp0Pc2VVAPMyW6sBl
jvwCVmy16F5Y32Z0XRAwutuU4VW3m4/VR3PEL5Lipfqp1mXCN6oESWHamveQonC1HDMq4djTppdI
39bsJ1hwXY03jN70ZJfqL063HxHUEb6D51R1Ge49zhZ+bHTZsN67us6ZlsDQrY2Jkup8gYGmJ7Vd
i7Dt/pqtTXfvy2rNzZLR/3X1QTCuEQgq3zGAyTfNk+KNxp4yZvH9RlBHcXu6UFJ96IcPNi7p8HF/
/vXI+ttfv1kbNd7UgsdFSdk1zJaoSPCc1kZD7ZK/4Xa2RPrzheyZHGLrGcAzJL/oQ0uqxSLci40t
KMOVwHvGcBS5AMgopVJCyAeT8m6piYbRgbecsa17BRlq13varcrDxe37BVIYt2joV0f/iqojxqWw
pQeXsYOqPw6ea3xVLML3oNB2VnczOddVu1h/NwRnfcSUfKgYi1tEtK/ZJSifPsOfXQRPiyjGunQN
sgtNAcAjN6Bj8e3md9tQvLts02azaE64U/5VD6Nb+rrCWJb+K6bQvR8BF+Bs/L958Gsn2GEIQCBk
yif+H9BzF1DOpp3LYztvpvpBTMs4DNwc4SXv/IoCRLyJIdgl7ABt9i5FAyT1tKtPZWLE+lHHY19Y
zv1OpHeCOUkpz91wdlXsAWbKPqpl5loiBAjMYWLwrzhu8SpsefTexJJM+Vo0G436x5giQHgJ4SC8
TF40PF1EnZumWOK+jYZH+I3H+r4iqQyD5hzmO34tb1PE2VigkfKThhAMtvKUNkXAMNYsuK3MpJPm
JVQWWcqsRu3DKFdsPmOeMrNcvTx+coTVF3FU1PjkHUwZy2ljb856+v4J+yaK8sUTMtQ49klQYqrF
SmIRgjzkqJmRRh6QyMY0xpMeP6L+Ggj2C8/amffzh2fu7oFlDb5WiUsNypsBNrmMWYwE+0qjBirg
RCs9dnziHECh/9p9NQbkZaetuW85olmhKeKpAOWvM6FqMCyoI5flPbcW90SedCyyBWw0pOcOf5PH
ryqSNME2CRgb0plj9/+pw0MohZsLefrwiUrbkUEx/Hdkkubct0i6bA6Az6EYzvoRdqAJ5/Od0IGG
jBXErhzNT9eYX0AIIQutnODeCxeeo5S5mcnAGTuU3eQ8gSW82I/bRafgZofqzpD/0AyLm4Ro+RVq
aeGkMNmmabmnYw3bS7a9xf0iAGOpIDgYW0F3e96QPfKNcJK29PPPeziyvU8YVP7FOjJHXaOMupyG
6JnP+bl/LjEk/JzuzIZ+xcoHV3PB7NuDRZAh0cFsMEToQb7RmCmYQL3PkljOV9ISsHZFEGoi4RbU
LWqlVX0qZr9D/0DiEL93ebpPxOX8E32KcJRbehZCdFimJPTj2uEZcG3iEYjhgypMS4iMu7U2uXGr
3jw+XcCAi1lOgE/15QNc5cGI1v/jaCGyR1rz7KAA5ScAPQvonymNRcpR0ieJ05SfRo8jeQCBHKPh
tvVlPdUDBRQTowBPRk7c3Det8FhiD0T2yBVwc5Fh6V8bDTH8BSg9KoEZTFebinsM0AOpLhJCJlz7
bXPJObWDIvq2uMwUYXpQRGnt16yJzpWSi4M49Jpyu4fYt5yS0s1PaX4mjZ+hXr1B5yCSH84IMnFq
yl1JGuaadvDCiB5g5zoGmoFRuiF1h15sEYkJ8gC8I6nOGbgmKuZubMzRVteaqa1wmOSm3IoJhHdW
c2AxLEgTooOiImqQTQDzSl6LgeFQeZWOuw8trwIkzQe+zAhy4GesdzFinDfLN1OKbg2If9BNqCPU
yowDRF7w/hASDHmnb3pzeY4QOD9zy6NJGQDgS1adCQ+M0Epx8ueisCKjEQuJSOd3fy+/tXZkk9TU
KLgYIFmyMAzMSeMhXEhwBY8Xon1oBrG21ngjXsLYV0zk6H68HbWgja6Mqzu2M2o8xm/kqe+kYy1d
38b5aNaZgyUnR2dzBrkI8cu4xANs6W9TJtIzGnrUBawGwMhpGNKn99eRibbbGqm+VgL8nzgtUb0j
6VUzeqFHvBbM5n8KDwnSHLYq7GyoR8IamfLhbRNci7x54A8w8eN/6q/whcWZ+7ZrMuh2zPIQkt6Z
V5/gseHbiqL42IxaYD8sRHNYUfQ0nF987xCvdCg2JIR6xYpnTEiuMkB08MmFIJEYy3AVOoyHhMIg
SfRxWcw0kHb0wHM09gdkECbRl/EvlWbNXwY6RoTs/rMFy1xVMI3d9rrGcvAYEDlKvITA9HxyAUc5
S+tG8mszkcIdM9HHxutEXTKOCJawmGAHompyyIsfRsOSZfLGhpTAC4BkYr0BTeK83OQx2DuBXDwd
6DNeNttbctnuNppPFTBjzpwYy2AQ/ODKiCJ8zJPgHnyYz0UcnEBld4RVMsD5yHNfDIj84UjpjeJ7
9IPHCuVjC7nFDYJYi+418nYW8gG4xUMLx4LhlyvJH0wY7h7rxlGDB1E5CaZM7GiU/fGaCjcPqriX
XGNXN1lOrrEwIjPnQSZzcBCSiHjjuxYRZx9RTI//T18hfIgRpfMIvm21P3JyehsH5gMkSwSc3w5M
iAB39dO7njpwAKJg+XGkfzi3E9TID1TYBISavUHaESvYtfnk28jQbj7MId1HjYmPGjQVdumNkxSb
n9gmPz9sevaTwL3OA6XP0AtOmCBZx6IfA8YKVINxiUK5/7t6qBC7D0b1+DNHhgzSPceSc51+xr+t
uurZQnqo/DVQqpj6A/YuVuaKJLzVc9UnRPow9I3pPdVXfYT/hnlDKMpjHlJuSPB6ICN0eeO+VXKh
i76l8sBmSWbM+m36M9ACIo9zvOStUwclw6wLhspZkwFkAAzcWXgS8g5IxyKy9l/PXsl2qrF36uSm
0V4MmCFt3rFx0FeX7WdVMqBbsGwMMpdh9AYJLtMCBMAAOoUfSZkOT90ck5K+3qILJrwkBCkbBvSg
IqUr/Tzsn5qE9pw6uvlfW+JM7v4aJCDITgmYw35htn+IgNEHV9uOfXBFI1/r5Ri52VITBJfopVwh
mFQPxYTCXcTiz1WPNRZcFUyA9ww2F//5qAL8ab3viffqMblu69AgzsD7WhvKkq2KBFG7P+6EunwH
0d6OqkVJII3fLB9Iw5JcHRkchLRvcDSLt5j20Ty4CndzF/K205CYgJ1D1fKZqCs5LGffyWtcLZ9k
46torkWeWaIjut6/O1t0Dg+X1UQFNi/HTwqmi9ZTV8grhwAzA2+3fOOGfh7lCJvrVTjwhRWApjQb
IWzDFMl/g1JOAJDBj1eVW8TXgK06Yeb+xoCmG2VckkVZj5DDElrgCFsAEciApdctv+2HDO+7KKd6
4byDuMbwf+AT/+AVWr6Tl6+nT58cOST6wW7TAfWKdABw/8qX8TYJ2wYzBXQZUUkYCdIr9izOQuJ+
Z5ruAuagu2MLar4wgqCBABEvPgNB1ufr4eo1ud1tAjGZzD9mH3lTrCw0TtFjMUUJbhXE3tLSxN3N
N6qxZGQ5zpZLqM+SDnGOAwYCm53cQNudgl6dBtw4EBcUhpNYQ0PVBXCfCwOBHsQz8vSjsr87mQW0
lG9fqc68HhajI5lLZJl7MunC6MdQpQifZTWHlL5svmN6qWfCSETxaXrzsR+ly21vtaOoaI377+Lu
UFlEYMIl1qYtMTl1qCdkmoXUDgXvfd+W4JM5nFrAWxGtkv0VQQGUT1R2zjP4Q0NISQ24DI9dhmUq
UshHA7waGz9riOcN7VeqTvkuAkGCfOGdp06P5J1FFbOSAGU3BO6PXrI3XzOoW7Q4s7XNqGbAKFLO
0UM77QFQiXcGBmGSLYG8KFxpQJXebCHS/regh4siZIYc0ofKr0s9hfH38eu0mXYEAM15v6FG/vr2
r4Pt0G2iaPmC4iEQGGruwiHcwzwi+VjkiT/WTzC6+tCtvnE7E3YBhyyBSR1CnhDyYhxacdP0LY5S
jy42vImmEVaLQahQmPhe0ovR/amQ+/EgJVtL/vugGa9iuAsL/QuBUjy6Nk4RurLvJIgx+RB6ucef
YYP30JklVFvDZJhIcX/CkHVfE6loQYUTC2yDMC1qt+fjnNWenoy4HGf21+ZxIXAAJTmAPJc1o5E8
z8+X8+1i95i3zv0pQ6QK5K+bP9AhEL07zX82SzAumTzAPsOVuxFGf64kcgQvAcA4EPZdyPKELx91
mZMjWPaAo7tDTvqyPM2cagE2vyAI1PkEustwbRJvDiP2hwT+duhv8sYDXR2MO/6b9EFLUEbFVrZ4
ovHCkr3yhNjCDRv8FtrpFzcLngMQvLfGvRRc4e/7h+ukWBjQoilf64s4m9qD+J/ZSD2IdoCcEWlB
qcoD9SFbNGjDTNAWoCD4VT7AwQbWEcJjJERWWUxX5+dOm2S3LpaZL9wzlHqRpyjTOfleafZn3aXN
RES5/jB+72wqLazl3f1BrOuWFEuMUzkZYvI/Jzwf11zItnMoZWnyRr4y01ysfLFkN7ZQMSrmJ20J
Mz0oCj5278aj32dq6SaCQOMiNTIHbOYBM7IqJvpndIBSQezNm0PJiINW5r2viNuSHeG0kRBa9U2A
HI1UAp1smEtuAxrNKNt1pdMXCTtMEBaWinS2Ebs2UT1OjVydPCQuGW1ZgA+kJEWSht+63IyLlv4o
dgOzca7cFCiCCyLXrZ03BcfH5zgjZ9RX8CH6ZI85p7QhGIDHa18ed+7vnCcKFS4myLqvWNnyCsEB
aNATXkb3u0BgHb486ahOh6IqECCqDsGbmHIixEn2+7TzrzGMAF/5Ek7mASshbXZ+FVNM63VQZjxu
gnmbAdYn2VLDcelSoqYGl7k80az/sfH+WHRAKezUNpELRKJmiVBCs9RSQg08hTaBMc4FyBBYxYJp
6R1/DsoYjMy5QxXxekGfzN2x0m1YWFd2NzpR4cRmgQlDEtO7jVkTzhe5muRqtADwPe4iCi4Y4hwF
ONlImCjnykyOh/MLUYvtRDrqaOnp8wVQw8buDVAwGwH9zelvLMfNGKwDyvplZ0ll3VZqAtun25WV
JWRa5CMXl8LL3rw5SeOWkIdVgRd1I2+uqos6QaX4nONfNJ2+ReYHRwWxoLTtsj8LPPw361tVhDjs
f1UYPWpWubpMkM06nL2gx7qjJiX3JDuvc8BGdu5PKLcEbedrBU9pMrXxeDpFfLek/TswMNQC8hL+
xLw/gS4J7wOgn25ChRhiFVaIJiQm1xMsLgAQmLDLGOwPlxzo5PCUIMqSlfyVB4J5+KD16W/M5C0U
Uk+bXR7Yz4Jnvp2/a1DBk1AVAu8w3sHGuDuf746jYuFgitSdlOyOM632DustP6Zd5bZKpgc6MKyS
gLruA3yccRQpPgiF4TBB5ZNH8I35Uv0SjOMlYlExJkgwWPTOr8CO+mOeu+FcmdNr+2Fx6mL9mdyG
5u47KrAHcisvW+r9kgEgqXy3nmgmEbXHwwhLH95OQDGyhIZj9lkmtzhzCqwRSH98st5RJ6XXhJGP
6/2SSOc3nkzaJW20ZPgNnn4DsLSunoyAhDPY2rwOJBBBSDa+H88zUCoZ+PzCMOvk9gNsE9cruzLx
nBLZwZJjuDA5k+/V7ae9LVP6F+SbW0ZkuUjkPdqkt8SGQBf2N0wOCfDIDkJqcicP5DIyUK3Rv6Eu
m9TQiN4QpXE//wd7GssFp3dL5BsxJwupMhMexwq8bQNFwFG8ohObodyGRCZaOVs9D/xHfPpkJ725
ToPO7aZYORac38LUeN3KB9ENfOCMU27hNSbrK7OY2IifKuevCDzfq7Kg4Bcl2cXFCWpnKRMcks5O
DI5v+llOlTl0ZVGuqeSuhpvokAf39BM+cCMp46ECVZpZKv96rJJrABiLct8cfq3mZBiiQJRlnYLk
+sBH/T7xbYgHSR9qkbHWhndciSio2mM4UcaVQ5S1xwBlKRErD9R8+HT3tLFYeySzNABInF8LA4kO
Dn+0LGO2YTQ1xFFKIbxOPqQMckRiwAJgWmRwPgOqmCgPROl/J9JRYwDitfbM//8g8SOwQjr2TwQ5
4WUgArEfKOR4nSFZIoCBdkmALB9ZcdSc1cN9n6gHHQ9ZTAXNSE2ryXT1aiNMqvmiW1WxxEjC3ovH
sqBit6UiB5QQOQn8oPjGX0G9Cg+5OG1GyY9Xm5dCePi1RlDO9oUwCJAeDF2uQUuzYWpg8i36pUWW
ZA/Odzn+BIVig1kxu7pQakw7LRo0Z2fJ2Dy5BlT2qBfoK80eMxYRwxI32+JuUaE5ZqJPEJ2OX06K
ZALJMuuI+4iUlKHBbkO+uRqsunv1KcH0fZXTmOGP+KGhD/AMlRB8ozGZTSsiTQMEdIlOUmjB5jaY
3lZf8ofA13iyL6AZS1gAl40FbdWS/FvnYX3nuGrkfX9OfoHIrvcfQ/dJav0Mr7n/YHR9x7tNvbrL
WFkP5BNjfc2glSv4KAj+Ebwl3oOUpUhCmY6EZlv+e6SkhkSN1pfDKxE1pwcFRlcOXJ+BcEUqxiGr
HcQgCqWAZUh1Af86DzadRxT74uqOdApx+KsN4rPegqEOWTeZ63mlfJ3WTcmOMNJJ9XjYz4d9KRGH
BQ1z+UYa873qmPdlb8gveOLv5abEOk0lrzA68w/lncUnftnyzz+r3o9F1tKnGADH0hhklYPDLEna
71n73vaBwYrslRmyQ8YdQk8dQulIH39YP6w/IuoFmW5qIBKQXchsv+CU41dF5Zca9m58Wah2M2bS
T+/7j70jbPfuVbO9ImCFMWFUmFjNUuOSaElFmL49yGYheMutDUqPVAWvYUiB5SZa8z7hWgpQEI40
8ml4s+JPjYvgJzBjoPHZzhRRNq01mP8QEnU4qJVg8HeLfu5/JJ3ZsrLYsoWfiAgEFbil70Swd90Q
9mIHKijy9PXNv2Kfc+JU7dW4aGZmjhwNDMBtH6KN7kg1PNPLn/LPcP6uOLqwIYOk5z/mRvomveub
Daba+KWY3Uo+FpN/1G9mX5zMQOxIpBd687VMjcB18LMaohh4c/6FwphzkOYJDVaON7fVssgjRG+t
LerN9WMNMd7bdagVZzo20AbaNS6WK4V5RLrbgWhQKIcUtTlRbBDhntw7Hi6Af2oqi9WTf/rFWDn8
yvDNynrbDYS5vrYmfOw0ZVFGysH0TnNrqwswRHiuho116GCPb/nfM/oSDFGOJVvbq7MfSLFdLJoQ
YBTlvzbDJOGKkx5BMGE71h0IdkPrgndvNx3spUhsU9ecW4QM0+UgIDXnQLTv9ANVubHZU9vSDOs1
HlA+Dp/fgkJppILSCLirXmxx47C51zlZOH0jKSpeJh+O081I+TfNxcL1BK6hLvwc2BSzERgh6RBm
n1J8G923D2/fh9FIU3txQHzpJgybFfuXBUBnDzkT2WUzMkNpzJk0CT65jfBSMPbnPqInLSVGAusI
NawTyscPPItIkvmZXRxi5PYLO7ibClnNEFFCFaP24wmC9JTpAhPNmi23hKsrIfPZcvXzRBK9leSi
YgTMxFGK/Qz7GGlfoG/rsN3Czl/G9VzmLGW7jxoI5iicOUBiCHhcB5BzdFi5I9nv6ZvV27Zcl4HG
SVRMWW06dxaPXGL5r7fmos50ZGL9SD3MTxbUcJflCdudhs0TJK85rkMpGDk2KOZ5Kc0ZdOXdnQ7p
KEi/N/+SEbdB20TvPW3Gd8HxJ3iTT38ig0Z1NG9ngP45Q1ozK0XePVeZhBDAYJ9CDYQCCVlj9KCi
oJMOSiTPV4ch/okXFsftYCJPPyFxUHE5E/uWG9KyGn8AhoBaR1mpLgZHBU4wS3qOfcoN9YmDbAWn
Csrj5SiPWdn0d9eYTc5SWdclZ891/kRWOsSAKxcwZyBUCrwcKPnIHOTkUSYwxU9Yx545BLyCgRIO
RsGUne+N5OJW7u8gz/UN0JiV+4NR5Wsam9b6btJL10sYzZydGoxzfNunlIDXRIkr8l8ku59As8ZZ
pF58XdbqH+fms79BofGFbmn/PCnOk5BcrAFUkUE4COFlzk70N98EB79Q+JDjzUE9exHsiiLxdfwZ
Yhcdsx03/tghg7WQyIDZMFYHfzcXJmp8hnX0c1hTdAydLIhfvEbwdcMvh7RXR12iYIL6CYdTaXSd
ES2EtdlpgE2RuBaks5D5cA2KoEilUQk6DbznMCjN24f/W3eJqgFGA3k8Srub3FdyWoz6nHlLZd+x
IQK++K2Hoj6coA/R4Q8DzdkN7Uck/C8pThpHh8BhaMUN50cr8T38hpYCcdCneONOS8BLQBOWPbDl
uKWXVYMEE0s9qhOeKOAJHIZk3ffpnukLoYpRwHcfmvkN7dZKzVIdbm2gBx3opTVcwMexDKswERhP
6LbvLClajx1vm8GKSvC2YC2GneQlLfFHQLdn5zGVy5ypVJ2gjgp23Vj2xa1KHp4NoPJDokMswg3d
jEzQBzKLnbQb4g/KL8CgFEqjImyq0YUY0w5rlazbYSHfYrD3JFpClLb3kbqaopnCtbYPQeQyG3oC
axKaaI1J0R/+kPrTALC9J9zLPQkzZORjCibNCoaDqjXYEdAEAaUwCWGXgHPiR6q51VRw82qGkRNu
pq/AiL6YKwso4uRcPRx5Z+jzYGnIQZ+E4HigBEZL6jD4lTHP/RftpFOOJkw868eyo7d5lWLABe2g
L6KUM2ncJOve2NIEpBy8NPxEkL0R7Lxi/OYV3hScvdwnFtyIBalGe8B8Vbwjj2VOzYRKiY53WszV
JN/DKAQytiBtEFTUNwNp92GgPf09Pu6JEBZyhPoCSbmCWn/i1sV4esylxnDCx6yYb9WnLXRYhILg
TrLFU5EHzUFiN89hoMzgdEG1wVFOYDpGUhDhJOan11KD5fe2YfaJk1D433mMTeexijdyHpJCGXQo
O8/uK6pD9jnpKSwBTQynDmEOH8isw+iNt8ZknLlERjhAzfyy4t+u3xPcOguSBQsO8BGsW+AVTlos
WhlrIQMS3OGqUbesWKZSbWFuKzwxEBwGyESlRK7tvsjmVXk+5/zl56kOecn6/OPdfRHAIhSUgN2s
Ia8YXDdezvSWQEdg132zWZUoad2Dt1YBbjHwf2xWJ7/0tSWRis46FhEQQ7+lnTE9GnEw57CZ4I2M
oza21BCOZyL2iCW5z4ISBQUUWf4fFS5v69OvBbs6LGIMVdbV1qBZffhQDm1x5FpCcsZoyAsNHPm1
lRk7nhagVbSu4xYbNsx6FkWSe1WKtubQRjg4LMvVFdEY5/ZWZ1ecNvxljIdb4YLbTvK4P1P/BDfJ
5vofLpCZ/WaHY8UJ1wiG/htZNJBFLRIxU9p3tjaIHhKJAoHnyUfQlUd4RDCYSou6gsFiwZD8rrid
SPm8k0X+jLkGa/Hv8KJeDsdGY3sPkDAOb1xFWf26rfmwZxg7pZ+QgRvs+Z+DNawU8joj1h7MB18e
XcSm1nslZZzJJBpIUB+ErGIzIDmFFRMpHRS4HBZnl4EawfAJ6wWCI542u8z4jOO7o4dqjCFv1M6w
mgP/0m7OrxHWEMOX89yxuTuN+mseidyuIyUQyhORbdfQSLnLRmdAukpu5T/hocAsOsMwuWygZanA
ISlTQ5ft+nt9/1u/KCv0UuvvWpmWq/caOjlE42GstEnl63sQ6FBWLQMmDd6plEyh+IIJKXPy3K0t
F5XNDDmz95DdE6dCf8rfqVlvJP//oPJXlMfCKiAe7oewmim/Lye3obIPkmatjrB/sM/Y+vRBR0HI
x08WWNrk/yf7ihi0g9PUeVyiy1H0q98YagIIcyZwhh9GRNx48iy6WcnP0e3fuPPymI+fu3BLK1Cg
2sd4K3xF0KsHkwM0fSa4DoCBp2YNeRc+NhOex/jfoJLgxe7b2h9M1Jn2YmoTLB+VZAeUCeZj+bHY
thDagSsJrZIqPoIITBBvGYVGZs6gepUjDQOUEo03rv5WHxTMkcdfJuOYEQsyM34BkNdeC0A/Y8Qf
xhgHN1hAUz+7SAdhtdCyIr4sEI5wpFqdX41ZBQi5JtsvivzZ7tsyT4FXRQPAEyIzMcu8ONwQNlJ3
TxOPyDCADjbmRt/x26Y19vGG9rSlAJhRXIeyB1TDFFwvz+55xUrDfkngGnxJ1NBS4PQf8Gw5PWBz
FO3BYNeuINRzot89NlvMZpN20nnyrpiB4cHmucZDPpawVRRWzAL3An55stW9OR9ByW+J0l1BcyAJ
pNhoT/t6ZI+ksF3AFgqmJh0B4x0zJhZaeIQM0EAjr7wfCRmgcUvVKbYmP4AFZCkAoQz5CtSRvnUK
wXGbnpurNgPwd80pJ7PErFinUrpheRE3sReKCzoMJuMtQNUVPJns6gnfwucPCJy5LfkXfeIIlvww
AWVBLKVmYZBQOa+oa9wcRBbfqA53A3yhb5Y+7/F+AUzGLYJIBM7XsBxxqFMFiwN7f/dpSyAFddQn
uOo023FbvHbLuYj5wVyd3KEjsaR5U4PejGB/tIYc3wIgo5Q/LF7I6QPqwE6acMq3SwZimLPAhroe
Q+yrIdbpTolPclZm6MBh5jW0hH7h11wT3qO1sXrDMkhJEvcQtf1zyrp7EMpNGq3x1YKJ7KN4gMJO
lrmthT8Xu3sw7TsrCf2okUEnPnovaXkEh9CV719TQ+zCcg3+GMDXP+ebDrMANmpFJrFn5mV1+ua6
sxoDFJlnSjYDwC0VX0qoWbROZ/NuoQY258mHslwtd2zzD8NIjoXFI0WXo/odxE8b1cjHEZzUrbFG
y7VxjIGpsfmVvffO+IN5mtNbfvAfZrTnxcY6fdVQqJVZj1OB8YSaB8KuT8EAHDgsiZqKbUc3fkE7
I2YQZvO85i+H0iqpbmutH9Yc32Z236gP73YxA2RnbSXcSi4LpMfcu96RJFVh+oGqjvQTF7PP9L4H
t0lyqCL59IR19BMgW7HvY0BhiBhtKGUQaUQkCxwXeJ9EYla7xpwD+lQQ7+oj2wEGSMhcAyv+H8bb
XEmaGBx+KH3VtVybYNmckhIuUsBHjIvENKFoL0n9Fha2R+HvPGCDBYOZzpKTW8UVT6Q8SdnnyMEK
mRA6yXwOJkUqgycwjivLNJ4AUpSFB6mdtk6xv+4JunIKcpIk9+wBb3Bpzkc1kff0396OFAXSXwYe
5i4/EWx3xbfj5co4Nz0CtiReZX3g0ELPhibFmoJBA3FRBqMhffqXmH27MA5jT4sAccj8iz4JpTSx
C2hyxvKEaWdazfE+FYx+GDAf5+EP2MqijOY+stRB5sNUoURgDGOous5zxV4heJnHC55sKGDh+8qQ
tvERxtAXWYxTzLDS4VwmOM+anpHLQoDJuqSkV0Dh6taEcwwCFnb8VCSlc5Sb3AdwAkZS4HNEFA2H
KjG0Ms79BeVezX48U+UYGXfw20nkY4sIrMJGRzn7ZgsRoCKThYjH2hmDBAkfaExr1kKxynIEtJD7
wZrcO3IrRFYQAABUpF8kQwAqrHzWJayXQKtKG//TPS6/u45HHxIeiMmsCfMbfioIrx3Qwdvmt9oc
h04/4TGGrVRdg8fmc9zA+iaODoq6LTQ57DGbdYOEExTDSydOSg/r6mToQpPDweMGGQ4iDLrpvnuB
nzW5TMgssk5LPBZJemrMKXLAgME9EEax9/S5vjgNDheQLnUe/KGjxZtTigN2WE10cLGbxQ6RMDhk
w0OwFAlGKs79BF2Ujj/tnNfCCPn1sA4wPEDQ9Yk+5kTQk6TMIOuetUZopOSpoNT+mWEIto/4GtDa
HnpfJ3ouLjP8sy9CwMKPxk7LWQAH4TCAJosoMlgLy7MvbIlbE2OIl+k0M9xk/rEK79g9fuKftccv
g5UpDsj7AZ4fioUg3Z4OkV3K+JvjHRC8nT13w0Mq4kk93Jb6IcZzvyO76jlOEIDKoERY4iWCZtfy
8kl8D0aKWORQm2h+KVnPjYj7EJabRD7B0MdAJgCgsM4fdlWQj0KczixmEVbetxneA7CYv3iYMJed
UzCODUaJKx3RNGQAmInyUXvZ0k1k2eQkooqxsWEviIkygRNI2Gq3l/LHsfCxhQDY+bJB1VZYQcne
dfvzjZT0Pm8w7Y3JNUiONXnAYv/yMxeMbZQ/djYwRawFu58jdmS9VY2zyRe2aO4Z49UKZwt+qbWK
Hrt2DfTwNa3oLWS6yjvys5w+nTewwn6z8TMLzpIv9cGx2GRnBnF7pa/22D5GdiQnvvn9F8XMA4Is
8+bjbDC6c9uIaDOHkojULB6jEz4osl1w4an2vn+GwkybwunLeWcKacqAB/wJUBLoPq8JHuPo4XGQ
v3hldHyTH4ylF8ARHkV8nFtYcr0783v2tCOIp2rV4Fl38oSH0JGJLw3eotTwsSukHQ58AaETvvif
RbdAWZv1lzB0maHe9jMFtgoVfCWWKJBlH0DzMpegZS/Zfm7u/Hr8c4QLUxP1/eGbd6tAqM8jFf3+
ad95QXHV6Kb7cygx/8FEfOwgUck3oeZ4ILP9mSeYVhxO/n6IZ1O37rDbgMIqmK8GtknA/kTfAhRv
S1fOQdlVD43a196gm7ILtGX6qMHAnboAH4J3GSx4811A6vqkiLlGxqYC5SH2aPMJfmIDdoULgrgf
VAGzxKRNIQKkeHBiiE5Q3ppo1DcqBsMmKwYvZFj63qoSMc4wjthvtngtNCLPy1X2wv6TVvwDJaq0
TlQVSJkwXGYA79L6NeIGtBzEufPYsbvBOu03xSaN+MAEVjmdLjucvHVZEXRFAFFdN+ngESCYJd77
TDxzPMNIPh89XR0q3vq0RsoxNw4X2ni6RiY5F5rzOXrpdodZFVDNTOaBeISoW5hZcR8oUwWDTXFg
YCJxQrzxWXzj16QZ68uWXWHhvvpmT8dogezqCMXT/ht8/i4RqPgAAm7Pe1CthGpFTBiCb5gs4RHi
BgBJ74O9mJTdcNVyEbez1srH1QKivFWHwu2EqZo6KQdi2WxkkpfXOMtG/Y8nF079h8gJrxuQda53
3vdu6Ml8BZLqAIYrqHqzJa0VNuiAKGYeYIDap9v/mPQK8qoi07FJNZYj6BnnGFaCyCNF+WFQzx1F
N382+wwlmeVbSLOCAZbZcgFiwPbcfkLAxcu4PRpe330lGK+NBhkVkkvHHfHgmAPhXXwCp0m5gK7w
ghURlmyjcHx5LrHj9i6mibwcWQg4aIkVC5xT/m1JvDCs8icB7x/2Xk8XqwgAi6zkol0mxazBaxQz
kSNU4mpCCgXlfERxFl8LD5r4K3jkdypfD2HMF5xh9Js1cT7+sa9D7Ue1X3KoAPkJqTo7xjnmYbSF
v72aCY7CtIEoyOOkW0XAHAlTxYaL2qfwr87Jd4fWgpQOclZ8JIXK9D6wPrQq0WXRuJoD2VSRhMOl
/CECkyHhscXrkh4Lqk7YRTB5ILmAzizLOXzV79AaFGv2sXl6H7GoR46iIwhHgsf+9jfCoVdGaIv0
xAELUUINeSWrKOFByzozt08Du2XdSH2hsaps/dCv3Xs3V+/Wc/Ka/Y10VmVv8fLqGUgex365efMA
uMSv08FmLb08fpMs9HITd0TSDcwhAUot6q2kgVrnFpA4yUKYvbNn+AE6QulPwaSGnFjXv2yNwWIF
9EcNeWLXiiUYNJ233SNJ7mG+xqpAVZjvfLyNCSPDVsuvUFt3szNORB7fV836IUbRztN0B+aKP/CI
CTemWZ+VSPZYrTjBoJRZeFDUFCdPnfKpib1yscbJFIiDZF94V7+eXfZd413B1hJ09cqRT1b4XwBV
YLwIA9rDM2S8RJvBQhQGLbA57EkV6Ok1vWekS/kyELRY18nTN6lKrObwmviA2/JNXg0gMupbXdx4
X+/EHJggDgqBiPHmvU1724F/htuy1xCn40UGk51riKb96z2Zi0jMeiM7h9MaUKb5iZcxPsfZK6gx
Ez4dAJugMe3RJr3GTQYFVa2Zucwyu+HHDPFk4ANkggLrQRvpGxCLvsDs7gyJsEH7DiKnpNzoHKdX
MrFZpRJhYPPkXXFgUnHqwMHo78wWdfXdtPtBxBdwHw8675ZHhJr32PO7nhn8JxzoJxUEtpaBC5xT
Ejxf0Mh+zxUMK+cKESuhbx0gTqVvq02zZc3N1QRUiOV1vQUH558YyH7GomKwGFh37/0HL1la9jjd
Od9xeXA4yBZaeIOWfo7usy7MxzAs5jCepgruBLWVfywwu2dtl62H7QI/CFKsAxu3tf8wxAsYpXHu
vfLE8ASAERTRfXL1h5sHej6EbOCzUEdog24u91co6jE/F5o7zs4lI7c1xql5xnLdHB4wiLKUWTd5
sdqrrWZaCTtDU1qg3WT3nNICpE/3MVI3V/e95YrP+OP/RMZPiRsvKxY2Q4qFLzNRyj1zcsBO40qC
JbIY98W+BkaFdGDYpXzLPisrqtVzSSD2GnNEfPV71hJrrMMwJv51aPWQHvz7oER7YQsBxQZWOcuj
/riHJBUJtVctBppVHcWyBr8nhOVGumHesGtY6uA2jaAn4iGLoJhZarlR/A2FFHw9J5w3D1g4jWt7
Zjj8CUjThSYbB2IKJ+7qkRQDLILiMteuiFUgVN421gnaW34L4zJ8pPElC0lwUxPYH7ZQCCg25m1p
xi70HBK84JSzx0bLmHP4hsgFyMFaECpD6wNKoStdAVUuBXmio++XPCu0wrtbTGW66XccU2a5S6mE
Pn9Z+0s0AfPqD9UPtFceGi0TqUeNqO04WdGEU4N1sXu12EGWfg9BE3pWUgeTHrEVpSNFN/aaUkzm
xz/r+3r9oeQfMMEMSbQZSfsBhCyw/68giw3fZsTIfIbW9ydNwXIjgTOfEuQ7bwdhg/c1bZ/xAyXi
18GosnmJ9nJMV0mkDRZTn848w1Ul/vUear3REyYgkF3jvVBOgMtQlzrrRGPFKgksQ3J+yBUUW60W
2FuVcYn3JuAvZ00Bf0t2gLAfS2HIKGwD0fRT28AZKZZYEV3wsaoSZcXG0xhJ8/cKES0eUH22i8kn
rHEEfjkAzB3DPXSBL6peu6exa7gfeLFv43s2A+MZAaN4cJPy2Uv1h5pjaFA4eEvu2d2ZyY4BXsaa
hj1met5fHY0tBB7uMWc02Vc+G2C3DK+QfWl/0VzCCOC/mAJLjb6eGmEuvR/EMGG/8F7e9uH0B/zK
k/BLOrNansd3GK4UKJLng7OLsyv2zi0wEUYusF0RPNo6Mlw4ZaxTxNKjtFJIYbzKJ+cL0s3DAxMM
4g6CTIh3cwoe/CRoSXgvMYnCVrZoFgnfSnL2VPo+94fT85HvHsHqYbYHpiPlkKMDVMJIdL4hZeNr
wQhLBuxr0tL6w+iR33owRsp4x+DwZ0zuDvD94bO9Hx4kG4JKeUV2CsU2GBOU9DpiXAHIurgBdJPr
QVlz/24R5zLLFn3GHoChyqK9Zud40VkICeSKiPsHmsI+a29AKZQtGxzarMfkC2oP3YakokF2DdCe
d8fLBLbpfZ0aVKoWpQgOHaSG/4iZgo4PeYBleJ0VMK0KFtxv/8Uzr1z4qe9/Pnn8prPTro81zBk4
CRotSNiD0FYdIGkxursorCnuzu7a4tNmsTFYq95gYmDYyuAwLt2SPvs256hAWMvhOT+5TTStTV+f
qGvev4e3LgLC0Ojd1zp7ZnwCLqNp6wCrWdS4gXUgf8XRoTTSLVgHmdPWEGIbbEHACgibIppzjtIW
XeY1vgfmFjzMff89uS8zTkbR7LCLsjWO88bD3eVfenXnvKcYsk1gYDEGxVQGcCaOKFLRmLUvJi0y
W+V5NS29dEkoMJavN7+ZtQskOAn2coh+pKChk43hj/AM2qC7IWQPpOvkWJwdxHZ3cwo3KoCukUG6
Sgsqx0b2E/pAnkWMVUG8h/HybD6jsJwJj0iCjUa4exiEl0AYDYkk5Xr9zJg7zh/fBNitgAEJCZT9
phH6fzBEi7OjQv0hHgGzBPBExcK9Z4Tc4tA7vuIVJXpATKrtAzlD/BAhTWoC7QcWdTEhX19Z6bbj
PiCIyr4KiApuCoQXMbSG3+CenuzeGosGzr5yix9hhxPYxdG3993NV2hkGHIQa2ICrDAr36dOcjLT
q/UP0roq9ukaa11Ae92Gp0AAe5J5rhzRprDOUgDeaXLuXj+9Hh6FezpcR0ha2Eislf2b5lcCg+ba
2e/arpkyYaJ94yXI/hrxilcQOAqkTwnZG05TRKwIH0tVcwF17y61kxgihD5//ZkwrdJNShMAZhNZ
sbRhAiSy1yIJzhzMBGejgGpWgoITXubTfbB+GyQV4B47O8ybeRI8CeKdsqNcYtm3zv21oZpTofzB
P0mDlSc5h5w4vdYhTDAsxxvvbHMXzTUyZtCkC2V795iep+xn7NoJTuDfFzBrlsfRBxbHZ0vWejSY
DIES2j9IUMYCWEFkrHMCbwVFhA21s1luxNDyN1yuUYSN6L96inNvLXkkD61gfLa+3t1HqEQjaeOT
D4eQshVd/Ad45dOFhIFdjvkkXC3HpFqJJY//ijeXEyqERG8SrgnFA0xryQHnFXTR4myldwcsfxIv
QQkiEm/zcqY8Cl/T0eZcadaIIcYmsbZvrGz94L1kdcYXiuwFEQEYi1p99onLFqryForXYzRf1slN
mJY6wKsrRJw9Rwf+W4HZOYPZlGMA9pVLtAtPbr5vraSy5pDCcIfW0GEvw3vwDw2LksYFU30Ryb69
4I7zDxonTQfgTbMN/zKicifAgduQFAsHKVsVPXys2DjD3lt1XwHHItHh0hANh72z08L2ZnjrhWtC
/MTQfHzau4oxi/eVLS6LysYl3Qo6qZResg1dCCsEXud4+jhMe1YIS3gpIKxEP/Nyhidb3V+wtr6N
HrDqjYxYKGQ9oBdIEH/u224Y9QSDA3Ijf5eV8z3aCNJQHS2FZQwYv3PktQNLFegE9jB6UiJ1Nnxl
chbGksk8o3OzoX4Rf5e+Y9ESi0XFjqef7moYfJa49sASP/AGUT5uB+4apiNXG6Yn14unOoEQA2x/
rlweKAnMYn31dh/WNp2ZNvYtkcKPJ84goAIkJw+HA9OiGZwhEvIqznEOCdSGPsdgd4jhfbLTdCfU
KGJEmNOQLgvIj6xPydlx9hFJC1Xm6hGdLXbCyXfLU2gCf3Laq97zn2/ZShZTDsvTiHMOOpgZwiEL
00e0xAIuhIhGmQf9TiS2ox2Tbx19sFWU7efsl2qwIQasFS/mBu3emq25y9jNVH12D5Dia3OpsGPY
cJpyRGxe5q7HL5F5wGFM+1c+gKj6BxLS+CSdSR3dcf24x7wNYKMY5vg5J3JnrS2rX/GgDKx0gFJh
BAtYLBE9SIq866w9gLfMYpxcrSVWO8KbDyEN1xGE2pzwZZ0l3sNrkG7baYUfEx5J/HNlOTArITKD
KZvpk0K161nx4Y449YSZUoG69qCGClbtCdbODpbpnjx7zbGo5G1Lg8kBGjgCfpWy2eOc+/EBISww
V0QVBGtmBGjjEAu2Jw4iMzmWY+SvZqqbE5odXm3Frdl/v9ed5wD3v2F1rVGUwoxaM9BHv20/+uDL
jmW7hcnCZ0RvBr1QAfuitba+8XdmLM7h1xc50dUJNcd9gQM2YV3/AgpxOAGFR2XGNftMWD2b+vIz
h+MX6aiIGLvRIdiCDG7YRzatKS7yTAdL3NYcUYLOQqMcElK9e4ca5wgPootKhVd+Xyyum/fTEhlb
kFURFpNaCILfHUEjEd+Xy3OYdAlsHHAhbA9B18DKeTKPjwSKiyNOnCc76t/iLZHhAisOLk/PBm9C
ecOnqkBeHB3o8XYgo4BGwoBEApjMUulfuIIRGOlvK4zkYWkOgsomYgSrXlbJLsjDT7h94ypJhKPi
9aa6NSQ/Cua5owW8z6PcKZ16fXKhTHfEloyL9MsdwssG13s0Df9yQPEwZB2BxxK7Cy2FTun1EV1z
5jClBZhfxL/ZxekQZfOJ+p7dEcXqPxeQsII37MQzhUO1pLUcQZX/6y/f8QDBMnRJgkDx6sQMn5kY
NxeFh1ayqXlwky9Da4GIomcPcQR7MvkX/nBR+Hg5h6cFxDB2Yzs4zCxJCXS7ESt5nnOCsKi5WdOO
LN3ZEweDmn6My8xHym5+S1RXzu+Vl5SEESawljQ9W3/D0BiTAuS9bPy8Rw03BS6un0fvaR+zD76q
du1R7gER4bYIwIE+8keWySMgcJF7xXxkEVHaEtpxhomKvf6u2/XGw9EHzTmbxe/+w8g1dAjcPArr
ZHo2LisO8WmzOE3q/2O2Q+EQgO+GxTzmkB7yY5A3M0Yes5g0m+eCKKErRCKhxiQOKZEzzcQwxhO0
cnLgFjr8VCRwsOJg85GZHJLvBLHrMXsxQLOfqGekl40JJCBW+DvDX/3wzxPkZi1YOfO/IviD3R7I
zHnfxtIYgCxSI3hMgNaYaX3sBQGGEwBXl2AP/kOD7/34+sesByQ1YfCDXMqF2PD8h8Mj25hpTVJa
EcGlwd20mR6jYtK6n5keyg6p7Kz990eRPk7CJ39y5z6wmkYIayOOdU58FyCqc9qUCwGbQU1cVPFw
4JZJM6kRpABUIOpA4+n/LNZQUPZgx5l7GROHi9cLBHm8TmHqoSMi6mSBnYP/BGn3Xit99AhOWNUj
3cNfpBM5tFxnDbvDan2KlDlJbCyrCMDKPqzs5HDx9RcMEhiIY1GGsgsnRKGHzj32H4DdBDkxqZ+2
FGx1L/agzb7ECXt3sheKt4deb0EY8oWh14BlHdDyZrNHIGp/OYh7lPYHmO4ZWvbb4S9e697QE/LO
BuLLMOuBRXY4mK/y413E/bj55rq98LJ88D+iNxbB7cTfnv1LRKIhjTBGtS4uq0SmaKSMCjZ3Oens
xX7/dbhRCEl01siYE6LN0LDK74u0HbIAeVOOiteRtedoqzMEGa/Y1Dvln7l3zjuheI+dMbtqmH3c
lyAU4AYyjZzKwTZn/TKVw6vJ8crZlWGBy4wBqVrw22DHRV9zgTFRgJhZPxIS5AhVqOYc6OmgTT5i
YcTzJVeq7+PKyz7hZJg6rvQix7NZSHAerL1mkg7KDwcQ7PNoCMPwI+IOc3Om+Wftyo5VNHSrc0pa
qLUnWzvcoiaLucoY2bx24gT78s98LW4Ks+EcfIOx6GTD9IL11IM86AoevZvPByDNs+tWTjIy9wra
IxTQrPpAEv1rz3prJqZsRsyupYm+2xP7h98Nf5rFwN5HEVHCGOCSDcCqV7d6WJlwsZoIo7PHqIXh
CKqzfG7JBkeqToTJ8s7r6/1YTD54VrA/m5L/qyOND17ECf/CX25fGJEg0xmuBEmgnxQVzB2e+aAY
jmTZrBv7QcvEiF4Ges/h95zKoFSc08WFgoi1Uf0LCTfov4XJT97Zr6s9UFxWKfdxD2SuclWYFgwb
FOoPMWU2Pb5+JerJkWcGakzZUemQUHWBBcDBLD8o7a0P2cCs3TiL4e9yDOwKFCNIgVvz/odlKR1K
hzwJq0ykaRtB+TjTYeKw454fPPiqMI9+YQ1hTEQH/WQEYwaEYD0a4jD8BimDRSIsSY6526z/0bwh
v0yxkrBIyfIriBg7GH4QDNnciv9gpME9ygTsR+XHIehnArlKzjKsmOufjniyaKoIaeDeoziyz08T
/owEN52OzqxpoFXriKaaSsOT1tl/rFWnKmX2nJ3GLFkC4lpMnjUKAJEYMFgw8msI4GtIBx5OtLSh
OMCYcx60OUJDYZBUk/WAJWYVHhvzXlpuB+Ixcwh5gqKMOZstTqccUXEHukxVBwhARUXcJBzUPeNs
xcp96OeGc2HOIcWSlTT91U9473ToC0aX3McNpsMc+9//aPWoARELOH20wv7k/qVel4jU6sVbmxbg
letHbb+G8YU1DwFC0E36dg9JGLKsNYnHX9m8IJFgsO4Hqog2OXOc9WF4tsFr6AzJ73Nu0N31dV7b
4GlksbB7Qj17OPGY11k1+cbq8ZmCGOLe/hxXGNID5J3Y/yrxK/kpNkV4gInNsb+Labl/s3fQQ6pw
RlbBTlYIgrjyrIbfU8EhueJLpYXQ+oTj5sA74+d+p6/gFYjZqVA0mykly6Edc8mnNxmnHpRqCPDs
9bnIlI6+/76KCF28Lek01c17fyWIiA/mvejpuMki9ovZnc8J1GvuaWseQQX7zsxKG7SF+AQg09UF
828kEKiMGS2rHcwhFuohuzeOfzauumHtyVshwXYpcI+nS0uxvY9/b6u4uEoUAxTQBNFYM03NOgeX
hD5taxXe07N/fzPKyHZ7+Bw2OGdCS/NOPPjfaQ/mkAOJ7q+yj3jCwqhaYK5DY4juwETLfiTukYSK
HxUY3tMTrTo0nL8v3JWH0B0iNUNApXDrFEf1NeASe0VD+M1OroTfd5298MgSlC5BDwCZ4f/S6TE6
ySvF7UFzOINN4lqqsBEGA1/jkOE0vjwpt4Z4jwUzrLXayY23/cRbDCWCwCfZ5s8aceB9zXyFs4bw
uz1xIvDlIpoYBQkud3Q3XDxqS9jurpsLAQ4Xwfl5rQTiVx8FWEyDRE9/yQB32LET65m2rvhjSBt9
xJmoWYbIvrb7i19nYbSiccOlaU0VbQB2L7PrQg5FOdewwrhuB+l3e0/VI2lSLkHvdgagCIO8mmts
FEjueo2w3LzusEcb4S/DjTfsKbZSCZOrvVdCf8r2vL8SNVuydSGXYqqNGoem09rjtrco9p8Jq1l6
X6v1dPINERqFBnB698fml9OfIiEWK5+/XijlDuCodWdhsERWw6VOPlEKuMtxirjn7POUMSDx+xXN
x6sIZ7ScJyvdKfgZG9lEi2Zk801O63oixyr1HUgGkIRnEZ4KplsmyQ3ouHJBnCvQE+Pq6z8Dxe5x
grPHwhSEdYdsLqsovu9K9xwOafA088a8w1xaAWQORDsq3Js2FzRjBJPbL9wmGlN0UOdUOF7BuHGJ
GJ3Adcb6sLekXeY5haZD5BJyjskJPz5inFq3jz8LI65Q/9Ur23f4S/DtLnsQ8ZAKQ1tSEZzHggGS
W4QlSGtETURJTpplNWJ40uj8aAZ4sl+0vMc9YgO25ZwR6MDUABsNUGAX4ydygYgJA1ztZYI4wMSA
7/8dFymBHRV/NSUBmAdNHnumlbJC14hu5+Jhhh4RTgmE0P/HJuAKwedkJgcoxkXq+fOQJX8E/i4w
ScFGvPP69hmnQ1qdUBMPt/BLbWAqvv6d9Wgf7KdT0V6PobKqY9od5MvJvoEqy26ZNYBLLCFLAeBB
rifmhH6zveJIFMkZc5m7IFYRCFQQbEC6GT+Fdxd9j1PFgxWjxlmQ3TdIkVCCjbGH939TlHPuXpBd
ZGg7mv1CwSaK7EZwX5D2JZdYnzNghIw19qbCfs87Ec9HXP2cfInS+nEKfSYPUx19AK4kZmYjAyaA
KstFA2t4s9oS3k0A1YJsjgMnogast3iETuMLsffnkGbryMI9e9nHn907FjMGP5ZvOPmjUmP8NFHt
npANd2B3cgQNxsHgTR+phhDHG2McovZi1thDqXoEyGquQL0LnC+AJQFE8UmBFXZBwY7l3HDypuna
FlNuFD6NZFDt/9miwBeHRGrjlgU6y87TGmLTk+hsXOkIMQEHhIV1JC5HExaLIcGGDaHcROq6R+hc
O84tRFc9hOVg58V/HJ3XsqLqFoWfiCoDCN5KjmJEvaFMC3MAEfXp+5td59Q+++ze3UvhD3OOOQJK
uTtmLOWdpKp6HuKIx2U2AAi02hPVffhCemMZznDv5f2JdJayrJhcYjKvKd85B/xHBnHaUR01WnbQ
KauLn32hm+82gz+ikNCLFw5uR1TghFPLjYf82VW2DSTojyMFMcLiEKdzC8S7zrpLNaHQi+DRncdv
GOS0VK7OoJkTKP3S6CPJ7NpPzO7RqL+x62+diKQo968ZYlGfTFm2ST6GBwvBVnjtgFqoGQn5Im15
VrrF9jQ6UAUMOtnFfqbtWZ4pPYgvmLkE2JsT5zJkAYDfaQQSSNLeEYzCOmIaD7xyfYhz7/JoNdyy
BocpGtyRPsVkKKs3uBKHP0BGeiCzBK3Lt0zAIR+Z9cM6MCTfI9P8UiaNuOapgb5uj/cdFFlDW6YT
xHAg8YSrmS7nt+WOcKFY2egG3cdMcTrxk0QfTJfqIZwzhUIUwtJILh9SGkm9B+juysbEVbuIilgI
KrsPECKrUCAW/iWe7dc7DrHqY18leVu8mWDD9KzjjKgJpx0dYK4iJgL66LvZD6uCgongkUoTI0Tk
SXBNgvcmhVnT8RiLwJJH7hiUtlzemCoQt65M6w19CNWpMAmwhWMiCO45UAbN/ONj7ARFBu/ppBZt
oE4Z+sIIBNN0WIAF58DTOTuoQjF14mLGNgnUgfqw78Pp6kDtQEecgj4SXkYLQQQa24UAPhwR7O5B
xCCnP7QTPR+jlRIySJ+qNWCOfw7OjF86jisZoD9vbww+QI7Z3fxM9i/RjpKFwQkLFksaRE4agxhB
GoA8mBgOWpCg4CIo8M7P7hsM+jGmZKc/2xIowp4o8NmkOzgv4DysbnY/+EaG0/GgukI3Mi+EBH2S
S3JYH0kvIkV4UOw5eMHcdSpl586x12wJwJCHxeSiF6mTpmDcxj+GGmX17etMtzuUgafkYzfAj6/R
2eLGxp7ynOL7eWS08eDU5bU3qAX6dhb1iPkxYBZocxWpUJkwr3JoifAWfjqoyAK6GBkqku94cdUx
NyDO4iOKS4rU9YxZgN3nawKqwtdHkbUVLoEEnqgergVleEhKhhoLaFhacBtLzBtJMHhCpB3AR9S+
0XN3sR8x03SogexJM/gESwbDDJC877QVUnR0GFmTF4iF9pimFDi+B0eWM97kqOgy55rKEOJtYdKF
5tr5oQLpmLWpicC74YpQE8P+a+DdXkM1fv6po4bcLibsCCuBdhaSS0Coc1ASXK542rBhxviWZOoH
zSLc4RNQOCl9gJyd8Sd9YahmFZlCuyN1DMJZ/ACeRCM26wt7nUllCzjg+PdyOBKbiKouglO/AXSl
UpeDHY2jrWDUQgcMX56Z/gCHIC7wblqRzXecozInm3aKrxcCNUqkWQFhAwGR3ea75Q0sJmEDUaRM
iHKe1gAkDR6lD9TLn2lNYePCCk/b+P4f0jMG9QOmY/QTUT1q8Lxa0cFmHRuKr9BkgPeBBcDHromG
j081w4DoNuHmxSwZ3LM3K9Ylo+QnzuudTd96IeQiJvex4ODa9NPW5hI/PcU7zgsYtkCiMFoAS/vh
GbY+dAp9YNxtfHdvun0DeGvbeJJXQIrAIZy+TNnRWyOtznIQ5anOuAVelAT8nWaLocipeAfG8jdo
Z6tqo+O4z+b9erDCweJ5tXwSHjUcbywSbuNuEeBHD1H43hqDBtDmFw+yYgdFGbTYvKv7hHP3vS/3
ePjOrhAK2jZ69ivlfscp9yKyZuxJ4s/6ywMbESzGJQeXArKi+6SVwn+b2dJ7qeOigDFsOz7eyBKj
fK/8Po+Sl8h9tC7EVuZI25sYyF5hP0L+OCTF9D5VO4PuX8f6zK68UIvdq9H99Ec3gGzE3ZYQI3ES
mUJaBex/Jw1dzLqAphLS1J13sEnhixLumJt9nrx48Y56m3qI60k7RiQ+fBGujjd6es4HxVKBisnn
KPGhm2O163dnaohOX/UM8S0w20xAHX5g5Zfjsmd1oUxg8DbWKCWmWARDz0lxtGWkDpVZCYLrEvje
ZvchFEdk8N4/XJJ23jOcWiDN7DWa29EVcoDydxk3Q5VA9OFr/HcI3jHQ/Bj6J1U6JsZtHM9Km9Fv
eYE41VjF0sBIuIa6XQdl1zR4vlSoHpkKgcGZwyqBWFBMlOktRrpQcbDGUPRrJP+4NI8aDy2N/fk7
JBIUKDMAJt5cbTKthGM8VIZ3+0OKe5uT4Cww48uKL7QyLbbn8BSjxUAEFf1AGfgMaZWqjOROfOFB
i/jIZ9jiYsHZVahoii8JZpeglX2ZglknD5N6iA/4F4Ekg8LRHH89TCh4zBxsLM4zLhxHi5unl/wP
14Sy97KqnvVe9ndvAASK8yTHd2R3TT8QwWp40QccxK3XjHmxXW5E8AeUg6V4TH1NEttx+M16m9KF
WvR2VRykOVTebm/zzXKGEoqnODlHQCeUTCrY7FnOI8V5BTtnap/CBIkCRcKu3mt5nezlNjushom9
O1Ssc/KAwRSFhwJEYklNw3hvePfF5fi4Q2JgMbErzP2V851JJ6wrXjwA1JJ6aPLMDIbunh7dIn0I
Tgzh/ASQz1v8EJPCFcvFTGmLaaRZeeRqTUsnX2Eg7WG3fdtfXDplbFYL3Lt4HpX452rI0d8WwOHD
YgqksePWj/mX4vQMiXDAAzIW0F14OjVsCtXpRB3nsv7A1kNTlKj48IgYqb/Mx3TrK5Y8QXfX4Zt5
FEObGHH8zODwffgrGKq36RdMQ6ZQelCkjwTCdCivVlsK4nlJ32kPm21Pk9JzyM5TsDZhYA4ULRgC
f4elr63tZWID9omfB4ujD1BxCqlbs8/+NVIdsAhhNL6Czo4LnLMEfBvCyXKGB5YQlzKNjwuVGvr+
a/D+k3iQ++zTx7CSW5vNCRp9d14zmMpwUy4jIfdUoDMSQ9ZNC/gQHBA8Rc4MgrMg7EAWX9coDzr/
k6rbq/ZIszEVnYnKGsM2pp9zVNbs3IK7COMWW9kB2EX6hE6sAzjcJ2wP6AasGzXb9DbuBzUHm/2Y
/8hCPqcKJsEoAtZ9RqSYt5dzenGpH3DWw0oq5dq/AFGpDiwlbQRTfEjqyP+BzcN9TlqbfIPHOI1+
LlWQrSwNCm62Vh6+R88pyF3W/TCkp6iDo4OKCKFsqloo+bDW7lRYSGhYmd/Q4TDCZgRNzZUdXdRS
tfXYbN82pfaC1Y6ixqfDxlizB1RzXXTwmEov0C3QKNOe/u9tyyftMAN5q+e9Zg9vT1IABdaLodGu
tlKUuB0gc/QkeLZDaFJiEsbc7uxpwUJ1fvNH8DWAZcheBPhkVsIgMUdop4ZloMAAWnOReM/JwV5z
/A4+gylJNTOdbgegyC73/11hKo/G/GlfmH4dPejVYvOenlGJXX3EVFhnYhXI5PRms4RpAx4zHNUc
sXmCZSqVb5dp/RUf+Y4jz9DVI8YM0cNCwgEFjEXHJG9UTM5DMcOcNdJh8eXPrhAnRNfGSwiZD5Z7
zsz+khL/gjLxayHkhA1K1z7uxy/7lCy/zhphMWAEmj/xZ9/QpNrteQ+UAFMmZSyfsee0DoMyBih/
fdiiD/eAox0Dun2DXqnI6M0LZkvEiasZ9R2or758xFxHUHqIsORk5y4BGTY7oysenLpAzacB+vnz
FEDU4UkuJezFbrtCpjjLD3vPOFXAE76LvtgXZ/Iqn+gCrk4JD0FjbPwyTyuCzWMa9w+TeMoYPvEv
/KFC1sc3D+raBWMn7i8mPgE+jvTOjrrU8dOBX/RFabeGEXlmXMjv4AfxuxHUVrPH0BD6MO8TVaPk
fGAcjUdLNf3FB/orxGEoKVDOcFhIwGaIuoDW9EN0rY4YD60ggjgOfwLAmWlxlXEwiYDuhCYEcpet
x0LDFOVBx8H4gX9gniasS9pucPobcv8fE3eZ1tMthGpI84k8wQ2gbzP0/+HseAY9ZhycXWagrjx/
XER8WjiTRJCz2/H3mMpznqAHKWeXuM6Yz2LID/XhZ9UbBlR3D2MbdH8ec+Tx3SlnHc6sApJinxAL
jAE5AutNOWvvFb8vhkjU5HluzuBCRdBOmDUhEWGij4Zkn4MXijeHVTLvUi2D3L39F4YIDAkmljON
629f439mOCqeCob1yq1+kuOfAKGRk0RJiERiucPDNvFLZP0ZOfMyaiWSSF0uHaan8NktWbofoUbE
PE8WqbSfUz5JEXzI8Eb/ewwODp4Xxw/WjSlu9A5vqRfSxXiYMfJ09CkAL85CPCVKexE4QttAQ6Wn
tCPgjOKmfnb3FaaAHEA6DR9p8Ak4DS+M/QNkfnOBWZy1xFT2aJC0JSN7jwsM6yNMtcSu6YkOrOL5
9c1x32Y9wczW7DekMjkbBR1S0hbdzT4f3+LOuGcTR3gl56LegD2Zj/i0OkJK7HG8F5yaQje4jBiu
dZcki57psMRXknU3bTigQU+SMii2wqw4jdGQ25TBPLwtEVA2SUWbXvKm8F4xTg+JatjAawSXpaFg
TozKJp887C9mOiwnDZYdnE/InBjH9Ew+4AugCiZdJ32HGJlXey27xmUm46SWZWx0dEQLTivBP40x
mwu0F5Ia+CVWhtgsUdPAVg54Wt4THc/LrVJRv/bTs0IQL3JwnTOD46RrMzGKsbY6zQ42RhjV4gpw
i3c0UwyhVGJ3E4MASKDhtrKqijoNj6Gl5Nm0aTJc0KoA5RS2afRWEFi2OC9gFfPYqHK8cT8R+L2n
admUTCJBZk4JEehcwh9bXpCM4b6OMkK9ROQC6BhcM5lTSE1EG83L5sJaXfaojm8bTlPuxtagy9Ue
Nx5gWrXEAmRINoCzxEs/7o63y4poq3PHPg/tLfb1DeaqxYg4E5YWTMAA8SIj5fQQf5b3zYtP48KX
vfqvgCh7MpEMr+tiZuPKDj+6BSx34MUzCC2q4How6kBiwoSVTU1e7Zmev4hymKWKS7fpwemtwB8e
qHSB81jIuaesjz53kg2rFzq68G1R19G8c2Oyslm17E59wGBLx04zfc1AG5i5clbyqKzP6M4DBx0M
FcAFYPqwChDgRn3eJ2FbnrqBWmoih9/2466ZHLcEPJsYWgIIlxQsgOd5MsPLBLcKnviAZ+YRhDxo
Mq4EwHbo9DOYQ/uzlRHSRr5qfIzTBD2C93nbTXae2IBSBUi1ylFWbiCrcq4p/mnWG9NKEij63Ir6
WGiJqAEgKpnwyS5hm7kzEKvi6usjrZrV4IwuPhd89zsQh1wxnYwTxaT53EFlsttB2y2h212j7+LN
kdojzl23uK0xQ+LjAsMLd+3BYg0gdv+n9IqS+zlEyJZVvoCXDK4jatU2hBdumC8KuQe6CZcKD2CZ
j40f6AcHLQOTQNjokXhm8R4xAzIonZFJu+CKcB9Bf936b6QyylPvzC1OMsbg0sH3g+tO5+vJpY4Y
kpgEKc1hApwGW8P6bOTOkg0P8Fswenp4WCC8vT1LznnMYDweKUaW2IKw66jbhCy77Ac/O+N7x0JQ
J8UE1IldeY7fm2IGrdVMyID5mDthJTCN3z0nmHeiFXnDT2TYzhwgd9ouD3yQXjEeMMeavWTcuVc9
jlruysdgB/V1eIupNjkvUVroEQxGef7pJ+6mmn+KPynqjcMMojODI/qAL2r9Nr6250QmwLj4EkJW
w/WAG9V2Pr7GsOviIzNDww2LhUmSDl74nVXInvpDxGK90cehb0RiV2MromUq4z18m1JmCkwXqoA0
ECDkG+Yu/fEvu1glX04mEsfkZ7VmfefKy+HKGzbQG5ovmmH3efKFM6Fj66ENiLH/MMN5TEteaGro
ZKMc12faC1tbaG0LB16LaPQxBBGoRfEjekzz4LT4OapbIC8Xd2ywHQtE8zmqxg3zi5LpRQ8NOOSY
J7g6RodJa91lDFJ/B4YUms1YJTgBMtb4Ccsmd8+lufiOgWnsdoSom7eavv3LtlmjRntN9UXBNMGr
CRtQKYDM5+iy/RLQgM4ORhur6w6YLgoxBN8TPWxWgtZj1oemPlRgNWEjRz0Xg2XysszNOWkPjKWS
nKxnkKP5a5L8T0Qa099gj/p08Qt08BqyCAdGjKvKD2xtq3jfgkA8EnRSI+PpmgVEqaUWNeMO7/HC
9j3TKBvm7u9kn5nP5ImB/V7LxBPcrfYbmFJjnMKAX+GRRr3gmVyWzRxwj999TXp4kJAhQ2jiHDP7
Xcdc0FqBUIGCua0xpZxDCS6QO4iFddnxyWIKgx/TRGErdEZg5Wnzdz+azd91zDt/WZc3newBzx7s
8EVCBMJEG93mBKuwOKTouGBCMf6pVn/3DDUYhbDQDPc6xkaGCnioNMQtiEnp1Q4hPl1WlCTQjID2
juEBjgG3lYtaBeOUsWSX9dJfhlmgfaaLQwc9oEzWre+oFwsD681X7nrnUF/UyYVZbWfVnRbMmXaP
G+U+1xc0ijoTCvsJSl53cCPk9AVnqL+EkjCT0Zqs/Zvz/VBCikNZj+fWCk6+McMH9AHyATGHQxxg
3IPucsMlknB3G7c4ll54mCmQdMVlUt/9obFc9xyaLsFesOrAhL8DrlHbfTbj4DG5so575Aj8Um1S
wm97TuhRcQmG+5MdqTdq0n1PVivRLWTRcK7PwzzpT59iESkWAi3z6HWJEVKDWypcomyuTDB5Yvu6
iImsN5g+fibMPYuJ7h9xTkvwHuDvxHzDffxpLll75Fe/49e+lbWYIrS3hsse5N8hlGcGuHCgRRfX
72O0bhQQClI4eDLXFTGtUCWfMpc6WZL0VZ6Yob+cGx4zFYExGMNWMxWGoDbY8cegaYNIlenLagNt
kpOpa+H+dg1kwIu7Kiw6Q8oD1n9CYBROeD2EqDAiYCvS5dVr1Z1DrXC+BO7RLUHY+MOUFPDnwskg
9tzfkZAr5LrhJ897I51oAv7EvTItrNZAwDaoowKEY5jMsaulXVAOOGL4at5hGL6I7NDb1gn6VzfF
uXTX9blyYVkhR/p5xhKvMhDuBvKQf6hhoyDZYJcSWmg+59Xf+Yl3NDmQoOoAsPquDz2A4+2c/Bi/
8RnN6q8TsPP8PGjGxBiQvnccYeru1O4bg/Fj2CHqAz/RgMCTL2l6rxSmX4Bjno93YT2+InKFh8Fe
Q07AyJ0d2DXrs6fqVsO4BAFzf1IkmPhfpj+YHMvPBBv+d+XWK/D0zuwZFNCHyYR4TztwhKc//3oh
22hwweLjh/BSZqGyYrCM422xU+3OwVRhCulW7+Rx0sEk6nCs8lmKMJ8PISQyVKa5oc/xy22x+U3Y
QAiFIvHLpczwJKarFajxAbIPtHk2Fl/j4NRsmgQ229P7DbFLXFQBtccVHBwVOkfACj99mVciP/7D
GTPoI99hTJp0aIujg39E9gTs4TSBOjJGJ9XOY6ioUAneUCGf9i7UFSDDB8Ia7NXNTgJjkenExwZd
UiIAR6fY0lb2si+NiXubGQlbAiyUUNWZns5FIFjP33j/AkWyLFiJFyosEmllE8AoYU8o/KdIzuuP
s3u41eQ8OVFDStnGkJixPT/BkUk6w+a0AznjRAoac3SQYmWkAoqEt//WwRxq1CerYvv3nhWL9+yw
6ltNsINQxIJGJUbqGdRKVKkQZVdSvtzhIZHpzqatQUKfZHdwOkgfi3H2/Dr9T2uC+kXNxhQoecKP
4ujkWcJrZlDyZryCsbFz8PKuqYs8VAvULXQ3aZCx2wuUmBjU7uptX9MaYjROodwicGi3KuWGwpjJ
B+9CznYYn5LD+JHcU23GS3UJ3HKA7qErODTiwCttgB50phrVlPj6Xq2lwCUfWkIAfx6HWzrNiOjg
yY3aEcZ5Ppap9m9ixNUfy/pl/fV48HAFL1RaX86NQ3oTGogzag8VVHnqJmcmRbrcSFSkKEbfn0F0
CytkdhV2Ql8uQwgILrU4LZLZnbWsIu26920DX4gPNRFYnHXGcQbqmkl7RBpF9hpkYD4TziKmFFgi
iDeJtpRGHeCQFsxgA3cHd5wUvyvd0bmQT37PLafMKZxiaJhkcSwMl6Pqa39XdVLCignExebkXxP4
zw+f9JUAaT9sFp9NAivJ6cLkw6cEql8F2fO9NUYk4qkY3nz2xaIVHoJJe/ZH/aoNoBdRQ/FNFy+M
4CJ13h+caSrkp3bgb15MleQ0QkNGeAVbqAZpRin1GqyazoM/LBoi4hYTg3c/gVBpHrDC5yOwe4Fm
VcYIMMTzUR4TmTL5LdBIR+9tCbUk+i3hC0Ndo19nDv/cQWuzsy6zuk/8W98CqDoDffiIrvMOpO/f
AM07hQTOOnQB1cG8LbissIz52XSCMi69JcJdAXb3RMCFg2EVMbL105M1xAbrP/APST6PgSRgu1HS
bSoWxjV8LTUIvtW8vfikikd+TQQnAb1tGRYUnrUtQoeVAeiRysz+zvC4cX5kKxbOM4SSNWAsR1yN
jTADUcKZgODjENgFJoDeDCirhffyzTT4AGoM3dojhHGJ/egBkrIeFbROL/wrZMlJKXoMX9ErgrMr
vsY43A6ua2xajbgZjUAhQEIBsm0uMR6nvtWdyj0JyCqy+LbVCg7+3fulPQa0fkkpdk26tbkB5f1/
UHLYBhAuFo1GqaWSe8NPgJtBMDavG7ffhMBrIj3Wsww43HcZ76GqfpBeXpPjhUoSNE188ZXBhSiL
yuX3+JTlox7w6gkSCZoKLBago7MOm8DAQwInMCPGjaLFz6jwr6gHnZz0v+s8Z8J52eLIm3aJm3tl
EqV29evobkVc1nekZ2ZbxptWtabSP/GlFA9/Y3v1gHjfip8jjUwWSW3fw0C8o0ftIaHSMMpVhrQK
DsgwdQEeBtb24Dw4oHjVK5ReadvrM6ptOKuIlbQWfBOnLTJm6j0C6tEU1fGXin5zn28UWGx98P/L
BDfVBwRN7otZEZbDXwjqxQMetii/OafJPMATi2EtOmoCwRAcP13N62ZgWXATvBc+lYS/BOhLfaMJ
JAfEoJwhrjbE+xDbCz6SBOugI+wAN+CUyj9WZxX+eip+PC+6WjGBk4mu9UIrxlVez87hg7nxj2Ou
ys02ZBu7E8NoHz+m6AUoGNrWY9jGUIBhwWfYgcVLr/08OrpqHdGiYlFI9eFzmTLOJvR1SmZvxE8G
DvVUzmRgRoSNuGBI3ETXo7/yx8a+nvGvQfJAQIrxiWaRUUXAnE10HU3bZYhpBWNNUZUB3zMkCds4
8LU3/KuHyVmCjMq0xiH2zdc9J7qTY7CHroFpuPtYQZcxF/3Fd16TyQK3hZGx1dsf0Ydwo7CBoDSa
zP6lN/htDhBVukBQsMJJLJ3wt5e7/1R5lS27RMKIffFzLSUV1QAUEVWsZQX5L4zBHHPcGelqonD3
t2DXJjm+7ZA+0iREd4041jWAVNDSUTsFN3xKhPAvj4OcAHYn/+saKTp6vnM+F03sb7DpT5hhjtW5
OiPNj9P7mvDLVmF/IlaBx1U+xGQi+nUsvbQ0YX1B/oyKrJ2iSiK+9ktq9x9q8mVN8DpyHZrKt9XG
rPQHP5TSE2IDZCz4RZCLOLxWjUv80o2N2WNpMJIAmI+76CocLD9TZO+hdpfn36VH5/JEYAXZIu6s
KJBDdgLbguTD4EKehQGtQae27qPGmWsEEQ7UBIZGRUOLrw3gkvVlWIGAwfnv0vyCcFFaB4pu7CJD
rFGvrhSWDWfRcdNy2eBwfnrUr+wRalwOaqq4OSZ/8de9RPUfFdZhmq8OuO8Xdg3mMqGk/Fh413gX
6AdT2ldMoPFpBgLGLR9IVsS6N2rYak3eaYuik5oZ2O2AwRIXi4MNxRDwrM2xzy7MHov7d1BfbX2i
YJDHu/d6SZXdZlcSTlmO0JvOZq65wk8Bid6cHk6TKTsAowkJ5ubdIdx2DxGpxXNb0Wp9oX+0Roxs
6EOM0Zt29eLW4G7SvtmLLqXjvmAp01lyCzyQM/CS0IPTVnCOt8xFLxCTWKIE9gfF7GaiuanX9zV2
yJRuHpVeAxr3Xl7iJju5T+L/4HfDMOXPA9VWfAordio0vCrr+yLiQMsQHuiIpGrV2Dh9qRCGtCP0
4GwFzbuPH/5hKmkJD40pbp9mBGqB4bxGMFkAZAjb5VXljL47xMogGDjyQ8EzCMPD3QeSyo1VqoW3
iTjUBB2cuM9rI2bjcEGjmqK/IgHxNrg3PlJnr55/2B03bgNOR+Zv+I3yRxwwr9YwHGcsO62SL4QQ
GPbzS3pIUccAyXzNyyKHQUvaaH+iDdtiwMiFCsUoH/PgL5rFS2KOJn/lMOrYtKI8WPQdDKJV4EGK
jvGuT3UsUp9PfJ7cULpoFstAipEbmjWdc4c8S9yw+T7ZuZhUPfECt2pMe1DAYSdkBIaLEglci7az
jUF4SAXGU+cwwN7WfccU7/wfru4+sz+gOV7rZ1DnODcN2IIKXEUhTZ52GhjIXz1HKeLmBGCYEJmg
Ix3+k5JecvB1eVAvZu69mON9hH0SExfmXLRMYAkheWb3Ve2+cIr6f3jFxt99fGXIPn/25N7v47uJ
cZBzY/vizSTpv70vT2HwPUAyrda3FFkfEjOhfjplZR8NE1LpYdrfimaLp30wu23J1UXWoZED/TDb
pU3hJIT3ivNzc6CgYHpt4xOAbP056VHMY3APq2KGEZukpUBLZ0hOeAkbQ0s7Y4CGtNsw1Dl5bcmG
QGTF3f+cN1C1m4ymhjqjwW/KmqPZEYkQ4gMgCI/199/oxQgIvwS6YI1C/0WFRebsZfEZ9lZ6pI5P
8WPfySqiA4jcluXAlprwMk62RP/WWZuHv6s3txnoBFETZ6YyoOVhMYXhjMBYNOoIxemQGDZBU0GM
yLwpHzfeQ/B7JvBPETvlSWsD/+SNnOszUAFc7TJoy9Q30siXEjkwZwHcuTMkwRswb+1dgXnJS5r1
MsUH75v0p5ovDNG1zCQ+CVZxHJbs9oG2PyPcGAr5U+RYYE5sMTX+IQj8+HIXy/gZckOMTg4FJtX+
B4g0JpHNvjtoDZHOIMNjBxFejzf4nRXFExu/Jk18RQ7QorOHPmvnIHgRjIKV5tSru8t+/WUfr4jJ
DUPqOn1zQG0K5mnA68l9/gSrIypwpDjcN7EM9onkZksjXDhM6XivCD7+8gDvcP4czr3PAJE1lypG
ZzVh69yyo4aevBUsCIQc9gfl5ElVdNxz62z41dPEgDvwoTN9hWdy1FFnw7s2qZauMG4YNk86MHAi
lSZCj97AGeWwjU6eYz+tXIj2T/v1ds4jiPdYpHaoSd94D8OPoT490iRP2mGeMpAkaYbRVEiti10N
M3C2ESrQVYH+D2tIpHBd2+iZ6iwPxD6TA6m9uSFmEHRX6iUxz0GPHejOGzjYZzxsNHZ1tlp8gdy5
DasRaVOcYpMzRT5+jjA9qN7eVj9rozRGgs1PNHMkX1+fX+7DuBxdV7+n3dYD9RC8cHWYOL+Ngevw
eUTaBBfQho/IR2uSE/sFNAffagkdAMrobhvABmpa1hwZbNHJ8I94zH+c4/y3pQu7EBoH3kKRrzjt
yYszpgU4RLHNBclBSaKtzize+6LNpDDd6iBE5fBcE3ZgHVvrL73XQmfwHoHuciNyGYKJvAEPoNTj
7sa4LTpm+ez6J21Omb6HWkgSHqznUWtfhG0HvAUW+1GXTxZhp/R38S4JGrgLE4eHeVjfIOLfGP4x
EQTolInokRk65wF0PLhokLzOfm9SHszv8JC9udnRFyLAoDJkpw202mK3CMuXKgu5IC3SW27DB9VL
kG/OQ7ojHAZVZMIHCRk6Tq4wBvIDVQpDxyJquwbzJAhyGJOAFKwh/+Fxe/UvCYGoYWvSjxkMmdCh
4BhQ12RV9t20IGV17QrhIL/1Fd+oGmcihaqodP9UJBNkowHCBP350++Tw3qYf2lkPy74TdWCAiCz
0PPmufkiMIw/ICSQ9hAu3PavPcIuvHjuYL1KZX0parwDQzphGP0w/9KCF4m5ZI942l8z/Qj3ImBe
xeC6DZ+bWz1oLwAR0Ti9Vu/9/JqwF8mep4S4yFVHtNx7gJx5zkb6f4U3QU5dwnHo6COCe6c6msLl
aVQjgY8l7FfxuuycYYnvFV6ocOKQpcTqlJVLv34cNhtotRvm3TQMFfS8Wh+08PTFn49mjmTXoEy7
IjCGeMeFd5o97uShN0F3yykOUPdbNHLxtC0EncEHh9me2xvRGV/n3//woGpuivWDZwz1ZWy4BTcw
xSLhcskhEi9LY6RtfwspHz9hD/rt7JOt8vjFuqe0xquIqwIv39R4Uvmi7oh+QwLku4tngmc5LDvn
7T/8piF5lzpiAAbQIsO394d+Vox3O+5l0R1eyV3hpxP/qjFv6sPWAV8LDiT5OMiD8dPDbhCw+jn5
ehUFODA4ydFk0w8r4KWA4wb1k8U+ffv0RB+U3Scf0tVQbfjOryUYZHQhYwqwAlf5JirAxqGT4XXD
ZQHzCIgeIapL6OwY4KcgGSsEjrKQrrKI4IW1NrxUg8pDkGxJBWsh1kES+qfS03M55bjakHk0Qf28
qUnVQ9mlAY4/Wna2/YVIDQ6Q0KEF+qexoIV/4s70CmCtYXJyHLhdu7vv77HnA5pCqI9kvDttguJJ
E36HpgDcoSxvsw+LdcQCQnIF/nObMSh2aDtDmM8gyq0t+Z5j4ojNJVktGXNIoCuKFZy1u6MXMEs/
eI3PPr+bz8FvpWEnIMqpbFyNV6WjR5rfXirTCgrS/6HHiLOBWTEHUFyOGHP3wteYgPoOXoxRGdTD
cpDh/gOHrtp9J6mw3yhISrMjkuqGkdIX0WPtkYE2glGBIxMcJ6onjAvNVoQ3NQNIdfSIOiMZBXGv
4tkCKizI22XPmAr4pwxUHPs++54HSxS3Dp4qpQ2i2fnzItigeX6ggmrvcQz08UgEmTuFJKn7yBdj
oLKMzK+ghxtMKSILRwOZgjuUh9chDEqTwxosHpojshVl2vVboz4P4OJeGbSCpMu0lfQ8ptA8QAgb
Ftjse98Ce0Z9CeHEukNIvY1uqxeyQ4BDZJMhwvL5R1zhw5HO9BPUetLVLEgwEcM9zI2qYRuCj5kT
hy2CXxTM3IjW6uAK0zgWg22x7UfQAnOgBDC+ieE+njRdV6SM8jQyESIz4qWDh0rjQRQWziRA29dU
Fo1kGMviOQ7vBlQXuDOJpEao4Y1VJZPen8Wk1sOq0XtilRSfk+6Q8dBGcU7Tk9+iVT867wxgJCbY
BCerywp7LsocpE3O1StW78FWSPQfX8Hq6J7cfNDLUB0fZgTDgtNABCI8AO4dFllSVh4tNVPDtbvl
vHDyMFKJSqgx0ke/sRGtK+607p9hLgV3PdlfFt0dp1k4pbBrsFxmFMUHi+gGz2vcOHHzI6L7JlIQ
DXuYWT36JoTUJUQUC7uNF5ftDvZjdcOtQcMFo1oDXDlH3C1owhQQlA4688GFuA8Ck8CxD16zO2GN
T6glf/0kp0BZwk1w4fqGYGyckTQQWZswawSDZK610+70YprH6INcrD2oFu0RlDZ1AQcgQTgurEXo
0b6y+47Lrd7z7syDGb/Sk0fnKTOQEQY0rEJ4WEMIlWwCYlV8rE6tb4bLQ3qKfzslorSvNjiiha0p
vBWIYtkplC2OvgUCAYvS/VHJnlYnwIbaA4WICs6CqD357bRpS5xaB/zXQBQz1Zd4tYHLffkMc/RE
BQ3/iH+AwgQtUwwJu6+zAd/WdfxhwoptTvpCYLfGQhUjWQO4kpN33p20Vp3xA9coSkN8nr44pL8Z
xp0T9K3OHbheWEgth4t7dPR/5gHVT229UU45Rx9XOsz1YQJJfjfgquIxsHOfjBKRVX0pkHVP3zyZ
y9y2XT9kjP1gLBMd5/02AyYmxsh/OZ0+S9B6ukYKPXRBZGXAb6PS5D74O4Za+J2Vk7fP6C8o1q9F
b8awFzH8gqsc+wEadZpmV1Z/sda3DOX5fTm2l4xY4T1DVYf1GklIhQxxRE77djS47bxihgVgvKqt
b0ty+y4o+I4oCxt49gs+36P0F4DYXNmFbjGHp1+rMHYgIGX6fJoFpQB5KT///qcg6p/2AtAvguTa
RK5Q4QdMAsH5lO0vevIrBhdlf9JLmGrBVhV2PTZbm1VN6aqgIjkh12bb7DXvN31F/SEFwxa3XiCh
0meOwIyUMc97X2e7lgB15JI698FcUDcdRgKNvTG/UGajG9ow7c9NfRkew/qHo+Rj+EBUFQOqJ2LX
U6YdwnPOZmuvM558ICrLfRiNuy3OCZPHBKLf6hLJeQCyO1A2X1QteNzvXiD8+azvQYPd0f+BQj3D
0qJUsC5+sT4np13O/BDJz0L8n+gtsHjECS69bNItxaWBv1ub4Fs4EMAo+Kvgp9jFgoOR0q6XdBLG
FDisHiydJYUQhU/IuMShar/HStLzBafFgiE9AospZNm8vctQ2TyWX7b/ye9vWzRlise5mEB3wHe4
7xjunQYGgPGC9nxH1Bfm0hhQqnRwTKsMUBFer3MOaIK5xjgyRbwDylKB9uK8gsEvrAJP8s6OFDQr
qgn7GJSckWjT8N7FnRI4GcnecUUggK8PmfkyFMLH0jNSCDDDI0EJxxmmnLz41p9qnoMfRTUsX7c9
bRq75mqoiFUCXe6sr2OeLvyFk3ttm4qAyNF7+Jp0yXSFk4S5J7CNBdXKYVw/ZllTcweH4ebCIIJk
qdUdieDbWxVJh8//8857AEcEV3Ne8uPpXXXh3uQ91N+QWd7pDS3wlYKtwpW0x0fLmXdQJhK+4b6B
GvOgT0jZy9OSE46tspTvc+AR8zrqMl2v509bDKfAHqU7vVDvgVFhdXwmhBkF4+QZ3wNCaQVb5Lih
ESJU5xUJ/vKPpPNaUhWNovATWaUEwVvFgOSM3lCGFjAjisjTz8eZqjNTE/r0aeEPe6+9gso9W86b
oJgxcFKMPkVsQIgcUb3axPmcepixJrwILvNUmj91QFEMnsNLj0PC8IGG2kA1uKxYZ2AKqF9nJTYJ
cAdQw1GM46/6sBudubj0o078N5bDUZU8VkxQ2Eb4wGh0lEsluNzw6MFt5qRaeZzvmHIzos5XeG7/
qCoLBORtmmHO87GzGEoLM+xqx8/MIQH5BNY/CRQiz4mVgB1wbjT8KXK6fewyKMRrhRdSRwpHV+/G
OjGK9DzQJkCkCnqURQVMzyso59KEkf20UenUM6BJNxvM6376Pv9A3X4YVPI/3KzBwJgj3pb5w32z
0RAEwyXHhOqqtVccdoNBpdE9ckxl4ExEWcIAo+iDDQToRX4zPNwVVwRyMF/AAxc/lCJRw2dCKlmN
JdLiS+WIHmDarpkVMs/F/KzXWsOnNQrUBq/5dfc5DIPOvyfYjtVPqNIfWmMo60gRdGzRL9EA+1wG
v0x8+9KlZ2WPMNPFAYC8E5QydFj0/KvS5a4guxkeIuPgXiIv2iQsd8R0zuRtxQgQEBQo9yCSuAxp
FWGxsn7F0ESXOPcS6pbJ5CWhFqezhF6eTu/G+IjmutBIjYKomS+JLISbw56EjLISDZAWAuGoQZWf
NkRmMkeZKicw9ziRCDWsQSMhNaG4/mgF8cGvpbwHvKmnjCYu2N/V0zEbaEnU9Kr8I6E+/eBcOcHr
XDSG0RmWDq5oHPK3XeFOkEbJuCXWBFL0h5oStpvWkRnbQAWZd8R30BbO6Vh6YxAskZbIKeA6URiC
HcxoSw4kLuu3/TXtsShxEVNvMrC9m4MpoES+AsRm9Ndr+ealfbPfIc0/V9uSARlUvpyFVUelwfAC
xfrNEGwQdbw34HNk/Wi9J70gT5F8cL49NHNlPqKmy6ctWnLO22pNNA2aZE7xluvlvOQ/zwcpQBOY
FLAfSX7boYeHQF8j7fsu9DYHd4IEADhAM/RD43OlCpPiXmM0IM1HQdvwWgPGkj6OjQYDephg3Py4
RLNpvrN8L/z6DF/QhJJwyWD0mA3ZBFa+aOmqFhlcIbCDBYrjii69xFFuB+3gn1KMihAU+btmuSst
lEPw7v3gKNkIyl8DBvHNoScXqtY4ouZ5MKldQfe+gH5QbNH9U9WQVKsBS8Ffoq0w3/HD7fV0v9WL
PF9G4GhvnhgFIpuHttr6LBkJ4uSCQpz+aF389dCm3tcO0NUQmtM9ArJw+77mzxTUvKn0y29aYOS3
zG9zmh1ZWaogbNmcjVvxGKtFfdVkHJxKvWKoNjK/XvXT79QoSvymtCvcJ6xaZZqjPWhiutMiQqNH
F/qMcHNCifBcArnA20Vy0cMdQMn68QmJFR4tHhO1jv8WtNbeKAgay4Xuj7n7QuasFFMxVQEXMU2j
P+3f/cDtXXh7RvBz9qaE+udZCSDaP4xH2Ie7QABcC2uDgA4CUzJYOr9Z6cO6esGZJ1paK3DvmPch
UQXCDOAi+O+Y5mUzYYsl2zzuHXEwWSNjBz0OvT/5BBzWHUQvZZUTEurW3sgo1yrmwjORERUX4zs4
HyQmZVwSf810fyWlkhFqwH4V8K28iAT4VfDKoWD4ErWXqt1dIX6QcPdbNwzJP9M72u6dQlGJZOXT
DwsZb4+0Mqa0Zy7tQWaQA8r1Dx96Mv1REVPMIbOVp+/0RyuxAm3WJ8cJlT2A3M/P9yxU9LOy1jky
ldVqAKA7FyFSMBiixaAdPLJQz6PF+KfdHlpOPiFBk605gZTw1mAzEQDF2KtD7CZO+QVRR+D11rOG
DHV1kYOr4U82WgB4V1wYoRKQ+LagXrBwbqFDnhBuofR/zyEzR3XQ/UngZDkc0GFSBp+9EoLuXfbY
gIEbgjWjPuHH7bF/4lyg74Jv8yOxN9ghjDIgRE00viab9Jph5LrwBoWHxtcDNzH1H80B+9AQ9r4+
cChZgILNWTUI8XSnOz4WS8YLRp7Wwcsr2hkU7CvWX/zCQ509TKYvNQFyGGnaj/OG0xdRKVCFnj2Y
yIBIpM4EemEiwH9kwM18gOHK8cxIkqKcmesBwf2N6Dg2op+huGjj7nSOx6GwoZyZ0G4oy4/ZGEDE
JDx2MU46GnYibqPhbXH3aUOoOiqyvcSY3sQUjYf1gGqJB6wNL2Hx06cXlxYfQ5IxOqGxx30PDcJn
aiIl6h6bAAdXfFSWj4A4MqdCs1I7+TEzJJPNdd599cxAHUnZJS/VxZAetz1BX4GTfbeGNmcqRx7v
CSNirr6Ij3bblJshK/L4QKl/wjqeSF5ck1Fr/IxSJz8S/X3pwAZ1CmNgfc1xmgVXQ9hUaechk/AE
Z7gBl1V8UlEdEXCeWo/oS+Kjlg1Xo2qWc9W7kFE28tBX6aSXYqsI0ZagtGYtBIOIHk67xtdYWA28
wXayvdAxBoXF9J3AOTAh0BLBEjEBg2cKfS6LOmeAcvAJfoSPOdv8s3oY557wJvmI4nxGPe+/0R9m
lEdmu9K/cBiyQQtUKxtBr1JpwyBfl+1LRHZumJl5SIa887YxEALDehjwaf2zpx4K0rTLP1KJA0zD
9BsRzufTcAPCva37t7+5rPOtjIK08JXnfLxpkZLfV/n6bdCaJlckK/J8YiFDRSAIPKVnLldoRUEC
6383NEb62EZSRbAGc+Xx/kJEnWRDEVvLKUN0xYTty6EBHop7cSSYvP4iHLk4QptszzckPbr6IxsB
0Zdq8HkPt/i7x63Tf0e5P0mltbqvnLvH7Iw9MvQH0P5eHlSZ9euv8avwm8LPIaoX8+HwgxB2aJKj
Q/zFN6kd8YTgatssRWY8gzUGSclrLZ5+h/xP2eK5ZIibkSMk2J6HEKVyt198gqFaF6fAWrbYfcjF
KXzwNXy7ENlcbaDrNTUJsdZ90C411M1923cPelQwgAk2PqiHcUDOogOxL1bWGFgsr+sKTt0kItF3
IUYNfixnT95AKE47s6TlrOxb8MG2tmahPIIJVsfqorTq6A1u8vRqVzC/iWo3qcLCbWLJuRt93IgS
TnC85MNF4OphGb0ZOvgEb74pAfkmmc068pheGg+nixDboI32W+Pcm5CgGK0Xj7+JT7GGpx6XSpKx
/YZmY531H4+k3QCIo/F6MmPqVUBPnDvw3bGBEueiQ4XCKP++LEPkwIzRPy7CIkWH+2u9oS5tYXos
1nBq3M8CsxQMPTCQGOhsu/nVnszb/f3Uu3zoRAOybBg2W3KAFyrGN9c1eaW7M+4FOIb1hMTz8eZn
a7g4eOg995CDrQnpDU1Cv2NXPeCxzROyWJmAeIT+GcKSAdIQzKzwUaXrzU7QNpMTHp0HxK50KqRD
6zyVdc2sF0X3EN26smLhLD4OwpnMHqUSAlHMfpKzN9IHxhjHka/WxW9LgYTzteudCnEcXBy6s/2y
EE3CdUdXTy11czoi6bn9PZA1Y+DQohzO4cOnu4HI7rwXE4euBwcktMHm25a80pZO7QLe966kk8lm
bzZf7nPy44ADPANliEBNps0/LfbE4EW63A1i+YvJjHMHUv/ww1UnBq5us2OIFDy1tEkzX+WgfHqM
dQ0pgA7riJs3VPshujyMz04/R1r90JGV0c1FcQb2K6DCLOKXPXbyEI86qOqB4tAEQffOvGskxypG
AndfWHlIzLj7xja3X3ni5EXR89zBo6hh+G0UPFSjOiFCkMStbov7ip8xweQ+l3zZ+x4++m9f/D0M
isR71KStfiNveIQTK1CYEghb5BXe+ARF798VVXhyivXpeXPbPaOX9zC4me+E5GUOZX3akyY+lMqQ
kYu/D3cz5FZMLjCPNFDneKSM+h+7Ol2CXlGurkZBtu4CvIhXX0d2AT0pvMT5b0E2NSW9AYxVbBmu
UVrgZae4CPrMypbWjcm/M+sN7n8FNeO1T/H0MCpwAT1Lu3XAg98EmQ9WXYrxLVz1UlOC+2F0ZA6C
zjiBD0FxAJmyDDkSOLGwynbH9tc8g+TjAAxpnCrOa+fP/SVEGrnC6NoUgnvcoJgngA1/QcbnfCOi
bMJL2Fr99F0GgdyMAuaXP2OcPtd10KI2YnTAGID3yERgPzYwvLOoC/GK21R7ShzelUpe2wNxZeY/
jHL3SYR9t0Y9hqcZF8gi+yvmt0AxbyeK9uEeapA38pU+LAwKdVpurv2MwHaJwAjMecGQoz5cwmck
HK5zaatAnZUXgw2eeOqKNfFg9Pg4CsYZbj4ue5ypjBe+CSSlMh5gH1HCeWVC5T21Ffo/TDdgHePL
S+03Cp6sgioR+d4YO6wuQUHJ0G3uIda7dC57yBuTQ8VRLVMaRB9qbDgVJ/i088U3rqEQUYpe4RPk
nop7/AUvKUxw4FNku94LDKWE4nCk4HmzINBvzdzfVP6B7F/tuetZ1Wec4l64QsNgcWn3xKB1iiUs
CUIDfisMn3OAX36PqXo5/RHGbUihmX0a3zVTNUhQvRZUZnTcguLcLNkvFkNfslHSwfNriJ3JlpBv
QgJ6hgRe8oVgczX2G5iH9HZfttXLhoixXg99qBxMfa2TSKJ3q1/m3HOMkOFkzuhLSDI6IzSUvLM7
jJnHmZDbECzkKAwvL7wFxM0tecwFDkL4kfHFyLxbsaBEvU+mkjfGNs49B78TjrLO0xoQ/0L6sycb
t/XIUJxsi9uOOVwWZOMt3osbaYYPKJvlWjZepui2Z+OfYQZmD3Sr9Q5eYe/ODfmBOd0thmGDX/kJ
zK+KgWBLv8Z/7UVJ8V3d9or73qgQc/mLwWGNnTfOPwC2WXRP8cSzLwkMnNa97AGkU9Go1uBBf7ek
wrcS+2zKHY6cHFkxH+y2+3c/QBMowrvertBF0aefefDSnLzGHXcFWHT6SvnTORnMR3yLpRO8MLyC
fmtgfQ6y1hUgKrNBTuVu1CfDrPjSqp99qeuK0gLHY+gqpVY6n3XHI+ag6gD+Kv8eKlOO8ToWvByC
4kCD4VMbZXI2SyiOEywL8IGYW+Xue5KgoHn56ZV2h35p6vRo1+nlJINr0/k+ZwKdaW9jnu9u8dgF
s4NifUFI8vUID4+eyZlc+8E219+0mvYwVr0Xnu55Ui2vAR3e/juLx/PuC2ZcegLwznUh4Tz27HmB
jHPQ6ukCQBQmTWfzEjd7uFgEjBULBXNvdSenCu1h6avrJrzsPnGnDzGwl9OXU4RUjGZjVh7Ufz71
AShwYMibgZlFHKunjqZfRQLWmaOD4NOTIdfaAKAkTFPZ3MbjVMf8FiVgxRgEbEcM52H4KoQdNzOK
VGoC0p0MIZR0xcb+yyvN0vybEGtQ/4lJ5bVmh9vv+YhkP+SDwnM34GbCQwHxPTKCRmxSn0Tn6pIm
HuQeLGQXOAWDCoh7l57dCY2M3/CNrovHtmd1wlSpYn7X+FQz4WNAxdaNZZgQjMmrWCynLNgPqHUJ
c7YfHQhqnx7Lf2GgXhQas/cMFTtfg+F8+jxcgpelWoL180WndcB0/c+wn1VIW7K5qhgj8w3IDY43
+yLqjhDID7zk7VOvrdz6kR+RMd8pVzkR99AFI8hCvuR2unpqQ+VAPy0HsHDMiX9Zi/7EhvJmiwC5
4Q3rC5zYQPjbfbef+M89cL8NW8Wgke2tXAgl40LkuGX2sSK0m5SB2cVhuPRNCL2eGpwg33h4QqaU
UK0ArmzHmFhnEV8/tJ9rag17DPFz6I+jnwdJjhXbBaNjdULo1B0yONgeHy0Z4yiQwGzMQh6zaKon
ChyeTWHSzJdxw6WCckvYovjJ46cwrePydIGBeolvp+rEquTHCrJN7bV9KGl/gndYLY2s6xaqIxe9
iQdiyBxoYmbbLlW3bD2GEZFEll5Y/dVeF1Y7NhElYmE+09p+u/JhBPWKuRoXngswO4zfOmGK+Y7N
r0EqQmrBN3lg7Y1XIriOtD8b4qlafIGSEv59spF6+WrMoo3kBeZoG3Yx07IFM18brA72DHoSjKkQ
jlxn+akj0ZRgJh5DCt9h7A9MiITPZbODZYKBtC0f35Z4uqJ94mXwQ90dSE/PcJJcPPjhb0eK7scB
n1zDXe/qyKRVY4SGKYB8m/aCAYvEshSFCI1yfZ32hA8CrQ4MwX5rjQ/KIn3Y5w0O7RE6msJT5zNM
pc90t/foCSONN5FUB4GJJFNRxqDudzQDaACZG3fTG1oTlj/wBzPrvOca8QmAWyBA3KkdacWANEBH
lAHlcRXyP1lYiNuHCQXzlUF0liq8F6qQMoD5wuer+8NLDnn3cEYsXugVOtSxI+tJLUG3W+7VzP4E
XOevHS6UJRe4tC6EaZqWY5jH099tDqUqF5Z8r9f6R2pRPPT7M9ulqubFwTO4e1geBjwFgTt+vB2f
xIBx6TcZxU9azo8JbuBxamfMH3Z3SggGEaOUBfA1wBb4TjwwzI1jwhZzlvYrUo0PJceOcCQPMOWx
lxTcMO9RESIh+O7+aYsn6XUzSEVqDTg+NIU00JTAJtqZ3f3I9XnkwJgEPx/F2l3jXX6sHp4eUS3I
VI//2ytBEgHxHZDCdQTClI+1uhghrqGb/s4AGPk//YLnH5AoFIviD39WGBq0wOc/wCN+Lyzb4o/y
7fwHOgQuBSLAzzsGTIm+yQz3N5poXGomDUxMzNj3lJq8625T8J2Pqo0vpofj1l+2/zrs9idEWlbf
H9/i4kCuX59emClNxwkuNt1W/qM/lCF/0xfdAXrROk4nf8SrFDAuP1PlD0830rVqmkgIfDThDAbT
yXj6xWhmQhjgc5pjrAhdEnUMntzHhqAlwOQNJnCgY/D0mQaAePNSsMf4zMTfAuFOidwb216CRqBj
orNCmYi7SzlbvODFYfLJhUbG3b95DaKSC7QRSppuBmVwvHsxPyHcfP9mlZMKg+0R65rIC0o0TJD/
hhcNiSjjCfiRBEGJCXUJVpeyOh0QKAuai+UA9yZz2T+FVJLrjKmREDHNFf5QAoB3MrzFb20vGuih
WQA7iILXCB3aG99gZCGPGbJqCRoTPt+wg+BlQs1nyDiAvIAj4BTb5UrWGyj7PDyookHH/9+WIo+E
51P+I8HIuzNgCLM3GFw8Lpr2pp/24GoG5W0r3GipJZNM6B/HbP+4eQUTqgdp1rvb3WYIiin0t6OK
YEleCggfsB/mxmf8twFrRz1SSENwJjS0X1BMDjsJjo2yu2zoe1Tah+Z09kVrmFYmeATbz4RWsRho
sLdCKDwWHt7oDV9xNkePjjtTFcPG3VyMX0wdaA/C2+KNhoGD99dfAfJBPEizJyUkdvVcFp8T+S8F
FOcclxamDO8DgS2URGBfLnJO+83h2nIlW2LKAf1dMhGOJf+TVMlkJQc0mCclGfjc601C4mxv0qba
MkhNHU9MZYPoD2CdrXaAMOfCNGLQlKoYrcJ8Q/lzJXNjmE7Wqj/23unNoaFfiAF2AjDgqPw5Fa4u
t5zR4McASwJgaaKPUgTvHhPnvoIdWkBpS/q1de5f9lDP7t4lbUByfmYRffaoTYARue+hZovhYINg
AZI75/u2PwfaZHh6m6NjY5Enb6l2sZpQOzFcXbCKOve5/iT90MqswoZr6OLwdjgBvh6zjdEGXjpZ
wOk1EDZgeuDyJG1dKGCegeRyK0CkzHFYGuBIF/A30mExd+N1ylPOqcnh4wOOmF1Kqf/1+m91eIWC
RYHA+33sxADrC5orlc67Mx429XbHbt11KccNbE+7T4wVj0iE1egSn91sW+2oD/rXoxK2cImEJdWD
d/tTXahpQx0RTwqtvUvHW0rayVE8QuBNxnhBof3b/6iC65ixNMxKyq9Fkz6s0UHaTthgbLx/xmmr
MWM62N4Y3xJshCn1L4XlGsnu5XSxn85Z5weT3dx+gJcoYWGd8U+t+b4lfPPSxa7mq6GMdmE1kSJ0
1Vuzj8i599EK+COCUpYOE02rD34c+2KgRiO9P2OTwaqKblBBXOpVrnXBPsfDA7Ta6EOFwCJr0SMy
e5rPaFFJZnC4nHImxtS2tHibZiMG1Q9aSBGrAUPW9BoX/hUG4Nd8YJWD9vW6VLbdnBsWP+At2d80
sbxFXbZ+G8QzOO9ONi2sQWXbkFnCj3AkCgY6Ycz6eB7ohBEuvA+tU/ep6VF9+KTgm84N/PKKZdsX
jvP+508O9SlPbg4sW0BVbsTJsfjjzlDJ1r74EtZMpwserkYL5KY9QzyKPYTWiCbQTKDGyAMpAftG
23Dd3nD0kKKJIZoczTqKeR7jyyXeuAmf0PuVeGyM9wgxA2Ln9GcEiWbYYyelixPAH7gvze8XoIKC
CqiBo54iHMIUytGZ4ORgLIFAif5KRsshWKLgjLyrf1+j/N9nCfsUKQVkQo833cEqWDLuwwaOh9Ad
+U/nP+UIR+126hxxanzWEllT34WMAx/mFEOkLdW+WfKpxz5yl+S2F91LIgbvDb+13CvwET3FeKzl
4LMeEPfbbLn+7av5jaHYe+fgnSi8I+sbTVCtQZTo9wTXFuL2r01fM4biIyKROCG2dS67VzDkiROM
bCCH1W/+zaAMUAzhb7xGKE2y5AlLl31h1t4lQmCmpPUpHaLAjy/TxXJPiKFFiJsN5wk0AZu3BExh
dnfE1dfqm+uBydKk8OoPRypXvVt1qxJkZbjMbKrUPHisxh5mCGANhQ4VekH87aozXoE0/1g360Ji
M9HnK5zJIfddLS4pci2r6I4nGNdAP8ZUABDLXX1S0sfu7JZOdriFLeYYuYs1K8rnMkYWHYwOZfxM
IaM5zDT6nIvGAm6MUEnr4Kfu3av46xmhfCEOClGtsH7pjclGQsWUG5U9WfQCVGbpmrop1+Tw6Jn9
W7PVVkywYGa/LAqVgYs3uy87MEcYukOy/kMFCkJX7zoXa5DFnVzgzlJJNnrbBFjAbSNngeDCr8Pl
+kYD00eyzv8PK2AIh8URbsa9ry7O+D0t8ryGerrCiiSCZQReAGfyqT8XvDmr3d+iq/O1VJf3vOyc
nJQzni8CQ/wzHsF1+YCew5PVGr3CPg9QZC6jBM7XF6tPRkfm6YCi4Ep+pzatFm+LJ84afDFfEOBz
wnnX6Rp1473o0x3ADeHJ40b3MZ7AEAPurX4BkMdpcFjtXubTPR9aHegKUreireArrIopjF3JggnQ
OpzFndMRrQiMkvmXhPAqX3SpCj97nILFDUTu09l86o+/spq2CYntlJ8Q3mE8ckWtaHyXE0SKIBso
+TmBT+8U0JyMzdsaXsY5ePwp9tvo4TJoPH2h80y5Ej7rH5YBp9uPi+CHUrqMqVnhFV7DIpShMIsc
xY9A9p5xrQsczeAWGiRTeJNzXBktXLW22bY8DRaSN+C+G3g19YS6Jf0DwCPM4Cs8EqAt65VyWggo
nNjuGUb9DI/XtVVub/NJCBOfixYXd3BIppco27AcV4Om6NUD3g2pOdMZC507BWl420vEPFIPR+0B
jiGsDOJ2pkygzQyc7+ej+ha2AIYc5N8ZWwrNOJ2VCisUEMYpwyH2CSoWtK3T/0D20KY7zX0+9vq1
b6lpLgldMt/Mfmgqc6AJ0z6BEYu8Hh+e/d75a92JCTG03eBRbha/6XfTeZ2PFmE22rB/oaVwSA9C
jsjRkRMNwzP/fsgiWKCSh6AdTPu7BBYVAzD+A05HqN+ZBPN14/tKZoUjd8cgqiCvc4jNJvX8mUsS
XinyvW7DzcRUjEaib9gOpX+L6LIf0RdvoasrJkUIDMl1S326n4TNQdxA/Sv3xsOQjw3ce7vm1MgX
Eb0HiLV47P/mdpvL6QoswQieN76//w19zPo95Gnh230kjz32uC6dZJ5wnyvB5NBBwgEGdwY+Wp/k
5XBcrM+LBVp1xAJdQF1ACRdR/pgKeF2+LRFlwSw7m7zdZqO2/ORiyAeOCx2Gxuq1/DCp4f8BviOQ
euo9UQ8uRSLYN09ZsGDe6WDFzfNcfqbMfUrvqcv9Z6diu0UNesRkAnUQhgQGbbS97MyQlnoYjU9g
Wi2zKdHpDryUoreFyHDH2zB82dJyd/ipsO34WNzA1EVE7UlxjkeNjD1PndTxj8mzSMAT5DiaAO4I
n/QLoMgdDetjoZweVDKAlXdsLS3avALQ7GxSrzAHEAkF46b/4kEKvaVY4z/slJt33J4qhra5fjHh
h5nczCvI0qDu+Ckwl4hzl2n3NuMwG+AccgkH3vv01SWSJ28OmewWJhZ7jxKZk/X+xx0yONJn0naN
NsEL8HTss34g5Tz/gFFHGxYhv6BoZrvylP2Bi2DN9F5mwe/AQGBzxZv0FQ8TSBP0qR0EqZ4Tw9HD
7AEJIexlvx/YAiJg4l7ZFKUKsik5ELyXSUffpHfMNKWQ3FIskTwZyIK9FBOZJYYqP0NKkdPf7qmw
ZIEHD+/x97Mgyr36YozwRCTq6PZ5H0AGsKaQ8vKoIybLpFbxVL/75k8wGYtGzwigm93ShAOHidLh
CeC8U5z2kHEjdQcFnGuImRI0ZGyaIW/s4dzC1i+2N4Oh9EI0f8wQcVA7WBJNABu+c2Cno6WRopfb
aRLYPISi4IZzPfzKCDbP4aMSiYVzUAj/hTP0Y+GaJRsXeNIojZciGHr193TAm1ENnl3QEEbI1phx
788gTPZwDwfpD4G/NJ8ktQUca8k0N134xRQ7OOPkhlESEjqwVHU57I9d4+PfzUcyQAuNyMMdWsNd
bkiRbAJm4B0yAmvZDHcZhn6AD20P0IJbmTcbDBPFzw7yQCT5T69yaP0L77k999QmqoFbeKNygYFj
F7TU3JPfk4y9iwieJh7ynbgZJmdu4N7Y7kNJ9fMfBApI6LEr5+WNUGF0l6W8yXqnGFvgmCecwKvW
jasE6lIyHuCjjP5XZxd7O+o8psHGW6/jykc5tx7SEHT6lSDOPECVuRYYt5Ang4Fzab+cq87Y1ZU3
4/XDqzy8/bF2pt5EG0v9geoLRnmL9S7jJU9ajk/fnWy2ByQFSX6gX90IKQP7EIPUyQa+GScD7gXI
I0ipmkGr9v7V9VhQP+nMrlsVUzHF2Hfo2xlyJgjD03tIAboXN4L3paI6m3fkp6cBTmVVQNAsEhGE
5C42Jw6qABMXOLuG5oSptQV12yexwELSS23IyRi3cbO8bu8RpykzTLvDJZrEVA7dxpQMRlvb3uNN
DJhXOZwILUBsy5jwpj1CfOF54bVBs3sSCEUfpsq6x/Vi6dCB2vx8zK44v+gQDsRoocZrvprCmXYq
uWtvZEAKmOljn00I3gfrIjj1jIwVZ4IKDGMhqGev5U27mDVj6sbET82uYsFmbL1mLHkJIek4xQlJ
42TbAhDUSCUoPQ6QDk5lWOn54WP2SRwYP/GFiMX0T4qLMcizX2OhOfQwTJiJaAc/K3XLzm/TMSxe
DGlgAPRM2v406LUP1YxW9uxKy9kRq39j5HLdkeshLajcc6bWVG1gvPS1bBeC72nwsUSBpDJ2stXd
IVMSYkC9JTkiBqemyA1aj3p5NYxLH7SUowDH4wN/KJjRWJ/4Z8q2nOZYIYX0BZYOKYFgElPUmhXx
lbvSb5yLcXVyS5/Y1+BioDNnBNCG7/Cdlpjg4WN+XT1iRMFXV4hoevnWEu6MyBCxJFt1f6N4Emdw
VOoEq0LIh1yoMDhRFnpVXEdf2KLPoF5WfwqF4cNHb/cOQbXReG9EE44NuQN8MibH28GecKBlbr1D
ojiOVGUmzJkTt96ekgYUCg7Lm7In92HqC+tvcrbObr2t7X56jlrThtZqX49fqw2FuHHuTOYysE3K
2zVUgKUaECoHw6OxqEpcWvvPiT6d2f8rPuMpxHILSmZLSD1wXgCvd6+mxsHHsMgZ4aEAvvbwqwiy
O+ddxj1fzBAmQG1AEu7L6cUfHB478BymKo76AxRqOKLcIiDQm19l1CT3BEoUD79XaYDc4Ur5hrqi
JKNDtRxucCI8trroNwkShAopQGNgWOLlf8N5FU/gDji95uBBMhIoLxgv1zVX60DrG352u+Lm6dhQ
kcAKFqVetiXXMuR9YKmUgoAwuaPQ4mgy7iZDmc1rfWPbQUvaqT5zdpxBQiZjuhgg3EJMcMfy6AVo
MYg/mwLjpvcej5UeKfvuIUaAJobtAfaoCyQcnjcA37/TBXuCXhP6Zdvy4Lek0vo9ebc1R1rrgNUw
R4AqyT+AXDHMRcbij0LFhh2OmxPDC2hPOK05SvKNnyEru1f6nUMcbftYXia3nPa9NxKoLP1hjbES
l3QfFJyO3sveukhMhzO6SmQNUgYWgCXG/NvOayn9rFMLvrxKQAfs8cWPTfadrtQ5AL8kWs2GETEc
4XtDqArsw+tbE3Xtsz+Rvz2YwbqCBv4we9ird1rBexFNHK6eszS9hrhP3XDfoPSihmcmAveXVm+E
IlxrgdRAJNtpMBvuJaThWDMOZif6M4R23DwaGZA+VsC/2U23g4EbBK/pbDNPvodk/tXsn2mDBC8I
EGrRnq/REcFCYretINHNZqtmSRanF5CGZ4OH7jgwVjaT0jk7dW2fyf8h2QoseXadLrFgDO6z1Xk1
I6OW3/aeno7Ufl+GBKfjFYtphDBa9Y9Pfc8AfY6KHsATn+M3q6/XwW/qoZPbG8jLY6RPK5IddENh
tJqCJcytfR8yTx+/tKy3xiLVLWReFi04ndTU4w9JToCgxG3kJ+io3i020tjLbNxDzVjaGm1qfGdY
J4ouz5Ywbd4ZHFl5rFOaGpbVhAsrpX6lo6ezO8Xl/njEUSHbS8nA1WDX0oKRmFdghAWeXCJWZK4w
x+WErG/it4GSHtNUCSqcKsk2xVZodfyuPCptemrsGLUVPw6jJzpXbeWVZG9gOhoAUhORfZ4hRyML
DWnois4YuShP8Xgz0OdiCUcL9ZmiioDeEDJlQemkeec/j9jbHyOp/vMxLrA9Lwii/sEbMJQgrJtp
CYw5Oxca+hE2ApaqPtjlCK5GaoiBlrbmb07gYA9rWgpzhdlWmDuLR6SHRGeBuM95yClDjssUIbPF
b1VIlUPmgXkTfROqFvwEsGRpBO2L/6s2Sd+mxWaMs60yFbkBGB4zch/jWD4rMMq5z/8NIrlvBip1
JIO2Fj0BIg86DmY8M0oA4orG6y0ixzU/5xTDWLiWU4e3Qu/ZT+QRi//40S4xtcYU1LWMMZb2jr/n
/NOaOaXkp8YIhpGAApKFzcusBCABKWPsi1/g7P52Hnhtd7geVo/1D4rd7HpelqUj4pRqtUjNIbwC
sVEui9rrOx1Sjy8Z774BAPpWbTA2n5I2LhwVwglLAJ4LLcZ91SJey1aFJbbLI1PGL043ylE4zzxs
LzBn9Enno0UgUTbT6BXY01WgzmojI8W8WVUALwgJ0UpVkN7bNyMFowYhkCkyKtokBohVr4ebLO7n
5Ts/CqOoo4+HOcsDoDvE7OhBWt4Lk/hGn0gus9eKEmsgJs2d5fObzKRLKjBxyX4olt9glKD69CQP
yuI5TQ8fPZ/lA9o7/G1ONbq+f9KH3t0bJs6wb3VIWSDDdjp8aJ76Mjz6SzjYUxY+PbNCTKsm2Ep4
7F5zBAAvbbxlGjRrUvYDQ0FNQPnUaY5shtw0YXUxyvmP1TPFH03sNOA77qsc+B0PpiEzUdwjMNgt
nDzzkeg85202e+4H82++Vt0xDRf6pJe8xLxGD3Vcja6MmLwcl4vZbcZn30D+YG1MkMRgSPeXT29R
N9W5AIe9Gu13WdbFqpzqo/1ZnfJHA0Hii5bPw/E3pO5zsAbDZG3qgEhCXnvOMSzWb1ZnjBGOTnnQ
+IzORgjRIUh/6Zi476YNgw+w7Dle68h+Z5NiobpDqJqrQns1C59oeLpXxs66riO9mvq6Pjy7BU5x
YkUv6w3PGtob/43emwSxji+9E52GUjYSzpqqkUXCr4ndsWzHfPSln2kSD0xiZLmAk+2ctVDZA10l
+Pp8qGebxZ/+HE7/ioXPUNTwlzdCsXhUaNFmKgOC0kWWAiqvzM+4qDMjRXe8/bJopjImTEzqWNlf
tCIXc6g3on6Gd4cNnrI5o0G+8BDeQMHagNOCtBNyLi92uEAtMpxJs62lidOYZFhEHisZC0qOZMOw
LitLswYr2mBag8XDC+vpAoBogZtU+NZxniGFnWPuP5LOq8lRZQnCv0gR8ua1DSCchBAI8aJAwyDv
vX79fj0bJ+Le3XNmZOju6qqszKwvgfDiYe9M8Ca6Pk04JYhxr3pB1rdHGKDiOwpXSrSWT9JsYjEs
Hv7ATmJZz3VF3grOcfjlibCs0dKIbFnK62ja4gHdMJNAgPc9qxdeTMzqMA+bp44Rmew09JHvKd8e
RHzyJ8MTMFvnl9W/LydNZsWJ18LpaXvSA1tiGZDusvKeecL70WI4tM2TFLRq3uIXWr5kpw8n348a
yIE+YcErxj9+V8yEGA5hJpCfsRHYx8udnPAxPda1PrYBZma/+B78iulGD1lcNWlNKO6nt5y/TQGh
l1Owx22dd9mjEsDcfzK4ibF5163Fj/AfJzs9QUvanA9xRVyyQjtJjsc7vp2JGN+24ndyn4HBwHHz
fn862ranG3cy2eBHxwaZ9EEA1GfLPsWsJtq4PMnDbxcXOyBPaCY5Vj9Jw8NRXx+ZPBifgnZRmz2n
a5SmDPcxZlunln3AMgAf8ZV1hSvUUY3T8MjgVz4fe2cTvEUNJ07rbb7khDy9zQJOn5BRo/vFwRZ4
31Jd+EA49OJFtkTo6o34e43JbAKCEv6+mGfgjXErMPbGiwaLHkp0ZPy44lPUwJVb94cdkF+uu/0N
j8UPjav75NNwsRbo2+emOk5pcDcHbD/THx+wsmPok1yStIYJ8gtBdFqPGnUYGljX7TBhwcgY8Yee
wi5BP8+8H4tVeGJp6S17y+meDaaoJ2BQW+y27xC2yVYNhzX5FLTuxm2j6PtB58eknfH3DQYn6qDA
fcVyrYSwFm5vxqwP++jZs6v2ScNeQ1jHH7EWFWCM4yT0YvCGZCns6cXeaTbCwIKug/CF/bTwd353
Z42hGvOGLcijPGc5xklqAi/Tez11f8xMd+5OZtUi8SMg6VNP4lF30XTeN7qeoPQ8ov/MPwVPEsQY
bR2HuluABvRVXS8XqfmCDAAkON1Uzj7kUN2CdcxxY0bFq814JTDu6bT9275bG6C/I/7zeE2l+YEZ
M/IKQoD/X48eEXb1vAk1RjiA9KS25bKlhtZ7hqYcmrOcnnckeBzBye/vwv9ZL21CJdd5crFpzycb
sczh95iC0fiv9XDAYZAkNg79Xz7w1wf+Ig2BFpPfawG2CX95DfYdRb1jnShTTUmF0B2h6slldXlv
fBimDWcKjsvbrIlsGjUq0fqCRRQqSbbYviQB4tRjiVa/yJ6hODFyix+ov3THa5AALfFvfHdwJ23h
KHVCo/kctw13AiPrbk1/anHvrp8lcqQ+GuzvUw6ailxqDwdtU9RwZ5KXN5oyWuU9qjncqyCPocoO
LwK+JRGoryZvbwiU9VX5BT/I5UWQwbVBK6hGOrTO+L+vlY1GGxIukTeeIj/zhgcsI+sVaTN1yqEg
nQaZTw9UoXyXu2QKNIJu9iQP7xGugRhejhfV7SxbjwPM0DKPoJtl5YUWcHlWKgtW3hJ8OVyNKuVl
PRHgko/J6kemuPoR8An6GDZiSY35T1kyTyryPhMvghh3FFWEMKUsX4Zbc5RViYOtRLN+45k/HaRZ
DVlSodm0hL20DlYJAI2z30PnOVcSjjF370HXqo2TSdNi2a6j5blFA1QeaHp6D4DGu1ojQe5Re+yx
OoE/f1DQqFY/GGA39W3lb9T5l1KmC5k8DfZkt/knfNgDD9kVtWuKq+EFYy02YjB6+gs0nhn8rgHR
x8rvvlqcpan8QF8FJkPZS9I0TsnVHQDviqkib74UjdFqHTC3AiEUbCEY6G21MvOUGfQLd+RAvp5E
fKSHcKvjrznbq8x1KtIvasMtXbUY7M0UfHg7vsXfPJYl89sOVrz9rRaQHnEjRd/JMUVjb0xyqLHw
xRDPr9vZ4fVirXN8ffDE45Kc7APqKLfvFOcwObsOZQi2XbjZrFkOkKFxSUtRmTdbzVgpwgxOHUIX
HbTVslO48JQWZxXXHWNgTJY/jlnD+Jkk2LRg48xyRriRiAO2Q2D2LB0mHlF1/614xOk+Y54BQetp
g03GbIs9Zh4yihyabbc4jiMn8to34TlOiJ8PFWlEFjbWYcxcHiC3SpbR0Xz8o8sHwC5cEAoLzJj1
CYmM0G7cnPGizZ6InFi6TKfBlWTekMfJZxif7eoxW+gIIxvJD0WtYeS4GOSdhWwKnheaPoFuZDFz
Hf7zy6E5Q6e+uifxQNWmPKe+d8CNpi4uV7su4qZwtRs2N6Jgxphc66jLXNhFXT9ExYuf/0q1gYqi
EvjJo6qs9pir99+TBSpDU4qvFPuep82Dz3k7rme7aqNZFNVh1Pqts8r8MoQdCtQy4nSWHjaXxhaz
SXKl2cLGVSW5B6+R+y6KNU7dSCaxo6Eddzo7x6Oeh24Bm6xOBxbDFoipZVTteWSOkeehoGI7gB6I
q508I/fWKWv84nC+kt2F0A2p/aueu0+ezqWkt/LiCbmu1tqfdWPfr1uh5DHtfyPKc6lhUlDlP8Ss
Y/uDvJPbWBUVGJlJTptda1rmK1/OAlABX3K2ctzaqdhpnzUdfWADxi1mc9eNKkZ7xmeJlA95Rghj
NOF41D3IVPhRx6Ev9mLyXZIO7b0fPkVfSEiECTJye9wIff3WGt81X4d9oZnbBOlggJkMLmOCTxIz
sXJlxW5ThMx9ZGjPt6+KZ8rX8/3ZeIOPHfdr5fds7VZVlL4bJKsDjkEsu05SXBaiQG63U02RhMzl
kzHtDHNkX2USnznAGKrf8V6wFnfNuCfFY6aPr+62m7CLv9U8bKXhvNuS84ZmEpHLDg4+opJ1Ee7G
YfIYHyfs5LhaWWwVlA17RlXNavmeL7G94B10BU0JXYp+Igmhs2+Vg789Q58piCJ4jdVgWPGwXPeM
PdXcrwWzWsTauYSItYYnIBfIMKPZ/Fx0LlJ/McbA+SAMP0M+KMgIczSwKY9a84fHEQKUUjQhgRp0
8uWZJocR62cl50loDhNG6F/5xpmMkVo87QtRCGFpfcZ4ipzlOzJMG/rc5KWaK/ulUF+e+PmmFVJE
SHcfVTS/qqPNBNh9UtH0wHiL30abvSKYgMWYmwDT1J0iNNe9G3qU3/VHurebukxDdJf7LlKszXh+
Ds0rFkm9L95sqZco+1f5hIv0P2QcdStJiHFFEYPVC57xVsQOW/6ZPO1dzz4QPlHkbvWAOac77gSQ
sjWqaMyZMFpqogHvnGTrtzur8DTDSc8EbXOFGEGiZhZWk09eX9JhJnRu7RP6CXNK8HgV72dQsbgs
FbHqmCdNjlvny6McSGRWKgQgg+/JsUGyCaLPtPqv5hSgmY3hv5UgXPSCd1WDEejciPbFYz4Uy+N9
7U1L+j7rRkEiivnDN7sXpO0oZvQJzBcfMLAoWo2ldl0+nnvU7IfNuGCmb40NQRU81qhHkVYYZf/w
yM0+ZoKLW2CoiHjuHjgfrzJfyEBGyLchQuwl3z9eKbjGldMEgRd9BPpWtEI0QrAx3Uwsrogo7iGu
Xrj2nLmGHrOIGFx1mN8gK/OQ1vr5YnBZjBs9E1LJK9Xp5Ci+LSNwGKULF5GxzqVX8cBokX0M59YQ
kThkJ2T7f9lDySWHz1HIHdaAasvNM2fN69e4ik7kJzz7a5d7D8WuNp+VS4mdlbTI1hmwuRvx0vzM
kiMb7R5hxQVZZ3opJFQmYpp7Qd7bqmz2gTduW5lw6V7d2ASpvllRsMs3L1cRs83NgSMy4fjmppSi
OC0zNEVFL6eSvBZDeKGjMkVsZILHBfkELc8XVJpZ/+iclgA9KOgfuO1hjpAxmc4+4o/u3M6a6XMd
cpvBHGPhZ2d8O2T150o8SBxVsyFjY3UX09aB1doenk7Dv08E0/V5ts7YG511sw9vkbFEmvcpj+T2
4sPTwU/r84Mf8p1hrZuy0VhOxm2hmejncn0kBNk2o53FGYSgK9hMnzisuQuxaRNT4YNxt+Gi7oa7
p4RsxJ3DNcfZACA+QjqgBZPEDnmdGerCpdSrDYHuHz2wxwpTXHDKl1GWneGwwwJ4Dp0LGCbxjBao
NqB3aw5CdlnyOw38QTieF1ExcplJjKN9ULIcbEKC0PPBg3x5Je9w8W5OZWYxMKRceBACQCfMgNao
2XSciEE47C9+tgc8nqZe8EkxkhI3BvmBOJgqcMBkDL5ooTGfq2HCL0xzlYCZFu+jQi9JyuH7eOF1
xGx8UytaSub23FFBiU2TvzTg36Gr+1i3NSMEfagGafeqaVdgBcHdtGXml778zPznVfinoZSugXhx
XBFRRNrC1mPcq6gqzrKs90SJ53DsSqbYw2b55sWHkn1s4qX2f17jHxuLmLv325kAD3wn2n5LoaEU
j7eTvkjqUyK75HBr7jp7X90UnxHzUF+PEYvbXX92A9Mng3rI+QxDVLENu1nT52Y0NzVNNy4lnBDE
W79awPl64IbunuRtrUnE8NSQZ8HdEDYt4i1TsaF/ZyEXunTUxXGIVKH/+SGIfCXBbEX6dHTvdkz0
J7f+wccZ1ghnhZLBRLL02SAVTEGKGyWe/mLPwVnNUiBGr8cwN/Jhk5pWxxzXiSF3Fx9tTZg7C6iN
1Nju5YHHDggARMcpzR43bF3FnPyCwM7zpYNj9CuY7CrIthiTGoyeah6INwPY7onsfnXwnW6N0pbA
xKEEM0qjQ10w5T5tMGn6pv/XnYEHiky7jB5OtmeQi0C1ZasTdk/0WaanmVfWbQArintraNXk0LIA
pyDEHHmNL1ZloPoj89u7okeJAmhOhwmDPmqhJ8/5jj05DQVgdtv7MhwNQjZUxb1MqTnMU9g9rRJa
rfzGV3XPUFm5hBTjr05Of/PWKxkf1OGHjD5JuI81IlvS3qIRuNh6foZXklAaysIl30tCmG6+T+qL
j+2AJdpuh1BbNzgtnn7aCgT0pMafEUrtAbsA3yF/xqg9oGPxc9Xfvdr4zO2dj9ujGRvF90Oiu0Nt
Qdax4sGZ3hAjvyU3glMaqh8fkGT4NcJodBk3AvI1Lh7Q3+Qqi7nG8jO0iTd4I/Hnnp70h+QhGpq6
PaN+b9j+Nb1MYfxGRLjQHuSzlzoMhp0O7BvOxSfmwtXxgazxRCIJjbi6UVVVC72lStrtJCULPvFo
NWwGi0JXmUdnhDJsKAZgaR5gHwvbs7r+pG3TV6ELcxLWaAMAY+WBt/avOKNh7YdvIoWaMSFniBie
QBuBiRvA4VbflwtgQeBniAGvASynk8YdT7Yj79HhX1KKMtQmb6ncoreTRiQx8TunIMS7kqLmpDOV
g5a0k+9w9PXz7file+yKLO0xhVsAgWcBOAilY1ME2B9l2U2Dg1z9zVcHOZAAW1gHXC9pi7SACeMp
H42RCjS82FqGaR6Mds5ourUoWgPlwdJjU+8zfpSOJK/eX8vsUtAxWRpWzIhpGxMa/03YGG+8CIza
/SPy45OPBP8Z0N+JWAkaukN0rSJFiEwLJVuFD915x/U+I/5abP+Ob02X9WDZBbwHeTNCM0zophw5
jMrMM+koRW1YOXSwEBuT5Zk5Fy/pYdEksiYZ08m745kFMAGnkRZtSelDaSv3NExK/PURByKOfckG
9CWGWLOENxdyIpyW3MyeWV4YF4biKQG2BBdnvoXFyI+ujG6zqm7q3+qxXClqlr+aOY6Pkds4KshU
H+e1rM4yPuqQCuMdJpKk4Cg9FDesK15GKXx4M3IXajLyQzOAzuup9MyjwKGK2aqkFXHfpEDxYzaA
0AR3fs+ArKq9rCIPWrThKmbIxfR62M8zlo2e28FKXBwxMXgRyBbMuYnKkwn+iZ7tPwTsYxjeb6II
Fz9hyEEQ1Js0ztbClBDa4ZClAUZrzZtY1hMAvilYdwAqLtOyWo2oI59J54IjUl6RDfEhap5XHhMV
dUQWIAc5D0c4hy+xIoIUzuqwRm6WnRxyvIEp4tcH4V5lbFZ9sXTdW1u6zyj5pi98Oopv3hQOgpZL
nwzIpHEVY7mEd4fERvsSQeeI5mvXJsTdfSuHrIEkbgn+mdcETddSwfJ6jWTcXnJdt+Y02LaUtPvE
iVuJxJeeks3Gu3fhY+9oc5ssfrArUwua0jzh1yzmbeOopsqIyFPyEo6bSD3rJT/aflKbhk0FFYSq
d8+tGlOEboYz7nRNImuApIhx9ANVNkyrAdVdSZr5G0WsUhbkA+s+GgUmwsYMdPjLeJHewLk/oM/M
NgwAQI3wkqeP+V2+8nUbxg7v8IGWR2kjKD39m9Lngo1E9LsS9tY96WILDMmIJOmIzQ6WydSvZCRm
/g2lvoqOPykJNf9iUNKLBTWAbsQY6vukmM9tmuOaCWl9Pjuu4qQ8D68EFIuIWV7Ke7d/+mIeUowS
SC9KaAp43oROsJbbMCyuXMr4nLOKk/hJvQwQt03wtqX/Kx2Db/gNV9vj8UDTuuCtdLHwHI4nnXsQ
mhSHYbH/82B8CBWvGZi1CCt6LV5AA300Gu3ouE5zq3ESTGnJA6JSYBDDFZBhBAR4tZi1gq03P52P
AH/tEbw+lTcrcxg6guv/4Hl/K2jSTvrd7KLyE6V0fId5bmBXYE09EGkjJomvzZ24u3Qv4yJ8NEWx
51AY6tjHG4xpmDMwE64EWJoTx0VLk7NxT2UzhBz6Sv271U61/d3LDXmpgMF45UnKJuflALSJPoPY
Aj2CQESUMiUYdR8dL3eOh3AslYm12dNMcoFo42HjvXX2fXs9fByhBsAjkGs74jJKWOfHVBLuo7J1
5mHpCusn1AkgZY3ERXWG50fot380T57yiX07t9uxb88/6qP0BToUeIJB7z0PJYNTsi+qmI1bXIyP
j63tG9+onfn+1/XrRhinXtaDW73n6uRiub4ct2GU4tdIA10sLsrUgKs12SsdhclgQjfXR53nb6sG
GALnYm5KQ4EZSEMfUJpKPoblMw4ebZ7wAXsAW2QMhABBPoT9RT16rcvkEpNtV3XSClYtweqHyBTO
j0Wo+eiUaoAhcpHR41YUpQ9rFr7/0ADmyF9FuHmS2pJSchVAijW0CS/vdixwciM4/Fqb8CM7NKAZ
tsql2KVZqs5PwX3IJoJUxH2Kp4ehbmxmJfPV0ZM5ppzwzj9R9DF4IeUI9sq4lrHHgJxhOAX0BWkf
QIKxUG4mI17rPITO/s2AHQfOwG+ZOzfIb0X9oOgTuMcnMHje3zmwfvC0EMYFl8QPlQADjtDZoXjT
dUYQ+PuFIS0hsQPjgdOw4RpdrIKnYv6e8Tb82CimQw/ILjZnik6n53VNglC76vTwwd687Axx2gg2
KYD4PuvrF6j8IyhPGnSaKaJtu3sYtoFMl53H8AEjGinJkrP5By18J6hfVgo7GwoHrqwzS8GDRej5
28dSjDso+o5NetBhbokJyAPcy/h+9ymxH14sNDDaDpPahB74Vi8UbetNhCUgPdCttcsvso3uUzxA
o+lLnh8hXgVkP/Rz38yWYzyWoC37CPP1mHVDwtszD2gTds0aNWU9bcP64zG++Udld8aDPGFsteIX
2QrtM7lGhnFKM8QuWBl/1QavLtutK8qugwp7bji/Mxxxtk1ZCvtK6pSZP6xTH4wKKKvA3Gre6Irr
m984HUB6ubiBqBgVDYnpyhQ2WgTn3yP4MCF/GxgEZSFBFp8nC3VGVeGMTK2Fh+bkLCuQh/hE5B38
MoPvBkQJtLx1KCfOBW80SEGGWkSRpnUZrmkI2V+QyScnQnF4XhQYIiwO8yT81nSxdk5P2T0JN/wG
SEk7AMi4n5HFvmKDIxuowGxOlAtgBASgdJVmkPkWH3LCh3QAWgwmXCVx4eruz1faG/9HMO5qwo0o
/EUMfLHSvr6mc9kUIOMGcUjbRtfSU1yKFcUk/+EZFYVeTeccyLcBi3CsckNIoAsInIusLWwcyp5G
orMaQ/OaclcBB3LIoWrtFlT827v1/Oqiy5B5fNHGX7c5mv285j9j6kpqx+I0Dl8mB3fZZTtFKhAn
vbSGyPvn5s8G/EvxGWGGMN69xLgXUK3gJUlsaQom3hdn3uBc0zq8RtgUoCgWPGRAOa49CBt2WH8K
orY/W8ExEjNCSMudm9W4AynHxHvWygIAqCKnhAKQqQNmh+SMkiyHdIUnIJNO4cQmiHrZKX2qYOHm
ZopgFjD1m925naLfIr+VZMCdLIMwwOt09cUxTQ5GRpOH4PdYFlS6gLcAYYTIL/UQ9TvhFtcnIOvi
0dEtSfPDVSA+XsRdHtHugg3VsrKcl+R+diTFzoYYWW/Kom2FrxGQYwWwn1RUKdwJ2FRS2z42Gszc
w62kLPt0v9oBtosxilE2iIcpv9wHmHayhZIkbFVnUSTNv47KH/YEEUhEtFkIqDBr+BR8fGpCTlJL
JyAyH3Ghcn+NIAB7WGoHyGc8lvoB50tsVwKotA+ue9tJ0FTwx9uDfY5iPKT24eLxTAFuuiIPSG1E
ag4r+VwwICbCtEgJnnDxGvPUa02vRDfD4cFRg+I+cnrc1g5tIgJf+0JYqo47DeoReZ0r3KuIZyPc
P6xhDm6euORcBMKUbz0iMeDwuh0Z9rAKkFzm8WYUn8Cao8eMLV+wQQqQxa1gA+mmxwGOqA9Yw44I
sOFiaKMeQHlE4CC/0y4dap33+Ly2qa+R3q+wVLCJmwrq9wvdjqHolTV+HWs1xkxmDc4BANFT5fBQ
yQoi5ptBEKPjme9ISegNCuN9e8qnOyfPyRyCfOWMRpeIqNpOsWq3IECcgmlDjPgvR/KXWs0dLBjv
iCYvRcg9ohPMlgQWgvkjLl3rsRt+dOc7u2wYhAdNrv4qGlaP+bT2/6rhwvng1uhGbPcDqn5ekpYy
9AWIUjRxYe393K20/ZfHL3LPg00XkRl7EbcKS4alo+HfwXTgf6gemXhsVBGM7bDxVLBWLZvvR0zW
UBsgB0O4eY6sKeQBkjvYEmWTLzUQtIf71ZJh7ujIaXSG3MSYKpPHDfhocG+A1FCi9xlDpS9XJOkn
SuyNXdsZG48173MmYWk04912CrSHGArPzR7Qy/EZLc4zAyzvn6bYboWgdpBAgURfAh4+I2OSD2TU
voWBLl0su8IwDSc5MycHhupL3S/mcBmwQxN3+15MrwFtPdD+gCEQ0KUJVFciVCupM21rZQqo3chx
qD0zGtSYHN0YXA9BiMGpl8my5U8fFFNBHpAMnjR1iQ2lkvb0WJlEFVpFcRjfMMwHBaUu698Ufofq
sBBz8NKJifxQYn2y6IQWi0lLP4gOwZBEBo9ALCq6yK+9yAf0ig+M2BV5HZJu2RiWaGfo7LWYEc95
Nw2DGwUbVSTBDkgnwUxgLd6BdPEc5Es6FBDlk1ubq1tWtMv20TtxNoR6KvTesDy+aInSNiMaEiyA
diHw0qt6bcznNPxb06CUV5dxEZGxayVvJn+l/YI9cYvvWe1GoPNdMFwTehBWYEqKGIyv+CzkBZok
KwIfqFjw8q6s9pKSBFfhhoEv9lm5qgta9RVwufvNHxStZ1QNlFv2BfcAmTSSmEt3BMJdet8YQyIE
hBZ2HbTB66SSLkiEcGk58IthozII45uKCp+y4jWidvpr+xOwG3wiGZEMrRne0aO6OlNwxTcaOnp/
A8RdzYutlq9ZJMkJQ01efPkxPcp5QZ9E06TCQkIjLdSm2wFFmXKJtwZLrIAvm8p14qNdqQ678qxI
XOTWYHDQZKFKkoFSSEV/3YSt+20zilF9bpIoFbcZ7/Ioedq8lnT/mkwG1i7RuvFRo7Wm27oyUikn
fpNW8PyciEx4++YxuskdOLgCIaKC6hAJAacoLcBfDBF6a6dbiBegV9UDK06rIoARN/eAFTvCbPKK
i92YtjNOibD/oBaRCzZ5kgf1KjkD+fEsB43h7ijDNk9Y7eaf6QY7Xm4W9g9NjUtsthm+uTl1uLlp
Qv7KuGpJlvmC0mFgrMNPUnzTrSgACQzI91hy24QaYDA2khSbBOEMUsxJ+Y/+88FNBsQ3IbZxbbnO
igNqm0oWDGPgZKprB+A3Odjq12oQr/4oEw8ILf1q1C/gFh8mo3tZExaKRUFRAIG7X7SQn4OtQN9p
eCz9osdXAPTgI3Hy1k5y+CFa3EhWlnFS95Pvl8/kcuuyAO1JhII0xzmAB7vXodxOyD/6wOYo8Onv
c/IcKlfa8wgWFEuDiL2hOVU9LGE7VDVoOyvnKl0axoz4YJNwYGsGA3oG9IIpuFnilUUh2m3jA84+
d4BipU/LACze5DTHq7B9k1maOogykMel9ctiKtgcNKgLRYG89SWra0JrHXKXSXivrAvFJXc55/Aq
2x5452eJt/TtSA/z4riXEQgNiAdz26UJHyneY634prHzB7fA6WmH/YvEuZ8RAbClCTtw1g1QmeX5
BQ/Pmsi/a0XRTZVQDfiLAhwcbRj5gPLSkGHheKPLBMhGJnowiHh2SXmh+3iEFEwONhZ+etMhPE1z
IQEBDaaMMoTYE9VDEix+POv9GC1nUy7XRL8z8oM7/LFXiJT7YDHHSjLDzW8wqglGnqQxgzrkLzdr
33jPrXxzhgbq4VXEQLmZd4/C7Z4d8hkazwYZitQrChSwazvFF8N8runBbc3IApgT6SBW+lrrcX6G
SSWOd67i/bwpc3IF4u/H7mrvw1UvKQ+oDN6MDTWdmRLTa04d8kaAQFOwUFFio325ihQ8GVL/WffJ
2WOt+yOgE/c5ceLKYa62F7R5hz/wYoS1FmUo0KqyOhbVkqFVXbmSVZNkFEGj55j4jWnPwUJf0udM
GbVvtE7uyCvBUbpbyZ4iPDA929wRpv2I0FjJ+BFT8hEIGrTeVG1exXuXLprTg3UGfYO+LfwZjl/U
ZWol5e7zw1AqTOdVh7oE4+7NMk23/h/BLgjefo5CmBQorXnpjqnQABC7JZcydiZGYfqXWO9dk3nf
E/7Sg62N71S1D/oTbBkhjYitR9rMR73+EhKail5hSLVEFGnSKcBwX5UcrKONwA3IaZ3OfPABAIHr
hC4TkAFVsorIeL1dX2agzrJsTnBLH8HkHQA23WDYrTSMaHbiqCaW2ZvdkZlua82nZIqYwOFBWrt8
wZxJqsRhJZamdqeyZ9UMwH4dWohXQQP8oM3MCrpI1nAP6v8Kcb7BeUbULwKWpJlj0aP2hrzXUvhO
TNs632BIjQ8JE0OoaD8pczN8yMtYARlQAXOuMeIDlnsRGewe7GrUObJ9h7wVIOh2GEAUbQ3AxfoU
K3UGvo0/ae3Bjtge6PgRAVvIjSwm/rBjoAhKDM0Yyk4j1T/WrKtqDD2QZrxRApI5QuQRXRYp4Bsu
53F+EZ+blWOvRD9VYsrae3tA8rsaP4CdjqE5HknrBf0GZsGB2U0PUghTYGmgIEpL62yNAEYaV/jW
nLuvYQCbBI8ZjSAnBNshwSBowZKELEsgYYYv1fsVUI7pwhr8omLirKmxZUlXwyAgdFxS0mQ5ypB/
rfmG0qNz9VwBiNzweqhAT/lwmyaDl7tXEbytdI1e6XZGzrKbRXTMY+f9pr+zgIW8U+jYd4rGIdPf
CGwUO3gvrAgH5gqGoHZVL9QDWYfbskeX7VMdBB+CZW7rT97zlgjv6o5ZSZLe5UfX5eCHXAw5O2Zb
gJuIWiyzWMvFRS47PtDIHRuNj37cLEhCIMhF+ytJYWv80/zKfDsluG2w3QA1x6khsJYb1B9ss4G4
NlXQg8/MHx97NgONmDXf83ApPzuAPZokENKstlHUdGLAc/0es72pgL9cNI6xMUUEMqR6qjkPELAm
B9bCTHCMv6IqqzPrLCD5QS3iHyKrLgeOx4xQ1sPKwVv+HvNVpczSvLkNvP4NxHlzDbR1FTx/RBYp
OXoP96Q8D0YWW4lzlRm5N1XFF5x+cisGYtmVaBoMOfzu/A6RNpk+kJUvVsR/Lg1+ae/zsJH9Rwqg
wtD1CFZeC/FvT1gdoiyyHhTWRFueM1gXdnCdU9JBHy2/xAj7JWrmz405+q4vVBjGL7HR7fpsxw1s
mpUAhDV7JT9DOIgPgqwC+NtM8hVtlDy7+ncVcOiNgJ6aTXUEaiWEQEiYcZsaGpE9qc4ZGiFNaRJ2
w9LoI5hbLUsvqqrqiUMLnQ1UbPdUQ9t5JnEMTGA8KTL07V0w3e5ZwvCOW6JRphBNAmJgT3vwQNkt
zgtX6rVLpkSiyahrkaZs6RtEQMYeQA7/ysdwh4Rh/NpOvijxZzus22cUzw+qS8qImeGf0PuJ+44L
XzuG1kjCjPnJwEbQ0PxrDf80jQsp4963DtN5MjTtpyIf9Tz6ymqL2tMQrb9NsZ6zHKw7LqI8D9oq
PJE0goOLheuX4ZtsjJ3ZxNjMwHb/qzVWjvmVPsRe/NmHi82QjnRN7/HJtpquyRKoZdlH+Cj6+wGl
J8Dmysth9P5VdxhDxFxkWMLSK8bMcsK42rvenOzdxHiMYUHZwTsVx4mH1aLbm4Q9m3wHxypAmbLc
wui0mAzrtTh/57W+Lor9Qa6bipc0FyFtPR45hhUcrj49wYU02OWdwuuCOOiE4+0AfyHGSCt136TR
qWM78C/pIwILYGa+PQCcbzJuH/yizcVkMrkOpFvyQgBJklLb0AX3SX0ZVSVtH7q8CDQyjiM0YO4A
xsw0yWeHZ0MN4RyMnlMwoyBjYskieHJd18fPtaa12YqIDhjFZKcXFxDdSvPMalvug+uTU0/RPKDM
RRltbSaInIOsbfdzgIkW/aXDLb2FpqKGB19nLPoSfcn04DBElEoEzxFdawqO0HajRo/J1CC0B1gx
TTn8DgETWs5owy7AGg8Y9p7RsYyitB/QPLr0LcgC33kzZCte8D2CelP3Fkf30hpdFl652lirfTBg
BO+K4LGBRUeuTB6RNBUkF4bK0utjqmNTuju6B06b+G/xFZbMml0ZVJTuCbS3vj6SX0KCvFseAPqy
sVF5rugq76hCZpEDhQHoOwcIwSohS5sTj5YJbGwmw8jTwbkJpgNBCWGzyY2Tv2m3T43+/Ko+XWXa
QQaOB8KLHo5JIuQK9bagJiJi3BwY3h7JWtAs+nerm25fFM5kWMcpC1Bk7Z7kNXB8PduHwRh3945/
Pcons3swXuzRvfceEK5w4nqgFEedRybXmpomLRWuCV9k9cwfatkD/9bmFiJsQNqG/usAN1JTb7r2
gwFh9vWhUKZCL+B/gfP3yRcNAakdWWDPGI0clue7ahDVV7C4T2dVbYOIuE1C9ztQGHUw1Veslmf8
7sTjNqHtndZNKD3RTyJYu6AMfPgxhdHNOVNtwiSlxPSuFmCKCbgpVHcsmK7+h+F3mM8zpEQsfhcJ
PRTcnVAPbmYX50GdBomMirXT1c09rU5jnhQ0mAP6jPC6MSUJTL1aB1pEeZoZxdUSCAHK8X2ED+mX
uV2dMWVUBYGLrPKI4hRTiaA7wyaxWQPsaHtPElAc8/520wMPzM6QD+5wv5tbdTko/2AL+Jxw/HCy
a6v+CSI9D8HuvAwHnfZ72TtKpMzPp4bnR0k2GMZRWbXaDILyqgjC1/otuO/pMhkopE9vytwYDezV
QTUw/icg8RRcYicZQJfvS1iIsNipMJWPX8R/uWCSsgEveUskD9TStJkpoR8dm4LYUIogz31Z/COc
sag7MUwjvCL7S6ZRMdR+a/VnnMSBviwsENEP9LDf7hYpm6wefQGtRKxAMZpOssYpATWv9YXsREV2
NKm5qUa8tYlCMaPVTwZHMevNEKE6ubMNEs+kacM8bi43ioKOLzSn8FzF1Dc1vyxjhjMcaF9XLBwU
ljV3p/p4nFyA1O8fRINPEW8RdzYc3BP1AG8BSAu/7rWQK64yUj55iEEXwvoBqaNae4ZfehY1JohB
dt3RkYRNuM4pWHlWXUVrAMSY8cc/TrFoAXh3rSbMqi8Iad90Vk4lcJcY3GDx0aV6KfvQFLPZFURe
QxmjF3GktMxgeo8eqgtf5Ttch4+WxAMHz0K/d1gL/3Uavax6zepenYbbI+t/oTSBVw5ZDg4rs7Hp
6xwMRjjsUiDXoYy/Zbga0w59TdsWFG6oeTQg9/zUEA73vgiNn73x7ueMi1k9s8fnnhi3Aj37cmEy
RoNBAOD0fDLgiE+TiFL3TPmSUGF/1LcYQPpmPjrhEPKvoI8umiNfI4ymKKd5uqRI+eYnyzFYNZtq
QSFm4IbuP87ObLlxJVvPr3Kir40w5sHh4wuMBDhTnG8YlEQBnAcQBMCn95fqsI/ETYsRjt1dF6Wq
IggkMtf61z8MZIX1RoIo8brev/7jv/+v//lR/Y90dcQdp06Ph/84FFhfrQ/X/D//per/+o/Tv387
/vzPf5mGqWmqYtqaZim2rZuywc8/loP1IeVPK//tvM2lg3pT65EscF9v41/JN4iUDkE2HnEGxP9c
8N+9egdAfqvXX09QtmFv/PdVaPKLqzB/X0VqSFZqFVyF2mbbgfzGQB9nO3ymJJEi15dTBLsomczI
ZvcKLS/HHnK4bm7bi7BKTl/qh4Wr2i2CEWp2/r421Xp2bZZt6oYiO471/fMfd2hhFIXjrLm2Zji/
zBR35x9Jo1tVruNFV0FfQOoh3jcftoyokscvPv/pE/rx+fbve3O9SubCOPH528xLhZn2sZN9oi0k
pTTd+jeEyTApOWByL23D+cT7+JLcKm9HSrLIWhOvHWSsvy9Ke3VRzu+LUqxDWuu2UoPKTMPhrSnm
DlStTWqFHKlfPIjWkEMWjPedxEvY6pH0hX9fg/p00fzXjfleVD8eTK1urrfa+L4GjYoOvx14kIhZ
o+AES1RhcOc3/v5ITXytx7fF0E3V0TVFNmRD+/210/JQ3asqr0aCLHeL1eDeygdVS8MMHEgfX3si
G8++QeIuEVnLry8LIQFv+xcyEqpE3JdHUCdDMMFG/+8rM61ny/TnpYkn9uNuXE/70licLtWoZMyt
98mDfduR/xPa+NIrnJMm8WsHDrAsFvwHuHkw3Ait/Lr64WA1OEaw2CglqfTn74JfI9MwE9FJ43jx
BWFLGInY1OVMX0TzY7hjT3A+UJQEJ3eWDouPis11tm1dEfvAm52hyXmDVVT4HVoeikYNeBboeNxE
7dpa6KG56BkUQ3kj3/vasUvjzxgIUo+ctaVpMda9SyunLKSR2jbwbbB2oWQ11C/V8tVtQ0Nm6mU9
y0ZdqzH+uIdl0bKlYBGtc3bTHjrcXJ+lZJ6moUXB6WCAU5ihwSGZDyWpTZdsc7QBi/aKsY2pD+JR
Zypa9QvmHXef6Ml6G+tf5NqBmNj0Pj7XoF18gEx8uBAJhOmg2rbML7xkMo9cv/A9994l8B6mfqR/
Y47RZ7onqJFncnlr4TlBic3Mq7YJNg8ua5IrNz3+GtpwZoa3WA7WoL8VYZLChEDRPYpz7HxyTOfx
JMgEbGiyReseAWRAJRUztXVjMd7gH968dYv5EEpFrzeZFL6WHNzZNchVSL1umfkFoNeBNFETAi6+
L8P0E3u5Ts6zcRomIaN4AH4e1748VH0mER7p0UmlRRThTLeC1qAHBsZUzh6nVlhG6yBNJE9QxNBi
89tbfDDt5elT9yrK9QmFNzjIprcBN+6T3RuXtq9WGDZhjcX3KOlmykBgGO3hKtLRiZC6K5J68LLS
u8XHHekznia1R/rcpVGEaBH8SR1OMCpv7qp5eeiaFABXknogFLtWGzJG6ZciOZUVxxk7Y9wCAQmF
tafrdBN2tCtH1AuQ5eqQrEnI8prl57CKKMLWxE1pXvppJVXgRMsr45M8VoDXDwEZSI3L/DYieuim
hQt82Bb0rm6J73/HzgKpdo0D5PXveoDsrzGV37RgBXto/7Yywm5/i0vOqSv78ETWnxbtYC9j1je8
AL+vvRr3jOAcG7wf96BCwUs/x2JyolNFp+ll9YjLWOM1AzIbmCqc3Ij2Pu1c8ImSQyCdztEM0MYd
GLfTz3+KWSijW/7DvACTG8Rx4o5MBr3BihPKg6ed97b7VqWgIRFTkXPIJNNLvkB+0APwSjK7/RTV
hczkUKesx0GaGJwq5BXNIdsKS0rlo+D9uPkCOmRSDcmc7pyNgDYHW5R1Z0roJ4m9Y4FCgbLRX9vg
vnoEA3fExKIBAugOYxdeBnMHLIcYo54Y0rkGIa78jhZdGRjyhbmL4vmV4YIMPUopthnohlQhlEgf
VSKeri04BLMoikERu/HgI/cx9QlqjWEHpQFxuTp/0eSbR6ub+9GrYPIHDDxmnRE6NCZwuT+zXTjl
M56BJwZ/VL6fzb93ZE1VXxwWD6WVs1Uuu0t1rTgjhQZc6KWBLxaInlugYIchlNgC0JIROfbK5Nr2
Kj9tkLU54Ad0qqWIy2Gbg5h4o91fD2jkx+Qf46ge77EYhu/CTsxkHts0BB89eGG1FOTLnISHpXHB
zUT8cOzYMcBiViTnUwcpNuToLw0itmTHzMcRpe96h+G1pX9tmcfYmLtwYSXG7mA5WpLbU116wyVB
3ScLSgqVEkzHBoH4Q7woMJVYbT3LAztrG1EpeDudTqfi3c3GCCXsN4VXZIlXwVIQBPetvHxLd+Fm
T4l+YmNZBq3K/eCd9I/qyohqxZdBjpIUz6yQF4NlzPBfYPuwVz79zoSSG7giDPiYmURU4iGyuxnP
XQpsrF3Du3duQYK1OZNuHEnCJMr+WF8D0U7s/cWHA2aGlwQv3GK6cQiuW0xL6IYo1wqCWpeQERmx
Y9Dt34Mt9nPVkteW29q4B0UMfWhD3J+TZHeXwCzmaYOKa1uQpuEWyDchTou/Wbc2AyLJcSrm9/e9
3WD7meFlDRURW/flYaCHjIiVAPIRXCb0rcRFQefx8LQBfcRvGfd3Qlc4UjlUl4Z3Y5HDRThB9o0H
mc/rE0hR7St8UuL5+HQdG0B8+2bhpRN8ZqUwxQOLQ7xRntj23AIlVe/cBO0VVj7azOhpPWZj6JYW
gQPBqCXY7H+vefNZWWjojqXJqq1ruiJeiR9FyLEodreFdK9GgC4bCfaJXPn5MdCFo0GJvMKtzXBL
iDxJRyACDXXM8I2wwn1rAwbrdl30GM48h9mMtohwNVZ0rMJA0JsVEsy3a59Z+YJnuM3bzj3Yf+r6
1wLcotO5Da7wnmh9E6WNeCncmZAzRvAKoMr7L76jqLf/UQMammKaqmErtvxQA9rrY349GlVFbSWG
mcgk2HiPK/F6A3Yqw3eiZtiJhQYhg9XjA8wz7WRqwnuecJYm0UCPFVLxmJQI142d27p/EXE5VTxE
rfUNtdvS2vusEk9Mt2jymV1tBki4QB7DN4abf38h7Z+VoyFbhmYojmkplqI8NF+mclDS7LCvR+jU
2sB9sMnuLTwdSPZ147Qd9dxZ4oEsjFBCJx0qWF7JNYqqF43O9+f8vrGGoZiKbemKrNOWinr/x+Kx
NpJ6uFnleSTB4B3vG91tIOs+rSgvM9CH3qgQvhYvSvqnn0olr1uKbtuy/NhFnOvjWT6k6zN1M+zc
zO8efBglczMGGWJY4C+PYXH37Rd9tyZu6uOXNVTVNBTNoPV2Hhqoolqk65OkkZjHIblfCmHLvzUs
71g3uR830txXaTLQuzdKIIeNFOIHZzU3A9mzQFMWLxsqRRxI/+9rcuSHB1BZ1ak+7vQT6J5MojUQ
M+XnECtNlHoF3PTR4cVdUP/ZTxmWasiObiqOJTvWQ9Oiyse1pim3A0ckQ/69byHyAQEfxreGFKTt
3q7Z2sYd6LE21gudJOEo8K1X4IP9z2ehqcaPN/rhKmpdve5Oel2NiuTiT5UPTQ+oZHTK8YCJr32f
3y5DZg7l2tunw/etgfm4DxrMgQWzgQHepyIBm2GvuO8YurdhL795upaIqRzncJvZ1kCozMprYkQu
o13Vy9eefWwylV0cous9zK0mITY3HAdVtEgpiaV3xJB9Ji4ac8c6gOTnAMwTJrJyaCk6h8kdyffs
brk2HD0PizHOm9HwIBxtxFB2kyPCEuNiTUzcbpeGRYkh/GaYOzbosiYSQC8OMpdJSWrVIL36vSvI
GhIg9qEPg0LLcXWprcLbhTd/QfLb+NoBpwIqkhXdfIM/GsuEyHGWYhkcdqSv2WyrokPVw7LbCciu
JODhWybJYl2SHwy9yIfOIEjHULLcJigyfbEQ+COvkHxlpNqYRiBIwhnYpyhFqTltOx/tohOKCXeh
0Il2Ta+Lz5Pid9vbzgbmzrT6t1IjbdwXbkgbOJ2Ov6HQRXNZEwR9D688tLqp4jOkz262z28e4fsA
/+FuwwjCWhYsrO0QnW00uE8yrJ56lke5OLFhsAbcjNPXZEbVoHhCm4AqFeaDoB4lM9SIFJTebg49
LqjQ2HbOJ+qBb+ouVK4b9KdWGesoIbyT0sBvlmkyDKRQghFud+Da+3gPktmDhSlRi9HR9ucslTsF
PG1SqPCtyyXezxrihLaBx01DmItQ1SxFTQCLzaJsCL/OijsCOCY8HDJVcCMj7j0z3NGdJstpXL1q
0bp6tTE2yLvYe1rSknKEmFRLhzycCWUwJpt3mkVNbiPdJeYFjddXH3bt3weM9bQQ/vF+PRTC+fG8
SG/FTbxf0/ZhCM0nJ+HIw6b56im+0sKqqZ0ifWSOy6txJrReCS+s4OoNALBZ4cEF2ib3eovQRtDb
leaC3F0WUbDk0Y62U1BxBnKZmJKYUMM0F19l2R1Z0NKA47P+setJqQfc3ED7lDe0F1WPZf/zBP29
gTycoLVyOFaSzBcEgefYt+jOT0PhRmwnWLX29p0bPdyUil1jSkUw6nQRMfpLtC6hJo3SCzO7MRe9
NY22G9HuRpa32iOIOCDXrOLb8N7iteEdvqAJgUo+w8QCLrBry7jSEZ3GHnE+9eRCE9SCkjkYvDbN
fr8M6yAjTTc5nLpAGZ9IL9c1UMLs/f22CB20/Rz2cgBzB/+shRGCaRC2saHLg0JQB7XYji9pVO3C
C5IMGyPK5s1XGezPs0/2QqRX/IlzG44X8k0a6Y4eoU0l9pQ3fN2BfCB75ReT1n0AHTcPazwYutwI
gYjo44ImFHerdywOhZNVvEZ1mkAigfjhhOQ6unOTxdKEq/TZwJlDcND8kWBjQn3No+uA5LHUs5ve
F8yfZGSGS9TqJZJ02sfMu9qegRTbvVzfs0HtRIYUyHgcDjRPlxLMn9gQbP/m4OgA83x22XPSZ53T
uKPQJrMtkKUSJIu62SFNb5RpjAR5jd40b3NAO5wcZ1kzax6vOArDiKI36e+PkCXSsMHmowLm174K
XOLqdkwXg6KOtccmSqkfBFbQw/OORMrUtSbDq+KG22Q4GDic9rY48q+NaIDlnytEtPgOCpbzdixU
Pfjo7iIiDdp6AscjfLeEdHjhp24kphdlqH4cmGHcDXdC5zUJZoAbuJysQXX24TKRD7BrDzBA+3oH
L1+ahPSAXskZwo7oM5ZDocyttj1oTxB2FtKkKAYltot4NTRP29bhgqjSqSc1WRech8kpi1Svlruc
iYBq5bpdLlXvovT0LyNlWUKsPLo+9I9j0GTMBIW/CVpqqLADNr1TrBWRVETaoisXA7GBl2f4KJGW
8m8uTODHKn4/8eV2OHO4Z55jfJCZRfrn7E2pvwpSooPdB3Gg8WGmrj3IL6cZxy3r0QJpadTLeokj
nzS95P69ha8Yr9ue4CKVZEGOjjVaokZJhdfaH/xMIIUHMLhzxwirmCal2sNusJPNDO66vIQZLwd5
Z/F1GgLOYd/Yug3bc1Hnn3izbEJ3uvG6nwaxgyHhDidLTNk8MEh+XfgKT2y4jSRPJrML94x6tiCJ
VQjOreDUsI4Ti2C01fng6fGaiW7LQmmDuKPkEIUndae7JCMGtKIGJEFhr4Z5y55qtoBG6G43QhGE
Yz8r7Di83r3LmBMrZpLUWfdoI/jjWCyExyHnDzkm/DMIF4mekSI1LFR//XkDsZIiTjYidZAduUsp
oqrsLVDDKJ71RYcrYVWUNWX/inOyEMKcY9TwMVxRemXsbDz+iOqf8HfP433PSJSx2joEJJsEBqM0
38IIUAuyRvq5mC6m1ViKxHfa94rhccjLcVuiPJTU/v4aWAsIkJePFOStRhJS8BWuYCQnQa/fC9Yl
bPGmf4EDuotPAorW1aGyGW07hk1CDo4h945qNg9QR+48GEEWghHCf33BPhYqQy5Zr5pFITdRGd1k
6E871QUFNbyzxussp80lcJpfvm3J8PSqSL56dweAzDl6CksYxjIdu8G1a0G5iIzrh5SsNV+Ru8ou
sdLprlo6sIqM/Vt+i2hOl5umCj+dL0j15IrHCbjlV4EeCncKGAYeWBr3RvyKa1aMORHBWficfFpn
j7hp5rxUJoJ7awP07Xh0sp9/pjMzPPcgWHGJ99HXi/P56fFlajqNl+WYjvLQ0Z70W5WmR4CqI4wI
OGZTlIqZNzx7Q2Db9pxcznHt+RighjsGLG5voPZiQQ6h8T35izmEFNKDT8P5VE+kN171/PvNJflm
wnlmsWQtUHw3z0UU+G4A7gzuMRZMZI/BGZtS8/PVkayKkv13K8OJ/OMrPZT0O7WS7sqiqOhpLy1k
FcE7tqJOYHm6f0YszV2GTIXuHDoVdILo7xv68tMfCp7zdXfWd+LTm5nmTeeWoOh0iyjk7Uc3C9AJ
I4W31IMv3vD//uzntciPb/5Qi8j3VK3tMyMqDWiC+U1wbZlJMbamUJ5bWY9Nraa8gmhImv1puPlE
IdTBvYGEXp+88AaE98F+gOV9IgeLPfsnLo3vbWRD7J6Kr46R1EfuLSnCs89Zq+PdoSXZ4BirwHYt
ubXP2TFY3x5nacUiV4LlXQgj8AXFodddzzZ0VTjeJNsZeV6QlyH9tECo/r4J+j87WfH4WcqyArCh
fv/8B5RgLvLj/aaexeOHfBhAp0DkxOZwBkZNB8CMHMBbNmAnYIjq7t4wuV0BRVIxuET8jcQeB8w8
w3eIHRveBAe7UOK8gIiNZy+e6eiyrii2odvGw2g3v14X+9rhMoXSShBDnQ9JlImcLTwh8IBvQvcN
kQIrqLOIJN7MMByABtChnJYSRUVS+JMO1S5Sk6gVIB9UAg1DvliUyLMZ7lH9z7/v7ZOeXVNtTXeA
ahQV+Ovh1TLN3NhfTvadYpdLZiAgpLe5y4gq897jweDj6n5MQGNjJYGPgTc/b9jGOwZ/X4bzDIb7
eRkP7xiP+HIpds59dIG2LfjWPOaO09SXh94iIcSFKnsDsA2WxQVmlMzX4XsskuvXycY/j9bYy5aR
1Tx7O6qodbDCwbpptKtBEaZxQUFIwjRwsMw2juQrrDxnvhnv45b5wQwIj4iAc6XsqkDHDken6pP6
Fu0p5wk16zfe7m1hDQMvrplPIBASbpb60GUEagMsqxF8Z7xY8k+brJ/34+G9P+V6etzteCxj8VSu
fOk2dsBfDCdDS/T87lBQ+NJkCHmyjQtueG/wnQV6X/g3LMmrZhSlEdyYADxbFcCzMFoHZ49EBdeG
zSaOVcQpI/ODADsfVl0yQv6psZlGsCLxbnix0vRnA35HY5Vpmi2rqvWAR2lmrVu5friPjiCfOKMT
KlKInKiMQFOmIjMp9+hipDWeY+FxhSN0annrwOrkpbuNnAWO2Zipb8j3RfvnqsNTcMQKy8ClpXJN
vLcMBpVzPY8uULMcv+r9vUBV5ckR5BiKpTmqym6kiJ//2IP0zLkctTK9j6rQXqapR0J92IswMfLQ
7ZQuLlXQBUMTG7m/P1h5Soz4+ckPKPxO3tiZYWQshTwohJVu7Ql7qDmd1SkUY+MztFZvDOmUxX9v
MOFlKzSx4MajvTvHmjxyJxHqGFClEF/yc+T2VkNKcuT3lYvN9zbYhfxpodPZ+b2AGd5ogiIpc+0G
42PvjbZo7fc9SK81qI4Yi2Iiy8TlKoyi0LUnwubl6rUgeIIiQ3j01gwJUeYJ3vTfN0MVy/6xEHBM
21Ec2VEZSTxssfreto3dladAdCBGCqL5pLBJ3dCNo481q5+5FXaW25BH8ppe9WST4tELPNtRZZv/
/14Dlapm6vps1KMCUMOAWaUz+iHEoGz8/TUV+8lq+/VJj6utqJV7VfBJYldu00uL8IyCTTEjt2z+
Lp7lcBC70QWY5OyxJpqCvV+BERoOZfP7nqNGJlODDWLIn87RVHU33XchwGojsQKRGPDwN6yHQVRj
z8eUvWV+SsG2rZ/cj/004qdRrLv4NURRL43leOvFg/c4ZsDH7lmHwiHTa0WreOKextfA7CIxq2H8
sXcms8oLRGXssRSwdu1s6NRxpIQF6FNId5ZM8kPWjIDPdiMogQhchV+h5Gew0kSQG0xkfWDEtgdw
iAdMc4rKCY6yUHOiFseFEZxF+Hf8fdeNJ2XGr5v+8KI5dZ1l+xs3fe+GdSf3hu+YUXX3UIEO4T3e
Bu/IsneME3JPa9B0Nrs0ZILh+03Z3CX4iNzgZr6NgBtwUgGgglnJ/y5MW+CTQyP/+3r/Pcp5eBs0
ZnOsRQOuEFOW3+vxmu2o9ItTDX8pHpLJ2Fy39yMpuL1DTMD6cHgeyKfe+tparCe53EeyFJ7s8AjH
wtY6B6O9kd2qn8kkAmA0CPg87GWL4MpAki5l3Sz3g49Lit1Lim1htMnccDMLB2Z8Uxu6Nlgv2pgS
7vH6vDQ0y9vXnRmMCRnjCvwJdkcPReVWayy0NtFahp35mHAeSJBq2301cVSXrI7rwfNPo361xraA
8CDG/KxBbxf0P/GKnfTT90JYNFL2nt+OZrKJTsKDc3dsZdDghGSvQbxVnK3wIuq+OKmeTE60X/dV
/31fzePOuVT1oR5x7PL6hbfecL1iEq234BYELymJz7YVTXE0GJuqZlE6/v64w/mompfqCGkTE6kS
Rw8hhAHLxfbkfRgvCHMgaSm+BDZEym5ryW3Aa/rV6leeXoWq2myrjsUw9HHLydVtXqV8aamBAwIL
fhduV6vNpIevZ8tGtOJs/Bcr+BkZk8ngf33mwxt3KtPbVclYwNiqR1q3DWg1blMSL8IorpqSZ/q3
ZBF+zHAKRJwbSS8qdu3Jd6ZNBsu2aC9k43Fst6lk87I7QCqCGo/SAAtGL6aVaA/s4f3iDZBWbPvx
njQDtReJrQ1iaECeJwblYZMZPZk+r3td8Z0fXuof12TKD4dMppdn+bbhmu7dG8211+5qfhgbd/fU
WIS9oAXWMvKhIo7/3k2Mfw7vBGTwf+6FKT88/7NlOLubsy15FnJ//wUFU/4SLnzsemdKzYy6+twe
Xt6GAxTwHQ2aLPmmb8zzhZNMtI5v3qHxsfdWeulGahwVHAZpz4laqKjgzpHurQMiv7pq1sqL2/Ww
hPRdpla6vi9HCH3IEZ4XQVuAqfcmMzTP3nC+ibyYoxUQNUjUgoBjofZhsC9e7cP3Lwz4gYDcm+2+
Z95x0BWF0RZuzHYbnM+k7A4rd6XPzF6FANobrHbvN3cY5nPMEePBOsISFQM103EnQcR6dW8NaDQ8
qWtwGK9b8Yr4HNJQ2tvoRnkifwBaDE6TSFpRmsMWGW1gjAk0PMkBxb9NYnumfy49QURvLZOGNON4
QVreOhaUWCc4beWQU3QWfFyTaHWaaN/IJGCzAovv7jlRAkvBu7XxCt4KSKTXV9GYdg6oGPCcQZmP
4BE5yGU6tW9+84oXFWLCLjzOBq4YVG1JtnYR8GooMs7v6AcYuaQohr/wGnaVGUIN9ie0L12CNcRI
AO3O2BAyvs2cJDjv82y5tA5nmdbC7Lx+OZ7UfzqbE5wUXQAB8sOcPV8czmvHZpGq6EpZoV77FA4z
7vo6Kns2jXQL2l8D7xcmyxpGyug7/n5NtCdFAldgOJrGpyswLX5v1mdJc8xbsSlHQlTYZorpTAhi
Sd2iDX/q0IBJifUpVoFJgdA0gSksRcs3LkfUo+n73xejiL3gH3vFj4t56BLNUq/L046LOQeHlh1B
1mwvGmZ306xf7JSqKCX++iSBffxof5SrLd/LLZ+EGvQCnUQiJIQiVGuENNF+1ML3GZf5LKE++/s7
Pjsjft1wsQH8+ORU2920c8Ynk07LNK4ABZvPGR6TULIanBoTSKbiVRIW9licY3Dx4vOfbjA/7vHD
ktvbi9Pp4vD5iNMITGcaFs674e4tde14sFrz4fbbxIk6Cvb+faSprVcX8OLW2w8Hwlpe3DcbnTV/
DgrE99hdiM4fWomz7IEdYcsSNOjODETeL776i7X+3aX8uPVryF+5Jh661MBRCWvnBA7jPCTHx1sZ
naiFpe4acI3NC+QAT5MXH/8ET/v55O2HrX0hWftDveWLH6ZNFKloUGliOZ/FZN+tYUfDMRboL9XB
22lFRdR/cQHPd5v/+67bD/V1tj/qm2PKBYxxR+uKQaiC/YLX5eY3VqcmbK8WzNNOcm+/YUzw4rk/
IXJxIP/XwrMfysIyPxeXrcrdJ0xvB2efedueF+DQUhOBQG854W5NHHaDSQ+aONcRdCyoC/CjJxuI
k9hOCveZV9KEJ5clSD4WXDlF1y3re4P8sSjOjmHb23VBjAImu9O54g83RIJVGFLgrMsMTmc8DP+9
nipHn3SivVeC33hyHE0wanC9vqI0q0z1wHNhwsbZbVgJDyKnVXX/fnrfO/HvLYsLdQxT0WzDhMT4
8PQusgSqYh6xrEVNwnRPcbXm0cvCuCDxLlY3vcskTpPKrXX/OzLP3AQGCsxN8xitdrfVPvskhK5m
iJ4mGz22qo9b4yJv3RV/frU6NXoRvipGImrTUfmOlz7ZFMfWJfs0q9Zaj9X7u1ZF+13b5JE54/xc
cZ7uPB09bLiRVhwI6Ar03GugbeRkffHq6s/wql+r5+GcUrT6KJ8sVg/GieevabvNjJm8a/8MeJQy
qU2ZtoGkenOOyBMmPO64IfX63+DgcSlsTcL397mE0SVeKqjGha8CCZ/EqXSSoitIg0WDWiFuVqEk
Cq88If/0O3rp8w0bHLczEUI6cRCSVTDByQYogM2xgcBojanznBlCAEV0Xqk+8t54YM9M1g4uC/xL
WGqV0TBf3Rs7H7Gy6y9W7WY5xqkDnT12q1y3BBOUgYiwkhHiYRknRBFdb8AQZcknI6QSHYqqLMA3
h3fh4Lq7L0E8B1oX7dPAYlJkB/Kg4O9tRvgg2O3murMQPPl2yCyMwmoAyDc8bLxVHL8zpxd2K/DZ
OvNQDeLN+4BsLDAzFxNkwkrbxhklN5uDHgwHktczcihIjLbj1X7jbz2DcQCJb0ySB8PbG/XKah0N
cNKPZtkgSEYE1CAa7X7Le+2wDiOmyVvPuXiR/NlyZ/CBGK6l3FVcKXHwyxqdWavVsluQCxjNnTKX
8mPRy0m4O0Z7j/m1LaI8AGSEUaL2Vfq7nGL8GoAGAxBD25+Hp7gEPhOCfeeje06G9waaMzofKmjC
/zr8w7AVeQ2aHxOM5dYoNNlMTiuCeVH9YJUsmSBGAduNJwKCMEQnxqjR6QQT0QeYGYASvHKcDIqe
iWkhf78D1pAjo0SRUjQ+5YE++Gx4S0a6WK+KtfFq96QS+7ti+aYJ/tinbk6VHx2xfTYZdU4R/iuz
z/al1YURyhFCK6D3VpkPUwXVQT5u56zyKpxiLnx3B+kqPmIWI2w9YhgBqwUpJYMNzkAhhGDB6+nR
4RAABcfAM9oBmgyOIKzPcNCCMkL9uepvok2bulmfoA7Do7onuCUbxNcFzvKsRx4QN7DjveEphcHO
60r5RWn4PVj88fV3tlNUjjg8z0yBcVXm9f/uy1qiXkAs0udK/t5wn81Jf205D5Wata714/XGHSer
LOhiCsPImZUE4xjHNMzIPaoEeoRj48Xnis7090b/+6B8qNCU+6lQDFGmiBa+K9A6OvdoN2lp3jcE
KfY14wV04Yji448PdR6qMuN8Ot4qSXxZ4kUFSuOGuL90KU+gEvWGRgOfocG900PHhRIdQ9wz8Zx2
6cYf4tVpkV3EyJw10HNZgvWIOc6Q9FXIU1BIJugTlrgxv73t5rVoZprohe1A3bvX8BNWqmv3z4FQ
3Dcaqguxnq21SWQa4mq3r9LCjWnyXj3dZ2LJn0/XecAHqjyrz+r304UNj9YFq9ZI1GTV5z5QCJ0d
HCYiXNKOV1bQclswPkB5G1ddjOaZzzchXBEDdBoJi8IXPYJivljt30/rx2pfFHJpXY6AJpqrI91v
y4kljASzlDHXVNgpYaWEU2KT3wXQm/O2D89t9vmpPaJlEEGDbSxSmKcgaYLABEERsrwwUc0QxEK0
pdm5NohN2XrVIDJ7Zlz2QAisQP4EHDcZm9Ou68iY2JmtUQv9ylLCoUrAAcIHRwxWYD9RPU6dN3F8
4ZMEqOMEvSPxeq7Sn5XY0y/1i0/yyMEDMRZkirc3cjsOuI73v7D3RwDPEedC3xLZGV7n2wGPcxUb
IKZ2JAd5p5GP/8P68uLmfsOPf630xzpKut7Svc5KX38Z3TuBz/4U6aQgTiGIcLqVz2SSb9fnXIMg
Yn5i4CMH0G4pRI+tVtaJOoiGsHLZjLPOJLO9iMB1uLfsis7J7aOexdCmZK71sld/1To6DxW0kZ9O
RXFiD/TbbSM0wfb6nM4Uqemql0YM7y6MsrKEUGri2wGVCZF8sSd+F5l/3byHMkw2ysNxLeACzMUE
KYAaAa88HLRRDUGK9CieBxwmrXXMg0VuyFgFUjJmWMK05MWepYiN8K+LEf3Oj7fkesmP2f7ExRAT
jm2x8IIZfJD9KsoQRvuAmi8+8eUTeIANdKc4H48HngA2jVNUcHBFMewL2S6vTbaMAUHAJAShvHLL
tzcm7P1XuMWLFvabd/DjKy/06/W2F7vWGD9BcfxjqxcSiD0g+WgSkIgkhjRkib+CLbQXh9IjtHyU
6lQzj3wwDgeFK3INwnd1RAmOKU8ctgzxhkwEKwHACmnvHR44FULz1Tn17O01ZFO3TU2B6IG+/vcz
z4viUBRX6TbC8WTbwW8RdjrkXgn2T+kTL7rYByesoIbKh1xDpgvPuOgX15ZB7GtIdehi4xtH0bal
Ge5mLKNaRrMr1V52x65AGFKeGL/2bKuBT1+R+acllv+7pV54nPYvFpP+ZPmammFaTF4dtEXGAx5w
OtQ783yBI3IM2s3dEGoa7sl2xJ7KwR9KTEQvDfdb+775oEffjqK6V5n+ZI8zSNA5YFnNREmEhMGX
RcJw6Au6Gl42L95588mjNzVTCGBUxZIRBf2+5elFMvLyUjOwX3+JUc6ij1xuPB8qpAMpBDa56B5K
WIFujly6bRBsrlN0iiOiLdppV2xNcFNSaNqgyti1c5dhbArn9ZF5+Na3MmGTF74lbFpIPcTINfVl
C7eKC9aML2679gQF+fV1HlaQcykt/VxVdzBXPK7aaIi1FOOhbykcwTlzEojAwnA8mm3b8oYjckHO
U4/1ItifNGLIpwmm3Lh34T/nzNjq/67/zCelmKlZli6jvrINzXpYF5mkGfXBVu4jgBKRmHvzd60d
EVsaRdD6gEBgUbHzitAEp4TzznLH4lOFKU+XWa8UWbRQW6a86tbt7vwhCfZXN4VypU8rKZhd8XTr
tnScL/0T0O5Ha3IQPNCdROcGpZR28v+LlPXrGz0cuVWRymVR8Y04a3MYuN6eVGaDOeT7LiQ6gXuM
k6zbm1FXo2clgHU1Ynzw9orRpj/poX5dh/57JV+V/LYoK/n+3URg1ioIueuB0H0CAF80X8LV59wi
Sno0ZC0Di70Pt23hJgDtGWehxECTsA0N6K/FHRbh8oY1cQ4rQDjPNklq/nshPOOymRpDVMuSbVNV
5IeVqmYnc7HXWal6258DVU7bGaAZr9VUBNmrs92Ejha0FqchEpFg+Esk4Px9DcaTSvTXNTyceM5W
Vm67Ey8/mXFURmSALHFzgXdlY72BIPOCJS6Jy2MUAe7h/TKJVmwCUzwMmN50sHYgMoEQb2TBqGVF
SiKTBEzaFt76Pd+/qOyegfpwadCJIn+F2SQ/NGzXdVruLZ2R7xhERfO6VMTkuocqrjjCYAErHGyb
+8yNMNh6sauoTw7mX5/90LRds/txYVz4bMFSxkFWufhzetTwHMUD9mwcA8i5S6yEfVtcxf/PUvnx
1b8nKz/qguNavUq2ikrWl6MzfqIcjQgxOOwGt0Z0dZneTeATtdykiEe3NpjHi++vPDvNbNkCQWWl
as4/TjOnlPeGdLcwn/GRBBK2BiWOzcdDuDOfjinjx8JkTtgvzNXc3TdQPnRg8ByjEDIPIfN4Y5Zo
py+hOR/jaIq31LApIpcwDvaGt8a6HVOVq8AwrvbOfu0dJuoQdX4LiTzkUrzueque0Z7M4LJ7SOZW
g6oR6WKSg9Yf2M4OO0JCGKE36JihF5QIlARzMpjZ4eibbY1EJsmI1Lq2ReIzHnj9LB6jOsHDongn
QAcPsMb/Juy8lhxVtjD9RIrAm1s8SEjImxtFSaVCHuSBp58v68TM6aOu6YodvbujjZRAsnKZ36D8
+9tb/hMamBtnKbICudjU5fegpFZn5aTqwLEl1Fsgab98b/acY+I+FB5sHvwabMx6o7K3D+jlXNub
06ZwnSaEiD+Xgh1QT2Su6Vn9VoYqPwUgS7Jk0i1eKPrgbyfRqXnWy9xWACrDJBfCOi/0ZnB36aRb
G84jGBvcJRAUdA/8BTwka/fEq0chwCPDOZBO1At6uQDentyg1+o9/BzFMSQ8UHLdOUI5Brwemi3Y
dzrMQiAUfcttGm0mA4Q7jBzINtEGVCrfSD19bYroR5UmTr/l0Z/doGvCXYXd9bGsXRk6KbUtdano
IB7CjSm58t6NSVaRAxQN8zi+Oy9QjnR9P3zMETx1oO08qO5SL0MVCDLzVoi0dMgGT3b4XcpiAqti
JUVHcxeQWwtwvhRN79914S3QDRqDdmr3p48jkzMdx1y4yFfkWzxjxnige0G3OA9zOmtzncXa4VyM
l5hjWP5Q8LHYXISkiZL2hUFoa0tmdMoIFXTS2m0uFnMASlMibqeNTokPzQampxCGRgH485fGE7Bu
zr+3gsqSZVvTVMtUTfudbZ6fdKW4Vkeet4J1CyAspgu9IEUMvHEmqYbXl9YXSr0PwwPOikbTTajl
8OS43+HmDlb9a32glY1vldPJM2B5m8Y5A/eINziRy4tQQFBISSw+9UGEen0saFrQjCCzzQatbrgO
O9tBloWB3B6sHcYRfuekuld/2kWE8+RVQPVIuuAzC+WEPn2Y4Tm1sSt5oEgPZSzf/pL7WrZITf66
JZaGsJpqAtn/xmv8EVjLx+5cPJ+A4PGk+n4JtHOo6PRQFjTHMSyB49MxBUYRgRP6IW1OaAyuT+EB
Lb+yOzP6V9LeyVnYpIqGu/CZFKYlzbDVaSEHX3qGXyfYss7ahv+JUKU7IS+5ezO6B0TByS1nq0OJ
RWFYQocz8sYoRxATQDkIvaUmD8UMESQszR2CxD4IFvLs1OU1UD3gjS03WOEkhaGl21rD8hBmlHK6
40Fll27PbgM2LdKYCvacoYNtu1WEzHQQ8/IIaEnhBtc5Lp/eaHWeM6AWOG3O+UM3fQai7QP794J4
Ugt9JNBdT3AnSEs0MDhQ2xUiE+Z68eouSmFSsIcZik4uw5tH8snx256kS/iY+hpB8Bm/l87g1yX6
7DrCM5ZdNzq06VQ3UczrDBOTFhMjHsRzEbFgcsGHQRVHsXk2E8ry1Ew47fgebAqktnzhKvukPGzf
oJy5CEjyulBUCAYhIeXaIUy8XPzr2niiCtMdiYpZjz/xCBTESvr5oMuPPu3vF+3v9pA+dyjH5hI9
jQKxbudW09iA/sga4BVsiDAn7FFE0/0FStVwF4Q2Ch/KNw2+AY3SEJ3i04ccrNBY501hTsR7DYA5
7b26K64GnCHEvu1cJPA0Vot0IDx9uzSaxevC8YgmrMfLQjcYzXJw0vzGHvc1Ev/jiFUcIjSpjzE+
KfEyJO9A17zFSk4ND4F/MxF+K/g6hP1i9WBIdx1jrcRWxNXATb0JndY+t+PptXoo0xIiWz4/uM+r
3jFATHZmYvqAmjFC8oI7qW5hVokBGhKlt/bkybyJy+Vr4GRB3HRGYJTinlAB4xwTDFENcXPu2MVt
Qdt172sezGVSBQR2epFGuLASQCcrZOdBPXNp2n1wO4cSxkNYEiNExPWdvd5Ag9N1c3stf+sRQAbO
hk5j/nDXUtGXj5528agucdv4kCAT7kUjooYkAecEkJm3eXAF3YrvVXlhaDqqaphh94UhpLcdA3dn
pJEzBJJx54o7az6i9Bk5OxouBv2Dh1ui7zdfhnND0HPZmxLbcLQkVAMIi4nHiMF8QNp3WNEUDW0h
R6FSMLRCydsOOi1UwMza12bnC/9AD48fliO7DLMxuLLcvgjq338iI0XoHwB1Qb6CXnnmSmH5GOs8
g6dEoSEw4H3kvM/IXGCBFUX019AVRXns6R4683P34zlAPZsHI3xoU3wq+1/uGNExyJjdj/sg8Y/o
9tCZiuZoDt0eoXZPkM7EuqxrW+6TYzle9vBZsp2OJgRPPxC3+ShGYhCEp0FiRQaHknBOq8iWKmbl
LQjPJ9xobrA8+Q4l55qNtUlcctTaeXzbIY+xwXlglue2P/GEwDlFyOOg8y24yJA0nUTxRO6FSSFz
TLrHa4MZwq2z/YCGRuOFWdt1wqrVxZUBHlhta9jZjayHM2dSV8+4IM5UkMEMqoLXzC/iKxLTMEyt
Qyefo38tDHmgGy0dA04lgktDn0Ytp62UCBamh2SMr8xeM2XduDfBA7h+3OJtVHs0JRKNyzUNJ7fF
lF8JbDgyc85/DMRwsvx3jaX9UGNR538r3EiWpJlvtYN5NI6K0bqCAusvF8xCJqqX95Ww8Ouo7NyJ
WITQsGk/p4z5SGa5VU//gN3vOcW/LpAT7AD928zsF52yW3S4khgaz7/XqIos9P0c/GON1tt8qCh3
1euusMYyNsJ9lneFx5zd2wa7ceECpXShLzLrbkUrC0q0o+CQV+IzKwVFfIKFK7XLfj19rc4bNf73
yr7bT3+tzFAMS9Ns1Hm+q8I/Tuh635zz05WO4LJEfVBvm+3XOO/u0+3CGBj+LihB4O9TOT4m4P16
ty87UvpmVKTnoR2ch8u4Ce/Da3brb8IGJpIBokL3y6+mm2/qnp7sOkZv+zG9u+3xfgHjLtZDe3LJ
bKzfpY4RvaIaCd3il3LuG+n+r2t6qwme1etxOZ93oEA7rUiKuNsTWfSbRZpTdM/xGSMXIKHtU3/X
v2FYLVhie892HwE6dKfOLqMAP4ys7iXWZkDkMzm9duu22Xt2LghS/aZS9ANTUCc9guqjKxY9K/Nt
lra9GAdd3R/OY5VxEIUChRzebFJyQvcY3ZAcwZorTlGeLOQXUOkjkUBqYiF9rOoUj80cA/EJ6seF
93i5JebkjZMVENZA/pR0qGrvIUP+NsOXFc9RR8DXkmKs5VZoNQPzxIxVjX95JX9oM4OeBg+kwc6h
JHsfwEFFNpocpNy4tNHzEvI5L9FvfgoxVR2laFSwofMffNToa004q8hUFvzi6qo393lzTZAHn8Am
KswtPvFCU4E2cM53jhwhkQ2XE80HRMaQ2FKEz+w1bX0aqxfPCmnrZ+Gi2K1McScGTGOco8e0unuv
1bUl7Jn//fbI8Ct+eLOBoOpIWikmTLa3h3c3t617sbwJ0PhucOhai12XPKxzQdFf7mzTcn2Y6pk9
qqf7ZNkrps+Z2cknDeXzgMPzSmWCpNvXFv8Wvc2DvXTNDoELBYnPfHXgM+ivLR4TVfT9Th/LxZO0
ENcffJQcaSL3lEGFmD13t3+BYI/2H+kyjUFP3SFJYoX1AEuCucnXo+x48Y/ol4pM03tNjtly7+w2
/M+clsFtfOxJ0GgpS6qgyZCDnLMIv7UuBvfs3Hts7AF5ybaHbW18QId/H5PBF9MzWbOY/SZwMsOm
d0VLFaeD4NomFY2wnMH2Pdl/asjygZbT+rcvK2m6bLxZa1h0L93rsPi4TZpZnViLE1CQ2XEnINjq
0FhYi+1IIYbbPT3W8Jgu/MOkaD+mwMYTDI9IoDVKVJg3sR63RkqOeXYZN5G+Rnage4D/eUqbdTNj
Kq2lZufSvXeaTBpcpmbnlprt1lDPluNiIg0s6oNR1dtmz7Xdw6/I/lQG6nA7KuNy1OoofX1tmO62
E3h8YT/vae3zeItvY/sa7qMiuKY3nGDOvVNyBpVPAz/df+6iInmMtQQbjbHR/bq09QyKip61yPMZ
5/tFmvebFe1P70TER4ifafk55kG1sXBMn0iysU19DecA/ENpSg8CrpJQZaIXsx3qSLrYwbJvJfWX
uCPLAWOZCDcBvBJsONBH/ja2CO0HHaFDUg7RhvEvoRzdaSodg3oswntvtwiK9NA/e6fJKzTYP2nR
Pw6XLada1d3Aml971bQgY3Bu4WnRSM6tvx/yk43YzWNjtZxyaqnOdWhPzbY63bX13jUIrDED030H
y5DWcNuDHpRv8vH2icBJyY4cYmJk6ZQ/yONwp47BMjAHhz7XNdt2ZNoI8Ig6BcfwLtQyGQHgMrh3
7h0rQ12me0mK1O6+wjpR+kb4bFsgmcjeo/3w2j6z5bxtrA7LWY4fjncYSy9HJ5x4r34e7TZ5u1kj
OF56WmrhGIRDFhC/5BBSdZSSc7w7Cjw10toBV7T8fMzPk1d7G+l9pOUDbbZbGyPL29yxGqJhsb07
2xVFOt6S7Qvu2sYAAz5rcBzYfaPHWODcvWWPmRoC9s87WgyADSHb2OqogzrYpqRg2qg1WSJ8Qg/m
65WdsUUd7yWSK7fm3ZqiXjzdT5fDF5Ii5/Y1sj4v69aYv9x0m8ljrSBuRI7ex4jymIBJ0JFyHcr9
IhZomotHOy+w+1IgDbk3EF8HZv88hbmljY6+mb6gcA3tcRkqGJ11jJE2fGXmzTFGr0webFdKDBni
0tEiba7MX+FyvksOY9U9BTtXcVrkdPuxnBgdfvaleI8o0Stk+yAScV0V9PnHNXLtypwYbZPGMCoJ
lYyHJM15Fk1YuVykymxdHlR9E2Rey1mijIuYEPlZHurQLrgJn9xiFaHZvoJeyudt/qCRiEOOKpTP
n3hSfprjfXfbLzdH34DAEDyTa9vYe7f0Mb9PeeDnqT2wF2Zopjb7lhnDYYNHkDjVjbTVhdV2lBym
UQz7pbbSPi6ug6J3GC6jM1UIavTCh5I7++DRchmnPkQPJc4XZdskzLi5hhbCefOYWsPrSpnfNkbH
HLDCpstOmNXZbnxgHsP3voTu42V2TW4wwyhdeVbjV8Z1qZATMmWIEHIem5wD+/6ld8qsodCqsLpq
Vncq+mSv6SVAbqyMzm19kI+YVS20Uc0LOpYH+uAV785CuSXTAR5SKZ9dvXvjdeUvsE2ReuNgL8cY
jVjBFsbSfXrfOs2KZV3TlwTt+xTbkIU5+kcP8nowggwj+Y0594Rx3SPg+u2Xs+Po5CyO8xFZfcDu
8Bz0mXlRcAMDsXl1r1PuCd9ppyVtvBd4lnJqdMArwnLcbgjL0t5d8jDnrc8KayeQsysZnkm695v5
ObHQ8r/NlkJZgmd1/dKRoCtWfKkVKb0X+uLwScNjZHfL6JCpg0oSeFz0nqMXTpiISriPMbcfsRpj
jnRN5Tx4OVNtrs25WX0sSwnHY5OHjO+rf0Vpt299ahhtZdqci6+cqTFEUtpDkrOvrKDAb4Rszkcr
vZP86917tAuP3atfBNtx6/MS5NmHYPiBvwGoQNMnxSMl4NrwuJ6Gu3HdQRNg5+XuYJk1q9tYpfvw
dGIre4xZtxIXYw0Z667S3vfvvhJssTPlDPhslc7QVbltOESsyvFxc+gNlVXRIWjag2Zcr0De5kwU
sUlP7C5Rh7siOft2Nf6ic4e2OsDXy9SOoMrifMKtu2Hm178CELsMb3xgmSqratMKUbaJ723ZN8mw
X0Op88pKViH7Ppc7eXL9jykb9DC8BHxShVCwPbLwJWO2fAMSK62b8IleED6U9QqzivOC987WXXXv
6ewDqGidi7dzt4PL8Lzh0m6rWwcGGPV1/xnO0bhBt03qHoUs0NROLkh9IQXrK2slq1b31X2ybOtf
SseYXjfbwTPcxyUad2bIqxlJsdSpp/lgG9pDio70dhYB7c5H76ZkCI8phRDt5KE1wIqdq2Utdk/q
Ujz1QbKoo3x43bymzxR5nc142ppj4yKzr4dodsdKW82OnXr8jJFMbh+C9h1vsz0aKhIpBILm1apI
7EjmDNe6pykkwLmRHLrbh/tIONroqiTqSBrcIj1D7EGeK/1LZGf25z4159v+bSX1zZHtHTevttS5
f2ltkcdl58TMpO6lZ4+uqUb8w7NlwwWwobaLxzRnA8+t8bK7DZVUuJNRAqpT2Tu1y4yTb3MTODF2
9DXYRZQf5JKGf+PlXbSG8vpJebPEZw3pIvo50z0txNP0Tk9sdJlyzfg3ReanThBNDgrWJtXkMGyN
rPAZ7AK1L7Wb7Dxbpk3viAwjHcSUNn+j+a+tS4WXnCcA9ievuOlfAbJhOj36d+r8nRi/F2nMRhWY
hIoqU76TWP9ReJ4PBYMT1X6Ojf49vo4eqYZU2IjXFAlhdpYU6GG1de9dcyRnxYrdx25t5v9ehPY9
1PzHKpS3wvx+tPZ1tWQV94u3z5b93UfRbyKMo/H5LntF95E+0Mkg9Qvl9pP865Ja5Gg3+gnV9OC/
usdMX5Pa+lDhMCI2ho9A6IDk3Zp9pETCIOcW2RHVW6Bi/Ygut/dKHl1kEefbbN8BbZaViRThWxDv
FyfekW1qRzT4Rk0s/lY+0VLEybbjXa8KrYD8E97A8MqzO7WrNVUEHzEy6OGfJlbXjg5djMSCeor6
RIK0GoJMqRXd4iJqRRf/NrHX1AD8yl5vP3ddru3jNKA3XE+2c4qWHmllvAu37inZBvveK6QyjshD
SLMa3AzOvdKXZvtIWyPif6UOxcaONhLD4RUHqxpJY7ljEoQLbLgmRue+aqUckUrG/5aZ2bUH1+Ey
2bWbSPQ08sTqwdCjcoutGHTLDesBuY+jeQDSPTDwS7gTR1HOy2T/wX18hmYikptWtwlJZrQhh25S
DHhIqMEUodHr0lqUQ7vf8tXIiE2Gnmbv3mHlSZNU7WX/OEICEUhNSFSl6SeHj86e8h7T751TcSBX
yTPWfCNGZ61zCF6xCmn1GVnJwdfTQyyHItO6tu9kQWVE23BPwbH0OUZTRMaCIuA092498YCOCeM3
yP27If5N7RIn5RplGB7bsb9PlLboOL0CiwvVenqIDFpwilEq9/cJWmJJl0GzSARQcu/kQnOGflwR
l+E93EIo+3h4u14r1t1dT8hMtbwmozv/MN1qbo5Ib63xbnWYVr0H/TmmhjL59mtTDl/pNb507aAO
n5vrphzr8214HKm4+THjtQOMKbYZ9n2j28djss2MWmjWl5hssl3Sh9ukl+ylOLfRab6c1Yrz7BbZ
7lPrVMT3ZVfOAG0WvVtPiy6/jNPUHwtrje4BkpwSYeKtsLZ19dbsKukJ3Ww/1AdVUPV2022My11g
zxghtVWEh0DfyjTtdhSbTA6FtYCQk8bOODLn+4QTDpHCf4eMnwBQ335B/3ddb1Nd5fXSZGMnP+Hn
58CZOrRDg9w3BztApYd0lxpxHjLA6Q7WOwDQYji77BiduvfoHHkXtamdEZxjfWRnt+mv8NxfV/eG
FXpKVb1cXlidOlxCc8KrC4VbfnmlrX1mnc0KslVk8Acb4bJhxUgYpssh7cYQVXdm+2d23ZFisg7Q
pvulMffDM9UliLKI5ijocRP132L+wzrYl3wpkExaQnsH8FKBFOolzP0n2kSDzaaCM2v7TYLmH3pL
kY8aILaiHtOSaR3++0n+gLn439W8AYS03LpUFxUEYR1+D3TSMsOgvt/TV6PtcDB4teDpHMakdIMc
Mo3LLHaIQsoA8yNEq3EYFv38fRNu/WJIdrEDdWfHNiMEDFixyv6lhWyK1fzvScVqZVXVLUXoqH8z
9v84Lx/L504tX2hAGSDbTDqFTBARReR2ORgPePFoV7k5fjNYP4Jgi+0utciOQeR16Uly0Mh+hXep
jhiUtEd9+7onV80pEJCNKX2Ap373FTNCr3h5gObtnXFy+ly2E4Z5DHhs7xNHvM8t4CS8/y44/bFF
XhCE3C8726Z093ej0y+bxfwbbvY/F/yN8v/jgneFXT7sks0iDwFKSDhj4LQBOgKJ6SJqI3n6BT9N
CLsveqc+KAm4g3EvVtvxoYBkIQkeou1ulsF0ioJdgNJ6CPuC8hAh6CacIl5tJp0wPK9CjgSco92x
wWAlKd1tHpPYf9l751P7FQKu/T0J+N+regtr+7txaMwzVzXRQuEd8u0Zgj/nheFf0d85RfoNnKce
JqYNsvUTFrvFJNV5DBNfUTxkcxKpjWZW6W0hUJkZHOvf9Nd+XeRbjKub47X1uLNI5vEv1+59EztR
s22x4CPytSttbH20Di6d6DaKGJt1NcBu/huyXjpmwgju5J4+kbnkLPyixnG/hCya/Yu4u/b3ESHu
pWHajC10sLVvy7xYWzrNxVYSABvG9wKh0vLR2B2xxOD+hFA4GsVxGF+8cDkUfiDNJBkPkdNmHCy0
gya/3bgfwi8rUvEOo5EvhKHeJg/N9aYXhao349nBR+U8BaQJi0Q81Ti0ofFl6BxpAUVopofMztvo
ahzRDn85J++Y/qZO8ANgk9WYNNttC+ix/U3i+eMNOhQ7a2fdn80Ymr4EhEjxGbQDC1o9+odIS0AG
tEejk+iGVc4ypnQfo2FhivDWOTY+Ll9lMqbApCWA2yTUNWodktvfENLKj6/Ef5f5PeD7Y5l7jAyt
XGWZgITpQgMqRQ//WQJ/8wCbd/xu7n7IabMoMW91de/fpwBP5YfACiheFjByYbL2digpp/MZVQEF
RPOijbP7rPiYTSbITnlIMsP5ObonRxEW26h/ixn8AymQWwBEUvitC9iBjMO0d2hfugv+SMEjqyW8
d3vohMDGzjp1MNXTzPbFEQKc0XnNsz1NLcdEIYWOJz6aQKYY3oZIyTYtkkqudo/JjH+B6OkY+JTW
zgcmk+MyKXoEqGG1wWjSdLDp2CcGqm/irnwBtfv3ffmBq4Jzxh+35e10vOnmvrxfVQJV05sIqEGF
jz395B6wmMrRuwAiSbk62Cx1PwR6dhdEAm/471X8MNxlFTKTSVXTme4ab6DUQq6ro3W+NeMjQHPG
CBCMGcMpE+G/0KgonC1UYHB5Eme6PwWVYKcS7EzTRSkbPBqePR/XLlLi9HGE2TYs31t0MX85mn9c
JIJBJjAnAZ99LyKN4/linw7XGl7LpE6Y4VmANnwYFXUNWkPDT51maTw4rsJrGd6CtQop7cKtyyF7
BB90d8irx/votB6L4xb1s9+e5d8jcp7kHwt8O3Rqs3oplzMLnFjAsM5X1BsEB6oXh2W03jRt4ego
DkHclzTFGQMnQKXn30/yBzTk/67hLVgb1X57Nq9gbAX1yRPAR8LjYgR8Lc6MTmYM5/M5ktBA+nDW
dX6pJn480UyJjSRBf5F18y0wXy7GoyVbOUafk3aqi2Fwr7ca7YRnj5NpnwM0j6exgPrOv32YklcP
I2evL0MWHQ7PWDIJr+V/35FvbYT3jM7EnQYCI3BB+xs08Efcq8+KvlTkVjXW+rCvoxbnAz1Y50m5
heXk2qDMQyDPKRHoJsu5OINso4GyFI+p8bHT8A9Oo8M4+C0k/iCEhWmQTI5u2oglWH+l6fK+gN25
rAjIivs1WzwY3Bx8JCFJzpeISm6OELeHSLLTHC/Sm1dSdQEEa7sllvRO+wVw5PNj6yu/iF9+s2j/
umF/rOstJF1e+aEFlbkaC60BMHH+Pdh1VSj4GqrHT0wI0X9PzakeHXzN1bAsYLrm5ckJYVjZK0dG
uA0ltBOXocGtPoVbOJf0uEPdV4HA6AkjFKTNc5c94U9HJ59LToSodJXUAY0BGlL1Wg9b+KFdsBZh
AhTc3VevoGtTBKdAaZdh3f7sn8NjiGF2d89U7tSm9xP8e9t8E5v+dRfeOAU3qzTL8w3EMzNYJ72I
JAzm0lDgzFCoYIJbuwjj0rbnwThgghag45Cut3lIikfLxtmI1BiYgbgguhEVe8kGJl3j4A1+D2wP
hwvP8d/LlpWf8vk/d9VbKL/LR/NsPNhVZeeGjbhBmwnnc//sXXsndvcFMQdmfKFGfVonWGGC+BQa
phXkfKBxPlbQzmPMk+vjiVahuXJjnQpXXzDyrKJF4UtJPsDjYliCnKvHzQrn5+C54tmjBIGknHsa
W6ORPchThjCAa6++Duiq9p7O3r+T/0Ay8NCsD4/AnPCEaHM3uGlSYGcQqsjb6BGDkqXcMwJx+7QI
C0d0Ck/BwyuTGwr88ng3XPqKx7hAtGl9YViIc4kev3Bel7nL11+1QX/CjkAbMAyYAwhg/ae/+UcM
eZYv+WGaqAVePfJN5atwJnW/DdyTDhD6lMACB9vA0oV6HTjXWGR5I0qkk+uEyCSNL7KD/8+Oaif7
gofTdUHCCUwZoa//y/NXf3z+fyz1reFba61iWV0u4gCYtXlC/gOAGN6HctRTaGs6K+OLtH0kA6Ld
bmHFNU7PDjAv4W2N4wytCnc6wEskGQnGwx3Mb28h0Z0lI9kjpgahG/yE0OVI03ssoYh6SxG7HZi+
4Q0Q1s7bVYdcYTRCdqMTzrty2ko+LKb45z6qIAmS5tP7l99NhgBdoz7DrH30QfoLFxuel0ABNj4i
noQ9YynOqNfqK9I4ybzdGSa7WoSXe4zQCbbz/75t3zLhf73t/71r8luDWjtdiuZ6RxSxTV6Mcwp4
1dGx5eVHgLAnAK7MnFaD0eg5HYAEXwko2WWhnsGJk8pnWdd35fS5KFBsK5OvouQCzv2henCoc/dI
I7/uPPUE+er2Lweu8VO74k/jubesupYPr8tROYqnfaDQEqHqO3kULAzQKz2Qy4veaCS3RwKLTB8o
jYPW4OkMmkEIuz3QbGeHZB/G7qB5y8ZJouToInQwSeEsQGxAaQ5A994gV2Bw5f6yW0Gn/1AVmNgl
oDHPFIIi839bVa9tbpXXM+QNKl4kD+n1h+xFAPRQREMsisn0QQoTt2Y7j7lNoOF2NGNcSQw20Jw4
Y6cgR4dkYYI+pvFC/rn12/RkgSLj+s6/E5rKu+DsKivbA5PCBVUCmsPPdzyCr0Pcdnkpnl6kMoU/
iLGCfwEJBgnEG5eso/Ja0KcVd0AXJ9gS4i/uRlBgOAzwUV13vgsTeIyCZ350oeq6Ewm2NSafQMyF
dpWKXINCgIVpFGxRo7FBLd+42L2HYjojb/4Tzq04AKFMiAqC7JwJfMLXl647H8uVOdOjB5vVv0EP
FprETYDkcMBHhsiFJnxsYHgPb16jZ4CnFWhYJGJGK/ybQafsQKYckSQWX90iGJPasHmFet/UJg96
AuNt3BAYdOUJRX/DiYTvd+VmJw7o+VfphCgZe2sYsJ4/ncpu7UFkQZM+Z63PUOXLUBbmX9DKYvZP
jFe8kCki2DhWDgabMILAow74TzzdJ1d7BpNg0QStPQw6oa7yWtD4AgpcOxM3aWgQAbs9o2d9JO/Z
4UU7vzpTxHDx7figbQYalwDBExROK+MPpgABZFIuJOf+3fH1K/kB/njnCTaMmCy3OHdZnOeyzARI
+Hf4YlvjJQ1DltgSCDPAFk1FiwMT7eOW59OV+hITBZaGkPun6iAqmHvmL1Xxz4f1H9v/7bAujofi
IOcSqZaT1nRLxF4U2aBQCUfAEnIDW4FROnf3I2Eno+Vydn+JfT+WDH++g28nhnpSmsP1guOouDMv
B5KD5CK+hhBuRbkSg3fvoUdMyUwi440jSLDjX5bw3WR8D78W3db/uDlq2lvlVNgvXDXNinQi9+Dt
CK1LWgD+ffkBkeP1GNQ+phvKpIlXxwBeQsvdo//yEOzXFkfungG6gGQ2gxtSJI69mObXPocJDPnd
CJz3ct1NgIFLNPeaNDF4KydXtA/G50WZgvsAbeCi4/Jp+cfZv4+VH1tDlm1a9KpMBXrs263dP/Ma
8jzVWLuGv2ClZyGf5cFXkAUhDWRanC5MwkFMfUZU3uSmEIIWQP1H0IFB303u/aTLiplwCvOb6PeK
8ScUKbrq/2+N6tvR91xe9tryJNa4A4wodfThjkZfBZ/hHm1GwYJZFadKe9Ln3IV+Qv44gZySriBv
JEi7DQebpmu6+5OvQIHSw+lTD+Z45dF3G0a/HHffa/lrn/yx1rd9ctVPink7stbdPhIiMwuEi+NR
DPxmNw6bwboCXIzf+Hfx9iEO3P7+t9fFELOdf63hrcI+HYwrIvGsQTgq0TKn1D/SM2fy8/08VysA
ZL0VArRMeZ4h5+vO1ZJrp4HWI7Tfdg6VOPv0Bsyl83SrZPr0BTtUWQZJVz8D5aA9cHo6c0Lb1b2T
PbggH37rE1gisrxfhQ1tEuq2ramG9lbkHau6VWpnquKrJ44ukegBmuWx7wbQXG++8Ntt4udQFtGI
IwMnwR7ogdihgwbvB3G3qf0xpW0Ik5W2+UdXWMATf90+bJ3ZoTuroV7fA8+ln94h0aC/CEcBg0cO
dkL3vPV1ufsfHwRX8o1f0oofkOkYosq6RBdSU+gPv4XV3Qs5CLPgEYkhzjN4fJkOht0OqgnMcKIR
wwm0k6ClkBA5dGJB+YGoNIMMNh8UDEiOSUtIKLl9lZri4HzemUT7/w4Nhtiqfz2AP9b4Fhqed/me
X9R9TZVNo0hODiYKCsWkCRYnP3AGFxV2cNxbLRat9eLGrhEzPGLdNSJMHNtZJYXVPunsofJg1Sf8
3I0Z5mFJhGhw36uuPnDzfjnOA3q5MVPrX3pdsvxTnfHfe6xLb2HD3O0qTZIO4jXQYbLRwo1agTGe
1MilmkIpEOXUfXQDWyKsYGXNv+GjhM+NyIqkQyTPrvQOZ2SZ+OLxWohOo+BXH+PJ4WsCsJbyYvEk
VN6+arcFNRALBjw2xXxQnQIXHJ+I+dauO7DP3uvhq6nUCw2D77NwiPArXO3IHyr3BpHXeZR9Sd3x
ixZe5CefAYrCTqxwpjn7qFD0huNrohr8lkWghV6nTb/y4afpvUD1XSjZtUFLRcnuZnt3oFlgApk+
VmQujOn+vSlMka7//zcFG5g//6POVPK6eMkGN3UC29B0toJhnBJtl3185+0rXpWCrz8KQDV58UAI
Y2Was6SY/motpvaS68ZiHiFAGt2bawSdNbxBMSO9T4blGImr4Rfd2Twg/XV2q/adpwYcim5S5H2J
HEhIOGuDX/fKj8fgn3vlLWRuc8RH70sui1t2DY5mVMu0IKDRI2b6FIlis27dXQimSzBJlnvExK9c
m1Vw56nNGuzBMcjkwlf10R+d+lw8Ob3YANjBhmuVbFqItlSks3fD6wiuMypDIGwU0llhr/VYk5FG
a2h1rxeVDyK6oFM+fAwD68+sE/oIio4Z8uXDIWmtT37T9Kf8q9k0LNtraZjZKeA4Qp5GmFjf6WQ2
pP5NTSZ7ozNx6AA3RjJS/rLIkBDpSEndh2ccgJ0paD2U/8ATRs0GN7zauVL25yjJq2BEGe+OoyHn
WPlLWvldNf21jWDqW4rKyf4fCvUf2+hwud8elWjDSuGOMq6Y5OjXVd8jlmSyZbIr7E0lKivGos+T
K4QQjl4MlxVhVt3dfEtqKxZ3ThADyxOIj7tv5R4T0urkzXl/CgIlo91uwpby+s3npDWqtwHj6v4h
+LWnLX8rjL9dj2oDYLNUhvIQv9+qRLw4dueqVT/QreDI1VHkuwD1DbfQM9zzyAyQU4KrB/q+biLY
HurFM/opJ6/AOHB0LcoOtY2/oie/rjiEIaDCUcuZsGxRTLyDUmwCBSQP7RoL8wOkZqmdeOf2AHNo
jsHAN1F6XzfCrprKNIM9psXwNW33OTV9oXMg8jWS5Ul5Dpdr+wuIZY8oZPdxsB5dsiXEarLniSUg
hgLK2rhqn0anewhaiN06x0UegE7+lQ6n/BCj8ZWATWPKSDjZ33/+xz5YXvWXhCv9Y/xy9e+1w70G
B85tEyWuawLLBxSqiAQPnkLYUEjOIVKPVApMtosS3oOmZ/ZUhnJSeCdmbJ0i4vcCEGbUkVhg4clT
66ApTdrWuXfBBvbhXjUX9f+VV/VoQTWUlc/p0gPLfJ5WkSBOMOFaK+49E8Rbien85P8QdqZNimpZ
uP5FRDAPX5lRcTbT9IuhmSkoggiIyK+/D3Uj7q2TXVEV3R3dpysrBdzsvda73gFBrXO8B2vV2WPM
R9sxLkX7Cb1g3fuPtzsNczPvx6mvvJAeKGF6GbqjeA2Itcd99U6d5O0r91OpYBcLS0vEprlj9qIH
T0cccTagdiWZ+vGxnxchw6tLwT5Z+4LTvKeft8RvZ/LDfSwNPPTUUCjdzMO3Zv6afVByv9x6C2KJ
iytknsiCsztvw8EJ6A5eXRyK8AUwVUTK1cOtyb7VXkdMH6RluLK/7LkMZDmOuhUJ0LWmUmW39MK4
9H1O76SePUlGG7XBdaF8X2J5yLZ+gg9EMtoHxyAIlF8NGfqFpwCEtk88X4eEMMTivhiYuwHw+dI+
ULxwDdNO9dTUuaYe8V75yQTbC8Rpw1p/eRWt+JO/9hycUDvJNjvv4dzGdDsBVPfKcKhTO1fXuNuz
f6i8p0/lmdALm8shf4CfPQljcbn/5lfYKlM0FvAdfpz63gWeukItC5H57EIqDrSvAtsWYngrrzFc
BXf60hl8EFCsz5RAWyCJW4hLONeG26/uTO1gfb/cl38Yel+QfIf4jU/oGvznC1HuGs3zvw4j4w/l
uyqpv9g9sqzqPz3iHrlVnNNOb5i6aLPnSPtkA9y9fa309xyXaIPjvmJrhAdDGouU2neeVoATeJCx
ZC6Dma9O5SjZBgJrQi16+ITCRidTbQfzP7BGmk6IY+tptLCjwVGIgt49IcpRsKEYh8BTrC2gqCFv
774kZJwvhlaQg4uH+/b3auJPPLDfbtX4WaK18rNRXpXZDEXwlzWmhgf6euELhfB+YC52LGogINLr
Xn6xzNdGUBwUNifOqDcDr+zEfZPmf78m7Q8VDpM4en2MKshrNH6U5lIriHLaKQ32kDpQnMHWs4PL
6mOxwTDCP84YJDlmtI4Jaj7uo+8aZKuFqTbEuTaAP9jmsUyTWeI6kwHAagY0PTizXPMxcHdMLfP3
K/4ToK7KFu7rsiEr8Bd+dEr1+ZUa9S1voHdcIzPAEcJ0i68uKtwB09qDpJ0n6dsw3zrHZVgyQcnm
sjvE4Sbbi1c4ujeoSuXRST0O6OK/GGt/CGPR4MJgNahDWLP0n5s8uTUio/E9yoiZvnhI2NbIp8EH
QfVSlmc1JkSsGCfrp4yiYogb3U8egLmMqZ7RDb2ZYNf/mkGr/1vF/ueKfnzHstgql6tl1RthjJ8C
zGpDpY6lI6jYk2+jfZQFIo4BJ7rc8gUoB+u2m2bbB1XW5h9f3h+6LGwY5V9uMQh/peFSfzsBu326
rzshr9EsXCKmIG+33MP+HOXa5swXFXSWW8BT7olZNZ30HXneEC6hjdRQhGecRwM/WPImCdSqf9T6
8h+ekibCYDIsEToMlMP/XlryVLS2sOpq8xjdOAKpVwz/vuvH+8h0X1/qqtRsY6cEFp9fxYn/GCM3
W2v6P/rQP9Ez/3MZP56Q0jQyEoFntWnv0bZd9xzxAXIYtILj5DpVPe2z+DJ86111LGh08xf9V3gP
bps8bnj7yItqL7+C180ATrqSMsl7upg1SG8iKpKoXVS784py93JB/tIFiV+B1+nM/FB2RH//sodl
9aNK/M+dDFvPb991dsnlvLG6io5UB/M2vIC6Nfj7Z/yJr/OfD/mxGxia0IpZwuO6bk06NJn3bKQH
9QvE8jyuY5wwC4kjoiWmOiCkvgkb+vYr7PxJnU2yr2pUxijcphfmE1+P3v2X1OLXbvS3h/CjVG7b
S5G9hKbalJ1vXl09yMIrlc78EhHvWjpxB36aj9ob/upuP31+pky2G++VO4+z+5xV8T+gmF+knL9d
z4+94Pa81/o15XosdHKJp8KymCpuMdM/+ikpY8buwcwCHYUDZIjfiOD//fv6E0wBO89kE4AzNFgU
/ndRmJJ46WSt4i07IfQNC1+YCqJTiQj53uF73dx6lfg6NhyXf73fQ1P7884lBc+0geGhctj995ML
kyyVUtTvNL0YhytgGxQMNq9NaOyhRdBqJExKysNroniZX8Tq8l+HrfTHSxhozEN8pkLi2n8v4VXk
l+byet43egACNuloePxiDOd8IqOQxSLlH/Eff3zauLD9vw/88W2/zPYl1AYf+FqgvR8NjttGM0if
EeYdjUAPX4JD+afi9en+a6X962Z/AGoXXcjkai/dNw22Df1avTkg6/HlhrqmW+ooV8opu7rA2MeK
zCnYDrIKqs5/AGP6Lzrsf793aAKqag7OqJqkaT8e+rPTteoKYXYj+ZDETYKQ14/vDMosGSxR4Xd+
jVqCPwsNH2OtQGfN7y8MO3Snifp1mzKMLDpgJhgbePEcwcxMNLwMDvAKSL+zabXOwjIi7YUZ47c8
Al2LqhmWXR3GcpPzSls/iSVPbkFbu3cplGiCVaf8qOMk1j+rcJ+5egZbJwuFz+snakhlnMO8hOME
ErbTFfv+famD6wyI5WVOGiCmCWGnUkjQN1H1iIIKT4x1PBAJlBn+uUcDSj8mulnnyaWPCvm2aFHK
EVUbqZym4xYHCRxzYLTvo2fvPDB1l5yaYWeYxQxuLqt8J94ciTMZ5ffevnY4w+xjZcIPsl6TBLfe
26ZYp5+q2xz64+uLnR2EHVWxsZQsGy+AUbJ5nO3mRM/2DVF//9Gha8gisoJGgxtJZcu6o3l7V9lS
ipx31djibu/8XzcKYOy6Ntagl1pUa+GT2MHRFe/XSHHvuo2bqcaKQWusOmmF6ulyqmYWH7XKNil5
iS3pMyE2BCBu8eNF2nsxuX5XmYvGcdJEHaE0tA8Idx9z69QEuATN6Ws7QkywcuW73b8h0zwAQg1y
CMS/eVBFyXi/af1b8PrYz7STHtUbTCG250jaFb4ZZAMhx1jo6/38jrZ3zEaifiWVXa1bOjkteFJX
KUdtmsc8N720m1k7ShkoA399KRPF5eN5Ft0YGKw5os5SnIxh2DTbiR+lVx0k3ALIXHUqSm2PmQrK
MbW03x9++Z4s8isBPmcay0PtyxYCK+J8SM5MPEq4IiQVatHw3fO8fZhOa/Fdgd8jf2rTa+/IW8Rs
KNIfgf6h4FHBSSRTYzF7xo8QLRE+A/ReVpBrXhs8sSXdnOcq1ktn21Qc5eVA4CRNpd9Jp/0sQw7G
FiZPsCkUTteRjPwO1o+Gx4foCAt1dt5WUwyRysq5QZvDV65wTMbztSOOaywKNxfQORDoiRHtUyfh
3PaeYzmusAO/Ou3DTtiSt5xV4uiMNoDbOSgfBlHgpwdghWhXrwB/NeMxKEIU0mOGhliaX3aU0Yb7
AAbCIGSEmvf53nBFh4J5Q2xgtogL4cseWq+RML98cyEi8UsM68nsK3AEtJMt5x/Cr8yneDHQHydc
I3ZtIa+/4N/gAu+6QxZop+xzf2yIQIZHikWVOKlDfUGvT9UGpj2VDm2sgEHYZs+MfGxMcl/30Y+U
r6A+oh6b4PJS126S++WyIYx8rjBrZP7z2Za+cKpiDkJoVX1G7w82YIBy0inyxhaOBG7Mwb1/hRby
F3wHLg73XGa25MkhTW1doGhz9rJdBcKoWryiR0uajt0ss+j80TEr/Hyx12wyzFSSWbkTNopXLLr5
ZY0MM+b1RfBdIa3ef2NLsug/i20Z8Tjl6f1Qor+cY2+jbcktv27aTT4WQ84TJuWOjI3A+wtvLv3I
d1LPEqed1uPW13u3CS7T9ttI3Dos4wQV+hRlueje6ckviIAVzB1UN6N8xbnz3ZibF6c2Rgrl3N17
TngIdXSdCiOunG9THqdjuRl4aTjm/INuSa3/P4XCL14ZPSZdpvk/oP89SdqbTnTUZv/98jiXAL3T
1s53+SKbKsiORpf4uthPX0znhgiprLLx38mOID367inC0dQi/nfzcf1AgRmIkOyCdl6H5yn7D5i6
ODb9y0hdlOvnsrPYXQGCFBbuuDuZYW7S5+f00+Xnk2MAlPijQMCgYU6wK9hTJgTGf2ilLcxeU2lW
qW456Vo6BPWtG+N8IAZwr4dfNkIy9Ayp7YXwdsjCCuJn/JrtI7hT7VxHkQrbUIAu2KS89HjN+Qn8
bUpP3W/Js3jXpnN5Xo4FwcmX/bqGP755Bik70bg7+48YsxJ1lo2USeuzGpF3g0DiSjDlkJKwSfhM
V4pbnyAQweTxQOPz+DlNlsoknUmD0eBb6be30PDOE8tj+25DJgGaFtym3RwVpuBftuDEUUP7qTpg
vgrjh9zVD91tBqCG5JMfEqcKEsy3W5wvNSNkDW8pY6TPiqYf9fk4nSlxMqqi18KYmYcuTCKeYF2z
4yminfSD11Q3KVi+83JynvYF45suFD+QhNQF7uk2z6vWHUrTwhVxPfmqevfW0Vn5Z2BHDovWUe8O
g/i9wMY/SoWRKgUtMl4db5dLEmBfqKCvFwMUFMDjl9QjVMAC21wUbJfH5OHmbAmyr78CQfYsCHWh
0OLKspR6t1AjZalheHMO50/SrBmkgBnckGUX7DqAcfHry8AxirSsebpUP80UioK7P6ZxG79UpzJd
TQzVbGIi7y2nZjfOsbfc2w/27OrtqoykZNHlq6sxPtdRzoVlofJ0U7qSyhcjfV74MmgjGsBvjRPl
Dh5GV1k71Up9OsXY/HqgN7258IEj3eeUeH6+Jsm2XbDxyO+sBWlTEICzkrz8XQiVTyka6KO1c8+c
fmecnpEp283dAV3T34X5IOtmaHhZ9Ngv4O/L2PuJ+RV+9fwyvtNj93Sex/4ZCjJbkfBwb6J7luxX
HUiNf8H+5Ow8vurJ3ReP2BC+PSeAfQyZOKruhUO7Ww4WDfevxxdp3a1NsDp+L2d3mOnv7QaeERhI
0Dj9SXatly3PUsIE4LUgXzFY614a1lAcnZcWSId0hJvDZzcKzE/21ucqx95nhxu0OBbXZWB83Nmg
m122vchBC1TJZZzdDoIVlKYZxl3awXw3Pm5urgXV0zaezjU+n843F0lhRUx4yP1z5yJk2j3oPAZ0
f2+6fpW4P0vgYfZEsjuRrdJPj/NaKGXrXjzY0RYk1iGYN6IKryEJFW8SioduwnYy2gdrJTQjPAIZ
JNzi1qkj3a19K+4D5NkFhFI90uJ+RHERidETEXcanmnWjFEVlO4latCuml4Z1WHrS8i36/Afd/G/
eMJgjQCCKqqaaknyTzxBMnOxrZobMJaconWGDj/Z76g5ZVdj65vqHH6f5ugZn0dI1wfvTiogyZcY
GaFdd1NfgLmM6BY3pdpP1veJYzhI/vPD1X/4Ffumo6JQ/6ijLsYU6FggT5e3GHXi6FFMrH+AI7I2
DOR/fCkETZsgmEPApfjLV/k3eCTV6/Tc77V8k4JiFrBEcwz7VC8L6k2dQVuOIPZPH0e4DtBZ3tWg
pr5oYlFywu3DayfXObT/HWVnyXO/E8ZdQc0r6Ku23nVJfn2oRDm2ukCPVdT5RmSNRDefk7Ts43KP
ITcreKbh3uW043xzOTAjCClHcdShBK8i+CfqiQkGJxwW2+Pc2Yc4mEDz29xi4T1bnL+xdTgxHmKX
7sc85yzOhxQJgp4vMFufB5zBiAAbVOFWvPdVvBD6UHGVMAsMvgVgGaxu/GcoI79pPCh1Gw2HkPEn
tT6ExtqtN9BAnHTXMNrovBuar8zOEfNzkxEyAy9hiaWegcHYC98AfVpin6ME+G7vh5gl7x5j/h4J
i3OAwRPGxBZuMGaYjhpMI3h4c82vXGGepQyCH7MHjTfcxmjPxUnvOIHB/9G8ZKItyqUQCHcu6bZJ
Z7f1nlElaI2b7oQ528c89zM8vfL1dVktyunANy5jcOZxGuwPmqv6vYe4zzEhPF49Za7C1b8d9wtA
XgqXzSXWmftcGOpd4t57/jP98g88MjAOGSWLwqBWN38hQb+trzNNcZ8r+CvWe5qHpb4pno5C8xSq
sBr5jis3O/Ae7RdPw+XAup0q9rPUoXPdV75RuXXh3mM/R5v+oFyEWcbWxD43lwLGzfKXgh9TJOE4
y4xR9Zs+ukObQTkeTax+xrRJoD9Gypf4HY1bDx/NFo+NYP99T7CG5v3nS0QKNv82jSEX5wfIgMpI
SoSWmzTuLgQWbUv983o5L8MpBVtkOITNPNaAUXqk3CE35B2k6aE5/bsybmbWdC+6VXhWabLNxj1r
7t7wNMxqBk7JpHr41CXqhWbyokX6G+WVgk0qq4nYn6/z0CbSw6q2Hprj/pu+R8KpmIzQb+F4o5TH
+Jg19ZjQJmCmVDo0ELiSl30EJmuZrvItbUQ1LFgHyTGXnHvpSt/V5nmE4lRsKq4HnMBtoBcbPk4G
JaQoIlPhatBNsM1eaP7hQv3reRr/C4LrpAnwKHU8HVVN/wGSCVXTSi/zgvUZiIPbQyCq9077hG51
o63E1GXwoHj65aweemksgZmXA54ZjNYWhmdhXvbFKeMTeyZgBzDDSpTqtPHyiRmC8oBr4sslBGg/
Vf/uq8uC15mzVL1H5wvEjYoquNpgfhgrTC6LDGSIw9E/Y9h1YkK6rMDeb2v2Bc/0UrBreSf/o/qX
UMX9YUmJePNI7MmaxTPgz397b5Jnmeh3U7xt3vySi2covi22W1eCkgAtm3+i+4TMwp/c7OPsEeCa
gN56P+/gwOhROosQW9iXz3X9/ZoKdvqRQF1A4+oLe8zwPcNuAUwGj+0bQX10E54OCgwW+da6ZuX3
kLDcrvZoTauXX3uYn94N11ThdLEA0iqkFX5ilrK+GUBlYytaEY+4wn4hIFUTGtYgjds7afwFX3h2
3T7g7hvRebay5gQlioZvOqXk16ER8S/4o8/whLTWSEkfRSWxGprG72xbOlV8Qv3Wesy9I93rHt7Y
cMkcgLF0CTv8raCZJLggoNkMvgYOyFbZ8toQUusx0p7pcUzwMeJreBy7c3gssLoYWPEkKbzzPuUO
yjSQH94lYB0bPvNlDQVXJlrco+mB6gxTHTyNoS83Gb0J2NqTLK0o3puCFPtt/Aq2Q6iMACFyRq4p
ttWD/gy7rnC1eoxhvWByBf1tkNvEvuodEc8oLtz9JSPNPkJcI/nE99njL0jry8VXT1jEjSbIHo+d
3PXaN2THyENI89Zcbsv43CornGlHln39mkFewK90M8xHt8Bu+4GrMaC5QBnR/rtDAjiw7yAVlxFm
QrOBOOe+lgVH0sN/OFYID2KQ+3ShZA9RF+6W213k7wtjPowiHwzaecqxyKB/gbckxljjbTkZKEk8
Ge4q5i8DR/lMp6AAo9deUB/AGxlvya1B1J7Toi1hjtgRG1B0JPP1yasZ8XcfHn/naO25fGXMwMhZ
+zOL0bNhz44+tsAkimN1VnrXvfu8QD5SMI7fGp+waWvI2d4O2ewyKksPq4FbEPmuMVGKwScfGgq1
a4HqX/RiFxWku9IocIPFG7lNfjygc71N4ttRZsqN/IVC5+pyolzcgTtoJfY3tnJkytqzlEwg2TkO
socbfy/H0ADLryjZYMcXSfZAAECLggijtwIIEi+7rcBrHycIadCAhgCElJJgRu+dZciR2Y1d8YIJ
VScNz/UOV4Om3aYnftkqZmBuMjvRnYCjEApRBeQLHRAhSBeb9ZW8/crjmc0IN24bG5oqkmvmf3CS
7Ncys8+40DmJz069CvfLxC2dfEUpHC7oXq4OyQF4uEGWQGC0gDg4Zonj408SrLAETgghzM2W/nEX
K+yrMrNhzCudOybsmJGxjLYDZwSLnbftwD19bAZq7ECQ/dbnAlQYf82rFWuy89BG4t3nuTvkYrA1
uduFu8p9SOFX1tRjfBqX7psJOmaP3wg6OC3Gv9xTXGm9XhbjKHoEs+X3fsIl9QS1opSjd0dwBlsC
G6hlZyeLaE09KHhn0zMwKFuiuoKWRnD41y8VQgtTWeHdEadQpR4OsbNR/h3N4h37gRS9wVjwdjHm
Ckjo8csVkLGPeSKrmxuGsDrwrsDSCJhvAlSJwouaYsSNpZH0sCE+b1NoMunHkf2VpRoBItuEBko2
EjeLkn7nj5+jOD4iiltGEuI3HjOTtIGUSyh9FM3Il1gSLTkjBWgQ14gKgcY31BvSEPGMAfDg5ujx
vZYfM96pZAk/WpsNCRV+te5cdL9sWDOQCWarGFk0pX1UWrR6aPKwYwSWx6bEC3KIi/3JKwb/perw
kUcFBtofo343tSdXpv2t+/7A/58CiMOT/3ps1bt73zKMxNQNTv/e6ehH7O/U/+ZB4wgUz1JSx+1B
0EhAA96+JLC2NjSpia1UfvqWnsRIOOCzVA1+Nnxzl9UdZKDndoIW9ghcSq/xvAF+Ne2DRgKNK07w
WcULj+BsBnqiO9VGwHvQCOH4+HS7FW5O0yxqKgxc2RpisgEMe7mPlmTvUPsfI3QQNQ4ouMqUL/dq
rAFS7q51OAdVqABVcvrzgHIPp4/N/KY4HrqngXf+AVItaaQb1NGmcVbCnBZbcJikgNnx7vmICcfh
aqEIYTgK94ZNd1PGp3LnPOYyPhz2xXK6t1YMLXIYr6t7egC3/gRUVaRRbYQUGBZhKLe3rJ/nD0fY
3LcDiR9gJHNk1gqIO2GC9wUbSUwVl4FdDCoOWLm4O26c1XO8AuR1Pgr7o6fm7fzqEhoQprwn96WN
9K8sSDYQ0O6BktgEsy9NtyYrg34SD13JuSLJ4jN6RmlrSYRSt4aBOLcO+L7WrvrAvAZmPb9/ep1S
6jzsyYQty5s6ymY0TeYfWTRQaPaCX7sQ0C7VsQ9uTzbCMafjt84THiINSnsE8X2ER88VEkQ/hfT/
JBdZ5BUtiHcRfCUmPSJzRM3BlAL+BrgEIOoNDdcgB3usa1yHBa/3FKc9aNeRKMTlIcE5ubLJLs/4
hKc7ZBISWzKaTorDZIKurKugW3QjcGjvXeWyvUNljxz2k9Om4xReVZshw3uwCUH6ZI7RKLIXEojw
2kLQP7GBkOk5BEwZIwfmNr4OJNET3CY8R2i5ohc9AHaZgLiwe2E350RuHIv4ipZrtbi9a8XkwX68
eKD9MShOEAviWXOizjsWDmg4Frvv3OKU/C0aNPxDSNg7HPRx5ZzO/ldId7FI0JAtwtFetDeFdwBN
h+JGhnRqn4xocd2O3VMbkCXnvgm8qraw/pe7wR/EW7r2e/X4Y9rYtOm5SzTAYyFEGOnwPg9palkw
x7J3cK89854ObynPnvormfEwwb7it7/3RcqfwAURrEfWLcWghv2hBriYUtYnyv226WccfS+bo2QQ
Mq7zzL5wkDf2u43oj1X81iMfcbpgw/H1L1HL/+Vi/WzPfr+MH/z51+tyo5kAeILkCLddG1MZmUG8
69fHaxkdm3ltt3t7ZvTj5OIcOTkOogOCSifZk5WbT3fWeKa8X2bd+OwtrYuj7cccx0hGFOSmdw7l
yxrJURSx7FI0qDdPF0El7U9t8RJ88vOwETxME2xbIX3Z5tmmHU9tUqNH6ZBTjTJp9JLwVWRIuSps
K5jePjblDixpPRJG2onN072GSE9YP80365HCJjn7pxOl5n6qIo5w2EcIx8ERzYoWN4U0KUYx+8Pf
v0yG1H9oSTQZsTtNiS5JP/OknlX3qJUiKTa3E7gy0Sh6YNUe0zF5hA/E2wNvbPSn91i4uw0DQDza
LJtw0kk6pye2ZozNGkK3FpfGpVpTGP3KtnybmlCNT1Uyfryp1FK4PN4/63w4qh+Hfl2uDfLC7OsV
FExfnDGxZXb24rWHqpWN5D5OJAy5RxmyF7yyad6O4BqIxOX29DwTtLYfG/ddpTkvawxzWZiqituR
K0NWQTeR1Jl1Q9vArNqisOiblVwcDWtRp6uir+1KPqYZqPt3w0lfurerZ5EegvTzaOTxOR096NeL
YyXT7FzXtebiANdqgUFr6Ny0d9WcZNbE0qmgtOhWThTLf+hOf/a13tUUCLeOAkGWAJipCNuA2a6U
wNMt7dSSnecN8crlzcIIl1reXFv78V0In0+iyT7P952evmmcfzf3hmSYPFULcoAhOfKGyVDmATD8
X+rz6iG759q9jM+82nglrwVSiUwXEP6KLo6iOVAyN8sZ8MG7uI5y1vIt7GLJy9YWfRgxSqN8wVB3
q6YQkhU5ED9vdN7YBmwFqjmk7o23315jeRjD2nJrV1g+XO2aZnUOliVOlFFBUKL7CiwXovMVBJBp
nVe8w6pL8JkYXacidg24QmNJXh21d6oF8eqQUktNALYepMvsqzkBkusMQD8ex3qEEet5gHAYTxWW
84qwO16Sq8ZpblJTehYGEE+MxL3bgbbdg1+vlx/nj9d7/lFO0+B8wFGOeQD5U36j2zr80u+zW1rO
fXJG5BOWTBMe427+rJ3H7MaIgOtpvEydPNZ8WtMus36Vwloksif1ypvl3JRJYm1U8jIaIMplR6b5
syNyt5hBX/jG4rs7WkfLz2ODAu5yJBojzoMWa+j1ZYZ5xakqPAWc6AxTlDLv6zXFf39k0NRTQQbp
SgeTP2bxk9qGEI7RMCfoI5MqI9YIBmL4RJaHFBVe8gG94+4whX6wT+hbSfMl8oZSTtQsEtfcW/3O
dFqOBfyFX4hLizVHGLe3VIHPM0c3bfXYfzPwrd7kY7fTEDDEr9oxl/hkrhiolt/qRFmZjgrQBGUN
JBYaiumB4mkIK6udOk6/W/Z1I0ze9I01wX3daD1hUmInDygseXckUpmv8/V/7PeOCPl//jwVH1xJ
xczDv72124cKBeZ2HVUgHYBTjaM0wb51LYJt11f0/wx7LvaDwRjBF9dd09kZQC0lnG+taxoZLNSm
j5Uy77fnd5WmfjBU3zMCoclOHJER5kTftsH5BRdGYLVtu1mVIqyDVcFvfdlp4z41W38QYWIDx14m
uF0T0wkZ/2wXa0xGeSnpsg/8KKHGr6C8uNJluLKnk8MMEJYFdvjX+IHsPfWvMc2wwm+8B6h5JH7k
FiqSn6lR13oAJsOgUrL16h8UI/UPoJn2+/b8A4TstXstpWmP0coGPt31gd0Oe163PS9pTR+mA7GB
HZc2Opn2E9wsWix1lZ14D4u91xwp5s6qK7zoUx1yXQ6qJ8+lRRs+geLBiRJHhoCN8v6TF047DIM2
YPbVXg3+fsoow1n886zWSHTBdxbnB+UXe/033KtLs0sid898oyWutbJsjZyL+0bhk0cG5KwjvJ/A
2iG62Gg72YV6r5OfdUVMa2JF8VoSU/N0bu93g5Hz5fvv1waY+6eLQ46umRZYNsZR/PlvF1cIlZK8
xCbfVGs92G+YgP+yRa/6qe4gMLmmQ5zOA2XUZ/M5nHGF037yXZgnhrznb1g7R2WSL19FcCMQ8lPK
/BYigu4acHBgTSSjV+8ah3KTvb9aTgmvBs3CpF+wZeQAmVtHUCcK77mooiqWSp86oP8Qp8KKkPhi
zRQE+2XNTZb5tJk3q2dvC++X7RVSBuqz0q0XINAMOsABBw8M1kQ6T8F64kRzAU5FjJafW4gygXlx
lfeOqIk+KD70E8f2Nepn1qc4TaaQWaFuE0wje9z+1bmNSGEAfP6+zIjysAwfFFuY6bSyLJAPBjJy
4eDHv58kzMUZ2WEXxAg/Cx9xN6lM+2aOq4/9jp7WWMleFWLsveyOr023Nt5hZfWMacdw5BZW3P4a
o/2y7DMcY2niGX32y/OHwAELuPlwLW2nAnjqI7X1qnf6GKjSYbLJMZFe9oHlXWbluzK9vOELRwtD
A3ebK/s562fvm2vG21DUMsSE+aY0YDmncK5NGB44SGj2E2wJW6q4Hd8GgB7HbQB2faLEUurQoSjL
dNWETPon5If2zKBXMukcLMDSy3bPpRRaNVN258bBuK6hNRTjWoUEfXVEiRocQpW4UY5gAfpa5ws1
mPrHJTPMiNm6gCwEHdPNFfehsOxxGFnT+Z0XNH6pOAQC3jgGZv1SWBhD+Ar+3Ns0RJL3mqlf2hTs
rVYBbAcQXGOeMnt9SpcRZALKnOVFcLroXhMZc+YxNe/3aRarbvFWM3neUSNZCAa217eH4Eu7B1Nh
3ZHe5QPRY2/97tHa19wlG4IjA+DLsLMLH2mUtBU4lOcoHfazFsXvVxIoMSaKnOkP+H5hu+lfAfye
KUo4+q+DuL4shPVFoPsnBpdtWjiliQMVi5H8Yy7FajZ0XsaEFJnsnbpWlzwBp91J/Z6zH3zRlYdY
6H+ovcux0r8xBk99Tu/XSoj6ZnantDGnRdC3s+si3aWqfeGXk+2DEc/ogcF64te4cqmcnPhrrjQB
eoRdPxx5pboqllVc1rh4ywmUuV19SSae0r59VEv9KKxhfRQ4x183NK6hhln9HXmTXS7OWMpcnWa7
FU/J9IoR/PTSM6lD3c6vvoalazLhgtZbvqWh9JFOrJUZdBMTzpJftRS86ZfGr8GoxrTNJCZRmAqa
Qln6zA9P8iqdcq4djXGOQX/vXBuvWafrxzQflesG8PMmRlY3hujxogonORoh155RW7CXw8slUNWg
TULQdujlQ3bHGLhPieA3nY8cbaZzhg7+LUTn9wsKvgWcqiI6o5l8xBXcnatlF69Rkkwgyla4hclw
++27yPbrQV2MX3NqOuhzHNnL4lNjhnV2iWyL+Eax7KKwjZkXmDnshH4jzG/zPmZcZ5au8HEPW9oi
x/gs5kz1XtlIA3S8O1fNY8+MusRlcXDCvvaoeRgLIJa9LqSP8psJTjoRVkw0ktwloDM75liCwcpi
KnJsu1HzXOTkutyQVsL02n8bH38/CpQ/HbZYB8LjtXRLxdrwvydBrSh6WUt9sVEDdaF9CrOGskpB
+6NHZNjhBd06A5O7hc5jOUyqHBCZ26DrDOtx51lz9IAQFGTGv3+/MP0PtDHt9wv7UQWUzdmU97pc
bHqs9p4BoW103mGB+56KMxJDCZx/iNQAPgu7D8kVvKPhZ4scjdKgbm183q6AuTUK1ixKJkN+CTwx
CBnnBXkm2HjBZ3pX0bQ1QbJCjBgggvSu02QFlfISQww4DpqUv9/Trxnxz5rg/9+TLP6AEUzdSNO2
454glmE3+PrGJqkJceQPutFgoSdEdDI+GrCgcuXl3z9c0v/U9iIJVMkJxI9K+UVr+e3Qt4xrreZ6
wwR7dImEVeH2Y5OoCN3jdQ7q8fO0X+jYLT3/D1/ntds4l23rJyIgUYy3JTFnZfuGkF1lZlIUlZ9+
f8t9cQ4aGxvo1q+yEsNaM445hvUgDVZdNBE+ny4jVmHP0jOsMe5XN8Agt+hsN+4jGqP8o0anS8CZ
AtykQunfvQbvuLJ6u7Ka6I3u6/aGNgECQ54eV84b5ff2Z0S86OyjdUWW4gNTCiYkoV6O4tfbym7X
BmA22mQXtiCTJh6303v9ffrneETyQQfAGGgsvAVco5WrMP+sLSeUNCa6E3NX/yWHgsfNr2MBLbDL
cJGcUL6xW2s4PEI4kq9/GKBfnqkX6vCEguWFH3Pmls6DMZc2qiMlgxrWo8FGr4LqiuyP7AGJHN9b
pAziHcHJuC3SceTE3vhlgHb/v2+T8r/Acgh+/99d+q8NWTwXzfVW3vrdSIBL0QEGSYTVqozRZnp+
E3T8dTKAcv4iHUPy7GyNW9NRgEBKqemxE//0kWhHdoFQ9IBXd+Gb2ZsqNiVu5BWYEgP6WfoL7/8+
bG3xywP934ubURDNMGczBkNm/1WcUky9Ke5aN+xqADjolLhFBv5e89WgT1rMyhC0YQu0XFrz5zEq
NwQFD+eGnuMQX6Dj7eJXNDG2+Q6lY7eWvhVjaX4Dkr3TGd5PeLSf97fKsPY7lWOFjGnzOGgRRLl7
E07w0lHTLriERSAUUUCAknkD6YkN1CUkl4zZP9Pn60Fp3bimo/P0qvjhN/sqzp1ifQ+JlZzxx9wo
GQBdHe0aLbp/00p+flf7hgPZNPsaiM+GB/EcT9Psm72JetF+YM45q0ClbZC+0WEX4jkNr033Ix7L
6o+czRPlc5aVkJzRv8oBXN3oQL78+2qyLvbvygu74BbU1jkqvav38GdxF0icVMv89AyJjIW3QL61
2zTJDHGQ2nm4rQVQ0QGLaOHP3Ar5vivTYBSMLBMkPW6G+WkVNM/gAg3djkHtvL7KDN0jPt8i/VJH
3UZ2++iFtGnvsB8dLWD0efUOc6ddagGhGh2FDkrS2nu4issks/tyn/Y5nbnS39GqXMIxdikj4SDv
9WDwewTjUXZ05Z3JZPzFfqKFors3p04LbAnlgxhcZXTZdm4TNG7jVkEjjnyNjFLcIGXbEOIwuuub
/Ibhd/4luYTMz7tXdx4AjfWgznN0p2O0Q7QuG3cC+jQ5l3Dw4TzxwHMiUaNF59U1JKXxm6BeGSQF
1MncPByi3JeO3GaWZeUihRagDviK3gHo0KBz1UAFhDWQmUTjv/dh2D2BiwyrCmuT5mF7IAzdNOF0
LPfGpo7Pp+celFLcn5g42dcxOlSJnBjI9S1iY1tE7aH/klPztVLS89f5oMeXr26HgXwe3u/V82v8
V2Xzrzbh/xtsKdSeAYqMuxLQ/W70yXcioqbRv1Dt8pUnM4dAjAEYp28wbLe1eNT2ncu407biujy3
87BdiOkn1H7E2/TgEd2yRQi7ER8RH62C57ZPz9v672t/3gK/Biq9N36GdZ8aP836smWI5rHXfl4I
eoLDRdUT5unT7VSn40n+kX8qNuO4fsQNzdr4FhcBgp7bC1IvQ6wf38DXtw+aHNWf6dTwlXSlFUEt
YXwOP8Wp289+6i0vzoQ1oyjCfxffParpd6RILzIPtP17emKitTqceFAF2OG2Z7BFPZ7vMBvp3/Sj
Qayc+NNw4k/DaTjxnuFkflNeVY+Pff2XWlCq/RC6iELHWZwSc0n7BSMuR5XKN1q33Uo3PL5iPDHc
8PjPlbjt1SMHoX7Pfijajif9yCf0o0rxpvFGtGwGKHTSz3uJ8BEfNb/5dfUIyptv4ymPvwesHsFQ
GwZkHf1W+Xnsu3X50abTnoNcHOtUof+o+OOe0xj2MD6sp311woQ8j+BSbj/P40KxuC4yIxVMW594
IHYFedWIp/wPAAsv897/vLIQ14On4iOd9Z+3dHv+i6UEwNicgMRwUZk8gOzzNPlTIAU6ls3wzQTU
UCRbfULF1R8xN+AcoVCafDXp9tImWo2W5ohIsIufoXrUfLoHW+7/Efz705Md2Z8i3Lv3DhGACil4
+3kk+5q/cOcgehZJ6ZVEFoooo1ttOE/6UIiQXmF0uNsMvmB+kbTaoNXqGBHisPzQ2ZOZ8BJUl8Qe
npxJdkF0KTNt1ECOIHkweBDqtYg7Pd1nICiZmSq1o+ZkRIuk+xHnxXWoAdqy1hgHMJAiezkU1Qb3
5tdL+LbzCIdEzeASzoHpvhw1kYDXDjH5rMWYz6qFZLNfzcMnw+0qhWJKCkfAvIyE5V6+YsYgEMp8
YzRF6uGcANXKkNRC33qI2y36Rnb9Vz/2W261ehzFihars3hTu2VFoU0rWfo3i0T/Nr9Z5q8f/fvB
XxbHaHEsEbkGAnfsTtz6DhFblOk63MrAaTHt/jlPjE8lMzfTT82xszBwaCrQ4oev4CceEBXjUbdY
YLtPp5jWN8Pd2IA3BlMNzjbtii3YUee8oZOyFUJcRiZuoR5M8N0q2RAP/jzMfRPH3IfC6OoJirbi
sru4IKdaJ0/vCph5fsSKJyoSuO329fMrShZz+T1lfbU7d8ZggEniYGT6EfsZzfZ92qbjunHHDAm0
VA0bP0/F2NoQXTYdsmgVFQjMWoNk7MN5h6/oZt+DEVVzxHfja3D/ot5yvsIFdjlUXsV4/9ntwvbE
iOMItXAfQzoTmtEzm3mvtA8cKnvqmr7y+XChWPqRfzAn0W7azfQPnOlGgxcF6afDLUIbOWnTOp3t
F8Hzq8reAbiEafcObk6342V34JiNj3LTJq8BvdxH9IkFtubBiKZZy30XpvSeEjoE17QIfiky3uF9
O8WP03nbrBXAwU+EkuyLBwWP3QO5elgCLakwLJj73foZPsNxnfsXvuPMNdJ+WEE/4x6sDbVzFJ/P
2xy93YUr3nz3OkYoB/ZesS63FK86xNYuScM2nuIpbtAgf4MLGYNZZnLti6QmA68hOpqHbPPkte+3
JDnBLDJt6QgP0NN7RSOSynoAc/YecmOLKRvUc8V5DjSaQ87df+yLtfrdxTVoaBDT7p1wSdsPPhVx
9x1C+ROIBTVkPNKvsfEJ7oVLMcTm0fCL4B6+9pxB+sBNnzcFt/3Nfa0+x2iIzonIvN6H+eF5MBnh
u0F1owd3HHkV6Hjg+0ZoIKvuBZwXw3wc+gQOI7hsR3wOFZ71Wwg2UPF9VMvLdogVLh5Wl/W/L/9y
TbcX+L9jSDTDnjtMqfCKRyg/prhPZQzybN/xkV58pDv9Op1WXNQXctfzo9JZ6jceqdw+foCuDfuF
4PZnU9NaSbH2T2rs3NgjKn0YYbi74ZI5DXtGtyhM89jtESjGDI0oxLOV4f+BF+fIbBsOD9pBQkEE
r1/L93ezf37/3h3u+vSTfz6PbHvgiS+LZ4hzi8jxN5Ss9gjv6RtiUALHd9IflUgKfgNIDbt3Rfza
yLrTuBfBFcVKFiTBQaYGdLr+ibBiQptFTOyv52EVvOI+GXY6W4DIu90M/n+igtep597ddk30DHRM
29tTuMDt3zbt1tqPyaQQ1wDDQkeUi/g6Detu/Rs98HB7L/GiNxbZjM8UQf1B3W2NG06FK74Jz3fe
duIPxBqvGEJ9QhyOJ74T3/weR5UJJek+aT5r7vy8WY7+fTP6o39GikgMh2XwOv07JzqFIvESzZRw
WqNnGVcmMQpllXTRLSexOLb1gklcgPZvitLC/PAzyDh17pBJ6wrd8euB8mq9ITVhLBUDUYC23ZGL
MOFw6DfwGLwPAIYoVIW0gLLeH9NZWKXSZxWqkf6pJFQn9deyPhWplmjbJrz7BsK6V1/e5ExtjHaV
Xn/UyAiB31URMgBghOYAH7sQbxLK3jw2YyxIUHhmtIgUD1qlhPFa/8FMWP7RIumoI1VrxgsO4O3f
jrm7WBceTBO0HqkU+gt/9JotbUirDJibzRCIRiDQsEHDnMq4jDWhUcg8oJS2mebePALTREke33p0
9XMOdwhvx7dTeYhRezkKzwur2uYuTSJ/V6M4LWVN+OJQ4FYRP+hoG348aXgu+SjaWjoKwRealcci
NBJkh6n5DaIwig47Ilfew1N9KXqksid7JTn7jQkE8vV9kZrZ5afd5xvlWygtI0HtIMuaomrNsBO5
R2bYUnb+mSUc/wGzH8zfjCZLu8IDv5PqPoMD9hDOqT6iCmNttKCPL4jaTN7F5xyt575mAOEd3dCW
vsetW6UPzs+MqEiFMgGme14/vHNc/NWzKpyv30yfTHARVKu/f/VVH432bUtFIF78dNvrqUklPz82
Wz2bfffu2ZWyt3/3Z6mRTrunq1pycrMFlzWsu0fZpiAeMdYUtbBswYrkFeD0Iap0Xl4ZIcGqEnw8
vpDYJTsfqJRdfEBWNoMULUCdi8NkWL1kGtRF9DyU1xc8aRmOAaUnxlwTZt6MFQj/5o5s6f2U35bt
kyhzxRPa1QtjSdNWYVAScUqiwLV8WV1O5XMFv0vbwz+xOjOlgtlaz7tVtx3k1RymqseK8YEbdosJ
id6aSuv+TmYM3jOORahdivcYkyWZ8VtfVaXVlasF7yeavKzmRJinApZpxI31ZQvimuw46fU/uSt9
0imI8i3lWkSYG2aZM6VYSZDJtSv0c0aoUJElT+af72z++Ure8e0DqfD4TqMg5cr+Ndc0C3BAbvFZ
ZVLcfyHVvrt8SWt9nf+tdkAZGH+RP0pitFs0ixDW9a7kPLorngt/QBkKS0Rg9ojUsHM7//2Vp0pa
UMT+eB6mfyYaj1PUbxhNsJvo+lVvyCHh51Hj/K+WsllRYw0WgDdnXstY+SxtydvoFuIN43zLf5gc
ZN3vxkj8mmlfv9R1sztvuojXlI9qJ4KUw/UwKavLF12W96FHmB7i9mTcDRAfPzCNV4+gTsmK9QOd
1D55/Ruy4nMBQQT20AyogX+y8n1aMfn2LKxU/nERQxX3rxIi8cPdvbsQrXh5qKyE8peWdv/GaB4M
u2tAuBMoafOP9sr8QNen+vegxQ22RwyU0pj/GEAl81YUG5kzzYpQfOQcFFSTcq6/AvIUX7gEmZch
oRjVe7RS18pGTgAB0PRQI7Teg7lbbmTx85sibGlqaQn8j9gLqpX0F+bZG2yrGROvFSFwR2WjWnNM
2dvJwxzW9wLhUY2FT2MBbCiznskYsrcpTz3cJtFsUAIRI/rVloFZnFBOMv4ONGyEzEgcjZhIcGqU
ce7O4ypC/JWNSRMjlLGMgBd8FGuZMirCZwCQH9vZnkZvDLVNI6jKmG1Q6LqJ8mqogc28MRstXu6A
HrB453A7KhwOtGZZ4c1hRFLhjwPRHLwO1EKDS5xj6x5YWtMBkQg+gImM6PFtJAvfavcLrgEmGd0O
IyRBQOC2tXoMnLLC6AJyZZQcK0GoyliWGcneGDW+kcJDEMBNkRmpEULdjU5MmS0ooqDd61H6cSS7
okr9Cl/hIyz+Mr7+Q8swu+/FITbesAKqNxH/gG9g0zK+vJePTE2e9wyAmFFFnbVyroFKJkApIgM1
iKZtgd9J/+jR0+cMHCRzPSOEjRd8pWwPFJupAKFePoYPb2GR/0Qwl3LD5j4gVio9w1a4vOfy8A/S
JlyEvKnCK9/EwfB5HZlSmticNhwKEBKhYrmsVzL+TUvKUxfeQhqFXh3Psy7ExcxhmqDz4p0PbHS/
2RWRYBYDBeLPEsbR3TZmEkpJFpkaKds2oIQCNrgiJCRAcN98B8e7UdxbKH9rfBe5XpK7s6QKhyNk
nnvp09gYG1x1vsk3legnwunQBjQUk1mifhphEUqfKveiPRQ81gd9jbzlcqKLe04bRGyluKPEVOG0
4ebgkkFqSIyMEhsMqgsfV+oWUR80rGDALDaeBP1mLVQZrKsD+C+cp3N3hPPVWSivlHd73XbhGAmX
0Va+880i45jzjZa0+Ocq5DAT6TO/QhyoJKWBVX0ySbZiIExOzN0i0vl/G9SHKjJSRG4c5tUXIYLK
UfFJ3ERFeMS0UULz6SIL/kjaxL1rbOngIjM8eK9vjf3Z/3A5s1nSBzSwB4lkFnYJ8S/O3/BeaBNh
x6PHUSUwMXdFOB4XmZzoWHZxn3DX3ns9Q7RY5EvTv3nwcCr/vlQdlVXeWJ2fr+ZcsWF1C66IGTAT
ytyjyqY941+fFjLH8YXsTXxT4elR74qwgzg3HEOxg0yszhAy2edfOAqujpJcf3QO2PxkR8fPg7rO
wxlrTo9ux46VV6DU3PgT67jIsOjBYnVnsxmp+JEnNVAUNNgFvA+BND2mskDuWTgPIgJCGOvmgSdi
DI2zh4zElZOGSAPQIurOPvbDeyEwz+Qj4phnp0aYR7M15JcXjr5uorkDEa69yCRGduuADhgRT8XR
SGthhV/cTy0xoURcYP5mHjLpPtwgB8wgsmQNsk93K1weDgijEhtxVi4L/wT+zVk49ZrIINM2E8c+
SwbO8kxZUmOXLuALUR0RsZW+2Kd1PPtuwip8ZuI2EiNGaizSW3EqmFwus+w92AvFFrf+OqpZuW+D
c8C9FVtbhH0o/+kpqtKCGXpNGGebdARIbTS/QKpe3LR6bfr1WkFfkjf4txVGyru4Pb0SGvL2OYJE
AttaZ68A+Mz6DO3APOPqYzkK/+n2pEdrKHQClDhWpgMFXyhFM3r5I13siak1OegjWt9JlUBZFY5e
lw727FBsik2D2QZLtyd4Y7B2wXegh+QZ9pBcoyFRuUltQOHAXdD1gW2bn9O8KoTxOqKKBbMX3Imr
MaFF7LZriXbRc1/C+agdb6HxzUbLOnlVrs8n4sRE/zDidkfZ8U9BLHp2NQL6LiSqgUuJgi/8fchs
0kZ29Vjldi2yM3+uuPxaCGWNQ64aQBwjrovO9F3jsZs9nWtBYIhJV61mp3gcbgwuJDQ2IuplCwRs
Bbe2B9ZMR01BWTHA5CmohE8AVlTyg2cAMoKaePfbxHyvz2xpEaAMrHPwuMk9uGATzwSjC0aA5TS3
L6LQY0Fbkym4NkPE1NHjINMxQ/XNoiTm/Lu7uYcYLP+kx0iZrWDiRcwRq3Hhv3GnQNgdsj+LbIb5
YtoZzpurTtSPQn0v1FcQansiHvMUelWrHid5FTyQQPIqZmOQYoku/NC4gy3H/mVyjW60DYR4fOkW
NKYooieqp38AryTgh6AK9yBC/VzoteMgWIlrUO3RaCl0ducW6Q6aohqKzS8XDmfcvBSoXrfCldA2
fIUDv3kLbgdmyW2N4yoPM6hQhCw6jY2Mzpb7dIALphK/36Q1dHRPluwUzhiHkmJ9rTplBlFKcuMG
5WxikiBrlpw59+uBhUBAAEAxlZkkAOGPFVukL2dkJapOwSu1qwVt9AhAl/oE9ngCcPMBqV4kBzVt
ldJip8GCQJvCg8uH1Ki3DPsZPVgGhVOwXhWvCdGox0S8yC3okDH/lnX/KoZf/47hzRtp8LAot9dD
sWsPOiNdOise4waxLnVSDYemcQGNFNdkVcnNvTHz+rIvDhQonvyhAr3UtotYjRfYJYOZJLqEYhJU
qFhCCP/AmU1sTJUufm7r4FwaYX4tyjPkmVea4RNhm04/0WTBEH8tIYj3DuSEzJ5yNIy9wB4SzJxH
IN4+2OfY9Hv//W/yBFm4y9hmICqlV0gNCKRxbWc2EGQPrHEyV55do6eFy9gOOACR0T6j0tVsI+gt
058SOXgrfzr6KFV0CdCP9TvyIaJrDBxQm9XbZ7mzenUwfbnNoWaK3Vtz0qsLWaqyamNWnX1fC5kg
Rt3tLjlHr+C8uwV53DFNfqMFViXgobN2B+s96LM7YU65ZoJHBFrK5oKxhPMEmiyJkxsSGQqLy9fF
ZVb+UCXtv4blAtI3rXa9y41KZge0ni0NB/j4EhVZOcDtORdSaliHTy3tItKhWziHm+V2JHL2n1+o
ZlOleZPyAwMk1dzDLBzpIFnruKXSrHn1fiJMFXwxcNYnk03m5LONwxRKf9nOScghd16znBwlnVad
XW0k+ty1U1tKIGPdzrvRXvhGUrsK9og2OPfLvUcTAZ7m6imz12uainhgIi+S554igpFoyey7wEw1
2ItLgGW2y+DtD167J+7B2BBbBBQo3AbnVFPxuEfsfHZBGXfbW1jGJPG4wzKRIRStkgb/ghnCffYR
wOxM/MuklMHAlDvRWgtBzK5gSln1XssNeoUNjApt2MS1N0+LpGXY5Ea3U4z/V6QQsGZkKi19NWNY
3H+gm074ERT0Aa9kRzklAnwlAuQSPUx06BIQ9CxQjZnmmz8GC288KC60MtRIf/ufEXQD9iuos4uD
A9rW7t3BPZGojOwTAnjgAmQDq9sf1JpQZCRzaHHE9yXoO+xZlwA5opOOwH1UZzNmf80zmsYCJqSt
mfT3pFBDH1acl0TPdgboRKWfUawRwGCNkzJgesTqQnh71VEhoHiAaQUX7EFKgUsekOTWYpkOSe6A
wfA1lLaK+A41EdOZiFKhk07TemFTJAYC85VwLb0L/QxedSW6t7l/Bx5ziTCT9JCFhnztPZnXvSfo
BWH0r+GCDvHIsPOLqzJzAWAQ91xFJuDKDt0PnN2/iGFWsA8WXFNgNGjg/D4a0QWOhhuXlqY1xECp
5KEs9OKrHq6YjJ4z3Vw6g1tiagwbuEQimDTeFgNOHhefXAiwPgyFL7+nmURDDtRNYwMPdHjF1qLe
U1dG/LbVFR0IJhJlbIzplduCojMNJy+PwcXg+ztrsbo5ja+D8pGddlc6Z6/eCn+lA8jQ4EqeaKbL
rprKWe9NwdxWbSDXQQ9bxeSOKI3daZzfnDsz9NwIfhd9wPi6rPE+NK68K5dDgV/8YZWc8cIGvLmk
gQIUhBWI4iee05b9Ob6BVhb8ZKXf7mhdkw/waL1IHzvowsEPJrAMRGVYxGdv5AbVXglXhuzoXh+W
HuPZwePAdGx88eBjg6CXZi3Fb7dPKGk4EjO6YbdXV7Ng3MiB9NHSr5M4B4Omt05jrKQ9zhI7YD4+
Fl4R0/6Z0Ruix7os1qJLo36Y7isTJFdlpG4eHPDgSm6evXycbDYGY0AZiOSzSxR75i4+pHAWgxRg
+PPhGrBHaVkd6ltxU8+rG2ul2HD7Vz2udoRTbuHp6XCoIwNsZ1B9z9jr+GX+zOQZcAUDYFG3ukYj
DG4zZ7DQG4jaaLaee2Y4fJmpns5TNvgGIjNRqQuLlEzFL92Xd8HMKcAUiCGCkuLZnQrgxX94ZFcH
DoAJiNLH0G21BGGhV9jHw1bHuMgQ18gYrmnb0Jxv1zqZu2wDIF+D6BuxUvhmn3GJPzK5iBRNwuZL
Wf5drov0eprdltp3GRNBENwPzIybfrsebUaBeH6OLjuyuE2V0PSKX8AvDJt1SRisEG+O6c17hfO9
YV/j2r8F72VFtt6RArxFnkbKbZLjNon7ApEEDS1oCsJvwlQCYjJAM9KB3J7dBIaX/YVicAEdTM2/
GtiShQJY96/c0HTyBc79tx5LaEilgdqz5lGxoTrzBNEmxVdX47yuVE2vgeCDwK3bS8wwkjE41osg
pwNum13+YfmiulmV2flfkRiQ4mCxkyuvv76gITA/QKJQirh4Ci0dUB2r3G9Z8gY9WUaMVwybji4Q
k1WBUp/msP5Zi+9UYqlosRYPX8a63sF3J4L62RfLIgNbAlJ0AYhQx2WoXFiYk517xC2OADxbv1WE
pZC/xdAyCeqvNYo1GoZ3gIgf5RSmzQoRwFosFoIspFCoq7ZQketLbipoF8gVGRpXVqTjhKPI7/kt
yTg8Dt4Fmdh2KWwO8JVXUG2uSHqL3J6hIo8rBJiRFIbBXnOZk4eyjIIXLoCGJMyVEHN1BGz5SmjD
Esn8YeqcIISlQwkFm/hCFKrzWiA4M1zN689HDgcN06KkL5pN8dwWSBvOIKiTOqG26UKUxJGKHYe0
oMguuU0yWJ4H6xYsGl9F9xt6dVBzZKwF3o5lB4MPmSCL8Bzlax2zgV+zaO8umcZKmUvxtGMOtIhp
oA7Hpa3ydKJAg+MUxCZ8AbuF2puI7Z/wGA2ricumEuWbGT9EGNNhqTXI7PgUcxIL1hJ0L0R6FYUg
Ln40uPiH0dVDKtkY7HEF3A4WbNGVuEHYIxgSz1AsnNmUHXku9GculezSV9OWtic8HIyjykBERbzO
tBMjpZBS4hqbZAogII9GxrLq7BHIv06rSDpCF7INcrkuYf4pgl5b1hHAxTSB+6PshKwAlxY9iSvS
dhLavkENGpm8DhakbllCB0oiDLwCXKIaM+nLuWoEbiOJeG8rZBUT7ZSnD2PslqQb0A/NTZKmmr1M
KkdxuXI7By5ja+7mZEz1qogG7BNEkOx5JeaWeOc9JO8eLQ5/IJiYQnpG5DPtvuKXhgQOj+ROGPFR
ZzlUXxfiXmbbDzkxXY+ZqAMFA9JzylxR/LS8euKP+52ZXqJm23nkcnQyiHjcivy/255ZrnR+4Gsh
Xoe3kdQHA2ngZNvf4HekaiHZXaCCacSew1AJTDYaDgO9eXrE9upCWDA/FvHrR7WfKxATdA62/HF5
8yAWo/Mg2YSFlIJVFrUMQgIWKK/d4WJAc3BPIxWHJfCheTb5IiEig14b6zxGeBS/AFt4BFIjyFle
M4f+5uaC29ZiFpvFIuAWgkKzxM36KwIfzQaPSUzY+s+oSoiwQry1D5oPPi4U7DPoQHMG3IxYsvUQ
0DbbFqouXPgbwgLcn3UJxWKR/RbnYuIExVnmlNgBkQMl7WNobkj9gPWS5xfJAGoOnDJmG66mdQ50
BATIhmvjkmvguRJjXZBz6hvgJ9QnXsHCqvFVGtagjR9sycWS2WJxzxTC6Lt1px5JAu3jlnF5hDp2
R7PK9MsAYitq8xhfvgYoBoEAaidAeVHdxCTeDgxlqYA0n/h/dkB4dQxKudHroFJhhiS13xWb/l+P
Bz1DVsahMxOERkkTA1rwTI/f8ktfAmNXESEwnbq+gkpRXYDzcXUCmL5IR8JaicNaiDDangU34izF
qWLaTNgnYi7LAObaTbAhAFQihoTD8R3S1yWeqqgMDD56sViNjhKyDoExHswHyu5OMb1+50JfGWyC
B3j4q0z7NAccsQhFUIn4smnfKJ7O+UdBzkf+Z+Xihyua6fMj8AbIJfcMu0KTJW1olnf73565uZE2
449xXo4/8NM+v4FfZsOPki2S+7e5Ef/WN8annBmgMcuQ1vemDCf/mUDBErzWQzD33ukYlCEaPRvw
Ud3+hU3WoskVGRumrvVhkp0OhD+p+iGuy/BVUn86U62de4ULcTIwQg46a6nzVsSw3E4X2VTAlRUo
fXZHAbfBg735CkruOJS0AZ7mFzVNuSN5sQK0WCdneTDPVyCQzv4kBJiCBffsEtbbM8Rl1z2kd4QP
BjF/vzMYinwS+mnrByvZTK8OeygbkH5X08amhBVI6e1LT+vo5YBsRLlVgtBbhHjPYxPLfnOqYikR
MNa7pwLl6QC5G067JbD8LYvhqTBzb06qAs3NDCe8YyKmZCRrlRM8DUw0SuxzQmZHYl+Jo2AoFkI8
VTBTHwsXuTqB36Q4OGGye4tAFdQVNNlw/Qi1XxRjiANwD5yFTnhNUskaf8A3RIDt5F65JJv4J6Ul
+cyFAhJEYat+B7EeLAykfDBnL9GY25T2vnZyqzpo1kBQroGZAam1vC2Z6cVHUlanYlvZ6BWHcE9D
NfhiYtH8Y3gVbNd5WjlfcIIAPFPIDd72Pbzi44uEm0PtUAIkhpY7FekymUhqTBDpLeA08M+WDhPn
maB25l5sBXMnAGIXAG01F8EkBXo5eqI5srPY6ADYxFohxFiLvMZcZahzcR1v7iKBM8cR2jkU3AMF
PGy1JnuyJu4+rRzhdH+bAm0mpVL6+CpEyZNYu8ZSji4gA1Dac0J5/Q/7TY5L8MgAhPCNmksNMzNT
Mx3FWk1FtYKqBXMnsRR2BPuCMvLqPzOqEiDADU+UEiQqN1eKUO0faoI4H55ROkGPJSiO193FuRP6
MnbCInZGG7IvqlJiISiYSkq6HlHCb7pdJGX2culju2Lh/04Rk4vxnKtasNjRzNnUGCEiX1/yCoiJ
HywOkabqBIosMZdBKhaU2Fcd5ar5sQfwV6YXlgWBJAcMU+KKxWbNLDqClgD4zVzt+oeC8e7BdTtn
IvA/Z3KgBCNFXSLEneZqlI9xsKIas0TU0m+cBYS7sxWoZEun9X61TG5RlVBuo9xwxhWLzPYVqNTy
RXwoeVeYPpghdhsous4rk4kVTr/904dPINggoSAjKwH/axbumre/DkWSxwbBVotrG1wFJ53jSuBW
jorvPJb+GvH4peJUmEPSUy2WCH3xgfjfgYIKDo4eIunmjpABXD7THtQhQHzDUzgFM4qYeIYPahTE
TT9yBDTbZewJtl5YtreEA3TCKGlYHCy6nS5yY/MvxpvsF0z5bEFiI2bCIW/wSD45XA7humOC1C+4
tlKq1twSJoIhZiGgoVBL29/CDusrIff1FuM7OES6jlBqzSlyUPSnlMgcDTz9a6jzoXJkHBIU5pUE
ooMKE8JFLAFzaUtErZlUmxPuS0GFXROvysTarGpG2iukurRoN/frExPtePdzZFhadiWoJ2NDw0il
RENrxrsQU/ZQ8xWJsp45LdvgausIiZPjO6o7RpoP+vTvgpildDDzrKbnsQwHgg5RohgPJh3Tl8fN
jw1iiQeBx8VRqBLzGuP6Lt1yRC97x1gCd/TBnFvNl4puy9vyl8vNbrm7RmUmih+0i9w2QY6ccorK
gqgzxvWkDyp6pEKEzVmBhSOHwZc0K3Hxb9yv37gIF9FHuciK8fFwAe0kWtoEfivS0pSIDViEaE/o
DkdCovjiu3ISBcNSV9SYlhCaByRkWNYpqGxWuXXe8Rd3hg95pjBxRhDBJjWF5ppb0/PtNQUoyszO
7fdTMgE7yTSlFM02eZQgO5tTebosYQP0COlF8QSrDJ1mzO/S5a2p+i7IPChUYLNFp1vQbDAuzWIn
5cvXmCQq92IQBrZtDJRITJiJs0dcIDvDwsny8ZY2VE3lVPEnS+eUTWArOhYE0++qGz00SWwF2Ihi
s3/7ytcaTSW4CqgYztlZxX7ymdT4J9Ififv5ouf3pHYrg/E8448nChYwgWlrphtFwYjWlJkaJDUy
Zge2Qjr8Mo3zd9A5g+i2cRUfdFDk4Eyu1yIBiuWeCFxfAeXEFMg2y5KjPulY+fNRB448/6YSc5SC
Iaj/jYd5CjsZARkNsf97GIYR6v9lvvr/J6P9r/nq+l3My5updLs8Gt/Lu828yo2NJADggJXxMovv
Ec4uWINCcXVbh8nIHxkO7OX1Lw0XD4Dh+xvEIOKDeWvB9gItwUQFC968qPXkTzN8MuAPTARG8DVN
TdFyy4FLgsdmTvPEzLMFAnZuzTZAM9rRWhw0aB4uS5VUA0AXed8kBqjLbx321GFZ/OsZlDUh4lq9
6F+Qoc+X92nZMDNT+rDnXsmoS6ZI9TddrzlDzwB3VCwQ9BUJAwsor/0VrWGZJ56Mr8e046+JVRA2
f/4ZIC9Y9aEBe9R8y9Fb3WfzT/Qqr/5CX0qnmnu+hdBkUJeSudQnoDUqvbIXptVczfMlA8uGPc6D
2d1liHiOXhQHoTpXekYWkwSU9qA2ghyiQmYDapo/0B2UbxvyXyoTMCj7z7RMpwOiKUGx6/+HsDNb
Tlzbtu2/3OdLhOri4b6oRtR18UIYMCoQIBAgwdffNr1PnJ3Ly+GM2JE7V6bTYCHNOeYYvbdOBYBN
B0Iw2R5bflxygq6fjGo942DEtDpWeaBX7iW8R++l4uoB+GPOYMzckPaNpqZL6J80YPzZJd2rUoX1
OX0EpD9iJQnNjoE2F2gbLuSPcmLERx+Oe84U+0TT//UQ7mnkIluF7RiGI+OXGKcl7VhtZlKrQtyB
1Rgew2esojeRVB/DdSsNXrmnXjx7LA2b+PggO9apQM/yD7CJJG66hAHMDormGQQVWGBtylWqPzgY
XDBKWoeGauHm3zro0tdZr16hOeYMQx13uKw1MjmMHNUd7PxoI3scSJC89GlQkzpbuSoaGrivQ6zX
8lgfg9PaQIHglsCKp+HijRosXEsD8MsWHQq6yDmD8UCeY+57tKl6P8yw5T1Xd3rftyUH9h1DuZOb
4KHo5eiiLa9hXqptj3sJUPPDlYD9BCfFSQrs935jeCf2/ruL2OOBuZZBVjrOVFcnfoqUjQkzW2IG
ydEYyKH9oWFkyDxpqgWvJYMG4HBIw6g+a8BUgxrmCk7gS+f5acfsDxNERxdEQlaACo7IjuvuPC0m
uAn70jKZaqROYK3wmFeK2x4pSY3S53wEViS+WI9fATb6+wEf9Zv9twGzGtwPt3UVvXNHAV6U9zaz
ynReUGoZH6SEfpZuSWMsRZcXEsU2OgOxcAwfwAZe75vtnEYvoC+P6C7Sg9T26ZCGvBDjgQFXsvxo
+eqWF2uFEHDoJHhAK64qTdI6gv5FH/7ZY/y5kMYm4aQT6wCFnEKatYYTEbAd7DN806Ah/+U2xLSS
rpopCvl7G1+bxIXEx0U0MlUtmZRS6SvP4D5maSYGtYoVdnmJ6Bam/7E6vO8IaaCM1KA4dPU27uuq
c/uU6DQ/SNpDAPlwYVxjfpkdYfn71xVgk7RdkbKWo66l8fpyzzwpLYxj9HfQ3brIqXHUvVUHQBkp
I/PbY3C0A/B1CVDyNU3ktXrk/E2kB3k9IU1FmCuPLRb2oFo07fcKDhonB50t6DpHUTnHUU6QHLUM
5RSvtGc+EVzz4DXRFvBf7jP7E8s/Uy904yDJFeRGATA2Y1a69RTn95a+bI+TVOngSAXVDf4T7Y9Y
n68LPE4YfGIqKVTa+bDuWSXe02LaBHmo1ri4MQ0xXsLu5/FOgKyEt9V5ehRRuT6je8ByK+0TTsH1
66q/aK3rA0D1r/DeZsAb6AMLIJzsXioXsAs2HnMpTwUpmhYPgv7GFhzmitjN9nMNNEAc1XijsOVD
QqXPOzZxeX885GHJQebUV9YQW6gpMTOfexXRZEPMzYxfKp8rxApIyioRGjgGySVvv2cJNn1aA6xg
S06XqHBjJOfhZXUSHVFaoCnEm0+TNneNlcstWbRXJL1dHbQbEQMgzvMEgNlt8AYVChhU9QtpRNYI
lWm25b7wOGRSrkvt3X0upANMDO4h9kSw/q61kLq3D6VDAUozeH9fy5+6LZ7c3mZttp8eqm6iUjia
3pEdcz+12ursjbh/fVxZUcpxvNnB8qFenaQMgXgYyjUgTcIOmDV0JDRymQuJSBtkqDiZENIjIBmi
UyE6/EShtbpj/nhGFeTT4A3LjkJ1egwQnUwqbk6ElQJdOL3QHTMnJm3LhohmLj2jr/g5Z9TAJwUL
kVDyXjrjbWST2yfzzd+rCfknWAvAcUvRbVsxsG7/06Kfq638ecvK06x2G+Kcy5W9ZQR29EAv+S/v
2S/j5O4ifwAv9hcUj/ITHeDPl/7Gr37KhZbo5eXEj71ZXyyYnskbG0OxPwdieg0ViAveUVZogjm7
jI8uzY2V/vGkx+A9n9FfLsRPVdWf70YY3Hcf4+ycVP/v/8j/17KqG0kG59OM8/k4+zCY9pUD5F+e
tmxcsw+poKPGCYXt9W+vLGAD373NcHw0TbagosMB/Ocr34q8KIq0AElEIXewkU6TA0xJo3r6I0gP
bH5SJK3VlSbWLAqjPNRX2t9Y2uJz/u1NfLsP1IIw7No6UlRiscZLRoXRcuoWsOWgmWcBCx4t279R
A36CBvz5k3+7A6qTvJHPNS/6BLEVynRa0DYBA8W+HxYcYej8gKhBfbygA9n8DaCuKn/7ob995o9E
vsgnmc+8dvEglgxKcb+9gYCx7HN8rb0MLzGD2SI28jb8IGt0hc4JyHDTg4R1JAd4T6mMKGR2dtMu
BUMEPEW0wTTsUvchPiFcTweoVpEckcXAEBfdNg1hlnsdQbI8rlb5lv2bouXmJyFqOjKZ8Ag/O5St
x5lMeT3I6R6gsBmnmV/39ajcH8ePNQE3b7z2rjTPOiX+M9yzjyubo0W1vrcDqXccl8HZYrB0FHMG
KDQ1kyjaOXQk+Yc2FXDp5/PWHHgV46+uyhyQMwPsxxW16GvYjI9d3tTV06YIXPecNpkVworfTBnQ
PNx03owfEFx71uQ1vPsl0uh0fp6DVAhajYunhA+Qtq/lIieG6ZL3NTRiykrMRt9856unA2km1a8I
LK+gZnkh70xm4IgQtLz29xiGj2oD93kvNET6PmV3NSctupNznMaEvMDsReyR9kAUrIZUMY1r99Gv
Dx4kIWDUAsLsExfRL+IWU9GSjHgOt3s8DlKgOM91HtHRoSXsFXOOzUtwhC7d6EUmZi6Ub6zhFuaq
uGLAKA+rQ4UoTOxug5KErB5my1E6rqc4PsSYBHkBtmaGIvi2K4dBUxvRNWy+4E0aWU7CnwgrM0y4
iR5HLJ2/4oYeQ4PMtmK0YIXYAvuYvFoRMPkVX8smy1dw2M4dTnYpsIDbkgFHhypAtIoMn679Ikcf
D14R4hJSgso1V7LpFxqY76uIWisJHYAfvDJmNNsJgx+lXbB0YmD3+5L547qlaYapEg5swLv857ql
6Vap1qd7MTPNsHj46REjmxo1T0/KAvv68brEv7/ejxsG6ZD/+4LfFkrj9tZOZ7UqZvWo6HJt0iHG
f/fz2KXkrZZIWf13hLlS7iTMCYVASyR0La4Ls/v7G1F/wq9ZmmRZkgmQwra+oVaSorHul+uDFTts
LXup5oLlnNdHJNTgNCxn94nvYfoaXjlzjuugIDuOGdz+OuXXhcL6hk4Cpohb/WUn0bSfFlTLBPEh
6Qq5qda3BU2+54VRXi0+kgnYiA8lPk+tHv34l2AkSX1zzyLKDWS6T1sUxuclfUplXScUtKE8obBs
dm8KamGRfwdqtySKUelbM3uCz+RFQ/zhnKHkUT+2ghpH18uBYkEXeXQkLfgRtgBjxCeKI7N7S3wB
rHj13+QkBgJagUPFGJFyk0GQUryeuasOtKI4nQMl1x3p8KgC0AD8VunZN78leQ9K0sIDs/72VCha
A/jw17k2fu9PqXvZFrKnVv6l05qesTlaL/8xxzbIO8L6Dr0PBckUSpL09ADUQh7q2t06NqcVmYYA
afz77r2jqdYvdy0E5xwW2vfle8gmxxN4KX372Ta2dVtenWcGsjRgWQJY57A1FFT1N5dFnx4PFst7
6p30oCK3HoQID9lB+aDp8ZjlS+hutC7qxiv2FNoJZt87Hno6pVArANwcI/3WTu5d+yFA9bg7W2Ct
FYdb6fXx6qMrH+FkyrHS0ARcNVu+qbzVkuish5yuOBNnqO1fLlmUHLBxMzGLOFxAjHJ2OpxeSDeU
acqlJo8M/nXL1U9EYG0QtKl9UOfFNolbVMRIgFnE+SLhVkDPPBRJkqDXTFdToHS/VvwzIsQusxsD
rD6tEwtpnDVtgFl1bM52zENMsAU9G51LNpUIPI2QyvQ3E0R0E6W7UZwM8drI6lqoum79HL41do7n
7MZUGz4Ru0qJXfREXmuHMFNB/ubnGl3XtBY4GZ9wawJdtyY3ANogAmWXtoHcvzahWvo47satvtwn
qejGM3YFjZ8Dq3Qsg0A8dodtvjWRDeqU1akLEYj89B3ktRM6aPoXFXwv4NMF3f1XgVqh2Mr0RuIz
6I2axuNjgIKVc+ngqXvnklxGDz6ZTejrMWpavvymJXCD2Qca8KOlEw9QizHWScTpXBgg0UBZVUuQ
aDfvgYR4/H75T2ZjO1oQ1qA5KLg0pi98PoJulXSrnY01MiWYNPk89XQ4VCG/9a9FQNmH8maaPWl9
2AfmOcz6OZGD08TsNHi8AvYzzkuyu4KUBsCOVCJBMiUf1+rVtMfNLhEu29uMlYbBBVowAN4VE02g
Z+VS3xef0vZaB5nsNOzBmXslGiP1GGuHeDi4qwd/WzRl6adqy9ZU25AkSVOkL4DVHxV2+noapn59
w4OD3ZHT5dUd2AUqfbHCM/FoQDZEFw7lkM4Xpjm24fAKtkeB9PZGFkLRZCee3IE4dHMfPRoMON56
J3BmuMWxpmJL2pbbO7c63TSG7/s3HvDtmxbfZ86ufQrp+QGezm4eYEHmJlOsjxv6NtOSw1bBgX5+
GZKWikM2dR48BjRIyWVknmLjO1jnpAt7dlCQX8ZFRrn32fQVeuS71nD2aqvYg4fNp7HkvIlBkHCO
ibbWNW9z8WAP33bKOu8m27z3+z70nxi171W7oEyrtmWqqmV8K6DlTCpfN0lGcNxTRqzRNos3q8hU
nyTjlscIcETtALWDEmnAgbmhd5R9wP9o6F99vFMPXkePuEPaJPrywpiClsHZ15ctqB16ICR/Lxb8
SN9tdE4mACiBc0ou9oQrem/ZqTUPqn3TUQFlbZmFdVg30g+m32wRQW5gvcN+MDd2Z7JQwbli71cw
UbFZH4Pi4zaXlq+dGLTgVhmRZLeyUZ7nWAHzsd5Lt8nFweTglVHd1Ri0IbNrau8ZauOi/8ZFlO0J
Fo1JFSxEsGhJdfh5D9V2tZURVdhDtGQDhgjxmXTViAtj/eXoQoHzrwOTJeLtLJOKRLVs+1sNcJUf
xabSrISI8oeLm/RDxLPYzhrdg5NifixIAiF+A0hm44zxmlkepQrCNZ+nG+X926F1Y7ipK8aV24Dg
grMTiiyYdjDtbdftIAjWgdMej9tQ0y9Oj99PB8GALwzIvWgnpBiMhyd33G5P22EY+lFsOXEcu1qw
6obdz8/uMAzb7cF20G6HXf7+6a/68eTluK5PenrL/RyH/ipxQToTflC1Z7PUic0551shdPRmyK0I
gYLvT99ONFPIU+GH622n08F2e3HIVyH8R/eYdaDpIAMAlZzH2BDREch2d5I6s2fYn1Xt/oc7Oexz
d8+H7vzl7v93/fnPT+Bb/flM6ty2Nkoyu/pIY+Vl7UuHI0w5MkOwgXVfQgnUf3n38eH3F1bNn5om
fz5238qs8+2yuR4NjcduRBna7IimOS/VnVZ75MNNbEJgtfVzeU79Euk8gtjuk7uXNLI+p8pr7REG
S+BwEai7IwqevYCjA61i7FHiIc6HNPTAMk0K4CbmAgu/7OT7G1N19FMHg35yX225rUXD8awKADCn
Im86fKEOYaRqgFsPbTO65u0XclZEPnLIn1B4wDJWd9mbhh8h6CySsit9yJ3HKFtj5q19W3brz3Rn
zYvMpwUBoAGozPKyvk01vifdoGmxsubJy03p0yduoMzeiw1UngWAg/LtMW2ysIc1NPLxFl8aQWSV
SEdDFkBaEdsWYYAXTBVPzLw9JhUMHwxUGsKzesTShLHSGljYWOwxvzX2STvNCAQo5jIgLPiyb5/2
vcKIAtcDqN6lwW8pVpCPvXDIqMSsKsuLR1DH7PlBe/b5QFeABG6bMSo3omQir8Rs0FhoSCE3D0eb
bqaPHVacHYZ21pDrUlmqL5fjY6nj3NeWOpqfkl29nNdLEsynSCCLSGdHOAavvVDZsfliJhW1RTq/
EiJ8nKuz8/xIjsg02+c0uO9LaopkqK/PH2SRD/C7dS6sE+0SnEDZp2TAsLgwI87VaR+61w7YuCP2
m1fAmfnIiaLbqr3bHH0eseERcczI9DCErS/4KOkrW+6tT8YYvNQP0Tw4WLjWEL7Mr1CoD7e3S1IM
huKbl4/oGNm0GwwCq09TGo/GAr0QXC1AlhMJJF7iGgoRrmfhxmssv3579oqmNEbzXobJ8TXWh9nA
3pdLbvLn2X08hpsZmqr3zUunrSWN4t6N1PYJvjuq1gCbZYUm1r+gwX2hCNowFlTBlRi9+/KFJP5W
BHc0AIJ3QjZTxFDhnXicCthdFGRWt+UTaCw5xGrbljuvMq4v7evwSXE9Jd0cNoOySFZc4gGQrOlx
8PtzTUDDv9Z0Q7ctyyDl02Bp/6IQ/lGh8GfnvMhvxeyKEmeZTtm0YdbIO2YCHjMAjukTZj0oeTRw
Jgf+RvPvS9xKTF/lwX2V4Ia3hgXDIvac7nsJuWacBzL/X7DY4+EvoNZJeBrvJL2cYUQhDnOZJ4mQ
QkRyDCnDzD36DbxRmXOjUJl9uakHpx57LtI/tN4tF9evB4poKKScUnCHLoqXno8b+fmVqFfiwUKa
0iXxDy+kTranDISduvDfmLwwdSOterRbBMiLkT+a8yFDiaicEQSf/2WB/vE0+sfl1L5tkXclLer8
esW+gFCe08AYhNZxDOqMnv7rYNUkw7/39vSBf4VJ51TuqBAY7+1stons9XFYLJQJZSmEgYgfiLQg
wACvXVYELBE26qodsOhWnDM7ojveCn6/GZQvTPm32opKlT+XdaIFla+f7o+bIXvrxvMoZafZfZlT
KdUeizUlU1aJ4zQ/BGN0pEiLxpPie1engoKsNuQQCLSuJLN4/+pxGmXhr/wSzZnqcW5Mme8+gvqB
bwNJH/BvFNUsANXAvrsbcnu7GeByjrAQs3fUYMCHkWleDyJUe35ndr4zAx0RZIEqs450UqUdzAdz
kiHsRcMM6wBQrn56j0/VU+asLVsBx+Z51YdwrA33tnE0RljI4I/u1wod0uc/D+oGbA9MwoxVtHkJ
OsMtYQkGF/HgVISwj4PvoB5gdKQA7kkQG1jbk1Cp4uThbgzhliO3Z0Ti+KvH2TClWHQlhm6EB3Zz
ePklQ006bfvGlfacZiSWq/i0t0GQOwn2rNRrvk5pr53y4JSGjVzGxFX6THoI55zd7+JIJeHGYyB7
nbIwKxzZwNehEbKcOwOnvioyj06r40Rl5eMUJBDIhiPmKacJR/oTsPBZ63DtMkg36Obf+yhx14mM
ZQfqsj6n08eORbyDxAD1Kz5jJqdM4vUPZn0W9amNAtHqcRaMr3ttwz97xJfOnXC7/mVBW01MGgEt
z+g1NuH709qZ7AV5dAQAu2aKWbqp029YflHMnbEx/X6b/hQeZIDaN+lC6ZZFDuY/m3DJI5ULUzuT
gGmi92DI5vTWstNGVh6TRpb0OLaHuMDiCMxN058QOLnfV39rzP27FjYM4qpl2zQ0W5ftb4056/mu
5NdFg/Pc6w16BMA9iH1xm05IpPCwu8LOOpEWxO9E9rBmGPiXS/DDHOkfr/59dJG0Ws/SVM+zDiVz
5kybLX0arySMaBpC2bx1yGSjEHJWGBedWeweUN1t7wRmfia0gnTv97fztap9Xzf+vBjfzmSSVlaS
fedizM0JjR1CJes+5hZv0D6CtNi18l7mOiv32Vfn4kwfjyIatJ1sPm+JkEs6zSQRomj//V1ZP14k
1jPD1m1TkUyx9f2xml2so3Z5qVykOd4wivm15K/FMeXRQ0zjDHpa3FumJ3fdI4PzsmZRIqhuPD4v
nk49hGgZdClOVpoTfgqwC0F/xA8Oh4SJwQkqHT93Ig81UU93vANDsiJ6bItZwsFgtPlE2IrY1i8d
9YBzlmWKAexe+ctRWBUl97+u+n9/vu8t2VTdHGUj4+erR3MygPo2w2ugY1vuh9SbcrocD8FNhBqD
lgWPOzsiDohZhEINRSJyrb88l7p47n57P98OJ8dUvt2NREaRPfNQr/RljyycKyGqEFIHMjaYJHGn
4hjIUtd+lv7JVYaf75DlvvvRipledOoWzP3NQpymfJchOhJ2zcPxSBzbgAPWBP6I+xc+tPK3q/jt
Qb48FUlNbfEozV8uHWNaLk7FMZbcw9YH9qmFWIoJu+O0aK8OaLJ/v0u1H1pEhvLHp/jtUW6aV5o/
S67a++bPl71gGpxCiyP0J1E2Gge7q0u29eTz5ALxGZ6dbr+fOugmJeeDWqB0+m4UcWaV+nLp/O24
afxw6PvHe/v2XLdSRaluGXx13ljj9Z6D7dqKr5z127yrB4Y19U5yqL/F7+O9U3+tuSdcD1gWnE9O
MCf3uZ2KAMn2eBd2+1aHDiKSSAY9MQ0bGkbz6uE0aEPJdmNZwv5yIAxoi0w0Gs1/v8o/7xl/XGVx
F/yxFqiZYWXplaus9JbUtLaT9cnVHEDH5qNuE2oIM81fJEMuqOrO2NIRmhIBhsr3L/eb8cMg5R/X
VGwsf7wT7Xg1TmRc89S6FwdgJsvKEys48O4pnef2wAxoNoD7W6teQC/kbnscHIfm+PO5aJzP3SYY
Ll4ePjL14cWbDpiPA0/F5x6NTzQ6JHcCCm0vDU206qS357397xdS/omnzvtXdRFxQMNT/3Ylj+93
I7XEPQFIYmLCi+ScuF/j8SJ+3AeRyKUd8/gTkYq4gsRyd3lukwzhPMZT5ZOSsSuSjtfV3CZwNW8z
FrwwKpzMn4FX+z1MePR5ktjsfxoP9GzasCl9iXjPPsKIdNMhks24gy8gE2P1QLz1JhF04XRdxYmj
Se3sb7VLRGM0ik5e7CdD0icat07IYlzpcf9D7mGjI9IRJT4rCsr7CUONk+Ouas8YMD/ri+Mva8+a
GzI6MIfHtTIgbTocvRB9cmXvVEuLEZNGdi3+OfVF4h04deBK+f0yKz+vCv+9yt/uklJKlOPmyKp0
DwjQtWJQnlPRVJPHHAy9xsdoyXp4DmuCg3P3Ly/+82P/3xcXf//HLdqUalMkKS9+xfGRja9OFg2g
ko2H7/HwCPxrxevf3NkhGXAK3Iss69/fgP3zmvzfNyCEK3+8AfNZbB438Yx00EU7lzfr8toOYI3z
tNIwNDvTakbuLpVOyz3mIdFAIoIYuQzzEtbNuxpR/JfOuOjs2PmKt9tdIA51ibuhedoZPoLzV4Dp
y3sM48l5lK+FvRJ5E4meJLWEpWsP+YQvVsB4/uzS6SPDu7MsyKmWSEQGyCd/Ta9HRTgpemxM2C5G
eDp/vwraD0dzjuUSvThdtox/jVxbZqLmG7Qa3AMdMlS6tKiCLeqAM9Ab3JRYQ2AoSB7oLnh/+YTd
oi1icOl8IikM7uuT6pxokPQvw1hjyoKhgEVC2BrsITnHyqIYleGIwuT3ty0rYlf4XgeQz0WJLpEJ
adjfbp/k3mTpLdGJg/RFDviWXBHysmn3orMgt5nzSgcylT94+YwYGIj0Ts6a7Jnh0xu06PG+Ow69
4+FlN1z1+3ER+/2V4e0sIgwkSoZmMR1r+/YzahxWimcnIVfKBf8HT+KVeAaBvrhVPPZIurJkyttS
J6vcOVEGXjMgJR6G4hgDpfuQnH1rv2coRBb4JB8d+JVMWMNhGzg7+F/6LgXepAgPD4dJKDlwz9Xv
1+nHwuPPy/TtJn8+5ZfZOrGQltSRzAqCHvHNAQYkUYFK7WHjokZzZ5Q/oyPhhX95yL8iVn/7lL5V
x6+n9D6hjuMZAzrtkFd/21OyZw4lMl75KVKdaFoGm/kW0Qgt+E3balegl4dEQ6MMs3uLFfxoNLX9
mHxbMr3diPOlxakQ1d7LkSwnwos6iS4b75D6k8No9Pvl+3Ef+u/lM79nv7zl2qwzUd2/iZBlRF+P
eh08ahQn2+008dkr74RQtMM8ULcXVySJ2x/DLr1Peosre8RkcHli63I0iqjGjxnq8zPQuk4H+v4v
j8SPJxFdksiNMw2dRtu3ynjzvtyNUrqdZmx76HkQ2MT2VB5k/YSEIuZoTF5HepTEeoDCCGYHLqoZ
caZ+5rPEATiaQ/sJuPQQ28n0PMYp3i8o04xhHt4JB3e5bnxY0BH5TiySZ5rOFSzW/5zTwcXcYcJK
wZmcC2NkejqUNBPhhn+GXcY8KdYWGI+B3DzaZILi00Ly8AIuRf7JX9Z1U9zS3+85XdZUVeYayLL0
7ZZvJerDyhv6S62BBvuDrmlo7t80GI+s8uiW5q8PpE0IxDG4citCpiY/oUZoy6Cchz13sKO+fSSs
dQHfSvKvvaxxkQIz2le35ymmuQU9NY9VoQvz0k9Fb9ZeZ7ljh++P19SKUGnJzENPLv00HU0x0Xmv
qS7ig+gTOfWAkNKckltzZexzcDaYXFOMZS5qq0+yUsse6qbf72NZNX4qsymlZMvC4sJBVfpWUtnq
q5YvqXKZ1TG9bE/pAxsBmADQDEQsojIYKgLqjxskUInNQbgtPHQ4AJMQURuG7TvR7LgewmcXLjmC
ZZScIjnIojV7W+DycA1gmNoYVAvub4P0p3LwgtMubFrHUerRj1qAfkUS05a7726+quklceSdXwVz
n89C36E2R6lt6eJX/oekmF/rA39wuXf5bfNitIN5pD6oO8ax6q4+8F/qTt8xelV3Sbm/KKM7Ib50
zEFd19B3SFVAFmJjsDSjyvSetzaA7yL16Dm/lzZ8ig/aySJ+4QUBYcrvsg9T/Cm/0JwkQij7IK7h
+EHDIftoib8hHENwwk9zvpixEymRE37XLO0J3xO1LSrw9/K95MX4OoEK5/9sHNPiVXA6g+1vIIoj
TXvvnktENcnHZs08KWHsfsE35GXQfOcXEkNKRs8KZPiEpJqU0f2ohu8KXFz6Sqb5Tz7NzXYMnNbl
UmTflMsq1tBywFzAvwXPJ/XjVTeDl/SCO3Brw5IEwIAPFsP0I6piHMLRCSITSV24Xvl4/RtZMk2o
CRxbSEwtCL9ERJ8BxoHOFB8nUUGlxj4S5CMTY+YNc3uNS8z0axgWfGFU4ZViaCiYEaGv4L8DGzHE
idgu4Ink2MbeIbm9W4N/VPiCi1EweVDw1V0nmnCPgsyBj7a9gBFKxilRJsdxBujTDN54HAmbhcuE
KsPDLDVs2uCDY3VxIt0ClCa36HFOnxjU5jm49s3AinNQFhJcBEwT0XFsxM/uE6iPDNpOWBlFWVsh
BPWBeGDChRdDfyW+TJDeL67UWYB6RvSJ++d2jbNN8rAvhoLmf4kb/NvFsDUA9MO7ExACo1ePbMbp
MvphuuYrHXfpdVthPzVXglkFrIOxABN1LLwqez5MEK6OxZABhT9+jZubs8EdgwtMOHt4wnSJ6JP5
xQvLhYKCHS9jAOwlbK0AoYHMe4LfSTutsInPjPBBH0Bik7DmXfjMBFoP3NUEcjiv+uxhCvNz/ibH
byesl8chJLn4hkm5NUwmFZ/8adoKb2KJxtGOupIgdAFUoGKlWn1iu0zXyeAOrr4iescUAK1QWfB+
weuUWGyTvojU5OM9jzIK1XrRghJU4YJOe5jTsVUkYwWqiD3cjFtTfHNgrzCrdB/cR8JYi/Ojbwo3
dZRhTJXCvLtZb3qkih5S4gzAJBIXJLIKsvHj4/pFiK+BVWR93D49/AjBg481AbcArIs8giNm9pQb
vQTjwjGLIQYjrXU2of75zKD0cUMPQGxtBbajWhTg83hOsAnsmYn2s8DwZbi62LaGvG2IKC3gVTKO
eAxAIV4LvJcg6vivOycibriqn0GgNSngNUAqYq+rIyBLgpaEqRbeU0AiYmiFIsWKdQ2veop712qf
Ztj/O8CsSUIr28LKn+Ouh8uKGQJCFnBI/tbVCG07e1qcgQ44Im426BSIG+EMOkecemsR5gf/wATb
AMCaISETKB6PW3jughkgtIL3hk5Z8ROQIiQORA3guQboC2nmAl+DCefeFV5ajbxdmc5ToILjJumW
oTneHxbw4NihlIhxql17p8/WGOm6zBVXQopgGt/Y/MX3d43RJmQGD/Y6RdlP5imZbibErQSLzIPG
ZwbuQoAl7iDkjFEdn7unD/hcgdUzuXrkZeAsIenPJ4WLK8oIkJ/nGLdwmxOFBeunxBac9FH1knxi
b7PxnfwTGYZFTUyG2LNoNcKaakK2T/iSFdTSJrwM8LeSK4aL8ONNLkUNDcNE020HjxBeExEourhu
EMiRDBKjYZMsBe85uoyfbfFYl/zcD4iiVy/3yCjlxk+A2578cogUF9vkjQCt44j/DgjDotNrM0XS
oA3wSWLcTGLoYzOUtO3LXCH45UaIyIOlQ48KhD3t2wCSowdmKhJhHA1pDyARIqhxIX8CRQwC5GjT
PrWffSFcY+8EhAkXwiNuyoxsOnI8GlsdmNxtenUkvw7vAM2LiUhKIYoXeT0Py3FMzANzbKI2RBpU
PjQOF+4j5WDFQA9I0GBDIoBo+pV68V72vvat05xtFvrMEmGDzKAWSeqFiCH2TJHUoyEDBmQ3zpOQ
6djo60vr2qsp9yxGt1GDErz2qmP0FX3yteX9D0jkOs/F90LgPyKcdJyM+Y+KP0P21dr9739f57xs
Pk2HCg8/Qiso+lPpUM1RiNEg+Cj4m+rj2eUQlzHWTKfqzhy0BtmYcmwn2yiprgwQ19xVg+dSH+Ri
Q+jiJ1AHyfwRF4yD6cTJwsy7maGOvRHANT1xk5hTnuf3CrJZ7cpDlLCIGgBj7fWhuRfreevrV5Je
x1qfWG+7e9qqw+PW7ppdZo9mV51aaoiEfAYzbkHMXR+dWjYBV/m5EXyBFYZmkIMXT3AOJYIQ4QCx
0jIsA5MGPaFXzuz2fSagSSf6PXA1+kWbb9Fqoy/pwTWDCYOvkScBcEKM/Jp7/IEs6MQdTjYiIw20
c2zTbFrMoLX+1a99uXMi5wBmnZf2iBTAJ89dGF9hyhAQ0taIoAMhSF9lEz7Z8rWwcq9AMcgVp1qF
+E4VeMeNaKP2IJotEHFOmK3IiCkJWoKtPcghcZhDkwgEZvbxhjOF7EnQN7DcRzUgGMDE/Rol9h3o
1YOFUw+ujFSTiGfLzwBvcHro4RQlak7EUhZ8X5Xn8QRk991W0G9nwpbfUXjiyTrhcdDhqeqR3SmD
Z1vevSEUYqaPap62VqQGLdrDPLG822yi4rF7tsX3e2L3IEzr1jYFZqT95BsXob1sBZeOYIBcZkcw
Borf0MahqH8IRvYCpkScwf0rFUCKD7LqEt6ieAO3gc7zCfs/aCAJQRAZElHuM1fH9y9zIYTFXufN
NAMql74FtocEWxKl4fWQofiGK6PylrK4Cc4sHCLWCZlS5wTUMI8Fk4AgFvE6LH/8P79SdfA9IMY4
N/fNroOuCYpBFVmkLSouYCjQPyy87jHOBGsaB6vC4nPjw1o+vaN/4dxSBLg9gG3Av4juaOMQxQGS
NQj1unUFdibrAKoMr5ztJMxzfSYm+L8VmATYTvkCAQoXS+SRxY4ljQ9Y88UyKD4EFbQjmmJAexmV
mfhQNTKTWjAL3p8YK6E+nVd3Nnq6qAS6CFARFnPx0m2s01xBHIIkD2K8AR5R+WSRuRYrH3VbyJma
5bZytvT4OZkqKPrYoB7he5EP7P5jdonJtCL84QyV7kF1ZAKEhDCFI/ntCqVHHlyBmZ8uTjcBjaYN
dMK32bvg0/FZkoKWcb0Eg/UGg1SDsl9BQru7NQEA5I13XkO+hsyJN8GCxKmrrKkbTKkLvcPoDnS7
3TkxduBczJ7YuToKLhKD6FHy2LlTT6MMQn0zTgD3SD2RY5MTLKHFN/biy/hK/FO6Oo2rvoXAyvLM
pb1URKTdV9odyv16Xs9ljjuch2582sR9gHgGQU5TCxn84SIiyRDxyksEMxyPghEYDyqNS+eyRejB
Sof5Fggkz9foErb65J94lcC/hdlcsJVMdPqIioac2rhNqQn6G9I1E3Y2wwV7AYRSEHcg2kStvgGn
k/sjIm0TLpVBWBwA0sWF6Yw2VmF2EhsQ6FQGdnAGdi0g2NQm4ZGfN5+IA997mYwr8S5ZiIMnILOv
wxKHIGoqtA4TU2CfRBTn18GJU5GAQH1lKQmI1IVEz//ZjI5zbLviC1GaHufPHd6L+enAkn45KCOR
+qkOzInOAjbi60T4mvjT506fKKPTQeKL8Y+bTXAlG2OH7eERd2S+iDh50DJQOcvle1AU/FbpnZdK
T+FvzK7B9KYZ3lenNFDG7yF9uRNr0Vgeqnt5eFo0dzrxtMoAtS1kOrd7s/z6vUoj/9NeiX7+qJi1
ckpCMxSs5By3MycqUOcNKNA8pnYHVsmfuJjIiB6Q4LSfgmSgr8CsxzI8mmx4G+cIr6/DM3kW8qFh
kWfl6upDOl82Rwybd4IMfZZ3wQOQ+ddalqQ3ofk+fdgTY23ADa0OJMDtuDknxBxyyxzHVY+0z68k
t68tVeRfwVX1zUkLvOibAv8VqjjGYbchmxzgC2zB8aY1mYfQdrClQHsTxwUBQFFCrMgcKi/0AArq
JDmCDAWOSm4LSOW9BxGNADpzqbCa30EjYr1Nob6VsD9unzSBtpmwdyns0wTlDVqRzY8OC34Lvah7
o9RW28VQiZX/z9OZNSmqdGv4FxEhIAK3gAMOIE6oN4SWA6LIJAr8+u/J3idO7N7d1V2WA2SuXMM7
BAIPgvEgf298NGko40yKOWNKbYcIkG+iNyIt37wgKSKKXiJLz9YIqCFv0k4Q/1ng48ZxyRtHpnYA
mghv0qkBTAXgHREWHhgHIMfaRnVkXNOISRCfNMoIrK2I9mdC4JDkxMMo/fizcQyfNQdwXdvfWfnv
liJ+NJjVlA7ZhmCE7UDlZui5KbPk2FIioYLtPkCB0aOU0PBET+6KROlBcvEyep4NcIA0DebRok9i
kGyfobqU1wM+9R0hyXp0hzWHqARqKxmnv+mqSCQrE2kjlHeg6qLZIIGQ+2dINBKouHjR+MaCk/eE
V+RIQeBM4/lwCnCwgvPes8FFIzbJ6JCi6zRnupAQHFS/j9tsfEVszaVqZQgslO5z3KOjJQ46SMQ0
tHvgPPqfuYIkrOwqZOTcFaEMJUrCR5AGd4/JHL3FdgH7EmKm0Fjq/jhEOLGrhRpicbds9vW0RD4x
oask5N9UF+vYEfN53rHQJRCtCXFLFewHTQp4QPNufW6RusjXgN79O0IkH1FXUWRnMzj1Ju7DGv4+
72U3l/+5zNU7/e+f8iCKh18M5dSarA4WOjimTbKU8CFGp24lvAyLUzOH9oCF+4LqivyjR8LJB8Wn
TPwg5CxKYKT73AcBX/wvIr6oCIorOpvUC6QCkEHx+iPSZ1NxYHMIHl9YJmfXbkYZNbxP+wiac1Ey
nAHQ4HhTrldcSG3yzDi1m3M+y2ctMF18k/D1eoX4pqz0lXK4i0dDwxQuRvetAroi2hhu76B6yhIv
I0CtHVL08lhxER2pkarAKmcJ/srB0xZx1ZZ/ke1TugTOj2wTUphIhoOkFQoafkw6UM2lQGGBxZNu
eNBpx3zQtogmiqv17N7ydxjMVQ9nI9TD4Vhs4Hb0D/1DzvBje9+2H0db8c371ug73xCV27FxGIjv
DnBA4g8VYhFDvMHhc/4C8jp8zwDgmjNYZuyijnydXpszgM1B33n0+UYXwjNpQgri7ffMlxHWBfT+
z48jCGfa01tx/J6bM2g18YcJCO057EKcPcknGxsvuC7ky8fx//6Qw0JzHkdEVR5HfhxcCNaFYKir
Lc/HYRXyT3Koij+ewfNYX99rvsU0gUf/e9i/n0zFc+ALhVv9lpeAb9bNaES81xq50I+A21HMpbgr
/m7xxgjUvcaB+GYBNXN9/8Db5Emm8UWnn2WDczElOktCdUgaKCfVSStUFlGHfwx7U4mw+54PSL8T
pL3euJpGLpOQ6Ru57Zc7wPwVzC+Vg+ZQEYnn4thVabt+GEHcJ0LZjyUFEwILHL735We/yA0XQtSU
5YH4u/NCgfC+eo++ZwndijvlrdD4QUZsjrysW887C0UdBQp1jtytSjekHdNEpXdRBPKMOcUKoPsl
ZsFpQ6QLFUuoRWL7QM4HtREQANfKK1YNwflYYZDV4QJZX3O8HtvdDxjWi5eDbSRq35l6TgNehU6D
d0fWVSV9UEUI2ZJyLOGSoY28VqfoJKPh2e1+1Ac9Iork3WFIP0nE1dkzkPGpik9vPAM63CmkkSpE
QTFNk7fU/FwokJ8TY6Yjpd/+qfhnqUfGEtiZ9TdxKHuD+e/Qw84sPssrdQV5Jg/fmMsfEOyB8Pc5
6zorFFg9i5O/m4hkQ/9aKcsNCiHjaifOieJaDWzc3IWcUnNOsas6DwSjD561nYwQBPTqXUMIEyuv
C1lP4g8ztfRV783Gp4+Bdrj+92Wx5DQxs+lvm/tpoIe/hX7O/dIvjmUyKvGs5Qu/OrYYpVXHLCj9
KAMJ2tvSp5hKIewFKYTEte3h0lgf37VVH5+zdhHvzRn/nUtfCks/C7CqvgM7w8vwgjbQ6995o2FU
2/3FWI0WK9U5c6NhZgUFrfmNKnoRG/FE3zXPG5jYODZrc4aP21qdm7PBTuUGD3ad+zrUHgbW6zRA
aOrBTkm3zJFgC9JOe82lNRIrmxdunt+NsLIWrtffpTl78uzoHeGJ3RBcP1RV7IrRWZwQKMZhAy7M
SzMv37TDs3BgzSormjbudyPTbSM9Lkiia/xEhQ0mJSa/lxvjli+zVY+vRXKQ413JA+Ov3UdYETvL
6Ibz6H3ErIE5D/+WY4PNH7/dw3DEj5d9G5SxeGQJ9QP7aB3w7wktKPG3fJMc1HkfM012F/oxxbQO
Ghe/S2JBiruqOkqW2ekNYp8DQNjAspVM9lvqyRjW4+aCQxq9myN96W214BF+x4IWUse6h1MMDU6F
WmSwxOYELymkwD1BtxbHBxqhiOVjVgVvBQumtTyGY4v6QD0eLO801+DC2MLnNl7DxXWf+PRKKzn4
zVv346njH6/bqwFnevXo4fb2hSvRZ6Zhin98MXqiVIdYJb3p2m1u9w2cyMeSlnJQM8i7H3Lvufzs
DKzK9Hb4Oj2/1itldGLFu2SXgPhcM9WEyryXjhAlBuvkNli3+4gULgGtbOnwGmhn0FA+qRquIVN0
tPBTF2Z9egkaT1slZ9X7vTlt8EPyNM4143Lf6mJyf9/+20lEBPS8VxwoedjiJBKWoZpyKA4OPdj4
6KkdyjMyV+V58MN7rwkRK2vYbhXhnBT3SWwn3HMkiKhfbOUQ3NMAj8D2EM15odT6hs8t25cTLLWe
XMsyfJ1xfZr3hQvLSjzsPZMD/FSY1cvTB25W7xl0W94lb+Q9qftO3DlxZZcAZKh/YchABoFXbBA1
HDK+sOditohdz1X5QVD7SVYZ8cmVZRy+ZuoiwXcULQ4TvkLtKH8hsfWfcZjwV8TZMLLVlQhRGH5x
sI+TsENSPMGhqWDiagrHy+VjiRpSxFVPYfWsB2ummfg1BhqujeL/SLF7vsF0ATQkXjevGTAmuLGE
QnD/LwiCvz/MOKZhf62jY/95Wd8dIA74gbd41rryohnn03KFJqYvbck/Jr8ljNp97H1RjcFG1YeM
DHkAAzgoyAO8q/Jdvf8gIfnevXZ8MC3QYNQIi5gO/xys//YCkpfCG8M5EK177ODIW5HMoud7X5Oc
CLuZsbgK6J3bNigLHbMk8UKYeqw/0+dc4woYaxZdjLLG6wZhZ/E6oc49S2ldiRP1N5XWwmd7wABN
GHNTJp/wDkYuROwMCnkijfBBFu4bKKmFCKePhSop/hBoDDHYBI3ns0yEk4MadrONBpQ08TkKcJIE
qvncIYiqONDCKE1Fk5MyXbSSWbWYsAm9D3WB0hg7hOEv1qXaitnMpIeoO1kAsBQ+EhK2uWv6PXtA
87hBHBMjipWxIIM49r0KkwRpku/7i/7CAPXWX8jr/gLUWoUKIr1FzGb0Zb4tr4hMCtYVNdtr/ppD
9Niju+WZf3SxCafd/Ln6+kyqJdmWw/rahGKZn0smLqHkPcfpx39Fzve3e3f0bEd9dV0nf7qy1Ytx
jN1mPurMTYXsO9oWTpqeY2VYwQ5CRvhxSRUoMPd4wrdzZfjtT9IfBIx9iiVEOR6ggWgGLfJG2OJG
YxSqv/Crj8Dret8ggh1PraUtNW1hmlas2DiOCSW+n9X+yNBoUS9+uHisGk4gXJvS/RuIbrE1cBeX
V3U+l4ikqJ3eJ3I+7FB6YJSFXZ00eT8OyXvfaK7IL5HZY+aTTe7cKlr9rCV5BiEDevgT0vH2fSo4
0FPBUf/Gdp1bFbLgaM5DWP8wChFOM9h6AOl7IVCFfNhJC7DKHEOK4LZCzVAt8mMD4A4pChx9Iq9N
44nQgS8dUivww17wyuBWrF8VwsaYl1gDT1n0guYv6gvCoLbG436FwoEB8aEHjPaDEKmxQDBbdqjZ
xy2jBEq12nlcCZqJ82lX/Z9dSKvs49dMruoFCbmkb573Sf0dEv26t2smm5800TAz+g41PNbQQMXI
t50X0e7+Gyb9iWQEKR8HoZpo9wPG8RxnjOTMQH5tVM0v2s3gN2wbO6GZj8XC0/7IK2NgD3Bq/vof
dE0R2cAWka4r9LqMudXrrAfF/s3YFMQbejfHGM8Mw5WxeHSfp1w/fyUxejdxDIvs9PyphszI8HvA
cQM3yycwC6/qpvAs9WJa0cpWx1I8fv0plETP3UCedR+PLEnrL4o+5ribfwqKHRYtiIANH9JKpXOt
+vJjU3w3RN0IlqQyar4jNZ/qj1F1d5GXvDO3kM/IZ6bt+ImzWLPj9zza/LDOZN5NSVRsv9GGT8rb
UOgBY7+mLw1y1XL6HDi/xzQzhy+cd/CbqJwcgvEPBihMoC/ErtSSYPKgh1FC/7ZbqEP4XsmnuPbi
vt9H7fA9EW+TdiDyY6jeAy7gqjebqO8RSthfaYaxyaj7jmByVFdtsHg2iw8K733nEx3yYviQ9yme
P7QhJPuHLaqKlcGdOcN3wq03mf424+qg4a67fjN1yty6P5F/i486AwsVFVOka3Swe2iR5k4VjQp9
bDKaAo8IHrqyctPuEG8DMnEq385d9ytCk2oBQIHS1ryc9k/jobsXNow79fZ+ThR08/66U3LfR/dh
1HilMrlvSIlLffToLT93K6v86JLtmsIRAx1ktee00C6P0xMa6hF5QtVPRglbHo/C+DuhDKFxtHrS
918OFumZkfzlfjK/aJODmuytI2SdC9C6I4hSirkiTkCEShl8cvi3UADRqoLLWtsKqTtkt9PdcGFP
ZH/w9Z726wPN3ob+5ONjgdyePn78SfRZb71kjlA2H7NEaniIXsWUHf0iEkDWhAc/1jo79tjCBjMi
3vZfD+0ikDvVYXBh/VFeLSr3/rbla96zZXRST4N0pL7wnnzVq1c37Jh+PdxUGv9kQPXcIlRSPolz
yRhcAxxF8irApQikxyxx04VaeU3Q0Ww1V4bkfmk5Iasi/LK/yjjHQIsL/rAeuEajOuinOvM2jDD7
NDK8aM5VeC7e+CMafn/+3da+THJMknr5oPR3K29YflHjkxrMe5sPFAg4kNAeITiaNo/4IWsMU6qy
dHQ+4QnO9WOyI8sL6VhtuqCcPi4lvXNyuYqAJ7QF8EZAmhWfSc6Cvj1gfvO1cbCOVLsguKe294O+
p9pEcnx40GzIFKtMnQENVdPCjbo10WuyiL8c2/z+uv2WiEhk+/6a516amM5y05OQTfQ6g6NtD4QV
KjLCyv0KNY1Y/UGhDG84JPJoHVv9JUq2pSBuxxZTo3F9iEOcBJcfhyN1ucLce4WeHfS4rM/RU23d
HuijT0i7QhYNDWMJJ/g7MzYGJnYks7wrxVWPvCVe97mtrvfgFXYMNsS5r08rV9mbgbJ/7eB5YmOK
2+uO7v6swT3tvsxP/zKwvt/6hv+9dTdl3zB7XGvBnRvCpTCtcQncS+biWRxr5Iqb7GqugM++1/iF
IogK+7/EP7AEdQkg5Na1FjxoWWTUCBvOEYBB5ktOIZtaumGbhp2arpZCdhS/IHErsaP/nBYmMhKd
KrRhcayRx3O/+EGucIhIGhqsf+WN2/ETuhsWPwPSjPv/Lew3ab2tKJZe2An6loAtC1tjSPRATAfe
na2yKyjNOvtl2hUER8WRC4iTdkGyBgWNB+MsObDw7wWLjy5qbWefIaTDLnXKasSyGHQYHw8AAtHu
QJu8dFpWAgoZsd3WVtLZXC+WTcvzMg+pXH4i6aFPa0lIeyLlAEQLbp9qfTF/YnWVDm8bJqCuOyyz
AQtMkC4tglrbs1TJavR5fjRQ1D2rCC6yDFhpzM5dVbiSw/SGuohjUcUMB3/FK6dXdJC95IyTY8Kp
t84PMQf8wwJOhrASdWCT2jhudIwBsbEcWEluUSbyLz9wZa0F0gt1Ibij8IWRHW0t42Vjj+sQoQo4
qTvIgQnyYZ31QypJdnIiAsoAgPxv8hjOFyx1+chfu5MMcoyn83oXVryy/kGvubr03AqdQVKq2srd
iT62UHVjlyAlDVcEZHMrds4PgeHwt80yu76i9pzIlol/rIcCtLLXyFEBnDA8BKwFxhzFQZi8wGb/
eCTU2tj6vC09VOd0B9KA77H/ZJohb6u3/a1eJEfH3xapPOMinT4aCtVitxB4zVNBHL0AgCeE8sSN
bhXXkuc4Uv0Qnrh92KL78orNG234BEtpQRWa7ZOeNbhUhwzrGVjruoUAkYrwhW4hP1RcQcKw70M+
t57w1zuWTWRp9CV7VrVi5pfZ6d3ukJRhaG9YZLc6r75qPdJMgHtTDQ6djcAmfiXcsk1+aC79Ww7g
dq2F5PV0HbWwQzDBK7Z88u+Z8qy2Xrf4nE3xlm6tn4tP08BCrEcCjve1Px2a2jaSNRwuD8X64Dl7
7u2ROFZQmyhsfv/vCyh6L3C1LN/IYhf+SgfYp4xKMIEP3w3dkQCAoGlcOsgZ6UgDo2fEOAvxYo/r
3QSsFuXS+iWHmyrihH7k+nGhpV2EBK20K/60jltQnrntUIO5QdySdkm1xztYyx5rakA1zUUlmPyW
yZnb8T7/ENsiq6aU+YnIds9sLirerW5e2aLNaUB0Ic8G0tMHCGlpjLK2tOQMJEokJ9kjiLjnjvJL
D1+1JW+iXQlsYkNTREfkb22e9chKiWi85R0r5cMgPNoZu27+OEVBvdVnSAfv7jPjoE0kCqf3JvX0
kGZa4j+vzcqATNwFlMuk7O1WAu7hKwfWUNgu+eSiulOWfMrkXP1hC3Z8bJIjQUeloCPAQfsmdXg5
ZTRsEJ16Ea0cMooIS8qIM2nS5z3x6/BbPY9U+cr24zeb6thDKQPYx5Fe8v3IGkcwZAaShgWmXBMA
2VyEFUwyE7jyP60saUf773cVbeE7VADVi9gXFx6en5ELQAGCCESYNk/cRXrZZTHM9ghHcNiVFAKE
LDoB53drqci4AexdIBPREobfuzzIaMKhuYBq8u19/QSH/v4bxAgkc8BA4c4XxdnMUeWEYaWwKoLo
VHE8QWzyC0jU14TRmXmIPBR129hCB6NF6w5zcZjgL/dLQ5qeCg2laPx5OygncfrzRcUMKRvLDK5V
K+5Rptk/WmNwm742+aCge3+trnHkAeJFQpOrjSx+//+/kjZEJIz5rCJNi8ZmZ//6Nl/zJAOm0Y14
oQFpQt9+7GusYo4avtzlTrY/Hrrk5CASsB+GhkgZ/XsUEZuvHw/SU6vnPA49pMVzKyYz7cRxxBd6
SotHRP9GXqSgRdHHPiERZqDzRRbRDc3Or55zI/PNmh6LtHz0bxJ91RJZjoWM9R/ewNLUQMNO3E2O
SzqjkLjITXflDRJ+Q6v2SEcGVrwMLwThLnZsu0TsCoH2geSKAhHdTIC1uFkQhxTQVa04sGSE31Qr
YvCDTAyuW/Hk8RsZ1Yyj6pNNftVRLcexhHxJeUBTQAq/y+rllmBkU7syPZQtYm1YF0LnpYIOINvE
ZqTSZNjykVOjvjaLTkgflMty37lsSHRtID7S2fog2TUs2dVsugLrA/7ULqBQzxWDZCTwdJsMiW2e
UNIntvFGKMEhiSIINJnTY7f3bJptD+Bxpa2yABJbbx2Om+zKYKPdqmetsulckZqYNKl+QuaLbrFK
u409Koe00J4BkVeb/xhr231iS2Rz6iEcPOaQI3khDrWyCFycdrAd2EcJ2QusORRfN+LIOsa3OEx/
tuapaMspbrpP952wi78Jy8dH3/5Kw+/ujnYBp1a6RJPkNa1Q7zfspvMz4yxw9JU1eAxh5hXJuOkN
mxVfskthX5hvh4/EDaWFwDHTalxhm3I8KpwCk4vniFCRyQ6ypJVpoZHVXsg4KTOIFBHBAksNBpqS
FYckD65rDsUpBP4PIYeOQwu+/5EWCrHAZGDA/Ri/IXDe8SUikjOcZHx57e8frrQdrMvhdeAAVPAW
DxH1repmxDy7hSpLVFk1I5ttfUyPxZaYK525rqg6EI1JIujGtIJ/+FxQ8sds7RB0H2i4ubyvwWam
RyYgRHop0MYkT4Sjt2a9ODz/HbowypmRMhUIihWHJAaUYt6WbRsarlniwMLguq+ewOepcdY6ZiLF
5Xn57N432rK0jBX3uwMnO1cu/U17IWn43ngw3bc151+5+3fYcLYP6AARqN47i2YWGYEKmeVK0EJ9
J0JJrrUzRoVkKQDlf0JAUY/sj094ZKnkcHLxrCF8A8R4OWQ5OTowhEti9Eb5662JrUxe6PmS1/CW
uR3NmVy+1myDGpLeKrro4JgZAso0CpzmnPiDn/2NHCQt9AoFJDEJfK1ZpekR2Y1kb1xbDxMFPgZM
0HqHJOYGqbX4n1oUAlKXjpKXQ3RXnzLSZETYvNehQBnp9DtVp9+hvzZXAzp8OuXsPeATaEdtR7v2
zDpI/N6u7xMfv8eI4LyVtnxkSiZcEUjx3xtzpobSsQlq9Kb/moBLyfLNw3wZ43BxeQYkg1w1MnWy
YuOPIoELmdy6f+c13hqrx9BtgmxPcc1G4pjJkKl+2TWabsqebCQ+EdB+sMf/kjP//luKq5IIaRG2
2/smuq/T7O9+KdbvSbPCVZIpFTwEFJU0ZDQwtOPgD8t/XdoSjb7Eo95MXyN6ZN2NW8LbJSpK2+RG
maaLG1pLlGb9SxI2ALah0f+xfUhWYCwg2XnJjh1pyZkHaSwREPWZTerArAXcUrkh5US/dZdvPv57
ndNuHvwV+/JGsUK/NNAXCkUVMs20VYghnJwsi97lt39dcc5Ce7Hyq03vr0TLjQIYNwaRAthcD6g1
xh9v83ujhufJUJ4qdx20EeHuMPhD+L7clScIHas3vSjYGoYt2EntkrWcCRlCMvb3buCTiiFfSPuL
oRD2aabImPsbXCG46mQmzIjwtjiwMwl6xY+PSeaahFR54+ivKIUE5nswk4G3IdEABplxEwlfSAhU
Lp+zgTVu4pkLnukNzLNClYthUFAf7nO6FNJR5IGduLpiiv4Sw3KS8cesBBigBQgpi9dng9MOo6TN
1/0dmOdZuhdIz59jo67JrOZYO6D737fqEKM7GnLgAcOYURQE0aFYtIvXmlm4z88zQ6V3UI3zjUaF
+/EfAR9Ng2GhzlzCXQ6XKQYv8B16IJ7xxcw9aVH7xTzFmzYCw41vO7C5ZDVgRov1LZ2D+wZ2Hr0t
t79G0nqeERjeTJLkVbVvl5i7e3xu82isxeI/ZZv7RlvcLwx1ua6dzUSJUtAMeqJqJpYkhv1l1Z04
mx/XYhrNe3+/ucFTxivKVqHXRWb9odw1xUp+/4TtSjWYsEFEXGFdsgNNUZPQOaFMeccc0OI0yqm6
CAyMypELOvCR7xKuNcv+hZKH1+JsYunB737jryohvigmNZhviFOfBEESY+Dn9R8K8EA+qQ+QK0ew
SPQl+nQvaLzf7WJgc5xTZiD8VnOeZvZr9MI2AcYoUY/mW9i8SQZEycUYVdqbfrlmxjuOLpKHzvHa
wBIpc/rzz1a7sfyyP3mlHY2N7JUsBTX47IolHUwKMFrLW0ibGC+Z28d88PfdNQvG4KvfXgoKl5Yo
aHFjhJAjyA6rnpFEInySTGoAqo81ZORzD8YACK5Q3+DiBAofikooufnWOEez9FAtlTkF9XOj4F4/
2KtT/N3XuUf1T8Z6P7S0NdBv+5zuh8eFjJyH6jfytWg/+MNynsEUR/d3h6IYm0da/EbxDoALCFys
SOBzPlzGNkiafbwGqyO/F2LBHnynKCIcXuHTrRxt+ARgupaOPY5UBpzXobqg8IrWj415FKO4RxgP
+77iUxR/ds1NeDDTI9tX+95f4mVzoCaz3I1RuexgIj43Bs6rz2WyY89jIQTGBh5UOi9x9k1mOFK5
eVhOBCImwn/uNUVe7tLf57v7HJWEoNgM9vgYr9UdZtLLdv7ZiVbhjsb/UV30YDdk83TzOpmLx6Ef
1ujkZRvU7wjPQhFMYLZMchtsqlFOwEpuHHmtW29oXxh7yoFqbi7uY2qJyYCvntgGd7QsFRAKiMyO
kIpDwqwPSagFydOC7bGB9BDxDrhifI/d6T2NF4xowmhFhj0pJwZ22h2Ms1t+6m5skv6eJl4NyDJm
7OHQm9HTIXUnXWsJm+PafsSOFg1Fyvv2abMQRNlN2ssxCudD8GqHREGaV9V9SHpqkhPfHRXdzcTu
0S+B93luQhLLmPQS4Yp/GSaognfFlnEor9gb3Tkbq6E5Y8Ke0sHFXwXAVei+ODWBsOhr2BLu/ZQv
QcOCEYym6Ylxute48bI3NIKHB4fBl+x8TaNmWeH0gfDk/rHiSN3FTI2rPbimCAfmcT5BDDyfkHSQ
ETH+JIpo9ITbIVkKTak1B2uzelx1mLA8BSbbzNk2xXYwJzIQlbZQj8eR/55R/6eb724A0ZjzdV7N
+8vWf0840OmAn7gLjnzr7xViOk0sChqyFjK/5ZfUVZk/XGOJZkRvTQpDCNqj3mwGP9E7JSXqrTlm
lA1n12Ctb4lDVIf8oj/K2yW4D8RDzNX9+jqjQLF6BEBnRwqj3cjvw95qbuxuD64oTdjPSbo9Nspa
D/JbNGn3TBUXnNQQT5ndNieG1R6NPgqtlRHGp2RykpbVEv1FDWOfakgHiV8P9NJiBKBFety7cJby
UajsEo7v3FafjmJYdNGZKsgLedGh+/p2aL+1bE0qSeSfaYrQRCxsFd8G1HyhemQWz8+CIpTT0CTE
ilTxZYdNf8RVfR4QziYJojmJgD3DhMFffzRsl7wyGTk3rYN2+hNHLNUJVQQBGAhYAPTy35j2d30e
NbQS3lZ9Bbv9PbO2OCyN5WOOdKSdL7VhN2Vnzvv79BKfCJ3tgYYK0WCFuOTi7XOpPzeOG6pwNhB3
eMK1YodEe7qnNMCVzYf9TVzjc7C/Obrbg6h+John/9F+JUnjfdNCjSbz+8bYG5Pnks/LOiOBYFyD
6AfdZ+QSbslpwKeZDeakWGo5YuvlIB9EYkKjQIKN8J2WRAtpAanjsVRvSFoTCJ6Xn4LNvXmrFfKw
3p4MiFONpfFb5jva97iDXKiRkwkdUG183+jTJ/9HQ3X6bwKpM7Qo8Kuv5+pUwum63ImvHhvhEV7y
nWYqB8+58mcG901zSzx9nLk0v0btNLI5rIYll0/8hx2aFnC4iPXr5HT/B+v3TQ5av9j3/NdM2bxm
SUjLHPyGDkIxC6CUwVF6LowdYDG4iTinTwXiDWTiMoNVkW5ViAUgfBYvH1VwYuxnNnCaaYG8Zo33
tTbUQHvRrfeeSMmSmCzyGT3MYZ+3/Bs9F+Wk70C2tvB7nrWA55EHWD7Hb/D6Dfg59PAt5BqRXGTR
IIwCos354B+qY5L54Dll71+rHm/VN9aHMWhfRJNH+eyB++2Hua42ZcnjrQlfCUQ1TRVSP3yZZKyW
kklkMZsMOLcm5kJEYZC8KFrBTXN/o3wHhBJInU4elCPDWYBJAKO7EMvQDNQpVzi2TfSWhZNkDfBB
H2IX4SOwih1TOXzYwAugyVZzFT6u4mQOA3qu3XbqNRjXPXEzbeG89JzmhPQ4NhROigU7mDMIjdji
YmglwL8fXCcBgIC7uBMlyl0xfyxhlXoUzs7L0wJ5jCHIlHxgTuo77E2+w+rA5BZj9AZxYgBQ8CzI
cjHI+ELk+czuLstg/DgoYI6ikTi2KXIg1iD8MxU8W0wP3dx5QhXPBAfF0XBpxd0X5+wYv1ROzokC
w9fAU/QNW/UJqYg5iz8Qe490D3pFPgE2sykn0WbglmG6EJ+UUE85PoEyheA7fIzVIACjOBJ8l8cU
LXuumG6X3LEBau7iszzgp7J9xpCfwLHWc4ynMZ98zhmbsSewgF8lHqkqu4Pe0xDLzniV8c3nRp7q
gQlE6uXXI5lvtiOyEZCyEqEB0XgVQC7bc8j0ZMr94d5wgJBtgtsdYY1pae4deU/IhNN8Il3p0Lnw
l1k/LZ+Xdh9rmUYLvFtIVw59gOmb4RAOh3znDa9XO77YdDp3u2+Rl0CheCzAjTjKqHWEmc0dYLww
7ZTgOiuYH71gl2LDB3FSASoD33Sk2bkgb6HWK+Ef/FyAGEWoFCCMK+KUJ5xZzUXqfrgxCYa596UK
k4d0YIiNMaKzgHLmJgbnQDYAgFVuPPm52KruiqHpSFjSZy4AkFEKBNSABFPwbwl1ClTcmtfnQo1g
wk7uYGhw8PaNoJzHm34gDECN0RtrbnNTCDYFaR2T93mBeSzEtGE7xlULrhsMZy8CkY+BOTDNHs8x
CHjpCWQAGHUP8lRKjAAbUbbYA99amOuBNNkJjD3gQVDeyaIcwWfBIRaTLhgrGfkf7nVzcEPY2MMe
CPF7D9rzB/h///wKjDAHcSYvcugWXwYPyYqENFk9Ljn2gNEkmndj/JYhBiPDDQfv5/7catm68Uy7
YdDgybd0cz8Ye7z9xI/FK/mWLePVnf+Fs7KgVmfLxKv3X4SJU1JCwS7OucGCXVW4ZgAablHuIv9O
uo7G8KLa34EnYZG5vAc/DyhKOHAVV1rhToGivj7tjUxPRvM2CYRHcTfFw8+CXlGFPccc4z8N7L/C
Q/w7NPwHSSVSO+MP9vZ8himRZcRL0i1CexNKcwk/JPKEvHhM9ItG1hOYCrbVc3QnQF+BngpiUgnF
xzvN7Tx91cykVTTqQkCJo2yjDpHih68qoIT1yLCoNm1BAFchBODOizUzSHhIihAr3D7/CggB9nA1
RZ7VRXLP8YHO/8l+G9zPymqAiMtKcwM8nBQYkenMnCuehhitvkHVogiLEOu5ImQ899om02bxhfgb
bxHT52WiFcSRoTKj7sAGrtwKP0Mc4uEn4NUL+Aly76h1mzE2hEvC77RY4m3H+Y+v7LwhANNKJDK9
Vgf8ktx2TsBAyiBlbbfzN5a/uCy7NUR5BPWx+W5BCkuuYEFK/1Rj4bdsYyiYbRhPS2FBjVgBIRXd
999cASjdupBL3CcNk2pOx56qYCy4+w9HHsISB0FkrHB17iNsytvjZxra4MY6ZgaacNZyogTZUpCB
IAoKtzO0k+QhhuMwRuJJ64pX781w6w6ViQy0nU9azVOyUXGIR7RNpAW2MASvylVZFx8vcxiAalMW
RJAS6yQCE32IeUdJ8MCcPgmezpYk477MQAyCwkKfm9IQ6imBGtUGFhOXv8+r8wxLBDtG5RYIFNUi
hzQvIyF3wJAFw3gFUl+FETZcz0ByOz5yPOZmA04XfpCC81646lA+KZMaTXDtIKzS+1ggq1OEQRAB
JX8moHMUj2tM4jsOaiAg4m+gtpNpsoBAiaGG7uhcRBlKTu7Ec2YJE5w1eXQxK/E2TmfoAow1axfZ
X2SMXpz9X5zueyzUJ6xDGJ2YkkfYoiNAKsNvTSDUDkb3DSgk7nM9+9iZyJLGvCsX3yeCawqDVJgx
97AQZPAMw6jkCVMPpJPT8yCILnqE5Mavpjh8wEnT18ZWUIGf1HvqEHTsGAebheYrCxkn7HgrESjT
nUDkIW89b5B/ELSuCnJxB9dcGfa2D09dy75xxM/YT0+wo2CgC55qvXjCJTGupU+LoLk8IaMIJiik
E1ikiOD/DGzRGnJoMONPFNVBdFSjdPWENFNNFUy3+0GzxGsabtPHTXfmWmlt+PjHeJ5AkRJht75p
PkaXf8kmEQInvD2cTMQ/xxtz/djFPE8Rqq7ut7dkg8hysil29U1ax/wZLzPBvUNJaC6wil/0xjW/
viG5sKqnQiLm87Ci4LX5QgKAWjCHYQzDH6dkGNgwb/zmL5mr/ICESkr3Jxh7st8bCzEek6trIkLS
8yR4vPKyxrPr7YPPmIprw/wQCk/GdcKcdyf5ms9pMC0m1aSdPr0MYHWfFFKFKpt6xem+yqEY0kSE
/tofG5hxsIb+0flEDJJmPe9z6OEuCeNsHp26ZbfULv1VQdtlBaEPWOBGPmiCxqf/x+Vj9qYe/kUq
9XCPnI5JezJkMFdwJtMmEo38KtTQHVwpaEh8MNGEhTm5QInmMXDCOAKn9dkEB/1ml90uEeKjLdby
KjutRIJk9uVoaxBuPeB36ZnzH2c0wkmTFzBEiUUsjV4uhGV0eDJujOyqALVTjN7ZJxDeTNfw+iuT
r4iiGoVTWIemsLGUDowKpUP2GD2h0jy+Sx1A5LUVBjW9MN8+mM5tUXTOt0r4ueIQPkzXn+33mq0z
2rnIf9ktkO9js2gW9Trzjdn/CDuzJlXVbU3/lRPnuoiibyqqzoWAvWKvmTeEOjNBEQVREX59PSPX
udhnrh1rxt4xmzUzU4WP7xvNO573ubwPi+Fz9u7ROpSNF8/KXRYs0x5jZ5vzhza+rlDD3vYo/9hq
9q9dIzib/NtAunrnSFD6wUgUjibJ5u62v6dhXI2c+fv7NMtEc07SA6Nn433SF6Cemi7cIy3z+piW
/gNH6Kl99CZIvYaE8GP0Ru4xmdFkp05hcqyehoNqLZwFm1InPOuRhavAPQy/SmjaJQGyeST/Gbgo
E3Hgo7EgCcoJY2iK18z69i8jfvjQIywsB1SK2JiTiI1v8gCRlXZXHLKRYFOu8xvhWoKcHvEzpbGW
wWODHsqNMEm2nAcelpSWmF/zBjS5pwROY4G2mHwvlu5bZ5ZOQAigdT5RBSPp+TpNij4SYQJYmoW4
FJAtD1/DJ+OhOkEXoh8JCgNCC3g3ZALYUSOZJqgDH4LdE1/gzGToX51D8BkZPEou8dkFu1kEsYNq
aMgAD8GT2pPh/BQcCn3fnhxqFTOOTFRsmFYP7dF54o1f4OFx8Lp3S+YZb12dk+iKOpsTcZwSaTHF
iUjZndx3LjscStvIXts0b4EcaDMdLf/k8eGwyzw+FEbcE/5zhrNfOzsd9Km+KOidoe7Yug4eGb47
tYiKOfxu25oHWYf9Q+42FWzSsbI6xe5ESRdCxW2KiJaxajYwk4FGmdZX2eNw2v0UbbS9dsAuGL80
2AwVP/ig8kq83kJfZAdzwUyuRBm3bS4PqZnjT1Ntz188IoczdNADT2XNCC0cHUoF2+sa4ObPn5tt
veX5qLf14ecZUj4ez+C+RkmYL+0D8pBhvAXcMNLW+NeOnjN679rkPFLHFObG6UjbNGPixnTqzM97
3KiGzx1V8jl6yjlhHOFnRgKGoiisGTbAZYIAmdpmIONeBenbZZrPZG62RSb5HBSLeoy/CoDBExX7
F5CjKxVHfXcmhkuZwgUqJNiKrdxqD7iEPXWnDT/HHhf9bCLjJG0vYwrV+zK4zRwWEzVi2Io/0+gc
JJOKCUG3L/Hra8FwQ+9FospUVV8lIkl85poGyTCe3fmvj74XKhjwVoQdTTcbgFf+Gd8vwh6wM2zC
58xvDukOT1ABkzYx2A9toBhKVAV5gvjkAdeUXSx49pvOEDYW82ju8BdN+uWDqnQO6ImTd4ch9DzZ
Z5t62MB5wadurA2clXwuDqYZDV+YNUrfWcYkv7yC/yKQh1/DWiU9G9gYhZJyhe+exSB/yfVNAVlp
QeNLIsXQcVeCRUy+8JU8k6QIOZAIMyN3o4bHowqHidCoIOAh0A0pKPIDy/DCfNF9UIGoEVACAgmI
DGdoSA0flJSDHx0DikimVyoNydRgQM3ABFSOIIFq1OQ87IekDphaQaBTxim5NIYW2Pq8gfgAt+gz
TsBtMHycixmvTpaEndCwVA4Qi0mdC5eRRI6lgsMkH0q++u4T+tv4uCu9Zgygi7kJAAcYeJCSheCz
SGokIVXYIFxcDxCzh+cJk91D2EOhO70yZXXbu3Pskl0CCm93WZFsreLFC4krUWWvJFgCDMe7rba4
DRIsNUMoF4x338enBVeC2fAU2x0gN0Mb0h/CvOF9AIyJoNDDgN0aQE7p64Dhrl0GhEfMyzEszCYy
f/rAMZ2gXBKFMz8KHUXf5l0cN/AGpY7isFIeRI55V2FvpYwAMpQSCNHoiZsjEJUT5CaCkGHB8GUG
luI2bCiNVFOqyUQAdyKvJwQpthhGwK4rk8n1ywRtbxDP9SHT+C2+VQaxI6/c8wITiyt1dAHNdCK/
9QZZdJk0DA4qPfxDQtYBk+ToGvwyekxcOC0kCwtGj+eiNnsSjBLkDG8LLNN251m+kCk03sgKocaA
nXFAUMtgsXK8zC4rdwL/a6jM1N6FQKiGCMZhQP4MV2qAvmfi4oEutA/CrQFhxxn3HRLp4JvKVgeV
ILdNsmOdfPpMWn9nLBmRCdUeS0qIIMlGLRGGNyCell4De8NjXg9ORA4nMG/WBxW/id2Le/ziBNPk
l7Y/wXtRvqXaJbirC2Yy9IUoUTzYYzqzrcepw2cfkqMcbzQamxF1IEa2n0PCqN69m3JYNEM8iHhX
N7gldybFAVbxFXVfH3kDwDu+3Exy0SFgLTw8wHazLT0GFYB8pZ9vElBeJTAa96uFvBJDWRHiCVCi
PQAHZl8EaWGDmXCnCo0qzrajC9aCplVfKg4e9RKFAJ6PPjyzrpQxtsBzwvoJ0ejUXpzHRGqguBDO
jmHPhUmEL2LPDs8rKBQsFJs0AoXWmo2BeVvGDQPufySTtecZ6QY8vKanYvPu4qtDlDxJAGsQpC7s
qTImGGSdkIsOTku8N6mOka7wXDBz2H0PioE5l+8wluexXK2G6gk0xFE9yiK5qScsY54dsftGrxe0
3ZqJD2L7YQlbhXfNrVSpYQLM6TMcwAaK3PcjBldeHuaVfHRJhtlE7NDrn3vK4CGrm3IGe2EvhQXi
MFN/6xuMXuJWwaD+uZdFUrdgyIK94e5T9FWCOEwhz1V9wFh8QSXVOv8GReHM36TPin5s6LCDyQQn
9ynAz5GXfbGjAdoBtGR1+ffZkz1JB/yJILKTU65h/F92uiEuonAZCB64z0/qWTyIzEWXU1nldxli
uoQSjSsj+ZXbs3XRCH3YBMDaB2Y5LN4KeFq6dj4QVjg0lOjNzljoXEJi3m5KPmV90LecC1ivPhQ3
3+P7bqNsa1NCST9zcuaMexj7S4raAyLFAE1cX6cIBVqPLVkurNJvYDUxegwF5z644f0UD2BqMVZN
7sLAqrF7UKA87fEEhX4G/oZidztiQGxEyrMpuG05c9EMLEwdBnaKlTlEDHnqS2P9PbIWzpSDvnfF
byzrX2dOV2g9+FRPCYERoBhHoq8fhGMboe86MVI5vjHumiKTYqcyYV2dV6dp28VfEETBbaqQtWk7
nU7CRlnWhEflIoaMWH+fUWJ/S14q5oRLKmvfJljIkkSr/AZ34goJBSAklBMjTMfx2sQ/7UFDfMdr
vp6dTTV8zyqeoNLqaEtlJH99DoE7TMjGhqcNWpGuQ8gliz9eX2gIkghnW/Y2qoAkewdnjMFro/oF
+dDBG/gJm7t41d1C7j6oGZ6zn6k8aykwPAW/JDqhHq8hu3XBklHnTU9eSeUAQb/E0VKskgXpJIgB
Zq2BtvP8pWNt6fW9vgAjCPTmfKjPN0k36dxUkjgJM51fBH/QslbuIv2qRi7xg+TYKZoxEu770Viq
8+xbi8xPiZe1WYy9gyCaX6xNBsxDDRqnXD0Bx2j4JNmfcjmaRc65ZS9K0n+vr+HvCQJ1CMSNOfts
77Ki5RKXoGoy1EWSLBd/ZcIltLl4mFFNAy0gxlyrjDz/CSTxMXgCTRNqGV/M7PV5pqKTFZLdg41I
8nN4a9/axY9BYjhLog1e0e6dV8oSfycJgW/f1CF42XjS7sBJ4dlpMpN/nbm8McGoXVZcvzMVmz0j
OUdvSR4PAC4WiqqAdcjQ7sFtI6+iLJUIyh1FBIeDh0ONRguFBwr9sr0WDL1z19qlw+2/QhVtlykJ
QdJ0hM/RgjvkNJSFwZRiJMvHGZ+2gh9y1+q0Ji/RZhYhqnx3HN76zAFZK1yR33DVgKdtTRBp+cGc
wtE3p7eDiqgQ9dKMi/0gmVVQnx/S9SkOkMttjXMHn2IL6Mrb23gv4HcD67poiVBj3zED8t7L2vtI
lvzhuv7v35oDotBlmgXKTNCVZMwzquPc8vqQBJiF8XW4RIFiYSaVTYwmUMghRz7ckHclEV8zIlnI
l83h1L2um0MC5xvh9UH5YLoZ9ksbXHvqrX9aqocUrLspUyq8+im6f2VRFqmHPHojSMf+6fM8N7eX
4WPCgQO487bMo4xavbnNohZRe3T9hIs6eXyd55e5eYjBY3SJOYTEmT07+kjyARtLT4q9NFzKMakG
eVoBwIaG4ISeBtu5u+ZvQ4fyIENIq3SKGGJV0bKg4k9zCEIzMSFwT0Z6byCx3PFjhOsXWbDTuyMX
Mbvu9EWqmJP72QsOfjJAZQY6Z0qFnRLsqwcMVHyGB/eNG102CXogUT44E3PZAh6jokxbjvS5f99I
ydJGYTCzjy6T7B4NCjJaAKWAR8WTPahJ5BmTIhWh3OhvnjzWElSroGtvdKY5cwWQ+/A6OX1QimnA
bDYvpkvYL0CEzd9BAu/t3rXn4GlQm3tRNk1nTLZCGKWmzmcQnmW50YAw3PZCfmStD86g1y7QaLHe
610pK//Us8Gw8vk4suAdgv1xQRC8f34HSQAo7oZTcBKyw1NpglS3eQDoeEMZZVqLR1KIjvrwBo8y
nlQ8XwDnEnb1v0peCnvFnfINLOSvM67yz28AoPMURKUe3AMuNRTHBLAlGUL4wNBOoiEHBF7S5+cQ
eSqcFSpIy5xzxOpZPeR4XeEWSRdG5zE3iBzaXTxPFhAY2SfOM0F1QDML428wn6GAUE0OPJWoJia+
jTmDjcAYgdDparDa8MKbZIw4MTXNz81CDZJY2zXxSxVfKXeQz71jO0bgZC3KySMqMn/AtMALHppz
KIf65hpla5OesLOovtrte/sAhPEaopecWBOd0arbDiHX9duYu8viGzfZsb5ECV/uLPhqFwSpIIjw
GEHefFubM3vlLfI1swHMdy3ejGMACqFAuSp5T0swiguK0iz4EnDrdZ1+sYfPiUEQBaSdam0doLIN
DbrSp7X0puOPjKLX2p5d0IloU2Vjj/Md9XgGGVB9XEbp9oZeZcEvzYfd9lN4kY1vRNCbORzScbEz
+JWZ24XJto7tCMeKKQeLRSUwXdN2mhGPHuyFNysjl9bwG4Iu6SnauvHP1+nTkvMZhjTHsjl9f8A8
259/JSN4KRvcPQfeEtwY+6JOlFqxnVCR0w852OP32kyhgjeD00czpnU/47GkIKpF+hz+dHEPaqZK
jvwx25/2Ksrqo3HE9a/6fu8gRjMiqWnMcgYZuW8e8vRcADVZkTxABGuR3pOTXYLS++6+g667vlPE
lSHzir3eWGmD94zwljmqBeGYvD158/LrCcJlhlqsPvvCNab0SiardHNYNPgMwzIzZreffh9gfri+
YIHvXYv/pLP49GlON0A6dVwgGivrN0JkimwPn+w0QDw+4JyhCERxKrhQYyqIdYRhC01yQsJAM1i4
W9KZ56cB8ItZ0hfiXQgvqIQUqRt3sLxSgNG+xk3oUCY+Tc8DdYjemLSw7BmEU/mUgzXnOC2oMLTU
5NOJQp7IQT9OhjVnsxNlexwvptcVdDEKaIRhG9Li6Lah8j24M4XZl/hFsjmOypUZwjbiCTtNNfw5
G+IC9MHLv040Y0DsSp2KJ3JMxjuCL0r63GOXEBy4FpEdzc8rPeTQ52ZYADLjedG9D97jFyNyMG6V
rkkbmMiA71IXcuVZAqCk860cmN6v/MB9wEOdbRrw5kpAd0kOJEiOXQ7rldqvtlACCRgozC8qrhAD
qEOSJJJSMdwkKLzRo0LqMDAnrBv0OwT8BdROhtVHV5KX6juDCZiT/pPEd9UFseDYILBh6ANT65gd
TzmW00fkdatpTU0+39+B/jhYMedzuhgY3lZo0AWUCWgBYAwfb5aMLjNU2GcuLChOsLLogYYpwyff
dCKMCPI5gYrF6NqS/XoFxA/K365FIQXzL54TzXCDkBlFMSva9rV+MmkYiL5BByun+UL6AxSgYxxl
ZfAe+HpOKOct48/2mOylC5Js5KkGpcAZ8+AJh8q88/oSmqhcQElLpP3xnt3gHL5nRENRu2OPn0tI
Q4DCOsxkqokOisPnFRrcjSMqm1boAEGL+2Rlo/OY/hR3zKZsQIOZCpZs56REc7kzQmozeALjibdz
OWlqyM9gRPrJ+sH2mUGNzIc3GGMvSgpPracpYU7BnaCAlqdNpa8aKR/C4/cG1aHZnmgRG7M34S88
R36+M5Yn9g0RjZogzyrdVlAnPLzeL5rkv8j2Fg7zDD9bV3lwp5D4CIKi85c3ALZHendgK2KqBB42
bd+vZPlTECXaUT4yIihYhhS8DjTyv/AoWlOjpCxCkEQxj2bngP4eHQ1jYC5oCVCz4/0GpHN0adwF
0b2P48HwIny7nt37Xuowo/05URilAuIxEDQEWEhBMxcb+HRO4LQllHqsCZzQuUAfl6iI4GnNWOdj
/eZN8rcXlTdCIOi5sNqJlG6BYVFrNwseoQYmAVYujwnzpfgxvsG2X0OpdNojvm20ZG4UxjzHR1jM
XyDfHwRl94lZEYhRjIquc7C8FD/cMIdJ7k7BCM6Q99P3lHZ0yidWxgpdz3hRk5EqFAOILT+ILkHT
KwOyUWqK0f3mf5+iDCU3MSZNog9hoT8POCYvCSO5uoSr0rKxxdkyXdPBcaenVxdfMmmcX9b4A3Ol
gSSeAUFgEoWRJ6VpZ1CGnGNDtD5cD0LH81xYIMX6YfPmL58/pP66e/7MI3q6HE8O+oTXIh4VKMFE
k+oifR7gYjxmhu4NhN8dM15DBFmOa6QbcZSt0DhRH2YCcJXOzB67ATsLxRWfsBmHThQGMOoXxhBt
LAx+dXxmCJqyNW3VYlqgsELzRJM9p06FrQSlpbJ752qo/Yw3hLiaIPRK7FcO9sAGMRTgmWGbbunr
UX6YyYXjHgGhlyrgiwJX+uVE6C05CGmFc8jU4+TDG2A2BrQOecrmp8ywlv1co4DQfojO4EIkXPWT
PZxT2hPXniH3cmqxi5LxM4MPqxw6MmIDnvSfkhIdDgqxrFSONLo0CsVQktcVCYgJ0JwaJzUljjSq
I/SVA9CUJAlPNoobXRi6oNSzaW0DV6b8Rlf0NH1SmGa5UD2jEx0qFK7FYaHiAanAwrOdExmWUtmh
llxiLVJTNa3RsmYDTxQcVIiof3FqwbsgLZSoEewLm4vSV+cWCVu1qfb0ghk1GYOCwtyopHMsSN4s
bMhgTlE7o0jWz/fYHdCN5tSPpKjmRDDB2f3groIEhfXJNBxRqgqIDHftHQWGIyE14xqIaPdOxG+c
BK6P08W152YdoN454S20+40tOybXEIL+6Nmn00UHDFryBwDefsmfYG3NS9LhfEPnNyJPNKh7SkR8
Hde9N7RjSMwBDXaKAPHnc6gvShaDsbsSFbc7JaIZTvzElk4joJJiz0C+iuIPmYA7bMfA8/EDlwO7
Zp4WvmhFzxkNC33j6/K8fEGHaybG+NTX4Ms33yTRu5aO9Is2pbHDeeMWknzz3Q2DVdleO1LnHj2e
JB7vGZE8YRtFvzHIFdaHrNIWYQulQUYxqeLJ+6SK84Nvg96Av8Sd6iNXkT5WIeW4MQB8UKU/FQbA
kTU1RJt+OSuJz8AGjuznMTB2Non2lTKTO8fInO/+qS7OyxEriIy/DJ/c0riXU5+JJcHgqxsOGWLA
YdYpQ2Ec0ZBf8f6nOo4eBCvQAJ8UqDgs+bnVRoeHTMxJxIFLPTfM4WpqR5fYox2oIXkD9EKqnYv3
7r1z0MwONaJJi9Y/+oKd+n1Z4YNm7dJZTSCE4GAvIgCg4RuTfsgdwbYSUXta1RSqFBoXPdW/S0mB
qu6iomB1WniUITisd1L/umFEno3eBFZSMDst1G/Q1NyydEYNC7gwxY6djRqYKRwkAumKlecdT4ua
wNmdt0J0t+d3siabZ6IhHHizTiF40nHe5Lwx1cWyjvr7PplaWIE/oHo2w5qUDokrzyPVKJFe+KpP
oKjSD7nQ1yrhGntHIrz9eVZO1e8c+5fy+7TRoiuXzJ5oO+HKtzsVkviFnhF8Kpo8lGD44NU374jH
qF8eFJ5Kg8eJoGhDdasvlXzqYtgbCIdKH55XDveFT9yzkSbIAlQid9hwn0Auj4TqlnHsG8ETSHvW
RwY/b77l0eEpJLYl9jjDYZb6DLI7pJFEuyC0pXok18X+ie5Jlz8lPBUlzmlBHNglraB86sD727hY
xwRXTl7JXQ1Yg7Q+qBXdFieEIzdK2tSSR0S/U+vISybTl9xxnjmDSKyPa07ck5CY9TdnrLuPBzVh
DDQdxBbVROtfotfhNmkP1bpYZv1yeF6C/qMZ+BomPSTg1jRb36h2XaIMDJ0OjY36fkVx9QQ50gHp
rSxxZCNAoxqaY+UCIpNayJzhJIwdjZ8H1tqBsvmEy/X2HSKjH7Ar5EJacnBK6ebRVTWBqBOIU7t4
dr5b9mMCXmk6kmed9hpjQPQTlYil1T2tm1kL/7adFo4gJiPke0ObMZNyQkNTqO6wzSOq89IVkjKN
x87NmiKFkjv7/qlw1XOV5rLJ0CkAPcD26aiGo2ogMK05C/PBG13yiRIM5M29Sf3jvD/vUeOCOSMR
SwOi1Pr7r/uLs8kT/yKXqJIH4KgstWMxvgykJkcUW37zC5W779t3/EmI74DQIaNM+M2es8xQtuQx
fEA6Tj8O5oTQp83dw9HgvnsfDeqX79k7koC0RhckoXw65kkjsbIBXosuQIPkmyzIldi8lTHNetr2
AhJ/R+8ZlgYI9VSw18+R91EjYbl+KR/NVqrrNWFMvPA+bPQQVL5OHIbnT3UrFbD0kxbH8v7282Ue
nT/P/JXCG+HOFzES5A1SQEJLAlGCHH6VyJQmoEJZ8Aw0G1X8Za18iADtQnGLazelM7umOY84hho1
wqum5yzlYNfgc7eRlI69Fck6blMmNjCYhvMQk0dQ/wYyzl5iRJwTkm+c2JY8nusHG7GFBum2+ckU
fmwubhtcmqRgviHPQF8gWiaPpLsgP9aOskWX7EOSzjFpCEC64RLyaLC5s8j6zQIKMjH4UzqSUTqQ
IyVFmtByEWu2KTatvSDwQUcVWJUUcPN/pE3HnLMDkxFqOj/ZieRdVPsX0nWA/TR12JvEzUDjHV9Y
xqXP8mmphV9qmi3eGJ8K9HC3rSdp5or8mJSOkGTrolrTyAO8/gPvC2VpHEmA96/xm/rwmzRT44DN
p/ig9LxuDbxW0Ml4nmzOkARX716JbOXVy45n1L3pSOobiCTpXSOZGJVbb5ZF2odL5YJKrbugPQcy
BMGF1HOl3lsP3zuIsgHVavTSGaOBaMkHxYS6CUG08WHMqi1AMC8ot2gyrA/vw2FAmK4TxN9EJj2l
fPulMOFBgQWjtg4NMWw1UImhHsVXo0cTlBIORtOLK+qGE5pV+Mzz+4TVJeuTTIX1txa7+iXuSF+P
9WWOqOlGaEwKMb9Sh82WBOUZX2QeXjewatDOevw/J3GA0lR3W5vxvRCWVoyCEFRY5hcIpxW/4SJh
XbB9TYitDz8pyeeNPxF2z23UxyQQh1fRzaM8en3Jl/AEzB9fSKsm15+43N62QH8+QWr0TLIM4vOl
Dei9nbi41KToUcXgCd8MwhMWYNu9Eu3cd1I7lzIMfiSM/ZMpcKlIOSh58HG5WmJpxN+KrzsZAB8A
JMEMAysG3ju/tK5Lm1AJtoqMGJDoiJiWxmImucLPxcijhlovKddb8gd5Wzf6pHwYuoCvNbKlzoRZ
IHTSW3Hlkn9BNIp19nX4WpsjKWeTk4mGg+7y9kY+6PKPGii5zEe9yjBRovGRYYZO7sgunygYnMkN
iUiBwoA6Z6+Cj8oSpxGB8vdAZxQLsYypiLR/mVtrZ8AO/AkQnoK5SVv7zaU6DxuK5rLRIMONLMbj
0mGB8gKyFyLUZpD40yn8PnZwAzw6ceVKus0iGcFIgU41xx0Zb3O4IjuR/gAp3QFblS0eV32yQDT3
sverI3ObYKpOf5nuv8xgSB/2zKugvEVMz4CGyKSo5Zpjc8xyQ7RRksEhbAttzBLoqJIssmuuRWJr
IwU+7VDqRjpN9hf6XeQMERIU1CdJFC/YYwfXCeI2+rGiOED/jDmVpOkitgb5F72QAi/FFoDcdIRq
hoS3jN6965DRz6FNGvxc/oBW6RZQR8Srjf/oi8cTLy0U5K8nXw0epBg2A34jHyzwkMfdjcF1xrVp
DreTZhCP3pT55de//nwBrczX9DXaD/LfZJ6avPoWiSSiDWFbMJwguKN0Ix/pSncVtQVCuhOTF2Rp
aF8xIpuSpk/STz7ClR4HmfqTeW7REJpjm7dQRTaaxyefCJ3s0u7f5yyu3usz8U8oh2SO4c14RXMg
kZTOjMhleOLlKsinY3vCBG3tv8MX0jiOX5LLalyE9z4quoBucfjkkI79GoEwEAFqMCgopdba0+Dx
I9jCUkMGjGmXNDuETqMWT7TTzEAczk6IaFn0OQi1lxW2Muhex5dVgfhEOogBNi8rlH/0lgqKEdmP
UkqmNu+dPdN9VEYJavBquyCvRpTTLRFAY4rLG3l1Hoj8adf/PO5u6DFfUvNs1HzP5Y34DDVGH+sx
AjBUr+jwcj67mEMwJjKS8R+drAvPBdImdkkSS0qIkkhOFZLUJ4sftC9XWB+f+wyKUSOnPfPg3VBc
HFjoKSA/ivELTHFsxujRVfToEfmTvdbSyJqzqSJNkzJuPvpLbiBCAxsPI1QgrNkrz7KOw9yD1Dqb
UQegxKD2izXKlGkdcL3mpwjJqxz6UX1wZmIWwqjJxKDZxM9niECjPAzCMcg6/UKCqEmDiU7MhpPh
bRCTMuM3RFUN8R4fmMjMQpdhzu/dqn+doIbhRFJ4ip/kQ96g6eB2xAsxK3JlgprNAs26vsDYgatn
Mzql0ZiRGQaR71Bv7kodAJENo1944wzQfvO1vMFVymvetk8MI7jBfHy0ZihocE8g3VSpASLDptNf
sx1eCEYaRqewVZcgcc2BKHVuUo4rfkiXdZP8ybfzbx7Vpmurnm3pHi7oumv+ZtppxIZxUl4VZIkO
5qX8z+moYLLbAGCJjx91Ad/gDy722t+84397zd9cwfNX9nxap4e5sr+NrXos568RpMoJRyZySJq1
//kf//u//u/x/X+Sr9vsL1/W/7g+89ntdH1U/+8/5af9D7fW317tNx9nw3Obd9vwCdXNe4Rt3BDV
xz+/gv6nD/SbIawWp9dadXiJO9K7Z3jrHJBedG7+YmZ2zE7rM/7WdNLOd935w6X80937zf3YcdTs
oli8cC6oqDst5H/+ZH/4+ZbKtT3uF6drwoXW/pdW6Nm7Uvj5ylH9KPbOHxyF/3ThrN8dhR+K09xy
VkLeGX0eTp0V7vDQ8jqPzngt3tdNZ/4LZ/Z//lA49f59STieoRmGpxm69pf19798rEL3rpaue+oK
Oy0GU7G56sVrLNIZzyEbLZYxhTUEZPolpBqSYPt0IkEwPs5mR/YuqggA4Fd0jFX/YveNotNyRsxu
efh0fPvzXoVIQ2KO7gNFxo8rY/o1nr3WRh2R76xSxPHpZ3mo53yV/ZkcHnQnd3TddFTn0HxeHSba
weWnBMB71QQKLEPvcJcACbWC9QGhH1g64KsOZBmb5gRIsJN/yuWbCpr6kHlyYA7+CcoilCBofm7n
SeYEjE3tlODYVb+y/BPE8MavLn5RB0+nf3r2UidgHB8gCMBQdQcERShAB10TrI5eAcUaJPh63o9N
CgKWrjSESHrxwOQ+n12LviAJKN4N0D+xeoKYo3ZeoCx4J4H+6sDaqmb3L2Znru/hHzcxS/s3HvOO
pnmqbaiWbfxtF3snbWI4RnGhtE/TOTYDtfEd/ZcDHAWiJbU8CCs4TCPk3Z8BQYyIgx0UvDkG6j5y
7dlzVUxcYj3Es/C88p4Nxijrnu/9l9PLz3PLmMVG73ntN7Fv42PHee6ME+PSeaT9ohUo4Q24IizB
Q8FUwafb4tKeI4OCbNrSOqwrv42UNHg9ACegmVTxWxyezcDYeVw+qGNjYR3sEhRNlypgiOF6PC3v
d2nE0durCXI5dUi8FTNUv+NBuQMfQlkLqTdQxSmmDWYbvuKoicNW+zI5qd5hzaIop6wOqwqTBglS
+wjTd7douu9djZaCEnZFYt6AbHmPc6Nf3pe3ErZsj7yL/GzDIEbDJes8koBC16TeN8XsQhnJDjzb
RwmbiG3YpI3IyTvWEdSyrNMYChu+KG8oid3zIzCUrr4pdi6U8qLX4sLGHQBk2UbXJHwiisTqc6ko
n3Hjq/iz5r0669B8XxZ4MaZQeYObE6Dbx5oRtVB7DzLgtT0NTerOjqnwIKdDb79gLoTsb4fdisVI
VsXbCl52eCIuavrv1+iOhS3z2JydBjlE8E7Q1UwbmodU6ikt7owqfGjBFebs9zPxzSwALwRG6cFo
zJAd1dLXJb1j9JyKT1H1BSVxcMHO9JuGJsNhS43Niro2YIJieo5yMTx3MTSIMmUI6kgdv5tPCAB1
p3gsQHIm+MS10+aBX4HJSFQP8mexhRvXrE5xH4oDSFsrD+Il1g2wV9Gie0Jd0nDGyJZGsSn1bo2m
nGUHytDuJbUfz/AmgpQRXZHJz/JlxZqBRgIjAkMazDxTqK1dO+4qd6hqcm+Qap3uQa702RzwBSEQ
WkEJOi8vVphSZq0671EL4OLrwkjjpWs7gxDgxJVOK63/NQwbaKKuGSr7cmKWEu8n2Odh377LtVG8
zNHrNV3tOgIna+DVrEOgxI2C2aSn/7ZH7szd8KcHOFguyrPtQsYhrYPel5PvcJe/YfhaTMVTjXD8
8zuAKt0cjM1VCevofvGVYqNWwWWUzQCKmGzb68dUQyXQhGiCdB6NWwS7FRiqPksefYSatQ85DHiU
ChYL1CciEfhPsQCG09Z/eh08GZbvhebySAcOsyGvbk2vWaWZWYG4BRE6u7L5OR3b7dW5z3gQICzl
M2FMaFTxlKRhuzhlgQ0uaOXwL9fgxEo6sP8C7TEg787OLOCPiya4PL0MAEHUO4/g/RUqjHltU1Yq
CxvCf+VzXaGVNhMm/O+bJiHb7sRHh1QKOAXUu6ZrfD3Hz/uAxXLf36FNTuFmqQNIGWzAd7Cta0iz
EDXgZeNE2Hb4ViBaHmracbu3t/UlyOASTkBpsEfXK1AUILtUlWJGnYZQjRqYpLcetMZbBd4kgMkT
T7MUQT9jKBaurJ1L0mNDS4owBilxDaCSgkNKv64Z4vn7c1GvwJO2638+p81/t6vrlqHatmrYqq7/
FlbdldNDsRsrW7uflDfP+tggtcG5dl+SozAAt8jenUJf419LgxD7NFBtRQhIDjsSk9aejW/PymL1
8JZB1uzSA2R7yEyaUFTtV4dJsNe0KDtsYRrifBraHJ0k4J/OaXz1OurU+rh/1X+KuPW/xaOG7ei2
7aqehCCO+lvMc3rpifXStWydl76ysxvEBlSmab0CAuFEiUmcIVe/0y7YvnsfQs+AshGFnKRTtd2U
4hazZXA0F+k5/Ofrbfwt2pN35nCQOq6lu64q//4vYZH1OL+ap1nhXPLlePiiQg9s41EKba1/1zom
F4/G5a9K6cUVnIocOAePU/HNDjcAQon1Vzai/2ytWG6e1qFPQNt+qI+vXwxmlc4fojjD+rdv13VM
3XIc03Cd3wJ7Lc6Um9UU9AIuHdPlEPTTVdPA7O9eP1/UENRRi4kpIKRxjJcm0i0Gy+xRTOnaC5xf
nhkwjqlQl70CfTn72YEYLK1Cfk241EmnPb4YHEGh8NrgpQqU5RUohFegshEyMMYEherqPwA579TC
p9s2UzG3U7viiMyx4EEN0YM3DmDZUG/712ZUMo8BBqCr6z3lmKl+m/QaABqwKdltlKECdVjFPCQP
NI3Ne4DO6oQzK0jTquNpfgGClnHMMLv7LgQwg5CuoyfLtgiAZZ7zyfUyhwymwrZcu7+0T4i8GpWu
g5X7HtsLepjP2KVKbLFrQZTRA00P8elgbtE++bzxez5xmx7sZpcxJrVPadumKm36DV3tBARsH2ME
M+6XpyMLs2TCQF8ZCBPisESk7giCp8b8ljLOZZgAIbWOsbU4YToJdUXlXIH+NHlhX4iIvYKsf6jf
XUChoCYY6ppfzV6id3luAelYbLsurHlwSMoeGhKItQQDyHGxqYrAWjPq8mY/9+sWiFDCdNLcVjoD
DHzaxm+uvmkG8SlQP07D+qNYvNY2HsaZD43nBpID1JQ7YNdWXv30U8Pdi9GzcpYf0yz0PgoCZAB6
WFqAI8PrZ51OmxmKVDblccMJ2c80XzED8lPEI6hVmbhqIbV2yhmrAZh5Q93U9dN3UD97EOcyFMxH
NsnLt7lKxme05rwj/RGUXzkeeIpAV1VicIYIhs9VvTQPoL1gDJ24yY5PQcur/WpmbSrdZz9X3iHc
PR3l21UYiy8Xdq5/h7LrdTzWxie7AWF3cQlfGXE8YXfPWaVJL4l9KR1uqUqbRc9k2K8CU+qjnVDC
xuoKixyHryNrDssU1w602+SGUvkM790/HXXmggmOzgNk1QqDpjgn6QhH7OtQZeiL3AP6OGWf4J7Q
qQJ3Al6fLEKgQ/boDbtkeIWSXgYMPZvTM5bQzDJjDkalGRLMd5MEL2t4VNbWHoZ6srz69rouwsyR
7/rnTe3vKaZsap7q2ppjurrxU4z4l02til8P23PTbE3D7VcdkjnVecBjdaZRFxDVdSBS6JyS+YCC
lhHK2Oaq3gL+/ef3Yfzbbf9f3of+PzdX8+wotqWcszXdBij5TZj+shlZR2tBA/38yxlhowIoFnjX
GRJtR53B0L18X/bJr2Z1xUggWz8Ddn/3KLA1qsk8CG/qoCiilME/v1Xr93PXMcijHHZUy7At1XF/
O3fTJn9VWfqqF7R5mYDte023ga6FjDENMT4jTPS2+RtXmP6zDpM5yt6631CQZS7lcgCtaoJbBSWr
MyKNdwXOj7tz/7vdXBDDPImaGQJ6zd0doz06nqUthSZGIt0j3g5Ucm8SUGr0awIUbXI3SpzD/z9h
57WkPLZt6SdShJDXrRyS8JAJZN4QkJkI5JA3PP35VOemuzqi62LXrvoNKaSlteYcc5jF//8LSsq/
+v9/f8HpBvwfayLSs5fx0Op+f2mXT9FWNXLQSiyi6ORFC/9deZXErnjGdbJ3tAs5Rq5AMp7fYURT
Pr2xPP3H9fzHDTf/BbP0ppIYXcMNn52nhFyq1taGyEW52tkEw1iYbvTbHM8qqteX/VSc6KNYnxgg
3QjJJMbZNxi2aA4Q77MIjP1/XJ38b7jkf2+Xzrsjy4Y50/61HgajNzNVaLi8TdFZMUlTHbUq6APD
vk+TrX8tGzg/Pa8G9p8v3aY7cEkL/h6v1ab8vCgY9OmKLX7CHP7pUbLhEPrakx10iRc9jpGJizso
BZwvcvCSZtMZVoqVGHRkrARwx7pRT5PXlMAs/JMRTIhOsksF+2m4MkYzAA6HwWnJ2mzUTQY/hhN7
U0C5W1IkOTP/gZtmbmnx/IFAm6i0x+EGPRQZ1mTNtSPthiKSmADVxYS5XYlAB18xc8vyfz8Farr+
Cjv88+RbcWveTp3bZKLNt52Lj7+yxFw8Q3MqFU7/CgheRk+vWG22+iQYwpVKN4cjaEnEluLzaVhy
5xYIFpCB6EF/KJH2M1eEdmMJG+Y8+F9xyNC1JDa8mZriVABHEILZp+D8zvCNsj7TfeYIk9oe/Qmm
zhxUf8D2zMzb8Fk4YC7FDp4X5NLogMdUQNkQonSo5vqv4GTcVhdpibG4C50r+fyFOF08caBnVDf0
/jQGdC9QdokbwESFOd03PHGLc8bB39qwXs4WkQPq3II6R7VqdaPSGidoX1CcAAokDs6/OA3Doo2d
8ekJ/wEWqv/eQf+9DP/11lYiAE/25K0tR0ova8BYGwIPAu1ji5qbkssi4sdNG5sY1huBp5jgfL2I
qA2JvxWsdPEKttSyxrJ1tpevJvcb3ZOoc3CK/cCS3iDJYKOzN/FlUav+5T4mpJNZBG3bAfdq5sCg
fBi49scosZ+3/3jJlKla/b9gas6pad+d6TOT2lv617dTh6cu1tmTZgeKaOTmKSvpJ4NvQigmZiS4
BAzWZDNxweyai9h0mxr7xddE35d2D8a3qt0Z81lJKeTJ0TwpFqXggiUBrGT5oil3EvZSlcPhn9Y+
6FFWrDXBNbQp80JztIOEK/aKfE3wQogmkc+rhCl2WvjKELYaKWfO61sWJifsPlnkxJ5i24aKHGot
lJ63I5m2ApsJTzz4BFgOPdzH6PVxgOeM0q9iHKXfmPCyFgOMK3EHJYoIhEHBMD2dAEdBnpO20Lmv
LWb3uBRisPs4lci3dLfqPAzNScvb4aZLrAepZE26qxH07SXozHTmL3t2SwjOuuXACYVL5Mqj8B+b
pOcNJEOiWIC9FPkcy8j4k3KfDFHfoHT7qbaPk/D5wB7jW/rFlF4kagEHTZ/dg06ZhNjVYw0AA7Kx
IRABHug/c3EKH2qenfSt9tbzB6iAbIAYAg13MVlidrXP/vAMxrJb/MX774JvyWFUSEVDxnERFiLS
6S54vLwOy0m+Lz9K8Zud+DHCKKbajEFI7QKKg7hsDdyEv3os0ghoStA1aDJz0+4zlzytsdptjUPk
Ov1j6j6JrR9ss+xgQTPYQ7FkkKvbXLSB46BmUZ7VFqaQ6k7BEYIqm6kYrCyyYHT/cZXRVqzJm1Lj
INfOb8Z3YNy4jz9J0VsWFZiA05teU34OEHuzfSP+x3E8M2Rzqn7+n9VviDNTFzXdNGb/6uXUh5Ga
/fhOP1VIPTPiRpl3hZVDsgLy4AIlY73OXMwyfzGeXbyIngJcQuxU/UzsmIac23cAbPIsbOWKustC
KuMqYbJXSZ7wKgeKpYiVEGrc/WyiEG6U1NE3IHdSOnWFHGrTBB8qCDReNbWJ4Z2oPeD8s4pKzTLP
Mq0uwPzmCcCUuZzO8nsr8Aex6esds3afb4RhJgyfcYfQhcq71790NEGdW05l7S7mpCtckcbhhN2A
/T4yZmaWqcN6U8hqxNX80P4OnwXyUpxv7twE/cAWN90GnM5p34rcMwWnhe52OSIHJpDZMbEE9aD0
/BD9x6U+tsK56uzhI9kjcUr2zW/hyQvRFX5yRpJMKihgnh4q7PnrzqspEBxV2OKuosudAOMBxDjR
yb1xnrgWiXYCYobUBRX0ZNVDlQ5lemeghX3eJgM9cieg/bw9NiRH/nvAR1YDBhnKd8xQg/RCRlGw
x4jSrdfaNdv/I15F2LnpdQ9/F/VX/40/c5wPErIw4Gbj6eVPYjN8eL3GoUIO+HbCRrnrT0vk7/ck
QzH/XtYueqVPehx6UDQf4/G5oLaAqUymFWHv0S5bsX8hqHumPl2U15HF4rDZFYFI2seE8ir35Dqg
MWa2PdoJCMyGB0zdUUEmyiEx4JcKAMCmAkYvBti2KiRoYAmpeLz19a/ADF/5wZ+ejcHRYXCIbp1x
sW50WbwKV/+NCKxYPDkwhvUsgmsuOLV/uIpTiJp55C3mzdWYBcXWnekLIVmYPd7ZxQdagt1w5luD
NOizSZHFb/G1BXBK8KsLWSuWhK6gs4lLdijAXliSMXKB6zVtuoNTMgziLu0xBR+CFF4xAIWM5yIx
ta3VJJOqChHKczJ1YfbN8bw1IKwD0nDYvMYJw2YRAQuz3tpjy8IeLe5MF8RnsreXgyfNpRVAfOGY
FrHkK5o99NRj5gwQaLnSI9S2dRbGkm2QGX4ly+pBnZgStDfXGN3DZGdkxWbkXO7PPctDGV0U5o9f
cTXztHnpwhg9NA9HOEScGdD1sWSPXOVb1O28mfMlIprqkTJwHgtWwfjD5T1jjea6S2s6g+iHI0lj
J1+SxYTfhmC0mMxNmTogRdtV538Y4eB86AEGHekMXMYz7FpIOBS0hRUrZJ3rC9VTdId7kBBardi9
a6gWZmc5+qnZ8qUu5MqV9t3XxMUdCXYZkD+VaGR/uR467hg8f3IGWjhca8mOvxB36Eyh2PFU1R/x
DlEvIaXj2Kl7VbbBiUD5mWe0x2zfruWFDIaMKpL51XA2Cns4z86DMzuzEuSfCa6/qj9gzc0kcoUx
8HQfB4GkEx0UBWXsD+MGYqDGH43hHK738u508fGdV8jDwroTQfGLHoIYLxhU7tv0mGr2qiOWsFdZ
fajsgaGWVNjdgSniZXD417G2gCepbnHTH5wHhwAHycVinMLTTHEVPwOvZUdYeR6YWRVkhJh9UFq/
7ghDM5dLntiJOYL+6MjqEu/SXfXMk05xzQlNShKxI9CFq4/eRalbLhoYEKw49kNHtiZxBQiaU9R+
BmuTwQsFQeq1owvX28OXwc3Rm5J8jVSMgG1I9a2N68QNEsYkzNKcaN3wak3xG5Z276/K1Xt8cWgI
PwjW8X0jfCP3nrgmVmQ1T7kOgHHxFEyTzWc+uwZgnEIwzuGj/JMdndOAluFr1LzZcubPFs2h39dr
Do8eP7/yr/0sPyuKphALh7BbtH/RTudWwkljwtETCViuuNMzP1shhWKcG8Te6zticHaS/oaPGWlH
OEikIZc3i+a86pRvbA1ayAE1k+5UbO8mpM2CimPPYSAtBgjeo53+GW5idU463XQpc+PaJ/+HsdyI
0JZAGGoPlk40R6msugJSf0Stw4CNuMNS8pgCD7xbOMXWGwzGL1C4ZiAP9ihbL8Cnz7QOn/ViwKWK
lKjszg6Bdg7ap+x2M4cp5riLMMWYiDup+z5yY7caUW0nzcXXKOjRPyASnWcLzhv/dbhnsGAhOBHM
Pn4ylNSu3Ua89keG7xGOADj1ffX46sCYH5xiW/zOOmxblMmC4oLLJ2uC9YWccOQCIfPg41WdQShB
SFP0xzxrvipuVCA3vLOT+vHymdeuXrl4gAYySKJl3qpt04EEuh06C4piWM9natQR34v75ROdyAK9
VA6j572pzrDwBVLm2ebc+o4zDJJ9PQBxdWFwJtZ7ag+7JTddj1z5R9IZXtnwBu7jSOqVww3jBO15
/vhbQIcCyej97BYR9bNWgOkcncrlFYrYQ4g78bslLArjFKB1G6EttxlBJVux8y6dF2Qv5nhMgZAB
6lZyS+QgxirvZgD9fImThSDuBrol/xa8OTXxFQQ92uK+hc7AMsAD4yruonv/8CYnIOGgzXnFRuRs
9iI6zb7e2+zUfT3wkxzxweQp5HhwyEF2gwdc/JS8kYLP4NMZcelk+lpZ/2ueFS+BnOlAB8Q3WGlE
a+jKVEm724qLP7/P5NpuGYF+EErF9+QBUFLR4/Y2O+pqxIYbFNQi5QRjHKxorSd+CRMJjPQNOuV7
iwZFX3IcoEzihHXYAqDy87yx2YBdwxBreeYen8VvPhJbFE5bOBpGiNUlPjvygQF+ENtEAlBywG9W
vmcYhGHOBIi5xC4ujR3zI7m1hQvR/vF52ccrO1/dCVhFVQWTk04cOkAwCQfRXAGngPfOER8nVo6v
Dp36IWJkesWH2Pf9ReMcBXrjEBBRsTCzwabLg5lqix4FAj63muUW1icIozN6kPdS14bPQkiCdajs
LyoWz7Lvrm5PhrgVlqWf6nwNOxAdG6WWumWu6iJZyrAqnVyuZOec2nx3gZtHSllAA8O/Ldo9K4NV
RYOf2gsC7uxVb3+j1/b5Y9bqe5XbZzIa/Nv58jnumfizxZ3As5Z4X1AR3PECr6gM72cRxOk74/po
pILZV/5HP78o4PeGfLJ7d1beSrV+L7bBPjueqnmD/W/m+Ofvle/bihdGHvLHNTMYXPv4BNhO7KzO
L6fi6n7YOZJ9bjy4CM7vY8eojXUdciifv2uUtt+m9eEFGGJYhCPb55XMnxZelkfuFqz3ZinahMNO
l7eq2fGm/+KG0Kgi9gpUT7eOwPxT0W9n/swx7tOig4MTqJvGozYeGW1alKU4AuH4WuAaehSW7SK2
ZZySWmsnWfcdB7SF1xcrnZhsdM3lwsA8ofOc+wt/sNb6PRKtywvQOL8m9rJmsFicqwAbzUnpRoUw
/SafJnMVq38UIXuI1vjxBSRb2N65x1W2cbzvt+V9F8E3QDpODy3bEzJpShcQPslN0K1wsl2roOcy
eju7d97xgoET0ULepB+qw51o+cejiiGjhE4H9zmOStoWfLhkfjz55g689kDHWikNdjjMwbIGq+c7
FrbPS3gkVgNLRIRgAWgGxEaudmL8TectoNlKxSz0AaP+Yvs541NmU2umGmgiqWBwLGHXte/H2sUf
bFc4fkhGUIRLOY+SMTee/0/nalihv5A5wokQgyV8IBPCOXzl9J+7BY/BAVTyqet9NLrTt+o8lNRz
VIYo7D5YA7EnuDcq7h2jZftlc0C6mf1RItEuAvZw70HyDRQFtu4WuzyeJWUpNVI53T3k4FlYWqvJ
trfHofd4meuknfNfq+aDEGpXwRuwtDbfPR0XrO3Pd+SYpZOw+xeR8+5DNei+ssIdBOt30nu+bq/b
DCibBR8xSLeNPe7DNxAuc6tDpdAmoK4Hb0NEzf+C2P0056wkvHU+eU3Cq2sNloXboRUEQe4vr4cY
G9cKaXIMwhbSjR0BnVnLJmveZm8JPKpvKwr5lk5trX5/YZRiTsOD0S1exCOiRrt2Zx5zWFsJgeWP
KXVu4jydEofDi70jWjCUf1rXPDB7jY7Fj4gBXHISfoEYHp8q7giYOGOFjXsU8VQRsxhADBU08pu5
3ELtXZ16Z0d7glcEVJ7Jf81ubGziIBTb1Vp0DhG0aVopK7fCA+pFv0IMcEBD6+44otzQnIvW4R42
rhpeD/5vbPv33UQpLS28u/A4JZTAC9mmke/NRwCgpWxNnsrsIc6ZpuJ7NZ2wYFHITR7hbjctIzSa
7vee1wiZ1XQITYbN+I4QK/ytL3M7zK3TxMTm/aI8YG+zX+uU9f/eZNhLfbULxoQTp7aa5BHxEICp
VJ0DsyP7EeCWYM/eodhcgABKS0gihhnoGGijqGcGT9jDryJZpEUy6Jsd6y3s8mfLOG34Qw+eYpWT
2NyxKLUTrntb7WFdNPiqVPbsqJc2gCIxSZBAMiDY1yGdPz4rYWpYMDtDlObW5ODc0QHx9gLH2MQL
PK0Uv3Y4hFC0QolYYdYiOymeZCcBq6NE8ToIbd2i50VCEYqNC7Q80gABjOjT2WdeXjIsK/CynsFi
oNHxI3lgBlhvKqAjDkiMLoHZ8dgzV+17FemFlc12RX+CANVzV1+7ckJ1ral4ns3fzO7B57Aob8L3
T8kcRIEP59RuD21HgPxD4gPlj7nS0OATBWQeunEtQuLCZJvo+tkcvVwSasO3grH8uG4uoVA6NFMx
6UocHdDzjOu0r1G4KtSyPF92GO71Vrq4Xe2WyP7ubb3HcAQi3gUhse505tUc17R0xmtLPaslYfVe
K9GqacILtq4SSNBTOD1ff69mOVKClB99s0/eGykJZ/rNmO1wPyiSb/hlWjYX4u8xu18IQsLPAEDg
SROtnZm795jm5YvS4ErvCEcTMSjTgyiumomPRjsSyeEASQ+XEGKVBsrLnUQURxkyj1f18PWX4OWL
TqX3dcy7+5WJfWa8kbttMjCG97Jk/sYkrnViXPmgSFbzFvQS/ynw04QxqqlumMzrcLpU5iBhu7sw
wsU7kRY5WZjPr/TykcnQi5RrD80SmwhMAcBi9bBVnQ+IRCZVZxGmGH2Wbk8sGo16u44e4VCEMZHj
2pYhSVG6qgYXiInDMi/85xDMBFscIIz6HcAT6Q0FTbBvwjqJlgJCcH3bSC4Nm3yLBr8gLAQDstYp
JLsRl3LsvXE3KhxNsw3Ju+AK2ntat+lIhQOAJ3g1crqL97wslfe8O+jNifq5YEpFto7oRLQvlZsD
6IDQyAvjEep6qEkePzjVkGvq6UedrofCGSFaaSQDuVxqBT8XBCBxBwj09anWt1mxH1WezzYbgpd2
4g7KnOPgNelWwqZnwodnwpeUON3hLdh6sxjg7WmbkYCdizeaS5XP5cc1dpa6iemCVj/LpZH+PIh2
5AcbsJ4W0bDiKfSYsQwrfgxjhugZKiq9EClMf6a24ppnEjAxBkeKz8+KUfQMAeg4XzIXnBzvrMpN
KObKUBfsnisdfEkh6yfkapQ/AWlU4kD47cqQnNfpCgH8SKV+Lx+N3T//ZJ6BCuXLVVpHYL6lrcfC
E//ieq707usZ8gQTdjeejQYCk9+eboIoMltrPD4ZREIiaZH/qe3iUYXZ+MXkx6KdaVS/pjoqTbfa
QB/m6bCqa1gKb5pQL6/cmAeoApgvxwFg7KhL7rNzYtkVP6XI1v6yEsrf6q2jw3WeQOA6S4nZjMXY
7zna/b6AZMChMtgpgkwEKqVvXBkX8s1GzcbSMLjcXxERpTZdN3ea+xqfBQgVULwGP2YCYj/hPGwA
Tkgj/n7IloQSdrwNr9NFP86jpQZTF/zGa7NNQQYZ8n+Lj/swz8ODyZA238TO0+7CGeSe52QwQcAA
gFFNq22jIYPIg7budRio9ame3hjfU/pd9sKXUdsJjlaIzVgl4ECxlxfz8elUO35hoj4S586YfgkH
r5NWPU38L1nFU+wwMe5fokZigbgk5+r4CvLaggPNaTKYdsZQ9w0YWP9OqUvHbpdFzvU0WOkmwzEo
80d+oFN9GHfWsBN/NZvHD7zN/hsWEL/5KeNhhSX9vpIApoFs2K/C89sSCD1SwA6Pyk85zbPyvUS4
OP4U0Iy+o8TjzOOkqltXpqugeF4VKXw+V/9Tp+jnbl/tqp3A67qrvuvpplgM4btdx2quITouSZ3I
NYcsaDDQGMQJU3HVyiCsEs7EYzX6rYl+hbpBm3M4Vuki+uG/XtjbkvPziXYsm1kitaTqTPyhoD3w
d2PNqRsbss+LH7hD+6HhKg9c2zqXG3+tI/Bu8dBReY2ggncTVhUhPLDS65+ugK5kDaPz0vwR6nVr
Y+f+Ii9W9eS7fleJD/u6PK1KWFdy+ID09U9K2MDmmjoizioyxwzjYZXMqGxukvVDniNKam4fkCdT
W32eMEOAkQ29KyTRzGBhYnZbwi0lVVTa1Ofxx8C9mrwvhjooQhk87iAgwR9RWX5ESEmBpgUx6Asf
blqz+FCoiyjfFK+jQQqeusgrL4J4PPo10TPfqKgOpFB7730UaOi6a4ArJ3EmyAG0D5rZQQOmz8+M
m1Ai1gEJ1droxdchND+NzWMPM7BYE5MIAgYIu+NmREFqfQ1YDRPVN317eFSyXfNmAL17KjEZ5TQ5
VEpbPH4/fkG/861GXBXAQw8CUN6O2HHOAagUu1omkEBE+4ZZqsfXHX9ey8tmABmEI+eYO+LFj+Yd
/Z6IB1PNMxqf1FGUEe4oTSlI1XtiMCVvT9aBicP64TR3ihzSAkX+VPGRcJofBM0pZd4Mmzsp9JuW
bia2Mtx9ZAidBKIVn7NmnXKy0VHKvoxbdezm772m2lLnJr3PkJ6M7094sNQmZAYWJ8ivZD9GTgXG
X0+pdKo4LyB9kpSn+YD63BETYRwBJ8xOatJuAzjLOpebz80dNGzprJ0rHHXR9DUwAifCqCjb2riG
c8XHSrg50rWhVSFSDloCrrYUgXR5Pp3LUv3n0WH95sFVxahTXrxvl6/J2Wuwvxpbu7Fw4M8GkMrs
v7fVfSjXdo7lgf8kfOzl4UNkACBA1j6ZkEANbp0lrFNK2diRqHTfDlKOEZMwNkv81V5OTKTTHrRR
2ULHVIQgbxih2aO+bEhwVIKs8KRkLYxL6o3ke8D9w3CnqSyBXK95B9qousgQGDVI4mo0DxoW1nvz
jPuVK1Ka/uiHmH4eVhKJsfIyebsx5rHcKSZiRHNp1iOjyfb1cy5Na/XxC87/NG1NDBTgNCHUyb6i
SsOfGqc33c8I+SNoshFCVdyyDDu6BlS8ta8PC4BmzbDf2l67R4ZTSnMoam+FkobVO3+iJmXDRON6
ZfynYkGa+i0OA5hbjB5lmUECY/5HkVdIR1kPnqklFWBD3xtusP8hHIyUMTmesh/SjmU+7shjm1R5
hKRNKWtioIN/qDbZ4Rt1/mk6tB9HBPl7G080WNooIQborzNXJwwXhkriJiqUA1elShuodi32v8yL
OaFuTAjnM/2TChevAGZH2FUAfh/V5bP0IgzW5MoSah8UHcsTCCpTSK3ErlYH76P2tCD3Xzb6jlB7
MttwEN5qb5sHxE0l8c6fuFaSvVLPCaq8TXLXMZpVqLeD8e2bJMYQlP0JCkFwn57/afxySyQ70Z2d
e0XH4YiYiXSOmnq9YQ+jpxPuGZ8EfD3Us8jun5arZPyWiw8Ze9LhlBqsJAoFeDiwV9reAe5sHvsn
ooXRq6EkVYEQOXQIlbSU3pgwNPMh35jIZi4hVX4xQ23hPoChQfH5gnFARr3ZL1r+qDABp+ZPjWPT
6BkNBQ5IF/iLiP4KqM0G+9/qKC1qrxVQYdH5hNKE/3rqPCMxOPrNr0SSvsgvyq8obuJi/cLBGnIK
Z5zLTVcx3mjC6rl/YCaKH0Rj3M6KtpgZgQDBV8foRLsL1UqonLSBkeNETxvYPXrNpyGa6qXAMkxo
Mix3MvAGLJpnc7AjN8JsZuT6nm4uWwShP34GUt4IdiPonfMJJBK20MNt33CRN0/N4ja/VO/BQA/m
Rmhy++iotDO8DKbGL1IwiRGgT0x9OVoozNfersGW/LYhBT6AHykp0O7zK+XaxCP+KtXWZrzyriLu
6oY+mBnUQpPkq03dtnMux/gnAmrtnHJwZzwPOto0UDHXu1ia7L1ElzdJx0qTYUgrBTQcebfQSVo3
nQLl9tNmwKxfUDLZ9eB6fAZ/QoNrjlE8WSDvD5gniem8n86shoxOUrIrQEqgZmJgBAQz2GrCVm2L
ka1zmPzVpquZU3ugRDYFIvUlVT8EkpGblGr88Hp+QfgCbKs61IOSiSeoQ+VdSXaO3zm1Q7qgAm56
j4Fila8KeMS7wgir2Q+tFiVuves/Hz99uqW2jCu31A5mtKTeFacf8FiWnfMuglRml7P5E9I7HAAy
0V/3kBmpR5nfBZNi7uJlaKtFp+UCK3dWBC9GCVzPnwHk+N39mqdowSeWnHedwyNALVhVKDgsI/Jy
SGZY6gMZ106ee9p1up0xXYQD62yIjiIjNMXmz2rXR+t3tO/hoLkyv8RrL23les5NjVtXbfwcuUY3
Z64b6R7qKlgrX3nrGoMzfEi88/VeRTSO8ANaF57f/Z4/k8tOoblNTTewU7Kwjjy1gVDCUWwjkOhq
AHe1/jCxF/iqakd8rpiBEwZO1AsZLbkjZx4hubCYCxrLjHWzfGee+vZi05cx6mi8zLRRI3TRukqX
fEBTf7Sg2pQO46KAK1077M/ttYvwMt7ET+YEIlu2uI5mvoTFk2TlHUwg500WaWlnWYj3+WNeMRd+
uki1FDlssEB7uhG24twNAlxht+aogpggGs5GJ1KwZCXtW+jyD6d9u4nmDTC+P9TFM2xOVAiXx9Zo
XXbtR02KtJPHh9kYcNbX+qfBFBsx1IPJc0mHaZnm9o0ePHWayjq9dH/Auwr+M9jDpv0xGhbo+pJ4
xszqSQmbLd8oSCia8zU6KhM7rXwtYC1EpiSZKa0FxdCT1V1JEZASkkYsyuPU9nMD+RNeItiNJqtC
Wb0QwAFWrEumMrmdMXjQvce41yu7w3MRE7Ce4HibRPB6PEvgrZgcx8zx5yKjJHz/8TLRP2A7odmU
u+MbOPXl6fz1hzfqrvL65NcfWnj55f8FKuGZx++/4jmqtBm7zYvgHZeSbV4EkPXsDI8oJtzWc8U4
Et0hlSE5oLZ06M8ScBMMlxXU7REP+3QK75V+pYvPoLJVbRPX6ucm6/wU2WP/KxOtpswvxJzhDK3O
a/yS+1+KDaVxpsvK9gacIuZmlz3fcMQdvwueXUAZ84wXNWbRhJ9T0jYOROex3rSXfYPtXWUTmcTY
EbJMctOBmpGmUsgQS/8b04dk+A7HWz54NpBAvMphMOrwcUO5cPt8/0zhmXQrLkwR0EpRo35XyFVk
v0G0MXHUQ26JxBvabOshbN6YnDooaVVl3hVuGa8lHazGzmBTxu227yDHTR/0oh6T/Wyury+4wgju
Y1OvWCyphTt/fkgPL1y+UqKV98lccfZEjXrQWuEMethSLfITyqwp2YK8E6ifxgKSkZ3fSLc/korr
19jxCbvagZux0zZdWHsjSXIZaTzMTqyGVvAbXinWDMNn9QdZDQdBv4IZHeKYMZXX5o4CVqUnjgMV
xCw+Fe8ATVN62Ub4x86Wl9dKI55iWMu0KjKq4I/2gtjBEYUAmWkz3ag5b88Lo6x608NzxutFPpSR
/yJpCSkHaKJqY+Fty3gxGNC9P2hI1Pl7Tn3dtySDzlnS6kreGT/aRl2li8tyshutvZRwynpJVvuZ
V6E+v0mrxbn5GSgO4oJ5wjE4WTSjaN21X+VZh59GdU423pHrlj4UZ/yJ5oqKLsbqO1wWJybYcmK9
TJZ47sVBW30wIhepcXmmFPIhb0SIzpDPUlxyi/1mE29YJgOWWW3LTrSSZ3MJneBd7R1oekgGqa76
zDOge8EaDmmKq8GHkwN1tb4hTCYMeYYaoLDQA1mzk6LZAHGPIhj/aL3RwH1p5TpNl2x7WM8Rt5qt
ID7COez457jU8yAvwvcJXSejDhzPQb6fIaziCwyXL+0rRm4HIst7AQhTW/J6gPEH47xwO2bD8fx9
S5lgubXoQmMDvDI5Tzhe5VP39Mg9uoHdLdXzjo1h5vWnOzTBksR2xqCSTbMttEho7QIC3EJkSDHN
sgDYsdLCXVqZq0IwQA7UkXx4l7dVX+wGr+7e2mk0TCJcoiAHvUk2PRGaJn0nBoTXpJ52cIzV5lAp
MTKDkA0CFAD9Ovj84CApM55DPOxi/MYErLw33vtLFqwIOxCikxlpUKfAeeG1XFOOGIWn0RBCysyY
Vx6ggNSt8z4ZguXR0zlKOJmh8QFfycuHCMmXqGmBGGMZOK0BAII6ewqDJ3CfPTMXzv+TCqKFb0j5
sK4wLXM/0fzem+xZMA2i13lYLdC5wobLetWWOd2ZL8OFiqaxf+clp663Z0TKM0jnn+40626vcJqY
punb8TT6RI3+9pMhBcL/102GJsSdh+e5Uhm+uhL21KjwvutDsyeci4EMnuoU6pc7AdZ4FUMqf/6x
SUIqYYfML86lcYRxr23N3H/gk/6+ScTY534WL0w5yGc221hJim+yk+GSRaGWX1N1xQeMgq/jQsua
Ze+tpGuTBy9IcytptjAwY4H5lN6Gdsu/i6+rLH2qysaItybOTJj5ydesdSQ4IK1mXeJ1rgRa7HTi
7RLUtCsmtgL4cMPeJoZPuBv68qWodN8/gnRVZ66p74b+qCAXNpZyu32/9ypB3ECU8JQwdM7RILIP
jT9F50Wgs0TRKOsLW2lDU9wCsLXdl9StxG5lwoLs0boFz3Yjsydeor9MY4SLCS9canU9mB8ZrKkM
9DDGA+1ZAAg+7BifOHWOmg5Q9Ywng1kvIgZ9T++lbcHP3yz7h/ypccURa+Vd2/ziwO/+lVjbElXE
CYuvJv4v8aJVDmgKIsyfJ8KtZbqkclskilbzznCVGyqpc7GXCNJWV+IWzTA7orrWQQZ4V/fm/rHh
nOBQGXngyFw4IASrBo9BOQg4VPpAAfDKiVKa91+gAd0rLF7OpSdmEor+22lxdE5cbbbAFMxHRiej
UkQWo9qtgvKYnRl40TV+0QlzGPLTJWJtYMJSSXhjZTPEyakgTjVBXYT4jg4obRuw+NN43nBidS5v
sVjOaU9nhMoouC3YsX2eOdVBXT6oK+HNIo9ECHDFahUxoszuLnj1CAbqVlO3BM9j2MrMGyeJWwm1
zs7wJoY/qsBl9eA9MOAkbAjHNAa33zUsDnb0X0gV703JiPob/xxc2MRTuWEkNsUIAhTZFbRTQGDz
JiZub0DTIxUR9rW64ZkOSlCUTBZUp3ztW22bJT91IVgja6Knva8qNkbdgC/3+BsIjiyuI7v9a5Ve
vmbytQS0rDCnmBUhDPRE8lBhl71ot/RsOpSiBsvUdo1ipG/59dXIDx4hL+V6KKLjHkzYE82i6/+Q
mrzfTsobnbB8snbTVadL3JIVwlCPUUYMGTIlv/ACVE4PCfjWbrOVJOw1mciB5aw6GLGjELjc/1Xj
UorZNtFDv6AuoPX+0vpd0675p95QxPNOjMsnoS3ad0JVlw8M7Fi92YqpzBOtR15ViLC/nuJZUpHO
4i+UU5m/z4m2VXr2sEnBsuXliTC9izeRciiqk66uqnQnKqcxQx3wWhYyJhbdaog3FS97Jp616O8S
b4V2+1A3jISqdv0c5wMaE1etDkr31bz8jnNLvEWXEkxtG3Ef6++3sOiEBa8bn8AkS1N4pMMxGmju
vA7/XABdbleDxPEFrcnlHealVPu/B3DRq2bOeozcrDesHjpxbSz78lNnEKCSx6n0VvnXT48iWyXJ
Ihl2LUS1WIAPkSCcdDgb3oteWiBGFQTMppXr+/KlMUV9q2zO8qf4PySd2ZKq2LaGn8gIBBG4pe/F
vrkxUtMUbADBBnn6+uaqODtq71O1KjVpxhzjH3+zX41RpxfsxCkcjytKmWPN7XtTK24dxotUaI1R
Xlk+7oeS/2VUD6vujwXGAudu+r5vKAZn1TYUf6xmOuET37g6n/JX+uRevjl2nJEyV+BLN7v8uqBu
7TuvHeBLYMt0zbhkIJWnTF64wqpmGiwmKIP6h7f3uC9nX/TAek8DAmMEdw/1/Vc2a26bhreG7L7Z
A78mRbeolncw1e5m9w3oAYR/iSvyqnmFr0edlUqJ/xw+LDiGHdjgjRBBce/0gSiFdx6uz2pfuY3s
8GfYEbEaU1lUdFYJb4rFn7bjOt7QwgBVIRbECByWECMEK4TlC0mZzgGcGJAaLjakRFgfAPHl5q1T
YflAHn+vXysH9aAcHieq6Y139p2xZyIANRmjmMZgNr+4/P4Q5kfmEK5xxagUVRixPoD4/xqdTQaV
WPFbagehlKwkx+H5tKjY9eR62BJzymn4ju6nlhxucs0+M8UnXIkJe1lPRqc328HSVDkNsUiEolBu
KtqoirrJK4Q8iUM9uvP4We/VB04PYXIize+2RNnaYhpduEssLoIrfm0P9wE3vbJayNgk0rkQdTyR
Co0DOeDqaE5KKytZC6vEKX9KmKoJOguqlyH8qtLLd/CxXrhCtu54DghH1qOIN2P3H4806wbvQRj+
uT9oWqwieaEMf6CiUadfu9uxsSYIWuJ/cnwsiAi02CxAB3sAokvbIQymXxUwmABQfh+MTibN7r2j
EVVZr4ArEyunuEMych9DcoHYT6BQsD+YdJjN9AUHY3m1U7QfFhooGDr7CHMIki9WI2IreNEg0Pvs
jyMgW8uYwxX+g7h7+QXgzX9Hd7v9wS3lr1EsG4yUsAtAcmtsKslINM67O73t3bqlSLmXoPrvnyv2
HcDkFl6s0FT2O2xeHagBD3hxOOtg7y4iFPdrCDLmaWhebGYlcPaJElbx0Guc9OJoq89EwswQdz14
QfUGZZO+NMYBeRHj5Nq4GqQrSHDLsaP+SndsBkDY4ah9Z/jiTh6ONOs+UCfF1xx4+Uz1MHtzALo5
Kd/76IxZYmD8XP54Mx/InzR2H/JcxhySA4hBImMGYgGweq6KX93l4JABbtbyQZLMi/BVrBxcXW0i
vXDZxgQzYYsMB2WYwRCDwqQQEgohyCCcmIF0b7WtNaYbPI3KgGioq+E+Rn6BoyIBLeTD0UfHsQ5H
kArWmd+BVRPyfrUNHl5QspMNXjw44wFgazkHV6Cp6480+wpt4HrPd8MtyWkdVwTWDA9g9qd8gzYf
Uo69Yi+WnwoXvsstAskhUFxlBRcaNKcHhgBkRQYdxsWlLo8bz5BdfnxP0aK76ay+di/fbUdkK4gb
FqHkpSIVqn1cSYmgfdX2qLcfOsggvDl2+Gljs0UmLU3j8IGvz/46VG5JMSXwJBwcyctWzar3YWUQ
JCZN8cyQd21L/BzrEbuhfsA8HNkjTqDq80dYwZhXeb9gz3oFY+PiP4FFYVXEL4yz8SXswJQDGjmt
Y1MoI9ans2Dh2vn9yJRqu73gUNjB6gWMj8YawlAaGAocHZA9gM+5HH7IWsPEWzMxGg2HEYFD7scS
qocJFo0Hxojm6pW7RqRS4/UIYklFQnLMXM3NnDUuQ0dcL96L/aqa9tEpT6WNh30rpJCAjR2kBx83
p8oUQUft7ONcVzsWyrvCETIjuJwMiBgLEFN5xeaVdiPVEMhBGxg7DYK3oa8WAKwsOJ/J59AeDGHK
QqFiiT/FIXsB2TLfcUmeu/Ox2gfPXQ8LEnw8wCz6PRsHjMOEF13aOUcWLfq7jWj+6R+Ah2qqehuN
Lt6IJoTuEQE+fy0EhnG+AAFpBitWPvzr9YJyfj4NZmfqPfyyXPQy4qyVnecVsBfS/2taTu67iijW
b/oqbX0lre6p/HcJMLPhcg4Nou60+PbByh4WcfDMSrdfX0/14QWdjUhyY/b9BcJhuNUX/Lc0soFi
zmMitFU8x2ACkDE9ffJG8NkTdWApHP7mYKZn+1hlm5OKdo/6ckKM2vEvJLeJdJKXNUu1Fhs98hNZ
BNM8D9LHScZCUjdr1voyt9EdBUoizfX46YPnGGz+4a7BXx+ZsFwep/fe5oPYqQP5Xv3LdvRXkSFR
4CtvzJ+usm3Xw9+bVwiOG1qc9Gz5702RfhpudzvV1q+lcB4/s/0mygZZkYbo18Ho56aZo4W8oP0f
/fLVDeYF7416MUT8Wkw6mLPg3DL4uNN3Fo8eoE63HOvMRXaX6v4XZVfE6ZPqmy79BLC7W7taDB9W
u/hM+qTeDfHAlQ5lQmWBQf8RryqEZCjyFevMOUZjvK+Dj48fawcKMFi8cQGg1/33cJ8v7vtqC6dd
XnNYC+zzhwlHB+1QPbvmnlanLDq7vxuK/s1YATmwGs1sDirqpRmzyzV5nAYpoFB5wFkEDxouKsjq
gbaXWF1cq+AWN5ZEKGuDq4PDcNG+YvAXY3M2rPrObCa2gh+WLABzosl9LVXCNiHoLoejAFoSExjN
yuuEdByreqEQY33wsMDhyQfjuE5GSyN6pIBtxkb8sBmIrqdDkuzQZ7c7aE8WfVdgbM88T3h3gFeB
t2DwA5dmQDdpVZVob2iY2LalDwa1odtxruCCYWoptxGpZo/gm5u2FNggPdIFMBwU0dG3+aQs3HM4
EPGgeLiYOO7VA4sXh79+lqOTErMxJfIJjQWLmHLBqcq+SXz/gopClsVhDCY6oeWqIVHxvlHr0O2C
NNEQn+iRWs4n3fkkHXkrMviPy+ph/EOD/JpejtCa0EgNoZez9c+demRp12XLrhg1pgpq7o0h4QKW
o2kJsWXDdsa7ZCK1iMs8SFXEAEyAAr7jmwCwEHm2HqMF4qxza9kBamlANzEepBt8CaoR9lIDzjNO
EPbKBYsQ9uSwvPgbMNQ+yQ1adNzO9jQA5VZGQPe2LtvvjUWrQ99ezVrdrn9ZHbBX4p8qeEjhQTnf
07UxLi1A9R8zhIQDlJhEWjoV52w3pad7nWCdaYdqZ/BwreGPgK0953Tg17RhIQMwJGzDBvCAaqKe
uoUhWE5DU8FZvMcqB1O9PJH+CiKZoXtmcK9XCETtIsRlj0iCj/Ne4FRBgN/X6aGHj8BFMYEmtb3P
pCnWdaThtkB0Y5ah6uR9RHY4NmGIdxss3JP9Dw0gW+IrQDdprgSr8eY87Lrxh0d10yxwtk8Ra+zO
f1AieSqIeu7wZh/MccQmqDTBdG0OzkRrp/yVlC70tTBUoDzTbIlehlH6n0EoBpG2MqMug2Q6hjPK
Kg+KzAqqLmylLuzCcTwCOGW/tPiynQYTha0SDr3LAdjepT5FEjD+N6M0mXjnOHjiY1A8mLLuLRb4
5iCyJhWvIE5CslhJ6KWrpudEH8dCU43WZ315CrVTw/aA92Da7m6T3ObvER3FMcAD5cpbA2D7k16B
x7i47zWzABWA10XAI0tmiPPScN7r1nvtpOWbYV9ZQ192pIBvyuXmNyGGwhdr2tvkMjcsbQmbBv/E
YDADYS8S4ORn9DxoM0zrcvPqSR+e4WvI7swGa45gMXAecEpAikWVVYSHN5l9NwQBI+yx9rb8O95q
M1ZUDgrcEJsZU97ipnexvninPW15u4+/A9D4c7L3X5theJm9gqFD/jHE7Pe6WqKKEeA+BSDTf+Wg
gP5ndv5gJhYAWemfPeSMXpucHWqHMntGvFJXQDd6OLQClYP+j9Rrsh/Q4RG2QfCM5j+Szv9o4hQq
EmWmJGUkKealspGGWePJECdpONDYMxMIb343Knxxnp8AZFMLSvrW/ZzsbGKgbWy3VgT2rakAOHGq
ITc2+do4YrtphSMJtAsIyJCB0iNvOw4h4WD6iIsAcrEz9FlQsIogkAJ/yBsGN2DqdhVT8jU6Z9XR
0tLfxyUwHoSgWwrqQLdR8ETxUUeFhQRTlTq9/D02EKaEARMfVyAioBWmucQgzW/Xj+jBd0b5wvLc
4ce56nR8vAdA5zFAWB8yTRLA+Rae+shtgJRbH1CJpJjV1QU1iPIBNEMT8wAX2yyQ8n6uLh5reLhi
OGvMNn7Qb5n1jErgfo4YNykeU3VS0KfnDhlbZsWmH1vdQfh13whrautjXsmwEwT171H8YYwsZrkT
174etzZgIrMKFrwu81dMMxLcVlecECqzF8+WjDlT7+FsYM1a+5zVP3QQs4G9vW+KgOXYqluxeQUf
zpGycfIGwxCzafNGsivZ1wcs4hnrGufr5uSAVYEWMv4QMw0v39XN/1lhghJf2a/gvsCmHfmEAzjg
Da3hicEUJWTCimCer24/fZivz4k6q31mHJYvxunqYo7Ep6EnmvBqU9gZUkUU3JBYNPwvLK6Ltfcv
B72gPCghLPKPLQhwcPur+QdVFc3DAVAenDsPYzTdPMwpKz52MFyPEXIl/LNjlUEWN3yoJwPvOh86
XNBo79AbE3lf4sZ9zy4MXs9wOBNjKz4lEdAlj7Uxg5sDe028gb3TUrpGthzQOzAKw0lrZmPXwt9h
sLulL84QXMpvVrNB6s3vQXTazPA668hLjDl/gfyBrROTgo/S1EbKO2FAGwRYivKIXw45ZGnr695l
843y28ynGr+Rs5UmY/4NxTsjeJzUqRHCDJtC8FsZS+7vJ6udGlJSKruX6D752b42+7dlLO9xnhYo
ridFdkl5zuHk7Cd3GCDZPcDVJUBVapV2Zx6NBBcIKzsnw9mQmFnVuwZaIv3iZ2bKJtngIW6RYb8C
NvaoQekTmtiGh3cYKn8D4YGPl/1qMFVDHDuC8RF6eLaPho6+wXTyDhmDlJlPJipypohlAcisf6CN
SHt7cCAWHOE7Lhfh3sb/A7A5gfVIv3w3m+geNxTWxTMdo+lntZfiX+6xTQ6kWD/iJec9nbdFDV2z
dGTnEuQ/HZEDGMswr9r6jHBgSEwwcHPzsc2jUXzFHTWGv/dB5trZeG9K1J6fLew9leU5G4GRM5oz
2CscIihKb9ZtLU/KSEmVFC7EFP5iuI/3/mD3Dvf+KFCdIhDlJv/jz0zZr+frOhoHpU9dXWoWHKtp
7l98FhZrg41Pnz1ZF+FfL+IqZJhRcbPisWm+Zu3c1vvfp3870MzVPkt3Dmp07R5agoxgYGt/HG3O
i0/2r3yPsnO8X1D/83UuHs4RuXR0tewO6cH4f7NRsGiZsXMQ0FHwzb7ZNtRnZzt9hzrvGEypf3zN
xpEyyGnuGoDWQbzkjOM6ekZ7ly05MAfYvZ+nlEvz6yOKdId8jTaAbotZzh27JnqdsOP3rCP+SXiN
9cnWwN+Ij0QICCbR2qFBmZ9T3WzYHw5ynMru+SCWgg1nBEgTd2yP2Y9FqIB3s36UsF711nAmjv7s
7fNbi5JHIWF7GGKe8nGJHPSEHQniQ7jiAFy15/NKUzdggEKVKn7bmIczRx6ZPBlebOlo0HK63d+z
PGkqatrs+nVpGpSCeQqjwNn+lzZBmz28ZjKw9JhDM7cATx0mUnHle+RfMqs+yCXOMDsTOQ3YxR5f
nd1MRvp/RRmlHO4QN2u5Nn4okr8XxC6gO+jEWM9Y68ZitDSxKLqZWLJWmEQ/rBFC0zbAc/7OaYZz
gAnpkgQDqcXZ2NNo++nG7g5LcGXgpNofhDlc94ayBwn707t4rXTXADuT4d2GDYs/4KfBACHC7rUU
1niAVghbykgF04FwemaDMyiC18jpyd1U4gEYJyEJNXCj2bHBGJr6A08qmPves0xv0rar0cm7b/SS
VIS3j6Ukmv1R2Jot4aTdb+GcCH2g8hk4IFlM6cWyjx7L94EP7tdiFD1D6+MR2lYJZioHkcIHeEwz
JH2sc5KRqzXnaOBEQAkL15EwWJYcNCyQgqbnKSPUOMB/1/wEsU6uMSsUR7eLZe1Lc5T+/QzOpIfD
MAgM3om0Vhga7a47pNor2DCDSRc/woq9JB+JP6c7ZEx5+zIvgeAq7E0P9d0aG1+yQm+TB6l3OTmo
AxPrh2A8YonLWjR4rFc09L7uEfrGD4HMCyarcQIqVicYi1YfPBJSreHbYyXr8egRHX1FFq9F39Mr
/f5gZTzvg8FaaFZ1pOI4P/qaD20C3SLqZxPEkVeFDVs8tuHBWdAGMLES4CLSCeu6LJYD6zbpdNw+
bi5jzJNi0/uJhCWC5l6oMy6PkXP1LnNmL3k5dImAtIvp6elcFzTbhpX/gJlHe+oFszyYNNa5p7sH
AAEJgp4NBpvTEh8BxMQiZxRojs5WBGi64W4BbB++oNoh8z5K+cHLxXrUghUUvzyYtL5oxoRb6m2C
wMAnBZvrIaSo1v3jDCyhZaymyAzikQ29ZbxYPG0haHxG3IOtll7J3OLEqWJpA7mbF6fBa8oPe+th
j2zoVpyFVU/PxTtB70aPKTaYLef/sgnJrUlZI5qXKa9Whs219YlhfonAklRZQdn9OWPmyNxKQzWc
fjBj2kg2CUEYDQL2znTT9Hh4bNFp8lN96OOrIb5mZ+wpe5BrvwjYbwbHF4AvvplWvpIgUsc39rg2
B6U7XO8zUDX3NtmT15tbew9tN8PPM5q0UFwLHhCyWhSLE4jYygpsvg47S6IIEOfGnIOjaFLT0W9h
ivAoQdHSnKdfJCWOkRHqALFT4zoLcBmgmMJJe4dbz7/QJoQC1mB6Di7pNevDDG5Z3FqSw8PMizNm
NhqBRRsh3DF6E0zkpqX9WSk29HYn49Dm0GRPzne5ikgVa8sHDy0akoLumGVtNFo8UTSKxTAN9Y3B
5hnptNpvx/DyHy15QauFSsKNg5TnCcggzegXBiluWHQTrY09HF1NyYU5e+8QSJZCfZ7/IJRlLxCA
OXultW3t17aEdpXpAZHqONG4FzpK3EqE/Qq/9Nn7uFWA4sA+kfXtlRCKYNxowqCfVBmP22Jr3s+f
7vRzlqi01vTJ4bKzkJRxCo0Xe7Cqc1JtGsYfNvcWsgnSCvOgmJNPiiaY4AMHyo8pYUuXYzYnm9zn
1OAA15bvsBFFYqsk2k6blj6k2wDzEjAXeI5QlMrdLUSj6N9EdseNwBLylqjz+EKToCS6EMMRZKpn
9MIULhvH6z2d/H2CVNlb65yh5zmGt9xUenbzl3UFxP2tnjT4sGEpbNI3uwV0eu75sSZCZ2yKVc5i
XfrjhUrDyQmXkIubT2Peex5HGsP5kU7VuvClBr+g9mNnzr4xgpLrfoJ+12DxM4q+BLBU8y9RLPAD
TDJ6yB3/Q8/7NbGNQG2bQwgCtj4g/xdtJloKYgXPbNKEFuTphOMZ7e+ytFCL7m4sRl5hs6SRcIFu
db/BMEBcHV88VKU3xlvi2ts+/2jRbhlr2AXRdkUK7ByMnAL62wc1X3QTawp/0q4LOy7XFHqfQ5XI
iJbUtVtCnwWJjK5TjvLd3qEVY3cFucx+uTRpvFqMEfwf3TomFb4E1whIKAPAQc7MeEfTDrXZvi4z
aA8Qef99sTu7hy32ORW7IrgQkWHPwRMigAC38DyQBJcWXCWf5zwpGGYgA/EeaM6/d9QaBDjf3nWc
IDSbbHjsJlhUksKDjsJUXMnReLAqMu17GEHEat1EdkbPXUZiLlN16c8w8iEDKne0oN/C7SGiHSkp
QZPXVR5ja1Hj55vu03JZzPepLNw5MD3l0VIXxu+D3xxnHyUY/H5wFW15ngiIAizIWGa8QA4moK5Y
kyyvkyc7H9J/XoBcazlqAxDWZbPMdyIITqHq8932MzWT+MHYWpzGWJwzyM6gVGAuQVIvXCSGNOKD
/bcng7rIruh7KkKy4U8J4pCIvOaB4b22L4nK26XDYcVwxWTwQkREptL5xTpOI/8CKrqBES64y+k1
9pqldBAXmD900IRPLsOWB4OR5eMPg6dDP2ALc6MLqWbXI5e63hGn5Rih4i3PE2Mr+f0Slt/qM2dv
iLDrunlAAbRGrX8pHcVjSM5/2qBJX3H/V+sWxv9w7tSk9lmu+DwHOcuHkkk0u9h3zcKH3j2b8Tfe
8/v9Ikmg3dKSgihMg9nms2nj4vfCKn6HkOvxC4fuM+9O1fw1r3n00UdUfudqW+F/NPAx34k/P+iK
+ASYXDzxOl7EtvrLGMouFJyOUGHwMLGtlFAX4dD2x87NVkXEtXB8G3lDd7CRVggIV9Fz1mER9oKk
IgTwLKbMxgWjs1n7Jrgb+CULdavecREK7ghQaWeXUC7g+oHQrs6c+pwfiAI1CkYF2n53wyYpl7pw
yRRr48KVWho7xDxWyfodWHQntqywveNXUC1QncVUHnuIO5qDWJUCqpxY4sB0PMfMKEUCRZ3fs3DV
bZ3Idp0S3YZjW3omXiQGP+C10WDccpCmN+Kd6dWpIZy/Djta4RmFJ8B05D+yx+KWjjFNjJGSPxaM
o+xeaWMbVAQ4gBFZgFmE0DLJv2dwxuccHxrwF4SNM3ohV2COnQOv3hyEGDW8XT4Pb8JwO7bFKwtL
2uHxBBF4BbB/gWRKXr7P4slW+m3qrfN9WYAi0s2CW8K8JQWDJZQmGBs0BswYKNu+rrD+XNLxMVFB
4qsSg6NJHFPEBfi1bywRwz0dkuUY0pkBFKtgf434oWNzuHkc0MDuhHkb6u4VHmQ+2ZwkgoNqlQkG
3N6N7T4kFpwsDHa9xurDbaYAQwB0oP+FEpojToUBUdckcXtSRM4KDhUDQu9KH3Dcw6sRER3NAa/N
gFfZ0SPc5cgnX1S/4402ZXAP1FQF9+N95bTGBIsT8gGManBIocvjC+Nd4nNM/ADfc4gYNC7nGN7p
hM6pOr45y2n+LEakKedJZcqMPWWSU9mYeUaKNcJj79gDuu0EQ3cqHdvYQELl0efAfO1DyW1SAA84
Th6qJPo4caTjYTut4BN+GAfhDMcIZSHOOgVT2BqMBHhKxaqJr0xVg33RR2+f32L2D/jlmcNbCLPW
MYnxzfLhYlOweK5UllFE19A/Ozhqs+C5PszqhPCZfpSQARtbe3c/OZ1NjFTcnjNE/mUuPYOXsFnm
dGJdZjIMW71HgohGE/4iYU64xFCKyiWjJw/a0Bkk8GijAhCQVEjLyBpsMAjUtsihp5dgkgagQgtC
B/9escuxGsAILIOtzzz3sfdlSmj8l/v8a+NTZV2O7Fl9g9a/+2O+jQvvSOAJjc05SPcW0CDUGnOI
3JePUreMuuTX83kch3QqzNF0pVVwzSCjbJiGkkazj4bTsgJdPWipySZiovapLm63oCyxMomuCYDz
mXHp4ekBRFXkeQ/vu0SQkNyYukRe4Jo1EWZV3N6SIEgRPLrfjGJoc1ssAy1Vt24/WjgICUnM6ilK
Cd7GZ/gyRAQw00vutxkclvixAYShc48E8ZuHhHuKMCJCj8IDLx4g8EnwI/j6/g/W+Xa7ILWJQ71M
IbNOv1T8UQw7E6N8IKPxhKFvAar1x5AKGKIkEKpRx8X5j7wReYZ4VJThz7rh/YOXEekROx1P+yIC
o5uzBnwYLqiWTK69uDugU96DDqv1C2wdaUYBStvFjVo1clE7R0scShF08jQQEyJsNAFqHaxmGD3Y
ZnIv9qRSCmoGBFhsjAA2+ozrA0Bxo/2JBWGnnEpYf4gnWTDKJfe+oD4TqbCC1BdD4ACAvNp9IlIU
z3b7ry2a0SfogIVMIOyUOVm1LXwa4Ya5IWY+3v+p8Sch8mSiRjIZ5djAEKetLaqDwEv6bFPabPBm
iLdt3YPq22wSNkDU2sYbkpNga2TCkv+XkUJ7yNFDk9EnqAIfXxxOZF2n9BrCuObJ9fEAO7n7mi1A
jpr0yHL3jdQMzix5jzU/8TzndWnX37UWvOkmWOA4Kc/toly3dqxYOPbbeEP7+ARQur6RPsPOA1BT
XDuNVuY7U7IXfkpaQFpiKLPRs3in5wpQD492FQx/UKu32RU1b8vu/AT7e3FL6qRy97ytqGy3RJ/Y
MgD1dvnXkNDNq/H1VTFTAL0x2P8bONwxLa8I16VKJDqmWxMNBESARsidXaBENUTjidU59DITfkWL
+QAjDUa5d9owu0c31JhDvhq3s7Nf+CLT12LHomBNbEmYzq2AbyDXnx+TMTrsHjcyHyjxrs2EOp6A
iWHW8O/1RLKguA11UBmaRhkWDOao9ERG+oWUq9arWnU/FXyGzYMsVym6JNgEbZDsQT5VshbYbGZk
sCWxI30nmKxNjBNSjgVeZc6Xg42nFrWguXuk7J7x0cTKtbH/GixmKkwvOGeRuk9hauKqYpfuM4Np
2npVAr7KncNZD/2pa33nUkwGJfZc2B4tByt05sx8kOhp3SCDAMxO3xGHLYzExuqmJRWQW0C4Axm/
plHaD3afVBg1vuSu9HKAk0YvJ+cRG3hNFd4Lnmh2N3hTJPnQvE77NRvY6qRnHya36HP6ghCEOoqJ
vfuhtAnhpVWuSQgTpyzbrav39EEziSgLgBsDlgJ3FCrg56yEh3D60CQwJN9WwK88Yriesz3AV+3m
LbE6ofj8w9s0q17vXfDZWRsoPxCK7beYcgsznz05Ce/W0HwGF1pJEJi44wcgU+0owM9e1CeGgzN2
Va/pPcxd3ZYwOMqGjPus+KAQVJzbTs/j4tURiG0Co+y1KVdM2pzLqj3e6dZftaDyUSyk3d6aa95t
dWGZGig0tp9jEQ+xWx277+kV660tToBmK+yXOTklBuo8RSHt4dru1kux/uATmftAUGVhWrVGiR3T
oEI0musuwvjvni7n3+gFZI+w7wQpQqddG03aI67YUeeXc/FLADSvWDLSQzH2YKoE5c2TgiYqcKnE
ENLPuKt0AyCp3nXZrz+8GhPguaEz2oJzhbgr0XuATpZ/d5BvmKdQh23m8+qIGI3bcptHPPEQIh4J
0M2TFnDIJuXKJlMIh7oQWP2Ef6TfZGUGKjTRzITwLhMwQbXCawDV1QNdYsKew5TcZ8OnKbJLQRHX
bF0/DhliK/h9tGq3Fb1HhheNf6cV1M3ZOxMHnDh9RhPGWI+mUmB1sItXN/d0zNPLT+NURxRECPqA
m9b4loX7ADdMrWWNaDQWwCP/aSI5eLLrG8sA8eBuUH1grImnAUkSFJ1+zd+St43fgI00FnnQFksh
fsX3uolqNFS3OceujR6ESZRF7LKaoH3lWdHFZiv3Zfsxl+wtWoS3uSZGh4zZjq6udgA5c7ecdABC
eIHIQFh6zLZxn43Z1UBmBn6vObSlSQPUCSXteBIY4Hhywsxyd3FP4jRvyAEWEHuRkBBjo32MxU1A
MsPDcCdZzhyvKUP8gW/UgKQBf03J+PPP+MDzlJ2QKx88vquvQjWhsYI+ipu82CSfp7QX/BMaHuB+
jddTSV7UZS3l0tgsohznHIuv357ySZaSF04Qr5WbMagOYGBnLbBXhADFyMmySJ+0zH0K27HbTjK3
SsoWDUYeXZEyowdoIk2sPACv7p7o4ZCGxHsgAXY0nLFzI1h9nOcCazBK2AUaIw5K/06wB3jeM6Kh
bRKDs0exMu7nm2fw7sqH0eHsvvylLiImOz9DNMwVYeNLKDZB5+yqOQney8a78rCa4N4ogikocMYH
1g/+Jybqm0GWn2ACe2DZ6bLl9t2th0eEpzhccKUSCS/VRE/1GQvTOVnbuHHzM0IFkBFOW4rCAcCT
LcVgyvpN2OJazd3mP8+/wa5mQz20pYmaXr0CEzd6OLpG1RMrDqHd70JV+Nc3OKu64wDHZhsYHn8E
d8hJLCJ/ddKWyUux0WVDw9CB12SLbGCdVWQFvjJevyaMs5srYnz6f9WtH1BWQhlUWnXHhnmVkemV
HJQfm0FMajePB/SJ27w4ezn3sIvw69p/opo2UzuMePrrlYyd30ZjCOPAiZBdcdASlVOBePzifY2H
kIN7qMxI/Dgw7w+EjIv0hVSaYeSlZEgtCKyuLTzAZIclpK+B9F9oyHn+q+XQJ8wCTjfovT1i434n
EJul7/qDwaUF8QfWxNmBNbEP9r973njel15IUPWYc0lDu/53J/5ppz94dwg88bpI/30fhmumGuf0
o9BEZzf35lJk4EJYMKrYOej2bb7fit5czzQcLBKEQ7W3ZTAIQeNd6CIMKYEywQ2YSz+B0T8RK3uu
ZvR/k8iV9uegColT0O1tn2ZGNZhwl8RmHvxnRoKbjSWXQ6pG73Ts0pcfoEguy+atmpfcGt4DqE13
RGjnSPBi++A9v2y+SyjlnExUOyXKjqxxzKOgHsRArhP18E2G/ssDMBUqJ1FxLxEGT4EMxgzMT3ZJ
TsEczs6YLdxjMSLvMTjEs8LCX4gOnD+YXlwCmVC0Mlbjd5X+3MUNEccbVZn1GrUH532cPMj1ZJ6F
qOmPKCvCwZNtJk3kVozjCg0zUbBOKWYmfn/2sZhuoKfkSEeIg/rEwa/JK/xqeg7Th/umZsI3D3nb
tNnFPtAmwTuVHDE0xl/7CM0jvS8VfvUTOjyLt/PCcoGey9xe5lz8VNC1txKojtAb0U6wD+F4wT1f
Du4x3jLU1SHrepnyBJ1gvorgm4MTStbfc5qHWiCnOMhyyljhx9Wc7YUvm4PIw4Ly2fWkGTed0ZeY
AVNb5/w16x22KqNgnUcZqxuHYY1apiSIXVmajs0fiRP4Zq4fSzkjEss89g4+iShL/zAY5Wp2VkY/
5oPtMrPzar58dYuLCQ9VP6MowLYJyEekGV9uVcaaMg0OeKCw8jm87wywaLC9I3+OOspOmmb5Fj49
LTS8ozgg4IcUlrYC0KG/nS1fMXl0GFrimmdRE2YvMapxxncwq+GQseRsssfsbsFiwkYJ+QUEkxmL
AOu8EAuWLfYcglViQyrAXvV6wGjP4XpmahrTC/g4OKMjuAcC164mWLxQgu4Ybb6wIwSXn4sT71Wy
W+DEcReQYr01GLIpFtOdzZBu1TTtUBLEMo0K2lsC8Dy7ufP8WB0TyJ22n8OHCwP7/ycGJzIRYxgA
d3XUOASOXWYVO6I9O4n4ac9hDm772XYQtpMtrRyPYDFRkJ4f6iX7W/p/rgEyyWIiJAWtL3nMCOwF
OnfoXucCUmaVWpt/QwsSIV9t6KW1B5PgxhO9J+wdy6OQ/Z7Zb39JBnOgzAXkujtn1tG4/CGxI8aQ
YViwJciTdUkBzV5rONPwN//+CS40tk20/mbKCaZ47OdBI5F4OC3Gs1jkreQJXBLVfy33dpYKeuiD
Fxk+0Hdyj1FSBKg+BbtCn0juIMT2xEH36mOhbENFDBlaviCVWxDU6Egsb7rmWMC8AmBdHG74ujGR
wpSwOoYIDJRn4M0RKfLs1RteyMMgwH9trp26FKfIl4n112chc2rOZNLz+GBvGOYrfdJ7cnCEbAWS
cF56+tq6HZroKM5I+lFidmq2WdbRmIkK9HCZkjmUJXyq+YnmiCS6eByLWqmtGPh8ghRZSfSZmIkH
4X4Dl8k53pxx9GHDUyxoMOUNwJMWgtldA+GGZatgcLr9DNnvjeZPH4JPy1s7CpB+05GiAbKl327a
T28rrAsGJ/4pia8jbESHJuZDOb73Yu8oLk0Jk05g+yOxAz9e6bZozhj92dqI+zQMgb+mV2tbuaAW
8L+ulDpfDaCBUa9GYNwKX6ZF6v0Py4J3FY1BsyD+Q5RC/MFx0ZhL5hZgKAgT2hLbHXuMVFiD0WRp
UxWi2jgb7oxl7YRwn6FcWyPvV4HVUjL17p0QRHd7WbeMxahemG2+hydyALvKXkH90/2hjMDQAMHo
X7vRdlwc7B8AzgoCf/DcOdWcK8DarNI2lzV2SS3uBj+cqmYxw0o4vazhBlBEwbvBeWKJWgn4EQN+
s7+1lMRIsOkMH+7NA/efNyE+XGLQg6rolOwEwXj5DcDcUqiinpKusZcT+a6tH65HC8oM1eDhEvcH
yEfPDIbW/LxigJkyFcs2wZgY2IL6x8xAM0STRUPs3tIHtAR9BC2E5tUsWbnjeuCCChNEwWXzZbab
wFw6F/qNNZhAjuoVVY8bq7ijv8OR8Uuws+gDurCm6QJNwrPY0imNBc2SYHGNaWgAttVUS/HFPiKg
BpZSAQW8N3v65ThQWQmxvttv5Yz4iUCOBTENqhOoYBniDtHjpCW4eaJHHGyF2OkTsAf7k0VYIjP8
DHkpab4mYA+7lylUFUpZNREpUxLL4rHFvwI9S6AjOQa+udnviKtaqLyPmr3CumZV+C2VN5Rx6X2s
b97bQ1W8Zt/l7WfV+uvVN6sH2ETNbQ1iLjtX7wqKR17yhIBzO8dBWqMGf/zaU7fn+RX7DpbbQGIQ
B7HP4cwzto23P8g2bK6/d7o/dA74oP3e3fyn98o6GHC8cRw9VYH1JyM3FB1g3AWtxH8cnVezosoa
hn8RVYLEW3IUMeuNZVgKImZF/PXz9NSes8/smRVcCN1fv5EIInLWnHOAK4phhsA7ppw3qHcdfshh
PnEKfwQF9pT4lxLX4BjL0+gyMn0FzStSrFNwc8m+PMzAQZ6iQbxlWhx+XoTXQL2BgYkP37CeafZc
XX6cAfAaEA+o5P/B7GCOueZsoTeWG3aYeyiF9YyfDuDnu3nwkKyd298pu1NGgc8quALjIaXH5EPe
sV8ihyKjH95QffvPLYeOxKRgdnjcYuXkqDI8b9FIUVSZP+fX+Y0May5nwMsUANSpADxjtlXnLJfX
sZpel7cB07+OjnCBCGZqZM2iRjJVsx0SYuF31GSTcgE3sk7uS9MnuYz96p1TDvviJ+LgDr1IiN4l
bFuUHS30wILVwy+L9eC6vXsmv0cp1ToQdTKa/qW0R/wP2Qmo1fGK591Sj6oMSa+QRjBwTcXTRGn7
Ui5w+nnspcvr1iBG/hyVQ1JW/cUb+vEUn4N+pGTN1gotXBn+eUjofIpKitDx5M32gevWfRHlNUZ1
Ob965wWDOhePlfrAU46NB2Nh2o1QS27XgwdynpFa6DBYlr9qY3Uk7eVhte2jwuZYDI7AMRlyNNO9
HlVjqCX+3g3fA4xrrkXYsMf3g5FfFv1cRcTPvrRBnzn5LY2b6Ny0ImZOXjCYIhPMa8oOPoKRCiCq
SMoAyaWRNblyCwmltmPtxcvf/8Yiph6/OIs/Rzb3FVAg2kNzxploS8x3dvaOMNChygz2hTAwkeHK
w8M76vmia5xtJGgmgsWjpoeeJGWkP/Aw0fLj4Iq4iaaEwdt02oOFfmxc01qQyXvIE+Q4BZCdR+wB
ONszQC6VW3kZLNTp21MKiOPhNdSz+xY2RyQHIgHkWWUwgk2Azq38L5LU+BzSWse7ibk+h7IqrjcK
6jgocQ9y2Ofxxcrhf6N29fVfLCj8pDE3FGAQCybkxZzP5z8f/puvUQZM6U4IhuVuDlj//JYxDqvj
jfT9e8LboA2toZVWWyM6T3HFR8ZQzDq0MfDoFJ7spCV3lm5PC71oCdjAEOnQo+N9FjwJydvZP5z9
z+8VBgyfS3TJadLM6BrKqPDaAERfKnZNKbxyrTS7mjekBJw8pfR5oI8MdrcZsl2P/gJP91lf53Rh
Cr/YkJoK+yPxfJNzgaw47GJtz393J4fhbD0Fwea7YVa0lSC2sg1pPgDO8tjIW5SO/ODh9D5k5uGM
8kJNqCCuqAZfl3AzO9x3+OOy5/gzoH+aXcAApTvF7+T898FXt+wPj9SU21c0fYtbtGCF+OO9QXUN
p5mSE98b3UNlZYVlBDjuLGt2TEjnuET3SysIuyfYin8fcosF3KrZeWq4zVij9Iq2CYouQMPsc0NK
r71g6SRhmb2gckZf3DTks/KOGcvaXuEiIPr7Gt7DJ9UiyYNMDlZzbkZOU/tzJLL+daapWypaYO4E
XgPFWa5MnCKPBT7kOwf1EYSgJtPuQ15DeGGOk70+xqrtGeMuPG0mHcOKf1NEIY3Ko7P+jZ5aIHE3
HMM31A0IO3kh+TVHZY04+h1a7ubn3BCBHm7uOuMm4J40lr05mIVzFAIDziLs4Akh0+A6WS/5cq5E
RboE9y9uf+eApG1P3KQ4wFmjBMu59qawJl6Tk03CFi8gzf/aL3vA+85xrIzxiU3ervWFY225sjQ5
e/eUKRt6sQC+DtmVIjHldzzu4pFCKehDXjKnvNO738HEo/u5k9ieXPOSzDT4M2OITARjK6xAAghD
gXRizlvEQSf+6Dh+c6b9oGt4opd5UqyXMeuB6REm+E4ejjYTOzTZKtFxS/w6rQriA3p2Ob0nREXY
cB0hpUxZf8meFs+FsFsM9xI+V2vMYQHontAJ6oGpQjEDzdXsBd1qvpaznIYl9wx4UlBO+mxUSgw8
E5+HpCxiGX9FUv48mCt1pSDG9dDN16kseBqnwZPNAkXsVQ8bzzpT42ZA4ESOa5vvCwmDgED0mdx2
/UgUkFHghUQObUzO8dJBnIpixK7GzCWBeMIJSEn17A3shC3a1pYEIMVGbrCwz/rLG/1zouJC2FEk
Z6SD6N+dbePdJr80+1JbcVJI8cbJLKpOZLcOz8sL7zDlJmTghxdXnptDFK9el5G7OMW8RPFDBZfP
nNeMCN9pft6HduCzf/zlrzcJYtGXFhAuHDtecI7uG1GtdIKA+m/HOM4MlHKVvS7uG/qKyDfEdGmv
9mzWCQuVp/AUqUFXVGebUiqTOYlA89k7fEF9cDJr7O1nbrrZM0a9bp/9SX/VZBM5oXESY5V9QdAj
5ZXw6Ps/4tHoT33OaHpUO+cNClSld1ZvHk8AJKT04JroEklxRe+bnVPyNm/pLWXZI7ZSxfVNTv/h
sftvYLDR0SEMMinIIOaOK4N/B2LxlUFRsRJLIeXtwZaULZbdZTkmujLoZtbOGt8W4kJIyWvXwVFA
P6AbqNwZSXmFbI/wUKElJeJox30Q1vN+dE3Y3TkR2L+o71OmRKUUFXJIXGRxPRq+5nOm7UxSO/mv
w2V3TXCUZPrZ1UhbEYLX/ptYF/t56Nv7F6Go/fy1mEGJuijuuqCitgOVQyZy7HdEqnzz4plOi+fD
hgy/ZdCak2fcBR/0qKrzyo0tyS3oJJC9LghWYkiZ40CKKkYSkR0lpERXr5nhMvdflNueqNhSQOwR
E6KJuNruNvoy4NJ1Ovnf2kZ+BFx0Rn+7Z+y+PEeUm3BVOHx3S24quhByseajU+YyX9K9sSQG9E5N
7ykidZLMqS+8KbsDUPeZCdHg0p3HmBFcFQGwNWbHCuNPACHHNSa2Hm4WuvHjbG4OV8GtOEAaoZWj
YXbh/l1EJPGDZ5Z+Aslvk3vynLcofgy42hvgIqiRN+n7etzM1OxHbmNjv0sK1X30rhVBWPwGFydf
dn5lpoMDYyzoRua0i7nXvGZAmQ3CbDYxdYCnr0yb2XFwJP8ZB+aIaDByF+6hmh03uHtCGsLcBjfF
hc4ichfzW9oMDI5RSyD30dn9TI5PrI8uobTPGRG3GCpfqegkq2d3KIkHtCJorGPkTwyUrOhONThu
KD3Tn6nJITYnRXZcgZoPkadzPVG6eiTupc/WpV/y2HgyI18/+ACPIrLAMHtl5au2/MC0MdzcHje7
uGniS1RGKsHR9DGguWZD5ud38N+QDoo9jLU33HxmgI2uKV4hYdM2aiav57Azd8GD9RJ7uk42RPqD
HBlI43XWFjcg+gHP+m1RYlTnUjJyIjWiKE8FEgChmwobfRAaQ83l1fs+hlYR5zh7pWpxSeUF91SZ
6giEe06fYfob8/a8kELJlEuwRLFrbMu+gEumfaRFf5iTb+hP6cJ4lLH+8SkJANNuMiwn16aoXmNN
8fXvTEWmUwfaKZAR4yJ6ZXtlm/t/cmkxkgGZn5xK6OcK+uo7zlDk/11lT9ujBySGfNyLWdk91YPn
AMTAPKavPsiTJP8Cs4TYqEeSt39HVUIVZcYiEZVL5B4y0IooiAQNTiQSGu0GlT2EQf6cvvIvP/8z
vGWPaZtQtLFlYjZSa4IONvrA7I/PoVDQQUv0rsRhoCP2SNlOvyT1kXpkifzvHySwHjW4lUYaXunt
BRoQPcKTUzz4DQqL34ZzkdPmr9UjC6FDJA4vp0RCXN4P34gMsRKgQbPAh5iHGUnMot12MkGfsaW6
1XPcqyfX3kh5D66foWIWD2G+fSXX57iBx+kRj3WvCSJfHwdfNPVrOJ8+6pQnQdeXRY+fVsZL8wLU
/jqPr9NZBO7iQk6/V6K/QgtfEqSw7nwJqkKmriQfZjuT0Fvxq6/4PTX81YlhpspW2T5QQwA2goux
+bWeqoakSRjQHPeYgIc+ODOYKOdi0lkGYHsnrw2fAHYMEar9az1z3tVOp05/mH/iOydNHfF7U6xZ
V/QArVgLWYiG85PXa58vs77HJRQ2oltzZWGsfwanvk+8gkYw64kqQFj22lEo2EQxSTwtkBrD/zfk
1b9q94b+syZniaCKoDEyBB/lx32szlUs//U5idRuySlqxf+bt/BEHxPpK9/sAvTT+neO8BcsbBzA
1Hq51gMLUxZh+gbGdf9H7yXnNm4iGmo+gXQgH2hfA8xiVXnTaiKMXVpBGuK8CqRZlZ5moHFDMwXY
AtN9/uELANs0BWedIhZFXwcbDZcw+mzBmWNp2g/wakFFcJQW7kzSqtjVM7FbTrv0BfFFuQc6IA1D
RnxHznjFxoef1RwK/FRhwPc56nJEvM+1oTxk/+Op0YiqqHJiO53XDIA4+JDLwjzEUvmm1+mIuLIX
PvN6B3XOryu5epPWfadryyb7JgDsi5clZxfOMSLc768Bvz7N+nGbUrwBKF3GLMWvC2jDqWj+vyFq
+hPKxGuk+6+A4zkgg5C5POECdzTpaODCWshvrCoueZSa8Hjx+4jmn5nFCZ68u+B7pocnal6hucCS
KmOJPqa473A7YUhFzIVUCufhz/kz3Tla2xx6hX7jH9w7sSD5NfugQMCF7XyngL4xR8EnwToCW3uz
wTI7+M+0Hla42Y7Ry2smwh4AmwhvzA8eTTu/ingTAhUNwn3LZN7bYrZiEldJ3KGzgHmz7/0y5hT/
5Ny9cQnrQq4MuJCwngpItPLZzWrK3vuzk+Voh378EDobeVZzEB+BJsFUInVARBrhLEPih7RPeHLL
wXlARMOsXnz/WCtawtyheDI09wvMjwouM37tzDZ50sR3aClvXUDtkexJTN01oyuCPu/TWNRgW/79
z4yAMsdv8LH4gwtVKPrVyBrgUql40uA1jEIka9P1VOXI/ksgYEpOx/0CwBGQ6hOQMkN20o32uETc
kVIs2utNUCQUsrwrIK/OTA9mvP3gvEsNxdHBdMr0gJQeB9bwDS1CvivSk+PeKrC3xYgkcXz916/p
eNXQXfIcu8L+LlQkv6QphDebuQJNZCBIyCc+JIYkfBDXwBhhPsfxCZT7jK4M9WjgEV40+G+0hF6V
7RkyBOMOODaGPMAmHNzUApMWigPK6Y/mp5xDNRwsubQQYkgDYtRLQCMKCBZRRdE5GKNOCKDx4K6r
PYjz8MOVI74LbG/ttY4ecFSx91e/QG6kw3TsDVc0NjwgvH6A0WSwoCugA/A/nAvDNmSoKthBgXnV
lI6XhPwPTuiiwu/jGmMO8ww4JZwKL2IBRFYPeS8Yg9nCGD0EE09RNDJxzojDx8DCjMy9Q27ZsHNb
v4WMY/Chxtdbx6IzjeBVFqHgN7swPNzQYKDvI3g1IJGJm1sg2B1EpuA4DoiuByJgSS3GphB7IzJu
0wdsPJorhvOeOHZPhCYwa8aPgvTJz8akOkKx+f4fuAJUwwt+2+PPECmzzUkEnNnHxSmR0dFw+c3w
i38bUQqlpkwX9NWRqQS8h4L1R++LRuPZPRvi80Ry8Jwg5mHawU3onUZcz5/hquQ5dTmlHfgSVSOi
yOECUNgQOUdN8wkjAhwFWQIohtHfwpgh+ONLm9iJkCdx25iT9XJyYQAuIbeRCHh4IFG/XiGargDF
jFGWu47keR3fpxKGNzZs6uJ6aFV9hak9R7bBt4M5zZWAFmGiNuiQQxIrBFzq8Lxlx69WhJ9Cypdj
Y4BghCesmYwqW5/dC5lbF48u3xpSmh2q6IVmwp7RpRJilAuneaH/qeIH5x8FGr0qCL3N9AkdGGhG
EUx+ByMZ+9TSZLEVWV90rTgpwusgjZGqDEGo91fgrrUnR++wHvfCTcr4cc3gniB5MXM0yZotg1Sn
ESwf65gKa8Kq88NNpMUlXBOQAE+swX+j+YqsuBm+NmXIzeBMXtEFoUx/sA4q+8/M5RGf50ytiGfh
F+tjznxsRJILEELgNKrv0cPr8UjCLpCngFAA9oKFgitiOOtJ9adgf8LlJUBAYMDfgkRcQR87z8Xa
P21xRhYwuQHNJd8DNoFMLMH0jOAUUpNXQYZOPabP2WsbJGSkoXGrcRq5BcyxN+fnNRF7KGoHPjPA
OozwBpEL0W9DME8EqvKSxyk+T8FQ4KGAP+H80L2dB8eJfEm6XZejfYGmwhqAyl/4KpWJsIivx6Nn
hjZ68tyBrkDiacFxqIJAq9smv7qkKrJ1atFlB4QPb2TmDV9To3qaAN3ovIDo50WuF4yNcqzmVA0G
qCqEhklidyFZ2ceiIrPefmP2JeEotUYauYuE6/YDGXdZC/9ThgKEffuXhN4wfMWPMSeJCQmlgZVZ
xQXPWz9GAFwelIgbm1crZOboQXTxYuCE5z+ELsKShIY6oy+O5UREE4j7hv5LULvahc/lUxZCeV8J
feVE6G7b6Js9nI2ZY6BmF+d+fA0ucY/bjLXsznZUYmAQhDqyaEfLef1gi/Sk4sjRsIeECAhGLeuc
A9ScyayoKI+f/m/AVc0FgYR+T6iRLlNtye4T68UpNTmtjsRRhECZq73ALJCRtQYXBK3VY+65BfuO
JOhqZAEngPq18TlSDj+O/vc/Rkevv1MZghHaPj2z6IlT1zVZD6r8NT0XXSKMUFiKhp/oxxE9PQKy
keUCIHtKaUrf3DkuGjlHfQmsDYhvR9SVNWnJFVQIfhs8fHn3fQNfX3nYvkOORbxaOZJScoIRron7
rQUgmvXiakD61QBWZXMdqLNFS5Et5xbOEy39IgkXBcTYpMOYlzlXBv3JJe1ztDd21ea30/iSnPaA
chdkxoCF6OTmWD7pijQmfpmBRKEtHkS63MnGRUFBUNfT7gESWaRdGARQE009LD+sya8BjNwZ/PLl
1sikr74mHd7fvUnE+ZWE2HFZJ0/SMLvgVA/uZHp2Qd+ayeX+BbluMDYyCyH7OIb4qYAun4QUjuGQ
wu8QRe0f7SoIwbmcgC0e4G8AbvYmTDkqyxD71Y1gDxPiGxuibdKYaE9FhS4ip9vfEQ0ZPzqT3ea9
ec5qpFbUmfZWHHqPlwi3nrXXlhQSwiflV/x6rABEBwhTNYIKH4wj1YlNY4CAvbj7ePzYVv/zphEr
HuCzscLEQItTHbXMBg9GToFP/5ZKRswlu0z/D8a94ITFC0cYOgRspEmevSAnzgXNDp9hv9gD9MMr
fZNLeYbe8GlrECg1TdSci/NroowIB2q2UspnxrwjnLbxXm3XnjI/TfXRbfpMiHYLHwuU39gIFLiN
zOK3aM5GiNmZwRVoLaiX8LOs1wxX5GFkMoMA2BAFsyItkqHSridmDkeb0bIErczkBNzL7J+Ra4wf
BmSC73+O1kUbE3SWAInnPIn8+br47XVPGgudWwf8L4C1e0FcerCmHIR9mz97guvci09OcFNvphw6
YgEsBn9HQvdLbSzlvB6DSPJ1Bey/jrU1iCSJXF7vb4W5017lfOj2mVWiKa9OSkQ86Hkbx4RuAIeD
6MBORGmFsGoJy9aHx/WRViPZzY3kFbWIs4fdxsh/1LU03mfXFspIHRhIdEjEMpxOIyY3XE9xjIED
WWvqq41IpM48fNqkY8oofJVmTaAb5FosEamUQodIb0+ie4G0NK5/KsI+660CMCcvOtwfo95Gnnwi
RLMJOokYdKNGcswEx20Eqkcf18yEzdmYPa/BBPAN4D+gZUhdFIdlm0Xe+e25Ta9znf6D2xy0wuol
r6tPGmnJbotiCdrIRKyJpxBcMjIH91COaE8IOhqFP/7/Wzfn8uBLH3yHv1y0ip+y35Ag8Ric+hQ9
/DLDddrITsu2wAmZHXxresAroPRXwplVTi3b2x+0TARVJaUHwV6JSJhzRlcs4FjfN2P6fXDdgcL+
cn36WLSwdJkxgQicV5y9+OUaQ55XLmHRxfQFDZiBSA/5iUVNQ/GCqc4B6dyhMNgrpE2jk6w9/HGv
P4kgd3RXiiffbcyyX9cUd2wBAp3fsvWWxDoCPiVeT/7DYLHllCrCVpds0tKElZmp6kYpPKoUpwy+
Q4hjvAa97fjKdiOKi2HIedi4ffj2Gk07Y3YIFg0iIXuJNOTC4LHUeR2aKxNHgEtU2xhlSArehzRI
FZ0H+AbggEKVpQAA9ue+33J80oOT5fXuMQCArk771d+DnU3E46wHfci+CkBi+wwBfQhjHJ04lsqk
DbuGvKgVjo4WSajMS3VOpqbgdDBbSW12K/A64UVTtkd2H9AQ7IfM1TKaprI44gWc4gNpE742Vk9o
WM5wOtgf+gTywrEkEB0Me7rn1uoJypEsJ5gnFLXjkrXjCVQqDE7kgfa25xjo4ct8RahImao3F+yG
i7Jm2KU+wRx+zOG1l1ZGcCXbU3L4YBPFDiwSEUXG4EOb5dE945g6JxfA2r7PX/UQTkmkyX4J71pJ
yFeMgVJyWLPr3RrGKAcI+aJxyUwtbPOaczR9mK8pbFarIVZ0+heXf3MIAItFbY5LVXc/VO0ApiCG
wdZmDL4QtoqjldH5zKTxBWrGmIf6Xip65shsnFMT3nk+8TlBZHFM52xwoJzhYrrrs7/eScUbPA6e
OtXxtOHzIrslagAzjjw+tENEV0j6VcsYvlO33RwoUhfmactFZeI3g1YJmot7ofsG5S7j3qzB/Mjh
mrMzGYEznf0CKt+y5R24v3YErJZ2F9wrO5ZAgH7p6BnjNj7OiRBtDhRXfd4O0W9HokRwuDjHwYlR
ryMKD6+P3TvAIRxHSgxpAE+fME+8UsV7D6SF9ca62myqUbvhM0CYf51/e8JGOmu82yJaFcaAmkCk
qpf9gwo2+y0h3HVZrMCfe5AEtNwQBMYZPPwQBY3mt52aR8dEQDgqFydOh0v6q/oIYFPA55E0P7sT
ki32+vAYX8aEpPw9ljhlOBG+Xbw6pzMol1MRrHc4b4iCadexTuIcg3/a/x+A1Dzc24Ht840ja3MM
FOQGwEmfycckzTqpwdym99V7KvMgIh0hz4KMYYyCqv1cyZPHkvoNKC/dueSS7Kiaq0zVGYCyKD57
ja9xy5VgDyJQNnoPvqnOThF1s+um3gA4e7/0k+qMkNwElf3Ad4MLFakbFzVjVyB+yPvuwe3b2fcd
6OhmA96JcqItILqINqnC+0Ai4RTT8Z3Q0kf6WdxnaqDE66BsRPl7vTkPZeyaMT59V9tV5AVymY8D
PWDNZOOXiL+S0t6oOQA0h9Xs6vWHHL/J3km7GNYKl/w1uXrC3BUwBspRfykT2BC01MctrXD9YRN/
JkcOcjwfCgxqjRMa42vcEndxgYniFkWY/MdBCTkRWvKlDjVakazkci+zrvABfZMwVlerh+uP35La
dslYgBRdPNVqzyVKioK2G7rByrvuf1+sybVvDdHGJJ+V7v9mHA4FwivWCpXjYsYpZGhE3UjJ4Jk9
Y0IPBqpeaUz52Wq0a8WZZMSyk0NpQR3Qd6as+pMjcgroJ6oFR3rRz42UqpAjfQk/Amap4QtPXA3Z
U9rZW0owSzOmvbFMY4KQljyCp2/YgNZQpJPJ/ID9oUKNOoeuC6N0qBTPWIFvKpk4cDDT7K1Nrtvj
LcYtv8bJ9fFfNYIdIZWQoXegmg2akbZw/qJLjsEctMVcyezxIFezat7GzOR7XrAxYRR3rRCCqHPg
P7t4/Wdw4Eu1XIX6W0+/u/Xm4a5Kf9uLCXMskQWmDaEKSPMxhG9NQBbyYjFYPubl1zY//umypRLW
fI7RerC5QkmxvADrdfaB9T/HM8HBprftkRzBvkWCGoJTpnbWe0HcjY+IcG6s/ofDJWhxmKM25rud
ofQ6NJBChVEsKlU4ZGIzROGHDvubTbGouRqoIfU3q4bZVftbJ49YTU8JoXKgw9gdHBwFZF4HlxiB
Kv9PrrkHXD9V5+pWvDBle8MVzT8EIrCLFyc+jtTu+BTXHPNeOKaavCZNmeg17xaAj5O/DnJbxnxa
+MiEmVH4PMRf9hJ8MH+wm6j8SoyYSF/JdjCQtSE2ISKdJEv+93BnpoOQmrkbBoetzdsD6BLj7fLQ
3hYvHzYUZivg0LbRA8hM9vguNhhPThMLRSC83FDm/EPk8WA1sYcM8HPZWWIb35OyR9jbElXjD10K
2vFRIOKF7GAXcEYfVelu7SuT8jAfiswe0/0bcRfaUe5nmRksFhpHNSQm4wXNTvbi5xs7xckjginB
EJ3JZEUkhFPDEbtA+zYtYkxLPo3H/HO3V7K7WpHYHPGnJkE27ClwR971MGPLftuJkMrzxD9cwUHq
q18uyHOarlAJWWERjuOjEzNDFSwYQplzT0r0IbAFiTGR6bAafoVgwuL4xwnrvoVPe26ZbTmtBUwO
klBSWsuWUQKDd3BhodoSSMDohmvodvPLFYTagxkGsEy8z6dYmVeS+6L40mH5wBcpytJJFBerirq9
jy8rZfvCsl3GTA789bn4/oFe5GNGNtIAyej5Y/GBvJHa6IN6Q7BT3C3c7TCmwN+JMkfAARk0JR6H
M+/V6RO3og+gxrDH8k1aExmjksgUcbhkWkD5MGPCqfsIX06eOudrkTxOTYZDyn3AH0I08edhQ34p
SQuFuv1MYZp40eYc6olhFg+ACYWBoBGlFbxRYK285T0/B4eefdjvxcWGbPbe/NPY+33LC+a8tLo5
Zx4QyfTo4fTuOfc7lPmfhUmSik5bT/TwypkxXnKk9LzQTRo7SbitucExTH859l4JhsDKzVkXPXPG
a0yQS/FKv8f/f2HoiPFBzDSw4RX+XBxKqzXazVjw4voWlsPRWbcXvROYp83BYKyGCCWLp8JT2/Gz
tMP64bXAVASf36ILKlbLM2G8zvRsh2uOujVuqkUleq3e6PBQs8kwTAMtAvayQib69R/YirzsjRAi
Rs1WoHmUq3qNSxDLLROaP+eUixgP1RmReFNUVE2h7kilKZl8QqvcaYBxPzwPyJAja/bbSDAkJI58
AplkLOqkYbfavCID8h2uj5BMxyEJCvVCJxILl/gCTddKN+MaRQRXlOlWvHqPZmi2HEg4+DGJoFPG
U7zwF7exYjgM8CrIkwmTYfX2zoTRfijf9eql+Qofo9+KMmoMzvXFhwXS17bcDyQ5urLMYxRBDAFr
WrkmeDdoPew1PHzPA11miNS+LmRz/+jzh2+MtG/YJO/UOcbflfgH4unYPWtxIKDAhvsRDPG24pBS
52ZTvHFf3rH8PU372EvLMrJoqMHVoYZsohfCYQh9fLtdf/qpZ2xLZ21QXSPS5i8g6iRgsDO1BCCx
qFNMaElhawENMciuCSD/LEsVt9UHvRb+//5GAt07xqfeoiIYFAgWzHitx6dqb5y3TxLcam/dLABN
aODiuHB43Gg8g82qlipKR2o/qO/9DFosEhZjVkl0A+63OudhhQH9iUf3TGnVf7/rjXJlePqIp4rq
AR7UCnaFhCXkwcQ31OIhAHDkb8UDygtGI3wUjyW39PN/T0aDepP4QNaNGiYzgXnvKcRw9EknxvF4
tE2VGArfou6051iwbbMSZ7iRfHFNP4QomsXtoDBfEVdC5ePZV57h5+lfemjN3K5OG4iWa/K6U77t
NQ1xTKJvQ/cUDp9S+l2KhxmdAqpfIKL3nLM32mgHKc0HmZigc0JC1/EUI5G7sRORi8PBivh868JS
KCEXCR6mr7+IuAFjfSSCTftsNcMGwseHACVDuuaHkBJ9WFLSh3uCIL5yK/31aP1hnXlBAjBgAkY+
oh8PXP+EnTWp1pk+hrIwOWwg1CI4pFl0ywn2RucLgfQIid8qsOt43U4dH6MW/HAmj4zRZ35ctVPS
3EhvcP7kxNhWcZ1RO6jy3v6dxzdMkS4hZGDgfA1Oxkd8xDpp8pJNsyXzEj8XKLDo6+7BHYZkDwvv
LKa16TGu4TOem/uIrtaKgXBQLtrpyX+FkGiOQb4FJ4Qbpijh71TTb9gB05jDdwY8A8LLX9FE6fQw
SsFZkW6gxVqJpv+4vNhES+7uUX9GxzJ7HDgphC56hhGeKaSDKFH5cBFu9UxwERgoGwQJdzgFexHZ
e7EcARn3vS8WsRcn4RfJRNfhKXyNLij+9dGAtiXsxwTTDfHtx93knZvzUywNX9M1ckNKIFj+1gk7
GBH0ZFpwpIbJh8biTFm8giduWqTky7v/xjcMR8mqdYl5+Neq884V9rKv0BaiHRbMtgC2ua/86WUm
qtTpuNoDO2CQm2nBE3se2+GoHmMax2GBpANDgcokRocpiDxCYwafxqfVLRID0ppBvu/JnPhNB5xg
T+JnIWXYdNkbFOxM1/CBi7q3w7Ps1ojZcVHRYgYgzPyQ9zssh1IABkiYZ22PRXCczgQJkB78x8o/
qFzd8LQhcgAHh5nXkx88zwnKpiQxj9dDNgV8YSDsOViKBtiUeQOOKJefE2j4gFAJtKdQZy6VhXzk
mgFz+oCHODCs8fOgrQgZx/mZkA4B+AvQEu1k46HFe/MxEAEenVIFYHxgLqxDm4pzd4+YWORdN6FQ
8lH3DtiUzKKMBKSJy4TjguaVqCU9Ytr8MSQoZCLaZFGnLaJvYlbDvmcmZdLC0uIlQIvtm8C4sCzY
PuiMc5VZYxdsqDAyp1jIub/g4G1gIWwPBM3DIkcxG4cJD86KIA1EBoWAoI9z0RQD+Hd4QVUiDXNM
hGEnhM00xOZUtCCMQiKW1luBF9LykL6iD7AjqIpNylK5MiKa0RQMoLBcdXhEysFQ+0j1QwVLzMCH
3wgUp4xBFsZvwN4X4tOOwyT7Xvhl6STAEIxqyzksK3fdDPEyYZjMVkkvIMEybCEz6g34Z6FyuhTm
KovIvYRKpn4IHEHRMy/3nJ7fDujjnZM3bzZBaCx3VtLfX1T3hrEXZQPBIIbXJ+kAYJR6OD1W38NL
G/bA12myYr8i2byF4QJ7emqR3BWUTVBA8iUlASMwSYu4V76ZxpFSw8bCUs8IYoaDoMvfbjPsyO16
Dt+TZnLaWEU17M90pklhmOjc2wz9NuutYLM/xS0QTr9n3AK12UxTV5/USShm7X8w1PFjv0jiRlM6
NLmBH7NTCFIk9mmi2oTPspoB0jIAiZIintBLgVeEUmsRnR0ihJsy5u8sRANCxWyKQIAQoQV8PPHX
3Jgd6dPMdR4Au7ajQHwCpwip2QvW2UGEPygLykknaE3EgHde8dRyuLg4FHCgeE8wUI3r3FiaQHyn
P8mH6hHVTkc3Zl0REoQWeQgjLDAbbx2wMvla/oEntCD8Bk8ShXcFWYDxb9qFBhl3aGNQpDfkLVuT
U1q17oxYi5WZE+/M482zAtyB4gWSnVFYHIOv3mvHX8xg/knbqnyeVtTMdOnknUsin98wqds0ntNi
8EifB2V1AwcBWTJ5sCcqolh+1BAQDBt+b/sNuB+JvhKCHlBtKHeqfbWE8FEWCeZASgYsG2j9+3b6
Cw1n0wHZ/imFBEb4sof7Y9FApQOG3YPDxspj5A1Ih5T26VuHcaPSnnZ5QVhxUh+w/5IV45DMaA8f
fG4315bXuZDENv9RLVD8QZ2QiGiro9O09PQ5GPF6gEmlYsjCAVJtykkzuAwn95g4ls1vcSIayiAi
KQAq5XISU0RAJF01MLVlQD/CrJlJRL2sp1aKs6EjbvXvPQdMx7k00nBV5SZU7q456MWLq3TnEWPO
IztHvC/CXry5mgSFUHTSAwFFy0cJ4eQdd/EjhdZy91BG6XmEpZcsKsGBK0PIcgjZE/N+Qbf4VwRC
LVt0yyzuIgisHnf9UGsnMt3D7Qx9Y//qmwb4qgDEj6Q/IHekso7tcHznwEAlIWE6X5T7Qk4iJC8i
tgwbEV6MeszAhaArbyfXyWdWhiIaAOi3TVhMhpcBNiX6rxB8Fp8pEC5D9GeKNXIhxDUIrkJ9Ws3F
9tVQWI64g33f7S9L71YAXPHTE3rFWbEMHv7d21e8s2bcM92OoGsJlMMYkj4EFgSQSv1A53fp3PK+
DuZXlPzCLPwM5aEVjTuUOgSU8bRqw7V3RqiyZiX8IbaXfRw8qaDtAOD84/ySPUNKoqBsA8t7L1of
vzq4J+8f7qCZgvBeJTEErgxVdW6u+uA5UyPtEThPmhBWlwM1qnRoBNoOQXqgjJ7JJWMPSAxaXKit
G0qqW5JwwHKzb4Rqe89TA78VgfzjMqajC9yGBVfL+Pd6AIZEPFhnuXdCmE4ZNZlixQFvJUziJ2Q1
eATv3LkV+MqJKw9Cg7X5hWkP4IXkkBYXI1garJsKtvh6eWbcQpLdw+tWxv6Celz4X/q7D426Lvim
/9o/Jm1AZqLHon5DGF8NzIaH8uXO1qvfvprfJBup73fJg4ca9SvkZoP2RvG8855DFvX+M0YhnDTi
GuZleqrM0YNsSdxNfNsvV1+ERmIIDpExZsy40gSKoOY8PSWxswubMdQ4FQNtgnf7/MczwtJS3KbH
sZX+xk+GKUYp/zQQdzG2Ll8EeYIt1HgciCkhHd+IlfSXKSHQ+Zt3E7Lhi6mOLFqcNKhg3kg0YAnd
ZsZdi8wDsZGvJqfkkwE6YVahMA8r1lQJUbXMtEMzsQjxQFQxM1h9zrjCfkT1iujd+z/CzmRJdSxb
06+SluPCSn1TVrcGqKPvwcEnMtwd1CAh1CLp6etT5CQi8tgJy0HmvRHnOA5i77X+doO6n39SzKQ5
4S7j7oNNeJqt30OzLr8MGucEi3nnsWsCNjrmJv1Sf5Auv84QRd/v50BZRpDE3A6r56HGAUjDObYN
A+xpcEBAdScXiajhzxEYUns2lizGc8l7sFtoADtYsB7X7G4sR/tyCMEWQe0FKwhceRF+Az5x6q04
nTi4E2zg+6/uGrExYDWYDT/1yoVQEzwmgjjyOlIblF/omFQRmNPaSEICZCHa9vqeQUXZ5QpvAsqg
Y7Uh9vpsruMpZOqiuAaXYvfkLRC+snU8l0/BD0h8c0cFV3G0AtgQl7BlxfAZm+F2nfje/cRf9AQS
nTfCETU0HmgoqsFzPe1T6JfyoGYY5ZMmn/pwOoSVfZWgS9FK5aWHbkejdObm+YBP84USGYifi150
YfUD8wCvRPLb/o/YliHIrEU/VQyDrX/MJjCD0hL/GqmI30Pj2UEfr31MIQJQbo09jOiCDzhRqiwR
cr+nCJmV948qzuV2lkUu2ammvH8TG0P9Js7iG4Je2Bv2UpIatxVjFg8Kd9vWcE2PdWtQh/ZH4k6w
CKtTYYXKcImV8JQojHU/EPjbwalS0h/EtejyKTFQ9YCH4vfAUvurfvRHrQ9KhR+NF4/YVR/qdWbK
EumHJWPXGaFOAKxihKWyYKnbTYd6QCMlSnVpSbGBg3kKyRM8QJLuHyftE9aHbZOj+YPHdeF/R4fH
dFAaYgqZ7xEZoJcdLfp1cArurYsrA4/GYC5AOsBGS7tWN3i4AtiAf//rf/+///vd/p/glm2ypAuy
57+edbrJomdV/s+/TeHf/3r95/89/fmff2uqJmu6IiqqqhlItlXF5J9/X3fRM+DfFv9XFT2L7vWs
4qOJEGxtUM2BsoKIqBEVWjDJJ3B8HFIIir5VKn65DXC54g8IdjmOfvTDyURFU8d5syd6TPwQltLV
+GZKR76OMNZfNMPC57yY/miaBmKDl9yNSEWnekLYjG48qC2zKj5EygV25c8TazEAxVQnnkHmeFGZ
oviyHJIdBucDJxJri/W8vVaMPAMgyUIye8DAMQjFnxDJnGfSl7/jQlCn1TL7+P27Jcvqr94uVdUN
QzEl2RT+9nY9mtFbaPt3fOT7So5ZFgDbDV3kJd8oXKMcMVW2XmaGLQITqRxX9ZvasTfB/anVhN4r
ss86+lO0idTFn4ioxSBra8mMQnSdLNbS1hVH5VGLP1oez5yWPJNK4FX8XL+lacxf9yKK0TctkIQY
BgPNSjlL0IZhiILbr1cocpJd/ZWBReBEbFCuzxUIgO5cYKAlKYL+PHVmwvuM3P7MKwapYoGcFyPX
6JeJvJBUtymnJQFd6O0MJyMDwNEeHtKoZiEe+rkZW0GGpMrLGSmZWjHYR3zcjkrGr38306lmnIIB
UkjfE7nci7nzQE5K0BZqE9EGZlS2ySFg2EBevI0WWT0EX/OXSm/KtPFvWMZoLNdu/lxIbxhk9JJD
J56+ozHxIx152aI5aXO6OYrJkKskjkt4VixwoS1fWRmEH6BK5ZArTuCz8r8RdhJXkHKJO+mZzkyC
e6gEAPrdPs4jFPBYeSK03f43/XevWXVHzkzb0A9AUpdaUonCugudAloVgJKqldexm/pn0t1IRONb
zPG4DI7Ub2/a3CJMiFz5fQuLRKImmDtkI4vxSfo22tWDj5xLU2eBBYSL1tw+0pLIpnwCBJls31vQ
+pQ1zhaZ1wBv4Bw2mD2Su+4zkTgJFidkfmCC93r/xNzKADUVYDdJ84GYp01BHT+COTnFZEENSZ2W
8XA14DfDAzR92y/SWR3IWOVH3RKRiFRsoHkQRarvYeBpV8qQl1VHg6oKBA2Kv5/4ifXcNUf+wmAF
YUFIJhyWBcsGHr9mjEc6PXAX4oP+4W1tDp2vPJPdLo0nnCT4s0CUZ7m0iOFlz6zuAuJ6dtEzeJ95
GYQJ73HKyiNuQrIsP/HHkkTwdni5TYJj1q0Jh3fbFWe5NCnMwWH0B9XzzbXzquzff6tV6VdfalMX
JEHUDUU2xL+egWb1imNplLBuTKuFbHo1dMEEZl0FJ5vrrljNowGBprPuj+Yykh31lf5RfDWzliy9
odIwfTjyTpwlW9YzbmaemAKZgX57/KSRO5q+PlFVJJ8d/sNjeMyekxjjArdXgWyLOSWf/P4XksRf
neqqLMq6aYoc7MJwjP3pVC+0Qm60Uo/4jZQCUZS6lg8CNZSI5znaSYi5q6gVEyu6cs3nWw4U4AZ+
Q5QM3TIgcBv26f6a0suHXaV/DU2mU4bVdEZW2qyHVObNOINoBKehvD0mnWjd2AkH9pbYqaSi9NIj
UowcD5ZaIGaSweB/D8U6bbEQFKwxG7P2CmGTVTsdzaojgz7487BxJTzWl/RFEAkewRInAV30rjKs
cMRNaS8kmQU5zwhFZwrI0EHbC5tEt2Ma+dgpZzyxBt93R9tT/snHEu9lwtEcxsfOVWz8zWsloCVO
mnLo1CT7IPAZ3QGZqy0Db4il2AJtO4vXbF8qkxeQCZg8MZudjbEsoYaJ6oYbz3JgNbBdw5iAPM/4
TJYaF3ViazTQEvGI/WLqa5SuKS5EbBZ4KkjDyvh+OvwLkq2tn+jAiCq3cvfB/3Fjmjc+sdwfwy37
Bp6mSiHP549iq+ZmnqJNTvo3bPJr+T6wbW+ZRRoSyydDTHU0Ar+Sr+AsKuzHOASwAz1dRN/+3rzz
A1e/f7AM2fjFV0UTBME0ZVNWZe1vD5YpmmYmZvnjWMjWqFu9FAdK1icbRZ2/RK6tSQ5ZruxqYWno
qGTsBL0O+/tjIj1meoHgZ2Ys6WeWinlOTR1jOomG5YT/IR+A3Zk/TQwHZH+t+6eLxEzGcwZMSiUW
eXGfERKRZpIIc/E5eH+7e3wR3xvpwTyZ7+iULEiAvPvPH3zNL6KOyMNMQn0YCV5wD/4c0UGNbb2z
NDywo82bQgKEJCgXOyz3hZ2zhYmXGIsSlR0m7aqLksthZIV0i+BvxfsnOqY/f4DB0G0R2WK+7ghn
IZINEecLFNx3fAKChaWKX3LyHrlwZAXu8YOxkcjiLO22c2NKwI6CZoUkBpMZobs6mABXP3lx4Tju
9yYFV4k0HimEzaMe0I1jXu3eS1/ZRJ8KsXokgpuunIHA3fnBRFpitunCacMfU9301CxKJCw2hYrF
pqQB/ar1VMvzLowrmhH+iF8Kz/4pOGHs9LHcEhL+0a0grLujceeg6Ng5BtIc9a9M+s44vcFhKNNs
Jb3t0YesE/acfleTsOKOgP7ikuRxTXZm59DOjVCDuYL9hdENzG79IqVnI3/1q+gY5S45ghUxTmjg
+RkVc8zY+MmBeRwZlXnn5Iee1Yi8EVB5iNBy2m6LHonxvHxvK2UZoxxHRUWwVT6VKk/BvHJKDK5X
RPt84Rpu+XuK5oY4at6l0cxkBUpJB6R5DSHdJuUtbQHtknAosAD9JxsyGpqhJEb8VV46xUrEN4B0
qh9z7ZvdVKdQCJCQxzhxm35CaFF7zA8S8egwXKCOhG+kXkw+TuHWkiXmm2bJPhWfBIqNoFlRXBDp
R4WNSdL2i29lhxLEpREzWHaj6ZuSIH8uXZ7AsZVNisw9J/L1nn+PdBJr+FxwkZMuAyKfzUKw92xH
9ExItCq5wORq9S6ERU7GX+V2j3V78iGT9CmGpzfHMoMCmXJky/Z4Ra8FqU0RbxxVkeFYJ5i0thlZ
M+HcZtMMjIXzOCE7rWcKiTxD3ufBPolc4h7V5Cw+Z7nJ0bYNMxuCMPzgWuNj0w03AolHx2zgQg1e
WzWappAG0bwsZwXCI2KqNEBhSyRJC3Q7PwTxsaAxvZ359TIQ5zCVqORF+IMR+7U650FsEC6CQ9lP
eVLJzqvc+8hjBu7Mgu8sQ1uoljUbF3h3aam9LRD8DERJPh2OjmhTQVzIP7pJViZCxQ0GH37l4h6m
M5jvEi5KZYIaP4kJRr1gbjuRnMP+ZT/5lmTkXGmAxtPqmpJTSyEhjb0ISDHhoXU90inLkNvKk2d0
KehGemz18+vcHh6q/RLGJmK3HxRP8f2xiT8buIYTudPKxGCs7ByVze7y/pFX1Q4W+KUvWiz9Iak9
5Wy4axc8qEnuwmiGKiCIEbp0Tai3GOcXPgdMK8iV3YpfhT64OcNS8wk9rYPWHORjdIc16d+DzoY7
LjiHcOEdYRPcVeKxTW11xXtcaPOQNDCTCEtdt5rdC3wc3FjyWpixa/hBOk3tNic2/Dt2TTSJFdG5
Etfe6nUXj0LmoK9FDAWO1Lo53wacohWupXYnM3tr2+eR7wrLPWSNQYknOAsso1sUQ2zrE1gHYJ0v
AYT+yNV0NHWtZL+xQsJD0uEwlT9em4duJ+/x8yZudGBWw9EgAz+yL6gZyN6GPCkI5jkshAyIXC0w
bzzXGW41ZgD8or6VQoBETiLOB4PwDwM0O19ImI20aEyY5rHo3wBWH0S6NVOlW5p410R3/wr2iAiK
YxNvOAlADgYhreIhjhHwQybzCnMefBm5GrrN+Jyb/MpUxxFIxLPlYYEW37bAe33jtq3PNZUJxBhv
88OTsAHygxrEvFYNSKlZ0JSd92SR+hKp3mo2QOQl7878JALWottjbt40MFiQw/Cfwqp6TDoB6xCh
tLnqEBN80WOUJSESFggWxZEWqIshgvkz/LA+B8GvvyhQzth9ZnXJWLzwzwFH7LJemquympGpzvOT
Eg8xHR3YdgITb4yTEtOVezV32q5trvkm+1Ao5MztErt8bkfVQtTIW+AFomSN1cFCjkvUIBKGlD6+
R5/ypQV2jWdVcDW/YlDDk8JzQMI1WY4iKzEsIMT6a0/17e2pD2A03j30Jn3tmPpXhTyL/z1y1YK3
l3ryxZN/GY7E9HSENTSHd44ZXgOyBvmKYjC3WFqVeIkss1WGFJCGslMkqDA5+kmh4Bt0CUBGHlRM
T4IL9A9NZLe85cRuc/XjPWkDnsdy/CCVA+vHZrThmQMyooOZmoPWFsGtqe79iWXnASDDwSRlP525
DwDNmwOeeWVVndU9AVvGc9riXjHvgj/orlPJGvLGHosRuwzx5M2W3+fJvPhTnZEOcIPW/hzn8u8H
MEasXw1gsm6YqiioIDfDP//TZO+X79FL76T4qCgoVJBhU3JtVaFXvVdNvxhhH+N4xSPRzSpzK3DG
UG7KNSs65WcTOW8D+2EzlwVH/ugXVe3F31zXiHVbCK6jFs0xMCtIBUlfhsdElTx/IxPsxxkcOBlT
cyowuVgwhnWXhs0QCfmHRLP6Sj53jxmHko9mCQ0FWRYWf4G5MCguR0e7LVjsZ6m05R2HTEouDcsp
XnlaHaBs9+/QevLlj7hHHSyQbL6m4qoEum26H8qmKd9Ktw/DTvkXFtERM0hLkicBx2ODfqoQ9erY
yKzuGh+wmTTT9FYOM7TbcZEHHBZWNe103hBrJJ2EK+RMu6WZERQg51uy46TgpgHDeXqP7ftSHp+k
w/FdZwyZD0gNqm6ewwHcQSuRA7evmBB7MvCm75vR0e7o1Vuu7RaoisniUyXGYh66r7uh3HMOptAz
DVCwonM0ChCRaZIDPaHz79yoxEW+Y9RHRFUSPYhokHB336JGNkBMAYOIRFbiVLbLb418loWOdJub
6eRDtW9CQDo7IqFyNNa+NdhQVo8viaAAcM7RTERGHk/7e59gbkcZIi/R0gQ/yOvbJYzm3uzIaRtH
3zQBoTDZp7UnVF5FrI1id1v2Nf9TYn1asWggVsYSxmQfii7Pfd5PRMjY3DK+AsIlydLlCSRl6Yn4
aRqHtrR93lBUcalVd65cAfkHySGArnOmmuzSQavMdXXe3AOMRPRdDfIjfsKhP5KCFyXLXHH7TSTh
f2fuRDLe4Ra9ESTR7ut19hGxViM0011+h/dHCSRbzAo6WT9Hd3SNCMNUslVM69HMoHoCknXEi15R
O82Q7b3QrvAkd/P2ikIrOT1nSeyU/IWH9DVAZy8Iw6/nUlrozKmoz+mjgia6DCkja+Rg5g+5EgOu
NELMtgx0u9uho5R/FLBG9Sc5k8VEECDlesCPiwS/QW31msXrJJ/Cz5zfHwLSADL+HbPVFEXXdEGV
FfHveEWaPXpD7er4WM5ezwugWhU4dW5JN0YXP56/kO03B1mn8cJ93EiB9R1FnzSndD+6POmseY/Z
a4UDnQsmDbmAcVX8D4iK+Ks10ZQ1Q1IMyVRVacAn/nRKPZ9V2D5iPzyCESgoIQnoWvYg2Ov4I8wB
JUkK17Ea4gOLUFfq5HHx5RH/4X1S9F+8T39+FX/DdRQ/FFOlMXkVhhcSxsL2bFjaZ/hTEG93f3bz
Zq0RT8HsUnsjVq1075/So2IFqCNQ7JI841R3hZSdbDlKbGabpl1npUPBM0YSH5vFnUFN57A4IXQL
0XaxjwkIKfvHClE7nEnUuEo5/v2nr/33b2Vw7AuqZqqSJBva8N7/6b2VwqT3hSaGYODY4p10P8+V
ff50tSsRBLcZWeeQ1o21edA/knrteOdt8Pillvt1WE/Hzmu8Wl2MMf+1386Xc3uCUvZF2sT9XkJ5
w87DRWyNf7i3/vNM/vWZ/eur/htwLr20LpCbJDwKnxVqisdqMA9mnht0HsL4scH6Vc/rY9AOSQ0z
WDMJWex3QMeX5nC6Y5kkeiOzPOmgEjcFad6RdvsRA8ngzvr0MY4r5H94KUS0gXmTXADaObfYQvjQ
kXyBw8ohhpUaZYBARCDQFaAVYXmQtET6/EFmg8tCD+FWm6D8Gk6BkLAT84JSBD9xRS4snLiH+HwR
TvFL0c0ornG74UwukNQ+yNg0EGYLM0weY3SLCKKIhRvjGSS67w3sky5yBHIbKihm130IA8V7nliT
pUsp4nj9eeJd383DxXa/TcfLfHye/7zHuI63E2sb2O2NCsRFsMtWEInY+tPJGVsfroA/Ko7Y7XBx
8qagiCGMdBHH//BVMgZc578+PkUwdF0BIDWNv398Iz8xy9IMjvPzGQD6j/+s18tD4MSUOgZObh0i
0r2+RuNPrE7jr/UB7G63/rQ/D9Pp9GHtPFrGiCVox5vxeOVgsLWsC0s1KRuALzyNxthCRxCO93cT
PQcyYYfMF+9OfSZpX3ZIKPFQo7T9/XfJ+AXyawiyaQqKoCgaiOlfv0uB8RDjNngkx15xat1uR+th
AkwmHAuv3mUM1dDA8CEO5LOOMQV9DxEPE4YIJvGgsLu1vOuDi0A6xHtYaVPiv+fxOkINlV4N0hFv
utN9+6RMLlDAhc6D8GquYrboDujL5UJpE7pVWCY08m05O44KO03msI+h6c4usPpVMA2J9WGm8PRp
xTU86y/JMZ5g8oxtTCcZtqB0A/I8rhNbDhysKmRWQojtfv9eib/C/gxB0XRdNeG+pL+DynmRmlVv
hoRt8lOh6Uick8IJvLeSDIyWpGNMS1yVmilKLmfFWuLu80b7/tKfeZ3Ij3xjoUET4In9EGalNn7f
cibHirzaU8xohHdTXaEmFw2rHdjp0ZEjOO/dGklPayMOLq6tsI5Mr73GOL3LLQqxjJknHG+Eym64
9bav2ukRoIIBPeamMhRWv7EMxA41aS0bomKPRIf0QhMUj+C0HeeIhhQ5JB4J1CDv90TovEhh5roa
zYZwIKakH6FfEWwOtFQ9HZUYzOXjOUluSWDVewKoMWuik4zcHsyk9So2AcS4sC1PSxOOr5H3VByz
dtpvaUciL89RvMnBshjZp+Kg20ziwdOSf8B3slRE6xYi4QYpV+8xTMRHXbU6AV/v7z9KRVP+6+s8
0L26bIoGK4aiDP/8T3dI0LfdU1W0x1HgQhzQBACYnxHKancEF03sLHovaYYlfZufusCNCdMxuGnM
dQd2u+030ocxEcndEq0H0Ri6yxnNOrAH0iTEzEKmKn77R41WcDj3S7Fg7Qt/OMWZ/Z+9G7LQnzLC
jtE9+fOab/vjDPN9LTC30aa2UHY+MyXvJ3J4lrt9tMcpiOslDuaIL/AmvkfOY0JWZFhO8niqLd+g
LWBPLnlWMS4AeI7UtiE5Wb/SL1bEgN4QIlUQNH3glTX4mqH2g9li6Oh8C+ifxNDMdAk8zqxsD6of
QUCO0V4KK2krX5jkWFT2mpfOCV9ePNc1MusbFv7nOr+qiJ8wyRO1AG93ANfAKdpjG7iy5ypLLGk1
AW+R9TyIuNxp4bRCaiBA4siLYDR64OYf/O0oS3iyaVmIbNBY5YS0FLB4IZ+lp0P4gjSoTgTqJw7K
0azAq8cpfnRsw2ghsgmcJ5RLgLqId3ANmKJt+UTjc/8FkBeDoc2B35Ln1GSeJ/lo3hDG/gPifE7b
oYQEgJ31Dhh4pg2egrFA48tjSLJDnx5sRGdbf1xNakVQ+1jZUtTHu1QZKyTkISHBkn5htQ48gEQ8
pFA1h5Bt6gpqRt7YLLcz0xqpa5V5g8w0AUOJld947TLr0rw6lNcG7yCj30qctKHbf9RbE8tCOpYA
zxxDsQ10UzYAeaJ5yYXOey6bPetexVhAYwuPEl9g5OlAyFDxs7ZEPuoh1Ac0gnVGxAFDvcq/n0T+
wIkiblkqiJKpVscpQSvby1Hr1Qv5MCii1eyfm/et4XYliLTFYPOcRC9XLvag1NnWxEoYTDtOjekA
99B9GiSbsJpDgJfviUm+fcHpQLDX0C9OY7BdTCrRewKLt3bdeJSzqaXb8eiiNodipyQrtA3BFlK3
pwbgR7++PvvP6gYpUmz5m3KIN4R0Ww6jx4956533+ZUMyzLgnXivN4E55dQqCZiXvBjpmbwzvjI6
4gmATSzEMcmk0UigjXcPdScCCxbxhwGU9UC2iX0YJfKwK3glX0TS6qnQuD2WIcMPRnzAe8qmChvJ
XuvEBhVWVoelAVU50qTivTSb5ePF6mmV5KbTGocY3AVQorkHJ/3rhkMEBKa5RRfpNYXIEtuJeRqh
7Zi8fbs4ZjKU4HfSTmCT+ffrt1u3t0CflV+Ssiw56RYK5UORC0wHNoceMpnFaLIMR/mHI1D85c1v
ikwzGmO0oA4Dz59OwFw2477uiuSIMIdsJjyAj6W0wQONlLwgROP3J+6vVjZD+NOP0/764+q6abLn
iB+HwAjQD0ZgSlKGle0kUN2JDt7CZTkdgp2G/RQHpyvnlAZiz0VbOjWXLe4DYM9/eFnyr+4BUddl
RTJNQ+R9+OvLasO41Qz2yWPrQghX0/rk04Ry8JFxXvMtCHlLssVrqDo2LL1n0cHpE5j/EV6tNkOI
mnMFX/M4wxGdxv+wNfxi1dEF0VQk1dQUQWaZ/OvL6/tejkQhjI7MYO/HpL4DQvm3VF6XKizREIh8
kB5OQ4rJRSZkDlqAM1FdyfNScFDUCMsST6oB00TWEIzEg/th9bjg34suT5DBMcdUDVhOjYc8eSsr
BRwR7FYZM3y8cmv0qS26s4jkL7T1e7ruY1S5g4+pJ3SRjwtsB4mKTcKA9gFIyvWv0x4Bj4EvZ/H7
50cx/hv30wVNU0zD4Fk1Nelvk2pcSe8i1qvgiK5fJbZsyfTH6l5gVMDnRq5pQRM4BVLlhXpznXi2
kSsSsJIflJFDNPIbMQamGcN7B+RZuPmVOZcIeUSpvqOma3PSEBSjQct5jCPNOcMQ9Q2jMSIyXjq2
9VqnCNJ0EWkOLK1sy4YXY5zwETo7cJYpDsmzvAEAfny9YQwfHyU4FwM0uVT0SXgSaZSER6+T3h0p
jj9yDOAudKAoUD/eqV1fc0K/yV3M5sjwTFyDL7sklEZeIMJ4ibaRz3Fni2BUhpdWO+Qo/XPdgyAD
FkNciDOtW8bR3PzpCe8PgO6PYeigwfQxCQ1+fg1PQedgpJV/+FPgVMR+Guv6MTEATVADIRxaIvas
t4Q7tI3XmvRE8AUtt9EWfi5Q9v1z0gN1r540VSjTJN0q6M1xLClr0IzEv6D8Qap8aOnJUGGsMgJF
EA9QWMR98aZPo3sREqhCI6HAIrZQ9fCPvRFzKRAJCk5jYLzYcF/VqlJn7VZP590GKRJ7KjgSJFLt
PeAHEVUv9E/WV9g3fOCEmeB1UsmRmeqip/Wbiio3ukwIMjBIKTJp3JXGxl6AFsd9S4b18v10jTdA
vfviGXULZenj2KHjq2ycEPMmofq3aAvSOmRz42r58E8y3QEssyLXDlc/F2dALUWL2gVwlG8Ykcb9
vEDTOARDKoh9J3ws+AtSvNvTZhpsiU+zSXRwQ6YpwgfR8mHpZuGWJxCv6KSaeqVcCO8bLbPSBoud
kEy+8z9eL7RHxJ4NoaLO44cDh7BBCmpWOQ6ZDLB3rJ9A9ZCL4hp5013BtPMcVnvGdbwbLkGp1ScK
MFRQvLoXMxhR2hkeVh3inyiIHQQmvEvKvbhEEK6q7miZx46w7j9BQIYY0/ciW9Qkyqx1xiDTZi4U
zyJLKsAjUl3ao9D9oQlClwpMqMbztF4RYfNEgK/a2B2pDE1skR86dFEMkkBcFBZ3Wh4sUlysfNTs
IIxrPHsB7ugwsU3DKYlfOFbNtbin7w+FlfobvrfUaRtwRp6CSkoFMHVD8tunDAKKuRb5XLHUdpvX
aw/jnH8bpNADCh0q3RWiRe87HbQR/hYej8CWP4XSqaoBnXyd/MWDPANa8rA6vmFt1mJn60T+0j4P
eXaG5hVQc/O23qmvvnU8cRFzHKXxJOuOOUaRN0UkUnt95Y6g4YklpcB1AfnPEyjfkiulThyQgSf3
VgtrTDr/J9GKy5QvGQuNzS9O6eQweoB0Lweb6QZHObFBhOnuVMSzE1DX1wwZtPwtQTYgEq0dXXaa
p5sHy4YiHtalmEC5SCFJZkLOA+tXgjQgPv/+3DWN/74h0YVJhiaakC6aYf7t3JVCtRCevRweNWK2
6AmPp5ymYbdnexNlh9FF889gLsGV+6nH0qY7ItFc6UQjLwnQ/okzdxLqk+5eSx4Yrd6tKlJbXi6B
J0iOvoXUa9TdkwLa6otlIXrM2mzbSKTTEVRVXv1PFHc1wLW5eoA4BctWtGV/mKUGbSeOkdir6mXV
eXpyEoQFPRIEZVDe+LZ7voRmQWgu86ulQWAqqvuo3Ce7KG6e7QjzPej5G4J1VpYLNik1dFK4ipyB
kuYvBkgcGoAu/krAa8thDlVmt/WMLUQ46SzWCEML9j15K8Or6XZPXow/VvH/cPRS1EMGXnI0TUwZ
eIjKdK9TbESpwXe+Uj9M5BiRW1JUDj/ggqdE8ar3abVll/Ygld4YMhYt/rNwFrTTlNlnLaCU02YF
FaXEgqmThA0LiUA5fjeDELk2bHiqmr2igadz6LL0pxF5bBRwTY1s1a2knggyq8WrMIXpgiIrjTm/
oCJOAzQ+isNNVpnTsHcT5UZ43IgJOVimYYsZm7YBaHT0JCJhLCEFF5LN3tRR+opSgT8GgV87jTGu
NkQMWwqBrHAG3MiB559q0G2CVJuvBi6bleLwCm07NKZdvzbIiaECoRyzwco0afLNOAKRVKwIwy5S
ilMcEzCKySdM9bF9XfgLB75Cc+hrUHl7aHHLVtB/BP4AqgRDyhlXHvLhkkUk8J6RYyaD+I5VMDqJ
Mnsd/OYf6WSZ5uLySsluwOXxFbRWvXrTOoGHkDbHO08YSqB8ZXRWNuQOCfeIFrPAGdRLj4WUfIwI
G4Cfxdy79X2nmkLktQuFsPvdk318K+TWu/yq0W69PQobyEJqWzc17SIkB/AUjZxeWNV3kcTTY1/O
42Tp1+gMWeaVNbLi5n1vBDuFfuF8xtIt2yNS6M4Z53zjVMMfggcz4WmyRfic5t7om8NBf1N/x5XL
eusk2E6qRftCxDnLWpSsuwQDkvqZEBDRzKJtGGFjcEcwX/WAE3E6VVfZQ19Tvw+VchWxTFBINFLR
nb0tWD9GgpqKD8lWXxOWZTQMwfb9tkTa4HCUIqc2FvCjygzVGdDW1YAA6mYMkqhy64usLEdY/lbl
nqN8gJ2JcSrYKS1Zsw3RDk8ssvnxeWHrfmGULElr4kRcNbrFbUp86Vo4mPjO0DJzp6BQG2hLm4dl
UVBkzeQHjSHaHOjMBk+aLoi3jqfQXPUGmooqWYAzqSbnsCTWnckNvcvLMQ7NPXwTqE/oPj5e8ekI
GLsnReJJrNkRn4Zlvm3+quYo/qR7SSFxBj/AkTiQC39P7sp0nhg7MjqGwH7STfO1zANAgvV8WAch
k+jBNsbcHT66fcFG/rAPQAOwGM+YlP111U90ccneu/GNCWkMNesEE3Rox0AdlEQAYWbUyWB5EyZc
9iO0/myU/QmWE7IoBG0hp4YVaaVjm+1BPtziynbfil7xYRZWppHGDBkwHyLvwQNuBRKM9FM4CHOS
JLRV4QnEnxNtTJTmZ0QOsKWg35o1Ju4N+M+isRFcUn6xfJzI02LPVaF7He27PrSfHe5+juN4gTFu
EgYeGsTYK464WYmTIQIBh6pkejJ0QG9FzBnAogfzFGzKH+MjQt9MkiM61GaYYRgDSqT0VotK0kDY
Nebg0EnmP9Ju6kUXfxERyA/8UrIgWxnzQ0qBFqZ5CfHBOpsaKN/JndyPhjjBdA91huxGLl1x6e9G
M5p28DZv1Lcdce4vssLBKBrazBCP2rswP/Lz/MKpiykdgWwxU0LBFYuiHhJZ0UsuSJIp4J3LoQZK
2pqLZIsACTSOh0hxGRCGGeqaoCljQFgppEjutB1hnj7fppmfL3UATuS+4BPZAWo8Buc+GOTYn/tZ
wQeW2voRFGKEs7xEsoOXxAXNPjRX+jArkFqLYWX4WlJkxrrCY0JQR+tyDnNsSxv49kVxfEzJYOfd
nyi7hGB6DjfqtYPENWKiV4n20X7M5RCXf++vwpdwYDBE0YLhk4HqC52VTjNvaNN1BEV3eO2KmwG8
g6knsonAAYWjC8WfoePL4YhOZke62bhh8d33upeu1deGsJDnlgQSUO/R4UHWxIcBHVU7wDXa3FwI
HEkcFTgHmXtfYzkdwvbI9esJ0JhVkYVXsSB04arc65RaLmHwIrzln2QlzP0zGq8hdYLjFQxs/lgh
KeWKspOZuOFmYtz0PyvaMFXgaKsj2xAA81IjFUtmGfE+dnVCO3zVZ9XJj7DUYdLxnXZE7ImtXfJF
tg8x6xo2uiFl8jg8vt+LnGiKKYIIGVfwBOOhsinQX6y0wKJZnMcWwZ9d3IUzVCfhIAjrWnqIuZu9
h/UdOa95dKAE4dJgYP9sZyUv7+JPkOwpfCzTUWP7C2MGBJqiEPVyL1pEB+j57QPeFHf4+wOMjgBK
Ns2G9G2ZDH8JXR0fFc6eWxa7qOH0iejUFdsnmkzK4ed6vA/DtY/Tkw+TqTdFmAFUTDNBcU3uoyvJ
3oG4KeHfXttRffXJiiqGcch7pnZbDLWVfHNADbJbfVHv3T4Upk0/1fk0a6j7x0eTohDxNz73SoGI
4vWN81CUt5JyKhDVvl1Vnue6JwSL4MwbmQCC+2MTyUY8z3Fe+tMhFdK3e24G5rsnNIfDGWuQTIeP
LB7iiB6Bh6tEUZ0X3djiP7DD0n8z78yrgPqmYqLTNsWBPf4TrvWWJCUqlFFwzAoQfOYLwGf941Xt
RV7InMue6mfUubMKywjctE7EHDcMl+3PE43TAOJLooO1dGTemCDVkffu7H+YqX85Uv/pJf4N1clC
RXiizgqOA47hBRORejbSd9AvY8acMtkt0cRdxTEsDrZDTt/A+jB+PuQZBuiJchEu3DAXeTey3mcc
jetqHRLSIq5oybFaC/3HFFO8Jbo/sRfZ7f8n7cyalNWyNPyLiGAebhVEcNY0TfPGMCdABJlBfn0/
fNUR9R1PRmZE90V31+mqSpVh77XXet/nxRaoOJbPVGOWkNeJ55a222V98UwX6wxW72LxQWqwgG2f
HhYNiXo8ywnRMXYw/ebw2clw2fEErnNvCPEuZ9ovl0P+7XI8jlarRlKr8hTsk/O13t06lOdPJ06j
2rg+ZjefDAbUQ9LdOVGLzfTTbMB9kqRGuEE718SJ5aE6Ewhj+fj5NinSv1ukw6NkiIpoKUyKjIee
pZ7UvdJqZrCnqHiyVglBY2QiDPGTqPGQ5K+kFXQzJwQjvpWJnj/teWfCtTKpnsCwk4QgLMM3dUR4
i5+SfRmccdlC6rMOotNPGWQvGVX2H90LdMVtxPpQ41ilIj2I3vUL8bPoYQYCIS/urM5B8X1fk0VR
0/CvbKThKMnZD25+b1ObMx2pvG7GRJFnAIMthk+d28sSj8TY1RENTZjAT0ybJB8nJqgi8tHwGyS2
Jc/iuPGsnTFX3coLbXHNxh0t4LKXnO4Ja6gJ/qQJdRB4rhTnPjrtNIeOBe0KNmOQFwN4QBf/pJ4h
aNvpy6s7ODaxLw3MPXlymlmvtB9aDdEgSQHo9lcc7obUXfmjOEQefRDiRWyFBg3QG1J5brDZU5xw
YFewTNkUhMXeQojpJZNmkzpHmO5srSA2udZO/XbmFM/w4WvwxaVTYUGptU5ngQ8KC2dbvyjf4glt
uT20IoBltNiL8RAZzU6/Utd8CQgB7eaLrgKTNUgnnNqPAqn0yCYQCIusomhxOTV4nC8Ho4kd72ho
MDtrsdgTdXwfRtDShzYAiKn2B50mL28/vjsFgL7B5k19gYqhX6HQnoOqpmp17wDytJdk9JVPyCkl
1RQBPoFz1B7QJe3MDjiBWTDyeJzoMxKC1a0FmwInAIRXvfQUjIgDMNJOG7asHiEsLnN+WSeTZx66
v7wG2m+vwcOKGrdXsQ8varAnL20dMesrnTcEblMuzzgH205UtQT6gu369MrOL71YyFtRK1STC1ng
XCoijV4q7DI7zLwuQUpO99LbHHiGc5a1w8ozqwfOq77BBsEU4gToAX3Wl7XTWJDQ+TrlMJtA2vx2
mgjM+t7S2SFytCmHuxqRmWe96ON6cXNNm1SoM/pBB8OA3UzFY/ypnGydF+HdAIHWT+jlQ0/etZ+K
TSTgGWAeVeOUktbGe8rU7Ep4J3+VRI5q9Mmb5yEefGrZN4i/dYO9bie+6VKsr8FCeQzqae8ibZG2
0SJc6Vg2eH2bmbY9TfEW5sR0Y/Sds1jTBSBh1xok0LwqLR1ZGChgiDQf4wZV24CMkN+H0kNCwrDs
CRXRX4ozrJinfkNmis2BB6c6L+bK8G+T+X0N39fWvioe1DkG9nW7g2VorGs0iCPBCdatJ6F/8hk5
4iSBobKvVzxAgHQgkNpI4XGLS2PJ5dBOrDQSi2W6zYjR2Af/y4cCjjDW918mb+R1RsHKS0B94/DU
Mx1q3OJZnmjuhXC8J20Re+Y79ed+e0BBCQqB8HrtqMLlrKcv0UyZCLuBhIRefXazC05cJ1hS5mt0
pigi+pXZ3Qd6B1rbY/o7vjCFX7xhCZmkxBO2fr+KYMhEf3RH6ZyImHGIix4U0PZP1vIL7R/bWmkr
0pgz3jkknFPGOC/5NFzUsz2Wp0EubvjIGzhrwA5Z0SB/IRkt/KSNv2LHm9ND2mArn/781nz70iiq
aeKn1GXLsB72jlQytDLJgnBvlIMumF4L/bFu0shfVyrioXfPmF3BpNW+pAA43m9X/z4oNzDw4IzU
WXy8JJjEKMEH2e/pWeWoWjl6M41R/WJxQRIbh9hbjBETmKDiaDmvj2qIcAK2VTy3Tgeso6GIcWPc
sNjQoUy62aA3XN5kJxWwgng//2J9aAT+UyFliKqMiogRjYFEatjm/yq8qrSObnnSBnvyk73C0+bi
Xj9jmPRLzMvlpjh2O21eHKVpQuaH7GW0zWktca5yOLZte5f2gEnak+GbEafsbGysQWugjMS3Qe7T
QgbILs/IViswyxIhSi0izvDE03qAy8PSGG7KWX8UoIL+/MMk/bvRk6qamiz9+YWPgkO97mtaYWmw
H9gq2Tx0cXA5TEqI0s5WLPeM5dZwkOcWrn9iHHXHYjJFLlhLrGGKVI46jKY3gQ5gRklUyl+zNQoi
EurAE6UQ/IkcYADbLpkXPdMIKp7opBIOADs74L/CfL7ZNW/iehCqf2SzApmMG8K6wSG66jf3NaUC
CX9TLLljnHQuD5FXQJETgYad75ME+CuQL7hQ5Iis5ankA6ax37GpUkuyJwbjOePDaTduHCy7M4xn
Yw0vL54ywpLvlPA+WCoboxzm5iMhKLQ9kPPN6Ej78ROMx1f2cn17mzFGvhHDgYc4tgWPEnr4M8uY
uB3iTd70JbwoODMDxCtiuwMqaUuM1yY/36tvdD3cIt3C+KuphmxID93qoItjqypvwR6QLvwxk7QE
6CFATYK3aiCh3Z1Vu6xWyhQZiw3xb1G8IVXw7pD/iL9zsq+Td6XqGhopA967HjDTDHfp8u8IDB8G
/gQjsF20ExZij8OQc9qVc8uHmbU/thOElsH4fqipn3/+YZL0bwHiP3/ZsEv/9Xp1l1t8O90zNiE3
2AL8JMGqmBBDQL6ByRniOoHc+UJ/EI2hums4byZuD96b8FwX46OFzjB7LpztG+QWYxS6L6+JwySU
W4sQZvoZjatZvjDXxUzcCXuKPW1T8UzcbbbtRcvuyMJuIhtqSNKOgQDmU+pQlyHZlGRO8oxUwImn
BRGTO3NprJFB2ABh3G5I75mI+PqHVxRG5SRYZp5kp7u783xySAl+jZ+uAIN4W7Y8lk9XksB+vnDq
d8sSw3Nk0OAqJEl8eCKqWr+aQS4GezJRVx3bCvxyNo2SFJhBgAACf1zMTKiyi1pFx2O9smGQZdci
ikXAhDDbq4/1Cxgrt/qkV+VB0GIbNEaZNCNe05qi/PrlK/Ol/i1xNkRDlyRLU2SOHvLwMPx1s/Xg
WrdSyopj0iN2UlCWKHsXJ4JHClqIX917NkQFh8fLsTwr71SgBSvgshQcFGBQoCAIXfYACXTes5DQ
bSd4FmmdFzb2FHpxoBdvDC+7gd/eeNIU6TEOEhyl+Z63PIDTdJ2fXgWvpkimMUNl5ohXDoQ0zeu7
3UNYHWNFEFbxdcroGD96iNGdMi8bxduWJCr+GsTTSdjAS2P0bJpLk4utOEU84SVUZc9SaE64t5t/
y4Ad+rfctZpNdpvjIcgPyM6uw5QXwpY17VZyNGkWCWeBqXgolgM+r37J31Es+MHJJeYRHBwxSoHE
hA0o4lvyDgnpTT3AXGQ0gOtmbAlwIC9DjvJNmzCcj750lyNXeIwdawkEmVZ4uEZZe13IS9GPtzVL
vE68EUMDLPjWipASEVPQ8OZfl9aebzZvD4QIvQizYBMSDKK75PjOAPxcXnFx0b6sn4htxETETo2L
hi4ERLdPDmIzmmTG/DJnkK/TlHWtD8xfMaJZGhDXP2P5BR9m6Z4pumriVu/8U4up+u4oU46K6A5X
YPeDZfVu7oW5uUw/4TIukzd6LUSirJQdZg6AZXsKKK9i9g32Xd4iNQ1GfLm7z1877XNAXeILbDQX
e2EMw6ge0SCqSUkETvHaOvnrdRUtGo/21qfAP93KUYGvBekfRjm/48h79ZQXUmcmVLIWyyjIiAkk
D1qQyiRdkcFMb/dL+SCLY6X6kUWt20gj+kiTap69iMzO+gl9uzcCUhbZk0qaAGEvTGQX3RplBsen
ky8NFnN4kU/aTLFp+SGZr9g+K0gn/mXdqJigYjLD2FI3kIvk15CJrejAKStxz9m3twuA789q0ZEO
C0ID/xITmCWqlXquOCnYsm080aBw0V4bV+89cMzAZ0pekWlcsZf7Eo1oMtf82zbckWGCKI8EXNAg
4xJxevapb3U/X4jP8jp9i6b1MwuwMmYuXqF7RB/jwC/cRjwyC8y7Q2tHO1xesg8G0zuN/dsAH5K9
4GlUnjCE4A1i7LWtqK0RIILG9/VFMMvdZta9hfgQaLmSnzCRAaFOTq6SjMXnctusFMIWYxoDdM/3
JlCT9p0gVMhAS4yoIn4+Iu/umKtYxZR2fr35J9QDKpMOMANbyXzCSB3ixRxXh+g1m91pFhDtiK2U
ucTraS7v+ferzA9VLw488lU9bWoe6R8gTl+dnuPFm47I3+nfRP4kxfMbbnw0Hewx6io9SG/86QQN
YO/La2tmHlMbzaK1vXfjbo4N35rdfWUSwJB1Ty6Xiq4+qtR9CM59gbk1O1iz60p/YjAXfBbeMJoH
ELyQJpdVtjKgDL1kqMv1tbAtaGEUMygZwSuCyXG4tOjylUvzKO6hANPAHcOimaa7QkK4UXGa4ejl
5cooFiYRX2hP7dmhX/gQUZ6sygWuO7piRx427JOYt4rEK57bt+vGfAnpJ3wZr7SWxfd9OjP26kpe
l9aiuNrpl7YNvxCXiuwTdgHfV8TVPfzr9G6bO2QDDAAWGr32wYZx89QVtAAeNlIn7G6wUpX9Eqe0
ymTqVrxUFku18n4RScDYpd02ipbWzel5vBPEcRbrsJbvcGyrUBI5ZrN6s+S8FJGjPvdujQfOY7LB
cAFnq+DLK/XIFFbhpK28MRlk2B5trDe4jPEr37Y/cJwmuj2ba2QMjwCTbPo5f+l4+7S2aCmaQ/hi
zYaY9Kt9nWQeNL6XBDG6HZgONf1WH+stZ5RxsgifLhPuTLdF4LFWduJXs8POMqDqULzQMQPt6KAj
ZbNRbPaX5X0ifHW+wpo0RGOaLyAH3QyIwcJc5R+0rxbSLHI1n97MVHpjHLfDfZYuuhcGaLR/Fhc3
3ynbEMB6ufJJ4YFgbleAjHnHXfKR2Ljt9p38d9JeW0bB4DtFwONkf2qflDO8Ea9MkgwXPkK94/Dd
tXZ4puN1JSoXPx0q8JmxFYgAIHp70DCJgNSE430KiLX7gqkSEdf9VrvFYNu9CINKCBIcnzy0/RNY
LVMa4QKMl+3lLfCIEEJHvMHByQXiKSlJCRoNCbm4wrVRtg23HHWYD+pjnpR4QtrTc2tXi/5ooich
vmcu+/kBOseuWgjzi1M5zOWA89jymivH8a7a5Afd6RYt5LWX+zR6Y+tsWBRcE9/kR3GWFtnZAmJP
a3eZzuqF5ogv7RFNMGIdN9mX82gO14Ednq4vw7SZtbjO4p3JUeRN+sTNbUK0QGgzUxhSdKNoDcUp
ZsnyCDq6fTDrqyXCCC/yjuWMYIy5hrZ7q0+Do/ymvzV+vCbdFIlLxcqDMDZ7JS5gQImKiBBQKeQ2
ChtrkS7BMPJugmsxZ+mr2ECfvn51zHVWd2+ww1cwBEyD4L3BnZnY8dMF8TddOx8cDFwearb1ZcYz
Pwcqjjl8YbzWaxETVL+npchkFlyUOCqHxdfwOEqWO7wmlxk1nAKyNYVARPtJ3ggzxrZRZmevLWUu
kTziKDqwxa+ZU+pL9reOfX9IRatAdKouf7rYkyu3LubYbkHgdbF7O2S0LBj1cq65krhFAdCOKW3E
7cUahQvLyxYloXQf7QZUoCfsNO+yv9B6IghCeZJO08ScFNwFzF03m4x3tPfqxmKT4xEa4ejP3/jC
DW1uA5LySFlrbgpDhxyoubUuZ9aG/x2MtOPP1fOfQvPhUC/JomEakiXLkik/VM+Z0dS13vYnnMV0
3xskhC1NDLD6TfhmCp9x9FwN5TCptSqFjMZ2lsKeuL004kYvEcIEaKhBMHbcYSmy1WofpUtLezOr
53v/9vN3lWTtm7IZnZJuiRoNe/lftb54VRJLvZjX/c2ZUaHDtkGsg6UN4JOBbHdZIP9OByklviZM
ZpC3AGCSz0tXKUSMaT/HI9JdZ8EXV3yy4OYsmvkriGuPnetptbBgsb4SYzPPnVb0FcSmu/jwcecv
0TZszxb8vi0gFvil2pS3cz3oQiDDvOdn0bAX9yGSERrnZsMT//HxTFgOiiC7uuJZaBPn5cWgtFpc
G9q4hHePNJ7xxh3qa++y5gGKSUy6zqv322UXfBU4pg5k+mUvhsQPqL9IxeSwRwDsfIV8gw4mvnNh
jOOkHCvzt6JxgTaVowUaFy4MeSqYD6HY4iIATIY3Q7iNFoiz6FMS1+6RXGTYgAiyudnahcx0yiLO
b4wO6jUnytcWSJnli5G2wfhXXAMCt+l+FxQ+OJ3JqTivoEHvPf1is5/S6O1Hq9zHGXf6GiSxGCJq
tzwXHFtrmt/AMPnzpWl3NgcUSoA16roZxwlv9WZMVsJ7tEWlm6K0fa8hkrGNkAROQGNp18uViGBq
ZJFrA1YdZp3zuqqGzoz8DBzI9Dv7+rQA/Dd+Md5fWnF68o0Gbwbt4A+mli4lqd29cznmvF2j9IP2
zYofeh+9pspg5Ls/99AnuCggc5vRG4qDgdsiQGbIR2/GbBWNtowZRuyo+YhhHP/wtOqaMRsr9wuQ
Mv/5Fc2bnsKymz09xXtULvp628y825hZHQetiP4vhZg6KLi7eeFZw7exRUL8ODgIk0VjTyblgv25
HNebaPSUc6TvpvzPjBEt/5f9yL8BzAXpbI4ol59YuCgZRwm9eYrK+3Ly2tjZHLs2KIDRAgLQqNy+
cfT4fJP3fH03m22DV74eLXAKJNODQATjHFnRxDjwLenV0VbHtGwnfDxE96uNoIGPvRDhfKGVheib
X95RPVPzXJ7B8fnO3p9ymuI4UR6uY+v4xV42HoNDX5qjg8s+ex05g/u2JoMU4TYnu/F0187471jr
Ka3iPcEES2Jixk4GtMwldP4NWbvXR95hDl3mHo0cGPw+FOkdALG9JbsIuWlQVAum5pNltObz6+km
mkz9wpecc//lzNfSKwZGTjqjtT7fslWTaDSqdNjoOoRr2hsTP5xJnHToQ4uzLw4Q+Vvq7qbLkWuM
1ziBkLHN3q3X4T9LTkApkXW8tNzj+jpbz53lEsUrHUssnOJkLpETfHT2fBWLVtypHs0xG6M2mJiT
5fEQPsPpGM01f9m54919ZC5PS1KuRv1i33rno1WMlvTnyBNIF/7FmBTb5bLFno+dGTfe/HCvR+t2
AvxxoA8fx9q59paXYerHGGqKYyUdjdoXa3MkP7AYvTu1vXSu0/EQq2VvWAO93RCHXmxke7xkLgHE
I5681xMuw2oerE18qWRGTvj3XCmfHBT3yOSrtSGvKGPmDb1hn1bk5zg+icWIeve70KcD4vGXpfUH
7LjzUvoiOkDS7LCDrs6d1M4qToLhb5A1hcZnFHmO8jUfVf7lbV0e3ymDnCWjDsdxcMSG/nTvc83r
I6IZ1DOT0qboQRzljLasD9s1s/Bxej4KbnCM10tm2uPNsJqbY3u6291sv3Gw1Oq5LV/H87t9Gu3F
lL8/dwL3szdGn9xLZhaMU6Sty/Vzznh79o40nhdMI8v5EnB8SJ+B7+AErL7PKUnR/n6Xjnf1yf5K
Pz+SQ5/RKBiTjjhSCSbCtTJhYXKDp9Y2R0d+whQCMtv/YoqaaJBkM4dhImWOGWIyLiMc8nxbn2bj
+9BPW+2+dkRa76b78XFuDHZ79Yn68EtEa0hm9lm2z8cqH899f4cBdnhKri6XPB4gCwJPvB8cl8Xm
fJ6bo9E8GrsMpLxwx8owcj9Fb81vcnwC73fiaOyEW4df6QLVElwIG5/VzH1Pp4d+XBJWAjJzPL1v
cRx/Tv3xcXhjBlnWgtLn/bg8y6HLQfo4x6Q+d515Its80YlNkMWUW29F9rO+/bgfdtyOJfVhA+pj
pL8sz9Xybh8bZz7n6CQUmL87H65kiJ58dDhUSHvIZsEA7QyyOmD1+Xg8ypD8zI/RE/8fJH3zavSO
eZHAnxG7jefyDXB0zeN51i+yL+a1m6UxXNoj2nimcBD1/WK0J2BpNF36PMQinannE5GBEO9WIJaW
y4whAlKky2j6ddpOn6fcq43IbpxS2Y1Zico5V214KJtnc3QOWGe+0vFG475OSZTbfVzHH5I4+7gB
UY5HxNDtEvurnd4OG67FfjmeK+5oud/vCEJwI2/wdSNaFNhIB3f3bbLnDvLXPqa2OHLcxkfCZfMa
O35i8yBQ1A+BgBXUu/oJeB4x9CPjAy75js8Jxj60tna+9M2ZPyyXzz8XT8ojMNMAlSmroqTIsm7I
kvagSZGi2ixuSZxtM2ECb7S/yRQ9xkSIIk/QkB8Se29OLaAxBZ2lqkWPn42baqGWgPGq+rPW4IdE
wXt4OlwkaaXS84kipxlEBjG9X2kmwzNUDSiiGYm8eKzCJFv9/BOkxw65haMXjLOiS7iH4BM/NE0t
IZaKPC/MjZ64t/SLzlFBojinDO26EPCRJY4YOpcY5AChiGBVml+u4R+z2N/F8n++AMM+Q9WMoWL+
Z9c2OVlafe86c9OQ9NxBqMGnaqSLqA/coujd9/K6NWWK9ItCFkk+bornjsS/lhSd2zZScl9jtkef
TTdGv1yZR4XN4xcbBlx/t5PD7ppqCV/sgsmTCErOlJcpUJg2lJHHndV+n0Cr6UVHaxFKSK9d/Ivb
UB5++uOlMQ1ZNeh166ZuPIxD7/FFlPMmNjdVApMFNqCmokC+0prlgigN7yUwPY5n8hWhMdnUbYv2
5BQ7FbbZJl0aiu6BSdYQoNDhbPN+X9LOP/0ytB2e8YcvaYiofRRTNGVdtx6ESGndCpJkJsZG1Wc0
rO6xoxKI0y9TCATdL7IKmvw/fhof/M+bYlwi+ZRrfJosJqsi55wibxqN/nR7Dtr31DpHGYHV1Fb4
uYtrbVvlQbImN+uloLZKlWdo7fp7DC7BAI2e3Q5W+6pFSMQtWNJI+XB1VkxUrZcMsJ81/FcQiegF
UUBJOYN3lmJVuMbzpqcqvO4K0iBupGboZ5MLz6bQxdubRhBtSGTsXMoc+pMN6mfjkFslul9fwMCq
FwgICCGVBoh0Okvv8qpqSCpx723rdcCDy6s57Tj01gI7QOKKPS3R5JyhiQ1vqNeaeB21Xpro5Ou4
isrKmx66e+3kkb42ac4YJC+YNMY7JM0aSVeEENJeUQzRiQE4a9g0srJwrWp1YdbR5PyHF1cxmhR3
gl4splLYdoXNDRHN9foOB/yOaaJhyHD3NQWMomFN+/JTorj6+W17PITysv31FOHf/Od9la9Flok9
9zXDHm/M2tuf/l6LlT77ZVD07fMqi4ylgaGZ/4J36HWj3OEYGJuAvC7t6wKKjggJaaEAwjbz3c8/
Sx2e/n+9HWB3ZI3xPhf54e0ojPIuNoKpby4yBo87dIY7lALBO2Vsz8LMjBEPMzK7qdkKo3sEm1Uo
Ct/oZ1WWzkUJgqy4VCzi8iqv70D+ItnTrCezCGg+MYhWcILk6etJXl2LoxBmmCFjPMDCuej2DY0H
y3rp07fulp8tsVioke5rJpVWhuwnI9lOWDdZB2FxpldPaZaMUoFeftvBKvplxPzLZfjzWv+1lhZ8
YpRcA2NjMBol/UnESKRPUt5TLfZqyxgzivv5yn/7QP33wj/OtNuw7+9ZZumgy+dpuZG7aRVB5H3H
tfDzB337PP31QcMi/tdPU2qhb7VWGO4weOGF0G8D7R0Q5anfJv+XZ1fS6CyplmboqvmgFinrWC60
6mpsUlQt+q68zbOa7pLI1Kwb3X57eL+7aRKfAzMKYhiD4H/+MvFemVLTc9OK0quQPrSxI6vLVvB6
eZPInGVQxPx8Lf/clcfXBZq6jAqBckT9o1P+62LGRlAVScNd03lVShoV6lJnNgX32FwK1VbTd5G1
KarfiqDvfqmCld3g2g6cooeNNjgFyl0pQmsjMCoM9c9Yqp76hA73KatWSflatuoohOZo4Sy6C1AD
w2R64WBfri3mCvUp3yYi04CryUievuXPF2X48Mdrwi2wKDb1gd34UKHdlDwJ5Mo0NiyKgTjD4Q/h
AK/g/+9THi6BVVwvfLRmbG6Kn/XbFlVZ4zBp/vlTpO+uNBWNxnTeNBVLfdi/MzGIUq2iqIrJwdBR
BECcH9f4k4qmdqWyd7HDMMrW5VWEa7vYXHrEW4V/uXyF980N+EN6R/wQnz5bnDq/fLdH0cOwB1kD
GY+LLcOrGt70vx6+5GQkYnfNjY2kgCVFy5G1TJKfL9bBuvq5hJ+4fDbVs2A+//zB310TSwXMifxL
RMPy8J7p18woJLPD36CSQ65/RspBhh0UMO62KIZlRDO/3ofvHqq/PlN/uA96W7SVkPCZTV55orIh
aEqAEp27BW0ZjZlFQkesyA/inVgOAee3tW7zwlGIJrtefkmT+Zf74M+F1yUiZQyT+IE/QIe/Ljw6
FE2Lw4hlLUyXLZmBDU2/YPgS2fu928dZYyvwmkQnw86aSXesX75JaHozqy19UpvCPLwTjYmTNNPF
uZQTO5F91VCX7hYiRbpJF61YJkY2a07vP9866ZtDAjLF/371h2cmbU5JYqoXY3MSjzXFGjvaNcjd
JH2GZNqYm6wBeJIn07tcADhmHlYQG0Ue2c9fQ/72duraIIphqTD+BND8dQV1WegTPWWpDjrBleNg
kqmQ4S/nUA49pTQ+L0VxDoVqapgY9bDymZddbt1wwtESY9zU1dvTPYSIs71maEkmhnzzymQTnPK5
IdPIlbF9WBD0fvnWjxLB/9z3/37rhzUn0E7qXdHZOoVkZTSarcKx6kRtKnSCzb6Ey/slIQUdQUBN
9vVXjy5fwj8b3clNp53TiWBLacCq5yKRj1K3uMoXO4t+OYV9f4tRxrEusPGyaP1zWbACqGa9Hhub
/r5si2eDBTiUYkw7eGkBGGk5QiicXbE0ie/3cXIjtRofvdaKv1wu6dvL9d8v8rh2DjCY3MyokeGn
JkghLh53uBBxPuOYNnpSjZGP8RWCE6o8cEhk+fxfbhgpRkC+NH71HwXWX4+ZVBlZcmmpZhuwdy2C
K8hodpbc5mUgjAv56uT99UXRKj/PIoLa+D4BGdu9GcLnqMXlReKS9VCxVGJBC5EhF9CoHIECo8oU
A5z223vxbT1h/fWFH15PSziViWLyhMUBAnJeBrH3eSu7civqkBdk9nDEJxe/lqvf7tZ3BSj7iGZx
tQwYLI+1mmJIiVKqOo0wRJ5MeGSkBDcgTTkztFu+FhBZxDQQKnQONWobk/6YBdD33sSeDhuP68zm
ePV+voXqt5scJi9FRZkLGObhoBWXWndvBBastKbbJGFLrxWvR5N/h0in+jnU6xCfHao1ixqgFpFD
6qdJpgzaCZpXXb1IIlgd2GdS+eJIxpDaMg07EjG76Kmqdh1o5Eo5XyKk1wpq2oA5dkuMgqknn4JQ
tsyEi3FyqWeczHwr1FZiNkTaxzlp6X6VnX/+uWj//l09kWSjU0uqqiKK5kP1dEqKvJKKE2tMDger
9I208PP64kkyr+49eDez+/PlXpJocJMWcnJImvteU9A8xBZK2/6rMSxXQtMnBb0nC4qXLwOjXAZx
4+lGOReiq6dje4Cbx54jOBkMhVuhexJmp7QchokN6gDgxpewnjHMdYRgprb3bSviFWOJvl/v+/56
Gjc5cb233Kl0KGaXjMgrRDZR7BRXYRGEwEMq60OqwumFxadqMNCWtauwGVb1oQ+ZdlrQjZ8v1xgd
rXLDJgTsaKLL5b4M+nGc4E3VL69S/3nLCCAtGVkK8jSrTl+t7GoyeIngtSgIjApTt2fIqRFl0kGH
qfTWrgtr3zMrqqCTK9XJ1mINjE29bEqix1Xy93J9Jl0+mjJcqAqSt2YcljRsA3CGwl4g0uF2K1Cf
Mb/hXdM6iE8BMstggCAIsObPlvBiXqN5GzQTXRnXsAvyW7G574zyNKlD6HoR+hBLWt1CprYIlygt
d3qfLfTQvZlbsbTlE88WV+XPl+G3KBXlo5TApqD3D2FCyuJJTj9MYPPlXc8Ag+lkm7VkkQdDtgHD
tBPaDAai/Fg54x/L3su7O2OySibaVSCRmRCAa8IQfGNW0piTGYgRWj7J4PZPpxnjYenWOVLITJMa
Q4wpoCiTzINyM9dtZmAevDMQ9dpyWYF5pG1pDH3D6jRBTUWvt2kRj+LCDiyY4Ld2udfSXa3S6cxQ
Jg694xTpMXBgNSVRTcI5p5DxBXqK0xOQqrjDoXUpJ2qk/dK7+G6/oSLmrAk3XtHMxxVMEIKwbyqN
w1iJygfXpbyoG6cjviHproQTHKTL7h5u4e6UAEkqOfylLvzusEBTEYYKvGJDlf9YDf/ebuKT0Z8A
XG3k+yidE5HX5wuhML04/rKooSK8jSYUDUJKagKEgOCkcHkM3ORN6CfBfzi6v6wn8jfLiSTKJB7S
lFXVP93sv75SIpRZVegXfZMKvCQQWulaW7lfp1uFGqXXU1uIvQwr1N296f7PH/5NkWdSaZqDSkNh
QXtYuou2wcKbcz6JmBEC6MfnIC20yy/1zrefMkioJRG+7b9izcq8uLS3S8jJoPYDnumONBbjNS7H
P/+Ybw493FnzT7mKUubx0NPVcmloMesy+0Ur+0N3/e5W7CxgqwBwWpufP+6b3fjvj3s871h5F3Ry
wMfFPCiCz2d1mm/W7q9N+z8Dk4fjujm0Fy0Q5lhfHucZVnbtU03hk+4RlJ5KIneDqWrE4UOmQSxM
ynqQvyEkC3xyoW7NomwWESr6tj1GMD7hyrf7AGuqHnit8JELMpBUC7RO6QtEAnUN+vsSUztcmIvk
VaXpMzIy2I7zEyHrkzydRB22fjfMkLfJeAVZz2zpRt4XAX9R9ssaMdRP//qx6rC56gqE38e+XhMa
6q0Qb/QmfMEg4NW56L5ODusiyH+pPSXju1dP1hRDkUHZ0T54ePwvoZlYLYMSTonKJoeg1yXGWCmD
C1kLjItgZJgtAXEAHPp385Q9DWexTICxo+aEQt6EqRJx2imj6S2uibbt9V2SYfI22MDta+WmlQvo
zrxM6zo4RCQhaC/WifR1y78X+kSRWGIDIF/t4XStICGQqaU8Z9VUJoi3QOablM86SJcwz+ifIzPR
pE3VdvMLNBHFwCpAorERHQhOZVdK8MmjUG+Ec1+sLtJlmsW1b3aOQqdDCMCXG0x5ajh4e8161vPZ
ScbVLdALPr3fQP2kjW/K8SK4NdMOTXGu7nKxGdOmuLfWRKWqoHu/lWqVEAljHsE/SPPT9EaiaH8u
FcjnaPXuz5aYThLwIUl9oZlUjoPLvKzIOBjkr9SqASTf0xlkglI2TqQs83xR3LRV6tYJc/T4WWzc
OHhVURxlZK3c7p9XFZCzyAC8QUOmXfwM1LxibASa1rcWVA4VbZp0y5qXoIk0ciqRyzK8l4R+0Vmo
tSRt1VjXmWnJ5xwzUR7FW2HAYwgVo78Bvyz5nLBOdCVOGc1VK/9z3ElzMlIpM7WrI9a4k/JoaigD
661B0L3PUsst08jvetnuzdZBqpmq733QeGaA4IgZto7SM0VvSkxLq9T7qEFMkKjr8n84O6/dxrEt
TD8RAeZwK0qigiVbsuV0Q9guF3POevr56AMMbJZgzfRBnw5V7t7k5g4r/CFVNtH5jy/CXs4w30t2
UVnbknX8/VD6x/CABNhkOZvIM4oW9c5JFcbKlSHplPorAQ6ao5BylSqH3Pwck4PKHx2il432jjqf
wjKLG1gI1aHP3yoBMaJ5qFw5+i+lS9wuoAGBAkr/CjwHpeV1hZfoh7OYriuskXoL4E7xJlvHRC6P
kcevZI6Hsur11t74rtOjBFVpOGhMBsH/JM2uXLPS81bWD0b9ZATpHMs6TXEMtKToFHg6QGlQe/pw
7RNcOlW+DTu90POmy1rdOutUlZ2wddR4bZUvYviYIl4TWKcC984eQZzbs38tQ7x0AyoYKEtIqaIn
a45X1rdQwuiFSLXiAUwl3u/xVkUgt0GdJgtOWfbcBNDdibmvLLhL2dD3MSf5sBFLvGvb6weLJqMH
qNtq5aWAMZniWRjzvNAPVChcUeBXym41mKMQKl7jJZSCXLoSzlxKRU0F5IGpGGjIqrLycwIkEhrF
6Fn9mnGLD/WdgFKQ1G3o6Cb4kwdwlGhxx3jbl9iCBqU2c1v02YKvJIhCiN0gUjIUfwYbTOtNZG0l
4M4JHNIyQJyscxIPnA36QBmQNbSxogbDUA31TgsjhuqPNYooh96KsyPBWUzeKp24sFBI/n3GL0VT
399xUgWIPamVW6HUD3Fx62cbrLVoDbX6FaFX6dIw7Bt6QzQwDO3r7vy2lviig+GPq7gX+gXnzaI2
33Vko8bcrwk4MzkvDcxoUs9OzsrcBR9dDqcBA0G/fU04o39/60thAagSmhVjhUGfcn9LUYtM/exq
CAbGi1r8pCBglEeVgraEWlTXPf4+3KWdBDpC0Qyq95I5xUkkcVplQ9Johyzbh+2IsBH0TVesYhcN
BOw8sqffx/sKa6ZnlQ5ihcyEKZeNSVEhSXiYxMtIhQleo3vNfctypy5q7vmFUTzWKVndNTTIxcuC
vSLLFokd0pLjSfbtGw99HBVZl+qHJrofEOnRsYuOHzXUNUnCuCKs8nNMqL1bD4+Ic7jS640SO+J4
f9fFRgEm8/ssXAqp6dJpkmyMMi/T2E8Rei/V4xIjbLR3Mw/hEjAOisfRQpHv+PtY+qWDi5uByNoA
bYWbxM+XN1tdDoOQwWTU8xR6RglCuT7hba+2L7GBnH73kekNIrHhMxqE4hlohlXO++5ZmZ+pvWuo
zxfI+mb5h4KUwTZg5gA86kI5y1n+orJQwWuk4iHxT2Wn2lR1ZXczRKBQPSBI7z3RGfKk1SmON532
jrzzAMNkYKLxZ15F9TqhhNdF2rotED5sVwUIiTKT5jJSSYDaCvVd5/KsKN24inZPvpuBNofvADyY
f1hWOFlUXns7ZFcO2YtL1YDbjRipQnvl6xD+tmqsrAyjtqVqU6tHYjsLqotEnRUddxK7foT1yVu3
ufv9c10MJL6POlmrQk6jwq1T7WD0e6TLT3K3AtSNY6hduSPa4W9M1DiWLX4fVxlzgOnGNAyL6xRM
m0yD6+cyob5YaUMsqAc2iHo+IBacSudFOeAIq8tLSUVhDzC+3yBMTCTsta8Res79GWLAtpR2UrLK
C+x42nvftFZ+SAzornSpuvcp5uv9u44csFwKS4slXhdILsHQaoz/8sXogGv0Ai2R0uVk7pIszRIz
yTFdT+7ycgfVsKcoxwJ0q4Vq7Cx17qOo/fvEXYIBmhZhnyhbIvfIlDttGXmtmnybQx4cFXRS4m6V
dB0m1PA13EOrvHVIwKKaWuAfnLVgyqNZpACaMpr/EqJYGEXTfzUldEAmIUoWAujzQ0895Kq84huG
QnMCs+PgXTWPzic9jLfkIx5mE5rQ4AfdzjOz2wkZ9ULv/1uAnwCdb4BuOtg2jLOMyfUdtUqfirGh
HNqxhG3RI4UcHaxqlQbxOZgXA4oJcKQ9Jd9I51GCj/19dk/KAFSntTPtONYPMQ2wRQXEPxKqY1NX
SjZqEVHoPIxFSjVpnQH8WciOuHpTXbgZfzz/5KKKZUEKs9hCble2Q/dNAWFqQvxSd5W8j4kNuB1/
X0jXBhwDlW/HTV33UlGVmnIoG7tKN76xCxsu4DcOmwRLtw4Nxd8HvFSl5BWR+qfGrhACTLZL1wTK
oJ4lhc1+lGDmnaENJmTiCQJCsiTN2KtJgYy9NG80UtPQ8etufuUZxmUwOXYwg1JZKbQJqVRObieR
ADfOkxrwhLUHKmopiLHoD11xCrxyeVaxGJUPXf5cxYeeVuqo+1eGzu/PcOGC/PEIk20jBl3fFQaP
EDbrvHsloLX8a6f6OJW/veb48b99XLFVjK52qfZokParNQgkY8CK4h13W0pTrfssZMv4s7c+f3+1
C9Hk91f7QmF/GzbTVE3vs5xhA6rhCV6bt21EidV9VrGAaRe/j3bpxvwx3OQOkfOzWpcyZVYRQQHQ
af46kbds0DPX5rk9eQ2iC+K1FXQhmPox6GQV55x4QkZX9eAJcFPeemGrhh765ADkFEeSXlz4RfJT
4znaSGFFhxIWOa/e6/5yEN9+n4GLe1jDtY1utwUsarKUgig2z0ULyozTosgc8ZH3r6s70nDEsuQr
g0lf2ITpqpJ0VQZnJuviP/xDkwaKLlo0SodSey4xMpZSBENc1AuQLcvLbq0CpgAuqUPBIHcpQqyA
Uzio3WutQIfubkygq62bLkMQCpK0D2DmZtXwKCeov6HVAJd1gDnZdgs58BYDJGXd2mspdGI4iSq4
dxhqKI8FRXzMykfNp4Eu7OWQ/iWGbSUSAakXrK3seUyXiZq8BLVgNM2fgljY6yoiiwG4GBx9LW+l
YkHVK8iaaxaaAihrmbequfFCUtTwbymCneEHcgQY07kccTFQXs8IyHykp1Nca6h36a228tblkG8U
uggdvOeWmbceRP8YndEHMeXHXn3Jhfq9raHS4AxnlehVJtDcU2r1/Xv+gtR1ITSrVIYCVwjtoUNs
PH1v0bONLTuRK1Lqk1Z9qPWq64e/uo+udLhREyjr9JNC6SUtH+PsPZBPHaq6iqmtM3FYt656azXq
ITJ8R9DDg95/dEys76NYCmDUq8y9iHpfcqrRJ49Zp4H7EhE502T229PQgXY9Z0c1S69kvpfWqmRI
o3QRcPZ/bC1zmq/UehtqCMJS8W7AC7bJgj+sx0Rzzvnp951x6SSSRTaFIpvESl9h77eTKJFEXTy7
pGDMfemN9W5VKoB7IzS50Nzj74NdyOmt74NNjgSz8Lsm9Aq6XxVCdugjb3FHsIT1lVHG42y6/b4P
M6nCgCk3usLnneISh4gbRQGkpK1cbWRiUC+PQahb2K7EyzSEsQjHtehPlHPIJF4yRH7zSEaD+6WT
c6y92IcoZ3loJCjLAb/5AvvUuH5L4W4IMfK9PWYBWG3Vpx4Lb04xBeGuIAvnEtWnzhJw16RHj0mg
ggq4ByhkKGnSh/2NiR9ZiE1GM8+ALZs4h+CwgPYAIjS9E5gbWgEOVYBZHUC/LEGK0acf/mLwEFnN
rDeDK3ftpVTcGjs86kjzVsVp0ZBQxKsBzeuHTnwBZbwUUg0rNljB4Ddk+aZy30MB2FT6p+wBH1NR
D3fl+eDpnFxU1ZTRleBKGHRpH6jgvvA7GhPkL2W9byszqrpCijTqTIG5j6R1HDilhMZl8KoU26/C
aX5lDi7FGyC3ZEw9zbF+Ov7+twHTXmpLMkAyPB1FLOmQG0u3/w+b+/sYk2Cyl5VICgTG0IevanRN
uaojuDsKWDoY5V6Bxvj7bviH0UW5StJlivGkzNY4lz9f6yzkNFFCRSKarOmn1TMrgWUMELTAOgZm
hQxjXNkVmeKskZqyh0rdjCCeZlQXJIcnP3B8a0CL9FnDrL6x1lkp2cL5VdPmYXGsUYwMjn2xqn0M
12rpyl6+/E2AMSPcNdpyjUHGt2/SANwKk5KyG1wuAO+Bf7xahbo2xCQ2MMUm7fT0f58ElkKlfgDI
/v0bXAqFYGb837cYl/q3t4iaoj6LLUME1pY4iEpu5TkqxxK0id9HunScfxtpWsFyXW8QwZ5pY6Aj
gdLihVz/jli9Co9We2WwS8f598EmK6spu6LIWz5O3zhps22rG+3UmVfmTjLG43p6nI8BMXwTpCfQ
857MntiFOWBFbSTSaEhO6Bq6cx3lb1+4aQxUzECUGFhc6MNBNIW5STRFHA8smtTUnBOFAiZ64fhQ
G5RLY+ukIf+HDUXXYSXZdSsXocIhgw374hp3oVstg8TCZ3HR7FHnJkTrn4ba/RTi4SAbp77EGm04
O7VRccz3t0qOFAhEAiJhNHvQhqLGb2RPifpZUavPafVUODoI4tkOw9u4QhFeLRDyPPbiS4i0fZKi
+kX8ooMODkewb0kdtF3GXbfxEqQzapHCNrhHeSicVIOWfgYbgwjvQmgi28zfzsmupZ4B1UpuCMhQ
KU4edFfZDPi6ARzpC0w2EEQd6VFBhYY4Tm6jNhSidrmLNmAADZyWoYi9lYHj50C4pQQLCTX9CDre
+KNhicktEo4PKHdof/R+QYwQ7MNq3aSO0jhBSVP/pqh2UnPjEX2hYQFPy6QchsuK00oL4dMkrsVA
4LyXpf0Yjg2WugZ7RFf1xbBwAagxAISLkFiJ48faQsJAKUTXxSfkVZNifi5fDfExtt5TCXJINrfc
tQ+sUI6UNaGZzOWcILGVv5wtBHOStxTbM9XDU0DynahEVQ1FnnNaOHr+kWbl2qvKmVzTbGU6TxLu
NSKw3OjDd3qkocZAUK+fft+QF7c+3X0dvCTd0Cm/xQjb2qjFikJ+4sTxsfCRZ3H88oTb6+8DXTrG
dGr39EwA1MjapPEqJb3SnWUG8psDo1jGXadcI5VcOl2+jzHZ8EbVMnJCyVoUUMSEnF0ExnxQbhP6
8eYshh8dFSi3qYeUBS+xiDV9O+I6xtVUeMO9ed7KxEe/v/ilyqz1/akmUaWlekGUWTyVZK5zf1FT
Gw+9DwNV1WSBuwkgvMDKF1dPP+XSp4VbQ3tK1ujVfJVxvp3qnZBEJbBU9dCaqCH5wX7wG9pTxH8E
76riZBinDSUdfpTkrKHYCFgsG16+zhVrLQQr17jNoTwqqbJNwUiq0pPKNGXuh6+h+YQxbJvGq4bq
qP+nAA+gJKYtmNBCrYPlgbkR8ax7wmpxJLkZ7p8rczrO2fTMHYk5gH0UMoCv7ty3d+s7wbO4ktVD
qYCNw40uu+2TBw8GPnZKr7q1a0s6CpiYyFcQcpfulO8Dj5P+beBWb5LEdxmYjcxCgpoF8fbqpaJd
Km8ZGhxGogosIqasrFCN/UEuNPWQAa6Mhtw+Wydfeddgpgbnk9m9FiqUC/AeFWIo2H/VJM2mTJ2a
FNjCYqgWPjrhedCrQz6gWoOUXfnaxs1dF58Bdx4kNKsqazYmsmc8yvpMtdNEhfmYvyU4rEfuTjzn
qyhEDqrrduCk5xlceDWsOI3WKpvnTJLqAqpFJkEEkxoMLiejBZbl2PaHFvMMsZPWEaKXV3O0i8Ui
uNmws4B8UTufHCQQqwepCnsSYwTLdPnFAw1KgJqYj4rHGWaCETWWiacvfl9yl84WLnjQTjLdZcSb
fn74zgAPG6cxXyRxvMyxkpNUHslDtf6BVPT3sS71BkAK/d/BjMk7hmIYpN0Qsb5I8rzmGFZgnNqP
czIcSsIBz2Kfxd46Z18ScvZIZFKPQHBvOKjqNTbGxQBdsUbyIzCVMRH/+eaWG6rW0HvKQcAqoSBL
pfkayPqcjm+mvwfW4xkrK1Ep9y0bTijVZUgPhzqH2R1o7wjtsHqqgW1FkJ2kQVxiXb8uUpibHfdd
f6tq4hpYDRCbglbdoF1TxR7P/J8nhSSxf6hSK+Bp9WlpTdUGjRsBeEVkzGnCuW8iJSC/Qiniqzuu
VthOOEN+5Vq9AA9gWMuQMW6nb0yN7eekFWfXlPuolQ9sVw08oK695FYHBm5ZZNgmARkAs11h1NnA
Te+Oecblg19gQK260q5cvRe/IMhISzTQZkYfbfIFZb+mEOB28iEDtSgj8xClj14NRjIaZqGg7oLo
r6tIs9g/L8wMGcjQvBvS+P4MVFrodhmyghHeEMWjH97XENcUHAECd96NDqrJ1jciB4fFMDv2DTyy
/Exoda3LKP977MLSQ5YB5hcRvTU1GJaloTdcr+ArJn+Q5jhGGLK7fwR8YUFoIfMRBuoiKN9yw9pq
cbka0KqQLDwTjRnqFVlnOFJyF+nKvAJm7untmk5QgvGcVB9BThr0ga5s4MvPiw4dFVbKZFN3H1HP
m9oIKvKa9m3IwPLA8RONR0Q/gjadd7jZn9UzHo2ncb4q8TMAHR9mOd6NNK78a1T/C+cJ00epgswK
wAbL4OdqzFPPLFsxlA95uQL369OaEQjXExOvPmy2TCyH4xR2ePkJhHPeA4Nru7UVWTfD+fxwZWr+
DUt4FnUEvEGHAWs+plPfblCIIYkmEGscynL0cxxmjSoQpSt0+8/b6Gzd0PuXjH2n+1zgQO/oK9H6
9AxqVPSWuqJeeGAgrzzUuAOmpwQ0PpWCzggOm55xbI4+sAxwUJbyKMaLuNiolLx6Vng9iu0KO+Dy
ePSB7e0fxeoKCPAryP5ndAAs1Le47P9pwGqe35xlrZYPDfwPJZGXAQD7JL53dX/fuojZK9qq7O/p
NS09KIWahT4FEnGRhlCVtBmJZxSEky7AfhQ5M8CylvzR6eYsOL/ReH/uNLvWEFpFc67CJK1JVgHV
v56+KG4Oud/eqOV5lub+ugWaUNqxb9nwMpxEOxqIbFbaZ+uDl8AMlL81Afs24h2OW36AxhbhYtvJ
SMTYJYlU16H/JfytZKQrC4X5MmeyuW70v5KIQGy0l3tAfZsQClR4RlvjfGjhZgJvrNJ4U9Hg7coN
PxUh2UMuPBOsjVhIDrLjK5R+ggQuDUtVwA8HGAnFtyun5IU4nYUJGxbkBpAX4HE/F6biuX4uGbl8
UIvHHtdnxUIjsHdGKGj7Cu5fRwD2LEKpca4svn9DCypgEjiqkeIAzW9yPCtZHoN7FqQRQiH3tG9x
Ih3+IkOD8mMHjAgatHcLtsgM36T2tUl1lAjQ3fNCpzfugmaP+dfvTzTGMpP1KAN6YpuCe1LV6Rat
Ws0o86GlJCeSkNNzQEiyWJ3FHd9Ko/bGmL8P+BXQ/DMiiHbQZNBMuaonc182qai2mQQO0RGqeXfG
rxkvnptA3BXahtLdGd8GL3dyfV3ByQmWGlvTqCCs5juxXqr1reSTruxchOu6xzB8wDY50PcYS8Ow
0vJFJ3xW8aI5bzIwn/xEh8dfjvOF/kfu7mUTXS4Tm5zgSS13hbzQEbEbcD61SqTFcFRWPAWw/30Z
LRMJ+8hR546CiBX8scA+6iLs/Y2hzdud1L7IlMbjG4BLTYut6V+VllPrkCtUwJ2z5sp3uhALU3T8
Nm2ToNRK1NY4V6FEudY2rFOmCbM2PhS4VpRU2F49WDzKNbbKpctEVixRJzKj5EXl8+e3kmE1u3Ea
iSMqLgZiJaK9jqIPiyTVkZBIaaCmHzrFPWgSYrmp0MNJXVSFm8ffF81XzX+6aDT+Z0gmIBpFneyb
0Is6Kwth5xY9CoYJOo3B0RNE2Ljyo9i/EXkNknsq/RGYd5t5WPhQ+kGQAtWmdF9lWC/l3joqnTDa
ShCcf3+6Cx2LMXUD2w1JQ5NoWfycpnbok7NuQPsMzHsTUfNcDJ5C9OoKuozjplKQZjmfpAHaYusu
exkmMYTsSoUogUmuVBi2XPhrj6rb7w+mjqHndNqwHOQbYvnD/Tt5sDO9wlpLYOgip4ykJ5as8g2N
WZ+iFsKmNPJW+KXqB+kjvmvvktfwtt6m7CBlL4l2U8wxJBxNKlF4Lv9G6+CBUNYOFxzZ3bJDUHs1
1ERYi9Pq96e+cCQpPDQgNthxCmnfz9l03b6KoXuShOApVjlIUs2tYOXLO2hfLsy0Snn7fcCvoHgy
TT9GnBSTtCJvwpYaw6FCzp/owyw/XeEoqXjIO1JHl+2Q6KfQ9xbKtVTzUrT7Y+jJF1KFsFHzgqGJ
RiqunA75aON8XlM7R8H5JfdGc0rkzQV532s71+o3T0b/GhhcyPxEQj3TFYJF7OF0gPx5B4xg5F4H
gEVpHlvcG+fmP2DokJGAoMf5bYwUi8ntOZQUZMwsUA8hopnWH1cQb9vswyfYDA4G5MzERHyLvviV
rzRGi9OvNIpYaNjoqMRuk2GDvii0pJaVERdcFY/ljZduLY3CxJ7cswOAicuBjjFloV9JLC9c2sr3
gcd657cwNvXrwCpIOg8aFftgAR3RLx5RiQXfFV8DyFwba8w2vo9VJUUYctQcamHX6n+5v0A9DxCY
RvDbNc7jhfic1v5YWcEhi6hksviEvi+FsAPdRUwJkqykxkB4pvS7rL9ygF/a01RyVEOkPvlvB7UM
Oi0MWqZQDFd8M8DMUXZkVxNxkZ/FwxWY5xdb85+1gt7hF2Zs7Dn+nEa5KovWkHvl0LunKA6WdIfW
cpAuy+xg1bNhiFbRqKrOuklFvibGNfx/UHoUkE6og3eliPdOMA8SXJW8cKNcIwNdmg+TkiZOOqNO
z7QW37ehZSD2oB6qCD/fV524frwWiPwg/HZ42/nWlS/wtSunU0JtxOQmx0AUrPfPKSlcERLxuR6L
aUjKBodz463OBY2qururTHfjm/3fIo63Ig7JCdCYyIfoIUsUb96q7DBqOOidd+Pl/UxM0aUQrKNV
hW/CgNl3Jy4jAvXf9/ulUoZiEXigWzk2ErTJVsgsPVZivVT+BzdGcTmkpk1Vo5a0vUyrOJO0RVSg
xduXwcmH/FFrlCWJUgoh2JzhCzTUowsDS9Emsdv2LQJ/4eLlYm7JwWzKX8Xc1DBA6IJlFAFeLoON
0hnLXjD6K/fwpeCNVJyzEhAWJsD69IIJwS25Kq8Cet6Td4Z16EKMrtotaFUreuRGS67t7QsrjCHH
A5oiEPzRyd7uhlZztSTlIDGc0nwntYxYZMOwp6yTnp3qWnNUuXA8q3QflFEQhGKIOInrNT0Oxcw1
pYMH/HKgwAQZP0VhEFuLznturXo/yh/4AS0FOQiQKtDnwJ79dKvRurOg6RvixkR/BonXYVj2qmZX
dY4UjfAXRLvQvHL+gz1BS6JJpZmLFkBytl4qlbCps3st3ZVFcS3mHudosmW45/hqFFNEiff6uWU6
s+saF6T0ITGiZSpUa62KNoUXHYAfY76H+me59fRuY1CSr1l0nXbtHBvX+D9PgCoOfQ8UXC1rsnAa
opJEVikufWkfnf/6grfQcZBG729WNi5QvGbhNjDWqZPoFOoaif4B+VJKdYAkDldsCJhLKRhm9QA1
oAoeUvMxQ/eqDrZ17u5Vcvf/h6v6QtypS98ee7L4rF5Rikwnvy7bbdcizKH+HY84GOgy0MO4e6uR
3r66BC+l9ToaFfTBcEjWdXHyvUi6MyZFlw5Rc4w9fMEQ2qfEI7CMvI9RTCFqlp25q7jnfj+rLkWQ
bG3UaKh0iSQBk8O17LwwdCnnHLBlJGc+phgrURLJCaa1d/4s0rv6364rq/8SGEHPAlKDZiF8qSkq
QY5kqjFGIR3M7k0Pnn15P556MsY6qlLbkbuuo32X7c60zDLOue5a4f2LTDldpejnjUESWFKU1n7u
kyiNy8DTBPGAsE3Z7RP3BtGTunVcf2X1f6gvz1pM/bBkbN/U9K4aFu1wNOrPLHkrS8An2zrd6eo9
P91XB6+4M/tXuTvP6KFKwjyJ3yN+71HvobTsuuhR1TGaWwvZhi5gJCK9O5izPulmSr4AWYScTjjc
aNomCW/65F7wVzSqpH7VVbtU39b6Nkw2nvZHVG8UctlWX2ZYRwrzs3ujSU7kO6q7rtKdpTzB0PSj
v1J9W1e3gfRuovLfaesGZkRj7gbsaoTnrPmU0mNanULaqiWXTYeao7VJg8fumhTApSYDWTi0FQqp
rG5tPH2/xYXFOapcwVCgUKHijOwPxUoqvA5RW+DFIKPeQ2lTBMdR8Il7zhdfa26z3lHTj/+w0hF7
0Ckyw2Gmx/DzQeRIDUF49Xxr/y3B+jM5NVxlRvvhOWYJz/fkWg+JYDfXvFS+Dtvvi4zlpSOqhMgQ
JQDYAJMZyMOgCUtdGJ1UHp9FO364FR3ccQQsPNPn+jmZPSPUlemzYrbsnIeIOvIMqr/75+jO6Ru/
jgYVo/8jBsczTL6pdM31uYWl5ugu/nSTPj71G2qs1uzGXqQLFPb/1ugTrA/cOVgSn8KVjbMAFoPo
opso3MzEp1GYfyOs/66Q35//PstfnIZ/XnZMsNjXo9f7ZEcpSVLKVREmJyiQttTM6rGhhUUg5i/N
/gFwDG93py1udCy8Gn+RPEj2/nR/5Sm+vuUvT/FVXvi26IIgScD/8BTPzUJp8HDHC+UBx6V9edMr
NmLHA25C/PLrEueRWWIf3WWNn0L8WLkbzcluRBwoQhBMgY2paz5TFjgEzBHoH45Xpmt633ytDU6/
rx1C+3ISKuZVqFgtfO9T8HheS+/xS/EavRqhneEKc0RuffTKcnAFcqnsU8XCDX4fFrgo/f4Y/5TL
vh4DPVcAGNCuTWPy1VKLcmrR8xidIz1hTHHj3kl08V/JU8tZ88e4U4/duyYufx/2n+OXYek+cvkA
FVVNWZkkxmFOtUSMouT02C7xsV10GM0Cil/282TvrbyVuXE32eiNg60Otqx3Kv7l8V2IFQCuQMKs
XltLmJLhc/OaHYyncH50HGwJpMXwAO3UVuw3WMVrcS7P3sT5mQTbxRsB6+oZul2L8sjRN3tRbH3Z
YbGrLFysDCjpLsQ5P71Jj/oSYa2VjN8Ibhqz5srFq37d6ZM1yrGnG6gGjVCjaQ4rylFrVjJr1Mfc
Xt2082HT+HZMo2OGs+FtPUfpdJ/swfrwKzR4tGf8jIq34hF8jneEdLLEC7uXZxk6hzYeRMzTOZsJ
MxBZi3bdzykzrGRbtfldLIkoJ7+ld/ELCOxFtpduVPw/UI1fe2g48aUXgh3gSJfcuCvzBtMiTLJQ
3zlYt+Ki2/nP0bZzRqucB2GGEdQBAgjPiO+7M3zSf82c0UE+e00OeAFjpRPCGZhByBltzvHzwS/A
WwgLkKev0ad/L+yhryCrHp/nY1Ptzpyb+Qx5EPVP+gSR5RVBbPu86p8e3td3yPLhwUsXyVFfTAwH
HSmbo5kiHHFS5MH37TbakYugTyrOjCNn4/kJLIq5ThzG9W8BFULwjbDfjE7Jjt9x1/r85Q0bur/o
w1R3Ko7l7REwBlbqz38UW8Z5LVtmuJ3QjbJP3QMiLthNDPcQFcwtNuB4mhxE53Bf4qWi2P1ruACB
77AeZ8ESWfhgiVQJQ+yRat81dzD4AO6d1PfyNVZn8nv+Gb7Gr/Un9nJztvjsFSj7DDsQwFXzeIc2
2nbAuxdnZLuxhw3KhJixBlgokpA4dD23/SfB/Knj0lrfD4yZ3Oe7dAf8+JYSf35SV+0u34HZw620
2RpzGuaOtISVEm2wbcS5flwYy2Ez2lnfxw5Otsth5c/iBfr2KJyZy5fwbS/PZv4ysrulOSPqwPUG
WKODrQ7/0VO19eYNXjc6JsV42N10c80GR45XSGKrs5u9uMT31H6BUj2HIjI65fX2C/vNKe3ekVfd
ljyoIcpchrMNr6BuPfs+PvmvKc71GJKv1JV3y0jLZJ7b5a59Hec3YcqtuTBn7nbWnWsXT5x//s5D
XeZJX1Sr4Em8chj+g2saT6XvG3NyX8PuHPom95MTzmVzlHTW5zUMYAkrzmFvrMw3kblAFP4TEcSE
xHQ/7OVFsRkLITP4n5iQcYyoywEn63CFL8RanjMHe+mtxZ/0T78LPhS4PQuSm886muWvwzY+DZww
NJXm104ZfTxBfztkJidsrFm+ZzYBsc54uNAFWnsrPOT/RKtgay3dx/quc7JNtJCelK2GxSeEKmC8
d+dteH/eZrtkJxyjk3sHrh4jGtoED8JBXbZ7XJBSPhT2Oba0yzCYL3cJpkyCU27aXfrKWiT2wDmZ
b2nOvHt3UVx18dbGnOjnq5mj6AEK5NroUzeNNHrfixqrL6JTZ8uO7GBbIDoZhvHaDJuHRb9EhW1R
cNFbmOmyZO7ExW1mW7a7RDPYsD/72dG5e9LxsfrAvFTFhfy80e9BHOKK5iRrLGtO48rDpKhaKSx+
7eH3y08bM+Dp80NM1SmvyGMTZpJ5eWez9oReCYmU6rl+wIV6ma/Lm3ztOgVGctyDNzJW6tE2X+IZ
5oRLYWHZntPOjP14JGL3swHjhoX8CUfxeW1Txd6aK5kDjNRp6S8CbI5y+x7/iitX11fR558nR7oU
AUCeHdgmb/YtukriWLYCKMQYw4/hXTnnRJZ4CeQLl6NTPGC+2Tsss5k0L3Av5ZC339dUsjgkCGfs
O97hg78Ku6d4dmOd8KrAxwtFEnyfSm7oEN8hb/73PppjAoUp1tzA8vz3yf8fc336DqpO5RioERnB
VBIgBGqiRbEQnBDNxe57+Ctu+qW5Kx7TFi9k654qHW6BvM8mvSkepWccY4e/3lv9PBwqjmbZrvbE
Stv4PlognLml3fKUnXqRSyc64XDIVXdIbxvH/0hWxlKZh3O83deeU2+sReZkrz7/BXyil9bsWM9K
PKo0R7+no4sNx8K9D/fordZEJiI2y6PzmnqjL00CAf7A8+m2WSqvo+sdvl6shArjI8shansOVDu6
G2OY5qHca6eY02kdb4Q7dAqMeX+LffXRujHujBfXFm6EJX+e/w2vTu2FdU1EO6J6YRygCfxzdZRh
K+ipIgYnenCY2wlPkXOXc8/Vtuza8rXDetp20OE2IrhijYqB0HOma1EOzLBquypgLarOYL9yq46z
Ujn4ItrYYMxen5XZNl6382d+q5itH5y7DwyUCXc+IpuSDhtpXJQm5nUE+txDp/1b74SEfez/nMQJ
o6pscY2TQzHuwjR9f/CxxfFtE0GZLjIt4sFJBeejgaS7Uw9gGGx0yW28MyGyLfkHouKMt3gPZpn9
gG3hsZ99YOTnfH7iUPZezZa758diISwRh51vSSVxd+XEk1le/CsP0CYWPgcHMRa+e3dPNzfI8bHN
Roevl9EBDvUN2qS9/fTxGdl3re0cjwHeWGw7LuK5T8v0/kSUPG5Qyd7A1J+52MD/vhn1aTeHb4jA
F5oKbFNqvtO96GtKHaV9Gpzmu52LleTrsAhW4/kxbkKAJTM8MGP8LzMb0Mm2nd05C/tg/zms7jn9
eJEnOo+cLk/pzLYP94fHFR5996PVHKQU3sSf3W/2m9XqCspavfDYlBFM2J2UzWC8TRZ6xsdDo9/1
T3NWFp7QhNKivmzXcWqjVB7Mks2Dt1g7xsJ5Mu/T2Yvl22zsPQkvrrozO3fOXEsz9eY00hrtN545
iGxsAFWiQr+YaevH3+f5SzlrcuaRhgDgYaqRKfqSSfm25DpJ66VA1H0Cm91re2MQqq+Pn+f9bGE4
CyzyTgfOg8dr8dTXRfzbsJPCS1QZatFrDNtsthl5Qz/X4xmYOmH2rtsPD2th4RzV+QeXwUeTzxxM
Hvfycr/RV+ErnfpZ/BnbsX3l4/1jLsCao8sAqWTsYtEymdy+/4ewM1tyFGmW8BPJDITYbslk1b7W
coNJtYAAIQFCQnr689HnZv6atimzsbbp7mqBIDMjwsPDvR6eqitzMinnxtNTvXn5qcnbXD80InQW
E4zLo/bm7AFDcefL5dnj+He+l7/cxV+gof4uenkVW0VD/qe6HfrOpjqouYvR+11QFUXpYloxQ8sG
LhbTfvkXLY6rTho7U93R8THOnSVwAHm2+5lNdr1TrP1KUVaTJ8yTiKRm0DNZyHPsEpVEB+fvDzjN
HHgPsVBP48dguahddOseDrnP+e5MwGFmpbu9CEVxosty/Z2+X6ffcGFKwTiPQkL/OG60T2Zr41/m
OBHI/fcZ+M+v/7Oz1z3TpKvKR0oK1GJDOJwc8wgj98J5BQ7rt35BzgDD0nt/f3IAOq+vvS/vu0J6
gSlv41fieQg3ofV2Etrq5pyp6SAfejUT5/6Hvc/FF1bEPnMz+LoSLeWqt3LUoruMW2q+OJWpFp03
EaEJV0K2rLfOAAHwT4wgBXEu6sveG/QcHhfUjI8Qe8clEd75vo8/DXfcea/D6bg4e5+G7f6yVf/6
ZOx+5BQuCU6CP3pS5s1gcqVs060dVG7uvFa79/kh9NXZiz2lqNrv1yL45Xj4l6NBvyVU9oIOHciG
J/EDBBo+DF6GgtLVTVrRnQB63g4XeMbuVcHMWEZx8tvR8K9u949L/lwA5Q1JhGd6TrfG9CrJr1Yt
2n0DFzEC70sJ8yNdfYelelyoLr5oRpDL5eCXPYgmwF9WIeRGQBhjSPvl55B0F5vtbXjmWcNlJANz
OjYcCAge3ULzus0UmKXcEI4aTq6zgxWQ5XeyRL5cpBdH2R2VuZnKMmwL5x2H9whcAu909FhDzKTL
8UXumCO9erePcjJa8kNkzPp65N/kdF6JTfMAWLHaOfoI9uyZiZCwbrpXW6qpZ2y+zkffFCdshB0b
vDd08hihWLx80z3gCgIOzlkjkH+UzsyYv5zsnJBeYB3c6d5bFZ4WAESzbcBcGZl0u4AluH9ypt3n
LbhEVAuK8WLZh8gMVROH9vmD3hzYQERz4jN1Ilva4eczc5bP9X+vb4L63x46gsiYpCC/Dy/mf9Of
O6YRNzS5+odeS7N0xjvYgc7rdK7K+VPG0fulh7BC8AvHOwtSNOfmOG/75A+uN3l4oA3SmZzF0cnH
RyeMZagSUGD5gnrNiSGW87WZD91wDgnVPYnw64ZjciOdfEL1AeDLSfnxFK6734OjyJM3fFkvEWMP
xq2zzFy8bB8yWn+2juF+8lMP786porsuLrmDCXL1vxZVTAr87YngGMZ0/BByqfEjnUju6uPYJnm6
Hd8jdd4A1cRTitqrVCJ9/hA3+e7BN3aBt6QRjsJVPh1Qtk4mF8dZbUAnOPP9vvDip7J1N34CusXy
JBIQO4ZJZA/LZdCfp3pQLVEVkRllZRfQnCKrsrCHXbD0uvFJgNBTovjhwonnbzP3hTjxhkmt+gc3
pakwVg4DQmLiBevtGktXfJCj2f5C9rxff4InResowkvZvWDfyiHrDKlNZyJ2sbDeYhGLup7LfOPK
lk2Q+Zab+a0zbiNkI1wm453/XmdMPf3yVH+k2fVdTQajI+ts7I2EN/5cfk7fabn00I7ll2G66YMs
AGZ0CxJnVch8uzqKlTeMdGfo9/n3ELt3LMjZta34fDhB6+ye3rj2WpZrv6q+Nu8UcSynjef7eEYX
HhR3P5xM3BeVB79amTRCoHM4Xu4eHaQJkHjmaSxxBPJbFpI9IJpn/ARJWYXxeeVYb0Z4GV8OX9UH
sdoUM4LTbHIaOMSzVSe+vmwK6RkTyU5v4suvRDhvTocjLEOP/F183JwVjf3c5+2TEnz5j8ztOy/W
olR5vQNxDdgTW3Sindu4c7z6YIU4yYPRovycTEehsUimpht79OMHO92l7zSmPSL8h9d6jzmS13Ki
rfrV03/ZlAX34YpvxcG0ECRrHaMfSxyNTmDuCoVGPLfmbxdURjlozus1MpXOckyaw6bdvMvc+VwH
JzA/8iseMrUL9uo3sISrpFkGcO2azvh1LFwdGFK+zXqUYIZxeLCWxZ99eGLL1nwMfHuHRUkZFLut
M5pVQSYevtYfL+ta6s5OLr+DHXWVlEu7b+YMvCowXPWTCVMfhPH7s1+M/d5ugtzhOOIGpgJX4jUG
xwIJa65X+E3QjBGb8NbfBQzL/qKHe9PbODi/xCX0nv+ydBkkQgCauX3EC39QKFQ7PevtsUq2z3Ua
thEgkX9CyYj7fs6RLe/v/+T0wqli4GAwnziXFyLFWxzy4v3j9CQqDOefQSqrbeFhSTQCHncqiuOT
OxIQKegrttMO3NwIVxU47wO/eP/GGu57dLmgUMSoh7iT+JPtier4C4ZAzmMAbK7Bnb+N2XClLTLx
bQ4c+40/lykQZjTEJrygWkVeFj37gZupIpnGE0OO3ozMOX8BZfWNTQ1+qFusk0SUXiXQxB8nkbkq
wOhYoe41iGUujNCmM0dtAGdXFk46e2wuopiyTOgusgJSF4CIpmcbNosasDiLCmCvKjzK5ZnDZdbX
t09Qsi7KJ+YWCVis5xdHn2lV8WGv6hdjUY97gF3zbWFx/OXuY1p6KrliJcLVYtGfev4q1KQqR2IT
OhOc299eJv6McLp+jLdBE9wdO+zRW8UZ8bHz9vAIkEMA0I9n9qJ6sUTtNZG2Vpba/PZh00kKR8DH
IMXhRZ7H5qbJWFrVuPAzQP/85TecgUbSL6uoDzv/KPpMqzvW3bNJtjguSYaZxOEsSgpqmmfsrXh5
uC0A6ejfVH1NdncNf+SnGzAxQo9HKp5u9I9iCKI6pEXVyT42p6LmA45R3jnnrRqc+rcHfnfkzcUL
4+1UOTkMvK9GZN7B2jXvl7mB6+xYHxfzxm+2eCkSldXxWfTQco9i0RK+uSM5kkeOMmMRh4ARpsuL
GudEteGiDp78+edokXPy4RR1HfcaXAGWgIPWsyi3g3w64qc0uhiyNp2VfnK+jqzxs1hdXlLpc4Qi
jO5cluV0fXm/Vc4V4XBRuJdtNq1cUOOpDTtf67UY9A1TJG9dJgcUQKqbMy0wEOU72r311lLFSSqb
x0TjbEMvjN7Q0Lvtnu6WtTe7zSZoFrG0R/h8ODp2LDRCuugLCzp8rrAq0T9MB+kjvi6cJzAYRCDT
2YlWuL1E4RuhoBqjd5jjiBPSdBl6+eI+L6LhOJ8f120jFHDAWfNibm66UBfdIj9Y/mvt6UQP1jnM
eF95v0cM/7p4Ug5tllchImu+749JUyrEK9IWkNXfNH/+dNN/Fvj/PKj6GPyPJXY+Jlfldj8n2ymZ
M2Uqh/GddX/mGJ1OvZXFObIKDzT/v1YfNa9oMpIluJO4+gHqGP6uxUXckf8d+f9a4P/zpn4kmKdC
f551i5t6nW/AYTabTX+afZEshb7riiCIZ4m8j7+D/74uFLu/bTgGKmHw9mzz0Y8LW3ccmkfHU7Il
vzrzOEhf361pj/HdawIb0rrexn5hco8NB9J/ILzRq2ODmY46502Fnz2eNyQ54FEWwg4soRO+HmL8
/f9weAE8iIbxnHSJf0N/3CVZRsiTntzj7Tg9vBO1RR3cnPC9+r6R+J3YCf0VCKk0NzwIGSTa8ITB
Sz/pPLpnOuQ9xnF3dh3r5JMDPhPveWQ7u2W5XY77Bks9YT2zZxL8uzi8eGf6/C40YuXuzsoyqDQ4
No8uLu1j3KM5GfxV4p+BYBsxV6IpzXmDbJSREh7J+6YRqqzXundIvbNf+bitzSs/iTiJolF0DVV5
AlZXX0DSMc2e90VVMWkJWyNXHTcO+KBDC3iz6SYjcSC1CXJfn/Wpq0oJgPePtHm6m46013TN7dM3
JgUwebyuJqOPt7fMufm1ky+KWd9swGJGVpNmMvTK1ZMDXo00YuBdZru7vLOrgjPVZ98DJY/tAUXo
VdH6LGt/Vu5q59uUaTimScRO/zhtY+kPX59RIyviFdAkhm0zWsXgCBeQvj9Z8sCnXzpBmFSsOIkl
iG6wcpHYm6GpKx5S+VB90kkstz0IQKZQ/U5c3TciDnhMIrcjT480WAyF+xivMcyiubqsnWUzLuno
kq18f8IA0v/kKjoZDwlZBrpxlt93Bx0I9/vig+3w/5tf1v1f4wxjXtQuugGr70ecUevRtbqWmJO0
YhBMrX1LG5iMN5rHuTxNLwotf5FKZwPbavLS98/hpT1CjlXzLhDuNkczJHMsvDd+gVLUv9VVeu8c
MdIU/rN+3FgOO7ZCzm6wuXp4m/hf9Fjukp3EBvut96H9rdqASQwcTEuvVyX/35PQqu6W2XTxYFOE
MLXPqxbfiFe057FmKmoJpFBBdRSwuFiRrTcyg/QZnMICAw/pnDc3l3PbybbtmIFBHfsXx5r9mhD0
ZeS/Dut/3OIPZOkJCJ+fTW7RXls4uxroIrnFSVzD8iYuE+UipmCgX1Umh0mAMyiRZWAJlVU+eqOB
PaRZnbz899IZ/e2pIVcBW8zgyf1rEH2QxnGtnrklVHBmmkQlsEsnxRpfD5H0KpxLQ6xuL+32FHQ3
54An31hbqqp/w3BNtq9PMXsM+5s8h9bN6Z5OvbKC2hCjXNTbi198PcrwcnP1i3Nf/veN/5mQ//ks
/3njP55lGz9NBujtwUY+RLZ4eua6cVYtVQEwTDSUUVRGd+eXa6p/6XvTuAS1hmQHt/pPxfuPaJto
9eg5wKxxM5Yc51N628w3Ewo6j8x1Sj9I4bQce51n9tF3nhFxklXsv0oZRJHYD3w3+NSdZjedvr8P
nCdyP5QB8x5g4rhM4MnQKvJtd7Sw6ZFNXP8NA0jPdScv7osrSmLROtoHgViXLixOF2bMY9wTpDIy
kG2wrx0YELPZWohA/lIRqX8QyH89b52mMwJm/SzOj618ZHrsUdQtC4UEowwfbidvk2pG069v+r+O
d1dPWerMBfKbHQW7syO/mOoQAe7i9Qmt7H3uUbKS7h6qGQ6CHL6rHmDjqI4Y03UbuaBIJavr+10k
eGRpZMEO9bQ+++qCapu/P53Dgaf9nSB8Jg7zrxaFfu8DjOQ0Md0PamQfJUufBoJKWGVOOjr2ljzb
o8wBkFN3jSGko0wqL3OVYN2CR/zWTfsLA7OXR0fxEZ5rD2j+6GxAJlQe99F5sJkXHvw4Z6XNVo5D
lvlxcd+IICn8oitZ486iSqGy/e/1+Ufl4uc7MocWU9mQMqD2/YCx1Kt+P3eJmmy7OSaYvhFV+zKU
r7EhswmWWndLpJooWbjzMcxMSI8OUMVpymjPQDxXZ9RrC8HODu5yNoiGr5Y6eSBH9ho7oPL27vpV
+OI+Ph+Gq/NvgeIvxJ9e5R5CCV0XKML2jzz21nbt9TkwjU3dp+y4wrql7mIUMYjqTUbrhUSjCS6L
h/ugg7B9NLPHinL8MrUNt1Q9a1bNE3kaN4fi7iCJjCcAkNEZQ4N1vDInGFlpTouB5Dj5jpHXcAZj
gBLKxlkbdPNsqobPzss+tYBuRoRAUBIN91fmfpwOzIYA/m49hfkxdC/rlpKIjMyUDQSvbJ37Tx/0
2Lo7mHK3u+OJ/0X7CCkxnzJIV4T6XtNRXsKqLw/V1LiLijQLrDQ8fhUvGTQwENBXuKYjaebr80fM
5DjglFeMwhvIRg8UNF656/zLrlrYi2LZgoRQHxrugA7/1821vAxsKSj3ZdSGo9lRmrvk6GrMlS9j
7duyfbh2iCjPT4kso+Lr5qdnoYxPH5oh6ihdnn5bgv86IHEfweMB08sh41fMTvxvEH5gD9kUjIZv
Ru+ll/jZ6r9X+L8C6P9+/M+JCfV6upxHJz6++UaDMDjDwPT++wr/7sT8uMQP5Od6fZhKYnEJOAsm
kNhm9fXl2v6aHO6/r9Q/iv/ZrH8uBP0FBRg0PX7mK0mhQYI5qqPNlbLeAAjWXNAa8f3fV/lXg+XH
VX6EyZNRX9NTPBxtjis9uI3PG9COX+aNfvsiP975icH7EXotXGJ/CujkOvq7+W0u9F+qyl++ifrj
bD3qzHJlA4WlFZ1m2RwKe6gE//2wfvkmf0aF/hHeM7WIb6eMV4KVxop2J/zXpwuV8Jc3/++0+H9f
yp+//8d1NJUxu0fOdcpFubn0xzCR7gmYFju4lv52Nbbez6WmMefDJAjCwJDG/i3JfWTSp0A6aXNT
ZQx8/hTvWhM+END5qFE1fLhaIcxuXaR7xH9q29dTouwI8usdtSRxVFwF+6rPdK3h3HgP7NcSxs7i
AhoKtu4jRNBNhhcPR+HsjvSzvCOIoUhcW56Nf8PVyzEfX4+Ld8ooOjqRmn6OjA8tPa+EQgrufZNM
y2Scn8byrDhqB1CSTWpM5tbqLUzgKnycASVRmxKow+MRBNNtCKsR6DELCWaMqR1L/0SjcPhtJqus
nJcwZY4BZgt8XEraih5VubX0+SXfqcfIAvxrHe3uDr7rJRRJFE/BlpTZE14S3iEU5fivJeJZuuQJ
7+V7PNM/k/UAaPEMWXt2o52DMp6XLpimu+ST6+ZmHUxVdkf/Rp+WOeGzBJR9as71rfaGla/Mhk95
HwijncXjdIrNiN35TSO5Yxoz9P3A27gmXoLystEBMoNkr3Qi/7oMZ+SHdeqfjstqi68R5oP2ljG+
0k+OzEc4SOgltAlTae1Gd4w1xYVVNL5/D9+o77Kn7Cq/n9/7GI2cEfRLSLLXPgxh2bwb7Ls+ogod
KvnQbZOlgrMko81OtynDq+XzhQqJpuhoc2Ni5SzaVo6AtpHx35qwk2nMdNt0c3yKy1Ae9wXQxhqH
DdbWNRzqUCb2CLgp8YvZRClthATFD2E0YxUocnubmmckm7ysFam+Ko2Pas/d19Dlz97J5e/ifW1u
H9/nyjkzjXMw8Qz1jH0Mfp25ozsRPzpGBoL4YZuI4xfxsuLv834dPuqt2ojrHJnJbG5p8sGQkX6J
6lgChN80NHIkZYsJcjFcD0e0jtCFPo9ge5pIknsapLVc3jRp4ElE6K2nNVG0kE3sDs6bwRq3G0vx
ldphZ1jKph6A4VSFvPNnK5rXbKdOP5xPbmN6huKXx3G8RQKJtWBYMyiM6nBXfFrbFvbu4+JmhWc1
3gV6+2VhX90aTnUU7/CkT+mfKFMDNVuvStzjtp8U0Cbt9l6IkenTFWrfS9rg9jof42Kq2I4JmnWE
LTD6siYo+Ba77uJWGUp2bq5jXY9ejZeqwspnz/ETVUcnLoLnzRkg5WG5Q91rt/VTghk1W212oYdO
QngW/PtOZ+LpNs/mjwt+AZ5OtiILrBIOFzCxacmgB8x97DndtPGyw3GpT4zMRcMBPAiAJVWx03Z6
CW5TnAtmSbG+LfJwCCj0cBEsMlGbdJKjQ/rEtt63b0PbMd6qRBqWrwG4Va+813jTFVO9EQa0dypP
cAPocRXTwG4+w+CsRvsWwcnX0ZdhOAkK7vMrKG3rpC/9eEMSqpsYrlPltGBRYJ62wBzgFl4+Y+iv
q84S8SSGKh9c4b1OrC9Q7XxyC9IPhO3NQ3lxjom451J7SsYLsRmXVC0MhiKjyRjXvnu1GcGoRdw5
+UlaDJBtMRwnzbNJ6PxupcyZ+VON8X2j09fHBCMabG9Itx19a90NFpdUZCQXs+s3MhxvuGjUJzee
d9OEF3P0LMqjfa0E1uto6FQYpUZVLZ5jEPb7pJyS84Dbr64NfoFO+3WeqqsK0lJ428M/oBHoJkST
jW5zDjt3ZJSFRVvH9lTFKcem5d1pciauft9qBr6tcsi1PI6u1Ll+q/sB8Nyy3KOp9jhKskyrxlEh
TGIPKzW9dO1nwFR8rInGcJWnd3+MB8r0LHufi3MtT2b4KL1y3DFaUawyGlbnfRI1CusWRUqhQITc
sy5sy3kgr4ynrKvdPfvmmS/YVGTzZHJPZQPM+Dkw/Otns8wg2HKAt2O0ZEdv91KU30YdDE6uwsxK
46lu/Aqtz/4ud3d6RMAoIHcPqQE6dsv8te6cyovPb4yS6w9GnX1zMNEoAxsPo7fY8ocUrsn0OktO
3k1B0cY16X1N07Obvts7mzPyiBhaoPd+G6JWQn1XkQ9eV8geclGYwMaHW1GIrK14fqMcqKdJIx9W
YHTQAerpUBPXoxhmW/ub5VzgiPWWzNXXZnX/Tm1HwZOEmn12X+utvALAvSmbwdsgRyMJ5VwnCzg0
SqC7zLMstN4EgWdASJkaBxtiFHDq/PL0i8AEu6afkiPIOvAHscBu4RTEg8BMvRoKa+xmA7d8uEaD
mCRT6AhayaIZn69ysE2+2OvNw+OLsJDyBXkhEt+WTIZ8pKhH4wpYdaxz5no4NlqYBAs7J3o1gf7B
HH4asaPVUuLncJ8/xnRjMO0FG/duIMcVa5hmM2LX6jRb8m7gcz1Be+kmh+b8YTmV7VXrJ/J5cITX
mX/RRDqpfaUbw7ApVwpI3WBeeZfXjsaMr43cdn5lyiDmGs8PIw+eE51xIS1qVlSKw29tSAiNbpyn
TPBEebVTvuEJPVM3friXo2OA8tEP2cU0Bh9Oh70yaQ+2bacxc30Yx3UeFCE0285vZuXUhJGnJObT
Bj+K6xSItECGvBAdbStooZlftbPTC1xRPSx0YRpi+HqWSINVb2iEtevT2mZpT/r2xiV6pL499Cqv
Oa4ssGw6YpegnTd3D//i0bqe8bJrHyIRu425lcuquYqM00rUDCXcp5dWYhRzaNYVAz4DkUPy2JVn
9zgQeiJGB+0NW+zDyDdmCW32ZYrDTIzdhzQOSKay57eXaFTLmObhdWzx6OYjMJlIgVmMD6ZUJsl6
9KrueAmsAEzKT4wobSyRD8UR+vVrYYor0aEUt4fLmZ2h2QkRMnES1i7VbRGmWzIvTov45CEcvIyZ
s3m9tjJ/vViyJxs8fKOUt2s0RNy8kurIfWbkgTzH1q3P3ugsb53U910u0fvDbgfbvmvllXv2YH4o
QqQgXu7cL8nZ3KSpzFTe2hy5ptRwav/8Jef/Ay38TyHWZ8e23neMmIRENuR/a1ZD7zQ9xhB2U7yq
6AgajqY6uSW0NaunBjf4rh6ynMQqNhJhRqOPYT2qgnrK1LT9XJy/4ZVc6R+WokXallELy8f4JpOP
Jb8nfUDstEvc5hlUZ1KpqK5RCJb6PMsnD9KdSuaDCRwsZRgMisPgFhQJxwHshhS9bcZ36Pu3ov/l
cFKBpyv0XztfHwGhowFffWKz2a4ZVM0NvzuvtMrBAegJtdl2zbfBmB3RRuprH7d0hwFFZjp153bZ
9JgGmwnDS6u/vfrpZVfccqLTMGqjO0MRHl8ddkPyocZTjGlhG6Aw/5p9Fq2jTxKOCXr2Kl3bqLpO
zrPODMzNeV+OBBfMlRBXvtFjrnbjyvDyxjndt+en+yjp50oz9lH5vXmjHR/VYgNFIqs5R7LQyRBx
4GxrIJ+P1Odo3gzHZ10+thdcbwaOhWCUcwbqoMt76JjdR0SsWFS2q8Cgv6FX5VuF1Glt2FMa/MfH
obl/POck6nTR1XmFDCzQDLpqUG139kFhm33ZhIGMZOFCf2gxCu2pvU3OK10VKRk687+O/nLKfSVz
b/o0W/NPnhvkMMsGMyzn9EAwdpp0Yvg1ODpmK27PmaF7Sv6iVyB8qrQHXm7NYqbOXlJm/xQnzqfI
u2ki/rrdwoHOV3WQdJm3ZFwrjTOQge3Oa/CHcfWTUOnmjQnUfaNylVWBcto1zHP8SYCKlNDE/IrK
aAJNKtSkGF7DedE/f5HWkZzHJNNv+rQh/n0NVanTFUT+7DIpx8gf6uvj3T2KuoCQdLG94z04nuGu
PL7gJ42vo4CEy7x55WNCiG7z8Lq5fmL8XSPtiRHWNN9Xs2sqa/I+hmTIaVtLlHZoI7mWbc1u3M6O
R3TsPN6teshG/pc7SlzrLSVl8+u7R7nY6TuSpSGv6AusfrjVX0yRk/REnfk6mqPvkTNAesXv0wGD
o6faRhxh8StJ1BApukoYhag0OCPFhdypHHkDTiZyjLOYD4Gat/nYWDD6WnDkwDgBGF8rc1bZ6Rqd
0aSPjlMNFT3y35fh/Mw4rLaqKELWynpEr/fkanuVNMdt3rtAAz/MHPv9MnCPk+Tmqj63oLvxm7ZK
GOyoxeMznRudTFxy4hRiBubW235b+STdEAqw54A0XXg3erNX54KnV+/HN3i/vVyGzmVdBigPGczW
evdG1vvj5vbektS9KBMVHvX6DnlMPBOv2N+umXP80C/eJX5QQUmr2Ob1sto8YI10rvKRfp8wEzYE
r47CgRTZZitd5JWEPxys7JcrKGIs6mZc636JKmxPOapp1sinKi5rVvotsAzXrkQyElonySgMLD+e
i3wznGiRve1tJSBxQYuYxshHxGRD3gCiweRZTEeffNxzlkC3DYzFYBvPr5bUVL8NUaRKkYNv+3dl
fyPs0GCkfnQtQvBMMyZsA4PAGh7dGyFyri7SSXKS2qdBHOWnYCl0jgazZH7lAPb0BUUkBHPo8H1C
0r3Gs/Isrl/DjKHfC+VPgGgiSUo1H+AmMAiOqmtVHq5Y9zwcrLFYsZBdeNLfozO9MBqHWdaA4jnP
hUoy8KCVYMANAIKlmjvJM7iq9nKn3bsmzqKlbg1Et7uuLJ4rmYAlET1Dk2ZWbrWnaO+vyMyyy/lX
ycyW3XsbnDihKRK8ozy9EMlvS93w0NssHHtDt5sNqzl2xPJjr+7RH5Kngftct0+pvDC3CeqRH7ju
EJO5NwYPCILVBRbKxXavs9PQvU1HRy+Fh7Mb1B6TUp3ABiXNnSxxuWjaJy+nQ3qVrRa2DxgWOCM3
0tACfhB7kenx6bGelBejFyrOJ8bnGSh6TTnxXMYL6+hSLg941fTgtRCdTPweWL/UKuR3Ch1BJBGo
47xsZrrld1c4p1ZYCx7+4yo1/84Mfz8dbIyNM6SqjClJfUowoxvYKDK/BseQXIcXFjfhdUsOfgzT
VIBPZPszs3jLUebGQfxhimZ5RYhLVFfBUjPGF6jfvKR8km9Ga0WVVMCc8fTro5FU38/cGXwDpvKb
4KYIdsLdv1tuAwQVZLy5DcqfXaAslL0ZHMF1Dnj3alSxQaMf2Kb49xY900De7e1txQjf47XZsBWO
bFIDDxcZfzZ1qCRysLriVLqOmbm8h5wo3TJb30ICEx73sUw/1IMN7HNAi1GdoYHLzwbtk4l0fUx7
oPEq6rgFCna0WV5s19rws9Os9J8oMYPNfFQeKbLKtNSfnHRiMApp9scHbxQ52iGWDJ3omY6thCp+
3GV+cvcHF4d8gnoghqmPLEVAhaDviTQj6FlRc2ONFlNlYlCObNh7kPlpVsyeUWc4VLgqy+cpkK9T
V8ZH/gnWwLr4UCjP0QHodSfe8tDks20OZNcEdIBUuhvWoUmzlcnXiplJ5KyGNf1G6yO5C+oramx9
eQ+biUZtvzY+72z/j3jgZSyUbXaiwRH0b6UOu3HzypmXSq1wSipnAtnrvfXtVfV+p3sDw42Rh+2T
biYZS4Av2/MYneB/aFI5VB60kNNb6mIIrhwooiq39oqBozC6Ca+482K3cO9jG8AvOTDzCOEV6y0n
TwWhyqa1D5rAdukce0IXUZen9fNL/cy27KH8hYQ83z8i7ZWP0j7+IH4v5ny0qn1rdfmq5sX2v1NP
9W+p5xBVGlvv9SkZiPqBzjPGeVL0h6ZvoCdZPpBo+tndvWI94EvuauQ04Bl9G6sbNGlXs0Jyq+H3
JXY029G9ale/pWuArafuxC0MwOuLJonOz5B4r46BEuJABzt7MMGQBJQ5k4zqvhW0GkygANQaoJXP
jy6jaMC6y9uC1upWKZzHrlfLDZJIX47kKQJ1OAaZtCYmVoLBAHzzvZSw/1jXd47/Q4tN1H4km/cy
7F7s55TUIj6041MNl+/8cBKZjXUmbqWy0j5aWqDtJv44Mfv5leEA7DB0hkX0lpqM0BLR/iK55jja
1X6qBPDvpm1QLyG4eomninxevajb6m14IKzI+8R469BtQFGItipM73k5PYUgikFMneErOOd4jzGt
Pa2XdBgXDNllUe3F789tRnn3yvO8Tq4e4UZzezp4Ba8qjdKVvqVxzFrmeE2cIWizJZpNM0ZFgs7z
odhaXjvkYqyqmkbiwGEV/0boGY6G/0bssSLqJwWHjCEp2g8i2ymjJFHLfLhh5Q4f2JE6RtQL4Vlh
5bY74qL13lnUiaDMHw+dRlUZFq8xj7iY52zbQirfV4R750PaqR+EmEHApB3U/61JdgkHCr0OkfpE
veMsVZ0KIDWX1d6idB+IEwcIAD+DNGsg7uT97psfGbBSTcEn6g/zFbu9YhTor4oiQB1sjNh1ziKh
V0Fz4CYPVwwkyIITaSf7ChmfXhL+Oc9fkl1rz8wx/ZthNLIgzaWfNomXho2YPO/p8qJl3GNF6nwI
z6x0waeTStSwxa+uQco+WJBwMJ1Ww8DDvVSPSra+p6IBAcn5/b5Fc3v4WW2H2FTdo5t7DjMAzzX5
C0DjEPIcyf/dv12iO+oziwOZkrE5M2/B25TKQ7Iorl8apfOLeZO6NSPhi3NqoyAeQvcH1ahQwKgl
NH1WaPP2GEltyr5rDj1oVzMqFZjLgW8zMyILju/lQH81ktV9k2MGG2lQnSl8ohFZ3rv6DNBqYNmU
XwzD2VnIEGr6f6SdaXOqSri2f5FVAirwFUQmccTxixWNIuIEIoq//lyd9dbZibFi1XmXO3tYWTs0
TdP9DPewGFbb5HkSQNgC7Gnawzsmi1oVlyFBEdIpld4osWeEgacggSzSaqzUuUSVlgCof5yk5XBx
6ser7c1JJJ5eEw0U6x4ocis7oPBnnKmOrTG6i6vNXWaecT60yourw0LRrIZz0Qx9y/agWtVL84LP
Ew3pvCnlGkX3NyiF3yCap+7XU6s/ueT16vZA92t8MObzLsDQXm/mQXB+k9m/bBgCVJEAg0FtVp7Q
EPs4vqu1Y1kLs8/Eh1IBWtPR3nDg311DfP9bJ6+uniPlgdt5eLV4bfbNSr/+8Q5V8rIr+e0+ng6J
4+54zx71O9cYK1s2yCTcYaH6oEJQLt8dSM/bDh4+Va0hdBlwe4T68PN2stuu+kjUk+hJZ0DvM1Gw
4PyVTERUA8ztvGQozfbWxY2OVFf12d+X/9WmfLr60wO7o0V+UR5nHlib7QZmPPKqMJT+vsirBv+P
e3x6ZNdCRfirSGthpav6soe8Uo3mh4SIA0JV651fRarozSp5gYrAL7tRxzIBiIv2BcL7tkqqOSi7
qn7hkqtta0v+++bny2JmfpSwxMx9u8DTcVE/nEpJjXNeKQHGUo050F+4Z8hGGWuIRlCRwcAiq/IB
Ygwm0M34HP89q5gW/RoCqB3wnAp2rRBnG09VtGOcyot6JQMfRq/03L5ZtF/R7thNSVeo99hFKyUy
oOShBXe4EA1KGI7evDqaWbRyZBjYsLOPKoC2uKX36j1CstFjpofRUurWu8oKVRBCE1qmfW2esjNT
i4gGp48a7eFhw1v0Tx2q4MGZbg1aMmyVtLGmNGGstF9AZFS7D6DgeIRDNcOzoXATKAF7d+HdAjT/
Dg6Nal/qV4KFe7VQ3ercgl13MYu8g1c1p/19gEZcC2T2di31lF6J4g16F/2iKbWU1rlLXWZBDx95
tCYmlDZ8LrSxLmbs3N2TF3mNHgUKk8OlyWmAUEbVXNgH59SnI+5gO2BTvLiM0n48jzxttmtlk/My
HiWjayCEJNIx/nueZu849+kiOoT5Tc0q7Vv/4CMjElbaVLTTyc2ja+uijN3T3DtSQoi5e7Ed29SK
LDzPSWV6aafgNrEn6aK4Yj0IE+ko+CngU3KjlqCU3P04qHTUgTq4taqtwlKD3LkvFefkxbAJLg7n
aAdufOvcolVc96WJbqrBvS/DJQPMGtCqtNP2w6507k3x/BFf8cvRwaoPUBDr0ap0H3bNpdEI9P5L
DMnaNvetRZtUrtnwypIAOPKPXUF8vkxxIYQo30KcfVCOzz2EPY/dS2LpHWpWzsGp+4d54iBQZwNt
G8KCC5RO7F5buY/LB+RVdi27Mt3NClH9YWjGdrhw1cFxciNg8pdY1tOnXLgPP3eOJKaYjvmTwiF+
KPgHzlWB6uxDbHDQjal3wGJ5FZOmj3UJzkOQJyPVSRzKTLtu5rPQkjmkwB4ZWotGRusUXILEQ2y4
aZPzdpIOoqomBTJWVuQUPaJpxsxu01o0T3eYOQu7BvlPtw52Okqhfdd9N7IkR8C3KfyL0op7dtLV
w6nOEt4aVmZLQIO349yP7VsLrr5JzwX4KFwc3ncXRRw+D1t2wZsR1/Ur1qKdTw5BYh1bF3vb4rYp
rlU6ua93tBk9Xh+dKRtVbBcvZ5gAu9Z9gpBa7zzhVUK2j3DGuoJMGio9tU0cPFp04i69OysPeFm7
So+WmZ3Zp+YjqI/O/b136t78i1Npn5wKbzdJvE2TZ2+XztFK3ZMrmbV2rbWHPlb6ejMFmnnkR+Hk
6p1aCTH8eSS01RLUBQnMc1v2M5TVzsGOKEWxEALwyfoEwetsK2bplv5isLNv/qFbDBQQNKWTDI9A
nKJm3a0AEMrsdFi6Fa/ROrQSyIpgQ+WWzB4oO9W25igfqn0ltUC1vbXzjpbsa04yu7iN6aULxBYB
yNMnxiE0WPX5dVbOktG2K7L+QTSqjGkXfpTTpH2nHNhV51G7pDxhHcfaSsL5ImUronBonlo0+V11
s/NrQKOgapFK+wmWNMjybJBea8IG75OF7Ps1v4rKG9LoK6WXDC+oJx69e7D3RmzbqqtZGYwnravb
BxprVSef0eCz6DPy+0NorIicBI2uZEu4bQBuvXgXBBTxvW4dYQ8XHeDCk72JxhwoVFvqXSZIE7nF
+OaemscOp3k77lVssIWZJfjFaevaTnrZIKGIBI6736B7HJSO1jq4FVuIjqW+HNCqbAT7Niw74qp4
i5rdfhC7h3biHkLgRS6VK/LwuLsdqaHajpfKUO4DAjr59SGDoIXQugcHLnBFZ0EGMIEJqfkY1jrb
QG0D2nQl8XRJXfZThZbQI+DR0QxRJSObwrvMcOmjqhK3hGTd1ksBYddgFWcuPDfjk6p0kzpJS7NY
oE68lDu6Sz3EPwZ7cxucrKu35wCoAEcmCZ2gj+KX9r21ZZs9tuX+Y0VTZxGMcTT+aICUtYAO26n/
eBOhNsS5/PPcxiRHRfRTqaFaD26X738LDIoc1ywlayzCKidKDlO2u20jRgnhPN1krgwu2j7aejPq
qm7qXM2bB0djnAMnurk56yAyqUqVFGjYomkx042kWoxCkWpvO7y4IJ8sdBzqHm53UQvzviukZVoy
PSYu+zh/UHRidQ+3QUaf19HAJmvWwT89lpXwbdD/O7arfSny480nq5gJP0Vd5zyP7uX5uAipZ7Fd
sYVBXlaWKcfl3ujIoqwq2JwLGqt/RyZfwPSnOf5x5ac5Pqlb+VDJuXLNhgLIBgiIAVnNyNm2EG+G
jSKjMiL27kM3ZjHqs5PzZgQvnjJKo3jpIEMML+U5mV+gt34rD4wAGjFETkbBMUZQwtYd2fBhzw7v
LNIn+RgGithvbTJ16+9B/E5UaiDDq7hzNvBGRbPr50rbXyvaQpaueqh38y5H5vKxRu3972v8TlR+
XuNppiunsyrFSaGHdeoOxu6z3lH7VYqb8jsywssJ/XYzYiDfXpvTLdIRf+JmyvUFcU9YGBzL9w7S
DL06rYE5JVCZfl/05v6+IKbPS+m/SaRw9/O60fH20Cv5TacRaMjj2poWHZQqAG5bA22Pd9VB8dOe
r6aQh8maiKmVL476t7vUokhXi0aqh7Xg+Kn6lY/KfDc4WjUA7X8/t9/ZA4pxiqbW8P5EPlp/yvqu
qFXlj8OR6fTSUWMI4Kj39wVevfzfL/CU2CnHXbHdHblAI9i6AC8HGIa0am9WRf13lsVt1Ej3qyQg
+i8H3mJfZvVsu9PDbEqA5pPTdQ+ACdSlPE49wnzBvYP1flrH8/qS/z71cvu+TNfa7BymHvEckBYr
BXkCHKbbcLAAoNGWf0CEDhqts9eYbv3rkCpwX21XhqfNnf+dinEe7O2/Z+sLZvzrwf93I+rTMsuT
7CahzKSHiZ+mgCBNoGjbZfIpc8RSoqYRVn1Xk5FfrLUGYsgifVPxwxXf/77W1DQ+7eulFubth5vN
Gt6+mVlpE8AhHsZ0dd7c4avdqAFJDxFLqGfas13rkfRSTW83Da770UV4rZX0kSgeZb4SHJ0rDGUV
ouvNUGanyd9XfrVFfb/w086RH5OHetzftTBzMXB0ch9TOKd03h06by7zzFNo3NXofo64DGmnnTin
Ueo26Aiqs7/v5peH3JcQKIwsFbMWHWPkp5VyKmr7XQU73jAex2OUZCnzo7llH31gdghbSsTPdNmd
U+vtef5qC0bK7n+v/ESTiBeXLdY0sQbbUiM/PHSECs46s4gk3bRVQ6fnza2+WjLfL/i0QpNdGevx
gQvu3H2PvhlZpN4CCtZSrRnAo/AQ7vxDc/+G26C82lRQR5fx3UTrFprGzxejJt8r1VOhqhT4YDcH
ix4ORjzTk0kL3U/mgKfQr0ltZRK5H5p/am0h5JG0kHdsg8UgAzBXkvuoPeKvd9vEy6EpsH1RsCei
kp8egZbm2rVcLNRw68qeYNSd7H1TEP4nbSS0UROJWn8/g5eP4NsFnx7BSZLPteQeaSGlCzQi8Bhv
Ke7fl3hRHK6pKFL+7009FYcPkVRbHKOKGspowJQmKTNViXxShQde2EoPsRf/3dL6qmo+77ecftQ7
2fkg7T1dU5PSUo72F8QdmimqPGBKzT2E+pO5aFbgJ37kJLcz8Zi9fSsNygCsLgIpQntHt6lnmLIl
ypV7A50qoaDdFYokdP6R5r0ZIyE4TkcGSrogsVPOd4/BzeffkCGvOBcL6hgwxLekjxflONKK/+5J
vL/fNvTHsV6ct1qmhgwC8REQ8MP1RDaKIGr+/cSUF0cHYtBoZiG3gI2T+hT1aZjOF0k1b4RKq7bO
3Rukw3143WynOrAaBOvPYRGigNOoGIs26Oz7BuhDND2sKt6xk3d0L7cbk3ykz3b9xeDvocniwT09
WN5dQYZU8G6ufh203yZhf1XzS0O5NKCLIf625Zy/jCnBOPgZDEmVarMyQLYtmZ7OxmMOsMHP7L2L
HHv5LgN48TR+DOTpzdnXbudCvjOQRSBReaNcaQuBb6VTWFXKOedxOZ0VlFUWJu087/EuMH/1Vmk0
GVEgJdHEB1G82d8m4nSK9aR6PzVCtBdnIlPvHatNZaK0H53FdOds/ZxwCD34v+dfe3nb3y77tDTy
FM+XZJs2wuZ0it1Hq9tFkKIrVKmRzFpi/+G23LXrhrxJQhrEXq9gy1pWx+IYscyO6Tlm3+EXDCxz
VEcdWDCb+0fenSYMZzaC5uebEb84uH9MlPj+t4nCVbN2y2QmauoH/GLE3ZBhduetJoWDZtMPpsG8
NT9YQTdcdrmDhwF927BJrNEDm1mdDsUCj1yWsSN76zimZ1o9bsq2DMtj+F7/Zjh9v//3uN894OdA
QLtGxQGf6EYIiMl+uKmnTy6jGtWAcOunbT24UIEmxby8O5VfvWEoCJMUsXFCY3w6HutKuotP+r4R
SsNtrwh3w2yZe5X+gii6nFAEfHMCvdxsapLaIPeqavo/lvq354MmfZYfMD0LfR3JNvjgyJuzlhrm
fMUG/PUUZh1+sWJGiJoJXbJ3DaQXzRYktnEM4+p0yEBu/Fwju8PlWNnKjzrZjFCOE6JNMspCCzdz
EBn3r61Fq9o7oP6luVvn0G2gcUQqClBhpL87LV8tVxGCSWBHqkr1K2H9Nh0cZTulvELs+zK02LHV
I8g4uNM6U017grnPZvxmoYkH+ryl1hDOx64MBXeQ0z9vXtnu1Di7wtM+tqvjg/NwCvMGpR42zpul
9WLzRo0RfzQo4dVqnTzh55W0fUVONKTiw+JqJBE8petAw9LPLu2ytA55SzpMK+O44URAih9WnFsU
jAvUSxHWMitaWwKq9SbDrP3ez6DV11heVHHEdD9t45UsIezdao8wV+0LFQ4QMSsZJw7IX5gboK+T
2QmaoqdmfDIPtJqEctZMo7F1tjRgUOqoBlvgBD6VjiMwEsjlIKCH8ScMgeRTc/b9CPkDtIRwMVzu
5ryzi6r19/P7rVDAw1ORma2pOm9s7TnzWmT6ZRtHahHCpcoKM1oDDAMGXWK4aF03mveY6n5tuO2W
HI9DTurt+EGNuILch7EDAbOUB1Qj1m8GJfL/n4tKbeBWiAtdQ5WwgXw6nm6Nq1Q84qwIs+YeIUU0
Ndqadww11IgayPTAEQVgCC3VUyht6nbSA2IqivhsyX+P5LdeNtOjM4ga4YzGr6dFty01OdlvGQmE
vtiKB4c+4ghYR96H5RqgDL3DFIoCFFWe4Lru77q1zzth4Kg6PYRFJ++f5xLfgbW5PnTpkVeXAMuw
RL2BkTlbld7FGb2N9MR282vy8FmHYY1uMCP/+Z5cD/vG7biIizBXTMTiEJa5o/I2lNHHBf7O0uTM
/6iPK5/vqjrSi0IFs4VLOIINdJ8xmft56XP6OKjVVLsSVhStc1t03ZD7MD6RAMmQjCIC/voSthoZ
XygstCKn3pLpYzVQQkz4VBfD2iCta0CZrNupX2d2zdhOTBkZTm5B6KBAWgU52GhWewhKsbFRljAB
qVAlEJ8q3RuJPYivZt3TDAkdp4/OhzcafVADR3/QhEhjTnp4ttX71ekNCKwDhWofxFFnu67A8QbC
SF0dUY4xshzCnUHI7Iuvt4/qdwIl5gunySpnZu2XOkLlcdfz8pwWoUw7vBFI7eOMslPkwfNcbzu8
iWDallCI76N3BYmvPPVplWjspzWuWsdj7CsH+nZS3O+PunSPint4so7uAf8M2sKbc7thR46O/xdW
La2rLdewDVEdNMG8tN0YHv0VpTB3EdIapQsKOrE0yt7uYzehW+QWKOpHIWisQAGXLNp0eq8yO4/0
XtZKQWBK3ZMvd+qgy5zUT99E1F8R6+/7Id1QCWhRvnraMnZJcl9I+5T7QWQLqfZYcHAgewCvp5Ws
6sYJUaL+YUBPdw+gA6WYFdF3uN/QJWmAmx3VwnJ2mCq4yAJkdPeDHItjFHMBiCL3d60a17hVPb3L
lX4fICIpE77Z1YbQ6Xp6YbLz/ZrGtfwe7hVTAnusQ5MCBE9ntljeIiej1lvv3XZWhpoRLc9a6wjw
JllK/d3gNnzAj5asC8UeRNZHp0MgRY6ys86Fc4jD/Ppmhusvx6p+AVYI8DBu//lyq9niVslUZlib
1/pVr+IA7/PzZuKwJbt1tOll1tDBKgytezDvvOr1FoRAwA/RSAtRkWmm9tmCdkmD8m4VIIh2FjxO
9DmPAQhcGzSmgzwxkgc5cip/b+PSb/1WUlEsoAXa5mvwTyf1Xm/k9V2Fia7NswIIuxU9zAu0TrM4
mGWgsZNPtM/bTKF9NtfOBjQS+EWXdTRHppn+bp2WIXiRm3FfGBBpFjPBluzfMWqDigwGCy7KJtPg
ZTWvyAUSZq8JT2waERmiu6EORxqhBJQAzOJr7QGghpsJ8eFh1Hpc4YEVtYFx27mbrE/TfJyheTQG
VVjf1EdFh27C1sKuSxnVPw6zZFbfHHoXvwKLppPsjBxZus3lkxZe0c/nBJZwBbKagcQWjVGCkiN+
aDBNcgHhu1eMg9hPtDmoyYK4Ywg5KKkZt/V9Wge5GiaTO/cYZj0gwepEHikAEQPQxQgmFiNphWew
1NO7eKF2Fx9aR8b8IDek2WKwBxQGISqAeaYypNV5BIAQZYMjiIZerWpy5J2W8AAltHKRNBS5x71m
/P2QG68XKNIpoI4IZeSnXC07KupN3e7vYX3Y5K7Bcz8A/vZiWCTrvHv9AMYcY/J1MHaTcxcmgN9o
nv3Ey4f3yb6ndtEqmdxAl2ApRgB0hSu/Akl96FXDeEqKfEEcTvXSoear9mNcX0efC//iwtJJwvoo
WcG7ZWKZEUUxahfjscIsYPn3DQL3/X20c2/VKqGRxr793G/aajVcl+/3asj2psAwqa94jpUhIG1g
2+ZJqOMvXHkYB8BBHezFNlk78sHsphfzlhkNnMAQcDxZdcRdJ/ImRVme0BTeCGZu672btR6tEmD7
43MHzKrW30/x6qT1XM+b8rzC/GTti4cgP2Z7uDO2Iv/C020q0/qVPkq9rfUV4x6jhIHbEjRbiCKf
l81pcO5CvQVRnrfjcbkGn3Ub7D/PXakd9+PRsau05CDqXAcPQDgVYNg9VGvbmEHguYXTl306mwRc
98+iTdcdgNRlpCFgNDymzRrCSdiFVPCRTMEQyUId98aNI8h0At+WmPfPqnntSD7YjH7NykLFL5ZZ
HfRPw1wE217dOaxxYbNT+O7ob3sS/JYblK5d92Kw7C/9+g7KFciO2Kx0lEmxlOZ5w9OufcmOQkqd
TejMe7rnind2iIuLj/3HtQ0LEYGzvX3DkQ01y+AxPXIaPkx5WJ3ClwIZnE6r7Yc5zHy0bFk46H0s
BvHq1tQ/aiuBDynZKu/+foluZbvindH3do5Q6iWYSM1jsHOOlxaaChJQlG0fAr5968HJoNxoXwUr
99Tc9xf+LmpFMN4AVk0hWYIhBlqxM3fzclibaM6lvXOAb+g4JU4e6zJEIyNgYcO6cI/9g5tCS1pY
8hwXuZ7swEudFy3e8pygUfcg/jzWWScf56CpWYakAYjQodT790rXxHb88zTXJF5jSSQAnIyqKHV/
i06KY3yW0lS+0uq8HpsRyU/ecNAAR4MJpy4QA/jVQLNCxaQIkwBWYrIs4SGkunfAoKxkWHRgyy5Q
7+EeevxqqR/8gzzWVXP1z2RKSP6i78nnAS1AmIsqVireBNgL6yuBsxO31JufUUq4+VuEDogXYLMV
Ejh02FGdj2GOomzzHrEs20j8FuyyIAnc8a3/uDQLMHjR20z7q0v0NCt05EjTGnWiHAAiP2floGcX
PPYeyBF1EkftLkbJJp8m49NGWkWaCUW3ghorpgvezcvaihMFQMw6B+vYJIHyj5PHQO80+ouRHCB9
A+XvZuVttQUA0o9s6PzUnmkX9GR4SdHoPLlZ1X7ZrwUInROe44HaJkQdZW3NrfZyT+lIEaSSQyeb
xhtghL1d99CudGhseRgXdu+rx2fq1HvbEM0aNx3cgn03wjcUg+zOebKYabNKJ1nHltQ9Q/zyEUvH
CmHbizpS77CsDaRZMi7a1Q+l+5ju2grS5VGgd4+9Xe9qJ6N7G1XEDrcbO3Bb/ONQGkRBNNq7pacF
BZodmY/F6Aj/UzBJNw/XSGzfzk1pdvDR2ew1wN7lbaktOdF8gYjRtU8Wpw4KL/cbNE52bbQBgkd3
MUchvLQrfjHV5jlmN3koObK79+UVLYFuuq55Svfo3gbgsFpqi7tGKVfvyMAKa+61GQW33qF3a1+n
dW/bOVt1r+rIKKARDnln3IFqLq3c2NKxjgAyWHon5wIZ5dE+dw8ChNov/Nw/A9A52dCmXWiiSwFX
3C+PSySU14PBwB6AETQNvPwgbVH4EjrswGbPdBmKlqhD0YtCJgLDEog/bTYoNP3oyHVFZgNnxERw
FX6/MZ7P58KmQvyxNd4FqSFk/oXU2ZS/Kiwp5IGFOiP4azSbH0a4a3a7U2gGTRwT+BGI8Ydq8zHb
2lu7geUj2gp8HadMHXg/qv/YqRE9kFM0+hfSPzgibNeEJvzYmL33wd9jAx4COu8nmiiQyS1hJbJc
oq/QEjYiOnLGwoagylmUN8cU6Lm7qU6h9WSi8khAya3hm+Em6OwLN1SacGYEmhR9SHyKhPgmnGa3
+uXrIP7v6qDeVPFoIyNwFOO4AkjFQfAFlZ7O56ISHV6MMOReI0y5YnMNQnLeVbllkQPeELecMgGq
kY4BWRmYJyDsKCY7CvgypnlT4JuFg7LA1SJgYl5QTpa459Rci3mm38FEAm8zlpDY2dGEt8KcMh3K
7fwY4X8tnhYw2iFfTXT36Tv9s1WqfN0YoHF018XvYRRH7oq2eWaJf0Kg43PGlIbaCMkvQset2dGY
wP7jR04wgMWVEvBftZkZ7cgIL2ZIwot+krAKPoEX5bnwJITuv/C1FFdA7QF0LE+mubbRcWf/xBts
PUDFG5rGqjexqXNPZh84jAj2lYG+7hfgFPVXY/DvJkVRfL1erdZnB+R5u4f+c8PIKekzMmFVIrew
dXbOxmzSW/fanY895XIxQExMyiZsTD6S+bEArQ5SEnFs2CpmGzAzj7wZM+UHagGg2v8NlCleCa1Q
YTfQwWoOreaS8Plsf+HcHd1Fc8StuwtTmqVofQs99pLifKczw3ZFfFYQMLlFYcQnjDBRtDIgoww9
5wj0ThgrbIZbY3RqjkbCDvfjY6YZBSe8sMwU/0/drhmTnhtKBpLXYh7FUzVs1unZ6g0qxpx1K6Ya
MywGjvkmV5yIRFM4Yac97hz91qP5KQYGbGlh6c24iWCzsXMis8p3xQd8o3WkjRxBb9yRLakhGHBe
bBeJFvfqCDdh8c0KBhFxS4ie/vtv8XtHOxZOw0wIhg1AO/d94RXCDzQ+EMiuz8UTFF/oULTh3YKT
XTgPL3KPjtZtsHTHlX7iXtu7/n796Kt9HXQvOYcS6gQLFSQpUY2WB1XK2wBgTyt8iQHnEvjEqJWc
ejX/OIAm4snhvnNrZx+3sAoIuObDN0IqZTsXwFzZl4J0mHS1DoGQVww4b/d91BE4TmanbtmK3LK9
G2wHO1/rJj0UZTyUhQdo/qNpktFo2I4z7ziSidJzeGskxiXk/uoQul9bCvK13mOi4OpdJiBpHTD8
IGjO3hZxhCW/y+ilGXFyv7B3GKHws4Pd+rxeDAD2gEVEqrW3xUlYtVk9Q9kRoNTLRJklS6w824vJ
1XcePXmQz/4Oh746CH8d/E8lvVuuLqKjdhM6hAdjPAXDxKZxAioj/kmBn61DvGs0ncUuvWJV8SU8
HJAa+NoXJJvw2BAOQf2FuaHlxMfZlDTsN5ur8Zm8id8kEYk8D1iXAF1VQbPSX3wa8P5+OCWP/b2G
irQWxB+YnAvA+eiA0LbMYqx4aa/ypvchv7vmUwWont0q0lVc87QpplI37tynUEA8fOkz6+wrPr3d
+SFsODhMNfcdBcnqtE1J9h2wsva7/qrVsI1SYL/QE6Ez8DNKO8bVSpxfdjWwTAfDPxjBo0XY6pcm
/w6lFNPAaRjuOHI5pERvhh0VdT/3bpIXzGbtry1ruOn3/15DtZfT821YT73XW12KdvUbw5rOaWIK
JpDY2w8m57lYNmI30lgvqx67udXx8JPqC6+dzzGuW8JiS7hD9PHq+XtYyu+G4c/Zekrad5F2vt9l
hjUWKtEYjC1FOBB+/f3C9ikWNJEJdktwlkYCSTHC65otLMYy981YfqfXP8byXL6+7M/R7l4wFiFp
LYhTxAJdTFrE0S0OsW2TsKs3mxRYsc9oKzKc4XCzwUjr8x2eqvG7mPFzLOL73zKgy+1WzeUzY8F4
gg/lGD7oTPKBITkYiGfmhluTg2aP2RVRwMgTu7hwkccCDGecXo9DkT9HGBNySJ8Nj1/OsF+fibPl
8++5+81cpwf6bdU/t8KSSxGnx4N4jjlBmgjWhJmXTtwkZo5j0EFPzx7EBgLhc/FNfGbEcdsTgYJY
iwcwVDxuL+pDPT7ZYtzEo2JZimOywdK0bdrp9DDp4zLr0EM/WZhjsZdxQoKqQRDOhBp+I++mXsNB
/e+s7oww1MTc5P+0culH1nGop0sli33g2xPa7R6JrJ80JZwKAzMRfvO637izcL1e91bsuINBYg50
XIu8DTVC8H7D/ptpf73ZfBvEc0p42UvVFHvZsEusKiYSPtHXP9c9mib2miRB5lxv45NEE7wzHDGS
T4cY2hfh76eIf+89/U2p+KvF9Gv7/zaqp+0/u+yO+zhhatjxUBefd5cP8Tix2+a0Eit3wCtNVLse
EC3ZtjycffAiYfvFu3Rjp9mD+sdUFauV5ttuvdhQfo8NdiQPDaEF5emxKVF2LouFwmODFgma4yEG
kzsHs93mnRbGef3Pvo9PNVZm7y4u7vvp2mjuciDSxa4KjObPJUPJ8npd3ON6WG7Nyirzq6gvtP5+
EV9dglO3oQrdbcoET1O/T4tEbdwrNVpKj3bVTbFR/P+7wNPxVq+Uyr165QI1r3AX5BmV3t8XeNFF
ZOzfbuHppIqyhhLJVXELpDNkYkr/5Da6p3YMr+idBceL1fDjWk/HT/2w2JfReVsH6nezoG82D21S
D/NtQevFg/92S8/43yhL99fywS2VXrnZDeNwtfMe1pt5E82i59Wl43ciHLxlPBmemkn5/n6v3+v1
Wkgxv6lOT95pncE905x3odar8A6zZnzl8XABPfC1K33b+kDHSpWUxSfoxXVjORAbj00WQ7I1HL+5
qxeH8o9rPe1w+6xMJQAmIpyag7Di1FuTcX6MNpt3oCnl9QT+d1tP786jvNeLZLfgtkSRBNtZyg6Y
iPCL1Nee2G1L5JQjbwhe692BL78oef64z6f3qpo9rpU85eIUFzhRxHE/X4qT3p7MZmTXH6M3L/JX
P+T3evnvdp/eszTRE/l45Io1e/rJkSDCLzBUHNhfZzYHNCGXhfcDf3Hjw+GbE/QLkPzXAJ5evkd2
WrCV8GhFoIDUCF+g/gY2puMfpNyb/wNYiZ3lv3X7/Brmxe2SVxK9Fu7bCGIFGXUR1SQdbb4j4L8A
4v+80lP4VkbJQb5R3gY3KOKgbjjgBaE0Y50NbE/fvCIvQvsftyWW1rfXsdooCvl442JcK8B/EpJ/
gfGjR3/HeHOtV1nWj2s9HWH66QbGrBTXogTPy4gQGxEHkea6jbHfcOOP/Rlx8bt7fHms1f7zkXha
q3p5OhZ3rHhIKBE6PIaV0tSmf0+j8tVVeFqPqq41FAlqIvuo9PT+F/uddt5VY0m8/+IjnhxVSFzO
pwR2/nROHgds9WJ0l7IpAtswDUIKYQIQCoR1TnWHiFtUkNyw2+XPXi0e/GBNCXHVW7MKVkSGIkAT
mZ/YM4l7jf5B1BvDbcslFLn/C4ptYOQRv03aiCHvv6F0Ya1Hhs3/z3dITEKqjiFmyndcmFpor/Jj
Bzx2UeWj4Df4ypr4k1hnigg0JoYe4G69b9p22wZZyx8I11//SoS6JhRbXZvtHi8EB64I1tgEuMEB
sWzajM1Bjz+/hjbPwHNjXSEmx4Nn8C82R2nZoOJgUw3cA2xtE/miZOiWvdqwILpb2avJv7ok2xjv
NYsDM0TKEGgaeh68CFHOMryRYo743maz2VpxF2u0G97urCMURpvjz80n4SEBosPvXcnZr0Yf397P
zz4QHYXQW+HD731Grb5IWjdDcRQN+xuqfc2rr7p4HNfhUOroQvN/IzLkiiF88n6QQoxFwfxm4JU8
3Fk028WFSS64+vBsbiia6M0b/V8BHv3c9N/tSq8yc0FPQ2VFWIHhfv7z9b0AAklusl4NHyskWCsI
6yHNjEEmPO1pZaW0EVITCDMQ2SdAImg2YstuHChb0WKnCQqUBZWeulDnu2DOAAmeKfNKF567v+sf
qCfTPryZ1LmoopVUhJCJWksE2kK2mOmgWPf3iyS/eFk1MJrVOqof9Kulpz2ijK55IjW4oQgUoVeC
AmugGnO1L6hoxIEW3vv6KG5Xgl61dXH33tYT9Fa9p8NR/3skr6oLP0byFOxLZUNd1A6M5Dy9bG7j
snOZq7mQt7oCyIzMM34eFxP9v/JmLtBgrZoZnsPouX8i5FSbZv1zzcAR4nYxUYesna1b3d4mFvKs
QDGZUgRk34z3xU4OcpqYCgqPBD7raeYemS6dtAVmAg9aS/FgG1amt07dR0N/HfVpOc0WZ+NYNZSg
jlDzJ/KMCLzTiDs6d7qY0joZ7k8mWuH0+4Xo4lKmGEsgAQ529vdASW9/B5uCvqwDxEWqjl7tz0V7
r29rlfQoSeE21KdS+xrc7Cw8DMoPAJs2gr2UoJWwWOG8gJMt4EndaSCUDcpiqQ0es1onC2+DyxzV
Drwk1hKG90mzxqoe3Z3HMgridqNbWy26MjgHGg4XkDBx2OguHKoEHhwg2n4s/cyXBpfVdoxr3wBx
UlP3IUiigXFpg0DsNZa4O2ICcLMVZES0Zg1Xv7Ito7mw2TqZtcNG/tIGy2HfN6hwVVA2m1LlpRvk
lbY2v9Ldu1iatXcwCwkqDlInttZRZ5flZdzwdq7WqbjlkqlVwr+n9gXklMa3XMV6j+ePBvXTmo1V
ZZGkl6MkDIfERxxAS1pFS5o1YTgQLSm7B7J9NvsYjXK2zn+f0uiLX38P5guv/3QkMhiOSgVGGZnr
095UZI9IKVQGQyON8Uxleypo88vwZBrs9zanykA0OxLMRjl5EMMbAeQShTrM6N8FAZIm7v3XcMg5
YM8DbIUU9nPV7cvthfQ2Y26WiVMxpDYZQbgMqqavcgiID9bNHBhgXChv7M3NEJ0eejai4uUTVRNa
z+eBaPFJ+GskFkccpzv/PUeV1MRHAuYWhRT+9v+6c0vRgIy4FHCTmGUEtguduGh+wlET0Ui6al0g
LXdyBezFUJTkQvSr2PZACmc0ahD2z8xYaqICjBYoonPAtqo100HTde9JrH2ARZ/SeNcwpNI8b3JE
4AC+bKqFceCtRe65e17TpIiawvVc5Z44BSwsZ1v1rxKlsKLlsQQifFbp3eLYTrtU2Asf8SGkHtVn
BpA0oGOFoLsVAzfnX774aM0SbtoQf1LKZjZrmQd2RrA//h/CzmvJUS1Lw0+kCKyAW7yQ95l5Qygd
CCOEE+bp56N6LmaqO/pEnsqTXhLsvfYyv+Go4+SbXHD/+1KS1P9Qa6PYpWADpupQfIW/Krn4ZVSR
lNbiKb9gPvUW4xcCjJeUorS4Yt1m/CQepyoy8bgIFevn532dg6O7b/SPO0DOr/vVWOTbBI79NQXU
MXUSRyq0rQSfjTsou6P9GQbcMYbHWzKp0t4xJWfrTNeFW/7nP24swI3J7vXnsNuRsNB+95jhbVYe
OFsW9oAX7ycZXeosQDHRryLNG2FR8L92ndkPm29up+QPH7DDyB9jCj3tSXpZpDqes/JWjXP9M5Bh
bFxaLKcpB9z9aJZnTqkxiQm3YxpLDtNHQUWqvqL5dKa1GRyn8Z7EG73ayuLblQVyefP+ThG4CRiA
8ovn45kPp9kmpSi+67/H2zQjnQapkmt4AHPcyTcRVfJFtJsGrKRdlXkud889wrmTHC922iD2stSM
4N9F1qs3UZ35qP+R8CX+gd3+24adQ48RQeUCy5uOkf9TmsSaNssitZ/iB/hAW8DzHCkyhuFYDS2r
bYoe15bcWWIEPtkdIzC8mj6a8Af/ekN+mR7lNOeagAN/qGJsTW4LjEwHnDT/kiO2xahHJgz8D6t3
NHF47UzAaXr/yYW/pkH2NAG/W96OLoVu1ogOwawAIY6e4WL68RvFyxSz2A9IkmJ1QcpI/AjBc9FP
5svT7uDqmYoPl9Ou0CdKbURZ8WRAuN3mrpAzTi3p/75p1P+UEExcY9yH4NgQgf//9RPiouySeSgw
HpmKZOoR1lPkuJQGa8JxQfhlbHT1dgtW98lbXVdTqb5imHQLftn/jb087o83x99PYfAfnh2Qw/8Q
j0lbJ8IXoor/tqUzVSqGOiNfsVViL4CRDxoIb+TegCDWg7WeWqxg87h3ADhWojs400SAmH1iw/Qm
dx5Re+eTLfWnSp6qout1tRJpttAHmAqWqdyZUAN8lbmzze0T3v7MXjaIFGUMeP810WQcwG6abvjq
nRR9ml7tj5t0sdn/7gn9FHTTMXrZcwZ8cOFCay+j+bZng61WXyv+qnP8/Yer8+8uawoX5f9cnL/O
ziwus2oMNYHO1XTnlheuzgcvnW6SNxVEk64BUxnGGXv01P77whGFqcPw987jwfFWVOeTBN9fR2XU
PdtSKDPQx9jz/CZv1TVrrAwK0dzCLwEAfAI4JLWfGI3BriB4YHfuztmkjSlcIjgS3Atw3P5USP6B
KfwLXUJx+f6nTx6CWZhwG7d6Aa8iopireI8kuPPcjM7tcahMPLZAcEwYlNuEtAvOvF8hZs4G4g11
HcGnN6n9QS1MYAydU3t6P511MgctOBY+3IkzU0UB8C6YOPYs/uE6/SlG/t91QmZJo20qI0hCA/5v
9l7zYBqQcR9PWupq0oqTSN62dMM0G2FtaWLGAvHVTHSqBDyX4Pp/YDmDHZjmvz4FK7oWF8Hp8aza
oUEHT3yLHLMyd2sGuoqVyKbA4B31frCKZwwm+i/5KzsBi9/PNas6VejQXuZevIAdg6PoKvvprs17
+cuTSAe/IOVAB9ZsFGsOKiqAdoRN++ZxU0x5KTk4dC/EDpsdeliNZkNbmBRl0WsiUJwHaYXLkRGC
YU0WcOHwLSLtSCvc9UyJl3I3wybojFt1uXfYt9lG0Ebe8PIUwxvLDUJQ5NxZ54uak3+qWD9d//tl
/w+9lkndSkChgguPPIvwV+9PngtCHauydALH17dmnh1rYdHhWAUCNwZXCaYFVnTlPtFUfjky2Bdw
l5d+yzVGTnIfXSDZ5XzeXZXRVI+80Mcb6USC8kX4QL6KhAprCHEBiperYvAYXG+kFQVxLY6bGmmX
1qo34TpRnUGzOiDpz7XmVoNLoodb7up1UpMV/AAswYbcx+9VqXbMI3AO4abp86VyQ5T0N6l9DVDb
ChoE1h4ozaNNbsaqA9E9elrRbSbY0cxp8XXJMKNDWHKO+asMDl0xGzK/26S8HpkJ/l8ICnv5HnFu
6X0sHOwhxmJZsRliM9cQ7VqlYE1Ci7SzGD088dI1xEKRvAezJnRfFfNuOJ3sqlfpojULUlIQj+xb
NP+MzK2Q9kXsC5T4r4Rd0rLhki+lE8Z/0BMwaGwHsyAHqybLIKyoWtQET+FNymzp9/UVYpcOU7i3
cwGjNruUlhTIWeXCYcRLqietjM05eQRK8HMQbpyGmpMg/6faXIFOX81EpNmOzTVFcvphVqFdcebG
mHnYncdv9yuQ9spZ2eGJgRxW72Ffp270yEpLKkf3OZjliWmuGDrP2yxflhIUDEcxTOYaNKZOZDKx
ukkia0pjYqvJfx+T1UQ2OiodlMgWGLSVuCmaKvptiSWuW8nGt6EGYY5trmQXu+zhaKwbME/r6rfm
u6C1cysZLFolIjn4r7AaPnOW1zqe2+wQian1b4u30rJy5HPzrqO+xp6K7PGAGjTEhgbbHavFIeUb
C6hy5o6Va2DvHKMrMOZ2w2B7cPTdq1giORRf+cEoc1PVkcud9o6R0hoxenFEBRtpZ4+8F9nlMrEU
XybkxGiigxH7kdBFxUgEAyBSuByzOBugeDctKwvpf/yjOlLjy6P91JGvw7OOQKqzTqys96J3/HvU
dwzPOtniV54/RcszsubLuLcbIJe5U31IX3dtISjOJO0PY05Yq8Iik/ev1la7iTTOxRT1bTNfEaUb
lBE12pXHHru/kUcx74jBH+c0pxQrBL2mmwldNazgfwfD5N6Ig2kQtsDupSy1fzj3/iSUf4Vz1PPg
gqMYRISZ/xVXkkR/GSNzhZMQ4PLmTnRREZ3T9idxZX8SvMzch4v0JZKzOW8Pu/aeOM5hSbisvYcr
+hk/g5MSH086LtNnBcKdE9304XQ6Y/zUTT5SV/DRAv8pgVh6YNg+cldCICpxpv8DMHLD6/QZAoiT
MXvw9Fr/HwKo+G/nu6qAsNJIqcEfMEz+63yX+/BRxQ+1O83PjYvo4opt7yBhD+d8RE306d95P7xj
zQEeeiLspetJi7aHhT5JnU5vyLlC2H7Y6KjitCn+uTx5gHw6yqS6h5lntNG2BtbhutesQk+0ZeRj
BUe0RbtZ6R4B5bECS/0meA3ubBKAX/E4/8Cr2wOJjaYrAq4bnYYBHzwh8eqegiwt8R58Ps8ZSxF+
q3In+dwhQAc3eLkYhz7fCsQfh6BxCx9hSlgpk55o7OH2jWQoVDiP4OFjGIbsJfRqbgdXHC4ZUh1r
A2RnzJMZvOkpZavp7wyB9K/PFkh5YHwg2y339vm/K0Fcyr7khB4sUKbLc0dc4GSI6AeNgB8ZXxe/
8rPPimtZobsK3dQZ/3yEspytQbpQ0GIdJ8FQ/iWX1p3e2IluH7Tu07kvsGeF/d+6ij1CfsP4a1/z
dQ3+snR8OhF/Bd9CT+ZNDGRvQE1zwu8qX2Kg0pZSvXQhevdF8SZ6089B/UDTdnq04q12p9/KF/kC
3ceFQt2X7kakTClteD86CrVgwfcEV/6dfmb4Uxv2Dt+1E4c1HDxQSX160hWFGhc7jYLrCCj0p0Sg
qFwCkvcmpCxSqv7UP6+X5TL2hgMGNOrpvy9lSHh/p6p/LeW/GgNiMQ+7JBK603TfBq/FdKzl/guQ
hyWPxEv635v5kC19XRWsn7n3XKEZvJoWFBKfq4lrXK1SVluDunN5yJBk0hdPNGxh0aULhhFfKZqO
xWr6ly9kbwymS1ysZE/lArdczFfwqKD/VOyPF/ui8ETEKAtEzrXz0xEwPwieDhd8hZp00LkpwrUl
l33iMEI796aCEUVQ34D2MGJPEfPcp7X0D5dK+0+7XhMxbYYVA3lX/+tSFZ1U9ONDgbUj2i28A9HU
jvj/zvAXbIIS6mtlp6n/ar1SWCgf843G8MLHTAkfkNdsXYhr8pQ52sMoDOPsiAMnitgfLUfte1Mv
6SffW0su/FHFxX4yHCv3berMcNBQ8M715k9TOFZYG3zCkSs/wqdLSmpccTl9pbAotQ28xvxDojV9
NlL8PZ2yt/rRfkGbUi35IHwPOFu3ZnPLGE9EZ+XEzQmXkl++KV/pe3wQEwutZ5GXglpZ967uH/7w
3cPxSE1kdTGkEidMb6g5s8/oJ27M5LdezWNHhrP705/vqoW5F524HBM0cXBETmEcv/CBdeTBVDJX
RVuWJBKilOFUAH5jE+mFmMEQTwoip5W/vO4o3ios6Bx1bs4YETzW/UfTmw9GBcBDUo8jS004BLHH
WhRPRzp0ItmRXUOr6hYjx0KkeuRRDXOYm4hJCT1I5GRzE2/IDAu/1QOd2nbRoRZ+eKjWf18cGhgP
eeqn/HX8IbpOA5mKBn3Pv+U48rtcz2RxBs91LQHvPTQUVM/ImgFoEmB1kNAQqhnY2fq+3tPBHObm
IOIiPOWAj857qs7rucVPWP0aLPWoTlTqOeSgxy5+x9EAkm9aBBkUQGcgtMKhnZn6bwhnnGKymjuz
p49obVTYy/tm4jXMEcJOvWwHL1G/1DmuqLh89cPRwMtpwjTWtCiw3sTgC/1gcmiW1rEAeEUfQMaL
abpy6XVyPCl+sASZ3EAueWXld0TKtwVEP4vGK2QVh4Uv5c5SK33xq74Zb3P6YUDdVaeVmRaE+yRo
LH8kgbqoZHr7CMsTO1wqq1HGlPODvK76mBJIPLcaxSQy0geVDt/FMv7B+Es4zFMrYCkpnyJNptI8
LrN1Klr0/i9cT5I25CB7K19VJUvIKk7YFOHdThJ6yUkMbQcKMN6mXpjSITa1ziw1cmYnxiN7J7/7
32xRKLvjUQtd2DTxUlmzVB5fr/fZSqmWirzusFsyHzME4xHKx5mNm2qI5oxY58IDfaxUzY8uDZar
t3Rz7+0ed0ec+Ax+EE9OcXBluL/0+dyio/tsrpcPejGN15JMkvmJSCd9hOuXgViJU/TbyubHacaQ
/3r7l2zGif3WBnWwHbyPRLSX3dPqW392dygP8BCq7G2MJjqNKBVTndEZNZ97tqESk4InVXGFgyAy
xTyYLgTku8ywq887vAvZoq5OVtENeqp6pJ9rsw6hj26r3NWJ+t9xw6DtPDUBJ8MeTIvOUADJXcPb
nPmtsqYw9N/6eDdyC6ot1SIZpquKSyanjdvgLDRaS17gZeYbq2TdmsY7pYRuDp+UtRro83q0B84/
+M/v4R3y9Ulyd9km3d3fSfzxeTWmdPwHpgRcz1N204Ier9fJufccZXQDA1aoRHNqNrkWIISdQ5Rm
8pZ/iou9kuLowCDxc1jKsKp3ZW7Ols0Ac9+XeeqqOW8O8Xe56bNzX3GZlhxXQYSx+EeLFfXLTUp8
zaH/dKwVOv+wxnAMWGPyoabW/CY4AyaEiJKti0C+tqK7G5ELt5EaMhfhH74Yo+KmcyMnX7cFfKpQ
Nl/XGUhUZASoOFSnCKjEsq+FMNtAuX0w2c6tmjxfQbkuDKKlhIj8gXfdLY9chULtJrF3N1QYdiR7
89fqPrXT1NC7L1/N+mn48TshQyYPNPxxy+6N7ovmKzeVvaYtXv21DR0W1YuWkyXFLsZP79jeowMf
o/c+LB9zuz4m55oe7ybcqO/tddzi7/eoneUbCiLwNdE4dU7MBjhomBRmk/N8Crit8bOr5jxxuwnN
dqXRSE8OoTteAbRPR9p4xZQZ36fCFRHWQc4drYHQ1yqoYojqWOF3v/iUQ1PDFMxjpiNDBa+xaQRv
CGULeRsaDA39H1tEv4IWQem/YB4Dgi84eKb9b9i/8tSUAsygNmvWQr2UsfK0VdElolWJI3wMh34X
LwZhb2BknjutsI6hWjK5on7t7N5gmnzousPz7rAYajsB2xDjERFbWMkFcO/kVQYbpwNOPVj1oZlZ
LhgRuNQCXVNk/hmoYycbYKe6T0TzBZclwWqZdqvqFjqGLdzTeKcHyoVXNNO+H0Ckv/VAYw9CPsBx
W5xzmuJtD1uHPy83fnFYd8+lmKPKIruCMxEuh8ykXdA6RVyZdv82BRwYn/rTmjUkaxXSAJ1hvRKX
ESC8moaqFQPjuy09bHm1EFI7cQGLIMF04nCHcB1PkAUIuiQE4alIHPTdBFJpPDZo58i2CIXK6TFj
gID19nKMwOD2+8Tf10e1T7/xopybeobNRPz7wkZ1i9skrlGC+bO4n+9UdaPNGgl3VLGTbAy3gB3p
YXZ+11c9VvY0Vezk5aY/tCHCBYatEFufjjI7vJ7OnKjvCS1E0tTLk2V27V5+E1Kk2pJi43W/qEC5
/NlPs9d0BXH2eEHa7PFYt+eKWW23vWB39U05a9BB8X51xFU9avRgNB0lh9ozcsUc8iCtL1G2iJqv
ZCdHy/BXdu0Pobo0qvM8pbi9wnDlNVrjdhisnjb6/UagnH3VGzzNL5rqs+3LJb0ymlfyfqTHU+MI
ZWeK1Yg7lYbJCnO49DLuQMPEMAIwU6YnUV6Myp7p58HKb4qn05eHF/u00NeP+2VD72KLP+119s5E
GzcUxYlC1POJvW+DbnW/RG12Y355Nh7AxIkygyJVn3622slYzEgxTuVgP95kly5SQ++N7u02162K
CLnJc5sjxMABBlbAG+fAcHmc7n73cddMXn7n6L3f3eh+vr7rhz3cSmRSKaDrSbJldtRoDPrzXxFD
hMynfzliWTwPOCYAgcF8OoTkujRTCRehsZGBviBF0qhfXILHIqw5kfcVulkOx0ubew9jW1ULLmuC
efNgVy7N2yWBYIP8Fv2fuzvH6tuTPp9rqXQEk7xPP+SFvcd0+YEaIn5edndt8UmIFQayWofJwOAL
y7x04BwM17v9OocvF5BN58c/Y8dNlNYKJPyP+4X6ZH+JroL//ECsJZScKfNEGGqpHEIHAu0oLucH
miU6jZ4jbtDqn6SNSWbpdH7nG4tlHAUGtTwTqVixgewkmQVYCNc2fV0Hzbu4nU0n39OSPpGtmX/C
Wwv8UMTsIP0c3+Hvz0R3j120P/v+Rk7+rNdW9lE3TACQhZiWAVX5YBVOTbzDnKRYtdTT+2rd0jfa
dp8JVhyMzDY5lLMFcfBb/q5KIh1Wx+S2jgZRWJw2cNC8zEFiwLKdezrmC+QqVtLazzPpU3FcJgH1
0rFBMcDFZM2s2aNP//fxkcGhXuem34U21h4MeI/3YfVd0/Cfelf6YN9rK9fJyWpy9dwm6xOC5DTa
Lm5yZLCPuzeU7j0BkN4py+pdAVl3TOLl6yRYNSnrTTXw6qNpFS+W4dNCriB70182q2RgwdaITYRU
nrozO2JHa+dOF/tMSSSwPx9KiwMmqiH9dbxyoKJf5QsMVC/TlqZwlFpHq00PVADfpDowo9Gbl6uX
hJaENV7lT7VZai4rmYtz9+OHJYwWy7SorKK1oacz65jBbYmv99x6QEszTXE/5svnLxVJvaq5sr+Y
w3ndKv2eeZihDvhPzCTMHUylcvAgofXNNnLAITR3W4fRDiG52xp4VrkEFyELssavYWevZJrW3jqr
7HhnTFZ6c9Xs6cbtODHmHuniSJpo4Cn4mbkIbAhzBA2sRzNdXIHqMnNtN98k3wNDge1wHmS3w57D
Sd67jRQvbIGJwYVqad0mG5IQBaUvffOEXT248+3wpdLDQNwjEGpCoZXusoNgN7dZFiA4MQmS5W/9
AdUgO8J0Wu8wot1FH89tJlmZPgmsYfNDoVJ9po39Nd/Fdni3iuarE5xIs/LeatfaaDPVj3HF4Qz2
XuwQW++s+8dh7FeHnyjAtC766URXDW2ZB1Kd7FbdUk5+DxogqZKX+YiORXa+aEprtje7apGeMCIV
e6qiJZ7S6+Er8vpDjTct2egmWquo7BQuuCW6/cljLYAnA5fBMubJmsWew0HbnDji0AxqdYdl1FAW
0oiiWac79yUDo0X8Ljjua/VULrPt8PwGBtE6cYyboPXKLGmPt0r3OZIE0lFVUev+XuY18WZ+rYLh
+PLw9rvSRmUjUoW8RLd5HzhvjjkpkEVkyMGQMHajV8SQyJI2cWeBvJJODJ2U/fwMFutcdnbzBmKF
Mg+bEYxvKhKGLUKmMu1dIAi7F1X9yw1PM2fOEUbAwSJq6vUnw8pAPBTm0LUSCfcW/X5mGD1iGL5u
z79Zk/VPA7DuGhbuXLlGQU8/mKaD2Wmr6KcabbjlqUkPtgw05mmAAqy5x5E6P4/H0m8iX8TaZyTl
2NLGgE8VOof7c9NeWhWjzf1LstnSDzTsKFniBanlbDmie0FExpAGEQ4TV2kCOl7HimlnIBuWVkVH
4np3A6p34EAMIQrrWTDNj4PJrpFEPp2qHSU76szQTluCvxQIl1A1qZS6AUUfR4ldhaiWblzV12dI
I2Hyi27Ta8dm7lcZnrYn1h7G4vuXYGrOQdgNvUdDAqxBYnriLZR4UEdalbuUvmVtM04C8Vv8cNh3
+xlURmUzK69cqDG0RelcrpOnPZeWCdOfj3LNplASTyxsHTNJ/dKD6nsH9jlzenJX4+exVIVA3g9b
RmNOHNp1d0LAqInfK6zTSu/T4a5R+y7vvYMBOeC1T/0FeqshzaTvz5Hwc42Kk1QHaX4QBHeOZ6GT
cIJjIobK1WRW6aWr2fnZH7r3hldfPyx9BVAynS1eGOMmqAw6/WdV+Fpu7sQHCt3VlZ6RMnde9WaQ
TfWgaI5amzntjwn/NN4Mtr7yJmckQ3b+roBywWrJqWQPtXR/hrzSfScKPjbv4Ill63B8IoQnrGa1
GwVT2oaFvbiRW7cXZHyVBRGbafxQ7TFdK6Ev0NtAaQovWPNjdefsaTcpUzeUYtAFxEKhc8qfNPl+
SlRDHxkYwP6dzTspOgp3vxlRa+ffo/Qfs313CPVlqy9l+ssouiBawKk1ONlqv9XnNvu0D4NU3Ksi
Rp1WZSczt1CXwcejd5uZR8GeayRAdEWQTTL8PnWzxpu9rCdFCHMXZHFLn4owWVzmH22zqrNjN9t9
VDD70bvBV0qxio2d7VAci6KTdHvRgHzPnx5FQo3sCp5xeDM99h3+j73NoLnZFQEe6+jPAJ+ymvGH
eqBd16lt0IUyQntQN5wWyvYeIDpG6nFmesiEefbZfCe7uxzIpJLf/G7+81A/sgFpblvV1hohv/RY
1NVVI4H32LmTOeweY22GeOk+MlYEDGYry3nqYQbM0cnhUTEfuuqdT+i+IyqjqHYdWcqsNwv67hip
X4nU98KZAaBtYm+GU72okw9rIjZTEpu5t6dz69bkbg2Cc0YwB53bLNSGv/IrlRbahZaMPuou+Vai
fVeDFVB/SA7VYTk8jgnaat08dOtbMbmsOpSQI8FAkfdRuRkQjEnPOLjOv+vZUdFJDsGbEZSETWTg
ZX1twul8bI3cMjjaI2Gr1n6IOWuFchItJEzk5XRVzgtTQUiglbwyP75IzN9IStV++WjfUnlPY3Uk
3WC0qjNuju2IwDiiEn/vzUb39fDYUMl0xTJ7UeHriJYwmO4SqrwJCReko5M1DqVX7eK+QS2ZYxI2
OuG47Ycr0IBC8BN+MRWBkMgnhf+F2XE0zll4vh8iv3lhKNh+kuds7y7Q5Rk19mDOIr+lx3J4vpUA
mQ69tMlWj5nbFCYZul5azLarRXmh294w3amwVXfuTK4P3N0KKRPWTGvXGSXhbEsv2QDG8wxvz2Ey
EUZ+19AWPSZvlUthCP1eW0SDc7+AoT0KwBU/5cUREGN4dwsZl5XJyCzzH3sCPfujzOxw8BvFEcqv
/KKQnde+Wp6U6C375oTPSgeoe/jdAEuhlYN/GZnWmTv8/OTUSdu1Qs27wX5hRyFQXeKHW9QAWMI9
U6t9ggHfYv6Ro1bGAdOvwsvss3ze2ozuou50nkSi+P38NoZlHH4y4x/uVjXbt902V/fpEnmxk+qm
yI1U2wRdkw15J1RftxvofMWn9oOB/IOCMnY5Hkd/6C2qXhWsxVSCF7geAn5+Jediw+D1yNq65h7p
jK7bxPk58m0vmxl3qTmgu+ekodYTKHq8FZQdUVVYzGvnccseSznIT/ivv1D7eyEM2myz3Sy2hTXH
8zJtbf1dYfZFESvDr93k5/j4QDMXoQq7oKQQvzFXPkiR+zQ+umQtR4zs1JW8ykmpu1Vyt2eV3z42
rTPbsuQe3XJApZr+w6dMGj0lrlg3x99hEFIh2QbiDamNw7N4ve+TbfwMAGhy5EizxRNowsOKFj0K
YVv9a0S2zDArBPfamRntOb/4mZrSPKY5VMxXdewUMkIx2ZUTTXqfya5BRMOjkpOK5ILmTZl68jOo
UquLLBoeynm6DbpPPpprhB+i0QcTr298+LR8M4MP4pYQRBVwESgXcogu6PlM4Ez+lK47xRjI/mxc
zdNlLi+fJH21vNYoNB6Vk7Md6C6UfreROTbvEZy/6meoaEo/x2C4jYji0RUbMl+d/yjMRJmTvghG
3IQRMIJGhlwQqll05eaZ3ArgIWh4EkWA7QxxahFXJeXUwbIbrUJTzDB47KL6u9TxleBLIb7b7aJ/
ucaVZu035TPaqKHhpKVFzi45Dd7N7vNpR5JbJpsZrorgGumigHRurnEZCPIyVhdN6Lqc7aASwEgy
h1+MD2CpJGBd6jQPZj+KQjb9o7lCdNJUh4MuNIs8iCkERyeZO8/sPCObvMdvLN55fbmHb6FXT/Nd
YDIAdWeJmwfG06mWNHRN5b0412upX4SXaMleGpHyjS5Rj6pNvKxm54L2+ivpHC05VHrl3Onrd7cx
/0gi3CTpgXMXExEBJkRtmCrHg41fhCs2+xiz7KH4HJVzjA5tUJ/v885MZpaMCFeBXB9dOilBgw04
kFn528w8qQ7S6g3DJMIp0GtQsMUCqJNI12KVmPqSo6OBHBNa4DhHUvMFOmKWesjaXS86T6gFOCm1
g4fobqoeZfhytHjn9Bu79CsPsvGbafgPhYhRFbY69XoW4lWWJ19Q3Z6l61ZzhmTiX3SMt55ePuyQ
Nz2/aHBLF9GraBj1VkNVrkPpOXL60c9N6EVhheu+ki2bv8E3MbKaJeDU4DGQua6JHqrZiivpNOzy
1I2vMqgbBkx9MBKhE2RoISnneEZ6BTOmiCPyR33Z7buBQTraSFEQ6/v8h2S0AL33weJ4zKy2s/p4
W/SeHn3ryWaOwNtUcj7J/wLMh4sYHOIdi8tyr6HwAzwjX4THkv1pmAggJg26DXiJDvhW3kFKvRtW
86t8vS7372rzirYV4ly5U4urYmXgCO/lQIEYk5jDy3K6oyWBiRm9Gr9Qba8fkjXp96iYgrrKgk7x
MxoWQAAFjf5Jfpz7ajBRvY217KHMbHcrvVlEqnMGexsIdAOwzQQCTXd+kQAPEM12eT+S/SlID2cM
ZO8nIL1vr/YsqgzirLseQN5RIMn8PCf608jo114+99xLazJhdxpprbWrkYxA3mcgDS4ltSA9eu8O
3Lvyd+UbI+FnZRbg941tBGTGnYfrHL0pIMinMXS4QrJgnSjbW8VuEe2tzEE9GA90kF8bSfEN7Rqg
FNru71MGG5ESNKppGEvWgvhRf9V2h1zQffWa6hanL5ZDsb6LlxT1SSbd286OdpvkIJ/Hc4dJqrzQ
dsUn7TZGmnm0inDyJS1bS36/Hs/ynIpQyij6tG2yLO5OpboiIISrsU5yT6bZETxyByjS/WR49akv
3fh1AAs43vditetHjwyhWw+nEAQJE0xPYxARDCtBO1QP+3FQAAueUpcQQVPvIX9rEvkKwH0kpOR+
oV+bD2arx657616BwVg29sznAcu0gJPVS6zLmExMvs8HLWLdL7SfdktlNphZAM5r17qGQ+nA8BZA
dfxxZ0qjJWyqZl8mrdODcJPteifn1xB14OwsiBtD2GYdTZnNvNxG6YFPu3r/MKw5UiGcBkBXxcVL
t5/E4l74yL/zcmv8Ij3FgKNx8m/EnUkMfwXDw86JJZvlBHLyLjLKGwfMm76imLAYSCcI1eHsBymv
2PW/2v6+GPfYM17ZgcaGck/WTc64/CzBpiObQOpq0WPZuZ0dwl15Fv2ksYAXFYsYjfGXNbyp2M0u
++VrWXgay9lhC8ao/4CGMtH7fFOb79kUmlmqTNnuiywjTaZEKrtjQ51fMIZOgOp9ta1P3S2GsDCR
VXEgjzKHjS0m1ApupWsaBszQXS5piXfpt5SvCgrI7zE5SSePgk43tqX+KegLRWS0XXfunW0it8Tx
6ul2LRMMIlfdkUEUYNDM7JlZFfYhbmnL62zZ7YwEIFtCg9Zq34Vj5AmLO14+PliW96dj9NOJjN4h
uAm8Zz9oa4NAKr9ETwXvAgBAJId+f4Gc9cidIi+7jrmZI7dj2BUGxpVPTafy2zRMWssAuhkIYFs4
/MDqLQbbwJYdHV7gLDFyivRrOHuhy/Aj5QJdZL6jAqXpWPsyRJsjulcg6LwYDdfOpunDDMQCihZW
dviGf8Dv66a/MXmQeZB69S/IjWAAGJm+oKLAqv1B2JSrnj8NiMRF3c0wiQ7Zrwzi506+I3vJpSBQ
ehqkNXWNWJoXIhPJHArfVZKI+ApiqDInsA6G8mw/9jVdMfRmgWcpi+G9e887VLomCModSfWQs2LS
XmtdKmjQRcz+gD87dy7f9IDV74unIhImJ+MDpl7AirLl048/p8FeOz3qAmMBEHz54l/woelpF5JJ
3V2DfJnAQuNvdqOg0TwuIymGK3BV60VIG3WSztVIWn/HQPh6/Q64C99P+Lfh8avxkDkxFi/fhbFG
7R1NOLTIeckteCc+4qsstJUYDFzK6QkOpGQTDZhPuYEwAD0FXfaN/tZfFPe1KXeio1rtLgsUdQHw
2I8zr9yeZ7rNjz1ok1ZIZi+jaq0W37V2VmWPE1J83UqQlWAMTsltAko1D+81OJUjRYfaNtZspn3Y
rMfNfQVyFHgPpsCbiL3LMljFN+F+biv+/rbHEro2DcAvp7Z5miBQBbtupkZRUXuz1FbxgSXfcfWQ
vq2Nwi4th8Y/ZJNpc0iPPtPtGGykVQ1O+3ZXDonqGoMz9K60paH5Qpm3Bdo6M1sf1e3U1mAg/ai6
bQgozjk9rJGP/2HpzJoT1aIo/IuoUkCUV5kR5yHGFyvGCKIiIIj46++37Vu53bdjjOLhnD2utTag
oV1Yeh0YKC+CB+t1Ui4+86LNh4v6d6xbxdN6dIf5K2BE15byUThgmTEiT3qdddA8LV6GigYNENL7
+yxlY18DtQr785bTkA9RDG6rbRHUJLJen36a6cVH/BCm8fz0Kn1er8LODfMrn4OogFvVq36oMANj
KCKigGShWbHhUKVRGdmt1tY1Jjx5DZYv4vIQsG0ntp+PZNjSIY6D/tNONxz/cXFnz7C30qA3N6Y9
5je+J+1MxEtrCsvPZTL4BtZzjtoCjAZpwGIP0lJZGCvBxzXbjnvt+MDT+x4H+I7oK5sJACBcMIpI
qC8LGi+n6gS2OFnUF5c4xWR++tN+6DPiK/ixZIK1S7+2+5eyhepA073zH/30ZNlJR0pqPX0w4Y+7
+5tRKaa8d8FyOA9Uq0ZJu9jfFotM+7ldhnXjt3SnjMmrcEzgXedp6vbObtIQWtk1lQFmVb9w/8M0
ttGYqz2cQaasciTVwTyQH6U2auLAMVY5LnNaEEAxA+aK7tsq7tl0Qe/jIHXrsWb3EKOVWLql6Fla
vch8hs+jxiRDhexmAGSWzldiOKQTTrEgD9KK6WOBMPFGiw4XPBUFTXhzYTvWoi7HEt2Crm+qQ36q
G8O4cvVkS29wUGyS/oKUpTovdPDhjD8d0wpMrJ4a3X+67rUOX/epov2Z5rpaPSufSdh9q7Omt5tc
cD7guYfFH2VvYvJzE5idBYuED2wQetUDymrxxSZ/eo1o0Rd/yfQSvvxiHFN0Hb4pucCdEJizHdMj
CYG9UxYGiX4fv/2EEyBwOz8OL2Bt37Cd0TfFI/rFH5VzVpXFvYd9Lqj5aBG/ljmPPHZXV0VxVOSN
XQN5TVdjFXPK4VMCnZWAexH2ljmv991lVxu8I0UknOITNCcTRcaxV44qQJpjc5IfCHtGgAKMI33f
b+byrHJAOl+l3373HPWotTYpx/Vw9szSuowHDDXYB6AGEEMYKRNdIRWnWTwCt2akdIhessMuXkwj
6+8pVVHEfH0K4BX/43l+2rX4Tq5jfzx7nCp/cBSkLlfl7YMzZWQP3s3nqZTB6AJ6gjWVq26/yTZk
ilBw9nKwqX3winQFoanxw/eCtNseBIN8eCXehh/NNfFqpejotU9HSqe0pT5XNOAFBDtx9lCY40Ug
CYCOhd3QObEl1LDZJN/UPpz+F418H2S0nYGfbtYZMx0EOd2lTfbwCH5AD4d3rlo+TfpV8Y4MHA0f
Xv8rd2nz/tB6sntMeKnnckeY70KJHZkl86vYPXbP5XN2c5QtYGNQuDo3TDDaOul2NZX3JTkqPDAD
b1ZDoMpsFvbF6P4HXBsqhWZLo516oL55Bmf2h+qYNMXwZBw9wXLLXvp/o3GJhUeZJaBkyzO5Ajf/
pv3v97+K/1ebuRkhCTeDabpuvFBPGsMPZgJarjiLBZ3B54zS2JTt9VqaX+Dkp5Tebk7ulsvMbday
37qHl89AP18285s/TE7h51075uOh5MwtfbLV78wH67v62Tr7r8gINTeZUZvivdHOR6xafk1w1vqm
ov5E/udDy2KUK78LApEQ6ZVaFf+UF3txb+QNdLkbPkt1cwB/TKooD5Tfgaf85oERVivNjnHr03JZ
rwG1eukH485RlGvZBxxSFkUwHxQx4S91gXmD7fyApLnxwL5rDl4GRpzT5l7CLpCO3XknK/vvMAlk
lvRTQPPgvygvDEIkxwPA9rAeuCBTgDxeFp0noMQ+oHwZus4g3AapXhB6dJ3YgUDR5VYDawF7yzU5
GhXqO8Xl9o+huQ4Wlrczgq6fu+mRdrOgCj3Jio8dRyV2YVNqdosWiK/5lx3yDm/W+sxe/Afj736M
zDn8f0uvH7xPtUx+QT2yyJRprvI6fMnH7ZNoDS9iPbSRvIw2AuJyuGC/czbzjeLbCnO0SLZyFJ6z
vvuYC1fYsOTzd9as96iYy8rJrufj2UzbyFhWjR9ziZivOTVwwyoWJvudJiB9SY5Fj/38XKn/bBr7
WzbF9QgHLAvq03nSCWlMhVhvwT/j7cMsyoDVPyOYP67mlozvkcE3YNkZ5dF+Zkd2wmsgfwSEryI+
dpmwrZuN7KtmwsfGhdtykmT1qpXet6E1Ta5Bc2p5vwHFvzMbI/mWD5nZ9bwzlqnCBUdcTqTc99sf
tuSPyjcd/p1A65mc4HfGYiS06MJ0J/mjb+SAC4/If/PxdPaEjjPTbFlxRvZy8WT6NEbfETnskzf9
XFqQgci3NdnVYnBYYZT2VzE/ZCXl6PO7+/CxOPvQtRCWZQfXPwCe2FVsM31TcmM40eBNQIGCUu2q
Q6qZqJHkwZ0P155o36mfhcmBkfPtbx69f9MAUoNb/XY84SKUrOXdYQaBBrVAKAICSpf1bDkLcqax
sNR/z+DNzxBF9q4R4EEcbYf+7kpses8h3YeQ4exdbXf5xPrMsYIYIASAntMAzVz0+WHfeYD77PNK
PYec6Oyp32fvehBTT3HhW4Dp4gY+5IGVJFiES0VwpULhqEsA6rSV1s/wDGOAOu0VuWmSH5qXHhlm
i6Tiqes9tjEZRu0qlDx/K9DuHtHTjfTHg69AXhMA20us/i4/yS8L04AInrTUM3ca/N5IIrQ40Hbq
sucUvJZwGCTlkByvJL9wa6YncGH5ycwRMziX9pkkRNkZAE5Pd3KVriRC+u89ug+CB1SPk9q1lR1X
0BJhe7kQhPifc23sTj9IGru3exDX34hKxq22aDt/++eo250Te75SX33wsp3vc7buqr5GS61mtlpc
M8Zu8B1fnCu3j4vK2yh/bd7tcY9xTNF5eSTxsDOIsEx6/HdHE8Gk2TQqDbx0HrY9wqmxwhCD/TzG
HBreo/1Wqi9majsXkSoh6n/cNloz01L32bH3g1lpBPvrpHvrDXvmvGRfdq0c+zh/qYt6TgR1IzA2
gtvbMw8gSmiOdXICKpdgj+DJpIcHp+73An7GtPsJEU04SAGdOQpnrD+r1704Uv8uLyeBy/Ya9xSr
AyypiJLf/qGv+w+DyR4jndT76bx0L02m/S6lDXPUB5C1t9U41NpfXZ/Ejd95BvHf/jwq8y/19bS0
SZe2NDjDZti5OC/QPkzrMd3s6dbKkU4EMWqv5/Xp8EMhM6ZpPXr3gjPUBx4/GI2fvqPSnPf6IfMK
6ApkMPc70auyXgFYF/MRqPslsdhtXI601wLiQKEImo5WGxFz+1pVX092yitKetO36Zr3IN273dcM
2E38WD8HwC6vdu/rlduZ4VVx1Gm9VzW6w79Kl9rXg1bUOiMwtLk+YvJm3RjWqspxvL2D5svv0WKd
DxIRtQeZPTZTK0+n5h0xfXaACYJ2m04G/usF40W9+/uchIy9+cpvCxDXqzNAomdQlWM9GXe08H0D
+fqldGfYlQudXmwVmUY/PuT738c1MCjq51B0AVsen5WTaFz8QIGqm5Xz249pDvu6Q096DAiN/wYI
ztF0GKZM2ziDwtQF+lAielBvBi0zzDtE+VPYq9i/32TV/W0sbdn0LbW1jcWDcALcgQfCNNG/QG/x
QPVk5pfolvtXangpJfj5xdW/3syNYhgTVQsmc4cN/N51d52ti4Mons+b6WCo/lIbbJTdF9e01Lyv
evuy3u1Oy2irdPbD3joDPXhDVDfJF7H7vKMSUrxtEKNHasGEt8M3E5LQ01pUN3Jy/06TK8iYEQIo
r8WX3YcVOU+DMEP/jGfnowLFgFoL65VwrefS08wHgdBV9jPY1jngV6nRnt3ce/7po/MvwCTYdoWd
W/oXEiq2TnvRW1+mcCwU+7KMMgaqG2tA42fqi0qgzBoAQ7FlLPqBBhMETCuN0/2ol0XHNgvSP+aA
9l6MP7h9t/AIXCJ6Ga+XXv18aMSeEjJggKExyJ9Uw3bOeAfQdQYwdIa8/9ALUa2BlwIzLgAYwucG
KrcB3v6+TW8bqL1NjQcGC38NAHy70MZsKM2vwd97qe9UMBS77nBxuHscK6QHD9moMcPf66gQgJBb
doYDkgYiCqKhqBww083tLTwvpm1lzMABTMGNxsNsebdAidM9gj6PMqUxBlXeDV6z86HYw06xtCNt
Fq073Bt272qBxLyuIHqc8XvZseP0JI0qdt0RIFkyHb97WBU7g7AZUQQcgKtaRFOXSbqi5EdIyq83
DhA+YtqgLG2goopNc0adKP5+fV21G9hBRJHgzkQRpfwmA2K+RlMwoWOsk0/RMvegKtQLxB9Qq5lq
X7RM8GIQZ2Dv6GFaiiPxhpyckz5NB9bQM4ZPusxXmCAPJ/n52i+H+j6kMj6YXunqepVzpdgXnZGA
pctQAOcYgK0K+q1zKedNaUfNr7JBwMtgXOqomwNy6Pwxlx5eN0NVlG3xcwdHONxTat1zWmxA0IeO
cMjLADB7DC6+oYLK/qwsep2FRcr0AZ8Bhxy+2LLFAKERhdzu6eeJ26NnDUrLbSIkpexkdNnS9Uho
Trk9wmzkdxwAepm18OJ1jKI1rHM63RQnsogW8Kh4OguIhQywB4tTDRf7JnwyQ4RxKSVkZu9698Fb
nEPwZEvjZ7DRZUZdzKynZXZ1Da8Hb0S1qSsAkd9Twgplc7JXy6EaFlThEbZQZhR0VU7NA4jSX+z6
HCwzEP0tsGGXnxqsa8WUOrvelQzZLCCNeT1wdhQB6KGLPTpPZBpsUM46a8K6ZsHu8PInKh4fVPiq
Q5K0u0/MrQxkbYnEdm8oRXs4AWU8G9cbpe/TD00fzB3StvsWOBvzVVoLe8fRIKk61j/KdtdF44jB
KEcTJC/aLlNRW61PAAD6y7o37OzutNa9Uz1CkCXZqT5qNbdekM4Z5Uv9Tgg1b6Qpdne0+3qhOrkz
fGGpIHWUOurotId+0ftO1iTGXP/QpzWJmh6QeaBo1eyMHQURS6ga4rYH64cDq6Wju/EPoOcakSjt
wdmjRPKMoJHpFibc7Uask2bTC31FL/sBOlCLStUmQjYDk16e1fSGc6plyMYMwKvZUCmHN4xHxgVd
UKHKvRMTn8Oz+6RJndFsAVd7nsbTZqR8JyhJ2cpsWX/Na3q6QxgGYFTfW7QjyqdFQScmvsxshldy
RYjjGOS40/4WqsKAHrqcwmx6FpjEnTktgwDhbzi/DrGb6moMCxOdG1q48+Th3oklg8FMcSrqVtSX
3MIyD6byjQkYlUtoBSRdPhBPKhcIpKVLqBRzkm73dgF0QZgBCkPH9XEbu/R6ASCCZmIGy35Vjozo
TuXToaJMtgJ3JPpYWFSO3z+gEv0C4Tp6PKtOdJt9d9x4pXGkXz36YHTQLp7eswbVVLJ7wDgjABLK
5EkO+ASHf8ki40hnk3eVkT6Lty/VL2V6pidDKtMCXHae5+g9GN/pMzOYaNtf5jxzECj9Q6EAWGFn
XV3RnD8vmtNlA3JZO2YxFRjmva2uSORsSkie5vHd90CM7JSXC4J1O+8Py3xeKfSAlu/CThD42jzv
U20LsEMN+8YvLswofxGTMbbZa5S/ZwMDswH6svqppA46wVQXG2V76Q2Ty3QM9ofNYDhN+dspwY6B
sQH5Fqte2VKHEkAKNRK4M3cvY/JddqC4Us+pTlgUF0A3v4YsOGUjyk6mfbvTjXkz16r1de0vFxfe
RxHMvbYO+JnoUfuPx5QYcJrr3hR00RD4a6PPdKbZGf5AtcJ2Sstch8Ye/9C2cNLrWD9P3tAC9oBq
rM4x3cxMBiXVDjgJJu2S6mHYyAAeYW9ZRiUob+fOM1kGqj8l8krHi+q9VCthVVeDnzh3nwOqctRf
qD8Sy1DphynZeuXYGMGGg5K5VnWrzGFgKfVY7Y1jag+jR7pVE8lcuZB5Bvewurg0TR+J28Wl70cl
uMAZtFKSjo67v9DlfkTxJZxCQTAOIOr0G6OmBvNdWszvtLGJ/lEu6WnsBTh2Wdg9gn8R13a2ij64
9NHDooKYmLsLgeD0TLPeXIExGDfNHOXUmJHE42QJqER/hX24xOu7d/tbXOb6n7fNIGNV3huUqV8v
qernAH9YJsg0ulva8BrpQEOtPHXZdFQPfp+3aQI19Wp1SbMBxA014piv6Dbqska4hn6kpuMCekYD
oQ75iecQigcuGTWPbUUIR9ODohb9JB0Vgg024Oc8gZdDaPkEJoJ8Sfxz32T0WozR8zXSIroYIHu0
KSoYOtUQwquQxs4Fdi8O1r2kbv/nuXlEdyqrAH/R4KQ9UwSDcjzYakjF3Kz704MvW73sy7G6onV1
RPKk9CrvopHqfelwiqcvWrB3w2OwNcO5iTpv7vu2GXSGzvwbpihhFENT3Refza5qONwF+T+1bSvv
usrq8ZXGodIzUTmN3uaxH3VvP0rUm6na9HWeqED5NCetLYodJJ4T8GjKctAbnrErJ1L0/ZT4sq/a
KBBAUOFeYKvc29pY0eqK9r/kQqeuVbM8zAOa3aMQVvClj+O2Bgn0ehWATZT5K/rIjjm5ewaMYFpu
7yE6lruR8hgDy4FYU+rU5b19F/OxSGcjnQiw/mluIHCtYpMHL5rRqpeDvLA9Mh1lW/4y6n2GfkpL
R3eY5MBaEBeFmxwsJxssw76/NIsxculsa5tIozPrnAiU+Awa9w2M0dxATyVSuFY/+4ZDNbov3pVV
UzxoHBNkIWFIdwTcjV7JLTJWnSVp1bsLCPrtDubqvIR0LuPY9hPyYFwMDlM9VCA9U7ezghpzs67c
lsSrUBMaVnMVn2CG8z6Q3PACLCJMERvxszrY/8VP07rly8emD/wdrjBj+GpE2Uw+1h6X9B6RLNcj
OtId0wbDF7up4i+vip+Oe9gxgrjGMkoSIjLqoQFBwour4bFnXz0lahf8G+hAg1kfMh1WWV3Bol2q
/Y3Sh2LjItIXhCyLVje0kDVqJnXmo76iEeuWRrRH2DHIzCbQZkgTmRlOPu9Hd5yZ10BNShBY6uKt
r9ajsffjy4aBgvcp2g4wUYMnB4IiBQWOlwui9BFlUUnZFF7Q4Ade7PkdJA+Eewji+Q66UNENcyaU
RmU7kRmLPVpWe+ehuwyGaS2FwlTtZKjCcQ12belqAKQy7QeMu6OlAkqQ1UwiUH4vDrmZDat2gqnN
POQvUKNRaWzXflNCkp/Uva0wZVtwhYgYT+vuvKqASaGjY3UMW2cmlv+OmcAqChtZ7Gy1IpgOdmoI
x+SneoN+QZ6ITsxrOtC85e7Zs26H81cNX1HpRVB193+PFyAOi3QBEev+skGOpssONC9u4zQdyMmB
7BqtsdrR46vG8wYM9IK5mtpYDuwHCRGhFEIqFjdJ+Y7dU2d0pnM5QqrQV59Deoe/xBr9Oby9n3aZ
Q4OxjD2EbgQDHMXtocnBgSMT93sIIhgOW/a6lQqlYKy98w9hIRmGl/Y3F6J9zcsNeEBOn/bgPNEW
TJA/xRR31/e1oXi6Zlet9TV5zyk1tTPSJ3B+lBWhxDS27u3HJumL4Ob0obJIDwsqb/Rji/2UORjE
zSQQLwshCPu6ebjm2vy5MwkX2S2GMrNTMZUzyIjle9HtOv0JQEJ6KIlr9GbmZCihCUDoLj5hVcTB
1UatclY7+3EOzyl62ymeWTeYuWFsuo/x6B0UZCBW77k10lB5LnFUXcQ1ydCjaQehFPNsQwNnVV4p
LDBC3fNhbwJWHr7NMXScbff3MoEoSLNHyJ73dYUXHBOWuV0wN+0f6JHr/jfjovmAw/sVoSCbN8RN
YLgGXgG8FkVHnEbrwNVvGGO7QrYnQzn37p44Lqd0PBi46boe5WP0IJEzqpAk0ceph+6QMbmT8Hzx
C23uoMsGjS9xa9i5HGfmeXVD9aYO683utjjz3ooTx+P+VG0B0kFI4EZAxMbrbW4b9tlTA9aKWMB9
bxnPTZEFxeG1PxHg8j4VvcQFG0ybocg9Lr72gHvt5C9Z378SfUKozlxhOCgOiXxxwEdk8H4Aelv1
KHbvkOkxIGBUCLMHw0dut19Q8ZaYlOqv4Cd/tK2roQ+9mMBpfo6jZd5Dbw4G3ssCSsY3FBCcgkWx
mpFRo4AyI065q76JHnlmvWdX4nj4WlRYcCmX+aX9rb8GABAHLleGgTnUI42S7SF7Bty+4rKlMuzv
f9oSyQPQNOhqOvvS3Q/sQ5pMVMt9Qb3iYdvwzmQv4x5BO5fZpdBz6Y/iyYu2kQnPvgcYM3WwrftJ
Syf3wP5gg26buXB7KEuXFPcN53xgUcDXk1Hkfx0YgqzB1YE4aOnua6OBwegB9NDC7CeeCXpGVGG4
yI9MTjNqECsxnIePjjUSO73g7vNqTO9cMOubucJjHcEKTyYlsuz83QhQWwmYHkiU8PLYI4EZABWG
lshjUxPB52YkOjKll3tXBoUjIGCrNjyOj+yfAlDFAMvD/25Ik3ZD4xeoHskfMBagNC9K1oJc2bsp
CBaOH0AieplYc8dAoUiK4NKqlKdAwgqpSfJCKhCHt/OaCKEw+0v/uOyaj4NJ5Sv7y7hESpS7xr+O
k7AhDGl9CFV+MxLhpnSHZtOhWicoj8v35br0Sk//AsFJmCSqQndXNJy4TYgjOqgmsrJA32GfI63T
RUKnY5NZbQRHKBiWfNGz4oYfXvlRFwmoJJSnIAK4em+Q5XbeTnPMnNe4IvR6TPO5iEJJuFRQzBKJ
qLv7XKt+RVnH06NqokcAo6DR2kCcaMbxEvUq/i5/AKrBnHttzFB3kwxBxceMS/jR/YLLzXlFDsWV
NRDlngS1qvO3lLkwmu6d5Iv36YnIDxhE1KpAuhhf8vFzL9upX4iECSmKCZedEXdTXgKyO6o2Dx80
fqABL/uTJUVeXP4XT1vS1laIroQabvZX3Tl2wMC9DpBOXpNCHOuKuFD1GmYh31XAXW6MolRHHV//
uvPB1dHgkFIMRbdt0r7BhRuXdVG9aLCQMXjNFYonXHi/Rn1bP+QeL8DtqsZZSFmAm0RM6nKOVe4a
cUUQT/cTABu+CWn8iM0KOEGiGgXwsI/O1Duz2MPGpPYpYL6+yf45V2j0cGC1FVmJa/rtwmDqtbZC
b8ov3ec3ZUS0p16MS0eZwHAKv/CprPDD6xa3dUXsQPX0cmEApYUEyMkkwqC/j0LUAhU/g27YL5pP
wMHQW9gKWuzhdpaizAVvaV6DlDvTK6N9JdJYUYG4ZkCIfOrSfTKnKtJGOZJeOo2mNFCWvBPvBmUb
gYUSXSRRxSp6xNQtGiCmjwCDFx9asLqNdfliJCW3DFNJEsjy3Q/9oB6Bw/wbTBQ3/Shpwdb41gGS
sE0MCEqv7/6R9UC9KJL7XfBy2Zg4i6LiCkB6ZwL3zc9/9fdQwf4IHJA3TSKs248yar3CP38pLloh
8nr3QyGCUUfDqYnagiux+Df26iuNGKzMi0C77vK0AYoQtgQGb+B+AWb4MUKs6Pj67gZ7aEJkjXxC
abaNtBUsPGlpVm4SDMa30xlhO4vo6vXLiCuWi7VrQ8gsaIm0CLMnwX7Hes071JAgo9CsU3eX0/10
Rf8rprOZrGiHqkIv16mx0LINu3aza/9in7oKKp40jx9es+hG0kLUXFKbVR7cJvDKI8oNV+6OOe1P
odkzJBzIBH1u7nnOFx2e3QtYn+YNpsq4G16A6HXcN9za8HUiNYdbOo6fJOnElfLgJWp/L6hToUE1
WD5DrF4kYmHA1Y/gyo8iOkYrbQTEYwQ+dpIALsmHoC1n+ahiiEU0IIfZR4JkAX0xAm8w6tJTlz49
yXcgjc9Mt6jA0V29zmJa8uh10Ac9045NZmWA6GQEnw3BTFhulj6gxPeyuy795JLC9+0nXfWnl0my
yhDZQgKILils4VUy289LJu2iIyGQC8qokCFiP5tJz/8Z0P6yX/RO6Pb+0JLvUXtFlps/FBOj/Vyn
EQ3tWJ2zGwKOjcJ8+crtL3vd4WCcBrRH+lMqnTwRrZYfA3GvekO9fUZbO0DFh0a2kVuXjTSooZnM
ISKV6NDpYY/05jrsuvefjFtlnGI/D5DDOz0jaDhRMpM6ZB4NGAbehklEGINZuCpDOU5yrK4RRdEN
OImgG8XM+qAvDZqXdnP2LcvZoaVcRagwMGEczQuRpcMkZlbtQ/KHsUoEh6kieU8DnfPYQ+HKbRG0
U0NlmQYPQGhcPpI2AcPXxyByvX3qi3BeyoPdJY2T+CQhYRqhFaV6/SXSjvJs1kcU7NCKkqH28nT5
os3Idm/Y6OaSH4BO9t5yPpij3nr6jrwhiXpLJHIifddfosgXdKfNR3Zpy1P+vSmyQFwE6C8eiSeM
WAdJkGKFzpMcmT9ThsN7Cn9TU5YzM/AG3LlOGMv0+HHNRIdxqlJNp/XoG/PeVEYj6PM27E+FEvkI
CwYZ85ucSErW0X6MmbpxDIF/iFGnS0kC7Brjq0TESUBM/F62Mjp8TBIQydDwjse/Q8DbAm6QIyjD
QwRQk5PVAuuJgWGAWAlvzuAjLYjaavuTflerK819YHPbM4dYdB8F3AK4KsgBDRor44hgn913Kk4W
6i9+SsRLV0RD/1BkIcFk0NLQUH37h1QS1IYAj4A4AGMThJMISXacUhA1YvKbUN+hGsi4iMIXg5d4
hKgKuoYD5zFSiNLYWx9D1vFEE/F2QiHR5eckPtT6MLRojKN0ihdtRjXBVD2qobYcmz4eqvDvAA3E
M3VxgujJBbKOFM/NKb4G/QsI0LgH8ZEilKfuJCaU8nMxwqIKUAEtrMzC9EOvYAI0TptucRekq0Qs
Et10iXo6oFxTB1VFYr/eDApUPMx/n78NdFX8GQfmGjXWjf0mt3g/NsJ2g9YtcupT9fQSQh1b40TS
Qf/ISY/CdHJuJCyb+gfIChgJnBbyN0jhiZfSVsrRJERAXtRm8DMahRIhXhePwKRK3EYSP+kuYw8M
QqMO9fDLtIKhdWF9ROXRkNhdwktPwh3V1j8hIOMHPUhgd5DJVDJeDtGRN9gS7AbmnJSLIegdF3T4
XN9eJ9kEGCsxm0FkIgGYxA3E0HgZ7l0kN0xEUORv2DU41X8/kbs7GHOspwKjySLRk2TXUnIdSyze
oqby7x7U4eWEI+JQD9Y4HSwBU0KYHJIE16jmxFZu9is+rA7FhRPbcHvFAnW4yfI66PkGOTWk/Vqk
A5lI+H0+UNPhRGhBjkqEwwISfih43XZRh3Kd7BL2iYQlEquIUiY+nGfwKJ9K/Kc4bHYSUYM85zGi
L3o+vJAWI1ge0TW1WVWaE8gNkNQTwMtkXeJg1pvM4qNcmjoEpo8plDbCYraO2wMucG2CUpQYlSna
AwGoq4lCfxO6sff26fvFi8tGn7NGCcWL/VoMN4aPWig7l4a59w/JhCkUA1Oju5FHlMFYXQwRj2Xs
nCSAE4RFlXXssE4Iec4xjOZvuYLaRmu7dB+kIBp3EJVQeCnK0IwMRwy60Up4MFhLQewBT4IV31Lk
dB8nBEkmcot0T8ZnfBwOJaHnLwTs8Nkl7FBGpXs5kWpd6QCdZP9KQNGG2PQUW5wElxN7hS2tckka
MtFiyORJDeNiBCskN/LyRTplTCRPSsmWEo8CEDg4uWSxgt3lNRKZSwmg0ijxUPcVbU05qpS7iLxn
Kr/u8JnMY4dPz+n7Uucd73yq3NsIl7ks3ZpQ8JGjGC7/7KHQiq4qULAWXJSoD4EddATC0LXPfkko
cPbRxGOEBqglxHLYbwoCnyhEtGw/2fcSZ+Vo2Hj4si67SR6h7k7VSDap7DACRedyEPNloosnMfq/
fZVEEouyG9ePULZ69zeenBcaXd74MRMeyhOwrijLdujAEROTF+gfG/4QLuzVFUymaOz2/HzZjTpO
p1+6mPMzYYpA8eTvYi7WGdQh9rcA9Es526n/gDEi6fvxAzv0a78EmCeQVKjnGo0jgfzx91yQwkxs
GuWuYCsFu9dzAcxd8GUnAc+ZyCzR7nwDRiJiKIPm56kTzzQ/kF8DMTuQ1Z7rJypPIhnJN3I4UgfY
CEak9Q1OhGp3nXJBZjfrWU9M6p3Mj0wLE/VyIEyJJcYvfIRUwWhIWvRc0P9gYFPmQH14rU3EwMnM
7qSi+hcJFHaQ1IlkRoRt7662NtzLt4bhU21J6erVI6iDfI7sMJtG9hdmW2yBJvO2iBrMAnXH4nTp
4h5y4gxjnojKOnXrx49A5JLvmDiwmgKPZolVpyFq4tTpHrJRv4MxKqtyNlSPHZsG6NUDicPxqCFN
TtlmgiLM2WpVkBP1SQScA5kVUB5qMCzveSJRhgRAaDAJUk5qnhmnviKj6ZxEqJUWs7h2Oeel2/A5
UKB1X2PRrBUuicTNKnUMUbHVWaXUkeS8PUgKn+xaHwWgCetOZi2OjFE6orssCbA8TeyWFCIMisI7
uVf1sj5ClRg/J48ACQ0oEfQa1WHHzhc6LyElE3yC+95cjvFx/9vzaJd1fkWRVyL4Pjq8sNxPEP5x
U5v9VkoPcnmg2YgmJJ1TuHDkCXjP85TbS2X9crzFlBFubrUWQWi5NLnA8k+Sc0x00D8CoeGYFyNU
sxMPFbl+IMeKewlZnZIY30n6KqlYASH49d2YtnYUvy4PK+4DCy/3HLTJKO2iqff6plx0PgCP4Dze
R/JiRACc2+e3+IL7qMdvYyFhX1FW6mPr0F+g/UcLE+0Tw+G3ZSuJJUIxSrJmebN5QY2pGNHOWAM7
wjLIBd1HN7m4Me/+pMyM3CepZ8UYOrpTJIr9SDvGX5+LO6OJQQkQaRd5i95K8kZ9H+1/RNqXGJF6
J2L+W0JgiXTElho7Y4cFZyIgG1D20JP9Z+wkshY/+YmJE7YXSAqyFIju5BZkcK4OMla8Rx49TiSE
AH7YqQ+Svk45fOCWB3PJFJAKDiSAxJwA1ZQMC1x+EJNnoRbxDRIzDsjdSasANUqseN8KzvrN8yto
9WbPV9d9F+4HSFisytsnL6MsJVUtyuif4g88RadY/iuE1UvZpA2vJcLRAgUVngPSLbwjLDcJRKH+
+sw5IhxF4YAyA0EmDZ4zGG+5QLCloJfbcTsR0GzFEcrwpGVENPZJyf6ZfSkTCMqbn1L4xmFIJCAB
iJxhu3DyrUQisp7ioGrMdOdTKPvUg+zK6lnZ5xxR5XJBVRIgySNXItTmkx2RVpAiq7gUJFgBv/eh
AEhsLMYUlA+bUdyF1Ec+pSLK/SLCLZtUNp7sA8O5HWQXE52ybYsRf3gMabRPlIvetMS6yqeyIYHR
YCduj2SA8EnSJZIdcZjEXWJWrtG/rwF+V1K3Dn+LZ8aTkUJJtEYxhFBb/DX+HntXYmo+iU94nhhk
wSU5seTFZSAJPqgZ3p2iBZePHgYrR5DyD1+doSWt0noDj+6nZBz/gPMILYE0ztlhksViJsnIJK5D
aYKaak2wmrO+UmpOdxk+ojOSCZf/DJOEWClVN/EOUFxl19xtsVuCWsFcUIGUMpfYMCqWh+xTgUN9
m4KOFGtlmSWSMxzyjPhLsgrVK7fMiyB3+pc5cfu3snSyWB1iTiJ4Fon4Q9avDcvtv+CeTQPuXkDW
hOzQMt5M1hNJeJggsF7iDxGl8DTiB2Qgyd3VEJs98PakY+oGNgMJMchGJl1QUCG+leWV8PjNQWT5
xNqXUtSSQycAf/EPmqv8otbNbk34QLn3Gg9Yh3oqVWsODXRA+Xo792PH1qlYC+sMD+rJY29+giXn
1hIz8V4G+w4IGatJKZNFwytCMhRSJDpmlJmlSiw00HsETCOA4YmzoPXPQe2dhM/Y9xoKLQLsB55F
sCC8AuDUmHV5nyv+nYloKHARIVMnpIIsRVH5Uih2S8FbSuC5d4carXCB4kW4cLEDECFFXzyFAvtE
Zh/h91D8xT9X9u+DqNx8CRKkzttMn4s79938e5LbSP35Gkr9uSLQ/hxIDmVlfSrQfEq2yM3WeLOu
Q+yAH/xXnYa1zjXLd3deOHNkXQe+XJb+eWOpQcu/TUjchnv125UkUEBIXCjqf7L6svHktSXikBVt
/evuA8T8OFQKu2P+/FH0DWge0bKkxJeO1S53ZD95jPozMlmni7oBIxIfI/l5Mr5QCCTn+DbB/nK0
qC/yrx4dg3ZEHZn1rak0X0UPgLwXL4NrREiNZtjl8K9leD8k42Rc+4OJSeJCpENJMh0jirx4kD8n
Y0qVPCqptxmhQsRz5PTJi8lRJvIe412/RYpd7M7n638bxHO5NHkcrydOVgyWGCbxkzxR/rDVFA4P
eZ/7gjkkgaYQU6S4JgSX/4g6r+VEmmaLPhEReHMLjXdCFumGkAXhPYKn/9eqmu+cIKTRYJru6qqs
zJ07d27ZayYjo0GCkhgSZtm4cJCJdzRnGC/MTw5egjHRH5jF6vvWnbStSMlQQGGdi3NP3G6nN8tX
WOAEcIF91cuNjSgWb74b3Yyhn3Hzii0qfJ81OsehmNtxmKYBJ6USPIqUwq1ahdZhZJnTpXmlcikP
mJV/9p3YMwIEa7N0/nzd99vzgfoa3leioMJijFIoyIDFQj0TWOJzrOTQXfQBIHNvHY9HKCEGyH7A
3hiOT9IEP5ttcnShRo+tgo4LofIlyT9nEms2rDQT9p5gTgANe6XxuedzxQ4oYdu/Y7+ICYgjbQwx
Ib+D2V2eog3EbNj6IF+BkAeEDQ9g2dMfMEwC/WU3OLLFGZ0dG+4LPPiNwcByzjDLGGSm3bXFGsP2
ou2Hww4qgJuZY0m5fFx3Yf2xnLK44BpwjLbPkVM587MGM2HB4Ni56PyUwbGLJ8/7bQwiUmGTkG1z
+21OZMVaJ4FEUshv3FGFXWkWrtWOJu78rheKTGYdO8O5kXiptGFhxWk8YS2ZNmd+spUK93vdxdGJ
CaYpLQ3B04hq/TvujucALugH+CPYIBqAH4hwG4fSgQyZP9LzcbVcWuT1WYj4Ym2xIsROw/7Tzb/o
PhuMnJ80NL8EIfOWnbyK+DtHwhFGiBFznMQQgskEy0JftI99YF0ZJ1Ie2jq2Vx3rVyha/Ih1aysK
P11RFpVZ3HNs0xrw1RmRg4GM+jHyjgQpacJYQ1rbdWReDjhdliIS0IVqIOvxBJ7OoJaEb4RzRdBL
diEgZvtGhADf8D3OBj3MI8mIiKJEdO2XdEm5rnFJ5Rh3OO74xUVOg1CUWEavZ1Zjif09ECexQCxj
pNqOmXz88qxRBsH3ZSpnwMShE2/bJ2IsNkouwOCVBfb096EBKOJOsoLD6h+dRqw31pwrdzOiaool
okuJ9IzlarHWkfpFeNos++7qzSOsaLn9y0+s+6NiNTiJFpUGPRx6jcLuTIqP0+buUsWbdBfHxcTB
XIVaQTxLPgr5+0iVonWIN8rktCqWtTm2jCwUTa6Pjr7Aonn+siyMiJktXF9JnwmiEtKuttrwJ985
EdFdad1i7iXb/H0OWEqjCDLqqjRFosGwXDb63JasegUWsJLvpWk1IZQNNTIdar75KTUPveV7mqWx
fTcSXCEhoLCD//qO9bu5bdIoZFqodKKlRGK7lQspb3827UNvh/OQblzR4f/JSf66cAC/wN9lytPX
1b/apZF6IzND9tkmK4teOBDiFMfOpLVLVGdIhXSOZVDKPFgkVaBvSD5BmIEMtaW8iyYee5cZTdGr
APGqiTKoRXFkrkncoN2AJ0+BMZdM3a7VXMYc6dcilVwIZJDtnvI9NoQxBrGpy6RloxeVHvzeXzwJ
xCiaxSECVpxBpZ/qL9q3TnHoeWe4XsqphqjOrHrTNio7jRPatPVjh+Riz3jDOmJnjuAJdHIKALjJ
dDsSKHErsEgvT30p9XMwnbWv2/bvgPQKPrYBwwxcq9wvDFP46BUCNd1cXU6cTKrjUoQHxwaYg7df
DNTQ4z8vlJTAW/FpPyY8fdOImCzHTIKWoARPqEwmloWYxoAXO5dQBOnKvqJyHbYFDhwXaIr1iOqv
W6pBY0Q03bz9ud5jXYI/LNguZH3pmPHbj7X8zkitJPbxfd6+fcYMYPBLy8jD+aJTFv6RQHdheGbG
CnPj0j/rzuZDehFakQeiDoIDLdnwzUJ6eCNMwC5lp29EEc72yv/B/X4XeSlKcLf8dfkx7jCtIuRB
fPvGOHb8VIxa/Y1LS/R6+cmwxnI4ANw1VozkB3IXRIxWdxe4t9lH5ghyKs4H6vU6W1Y4Ak1qCYwA
3IiG/R5BGeNjw+YYSrM7MEJd6ENcpBmkY+Pv80oFqfWhIb7Gfxe9JsrmUgRPlwApBiXb5vHp6pbG
NkeTRPYQHCVuhZuqw+/NMPbRI5P2xf97+Gfhr8KjbXDs8uToCZOKdB/51OLFLRkKC9BAjmS7IOOu
BSgCAvFyAN8+sHMj/QAATtjvuPsp5IT6UlIi2WCmwtO1RdOxNGwGSR5u12y74SHyIvYy74iqbUdu
2Wxm3/i3gN0IfKBSxQfct6C3fC+hP6w9eHcyEP4A5Xic0FAojf2ya1hAFPtGRTpe9g7LsklsBqnP
IyUzWsjJD7aO+js8o1j1q1U3vNJpPDStjqUq+N+H3cOsPYZaXzfO1xKzTDHVi36RrTLPj4oAvxgZ
Tcz5A31h3uABQgDO9kG61rnjLiuCQuIMT6EAZ0ePtvAI+RKH2+hFdPmE4y0XwI3/wC5NauhLpxla
RAkf/fZKEoGmAyFs12UXgnKoo0ezYqc3bC2839j1bTF1q+fwYAyZ/t4n5FyW9Vtfv4hQgpg2G3p1
zQmn9pxBBMG8GaBk+EeQD4lvt9+2oOKWEVkBqQJ+Hp/SrRkRkD4UupTAnxoPaTKH4bF5eNCQ6IsZ
7AiipkM4pBcSgdjoy3lO5LZo3S77xZ8bQZPvyvfmLcKd2nF0GJoDs1P9jN49Wcg0FOTcQ5b7Otzh
4wVvUFyQvj7o1Rzat3qpAyHHI+DvHJ8Egfegjcy9K6ikM80TLXxnW4RyoLPWfIj2etFZLnPekaxS
wizk8KrPX5f7Ral2GNH0gHlE4Th3VRfcnyONkWkSCvO8fn5wugUPOyl/6+GLsbo1m+F3s/Z/p3uf
KX9bOb4KyLnbt6/jw1BtZxivmECOvxD3aNMSIhGtDVXfd/rxq7p15yK6tnfTM9H7gdt273s8STYK
Ng+x+NKLfxkO+T/n826UYlPRNSpxbcb6VFljfoj+MUV+v7kAvRzPU9aLwItuWZZ2X8U3oXiwZeIl
6uhYcEAzVqUd3rWY2u/pDv3NfNMeRFoChEa1QB03LNJBWCIocIlBdoFw24AbHUAmp8JQ10T2m/sO
/KsHp7DTCQwGy+ZNNIbUBnkumn0xbrFDraKbCekPquqeMHmYPR97jF2uXYEro8H6B36xnjROmkTX
DJEB+zQOyqe+iWXSJ/bqNGCErky6obiS2kir9myg15KBsid4oYPj78lnhVnrnAWcC2th38x/iHOT
oesenXmsrHy5ehlKGRPKlt2F5g+L3ZChQNG6VnopOsROe8PxLT7Fi4iWV1Ohja58HUw+v2AmiPAj
9LQn/4C1rx2ANAhVcHv+cCq2OCyZ5pba8AJS+FU9zXySDb6MV6i3cqAsPNPcJQpC5XDl0o0dh8hy
W/yNSNGhvb4Xjdiw3DaNW98FtUoEPzasF02Hd8XAwyDKH00G4Rqg6uFBY+Ld2zfhsHsr9fS8xdIB
vf3Cl7e6AA+o7CfdXAP0AVXwnf4RPbYCDmtaB3COgwh1CMztKWzYj461B/0Tcw7Q+35Ek/w5tDU2
+YY3jFJ12vH1rkysbOOIJZSKqCyWH8vUU518QIK9ayf6OBhLavlmnTS2zdSFNMpfStK6EitDnBfR
JAhrvOLvEwgw1BKxjRSQvdMLNhd3kvkJ2yH9rAtO/1p5EXri7vRHWmsTjof4OSw9TIxLTKmD//46
vJ/B/IytBe+Ejtews4DqyM7cyNptRM1dsXuDGnYrkOdnYcIyiRtXseizuLM995Yk+maPOP5UwkLK
4RX5ItHFsTpwVbd2K7jHuMk6xzj/XdFu5Gnwjd3TVK7xkU/kdppMASh/gkd1Lwyu21qgG4H74ur7
t4Mry6eUP9AR0kl2HmYf5NVNae83bU9wrc9gJdgqRmpLN0DdK4pJ+LuIs6UL5jadJoDB1cUHwq8D
4HHN460CWKaGqeHv4F8fQa7ZdDGSnGyrWinzD8BBoR3mFqAiA4hMuxeuPg4m4DKfkOLkaJkXNypU
t8I9f04Gcx52fi24W7caLbpqel2S/TRzZ2kdPkF/Bl1K8X7ZThyRp7nZIYlh7ky7JznGkEwpDJB4
rkJHwPN01qTfdAjSTX1zPd0815juHH70w/QBd/X9mFf4e42NcPeXpyc64AP0TWeCT8HxCOit2JKt
U5X+OH4cAYknjV1yRbubVa+Ng+5Y10c9AK1OmyiS0jfno/ioF4MuRnuFf4OH87JrZuDRZAOPxpBj
TcgheEG68UxUYRihIfaEoTfp9WmbhfmjK4vf3VbNqcQXxY6YWia/Gi2Mw79Wm+RzGmhiMLNeTeYg
m6jpIl/XUnVj2t7TDrl2I4WHYF7v2FGMw5eZVa01V2Z1gIcyNvU1D+fcU5nw1rx8pgF2jewMZGO4
Lka3a/4SqMPCe9JBc68LeyMrSQmr6C56pyYotriGTHXoh7OlYE3roJ8pLh4eyYDwm31UZhKZc2pg
noT9MiS+6VJVR+qSW4FqDJu0G7UPGnaEOFtBpF9y/jHDYW5MZM3/FWmcEzG3I7HenszIue3tXAWM
wEymAHgBY29jEwNy1C7Zu4w0/DfEo0ECZFsvvPm86iWBsc3CtKms0xvyL36MsKFTG0vDvTT3532N
bFbIaN7icoXnKmQzzEgEtGb1k2pd2NsN9I6v67EbLWWwOP2EgCShQBTcypzc2TeJEJpE6TKVlihX
ipAlYDv1zJe+sAPrYhAHzAxNzxB3EaTQPIl92yDFY8liILcUZp2xpKCwG6NhTcowp7sdF59MmZWh
pImwRazN6BAOAYvXtIdZdilYEWU0+VWA5FV45IwJkHyevCuZ0fZxngg+mw6LxTDFA6wQ16kXZ5LL
0y2+AZkxRtob26F62RJ+DIC7ZeixXgbZNFOyIuk62Sg0AgeY87DRqfCBO/atieBGX9WXNBRTdVpO
WEus5qegg/MZEcokHbbwCEWY/HQxxxXlcj6Hmy++4E0voffoaxRNssE7WeImP2sda9DicbHPYYeW
SATGTwFBBDLF5KHFCD3m2uSX9bkCB9uc865r8OdFeU8c++nL78emDicHPIFxmDy59v0xAvdfGZCJ
2UBTm95bh1B8ghn35m97yBpn+xoRvVwGw3t/3z5RracTH9C9hzHPaPQOs1FLCXOyKedBsrABtDuF
d0U+HG+iwLiRgWB5xqFynkjS8h67Rf+7kbhfCD/ipKah++xZbUKYl4FKTzrJxm8XoczvgM1gHskM
j07cCDc1redKzTeV1MTo9LHZAwOEN3/ZkrYGZHKDPBBa/osFGxA3uQYTf16k899su61eXIHpUQQs
dj+OkXCGozJra2/dNCZP/Ib4F3o1+lY6NnLNhJOMuwCyM5HLYUdxQE3Q+nE/6opNN28nRgVEiGov
x6TCelmPxWMCGsOHw3QeO63jVDZedf0DETXy3CUPCA8LKp2Hdb1RM5p50Bp4a+M9dwF6Y6eIFZPt
zXM6rNxPb5lXFawILLuwu8HCC7w8Zwp1Zc4ILYnHFhHm5TeYs552ttndJl5gvGSNEEcKjoGUzS2b
pBcaZhafds552UBbz+AS5tenP+W3a+ePE4kzDBBpGxg04k4+jgloLOpdgUPsXqfRiKbDGekN8UsF
8cVmvGJP1FN1fCv85W30RJzmYmv8j+Aj5tldIetxxG3Ed7QawbQB/Hth3kkHHJYHN8dXJLDtP30n
1GtvaPwiv8CvwUGQfHz+ZIXwcWiL16Zj4eU5vC4KoCIuQheFLkHk6YM71caLlN5XbFqnG32OOARw
m038eoTbpy6jm9yeUM+Q1MB0207/oJ/aqdA6zKHxPbKPI+uyiOtD3Tl5aHzY0OwZRxW3DsbWM4wm
eL8ZUs8+PCsdvzRZIujSw3+MgXAfPC51AgM4X/hqdpA2SVCgnNLz8vrSnclbXPTeIPXA/F+OW5sB
SfTmOBmdI5whtwIqtfcD3w3NPb2yiSWAqFLm61cWPCx4tlpkLibNxf3yLhPcNMLWnyP7LyGuG6UP
B8AsRkx3mQRbDCbNFQC73kIE9Pa4+erDTfTQGTSPvOdS8Z6YPzFqzTG0+uievH6v3pU0B2N3cnRd
/JAnf2Lcjq/cpaaQ0D8kUrRSv61pF1p/4wKgIEAVdvMX3xhTklqckKJkn0fZD5Y1vkhIUJ4BvIvU
MpwIlHYg8MZgPohmR7P3E8i2W072DlFKHH9EL5F2CJyYaTWLYtoSy1YY5NmJlh/pL7U5y9ARyuZL
EZibwr347SDsQipF3AFXgw4g1EQ2N+r9eTn4RuFfvKSOfy24ZC9aR0y6yhpQDjf8M2iHkhrlzHkm
DAuvhytFNBeHSjG5y2DXCb4MpRRhbP75WI+VsbfYkMjchwEF7nHAdo23fCZMAkTZuMG7e48XXbSY
+rwM6K24oLo/96mAnCp8At6EF60tFWgiY2yba7SWJBtcKZayqo6I/gPojlJctlRfWjf39ERtLOGX
mJy8dglru0bKASoQLgiBrcEtkTS4qLsxCT6QthfezncZWIt9zr9jEaC8Eh4AwtJF/rMDmx/DA/bF
IvR+l6S2yZ9olU1Jkkknjt10J3WZA3AmABlluUUY0iSgW6EtDOd4KuHk+8Cs/B0vhmp16BWeTqod
sYd102Jw85H6Dn7GOjXCaJr/vAhLzOqQJPR5CK8J3f++94wCAT3iKh4FVFf8VgTXAiNTnnjW8gIY
UYbOKjcHga44jKqQ6LwPDMlZ5T8EBigqvWBY9c/ICvL1DN/QKJ7hBWemlMr3Wvfo8TyOhB0H9Tdh
o+nMSPz6PT63f/KGCtlEFEP4Zj2aj372nIIEiz3Iw79LqdO/0Lt6bNKZfDcUnvJ0vHQu0FtKap07
vR/luzuAjjJQw/Z+B+uURHbLBDQnGEpcPasU7FXPCWySMRLsMDUd2aUe1LPyHiAgAjQhpnID0vRL
5YXICCPlCyozr//1GWnT3IAnf7xquhsa/kg2uP//G6zr10dK8gFSZ/dX4Fa5ONnG8n76pUC5uuEy
cir9LHrswkR/HUEwaJYp1KG39TQy5xPCLuKKEGgdGujUl2oCZqWmgG46KXS2g+ldDEtQO6Gm+9DO
87yvndqmo/l5XAPyelYbwFyT7dngj2aAeM+jMtfk+yN9c8d5wdTlqgWRRHxSZB3TmKpU0DPPoVqY
w3QtSA6eGvsf840FUnHAc800jTd4cltfYe1yhJA5HO9t/W+0GRMc3oOJkZmF3NcVwDdohN6HS63z
rWw6Wbw3AsqWTS6UeffHVzyS7zJGNX7+xQROic0CcNKafJk9xcISdubJBmUomTDz7mQ2XC8DEvmv
v1l0Abmn6r5GCMw81qt2D9eLKeCn4x2MyrVjQ+qaa133Yg4x3aSPRJpJrQse8KiffaiXgucMu+1J
J8vtOKBAYAnzdmkYC5kMh/RZtA46WUYqZniu95S6E57xv2hgcJX3Dcv/dTP0TEggPvu3Lil0TlHf
EskS9XkRiQtER50+2Hz9BeGxPDiSTncSnrajtRWceJBpvvAPAIPkPSt3+uL17lrbxAwHMBp1Abp5
mYf4tSWiwUlfMxZiO95JTEIBMRBuZOyLCEcOkoekvIAhxDlE8SsYPlxhYgf+1GQ6rDoCBKOfm/pf
8KmoBLWmimFFE0cX04hGb1y/1rO9dnZQU2VylIZlzsRY1ueJLODY0gfk3lj29krROyVCpNSgMnl3
qQp42I6vVJ8aqVpAFDFoyby6fAIlRrQp4HEt2IyC/vKAYjX5vPO+eG8a9i9F/fwE55FL5ciOqQk4
OVCnKjsqttPjQ48ymUQ9p8VJ2PbDx7KPzeyiXo/CJsOlYdfA+zi0jnJMPDCe5pSP0lI40D+xvyEo
5rBUhVLomYxQChEAnXOGVD8x9NZAxe3DjWHWSd1hZr+X31DRwEWphuBS+7SyJLcIlRn2V6REGgOv
jtWNeSyuKdPOPOgyE2fg4BmZC84Bm/6gaKa7yjzVpw3VGN6QeEsC1sWRrNcI18nJSITmZrB4HFrB
f2cDszx4WMxUeEnAktMOYt8yu8CFiI/FOCVS/iEMPoE9iNw2zA3y8MJmyoQvWOdI7RPpmeJbfyAf
6ttbN6oWbt3paNNfAST9oZwkWaTQNStUoLATseSmytikg+5+WywOcy1kZvhZ3kUfUW8vXLZerQ8L
+oqU8pWbO2oY/8N/oo+ir+0aoBZmiOiZK5fwD285erTUxRhqx9jKoiVXlrPOKW+YQhTQQWq3g0pa
glcewhiYSSQy9al0gXVRp63FveyRRQtnmFUd3FcCgwiZ6tHjs++r/VN9MfA8123igjG1Ag6v2Gp0
6E2io4/D2JfJ3HsH9HAj8AJbpy8lzP+dfmiASz0HwJM9gg3cqdALhMAdkZuLUtKu9oRV2aLQJxbz
iO4aJbmiUwFOEgYq03z1xXVA5pQJEX+bLb52sx9g+kgcsbsey/Ww0eL4XFuVV9B9/0s28I0EAw4D
nyvSWg0zQFnzKyjPiK/nFAyoDCmk0ehuq2OPJjT1O13FuPfAG0vihl98bBq21SfP6XeZOBsCAx6d
aRdWUjv7jmSYmTrEauHsRf/VHJzfIGbKhY4LwxxltlprwiJiZ4aKe3+l2NawDTueJRya9KWVmxUo
NytktPc97gGkX37fgBeo+4B2VqEU/UygfMXR3YHql4OHLnl405cfDb+xL2ZPiIBTbdVk5iNgn5h0
wwXTnaKaq47uN5L9TG6z44Yavx0KhCQ7eoCAdYJ3rrmUwxPznyIgUwGFj/2DiueuiXVjPzQTL1ui
oOx2X5DVzxIqyHqpR6ok5O3kcYlWMwr9MJ8kSyi/T3rCNSkhS2ZMDlX4GC8Y2dDZFYTVRWbIJRjr
LBZuJ33QMa1KorRxfTdWUr/6l+/PwbFZ1IVsPO4MBodHP3f18n0HzTA7jzTX4CSDGDUfM7fq5Xr3
/RqY9g0GvGBqAZTXuMQBkwwnfuuUNylJLds/85fq/b3GSRs3X5AJXE85idNXk55BJgELWgCNchtG
OwBQhXqIsNIkuilxbwbpSnWcuVaPY92xa4fyH05uw3ibNEG8hap7ygg1/NAH2BX0ny1dxaS3MfIk
FqHvpt/Y/nWrVZQwnS+tQs4vcQIgme4IK23s6WhMAGGQ7gO2gLHHLssKCeBrYwui4XuRMqL1cOX5
Rsq0AiesOM43Yt3V7m7ezdSp35FFf7rL/mMmRtdw1jpM6O1k+lFvNP7IETc/vGlfkMqpSzJTHIW/
kjwU8gL0syypY3U+UghlnZsh38pFpr4yYFQiH4ba7Ceds4CGRjaAIAGAWkJVgZX+kvuiuDzu2IFr
wRA5SPBKaCLBKGhKYLGkqoZB2hPDInmpxB2decdB09/fEiPoms/qkUwgzSDwVPrIRnJORgcqO8Cd
YJ80FLS0AFYqapkGY4ZEBDrVNaog3jCZIBe0OypteBbN7Yh3JdB7nkypEhwEOrahm66PNpPS5Erb
09rycXQqPW8uA3dBTwJXIeyV3Nf1N5Our2cAo1up0WW/0kaS+PAx51mv9WuamNn8z1s4dVWloNQR
hyCivvofou0i8367nku02/gVeAf6OvPmZECo1iohY8XM03XwBX9wD+SPS/r2qPoiAs56wh6HR1ei
kci7XoLeggwXwlT4Pn6DTBf/NSHuJ8Mn+BRyIcTdMmd8t76kRwl+djhGcYA78hjOHY5c+SnVddUI
wkyxCKFpA3bGROh/D4GNI+6CvsDkbtOvUPDVmr7RYJ5cEr1rWn+yxPt0l/bpM/+RUKhTgVWBDZqj
L6mWyGnHSh07KyOmFrlAcWsUPcNVt+Q+gpc6mxFpNAsYH6YwYo5RLIxNgT3QNLTx4rJe+ZbwQ4cd
6PCOtJPSILjC9NDbBbxlpToczotI+HXFii7qNeocxtmOxlMgNGMrgpvmnoukAE4nOyAeC7RRWhEs
v2DLf5mwxuRhVCGO8oqIZY6/jDOE4iwd9tL2Y8neOs6mAFTniOYZUya0RpEnOVpAmkjMUoJCIwr7
pZ0P+82FPLHE9BKuFdqBmFlNve/RyOu6CM3Ihlm4AfPIJDYs8Bnfw9l1nNDE+4yahWh+NmtrCD9m
7W38kLsIyd67E0behKCNLNYwfGiSwFfs4R0alYi7CCOe2WrZbnFlTLua5NW1i3m71NgTTI0dHN0+
Nw+KrwEEzfP5bn5sAcGpGZw5ZCjp4A3rDJizYK6wvlwBRkr6fk4GBCWQMnHWAkMD21JOxnYfPchI
7GS/eCOoYwqZJjexTu23uW5gV3SVGQDXj6moLdNBMyB8YHWT4kkzyDnGKcdPzT3v5Wy8YlrQpyi1
N0TQeTei8hSDt82/Js8sGCSSiIVVojmuW9JIzi+X64nEUVjaLHsNgAt/Tc2IyzimlNKUOnZzr8H+
Mh21QMBp3WUfs/EiB863apucmloZyzOlxBA1USavZXAKMtW7aHPgNRpJeq/cH73qTX2aDkXTzv08
ajquiwwz3EBOj5JZ2pj1uA6uSIKe6SM+yhbr/4kScUZB+uFGYjoC9ObhAeBJvZPTMUOlTcF5I9CU
/OT4pVqgdPQVRx0CXpJZxgoKBtAvWYpej3eBjeYjT/TOOejTWgtmQd2xTQF/d99dB4byFjJzHlEM
+MlgFi3TS3KUSyjP0BUBrCEP4rBvZUkh8hy4xJbfYhTSNXL99PAQ0AuT51TCPov/mjc2FDoB4Bwa
1yGN/1LVnMAI37PsKvSVbWdJHovzThr+RaftbLCQlbotk6SJ+KO8DeXA0KcX+H4SO1QhkY5gLEGH
n2RP6KMBcV45r02g6+dHGxynqOtC3ourRna+Xp2LXeBdssukmRrTiWW0hKSB71gPnaqIYyyJkQqz
oEhn1f9tVgZm6rx+HwtgLHjlABYhnONSk17MmPMaeXIzedIHZEJdxr9tAaVyO0MU54r1fPraMoOU
GMuIquD7pdCZiOdNnMYuYi7f97vC9QG1Bxd8NcOdEu+dk3ogryRt2UzlfnzFr8KrZ/KEUI6JZBTg
JhFdRL+zMAzpQrYpTQXBWDAVAr/mnDYBpliSvIsxhMOLdCuviNKc0V0KRgWSeERxnKTCDnkiQXJy
THAQFtf4pl62x1jfukwcvTsPOOnTlrWuNy8hIgQBvW1whGUqmNVJszHI/pRFNWsJb5pWhtwG9Ohm
b3bRtRdzjcIN2gUtA6ACtEsxW9yOsD2JiOjvwiTR1Gkc3UfUTTG9f8J6a3lM2HrAuLWnGiuSz5rI
CMp4SZcCMbVbqLNtz5aEf2TdCB6GH4rkZVeiAyFG49IOi5+4k7C1cyEVtGCzsWDKTMt2WCA0yiJh
g74Rd9x0DdU8ZGqvkKS5o0zhd2MlN4y/1r6bBSJ0eUUo0am0hZIMTEBWR/ecbBZgR3m0Na/lfniP
jDsbiAadm4B8khuMjG9FeRwF99OYajO6MzWW7uQ+S8Nf2sFzMNCDsHLYs9448JP7iiQkg830s+vP
3IpUMctjFckB6yTyQV2dVA3dnEhbW8PySxhoiChBJsZ2ZGuIlIzP1onpHHt1+dtXl/z2fXQFJKD8
o+8SXeXo+UVsSUAFLHIOtXS2u6KbAV+nvsSGshzSOwR/7u6BiYNckBV2mA14NBa6yjy9tT+cc27u
7sSeOYHhKJ6nxFrXmusPWS+Sbe7g5r3MhaFRwf8N3HRZ0MVCK8LUWrn518tCrnVdClnItCFt1yea
EeJzGaBx8r4heN+zY5onNJSCJTdFRp2cekynuu+ZodVWm10x4alF4N9A3/lTqUzOn47MsX1+hAJF
Wa3fWmwSlyFbC/oSpji0MO6KFlL8ZdoSRrH6Ados8KRmwgVs4K8lPA+Xr8xG7q0oDnSzJWcV880g
FHyUqYATosPh2126Vs16H3h0F6G6pQgkfYANpvHf9G7g+5KGFu05Rbe9IjqeAfU/sSnkAsx9+Dw1
aMlJxcsYLDxUvbBL0C6W+mPK4UOxjDJNhOhhOzjSNZctQbeZZ92EhMaVdlJ9jd7qbEY8yzZhyG01
5QrWoHwzz1IQ3U3tv5/ly6Q1C6U4ljrLTyzDThOe48qoiNoQFKeG7eF6uGnSxreLtmothz5dpVVK
ZqcEuY1SomNQroHsoIZ3hNRTfNrlGwvu4ojc/L7aLSkvl++khtybExo0eLHoLT8mX8tafjleLWpC
R6Jpm7o7t8bH6kTkTLfkbCI9dflGtSwPrS44ua68Jn7zozusLSo9uLS5n6xWF/Skf/4ME44lrh7M
X66GfvY+KVKp+vdZbHaL/dIuWY/7BbT3EHXMfpz7+Z7+WkReLc41R8i/pq5Mh31YXn0gtl6RUvxt
gHqRyjItFKm4JoUgXu84ax8XNF1CnSOiTkTSSnXaRNeCLRMpqts5Bdwy82PFhFTmJJTDqsdSEnQq
8CM5BxNdqBIZLMfcpCo0ejYGFVCJAII13dEjvIzwzJKukmOyA12oQkfzYAlEpGyMsGBL10IIGgnx
RLBoxb8xRWwKWOOjksz+YVXfjDKtPXoHGiqdj1ihcXzANMlkx/gZCWgy0iw2V8iRb/a7XaDGCEeU
A8nRgy8kuyqu+tvm/lofX97nd5POEthldZ9p9GkdhOT32y/iGRSNHGqPjV0ffS96HfxRi1mj88uh
Rsv2wX3h/vu7QgJ91aRtbam+eWNnvw0n32yq9Byozmvp++lwnYdbvK5V5s3bKzX7PRpVTEY3jsVD
1T8U/4qdEjLwqIwP1BxPLWuYjnRn8UzTmk/wvWWCAl0N9UTSI6B/y8YEeYPknCS2tUnXABPziMuM
abJQfqN9A5nEEZ5CerTJdHLVvJDjqU7fVPgYKhHtahkk1srPiLJdnjGOX+f2G+j1flLt5xct5Jrn
d+laP+TSR8grUtaa+54OUB58v9S3vfGtMRkRSg8oUAUVo3n0cDrAk03oJoJ9LVS7s96C9lLp+uma
PB9KD8t9cjqjxvxG57wdlpZGBagUoNP8x5O0HzI0Ozwjgz6iA3T/UjO13T+tmmh5p5uLxaEKGFWk
N3o7RVPVz/yogpuNnregJ/L9q1WTD9BCrJ7fkiEjt0ZbIJj+6HZnmH/Qyj5R8g5ks3J/XBmmax9p
MNozw0bW5dZGvfyKiCa0N5TQEDhTFSLdfUDBuEEDYCqSC+jbt/e36rV9ecxRxl+kUBGh1i7t6+s1
8J6/U/L7cPm4ILm++aCXwB0pruq+CBOKk5me3zOflaOK5IjLAFxceGy29dkbIBJmpVw/QTBo7fud
bKsG6lOs/UBAHzyg4dug09gLCaAqAliXThdCj1rfCeruF6SOi4MtPb3Sm5cd0V0xQZx/TS3fpZZC
9R7Bu0yj8joZkHUP4f2htqyNioM8lZn3CKfdTz8WzMxmvu9wotlCr4cqg1SqHnO10pAbg8c7Tte2
d5NdbeKG1EtVqVmnt26dys76qkUTB9qT5KmP2d8t7/rcw8Yf7dqTApb7zGTWP37jM/VSlkLcXXW4
f8zWK9Xh8TGTDHeDxhWNavgECXRkvJX9663dvjTBi2lchKoLFNgtjX1PTajmim1jCqbMdJIap9ri
h5ppgs2fw0uuit1GSixXrVEr1c2uWqVZdfycSTX6SWZ8eEZH8Z5+Nm9vqxamsHGrnjY1+ry/lP86
m9r9Kl/d5Ktzmn2M5g9gO7PG/GHy9Xm+Jte7Sm1aR1t89fRLo5XcC+L5ye+2NvyYJ+vhtEoLq35l
Wz+jD8QSGEqDQUyuCv71By1luGiVPuny83B5mRwGTKttUkiEa0jnlBqp3+QsLFbAL3ulB85PitLV
PFgWhX0cYF7rnl+7079hFpIIwk/JMUHyK5XuIWiufn2qRY+dYRmtVziqq+4xeb52Dtfqflrffz5X
0o1Z/1nReLrn1S60r3le1gDJKr0yeq/z3naMdH16sEVI7yVpzWsz7NWke8xVu4f1MyJjk1pCK7Ik
9ZhDdbCCOjaS+8dkm6RaXSbeqZWUBzQbyNw9Aw5cE4SraLC5v889XFkyCcJB6RH26a3Um58fyaxM
1kn3SIfx7DJVyy7rCvIaxlw7fYxaH1caNv1u3vr92dWfy8AS6C33aST5zbp4oK2zJVzzPyTve78p
xMAHPwyPrbtPrdG8uXphENN/9eQqY1QbWABAX/wse7v66ZIk2iZaHCUEGNR50mWhm6tO3ua9aSnZ
DOi0jFcliqOzLX5iZAr1/kfh2ul7DEn0N8XjaTdGICZqJ6CEvgR5GCMDo1cSYHd2YbKmVDwoh0El
adJhdf4c3mezBMB5QJKiiWqmWT39CpnG7pJZ7B30AHEqdELH02ep1OIO13tpytJYfWtQpSTNJa4S
WpfHvGyFD/6+IDbDkXyTZSkAX9UJ4h/EYuheXu/R2hvromRID4mVGBGJZO+bVhGBJ66S3+RB8FDM
el6fjrF4yGBfHqzhu0LlyNSnr1loGLt2/ZKUOvI0hODVfkk1c/yetRR8FL0v0Ft+SUeAUIGYgfIB
DQU5sEINQR10+3E5LKCiKIfAF0K0FI4p7qgEf5rFkXldteGP/LZ3PYWbFncW9cloQQgTMD0SfvZP
+Q/PW56MkhHA5g9CSAF3pmgxMmdCKhCzTMpvC93HB3wMyp3NGqRDCpkIkJhJt59gQAU+HXZpj9Fz
0F/Qr7a0FIJH9VyjmP2ehsxQ6i0wt3hfH3s29G8gCGklr9Dt72DGUYpq2HSgrjSN8qLxjXlSb4FA
V+nO22AtmBkVQ2+S3sYncteMXKxttXzEQpWYx1IB70gdgc9YwmJsocwjqN948SJyJlkryobrt4H5
SebCT5PeNOv8rsl9Uls7RJBbXRfjYyde4VH+gwAZSBXRu3CB82WCPOYF9oMTMw+A4Uk6d2U4OIvo
UnBfupNgJjpXgS1AmE7yoThwfnvECsEStXjgdQKAufY6RfSCz0xwI6GYZj8wOoM4krF49CDn/QPZ
BwcnP9h0IWiIt1m8HQ+px+2pRJas8IEoh6CS+IcxtLi5CsQu6X0gGBi+Sz419NuwDul6W7/0S/TB
lUBpIGxwq39JbhTflC2iTLtkHcsg6fJyfVIk0dtJGpQ36JyKFBy/shRh0uSmbNiolQghPfclQvja
CQuEtAhaCU/Ed/l8LO2mVeE/5AIPRwFer8PrFQEx0osljBLYsXRAIozLguIfwVjvmAztgLdwv+QH
CZTsuvn7/EBMB4Uxv0xImmbWS+4/Y0ctMR1GgBuFGxw86PaxAF+MQgjPkYv4gxWd8bmISEzeIocm
/3apPTvYQQg4KKSTs6YoUxt6A4LyyBG1NttiDGSplLbU9D+NN3UVf9CRFwER8zDXHWveNbNyJZC3
vtvhlSowo2Em4i4obhwK/D1VxzpNw1c85NMPgZwnje4xfrGlXlmKyuQvOPZidf9lidFQYAKYsT0S
wtOTBEazVFxTEWInYnqzV++ndeMqZXmvxNw9ShQzEe9jR9hX0UVN8XlPUjKw31aG0UFwKVXa83JI
/P0fZG/9gvMV/10dlMxD2HM4WomsvlcUM0ROA1eRKZ9QMCrDxuXpTY33Ir2pIwZjKlFmYBn1Kao7
BupdUgKOsbbK1sBuAZeHgFyGmxUMUzBj0d/YGtgmwZNWhK7UOkeUC9HztqqKkRtYacK7a+5k3zXN
0/I3Vn7HppBN+OEZeXjiBn74hggH2pD1EyqOprmPo2VLDp9iPp5Phtd9txQba4ArzXmxavXpH7lr
9hKTEil0xWhB0T6N7dIsrI2YBqkKQ1xUAvAPLCffIQmk2pZpZc8j7j/zwXIAC7Cz6xXCeV0a5aFV
MEpx8I1coCCwl2vNrHjdts7fPOtzv21JjtaUsRFta35EXZIbCh5wCwudfOM88GpkNWbZFD3xHWxK
xwglNP43vSs1p3f0tpoP8p8VmmOxj5VGv+2gLM8lceBFTxn6RW/RSz35DT4nCk27Ot6uPpkna5mQ
A2t0bvWxJM1Lo0jNrCIs7pKlZrlSzXClp2QNjBO2TRpstfOfvr5HpZVT3//Ea71QbzQFEp/yVago
An5Te9RZ0/8AOJw4BG6kiYbIhzy9ZttSvafN8tcJix1oUWVok9NOxdoWMqabGtLdSNu4E8Y79N8c
iPc2da39/RzI2HtjlC08DEWJdTfUIFA0VGwiEGOZwMenbMvt/Hypp/FtCY24Zana5FBD0zUNzr58
z1YJehrZSrueuzxlcqPldrCm0rlAk9IzzYU21QGqe6PzskPrT7pMjHanWjHTg8Vaqgxgvd7aBGdE
lX8Ntvn6hp5EX5VbVQ6oai+2BEfpBY6rQ+OQbesvf3RkC/fCSX3rHImMeFP2obyuTkmKHMBLrMvj
8ltmXyJ8JeglNf7YpZuqYkqLfpkvocOoAJcli64/siYsKSeOC8qKPtejy2fB4mIafeFejeI9V3LV
Ukhf3/TIabTP9RW16cwB/STnsCccp1K6UXUqclQmY+5HkdZKM/eTgqire/bHlNV18/guyPN7Nsn2
dhRWH5GZK/A/ng0/M5YtwrmE3NiSeJLBODDPwswPsH+Gg+vv/T0TDrLaXRveZg8WBSnsNWOyUUBK
QoMu5h7PDWWQIBKxCxxf+MqDcmPWunEUOuTUDRb4UrEpC+bOdTzCa1gOmdqrLuSmfaTfSomvdrRU
9gtrggzPihFyQBxJGpnzusZKP9QTy6FAzpJt61Se8XD//+Ro8UQ70IfzrVl4utARaNrtdMqz3rHs
YkfbYl6sjeiCUupNf86NI33Rj81pukUvWbXe2cZQVJ9Rb/m5eQbVux3qpJ9/cqXW9SdPGXStkPuh
wrm52n/uSDtdns77ZPe8235laAxVxHKOaZ0HmQu0Z79sECMUbneXUnI5vxcJyhaD86lJG1YauvzQ
F2NHb4TO2/NwWabnW46W0OMhLZ6f12RHd6MJ5czVzZqyxV66lLANZXK1I7HyVtCGmf2ZvQA0lQvV
6eQB72t6G27AJk6FxqFcK3zaVnYGXbAPqDTDOYUgOpxXmrNcj6bC12qKHurV47RZKLWg19DAmAaZ
580rWTFwq3WZ0VjmnhdFWqMSn7m59s/Jbfwxx2N5X6c6efLnCZe1SNURp0wNKW9HRDzdn8xq+VIy
7mZrq91zATSWzs2NE9s3ANqpyQ6bvjxN0+3MOHuU9JaiYidVP6ybv/cnWqMt04zIGj5G6ZOeXKn6
dd0sUr5yG4yg011qQxLMSFjSSONCErTTpysFXeTytX5/Tc9Thiu1Gw3f8jR8a9DyszTpc1a8ZZwb
F7Ovm0ODK5sX6pnxhUig0c80RsVSss71OOfD7rn0udkOVrda8QrAgJfD1rl+3O1oRfg7GSwL9edh
f/a4GlzKtQrtSA6tx+ttSBdBkvK7ZWdJxz8Rksloc6ulSJ00UnTYpUSAG6EIduVpd6s1RrfE8Z3B
dqRp1T5Xm67ytSvt6SfTPkPNQcZXmkGP+WC2OJ7R9XD5wExh7MZHwLeEdgDXUFHc+3qk91quBt55
qeOx0sYyW0qYdCtoSrfa5n8kndeS4koMhp/IVQ443Tow5AzDzI0LmMUJYxxwevrzNad2a3eG0O5W
S2pJLf0iAMk7mXc4Q0h6TBIjVO8lmw9pa9EM8XFgT+A/ZmsOK0PRfe1METztBm6Mwk6P2Sp67pbB
WtLQvV+sjl1Kap+o+PNrKY9Gog1yDA42Zk83D3cd11D0Z0V3swxV3VrJtAu/Wp/2Itp5m63e/jDO
gKV8qt5QYsjC0UFzAd463omN0hZ9eROk70TTR43LBpqvTAlTFid6gdP5LBDiwBPkO+TIHrMWoJ2I
qx5ERXl/NXjl3Z4nN/GOXmyPg11ifWWXxgMXansgnx38cSd39NsS3n8j2x38jj1qJkcjnaiWGw/+
kole2d/0sl5awwRF0HkYpNzxwI3Qt9RpUU4GB6miEYDKWHwYlZS1czgJ/cGiocdJdsPdMBZiq/MI
o94F6hbSrX/pGE1Pc5jB2xaOQYNM1EH/mGmg+6tO+EY3DG5C8J926I07dPtga/dj+orDpIp4hdPP
Ic5h0BWocutFHm6Z8DB+qF74WrFdrTEP6RCXh2wc8dr8gqJAa5nmRHSG9osTI+DBcFxnLm0wG4Lr
1WR4cMny2A81hhH8+ALt9KAnR/aDXW3oBskmVadGO7XppBcymAV7+w26OfysaSdgG5TOfWUwzl4v
tp22KE49yg5SvK9qvatH/5pgzWakF/OGgU4L6BJ1Fhk3S8wIqrXMnIV33R6buaHbo/WF7rVvCvdE
kg/mdBd5bxD6F8qZWDrkhidouwr7qgL3Mw72QtGW3FHKGwRZ516GfOZhgu4rKMabWcNao4m1aF+j
3wq18BEo1CDMK5GdrpylaKd135lJ+F9ZhnT8NvVb0BwfNu3AcPaH36Htxs/XTyh9y+7czNdtl/lJ
uY3jx0RjI/A12ng8UvtxUpJgRo/G6NLgnNPRmN7Au8S6SsGaRVsvrlbljTUsiVFQE4mbabnIE/Lw
BFMwgBly2p7h2SKH8ioNVkZZeqhbC04ZJnpNjK7lwofz/+EWuFJEx5/3hBrphKmaQ+pC1Mj+sl5/
tXZv0PIyhTJsYGU3M5OrhVaoa92c9nrlB8Ut6r8/Wd7hsuW8etfXd/VwUeUwpjmi1hb+lch8XkUg
4a8sfcwBQxIR120NEORbDVf6PNAsWIqbjU1jSPovdwmADsPKDC+FvByATlEPKoD/Sj/p5Nwr3wGF
qmpOhkGPGUpS8bk4tdbbt6i1KvWdpp5aVfaK0WsG0744wtCxEj1Qw/J2RrDFsQgDFyeF3JEDeivc
iT9V4cIuWYHa9qMDzWuTw4uNhnWiA0xOyJtP0N1xx4GQHJSztWUh0YGReEvN5+mOO5vzMKIxBkdr
fkoOGjFmNBTdpIn6axxjH4tg0/q0xixOwTZDIwzT55t76ejA2Y9sowHE98JdcYI7UfHwdH5JDmhZ
QpWH4vQ4cORAWQbdd+LDNA3gRbRWwrsVo9LqKfziifkJXf48hDuZTHPR+KWtxvI9vdh7M/RGW9zh
ijPUcjl2+EzrSTTJfp80EuvoIyyhxcMdZxjLZXV3GbsNBa+50IxXIx5rAi61fZZ0LdDO0chV7+LR
+Uk5F6LVLmNXNHXOT/lJdJ5iGtI63CUH/cyssmos2iXzoli5tIcywTaEftUJSeZTHJbhjhXznIiH
yWDn3ClSjg75ScxLunETJt3ePr2keBDqkH+ZNnRNDvGO800QEGOEegL6H7A4KBlBn3A3uqv8Ef8m
BzFda0ubI0yB/MRHWIPpqfd4h2KGgYsTE0N0eDJDiDWjFuCYU7SpXqtg+zhE0lJ7c1Jw8SCygJhf
4bJvidgtXn0c2H7mRfuOA4MQ08aIown0roWEf6P728dUKU6MDFjClvlaW+XMhDXBRIIwgjxQHOtM
UCV7rZIDwyWbxjNv9prDXSwhOvAVDrcD5kokngxVipO9ZiLhron8D+9AoOhgfPYj2H624cCpxAEo
yE6QRPCuWKG0FwQ9senQIOuITX5GoY9C6Bvig5A02NYe+xdseRY7FSM80SE5VB8+9IWIiNnAgqSk
YOgwORq7MLJYzahlbuzTm0/8P3noVkqi8mPQXDga3o4O8SCkJTnYa37iRVn5YnnAewrGF+eOWCbr
43fMQnaWBTw8peIgEBaHMEeQBOYmi1gSsi0EnhFheuX2EFfrgARu84u0xrZFdgT7HPiHjdIZg38Q
x+TA1Pg/2PZi0h9pZ/+YETsFW/BQO5ixr8ydn/8XKGYU7p6wIkQRDM4QQlUUJ/QUTMT3xZOZFJzW
Zx5ECrZsH3LEJ2FkviUkg+VVJ0WYTvCbOhPfYbkdwkdDOgh7QZleOeCuGEdRvOvqWSsv9ZHK6Fer
pbsh9l0/8krv2kedEyOP9U7sQnVVuJ4bAAwkuYx0Q3V75SBMnz5/MZhspzfmxjBVOWLS18YQza3F
3bwqkyLAE1/aIrImHOSPYcUzUwNbXROmBjaYRuvm9DunqJhLF03wMC9iEJTy5vFKvCFf2+aEOVyt
/hfhumL3V1jc2alSf3ADuLNmPayQnRKnGsu52bCkMKMyvXFSGliAtG5/YQUI68+wXlztemn+zxgm
V2KId3yEHIgfrEU8BXOC4uaBaZc5NJdGgvQS0+xiBf5IXjY5oFES9SSYf8IJ0v4BFwD7RReb3sD0
25iMvpAitpyRsYHe0mYYy489YiHTq/F27YoDEzLUA6+gIs/QMm+PL+p7Wy8pDxrK/MJ8CjC+zOub
Eplna9MFF79Z6WiObeP6uZZxjvnpCnNLbSSOAs5Ezgm7wsGetAgWajL84uBm1UPk6xb7slHDZeXD
a4k1xRFDkwbG/AEQrsyzU66NOPnhILMfryFkWnBr9/xXycsaQ0J+x25nY7S+/lRjLtwSW4vcdiBq
LmZlskc/mOkc4uycrB5Sddulv+sGyINs+EWNh9DdCpdWvdMYjmHwZ3DORqpwA7U3JhcNmD7OKX6e
YA7D3mcK7YHjXYyZ3/EUamXyH04WydfrGVYp+QRKt8fnjcjYx4TWRoaj1LMaVu7yNcZmEu8g0IBh
L81ieVpGlxKvB7PAmprW1zCWSPYUL/sqjI6V0Jsvt5CnOKOmleLJQXKsGpugR3J8YZvSCw+pyvVx
42G56dEOrfHg2bhssbJEPcXpBHWMsuHQN9eVtNHzH1XC3JqwKGFQjxCl9hgY5xCi4NkGKx6G8sIf
5qjNCZ3bX8LgkXz0mlTPGOdRbhGfZ7DGsrbyv5AZCP7laSXEVaz3l9Vxjd0eeSwSmL/+Em3xprQE
wLwXvs+wZkeU9NcGoOJeSN+v+tyz0eilF4xI78Xer7tvGFR97Ps7hihHA5II+2kEAwFHjlzSSWTq
+ShGzHyi4XwVqxeGzfCoSw/6pTQywo5kmpEfgpsJgwI23/ulNUUf8jpkZhE4v6gpqZwkkf/M1wrl
PThIkf8C2lCc1jAfrmNhODidMV4PfSuF9TXTKl/IL30rES5uWMi+BMFLF2ENLLTGe7Psi156CMaI
Silj3g0r2ZhjoGu4nHjHFjk5ZJELe7D2qH2sTjwKExyeC+Sl1I8tVI8x516VGiWSbVoPS1JhwNEf
j0chPGwwCvynvMlfG+IcSTfnJEFdKLTV5JrHmkL5mq8wki48bmL8hJTwfCpf0XeIh84NQOAQMMiJ
MGLPxSKG8iI3h2wtxFPYzO2LtAs8oy/TYRdginVF4F6awa1rgg+NvkvbI0TAVZXgAXQVveKdVtqo
6Qyt874jZcwBK7m2jwZ7REFn+IWNAWUJ1FxZQJ+vGns9SmfpYwbRJWuKi4Ve5WRgz1phbD5IHXqM
Obpw6PGuihM7LyIjT1JmsB6w+Fof5udqHP2OdMn2nvMgQ2AH4mnppCS+QhdQzMiRn9QzZJThnuEX
ZzR/i+WaCmOwjaE/HFw9ZrA9NucLz4iEv1C8/Sy3PGDNyZaBusB9cfoLvzA0xwIHCxMlSkH4AmMW
XiuIzyDpGUzqY2ayNl7hTCBsUKdIQOOww+8RTucdxsKRfuHSR55WLDV9F1ZObHnVSRtnznUMR7MB
4eBWz7vezs3Kj2hv0vsEUfA7YV5cAhEwioT040SzZ4wEo9Fd9n2HxUPtkA1r5ChRnQInV54GivDx
IGWe/0NU2BusZijj4T4K0faIaPAiwv4xbhF3PCROR8wx5Jxd/5wkp05IyoTgXdTve3WLYQaHQLkW
SMEFZ3xC8w9ulAkf8dXMxxxIoHG+RrmzKAgtE9qR/I47ZLAWKNp7fuGicuoS1+JnDou8Bonaes45
MYduXmE5NY48uMqAq++g+AKWhAzBA/Dhm7Or28eYlOw6u6OJ1jAGn2ADn/YRrTYQCYvbo/o6NRm2
h76zqedH69TVJFAPwxkJg2j46Jx5yPLTpp/9BHZjB1GgsrJ9Rl5a3oTZVRxQAuLMgMC46OWwSqv0
c/pE7CQd7y1XjYBfSX/lfIXCQY+zxfogcpl7F+87QFdBMLx/oRHTXwv252THzGFsAgB4ouxhGy5r
IjlMoKEwtjiV9QybAsbDxZXUBZEwpIATJL9g+EBUXmDRcT6HMdEI6akvx+IIa4+CnVAfbc19CbUS
2okoga79M7t9xzTQqWdNGmeEDsllLpYtPr9sr0qsimBm2Kswn7+F2SX52cUIfMS3v2s3KIXrmF2w
MwkGt3dOLvGytEdcMQ2Jr12gmIgVPyJf478UWFXscD5j8udxeOIZZgS6pP1wFheakUewBd+l5dC6
8Ent9v/Hz/gdZ3uvnP9/zJ7vtN5bOJTxxSNHjzCJ+DiHQnvHS9Fv2lk50wOwcNMTSUXn9JKdsot8
5zr2Budn4sOQ7C5mYfH7ia8TFL2RQXXJIKaYt5+dxFKUGy4wf/gGY5xwBT+TQrPfcKVPKMT2/v+7
vFKioPhNTL9wxWNzAkTiD0yki9ClGH44I3lM8cbpgd2t3VgzK1HOnEiv0uvAhLi39/gSc3h8kCgE
nYlZc6DxiPxENg/5T8OKifMB/QaloezJemF5Glvtpp/1c7KpTk/hQw/nXBiJwznkdgIVsWVUEqvY
GbF6MaB4s71r589qgmV8wXs9VcSS0GiXF7JOnDzlM+mFGZ/6e4YsCmqwA8PZoGLtDEWFxhEbLogn
/h1RNIhfHvIdsdfxZ9lM9c6h92EK1gop23t+Es/9+KocN0A3sDHQXdB0OGPjEl6EP/ILEom4pBCF
yVEKF3li07oza3q8vwiw3QjpErkUbMRrOZuuC8JqZ+wMsdzhDK1NqAhncS7xHP5CrFt/xyynOyU/
wsfitw974I5Au5PCyy3bkcETMauBTcQOK2cxEeX8uY7/8Dutm/lqyscEoSAOZkB/hyEy8S2umiGB
fhOHM9Tm7f7OUAMDdDxFULcnkoESYNYf6oq3YRCoChd99o5li2WIuTA5nvdx4sXkxJT5DQ7HWrxD
WlSqJmQGS+QkQsYMn53aO2YOk6swhlwmwmHM0ZH/Pz3sILPjJpA0Qk08H6oxIrwJvBybESwLEsku
rAkRlthX7HUs4VP3kQ0SVFE1tG38fFgjVo3tQKtrrlg+kTUsPPHkD6tmF7SEWAUsyf5hhPA04mVs
l4lPbd6IF8BCKAzxoiAK3/185LMtgi06MTISA22gieAxLmL2vJAyHz4q9klIPduEAPPzhfd4quAY
UjdwnHgJ20lsCOdPelKFYv9ItrHlAKwIEbr2Xl/be6aFx8V82jvMQTiJUPK9R3J4jKDpR+2kBDUd
JswnhDv+IcKHOQgm0LbpHPwaWygnJgU/CAFjDwW3ApMGW5eQhgmKjWd4Qrn8IMSdDyg3xZwIFmVP
4cwzT/hfFLF0GWE4ExfQboxN+PJDYjEj5oCIv+/2mnCkKyJWYtlcve1EPEPwp1g4e6TdOBBQYNrt
jbpB3ChUODND1ibmgK5CEmE1wdbsDlWe2J5QQgzIx9gE7CBeQ+BRPAgeHW9b4hesi8kQJuMOay/E
BrbCYuCTjMzUqjuTg7Sf4YbzRzw+9MRuTS+s+H/5fB7wGD9aVjxNtAfPMPrSSdCvLY7/vqPawpzE
EVAb4ragyAGBDl+bDn9rGP3VUeDGWeDUXGdrOIVg+O1amnHW3V6J6HSKf1pw8aVRAzsavHe9e6n3
KLEcdIaOzQe8AQdrPXtYj7FFAbk1lfa9LnMXwfmJD9qqB93oSLfcawNRUHH3wO6lXkK8OmcqUbBO
SdHtRpJLyDmyAmeUb15YyHqySEMuAosbz8A95Qa0xpDBJhgwJp73F3zIcjPiE511xCXXaUWBHaQ2
RwP/tuy+sQBx8t90bSCvSfnKMDjlZc6EBxfjk6jWs5vjcLy5+0fWreyO9URQPuh/OQ8VMs7oWzqs
3iCfY/Fz3Vhs69cBU8zIN0ZzNIEHEF6SE4Gli1FVxh4GL3oBawnIfZuoCSEZk4hNvYu0yHn0Y+bR
faLJeHTlRBjpCYnrP0qAsBATp0TXpBszkexgeUVSSA8VxstJhNIj7Y63OspXSAEUbI3PNR+82VFW
na9yoqIFLeYlAA5/XpglaEs8J7QKIR1x7cZJkP8UdGQPllU5RhfieDGs+gicPvjGz7KqHbJgr57d
XgTMMY55t3SueDA8IsUaaqyjIKHl0oUeN0m/JQQ1RGSJEurQSlz4HkNXfp2CkMUgB0TYbGF8lWBS
Pdd95Bo1UQgGO2G8UZxL2u6eKD+OKU4bN0mQFuT+UVk7CTYc7nuDN5tvEvY1rGrHpDzSMEg9x3Y9
MQG89RRvsi48ZhamE8ytKKnEJQJnvjRsjHSv5wc5mQTVgmo6fDPccgILr2BRK7VrFaWrxcfKXqVc
HuRPEorerj7aWZmoo7g+gjW/mwqodvUXG2fTyN2cRNyo5X/FY9/aK9QUYdS37WQ9uQMDIYhqFz4H
9wn5IZec7tPXCYCJclqwbqVfdZrhcJBg4avD0gJqRjeukP1NWL5qHTXwh3BEHMNt+pUFT/bP+Tv/
M4PZk2iGClvE6SyIp/AIpwxO00s9KWbvWKnt5s9/Ut4vBppavbZFtdDMwEmN+cDO9ynVF8nENo6B
6RIOK4Z1g+76sNYeTENSeUMfTwYL6QV3MyvVpICligkraF5nX+rXy1Gze9evGlqGmRdS7gxj/ubm
rdo9ucSrF2Qz58OSXcZwx8cmqh7367AiJ9/E0lcw/WpfmOsIgJ+/Tslol/drgr0PmnRl/2TRFGHU
ON0tG6ZDdIz6VR4uFXgLSz5PZ010rMupnP/11aJU/jH1OOycJwYYzIh7Gh8ZaimFAsuLzL0q9c03
56kCQIs9cosgdM1Kcd5kSGtBOEmkDueLQAV5HBVEfpES2690Y5IPkz7/e9LkFB54Wsd+WCbgIJTS
4Mb23qiolVF+njYhBiy4Kh7r+YtiG/D4STeIq2uAkfAa3RpquiFhqrxmVg+Q+XMth6RjIyGBcpBU
Mroo6yy4Rmm5EXilQObnLQCICX6R4So6peUj+RDRdXtEx3eNKjqaO6cSdyBa5nYWsFnKCARbM7Sc
Xn94g5Q5odY4Eb4o9F1ck+m1vRPR6LjtaN9OXqquZKB14++ONvT6nFMWx1HYIu90JhFwVh2UZOWL
LzJCSaSEv+66r+NxfApJv1bpuxEZjkrWrUL29/NHL3VH0ioneTTu20hcthIdQJiSmwCifu+jSu1k
cyRaMgo22NIdgpGo/xTJdoOuc7W3U5DNVcK46kh27N5wh6CdD28AfmXaPbBlUSSKd0LXLuxxD4wy
c82mo9p0Y2iWC+tiXVNw+GAXn0DKPdlg5pMyqvWKvZDwOS47pyu1VbsUxkJKpTCeqVvbHtxeJ881
UsdpRoZT62rJqn35nIrGb9uvk+SXwMiLqmpLJ0I016iXqE2QwqsHvu19YNIcPuAwaLBwmH1Rq/eM
317Wr1X7W9O401s2GVFC+/spSrmLJbcBZPX4XG0A6knzZdojoy8eWeKZ0lieobHNamZGRys/NRSV
xKcYOtuwXMgZ1w2bxBZKqO1+dcgXcvKw/baqOsH7qJTnx8jYVIi3lB8UuPENyw8Pt0Lw+icJH++n
L9XiGIL5HiQq0TDxhpAOKh3XU86amt51JBIiIAmzLTE3SugwGluUVXHLBJT33obOaLVa4foYrGp1
kSpbdHoFVePLi2Y3pM/5Klujr9/xyDUMeod2vw03zv6IKZLaZ4M2oVPegsVhrxRWJilO8yBnxdPW
FGo1Xm0eweRtuDi698mk8Th3pZhgw6a2l8gkpUcV0fGHZ5PX0QJa+r4Mt3K0a8rWQXfZxmS4if7p
NKBG2bCiSGXyUfsdcQ2gk380bJinYI7hxvOYhyhFA+rXGb3Azatmxehcjm5i/6w1A6nx1Ph9cLGR
/HIko3FLG/aJjrIduv37qCsLqCA2t5wYz5UMPgRwEZRCKjQo793gmbsxWoVqvKy8jl7u8FrmvZ/S
4S77l8PvZulH9OyMjhyJ+zDzo/I9YTU1GgpF1ry2qPpWWsTPv25dGCQGxNO+X7OrJmE3T35uHtJY
qQpHisGwC70u+5Gkrd6NORc6xmDTmvorIL5tbyTwQiNnsC722xnVl1Z891eLjhpfNd4DsXHUCff/
WL6FSZNx9JHmPjmBmuynao2p9AbTEYCv0NP7Dehy6EjmkSNY+yzY2B2XI3+qPCLN69IWNcMtE2Jc
+lzpN09zSm4StT9UG1qdD5W6SvdKgh7QixqtPoSF64yr8xuLGOhz2BehrzXfKdWdo7NVjBN2Gyox
3aB7kuBFJWFlO73a8D91AvbMMldJOy9Dj3o+HqF047c76pdyNretpdnMjX6a0MAo9FsKEeWk4h5H
J5B11e2ZKmOCL6UYV4fm4SW5gLXbKWCUTtOSyKfHVytrNeoBHaOQ6knGheLE8GP8+zIm2XOT8pJl
eAVlEfb3O9kn4Y6pcwIq2k6WD2pBQzHzMqJEs1sn0TGGz9SCi8zHP6oOoWiXrftkpoOL0vlmvjWQ
NT5OW8po8Y6nZrzIezdVJ5Y8k/Jl88LSKgsuW8kFURZqlpDsNzb6ZdjLXtPMJWv5avZng1UO2fpd
XM2K9u9MPGm+AzN0O5ZoRwCePH7i/Fbl3yXb028qPm9Ul3lobCnV4swRT1ZvqfljR7+GkFEgKOGO
RFKmibVu+2nIBOX03hdXfjH1xoPO8kpVp3ENrHM2l8vdoGKn1qi4Sfj6jt/EsWcRmAnWOqWqJ/uK
JMdQpzIouubXu/19P/4pyl89ChyLKuQmuOX9pCmm0lzLiInKTvSIxna3aaBNuaujo6n8WZw04QMl
3LydKEow366S5PWUg5XNtwFDFUTvZ02zV3UZNfavtA034Ds5OBNK6Zcm7ambkiuT2ilZHwTp5H+G
8RPVbHrtGNpvEY3DaFwks9HzFA5YWcsg3hbSuWm/eAQ0NYg42uFJoupNi1aNNBpLdJymEO+tkNkR
A931GpFtorqmTJFaQrTq7UgL5S/DXg1E8an19GBMGiUEnUOlJYiGHUk7phOFfs5norFGa1nqd+H4
2uXI0DmnCq+gju5BDacj7BPSUsnMKh0APlCv2QpZU/ZA8S+ql2tPbFq9ht7z6fKJ+qaseVEKpg/K
2AenIXXuph94zrglo0ZxUlLCURs4VCQXYWHezb285RkdWLQYWSTVPzzWHn/TH5S+028fyjPNR+tU
oMddGZuOHyMYfKf8ZDZBTh/y8ZThr/l5hR7zpy0AxwqLotq5h1Gc+CosQ9AiSocXeG4B8JjpUKUq
ilA4KgYqeaV50zI+0iK4ZnC8jpkHE7l0ebRROTaFqBvmxmV1DhH1WXzlEKeSNgwElRqNG7VF/RNe
M7BZRb2EvVBXDXXWwIEVwPWRJeCjtT3JC6/ttrzZgIKJ5Cj4hL9T+bfbQLHg3+iXutHmTIVf6OuU
dWg3slEg1TIhoUEkTWjcJoeTWKXUcENa1zzahuvkCOiAtaIMvsVYo1wP8FNlD8HMxWjZb+WdsgGd
lLRGSfa6jTQHxpPmFCkRBj+8jwyP8yS+swoerR1E0Q43oFS7ND+jJaK/Hdbt7FTNwqu6TGynWYQn
NrLfVTOqqagVeU1HS6jA1kC6kNIFmII6UfwY8slIVL8THihhA6gtNhN3A5NMF+++Tbfnb+ONwB/M
lz3Etp1XN6aMWI2+0bXG07PNtVb6ycOVTWzYE5zWd3TBHatgYIAglZOt7z1Cvyk8RfNQpnyYI4OC
z3b7FvNITxh3s4Sg2NOhLtRU3bZ0rSNYSjdlQ9WbLlbd/Kg7Y6dRM0upKTGAjrzPvbJJv9Pv8Js1
w1kcYilXmdv4BEuhibcwCQwCFeE2aCf/ZqYQMVZsxh4cKr7AgQ6MxRn+hvmYEwsOcy+4sE/6od/V
P93GXKi/wx8sqf6Gd7iL7w9/1pHRQZEwjiR8P0wfwia6C2Yg7CrJY3YWEX2BY5244VXI2Hn+vLEu
HgHyL2WfQpE6yF95e54ZohTgXke1dKmstei3PX3bXJfMXze7/Qr+yb/Nj/anHZofufekOQkUSeLJ
v9oBRGVR3Ar7D/t+R0eaP/uPWSEpXe3VtHqnLuba4O7tsI+eC4mqT9MZfkbInOxQX26wQnMRNQJ2
R9+kspOi895jyk0VhGql/40o3tM1J+Y0/ykTX/lJWsRW+QEpssVoAOiC2z9qh/7yb4U64OgoQTXd
oxB9Q0rgvMeApQ5NVP6BWqhNszkwf9m3vgl2w0bb0Lh5B3rYAohkdlcgDYoCdCCI1WW/a8FTG84B
JpwvWkjoe4EfQFwR4707E0nvzuBILfFJOFWc0nawMHkr+NX3o9+YSmdrOfxg+nfn5sYFcfArb42t
vIqmBI0naOHglz3AoANUI8U0o3FVuxVH8dsx990tOGrIVPxtHZlAfSavh6ebC+yhjCwxawmR8zsZ
b4sXFu05R0kq6/RkLGVqv5FE0UO5u/XEdsvz8xxhHN4UptVu1d/nWYQ9fmFzGKHBJ3lVfs8tgDes
BfgFiL1fAqcsWJZjj8ru7Wir77U12j67vx8eF7Nc1GzVbb/tNq+zDlLy6KtbpyYhBzwWdRkcua/c
KmuB8aDtXzc4PDxpIGmLn1Ds8V3Zc4C8zvakCcnI8YxffjJEMXx5gyzP8+gXKUQ58PBfYM7wwHKn
3yr7B7WpN/k3hCbDnsrKLecY+lbbw0BTUZGcUO6QfcWYaRyoIDBw0u0ZVv7lya9bcHmKKZQ3eJZQ
VLeuz5A7v9c/YKl8VH4M+oo4cppujEJFHoWVxTs68sa2IFkdvQKXuRDC5w06sHG8z5frH5K8jy9M
u628FejAovss6dFw0Isy3u2wRx8+b4/z/yPGYgQehNzVN2xSsaR+qx2q3oXztSkgWMaR7lV4VD4P
gAzFhM46G1BRBZCEJRJ3HGAbfysqMQ3Ym7r94SVYp+zGAnaC1Q1/w198R/NI8+Bfu02/haZHu7ck
pFA1hheOhfNmlJeH9GILcIZbnTiObQCUAnES27HPv1gH1GZzdgcwDO0fUwcVjMZ73lDY+/A67ANt
HPxDJzIOI6CJsD00VO2eo2LXbWBVVBorDq+oqJD4ktB8bIwY6iyvbLCntvUP3xjlvu4BcLETX7mW
Z3QRiDe97cXX+JujUt5hmIx28dWedBvWjODbBw5ZTuL0G/gOoUU5ZmwPy7T7QfVxcg6b51I/zFGf
WDRG6YYytj7RIycYHOWnRRHVjv6XffdAtKO2UFLAm3PuhrVj/5FhhH4xVgp4lUD5vcH+5F0Ttfpd
FV9Sf06vaKRl8Y26joCV+BHooOaP+UdssLrykEohxVsouhRQC20vNFXiAEuAUczQCVABVCZ7OOM7
jD97o3sUvQPN2n/rU76XX3GUNeACSDH5YRBz8zg+jtJPMnv+WtSn9Z59CSlyLCk7pKzJKX2q8/h/
8Cmlo5oIG/v4dDFMlxQfOmQhUIQ3C91L7+yJkvjGHSwW7tK9rahVlL0H/beyH+tsgI0LXIjbUrOh
A3QlYAPI/qcmimIr4GGx930I6VX+01UnotKw8ZEXvlNScUUODCgMGoni3OC7FWD83JOC7lB+rUR1
U0dDiHQcurEX+LYnU1//8kkGG/fTVQMgXjilJir+ulUe9WaNr7gLMvdXxvgoQCIebuRYjjy1WUkx
JQ3VrV2m45df9gYLfx35MXAgojq2YXLoXJdWFN4LCrCJIFIEbr7X3RKwknRffrVUj1EiOkeBgo2S
eiC+ueq1XWHL+r3vpQxC8MGHFbwe1FKMc976JVuF8e4gruAwOv2ZMN1Y9Y6Br3Pmq66yEN12VYqD
wKRRKJHpiUjUHrI+Kd2TPpWAnwNZV/xHyiUVueQqu4PogOMJ/B1S82aJM0m90tmnDobQYsylyaw+
aNxBsRXa+HXgvinacJ+0IlkLwIZ5ILrACJxrqnLQxWPDtTzTTZgAWqyd2Q5Q1BTXmr7kDhNOqrEJ
6KNBKfBVIKeBIUt5JA3Bfmsno8AInXEGjGr83AAIN+sWzZRsrTFZTSA4C7S92juT4u/T7ukLqBBS
dwS4OGhkHqDV3pgslNbVKWwYPDJnPYs/CT+JA1kix+0XpOsJtyqgpKhuM64mZ2UvJBPMGCjkkn7i
koLkkjkL0sqc7B5+wYv0el+AvY/cxJP8F8Gu+PJcLBWHfJ4ZaS0+5csu9VUHC6YUJX6n2EuImcU7
MpjJtKWYPpgS6nEql0AQhQVLrsGBOxV9jawvQXZgryjGlmfE62bKAjQFeBh18025GmvhJn8qWlxR
m7IS4Ikg3vnSPUQ6QDRbhHMBgdC75DI5JHEgBYgc11nxLoMWAsmdAr51CevRsXVtzaKfcJKtRqfO
M9dzwImW8i69hsDnfPrqUMlSXEgTGtHtoOT2fljUa3oruwJErgFYEsDWMbd9X2RzzqMljDvrJ8gh
JeZckgHBHKwkMHdKWCX4IiN8CbgV+AKUKJD+PpCfAPQNwSbgKEYIrvg6+hI0LOkHFDJYgjoWVwPi
CHxyRJtjmhYt1kSda4snHQMG0DNt/uBzeYVvudt2gir08NyYVbIpFx2XliRYCggLhLJ2je/XVwt9
E8qDpG+BXmC4hvsrOhV1VNhuHy7XHBRQdRROpevnl7C1WugtYOqTfb4kxuboXrhXgbXSJtns+kJK
KSK74t7RrZKGV57puTGaSQL6ufYIZtBsCXSlCbUtU3sc+kAHAiNwQgGN9XmP2eS+l6B6eWC/OR/0
efi2+JI3BliI8Szai6LYkorjaozTA2pXjuHIfo+pLHa41AB5gVthzwAQgUvRmeXFX5HHBc/05REX
BRRDtCqQfZvOrLTrWnUU5xcXIIXgXLJs/SfmIHWxDZc0Mx5pi4ayM3McoVvmxao/kQTDHWW5KFbZ
CjT+BTdIdPIUUP50gwcm3ryJO7hdHVKkEa/SS7Qhu9hccxlIpohoVwsy5lJMJDqEl5rS7NObQjRM
UJOSPrcQP4ubf+4fubb8NFzDhpoEW3nGfcLWenjdGXyH4Le6G0t9nSxw49N7ixaCM9Y4iFtihG8s
VTrYLrDAlf0bnEkMv0Eav7nqounb21olwqX84uxWsGAJtBK69CKAEeJPGBzbThiNL4KZs2D5H0v3
tZzItgQB9IuIwJtXuvEeCQnphZDDew9ff9eecyPmzJnRQJttaldlZWXlVtVMz2c4zqFp1DJ8aB58
UGoGkoLZzvN3NqXEEQyZn3EP2+Sz1m38etf+13uAAMgMk7PMF2pfOFzFQrRtAxi34VqgwktzicRp
XIJOSKl+sFNdQTlf26t6ZUrgLzu+6yBksDSv4FLDWtt81HyHe+6T4T0Q1GVrGi4ZUI0L0Vxt/Gpb
jMTwQG5TwmSDBJWXAYrlvfqCjhe3Ju8wPJfXNjhNeYBLUwyqXCv5ygPjnDHzNKj5uOkBe+0Kqd6l
+aB+7w3DQ3sUwGWTr+oaGhcGvIlom+GS8+z8u2Oi7irpATXSzkJrHFLADxB+uQTPQ77314uxJfvL
7t+aiXqml+3chc6d2VS4sG57+pCfILK6X3jqfCe84rztyQ1Y2jC4t5uRmdXrAolPY0eXoZtmZrcE
Rw8P7wYLvjV5oOE2Xgbsa0R6s2kAm9yf2xm6aYb3ujTThSj09OEB89FFOXLcu/Ke2nXP/zPa7fnx
o7mYmsrw/kKVR42z6LeOO4Bo8sblYjLn7f2PQLqgy7hHIiRyCx07Pb+nCXLYQa04zB3lFXqlt+YB
vG2vwJfD1bjbj1p4pnA7cxAeMCyRMLPc0vpsqr2HdzOfdVNjjH0wzCJH2odOvunhBBgDFxmEVRGe
VjtZUURHGGLlqVQJ68iHuNfHBQFc0EPYHtnOBQjGX+gFrZhs17wpczaB1t3k71Ezr3Azf3/UAFWl
uvHLdv6bvkToUNMwCgEmM8ue21TNJpWCe6cakAiQibV1axaCbG7IHIR/YJfbctmi2kieJmM6wuXs
cLMrcro0jQlJ6HHabWwSlwzvw5UXM2foAw7dfx9pWvgZAkQj4tAOg/DfQJya3rp1agZoxzLb1am8
+X5rQ95y1wrP6BwKay5E1dbWpGJD14JidVifqZ7V0DFe/9YqPZlH5MZB7xp47nWhJyzKvepurf+m
LNtZ37v/do9w00Ke/EFvdr7w7y3gMFCS8Mm9RJR9GAYmDLSB/Dd7i2n4rBuFdf/8DaK7Flip/vb8
PTWFUvCT5GfY5UF1e972MH7o68nYQ8s2yV/9hVmY/FkJLchmSofN8Lw2RiLW56atq9S/f7s4SDsl
dY6W6K4uCrqE1X1pTv7Wzk7yQaAWCA4hy9YO7LIrCbEFaMnubHoJm1ilY8kzuDM9soRHFD6Fxy3V
J1/hli4N7Ma+r+V3lYuIY2PCfM8y/Nv/uB9po3qh7cp1Yxl+7sMmZw5H6ZoqSEtARbTfK7RL7aMo
xFv4CBpqDdbiNn9hqLJJ03ho4SN+Zxo+lWiDMQ3qPbzE5AR+jSChpv3frjQ0v5Z66/n7SLpEKvSF
apH783y7Vup3voz33AKrcX2OiwaIq6olHNfE0/yu7zURmrCslKgVjxHAKPwCrX/kXrV+2l4rKoay
Q20TtCx+LXwsR4n2YyhKLI6KoWFE8lsa8bLpnP8SH5f3+V/qo/Sa76a7YVGYx5fkp3C8B7XK9J/9
7DBYlO/MS7GT1hZIS51Wqn9p/Rty0jhF2CV9ntq/1uKzt900iPUkHZEIXRvdhlYcwsUwOIWz4fp1
1kWYyQ8upNnOMUoKElVuVknS/3yTxCSbPvbD0Eq62Dli0IXIH64zNgeyFRYumxGi8kOc/dz/WBWO
kdOjYdLykE2e1Vvh5YyRtngr9BxECZyT1cxjB6GiwkugSL5spisFFwCjHIZIM/VTeDkS6pTc7EJ0
7XX6iaDPL+Zx9qUzYyP7mXtN9XzDL2yHKZgI0FEKhu7+c51V5IP8y6HyALBfIn90FjHtIQ+ZAw5a
en7Z+ecfQ+vXbgoM/lnNQ1Lu2WstEFfGLCDFWKbw+HP8ARPo1Du4/+DtQU2lALKASSCHlZr+DCZW
wmYXUgmSuvuxp2HlZHCOP/Qs0p+XvLqigH4wd24xe5OzgnGwLNt1wPWvlNTCANj9BtNXH/Awjh+e
yT9I+b6qBugEzTocLhwAZUIucbuDuZOfexzl8r/OK9sxsGi6mBoyyagk9Gkyyr243qECH9//bG9N
6FV6oHOcg/sTXguXnYd7pmHVn2mUcPg3uClgbveemzujnFQAiSA0u1vHOdgpdMUJJSf5ot/0WeuP
QjsgrZOviaBqPPlzxVQvAGZHSEsScvf8zWTKB2GzlhXjMPJo3W/+nx/dBtuff1hhqvH8nXyxFHRd
vyylyWj2tpgmWRSIdEYPAnj7OxviDcez93vvNiiWooVYXMLlETAuBgcIBPS6hERK3tZOlCVR8teQ
OtltWjIb3muzlMsOeRKYNuuc+XVdkEbR2xcw7BtQo9I12lAOEwnNe3436JM/CZnzgjKbgQpgrJlK
Pxr+xbx6jQNSBUWDW1gMrsfQ+quRnPxJ1MKa3rKdxTeTsXo/fzxfwiuDVGB0j7LVZUx80zwYY6hR
dpge3j+e/VI985LVSrmNpPZmfRHLToQEDZtz3ga02zt4Hw7QZBQ644V3BwBlAo4FIbdaPJjHWE2N
kP8HrbQr3HOjy/mpzIwxJH6H6J+aQerDY83e2a/7RwCoftnF2fv+x2WKn1l5TyHXGOg0C6j59cNv
pbqtbJU6INx3AY7MvS6+C8mq+ZQ5AO0yUMaDfStxzq7jhNQwp1q/HZHTS8aoPAZg6Tqb/dxGqwD2
cy3kpAJMJweEGxU4bP7/vFTINn7oWFiqmOXZFJ73+RhIqd1Tsa/LKFhCX7yx9r03F46/JocM8J7u
9L+ciASg5RAOO8/6iKVhEovKLR9bAq5u8KVe5A+NnVyYXSmXUcrE5+JfsGinsvNBAsIisoABjLdS
7MRyPgDuZFMsmN0jlrTwmdJCciEPSG/ZNUWZ4/FCKZeaGeFpKZLdSb3Y/N6SUWSQOOC7qan1lrwi
B5uXM5Zentck+WOnhnNQEpPCADNKXSskKY7VzaZxJxi2pvsqKVt1B4vXZb0BLHeyrtgFiZOtyjkq
BJYGsxIcMZ6CClRTvy8D/rw7+Du7oYbzIqdsZpz55u7yCD6Fz7iXjfDIxztcAz+5DLyCgWJ1HHjW
ioH+lGcOLhrxcolAJVyG8n1eGnrw5CNstTzM7RDPci2DzHl/3qtycwgCk5JauY9bssbBDBvJ7ttG
jPxqR3gnhnlmfg2eo8bLmzdv56U81PXjMI8EVAaPuF7P9Dtn7B55mSMpXNPiUCbQmay5ZHA8krGr
Qozl4Ly9mErOmEE0aP9ynNDPfxYuydRmKsVskykx6WlpS7Z7HRxSJnr/YxGxJsGHkkxIBPycEfM8
/M3zhxzj2Pj5oZGWdeUv7JEZLa5SME2myZ9ZxfCTn/U4RAKw8H4aQPvsLVUSXerJoT4mIPCS/AF6
4WLqde3v/MhvLiHhAIS2VkMkN1pMS69cL3NqvdhYBtnvdt6JH+JYNqCyDozXbduEndsGd0kjgJ1E
5QHJKli3cMKIac+RwXBc+CVgmLe9kg96T0Pm3dzdgHrg5SG0T2VTzIc16+kW1mMKna1i/YY0yyMM
t0GxEe6H2EfWsbVj4szj/x3bY1iJhU3b1vXZxS5sGslh88X/NiO2DUvDuj4eDVi74bKY3fxmcg4x
WyXy8ICHU9/9w5559D3gdlUNp6iUARhyHTksHMP+YPGYeie3pzNOfjeZBt4WN5C2tSVx/gjWkNlO
Vp0Xwavch796yfBWFdtBLsPge6/HQO9Tz2lwvYVtye5syDuf/qVFTbqsiARLgtpJmTPNuqRZrbBK
UgHDv2+r0pb78YoaWZL6WrjNonjqmEfH4DGyc1yTmfHzYI0u3M+5Dobe1CJnNHOLOMy/OQFRb0PK
wrryaF7fvPsWYoyEq8USwjeukY5ei3efNKqex1MwAF6ffPKvsWBdLptf9AeneS7fYBaMuKtbDq4r
ZeZR5qWO76d6KUs13wUWtK3+DV3YbVgJSV2cPsNQYHQQw76GNK6B28yrtoDchjuGbI7UK2t530ay
GBK1siDHit07+WSb1PxkrL2Xp8X8iFPE2b4Z1OTgEDI4i29D6kvWj7v5FbbCx/4n/Pf8tVwMMb77
ell5Xuru5xbMmlk5wO14P9SUC2UnkrG2IT2fHAoZaxd6ZvjO/rgpVuVLePJSGw9w5ymaGNuGhOpo
WTtrm5HRQAOIWl2TKll8pTiCqAuDUEiivmTKDDl/Z5DnxdSynPzlfp2RIi6JbYtb9m1fTg4FnNwj
ftFIDFbbS9IOd0RE53+LZ7x7X3w/Bi6SHSymqhHfC42c1HkQnQ+A8gESu4yIMrPnZQIw2lFSle0v
G9C27eu2QfqifB6dJSVWMYoIhOQYO/X6j7pYvQmtnerFrqJOFuEW+pXoz5iKQwOYreL+3uatpMqC
rII9jv8XJrRmU9n1Wtn8WHdbJOg2x5ZfzBp4w6O8RMiL2kfeI+z4c9jCRtd55N+tQwfFGbk37MXZ
dPbOrNoBPs/fCVjEnbntmMIAf2BU2Ni+b1O5hd0eDN08mAAniUuHjeMevN5Ng7EOfsY/c5TeNu06
u9eB+ezPvgNvpRDMCRtwchhn/vmDNG4k4IFByfC5xyNmaRzh1sH9ElRa18lWInEqTzI1cuGJtJLj
sHOtdz6Ct2BtrG0b10HnZLkmgmmwuxHxvI5cXw7Wc1Rgx1uaWSdhqi1Qbu+vh3N28rtxC0KesCwd
hgwgHPxv+dkeIXOMSq2LwK+nlCPE25HZc0ePyiP6uJN5U5wkaHh5fkjwpQVb+fBc25+o8Muqhg6t
aIfv+aFxTf3uDrUSeRQlORiNCsFac5h3hoRFxcZ6DNOfpdfwCv+Sj5yj7GeggGhz6CS/yJBmRbZR
bhFytKkPFQgTqrIhImclNk+qFHyhz9n1r7jo7c5lwfMiTVWofDp3Z1fBnuZbKfj7KlYfs703j/dm
iRJ/qnIttJ+8d25m+16gHtfQCy9/LmuUGF7HGb9TZIHmWc+QXE9FaU0H0UU0Pfz0g+PfRA++Ynn5
qFFV7lM2jNI/yfGuXeqkolGqs4qT5aBMqLV5WXtmgM6uxfuoOuErGja2sJZpvp5lKYMieqn3rKaj
czzrpVvayNeTceh8KaN3Jtb8+M6molW8b57al125nZNVJn0osmvnvxe9fe3Qm7cKzfQ4U5sIrNrr
r1Tz8jN5eUbn7rabaaa6ua6orHFqHCPlPrnoWQGb9O7o1GDh6zCJG/62IcM2TnSSLxRKp0VRZb58
nybhhvLvUtBRYhnvUrhA5Xx33bx+OvTqV3m4U1dKqrmWUdR+MD62n+17u9R7UBJPxlLTVT20NR+Z
DwpxhnVI6JS2H4U2Dblx3s/ScSZKt5BFhKZTGGgufnjfd5lpqfvUi/nPDvKT6CFVkn/PNJfr5rx7
aSeapb9TvrLqcUBry2H7WSmieEnvliWaxMH5wb0qcUD/pLF0K227onO1OFz01k7J99lLMXS9qwTN
Xh7IdxCrNXitxIfvSt7IoR4qxAnkQ9QeyxL3zpRe+MJfj+b9Y/3nIpPueQyZ0z5vOUyXE/3bu1aT
fTVTpVQr108OKMao9t7Gj262+ZaUjHWWD1QoPxtFO/Xl8HXsHzrX71lt3bt0ZTM1/3s9O1CGugYN
FAJWlvRY6YJqnVMpNnCDIz5lfPnbjba9TH1GPg8RFYziJeN5ZVJed5Pl4jCHd3OsyuvUVUhIzc2r
GuhKzo35tHKMi6auTnHoILjoqs1qKq1Q6Cb9AaCno3P+ket4kPFpLs9RmiveU7DqRypZwR4yf0Dp
bAwJKrydO0VNXd9TxcoK9//9eImXWaLzuD5yx9UzRpyN3zgaU/tp8U2X6vU8KeekZN/yOjMeemlI
wo04W3SOyIqNUmNVubpgikgHkjImoL58SjhdPo+iVe5z+9E9hdRlDqcn3n7INuWD2PWnKLagkvPW
Ob6n9TMYlYbZ/sa0/+W6q0EyHyWf5eVH4qc0r5TSzFVru5FYzMwDSSycn/e+E1e1zKYSvIVmISgY
zlrHl8cikm3eah5QTv6hpOuJfBuu9HdYDK/VazpU+z8TzIQ88ZtaLwU68iZBBSFVmxHeVNZ/xNB6
Sz3wbQSZAXSX3slmq8/FKIFnzzQjvj97Trlbtqqk49m7j0sPC+cIP1qRq0UsP8tWlnocRAefuIa/
rr79MZEhLqRU+tWwv7eS8Uj8+XjiFCK7k6I3eRKPnkkdBgdQ7JUuvhcv3EeCslO090Kht96OsGEL
9/4Wh3twUBaQahYwUkngqWhbR0UcC8Ips/Mwd4gfwTWWzam5PUBF8dVXINMMjuPMoo0nVjufawey
HS+HZ+P0rQwunNVTTJfsZz7XSg8cmFyp4qkttA7B8L2HwQ6UOC3rMwohEw7EIM/R9wj//ECvQ5rn
x8CoNtDSQijxxlkHk3E/PU/w5pRP36urbFUK4XxtCUie0C4e8Lpyn1W8PhcvgJzXKNESpGLIK94u
HyaVpVr+ZG0i7AX05QmJC71yuwGievq6re9Zm+NwV+pzNEuvz0x/na+LNEFZxlIwLDw8LmrIe+gT
Buk8WpX6M229kpX5rhoDT0Rfi233ysp9uIQvEDJfV7icxY5ROC0Hp5aj73exa0J6HGkryphSlNrW
FmBPiyphRdlprrR/Qznej6DC/86+x6pz5pt3JpW9Rb9s5DA8ErFcs5w+A6Vj5k1ji9CZVC/C9nVc
/OTFHKb5T26AFBvyVbq+p/o/aSVX4/2srjdMsrv8W3ZS/WO11Dt9EZYb859Ozdyre1b4LCTyQ1Z6
3cbYkjLdt1MvW45eaFYQVN+pVX2tuoWfIA5/5SNRlVMrEG/qC/lhr4uZd0u+rtTKKHh24tesheSy
yalXl1HKN7aRAAv3frGsbxM1/s8Jb2mhD0YIMCTMr9A0dHYpK+SyU4DQwtRPqsIODsqjPmmpDrhy
gbRp/nk0KbjVD3+ZmIJIPlJ8GkvuPiN5j3oQXJObJw96SH+o/1REJjUyVbOB6W7f3HRR+YRT5hU3
HO/dLeXyhkkDJFc2x2HuEnoNZcMYF35D4cT89TguHJvYS/y/UM6AEPou1uDhL3FqbrXiEMMJ26r0
ax652hvEx20jUagsya4KiXR/UGOGuOSy+FKvqxdTLKjDQWKBTkPSCj2zLzWx5buU+ViTv8WXoUkH
ShOH8Wsr/YB3sAkN6Hlp8s4f+Jg10SaWDvEAXJ4wU5PoVnaP8h/6e8Xh8Ptm9qSDNq0FdgIKeznj
pAw9BBKxXl76UJ8kRcXNm/fj2BjfzzowKRPb1PWaeIGRASFKvx4GJqqPqgUtvGOYnuUFtVgqd00q
Wmp3e7IHKFu1IILX3qs07mFYAr0gXsfacrR5l80rRt/H91QrH+0bYHTAcK/wk7mqfaukD5GiXsFG
N9W7kjE8Np7v2NcBZQexORq3r1oGJbC+sBkene3rRseoW+VKWZtXswhm4jE99jeDDBHWRIPmgaDl
q9jcNZ/BBntkVO2eWKwfJF+iTbeEo+YEiEo9+zztBADBh6on1Rjw9nv1WGra7E6L9LK5Y5OBd1xY
H3SnBWjoJa3kYDXdbnrJW1sMe7zW7yGi5gHgPGmPFUKkXCo6DW4UA674H/ooZ3FCSz251z8L9vpC
eA5KrhTmk42UMBcFiHOWhzEXfP9TvJbqwpzULz+YhQHMGXs84cAnR9cW6kLURSCrvuqW5XUA4T7D
IVunza+IYldffO/e951AXXtWvmaYQamGoxzHah1deFtv64bdiwKm7Xc90dvppYP0csJNEAs2Cr96
yvGai8OTBBSyXrxrLUfi1lz/UMFvrN1j/QiijN4rFwwZxJbR7V3fq6Ywp77txPMBpff4a4NcEnyl
VXyoP7T01ekmluQ6fWOiOiGFbaLGx3upr6FTop0t6E1UWY92eGbDUzM/SFRv36feYhXZd8v29UNq
AZjmJEh3S/2C/fa9dnk9kwdkdb+0GGmd2vwKDwSQF5LFh/7t25CtR1p6tdPF8mypI0n2ezWJH9/n
Zat4eIFx3H8YHK6jiOdfC7ZSlcpt6PIQ8k0CsxRuouDTyQJ9EAVcpim5EAqPVAps3bpwlDh07Q3l
QyScfruSVFTco72PDnKryveh/ECk4fk1RDD6RSVsDjwppzp6nGbHBEly9c3oFdMczc9SSA90XIu3
rbPWnU+aR9lPSizds68Dz6LtaBK1TpU7d281Dh1eDu+3CWiG44rF8vzdNq6H2qZGRBKrcKwNR2U3
OurRWRrfv6mDDUrl/LWu7dWmTn+xfpjAeIoDe2tTzm6jZ2vfEDfy+KghN7Fp4g1fWYuV1xvvHG3l
lC3nqKSVlz/Ev6TuVLI5J1vUoletFB1stVs/lku/+C4oQIH8fNDViS5kFhKty1mKwnMzLk1GZvuT
reHJRssJFl2aTXCSBB4b1Te9ecJYBWeW2BSCt1qOYDeu9RIOnNaaGmRwRjDZJFOqapeLTVhUBWsl
0qy6ovffpXKoCNjwjWYVzlo5mPJ9HPhf138wA0HBAo8vC7hAtror042Ei89zOXuPUq/PDeacL0XK
faJtFaOvrBUlBiTRPl3LHoghaxCvkrdGrnVtq8ufQateL13S8bHWlO1j+9aZDWySSqG1frl+PxSI
BqQE/amzV/yEKUUm4AOiX1ngEc4q39xjGsZ3HMOnzqUzjQpFMlioJz0X1ZyO9lqpl8YzOKULzlny
aKU9+7VoHk+jXJsEYXaUqRe/Ut+lqnqUrsRg9zY8dW5vjw5du8b9nUf9FBM8HPCn2q0TOGSMSK2I
c3rUqRvqEU9FbzUNvGiF56pIWHAmOLnS1iSPy9iZ4VIVmbl6fC91M919fTNet+7R9k1J1yB0rng2
U1FuoM67vBKALA7l1ehZ5zDn6ndtDK5x8WsJDEU6atC1qKmYPpF0JbS+KF9uo8ICerHv08RaUaAs
1JWKIsI8HmV6omrExY6kXGedydPR2trOFXDLyHIwEoUaD5Vhlv2Y5ONUCbFJVsKvAJoHWxkp2T5e
InpgfHXaAYKboBixJ9MY4n24KW2oxqSVGU3O5bnUlN+tDPAHmB50+LdbVHkDhd+QRt6PMx9EsbrJ
bnEw6y5ViCsOSvyk35KHiPywIIM+2GQeHbNR9k/dnGDszics79OyOCKqoIDKDgsa3uB/ua3scUgO
0941uipMn2XxyypLRaC8fRJEaRXVFDwUlEX3c/kRelIqPlw3jvG5yibJfigyvqGKcSYqoY98WFQ0
iOt0xyaqKuNVN+zX3wQtGcQzJZSzeNJd1iA/iFq9f72JtPjLW1EHdLxZM1VPIoeutVODIia0vpt9
bmpacsS3it7ye0gp61d+NjJtj0I6+N8UUYIgCv2vkYGQROXvyhBtapR9F5TMBysqecroz03Euqvl
xI994SnIozt44XglpXKJ9oqAHfMkCUAyc1X1Wex8dzyR9nBcqByTgNNMciMXFjmeoZO3fygxnEmW
AV4rkHH7y7YliftyUfA0USIYMhMiihk/hfr4uSYcA4IVJFiDOd9SaSjnhdCJ10QASZc6N0KjR9y+
1FauLLqi/3I/aUjdKO9/7JLR9RTnp/npabirlbqlVlBvpQkzXrUKZsqE9zG3WsdRun6tLcaT1qWf
6vBZky0eGyJMM+CWAM5lPzE+NI/ON49Gmq28fjkMi/RkTmBbGD/HfPYtTJVCKuokdm3dPu74yL+r
v716NDI6nzg38qw5zmY5+Xb5nL+c1frA7gc5xMXwQxQ5889RoROoLR5uni30VNW8jsWeSnDD7/mQ
zoMdFvJ17sfiQcexokhWSCXbY5QlBuHvF7BbQP800TPYPxkYNzEmjOt/7L9rVXSELPwI/jGcnpxu
d9t/VKx1Zd0oGwHVFF79w09VDwISZ+8h+dPfvd2+DoPnd3aUG4cZuuiFEckLbJXckOU9VvlO2htK
xGyeHTQ3eXe3TEkBFbulQi2pOW+AZZ1YXDQRKlgXBwK9g+8UwljhOVFInhUkl7ii9GWpL6ITXbsq
vB8db57/XhLefNQvSfn80WlLwp9aTm2TraI5MCDpZzARPDgBoXrXzbKZPlTBmfBoiCxQU0JJHh7S
e0besVZ+5a9pk8hLkGGpaN+pT95MrM+ylEvt5Qi0xGcoNY41K6y7F9Ylr81kHT6GKxNKMwLTqPCi
P6dTHqX3BZNeVJhoJFup/5qq6GN3eL+06J6UWdwo/S5IBrCLFBU7hO7DS81WZtV8F4q57Wjy96Jo
Q2PRraDxgedscVcdMc5CjOrarbWvFVRvXfYVM4MLzWHB4+4GUEqdVhX1xLG3aW6r83HBwXjEKkOB
GyCeYI7ftTcu1fn4oWxCnyaENVUX4bTFX4Xynxk11uV11Zn0D2WywJW9AyYchql6qr7pLGqZboKn
s6nfMHMLLed1TZdgX+KT4JTPf6mrdC9fIKzK3rEkaR4dcdd3ke57ZQ1WQj/HlfZld1TiU3TVhm9S
T4xWbQ2ddHN7vZOMltNznN/f8ZQ1uv9cN+ya8ier8zFrXlunSPQKjNVxEXNMobAygr3CzxvWvZSZ
/n9A1GiCl3yKMNMxSjG2DUv1L3TaFrvExU9cUQ8yqanVHBbGWBtYywcnbnBi5lVshWkYUbnP4b2t
B+4rzdIGrbayvmvoUCVdUTfNJx8Hq5GjcYzztCVf7/hSoW6ggHT/LOffbsPdoPi2UmGghri6V3n7
m/1aSHlzl9r735Msx9+KOcuXt7/713X/8YZM33MIrT53Azzr9u1t/azCzabbY9BPPU3ZTU5K/Q4a
DHrdTEa+Q2aJlD8Tp5mZRV/dgRxDCzIqB6Gys5ZXbZvjq4KUqgl1EcHB+iTL8m9GlOUzQR1urw7E
lTmm6KUSCjIulUHoBBTPQbW3wV6PzgcetznVDLAg6Jv30+SHYkzj8rfefNFJw3qtl/m8WrkLNTed
zQjXXbcNst+c7E09dJfHPJHpqnpsRYBKGWhWaIcQzgE2TgEflJvE0eA0ZQ4hcnAqwoyCnrfObiHR
HBpgOIeodQUIdEMGnDwso+X49unQT/6uLiB8+d8dZvkAxT1/HEVPuZ9EZbGJySVxeX8m3DsBIx+W
pcBr8NhUXalt+dzb+QfYgC4GU6fBFsr4Nm80LHCswW5ALMccywT4OpZUdv2KQ/0QxUuczaqRolSO
CKaRTXnxCUibM9K1syFkCXkhp2D6EzJTn3SkRHuK+ULhH28DBIcQJ+Ol0hVN9tN4wIiHQnOaG353
4zwv81F2yu6pLaL/yLXj4mDQ5ALP3N9Cym1HJg4z12w9wvPmR7EciZyvjKKAxYGMRT4toXRtf/am
pC5XWd3Ut3ohiJjhEsea8LaR5rM6MVr7OIiO39u5dnY6cYI9FDhLAQAhyBQRHSIuBFZ12KdxnO2S
WwB4Nl8arXfSttKvH5/0cfg3DAF8LQYUsLAK9YmhXHwGwqnukT6dP7DpfYQquHKWGGRn0SE+CUmP
jcANUafpUmHyXwJvG71FaTSM0p9VprORLwAjvsnzhwuBraJknOD2n0PKcW4bbEeH98UXsJhg57/p
QOObDNfZkM3iVyrTBEQIRBfR5VtqSVH+C59KuDD/Bb0PMRtW08nILJvDgNmpLwy+Co7AGEi4RlhL
fyanibEl+hiEyrWeOc351i028aZAGpqjKh03c4HmJiZ01P6XgdUzo7WbYG8nWuTrt/3sVBn7rEJm
mBZrquc1dt+cHUC2Ne3cBWh0Fcd1Q8tDIdpPUpVweANVG5+b73vf3LjO7ct00UVGYP/deh/9b4tv
z1flQ2fLJDsAYlw/QoWjaCxftr5mqmYlefe/YJ4CKUOznBCyLuEEu7dE7zElXbfun4ZkbE2klUVd
u4Gr4IBq3L6l1cqzaNeYlFF5dDbLV4WVPRF8dzJiZus0CyqzZk7ND/54+6jX5k4v5lnz3pr0Uy05
RU0Tk0ONMOvPOsZcLVReTWRWdtfyrn2KKbq+JEd4Dr1Vc9mr5tq84Ht8UAX+ufk84K5u2xLxRCo6
F/72sl/i4e0ExanXw7+uGYPYGqidOssXjtH7Tef4fYOD1lwNZ61TN/12Gki1cKePvafKKWdmC38b
6hrs/6x7+Fr+pl5vushm6tnR/uXaX6to/b22BdSQsiz07DXZSX1v66Ej4yKS6uifX8VOk2l2JGIV
wu81n92rC2wluofOoTnvzXZRplWqFsbLX627prIri3J2qtLt/rr9mG1IJsTJaeGF/kOQN7gqmwaK
ImYPKCO1yC6rotgr5Qq9Mldd/WXbG6HpspqSeDo076Jy+X1k29sblOD9gb0MIekHpJCmPrUK52L7
J9nLqATKxpnu67lPlaeSaS0qu9q8eq9vBO80c82a3kZVCXopuo1Z2vq3fT2nlx5npWGdrRvXas7R
s4zzWuRleze9GU2suhr1XiP9CiqPN5mANyUmA2FVchqkFBnGYsQML07l+cexv6uFkUNGGyeieXXT
ybyfGyHNVtSD/trQaaFzhbOmaHnEm3t0+TwL5Ig3qenUqxdZoVega1rouZmKonX/KreZ+aEuX4E2
dcg1wE9vdcw+3c0y4xDp7+TzZEAlMAZ0YaeBXNCfVBbVxO+h8o2J3b1o6EscDUVUsYq20ZeK8iBA
urL2Hm5I6nf2LjPffjrY5vG+r/1pX0MNnmKrsYwnjRNnYRmgiY3TembQxXKVhwquxq57etM+diBi
CIx/4t9R+s3c1lbvS25Ut/PfRjEi8e1vNcjVH5/JUYLT876sJrqhROv0xx/2jvM+m1KxrPXvlSHv
J3VTndU1jgBw8T/buVgaDN0J2uOD8tMHFXur+rNx6BRaTwmCRLXYXFQoYnVy1c1w254MFl3RoBoS
nb12XQCrs03ASjBDY27HZaghDdVryXfqWfV1h1MsLx4coBWA7Knbbt4JQsE+lkMpgzejXTOjcO3E
jVIQpgo0PxS59bMAp9AbO4eeoiZyH6vygxNJakA4cmLXGxhjWVOYp2JUTxHwDcU1uYtlDAmo7fvW
nKpL3lpLHfKQt9FUNVdZV2+dFG8t1K2uRzmdxg5N1rK1GWxm0bynFXQr9FVVnExwZIG/numFXuHk
PrE9xw8Rc15tBwj+PcAoV6kacfSbrGvTKVxJoIWCIiI0H15jaFW+k7k4tDIQLGFP/9ANyRgOHZRh
UuMEUiwdbpRqJmtwIaHDXCpafOu8BQ/jw6t15KimX9kFzX+zX6faqfZsaV7TT49kCN+0kbrqtYHi
h6f4DA6J42DM21HVeWf04bDHm/qFSUcRUj3byhpR/aZpw72dKvnhpRWaMxc7c4K66gtbt9FiUPhO
wp+KUPSvAy90E4mS3YN2SW/edqeZ287AdPpdKYCUy6gQkevTouxMNH25anSrnGF8e0u8g4NQ/QVR
1QDroAWkYW+H7pavKS/QwA0pvZZ+08OzuCXFb1MemRuzl91D7fie7eeYktZOfhxtGeBbapQcTE/D
cO6dPq+r6DE6v2rHGxETqp+UIuvQV1n+HvvLD3DMZkj6sK9WFeyWaQBFxSZ3FCsRUC1XzbSv0vXr
3zSCkl4N0hV4S8GCJTWaWQ3Pr9vfU9cxjXSgDlRWTh4krGQ++qr16FJVeraTX/uP5fgySo6KSopL
uNpimMphIA/5WawFMJEhap3VbRLFTLyXWtu+wdw5QeYARHmu7q4YH1+BRJMpT9liSL45JEoMY75f
GoZZzrXTX8WptmygIZGj/fJ6ikqtbIX45vDReTZkXffVQxMG1RH4NXXDq+uA1Nj2tfoYBv7EPdTm
qQuuARGjYnvS3rdSdSdL/6yuulN4AdiE8604LREbH4o6ds63UBl7bAMs6oXh6nP7YjX4hhYILY2U
KpdW+ttQdJaoFzhbrwB0SKN2YX0qW0w1PJCAZbTrrl91PPewhy79OrUgSy2IaiKA2rK3Gs2cpQWx
IxC9lnJwzP8e9YNW5CSjxJO30By9uWoZ6Ozb40tGujP/4GZlleOxmcfX7FtajDip7QZWy5cVqj1B
cNus06/kF7H5ZvLvoi04+TFH/T1etfSY6m6mzOdSS0COiyrbRTOAZAtV36XQC74Ssk3H3p1twfq4
VrFkP/KTOPEx1wo66PKNV87O5fepc4mzL4VKqbKFsjkRZ+XU6+5zC2ZddDNsS9JqQ/XubAezcSHs
jCnHmUEvKPEJtdLXauaFLxqHmteLkX5UPnlyDet9GZ86M89TqKSGq9oSXbJF/lS/2ZVQTGFtInr0
9y0MC1g257qeK5QdoxVg8QEu61SUFBeG73Ej5ppuQ3HeBU6g6VBpWaRqxEGOqKR3gx+h/O6t2Ly/
Flqp9wAka/92hQ7Oq3kBNy9GSmGwUmAcatpFrQ3MREZF/ACYRaeIZEBe883biAai88mM5d/2fVrm
g2w0qSa1zzWq9Xl86yys11N9gO8hp4kW10Z1Wzp+juR4xpemshV171h50aIWQu/5RxZmTiGxfoCK
JHTyc8i/EeBrceN7k0ahq3dF/di6t7a9TfPQzE3kW3fD4+v80brrCNf1dJoYWIuh6HiQ4eYQGKj+
ov7yTnjT135KHbaaumPl+rNhEUsNPCI8H1nKxrMOFqhmFTlf68/WrHnobOrPdqatxUbHwaJR44QO
9tdDt4a0Uge0KQ1wFmXtWlhdFUY6w6k91oQGUaEbpM++QqyTF5JWdjuBASwDUz9XoRI8G2o/E6U/
VGcoW8CoWvZnCvKTNZWO/Ws1Vc2+iYkEPXzoVPX8cupeLWLi01Id6Byn5prDd/mWJZZ0CuoAi/jl
a1lBdSgfDSl+VzME5Jeus6GCq1vZ1jBye5YpOhmRIrFBg/WJZc/7i5oWLLVDMxNfGxDAMop5fCJy
w34mLYoDENRBV3uWd/CBE+f1H6zjIOY0gAOUJMXF+BAvuAkWuNzjrvxasq/Qn5AbimGnxcfWsndv
k58YHxuz1q7Gmw6SDJhQpe41OlVhuC2NbxHru7vh9fVAzyF0d9fosnGYppuQxcrlLRSXP6KBPVkl
CqqB+83t7/Na8i84kU9BOBHwgl4H+/ZpSlG16ZB0boQE2/9Iuq/lxJIkDMBPRATe3OK9FULohgAJ
4b3n6eerntjd2Wm1hOCcU1WZv8sAKdHvDOTBSMJkBBeBiSZGi4rOslEcje1wQ7HgIKlJ8ecoJORc
klTskViWJ8VnNWi2juXdvh4NA8qCgx1i4YCGh/qcy1UpvTduFQwR7rHyEIJqGGDUpwzlxMLmfKhk
a4tKUgH4LK7kXbWDFz33E2aVake92eOHGTiCWF8kdVqGYhS9kxCXoZSpppqP4PYZbVviQ9ir7VAQ
AmFHPcVyztgQJOZOBKtxtYpuuL62YGUfXgU4zWwhZ6d6Wm/bkyH7/sFDG2NwQ8OXVNoAENNrdhlz
g5TDEhQwUldDjebkS5lBuF6hwyPiuKCi4986TYiH6WSmnsTt42UxT+Ql62ZQBmvT6ld2n+R3kjgr
XYnX0zIW0pXYjwEPRgmIgO8sZIIGEASM0cMGvN9dLvXcYNuMV6AVq0+oyP0nNwAWQG4ig3Ut0QFm
yF/yuViC/sVH3TPKPiKpcPiRenzHe9Qy9P2SXh9F/0KBhN8z2awdr4ckdjgF8cG+HWBygIRjkwVY
EUyOnVPbP8BaABs84yl/HXSOg2c12120Iv1ErPCe3Q6F3TO/xRVDOI8jg45mF9KJ8h2mB/xyNggR
KYQp4svRbrgcUOWdhkfC3u/MVQ53PjGLLmov+/joMdyJKzh9p2a3+c4M9m74LdGgd7vPnqOTcysR
pH8N4QZbgfB5yo2vSU/uc/xS+rL93lWmDmi43ybmXr9YCuPOkZCnYGOP18M4hyd81LE4tR9p6pZF
fFS6B3eAmEU6cu4lUXvk7y7B9Yv4vxxGVZzj8CyAGMAs1bFZosDDRAcFuzvmSrryey4xOkwtZ5r8
EGqzyFFfQBhIIfgfs0Lv/g2ruHwGnYdE2Up4q8cmhrQE76kwfIY/hlSP65cF7N/S9ejfSy7LA2ts
v1nhjvf2OxqROBWhr6uEPXqD2+fK+OvcIHjLsEZkHULzY7Dq4ANe2uVdEoEoMIJsL2JZrfIPbtFO
pgNxU4PGYrgNn8np3/ZBFm3msJ9HwUfpcH7G9SQmA4WxZEQqEWg3H3cdLRUS5/9Bb6e/65dPLRPi
KJnc9I82lLzz/1NNEJcbHD36ew+2IhUo6HKBYQ4MqYmOsD8SeEsSiMeG+pP0mIrC1qB7j393v2Rg
QQcRoS9YbsEBni4FGImTQr84ME/A8A+BY6GVCpea/47+M2R4Z4DhkD3PtQSJTE0nGqYpTVpomtZi
Gm6jKOM66V9g3eWP11wguRCLdkioYGxtoK5uJJNA6wCwpgY2rbsMxsUnGC797be5OpeHt3eTmbKr
JIjLBr6KVKIk5PnseIdpwCWi7/u474jSqrt4IfBDZvzhzTAsD5RmsLz7AwzGFv1z7FNa7plqmLeh
7kVQNoc/xvjw79CikAadXVvPydZOhMKFKfxVd6vsyjKDh+gkv4gyUFSP5koSIwhN6tGzJARTUPfL
aZ9jX6a+Z6gvv3/uX5zx41fvTvGWrCi84H+nmpex0QQDwlIlrE/JjYLdRsrJgIBKUdOJnWrvQUop
40lZ0s3FOlKAsVC+jc+MvvE9OJWCdtglXldfPZ5BvNQBgHN/R0gWI/AU0Xnl0ALaCtuGLXLC8/Ix
U39cBD/G2xJCMk0mt022nCAkcBSNxHaNpQSSr8W6ueaLyeP3tqfnIyaDF/Ko42GJa4rGW5XSzoFf
A0Md63SFWV1gEBeFlL8LH/r/ds/FscT5vzQprR3siI0HxWdSsaqoMCORSlU097EFFoZSJndB7uU5
JUFNAg1a0FLJGUOgEr8ZV93P6jOQGxaEnfVWMD2owy3hQbVjA8mdQ51EZshqOERk0vWA9BSc95WQ
iTCbR/omxS5wKhkik0VpYO2cwO8fQKGnDELt3QTlVohrYBTE8i/UzRD/SDVOTPruuNxDEtPzF5Zz
F6vnUjO/iPiQRgCMykQXrVwh6PDNoRdkBR14OFuyTXYGBiD3nHJ1clAKaTD1JoTM+f2oTkCyYLh4
jkcv5fgDZb1aLPq3KtyYpEha7xvC2pD3KmyWHWQy5zOTPyrggPQT7c9uNJnS/z3OwUYIakYtsiw1
6TMf3MurEc/I7ljK3Wr++RzHNMKiIAHIH2yw3c3sESKJ/DzFXjJaOFOddA+jzK+f27QkIHTXw1xQ
IjLLbhI1D5/pBoXTDEwrM0Dao5iFzMdkionNUdPjUzlz+lZPspiM1yLnOk9XLVPkHJlMXz2BgYJj
EFyxgX2B14Mn2cjiGl4PVkkLkCzF0JA63MW+GJiqdsTYpdN00Wfmf+WVtvDO97e5lxvQcf3xSWzt
+tLeh+nLROkq4vL+I/p3m2aWRbCECoc1ohMyuZZ0dFOthx/JmoT1SeA51bWFbdWOUTNLZX2peRf6
OXWzItkQ+pytJak93lRTW06TAlESOsbkMCdWGIZ0w1YIj2zztfTgOZ9ICXjHOTS/qn1bo5Mh97Mn
4yImNUpWmefxmhq18XY02KujGigDZ56ITCyaJH6Y364EzArTbRKdZ5kUF5d2+nyZe1Z3AJsA4hi6
uXh/V9F0UEwbtxPW1ClwuN6qAmiMG6gV4Ds8iZANygrDKCTCLsUlBGZOOrev3pOluOoBc7SdtN5m
menKvOyD/0BsfdVytL0+cU6QyVfZMlO5KWx8m29YTGnMjfEmDrH2VZQ0up5aZj75lL3Np9pQlJUE
ESREOB8i1cwgEvIOguz7+kUU0hTFORGlH9ZelmI7GvTmstTd4qJ5Q7A9J5vWYRXu0Jd0xkG0Zxf3
uw0sQARMvi2kf/yXSQyOoeZOSEBIbyBCP4EA7CZfu0C3qfToFPyKpGRMJJmt6+uSLCc21NIFYQu2
lHQrbN5s6Oq1VB6z5Z/H/VhKUduBScqbFjJnbxIN3kNfoNMWnxgXwxZCVfh/lI1kG+EP3vmPdE+x
J2BJZqWLLumVqpjk3DYGz4TcSJMOg6eqHAI69KOzC+49W8rVtsMEEJtaSIjfltCxt63EV52FZmg4
ZNfMT9XUJLZ6o1F8IrolQxjyAn+k+Ye0AUQB0HbMvRGtjuqIXdj+IdzNxsQREC3ocZ754OiQVNZa
3WsTUjfOXmj6pLglCMpvejc8KYOOVjhRjfP1jCivqudBIEcfgfHg0y6+tXVXjGnsIwFQi5aOH2eD
IIJu7WEwWvLvTYrj3/Wo7p5BI6Xcl1Gdl01tl2mkvtRYbTyHlaqCN6LKDTbv61W4NGiXyEVz+QZh
ZEU3IUMikXdIZQvYMPi2cz4UDyQcO+xgFFvLIYH4o8ED8S7aBiYaPXNM/MXv7HZ4D2szrB6KGgs8
xGnIkQuJc/KGAy+gGswZm2YVa6dSX0GFHgaxZ7QJJkQ5uD0H00U7br+4VONg589DtvyO1HUxkvG7
J1F0GTFm0rc0GKe+jD+sxvXDFHmtDkaJHLF9/yCdBKRm4HwyEoryQLop0YmLXprTsb0r7YYB9Y1V
Lc8yOLV6gzL4XyM9ppeDBRMY1CdNwnMgR1LcHL9qezdcRwpGGY+X2fxGnY8+JHhIVTIFWs3W4R8J
tahlWtGqRPruqrXXTGxKEwF117UnHmp36MEc067QxD2KNqO4MI1tnA2jdEiXyehMDHcq4k9LeD0U
Wmyw7sHeqkub+aLPj0teuKmvKod+huYiDKW3Yb07VMFQa6MfuhHihCQwhmLm8yJajZgIVzA6zJfF
3OzcPVdz4LFjZ92JNe6jRcNTpPZel/eDTS/STmrC94OYC0mOA5ei7MivKu+ReoRMIgtjh3FLeXs2
THglMKM8BUXFRucRZ1TtcnNE5SP9if4cQDVPjbad5yjXz6lcoKTtSftCPy6VVTz0s3z9yH09Kida
kfAe4rz1rU1lUhf13UDrlI6NI0ZJg1NGrNXitTQ0TysR+i1ttPG2FRsZmwi0uXYtpaBCN4qqlftG
0tx0TRqHwnmwIusAwFcvs2j1IIwPCKfUfEPKLg2vU7vXZmwSxUw10RA02U5QiETycIqSz106dw69
xfACOb5XY4Vj282rZ42YC2iIhMhzZ1U/j46jKNRv5Il4tXf9Sbag/8Kw/79lCTQe2txqDodT+91Y
DjbzaOnchMdVCHD6R/F5e5F4dzhTFAgfVoL3KFARDDgjaPk2vyAHi2+f7ZFwyA50M/RR5LLx0o1O
vWUm2y85GqU32T7Fxi5//l1yXjRvc0Mup4/PW2/djUrbBCN9/GMShutO1gH8bLq97CtBX3KqXInW
ll0gB7AkXnpzAcaap+FjmPV3Ivjqq+9bz+3u8MUNMqNLKwDet/mmuqve+gactZ+11/flO9O+SYjA
lBsGlL9V6HBXj9p1dpmfG2fc2aO0nSUax0FktuzE+ncppKMzaoiq6FhdesgXoxWL0rI22ehi9/X3
XUVkdEdptqKbvH5sl5Dh8u3U9fkipgcfKjhsgHY9KCAC55HrqDQclHXpJ3xYqoDNVJUa+dAi1I28
q567kZ/Hp/LiUdcxv2vg7faGsMX4RWvziAM4dnLlSD81Wg8AYNeNUESN7OA9eoYhbj+LXvb3EmZ1
g1DyEWIqziLP328Ct7Yuo/QKkf6hRUbU5gTCk0CcVC2bafQza7JcPjLbD1atXH9R9ZE74l3LCO7q
tpOtHYb4qKGCd7DuZNoUVSoTA7v6qI3mETOXa8CQq4kSxMLpgdS6EWHFxQh0o8a2SWLtw9PBJq7M
Yxqew5Sn/5jNP7lEr/XlNR/9WRNnRWaOjdakd2mn9aImc+HzVDaly6fXkhjduVQSs1XTVLQyIflu
HsHiYOrMGWme+oTV+46vgKokJEzfs03vOdNuR1vbD/KEr1UjNdLLgvYDIWjOWSPKyL6A5zGVZLqL
RmZ24Q4MTJBhiz3pqvNJLTsmZa7vsGFySNtrEmOSQlL7YvRj3dh0VwWyylj1cSgs5vHy+2ToQp6u
j1yFdRnmOd2C2A/1q3UxocFqbgcH3AiBunj1jeZToUtFZ/zX3uDfAgGHCnIxaiQMICFp/ASbb7uZ
0LRDkMHN43SY9p3fUX6k6s/ewZ5E5XT3wrnvzThOSqRIIzvSjkPXTFso7halzZ3armq2UDIy3yzn
wP2gNM3vjoYrFPfHopHqSFqGgVyZDozwomTz+Vx83mIVM4cyYZbc2mF1C+cd0nOGU2zfq4vvZwMZ
3Qo6t1X9KL53V4rY/2ONXO9Y2nZO9YlJl/nkINZe9bARrXtQUIgnm0/Gd73+E+b9kyzarI4KZLzn
OAC060G8O2mmP/addG1SXI+OjevgLJ4pf6lMfh0NfJTlt8SxsnOZOfuV4cqh84mDIAAIUt3tQ6ic
K2c2xkZrPUg0ntf85MOx3UgpL2SI60QT5VvLg12+2Y0B96thxuY7+TaTrYNjUiZF5L1emD77iT7e
HTPoIPnclKy26mmY2eW59fIp456IzEsviWhB+5YZpUaRaB46/+2XU40kxx7SVe/5sWu9xrH25F8e
waaxaux/XzbbbDgSf7bdTRt5Ko0WKNLb/oSTjqS/cfjONk+0Q3/TDC/pLC6bxwbinONYH19cLzEl
jcgo4549rJlkKasqWJbDvrvlp8iBlXM+/o58pp/83dMg9Pajc+cxfzoqYor3hnG1FW/w0jrSWIfi
H4XeWHbi9LOz/ceqvx9kw+1Z9Ra9AzLupfBLFhJAnnQxyclAo9px2g2YXj94T+tmC/4QPq87Zip9
XWtIkeJ+dEEaOl/uCkCqDpVRamTXtgTI80LkKqkig0gn3XzR5V5E+caKGITKohLrbQpbybXHslRS
W+i9xuE3fDvadZsda1hA7GQcaR8EG3bkvVYSo8UwOc52kxSbklcVG+m6DNl/2B2xBwIlXdtUloOT
OjahVrg2rrN0xUQSE27ymf6qnmg/RSt9v8QRuUVrwsn4WJlRM+9snP7elzNtgsMdhTSeVmG6ceTJ
T24uce0QvmqoXaN/KInWtfMcKL4yo0gp1rjMb4xMkX6StGIcl1HKn4Z/irUPLmHJIniPoq1LKyW7
+KBakoVZZ82o+ltF9n6cnF478nfHUZvmppFqWn0snDSsb1T5bYqY3X8cJSyvRhzezQtI56CyhYcX
jzUWS0iHQVJIj7Ui0nsLsiRqjkAj+DMOOqKO0pwVQ2OlebeG3+j9RdWcCJx01Bo2Ii8fVz6K6iA+
MGHYLUEByd5NIYMjzPmrSjK/mq8HgY55zoKS3+5Q37tVj9Z+YCZb49BT8lUiSCh5xvVkPZB3T69x
E8H3Ln4H0cObEPdA/hstfH8EqvNOlzGx+QSnChOm1sIb6rLJVzZakFAywzLsC5MyjzeW8FF61nR/
6GRpSpigCyopXfr2XDSe6NADhztuwzunk3BV4hggNr9T1XfQ56RraxeDCrNhZnxvO3ahdGE2xbKL
EKDLUrYb8wSoxqkOk+1L6z6K1kijCFqcSSDx+b44k7Td2Q42Jmp1JEsoOpjcqvRY2Jl4K1FetRwm
i/y9dppHx/fGae5VW8i5hiy65mnu5zyJJgCq/1NQ9iTe/FC4zROz9Pz4oXTKhW43hwB/zhL2Uada
ohED44U6+z2T1l7d9G/D3TQzCppixwtKK1lITzdG0IYjbV9eVPadU29Cs5TuLbQMl1a89f7Zlhlo
kuOvZy0zWhEhXZV3tttx0Azpb2F7TJx5FUBrx2yW6GbbvlIIXo1ImwwS5Ben7o40g7IZo1l1i1oU
LbRnLiF6yGWVHx00zpfWTB1c3gxpWcuBmkpSFND28ope6jAuj6Xj2sPGutl0tpUOHl1AmD/nSsa7
lpPF3NDJ2TPgvq++dg7of3xHyJWP0aBMPjQcnI/qcGlvGklXN1X+Vk1J4XZGtwVKlCbtQKwSsnxs
GtFWYqbcHAu6KQYlsIiYxuk7wfskoLxzakWHWqJ8ZhbOEWfmPuyn8q2HGbdnKyP60mY5GqQajz+p
SqhZNFQ+TY5KNe7VHv1AvyQofe4NNJmod/S4oQnMWJ19l45puLMWJsL9zS73jIbmS9uFwg8drEKN
Kuc23FR4VwocbyH4mpQL9xbJz7DqzLSFK/aZJKIY2BfQjAT5rHlKeoKVzzw7FTSdejLbZ8KjfaNp
ODdyLe0e1+W3c4x81oV1M6qq4dCFIvVutmGsiPWyrkU9oGYYEOyJzIF40CX0lgMimPbWE45yLUdU
iZhZcBGRpJOq+K7eqz+TssNm5mn8XvTsQ5ITrg3VAckX/oVw8ukJYnBrpQuhsVDaCmNIfyKWP58f
b9EGhRU9y7V761+712509ZWNdjKG9rwzMndWxbjjY52m6f2MqnkSyc/buXtMfbqkP5teCPlopKd7
xfmugAU/3wvABrNpgzToF5j47xvU/5NgtMksKomUTqUYu+dvz+FCusS9ss/0F2RgyWYs+7PZjdZq
vl2aq3YHhjC36LHdC6Pcl+6baCHOS23viW0Kq8tP9EAni0kith4b9oD9Bkt+IP2xNRwywBAQ07mb
/cOx6KKzr3zaYO9L6W50WUFnhuAKX/tMKIzvAfBGteL2yGniSdM9Cm/xTaI57iRRICwu2eYNp05y
dBKgE77TlpZNFvsr73WQIHfxHpX8X49sMZKtHnfhF+x/EBOQTn+hFdEFHnDCzStxDqVan6B4N6PV
lyTeerUO7eQ81cyNVnO/OeO1m9t9Ifl5Hmicx+Qxh8pRyjfcJE61AkC6FDZi2r3V0eZRumRRxLHB
u5P85ErLjVI/95lgd7h+83gpeDUl/YkzT5D8M49ufHACeIBOPZ12fP7oR//u3fMg/kevo8adq1T2
HwkTlh4E3G5Y4X4qnfgc/xnYLA1mWeVmjrrAnGkmim/aVeVzkpJBrg0puEkrnHE4KyAlzY/LuY4U
4xABfs9o/mjGArZGNSoQ5Cf8f/cetvLVX9QUMAfIND59QMLUaBHuT10XtNxZBwvhY//F3KFQg/vu
6+xkGWXHiWz5cSuu4rS+hdSmoA9JD132+BByvAegn0wmbr4HesDz73NwHhjWsi5mBVvKZxDRJXUx
UUr+PvRqClbCADNMv2LuwsGgZ7heeTPXBRw7j5+s8ni48U39m7e7Kd471yzQLfKVhJF1I1PeU9Em
t74jWoLUpmiKXrLqKqZk0EQKu/mzcU/Xk2sDd/PxD51Y5GCGYD46zs3opT+3tD2hVlmlC+qaOKhm
Ej6fn3cZluLCKCns373rSAXs+yL6HvrRUfzeysbKi2chJxcpGjy/HsosJ7a62a3/ef9NBrrTW+/Q
SvQz/UQlPnAOu1uRSWHnrDiW/JQr4rfEgJhJdhkS8sLZLYiZXlo4bQs/GYf9vfDYFW7hAdkZpJGs
7Xlxny0317LwPFLFJD83/CBtaoL7UopCAXJn92Yu+tDbe7uxBihbytyfRcUXHKV7O48v37mfl3yy
/DsLVS55se3PSU1HcZorLHx/vJQmi9mU4odyOLNTBo9pBiaFcpQG6pn3+gkhCVL+smHhRDtZuIPP
J//4GPyq+2z5GStNDtM7ovtY36mqqKo0MpKbdrXtoepzZPmqRAEdM/2MPix978e19rF70M8tI8N7
DOu9mD2Fl0QWu/KVi22du5YeaJDlu3yF4e1ocPYS7a5nk9Z2xVV2V0iazZ5aTrfZ6oNKhNaWMuHY
PssVnkzjx9/NsbubDLbRLvPAtb6TLD2py+gJ9ATMW/dvHXMWenIZEhIfnBpf6y6k0sNXpv5Owl9g
P7DPTPU2fJAfWoBrqSblqMQeT+0YgwE33A5Sz8GKXuQ5OFyb12wtkq2cYpWzV6XI2NSvPLm5dnoy
emZkhBURDKdcOwtEysZAVWHI9qZqlrdpwWgKs7DfXHW70lrc0qtqznCcmvxkZFqZYYdbw7Ri0L3R
qqLdCbdlcvJ1xorUTehiQxQZMRBwHBnYsRTQO5o/jWRz1yDo/d0s3X+hNnOqkmxhXxGjWBKsIjXr
XUrVL7V369k6t3adbT1pUtm1OKMaoa8M3/iJvWbMlE/AScesVt/W34Vj4VcycMGgK748qTvNQzlK
/pqFWga1IcA+uKTB/JnafkjL+B2HUJVjpSiN2qaY4G9Zle2DlUstXa5Gq9n2uSIpqnUfxuH/MiFr
t9q6+pQW9jCNSEpvwwUprOlmou10/yHhO2Way7IW2OEsfvbSWNJNJuVtBEm+5FwT1eIGnb3q12Du
JtA3zYMamPZF6ELpTk566jxqcTptoSmKEgFIIHjblY8jGaAVvq78rXK+5K8lbBb1Fz7Y1wSSF5ff
q3KmOEFTrDpEaNUg2Tj7xfdiSAvhLOyavglJwwTms6P7fFmVfwbd73mBcrJ6GVx8HsE0mLNn8yRk
Y1n3dljkVcJW+LUssUl1rw9rm2FH4C2qsr6tbk01uVVv/9Sj1M3Kr8C5LU7FLdFRmbiQePNCyYRb
fOavpDNfVHQmsJnkUnMAL7+v39nGvr6ScbUj50MLLn9f0/OYWPoAk8T2V57tyYiNJfZz+mRS+JJM
t2sw9m7Zn50eUPiiwLgixUwhXnzLbVt1lvXfbYUkrjzc92+1ROnPKCSm13hhhr0q/Q3frh7A1MCm
QOw8XNHA4BhPqJEJo3Ui+c9bqMzyn6mPA6r/14Zc7FG9/fup8bokXGgQZj0FOfsGGPF2u8ydIEs+
Foo94Swe5E+dRjlo8ZSb+V48j8nQdGGQVaEh9yCMOLJG/PqUgUxr+Rrca6VdY92KjE1Ha+R4TyXH
k9sxaVBDRAZP0pnw0wquAmJKXIxGvQg8KoQbv+scBtlGdpQUNiAZvHSWg5vf1aJ0/vqIX3tf/dW8
TxOl14hHtSrOrJStChbqCHP6erOXTkqf3Bk65Nj4WDkOU2O5AsjtvGi8FuasRhNYSQ+tk1Ky+Wwd
pYNQUXbPrW3p0Vw3wqytdyksj0xNxnTb26vGutthmDyu7epH5OhLl6xFujEahM0foUcb2E7gyFEw
WFCJ8N1cP1L64yjtDjNB/t2ysSLWYp3zF1tYmKFnrEkn8/EZ5RmmV9Po3EqZ4lWCzAjm+hql+0+D
xLr7n5uJY+wDMu1cWi8XaS7rchhGipLi3qc5+1oi+ELcNqoEf4rxSlylYdCL+bybzqSfCyvT2yGN
rm/4pOLy/8IwiZAPgYKzrP+eIZKkzEoc0szKJwOson0j62qX0WGw7C3nVlHt+gU8c7efkC8S+PGk
/WrYapgwHh67i7FXq2DH1PvtiB8ZYEqTksC56s2cAFOTSuv6upTrUrSGjrf+tMMsK/F+qrZ3qaON
Q+fZMiGonG4c65Eifa0lD2NiI7YvFeBsZipFvsKsspx2mye4rE4pP3mWKbrK03RjN5Y81DYsqPWq
HcoWSo2Z1B4sCMiZWztVU4PMT7p3/8oNnGpgpmidpawQqfxSblDJBqWx7cIdg4RGGeQtyDqg1Qis
/u3zagP4vF2cXqv6Vlc6KXGVwbqgg61F9daOTleNc3P9cdKPZOeJJj0/ldQaTbRuHdiQMwTU+5ZR
cyESxQVkTaawWQ0gwbkuUWw1pIikatScYWxZxxWoukpEQHeAg52oJGZz/GVKg34VsQOp1zQMV2Wc
pqFRcvVLl064cUu+lRzcS0pKKzqjnjJqKTJ4/Ckqjx9k7DXDaZtyv9vJvuneRpxdK8uWwyfYXob7
oRSclF3h35EmMTOaT3QNzhy+uL0F25HMr/pA/zxs1ZuTI2SjPOS/zkMMa+FTdcNUKzKrK6itYuMA
0Hw82kTuvVgYMSaaMd2YzG5I+ka0uu7ZmG23Bz4Nhpqcz8fKKxToVfuTSVdJjuJCDC8z8ycqxxoT
ptMl3bZFF1afQYR76d/aQbRNw4GpJu2nEfbp9b4293bqI92SrWizhwGz89KKl53SjRiAoHT01Iqv
ZUu/VLOeHmd/mZTqQ3/DbXFvHVHvm8/tR+qH8LxwbK0br9GzkiidBs5AjPFCpwfEsN5IoNgpZQDZ
t0h3asf2qbYrJ/u54rEexMUnM6Jkm+Tv7aOlJ6mIdvuRj1cXP8fvV8PHKa0a7BScqfnJaM3BlSa+
SNZJPJIViEnx7FWydklhXfJj/W3YNKN5b4hK2k+FNBSf/lq4c9gb5lu4yTvk1i3ee8rY70PnVLaV
4uqSlahVn2tO+mGICbitnDaQJVdcfBFUuFencrr6cPcutWQ1WbUFl81CQf6kSAUzTfOfPGE5S9K8
DwQwH3Uq/3duQ6J8OMPAvDd+95/VdMvwhf82eI1HsxzQuUSN2XQ3QmciKrlNfsK0wQ38kcq2ueE6
C0JDZirqgkVFu0mUA5VS9U+6TEyAkMQoUc2UjqXuppaoxyqp1raxAIae+ufOvQOOwoJem6yT6OFn
9VI0HBiQucqjG1jsLtNJJQE2TQATQXsF+WjtfTXZedYF+/Fx/uQASdSwBfqU+mN6h4RAypi6jmNO
px2I4fs40knoOXYIERxVMv/2ocQhCyaV0/ObZAe5lxIVfRVfD4Utx+Fnov4qk89z3K9KH0vwRxaA
49GDS3/0P1qymMQvV1b5WYwg4mInIbIOF+WqRcEAkPlTQPBSVS7j5Scc71h9BXpTvVSNlu/TSTk9
1jmk+tAmXYcaYzv2lu6X0Fdnp1Iu76Dcdy/XyxIvDhCa5T0sKVt7yxkWzvOV/jo1o7Xb8ADZHwbQ
d1df9NYgmov1gt36fkFesHfAoI2/eTau3WPnLQ5hgdUGPRUyyBmCBATBrpQBXh2+zjM59WO8AeCg
LQxEOhEkGM6+ANgJuikG4jgaZOJ5qp/y8jPVvLRzs202j+xaNBcKgfZ5ttH8fT5tijOb7e37PjNM
bTPWHN2+FxU/11oKTG4eQLq/6d/kPD7MScLqZ4bXUfIjS678k5gUUohNIQPztDuSzQfBwqMcyQbw
49BmDMHW1yPDpLCg11C6Zgq09+xvp4EOoyFLFqZJTnhbenpViKfziV3hnSwwY25XFK9FlKY3g9vb
NpJcX4yS6i3L7pteZfeW1hSPlEjo43M8TLL2blNaeJ1zNr/UOMvXoOsjO3bswNZpbuBMcLlJ/q24
MHAAouwWM9lBCyaF2LaY/T2OlspugxVeZdMLdB9QlKX08HuRWQ5otI0Wk1x7Bhm+uUeFCenXOXwu
sAvzMG/FCbOueZOnQjIhUkeSgf9keCRXhv6tuCQ3RAcb3kMyfehmrLgppY/lZ++yKSYXhehUa+zj
rIKV6TxItCbV5V+mtSeOHCb6j/GK2wBmQaqsOj4EvfjTBWV/9QwAIwdMdDpNKQF3ffLkj9XkRGUH
RjYB0OP6G/xWwDBMPC8lUPCav3Y3AgEhJHcehLwrqw3Gdw7X0fwOv0kyeAsQp7UY0Up+6swRuplN
IT0/9XTUViTqA6QH14kzUx4K0VTBX98QmmAh+MgNAJDNH0dRgMezAIWAm+Uoqu+hG19+ZsRyxsv3
VXlxK0IS7rGSe3SR4/6Xk++flJefX8tBQo5pOjwF8KKRfn3zznuQ/SKXVVCsJ03I3zQ5DDQZRT7q
w6b0u8j3a/2PTmf2zn8QZ0js2bWe+Vp/vowWJ5lSkuuAgFjO0TmfeBeS8WIiRF0XXzHT0yqLZemw
MwZA6n3xeiuDeG59sQFvGw4OHreRaS7svVAR6V6o8nsp4/iT5qmyiJfOxpr7AGYOzNIRb1RcdD5J
FKsv4zTw+XdFbbIEBsLp49dBSUR7Yqrhiao4f9AI2J7ogoVfyxuH+cK6IoZzFOO5EE1Nz6k1pi2m
C6QI53k47wvLRIE7ivY5U7wk8+AQqYGye06nQiaeX7hxu5CDk2x70WR/qQ9b5TM0eptlWVOUJcM2
5gEWDsiZkqjzQeaKSULTR/42fcyBXQR+kZ/7h4fxRYrEpjiLz09gas/Dv1tBxwPhuc3vE9NX8jl4
HNxs9ujvG5thfLgc28z3ujnP529ufOmYMOHx7HuhBHMBS/tXcrge54jY/44dpJ7lGtDFT+ly8fkT
kodunsMl37NDDUMHlKMM+AfAXgfvfnRqBwd5ECPSB8vdACYSYK7qMafK8HAo5CBPInx/YcLHcLny
V/sCrM4f/+5/Oc6/kRNmZfSC7GTPj4ssvkFWgNg9euWxBUpAYCdBdCe1Ue7S/PKV7SJJCR9hT3JY
1B2XwimZt8sDum9eTmYlua/ZGI7kEj5/vymQ24k1h/n6L/XuRcbUys+V5HXRy0Y8e8mwutcXVpYC
5etmJMTCU/IkPbnzhWB5rYIzH6WzxeEIGeEcXhQeLHub0vuDNcf9DmfBHev9JpoB6V5MsN3zLBWs
kwO2liW3a7GvdZL/sDvs9qUg6oFeMCLcAkJO7XwvW+EBQwUZ0Mq0vQPYmw3m/bUdg219ruTctpD9
S84FccDXNkUOdVsYNSCP6OPTAerjQtizUxuVq3H/hboi0dHvNEpJxhfLlXLm286Vne9/lz9O/48l
m5QQbMnrkYDP5YaxEX3Fs+8JsikdfhNE19qDg7iByFfk6+IhBOuJwReQbIb16GgHnbuzEFZCl8Uc
hhx9Fo7jjNTW/Pon+RNpRULGuf9mB7lPCkRkM2nO/DLPIt1gJfrtKfx+OVo0j3SCi3nC0XgdrSwZ
k6gUvIh/BOWi8BLND7CXSjR9f1mHOULVUJckexO+mtXn+XfXB2Tv5s5kT9uXs9fKkBbA69uk8cgK
+dj7DNfuPVbItSN/Hrl33bu+ji4/y5/TMAhLhtBVtNBqDux8JcPDhA+//p4n4o4xRqdhSBbOO0Z9
vMgMXwmZ9fEJKqfg2+XXNRdWnj3LT8SI9Yy74vP/fSxLUcwHH5iVzwBBiW3G1LOQeZZO4AJiRYN3
SVvWJUBq4Mpv4ik35Suxx618YNZ0ESaN87GeeEmb+zjplD6SMCopjouCFNaogdIxgqfyYVs6jlbf
0fljjmfpKgxI7bree6qxHbk50vPm71lm2V/MYkGH2183De+uHaaRr6Ngq/GmH9EZSOEANmL6yKwm
w0l9P078OEzcAeJNqzxNZJPHJO3M7n4V+UXD4A3t5U+ylaKE92v6bAirTDEKy0sWrLToJH8QTMcN
HMyXSB6yK9tl7Oc1dbReZ+/Sq/uc0V910r/7zn2UqvK248AeeakA3XcT4XUf3L7tJ4d5cujmOC/f
/VvPmj/M6ewi8VAEkaZjIWD4oH/Jnv+CJid/aOqJLN/AB6AJaseuf96mcQ6EecaWQJsxvX1zYEzT
hjBSDuILFaDhkbHu0yC+Q+FOcsdsqKCbAUw+2EHr28Frnv1YJvgwNrGS6iU3sNX5lgcZOHX6RlRL
+9dW+ZqmsobkFOwmcXx2KxMpeMMBZ78H5Dhu19IUXP/tZkbFfGwHq9phfiKwwrXSUWTHGsuv7DjV
3zZWzUk12r2OMjOO2K/HlA2/9K64grfprv3iN9tL/0Iwyz55tO+DXMMzzIKsh3jMFdTJsbdoYz/N
hcbVs71zT6Z+y75x6r+5/KOf+ChHA3UiwkYz44efhV0r9Xfs3wb7tvfQXvdlT07P1fWXSK/mqRlp
n0fn2c6+87Vd5KlWeqnWfnYxmhWJj3wZx4fR+atzbe9qBlyXd13C21qmsqjFP0hGuwdPfPN8+4PL
P4ex9mOerl2a0a7rnc2YNFVU4CUAq+XIV2YkyIhyu/kqr3oCDoN85BJ6gpRp4cXF/NKO3bqr2q4V
q+9+7nWEi6J0y1ky233jvpLF7E+8c2xnP9ajXWXRTH7s2VQzMA7LfQKpIu8PW255O7o0HYi59n72
rmIZKQjMvaOTnwgQk8QTzGzpAnbrWDq2HbrtzEjhfilfmL1r2+/r9D+S7ms5mSuLAvATUSUy3ALd
5CxA+m8ooUDOmaef73jKY3tsCwTdp8/Ze+0VJLLbvaMpr231XQrkcXqU7t/LxvZfNnp2MChfk4Ix
1aQwPCZB4M96YfIwxqxeolw9Ud2zEH4Cfy+/u3+n/qGRQXi/DXb9VfP4s/w+dZZZ09bG4m8ns2No
Fdm1sm2Vcn3dONWOvTyrg9PwNvOBegmztVq2eiUfV0FjJz7rgJT6o5FgWUefpKM/TND0G6Dq2r6a
Zd8zb5wr3CMwn+6VHQvD0jZeOH+xFpuLGsnS53l0rszr/22Vt14xXmTLHpIiytnqnawfwfkS8CYQ
mUZgeO04ljypudaiBs6NnRKK3lt5j8hw/c1PMhLoaoti+dC4dXjsNwylN4aQGP+RfLAaEH34VlvU
Bpcaf/sSOQo+DpYgYiz6a6J5al4xDdSV2tfq9Cu3LVGEfSyGWTxcp++rmmkeQ+WNP9nfgUjZ/4pw
ynOrDjQPpWu6+VZ/mgjGLz+4/bdG7VEInRCLJ7YYxed1rbl95Bu3sk2/aSZntn861BXE9PWx35Gw
6c/Sv2/DhNFkdPz1JuVtDwCk+5Qw9Z5vHH/sS9PyG/Con+/v4kPtXl+3xDrk2/if3vLrslC6+7SA
36/lyE3Uad7QXS+a+2VHXGfDWD27r1N2eivOAwsGvOwl1FnTfflRR5TiUzfIRsWZZ3JfXtMqxbtb
pwDy2P7eurnPTHz5mn5OPX2b2YVJF97DA00zz8Tn+/qx+XLSbvKVh15nHt2TpWU+SnGQVJ5gv1UL
j6rvu9CLi1BrIyP6u7/iYvZOTIa27dzneuTcueP6/q4A7l/AIQaVeOObYIVdxYnpOYyTKFqpjmtd
cepjNCmeoPnPESlP0BilQnfFGK9GR/rhGKpPqS5qWfQR/RI+qbb3XxbdXCI1v0Tii7fSdYRC8rdk
ApX8zhBYOFZwhJ7R8evyQypU1QLnodSXPjeUmjJuOV7xykw3OY/9ZqAp2IImsN10g99xE2KA94KL
Ed27JhaLUA5daskmbiQPimnvNsvFejS8/GVt+Y+g0gaQjnIMsBbM/DH++VvxRWnrGiq3hiFn9dg+
RamKeX/092p/CaxvZr8e/0QpRziAmFQDz2/zFLmnJfkRZaRlTOvE3/QjPbq0C3Eh3tZPf88PvUyu
m21PPzkzZ8yfU1+7nkuVN4C7x6iE6cqj6bHrBsLCprNDd4YoLCPF/LKWmClNsZHiQCO5Y6yeq0q9
+NVOVM98mIyfL91Cb/r+FrOuriFSVLLVRGdZTrYNJuYeksRHFj3x1bgMMDGiax+jrSsOsM4cvX3u
pb9yH7vB0zDpxwyDvLV7rb8aLN0b0cIocFfBTAMc8iyG6SfKn5uxe9p8oLklW2sL+dVJVJe9RDlo
Vd7q4dfvK8noXi98J6vG9Vj96/62Rh3bhSU8R5y/mzj9FKN3ASbn/ikOxucJyG3wPji1Zt80ilLk
lxEAoLH4uA09rW7YtL5tLDGbH+U0Bxvyl9YVFpirXTquvt3iFS1qm06yqkBIdKz9+F7PYGWLgI3v
g2vbof3v8OmQduqU7dal5b8AcM3BpM5apFDMRXQPtzOPGILt1CnUL8NN/J8rcXrG2csQD9c/8DoH
GKnV744Mj3hdv8dHyBmIop0viw9hjnarJ8rJsk2rvK0vo133jtNFVVApesLX1Uf/Pdj245Mxmrbq
yg86k3n1Tmjb3wQXjtZ0ZGLifGrY6qrogN1zXKwugIIcQatv0bz5ai6RyQptoEk995Ntc3d4X1ff
eodx5uf4y2zkfbaNvon8vvTAzdfkUKO0iG/fCygp6tT8N/T8eqJZlviltjaG3fWT0Vmw2Lqaj/RL
XZe59p3hJYfkCXqcR9yrW8WqcXVvMZ7G3/pNLiGsF25YyMf+8TeDEcQsuXYf3H5yWK7F2aoXKHiM
T3lyEpRz48zXLvUrJAVP1xFmVlo7/5uydT/PFu/34EUSnT4Zm787e75OXfxYNFCvNHMMuVAFInzZ
HY1HJd0qxh+0Y9gMRh3gVK7LGF/YhPrXQv1Um9bY4PHacGLjoS2gRoELynPr/TaZyXlji8M4porG
GmxesaGzDs6i434nCmjRfeu/rERzFS/g9VF/1NHDDHZyiKdKSNxkqGO1GM2uwbANXVkjwfp9Uf4t
lI6VQ8mjWX6rqOctuoMRxkQqnoFpLr4HgJeSh6dK5WnrupV3tUkqTpW+bsbrkh+iz2TEva/6YN1O
N1uH20YoEPhwu642SUpWKMgQ6qJW8LcRkVXLtI6ugXPHgvOO9qpXhIDYKBjqTA5IxWkxVuDMZjB2
4+tSvscQPR8Ifh72ps6yJzo09nu+X41b9cGy5xBw+jjlv2cbq1puaIG4nFwdggODj57oJ8f7FnV3
HVLQOJcPHrZPNsjkXecKPoeq/frfmAMRjIAn3fzlY8fkTHZqJY9vQL0Wh+f1AjYvli06NQ/Hw/K8
gQjMC32rcgiDr3vLSBvZ+epaf/fkk0SFUsKDcLNUMc7auVKiPa3vq6F06S1ql/Fd2ZnsAxnjdL8Q
Z1rTWFG37mt8Bjmzp8AtN3uzzDMmcPn+vJxubN9VqpVbdds6dvf1Hly9WaxexIA9O3kP67LPCarG
+wtAnp9cUPfPzOWIbiPW7m0eeYRPvoK/IrRHyfd5pJTi0MPXgCjqjGf4nQyYfvVYuTS3hInBATbN
Wk5hWbMdamK2/1j0DIsTbTQPXBxHqfMW5LWvgIky8TdTK76Cbm+bJogZCg5aOKDKFJLlx/DbJcMF
uLUutac7j3Pp+2+i32AGy+HEvQQQ2cNFaJR1We0UGiNBsasAEXBOBJrr0kbCRL2m6vo+dDN8arec
izZBTyc4vpQnV4KMNdMq7OCzsq6Ngwvh6oOovnurTa7VdO33+g7ciJ9DTcrKSYrL3mc8VxWWHr1Z
XN/nVj66qLwS1vPk29S6q0hh1xI8mGAx9XtB9Q3UlzgqkS3VVWr699rrRq5k3Ns/u8vP1uVL+9XF
lSbE+YUEt9ypaMn4rGiHXzNgBLZuP871XbT/zH4dLb59I9/UqpSntWeMX1vOD/6xQmptai5l25ji
Y/+ZamVavaJ+4k3y26ta6GEst3O9tGLCg1RdoytVDdzb14+sZzyryEy17t0HZmtgfyZrlwhfpXn3
gOZa97jYOeEpFMNjR4sqReM7Fc/r2zpnqYEJtqDC5vRjYe4S6jmbjT559oDfjOyv/1YdCvroGb+1
OlMndOF7aw3v60JTGnl800LvjgD8Pr8ItVMzqN/Xz2OcVqIyP0pv8JGLrVOjUFvghPcKzvL2a7T+
DvbD87//TK5BbeJ12DEiFFUv1XtzOhAjsMbcnWV/gv4xHWk3zsGEqTz/AcpL0hkfbKO1jWnzDCaw
aIsJ7x00OPf35Jevc1M9nCu3Tqp1UiIcBJmcRtdAd9BG/wYRv5K6BzIPI01/BPOjkRtrnlZNgh9w
V7eQ/OoWDpEqdfDCVttKNui04xXvVZ5bABRG3fxyjBKPH+v04O0QxhHh1DYX4210qh1Q/+qXyfQT
4q38fz/8QDZodOfkiqfJtbJtrX9ef4fx8X0xznTP9WePLnMgxO8T9rP9KLTynSPg+TTOtV79TB20
ZWh17CcG+lTPiHWrSMvFa06B60ahdya84DHVnfee3e3orZ5vFKvPn82MZBWRPt/Umy+rWQt3gauu
CPDIr8n9Cp+TZXRrFKN7pVACoyrx7PNV08lOEbIx3n2loEvMPmiKUFmAeAtDweA2few8iTbR4upg
4KhnF2wsbEqJ9p21TVqhcqweZrNpvVi+IpDPFR9gmv17sIha1AJX59h9YlO2lZVv/MRqR6SLRGtK
aMxYS7VF3LaK0qgafBZa99v7NT1JrvtrShf8egas+8pD78MYOXOr7U7DDTjaafTilVGDvVwZhLL3
W8a5S2Wbii9IBzxPM/Vstu0fp/PGnkXIqjuf1+f39hNVlZhHwkh3L9rvNHwMocr+eRfbRyqb97fx
+YuOqVxsr9VvHllcjcA/3zeC7enRPsfZ6ndDgnppHrrPX/OZs4mTk3fde6WihGkpaP6fUc6hNx9p
YDe9N07Y9/rhVF3/GjcmoAmv2uVV8/9Tm3iXbJ9wGrBqstHuFaV3UcpS7B212xxu55XL3x0qpW6G
Jf9BsT0Ue9Y5ct4+zLBu2HCv8g1bAsEBJeRUOf3lWPpKHxXkS/F9rz5zrVumvUvX5/lW8dScnrvJ
dH3PcBMBht+pwfeqs3m21vfaOhUnU8jbi9LmPLylRxrtO9nVorY7T46JcfrSXOw/lnQ9vOjZDIpA
FIYkoZJ+/8Km6Y1UF4T8HmJTHnG+RYT7kfq69g8ToNGxv+60ASGr3muiwjEoMhvXkOFgBXH4eXxS
lEE3RDHRUwnCPFYLP3kgphv1mITR25KZ77qh9Whe/23S0Q49g8k6cSzepEX1dX8FY3WV467H0W+8
6CmVR48JljQ0j/jVrVyWeW8FsG98+wTjlYpH1Or5H8oR+8DxjVh9HvIcgoK9oNA9B7MvBo30/RKu
vy/v20GylocOtvWR5mypsfcqfmwHcw6zhXKeNRaxkgp3UTm/5B1izCaE+OAqYEnKalm0M+g8B0I3
4hnIHZ6cJjgdbHBlM2CQJ52V/85/r+9pJj4F2wMybIYzgU3+wqmcbEbFz8Jwnv+6xqdG8hY1CvEu
ggkOc6fGZ4bVlciki7rfMEiCXrUwSqtdFqzena2Y7QEBWCyDGh/6ZCKX/Siw5sItdFAXwxTSDGE5
5r4jYDo3wlF1UzvLyd1webjEs3gr3f4Fl7v3e4Nzd7a3+7hBCZ98o1fvj9ZCXtoPgALeuP+3HzBI
Y9/oaq1rBUtW25uNeBWI63yTcehVeBLJdLAyZRtDspm5o7iW0t8SZK5/5l77v5ez2JgHJY+0yfjq
Vs4NcoPkJ55S3fSDaUqgT0sVLmUGuw8r6fQTRvLto+daBTO4dQ0wnu75ubLnckq7CAKPCqJ8GBPg
XWomk2Guk2c3solXCz4O6W6xixEoUqdMwIac4cggJH+jRHkEOhMptUjY8vnLuGbzAymghiCEyIFe
ab/4AyH4mngORfCKWfy3NceYXQulFaQZDxJaorBlYmxQQUYDA0HlPA6DmQQb/UX54+8kHQJPp6Xo
Y827ed+gfi3aaeYGZ4qYBhIJODmBS/N6J+4m7F3GDDZiCoHu9s/qeQ4cfbht1waTHPmvhTTCqxMW
PVUbuhnOjuPQcCQQadKYTPCFIdP2yXIsSvHzYSBTRm8bHuGVytXp9mMX8RYaLzrGqwa7by4UKs1T
OF0urxzGFLqXxth35X1LpG3pLU60dcflxRfI71l5fmSzJf87h7jaeFFbNQ6j/OfZqMp95i5ltFoM
jrbuxTwXrmTIpjNM/mNa2zmMAHHFn2c1GAsfSOnz4J41Fc4pXrRXv073+wS6Usposa6IWo3+SU8R
CEHWWHcXoffgkC34YrJkKadKiK+T7M+58VZjnIO2d++TLVMvdRL1QMQJBnw8kToMfkaZDn7G5ATQ
U0eiHnl81vKqDHgtAXAWQgBBp1TXlm/Q41/Vzw1SSEFTOu4zKxA7LZJCez7cjVKzTbt/rcH/iPAy
ZUgAj9SPHxtstOtzErK67NGDw4dJIhpYY9p79JODnec3yU57XVXeIIsGllCgYl00krle8H5Mo0Qy
3Mba2tV/CpHW/V2yZSVI907N9IAgwSI6oz9toAog6vjprvFf5bC7HihlFMLbvodlGc3sL94omM1I
9q1mYUj1VeNec2OXQ0llXG8NVPsUlf5+/xfgB2NQgrJg+IlyGeTX5yYJB+vla5s8sB7YzI86zafO
Odt6/gokAoTxy59kZ2aJlSwZRHnKcGOvwKFrQqGhla4R10Q5zetcjNYOVUsZyBJlAxlJsraAtpr/
468CyAXf/xZ6eB2ALM7VrSOm0LsdqzKVbxH8Pc+MHWWjxOky27DKhAM0Ag5Iv5npLVsQ0KFAXzsB
WpeHAgOiJ5My3JmGViSi8TV7rQBfmnRyGqBMJYBROWt2fOy99HiPzlsLO6ZT0Gu7lsXSdlUB8825
1sRUQComaSFYUo86P/nmyU3pTVklJrpzpghLqjV7Z/NCJL1V5+MV8RaRsYoSLMA2Cov80mJ3UA1c
oydGOLaCDSJT1fmXElCcEK9xL2M148RlZEaGoxahlhkH/PW/bcsZ4/xKxxUe8hVkyJLNncr2EsIo
M5EtCiC8HLDG1TbyQseMlWxq3whGMFAOGx7HPs4iHO5xwnxKV1U7Xwak6bVvDXLvi/szBThmSt9O
Oh2mRtv2mOGtaSvld1N0M2X5wVSukA41HiZM+I0AeJDjxkmeI6YDnzR1fwSVcvy6oEL2mWkMcIFq
e63Stvy5LPuUzvwQHhJ0ipx0lN3IUiS1rkP0IJJGABiT1lV5A6KtnlqByL4lrWXfWl44DNmlhESc
nEu8CciAeq5QZREIhST7Nl1J91Nvtcv23yvZe7hNufiN8+JCKl8Yms/7+XPtbheO88l0hUAjx/iz
eU22C07IrIMpfXw3MlwlSHWqyWsVi+HFbDBV4XW1Psc7gYpfDjVbXB6x/YbT/Whu9t2px+gZ5c9R
5jZiDoXaTd0r80juxVOkUlAfYFP7Au1Xb/Vv829hkOq5gki1ixTd8sIYUKeax8m5e6Xdnw9ZaCtp
zrjYRZF+8+G2e+d7dJ/kPxPviNMrr/89jLZD29NM0TfI8/dNvxd7h9/rjAtS2FW4s0+N93flxOfu
V06v3na4J8lQ/1pQ+2axtRgVe3wcOe4g6p/audmTZiy6z5KjC9pmnzF7L/2+F01VcshdZ/cZO7vz
X6Z/UxlO22nJQBJG66LPWlSa49S/axOo5INc7Oo8GaW8DDK1LAeRX0tbQkH99H5TMWqnHndrczGS
fTspVjZYvHt8zODyggZtELXpb36Pw1vnGOORNZ2B8soDE5QfDIo9uQrG7Fsl1czUDv1wQhydiBdK
jAOLeYyNzj78OVvjj+ffRUTF98kcU3ojnJbUcnBuMhhAX9WIIKre2pf2ZbRkHRZ4xmx1yqY6/V1f
7pP9LwkO6c81mvKQaAt25WFKyvpGRkbtJxVVsMDpU/DI4BnhYz7ay2GuWbR7Mzlywu/DTK2RayZo
q/rP4bkbtC9BBeMPe9/Q7vgvVZuaVVHjt/j4fKYiOVkOuEtbFh+m+KL/1rxUvYTM5lBP4BiiJMRr
4Z1JUt+nLSI8SticFtSbh38hD5enmeAg6S1kMV4JXWJYM0Txoaw1u7SZ6FdM6oLfq+DDVqYs4YVV
zSVmO9F4fCBuSoFKRFOQ2Wsw1QPws5AybJ0AoJeNVH22aL39w7Lvp2z9GBVyQO/seveD1Pg+vpMI
f3MQcsm47MyWHakOw1UPnbd+myQ6BGy45uxHsaWDC8FmkqcYfiuzQzCclLsE750YeTlvnKJ0BmTV
gf/LUevIYEApCo4EkUXzKlyxWyjtmvpMG/5SDBQWxDABEFjWw/wCXkn0one3FY+Cvfmhdx8cjQZ6
rGrt09c4FGLBR1r3rNF1mer7PjMXACjWcKnwzv+jl+pDd+U5mf8V6ofZ/XOh3P/ZN2xzd730nQr8
bOI1//WRJR9wTudMNK8WB86nSrKcbec7Md/u2fFfcvLA/G2kZdSvB6Sb3QJuvzHAqCKQsEMzxWqb
/ocL+pH3/z5ag8Ocu7gTV0kMRyKdi/N5g5seMlcOdY43GEZnFGWGXgqTzCAJGqCH/SWPrQYFBXsY
NgZZuwtBBlp6Dlp4ZJcK3QmLlH4mZS/HSLB9OqB1mmi7NPB0zDu9cQrINe9vBXpxzrINn6DB1gLS
EBJVfcQgswURgPuJbtK9FFzowxCiDLq9OLUXXT/4SdQyo6h03vDMH6XbSoBCb/vP0WDqPpIr95mF
GyaZohsw1LSbAfNYK5/OPpTbSkd9qJ9rmCxBea0kCTazi96jHhTph1l6uKin1QTz2o2vAF87tU2S
PdOpt+S0HmZVVOeiGOxDwlWe7H/J7Af5z4eiK1DKqb6+EayZOLkvgCmWE7vuPswB7o4J1nAx5sbA
oLL9+AhW/DcoW+FTCCMDI9NSn2vZzLXNX0I8h0N7TuvBfbQXfm4zwwfuHYY3gFB3UYFYgiCCzQTi
ZcNEABuaosGJzCizVuCssxmG4gVp12lnlsyBpjOtIV1Gq96+Mx/cWfVcWthjA+tmAKiChxs7KQDg
vNybeFV+of5Lt1i0Xvy6N10OYKVHw1Hv8JYAFB1mTje2aIHNNeJdUunO4GWg2JW1P+/gyQ+Yfw8D
/YHnlUo5E72cRQsbmx0YC3oP8jQCJfYn16s/ea4v+yfqoaf5V+Fz/Y9fZTXbxD2wLfK7LgeDfcKo
6n/6ONOOYvycbKgpXupfw8Th4v3RvKs1c3Iv8lf166X7j3buv9om0cQLJkwjDwnrl6rr0U40k11f
V1QQ4zHkved4T1qwHSyxddj1VRkuvPserGrmUepzUxksWPI/ZocmIhd7siOFhlXA0YEJXQxh8Rhw
JfeICDGqvOTDnNub4ZXBIMUoN4Mia2dGspjC4aRTzVQMKdqJzlqMLhZn6z+lkywC7o3dt/aqEmKR
WPGM1o0F9PbCangBNsZSHyKOJWdg/+H9EThfD8HAN9i7hCRkNNs+59VN6/gXjGrPTWkqP6jDIl5C
/7cnOSL9Vagv2s6/eWk521s29En0M5LPlYgPnz5RYnklRcUnI2EI1rKbKN8L3a9OKFq1DbrjdD1o
lFhol58TMEWNR5XqSf1uCG5+aNmxxaIzgsRFG+4V3NiBNc59opN7A0mL9rESTCH2Sn261Bj1Psyt
/jsjfOtX6dLEKDoY4KzpJ5j7qxchlWWKzTjP0CFAc7hnjB+WnnYGVp2cMTFxE3D/YbaBt8LX74gV
te4TJZvRXIm1whBZPhCkNGUKvmxlTEVD/3bzpfVWBKLzVlamxoI/ySrO26bC38NSJ+Ay8wI1IgpA
FQDsYQYVwozTVZ+yfq7cTacmt2b1UqZnDDM2PWgYfwS7CqYMxmwMZSsbkp4LyswFLHqP86Olne+T
/VIopJFHTrVdacc20LTQl0yUZxoetb1MXAewiVdv3brGiuwaZKRZLPsqnsuysprbBIeomoGWZItp
a2lt5Sq72peZKCeXlxglV7PG5QWhAIPEgGjZvpV/TZMaNIJ+V5jrTnvFjm6njt3K35Ezied9w/gl
6NeC9iKhb7pW3Un/xZzIUEzwkI1u7dNuNAi4Js42u4ebFXjzDFVsU8E9ENXbjn8wcivwL1pVPuxf
FfMjgOk8TKmb3DZsQUiwZpkna9iegoGW9OjQUPGJOTG/lATwYWMen/CAyLo1sw9fW2Eic0Txw70z
KEGlyHEQR8r1Z0rY47xyai8a1FXtJnDZ2PvlMOfY0nBgtXPvi+7VyWuQz3MlEWX94aSwvSBwGZDn
Hd9IJ6ZJ2pYQrlsVz2FoBvuwwergBMppH5xAXnZmzmLnw/Hh/RCg4WHvxv3jEeKzJB3MDcssoSbN
d5ynjFo1TCUq7GpGi8klSlRvuFep7nS4br0N561XA9kr3ZgO36zaZT0xPtex6o8kwtlyorH6ghTr
fD7PtM2/ecDKvZz7vNq1EAjYQu3rWTyPRG15j4oGalwd3peHwfbRT0zfd3BapX0xTt2j/DJ+bprX
R+052hUa++ww92ivUoMjBS3bv67NJve7fGDFN/D0ERV0rrQ7+dI8uKdHR3ogOaomejHo1b+ewrI2
CCJC/1Ac47XWaleZY7GbLT0rO2Y0NDuUc4V2urUfoBc/voW08fO5vSMBD8VkfrP3b6VnTMQ6eNpA
4vzkHqDVJVzmXl3n45dh57K8ddfVryB7wq1C4KoumSgbzeF+LyFzLDr2RpoHrMf9qzTNlYhRgJFw
4eK0dKemUWSnaEeZigPtpqDnZQWLfctbfpD+uLM1wETt+EuWPwAoPx348gcV8rN+WsxW29Hz1sLg
vhy7GXq2TDALOb+fzr5iZXFrnJbbeMM/7vYIsS0PtFZsQmKBYv368pH3/J7mH2+bSZF1HsegQ2eL
hZrddy/0169vVYAD3bQBBhUS1B4Ei2BkW57S9FnajsEyqv+QAqLfK8FG1WYhf+PO3x+yoHx4Mmy+
N2aDnZde/Xv4Jlfia41PrTDJ2pX870yK/+SBFZLWQm+Q/6zt/pm6Uc2b9xoYlYOrukSt9py4N9/Y
VdMyX/eNhSYzxJJye6owK0738F06XJUZdYFU6iSJwNwPCdKks5vWpjoi5e0tGMbS1w8dc95yJ+sv
qBiZN+FS3Fn5L78eH49utlskiNWrGgOMFAL6GAlV/879fbaippllO/s6CiFxPndec4CfZP9az33o
Nk1Or6xAESCatGc1auDe0ZGoXulsOpfxDVSvGBg9BAXhKdcP48M4VU8KbkBugd9zoPjFZzW8HU67
S4Zm3CfM1dKV4kS4cPwrK2Vc7Gc+9u/73rZOHxRzUbV9owsEUnR0Gy7RpHaCV+a/FzzHhdGMrTM3
zvUXs7txqf9sIGtkX8NQg3zVCkrbcwwZl5M9EjdSXTb5C5mOm2HVoOWrmNOZlHfgB3S69JhQAZRf
AuicKvVLTYWk1gVns1+9CFYNs3KYU/kNK+RCFlwo3bRX+erB711xVuwczIuh1dWbTBMFYm/ZL5YN
uBg+NrIUbxesSEnz7eMIZ7k+cSGQc+XaSwPGAMEImzd4OQS6Qin1uepy/6kfK3yPfp/K/rmfO8hV
5ImbpzJydr9E55yrBBiGfdkJAVHgGmHmnuMrFyupXJPUGkduMTxjuHBgiYvvK2Cogqds+ki8edTM
rkvoVq4DpIqzWmkcnCJc9XBgBLwGl2bymBSw4PC1/Yw3Uu4CBUegAaQC/YbBq1OPUQpoMZSwxfKu
+3+8bBFPMK4rn99iDYdsevmquYtmo0/unD2PXkcN6K03epF9hW4cdvvVc3DpLQqBYTVaY1aty9nq
N28aGsxDLefgke/gO18aYZSK51E7DI5oLKKonWzoH+d6kb9EsZ9uYDi0kg2fnkhfH1SoFLWNpMCl
bGQcA4vlYVh5673V5y0QeqnzqiJ/VhNl48re3mV82Worv50z3uD5YzdOYdmsBoEMc5btg4Q0e6++
v89dmclkBPG2rpblw2AxuHZRUOLi772O0ePmruPM5FLd9h7/tjSEnDaGqz5OeH19K+WxlqelK13a
swzSPH8cxqsvhNI19O7bDDKTLO0/6NJsaAmQdPn8nVhOcmkWPPva8pJVx+r8kTWmrZvPavqlWMcP
c1FfEYywPjdIvPenxXGRg9rtbz2vZ4Pb3JUvQKAwIEbqwtuiQpzGydbuJxky45RBrOyqq3EmUEW6
j9JMrkiVQDKaDfJl1ypIWQ+dVPzwJ0uV/7IA2RMfcEM1K5WW21eZuH/lz23l81aeIAFZqUpLAG8g
VacpaB7l/bqSz1ZfgISHo+dOWla4Q1pq6WWMTp88VTcr/mvbR+1IVmuJ33osfzaFRuEeLTdR6jCY
WniF9tpYfVnL8NbBwW+nEw7QaK4AdLQ3n5sgL0vI9GZgf4yvAonW5SSSzkMfeVpGxU13Vfh9Xeqr
e5BTpmtvm+pLOzWt37cNh88BJMGO0bnKJgDhqNBM3qpvBxDHopq3xWQSw8IK/ffwtzh+roSbbmAT
mfH0OH4dultMjETvhVO++bc7fOYAysFOd4vtIiCPT6FdOdFLL74Ox/frobNM95OX6lp1RJ6SUa1X
tlK+ISdsdTlCYJUYD4KGNTgCTYocbgjaoGYCD6QHeSi0DWqzeEc8npcEyBO2XpTMCkKVtFfgyVHj
69XtcwCOIBaMNNK9BGIt/iWnhSQAiqVB5U7FzkglCvLzJ/W186/d37TdmGawYd/0qeCBnRTb4Wx8
MzQ4VDd91I9SomctMz85VBelDhKcVpLXyX+mM+FHa8tKf1uBF76VRhEK2cpAyPSE18bZgfqx4Aei
0Aw9Ho+10s8Tg7fR+JkrNcdyYio1HIXyqJ/1jhAFB/Ku3FmVm38MV8IPGKb9nbQDnU7nh6+Y4zhb
Gv+1ptHHuH8p/zUNfob9saw0nhn+YzNf+mtwJPR1N9U+DB5giPP+XzkQXvxzFvb1Zx5ofxQKNnHR
Gn/eiEuHi+hK6Xkvlf7fpDpp/ceMKW8nHSu7mvPEfLayPCXm5Zzz/jbamT1W7+ZIfa2xJ4Cq3bhT
hLI/QtGQ42QzjVxTTYuvsqjWRkGwX2B88HSnMLgZD4RP8sOCSttiLBdm2j8h+PNe6idifV6YqP81
n+VxDXFZz1RSDlxL//LGBPx4spW0kl+5EmZTesVsCc5kDyj90HUpaMb9Jwt2sxz/33soK+nato6C
ytwnHRfKGvts5Y9LiarjJxwlIIZyt+iXFvzs38i1ddHHm/LPOqjHT5W/n3G3Pb6WRj+HyjugzUsw
xV3Lr2G6xOp27IOz+9AQPkyDNKneJvxQvvQewuzhOBJzA0CT9boPM3r/hQtJqWlNeFD9p11rnCo1
hsNcqZq1Cl2bsPigtC4cdwMvpJKBALiZrvVYJFfp37U8ltKH6vtiCyILzy/8+LdUj7jvpW53XprB
CNs4nWaJg3CiXWPTC1GHEWetyhyQyQTlvy4rvO9HeNWbhvujG44RgpvSwInos10j74XmpJt+lLoM
bziGzmYZbew8/GNAqU2cUwhuocP75mwz0CO+Sh/qOS0Nbf6t9OuVWIFgxHaXBsQen6+SihvJmKVB
YYOlJElelZuNcQ7SpFcZ1P93Z4KlEdeWjgrBUfZEMlWYDIeXcufz+3OgPrEK2emWf71I+dC6RdGl
5PeHC1Is9XqXKGn4loqzfcFzLaa847TDdFkv8IqVL28iQUB4oanAlAJAZl2u3xfn/wzPY58P/oJn
E3NG9JOvqtA/xzIxp2soCBDWp8EkIcCIjw+qDHJI5peJ9rp9RqpXD5fObS6u0D+5EqZR3XdFxLFy
ikhgfCGWOzpav730PmMTHHpePbCzXbXl6szeuVHya0ASj49QT8o0vzecaDnGjqEcerhRDDdhgQYm
JoYSW/nDhpAUDqeN82ihoU1XkJZoBGSZkTn4KazOeVtindJy22aZUA8Oz3dS5e/U1+rb6aUlSz2Y
1J0ORITIMMGtr4503NPu8JdP+egtudW3Hw5lp0CH4cR2uwXhc/H7+Lf/Ex3JKROPlKcMNow5r6tX
l75CL/HflLx/NYyQ0m6anOrnwcnBOyk48xTrICZoX/k5TgzBrnCokP7Fefg95ZnToXuoM0DZxScb
3M65s+ttO/TUonWtXssVCN7gXPouITz2nDAvBDDyJavMm/PmtDEFEix6DAR27/mStvvFVYe3Mnth
1hameW8GL9sOp90Gm651aQYq4qOd4weaBSSd496lOeV9+1YHq2L/Yhb7AeQz1ToVTuUaf5tKe1jQ
77rp/qM/byHhBY0JA0kbKuUOmOYTk9TeGjD9xXhZvzSCbagKG6Mxg2l3st0h4s/LukAkZnU5qPzQ
2lzK8011JYR70yzw8JlXCrl4KX9i28oWhXw8O873x3D69/a1MFBsESFeeqcix/10607q+CfMNlG6
1EMHfTZUrLxe8cPT8V9LO9eQ+pnqflle7yqnn/hfzriEhcellmEnSER6qyZ4VkCYDyUBFItNawWn
NOc81znXvd4680MztWmYb2YW7ackd+VAsl1UXzZ2p35qb6iQ/9BurOtCMC/plunmxWSfpylej2ue
CIye87qmGHTbYY59i6GyYnob6A0P2xjovF2Qtn2PuDBGous1aM7tc0v1sFDL/ywaxdAG7oyvBIfy
q+IRxzxt25x23ppLfeJDnNKztrOesKbMHbE3Jo7g0ep3CtfssuGvIiyICTYpHd3Lj7ggQ+MFU+eq
zDK90DOcmSjoq9OBt9dIJ1pJbrppSrNjJJe2ke6mGOOs2kvBJbruw/ucqxrXID0N/H5jtz008zUh
LJ5fjhKG29TiHwcAoV0aIHSuHFtgQfOv25/iWbYhZrnyVLv0qswKto1Fx3yEC1ocpCFnrYO4ScGZ
QVMAYNX4H3VnI/OS+mWcrWbQs6Gy2Iiv1g61Kl9LAvXSjcP4ui99rWl/0h2Z19VpvOoQIdZTvZNV
Sl4EfhqxKRvxEzd6K0o4RZvx/hfWEDy0Qpf3AiHPw/liUJ8TLimYm4/Nz0NuiMyvSnrGovp3ie8M
I8XgrV7+8qN8lG4/e3wdbZLaFr8YsCdEwEZsS6ORsqE10j42g+iIR4Hv/yDjSfvQuP/4+uErbau9
G0D3FU3QqIwVQCXV77uvHvZBJtG6hiWbmA4Rr8bB652WwQZbexpQ3OrX2shtLiAEm7nsSspdt/Pn
Pgs22MN/dGqNFUbFVNu4lDa7bfv2Ehs5O0bPKEtQpflH6gk+ba6I2ZY7gL0/1xI+pMEmm1Nwp4uE
1lmoJwf4Jo7abV2z99/glB23Y8epaXBkdm+5SyxwLaQEm5DBGJNSVgQrwfsTiA4eWTGtDP2volxm
SCT294B5h6RE57jK4GfR/0jXZjRqghFT3m8+wJxxiDjgsZZCaOnCDsQzUAijXRH0a7zDIiiEuB8U
rJly71wBd5fXJLQoL1+pmJL+Gt/KaTIMz5Nhs8EBLYmD2nQt3w48rXw78z59X6LDMHYPHRb/6dkJ
HLL7equsISsIvT/O1u/UvZwG2k7JZ6MVHDFXDRtbMTq/UFzrjpvLG1ltvDhqjapam1w6LhQqi8Ts
me8srvXbq3mY95ardgHDQnB9YXBI9fbBqu78UxBUZYc6doqvye34mefgKiEGeEcQk+ieT+Orq17A
5q0iUBbmbXmpCes4Wcke/0fTmW0pikVB9Itcy1l5BUVBFFQS0ReX8zwrol/fO7CrqcyuyiqV4d4z
RsRpTGffYRUkQI4U/AlNckd/veQ+PGQ1nAoSWnlE9DTVL0JPD4DI3qelOZYiE0O6Hcb2NesMw8A2
AEFJkHuk1AWIsEJ/D5XoZrVH3GIzOOLUpJnpsYqo6kGbKFuDHWUQ+gfgLeHsUgT/rHdNkMubgKpM
1az7GAXzRuPA24Qnj/lZ/icwwKS9rToKK8woD3B6QPDeEIg2zMe+gD1C8p8iD7oHLVreNOCtsv+x
X0CwBqe/B/Nxj06BGbAAZE7tK0wP5F1hh+BqS+7x6NXq7WLBoYr5oqSwmd9OI+Sd00e/u9vYHygz
yCs97Z0BorsJLPVZb1cf9qne4Dd7KMjbRmq0CkbrdWyfyx6VyVuxxQip88ut0Wqkd4fNm/7la53r
nWGAbv7aA/EyPbSZSV+v2LU63sy9nIZF2l9HN1eloYzEF9hvqq+gxg/e/uUCitk+qIJa+3v/ATEU
bWyG30Llg09D6/LcQUTjiI4Gix38D2wqqCujOnEQY7TYAk9oNNNhpX8JT8GT7I52ib1rFZrq6KTd
ympTMF+jp0dXq4dKJXLlz78nYg1O3q2uryHZ5nA6OrZouIGGYQYks28qVEoB6o3QBepJtKf3CKqj
N6CXKgME7O3fB0RC2ighfweeqPeAF1+Lc4trWGHgPbx2GiMpIAlu7K6z7O/H1yWNzO5rdfnLA+O6
TBBSgvxGWJcwIldhMME5DUU6CuqCMBGc2poBSHFqLoTtEyOGto1vEN4U4lsnWexb+XYO7Rimd1Wb
IARZ0Amjrt5o/ZE9BSdkw9BdatEQgX6ElEWGBGBKMebjyOmVghLKaVX7CnAM7KqL7BQRGvAu5jht
bQptZCIHGu2asQDd3Z4hJufsQ6yMd299gHPtpAboDF9utXun/UAVc2p6TKzy0FWnHfvqPClDX/Cg
YCLBeiP36n7IlqkRO9Ne3Upo407puOxAZiAtBzoEYbllxTv6qJ1MCYzB5qGLhQnsPjgR9mknx50+
RUyEpFNFp7tE1nb2kJRoGbYBfVejcbfjVKPPHoNNhzI04yjUgipTIythv2g9tS7sl1kCYZXlrLnH
CE5+7TKa/AzKG9LtreFGpYK/ZTbv3QctjCIsrSJAVja6vLOrI8muV+tZkPj2prkd4t+XdUbZdNSD
ZlaTldB9oqPRRJWncaQakUCpnjN1rA3auPGRcioDUyrkOohCVOkGQVRuX1cVsjCv6mwR3y51d+F2
SL/fOzBbarvYwBT+rB6TN/UoGl9Mnt7awZXM50SAYQxUcZzS43lbyPVcKOkGeah56MQR2yL9S6JB
ahCCv+qdm8gwDs90WBLn1ae4T/RMB7h98LfN2/gzfJP8f/qJh2BXg4ib0i5YiyEFuhZTuGDOTQfF
PEXPrQs3w/10pFx6pbLsFtcMhwbYlUbbwccprK99KG1Onk3cEEqCnrjFHA3u3xsc66YhDu+xmVsw
78SwkFHsFtAngWFTcgih3q3cgJGSPqFmD0b6rlfwTn2sfa/uPukEpeHdT+e39nNcGE2X8I3Z+jRJ
H3+keFCTaoNcKz+qUDLeWw+8qOgezdpoP867L2HQGPhHJNMqjVEifjIJmKQbAuQJDrr5oDwTl9EY
1/yhk1tTp6HgAyVj0VLeQV4Tpt4AxjboG/G2kApCZMCqBIZ/DF4RQjloyoA0pfZP8iCwYoUZN7ke
smP5YTU8wUUAZwMc6r3eBuKZbp1878GgDHSVzfqggIzUskQjpkYWHxfiyyAXYzu+hNuMuGYyJU2E
6vgRAX+/AmEqRqx8UGFf58ogbBBXQGYQEwK2IHGRIgBp/83MqfLk1hH9q/Aw38Pq/AHLCRjKdnmL
aj7CBwycnNTd4uozA/vOcmKeCNyKkv3+A1tVGxRGe2Q5gDCuX3CIn3PIFhiD8qTO4ziHuUU6Sudl
KheEbrcJcga8srh6T1hSgOqY2OWW1xWgz3+70T78+qD2uRZgCohH0JtiFCoaUtTbiNDpFZ2eDGFE
6SRnVpaHOS8rUyJCJRR567dbWZwGlz6ryT4G9zG9wE5tcOdp/t3jV1T8sHaOwyLNE56Qq205qXFf
a34Jx1pCqzElcN+6G+YfAxCzvz4KWe7dL3jwubsgYSLmVLd5frWYTZifPdR9pIsVofzDynYAPn8w
nzTpmU1Rd96MeHtPkgB4Yf/Ypy2GUiTyb+fxrUeLLvP5tCdL5JlSk66MQYn7hfb8Ozr0wVSc/85d
Zg33Eic/A/7n3my2HGRijHrIeHa0Qw1KnxumyRyDKqkPQxpuwI2YtsbMnjcMRppJRH8XmtWCVjPu
1EGUHkg0UgHBjWS82E8XSJtEtYWmIDJSCtP6Jgl//u37ZR5yB0R8iB7UX6VTmyMtMbrCxKIEbl+X
U9Cj6Ip22X5toKVo1R58xHoQLPl0NYsj2k6KvYP/YUDgqQ1aViJ8aEL0mUrFjIQR6gady181YBmC
RmA4Vb/iEVWvSIK8BZvaPWADH8AxEJSxEWH8jpg5Mr6tXmj38gT8G7UAJFXJA3OQyK7Ld1RjcMyG
2OkEu+YGFzSx2aeJc2EJo1FFVlbHo+CQDUB+e1rFkKlGe/88NJiXW/ELAZi1HSFbbYBMweoq6fsD
0jKYy+uw0nuODtDwijTKN31Q3KgKoslCR6YYBlsF3C58ITJiQpTdWnq7D4Rgt5iBoluGCqqmZHlA
DghQlPnUznuUyxR4N41DoxBoW79ZFp+BERZboPCogzBsfQtX80hixQRkXTOtHRRf/C8dvBPk+cLo
hKO82/Xe3q2BRKLMQgkUiGezPqjzUWgH0aRj8Le3DV8zVAkorwFbP1kDFdUozZFdTNvnzrWTX4CB
J8vSVJBrs8bPcegOHQT6g8/2bZWOGAewhZTEnqMav0rcqscIsCVQtx5mDAXTN5X8rXfofSIJTZYb
m786mROSXfth1UnbcwVSW3IL5vshaU61t1vsARZqwSkaGt5jVCOuAtqG5340YTLBLKpQzxo+Pqb0
WHUNgHqAWVTCeg/Az3cI4Ql2SmkMwecaXlwDZRHSTzsJeXzt47LUMQBWEdF1a2D+0GhCDQEwC2DT
kItghBMyGrB/u2rnDqBFuvnFtV10wExQH3v3sGGGPqJ7bBneZpAbPpfTqEQju8Cris4mLLloHLZg
naHwwAAK8mNSmiKtUUY53e0vRKdRzkvf5m2eC17AnjZPvIjBvr0TGVRoOTO8hTHqMS07vCYg8sXZ
OeGwATYBzqQ0SIafdwCKOC9y04q7CYA3Ant6DlOYwy80QBnoh9DMBQgVI+mtPXWv0yD/92KXHTaq
kYKoJjoBJohKoo9e47Vzbie0MEiFO98eGS0DkC4zkJjOaXSYf5cGOn4d5JBvHY2MJ2eBERzeljAw
Tjnr3r/3kGLE4+IOc+3baDq4/8F9uP5thh+XXUV97B7AZ+nlemBT5qvUgX/zXRhhbnlrU46OAL3a
ZF0pgcPsHiLnDC+P78x5ZdAO2iYkQheGHqHyAWMFuBQT1IzenqrOZvQc43i+5hWQLgLKjzWgIDbn
jXl/x5AQs9p/t5/9zZCxve8Gk0u+JRNkwnV56R+8Ur8cvJCGLiNqcemhNzovAwZ+974Io+GLIWL+
oUM0SuaMgVpveoyXRRQV3NvGBHg+zQPKMJM313HpgeNZlBa7wZv5nTjKoBLfvbsP0WKkFG7Nrpda
iNgmjK7vAcFw0CSzQNlLYnrH9mIh4KS+LxN+3NdhRw1ri9qI2GkEIik4Lsvrgvce3IMygPIxPgmJ
ztEnKFcs4y8fT4fACSgrFsAZ7Ruh1P4r/utuUlNt43WeqChJkDMNAROwIT9mgrIZJfCZERcjOGjU
YBABzOEeIdQ4yJkF3KLCAu7gm97ppLyCqw8IFrO8nVc536DWSt33Yuq94peTplaeAoyazQj49AuI
QwDxbaC07NWpDrHwy4CY6k5xTapPMYR+mfSYcn30SuMtEZp3ZAbIGRZXefntSOiFQGdyWpXjNMqr
BN2Z0voZvJ1KP62ZAHH2wyS6ObU1LcJjVKI1XejX/TdCeM1qJ+kikGAVh7kZGxu53lw7X+gU90wF
6eQq3WrSRQLtQU+0PPyeGQHcSC8ODdcyU5QBtd7QHO3WRVNv7Rg7nDpl0HQb4DsoHzWOkJqRo6nh
MCiEVtOGAU7yblVP7g0C17m5q9nbbYdEOb+xgfIwRDSHygOJHenhpnMB8J5vH+qdI7Yp75cIR3fd
J3LML+/+bDIYkkGjF94HvNHVSisr+qIksDwAVJIJFwvdAoLR6M+BikOOjmkVKaxlqz7JAUBFlGKU
Ts5/r/WRZBv1qBwNgjUkwMLyCW1mUCSqnWj6CKxwyjBUx2fCUKvgxWzo4AxLk1FuXr1fG6ZxiRFi
d2aUlq38u0Fw+KT6SsGT9X5fQbW/ghoZw0fFdoCcd7fAtpF7ZN7mlFyEaizQJRZ3wcK0w0VOEvs6
wg9Wh2/NsSnMUeqZgXA6UzgiDDVvObxS7Wg9F3vr/seb3Z+NInguVPop6MJhQIYX5mITLaNNkUZg
Sl92C7ovGRapVsyQvcJGSJ6OQGR+ZSo3F/fMLvS+ONkfeiQUdRj7uUEFnNIhtJDgwumu8Run2X58
mr1Hae+0eIf5CYOcQ4MeBvpRs2qUxAibEs2juFqendxnFlliJavRFaWfJVQvqUS++o/4BVN6vaM4
jk3YN59HE+r0J2bFIj15p0HK1i6bBRJYsNlJD90t0G0F1heTeakdfJuHgvM4NylTpDn3fmKkBvTE
W5TGH8ivG38KlJxFINm2SxMqTYAAq03FI0wWt/lreGxv5g+xEHIxFJ43IqGTisMTq08SlHMH+5aY
Py/GmSNCQGLCfMibBEVBAWzg2zybm7KJ+tYzYUR7Y4dIKoBVuKQ5yXJuUkJUIDabbnV4Mii7vhhi
C3JB4qbnEaiQS7c2OoZ31sEakSiUL0v9k/fZmYg71OOXVx+iVhfekYe/at5R7RU8kEQjQNhYdyah
AMehkUcajTwADQ44nHmLJVQG/YkVQjuAtK5qGiXgdxCEHbYS2LXXwcnTmBEuNCki6NYpRgRkKbK7
DwHFpIlKssIauMwOaHAZuKJ3p7R8xtP+DYMzrMSXv8sfUb3R4f2LVEMM+mkXw9oTtRT1wrt/Hhtb
9BZaaWLlv80j3RsyoGLjUeiGcLIwopwBZ/YET0OSqdop5ePZfrkd75ev2Ydarw41dO0J7QWakG/+
rLb305mos8l4ATLzC5NEbz3+z0+uGjkAR45qyRqJH0IvzpyXGuZEldlLb1+2yCSwA9D6WQ38/hwy
lfgcKmm6UUNQwAbNLfuo3aBESPiJ+NDeicmOVbeO5E+VGFf/hjLvjkoS1IKQiDtCyyn8glihGUmU
QG+MD66IZMB8b2YmgoypMdJ9w8DIHV93nLRO8EqkBjs4JP1mmAbd6h5+mH4fcqFgZCRYQE9huaFx
qT8Z8ZXpz4fBtIVUL7MRxCAEso2iEB0IYO0QBJiyfumxlcnnpAh/dy7cmpSfpR4apO+Ip8rTDRlF
73ALqkB0qy4lNIq+BOyw4PUQ3oybPuDFkS690p9iIW46ZYBBlJayX3RWKvExfERU16Jpf9o3/Dpf
u1lhkcab2XQCUtSvEklvQQwCLqHuXaMgsaSjf7aAWKw/Zr9DngmIYMdggK+t66cm1+CJ3LkN4Akg
MABl/PClWPtmTm7mnCl/JYrluexQ0Zw0hy9CRdNRw9oBG5DJfgt5QYu/ZqIAyKMnh6Vkh0DURC/V
i4rNedXi/VTKe5gCXYXhXB/Dp4TZH1eD1WAAToe/zmXfVQ6EbWEOgmojMAAkQXOlDob6HlBpFZv2
fBcjlJMI/flkrnMQdEAQiXxPEAKa/NLiAnvM6o0Bn9JiiE9mh592b6Y/RynbTNDiGQxCIa83gEJ1
WYNBK2i1BvotTTIa3Hgj3Yw88wNo0zYpgXLzoCmByUX3kEeOmAYN2yJB+psB7DRyQEHTvBMenJvM
AoPfTN2/YdDJgGiQ3cOHyRnrwAWw5zQW9WBGb3P9NpfcNyQNALMWLQT9u50oilgTnFy445748/kk
35ywFvkAreFYt17YA6BeqbniYnQTtR+0EbUzBFzxE3MAIdUPdemUe/lg7kqHm0R9gz/SlclWv7pq
jCCigMGakGRZo+Bx9Voi9JY5JS0cLPGbs9aRQMzQWejSarae+K6t77SdQaihPsuL8vQlBcT4rStd
RHZHv1wiq129I6aOHHnLhLv1pImj0UwCkOgCdGT4NkYt5GkLqg0uzl95TXlxxg7ZB9sAthaoKyyF
7i5PAcKnngEumkWpQ2ARf7LTynUGdca6ARc4CsQTo1LACTL50hNbidY1lofiRU+DjmCWZg/ih5qh
R2F2or0VRaQO2ZHQqdJjAHcN1kDThvR/bTH+Rlem/j3/5+nRARImhKU4gXTcgBXDa5lGxiteTAP9
vQOV4ezYM/AF7BpNNgYkgdtQns0QdYo0YtaVKZgx7p5bzCe1sSrcap3ph5AEHKJX406mjdzi/3vH
1SWcFdRaJiW2SiaQoGXEU+eWaLtqoegkCV5o2mvRz9n9k7jzEvaMBk8UYTy0xgggudI47n9M1b03
9nrZZ/wRqAeNU/02cOLcs8mS/6K4W7Ri3VgtTRJDtEEr3DLeGUtQ8AoQIdVNZBMOglbgjc7meDWf
++GLaaRnc9RiBw7kFcj1+EyKIpzpZK6Vq5PT8+DBGSbtVAwAIT6XAFTj/6MGCacIegpUWR8+fp/r
1JVy+dypGsQVnxU916OYTFgwHGpOZxAadjvPCYPSbatmTWqL1cCSCqH0NtsVs4s9mes0itxVrVEg
ddRG0I2DoWe5/9aG3CZnClidZYikMX6UW85z51YAAQMmxahh/SNhq/i72KXE1qANByxt2Y90w+8e
N7vBq7htE5narznXQ9BMYM2pDr3RIkhMO2hx9+p+lfvGBmf0h8E/AgjA6jjyFs9GN86ZPhZ3ogeo
d9AmloXIDGxqLga8wcf2aFmMRgHVCVr4Wv2Jg8mmUTB1EDi1Q1Y9RHfI7lhQJN++bTReWS0Xc/lD
2gH7akQxzuRm0jU6meUW931OcZ5Tv1msfay0loju9sVaBYtVywmhSvBJnE233uKxknGq36tDVlYW
AWyPd/bATQCdq4IO++29qGbGshb6VydzuTyCtNchIr8Wmr70zCma8V2uT0tRe1WG6t+an+OKnICY
qIm6EdByRJ3MEeek6eHyBuC4VitYQBzgwyY8MD0yxThzLgxfgd9aiM96NIMTFwVxf7jjjmHgQuYB
jAm6l7fBdpxnwhT6SDsLCGlysqZ5p/RwCPf59eG5YiEwil+UnLCtMqUpk9gEpYtZ5AcYKY3tch/s
qvY7MmipGa/WbVaCCkInA0MZsaW5HdpsP3sHdhJf0l8umavTkT8scTN+W3jSnYc8CdwK5pCLHwwY
TwFS52kuMgfjyM9rPyeN+NaMJ4zHBrcXswjPniIITk5OMIsVdCv0HoCrwCQMBt6YY8CCyPYQ1RS5
jFgxpU5r2e8rCCH65otxb3QCO53E7rB4cHlRZoo4q06fn4NUmrx5kFf2XvdjdYFHrodbwJAs8XFv
SFoAjpSGBs5e6+GHPdSz+YUAU+wbe5sVkoUAbDRsh+yD/I7WIiGDjMY/w2FDdeGQ9wTixz6JlzIb
MY6VJ87tkscKtSaODLTZ0XfauV8gIhtXZv0EzOJiOUzekAFiNiBBjg48vEIYfcicbjrS1eTM7iGq
oVO6iyjnJHZCV2q5doXAXKNqAqySX0QAVyvf/pggd/gRJ/K/u+EsaIlqOrU/mcRdsLWotX3aay10
ntMUmgCX3On0O31ZK/C0vHxZMpfchYJJWCAb//visuRqgFeaS3CyfEAn1qaUjdH+/X0p0abpyM8R
5EbSD+xOozme9Tw9h8XRXCzQS4F/l7Oosv6/hrbsmz1I9pR51OyeFMLBfshwCmgaZ3uuR6B7w9Nh
dXCEfqygDYTq/0tUxpC/xVjopiOUyFvM2QhaDujGa9kemvSs+QdsXRYwfgJe/Fy7UhZe75P5/CjP
BOppV/5Zn6ihhQwO4j11baQMkYKsHQXTHVrPvyiXUIeVT1Bjddg/WgPLnINRCYSpJVL6mU5ZRQPX
PpnM5+APGLzO+fHQNsyC5BVakD8TJUk7lgRvTn0li4NsWRASeNby3dryqPvLCFMvqyS7BBqNK4jj
eyOOuzVCYwWlWdQAOJhOrunbrEMeJFeu3er7+vcsbwXLqIhAskHtlvhY5FIKj2qRZhfMfS/ZZRdN
AffqpXSbE1op98aScYzo/GXbCBsBgI3vehxcxP9r7kww0YkjPDqbUp+VMwmiEPnnEfOQO2mHMgFK
bimflrZFTxU5FcQQh/Iesa7l6SlhgB/Sg+cC8QpUcDh92upmjTFmN8W+KNvK54Dq/HkgRuG1MoMb
x9HPStQacoyycrKSeh4K8u+A5jToU2/2sy16/lGki4jxQUvtIXaRvK4irWcjEkw9s5ryxjJqEyC/
uq0hd5TPnPiM+ZK/0/tLC4ZT3mHsue8adS5vIuNHuYDSdY41yvIj6OLuvTkN/WW2QGIw1ORgnQk+
kU4Nb3GGEaEvWh+wUPfAvkhleAdUN9ljT4ANQBvYXK77N1TAyFnoH13Yltq6cyIkdCR5tlAxWwDP
IFwr/SGgIQRqK1GRZ9N6p5pEZs6Dl81j98vVA67lmyJ5Jf8a4w4QbPClMHxEfgQjuRkQyuJQFQR/
xC0hsYeGjzQBKCuWKK62tw02qJXuNUd6CioE4CIakchEgf4j5KL6DdEupkL89+7X/06dOgaFcFWu
GswXIKF/QSkuJdvUP2cFMfJ/9z1tLjsR+ZkuhNMXPphiqXXubvydvb5aijzXLAPdZwJM+WItL81l
0yUSOa4GRNgxX13MCHZCz1J/hztfKdTELG25qboxclG6LMkGwdMrA874HTzy/v5v2u8ulwQmhDp2
6rNrn+xaQkFCY6227BS6Wo9KbrRqKbOR9FBxBa+Gp8Bgs8xlLuBd0m2JryArTlHFf8b1ie7QN9gi
T6VVIo7FG9vwgTgB/D9pabQn0sJIhR1gZRyR5UJzsMFiRoHMpA+M7ytlye7RYhQBx9ky0CsZDoez
GRPPOD42hIotLA5wxyCPSyDvtUBppP2fuMn8y+tsGvrkg73GimkUrr72Vh0PK7aBtqwWdMGGoc//
FT9VSPQURH4bPKn5L3CWrQb5Xm7g2WDUfWwhvReJGWReVXv2Dfs6eyIKu4gAT1ZA8ETFrAcny4Px
S9y/0HOcI0XBUq/YrGzpcEvfWUcylBiRDuXlmMDmyVp53qvh8VKvBSdNgWkWyGgvKPT+PV/FkcqB
dPW6CyjVcZTQlWAoFTDba+PTytmfFt9BAB2h3WAEl9RN1pxaXbh1CGa5xoapjxubmYawSNCRIsPQ
M9HtVb2FYARoETT/NhVQFpQ+UmZdUVJI2s2KZEEqidng2BC/g1JggGTa8UXVvZvjZ6iyIBAVDMDG
HqxaL8cFzf+Fq1gCupcCoGp7/0I9KZwhkUZQDoQDq6b0c8/0Vb47ZWLwX1goXn4IjihQc1eOOjVD
aunIKogtpDiAvQRXosnWuMB6WCkoLCsoPFB5EeJ0roia5Ie9pHhAkf8kYncjHsXI2gaNKZn1yWQg
+ap6Y6CI8dbE/slna6cod9Y6YrlcuQJclg/NUJECkrf8i5937+xb2WveFgEt/nV+MzHhR0ev5cb5
7OMspqAPfuhuzG52VsMikvRFfFq5VQVn/2Glzec/c7CCYth+uhsP05pZgHiPuiagJGXgWHGDz5Yd
Z6adVXR0Z6awNRasWmy9LC7BAdTHX1FTFunb8H3a1aFhxlE8EVEODOEv/FlxS2X6odAoGtat3nkt
eDba/QodcCS2WodT+tc6ROphPLECDjZGVhgiC1UIlqVV3GTCKnkEPbPBYKO01zC5a9Az+SmFYxPV
EFJYxT0qt+pqNmZLOmzT9gKw2Stb9rDb8WhsOQpnmRSGHHVBfk5PzCeekjaEHutq8bAXhZ6hz5tP
vp6y8xz0VGH5F4syec4LbHaZKwsG8tYuTq8JVqyB+1wRDK6yDAjr98Aia+GXeF7sABUghOf9cIqh
ziTUOyKBFvjzT5OJDqr56dHSEoEVeh4prkQFh/hTt8VgaV/R3qjCIeJ8/bniD6NHh4Xls8/u2IPQ
QQUQ5bV1yAyqjNOL3zVqON2APwEA4YBOH99m+fV126A/8qBHFdccNAODAjN0oWNDwmNXC3ZuVzoF
oB9Aa69laxpRIN5w2xfQd1PEtCnhH50yGhTE6bMHEx8ihiCED/SZQroZWwrMj+gV1YTEQ/v0GlyD
V4/RvbS2T+h3QN/IjrtDCXigV+qglhOnxJ+XHkQmpGH7if+ZMDKU44OQCtSG4DEoR8UIeSgqzCmg
WaRYLhw0doM8Yw8QpWP+MBp64OUo93PeLoubwhDlMyoQCmWwEvbPwJN2WeRjKNlk3kAVow8Rwc/Y
gAl1FFHXlFlSANJe0dpGo0ilSb4ecHIVNUPD707m5MoKPXkUBWU9Odxh2d2AWysyHZcuV1YPa+R8
ZfNFVxjIonsiQr/bUgsFMIc26J5p4cpa6sh+cH9Bau4zR5/atE75V2LJxdgfxVE+i1cBBDqSOpyo
3lxG2ku1BXhVtvaLqxXB7gM2M0uDKEld2kviBoV7CHFhm7koTujd3AZZWUsvWCr6IImT0VVUocBH
2wT2TraQ5f2ILatN3ui32zGcEfGpktgzLhiMF65cJg8DpshAu4Az5t5siAh+4bh2hwLiis29Ik3U
Z+Gn0Br6RCq6Ei6yq8k+fwaTOKiAMoZiIfKdIAhGwZgyRVb80YYhqmO97piyipr0kAyxu4ccoOo4
9fGhHgyNx+4WqOTvEemyLjBjtGNUpVX9i3AFkgONXLYd/zpL62T7GU1IiLrn73bN1+oegm2ou3gx
xfRbvZZSidQUWPmEVHyqe7GYW8jv9tTTfkUrhUP6DCo//64WNVIKwlprSl2Uk8qdKxI+WSSWCEJh
Hw4W5RW8Ay8r8J1kkfdWSQbznFHs5IV0T1S840aSveqDFdtBUHIASyHdkrk7xhKawNx7wQLfxgXa
2c9/VZ0iHIgdL/hnS7hnZDHo2XP3qb6ceDKAWBqPfgg1ihPWpqC08Atjb0qrqXBx376gs1QMkAFL
Mi9FQwGDK59NYbWji+OsAy8IFPMQsByJR1casCDmt/Jo/his5HhPnpwvHU6o67DMnLK+Q59H+ytj
hXfvDF/agcBD5ADi9pRpJGqHbJpk4vgMKPnZwYzZVhU+q8dsCByGHAkSoPHLFj+jxtApAzGIFepx
AGenvMvUScFrHoD0M4W55pbK7ZJh3992srdPRvMFZdraIu5PxAKQjTGxlP6RYWY+I4pAd/PJzLqt
c/i0a0YbAP4BubqS2NiHE0Kk+lWs2r9fr0uLX1PImA87wTR8mR9gngZ3TCXGMqy71RO74cCUtz1Q
3gPUJcyCQmMkkdhhzBXjEMu2hP9kPjde7t8D0apWAH7p7xT0h+HvkdAU5jGxCFn6BjZP9mSfxcwn
++YPFa3EcVblpQCToaF40vL32oEMuaUsixwwKG/42dYS8qcOdo/kYF3mDYA/3NJyUMcDuVDwqQ/r
6yTs43JTOdtcKxyqjBlOiJLiCYsmC4q72ecqIgzxtGSXqFZmW/JrBnrmD+jI2hLagxIPEpWRIUzk
18TIuH1w+UR6shMltWzVJUV0jjYnPgB1ki8IbUXdynBSugmpg2JP27BhN8I9ci+UvQCTvdDg+iLB
f0Biw2C0h2bJpFS3EBilbIOCr2o32g98HmF/ZjG4sfz329ba2gyGCS48wHd0m9H3eK+fVFbW9X4J
4Rk/56PnN3j1ExDUp/5x+EB8Yj8kzpxfWiLr/uxQFdSZWospFNajOVqcWkf/OryDhtI1b9p4dcCi
6K/2cv7T+yUiv+6WKFC/6AXTwUupEZ7NAA6FbGBf/KQS4P9CI4uT9EB/wdjPo4H+JxOWLd60GXsD
wvOEnZahFMEpgfN1gNt66hIXAJq8A4AFfg7Iqkh1Eowt5ofokW71ZrCDRflGp+yXX6gSpSOipUca
0VfD5feo9LjoI0Fnp6Tyiw1V9Vz32+t2v43b0Gqu0GjqwHqH+tujzPurOchZyUs/ZomnBnQRM6V8
U0WXs/2zhTI/MiG0mM3Zt3kld3lqHInphYqmQY/+vwViZDQz/8/Sh52RuTg5LDU5Fa/9zkO/Vy1D
d/pLFoEzo2HNTyhQ47n+mTtCcVoONBv0SpXcsiI2kd+/uFZaFTLhvxqrTpU4VuXnVYtq4hUjpfz8
l6WP4GX6X0BVKqtj65HHwqRjYUf//g3+UH2+nDkYj0ceobocg8ojujg6eax2an99nYpCAXG41ap/
wjWQr1W8uenI++gwSDdV/F2drHBOo4T+KoZDOQEz43FieLtfmqAQVd0M/qol9Ki2StrWKq6zT0mq
XFntqa1FeDZnY1TB+R1TXUkueCjMjTz91dlXeU2fhBFWAq7JSGmG88B/pbcRsbW52UoUFIsQQmxA
7Bn+3dv1fiAJNjYQCx0poGotXKDVmf+Vv/09DCJ14mtOWkGfHp3+ucyT3LCcnCSJ5XH0EHRJ8yK3
KCUpEgWPBfsy++4YJAKkTdfdZtoAoipr4+jo7Oyr1UeN4QPxTkF90kCcl+WSBytJxanA26rixBno
xmHu+CvK8c8G/Rot+Itqv3P59AI3U17rYlF200WfCDejUoz512ADAP3sGVSCAKTajwlAI3hFvXpc
56o620WpcyJ8QFEvOCNrd/jbz6rhbgBEtH4180hNtp/rurMPIHx3K+1qWBqdvNzWuq+ZAHEdMa8d
QM8CfSSDsfDEBABOrYO7h9CY+UHGSqlCRFWfgJYKzryrB6OD0tIx3DNUCeNFtFGGr/62DZJRQU24
s20/niDbqO4AckTtw+T9JyHCz18xpU5mHVDuoJrOPMPUASAEFCvZwum+nV3I5oNy80n9U0Mb0E7v
3FwURGxgPfY35P/M/ULq6evcXP2TXQGhjl9p881pyVkpvFJAqdBFN5Sd3Z82OzwAZWo7ZgFRzF23
/4auS6fynd3yX32TWWoAYdQ7Nhp3cDkGBSh4Iujkb2H4VBm69MDtwEzqFdspVqCXjAaro4l8Rots
Tps6GE3NnpdVS5gpQQVD/kqh26//r2WIvVCl/QFOk3PE1GsrkSozDIu1pvFT6MsS1/4s93FY6Dy6
TExCwVxJh2LNGhvga9VnxXrjZoC+84rRu+AkweYefESkC4rl8E59EozsFpxe83Qa3Qp0ixgVyQ1N
nkAM6yBIrGqO/ma9QANazfN8+nddMjK7ahXvEX0CdGo/+nVnqir5A28MkIce4dQk7wPUw/vzi6zv
hpoimQrAR0Hm//8OGTh/lpw130vopZOVMlTsq+/1ulVl5gDlUzB3rde59dy0ULOu4bkZuEWLwGB+
TPPybd6yX7Wci5JzFe4/3cH3mgm6kPIkVQ5s+cBsDC8BY/YHu7wGdndvtIrOebhFJymiEoxSwzaY
wlLODav9C1SxQ1TuF3ykhHuIygR/f+o5/UtW3hS3uDK+tuZSJUAq31mFtSh4XoLQlpoPspyyKG9C
rvIbI/pESQKNE4RFcHqU1JFbSMwTatbTZqFggqSWTjc8trtVrlsXcEH2fl2CNMdIvMXm0gKzy7JD
BBJK3cZEvvs+Li/fPerKez/t3wbT4WuMaNKdlA9aIDNhXIKKR48ImPsmuhdTy5TSyBcI/QCwiFo4
zRnEykNBOdRxkHtkyZEa7Fhu5BOt1Zl2fR7JyW+zNxv3UC3Vy2s2YVoYHKNHo5V1VbSDBMxRjRNP
wU5XPJDBnfgkhSxyVj+HVkUOQbpdB36mZTqnGgIcjPqMKm3qG1L1En6dcmahMWDHDEjjRp4HpL/K
TyCPZ9AbFdvPFKDPXoknVe2itH40Y62KdVqyrnnGrzB/8g47imkDRtCtVxswy3au0SuRcyLcxwKo
+8x+WmMP2aWtKkXJrSbA0qHRCEulWFmW1tyDn1IzUzvr92BVo/o1VQAolp360aoD0D2AG62wg6gf
RLzPFZVP4NVUQ4ML6Rx4vMQs+EwDQd1gu/yMIb6fo7p9AdeMFHA7Hd7HFa8KcwiK/+TxBxow8Svb
ZsLQgxpyURAMb1/rXbDqdzNdTFvn8NYaMfsxMTUVmWVAqlZv1RYbaqOVNniIdTIXWWPNpkTwjWR3
Amyo7u0Y/IO7sXJz1h2GRXHkr04s7dsfqlF1NhhbqssiU1Rp1BxkDUDLsdDV6P113VP5MbyYvgvo
pz9TJon7h+Fj9OhU4h1yBpgA2IrJEGsAR6NGGsI6c7cjsJ7U06kzdmpbdIIZB+mgMkEGSpkJLqIP
/3LGLDkKr9wlRnAQiVdZeJRHqnW1UC4QNbiwTRe277O9gWm+jYqLb+eF/EGjcMLq7uY0KQ6rw6oc
8jDY67d5ytA4P8V5kgZTiFFafQ8ZkcooBQU8b/CdGD9kCigZZck7jK66K4hiDkN1EwJhS1+XiLKC
6Vhn37A69Qwpqe8weBntBCgT6MEHxXF4d6EgWgJp3dG6pnYWG35pUWBU6a82q23xCy3UfaohiJF4
J3hy4A6dVxMrxkgGDkSPubtqBcxVzvmVmKgWcbytZc/tjZt7apYbs4gRxtL+PaLrKrfc97F4FWo0
9FGBbCPcP7z/YYZLMcZukZ+UOp/+hZEB/qH/7ZOTjB7jqlvsvaLy5ET7/Esrw59OHu0UMvC+aLLO
gJABhDwGIcTO/gv1GlBMbnlS7SH02X7PPwNwU3meYYBpetOIeq+L/dJiczPPY57daX1eVj3OxkCE
j3Q4eMOiMhbHKaqb5nMOpec+30127ouSYxfw66COdml9WOt8upUFe/rJTAIUiFAiZJMaPuKtQWJX
ySamAWT8HmdWZPfQLx0gguC+uikiN6U5tckOMQycHbIi5mDeuuidY1A7SUTizsRM5BxiA65abfFF
/wLt1haVhjb5C3S7yZVuxAJaTt9AbZsCdvyhdMQWbRm0unYusFTqIQFAZ/Knktz91ymEiyrDPva9
nVNp3YcVwq+kOUUyu9JCGry5nR1719m+f/GSeX1Mqjm4oNm74bF6mthytWrIWVSYvJiC12s/+bAa
5KRKj+E2/rHNFABiZOg1btJk3lxQt6vhHvC1nVolJF2TUTVOZ0lUISqZgtU5rz7hyy9myPWL+/Gp
2bevUc06MrH6ag2Hf72eO65TrabEIumhW4Nhij3Gw4y2gJnC60gHg9He1KgYj7ZvlBDGHQP1fo6k
ikFN5EbJVCxd5YTQC5C7r9khXVQW684NHzgVgYzVhf4FhQhdReXZt131t4uTY3Rr8TRASzKqznL9
KgNd8oY5HoGtWvySiqmzwhjzc+llM8Lw6zN0zvhLTmZz4+VWuLcHomGUepAjYpYFBAQw8SWzTPbN
PAmCeAoCCI4xi7tP2a9Bjq5fkwJphabLf7+N26ow/6UYp9REM/B+NiG5flaflTF/TVDwx/icuKg9
nVkExHD8CgTVwgEt3USVhtF1N+/mHDrkNnTgSDed3Z96KGpEkB1hwvz3SorotEigZv5A17T4qbTQ
3qJ/NVCJg/4NGUCn1rlHTHX/j6jz2lIdaZbwE7EW3twiCQHCCOG5YSEaEN7bpz9fVO35z4ju3dON
kUpVWZmRkZHXNtF4XRwWSre1/3CII6rswJ0YRDWcF1jVz8V7BGsIJ036XuRVRsEIJW0uTuLxlclh
ehlVlMug1Tg1PSONEKFf90pfG1QAf3t19E7AZNvlgnvtpdt7VI1PoXZt+pZQRnemXxr1TPB1de7f
zs2A66jYB/sjFaaZVjLdnNzs6BGW6oXgzhAGlfg+S41TY/y1gOD/eFT8/77rcZre/m5/l7/tpoqY
7v1Roz8bRRull89jm0MJRN8LR8RE/z2yqA6hPLn1Hn+PP0oW3iBz5lFEbg0aYNYtJR5s/vvHvQ34
3W1wG1Rou2UeacSUyy48OVAz9iD7PU95GPrIZIvBUrG7j1qGsiLzOALSIj1QlBPLAwoaLut1kV1X
lpUlxlSpigOEfJHLboMsAuEd3ucU/qhMoOqkox3j6BKUVW56/BK1IyPfhFN38q4nj10dL/d/D5xh
9DCoX98e6njVeBPw1fAkebBL/l0XqWVqead+i5oDaHEVlRpfF2eO0rJy905w6bERhkiA8aR34WZN
dQsu6A51dum2pxFke1DwyuJEr5dqVyrtyCaIdUvN0t9hepvulqm4wJ2j1By5liOECfmKO+PumPDZ
IAQ0L8bDE+1Z/FVxjOl00+GW4qqBFHqK6P4rBVDoLbUsARxKaAkE2dSv+IgWHgBAGfE3Q4WW/2Ag
RWlffEk12t0SX0OpAST34ORTL1y9zPpw4gBhHq0ZtLy0E/CEABaL6DByQXRyFfieQoku7OzKXAiL
sKSHWAjKijwyRgSNiDqRP+14hZiUPIBuUrmAJgIKS4jfiDcj5On/oQy8h2p7ckCJTJDkLJ7xPCFW
4qbOZrUZ5m7jsdJFjGVNewatWZYcHkUUq+lgDajBl1KDyy0ZVgs6311kXUQQQ3KMX5GuIIwih4x4
kpKqwuyJtLFbhFArZXNiha6o9YSzLBklPDgZkBUheSQyHn/nl/jPCmuNa+1HpB9DJSVDVIpgmwC5
3BEZu052V3RGDghUKehR6FMm9KEr9Re9KtojUDiR6qrMY47unpjkcmtoP/gdMed5oA7D9yNx/U9N
/oClLwME8yg7ZT3R/pXaw2wV3+hAxmqxj5S5uyA6ShVMweM7nsSdGV1K3O/oDvJG5Uhui/PtsTSZ
+6lldo2GaHqdR/CCFZdaQn1HLCa/RmQGEih1I8hxgyTeF8TfPBmK51mOCbUhW4cP2kbPRfKXwndN
3PdIy7U0oT6dniOI8hGopugXZeLWyjK9pgKTxc2reQ/WFx71i75Keac0KaETIHTliSdHXLk/Uf6Z
XdP3kxoVHXfWp9RbKks6JYEm4rjlJufFEcJpboK3zWXm13zjtXobsp4gNteR6nPOiztvrdMxZ8Uz
0us3i3PNT+dFgcyrcqJauPq6oY92puGde17I+hA3Ew1w7XremR45t9adgWvirRUo6N2CsOogWZdV
GMKlqXQItzkJ9x1gng7ROEJ3HQJ3/MIkRGNhy7PRF8D5pMtyS5dUYVjSazq4U4fUuKmcNWTM9p0M
ozqpLHHnMDx5xpx4hBUNk4V7dPL4TgvEMwCU6vGu7HFAP2A8W0cniyEsTIgEuFQe95SHt7pJ14ns
aZpJ0c7P0YgTMqiHJtimCfQvaKLwNPPgZz4BzzS95hs/0gHzRxtMeg5OChO5uxNuIw8+hEiJYdl0
St2TaWJRbmd7xXYFudct/Y+ONenbbGLWO30nnk0uKDVQUnkTFJ4O25ZcDjXO4IuNW6k3lhZQHRs/
QZAgI/ESmOB8IXwDyoA5DCr1hDImP2nOYPXPBEPbfL6eS36gm4PrYTgk2D29gxoz7sjQjE5CVQ4D
+sv36f0FDjI8L+CcQTR137A+Vh2SUyTEyHv5sh7QeLxWCPNlC6QK8wAbcPYh+EjK8EdqG1ba6Llg
dtLIjBx7EoLEmdtwuyOdY+bbYVCizSSzG4+cwf6kQ35glvAAcIG6NieqZyeifydx1393OkWSgn5j
3AglGLYdReLSByKN3LgaQs/NMCbFHflQ526RZYFaSq+b78xXwbW/yfEfMnodgR7g0qT6kFDpndEV
HwMeGYehoDSpQW2k6joYXwTjVbd1cX8hsSnH2iYOEOpCrAvxz111WHAWTeqYSYOpFuENQkxTXFSE
HpwbupM1dS5UQsiiFsr8pB3Du3i4OUAEg2Ygi2HOWZCIAehQzKfMK+upmg0HnWSkoJUK0DeRNBcn
aEL4r8pVMHLYcmUN8RpwpoQ/a/MUbFFkuAS2I5qBFd6b7diSxZQDsNQ4cUI1ChoHbb2KzX+cpi35
YdYAQf63wdqqKBQbofakYFTpyPQ/XRFB3r0zChhiO+lmQMUFoI3xEstiQnk5ZqA2OxY7s3sm4Ee5
NwEeSjfFohPY5IxAHh1ATEqhm/pzUcRuhhwksFqAF8sDerWqOFSpiRgRgBC9TwQIIUZG1p2hFOIA
8m2whsLkA09SKQixEUS31Xoqc1RaFJK27nDraE14D2iDl/A3fY7NZMGacOR3/SD9C7QHtQIeVyZf
sG4F0o5umw6gt39APkUhYuLJM5GzYeMRoex6UxY2scqRtxVvQRetvEIJItsbIlvZ1Erot/ZSBQQJ
77BVHhQRMowSDs/TLFNUtiTUwicpTlGaSBIC1hKnAnRm0/8blMQZa6JQZaaLZKY1ODp1MePBlBkS
0c5FWrtTmKBhoQsrrA55KkKD/2XyOW88oWsgyofuhxILsK2qoMfijHHJOF5cru6vydX8y2uESpUq
YUrWRvNIbppuvwgBZNolA8IsIEWrqatCN5FcVSaq28oYAm0xL8UdMbQSvt+QtUgh6sqa5aqZCVBd
7EXFeK1mlHUaduyPtuSFfK6oAmroqGjEAlICsF8UA4Em12INtIiJX4aTnY+3AUdgy9NQl6gNlSWe
jJgtKtSi+mLSnjFJ4XA1lJ3iLCBEAm3S2JKTwknoZSbi1NzV3pLj6ZwmFyAuMThFD6xQFQN5kWNL
w9cdx0L5nQs59TWtTaqXNsbmb191e5ofmieG2SoSdJeMQTCCka6t4ai6EZFqud+DGDl5cnjKryvQ
y1S7MZVxYMc6I2hlJr2Hd7pcrhIwTzGrNSe5joHNy5uMG7Hkv7ia0BqaRHVFukzJNCLctuVE04nd
X8q7JLtLQhwZQX2JXArNlCT5E/c3nyfTSchP4lc6w4ZcYXKHfD7OJ3OiQrN1nSnnynKiTodDtQAZ
6KtgxjZZZRfPsTo4gpaI/CLvlg7L5nMf9LHQp4r+pkN/te9tlmI4d29pE/gKYSX1o44LWqqoLNAo
6e4TM3sHuIM61KFVi/ncIwuC+IvN+7P4/5RgtyVjst8VJGJ+NW5+rLSa3o93oXeEKXjQOXM/KNOZ
8AzIpSkVy0BF6lH/IYpEiWyBCE9a3Rp3uoMGShRC0zHUFEE/TolLSXGaOh2B13DeSCZTY9IdMON4
Y5aeCWgQqefdTF4SamyPGKZ/c5p9B1o0JcZrMTMgu+/8J6+oxZSn6YIH3drAsNNh6NQnliOVYhoq
7nk7FOUWOEezsMz9Z55g5Ki4ASuHPQFXUHcM55W5IYcFrW2qN5GVZDVHkFiFQ/wPh4eAA/QIFCay
kq6SiaaFqJfdDTMK1IzuS/AatDoVh4jsRHFxq4LHIXoOzgQnrSiFz2R+IeytSSKuhzLerFcquzWN
6THLYjPVVyxVHsx3O7TsBb5uE3OAE0q6kQVDlZ8Xx0mWSiC85qLAIJu0hf4LV6m9Ep20yMH8wgOS
GiqZWrg9V6y4cgfCnObN2YFponIR8fNVhizDX4b6WoHPRtdN0ev8Hf0LlS4amV2x2AnEWzU1jwx3
LL6EMaOaGZr2I6QuuMGPGvS3gUQ4UezhhHUlMu7KwJP0uS8BKYutZERv18l9ln/rz2RKzyuyuP5n
kEKJoQV5BDI8uYT6cbhkfXE7GGzYLZ8q5XWdHA4LdBM+P8iN6UZHuTSNMFt0o20BXPxaR7omdpDb
Di9EBYDUyJoRdRQjimj+nh2gi1QmBGxIth6kSNKUh7EQEMBASLyJ4pRvP7tDj9PBlf8BE+itgaBp
aHmvOMgCh3S2nAP33ga8osjtSndpPb9/RZVyvI2K+zqfiZeNXu0gd5gVf90PNlrupqI23MscZ0Tc
E4JzKASEWkAcgWRO6+2JxvnBAfxNfpPzqLD8ro+AGgo5zosUqNOhuRvgahK+V9CXli+/71zujWKm
nXv6z1HivJkiKAAoziIxklDYrEPRT4UG6yJUlrpXlDMe052D0DU7KI53X24jNQBoOW/cnjW/Nh0s
wyJ2nviAggK4OxRwyr9kS6BgcsP2Ees2iy6op2CnoAJKA1xbptbHQPgdeXnVJ5x4ScWlaCkIsBEY
sSubA9wVvFA3PT7RyY5uR5iB3kSmSWE7byKVYKX4Nz3xECFZwMrTorZMCopcYAxum2yJMwILpQGM
B8suBtwLG2DjXvybv69VINjrwFuYxPynqXmmpQ/oJ/ZV/2bGZwdqEZfLeeOHWDaqBgADlDgzrIGq
A1TkJvMvi2eJrCrXp7sdm/M1sk4Ny400Gu21sIk4jMzhGGM0MHmK/zxHlgcUKBH3KlxSQ+HTpE3G
igUNCFNscJGyTgwvRosyUa4c1oLLhmRxkuVSi17PN7xMnFMNGOOGYn3tQ8aQ3XeAiykAlH1YKgbE
XvHg7AxIVJDqZNWZgwGG/yebhYRC0Y1kUa4uO+ajGrL/0kqIzdQaHZkf3WgdsokUIrkqdi3Q2UwF
SnfSc5Ugzg/B+6siHudhBKOGCnKfwwGybBpVUWhGGGLwRB4B3jemBXoaqu7/pRNFkIdQp/aG0HpR
IadQsYcrE+A/cAfuGOlMDITprP9oS0J8SLV1m0mMu1J2RgHK6fgQ7AlsADt1PGIUk5o1mEwgWU9d
vSYP1hEnXNxHHzKR3xkSKXkt39hz+6xP9REnVCQmfQ2AbryMOrgOHKASw66r1FGoiT+UdvY47+IR
ieFs7WMaGrP2UetyAo3JgGtFdSnF1IrT1qj6OVteIo9Vh16gSc3FMIk07+QKaIdgFrZlWeWAWO+D
EZX31fvDKVOAp3YYbK1fhxYoKrNnztvt7JFUjz3rVso6ay2FYHCh6PliTDFlmJi2NlAfzcsA69l+
6CTKJ/I+1+pMbvjdY02tE9qWfOkHc3ImUOv/lSuYU8YD4H32uHnMfhxPnD7etjtjQ2dqyl0LV8CB
tKySU6SPn/6cqR9GKUIWyhAZccTduROvKqAkmB1L4rQ3g6CB0FDI1lx7R7ilSPbxXdbnAXjYJVGl
XXzL3zWvyMo1RQU5wmwAof815qP8MP70S4jB3+C4DXRkBsXRB/1J6I3op4DmboOsNwfDadz+Xkhw
CkO4I17zU26DkjekVKF6GIUZG+jJixduCyIbMAmxfF3CPma3ogxcBpX9Mg9l+z79xPnSIpdUoSH0
oxpPO8Q8LS/29W3wpNcTKvZz/35iy34MsiPR8sukVfVNux3qMCjA6AD3yvNPFmlK8amEGKiXHdOB
yYDjzyKJUUV1qD9l4xaJ3IggiEgqdvKTM9bkYnqZqm5orIEsB056gwr7VaQ1BK/sJREUmRekQ+7V
GfGbggzzOX/Mrz59f0idJV6aouPvP5otQcEIIjpTCZVN62rxzjJoCks/ddmcjtdptXyAXa3RPVbO
j/jAnMvU0QyRMY4iZkQU/bOHMhAKqEWsUDgp38UekyyZYYIdBRgYTj5I74FZO8XyAGUuJQEjvjTf
oVXD0eLQ+kcpWtE96aFBYayVpr6+KJxCgFUTDGL21tuQJu9OeRUzM7id5r1Fh1N4IEdePD17FDoF
xP4KnVLnQc/NB+HsK4BH1lG965bG3tpU6A6KqxrnmQzMQSi/OfcVEobAl3qi1bFv7nkiHj9bzbl3
MpTylHZS2QKCOPlN9DLt6RkiYdiNB9IDA6a9116tTs1uD5jLcSbGeJj3ztUvkP/YD6iAcpmuMkEx
zX2hMHLnVbVhQgboKDW8+BkYiO6abpFx+/j8QYPrjzrcvNDcGSXtB7jM3L2QCsoKrmcZ15Mbq4OK
J1NQx8DdnUf/1kXH8ST7yNql3LdWGX+HpBXbaPvKtdbopIcPFFqBHlgfKnwhnUbGHLac8AiNlv5Q
HGmV0iNyS5fjPTlJSGzIETG8sg82KLlXkfbLY4oHBCWYrgnSAcGIa1csHA/YEJWbiJn+M4aXAg6q
QjFdzELmnRM1mImDMFQ6UhW1pCQJc3RY1pDyACqQAj3q9df9/tn9m9w9GXTVrEBdBtISb1FCLpKe
6zI7BSsopiKkZccgWcHMd9T7qE1BCmIFPWKwgHORFbWLjrMz24R9L5aulqxuRhTP1Kip1kfkB3OT
cU2YzBO00ZvyRoUiPujollCU1E50dbhsITvCZrRb6dD5qMOSWCy2Olo5H8EjbcI43WlivVXJI20i
jyNied21BPwxGRqzYgdyMuLuQNxnOWpS19diUHi48fMUSaCjRj7+jU7GqbqCTAwrUhkpATtcHlwW
s7Vw04x3Efzn38nzwO+LWh7kwM6ws1GH39pwcaq2SIhHlPAPosHR4ybp5mi9KwhDhEFjJ1oyrgDj
NWBybmWZ7YBiQ0DgjDw8AAuVa2yCS+5yy2tl+AChHB0AAB9oucLV4GS5EV5DGC7HrQu81s7wQt8p
njRlBCjEKPKTlkK+weS3EVu3jNiBfrvkneVw6OCmcI4sBv3Dh65WMkZasnJGWMw1GO7AjJwbPveu
ZjwVnieHQ2JadxbowPfzVV/V5DrMMGLxdOWwg7jpBK/4CJgN2gCf6cpIWUY96WvhamTvlI0zFFBV
tYkKXPjPZMgngdwbymTosFU7th5fhFJNeuhmLGYtdhuCrpZ5yh4Lngysrk/+hMpQwjASpmNzm7ox
K1zJla5Sg4Pv6DSYwfKbNeFU1/1fVkARqFx4uFAnpWr9Ej4MgKwan1mpKuY5yzYim59/moUarqLs
dvg4eg/1aLYHvgE5+ldShebb+4Jids89dJrrkF8TJptStKe+ZRDQNxMNfBndSlBBrhKNPJUaYID4
4jUBpqpE5xFeSJ94LI9szz+dLnSVCvUE6tIbUoT6GcvTlQCWcoTK+Cr5Omkz74hG5sqMyjQEcPfl
HoDFxUevm1FHNh4zFu+M1mdi2b6xALRe0gCaXwTrfTVg3rDkmT8YkQkgTWJ02SihZnrLiKGG0bvX
e1SQkl+rNtDyGCGkRGqWXOyZZpWEAuJXRANMgnkoo4qWLnplXqsznSJXH/mtZWvpU1jkhDSya06n
1PNiB8nCcgO1DhTXJd0t4dimpw6gqvK4+qcuTulMLUgF/qhYy9pHu1FTlciFnLAoups6pIqgBLX0
TmQEkNhGG1CXu+9U2N6VF9H7aOcR9kXhpFy5ezUuqdozyFTHixtC+TsWodinJr0BA4fF+/FZn50p
fqyce93j/5/DokZDl3QvU763FDUC3bpqaAX1O6LOBP8Gqoc5VBcyUJhK8Yp6mLAEUCOkzoPMDqTa
TI00opTHKO8y8lUHg7xT4ZvHynN3CTRVM4tdsuTXFy0hdGFqR6PyvW6sIIdYFwM4ays4RcMFXAvh
mMmsXXYmlJxkanRq1pT5A+sqVdvasLrMJh28FrAFVAa7y5Qh6NGmYmwLE0lDzUzDEe3NHZEEZA11
XNwZDp7xX3ANmXGsJ7NCI0SzKP71W+MXCfhvbYz0fbXV6iAm0YTL3+l4+OdCLVNEiCl616K424Ue
lMMAGIYQnjePSx+hy/fw0n9xXGqlYJeBSFMJ4Mb1vrQey3rP6Nm5RtfoMXhSlvoI91/uxWV6QaZM
QngFpOl3ofQZd4OiT6tmMkM/cpCC2aWvSKtSI5UgwTz5BqgeY/WUlTShGdND4Jzsob6kHyNrdnRK
EUgysS7WHHu0Y9jwvn7webSGKcPC58qgU5wLzj2Vz26QSNi4GbJPeeeNx353nx3KXyJ9+AWVK3A0
kbvA8/i1TQUgioEdU3pPUb5yAPSIA0Q/mHRFMVLFGQj3hLsBJq9tnAcoaTdmt4ejBNTGn6ghkZOr
KJNyxWzDKPIhvMdJv6oXTzWNxofm8mh1ytaM4GCLxdDxhUvsTa6H7ZnZpf1V+nrSMWKScc9FxsCv
UWkJN5t+t+xLlHLEJqontSEvDWPWlpOVcyspApUf6aF+ecRNowD6M3hxKCJJw/aRgVOqU1W6NoGA
FOu/SlbC0Oa63ufCLkb5KQFPfKMArpGRTVNmTLOUUYZcooSB/k8TVJqhE+atKW8SVYVJL2I0Doac
w72nstz1moUStFFysMpKzGi2Mv1diy0uiIiOERVRRl9r0IPehKE+g27baHgiuYr1FQKlitOIY033
VIc+RYGeDKA5saA5zo4CnxThBNvOv407wi/AMEpBaMW00rhJS9jCrOIOa5oIcFU+Rj5Hl4WJV0J1
rvJyJgKQxiX33ixF7ZDhio1ddZsXJASUIMg28rhRYauFI9HS5FbAr3OR/8ZhnCVZ5KPjR0CjwwdO
iRwT6tCrzAipeLSw3zo/oQ1KDZzBqHQ2mk8Nps6qFU7ZBYQNDPAuVmMaWp24Gk0xOX5682h8qcrX
0nuY8daLx29XkhtMpJavDUP6m6gHvN0xAYBWHu8uWxGGHhdwqQ6bAt3DFV6bjQU1dBA5H006K/JK
3nIgQE2pLVuFJb0Qlh/lkh9atqkqS36qwRZwePKr7qQPnEhr1ICbpSIVCSOW6Pxl8rbskW0saTAh
PuVeamZNwD95okZPiyMIlAdfB9wBc13yJQGuCBIkz0H0Kg4DzA5mJ28WK3cqFETTjG07xuvkB90Q
iT1K9hEfQTuUwlMDfuALWTKzGZlWSNlwq9MZbmjFycATWlwdPpNRkUvkQ16AeMrmy9ARX3FvoCiF
ESIoHxIJokIttfZBtPAox2N6W38cFNOo08s4nRY3DSTl4iE+itOqcHmg8mF7aVoXGlmwKqbeCX7v
3VHeqIBI/1ZiGlfUWHlvv6GiHK5Ky4jiJbIlvrzsQdQIJcsS7jGd8kbBgo2fLh9S1c5ZzLotJ7Sz
3qaUk1DKnQowzHQli7/Bj9L817uwfJjaU048XKXhzYrnlRBHl+kaUZZoq6KHE5L8v86HpnBbh76n
Tt59hyXYwDgj8kj4Z7lEIcb6nvJq8X9ZGAW8evAmfUykv+mZxD9+OJ52Ms7066ZdhKegtLKi2nQc
pcyiCyGVXqX56vnjQK8/dPWHXMBRz0EQhhAIgLQtOfiU9pFd5VfZYTLJD3UUWhtAfwAh1v4WF/Lb
tsdumUu71yYxKJWo9X2JcU+3C61CKyk4e0WtfGVJRaB0bzRq5EDJkhTqeCnsiPu6Cri2wfkC91S7
5QMZh0eYH+6W71lmcPqTA6NKg4/KZ7TChe/EOg2hYXJiDu6zLREcul3/QxROLh2QIKJqLuw98AUM
l93XyBA1JA4JLexPjhKd39hwJYxMpFrXbdT7yisCmkKaHU8eLgMVHsykLx45begRnqhQZmZcaZFl
9XWkluMd5YepSp3aNVq+jMqjNJmz0bzI/53YKkGsIagDf+Xm1WvOz9zd0qv6hE35CHHXI7kGOg9T
yos0iQ0TPjQZy/E7naP+Lv+CcnEatTaObCrm8e6A0754c7ntz0jsXHrMwL1FUcMem2BbfwH2zJuv
gXQ+XhSBQa/NL4qL/IIfDtNnBa6qe7+rYJcMEygiF0Q9dH6UTN+L7yKZknqCcQ5xl+88D3Yt1Foe
/EB/geRSBUgsXwK9BQoadLmlLyud3v7eZYYYBi9Q0zWYbylmaWzR+U/8PESxivMIX4fhPNd8flyK
oKBwPUfkeA6Di/h8O9wkqWnT3Yrz3wSvxk+aHfcOjQ/utHrVbxnRDT6taplEUBUR/Te4o5HJjwVK
K4ARQTBvAyvXq1EQ7DWn5QiYIqLVN3Jf5hkUpzgXMI3WidI3Uw4rT/kaicOzqX9HhRpEd4GTr5YY
kpeG+HJI7z9aZKpoakXpB6Ts0TFSPk1w5ota6axROxZ9yG6ZqpdRtCdpG0jP9cuU50i9/ztCbmwC
nZZkCSOHv2WdcJ0gIRaeCJnMgeEEmUSDjSHzs/04haxAm1Tc3zZIF5nUjML6PT71biwfaqEyA3TU
K3+V+m6ZGRxHV1rUrfl1mi1k9ENWihl/dgroyODFQZ2j/fQFfMMG2ZYFoPUlZQA44sYwHoDKL8De
/62ptFeDDapBY5gWdGabovXMcD07zw5TPNPKemnytZuqUGZq8+mW4tm7qfugu8Qc0nCJwaY3scNL
+IHnJeZUGZqZ2Cyi3uqQh7WjUkYZXbqYKDW7r9LEJO2Pfv1k+OmevW30ojsI3QWRXcC1aryDTycb
bJnH+wD7AslkeJ5mxzs6pyBr3E6W5+iwqoSkNxefQWVJq48mOuKh0kupDtLC4wtvcF69wiIy9c6W
NAga7fUT5te59lCLaD3iO+cQ3OJdv0wXswowGrDsPkKHm/6Oh266/QiIMb6w6Y+9bG2OPsXbT5aZ
Zoqe7f0z1WAbyiLeDbq9BD//uSK15B7Dd2s+rQxTQxget86OvkjPMA0H0CbItF8JfVJ6bTfOQGA+
12677nND2SsA7YGKXtrPDQtj7RSFoEDyyXq9iiksoKoUluR+d+8q5svPDyl88NLDC2EHgU3tGWGR
WrSVwipax1+3QMMfFNvPoNQttdTGOU96tdhMhejK0MvZK9OYgnjL/ca3kC2hSxu+7hMlU/KQvVz3
438bpQbG4jeEGTl4Vx80gX710/Vr/VUr1M89gq1gO804yfLZ2NNl59lL+t/Ws793kklu/PDm8Sc+
9R9r4Ig+Rjj6+RUo7JnxKUhDp5rXjisj/jLWjqhw/t9uTtQgBErZTTkLilmP3rlZCmJ2Ex1ymOR6
2RCeeHMSZKNcP8/KPXvIa/jbiG6EHjOJdPY1SChACWiTg5QH9rPo3ZsoKV3aZY87TfuIWrm7QUDk
2P/Wdui0XfrUYTwbxaDivwfzkGe8o1+Q1Oe0+qgdAYpcNpY07XefjYOaT/3aJxqSTNl3aH8yyzV/
Y7qPt5JxeZClp9XRL3gncqU7ZlOlRtNCOrjr0GZLixAKWPLDz0BZfUT4WyRR/Of6h52Ruy8wDFR9
diYjcNG0pLJjSxfS9GK+Lq/VK3rL3gZIxD+D/OhDzig/UkxUoM33yCYMvuwIdlc4TKnRPkwPqO/a
VDyGlamj4hHLW5hT25hF3YJXq4akWKQA7MoGRD8KhJpuYeHh7aYv6Hej3TQ/SrP6PggDV1QQ0711
L91cXVklycnuukl/HqY65fAA/9wiDnKftVEWe4rPstDwiv4VfqMoXXNPrRbNv57ohEW+CnAjN+tU
cG8iQtUSC5cavSU9EOHES/CRqwTcmtNJjEqPRvJ3a6jAiZJk0yPh09KGtKOd2w/FxYHY3feRUpo2
FE7VCH3XTahja4JC5cnIUBETQhpLw2I06Slio5iAeEZWWB79KOgplak69fXfH/tf1ZXMqLRXKM7h
EGeBr+qjkwu3B/o1wmTv5Hup2jE+dips/6v0Csds+CPXtME5NMTlf1nBGwWVOlTDE8s72Adyd+wh
gp9KOizikKmh31Xo3xc5SgJI4GxlNY/erXGkVpptj2Zkgj7l6wv1lPOsfMxu8uxVavITPg3xsjbB
KdTOpx3wI9I9O6u2sbkv702sW5vQshDCl2DGJIS7mHCkpf525LfnXu9Z3fll77l+LU/wiNYlspk/
OrUl3U/zQ9PwT5TfkcfCJ2hf4MlX+pXoi1mmSLC3D2799KIcbmYYXzyD42rTO7bnIdph0xMNrEtY
sxe50hy713sKKeDaPjXUpjhPva/00gTrowQFcswiEc/LQGJCGYDyOBMVg0hTRvcSH9QEVZqMcING
O5IP1uYIoRcS/kEkYdfXZgrDQMG0wDr0TbkVcQpnM0Whv1xRcQyIM8CtZaFJmhnflvH8tcAY1bY9
gQSrV+JAKxMsHFaejIpY1WZDXxp3baLK7JaAfyFt4FrrWabLPdRwTpRePk2KXKWCdm3upk+aMRZr
j5dDnpe0bcQnwffhdLiRFyM0fiV9yzIIi/faFeGI9T44Zxq/rMtufhokMKYpykLugwRfjij8jTIz
DWdA8Y+0xBNGcMcHOjzoIZT3zuUJdRoZej43cFQzzG/axxSdXGmZvPzTy9mxQLPuFeUnh6bBl0uX
EvhsGsmg3OTwxyuTw8HNNuVxfoYlKkSZZagMvFqc+3tE+QnVGDCDaimaGV4aLNBHi+6Vc0ogisYG
wl3lodl4a+yj4vpHxP1iQauihAZBNEtXX5Vc7b+0M9KtaxaF+pCo3kP2QBIp+rP1TGRrHlT4agoT
lTNHFHijDzN7NyuNzHRuUGotFeI1PFTBPIQr1bhLRmP2mdNkad4Uzkbjr9lv+aPwBOgz/o8uIcJi
EYVmLAmZ7WDXKrDu/ij0EgmXCHbL3wHioLA9oaVZaEmA6B5jY/mpX0jBkB4rVSZbHOs0tOmZ0H4L
2KNISvp3D2wcmoAMiGAJeHws1ZcrtpZ+UuAleTq7N2qP1E6Zov/plirf02A/pFsu9Fdb0zACWxpB
04e1iC2U0hsth4MLSux7umvn2+UmHTV753UlLP39+r/+Y/pc71r0zPv690UGBprcvdLki9mXD5Jn
G9kQXG069/ajmdBc/FIrdEvBtpFujKeAtd65QXm8O/VbK0SZHkGBWNjm1MFexgVfqTiyVjfvXRu3
WJ+Ip4UCEhBVqCIC21lsnAVpgenDE9JDNQTfrbpavrpEYMokfi71lCM8WC8X1KTlraQ98JHud9dl
bBsNwAvQDBqJdcR6vQWb4WW8aW/aNmEuPqxIIEiMtbJd/V+F1uliXOtQIsxwMmvUqI4zddwZtj22
vvhecHfHQhVVsTtMaEq/6JfuFl7N67d9BZR10TzBpidgHwL+b6EysIrdrLFXDoffm9yEbmISap6A
FKlIIzHJCvBZoB8Adjs7NDXBbNEeoIPQgYxG69Yuw9yhVusJYYoJdK0iMLBF8BUXj1TlskD4iOay
AHbhfylGRDAWIkMctA8MlhtgHjJ81vPCNnCYPDYzULNQtQJF59l7z34YBh0gLQ4NAUBT/quKsFo+
F5TPVBqlNZj8aXbaNaeJ/pnehuzirDr8J4zDnduj/IjmA0gmn6+bBiJIQlE8HesDakFgx9MsS8X+
JkkVk6giAYPpFM04mSZTFQdIEkkakW9Yj2pWI9TzjYZHvpkzDT7yzWz148FJop4B5Y+WYAee18r6
pH2CJzvLB6IM/LE6a6k7oAtIPAP3s6WLGnDqBugO3NgvtJhFXJm45Da8e72E0GPBeQdEQVSOoLaO
LsM3mHtFQtivt3NoIIDGNL5CurlxhxvSSpuIck1oMllgJEJwMFLh3m/UpSHOUIsCkcirIOo7Q8HG
w0rpzKDeAQsKD4QoWLvASUvoglv2btD+aalCfgJhEopo8Jjw+TV6FMxw2gIuMzVAS4fGwrUPik9Q
MqqDVPtbe7tXN+NTckgz0h8IzauJUp6zosAGKo8+k20KxYkHppfpi2ItNh6EHvkU7hq6GtUpQQIb
Y8rLOBnnxfedM9Si1DhumuOn+3E6F2cenMGQeXXzCfl9xxp0yrQbSUgwv9AbGj+cH4vuSlr+RROL
L4JEZfDyi7+p3cF3927REogh/qf5wuL7UjQuYw2QSgOUvHhgglzVctPONwqdslthUEX+UGLbSktq
9dLDGWKNDOtMfbQzpKG6VwpgXi6eCdjztkOZTl/l2wXSdT+4mOiwvaDMw/Fj25JHsXOnRaap3oWm
ihAagAydAj+p3L72ouZofGFYKlwQIjI8807kJyViyuZc3M4luk7Vpea8IHOJ4E7lW+4RZx7uuWpU
h0BFqQd4mQwDw+J2PpiiMnaf7DDUkzIeIdANT8AnwESdqm9GTGEm+S9pral04My4f6gveKLfAhcT
B6bczDutcnW8IlXsjstc1psXyZ0CVCXbLvUvShJQA6uGw/DqFpG6ma5znMuPY6hiWKTjuOAhbcbW
6J2NxdPDBMNQgKepel3Rvu2w7/1brIJlldB/6q8YA0obbLIg0J12NNTez2RK4bHve5m6EMHMWGRO
BcEiBeJoQS6katfcMyDJ/qkvlp1cL1CQcXaIOCINzN9t+blQbZQrujsqg897hRONAZ/RF+TpTZ7s
FspYFVroJLnsq+LnyHaws45QSP2gEKs0qICjy+CB6PSPMPllNlY1ZtP/yToLtvsMBDZBv++l0LWo
wAfbeq/4CMEBIfs2bN32NUt7WlHzaZ7iSSCfw72QHD25ZBWgm9BDLBY9SlYvI9gXB/1Yl35THHMh
BUMAyCBx8B4+/S9Xt4X0yFnHXXmhMyYslwgNiePewyw23/61KSxUqRy9GiydnxRNMO88G1ugeVnT
Qk5V6bgOD68To6gImYwYoIHb09Qubk2+DKjAY732aFN4MXQeDAMNVjVQ5CpjWWMNTMaNwe5rlaV0
cHeNSvenT3Dz/oWpqgosmkbCSSLwQ6zmgCPGS4IrjUg/9Bt2Y1WkaB0B3WMoVndRCoD42bqU2cD2
71xtePpURf6Cfv+dAyMlNS15/pyM8h8DUybRxTjisgfKkjBwtB0edMGyqHjA+yOw5pxzQCMwHgRV
0bgd8RfcKKoh00TfefpWgJ+QPBWeS0CsdAEhBY2GeIst4tKSmMuyPdEtlXXzInAAoeZGE33Vf0hB
iA585dX0OOc5PzZYNiLKLegHiLOmcUA1h/ebcH2cASY2j3Oqiv+D6vkEN8LU0ojRtg+zDQNBZ0Qq
l60Oc8r4MSj4DvysNUL7UIYqcbsKRbR4Ek43pZREyomJdvht0Zn8hGm3jg7ZSFm8PTnqUKOeuIzj
3ao5zWIlj8TFY1tk39NBpRd+ryIUdYV70FN8H4kPwcDyiOVhijZRQThShGPkv+iwoLQZQ/Wnboaq
irTNyMRLJ3jhuXq+Blj7tCbjg5BUaxHKGC/G/aFqQn6EuhdabJUgQZoE4jIjNMcLFW99F9r8Kblg
8+Gu6tNZpnxn0JYSOJBvw9Vy6YqdRYPJEDQ8F+C06OTQN0IduZTF0+aojU75iyexhdL7dMMDCAHR
lcYDZQsUYG+jI+W06qao36vsW5gDsrDUTujvuwEdsF/U3dIMmz9vwEvn6zPl9gRAioYiNWDUG5Ae
XEtB2n6msgbWbUoDLVsFT2URst5Mrp54TAkZKSFkaA8Qn6ZQLSDxxHdcUw7lk1g26NU3pLNf6dCD
A5Oryq+kOw+RS+6KHXNt3/MoUf0Q34ItQZBuGp0cVykAbp606SHEZAyzAXKeK9ap4DrDQyjUSTQd
m/k8U+f6wTTl6t/VqZtKQ3B+tm99yZueYSrcIEraowvqF2xYdP5u8p4dlrSCVurF5AZEX7bXmYPD
glMs2qnmaYGR1aGhE6PiGe3r0hX5NEgdKB8gulTFIGnStEDahJmKQIhSG6gfMc40qmbH+CueTHWr
prDcbXHGxNXQTJQvptsrFgdIEtwBlA4I6XTT1b4TTw2tkN+LuhpJ+O6j92gfUaidQ2jkRI92tb9S
7bbu+Ibu1uhBofX7xh+INDU0ZS8NldLcWhe+Ssuj0QM5L+iz+zOF77nJI1u9rmmch8RS9KqzcQI2
DViJlgGnzGFSe4yT2msMX47dUlJGz5XdVX7BgbAowL1H3gi87Y4CjXhj2kCBInPxfnbeIEtBKhFu
vVR9yd/VzW0qc7eKZe/YO/b0Ox0Q1dmh2H5r3yu5gmPvQrnUrfttn/AZyRze7j6FTRsnT8DFOgIm
655qUGaTanbjPLrsP+TYSmQneuQTQTTH36SxQ4qleljSQ1mtw94R+UKin/wQ5saNX91vjn77G2wo
X2ZGvDuF1j0S2CgrJSV5WRggTTJR5FwgosONGSirJjV4CDnw0aUaz2EXmTZuk14iZSeoZYPt0Qza
TYFdWPUWzJLYH7JLNRLxpN9l5tsz1XugmDqQCYhJ0SrDjSTHtsomJjslS0VKWgV8QOT0TY3kBGzA
vz+1UvcL3Ad7t8w+An1RvEeaDVhYGmllMQDMRkHAUJKK3pnuRmRBij5NG6qLdHWk31Oa4Sxj0eSf
XtC8VPsj8Ozmn5IoZhQIDpSyViCPxRWRgBYFfguD4AaxKCs8/812dKcFDWoreQBSNMl4BRAYWwlg
nSrIYXMh9a0YSqXLb29THbniv7BxhLEURGKCMImm5njCTBGYQAvM+7U6xmbgGIhHJMxBm/oaISfm
+E8wLDsktg6zBMcDbUl815XMf87V/dPWQqwNJsdOTdULzWlIWuLWPmv4iNVxwvBqX1NgQ/MEOZlv
/rJly1Q9PLt9h3QdaxVc4Ft7eAdOBXeJYGCxuNGmMGMAubvj4+o27rTDydUk/smGyOXsnTGpe2r8
8IinC1IwbIgZZ179EuZQ819t+Cn/XUv558aW6OsSFPB707UUvm+u/ibQ/9a+7m2RRB+vAw7B3FiJ
A7F1/CVIRWc47OOrd5BdZFFxULBbJnzL06hG/KfOmEW9Cm/17BQxdB9G46KzoB3OsEO7Mcm82HSQ
+qXMW5v2Ia4Y5r4EbSsRSSvVSlJw1myouaxmYVaUZKZqBIN3jFjplO5li2Gz2e/Xb1UJ9IrfizBX
WHQZcVNXxL849Xj7eOn88OtBTxCxYcUJwIRZDC9VT0xhnrf1LUkf0TXkhehIQr/v2guz5J7bpsyN
Wi/VLfvjlzMek7v8P6LOa0lxrVnCT6QIQNhbeSScEP6GgKExwnvz9OdLaf9xRt1MNw1CZq1aVVlZ
WS7x1q7FT1+PvYt57f/lyrOCDwjo8YplzCrLPDMpYtw7Q7jxMTNPVWktg7VX0Tw0RZCFT/NS6qsA
8OagHDQ6nBpeqZGpblG9w2lXa3vn9do4hdWvfwmKnWdKtPEl5sd44oOxnUGhcvYcGSx/P5Prrdwn
cDrd13GEUeoS7QACgrgNOYGfRuZw+4GrsJRkBo+hSgK+bUpgYNRqE62vMHwZ5OKwa6JOnPG4JeYK
dpuZnF9L5kdrk4oD6htOVYtUFijgCOYpZWEnyuo9YCIKGFY66E02dlHmFy1RQptPniqD8nVSsL+J
cI/cGrkyIoMq/gGumHGwkBlUIrSBRMB6yk/61qZnGi9/jzVAnR6XTvkapeZJ/RcWr0dQWJz7hVER
mKV/75gvuor8Wjfk/L7oI55pokXfabqaqr7o2tmcHOS8dqV26YT0gjiROIcExpvguaDoVLYaTIau
HWIiynvR8o0Yah8WLaVJd76vnWqIXo+EGj/UK+EQXTscin5WkPVA1EZoESVr/S6rJweqhTzTqkMb
k1ccencYN7hfyGqSYtZ3A1CHNDuFT+LByjeV2VcL61yi8dVCW0diOVrr1bvN5G5ckKJkUwNtOXBy
LY1/uJavVunobCH58lnltSgG6nmt42M3bDcmVCdP7c8BQYgZjjT/kKHXgWiVQIiLqHWBWCNYO1mn
xj/IIBNUdiiJ4tRROtruJDu2KwT3QtB4hIcBFbSVX+fR8GmJeS0EW2NxafhV4oFSuPk4qLuc7977
HNWL/s0IL5/o9omMu3u4N9F+OVfr1hnAHY3Da/vzCB8H70r0Ne8eSLs8wnfapH/9mf6dJ39bb06u
b6dQsT4H29w4jYcEd8+sHKvrxT3hzzm3NsihV/eOiTGl9nW2gTH1sUogLDiGANUFVFpvhrVP7e/N
PrDKfO15zUZaCDXOJ5wZzP7PMvei3hSRq6PyrQAqFJHAJ7o7OvWvjnX+tW+mvaXMHNFXsqbditHc
YFYpoL8npRbghVckwQae4l7a7/EuOQ3XRu+6bAzMwWVSiou9a1TvFHtvOPGD6/jg1zsb8s+9yqqy
4rnqzX7SvxeJAL42FnIkxWmjd/Bvfzuyufi1O6++sY70EyL4w90/2eZFgmyFWR2X5p+ZHNeN5DAA
/Ub5aF1E+em9uHZoToqL9l2U1/t+AwMx2Acb3MECyQAqalGDJXXWKy1IMN8Gc7hUJESRWrjYFTx0
KoSST/R9ds1z8Co3d18/rYabs/cEHaIC54DGj13d2/eSeyCYRBiJRhRvq77alLzLztu/3BrRIkJX
BGwPsjNUDtnl1ntVAL6dW6e6/ULdoOg0rl6JeLQQVXdIPaKo6LxSEgBG33z2jt+wcB2+v2G6adXf
zcOpXdl3t6e4eGofSnal0ixfW1WkQcG5tq3yaWyykB+D7bx5r3rza+/2cJHIM28OFd77BRSUyQXi
4vqJntSkHG6MVgEP4xxVmpXU2rqHkMpv1wjP3tWrNS/Ef+f+CwHgM+3a7kG1TYaHCbzv4GQ4jfDh
NwaH1hlGwqNVj7dMKXThCZrK8QONmSMG4olJaUSX7n14bV+RUFar8jOv0R7Ortkkt9ck7KaUUhns
I0kIEBS8PRF2UnfvXcepX4p/CAkBO+Ba7iKaDbgpXZB3yZz2BhQBY0YojxoV8C8e3jkohGpaU1CJ
fjqo/AMoQHEqSP1aQjEA0x/tm+TT2zav4Lxp+8Y9d6CFv6xGYnZLbSMqd/bLbfs8/k2v48rUnBoB
RIPBr5e2CPHdZ/sOv2OLd/P28HF6R+KTqoS57e4nKQavceWIIqZV7J+hFK+Ok8vXqgDNHazP1yqD
BrAIFNHWtgqgP8zl+AvCd3bKdGt9bhD7Rmfr1SsQDkKaIxm/c870VIElffcQ5iYg3Yc/8v330Nwh
RebQ9Lz1rdnFhybNmXXTu/aOPWNKdnSzeDlp6tQgt1xXm9UWck3dPvRf/VIbczj4Li696+LVvY03
8f7VPhRtuIuXLqtZJv2L+FhtTqKX2f75txmV27/p7++dNJLHoN75pFY9+CwMdAvoe2EbYaX7XjSa
Vc9s0vaSXhiH+OKgJAeHI7y0NwtEYPcRFKv/5cQytCOcT2+QSRCie9yZjBU+bdeqF+K0gf1s70+d
XzF5pvH25V5MZOjitNY64a9TLG9Ee7Iv4TfYdYHmaYWKMURrYG6DBymNr0S+Wg/mXY+kl8PzA7Xj
lEcCUoxKhtnNFMXA02mqJ0q3+ihm9VciB1z8dbKOs9UAL1nOuSRG8gYt10CMe+1TrZ+3NJpT6vxg
X5f0Jo8QcEV4IEVedktsQCtcaNP0h7Q//s3+DY/e0ZNwwN67+HRtoY83U45Oh5FESPTCLayXArCs
gGPkhQGDIfnJD02to1d4WO/x/mlVx7W/KuDwxv4SP+4tg5TFGCsJ7DxCuq7GaCedsar+YbrMFhHq
/GJLffjiPGphveSVKk6p7gBikIzEXJMv+LoPGqmQOQTOgXZDYRGRPAUG6xqKR1AkoMQMf5jZVXq2
L2V0RO0HpHIYsHvrhubrxy4Z9oG88gp3vdkA1X86OGBYU/rvFP5qy83G+jT8h2kXq0FK5Ly6ve1y
0X3DS6cShvrX8bNbB/Yt2o2KXZ8xX9+IQpQsOIywLKuL+4K82BEwDYT7YxWJRqBEgKkZ1hHDOy6i
L007s28IDevePSGncree3R0QtWkZSYqmNHTFs1M5tVioGLVEm9/QnJ6X2/DWPgTFsnXAUZ/hypCN
/6EzsfjSEw/liAoCFufublIg4Biet1ZtYeAtk/8rW/VlYfx5W2Us2mdV/0sH12+2wL6tD1ERLf7g
jl/w25x5w+GavoAExvuTdYt/ZV2zs07dwg6/DOyBe6fKKHXrBfs5t1np/jXYM3mYrHnpFf5OAt5O
1u9Mim85j1Op8ZVHjfF99r6iz7j7WteCdb263IltfI/Mg/1gz0gubBCjtj8EDqRSqVPm7hWtOVV3
oHPAupQy4dEyAiVUAmTx/thn1GpN2+Se9+vcPq7nzX7cnTswKBqsZLQ6BRaJceEeYMsa7Uq8G757
99alcwsNkkHwPcaH7m9wmKJiCeNxZAa37g9j1Do2d81yb+9fh0aRWGmPIsu7fenC7ZvQZrNzHB6H
JRSHDf/YNIZ1rpZjxi9ivpXR3w0BwdzHy9vFr2VjdunsmxcI1HiZ4HmTWxdCF5hS8O3NJ8c5GcF7
a9dCx7lgFym9HRCDbeuMCFoRHze2wRwiR4rENcSsAePy1DK6de62xBLxdUdlYkoA6dn9Y99WG4Jd
WsoOXxQDF+170X4XrB9NG/xLeAg/7R2C7Wbz5kUPj2qV1gfjeAQ6SJAChnAJcXm09y/unSqhsPyv
0J0PnqlTfqNwbgGCsQoTms924/34DK3P8RAG7b8X5dGD5ABnWrAGMKx7gPMtiCGQQCiEg1wzLDSL
cWF6O7TL9+5r/GQ2Qtyw3uhQIcneKjaLAB4Dxu+8LTgV1f7nOJ0d/nZrybTjeJ+R47j+oUUMobc+
OuFFgjmAPeAGvmhqaIpZU95YzM1DG9fqiN7lDEcM7yodlGL+fqnYH4DnGxSQT2sXI/zOJD/ZtSNT
BnbhpXec/aSIfx7WaBLI3usLaiCZsPHja9EnZTe3jqjgbO0bBA5UAIuwF70dQ88/7p3TJXgOC9DH
zah2dVPTrVX9QiXGnTkNblt/U/UQv+FMSz7uTOv3tg/t0xWzyAxvBCdc/HRwwuNjUY7MztO7UJ0O
bZ8sBcpdFMvTgc0vO5coHbNAG38M5N5h/NtYlc6v/13BdQjg+C1NhlNE0Dx/28y7S/fVnYcgiM0S
1N8Li0XTSMjRNq/tYwANEbgEzRzDrd48OCmb/pyQ98P9/zr41xtmVfsxOHfeYbmNCDONUg40kjXG
xeg1nq/KUwhl1V4JSJ0hudxcYSX6xt9rDJ3qw/j5rLDUDzgQKEUuHjv4wwXWJ6SIwdYTWbXO9W6n
oemm7qZ7aKf+OUJk06kM8IGojTo0SYo06f7VOw9p4wLU9Oseo7TdaG7DU3iIN4nRfEasaCEkNDsd
poh1vqNt++NtBzSHH5jWOUih1r47teiUMP0RFaLih9a0pU4DR+AdlYNH5xL/4PFesamGh+Ne6vy6
0FRahgf5vHOD4t89DE3omiUo9uIRKOAr+aydIWuiW/aGt7+bv40OQaMJgzU6shj7cKebx47xr8zp
rk893MKk0gIZrrSYCeTkqKuFffjwKs5vyhm4F//ULuJ90DIZaPkcmi1hxKSFSAeJv8DiRCrtxSfj
d3LvCLo73MHwPET9e3yB4ALYig77rmWG9IpoGmEa3CCTGp0dxXtXcp+0kYBX4h55wbv1iC/xq3Pt
/ZhzC7pPHKJ6r9H5RRv/2not5lunDIj9b8dSF/9COMa9CuJGDKjpdbj72+9B819RtbdpF+EXHxuY
x7k3b9XYAfroTJ3ig4WNLiOP3qd1R4Ov7COL6HyDbRvVybg0Q286vnn4q5M9cCuta8gky6duYHwp
NO5SAtndhPNmFcnDSvTo7qPLCgbAqNiC69l6OeagNCvHaneZNuvuO6j3TajbVV+MUpLmDOfFHjGS
b/sXQKGmyt6MD6Oi3xieUMNZ1voVbDLLg9H/jCGKxjtuxnalfmME2JV/H0ogapRFv6l0oWC6XZ4a
i4rLYtGvTqHkUmONSAqEWQCL3+ADdyJg5QWegIL2ouq7hOQsKqnFyXt9ZbUdsZptsGRPa74we/XO
vMMq/4yMwamdfmxiWkRKueUNTvMKWGN6p1a53RhUBqjRNqm5iCgDJQcDbd0r9Alo2of46pU90y61
SoH06GiPHH2oSHn3EaT1iBfDcqcQ1L0KA6ERMrHIKZrda4QKSbiND+1jdGrN2/XOrltLrdcUBkmv
0D7OOLPv8BgXxyYttPiBbnJtsjzhKYAy2RRFvQ6pk6VlSNkqeQaUxBCwCDbt25iiKmr0gVxOEJPq
K/Q8kIcHvO9BFoZ8QaU4nATorzQvwF/DOxy+l3w2pPtRNd6RlCiM6lQNUZpyjnXLGawz5S85JPW2
0yrevg7xH25LFutJLa7F9a4BlbOc7KjuqjA+517F/0H3+KDZfYhwLoMdRpPC1i7jnzqGI42WDOS+
8CZpeBeoW3sZGeTaP5ADt0h5XDmuU1sBNdg7Ue5GVtOrulcWRm5hPT6OaLsHKb3STZvb5jfjoqjm
dk9Gh7w9uBqlA4CMWOcU4SsCQkBUGlAPq02D2lXSYVWn4v4gtpShf9R5pLzPrpzdOnwOQibqUfEx
yKPMztQVAHMBaG3qjpqMvCTBe19D6MLHOi4fb7vqHmhgdsA+fYM7iF0xwBzBdKvHV5ce8e13aASV
xEiuI+pX6F7zi7690/II0/UyqLbvNLkgy7d37n/4SiTazA4FBm6jgx91/bslTEB6FTdS+/50MOHp
9DAtLdLJJSGzuLGeMx7MgJM6kXAbp8tCr9p6hIXktP5264NC70G7BN/syF+qxQ3aTtCyIpHfRHT2
Wx7q9GhDkM0qUc8JmyBowIm+L6iIwVX8xgdkUglSkB/H8JDs7b5JKVzsI6yTtHkzOOqwREYRQSzs
rfP4OhDm78GVkiiAgdR5POGNEizgTVVqyOkM6qgYsTwBlWJ4/bTzdjYAaLgRXNHp/WQfyVNRdf+k
yxQqfBnowXLGQaowrAjg1Cxy2aeQZ3B3bnalfUK7eXBDSJO7NbskJ7jwr957MY9riXkLzAkxozKP
e5JHtJunBQ/OMXl0QjAOw7Sukwemtn9YNOw3SxOrMx5Z6ryK7g6HHHe1QElKs/hzKkxB4qKHdSXy
SmhbpgxfxPx4dFMTB+3afowvpJrHlTGJsNqYtGeXN9QiAIrZc7bv04o2eWfNgiGj+ptxbfqNNx1S
RvCb+azfmFQr85zPKU2/E65gkfKAc/NJqUXdM0LajDpnStLcU2fbqXZ/YRG+NC42vvMOlApGy0wO
WOfd462/8EFHgFu33jT9anfeeoWXiPHWKnlfb9emfKLzbm/opzT3XtHZr0QXuEy75pVG7bvhiQGB
VAL9bGiNRnlBpO5/0ISaxDF2Obk7hdaL4o8tGXe34l//PXAZDP9edr6boDr9MFnr1hM2BrIecK+U
7cNmvAjvMAEV/9vadsor7Mb9b78ZbxszXLI7kBepjX8wQ2e7NZ4YgHl0nZ1n39llVTHtD6LghNjU
aD6tLzOy0jEo64M+QL8K+OsNSh19UNLXzamilAK1DTyE7pYkaZs3WX7z3+0fWIMhB/Ra8bcE2YB+
3cfwgFHfL3HHPTx181/ae8ZcmfX5K9XCX/M5/Cw/UZ0ZwJjBnyRSGh9p77TzC2j+osRQY50vdraL
5+Tb2w/FOOdusOIwCo9/dZbK+/QRbWKyoj166xASMHTdbbMrkZG+al4HS7QvooiSgVhYAPR5agFI
1lFZnncinC3F0SsGdNAajBoOqbpVzKtUhiDxNZQURFGg/gBFxJWAB7q1L5eqjRmQZyHTIiq8lDAG
5BKz186kS6vicNAheJSQPQfQRpVCOFtOe0TxDsUO0ipF6VPigjBR0O1g/HtKNFKnzL+87DiO9emS
zOB0RNDUGcF8JoEqQYd4RXH6iLM5owJEGbJqDSSJdUQMJI6TIQkq9FRVIb/mlZnOCO8UNVkZykwf
iMp6JFSQYmMviEoo1yrKpw6KpYtHfSY4AJuaqUpACJUBDoKvjA8rXdWG3RfXhz80u212NGuzF5Jl
eteH44kejsSHj3wUVw03HW0R2KXdJa0+JxBxaA5BEpiPJdtEoTalH4OMfk0uFBqRLkpDZ03meMkL
myOkjK/cWC6sQB6ExJt/HAXvn7UhaYqSgQYqPCSucLNV7U7d1lR16H+UnguYIemWtZagjQ4pOf4A
Mddhv0qg5Zd4CZpGakHNcLNicT45z1hTJh7y6dkl19+VoRWZLN/ya9Xv//3r/2U3dfnX6+X1YwOU
GXqqKEfXERkkErOZJvKzrXrvD60KlcSkbr8DyxqduzKd6bjULfogSta+tUi4i8kU1iOCxOT7lFD8
I7067SRhgj8UF6xOw9fpiatNR77wa6GG7/dEsEaCx/RbO3vcg19M+avqzEvYNFKL/2NmzrNCDg1G
MU7MSAm6fKvAuVLPcMneSIRLYhBiMub8JBGMGI2MazHpB7kqwFI3c7Zsz9QcXT3Q4M6KDURA0J8p
bXNCBkFihjgAhDrQcturIAnJh86tRPK/q2ye7a0gFKJGmjRYVV3D+2+oM9gZFlub3pjMUgF6E0aF
tlnW9YQKIcicNHAaSvBBgsIxQqIrUvG8UrdMNDvIHsplFy1uNYQwv8YN54/a2DmjKFctHXC8osHx
tcxHIyfHr8x1DS9eKeMhO0CJEvuPGHX0cI80I7nF6GtQto/YkebC33+3VannHt27rw4wA+NPI4Di
WMgLouz2JUni//uQi386wHU8BQSE8oJ2opdqqIkdwTkopQ8pye7BJP06cw1tJaJJdHMF3tkGRhnC
3+cvP7s1zrQsfVFTxdlFHEDH5buQ+9U1U4NnsVgg8pIkXDJOZ5TrQOLEUFd5CehN6EtT2Ow03HLz
A+LQvEW4rnyTVgFUh2UrmlRWTEgwJGqTiKdqXH5GWe86hOfrEilB48c9gVZTlIo6pZfKFF/qWOEL
kQaUmn0oNccbBPSMjRoVAdNEm5P6nZK4UuKRivHWrlGWqRZUeCQdUZjgkRIy5uRS0dpygtvyzr0S
E42GRLrB0CaXEBcxYmBWECRQRckso24rMxRBlH4fE8YLYIviJgHXiEzBbrRn7rGGNWpLS2hTmC1U
frBkswHDCVOqQcSvHw+9pUETgUyRXQDrGPE0vW1LkTQrIljq00TYU1mJ9rpcLilAG/z5qDkwX2lg
aGGpmO0yDdO30xm3xkxjqYKosJWnb64xk/DG2AyLIfQD3tUau4uw1UGG4w8xGG47ZOQONzVMhjTC
mzMc6JLphNAqFl8HjLroVj01ce3Y7vTjflyKPBYFhzED/AbX42M32oTUrlWiO3vzFb7COQW3ZefX
L+Pc3z09lh304KrOYVzs7/xbcIt+OH7N6qq6KhK9MDpQBotEioM75zb6+NyMEx+XVeKLR/+0g2sh
Nu+2C6B4RaV1Sy3Yb7ybwVJGhPvAMIBB5RF9MjBKgAKIBquumjFC5FEcS/+wGCDhAKNK+SgkPkHL
z/GZEfShXRmUAWNMyzwGDlIFf5I8kEHDcaSqtUAfsLwkVKn7XQTJDd6VuFeSLlBC3yQXL+LTlaw0
Sp/4bbuA1qiD+ehMEmdAmAd+Nj1NcyqAyHUQcrmdag+Va/PD/YcPCT4OmajN+h7XKd4LSkfrHqz5
MY40RqTF1EQVpY/PXIXK0nsT9fSw1pfx3i9P1WmOaTctT/WbHjXvHpFUJ3H2buPdcDeEBNJXl5My
9osfqz18pN3wNn4FPLUnNiTHVcez2nr7oWpqkK3mt2rGo2ZHLjhndYoXL/jVmzcfNPFo7of8VqMA
PKOSX5jXwlX+wAYJNU+8AAc3m/R1iQT7/pyaCt7dL1OMOd7/ETjwOVgAJC/5SQPgf6tOvVd9szfi
7aDaQ7Zt3Ohv5QMaKEoZHQIIDqmjz+GgexwcPmLKc/thgyiFWKiOxUHZEOXOD4axOUCeBuHecauM
Y88iuR012swSmTr1j9Kqyb8/rhE5kOCx3A+5SMExqwKQpL92JpVpiaVgA/o4EX9ZC3uG65z6aWDI
jKp//Dv+gV6LafNBEjlbEHDlVDoiQn3uFZ7xcPiLm61M7t8fLB+5cEe7iQgOUi4WH7gFeVdPeC4u
Z6mLoEOb89g3xMSW90gJTrb8wK4+o3N+Zh3A90TgiN8ol9CH5Y4ao4dqiaxTBEfB/xSHY5nOM7mq
Yq4c0Q7VanXyMFMibEucm6iG/+AEEbwzvXI/RnJkx04XDw6n5eJKwA/vyWp2Z0t+lKvVHAyw1ISL
iDPyHkECS3TZzhDH2CHqhRDtB4i/y3fAyIpFq2Uy9SBUDWbQ+fSVeWiZxV12m3Pqnu/rV3lnHekG
l+ycS3vn0VMCKSZHgkzgixd7380zcIXxrntqfx/WSTjyxpP+ePrXQHk435SYuwdv8omGs1ae8GsB
1PoXW9/a9vAedt6Ot+kNeuGbUujUrg02jywXmZJaz50LFS0rqPiocwdTeP1y6hRRizN+AHUyAn2X
/A0VfaBdZLLds7uao0QkmvuBWoa3rcY8pwlAMw1AqPlDOP0YPVI+R601SuCyV7rH6ps/EmAYXrG3
GxtAMTX01St8q95Z+Us5O+bA8CqDqlt19+MvMf+qnqUzt6QzL7xwvvj0KLTKaq0VvzycNlLEaIlp
zw2ynqzs8rHkI7ElDzu5J6k1RKIEJ6DowqorIdCU2PI41/Hk5QVkLC0CDbyaGi5be9IeEb3x3Jr8
Q1Y4KcvVVaU2jrHWOPH1teHGZT2gcZepqbJGSvHS2YO1UcJe8gOrJMehcnJ5tSvkZcVel/QoKU1b
tVn0YgV/3vUlaaxKLW108qHyiloC/hc1H26ER/OwE+IXDTCtp2v+E2sTHz7MjwUQtQZjaL+QMpn6
6OwWH++CpOSllQFdwDAoNHSRmKRYDKLBh7NWIyGzC1vm5V1d5Z4LdA1SBllS+aqGV1+qkVLWGj0n
O14PO8MkJp3o6LrifeKEJ1vLXkvKb2stOklysbmiuu7rlRTNY7g0nDUB3ypeJ3j7rY4bvi0VsaIJ
J+8yDtYjwlaekAK4nMoZkQ8RayBRU/SUZ3LDl0v+W84GJ9rnoCpGJKnQElqULppqHjRaze43hIpC
L+gbw63g37wDI/KXGN4Bf4DGVABNffo2jBmc4zo6ANSjBsWpHo9L1qvUT32K+BhHZNLzHL18cm4p
10Pb245uTsyokdCdhiuP5NnqvKCugW2fzM6crOjvuKBkzj06N3uD+lXRhormfp2LdW2e+q/FZlr2
oDat6pQcNDe2yaCkvxltq/Q4t4xQz+g55g/bhp3km6QfS0FBVoKqvOFCPVzI51g32z6QsuCP9HzV
286e3shY55Pn/IStSeQjFzweFouSM3z4Ie+z6p4UZsnSMDX06R//YZ+IKx4+HizbUA+LRdEtONNG
WHCG/7lNDV8812m4GA4PoQ5HL8/9KVxc/nRjZzoSRLIZIUi1Dcnh6EWUpmW8gYzNwAzb6hSqeGLT
IZA2ByW1WXb1Gn2dKR7d3uH9TFfmMfN5rTmNqbzYpeDCu/8XA6xU6zwZIfpCIH5ogT6QUpLHkW/p
QBIL6EqqgcrIRPE5Xgdx3HBWI0YobxEXeDISm0LtJDX24YfKFF3dUZCgYSZPURTcc1Mc3DXgA/YG
MBMviAxlWKPpnj6KEYzWJwSjSZwk+KJFm7N7O9It48enM+1wIkwO5CvbYAgfhy/GPOp+AB3MnCRB
y7NDo8uR9q9mRjS0QVYiC85nM9NTvRA8MPfXKlFWlpFakWHLY9acH4megCrPQJVYjygSBmLX4pcr
PSh8eCRSMhD1WzySnLku/ZwLLdlelFWV43JcARM/joxEj1iSSYV0447ealSe34LyvW/Qg7F6XO9H
hVO0ATrHtzj3LoBlaalV2bhV+h4bXmPTP5+i4zot0TAXXLzcn3+6UALOB2dkImEh/gDOaPcF0Qhy
CglCpe9KnTqtv2oOi1PPaKnJQaWZFY+3ZYXEqNGK9rY2zEOjxxBYfiX9f7O5rIhdn1lj6vbo04OM
wx3cNjVPYyT74xWStCx/TrSit+gqZk7QZSGIVymGjQXDQCSE/1dxzYnj9YrfE26HyDIXGxXF1I7i
tV3QRynwTsEkQmKMhJU2/rGkUDwecm/tQHNhOAyHQ0b6z11oqi9SC5Rqj9VMjg4xCma0My15ifRq
JyhgxwHKMMlKStimtSKziVlZYXgrzXuwUpB7wKoyhdcnXwN+9STkjeUQbLxVgwpgln8aCd0BSUgb
cbHoK0TTId4RG9QlrzMOklvtvMm/r+aw5WT7WLhQ/141HHbFUA0FsqBpH8D2PtjU8HNMGorDgBPm
+PcOMfMH49I5uSGn0xHstkbfzyYUTxLAt+zgUfVEsoPZqLVRE4RVUStzNFrBQHoyoVbMMgGPXy2S
DGxmI427hF6sRpFGOkCaFqb/JqPhGZERXYHlx1uWzY7hvaZ10iuUGbRI7JLKjkQwi8zm1kehByvN
/iiUhr3C13kJMbBf6eFkNKsAGE3Az3tU5vCQHbpHz6hBlplHxM4QG0mHBwqBN9CfDLyrPy52cBmq
/5IszpZM9s2+dm84VjK1qGEjRMh1GCYhE1csrSPEw3J0Cl9tiWUP6UCI3YOTMCtZFwyb7C30O8YK
/AZP1lb2ECNRtf6NewAjFCr60xBeP3IGvOqCTZZpbBHZrrmG6zCRkVZ1d7xuoWvUCRd4LQmmyLRi
LmIBqe41uO5qlfk+OH8MRaMpP0ZWU1KZInGRyJH9PzpaOHQiOhwOisLyQvZ97T06BaB6lVtgq8m9
gSpSX9BpAbAgb/lEQrmH8hQWOwyln3DCmxqyGHXwBzo4VujCr0lfavUI1glmdr1qtRgwCQdH8wQ6
m7SjVcBbW+Npq4M7tmZyCnEcCUCYTGLGWod/SVJB20tuKD6ZeisAVuxc3GochNmMHi+zXKG0PxhQ
YErcKYRu8pSqKawhl8sSAf7SWmUlo0shRcjQLVjDm52ta3yInmca8q4JxLp1zJjEA6GJiGh2qBPL
HwEuIXCYLVU1CPSLLQggSXJ/16PJ08VA7zpyuB4ORjpzWYBQwHBwGAcZ4iHpfhhV3pI9Ub0I6Iq7
KnQ6h2seTf3fAIYBVRHipg0BgAkzM3MtufV0HKYqV8cmTFE4SwbOlHH+9B7FHnmnCH1C7pjqxfqI
JUdDmKK64EwwGHRnhgw0ThTZdiag/JpCbAQXpzCTWtLNaQS3zGOXPpI6IO3PTLIyVrnYq7ulfh2X
XYbpGZQJWzsH1JXoRkPnGpZmQhqmB8Q7d5hQuQIs8wGYnqrWfozzJ2cEzUDmga77fw56GC4+bsPn
1Xjl3J9FVvIypYql10+dbHhknmY+iLcW0E8CeIcFj0OGXUh1jKZBpmErPT1u+B7hUxkfLfks+liX
tW6xLgxpDsDLEdGL7nUbDIPQsWvoj4qBMpOVOfzS7BUIy93na3C3CefAugaiiM5wDxiu3PwZi7jE
nfD8R6NVkcVG1k1DWYOBscweah6jQs6+Ph/WakY/zt5Cuy6r2BxVEW5gFZxeCIMONsZYoO5woQmT
oNS744Jiy+GrZlzScl/aUhw/65S4pQgDq+pssmKO6y1reefYlaxEH6XU1r8mmAVfVPWArJ+o6L86
EOco2dfcJSfKPdE2xTeU/3ljw+GCGG5R4ojJR3IoW7y4Ze7ZO3sP/+GnYSl6gP9EMAa7eHbwobXt
4I+W69axHLwB8CiEgL5IKtTSArvee6l7YEvdclD8Kwfl4OiQ+ma0cMjsQpGwiD5nh8/hWcTw7Ft7
7xy7Mrl40wyfBs7xnMM0cYk5UIjY+NndW1vmje/2CR2DHf4B3NXxxnliiH28eQg874CWWz59W+Bn
SwdszjCu2+r8dmkR80p0u/RFFkURWN0XrqVUE4goSISYfuXpRtATusVj+beZgML/FJ52zHAJUqqt
wxW5AGSKKONXsxMEK6ii1QbbMYNThGWwvL7oQKs4TsUjqo6jrkRcETbVAuVlQ5gNaoPAfal3oXab
qjtV3qkRbtoyAqgnitvfDKi8mfuPyjREXVDoVulrkVp6SCMDSXYWRu+F/D2V+3wcnaGK0RHhY7TC
KydkN+jcWVLkGNITWu118IDrw4f37Z/htEu8XkZHJYLS/d1SCKXOCAPYJnQKr3VhUjOqqQqMC2wo
dcFEAxAo/NeLdl+DFKbwy4AET4fgyGhpq3fyBVgNr1Lu/Keduo92Gt/4frRLQT7Sbv6jve+WWLW6
peguz6sQnYaHYRV/YmxM32P0Lf1NsvMKUSFK4c3CIEOP8Bkd2kZzB6tZXH0wFV7RYII9IYKo598P
vRGVFul8EC9DbUvmUVkHecWKueexWp0sUVUQ3L7PAHnV9qsEibrBvgBtXQlB8dqHsi6yF3lFuToN
KjB9EVvoasorBbqw1xsnnggcoiMOJgXrPAOuzw3EqTn50qUmX3NofKPSeArjFxSvahxi5ckCCY0z
yKVIN2hvK3WibITK8sVu0aBdZlkAya1j57UE5ceVF7dLukDiC/9J5dLKQHCZAgjFBFo9ckOVwoQz
ghsITQHvAYd4tbo4RgDBCw2DLwMePVySDYKBhe1n2tXaLZtgMBKlqKSobJwH1BpJ4kiepAey7/87
2nsSc+Vezd35O1+0IKl3bEJ6QGaVxrWl5A7oWIFsy52SPgmdlWHiaGwfevlEUU2GkniCxyW4olI1
Fe+qbH8XKTTSXfzvW8JHUiIExKM+j30i+BGfh2cqP8xIWrFUq/GKIiXAKq0uhKeWoASkQgG+tvyu
+5hDDYKd0hY6D/51XYLnl7JCKqqYY3I2kP61BH6Jn1Fhb7CA3phYVQR2BNOJT3/yCVsyCe+JqmaV
M4SuxFqju1NAT0f/QxtDPEBaFDl4gmuRV/JLl6B2sAHhiqbdONivKTcZv4g7j77NkUuB14HiNGLX
UjtY1kMNSBmDrE0D7AFK0liScE3UoyqHXdWljIGYY5xL3s3NVNFyfiPznJzAr+5kFinxh38PQ2CU
jVKWRuV2YcNzc7PU6z/uOEot9RY/UMpJCk5WsibsVwA0N5vXC8sG5CXhtIObVkT5QoeryaiUgi5H
PiEUWAOFeUay60jsVWZIky3vxT0gV6uxpn3R9oVJvO3SSnapHK86djAsskmtMJiTySbud6TqvOq6
RLF0JvYGk1o5XJkDloHj4ucV0V7StumcWtX4jv2Tl5TDAVUXUiohxge4niUE18c7DDfek2qxZzAn
rNImackM6AQXUtNT1D/wDtUREHVfbnbBlgjAB8UXGRtczAw3UBzEMILVt1WQqRASQI2fQT2I+eSn
yUPRRaAgHDstPQoMyTJzTbIaljuZP42Y//kyEyDqPoV7WYaRDB5MRmRMSCpmU1S65MLaBfJrdpKS
YOMeAcmL0KF7jqNNEhDv2/QwS5nLw31HyB9XGNiCGHUV4+cLRMpCY2gYilYV6D3lFOGXyKXSKJQZ
arB8SIojH944p7qVRas7AY3EbWJM4TLp5TpH5jFSpFXEsfQGRqQy4sslBx8MRkEkE0a7vex5gMIG
mSegVSmL5KOHvjR8Wp7D17jShNLo+v9nqIS0UWnOs/t18uO0hWLjYnPNiW1MG8RrUXBwY3GNpveW
fjBtUsnvLrieSfhHxA+ApHBXSIo+HhEWT8croIaTGRGEqBxHVyM7M+bZIPfSS6EAqqxljpxGFQgd
7AAUCK+PaPiJ1p8mtxrnCPakiL6BYAQVJVgHqZDoZC49I9uDpouCA5izckslRJMPFqhd+J2SsiXK
IAjRGiEhtV107RcJSwQNSdu8FjDfJQiypG+Y9taeaHQRldx5t+np2uEIk+wlY0KGBIqHch56muqX
LmucO6cWTt0I1ES5DOvr0HyuC+G8rQQB/HO9hoMCe4n4AXlgllj9fzpbfGmWIGgWvOnUqquxZxTF
cQEyyo5AcueB9yjMyIys0B/B8yqkitYgFri98g+5GXjKiVY4HZcG3tvmOgq/JqC3v6RLhB3BzOed
TzChA96i6kPlL+o5jV3acLJBOuenZE3QPN7xOmQYTPYYxQBVyrc86R6b71PhdZ5x0WMhyBMHWHsv
RxOeGSxDmxtiOqIQUQ7yUaaRpr3RsWG0YtfZuCdpoJGMVGN2vTVXGTFKz+cpMOW5lkuwRk1KTanc
uClWURyiwLdNLEMkLINVkXaDYk5NrJ9HVl4TS2NhRsyjxlI4cQc17UHrx79mXoTye1Qa2TBd1DWL
ew3bJ0vUZVk/Uc74knEQz2yJ/dcKkG/qrOr745899rPuDbxq0M320J2JjqaRSHzG6MLt0bHLgIsH
KR8qc4b+NzW0DMphFUiZmzQJWUhc6Z7NYInFyWdvcCQ/JGdIa9LVNP82+rlmubTK1SIGzwi5a/Qz
cMjF7GElaOuxyCdoysohQp8i+3wdlOylTl5OS0aCk/4Th6ic4X9XD7vLxNRIv1K9QB+YOL/g4t/p
7q4A4TSoDAZvcrJaQ40sAWCCObJQVCfV4PLIncsTrP9H1Jl2J6o9XfwTsZYMAr5ldDYa4/SG5RBF
cEAQED/9/1em7/OsdOfe7jaJwDmnqnbt2nsCcgvt4/OwJTDKj5YzWi7wL8x9LhXLL3EJhmIiMU/a
tTRSBQfhKf59gbQyP26PHO1cO/SCOQJaHJhyiROJtXInQVDQz/XaqwcxT6ypxKBKsGy5LoHlpGR+
B4B0coVMp0mmI9cHWZXdLtmzUPEKeCN/GbCgznLz5N3yXzmvOZdldv0vDzap1xjCFZj5hYBgNDLQ
sqQnN6GKGBU0oKQqAsEnbEwPR4EXpehtQMH/XHI4TQcCL8S+oIVA5pgHQtgAEGYzd9nbTGkEx+k5
+IbHyP0H3qzBn45HSWAlPlEtfjojkqB9AhVPSR7WxY0/ZrrSXJXTRs4XKY3obfY+p5QvLl0MEM9k
/crza8S5iIJ/wU84yFP+q9LFiOYPYxOwgm/2fZqcKUSZgZeTR06cz5nBP2YhjRFOLqmu6ZL0BW/i
ILBdJQDJ49BKgLsBpEHMWDE7npzcTeYfPSWIwzjkUOFFjFz6hzg8yC3iSKAntpM+pWxGalWWhOqg
zyZhX04P/oxf5TIXRpZQBGbgKxA8hQr5twZxFxEOwZ7kHS4Dy07oWKTYLEQc18SZGaYe2KRgBOMc
Pg2OmPwkyRj+o23J2nsN5DOhQ0Idy4GThYRbfpDkFPK9WLaftyfnEaeYoF4bGKeomCzDm7NeL3GP
kRfIV8mLxeVO8rm/94LILD9P/k1Mp+VspB8IFvjH5JyhgwMzgq9HMmDArkcCMMFeHhrELzO6dxgG
aB1BFRDRv5kIxMrXkfCI0rPwPKgLeNO8eRYw7M0qqF1ur9xC2X+8IXafbDrlQ8LUepb/nlHfo2/y
gqzGj/jYrMpbFvlkKcuwTEAwT4cKxlgF2loyKaBQvkkRB9fkUx19Lk0uEJdpiA072UMi/oxfAnNC
DI98New5kQAGafoXQ/ivgKNMNNAXlhXLgOl3gh7efzHvL+5lH8oA+8Oz6aPLqLFsYZZVCowkH+bs
DyWRoFYu6YrRUBgph6IrKw1SIpcv+bmkNRJVJM9V5n9RVSIxu0s6JSB3HxgJjtZyDDlTdENvbDBI
AiFcg67eo6Mhnf4P9gIGM5bGhEBZ0kzVyV6aj+UJXvJEg7/f4BVDSdliUj1kGYFVGToRlhxTD2T3
yKlwLsttktNcxE/kpklKiSk5KMpfuacPJJB9TkpfrFoVPMCZiGJYi8/+aXP/SWyeqpBshMYj//x/
LKI2t2oAnehLmUFhEVrXSPLkJzWt0BmltmH9y1qVlfpZ8xK43p/gYn5CjlTWMkkihi4RHKnrVoLw
n76yXJk1EKKf6JKJHLXMoBGvt0gDYoWHgR1/QoaEnn79YQZUFBSSSdWfrvSnYPgkGoJviW84EvEA
hQIVxjTApXqVuRYxl2R+irNd+pSISZPtkmMAoa8Gx09eJBlWIBWN/AYm4Ul/Ahmobho0ZGCcjOQ2
cn7Jb8mTpNkUUbNIvkQIdLGBIBzq8wfjbfLQTC4NuUzK9wcSYOxCNpxsCynzYRXxAUUJw+BqIO7I
fztarNkkiv/xp2w2Cpx+XxiZSNExOylUuXO/GnR8Gbkx2EZSwsi2/KwKKl3Nz77aKGrKdpFk9O8D
qNXVZpn3mjD5w42UWuzyRT12FKJFDeQnGYXoNUru3PRLPtTeddDaSAV/Z0ZLsDfBPv7AwTeAn9Rc
skwljWHLLrGIZ6ZS1iWynBwDScxR+CfZeYLNVP7IMoT590lUXt2od/6tPrdBbsV/J4JQZE1axjXS
UyXiqCJfKZ0hYcvKb1GrfvTE0k4+wACDys24GZabfxiTZZDACZMpqmjyFjWq/YWy5e+1y+UeUawe
4AsqotxDppB7zHT9MvnHxwsSqyiKFqjuiZYbeqLcalUFAH0P5juJfH/4Oqnpg9IK6c8RI3a4lShX
h/kGxPXhyb04XcXbqeB8ZeiIxx3zCBlthWBZeJ0wZoDtxSzKKzS7Zvfm16DQL64PLSuyzL8Pdl9P
Y5Ta7P2/cfUdocD3Ry5QnKqK0Z0KpK/vRBv7780yVIOw3IuYUEOOhKklPlY4nXQfU3H2sESg6YHS
fT0qX1g03pm87LDzSOseLprDf1LrDcvk/ingBdGRXqkwmJ6AtRotnj8UqCKjaQegXwIpCbD0RPlV
evBy/vARUK5JWEq5N4Ix3X/O5Gms+NhDN/HjUC2x7INPsCPkWBMDrA7Yr2hBwS6T+fOayxCO5kck
zxq0BwbTxGJBxUg/XcEjo71ZJQO+jCYxT21u83V1OBPODi3Uco/xIV5LSi1W0MX4Psvn2TyXsXLk
Y/jMwGqJ8C4NeGp+lI9oVZMhoD/MEO3xAtsTRJHmH4r/xLDIuZrOCbzx7CKCf/v8yujkRA7/ZBy1
I19Vxf4r9lAtilqjU9qrmYsEMSZgch9md6YKZa6QP8jffn4BtkBMelL8gUlcHERx9InBLJ7JGCNc
wXlEGJO4kKOvghpBjBmk5txoRSC7AD3h7wMsnNyQSlNwNPkQQPJZrC1z0TDKz+4xnQgtk1W1eq7O
i9P2vWrv89hLt6/STVGEfbjV538eEPJs9+9zpbst6q6O8/78ipKuojoaIjmN01Gdal/tr8dqnzra
tGw7J7RTZHhZ5Yk3jk6eXsr/MIQe/RZQVpn9wtWFCfS1ysd999jZ4/ZXh6Q1YmC0Hig9pDgGcf+v
fSLdj5yerHycXDPQPCOIPnwa9UMJYvYslH5te6E50knJp9InsUjzA91nOpgPIQIykUtdqXgCTd1+
okRObEgCN7fTK3YScilCJTVoHDGwlxQWaJwOjeJBRODvpFtMM5Q0YCoPQCIBxADhbV1cSgA4vTSc
ADYW0KGkbJd6YCPlzNWRPsAJAR0K/n+nhZwZzF6jzStcPenPSfiTqktQBYGckfseC3gi6/Uf93xF
ziWQmXxneao7cjFJgFuuOOzVyKf+gUoEs81gcO+CHG12sTvJAupaQdWkagTV8whxzCmzOp6gJsf+
WPeh/8Na+qBVkmdLRSOFx4sk6s/aXNRWBWhcDaYL+dmCPZG1ygfIOufeHAVQVCBFjk0MgWTT/9Hy
AWepgWK02SQsCJwp2YsUsQJEkaRQKyEuyAUz/zmXN2mHlFikV/Jz/lJ8QYJNajEC2Ba10L6gPnKt
8grpPcj8+F8J9/febBS9Pi0LwbV4Q5/qWNo0zK2AsNwAX5iBJbJJkceNFNDnT6FUwp48HCbTGRtG
kBqEQors3YcgTFYsMJw8RYsbJI1goJuH3ASBH4Tl9BcN5DUCZEtr6T86kRR813Gw2XCwAjFQPctB
mw5AIGXcRL6QUQLkZP/qDkmdQBVIpWac+OFsf5ZWge197TsMfoTrIRn9O4TzPAx7M3CJK8Rj6o7P
zICwDyofd3RmcNUw6n6yahTaZWBNzBT+wE8BgP+AA5W3SXYGSoeGPutInoLA6vOdkIRJWTjSDXdV
gzvlIdeLYn9PluVOCnOxfxQIVUevWNI5EIoFJTAD+3Lf/5JWefiShSYeFGy6M3sAceFnfzhurD0J
xtI9bIdP35i8CPJUPJ/E+elnfJRB7tMxX64lxxT1XXB0mGNLadnKlAJD/TlK8TXDMMI6Ep7IGzuJ
1qQSU4kJeu2uAPCiuShQOyMIoi/x0ZgQnV6sc85TmUo593OU8jdtei31L3P6H0nwkjpF/BixS8QJ
TEKa7kn3iWEoCSRc1pOtoHdlcUh2KkNSss6lMpGsFN1RlkNJ6iWrC2xdNqo00P+NxVFuUlptSD0h
ZmyAsFj7bF3qN4ZQ/r4ldQmoMYWXbGGBZsppItKu7SV0bNV2ku9r3+TgZQkMm3FOQ3CfQSx4uwln
47xdusr+PsbqhrbLRcT6jgSphmqEEDe0F8nq2m/9lEinoR/L+PlvmzT+O/lOp6epfnK0r+arvXme
nHgXzaHWj7UhGjK+id7Ovk0ReIbFHqLTqy20k9veMaRaQJPgDMHUwXZ0Dt+FdrTDfNhm1149BPqO
5RHPmq+0cF57e4Ne1wFVAyqgx+5d9FuZK0EQIs4cv6sflFT81rie5sQroiTBtrO6I1B4fCzSMZET
BxsJ3L/WTpULTd8Y5nQR+NDfXydsxezQxj2NEEWGuKx3cMdtxrl/FdjZNR0Lj0BgYbGbujd66kCm
cVdjTJjIwsQvmgnMY4zsnzsKxJ0VJk7f8QFlE0xxTBTLTmN1UrPUCKNN7LZq7zJPvvI10p0n19pd
TdfWUfh87opp/Uu2QxpWgJLDpnxxly5rlIBoAJGuwvuwnZrTbKcO6fKleMy3MFuuvjW8Z6Aj8DRX
z7nF9Wd7a450VO00LacokB/yVJTtmOQhxqDRRIoAa9DVUdnTnVvtvlG2Upxs32rQIykKJ0fS2UR4
2drXC3112p4WOiMxjwVuVjoU9kcviX9q2NCUdwHz920YitfZCbGjanrmmC0DytwpW5t57A6Kwo/Q
YNQD9QHIUE9GNLwXU/LyNTJGUu1QFmIo2HBOmKnCfsAlfKegKwOMPH+hfJFjhAXpevSa2D+079pN
YOc82marbZ8TboL4WZ2Yk+IJHJQyeO1siOo8mpqZaCf9bVHmjJ9Ldujvo68un6nb+nlsO9/GCMs9
lP38E7YUCOamzrlwcxLxpTG9DC3E7zoTFBEip55d4PGuWj/xXnD/bH0JEDRQVsLkj4fg9yyqGTLj
U4rEI8mOPU3muPmMGaQe375sOOQX9PZoY0I70Inyi1TuZ68zjMNr45NEkSVagxKJJVz5kD9Aq+W3
mJZjlNVKMiymh9sOW5a8SD2UGMjAb4YGRBSzgyR19cQtElhGrvYbLfgHFalxkBSWAozoH+0HIbai
AdhoI8b6ZaDxAk9NHz152iv0BVCdQL6x8FOtTy7La2+Z+Jaq6H00iHa7V1JSvBF0l5+e7U9j7HBa
MoB/4v3QaOAUWOfoDJCB5ghCp1cn5kGT4mIZULrNkZtKDpce062uu8aRXjwv3rIz+Ypyy8Te0vDl
dKG9b7mXS8CrkMTJYr+0PZum04KNn/Au327M+QzW1/YZ4kYxTIHH+2t9o+g1eozyuQ2nKFvlYP/U
rZDJP9+D+XEj8tOrb539GiqczhnnoKJ2IuJCo8GvvXKLBz5rb+QOBloRVPNWzuNBy/Jb/0Y+cUpa
/ezFXw2yo8ipIwvEsUl5zElGsF6Um+oLlfLVEzYNFgQx/HXXhGHWNf0M6qK9M5aiecPxAIl2qSae
zmwS8xjMwFPxU0tcPK4aeTaDo4Fdm8/fiJ7eF0X/tkL0LVtdG6YOXh2nOKrfytk3f/L9a406kHVD
dyywEl9DkIltDVcI9cbarZCq2N327Um6o3WuuxBa1pwJZzKQSXZzrhuVPXAfUeKFt7myurPsSknT
tdg9kelTDHHgkorDjWmmyZAHg4A3WTge7kzH/RAsHgQZwMfMt8jAD1fYGqnMXqGXWYF94zqGA4vi
5Lu36mp3N2Xi7+RpCGZBaXarysWpMENntsKqNppSuaBqkZFb0o8/tA9vWPTz2yrNg1McoIJqb7gv
0RFh+g1r7mk7zQYlU/RaX3CYSKqvTufwXr+sUBJsMwutV/9Ma7drE0EjTjRREo1/bz/l7rpT5vFP
2c2n10k0Y37HIGE6Wt/aMR2XbIDSueXemQImdqlJLIw5YlkqJuH5+JjplYPE6AJhh2b0ZPANTYXE
QSwiWhPcach0pPqiwNEYStg2ZCpUD6vkCyHfb6yXDVFLQAQqZ/ogEU/YDv2W3WV5/9EZGHwiq4VQ
75T72pZ97NhRUMPeJ5Hkldw4epZnV6d0Ag6s3ezuZckkmRAjnsZP3BrqUdC5BlYxalkDRR9SIfIu
GJ8gSd5qPwgEbaxlsqYcDdpP/4ZyzLo0g07br1CPeHnXbGAhaauFaqdnX/qROsKv9zSDzzhXvpIf
okS05dpax/ccRfpfJErIeR6bFzfEpJq0u7rde74GcoJlBBLGjZ7EoRCVyOkJQT7d4SG0rk7GaAwp
AetYpMRceG3oSzG6N45/a4hG6rpaxz119Rjnk2J8O7yZtdkTvy0snAxwyPOUw4y7rln+izlO6gAE
RAjKrj7eR9/msDPmeZjrx28GXmIuqPjTtoPsRXX2G2bsVFxFu3cz4A41r5+SO69PO+ZeQUbQ6J/P
kCmJ+Zb9U6KByekDLrd6r9MdJXTulrv06ai4Z7VdnerkJtdxw6oyPhhHS3fZIFYpCsJ54T3P6IxC
0Ef+up37511CcxZOFkVby3ltbNJbilvEpDmTzh/J0O/rCvkV/eGoD6RV/De5Wim3GnmNnB9igWMA
nhCrSe+ZVDxkB45xwgcmo+xDYDsOedQZweSMLtIs9ai9Q1sqWaHioa6K45nIsSJqaFSjmE1x6qG5
dIT4fV60V8B2c6L8k1JMHWbfj1+cUVqyAg3YrCQES4JIfXctBmBsx3o6zW907KyyA9DJo3Awrq5/
0peTkLgaHsHHouz8jeYRfd1s2DF6hj183nvWvZtOlch7Z17DcFcWtGCWg1/dZA5QgUidgdMjpWMh
/ngi0JCfhbTCg/sS88pZZ93+0g/GKJpiNfKjL29IEadimdbGQOg7uTn8YtK02pWGHGzyf8+dcYiX
lwUaxcn2xp6cowRCYnDHzIqqhN5P6iofWMamrEGnEa9lnzNGY2ZDG1vretpBwQUoFZH5CulfkBJ1
SM4FPqcu5Sfv4v1jZnTcaIF5kb3o7ORN/Vp3H0HD+iveqaoff7fW4W3HEK3aeCe8AGtUIV1yM+wZ
NGSt+lc068/kSe6V79OIDdxrlUBo4dQ9JmcnX8GWOZx36gEMhEz0lAePIwDOZY6Q56qGTYCHRzkz
fkkVUHSZcCvPU2WWLa3rR33nxxzqU9ZVDkGH+mX73KZf6jQDpTTI9WDuLZ8guonHG0zDBJLjCzHx
dw9A74fvQMqk85kkYvMOW0AxSmCRZLadDLWn/QM5HJYmMZG3Rjw9vmf6jHONazSSASuxZP6Nwpuu
C6ArlP55hdbbO5a9oaxIecmKoiNHENpV5a++LKfFb/1roQCYzeGrLWuOP4/Tz/YqspzBeWOxdRTy
YK/1chWgYyhkScBkdg1wECsUimk9REcvi0Kb4QFcpHv6IT2yfVpQMIsgQtp6wb9Q0SweNBS5uIdX
IEkEWDG9xX7OsNjy+otKb05UDo15BVXb+FIQiEerHVe3mkXWi1HMgR/e+ES7FLKa4tmc/Qu7EVNP
NFHTk/tERCmV3WKzpG2Jty0wTs170yCvhnf0ycEWCipXBM2T2OUtEWuJGwVrb4MYaf4Mz4vG8jpA
a0XA0yZTvKGYHXTimWF5aPbip65f3ducTxoAhNyL7tVAXYE49MrD4uWbypgDL1+/bfR4unRkjMpn
7QNR2oHKhIb5w6S99gpPTXjJw7qN9Cc31zPP/fr9cwIYIjh1XNv2MEUsGby7eWgUJzdUqP34Gmhv
/wGwQnsTHb9uvX08Ax1xQX2IjQvlI2+Liab6Fp6puN/AABBpba+0BldU0hU/v9BJsTNSrq4+v++S
oX0NW2lXs11jK2JOTGNzn1U52K8bTfy6326T/RbxqGP4J8a6wSDX0bJN3UBr+ZjRyGLKDtXVNxCu
5VWwKXOkrXqnq6+0vFfZrZ5e/NsaaB6asbzy5D6CiEL17pbUwPCiPxXbdZkHNYNSZD59e6vgpm47
CeY/l15B6vJTt1Eqs9wHU5y84pttk9/R4PV43jlij6eh1vYe9FgxaX24mNnjpMLMHpNjgQohp36M
60X+mFOcElNxKFVAobbncmhBiti+0mGnPdPek1PCEGE5K6Lv+jlMlL4Mid3W7/q7TroNlLf1LWxj
HZeG9eCOoOh7YjQuhpEmv6Ym0k8Exl2xjPkmzLXQzNO71boEMKwZQdBrl7gFfvqmp6eR5pvQRCEM
Lswt4lhXuiaXeWaOOoicQYumHIQtcTCG6bdOECe2BWnvvmp9UVY11vAJTKGTs2tBS0MyMsm679Pw
0fHz+5QDsWMMZRWkcv0mFP9OT1mhE4joHKcv1STsuLxX4Nt7dR9W0Fldsy9wcBZRua2o3puguAhI
3iYesujavtnqXeOR1SzRpSed0jV04AhFOwDyTtGlfLDfXT3HIr136+wu3O7oPnjjnnXpt+hPUvpf
A7MzbijqwQVIZc7b97OPXL99C+UsMmasK6sMoVRY3DlgDgT9m2NV+BHGEvcBX8uqvd98aqBH2i3u
v5QmsebVN99G3AH4FtZu0lOB4grfvg/wAiiuXk2bjy98ztL7gKd5qs9ugQIsNNN68LZDSTPY0gRx
LSLaB4hhFzA46IEZXoyqVd2N8E1AKy6Bl3qKvNv5K+MAojNLerxvf5s3hgufa3OqjcAQuGHIPJPD
NeMO+n2Voz2GTUl2iDA8av9ue58uykF2J5g8SxeJ8VF+J71GGJLECtsjdaLgmYGGHE0CCBxfkdpN
32GVutjdI9iKdiLd7STU0vEdubHfhiTEcotm1NryDLGkRz+86bP8gPQB8G3elH3xSJi5JNoRjzbd
ctLCz1tXA92jnD9X/ttCgOwhkofW3ty09+juuQV9JJQj7sNnMaDyb8HEBuKi7hUbY6CUctxZKWxk
AHrUAcPoI95Xj84bvsp8osjvXttusyfCXrwOFjT0YSCMgrjSxKR0stm8FJVl7RnAwWn3syC4/f03
TPa817bDB7kA3H1oBOb+kk8phM7QpCm6q62lL1RoDlt98oReOrtAhNddjoxsXh1gUeysJaW/SZys
lG2kTXPN0y7953vJgXDr/HBsPm6+mhgkO6QASDmAgHQ6dAjMQWFJvcH5bx2UJDT07ksNoPlTfKTo
BVMSNqCk+DyjYCmSAkQvasE4fO3vXBbUDSa0byxW+mbsIHunF10lGeZMgbRR/GbD4NeJuKdHbxGO
LWkT1KGX6txjxrm1jAwXZXBqZCv2W2ZAJyv/Qk+RmIWKYNma0GDgZMYXl69SGfVjdtV2z+noThMn
cjOEFKL+ZYixxfnm88hjJrQYgQ7T2I3eDuVnKbwk1gggQvxF2xAX+LbEOjZAhjsqZd4aee/qgph6
aiM6yFRDnfmtjqfDBanm1RpM6nztUXkU9KbqpNe6+m3VaaN+/RpouGAyWzNJokCne/gBI0oszpHh
MD2SLPX+IFuZGFmA1NQLvTf3TtzfsPd1tAkVZRATqWfoS760bsyhdus9I/eRhGAmz6XVcjOqR8GY
3KvmKNTl3BQqVnb3Kj42ax15wAF353bI1jGlGoA+RVrlI7ji1VT/z7BqfAVIaKNrPRVa6/wFBYaQ
MOUvnySceKbbREHUzUfRQtviOEh7EIkjwFNzWCDyPrLeXrK/9UArOFBKfEzmtjUo9BDH4lfqoned
7Yp1RG4GIw7dm/lpfsfzmRp821qRDiG4x7nDMb9vvpra5d9ux9ZBskNsHmr4M3XpqfRq9FFWePrZ
uac9liYwj1Z5Nbo8a9MipgB0toH4fUDpBSlmbuP/STKASzGNlnFHX7DQKFfiwlepVl/9zzNjffCg
m/6LIiJx80BNnJg65fuOaJrZLwa23qMeSnfNy2c1k469WI4cnILT9MmIYnyjgI5Ixa/zKvfNjyLm
a5m1HH1G1nnfP4YJaqprSsDUN56TFrLIlc9zvNjBjUdZLxJYcPceNTc5UZJ5My77PW433gUOm9LT
0DnQe+r4sbphObzUIU0vm19ODtrC2kJlP8ANgd6Rs+7aE05mY3ZZgVIQaaCGc2QkMxIdKksl9t+9
1tvnjlCLUZ3mKBBeWDK9+17x21h30sBtTfWDTma8IRhHU1InfBop016ugBk4sLBgEqwmLKDMvsot
7vjPBZEPCIeqwfTVj84NYMu9PX60ViJ5ZcE94rh9DK7GABuJi7q0i4WB6PX6NgeXQ0WWYtvMsJXv
pgNbC9vDyhiq5J1mPHpSsGNlY5W1Y1peTPF0fu6qJojvk6L2FKgEnJWA7Lh/vIbPV8g7p3A1dufL
RH85l2nyC2yi4wF00CdAIzcq7Z/GZcYJWA+uRexrxOLYb1Mk3m7BE1CV+lDxSmhDeFeQhX3VmzwJ
SOcF3w4Bfyk4b1WgGCN1jHwoJcWJpYuiqeFev9pbbktOpJzf0E4A6poZyRcoslZ1i2RQof8NAwIs
wHAKneJkSb3wBABi+Xa8HF4Tbh7IgS5nrIGWPdReU44KLPJeneCEbXHNVwDEIJ6Ut/vI9HQyLyaN
uSCH+1RccB6VBisjTgZ6yU9WVmA01Du+hRTrONb9mt41hTZzbtng9R0pY+0NHtUFqcyePTn6SUqR
gO8gUL3FSIcEzQ4Q5B5GGzL7FgSufj2jUn/3yIkgG5RhjgAV2ktE7+79R7mOWveZsa5L/Pv8M0jo
o6ewrNcAcazBE2+o4YlTZlBJUvnc5peq3zJBNJfE1RaGOuKMaNm7difkX0gSEO9EWTMCFc0c6k7q
JE6VQh2xYPKz/6LtU3jgmcok6UxMBizh9dI1/Y5R2xkLNlA9/IrAFXDg0zI5ZwMypLgZgNMSZvLX
d3YK1TJsXfr3aFxev1legDdl45gbcMUHmZ7dPSEMiokKCm7vgDyvo/++m2/BXoAgFcCgxjUb/5H2
uGc5CqfasMwOObgvq7PD8F40UfLuIxqz0s7mIMWbnHOnCTi6eE1yX2dNEDUT8zQqGjhytAyg3L+/
cnSp1X7ZTLQbM+snRyxW0GLVh7xt0kQ+k9tpeUCksgHlqp8E6X2HGkJ3tGKrMKgCgYYeBCPrtx6d
jsgv6XQGl/kzc+KSu+AnB0AgybSMMdEVaoW9EaDl7NZjgVsNYEVHHb9Ry6+GneGdzseI5CiZg3Ms
2Rl5HcDH+qYCemJZg/hD7ZA/vApPi0cEeZ2JRIpYsG6xkCKCtoP4RHdvn/BnGlfMjhESFOcOS8kH
Q+Xo3kRbEGV1z1ebV4/89zYsGjeFZr1TBglhCnfYVQv4LaLhnPEd6Qvo66b4Atc6H4Gn02UbYP2H
B3iHrULmPy5Glo6Ot6fVELMAXgjcDx8DNbK06ES7Qrwobl/P3u2yuT4gCDtXZRkbv1qzITvIy/D5
+r5Y2Lv4ZL3oFFv6b64AzQCw3pHTIa8mzWiZHirGzXtEQqozmcGuxDEDIt5K76fg/uPXoi1UDHiZ
pI4XVyMJCjqHliRrLCR6eTQb8rMMQqRbeglts1sTiCAJj5rle5P9aqP0Q0+R1kDZJ+1PX7Ajkp6Q
0qg8caTGpNdrRuJSeZs8mEKC4QgScqdLgoUwfS0g9O6zH1OeOdbo1m2jlx+8CvdBIPp9Y44JaW1k
oHkHpaPAH02Ztccky0djoTwhx5l9m3U7w7mjg+B/aLAF2fD9K+QmmqUpfXcYXlqo+xBKZiXXOCr2
5WVLCVqvU2DWPjZDHBKHHBOXoUlFQXN5ZVJ8u7eIJ+MUT08l1DmR4mg9u3JPc87PdF4wQDY2vt9j
AqS2Vq1piyVAm41hsjdqe5UM55JQ1PYws/oE6bj7AOBgLmCXK9QWdJq8RNuT+z/c54EpRzTyOMDf
WRfzEHRPO27x9nkWGo0GOYhgnkLlOmMY2oBRAFIiCL9kvSwVxksYIw3x04IBSnVJrQiapWP9hO/x
iWoFVPL+UQs2So++FT8ehfp2mN9hHe8SaOrsw4sDFvFYnAZg7ByzZ7rjPMtWj+YQUB7QN8yRt3s/
rTDF0vCmeg1YGLk5az2HOtpCsc8xHj/9h0lXIwYYpEbZ0b4GwlGhtpkBTjYcKuw3xnD7xrR1ZT7i
snrhX/QptdKeBVknJtd1EYKqPdYtjQMy3ebI+YUvmeLX2G+DY56611Y3RUqMMwPHkicmPfAp2PAw
52IrvGchaQ6VA/5dEXcyos/HLrlSm8YehxiKp8fXa2CQ+yZ2lyuVYxaOTT3QeSdEFyD+eH6GOIoT
3yTGNUpDsEXGJWQ6WAdpGMUHenOaR/fH7p5nZPr63uhX5x9om2hTjFthNHp71TCaxqBt56Xl1MeF
+kCmp9XlhDl3G9gKgC0Y4yAgJz8RKr+Z7++4PQAAIstMqjs1QowK0IRqO1w/0GW04dCvp4o9AV4t
Ko9hzLTLxuSgKo8KZAQFw0HyQAQtCUPnU0DH7WJ3qVokcGhTLPQARUgs36Rr79VpXB6L0+is+Nf6
xwZu1Dwwj3fvrR3JWCigTDaQAgUmHT+w1nstm36rstwXTlWQDxlSuA3MzLWLIQdDteqYkVNBDAan
oUl4G7QgWpyHZ7JKHqPzMne83G7cDNtB97o44RaCgsFtXDJXEXOYThOM1uBjdyZkczFHQRqIy1lF
Xd4KiUb0GbWR+s04lhCL1cNjkLU9M5lgaUcpn+5slzy5jYGXKYZACMnQEmG7UKq4aeQ9jDD7vfxm
jGFLv9BX0fEGlITiNSGu3PanxrGROOBMS2vPUj3RvzuakX997k6wkkmdT7SKt2Sy9c9jA2ux8g1O
gq8n9b2gWNVzrCwulC4zsk4E6rUvGuOdGYYVDFJeW75J62XdZq4XXAi0FRxh0pQg6heaTuagPHa+
S8szbBcjxGjKns+efguPw9OqbPUMQL8Z+V9EJ7sIThz0BoYSE4LqStImQv6zn2CmXG0Vgz55a/S0
duTUj6R373zXtOnT1ogkIunRga5W2hXOqHRgjWIItfCV9xLc0VCHvzN0AFv36p/eXaY8ruuc9Cpa
sknP12OTfpc5OeGP2lBYye7g7xMNS4PFhd2KNdJtjDdi/wQslnw3/cwDAk7VaaegCxBCVbibszfm
ncTu7fXdK+yxAtwwel7c7Bk+i34MC5O2Xrco8EF49K45DKzQ4HOtgudLC1M792J+Xvv7yTor+0ru
dx7d9L7Q4PIBhlwirD2yV3C9hh0rjHLLvQLTFMxI03G4Wdua0eUb65ap2Oc5PB3j+EfX98T0Vjgt
+uTlJCGvdaq6NPFrOOq4UW7KR7/iKN3EhVODMJZevqKbSwuYsovwWfRPO9R+4Mxha/rcCjrTP29J
g8zUexxbDGG39yfcQAz09XhKhc0sITZj+9V18aBpbgTUZ52cLNOE/ncOEzQIL1EKzXNtG0CLACtu
zEg4L0CJYqCAFs21clL/YnCDlwnV+tZaqP4juNBuCAwELQZXErHuGQ5m9qOvC/QZ9cpnE3TbNRhn
P244gMWr7Cbq7NgM7jMs7TuYumjHaAEyrMyuLfc5x6BTZiPT4wXYKvFVJqJA091c+66qbity72+v
OFOAOM/a17JuB34wljgPVDf2RPM7QrTgPsjjNqqn0Cbc10id3gcX+geYBzgxayzq39TwPuxsOr8g
8N5t//6ioj2rfueQ4T2kdR/1kIdBDxw1wXl+QjgPYS91D8b6BKOHYryu4A5ohFa/c/LJV85HmunM
njBUcOqeVZdMUAWEs8HG3XMLcKynw03fWIum1znWRbcd6rAjMZ8temnZB4slI4hHVcc1T7x9AK2Q
9hzIo5MtLtsCTDWggHL1H6X0dPhwPsg4qieZd8rDzhdt1hMkbOB9TsOme9qWR3WfDznFkz3CuEgL
s5XoZLYhozK2j/PSKg2i3Qn1JL7xJZ7Gv5RWX5TD3HHzEmojQgQNR6hCdAfEsUi2EIckhqpsGA5b
nboQ0Oi0qxTmsOI+BqIHJVRdcpLbdnrZtnCxoxn51fkp9vydEhac+RAoELK4cJ/cG2sVxM9vDfHe
QyeNA/qud+9GT//KRxaZpBpa1vDRq1cWgOPXlR8VYzbgWPP2hAtFu9hgJxvHCMKH8z5Wx8tCp/gL
ZTmiZCkovRt336AxEe/iRdAKnoscGiCKrYvHIfVeBcyWLuDpg+N4epJhVIZTGeWfqCbGBv7Nx1mN
1dOawxBDSIMWGJaaJcoazfzpDl8LY9XZ2DmNE8SRlVlnlko+Vgy1A75C0ZK3qjLQOFVHHbiOfXpr
4DXK1CTiQJvR56evdr/x3hp2qcEDxwcTCGIKgoR1Zz2AuwPVrOIknmH2amL1t8/H0pjgAqvwvE+z
dXXtRwMV0vzEwA+kT6MbuD8PkfRAbVSb1btymG3yKSSGicm+WvOJwySu/cRGLQdG2630atW/7jCc
4sb6uoVtk8qk0W9WrEgACKiSeINlkXJ/dF8k0Rpiq9vHsNN0Slx1V1gz4fVDxy8puhOI5/mKcg92
hWr4at4jXiE8OVRWagRGWNH8WeBDR4lRoCKBR+iOLi+cCOJu4V/T/r32rltKPw3QPWDlXnXcM85A
l4pvbzjaCNaWOqTxFxkIvdDk+Lb2mhTiJqNOmLdcxd5KQUTiG1uFJeHI2hdjOg/I1B9a2F2BSbSE
qL/R+uAYkO3gNqH6zITcxrjss8m9z/TCsbQo2bAlSo/a6B2NOhd8MqnZ2oEe0HPINGixxQJ2Izvj
KCWwT3VIBdRRyJCfxoG/ktZN47a/36vHW9xpQA1uoR6NTPIY9CssKj/3yQNXQ5NlxUj7/H8cnddy
4tgWhp+IKiFQukWZnMG+UQG2JSGhnJ++P3XV1Dkz0x4bSzus9ac1mRpKT8bplDdR+auKMdBDsdES
H0KUrZYxYQRElP6+Lq6QbehRSCI1+W25+NDwK591uXyH2xl6ovhtsPI65kJBnGHXmeoCb5iRm/Ev
vFGbn1rc7sb7mFw/7mVK83rhzCL4jbrhUZ/lGnGAzhEKNNpPtw01q13vvCdHhCldaP6AWo49qtL6
/MZXnq8QQJS1lVYkEpIh6vHcGWccb9L3Tth6l3KZAp7byUtF3z0Ghky1DW2xtgDU5hEyl/owjk0S
NZ3TJtvH9AtW9wNcH23BxeHL0IZQFcGZvkYDbrdOvkQGtj4jecUlOwMC1sFeBHuQqYjF2JhMfqY/
E9md7aKpnQ2gG2fggz7T50iQEELuVM+kgBTsjMg90rU/Jr3kFoYYYVV4FKffEC50EblinCvAdc1W
u8XnDxoKQL569XZIQ6sXcEDrGlRuUXHy4WY34kPKBf/yb71gNmg5BJtWhc4lO1P8ghjxq2yjI78J
ZQ2/mWaj9tt1ADOQLGfk6L/KMfjzqYfZFwiOl9NDpEumR1GH2/9Y/lL2MSIMsSwzQIjsS8bR0f5f
Dko6JIvqjs3DQOBGnlGb6wy4Fh50dYI2mlOksTMoJBNcLYKPNd79irFKnwfYT/TwcLFxnsOtJxO8
nwoIxZkRioMZZG4OcmQUe4LNa3uCcs6pnLJd1m+jAEp/68OxeesTPG2SkzAR5hHBA4ebQaPDnj0h
gm4SA7m8ZbDHfhPvYdHZGzt0g+2Dh82PRAHq1FjN3apw5O/oj6pbNX0mTI3RSNTu0BdzW/6uOKeI
kOmAsEZoql6VU4DKK3N0MDQqG2GTfgces7tW7FKGX3dMnoOWVm0h/w0It0QIwh0MCSBYmsdQWtIX
OMMylzMBaIA25RppBqooFMtqb0LbSgwUNDq3lreIElLsU7q359nkB8lBykxZRRk9EbZvH2UTIL05
/xhIGJn8WzJCLLqMkeFoNLjYRoDKxNrGkTPX1u3oZvg4FYoq4kcNdfP+SX6Y8YbweIfJES4fwQ4z
gRg9DZN6YBwOgwFH79H8D4AG9KyVLIn3UGOTYDxW8SP6VhQ6UXTTqpV0ExCR+2NyuI91VadnJkdZ
tFT5DtoEi8KQe2kHwtzqniXAFYg/PYxGwcdMiKJeSt+z4+x7KjoDPa3NV6HAaohlGh8AsomAkWdM
IU1Osu5/C65E5gTXseVZ4TrHrYXiuP2uRySOeia+ehjuT71veKc5VCzienL1DRXZHXSZwagk2DDQ
CmeQF/lZyL9m1w6ymh3kDyf/R852hWx9fuZ3kXNc3X7NQALdmPaS7k1Fw8PBaSa+1WwDJ7oj8blR
GodGjXbHEEtGLVMOYO9D+x+e+UdOaki/fcV6ZpA2jsRXkO4ZLfWKATjjvw5JKFcSQbESnNpCAf94
8SZpi0IN+sqZUkIutcP0EWC6vKmcNPhb1W3umwmYwkMWLGQx/kJjVHfHcHEzROAggeqoE1fZzpHf
vk2NdSD8CG75YowYDOhDMaGpvK/PZgxf4FXrE99SkBvqkqc3Ow5Ads7IVgwTXXwVg76YLcP9pzLF
16e3siveB3pC7jVMFefuWL6YAzD9HZjExDhPqwHJaplva5TE8gso7xE5iY07x3NaSrqUuDlhTSf4
kJQpwkDRvNqBfDX/1IpWVp6AIido5xjpx6SXodl/Ot1v0Gn5bh29UtYXW8mhVVB5QLgviX4YtYzy
eApk7EY0ErcW3oL8shHtGvjuRWLzjzO+TGL+nrCaTC/VSmzMULS6CJ5S1tnGmZzqTcXYyOWEGY++
m3zObbzSICre1C13js5LIRgc5HQ0iYrmBmQrcCVh4dWGcPGuZThDV7AfcX84aZ6oaPqgEuI2AuhF
5I3ruHOBacrYmT2VkYQYnv0mWtJGg2kGcxisz7U3yWfggrXQx7BQvpvxB3wccRk6vFUUQOFB5oIJ
lvP4Gip6IOkd2Ea+kkJz3jkJzdyKUaLYRbRRvgw7PUeEAbrK5PoRAkRS/FlGF1knSIfxta/aRiQ6
jqkwqnW18/azVb0hWIwa28zvEyrhW4T3wqLBhxmSTLQo/EqK4gOhLpIzsK96TNyeyXuBHm65rhY0
zMv5Aw2krrxIXbMjWKGpBcG4bvkqn/EcKRF59W8Mclfw60t3ap1V97/CjxjpUo1SQFL/c6R9C9hP
hjzyuNUHtVH2wdHJmHt+mxUXN9IPMC2Mu0dhDHGLT5Rx4/aRl+KlxcGzLtxwKZ8CY+xXz2+MvdWr
KzfICaLgLgN+qTjDaVw7JiAmwr58UIbBFcwPbYbxDkiWiw693QyN+FjvsLyOYxH5WeHtcDtK2GPN
Ipq/omVz6hzlGf2GOk6Be7GdLUWkF0YCvcYcY735S270q/5GrTaKpnMoVNQcdn5Srh4eIbS20B/X
4aL9Bk5lToVzSyFGw9WjxlPWkytNR4x27xVcZwceyrS2FlniipPFR13PMnOSOL33l3tHJT9VKqfx
690f8xrZyEJUE11OLN+H0wJtNUPVHraZx7y3rjcUpkeghhwXJDtwF2hWzOy61WwKg3Oro5+4Ro12
blE0gYd6wbL+loGPSuMD0SxdQdSUeklJw7Uw8lEj3Sitxskj4KZU1eCkvIRphS2pn9mSClxXWjjU
4mWPkZW5sldewbDm4hFmWBvGB9yb/AXkSBlNSwe7AQeijfoHoNvJU7qXG04TJ7BUNwEL4EXXi+JZ
0WkY6jlk7hrLFbTpUaVAnxTIIwBa+GsFZdo17I02dHD+4Tz6GDIQ7NCv4r20m5IzgKEfBV9Laoi8
RYz4CLflDQvxGrnfQbh6tDfIDcEm9Ei0YG5ZYlD+nbCov0LmVwCcGsGWj/ErXNONtvVZMTEn25a7
aRMzfu9jS9tuSW+I7oewBzbxeBDgGlgzg1YGRGawqTFb5deeR2WXV2QOnEN7nmu1K3IzWslchAyP
ABNBJ4KgZ7ZiXKcNwF8gihSZ/CyghCYsJbTn16Ey0/o55xSG6SsXHq6b9hH8MCsPHqqbLIXZuR52
McINaALlnqAI7fNrKjCFYkRD3pdng94kiC5V6KEETs0BBJ0Ze9gcfH9kfWzelOBvRmytzIiGXUfV
sZM+iPcuGqpCmSxUqsdiXYjXkuwyBXnyBGcrTlnpv9aUtt4TDu/mBipZsk5ze/ZeveU9rXu5hEga
tpX0EqdLOq9qI13mt4zBMaVeXIpv6RGJ417hqhOhGA/B3FZJe1B0EXWUC0KAHx7dFxO/G4fDFaqD
MMadcGpDwIqJW21bUnPR6m2TjXTqHW52kqNXEjrrq3zPLe4/8l/8P/90Jbnz3B6wb6XXlBaTXKwD
ydM/7yNmXo4kq/nuqRld+rNkna/gxDks/Adz5L9AOzgF/uI1ojImZjvFGs0Fpuk9YhLKXxTm7WG+
hFcIx6CR4IzOhyPFIYlLb29A6ZCwdvzLXTA7A+WwjMzYRsBCj8bdOfAEha0G9QXlhpbO4JjahI/J
S9up2+I1AJljQCCUh6r4zgiP53yTQ/xv59/R07dorui9eA1zG4kcoXZm73grnoVb3D8reML0gSCZ
kpCVI635VlDtHHWsUirpo4q293OmNOFT7XFKEtmPop5toUfnnPk3yGeXkuPtIz08MzYG/F40kWz3
o1YeETHq+Y/LBUYdf/hcwKyqn2w3RVarPFnqbCeXp9SdoYfc5Ew9OkFtgH5Rs5ITk23IJHh/vY0p
31/WU+bNwl0zoJL5qZ9LCKJRupSc1Xm+VxsTiFWQDO/6BkIwMnA0zdQwEQSHNjFU8tYSW2OwsKrq
8MYK0jyTGj8uHcRjEqasDAFsM+BtI2PnfYNqyIwygtNl5hT3Zcp4ilgvpn84afIpK6Pwlm8MRYif
q5ot2j1DHt4ncbRgrZAxG7pN9v1ulw3+D0419X0rfIzV8V347r5CrFoCSBMxFQ2K49piaaWZGQKQ
9ke679nEjYPr2MTNHP4o02C0ylWkYbzWuFR4W+KjHQwpQicNLmqpIPgtLK3rw55c0AAokE6hZAs4
v/BDilbRL0UqnTx1RbBVCSgFI5AhEWfLKF9m3Qi87x+vWsQXoNjApzJwP8lvnl/r+AT5BAsEucLv
B2lOG4VAEvwA7RtiYWf+dkSKr3C2cKaaroA6MKTvGyVI728jgtjiS0ZjHayEZlkyXh2HZYnI2SyR
OEwfVcSseQQU69mIFr9a8Yqe4kPT25HCd2+FSpfh9iQGcrqdv+h/kEYHDwrx0gP6Loy3o+0z8mI4
kDl4wF92HbTXQer0XiRjOEYtWNgxais92QzB0p8iuLFFSDjKohwIgWQgXx+Yw0uYKOjaUfh+g5iv
oavFaBNLexr26V5UrdJJsNeOhio0Q5vciW2giN5OQNworE7+nVECbydeUudzsyHLOChEBUxwkjF4
oEI7zSr8mt80hXYfiKwfMf0Zh+n2zztiwgBDnf7MYInjNZTgWxcOaWqQlbDJMGcihQF6rg9Vsp6R
p0pAt7dSMHDCmYW4i6bmvN4L78AAM1SYWyXvQrx4mtU7hfI2MsisgCHIrymV+BzTIgahjOKJ4Bzt
Ak4YOAJqb4QhsIGF2/JXDTFzmYsLnz0FvxwuJM+k2M+2wWrA/HTWGKnGbSuFlrKdHkTONzTDWBIq
88NuXwsu8OYB5a4z+evsFlgEmPHiIZO0o3O2JQuhBKMv1y0KKZ0FV679OzQhVD76TirGxmwuwSHf
zR6qQL+tT+mkPsvZsoOxXnr3cieePy7A8wxbx2BOY+TXlgIFWBxksHzkBrCFZOqEWwxNFAnvE5wd
7m8wO+rcvT3ZQjR+fjWI9lttzK3ckm8NHt9dagQENIwF29wKllChWHhXwJ1M6/5YgKCdnYsLvohR
b3axnD+9I0DOPT8GZ47WRUudjmf9KT0ClM7jD55uz8OK8y/cgDcz7F10vJNmo1LYDN8VU6UNnotw
niXm5+Xd6zOsARJUs2QE1lWoTIW3NZiq84Fel8Y9VdPYvxfx1FVfPXkfkNt4zxDCk8aGHIJCNiZc
u91J1wyxxXfYnJTMihHax4bC+cRcew0mujHkW3uqIoM4F/VYCwbPX6VpXfGoB4xBxTHI7Iq5Ipkx
fM8xYZvZUhYXc9QAJ573e5scS2QRiL1+GbcAXb9QN94vQHz1AzILC/qHQPNMLYHoGX4LAwR2QzY7
NqxfHrIMwNzZk6/EfG+B6H87EstbrLMMi+xsGn8upvuIE78RxlAS3nO4tN2UKJ1L8zexk2VxEcYg
dBZI/Fh4jgC+Dot+je6p5Rvz74lDTN3HmIPQTZgtXjPPcWYgtcVOEK3inXRrj+0VNd9WvvjEQWRu
eEX0yCghzLQQa59cL1zq5YdH4nS8p9x3AJZBCEb11JzajAMKrg+Fy2P+RynMj+Ke9B/YCtl8zDMi
EysbG5TJK99+tFX8gypuwKsl4440Y8o0FiTuLic9+hvUtpvZMXiMUUhcfjFz6+Av+ci0XuWx7RkE
EQmG8KzL0TbdIMDE1O0fo2PF59YcfkpVo2PVU97vV/H7ATiLTL4YhQ4S4Fnrqoyz9oxZttCcYZOe
vFH4Zcj35jHM7HJHLVDuPCY0YwibOJ8beLv8dnOgC249rp+o1NPojKYfWqDbB0S9qEdhO9yxKQlw
OAjRsEDA6NeP4CxulB8UtuqTs1qJXLYMj+gybL2dh0wocmo4lmWx/S8FwgRRr0LJVb5KFALYduxc
JkG5sMJTyfbvdMwSvaMw90bRs+/Gd5URAocv4jVC+xy037q1iksu2cMXbKPAccOfnYd66R1EUn2L
5YQS81jrwwvlxPx7dm65uFy4XW3xfzA4Au+deGsLk6N5/LxAVsx2dqYbzswY5c78MFXd1Gyf0V3j
UIHivEDwtbs5PQw3SkZi7CjBpUYwO5oLP1t8cNosZlelW8jPCPHad79mq/jCuneBvlnOlS7Im140
e4mDeSVNVxPu3ul8qzFsd7hzc8238fSazI6ebCAggOxI4YIL1eGGpTwhFSeiYmDPTzbTEUFN6uXo
uutvJLCt20uaIUMnw4nYEIG3Q2TZH0c+YN0Uf099BE304yWKO5DFt3Ss0z0PpmNPc3CSlbov1pkx
+fFvcW8VLwE4g0r6RFksnUeQGZSS8z0wYNmxUGAy6v80xUXJOdILuE/qJTK//AAyIKR6/DWHY1Zj
mysuXuCbndPZl1iM0FwMOkhu1p8UNHQhDYpPSVoiRz0jAgenmHKWIiSZm1gX/NLqs+2bE4WRF6v+
lMUupyHoWnSKiYulrCiAFg0cTICofWKOnGy7ol/QTPWp7dMbGBh3Bsq+WofnCEpn0u/l6QFgJdHs
PF6+afmpgT6bhqSX/zhjdUd6A/cR63hqBQdyBTcIevVkVmDkHuvJETf9HHthg0gESOijI3UUOwOI
c8R1zwAuKH08eYXyFrkmmmB/KWaWSjLcmBpLCYBvK6LpWmD5pyuCPBL/8OkMxF7jTx621FT8p+rD
6+3JRKeGzREwBUvALsWiAEjIoeDGYPQEN/ghv4LuqDidmD8KNVe+mtII7qWN3bA4f7pHs0fu2kKh
QhIABML/X2P8YW7KWUfWCQs2Xvsow1EX39A64efgRcKekbB8bNbMqtvSfCcvdCKgO+pDgesAKE63
3bDlGi2yRUGj/6DA9376fXXLTjTGwDBIjT+EZ74NBMWj1AIeEF6n1BuCuTB+HKBhtb/caoi8m5BI
evJxAXCAFwfKuXZXXTPTp6znG7Gc1OxCIgNuuFbc+mjrI6O94O5ufYs5rJdcgWjzM50mf078Li3M
FZPCvEMUjIfx0rIXQcAqPVrGpw9zGQ1GZKKDfatLHlG2Q4eVXmghju3d21E7pHdlKfMQDihSYB+K
L3RzJZ69xScyK1ob7Ta/DCTLZe7cbH+503OkgtrD++qmnAJol9D7kp3M/oUvzlQbCWV45U2hpKHF
zVrMxd7bhUkL4ZGoaDwr/vIEZyZdMS3wGrDSNdXG5+DjQqfr5iRMXRZAvQksOVh2J7S2IQ1sVJ28
Y/XSquU0hwDYlQx/mJ5S9LWL8tpwVBybXXSEQnSBFHuIAgcUpnwIG3RQSxROR+YHQKyZ+e//LJbg
5ZN6xe8a7INfdHhuuE0RO3D3G9Gq2JGwpzdj2wY5xsL4gMGOvqV89OyzkGDsildeMQosBBJTMbPb
zW3K8gNh2YYZGkrTby/ykt+pQjlK6gXJ5YQcicdAW+R/xRopAFFdCLnnU53jvStdwCGN4QBAU/6G
7pIcuPE8K15Vab7Pvmzx4fNoOR6QqB9yBvgSGdBSHC9IqzT7Kwkkp/LKrcdOZ1oE9A9nV73gsASd
etKVnqofbawCvVaXtsFWIE+PhAc0g0+vOeMHxXIHxAYQjnLHDXaYSQQVyxPLybsKGD7xkqxYOzgC
WOTYHGFmtgijZhO7ph0MV8jtOQ6xJAqbbuZU2dJj6U5owqMrGzmdWe/TrNCRREGv8E26lOGuHlWK
sMdbHFwV5it4JxMNwW+3nX6IfuM5LkYYpPvmJqJ4JE2IEXGvqF0MRIkoa5VoyQYvK/9W6Cx1rZ5i
hrkd094WcaLQKic5k9X3n8N4SpMbypYM9MHKHXJWDCxasG8rdmrh9HduFtj5LbX5ZvYEc4SwXDBK
hXICKsXq7GxsbUnu5wF56/5OPzV6QKzSHRsEna19CZBUAR5sZsvC7FRcUpPfKVjp33QkRwZ8Ki5+
7+EmoIGlpOLJNCe2L2f8sCi/NYd1owPW8+7onZdoY1G8JYxZYe7DnQwpsgpl5i2UsD+YQWzh7gHd
6I1ZfQ84h7aCE/9S6wrMowk2TG4wQzdloqq8SsEndixxQLrqqv1NN8UjdpRl95dtldZI9zUnKe4+
2hvV4VdpGYNerlPjPeiTpbcrz7O/SqfwF9dNtqKJ0kUyv57FMtxp536ldHr+k3506aACbuNM6kyV
qMtYj1w6kQIzKOlMyEhLR3wpE5oVNDStNWEQ39jV0nKx0kJ8XIFBhd+ulWv4xYfE2OIbkbpD11R3
VreUGV+b3ppC1wSW/L1sXH+4K4VegTKrVpPbcnZpvT+JKFCuZLSUmSkdh5krJJDZIuvVXxY5zmZc
09q5G45tUKBpW0zpIntDbkcvgCTZGN4K4ZlrV/5mWqK9gYcg3xYkBuRTDn/y3tbmO0YL1q0jCqWu
UF3K33LzNWXDRcbISxLkaGLBL1AQgdBicFU/T7Dy6PBxuobXCo85Ac9VB0wQ3HvWCORklld8xyf/
4yaR7n0pMzeT7OxzD7+n+OkVKpviNnuKv1yJb0VZBKhlRKb70i/Lo4EwTu7VBEcIThQrRmkQ7Xo0
xuKFDAAM8IMrrQClu5/JE09+mh7LwGkAs3AiB86k3SvaoWad6R47S6MokovLQO+sGiHomGQEKAxG
ooSpX4M9PZeownPs5SZ0C5A39Y93uCab+B5QCadbIBJyYU/Ua/PRstmQN0aKqcgwbzS7Zv4NF3Es
1h8O8GJNX3LCczGAlQ1WdofH7aE566+OuyhcKqgxOFzmvBx99o0WkZjO+c989/mVZBzTmDQWUsUd
J1p8OloHFVZVj0epesbpCZgzT4wUBZiZsE2LZdq5XPv8O/EahHY92ABjneagDCY8DoHNbC+R9ApW
PGAmHykeTTSZOMOAHdwxBO1QoLS2ghRAZVx99KFSoL7BGsl4O3JzIMFRvqDYzfd8FKjTrw9u7lP7
3Qz0gSTkAmxiS8aEtmnKc842J5alhSBMDG/pU85RmxaCBaWEtGTGJSIaXUVCkN28LxNtR8GKwgZ7
Lk4wf1uSt/wbuDA16Y3mK2vHJB9tD5AmWVQ0wGszREAToiuteoktSv4lKpicTTKg41VrwZE56RoU
HqrpyrL97c7Fk3QLxSz5rFt4sFW8ogmS14HVxMbsQAELxfrC19ZanxTYWbNBkw+l4bnIc/4UHWKs
10YPH3cezdPe/2UIPf4Xt92HhcH8eVcqFihMds01t2ZLYc+JRW65sp8c1oqdLZiMlVqR0djw0Vgk
1oAxCbOHWN7tOu3st2oRzTKdr7InZE/19OBoZ6qFWF1D2Z62jiZeKLtGO/2GrdnTF6qdreV2ouA+
5HTlhCc595fIpuHQt72BAb/dYAGC0mSBw0p2J03Mx/QjPKjBqb/Er54Iruo6ldYKLFp6mIQoKk0Z
An300uxS2MicTjBAYyqd31R9FIaBDvq+ZsWa7VUj/1p9hN/VD6RsNNqntef8gICFU3kZncoCjm5g
XPR0wx5KmYCBXQtLIVp63DkvzZocuZcHl/sS5Yf0GlOOFOYCSHcJxzl5qN9Yk5j38keznGyK5dgf
0iXRQp9G7KFczo/yBp/titZk3//R1zc/LRFZ4m90hFb/gCJLq88v3OQq2gjc8mgJUqNbaltuZKih
cafS3JZHRkJD9uGEO6b8p/1mGEWM1A62d0CHwBSi6y5LnfLejMc6/d8fNfEXN9K1dXl1Rup9Nn6X
HBVGht2jtTRjgabHdn6ayoRHgdxidRQtbJJ4KiJ13XZEmdnxKUJcOAMUi+xAMETplnfnBncgoxrK
hk2H3VHeSIzp5l60Z88ewNPBqDcjwkDU1n3gir7Lu3wnG96+b87UcQdyEKIw88Avk4WHXCtYtJhk
+6+JZxcn70p2RpS8UoXQJzJz9gSCBbWLebD74SDEId0zqwnpGsNazBJGnGxMSkCmyjTifkaVhqYu
qRz+VyptUuOo9eLkO0YmFNgcORNiYqjJieiUcb8CVjpDdZY4ktttPAFimT/jLypgmMDxzEJ3vK4P
2oqP1xkxF+sbbZUVRw/EuAl51M09ZIPI13AUPFDuEvswhkEQKStbrWzNl6JCApKpTraQHHK4oa1J
UVOS2KCXRxldTWUC0o9uAMIyCPCm+/pQNOh+wQuFIkg0J0BsXFpvHDqTp4AUhZp/mMHwIC/6zA+f
qSvgjzESCeoV2SelHiTejIoFNyNbeCCL4NXEnFL4GOciWlHZIoAqcQf5503K3nj8IabHJSRsy6uE
aFEg/kIJkSNlds1qqAlOQFaXoQcAbwFDy0EdJBTThW8Fg4Xio7fmknrDPiJMK1uZ/UU9ewiFPe1+
znomSkLhQCid2B8dHoJ3KvqbOOvtBjyU6noiHZEmjpbr5I9oHipVtJuyeK4IBcaQUhUkJDpdjezu
7db+JiU4l+3HEfSTpF+C+FWjt092eAJowSsBjkfqXHJntV2JevoOI0AB91aeIYrtkgtFTvZeua4J
aveP41a+vGl9E200W4fJKkx+AJsmguXNN4g6kdlSYyabLjLWGhAEEQTicQr3ZQM6Bktve/F2wpPZ
sMkyRi2NrIPIFjvZciSjl2D63ZsgtOTa2MDpqNFJQYe+/Jss1Se7KjvklIS5Sik3W+YG/3BCu3we
LUIMMAyOsIujQoUJmfWqsgBFqXGRGbboubUlUNkE7nbXPv27gLMOf1/Dz4/++DXfps930fZcZTBE
UN1bcRVfoht/lJ74wdK5XgWH7vL+Lj2K0/g3vA4nzwy5F1wQfZcJGzvSIH/Do1cZs6Nkg6W1i3KB
9iJbxWP+EEUyYeoHLGIduOVw8xxtK6GOlw2GBFpMeQNMJPZzjyXpfygD1qH8gLWFV4FJpnmBn1F/
sUJXg4GnrSAjlBICm9DGX+He5d7D7otjBRehHa9oEip0WsqGstGFndQW8wdXZm63x2AnP3J0LgJy
iHoTE7nuHZ5EI1Q/SDZoFKqfAB0RXdU2PkFhazteLR3fVXkNd8Rt4aP6IuVP2eFgjL4lt6K7/Z+z
B5yC6ygwyK/6i46THaVM9FeUztS3AdzGWBO07viHmOoB4E7lnHOVt/b7J1p9bHH/4aPBgiL9oLFo
nqhFaCTg03HJxPvaTnWNaYuMUVrS/U3elrx/Gz1wuWAg9JfWnwOsofzVkNkYXpjdgCQGugppI1kt
CUUFEg1kCUSNX0FULES1MADIr7U1IAxqlKsEXoRKJsXPN6pgMEQAjvnTDfbcbeYG2FB06StGgsF9
MWK9pJchsUFVN2YIoXagYPEf8X565ts0e7L/DBGl3TdxYVi9mHUTnKqddueEFAlgH0Nax/4I0adI
cs6o8cn/+j+f6OTPtbCAayfYy4//Aexl/kw2bWDVz+SFbyeB/sYQz9uGtuA+FS8YxXX0dfLVc+V1
eBAYhrh+s9IV9IA8Zdgi2siKkaCp5TUmNVtzQ+tjfXL4F4ugB8RK84V242HjRUOw/j1O5INxM2uy
ZZld1/61YFXgtzetBjJoV4BynBVrpKjkTdq4ot+MTZwc2613UHbTHzp7rKMUGDM3uuKC5dJCyvCN
FRXfFI9qVPwgGhj/f+ZkVrHnuywFBvRycwmDPZypD6gmiULhJYr9Fw0BSVRkLNUWViQKZ8ykQwvN
2LpNtOPe/IwQkpkFKyWwvdiZDpZwJf+gn58DQlZrwakHs5dRmUnWRCD2JrHV+CYI7rs/zeMTxaqg
3MPPiRwXthqeEq1BZrz++Btgt+BM6iQ5ksB6ouBGgpNixhbIEHhUIgE3ljbZ8G1nGE6Ja/pYszd+
HcdfCVM7RiAAO4sbFYAx2HC3F9kumy4K+nkwrWFJYpA63/bZWpT3Um7S4WDq+xzBSOojcCfOMnLQ
+7mFudA2RBuXqPheJjMQbKxs4iHB+E9iANAGQyS4L6kJGSWrmmL75RNU3qC+W1QqTRkhW2Fkkpu5
Ri6vKG4IqjJ/CagX38chX5b5pdSu9XubUpZ8NhlmddGuorXiEe5nY3HrpOckvyvtSeb2xWI12VBO
xG+raq+f9lzE915CD3zo8RI4xF+hr+Pq44BYtRQuGWAPDKlV0sSxUnJ5NW9pV/T0+G4wuMJKGhNC
nKQNuAWCJo0BXpWR8ffEOjnQe5rkhtUFKXcGzMg7IJgz28BRFao9n+JUPyKxSO7T0/SkXmYyWkGj
F91EdXvRDgWzr6wCZ2jOJ0vatVqbVUYGFPmAiNHKRRJdyDCu/wfBNZZW6v2WBNtlDyPUGsOYc7KI
v+ibIhyCVOGNqf1ntFIO3LmZERrNGBdY+blLWNwstEp0K2O8CLgfStlXmeta4QSaTe0sPgj+IApx
cgQtej/H3xXyWuXbBzQ9UxdHBA0nUA5+m0FoFx8UKiWTEMHc5ciBouLQJl8A2SRxU1RQwGG/w+p9
ojb/OCM1THCgYsaEPSJDkvRBMVtF974DbkN6cnTaCAdQZeJm5QOhykOmSKvlMfSC+VKMedHJMyPH
RObeYZwmJl7gZH+RIS5Gt0IiCfG9HzfujwrzfQ4BiUmlCexB03d/12efYM0EJU24ROLxF50rqMLI
6ZF/XSnwsh6SA+R2EM2BmILIqCqdYGgOCa8zwweMDr8h+keYtalguF5msTt4jJS49ZiMZlUkvWhX
QSRLwCRMN95GjCnu3aIl/27ri4S6uLFHFhU2AqJZqfUE+jh1FAUSlgkFQFOHPRzmD2Mijkg0XFNb
OkVzW0EsrR0b4FL48zNfSuHaxg5tLsnIBF8LGoQBP5K3yVHHxUcoEvHl6qN78SjhHLUXQAlaMbBj
wm1xZjOklqqyVfCnj4uVJUsWKPHb6hiwq2ExAod7dvAetnQsmBVsaszOQJtEokv16O+zP+8+n5O7
vIB7BjCih5CWqGGF9gAED8KZSTuyKGIPRfiGuzwNHMX7YlVQZ04gHx6oUJMPo1Hi62dmKcQfDwcZ
QfmUKMkDda5MUED+1ZBnTWkxQtnSccYMiXi0xJCzQH2Khn9WmgrdE3OaS4tCk8cSeVgb9ZxIUY44
lkq7lTFyU0MReragGaETYdDoOaRr7bNLVCAVgjDqlwVFjnZ+N1yRHE+pvvpwpFXNXu7Oraeh591U
0dfgsbxmQEVrqSEHZ/Um3BxBCzk1w4YDmUiGGUILLd3JjONomPXYrdD8B8n/EG+GDzeHaaU3/X64
D/dPeo0Llwa0/OZGm6cWvWZ3EpFhaXRUevQt/k5ShzoC8ZmkE2cyjfR6G/Kw4caSkhQqQBeKXK1Z
zbwRhrFD1Fuh1VwKxOa1kXuUVnS+6ILr1KmQYig/CuCpcGCPCVe6qXTDSTuOZoNCp4T8nU4tpxNv
U9QsMhvywuWCTVjVzEkODURa0VJzPqRWnlXhS3OlMZUg+OogJCNCK0a/Pw79d34iXXBG8hDAzJxd
zh+jV8ME2qK4bTbRHwblt7BPPyef9vsvqAx/uqwm9lw2MEVgWkWxCAR4nxBZiuausSEvSggchq1y
MslojSc3udnFmIDSx5usZbbO5yv2HIVsAU/38QtpFkznvLiV/at7b9XMfldYlJA1XHPOkjFxCSfx
jvOiRlxGN3SYUYfheB62ORQUWhDPIVCiR9lKxIBEnjmGL0o+yoGfdgNU8CaVbhc0Vktaau2Q38J5
VM1dNB7itf/D4KmtFbDvqT4PONANxFcMiisdZD1ErhIvJVqlIzOoodLJ0shqG/EdGj7phqB4nYVu
devC0bMs/tbs2G2JFYYINfJmUp1y6B9N57WlKhaE4SdyLRXjLTkpiDSGG5cRUVExok8/X+GZYbpP
t22ATe2Kf/21p9Vg/FkiA7ejiacN8QhNvwjfvm++Gz66sAPH3XOUPWY4TN+rVRtkVOezRtgm27VY
tvEb1o2bRjrgzgCZPzxpME6dKw7HQzvkOtD/AzxKR7NP2o/1ZKjE5DEuqRX0Z/euf+/SNzIoSCdc
Q7bF5w7LiA7iN+9J5X3RteD2OZNLeOrN7/SJJqRhfEG/inb9GCXQJ7Vf5HoGCCbdQrOH5uxQYsK1
wOcj0ZqZnE4KjypZRu4FBK8g9Y740Di4X3ITmRuA7SXQb+iLmlGAseB/2L1T2urs+2eeH5xeOjiA
NC00alGNq9ukJkqwBEs67trBB36YgJP5lvQngLUOTyt8AGByVs4E+YUJ+ppd1uqEnXZIYeY1oSAB
GPwVL6hLf8M7nq6i9klLPsgELHEUyVGQq37q/YV3pA/qe3GpfmAD4hd00MfbnHRLq4wPilFbfUm3
06GCXPcadv1DmWnZOhvP5BASMl+7wiNwV2bNPpMEb4oPAQD9bcXB7sHjvXDrxK3QWehnBwBvVmeM
kd7LtOusmFOyA2L3YFsuvBxCq7vVbOh7ttZe/9Z82jXuNTM/IYruF/hRc1Vsn6+g8zyr+zVUo+VD
SyE86YmbsYFoqd490xwv2bFlnUj1llxQFnclBpn6whnF+ElTDl3KAS5xj5FsH3qk6Zw1in1U0qW4
0D5tbYvH0DxYXzhDkYn+y7xe7VshaBOXEK83wnVrsv+AgvcFg+j3oINqh69vlNNtcHwBk1Drwamr
Kw2rTjvckU1iLCgefPtv9cPUNsX50gfezh1IBDZ3lG/mU9PofMwnfWnts9Xpq/vlp+8CgX/k9CSr
xrIBPU+hzbKjn+faW78m+JbW303bD7cR7jKZVmWOFJct89jfvFpgN0ZsRBtZUNMnyGenPkZH69Bu
LSZXzM6gPm5gJHLi1Bi9RzP1XT8klHGYwAEWMaAmNYcPHHh+y1T+Ol4RPP44FR1mTZWQXU21FqPo
aUVVFaNlNkgGnAx0JnAqEtwUrtB8BqMMOtENd4tc7t15Oj0TrqtBg2dQN75vjvTIUnqRzENQDu4x
GcGPfzFbdm9ycjtEV3e4IILaUVcAeDELRI66CeGDQwsKgC+CK9Yhd77u0emNFetpLmxlTk0J2Kwv
g8Hgc7vRfQP+X1O0r/H26Zgf4oQb1yEtj/5tmId9V+aL7YcQhdnsNabKdeoTqiX9lITdoDw4mb8w
U+cL/UuDRD8TDeU4eXTRvbpqlrrg09vk/kHutMb1Kd7CJTw1rDRejM/L3vhWC7sLA4ejq1gpA7+U
IcawQzMKrDEt9hEOSf6cUY18Xv9ajACBJwaTQya6gCvgrLZfjMAOTHPLyGo1VK0ZmUIDKdFJn7rG
IbnacNL1P1BpqLCek1aE9UulQLdYv5I26Lk3UHP7GT/jbJbOymE5vAfCLHSaH4yHdQ/pjqLBaw+O
p0lzBbnYJUknv7urM8Ts4ndByi/cxiIky99ijBwz7l7x90PfmXRq3eCCvgOMNV9ZkL8GQHlhIf4E
/fltRxvVbdknBgWqNAQ1+VjeonzW8h/RJ76gH6ljqccArKADgnxziwDerS/4jFjYzK/99Ze3E929
dLUyDVMZntgprNI5ej+CZ4lthUsEXgZa5/HHj8n9Pj8dSPDRWs7WBeHQFr63BoXaEHP2+UhGuAeT
bk9vQl+VW5+Ps1Cs9xNHI6DZGMXYtPMvdFj+6TisM1yYVBdkgwvaiN1aGR5qZtncgNS/APT6BBhb
spfd5/RdM5RLkJ4g0rnNzvvllU5IjL9/COhcqGutFIjp1S8LoZCkP7hPupAG63RJ/upRWl2fstc5
Rg01aZqp2Zftq+3gs7aakwfQBxhflOZSYeTQKYIHJLWvdidIQXLZ1FZx4JlPYaJJ8MSKLL5BNLHK
wldrUl/oecc6EJgqUOxZB27lTc1qbvuuCBpVqfmPftjK4Ys0uzngcZfiSNYz8hemqzNoNr1FE5wg
DZMgqpoW7CFfBaMR14Gplgt4uxga0PThy6B7gFE4T8gOokZvUMv0zpz+aXxWhkr0LjjyNOhh7cCs
hrQ0k6w6tYDYbgqo+/La+AQmBENeLHMC8u8Y5pluMaUetQAzRvkYF5FO3Y/bLQD7vLXudYIxxj7d
r36nHPUoF31I6dePXlrahybz2drLU92HhGQBedW1C/aRrEn2Xd/xS/O29RlBmAAgBIXeISGk2A1l
+XiAMPUKBgLjWJLihRKXSP5lQALOzIn70SCSx/f+4rG+F2+a3amNwrhPNp68W9fudDyC1X4jrGeD
To8+LOr45ulN0pLIVVo1tANzvQp7UZg0+XbfkwFuPqvTZ9Lwg7y4RRODYijZ7ETd+hgodH8+FjqR
Mswoak4sxGVTNm6+7QfZ4qytn7rujXJNYSzwpd/DAqBdx4S+u3E36jXjew1q5DnJmuOoK+tyShZl
sYPzHue2v95D27+Phch3SfqMIKlt0tR7oV2jZ7T15qDhZDvo6hxOWmbDVrOl6EFiBiNGRW/pmUVT
srmIlSoIqHkk4F36pELmqDKkF7AvHavSGYHcbWg/gvyFDEqnbsGAkx0hfbRqffcLVwUQIRKQLnT5
MIrUupTmzQMMzn343QDLwfil53QSQCxFUpFxuPZlUoN/5EavXM25MP2MbgAITS6Tz0Fr2k0fk7ls
9b3n5GsuHGE+KsPOkBe2Z4rTMWr+2645hdcZQgVnfTzYH6iU0KrmtYbKph4poQwO+ZAZhQTDhxT2
BPFM0+2MPi4Dm4RerOtl3i0G1ZXcl1cqgThxFPjJ7pEn6T/U+pa1JsVJ/eJEWzCcU7g+HwPmWa6e
OADCkfJG2jF8l8apLZMwaI75O7xBHVn1ipwExp0ytYq+hijICppObKoBIxzMeHXXgoBHaObQYqZJ
MZj8qwapGvPP2XSy3wNv8qlHrUEqf5WOXl42AJllywTZB7GxQbnfONoxyNgV81mM5+Awbg9bYddq
evmqG96Dj3MJmrZWs3reYviwar5Y7czqVgz1JNIXAPAY0LFqzXBpiYDPWFPuy4CYFXAmNTVC66pb
BcwcLyJv8dnSS0IWWPHIbNJxWj8aIHsooTcm5CLYZPd5A1bq+kC6ummatvMRsg5Jfwn3SCQkdVE9
ucanzSM+xfTWQ1LRbepg9CiAQcp1mbN914jYNzgmQB5rdrl+MAG1NiEd3fVaB4vWSQq8zn6EjKkZ
CI7G9kQPCrPNXmabovCgEd5dan2aYoPvichogtfrw4PKsJYr8RHS1RgzlanCVbaYcAJNaF+9gpCD
2eJsAZ6i2+ySfCzmNi4FfTleDCiU0vLzBuoPld/X4bUl8XxqPIrBt2eRC4HqCkVEEpNOr2YO4ond
CR3LC2YbuMBgMICH1u46Jx9I+N/BP00bqSEUPzUbmgP9xPX0dQ8Sq7/OCqjvfg5FFQr30tc/dQ39
f2V/Qk+1p2jQjbu4tDStCBL5vG4snEVfq50cWslqDDl+6G3FBP3cwV9RGRnFRetvJoTuTTYGlK8t
gheCGojGHfCir22LllKmNwCz+7tsPpz0pB81p02/HBzNcqdQGyGqJU81AsP/ZXrT5mO1Nw+gSjM0
EIV1MlHr87oEWYD9hqq53xBAMpRAsFkRQUJbDaZl1p19w/ckHecevxKZAOGQHcxu5XTcmt8lXNz2
w4dV9+hPHJxHV/c6WkQdo+lCs+Fc/Z7s+g8gT4S1YaakNg9GD+NOb8/ePB3IUxkw2ncVtfUIUyfD
keuNWVM/W6VolwSykXUGmh1Cjfv67WO1lfjCcE7Qh+WMrJ/HFbVIzu99onQCu6Cm75QQTd+nankz
QJg/4IEeXS9xI9VvphJyGW/8kI9+JDzSSLobN5uBZH/EZQW8X5gtr260mSzY03biIPcm7EgdFLXF
mMzw6dX8wm5G3RihvCw0wvBUJ1LbC9GwIGApqPRJOMEwhu8hc0VxL96SIWH0mjIGAN0vTYpCOew3
hATJJ9r/XZw0aEUlvJG4HIAqoTUg2+h/mUcd9okZe2Hateo16LbsDypAy2iD49c9VN2UEr2n3feR
Gvs1f9BOzFwc5izYSpeIWSXIIJt22j3NzAlJmKlDwwcMxv8FeZVC64yvsBdcSfJpgNtB1orPCN+B
1tkAUb2xQYetaWfzCWinoIkvONaEYrYNpheEsnS26PSpgqAriTgo6cAw6HxHdAPTAXzidkP7ROT/
0V941BASkuorHhYUBvVZGz4rLdsCwiTX3aPYUh1yQ7oq4R6D86ZNSquMxPyu9+GR4kzP6RuFAkI1
pTkLErVM9XvBXW9DbUmrOlAhFW4DBeqDhtNsQYHQJEs9299UoGwneKuAoxCj3IwFSwcugP6Zd/Cs
sUch9sbe6pS26ZBjT7T8AtjFvUeh42IoOWjrD2UX8EHgP/pT5fP3rWNJOrucjQQlOCgk2iH0y3P6
ARByT67MymnTTMXL8SPJ0/c1pW73yfDTtIWWopsURpijmR/mh6PdI/Xs8E61r0vWzOzNyAW8cCfp
v+2MGyMa/O9Y7EbYIIF7Ip+S2Y0r+TJm4DA+4ImoP0iq9fYzWD4Z1tQ615iRECkACGcAqxtvp02D
84fLhWCpXrjl8UIjFCaYsUW9s15nuAGsT/3FKkvjjPpSp05rWYaW7RINH6IO3uARMHQbYOfjVnP2
pElftxgceROOnMWbDAOA92sbNOM5iyjEHmYgnQ7hRXon9oxbMt8yqAxWW/ggyMjVPGhZbiH87nwW
kNiDNFtLW6m0MKGtoc7d1KYklimLpsvauCvwYGwMbirjhenMI51KLwvFwQ5xj0uSAkhVsSyW9UTK
/h+ZhoZ6fyatHZ0qVEZuQjlcR1hpWk7A5TQhe+w575NLCvfxMeHE68K3JaG3x5vljI6A2hl2QxCO
d+dM1YusL5M9Y4h+f9YlO1s56ICTCexf+uwS/DvAC4xkeL/1ksbJhwujIn8UHl5mppALp5aj4jTT
m8C8DUo0Hxg5FwN6b8/ek6E0kKau883TOVmXSRpcvGZEN5F9t/t2x1WgUi1GtNyZ7ItIISIrrDbg
a4FF6c+u0HW1aDBi7CCMqdCy77KEJX5rGeDy0QJOvhFmKkBNHf4ujKVe36Z05oaQx5rw5kZMa3zQ
w6HWNiVcGlE7JndKk81l0oWPqT0pgwukjXW379CSCbxO7f2dom9yD190ovJuyOnB6/rZRMEnfatt
UlZQIPmMud1x1/rTWwhYn2QlJmRDxkTqhtbeuQzfw/qAMOq7Sv/IB9F4bXK38/neJCE3uI/yeT9S
hj04PXo+iY8n2T+yYHg+wNhoV4oIpg/jyxacWErEOKAIAME3IGKdss3BrFcjirpArEj7rADcE1me
FyaYecpldQCkIbOVoPFK0D7qFEFXpxS61XlfHYC5QfnIl8wOrUbHQqyOHWaaAG1h4+aoM0qXTVQr
fQR07hPLz6DPbgaLDQlTmGev1Ja78HJEMrwNzCHgbXyXruqkpPphkLDpnbJTPDDa8/6YRj18CnXW
0XsF+eAyuAHaAqCsX5bNUU4JeR9I8zHIg9T9bI8u0IWW06OJT0a3Q01uPbcsrvBrrIUrMC+ZP2Ln
Vwtc48VoNhnX5VCpgNeJjg8gnMaJyUx9hAqBMJkbPD+OTkHDuzCjosFQb8Y/WucAsIBi34LDeBE2
bMhX7WvQCXtM9TvF978TzQndiAzGB1JMgACUmjXOjgp7MWxTqmtQJIIvztq/KULa1J7be2AELwPs
1D6jF2ALV8YY5t/ohN0tzQ8k9ykpzsVzfO8NSmBLDTvvwL2jv4ibIHSdkhXT67ri3AaP6B1fnNx5
adQXhwpI8uuSPoSIbrYxs3tHDIOCrkjNHeYZeJCjbm7Dq1rHWXVuCcwVa+Dlw9x5qEAe6b/WIbYI
zXJE/8lfCX+dT7pNo0UAGge6oQwIiZ4M5wIXo9+ZVK3doYPCkNGxQeNJ17h5+YELMnvhAugKFIaj
Fi3VHa01e0ywlo9Jm/C1P+u9Bve927zPy4cHihdmH6Z+gEmTuOQDIBniKoVmEjhTEqp7JXYa4tf+
6rROGVEJM0kDDnStNBk3CC0UgFwaVRTC4+6gczjP7o2Xti9LowHif0AgSi0Myo4nWT4y6WTYxUa+
GzoJEKAZT5CWGslNrDff+/NOcJ9DXUOLLRM/v6DQTzM46zaUWkn206xEZE6hC7V5DYv5e/v5A3D1
PV8BEhtsJGho1PnNeYWKeXOSh9ka0rsadjfABe00eBJ4zdKA4hQV6lydXyLGL2UQSWD+a1HDp8eF
rPq+0K+FfngywcygYYlKuCRJPlKs2I+OZxivQFRI7+be+lIArtPOawPKgEnAaczunluczfdDIyVU
EFjhDjM+mPWYNAnyCFaOjF6q4cr63xCL8iDtLTPSaFUghX59eS34ZoDMUasHPE5mmLKf3SJk6JE9
6JQkvTXG1YAhgKPxMcjWvdXZ6tJ6IIx73c35rxgXaAMUcIEFXiTFDcQyJMm4crnRY0OeLxeDSDLt
fg0KrsNnegZ/q3/H2S5dnRd2DxSKDFHxy8w61736xaiDfacTIk4P9h2X+OLegHNYysumBbt+sRmR
y+iH1oBJvqsCBmrYhrkFV+N70aFgx1VT7BaYKTpr3v71DdKeBO5+SKKP7iASJDdL+fqPjnViHBOk
gEw7bzvH0nierCffLwZYoecf0NDipZNVyToCHjrcjHYZXviBPGfh0ZrEnDAwVM851CH+ecqgATKZ
+N2kygNASANgd8v+X2tMY6sS8c/gYB6pgBGuobOODFPQAFUTTVIFIHNEJx+QjjbcV7Bp0eKJaiD7
TSLyqNeorSvM31QfX+9z1sFSyiStpEvT641RC0KlXqPndQlUiAY1sj804IC0/eJ3bGBigwQFp4z3
htcQL87guUjYa9NJyHk9xns4s3oQKTF4CneP4ECtJ++l4iMzXGORDQqIFECOAAXG13jRF8TLjkDL
8VPITnOeLp7J60pzqVkeooKquETUyDBM2tCgk2LiY/BUaAqn/S3XABUDc4Ds7rB5CPDLxJWAGBrk
AiQlkA1QuQJFr2w2rCfMq4T3+GjD/d93RjQGyTl2l4HNwPfHd/sTvZgenNEqko4YF4H9Ocd7GsCg
+U2YfHIDpg/VxCrFeKKZ6OYhfJs8paFrP7k4WdwdnYYn8xB0h90hDexMSKCgY530p/XmPVL34XX0
hkWW/WM2hl2jTecFAH1IT6gekrQao9HN23FXx7Fkh1RRAre7h45ikCe74+1cca1MUh0gk3DoGXfI
D3c21PxIUuDLcAXcKJphk3wJppX5S69ZLQCq/NeMr/YnqAdppjZjBZJ/WOkMCLGnnyFgTDcfFX+N
1Tk46DhPseIzuf5kgGJDAIBq1KbgG4DYg+XnNmWQZaxxEWFYBtIcd5LPsO81/17jzK1tO5vTquOn
bjFqxLeZYjeN3t999wgPs1bSR6+dQ5S1h1KHyaipPbfIbxdj+lUv0JugKu4PE6kqov664bPUftqV
pAh/eDD+NCUXftaRG568eS6z5bk+SdsxQKc+vm7OPNXB/hBd91ZJxzw+LPBgBgOTiGBcLlk8ugwo
2oBiJJAhWdHSrkI/VE9aLtkWB8gwiHIQK7dBq0iAC8Iy+FzW7jaDHpikBfVQ/TrE2MNvmUYZOXTm
g2Hy7kx3sBlLSmaEYZwkZUgwZieb9AOVQIreJQveNiHqpBGUdtIlPaWNHgwRGvhURiFQGIW1hWD0
HDf/LrsHftI8DuKjEX/hMi8sYl+tVMMwXEf4PGqmrsi2qGIfAPLxKw6FqdgxeQuV7CE1LnaltqUZ
jlZQ6tCkje6lDpYH7xzCUBwhtu99+Ii5cK6Py2nfbRaDkuCbMX9NlyDiAkv+WwfjeyMm2+uArqA7
oaz9qpqgaeEGFEr1E2x1DNi3fYd3iUm8ZPa5LiHQ9jPSBkcf+FYBZOtIt3WOH1uTTjtaGpvcY1x7
Gqow7OPzqul0wnT+GtNrcfmjzJt6FAfaPkB2IIog1+aEJKD61wurO0W9WrVgH8pXGoHSSRomqWv3
7BAkEBw58Brtte4a0L/TZI51na8z+91gUA4D62VoPTSuOqIhT+/jc5YmIzx0IEUc9PGo8+OwYfKm
vHEfPCw5L+fCBHvykDE9bQG+PqBQOZjfoz+jlpbZMJfjyIKagsq0brGdiau5iwVHsJL7gorioCxO
5Sof0DEDj1mhBasVTyCLDnOf3ErSVTq7QNvSRmpst3s9sgy/ofmzyVn1Q9XfPtQQjnONyiWOFP0X
Kt1RfCc44zHqAhoGmfB9T//DIkyNvU7OwEIqBhB16D39SGG01ChqqMPxeDwabaDgMRPyURqyx9de
3ZFUU8eMwKXnnKYeKow9lUosRMNldcjnPKdftxXgxFD4vKrLhTqTM5BzeqjrNefHAcTE6MyOVk9v
R3JONQ3XoVoBkV9QtMgx3I6VYEdRTQtfvDTcxhkj0RTmrV20r7qVhasZW0R/O5l8XfLw7lllNwQN
+DNZuRX7QPYHOwRO/cP4oMeFFsVslDCkJ4U3PwWA803SQhw0LxncvMF06nlvl1kb2pyeQolB3Gmw
AibFK2jJrw4roNjE0ef2rYJYOqOY7KLLlUHBxfc9/V5yPTC/cGUwGGlUq1hborxq98l9ll34sHPN
2mJaySSZgLBgrQS6oR1MYdeUG1XaLzuHsAQsCL0zlVzQBTPay7xkcslf7+ul7tcrBg1PDsXL3U5b
f/6dx9fqyEd42QZXqR9H8j03KDkMkXYa6ergyIIns7NhAx7dglvQAX1uSP7YoqMCriXFJjfGyyRP
fjTO+n5Np6HGvxo97XRRfIFltDRKFx5tH/pZJ3YhtyzPaRnN6lD0twUXuk362t2Db8yM78Pp5nCn
9egu9QREG6JjbhDC0cmWMVwRMAYDawgQtDc293YHs2PwvQGBLMRj2PFQ9jVtSSSpUN8cgvqVQFI2
FxwpoIIht3Ha/DRNvKPqjXZ/7t/O23hTj0BzWkWZsvcu6u6jjkZe4k2ndW2QeDtPfvFG/LdD4K2z
toH2l0empcmbTedzBMqZD3iXwXxAzSFgcLO6osmDzCUD0fQAWUhVdmc4mfjNWbm6bBlQQcIAlTaT
25S6mQvjraewtOCwOPYcDVq7G6DsgXbbPRdbhIdzDgkN7YZP7DBEa9LFVvrYpGJIN8opLIaQZLui
X96GLMOX4TEA0bktRzhJoCukUbkJYzV2RjFpAzKpGvJFZdTpuFeUIGSPPR11ut/cl3KAEqepgD46
KltpJDG3HDQNmHKAToRJWJamr29O1lvdLDRZT5K3Bi2e/Ntm9TdJG07DZMMMKp1OaTYH21XUValu
12s28E/Nye9SqZEbMGDAWHXnkkJ1mOSnUr9hVSyxXaLuqo0OJE5+KtjypRqFk3AyJodvgvIybhZ+
kTr0w3C7jaT0I180OKMawADzfvywjbahFU4s1A0NXnAjFLDaqvT1E/yQwJq/o/QD06Isct/sm7BK
Is3PERvEljv7k3Cgk6jzS0Sp+cJnEJIzE4bt60B9x5gJfAnxixFM+iNwVYeYOzKlwzRajMD1X1C6
MZ0FTONVaX33Yb1K7sbLZJ20JNmMdqk+ItWsb7r6ggdElKnB8F0mb0ANCbXIxSboIhcrf3urqflW
R0dWHU5vVBXFfI6LGkvZ6z6QNcej58i1OKcz4cJDUo2SBZSDNrS/SFS/3AsYKrwaykg021rS0qLL
ibpUa4uWRHVZKN/tutDB9qHZ0MIYHmRcFJo8ffIwwkkEewJYnwUqqqSehvaiuSNFTckhhoamFL5q
KLGjRuCOQsTs/G1R3hHnHCMpAZkfuQh2WSDbiMd7etQ3oq2ovd/788Hbdbj2JzN/srZCK+Iqfld6
oWQnRqFhN2wMh4GTit476eIHAU8xVx1NzAG/WvId4XLf1pWeQzhXcZPobNIL/l0BsPGgE6XzlF4X
TZSb7D8GiaAw5IlHr4Z9B9DKhF2yMZKRCcXSQ/ldicoXUy0iI69iEjmvVEjyME4o6snzN32Eh/SZ
ytgt9eWgNHzIcXjmJfrSwkIVXZSnFjQNzBflEHVhyfcgMJ0Ac1QtUZdT6dOyAdmMiTIjdSb3/ycD
ICS0eV2bz+c8fNNRat5K1jKyMIQcDXWAStz1dV44l5WTpr+AT1rNJfErFm3On9Bw85gpNVoU8erV
is+lPYILn9e4T7wNv0iVoOTsmT1DfxAfDLaYV+OwzFfxiv8Ym210px9jwJxpIKcG9SfnvgTAbhyj
awwFNd2PJSoMMBhLA2LG7bnwpU9TW9wreEShnn/p2fDNs+S6KFiqJc9jEgW0+g1UnhxQ/Mfi4cH1
wWM/twvmVq1tigos/ZcvryEo5D1+Wk3yiB8Yt/PhZzeYP3FNtbpLvY/1kg0p6gtCe55CZ4OLjprP
g0w96/jbq4BJmloNykSqlly4fLF0OCX/fAjEmLXkVPlA2ZIAjVGQvIiny8yHhUZopiWsPf+vxILg
QvLxfByGarMbeVMRB94DrJAayI14wtrOqtfkY7gXfMAeP9NBg86TZHpU5f26iNN8Wt1xqPzVZOrJ
7eUNMrTfV34iUSQfKWdRJVnltiE6eKFv3l9cVpGOnjU354CmMWRsyThmC+aiSyu/g20dx04QrHg7
LnoBb8vV6VlNV7K0OVlcESCRRTTaZmP39dEG87nBWHjTQVPcXaTqpk/bqpfoJ23EK6ZcLdeUGnxQ
JLrdCrdW9FKdC66v7Dj8sX9n/f8p0oIka84VNUyERRby97kJy8dnPVX4PLhlNz1XP5VqlHXgrAUH
EPE5zmBKEoP1hVuIyLNuoDMja2uJ4oowP6IdcLnJWVT7vaHPce07QAyQ5+DrfxHNO54/BRpXxFJq
ZCU1AViqCA7ki64o2E1oyw4AhkK19xAlvwFlAQCksPdYz9FmlOCKrOKTzgeyB/VUnXrkv3S8ERGX
6hbJDbogFk9EzuM/rCyuKV4IVhKiIH7Z7FjDruqJbyImW/ZvbEWhaEwCT955Pn1wJpXPI75LFLPK
23JUxX45GljsROVT80cUJNkDtCNSKV6JrH+t+pqDp0deZJfRAsKDcmJQQFV3+8n9rm7+g235f+Uw
SZ7VGXJ6CHF1Of/eMwiqOwYHdXWUZgNYgvhqcP3hvyXMmRiN5A2rhfgFXGcnjWRrV8IgYs6cDzfX
/4hEXEVbLvlhN1po3HuRqYEImj4i7pDlSZLl33AMiN/tqijGQfVX3t37qO54/FZ37Ds2wmAerM4Y
jDl/Go3GI4QIxmS2FWPPueivOX0aSLCQmSBPIueiIn5VCgkDXz6ltqo9kPhTc2/auKmOx3+7D14R
VyK3DVlHasXnYw+v2EGoFrbKbjfOdLnmXB2U+lTUgdxHnsqNjqKtNRsO8SYvYtswlASZTooJrxnR
YyIxRPSwe4RuYtbFxMvfcnydBRTaar1G4s96D367/SdQ9FmAQ2Isk4U8FQaCw9kjtHKH5Qz5UNmJ
kSV7JY45UVQE+r/02yb7KGa/yidFRy1yeEpMyh29EMQEXZVi4MICRV8Foi25iBqGKkB5IVs8mZVG
WrhIrFQy4k5OV4WGlpLlkLv7NCrpkPOgXrSBsQK9z2xhuI4hwjiETSJrWu9gYxIu5VqwGGV8rwVv
xvSJij/ENEEzbVqEq9RFVYjql3ZZ60CgLgIq90x2WMcSjfV7TNZHfNjfgf9FyYRb/DK5KTdSxiQH
LY+HvYfJzeRZQVtN4JRBBCTYAOTCTxKI2Dhymw1pVXmtp6D6bnoiG1c+Cc6+ykOTm0X66o+VjiMi
O5Yc1xsLIi4rSl7EIyhVK/TDM+E12VQie9ESGR7xL58j8apIUsASg7DnkuroAISWz6p+bmrc9AAv
YMoZJSNU9KgwSoA0qCxOhuoSW1qGHMr6yK4FT8qjYmeg5WCTN6g/QbVS+eGwA+ryF/mkSv+KzDBc
hlSKCOs3YJnkh5MjNpOZWycBgRA1QBrLIolZlZ/E7p6Iy34evyg28Gk4s5JfKGx6CTQovDjAvv0r
BSI/ElTlxoqf5PxWqztXLmtwZjXkQKgqgUTd4Usu9K34jCQhFjbe7NUg7ECaIWvFzeHPMLVQLKje
oCG+3kpmO/4um+4G+IAyGz4HFI1Iygk1S8LcpY5+fWlt6p7GiTFYh/DKm5qicsU2I8+78dh1l8Ml
5ichmOzyGEqbI5Ew6OpzOb+FQVSq17CMstlQyNsw6g+jCwoCtyzZW09aysXFl1USmRFJRdkzi1KS
TGwOyU/JvhH9ikSK/pd31cvpB3Iw+fUXvIm4LaxSnws9RuU6zlF9YrHEPRT/U4S+uptoRc7w7Pzs
Dg/KpbFH8XvEF5S3rzzKWJwOsf48yP+osnkgH4POHsnZiuPDfVo1jTmKYs4lisKUR0TcRHxQIEfD
XKERkHEsn4G0837zKdwT4m/IqyoFIC/kKlnGzUcdYxPeyImoyN+6zPGc5HJYCs6Ud4grV8nb4HlI
0OR54naIsYT5GmuhjRSV3SgvZqoydpKXsTRTXdIDsohNAty3bAwui+8JKUtuCTUAd8oIH+wn5lcM
yxyfSJIiJPPTEXkYD34Pl1yMwaA1wo5ghXuMihYnqTIUwjqd2aQFZEFYhrpYD/YsjjTeljsv/a4N
E76Vu/3pt0++8UbGMUUi26aIOyE8MfmCuryspWzspisbTRwOkQ5ZUzHTPDsSVyaPCPw5pj0LWyJb
m67MKlcjIcsXWYe5L9NIyi9Gb1wV8ZrFlZEveZ28mqDF7Owq+Cvtxu/dKS6WtSl7gKT4EaKhq8+g
NfIHzC6YQudmiuMjB+18Vp5IClXSmzhAppfIXcPEPiVW3VCEZCPivCA04Do4bQlgmpIwla2QVs6I
hG3i5HY01CBPj6pI/ueVrbjh7CUxXk+8avkipoYrDE30NOS8aqTluElIFHZcVI8odPEEmyh7+dfz
2jreqDyLPXRUR5yayMAu08/aeLQDO1hJN9vRG/AzypLVFHekkhn+CMufiq/gEPda67UV5eKvhmgh
UU4Ouujn0C30jCBYfha9IxeNGzmlT41DwsKGpCJj9DMeeAdLzFkjIpm6nlhEaoi3eF5iwXLIEOWA
9pVE5AfgsNx8iU7EaWKqhkr/1xBLI4kCuVxJXf4yAzgcNZ4Hu4iOgQL8ieT0kU+FzxbvQy6vcmz+
98yR/Mpmi9oRhdVWN2QkcOXkfjIhsXJE8Y7YDBILyuKIFhJ3X5ZI/CFyELi0hCb4vN70BT0GJACc
T2EfNEmycWWsERtdrP3vFKg5I94B+0WuchqH623MM+eiTGpVWm21AgIubgIeCUkJCx2Prs/xX8WD
lWySZDbR5pXSmHpvdTyy5YzkwmSfiLKt3HlMJtMBSc9JfiOkYUsS4iRv8XOClbheEs3IKv3MIZ9b
2Vu0pYL/KTfvRgKtifh8TdnJmYrekrsc/bIQlV1mS4oNlY8UGQ+Is8Poi7vvENzEvCbomtg0ySf8
3ALZC8G8IYpBMon4YCjn3wKJZFQxlfK/byv+LyJLihLonvr3rv6Msl5d8NjFZ7Tw3USXYlReJnoM
UR5JYjN5u0kTj9NLNuA81UQUnaj4eE7wLmpUfuXNxTyjb3cbXJ2pnG11rzyQnEntZ4UxC+LGiaXj
NavKDURxz1fcWQyEPCq2nvdCBNmMpEkzEssNfparkk/jTx6ZVfKIOzTrh+ZbnH94EwKubOwO/9yr
Zo8h3xdRxMxJ0Ij/Ljsbr5nPFe9hxLvLckpq/ruq7kBlQ1C1qGqxaXeDUBgp3u0NXP1Ngg4XB/eg
s8USAi6mB25I8m6SETFjMZQEwwqPA6vkRJlV+5e5b5HRJ98ld1gUEfsYzeGRDWbH8qn46DjDlmgq
OSqXRE7rGt8chFrOpVovRa7igfpJsDRcAhsGXVJdy25H5C8Xhs7igMwCG4YxFz3FLhuIOiJQEA90
s6vhYhIhsWysSMwwhH/LKu8o4k74hvH46qs5XhL+JCsmxpylmyD25MxQO+IEbUvN/xVLWqT2yWwQ
Y87ZnFyRP2E/sAYLvcqvoYr5H5smaoFPHYisiM4uvbhGsP27JbK2sbhllFGwb/NpootPB4wFSpCD
1RlKbI7XKWrOIa+XsoOjeFXq2MzAwd9tsZR8HgvJacmuLoh5UlQiK4unzEvIV9KtplFv2eucaSXB
suVMM65caYnvEQFOhEWfknQdSxVJ5O6nQKW8NydVwtZAaSWIlCzZdJMgTD9NIUG0KDVxorh1kvnB
J/llV0W+5w/yAfijlB0NyfiTukvqxpVkfSXpv3uIsJKFIZiV8lkdglN6QEgrUf7A4opSH8ieko+m
kM3HiWH/+YN8QOXUIfHcd3YZ276ntXVYiHW6lytXWgkImIO3+NkMsvy5gOLrybYTy0jkU7kHctLi
NoibwLxctIOZeKON5FzEb/g5z7LQUj9bU7F4GRMf5Qq6Ap1YG0q2VspTkp1ApRN8njBqcsj+Iejj
QSnHIRzVhhJdRxKVEuXR5TlU23guH7NarWRtJGIQhX9wppKG4wb11UCsR4I4i1TvRhtRPT9DLVWa
wZxEKARpvEgcZNYEDB8/sjIUHw5IFnAnEuYs0C9e4J5LDkgqleJDX0Ett8cH/+DTkzBgR2E+kCRn
9YuXpFCgMUxEyp57QrJ/Z/rzWv/3t/6/MQQdNhCmoJn0EaXgtcovUdaepJ3hAdNIzi6F9agDfwNU
r28uF6nDlUtliPZ33cnh8gF8UlDQoZnobJVde8HCPSOIr3rUsB8+7dxdet6e72WzOEC5t2Qq0QMc
F+/6geTmTIpTUqX5UJw1SX1KMuaZ/J/yBI7xH1PntaW6EiTRL2ItrIBXWSS8h35h4RFWwgjz9bND
umdmrm5z2mCkUlVWZmRkJPvTx34swR1xWRYoGn3gbAJTly0ccq5tdApGyOBQnC+s+/sz3Yj2kmQ6
OhUyF1TtL4zZgSCHAo7oVENNcfKilUm0/VZcw7DbES1pCjDFvMLsHVS7tJ+sdFEiyRWYwzDLBGw9
IscoeV9wzk2VErkc1QtUEBOUEH4dxAKlwHAxQTW7sDH+ovYHDbQ/dISoCLquk4j26D8/7sCeG0HU
BTB+9aGtoKOOTUQpb1LuQGOTEAeFkPnGqQpbA0GrBBrKrwubp54LchWnRutdOvr+UVowpKla7ET2
bVepjRMQgD4UXNpsHNulzZcC9ZJJXUVSMFFNJyP/NaMWZI8ftW0BYG0vbtKjT2oD0JR5R6T3K3Rr
VHED/OX8jmrsb91S1x2mMRXPdxtBy1Mz7oQlKVkULjTcyU2LeNdP51rsiA3j75vGDoII9BJIFu/Y
WuSmz9KEQqeadSxAo06WtVsnh0AEF3Ns1e6Uagft4pcOW9a1SKUidd0O7aphmFtx1Hzt+wY9ufuX
uHO9oBlt0HQnYODeSCTTUoY+KweXFjLld85E2LhAvcuxhdLvIPLPlc21tgoH6FzG1q2DzjONspEx
26l3Nz16PpXNr2jXft0IvgzMge8QtktCE5TyrhSjfw7vakSssl+W6ZT8ntYRsKm36VmTpy0BFcow
o+/0GKBnllljlw6QNmvRqSe4t8pkHs+jcHDiOPcg+XQKLfQtiKGgBpFbvwe1H0QNSORVtYPHOlIl
+VGD8VLNO9zb5H+L5Phnuem9idBMkfpZ+MsJm80iiCjiiZfc5soM3nidT6YS8S4OD4EBfO/y2abK
pooTDDMfowdbDEyEmk9x4aHWsxC/lDBN4E0/5/AKS90Er4iQmh42PtTz2rGBJkYhtuHKcg/uUZuP
KA42tynT+NCmGO/QfjRrnUWnqhnm51wk1hsoFgFS72kpxhbrUhDsHd14S1FC8GlQCr2iUpCWp/sT
wtxSILlACYNwhEYnqPHBez4RnjGZHiyS+KgZW6G2j72EqqwzMNcV9F0g+ML7TpBLWyqHoqw7nW34
tPcybCCf8iJvg6BzsYUoUQ6+Zf8CYEO97Nss0YOGIiJKuOvpV815sIjRzERYSwtHfBglXZTYPxHK
KKt4w9ue/QxSBLPcvYFCPD08LQh19LoPp3LgdKATghUXEFUkFbZvQnGHUF4nA62EtVLXYQO2E+lt
0Bfqxt8mDOK/SjMOfolnQLgCq0UWvlwY7ZO9pF6OFeeypCyssM51SUVTbbA83ZpIB2rS0yGseLAQ
gahQ9EOGh2lY9p53VIodJv06uqmT+YTSn3dwbJX7qOqczHBq0Nmzwv6hMUUUhjY2SWhBtXrVYL4X
B2ggyIRPRXmiqN6sjtAugX9Iyer0lHOidVZVRD8QGooPztCA+lQbfVoMKwvwvLEfCydGRIS6EOsI
1tjJ9xP/yf4I3eI5zzfDgsecYFcfVFgp7SJaTMPXqvxHsTdVDJ913C9/rVvzQ9pNHB0MbdWPJ/EK
QaILBXB3F37pbVCgOx37M4JUiGmqxKPQeO++Y5YopHamDcRJCiC+JuscCa81KQjMncNQ5JrYrbKD
5aICADIHOpAHh8KAOIi/OEzVl8kgEs41Ehiy3unu3h9OhcW0pFaDxAA5LJUDsZexbZ2QdoMQV/ei
9R5qcbNGOX2QoGBM7oJGad4e44If2C+BpDc/JeuijrchdTMezgWRW0BBR53eGtZ9+qpZqFNVhq/O
O4C6mZ+fR4bE6E4YJsNw60M0/kgK757Q+3vgGO/gUHHyu9LsQVEPXbZm1e5nvftNylXzcXDpuXhb
HebcnKgd0U1h/Lv7hWbRq8Y2OnlqyBKU6PFB3dyzjLvyXvLeFKSP4pSHx8YvPY7ER06PGm1u4rN7
RLNDSoWX1evqPB/WSaUoztlnK2GKmPSKKqB5wT5l33OU6HJPUX8DCx1S/5IQEz3tGlV4K+5wfcgM
XfS/eV4bL40/2tlfidUpLwnRtCAded5Gf0KyuNNWoRtOqsMP7QfKqJobXmX9cmI2jlwX88xDx6Bz
Cr1T2vXhtRVh5WHXdcoU/IHz8D+svOosXlJaTPGWWHFJq0gH0Lh9pNjhBIixBst4rb8vSGKPeXlj
+J9pafqZGnYRAelVcf5gzd+JZ8pOiJD4zsALowD44kAfuSNsML37+XFhxvmzanJ+fXhp5D9OtEVT
4DhCNh/dzaoqiu6JE73N/eq7q396SGwV+yVSxx6cx2jNnnehFo2mmPW7/2izMhb27+lUOpR41xu1
5X1a3J3AhRsUc0OVHl5e7hdEqo9xxCDH3G8aB85R8Bww7PEfQv8HeGlf5wyIwkCTEIFZuf0hMtY1
Itq0uNSqfJ8eRFc6dlShMprI0Lyh381rvbhi7b2HS83IeXVtUkoS3qzfiqoYwAO6W/zwnXFAUIGa
cP+ZXSXDiZuf7qNZpT9W99Au/rHf0PAQLZuShbdD5S3h1hMepYW1uHdZ1MifOo9mjjLQSPCN86uo
TqhO69FxUWV6nWRLWbwxvbE2q2Kplqu0J7x8gWt0IRjQEKqt/V2qZzNEuxCBXqi3cA1sNPFuZt/Y
FccIxtVncR/pmDFGg6bs+br1fZvfyXl67n5GtT98QLzVObvL9QH9066iKWgaI1qNnNfl+bdz7j1R
0CLvM8uX3WIHuZo7Re44t39ha3QagA6iWRMjhGvYGOLbLoHRcHHRWMYOoE8WhXRLQiIR96Tq0O4Q
fQNyoQck43DSSC8MDbYIajHhuvq4F5CjiK6nH5hg7VPFhDFeahzRsIa7f3W0g4PkldIIQtEEcRl3
hSqfo03oSNintOUKfOJv3wA5ekJjEsp49TlLPDM4BEImhU2yptJAiipFcg1U8qlOwj63lYcgwCCG
6FObbH7TMEKQcxZ/dFEcto8iDIHPKT0i/Jaz0KEolZ2xoThJyQXlT8CrFBOCdymTAvqjrD0kFoKn
C1k7Dyk0c/52xYwkKt9ukwZRrjJDkAHhG/sLF6ZkijoQZonEV6AtBOJzEFFEGvtHHFMEKvKJEKs6
mtd/ytFo6yVMV4DZJL1INpNvgEPAhP8o2Ces7EMVt6k0BVOHI8efFDwSjDVrFtj3G81WoX9K2mgj
1x9BELhajbNSgiswDaGQd1dbfeoymxvmFoOGk80b4lmCs2XDsxJ9RHii8MsMuRR2STUswKLILMD5
1op8Id9lQWxz0icjyknPgEwOPoKtFOCwIab3opuhY2QQyVm0hWuAx54cQCmBQthinkV1BcuUkFVw
BlEqKIPmQAlghMQXKDnBWppKywA+0XmElmvSiBlCuvgucXdoHqDMWPAKkDtztuwVyWnRogQjRD3q
6EZSXw4T9dWD07QBnETq+OgE8xb3t9Wak7od7sTVGp7sIZHp2ar4Z2vHrxD5Z/SFSXGVVHYyljrA
ISCB9DcE/S/8FEXDGRVMd5NkBphQig+AQYPV5p1VAXgC65fSS0Q1QQDJPZlttnLCXTJ/ZEgm4jP2
r9aO8PrjptkjslfAUOz+fCAlVN5mohsMFiyscEfGZdL8eloerflwyM87+ApyyJkmAki4+X8keXQ+
SilxKgBrulVC/gVJC1AR4qHzP7bU4VLoMNsXboSZ9zL3UGhFFmxnUOesn+VugB6HcPo6iPcYCDlx
AlqFAE98DqfHGAPdcC2cc7Y4wTC7o1V6qwdbaGtTBt+bDnq9wQBkty7YbTa5NCcVoULAlOSt9FJo
E4+AOTPbLBwGimGr2Jvmpp+dneY9tE/xBUTC4MWAlLMNmCWDlLf+feTA30ItxP5gEJhQ4IokXBcO
NxbMLgXLBAmx4oiVfAaQJcg95EKzlVXzwDn4K/Aed2gDiYGOjo9m+gYHTxOgKdCTlcfl0Z+EJDCX
JCuzUqKszaUpTaWlqOHkqeDYou2I8Ky8Q2YYRUAXDPRs6VEAqAh10tEQFiQKsz6ANL6QcMB5DfRs
1v2DU8FaZghA9lJcc4t1Agx9NsL2AMYlJ8XvxfcVQG+QY4IxOfn4ZSzUpWHwWBRUpg/52U9fXAC6
TGCu6AFFDl/pKdlKLUJZTIUHQjGUJpbV4aWyIEAMGIiCudKzVliJjGUym2w0g8mZkjt+pfOOwMzN
95X2EYb3f9MsRfR3rG3spIASXMIsm6orc3lzSPgNAZqy5copcFUhpEGl2HVlRNxcgoxKZiGEYH8B
4Iz2E4JIuguQ4MlsKHrV7IVInGBGVS2g04XUx+uzS6UQxI4B8JnTtAIlL8VMlqVLTWy2EnTimtrA
ShoZxkgnoOmvCz7DEGUh8gKmDtO52xUhG0xypdWklLQyKgnuJbaep8h0yLZgOOqtzNDIDAuNE+io
wYTcwhM1AFDFze6zx6XzuUL3aIrZpI0uPykTgilfaSopTQmECEFWm3HRSjPN2AAuhEzfhsnfxprI
YnOabEb4smSPtI70fOgggKpag1l2jpdxqn/tkpvmw7RI2cl1NTq5jIGj70jqKR39H0Ko4dah/UOJ
4+zaNav0kcKZu+lthPXPYtFQ6Lz1eCKnNvv7ygzwYmH+bjrV4Immr2RwnzbAA2+u5ZmOMQQXrapR
ARRRk0OcySyRoTfR+iGsNwds1j9oM+m9mczS0ZKZz0y98lIwl21SHiWtqjdJUxGP9I4kRXmblT7l
w7/4MG3w+9HAD3WG4Kr8WeeuiYfpJsUNNMzOMdNGyp4tvjBWDut6YTvgboNwLyx2JFA2p0/ek40h
tf3iQNFlQbNRKTXxeXwli7Tg7Ap5JXhIGiw6u5CtkG1pYxOU1wHS/wejaxpxMzMzlntxJ/+byRMs
ZGo6sXVp2kmDqEXDz0wOzOdRuZ4sFZlZNiHI1GEwBlrfkB9XOieZoYfGtdpECdkWYN4twaVVTg1r
pCWrE8IAEgS7TaYdphwnlo37+XXjVYW4Cd+zZwxOO0S9Q2oDgYw2NQBRhLKYsxNQDKN9f2lCIbiK
es7sh6L69kfhLPZkSUnRc33HlfgrjArrDwWV+FhIuU0kxm2WcXZ2BEBoguPO1tovPJQ1bZonOSYs
EesSvzOav/5+LQK/6nrxV3dL018rR5edygyUkhBtEsIXe00MqszmVOc2Fz7SBCCFxR3c/+25Vf6q
FpNqjBxCKg+TiAk19wp/Jyv/tYmkEazizF+IQM3qqwKafSik76mVJIAE+cp97X1/geqZf+ITVuUd
vUKB3PaT0pAY5CLV38/oNrmOaKPQT9AI3iTzywAdqstfblLrlex6l0S/YJvO6gZCVxq83GT6o2tG
PLiNkTKbXsaXdrw9D+N+fVoLyiAq3cogpEyQ/nDjJLijnY+lu00h0aGJlTOrLSSOvLhDvtutIA8P
UTv4+HE/10b+mw8EXzNJd1v043TXsKDbYT9EGTuiDAGdhE61+YMpQV7Ce7f3bdRE3SQIx4sR7Pu8
uaaCks7nZcfohMuqm0MT/92mt17BExqWrAsUYDwbsIDQN6tMQ6/UqsHbqFFU8V5S0T/+9V8uNaew
D+qWatTp4hOEbfo1NBYFM9/8Bbn2MSg3knbVu7hUn7cMmkrhQ6OpyBRtF7vQPMq9zzLXoVOQl3hh
7z07D5Lg6NTbdc9wq9avWd9der/lgXbGyS4/pJ2882oVNnEz6XzXuUHVe05PvWhw7ied89+dJrif
dnF6tfb2Ybt36zgV4kcZnTO/UXgCYm2BS5ADpkteySlSoF9wfhxfOzs+Tt6+9PQ9Vabp8XWrXtX7
7I7LL8WlhNdepV/iuENZVyy89xkuO3JuRzO3/W6ujdwkt0QjtRk160zAJgUADF3oUaU0+qKzMIqm
VQdlZcqTSBiRujtZU5KKvTWlBdQ+rb15qyXmWhgoyXQBO7yQUvUMmxzkiv9wz5KGfgnr92y2RNXK
QMbtNkfZQVYjdaKCCrHATaUjmqPB/TGolUqoCEOs8u70SGkmFhDG3lcxAoJtnuKpNaET7Ln5zV+Y
Vc/pINNhBWC71tEcQxeVPdZeSg4dnmjBWtAc+GvPC1YeZVaK1mIfTWwrwgvdW3Mc0eMSfUrKywoU
maFyR4FcS99M+SiQHwsApTX/OHOkDng5/9AuD+Ye0iO4sOkTecZU50eBBSUUiWmQUz5ZJbgjqns7
giUxqtklMnTtHF5Wr8dzLcAqXvqyp1NvGlre+uXqI1tPRDunhtn5cXrzGrHGlp1Hjt9g0Ktx2lBj
Ty56jlTHhC7qlW3icXaegzlutT6WPOtWp7VcUpPM8WYucOOIc9KCDjpxoZwRORVnXaPRNmdo2Ihs
Ooy9wx3oqVbwBHqXNFTukesc7KSJanDSTKiJ/jSoiw7I99AMEzHJIY5ogDYF//+aISaCsXTDPp3A
aC208Hl249eA9OPSzIaiZRDm7Y3qN/gc/AazvwjwPTK/bI9flpXTnSzu+t1ZP6iYU7Gdgjy5p/As
ekwGhJ7MkpcO94PRetgXLlmCFcySNYJNlONVOtkt4E7Qccx5qvlgn4AbxYb0fqlsEq3ESXGdn52X
1+XNr3ulHQW8M62khMEvBCgtVfsn/+lIXrQUvFAPfbdefgm5oxITCsvgvjjuztOhjTPqSFJcjZwX
0kJXOoRdG3k/ahb5ipqYs/ZiVJyX56+j/UXFcbAfh+Pn1JgDSNEzhLHcflY/DsbxsX1ssWylVWlV
ezdKK0UDpz9VOYqxSY5N/7xQX6DSTIV3FezwYU0xHyJy6ItE3VLz2j27pSfgLLnH9qNdomxQFWm8
zHulxXpv/gUka6AJQesndPIQHcE+0tsZRL9C3nvfgJ3bKHDT0mKb7q9xQ09v4VOsmFJqmL6dzni8
fFo3+6LOtLQgA7DCSD1GCd3LC+jHInXs1tzEQ96AQq6Le/6jKa73bXxh0VZ74GBM2JtdSd/h4IQu
oLF7cJDgsgBYrSK9IJtj2kgFURuNIC92D406TXTqtHy2DFdvTkclFyFxT7ViB+c5vtP+Wx/09G7u
lb+hSOBZ/BJh3mNAd2/OsGSVOFN68tifNl/e1z+ju1pYFlPjWkZHVxPgyxdmgK/5/Gujjf/f6w5N
apOtwn+HJHXjViGQKdER+4gLYFxYm6K9bnZHXDf0NCgoybli/4v+qvqQGoey/SSnlMCkUEy5mKyA
RfQB8aBF3xOhQPl+5YKVCb6Cyik7XA7kG2+G43EH21AhHKYMFxVfzuPjIH7VQ/zALKXnJcOncztj
Sd60PUdGl9kaEkF4P0DQikN7QBY/Jhf7pMWfGWGJI6qsVetRLBE+wpnvNqQfCd6HmMBWSzbmYWMg
p2t9HMJi2M3YrwbIFoeb8wAXBmleZKn4wlyiUnxoarQPzfr2gHTMzyGP533UhZOxf4348knCBQ/e
ohI8aK/EToqScYJkuy8zX7G+ftEM0V6yKpOnVXMpsOf20w6O2cJeyczJ+CgKoSJL+ydqG5QSai4h
csWd17pdFt3OkmZPwZyFLZMtm4AEOUYF8+5GZovtJfSMEYwJLL1KrzHqa0nkyBZdgL2yekVFklnB
3QVr7g2k35bW2GG0rIetL4pbUbugLPjkZyV3vajRw0qV4MKUzV8/s8ioKbC3fYJ/xoltG7nhG2I5
IS/TRqM6bH2V3ZdvzPaUZjNMRXNBh8Pes3M3l+gff/nUS+tpnnef/q/KXly79X8U35r1MU3iJiRl
wLKfsZ0k0whJu0VkGX1y3cjl0L1JdoGuj96F5CKdfexnj57flEkqrXmiUD0GixUpZ7s17C0l2TRs
wJcHpiQ2VNyiCKBMvcypQ6kBpV+ar6TQeVTMT+UcpcSK2xQXKFaFOgrmJ54IMSQNFvsfmITAZAQ6
5b5q8VWy9SFs/QDSvSg/o6gfLioNruAnhJ2Q/ut070urVw1Ap6zSMqPQ5L08mdmiR/aQZxtUnJVc
4RYq2uOR91CGJZ7oPQU6ZrixiJfZJ2QnHUOcB0mAgHHu0RKKTOeHDuiN0KCTjEOPz1MH3d7bsuCi
xaawLZ5cJqqzUK2LYMrQzmHf+pSFgOIoeEzR0hVxr54tRhyBHZKDwGiqMxCAq/G4LRdw+WEfgpzo
dDNIIXI12pEbByLOioC1EujyfyGjwtqiVQsUAIvTnuEXuaFAKZkKBVWCGkY96klwJBRMz1L+LYHY
HhRAd1hPAITRO+tjFa6925F7CQS06udsEtzGMKNBfwHzA3FmSk1iTaqKYstdEaarECuL9fTIu61W
KrESYU3/rvgNeMaKnvMeIkFcGO/dX11dFSapRkJokUAKMdt+Js3tzSskL52M3m/PCmQbl4uE5bmy
CZMnxezCZ/Hk5UVLWaK6l9mjn5Wf0QJoEk0kYIBLpM0f6+RPwQ637gBvSh7OAMQraiJp1FDRq4db
dqcSlllp5tr6bpr6aPo4Ihn/hDpWxZPyguy/vqTDXmR97nE+Cw6rEWuMs4jzhYoCREfULHHfb3Z9
Qssmi79KVAGDejYd/DzsC9/rXTpjuflH0wnYcDqyPa35yyaJkPqieonO4e5M05fkXdzCt402hM51
7ycot2OndNrT+bwVmQF+MP4gnyd/VuYar5ZXy6DAxrEYBLw+C7sfytkWEYwGOlC/hBvWXWIGJpoe
/5ViKLch2QJhiwtK+IQzcvd4huCrlL+UEdL3wJEiJl1t5K7ojaZ7egnE4NWRQW0Z4zZbmuKv8RfA
OJ5DCiVWaoi3FtcMQi9sRlXTaxLqECa1IjsgaCsjyK80O0+YJMo9VgJp/1EZZJiJU/7VMr/XD1vO
2pNZg0w+juR0XfSRTGnKM5xOtZN+MNtFnLkPxlRepSz6tVFr0SqAI/7fHSPzI+Unsq3y6Qjx0kda
Wx3OIhMBFcd2XhPAvDpj2sSljvhmdyWmG3Y6NQURy/Hw2xhCjAsCxSCGOaciiNq+ucDdgcd/c1GA
kYHj4JX6hz1/PMb5osJPi/BmfVZkpRrxGK+6i8dtU4/t6kbSv2XRA01uZ7oSUuDQ1n4iQLs3omZN
cTC/Scs/hYjSXIL+wChO3NqQ6DALZKqIsbTp9Vpey5ubc6fT6Wh6LwvOuNYg+26XnGPzblKpR9SV
znwuYzqd9hhxaWnwcjz2KXGM5l/NXJLb5HLIR1pIj7WRb0136a+ZbyB2zaAdtXbkm9N4g9Gcs7hp
XJA569oB6ULh4vHwIes8InML95Ymt/XuVe9lHwAXtDdrpnS7VB5kE4ZKf+aGpB1LjRNF7CpkR2MF
TmSPU+P9FBHq7QGO+FK0LfETTuVLtKdfG67WOKI5qamRj4U6i4RVCH6laqCV8PD44KZUw7Mbs3fw
l7kDB2iW9BFLgz8EBVZyqTTymWrIghBHLkVm4DTwIhtr6KSoAAueT1A1meY3NhYjqZ9zitiYnA+b
sycXb958jZjmkI7Mq9G8lStSIyymVTFOzFTODK9Q7KMjvR/IgZm5YLl8drIRlq9Isz5iHnmMCBo5
H6fj0DEr9ZzTIeJOyacisi67UPdGmemLXZg66dPkZmeuqN4gM5AaUf01rzHm8Yi7poj1bo0xlMsW
gwlByiK/o6uQtX4TWmWHnFaFYa/UlZU7q5g+xidEdyN9N923+bzqcXE/QnPlh7aACOYTs77WTa56
na89n2P8LQAcvCMI0KvuVhE4bWQ5dLH61DWe3trjHTQl9IItVlKrRjhFYkZDQ734otF1U3BfD3Nd
oE2u+XAXbrUto6FDt4Ak+QjlsS80UTapp3Ncyqt7u0SKeM0JJlf3d43qwoOLO08UP2aRZtFVNw/F
H3oXhe4ySTJFEo4pc1Ojxt4rbiK06Yu+gt3DVCa8Sv9pmvI48X9nka2bPe1JikxpxVQn25h+zVsX
PVzAg9vwjsAGwZK2zXRmL9hEl0t5zleaSwt7ojEZ61zREq92Ty5NiUf0CeH3ZVaElo1uxoNt6MW9
7WmyvO3jQBfwA50iqhojYGxFgyJhnu5UkTfDMlrf0ccrpicmzEJmIOeD2TQo0lkG2h7B3kYYk/nb
1mRNlzwzRCtBa2ElL0jJr0t7kVYnjPAz5B+88bWEN+uvHOwiPD0t04Gj6qIP2VTddOhod9LWhpUb
6E2xnmnyP7YQkf80i29oJVZujO7xz3vP7gvn8HJLdbv2AtG4gFkmaLrt2zWMY1kLSitHY6gpmbdv
PXTvOW9tMnpU7KU7+WD7iJzi8AFCoNBLa1g7sIKv0Ks7wtloxeDrAGwR/kK8DWy8xcB7Md2mb94P
QAXdBp6ZhwT938syyEyw2cMtoy2XghBMrCwA0Z6kL00qTa6c98PdkN9UCW6+4rYaLcPlyNQ9DbUs
AxfQovJad1j7FMXYBiZ6iXclJ0OxzCeYEgJGWB+u/8Z16oWx/3NwWkAFW8Kx8pscK00lXym1Alkj
RlnFdOz2wMVKymi3joaCg+RbbMk8brn49MKlWsK2BSTFZuUsRm/ycXxLtw3/sJKUkvmlX+9/eCGQ
ACuLJU8UtQZ65YE4bj19p3Ba/Y9uPjpf+YmRee5onp4HetQ+I8vyT+BKeJIMqyyDomO6AaU7/7tX
hTb0nledvbcOge0ergLo0C95MrzV9FH6VMCIqUeoodTdhyWIfhZaEEy4LA5RSIQ37EqvgookFpMH
sg31QDJkNN11FuMcFMCv9/Xo0U1dQGGjGgHhBW94ElCUvYS8SJlMdsZgUIikN5Pjr9YTyq5+kPVJ
CJ6k3KHUpugjirfeaV2BsipK15FCqlLPTiWr0jrkgpX801P/fwmaIhqeerQ2VHrwMqh1vEJMgGZ2
Tvr25sAJUKeBClnbeivXogYRsAMUmWT5q1GZP5pHD72Iutiorjip1Z5+0ofrBQrdVSSsNCJaOGgw
S5i/rZqyL99kKc6sKPBCIa1PBk8VNSo2GSl+6fpZQFSnvFISIlJhISzjWFHPIQcgcwb0mzRg4xJ1
KCJ9toxkDMMZ7b49Lds9Wr9/kCA97AM4s9OE1hxoppcwU/UNSvTeHRYyIa9DBumaKHYl03f0ES59
7M0FzT/ou+QcEXZE75y2ZdDhS86hVWyXSEUFPxjv9Rki5yG69+gldu9PJIpIj9FbE+WmA+LbNnqW
YdSEEF5FQBEfl56tsy9Zb2SqIwjxDBRdc+5rxLGrlFNBKvuDbPnaZdlS3GLVBdkrucf6wi7iJbLM
yEGSZCOnRvpTagd6eDshMGKxjDCoC5Xt0EKtAfYhjPjSDHG9CV464Z1WLGFidmAvvd46U2ASGYqv
5tk9kUbWbShgcmMLCSz8LcV2aR7S5GREltJyJ9JsUzlCuZhstEx6hqogFwf2RFqADa2Mb7etO9se
ezjNpcCq8GNwjPCFRMHSO/OOunuiAij5rwv9tVAW0/zVoQi4Spq8QEpRNa9aeUQpQZQZnSvRhT4/
TnENOR64ZrhJcsZUmaS441+0UYXKXGTH0LJArXJSQ5VE60zyWQr4a5AE8tYqu1qKp3VWWQZUlT/K
b+v8yInDr2N5v1iAlWGS6m7xFgPBfDDdvRewCF0BgE3EVJIcRolK0ozzrUkrUEV9adCWHemvglVo
v4puGxsetaikp5Fh8gGQKejhp8t/R47vw+A4TOivSAa1Rh+BxqHsf+ev+XmaTAvYJbpoNcsGDZyc
/cPJtQ+Q4NwnmZBFK2lmcnCieijWyo7MRHzsbBwy9Ee/y8YoLyaYsAxdM8SvLOuuEdMIilWgmxRT
0QTvEVhG9AshHZLgSkZ6DyEg2erMp9X12Ss1hjGRouaQ8GwR9pjVXDrtjNLdW7cA4ivRo9zpLJNM
LnlAUAwLFveIIIjEaXq3y0OgeQio5Yr1ufhh+1wmEH4D3FSsMqATng1qajQPWfxV9g6dOgrre737
vdMfwHv68fK8SXr37mOb5FG5Oq9e8wXi5w/r1wCYR4AdsW7096rIt7VhYFMPXAJZl0wfMTSifxS5
pXcn59ClBkyj8amqSenp73rtU36yR6vaQUw5DKps0mlrCBK99Q65UDoAh+YXVuPyhukhuoh759Da
byrUipgVJSlQ9+y8W/WA/gxA4N8h7b6HgsNPs4/3IXOZeIVx4l2dGPxUGP2LRnRCXev0RzsPLqNk
QgvdyXlZhLwLqPfrkSHp0DaOBUZn+Fme7mN0kPWr1lShGt6BYlSRDemd2ThBewPKR/EkZ0de5F1x
u5zTUG3w7uAgcv/u1jHIN6/tiISrfqff6sVy/yTKR+JdsMUYQDv1Pz7Ov/Rm4ggVvXDw6JOo9X+7
XP9DwK0go8AofJzbqOh+7QeimZn/BV5D6OTLGZcXlIU0ikqq3teVS06eNHjBoegljfvwNSga8KDJ
0rusFTreVmlxin2hroj5DACN1wIbD4+AJqcwjEFIugwSY3KKzSexswdhF5GdU6/wo8MtZD0yaV9v
lo/GUYwzzQS5UO9zhWLvIHN+nH4GpXalSjtU+3lvxfQFbfF2913i1GnN0kf8uL8gk4hpCvfolg9z
T7cIPEY+oU2vkC7B49l+HhtV6wkllO6GKN6yWSIpHxjdileCvek9ncPysHwDwyuWKvTvBAgvN/s3
ImCI5YRaCBHjQEGjINEbtsN2tHo2KxemXP6NEk0NkAwBS1xUwy4NaiNlDKpWraWgQ2GJgUf4C+rt
G/Bkt9L/oDAq5LtFWlNDrbtzGBzJCGR5lALesSJMhaw66jikckqzuIdGeU/KJbxKUPeKIS5lnTRB
1btxw6teKSgFF7IBlaDo1j16zKKvrAmkAOVONJkd9zYVGLbmIL103KtHWukvTP89j5FF96Bpzg/b
1BPBD1lckNtbOMrAH8ao97bFGZZewMFR7uBrjinDBuGgJxoubg1QQMHxy871j3IeIXPzg3IhAoxK
ntYNrn4Wtim4M4YGZIAkSIIS+FKWs92NCW5osYxvyAxmiwNOYOPp9RQ76lCu5m0vuvU+zWhw3vNp
TPic1D2N3atFm5flm0fN+8QB8qMDa53gAmzsh0qKajvZaaltotiB9rhwYuCpoHYGn37RiQmC1rdd
eJwehLmreuuMZqS0IbO9M/P/BNTLDGdupQy8THB2/GfK+bBU9s+p9Yhfxqi90vuKTy/P6W1KoFIj
Xgq3C8RQ+Q55liwfHHsFpRxRLZZnRpdl9DHfg6p7QnSRoiE2N9SIL1IEunSSlrF7LY8oPR83tGel
dV6FEI+cBakgMPGiXXuwTR4SD7YMVwe5OTjtji2KFhtvKqmo0fLontaIG3Gz5Fc4Hg09qp5RjxLt
om7GNeD7RnYOhzZPB4fS8OnS5OM0pWbmN7zTXa39Cur1do0aq4979POBWg2RPySH8CJRl+vK+UZC
Gq8jcYseWvPeHfe7NHzQmgWnFgl3et49vF+3mt8V45Uk5t4GAp32jwYPp13uMD5SEOreyIA9vAVl
w80LTKpbozqSTy3VnJe5478N3jWNR7592GG3xgadYaIETdY8RhgsUa61Sr72pBnRVnbDpRQa0Kwf
Spg4muHdUfylAwYcxzf1jORH4JCB654U2aRwy5M5l6e1puYmqNQW5wgDmsKnIjhoJz1AZ8+IpnjX
7OIMFr+rC4rAmixaGeQIXg+kItiL7QqCDh04iLYVnwu2XeHZyC+ijvrmGH/IlbtUv7UUpig3gzlb
S4lE2RpliMTP1pWIo/0bRuuvV2+QQa1B0T7Swo8Ws70KR5Xj1SiXGs+aQ9EKtsGou0WgzzQZKIux
VD6NB4H2SlMLfFQQL1rynI0H4AJQc1yxxuxS+ZRcIVREfB2wy7H2K4UvVXtXt3dweJxT99C/et+V
Ur/X8Z5IU7sZHcswMSAHg6pf96schgOt7tg67eQOcsncHMM5wMammKdTsXPunWyxMaZjVOtFlvjI
7xVMVf6rEFfdHmrbXm74mdHm77/EmFJjmT6skA15SGDIqRA0ODpgm3sepnLDoJF7nCDgYa/s772K
85qXbbpzWPSJYidwjhB+gHwBsRQDs3VmqFbu75jFxTEhuGgiqHbCasHTj3nk5gv75HbC+vknqEqA
a9MoQKo1xYmqATkxvmAjS/fksfxC0hUhn7IqKFtaPtntVg0B9Hwy3Ar6yAc+mRl01eCHO6EwRfcv
i2nfv8AIhKE44Rd9olhRxmmMEUhd6UhVFen2VgGZvkszK6uXYN9dsykVsWJe8TGkHuHEK2xSUWrB
hZEq/zTzM7PsZl3JLWapYFfiBbihdFjOfiL5lcZESo/74M2ZCsZqpDHRqCjoKtgJmSjuBohHOkAa
JB1Kra1CnNkVFFaFZgKzFA6xQPjupHjtSN6LhfdJq0YGolyxP7fFhtmGxDuQ/VHPGYDUQ6XkXTKE
eEC+/iOCKgi3wC/+TtxUxiTXOwK6jvagtZx6HuEUOw5aWsa8PpCmhPINraXD/o8fDBWXmzny4brq
dEChOcc+qizbrT8g84PTzQmOjoijDMgoev4aZhjcnMHqr+wHQdGEVjXO253lXDn3cB7jUQITsbLA
Yr8uYJMznzM5ADn5/mMBS6uYgsy8nrIdsFdwcag2DqYiGgA5lU1yEHwWZ9kZD6NOwQFVJJngzhfQ
BMu9V0I3yEfMhXzBlgYJCrR0f2UQbqo8kd+dLgh+ResfAgD+4CnjpY0yA5kYqFTblk/+QCvJ0SwF
I6U3AJU+sUXrJOSyCBgW8g2+CZfgn3dS8XR9Si/qEC/pTDRJ4JEFHKkWOPhUiC8nSQL4kmqzZm+j
xlo3VufE3qlTWVDXIL1c5gf/Q79Jl9eDUro4kJmGpuM+PDqJsIFSuHu16XdTbcALkv9cpQCqYe0W
qUOtrSC08yt6V4Hnpt6MPO68mbRPOEzHoAioJ96N7NQCI0oHU8xRnKrh39ndtGZUUkKnVlaJpIok
DJul8bVcFbEqxyzdkyvFXylXWYUtL2j7erw5QplEbDy09XXkuwVFMtVNxRdcJOGQ04NcUJW6GWOQ
gUFSiBMcdaG+/44IxoRyCiRtKAyRNPWbly20H2p/61GdfpscGGPCEzjUqpjhn5XiS2ECir7Fw07Y
6mi4QMQJDaJ3pWhEtgfGMjiIXBxKq6AXCBiZ9CmaGlLTVoHDjR80PxJzjg9bzp8dZuEgj73JgpVz
m9OZUvXD6KZUvKHaj/MTpMPQHVKQ01BejPhox5P67BR9ft0P7f6mD5i2f3b4v5rzL/RwBLq8e3um
InzefXB7sLt8riq3B5RJGGaAOdZkgkzA4EFgdx/RIih+unS5qOX9K0WyFn8/9MqLjkHT8GSAgHXz
vTzOFVtjc1LrU52Cd684BHooYyW7IyCEXxztxZy1HggJx+J8zPK87pA5paNqB8YHmbLYhpNHqrkC
U0bx9DNAf4/cYGZvZK/0dhngQ9l3avXQaiZGTzUts4KADKLSrRkBp4qbh30a6KWY0sHBHcDlRznR
OrsjJSFBLpSQ9Kij9gEP8XwmqoFC/0nkHm20YnkyObQ7JC5CVVT43BqVEXNG04e6mz79+Oyhnqaj
Yhc7eMC0vZXPFzOq7g0X8OudZ2p/+XQLuEni2j8cbQ8SY4M9PhFueupUmSwqc7g1ADnh4Qt7Ug2V
DiGgEqWnqt3jFfxdoKlQILnNQkayO/EfEs54p6l2SHXZuP1SPAyD3dd6F0KZli6k2b6mYCoRIfQi
yWBLdyw7tG/oo/UFgOqAtTbO3pVpKpC1bl9xDY/E3iceL+RvPlDkHldTqZwQF1FfOUoj93T+3neZ
O8xKXvWYLjr9vSs3UiSWOiDunq8zLqhEt/i/qIj/30Hi1imatWaa2fGenrJ6l24kSpZZbBwDfbw+
qY9OH4PPCcKM87SeuS3NvbvLHdVdD0OFx6X9At4YcY34DfTdIn+FlybvTEsrhQaOqQFWzkV+WQhb
Wh5ansc0eZsmB8X04pXy6eTjKXZ70V6dxlrO2GggSkKKF+fu2CA9ZpM7pOI85ft9YavBuXWWpNnZ
scTzVXZgzi7Er7P8npIDCnnTVEhwgqdV+B+izqw7Va7Zwr/IMezRWxoRBMRec+NQE7HvFfXXn2fC
u7+zidlJVEBYa1XVrFmzyAQo6aoMnlgauEkm8AjgSDHQKRBAgplkGAnpfn1wPcj+s2L/8vUrNFxu
YokV3HtS1QE6G/4O/BGffaQPDQEgJ7TB9eca78x6R6QCZC4AWE7MBQ7Bkdgr/EpzAD1X8rk3V4+b
de6mJDDJtLExHDaO7i5RzX+jt2bXHY3+VytFCLXoo1DADHijQiP/bNunQBhIUmumxrJGs3ykOcAs
7QsoCvb2bdE6SLcrBkgjYYU5GqhVVvvYoRyKfGAWTsrXa66KlsBMIXtyCpEKYdnWluP2LFMqCAGu
1ootNJB8h6tyFdZspQgqFNbvJPDB1JOYRR7TbOgaU6XUiV439Wa0JfnCql7o3sc60gcEOt+WBeC5
4fKBZPHy7S2XNKTjmWeEbiMuKt4ZvqteeYr5C1VreeKGTAM5Y/0dWB+Rc9xFQcGE1XxoKGaa4Uua
WLIDKvEohss+mHbHQ0i51JczqbQhacf/pTKXSxXGqSBIdVFYI5WcXQLpiqYO7QSzqy4Y+NinqBX1
fn7USehElyycc1ZKvIXukjI9eDGqssXJ3nIAHDVIEEKTAWLlIHa75GhkdrmM2oWIvsvh8A8t4J+q
L+OukPDfvVMdMEZnzLr72yGtkFw67z5yIWDq4uHl1V85JiCX9uWRUFee7+4qKXC2+n8glF6TZR7Z
L9Z5TlNXhjORR6nt1W5wjkr8K3yQzRBdgkUOxwwrmJmpYcXOnFsWQbcP94g307CxpW7sYrDIyctC
0JD2G+woay/BMBQnSYoscpXuNN/aZe1RREDXyqlMxRlC0iELYDF67o4KJDhFXDcxOnQUec86UQTL
UPdp44DrZzxi3OJMJRlVc1mpLRp1MPqofOp9ZGsyMVPaaGDiMfTrT1tB+RqPrEep9tYeEECyGtJN
9tMGJ2Ud5qfMCaNubLBeH8JTKMv2bPdIfzEB1CpB2xgLqCV5i6NnfiZbHAwCzGwp4bVEQDqmwazO
/sb6qsKwHbZTmTWt4SzpfPuVdBngAwpzFCOrWBlturHKlMcwEmW7culkZTbk0KlanH45ZrTjsGQd
GTq5W6UfQ8bHktiH01RVmjwpOiu1lBeQ3UM6wP+Zu6iXcjdYGnhUGeX5+7UYyExSvsyKqGBOv+kU
wNmzxeJf1u9GTFeARj3u+YumO1MGV5E6zYStXafGov/0tMrLQtx6tMYmT73IST2LBdzicX2LICQR
Bl2PiEeiaBtv41n0dehcKd4VgYd/M/mFCitfbIZZXjcBKwVKjONMlKAi8uBlC1+GSId4WCADokZg
RkYchXVayf/c2kDjCxZRoGPyUBoYS7DLTKaMYjSbQaWCgZxznfQsey6b/skfHW0foqBftJWDj8i7
D0ZfB/HAHmcWQbgR2Wcx4rULEu3OLFqgpbi3HTeOIQmWLFrpcIJrAmKIYjc42xH8QFLf2LeGmVUP
wTwTMyRjt1y9mT+CPj0YLWBqwN6x026jc21h+xbVFu/nOCJsnVtYF5KYXOAT2KjBKEyhF/o+pkmW
PUsgg2rIT88M2jrjuclNk+elR+bss3I/Znhh3GsNlXz7F0GI8SvHKcUo0aqPd+iRNRiQnycjKHvH
WelO1WC3i581n2o4QEMYi/8uOkJjKv+Bq8Q/fWoFZbLVe48BYLgv5xpg2BtZCZCsvvwMUdeFUos2
CnFpvNAOGBpYcXxd5fR1NMAhcCMnCNzYmenilDkf0i14P7rvc7MJdUU0qadHNpeftelkxUfN0xTA
aQuRQo60S9UpnD3xBb8Wx/8QTp41jqDXXUghmbO7F+UfTuNUBAORCXTzTkTO2X3MiVIKNQHZVgdo
jIQCnghP4jypSAgvgzOeuOhdooyn4PUf1U0jWVy8f5u8L32cG5f6QhGF6FnV9gMPYoev5DMqxLG/
hFvYQ7h0PJ/TGx/4F9W2nL5HyOK3xbNYMwowGjvoChWWhQryvPns1oIiTO8JgAVnGxCsMsxnOVkV
+h/ni08RyFq92VTYTJV9PhDYXzYWcHHNO27TvY2aNtqADsDPrdXTCNNIU30CcvuMP3qeRlQqk3Tn
4Afr3pb/SmCQ17RSTEuZIsPtQHO4d0ueeo3Q0NPaY4AKSRwC6TZH0vO5pqMyrnoY8s2zZgHKxeZO
kQyl3Jx8RdNaptVNPVW0DErYL3NAuB4bT4Ue0DAyeXslOmVy/7lJOEos3zjWrQsuXX5nGPAlawcl
r0L5Ck3GWe/qLYbJzVLeTJUPyp5tfLmXF6vY2TkDkY51c/GrrRcLd2V8jeWE5reXEZZzt/LOcRmZ
xyqEykVocJF14IDyw4uQtuhWzfdLv/a/7N3/p1lwI5n6TSDKp9S3jdfsTC0nGb5wQHWu4TVYKbgx
+RLAQFRcbOPGkpYxC7GmtFzaV/jA4CnBMmK+zliptChPQKiqM8E4R0u1dEJRRAIo/gpD0Sb2TZXx
vtLQhzoF5tywYwor3laj+/+OutxyolbI1p9uFURG7J432KbKyKo2s/sfOVVkJlaNQ79IEVONjy8q
Nmf17/PiUOufpoNuzGIELeqXoceQwtJjIflkeoL/FO+Td7Jww4k0WMQ3cGVlKmpUrWiSLxb6mJgH
1qxoMHcGUKakfUqd37wrVrsqOVmuJpMHvZcmJK+zE3W1Er0c0dgHsNm1KmG82MXHrrbEyLt6ny1r
Q5VSJ61PGiK6xGRimbrHwaFXBX2iXJBxkpHu9CS51huLOa7HYM2nExmT+5BvVNpkeJE+QhY3FPBW
lGIgYUb0oEVd1IUKi3ah/Wg9fYGvWraLkaajJj3+ArBKbvQ1TeTLK6pW9JzNRvBwvZaJmi/zGBCc
kY6U9QXMgtIYJkQLgU5MTaan2BaKHVCWGc97ahC0XxzH2zHPPM36ya5cvZf00kqJXcKA1NvIfJVv
ElYC0sFHxkvGYZEXjxQwZXTELnilCmMQyhCKSlni8A/yyd8QTBHv64zcMgX0qpnQzEfMQH4igC9/
C+mFpLggJyxIpUPejXa/FDIrErLCgK5EA3iPQHD1qoH8opNgj2pHmJpGvD647d6aNQ4tl8HehgnZ
y1YzTZIPY26wZi3Pg/ArS9mvnLlf4R29AZEv42yAqszvGDezN2gPdjQnYSi2kYVG8uXCOIgixiuv
0grdQw2JA+TzL4ubGQ8aIuX2YwQvNJxHr5RF27DLvYN3s5sN95ZJYVKKNij+vKlbKbiHV69mJ3Nd
9AYylgq1pukjSLYWgm9cbCN4EJ0mpkG2u6NWp+0KRFKzHF4/aEvy7Unc7j0QmrhGCiiX4ooMD61l
VhKCw6jbIkxPHbKU1RAHpY4TKTkSbVLFEHukFCBDMiZp39FuJAAivXEB+0tuXh5pqGhBTjQxB8RK
cpNmMupzj/uT+G25hsVq4xaadjxZnUjC5q9UrYlov03rj6pT/gwkLTbpFb0ECg1gWWnLYfuMw2EO
wa/ENt2JEg5lU3Wu2hdRwhEp5Dx6EcQm9ocSokfrK8bRFkianSuOULZVvV+RQ3YnMQNvqJCzi6K9
IeBlzC+ZdIZiT9kpQZs44WJXaaPERrFnQpNAerV66r2lkFohnUhxUGvGCuJF2ckflPX+1+JL4xap
zbx9j/RChIfm4S3pG17O4W0J/2BbtW6IJUy+i8HJqMrQhkd4YzW/9A5+Y3LwXywmwBAgo98/+Qfl
jtCInZO9A2tVNKGlQE3nj9oZhaHsUOCIUIkzckQpelmWcrYsKVm0L5Sr1NX3egYrSw4DxNknZnB3
wYf/VUYpvFrtuIAWWDzovDV9E1BvI10vfRywR/0Ty6jRE9EK1d1+Xq32zuSbFbfoIuUXrxRUqZAT
fQyt3uD0m3eKQ/86JzFpn03aMlspqg2UaD64xpm9z3oA1NHH0W3JAnLFw4whCpoYtFL0kppThlQ2
zaUi1uERG1YL/7LShUyOjHh6m3GaFf0qcFUeKU+1LZdavJC4oO3dsltS7M8CxSDBwSHlJT+HrzKY
i2QGBQ8KtcTP8blq8k/USAwMFOxEy7ScoJ0nJF95Nvlh2hhZulxguMIwcngHzJiSQNH3FLKT2gKZ
3PLaHyN7iz6uZg4iAGLMUyuoWSfblp+/5ozYmMdMjejv1ia5VODZfCvRe6NSzCJ02tLlIJCGsMaf
7AgzYAw5lGUSM0veArwSW6tIF5bsANGJ/xBZ2SbROP5tBCY5RppXiGZQ5scFML62fzWY6uRguWAy
SYpBFMYWLYHHLJkbk5W4R3rEYoHVwbT0KqymKcL0inHQR+bahyQMNFTlDkkIrI4N5EAs1nJ1RpRY
PL1PQGYsWhRbuGDKPONfSLSAWmcCv9EimvlHMtHMnJwef7OuLRGvYaBIlYJn9A0HjugVC/9QCCpL
bRBgINCZ/UxWW1UZCm0UtDRM2GB0vffxOCD4E3MSObfwGQAW5fBzIjCnYnl8CmAuuBOYf9jgUJlJ
XSjfLRAYL+Hg8IYMUZVvWe3cOH9FPQVY4yqtTqwN0Ti1M2181H7FKVEBoCoAKVZ8nQ1Iax4R5Scq
NyiaOeK6yKtRSC8gNg+Y8rhtw7ng4TgR9htfRj5N/oQ+A+dG19cRP3wpTlHYJtf15RCi4wBnV0nX
hs9C+cqXkqwbuznGZVyjBbtKdM0pfsfH0y8pEVstO38dSVu1c7QvvRN7O8Ag4BbZSKO2q7Dn73Dm
SxYFzUGNGA+g2q63zjxbcY6zzE2m1K8Unu0rpRUq+1PtAz5lgOyk9XZVB5FQyawTKIPiykeTpxld
Yz3VaJW5uPrp4mtc1Ns6GehNQPYqc1dsIPdLTlgjEmSsO/TpNON0CbEpYxtcJxkzIZaLBpEXZ0yF
pnLVNCC5n+TaElB+Jod7J/kfG17CcL4DOyuXoUVJa4WWBWG2Nd76b9PfJbGoVxQQWKO6Hel7bQ2r
BDm6NnzH71hchQb8ZyXdFe7JSO0jYb3ioi+FiJZYOXLjiVukxaVKG6O8LQ5YLAlmcTq38G4f3osW
jw1f+l1lkUm1UtbaB/uMzps2dEpddFvBVrVPbSw2YIFbVi8qBnqaybIG8srkiunYWoTwDTyXXhp9
+Rl5APef47bEu/sv880PuHD/jCULUPYlT1SpzzzkkwEotY6Rvsv3yIm7WpuvHObO4zY4kWwrIsYu
OBLc8A9AVEu5zEqVM1OjQ50dhCfUGJbLbD0BXwZRV1mEZKT/FOaQshc2qgI22YIr37l27jM8IcCs
Yy1zGFUArJ7WJYQai/OjJRh/gxoa8tx8udJVoUFK0+qTxcsqzWSaSp0tPcH+268Jmr3M/GV9lAyO
Pyuz2BbkrZBVl3Yb4YSsnyDVcl4UDut6yP+SesEbB0VmRNg7zyMSJBMsL5rcW1evT3kGI6PLpRtf
4irI+GrIqFhBm16sw3H7xS8S5AvUyxJdpTUREktZdlfXHn1U5LIVlouSpUXc4OK3nlFjmHTK/Tol
8vRqGN+t2t78YljZN4hmjX4LuqOynqkD5KpOphkanxtKbGmxZ5AgzqIYVRNwUcie0rZ4A54spBiB
Dl9lyjswYi4u/wRpq4gVTgfioPpNUmu6tFTycPrS+yQeuFuvrkFtK+2zMagypzyy66UGCXy1Qhg1
XB9dcuELOcJAmzpBKxfmmUpDMDX3tma7tv8CMIIyhWUpXlGep9dHpDNDiPam7FH7UrGaCfpNWC45
SAJbZPY5ptGSEFh+QeQvMR10qqQP1Phepyffsc6F1lXR7cUZYSDySg1j3V/FdwJ7tJOzSbO7x1JQ
/6szt+uzI42ROACR4Z7EohJf14nsMuj1GMsuBFsGOsXWTxGNM3+TTL51i9kVloB9xeFT4K0YUo/8
/iFIp4PRVILGHuTP0JLsrdWckTnLOWS+FDGXwGqua94mUR+P34Te6PoI8lZDTcHeWtLUmKPa34T/
eQ3ujshIa6ssIlD+utiR03qxBu0oysJ1GmwcnEa7sarf+eRlH6DUAvYYJbA7Pk4yoLDiAxEg6keD
3IemhyROBoW1pBzB6/wSHO1dpXPlTUWgrBul4zlIh02TwR2QbKV5DqWc0pYVU4+aYZgx/SwRQZZd
IFXmtiGWQ1dsoE4LFHsOKlCycAywh3wdol1f9Von88ppq/ir4htusyc1kyeVa/XVdiiYMmdRY4Of
dsUXVC5LL0uJrceey6NQpedMJl1o6WzyslRCLVAdbdTI1/0SHtArEoBmhZkBfghQJ/ss9CAF5Qxg
eQE6GqBIThEuBjpSHWMtL+JGUSfuAV7NNUP68YLkJh0xuyonTVDkkcWUvbz5N390AbUeKeWLYjw7
OmXgGRC/r3RvhV1py8FbmXvhmHKvbiRWQfbdg6+IOn9ezyk4uVgc0bkP2nkhpIzxFakjQJFzd8eD
lHcLhRtHOI8uDBmBUlb0L/t/5kTPPEne1iEdi1aNr1hIwDoxMDT5y9+GNPmh961ze1UTm0vg1Nsv
Mr356crLOvV1VaguR4ZG172BnyZMWKRM8boNEam04WGiPADGgwcLcCMUf7TAY1rjLGf+cj3SXJJn
qmyRyrE1oAnl/CyTDD61QFJLg1vDFEdrAUD1wJPDXcVtQneGu54Phvz6J+BEPWFDvWe78FuLe+u0
/duWaw1MwQqqxUUBgorQwi2+gDKc2A8aKNzXyjqV/WyB1TqXTeOsEZtsADqKF+9HDeW0+mGA6Xfb
IUJBHI9lJvfU1V9ZK6N2JMbgGWdem4Alw0P/FY4DLpM+8zwDLX/hIuys9cmV1ux43CA+OLczHCpH
K+dwLncWTUJwotiFnP08jBLx40GaXLLFylf9WyXzBTRHuUUFyc6NZgYCu85ZrJ6TQh7QOxWJ6L18
MhoZN7F7OEXE17ohvxS1iRELkoTIo/afbyjBoxH4DEtT6JLD9wox9J/kKHnCz/r0NFuVAFhjAGZ6
tR47+zm+hs3o3t8MDoTgOGuzNCxNyuNL59yf/5yG9AHoPxf3daV1sU8oedbowt3w6+DDZPnCMljp
AtCMsNfdzZq4aVAoorpPenhVD4vhPTWv/RPRXXRDsQFps9QqIX4DYpCY937hjyr4bnFci4x+qfOY
pKPq7NZt9hmgeztRQ5UvKvulCaXVVXMVD8mIY09lP+S/vVqkRtvHn3m4+zVGe4jdZgHPqtn9dnao
HxUPKsjp0gY2qAXvSanIiVValMo0e19Wh9GVysDNsLZ6IYhvLE+Tk/1e0QC0Q/1ddKBfF+rvvblf
6JzHl2mt1ZgdoxRWTfwIsBsybNKWaKwbPY5jdLaLbyuJalK406Z8+DUTWKG5MVwPHPU13LPedZzy
1kFzwrXe9ypAzOPN4MybCpTdd47U6M7j64i7cA6NaO/CJaT3GM1f/2LK2ugY92r3kbMTGdGl8vVt
0px3tbViOFcFK25aqxLuoniefTL6RwssaUkqh9frnETFlGtxBRtTfL2FVU8xnpOOFKRrO+JDG7Q9
VRJWGr1f+4UehxxhQUJvJpj8J+pIRTSje9OQxiSAk//ytIVVHVmf3KUSjUMBQb6FmVsgLwhZfWw7
bqmDBAWnJR8oUzGWZ0+pHlqeoLJw/OWf4UAs1O73EF95nKNHoG3P/7hnm1iE/2P/zHaKL8M6TQ4a
LKeEXrGeUy+Um1ehMkvIYWOdLh40RmIU0yml6qtfinaUHu07hdzUM6h7ihzD5nQX77jLm3gfUbK5
j56Ic+77ejzR+0Qjc/ocozvp1Pi/Nj0vbvRZkMzQjX4RhW7SPwz1OB2tw/DAH+a9eW83nPdoy0PP
m5tX9e/jypSeAOPSdIPo5nGs7yq9QGLTu2UfsSI0O2/QUP6o7dCe/W+jhK1RM5/r5/rg7Rc0SZrS
jOhDWyyGGKAr13B1X99Tm2/r8m5Ch5BpwuM13Y9f0+14D/JdGxhs7+kZnSe6pFzHz/UNlMU8j/Um
PVe9WMbgWfJ34NuoF7Ck4j/DVTnHX7RLX1NjUO4Zg+240gVg65Z79DHx69Q8bIJmm1Oo/xyP9F+o
lWm9VKZFWtmlw0gTvX7z8nCrB5uWGxXQdtqlGNYZE3tzWFHVNQpklgxP1hihvPVS3LXs603FL34C
OAM9c5Aq/QW2L/6Ufh+zZJksCxWKmswUcC/7quAwJGaR9ZPWQ9suUPIjpU6X5i7npUHaCZomGUaD
U+nusYn9UmpWG60LsoTnhVEZXNAAAkrclpffhnPATmytI/Tri9NENrFq0/WiQoMLajluNp2q7vDw
w6JhVn/KfxT53hf1BePyznuAH+CC9ZnHN8PcXJw7DkbD2lCcRW8D4NiL9cVaArr83ItmAwnRwe2n
Nrr1i5Pi8kS0HxjD7bi0qgWIrY6PaK8WgmqQwFPpPR8UEbOGJRNuzwbLuB9foeDdB1Q1hKd4O8io
7ri92AeZo0uKf/ybMcJopRiNME14uXltNOuiarlxpsfErv2hC4ka3WKC3WGWb8gbQApGAyojM4vY
NClUcg5tXIVB5EfkmAJ80Y35+2qxq9+TJWWGteHBE1lvW+ukm5rb7of0gRBbWUtgRhw8HFmwMrBh
+Ic4DVT44VgIhCw6xurb2QyrUaFzGR3X20UxKqHASUUSTbugUKQmV/D2y5j4TumXIXwtQ5wcZTTF
XMSE2ZteM6ASJHx3C55hb9wLjX9IIxjxKUoGTY/3bVssYY/ouvgEJIZH+8WN7hAH/zOpR4VZDQFD
uJkOdTzj2u8VfG1a6zR+HtP533dWmMFA3Pjzzr3Duk4/jEGFnkZknCjHnmNOKt171KBZ3XozvI6g
l/mbIRV4ZPNmDdEYw3Rcou/Vx230qQFPDia9g4o9buU8vA1RC+k1u9X+cfwznveh+eFKSMU8A1TI
X0OGRoAa6wOeLDSjhI+Ep0QDHhYIhSYYnSxAkeuE8yOfQNBMb+dycRVgyQdSRIa4tmJvQd4Eeiod
yZNxFV2vECRdnhEBuUh97FP7VTSu9yj5LqfpSs5NgTiYgijUOW6yG75siLBkwSVDqNA6T74pbEwp
OMvNiCJ2tfLTwXPc/UFfkbmLBjJdK+p+wzemkNeOaFUiwoNe0S6o945oV7LA9y60nq9MWVVeKANj
wF107M/m7beCd7OxmFmMjXv0JIuyNqCJMx/728QscReX1b/6+o3bg7ALdeNX6xPtKJ5VC68vLbbM
r1ddVybPBUakVLEKiKpVWzUkpohY79IkF89RjcAyCfD739vjhfuvRZj2igtH8/rXOJFzAt5/ru8L
xO3oy0VZLxmv3in4hPUxQ/iZ2nSEiVP/MmXIFNfFcfXvOtrMknV99PaOo8+4vKal22VotGiIhLYY
Yc7Fprhgg/AUVTJQaeFO7c1Tybpixit2gkFnbGulqaxKgENjPuBuVQnKdKNfg1vwSvZQX8N25Phl
hnTjt/pbYUVEVu0TfqLT7PYwz6PC9Br1levg424ZYacYH0f3HbLW+AbrOcsE0K5AaJIeQwL8pZA0
4T0CdwTk8B4BU3LOqCqSYho23gH0pvsqvFCNy2P0I8Tk2Bdqol9fAdkALUniMmZuO7VKR5IwYjfq
wSAKmt17vfNZ3H6xVZnT+QKXLkEztF5Fcw7S2DqhpdF+4nHu7CbiLRQIshxWcXEuqPDRnqWKHMor
pujWunSRee59vbz0naZUjvJvfaVch91uBSHqRniPDByK6o38xWX4XLy92uS22gxuHUjYE3zxbsjB
8aG8hOgWbivyAQ/zPTjSUgSmKXMFFOpsliD8bMxn1SyPjn9XXJ+PeZhhOD68YyXyPcq1v3REZCwk
P8nfDvGGBi64/amalf7xj/L8GpV03fn6HFaC28Y0lhtKr/oshPeR0UkWj4a5RY6BdPTgPWNyoGq9
G1Co3E96XIFOLTErXFqLCqBjeBxV+vNWkZ5UpE3oTx4ajsuC3+ceQZnoPyD0D7c/l87Xrdpnt9KB
SIFDXouSMHG3ThOjiNYNKc7eA3bFljmK++k8fI6NVOy+wwRIkOE8esjQABFqU20n9EjnNZEODpVP
RPMLqEoKOqljEXkTlNFKRuJtHMMNJcUIZ0LAUPGMovyaKzbW288JGk9qDYX9DyhXpOxWqiAgJsSY
1AHp1XXepQJjPXJBtrf1WdV6DxSTPpQ0VzM6h9SRcmoUkS/hrcg+vxu3N8hBCQqTVjHuOOk3UUFU
d/v+r0L5aW+HT94tgkX28XCwV2/4WmlgUEv/cuZd8bPqK9UeF1vP4Pkik1Lx05aUfCRKJdmcjy2E
QduFvIOCZhB6ECJhE9oUSEOKgltRsgo9JGeodlZaIteZfa/n3WuAdFkgbcG995wGzbAZnkiQT6VV
WHIrlKk/OJZOBSoQxxARTrQg/VXFxl90Urf/bZnS9w3QwKmhSLUPdO0S7zj9uiVKN3QXtl6WVxGP
7P81w3LVG4SpAiqVrYdJr0+7FKn6w4Bsc81YM3VEqiRihDJOWOy+yFbqZ90efb+0b2xVTxS0B/tQ
vXl1cEMQ+QI2cXEuVBZSqeR84qpH861Lm/J1zqcAGTDM9oDOzrtfHX77Umqo9FVpiCIIYtQUS5GH
dyHa8yUtMz5RoIMbEHnK2YmIH/TS7FAp1QtxoMMEejCfQapIIvkILtOZ/O880HPNahk3rRQvBkxs
famZ9ZKp0nYJ4qJ8blfjhq16Le1Sj9YfKsiIj8eoPh1RhtawR1hbwzTxylwdfQ7VvuY1kujnZupF
BYemflm/XamYoKWHljh3UjdAHKzDWLNBl1Zvz9lN2kEdqWiYx5cJ2uHOZaKqyyPlawVOR0EkOT9g
NGktafDrM66I4Th/KV1YurhN7qOk5vTgSiody3nosWUvTadEhp0JzQsilCisW6dALMeaqc3rx5MY
CSU+YyTeSJY4zNGlCcpOXnmAC9wySCBomyM8W3Oks6iaXxXVba2/yWqCRPu/DVqFe2p/4nqw57Q+
yAuLz7WFecHHoTuWVO10kiq1myhHyRU+eioXVFXFzcmlGPUuhK35/W5r5GtmSMRB9MhN/2sFIO/K
fSj0FGlE6RcCZ+Y+CY8DFDdRJvNyeskRKDcnAWsqWNqfDp5ux6DSSNXEDZIh3rn9/VWJUBn76BQj
IBmb+CCDhUV8O4USRBLQ9IH59G8TQk1vQVw7/UUAUN29BMitYu/b9CeBOC/wXh4gvW0ApEgqZ3Qe
eYd0GKUPwOavEdWAngybunUKlOo0pWu9mLVKuHECOngunaQe4jqEUhXA5BlwLpOrjFLW9EWwE/FB
7qRDSB/MoeMo1TdWNR7tI5FRhCZemm3oE9VwSjFB1/xOpdTGPU6UFkeaCV/ySWFI2X2vynRcflJB
fskuhMEZGzoT6o109kQn2Xb3QZQgJVG3rIw87iwPfRx9z15MMXTK9f5ADKnCT4LwZIPGnVw8f/cy
UtnixtF3EpNEEtqElN7CnYPgSksIOMNDUlt5sZAk9piKqz63v8/NVkmO5MAe/gF9yqnGjKyQOI6s
98w9xM20hGohzbLZbVG6ATbhwiGCpyfWIqr4i3z4whuXxATYOy/4BKNcEu88ULWTSpCEfKqEUiyB
f9uT/rEqNeMzc0tF3S9wkTQuuMGhatWVXtCFfJJuQHpp0IDLAx2AgmeJB0yXy5w0IRvKItap2p9u
eZAEtdCwit0rC5vBbGFJyKogcuur0U+gB5z4I1A0zZI/khmTOydtiHeWQRNWhKe3lO+fs/wbyrsI
iuYmKPuiBxtDVekQJZOMACSf3/HcQ/0tUy7mdUonp22lcZJu/vmUgioAc+ru6703G7BAY0Z1OvRX
+w9ywu9TljBFoyzveK36k4avWqMiST81qAEF1glAQaPoTsJgSINZ28mxQyFfzvbQRBKOrfsg06sc
dj65xBIWtj1Ys375CxBrkQxACckq+HzhY0gO8itxKWbmN9KSqWut75MZrIVohtxozpfWYDnOpHa/
AQSXfWeukQ0iI+RUiesGSLhG5EHEXf1Q1hwNdFIHi5CaRgwys+LZAtVzLHpQexTZH81XQuW9zOsT
cZYUf0Zb/lNu7SWoWILUr+YfpBCgCSg1oIwF9Xwkh9g4r5z3sdIqn4xUQSzPjJYdFPo3UTi6dE4d
ikTbJ/p71LCsBuu2FAK1VVg+U0rePlNp4eSb/qrnZWYbuA9aMZWVKdpKiQx8pmw+mNFBIFkhcgSq
xv9ORDIuEnNB1j3rRqJ93jLbn7jSFpAN1pHT1jm4st2DZ1DN1PxLTkMVpaLyNrkqsu9XGwkccmLy
b+jEQPzopa1jXKX2OmeXlFspxP0Ptn2luXJl9JOL5QpXvT5RTpHBdAk0nATd5nn/r2lAI/tJIal6
mH1dfllseQvaJNYq+zXHdTWwaLFOeY/Knz7Ip3X09LHSFlbaK1in9r5Xap9o77OPCoPzojb9jO+R
OAobQFmS1a2mU5ztXYnryiPuY/XiScnFN4kF6TIJCcxkbgk7+n9U4M+CyIGak1iUGozONokW6g2k
CvwXBxNo/Xc7CCDNUFxC/h5DyXCT/rWKH0ipqYWJMnpg63UcQLnaSug9HJ6ZSVL0hAP+oXZAG+tl
AMnVFacA+xbCV8zS12JMKhEvPgFJX8HGLChLztTDgeRdkzfPqVGmkthgBXA6CCrzxK/CvjxvoVws
0aMUFWAsXpFM/TjkObqsOpQBOaq9UzssoVSCjHXNiVkmLinBgNNVIaXI4AvK/UeDADpkHF2Hi6xg
ZzsUUV2fjrAAwccj6o5Vc7c+l2xaBlkoEOvdpD+pr/8XuYhBbYRbHAqFIsA8vVrIn5Q8m0xiXkaf
Py6wjijKF856gAM0mTGwKRPNjISIiutTuFZCtkgFqWSHEsZ+hYXl36bTkhpm+WnVV3hnXPoRWBno
mG5qYrEo/P6ycwhYqKbODpGGk+IUySDkj72nJSTf5BLm6kzFgQaiFgc9s0Ec0N3SQtVnUlSQ8TxA
RxIh6UoUUcLT3zJf5OZI8vPtNH3CGa/ROpO2lIXdtpRLXtypWML/iaXXK52l7/rslVv1aZO5Ky/p
heP1tCFLvPtlGizRldeimUBc6e8f9u6Cdtn21S6m5m2ZIlZ68o5/VerIU/Ncj5Ny60kvpZIzRx4E
Tomk4ulF4qoJOFtCkShdixH8abZoU02q4oRSmvqPNDv6TlrJvkNZ+Tn2ruQzxAq8j9RTBvUNBFCR
QMVznW1auRTrK9NMrXu3zqVdZqHTGlsYnekGDcZYaz3L5vVo3ek3/ekYZQp+jH6ZADKaD47B1335
KCUhudg5EgXMjviMm6jS3yxTAM59eEAi7m5Wwi+RUKlPTOIlCH2hv6s14RzUcAayVa6IDgQ0u6gY
3Ll7pMbg7CC7J5pkm27Z8JdIXvQKXfjR7Q3M5bwbzoboJltznEf7tLyjCIr4XEyn8+i4s+kb00Z8
loVSevPcbTQ0HuN9/AlebrXzCKvton1htGkDezDrnNggDY+9Bz5BLw3rVsVOo4p9m6Vu6h5pBIP8
6mC3t84jbaSoRvO4cHGS3ruDSjjTN0x6m27SS3q77jUsde48ruF9RFZtdBgce5furfsJm509Qo8H
Wt2fKcMkOqHFDRkuKDtlH2lLcO0UGDaQduGh9e0UokY89x5Lmt404q2fuvfoGtHfxH+0Kt4mLATX
DuZzWO2X4qdfRrlUYlR09R2n48/4NrwNt22gWGDBm/ccnxf7RWWFwlSvMDC6x3GtW+1tPAk9XXBX
/Ga7kG2Xlf6nHTzpLLKp5CO6u6AR0ht+UO3tx81B0QfKaRVBggIgpNV3ZQwkqnN3dqQ7DCZ/gHQU
Un/+rXVvP9s0rfbIag/L/W9ciptDOhZH4tnUHeWCN17RrYZGUCDJ2AhVcFyitKi22i8O3rUKENug
ZnaWAu2eg4vVTjtlfFGCWGoi/Q+gPwdr4HvSamy0oTloc/al0TwNeGpTUECuKa0zwESMwVGeWgIV
7A1LCdDvY74RQwBtfrfmB7De5uA6Nm5tGuFdvO3XQdIGSU38Swrfx89++oM0snNP24+79T55VyP4
ntpJlSiTIU87mNv6gFDgUC3Onf0vEvY/5wKqpuYNgj9lZWWKLp7ececme2TN76PGHv9FraAPuE4e
QqipYR+/Vg1HxXq8zNLTSqIyepuL5grrsThHZFkUG9btEwnDeG5XcGFaX5B9vzjaddMw+XnjGBLq
Xx3m9gVCxqjuGRen0C++wgIC/AgllxxUUoGoJueGwKtz0t4nfqFfj+txs9/sF/pzb/+nJkWIkUX8
LSKs7TPGiYbiAk/XqVLps3ewNhAtVonOMXx19sjdNaMH/6vBlf7C32DnqwOW/p97AsrAKfqvyaMk
6v6flp0HbZ3kWZW9uldlSyhHqrgyv7k6napwSnBgN516G4EP/+0e2ikNbtTi5hJ9gn28pwxVr6Xo
lHfVXBZuv4aoYYm/8Dv4jr9/mWcQOH7zDYYxT9xxmPSGRldKe7VeM6x2jf8el4/ZBDmqd9kf8S9y
cyKFCHp5Ic+ng+i9Mp1PPNIz6olqe3X1Cq6IrdBXaZyEEj+bKvy2BCtypfMAQO643HRVrkmzVKTQ
pPVpS2+C8g6CBbEepCdWRFFsC50tpaWMktFaKq7uaYDGM8ueUg4iBtZ7O6/sgvUz4Q/kbU/et3Xw
NAclwAE+zv5zN77iXTs1Htd2LoV87DRJ5n8Q2iBwsKWt+Q10TGUgnpl4h7TNpGY3d5M2dEA6uHzI
TUhiWcf7+K/W/KfM+1loXhDYXi1F9IpKT9aI2QJj6IO/LUKzyp5S5r8gAQVpEkXQlSAXomyu8sMN
twDtT0R3gSdyM5WBEeXjm0m83ojvoOV6REnuvJ/SjlmaNzDdxPO4Qt/PKtRHQ2mJKEIWuexGRysZ
atQyWGLUo1oIPHkn4Ay1slbu/gYsfbJSgrzua1Vap7bhi5pccGtr/UQbQGsV477K7RRiK9kvQbEK
hJnvcsA/LTgeRDTy35NTxtzeZWP06Rn4azj8l8Q8nJ0mYfPLmt9ZO3DtK4Z92oS1/eRtTBsrujqR
zUO5qeAX/Cb9Mn0RwCsOfXJwJYqtMxgO7kpUCAvhG4lI4Zn3VuIh2ucRlBCY4LHhqzDMWXA5JZm6
F9HDpi1W9bF1yZhJItlBrGup/ZcaRKXMiCeDudC7jJOhpsLLT7x5W5tindsRnXwdIaHBXdH7xJ+4
yOMb6a9zerNJjnEbVBm2wZatFqJn46sl3pvGeIYVf10U0b5uGdzJT7IX4DwGigKkPGq4mt7PIbOG
6Exq7xXIalfm0LVljNV6rN76OgavTvETPtDt1bkiQ4r7HwIW5iSG89bZtMj5UbQjkQlGcovkJSXz
2zakZ/pNvobXftnZky6bU9sNf0LbkfTH3qdXBwHF25T3oKhKnUkUZWXtal4ATA838fak6PyvW0Er
tBiXIgLO3SQPwnQ9Dlz7O4FsIECh6DWCW/vRrmPLEwJigES05AUyKBDLn5HbE69WRB1qiCfXElFK
gPRmKK1LeYradMO1qChaLBOuVjvl9gGhKYm+ZssKJPYriPjdSjB+RCQf95F6xeWGhtFwUy6ts5zn
CJWDGuw4YkeynEuUrdiwwp208+xUmEXhLgS/CuvR90F2Uz/mf5JLkQAQdrIN5g+kgS1twDr1qBo1
g1LFrEannW2f+UMpLgwfXL1+6WRV+/X+dXKf7EYFPOKShe7T6DBKJ6fRBjpjw9l2C/EJSU5OQO6A
HIJ6gkjDdSnA8L3xjwj+7TDG7nluf19IVFVdPh1A28e9zMc1OkuD+nynb25y3f/u3CY1sKAWozrG
lYCVeuWtM086Bnd6UZ/WX1Ark2/rdnL3D+S4AaVq4+LwOSwifrnYIVK7n7zgoH2AQr/NuAxHTeqr
85KNLPB73YRGWvQOX+dRcLY1p7F6OeXUrGFAoTel5mv5TIdJ2m7EJfdpU0ve5nYYx32L+oRDVCn7
jemT/oDf7iGqbmyc5/0cKoddgnqv7EUd4dkSLt+X8pR6cMdJ6Gx3/8fUeS2pynZb+IqsErOnSBDM
OZxY2m0jKipi5Or/Z8C3du1ydVw2IrxhzjnCtMu9hNYT7Pk/3+VxvBnIvzQfEhniQ2VbpoLaj2KC
AMELSry/Q3VAgMbEWjgAkC5iOZ6ihxbaLBW2gGlUSjAJ74SYuclKja8pDcXgztOfSEmqfNAUlOYu
bwGQAd1K8VkutEjxSCZJjaXUCCiXQGxQHSlnU6hGI6TmizBZxEeVA0nUZioUUWFcuDjQKTmdqrCg
b7Sa0qIky9AfVC0nKjFRKVRZUCkg0lw1PpCSOu+fovLkxw5aMzRKVAaRxNPC5wgnt69EVHaKKtXf
2rhA39oGNpVWcUjdn6pDOtakLswqdIrhJLSGf2gvUwBkQwoNkRokAEzhsdA5CXH4DgRbyKFXDSVq
0+OixkGMccVTE0rFKNT7a/SW+BCCqU6ix4spTz8gpnaTQkjIHcoBHRLqgdYuFW9eLYEegIoHKiPy
Icy/nmhCIWSiSfZC3Mm6EWIoSWuSad1ml6GvEvWJvBpWYTnR/W6yBaleqVNWmUVwLUZYvDWldkQI
k3AENWAwJUPpCQUekpn0QmzJDOLFAf1FsSjjEVHcAqMkAaE76QBPLD5iumSwNMprG8YXwDpVPHyT
eT8hhTHa+boNK3J5Xq9O8s4ffAj2PuSmGjZiyomjpqUXB1qG08l+0hLziUettBWXLE2t811C3vPB
t0ZetkbWUfPtlvZXOnHqI/IhHdBSvQ2fiXz2bFU7iDMGSS9vgJ1QNLn6mW4FIbCULBnYMiLF5dbq
rsgaPyFG0hYPFQPP8IsaZhC9E01pr6C2lNeXpPGYSmCgQ4jOkB2Kz/qN0HqRSQ6AAy/r3lVO9QXO
z/F6mRLI2UiRhKZP7IsR+KKDgo5ytKag+5LMCLmvg9qLXiJoH+wiEtWIrnYUfKCliO+ROhC4nDrf
r0W9z/UdUhLUSa/yr08bQ4e5OoiLwPJuiXJgroW2U11SlQjdQHY0nSLfrJfrAX47MB0VLiL7UPFJ
b0ulqQzMQWExBFvqUmFZDAtrYWnasjZt+gZTJftZUEhs2qh86dJSHqsBK21g+4LwgJnssbvytzNb
VR+9CnLb3dTzvMBElkPRZ8j+L2GQOyaZyEpiIlvuNfJFczzgAIpat2Eh4GWVIZ/AO1weRIzsHuIU
6FZXEgQMOmsjaAVYa8rvaTxGEvkPiMvfRy6LVBWQc0gDt1KQGBLooqW6r9qTKbMXpsd5Zhb3IcJJ
1RZ16xTvfixOmDIf/+Bnwwn1XJ5vgne7TNkxVT0eRcAh3UXunYOii7xxMdaSKCOULhd2Ou52KbL9
jb7OkYBqKCNNxKYSGcV6wxQy9KHGOQ2uhleQ9B1CmS4dC3fWTIuVkRfUz1pUYF3kEhBBT6O/EbBT
ByMPCp0wVTk0+ZTk8XrqFKfSKQfTFZZ47v9qyduVuy+0uL5H8ge6w2RysFjzyIZ/Ib//pCedmMw9
SX9tLLhUUiyYETWZ/pAYBr0USyiGpRgQMo3Ri7nXtciyqjDFvqpM1Y7moiol+lAcZljF7WtahTBb
dgpLyYmkG4Y1SHaT86zEKJULZmYZAtFLPHRcaEXFErdF04DJ8erCDNToFQiJKlsRXk92ILp1SlZU
VIVBify91JJZ2N3DKUlzoTDQJIXNVZf5SSfjfGkq6lZuXH7bcHvyXWKzxAvb2VGbNVg0uI8iBB8s
PrFUZ1fU14AdM96XTMvdAE25mgqNmVpXpGGeNjXYRNYz088h8tXM360fUGu5x7vBQIyfqahBeuju
YwLPOs6FHWoXf/kZUXlBb+yV3aekuXIpT9PMkMrtojGpjlj92QIQ1Q91P07MvkK2/L/49XChrop6
ApwZ6vf6IPJbCqIjhzVX6GIglqhM3SUNZoQ3RxAyVmphllx13EVlEHW7zPW8hK/AlBLugtRW4Akk
rh79wnxVu4UTYpU0Q9ZBHqHHBoJD6zySqQUYBsoO8BTQvUbnhn7k2KEjsL3NMhoyjaYvO8J3V4pP
oRVqTnvsqz1tSM9IsHCwE1m0r+givbp6H7191XOZkwqM3cXPHno09ySlXQ1o9HifGQwonGBmYXSG
76VundhV08/utTtMUqyyJqpn6NEgJhekEZK96ZHH2mqMlUtmNlynXK6CkziCGL0/te/6E+eENF4U
SmlKJJAh0UO9k3eRl3etkhnADUBP8jNdsNy2vtkrA/7o1kCM2bOWEvUEpuMwsmtAKhqK2hngrSFS
UB2uNoKuHM215OWKh38bDQNPThsy3KP4f0KNKJdx7foRZARRE5rZDv2Tv5wkTdz/EVVnkidO4ty6
/Z05NOh5aL4iO/Xvf/xQ5qzrI8MvZv26qdnLjkXphi5Ae9lpE5MdaK+JCesI8bZgesI+QPBfOK2c
Zv4o+im8NL0TaO3zD/k6RGxSfFkJ8KT5vMrfddocAQcOBYYIkrm1//qAAhcwGLPbTMOGkYTMahgv
JFqYWc6ukb2UvJ4EDAgEXAEpUPxXsAjdjc/iP+XeM/A5Cm40pNBDnLoty6pSDmP/DdsPXwWUy7FF
0DT2cdbpIi4u3x7s4i6cHPziQgZNt9mdZohr4ed6phBLdMOZJaemwJ03U+LyIGx29sMmxBptl1rO
c3gYm2sSTKPDb/KOn9nKoHWYkjb7gqKUeKalPsbIP/BVP6agRk9JytmC0WiUJW/xNIMRy9xGxZHK
BeBskTrGXuKp4lT3g2Fh1BwVeKgll2HLw6Zf97NOhFKDkxhSnaDoN244xNx38zo8rYIWRQZAF6na
8kso2Tg69kp2PXPRe37BddFlWMvKMHyYQ62SO+KrFosby2cTYVHNV1AkrqrEEOKyynQE82ciyNwg
ESYk5ecTZftce5xFIna+1WlV1L7PzqvVjcmi1xIrTaQgbN187cx0++SWzwxbF15AsqAgSdH6ssjW
GPjYEILYwSXkYxnXuqvoTbGZIrO6Y8CQLdnJOOh8wI/biIWWsqml0uV86Zd8ytRIcs1/ZxpGlYwQ
D9QocqkbWM29d4kCtoWB5BHIojGpqPnPbW5olceBeSLFPsoGKbtspVLKOQRhPtoiI5FTkJg0ifAV
7SvmV4E0L5IqICe4xtYk6z6qgB5NitTJwH0Eo8IPd0tCx/mog1chvoNyQbz06MdB+gVrAOF6lEAN
kcVyLh6vWsU+NkJwT3IHd9UF9f6+PnrWAXkhLALYAbzT9EkQmtXb+FHmGwC+FAQNNvUcSsob16pe
osSjoDsllD9fThVlabHWiMn93xqZWZvKUALHc9IYlXJWqn+ENDIXR12Q1dpON0uRvC6gwmmBoYrO
xJ3V2NIZqm7IuXJv9A7gf8OnUX2T0qBoFlhEoCpFhK+vcrcWhShT72b3UyowLVKwQziexqheIQ/d
s2bJWU/e439o2Mm9L5SW6YPcmhsnOhjd8cg0VdoymJWC4FUdPgGnq+gmhEltVYRus+awPsnsFiRf
ExK/A7vaYnXdzo5tWDMXxvFMsxOVIHDpYgWlhJCY/lNZ6EeuxjRDyW6jXC7Z5a6UPzrhbCt4AYBJ
yF/5u0OFohpBFZdGUYOKr4y/5jNS8kyGaSBCsm6XhhhkxHFGWGPUwWMlwQcaYLRZHyCmV0cbCsvV
SDmyQvGcAKZ0ibhIUaxWNhjIbE7gr79qtDCHdiV6CDWeveg7GHa55PKyT5aRetNKj2bmGZfQKsTw
ftWijjILrnZlc/Qbd/gG9TW1CdQZbC0qgGPITWF8DkeKO3b0UiLu1BFbXjT7vDIugVli4tWqIZM/
8vlG+jtSojuVNxTdlJscojGC3o8HdX1QH3yc5pNtS6Ne1ljQZhhNmgubteZEzEYsR8953CHaHk1a
k/8IASs1NdZ6JC6o2CUJhUI4c6NPxh5V2KXdRz0LtYxmzVjVpGmGf5S0n18uEjuoYGu9RbqEZc4x
uYLx2zrTC4VuKJn3+5nPlZG0kfOGRJxM/cgcje7UPPR0DfxCW9OZi4/dysKQBAUSXA8zeJGkuKgN
++BKHpk/X3+jYa9JpOVZEbPiiaxsThCvVUplHvkjMB7sOkOEWMltTNPIpP5QGpb7mrQqbRRxos0K
4qzVehysy2JcbDm6eP/U6uIq4ZmDyER8J96vViJkOzuRuApdIK5d/bcG9qdLIsSAgqTWLwpIYPwa
M3Ue4gjKTSbzk5GfjiIiuvQx0oVDEAbFjErHUY6uFEibSJ74i3WhREGbz4ECyb2dFddEqISlOSz0
IyDbwwSQdh2sz0iICy0VglNg2tBPYvM8SUBqL5PT6DmrLp6z94yWVr16592L/XrnSXGEdu58lKl0
VKglP8d5VbmKKk/GvlA05nKv0ER8dFU1kCGQroWgmN/aOBNzQ/zKxl5GKfuwJsm/MF+TVK/QYrt3
YWAsaDg8HIqFp+g1j/4B2Aj6quQkNEAmSdauAaLXBpL7qN8pta4AauptodupGg/RMQ1ZwfTyzkFa
btWb72zdD2ZSo62pUaFifqaSK16jCmwEeRo9uuzaC1IsqlmFrPNPk2SP7iRdY8MOjxSyW/mLtzWU
Lcdh7a/crTuNOZWXbKdXhq0boXVcA+801qCbUiEgKRKZRWpKBRCqdhwRJpKQ3VjP1rhCUySh7k6C
KIcKxckdloFlZpqbSZs1oB+h2YQ4h1PoHAy0DimiDtvoJf8tQg/GOeKUja9z2HlfJDcnvCTkJyEP
CZY0m6SZlYL1UWMIQ4oLm7RByA3gJh8JjNSUz+Y7BAsvAy7lPomNM8CfLYTP1YI/xzX6YjSe2SMo
81TsE3awkBZtNsVRitMxOJn120ZaBKx/9DY04EF2EnFn6BpY2le2pW3M3gkcCNCNnoYRUqZfQs1o
hUXrWyDZoAcL9FRID6SaIMMvNH+0smguNnCmgRYotRLIyZsPvPoZWUUgMNR0lNDi/ZMUBXvBohv8
NWYNvEZ2p8UzolloSn8JtJFLxTi+dFmXYdP51thHEHDVWI5OuJTUD/THBORHX+Ql2yvx/XvR4V5S
f2t86e5h1v6QnhIIDxsj4qS1kMANoOYBODKcyzfcWBarJvJexnttHf9xouDtp7/NutGrS9KuDOhD
6SvPJnJj0eX1L56fvTeLAkS5yUTkXhn2Uf2FStugyQa/yX14cqvmMGcKuoGFwO5gT2T2p6VX0T4Y
HJ/vLbx2MavfwmPU/4yQEsBoxPNggisrPB4fPPneVzSJE2TmmI/9QBkrJLwTRF8UICjYiTyda29t
1Z1ZrcxXzy6JiGApolB5Q/CTtvWtsE8MFHBMwjMBlwKl4tVWf+bLc55US4Qh6JFfQMeSQnbtHr6c
KDNm7arfdI3WaXgzr9P85bN0Z4WzsgHPSK94MQPKdwp9S1nQrv7lxp9Cd85K8XA0jabVb2bS2yWp
/xnK7ZhXwqoSL0Nei1PTBw2isZoQRxw004+9Ms7AiRdNw6GCl9gDpfOwX+iiu/DA5OaX8b1fW24G
CDvIVLCTpnDI6UPpsw7j7B2s2DHLvv3/uJyrzPuCahktqSlMcCIvuy94g+vJO1L7QbUm5AnUOiC0
ExcTI8+NdA1aU8AGrNq+lbgiK3Kc/gV+2KrRuVoXW/oQ1F/L1557mHtccG2IrgK0CU2MAQvtI60L
wZkeYbtx9Y9v/xWMn0XzQmD7dauEi28Ggh6zLSkR/tQUTWYMIxLWDRCRldzswypMOg/Z7h1OJIva
rN4wqkV2/9KFEXkn7lGUC9ZkihnT+rmQFUSRz2BSbG9KpAWcSHVy2W5Yn8gmz6N7yaR2lew2P4HF
9OUl9VT9kYatKKonK90TRMjgj2ycHlnolGy6r7FB0iyY6UM6kNeHWTAV2Wpr1yoUtrXqFlmkXhCX
5ccS2+lAJbY7FuWFdnFUowiFEshHyEkShE4OM6ze1HwThXIErbCStP+LuFktHo5is5KrQ5UHSpzK
dPrgt0seTqP39lEMwhmCX6/ZrqWR4sbfpVsn00CDmPyhtsYg70X3ZXSxtG9NWAnDeYUPUZrVfkB9
b+jJZnjFfjqQ9ZX+I3tBlATaQM/dhMsIt8jIFNaVnjG4LKHzfN3NttA+cPBXRhmg15mP2aCXeh+v
6dQdceRO7VzGH7Yrc7brbUiDF5rgdQ9snLRfKG/MM+1wpjvIRip2xuuLU9hV20+oX0hQsxKnuhqo
HVcVeESbgR71jIzBhbVeS3qsVR2qf0H7vb1BoUe1KW27FPc3j93SV4sAsTTE00CrydnqTf/TAhxZ
4sT/v1kPfl/KaAvijLDb8ejoQkhOULPDnRjbYsQDbsJyGNF2Oo/sdEYqt0LewB1EUZnsHZ/isfuK
BRWHGBj5FZDP/sqOT3dJuZG22WLrMCwTmtgUS9ElilWu1EsZ4WGoEEXEDQ0LDQyljxpYetR6uXFk
bv6j1FkiWT0vZ6crMYH4ggYTD4Hj8MuPXw6VWXIqtKuRY9epx+LrCpIgAEchvGrcVaxln+zI2owv
Fsh9S3RXmhE4EPGylsk0X/bVPjmDvuyTz7NBkfQ3bxcVce/miCByceoLeiX6xAqVPTeWH25OvdPk
kXoyqEQVSawwwJVUJqn1jjodR+2wc0Ut2L2AgPPMAx0P1PNAxpJy4lcWpjKA+DwKlGSwqsr4hWfo
8ZRQl2ARvWWr2bmvYj/1anynt6KGGaKiKCqi0s9FpnuarJVGFC0IHmhH5UWM0Nr2sjpB4KvM06lM
KNRKOR+E1LdVRM9SZULiMsr7/rthxYlZpk4J76/KF4aiCuRNWpDIouqCfBPzkoYPqkJIwgvGJnZd
+PhSrlbvDpLHMoFZlmEh5Go7kI2VKAMvpV3ioLqzU4NJ4iLYp0ZXBRWZUlB8n+ILx/QQsqyvB9Zh
q+qcAlPnGxMm34aGRZOSbmUOnXNKAd+uO8n4/ks42U1A0MBM+rfhhUeltaGdo33+vU+LcBhrcev2
cuM+0Yh0yvzEm3vPG/6NaR5Z/JqRdeKSXc1DYg3isMV3AUVROKMN/15pQR0dH2HZ8Ue1vxppMzH6
vJTC2LE2f5s/o+ldfusl6/JbnN9f+LsW55fhffogyKXM/uLPLwf3++zSJvMyDK4u7Dx+SyhTjlrv
HsyEktwNyt0gNWHvHcF901ZYc76wPzi7p/spWfW7FT67zYaXWby4tJsqnf37qRuU3HLgvj+zWtq6
/zZpnIPsL3Bvab9e6h7jaVrwAUFqVWdDdhe5FcMPrv13tfMtuga5lVcefomfqEWOE+zDk+/DL5Zm
j8Plp0jd7mYdzvb9036/nU3JfgWt2x1VUYPuQBA3TvRankVE3JQHP+azaB1AatiJsddf38kpT3at
3K5D5IDTfnSLB6dycytwqWKn9rE3YPIV55LY92frWrdSKDxgOGT9De6Uea/aV9qr2pt655qa76vd
YIifbTx2KlfU42aTesSBdulmNIrWp/1xUfx5lsx0Hg4TKvIFlyN4Z6v4sOLy4mJcW4UiukScanb4
71B7L9B/FVpXqWkn8Cip2/0Enduw/vSN4/ga9honb1NsN6gi/jJOMhMSY1CNrVMy5rQLd/u6sZ/+
dxTuiiA8+Ebg+rB7Zw3eMjbNF+pO0Gowv1F+vO1b6tbwz4X2Bgjs1gKw/eoDKw3IZqJS9oJKvdcM
iTib9tX5uA3n+dusOYcODKZ2OmvSFnQzOuFY+D07bwgmk+OosqvQnOxhPo1WjbI5xSrMPdV9FO5n
66aiJKvJD2DApWReU/ghJoMVE40XgUDRij5POzjblaqVXFswxZPeFQrSYeOUq81WGpTsZr25UrWz
8ENgnswRu8f0AoZNGraStBURO/XxZ3CanZuTInuCLXTwalXr+7GfiyrLyLtVhB5sv4/6+mJFP1pv
xHK036KEhVVJv0nEiTwPT+qHedkX4WMgXIT+UzfPrvGwmiuaNm/6xcb0frQi3IWIY7nK+BotysNP
tXWBhE/6D/cRCRnxTP/WS3aFTftD8g/7B0XM/jF79F69a5GTMev8jrMqm+nRNoCYCDTRtWPIjwK+
Yj2uTgmK28ZKcIIs0kHrslXr7k3nvSh0gnGhXV1dSOpRepNDnVoJvE10EWgPwBcIIEudIzbe9Fvw
4l1lHA7+IBUN6g6U6TEuBvUfbGr8+zC1MKwh/cgaAKfLxvqEN82HPSpsXRPMLsI+a5cgYlUWR4b9
7YoU6F9/y/Ma9qMI26fGbINbI6rmRXzGb+n9h4kLoxJblt19T/dpn1jXTboojNo0np68neIKeur0
ewX4qKNJLw0ak+IEYsooHV0O9I0+zer90iRefq0KS0sG7WA3+/d2OMZnF3rV9WeEl9RnZ3RusOnX
IdL3AA7+HU002wAQy5nU4l4zo98G5LJ0T1+z9c1/Dsuzx+w2++xf62iVoNLfbcYJme/qMgrovPyd
pjS4BQ7sHUbfBuEuT2lQQC21LqNv1Sx1Xrfe+fqeli5Gu3mPnfua375mo+RKjR+C/GN5Y7FZIviH
SIZTxpF+9YdKOzqGs7BUaT1oLs6WOAyX98B5NqmAWlEVKgmuNQHltxvl7ab3ZXsALHBfuzrES0SH
uyY4ibo7XyF+Hssbn3bUl96VPA0LmYfZiHAfoOp4O5qV3kemJ7J8+JqbPxbsMkAuwkAcRLFsBssF
Wac/fMMqRRYZboU2lJCM/r4Ai6CnPzfpIECosShKnc1X//nokpLfiWzQgdCtApHnH/WUqOpEcQvP
Chjddbb/Ruv5toopogv7U241Kk7d4PitmPIgP1KKSWzDsOqGjE+u8PQIncj7cdqEvCrw8dzjXdwd
PLyIq6oknU9MvdH6hcBuT/CopnddfIYl3s/E+P1ChILyhLadlj8N51p1C3U7ZhrG9uZqvbHbRWh/
5bxgpJnnUdM7gBs9u6RVb2BKMTqv+/PEaBcoeIKjuRGmXKDMsyLEwd8qVCBCs7LZvJsPjINp82KX
/apf7D7cK30wAzkKwIJGAulfnVuPJaXqBU6jL6M/uBPYbKoQiIC2/SURKXtoPGEVQj+cwec770uL
8yge3PYMskfvSnLSm73m5MjIBck/AJsK1m122Z/9x8na7MqxaexDeErrK1wYQl/4KkczTVsJEQFe
C3SCgNXZoUQLEHdzREbHwA3QQSyvcPoFGmOLo2Qvat22CdaM/N4aElG0KIyRiqvQD83dxlaYLqF/
XBomtyidiPswVqTFPH9+hvhcbZG2YlbMuCHTp4cONWHh4htMfpB2eiFkzjLYY0DeCGbuiS5ddN+j
Ri/mJ1x5CMhjuCl3GOMY7GFeRJ26nXQO7hno+dm+4ZMDl9q/4VCsom/VC6kpND0shNrfdgCPnKWQ
r4Fz7N3GX8iPoKarB7y5plsYYUABqy7EUOBmz4oWrrW3jtG+QT4t+0WH9k/tthi4LkaRANxY0bPD
7CKyiwAGMa2lMNMBTBoryr9SkwErh/5XQENYc+rW2fu6H3qDpvQgJhiWTS9RNKEXswp27k6l26NH
SwiJkJ5Ei5Tr6U8p3AVODOhEUxck6F+mQBv9h2cM6bxFDfUK9oYepl30m5MyRoAv7r+0P8wbO+rf
vGjLQt0BJhowE5bVSaGDsDown1iNsCnRAZlvgMVoaE+t+eSgOUWLQvuNoVo3VplVwomObgIKDGUc
M5cNSbd61jMkJYPtHcF81VcLKjqGoAVmJl0x3IDE/Ajye3ZjqKxMvTfM3IDbywtxxQ5+OCjhfI0l
iXPsiGtNZQNx2adFYELpqFt3VV+CFxC04GagosZ8gkuewv+Ff1GnzKTyRRGct8LT5cjZRySH6vuC
gWbDWa1UQToN+A0zKqEDQGF47H3J7CQpeOKu+WFIUH+4re/u0a8s1GT1NAAo9I9+PNG7RqfQleKh
CIl9mtIz68J/EFowiPFVpzjCOC4z+U3qj04Z9Nyp4swhoPicxQA1KOWME0w4oZO7rPLuH6B4jx5q
6tg6GtHOm65tXPSJjoVYn0Txzf4o01m8c7G6+lXbNAvbSOq6uNXZ0bjZfVHDUHKp7lhqAapEdHmk
jRkaaBRKTQ7B++PB9HCqFGNJUhBEx9yaJ69VHk6epJINKh7UASfsBZ3q8OGWh/EimnxmZ2raF5MY
AfIDnc0rP6x9See6qOIQ8yQKwXtuy+KLASRJp3eb3hyQU0RSSGyWJzvoY4bF4j+/2ocpnm7Du8Oa
L8oJfCEywAqj/eMBSDmN9bErnQV1UeeDW1518BmS6/dgGu9jlNf3Hn6oSASKyCtP1plI50rRB43+
zphglEfN4NU9ek//hTBtjKcLa+0CRvZQzZeiSXXO7h2ukt2r/1rHw+bqREVpGf5ufliUWb0NVr4p
K/Orl27rK0w7iT8Xdzq0IHL6hVxNSFcJzOayusQeLu6f5p+J8fOYFu06pqDT0h9GOpsu0rcYOyG4
WzfrPT5AFflBXTSrTJNtuXODBL1rrGLWFQSEw1feGrg5efsoUCB/noe35bVP3F92zt0jcRrwQXWJ
vKlEIluaGd2XKkC9wuT5V4FmZr+xEWy2G73CIPWwzJw8SaptgtZ3YpbCVgwBdHolU0AfBobkn73q
ssqmB6NvUuEkt4UlCqrK16wvw84tNMkPw/GanZm9/N2/owmjnhW0eHlSwnh8+KnuCCIuRZOXuQFS
404EDQ2ok1Dp9z5sEFJfW5hQIuo7EcUyDYEkScBGJ0CTKZgDfeY5hce02blKg7f99jZ+9Wl+ft7z
67iUu3M1r2b1p7C8jqI+G/TdI2kk+u3H+3rnuEzcTa80ey2+NBnphL3NKkYrWFXD3b/v16RkGe9Y
tzYj8mAnnhXpUjq4T97jz/S2YLXzq4tofZggv0Z6OQpHuLVsaD9PrI22nosGsoglbsWsP8z3PvSf
vBQpdrfeDk1yTyo41z/clXgfZCw3tstRsHvWzXTy7py7uK+5qfXGBXNIuQ4csnfHNrE+IBNhDNwZ
Bk5lvZm9uWuUa6oOlbVJUZuq3wROTn+rv4V20Ke8n1XkXvgTdtPV03/8gAQM4j6YGRhUldX820YG
ND/NN71wHvaPv1fQjz/cpCbvftiJZ2m3sr1POOIi7l/d+4SwkZ7tbbDqNbRg5zAQjPeGJUFmOjkO
TlB/MWvtX7rxlt1gH4yqYBdFtD0Lypq3Ce1hYD6fJ0cWzXUEjLMBPCNtxJkumqWLAEL07DU4O2jZ
jtSEAr/CQu+mu83NfC0YKWV8QWbB6NU+Dr59xjw517uCjex3VtyjCeqEWEoxXxhlCEPjfYziH3Ec
Jf8YuvV7FkBU3QXc53DNsz4pncd3ccP6YhTxdBssIwSN00M3mJAIxggLYRqsiqzZiDLVnDudBItC
F3mkewYs66b4RsPIBsLYFSjLDHGmY8lwafa3Mo5mMLgQJZO5UogdHnzWBvgQ/qHkGAUC+cvsOtCx
DZIqK+kAHYPDjpF3TDf7DcUXKjUYqnSNnwb0mU79N9oZq+jv7pxn/AUxJXYuCkMw+3NKbqNvDCq9
0qjQ3WzDxWPVGN+d9wiACrkk66R/sDAU9ass7rVWPKqRg93M40/sB+O4X9t/9w0vZmyeSEJJa89w
afH22r3XFZ4948fX5LtlYnWoHCSjMhV+7tewsMDMdgJ7f3IktmIY1FYGFP5N9wgCMcGKzIN0iy0u
4/+CWSF3jOvZuY7uw83fF2UsRIJu0GF5HZ4udhVw/QcbXK+Ow7VvrAggnBIkvkl5slnXJwBoILS/
1IYp31oIOb9cXlsyudcAT7WwVx+HH7SQrBKnj1lG/MjQYLSQc0WzYN0cP9oIRWqrEv3qsAXCLw/F
P5EEjmdv1mRMcAsthsZ5V3m30FHeGk5caOPY1iibX4wt6iQuVp3B9rCMqpsErSeg+qoGNhDblZP7
IYrh74+te2gXcC2jv0OzfX75BmIvyfVeKpe9zt0w7KWIyOoWdZrbMlwcFcNEnWs7mMhSJuyrgB78
HeGCOaB5RSz5aDJB2hy0a1wVXSze/roxehF4QWifoP+bFuFlGD+XKVrmZB63NyMMBU/ju/f+C9up
R2P4n8bo2H26hIL+aY5FIV6qT4R+Yfu6FfiHtmPO1b+TN9+mp3Y0Y2YWoD1C1NttVqhYF41fbP60
vzCNGuzsO9yWZkxi8XISJv5xAMLNktoDsVwlkHMaMDVWwQwV6vjSLr3FTQp6/MaDQ9cvrZ6rcP9Z
nGLzgDiiOT7NEubryTTRMaAagAu9WVGqdYJxqWpajOGQBD1cnLkWm97y4KWD6k9lVOmV0TKUrYF+
Dy3HP07O0Axoc3+d1zGPvnefo8egLH//qE8xekDZePhdf3aIwNvvmfTDglkWWof2m1WNPuRIwlmP
duUF/nILtChjrV/k6rRCQAcBm7sTjwoYPc2ehEO85Jzi2XN8mTCptmytSLza9ykVxfqSraNX/9nM
cM9koa7/gOomW8gt/Sqqb7wiR8hCkK9fZ81+BLbxaoc9fuodHGPB6HvwjzUqhPvTgDFRHJ4RuW28
8wBtxIEy7hs3yWh0cvHko/ZV2JU7IQV5Zp/q0/PP4jaJcKy+TZ4s0EzS0QcPgQ0LNeU59wrhEsAk
dTCXpEZbilsVWCZsALTWKFmg3vwr4wXqQIsZEpvgXPSLmL1PfHL3tLY2O8bujZWx6trYDF+mFRyM
C8vm5OlzJ0giyX/4roYl+hF7avp2ORJ96pBwxrokJSQVCZPC4PbVdQupSdmsErx/XKXhOcU0SLOu
s8BnMsduOLrOzgP8D32G2TpFw0/BH2NA+A/DaFxeJn9Pu+xRCQVP+ZVmvUruwCfib5KDQ5fvbqpX
lXCv5v+jDt9v+s3fEZWy6yK268OTRY1sj9huFndQ8B1ImKldqhbJxso62kTRL9fgiktQamMT3K3h
7M59Ddqv7rWPD6wPOc+P+3TZoBRtSToBOb9FW/t1tK8Bn0AKW7HmNMfB/ok+/dNBaMNAQEPuJ9S4
np3jLCE6TrCNOrfP6HOpslWR5V870QLC7iJuX3kKhChPJlqNca1PGQKIqf0df90CoNDLeWNsXODK
f35whMba64tmPhgTB5PPVnA+RHMPR4H5Bf9fGAhlFQhq4w9TnBkQ7Qt9KkL+qc+vSgzgIuoS3A1o
JWjQTG1qLArEaGieduIMIj9PeodB5D/7CfGWAu2yECALP8nGkI3W6HJ1hGIJulpD0hjspPEAKjJM
Z5pZYfDdAHgFJGMAK2MAYmFYA5rEHS1n6kBmVcca8VI9WCGeU+xF4C9CUde0g0DRkOmkb1PRir5z
cVr0u7ADyYOOnJ9VzsfmDwc7JzvQLjQ9GEocbYwMBv1/h++msVteRDNjJ+2FBFt8TNDiU4+Qulhc
rJh5TgTGS4ImSeKAaKh//v2w8YBLkCedhzW/Dp4jwEzQmbxi9AGkSjr0cgjpnWgO0U3//YS3R6r/
KyasYKUzYir2UF4ByXf20G1L5tGWqlQNBfnFk52r6D+NVufJp2gBKAmdVMJxEF9eAuIluB7IIqig
SEtcVS4290D2Gaz/XJdPBhJKia6ni64GTNAuwlElhbOa3Xo3Yb23r7YcVEVOUefLB1FFDomK6qmH
mLc6qQZtUiRnvJo9q2PRusDpZab/hClIMnq0WsHmygHdcnrOwBuYnmNBIerRWJIvTg+ESz9x83c7
9Bje1By/zNtOHCopnCrDj2jaPm4ecMnY401Shozd9ursm30wJ34puQdCDo0nwvJWfUFfH0NyEYQg
yJ4cD2I/A2VtrevZq/G6QtV2vUFPHYAYNc76Aja2Hqx7nBD/KbHN1Bt4npQNECvRBqSMl4EziNqo
cLxduV1uDwAJe4eWA08pbTNcMHwQKJpgRMr8wFUXcA8bdzZpFfWvMn7Hvbm8jLYl1OwpCXXpOL93
A/LqoL+BUvm2jJ/yz8O6UREHF2AUBfQwON6tYGv8UKLEr//ns5SdeTh/LF8/0d/j53WCImbVy3a5
Zr/Qyg7rhpPsCBIv1AYbi5t7GN32zYoJQHLzo0GlnfbonfuB66A6CSwbjC7ciQ/pxPdbfxQmVMsQ
1QxH4rYIgr+A/vPE7vALiD0YaUMHFUWSckZOEBI6/U8NEZtBh3vJ0tfV8IfBnQkoGLEiQsAfU10g
Qyy563ro15meSLwGodz6FeEkR9cBDlOZpL0z/FUYrhhcopAlKIXUMUN9lGVHIG7Fboq4TDKrfCBY
homYkSFR7FG4ZUWR5y+0s6ANmqqT0E87cXG/vSrkMzFqwxFFZua5AOSEdwFPavzpbnySHoBTyGoU
i/kr8eY+UMyRc9NugA2co3EkBhwvfrLvixQnuSUdCHFfgS2nUxbsLJS8fCDnlrHUhXY92ctkFG5K
0arK6QksLkJpT+3j7wlQEAZCT+euBgdCcrOlk7PjfMWthKYPRziCUkg0wHu5cVjOYHAbJGtaiJF9
IbBEo8qe87QKkDfoGEFPpnba3gzTxXV2nKQLAwnnYwhnoiMuxRmjotPoMjn+pNPnmLjYT3eoPgcH
jk/EF4zUguHqG9NvT5rN0vbVvbDclzuVGaF7m0Bm/ZxdJtd1aS+tPzu7ReTRJ8n/QN+P5g86DiTz
2xTTcP87j7c3r/QXzaEothKEZzdnQ8L67rOXmAAAGGg7x2HSX+MLgDl1s0N7giHhrxsRzCKF5R3D
OuCzbqZhwQrk0qwN/ZA9dJFCHxY701c3OIa/OTWQd+RSkJzQzZTlCNpeyAZ56JrqyrKl83Gxpruw
o0N+e/pJzxXhMKNJspmV6R1KtcDT+IB9yc3LaQaRrYZt6gQJK2KgbQ8OxbcFkZLFRd5p1K54SVFi
JSPYaXhmh+WZ6vGlRjLJ/JLRAzQ5sldEZEBzXZ0Vf5ywRRPc+Qw5nSpHzBZJg3KC3im1XWyRuPyn
DpcFEiYhmrWL2jttrlUn6ADjmyJhiou7i2wWYAgDOguKvNauwmCk7Wb2spwSC/R0wB1ifrC0eogv
9ziaohyXtF13IX9RIrIZ6yEMzt1UBmhlB5kdf8mczKaH1u5cbqfRqmueX/V/6sox7SYzsTxH3e1E
jUAdq81hyuZAl42dbjXvIJvAfRIFnpFRmWyoSqpLkhdab1jj2mvvZX6QZvHWhUEJTV2MWe1Vorxy
43hTOlIFfoYSqCCjZeE8gtW3rr8eWmyCjrpOaat/8D8SPkgEoVGj/Zrz1EXTQzdJxihax9TIWauZ
bqDUjl9by6I0NwYCFbafVjAWo1aPpRg76rvMlpDLi6mPWB8PtskuxOnqNiQjq0NyiUafXUIIsnyP
C8sSgxnMgHx+G43jEZUqiq/z6sWkoQ1oOvnet8cyMfpMrqCSSqmIhgLaTBL6/uC6rqVJKlbistYS
ayh0YlBlFb3k59BgbZXHDFFjRgB6WTxdD71JjQfWQ91CPnEFaHIjuozWcr1tsUZpUbbuDZiN3HnG
Cwpjgt3/xJbasLOoh6GfzVyNtIcX8wPHgy/EgKYPsUKjqM1ILrc118/Wc6a/08xibIM2wFzLqC9a
MLWvnNoMFWR4ImkztjrineMzzwyjSx1TxtxBa2HmaD0WmZvUn6iOhRgLdgzE0CeQW7Cdo4B/2QcW
vTcVKKqJlT1LKDkqdacq0RGeSPcJYSg09RgO+nlSAOe2/0fUmXUnqm1R+Bc5hj36Cogg2GHvi0NN
AvYdivrr7zehzriHmFNJpZKIsPdac81mc9cLdRwAUiux+9a0UsCUIgEs7+A8ejOhBQr/ZRE1qAmF
DUa8uAklxRWZfyOA3c922HmPnmHxFxAFm/YGK+YkeVh8xEXGM8+Fqrivc8hTkA0H//dsLXK+AX8Q
P2iT322IvTFLRx2Gg8IvkmWCHpuQgZfLzYZXhL/E6KE9UApzyMc3Uhb/25byc9xnpdQdz0ljIdio
yubVPQ4aHa14WkWyl0s3JosQa6+uWhrjBIrQwccQixyekrnh5erqW2stzhB5uP5v0AJ+hag1DrUG
jOUkINVa3errdT6PznxXrJVsnolETXz1pGEP9Ky3WxhEFjJERbhKhCjja8m9RbmVgxTjGm/RQw4b
oaFTktsEcvGo6I74fx5M34OMisQnL4AkH+RPTG1kjiEi8L8QWKYjUFU17ckFi2IEf3BCL0CplfZE
4WQSQmYiyS1J9ojxUXm2UejKtVLMXzF4JTjJvqM4xcdQwr6922BmU8CjVZJVPdAscmhEhUcHv8q1
yy98YHSz7/ABo4UP8GHyS3c6Q0LWObcZgS3LO7uEYx5+JfPTySLaru7vIl5uhC+msjR/pWiXSkqn
TXqwLW83dM1vNFK5q54knAbOHutk/RnXJvfhfthk/nLaSAiRxYtlDMU7hNaa/R5cbfUFOvCPplkw
7NKV8U5upovSK5MT1Tzpu8T9ZvjGOAjdi0RgoJ445spkSnxEKVCll2Ei3leY2dVG1sAsaj6f6vsh
TaHWjByESvB4yUHG0ZG5IPr9fefI0dgkZNlppk1p++i/2yl5sxB7XL1gDfxvedXxF2tJB1qWIpRP
gPtm5OP1WnG0MM5P9rGFe+1i5dwbfsMt+0kvtaNB0SkMZbz0tE/e0z546MBZZjYAjXdXIkGpsbcr
fRqZ0Wx9bsOZltBbs8EXnkhJpjqrY0/6cD59fDmQd0iaRzIkddJG9YPu4tx2XbbkGB1n9qty4JdI
VFetgvowY1aVviZzmF+fdD3ef4J1b/2xV7q43oz2G/xYXfxrJMJKIiaSsDPqjEZMUl0umhGXTw9m
vSS5HxsuN6GFfAjLXDRsuOYTfgRfrv9Sd/Q3Gp36CQ0CWeadl3ICYVDv+nGHi8/iaWLa0vl2Xvgx
fV04CNSNJ/CYw+S62aEinUVLGubNSeaLmfOJlmA9Hsg2cK1t4RriaK6sTTOrffgs0iDcWpjTIXLK
ahjeK2E0wuNTp1gn5QqNnUk+FnLNrnxyDTS1j+DmyVg39uGutZLhkdtCdtUMw+HzS8RXNl+hUhPr
bhluP7f8J7hi3yVO/7fFQjDBgHYCf1sLABmFmRYByRFLwGTd6i2CWcpu3N6vA+7s2eAXJ1ltY+rx
aEdRd58oo6Xeq5OpILmVChuJ8/B76Wc9KekQkonq+LfJKAYV8DDXVOZ/I1eUDPv8zmJnt7y0KQs3
eEjw2GMtpwceEJ2KzwOHUZJ2qejFtFU/wfZIwyDXrJ2b854L85P6E/AIRC75we652WTlF1twODAx
4RUJggtGqxh5REyfuIoa2LruxvJohdUWYExPJoREk5I2HxBOKkpCV7wko3JpTSBRaAFc6eqT6FcX
aL6Ovdp5rKMSKnWt0tfi+AF7iJXnDsPq7ZdTX3EAOl6MsmXKY/DQuqXjYG3/2+L4nWMbnxJ+9d+Q
VAAoplJ6tnBAWczQce7JgqziAStHO+50Xv8jHmWMxm10ENguM+bnyjiMVi3Du3b3HYwRzt0DVtPP
H+0NEih86U4Zr+9b2TUA6hbD6TjY9Q34W0cZlvHw3C2KwWHDEFyWZ5+ZsYANF41WmNmff1mbof6r
bxZ/BsMF0xgiP2292odRPDyNsGEYXiCH7EFToJMgs/v4sKoWBKGyRUHEgzN/8Z8z2RIW3RILo/nD
omnYWgJ5J5F7rjrgjsbXlh+AaIX0bK1pCGEQtlQdqVFW//ZBrUcowsOm9Vu3sf1FiTJDQpJtSvoq
vVp64mQeWKPhSGbff2Je6AfFJj9E1BgcKu2qW/cZiJsvSr5+NHr06+6rl3qnwWu6D2MIYGPoqr3H
IPbT0a1/n+woPhcrbpCzeRrt7Ors5FT9Q1+SfeicekK44TNeh9PQqvpV/4OpAFcyvNNPYNCCn5wb
qpVCq1w2q2UuzSsz5rHRgS/TLHe4ThOUyGx3FQJ0vPuXdCErgDDbBF/7O/H10xe6tqNVZhaP1TOu
Kqwycb27n0Zpax/LKnDlMdlliEdyFA7D2CpbYxBA9sU20Rty1ihZ+GSwedRNrsaWJP1Pe4FkBxXO
uhe1G3Q6bNETZEky06r7r67Wafm/sZBO+I+g215AikeFtQo2Kt+maiYdCKBLJC/rnVXDgu+5WD3s
epBezbbiIpRCUvWee/NB64LFRdWuNG0mWryVoC2ylm3Ki9XPdXPd7PH4mjQ8SlDeGl6Zi/A3QWSY
kGyhiYwGbiy96tVPLK4quG4AvPRf/bHqL9p9mlvATCBbSmSWlhw0UMGswgvdbtZgYc/qky/lYetC
Wd+nLKNvodyTMJBmUEpVykiqQUZl47wnUkchG/ILbkrxjzoshnQtSVXmjTb9mE1zIcX+0VNPdjLj
MaFbNEFIGfZj5TLKcwnTSVYtWTc9wg2FLKUnP5umV8gweGEKneRfz6SOaF7szLE/d+bLObhd3xtv
6Dl+0OIMh9N590x7pVYrd35aqvrl6/h56tHoZfh+fDLrWrRA5gAAU/wx9oPqWUIckLQZqRtRV0Ct
zYrOiaV0bs8CPLlllRH3XqyEXCA1MhveLS6WXqWVKbcWLbww2lA5KfcP45SvJsmj0WcXyp0zLtin
IENfTDoUIz3V4jOZEX4GZx95lduEBYZVMrPKWk/Fvn4BHSzlfapknRs9N87Mck7/thzr96SP592X
TomnkMMZv8Big19qlu221n065T61swwQB0VM+g2LynXxtNGg5c4OWjtUT7NeEI4ifzF9razZByu3
slQxpNwbrf8ybpao/sXMkAsKX9ibpw0Frwo2lx5bbGeCqwh1ROs+7Kx7D+/DsqwNgXOUV+yq2vXo
6bzx9Z2s3MXepV903b/OaPhjIPZ22aVZ6FW2QbuEnCPVPlYinR4bjzb3yeRks2zBtqHq/JddgAQn
dxm4/XNvLTgqaAvO8AdoFEqXDvK5Cnhw3of6QOEHKsZJx/JVcWn7AnjfmbF77u3pGgGmKZVZdVg7
as1RfAO/xw0lAs8z7DcXs5md63Awk6fCAN7rytnylp9R+dKexg1OD0+V9kNmNXkMsnaenX2n7qpu
yj7+tCbqu+aysITs+cLRD57rvDQsk41RtVfuY6FFg8WjPtbakS4wY4wmx436eiR/1JPQS9vVBc6I
E8mP0VZnIDbgOX6c+V2fW0oh0p8/rPIEezRAK4FEaGsc3YFXZmWL2s6E+8f7BAFdWLVk2UkXGkIR
/AErya0JKY1jq7/kUaJBBXKkEvK4ehMXM6T/LDNGmYOd+j/MtOTOB2jZ53aiVy+3QJ2MrGnVItWP
fN2QTGm0eu2GKpIE7/PPMtxfzaDceqgQqMraAQ4Ns/b+0tu231ig6MpuYaIUBM2PO6hVTV6fK0Pt
q/V8mu0KiVSjnVns7/1rbNWWt2rrigz1aO1Ixiy1G5+//amXNFt3KojF94vXpZ3QmEbOa2ed687t
62ATCQma66DWsLivD812g0UOeIdwcaxgg0L323l3jC4vFLkLVZs5bYBSnz3nWDRXNYv+/pdCd3TC
72irhTr9ZeXtHPuEb15Hd6p91rxsVWVtO5XaCXP7FpRohShLa52vZ5HbZPpKM54DLoTTacHUWsyK
piVhybJ29aTEZ4Q2/j/A9ivrNkpTp5BFIYUeLAUMEqlrf0Mve/2wzMqWPEotWnrhbTTgkempSs1r
dCLR+EuWE97wHuRpDmbcuzKo07qmXIO8nlMdx6RfnSdABFvvYFVyzgiPqPMZp7EHLS8kGaJWyfaV
LmB60JzvHkLDnvCfAPY7V9yHdeSWZFLuy2Cg5khiVcbP8IOmft+wyqXl+7w0AFYKXK1AO9QLP3Df
mg5uiDei7WYixWj74YxklfAFqYpc9RPMNnJrR14qp2rnK6NWwt3kiL7mRdTxm4x6t1xtWrcKeMaN
BYYmIHybW4VasX6v4nKvzN1/uBW84t5O1hD72Oc7zXMneX+CRtE71AbV+OmDHR0GT/9VpJjlamZ/
VmMAnC6oluVcr+BPLhllyKrF27z6tTok6BAoabUoYyv1+XsW4GDuuQtGwiivwIsKJmyCbOrPGoWs
hkWojs1ttaPP6u8jsDHGf9mJ1tWjzyLbwXdCElTI/GeUEm7Etyhj45H+s3JQE1EUlQBeC/+ab4NY
HAyKlZBDv60gT12VH7ZUbcCawKm5kyWkYG2KDW563btxls/VwKlCppVwtnlQGLHVyKRGdqL/Wm+M
h09A0jDX0ftG/CFB9n1EkUlLcR7VHk4NVKP1mhaJcZC7t7yKZaelYq24TbfP7W1eHD0W70ju7hRP
FEq739cG7uR3U9rIOUI+/wbCwgrStivDhcT77MBYd/7bg+aoKYiaNE2ECBXAAEqPL4ONL2YNUWfl
UW7NTu36AkKMB27tv/2v60UEQKivyw2GQN95ebOKStDovTARqlq0QJ8R/AOkSYaH9A3kXXNfOaRw
i7W1WMs5QmN1wQzafFVAyhNNF6VAG4DDmsGpm8l8ve6UWgbgQ3jCbf00XvWbQ4MjGit5Zt97BOT7
/Od/rq89o8JIaEY67t8fWx1XCDiFrKXyO5jQjbtTbfgfKpmbf6JB2neTyDxQKLOz1oIXtJ6vv37i
gGCdY5+S9f0K+Kix65Z/DrVgS4kdhipSWHdY3V/3RaPu1B8U7vh1Cf9sXcG+9ievfbsGd2YXRzve
Inxq3pmqytWihgGMwuGljv1wLQuz16nj4hINACx5PD5xe+0md8jChIDGP5+n+yxSfdbddH+3dqj0
iPGoTJ5ItRrWe1b9QhyHJ/co2gCAPf138Ap3J/y6RTTpfhdeYQwmx/l1lhWuZ6uA64t5erSOqF8s
2BDmHWaNWfqcLMqD6c2BFn5EakeNhQbshrooojDorwhcgKhX+cM9jZ23glaofbpumleuCKmX19Xx
u8ImUfq2P+G3+1g5VC6fReHdvYAgYFX/PcEZf1r27RgUF00IOMsaFt10UzeMpPzb4IFxtEF+arsC
rb8xOn/U00QlDN5qtT4WcsZhXWo4Byrripn89M/4/Pf3G+NhJ5DfZbx7ah3JdLBSEegPR+tycwpl
u/oECTKAlx8vq1Qxozr17jOGu/v2IalxBi/n0a36tsqLctk2qu03moszLWTvtgt54wyd2ciYjcTn
qPsuTg63Mnfmg6X25dSniVevjNPjTAVr3o5QjP4C4s7uf4ckbq1S/xKHqjeJ7bGfNe/7Nq9w+EwX
JMY7OOl2BBHerPblDZjjA2Uv6uLH3I26acrV2Ds/nHpq3grdyn2LLvIacyFx21Chzzip1nm9Rzpg
pjGcW7JLKqCdhj0c/qVUizqaN3MEzDpsedH44yVhkesZOn40ivrYY7vpTLZVTbztlX72dFethFfk
sSHNk3CsVU/vj21jcUSLIZBSiu8ddXHp0EI1mF68lD8OGl/m2buCVbkTV3g6tBrloE6A+B6bL6rL
w/SZdB5lB7Kr6Ku4qTMBY6Bbk9318Y1Opgm78xwtYUAZBB5u2D07D7qaavu8KXKNHLD5JdwEnzpF
mTw4zqN84VIkDX3CRqOObMTNgENNoV4LTHCtzRhVd1YhsM+zM3LveuFtzvdsrLp1wy2cWu+/x+RZ
kX7vEhyniYGKF5hLJSUhrON+hckYPEA7ZEW/jRpmjeKAuULJrABbvzAgBDxvEzTJuMCCPgmTHbpg
V37FwPjUWBnuo+ZjBmSe2quFDCJfm2Rz+DUi877hXZmn6vJOU1upz7UHbbShaXn4sECg+kA4Na6s
DvbuW2gfXoxRwH737SQGX8UG7tN7VVq7Chm6KRbSXpoELzTRe3h/r/G9twqS5OVfGh+ztPk+KkFt
9oqL/fhZYi2K6pX2ybBfzf7LrhA7vKoip7m+nTLsRnx/rr83hWc34/7xa3Ndh/jS7qxB9BnI01XC
9qNNFRXDAWA0QvWc+d/g5ZanJ7xwmlkXO4LF5eyDOQsQiXoY6VwUr1jh+CGV/GO6LqjQYXw+9BqW
fOPewOYKtK52q92i6I/svAA3gTIc0g7wegeOsvsfWB+3C0ENYN+ALlZDoEAF0b3NyqGIQ5eMCYS1
DQfl1TRCQa6SXHwE/ChRygzv/cIKfwOrcuoiLRi/b+1HHYIgpevZSSnO39YzGsX2Accbbm/d4IPB
DYGMZhFqKLnhL9CrmULGo+d7hM/8q0W86F8VejU3hpejjkIe7wR6PJ2bnZKTIPRRER46akRAnTzV
2SXCafMaU3UmP4UDvZj1imBVYVRajeHr2sQeU1DOXvYf7jWUCA20acT1jj8Niqio1gLSec+WTPlS
+97YvN3ian142rc9Vu7ukSWEmxDWIcJC+8W9hVfczKB2RvGZAhe69OrZSFPA752A4YKFlS+1cMug
/TqzK7UlPwl1Swnsx3B4Mx4ToV5uTiNyCHBQPFul2dVDkf15bKY4rckx4uGKecNqAx6n8cnHT4nV
5ZLwVz1GK20FpmcgihoCEBGwmYdoc1T9fGY+BTH8KYAkFoKSB0Hz4pe4Vp8duQqK6wUG8zSv5QhR
s4fYBNVT+wqZtM8d+vXZybilNNcW0IPLE9PxklMc7BAq8/JVNTuS7SNZCLH1yqIolPBQ9Yxe3Uuo
pF8sCW+/dhiextCArWJKB0KON+nKVpvM4UHd3lZCuMC0pvJRpAnkPe0glwVunCeGCBRScPl3k5MC
efzo1/jwAngF4C6Gqw/R8NS1itcgczlRLaqWTL1yD2Ox2pRbQlHrngEI8T2TgQdWbXfWXhlUUU50
GC8lpE8++TtRkshoyh4FV1HziLsTcF+aj0f7wxjQKf5xagGK+Ncop/siJJWhGPyjMmXD8+nchxIl
St7LgahkpcOKOX05aKcw6vKzH9wFk9K3Ty18QGjVeMUgPwEJMchH/Mkz51I1bm3um5lwQ5XD+Q2h
GWOtUwKUFI4Owl5HN3jxHgG+vB9cGVoF1tjmGuPY8ts5f6xz68yYgKqMdTCI+1e3iESpR0oCoVrQ
nKjL0YQl5IoMb+DUmdmrerYgeFtgw43MjCjl1iQVksyEuUD1qlwb+Iv3VHJSvg+uQHrInRQQg7dH
bO9+yWKzGkzrHoi/uJ7IQ/OuSLKpmmJrViGqJUWQKSw1T107MElI7Qd4q4a19FEudcRnLpfKg4fe
pF9pc5NnDo5FJzBYaB50FW+LctU+D88doRxqLbnvVgtwz8y1nGG92lT4J3uo0WIGajqTzT3Vqekn
ygIQotu9zUEHVuEmYJzqJyFyK4cPeUKLNVDehxVG/keMkHuYmyq27hBsEXDtb2YwAGdgv1pdu5qf
LPYMLpZliNi/xzrmtCfkhUDbLs2fNVEmksJiNGq70whHDKCwGBzVuqVhaYhdISWp7CqLo2IfWS53
2C/fDZPdAODi2wG6uIAypk5jJMfoDI/LsSQcqYPMHirgk7MSed+3gLQYXsTzAjiqxWnfPdmJdAxm
L+pZvOrUPVzNffgiZO0y3v08CNPRAO3j6Yj9e+8yOIbHMA6P69dfcdtcPua7gIRZ/+jXqBjCb9gY
r8a6OxNlSDHf0tROrR3CrqxNOXJGBADq6ap1q5CxoxA+oV4KgqqQ0kSSt8O0wSajr4rY7g48iEMF
TZ2C/ErUsbhc1dAsM+HjKcU9eXdqBEXhy4EQnysjf2Yy3lPGOFJhtiGT6uoJsz57q8Bbh70OIRQ1
+8cMHs6rI/N88qzGJKKAzFSRRqumJGCKk3MAstdVoomUXnvZbUlj/Go98MPOfqvV0WmQzZq4aaCj
SeBgGXJAPmD+3ErmbVFbP35uPytMsf6afzWCCymEjoxqdbeIPiAIMAdY9afdoIBMymgVYDow9XNj
h3byRLFEA9ii4VeaA0c2CGSgwoKVvYkZQh8qv0AFz4EqFEBfJ1c/DkvTaFIJy4MbOSOD5rVdYEEH
swgj0jL08r3DlIggxtJP88zJ2hKgk9z1VkemjqCemKF6n/FJpf1lkjKQf3V5YfSaoURdkmccR0eo
hWkXymRQIaGkZJ/CC9Lg4xg7h/5qiBaFNXTVleHUs7MPjsEZoyM8MXpX/lSGTHydl9taDVWdxN7e
qw6bo/owulmF0U7vCqMPpowIK/mHnVU3xbOzewwiw759zAbf1+hHPa3z8QAaVxZQpe9cHRY5yt1y
90KadErvLxe9Jpvhyb9n8oVEegNIXDm1WiMLfSQgg6ZSNDwvZKOOOsgLJU4CSaVj2mXxLbUsT1Yz
ytxmVLWJZqMp0a2KWVo5K2TpGkpWMw/hJrscekBfha4e9TyXJPEryLSyeBLtfjDk0cjtOrK2LGFG
LTdLDi5B4AbyxAC5cszg7GlnUwEK4fpuFpFTAgZyjrJ8MZLAMPhCCjp898m8+3ktok00i2b1yXne
mFSX9WWZWMA3st3Rfa4jmkbrytbYNs0obG7Lf5U5No2PaW2O1Koyr8yVY3H0duvn39ErbfVj9t57
++kY/RourUaWgGhgkyWTqJ2LiICIyxqiA7lK6aApCTI6mX4rkURkDIjxaU/Vp5olvMohsRgeGgeP
9G9fr1HBf6BYqPP6IiUf1vqXvz0uXKLsfSDrqWiWIxSujCP5NZUpjLP4EXl96iGGoywty1xqpOw5
F4XqEJGowMRPW+W1CmkFuuFPQIemHGj1a83Be/pKrVUbnkpWf6sK30vbzD+AWk8xpiTEKpO1LM1a
uek1ODDs8WiNZWD8hMdyDGhVqSOEXgi5mDdVS8nlEmg7d6H6ZNfeG929lOqCzV7eErgMbKUHUFmF
ZdSTwLRfvfQ+/hfesfltmmcWvK8bnBlWoWj6u0IVv0MG3+xNuJzFXufi9rlvTR/am4lQtBoegCyB
nVImcChWDqzZLjofDGCYGpc7C4hJs632TVEWCtSuJ3B1GkHNAMlF6C+XCX5IMywmjfvoEKP/v0xk
+IOoL2M35GxVzREF6XkXiAjAOrfWO+m8N5EHuh2VbaR0WH+iRmS0aAyJrKFh4xI/9g+FVjRcQY0o
fZBQ5XQG3D651rXGXeiX1NixjPKe6W0muwB1Znkk+hC0Vju6RgE5q0R8Nv7D8OPLBJa5f63HT26w
mjJ02NUtkNhmuIMPXh8wIvULrdWPEqPlxaofV8KDjLloxYWZwYeoyulfcUVC+RaxdEC1mKSs49+l
MXn/AIEV1vHsVjFnMH7g9dizgDxd3hiCMLM7dPkC2IJ0CrBIW2qv6eDJhIUfg+MZki/XcE/cKwdk
K7DJ/2k7ILTjF1Jvv4FwWP3IccO1s+lu8rZBvS5ps5z4X1wYs/qsmm0ejRGDgRpXAuYZ15YyvXFS
tEL9VHoOAasCSpRAtx2AttyWjKJO5YB5OQylzA27xj568O5/dzZ57amqD9q74GXpH0VeZZmw1o4a
I/5XoT6y76RtfYjIpAhVKoMquTo//EbfxS7qJmjlg3cPTDIbmGsbjajJ8AuZPbmRsOiYfea8EqKj
vfkt477Oj648mB1qF7fCNkVYuLTN34ytIEKJBcDHiEweIAnFZWStG87RFRkK3TobagQvT/MzBFsf
6WoRyaBG9OReQgfl4FdiMOt/UZHiAAnL50PvRoeMQkrCloJT8AV7dYzgapcGaoQfHbgCLEJx8Mbe
UKoaohlZoB6+4d0S8+nHsOh7LAg9HB1kKcnYToQX+BvchSp6CDHLIiwv3rPM9q7MYnKJKRUeJAIk
vb2fHwX8WAqdu0Iyf4y/8s7ERpPqPA7v08JwN47GdIgEXOIDVIK1tE3n+2mBaWA6/8xXo/P0Mz9P
j2vFYCfYwD7cRoMJmK/4SxVMek+eJvuTXubUYRrVj4Kjn3Rkkr7jkf0fw/EmXtJKxFMx1/Agu3Lc
iI9i/n2i5RdEDvE9ePSOuAJKb6EUS5amXpQdHzrL3Ln+btN+kG95gcyv4+6JFC+ugIiioouWSSCQ
By63Fx0z36TMbOfTQXAqVZRUIu9MG1XPPKRzj7r/iPQSNGApmI1KuPfpFhVthR5wyJoyPCDQ50Jy
kBW/WUrQcMGmrbYY7QFg5JIKDCIyNVesiB16uzEG6tRZJ5YD8l7gRzbGjTEQQn45Z5v9Ha8ZXeS6
1FWyLRjxU+sz1wY44F6cPeQGErT1scbE6gRUXutewqPOYzLWAVFun7EJ6eObdnCCet8YFrqNvvJP
DZANZodZqVxor5l0kKzGd6UXK1nrJwWzmr4F3glZUdowez3dBrDYgOoX2LmqlcFcGTdYnGMoWXXA
h8kuwhzMV8+SDw0GMEEfL79AbhABttz4hLtTTD8Zd6lSkQ11gh01U8HWa6YTw3liRKfBIfiC1HT0
6IyKEnLmAc6w7UvIixA2hLQEehqSK047AdYsdCJm72RTqjGIgT70YmWLofYMKCkdnX4IKUt9Pa8q
/zqzNqfOlAe4UpgYh032dsW/sUCwYbQL04hXSMUYoA5HjgCkGS0ZN+ts/HTBj1jMdQaEtqLMOLhe
8iwWDdqAGyTwg6oHYqS5SnWsXksnVy8xLCJ4GwrvE/3CsL40TlpU5dJjhlsWOa8MfqG/UtOQ0x8e
NIlqEOgXuSRowrCMwfq50ZpMsvwAKL/rrH/nZdYLrR4ehuYd0q/cgZPLT72+aRKWy409W43i9X79
cYpzLdGlDre9QnJ3eATrODDO0e1d6TTbfI/Jld6Kn6rO/cy8MIUGe12el/vlrt8cRP1VyAo12U9i
jsI4z4VsInVVYaPSBvYtoGl2wvDqQcPqyLWUlc6tefg/eZRmRFGCfbsFj8QVf583zG3F58qcpwhF
DuDBOTJMwmiHVRDSZefSV6qrPgvp0mawQEDoe9e9kfo4PyKV4JNazGEJTj48cXHEkNcCRBUg2gOg
wL6mvYmZ6Jiv39fvpV+FXKXHA8MBrkAIpr9Ae1CFh3UXrlT/OsQvh1/v2o07Zf+8fE++kwqDCozk
+nV/8u3eOx9vDQ80iGH23gaXwTm8jPdhMr1PV/3FdRqv1eOm28LkpCBRFfNyYIIiM9qyeQoR4e7y
8Jmivc5wxpvN/HF5m1/v5hWgUoZwKwdNO9b7lZ5By7AVv2YVhbh93P/o4fcZWyBi7nAcGdh21JyY
qRCLE8jQ/LMwLGB8aqmLzQhDUc6nX2WKq/rRBFELWQUj+4/q3bNTQwghioXUz1EHib1Gj3gv8qjG
P/pAsTaqO9RCKNnvxDqoSTkOle1XwMKMya1BgV3pq8x+UjJnkeEM2onr8JK5MQKy2h2xuYqm+yBm
iONqQ6zjQ6CIcQz/qKOxWeFjVenVYYIEj+4xe8OBr7ktcCzTaQHFg0K2pJDDvJfRE0U6qwVrRAcD
CToeFgJVAeDFu7bqM0rMmKet21uEBSiLIpdSFFBmhWAdCeWAiPokq5Idp9vkFmhu9IV5HIbj/mX4
RY3DpvlpqZbIAEtuSKO1GgsrAlTM7PelD6TM0DKnDDsCtdsGigVX8GVUt6AorDy8DvThYXLiWC20
KnE8Sd+gZvFR0zGw/xUll8OF0ctrpEOZapHbwFVYjkPytiSUhuyIaludmo7YS6g91Bdh1wWOf6H3
KWCuVud2vc1us8usOYYk713c1frRKdAVHTAr66fDZwevOCB9PHtoqZuj07TAYw8rjPJR3rTqKuDQ
yNeedlYjEuHOsY1rSkae0fWkyhowgN9eVbZeAH0WMT0fg0mKfKfHqn2pjqpkZmJ0ykPpwhEgUALm
+yVzt8SD0F2Od6cEVhl54kzk7S/od4ZeSG9A6d3mdLniQGcMb95HrXomrxSOe2UiWMOz98lVnm/Y
kY+NALXGIcRFCJHsaX1Yf6wrmRsG+48G5+rYz165U8Zp6LDOTYzFCBTxkMSgmlQEGhurY37j46xm
tIpPM5Ng4GBaQ3Yx7WFv+4EBKLbPEWmY8UIsBwnGk34RWCMZPHu38I6JrRxpy3/FvwQGFJvaX9QT
+BD1dr0ThzS9mKA4Rnbg7Aklg+IeSwf+6Zt90sC/i7hjHdo+9cMzmWpGxs5JOaqHE5YQpTozFiaN
WMvKiylIuc+apL3mZhcp33KSaImw0/NshdmQ8HYVbbynoVFSaB6TXGP1uvMQS/7jGG2pTSQnEMB2
DL/Y4qtufnrAtgMq9uAenkOtiIdxq0hVeQl23ikQvC+aqkiId8ilqhG0OasjUavI754O6sdpc/ba
O82H9TU6EYPIT/uL1whiKLuIDhl/eCVX64And3taxtWqc9kBC7Pq/35+btxlzKo3+02d3TGSk0/0
u/sFzT1gPwAlnjGgf5o0Bid8RVY2Jd6DkuAG+C+uRDhgWYgBzeANPL9tUWh0sJr+O7KwQbXaYlio
1NAANEd6lEOX9Uroj6Tr1/uIhYaVQZ4Y6S8pq1QokPBdFJWUQ6R+Mdl5wOm7t7QuaV+ABMBZzeG/
9KxlCdPZA8EXf1W/gn3V8swpWK5mq1ntbWHd2V/5R1d48NF9/OxBhfcuTEYEDNA3VojG4N5hW/OA
p2B+ir3LySlzFwPQ5sB9Y5tSXAGB/73+wNcPXrVfWNZHhOeO3sPiKB2A64X7WWMsqnB1QX/fBhlc
7EeMg7u12ZViHmPrYOc/UdaqpD/jlnEKrxh2PIF+pEkvpvYBcfrjZFfmx7KNho23lPS/vyeSehxq
TnqjfEcNiG/6ivcioa3aEk7K91ol9xkHD20+2oTYonqHbn1g9HB7sQewmTT1bQLBApnFprkLmA+w
n7bOLg229lL+J0bqp6+jNKwARjY44l5zCBRe5gdkfVFxfsDY8Totzq/TT2zDx2xso4Eu4vt0N65v
q9vyNl7XR1q6zv4qyA/DavwYPf1KRMz02Se5isS84XJ97ODeCI9TQSoh2pWnIztvOVTXcbV627tw
Fz6mWJhQwf7Rttz+cKK5085AU6MNhQJFybb9/jvYTs+45U9jT6PYD5vAHVua5F/pXLG1N+M6nGF/
GRACly2nYDYdJNTuG88AGqYhtgDDA+vMowfYSjOG0/lSGIKs87/erXPrpEIYuhX/2MdlvQ9fsg/G
QlzrC9OvGL+wFGpoNKkvJFBhIAJL8hctXZs7xim1v9SU+55oQu8/HY3tbqBMi+b0Fb7CdBy7sQsx
Ef5r3Um9A7aKbqFzGmjBeGGFMU+mCMem1Xl9+/37/lW3+/UNIjeGZFAjq60MoJht1Xse/Uqv0tPC
pelfY1HATatbYlZFTPEbpOSLBQoiKf6O5SwbJMLlw/IBJZFAUpbzkl+8fOCgbeLiEEDLmO1w1vZ4
h8tHL/IrQJCV7FB/cuop3kePQ+84lk2+sMQjQCavXH0YB4IadVRYqCKbb0wnG2Dyuj1hMfX8O6yN
LbvQvzZShZd+V5nX6zqP0KRj2xPux9wt+OPJl+At6AjLuROPXRiF2DnHg0sPW2aWJFYgnPJrPoZC
uPyc5YnGI3+dToBb9UF1kPjwRNWKixWq+Gn1qNhlQTzD0nxWY91vjCvhcXOcnVfWcQa3LWe4YWnF
ygmLkX4FKqMwaGqfp7NNkUUqHDAhuWOXwr2wy+RkJ51zxuI22GM05YASm0lnomqCey/BbZC5U+qs
47LyVz82zKjI7X2nlb8jK8IAIBp8y8ua99kPk2K/1i6LLw1EOHwMzgiSnIQNHrIrlKmy9yw6xeCA
YNAulZbgmAfwyBLqW3yKms2qcyyBWDJmbw3Cbah2yzRDx+k7y64U2oJ+52nL7vr+z9X2u76MOTxg
Sw8bDvw8+K+LvT6DVEUzd7v8Qz7viYAxGLystmlNFKWCGgNy+0IpoPcpnTcl5cW7mmar1W63CP68
+ob1m5jf3kCiowHDkZsNud+DiIxLxMt78hI6XWxLnLEXevyG8DvMdkAdY76Ay+BZYmrbPe1+sMNj
bHSz3rgbHgvrCkOatIDJda3Sa0S4SwEsLpEfMP5FNiGPG7jOMG35rtBpUeKiwx1sn+96K33NinIQ
rKNEPZlskgkSEMR7C9hOMUgnZnnZ2wqfbfx1mI0CdzI1jyarcS2s9YpsjFf3YF1ZT0E0gko3Cor9
Yr/cr48qw2r/OK0Nz2zMu+arVTkli7h3CS7BCepybbifNkb6qhJTNh0P53u0mxPRzr9tTUEKU02Q
tNd8Q5yGg2bWSauXflkzppatoMf1Vw+aZ/uSdl6Gud83zdvTSxEGGG22//0flyg8PxqantGr9hnZ
7acrF3CNGihdnOiCUBUxmgCeqoSNs1kJ62BH+izXVTxb0U3CU7tbpR5cxKJ3K7bKl5aBZ02xp3q5
PvmOzvPnxy1jJo84F++jmt5ehB1SFzOZzt4gQkQfczW5ZhMRopcgVkG1+8WEGuJEuVca3OErDc6p
VQeCxD0dnHFvXeHmpCZsxi+eKFTmh7/DX0yPB3LHXr1q3bFkqS9f28byiO6f6o98z+ytyhwcGi6+
SBgKxDjiyq982CRUFv9RKDD9d5WtHfFUyrg9aiKp5f813MX4vX6qYJI18xkIKQYrziYtCh0RcHZr
lUZy/qmNFFRS8NXf5xwSxd4UBgCf6NFkRXyw0VAUoJY0wqatxp7eW+JaKdfEN0Gmi+WcKEeK/6OS
YUlkMLJEkWStuiIV3SijM7SAiYqOhEHTa3FxoaYNC873ap78Jk1KQryUeh0FzgJqk1I8ujSs9/yN
Z41+YT1urQ+TEihivCQfvV23d1xsTEysTga3D7ONZlBHN4pHkmEmtJGLC3aHl81jVsKyAtJd1Beq
i50vJrtIRu5WhxbUQSrBAbUvnR3be3oTJ51FDka8bfhPgBwFJ6PFPFnlmQleiD18wKo6Wy6619EI
SV2n9yDdsdyj2+L5i8/xweFWTkcQQ2b3QE2Jsf3iAk0fGe56hf41wMuncfwdlm9AwJB4jsyMIk79
fnjpn4cvnPLrft1HYpggisR4G8ruCmhYJsMHXh0S9twHhrSxd/mLvZKnkSWmuH49jEFwcN0+W7VF
g5lQwUuBoTnoHXEf54H/eEeQTtxukDok213pFiVj0Vha+CAq4eyMXEUmAv3WcwUV95qZxQ97MLPS
4vLiTlF7e1e7yHgWjzNOF1/Cge3YsZv6OGKjuK6DXTfcj/canluv4T5drwBCYKz20IsXEKfvf+FF
PjefzX74BnmpBhBUaNAZOd0WJ/jCfjlQ7HQdcgRgzRtD4iPGxnqcO9/uyv92v93zEONqEJ2P++SU
yL9M8+PIXSEAEK6shJ4qwPHRi73MlmrxaV8wKb8AXZUGlUE9rAwMOIaMFv/H1HktJ651W/iJqCKH
W0koIkCIZG4oMCZnEAKe/nxD6l3/abXdttsBoxXmGnMEPVUw7mnlAGbpzK0ybEu3uUYbsxrVQ1To
5bAQlMNitzb8DHB4nZR+qvip6Wr000lxgtk5Ys/9bMvr4+w5mi+fs920OGyM/Qq3UdfWLUBYLzg3
rwzchZ81Z6ybravqIqKkNyHA7HsfTURwR/cTrUl244bljl0CzktcTSeRZ1c287CYPNPgUyuR0y54
5jWrbc6E3KoxKzRBeIKanAwbp8bZFoNt7xAUCUIUQHTy0w0nHuXxVPAYPLVb/PdJHSiabSrLxWGv
gQJMGrxaPv5Ky8oyHalDJVu1DbFLc+zr5OTGiQtpECToPtUuDfjTx9ggjViffxNuNny4LN7km8od
jw5JLTXui/n0MUyGr24pjONqIExw3+Zmzz4MRVydT733enMcJkGTwx8WV1Q9bHOTCn4Iw9qP+Il0
iQcFYMwd4tkiTBq1VxJPfZSkMwdEh58wjy+dr38BFAUk7V+7Yq6Ix/INmwEM4iRO4u/oPapO7qjX
d71C/xg+gnpX5LiSV1pt1oRhsUazOoNe0XWrUgFmOQHkIIJAnCj2Ndq+dGb9K+w3LKWfnSqmnNN0
fMLtMKEev1+NVkBqys0vdVR6zh1lTOq0qYt0S/9C8Vno4XzLgodfArcLcz9mvPJXi8EzmwACOAnT
6GmZqLoSTj+dmKcsIjVvpEsLhMDYM4YAuWfXiCHGll0ILx2E8KjOhvIrYP0dXoY36Kzi+V8Beki6
KNK79VM4yDp63mx5jBcDV7Fom15CXoBmys0V+itg6tLeH01xBgsYHD581vNOhU/Y8twleKlrHSiy
DsnfFmy4hc1DCwcI7RzcS/aTHNRlGdiGuhreByUbQK/6dAanBxZaeK1GjCgwFn6sTvxnoiVcthcS
JM8nmjJEedtiWtPZYi3KlmrituawN5PxGWhFKBfHZWovciOv5xDjleVSbMD8ghysDirmX9yHEpgY
pA92zRQURodVYQIwHTWq+QIBS8rBeuGQf1qk7UA7yJmMA2zRWKQ0ev0tF/uov+WmbNFyo+nuHXqn
3rdq7H0A6TJ386NL0vL/niWI4VAGVrj0sTPvmdsivdQA7ARb6XpZGb0BhyKFJd+tYiTWgnz2/ttC
4V1k/WEdYMS2OHHUeJP1JRDra1H5WnOahexvDW4DP4ZNG0Zb+wGfWExGOajJh7CIG5JWE/lq8EC4
DX4MCQ7fh1zmzfabwfl3M+mVuV9lttMymxM68/Y+onyIdYvyGwRLzkr6hDGxByR9fBfM3VSySZiH
2XXnO8nHhKaoX2TmXph9apGe+MjBGqGNbyv5DECPpp921sta/Qh5jWjzxEYdeohiErKRRUXCL8Zm
p7Gp5wbT9t+yQ7ge6cQiLj/5LnIl1LKoBAKxPGpDnk1kP1jhqTv5gPmaZC9VR1jskT5lCce/Izln
6Jgv0AjAoUPwIES/AnqB1UGHcrsgzsq58nYISsSYw9978FDrugKi48B3AA0wlnBEp+NA1UKe4aaY
PRI4XNRS/GDl6rGUs7eKUaMlXAhii3UhXxkULwdJJgsGT1yWxC8B8sybMKHxXPM0/IuOdrAmvn/f
39LvZnFSQYV/IP7cu+6he+88wfabbJGKspP5g4hZVMZclQfDW0+SuDgr4p9VAeipVpnYsvahij9a
2Yx6NC1MQN3BXYzzNGh0ddAY1obfuDlq0MKdYTaI5biqngPH3Bcw6twHXAXgf4xLPJ5WrIGm+/m0
VOwJfhXu0YTvgYO/wM/D4NpPu5jGdm7ROUjo/hVA8dSCrHtXl/MNx1kOxD9S5h0cerP03EjNitVl
Obtoh4Qg8dmtdu64UTA9TKV2fCa8/uHOKXV5g1xkT8LluS02A4cYwR24vMzBmh50PWuAeQoc5qCN
ElI/WFB31Sv29e3FaRA7UFfZq/K/VdyeGvC4CqBHha56LOqyqN9yCg8hp26ua5A1g9wX6s9WqLV5
U/s9cK56+4fOoVMnBGpcjr9dPdQdbHRcosE7xOITyHhDsAEobh+iG/23TQ/Dd3Qlrf68TWQOS2lO
WSjPCgh+6G4AF2YHjBbmhgwtcltgO8p0VH6crCw2g5HAsXvBSzC2Rx9OlJ8K+Ce1N7cHytKTwoOD
M+z2aUobX/IDrUEauVo2xFJeMjvUXtCskhsPPHTW/CheZ4eJHQROKJy88D6OGYwf5jlrh5bxNQr8
LGmcKpzSWzufIjFFBcNllAJZw09zWx9hYGb/r1mgco70LxxHdUxoufURPruDd78yVBDINjxNVOaV
+tWuLiXTzOkBs1eJ6LX1cqiNoxPLiRKciiyld3vcJAsFJgeT6RHsM60OjyosdPJyICODuEXKqoSF
QovD27rDoLkT9Q2tYfhmXeXAQDqE90hk7g4VpobqbZmQx4YfjFd4efjO4LWz3jpV4mnZQItOPRQn
/GDgzGuICj5OzWnAbVkF4/Fq9XBJ2Ij27AlBQPSVsRoTd9WksfXyzpgjrdkeYxw5j+0Ra/RIm2gh
vDMf2Bjz5VFSpIShkrirOCWWOyLN44OtPBqRFF9Y3v0sD8xqrCpGsRTtIz/2m+7Vz9JuX84FNrnq
KuJ1bL9JHooW6NLbjNc7pYNgPLKK7nZzdLf/awsTE8RyWjJvNWe7MT+TBzPMhk7TVsf3hDnTlrGa
r9y651vOEXKJ0i14kis6hi3PXzlnth7seGeqmpr7fpKeZ6EUHM7Uy9eVN6Yb3D+CoXgCJYxA2LFz
OJDT8u63IJwph1xHoex6uBobNW/r3LKjwMW9UPDfWTTlYKsW2y1rsunzsua2CjBR/+YZI7HZrQ/q
g+qg1G91xk/5Vt3hKx73rGR31u2UWaEGkraR/7eV3OAM1jlqwZ+Fhgpl4NEix8DmUHaNn+lVXuz+
odR71TkQLq+xAj4OZuoUV/XF9UdzEm4gf/kj+aeIXnotnktuTUeTA65f/y3KJ874mq5yzcjP4Xxf
uz5D5sOk3i14jWU8gh5HG7wiSjWXNbau6EXGTfy3VEw1M8MupZemkQ56T5uJts3i7bUfHbJVfcum
mMrmjQVgSU9wiZ8y786dM97KTew5VbboEqcXkieIQHBoWAk5sqwqvvapDy9bzmec0IC9z8RgVWw1
2PR7ktFEizVjnMiUgMYVyhuxmKWpbYL8f8/ul9WUvJ+FWG4SDoieUYc9IUM1Qg2lIjPU+U3s9+CN
/9jWLCOshd4aES2HLEHOP1BnSDA+Q+8QV0+kXcUYQ9uhPwwl/OJt3SeNNQVFXdtq+8ODLh+glWfE
HXgg6oC1whNnDKW4faH9/BwJg5b04oII6dJwbxzd1teii8DsDo38weaibQQvbJDr66SGeAFDcTbz
rE33pI+mCxIJe0++txTefJWc2M+oaMrecXlezle3v0JiD66fXxhgAOZsXY9f8DL42huZygjR/fpo
lCAG3duvjN6fE5e0KaKxhy0oFcShXaiF3+We+D3zsfEx4gZjp6o5opMSUxb9PFWxLrVVRUe9e5kf
c3gyxkVT9qaMgK/9GOf4agIeCxqbwmaVFF/HIp4xvlwpUrmcWWU1hNYlln3YdA/gIaJ/ghExqHoA
koG8nBEJslnTz0dB0TBRJfR/sVIRH3U/qSMh4D9+a+1+vwQcfICFAy1QHX5OzaJZNbGREvdQtKac
xcN46bLtM55UkuUt7uHWhAtAu1+iLJIsg/tSnf4cSRfdWppZ9THdy9+WT/yi8yZmhJpPchFauPRj
n64IRzxaUX8sVRL9/oFfpWphFs6fjVHv3FKD0hBSI2B2F7o4xFL1u+m5w2ChhqSXiKM+30RaiUNW
JhQGYngU4NKL2a+aJ+P5MyAa0EuQ6WKtJUaRxDff7LWw2UOnFc7dMmedc7f/i/QEzg/3nhnQ6WDm
1vW7G/pi7eq9d2TpSLeZhpOfzpOJSVad0qXJ9LqIL0Xel/TpEhuoq4klJ9xLLLZpOgPwRqK3Z48D
i5szvzKGZxkrAy4YJC2g9+eySUAk2nVCH2GysymhTcanX/TeBz2o2r+LmBy6BjeeGRo1gOuUS+Ls
bXxpRujpwjsAC6dxRtP+zd6gEw/2DKSICXPUMaamvYLKWp24Z68GfYPeoqzOqouc0ldn4ML3YnHW
LiE8LDuItpNgh9vUoVcMOKJxgtFhctuG+xlQkxzsNSHd6whxloqcE55Dlek8IvNR6zgVFQajSKki
CgfEBCWCsYV5yplVeWdi0ZAuvUBZEzTHdS4YA0MxB97DJHrFrUkR/n5jko5qvDw5Di9by8KyMIG9
w9/36rXaI6vv0DiiM4TvLr+S+oCoDYIG3TFoFlm1yTpBH4eezgZvJQYftqjg39C8aGXTvbgZtBZ2
M12Yw85Ei5TJHHcnowpKOsb+mi17N6vcq4WiD1TC96A6RIA+KMaVWfJ7Xp/XrIVvH9GHylOMajIq
EwtRn+gUaC/YPPsnv/xXw+e8MbnM5IJwo7F7tBvwmIUTEeRIo+3UzeiAdLcOkc5M6mq1Bo1BtV9D
LLSffAf1YfHnvFQ5v7VLOllxaJK/OXFjgzpZrwDvLVcVHJmTGfxZZTeuAn/WOYM8uMhrH2Ge5hOE
WQ7K7mt0i1+jS1ycbKNNLLfKrUQfbhY+LloTey8Ep5zI26Ik0P63sVWK6jDJbsVoUUGti6icsB41
UK4oQlsADsDXWqSOahuCOMP6hhmENIeaPxguRw8U1vOfw0inE10cWCSDfJ2Mske3Rur0WrfBM6Ak
E7UwZbmFThbZTCO4Eb2wC5798vg1LI8fg2f/2X8RXPQgm0TXPcbPGUrrkRMBUUv/Jg4d0T7LyglA
m6agSgUeVkaohKKgIyhkHzEaWPRYgtTFlkNgnef33a8NG8PTRNWvLkQY1MAgP24S8JSMdM6uU0c3
6IimiGm2kG9Q/Xtn0qCEFVYYfzQrdzykXHuU/qV/d3JHw9usMEkiFcZlDATNF+s7PT9cjws8+/Uw
8VVv7JHMg0tbrb4KfjLTfVraA46+ZcxwjA1qtLJR/xA4cx1+xvfhZbD90TPzHj778uEQfzQNL9E1
rkyIi+IZER3r0jDu8GVgYW96H6z49iCzAmyEOb+gtOxwdxpU2nj1QbbkPELg3gbeYdGCBoMkD9dP
CmpOK1Tsn5dZGJV7FGeQMD+/sAqgNUmgRlsKPVkNqwD4V0c8n+a/90UTYFMgo8roanDpgY1EB/wy
y66cSOfLk/1pGicsBwFHnKoLKuSKdA5kilpDzsRiJasfjFUy++sYVAWM5BiBzkd8Gb5zrN5qFhTn
JAu1LxAtYS7Wxk27ArbSdP23cwWGBy9k9AuX5uVtFIvGmSRC8jgQ6D8FqTYA+kGimGMZcRKAar78
xE3QarwCHwCp9GXt+u9uSK4mmkiMVni8T6wRSUrMxC86DV4A/y5Apo+AQEawrmcIXtn+hiQnUkrS
5jma1TCftycw1Qq0+21IknBhKCLbjUlL3BXgq5bi8vIIO/U9ak6e0St6Dj7D6twgIg9jl7J169Mb
KcOqoQXHplHsvHF+hBVF+hJmtCcSmY8Rak2njFCQFgow6Tu8cmT5xOd2pY24kjubqwy7ix+0mkda
3mckd9io4o/Chewu5Zr3dIlOIkrSPK5FtYjw0Xax1whJ+ka/ivKSgoqoUcSrGggHLC/zSyLVCzGk
B6orUoW9lBprIOpP/KIDtZ+Bd/EIz7M7LqLCT+TmxTmFI5BwG9ne5sIgQZDKQHmxd8n8TqCQLpQI
aNV0nNWhVMcVYdU0InBW6W5Hl5K5HdHd4InXoepqVR3EzDoZ1B1S9YoZH+7sNX7VI/gf21Df/UxA
0t0qR+VIYBTbHjSI/hX8OumqJ1BiVUHr/8aF6wrxRbVBeoOiJz8alev/bbYnuglcomxDzT7NSN2B
b5IQcYF0rYJ4TWxIvDd6uF6waJWyF33SA+fnWvAfuYWQpGwT3bgVjtnq6cgGIUcppWkrEluilGax
GauIyzRZpP3K7dhlBVP0DygGvj0hGQIAi101LTdYbgijxIgRtoHmfjosjXer9+K9aB0zCPwNfC49
SdnF7S08xXXyqji0CoIuEpumnNYW90zIGG9InKrCYZudbtOY6clULQKAqxGHG0hIu6v9oLmI70es
NmRRUmiVqVcIERcqD7mhirH/bcuWV/LW1xjzO9pi22AbvB0hrbnE5fV3Jysxm8A0ULRAb0MyzUNZ
jLBy8q8gIH1UR1tBiykOEN/+bqJ59yI3GSzkSf62mtb83TuXpfpCYD3R87c2vP+Vfikb7uT9gQfS
D/pWyMRs+kV8GTrnoWA5yHZ4R6H5BxMN9fxn2irItLCR1Beq8Tqj1f+jd0mchVIEGzeJU/fQ7XWm
EO6ooa3Du47vODoL3GmoH8oFoOWpP6pjqoDaVIsNb+tjgqDAaRjv2flV4KRuBa1q4Gr1qLWOwhDn
BWxpvVoDcxxppsiUZd6+TVJSQaUmLMCtvbUrNMUvdHsPkwuHMJ60C0rAj9NyU79AmGWuY9xBEhKD
s0mkp+i65J1JSAoOJCR5D6RVtraAPhvIF53vODmZ/D3+Y0uK2qgX8aekaZaV43asGl4WoqmVdD7W
qf/hwAK9yWyMONfIRpEDDbvNFW7lfoJWlJqN8thBWBDiAc0nHrITnT6qz5V8QwbjIkLr5CNVyGVY
cLaulqOWU2WRu4DcCIOpT8hcZhG6msTxMXIhSlH8At7riWcrlm5xN7nwLICJuNczH0AXC+zF6wzj
Ydxl6EgS0G2i21PwCp56GVdHAgAZnOKce+vpGgnLZ42zRTLIaQOC8q7W+ff8K9GlEMb8OnYaMZWR
Q52OwrPllrz8dYW7pSYtfSXyfeW4WyZ3WR0HvVa7RQ2XuOpWA9l9l+kjXrMxsCa+doXZ4k+DocEg
WGnWRsEqCIJwRkdy/oeUaFqCz3iBzNj4lePo2atweIXhyHnjCq+ohTZRelWRhAFOwehSM+/LiF8h
BadeKiyYQvAqQ5SecXM2nwl8P3fIPO4JcZeKTwYUkL84Qx+6ZXNPCSmAK+8BissuVXeGcKCCogIg
3IlcROhvnP1Qo8icQOdKjqoZoN3Xx0W0BZiOxTqXbEkntROJpCcMxyTN0bcDMqbIK/GD8o7XaXAY
JOPL4oYORqjLnte3dUINGAHUrLd9XXsuoukY7aLIkfnx8yGeRZlEJBQx+imCmRmX9Qv8ODv30HPR
NGrSmVADEjCZlVHTbd4WCMkKmS27tHnUH2PAqK8ppyQ6g+3CUISEIx/hBvN5BetALaCv0trK2MwK
HtKQQ5lgShgCAvl3HTVxqEI76IKEPopSh8BbYCzA5GAhWAtoFmwJrIll6oilwNXiQFMj2lkMpEjr
gvphDInxWLwYKX9FfKBjyUKziggvwju3p0wuLVPAshVPi5EMal9WoadNRkaB2oJImyBAY7nE4grd
2LIIKYsHx1k0O0WTKSPIXmd+cezFqNd+BU1N5h6sfuy2+TqoFUUdKu3XGnVpu4CYu7xOSUnK151N
V80p2LAVDOxzmCO1Wo4uYQHiGcuSVJd4HRv+pUsnnp1ENScmkCYkZu3m1t8hdswmktbLiJ492xyM
sbasWMsUXLufEhsk/qN3PNLp0OGVnu9DRSLd1dhUmzOlRawmBG36rA2rFjHwfHTlnL1HOs1w+MkW
5hBvbHZP3WLtozfGNG+ytdLHfZpnX82/7LFlP0T3TqbVpfaiAm1QvAmYT1irXiEO3F6Sc6x3LKxn
rnl8HO/HdWSo+zFKSFl58g8MYP4eqOuneOmCIhD9DqkKdxukhBlFGgIjydnQpb98xPu2ccfGO1a7
f1YBkACupQUcXzA2Y4ax2NMqCXrNr52P0G2k9zOaDINJqIF+B+k9d/QmlbuuVqqYUhUjuFsBkP5q
lXdVmpEqGsFmX7uG83GTKkfNW2FnMu0h4A6ECjPjIquMVp8MwRBcmyPdK0bpxo6iGDxfTxe20qk2
TC/J2naI53mMBetIyRAw/rHq55PKmiZcfG1iTGkzfMxgmu+tarbg9bbcU0Gc8PTm7IPeRCdh7czw
iIh6ky9us42NTQqxTYUibCVLhkFipagnovWSUQt8Lwcruu+sbaoRZR8Nhkbv9HWEzjW3SD89pO3a
1X9J+b4vWN9yew6cToWgWpKeJCVeyhyAR8WD/Jjjgj3WZEzLQzTYv19rw3NbicT42WSW9mUdZLv6
Yh2cbp/wzeolqi1C+ZuZjI/D21iTZz7TNNP2LeWHLEMfi6YDcIObkVn19wcH1/etX/mRCnIyx9m/
ZDacffdjc2hjMwUdLgIv611BjkgyCyj3hD2L7y8Gg7jQ+fxbMHp5m6IPk5cFY5y2jMfKoyKFdlhM
oWks1BKDjBYDPNFOoUbUe3l3XB0zBANGW5O4zGMB7D1b8+B5dPmyeDdsQq19ta/j1Co4+PyCWDec
y5AyEpj7TSkpOyAtDFuOP3M8VOZAXAWrTGIIE1EjmV7dPtxwc7M1mzKL282ZTqYGShdWWr2O5LJD
ptIJNUS0rjc8OCqM65xhIIfVJbcV3Q6IaqTq/Zmphb5Z2FU1o1CQIG6UUBn9S1vLnJl03C2xjKLa
844/b0/GwUUENzta1dIQf238QlwylUKLNpkMlTRnGgBuapXTx6Nb/XH2PGTNiX2onjUIOCs9pvJX
c1TzdYKnPOM1T7taj5D35P7MLvCabSy6ayuKwc7crEGYI+STYpPeu9j85icUBq6TOBgKv4iII3Sf
Uoe0LC3hb69m0/qA/kvmDa1TC+e72X74TQn23F9MulzzLtsclI/JGv4AdTt3c2dHq8BdQ/9gRVnr
0XW3xuLYPXYbzpfKjc/BOJ6Ta3SkbJ0TybezPzzgrfcOE+M5bqyfi/d4g2J887N1RadNYIuxB/g/
CD3liCOJOaukxtXdvK3KTzypS+2Cv3cboByPPssqp92n6TMeGFqw9v2PEa1psLHAf4xVEeU8W4F1
sZs2AlV6tcXOEX5/E1QgGR5+ROx/eMIISLEfIrZnZRxRoHFz6LOx729sWkmAOAnHVnCz0/g6FUXT
pwl9YQbWcRqBripLOphs9JQP49Tn+TfG19/UPxOId5rgFEEj9oMOrgb89/Cv1pEfQAN0XWRn4f9s
xThB8e1/3eaPsPIHImze4APBZrbB5v6ZIWzA2jLChhRwYZueYIS9QsoeNPk63BXPYLH3uBJce73p
TXgjqWYSju1XNCh0UCkYWo2lJ2uiDktMGmpho9SBSund2rCCKWVhc7TreH3tJtiH4f9Ip8lruVdL
I0krI912Gh/azVUtWmV/9rYLYHF07HysrFgj5Vn/gPaNHfM4QqWE5JBYgrfsHXSe9RzSec0T/PLp
l7VRbT957YpBVmV1FfINSlRiDn3amfY+OnYqvYL7xZqAxqQ1Xv2sidSx8PFi0dEM0fK/ZvghZmka
BUoibQD6MHvhqeHfMd37ffTOVBiY0yGFxiEkGO0y94Kd6SfmM1IIElqmqg329G5v+jX/0Kc0uqL3
vRxM6KBptZcaRZqCsIEgv5TanD5bkGSD1sX+gE30rFMPw7lRaXa/mNPNre3eR1886DqHT9D+eeGO
ip82pxX3lbZxUsSuM1nW8N5yMbYDSvwFeA2UmbefFppGuZ12w0GT/LEXGg8JcRgtjKCUJaJDF/NF
T6i9ZeXBPq/KU+Hm1slQPrloXwGzpQ5ypNHBnyHavKPQH+Ml822fV/yyw3uv4iYDAwnJE6LQc/X7
3VmtICxtrWR83zjOXgZD7U+4ahS4FyAgPIvGx29N7DC0rC0DutyFs/xdCf8SVAZkI5MbYAEQa24b
Bxp1xYUNqD4TKapOnC94aSzVtLTTh9/3LOmRy2ndI8DGt1m6sZ/Xg1t8kaTsOEvdRnhsdWq9pwOL
ckT/vV5qrzfcpoCihIIXdNFyXSuwWNEp2ZYfabYP/XO4GhNBfxy57695LKyqbxp3xrJitb6BYu9m
ooSgm1AD5gMbBBchAju19gZUxNyMYGwxfnC7GHCjL5PaufOgbASfhlv9mTz/Sol1JJykfHPC8/T+
q+P6rN7WgR7POGRctC/wLVRtsjUi1e6wv+7mCkdDK44LljhI0T6MA1/VR001f+BSCFishkHg+hHn
OfgSlhutprSCdMxZ9iTtY048DCJkt0Csl+7BmfXCwJpNMwtEm4g+5BVDbyh23AHzy1bwMon8XSpK
OHjXnT7RwsTWDZHKZjGvqE20DkjrkeszXHNhug0+4GEHxf8ghjV6PEvsVbO0TZqtFULkN9m3WFl4
52SEU3Yx13UZFEthKOGqZBl0SAd2UrNKDfK3yB914Imi0Q1JxuXr7dDq0W21CZVFxIJs5eOPexN7
42E/zRKCIc8+RhgyZKDxMDzO+vwzHPCW55TNAXJSnmTHPnUHeGKimbp6tUFCubCENUWCAbtgVemx
6HWs93JfA6Mh7h6G0998WPdaLP30l75LNFf0ExDgVEZzzNcbLD90NO/BpPBmDBR9VbiJ0RpuD06l
aq059EERP58VWHMe8S/qwM/bSA/GsEbkONrKCbig9Ufr0egMh/jI0ge+mcRU9njbM5DmeMMsHIAz
rTmgQRM/wJc+N9a9/ludLnIDThjp8KUobZ4uX+TpHb074Gn8+xvWEbade5Uls9ne+cb8NdoWfGkc
eBFFlaNiRPTHylUBACWi2aY6YMSlLvTZeTdaMwfDkbmpuMWLBWv9+Nfqu6arvy6nJl7HvIibQxkd
EBUy5Y5NiYpEeqQoZqaGO4/Ev/74L/veH1P9j6OxRfG+encrrIUrxr4OzDgTz610yRvt1HBh+jSs
QBQNuDVWxNC3AjeIKL999zS3nod2NUKnIRkCO7ffJok3jltWTCcDEKf0V3ZGa1/ACD4I/joWyR/4
Un2MGAw6Nn2Xlxvfx3hhi1m202KnhD31xZwjMmeJLgKRsMQ29XuyViQG68WUUU0mj94PqwPX0hrC
sA6mLMSorYJQQ9MeXrqadVPe9CjZ9HyweJRNm7nGWbc3W3KiIQI5JBu557G5PnAqqFGsk9M4qy3f
sBEo3CeeN4TpcTMHDxphfNbT93CZZkw8bXa6spfOkoORGYkoV/kMYYR/SR/tXJkRD5O5NoShiY8S
wru5YzsGqaJYc2iC7PCS8ryaW+dHw8Exwj+PxHAlPr8NTysdX8V8NIdLtmRb0isqPeLcKPGUmbAk
RGHcYw72ZkzGZTh7eeRDal5qkbRsJqzNk8GBTU8IUxKXLD6Vmc4HlnyNhGd8DnnRiMTIFOfTenwt
/0GCNE8gL/h99uypZdtLzXa+oNer8cELqx12rix6L8hGYBejeFThuIzzdWapcTcjP1aIG9WbCvgV
4wG6HcS6FWgHo2jMmzsb5Qo1gO8v7sjdFj4GMaZjmmwjRYYSZ3wzvpu+/mz0brdrQsqmMeWuiXvj
bBLB7nVRB7nU1DHjzid3JVaYSmrEW30W8SscXPiBa/5l/GRfc7Bjk+/h85AQ4JguoXPmiJoybi8Y
jdIa8bP8YGXp2+q34gFKnUOZPuqOYshoamRlyW0A8wQsCIEPriMAC061nI9QUGMTAtkcuEEg4caa
DyrSmZzNZ4ZMjNddfg8m1celQD+RTAXEBBr5aJc8jN6Y84X+JziCg2s2ir64AjXWPsVkONEcPBNy
h7AFiEOIFT1RuUZZ27/SE8olBDXOEh9XXAKI20R9gYtAGdyCxdd+Wh2+aPSkMbEx4gNOhWdvQHsk
brA77eMNVXCITyu5zIXue0ldWoDhMYH44JcmcEZxz16+J6dw7lWNwdL7I7SJTgc+3VSmu6DCezLi
FT1dwaDLNOSsQmsGSTo9eYa5Q4CcfULp+/j7TuZeKUB0jQp4S+Hk41QLvwZXM2QbxMlPbv4zvkVS
hqQklR/cookqC8pFobeBTK46WFgFDB6W2RtuDjoavTE/9EpGT2HBbapVT2x7frOjxSs84kLlpdue
EwJhEO+ucW+XZ0zny3SnBVvyevJ/sepnOhz83nDAos7H9RfRI0Ht8G6GiClpVYuKI+oOspQsOEK2
CDIF2YhLxNxXV0pv8XiGQ8Kpsjd69pYf7LHk8C2PNp+mnYZpZaCo5PF6uzZRUPo5mNrxucx8W98k
/z48RvCXGTcyr91z1rZaFYlJpWXNF9+VgOzNuomFYnWmFzAf+CjOqVtVu+m6wi3pzgKiCoGgFs44
EO1WydxMT50LLHeBNrrEwNRxTbOBA7+uMsglqNsCZ9mPtcDxFF/dknnF0uljyfa05eCYLEdcWBzy
W97RI9jRFahirqaMGXmkymlMJmhKunw79Qwjv44YqDRL1TIlBjHc4LSTofbSfKi/JZTu6qiRK8kJ
24OEV3Sb0ZxUiDNDmcanC2nPP53c+BnDn7YYOyfSAvVmBOmLay8TsBa/+W/rl2MQEHLd/yD67m8G
h+5mkGPNwpuVeF+YSktEB5yXub8Ltrg+eOXFDseAp1ceF8dqPolRpgBmga40ZawKe26aGWcIOSuv
hRkIOpUYUS8S1FyzjkNOdVSrKKXtkeX3scYIZAQddYsdyZNVfqsjC06ctQzWWiioplkisd0ip4pD
tb7maXZ9gvS27kJdvLlB+gj4jPmIlVnHEsPN9AFRF5g4CUkdXay0VwqP7mcoloFiqIqc2bmZfC09
I0t9aZw3MhfcMzhZv0QbsEJ7qEUegSyc1Bp8MjgEboj1JPlGLlWAg0mD9IPq49KVnRrqQ/7vYPDP
HdbK1tlN8t9fnvFYWmYgax3P4WpGkqFZ8u/azhRJoAVO/R2RZKWClHCC78OAr7PScSrvSZcpIcVm
IbPPnDrb6lS7da5GX+EHrZ9U4gyaAOIdz9uXyd4pDBuApIJJ9fH9H59hQl8HcRQiLDMorDY5VZ5I
1Mu6YniU4W/WHQGO6K7orJoJVa3jSPCrwFWOS5m9lDCUeFQ2KGitfVDs1GHmdU8/p58LL41xHRij
QosfCQpci3yoyzKKJhVEBTgDiHMuDHasOKpwwfIc0zMdVVGG6tRjfSG9Gy7JQ/MnhT4QjrONXhPf
hdL0Nn5wAS8uHovWtDD9jF/YXwwf2GdIk4e9HHZzuNDB7duFABOU2DnJKSPocJxXI0ix4TJ/EazK
GoHSjQVqKXcerXunUHQdWqms1fCLGP3EarHus8jz9QiF4SHRgMWIQmQrDGc4uLulHWTNHeXRObOR
oAfv7rCxOa6kXLt0S2DB8GnOVbM1zc1pFERPt4g94eJA48MpBs8jWf9lC4tajmVPFKY6hFyRKBvY
TD0cFWLvg3mHIeDLeIqgluwxNXhMn4V8EHTJ90gUuHPGHZB9Bl9wY7C6lJF4voAh7Z03XW3GSK3/
n6gnb/LK91Vn5wfYg5gkakzmQoeKUZ9VwzxmWONbpa+amVqM1GRSh0czX/IByQh0CbykUGAbz0e6
DM3q7TFaIfpAcmevQdXXTdBLYpR+PsGeOXjDQg/L9+CypE7+QPubz2pxFaXNblH7vXW/3tt7eqUe
BpF94j4HFaZi3d8ELZsWWqcUnN7mh/WLIrdkzccnt9K5wKO3GvZySFoF7bwdRLGDc8b3otCuopPk
nyLlxN87Y5vCrIStK/6e+BZCyXnqDWrqBwNFviot3pKYTSNGBTC7J8MuazZlVk58koaNFG2fzGcI
k8W3UKj/XR85D0E2+drzSAoH5evMQ2H74pTnvHKt7OqUSVSss0qDKUxGCqUenMlslobKJLGYobEO
WFqv2PMY0do9dR1OFl21cesXxxhUSeMaqd/ry3qz2C120LJLnEYMePKF4EvgM5spDinPlnHsfKJ9
pzw7/+6WV8I2lo247BdJri0uHoNap9Y00sFn9sCp5tJNZmWek5ki168Mytm+d5i9UC2B1jPkZnTn
9mez+Opc3vgS1gBs7v3jzxYdFoUL9sHNsAxZatEiCqZ7zebVkzsr5yjlMqkpoScHQI/m59OWrF5P
hlRTWmnVLdG5TgJORFqjB8L5uVkfiFevLopEavo8jVlx6+U2nYsG9BTrSdb+9c049OLRS6g1dyoc
Z4pwDovtOfY28ElrlFYfuKbIpIZa/dU2yi/dN/VkxPqX9FedWfQN/FAt42JsNUmfLQ++P9Jvo6CB
iP8C/otubQiWIkXo4choM5f+6EE0nQIbuOgeonJr89WSJaKjXhhy9HdYEEIWqL/Sg5UKqmmkwSpz
RwmMZamkgQsGB+Pny5q2Ge3wTqrBU4ggEsEWDPF4oRCCBUF8FvfqNmIZgjQtxrWyQhQtoZyQasZ0
qDkkHFBsxAQO45+DU+V2kecNP2G03tutWWY+hp7rmjEoIC5nrFeJBDKaeJGdZkMz+e2opVxH2EJ4
EDBUVgf8Uwd82KV/4E/jDoe1JF14aNi8bBx5Xkkh9rCvvJYv/wOxEo5nX5+6rvPFv9RB0LFfpPZ5
nNo7b8f/6RNZSPHC7bwH4q3ndskXzPGV5iU7dxG9M6o3oGvZw+bIx2jlKeNwdwf5dsMRtnOomA/c
hMal9W51+0niW4yM36qZqhlUNUAdQtaQWkVyN+U8/kR2kKJYSMlKOWDP9sLXBcOPDj47A2xABnKB
ui93f89lqwuQzsu2J/Q5pw9st7CyEbLBI4DUO7k5j4P1Jp5oQrB0mIbywMLUG+ce+x3fzAvuxi+j
2D5wwqbj+iH6EKRcIIhMupXSpRfIWdlWp7H0RX+oTYHjC1X3ULcasvzf72/JkVucBHlkhtpYZpKD
KBqEZAu5t/Mu+s+GKVexwzkTm1UbIuglkLmuCt9dS26po9c42+T+bd6rA6lJvlTy4ZsLOaaO1NTR
y50LblBWaoEMCY4B6FELVzIfEZaewIbT3aCCw6FZZWTdnfvBTNgeDsbO3VMm+FW+vfntJNEcDah1
fPKUVdDOX2bXWPGaBYxvQO6X0OOvk3rn7NbCtz+Pq/yu2XCyawgL0CwHLXbdIq6RT6Np1boagCQG
htJL6LkQ7R7wpvRpb2PqAzzIShPRrAiaQ06i15toH+/jQyTafcKBMHWqLB6awElXDVr2agymSpB4
E0dPTwMPgYa9gXz89kqdb+cz/owfFDaNaXX9pSGhV/zFwIiGAKX7ebiDUbIbHFmGxIrOhO3sP3if
cC91N+/uH3PG0EMtSPbA7RNdRYuEiIRSmWRdjazwkPzi4LNOlwKZPZ3w79WLDIcJ5cF0WDzCEhVH
4si0QNy/CgnEB1YJ7/yjO0wGoSUGOnqNusnk4iubHpJMppuoUuTVkkJObwx273/uF3v3Tn2/x3BN
vtHEtmW+DGjfbB16VCuffZikbhNfCxrWg/z6DB/9+0AvyZDWbBWLdFKGqualasJTSF7G42UklKWc
sj8IkZAi9Qh6ZiqX8LfCee3nNGKhs08zCNOIH2Bqh7vZe6lUq+ZPC/cxXN7+5QLsSAaQAKiFYpRg
+8ymp55Z/YHQ5he5Ark8JLEx7p08/XJ/TgRHsV/siz/Wn+SCEa0RnGEwO0V8FHHKtGQC8G0XnDcM
3/v43W45YoyJFksrm+NCkSMSBx+ddNhk4ceK6ZpmTWXcAwZbFwYlX64OeMVP6QblmpQinoI1ropz
l+gEeYwM2+QB+YakBiOk1/o5/iWTlteU9QY0Ego2HUJkYJAsOUsOxOXbUs6ppAPOoonAsSzrnbsR
skdOLn90x7EFUPPkYN9iEdwuvUuPGHWaKbo4K9h8kVhIAnRUTuoIItJaCn0NIiCqP3HeUzDsrC0m
CWXOnsl/Y72u25x/PwfzHeoQ/XZS7+almQpHmrFa2yPqFAyRXYLQVsuQ99S5T/ac0Gy0M95AEwFk
E5jjy7vewNmFhjP484CqQVAc9rbBAYHTy/AUZv/3h81UlfYlPxEDKqxJzR0tQa1+vzuKcnze8a/v
Dz0bSdTTkHfKURofLFAJWzUMHKgkkeJP/8NjfxroczKjYkEEWjeqRh/nLxk58/37WFVJuo4ygKxZ
8k1QurXMzolgq0m/PUARxw9IiaR+YQB2ISVvNy1bYA7myuz8APRJGqq2tngCOlzHd6NNRHUevYsH
IJO+sPl5kyO43CP9hyXBf/4fT+e1nbq2BNEvYgxyeFUkCCEEiPDCIJmcM19/Zy3tc49sH28bg1Do
1V1dVe2WmnncbWr++tLJUgnYrGrV5f7sbf6+YLN/hYP1Ldql5IBS5OjgacgIoPJII1ami49bUK/7
CtniZ1tIodxxmWdkPmgNV+0ntAySikamm+kyKC+SSuraeAZXc1HLn+6GX90jzrVppDEgSIEgX68D
m9NMv7K2Y3rXLo5LGGgW2r8u9oPRM0uR7raU/dHwkfdp1r5RaxtWHz/SOPLJ5LQEi6aIAySz67bT
blgN9YPUm+Wr/mri0XzSgF7Rvj4O7R3hyloFTSav3FIKSmEcbwoRkV/aysYZAaFRU3TXaBPDvEVR
Si+S1AqU7MdlIlNVDOB9nwk/uOKvKrblW67lLywrtt2Ytp5lDaP01L9YRrZcAgzZgjHtlBvtmj2D
YowVGpdG1ER3aC+GGkt9RR+E8E7EQ8bhNB8WF12DOUxZ5jPh3xU+XA56ELh2UPHHUeD69tjnBa3A
DvmHF3jsQggPpSgXNKsxp4iEmlC4WRah5mRZgdVY9fftE8je0Q65WH3aODzQsjpcltwRIPMcw0hd
HX7l4X1GIXqlncVDrBjL9IaPgH8Yob3DkK3IfefytnyeYw1i6LukD1BpdUywZA/knKY7KOJ27DeA
/empcVPSGGh7iyvqvv6dvwNu7KML1LIo5hUdwLw90ZBkYwChtGWk6cp8EReFWV8PZ0RlM0rngCTy
1MLOBOsskV2V6j8NDyLVAx8TOM+dtK464M5LMmEE9iomRAJTnSVURwWBSqYSX1VUiElxB35NNzBE
FVXkvlQZtJNUMIg8pu3nXfIwZFLjkDI2JVLVfllixde/+7Ra+Dx4EPObd+iNeEJKiQd3kcxd5ETV
mChswxdmsVeTqemNZuEaKJPa2BMh3BW42YTN+m95biEI4m3WCM9Cca6oznqpFYj4xPBA2PuHNx1s
GluMMCEXq0UhPEc+UzzAbJhIWckmKJpe8PRm/y5Wu8CVrqN92Tg5vCEu2COfIG197dHoww0gK18l
GiXuDd0mT/fIHyR/4tlVeKEk51WgoJV9LN34RVteaGj1aZ5QsnGPXq3u1zpDUFTHRUcr5yGwf3LM
z1YBymcLc0qbYUKG4YsErMrt2OX+5OmvSF+KYQ76h1CFnd072Jkg6ba6/LnA3RaEEO0mt/7bHU3a
HeBlSa5kiEvVw3c5M9SZy1o1jUbh7QGFau6rdakf7R3LLeh6DD7d5x6IV/0qTpxHivoa6d4HS0Nd
pAHt0kZ8QC925/0C+FC79snmSK4wDMxYc5peurDpLuWIM0JOFXWEQROuMEMkENGh+2ARQ7CZcHHT
j+7QsAO2549odtO54o/VuFMfj94WMU7fAOhzY+TA2TtzT/A8N5NHN4vkfc6kGaIfTdwf8j52gQ4A
uDoyfotGmfZAEZQ7Rrujf6qhUNPBUlxUdc3TTF7OhCCrvjuviJuqWofqJdoNYPR5n/NKZ35Fk1WM
nYIHWCM6rki5D6dFZesL9pVHTwoLK0b/29y3f/EytAZuHelTzl2BUKTKmCJXkb4+zCQnJq+1+aS/
rQWMBgM16MbbD6SnO2OBrXtEunRplEuhAoqWYG1C3ol1FZvTp0nMKTL/gZ7FbBuzVkmTfXWGW1xV
F/6CwOTHPhlpxNrs+9HKIpQS5ohNMQ3whjIKPmjr+zGJwSomQYgB3uIoxgMFGScpASL8fATDkIet
PCa78DgVqyXi4sr3WQBqNimGxMWx/FGIfjyQgkpaaowkV9FQMqaTZxNg+dPAtwOXvQiGfsQAoJPl
8k+W15cbNpsCq2+aX8B0iyoMSGgEJNNhyCLAWAQeFTAYYcxOFRdrB3kVP+fv9VREXosH04Vrkk16
heafa9sMK7KGWghCN2Tc0JgU5kdcpzDIdnrwcUd/XxatYbzYbjUcCG+Uq7My94V6N32vMW/Q94Wt
wZs3H6RN+YIVnpjf8LJj6bCpRCm8nw4ep2UrOjAsT2qJxVDTQDn4K0TS2onhsMjJ41j4T6b1+Cdz
QuLo6QRD13K1klrcqCypn+aF99T3+3PANRWaWysGvJuraOXbDk5/zB5csYasojMLDalfp+oc5RjE
1aLr5tHqc4BW24FuaV1CN7Bg7ncW30VQbbyTr5nwyoqCQePNgTUgrA1SovkuSeCkL5MEFlOCBObJ
AoGRBV/r3VoAgknjFyZOCURuCWPAWU4hqDhmsXDUloHnayNPsJcPbppjwh32AG9uHbBJfzIoXj6O
EJEtOMFivCMQuLs4/RMzE6113KKKn3/TQeFJFIXUABGI+dPNNVRN9XlExJWBA3hvkTL8YmZ9yM89
g++olPUbJA665eSXLZ29bG3UQZSSQXVtimMSjqTEyOPscvNgZEpeYepuY4+MiWLzZ9odgr9wdODm
Fohwg7KpkQVfqPIjxTP9UIIwoQECpAnqAnO14bUF96PXA83duT0ocXRV4PxLeqQliT4yyTBwv8ix
6aZxzeqO8FN6GOpaGHya9Vd43pmDIaYHjGJMI9qvURHKo1ZyrekpVqbQJ1hBMGGFkwFYxJNI4IST
migk1EM90GtKHAjk7GkKPguH0HbiWfB+zHWqBnO90suWA5YI2QbdYzAfUgwsr7xKB2UHVt2HCMEG
dkuXsay8a2xXRNpnPqXB0/GXZoRR9S4wG7mBugpCj0XaJgdtnmPNS9UyiwEV3CY5GQsXuMZiWe+N
FfoOR6Y0dOIub86lzql8/FXgyzRbcxyUOGRBBnLeri80U+sQI8+4UPJgBQVsc2gEwsy+JjIWWcey
vlafQGU8uCHV/q5zxjrgtLfVRMEcQBr2gfyQXmw194GTsbbL3/5lvYMdyywgnsC9nz2+MBNSzdCf
S0me9w5hhrliNT7lCLh+WZsQY0DGY+HfkZk8R2h8e/KwXdP2KPZv+HBswfqKZMKaQ6zCtwaEDag2
7b09wYw3flly3wSbL6aktl9dlriPWAe0BlBuNR/kOkCESqefHobXWhf+lcCGRa5aaNsodWuTorWZ
73lr/v3s7X3K5QKQSS281C9Djf947OwXBFv7wqxvbHpujioTVHXl1p2LD8g8LMF0fEDvpJxGS4dR
olWCd9Au4cy0aTwZsvhunjEk6hwC6djXoXxlp10ZjJE0MsmNr1f0KrQRizAoVeBo6MG2/kL+uWd0
Hx6GnBH8es1VJLhi5zH61tzEmFrU3NNcja0SNtOkAFg2R7wFDR7Y8Jj9AAsIjCA+w+kYc4txOluN
MACZALMNwr4aHiuMlonTNzfHIqrlMhxr9BU+4vv+tPOFdW8GffCAF1vWg/OLKLfUlnM4+Ehwaa3B
TPYSQQ0+w89wi3F1lmlPLyZmxtMG1zvGlvSd9D/gzLl8CtLUmLDExA7lwGvCFcIqg04JQfw1viE6
fFjN01hBAQbZHCdcGS0iJ01DA6x+fp7S+mk9wTSB97rtgUB0FTO0iUSP6lqNgf/sBdSSSgi3fLyc
Apzmkreug6KRvYrHKx9yaULgHZEMfSkkZFMkI1KY8F3d8SoKMA+GOgw76ONJPqeeFbkqDBUS9UjI
Ry6qELQIcpB4pOKnERFLDInWgq8KaMYkl7in+CeLP/wWSc/TRrio9JLvKOIo+mzgPmOQ+5PlkVNs
mxKHmkABTUzN+zz9TvKu9M+QoVgKVYIG9FSCCViZWss8jA6+z0XKp5eIh3CynT69paHUiVIoIoGW
P0V/6g6AZJl+qORSaJXRYY41LOtO1ApNm6dp9SQu9Vx9Uzgiddm1YHXPhSqndAGPalYcSf4Eyigf
7wuXoaxfFhosEfAWVIExSrTBJQypU8aIelG99JuFUAuzNtPVStcUVlsGO3cZwF4NqQKWVTuBds0D
WjA+WLOx2TrYrYRGJw+jW0EpX26rN9ZqKWPmOa3Rmxchf2WZ1pBo+r/6e7mAiauskmLSZh1W9MRN
iZyZdbJA7j6iFIUDIdhhVCP3dicTdf868E2FUv+h3CDngmWiLjkbVP/UdVHT8LKtLC4oGfytdAZ3
2K9tsMK64BMrARrX38u6Mslg19/080jHb1uZMVyTnydz3TREpJZNCth7goQ0wG9sMO5UlJJ7MxtS
enBPQK2MMqQM1vCvFAXWCbqzgP/w6fw0xAgEBwLD1/IirxK5yWCBA/ucbvSUFL0KsqaOtMIz3SOz
HRkE8IAyiFcMwUTvXSvZPEeFoQUNVAuKkT7VgFL7/AnTW5VArq6aV33VjVObMI2JzKD9XEzrH5J3
zUYpEOeJszmuvsaX6YfMEm48vQqNJXVyfn5t8Ot+O4eWgNgyAejKhWqGLMLAMfUAmbggNdkJblnB
V59uxU4nt2gVYBAiufcN9gnuTkbwi3UbWTBDichBtVKotpBf4ApQkX2FAvBh2CSLLtD+kWrw1QIX
HuOW4mCNyLR0vBCIwjd+96inHkmrqxPxlMMhECGypaGcrLQUMbSuKe/BI3YGvCV6Unj9t+V8WCBZ
JSPV0X3VpSPF6DDKYBeljJWjDO02BgjKN/gi1FA1qfLfs1xGEPek/WkkPeAHPxU4ixrvEpO8pnVf
6BveGMJmtc5KbpXaA6tGbcUGixxVlUwblRjLpYrcmYJWn1fg+9SHkcm7ux7jEbpHzD5Kc5nNMHWB
+YMFWrtNajtIbJqkqTNtfJ4oB6CY9TXwhTgaKuX40j9dM4ApTWlScZJIdBc06xB+905lTn+BS7jQ
urfTEQwHTTTGr4lepyyjuAxN3fdacyQ289rsPs7wyRCROk7z5B/9zXAzzPfPMGqZ8Kd0QBsQJZDl
Ec+ITDulbd3cRURxQYmgnYVnfGozhohLWJsaKIJooUdTT9Pa5243E+LTqLO8OVKjKi4JKlEMxA+d
lrhWrXSp1r2Ev5AIA1piFf3OGHOxDEPq1ikjE6R6BGaIG/LbKbrcN+Y9SqyqX+nsrqqOzLOYWuZm
zJvnhglRJ0fMvuLmIdvjwOzgb++cE6qvnaO78VGvFnCbxFeLsdMFAh50TPyyhF+fKIFN+knjv4jc
BUtQbdfkw2JGGXg282QQQ8jXAynwK1Iqrk/ZGkq5Brr0LyGH74l2WA4LJONvWUvDZA6zTDs1nn21
irsbPIe7QWUs/RV8JJnsgtsRP69+pldmohexPdX0yrtJ10fOM0AfNo/NIwgXojdknGpPbI0LhNwg
YEqZVoLm/r4Ricr0ITV8gN9EY2E3EF1IClgqBBSx13rVzsa/CNdd6NVaIzGMoPxQa+OM/5REoyBj
sG0lzBVKJtmztrSPsdtbm8mRQeC87e8QTm2dzgePVsFC64SE4+IjitYeDvRV/ZC0KyJ9/BdarASr
dxxgfGUwehqp/WV1REGDElCaE/V6zvDMcrDNYJzh/aIWDrOEfupflZof9IR5ZF9IimHFHti5LW9S
bw9CDslJSgzL+8RMBHraANbA6zTbBk9bHBWu8Jw6v06+LSMKGGNxKdphXyqffpmYymlRp0/8s9TP
Fn3BBVMSrbepTYBsi0WfEIlC85T1Ux1euaGSZuDcWBkrw9r4uTFuoY1vBap9VeUaXu0Ua1JsyRKk
1JN6XRQOEQT1WbU3/J0aTIa40S5FGD6yCWaVS2XV/eILgdgwwEFqdDO4qPgQaqVqQx9o7llFw4/S
Ci0+nTk/hj5RZT39D6V6mwRCb8BwReCGVMFTUVoqx9KloQ1bc77WDEXuZMM55rJRIqRNiCzoljSx
5BB8SBysMCB0T/mgHqhPlHJowHBTgmfyNY7Gwso+oH7KMKUWE+tsDYtYu6/Kj242XLJ/hFUipSnR
1NS90i6+AqlqrVaE0Sf0L0txRqMHEXySI99j/AIp/1PGkQ7AweunS7pM5rXAf/qlQK83L3gTAGUx
hvPo4+S7jTM6BmY7eqmfA/7wLfEtwExARbXKKFnTag6emm6inkgCp5pVO7iuy2AhNckXaeWFYQEk
n7D6p5talJkiPGm9S+GQ2kij+KATz+UleowuDp2XCunun+S5A90oOL+or4gWckf3SEJa3QL6Kmrh
1TN9YoYVyPgIzmxdW55NTNrN5OTLSX2HK0a+rs7kbXAZnHBrr+JbJucyOV8hl0Qzr1d+AJkve70Z
DQtBU0oLmAeQbqWm5oOeG1U6kjWUcqE4qXRm13bTDkUqfUY32tRn7k3ZyfwbocldnW4KMTB/obmE
MOtDADt5heB2eQLYy/3TK6dTIBR/KBiWqJGND/RfT8z7NU8poivilQRea8F9964wKzetW/gEGgwL
SSn59p/RoyvGPpx9mZ/3tmbb8L4Vk3boTpmzSZCB0W+4ppVGsWLpQHxA18c38pzhfV6JuP57yNLE
SFXk3XvyyMk6OUaGisYpy6xN88mhgB/DUlq1+Jjm7NwlqOZsflKesw0vk98A8exx8Zu8l8/leVyY
ncclaMOz6zLH53m5HxeS/fjDLIInUyh24c+9N3Cb4tACYWp2253jzWEaHuDxyGJFbqESgKezWpnU
yhmQvIbiCsUBcZaSK91oNbMCyAJDxdSN/RdJ+Ib6No3qKq2Q6HOTyzLDMG/FTVRUMFWPQpuaQIoS
Fa4NpP0YkCAmJEj9gY72ICvB8r42cvTyU8443kJky8tME6su/ITKo5+7Nqc/tXdJq1C1wLVXCnWq
ypa47XOUTW2mn1RMwag9QaeklxIxHZzszeqjT20iRTPGDI7uF6buLsy0NbS42nkhExM0rMVDVIKa
j7tNvzr6uOWCfaAZCFi9DzAUgz34swFT0g+8GUpfK0duiHRy+ey7cA9Qp3DTNetcdZQvUgd+sPQ6
MSxFN9FtsO9dBpvJe5gZ1yLgZFZUq5fAuEMNfp0XKezGH+wjltNZdrL+K04uI2fDk8M0rPT2yWd0
TATSnRNR5S5O2T0OlRmg/fhLa090NsyIBExhtE8+zsaaGpR/GW1vroH7NQNHHg69HjV2t2sGWO/j
MrPQc/7tZZjuL8xTXsGOnHNWIrmpMUykhG/KtA3cEhQZ1m2rzdfq0hMDZRvpZFMAtjPkI7uGEfuM
kiP+XjpbWgpgLAIsca2JBa4+lwhKWhWrELOr7SyrrlYxVss2oQzS9pdSrjrQamnWOwSp9M1s/aaw
FH1WXkdn2foYrqCK6jxj0OTSWG7K/wU9l5knp8HeIgLBHS36+CQ5cs3SVms+G8wgzDRzchdwy8QC
btLVw1aYfCIQ3yEk/4RiphW9SrPU3NTzRB+VotILqrSXRZdM9/GPdYEu/yqdh6PjqmOhI5KnwVni
or84I8roVkuMVBpYKsxHySi50vYjQ2glLd01Qg6EQTzr1ViqPlRImB3UiV1olRjxRQtCHYtrAPRH
cJVc3tiizjRwGDEGxifSw3O1+8U5KZagkB52DNBaxUMx/9SawJMJYbxxOyPWOHpnTzGxh1yhLQJ7
T8E1qtgRZCCEGfQdfFoMvF5ArA0JMCGTu93xrWq/I+ovWoCLTdk7hZt6jmM4Hf5Wd4ZJYDByvPfu
z3B7Qu3rv1vTNSPVkC2SonC3im5hMkZeeTAgWM3EzsH9Lc6xWhCVJKHSkSZOHPzNYM8AJkZWfeM8
Ho7HFqZf/UJUahTBCkkUonJ8nxfjjFdh4I/sDs/c4k9ynSw4PIOsmIVkbqt6Pv7CGL0ercuCLC78
wnLGgaz/w1jziZ5cvi5vRnFgm9Jdd7Db5KDl68/OtyEZFXJloztIWTomgtgvrDZSzYXgJrF1TPKj
RJ+f39p77+a/yGiz9eKdhFdDf7SQ5uHxpwstSzEhbtN6dZnowsL7GTyZJQOJK8oH7z62Mf0iJK4v
LpASZf2Mc9G9uQkeXrELYB88uRO57G+NU/Dxrgy4fDTudikoBLgLtCotpMFw2t++NFH/uShBfb1Y
GVKbu7OB/8PUgIJ9fsOczj38Oy6JX/d621s/NM1AoxwaUICQAbxyg3q68g1KrevS1kWaePFSTI5t
VJip231j8cFwyNc4F+XGt7f1ulj3ilfp18a77rpX4aUvVmln7blLB5W3VUTYgUlHezvc9EGAJkIC
TT0oNreaHur2FMEFlRrSUkWIyaP4kJ5QwBqgMh1gGr7nOE1kN2RU4pUr7RPFWBmVGhiVf6120RW4
E0cjnmU+71d5zv6cIQBtja7j5Smt8ICejDpzetGvCHECw3vldpXFTE69d/XuyYvv2Jyr7H6Gygv1
vTI5Wcfo0Oj7I0eeLM+k1Sq8tX1Q/9IzMmyoCLCY8c9D7uSQz69DSoPlj4FNjjwitble019S00CA
RE5dar09Vct6GfNPldqypzEghgX7ozM/UNSqhQHqEKmdIWMTYUV6Ur0ArVRucBquKpC16fmfA3h8
cPN7qeONSu4dSLJaX3T/GvuVzLmYjutuIUdPHQr/iI9hBBLEnHcSC7F0QI0gSw2Oq9/Deq5iFRNq
eKb7tlVZcbfptutt7F3NcToz3LNSr2Edqq4Jvyq1dlA8CigxvAfrwWm+P/AThio3020KJv9qFbmv
6b/3krrjydl42j3T1Vw9NeD07hUzVunp59925hG8kl07eSUN1CA1CInb9gEDqHrpCLhfbmSBbcxG
n0PAEtASzRKZC2/Cny3/dZIx0/Qo8vZAOwCO+OAddZAD6+wyFAQHB9MPApg50dP+JvJ9vBn0Wzg4
XGK5BQIiYMIh0Puo60z/U+6ekBBRUrFay8aegshInQJaIPVkx+Kg6ict9qaoNbTQpfR4lVLArOIE
/tcSJOAzao1krlvToAS4gywqmHnRHuV5lTAJKhXOT1LESnztKMoSY5UdkTGbnFmhUhDuGdIItsUp
XedAmcfMGuo7pVgkihT62x6FO/9XkHwMpKiTekx67QMa7lTypOfUXyyXLHDKJgnZJGaY2klgsFvJ
2nBqM8yMpJOlz1SRYMjGC8HQOohG3PhyEhWVJw0NmYVmjx7DZyLY/MN4Fo02So+Lll1lmqW+fHmL
EJmUamBsAmggg4o8BntS2ognLyxZ61CPY4CCgKU5iwkUC5uVaPB2bnH/+40+C9qipY5MFJGoBZv+
gabyCSsy1GikHqJp7KJy8w4oSC0zf6K3b5RYUHjPaR9UZ0l12ojmt/oIMiWSNtdksOTbgtZpkivC
yRxIb+QJJ+jjiGciqjOYHkY43PSXMVdc/9Zw0FTKntZMOTTkKhGEvkBnUi/R14QAWRFo6Tb2ocwu
ZMC6oTughPzmOaKMyn31C/yHjuI4P85/O0tjQzg7GmelgVZH77jx3zsS5Eexfyk6m8Mg57yw+yxy
Au9T5s1f7nC4ULt0Hqz1NEnK9M8FXmN6Q6Kyqlg40Fe7uYUIV8IFBDQxKEtwEzzZ3eTWTrdd8zEA
SPIE6Ws6hwb73UgMlC7ONnSFRvtPa4sqDvZzUl1cCFTOmruSdNeqni3/lXzcC/fo1S4BD/kKp26z
frIYjYpWotR8JG+nhv0UVKqg0tzFx+jazzqnOEsSKOPcAjXT08KNd4c3I9cHBsEvmLmB27T/nLpt
Y3rRZb6qHcL/6Cmxl6hR2Rfhmg/TVgUPpZlHDqNaVxWupjeQx5DeKCnTJ6pM3WhpBjnY8QblrVUj
/bxYWUeV2GDAPakM7q+77C7poeiCVLGfob2jf+mWf3lCUnoj5sWO2LteHYuFtuOpLaMrTYwxHHJZ
61KMoIYRO4xUWi0pf0oXw9FiRIuCD7Jm1lFx0M5WlV7Rx7nPPo66I9rUSJ36+619n11nU/+dCHUp
INxRjEtRCKhY4A8tZekUfYxw2vjHYQVaBzNK6IfpcudqiijECTm8/eZAgt4Zs2qlj4SXMw7T4h09
f/PWVZLVbGo8kzT6OETwFxtu1ANGEcxzCZvMhK/W7zDw6ELD/8Bzwf++nd+osCj7auxobofczaWq
/UCiEuNVlQp6z+QFEQ9rmw80AwVQgSaKujD3JqI/4uZDzi4xVApt4QgSLC9o6dMQptPS475D30lx
N4B9Lw+hNIcdhLwjcYZRNYiQxEgM/4zWpaGi+4uCpYLHWdYrjooj8iya+RSdnHRs1UA6hHcIjTwj
IpW9Npt9j+R2qsRSEKmEo/Q4SSkJVE2logISfkmGi72GsaAY79qOjX3jAZ9YEz9uCPEr0Em1qZ8i
DEpQt9Q6NFsgesfQp1iuRSkSq73Q1QwKyYzotQgoEEwAUUpFhzYx6PXO8ySsVTAjruiCU4GUmLW3
OF6N8dj6WRkszlEFlaxPPGXUbuNNJ45jGxUm+5p1HKmTIA63KGdKQ8xO0SAwyym9NDpr9M60tvIT
NxOqVQF4Dxkq8qE3BWOXo1Zl4GS5xRBFPGApl4lWJw35oaRwSJAjsaHRL7J4nlvPnX0fgoDSPW0z
XzB6Qs3fuM+ohHXjbiAwHhCocY50Ii5h0YNj8UqmdOBWD3xaVnhyXhkUBrEeKH9F77lPL76NoGKF
KgiTGKpADNGptlpSjwOfOxkifyE6DjEwBnh/LAodXKvvf8RI8nRqjmV58GyKeQlC58sFuxjKqJde
NPu2/IBXSi7H3D9gEoJ7o8qam+m/6yUwYZaNuLas9fn/2ioStsmwl7edVQkYJlsJ8rHmSF4GhNIu
M1kH+aNVxN4XmUzF2mat2kUWDqdaUlPjGjuU8/w8pHuw/Tnbuw3KfCe6UHv/otwyE5Cl14CPP9HD
OxnDVHSM2+SxyOE5MYLlgjwkqeCB723Dqv/A9Q5uLp3+a/PbribZwatz7e5GlfmulwkfrXWzMDyh
4bkyU3zbumGHs/Pko/3Dpmp1iR6NKhGmuxvXPEROTWCIWqhJwOz8ogLWcOifZ2cW32KTl+7lFs/k
xWSJqX+IStT1hUCWsBe+KsXfQhN6t7/0P8NTxALO6xx9HEgO1gisONAg+jONuCcuEfvutnsdlFAJ
FYIn6tc1fhRTcngMUJH1nBy0sLAZ8PAf5QgXRIoTbnlpRGRmNwEQWBygSwpFCkatVlxUrPx4p8FZ
6XyZMSBRFpxm54aTbpb5cefWm9xo7ZQaTKEkbXnP1q0btyUqJGW+BefdnjYRRmLVfIP3VHQPS3wg
6Q8e3c2yiiGSbArfvprVD/hi4kVnFpc+c4JpbmeZFvtzHsE1rHjKj2qk6TcGDj39KUwqnttHZ40G
KUMGXIgZJzNZB/exZDbFxrSOsiUooXP5QdxRuLrTLXuPbsyqq8EQwhYNfig0K8kh8ZWZQ6BVq1Rk
UmyQCCUL8YseBI/h4owZWay6SMIozciBLgxFgbye6g0FMbXYpaG1aA4fdt6PFwtRG/lA5Ad/cTwe
zJrjMIDJ6PPc2pgg3unMc85krkJHXW+oOzBZ1WUX9UsAvejhVC4cqjsvXE10QEtBjZ69UPwrsS8t
j3hRka6vsSo0yT9l75kKQHm67n0l9Sa7PBHjT8VOLdZXFU/pO/5h5aRqSzuWoTEvmu2N8Kq5OB9+
QqubXuUdIoCIt9xnhDzEa8y4mGP90Ty2uRW8qkODz+PPpNZwxSD60aqFeubRJ+aQV3hKeGEhfcdS
uBm+sYTcWsWRZp4+JscebunOn4xYSeolXybTd/74jxWT5TIPojJgSZrNJKQUrgKiAvno7uQoEo/x
pb59DW8MODjYzGJ5W+Xxq14hgsL4IYWYF5C5WJ8536+Z28QJm5uirc8bpuZTVxtSroo+F4QZzRV5
1sf21RoW4alsfRcql9QuRrgjtU4VdmSVP4QlCQtCNa2IEVPIX9rk+7x2D71DJwNzZe/nju3v3kdq
nn27lVdYKHey+FSeLOTMB8fDlHh/9ZgazAffl1qVrLPD346Vt2ivQTOxEWBOzsaqwCIODtjAvw/1
Q3VLxX7/OAeGMRhsQdb7KhoQ3BhwQCqWt7st4fMAA7WblF3Y8FRmypGUVEmLTJoj+moLCQteWElL
GCCE0i/kU80Kk3j556CjJzvC9ZBcPOd0SkG2DfmsKVXqroNDH9u+u/FeCBslAMRgWWeeARZSo5Zt
dIN7Opn1KWBlt9Y6/7i1qwbNlHd1GaAnRxKLcsjQq+SprE1FyaZf7W76Zeb4aRalqsxDoL7lm1HQ
5Yk67dK7i7HFVzqCMrWoOJRHbjlOQX4KJDKNrZMfHjvKUvFYJQNRdSfwVvmHShZB7yUnGwvSP5Pp
SUIgVbaeX9lpun3BP3WktanHqM+UxQ6SghOpLB8YMQOfhojCfVuAcK+mWGoCrotCW8qr27qlOT4A
UG/fA44eAtVP9wiHBUbUlp4bJo7ExWJSCBCYV5M90qaIxKSVoTj70N77roERfs57cmbZI3IqMIhe
YEAI3fw/jjmGLaU6A54g3j3mYnZAfgxE7xGdQIwcxQpJxmWVmnWPcRl9F9CS1mvWhL9Lo+BpoZD4
iTOkBvwz+ZIQQkxMsNeUawy4WO7p3wrBJuLb7F/u2ytNO3hcnLP1V4VyjjUbQjCUthA0HYAKjRW8
3Iczba9DxozO1qEsigUsS8Ur8Bnq7ZJC/87ABOhPbfA0c4ZE8SXdVrFBlQ+APcAslcoirS34TVqa
M1UeAqD6/OqmqCal88DonGQp81x1ZFVyoFdQBCWQEUPhWRCTTWf46NJlBX/69InMhzH3Hp4erQye
N4KnGPRjMJFrXGLNTykdqk0J1KytmYf15VyK/KLt1vm2v+10irdOjq6UFHF7BbozUzjv4on1tGGZ
RG3LiRWN9+hi2MGp0SlSUP7/xvWkTZCZPCQEDGrHOHnarxutXq1O/Ckeaeb/fI+NkphWKWck5VDq
XyxdOv9UYEAty4NPVa/xllrB2vgtYpveF0UMxM3ESZHDlGoL59OKgYcf3R++MeAfdHLC4PhGDtxO
817tpg6w7DDSPZLIstCS1eCpp50XfqiWdNHlTIjwZ6a5Ga6n/vgObUyHlbFoLGQ7JibpWKgOl6EG
4KZ6y5Nbgy86DDluPR1erv8+AFY/HT106Ry7lNVtApAo7rr3WNxZvkDtCd2aaZcxqKGYTkIPWekV
7GUjvY7QM7IKgGUuVlJ/rsSq0fsX5pne2CLOQeXpvHo6jUWkLNXkMj6N6Tw9SGBEHF3X1a/RTN+s
UUelg4vfP3sDqFqw3zyZ9WQlow5V0P5tnOLb2dGK5U0mOYYUQgt4cHMproOegKSoBNbNCCDHJp2V
opJwZczBoIUT0U8M7X0neDv5jNwGmNNn2c+NLtTMk9FIReXRygHWoR4IztwMwvEoelHUiVberhq7
+5d3kdcg49ZUosukhJyT7Hgy33BpclmsrRjUEOULhQynvR7rWz+i0kJdEsOE0/GFElgKUdZyCH1J
BYfQ6NCfRBeiUfBCs/hrah4eKKvGZJwbJ9y8j3zV0pvy76jbJHPVBEj+UIswAkgQ2cgfmie4OsCZ
WqcFUnDKjJGE0cWEM8ygyBdm9GE2MT8PsQWXc5MqVYrAMtb1izeN0Vo3vwt2sezmEb/E72Ly+tsH
pyHZQ3Hn1o7WFbnOxsmunQ/wAiz0CNwYx0xdCle7cWeNwypixfL9nEzfVpag2stxy4DCX7z+o0Pu
fuxyHfaUxs11g2LN1iHixDuNW1Q0NmoZjiiCSiSVi4iBqTbvcIzSEsUKP+LdkkeyyUZCLANsmAYD
8AVwBITpcWHIKQHzR5nVmYD2i9rC/0DpGN4BR22C9g1g1ahWksk8hhe/EsttRSPMD3iZdIsjKZJ8
yZriWOpUHHxphxasLn4y5omSEWaYy7+/LvGC64iZDXhntxMirCBY9YqUvRmk5xD8e/kkMYgw/0pT
jqQFoRYljMlFkhEYapcIlJrRmGXW2yYa44KnzIwsxD4F36agxBdtE12uqV2Fxn3oU4/DYpeG683Q
xtSQ1I2hW2OkViQaG4i+usbfLhe58J1WUlKXkuWGrhP3DIcKZBabWPaxxPsEuOY7DiEOoXo/kKMB
jcXekeCGEYS5SDQAcif9lwlIO0G5NURc6ZVstxNYgViQtkC+l2V3KeAZDWRCdktPm8f+oyoLTtV+
gE3zRPCcgMqhPEmQsuQhaUp258WZqoeuk4E4JGkatHNEjSTat9a1lIZUwFjZ7B3aSBvulQP+mTIX
MP0OJUoRk6a7VPqTUhPEHylhRddbKsXRbmgXln9KcUD4gc+qEK1fzjrU0cT2hxpnBFp//3t5KXAn
JCqLQb+CUjo5YcIQIl1qOoYcQv7gRUoqpE6hpuoTfzhALgjbx5HxL4/hXxVL1G7FKuUIdDEQWfPD
tMOQZycEAf63iSqo3jQdtI4YV0gnTDdNWa05kpwhEa3VgeDC0yTpu1vGNEn2OQ/nxxgY/f+Nc7iu
GF0YolK/8AG/BGlA1dGQ4ZRmUitD0Y7wrCMwb97RG+BbF1aLM/QGidMLbxoivmX9qztq3byk2H5w
arpTd9lKnnZXzf0uf55ldxWu1SeRmEvkeMYz2F9Ex2kYFjQqubqIATIn112hETfsT6A0HdZYN1NH
jcav+CP1Ei8L5aos5Fwz5kNJMW6X8ByBPpgyBVGR8cI6NFxR2i9dPGoN8HamHDwoH70vMk3tl15d
sIPqWqUh8geCPcpAVOilK7CrGoDg4gGtmil1rXQAjmx4MiymGVvyH1pZfMVhg95QtG1jkEnRKTGS
um54icypCXsfKuh1l8pXM3aYuYqZjV6If1EFs0YjDaDDRo+PGt3w9khqLQasEysFqZHXzJVjxKuo
7ESrOO6rOciCxIeW9hLm0qJbE+FedWl6sWmQGQeFuaq4PeadIpObxQXeQbrg6DcY3Gg1Uu2+uDuy
uSmrIQhixxrAUwpQ1GdEzqiNpxY6KrtH9dT2jQ8Yg/w1ntSm6ldsgSwVSKcBHux2oQ1jFwhTS2PN
LcWVEGkMfG4ZjO0xHKqZ+bKZECua11zF9pHmKsfnXxuUrJ+3jklpUz5MypRyFpbKGLxBi/b55V4j
RTkuJnHTY/WIIwzitfmRfqXkq+iS4IoWeMdxW/iQWHswI/sxPc3+tsmCJK6/0QGRLcppyJwqdNJQ
B+Xlbe7cFh1lgCC5dqNl5dDrvGESw2vMdaYgGrKwsY74qyBA5N8XTb3fmJDzaeljBUSQjAew1Nhp
iqo3unb1hknSGoyEPoVhoMaDhgOGnJkAYSijlHlKwbyMYYpFg6+FOk7qB+86oCJ+lbESYlYDDevr
cSUJEd5EwCtcUGbiBSUYnBcy2PtARGzSUs3mBIFZuxhUa9+ZiddkMl79KlX+sYlbGSNVi1YGpL5T
GZbm50llXhkemx+SFlePeDIur1A/Nk8YL4uh0H76FPPD7wo5Py4/fDIXmSwHzd+5+WT9YO5qBTID
6SpT2lBphM+45u1GOMaOXswaPyy+k/JKFrDfwaPHKN1H9A7zW4rBUnCjHxi8jTXnLzhFc5Kz+B3e
eMAD4G1XsA5jysZLwaFy5HEPnN/Dd5id7cbvj3Na3sMbNInwEt2YJniNz/FzVvwr/pX/nrPsrJxU
k1//0ZeQZ12/UQfeGplF8W+z3CzfsxKTfJYXtgoHaVn9q/4VOIMfJzOqjZ6zb8Lvp38/RmwkNzig
CdaLkNGK9jupjEh8D8gLohI+PNgd4nPYP/SfyY6BKNxTWJGqBXOKfs4uOvAbbfv4EGnbA1o+Z/v4
PuNJslf71K+wtmzj2mL6djKLE0+1j/V0Z6hdx1luVOySt8FFSoSIgNLNde0L5lIpwp3R3nKZrZD4
W/JS9IMhyZUbREPpISLIQeg+5LHilTtFLILUD3vQRX+gBJGtBxdhMyROXNzo6Q3dcBD4McEAhfbY
JTjQU/dFNYJsxARqI3vWROuXdakPh6EaLWHT5coe83LDxTrYyjIDC3BCDUFCc80Xi7KjABZLC4VB
jYIr+nDAJ7JjBkczzzydph7wwOFCgYsdwWQI4HGLouXRfJEqT/FP0c2SticIYIIluYnGY1L1IAgA
u6YEPzdCFP5yXVTYH5twGPi/bkSK/K8ZSLL5ZY9nTRitYjXS/aMFqObJLCdek5it6mum/U2lFgMs
rAchnxTpM5JyPZX+8mLrt7OQ3tJsAF+NNthAfwvTi4dDmW3abhM3XbUZlcOLf6U3O/569CZ5URpm
QIE3e6BeY33GCFGzR+lzP7BNBSsckO/PBkACtP+b+KxvLHxRAppZavnIGWc2Y5TqjPfET0igmzNX
ligLgynyEPkm0QhVKWFelIbtrMpRenv6Or4H4ToCIwzdsRtyOSDOH7g2z6AD9nTUzkGfHwWcERdP
Fg6x1hcO8ngculYQcXQpLKGXlC08csZjrSZqsvLUHGgdGFDOAb1Cjl0ztEMswcO/Li3bcMbgLSbG
SPLPz9h51QK8msqCwMKrAJIbGwmdzU7wVFmnCW2iNRtcOB82fduLNVjbzbC3s+scbdt2XQ6AxbHk
uPNE6SkcNAFYXVT1Fga8M5ezxWEyjvX8gVh6BOTxjOM24HoYDABoIaty3Dk3vDJ0OpeLaowBgT/A
Ad0e/HW5EBj45nJa3Z7NXuKQTyk202umm7x7xzD48CGH7CFiM65DOt8zBuKYG02r8tMZj8d6Z5Cl
NfiMFxxwL9nhYArhWn/dhenH0eMXM8FDmKbv6t9G4X80nddWIlsURb+IMQRE4BUoihwKRPGFIaIE
BZEk8vV3zlN9G7WVUOGEHddeO4IMmC9O+1cZNT5G9BniOuRRYO05YWypJSqGNVKOAyIwx/TuK9Ve
dcUdtaYRr93VyOxyB72I9ZWvTl87zHmFVG+PbD1UBEzCNZpyakLXH6Pe1KmZkoNzWo0oHxm2TkuY
YYex0cnV6mC/8c5pHA8gj8DjC6vOl56QRYMBwalBAm6R4jp+G+AdQmtFVCKeiyBBrCnVyETgfD9h
/8A18Yb4KsMd8Y7IkL8KsfQvBESQBeCT2tUuhSjLx+BcbuPkvdjDnEkj2uXq+0ONxvJVo2JJoiL+
fOQgZAdC8R9PppYPLr6+aoecRozqh2ih4iOBCcNYCRFxLLFxOACWHIq6r9Gr/UzMRguC4M2tRiOp
OREnbkJ81niM/YAlyDV7LC4/RlAhJM/1wdMOYYb8GijaBoNUrJWrGH+DhOzvd9Vb9XKbc6lU/Hoh
xZIkSmwtBwY+6jBTHBO5Gr+RgaXEig8RtjcOmLraGDKXYHGpKYwUaVU0f2ItGc6hlbGpj2HM5EU/
ET5lwiR5ICMwyGCHMHAZRjlJI4u3Bn+/8yz+tjMzawyIg6hvhkPc5uHEjhXS9oOItQhAocvaZNVE
fJABHWPsOq6If6JQXgGPNI61ItGshaVxdoXihQnuY4MxGH6vW19wUTEkLzcYbKi49ZrT2JxxQYx7
yQC0En1aLhXuGWubjDWWuVbcD/V3/oR+mL+Mvm35zVgl6++H4hMfn43+YDCdQgwNwhW1gGid9qbo
llP02UQiErjAYnuKt8RvKhFzCGvIGxoP/cPKF1lCzOgG1KSDvQfqBTsvJXtT0LXY6yAn2HIpuktQ
LSLBdgjfNQAscPzVBZmAIjA2/NhSnbyyyWk0VqojFExi8mZkPsUZbl9kygqYwmNLeCKSjTNM2dcn
5PO0HBdaBVI/BpqM+zUHnbgTs4VZPnwNKNaMn4511P+gMziCjcHar+MrwPEmO8tuwm5gipEW/zBo
o9dOjyjNKyLUTa0ue3X7dzoQck2riDyCUo8j8MkM1KtTjx7mxxXVAUUXZ6am5PGV9t/GJpEOU8bM
MgeKUR5YJkiloKSvQDFUsk9qOTRcD5k+Upl8Q6m6ATuMWlQcZiODRrwHvVSq/DR7U07Oux9b0xCB
610jzBoCdNxub1qo0qRMLMtP07ILBui31gna0RsJOp+R62nQoA56Le6FgwPGRhY/TiV0VBUjpZF8
WFevqLIp98mAUdVbByiKH5kaJ59supR6VdvfNeoCNFSWi4jvslTPoE4fqr8vttb6I9e9h+BoV8Mb
MVL8xHlytdc9dwz0qPx410fkJAgQJmYAP997h2XU6nUGF2pD4XVxv5LeDCFtUyIeQ0mq25TuH/YR
jgPeU5scDt0T6roJoVpzhCcRGT9nX7K38MMsctbd8VFs3D0C/iQUfY6J+lOFRYh7/oI0MtO1pR8L
9N8YqmZahBsR/yVUiydOEMRgAGGP9pCljuImEmNOLoU/deeigfHLQ1AvZRW4a00sNiOmRBzC2rLw
gFXFSL4QKOsg9OX5qNfmfSbvhWJlKfBOwZWh9JdpyPUHtKqB/OgHj1ff99Z6wJxUcL69BRsZoBou
9KEBcWVT/fAWzNUW4wl4NAP7IQ3fagi59IEXFzOMoxt8odI68CAVTFUwrqrzeu6OSQ3EjFHXbJUp
a6ULpSDR/DjEGYr+6KxmTD9E9cML5DJYDXeuhhrWvDkUM3AHwlR3BND3TR+bsbk5cF8teaqAiREq
/Ox9Er4ieUUQp0yY0JChgZU74AV3rTSAZdjDFL6Vg2luz6CI2sp0kVHyNDzlXLR/4TonamX3FyGQ
hpJCGGvS/onKxjRpCEVI8Ux85o7wOREoAkYGJZ1bwrEmLokJ2Vxe8R9Ci2a+2vcgKKEHWByBdhlY
Yuq7bU7CifBjNqSyjDk+k7Lh4O0JAFkoDQxe+joxrOocKvlxoZ7FswPXMTBoL7Y7x/jIj+hKM78n
YOHS2TcdHUN33jvEBZSXVLr/62iRcxmw8bOh1NfhDK4rbswL+qsCLD+AUe3KO7ALbEU86fJlZAib
kowmzHeqQY/AnRO85UqJCR/qjIDhP87EwYaLn8YwPaSxvXCCZ5czr5HkYFgFCd5JrMDnaG5kN7F0
OJi3FmFAhrM9KdeIidIy2MaThjjbCy6CQ0DLRESTcRL5u/gI8VSBb5t3io5rHypfbDW22ZCKL/KG
pBhlETLxSMUvPgQC7I/SMdOIs6hNLE9AwioaYaN+iC6WboT3Y2o3DLxNXEZcZbkB412HU/PF01YT
EtvliuCjIL46pFlrOwR46c3THbI8XBXG5jAIhmx7o8BkXozzsk4YLq6e1RRaIxsq5xiAT+MP+jMz
+Xxs05WIlT+G1DQTIzRCb9sP6NNh+SD8SFUOw2q/ndC/iuR4lYTpB9jnofNBlJu54Mo+pHR1tGwf
56NUXc+FBJWi9mKyaDBcgB9rnGZ4bMiuZ6RxgqfNQFss6cmo/IFhQ2gi8U7l0DFy1r65PzdU95ke
akHi0aJLgUYOoT18FrNJL6UhIG8u5OO38TFsoac/8F9oGDAcDUE0U+TGYG8i+0iP9tTsofR5C81O
bHYEQw9NEUcnmm8xRS38a/ol5Wr4NyiFHl02Wy3+Qi++Rug/P6lWvuGO4IWFvJHqCTckBQpOcUR7
cGh2MDGm046e8QNarBeh3NBoTBN5j1W8mFUXE8jA4BocMnRMm4lU76VYY+wnxFrdBlB0kABQpECJ
yN/sdj7T7iLz06j287ONxWANYTaOgdvfo/iaP/2+az3LsHL7h3rNwtJEYVi8Tq7sE9q1kLzXGrOW
Vh4u+NtJD6ZiMD1Ml/dhFGN2Y3LXyf6il+Dxo86Ev+9Rq0QC76v9OTzTSNz5nMaq4RlTrqsqSI91
pYzSVVKTJs+AwcV4J2tCENDAsYF7Ni53xlAs1F7DkK0HSCYE42NdD+2q8P+ZSErlmdB9zLx9SLRC
NNq7vijaUysVj4CzA8yizSbtwYJumGMOBNA475qTXecmvHIYDfEexnMaJM5RLP2yqR1EUOjeOedD
R1Nj+hSRhjOsCgKerJIm1R0sWcfFxcrgwE/dQru80OTr2pHR38xtucJYISRpn8Stp4hOLhC7Hg+i
SJKUBFs6/DQz7PLOPLlS65ulPKMDndfS5Yqe6dvIOxRhL7P4ZZ6HXiiDAZ2L5o45eXeKrymJ7nJd
UDWOGYB53xP3QYo5u6q0Zy5hzk0ya4Zs/QOjP+7zBpkdAwUN56FVNTfOQeM5mfys90nafN4XKMIn
/ChDYkac9kzeMSkNZBOodvyRBdInUy9QtPiFgEkpQ/NsbsaVLzMpCK0/hN0LN0O6RnJNKp3cz+l6
NoGQLjte9hfafFefJywQhDhXSshQFw0J0H5mk2DIsI0mFAygJCFrUzTMX+ZdKj7JLA5ZSaMRO2vy
XGvzBj44UUzW6DPp1kCXtD9YSqw5Rb+axKTgi5nsTdOcjO23z/CEsiMVtJxQW0klX+CuvDPV6wck
dBM3q7lNEdOWrqTEHgxNGBayORQIIM6tsdhXc5Ata1z7MlI3gE56m64XF3J5nI9UHbLG/uOK6Gf6
VqnL2jxf0OpLM/SMJbcxZzKLXNzzD5YgV/EdoRjUigwzcMHd+ARK1HL6l/vWMjELalbO/st+XFHC
hSOVy83hDD6pIUxDtCIPZZJAiRGUSM3/WYdG7D46Ko64Y94F0R2d4sxz0ijOoTzRNUlkFXeKGlVs
FRiJ68AB84rgOUj7awi0ooFtqg+DzlBvpElNxhadQiSOeWJxcncb+pT+22YCQ6S40+aGBIwVERqB
kqDV9BM64kpNmYdcpXri+uI/uAdCSIRjyifo/6uqRVdUvI2bMcVnOGTyhIocwROur0aiKnUiHEm2
AdslAQLj5kd04OfFpi8uDXggQ+z2PUE2svHI3lpyhH1QiibwzypPsaTnOuAEXRAq6xZdis3q0urU
KWeNtAsOGgaa6z6Fd7LnNFvZZG4KNeIEotQ5W9C0zHhcGRxjlCimA5npRTvN4PdNniQJaz3dVXdM
r2I3gExzcOxzOL40V/94SUOMlc8yeKW5DXJ0z3CDP0lgcIhVG1IQX+vOnnP4SXrWrrtKXnaU5RKf
aBP7LZhU1AKyvqqIvNFk/ON5DV3BJmZ41SvcHawwoXSLtToaoa6JBTbQgYg3rESy5BNFSlCLv3St
KbC0/0CBpzv4JRhEL6CmmZrUnPfyGW8L9rVtsJ1cR6Y6NX9YSBpdbE+zpRjQbFAP5qAg5N0ImtZs
H2Iaywjhad0iAvFYSdZVAmKkMYmQ6KIMwOESBCJGQ0jnnWj/0zsOIxzw+IYG/w2xJWOiW1/MMxGo
GJLfl/E7sJNKghKI396T8Qu5x0OD4NmTqQH8puRKIadzBgDGcI8nYp0wKSy5JX8YAYoHRnXGhJLG
CZJ3TFxsCxcr9YQSxPsS2iyNLfVJMmN6M8xQXfdzkWkzIDZPxDGIDJLzfDNsA86S9ZRKgmfe4Yqa
a6MTOyNaRjIC4HOSoanI53uBeNbGr/Ow0NifKt+Ps0n5VCEj27vMH6a/3dKUlhek/Z6LQzOayUAW
UO8iZNNIk4l229E9qzS5B6CsCgXsWGGohZ5B+FQ7J/kaeNV2LsASXZqyIIGpWwOPg+fSTQjLZA7m
jwLclXa/KsDFwsaEaA0N0BW1Etp0KhFsKDgWzJJugV/WOZ1358SucL+RJ4EQ3FXzjHyUxb3MPgjj
fSWKGP4GD+OH3ex9BjLLz6AiUjFwaqakU9dmkQTctTkDgZ6t55+tPLMY9RvM/W5w7JljO1FWWz2N
9+TXANeTPi2BY710IMfk8th+AY5yA/VVrO+nRW4vzyPzvCWDJZ5/N6YXHMjWXdPS5kOTPNmhmaa3
THeBdqcQpSW2XpkWZGA4+Y7cV4GwwaVyD24DVD7Bi962txnYrm+ZbMaZvlDZh/g+aDurKvc1+4zj
Rj7DgmoNvkVYVPY8Ygz3evopz2BlnhEAC9wyQwxFBAIqH9dE/j+a24IDfEHzTzQPgW1Ez0dWmsx5
ChC0F3sz6FpZvn/x8TjGb1Xtnmp7pmOMQTZXrgC6+cZ+cj7ZHESMgYexudhWhNEI4D6ENonkngZP
ltbywsCsGCgDom8k2owNZUJdDdSaAGuPcXFu8IBAJDlVAZRC4u+jK9yqn41b59IsUdUo08M1R4Zw
zSCVGaIrKUG16aUOoKj6AbqcOwhUjygplN8oVdoLdJXoIC3ZCYjVSXthBSeYVEx9HJ6YRaoC1IVp
43fi3wfXjRvX6m+jfmeY+jWdIDxhXHjFrSrUx78PX+rh8EGCahsytGh4rD0EK2uJog39oXNEzfaz
xwmO0lwANvYgBQbYnpvR+sWQrQEo5cWWoBONGQj+EnlRAKIkTf77078MDBs0RunM554R9krOTw1C
ePn9nSgZiHYj3N/EsP1QGgOmG0pLYkZ1KJEuTvHNiXgguEFqMg0IrbH12LS7EZnA37SNHnOlRBMw
9vrzQAiNrhxjkWlFq+JfWB10GWMej73dmBY8/Q1NPX6qv+sqQOS7SRaN9bAo3w12D8kq09/t+4XV
688ufkjwc2k4v8BIoU6QGWzrv9CxHQ9Ctg2CEK1dR/LfuzitI7bHiOpCVg00xCgtPdbfUCfeAJEV
2PBXcDGaulqHcIoAxyQbXdegwmZnXvhKsTnKGDtaCkq/cLdJ6qFRrkuu2d9dGi55lZrhS9W+bsCp
g/whOw5zbw4u5jxDSCNsW/XJf4hEroMFaNygdr021/TctFkhLASBvbHQti0seQhn2+5P7IQVdhNk
mm35+Nwkb8c6MBd/W8cPcKdDpQum5jP6I8rmbOoPuL5YU9wVLr0r0gDYt67MD1AJDRsKFyCMu1ae
TFGRF+7ETV5lLUTfUOIl20dqnUb5p7/Hn+FldBplnnzcP+YewT8eiKhT80+aACvjUv3eV8+k8u6q
+3Xt+1jJ5yrZ8HV8qOSIOn5VkGtFAlfw3M4qZ0KO4euXbOjHZwLRAaXn+Xpa+kg5UYpEh8OZ7ZQn
mLGJsUzTsZca092HWJoAbdrbm+FMW267pRm/87Uu5CRA5jBtDPPQfxkHXNJpEqSLPyxJaV4vQl51
4AkPhm3JpvHeU8Z8zAz9zPEOcbNuSKgNj7VKkcCwmspdo1nJ1k2dBqWExqax7RPfW4bV7XWrPAz/
qsgGnR09HaPJFjm7z0Q/aYskSacycOcKgRafY2sFObXvCSSfOCCaRzKtayC1+e4p6dYJla3nCZDi
4jOF5B/fr3voXYDys+xgB2WMcjhDdFTg23W+qbKVJD4lWsPo4bajDfSwCDrRjXhy5Vnh+riCUIhe
O388d4L1tTvcIUOxeGeUTOAwfuhXtDpTyFtardHIdSXODVWOs9se0txZ8Cihn+CSrxv97ovboj8H
Iems+AHFKh5QH3mpBH7RRkJYGQNGB4X9hx2NWmGsXNWCedIaKMqayGCJqPexZqAfgF5BHz8Pe3ZO
fivQncPTaZeeZVd0bTC2jMtzAcS2RIB28WVXTez8fzosmOggpNwuXBsGRPDPily5pgmZHo6mo+GM
atmk9Vde2HeXFiQMMe6pIRmvigkFAWXiIFuhSRtvL9I4Wu+HgATg9GqBbX9l8+eBximCXSnrYGVJ
vorYfaTZAcsNRUptUXr7tpP8MQ1BjZbDhYAlVhAu7xaWHbeZGEHQL2cY+y9oipD68DMWmmFDPU8k
MkCjqwEZWxO4M1+Y84lPPGeqKaoT52COaWreJDwisqjef0J+VFUxp8Ez0Rdm6kQ/dlpXKAcJ+/VW
4wM08EbRjTbvmxAfdLgk4UUzGO+Uq66GVFBSxHRBWhqTFoBqhDrX0gQU0fxXpesIbi8R/yHtQagf
IqhyoJoz9X7FlO6aMqRrdehpEXlhzbnKDFE9xAo+YJntOx1y4lLctVtVOHJPl4N1QFQZzf/ADgFk
KZ73iIlDkJLdoS+Ld8vO0JCYYBPgHLYJdPKasWY1fepcpYd1k0FNWCtgLOnBgKHGvWkPuQKlkC6W
wGEfKHkMLg/shzSvcHigoudWFV7tNkAI0nGtXRX/yjL6YGq9zLEExt8x3zwx6+rLKdDxzj9EUcA1
tChgmPlMuqg1lgMiCldB4WIchoDjssf9EH9pt1k9etd9zu/VTXANUVmhG2LiSaSusRxB+7jI3Q8F
gttIOlVqNJVUz4D4FAYql/cR3ZbHB/A2uC7Og72FzEP7j7Fp6ZIN5KoCChAH3mwQ1R6cn+qmaNvr
k6tnc7umqExheJ5DIgt9xH1z4Tp/Skt6aT2RsSTpBDKMlXvDjX/q6IJ5j25yNBeuhFrQ3TFXDfod
IkC1EmYDuRGezabO/Qqnx23mp7FTk0Q8+RWnes2etOScQ7hCYTGwlEh7zMvQyUssGcLiIRjh5Jlp
EsrbfqbekptUrbATfe/cig7sDlukz7Wa+Dhb32s0m4ibYnx9wwGI5pGBYsUQ5Se6qtJWsYzHOK0D
XM/OPAsFZB/TOkb3hBNgdDXHuJN6lEhRDaQXVtRHIw3n2KHFbcSF4Je+JRSk4ii5dFwuHt79iYSW
UViL4h22W0k4qJxB1rqzPcBY35BhMy33gnSeM9SSgrvi+DVsPUrIXUbtl1Wd9cIGc4chHFnGiNoy
xwk7h7kV9jwBp17lopkygwe/uPzLejDNjZgwqpNFupA5krfKwJXZPM4jkS6WO3IKwxxfMu0a/PIT
dx9oP5HRM9kavUGcUzlEgId7Vvlx4jB9kCONEwxWJ9lM8NjwENEYhhu1RICVjHiok0hXn9lYRSrT
wNi6M176A7jy03WAnAcUG2IKg21MC8RGabB+/H67tllYn/E3XFSNnyt1sevh6Vg9XOr0FSxWspS2
jmy4inn98ANyGWQwgQJXO9bykXy34W4igVzwmFQwl86g8QKr1IU6SHgj14XJw+T0WZs43gQwmL7Q
foYuNUxewspyabq+GgvvInQ5o77P+S8bL2HthAXN3YD4VlluA7Sb1QBaW1vnRkpcoa9FSfqoPWJx
Oqek4fgKY53KZI5nnFovIxxS9BFLKmZvChEK95avea0O+ze6yfwyfoh35NASMCXZiCaaK7EEFKka
SToPytF7c0y6my1BSBV1M9cTcUUrEd6XOjRhZMbAXWjewziI4AATAPzkbR8RzgGhDe5JbOYWE3pb
fbOxn13XZotPnjDpHTAKvBtMJl9wGVNKuTlUMpNjvUjB88365n2jfFddxiW5pqHiTO5rt51aHIGk
SPqq5YURADWmcwbiid/cb1ofZazTUNuFhCSBy1w6qsaKwNrDVcbnFQkhkM/PPSmPPQmCLEGCLHke
V96tNk8hEuDA4dg+gmPWJABNP9JXS3ew5ic9lDhyShuOu+ekCoHQgjG4qgu3qZ0fy3jY9/gnZ4rs
sExWSO88LgWBaWJC6+rsFq3gNSjXSc8Q6YG8Vb40m5hb5I+fQ70bZr4xwytC3NXIOmWJTL6qqEDX
m0QtBUJ1GaITaThZBe+qdDuiaw2jpmFkC1ws28xQJlbbdGgERu2J5IkXXDdlsto+h7hE6SDmXtjo
Sq8CdoE1KwqptK7B67inTw0em0+mJ1IEOgcqgzJX1irXH95fUHnKvjnW5nw8H2cbCuh5X/smSIrm
CifALrPKfafLYU0dgCULHUsw/AyDz3ZZt35olcUb9cLQt2o3HmLrRE48UD5OAXnTJfjGP+eJOYMx
3mXptxUXs86OtrP5Hug0cL12K7FQ0SKDTJHq4er1qcD/L5+P4XcAHknwW1CSbGcvm/MHWV+MBu93
A86CUHin+r2p6+4u54v9MSAgwytspH65zqa8tJcv589ohiFE0XEI1xtW1/GkeYgdQ6jdOGG/rgI6
RnsyHYHUW1ai5LCXqMGyrN+Qsn6HId0iZoRFtEe2Q4I0eLtWCgmOK+QuUPDTHplKP4ZJ1A9CJgyD
tRQmYn9rq0Ryht1kOf6h5IkWzzCzdD6bP2Asy+C1ZG77gY/gnoPN6o7oWxmCrFL9+rQ6tbPglzf1
ff9E1vdULd9Vsg9xOVNd/zVpQ37p39+3CpBKvxzAuP/08tTX034Ix3axBHZDcS2NkRdbOhRvG7SR
X7Zzrz+4tjMoQ5bta+du3S2zfzvL9nE5zr1uy9WvAUFOjPFONjvIPK8pCWYzJ4fmNikc+TG7VQvP
+drmEq8Gs7/K12DH2/qA4w9dUO+97S0q0NT4SDffJfyKWOKvxTH5lgytPDA++Qo5NVVhMc3CUxE0
TYvDVp1ja4V73f2Jrn1qxdqZ9gPE4HRChhicarGmW8vm41aJ6ccVoYzSugy5avangJOfxkNELmwB
oEDTgYSUqHr36lxRNEZyU9uDZEFUu7D1hqyTvVYeaJVmP1NAi4d2CaNJZ4EVg7CxiQ6qiCKcJ+VP
pqf0wfbqI8vcGxxCLCNeyIr3bilhR8pGGaClQljxtrFFli0qhGCfIAJSqi+pFl5VylxwC6xjqXm8
TO+P9BguJtlNN5ePdge6l82g7ezO6BZBz5/B31f13sYLdzCFFGgq+neu8AVV7KbxTd7wqwKVxLq5
ej12MgSs+4V4ufhZ5IlPlUCrl1v3c2jEVtfqmko4aN+kDggACEYz9J6XeAmAisSpJBuhXCLLZmiV
n8BL8lPastAPhh0R0/W2YYpcuvi9zDtP1CtHexqhHvu5yiXOVUqNbPdU3Qpdl1JazuVT72exas+A
UjXLrUyr3ILpp9z67cgx/JXse4CNe+vB+VLZlCEQgwB4GtF+FW6lIz+3cM8XogdMyiRX/1z4tKwa
9yjsQ3d1rJw7+W2Nv3a36AQuk3r/XAWusQvxmpYk1zZuLbZ21D1NcnUAk63cN6/AJXsM/0HdlKvt
X7M0fL1/liHqDs76EiZjvIXQiaOIYLQmIEVAl7vgKmwjBLwQvCOYDDCDdoLfToF17oBzAIkffdYp
xoWJbw+EGwqAl7/2rrt6SWE7+lF6K7/7Fr4FVQWZ1qm3g/h21f6B1ekLXmTAf4A2WqNc5TqZwR99
bJY/7hirXeJ4bQf3gAmTErDuPNj3vYSwl8A0IsL+q7el+D2hNJjKBJ/4rS0R2KgdmK8Ok8/xXV3c
6iq5w8ypXiPePX14g72b0ma68zYfnlfJiZG6qx8BxU6lWuOEMGZxn1Pp0qSgksTb+onv2q3LbxBq
S8m6Ausi062rw4jLBy2Ye7+U33rDNkDPGoJJ2S7oG4Bi4LkSdIipe7ms2USNv2IhTzYWEIu0gRHk
t1IeP9AUinIKGG6JAGFmsC0XpSXZNw7yXsTybgMH4vOY1eSJ5V1oDFdwTe+r4VrO0Dt/fNaNoI3w
LLD+CASJxaHHAQRfB/A5335ME15Xe90HcsQtSJPL/fCsrwW/+AN9b5ThTDw3UCZyKPFLgbXxi/eC
2OcqRkB5Mi34ynLUfgTuh03lxAkP1Qv8Yl8RP+N/Xi/J9j783XB/e78wNEI6NYs4PJHgSr5p6nrb
Lozvu8sJxIHTdi37lhmtJ1Aicokl2yHnWJ8v1R8z99t6llv5ioo/LA/XzYqyFEpPosP7FlLe2gcD
uOse4g0ntfHDb2PfLQ/kz9q8bEEl3Te+64XqA9/Z7ldEJyd2OazE9QPEXRwC+uO3PVCLtwNMfPEl
Po6gKYE4sFQ/cWPy9O6iEkRqFMnYC+Lcn1Wgi4ly4Je+uIyvRqZ16c3al95XY9Wm7XeoeqB1M7T4
uXomhokXzmcrIY7NuxqFPAwogXFyPwKZ7jjWJpLx69D9Bl21+oyYTPppgati4CH3jQ4xxd9MMlzC
vN3aH78t5XFw/vh20P6Yc1bj3/B2ruQKlU2epk2zT1BLWVU+gUaiJ8UmmDWacTwJtbNUXBBFQGa9
MrUkqQDWseMZQdtnsMvXNL7uroZ30PjA5OLJbLBhXOPAJ61JOXR9nt/bXkhaO5ILl/mNxNggM3yf
r6RkxsD86sNibdvPYlvfzZLTpvp2Gx4I5dIGITk0MpP78S8Qasz9Qq5ZjL748Knydal/dx82b+vh
5buxvq9kt819425aoT8OsP+vbLVMT6BNdb2hrdys/vN8ruMZ7HCm+TvfjTsUgD5eqB7HuR7cL7T0
8EUyhCkI944+W5vaDlM9hF3yNeKb6lHBx5/f1QIhofbuVDlQFEVZBnYS4Yc6ZLGpzem7JMvIkgv7
jArt367FnnocVu5uW/s+DiU2md8EFaIt9aG89uh71gFmMZ9j6aJ0syhdzxs8TP3fuWFDrXWMYHXy
GP+L9wb30vw+6CSiQiaGeW1LVJIEBb/C83HitoxkZ9tffaxD/jJJlcHexSshorCsfL7PiO4atQ2P
ENJM7VMdwNPTYa5jkkm0GFKeP/1PPZmE5k1kEAHPUwVG8Za8mkhNqoGOaG+YQKGmR1Ng2bGu3Dm7
KItAvb2UGqXGrG0rlfvOmaWPNduArJ/HPhxmE126Owis0xXOMdkXHC19+VQttTkPW16lgWZAS11p
fC4R1U8TjYFMtygrLaByX33XbSsg+6f/0xBwtLOQwaXo8gSGyHaGEpTHic35mh5DBPt9/ThWR/jw
eHxqT/lVuqhVg2mlQxChDaES9HWDIqeUnJ/KdCw4zx9OFZo9vMPGjzVHp0Ug+lTppd0kUu0awOUI
9tcSNVWSVlo/VWogWGtgIMO1eH9pnYE/rXkuje7eKEGg3sG2VfvKlGonNBhfj0L8oeQpNWwIsWGk
lDe/40Lggcx2L8NC9TIMgw3RYg6G0kNySB6QqqvGublq+HO7WDVur+fmkk/mMXCWe/hD7zq/4Qmq
GHJM5Xdt03ZSD8gBpATtEVIZ4HgD6+TKrRq0eM9r9s7O6Grb1BdaG22Ty6QcX2lSWKCLmI8/DJNy
vB6wf+Nj56u36f10fnAj1muK/f7qjr6a2bliEdW4oFqubqmF7e7tVplt/VCqsR1fIQ754xNfk0L8
V9+8FmO6V0JYQomRdSIUr02ksCx3T/CeHLE6oS6h7VS8bN5oWjbDCN01cs07FkH7XCCaMOuUq7u2
pREEHBA38Wfz8PHZtCVaPt7TiTHLx+zXZbHn9tmQxL5hj7DNvFzd4yjK2Wle/cL/aWRDJ4gG829P
09TYyHFjq/Zf0x1RfLf/B5SdddQTS3bFQkc1xT8lePd3L0EdQal/GKq90rYVa6S3xPfnxve80Dy2
6evAf43t/AhNarEGahiLWMNE38J+GV9Q/UJBIYFBoZLt27NQ58PcLJZ0eZwZQwhJhyYbIflN7YoF
Oml15PQVdU9RyZQKmKfOuUZX0SuTe8YXtFi0THCcghjeTCaReOhbkdhOvsfo6SqnBfufOIi2fz7X
Sv1b9Q/al2K8HttA1G8o4pncPAs3X11jlB2Cre2SPZAnSFXIXWXL7qPAicJdO7R4FKuXfrGds9Uz
z2lZ8s323VeKrT2Lh90aSKMRJVzhLxVDdnaZBbvwB0wrZDeFuMjjxgRs63LpYze0v7rn9obv8tSH
ra6wyeJzO4/V14W2jBFCfQLam/WWfW5QS/qRUPzoscVNA2Fi5LCXzMlZfcWlsRaBXhDDtObKikPW
5w0L/Ya9C00t6K3XPFYyEF1Ny2Bje/HYdcJCcN3PGGsjCi1LXP3rB6E+wONuQWyFj4/dIyYZpDqw
L+ZCQ1DH3OQl0tr+ny7IPWQRLEhqrusPv3EZdgQwaHdRHEIRh8abr1qvfGrdV3KjmOLpt+tQdlVn
LZ25U7R6ZVt+ZLoXCnAhz0vOg2z0OVWk2FUlHz1BtYPdbJstWJ15aHEpxWdPx9HW5Y09Rguc2m/9
eiVh89Vcfj+v+zPwNQRqfpq5PSGhG1tuf27cFvsbKFKX8yziy2kYgksftUaw1aaFY5YyY7dQxEzR
1eNXAwa/uqQ8FHRZp0otKozIUQ9XpIK0Z5RYPrSirePRMD+CQvlvSLDqz6w0LosLTvsmNawCoBDr
S9Q7thkIUjuFLWsnkJT5+u8pPv9W8vvq/f2mcvusnTNFpwTI3z1wcFAkZUgxSlEWisVCnJ0J2oVH
kJgxGj9TecBz7c/i4py8PQExM6zzlxuQZwpWzi3CdYCBLDFZfCwAh9JnFcAM10jFwIKMLebjTxt4
3qRMfMAYOVF9AvI0x8R8HGnTKalHmv4aX6rB0ehjNGqQHa6NGKEwkI/T0WJIMQX4G1YXO2Ya31fi
EsWCX5X4RlE8JXcsWavkiduCC6I6CV1IQgYz6JNegNvOLy1PyYvWLqvqNlf7RNjRlbKa/43ZAtQT
fo47twhVBYMUq57S4NeWLldwtxjmEa4LAJuzyMUPsnt0FvmFG3AxS3Cs2AjFmsxxE6aAydJzGS5H
Z/qoUsBR6ZKpJvM3VBmyiV5bj/QhYcfw9TFM6ehaEbWO66r8HyhlHhoKyg5Wf/QGL9yqcr+ZQO2/
/X0vVa+tH8gCD5xlQ7lDrq1lu0bKpt6SCUv3JS4g5HY0sZt+z206winZvqRJQPCaLrq+Ikya0fvd
pZKFVBfWk8rfpXtHQ5rfRXaAnH7Z7nFvT8SOFxli/9O/TYWc+Iq2dd3kMs7UF6tYLsTQd639QYKA
laElKFMkgoC5Yr4UCIDFDfqT3V/WPxg3ypFYAIIfeJa/pYDPNJd96uRpc8JDX7RNeUkuniwmIKnO
UOiAFZ1QT6Ki8CGfzWQxskyDckhEfSHOx4WhvF/IdVIDhSjbMzCfG0PfSnh0j5r8H19BJgyaTyKj
n/TQTEX/saZevkbZ6iumFJWUCDCnoddiQkeyCbgYpDJ3X1n2Y9lHS4vG4R4ZYeNmfMHqUj4YdJHb
kwmqtj7Kj+vqsvNHTAr+ZfwlXdDvvvsad3dEOUrAloFeZy83mKZRGD9hYrSm5cjQm3Iy6oomjNZE
R2vIlfFzAZAFkc4rbDN3WsBFMAOkqYvNGdEDsTkxVdgU7FGmN8hECcK/QPdKKXHwFOzwTCaBZ99J
RDQJs5o5WRPWWiL7t0ixWdLaMzSYWdgi8W9nW83X39lpfDgZj81PkK+bg2B5J6EZUinNkGvQPSH1
2OsYO/YVXpY0ULufxJbF0rgx5B0/KelOmv/SGO9UtAOcpXpy2WqSHQX50HzvUT1On5X+vg/qCE8C
P4UkBh+91Tgvl4/XYZKJbHEIYcMIaCmoR1+yIPAI3u0LfXw0BJ1wjcS6TTjd/kUiU4xv8GBIblDD
so7uPls/j6UZvLXktR+NKIp82vhpAt8DlKQezBK0G5A5klVYEVb8/6FxNCs/mzCzdq+tT5QGFc44
YLXvDsGd5iU6ruEOXNclu3lnsEMfFKNdvRHpQZLrWssgZEBK4/dad4wngdbu5aPH0Yfm3qATlp3y
kEpbQfsjyNFRy7+VPTED/Mv+rmXPrRKefTDDDXZ3BjZNYruoJg8RN3BrPWk47huUWjNEcAhEGEXF
yFRuikWSSH0AzxwwS8xCMmUDcMvY95IrsMxZW8an0pZFLMke16xd8KGQZr3SW02VNGILhVFj7MyB
ABDkp7kQjI0K/kLaPsBdV3qmXzixRel74RJhKPaYULtXSf8k/8OyezgTt7/vA1um6XBDrtAHEOmI
HxLVRri/KTL6qQBaqeOIHsnb6Ly6OFiokt5ZDAfUo8uvXVDqOSobeYV8k9nq0rBIE4HwB7gBChRb
gRSPcpnAWMZnUGK/Vfi7TJ6aWA2SD73Yl6ITdOa+HhIpLBE63KfZV0uP4D/krucvbcC0bFOOYk+P
LsU2oWiHCpmXLgcJWyRNmJq1EzKM1gVOjwyOSMlyQo9GuiZD8ky8BHuvP38fwFisp87TFiNlAcQV
EbX45e+JicHQiTxX7WbrZECp/JqkWBqyVwTUKTp4Ad7znObz+1I2QE7AycVt+g0Ek+SUwYeQGacy
4VKzzExIDrvYx3huapJ088LQDFwfdmItk8MQ//A1ptKo+Q4MPjHb+S5lJnw695VdoxAtO5DaPFFV
zM8iFfIQ4ZygP4mf/nAi8ST/Ql86/uBrwIU9hXXCSkhwN7Ggezz3jtmKBHuo3TdP7VODZMKqVgbH
3rwSbiCtJuIiShgNfuk78WMSWUgaIxyWf0DsAANYFhDlDYx3XiYrc1dRCV8obA57Wr7Z2REmlvQh
EQ8mBuf2tojVXMeXLfJmd2t/ErejZ33l7Q/7O95fWjuqNKPjaXzr3o22p3rGEuVlvLpBDUeWJFM5
HcESbau3v8fk1LvHDiizB8kJM9egNd7f56ZumwRD3D8EhTgrWZAK5ybIAcr/LRnn6/M5ARlK79ZA
NRhkisHmiEPQBekaZXEpEA2ocAwG/x1pQz4UegfR9uaOjey4N/vPAd/zXU3eOuCpeB9LWv6HZtwx
gypQzRR7YqoPaC6GlR/kosByMLrPvLe16n/eIx6thjc9M4AEKWGYmXmIs1DJ5i+X2gzuWTna3uMI
agB1FeULcDAMBgfSm6cQ0EG88q9EnUEmuieXBJpVUAXhoyXY0Oll/nUjZsVNcwH9RMgAGwmVA6Lv
Wqk0Z7UxgI7nOQNm52POdd9kx5DarKDEBDyrQsh1l6PcgOp/dCMJ/qqtvPGA4CJAag7SGFUl0ZIT
cj6AgiHIQNzr5tOT3DPQhQgpIB61B1frxWaqOWopaod5hiLYU3+TodLo96F6KkG9zKwGG9tEslUA
M4gU/S6/iSq+dh52tdzEHP6O4V1Gn+Xe/iHZFdbVP2oLj7VjDnfj+9B9e1hgOEKmVwqUeubEJHEX
gOTNmr2Vp+A6Z04C1ZmTYkgQdDYTDjccFLVMcJZ5pYdspS5DeBahumsKYRbjPOO6/iIrGTIQvNKO
FcYCqjhAIwNPhuXb4zUl5qP0qivX/rZ7weCidqS7bN3aFG61RAtcIcAWEUPlmigvfuEPZXN/rAkw
TpgFdAK71VW6IUEAJX0WS0Fm3pRY4TpX9auHAUN2x98sIpZZCqEAOs5lQKpSvTUgcGxkuvv4VBud
MZBZc2bDcRvAdej8PuktTJ9+qoPS6NBFL15iEMOYhvAbDApR/ES9zmczH+dIw2Fb+uu5tqIIWMPx
vl8YbpkDuo7IKnuiKTrHRPq8vZ1amFnHuvGFYvdhdJoNTzC9rQhJV36X5GkmpfnsEF0b99fR79MZ
WNIvKZVRtlK6Rhkw2N+VeNXv06o9urYxIhqVDAyiy1HumahS/eE5V4d75OObvichSfbBT5J/Ue45
93yY/HK00BXlSLTs3PxekEuASUhWjj3lyfvKJpnRd/RGT0ebsQZ3mGj+42+TBAlBSB84xcR1Qg9q
vDH/MpBmq24SPgT92+Qh23/tbaZKdrA9I9/R/Zuv+4tJKQJKlQdflUKGCdoQzZ9VsQcwp1/1snR9
+EsLedun01BECIMAnUXcYGCZI/3hDXtSa1HZBsLL1LDR3UxyeQr/R4haWNj4uaoBZDPOnQDTXVct
ykrQdIKDkPsIHBiLeCVhw4MCYp9jBD4EDE8KS6W7ee293OOd7FEokCrvT9O1qAbMTwqn+P+L9nRP
P1DwPJGPM7Ck320T3F3UGpksfIQ5i/GDfgY6EdNzZAQJc1rpaWH5gIylTX7u60b4eo8fk6G5KchU
GBXTI48UkXfwB2E0g1EFW6pn5U2e1pXD4WOHihY6v0CbQvC2sWi9IlkgOeq0RiFWg2H09MCgPqqM
OA8iCd0EiwxsYXLUdHCKdtD/NiiIHVJISk5uhM/CFU6jp/f4jdNxJZ2nJ6LTEOlgrmHHPeLnfsDN
Ak8Yp8JwWzRGHKmnfy4dTDnGSKWREffO+SFraY0MXcBcg1l2a53hBUGH0x4B7wcnhsW3h5yLiAbE
OpSjqSwB3ySDUGcdY0nGsYRA/xF1ZsupclsUfiKrEMHmVpROUOyNN1Y0iWIv9j79+Qb8u06tTbaJ
iSKsNddsxhiTy4APXKW/53lyQXWO08Tz46xo6Bv+YT4JhlWyXuBeKy32BRXzl9+SUkyFbjiLJvvf
IBqHffi9a1zmbjeJwuh3EH2Pt9M1KGoaEvQg1S3BLtYd8IS9+RGCIkTrOW1btbnJsfQA6shZyR06
WSb+CfYj88xDNK3j+dId4SqJ6yHsDwZMu508Hf3i8h/3Q88IYyTxFvBbYn0DgOBV5qAr/T5/i+mX
1rICkLygQxAzCDB/qDrXADa2lYVDVYAZlGs7o0eFJCnZAFyO2thq1SNJB6K22t7FzGtCAGewRv2L
gELbD1szT9aIenHobRz6VbL68Ds15JS43d0vJjgvt7JtfxuoP5pJv1ACbvxLLV8tZBXj6k6VLuqX
Tt45gfRsLVLPgwIIIgADKx69kYIUzdKnf5SYNRfYM4j099SnnbZ9rgDPOsQdwOXlq3xobfq6xG8w
oQCIuCIEcyN57MUtgEUhbxanhSt374q115truxLhF4Q9+EauJ/fhKdmRG84uHLT8hchb0ZsJkRbp
kPM759FLiDOwNgLOswVBAjsAXDu6d2+HdCeqVaEgbSqGqdWBNkG5snivqxccK93+Em8rZpPGle14
w9Ho2NEB4P2lrx4sSIaCel1jSx7TlFYzpS5a9dhx3WGB8YXgHw1+IZQK3U9WDuj5B5bKE8ZRcQhG
Xsj55l11Jx9XhL0PtEdpp5wDeyaFdykCSSde7Rbp7Qu4T5LwR9y/xkwehLQ415AlbddsF5znfx5a
UdqTu5tzeOSY0cuSTbuHxcTKDqTLL5Qf4T8dKREomE1KrhhRE6A+hTCFaIO6k+LzvVxJuCiZN9kE
m0BoH/1gBk58E8xEjgHDyzfSK6IDEE8DsLfYkIEloZ7qvQCM41wImV+ECmp5UMD2BbgzHBrLN0/f
eHg08pPEjFEDqPeh8ZKEpkUyfgPeYwqwAmGCSCFGJ0VQRjG0pTPbBlb/CcdH8s3idWmWaOh5WjQj
tiGZDSZozmrsMHG0cPUy+p23k/LGOjWIpsxP/jXkJjFRoaPn7TsUw8p1xL0KN0MgS1RcX83blOiD
7jlgmgCwUvpNaHUDJxdpYJYd2coVWeyVUi+CWR4AMek1Xrg0ejU2NDoDEMqUyMzkvRiwDQvZhpKR
gNj7GCJa5Q7rChvPUsa7BUOVv9zghcc84LuDB/wwwF9H5BFZvI9PGDByg6NbBr6IIgZRKjhFl+jT
dtGScHv8+zG66NZI+hBGSoesk/J0pH9Zx6ZXUBaIiBG6Fvi7oO4X0PO9YwdiPvYF2dOQzLSqjQtQ
AjdnVY6NeQWxgBZ9QmbS/CCT94PxwHDO+n0Bv8Hm9nEKsSedOTVlYcxRBwFX8nNvTh78kYjod/Dh
FIa4kWri/fay/M6p4sBL8qJqqq3phjlwlT8s2JmA51lWIoVI3klKGxAH1ai2CFcVsuamebnEfJgO
/AR+RRxKHVpBCqv/rSH1lWWl5FdbbkTDWccSt1a4sMAH9J5fNccM8COmZQ8gsNVSEU5hhBxCC1nQ
VpGhXOFcVLzo6Wb8nK4EKGkpu6FCEYgSttMDNRfcDkowDU+xB5HmQL+jQhbNqDOsOHKPTrLi1W/s
6Nx+5VN+f9mBCXkEo8Pn0Zn9DkDlS9H4NOZnmKmRPGkxL6vOPAevakLnOTng5vKekFfktzTJBgDa
8YS8s09qiDA3J4cqnkA9GdxdUupSuslLMwVSNI0PFBKpIdEbO+JPqMIrSFZiESfLYQtmryJyWpHD
Sh4shwfNnqrB2rPypS0kbqmnxIIoE7T8IQxS38W1b7SVqFC0TtDiE1HAbYTSiNxDTjagA9X6V3ri
6l2lWKkIcWBYCerHX3HCWDYAWi3BEIEJyL1DXE74CvS0OT2CRkmCqwCqp+VB6mc1Ft/RQaHcI5vj
0xLsDG3S7lpJHVqGDNsDlLE09jXUVVvj4h+m9JPx34Tw/Hf1bfqKXv0y8IPOlV6jdt4usuSmU3XC
o9E0WMuNt6E7a72rlrbaXLWNXtqdDT3O4FWpsc3eO1JbOnrvaXFofeXcIsCYaDCQVRJJiUw0S4yW
3hpaF7ldzCsQVOjERRbbiGVVCX70WDpQVbZtFOB5TL9YDtNTjowVSjYZIwqpquqJAPskVyUjqR4f
Wiw5mlT2Uhbzk+/svJs2tOJ6cFq0om3LYyj0rVQ1/P/I64UyIdew2pYDwtvxkWcTad7vIzYQ6ic5
51bMpEL0pciAzXUe9T0ngdeATcZEKu8h/oroYOz6S9azvpGfkW8JMvdya3I0KyVlWSm9nayEMKz0
TPDLQL62jhkXDpBNBYLajfKZqq2ItwAHTIZQ0PBijxK9h42hR+88XARlU/4lnQV40XxVGppNlsBb
wuG4ATgQnOZ1wIaycZYgvMmjaG/WH5ZxRpc8X+ZT8bw8GDlPuEzMMbugwKgTxSIuDxffr6QRVcfp
tPZjCFp2nZ6mlXPzAKDJalbReyEbTF3/1qRAiXns/3V+8jse/1CIk/1+O/HRg27Zac3imL1b+U/D
+XREtluELunIOTIJSung3rbmLch6IisL8C0fWZ1V4xkpV0hX81gycdhzy7P6YkKqgZP2UOp9NjPC
hh9XkKspo4F6lXWWvdYzhU2nKwJcE27VrbUNZK4Ly1yBxvBp6T7LhGgFSgi/1sUwmQGZQgK138hL
CDtW0xVh+suZYlqvdAGVYGFKCudGgERtAwAWixvxAKHahRvS62E8wNXzuF2YRlk/qguwafinFEnh
oF9IfWpvFjj/EBf8SlIQ/Jn2bEnIqDTAS4TAjgtLA70Cm8PvKglDrjEnhEHuKt5BL9fDWEt+F3v7
a+X0K5KIJ94J7REhpXEI/jNaQjQxwWXM9EJYYRl7bHOvOQ2U4Ja9p8whpoBSJ2JfgoTGsSA9mIIb
o1ehNocVofVAPjSfjlN6NS0M+U7MoW3rN79IgMeQFCdVMMBRzbcCyGg9PPEebNxcEAdBEeXWXAg7
xFFI2HOmtelx4e4a0buLksdETM7qXK0sSj+Vp7MeAhKl8f0mpjEuqA874KBV6BtgdGxjLGX8qu3K
qEz/yGKcW69E4PPPMHMzaBxi4psIVzxy9YwHhmj9nX7vg1dOsK+SMauTnSr8YvL0E+XS/nnJp4HZ
vj0g2EtqxMyJ4uJ86DgG93Zl9XHNrHmZwHpeHTF1mrNa4gDfR4vYjKu42PGxXV0+U3dnByR2e9Zy
H27BLJLRmQLRpINPlw+ZVMttwNpBA2b7wjG6dbqpgJ+cUrBVy++8SqziJ4XiKgKQcpPkXdm91ww8
KY1sakO7Z/W3uNKnP5PG58Vh5h3txFC//9fWWMusoK48oRsWbVckELXulldycrQpyRHCP5eV0m76
hGWjcKPooK5+OY2hfDUJ7RRtf4W+KSfsPBSNr34tAOFb00fZcouwIHXiwFJUCU6YaTqJwH9WzPjW
qq4NOS4j1Pm3PxCBKi0UTVql6ZGb2DmQQjJar+E6a96GjWUJ3PO51XBfoEOC3dw6RbRaLOaunA0V
3dI8scfj8ImBwTGWXZRRlSHVY81ueSl7iiAbl4gdmCAEezTdqGJgnQiMJLqS6x4RfBM/Mnlx3LGm
RWDJxB3JzZefiNWEZlwUfKQeI/ujKSAHF/UgGggqIFMgQXUcc5l+PzBOlleiUKfiUJEfgJGBsKi6
1qj+Ld0KNZN+ENXo+Ts3iZ8WOXjCXXYLnehcsesST0umgA/lEzP0qi/v5uNu1EhLYQx+R/jwSmPj
Em9y7Rw+h5zVKyWtEct4dPUCNUUZkfUXq4mXLdpdf9Cr+LjnKP2mAazOVEOU6vXACiV18GYKFeRp
k2IuZFSfgFsx47V5SzaEzrRfbS6vHuld1DeWZR7rn95aHxKfuUf89mjtumbeE4dmv7GuqMmra21p
Nzh0DacaindVTFmDl1R4vVRLt41zz4sP2vPERCNxjBlVWKVxCitUFjgDyeOI5LsfSXEnHYgvlhWt
JmZrXxoZFU5ae6/S2HmauJWni1unvoJyrmvw6qjbzC6uUxpKY7H94kVkBotIFP/zkm6j1GKSfSeN
2DCABKTBK3yFaWD1qvR0sPsgwXII3ynaTPaZ97w7G3IhzeP4QFJ4B9cCJzXzHyCL383qsDFeg1kD
eJe928aj3HyV2tsuT76wZbgwQNYv/ou9Z+ucoZzRV2HbfjenDzZJZiNDmCiFCrjIap5TFGMlsKSg
Ejo/y2REwryelHEDXD4ATWTaaUpzQIt21jCGyNHPlKXXJNdE1qSuYc1KvVLv8C2OvW7LOVh4d1qb
o2aL8EM1rBGb/csf2GQY1n5+w6+wTDVZdcNE4RO7uXCpcMQOYsnL15MlUU1UXbZeMwNhFYnmniOZ
5o+74E+Ro1BXdYlMZLyzzPG9r6+3IPUbJkkM3Vk1kdRfyG1QRyV1P9JXWbD9SOZuS0IEQ8gcUENi
UiO8oB6dgzt1JT6HPoXCBZmBa1d4A5ytS/M4Uh5PMsAUMtJeueFdtl1RD3f1VmPGqpH+lOncArm1
L1qF6INqcmGFMCesOroUR0sZkRNXedd9/xVEWLIf8njlWe4w7IUfb3VJizXNrr7DzT5M64S29/xX
9L9ae4kGhIPNn0v3VjtBIdCFzRbTVjq9XHedOlHa04OiqxtA+YS1WFRu+GiEp+Dh+qe395qWBtth
veRXCFxsib7YzJ1lGtoZ5HoMCHIkd1SQlD2jh/JPOXoF2g+VKCrGLdj/2O6N/CrsTB6MNAeK7JKW
Hs0C2X+UhkN9VDbtzsWTF/jhq2zSstDc1HKXaZGHKddVABbQT8TowCJ9YfDfoPSfUDfw/gs/WzQ/
WVelWuT4gbTKZxbPEpPQAHgKCQMVN8VEJb/kq73rHpEcvY1uwuwdSrOuNJRfoJ3wxQQq4gVdTOmZ
nDF4xTA906vH8idkyGXYNRrU0qV4oBfUHNI0yecBz+QmC60ajFYZKlsZ8W5SJwLLszNxcdWjVW6i
sCYaS3UAVUySKzXlVyxPkhHcZC5gJgh1Q5FU1Yju2q70asNL+0OLsYKsKn2w9Pvl7pEOkkjFs71G
VgBtKs5E17bIT14JDAg2OLcXDqDyExogRcPnWIB+CSZxwn0pz1zYMS9j+ZJSZdKZKheprKHAEMw3
2W3tc+KhSRAJSaSwOPbBPqAfZKN5M1s2yFPyiq8fiMXtxvIgISpxLvX2XAFyBS//MJaDq7co3gin
d6jo++JId0qnQPvq1gd283V8HKp9gE6Ovb8vWI4ecWKos6paU/iZFP+oT+ujXUlcqRuoPqheUa+G
bvicHRR3QFnLx1QtGuQ819g85Y3ra4Ju3tVN0kgF3ZpzXeXQaiC2Ra5FqNYQiI0ML8Ue6hjnrFnx
rKMLTbA85WOprAwYiaQpZ5GSMNZZo27UkmiFWpLWbl3z1jKxHCQYu8HOu9KDqUzOwKq1s472HJF3
lS4SZTyl/JhyKmSAzm1qHi2BtbO2OTzDRbXAFOgXxChXFqIe1PnTRQCewfxS3qLI7Oj/HVkeDckt
6X9lfMgRkoxSpkXvpSwgTkTOyqd8QMJD6An4HHwgoiaeyGnrK87k0lpAJ+QSVPrafSiN0tpA6SjB
ks7AcYRU5hpxeST+nlA7oCkncGEAZbXujcpzNShxesWg+oDnRpTia1cnXPnvnTgZzpL8C9sZ+RNq
iBDM2uUaGRXlUxqgLVIAZqm3nZa7VYocNLHihPOEWsqFU9OljOpuStVViCGBMSDbWbPFStA9sRMr
ThVwVZQ13y2BKHXy9aYh2iB5V+WqTJouFZ9YiTh9ZKGhNl2KxCoQC32vHB33R4BBQkVBkcn8HJxd
bJLN7JAQ2sXnJXfHf0zVnk35v+KuqRL8cqAMEXXqVXWWOXMiBKbi6bvIm1KGAclALhigfT4tBHKg
YpBPEMFWilup6a3klYJQPdKSWqqtxkgQt+LWcz25iXSsEy4riWBwANtW2S8iAFaDCmN2nhy4WJXw
ENyBn915VglGMQwPzC4eFPlEtW0SaBEIbA644qsQyHQSWjQzSpiOdXDeJMVQQvPMtP2a3+YnqM29
2jrYkzeYXH4ah9YddPfA2LQXvXM3q82ASXR3dX93cPY2dKfr8St7o13hmWj89g7RZRHyaHv0nqWw
9G5eEgsRoEWzhjEDghMfqqDEs84i2hvN+tPZntEpeJIGAN50TBq44pWoDg+TSk+Yzsq/e/8OSHaH
0m6DKLjeTtewb5/BPRDn8g1sX5ODz8J80Af7FldOIGrBj0UOOvcFm9u1bjGHZ/qWb+ZDEGuQya41
3eVEvJ3LgDtK+VPktmMs7K0K5mf6RdFXg84xyicsEqpBwn0c6NgHfT9vbQgFmfHwdasLNYkd7qdF
X1ar1Kwnwr9rlmsB/xfiSyeg0PQSCGsXgpJQc1j1PAaznSc5C0EGlJgQECn6JyoRiqtLYrVYVICJ
GFpMGszR8DQDzundyT1n0E0EsLpBbigoDgaUBw3DLfU31/ybhlf+M9xDIIjsE/LK060PxVP5OI/2
GSWd7wesFpvcyy4ozaFPhDuOQ1TFfX6BnZGl1bEeiUABwja8wXKk0E2lWuumwTlJ30crxu4bqye8
uO3kzlsB6sXxroTFawuEcXfL3mUGCS/lIsmmahkJLrZwG47c+O2y0q10hWFce3a7guYJSfJau9oq
w8ATz1+PBSPSaDjw8ejqjDtuBueOQgIrsDBlYJ2zTtbZAPCM9RMb14SosEs9FYejbXzpDWrOhzfa
TBdAvDBaZNp16LSEvFG+R6ll3exiTX/oW61n9L1+cvpVjXBHqk0QBMyIQFEYHQ75/zJOa0yPOkGS
HXckLaKLktGQ0s6HbtKrrW7EAq7r7gjCrAkvW0g8DvRinHMxygB5YZMwz/fQo8Re0XhGpitutljU
BdK93hEZQvQH8Tlv48UVfLnRMTubdpV52D5sAGqYfG927ihtQAfVKtm3tzn9KQMmLcLqGYK6BmRk
MtbCjgg9cp/ux3L7RHBfkG34JPZI/vKdix+fW+/BuXVzT2QuCv1Fs2/2r+36XCnYI6lgwnGnikRB
Y9M8oXvqG16JbFFxZK0qvlTdmfzA2VQm49wyurwUL/cZHld6YR2LsfzH27pVQ87Bt+aL8c2tq9+u
XEspef1Q88qx1sBVZSkEwSf3S3aBzEN7372Obv2D+/z5jA3/CDkEGOUVgnkteXZOV5gZRt0tW61n
Z2u3Ssn71KoQydNweOOeYSWWmseQnoRuyXLf13Zu8fZte1Ih72b2qw1qFp8uIh3lmzQ6wwOVmZRm
kdsePaTyYuBgy+n4lu3Uzu16QsXxRDa01M06NsJa3Tqb9BO5BKtlotsLjh7bubZai7RdNZ0d5de9
+yglWwhW97ExNAlLEcXC4DJZr81ssDg4T1jFlp95Rr25M1pWGe2ItPcEpb5plseXoO6euzeoilCK
YR5DctqN9qXBMV4gV/ALHKhOlsSr/HzY0Z/NTd/GUf/MDNY3VYPO4+nXgLiBkyOQ/JQcApbSAJgk
21rdxe5dhqXuA4b5z+3uVn/u7HlrQMlrKG/WD2aMFXn2byzVmw/zjYRM+3ZqWV/nKd7C2ErW48qg
0tX6IPn7wkMQkgbYygeDEt1dOSoRjspggEsoF44EDBl78kcXR6XUweCAJA/rHVN8nhqJ0dtOnrP3
bPN9iko2pbmrm2KvWcgU+A/jy/gwf46z4aVvxDYpTzuiFScKyZvZZpYNT/3zUF+3q+0q+6p+Zz+b
r9Ls+X1nHAboV+6TK+04X4FgppfQHF/njeX798lsGgeHfmW6m3+Wp9/D7+73trwt17/W13F5nOY2
6uxnnZ2QdUaz1FWpGQoLdt5qiT+cYhttUGEHsGENqB2Wa0J3OrXq/iu+9CpW89K7DJ87+mH1GvfW
Ggh1bHV0POKqr/Hy6r7Q62/sxz97IhOc4ZZm7Ss0yQoUR/H+TIQnPrTWgxgAnfySHAeX0WIF+uy2
b15J4NEODL+KhphmT+cmU5x6GWW+yrqZ+Xb32DlC9hK1N809eYqPYbmD5hXAXem6WEiyaGMywP1W
Zw10Jx7fJQQlbHRPus/oHmz9LWz2a7Dtbrr4EOCG0lE2uU0koLDv7rv36NhFhaF9+LLcJ86cdhkz
yJhQVb6yarDJafzCEg5qAyvRVrnjFGXSJQeTUbZdc8IaVisNPuEmZ3yeJ+eJ3mg32gzSZMux6JXD
T/jKmCRP9/Z3+xMNTd47GVPZeP8zpbFR3iCWsIGiJUsZSKPyoh9Yz9cY5jNpqcRItEXvl1VmuiRZ
M+b57ZBvSqp3qA2wCpsXTwk50luET/IAJO+O1OdfNVTXKH29oAV976adS/iOz737GL7DcNNbJPWk
mjS6VXx1K8lvgP9glxbZUemt9ajRb/QXvS0tK7fQWzeMUrzpHqIK0EfFJ/IRNOQdbKvNNZ646WVm
XNs3t/VZ7e9T9t8VtpfxqQWcC+6U+oXSmxCtMS06VU64EFMl+tgG462b9svT6/hOFHgeSiPWpm3U
8L12tH502uXlZ3r6fUwb+R2yEiIFFYpV4C37khY/IwsumLvKwxbJL2FYL/DMD9xjmLFQXZXGO0HU
xYfImseL0yh7eCvvtYcd+uB6DG4eEi1W81lyquh1dHZunZwcFVY8PWu4OPmiAMJeCE3f6Nzx1knS
tc7zJ6XSXfL4ZZfk2RKZNuzdrpkCO289y05Wb1vXTvZ00iXS+XWnugtL5aZB7F/zS5X2giQC5RDb
OaJ842eme4HpafnWosV3kzpuw51C78IhuVc++rdG60Tdb46cysyYXYIjKCRofd5t1+TEPxQQwzU6
E+EDFTjv0Dtt3fIFrQuYi+A5e4tl9dI+hvvwGNonxzQRTW6VvzNAEHj/EERM/xiyjddt70ggPz2O
+fzWrWtTibs6n6dvdqxbkw+4oKwxunesd+tkNO9WMLwRAjlGpbkYbQl4ts7HZOGXO3b3ZCUX25HH
nqxPbuO70q9snKzWOqIS1Sg5x97Fs6dlP9vQCRhGQaVTmVamr8yrXUFFC4kkCVuSbMdEICYl8oBj
TKzJa3Qd3AeHQ1Mzm6Zuw+OwPE3nn+lljFQT+8l4W28SkrOiaB/mNqYku/TqtBPLkGvhTcr8qhqL
gxj42riCSLPXLgLxAx6dKqvDHthdMsIeOI2sWRufZle3FNd7WgqL3im45Ga1AkwDhxa3tta/5W5y
4YPJXhJkftc8A4Cu4ZrYLWReSpiukqabhcjGBtq7WNSQQkWft1Ko8x+GfC8RzAqXA9etvipiMsW3
UIjApjL5S+1san3dLbYhBaQkMhrYqn3nAvBEFnpN0iU8sbkli03LsJzb4tS5n+r+k3zVhlUnIIh8
SV5g8ghxiZ3MTx0D5MX27+iDJXevroWpnK42zRUI5h24jUd4d9Fegot+a9d7CrwFcSfqb3hnOiKB
vAz1Aaj90BBpAaVVHwZ+MPxYV9frEig63wyQFTqRWMFDadmh1bsTjZPe5l0AfTacRL6/F8BJ7UiN
dx2sWbcyuhWvTGAIe3owRZoAkZwZ23k5VEihUEW5ied/sgRcsNkWz6K9S7TzbfySV+XrrXsfMsEf
v+yu/H3rMBKrT4ht9iehPQjHVEs9UazFJLVPuRrpraNsBjtFJ8vtiETG5HDL+pmMVxsMNSicIn+k
RsAKmfXK4kor40ANPtn47KJPAhnbM1cibx8CCRxx6b4NVzJBiAOw2xZs8ucCOFuDNGtTk1YWUlmj
M/skdP8gjbbvZhoZPY1KXIf1rxim+AQqb7w44/XY/KqPPoNK/CD2ur0hN6qKUUY8gGCMrXuymWwn
H55Lg1P0IaYSp/yA8EMZTJEkD8p/2moVOjyjCkR16ph5zCzErZQfpHGBLjdaMpaLd+Eu+LwVMhv7
bvadfevKCFtutMoc8NTdf1dFyq0Xjs1EEd7DOdDm8w7fsvBUNE1K3sbXXRPl9hm8AzQ0OlKJqIyN
0aMviaZPfCBsEWad93e63DJUSgS5VJaPhElvx+oWWG7xhUGA/vCavvDIYQ9oVJY7BD7hC3BIhxsU
l0gpOXio0M2r/neOCmsVSrGcZ7X8jldCyBanQBmUQ1AOFeQqDaWPVGTyzKA6eshdpRiTR9fl/tVV
nFrsmto5nwzl+O7QAhCMyd2LRhu1PlazMKM6pwwSJHYROCrdEEVuEOFQ/CNCVucKMl2XENN05ZWL
MLDYk4tgLw/oCNwWU7llUs+QDkYWLjoNCgglNpe6v8fFe/48f8708OXbqn8Oi+PeK8canzgLTfKg
nWoHZ7F37B/7+75mdBHBsx69+wqRiUi0xkNUisvoWihCr3kRrnJcismdoc662jGzyvkFu0SnQJIZ
1+hKJm2yHTwm+8F+cB3dRxL3eHTrboVMjISKTu7nl8wLqknIh2WkHLeD02g/OA5OCXoa3H15s0i0
tS9oTJxc7WtmJ4uNzjlOe0fkDraxBNZsmPgLJKKQPGHckXOqwRcuI9ZvO2CxOtSwOzW01EQ1vzGU
/MkgT5L8cd8+hOxScPaMPOgVI30fFqkCSV0fHBdv5sG80ox7dbSTHMjv3EgVWOQP0PpJqqNPtxo9
k4WPbkEa3cIXs8EYrtvVLemZU56iWeDhSfYY/FrvJYrMZgjSLNkMN0M8vF+VgmXglet8UEnUOt1+
HMpVlFvwZ5QRKYfXSJuNthupN2kFaWWeSGbh269Xn1/L34fOznT24SOuMAk6xxBWKGpx9U4W3smM
kR+LaiHXGY/vytd1shuR8xnssF2lsO7u/bprRR9Ni/6ld+qlGNCe0dmGuuRGZxPujvC2uVQEjQSJ
5AKm+AsoxLis4lHWLYVZ9x0dudmX0WdyGbEhHm5t+y/90mtXlWLjb6XQVrBKnhBKEOOSPlmNgrQU
DLivaU/DmG7nxtSc3sZIh0EcKXQbpPdSZgdSpF7M0x1u5WX8mb6miy9FUNnyvFRiWbQuk5D4hayK
POrztNHGGx5UtqTpsyU53fT3vKwMBJEvFneRkWrEbyLBCw0Svm9/2Z+xMlaPv01XzvI1kpnUtLQi
Ccso+0G0jDiH6X/I2B5heZMbCR/eYy7FFJKT18Rgk2Eaa74/vBOqc5LyMPxNuAmZrJ07Ry2oAHhn
5jKfY3zF4l+ddmG1pN5tJLWEg+vTKyVpj6nK1c88EjbNLAQ9wIzedtacVm1iI4Gm1VKsmEPrzCwX
e2WNbAnpS21U2s21Ib7wa5QCLHROtEvVVzWv1Jd+xqN9202raWT9nO79tOHtP21CvTN6lGHZoCS1
/anNTuyplf5h79dWZZQ37k5t71yPHlXpFMtYbj6M1vHpfrhLyHiuw3qQgnOoUynJwZh5IUM9KFQe
Ikzw3xAxL2tHxbXKVNX8iydt+2MODqjQAOPunVGWPQDkt9pmfjxGZv7ozE8F7ZfILSGXL8rbhpWr
kE8JP/lNBhZcxzN59+wdhXai22JrokRCZSN54B0ALeM/mi2lHkWAlQjzOCzV4cNBlIdiCvyK3xKk
C2IbKkSEN22wKPxLm1jyzi/cC3Z/M/MxiB8yzu9m5e2U0fZiFlES+DtsqPZT6odcaGEb5g1qnvRe
GtWHTDaAwWeEA8B1LXqzlDQrxArbPUwW/drwePqqv9tXEK3X1u7TJLZocLmpJp5BXTwdCzJHuWd4
Vkw5NN6BpKwu2g+yXPe/8jaq9tWEdU99Dxg345kPfntugKbWsZ9l5Mrq1PSFahVISd1ab9ABP63b
qKAonoM6sIH9SLX4y/fVdg3CnNvgsWntR+vBfkR7iUE9FOliQYedoqqvuv45WsTS5t1HaPMCFKTr
0H/Vxj1nVQAEFl41FITBpirdcG28oSMZMAXPKXhfpk5Sciy5ZlhcVQc0zICMAtvvaYUnK6e4Glmj
zfT+Vfzo1jpHx8jql3tPEJ19cKW9erxgqMp5IoAFR/Zwn2ytbRssk4BWImAINwWc4tG8Tg50RxMm
3CYgKbds2lHt/mvC8KKX1aO3mKhHA2VQ211KmVm6BypEQgLA8iilQdoDqbfDzMAbZ9dcoYdLnQA1
b1jJ8kTgjfBVKSZyJGlsPMk/p7E+ZJGAFsz44apGvAky9w1bBxwWt/vWAj/mPriYO7pw1O45gPPt
HKN7uMuA+e6pMi/iY7TuqhGNPpQq4uou88fKbKTNGvMVsurBuQOworkE0ebs9C1WRqMJaRsYhYB1
UD+543UK0oKNVNwrwBEwThPRUVSQzukxKivnJQk5VohKkLZQcUxZ7SOxhvQvXgM5SUXSnzwnZWvC
YSgsH8AWwtGqxH3M58Sbe3P5u/xphhxTgLimJ5CJeuZWqJc/gF4Xt4mJyY3ajwRJOAiLAahCCeYG
9INaqxRt4SvVARhbscnqaQxV0D4GV7Ku5KsoFf4BY2qsnhO6yEyOD+cTHY7gRs4jjffkmDyCGhOx
5j7Aqdxo/JUFDxA0Jn0qtIhe4A40ilY/iEZXmeUmyBeNLdXzopqu2XajrbTgeWCoc5qOIIoZV5hC
PAxf1dILiIekskVAWoTC21RaB8hKR9xDkZM0nuCJH71PADHBOVIzVw5NBUINsrkSwGUaqZKqjJaQ
9VRHfNUVatwBhVhsbTiRKv5M7yuSCwA1Yo1950PNBD4+eVf+TmURK+DmociE4WyroPwiYCOQlClt
r8fVr/rXY7n4Ovy+lh/G5Vci1sp4CaSvXFUOOgHAfkLb5ty0DvpXC6oDO6l2KxxCx9vA5YUWLRL2
mSuuUTHQH8jv9MM90kIQ8Oc71GRexK/VjvIImI6HK+Oke68L+3Z0wQmlABVj2hyj/4S9dKOioFak
vLlXYDtl1jQK7IfQH0/ALG8QQ/ukJJ0FPdyBNdsmQpnkYNFGT92eBDgDN4WRAA7fr/aBUfbMvrhu
N1YnuI69Y+xb9qVVnWct01vMC5iJia3LOA3JmanqcMPWIuY/0aKuABTim3/rU0jWk4A/AjEJkGfC
mm64+1XNf5JrLsY7VoKPRAhBg1ZdsfKE/5vNpdefg27W0+e6SXWlEvB/A/Dmxlu3RMaVu4Q2NrJH
64R41DHIb+WMXyo3RwTEpP96Rd4VweFcbBjWAYKlcrDvHW7coNoVa0FmKP0r+TaCyv4BvxoZVq8Q
OTYHtcjofnqf3npSn39W6XdlVmUzWHfWnUWIyVlAJH9FpdnmZ/NTWpl/x8d/Leve7yb/Gr0GHbZ7
9f5pUgF/M6z1QDHe7k4K6IYbvJjX59ksm+mlP6tTrfVZHaMD8C9W3h7ITBbRbxzoWR/hqrjOlmNT
3TlMq8QGyMu9kt3WMQb26NTRqARCY4nnCEA5tpNFlxYv8YLvaqPKqD4+z6rzEtgIdI7ZyZGiB9Vu
N0+05LYTjcP09bXLj4t/8XmjDbsorS1yDNw5Ol2cB3YOpPzaP4/WxHzkaBfhAxXwcuvdlfGrY5mF
RFIHdUHcnm3sErCcfVTqXMM7/ZgAVwl4KfsouyyYvhbGmRl2aWvvzDBpZzSktZHJMGoXKw0L09Tg
f4GJTF7ICmV9hAaGBZUXkgW2pB0AGFIda+x3sR2JS6NCMnw2ygwHWPyv1M2uzuLk3pYPyhC7PEWh
PUpDiEqbwquZoElIxh+2DOYoR94Jhvhsm16VtfBaLebbIK3n4Noy8+PVM5hMJRdIeOuw3C1Fgtl6
DXx/HaLCSBRQWLlykG2bxQ2zAwMyR+cw3U1ro1fy7J+wFyfe4gbVS91tVCnccPUQMo+Nvo1ibzrZ
sdjo7ce1rudzQjsje/4iXneP4BR1hYRWzAKRJ2usuydouUNo+zYtY/OrhFU+B42eDWCLlmGsYdl2
i+uKRAKzI0i7aTefvFVva+b2SFZJfcgQ92bP0iqXa1VCwa88zjX8YvADimBR81b0uR5ux5txaWQN
dB2YSpSau2ZsxVVOGaAY40xryBsbkNL92orU6UuSERrHYMcpqM+Rnq0gOy+opYCd9dxkXXO2kthz
JR8XYo6P2Dm3MnfxfaKcWuUdKr0qi0aoL4HPzgFdw+loWY4O/oEURW2KF54X0KCnkE1molU9wM3f
4qiKJ1tgKNU9U1A5sco+nUen1NVsUa71gQMndx6BWSDb4Bj8BWZgd0X1fps8aFNWD4/JaXBOKtEF
kuK/uUmyhvQNsDbsIcBE7tDOX3ce9HGkjDaix+i4ND3Ny4R8j+Xut/qVjtdje6CaIPsY6URyYAgB
CEhVxADmT80RvohKU9Kg52lDg3RMHihSnNdOmhfwie53Y+qsAg7fOg1mNSSSaSPHIwl6gAoBXAj+
sTwF2hRuUTsPpCFBH1VYxqvuvmggQzUBIKQwouIc6XGFn21hjL0SE1Jz+HNqQ3IUK0e3RfxKsRAK
aOQWEKyGfDfB+E/fxl+pJ2dJ7cEFuN6DYxTCXHYPEo6IEXpoIiXJBN0zTXGi1Pmz0dt1S70bSu0r
3TOpesizlTkow3+ugmrcw+3bMVQW08Ajrf+gEcenBwqhIczE0c/WqPeYgRxcACtE2F9F8eqGddBd
lwiIcqkILUBIVZ4159YIuydAP4l+gQf5QvPCzonmkSh6YYOEZ0cImFTsywezTdmq1k3jxagyKA/K
3XeCt+/j7TOUZpOIsgawEO4nqXESND43z9sS26rhBOYMORLxsTUP9XJ43V0jYQJEb/KpoLXINmt8
8uSe8lZK99dCpex3VlS6unWSWtE1OpQTZOLJjTxRilVO7Dm7tbdItj4pFTQQ+FPWa/U7GkCPgWMq
BsrzW2xyscUL1ng5onPDaDc4j3D9JjpOg8OgaB6ruvDOf/y8AvO7zP2oRLuOET/jI+RioIxcU90N
AeRyaEu8mZTmGhRZ3qR3q0NAM7P7zBp++sdOHXMslqLCbB0vkkoibyKrxnwt4uezGgmGhSHPOtUf
86f0bf5Uf9bj2uBG5e02Jbc1pTjO/U3Bzj3wEyv9S0tlw0as4/FHvfelL7e/KdcwsuNafCIniHB+
eAlsruw6AFn4IJn/dAXfIfnfUcVeK1Qh2mF2xQV9r7K/G9mV7K/4DJvJp3+amSMPle2v7ZJCLHsM
JbFa9/Igb8PSZpgsXvWJ0KyisVPrwm5+WThrSlLPJl+hwpkDRveTWPETz7HBPk/7T6KKz6o+N/rv
/gML1bPm1vy2uq1Of5d307KphzXtRvNs0pKOlRJtkhvWaTc4dffJpfsAWG00awu16hlXKHRV4Qlv
kxnK5UgV3jsl8A9wPTUkdGsNyolO4dBhM9J4gfdkT4eAGVbj07tZx7Yr1s6AoNydRlSKDKSiksZI
p14bfZL34Nn/DF+JgTQ9SpsBcv6o6TZQYZF7dodOuomv5DVro920MvoMcS/lHJ+JL/9H1Jltqao2
zfqKHMMOxVPADrHv68RRWlNQAVtUuPr/CVjf3ovSNWdNW3ibzMiIyPw+eMDqbWD+ye4Iz3hS2Qb/
gn/Z2anSW2JdWsQlmj9YAUhWBVr1GXYoDVHTbouQ/IXjydl6QyZB7ZL/7DKrmgKwBt1se+8JStXx
rVllljHdtBvrCKEqD7NxheBYOgBFKMrwJTTICP9y2QY5NYe0o4PVUSLLD+Sic9sciHsErPUvcDFn
ncqktTwA6mKzPI2h1pxwkNlzJyeaUl9nAktrxLHyu5QktjFjFGR/gd9ObnYFqg9w+OivWaNqLY3W
t+nhJNxIndfHOn9svk+dsm9l4O9fiVVKUERdSbJj8jcTCniR2z7RwOAGOLwPgbzOeCnttq/1a21u
r0s5FNFmmKojluooBSRAkq5AgitlJBIJqx168VLSGChIUxbfkHcmGLU6ezSB9Zp5PFkfMWK41UfI
crkBrRDbiLxUJgcmuyHweHQUMd3xVUYI3CvTBgAEEFixCr4nNUkJiwUpVpdY0/zi1kJwn9slK7RH
hbzFq5aoVxGGhPRKTtVxOhp91SW0XyblQCiHpEoBkEKgq6v0tILrRb4/sH8TNBKOjn/+1Ma4MQOj
fA64y4CLehqN0R7MfWIQxQnHxah5jDcm/v85H6wwKX4OJItW8nfvndYaTfyZpyollG6aX+/sho86
WeG7CFrSpimt18HYg/6VuFeelz++1i95J8D0gfTUGobptMZkUJ7g/2YbTCNm58l1RNNt+laJxY0j
FUvrc5gMI5fcqossrf//e0K/8/xadEvJLnTxdOlaaF6FUyhCjNoJF12FQ8XMEgOg68KZDFmF3AVS
1BKK/uRUoRy1yDgNxud9LcF1EbO+OkVoZw6NcYHxvNixm0RS2t19svtZ/HcasPK4tSril/OiQbZJ
JEvGICeGwtZAbl1nvEEkQJN0pIllhpq1yV/FdE+9qNfqXHqNlaDSZqeBMqC4Afn8vBbGZq/kU0EC
uJwDxqTlCHAOzEyxskLPxtCAdU87s16gFaKKGLO4iaZXBlrLxmmXXDNl6eAxpD+CF/Upv4QhCiZf
npQ/UhXha8Ho+XKCtTOeaHIsXE1KJJNHskzwzRDeAU0ayGTmzXljak5pcTS6jpQ65dQpOhhU/2Fj
wcR7UlUp6vq7fmPLhgAnH8M/wguMHHjzykGYKEsbL9kcK6vcTUtjrUaSQoFjTtRKXYO+ibChSYSp
eJqVig9DeMtXkPxUX4yVgVUxGpjELW6r98oVmkIPtY4pb5fwUK3uFbrepxXrOlXXZnVkzqXC7OP6
f155hB+Mr+gHZJxSpnaxKC/R1yn2mfCGFCVXqE4HHYjCAGkyrlqvoY0Lby4iVIExdPKzCW2BfQC5
JfOVLAJWEaqPVwDBwqAZmTQ/RbxVA0Ggr2JkoeKGRU4oTyyA9ZEDbE1QkL9CB+NVwNYc1p5BVp/J
TkhqYz0SCnJ7v0D9/QPzsY0/jKCTWodhRob67O73J+wGZxMioP80E7ie4LEIWo531QzfDKSMKPWx
NpK50QSuNOZGxM/8CmeI7XbdxcxikhHKyTztIAn3GlspD6CKP4mW8B8nP+Ir06eTi7zg6ac2Apw2
L8zBNxL+SgM9GSFidaFGGSAya2UjBYhGkT03Mby6e/A0zg1ImkytfxBn7vUJ+T5E1lI2YaE43tOb
G5B08nZoUlxFAbXZoGiXvMkERtBEfrq7X9nU69A0V+BehOsKygVPMg9xD8Vnhw9N0QCnnaDzGsyw
hZF7U2skQTpIKSKAf+bkC3eshATUpGxhbnV1T0ulLipBioJ4WdKhGLRYBxxzXXodgueIwoHHt68B
qvLlhZHE//EnEevNGEU2j1AQznzhg5iQ+YidYKnxS+qPSMHFJBAbQuV1SdEDnh9B2DqjSCc0z3+r
U6/fUr1Z+g16cum9GSC94kkSRmg4ilYT2XW2dHI/4rT8rc8Su9LO/K4RCjtNneGBL7u6cd1QJ+nv
uhX3We/yo/6RsIYYXhmmnNfuSYORh6DC0Xfh3fLykdwW8r/jYaSBoIdeMYLa//cN+V48KR8dPGCq
qFFdRtT7UN8rWer/4Pa5oaRYIQzlfGxq5HNiGcnyF2UIaigiFTLHFxxppUJpQA+QqIIuBLOiEkmN
lgZP4omkzultG6gMY/ubWVT/ar/wVF4hfnGIJqDUxiMid+KOs8v9mX0FS1uqpZ/vAIZwQ2QiSJYJ
OlM1JGv9wPAJf81D8rJ3JRi7QfhHgRGRYMmh9BohcV+e2w1ymhL9H869KgFvYj2JLVcfhA4v6DGv
UvumSu9fpV31lmUHA23V1VXADKkVLomVqGTiUD+oQpwCFoUrendDucdhSk2brcBaAuTio0ALzPak
W3+0zTnvUyE7pTRIqwBUKDwA9gdyIfi4OGfy33pNwQx3aEniWGUhLg72Y8mA2TVPtNCR4JcwI3Kv
7nWaUL/cOdlaI5Ur3L0MDfSyUD2YKxeqP8pEpH/iFU2GHimfpr0uk5pWvgfUVHJdzJsiCktMruJh
YW2rXQb5KtacIqOeqF3XHGj9VfSklEOhs01u9GmBwrmeJe92QDOVyEv/0j+UwCIM0exD9BCRQ0T0
EW0m73KgRk9GCEVGrV1ks7jGVQ/iI2MGFSCNIaUSZDypQuQPAvuNvloQP+1eO/Ek2IrmpohYYE3w
l6GFTaiT9nw8NPAsk+ZPgUeRRwZ2ht4vz5pJXfJDQ/kyjdq19evUqQNqj6CL3aJ+DF2PZhrr+0+z
94iEhPdvToEoaJGS+YbMTnQfeNSVPHZ28AqHulGNPyC8BHHIl3aWQukidSjiUESjm3AtLXZ03exc
e5vbnQD+Q7hGazG48L5TuKbIP31+xP2FzlrAeSrHMCRdiWEpzLRlEB8sjQnOCHIsJ54k/bH+GG+/
KET03xK7/Dl2Noy/ag9HUIdIUrlC/mA6DkpToKeehzsavEl3uzIIGWsWjbinOCmyBPGaueyW918p
iwq7AVyR2rblmETYZ/uPvuZ/vNBuVEcNmXdH0xeRe1WKoTbdLtR1foPX3XQ1l0clygp9Owx58p5y
TVqITVv0J1DjA/pd4PUwV9OA45/Z5hsRxTi6b6B2qI4E8gjm0S7xcfOSlXIgyZyF4FCdAyxG/usK
Uaqg0kQu5UpCr8DT7ykubPB3SW4LI54TKBrigonKSHRwDglBHnNpJJOlkBZJQYW5CNXKWHrRWmrF
HkiaV1oHcwpLYwKACMAtpGxOgyg3GWr9FRijRXXXbzEUmW8BG5LYyVjNMg/fUJ5oaEttT976UuGw
s2kqYpoUOC1mLDsWSihuUvYXh+bBMxfRqoBfOlzBPPz3TNj4fVQmYUVNz5AvCjMC04SjyRko7RYK
8wJikwOPlOFUbMcq/wCfs77xYG3LVxBX/QlvDe5VgZDe98mDiLDlK0PdDgMQ2i6qKiQFLvPBJRNi
VpR5GylOdBQfQl7gWX4VdOZ3XdLXeIEKWtcCKwNVPp9U6RRhGb1Cq4VyY6C1Dc9mHO04hQM2uPzJ
AINAe+8Ovv72oMFEG78OWH4s4E/cR5G61OqCSwmPwUdHOUeJ573wMtTl/l8uuq8QQTd5M/kuQ6im
2oymN9aGBsYDUk/gCNyaC8LMbfPqEg+MuCDf3itzcnocTEeeQTwiJ0AWkHakxq7awRd0sr1af/g1
TZPBVLNUtaQCt5Ra3WAUy4tN10VI5sPRlYk3BYYhxySN7Op/NipousU2CMh/lGVGKzi3Q3MKNWEK
HqnESCgpAvGN3ge+NK95Ib/QbwtJtMBUXRhdrC/ZyQetsvw0NB20DAkUlZOLkp7CmKKiYcWZgwhN
umF0rrOMrudacuEgk/xo+N06qFFwDFFQKEw7xjv7aWEFSnx36/+YXYLB8Q9dS/9fJMIDC93IXkbq
PJhLrqqM3kfvq1QPJwRSfSnSi8UyyU0PmeEscrTBYflYlWfqbVQaXHsrOqbMWSKmWOey4hULcxE3
hlj68sUw7MBCRKL4ar5faP9gsNmvcXMQsWGeGHBKO4XYQo6BU00ULBNL/VWOUzmlmgfcCIU1/3PC
oy0IVNOyEJiKkf+Fb0GKaFBFr2xaVTvGoJGEJziNuM40Y6I0Q0dYXSHB0rpGWq505nUVMEf8IVhi
qyazWSj2EwBLqDoiQEXnC+Y+0SKg+wJWbrXRXRDegrfTsFgtf2C6s4KEA98LzvCv1FavtfxOa0MR
HreVH3F2xCCAZk4vK+yVD4cZ1k9d+bHTzaCQy73d3LZXoSZW7sKcWcO4QJpSKnmh6EdR16PccB/5
0DQeLDlvWInAmjgYwK0YBcYR3LbeLtECsR3N3uSGFP09v/dZ3RZV++29veDvPAknAniYk4eX93pz
8b8OLqRl+zIqxiEAPaPxNLqudPn0EbQWaAvXs76ABGM1jdeE1irC9rr/Icv4dFmqSWUV/+cRZ74E
c+WQjbCsKmaHMZjH2v/V+nGW0ppMcwruFW+b/fpEjuklVmcc1w8YUpu4TR4OJ+9QmeK518SYcI1L
8PzdnbtLj4xyloe6C9aUMYb1uECtjfYE+TBntv2rpkjogjmv6l9BnUNB1oQIGLst2bjzmFF7xFZ3
PI6w6p/gUQgdig9/oFUrsWppWKMmH7XNyqrhtytoN4CQiHYZRWknyenbH6fZFc1MbGHZBZe6L7jk
6M0IpRRVZ3ZrekeuLKLaCwq6MX064r8CJW/qh4sXrxpnL6Orz4a3ikOrYgyyqI33Sh0aJH04f1+3
LvTcFL3usTGOUwte5hW94vBOX7je4+MF9Q12/Nfa6BE6wbHhvRuOGMtPuhGICSi6hDSqyHMP4oHV
+a0aF5y41zZYUMR8glENUNjNG2Mosq4o9qLuNpxsyvt/Tl42PUEde7t6TXWwai1FypD2FVa0Wwck
f7u7nl6BBvIHbbB6/cnbRRx0sTO2MgTChd6V3gDd+t/JfqJB7onSgcd4r9w/TGhVQLcO/PMDMCZi
qd+PVxlePh34v/DyaI8Np2HWDK3WquKjEPngdzspxXa1aX2vnSYQKYw+Lz6c/faz4ZzBkB/Wpem8
Kw49Op+37rPZAVb1jyXOT0RUdX1gM8KmWUfKQKM3tzmPgLRpeYhSAxLOxapPw50bVVz/GB/8I2sL
/86v42wS3tgQQi8kHmATEVVCUIuK140pKGxB4ihgM8MKaOlRcULM8O9OTE9s9v9tnUq527wO48q8
dWpXy/a54rQwDPtu+NCt3vfbuX4ov303abfy6tYOd3gVqyjribxBTZxSMBv9ePcjK3pwQmcly0Ip
QS/WSr9baSsqNkAteWc2JVrr/OEAuFqtPvYKY7vB8Sg1HPs4lMoq6dqDP4O5Pkb3TpWyUN9kk1td
HRot123D3zQCB3eCB182cD6Jm3p3qFejcucykWj3g6xBoz0YSeJQyBuaWGjLF1S92zThtu/2Vgb1
pF4nIi90dNJpIDfjd0xdaYbxruAea0sSn1lfEZliMlInhhTTPx3nq+TbqiF4+SdfgzxFgvYKtecG
cLDDd1x5UojoUMO70FfnlvaInLt61cjeLXYL2TUo6EM+RWm10UcLJBMILOZwplI+lq9NoAH8I6sS
2RoDedLKc7MSi9nOIS4BzwD9cuv90hDe8ezrGtOk851+Xc2Wpi2u+UHfp7BUEPv+cax1n445x+Q/
J6FLnnai52GtqwS5m7LOUNIjH6WuR1hLoz4VgPMK31c6dIn1YLwiRRDFN59+Z/fznl8ga188EzUQ
hJxxxbBIbekW9p19iDMGUdeAu2Y+tKyUK05zaBDlJLxUVu/QnosVpPXbmDzh3doN70qIPsekYh6D
8o8nEyxQdWVCtDRIH8Cx8NeYHP4dWIs9r95BqoorMEsGwgCuKqbtuK0DvfVn4xkrNo8XIAb2hYR1
T4MLVp5iOyx65XXfXJUu53Y2YRXinRgGaoeGe+zviHz9eEytHsk7ujDqAy/SVjXMIimX/TuuABPc
UbByRyQr6yn2BMZSoVSQDQjDSkZUUiCU+3hk2YB52h8ktoUIS5JLA9phANpYt4IDnWg7O8j7sGM2
EcUyxwC/USUtnFQAz2AAf5ZZ/zILJlTiTBKNyLd32ytrkVs32/dP2zwPrl+ripXyKkJV9RdvMy/B
kPDiNUn6ue4uJLudAS6OaJq6A5z+xrJht5rWZ3iZgceP+RxXRMAtp/xX7b8jizz+fWuX4WaQI75Q
SVsRp3n46JH6G5F1KJFlIQWA1fZ7jnvNEeexvjWwmz/bLzL8SkckAZ5YPrc/58HraeNGUX2joFsi
X37d3NbOjqFvYVd76tzK9Py1/uG+adHuBNdepPvWGqN8mv9o7Wa+Cc+ldYQxrEPwmzfu1qlH7GHA
RFzddt1P7Nz+qk/LvKCZizuNtLvjTHXB6oKqYyLRaj+gj0w/X/s5/GZ/p6n/U1s/XnaAKwDT6HHu
pGm3ubPrZP4DII3o6tUnNTqJ4F9l2C8ty22+dxAOW0gFljcQoxuVkO/a6CW1TtSryObKKkHsR7P4
dlqLyjzDKaqaOHcUN1jCQGL/gme3OvG42dtxntG2XLrANdzf6IiFnBA2JjTzMf5TVzxHMKHhFDk7
07tR37lYTVpJp+6TGOHetEt7KCB0vm6/dh0GT9NOyDF6Zd4BMAr9BLMU8g15DT5Uo68brqvUk9nF
IyjS9UO1Y1qB6dSQIZE6lTuV3zLyus7uZJUXlXY6P9UsQLdapZ/Ok+okfFpx1Lv+XbbXvxsoPY6U
bKlniz/wQ7uMt530q97/jucinhnkz4vbrMoqPctWl0k8Ok3CE4q2YBahAb4sJJ5qstuIME/McqXi
jVsFNxycfxuH6qZxQLmRgqTApWZ/SWwCIH5SuDKVKaRwM0foWHHSQ7IxQudzYOmZ6tag7rmqTc95
kb98qB7qh5orJaLhlgAFc+UB3trqm6Ebra6Z3kWjYxMpVdJnp0ECXT/R9vTZf42CwRunpsGn32L3
J0xqqwmIjjsqhDfK/0JOc6HOehmHhJqJ87pCDQzJv7HtOk91XMbR+L28zq/z/B5pHcQXhA40nkaL
ygULLD/Wzw4EdrmbmbOILHVNqdnYoix97p97/iXZOcm+tk1nqlU3fmpwuMT/QnhLBbNQsVTpjZ4O
KAAT9z3IBnJvJBrcKtKXK8iVcy1djDYErVWKtkTgATZk4xFmLJRZcMd9eJm+yC3mmismhNXGlln6
WstFFpLQyPRkGML8xkGh/LGq+U9j+9jX0E/tm6Na05J0GqIrohId9LL5EUtFhCYdarrDOiKeS20H
VK/CsGz1iZOmwVg5F9B6p7CuxYwE8YncPqRVE6FIXFtpLyuIqzLoEua8NGTFpRNw2iEMJSAUWzoe
lPsP3+Jbwq175KycQFh6npViQSWbGRB/Ui1SKh2sZqRTDai/shRReKAmcjfGKKjsE6bMrQejh0e1
pYbRLkyKNhdtG3smVBkCV+VApWfLduTEeWYfxe/TMabGdDcnDIfKOt/N/cVufkYiKxWRdIW4tODh
1W0N5Z3YHF48SbFLv3ixDLNpGUuAxhxJ883EcgnayCNyMtiAGBUybe59uQ8Uqsiyh6oGoRIOA90Y
AXMd8VqN0cpui7GBPEpQQXf1fwneaLyMcPbbviw+jnS4ZYB3A2kXziQct+VzH/zDfLuyjdZiftYW
ol75e3//3p72mFbA4My20f6+N2d0MJ3TMnei0aej1C/67CLOGVz3qHJgXzT7hVSn1Zch92cddwOz
zag3GQZYFnZ5FQrVJfXk7KpJ8QObhdBN4cGg+fE3eA+hv0v750EwuG4rv2eEqj7NrPFlQcKl49pp
4MvwGobMuWheXt+W6bq0/ezDf2eO+x6Kw/q5Vi/v4uPG+KEu/Xm8jJelyW0Z0rN5GkzTfYvnJPvm
1uRaIyinzz1mK8DFMCeNRTo7reFU8lO/tps1x19zNmCy1mGe1CZiId7XwbJ6GhuT8zDDSyRnxqqL
p77TyWmdLZRISh+aE39+Gl/G5+m83KsPrsTBy7xVdCeU+pz9fJDSBwu1XvhT3p9/Hv/K++u9fdZn
7OGkKw7DY1gdVDGkCN1X99ENXZR90EHU47aQRlc7LLYoDen6Ld8l+/ZPnThzbgEEkccSksj+BIcy
7mLBy/XBvbZvzpqxzd0k/Bf/K2fO7V9r8pGxSUBKm3Vhj5FKavFgSkFUE8VKclFROjShTIc91AHv
5N8Q2MJJQ4+0R6KHmQYw6ntwwhdfNiUtqnFUptqVdYidgSwNoqmxDqq2IeU5ypWTCzy3c2IihIp9
+fRuF8Lk3XWWXBzjab9riFDG4LJj40w0fY0xdCHdJrmtBfYOx5zQvhmddBP1+3U+sBlYARwnH9+Y
8WPwgepx6uz6n8rgYQzvTa/67iW3BLBvV7LSc7dKYYfdkwyUpsMeEXFpp67krJ86CreM3FUDORs8
N5p7TnDvGkWT66TksjGW3EbnN/VOTyeIHey0+ve8PbIYOrduaxIsr5CIgiXdprkY6uGEHg5BYr3D
Yz3RwFouO1ELNl3SD4rtlyg0NxlCTqjNJpgyMvLJLF3nu1vIQeu9J/MF8ISmqxgtYzzAiKdSsNU7
6igtwqUmaOjeeSC9Lm8IHbE1YCPCGoHvDgRTtjKGtAE1imGN4KA4oKrIiN/owxf5MC1uYosZiLaJ
WMoUveTowE8LoZ0/b8EIN3lqyQuGOOJgf3Khq7OkfioDoLGxrnTQtSNMB7tXBMJXpLBkBbm7hjL6
0jDq3+ELJt69f0MPqQMrE2KEQk6cbKrzMkdpGUGru3L7suiL4vhiwW83FvIkEVSigiLido9vyzl5
1OU/HXzzM8NnQTP5se74333sK5UpAFPffeEGStkIshNCDlYA9uR/5TWuFh15nhlYGhFJMCC6T67M
ExW24X7bJtVMSQG160qpjM5jWP9jFF3ZUc9OY9Ho7zq7cmcHBHC4IyBFTEpQOCec7NRwWpMeU2rd
L8v2mzlN0BDrs5UIK2vWE8Zcvkhyv4soe1qX+Xn6ZKuZoz1gEey9lvV1/FNfv5ev4YM2vxCkCSyS
lxUA2bI5E8K+LPCFO3apvMaTfvJ3mES1yX1QH5W8llcfJWe7uYgYIHcsp0rb27K81stLJyl7KjhS
FhZkkpOfYA3rwE4FyoYU5efOO6ezyw+s3N/1fJAHt7oI9sE6WJdW94NPBfZ4PlYXOA6hP/OHuDtO
SvIWkpu7DOnl6a78lrokv9L540+qWMqDmOrkFdchqAsWGOBYKDJJavuz/CyvP1TEf1STxj1uWppJ
veqjSvX/kVMQnXAPCMSPWv2J0/nuUV9vwbMtjQhL8MOocH/xJaKcylymVbaeQ7r75KJjQa/QddmA
m0OyR9i9Ul/u+j4PjabRNIEMVRtgz60SUOSKfAKfBo3dDekaBg1yX5ONgRqqq/SJv2WOyem+cNjD
6LutqExHjZEkZbIOqfqLm5T+4tZWKXDloXL5ijWhxPU194wDo+wcUIp7hNTnEcJ7/esT9yb97ukR
uXB6/8c+iIYSJgj0PHEJ6lSHTt3S7yVYXdDOMXtO3ahklee1m03G3xhjTcSr3sq9auf6IuZlsK/O
I34b7PElwvUbX5vxe1BFcQUVgoqN22ehRwKQefLUASnuS/1Fztbe89/J4hr2faXaJm4g4Yr23ByN
eW1a5wTrJFchF1fHxvAGRvaTYUFaG9aGDU8UZhkgGSMfHjLn3/Vp8OeWZhCU6RREi8c9hk/7yiyl
jC9SsiwaqsTqjU4yQbE/OOHdNSxjp+GamCQ83PPgPHjHTgTAydygCtH/fczOPVYZNN4l1+Dsy/jN
t7U+KqAIplK31GAb4ls/9nN9NYbWrCX8XKjea8q5FzQvFy3Ap2+HRMr4JXxhuy5b/vwC0zAkcdRk
PP+ALLAlv7rURF3i9bIzwt9EaC7SIqs0JbUCiVCp3LQwuOEekWuOY20hJwIdq75Kw+DE6gGsFXXp
wcPJ5qrZUoainAsvXgVUlCBtKXcua0rE+JFSuFXv9bwBOaIyf/Sy35XO8wmAMwlNj9DN76HkYRVl
58uXvxadzSuTbNKEIlhb+Gt/bS7N5dkrZLCqAFb6KnFIWbibvnPdaIx2NPa+z/ZuiNyLRA2+JMbw
3tMtDaJByYOTi85Q8Z7sOhSol/v3A5znILSujHOUIatwVd74C2LdKx4gRLjErmfMC7j1tJqTesmG
S3sYzgvsgBKHf3++3UbP+BcrboxxahC9Uzdh8vWBcMdf/gG8RoyvfP2YPsbpUNKw1kCMP93SH4nH
Pl1DU3qgI3Jll98cNOok5jU66VDehRLvDyH1O7KWqGB1cmEKF1NZivfP4bm5oL7CL+rkYUEHUNUk
b0jObeKVKh8bsKHWu9edlExoVL9ZwGD3s6CGK2WLtOMvSHAxoLuV2mTPZxJ5j9yl1/j0LxcrI+kA
W06c5N9um/xLEXB36R3wvOMw1yZT84cJXbV/mtPkZCVlwFJU0/DKgSDxKCFBuY8fJ9ukRu405uM4
HNZmt7UP8QcG6SYEOaMUaIKQZdMIIXNIrYdFhnCrVxnilhHhFxrj45T9VMBc8TSCVEMdlYInykrZ
PwUhPoaETf8uuHSzraSy+YVkASAC1AFptIy/u53SGPNu3RjaxOHYQyCGqnTPv8QEcQP3c6fcPJww
As/s8E5KnmEgkL66Qg3pfgAGsQyRH38QU4AiYt1H0kQVDROi1bN/hxZIzvu2K2BC9/brJ2i1b3Uw
ebeFyGmU7CGZr78lBfEpntsDCM0vgAMaDOwfCFBh+GMudBn4jIF11MSJqpPsMeeDtE6onYHqxNYd
muP6S1EksSJ8eAe8E2QkvB+wXZO7nwZi6VjDm6PyK6xBwY/MEWVPZFqjyEG3ZFop9lnaXq8Ajpgz
WFtAzxuq38JehfIF+W25Zt3PJLdnFcVFG1NmCjJLva/eJx2VsETenZKXKNWVQidwRJyh7EmqW2pX
+xQ6kEEkdGlOWJIrVrdpUx2nj2Nqbza+hZyHWFwlQAHQ1LiJaCGTqrwf9EV2Ph2rb+d0hOuCfJSp
nLr+KIjse3kc/0W9+m9wCOfNTjwHRYQS/lMZXAkmVYMTPW2Q7SlzTr+6z98APABNBds7ALiYaG9a
XJpg4MCXEDx1KP8PcpeQQg+tb8U3bH+2wdGYNjBm9C5d2VUrZtC98m/BCxI8iX4sgacaXkkDIiBB
pVXdq3ArtqeABt5gCcQAjQTIwyfbUEve5l4xTRUzrU66FFU2d8D5x66Gu0LI32ucRpXCb6CKIr6q
p69qkLfcKP7TbbJ+wABHbCX9M8oU6NFZLuq/Uz31hAvq4bSUy7WDim7kWoR3HUfc+yQAFy/3QbWY
Kki7mfVYERnxL/BWmANX6/yahal6JphQmbJ+60Hi/qk695JbQ5Z5ZFI9sTnrPN42wKc/UI363b+6
/PKKdvFjt2bvPQtECvcF/WEFctLHOk0xlvYwCQ4CG9MkqZpVxiujGfK7/7Q+Z6PPJBt9p+m4Ok/H
pWVpWZ+/0MDNQeOMH0aigHa/S7HkTZG7yQ1mzip9WNIx3PFTgKXypMcN3pm/xiHbVA6X1WsjqnkY
0jlKgsbvuD6kolXwg6vdkP3jA6fOy2gljCCiMpb8jqpUnxuEPCpuBiFrNVlJsS66u+pQ6k0o1ors
CJ5sJSu6KqD0fFEvo7FR/mf5KeiQxJWaErpiSQxVRtORq/ly6nYrAE+2Pg3HP74ONSpom2x+RXAt
ij1aDjq8oM2+Dyrb5uINarJu/n2Jk/enfTRooqIMvPqw3P24ZWjUKUuIk1bRsDYyOzg5PkKrhYGk
EEDTS0Fyjs9Lj5peJbRBkJuIJY0xlTPCLJ5aqPlTF6O8lZpSiIqTwuyQQELqaKnixP4iTeA3+uJI
KGx1Hqt0qraCLh0a9jhkwXoTTXPx83YaU0xWpz6dSCobeVvg6nCsTxsI/i9wxqj6w2GIm71GYCfU
0HD1gFmZWi/oqbiqea9+sLP4/K1x8nHMU/9xoL3kHVpL7CGCQcawgY+Hb+CJHkIXUPYTHhRyR2OB
oNKmAm9KkeY/ORweZjmoB8YPH6IQZhOb5eTyJn1xxNkRY0NKCpHOpRi5u8bgOv2wb0tjUShI5DVQ
HJhhHOuh9fk1Op/fCN4J9CCJOmXF8fUiyC2ZJ7qRZm3CnMZgfwzsONZkfKGbkiYv3n8JnM5AAE4E
n3NwGe0q7juBnov0r4V7daP9wm8LKZdHdYWWK0kXgsQr6lx8y4COMagsqnAZbv3jjaTXb9fRIFxW
ddplp6PEbc11q05pKkQXukBp2fsjDRaWgnCkSt0w9io1hxpufVofwul/w8WaoqffPBuD13VchRK5
yT4D/BnGtVc3caPVk35BLetxaGFEO3oOIjze0YLkP+eGHS/Z/IR1ffakhj6B6vI+UMMCCV9vfZhU
vdagOaA/K/5y9BrIm7wybpAEIP5gK1G/BDQtG7USEF3mhu+gAUlLiKp2Du0fYpDWsX/h3uH6mh4N
dMNBPd+zWCGE2OKODTwKIM2aftDzFsXGs5ipIQQZHhQPdX7Q7UPPM9kUo0LWrFZ5W4fIYJjCQAuB
hMqKoG1KGgikt+ydh0ounpA4XG4sAdBjbpVUtk7zMmDXOl3jIClErbxP163tc3/dZ9tsixKL3fJl
N32HMtsusKWceHJgV+KV4XKjuv3SSVVxLpEu+rd4E25YG1DzsJowcxswkZg7LM+4xDNXYDc8rQu+
LiHslzsqmiKoTLrpvyvRGxs69OO7dfkHzeyhBGa962R4KYKyUTX1ypPqBDPyyRU4vjZIKRr8pMt0
+Zo/p1n/zcZ7xdVRSkcd8mq7w4MhrMRJskEVLNAucd7ZyWnewM2I1rsdnzZyVCb8/nhRb5cB/jEX
kHWD6VRgS7Wzp3Py2TRYom7UEKHNGt6z1g1vDPFnBUHMux9vE9OBzkOPXSQmVCO7uPM2eJkWWv1B
vD0fcBqCwry+Aj75Xyi1nTrY82/K5hdYXxS0Y1ScaMJVr+OzBIfTlHjgadfMDlwnvm1aX/s/7yfT
8L0neAxJgiAZexdE6r1KtzFXXVvkDzkwEXVCJwflARfPKP838V4Sz1iJdhNkvMDUhJBTFQUJKpyZ
0s5pcVtlR1kT6ihQIlEJ5BdWUAhItmXilNTsaGe1d+LVpn1ZUqVlD+dRIsCa4XwpADUbVuluPzAs
aDdTsjYe3tjIND/GdFc3/XlZdZZb+nV/bQrGythNXr1g7sgTklYBpa5sAzERdL6r98r/Q0oLbFDr
PqjLqyGq74WoU3eekl8McntnOL1ubU8RstcidkfkO6uBUMiftoWWVE9Wfa1JWhL1qTZS7n9SUpAK
1u+mk5TdPJ3UhlibDNnxT/RvUrmfiCEva6jOQqGnrZfz+wbFDrEjJUNXel+ERcEYeqR8Zj+AZfDN
Mwt+p3Zfpi386OJWmVfm5jKdpTPqzcsYWdn1eEVI+jwmR3ZkFs/WoXRI2+oeK74eFE4aVN1QV5nU
8kheRS3Rxq7tNMB8oDZOiSjwH4oxboAl5WktuGNB9MahQI4lCepBsf90e+A+c+pplUc9TyRIvZ3u
aojqAaHrlrltzS6IdmVmLNFvY2JKbd9r0IFgQk5CTDSRgh0EiRKXHsFjR00yY4Cls354vfP8TI0s
pCsLleKmfTY7t/VtzURemAtpiWv4NtdG4SAcJBQtKevsesxwqPQmqhSdZsJdZHWffyy3FKUvPxWc
YS6AYw2oUyREWJPf4UI15pVpSlIZ/FYPr2O4OgVOuglX6eaD4fb5twzKzYgVOlojZdAiK/ttmdec
uO061b6gOSz5Z8ZMQv/qBOO9PPPGvp9xYbSFtcAdwYyQOJN8Ay6Ju/Md7FE9JBu/jc3j97syN9/V
dfHFlu6+kNBbx7l3Et6dAnJXSbnxMgV64kOrtFgUF5XNyGr76vl0ZMQK+oEhtL8w6XQQkR1rsav3
UdxwYZAE5jrJQuOCOMrovD1/tkN91sLHQT4Ll9GDTb78++rHk9si5HaZ4ejAnuOZ9CtXi6bTIPPK
q8/vk6N83E3p4jVnv2TUaOAQCx5xRjGgm1AoCGwa9RDLGJvnb3PT3LCDyAeCJkLw3mPy2BShKFka
ZdpOc2v8JfAfqNceby3Sd/sUOXGAo5j9QAyG5RgEM3o4tyzzOsHM7b7yZ41j4yh9objou+5eXOcK
KbA2VLGdxXEUF1ZigQed5tQDTqtqiGEKHZkdtbdCX0gHJFhVkO2P0+MRQAnsh1KSOAcYY3x6H3b7
uB/du0SiANkZTpCA2U9sjwZZpYMSlAx8hAjv3gUCyv4eh/C2oB8AscC7cyUBr7aTPS/ljzGnv2Ep
qaLfFYbGoTFMA5tIDruy2GgTv7q351Acz/sI9jUUEx8v200lgZ1A3GoiOdxNH3BZT7T1+3I93n0h
KU3MQKTlV770zKxklIxKVes2wdGdzEj6/ajXBGsxwFlQiOdeSDKsU451goyMxWuuFeRlZfXCOULK
+Wy35mXyUPlGqTGb6aopWiQOb+5WDCWUhJBImwFFu41xhZQuhuUftekTgPEYOHJlITf5u5tpxPST
Fa4y7s/w1v/QJRN2CSLKFpxr4vFWrm33YgoYKX3MfJg450lEeBBPfipeMqp5HxJAwUUGmtg7ehwC
IxfrAaYc2AQWwU6dTkXRBoyr0/CyUTaKIXXjwRZeHXa2Wy/ZZjM9LOlcKF012hmhJ5jJNteJgbUj
Juux4uy26Kb/Pf8lBANfq0wkvc/wkiU6HH9+Ire0/pYdqCSkpv+qyyqPAPcCA8Rt/5D8PGJletsz
5TKCgJblQ31NOw+cYlctNyFkueJK+71Bie5EC9RNs7gdolc1+2Hcfc+QU7lfKITuN2oHI2N4Lg9r
F7eRds6z24qn8gJ8lwn0Pfh6/JJfnXZW+TtgqrWb01s6fqLOtHG4RVbl1I67hN4mLRJOyCwsjRuo
Mu/Yqiy44FXrOjpl1q3/RD4E0/ptYdsHvZjLRtXpYV9mzU74dM7RT7hg4mPl55/sMHCYchEb8ZdW
Eu2X0U5ri/Ax9Xtcpq35L9yGixIxDq3NUuzTdGCNHULDB2ydlQnUCNhTmDTtC1MchAcqHjKQGybc
Rg8DgxbeCFQqszUUJrKEN/SyCC/98wh7WxC+l6vVM9lkbrxqTnFgfjAjhidq9MBVwGpcuw7EuGAE
0n39o2Xi4rSArMApBwy/dErxqI4WYlie3yC1a3+esUOPs2llent0KEDGRyzz7eZUPsyYDLUrxOqG
95pcBsAJtLpjZjEaP6sYM0HOgxm13zQfotM6BopgJF+riTXZOnuTndipMZcdAwVO+p1BNUIFxWOe
MMLicdQ+ZS4o3W6lIXwmxCaBn9YIVAP3W7GNWRWHhOSzXajtFnED0SN7S7h/W+d1lZP5fzSd15Li
SrOFn0gRQgIk3crjvb0hmmZAEgJ5+/Tnq97nj549u6ctiFJV5splTvk9cHnN6GiuAit5TwvCH17X
DxQPUhlOMbUKMyHIFje2FJO5g7yObjaThPxesuMxpIMag/MqqPqsWDa4Y8/yXYOw2SsykIBP4A6I
fxG2ewmVebpSgGT9ZMm/JWzE2OXpGxcZ9upreVlMe4QYQofdzMIfKvQ29zNQZ7jlygqHAw0u4mBe
fq2qu7+BxRl7vOzcWEGOXbWA5fsavn9pao88cmSKSAZ0/FkPry/Nzj5Oj5tx5MOr5c9bMyOkJm7/
dUc4TVR+CBQQg/peQoYDsOqpZhjJ6LviXNPC02ng5c7KgzbJw4p8MQJpiRAljKax458xvCdmyw1G
irhI73svNPCmhj7JsvrwLuZrJCJSBIIIMUL5UPo4Q8OsITD/Bl+nhS0JqTWZYU9N0RzYQ3QKkCeq
R/HIHpGfVWZ+/V51Zl2BmeyYIX4hFGBGi/lLa0JkUk75aMkU0lb8bDfGC48p76qG+ylZ/RDcErt7
aQJ/QHFjCGWRFUoznfQc7hym1C2zw+qe3TkrIcXJqZU8VbjRz8FvgBV2ZSU/wsuln//tnYzxgDDs
fp4sU4xuA1sNbOkcAz/h8lLu83W+1hH6bENfA0LFXOmDMUGiW7drSTkpKdY4czV2tsAt8LFInC5Y
KUttX/69VrfUUyEeFITAdFPlRHRMa+aJU2+SC4X76AcFIsj4F64QRxksnZ8BaDFPE8hXW6trBqU9
Y4Bq064wdxRPGs9/Llb9drpq2QdTg7IQJb46i2Knvua9J2Hx1k4+q44GhLHMpX9QxnI+AuZ8sZji
BBFOVOAEGFEJq0OhHwQe2vWoCvesYXHUYWX2/2aJSFlwRBOmACCuP8K3rf19HXEUADCgCgG/ZhIv
7aX96KKxuk48wAgvLBEUreKFYTBvEY4pws3SWN02r224jSiYPtt0Xe4THHS4pGwaQkeVLaN1sBYm
VhEx8meBiSn4pAnjDGElpjsijr6AICIoIqn3FmPr/dcR9rhiuB9NBfVM2OtGh+KU3cWNcyr+eD/6
kmXxtXCzCLAleROSxCjdLaHPjf3MFb7UHC67j5usYMgAlEfOE8XTMCcEh7xcbAdQy1dWqZiinCvJ
NGiWCdKEZXAW2A0jV+DTEpiUAjJYMZalKaYx9t9AGeq8gEMrvDclasfkKBC+0v7fFf1infBfAPYQ
YKmwcsTV+FsA9I78bCOwc6AhkJAQYdUBYqYwZxzdiVcWHDUA+xULFSijdG4EewVHZSe85QUXjOH4
X/Xy9kfUo7ztldZOeM0lh5nGNsba7j2n7wYoqlTILaaBc5sbM+r7Yj+AcetidEJPA5SazWTQEH88
tkYYsUNA458DpBwI02YFtYwPtqUgnCB/XqF+/K8AHszFGEuMr4h8YqFJq2CNBgdQPPM4uPDJp3Wc
pa74rMyeipK23Wfb0Tx/CD3ty/8vJZMC9XiDfY2hp3a+eUBuPJJ+n4JllKzhnJM6nIUzEpupwgQs
IwCaGjsNfgRAvy+KMmFdkxI8zGmOPwSyiKUwYUv3YHjztzM6fRa/4xWMNhTh1C0mky3tPjwYro66
yw83cmRLlasxurO7y3j+JUP6qEYbkfbs1oQeKcDSzNldPMv278j+tnjv3BBQjidZ64XqTrlojBLm
BmzhlnxxgIOz8Z5iuA9Q8xhs+RHDS5FfB/22pU9G2Nf4deIPyHmrj4NyqaByUgZuQLBZalwGAycK
V5zlaWdJrTPi745mfpAzM0MhQxnlZfs1rfzbjGft6d2yJ+3EIYoX3oty8z1V6TSYqvbCl3jMZ4xd
RMBUZakvLwH5Dp0CYsYN4aS2KpBwM5NVDgmUu+cLIGfe4RyWsW2PGZ0Zbko6Q2GllR2Vq0+5NL4I
2X0FJko2k3BOUv3RRdliRBQkK3LGw/Zwi08Ni8Wh3IkfdTczzlkKpWeLgHKwH1vR121CboPewIrF
UDH3Y4cqGO6+iMEw+3OuT4zzGJUGETFwkxVmGVS+4jt4X2W3jj0WZgn7cp/pM/kYXAzqQJwTJbp6
Mp5KGg9ppboDOlewxIZVworkJuNs6pwApsdvML/9w2pSe3TcpLmLN3OOI//HypHgL7vCTSfEDg9G
ztfwI2yABssaKiLrGlfMfT/5HFtpWg0WUr4J8QBFhEcgr+5+e4Heqndg/w0o9vAo3TP8ZGrmZfKj
QXasW63GZB7Td/O2UoFxvpyKAc5NN8Y9VK7PivLOmETYCG3Vws3wA1XNEjBlmt1WYbit2p1abrXs
d5SsjcGeGEYO8FfgtN8Z80pjbI8Yb79sNbZZGILlueD/I/mi7E7tJuFeNfC6pDgM1AnrrEPJM6nY
y9Hf3WY9FHzJB9K7TXrdDXqbkC9CL2Bx+E3y82p8/vH2chb8yGIWWqItOmiuxNwjWar3mJzsujkq
kn+jVHthk98wO2GDpcKHCNX4Bmaf8Ov4cfDrDslrKoeAtsNdVpvf7Yei/JRBIhte2yFWBwnM2p7t
rrLllYZMhDsRtGELNGI4NVDz+rMYf60M+BEi/QUjOYAhSLLHEQJ/1UpqhO9H+bf7vW3lK1VTOvbL
zNZTT0dPriFVMD8XqpbvlrO5FkVxdykOTMSObYqbfzeToOXrMOLkmMcQPAFlxor1etuorNNZiwRG
3oXYOmJX8hzmPoGZcIF/EY2BSbnIFLpsgukdgR69byyGK9AwKLmUTEyfKisWIQFcLMVlEWRnDaYk
LiXnGyla/PJp2puj5w0RwaLyZWFNyIk2kzxKtRRKGJwiZgKQ1Qun3/wOd9K/15CZ+d962uXKVG3s
709Il+LpMR3ObIh9HNy+IYPcY9T+vD6u0u2krxh0A0Yqdlu4imJ2ii1R4+ARQ7gn+CKpoC/GTZy4
JTKj3KZ3w/Qi52mqcK0YAgZW81m9NKdmJsZLAihPbP3QTtDMEWXHnDxwQ9bUaMo6kZmlguArB5VM
VhQQ7JhR7VZDG5qURt/lDPDCk78Wi6cWn04HpdmJnYARn8YhROvK8b7p921E+WdxapXgdNr0y4A9
3gzrRQq3kgdBEY6BHsenRHxPtCRt5G0lUJsKC+1KKu0VxkUaoX0DYojgXu5Ue3wcvqx87CWHFqYr
ZTrlvBlSVo0mNDJsnvHakCy6MX1oqpgsExa4aZbVYvgPMVvIJky/siipVd+mMmb7sFTsJFdSNk1V
aDnfxehtZQfNT7I5DV/a/wv1dUAbwKQdUQCT4CnPlIa5WhboMZqlOjzwk7hfIli7kStVs+/Ljn6p
RwdAiRiSugX8gdq+MzB58G4d2jdK6YwjxEdt0mHcJPnt0ENXw5EjjWCj2V8yPQv/TWFfOiJURLCP
jLErtXYbOyGVoisT/UEAjzZahmhUYkcnkx0kIZ0qYNqGKxsu/G7gUeAmazzyNXV2i9zRMR344/ch
l1c5O7oVqBcJq9Wv07SnT6XZEpzhYp6H2A0ai+gpSVaV7CKC2yjZ2QuFH4GIAMM8HdATTx0BdELq
w7VWcPSpsPi0iOyA10gemiC/SEvhWUkSZ+vHDSRPHQGTCaWR9CwAV2V2y7y2XBnrjGYljtZhb8MT
jf4NeWnQPqIUQ+COhLjyNOR4pZP/zRCYMdx7TciPwgMd+GdDuXXoHkDf69H9xlJs3LpZD5AmXEZn
ZsirGzTYbBqMOPvw5YrjVaevB5wOqFiYUMESE25l6eXd2bxq2Eb+CFe9O4SJLYYP+2zWibBpUGTa
vdFOWn2WaJlpPhL8bYjyWCsPfZ1PODg4hxRuSNA7EA9URbn7obwb2BHTBHD/54jXDSUKnpIKVevg
5ZQvp1YZA9laZMMJi1oLVYcBBejlVxJTl/lguFPbTT+2uszRxlb7pvNhvmir7b5+z8pumrwtmrEE
siiq/D/m6qtxv63V4HPUeem1bzl73dsAPZXbtlaEjVHqkuKb4xFIIfUvjb2xtqiRA7FObpuiXY8I
THjhmYsRTmrXvWfBiBsQh/XZ57GjwlIBaHegxQd46AU+GcVF47Xc9ZKd4w1CrgtBx5krY0lfrwKK
6ph9QbqU33seryseJ0o0mtP8PQvoi4rZK14E5Uq9batk2sO0+25JQysvN+uTzxJ11eLha2vcGDFb
Er5zjL8NLMbqdQ1h0fk+qLysIcrXRXIffS2YyLsKxr2Fo3RlSTN5g2/AucPVDzOLnkKfETeYIksK
fwiXKcHHlav5+GMX3A7ISksXqz5MQuMLRAwu6CMxrLJGfj76bTZDTpHJyGUhWcYVEPcCflGxhxY2
+0REcQ6KssLTESaccKcReG0CGYfATUxw3nQJt2nnYNEtoTSvIRFAwZhrD4x/WBpjs2YWr7BfAFwN
8HZDaUVZfVvpnnqW337y9arj7T0JsPShgkmXn3gKrCpqrcr7KNMRozrNLomnhGeRzJp03ZVb7lpl
fusXdTGtsTDB4mgif2bcW7o8hf4AK+nYJEeJiLPxuf4lW6QDVb7iUiNJtrzVDyq5f7MPmSqIQMI1
DMCayX4f0AhbcjuH6S09VGEEyaVJ7K/kJ1iilGaf/EBB7qM1zOlq4Bj9WUIQ9u8Dk5GprGZqkVPl
u0+1hlpsqhcNCzCsHZZZbKurbBafZbZIN4EgwjYnTOBjJrQg5xhBJPQHvLbvpXEueusN6vNX6skt
J51o/I1zQxt6fv98GaobAEyFyRD1UNK1zZDRwZGyWw00/T/nQfiowl8gXUt3E3yoZl6pugDiaN66
k9KveJmS4QYzcTgXc4r8FDYUj0P6FQgYe8ZophwBtqa9K2J1ufiMm7GjNiGk9Gc6dq5M4mtkCqwL
R53cll9vwzNInliewyb7R2He0RcudDgx5wqZ8phprG1434XxGDzCwEIkODDErJi1oM45fsbcey1j
gNHA7A7qjMk5U77hpBd2588OwG1L2CMozHpghwDACXcjEmBtWkQ6r/AS+QRWbb+va4Cu/N/AbhYw
ByAdhHYGykF7ZX3XI8ku2BB+4ocOMYL66phM0aGmDoe+ev9wmpeP8ZHOevi1AZabg/w2x6hTOSIw
GzqHjKj36QSolXghEOQVr/Yq3BZXWr2DsWWywIg+2I+hu4zs4aLi51xHAAYxLprJCc9NK/jHHjuE
dSMiAUiBvbMpuBjGP0DYXsAlmiNdxkuDdWyqMFPpXSjCOyRuEFXwxAyd8TWKWcf+V7WyN3KNZW54
w2dZTAAJa52p4fjrARMoIBJLxu84QJHhbschv67esyDU83do3bQzbbhqeAv9SVPe0x9/tsCNU13C
g7QuJgxwdMF25IAGX2GT6BYtTluMhw2n5fu/Xh/Yr8LtdU/ufB3FGNbrHB7qTrPla7DH6kYbOUo6
K6p5sK+HzptbHDX6ePvO1jzST3GsaPPYkYabDxSbxhsfc2BXHScoONF2f9elbcSs/pqxv6OgHZ/k
Q6mSya0yUQ/g66YbYx1zDHDvCKDutVInMBIsztP3llUsj7j1YH7AkoJAetLW+RDJI8TFBSxNluTY
p74s5rC4o22zK05vNnGfM0jJGPzAsBpv5W1NG3bpfPb+QDMlRuI1MgfY0APkoM4N7gvgwK8OjP91
hjcvLLyY0JwhoUWzikMumWPNOs48mW5BcTpu+R2KhC2RYSQbdrBJoZ3syqlGzU9H/NQW+i7AB9Kj
HRPC8NZlJJ0/P4qJTvUTePJwLlfTAjIbkOdvECxCuuZwIhqAgoQyU/+6w5FVy5A3qEWA5wezIHUo
5DrLyI4lvGA67vBHg/+FOClf1t/dWFp18G+e9U+6/axJVodBV1vdPltXAaKzVzPtP4wy0e+MXx66
VWx+Bl6nWgEzPmSg8Ovp/Y3oBD1WChmMhNaHvja3Ydgyh8XZDHUI0lqr3dx4X/PyJSGkNzRsMUZy
+ZP2RrvSBnI0ODFiqSNTkWdE3jYiUS20o6HhN+NHG81gtU0ZecOGk7BtbcDyJD/GBVklI4KTiEX+
56kvb9iUiOEhr0Xy+5W6SxzJbab8jWn9+wm9bmxzR/a7EQytDz9V5L0N1oAs+9FEGGx9TspSvCes
ZfWtDmvJroh5fYyQmhh7PUOsZ9hhakevp9zNacRuutvhnG8CNGKEsSVoq/GpAPPAl5rJrtLNNvC/
i+oUbGYf1EDaRb4m4OQn9YLOKPgnVArhXDpC+N/jeJIuMQgXyeAFBnsGJUIRbWROyksbrlX63XsA
1z81mztM+jqhORbLstq9cBWYvd5WdWdiWdN8dthYCUacBAWPFqw6d6ZdYfj8Jks92AqrCOLmgS40
mwHXPH7iHXAJXxCMnSzwG1x7sAl4LzJm6sWc2RXnEsjT8IFeHWn7kDxd7GlICYoY59ivfyKNt0MZ
3jul4rG0mr9hjtovUlj2P0bDrxJ/APPPt9/2OHj2bANLpaKkYnDs5oWLjoiuTno2N/PNMFdwllGp
udkQ8uYkSkQI6hjSBuP0Ie2dFQEiGRNp5Bb7mxm8zAFbFjwVvkeHRW7CmY5JBGfTO/LJbp4f+YYE
LnRn1j8dLec5ZRe5vDl8zzoXHQuC0A7xA6bp9FoIKAaHvVns+ZmQTvMjug9VcqCLB1vjyS+uYdLZ
Re31yqJ66Dev2EXX+NBF7DRdSnN2jdRtfH49OcSo6/A9Yn728W64OHsJ7koJuULUwST6EWszGS+T
m426sCDqkAm0W16RdzL4qpfpQcdzFcYXKrUBFDeH8lWhFIbjv003aNNHrT2iI9bBR5EZGhZIfsiL
jfZVPdRe+m/cg8GbGnWvyL/EdOaszKHEoSng+rFT//TXapdvkMNDuCl1Kz/KzCsPioime47PDDLT
peI2rBOIP8LUEWfF6XLJNXKG52CpLW64TaTTG3wL5OkXkSIpQsCh7G0rIhrJ9PLyAxoNoZX6brv5
4Ie9JRw7hjcmnjuYiSkDe202e/2W1BqZqUuWvKd5UmCHQ+FmU7d5AbUjzX48SdyhbFJMN/kpHq97
8i7pCVZ89be2bydGM0AoI4++EIEmzqL44Al2vVkxS7so1xc7Df0sE8/CSQNHeULXkvm5RN+F9hD4
DkQ9Z8iSUtVbw3/VNjrTYAe/4x/sOjhL4FpWy3RNESsfO118SEc6qHhkd3TP6siBeq2oqtz0Qf2Y
718Q833qlc9ywPnZm92VlAVKX0z28pVokgd2+XjnVhqK8ATIBH72Q2EH/0KUYDhKZaAgMFUp8QWN
1Sl7NyajubUJXti02AR+L6n43IuVj6fjM2UNQJF+MwVb0GGEmBlCsKkmJZx8ehXGDYGl7bqN9qBu
pZyIBYkYSHXEtrxHBXMgw0OzUDOuupGg7ykAlkMCogCx7cxXzGYik4UJ/eJtPgy8GaMpGIMHc//r
tYfmBAvD/ayGJxHnyBnqfzESJ/va6dj3Gv9FFAv0OzNI5/H7N2g3oLXDkSdNogPiWi+k10LHyRej
lX6b9HGBgwOk0GKywSqclLy2h27oo2Ju0PjlHq85dI/YG54iZlCczU6hOLDRUIR+78N6WeM2eCVW
UkGcoSi4wMdTVBr0bz37ABYm9SpDbqAl1nEwXqLaUA+gC4NDeX1hlUIOoiLk4v/Ee9HUoGiA/sx0
kKnML62gyL0Wodif96W+VvGqjp1xOvmmloHTmVBH8qNTL0TmDIWQN+FXLjKR/rNMD084kTNBuuFk
qXNNjolDO2pLrnALgkD5lz323+W6WYJgLYRM3NQkWr7+fNlTS9g18Ar8aUiZEsM2oJuZYiFki3zT
v7dpeWWn4HEjyDIu79QJMjNiRIneXJioh64wwcy9Dq/3EOGteAWAJHgTamkxixJprz99HeFTIHJH
sZ52cQ0j6BhcCMgLAYOwixOeuBNh9Cu0CuLMuNnbrYFao/zznBGMxCUKz6/zP4+jKdtBILxgcey/
CSHlofWmObLfn+lyGpi+iLcxLhJzNPGQkGnzEDdYasLfCRx6jVW5QH/GJGD19Z7Y+tsbv+PVB/BH
A/xZhS4GFFaHVejjcRRsOcEZEnbnY0/4PwpfwUa4Ka/uOB9uvjjfCY2EG8KAQYSAfHMV6dj7Io7w
IBogjtgXhz8rPBtLcOGO2JsTuc1dlTLlveTaoqjZUAQ6Qtib7GCLcln/eztMhZ1+aeFISbkoEu3/
kz2K1Gkqp+E546ayxVksUjMNgnKbP/cCoeMXm3rsCz9YwYOEx8lzXHZ7duCNtA7QtmPY+8Fmaf1t
JvG0YEiHni+xVPS16kSNxM6P+p1ngt3tMrdvhyH+QisY4IPJ+CiVDsjOa5ZGPwyjKMiHOAB+rNFg
faMNMzxqb5W5E+Y0PCnDUgP44ownDFhYgnN/PG4aU/ypTsKolNfxOLueBRcpMRf3vYi0uWHhB5nC
oql6CYhA2Nh9zPNZxf8K5lZjVrOXzYjaeogfKdyyyzn+1sLiOsPbbkVHNfuY1+sfA1pE1Kyuwr5W
yEc0V4HTAxEerobQjlS8Tsg/eAsdVqEZ7/CvhNmI7seJdsLUEp2n0MawKjlQ/nh4iF92IFE2E0T9
CBEY05xsabiclSAYM3rC6GZWI7f/JRXjwoC7fFm2tsuO/S/sBsQQw03zHCNhCM7fFRY1gL78BB32
1m3Kbg6+JgMeXLJ6Dumk6SG8s8gGqT2gI1ecseagMwloPiDSLBC2DX+pSorQbjAI9JrQ5mTsdqMe
kb18TqFOE8KtI7+k/X2UnV2wNE7wGPftwInBPTMHDBT4jjHQ0ErQsFyHDkDT2JMr/M6ccKMB+1Ic
hux5tHHLkTvY15N0AKslbFbSHZG/zhAnYZ6CwHWGkxEU0NHU2BLUFWHdBT8e0qiKD0gCm89GuvbC
xWcVrSBhA3hrKOSZVdpwZwaveQA51KX9b2BmHO3P6eboS/YdCRAC1PiCjtJ4qA1BCwOsDJHdzIMz
CLgq2DXYVFfiXuRRUzuTWcefB/O0iq6TB42ZT8yevwsku/vXLfkExy92yJklWP8Gc+MVJa+gWJC/
spG0iQQ3hgZu0z1Z1N0V36EScTswvGa+ixWgKqOkcINhVH4Z/rSQJq2PX12ZTDNLTnCG84IzoMYe
HyUg9gL9E7j+14URNragm2lcjxTfy3iPEdXUML974WT5n9/qkEgC4eoqOO7Y3VnlQ4dnhG5p137N
fJe1JpwiwNvsEMi2Vi/LHeuwe7PjDE4Q2l8WX8aE2eJict1sQ/d7GFbLb3VmlpyJMSOkYFDYNUPc
QWjTLON6/WKaMIsN1/z8w8hTm4FRgPYUgAW4VhA2UwmBIOSilyOsmpTpzYn+GX9qeMiNJbqnbNev
q9SDRFJ8nPFbZK6QQO4qU9AnNgEpXQ2KST58NpTBDqF0tPItPAd2Dbi/wAotXcwW2Goog+LZny0E
DljN8ncGCAxzg7/efp/TzwFs1dV0GGy+zHh4ma208DDsbhYxY/23F8Mibk9dYg32kDH6Aru9YK2t
Eh9MrfIxFmFUYiEG4kact5e+Mce5lTGFgaqTn3kkAdUsOZwC1imOo8LXp+SRYnTI6HaFmeAkd5UN
PtIcBvcxxc8ONDlFFszI2EokKmtwS/Ob21+6bNkHexyF2xBw5AeeStcc0Lrw7FAGcKfpX0HRMWDp
xr6C715lfX7eRwkDqDc8R2qUxEkpG7kO7AawOZg4o/56rVCH3ihqiJc6jhlYocGbfQJYpohf3oCZ
KfeClcpOid6fOxoqODACkRegk2t18gUfJvmjs5qR2aebqvOZnjeDafxiwjB9Uc6eSa6B7YixHlTP
9lB0s5wj/2NCzklWu2CDZcLooo4ssu+4gAXRBm/sDMcpfdY21fxWn4wPt247xNhkZMEZ40pD7dUG
9luZaoUjP6Oa3t99LbFpKxnxdzMwSa6OPB0fBnhCqMvPAJTOB4f8A2Fxw+x9XhBWbgN0x6rsFo33
2uqLGKwmfYTbIW7UHQfRVMgHocgBrjPC3/QBkjN0F95780bv97XbXbnjk+wYKEW4m5nX1Xc2KE7s
t9UyHFMtRKAEPEGr4wKPGetYpFgYM045BCgl7OjbtT/X7Y7VoDeHfIID9rKVlx/FS3u3/rijuexo
jSvhDnoFYqq5d1Yviq2DfPwsG3JyDCsEUmLoDqkbqDLwS1BGMcM21WKW6+6IHRLHGA8bypmGqgHd
+w5HiHsKPgjhmnYALLJ9sI/hY0H+HC0Kt5E5WrMbKu9Fi65jEo0s1E3+gKhItj8L0TjG7hsFxjZL
0LllbADlfrDnenb5PLXljeBUHVnvbLzDTfu+p8QVrgvDkzyVNkJF/NEf6e6IWQYJhhvYUOYHNjqN
QbpM9geFm2X3+mXuku04g/gz+pflzuBfdB0xwdveVu2xoKGQ7d5wshv2F+mmWRmIl94T9YmmfFJM
FPfLUW/9WMZTP4fSItnLtjKvVgYGbm8rT6wxLjmwMAdIaE83XlTrRQXLfVgK24D+gYhxTG4hKvvB
Ol6+rRQWQIKwEd+LzipQu8M1Dpwxy4+qbCnvmZFDTRMoi4d++9/3Kt/Hvd3c8RdzsxXFUPXI1n9A
1i1dVR/XyKwGm/1N/Ibv8IwOOspeaqUtww5AGDbCA7UBdYsLCfEDLXaHPQ3SNXxmkEaTycMEdwJB
EDzzyl/18eYz74HFSnLba/+elEjwIys65SdoCgM2KjgIKgQGH/cIBPw5r92LMbuM6VrkR/1E+qd6
35nCwIDkKA76/qm79QLgcayBCEIP6xsynUKexozxAgldY0vXXQYP8gmH+hkNwCF0y020HdCXTABo
XNw4GHg8MKZl5M0NIfGDUhqD2nkDy2zhRipwx54MyiXOrQ1+yHCbMDtftLTP0etSC3JQDGUUFH56
+023+TSOPbiR8i+Unll3GaDg6NbZmeQKTHvRa//efiXyTRlCzV7/sMBgB8hRx1SoXTjPE6/YlGtm
vzysALVPvOCCMTVXDft3iKJw298siGNfzMRaAtOWHYal0owv+NR+/5m8akcXBhxeHfl9zBjlnOaP
MJ6/R0eldFSLZRkRk4XVdLNSqyvLFUwISGc5/TwUiTPRyTjIxqvw5uYbVrc12JQzHpMHBeft1OsR
4WupmPlWCzYnpjpWvwwr67eead8JvuaL7IDJIDtNgHsJ+YaYAlLltYxxk2kTiZf4ywCYq027zYKA
plGGVnUz25/05RpPhkdsjkxPQwuvgGL+ri0gptuMB2dqOJugz1en7PzhyGn65bpBBucW89RMAkfT
7Nfj9agouofOLsiOCZOFefSegL6m22bF/AToGo7QU/4dbVp4ZALBNpJZj+VYv4RSkZS+oeKsl3Mz
qZ7MyaPDcHEzcbxar9RPUvtDWgwHBE+kBMek7zflk07R7g0W3yktloXLHyGFnMq8/4HxgmbfH/sB
Dh2CFhTu/9OJ1cfWAcVDUssWUP8Uk9u5mAgMSLzl7AfynngQPC/5B22f6C2FH1dO2yc6WOHDlRLq
Jf7rZqAJTNxQXvxBBZqN4ZDIexBdsmbrlhBtdF4PIWrsIKFytLn4KGNoEhvEV4luQjTIwkcqZsCC
m7AwCGJSV92xKLGF9ZL4FaI/w41wKpsx//FgPNGvf4Qnla2I4QCtqPi48IYTdqeJTeCx0Kj11n8N
mjCYE/aJ8NiAHpnTrcVHxL8jHy9SnvV/zx4McZou26M21fBu4kgU3Z/4QTqvl/hhgJPTyj5dgFeR
1CnzYEY3rFpYoBxgVPImgikEAiA03bozWCNtnoBTE1fGXsNT/8uCnXUEeqH08lQ2q3n/djkN2pej
80Ez/wWVWeH38vmNYfvTXsi++E93sWUEGElxcC69AASOjR7WKfN2wBXxFR/cO/2kWYqvo/vB3vEu
Y/X8GGGlAS6uPnTu2toO9AOlPnJtiiZ5efhgVAzBiYkITsZ0fAwv/oydbqQzu8DUbQtqBBTgvX6F
29NX2NS5OoyTw+AgDLxyRIRs6G6xU5nIiu8QLpzYTmIdAbbMuIY2ZZ/hZdMuE7vFkpJCax4xh0ls
HoBwESfU4/EQHvMcyvT7Qnz/WorQEYbpCOIoXfEQaJek13rqY3xANh9wPYFHwAoaK2g9Rm4if46J
PUat2yx1cPpb0AeiLEfTPFOIw35QchZ+qZrhnQ+LyBDxipCHAoITWU8a3Ofj+CCUYINh/+yomefe
xbs2MY/sTBRBiiM8m/5Ly4jR4/3BCmQTZSgERJ4ZUvg/zV5NRtZwClPJhRBjL+C5O4jVCwKba3cx
IHRiuBAhLO+n7KX2jHLBOkousStQ7wOPXEV/ZJMxRsDUTGQFvk4imFBMQmYiPRwjgesRoN39nlWm
HWRA4krYMCIjpNu3jXVAVvej8gt+bsbfjJssYg2Jpn6dSpchOFMVCNDrmFBFaf1aRQvjIuK9b0vx
Ub7+771qhsXgrDk1JwkvNIBBMjWQHDOq4LaCkMlr9t2Iu02ATngb2gcVc5pmpWOqwm7BxlNjbCh2
koEDbO0O3d6ZHqY/AM4UTfz9X2ZO4P/wfeBgL+t9kRhWobxxdVd4q8lz8Z3dHEv4H6EyHQCOD6xw
rbhL1br8CCvjywkDY81ar/m/vb5wvIm31LwID6IObar4reJ9yaMsgZYnfjnEWefSOz/cuQeBu/1g
cncoLdLRMS/iqe2mO0xRFrc7jQ8bXjxNvWD6XXwPt6Wlkespoacwh8tumxNbP+TVrABdr8kzPwvG
BI5C2BrU5/qM4t1DH//n4tC74ZIRgA2tBNFZz/i7t+/KEQ4Hyk5UdUOUo/BdWDUi74cxrlBpzxl7
R6Hz8fsbFTYZDeVwPoQmzIk1KUuSWeCMEtboJtsO0ZcIsBcxdLJTLJWjYpWTDk/nRzkZwjL4Xgoz
X8NMs1Z3Id37LxTOcOuJevPKR4oMmzHz9wJ2RBDL41uhksN+g9TGS8iT1O1q2wde/Bj+hL6wZdaP
9aTgefRYKOT721PE6AmVKlTsn2IpEZ9WTgTsM6TRHlpELU2EULBbAv1A51acEpqKyJm8C+E9fixY
t+4/1/8ywiAwW/s38W1I3kTqHJTTe3H9zz1B+KUNzH349z0xJcCfsn8fWKvVXij60eGD/k3RymGh
It6EiQqiuUnGVxDzttqv9sI5BWTH5kP7u8hjEL4SIqzpfgfCUhwwLJGPviLFxqlNEFKULTiwK3/9
wwytXWsOD+BYpwAx3rpeY18C98yYBNU0E3WBe8MSe6vfnITZDDs5kl7ADYLnB9F9tMNwpnn2gARs
vuwgo60+AkwR+kSINHRlU7iWWNYjuyxEkDA06/CLIgWq1lF9zcblb1f+fkq3+Ex7jFWAw1jW/HrU
itgMQ+dCb2s4WOV3XDYadLwtOFzO9Ij8CjbQHHbSwEx+kJQh1qDJpRUcnePHAFRmFl1ohiW+hXoz
tohqRySlZZOYwoEm4g4/gPof7wlkJX8hLe2qvogc0hcmG6Ld9Lgr2L3Ie98golTPijylYcnRdwym
reYPuTQh4GjtQQOCHCOTBZmbxZOLNN5wEnUWziVnXTqBNFwDhkRz5VkqNpQaak/YRYK/xuZLz2O9
tj3BL+laSCgo2NJLPIIGbQYGfFbR9n6R1HZ4v8FkUFic0CDX8pPJCHJRiDud9z4hcJ0A9ZtKbBWB
LQMOYDkfdc4Ii0zYvKZ+p6OhJyoNG3nctTy8HwrX4alOFaYJiKhs+R5j+aS4FYOtOXCArPmXKM+F
CAdpizekUKTE39FEUbPF/4aIqg/1P075xWuPAQA1DRJaN3qihWrcmza5ESEKwMyQ7XcoQ7aBkBv8
GFfjMC7hs+8iXKD8d+hgdj12O/u9j44I6vqcNss0BNv425tsv6cSMj3clZNcu3QhmEPchSvr64GN
3qRefPOrwaaDzH+rEbdyx8yKnzvHI1Sn6MI+D/4BKb+hW9QOfFc1deC/YiouPB7EELlB3nelzdKA
MXC1AF4BUgCaYaXuegQygHM0XP9H03l1qapEQfgXuZY5vBJVFDOiLy4dFUUxYPbX36/w3OPMnBkj
NN27d6hd9bFyHPk3yHcg+LNVT4GN16gMeQbNUTbUDicqETezNsELVnRDAwv4or/3toTbEabCkVhU
b2uT8vjx1+je258+vQ8ADmgZT7cRCicvsKCgb21awi5+5Uu90ao7pXI7CimcPEGtiqX0PadYfTm2
FyRzQN6U8fOuDoxaZ4deNhLsr2mhZhfLLqLAt+meTAS9uh71J1iqFz71FtxRyOWs7TYn5TG+YumS
XQybrcclaodFWSoIdUuSK/RuQ9rJT6rELeNL4GuXe7cQthDaKLd5hIObdKSftiC3SXU5BdYMzKyz
FCH4WS0PtrwVUfDE+o9uzqvucqb0wyGiPf6STS7QXVwmO+gCOXgAolve7t2q8+odiJLcdI6j+PP+
5BsmgEspaiQWcMrk0iyyRz/6HzIuMTCCihVv7gyKX5k82EgOTQr4Xzp6aGEd1txcezes3JxdSh24
BPN5dMEfvPgFmnOIJw8m5b24HQ/2EHfmYryD06R0pjJhl/PmPeeiLE26a/c2Ybb7Uqxj87724OAl
Y2eVNnG7tHkTCIESqDdBA9TfUwJaGmpnFT9/IXNnpCmEeQRSIEnCvJAodKDSedpq4HODdnQOd3vf
v65fLfA6kOWBIKWC2Oh/aT7n5HCzUQZm8rZgY9rF9umP/6t5+0oDghEXnMWSB8FjXRFmvIx47Nqw
aDwjmQBbqFdCeRnP1avXnAXJGkTu4ImlLa2TeAJt/XubAw6X+lFI6WHTj9A5VI+StwJjGJIiPQRo
y3bjwZOF/lZV6z4/ImT93SQQ87U42EWpSc3pDb9sHt+CcvWXzEbUu7JMHsp93N3vwfuoJAS7TeFA
M6SzmOJ85bIAD6RI3E7oOAWA8+CKk2zufth4jxMgPjFZNjr46yGApoL93Js7ko3rnCsWOrseQYZ/
Jfi5kSzjYo5P2LGGW0BSo+rA+ksYCJXerkmo+3xboEBu4/3e/kAEeM/3ri1qXmTgt7D7kY9a/N06
L2dm2kAOyg4QA0AY6njgAYIb9vnWDGpYsniO649MH1dLpTAUJc3ZjA4AbrSSGrbpt2FksfMOehTQ
RtK9OJVmJk3XEQp7LTvXxlnMW9QYMbj58X5Gv3W8XABkZKpezRoNsiGm9tAn+ua/MSa8AeW2Gzdx
7Piq4NGpYilfVZGjbqxhegjMOutueuzy60RBK1VLbgSvGZ1jjd8Bmq8bSHDvusTXENi3YHBBx0up
pF+9VQVikjWuCmI5ip1nVcBhz4R4En7sH0+2wlpudtWPXd5wfKMeTC+hud65OUe3lFupBcZn2BjH
GYeyCrscIxFkG4GwnSFSTTiYiU/lp35aYoGUc4zgHebPhT77Na2UwSfi/bfiT/vkHrtk1i67dhGq
P6YeAGpQhNXuhTbZiM7xWeQsIBAqwwpPlGnd3UOPCrwYyl/PPveWAebCouPtlVx/HceNPu0YEP8r
SD9mQTouIYG44n6NpL7BByejg7Mtri40mgBeGunnYUSV295B/30nPCSetH9ZA53gxSThsTplCuhc
kKwkCZLbOdFLmnfDOTQSNrgA9Hbn3afVvUqQd9Ubj2HVMvDgerhpOClZ8RG8Kr2oZQQTJdWHaBFF
STYZK+86QRCGOWPe2ouKtyXXkFfz0pphed35mL8pcPL33JmLjmu+orLcu+lZeIWK+VTglDyjNO90
U2QKYhk5IAkMsstAEvN2wqA58MIUPOjZCFfyZuc6CHjOSNYYP/9yb3QTA/IL5IXCrg51fpY+6PBt
DMc6D+7QCZWchvHs8Njvcym7clI0LIZN5Cy9Ln91V2KoUmk2+5iAp3DEBwRxVfT+/zZWTVX1bp4I
HQtkFINS5zgrb/cX7wtYIP1L317tD6oP+ETSWhMH71V2aNaDXs+GBZg4tOjn6JgF0wL2YV0eqoqv
q71rc7Hekw99HRzGX8bi+oMEbIEFrLfrwXpNfZlp4W6P3e32Ym63g8F6EAy8g+G1R0xrQnwveJlf
ZMPBB5r0xDJM71Btlwkhcc2YI6n2E9KrcRl0qdFaHCMvNtzzex2d8xw3pgTZL1t/wFNrtDQmQy4o
9+sliLIxxD3uiQxmwGpVsOZFoqNVkZnF+xGsE1qsqFLzCN44LxIYXp+rC8J8W1VNFLSZMjSigevR
q67/iE640HwlVMQfxoBfG0aP+AUtv+D/xIU0JGniHtzaov7CX/VfCBmu15EDtmENDof4vcJwV4zB
gDxDKFYV1dqLbdXbYTQlZmMn/af6dyNiIaXWGgrOAHBwQ2TTOwzE2COyLH1HXA64IHEyLDFJVgBe
QYdZBykoAfE3sOcazooU9yQM8RM2KxtjgiFGyEaaWurH2bxhEgENkaayJtnvtiJiZDRZJz1CKHfo
Mq56fPUbWRoSbGnTkh0nyhPPmqI03a5AgcnT8jYUiYjrVOYnojqdZ+qhHjVHmiveOni1r3CgPdq0
RojYQp0J81WN/t+KUycYfnYa4dlPx9Lh0xJBf4+sTBGrFTwCdecSCBNFQ3ljgoM/163465wabuU9
ArSEt3rc2Y/T5pHYyZYSJDCAGLY1zGUBrmFYEFv5IZLu5Oz2Pp0EZRp3ugtkEOBTh2wunrNZN5z3
3L61atpv2DBJZIE/JkGuVpgYcHcd9CkFW3CqL/CtSLsGSdAYvZ0k4IzgQfzxvb3/4ETMTIhMSd6l
r10pUipBX1BEO9ejsqL0T6FF3gfUNjyNi2XqVEosSQCOdMFrxfD+zKUz4/UdAbaliiTj9OB99G6F
NajFLOu4sMGR8W557Fj/+RQkdb/Kw6MlaivdaNk1RGEMTsjWNvXL2SpBKYkMrX62LUiO6/Z5KvwT
YDyySIwIUNnYBJVtyyxA5bPdyrT9r5gGUwuauGW/bpc4Bb3dGilcMms7dmDy0ISRhZPZoHWDsiEd
/nrrnfsFA13hI8+eXlEeKkVc47xfg1LrPfv9VejnOvLJlbf7pQkf7XoXpKl9Zdp0gQhWu6e/sn/J
QfXbjmm1hnvXbIxIcZZ633Uxb1bA5M+4rrU+nA/F2Gw0D0GyRDQumYKho5+6zSe2GVPkL2XqgduB
fsE5N0jrXVpqx5C1ln2OWxUKp788JRUb7hGDJWSEpHnppsByVvq5tdLAAKCwqNiK3yiJZVr2ARYa
h8zRgIYP4L4IhUZWGLK8xlDKZQRk4HKgk+AmWCFIhTO8gi587fYOVrD3H2lAd9ElzwQwSuAe/cw2
IVmmYBBQ0X8DXcLS1gf5eea20quCaX7w8ictIQFZKBAxdkzPG830X/gjb91S3lgde+lOwWAjMh6b
ZA4qQS2K8LHmpse8VfDK6KdNaP4OGh+PBAUV8mrwBmS8TaFJqrbfaDiSMUra169xWj/vzZhKcYpG
HKwQVzh6yVoHJUe768/carU32IpFwJgQRvENy/3mF1EdqOzAtPn315metrsA1gALyiaQVV+zXrYb
5Ax6MLu1+n900JzMZEPdGbTJod0omDco3AvN3BS54Skd485rmNgXCne0hLZU0v5C4ZEDT1s24QIY
x+vH8kzDmAUas3B0aMhIlrR1Lz4owdkvnJUFPVa7PiBPvm7BGXKyABIAtd28AbS4dI3BVioV2Lcj
FoFLJzeq5RwYIOi3Ae4ZYTv86O7snth38WihQ0yK+6elrd+VHQR3ZEMIQzIPtV5yavp/0VYmTUQO
Msbs9BAS/0RAIcKGuwEkEdqUf+R2kI78+ytbKG+6jUmR7oQFFSeyIzb1UVqND27BvzdrZoVmCPLz
OfNUYnebouR1ecBSemiCuGTSOx+YKWBTACUCTaq9qw2P6N7C2MMV/9iPbaN3+9h1umONa3DqVMCW
wWZXXUwL125UbAPSbXDEBasU3mg5+vp5Mj50rcc7i0zXbZsEkIiQ7EmABR2+sLXS6YUOROce3oAc
zXNEQKN69wvIKd9+EGtG5L13BSsA1AFsYhQREOKbIfFTNMFkX3VfcR5Dp5t39Z3/dPFm6Byrd8tt
cm31jwEpAWQs33MPLMT9bMAlDPd5goQue3a25yUus6JAbpTMKGNehlBCssvPfr19rnvJMG9XIf+n
9SYe0/J29uNxebtoi9hFyVqSt6zNn1OCP6H6wL9Nc/XzKqKm9qa09UFWlsKnrS1MUrBi4SSPhc+X
+PI6ThCn/V7BvmlkL2a9IAkuCHE8jscv+wuBmCohb1CR4CKZWljvMSCO985N4BnBSROhIJw+dG6S
uyjZi4YZw4JK91vN/lIloeF4TQn/eXYqsQ3MmkIiW9j3aecvNncWa+zH15WAXx3i5rz3ca/N72ix
+ZWswGSyZXHDrSF1J6HmBZRy22q32n2Z9S7gHpOWWPe2FUcJ3NvsMiU2BtlE8p8tCutu9nrux3cV
0+E9K+1g8EjSKUNOnZmTlrETaFGmVm9ZG+0DqXhracE71Ib5LkdqXen1xkir7di52VLurBhBULGC
UNaF9Oc4W0jQ5EaQ6cEAWg4kB00jGYlhdODILZNAzlLFB7vm6e8fYlQc2+La/n1fr8AC/AbN5r3L
wfxQQGAWHQYvNNinh0HNR1tjdA2n1VESVjuQBUCTVZvklsX1Z1buoxSyzr/gaSzP0lUyqccGPN3z
F+w8kLdbpMSBZzJjP8TlqPoYQNLp50tI6SsT3y858/mlrxy1XEz5XKL8T485m70RF53O4DCmkM2q
A444h1GnjDLYxciza2VcvKU1js2bagzlLrYhNgliyWmxZnwf1nNYsJPZyS5QhNN3o322biRX0HEo
ojZQd6oAXynY5ZsFNXnrHkWgacPUa+7DL8H5YZQegvow10JUZ32f0dZ63u5atTtOUVwZfuDl5cAe
qMMeOMQiqegbmyV1SPwZr7Q+88bMAQisUrsMwfH6e5JiTXM/AqK7P7fKXiOoQaMNBv8OTBzCtWOx
fZa6xH15WD+HNVAHTpkaiXOHs4VWMiI0FIGYSkn3tZ8dqmSnF0n3Pn/0UpeUCc+HIqowgZcA8OTF
rbRq7Auc2pkEJAZk59Yg8aR2RJ0LrZLwgGoJ6bRhSnFkuIeN3NkVIVUjKU1+HKJ6erloljrCn3an
UQaKUtLdnGfVAiTSBDCSxwmGyROFJgsmdGpVR/2fbnPdCymMD2mXyqBGE4i4pPuL2Xt1LROy3brR
vFJuvSDFiJ1qHY8aaAc8uQmEQLRVItJS3qR1/mCvc+hyvE6S7gPO5dkX7p6g3Nt3wKbCSHcK+Byo
K5zbA7z8hv6aNKCj5krDIoV8CnW0ID1R69p9zOt6T0RPEply/ccBBJFvTGgLEV/E9oWgrfvpgeg5
s8t8rtadARO9B+qYFI2hyDChiMGELUxYqq4TXAg6/gAh70kavFzAgRAswG118GBXQHZihdL1xqFj
qUZ/fMPOrWqNZg0fxM3T/s0UgQf4Bhr97d66O/j0u9EkRx2ZwLfNaQG2hsURcZF3uwjivqhLkByd
RjX8HppVWLkgAT00r0cHPej8OtpzzHmEI0s7M5ml3dPBrg5JUBZm8VUYgyq5AtjN+jSiP6zid7iv
9HJlsuDdE6StAxoiciZiZLSStAsAPUd0DZE0IT3BrkuuxlsM32V0iEwerFZa4FZogykaRfSy8mYJ
koTgiCveLVW8HE31UMU0b+ngA7CRskvOuq7JRXu8W2lzXsORAZS4hH4SJcrnMIdd/9rn8RP20RmN
yaQgISRHcgS5NtzY6+rloe5Q9j4jst00yzfolwfkm+VolHdiMbau3rUpxMGVMEI34tEhKUEC/Ktd
6KW0t1bhmpW/KyNNKGAeVo3Oei0nna5z8oWIsJE/awPxp77/y6ARrzW3APjJ/6g4isGgXCrxSWq7
EUCKXwVWoi9f0bdd/GqKdmkLCZkO+Ogo/HZT3A1oaSPQuvThps7HBVhOFoi0QS7rZtg2t2vEX7Ym
+b/2iH6UrTLwo2abDAN5+NFEWUF6i0B85MmDgbg4WKScRp8mKSfdO5kkTpNMPekGRCscHhpNUHk1
JxWzPTqZzQGJtYXhT5aTo81B89dIWa39aEtIypFQTDe2lIYF4+Ava12xyGociZK8ARkSNiQMLn4e
kT+5GrlttN9naYB5yclTitUuv2/2GmD+mDW2/lfR7Je8qLHRa7tXhMs/nH1XXgO1UJVlH65Knyti
X6qWWYXyZo4V/48TEjxKV63GR2vcOxAE8LeyZCuSGasuSSePVMWNxAVcFmyjSpr0UCrqrc6Gh3p1
GF7IUck/xe9uK4rJnIxFW+mTCKd7HFubqjUmdyL/ZN7l3NKOQp95Fxi/TnOOYP3bSnydjriOswc1
Hoo4SkRApGU4Cw7S4h4GQ3k00nUchJIrIU4+lb0e0Tvn/+UNGyGNAwW8oGxAlo/gjTtzNuApoIuA
d8x5ZIvqhJk4CwpwvMA7mmSSElwPRVwpQVpidMOCk+JUkfqZHyhCK1U4HvOeIvKiu0HnqtygbsBV
bc7hd9nuvChvvjIyVnkger78Cw0RuA8Oqod/0XshCKSHq/g0ckHeDjIi/tPK9b7EAPLL5Jm9Mr8M
4iP3YYOZ/oYvWz6+bsSV+DCQHOmAac/y4T/AKxLgZctsv9GDQSLPC6DQx9El27gmGiQd4SpuZIGy
PEk0DcikHQw6UbMMGUdH7rFG4AE4haDT82oGOJMVnsKYQrdOEBAKp6IDwNuHfhZA6b9R0KjxiUdy
nfJXmTcwyZpcJN10VfHUGeAUtgENs5wpnv5LagWKWxW5KgD+5bAUiyumhRMFYXW2es7109Z9W9Ys
6VESXr9n6DLizRnHVqO3G79xZqnGIgShi1TPQlxdJE6LfCCfqD90VekbgDOMhT6gDKQ5rqXAMji0
xzQDCcwwPlma6ArDAObysmugaBgX+WkdloozNQ7IWZGDotRdYR8X+F36ThxxgZPJt1kVhCbZLxKS
iME4F2EaWeqqwyQY6rTrF1O6HHo7ZerknWqMXgC40JuRHyqXFmgeT/vwJtGSDqYQWyEPNv8x98E9
bZZ6/HYPYQDI7TvHB61NONN1pKX0TQF70VWzEw/vg4ibEkr7ba5JcnSEwR5dbWVp1SEVrXJOfo5p
b6r9+dcCTd6GVBS4+Kxv7bpSbqcyO7q1VpkriTqm+sjU2EYnmaxeD3CLKeOOHeTLn/iz5cyn9dkm
yetKfh7c6MYd9ocnY1rHVQFc4y+XUHtQSrgY0yk1TQMA5HIJYFCoOlHFw9xsIwlGchMslRIcTB4m
DtGEzVygmdBlYWcRAD8C/v0mmRx+/F8mw5ynrekgIMF0Q3tVPXTCabFhkE0FG2hrTjK4DDWU0x18
LAZcszRgASnP4mEP5l04zskVPQxvSenJn3CCOk89/puHzDFMhAzK2f5lZX7zWO+hz/7NWlJeLS5p
Ftzo83Uc6vbzmh+DDQQwolRJVUpSbqq5Vrukwh4ydvppCJ91A5dGHaj/7uGjB2EQeL+uQDZFUV9T
FdG3rogqJLsBPc1gqKg1z04a1p/cZNv/8evPOlJmJzVyNFBv9/0R60wvZwMsAvVU3WW0prkLw/k7
KyWoNLSKq2T4adViWWlJKP6SvZPh+losNtVQgryr10mj4mcNNdp6gHvwFjTmFHyxnlWy1rLdc14o
7NKLjg8ZdsW8eg49rr6ulX7/ZTuU69LUpeWCrjKB/GQNCix5fTRFGFkwwvIVxZjMjmXJdh2/NoCn
o8Woo/nd9G5XW0fpcASlbNsjLKffl4oBLTO8k+zhaqUtTadNp5nzRGYpdmT7TDbZlTLtDIYsZuKz
J1FikggTj2uM5vNTa5HChAP4o1MJ88FjgKO6AXgCtSPqMn5BJ5GSHTEKeMnbPUIZi6BIqRddchKY
lKKJpG9TMOm/SUUmcBs5rAyN5seE3mYkW4IlsRmEYF1rkS71Brgg/Fs/jArbxqBmUSbQC1hHd4vs
HgZfM0zfstAyMDoFFURk6MkpMJqEzNwtzBmnv1XGgQ4qTpE9D0mX/2/aHnQdco/sgLS8qM8o0K+y
TAavAYWhB+SpGBXysz9G1rL/namaSbxEZZPEDeaGpDBtsjI3sbub1IeUGm1KqTOKktgaaqK9/ejU
BdQqBWHqpaCHIWDVN10jeGqqD9aCq4KPj4XaowRWpp2+ZO4SSVfPlqodC7XnUxX1l4BbnMwWcadf
dcDf+stZh2qyjSXSQmJhGSOgGp1Of0NDY79jx34aLHqsKZmwyRJAKz5htso6nafZoW7txn7Nnfny
PEejgTfAfEG5xBgrs//b92B1dYGeiBRIe/gWWMhAe5pWE+gVm7U9YCE2xf+qcSXKGHDZdq1AFSmm
I9NKY08DUeaawBPHq1X9wgtgCfCFB4ZzpoyoUn1fg6pBl+uLA6UFTE1R74LekTbgoothlbUMqNRh
SbGrLxOzywzRhFPlGleC7232dXS9gT5G8+KfGyATzKv4ggEfIUalvjHP66tXRfy2OsyNdVm1p4hD
V/WCun2dZhKSVkFV8PNKUO71lQ5gJqyGRPsJEQGxAeM4WFMZSygh8LAS4nYFiGoJ+eDMutPvC7KQ
16sCImvJgKvMsevg/zWZ+83RqH2kdVWnRsGcGa/5LmcQQ8vnEQCBn83qDLzU8wTPisxJc2utPUF4
lVf7nXEYDFg4g4BxftlyuThxTpV//BfiTsmrh7eF+i4LkyE6+HqxRl0Axy9QRrqXKAWqiIgXgt/N
lejhnFMWoziLqbrZnq7ffE62ZtzLm1253iwwrNMqUw2N8Gayiy8zzEzgDbiYMnlK7uC6vS3dq5Bf
1Udephrw/Fd8xFbxVICRslqZ4ZI5zxwmzSAU5fjJ5Q/p1tXgDvAuB9oJMDrZtdEEeZiqVIaZOaFs
gjVlLzIHIa/TphhmXpdOQpaT9+Yu+txJ/TGITXGWaatE+Id0nPS5qNb2II+W/WXq0sfUJoeYbc9y
k2T6u8QSFNbnKz1V/mYWnESo5/W80AvnmHxeqWUg122eVW2HpGYFByUdJ9kTA70Wi9iI7kgNfIEQ
y5nnOV0uIZeOkEBzfU0lC3h3MSLD9GBeKXyLHM3+WzNbAZqWKGcSYHqcPqbStHJNFfYvVtUOdi4L
gEX078etyW+D2B0Ewfo3txlHdmryqiwCfArVzjT9F7a2/QZFr18FTT0NxLOYhZcBepCaEDGkLgc/
NPrrQcPaUgVWFKPD/zkuuO/6lZyoU2F40UQ9uk1mJstSy1x2REPJ8IzP5ptSyZhtV1ZHNkeJ1g9i
h1oXR8JLJrbWnOH9XOss4mEOKS4g59t7K3YlbNOsJNTLCu64AkwtpjuTlfu022dW5+eT9YDDRtSE
VSbWjOVAmB/UaIZM2h5XgS9vwDJlnqmzQ6cbc8j/JlPdFYoT5EXItpVaIYZPk6AsbG6vp4UTdnsr
1lJvznaqaVTPUKYyd0LRy3XP3ooAUkppLBGdetzS6f9KKf8y8Dle4YUyHsFKeeS8OV9RO8cVYOWM
GTMAJkyy//EdZZcKQhj5rH4OIoshFb8rNC+AqSCwuBFnz8Pwqq20hpv0C2F0ibT9YtM5bIra7+Zw
vLOGw01/b7p//YKWJzAGxQIfU9ZgCI6Dj7gJ9cHB/CKtMNS4sTRBqox5IxUlIky+NMgSDH+hGVsV
yLtF04DCtNspGx2YbKwYJw9x573N1bARBeJlCcqTkUHSoRty8Vgi+oS6q8tEdN8dtoSf0H1cdOyH
Pqn157obFho2aK5rzkkrMV5qqtyvwVN94+c5RU05Fjh8m9wUHcYUgtLCFJ2F3wXuZm8niMZqvOIT
iMmJUrlTn+1CKDFEMsfQAegmr0rzHuuMPdPYGZt7czgkvX2yQPkIlsBQY25MEA28kGtA2GbS3Axk
m7hPcG0i/M2mv9Hhj4UTF8aAQc/g4ZGdqbFpGBE8MwF/r3D1aJKUhQrVoQE/ChwpBUf7QlY0YJWx
zFiaR1fbAQQU2V6DAVgP4GyiF4KVz3JGEf5fn8rFevdYnL+9Va6Gtnwsy8IcYGXzPg6TEkfabPSF
jjAz7Msn8sfDxPz8PhvQEec9BkoO68GKwPds9P9qeCubp5bXZjjWYIWBR8N2N3vVwwwBHhIgAi/Q
m2HrNYvm4Tyn0R72W6oR8rZ7wCDIfDNcYFmI8a9GN8fCzdssolXS7IGa13jgO8oZUSIBmpuWslOX
jpwcOd1V1odKlHLTf3vNwmVJZWtBK0GJAN0IuNYka6Zn9h2cD8I8OiK7uv/3eq0CjhURICJheUVa
eB/iq7vz82ArnI72MOr52ZLhwLg0wTdMWGJUxbnMPQZCWQ8VzataxbqR8xDGCimDbtUkauAk571w
3mVByzGuE0rjkMnC/5JFGjKdSsPoCWSmt6CziD9ljyKaMQAKMYl7MpV6gI/hN2HQVit+IRrQYCk/
JHOg33g664kp25vX29RreKpgZkxUp0dqIqviKjYqWUUkCqjE0iBd37XP3QuSUsPyuVPtXz6dev8N
FyKMj9aul4fAblbv35wISgVaprvVVs6vdrRjRnZ2dUtNIWtUq/q/zYF+R7NGb4VupN2o58KFjwoe
HRhQ3FM97lCSpUdax3Pq75vPRusKLyssgnUwR4u6GdXr1GWXb7rRabJ9LqEOjPwYyOkDIDHTI26d
OumDjpbXp/cojHd7WqKtAyjMecmo2vCy3dhJH7DLA6UG41rl2nKntMXdN2wRXXq0rrXBHhQ84W3n
iDZDoVV+gnHGRa0R67YoHpP7KPVo9G6wEaXwlqXNA+2KPcAbIUodI9oRwHNEELB87Bs8Bg1aM0eV
8OY/tuig0oYCKqEZDV6T26Tev3ZpQaHv8A0faqVJaGjm/HR17RYgZc91FsOzd7MP7ecqZjdEeJVE
eY7OhZOVG/KcJvWK3ejtkSciair1qVdZgCd7x0lhVpo9Vo1W2WUmUMt90O/Cm7vPXtRE1mtJdTsK
UCoYH65enV5MkJZAG5/Ol31ksnrRUUn1wCjOHjB5lHvFPnzVkJwc0OyxYKb4atep259tfguo4Lqk
0AyvCx0PwYGKYDI8c7tye/kvPw6LG7QH7zsJLlBPPEHCTDabjvqyccb0n52E+U1z7op3XR1HBQQj
zXNq0k0EifCelMXdfLzhpTci+HfRP7fuf5HPsyCe3sAHtEwQwPl7vKyExgI0Gw9v40SijKYFVhM9
/sjowFv6FBF2gfZIOEGI30D3L5za5OYsnBLK93VA0tCMMOnngNodZNLMBXkPJPq+fhGZA5jT3gNY
akvTBHVJGDckkFqgwiZWgRyZoPuYDR2+N1x+9NXA/EEyD8q5le5oj0VcpRjsyaBfzQt622O4Fd0y
bBFoUoi5i8m/jYktqut4/C4al3gYR2h/xYcOTTOFirhxwQeQsYjO2DT4xcE4uMTsC9Ryp2W/cAbE
9O5dwtO4unT4GKrg81yBppJjqxwwhTtUNsHRIONzg4/p4e7K28LDhGKZvKG5H34ABIMBoQ6e718a
KAXAwwq/NN4mWc/EPVBpazd6qHCBUqhbUBgUqc+1vnujuv06OV4ft0qzk7n4QPoWPN4dpn5eHGpw
URxy9pl1Q2p4144vTSYOlOH7pphiQvp3OKhL3WisHvNTv7G6P9uNUrNa8NJpI2+iCQvgHRfiHN4B
AtrFfhXOoqt5pi+8uYPKvLsIizs7zbfoPnj9FWhm6JxDhP/IQDWsEn0ipJRjM0UuBPHB3s1pfFUA
hC593945hzlFS9j48U/SiwXbyoMyG7IH8L2d6MmHEduqg2qHfAGl05J38BL73E5n9x50Dc57ffzL
TT+0lZWX1+GJ7Wtvntvn26bCRWw037leI/wswc9Ut1c/DwG5Fy/cyAPpeWOBJMcmZBAnAEI1rw6O
EpEDIWg+FWff3PWZFiWI+uwcyvH0qnxw+mhCyvWw1i+wBEhNfQRwKd+Rq8WTJmmMXF8lLINnsZ8f
5w47Sb0JDuY8rIJcRR5kQbM3dfG/G9sYwEXaM8n4QM/xxRFIQO1caHDoVsJ7/7pB3QSZuT026tI7
QSlRsanZFidwi5yZ5BSSczYoo/fDjVFPPz4kAJYC58v4cKrWmXzwErJf/Je0d5nV2BWXZWiQ25Sa
EjzbIE1EkVJ1wQL0Dh555u158AhyLUg6B41xAlyF6QnDK4CQAvTesK/Q0AZ/1XIxvw7gpXnRDo2s
vNC/jFgF8SeWXfhdnZoPQKpfgyrtd1ylpQhZ1nzzBPXwyyq7i2+L5DrkmZSP+9cl6fYrrCDIGl5m
1YJbAdFAu8odWnG0ohPy+6W/8pKmZFiRc/brgzSRdUohq/SOaYs/S2X79bKODPR1ENP3VGveYDQ8
OuWL+cLJOEkbqQSF2sGpUr4nlf0xGung0i+j3cPygSAxtd4H6LNX0AsBSaviIg5Lnf3yVLI4s3Rc
wGxNuey3wW4GbdCWFrMbrzL4sEtEYTRGKQ/daqJESAaxH8sa6/BKt1v9tIEfP+MfZOO5BUjN/rEd
lshE0xoNh5GIIhkJeGsRXSz9fUfq++XViXmf5reX3m0Y/yWop4246FyvXLPApFjMLlPYSdLZjno3
ZNU2VpxV3AgfGNoGlh+ELtrA9KjghAGir5kPMj1zBEbYD8qoPNFm9nRRXd4bMP9/X86JbpXh6w3P
tAFSL3exynX71qVvsd5PAMWSEyFiz9yLHEv4YV3neYkC8LGY7/LLwLSyVT1gViU5BT0H2zlIBBpC
oOwitAQZ1K+tLhc1nUZVp3BrvinQUOWE9btCqPdqpm0q4z4UIJ2S80XCh94+t+CxRB/mFXa99be7
/3vPnjnjPqlPP5wVCC+6fpd09GE0yyQJ4cEouqik7FO4RdiComezhn7fDJeJ3ak4k+ZmeZx/ASSA
Qhrj9Z7CODMpw+J1cxtPFzqbbxFYknmGCRGgaitqHvuwjdM/eX5bkKTXEidHD0m/EcKD0yDQ7rCY
agCL5xE7DIBAKI0MHtp/7evX5glpUThJUMQsTxRjUkjtUKOj2r2zC3iTdZNJuq96jZsNnf4rsc7M
RuAHRzpuZGXuZGNwYuIOOl94MyDgqrfOg2YwxouEIXgdcBfsHPuMdGvJsq+Elb9KyEsf273P1jEo
wf692JY6qEiOCt5zdIeaOlj4ewdYL7Lse/8yvtHrNimeLLCKmH5mCN4Tg1scPFjQAOLmL+iT9wUz
j4T2ZEH6pZf0X+wRwWJ6dCv0Ys/OBWTmFnMmeaUh5iUy3YlJ7+livlgelvd+zJGC62DXh04LvMNF
rYA32miogXD1UAgiXoQKoCr+lQT0RMParW6QPcY4tNGBGDXpMgn30AAjuwICw2ysqm84N0IEKSCj
BrKNi8NGTHoNVAwJp8cWbaESlDF4s/VmkhjKp6Pihpe/SdqnXsmreA2uddF9g9eEnLb/oID2NvLD
5GLHZ4hSqDCRQ4ywnR+THDxjXFyy+iIma2yUmPU7+l13f6wVsJEJHWuRcZxVl3hIaZ1ljUTl8a82
TQ72wXwCAsNxqsCMCy2yJKpeDRPXAVxhHZBD4nAMQEQP4Mk+VlS1ajRcgPJarOPVvnMKLsvTEuqe
dEnH1egKIU2GknlNSshqpXBhv2wIzqBaeaZuacqShPuugoJsXG5Cjk7NM0fnswGXyQPq6dG3dRnt
OYfIyhm1q31DEuHitG6kZZALbSXdFlkBJC12PQ6gPrtP2a/L6xtcZGQuEOi8ulWwz7CGoblUYD1g
6iy6PKsxGFcnIfP/MpIHcKVThc5k5016peAWy7Dht/YPt0KTJo4y3jK7RQ6BSjNiLQI1QyD6PEYx
ehGmw0rwGSGcBN2sKKlTvxbUNq+T8Rmng3f3MjhuklFE13BiTF5W1Io6187CKwR3/+nTkzY89JN+
2TmPFyENbUUsMJVohCVDtKhRk06X5fA0PI+LCMtAvw2+B6zwwmhs6RKskli48Osi3Hmf1rV18m/j
5/I8frGi/bpzhzfgOKzDMElm0IMiBKEOqJuLDqwRndRPob792rfxew9KiN5KGtYw7mMoVJb35XEY
zT6t0zBfNI7D4xBFCYizF5AhR2veknR8u0QraHDh+zTMdWOOcA/KEMAEXgZWQA+WQ6REw9i/Fo0y
cG4faWz63ujUHR79kntZXny4DbZ3RJCPfj7cj49BiS4v2M/AO30sNH3+yn9J0YB8JkUalEXysmKC
SVjDSc+E9NqBLaHOQ5seZJ30Pf/d+chXqVNHrqiwTcaMZdKnZXh4YQzrfwvQpsvq3wNSpA+vf3ES
SEOwDfOhfzdSrMggc7HmtDjQdsZxvhy0yc7wie4HiZs2oX2HnOFWhPjhMV54DYA+Q65A6kN9aM7I
tdxIIEHy7zUcBI7xXNA6mBCFsB+ceg3/0twF+b8LR4tsolMMc/NqwToG3/YjRFrq+gelOmCzBz3n
1BtnAOHwPb1S93NRJPGiS6CCG7vvFqlDvjS132A9iZAb9InzWwlpB5RBcBOMCCJEkGidkn/YvMBg
4jBTJi2YVXjc1kTW5QpM+Hpuzf9DGLUZ93iDaBNNMAoRnJzwAJOJigyA8CyW57TMqlpXX7rrrjhp
P9m7pxXvydMgSSpmNq9EKSMm9YQ4d1Q2smiPJ+DxUTjOHkKam9/B0L2My42WUPY6liufkbPf3m7E
U/kIXl2GTgqfgZ05MnjNc9UYRtiHzaLPf4sZVPFPmCTgwOIwoWex3kRyb/MJ2QsRdaX7xN2ui8GJ
d+D3Cglvm/YfSscvGGJxhYO/RavgkeRUAPGaPCYwG9w2pem7CWckm2xctJ8eElh0Atzh3MmZBJZ0
g3+nUhTfzxcY7xVA8kXO4EkEzIhvAcdE1X4ao6rORwrptx9UEf6imWVzhcV2Z4w5ysKKXwpTEE1z
5E66t02yafi8gZrVrhOUA9uL/nfKHWzzPHFhFabxiC6Ex+aGpuAHEHvULXk8Tlf6tXsaEfn+Qg05
OSJRPA/UAwBs5Nx+dF88Y0XbxKDQvPcgnJrznrfBBS9pVfHuo9ekNr2RM0hxnj9+gfCZNLyPxxtU
l3k0dyTFfR2WgP0jnMLu2vlCNlc06l8zORECmPBJi4GS3KVz9XH1cTRKbGQALEvijmbzOs+fvQfM
UQ2rgvdEbvRJ+Lmz6+DpiRSwKkSM8CUy8/0SMJ13B+KOBuSohC+ILkBwV7EVxeBoQ62Ml0HyI55W
YpAjbgot485KS2Y1k+wh+VDoUbmln2ULxr4ONgb0PatbHBBEq3gh5fkVhQVQ9A+jEIklIoGMte4/
YcUj2wvqvaAQMwXVCUMzpfG9e2W/oLNi9URWDZJVFAnK1pOZzlKEWWGBu4QqpHnDvUDUFvhuHjGB
/0g6r2ZFkTAM/yKriAK3ApLN+YZSjyIiioCK/vp9erZ2d2bnzAkG6P76jR7/o2oOcfgi2EmfiIAn
oUuEkmLauNnd9llHNaPC5gWzJGvklXRCoGwrcHXcghKn/IGWDbpTb6ut5VNN18SqxXf+peaBbRH/
A+/fVl2oANQ3Jj6HyYFpoYYwwHcKqreS9u9Jt24P3FrVnMSSKW3LY2tGhiY3Lzsf8XHcfNz6TMwo
12YUyocsEETNYgG7OjWQBkv6Zciq8gXkjbQ/vkRNeYHcO0+XlDPoaO59RjsHB00bPeWhkvoSdzJV
RQONaAlexL+KmJB/jgv6s9bgM2AtLFrawrDlGcDEQVl877SGDEBD7geE46SSseqznjNL3c6/2X3N
Y7zNGdGL6XP3CNs5sL9tJDq+4F+i+Hmsz7pDun1qzuvtsnBo3G68sOQ1wFEun9N0UnGAm6Z/3Jms
IvzKcsJ6JW5Bxwx4nMTDskp0zCL8Hbg7i0uPmQh/ZB6+r1ujCnu6d0H9ZsbcgsS9MQdWLOo54VMH
6et9aGjdcXr4nj6z3+I7eol14HlS8yGPgrHx/7NNsXvs+qv0bB3TKU657FD14AlV571OyRJ3WNLk
dtCjl+fQHtoxeTfc6Bnr7sY6ckLX8elgP5+9eBEaBvVDf1ueHicWwP5Ec8qYnZdG9CIqdh1lX/1A
HzXbJ/Lx/vq2o8CDUKQlrjrylHrxhRlEOfQmil+F36CedfiT30hGL3656B+JWgj788cGl33Um/2A
pCP6/2bF8rY24ywxJ7lXnOpDb2bNzMll3mef8RkezT1j2W9x/yMo9I8zGpYOitl7mx6WIbOmcmhw
WagLCgD9q8IaQksw2+Xwt5VG2Uriapxwo+ajYgS8N/qsOj6hiPi274UWvjd39tC3j1GAKExWmFs6
wI7TP+PpZ2RmdVBM+4a5qmYMFQfhe+NzYJEMh1MJ4aIkvqbI2CjkwxU1xjkhBI8Cu//9W0JSbdjV
QUMC1jXoKKwhPa3CfxP3SVmXz/VRM2za30gSPHJ3JgbtujJgmG0t9PnDr2LcZSwXXHPG4Er97EHD
Lk/xI2gnCY9JTscdz46Vc075tMVeazC8kiyWF0PzQC48ywfwIeAj0RdcQfP2ZP316TR6j+u5fEhN
1eP4C8aCao7gF6JHvdJ/7q5jLmCA0/DuP08EIBe6bSz7cbnB3DTKTwYBo6aIUpRonD2AkX539Z9K
Imd/QHEAkbJ0hLIua8vLh5CFWAPPwFR3cZ5k9XBORTbz/DhSeEESdB1cTxgSVMPtmD62PMYbSidw
bdYG9AkO7RHTu+bIWz6z4aC6fENYbjhH8vYQyBCUJ2XLznt1pBPhv0PCecmq7glgM65jAfGSWE1G
U+Zy69FGdxmze5Xu88S4TTL4IA01N/OpSCBPfEXGMYNAiAsJUc7jbFgCqWhj6FsOa70jXgsyheii
qiZ0/o5SUAKSl4cAb7mP0ZWD72vFbaSEXCha+EW0CrPPhQnkBcA8YwdtcEfMqfqJPst8x/7dHngZ
uYFzwxZBzvX2H+wAvPEO6Ex9rag2bhoRH5zK3vXtQSq8wTaN4/UxNoF8+hA1S2EXNZEZzLiTYizC
Pth8ODb4xyLr0AHXIXzhM5BoLt/yKk4onEuplEnUwf0rvjVPsT8lVJUFipBF4jnIKOgtPlNjrh5f
ZzpWqVRoVuUKE693TerkRs7ANTDGhCt4dLxMvn4v5ty745siqDSOl+Aa/zZK0qftxfKhNFhsvQw1
i8x2DV+E3njXbT4sU689W/JtUezVoUDwuO8m2L+uJK71tgTwgWh9zlh1mn1vk80AcqPHVFjpng6V
xyCXtercJ9QzBiCLOO1zUKjtZ896F8vAitYgnbYbwkOUG4uhSE0yAU/KSKHfuZh99uXM2NwnxW+w
KRgx9lyw4k3aldNn0s3lmGtYFbqQ6u+xuyEEzDgOco71cWLbYoTxkd2FZE+/50WoBcQyz4m6ZRrh
wP1Ea54PiOwSv7Bghn2Q0e8eb0zU8FaHleTchoJCMeCOCr+l3T236RQ7K8tyhkQAzOSzAt8CEu0d
eW68BP2zJcaXBgfa0drgGqTMmX5ugltDgPgIZPyP6+wjMDUueZgzS7ghhVuNOYoUY8hPGkw9duE5
pb4cahArmv/EKI0LSQNj9xGEqZOwtyPoBiAQHyfLqaiHL3gmnM98DoQyDOPTjdBzymOYWbSiglus
nUssUtn4e3muoSG62YAi0yr3vrN8LY36S3CSWUd4DG4Jvq8Qwdz/Oad7pCwbC4P+8X6Cvjd++L+J
HHST36QJm/A3l6ZPfBbpCAXt6UkDODMd/gqD+02ceGiU2jehNHqslZkVX2gqekSXpZiEbuENt9UX
Cyt8DWq5JzySUEjQqQiM/KCrQ2iC85EwDWQ+IaLkBn7cL5tnNckjfa36zUmO8uknEfMtiWQhBdaL
NrgRaN7Fd2x3GvWQd0zD3GXjDuG/SoC2PJbH11jyzIRHNb1BQvOCkzJ4iTNSsagH6UVNqKA5GPOa
uE//xT8fnx52tDGpe/f+reYfn/WQbAg5aJBtqzjl8YUL07aHxQRMSigyfsKQvW58i14FiRiibKhO
DN4KId2iMGQIlcYt+fBFO3s3FHJQoheFW910OZ15UwSECTnNyAtfPuk73KSwewGx+P+MKjiuhuhu
EL1kUMeEieD4oNmRF/ZCuxNZfahxRDbHD2JcMNOC2WnQdjLV2H2e2BktMRroB++00Lq0vE8v72mX
3m0MR+ZwYgmv4x/l6XfoKBEfp0YydlE5+kWYihAjiVD9aksk9+7nB1nIOlkk6kxBAZK5xuE+lpbl
lHiGqB13EaeY8ffEffUzB+xDFwKYycEWhB3R38s+5mr+VIS34fckr4V+48qDaJYqFuwmuTstVqgM
p6Fwe5DUtFWWby4AwdPjOMCwWg3vjrXW4+sQLmVKZ3OM9WmKVYylQR4KqyOotEu1DFoR0Sn/BJal
85WUK54D1d2ATb+Iw999/DqJcGoMkMMSm5nuNztsWVjO2AuwR5IKCj2I28zhYhvkWBfbSTu5YAEZ
H7oFnTmdnyzEamGeGXnmvG4D3dc5gJyv2/YPoDzBZI1tmru/f5ZWOyWBwJ69A9mXo+rQTDGKP2f8
JYPe/7ip6mir2/bufPiVNat3YGx90mqFa9L9nJhNn9NiCpLN2W7M6U8+wF5wYJ23azbbbKcFAMXB
LUpjk5Fjy8DNYZlsYM6PRQglVS6pGydPDJe7ky/FIRwZKHnGFIizeHaCROVgileWIzbjR0YZiy3o
z7Hq86KQjEOFK95N0DesJFAvnBwW0rZI2nXJmw/uzvEYDG6bhXSvOKXb+iAH+dQavaOboxHK0Z/c
h9D6NtH5Y3X9SsytjJO0GhprHh/Vvu3cXH1HUvJacunOdWqoV9BXCFa0kDhIYdtnO2AaYFcxWcRV
p55o52phDblMgzK8oT+POLOrPI52cqfrvnDTySMpog7jRcVnFNMWZiLzAcYnaqz7n91li0+ejGPk
ATlnQWgH947APyhHoMGs8xrZDAOwVraA9uU5HUtJLaSScnipA73vIwUgeYJVV8guqE/k1hPeiE0G
TI4kmcurJaenagKAsQ+x6b24xeqyaY/FSl8A2Mp/BBfm5CHT9rn/WWIywo7RnG+I+1uA7YbOWZGn
iJsePotzX7GiIQ7tFMmK6b77gPrgrLmGt92d+EZGY6B3hgumD08ZtfQ/AlfQvEyGPWcMAqt4G0SG
eI4DlfPs2y0pbUvy9TXmMTFzhMYGsofUeZrSbFG6Q0GRo8zN+R3aiFAJ6OdB/vdYmJt2pL2JdxxQ
QwYG1o4+QS2kx9yi7UJEcPbdH3gAKEE6wKNdAZqpALButYn0jHoXc5TNe8RK0bvklpNuf+Udd0sk
R5vOK+f1sh+1s/5BOxja4DaFtJ8WG/A2wHby/jScFqR5/YEpmmwkA9J6jRPtchdOdKwrAFzZgPM2
FhxHfQc6By56Mf0XOaONTcOxDJCL9fTUwAKc6qkF2MTqSkQGmgPstfyAx18PKiMVOGb+Rz5wTXNg
CR6ZDrZfpw8OC8GEOIspH5CG1H4qvHTvQVJs5epoEVOHB6MANjNBL7VDmopje3fSIh5oeex25bya
3pckWN04OmCvhibmDr8yFdoqnYJLC7j8pNLhNNWQGgCXaoMXVnaOtyhA0QnqQy5Iid4hokxKgcGA
qVgvW1ac114BEOi5Tc+t3qJH9bO/btVjvjKXxblqSEZ2JMPGjMXxRvJqB9Ekkjoy5K5u+hoSIMy0
iWIFMzWOZGOrEPeaQzFDDP4j8tDYrB87ykBYvptpwXxdzuj34lhGJw/jDYiMBrTycRxm8t9LEDIp
W+5jDaXX8slAtLueNORStOKbRtac+6jcXPW/sqvixjDYcH+PYZE6Fv4M2VYqt4F0fjgkTuJa1Qgu
CUrskxzk13SDybX7P2hCunFqObz4l8LtoaUicxlLIe/CT/Q3Y/7viEjVSWbn9nU7QiC5IrBLcxlU
To4oYMeFQ2ZJLI0oLQRZBldnkb842s9uJ9BqDZspVCYKaJYkuJMhWCNd0Ffitiu6ADgZrWvk2Nt0
dsls5fADI6CkeaCtuW5pheo51H2b7bo1bMUcqPvi+Pwz9tbpE7z+0k3Fi/e23xxb8FkjHPxzq9VD
YO76WeD+7fTmf4iagxl9DLbpOF8Aqw/16ZNj4VbZ5AGwCYC2NTXpZxLdX8RLzx5B7efEIKW+MtaO
lz2Xsf0ZurXdHzYBvTVAoVU4orVnqIf4sAn+9rrzRcTJqV7fkaeXlcFjHVNzfc4n2kbZ/M4Ni8MR
H/pMEB1c+e2pS4r5Y9x5IhKI7D4Clik4C7hZw63h/VzDa10rIXqd6KWj96bgqBP4Z28Gwtzf9rek
rczvc0Mky4ZWRF17/ELfU03ecyuSmMKBBPZtUICcU+ZJo+ZASqD3LBqOncsz6B3U6Lq5b0kNEdIF
muc+e94pevA4SeYUcgPlnjRWOIJEuM0ZeDgn4FRjsz1+5cF30h4kzq+H3PtNWy7rpSADyOUIssmX
0kVwBsK0iajk4Lu7YjdlvapQP8Pv18Oc89H+RfT6+YEflyzO7/DJ+IUehhmeJckafJwtjQATw5Ng
UylaMQHpoGuHLzol3zZ5hU9xWBDW54z3Ak0y3xGhVg27T+kqjQKDZ1yt+DOPlxDCat9xO9HKMsig
c3Dkb5tJt6rgjlwj5Mu5XPQv55whFbS5/UMKFNbeEoLiOyD1UKUrqu+2I2m4fFej/sXlh3crSWtt
hrPj5DGRqfxrQ0W1C3XVrnQPgPnMT+Wq0iH4yezHGtKupM199eLYDKoTpnMIF/lii2BP9kd0hDtp
rE4/jkFd6neoYpsnB8BrhnJo2XKUBmlAK0HSj9tQG7fh7SzPyGQJfyNjSR25rSbcAGHKVX1d/bxm
m4EBRlWUxepOGb/oEx1IWyiQjG9Qkc5Ck0Fv/44eyzrq/ynbe0SoLDqd6yFfptsrbVqCX0w+k9v6
zj/qSFl0s2b7neij20FNsljCZaMFVEosG8pCezvp+B1ncRXl8RMSxeOR+GQoRfKIrvqROqujoI6U
beU+HSUgVGb6C80xFJ005OLmGdXcRsb0Hb5tfDZc7qk/4U4KdC+L64gq9aBxOj6ls0UCN+0HpJFa
pKsik7JpG00qrx0BrU+KtcWpo6KaELUJN1WVIMkaiZiCwZJMRCb8AWyrM69t/uRP8Yf70cdHHkGB
Y41SHB9pDnpNFTe6x710/q4+ZHHRq8yV8U/HEenj7JzuCQuNgN7KQ3noz56Enmdzc6QGl/hFBDo9
f5w5yF/Zf770cg7ItShW/K7PBQxxEBnp0lQJqUaOvySrrwzKYfHrhrdYHytTfS5y6P3IMW3S7yyH
2iJ8y8Ikw0aMTn6KPcBy/qbCQaAHSIwxhCFC5GNTPitK3anzIqXQwnLzfz0CmuNLMqV5DXGyMXxx
OLKc6G/6Rwb+qc/E+w9DY8cFTwNpuduUQ5TsvGSuAAxMvngQ+BP0GNTVn4U899+fysMTfBagmOhw
Ycj/yRF3ONVKbAsWqHnSX7984bkhBBB4ilRvDBASLScUOvY+YI+DvsyJjUARhJG2tWWvUZnBSAkT
hduDz79vTt8fiJnxGXxQqLK7wGyZDF8DEj5OPZgj1AsQZ4wsLFgY1wkD41AHm8VVAk0LAibRH0Q/
jv2gvwtIqkDn47DJXGFwBQddjuU8NNrhVyKCIqJCuwjgh+FqtSZ4IdkyHVKrMQkqzrN1TWA1U/R6
6LYSXzl00GpByDe5QBAtIKVt+ASfEEv85RbW1USiKFw7SV2kEK22Mduwv2m+c5atnuRbHsnblwSa
VSG/GEzQ7UL6TcAbVtPbviEUfGDRbO+yPxmY3Gl57IAsqF8piP0xjv0b3duIBR1+rU0AeDTrkMUu
Iar0j3mUsaqxJXvEhHTGRg1ZPC+oHNGHAdHbZAP3ruuPiFbqD44slFDPe8JQteHVZyC8c/xCTfW0
X5l3fcU8S2o/wJtp5mCE219huWzzWL0OGeB449MOhAkOxrsyWSFTsvzly1Tfa0M1W7TZ4uJ3Hp02
ZEH1kvLvLQdZ7pQo4b7z+izTRkyQIgQWGi/JVxi16AbHFXiFi0GYKcbDoCHw++G92sD4uRfJJkyY
vvfuObmZBN6ti2ba10+0oNT0SP9s3aPVC2p/TKQKCUMGq+UXgEF36Z5/kXjOfioTUua3P5cthkg+
pmb6rUndUCj9hbGnt+PHpH6899wcuk4sUeSTP+gQOJOMYreoJ0r3a4XPY2Hfr5sW/8jHa26zPlZ/
RHJkq33FPsKG/0eSbv6X/xk9l5RdRpLb3aHd68qawfImAqoZaTyQbB3bDHNtkt1BpNx+z/7t2Gso
FU0pI8wpaOTiZzyGJCfmgz6v9ND1bRGM2sy7JPzMleg51lAlGFnwMZN62cB8wuWSbYL6KmZQRqeN
zoHLVnRPIijI/j7jmoFryd75W92+TrnluSIQqPdy8k56C5g0iLwHYybuIFOQApwXCRRCZ/O6+ZSg
QVyaSCLvA+Y5JHztn6zZ5cN7WPaHvhps8KnXv/mWtvq40BAIyzjkM1ZTYQV5+eUwd7EVGFA84PAW
LSy7ayhwmU4fWYfpcHAs0VOsQP0QyjUIdnHPlSJEzJxyEiRzb1VR6cWjgcCgrhFBlUZXTevyGcZN
BFv10zn4IaN9QSxxylFmUDMOEFj6HfDB33dd0ndTxPwUhSEfIO3mFzMFePblaf8Q7pahS7VL6hJe
NN06OsQgO0hLl4HNQ+KQQGEvX03S21VxdISHgEDV6J2xQAR3MlJDcN9e+O6FOT0+/76mihPT659h
c9rnAiYVnVeP7FTLszSh+ZINH2njCyE9ZlZyLn8kTRj4xF0eONIuzn1fdjozoMK4ZgDL7ufy7qHw
rgcbBHAtmLzgX3zt5/evARV9pT58yN7t4nDM5puhkOR2l7FDAJ32kd1fOiH20tNQpmwAmAszBS+k
SQsKGTIuUtJfTfwB3YHOr3GRN/IkoElpXexByRrO/eKYKCtvQ4R8TT+ifYCwQChiaJBOdlLDJkIM
cRpty28gVmYuwjVLrzUOKQfphvqk5/3UXXefBpITDZ/JQejJMSutjo1IOqIp1xhpzSRPHRpaTGag
x5iNquWlOr7AbysbWvo3LwWJxStKWNxec8vTz+u0oOZ8SrQQsQGnK+Z5g7fKMe9ubtkNAkeuK3XR
svg8F9J3JyHq6r/2dNzJEBfWiAyFJWnKtrx/J2xp0FcMZ28h0Lx77bQ5Q6G/kd8RlichUYEpgwfq
ZOTQaeHSU0dtKpJShMAlTNPlD9CfH9nx9kDacQ9xQf2IF3QoSIB5R4TKQEHTAfXDcxVOwGKioP87
uuwswJFBx2i0Qk837ibEOCCl0+Niej1KZJY+d+jlfzScru6T+o8TKo+Ih6mOe3/K2oJMcsp1Pha+
VnUMgQiM/t5YvkpbiwJhaI0fSLwyQumIooOOGZYuXslDdXiv5eE1uS6vy+aQza0YkHJZjADcJ9dl
AayLl2Z2Hb/HzVk785JIy/4WMriC0j9UoCK8FIIup9wrnz5O8MCfkzGUgKiqQ7aDTNJnTJdG5aZx
Om7GacSSWI3UMIvRsPT2UmBNu5UV8ntC6NHUSj7QssQwIfffXteCKSV4kNXvI4im5kRzJ35O1enR
BlDYr5MCLQYdeFIotb+7hI7TYs6ZLvMKF4L7I1o/U1LZANJ2SHieR3Os8QLOpWGemCS7TQg7JPrw
sn9jO9/1nXuEbKhXeThqoKOzqSDD0MLQRHJCJnIfNjPYP+JcYlYPbiRxcw25JIWTor99+1zDuKk4
bjv/G+vA2twTmbrkUSHseEwhIPmOkGZIbwCZQA8vR5TGtyM4oQyUQeXohSws/BzCknYZoo33Cq8f
tD7/RW8ULKKaufPfEQ2dLmL5MmNFHliFfegNuDYQ+JWuAdyIrCS5Ck+EuUfke93moPab58gobelU
hP/MsIrbgapxVgiui8y/Tr5JsUPQgEoA2jA2F9X6Da4oR+paOtXg0w+yPrOpSOalvfPWcwyC9BEx
5+glfSweL7YbNmi/87lCWynOAfobKuihoDyqTmBx6NyQGpLmXDQq6K/bWGV9yaYpSwzEF/M/BTlu
N7cOKtW8nMd15yZTJUs1RqCR2N+z23k9/u6E0YNXGZdk7gBb8qWEk6Oz+kNlLP+TyqAXvzUOTCpo
M6ls/UG3eHHbbrt5j7MWu3TmIZXGy8SWdm2cUp027Gl3yD7kod/OUV41QEzYAcyZVGq9kHh3kAQF
1RDKIOPi/UR67tb5rMdn6Gj2u+9a+pD7uS8eUYXCnLntg8awp4OOEFGJZObB7FOZhwJx/PcJbdVb
s0lYj6uzyfgQzas99QydzHrZSDiJSWp7oar8AUh+KTbWlQ4FIPglykxZievv8AdO3md8AMwyrHGr
H19ZckX5TtQmZ1bMV1Kx/qE2J/kFzgv4GxtISbbW8MtWKwVKP4LCZB2/t6FVDPEgqCqzGYT7W+jn
BCrai6oj8Qx48x6rT9QgiJu9xh+qpGSOLM36yfmoCXXit6ArUH6BTUgnAisODRMJYtmtPrzOgb2h
886COVwR2HOqNhyGnmc085DADAOoGoo989jqtUfuwQ3H87vNpb22Z3UHEEO2/97yo/mePfxfoHxj
yB3Wf/ZF9vRmf1+go2Ad3LxwMiGcQO70nEkJ8uB8dVugRFv3F8bsTQUsmCZPSprJY0WIHX1+wPfr
tkf977dFbEDqfdTDuKUeISOPmMl4CsHrIM40HF/WSIv0PwVlBX+lz8tZb2NtcM7AbgoZ7i5L0O6p
91BG3aHTdDbNWaoQPrxdBGNIa4zaFutiZldbEEeAFkO16SU9orxKd3greMWbtUh5eYUYIZD9pkMZ
HJ6+x88E0KC3rBCh1WPthKGirGw1vvxZR7DDlfX3aCEyf3G5hNf4LjFFSWDIE2kszZ+fQdfYKN5Z
mXViMk6Yo1p4pfefREMUx68ZExnCdTptzbuHywU5PSMV2z2SKLwhLVEeO3n7WotD3tVpt/WmWKEJ
Ucf5HmSfvzaX2qjdlsNvQPKb35tQVxNzlEiozpwaY3WLwIvXjOMx+v5+QpErnUXcBnEVkJRK+rY1
5zslTCbVsB+nPoI1DLZ0Ps5gHP5Yvbes3/rTA5UYwyfhuJOgVBW+/W3JqZut7ppQNx3c4g+d2Bch
aJ4ztiW62xtVsTDGiLpJrqq3YM+wog3QmHxx/euTz/q15rDKpUyb+nNMbncgeDEtJApF+K3AMC5Y
w+r5b81K6t2GxLYsjVl26s1QAybP5LeW4yu92tdhh7XyNcXNsjK4JPB7TYpEEdSrVySVnwdXlElF
+Dwhm/Igg6FeM5bOgT6+Bj/fgG5DxeG+vP6kH+cet2iA/INOtZv3gpfPZ3p8n5Tsq8VUXhMqET8i
VLiEefZGXGMZtZtsGBBO6kGPyz1TEsm48jijUUQXUR8GvhLxxOr4c2YWiIoT7JW1qTnbMdLdqPv1
aD96KCGqC7EgHNET8OZlwFcrVmnWDuZpcyatz6j+t8a2mOuTjCtumx1QPnCyR+WSciiYpTMl0aak
aU9egBifkLX0EgvC97POhtqo79XgkxnKXppEgkcoun0Jh/VEe9zncFlymfT8p6sAUGQ2qdpojSgT
ZX8NEQtiuDLDdoIvjacaPSjCSf3cq/x0Ia/7E4aL/NTfPjbqjv/VdzVsElhVBVZ1WRPy7NUHAz2c
NEkRXmlbFKq92SOR4DjpaI86iFxt9Qxln9Q9fMP3hX6UzrDUHqbAM2ecq6DB/IYH9PTqyXucBupM
nmoLZLjf7XcrTW57IOKzdPwcpa0UeN2s8r/vgCsXVW01511J6Fyd87Jn03xnreX1BXNsbV90u2MP
IWs3G4LJ1hNm1c/de4BdsXHyKn78dAQwIs2ccpVOmS8+52vcHzWRtdX/ihVMPHgn4swNu/eqPDNN
P1f6vNi/QPbH0E9I3p7oPqRlBcePkjo0oky82tE9IQps9MIL2iwZgvAUNUvYTel0+1NI30U4xBuH
bcKTXN0vEwOpebYU2sQxp0UJzGfOqP7ZPEg2YhWHcLPmIlv/46n+heTcHGLDDESWtLF8E4d4fm5S
ZlEUBaA9EEV7LEooOODv5vQb/KtI/iK6/PzTFvI0cX7qMMfcuxc7ZeNkpOLYdRRGZi18nlkyIdrY
e4SqRJu+zkgm4CM8Hc34d2UcEamNKnTj1YH7KTC89JhP7vt6XyyI80x6O9Tutz2DH0DzRj0bu24m
tU52MrfvA8NZt37Ap8roqS/Dd9SRo8AbJ/7IMlqN1fiDO8ncsktZNhW8a5OhlFmotbXCqVQ36zu3
44Oy0ctExUEkEZXt/HAGISEmb/YBjapIux81RmooW54mUZMzoq/sqVIFbn+IBi/nlya41IlpOBXQ
N0ndpXvDSLSrjnc2YyJBdMGFgYtps5YrjM2F0wo8NWgVpFTYD/EA85KeezLFfaVves9ZubOGryWT
Zu5n6N7u43Z8mRPqPWh4zUBhIJsphUBMcBnLPmOqg/kXNwtjKsaSCBTuEkoDXMFQjdn8LjKZtvSk
OwbNpK3zdAGhaPWs4C6lUORTP910KWoEOQDRzSLUEjCaePNvk254x/8s9Cr4RAKu10cE4+Fg+RcP
nVBEl1BsZBd1cEO2ITQt3VDdMJWSjYXi31Nc0uAXgnZ+8f93Zj/imZ1KTK+jbygHaUJ21llImKqA
Hnvvgw9P5ieRsIROBlLJL2fCqK8gi7gcCcFwLSosrqhZsWmS6sy4zERxRTPzxI5u2qJjhMbTyXVh
kZkfiYA1Ye5vgxSXWOpRZUj+YcGSdnfqsTW0DjnrSZGczKC0DbcVsD2ufP5zQD1skE3PGuqovYUs
gtD66Jk8CBT7rX8k81LNHeGSprvwmeTT+/g6fHGl3ZzDapo5l0FBDrHllHMALK/yqM71y/E3yoe9
QDtUyZWWKBF1h12SwAKZ6Cxp/cVN80IaCXcrMlelwRI6kXgX9w+fFN75lvIHpm9ODOJZkOxAgghB
LSIDAOEH8g+eDGeXkgxRiBmRGjDkChme3lEb3SNeOH8j5DES7wnCTp/AX1ICRJrGZQhlyGeLUP4F
B2G+FIzIuzgfjloWOWopssWCXbrHxqdHvBt1TNZV8nAtjlEANg6KWH6mid3YIrYBDxWPBkeui3Me
ypXcNp4AZyl+FliVvdjJQ5IpxMnnybMXEX0iNkFoHnjzOQVlSLhrkgTuiTkjFADBGrv0CmM2O5Hz
mFVjJCCcxrjPf4vb/H0oiOCYcb41Zu3h5eFKkIQJqjt8Uex9VtUrRHjPVMtSpi5+Y2XGpFgc7jG9
8msZofWal4CqynrCIZ8Nto9ayYiN+HGQdkAgNIQVZxQM/V0JVYV1EgsFmoEbddzCk7Btlo/Ta4k+
o/B+wNYgeix0Kcblx7SIlBXOX2lPIROzH/5zn3vemP+2xbrDPGmscdmc8h0ya/3AQI6QW9DMOz1u
uWnAKXDJk20+abx2YqDcAKVAhGfgMPyTwBOIPQAEaJAaCxdmy2GLyy5CPTZlnVVCah1/nPGywRMg
64iIjifzPvIhngf/8lEWKHC7BeT0l808Ys+fNWt+T3q0pH2Zuy+BvNVm+rw3fkzLhBO5ObF2bVit
AQ+yHfsySw4ffUf56Reh1UXPObn78tQc36iibpePSbvqSOY8a0fgARMVTmsrSPi4bvqQ5kKN0796
RYUbGPTRZivBmXJzeB7fUzfPedvfRDgoYceqIDxGMhTYdW5uf7zBUykBBlTcao5sioGR7Fwg974w
u9WRMbqNPyOOGsPmzjqmEOOvrOhoD+6L19468Cpz4v3RQnWNDxx1jOF3n4/yfTV/LC/j64b7eisp
nsj+O0gnyNIifhdxXq+YLrBqtJkHnHhvXc6rdHJiNZeZWrIhB7yXKawiGTW8Nl9tKBxh++d3zL6A
JOQuxvh6gWJY8uFvGZYgeS//PCVIGjhRK4YD+kTIIGAox232amIE3gRdIVMTkJRbXZdcOJzF8G+J
abcflhAL3VDLg2cBiuuCsgGfAeMS/lDR6Sd+KA+Rq59ZEZspgexpBpFXBkhd1reAIfhfS4M6l0bF
uPKsoH/EJJeU+8eeryAyZAVolYYU0S7uE211n/9grkvWazoukFKjUJPHHNZcbM7hL0CPOjNYMm/Y
0Un3DKVEhaBxuzUtpsMKdSZdZihyf1vNIwJViCIYffws7BC+a6Agv+C2MDboYlfXCSBjs0cVrCJn
7FDM9hPe5aBa0GnK28byg3Hee555JIw/b/Z5HZEZSSXuc5pDjmA57qE8RBIaYPenJxYtcwKtjuXf
JExAjjkTTHFzLYATsd9qLsTlRJq8fX1dj/X4NSKGY/z2DKp6Te91QIAc6/HnpEcAs/4r4ULB7hGl
U6QY1QTEvbfBRERYAo6O+lxAFWGGBokSrZ/dtL/FEXIbmwGZGUhZ9ePXXEqXWU4FIgb21r3/XB3c
Epf5GHabDnnKjTuy50lezcqh2fg693Pr0ovJEdHqZpax1V7Yi+xv56n5GHQvqVfNolp9tlz/qUN2
A2I3k6hm+4eOBgPv9zOtq1D/xh05Dganj7gfkvscyCN5mgmRr119B0R2MDAqDAqqe1X89h7qSmAp
vtxONGV+A0K74tNLD8UWd+IF9ZfGITjbf4U9XZwJnfuyI25/xvGzwy86ksABl4gPYFoMgy5MoRK5
41d/Dyv4spQaVFtFQQvonHnbGnaYSHTI+aShDxPDzvkCwzAwj/gg4R9SQfb9aJNFxbF4tLauDfhX
OqiL69QI61W5eDi/E0KNN/pFimtQJv3jLhukfyhryAfcPM74rYnAgHYSyAz4CtZvEAoqc4F8ueNQ
Ukv7/qr+Yz1X9gVLCXcrovA8KvwP7+Y2AwjguYL5QrCMqGDeQxjTEAmCri8seVCcL9YgX9+P+bpY
4wwh/uwMAG6yMr6djFd4WbLOH4iIha8qXvabwMkdbNqISgbevu/G9NVT/wA3+lp/MFCh1DpgwCoo
4Gzm6rI+gW102+9UnWfi4zwrPBfW3xtQp4ftqh0SWLPGcIpFdl/zKKf4Ky+HNiUMxr4bAtV4IpdG
ZhGDwTyYVkU3sF2+bSoB8Idynpy9m8E3eE1MHyI2G2sJ39V5+tq0F30pTNKmJepGjRBZ2l+AxzME
tz1Xr33ZXNKOiQhQCN1jeOQrOsqw/A6v4EmsN9+N0Rw+xLJxL2ae5ZljKM6MtBbYLs4cbVzC2XJ+
0GbXvTbuTcn8NNw6ypE1ALe9OD1+HVGlOvu+3BSPP+IQD0VH0Rt+rFBncI7lkVWDx7pXTrsjym25
WFVyadTb5n2Q9UTHvra7yJyalBO1oK+BwtXDY5SBWKz1dWMiy3BK/7VrZr/4yRJ02V7/gC3/I+m8
thTVoij6RYwhiIFXMqiIAdMLw0wwIKiAX9/zVN+uW11dZSgRztl77RU+waQ4NWNp0wYYDNAXcymS
EJQHN6+LfgDT6Ut3U3iTO6K+v0Bv1kvKTVEfw/WeyUdtGjtYeELH/E+8rZG2lNMHaXQ9O7dg6ZMZ
TpS097bZeO4GKH0FUQ6aL/AtF+8BWReSkdxCzM2r6jPV72F0YDzxHb96LU3Y8TNXo9rp7/svHcao
Er14sLfxJAaLlJuUYrDePa4kSwcAy8WWHWHb5e1eQRvkJZOyEGJthFGIU9L8fqcATYwqTgwHCXWC
dAVTnNG2K4yXuRQyKJXb14x8FNEVO4xVQJaYknFziSYTzAweP5fy2+AqkV5Wm7j8junuOmNEgSdA
+DknU3b4+47hAC0k+BcsafFFR885hfTCfRyYIVS2FGmzeODCEJIYsVO4E7R84Vypcb3ZF3N1I82G
NqzOQgRsSLnbomaGVgOW2rPuitn1i76tjp9UltbDeiK3J0SNCvjuV8BPlJK5Bw9IhRJI6qxRAT5h
A8LUcVNjgosbFRQyOUwon07x6ENBvEX4slGHeg/cPzcriXkrTdYbAlpBORHJEdkMMBiuMAALE9pb
L+payrjPsGffIirFBPL03bf21VMXlFD7+0kdxweRuAn6iDxi01v1Xa5w1PRo1KP79BcNRy0Bq9/d
L6pOr7BaFE4ZdMF5vCb4TYCDCWzAT8uqTbB6/x1IfuknI1Zut5loYebcUXN3+U7pF7PCYYLuv5Z9
Oz9+pnLULvOt5BCsGiDEH0MA6xrVuLNRJNTqQm8lrSSjPbFcsMuV+2EALsgag9+DJuRQ9eK+fOy9
tF0g4adiRpiJWbqRk1LGmxV10M7hzjWh7QsY6HICQclBkdSBEs7ptwBpaYY2p/UV8mD08x6nhsoJ
jsPmtulStEB8gjYXQq8L64hajxKzijoTzKDsBDlB6uLXNS9G8uw2asNm/ptJq9+8N4Gl1h6pTy9E
2BLUSqYUuKNkKu7Q/jr9Ub14B6XfTQzSkK1mf6UJQDgAaMr8pBXEV4VJA0NuZq0TdcqWBeHhsfpe
rj0Lp+JbZaccZk71ObQQKCUsmC0XR6HXTONxR6KF4P6wIfZvSJR7QXCDsStGzuJ2sBfItuFkiOGs
jJmnDQkfYw4DEkYpTXWuJ1F/XcwgUhQ7Jv43kfScbtoUNEVwEQJIAQAgj5/R6XIVvOfc5gtDMyIZ
mmERD43qjfE53TgdLxQBoD5EPoBNsAd2gz7TLgPGRiZ7BWqMyi7kCdOOl0fE9Fey+LWpzzPILM0q
XhSWwhZ3+s4biDfARTwsY35cmv8YmfKe19UqOgTAAoSB4Dk2wBaeXm1SZpQiCnw6CH+SbhKxiOAP
9qlG7DBrMmM9XChw0GfRnX3C67byemE1qg/q+nqsT939Pbwvh+4juqOagG7EGjDSMlNF1Ykud8cE
kBqfxQUuw6gLkrqJ131O9QyuKqlYBQu9XgGMIwMaRVBl0uWzmDa5q27kn/j7NZZiK4XdcnxfvgNT
2UCmHQ9BXZiE4AkAO49lhhKj+W+80Fp4tXFammtKEIg6b4tgIhwSGoPOgQXjZzTGx5T92u45H8oU
APr9+wnnUIstR5jlr/u6MyZAuT8Vxvn38Xr9sdfOx26MNzfeju/eeO1wO8gaPGRtp96Yn36N41rc
+6YfxWPwcezrIcxovfEFqVWdlhav0xSPKZ50iweSzivxhvwTGwiImMJCe7zt69QBfCXz4AUZzdtg
2zOCUvcjwlwDQlF+lv829tHQXnCG6gsCU2gf7ZTgFfeS6LMF33Yxd84BMxY55L1MjyDmBQvVjRQ9
2n+Dv0iWwN8HPoEApeFHme7vo4BQgS1Pwz/48LmpuMnesghUj3l2/gp4fnJZugZZxwH0CTvYXo19
sGVn4VCvv9bfvyMjwvyb2/15TYgggu2eOwoHcB5AhEuLg+0Ii/ztNtrv6UX+XseF35oEjdllga26
cNufSd7iMnNPxNa6Hx0Xb0h2l4twr74A1VyJghHRljfDvzwcvuG33AMxuwBi/h8aYfgpgpAZl5sF
ZESLGJkF94Kb6P4PGuCAcTecxBMeNQJZNALCchizcNR84+9A3e1oUfCSIh8CDNkEHazN/eDCQVoQ
LUCGAi8NnyRj37W2iUtQdvTyIJ5ZPi96u3U4vQ0gQ141R6QlZdvfdo091Y3B4W7hW45jXXMCxSYm
oLG2Q52f1Waw5XwY6k7w/Tt4vE/RwmfDNXgreSV+Yaguz8y7xxOLl9LHxJ4NmLAm8rafHo5VqvtS
rCwXl6HiShdWu+Snw6QrWuuXenc4I5jfdJzk5XRlC9H7I7UrWNls5iBT0JFVr4/6BAfNDWxelk4W
wy4iR7oblNglTGEzxXSAK34b46Ago5u3rrQrb1GRqvjT3fwEqjN3RZrRD36wRrvhszdN4Ad+YGZZ
qWIQul4K/0m3zuxBbaW12IHL3ITO3CeYG079YTj/AS5AAEYXC9YH8wv7GwQoeMKwTt4a80NDrwjS
YA5FiTkvst1k8oWEhgTDuAXfy9t6Xi3qari5L7M/Be3mH+mOYf+SSpcy5AAhAATj6YDF+bhWTGm+
pc1nLwzm5CXaJ7/omtqox3tIG8eQ7Wk8OoxKkJoxMyeHYyiUT7hvoNHP7JzUJwGHCDnSvfnvwBj+
ZKPNV7+ek0urlBeKVTsVCDs0w1YcRzriMdhTG9n6SC4pXX0VjbjwOWi+doKP7aiHw9L+E2RbGh2h
nxCqQ8To6bwPuUqIcITbPegn7leojEDcqOoY1MNR98CgC5eMsis6TsUcVB4+VI+h+5KCirQhYczX
4vl4UfawuOA63ZZk2n2NeAWUBxNhcOhR1kaUfM0amIyx0HP2sHPsOlsyzRJ7AJnVleg8NH38m9Gg
PPB2x6kVrSDg5AKbpAXKOSjuQP0Ya0YlSxpBlvgCMkNgA0+QOPgNWCPMMbRKPPcRHhR0qf+2UO3l
58WXTqQytsZGgkHo/2YPUhEUhDctAI+3knAfgbfSxRohMz8v80fN+fbHg/uoku0+H4yFn6aC1S5I
GAyVwTiTBO+et62RiSR9k7iFtGvg48nWSNhK2HcyWDCAQDbzQ2IixPuSanU3kNe+A+hf7uBq4QDI
gB+SzgcmJw3hyxTzEiCeOyIoozg9zB4zxwK7XnAUUHHGrdCcMOhH9uRRPGdH6vAGUxYqVfBBm5YT
m4AYNhh465xDZAPLaWJ+7UoDADszbeC79J82J0qxeDMheWJoBXuiEZZqA3Z6CPVE3Z0YWiJnQkQw
Q8rgdGD2tLj0MCKngcTBloKQUoyXyCmRuGB4T2R7ucnpCjr7eOEm5yWZLcVIfpyP+L7blXgSA1Sq
xfYECcCKq4U5KEguD8apjV9lTsIZBTH6lQq/FYvf/BebnDSo+h5IW2SLoT1ndI0waI0VhlFN1DNu
/We6kIp4RQrA/R8UQ5/yU8h9oxogcvy7kaZocSYd74uRABRR6PYNVgO4Av61oI+LQCc1XUWgcGY5
6J2haQi9DCEAu+8kISKuMeoF9VbZFyzmASWNhN0Kxhii4i/ON2aP2fSN6RnTjSuQi1FTueB3h2ZJ
j9cfPNNU4Z/2DtKtKhmiLPMRXT36NmUZz1XMlPVjxkqmahgTmBLWIbnRbR1qwLcxYOhZjL+3I1DJ
+zZicZRypwudumMmBRNJQ6UaIBsnIGOQuoEERcw+QSeAjrrmZ6xJopxThi4Cr2qsguqbLHE1IXXS
GoZxM1e+oxpHe1jVLOU6EZecky9DvRv1200Il72OSgB47XAvEWd5w+f2RuV4A7x7PqbQpR+cd0we
Ot4HDvXyo4ydfJzUpsKvrq9DCmf+PsY2GTbh8RhieH3sm19dEmm/qdOzwhBCMYiVZIg/d2Oe81d4
fruSNQdFYlwgvL2v+vmKrbi31L0hw3q4Ws4cprjQ0ZqyOz+fCehm8oGvEjfNI3FHpLDc9WmcsUv7
uyVUTYsfjOguLCLWrzPGbHMt6HidKYVZd9abwEAz4vA+UcIu7VSxo5AFV1l2IUGc0WqjPzDZ4H12
brIxdSA+gkg60M7ZtylmfFHeGJ2/SkrUApeFQSVSGi2b/d+GC/edP2y/YvMvDPbfSPyM/ABRY4mi
gQIhtym3LmJqZzAsMmuXEuTCTahXZg9HSCiYJpa7PicNay5vMx3i/W4kfSGIAUuRdlYSGF8nm+cI
nxLyKWunGGWrBGFID5QfhQCawSEwDLo4pjooGidDD/9xLMT1+fH81jn2vD8cTexQrDNvwnkeOscQ
9TMTHjoenbsY87lmnFWOLDf7O+z9hMSIGtON4mEqKNo+5pxMR9aKgWZ+WVChrmMiQdXWweBpGcvU
MFXlKdo0ZSdJDer8OxGMgcpVToL5QVL18mVnVF1d3Cbv2vEhFjcGJRIIQXfw1YuWdLnr5CpaebMp
LeXuXEnmVIld9q6kIXttb/oDtM2F4O7+YPFxeu/JTQ25+RXjH8iC7Ims6RAXiP58LbR4/m58Gatk
ZkWOcpu8M7PlqeOR2s5jCMMY8/lcgj106AOoqe6NWgffzMTtYSL0EYAA0gY6lTevmbYnH5VRD7jl
XIVf1sS+8wajIgw17BajIW5T5JXG0/gX0FUCcvTQfmbje2J2OqGm+ALNuDo9H6o/0DDlCZ81R5Qp
EBAgqqDcIwlVcaSerdhKYr4fVreyX16m12Pp8tOM15YWWltCCoYZLVhClduimUEm9UAsoGcMuDKH
3+tNgWHfcHzsmddND1b+5b6tF1cT3QsvunGwGWOigIAOE1LNvV3tb99+w99/OldcDfFHrszfFZVP
wfQDBECehQpSoAkMJq54zerNUdJStrLm40g0KfATZrgBsA/pMbpOij9bMzYAlniE39+1ZvU9thgI
UdylWV+jTldPsVBj1+laN85d3pO/sZESxfREMlzJwUh+OSisUGlBp6rxI4K3hQXZfSahjXe/kPQr
o4d9Pb8TdRaGo4XxPfX3r10+gyfKKYUx8aI5IbFfMESCbss6MMRwna2eMqWasHdCV3ii0GkcQSxF
28IWhWkc1gMjpnZoxGGHMviT5tUHeWhvlOOdSfov2VKSNIJ2+e3AjRbMyx5mzUAtXwfG4uBYMB1a
KrBa2vOHsDdtpaVTMD/1s5W/K011lHgu5ZNBPU5BkcGQF82cqrMPgVM2C7b4h/3oep9z0ZkzwaoW
Ncr6504pDrd79OufexJPGiXtEV5s9kMltNH4TM/aGP0ng0W8zGfNqQwB/rrIaG8uxtT5XACYKqbe
jB7/jGq7Q5EfDuCIZP7dc4YDa4BsSHU6dgObs/Vi93b3Orw3cPN4TPDZgX3vGT9saycg0wO8Vugb
ehNpi7R1tpgxAjddWs2CZTEVTaUlmk+WPLJ/Fi6zInfB8kpnJP4T0Z50kvzXMf2x6Br5vuiSSK4T
DRBfjwOftjEYiqSnrQit40v6Rz4HNMN0iXTA1pYEZGvLPwIiomC6WsFfq8yNxtZY9MfjrzV+W/xI
3Il0qK16HLzHdT5mMesNWQbIQb4flfFz+/C11XsnI0BDgVvbGdc065fi35TZAGZrOek+rKvGjMBo
doPVM9bfVCIP6/PxH/PBygDsifW9hMEyWCVLJ0MSNifQQUYMwCw97BZblKYO9Lzlc1NiL8Vg/qfn
287yDdNj/IoYmXZ6xo1yc4fLwblfU02YBSMOwikbQ9kPoPrBR8e/llExxMhp92rCehtDIDGkyXAx
PKJ8UpefCJhWSm3taTLES6NsCtZG/GV/ILyl8DZiSgV3fnyHmFfZvwtY2BN5A/AW4iT4QzvZqTaN
UZkxwR3YyAi6MZfESJ0TVOiASnKBg4dTh0/7OxUaBSfrFO4N9mbx8urEbuNfIxGATGlLEM51lAdU
rRB9i1MH3hR+9n3j7j+xG84N0RgJCQkEx/ZOTejegHg8zHsR9SSC6431bKuu+9lIVqKm8N9PN6fP
qCgode3hdV9OUjrAzZMqQeTBfDmBuHJbdo9tQN2sRDLWqKjeJnw80j2IdxX0mFCjdI2FnqB/gfuE
kfxj0zLh/Dj1vJoXp7fKoqKTNP7q6zLs4InK9gsYOGQjsDSg/cplx+pTvLBkXI0SXiWTMVzzap29
EYD/rZmvh6F2SY6zNKhqpcv1ZMQvFh26PZQXWIkInA14j9FXlVoN4paO98P+bNllULiRGSxCi4Hk
gv1Sl5Zcz8k/QpcHkNP38bD7bG80UWd4YKhI4Y88zZoKG+N7MSFpYHBQiwp5xJe5WWw0dDZQZ6mQ
YHEyRCwxaWNmloi4AabyT4olqnComa+ZBtsYqZ6gWdX2wHl597EGHz8NewBoKbzInsOcc47LCjdh
qAapRzE1HEdw7yuYlRsICL/wKSFW0xw1NrZfMlwYDKR/rsyarvqUXBgKvD4CjwOOx6GeqhSsYYAp
/kLZpmcyu0e9bWfeDXEb3N82/eghqLnMIZhNaQ3KIvv6cPKb3xkIx0C6rhtvyB7KOpKl+GInXbws
Odr6g+fAvBG+LP42rUlfiYaXQzm7u9kWWLpYchQ+k3gVr1gmC1Ww3psT5PZswz1+V04VBOmkGBjJ
CROT5ceSSRcZwRkIsil+MBTdQbIdbLga2bdb0AdHURxet/Y2sIK7zuFX0sTJoMXmC4wZqj3WC1dT
Tp3b16oP9aHsjgTPELs+hls2oEdN9ZYb8kS4Twzwa5kAf3a4A0nMNAFDF5Dl5jKGSNvVLeoh2QVc
6YUgIcq8E7B10RJBI6U35fwxX4G8ZHedk2U7Psgu2TlnRkUMpyrnOQe5R37V/IJ3voPxUBO53oIv
D77r33f0330AyvC6P4FaA6XksblnRjUgll0fgF199O3A3N2AlmIGTZBFFkZkGq5pTlw0sJnTKSwE
q31kDsLwq7fAggTlN0mBjKoiCPj36+TPMXzUGQYf7JZTkR/fCjILmqbrA3WVMClgM4ufxgvSjBpx
rSHv+dFnnpWoGEJDNDtfCzhE4ZyXDenuMQ6FnvhdNfRyL8jEnGgNpmRPk1qIqwp3EG+Irvs+pkus
Nsr0hii6sy3dwRweLotYYsoHJoYMxEpPIeKYMR7KDxX/0bufYfP6NrIjuTAxJFiNwR43QbiBOZgt
eFWcbWalL8mBNv6C3TT7IGKYSAjQBTPqZrLS++UQvxdDuMRgWgrz7+dBTTrJJoxWjBqfMxz57NsC
ljTACQZG8rp7eCygoPlfqI9fV8h6puns5fygfA2BiWV30/GHDvypeTrHS8gfHIcwZUWS8nOvTcEe
8j2yM9jXVuZpWJHzXgqv9huJCsLRAt+16LEBQnCbabpuQgzamADh2knQXylor+t4PsT4biJB1nla
97Xs9ZbPdYZfFMOaNTxjFDWoEMpJZ4TKQNvmUynMztdFvc4XKti/uu4U5o9Wm8abLhlKAVD27ua7
j4kgffymT1cbDwm9ndEJMXLkz0pEvZon92K4C4oDQFaKBtotl/xMzjf6Jsmkb6KdAjewVBu7dvIu
6pFk47JhSOOXm00GnubF84GXTZCBM2H1kuiFHrzrMWz2S7sTjJ6u7MnTOKr87qki1VVowZNJj+0q
I3AGtzBSMYcsSKXxpe4WVgz6YKktiVwfJ8uOz5Jsprj4qCQWPez34ruQl82i2rGYMjwV7xriKzrT
TCAnCRABnSn9FAeCwHVUoYipA0ns9Kza/KNDisoBdApMhA98wQ43FoRFhWqqmA7sisCYYgn1eYk3
1DwN3nitm/d9fWk28CNhO0x7i8c4nphPazjHzCuqDjh+Ydd7YNzWn9/XDUaH2wpuUDBY9nGg/CCt
Jy+hxKVE+Ort5VPvVFLRLXvL/PBaZzssQFBwnG/nzgG1Bb07GNRCOWhb6r4PSrPJa5qMMvdl3yA7
ftxk8lsM6EkWyVhbdk8tqr811z7OPDJugMOdMpepDa76G5DtYfAZux9oEywrEnOOaLjrbb6auPyz
JQFB2LH155D4Nnwf1gUE2r8J42cFO26Cm14LRwnPKz2D0UWNTvFfnyn1ZUiTpHB9VNpYoVv5PKky
aBjxq479z/4WooE49rEhBAcl3vqiTL7bH8x5ZOeWRDZ8jLIfOv/4Fz5djAdNrNaOt/EG17XCUGZD
zBZ7U5G5DrC6ameSfYtIyzGzKfspZJyhCQ25ldB76LytyJajeaPP+RsCqgKeaGpziT+Ceimwi3lD
fi3IiCW+AU8Ok/oGZzqX9x2pybIkhelcC88xmVEQaCVZXmTP2zEJK8m2C4ew55anJ2ICEYgGHzHQ
Nvc5sjjycna4vVIGYlpEr6G/NArH4WrgyktO0zBDSYSN+HzoQ44BFa6BwG31MvRvYY1fcjqCIT+j
T4Gem4++YblFjo9pCRaDOGIRhcS6RRc9b5YKVjz9VRulI5oClzN1UoxiW9oLXwwUVS3OxIDJX7NC
h1paV6Tw7IQfuxjoZ5xczDMgji1ZjzcEQ5a1GKMg1sboN3oa5UP/oNdBQc4in4tQC+BPUMt6daWu
oehy20DjooZOy1ud+n28D0e3Y8rDk/ahg5ke09EnUIgVysKH9yVtGI9HVK13E969Az6i4oQx5MRb
SIxRmT4wNgbUxlaiMB5iWmwClymLp6bHlJDLavvZ5sabuoHOH1rOdjCPTx2ivdA3wKCa3JkDxu5n
y8/aU+dEt1QyAKBydb7I4OBfIoOAK5UZNVZhfYMogA7rADgR0OffZ4De/vk5axawCrskbwhPP5G8
jC20Acphbhi2sMqDnthPdgV8yaJiClXPUS1SkCdgYNELQcp1lkbPCOo4OWp4g/kPdqifHntUSFiG
U8/bGKv+zZpQmPHwgiz+IfZDkAli/YhJkkt14pSN3usL0Xrcd1LAgqW8Zz6MUVZjwcmYXpfK8Yca
bNbxOPrMe3xt9sKkhybiu0rmafjyXnaFSf1zmYeteQO5xO7/xENct/n2uu1dlM17VdOLdWxhC6PN
1Gm2Z+ayUKexXYevTX+qeD+a0GxUQ2vI3HSbXfXq1MKemStjZjaMy4kqCOtxuWJsO+4iM+3YjyBz
P3wnCz786ybCDLD1uobZHjPgxKDlWpbzaqnCjKKSZ552+e6BUXm4/ISkfzPclHvJx+fAKyC7BQyl
XngTabMreOE1/K76mP/nSwwFltKsCBK+LlavcY65wDLbQ/cCXuZMSMeDSexiyrJ4jJrZdXyne1i2
p/tGavSO1x93pum4uKSU1MKWqPGTfdcprGZW22jvJxWfhe4q965efzGYYHdEZyfQy+7kUYopmw0Q
BAdNsmnIn5se28VYJb6pnQ7gJzY+3I4JHRxuCYC+lDroKy6DiTSpbQiAjbFm8twniZkMeFVf49pP
KcT9n+PhdDj9+SgysKy5j2VUv6q5/gXX8VuP7dKlpwMBkrH8p2qbYxsfMWvClOlrlEC5gkUykox8
IpDfORAiKZB/MCLiTwskFqdr1keaMxo3oJPmIHa5Hc0GpKB01hwysXSz58HAJ13g8IHhx0wevzG6
+ZzsKNUCleFMFtZKwtc2xSqpDF90ajgMQxBlRJS6sLoCEf49gY810XQc8kYaZkwUaIeUAgzse3p3
hp4WvEfDkBYdqFmw36/RfBCAdQ7QjzzcgcVwwuhNcq+20cpapfWxX2Zr5x5rkyc5sEoQ1nVg+hN4
Pb3buLo5pd84sgVEnLg1Jw+WFF7Xb+HEkRMBDSD1ck+aVOZjpYJE92a59zWSoOe8xrU58OEhDfGr
aqzbXLFp+0ORnYH/07Ly4F7oEu4kfbtr1ODA1+3AZ/hkVwR1YAQCjUeb/GY/B39EXAuZ6QLgagHj
NmQjLweT/fNn8nM1485lSuPYJ2aBqFbgOraqnpECyAH6ouCkuvtbb/ksvPY1XFk7xuG2xkWDbpA8
RucVvPxq8j5cUWfJHuKR8S0cOiT1YVNKL2pTedrDP9KwMNLJUQBibxy+x2nQOoqF9twn2haBCE21
S9I6fOIBt/9znMznBNQFCiK56qIA8h3jiYTv6IERBYmG4FWzr1nPv+HPS0dEAY2IuxIGorgpF1gg
xrP7CsLLuBQ+jE4zgu7P0veFO/RY4ag+SVZYM+3IPIK0pIRaEI+LAwzJXoIntohLkteQ1wANf+y5
nINU3XQcjK0SnXmZCmGMCXWF1TddO6kwMOopkQrkDljwnLJItr7B0C0dAqCcIdNW2cbw1mKAYzIB
Qn3zRbZIRD0b9mDdGxXTK+7ztYV/6HcqZC+PUKHR9xUCl7DqHVDn2LUBdjYhduXP/LTkYGvjXjic
1+sCypiydp+L5qV/gOy4LNgbC1OD0IVkBOcrVEjhe5sgH2DrxygcB3J29Vk8ewUME5FXUzMiMcgQ
geoaLCh4PcLUfIZP8vS6FhUZVampIfmuhMvbgxYK/j7lTT3Cm05t4DKbBe3/zRnGY6XBZVEFwh+A
itkY5BUU3jjNQVfBnALePGoeOj9mcVBSUZHQI4WYH4Me842rRtgAxpQmqugbFKp6dCM3DLk/dQX5
od9R0nfL76hTjvNhkEGM+PM/rx4WRoAkOgF+9ch8g5wKmyzZbnhN455djDqoKCjy3i6ZcQqUQQzc
akYio3yOC/o5OfKuDmH/wvxcSqSkQjt4WLnIiDJatpOhqfzow60EI33U8PC4+BG/8eWtmPD/maBL
0JYbk9yoQWkiCiArqCO8R4zezUbP/cI0BLge0WLmvVsbO/YvDFp5nMbWszXq0ugE6TpGjVoydRYt
qQTOR60ytN6t39Rujvuz+Vq3mMzgBgWlEtskkdWHPi+9dE/ysWCmeqn2iD+yk7YBuRLc+zMup1oz
/uKUHpvEawGGP6MBFGsicZBsAGuz1LKS1nSTZD0i5J/9egaMrYSqQkFLVK6LNXjROT4NDjVnJrDw
qPzoGNjtYJPWIg8gOXKRUJWCLjfrtrZoksWKEY+lCeSnFVlMlPiwOVbt6vmXf8Fslug0aheUCdDe
0ewARODJRoIO2sGB+czdj+zEd6d9hmU2xu4jzbxn7rexlajWW4b6oT/EycRcXfTvfDzp3DgcSOwg
nXc0E9tPDlO/g38rh8nqPoxfw9BduC7ilvgiX5EJT9/ogHLhaQEUBEaBiIkIT8RvOJaRasugV8VO
0eINaRCSEa6whZbGW6LCZpENAV8UVqfrNY1T8juApYFvVuJXelHLjTvIHHib6tHVxoF8m82uDJVZ
SWiaOFoMjwUF5wmRRfwGfUrHdRYVs2T229426boDuz7XzZrmthHOmgmE3yGiADxScNHQB6uhS1eN
ncYQ3OJvUs3UY/sjDei1vF11dSzMiE5KotfTJ5DagbOHVzA4XS/QIy7I+QnL+h2FNwtqenkqkCnE
qZQEiYHwonPpX+oLpPa3JrgIeGfWhfEpjDuyFuw4ocszl05FUjxHhoEXXdy9Q/Q8HGEsK+EUy3pz
xV9GB8lKuBIYvHyNGwvd8VaznBoQHejk6Nl4ruQE4Z5NjCWk1aGcgJSBgnH6dgQ7V8fRhmetmIyK
+ls81Pejc+kbaJYeRF3VRh83Rw+bMCcT+XoeCsDaV8Chnxb5WmZqp9Ne2DP5RZOnHe/fONHKOLrj
7gK8R3vz26DC1XsLaZTGRr6WTzkI1jZdd7ew9KNuKKSQrxGyFYynoTgAiEZKoByGa83Pdv3D+88P
E/yiypmYE0li4NrZDzIsPvD3gN+JuKvW7+ykjJ6Qj6010EPC4nD0TOiyRgOAh/pwc4SxXD+4r7lZ
DSAbsjoBnmQR5+AbkGBH4m4sW8/Y/PT9+B10v678tLuy/SnwMjVT1nrob7+5GpvK+v2ZfjS7+tNI
MLJk9gReyTj7trtPmelFj91jpo6K2ftcACy4it2On+HHg2C/ysPcE8aH5Wq4eYWfcDh6z76Tdp3g
1N2Bpx9eUR+eslMVPEKCM4+9o7SgU/4zzuPQYs+zaS/MDwS6CEf+GUC9ObIk/RA9S1MsiDBK73pq
IG/lsMY/r5m+VglCqAuY+YfuGdeLj19h7AB9RZre5yWWED9SYPXBoRS0cUReXfCRw3XCah70w/c6
j77CNeY5oe/ENPu3FAUEib1o1tMZ0ubZ1e8i58dH3U8WMdhxf4tH7wjRsrrtzettLVq0kuKoOXxw
TPl6rVWMNcAS1Udk73SBz26hNM0DHLD6bPGg/sv3WDpW+y85lO/xD/584/X4Op1n6J5SSE3MACdo
Fyg4etaVSvHqOHXYTuV5ZxuH1FPygQ4eqPIzG66GePWU0PH/Lr8cztiRnae9YPCMFSMWBsFwXNlD
L6V5vo873nDZXwrGaeHWobrs/hB6VEcIHMUl4XpZ8DXFTDtt+VxtrxGs1ii5dHdPLEjgtvdm7fEG
TjAn1YQ6e0RznZ7LQ4aLjma9D/3t9ZyfyY+lO902BynIo4YfpM57dAVgVD0oG6xUDr61XAfubaRM
IdNein1FBMFK2dxW6oKOo6Q5DXtzZrjlof5abD6xijsVvr8GBCTGNTdQz5N0TtYDytEK+FaxmTHS
0gPU3HdMkvjlMmRMjFcANaGabBIcND/IkyA1jeuwWFNrPkWcKZ0BgQjqqd6+NvScyob9i/eJlIOI
43FjuHpKx7LjQCy7UzWjPwHYIjGRRWb5DOM1TAkLj6kgC6DGQJF5JWYBdyq2+HxrpyrrFyxngHa0
LZizIFlj06ECoPO8ktk0alKbsEM2WUL8cE8pfDUXgzjMcOD3/ffD4amw+OkC/YJRG0K8i6UO5d3u
IFLFWaYN8EwS5EU0PRId3V5ipr4kgpxobxR4pUdvbyAE1+lZkGg3xNp/+b9P4nU8aZkWTXHLLisL
bWk9MLmOkAbmLTwBY6IQfAAmD573/4PSlI2lJpXzRGxUshwselMcJHbXfbUf+q9VdhL4wqg917t6
XoYdKPxCGAu4MoDx7WNTlCKQQqz4VUTUDfUhyoVdEhLdAykAngvDy8OPKjqdvUeIOLpzOH1caajW
OGi85VR6mRDmvFmrT7mIQ/tLfeOm4tbwu0Ad0NwC6IbKlmYQsp/spjveZVgCr3O5eJ2lQx28T9C8
mM98sQAS8aLUes/V5MMsGaeCjcwQB7crnhMcc9vZsVP8To+NOhMDl722+JMicAE7NHgPDwKfglk4
eWjtrqYD9W8c/dccdfHLlxD2AH9VAZck6s5ySfSrcqkCm9gVP6V2RDeUbT7Bd5ps2ijbFFsqWnUl
QZLt6hSKfHDEhHr3hXFDuWA218WrEMoFWOc+X1ejRwQrBSL2ZzqEp6HL7COCD8a2njLoP1DMf89N
jvmg2Hmgw9CIHWKLonpasirDZR7JINbytj+vRs91cq4OgNnAqHg148jZA0wFgcTF/pzs6th8Uzaa
LcwUmtIo8xWXUh5GvtiXDpjZbCVhGpqd2baK80P8xR36B3hw6vrHEPNcAUYtlXE28n+RQO9x7oYE
O63W2ngQUl/0M+NKicPcZ2hIy/68J7gwenl+TYkAOvTCG47MmIec1YCKoRrByxcTGLBgkn45mrxv
B0ozZZ6vKaEqH+8g/ANxvZhQWoLn8T71DjdbAclqufTxiL8a+UDYab3D25Y4FsZ37BG8i6yxfNzP
baSyqAizszddNMb3COsRbQ8v9DoQWEWuL6ZcfD2G/ChOAwq2iAWJk4Jz7rF4Tjjv8jObBpt5LPLP
WaTYg6ArFl9BoXz6yRGB95ZrFKTzscCphABEdauSY49BKmM7zltsPbKjEnEZFUvkxpg4U+Ys4W0K
b/7bURtVExENwCi72tUT7TA80/yiQeu6PycLcnSm13nJHgoJhLyn/qgHMB7Ls/cvHBST0u7PpbHo
CSI5lLccRGXeziEceAS0ECIxQyGNgVn0chguja4zuDEpljZY5ljpRCbk8co5d2YHZV9E4sPmkBkZ
2KlVdwVK2d1pkbJk8NqS28bcmASzEIKhsWvwDA6Eo97VTwrrMYIeMFMW6dPuZGiyfJZ0ugnaWsiw
P/eVulLPpXnujYV/wZtBBxQYuj/eJ/oVZi5/rcVn9kcUpnmgK8HAI99hmj3qT+9sBOFg1Vv99vLq
RW+K7xUobCvG5BlIowV6RMAjuxmJbnFYHsr1OTsQE7VLkekA+rRC2jNAO4Yl5KS0QMoGUdP+I+rM
tlRFljD8RK6FoAi3zIiIs5Y3LrUscQYUBZ/+fKHdp7e7JgeGJMmMjPgHhxgCkbsiqn9ekpaH5WPv
SH0AMb01I9K5jFvMPg8qJCmhImKYpG+ZxpmS25ibEGAiuKK4t6ObggisnTbuKiRLNoQUyNegPUtw
PD8h/4ayUF+t7QyrcGogaHe9TGzynigv6iSybYC+gHrVU9BMWLHqVe/MEh+D8DLKyBLgWoNmHXNI
YG4YlVo37+xoQfH2qDuXDPV/bdNicHrF9WK/otRrqZRJf0F2mEAguLa6CG8xNp4A9Wy57whRwbHe
qJJCo0f/Q9sACQY0dZM0BGJuN9Bq1KkpNliPxf6P4joqE6xdmDgwYiThzJEPy8l5VCAvVgyfQw0i
Uh8r1wlK0TYmLb3D7D3Wl9nWpCR4JMKXvLttIkZAgnJGcXG/JkJsjE8zFn1E4M8FPsD8NrtSkjxO
lmr3PoNHLvMTtUparnsOD/10curDcAeMAYMbujLIGNaULBCIHpmrScSAfGZ1/bdaPhbZgp1qST1q
D1je9S5zlgOQP2D2hac5Qgf9Y3xIEMCa3DbH+IwmFWPVwOgj1BlgZ++2B6l/hY2mjqh3Ua18IVCN
sD4ruPu8RekGiY7xdSdrgViNGqEZYIPYGagIgonl3KpP3QfBKnPwWUPYr25nXPSKBXpJNEDQSeoM
iv3DoVGflOk3l7myOS73DledyP+zlMwRbwOmR92GMJWWIEEHR+nnFrRDpgAAe+mynEOG+gyrL5GX
afyQ4NlvUUyGjljt7uMj/rW3sTpHgHmKHS+krA5yUOmwGD5Gz34ddmbluBXBkBu0IvTsQRpzl5ni
lBff5/e52qFWC0TjtGn+3qLmz2nDCo/55LVR4S/N39PVBt7az7OfBhDT9j/VOp+A/PeyEY/uY0r1
bwij4zXPxw/2WY6ZRZjdHjtWJq3NtbKa2NMtFXmOxdMJbQ7MreFKHhasqPawV4n1K/u61HCDWCKA
pLqP6XmqjjRmTgomFIUolZDhWa/6jZ/3K7w4FbdVAuyR1TLc9SWo6w411F2jqzJ5LmCj3cY3nEvW
lK8vP6a4krzQ6vM5rQdL7nKuxpgN2UyXCYMd8wDsN0RiCHwaqLtefRjiLIjbY8U+4iY7LVi0m67y
VzlI/KLXVfcb4O3Jb5QIcJAKfLFatFY7ditBWCaDcRUyJRzglliV6dVTViSkrVFmIJuM/3TFjtsU
fAsX/QSn3Tt7Skwt7TV9RghsUAJ42qeQCdDd+4+giAiujdDA8us+pY65Y45ZFmNlKsoGVUjF+acI
n2HqVRCjX4N3XyEeBw/1yawTZHN+TIytnTHDewCI2uQ+uvePQMDIzU72ZM3rOPfxtEHWBlw2wjug
YjgENVz1On2WJAOYLwway8OwGJfTYqwFlKpIj2K6zZ4H+uzAcWiOvm5O6ukz0e1nmJgReCEMgURT
oxwqs9damTUW6aCzyFEFzEf5yIxKmkLQoMy6TMHpGGCljOlIJMoQ/25CKxBkFxglxvlG8GYOfqGJ
ShEggzuNbtC4fHjGDMz6oIwRwowuQ5RoMT+jHByRRaG4B9q5LwsaSX9Rteyip+ZATV5SSgRIojnH
Rbv3GGfo0t1ibYN0xdQ4uphn50j/3Midc1wcIwV76haxkCjIC8/LaYZkU4IRTZaQp13eoPs0FsR+
wMkYusnKoWqMKnLbInG4Gj7PdspaFfb3VO9quHyd4kNw6KKugbIX/Jh0rA72rMuoF2uUwVFUxcCG
m4eoBHHNT4Sj7EhIlyMtQoaF42FiuOzAl10JwpCHx+khczMaCskVB7IHyFb9GcChqN7YMgiBw3iR
5XN1AJ2oViDnbGnzB++nWLg/RZfazzLnPgWGknaJdYh42EFn3sF3E2PyLjtEvJBwgRCdyAgRG6qk
FS5FNovz5gbkHuJ/FGaV+PjTWNyB0/6eRuYC2CRKHYqdmKxllvES+SfFphQTP0HLxJIfX/K8aXmJ
rJGS3Eoa1ma5iTcxq6brUlY9lPefTsda3KwFinC1u5BFUex1rJi0nx3HC16WZZVpLVCVc3ltGfOb
fJCPxjFCZG7pyqdLZIxWw7eXTuKXy1uWn23EzjVk82yFXbDwtJz4Yi2dBZsnsVT0dKj8lFvZFi+9
vdiRrctDsR3HwQmAfXhJ4sU8Es/zwn+/h5NbjFD7jrVTBKjxpHrp+JBPASu+4uOYTKz/Rhts+opV
VAKGx4fdnNyWRSLeoFxn8DfcOyhOrO+Q5ygkSuYMAFTr7zgoJsAQi18UY0HaUAK7dXEJsExD2GiH
abpF7eY5x4VkSSiq9dN5ESBvR5kcPHI5za8JUV39C97pQs+UkrxlSMTfcC5tVO4peR1IDUHQZU5A
IWZoBMfoPKpcipzddvc2uPZBeUTlJB01hrDkIFCzkJseg5uzmr/GafDEA739V6rI+YcmEM+rD0O/
AQOOwIxIAJkaAgCXqOU4UxMQkc1hxiiQf6hBeIlHSoUDMQIhBIwQyJgTDengrd/6hxGRIvG5TzEY
jInWPVFHu/ZbdH1vSZd7zV4MySjh9AicovuI6JunyDLnNqIVFWEJaRxgnOoOjSYKhAZTIGozOP65
OrTed5i1RsrKvUAjQ+Adeygyph1q6ivY7RqolhrJMPIBbTPaNkcw0bEUnta/UqsVQV7Sz55RM4oh
bgUsE5wA2bglsepLjD1agIO400BaTC7ogyKBtTuhXdOBlGi3hjD7+oiq/SAnTN3HCPfxu3/faogM
9sm+sKbozJVpYwP4jbIJyLq7LMfPtSjDXpXBfgR+ksQ6NAPySM2wOGAR5B4Vr7g7MKRuDy9vhpCM
7sErt8mCnim91fYDmS08K1/WsXvtd/5W0WHRvNlMxdMHs3PDzm6IIthkwwlFdHhkfyQUOpSeyvnt
p+6ZpK0+nvSkhdRFtq572dvSGLyXxCNES0SdewIZnts2F6yO3xNmD9Yd5c7cNIslQclOiRAw3ECX
mLNshWMJlAHpT+A2mVsQuGMp2xk8qYPhQRQB1MRBs886k0mYHClhk9FHIjTIIImifBud5WDbIYTO
BA7c+vg7STZkOl3cxgDuQRi3xe8M/b7KkSlPkirMOQHG2NzHHQJMrhqeZiRU+JLHtff9KWJETURR
GlGnZ9iyzMWzBHyj+H4cY+TYp/gb8ug4+kicDlEF5TWUZgFUk/r0zQBbggUZMqTc6DuW7ksGiBHc
YslmUzw82oc5tE4MJlcuPOUz6n17rw7ECAU7DPuK5sN02i2AHxD5WiITl9kPX+hDtDz0YdQBAFyy
HWs6ra3f0hpGv7NZxMKL/bTQ6CvpXKXLiJV00Gpr4suNYpuPdCTuJje39mtfQ1dM+9XCnGAz9cG9
BYKVK3Ep2XsHIE015kfHzCM6U+akIHwy3DUtn/lKcPJO3gP+MzZXySshnjtT8CRD8INTBSIBWDn9
pW8bru0tdTRJUVnqtgL/38/JknwWdBmZ5zQi7VHtIB2bP6Qy8nkRp8vGAKsWAr+AAuiU0oiyKWKC
vdWoGDan1y7Zkjd0fIYNVC4J3sYYJwwNctznXZulLXm7AR/KpvmmmPIXm0VXqZ/20AgW7VRz0lrW
o3u3ahL3ofV2WpPS5v9qeZoVC2NaOKtR7qVdBHGGrGmmb2DtCCMznz966rCcUYU+iGb1rJkwiJBn
ArdGEKgll+g0b3Bp/iRZfEfBE8W40WPyWj4HKSV3hp1ZO8LacUPS4sJ4f/epxO2h+bqM3tcxK2GE
0b4woE5wQQTuNTJm1W+NxXb1y+quiXIjyc5PeVq3J1en9MvlIyEaQZm29DUcLbWg3rGFMtaIh47e
fYowoMO6wxLY6Z07IgFJxIpeen/FRKzPULVmHulEF/aIAqarEpIitOyh7EqZHuK3s7mT0iSJ4Yjh
MDKCjugrUphA+Eb7vFU+8u41SXjyKt9bqI1CFgVzdBJgHrTUI7EY0RcpxguJRWIzcGrg2e2Ox5qV
R2pjUsJUhg+iCOwGe1BkSH+E1US2to8khSrv13kfPu1MeWcHVSr+Iu7kNTkq4h0eaA0zkS/eKNki
Buk0xqw+5Qa/9qS2c3e5kJWHej8mpSWqsTKXS6jB1IEOZe0iMSzWFPJkxzoSHcgb5GUZLESSUG6q
u/v2pHGwpGKPABGClX9f7wPBAItEplgzy3GLV+cFtffWDhsJQamQjiZAfiYX99YF5XXrMn3T+JeA
GrlTLjtRm4f8LZ8U1cTKWbL0lwCK0KjtUd6c4AfBl4aeKkF/D52U8DQis3DrI31nx4r7ecww9NgH
YF0QFd0HWDkiZFxN9JlcwybnwrFRDOOcb1RtjoNL/8K4KKdEz5YflXMYyXegFaPaxYx6uQ+WckBy
WDpfL/SwZFPoEqJcunyES9nFB/+8aSGIB3XbwgHYe8WvKcE6ZqcYz/MVTkajwaD3A7cH1xqLQNaZ
To+ICOHecw7O2NY8+m27bTP0dbuZ5UL2gbCDGjmPd7c91BHP6Aw7yFz7gsIRDQlRhxCZDgArIUIY
iG+0fdHL2E+APPIYwHtEN3938itrN+ClHwWb3j5WOGvG1Slpys9QWjtXSJ3I+wG0IeH3/w1/941T
mrXbosMClHQ0mYTJhjmGu2lvcUIjlKRchFIbwWy2IK0PAds69OmDAg6VWFRCYPjVkLiBUQbEuYLT
3FwAwXAH82BV4OeSqmsGpTDLBZ6kRYCHnydoz8hbz0XfU1qUutiYz2EOQQRBFPG9jWAgsP0libql
3EtY36BiBmYTqOv30Zq1Pm9J7eQu/wkNbDlw399t54PB2eoN7s7PnMBjeVuIVrMsAd8+dXkQZm2R
QqhGrUljpoZwhkM1RLbd7SDQCg8SNu8FtVDMNviNtAlCrcjyOidg6XeUuVnZstDi/O6IHzS51eWL
83NesYiPvnyWX15jjvsur5aiSsXSDQ8e2QzDBrqDYHkusFNPPh57LIOfEbHEg5pbBzStrFdJDIU7
PQRBKoRgMFx8D+W6ABegfAXql6+KE0ZDFQ1TWdrJT3nzHjJyBUqNEJ3HqrfDzK/tbiExz7fb0iP6
4bIDdLDn0mPhAwd/+HNB9qV38te4O0UCBaKZGYO1k7eJCstcPgRUjw/enRaMWtkPQOSzJ8B/lA0s
Gb80LnLOggf2k7WkCM8g8x1qSCT4IpaabO7T1SxL/QbVwhuSlcW9K3lzjxwGTkDVgHr+aV38lhW0
pmJyWVMJAm4N+xLg/v2vHDXmlyXaATUhMEbq8HE6FFlJK6OjvWUuOxJBQKrHMr52zTxGNpXSLBqK
O7Am4E4gGv61EVBDcKski2hlW8q0CZVclPdJDQLRVcj6H/0ScFnTJShbgTU/TsF5sx4DAi42cOje
oqbecNCZOXhA9I8oLdhaOOv0iFVgjwSYvNqt/reA8I2l8Fi1WNgK8gkRFgl4DlT1hRsNUYW4C4M1
0dKVLwm0SGkOan+GFP4UaHQoTx02LJDt3xcJH2IqYRAQN7pt7KkfUJ4YZxCYmvMN5BK4KpzYGn7z
BzM0nKnvAZQCXwI75N2jgMQfqsp8gXWHqu2evAt+4Ig7oaj8hpGT2ePMphccnHGDKAjDMZ+6AuIl
smzKB+iT6Vh3yRcOhvZjtN++dyU6tjvi5CNbO7ryXcCDB+9KyUQSj0RYLL+Jwh+R+F+fxiT90AM8
jPfeHo9tICn2ryQyV65OEJxOgc8LYjefr9yzbzp/ew/oQ/dAW2FDy9mhqUFEylIsMGw87kmMXmkF
wllytEEjKLvH3uUvDY+Ez8eQMiHpZdAYkLgYuuiJrPBkAWdTa2xTz2/6J4LgBAMC/ItgkxSpUwPW
+VP6bco5mKw3olXtaAmeAj+396Z6sGrPXO0IxEEbX2b6kBrY6A0BZQp/Qvsl6w3GIUd+EwUZZZSm
AVqOq1v4WE7Nyt4vzhX69kETfUT4U4CiKXbBSqPyuGyj/PnyavT5EAIlrPl9mHb/9ggQTn36TVz/
nj5lgzz7yREKqEHQHLv7MTKM1pxaOdhOBrZE36bA41siEKOTJzp125hfcpPC4cgdisdN5gUwxrkI
xPFdNy1UDxCTuvEe0z/ePSGrYY9jnO0z0DWw8wOx5IZBCeaTU+nj6QV2Y9pcv1F+Jadzd+B9Nmss
hCLFDAl7HzjCQduH791Erduwf9BEVDgFFgyUpQvPJNwvLCTa4H0CQQL/my+U5MLqHbRV0za4xbAb
e3nnJb5pm+eMM1Ghg46eJ8Soycjal01rlNOtGUS8HBJDAy/FAkDlDQ1tLAC08eEPemXvnciihGUD
XYY7JI/SGOgUpsLc3ly+AYQyyZiP6Gv+38uSVRA3ltxWws050gNxdMLj0OgjZQJSet8KkeOpEKSZ
kr5NcS6SchXjFmOGglIN3G6KkOBb2wkst1Xbb1I20u0V9V+qcqAXx2XSbnGjkMx99qvpWNup5EV+
wTrRlMi4qawgWO9ShSJJWwtb9YTs2hBkRAHhDUjA+A48AR41AmdchE/piALSoXdfaEOV2ZjIcwgA
YLW9ro0teQmFIPFm6dsVwSNVbmLjP64FSZISFW7kxUA80Iva1vy45hd1y9U+sAw37FbT2YNno9bQ
hhTtdJbnP9iLkAjU0BgDSrji90OKvtv0MaxrdvXt4bc5u/3uWc5N3vHrN+2gAXcfMyyoKAU4+y2n
TIdHpi88YjulBvexOXuNgbON0gjvNrJwY8oNG1ZHJXUEVGt31RRQWNatJ2XyGIKVxHWzNQdI9iAj
ZFgpcyDpS2znItSdvEf/3XZI6jOGjWEVduwGTjvg4K+j06DjvzzsDAemT857dJtzj947AmViZc79
DZgA/hQhIOPrcjWHu3z76cxOv2V4H+wXr3FNsRsLIcomCSToccWU26SchgGxFC4eu3PMuJa1rBf1
RkrVJI99Vmb1hBzS23aNRRqg3RhffZaXDz9HDZcxEzH1tEsvtGWsvmyYlwBT4T1GyV9frqb7PyrQ
pw2l/+zhpIBPkMKFa/oLOHCF+iM4wF/kGZnlmfrhvpISH6D0sAcRST7p6LTh5H76IliuasqQwfSB
HefFYe1H/MgCQXU1D6YbdSKAQiCVn+Sbil5nTDkBhUwOy2Y1yJxmGXAdXxZ8x4AH8h0B5Mfhy3Ls
yA4i8QtlaR4FTrQgcRgvSBw6nnxbfn7KbzF/Xyx+Ogsm6pjcouMsosiJhpJqdH6docPsBONt+Pk9
kr9nvCD/hzwcVNAcdsv/3yAgP2nzGLLn4Jfdyj+CU97GhiLuX4AwQRRHNythjeQZzLKwlvwZmVFq
GaGkRTkEjlOOhwTo5xdncbE+z0Ucm7OYOY785xCRdf/lO7/PIrKi7I73f37ygz++//gwb5Tf5eNs
3mPTbJ7kKrvhG5+S9CvJV2mPTzvIfvmc/EGr8dOjBeVFPi+/OrIRydCSB14sriGbIEUrjTnjhBaR
QzyOzwGnLAc1dKIZhxo5pWW4tNystAhBnN8oWtM1zcl9XkadwapvjKidda9TwH+e6oDvcGE4xsQ0
EVFCV8Un5r3InNfwQGoGRXRqAMD9XDYKsgc0KqLXHaczOMbtHzPsVD4SyObAHIDVkE1ebdDIsOYU
MU/lBuAGVbgfQexlcYrJdItbjvTP0abuYE0zCw9JzApc1kiC6GDWaEXYmJKByUgWkYHxr93cy7pZ
F1kQt8nyJes2oGl3/HvvbQsTpgF35gWn4OU8WEgJnwEdhPXJU8GPIwPhBScCl5tXxU//AkrBv4vK
pMoAVIdliJGTpziMB9yjL+fuAPjAd8BwHmiPEHs3+ivqUk8Ue3wSpJTkama+wp+iP5ZEvwAiiacw
Q4csyx25RkMrBDLDSoTSImEJNzj2FA0HwqavWb/MD5zcE34zEHtXcQxCqTNjVqPbjF9hPqh7QF7J
2tq1cwsRZ3Qr94lQIw6wVuWWuDMrsDQuIPA0vzV++wPgvpTJqxcx+YOCGnJz9pk2avhpQL00qMMb
bXBKHtPDJ7hLu6+50a83yhwTluF1iBBizzZt3So4PLr+kUbCPgl5PaQ0WcGs77SQGt0Hlx4HNDGI
55Hy4VTjV6L0tJk2uw/SCOmnBzhxiFGkvmcC5YMyT1oBz+SSC9S283m+EYx/w7+uCTmKP3VxpHhE
HIY3dQZIbXsFWIgBbtj6Qf4N8TEpSlHWnwtpRVL9t6ketpC7aqGkbKTOfVKsWcpuwbyFLQ9fVVth
SGsxl7yCRrhPrqQu24OGpCj7CoQ8HKe3ZgqCszMmOaJPm2PQeSCsAQrxdmabq69SXkYRC5EUgl/o
CPRGUbYcGKQhL07DL3uKiHhfR/BR6DTN2bX/6u0HGcdRzBqQXEpH3epJjSH1pfcGj4FmcJ+KA85z
qG0aySopZnpynGXrvNcZ6km7ptn1UPA1ly5O9WhhHliMtsba8j0UrCPyVVNEZbqHJYsksTtc/RgT
dXDcXOfqj/KjAfU8R6VXQYhhkYrupIFhIa7xU220Jwg4Rx2bSlig9VcOMnvOCdTghecLMkzj8wxa
DsJ0VZc5vXgH1EkuvdXYGO97wt16orQMs6s9PCCLq/aUCO3eQHOV6L4xBzn+vfBkXxGgg8o6M2oc
wewoYAKeAtnnvwrRepv/QbzWEmy4oCeLu/TDS3u34AYUFkaxpwyb40uUkx5mXoKXwoolOnHdj6ii
eas+wROCUSmwGftKQgxb9CWl/0ty9ddPu/RqejMivS50kDAfnxZtCCnQMLxznE2JGMbMxMOUKvsZ
zw3cSYZPZj4wHgkBSJBGz/4rQRoW7Bb0N4DXwQsUMQPPDS46wAPmahI+Ao9XRi0GSjL48WGMFahN
jNM9wG9q+m0fbAjZgyv2Twd4XAA4kfauENJvzJWYCpUwFJujI+ijIaS28WqMNJsOba2zJNrsdnxy
rQ4+GKQT0M9KlIR7t4tr8d+ecWGWAT3Fr915jOrwNMh7xR/SfQRrBSEZohGxLvYT+viI35+tdck1
ky4aNilX5eHpJ+ufRySZ0J2FieK9d0236SI1YKssMUkyLzHaPVnGppoWQ+IbbfqOr30InNk5uuGi
4XUbJHvDm3OPOpN6U08eMUs5Sh8EUQ1Iabptd+CxUsAAgiFDzXv9nsGA9KpZQSYcIgQ2uZOOX3FD
PaU8umgttQkgdKI4sQpuzVncsMYNAafE+Oix1jwwO7f6Zi+fk9n+/jdbOBTjR2QDAgdfRyU2Sbtn
9ktcRvUv1r0c1th1RJGG0LOFSuUNtJuzL6HzoMjXpUIMOKBDkopEeb8xEvvKtmt2Wai69AGkXtEH
WlezbMSZnGB3iFdrV2GEQO/7l2YhWNUg7wPaosZIVpr9ko/blQmxnzbTx3OoV6Tz8SiBm48K0spC
ewMPzBbeH5DC3ccakZMOqeO9x7LtguIaOde9VzHqgXsDVMGqC6cZzBVpcwhUAAqWjcqukXc2MAq2
VlCazsh7e0gVqwuaFRls+PwnRTCgpuLk3MW6g2/i6z4CCtVK7Qo6XupecIBVYv6fHiMRsTBsbfve
HvCxQOHUtK4IuRAGmaByfGSzmgMO7GWv1jkQ7iuOwwhLeLciylPPRMizIih9UZN+OAwS1GFS6wlp
yvD2kEWwRflg9TuHKEMVFebM3sLB4lXYd8Y7FYkl8OAWuzR01Bg9+ORQtIBKtX4h5CmofGaihoPK
z6PwVaOnMUSVTlt1L+eBwg11RdYejtpBd9K900abfYW+h9tg9YCqBKn9h6c8vHbqP3H9vrlN8IZ7
D/uykln77ii0LzXDOlIP8fJiRIq7byY1L8FinpVYL6Rxce7xXX/bYhx9da+TY0oTXLz3hYVv7UCB
Mv6oESDrT32XxQKLYTM8GXg9AZ5BnRMCFXoTYISZzjoYJZ3IoxkXu3jhcGMi/3GeIzd0z2erx0bT
ZmzujadfceodKYBQUDnkTdd4jLDawrLZ5OrdFGg3UWMVHz4mzAq1o0f3aGLB01VJZhnhCcdMMhjq
MFeBInZLegaHnU9a7/CmDrV8wrZqPVqt5m+0xFtga/PJ+5a0zuP80TOwTZXj0RcndZgqAzZ2y2f6
G83EWL8NFHWi5Nsin1wB5mVwYDnuffzIY/FuRjd6faKampm1ZSLP9F7FCuEGlroQfHIK9cYK8clR
iXRDNtOPczWbGUDJGDTezIIKCQINRw1z/Dam9cUvMW+dHVt2iW89EKQFR1VTW6xhmWMNaqN4CrPs
3XLxekZLtOVf9/61AKfmQ6FqjBsMFBdxdz43YO6x7oZ51Pg57pB1QEohk1viaFqQ91SY3Rwywl2l
hfQBCR5tAY0+o5SPAM/6PgJywCD9EKF29GnI8bAX0/BBn/Nny7BPcC5yUod/0HjePaA6gHSaYsBm
jkG/DbgSfQzljvYF257OhhI21jsxSDZAbvUI7F97ge0T3kUAL/G/6yTZIP2huzwmFDd67bmKAY3g
wFewczlZlE6QUWVIfMEtvXTP4050H1LAjLWks211930tWHVBag2pCkPnyKcoF712gFak6I4Wyrzw
MmxAJebez+heeND1wKyM0ISbUmIaw8RkGNucgGRRWV3uu7j8ljsuxIBhYHqhKHOlGtkaUU/1O8ET
YGIMNjGC/gdLD7hxe4OMBzqSbmNbeMclWD/viCJIiwrZDdB5jm1vZ0Ph1UHOKoBi4uB/M4C6Gu+X
HQgQ/TvD9JYzoVeDXYVpiLnWH/iFfIRoUatynrqbk7J6BWjQNY4I8zpl22EoLQGXDK5PP937R3Sz
kDk0XB2WruaoxE6mrTCRrW/NJKXMT2gGX9ujVzVgDwBtAHGAdxhjIAMc7DxQx3N8HPTKztFZzt09
cDsAogRHK8zmvCaizwK2vZ9cte28NygiVEA/sTCAlTzTsPV6IlcFGMTj+1lxCtXD1AhFWY6U5J+U
zqQC0qCESLwi8mDeM5GaJQZgZOXRr0GDKQOgBUSLsgGO9T6mnpQtEVxxPaFSfD5IP/gWOlEyaFmt
Z3wkqqORRVhFVDSOwLbOntQZVCk5XEB7ifXGlaLVG52UEsUmPEMZiKCM1uMWmrupAzHR3Kp/GqJT
f4KyISglGU/ehhwuUm1U0Q52PuM8tQUEJ5HH4EX+c4/gCZX+8qv6x42SThC6rHkr9Cf+t7qXdQdd
BAdGaCPZowq9GqLMRgSIGAbqDSqk5cOoSRXx0Fe6K9FUaqFE0hp2xpSRcblm5MRbgjCYjDTU0gth
ugPNytTsaqzvINO1qB3mGGSlhavEJSnQj6vHEqo8THpmdn2wzxDNxADSRQGDhDrzwXn5lJLlq1tK
AdMWtz+dmw34Lci8/QhT8QWnKaRSFtlSANUZ3Kll0UWpQYDbSvCWkoNG+mrGzYjpllxZwVsZ/guI
FaMx/iZiw1cR9Jau0gXEEZYuwIOidw3Z8G0mgC2SlAB5P3XGPa2wBKD/qZVBs6ZhwDstbuv77OVS
f5Qyru5foXerXfwryRZSv0Wli1QMXK0w66WU5PqL2maFJrhhED+n9VlwdzW/0FC8AxEZY/j6k2Iu
amHDgpIc9Cn/2jus0QhiCmeAIgF+7kGWxpiwm7sC0yBV0AxBvtxcAXRo5DtFvQ6VGgslYGrAi0jq
yiQuFk/qtFLko5JDpZSSDmi21PaQcEKBZoT8LGWmHYWg0PLC0PNSO/GSeLkEioaGCyVCuTlwnqPh
ZGvgHrqyRGhdJNve8u9glRw6xApYGhAE8hozOTxU21DfE2wJqZZINELkNwG9xUuYeK5HckTqKHuP
ogAFFGv8FwSBw6Ug7GN30iVJ9S9Im/QE8WKOyQZJMoZhiMWn//aA2HmOt1kC0NNtL1lynDWXXbVX
fkUeTO9WkraRq7mgUwO0w9aWtmAU88jIUEPgjw4HvKDfkzTjtw6XRcSnSjcGUcVuBJDz6C2BAS4f
EwRCA4HsJLG32VBtbtnx21miRg5e9N1bdaXSrLhJwwKbkAuKS0EZwAJ8R8W1TwcEwUEvlI2+3Pga
3meKzXGYydvT0EY8NIQ0lUH5AtdXABjf0kue/EXCCCte3deREiAH7KObxGnRGN++S8RmPTxpdt5H
N5N6rmAFYZwwscmz9HNu16SGvr/vC0IAaCqPK7kOlBCGAvuRkzaTa8inK6+294zQPnpc3DjX8M0T
2By12c7bWxhDlaOoyAYaPu1HhYNtcyiAHWubgzqthQsmXfnQP05kxBEIU9bLepUXczG/0KWXzR38
QUDGDelUSzlqrpOcXzoRIJAAg+Qo3x6yLlgcgVMFCCXbFejQtccW8k9wS1JyES+WcpN/EJkL6aCi
SOPDQosPM3xgkFjEz4jnSUrTu7jxBGRBaEIeCf5wq0k6UXYP+vP7+OI0AaJxD1/lAsgh0gkkMYQa
AnBQ+c3jbpL7yUuEHAfM8gMhxc7Yl06W9Wr0XpC2Zxa9leuDJDUpelHZog7FDcPXw1nFcEUogkkJ
TO7gguclWQvrhZ+SuJUovmSYkrZgIAAlAjME8zrJT624y7Hr/oxTX3SJRrq0AoFy654ddGL7X4wH
3E7KhAj6gBMRlApVHI6EIhwLaPi4CPeIFJncqojWs0UVBAsPlzgO74nvKyB3h204sxIpfLEspGbY
v7wX2RQXvTqOjFzZp6hncp6ytRXIVh0VFORzXanEI5bNF/khTDnF2vULbZFmFMgPwQStREGVh7SF
nLG8wgLp87qwdVZkW1giOGJ5cuIz9JCt9E9aSVqKLqGRu5PWlbMCfcxeUGcGTMJUQI8uPy0r7Sjn
/G3fF8cqn+BZOsnd/baEtMWDOYUWB2aksG2B1zM98RczNq1QhWIsKliY51ha+i7PAtKR13jPQFrq
2+Jvjh/lK4ADhKJgbzgT3k/AGixrNivDlVxGit08EODEAURsPxqka78PClkcYBP3a0EfCIQBIAMK
gAd2L80m96bcLHQpUID4zrILEkFUvthc9Q8u6IMI4ne5t+Q5htC2hcsIpkHs7tP7wFFJ/5CY5OOK
SlGRt+77cuGpJLCXFd9lf5gsfQYGIMtyX8o0Kq3P9R5K2+otKnlwFfAclzPoOK0+oFR+o7u7FEAp
SRc7iPSkkkVtHCsAUkCfYrwnVXeArjbCalwi2aQcg+xPAFLfnRS8Aijc7SRcep6j89F6NDjiaJyY
TMxcgs8zNPW3xaTNvjAQETGjCgZGJf+cqkwg3xP+4lWk++t8CfK77Rl/6S8TcuFdd8Uenkce0dYL
XgPxsWfUf1G9R2Oyn/odPEoNuuRDjoBOB+6FhxloDJAt4j9oF/xEgIDf5YavuElpbm4M6bwyTUPo
4NNEe7wLVRn0VVbSSV1uMj4BMpR2OdLt2RodG+gE7SlDgfykBXnIUCJaGTKsSKdmD46o1N8+N16F
7A5S9bSDHJu0woXzJHTmLAB9oBWK/vqGsFeefnKwMlakhLq8hROSg895O72agxZ5fBRI7QO5VsmB
PnmFIDeW1+QU+QmlWk4DZS8mT8msvx2ZKEWTUu547g/wePKbfP++T/4C7tWTpvrnPTSLXNYvOPY7
gzUSuTOlyZ5OIyEV0ZMbp5FIR/h+MYd++4oMt8ztvITdt3ynv8iQIY993xhKH5KbQfT2pJfXNkI0
DFzfHclv9K1/3i9BpmxVl0jnv8d3R//9bcT6kMvCKC0XE9EBjlJ+pxNvZcz+951PWkFGNel8ghmU
DocJJ5dCuiYqnf+MGfKTVDvPgK8MwGLTFWSbCPewLRn3pNN9f3LYxH0yWslY+N2TvCqzzfcv6Wqf
0+Oz39P8zgCfW43nVrEY1svWCTGIDIgPMOSWrSH6ziuAdj6cMVgbiQw20nkfvfRsu0cDZY2wsRq8
L+7KjK+suM210RpduZuZYU3k6cyY4kQL0zHYkm+byrUCoQeAjGZTy1axXe2QBvIwGEVuurXQutqf
AIj1IOu/4fZT8qaeDbKb/+2z2zGxyUPbw1Vf6EC3QLumLmB+MnSAfNlJ/vv6NUjKbV0NoMJW/VWI
gsesuCuU58nh5qN0fG+5FDTaL3AMxcE5hUVm3w4gnUmlUmG2oYlvUgCDXQQ/vAJoEflhL213dQx0
QLCZN7dr2kvd6fr9nYFLOamB8NhdUGeRoh9SOdasO2s4fbdFEKUNDkf3jnTrRnc009GvHsTPo6Me
fFXK/URtwItMpx5cA4RUdbgCKxWt4hWlgmKEUBvJ9IzZ8+SXODuXST4FQwCx9qtNtrdB5JV49aRd
kLvnWfNB+UpPcrMHgyPdqmu561gYwsoY4h/udzbo1V6pvLcdzH8U1BhZTEAZu/VxPP9Deb1j+mXl
QOhQ1toq1HoQPu4WCTo49wajQCYMqzPqjk2Ue/d0YtyEqB0usDfrslKuLPhB6Cu0OqjkuAdkC/0j
d/4062GJOziN3oti8U5SAF9/CG28x4+G/wbH93N8klRpDQ2ktUiROj/ZerW9Ty6D+68RYPb6FrMJ
kDEYhhrMLyq0cLuYXZ6WjiZeh4yVmMyRDX6FzbUh2dcHzitQHrZIAl5HJSgEfUMeWtlQVG//NNs0
qNMOzUk92s/r4eNHGxiMpppPyyrbB1kPgPdeuXhtb9uCNOnWBB6/pRvCTckpCZrAIrdik9qak+CG
xbpHbmZqzN/xZQuJIKg3kBTyTeOn3tyS2zjbEQgSvqAcTI27rRyxlhmXICrHexVAPU9S1MLaUKpY
FUBT5UrN9j3IAcZ5ZcX6ICOADlLknPZz/QRaoiZjoWFy8JP2VL851jD01llpAuPKqvC5t3USX2Ky
0TMxpMSnCkp9Ty4QuaFCdW/VsKhmzxuCRtETgjLAHECd5CGoJQGIzUZHPbkiJZqNHu3w+BqA/p3v
D0EHDXXqn4hKYHzQcN6K88zC8u2T8i39DMDOy2tHae4AKL7+ZHAHjRlUwvoNbHQ/PNnw5TUDMplX
rLwc6oPkzOEPFz/pT91/U4KU8NCMJB31+h9RZ9qcKNet4V9ElczwVWacZ80XS41BcAAEGfz177X7
OVWn0kl1d0xUhr3XWvcUF2PlpF2NubzI0aWJTu0VgVGNUe2hd/MzZcnoXmbGoxJU49Yzg7q/3Qyu
2Gxqiq+bcW7OE3NutJH16KJaZIX6RwnHkUDDB0QNsc7ItOieXR4sxBC/NKSweJ0OmggN9l2bkoXw
hiaYzU0iG/XJR58rTfhJwifDCz2PFXn0kUIRv4TdRvJbYNSrhrUFq/TlFo+JqkY2zAVqanmUIZ4q
zsQhWxA5NOyKypWMctv0u2xxz85Hv38smwyI4OEpv/Zx3MVWkhEDTH99IxYJUCFQIMSM8kGgtD/Q
Kw1T2B+pK2zLS2TYGCdFDFIJ1rgFWlDjTZLFWJmPt92YmTzO988TI5rbGE3FAdOb6DEY1TjfoCCt
D7XuSL4+h25iJvGT44HrJxwW/DiX5U7CHw3uEy4OlBRlAHgwIGHtkMwkshkUpuEgTjgWreDM8A15
bkxe42prrrQfBDHXNA8JLNFBkOG7NN63hbTpQXeRGfx1zqAe4idRjZTgPa5ie60fgI1kzVX/2V3B
TlDI/NVcfvyOaFqbYRaM+PjlNJr7pJOQQkuNktRHoiON9Qv5SiCAByAKtCLQgqqIYT0McuddH50X
thF541S5sE5Paw1YwJEB/ZiytYNAYobF+6CeMD3B44GpCVcBPhNDUKqveqHAPPv2jv5rA4t/hUDZ
3MrTdt3rUHXPn983DcZWxHhu7K3YJIqoZI74XfRH/1E4PMhk6gJ3EXIlkEwsMUpAwNbO5ImGQE3Q
n96bxBLyaYbjD0hpj0kL4aMctYt2oU262YDGuvZJpVp3B7mAr/AQwvLBwk68B1nlGFWpSWDuGRl+
kKDpv6YUN0nwtkLtOM3e6766PIlgIj4+W96SM5kCzPLxElH+JcAhAEEyAhmNuQKMZZQPnepih4Cx
3LuOUG99sGDRFj2KQx0HgCKy8EhEPcb8ToI1eFQCC/NQMyeTyqkX9U+6Kr1izgJg4VGxT0cPBpAD
5uD4Zz3hC/dMdx3p7T17st9AYtwSSgomipgW9z7SsxbPDgj4KcZ4VQgS7OWH+ivi8o4UAMUQh9WE
GFpzS/jokn8bMOwwwgG8+c0QkHOGp9ky/W0g5ZfOYPyAbAXeQ+gPaaQIBECIWGFtNNlOkrqfyKoi
GTlpQ9XgU4XA3SvtiEQsAjSIWyUFnWhZYb3aI3eDyJ/4reLmtSe3rgq08Q2lwH66pGfIXwRw+A4S
XeMljhS3WIxy9yJIgwf49+pcAEReAn++W2OE2XVzyDakHlJ/3GzBGrQnyi+AxGMH/ZNBrUGEwdBI
Anax46UnVdH8G0D3odIuHTwkmi2Arf50dd03xNEcHmetb/jvqbXn3TPBhBlIh9qvKKg6pk8XwrIU
qqokgE9Y4H54werI78lIEkTFHlnkVvOxufWx4XKJdqi36h8/8gU5H/g4x7rwQAAz+fvM3siL1m2w
eMMKlJ1yDNlxAFN0OMCSCtA0dblLuEU0TFWddG9uq5nORiaqhOHtMdIJF+xCvuYzhWklg0v86O8k
kTg6soVZQhpnNS7Heqw6xAQ5RfCAboQc0enGaJXpRiGfRi3cuyaA8kGOw0Yh4OmID+TUqKf1+0d5
hTB9lXouG+NXNSuLAKMbSR4/VCcjyV5nJkWgQHnSmHEBygCd4Rtgudg2gx3uW6p7hJI0DjyvBRDl
gCfh7oM4Uh0VRUgMTfOrgD2RTYemeq9QYiA6xrn/fJuZuwphrX7u+6CGJU1ya7L66jPTmNxvq+Iz
ejI1496X1s/v+qhjHDHSMBjOV2m9PTII4Kqwv36Weq/KlTjoctTR1icjCQCiWujwt62w/4ybT/wi
UeHm5Wr8ts/FHfzK3DfHDWl7RRV9tT8Dhbah+0c5KCFkRdY9/GKMO5gY7Ua//1jtphvMk+O0tjef
4+rW7/Q67iGBYwD0CZjpazE4KX/av6LCyT8ivOJ49CQrMM1QqZeMFtS90rqQr/kD0sZXpu+YYfBA
5EgzG/j45gAQikkjc+6P5WgIatY3skyecGwjjlwZ2vpFsjb3epzpy0pZ2Hhgw8NKToqxb5X1PR+9
azJU0ATQ27Wjjw0jaJPXXG2Lrierwy9xZ/Sexqi0pwmSv+8MEFXKfqp7qMixnZzeqJvIwtH9D7Bd
NlatTdn/JOTEHZsNHiQfMDXtuAMo/R7jBx4GOLfmo/Q7qxKc28OMDi6f3rrVwF41t2VHeWsrY5H6
0o262/Le4JVC/PzRe1tRCepK9UyYhI2QenasxgXTvWOMbaSEWuYYP5V1Xe15e3z3q1CtqWbUKFvw
fZJkLOQJIAdmeLstDXIhsQzPfpTnX29PCxK5iknyutaa9+TVCBu+pQY2OygvybdHtAuoVce2tjST
ZdvPQJh5bY9uxS5SLm7muazOOfrn+6pLTsf7KlUWuRw0dXxvNgNSNAoLzeqUl5/gdfIaPaxN0myS
f+6geoIJVnyzokc5sdlSeSvF4qtdPvn8pkIJ5qd1c/Oq9p973FTkSV6q6lxU+7TYPu0pLydHukBG
yxe5tL0qm02Xbgx5nQwmvby46csnA2okeN+olQ/Ysr4Zkssxd6JdxTwjR07WlnK7M0rsHSvmU6qj
cFjtWQZfv5gY0rj6Th75rPnOObK1sk3sadNPbzygWBevQ5Zu0urcfee8nuT5RxUFi2FjWGBrvHCW
HL3FwxwSB/9UcCygrmIt0/j8NDAKeoF9oiVQqYw6v+CCL90MbZ3kp7rf9D5Xv7CxoavCM95w38yH
7z77WPF2rYerFFh0MLvRWJ0AJvrhCzEIiDb8+adHoojgf3DSTUdF64eBFyjZNxyAKtqsPf4NKr9M
CKZfMAFTndo4q/xulFWVJyQODMru/v5hhgUDsSeXXzDQ/GMa8Zeun5aMqjCwf7h99/MSaTN4oxNP
y746TLcpYySyJ3Cp/oYtEM0zkBNej/g1fFWZ5LIe/vvD2vga8wT1O3xZwfvNw8/FO+RP8g1v6q+U
r/ntvAn+DKj3szFfuWUUfVRqlLiSTfNcQxjlhdDiZG9aF/Xp5vB9oAtoaYTzxIeJB2pkRoVvv2UD
S3f956QXC0VeW9kq5WYvxCvmJVSPv0y5qho2s7cPDKOGSsMA8rUx85EQSciODqJYiYg4SqscP9iX
fDWNI9d3oGP3eUwhvyDFf7IlmWXpNvxURthRJUNqSqgQOD+vI0Lbb/hudzIM6s6Dr/NVvdaeZymN
GufmIqXjjFwfebzq+rmS7nKWRCN6mmwePsQGjGATGhXh2LcTlB1q8OdvxXZzo5n9TqwshlsD3KDO
S4gqd5E2RLKFMIjLPGhzYOchU1BfSGWE3ogzzeTUhlVNROPk5UjseUK2BA39HzkOycVIK2KI5Azq
sSR7C082xh7NlDSiC2ghJqgkgb6XZuEgCaD05DDdsDwM3osbFKIJkhXaYHQ12rZKfVGav4fWhrL/
w29jCrpiKvEEizrB38ImVsWLDcbtlgeqhxQxMhulQEqXtjLEUuk7lqZgac/Te8xtk0LqRHFD4A/O
cLUoZt7O+yedKZgtzPADlX7zPzCxBAcCY2juMcJ7/OL1CqlfEoUELm/z3hxCNRNEMl4PvqH6tqDd
BbL+0VA8LFq+TXgR5u3I9vIhe+NXEcGz+anDjE8evg/dr3kgAfV9zebYY0ZEsYKknfUN9H97iDWN
p0D/7cH8QCqvEnLR8TP1B+sSZ7tQvx7h/KcrbZIve7oZQqEpd1fvTbFtFgwgrD0bMROBaU1hC2XG
/jX39iX9Q3uOWZy0+oTazjrfL91PelA3EnPYn8fmuORh63zW4/Aj9Ly3cbut/oA5fK6RwF7Tu+ce
b4fp9QkfOIdBSWif6zVjllU1lcxhOREA/7bEa9yctX9kTjGD6VjJhKEr7KUB+BYNZyLkF9eXNsyu
ursgCY1cEyN4jhi/cHlQxbGnIqJB5ietHuMX3L15tykm6gqT8q84mOmJM50dtM1tLkY0I2QvWUxj
UvIruGl5vRA0fl+XbIEIn8WNA79lIsRAoJ/YFy344vqxtrzPiFuYujU+csKW1Sz/ZYSegY4yxUIx
hYPs+f1P0bd94CvJ8c1F+q567jdJiMM2b4Wm8khW1hAnOtrLQ0MhQz6dy+8w/7kXq+Lue46yOeMC
6otIWRx753YgRctsnIZ4Q+rk0tVXGno03oQ8ST9D/MYMDCs4c7mOsi7/K2eDt/Pds2bjM0UT9BXB
eV+DNJJhTk7Qlku4Br5YQRsB8Qw+IbV6P76xFwy5BXAMTuAzrZXd9yeZWRyKM1ONU0+GuxThpqvC
KxtK8WshZbDBuyV3EjtOt+kbR73WwnGISxs13+q7Rbe3rHdzmoy7+4jTizWstzQNr7hhZrIeLGjW
ZJx2hYdZHQk7x4iD9pzelw19AU4VMQ9Qd4pE5SdM4ovxe7xXFhJ757/DDjOWRJ2J+nGUrY53IuHA
WDf3f9IsW1s7GvT2Bam9H6cHdkdCb/K/Cmxk80RTv9DjwfoptiHzckTXfsFBg3GXhRGX7mDJDhtl
xQYLWYl6JI3rnVkx7WBN11cpTJp0iFG5WKwpYM9WJwzzWclDGVCWnijSZoTNMcQxnGz2ASVYFnAI
SmE4pAGbbPALGvxWsot7VO+WxH3gQfZyj38YJrI1365QkKWRxRgBLc5Qm4KUgZV9fRWmGTWDv2mH
W0YXyBT0SMBcQrxQjURXQXQlMpkHUPgxYBD0T22LHy80iuMEg2cfhZD/k7MQk6LDnBcyK9AJKd2h
Mv8O9wJAZNcDQ5L5GUYfCOWfE/mMV+L+e0lOQIqxtiyCPm5DbYRtDCOmc7J6TOyoP7/RcNYC3V4C
Y7ndRPOxX0alQTor0BkxVLM2hncAIuToQ9A6gw3B2EGz9jII41PMFofjzWpxH/LG3+4PnoHeIBjl
HqoLVA0pjArJ3fR+P7tU/hgpAb6WZWjQOTGiWA3i7xgHFI6RgATKPzHWB2CP29iYPKI7wHE17Qir
AAqMemeFHmSGusCjjId5rwRCsIpjxYJ5oftE2O5rI0jdk/90nyU2oMbS8m5McAVP4x1Vi2x2jAr/
G6kj6Lyjm9uMVIwLmVvv8ZwafUO0uU4ZarHpS2eho76D0N0DjfeAkMBCIoMaFOc8XEqHsP6EQnkk
EzS/vE+u1xzuNqYwIV01AmYZ3I9ddQlDELeIbyTAof8MwFSeT/WhTXWQNSg1Ebkynx3VeAl8J0wU
6gDdGHrEHqnpLWIm/RZXBbDLkmE1G8qvJjQZSFA2KA7Oyex5VuICyAlmy9iYYLfovyYf+EH3JU0Q
tNT7EvV4ROiEk2OhgxeXe5tRfzgJ/stMwILLjnQNRAYShpUUdgAGV/pfLjl1lKBeJ1vlstQ8zdND
dWf6hvP5Eb4FeGiMMAaBRXabAQvBQ+BQjMixBI8jXwTxOGAEwwQfqBLHHt1PFkbEjbmUpljXT6BW
p9eGyRgYUjNSIppZ/NjAHrz0RIq9RxVIRoo9lcN/Vx4ko9L7+SCCgWhFHfKJ0y0m8uY4J14xKEfM
GXllb9eYMosnl5pQYbRwEqlkCebTeNeB2j7Z2UiqCKgMODvkF84j8fJBT/DcYL2QnHSSTNLAXBaj
7xJ4fPrYg47+GhCrzDDxjLkSwZ+DhYdNB7dgM5orq25Uh8fx4BeHJUrTYf9bjITZEd50IckP/O2N
EcBgZU/Q/YxQ3sVQ+tFQNOgqyj0iDxyavA7vFcKOzuBquGpDFb27DWGRx0g+Btq2kzYqNDQ2AWFu
VYktsxpm/cjoDbfpGaPAmv2zNjeIaj90fq3H9LqYsiZT80JapT+VEq9vTpk6xgeZIjarYzZfNZ9h
bW/po7T4tSU/AW0oL0W50NF8GzQcEsYflE0VuYNcgpRTzNG4496T+0zEcBd4RfajVxuy8DLPt0hL
CFn9gAh2/Zp/WaybnHfuMJADmLZ0rCkOMz5dLzlBmUgEMEh2JSw1RHQ1RbYh0zwNGU/mVNA08xdz
30OTe26xK+pF+9NPUw2Yh5thsJBAotFC90hzdc0r8xHxFuQHsz0bGIXgq/ACFRgy9lLhOuTecWSz
uEAxwQMEnvQj/P4ep4MFRSbT68e100UAZMmYtXOku6feIYi6cM6ZKkNTRiTJc5kkjL+G9s6EEzQS
ZmmMZsdY2246FNoYN2PaDPSHJi1m74OsCYoXDjafCakQLhY6/n36wdxD92swW3x/DglZUoC+3u2K
xgEhZ07H7SIsnmC+5jUI7bGWwxcB41r2jsWiDgSOTrS9d0E4A4seuRcFOZJ40GeBWBPYRqpeNWU8
NcJ4gOBOaiNC9+Yk+YWCEtzCMrzNGf1GxdRAp/RFyPAOuis2CIf8xOpHYpsxqdDED9YITD39qh7u
p2KtTbRJuhxsME0kZd6G/cg2L3DOdKxFOkawOGM3pFTRM2KOScHX7mDpyxiDBI1I21piV+ap+1uk
/dDGADdQNDFefqKsTtC96epwewuOkLOa8HE18c3DGTvc29gKNmSQ6dGbIm35+i1/sO3d3g7ZGpIm
0bcr+oxP5ZiABhz6ydN/jsEBE3ETiyz74XNmEzZjz/GACk3Kn0U3sec9Sy0iCC8bT4wTyv3DiK7U
f/wKpyfMAdwqAl6NP+wb2oJZHO42gBvTCo7MkvJNOx3/ijmef/kkw0OynShRHj1CXISJhaNtIF8k
wMtIbO+AaJRYWLh71IfPUY+ufEDOEWjGY/2Iqj9KFepJbCoKlyKq2jZjqIQIFy9vzJpxHNxlUfmH
w2ikRpCC9gQCLXrvGJP7PkfhOzHORgiGQIiaxRzzE99P3R7CtDW8L2cVWT/piAkhvYe0wyMuXVSB
tPtASceuffaBe4aZAUOxGHdFxtdvAH0QrwQ2slNqIpe3U5z2g58TRPYMkfc/J3F8VMFE4O/+ggu0
bIaJc4RCAfljRS13JCRYoAUtMIwxxMHtQZ1aesBwHRXej7ak95F1Gk3vhZUWzczsL1RoLXYtQZm4
0Uaf+BNbE+hwnAluFkFsAhT/54XCwSe1ZfdZYFdueTy7+stx65jmCa4OWGd2dxfOAPIIBkcwVTvQ
QNDh0pHA3396yJCbdPM5ZQD8plCUwN/vE2GcDRalXnCl4qQAN9HVQR0nCJ4WmgaGmpBJcOtRWVK0
Sq1w8f5QGjyRo5XLz+JzjViy71dAtWPmyWe2DwYnpLJDbNGYdwh/X0KjVQb1dLqtX+Z+jii2C2yb
PF0WFyQDwkbvDU9gEKicPHVYHR3uhmR3/HvjrDyiXAdNopdGp6OcSPUyj2S9k0sjlhmTpBJ2KAiG
p++ZdayGzklUI8tZNUtX6Ljbs4F4xynwhd5TmufXwZ9qsiUwZBIeXqkxNM5o5m4cpBPyOcrBJRBY
9adsICAQuodLzdSEPHl9KN5tQKETzWZgtU9neF0jp2QtIoRzS+D5h76Yi20P6p5Sll6ppGuadu5a
U5j4ERSk2oJZz6FnFEtv+2VMa7IPuaUF66aiwrE8ENM7dk5cRGwh5lAaiD0RXkX3B0aROPVJ8QeR
OsWFWyL5EeUCEQMPpi3Qmz6Efzj20b3hdgLk/ftSpg8VyHP8/Bd6VDLYjFBNTJqGHiHkKxbnNQzs
VpqL+RZjS19EW9zW2iJnr8m3NhaUDtNQkoj64LlFgXR7hzR7Ruc9xlL43OYeD8WgbfwY839PfZhB
sakDbXBKsvBoj166U2Ec2ywyoMVBOjtiEAElBuov/pYqBC5G2YqnkVuOrb31weWq2oASUz5JuBh9
gtcMayto68/YRj29FNGNlG1QcQ7aX7nFzV8as5LKh6NTxfLl1cCp+Nxd7Mpd66Ce0UCE6ATrmGje
5xp8+7bHO2Lb/qQ9zc6RGJ+388BfHsTmQuAYSNYCLvhtjjxJJiySQcSHyERhy445I7pK3MrRqAyY
KYmLopooV5QSBD4noxqk6xENTu2WK51+r0Vp8ZtzjYScAFYfhoELJWBiBWnNoM6X190OYdt3Bzbx
dZ/8D91qW14bNrCzqbjvNfIDyx18IQzj4Hga3OPntmcwwryQ7QNpyvheBsaGJcxe5SEK0WIvHtDH
uHEd45wWLgZWF5HBeN8e58Yccg55giGtHN4ohNPTNmytuB6r1AnIbnJy1jrhH8/b52QTs7dldddf
bhJ96H8c+0LTwdx19l01l3SpnNTU4zzoYfKDlNb0wdz2mLzeZgiyQOFv6DVoBrhr9ClZpvQLa3rs
M8K0abo5RnyuTYLjjVkSoKQJu1BzbdSxOTCnLWwyCB/EI6VaP/CmeAT3Fd4TLlQcPcV6PnxADUIV
Pk6IEv8uy0hmnSWAC61TpMc6/yjpfXCuwFy/9G63+E7H/tNiysOUS3H1vw4u01rbjxWF+v6uOVbi
tTf82YU5R3k5AjmyDVCJUVKBLT+9O48jDw0UNt8aNapR1z7ZaH9QXutDC8se6pNNxRwOCcVaOpUU
P6+457qCVrCWaWJYL7Fh415+OxpRUhgVk7kBkZlYFarDLniRyUqcXOO9KCYb/35F/pbfvSTudg1M
Zdi1MBexPaIXPrqq5VuJcDY+omVGyGsNC+y0OrFhEQyNEgntn6lFHxjGk2w2EL+JevqDdQxJpGSi
YFvNrVQOKw48ZkkYCG6+u/pc74qzuekW1iqN7JO8tNbqpAE7Eqyu5OFDudHpSJil/moKeYNv5KsU
OQbY4/OgGkMNchjjX8VlmgzV6zYIrXeY/WXIR+kJHucep0yuZVbD34ajoDh3VmlcjsGUEREBSc/U
oKHuhl8ouxtOhO69tkmkIag8v84GgZJkXhLAWU+7absagHENm2IEhiuQXcnLda8fzAnPjUFia2pb
bhSo+ve19J3cMebIcTSg6yk/4Qt1z+5z4Fx9mF0Jp1gLCaGo0Iecx13xHn5oqZgTt27S+7lF6rv/
gIdwcweqYwirHO9D4GX9Z/7IQJbEXiXuY9Qt9S/UK4dNgPOcwhKaSFvtE5HGiyvbw73cptpM/+Ea
ShlVM/5iYEheCJ6R1JdD86efgW7gMZQt3vU0yYKsnr9zEspQT9M9cdgorWXTTzLX+HjBHUYn88mP
D1fl2YRpFhRHsIlTr6wsZSrr8QdnANRkxfDC9qHDVIMWA6EMC7Xjr7344KnVDrsF/0GB1YyMAz/O
JpPJHofFUpg9Yq46vI8Nbgz/ti3BB4bzzz4l5JN/m+7bK1jzt3rh1DhGBLrIkORM/N22IiXUKeFp
dMEN7RnOgqTgLPvT3es7x1QjUuKm79Gt/guK4Sb+M1tkZtg7XZsJPUp6ECP/ZUEMae4uGThg5Fb5
tacnIt3a+uUlKodkguGt8MZx6duDARFNuLf41fQm0l4yNoDf0jEdKBQ+v4yuh5s8e7mD8RSGwh/H
H7ddzluyvq+zkboVLT69UodkTgzp3yfmy6MnaSQUAPUVH9OJPYakg0lnhV0/s7niKjAqKqmd/avO
0fyqh1I466QzS5jWNwvq7mSf7luLhGvQhVGzSPDh+OXFQJNID3b8nNs9sZwQ4/4yHHTYzymPMGPE
R57eLh22pHM+lh7mxx/ms4wOsY9af/+MS7+X37ggowIVb2P+2mmu5rcr2eNKR7OenWqKQ+ypCFSt
N4Oon8P4ZbYOUQZ/YGBm14pqrl0Sc0MZt4J7dCk8UpCY++AW7+MYwT5HZNNgb62UlT7JiH1lFjF6
hf2eLcRNJlp0jJKfbleMyADeSpNuQZqTJ536Ofe4S2rHuJ/kEwOiZOOl5M/S+Hu8wWmyTlRHZ/BA
wbo8rmGo8LfBgTQOE6YlcQnYwnlUZAbN9IRrXYPUHFUMm2mKAuuQtIujK9YPNpNEDFHNzKlH9vKh
B2844VA1swDqWFluPli+cRXcKcjnlHcVfno7+RwJtWdxuJG30ZFS4qshAujHil0olnf5P2vyPnjv
uKneIyorKPpkVv61F9iGOfbRKt5L8Diw/poiOI3bdlgIZSOR06O2jRozNtqwvN4U+GMh3ov6rgoa
0gHpTTJfhw+PB0ZcCOd3/LuxwmevOFNx370McYXiDTrW7oi/lz8dcQ+3Ia7eFAY8DDLdZsALnmI8
RYx2E5UOaBTjIOhRDgp84N3ZAH9IVq8Va/njM4TV4OSsEwgX67kiPF0Z3atnROChdC6npq956cJm
ll2Eg6h1cagI32Ed5gFhCbiKcI6wPNG9IsS/kXTZj28CKsQ5Bg35XjlYhxc5scyqqPNv7AnkByGl
fP6w73CgWxT3cMZEmI2On5/HuWSgj2lD+cN2o1FAgIgjTEHJ6trnb2SeYQl0Q+N02+P7fwOhAJMe
valaUdfyD3g4jAY1TzjAEo01eXHwFm+KF5fnvl+7c3MGdoRly9xMbLHmcPDLYmzhKvaBQDRUVEdY
ljOmZzqPVHulzwkKYXKgz7EzoaIgi35UxOYJClG2bE5sI4xwUVN/A6vctwXP/eYnGSXTVnVk5C3w
efjBULhUHDFvLAXrCTgKMISl9EpP2J3kax8JlCwdPpb1tJnmdDDtUFB9uLSHPU41YTm/H6y9Mb4t
yzd0GoUbGf07Ljhj7nz8KlB0lW57YCN+D19cbp4xtAOR2vuaCr+a3od4jcFD4r+d3H1iA0gYlqv4
kCrxl7SDGwzGYDCivx61TP4ezmBUTIQTYYEdYDbpGUuPsACcmO5rAntvJjwLxSDwDYWtDDE+ZNiM
0Vso+aYrhST6QW8DZnYzwM/vXDgKHXk+1YMwxKLIMHDSMrfgjli8JtKYXXxEjeFWH3hHrWsxlmF6
F+SMHY6z25QJX6BO8jFbxl+FL1A1xu5lqY368B/CJoX75gIFBcOfnnCi51QDT9OC27hA9GOH3WEw
NaPaFwZawgVp+dk9NrfFc4VDDaop9lM8OSgUF89feTtgVGcJ4yMJW8xRP6JaSH/LXwwBQdQwSuoc
hfapcRREDDRXWH+v1W25ThI31xwdAi0Z60whr0d+yYZYFPjLlBmn+x7bMgc4G5eyfqTtqkhaQMb6
rDvbARHK2Vspkj4Ruwrg44dlQo3MQpixAI8/Nua82FTn14br502+yS/jwAf90Y2DT3ZmzfVNgLV6
UpuZqbt3wWh3EyPqmxhkU8IjAJqhMmLacTliDOvT9zkGfUI5H+DqSyaItCrgxmlreRC9t5RB7HzV
uN3jRABarcdUENpcxzJ0SuFDZFGXYxRyzf6k613+U+pAulKCJCz5fFufqpjiA7gQsvIv7Ykll/CG
+heClj3TGY7ZYcvkmMkWYT8MktY0gWq5QPlcMZVtHO1aUvbUQh4ur+8PjzWgv7tf209ukejqJKpu
iO74UL9mt8sz1EMFgLV2sKvW2EWp1U9PUkYABsj4AkRCHIgIm/9mbHbN2qFyeh3qXwFpMUnmZcsi
BdAguGXS6AGI1Seb6l6qOumaiILBvosJRozEEyknAK8c7e2peDK9T2MVQLcfPzd66svrx7za8nSP
OYlawOhr8EveNSA1CDiWF2os7Y94CXy92g7e62OHUyomsZnfwpNjusTLsZjcOlY0ODCeeBC99Rkq
JNLC24/5ohJLBXegp4mlwYS4AoDuP1XYjkAdRyssj4G5TROmjgPgyxYyq46qJ+R+qjsMTW4j+etB
lcjCLuAbrFxtxBeJWXmk/N8P4LUCubX+GWCDGOgcCC2Z3eG3pAOPhXrQOswNBq1YNal9xQDGwqbE
V29+mYQ9yVbQcplYwjh4OMmYpTSTPCiLEBOxXWJNLRBBqw4LKssWniowZTddw6ASP5cV/TXDHmBA
acca/dzQ6k8/ruEakKbnFhLKOYUtUZojkailROZUn94BGewl1QDGvFrQ5v9StXO/bKMbQ/E0d3A2
eac+QxbLlysHCyt+yaKABdF41KwfHEQvD65Ak0vbmHP+GbeQvIKnpoPW4Tk5sjZTbczIRfnrFlz0
r90NBh6TZK5xVAvM7ABKaY0q8hlxkEHywrxLdGg0ZtoaeQGQCqaVqtjzJaY5jNYU7y07ZGKkQa65
/DdHk8zHI6Q+JOI4bjiVFR3ruIPf9o6+Waj3k4GyMl7QGOYFAfGm/+rDPF0+34tUGXevWM69iiMf
drHwnOpd9pLXJrviuAh1l4mKSIvd3PCFErl+j4DV1nkshL2tsP4XIX0s8g5MShQKwiiOkEvEOafe
JR5eZffmKpMdoqgjm22EQkbG9Vp20nlOyPzA7zwzUHnie0SzE3GBavsnXXQN2BPIMX8Nep/S0ye4
i0eiK4tSB7KO99hR5cUfP4meGGE1/D8vP9ZWygzGkwdRfCKDDd38/NIhqyFA3MPaadyqw1zHoomw
Ze/ZDpOPc8cUEb0HrQzEIfB902liVh06dCRslHL/XJa5lp23V9F3VO5lbjpz45/a9Ovg1H21nfmF
QZK3a2J+NOSH1R9z89zr3tEXxYz40DA748S/wytV7NwEc0snNtgbIg3Ck95cEugKrswtntfn9Uv0
D9Xjd8SrD/ININeonHwB9ORRdX3+yGGFQ37qCWhZDe+xeX5hINFvmKsw08U6QmR5gpnvu8j2WQyF
F75Q6ZE18k9XB8EF5ZzQrP73ISRvQugm7OUrLFrSrTAWUADxQJlcc6zx46gu2WwFwEtmhLRm+BmS
RQzusgeN/o6FmJYp8XAN0AUaLtSA/1R/KNOEIYb4Kr5TBqiv0KvpIQ47/I+MyTS0h38f4lCLT6pm
7AmH3LX0VyTeO/oSggAf4nwcQw5LoPF9m/OSTnjEQZyhehjsGI85DCo4MRC8sWJjDxAWbHxP/Kzt
YFuEztFyzamEF6BCc8KQCAgRjOJ8Fvjxf6ba4hczUh+Jr5LHuG94bYaXi+aiXPGYnfHxpbuDNu5S
d7rQSfjtDc8inuu/Z2IvBmyV+EoAcAEKIjy/zaU9tSLxXllpo+WT74unwuZ0cn0612PUDbGYP7yG
48fwQt/FB7zj6LqcxtNNLHvCaZSKizG7EAFDCOMrRRaAlJB49mdhoQxVAzzqEfyK/6Yf5mYcDGNr
6MncYP8dlZa6iMt2elsyX8J6ESNp7MRgriP4LRwWE25dmEDU4v8KLSdfU25RmwPtOMD6fAgH6P98
pZ8oKh4e/tIuRABXmOw9qfRATnis7txGBrzzWyg+nvN/JmZ0m2UkjB4xYMJvuOQ+z6NnVBFFQ4gK
H5+L+WP+tJf+IrDYe/SNsdubpOMmrrm3cntIRRxwg4my4K/wcDkrLwxNoAPHR3/wSxfoH30K2Bot
+1ifJON0rMzkoL3IOPE1ziAqXQoEvIkrt790DrAblws+i5696P2BsEYux7dpY7o34O7FEW/CbPqY
Mu6zg/8+MEDk8W/aFEZTtP/iQwKXN9zvFFCZ2DMGBQZThhooWsSfiWw0lut/9/bx0IV8jhLqGjpZ
4u7/aWJpU7jYgaBdjUusdNXF2xPW7JwwVrR8LFZAPTD5eLJiilXTuLy3jffGVq6BeA/rF60WH4AA
yAFa18ZUUrsMWE6L08A3A5F7+NoeV+yqjy3kD9+a4QBtD+3FM2r+nthuZtNk/pi22GDRuLAki8/e
75DxiruocuXFx2/9N7wEnUX5HqlBF6MZ+bfemUw7TEeegrWHyYSJEXZj4GRhGjx2hisOTT8z/71F
2yvOtqcu1eVg3s/lKRCQKz5ZrnkOcVogQjkNbQZqv4UwyrwtB764Usx/n3ZQn8S1I2xB72vxPtU/
OwB54/2aOFGq2PBVgOlxw+aBPoGrnsP3jZ9jrqIfEb7Q8jhxMNt/74brzS/dL+7X4rIRX9ltKwKl
jqH4PPriwhPjsvgb3P6EO6Du/f/HYEVRxb9FqAB2RmemClqkkEfo4N5IYpmN1b/lXjX3cnn+j6rz
alKV67bwL7IKRQy3SFDMOdxYhhYjIkb89ecZuN+v6mzUdncbCGutmcYcg2lOBrpxar+arAHtUxs4
C4AXtVqLCAjAcBNjxZqpx1ttLbGDERQsf3/+tIX4Q2zPV/xb2qvE5pFVArk55CIMDweYK/5mJ2Eh
JOTBsuLvcy8HBQ/3p6VJfm+gT0H+ic/hPPFSEVz+1gB5hLvHhBx2DXJuPlBzQdyrugA0c5BU5fWg
AAJGF6Sk+SBiBUw9vvFGfrPUPBqNfSeeUFlC4arCSIRqtKU1mHY/H2pTOtbo8v1As0j+tPH0NHOY
zDUJNWgT+eKPglHPZM9vs9uMawInI2yXXAguCGkgTCjmMyFVJFmFx/TiH9qyo7Kirzq5FBCdLGcg
AZo8AMXHesKS5oqYiZxRHVs6ls6DWvzVOQ02gOrEf5ZK14LOdBZlLl+2jGtJh7CJrdzOgkUHncfy
nFurNZ8Ctmql3nRqT1mrubGEa5Mx0yXNr69/aN67P/MnWI2a3CkgYnjzqMhVIAfSXSRBJfryIMxx
XzNrSKGSJ55+QfaU8mvU+pL09WmlODfyG6hpuudG0Q9XReLimN62J1LwYccgVm8BNyn1P1AFVYey
5HqFuDhuGe+PWCsg61CzeQX+fRhEnggvVAhlRR0gSHGuJYoFuNRBMsD8C5JLDCQijtBfASEDa7tT
dLu7sH0SEON+83u9Ax8KlhJJUcEPyCstNgJKInTID3h3Ht71W52JgbtAsdQWXGOy3VKTAMgLyNTZ
+xaSptV6RufOHxczmFMW+BJkMu1zl2sWcCX7YhQh6QP8i0IGaWL6hntkBfkdV9ilHvptHoLvFKlE
PoikF6ArUKELEIT59WlhUjdFcFG1vLdf9eQbEej9bsuiooYUmcg3d1SSKfFxA6ZOnM4qSL294Kps
BT0ZsBeQVhCFAiXulojUuwnpIuXJ2mn7gPIEpdNb8G3QNNI8Nc3WCaVHs/VEGO+M7AVhJbiFLfAb
6sDRVttypy2EAHFS5cCj0Zc1WPRcFNLM2U3hYH52HDnH0XF0m4gX6kJZtDrMDW/HRqn/3dC/eSKf
clC7EsiI343RQE81yrS6FwM+Lmpo6BjZ9oAg/DTRUHvRPXhzyxh3ZBNUR93TcYnsda/QNjqFNvLX
o++wMo5ndL0EXH0qB7PfdpiYXdobChkFGJW5Ut/s7lvP4B7o0RyGEyQ8gFG2lmVID5IZeruzZdI6
UTIOnVK71H7wQUeRrFAzROK9tKABIkEYlxar5digYAvaUW/73Q87o+QYpIrMoRJD1Tq4pWodxG6h
LUHcB9pg8ea0y+2BoCXiBuaAIA5Eg6AvVhAiYfczL+HQRhtzBEKTwS0XSkIfIpqS66Qt00n7N/D7
YEcA3uNvDd/TENELIpwA4Gb98ZeME5+klv/6u1FEJdgDmJvaO/SFWmHzNcojIn0dALXxctQMvahH
UyUgtryT9GhPghKK6hceuXSU5DjLOz/Voaf0QOB61HMZH0DW9/Qw4rdRP26A9uBWBSDVU36ZN8Ip
TcKncyGT0AmpfUrXKkbjqrqJG6CBWWS0vd3lHu6hBySJNG/RJL0p8BihuQf2zkK8WBRSheDEWtgQ
iYvYYAAnwZtE7hafeN1dNLcVl8kKLkSznHXgWSu2yS+3xYijAaRhdAM0z3kHoxrNEo8FBiggahs+
SsUjGvkEZCemIOBnztOQwTsODD+tUloPRN5FrcTPZWflUH/e7WeHqjdZj4ie1pJ9IkeGn92kZZRa
Rr3q0V1AMhmtrQbtqJ8GFIytmKRfGy3VUcxfIu8x/JH2vccSHhJkkhZ1T3XiqoRuCYLnMS4S6gyN
7DMPTcmIxeg91V+NZUCCi65zhiD3GOpDst/sXCSRoEwT6uyITklrCbkAW0JfeSgPaCltvAdSmxJ7
TKQobCNijpg4DFAe5emNAjTUc+uKg8SoI1UloFN1kguYC4kIRV0ZDiQmiaLQAHDZRaImsQTdF+jm
8n4+SG8G0GJhstuvrulICU0Hp0OswtaWIJgUOQX0ru4DfYX2Jm1TSmbjxBAjQkzYv7hqxD9uWMxg
T/R1lqreWk4HrsLXXeEFOoceeWCcQ3yBF9W4B3c9k3sGy4ZLQsjL0yIKIXXvFyr8wgGIhIk9VTVv
XkVW7Nx6lL5rIuPWlndJBJgirI0xFNWR5HEkFbNDnyhYrUgY4Aw+CVZSSuXycuV+iPaayiAu3IXg
wPKXQ4UOgi3GOAqFBq5cFpTh2bMRwEAaT2MqTh8CnngZH8LzCEdCwZliMjxwSnnYFjSsJLF092mD
8TjPbNBVcKbN7GqFeGWyRXvCRzl1uYzdCl5LPLYPdA9QoIiypasYkqxPjQKF9JswS31aF+wuTcVZ
SFh1iQLdB0WPEsTeSf3naSholPev+9P79nNjtCIcCxV46Th9iQSKwATknWm7tgCsBuX2qRXvqC78
e0B1xeQAwwZp6C6VbdLcVZ5Z7VcQwrIeNnBn66hvcidUgt/A0Y90u6zfNl8fiAX884ZX9Qsezb5c
pgKX7BfsGYgpSkfcz80PcG9ciBOvWUQoSntUVnuKIy9cotT5MijwRR2YKAnU5BnJI1KI/RPYEvnP
z0/a9KYMMKa2HFoFnEf7ilDR+OiOzwHqasO4Ntztdgpjq47Vy5wRjQ8Fvrvd3kbDKrbRsJpif3G4
ScHaA7NjDpDC6oEN5XOBRvCYC+BxZqPVZCb3ORjXdogy9ff2DlvHhlhl0JlPJbm22RDo/y1bvU2r
1VnREmyvxmOc7nmZV3TmUiHQt9H5X/ND9NSUvljDzGOv88yzbncU2v7m768xGDVG/HEkH3691m97
relclw5u3exOqzuk9Ed7TP2fI0+Akp4DIudsh3iNicNOjpMYXA7972xSQfLIe9RQP+P7+RI6DUTF
B72cZBFh7QOMrTV7jVIbknaCwyvZIpYreaVkS3C8iYyzNIsSEX9V/GhwSktnsPfgZGL8N09S49xO
LjY0kQDUaDD4OLMPD5QHGebrdRdySM0EqmO2siMhYcpohI2DLuUOuJWOcdII1IWoBv1SCWOaPWor
hPOCvd3nn6j2AJg6Bt0TS8BNwAOwiKYj0LqOgDZhfpZhF4oaYiQScxMkjgsd0BoBupu6H672hLrW
NNWwbGC0B5jvunKPUUYaJiFSyZCuGMh2sOKbURgVHeB9lTTertJhpFxZ0Y+9HNyNCLyzzj8gbtsD
3l1/WwaWQHfkLAGbs9rGnlXX3ayzPIwPbgksP2UpCAxFmiufSnJUIlKEC4qzfvU/xP2kYbPlQtmg
kFK0YhqlIYpZ1uhbY+y/fIrpJEehSGXqKLfwyNKMABz+t1l0B1lugi2sR81iY6A0VnlQcQDHZ8Fn
1Q2JhIiLquSbaIamzwe/GElr6LVIL56ycFNusoKf0FVmEeY9ifNh7Pp6lFFjzGCjdGbGtH4245xi
Upowvk1QQNxJUNU5qPqrbtFaBcvZtc0noTfuLedQh9Hogthf/T2+Qzn8BCxq1vlc7zwE+Ua9FPKh
EyA4La/vMeHXxy6DfoSZqA1hGpy3ktL7DAuECDQb0D/qS4Ly7V8Dmg/YRdmri/vqgSWE0AXtuGc/
9kwHEzZ4DsBEwtmIpTPZ3h0KIrA/QtkXzLqjkT/oIRnYGDBuQfVhkGWcxZjFeCIbqVAAaHPjPM/T
nwun0Z4PoZWnEW+NVdyLtrQvMhyFIjFxqkyGbNIo7qRgWdpVghNgY4DJ0JK9SagyW7IUqtwiSVSJ
KgvWN6/MJ8QN3TVVxRIJ8rvW7d6CtTKPeU2pUYM1hcwgOSUyjlSgbIxFh98w0btdXrXmKS/hWP7m
qyzmd1rDoNbpzOfT1tTVKk9TP0Zkk7ikozeHLJJVFlNLrhZhLlqRlKdmfIUBQtKZee/+0hSyahWV
ShiqQAj0CeRTM9Nj9otdZb+fGxnXeIdI80JZoc3N6W1IfpNQyHQFWa37JB7fdWYmW7DCfzjWzUlY
W70bLKZcI3u8t4fD4a4/7Fed/nAYDFdBhyNgIX/VenPlF8h+ImPYkx0lL0J7h5ZSDj/HFZarTJY5
uz+5eLqIWt/MTOCFeJ4gh04ZKossckoK5ztK7CgPv6x/fZBzWEDguVm2kAiO3y09cCncLdh14jql
mrguGi7NWKsj81x0esZ3BJvQeZajGv2mPv1bwVI48MQuqjVLw0GXNg9YWv63LrgiXeg+YU4T2/5v
U4Dbx8eRCeNM7G0WR5lBbXNZUgrog/1AaRhld+YB55L63YAeuCx6BoIPKBu9QxabA0FgkfK0CIWL
PqhOKtcNA5JmLZnaRJLKnZ5bXCk6E8klkCcoQvwAJucoKLtDsOYSxDlpbcZpFmjyg4+j0XLKTEZM
uh3kDdRLkhAFDMN9zbi1vTaLKWcgkLYUizMX6JfJh/98kBv8u3rZPAMvzSY6RvHhQSWUNS/TFETL
shqXn7oj4AwRuAtOMNuuDHWWFDq4QHrgZUEqPBY9o3JlMmfKkclX1gBYr/NcAUi3Of90izJNUzf6
yx19uqEReVOKfNlhZcSRIJwj2kvGivtCZ08v32199qVgzYDFdKEhyR21PkAOdEZimnekLrRTE7Dd
md0CI5vxgiqAVO5E+ZIQyuLUzt4vswfBFya9YMvC37wjNvVpW3TZycOVdqNcmtDZ9aV3eIDl0kDa
g2BSnJc06amERkQ631NgU3S6lVLi9peE0Rf+1PAUahXb+e7NhQfSvlKd0U+lYd7Q7kkNS6kf8WIW
yfmIyzAiTSTrJJMqktVcN+/9DLukfyvBrXNg5g9Moj+NYgLXLCbVlLvUIVOWbfjZh/zoFgDYdV/Q
lCscoTkMmIz+Bgae5ZX2ENZgOsAlZ6zsVNRKYQuHoZr0M/YyaihMReQcK0rQ0S7VtJAr+KIAjFUt
+RU2rbU06KAarE2BoQSbaZdb4AaMRgyx3l+x9/f3c0LWcPGmtQWUyKeVJt6Z/sRfqklTcbHoMmqz
pZQV9NIn0eqp/iKPCOonQgyDTVlkVFoIb+5kpUuYV9RbGXQZJ2jXXMvZ0YAjDM82rKA96W+3W2W1
5M9IDFX8yQoH+EpvhOSu1Hs32OkcURxusKpjItqWw8YeZxUaObm/vMNP95PuOg0ZuAbYNLLIK2i5
YLVYrTorcr9TXFwXn5Vbr+dvepbbmndWQxZXDUvdRRhMOg72DC63GL8LrBJGkFLN1Z+V2fvnTmv0
Iph+QMJd4p6UcyjmUL9tqhxENySvhEWI1le1xyqnh94oXHT9Cu5w4papUQMCxC5s2Clurblcb00e
+n35bA11qYvtaHuWxz0ccwjDYV3GgrzMltUwmwPMNbwhrYNSR1aRTaW2KYeJ5wyyAMIguXTMrzbu
Je5dDANQUnv4MTMt4etydFC9OgVHlawHklkXDgbBMeaSduMAF+uNJlVTj4A0pnc0Y47tO42JunYY
eFYPeXy/gfhfhfQDtXsxSFqFwGClLPg/EcoHfbiCBDU1z7Jl9X+rrrh6xTHLG5kxCuABUuc6cr3w
tSjOMtRrCROgyFvQgRiwHaAS8qHTeaMgBBMYPCN03gAFp0eGAYJg40sNIjlkMP57LJHupfUUUD++
NZ11k/ckGZFfat3AqsXdC7IEybA6TcengGUd1HU8LK9jwPTr95+1jro4XXCvACkCqt2MhwWsOm+6
9KHgu/SfbaUIlI0AJ8fILgRlckdQHSk1QF5rRKcSPZzPzrOj+S76SHoHmr/sNgmq2Hn19B+411hB
bp2Cew/w7pp5p1pnko+kHr6HqRR2b6rHqO9pnioJpHmaBTCPXsnpXslnVN0uvRWHZmXUfTXyje8I
wA+xHDoMpm22zs183UIJhTTyMgBygcIbXbZc3c+9DohbgFbvS8BDMHJ3SKWZ7+k59e6puMXwO2qK
s1aZHcYZ2fXj2k71z+F4jFEeB8HVYT6NT04nmFN/HSJJ2NcArmO1oQnDebl4wVDWItA/Vn+Ee49g
I7TE61FWIexCh9eA0L6NWG5b+UE+IQpKTRBgqqKC0NUaILvDGKaqqhSjVHCfzXON0MZBWVfpR/q/
lIYENUgSEuk3xrNmjd4Jowl2plRXGMn/gM5Z2xRQcANdLkj99u1KB304Yvgsit8HWBsYspCNa2pD
3rL9ptXvjfTxclBGLhUZQbpGwRRPTzSkMNvzPW2FjtH5dN99pVkfXsF/ecBhaTQSnfqyjbhlmK+d
o4F1734pg4ZB5TZNMiHgeIyQyTgcRmMaBKu9Y9HWSTl0T9kWt2EPY5/2JE9T1kFZbKUZZc20RBGr
D/uxPzw5O7ih+zuiuJnGyoLRI7b9LiZBz0mC8lt54UweWTD4iXtHtksnBlMV9eLRsbdEOkKmpeLf
dilt/OWhaiRn4kxjh1Gi54M/PSBHWOIjwhws/27PJ5ALXS1M3Bz57msZgIO0uv98wAnl2h9GCH+9
4sjtXJKw0xIvH18TQPGUgBdALzAQ5Y2BDo3B4KcOAAhDkwQavQA9C75V0WQE1lvuXcJpnm2ruH1N
eRxFH5HKfn/YITGBJPXbbk4muxNB7Q0CwyNr27NpNcoNeRl019NpLS/hSue/QRmJklB20JeVaPtV
bVJ8ooIOb2Z9RKmDsSP07de9jgrYweXG3N1bT5jWwBf6Rar44dxoxQKxR4OkYzhj1uqCs0o6OPhH
mh+tmuGQMfnlWvQzIdNC5B3ENhgg/PrUOQ9SOjr1F63mYJ7ACMAOh2wkTcxZuK7H/1i/L13GNys9
1Lus43RvUs7pJrXSVINeeE+5UppjTJNspiG9LScOe7lTJl8WVRMRD4+ZJBYB3cHeNihY4Q3qL1d+
h38oI+vrQ1Twksf1U/FGJNv9eXPnQOdH3uBqFdvcKjawUSzVal/XjXOhbczawbUBcdqN/f0/NWvt
xdu+160GPJWalaCD61sZ+Df9z3Lj5fDKWv/GPAliuCrIv0xAa9l7hArRCZHnacHZzAsDOXeKQ24u
bgLdujqEJ4er88D6opLEyeOJToI8R/Ba2Ss0nTB/Nu7KdmLxseKW0R6Qpsd3/Dm12peCr/0hyR8g
D2wr4KAPI5uP8i8rLvrnvqp2ciEua9Xw4IDlK0oD+bdadj7k8qa/WuL2evNfeY9kHqsmU7y/RYiJ
xZ78EhcUd5+lm0KhioeKmJnvUh9MA2kJmqMykGUCLitxoJ45wRxIBzhJY7qi93RrUyo1N7eO1UL2
Ccj2FrzmKpkt+9fVc0WT6mueb1wnqoo96KsZEyWNvs55BDXo1/4gejWnfETqOX7b8Yan3xgBeGNa
nsez9wqbisoh2bqcbeZAKjqnMjRj1EwpOrUqwYtyAwmKEGTocZQ01md6yL5NyCzQeokdFlqAzYxa
4Oas8BqwIVp3cDAVppXNdW6g03npXoZxv9BizLaKmnDdWwsgDMzAhy5kT5wIIH/+eVQefof7tlqW
NYVzG6K8d6l5zgVPeOVyntkt3ryXZN4aPIZF/3UHVIwdjIKl2TgV69UnBHn26+pVqWC+CGEPu+fu
SS/1xc09/O9suUOQJMFYVhwLMGroWVPQ/DESS1AVEF9X7dcmTzppsPx7Qb8JrozKCs4hfS73+uUE
1hwKPZ/WpBrnr4gBWkTwSnPAMS8gyXkcXLeIqIEYxTGbQpqaVh36+wu0Gefmp+G1e64fB3Rmd43p
B95dcnFHt5LULllvr/FxIRTovvq3RkpHCvhh4oEdbWDF4ftJbiKeAG9AxjkKLt33NAeqntbZS7Nw
8xL04VMXyuhCvgbSmm7hlFZy0gmUbO3kDs9wbY9goBpZzrvS8Mp6neDOgoJHHNO79L6L/DhycwFg
GAtIQww4PtwmnQ5A55bp3ruvdgr0EcoTuEzEwfrZoH+E4lC92voO3zUWdCbhG/7mis1l/2D886t4
dSdjmorhHDA1bYbVHSBtkW/Rl3GDz9Omt4ezmAB+4+LTFcQEps+TlBVF7NT+dh9PUTWUxjwYnXCX
bCh1QrqQbKjSdum7Z5S5SXAHvwRF5yRepNNb88VrB6C/v/M3dp80Pr1DKUqctG9W3OKUb93/LQfG
Gu4uPoGiKbOqMr6vHkDPaPxh1NCyNYzm1B6hfytQhyKvBhiExYarXKX7ytmDgbvAjyHe79fwvJHj
tYhRhzhMcnk7IsrZ4c2qIRncZgemn+UV2XiBZIu011PnqX8BYO0xmrSLQnb3V13fFtGTz7Jw45Je
ukokU7VgPO63ZeqYd/W0H2e3xfPvOaa1kBYJFD9Ax5btJcpgcBYPUAP78PnjCtrd25BrC6GjW4Ac
qrkmepsWQgS9FuTmbxRnyCCgvWCvTyRtrabVzONKAmc01HLLrp6KzStdvOoEiRL3S6n4br8X6dWl
o50jjuYwoedme1o2R9eVUXbeO5j+qMi/MXRtpWPglCGoheZoUIxcOp6px0IaSm2/PLuVoAm1ZgdC
nTZLFsyYVoTHcZ9QyK8s6C6elCav4aj0B+KgOH70boOUxlMEVDCovGf1HHwRe6cJspmb8gWdave2
y0bEOxSlR6Fjgny3uZkVv80VWF7EpYsuF+VgqLUPRu17cL3CAV/p1CF2bRX7NPw7SYmVqBkvojHI
zzDvw6hZhW3wBM0HhE6k8erkblij7oZNAxo5Q9Bf9MmAC6XdHWBInq6GrP0gV7syx8sMufprcQaI
D5Tibp+24uPdNz/+CclPCLLB2azD2TmplSM3hImJzOUWFsEBvLtvs3YouikECRiwm0h3j1/IgG0Q
hSgQTKBsh5UrHZnux8+vrFUIKOaPZeZYcY80VvaXf3n5/TZ8YiSNaJxoH5xH/zS7zU1is/pzdF9C
rA25o72cvSZmKtw5vb9FbOpBAPOU74NUN62doXWlM2azX5X77xmAO/6iIuQTItzJu8tCFlyHpSlL
Ajj9JrLbMHInhDTAFD7QapfnyOuuQzpdp+zNbVocXKbl0a25gxOwfaCmGtbybVDXr8WbOQCvOE2u
Bgwku+Rrlz+OWfKgz7UICIIlV39T3Dvnj7Mk304nyt7h8VN2bjDYfnu55+pU2N0PrTwceAf4TmEG
MaD0gRgKxcJHyyILfx4+94N4wlEIUk/43CmvoBxbXIfHxXEBvTTyuPQZ0VnEggFpPPudrlk1uFXW
d4KWBY3Nyd8JrBmndprQVLcFaZHvwudVaqepvZx+XHpQBuVVkdr/jddU5/dpGQqF6QUi4dPsO7Eg
NYNsFWowWh1hpIvbsDzEf8bDDoc0M6brEuQO4Nq3xQEwlEXYPH0zAIQnmYDzgmk4JW04Pbet7SsP
4mO5uE7yXWuYbMyyX1jAE3Aj0GO92wADKR+gJXA+vU+X9Zp+9V44NKmFEKmCF8YckGJdfUmKv2vG
x8/tvTRXp5GZjvpnxSlSBWXCUJ+BnbJ/D8IuB0ATVjOSQhgN6/cVdDlRCOkwLVbW33MY+1WaCweH
dbh748fQoaSlIGnn3c+kuktp2gqKBRfRBs7MlyOnNRbs0fC+RTmAecn1gF167x/g+y01y8f6l/ak
Z/17apvxtIQAZkKvIRWeAsRbmAiQIHf7MmOKpHkH2fAnEBH7RMoAboXdY3XtVda3XK24hM4cUQ3a
PRBktYuEbnDhxLq0tJYt4Q87ASrQvGXfLTyj3mMOC88RR2hxL/PRbrpshoA2oHiPUKZFjlUKsLgV
x3MtOToGZQWodaBKx4dG8QgqdqtG7J6jI4pMYehcqFXua5D3YbTwRFigkhkKtstFwiGjrhmSoMRX
e1VtGCn2nFUBoL5XpT1MsI2t+6pIMwGds/egsohmRZZ9bKVps3N7cGBoT9xlN7HCmLzctkB/OCrl
pzZPrngTeKs+3VYP4L+cIqhUcHrv7hU09W1TzjtwFL8vTgliYQjbLs4p30B8tfLtvkJ/j3eENvKw
DNSZit+Dxmj/EXnJs16lvvXqExw34G5kdvSzb4YWvmrVsNzszdeqsRgx7r+mfaDBY36reK8HuaMP
jiUnH26Ztw1hWAgXk315wIlic2CHHacVliec/lG5ZSyuO9LmZOOe2hGeIKl6IZ14qNEKdYdj+uIX
IHuleTl1Rf8PiXrBCe8ex1QmuwVcz3LBEMb4bMRbi/iNuof9YG0DgAKaumvtkRb7DgFwnTgd8Ibj
9HHZAU9RJyB62XtNY2HlMUin3WmdXp0UlMfo2izPL4jTg5PYe+z3lzEzes3TQXleSNB7l3grj5+q
zUdySQvEGdCBzsA/cbRzME2wJhaghj5DpM/vsaLY6ZNlw4YB3gdw3AfsaJ+mS4o75TXmGIYYElVY
8ue4UnGTpfP+y60f3QJNXXBG/hUZ1Su6gOCYgZCA4ma3uKIkDkqKnPRfuYtHA6CIBB9dUrxqR/Ek
tR90Z0+MdoyDcW4cIKphSZwl1DrqJJKgsdjXsNMVOHc28Fm9BySR6AcL6YiCMh1tM3JRoEbJIOMt
e0+wLPtejCIKAC0ClkLAAZOyQ7wvD4kslFisJEC6IXE4IJai/xYr+r1JXHG1l7sT4TemmA+l/o/V
YfDvnZhwc5Jsq0D0YJK4QdSx7IFD8NAIoGZv/FUm728ALYkcHav1bdxKXlRswWhzP/9x/pPVE8JD
hNGg1QMeFTuQa8bUQGH8qKArjfqp+3kw3mtvOBXJrrGUhwHr0mdcgKjp1Un6t/V+HOGxIaz2qKGV
UHo0v3/FbmWGfPbrCnmMfRkmBLQAcOJWHj1xuKfWR2TNWAWOqGYwSp39GEfzRQcFHU6M5SNwZQcm
EgxHTK2BvABBueEy2OiGfNCLY9WWfwxLJkcRvpIrVABMT7mmeJPvfrhmvOHTFx4gtmnzJFxalQjz
Vg9QQwBg6BcvAUFJnWrj6l4hdDTggEqh8Sg4l14+yPWXIM4x9dXOHbLL5+r84sAHJuULBIzYB9L3
uGjwP+COIRQHo9newQ/Zn4KiWCJepLcJVVcEH+JjQlRgjxs3KdD/PrgPL4V3s9IMNwcworRSUaon
UU6yFS7pdTzG+oGMo7R3pWyE/bxO0cntCy8aEyp8RPGCL1v8oznxe3e+jfuAED1IqLMw+OulegGn
CUVx1ms6/SF4jfF/sD01zEjl4BXf2+S8xhKHKESQIe8cRqUZjozlG91lSz3KzeQCi+YD7GxkL1n6
A3wAE1tcmS7B4hHWLdvFfqlP4P2ac/ZJIM6B781gsjVrIb5tdZhAQS2e6PTOqRMZEusGHMlEhymZ
AtZ5GN34ZZlYk0vGssioItpgCKZfNKYdbE716OA57v+qDgufzPycV+aaMFQxBgE0GI0DlCHtK1xd
42RahnKh6DTK62Rr1ErkCME1LO0Fk9SAK2UVUhs9v2UMkFWh45vGOqo0sHl1+FnuUe/qUkNkXTj0
Q+jt4Z8yYvvC8gvRJHxonWjOpAZtmVQb1L8OUOoBUgO0St9zpYagTsL8zHUrk+etVoJ9jlzZ28FU
sMQykUMu/JllCp2GwTmC8Rpv2T7Rnm2ikOEQy5o0VnVzt0Ycuu/YLz620aF5L9QTKMEqo3cZYnjb
2sKzW1kU+xZgT8Kxorp2K2X8TvtgYBwY63ue0mP/dx3SOwzByvi5hpFy2TxCSwASuocD/brhN5XG
L4iD41FuY82g6wnjDmTzGAZYwYtFL4JIFOIz+JLo+s7Pi69VVF1VACAfxnFxEF5c69K1qsGzCsC0
ycuiW8N4OZXIucYuDH/MXTIBPKbHvmU0n8taAcxHk8CxkH/YuRGXtHBuV/j7vaZML9I4vReB8rNT
PjaTk0tB9gU/oeVfEx8qL9hZXl4JERhKC1WkF/w8OJ+3ez16edgsqeUW8UydMs06S/tDRzvjH/JT
lBYJxAz4LcLhnlZMlhGcFmoURPh3EQaW0eSGVjW3HDyurSVLHCUgiA6oR1Fzg/Zq+qyfKcjkEJmx
b3OYMqp/9146/PgkGE33XPYOuFRljJ69XFshzes8JO0lbNhuYXp20yaTunILDLhyYve5PiMX4JZ7
JjYVOkGzEzLeO0T9EX2SKXDoqEU4f8OpmidcsWY4xSM9TeIZ69g9uDVz83Nw/tr7DjI4Tb26TJvj
ptQPJ6dO3Cu0TxMk1kHOjqM/EZCmu2VgNYu7CrJxIVzUJ/x12rbLmFlW0hH6XcP8kFXhuw0HJRKG
Ly2ZDygAbv5yZ0JHUKfvflUdnUfEsCG9pJvqBK8QpZZln2l6r8CEyJpcJVmNQ8qgMpqX6XlBZ+2s
6iDg41LKh8mNUn8ThZgn6//mRlAEKwQWs2n8lfO129gAGjUHR5E0aXOZwDifP9cuEx7K+BWObCm9
fcwb2MXZCdo+cQDmMbUycdq95pUdHJvESSEasWEH4oCKSIoj8nolCzUyWJ9p4+3cdzBorWjBnn4G
+QG0YYMn7ClfrItWOLIA1/FnbaJNiOYLMFgc2O2DXRriOOMzfw3YemrPnE27ceFGpwpZpf4LvFXs
XjcHVOdwWkC04YLgdSAnDkkNikuWfgnb8HnyRpZvd+XC0nY8huOhCHiWJBbshcBrxyQpmvnFcli2
7GW5jimBwwbAV+zm8+4dfaKcHPYb/LKMyK+WosiC8aamz9tAYLOTnhcOJ+7s1aG3hd2G15ohlfh7
Zk4BYRPnSnM+aVSMOHYEg06DA3QZ4vFgfrg3iiCfGr+EqoIKX2h6B/mmHk/IbRzvPkmMB+BvJB0d
Gh9KJMhWAMBYpZOovzwE3K6FbgQWH/L268J8Dj+X1qE0sqLF9zQ4mk7+Uf8Q6Hr7g19afSi2mk4C
XhXgODkHioYenhy8kDnsLTg45FkOroDcB9cwg2heBulVloY3CnvGlEL4AH030goHpxTsoa++0JpB
PpL/H2BNKSD7bl8G+IthcxlAc9YIm7RKVEuDC8t1nVfFuTFPoSrTa5IaAwG4AAFyr7JLRro/oEeD
a4nfwzQDVS0MGIP9Hm6i3fHcKkMi85KC/Rvmgt4SdxqihgHpT+jJLrc/mOvww/KnsZn0ac0HvGy5
p1WuW+wj601zHyVY6Hqxm28o0dkZ3vXeIdFNi9I5uOfbubv+mru71qz6mKWAc2B+RO0A/lgQyukw
JEQi5MBbn1iaKp51r59uW1JleIBh2N/3qPXi6t9Qr8NLLzhppXYxR5AYxx1ecboS4Yb+5QrxvOqa
aEnUHrngWx0rXf5lDp0AdvVJ4MSWe2UBPMZdUjkYOHLp17u3T3AvT9PbHZ5zUny/d/BO6NL78acZ
nb0XciUmtFsnYBsv6kZwhuC3vh2iJORg3gibGL3j3rWoA2JBOE76i8gyXVw0T0oXlz/xZJl4rzM6
C56eOLAO3jkWnNxSk0d4b4/m7oA7nbkRPNKMkEClxmmi0E+TQeIU4X2jFs0ign/G3gDuWAYf899b
9khaZe+FO44bERA3HJUTCkh8IXkaEsepV4A/O/Vu8YRHBEwQXyEKQtdykUrOB3JcEncRyKeLE3Lu
sxsKKmEJW117kf8yUdiACYo8ItWb4zQqTB7xCPeH1MOhWD9MCNkUtQH2pwhOFH72eERgI8FbQhCC
PNO+0EKkgxtUkThNRHQ8FoCIwenAw2dDzuKeQsuoAF3Pk/93M4jaWUSTOo/LSqf81Cv5PgRTeOSX
lcVyUaFdhp9tC5KMZbvStujDMbAoRh9jkNCnwMK7wAyVyevsvts3/heYCDX3H9tw08LbktZh/Kqp
sl2sn+GeFVYZWhlXRS52CGQyxS7YsJoqPKugLSATlDZU4F5/sQ8DEmArAZbUMUal5wIaE8xRMBNa
bjGbTd41aleWzQOFXCFzstqtNwMAULabMMRMpB0KglO4AI7KF6CGvGVWNxWY7FdXVTcG6VzggVmL
NrOY0usXBCC56gw5CDwbsM0aAKWwN7xoAHTWp12vtxmg3ylokzAaJLVrehQ8R3zSX1oz9EHkH+in
v4BABYNA+pcP+/BJwveD6en1hABf32y03t8A7GA3BjpVpfj8dcoblrWcywSZnUcGyLGcgkhKyru4
9SIz/qBarfofUidl6nthB5eby/W79PRLtSnCke+kOviFj4YaIaTvlfYNkp4gV89BIExRbMiAywNK
oYWKcwCdJW0+XPrXBv1MHALidTCk0HZUadoj+gWESFFiJXyqOr7U83VFZ4J0Q7V+pOhc9M8NeJGZ
29SLxfjOR6Z86WfDMNPOMJRxeHeiipcoZo7ensTbQwpc4J3qVTw3qtDm8sMItM9AA71i/6XvA4KE
xwL475XVpK9Z15mq0l8QaKqpqx0q6p17hZpK9IKFL/3UTSdqYlK5ni5JZcUAlBFUo/SYtMDKKJBu
Famdp6TCA5JEpeD+RQrsDPrkMoh4jEfJCG8Y5upKgNQV91fr0jkMyHCD1wzr2BLdgTWCfzNhpM9t
ln7Mn/T9peC2Qs+O/sw4w6sJsabuTVX1vw6E7GD+SzXI0evFlTqGHrzvV8t/wfN8JKF+7EUjbWQe
SPRfO+fetWN6l0FbmPfPy1+C90F/LTAA7yTZbiLJSDasc6cpHfxT7/iqPSlm5mbGRJibFz1Lh/ol
S0zstOfR9rytFpyI0udyV9lRhdiWUKV+rgyomY2JMdGhv2kqjDkN+o4KA52q6EDPDTLa/Hg0roV2
KcAde7XYUaESBKG0MvSdxfed5zrWqGegm62zU+Gus6MTqFMawaMTVAKx52v7tGBNoxctrGtLV6K6
f6+uAwoHSpcUnDP9jpXdCfb8iL06Q/W5pKCabG+DdyfpJb2Y3yDzzGymhY7muaiHYSI5sMUb2L1X
VYyOzk3Uy5QuWMMbJcrCnMIURcvw6pMH0mUAnh3knkCtUvcyiPEByLZxiCyfrXjEfI1G1Zm5d6qz
+4o0Grc8qmrwsaAMxG5pu69yG23VjYGeROhfvy7pIQabsmpPgqEAE04uCF01k4LspFKGyVaF6hIg
wAvF6CtbdaORCkr54fJI0FrkzF71BEeA3SB5xI0dZV8IOH+326mBU/C8cw1wSbJaT6GWgEP/epj4
vAdwxDMyoFmF/gmBysmlfWgarRUDPAt24LNHgSBHDWpT2PF1jGn0gAcRDQ7ErqSXKP+D+f3dSX54
sdmyYOWHRBCqcf4WDn4fEjWqoN1ZpAB6kQtNI/9CDwOlD8ujLy5xWL2EX6PwhuFDMRLKBlg5+eYL
kQbmGQKnil8AGFmi7SGk1Q9I9H5lbQDC7Ejyu4V4izu8ASMTVG2SY9kHGY9W+HWb7W4F96c56xo1
nr8cZwaop4kX5ACXq7wdjwWAk0OiFry1WWsuPGpb+ARQnvatzZL1IwJV18A9p5ePNPLVbl5tjyd8
JGaG5+RG8dJORgOnhf/qK/Rl2Z8X3pfO0eCRQL/cItpptj3iafwaFO3eu1K1I7k6OCAR9SnUziQJ
gAc+BnhVMRyHWAvaFVYA9EqpS04XV/L/aDqzLlWVJAr/ItdSUYFXmUTFWRxeWA4l4IQIIvDr7xee
7tX3VFc5MCSZkRE7duwg0KmlFd52St8nTsw4jiI6S8wFTyCmdltb/CNF+cMdooERoj9sGECtqIv2
P40ZLhFt7FKfsR9tbXAHHCEcDOApgzZ1n3x8h4KQD+MD98Gv+ZgTUzeM7xXRiYluj5Kz54XMH0Fu
wq+iRR7o77fl3L5rtW9zn3hrn6b3OAAyJz5nZy/A8+L0nJv7RkCao6R07U0m3Q7G/HZ4jrlY+OXp
ffkaX+HQn74XZg91G5SE2XRyxh/leXQXJe3CzCbclRTAM7I4MRx0vts6cQY+wsU8x7+D8k3wZ3wx
vgLt0JB9UiUctVonsqNcKKertxyIyjhFgOzHbcAQwBxlmOgb93QYOvF9ZVeZoKfMucSn66tTyCbW
iMEnEGZYHgdlyyrhlqBHU5uqIiUeudqeFAPO++8EBPVjeZN25b/rkGvZU/nOsFEsK+/gGzMS+bB7
Uk7hROjtnbctb+ArQjHBY4VhRphsAsLwwHhSQD4XrpCMEm0guIwv+XsK8SFzkpDAt0XMFVopfUF1
rgvkPFoxIp8L94oT7KhL0h+y87/N8CAM/nCCG/Fx6Pn0u0KkkyM229ykpbsMEgAZEUfocTo86MCT
YgS6OZCBwMfgwIgJywwChOpzsT6n/lhE3bn58DNOC3u893C+YNu08aJuwAoPfHjK5/wPQBznZjj2
zC6DS+cecnVAypsDbjlDjN/BZah9ufAbYxB4ch65CVEY0jxAROGmP3gJ0Y0KMg8Dk/Jk/Ft7KAyl
O8UToPT0aaOjPH7KErCTsJzP4zjiRLKwQB8s2Jwq2lODjsNVqlOSeaCz7tusTzJO5JaY7RCpsst7
mz4sZjfHY+mA8QHwc4X40FSuSxJKneL8UPc3Josuf8cH4Srl7PSU0wLvMtu6NnAk7Hj6ycCqBhJA
0RqOGUPJzL+73ABfZTQ+FqekTQb9mZ2bT3gR+4i4crX+3eXLzIktkWVoFqe23LwVEZLgARIndOYM
OAVQBmk6FpnPE5uqJBHJtnFHJDmchAQrPDH6mm1b6iBq/9bobxRlkLs92qRjYnD5VLLxSNIr20LH
iXq66rRC1oCK6immW9kGXrlN/KcrxMho1qGDe4hJpgi8N6JUQEKk24F7ZmUy6AjWPh3gX6gyNBZO
V63K5jExU5kXqsl04JOBx1Oneh9RTIOnItUH3MSVwIrQknZ9xGj2h0n0JiLDYZU3CbC4+4fP9GTN
cAwIHB7BDB0NQ7KCHximSp+Gla0TgZfMJr4jcwNspTKyi4JmFZWKLC/mwfI+/rB7MQRLSmCGeNQy
a2XQ0QSxi+2NKYtJNbhADOeIy7kdtHl4aCwjN6CgXZ0ml+Qis4u3Ao/rvr95UswqYcFBEl+iJ8xn
WSpAYvJWuf3SH4EptGQBnX7fgyOF9Uq4W/aT8ECXD1fr4COzKunQZYrtIiqM/cilQahMAzlyIMue
SRK5Qqjl+sAHS5tCI5+RY17JwHEZELdA5+/wGogVORDKulgK1PewtlD2rAymv/flEXrYKJKpTakK
Eupgl8kQeByB0auGzGbOJYMkrnsuj4ln8MLWsd7lSTO1kovA+XJu9/4egOuDZN7t5pU5xIEZlJDb
5y6Lrax3qCO4OJSgnsjyEbsN08sXOQh1SsidZou2U26xb+mFo7M2cjs+8BsmCyNODauYMTmVdCBj
vaXSFkxBB7MSdlPyRihAbg8MEWIpe5Q0avgOq3l8HbT3ZJO7S3UJJ7I9xsqV25YYAGYL9yllTTDk
5mCQwOB3m1NfyYPq0DtMHC7aJ467S0IwkUYhtiEmTi//RopKKvKGmAlW/IGtW0iY7y2fAXatyfdK
z44mT4fGjpIEX7JttDBk7OoywjLWFRaMA8gWRqivDuIDI8RA/fYD3gD3uDKN2HnGX/A+/vpgIpjZ
TBzZLfQlawHXgHUhFM32nFZSPGm5W20PP9KhUSih3ZfiU3nyMoH1JfgAVolITZXbYmB/pNFlFw78
lid+dfMtp/6I9eLo7D6/barcMjFowU3zW7OEBbvHgZJJI/gDhL8p4hx0MvWwSlseTLFNLleXu26r
GErWW4hkAioVA+x/cerAlFrrGaRNEvm5DerLNTUdVowsQ9bjl470YBaMDuOhEJtenqRG7iZ3RhvM
9wkQI7V+E5oGnVBUKTih4SpVuS/IFyX1Bk76ttmQAyvTlrTdZMA5GmuX2QOQAtNCXaYXesfKqj3x
GiIm8UaeGBckXgB2i3SN2/HoC8FjlBwrH2TA2EFI5JvpCAIEhAnIm6LsSuZQkaUPCj3L4cmiokos
7PCpQW/eYraZ5jysJNAuILPt4qM0Yk8h3kErgXjyuEDrLvrpAsm7ERIPC/3U2jIaX7GPQXf7Gj8O
gceyJxxXlrCvHBFRKSB2ko1jdK9jlQbvWH20UJrMAXUJMjAFL2bDUqnb6zgKm8MXyXm67vCxCN5j
v7XktoI14/w+IbbCe9oajKCe3nzkU2QHuY7/HQBRSShfBfelU1FRmHcY6B0HA49jxUKHLnx3wYc4
HaeS7hE+yOtS/rEfUQIQeAB+XAb1ZYZ8Rv6WmcLmg7BHd4k8zR4+OwIxORaXYeZzIkok35Qp+6VW
MWdL0PY00lxex+W07SnnYhdvaH4KQMWKE26jkI6JuWb1jvyrkYELkU31aF9PgoaerpCz3/seaIIH
CUy3eqPnMIQ2ThpGd8n0hHZ3RkEUjBzGmII5Jl7i45IXyjiBi08Z3HMWj9KhggIEekCkiravHUkK
JDEQhD5eGcac5Qlg6zT/mh1ebHrfSQDYjHRLPia8taalyX/leA82Pgr3dRM24TBbHxElsjgKRc8U
Bxyfs3/BGfuV2AJIFq1TDLlbfBngUQaQbA1pAVaoFA1nNDrLLFzbgjI6+QexlMUu5Th4NFQFXMRy
iwqUzGuyPGxusKLBYtg9cuQc6enkYal5K55A2GF7kFdCX9AdJsV3mG/lsYiZbAxUNrZ823YAtnkw
8nU4VYJDTTUetagwM9N+r8ncpJfxnCfCe/IwcVmGvwfIMrv5DaDQnse0AbT6d0RhZ+X/e+RyBqzX
kpX9Ye8U+4wxx57K9XIbTH40sr037hEHuURjzHkHpRm8gWrOj57HD0VmeM0S0YUC9BipK9JsXTOj
keHd0SxtokNJJ9m4gIzzGTR7Qw0dH6jqI6jmM32sIzh1uyguSxZ3kPVZjkkydA56PXoVo4hUGy2J
jsqmJBkJG5ptEzollUnzrLQ6f9tXOlBH92XiPXpQSWicRXlsI+yHc+RX0bEzVGgV4IQ88yFCLh/v
br6WHbJif2i1bNF96Tfh/Y7JJRH095+sLnK3+xLC/FhHkES3MqXfYo5T/k9PERpQoIfWml97/cNt
dagv6jA0YJyyzcB5grSMPDy6a8mYlDlpXWqbGzADLl1P3ddztO3m1bk6l+1BFwX2Q88U6ZGb8x6I
4j7ZkH6w4qy6oUDZoVOD1ZhwIzBmgQDKZQdVBug9BsT2cMAkbqDID2eA8uspubGHw4/IVBDnFN1M
Mms1un5/DCZtFxOvf7zCVWHjQzgHhO2xwAZCY1inzir49oNBaaTbhh+vXtJwgErxbJWcad9RG/2d
coG1YEpWThkivzb9sPY+7hvwYEG5IVjBddIwqFznn3B2qU2mUEybdRKaHCpHLjGP7QJ44gja1YOk
Q46Y7lW34XX5WcekiFHaAzGdC3KMbj3P1YAHjIVOnLu5kNvlge/f0Bynn7vFw2Htoxv/bJjXFtzh
cqn5RAGTLiLSs+5AwGN6Hz2GnfXN+sLjpqSVZB5thbu22qHBWNdelCtsBjkD5FqJUv/iOQZiFexu
3qLsX6f3abqO6Dptk+QjSQKVZkDu96D55TIoDVJpbYDuXe7SJglkC0kCoF3QbEAPRBnqI0/heuSp
KaOvQwscQCZUy2g9973cb2jBxTTtBACyM/RWIUVB+6Bzy0Aezjydo9jf88HWZrR1XXxZYRSTt4fs
/05r2T2B3UqJXmtLtzy0QSBO062BwNoIdgDMCGHEQzg+HLuzfu06IA+3USINDuhFSfXgnDZGprNC
/Ahlhs2V0lT6Cg/yKcAILmNi1UgIxEaz14c8ntAVsrKAzyFToPf0wXNW4Y2xb8JNDkjrzqRza2UB
rCg9jF4y6E1MbJs2Tw9t/4Mi+KjH/EeXAzak/YQ3IFF+m5b2GHiRb6AAMF2AI36k9BCVuP6igFXG
HoMKUKhaorUaTYXN/WFBmnQJ/xKz716x2ULChproGhClB+GERkpGl8LmcdtPaZBtpaQbZpQk/jS7
qoNia5cPdPVsghtDuw0HR0vqUhZNiyrEvGPo/WgnELDISdTjwDmCimde0+eYjAQJbHKMLzr0keyw
GlQZnuXDgk+K1eBOOkO+wX1ACFkgczEB4nuC2CbUW5dmCobJpQGHkg9t2Y0+2w3I1S/p3r4ARuUU
YTAZ6AlrgHNCvOgDsXc5ldxi5VcW85WabQRfxuq2felcRKci06S0jkT1oiFJ+4+f0JPPz/yUSLaw
m7hlODEckekD+4QHgOqYeaOrFWXVFgrlFa3QAIFpjNk/NmVpQPu7qKfuCawMjIToSbY6KtO2QDUE
anivAvXLyyQMQO9AFins+m2KVLMTSEnmgGjh55O8AJHO0hT9x1G+t20NDhGR7oyWo4N0kAxUxeIg
9B9jxyXGIqxiw+0/dfILOiOCfpg6oDL2wQpYk+5HGtyNYQd5Lwsq1iYeA6wOUAS0koPopzGm0rR1
xVDb5C4wbDSTiOfFpuFflz1EXkb4BSp5IvBS0tHZJEQ1boAzsfKm7udJocSYpnx/VDuk2B2ROb6t
dUtUUIqlBz4NN3gJdX2so7WHjJ8+ZQUiGGmmE3JnUrSLBHQ/+4Nwg4DHKlyjVRn2sQA6cqvMZJrD
cAuDmG7oZmQj8dFaVLilKGg2JlRaxDSNjSfkdOwL609yn0QPApdTGIE1HEkF9JtMPF9xkQMYPc/6
b6ozUMxx1k4IBE8tB64cyhHyGESRku16TjtbqKQP4zkrXb4e0snnRVblRRJGtdMJ/Egm/2tGzb+/
Dy7MXKoAaOxFBRWOqw/9iu/qfUV+XHdSQ033WCxn02ebB7Nnd4ZEDuF10PPLFTROTRt92UQLg4kW
opvHYLLkOA44P8VbtXmdfSFsDYsx6hQQX081BAp0EkTspi/V/1j7fYtm58Cq8yuFJiIfodhTGqU8
ze7xMZwyLgR+NXAakKJqKsx0thS7c4kMlsAEClrrg1xdCbLxmoy2djdd8cnaBFNUiB3R8JOnCQRN
el7RXDLu5N25JkkOkfM/9Yx8TCEJK51ajBSmKhQchxiQ0IGPuuESMHCfwh7LKMDdX4CzsKRuecLx
AdQa5cgxlpQ2gHOR6sOp5aan6iz4K+0m8MbdTeevJYH6hqHFMCZ/GOD8M3nQa4mN8oBiJqXe69BB
cSz+66NnvOkt8ScIsx0VIG0S7GJyn8U0gjr2R0dNzIjbo0ngAlkcEH4xIkyatkkJ7suV+4ChTXoC
47tCtwkGmleT+T9oDukonwyBIOiYkUP7UmF2NH7WZkFGA0rGbULDpAOoNAxlSt2VbbRiEPkbBocD
D9IsVke2AUxtMKSxDNEbPgOO0QJWA9TZBhqGtCJdgcffs0G0+rRQGRRVVNFLTXxZ/CsQlvn38hkG
UFL73dX1jzV2s87+GtUO84OfeDGI+nAfIUZSR9mBJ+ztR4OPSosMorttgW0luS/9cUTyD08O5V3M
8X0lmWl0ZcuBg2DJdxE40vi5NWsubjAqf7qqqGJRiscuXK9KJtrThrlDc4IPCqehVa2/a3wNcgLm
e1nnBjHIHw4LuxH/brg2zVnPLTc1c1bDlYEjSihBOyWcDmlB2RjBj47nj9sIi5CLzCmPtWqPWqNk
/biZ2Jhw/4ANB/kmMHtuQxqg5ZvI1mhcp6FMhTi9n7jU/v6l0EjnF2P3sNfqUGeOm/o8OqDIjJzo
tkZ8th9J0y0R40b/1I/dyK+HGl5u0w3XHF+bIbJjfln6qGEjmkOPBTo5HYNxe3Yl1LpQS9PGhNlU
Qmypqwv62Rn6Ppp2H/f2pRFYhFPvqF7TpUuGGazaFDjATFkVhBELdDiM9hfmtaipz7rIdv5JH/lR
Y8F8DQrLWdjJH0M0xbl7NuirhPsBZyueqyO8sSEEGjaiM+pefvIyaLz04cNk+JHSxx163CxYofmG
MxaDxSKafnBRyffvRSLqrg8rL39b+fS+pEyNDm0u/hn6susChUA0Z+FciToIvwL+5RROGHkAOwZS
lqG+rB4ORQ6t4AZxBEN/j+0Aq0iq24ahzjUg9kLLUf68nipkVAY8Nk6aet1RG4FwpwNK4ivoHmhg
EKT3vRYpakmRd2FISVNz9AehE0KlwETW7Gu07oXFYSR0PaQxrTrL6I8TORSLq/0t9QhoT3w6sBvK
ZEAnFYXcHj3Kj8UGHiUxW0ifW6KZHLLiAj4nPhHMoYJgIXDVRcxA7mRG0q2JHbIzK5BTxtPmCvjf
+6jBVLtupDtXa9Fxi2Nvd0IDfZwf4Xwjv3mdMj5vMMz2OiZK6m4osMNWvwY3CyfX+UDPcbHq9eoz
T4YdLNOwRSFettdHAS6MarxSSkzdJJVwrCr70SliGRf99zmiWqxpZyRDeWQDnDW2X7aqr05uFSWx
bmzpj3W5inbiciXRKh7RQOY7fhDkKJjqCd51VRLNxQCdXyeuTA7Mm8/PINfJt4P8//zPDvu5z27F
Jvc8w03r+J9JPium6b657hHAaiZ1kDhweUyfKTzC26CFLuUkfVLfD1mtNMUrwiW3VHzc48sFgF3g
H153cTi97n57HzS5cKT5uNJIRpu9w5tchk1vWwwf1DhYBpy+cB8Q7GqLfe5VGHijnJJ9lnuHP4f4
EWWG9Jg3JKFM2pVX8cA6bGulicvns3lT2xcOyJ3TJlEz6bz6wjChOkCxEM7d168OHBOOAEWG0U6n
AQkyBT8/JqAuryl1wuyzfDaZQI6gUOKaI9BX+aFI//y7qeessvCRFi/32LKnFYI9cgS8QJzDlRBH
sVxs1Zk4q18/XtC0e0VVUJ8rgiZoBkPIdrzD9l+MOV02gRdBQeRtILdDGSUJA6EJfn0et5yTvZ6J
jUPOZFhpQ/al+xlPGWvFAQpO/SqcpoUDQenAjNsSRxeaR/8xERluOCFO70J0RZedCHJGvMBbJY1d
i7sBLtQFBcutF+qknKVEB1Z8BPGeWzaw7KwYX8mKjyuL2iSDK5HHHM30bQsXWjZ2GXq6g43hpcjr
uM44WCjL6dsjnyYJBJpKTFdZnOoovgo3tTjeZ7KlMnxH9rXJcyVHpR7zJx/3hqkhv6REGlSP8ghS
JtUxcIg7hzjWdKz6icsU4/uK3m7MPlAG3mLyHQjikGi38YygPpByrO0bXQ1Io0BSd7IDHi43CcUK
H75zYfelXBVvPR4wcUa4KxdxaMYcgufgyzXJtv/AGSaxPmmc/v3dG4YD+C40j2UrD3ijNHlMclh5
0Ag8YoYizg9PR8gM1KzADqkJ/x4TghBqYxAXIGXbsCiYKUOGvX1hbkBA6OFqCc9ByATP2xgafo7z
QK0N60ncMsWW0UOpg3hP5n0yod3tjyEBZUge15kAw8TicUR58j+mBGtSdMlkaHhd406aF7R7eP4Q
OT4vgquw5XEbtTiU3TsflkuomQEa0YNWEY2xaoiafwesbbZ4aBk9KKtf5LO+iAkppNn4JTvAGs18
RrM54NihQ6QDhTJsDgiHaEFb9dmjPjEIe8QUe/78KUJJ7kBOiFTXqZCQTwMKYNUbXqe9S2GXChLY
FfFKUoTQWOTCOkNheSAr8rtIiHKA3hNqFVqBl/jBHfEvTmIDFEOoFlmH9CK5E3Wsuxl0713+NagC
p2iDgpsGgFlKipt3SVPPE7LeVryYXu3eDHwHxdUOTHGjTcOjwekHAEGct0Maz3wtLPn48/hxRaWX
MU9ShcU3J5sCaCxQvy6S4D2geeEEUCuSPmgerO2JGoiDL/LAkFgY3CnE1rDiLBGjPWdidMEfgfxu
RPfnH6TPnncdSzXVALeQSgi4kTCVpvWmsbjbOoFH6Wbz7E9PkLdExMGqx6gkl1bqtfrUgCXejbGb
vlnINm4iATKEFALzHusCz+GBwBG8AyCbeB6RSqC2lhwBI4S4Smv22CArkduEmoPuiL1L3ShHatBx
sG5/aRtgKrJjR19QyUKblwWhmILrJW6dQCaJkwEHAdvaHahp1YXsIVomi2hWjwU3EhPZYh2KN30j
tFdPpQ3t9zjySKXYNKimngi16SYZnTfKSzKNr6sXYBRFAY5ssAR6I4rqyMVaqa/5zP8ntyOuw20y
ynmaCASBqTLT4A3DqJOmP9UFFac9vcaJhr8sPR7UEgWQaXVB7Q9LRRedSXFcvade7npQAMh87poL
9Yw4eOtMvmMRmr4Aq0+Wu4Da/ZKOOFZF68TrCuHBeXfVXnQWyWg7b8+lsr3jf+8Wjw4I7GaU7JNw
12lBgd+2v9qEZdRnOHEkVEz+SbcjeTVd89xWhLnESztgPCtZH1MH/cxgJ1ssZIwB8RftIJ7Lx9AT
2Tj44zZ+Ic6ZEuCIEWFOClr75JtwTT9Sdj4P7PAs7k5gdmkMRLNodC+REONvcYHk9VmHHkP65L6h
cxnNJegAdtsf2wfoAzNC/n4XyVbVgb2N7k1jjkq5S3hu3pzuJDD//v0fp5LfFvEVWWfVy36dMca9
MeKsa0Y244njkBIbDF8Ui9IciR5frY1uw4iQRD7sKsIgEziBumQwAORbcdp2HfdPt3TAnKP0ul+3
SFMm9jMxaZhkydleg4SmQJFxIo/Yv9FvVhSvgumDelp8GTfffGFrkJio4UxmixsGT7alN03tUCxz
KoB3BqActTaY1CN6e6lOO0ji4rFOUtbFn38DNW2bIBGC/vbjYXf8JHrXnCnq6y0AcSlihEyNABo2
gzG4GS0IMN++Nk7Gm/FwFxb9GeK1rPHIbqE7m/x1KIcAs0cGilJX5Fjt2zkD0qz6sU5LwMc6YtFB
6VOQWQrR/Po13wuBk9tTBD6HlT37mKcXl0j06vYLFlp3JOK+ohQJGuLoc+bBRJm8KUrb8GBvsIFF
DrUBhh17TyASL3BxVHHhWbF0HPQWDeBlYGZ+jbrOO0B697EOFFY1zT/fA+1MBcDs4YVdE/VRvFdi
rnjeWTMSM2wSLhlaIApMEmgAcKfn/Wwd4AYEQ/aN1iCYFaPYo7iAHNZ41MKj99poyBQrYml030uQ
HBqUmuE6Z/ip32tYO41Ot3n/5beGJT1OorvRAMuFgrVeCYaFS07xS14z0lw4hW88g/Uqm+N3HsAF
2Nswo7SjoJ3pDSEuGto8aIkDX3C4aS4V53t6UENudES+G+aZVc1m7w170lJBHbqUCOeK7h0JDdYc
KDKe6ghDNMKwYv8ySHnWa1n2HMJkopu5AnCWOZTtfNcvRH8rflIozrcVPO7mH5o9FIdXLklh7Jmj
Xu32H1B7Z02WjcU/B3por9t4yV9yr02U80AnEQqi9MGnBsxAL2MKN4TWBdQOskFA9GAbqZxfEhii
ZB9zkRlg6o2ni52//QUzlj+TEO3khDQdF2JH03j+cWqsZuKBbHeuZj4qK7OiOyWldxrmKYEUvj9K
WKaToMEiSM6BZoCYg0hsxLnjVldTcirPjdo0tNUHeYydDvZrxuuTLP7WIsVT2ehWe1boJkvqY24a
fyXtb0qa1ZGscVqL7qS9o4xnRDvs7uQ16J05gLJvu9WO/oIvmFB0HHvQ+ho40oU0vIwmMRF6a/9F
KMYVsKDqcFvkVXYJyqhwXHYUp9F1qenSiBGckc53WJrEjjBMqwe6iOWit2ohb0bDLuM1Wmjn2JOF
QDs6ZrqEwiOdmSeddYhcn0diVlRgnzi5zHLiL9YLvXhltfyEdtGX7pxpo0gNhdEm7Ns5BOpIXP+7
WLQIMnNHzbhf4r5zJ3gSdmteLr4z2rJvcCNo4xtcncdfMXj8EdHGN/N5I++UVg6hNQMGtG8oxMaU
lgKSxvMnfX0eVj34N/dQLHQkXHxOM48HTvYm8/Lli1YIJNnYPekJjYMmqVoRZszwUhYzGn9mZb99
pt/t5Utnwfb0NXoYJ+YARWtgPRSg/bU2zGvOQedfWoTSEHivQgvwPrRe4ApesMb+1A3IoSN5GNmm
ULeeR4IsOpknF0twzKtP2tfIRYsc9vRuPhFNTR16UtCeQY4eW1/SFnbJjNqEQ5Spve7gMe/iVEgl
g7rpgBDRtkHumXIHeQ0MnvsjtzZitRTL75pmeqghNExAA430r4Vj0cocasWfNPK9W110qOEswIeY
Xt/SxCbaskD5MH0BG4jkhAawSINbwx8Z3WDUOUkBNqqVxoeqoJ6l0yEF3hXWpxi23sMiXH+uHqkb
JCx2JGueu0ZOH3c71GHSTUopLaR6mUPS34TZ8cQd7vidA4F0fi5WQJAPUGa+h2AQwXZLHzyoSKVK
ftcg2hKqxJsACGUaYj0OReYHMXZSQQ3sVjHUfD7Vk1CcunjwSA5GYFoT7BQudRjRjjJEnwbP58Il
NpbQ5U3MD99qsP+AxffzM/Hyc0c4WrrV4UPLdoQrx69zTL4CZRg3HBFbhyO6xQ8EDN+3SNPqtR2R
cmKfh87r830kDEgHTbjAEpgcjE1OAgjdIl4vAVmQHyTg/h0qlrC9hwMWjqQsgVB8DLfN7RHI4GcS
F8YLkPCJxGjCTS/x6bQhAQO69PIewhQTyZze3sZzxwgWTbt3iJnX6JXDhy+IX5t3rpRIvS0oekH/
YHgKgoKwXdpkjRZ8nVwk+MAvmu/aEp9LECsRuJDvJegOLv/+EowgX+1t+SYZrVW6wCtmKGOC3AP3
SZ6BMaXP76wpoSxmmBJKwTPY82qOmruMJeCGhIcMAmMnn0sYFNxMhxicJuhuzPX+CiAYbvICEo9D
L3JAb2wi/wOwl6Fu/w2M4BdyJIJjifgl4ixNokfBxsA5BD/++uwKgkvIZ+OBIB2oLJXmEaeY+A8v
iruRgPpX1ED6EF9Z2uUQ2pNmONCuJyfLdhsgHvr/O44HpNhsDvG7NZIYnPaHNAjii3YSZXfItz6d
azgSGKQRcjG8YJRQRjJSp+J4yytysbikhmAOhPoy5HTA7XO1pQlkIfCDRMaErPgr4TzzXxpNWXlT
wmZJXETnf5FkafYucqfIYAlMItDCv8GQwSTCHsgkkq9IRlAGhlNUAPKgE9SdtB9mM4VpYPEnJQgl
mgWqSRVCGkwi6BoKKVSe2fmFF0u1O1IhZiujAAS+6E8x88PkvQJqEPmT89AYqaDfg67NSqV2uWt1
yGLxR4ZIohVyp4jCqalXRGg9TB73oXwaThadjz9Diia+tKMiBlb8tGElKAXWEyjttJZteNnTKegb
oBmv0FGCw30l9co+HDVt3lgSfFKUBIsPXiPJwHqLLwMPH5bShwKACPrjjYgk8IRcqhIOq0JnJirG
hRLWH8psFsVWMBa7UzhkkCaDJyVXTbyGyhACnTCQoRaTEqNRlkkJAykG0kbIa/VKhGYf4PpHwtoB
9Z8MoX5CjoxSsdFZSL3QsIe63p/Kg5fkYK9H+FRv0jn5s5VAOJkvDxCwhilwnXWGFJyMGlQgiMYf
YSdbOBWDYzQdVXNPgc2KeJ+5yVqihJXkKwbxXDfNfPmTBgMlHJAenhSzp81WdqYBjZ3MCZEcsOzm
33X6WFe/3g+0YbxD3sB3gqfJNc9nNKQcNY7snIBkMEeegNd2Z4XLobnvDKUzOyY7ljjwtr0fPHs3
kVvJydsD87Mr1PO4MlJiTqWfduatwrnu7uc7moIzPKZ3Cg7Y2N7P30N1oAwWc6EbFb/LK1cqkqKz
vlW3TKbIDFSTQURRhYdKdgpS5e8XVkGbhYApxHhhd1bbGoNAoaepIfEwGEEfh5tGfQrf+2J6dMkZ
vmbk6PNZ05t2YN4QCOIL50DLGHGcN3HK6aWbki5ov/p/7iqyxSs2ri2JAmH4MXhkx0JaAbKVsoM2
datDGGoeoezsmtDXlyLaTKkg8P+GYN4jlmG0RgD7rw3+EOHDJq4cKBwfzfqQFMZRgQhrf7xf4u14
vM15Va4LRxntmq5DujYyszViWbSfgnAAA+jrILkoYTAOnAGfg64FvzRPbFF+DfrwpjB+A62CzEWx
7Pwl8xfX2rP47xbPM7IGBI4PYAB2RM2XHVQQ8GBITR3SDXAwxxlggnSwonKbLi50k2CnfM0UKqIE
jW0KJkyhF+KuAKWYQ0L/gK2BxyBIBBXVPy4D8CUmht4pZGZRbgfbFWPW9NlKBA8FehmjBQ1MRwNx
nioQqJhaeVHsErYdHV6BT8V+aUN4fT/aAReCEQwcLLEfOLl7PYPC6r+vwTX4l22H/iALMByI4aTe
BqRXiAXUfaFVBNPNVRijlZzt60sLF429BNMtZpKwmoMI8vE5pAcKxDB+8BF8YF5p+yImuWtrQ9LL
sofJ6sUAs+PgEGLna3q8cBT/rbEH9C7q9us3EIpk4xTDnmE2K2svAKi+pSjuYXwbFklP5vZtQfkW
RhKY9SZGnyQn21NNbbKY3+yA5o/cdgQvi4vjr3+LQOpcRQPoaTXZXWqbQ/JeDHhc2wE6ghRUQzdE
KhwYMznEoFQA25x9Sqkp/xHZUZD28alW49KpE1dPlFvfqbhrm9HbI/ccQufbst56I+xn0PSUZArI
lNJB6HuhyIcmbkTcZOgCCzoiUBzF5FRGVRQoQci6UL3yxhtqmbDj65NQRUn9gxvBcKcq826gfoVY
vKOhoavSDKg3aYw1JD366irybseGTVoK33NMlnInpu85Fv3htw0HkU2BgjyegPaXT5n/8V6SbSA9
BUTRGaw0o0fPVHpulaBq2sq5jWekrmpnQct194G4EYIgQK7g3EwPg8Y0pCgjibSRHYfL1bQKnpRs
6bK1H1ne7LELwfOjXbF6zwDHvghU2E8NQifoN/sFHigpB2mcJ7gyiTepeES4QDzMgTx/xf4csFha
ewh6K5vc1yS//2qbnRRci+KR4V6K38j/f6AxUFFOB6UaAd3HsjW9GogPIEnhUD0PnhE1zPSDpI/w
vz7rt2I+kJnr7KJ6SYu/IBmltYV3xe5NUdwX4kS3t2CWNF6NAW9qAXwXite1ga5cavYekO8AzLbU
STRW4DxO9V1niW5c3/NS+XuxxdMwl0odtK7a80eHhp6IpRPYV8hIoul687udsxItYmCjOBmxJ2WZ
zbTSvrGBPFpZjlQw+NuguhU4MbBw0E2J0JMoWENw4phmtRXQle1FSjgZtTT3jo4TqiaNEkAyKjB1
tBHQtt8iNgvdbelA4Zubuq0yGzIBPJm29hx8emQpoaDBVVVWn/tQe7zcQkq8qqWu0Iz8pN5xM9qw
TJZ5NYp4XmVql+95GD9tLV9c0QtBA0GGmm0EtKkVTDPGrdNkyXXPnd6W6wdGr74Cy0fXwOg9RXsL
96aBxm4ybTMUUO+zehq0qoFG12420Ljl9eQB9tvNapAyYEWrRE8vQgSVxmk9UKB8/A6mnCDKBoU6
SF+MvnakZjBvzijECogZmjhmb6iz+gStB7wdRVuLJkNLr/pmzDmeBTBDm7wVb6tAOV246rcNdWs9
RFhv+1emDai0SKZaheIAMI/M7AAxCj0fovHAEgx5Vc1gMiSjqr0L7+h/VNo4y8c5+k3dU5QqRqOa
VGpJdFSRfwB2gkjahV2oEObDtGqVo0Z3oUKJes+THGLAAz6Ndkw/43u9bAbN/aOZLzKfYAze2JXp
xjhSIUIBALqZEMXI6wQH9TZWFT/QvxAvNw/oGD22XJ4fpVW316y8jil1fM3Udm6o9SzIjhTaBLXb
JgmMhafeKJjW+qGIDnBzc2391NwEqAkBpFc65wSUyFIJWF/JG6X+i1ImpKpVs1WRaVD8zvOS5ouI
8m4oxOGn322POYReJ2ZRs32Wy1KD37Si1JDxrMrEEhNHqe9tSLlLhPy+fgf92XyHddt/p6se8liZ
JLJ4OD31JVV5NPpKph1iDcEnpiWZIHZCR60mzY4tbU0f/S8aQHBTnCYU5E0XcVSkflotWx0HCOgj
uVbNtQk1DKYyzWBtuqnUsD1POqH5225CjK4npGbK3X3dMHu6BbXFKAOz2n+hCgIGLZvYgtuCvLj+
GeJARKewNSiXNQkLJRthCfVF+Jd8PQAs2B1H1G+CXXRf4bhIe+qriWokfAd+T2BkoPfzAnv7oMBD
BQpUtXOtwlFDCMfBc0TAYKQv6Bu5QiQa6K04drb1a/QFVsUlgJHEnvM9qAiJhl6Pcoa3pY3bKcKs
Rsp6MZBSZQ20e1ZGEX9r9EGNuUMzhrcV42A333sgH/01bB1fLVh5tDjHG2lGlyfdWZ4eSEuI048g
cA/UVxk9rqAe81s1vxGZlF728O9kRhvmB4w2BB5BkBN//Rm4D8Ur8sGjMtMMKj1bL7q82jl9DPeZ
jmsOZB05+azT2RHuAyZEIMkf4oEG6l/w0g0lPMJbZBfXvioh6+O5rGnQFhCf2RmqAZHTgcHxAoGu
rReY9z2coGrTaE5SqoTYrfp6ZTejUnqEvs/PCPwXf/hDC6WB2hgih5NqJgdLyLAQ/7TrvY78ioJ+
SjUKW24DFRBlXjS853tONBbdx5oGitSBEdOef7HC5foLClE3qEzDEKHQ94H7/oFPVmDV7psmvz5s
7CU+cqOekLfBGexhmZ4UOoCzEbbCgGLmknDDRD/QqJKojjiNtdajK6ySmPXbbN3GCTSLCMJDBu5J
rywzZuYiOxlM2SHvLzBGEulof+TbOD3n5YjNrnpNntrRvDMmhMdpONdTL8I8RKTPr3C4h2k7NHU2
xOC+pDtHF3MTk35OujZqMpjpso2PoSGd5oTSpiSZ1iZbK4E+3j9Fb8P4StkcFlHBRhWYdDYllDtu
7hVBozsk/xTmBT5O9zYGUkjZkzBkIZFpiy1WgSvBPtjt/FERS0Dy7GA5jesZ8YgbSmy4rw+5PXIs
zCr3OSYmk/CVxLr0zmEHBMZw/iPpvLYUxaIw/ESuJWK8JSNgwOyNywgGFAkKPn1/u3pqpqe6SpFw
wg5/eHk7bAfEpwOCAZHSy5y9LYIooMg3uxXGwfI7FBV8mBx03Q+1eHvd5I/Tcrk8oWiCecNQv0yn
pyX9GqQiSCY1Wip3/XzmmeL+pvm+rbmihuLarq3hYsmuy3+rSc+6e5X7oL/XgVPolSsxtnrhxK2M
Y05IvqYICf+ZimHWqc0WQ381eWjm7CIOCbJpwUHzUV3pGUuwQDS7CVoRZpmeptTGJEh+I9Fy8k7r
LeUTM8AvxwjodJMuNNFi4f2lhpWepFVbSVhF12XNCkKtuNLma6hipuGeQxdg6XqguWTdmhyWzhzH
ke8sBwOji+Hxly2lRSBIXuX0DX/z1DZ+JLZ2c9sepZppuu587J5X/mIU4S6611D+e9nA/idiNTTQ
sZERCZb5FqhPvRRoxZ3nxGpEMbMi7f9YyyfLWo0Y3leb3sAAAnFC+uQPALXFfKyjeTr+srMZ94EA
1sG5Rb4VQqkRa6T/vPIkBhBPfbrekgoRlXIlxJxuVzuexZNO2APUCiA4CVX0z5npMpPHHIwrwlYg
gdAopy/NPk9CbUyHzXKPR0GYg9maa/Zm45tzSVR9yoDg8smyxDdK5S7DUFnlq/g8FcOm9vKAxUgY
RvR6kRiQBOV0105fHC7kK9UX+w2mcfvZFDe9BQKeBoYUF1g1fEn7dSsnLnRpCCZYNVzw1B0Op0K7
/MJKPpXOidY9bvB/TlF/B72cpIne5Jn3/k7mweuWcihk+XgbPCF7zcMlcyE3wUlkG9oTO9xKOjKe
H8/HUIzhxvNwIt9e/9+2yQqZnDHWknI27J5U6vgV/BLtTFKkue747zx5F9OAAzD8IaKIySrpx9/N
fuln3FOf3E6ZJy899DfcQiB88hVpq9WTbpXN32VghOYebaKPfTTVoebGhjvQ7TmWysOExUROABgx
WRZNes3rmzvda29TIBEf5jiKM0AjXugFRWIwugVuBQcnDLbBeswpIyIUTvoaBsgGA4F2qk7+zEiQ
PFesnkJEgTjD8WF7sMLj8RjO/wbO2EZgjRPcDCtzIVpJl0tqAmQ2XzSnaHRuK0PuMNo8QC1sagXa
/KPQ7qYpFlauWIKrBs6aFBC0rj62UI8kc+3ByADhMaMFdtNGi7t1YdqBrtXWHoNhSooHRUxbO5fZ
ZfrfLifBeWN6ushSkeosF56x9jxndpk5S2g1fHksVYsYNGywDoLl6eSxMGzllskYkuNtt26lAR/m
pmPGaTE0r/JEriYQeNu3/dB1mZeaySzeb9yQR+Gaw6Gp2+KN4265jWNewPdzbpc1R4yXY7kMfWsM
dYqjcotJOejWbg9bWSdgkHmp4XlrmnsyLuWSgrkbhmMeEpe4NKZTx1tSIOJXAdhWxpIM1YDF09Us
axtYcznjuz5Zdal3+T4nbbm+rKsYi1kyF/Hl1ebjxB3hHky/hjK1EMmFL86nj/Ga5cHvhLoHCl9n
oAp2/CWm0cbOR12J1qy4nvXsCSwRncIOGJPp/ACrFe/FNVVUBhpiS8bNBaNpTA3HmOLuwtxmlM3n
2M8tgq1lhXbobtdyeVuujhsn9wO1Pg1bETM2OLVKn9CxwkuVr0jzf7pv4jA8d227q9nh/5lw9v2N
/7d/uLYsq3bIR7jnI/B+7chMYH31fZ8Xi0jWxN5wQ8zw75FpI0U3bfnISqOx4L4DRPswGp4UZqVT
KuyhvolZdeGFN+PQRNthXVmyTLAsjs8yS60EVt7HWsN+lLGizpdrFvk5KFJ53rIrcD8t8NEyWGSO
fi3fDWMjPONSOpnwM36u2SNOMJQ5z7ZomhvT5K6icGvW6ItBF6tf2sqlCftiAVZY7mU2S62X7UeU
PcSjLDj14P3h86sYoLDXDCDvwnyQk5I9z5npQydoaNu1MT154xQQX0ND8CWQZWfuumeuXRYqRiKO
TjwGWajYmybAR4B4FHI1ssjYIyh4ldlQ7fu200TQhjUFXrpNP23AWdB1sJcNf+pdjMaJLYc1l0c7
f+vnjPRNTmWLV7Tr2rkhz5pPY16QM2hsEudoyLTRTd23XR5dGM4DZAuWDPc3++rw8DcOc30aGc7U
87jAzFgupzhc4qssM92bOnwnv1ifppevNjO2FgeQPeHiNDWdHeRv9R/qQ90x8NJaExPwTimTcU62
bbvW1goJZPVjeGD+3BkK/x9QaDN1bJnuV82d+xQbWdZk8wbowfa9+jHPJpPJmUfIM9YwqhqZ9pxr
42h0Gbk+czRbXBxFZ0R2jU2m6z6v/KxwYAcAwn/6VbdDtjvuEE69SPWYobbiQxn77iHktbIVzpl2
2uoPo+CsVuYerwmLuolxpzHOgCF8kN38qwcPlwnMEwQJI9iFids2mu7V91uWqs+GXwaN84V4KGsB
L2jok6tubtoWMZcPhJlKuhjl9nQ2IhrWxRAQck8jtVZCuo56BEDVA40yBvmxhYIY6eXiQ0N0RrGW
Qq9K6IM2e1tjeDxnNauorTodcD5Y63UEFUF3+07PGM6fodAEfmJLLMOxAyC6xIL+Bew8Zgp1nG/w
UOBt6W12mXO6wYb2515hkncLCyUekixmQuQhOGooWo3VXjHp03+IrN+ceu9G8SO2Oqdn/Xwg0WV4
R0UsPQErO2VAp0JQs/VyN5Tt649jc3WeE6nq054cxpvKByo6af5BjN/IfhKoqKwPvOQEttSXNuDz
VPntS+S09rthEsLdOe2GW6TFgD9uRYCtpR9aOrVlVnXA1D7lVTpE0RMM6kuhiGxBbrs6lG9V67YR
VTA4fsv36ENtdwfDWfop1GObS2mzsUGjfvsORXTsHjaXz8lfGRilrxjN2HhT7vPRc9JYD9a8T/yY
aU3QTxDtNlB0bBk52mvNZf/SH4KgLvh0JC9cuoMEKtR94brTj8sEJIqYbEGd+wPkVjDFFGiB5akc
RADUqM3RIRPQ7scHJkw2R1UUdyMYV4BQBZ37B40mLLiG/LwHcdnJ9+wI3MaJNPTSOW8LRKQNsaoW
9WzKJn+tzCOtI+riAh+OnD+k7YcbRo0R4lz7Qitp+ABcTbEaW7L5/16fRV2Q4rvBKYjaGZ9QL/M9
2qXiK0f64u6QQWua5TIDVEinFI07njNl7M46ysFDJKMPJYBjigIMNIlaa14ArMLow43uNin8bR8T
VgmZwGJTmYOwpNDibV9ERK87pDT9RlIVWcAJhWaAhQBf6SOLe43E5OjMoGFMlBhQ1JZigNG8xBPQ
ulRS6HDfuecp6zv+mvLBb1oHlG/pTl9DYi/+vYeBxEN84h9EWsiKUO6uofSvZe95zK/htlwC29Y6
a2CulMwlvORGEOTwbKm36gEFeCr86wQ0sKQy15BP5ybxS8Iuuqx8/9DWFNWJ41BJQF9RxF8x+wsE
Dm2RfVZAgR9z/oTUJHeFqwawaT7mgiD/uATmBB0cBP0cUhFkAIB947KaM3zgNNnQ0EAqS0/2a7IO
NxyyP0K+wu/b5ZKS+29N4YzCvdyOzlocBweSWaCYanNO3CDqytxJGuhLINkMrholdSIeRXSwaF9i
IIrsohaFiTDSaHNwI2sGdJfyMyYPPkV/gM0k2LQTKgY0OOsL19iFwSnKiwlV8DGNFulnvPftIXeA
T2eQ08v3bx2zd5QXg1tDrYdROATJCbB73rrky8ERuILRaJuw3vJlRmMFDSEOxTxFsDZs0S6hcNai
1wcsBt8j0XIVpO5PX6PdxkU0L7wpo+I8isLmEB8xbuL8OiqQd6SnwXkwRLkH8veKDLyvX0e8gV4G
D1tOUSq4dALpHTJkETGa/90ysNo9Pr6BeEWCuA//2TxmHp2MNFDUkPWUNU/IvM1Ft24N6Dxf1oxb
SXtgn71hc88Hx2REycqmNkF/ZcdR1GNL3h0hzChyJ0RAaK7MGzO+/5rew33VbDqlPn3qYEBJwb/k
XciFjJfT2azQofjolzW7LcSgcbKXCZ4Tb6I7S3iLkIchKXWNnGYTTqsXrZC8NQwwaHZi1dpfgM6G
fkmxuyV/ICMTRVFvSsQ+mwLGlWQeIDhfYiu4pNawXBP7sLWz7Tsn+NLakux2bQWSYf7Z9v0ZrW4D
jxDaCAJi8w6/6euSOIqT9wGRVvKD2WxGYZrFjjx4K2UMEiH+4dj/Q5IDsdJ2vTwR7hEbjwNnNrs4
5A1ify7xoMRdkkvKyYHKY1IQmKz58faHPTI9GDmwyLlK2iPFBUkCxqw6W+tAJjUmC1ivt0S8EqZa
wTiQwJ9/tttA5EIlkuIQVGuMYEveOF6T1ARjMmqyihpya61TpJAUgKSDeF6SiPUBhBhOvDeQVPT5
7KCaDcDmABCjKAExSbimGgRM72kj9q5dKdNOL2kQD5GPsLumCgxB0Ceoajh//3wJrIy7ZngzYgru
l3MRm1iJzJZ/SQr3ZStm1efCg2xMyYNLISS23IMl+ZLrWpIyS2kFMWvOSFC+/alicVUBFafLEhfQ
A9fOA6pt0I3UkV5yF6dL/BNFXGhJgFnYZHV4mD90TEINRtxsOu5Zljd0iPlos7Ltat7JIHng0XJa
3IYtcZkEs/OtPJ615HY0Z/2xdbMO4/WaswgOEpDwGPg18b2dy50WOYBEg5rKUwabxJzHmFRI4DjT
GVyrYBEtjRVRxPu2YwTfuDcoKqI8y5RwLoxlhpNAOQBtsdBUBuE4GAlt3bRPO/TpU6NjtHlW4lRd
6ydAHaIEjIynPu1ySGkec1BqvgbKcYZkBrNyyJu3IPC0NX5OSMw2bQVWrAS98hjk+q4IlzKEWYY5
LCEwazCrPT9imeMt0mdAES/ZcwWHOUMPb3mPzvswmhLemWEj4U4JHjc2XgGm9ACHiXGB+iXAyRld
pJjhleJUW7Mf4stdGhNz74OUHkVzFgyjCcAw1RZTyikLUDTa5fTQ/CdjTN8cSyMnfK210ccMkfAg
rKYl5qZa7n9MwUniB6Cfx1TlaEiK/Dkta8Lnie/fsS3fkDqr5ICK3gh84tjNflNbGEqZvl9S9tT9
0nob/hvwN9QaHU8hShdPgNGJSwC9WsnRc0O+Kj19iHl3x6YjBH1z9Z0Qs/fw4pjwb9gwEQzRlFEx
/Awz8+m00CTZzQdoJ/TdPpIiYnsrSHk3BpgZsc3pA1MNeyP5DYUe/nAiWNbxDKAndVk6hmTRVMd2
E9J20PikcqJzD/QzOVcHxVFWSI64kmRfIU+CLiUPYdgUWvgKqCuPX2coANfhQXVQFNlSE0E+okWA
sAUCJ7cKa2AAO4KFkrzmICEMkR+jjfGzFDocqxLKuD0GOIU466NNfoP56+ugAjq6D0G/w6bvBMr0
cekFqh21zW6sVQwCxuUEggc423ZpvFTvidDVdVgCxNtZv++oCTLP/bnzN7kMfEqNPgORPZRfI+g5
bQFWGRGIdNgnTsdRsbwfgFFLJ/0hO51AMMYAOQPUNIhOheeJtDCYQ0Ki8c5m7yGpPdD6sd6Yeiew
1BXQGOKyA0Iv7podwZ8BTWSoN91qvmsjb9s2r13rViuCqwHS8Sop5xutroWELiDR9oZM4bk7cKKd
dNzKsUwxs/eGRARoT5+dtodPDGImld+6u9Uj5du8fOid9rIX2VtFmXzaekmbFwekAg2Ju9NtW433
Vyu6jooDLY2LWC++YBPZVNMRWoJkaLPOA97GN0KPHxZcVx2WXTCL45TnJLuY/MfzQjSHVZF1J9ek
8MafUvQC+SujyWXlorLBlPirI1IxYYQJpmX809wQqM4WAPDfryRfxJpZVLo5yjz86HY4n0tFZGJT
aqLO6E9WkuZPSPnSAlcIDS+Fxw0CPUh2FjjWAOBEBkChvzzPjKYRUASZ8uC9IUAJG/kLrhj1GSjK
fCEevrpZg3DAjtcMs9ShTwN69tcn8aPmzdmTi1LAAFNu/lYK1OBFxRswAKFCeR3C+7ib1yFQLkEy
81UGifm1n9CG552+lS9+PP2EpoZfuZ+Bs4OCxGfDboFKMK+IljO93bXS2MtfAOnWNO5i+/Pe0C0k
5fq0njjHBbdN8cqJ8Fs9r4OEAxi3fTFplQc84JJZV68jqAKDUkSUY72rzmk+MUcGdoWgEstk/VH5
OT/8dmVLkFYNtiCgT6Jpm2aItKv6TTchRaPVhCrx/e0/doukXWOXxjwBTdzVdnS8b/j+7aBADRrD
zvrN2lnaddMhl3hgoaS1Ok0gi8IP3tC34qR2o95XQY+OSukH3zARnDi0WsNDvlTj/eFFUwz1ZHCF
hy8DjVFHUwjsTMx7UhXdJSAObvKeNGrrQH9LEAF9cgTUdLEdr2eHiGMeOi0IXz9JUw7EvQcVrUNE
RUkAupglSrMpPjV6TvPd8Yr2mW6RvKgmBc5dJi+YAeL0A/+7cfAWoIFBQTT2ueLxdTd4NdoEu9d5
kMMuG4D22e3p2B/ypnsAT4kC9ZVyW2QDuKmh6OW/7YEoNy2Rt0EKoPk6NwA6JbtcP1y/VzO+7m+N
QB0sBP8jotQ6PNzOqQLQWoIFIbmsVEUvsimygcesR7W/6dIbzyK7/BIB0XhrAa55jVO6ja05Bkdg
Viq6fjefWD5PT5zIU5ngg5S24dWAqms/ZmAWwBf9fhndU+MbBffnAOudCdqNxMicBoK9lXcb2GA8
q76zQ9flaexyK+uC0VARGnfqZqUv63Q5oO/uogmZMf5FTvmVCGu13dgBPndejZX62jwjm9b6rYeu
kdHIDbWDnqFYnA/K4NvTGCsxQeX29wV/gYJZ80JrGozmD7zRd1p2jLijq30HVtwyA09XAYgHNk6e
I8wRjx3koehwDESIGfz1+dY0VEIuRVfv0yt5Lh37SXHDQ8W+tizFQdAFH5ombuWfSV25vd/x28HI
0ACn0FsDeCGRRbFrqcATywxSLWCLMUCQSxn0cBov2AXArtX7FoeBagl6ujmiJHUNGFBxvcKQto+q
sp/OypC8th7HpMZPEugnRR3nHTsUOx/Q4Uh30kDZ4lXTMa+RM4g2xQemQb4t5i+2NPM+LA4ZzLtx
OuMzEDoAKYFHGy4xlZlgDRfvLBa1fBv9hi0q+tPeZ1RgIfrTWbbrSwSF608qun2BYNPOLfAF7fNV
9WAwzdX1YNZQRbEVhthumc16aLKVRntytW+X3awjyF69O8DtwqgVK/mgh7QeIKmqvYiYKZkYcAqY
mj1aHVA8jMFebQd3tjrVacfOC3869J+QzlIgH1Doyu1HZJBi9VA6hSlyYvVspGZrU59aG3q/n1OO
TNhImStKWJy6BDRw9T94AunZ5svmdIcbscMwt4UnDvNZQKSgfgqenJThul+n95j2+/6tjzus8Jhe
tEUjd9eyGAU76gEht6T9xvWNVFXrgM/aqExt2IPQY1vwxZ5OT1mwGHfa4zfuy91ggBIajfLZbnKl
ooFoo5H+HsvqdGf3x3zuO1L7ZHk7LiRdIyZFcc/rrd70jyun2ZlW/VMLTuRr1tw/1ckj9vhU0GgQ
KSJ020cRrAcQm+zuHRT1+QYIAtCwyGrsFu33CJcc1tNn+ofV/PsTfEOr2Yd+gKkOfIXHJHEy2JCA
FCb9ZIX6lTK5F9adPRe430CPB07Big4kCue0j50kq3ZXi+Lpt/TxrIFlAR7rnXr8+QPM/li8Uq//
JG6ADd9D7hwt7vW3ZbfwuUmGRQ66kbGJd6mNzv8bjARVqjdY4r409wkj1BL8EeAwev6/chjzwfdr
QPlIIp+Mkh9FCxqh7UvaGLNcGjXmMonVV+dW8bEHKLcKrJIsBCHyMqS+UBVCv4ZkvMxII4Cl9Z0q
3eTZMl8mfcjPSRf8euR97+xefbaVfhx0VL++u+l9wQs4Qsv84boeAdxEmIvZy56WNQK2MmjxD2cH
lmt+u+5xCwItsANIUD+GLIu32KZmF28Q9rr7IDWyevVTfSV3lYSaFQicvtMiD1N9wJ8K28/txgBg
ZyOk6rJ7AUoAQKf2eCYDF4BFTOYJj5tFQ+cinokV9bwkWv92ZFA9qPAPrO2p4YGtF2BFkp6vTQQw
f4QZ2bQsRXCnHDaOFSD8D2lOaX/oMjc+kOcTJ07HgFfBbXSPRG0aRZo2kN9sygPoqZdx67u4ZseS
rZiFt8EaiFT1rgthSIuJBH70c8CwrpRxM8Rn8OtmexbhzpdAUcOs7k4Z8oLKz+mjEhyBZsYl+8FK
Cr7zXDAIgmrO3Etg5IltsUOdBbY33JLwiy0UITGEgfHA4rEALuUxdugpDo7wP4isoL1RuITdSZlp
Q9iqrh+iRndlhQZZgsAKrW864MfnTNmhVWZAebzvW1T2QDvxVECwPHZGhu3nDaofQXPms1PcSDi6
8Jy0kg0QyhR1wgVQ688qo8TW1HYN7b7oWWjJAJai9hlr4EdvHwteHwM536goZjD/FfjtJDjxXWe7
BkLVJPeHh6hqYLSAjX61VXZ+53p24VGR5xSHvqvoGVVLQebfZj26bFfSiCGw1t3pORJLHYLMav+e
v2IzoYTcd6PYGCxwtLz2zOrpyCyiKQzk+OlU7XH7dsTt69uy6M/hf67kXGELe8AS314umbAJXFSA
ot+vN4bbtkOotLCQsfsOzN7AaUYkEo+f1+dnQXVCb+j3XT8+XoV3TxNsWHP127kV+otCH3oWTtYa
PRBzqb26N2oBnH04GZfI3Hx0r+BhiRnyKcQyJD3ILBKnog7+M9XfjGJh/yGq9v1UxyHLuM142w9Z
iSYN7W/TQbeKHZqiWmvYwrYjGSaOWpjPSBA44DQHu+AHkXo3bHQdpJCJcbBK52rB542+QYmr/B2p
FS//olOgV+H7RoFO78+a0b5uWN9Jx4QDfSXk+5KnKy+3aC9k95s10ALorRijAxh1bDL5b9H52N8w
a65qUpN6dI/GgOtYPgv4bnhNe20Kg9TEQQYAfBXZuiqxkMUQRaH7c8aqylmXdF4HLisSkincke7P
xJ+LhYEVphx9fEhbuyWbD5FlbNV3T71aahugbepfK7ePyWH/LdzW69vLn8MaWfiB+96DnafqThB3
M29ookZmAbzo56gEHRDeai36uK2m9yMSKo2qO6wOVe4VOz1qE4XJvXi1zV06jWG7pHqi+I07Kl9J
OY4JKNTZp7t9AeD/ipAcipY3oz5XHbcWriLc7c8o+dmcE/Va743RMXwfK5ulmVDS4R4QO3yD5EeB
HOh1d5lOStWGDJcAZ8rLP92cGu2FiOIvogyl29zXL5JbJvvnCtPkUEeWMuf1COOQrhafIVs1FekC
3YL+np8zEN9/ifMHxSI7Z2pS8uemFOw5bYYWlfjBwJX7jelKRlldUalLIzVpFErPaD7hJbTB6OAj
63ySbXxig4L21/ckJlONR+EglFi37KZCNExfIrtKsT1FogUQc6tF146iMlthyubRGCmFqlfg1Uuy
EFo4zQrCRpxsfxaPuVeuicepdH8fDsEv6TZr+OMEPpuitd9p7CtlUlz3tA2yoEH7BUWem3ONrS8T
dnVvW8qm08SfTpy8MEejxEzgyHLHSMjjYeegzFkS77/tnVW7xXe72WBWPowks26ENEcClOdGbRo9
rHpA3yIHlFqDK14x28+EFgYiCCuYW+srzg8jfAB/RFZUrpyXFArAiSe7GSocVKvbsdXcsh4Pjj+/
HpXnjD4nMsrwoyGdDvT0kkXBB1DueJcDCIUctSpITYhCUEw4tWEVgdLHgDMbqwPa8alB5lzDJKWF
uVLew1vrmAw8cbBlOYfR88EGQQHB9o0x0Wtfg8eE8KYXHbpd68vPY49h31aHwIp3LbtqjAlIim6h
v7oWcxmNXVE1aje3GU7eXZTESCafnUtLfZm8vNl7wkgYpu9N1tZjOLkZfszUoBtk8PXA+Pl56b9H
WQ6ejPBx/+mexEUPAP0xH+V7vimy+asxI46gEidhCAHru7mtCaBpn90XBAdJz6t/hMUv75Zsn+UQ
/iWxDIcKdyn6SQyHH6siRJTGkD6L+thSd4lumbYlI2arbpVh0b40k9hufCu76JyKD4rL73nOR/Dw
CTghCKRzqHiNtQqokgYugc7Trvx7n/IiSd5u1O2ui9zBpaXFk33az8f2V68GMLwe37fWAUaa3Ymo
iTFi1sDdmET4RUAMDBQ2SZtEdNDlMZT9YYeqTMlvHtn8W+KwmMya6enBOtpEtfibnjmJXZ0amQqY
/e5G8jezzaKT3J5W/V7SyxthpzMMitd12GKXpe3WqFb5d/HOvhhPAzFudcZRVJl9CAQPovDXfdhf
YFVGqxAhAQq/CJuib42eHfOOlha7OQi0UwENrjYePVCxJA/6t9YfZxbL3aFCMe3plbWugIkHpbls
0b9+nJKRMi6Oyrgcdbzu/HnJLp9M6/r3PQtH9MSiMZ6B0X+R04ERcVtT7IVX3bBxUo8dn7HbYTFD
B99ADZ2sC/GV6ohk/KiefOAtnF7nZPlzSxFmAJL3FU3/x4ykQQU7CWADltbqd2KSXRoNmu87tzVR
wsYexh0KK0HDgzewT499BPnB4OYaD+cFjqWvdenQgvM4JbQEKYcMRf6mZZaLx6wXKrDhB+PdtjrS
JCNjTVUtpQDYstJugJxD0jHyCjVKWSbZdpj9P0bGlRViHB0i+CY0I62cEkwshjcYKq2fSNbB/F03
Ti1I/yGvAevLalyyIb3JEpUDJLbGAbVautTgpsIPVSomdMFWDdRAMidoTwO703fBBt/ZuZFirY1+
ySQxskhce15Nt9t0SEngmb/jWTlCsCdC5UevtxCQxWjtu6e93lyK1Uiv0LtbdUwFgHYlmkd9qrRN
JajF+JF17koCRpg9eBu3Acu29Zt1jqyuz8nuZ5M8qzGEdW6BlqHGjqb2y2xFOgrJkY2NWRcdJqR1
GtQxoG8YVGh/Cqov0V5t6TFhBe20jfDrYTT3oU3BUe8OBwotnMYpoox+wzRYJQnyUZ7sYKEqhea7
18ytx52sN17/VlqXhQ+FB8oDiDzSwaeQhSdsY1Ldsac2WphzLRvbZ20c86/Xhla0bM3Rz3jTfVbs
V8+9VrM7jLc2/qeXVzqOWbhz51tbJYJIfhrkq/uLgxikm2rtPgb4W+vx226W7ArlJMtmRd9Ky0n/
CiQXZV6FCc5+lRw+Pxxa9dt32Wcnv94QbQqSoNPwBgyMaldqFaf9Sq13OX4loNm7YDn034+gApBb
tfk+vOh2hqffaJlcNGFJvw/3rOt2C1w4qGM0akrYbNXISsfurSr08a8fC6c/QhnpYfcKMyYkvnJz
f68129etF6oPH8m9T59S5vM5RV+vhX7YN7zj3hypQaI497aX071MHAkOomXUmdbJEAY1S/ejNaI2
/Y7XD/psH51ABJUCFR2lrntnWdNzFgaG2qnRJZBHpQqGfzLsIuYhdAR9d0HRWGRBWugEUfh2oC+y
A4DKh4JOV/qPEw9DssyZBxKiFPPHhsJNuSfnQIfPKSbkr+lHJ/ZiNwYmQvJB5Xqg8yIWQ+z5yqdJ
cvujkI4EDy17ivF/BXd1p/Hzm/iIf+VovJ0XERmTkRMm8E29b6w/c2bZIAsYr9fI+iT6gP48fuFs
K2/5SavpSN6NvzjkMtAW8PJb9p2Ajrw4NqiT30MOIP9XnDQ3SIVfjRH1W8pL9JgorbLUhsW8f2kv
P/DYKg88DsxgxvqF+j0xDefLLssxeBMvRiKayJarZapCMSS0xISO67+xeyJk+Lcdkr8hzMcSxq35
+W+Iomy1gJ8Q2V53qcbxy6xAjcq4fez4sVCgkBfm9atqxYN4tBFcU6/ddO7ABNb9CysB8tQPvHcJ
6eOTcCwbJoQFdmOqetwQsAk0kbKgfppQHWHEw1TjVWzfnBlIF2TlqBhw6jADnijh4W33tBV2xyui
mzxmbiX7JjdZ1QneQRVRA1ZBPsCipC0JLxQhgETYxyAj8Nf93h0hvMMAYYMnxkcTLbLxMaGiygVy
xXdqEwCjcN6KzR7WkSJGnXaPaLQVA7tBliL3S9AOrNjX3ayLPxoX1ByRASgwiboWB4Dj1ulcgCIx
Osny70ogXMELuBTOjEth2aOcDXeN7b5gyh2/T8L9MeturzkZxHsIY/Az2pDdYPhRmoWKyjKOTB7y
dG9olQArqEeATYzNfiZGZ03FVhpDypvcPwIZ6NYY9YLCqPzi7meAa3ACzp0B3hJssokUWposVEjj
FghYpboKfvLtdFxOG2UdwD40j2vnaSYiBmd2jqpFt8qhLue+DPR9dVQ0QBTkeG8Be0LL5GZQ8+Mn
yFFZibF46ioVpptBs9l4r+AJ0FSpHDRReVSBsiJ0pfPaAEmvarsRyt0ozymT2M8vTehkoO5YuVU/
bUkg3LyAj1nmYbopRyqQnGRPGE+N9jZD2bhDfSueYHgdpGPyd9RjqNrbfZfnAQzoDSQHPisfhlsJ
nXKCULhVN32wqb3PmcLOORrfZ/2wPYr9eF4vAalhWRlt0ULwaK/oMVI/VIHkAun8FE4O/hdSlovE
HDkUES5iSIPRNbjS6aCDiWaO3h//zMoE32IPjKd9HWc6PlfWzkH0zy7guUzjmci8QsZfA0UgRbVQ
KYKaRd5FjkOHpzFqs7LCNvGu55yWUuOg9rUe7t0UlehfMOW37T3oM2ZEf5nOihkEU4poVIB20wGe
GuUwd+CeOuSvuBogFmYzdR3p54nYlVCuBxZtJqBS1yEaYrSkOsAdC+9lH3KT+E9YRS4aOtNX0J+8
6UpSn1mT1jfGIGywEaFWuXjgMZxSzR1TQMYmc30DDXgfDrwIy4dqRez1WuRIPNJ3tjO/HnbG9/Az
fs5u49cCwfRR5jU3u9MAyeVNSbW9qYlsX7pS7P64Pf6N7oE4GjzHVGrSncGYAT6BfJl/ne42u0nm
lNbD+1r3uTptG8Lxp3GG8s6HDYixUi+fVMbhTAcEWojN/dzv4kefPQD0yO/7OCQwV0RPyY78zpAI
SVLlfN0cf4bRpGv1SNk1dgeLQrp3nYoG8/uczWCxWT0epDKt6Pa3kVRGggxgABjOxfdMJL7DL/hh
vh6s4tp3S5bMxoAaawtPjeJEICgoSirZM0oujVUZthf8TPJlFNfHxDjsG2w3bD0UGCrp6OLc0psr
J/hfw935d+Tew2+CzeclNvq6tOGx/wTUBAo+GnURN36gNsIGMK/3FQKKyBqgN/TzWhu6REOFNtnI
VuzrsJj8nlpJJT0DTvrGqQ51Jeh0LpYQL50uMboP/f13fx21gvgMSbE4ktt4aEuMdkvUCpzeKEfa
LV88D/nmSZp6tHNObHM9u8rqTfyUGipKYcbVfyzVAJ05M5lUl+a47xNZUTyD1UfRvnWu7lAWRfQP
TUTsRTKGXWa/GXT0hyt4cdoPw9vPqr3JN1mmvY99qgQvo8uEoQtLVStlI6S4pncFG4d+HZyKO+rT
EPIAqaArqW9ptYKZOVAlYp0BFwDGhoK3geQOoCEmgEVrCUhjB6mJl/leVTQ/hHLPnosUMdq+9aIc
pajygaAVf6+dTUaMpEg0SifMQhpDrylWMSiwHSlZMM865KuwYwCbEa9Isx3h0qdLqAnkRJTMgQBY
NHk4K5wMWCQRjQAuLh5BKC7rCTAVyksglqhq3u3ibSZblFW+Jn9/I/FNoEooxaDcWcTu3fkPcWyE
kW60otXgfm6P1WmHGAYyPHEyiyJ2MrX/ZqrQzCBEJChmfWpR1Typ0wz5bgJC9xOkDj1sJWzKzz9m
dxUhCEaXkOyJSqW4DDBuUATjz8St7N6wNW/sKQBEdzNtu92PC7vz+jGJb0u3vUJe/YnOBYROyNGf
yavtRtiFNLFz098dtxG5FYsNbdGvlYBp7thpbb9ZdiL9O373wtfAvWPZ1PWgDmewT5vuvX+4cjJf
5kZ926afxauH0HZnbQ7oK/R62BG6xML3hv2Oji9qj8UPfb/i/KJY27kqhDrgPftWnHuZYv6K0ac/
b+T07Z57Fa9gpuhohxZlGeTb6qCC1mnYqXmfNw8I6Xs/up3mbfnicwb6gFqeS62s9zMKKsZWNe0i
IYfBu5OOPvvmumtUQ9rwd2SWrsxC7Ua3U8sYrB0yotx+oT5BUdvpuyrqkxbCo4D/324X/ZHI7c46
U8V8jenJIkHeGKkhsm0aKs9BYUamCuOHexaokH3R3TclDe2TaSOb7qJSiAXRtx6CSEHC5fpeRBFm
c0PESN7/eDqvLVWxLQw/EWMoSbhVsoA53jiMoKggyfD0/a3a45ze1dXV7qpSCWvN+c8/vL0ONyuv
cwdfI2HGhykAjBparCl+m69vwPdR7LjcjBinn7PJg43dHEkjvKltcNB+Be2t0gHriOuDuSDoTVc2
wHQmAGyg4FpsszkdRe4pRcAm7N+csheU+MnThmGt9WQfq4eVZnXwItfc9xdSgo2vJZk8NJqvxcuw
f0QgVcJwlPUCsxY8aJo0eGsrUMrd278loZHFX0JpcG/tWEDfjlK6jGBTyACfgdYLoNz/eORt35oh
P9B5e6wdjNwVXOBh9KGwgfONCQxrEgs1rAAewYivcGjIDdaL7+TNrXJznr0IkfFdsr4aWU3KkHyO
3qFHXBi/p4OBZZga2xvtkAE4/lMX9+9FLRf6PTak5a67bo1t8ZhnDPa+k859fN9NjHb0ltdfec1m
kCR0DL/JA612p/fu659BZdodFGm7ULuPDDYOHLFwk/xEOJHv7nGjMMVEUwHNTbFvL0tnlcF1p+ey
VRS6z4P4oOO4wDcwd8HA7YbHEWLmZECHnB6VyrrKXnIj2m5Ck/XAGQFjlG1xB03H0q0evV/T9jlv
xHSUraimOSpoqOOuPN51t4YmXLrbeWZgCbLbqlF3reGnd2mWmBnjZqM4JWvPIOn0WS/jbNLS9V9J
/1Av+uURlKNrQL0QiFSQR9S4OKAHKeAGvSyWaA+3RJVXer+Y+AG79RI/D1nXO/59+HOvkO4QaPdl
Jx2qeBYSCxGpfti1mRHaDBJduGAR5hNeYusbEz4a6xTJN3C3UJsOr4tk8XZqOwulLdiCtRsz3DWB
NA1cqo44UhpM000x6NXRZBjwfLiJhHO8mqzoZut8/d6F7y02nBy7O3Z/G408pNqhu5WRboEELrvI
HJtZ8YJ39RO6vDWlFj2m6XRxN02C50hZvV7QXPqcL7k+Gde1+lzJ5HCUcYfF+IovZF1PQL8Zxkjt
WhHpdk9H7notZ1m3pZq8H/etuDk+9TAQUX/RtMwhuBd95x1nQ3q0Kn5NiWvCNv0RZ1PhDw9zf87E
NMymj6V0pOspUHqgMxhDi77GTx9rhjHVRDnW1pxvqBL0vsXsCxq7qKJrYPiPTABTtxmRVF4PpQwK
rx+jU7E73aD0fTx+IbTxChOwh92bmtOKUcjPoRC87g1IaGi0kSQgili+mXj81ml4D0kr/azJGxIO
Q+2p2HDd0sCL9g/jQ+oWYiPxCGLxpHqOu27KnpkKbfPhsdCmD1wuMVHb5GfYgOkMpJIzhimM99x0
QHVPQrRRIdP+E32xi2KFFifDfCrTTl4y3jLIKhguUg1YtBwimPI/dn7Y/9EXZ8UEjsCH6IKz0Y+f
fahgZ7Y1pD8gd+y+1llo6SBY2szAOBLA5sL7VZA/Ufqdj0eWQ4eOimOTuPwwnF0cKmEd4Gp98z9s
7iDuJDlSc/LCNEfYil5t8jkoEoUOD19tvuoS2bbZL/a20FONXfR9qHyhoUEHnleD+ae/Qvu9CkN7
E8IndV3TxgHHZvsRpaigiQ2zIAsUPise87MA4VmGckih2hAiYiHOxjX4j0yHAXj/wELIu8azdSD+
FUWyOAKpM4elRqSMhim3IMkKliSHDuy8hxEx7mJ0NaSNID7N+cN6CVdT+Hw/IsHeRFY1EQJeqGdI
4T62YKsCMTogsUIqx/+3PPqx8Rvus5GiU2UqulYub2ARFphLs+5tzQU+PcMP2Odz9VxVxPIwHfsb
rHZgUb1BOfuiOwCmFPaPYhLKRsbmRVQF+RldZsJ/28eDrUAIqgCxXi57CUUtSz3EHYggLPtqPsCm
c8hXLAISXD74kBBi88ENRBJGJI/zNRFvRH/RiOFjQQ2HjyGgHt7RJK7A5O+KSctTEdNevqGe1SNs
xSedCFpQzDrcjtWFuthllrq4HQFDy80Xr1CYQj52miC5u8SB/8GfJn5jKo7/LjMXLWxH7UgLpR3g
629OhsVHJ4us/354/AjumNCG/n20WtiUVGQovb5WumaOyp/uHNwKOJdOGthwJ77otoBVjCcDPiMN
u8p+vfM75CDgx2YOcEjgM18nt6jc+UbuShA9UR5wcdNO/n1WDXxo7I464TNtSZbbMEl+iHseHt/z
w0sjHfIZd05aGhWYCMMvshJIi3w4fG4SB+kZ+UD8Fa3Mvw9WAeXhaD/CP8DsJM0Gr+roYjFiXNyF
SUIDbVh85uMGK5ZZzWt01y/tPey9NpBM+RDxQ7g2QLvidzBqFs8sPgNosX+xRPIZ2kzN/BpIDU9r
UqHKQYahSeJ8WNAqB5YH5hswXzVQJDY3/LiuzJmFVRo/ogCmf4ewRGBIClC6CTUDmEJ8yHfPkF0p
RccFWMZ/+UCchs3RD3zgfx93wBqrW0bGA3ie7njWsoZoNiSW/388KySTOAqWUCtoCwHiwIdYlfkM
2xKg598HiBdfMBunb9zdA3Ax8TVvVMJIqZRGgs2CtRfgOcY9UCjAlf+M89ix+ULgjUfz+O9ftgw+
2Kf4/TzRn5/ntJwzaYpJPKDUw3h039DoCfXcNXefrQuG9kNORowVq4kQzbA5/klnIP+LdTSljRGr
6XspvNy+6PyEwECjh+rxVeaJ7/j352F3r4bfqB8/xfHoS9kppugtnRiRIQjtK9w1lJFCdi1B7ANc
FFCf7z9nfSoPKbTghGAuy/GW+wBlwBlL0janGLyG5fo2ov2oYuJSFRHNgFfJTrW6BmgDTTd1qNB3
CCRKgmKOvPhDVQHrPu44HQdIxgnQzQRBPdijNz6edZyyWSN8weX9Q0ZwIkfxzWdhOQ92oayUFQQk
qqQxsqctIwglYuk/tn2XnYLdC1nz5BVlgTaEzMiSrHgS+WE01CNcAKGli95PqGB0Vw4IWKYHZGO5
Bqzn/LxQdQvGt/hT4wxcj0h5Y/+CBgh1HDdlxtoyx1dAKkwjwW+ZKQn93v1U+w3+8kTvrDtHpN/u
6izk0oJeLDTFYFV8zugtMxvD4aBi/PEj7I4p+WCLKyqCU+6mv/MlRKESxQRXi3cQpn4H8Q9uVH8K
XwU8pDfBL/o5KDuCOYf9MxDOfeTfR89RMSpH5rAcwQwIBF8ZD0XlN2TOQAAS6ys3JOVQ0cFJklwN
tn4FuEwL69FL9M2vCaaWLNagV/IZX+JPivFKny9u0OVu69vxtubkPmx5QcWiw+HH1gUw6W53U/H1
e0vbvVXP6VE+S4fOWcEzuXPOF3hvLrorUqA4c1D0Gkod84fh+WObb7UVzcW2gCqZT95RDolSw4v6
PsoxzFccJV+r2qzWPGInWPyhtTFa+iG8zKNnPaDZoByRuyP4pjCU3zB60A6UNiwa+K5ZT7QcWjL+
1QQQWtdnAM+E0oejmk5YZRi9Cc8mfAuvVgUJIZ20DVY8VvpbgRwTJfmp3KcGaGP+YQgkLD5szve3
PfxAwG6mn8PtQw8mu8D73cbtKYN0w4v8wo/+BXQ1VJ/oOXEWcgnkmkJrBGMxiCxeAnjhRhl1AhFK
qgyhD7GPU2uroj177cJXssqus1/3aIDZ4la8h/T72mqeYYy/yWjH59+k4hrPZ8lvAek8M9eJtjG1
5U7d8KEyktTTddmub/J4W47pZrj0EKs0e/iGt9u+lBbKfdF5rD6/GUt4isvj1aproc7F3Rg5VYrX
DCuiJO1NILQunDkakh5NGKTLx6D5iMGCsYsZPpQqBlNQf6YMRjLdwYQof51ZzrHZwxYWbhezAGB2
Htcv+W+USiM5jSDVMSjYkaA0hUnO8CB/YXJn4z2WiSehho0KPNeE4KgG5BFWGQjng2AhqpZhGfbg
fSFa66F+wrdhdBD69vlojaOPN3n3hyeBNeE9j/WHULvTkPSxohTa50h873wT888eW4zYxWThT4yC
Vo3vnH76U+FgckWcIP7rHvFtQFK/CseukCX4jJnozwQy3C0C8s5IclNlR069W7WSs2Hbi1jwcrLt
PpFcxhms84qucPAs3bZyaRXf7db4BfiAQ8eoXx77+I/ZGTUFBJyy9q9KVKYuGSm9KXvtmwZfinew
BbBhvEjrTuZjrkc3Ah8HQ+Cc2xK+cFozNHHZyTm1tE8/KIsPHzSZrfgLvZrOxoUowC4IpUmrfLJU
uagStIUYgTIQ4bdV7gdeWeV+Yc+gwcZuE7IiL4PtB0/T1tW+Q14bPB+IPDRF32v0zd1vMeTxzGNP
FJOpj9XBny9l4v/oxb3PsENpS1QrQDqljIOXN9WM0RmZmnB4RlRI7XhhfCiza4pK4mrRL982XENi
ZId8itTN21THxl1u+sl332NXJ0+qgnDkps9CXGnXrl/sDryqtzR70VxxCSqwSPA6hleCFiZ7xRKO
sZ3tk5KFIEK05z+bGqCCQPSFyGcUcdUcftKIi52duqNs1N/oxg6sBO/OlufZcQV3/B8qAAhIAHDf
2bUJcQ/bvZacCZXKhL9i4soYCTNm88jkiav4SHGHZ7kmRR2axt5agSbNNIpXn/8JIbTTdY9ahOEQ
VnnUDwWMbyikjzSqmSj9DcYAzXg/zPcZ090YA3FqWbKUoPiuoL7m3D53RtWInyDn+rygTsd/lnPK
jhwKTbqHr6JBacVhkdIGjzMGN+13BquJN29kgQrcm0zVC1PD6pLOGXHRM7Mg4SiZMdeSxuqFGRaz
LVQI2Ft+lOUOdVMRd2ScynhD6rf/KS0Cod48u7ZW1uid59AHYSTshfHfhZf/2PeweD5+kZd3j1n8
2EMrLWWh6kOxAatdrEbk+FDKfATvSvJqS8YY/HGmN0KRExH5QGdFGObkb4wwoWEABgI20q5Ycjo3
aZhiVtsQgk316gKpYUOXagts54py9HwsxE3V6XpqhyxKqJ7q3csUVzG9Xou5pUdwxQv9fHKonwbD
QuGkSb0G66gJkMrA8tUrp21ZFRFJeBjul0l8R7KVv8aQoIAL6k4MtVnQj1o1ZBXsyO4b0k5vyHRP
S2B7SgH0pHK3UH6rbFqbPjQhsVhi9YrM6703drPndc/xzAxsMuQADvCrOvIdSh3gmCaT7ObdsgX1
NKNixvaEayHRo4YlM4bdttVsTtRN2KfZT82G2oig5/Ndfa5TjZa+VZYZQ1g8aUPE2VRjVKXcZVCY
0Jx8A85aKy6v1AfNwLBbWtMoICtAgmbxzNDDGe0KBgcCFV/+NzDj/j9LY5OGMaq816qa7Ww9lqgX
hewWFo+EjmkjnaTTd0pI9QjuB1C33zvJUz3ujZuhljm9UXq6b15Tk1SIfNpMbycK0HaNJNw15p1Z
c+yclLiYvRegnpEoG/BVJrHl4++wlWBGKtnQBL52ukk3hI+BZFyJOMnshNKHMpP1EZHh5nOgdRxB
U0i+CBCoP99nmk9wJ2hwcDVpwJqp1g5AkTSAE0rZdT4Fi3lu6AkzuiiR2QdZAW86nF1LSJQW7Rar
FOItiAt1yC3G6sh2hyEFVfwDsiw24tyckGOh8GAksbvQDlEWFHNjyxvMpmUZiZk34AvSe2barE+N
gZ28jkl5PryvHxYkS+/rorLoDq4zplIDTh7euEaAYjpoRyLskb5PsY5MTp1HgMUcHvfwVoRsx01D
ylRU3D+EHe0IlVfMSSMjtkdQBsFULJlD/VI7yZIDbbPsEkqVrq+LmuHz3+E77yb59gEBYfgmvUpg
zHANLGX6duH1ojz9OuzzVm9lbrGz9jsLmVdB3+r19dOTqNBYPXU21wVTD7Xoy2MwvOoimf03dhMQ
FZiVqS9CN0fiWqLcYugEGRL1QnKg4cTd+nbC7EMKBOWTkbk8Zo8QPIqfLWO6yIpvHmD7wxNBjABF
wMBCuiGfTVCc/OI3g7PAtQ9bkLuSBRwlCkN4ejVt/f0jFHQuPCNlBo/yYmBsQDL4plFbQaoWp4JV
COo9xK6ukzUhDqnJNaJMIRYYywbBw9efLqszDGmeiRcg44z4GsAy4Iiyn3yHmvBqRArxqpw3jg4Q
AZHdwdAju/Jnd3YzoWLjyWEnCCviHWFFNgzSDBYTlxdMEtmFyAo9DHv9xx4ZHPcqr5jxMfwACS0p
YWD4UUAGYDgqmGLUY5D9CA7oeXgo8jUkAjLwvjqvhFfEj7+W2R7pF51iPeW9wSvVvxDvlPX7QgdK
/kTPu1ZORqRWPmok+yFBn9mL38izpTbN3e+Y08maJChY+VJmNI6nJIdPspGV3Q1f7nf6nank61OC
E/3e6GEpY/P49nS3dUq3Qq378pKYtBRaG6gvVq4PixB76ieIALhT4mi+IL3rAVQz+wuSpxyL8O2l
3n3xpfnBYggHjHuERiHqTPT4FjRhvgKZGgKjuzmNKgoDV4OOsIu6XP1vgD7dha5p/cZq/DoogREr
vhnc8HeCUe5VQwa/Xu5AnIiIGyf+9+o87WqYIeGyD4A1jm6/hp9xsi9cY0oe2ow4Z/ex1G10nIM2
0vx8JaDE7oykxiHm5FYaYC8ZQ8cgAlHxbr40Kojie4brO2FB7FwTVtqoj9KXuC3gMjCreaL3l+Cv
0MOxPIEvun7Oe8cEszjZ7a7zfbbX8bJ+zrlEFO5ytkh0gUCoNtM0srZx6aCvdFj/WE74Gawvbcqg
rlcfmnXJyu7Wv0EJk/NLRqC9A/nGM5Oi0OsF9SUJ07hhZ593RrKlBRrV9JJZmE0iWv/NTe89QixE
0KtTjwL9Ft8BeV1hi6XmEa7a/UQug0sfj0D6gdf7x1PHhCkxZxqqtdUVcV2P9W/C7IApORqTm806
LgA5DFUBu9zygGScFss3rGSuHhLsv2ePUxGnOBKf21V11ie/kbaWP4jWr9VID5NQiWEKtihGVumq
C09iI01L0qIO4MydCJEEfFa2V2BALD+AsIdE3rClUzJ+cL55jRFHZRhZkzKuOU/Z6lzQuWAZ7dWZ
pW1EkLdJU92/MtglJ+yYQhfY6l7Pb+zSyYf56reAw5aSnTd4wX9hPf48Bx3VVRW/xblCjFwHz2hn
WkYEP/Yx7FmJYwyhZmyxxa0nj8snMsAF8CqxeG5PxzfnCemjCNZkJOBJtlBGacRM0TP9gvEu15oa
6dsb8AkPhDsAmMRJ56zpvlCYtw6ljt0jREAENIr/55ePKVuO2oznHAOKuoCTy2T/9Kkvby4Os4E6
qUMInQDPkAGx5wXcIdkGa5Vyfj2bRCbRSWQuwNzkz+4KbMbR3wOsoHFRMKfMpLvTZHE/wHMKvusX
W+qoXnaZSEPci3bz+5SZqk1il/9clXblvHADSCK5tshrcfDhKm11rI50q2c/h6pVLKUIptqceBAn
9eo4nzP6ySa0/3Wg6XAQgIMNHAV4gDEHqYGtV6wKemElfkIiMjagdwNmxyn4MGB6vDsB8LydYtUZ
E5q96hy1uDcVqu/GqRzxlNnituJ1QewaltB4eL7+dQGBVR8rMW8ATOk+ZA5lqf5nSngbAD5LPM4M
VBGMWagkaS4dacCsF9bwjfGQBbaNTDHfygz7BcxUnefNmVEkyYMHvKsN6lEGV8MWUta+FiynN6TN
M108PTOjfdIpXHjmYxkSV5d8F2Yu6C7pg6spHj0T/PCTt42Ul4lYZmUoEJlrtQOyle+6n3Ood8zC
RpQ9lCIV8AW2UuDSFJ2IGqGolALwhZN478a/MKOZ64wwRmZU2ABSL8019kdfMGSBSxL2Cx8eeQI8
uqfFdssGiFVrK6BKiKkU7L81TOWatTeot2kgORKqkFlClRhcHbIDZqxAqDes37rETCjCvyrG1Yie
mlaVIdXTg748B0x0WWEPSoizgKd4u+WHaZjMqDBZkDppw2oUBcnDue6LtfIEQIPQ7SrhL6RKAKfc
y8t0nky5mHsjSu2w26U2urlVsFsQMzKh5XZIwWPQsRs/zjXus1k+UMfMcHtMTYaIj54rLVZ6XNzS
9ltbJgTJ+H6AAn4dSJdqZgy/vu7kGHCgfDupPjwKCkZILp8V0mBORjHqHQgeYXAB3wPUBkLOZwan
BEqtEHWAgZHcCDe+g/k+GtB/KDcaqYqXrW9l3WJ0jerk7aYxUI4w3hiKuLsuw7ok3kWfNdk5FyiB
7PhXdKLhc/3GVHpQRFD0354xqILSkQhmOElhuihcEHzLHN9lNtbSZSGC4q8deNKPo2EzQd1LMAzW
Iz5DWhtA9kFEmeG3Q9PehT27HYKZjvPzbvOyrlG9gq7yWMjjevTzqIhvI33DJOdzYIRzt7pheyL6
1c9A7hdaXHq6TwBk9CL8TviiYoJuQU2ZKFFz7HGLdWM9xO8DGgQ2f+RQcPcxohi/jz27HLJmcPck
0dU1wjf7/7k6A/adsdvjKucO6q0EONmBvEZ/4pSjepx59zmFxP42qZ2KRBmoAbZOnDqO585Bx/aM
YhfcVeSvAOvi5iHmZgxBfWhKw94UXzbvwzIgkdxG1YF/B9IdSD8CsYUXbxm8F4ZlAaPLD8RE/NJr
qyP1fX2ckdb2HNOR/fGN0w3qZY4ucl/BOn6emCw4zEQouqjWuIEuzFCYZ/SceszIk/N3ktYOAiY6
Zyy5Lun8hs2mD+fhxm3wDcoot8hbY3pmZ1vJgyIIVC+mrZ85eNgJ58n3uGWqiRV/YG6lcxL9sAx8
MyKX7Z7XztpTN2QGgJjp0uwZ5gtxPAMTOLd4izDuEbHY1KGsiHtuZqo/dkCQNhjFsORBT4gtw/wa
lSXw5d9x4YYnvYbC/r65jV/7K8xhNlWmTHsunpenxlCZ1qT2EZ6XcJSF4wXII79VX+Ljyn7lyFAO
AG2nNEGXGz0jR+bUo8QnLJcWsySwCsO9FIBCdmmEKT/Vi2h4SI7m/8ihsPgJkemAZAvypiGyWWDK
AnlQcaPu5UF4waRNUcBSef6NTSjHQSH4USpyeMn8WtIyKE9xP0BF8CIMB7IsUC2FEe+a6XwhOg6E
DOaaXgxKIYU8fS8OHCpEHQjhwl1NBvRuHUZZI9XFNexLoyWc6FoF9lfLYSut9Sd8TRmu91/TV6Ry
0gzrhWmMyrWXDxhPuNoUsuiCnFo2lSdXHBuCfbfGKcpb7MrEZI1BBUsA/JIC0/MhZEIEc6i2YYq3
0uhWe1w2CKtbEDqLl8slxvVW4mJCcoTpMk+jCWVlphXnDDS6IMFxrTHHotHBDZ8ewSluU1p2ACHC
SHi0gJnERQ9Fm8EjaNxSv2BXT8sjBnIp6d8unRcXBtURaxDi4+ZCM8LS37DcGwCmh9z7od/Rxo+L
PFGOvTWM5ULcBj9fX16HzG9vIym+blljh/DP0/lzBN8RU54sBHT2zK2yLVa9uM2ZQkAZqpCc9Ibp
upkCWXQilPQ7KGVo6IktsJioQJQfcEvRhRcnI2BFBXkAHQRPV0yXhhFQCjoa0TuYSfTQUwpTG86/
QCnwBBEHBdtANLD0RgWqPtLTGTkKarkQjfHORZ/Jd8EiZ3Uy8Azpw61H/CTiu2A+szL/xBHmM+aI
f2R3ZOTw5jk+GkkgKU6QpBkOGOzdGEn+NY8JjftV3GUAKWLq2Aw4+gIrg5nB60NEM02miA7FEWeC
RvoQo0fAArgGHHpxawAgmj+SbsmNEUR2/kagYg9xN5Bj1gAI0Fji3EPTWoq7IX+d+AZY8vSh3LEA
QAgb69R6B2RQ/N04fKYpRSpA94e9EFf+kRHFawm/njuIeLeOwHsgmlMKc0vyG3ipWP11eY8KJi8i
UKjADYWZK1Yv9C30jMBG5pE0I8LrmQtfaERIguO3Co0wjQ+/nh7jYDhFdI+MaX7o+vgfRPpC8eEa
FkS3wQ3gZBTiszZ/HYw4H6aROb7ljhqp0Xdqzndbcu4O6hS91hBFrZlQWpgjzgenVURASqPHRV+I
bVOOAJMqbM8YpFjJvgcRCL4EkM5mF5IscpTnL9w4ZvIx3X8mlG3G/BMQdhJ1KfT977i8ESBBgihM
BVi0vwMDLa5KlDEKCyWpofq5HnXD9xIrf+7IE5dJulEv1/jGhGb2pY0c1euKN01Wl7LKF8n+M1ZO
/KXEzF/APcbkGdZj0kGnVB5G+Ds8vF5UB3I9SC9GWK+gSrygVOD/QR7hmSLiV24wDV2+l1ysLJv3
E/cqcKNmczGAJXAnpxsuMS6gphsB+nGiEDtIUKpIroIrAqMDBSO4Heay0944H3IXq9PdRF2SchTh
iAnkmG9/h+5KWO7MOov6BOrChcE0hkAlrheuSi5sHuEa+bcaAP3+bguImViz8HwAg5zn+utcSfPC
cZ6g2yUAB4mA/L2MQ7Mp8vFAC+AcfbGNYJI8l5lSxdrmsfptyiNzrYtaDLojbUynU5IEQLO2741N
rwl4GbttMdeIQLufKEEp97i0uutnJIXqVo6S+HZ+T3YJKfLvAIcBE/LUawofzlxrHty1kTZ9Hu4H
kdNtQGbOgnaojl5rffYIoSotXuund0VC3SeMmVZy+B3Jo6fWv4LNhzoXEk3602rIge+x1Ag6i4Sr
iAHcTcKVREkBlWWLGqAybDgrXCyEpUOJZu1j0+pfCwibfV2cxh0GaWx1aOV5XAVRZySFEwNXFTUD
ZSsMmdaV2QMBfH5IcwVT4WoKGYsxYSw3IQUs1ElAfPoptyl4ho4nd+mkbrKCqQVHqBPL0xpsHWZX
/DwYIQnfNDZ5iM4lutNkyQ7/PaQr1JEFJH0GGlBPoRR3iHCZEpGcaRbav1oSzHEIMoVkQXmDY0nf
QpcCDpf2AUihH8IGI+EZuUGgLovTTfzZQIM58RbKDawRXj4q7jd76JgtlJE7C/ISjyRHX8rcNrxB
BVY+2sQTEGuqsMlyZQvmR2UV49eEYorsUBjysEDgMR1pOVit2O+53Io5fyF49Sg82PAEMwIrJsjz
f3lvaHGUNYsPFzh4Ncsr7VOyF4GQZKazJrGcM1ZWSNrpopF4I5c4QCRiiA0HE00Gl79+VhdCX0lR
tGfpf0zpPyBjNtN2zFQcdemQNEHvz4sLA2XezC7o4qyyYacAYwEM1rgnwXPvQt7VhhQRkHCKEwo2
NllWeXJP9yB2LPlN/PCqyWPCTkn8LZ0HaSZXi/PPL4EkoS7ZMgCLMdViTEBNwAbGHsc1wVDIlY5P
jKFY5kqnxWcnSIFv7uRD3Onc+nf7Ys7eCIlCySl5kLLOF7ajgDTFoBO37j2CC8mk1CO5bc3QcCCD
TBgIRmgT1vrwLsRAoAcgDJPmwuJMWwFudeS43B3B/OiS/Q1rza09mNMh9nUDooNCvra1+EF6OvT3
AJAesK35IjN52XcfuRHuHDBR9v9sKJmnRLQ/FL7s8hMZ0dET6gmQMwgE02M4D6x1/C1rGuGvCUSQ
b/BxOst2KGT73s46EiftHvLBEbyJe3TntVBbBC1ONCHAtHZyhpHax5TqvuLyCIrDztMHSSD7vE5P
mSSB6jc0Id+wjHuL3lakir8s1LnBseduRIuSHznvEEi65ADBBIE+PlDvyIjySTtoJiAXFmv6+XiQ
g4eN7XsP1TSBrQqdBpu1C0MRr0a+9qvoA9LbT8JD6rBALnZe1/1iX47LDL2lyKD49K8wyb/8LQBC
WFna9BfSmAHEXD10kJBbQHyHKLcEA3BkYplBZtOy8H4rLUhsmnRHcj/wdnu25r7Ct9XaKAhAYse1
bQaf/SdCHdVHQKyu7x5kPvLi70Np3ysH3w2CADQDWKawqCEETzDAI24Mk4OtsoI3g2zhTfyegW/R
wOT6IdO7F+H6hFeA9LLLjoWZHY5+mgdtrqW3bxHx283H/nK9N2K7LJT+FYdGLFepOnFWrmBhIZNi
EI/UftdXpb8SVNywjchzLOZM1PQl7AqM65aUNrQr3N1c9cXYhNAoxuYlqvRAR36xbWfSgYW1mbxd
pbDU82tCBmcxgx4IpYLllR0bYQmcapZghtvoUaEBkhOII6Mgqgl+Evs6tueVoAZR6UJC2F2Y5CAT
ZdrAGwsrYFVSKwNw52G+hGcXfI6gE/YVDO0G6aexJQ+3cdz/MmYvT7+3gjjFdd0N4dHTLGKR5tGl
dKzXlKPBeq8u/4EaNI5JLRSkzDEoIXBogj/HWsHjDWS1C1WkeSRu2STgBhxoA9MCtnbtSF6yUvye
LwJvCysoom/Qo8FP7bv7Dorwt9FGvHCK1a+ITwctMeNqYJwzu5qSqwVuBjdTAevCxGhQ2Hc8Fm8X
GLCTGqCLEL8B40WXqgelC4oQGyDrzCSsRWPGSabXvB1xqGD7IpAdQGn4wPjOEG5KLFBZZ6AxZ6R8
prqEyEk3vcdfG9tyIOib393nFhmJQ3mSOZLzHEikpWA2Djq+Q6EyoUq5g2Tokw+rxMs+7VymG80A
OiLj/zqsQNo2ryW1A6zp2Oy3fj1H+u91h11mPIXzGWL6eEiiZNgssOxBEtEOKeEHDXRznSzG/m22
qRxenks3X+NY5sgIcF5kVTswgFxE3nDOmMUw6Df70kIdw2wf10N82RaGlfnoo8oV0Af6NgT5296q
PnXnggeNteykZMA6Yqsj2s7jqHCeNfr/jqDhiB3xxP6eEEBJEwBLAckxK/Eem/Q1M7rXEkH+NU7i
656Akf4Xi2k1loZU1ITXbboOUTaHEkbQ02/w8YteNkLv4c0H2McBaX2dZnuS4Qgq0xwo4H4PQEdn
ZcP2HEtUVgZboLUUIkooU9hK0weSlLKPSr6PRYhfEJD7inqDl7tzao+g+bixmGHDm0OgAGM42fbs
B7ovCiEo6bhROp/gEebhblauKuu+19AcotobVPOfBwjq7pPB/obEK5Tc9yzOxvW+C3430Nfl8rk0
sboY3C7vxLoPm82HXQkDhi5sdNwvMO3LM9vHMk6IpD5XR0SHvs75mXIEzwRlZxVAU09qMYPYuX6V
WRL8RvhNMG9fNuUJMgAKLtYgzAe9X+HhXoAqYgel2MPEJlcYD9/uYmQruDVsOEsNNQcue7hIsFzR
WAn2IzUJ/CVuSrFzQ8KFs1pZ5dXKcIHjNmVmyn1SDsBPWSE6V9z/ZfQS2M1VUHdpz5FxioAA8FNJ
CpSfgIJAXHn4fqK8saB64WPOfojf2p9XDGyUHCz2O2RNfFYTABluXD4I6CywWxww7aRvBYBNTR+B
NpyOWopeDKOY0m2AB6iy7veQCSElMTNiVsrmYTE5bIFNWFNADaOTGvDU8rLZ07TSs2X7Z4gjY2fy
xY6MPo3nfJNsaSEgoNSroDuL2gpXUZZiUuLMPz/EHeG69A+sag8RDfl7YprQCmczeuREd4yL4uAT
B8RQsuvktH9IlQ0x9IQ/wHgT5MJgPNuELPpS4/JzLBfgOqwPVVzfQ4x28OCBRtZJ1n89sLOj/Tch
2VmwfH9IpWmg6cCn5VjdCyYpewFjTdpU7kk0EwAbvI1GiKwfSgDJ7JtMcICDJAwBjfpRl8aM21nf
wYyoJGmja6oREDDeI6NQfpxHicbk5qTiYvJObcYKxnFjWeb5PthHdMD/drtY49qplHluauAA07xm
OVSx0q0HcCoS+D2QbFl7wFuhCqhLCk7pga+3tCcENnmN9by2ds0U/xXWQ1IqU216Uwb1XYxreVoO
/ANvcExdAPm3JvYXbM2+ej/uUg+qxhWUEG4Rzkbpa/RmRtBoYsLM+8rliOcESGt13uQNwJsOEkX9
rjhlscJcgeKZWD96/uI7pF98AA7A9hF8IhhBT5btHrMGrtkiOZQKrEgZCRelfhkBfEiVx5knAfam
QKgn1eS+IhGWspZjLXIM5Tcxwo2rvSID5XfD0vTALxAmPiNnt/fyTWogWIaDO/qn0VO8OV9eXUfI
t3W8Ipz3hGEZK//mY3qYVmB+h851ISYS7i/EYGKHer04UYPTYDIhp2ilgDSByEVS9+S3s7SuXXgZ
gyStX5VEHDKMs96WNIHd0pdn8ulOSg1wPqKCz4AhDILT190udb/XzLpzCZCZ2znPXdFP41MAfQsH
ZJLro+/NU1Bt4WkM65pKuj1W5EBShvlw45XuMSLDBYGwVrkROygQP6GSMJ9gIEDcKn2gE5z85H3h
oEnoMEu8Ovi+2tm5QD9yyLBC8UyUlKajGmEVIWAo8UGFNUJPRMdA84H40PQhBGBXYXQ8vHuZzOAY
BMYDyEQGJb2JMEpi9vOzS2kPr+wLX7X5jVSMbUpzYZAkgJcaRIC3yF6ELwnqJNKBl7TthXoGRgVA
KxT7C6SLMejLlsh2/lgmsNOcixARHv55PyvDUwPe1LlDcg22gt2+UW07aHkQORL2AP8L5ULcbFH0
/che0b8CMSK3Absl7j5QKxYxFsE3w6Alxc83KqVBjXhm2nrUGkz5BN2B04lLHS5fyKtLm04KkwZY
NZCssZ6SrCtNywLOVjHDiI3gY2hjDcZlVHPEo/dJpQFRl62HRzg4ygkIUy5LATAfKZ4cK5ZIeU8b
zbPXJ0R0OQMBDGWOxl6rsWXGaFURNlwsUbwhXDtYnFhvuVkEnrEeyZPuDDubGb6gL++1f8ffbfa2
U5wVF/IbAYsjQ+OhWFCRylVYEEbPA7fuc4X82jeon5HIAeeDtbvySvaewF8pZm4OxIRJzkp7ddNq
kCxK5sfN6GbOcUqFYPa4x+pn/uttuzIcuAEOsPRYjD9RWNODN296eYSpnefgsVAO6mfwTQM6HdPJ
kAlWqEHsa+pX9/gRtG/n08GbYnSlZUi2+Hi16KqRrnHxwlW9d2f4ByIXenh3LYRUqcMAhcduHqBI
V1tz2MQN54/IDWz7YTI8B6jqvpWAX+zqqfdzDHyIps+mUFFv3Et34z+e7ms5ka1ZAvATEYE3t5jG
WyEkcUMgaYT3nqc/32LHf2IQI4PpbpapysrM+rFThFLXpXa7tgS0+95urq8Lc7XaGqKFUYMh8+0r
u+aXjqDy/BB8byfVOCcBZ86ac5UexkfCT/3TA59ucn8PgDjtJCanRD7ZgLpl93+W6Cve+uJiH7Sj
8zRPX74t6Tnr1GFdUzKY5w3dMge3jT3KUmaRtIcCDOe/s3R/Fbq8zKFf20cT49NxJ9IjyzmnLUv8
9vFxXLUwixknmcv7fP2Y+WEzleynxwWu/5vo3K+kVLkUbj8U4xBCus9YcfsJ8LTPJvkgd6QelzEb
3ySop6aZ5DitcWU585brPR33a6ccQTxM+8RH/J+Wt8wMA0y8EGJmWstfWJtwV46/lXW+b/+dUY2K
8393WXgsyp2ra9KL4mz0wkcggRwETHRmG3h8dmZO4sAaDpLLpvQRAX/Vu95HQBxYvxpXNhLF22a+
tXCQDF2mJkXmw1L5+Jr1vycNokX9UuMdL0nTgmbyMfmylh4mwdASRYNp5q39AABb30i31ETFz9jF
4qLCvnx+Q2HlcxnftawiNwbJ8wZnp8ysxU94cmsf7vWziPk0Okf9TbGWf9/r8akPTOzj1kbZTGSq
8y4M9vBOqPY+l4ITrb1dlYszUeLzG7QeH11GcozbQDWd0qvASnlW3zTmYTqyNl4Zi0Yb+bPquuxa
bnvu42jTb8wizkT5WOdypnX63RMyZHflnTRj33TxXZpTum8RNPL2dUawbfnoIbRBT/Xts+IQA8UA
pM5ctyxv8dGGDwkaki0vBzPF8M38+X3mrFy9LF2Z0SrJHvr/AajbeMfyKKtJMtcU4f+d1L7Tg3lL
EpBs8KixnqNdmNAClkiEhkv9NQeHdPGHlR86llVI0WV8qHrErvEhWpQggtdzidFsdE9oa5sqHqLr
ip9SJVdPDaGvuU8p5Ry43D19wShm41nzXoaRwdWr2fdtC9f3+JleV1TQp+phspPrL7kHxI9cH5sb
BZKyNSeQRqX8L0hCDUCxU2MTJAHeP/I3ZeA8SD2rSD4f5Yvrj8vPoyc0OF1KBXLD9uy90En2KH4S
BOcXqvRo876oAiKRdzbvvcO/G0yh9n08fcQerSeu1aOxjsUM9NIdLQzNggrwsm6uUT6pe1Pt+Mu1
UTmQsR3e2/lT7wQLQXn1gRgMA+MpvKhlQvMPngBpDCOZTHuXjBZplear1heT+lHJ9mMe5RaROQrb
W9QWAy3WyCK3Zb0Rgr3QlLCJ/x2IYPz8Ue9I4n+FlgGLZTnROFaSWo/0d58b7rRlHhmNdHemgya2
i3UinCuOqaalNRcpX+WwoBPLpwj241ClnY8N4Lt9NgjXSqqfVgcSAmSqy2OwmT2YAZs+9H+OQcQ+
C/cf1b49bKtpn4esOu2oq7hF7zpInGtjuOM80eHAJSTt0MmptG2FyurHLOsStfXSJRbjwVKQzHV4
E1Sxtq7lR7rAfT1bx0LtEFdifRlDQ5/VS86a5fVYZqs8krlsuS/e0WplOkEQkpwu41ymozMdUj7V
oGdChvolOcgiJ+axltE6NZpfVCA8z0OXHZYWHp6qiYUObPKakFv0FNRmAil6Ppa3iI3wBawjOQGD
LGEsvsOA596QSWDvCG2tgZCJDhccHpXpikcmqx36BCpD37jANHYyj7V2Z+QNeo35PfuPE35AR0CV
bYggQ20KSDsJLcYddCiIh3dA5qVoeT3ZcLLDADA4VjrBeY/Zg84HAuLgE8sDmSOZLu25n6S1VpCW
bZx4lTZM9+3Spfe/QcOxu7NGPwbrsH1eD1Xf4s+uV4nvO44tsDU7/vB64Sd/HkQcFJNcE5GG4tuz
6MKzkWv0bNkjtapbM6ok63vuFYHuWeXCZLwuY3TEy1/Rv25oLd9PxOKr2ry37ql9dPwi8byrP1T4
HWWL80uyktUpIVZR3QtlIuLz+xpHaaSsVyjQhEjuKst7roxpmoWB6PYVj32oaHpXept5Wye4+mqQ
1KkMDzvY3Bezk0rsQBxbsyvuB2DmYv7THigp/9hVFp1NU5VmkGvRnvY204vAuae7qA0rHzJP/LkC
VGNT23YfnX3r/nXV6efU0f5suGuET11xu3WpXhDQZuNFI1dDtKnte5nvpyr8trTY1MabzqxGwfBz
+dsJchuzzqlS6P7tyxDwudwh8WmJRkcH1qbryw+L0Dok9Wk7V3Ql/Fu94+pMtE28132SaqXhSqxL
z5ZUTj4NIYx9LBqX8XNYCNmv7mWfj+oEsT+wmiQjp4rFoKDQzRWuOwM0NCVdu2rAKsvKcw91iNRb
QveyZRWmJxsqZzqJ2mx8rSXU2mCdoRXUoZYczN7uXcowcnwUqA4sEq/uaF3KtJL+XugmXbVHZ/d+
ZAZSfDYfo1lz3n3W+ZcU2suPR7Rm+Y3qIhPKFCuTy9cp9TbfSIsTn5ASOVSjnTaC6osBYU1zp3+L
F+FthXe3hR9rcNlZdjKDM2a9Qh3Wzr7znv7ed9LN7eBeXdjFL8XbvMzEZb2mOiBTrizt00xJp/a3
1bKCcDmKTa/b2vrSS+Sja3M5KV9itT3PmHFs8Fx2v+3Ht1v9mhuvbxGSfiGC32SaOEVxeAlaTzCH
aqMf8n8usddP/1vn9PkjuhyxNnJmAohq8j0xFEfx1th2Z4coUdykm897z2e0r6an17fcNYQGw3iB
Y2RiUfG/R695MszK+ZF1MDRdmjRo+dP9DMm2/exayvH6jdwJwM6/CllfBRyM2po1Euzx6m9+yo9s
tEKmDUsS3FpckLrGGBhDHQj35Rpk3zHJabZC3rQZaNb5euq5jrBwvH4a32TRSEBN+xWa50IeKJw6
DiEL9zr5SLaBXBcCW3jfvTwWfgfDLksimbIqfbLNnmzy7R3DOhgQ45mOnL8SFYQFanFhC29vdChy
PZiURdSae62nNmPYlapjw3L1eouwJO0uLXwH23s4NzrgFqeHllXZsVguiLfmPUey6wTxdunYc8QW
WuvFpnMamSLC9JlCdaybbQCwJVaeLEqxSw4KjzfabAx7bv1y8+l6eD7VF5sPL2uhSivxmCpQ5dSX
Bdj66IIMkG/Ik4XnoqZnvIPzoLp81SvCGqPgnMtXQdhWR9jjdNbJnUuYhcvWubQpb2DdC8zWXS3b
zkO/twqi6QaMvoYwCfKkNNU2IfVJQfST+LQKWW/yG2l/6OqRi0XiHfN3zZRjT0S9GewASwoFh8Fj
CsoSRP+tf+E8C21qRIwvV6/4SEdS7I3PCWPUHuzqTIHLbxszdFW6Fj/IgVKl5WCGSBJrHLeVhAYE
TqjL5Gq3/n7mo937BLC7rFh+brvW/UPU428PMZo9bxcc6/PLSuH6R2O7zxcxAqTedIDNRLqOTWqe
JN9vikgG/3lf3mfq8595vpF8VGMT8ahZX35cyixhdyybKS1L8UKLoc1mXZ2M5tsh3L762IwKUdec
4NvJc9XoD4SGy4f88ssADhQJDtLL9hU1omTGHb/yjUVzVpv5EiDMbyEFTE5j+do8HqnOHL883/b6
37yyOdtlU4zDeZmyi98NAKYYrgolr1ewtR96E+IBpStu7lwNFV2sn2otodZJFm0o5vgwI9IIYl1d
e174uoetzXb2DMGE0OE4DJ/t/VS+eg66U0u51Bu2ABfQtkJxzpjF+u3VwhreMdIOnXnwTnGEZvo+
Eeruc/PyzFWKKktAFL52AxlnRa339aZhR0WQ4nHZATTyFx0mBXLzYoF2lAsFGywx4IUczeuKxDKT
athF7q3tJbgtzGrEUdKII3u3c911OIqTjnVqCdD7Rm/Z/2IWyK7IyFF6TwKT+j3eeWogoHLTofAw
wyndBkIY602iKua3By+v1WcsSIMoCLdihbDVm6JiAsSl/4UfrCVNZeEGTpgoVqRhqm5/wTT3una0
WSuZS8mrdcNaOrCfUG8xZQa5T+kmiFr5nI0aHRhhSSsUgFHqKyoyIlSM3VNxGFqnt4qt3EMHIB5o
91hJcnZCTOfDdW0JQJnVSGQtNeH8RZ1QAHCrDr+uUVmY+CK2TbTM3fbENq7A4oq0+b9LH2ItAGr9
/HyLfap+OstViKwoaXIY0Js3DwC3YVE0EkNv8grt/F10d8JJyYdobDHAMch9Bn0wiklj2buNeN0i
XQ0vp2ju0poHGE6JQJFSYpzd30VGKCsxNRXg+CAH52gvEPoW0WPHyKpx2Vd3mwoAgGs203nnwoI7
ytnNtm8AjK/N+6SX7xV4IbLyq55wjnGBJ6PF2pnbrl9HGVbLwETs3rTbuVjLdlA5kmXB1Og4TLQ0
j+Y+lumvWupwUUG3ZWRn67MOSeX0OIViM6ti1OjuWlVJZWzIQAmCI+Vpz9+MS+1r2r1k/d8Zu1Wh
6qpLJYIo8fEgXcZHLOPkfsojiDNCGUxTQK43qO3DvD5AQnYonJWHGcAtmq0VWqE56UIr+S9/b5s1
4D6f7/ncLqx1HEFswqENAXTYy8D69o2wwwhMZ4n2Ya1tWHXdinVlymXV/MqxnOxflbLYgVXPXJfu
LCk1yauuGqE5290B5+sr7BqfybU1QRQ5mpQP4InC2rKrNQZ1vyOY/2SzwoJTO58OF7c20xYThXwd
trgaGh4xKLZMcw8TlWQH2jhz16psO4DdG14ARkaibQqYTj4Tu5xuFJguh0bs49TJghstnhp9faze
edPwiDPtXYbYt9Uyu49i2fGNcodpaPeYru3G8A4+BT4K7CGjURwvTp319eS7F3++tx9sM2j0beVj
WQ/7TeizanCyd3gPmgLrCemSOJL367X4na8WLgYqmoihW9LtGGQlyJg1nVecC10zVJLO64ZqEJru
itzDUmFBmDRCKfBZuc2Ya8Q+yYLMNWuCJ3G6QrvVsZGXfeFdeHtNBfom2B8kcfpLK15U5437vTjS
Y0I5rbHHxHtHLOwk+zrIMN33kC1xyYqRtueJ2c5DI3dfR3Gls4SxgJDgWv9iQS8RQO01Cnleb7kC
qraE9qDUl/g4NvdBSvHsgGbm5V7ij69qbxIldBapPWBQpVauBI58l3IbzOzBqyaPmhzgC12ktqoK
DqNl3Ye2jq5x1qWMxDFRjs3ZODHMCIj5VH8cKMg0h/iH/FTfERvuWVtgun9vvwofMtvfw3j1nqhh
5X6tm0yNO88gcrInVBQj1yifxXTvUs6+XSun36Tpmx7mh/NIBHnpIMLftHpkUMDs0j7wlq4AlSYj
B7l4YLuuMP9g9+PN+3U4G30TAdX4YXxmR/cybsBnhhdtKjr/Cujqzx95lyHfmk2/LwqOCOkdwa/B
k55umWNJkrxo23gf3z/42og4PydRXBV48GxmBoo/wJMugXNn1lYMBe18J/9Bam9Pjl9a8ahWX9rh
/3u8VXjrZvtqZnX9Llo7xrnziB52MGncqmLJrjH8tTNWBWJp0i1+uzBL6qgzQqUoigP+CBaiWFoj
ezZZbPVy+LCi28tte2FdxXR6VJKjsHLbpRpqF0plNmW5RqoFnNt1QjRwD8U2W59vQrDgyc7fqrgF
kXD7qlg+vBqPeyYEtTiAkleHLa6HC7XIB7+zXXycHLGMEFoeWzEraznZTuXfMcZRRuzGyqw9fSY7
15pQaVb1OY/nAKSqwk86qDDyI7UZS0QzcWY2yi1HJBf/O/akamHpSreEzaqPZkDlOgQPCI/1PMT2
wYBG6FHwLK800hg6WuEArwUuAOqf1PcjhTUYAOVq0HlOJboBjpjqAGULU//kDKDhXkajaixk8Yle
JRT1mQot/G5L/10xrUZAuEqhvK6kiu/2XGh25/nl+1k52zm+P2qxZsxa3VuPtz93OQAJZOM8nPVJ
nLuhv3whUroZYGN9OBCEqTzVBE+2CU5dWYAFippT1pNNllk8qqqN5Y4fT+TGxvFjgr0exTEQXYDM
QC4/fEk6ZJ90uvsRic65tpwmh6wOe4do1ZpruDDIK6M0s0yOLS01/WqWMdhvCKgNmr9ANUj2eEN8
bJnQ3kv7mnGJVDucRBQNFdjgwyGxnbTVWFmzKSM2m+uBBXDXeoiQyA2QyUy38HmYLnWdtx7uGCGf
prddaZyJtBFp7KXXYOfcx20QWlWVNKWtZCpZrTdN2e46mpGrcQsCLU4iS/SxCec7fuh/lMc+nQcb
dBXg3A+cfqNC2EmRKSB8kMDpLdHU7aE2Gex/AiOlsy/nUY65XkgGkOlk9r08l/90e5bt72Ygz/Kj
tqvsmrEgBVi3Tsi8s20p+WDfxk67f/45jdL9dK+3fOOAWrJZJ1Rso6wL/ghU5Cj/lu+dPl0Pf90C
A7OoUnXH+8FQoGMIZ/p8lUtL61cMy/Fbw94vJ4S33Ju/zXaRJqTv8glNr0r3xuGduTI35ixLliKx
3EDyb0nRCgNgyTA0yg93/65NKVodci+90CTx/nFWePs4vZ+1as1+ESroQSLy6EL8tl+CcBqCdf1c
lw5vasmpL4WQL3fWhXP9AZALviO0S5dK+Lv+HB5zCI7NiuKt3LmWndqm/OUw6+Yb81J63wwdYNNq
TDLZpsnnd88QMy/POrxtQ1+hdS9Lv3EKdKJ7PXZpSHJD/BxWDmaAmh36IWCRUpFgo1G146LdTR/T
9KUlwH5xSy0/pp9izrWan/UpiR9NuPxm8KjkIg4LR+wLywtpWuGXmJQCpy+L5PpgRW1jtiPQgsWh
Nst6ppcJGrxAwH1xckI8B5eh3wiFD7CM7DKEdfVZ5diF6Yx2U8sIWS0K7gzFR4R8g5meW9Lz1qgr
BQ3U1/LzO1WbDZgPG+eaAf7bNBg427ZWooNlWS3x3wqfzUXNfn3r/KNXFoepRR382Yq1rw0k5PnA
4O7c6qnqtYLWx0N7p8TIDshmMbzsNDSVnq54PD9CtjkbL+Fi22KUT0aFQ+XKOTwU+ADMMstgdhWi
6fnPqskae/gCXIKEDYy7UGFFesGKuy41v6G428vr6ZN8dvKse/3mo94MrOnLr2Od4z9CAtK9AjUf
D82XCox4Lm9s8LRuIc2uxJrXZfGdhS2FZfNS24/fAdzYW+VTJ/d2Gd0Gj4Z+6Jfi99mF5p3U5jip
e++fBc0QznZnxGpnVEYSkg4qJgfxmkyamguzV2yRLy/pIvt8qUoyvN9VTYwkPFp0Ft+Jd9zYxkMn
cdSqBayTJ/56iNoqp1wUP2XzDCgqYN1D/4AvF+veNo176zq8q2r0NOOqn6ritvL92+MqRCyrf8Kd
o0162UmLFBLAoPK8Fo+QQMqUpLliz6Hggp9vyqkhrjyWEAaUop6127tN6fqbni5hRF98RvDBrzg6
CJJcwjA94TwOS+vBM3xI4rZThBvd6yktGxnfRdI7WFYAGAW00EoGKhaz7PvuY4KXDrArn13428e8
urVFZjNI9qniLXhJpKuPkZikS1SgrBy00CUlgF8lPugbFvEo2Td8S5jOqNIiO3BrS/G6eW+FjNCk
TZUN+HhlNP/EZofRAfRNGjt7Yqh28oOq8igCbzZ8VTNRrAsQGGb73xb0Vlo4FEZOG0pa5diDgFZ/
jja957+HXUk3mMG/WzS5lDQqT5MpqtwpoL9L8tm2u0zz4o/duJkKjbZRYEWNjS6GcMN3+amBOdsz
0nj8C38we57fh4Fvs/VZPYfpWV0+S6Qr7d6hvq8mKqu3Q7TvoKJc24f6Jpp8EB8Oj6P07/5v9c5E
7u285oIuu5r6iBUsfTYR29eHaitOhbSpUEwfG2nLuAi5fBe7LCv5VCdHxCfAfVu1Jz0OTHduzqXZ
OLDqdYemsJAqq5OVwp9XaKNpBivB6fiQFI2xTF1ENB+xQQoZon0JSOmjvahRPQWB8byn2ravq+WZ
lIfR+gt+v6oF4yPC/FmlhyeOwV7e11jcD5PDRFPDDs2u7RNSQIPXVsUUjTaq8I3sHySJp+lBF+z6
8YPP1EdyWGhzru5dMMBat+5R2Du+vC3/oXlxHs/WJt8ntJrGvr8Q3BVPmHE0Sr2DGTeYfS5Pxbc7
cdu+r8LfuTZALZw5uyu2D8eajoeNWa7uasaj01fyhme4SnVEHjiXC414hrP2+Ztw+X2PkEn1cSo9
95VCfrh51/+RNkHywjYv3dU/fvkWG7waEyU+ljl2xLu2yGPZXYpkF/3Co8Ug/8PFftzqCV0ETriL
ieaswUSaadz9I9hjL6P1OeS4CYYOXQNsPmv5tW/yMwaHas3LQ4MX9ryrbfD46oqRK/C+UX2VTRy4
4p2P2LjDE8O1j1XjNm9YPKWL8X0kCF12L9Xtm0bZu0aGHUw3n+lIm4OVINtpaawlvZFA7Oh70v5c
SjR13Nw1DgI6OXD6AKZ/mQ6WVdB11UTzvDBJTjU9dOUv3GHH2tJnSyFv1vRRHvL62zVLpkrgo0SS
ac5/AhAz3v8aJHMeCrbMvCx5+RNXRVG4E6sBvjQTmClI21wk9BvernFVyUIEzQMLauiD78tCHPUl
W3ECfP1u40s1/S4rgKnPD7JvZqopvF+MenLqnDZztYzc+muv3VD+vxfJ1IDmARwc+QufMN/mRxBx
FJIXQM+C4ZwRukLkdG+5fe46L2w8Pj2kpI2VLaFxEMTZfoSwi+a1d63nRwzPVB4XQSCxRq2tAeU1
KQK+LbBsf7cQiAC84Weii7UkzPnp/HMW/JYFKuPjL3Q/M/KE8y/edzj5Moe8uzhGlPNfUCHUCJHF
C7PKoVuyQE6F3nG8WGdR9hRB4x1wOBQTKKnllJTcCiyF+5r8HV9mY9D++K66EmNqPlJeavNtskC5
fRhPboVBeqwrJRbpYEwGeF+qNzuj7fodYgl9O7Ynx5GsChcJcC//wIZJ2yzieYT2Q9c2rEggI5rt
qscTf/b+Eja2EQ7vv/JqPCR4sTbo4858f15JPCMPdSiie6g9sFFzGoZw8rX5rKNdbL6GjcNRTF+7
0wgMAURUQ3BGOT4AhwxgROzlpSz4XiiZ/nohWT6UOO9EQC1XEu4hAX0gAEOywflrPAp6izU2AzjP
0IULNZf/EFb1gXygPhBvHYdojLtU4zTpXAKcrpCnukBg1nDgHNjUVLdiQthtAX7ZyRSqqVMNjiEb
XLGXS4Ur8CohMDiB+tmryB/FY27SkOUwuFwLQRKRiuoQbLroaF22mhBUhi4/mUhtchBYkB3l3nBJ
oPjqoiQiKDEtwCveKcnx5jBKpEbhca+2xvg1GKeeAUxEOqjeE4jomHcsdB5vehiZyGwh7TL3ZuLT
8oxLmmiLm+G5TMJwGIJKU69IAKRm8wlB+zoKNQ/mVQIArL98zZsGnx9WQ6eaR+f7lxyCt90eSXDk
4HBqA5b1yc/I5zyrgUdV5sto5fHRLf21Uw/dDE4dULgmTgZZfKTycuucLEuvEO7yGjuwaN2hFmUn
LDRC4lyeyuO9I9oGuut/kTbkHqcWD6HzKh6tVshkDe9pQGi37Am7kxP2k8bNmYqSrXL/UzJRf6RC
5cfBpwo3OZFOTZRBsq1jOVTEl/r0yJsV3fmIVVEaFfBXHZA9Z7Tl5H3dQ0GF0qYigsZH6st1doVn
V3iSutzACI256Bg1G7+62qJCGA/ydeFPI9n2ej3G3TqMTlMlpKQ1mVBRQn6qz+4qUiew38ALm4z7
EwN3NvBQa2t6+7ZdBQWvoz7l4BsoNgYjts2ZVbYMOTVMZH+SekaGD/7x7Bq8MHZeWBJJE3LfyYlm
k/E6pP2WaEMXUi2GvK6fGfr4WMOACxsREF8JmLzOESqAi2lOlwia3d0/bQeU3yfHKNV1Pql8ndfS
MoMiICR05fwuu8dv6M4GQeuZ02Px/va8NwNVaK79qmiA8Jct0zb7Mwfgn2fVfH+lHcZqOunPFKpi
0CqSulGWddjoNLrn/Qcj+9xPunIayJfV8lSJLd4TwW0CHVrN/5AaesfLqJ18suIcsR9xlfeuOzkw
z7pYL3dmd1jHJ4Vu7PP1TDfDnEjx/ISwfy22h9QaSOvZARJlKv+95IRwGdwvjfTmDTslF++gVwWm
KSMRwrUekTYvUUWY11K1AcYHQkcu/Wfmm77roUKggcAiADPD+6L1xRPVbN9Fy/bz/WR1gSyihIFA
/mBgViDjqFGjRxhoqyDpZbQ+4AgASriM1i0y3Z4haNXghR+or0zSu/cmT/xc5/R13ZdUwrPdW4El
HG158czJRrbetQYVBYH7XTnETHS7jAbbu3ZmAOYEFmvyQjx1bH77Hs8KwhhHOK7bc9fLaHEvgvOy
gfeqS85m1TxVOb0k9sZz5cHXN7q8H1IqxM1EcmDDnX/a9TDuslNrrTzmqVmxbh41eIctW0skipjQ
mWwWpae2elPKpndE/h8te5dpIMYZmnverGqUtm1Ws2qGKHoXjY5W5XW3Kj//p1LdU+QZJqfrepb1
TsMw2v6Gk9r8u78pbO3rlASWV9z4UMN+j2GOtWn5Bd3xqbw28/ZMBXni8lenn/F8r2uauP2ej2aP
avYrfy6h7016tLHrbhIsRFb6ff8IfA5rLLnIC5jKfqX6px/JkheIMt/3WqqjSVY7380Xig/lAWty
K14vtJ+dvXQdaN8tDOYRDjKwuaqrVu4xzowTY7Sb2iTa5FpJcq8zZQucyg4tuevdQNy8ggZLd3w0
FlHs+T1zktmzyDlQxr9Sx5LkLfeuSamglJ2RFqFwJrWXMtj5NOVpMM18yrHsHQWeykSijPgHV6Yb
iPEg4n8/fP5Z35QKDX3Rm4o7jUxj2dkxjtshd91LHx/VXg/coveVQaA107YbzfrizjOrr1t0jPGi
+F2fVMx0txKZJbbkbCi/grAMLL90UKVZlf2kFCNQ+4zFVEaS/1I0mBqCRPMZwOUAOdNxal5nq1zI
tW/PF8lpJMPEyi5DR27f6G376v5rvqgaRck8WoSfgcW80cE2D4bvAeGBngVnoichLubf6Dzk2j6l
1N04n91JZAXNMWLUXAwN+anMH6VnZI/EKSOn2/fiU8FT/GSu/AI7NrVZHnJz8pyppyjWzJqoYRAm
JILkVJwawGModW37NOGUR++qnFKuaT4oWkrLlFocHhZPNM3XcvOSKC3f8J6FvFeaAFarpsepYyLc
Ks5UGTfAPGb2EtkHXVwhReG/NAY0aTFRQzS2iIwSQXIHvNa2KRmkKSlUW0/fHrrhGfve/CsVifIw
zoDv0staKoLuzyIzyzIF6MiEhofB9zFQjUKgFc9GAlyFWZR1jhEdAY+Z6bAEeosaWJk8AyxmYcPr
rEnxU1FSHKFmBRMLGmm172vAmM+Td7+CUMz9MTwgfKUie+mzhKPAzyacIGsVv3Qs0t5pAN2zv5sB
L87/lDSLWqggEd6A84Ru4gpv+99T+YSNSJ28HqPsMvqGh3yq3b9+IZYAIweAHH/o8snZpBJbvTvo
RHl8f52dYvBh4PPxlvD48ADUEFuahm2XhmA7vKzSdlqd7WbjPg39QUtUeNxxiJXtmV48mWgLIpic
2owt9thFXF6ykWCToM0pzZrM7DQiEV0Fptp6aNMP5LjJVu3CxUFaCWGR6XXF0Yi87flc4bWbr7r0
3gtM4kMX5zwMw2eGd7vy7xQDZbVvnvea9UQK8cBGNrijEHhyZV1g32AaKserCx/b7rMAIVw84osD
a98LFFhc8OaIldxxggW2uyqschZak4fQW3wdC0aMr0K21RhnJxVsao7x4I49nwORO2ee/QKnoajZ
FdJ5p6Oj6EpHJi6jujOGQNiRJtrnliMVh5I6q//RWDHgwB3kmTuHfm9MooEdgA32HmMoLNLzikAK
4BPriskzJ4jj1hKokQpNWmBBJLb4vg3lQPtpT9gSqAPzy+dZdnvL2UCAYoVlvHRHxjkl+ElfinMo
6TGNhJC0jV7OxYIPeZ+vnR5MsQOha3kC1xsZz6Vw9Bbr53W+vd8SsO30YKdNl1I30RAR2g1sDz3n
G6GvgRqIeaflwSfyMI2LEN69l1EVce8W6vImySP675uAb6HPIqE/gsdI8nXvm3RODQeVP/knivWh
uJmL4sFFac5NRQiuG5w6T54hQ7j3/cycUInmp4a3LMhjRFFJ/8kU3BRyAmr5MGcqXtVNE/DwETJh
FPa/vvFMt9iPweqxbE7+/95LCcUMxv++maFF4VW8bpnPVaLtDOweboJ+56Hpp5NTij5M/RS33lg3
LXnhfNRo3Kf/bOYsrIa30UHPMQfPQ/nPcaf/DiS1ohnMqHk5o0pymMJN7fnhlAs/i9TXMdbmOvnj
IOQa3tMZJf84whR+HJF85r8jif/xUsj9uGPWEqUbh6m9nL7vMJVmHJSyXFZ8MAz9AhNbv/MNzlGN
ZHBO0VfhX5rc95zP6zB20+XQ5xxyLxf+ZYbqOCXqw4ztU7DqQzgW9E/j8H7yyayH66F4VnrGLcQj
wkmEU/DRCeGTf0aIq2CoxP/c/XdDvzbSeUy7dwxsnuI2m7/kX+7zXqiGC3GYernCjw+MGsqFFGH/
90KzgU6pXJJ+DlMjoPDjrYMBtQN1YuEivt7RM9J/7gT43mJ/qst7fPPfTejp5orO4t3YT/KPBOEy
Ehavh/G/wk/8z3hMUF68brknMnbZ554in9yEvq7AftBfTqTvDX0GLm7SlbCgB0EooZj7/0aTHDny
5RbaQNlAFBLQuWHtc9dFF6SXqzNi0msuJBNV3+R1+jARX64Xnkiu4t7l8gqOULt7V8RA45k2mS4t
BH6fhbsAgF9vxCpmt25sgklQMLJ9jQv60ZyzCpfX0PFZyI6WEqRXmuR7U8OkCFnTpWECywLDZBYM
vD4kb+DtfR/KnYpuUArMGXH1613Xw7QkPOQzbiGzcJYqNz4TvMDXDSHp/2+xQpj9/60B8hwTlQ2u
ey8XpguJJSdj7VecCvNz1+yllPvvAe4NDznVM4xXD297r21dBZmrjdzFvVzrNDLAUMZZ1qBRm6e3
MtUsJhQquEk+6bpSnrLC0qKtfd0ezHVhoM5uXqbIc/M5u59sLboYaRYjRkwSRfbPXRn9I9k/HH+A
AvuFYskbFoZX4DnMK+q1srl3896y+5DKnkbh2j9e/+AQmEyJT4KcvwuPM8ZxaZzHc8tR81ELh56m
JWeQ6ECY9oZn5XLQhNJhdODtu5oufKV+sCDvPnvdwCzCHjNPlhN8I7pyRawmvHkNYij+BzchDwMZ
9tA5xqe/mR6Pnt78fV1KfB1qqd68neodPlJfid6TTRGvumUp0UOzirXywowSrogfUuDH0qUWHEVO
QqxUJJKvztpAX8VlZc7DtV5PbGvB9u/fahclv2xWhyXPRxA/8yX1rUQpT+BGLkJ0+Xu8cLOg6pjf
fjKpauZeySda91UjmX/X6ZJkaXVvzidvkx3n0fzbqawFHgJdWW30OqERq0wgQF8SwdRDiXRDpDXB
Ayil9qUbYTr2w7MTe1TuU0Jjnb3qB0hR9Kjm28aLgAJgUTt1DO3srjezFvVjv6Ssq/LhWM2fOKro
G9Be8eMe7p6UX8Sa3fXHjBPAXz4S1ETHvKbLudG6duyLADYpKVUlLuoRRjROLZh7/mf15bgq13U9
2bqb6oPrKP25KN15ZV4bZwyUKNsiE1yQHGf74FgN6HJwc+1bc6piS4wQTVodB7HVdvpct1O7MuLI
pLy41rWtTP5mVm0GH1qeAaGXsMliZl/Zkd8rnCHKFDMAO96sGPzFTrx1auX+CoNZhT0mjdfzA1Ob
/1XqfY7YWmQPdP9W5ngsO+tdDSYPrN9Iq4lad1opHcrJ4fqPLYp6ZEok2soPlwmAvLy5vJg1Tsko
l4/y29IhRWNfXibeY5saxkGugDRdwQaioFy8L63g/VX9oeafq8X4vmPls2/4zKOvqQ7nirdeDlp4
qVwvYFgtbLO/eG5VxfVZZXLW122mN2oag+t0rZFjSu0y8crM0PmLvy10MbtHWhK3ntUbOld5tS5l
xqk+MjsDuls5E68KbIiJRCPNZyYQg2KQNTTdWiHUIVPGtrrKj06Jtfy5fFpVbmzf5pdYKZAjC8Xx
Q+4BUm4VioDXUCfba0ZyqQyH3V3xE3nUL5GdX/+wY0q6B21gaMhReoJuz1V+v+Ndt99M3ZonDNl1
YbrZ9dbH2g2FbvSbK+vFw5hHhbp8ZJAxZ9uTHVMRNDKKzExQiMWw8pukxUVG/S2KOHDHsr4097jz
nQu0i/6LsuMs8HmQe1s+OkreM2vQeIulh/11+mOqxtYvVK2ZZCgFcqYmjy6eCtFk00w/GokdDW/x
Vvx1G42eXe6zxVVx9Pv72//dla9c9Lsb5gLT+LV1KI7DdUi9HX8ej9q6QAbe/+3/iboYgjemqVLj
Ue7Mi3814zDwUE+x8iqKy8a43CercZbG6WB3UdYOvJQvLT6OUsVKpvx7qDV53z/+w3nuXUSXkoOZ
RevSLzirmOFjlGF4HZ7Ix7iT6iVKNKWqodlKqr6O8a081BLQlUqil+zoE4pNtPOMbCVbQYGv5ivh
37KakmJ6LwyHWvDETBVH0vG30Gcv4x0p3YssGrW8ytTDx4IkUopFo0spfE7NGoVvUWOZJRfRfCgd
pHqPcyU2FHVm6gcVc8YhPL7uXKwen4lFL7zfxBe+duVS+1u219y8s5ot8lAp5eooKpmv00fu6/Q9
6WRZZvSYohOBhqbkvM1j5QJXaQ8P/10+1u+32u37VuPmXC+Ul+1lW+OHdr7ze+GsJLarXEr9vr44
b7+jT21wvse6D2BzaHmTbaWIQ4T91gI/p0t91Xpz/osfepNXRa3gwu8qze1PfBwfH6N9WXfmqjJ4
lCo2Q7edS3G0e5Tv3fAnXVeL5ygMtxuPzMl7pvj5GcbTpfLgWn21uWRcpHl9Nsq25/XXPwXF+qMx
F2xoM54ncW4kq/nxZLwYXT/JfgQxVU0IvEr/fbosvr299belP1+//YmvXwOymSm2TbQw1RJRUN0l
IhrinqHPU4pOsndvjQMN61TRR9qLhX4oWnhgFXE1jG8q2f4m74dZB82oRS2wbyV+1vXUz/8RdV5L
ijNLEH4iIvDmVh4JJ+zADYGZwVsJJPH050vxb5zVwI4B0Wp1V1dVZ2XeprcpMAEARIceBRBuBc6b
a5tlHqcSATYwkDvNhx9swAJgOYmvPShRHthWKpi3sXdAK50NzaYqMFmxWJu+37DliSHliw3jZkEQ
czA5aEHzhUgFmD0IngFSJlRGW+1cTKg/7o9FdHuyceBnkUueHvwIu4DQ3VIFTsIdIaIDCkf9xULq
bqfhAipqft6b/RL2JzIBRq6LADcI6vtlsw8DEBgD3qY38k4Jb455N0gyANs3g28WKIn1+SPgkPWV
LUgIoVE5yyZgBtz1gayYJM5gfgcgQKkCIIY3IBkJzMFQwONqXew1Spx1k0aQiylZDk1oSz0JRmI1
mC6w+UmpNS6Dx8Xuk3GgjEVtd9BkUiN50t9oRMT1LNYLLIxaR0aAgyCeg6Ix96BXiq18vdavU7bQ
uTo653t2XSCn7WlIYJh/govRlW3WwVtTOuKXE4x1WgBlPK3XfArNWaz7fboS6RC/QAKHHmY4LVCV
+qEZazWSi9D7Mfl6IeBF8j68hPfzM+AKdNmI6Yg8818gGAUSKm85kT8gTV0BJ1kDwuIadRHK/QLS
oWl6rMvct/WHlnSLJlcvM0upPHS0Osp+g590kF0HPCvE/g5wz2sRhQ+VfZZXn4oFyV1jBo8REbGd
8sw2sBkHug0lo92vmlyKUkXIdALHLNqLJbkOECAginU2dZLuSl/3r83l3sAEkAUdDM5Gzy64q5Zf
tBBbNosdGD8GcW/vLQ2/ZL/a1PBavdWcem1OrR5hOOjq9uZ7xLDMbyx4NIsegF8dWkueNXLi/sVu
oalQAb77kC4eN/IIb5EEAqMuHNGvLif79pxu9q+QUJIDJI4zN79V63dztzcDQE8cSwsQODrE5/UB
0EJleOJ3m7PR6XTmaHvRRANksUGO0Xi0wSha52FmlUwTHhOX+LUNnYIJds4kt2g8rMg6TnNgvQNN
3B/6aGGxD6M6ZNcNeweeXR8EKA/OKVjOoJQ+O9HkOrqE/M8ohQGEqwI2AG91kfEgFKGOyo94v56d
yo8I4N4ANpquRjnsG/lsYLVkLODKY0Gnd4vRq0M/6+5f22jAmHwHsxbAJ8wVoTm8emd+X0cR+NAj
wNMXiSQg88xRHUxHzYqIQawCKiwh1TzAYm0Sh8CSG04+A34QVfv7Q3fxbENxb03A3nIcfT2fffEL
3s0jNNYnZ88qT5WvyfpkttrbnJqQ9YcV6GLQYGYMmz/YlhZDDZZ3V9/JasOfxoTZD3ZDiJHGj9VT
5bWQuO8HauWtx2Ew5fRitmCMny7Y2gb/QWJg8cMPsgniJyRXjgACXHSg0YR9hamZB9wxRnCuTKPz
qNGXyC/uPaEOBFAcqSN/h7WdFqC9sKoiTwLNs5uY0x+EbphPjPX++NvNx7ZeHLP+yTeTl5LiClEk
DmaOTW3Id2yisdboSkgY1kkgpztQa5dHdzaYzWYvCyT1ILGW/bcNGTpH2WHZtN+wpqc4/o3uf4PM
v9tp2ECsYDbrXI0BrCuMa/YNjBnMhDP9+HH1LEEO/b8hCcWxYSo+7Q31GTAWkgwwN+yQGBukee7G
auXvMTXz09XMRi3idC+hRskvdVM4G3G1AnBIJfZsrSZ7FzN2sR30M8BqXcG3JZael8Mmk551/OPg
fJr1cE8yzEhhxX4E9Sr6J/UeulX9e/doQ1Fhw81iEwVAbRjbcLswUyIIDVEIknDHkL2YSRzokIAX
nvzk5DaxSF97pxFRPVqdt/0x5wW2fpYWe+/Wf1e5qdIaOK6tF429MFspYrFjEyUQQq4LTOpA0xiQ
7IDxfGdwlgnW9ChaMHENKmbhrwhmT7N+whCWZ+q1LLQLnGqvYTXwI/Xc6tRgxdzi5N4pUf5ps/Nz
MAcDQLUdMIjt39+mNRxi8LW0ynBWyLPLRpZNYV01pSSXKm9aTnoGOu/m3BzVMN7B551zn0+fJU+0
mlnxu3tgC4gzJM6H+LnZeRJy+Ilx4II0z5AzXKEgj4FqGtDG8hCBJIZuNveNSW9CIbZdnh3zLlBX
6F0yaYR384/Zk4yh/0fpXrCzdriP3945WaSTQHvdexUTUENPFrxo1UwK062K/Q4fTt37PmLzbOuV
vM6E6syqG/jweH4BLeSadBxg+UPXHq/0jOv5Cr5WYGclxhlrICtAXMUr9gt43ujtlqVMgbzvy0x+
+BI4/MEhdGb0CMtY48MIZI0nmgZ7P/MS72g/4VVina13Eeuxqmze7A0KWc7w9o+gMi39FCC/3Rtn
shYwM5mkMnOjnjGENWCooTE1dG4dPSKIvoxbh8w93IdYe86o4+1WvSrYt+Vahg3CBQu0uUIULwZJ
5XP6vV/2SLxzYzTanubVrwdsiBoT9Tc4MxPSSYbbd1HR26lo4NhZf4hCMBQwpJPJpLcqmb2ePiEs
zzLcWv9orLRo7r0qtJ693rwT2505/1arCUZ3xe3na87Orz1vuRr2mtarkr2Ke7x75HNKdMmvNrlf
GlBw1QzoR03czo6aRvv2xtGesOBx1WxZMYy0sM2uBtyh/IhxmfcmE39vjP4OTuLlTaWVk3D7t6UW
wT26FIWT8gl/WJf6fQzK133E4cmdMdwybHG36eJXlXFG+LUkg7VOvbGksv753HZZCJ4dLVwyJMhb
4PgDpFf8CYkVMwZoK9EWhR4Gs7HdsAgyCPb+fIynwZWiAfxdZwrWXxJcuwk/EgoqFigOp6wPP+hJ
5AvNT/ATBNOgaeKlZ2bwE3p/ByvUEvUYvSdlr04eJTWqRPgsZYwkIjhqz6iIYfcDAo5Ftk7WhTmP
wW60G7V4PhNZRcyt7nGyn+ixn+wSks5IFC9PyO7Ur96ltqCUkCreozJiDRTEqy4U568gCs7uG15m
Kr1ZHonXIIZimAa06W8U7iwvJJYlYAsJrPLEgRav7oKuxlmXo/4O5GXu7F9cVeC07hCeHLwe3Ek/
L0seIO+exx97/J3GEJQSCTh5ar+/5/Xv2/iVm+RCjDOJZ2dE5CZQiJvRMKIUes2GHpujsFqxplJH
ZrLe/jxRVtUiqpsp6Wgd2uorwDuNk05xDEhx6tRWGK6e6tdwF8mKFHOHRmHYkoiWvVfMY4W6b6lN
v3raqk1ZpZdhQnZeewKvacnRa1mc+Q7yUxwhNmBVmSMHlHdD++VAquopDIf2lAaqkUq56JDhldFd
y5GJUL5WbjTuPDuJ/B72LuVt6AQUcVOqzGkcebMkBTjYpKGR39HJJWcs/OGL4BbT/3Xvc+8erxn/
/ELwhbeP1j38wN/A4/upYJKsI471JwC7ailWoaCJDeAPnMkfga6eVIPpwjPSrLjZwzp6vuoGtHPb
S/fe1jPk16sS2AMKCP6WbmtDkpfcsHBtHzrlg36Z/td7KMKSN6Tb9LYobP2puwqydST2ou4noKHq
RAcJnChK7JYcNqrUn+q5BLUKeGGYewRAmpv4Olxs/hXZ6MYbLHsJGQDyJ8zAlsefNFd1X/XRqvbN
nUfiXrbLuUZ14z9XnODFWCsOUey9Xq+pQkeOKzIJodbEQkWb/wjpjgSAIMbx69WNWi91NwpUV+OT
0skS41WEokUfvyB/nVSx6dg8dkC/cPqhegSad1ZcRZnEBoR+Z9zXiFEK9oHnD8NHAtyi+RQw8Osj
615rAIEY44K0Zn8/WwOJCjh6uPoHaDqHuquTExvR9/0WfWbC2wrlmQro1PcUdnGCjwUEJp8a3/6V
E6tBF5CTC62zSVpIBqmbmT/WNAiP5t/OCsOv8y6vlaCOyHs8JiJtGPqWyDMPZnW9beLS4cC1QTF1
zxRzQQXEM7SN8D0UiCw1OVS+w449fatRjtSAi94XvGYMJc2sjFS8ZhOcJFRl821RVDxUy7D9Kryk
5l0FNECBQ/cTaEE+TFv87Y4jrumkA5eZRDjes8aqJrQuW/eN/AX9pg6hVxmllLYxUqHRwk5UnNcK
bgx8+Tt8Degs5nvDeSPoJfYeMgrui/ZtSOEAcAPYhujPBt/LEMmOsG2hwarhKm+q1o/IJOkR08lf
Q6MXVn1FDjWGZAoSVb9nLivT87UQLePn6+qQP7OPLN4nVmQ6wbpOCtaIhfmflwI7Qp5UbXQC7DCJ
y+2ZhFHRvHe+UYJ8X4UWWd64xTdAY6CTY8FG62CLCYEhjWqGvAZWZvfHUDzzncJo4vjxWvFqSuxN
3saFhRZPTtElJORQh2tdny+NlZZxFvzZDLee9VpQI7l/L7zxmZsMWLLk+p9YBCDa+gbjqVEn44+4
JiFoKw8/EQKFrGKZh/xq1MUcDn8LzCpYLeCx0NKgNtxMTsJWTT7RVNtMqI19+1o4EmAWY/LbVpiD
RdtoUa/AFWreakaeLQHZ9R0wMYgxQZB7cJLyoD+49DVXTXVOe9xek14hyQPiH2phWUkdVNR3vt9F
Jh51nzQITJ+uzKisNBVmhKLw8DIolDVQ7uCbYcqTIv+sP1RbTARi1jw9RZboZ5H7KSQtNAi+qR6s
z7o5BZTEOVLsB6WFZLAggiDB8j2KVMF+sA7fiY0ZJxj+97OsSQP8DEWPHM8BDJm25iAmsHcbwh/L
z4BqOkqyvdsyDJqTSjhBzcwAyC3i19joBzWKMFY+EbWIue2jqBnbKZ+pJjPMGGy08QimihMoEjXw
btj75ND7c3M2UvAq+6wVEPUqmT0+GNwOJ5nyXow5bpUmD9OH1+nR5YbKoRhSzUek+E2QKCukm98f
r7NuAwUN2FM4px68XGNFCR8cRheLW3PyhJFwY6THrla/r3wYKwqeIK7DlKxsvjDjIeaZsQU+oPOd
jlow1muNjQfnVAaKuModjp3xes3LWG6CG5EVw/U8Ygja91G+6g7dyHLdIaOJHzcu7LF4rOxpGy73
92t96thuqe9WfZircEJRaidZlWe6vP7FkD2glerCBeuLZt6aFfDtKCf99VP5y6K/4G2sUeTjuC/l
PJ14ZtFSmhIM4NB13c4Mx3yA0rtWEqUHvznBNRnTcf+7bskxgy+enGrLIFHRL1m4ybrjagAdJRf1
Z9FdlGjF3hmP1e8a8eqXnbHBxRs/EO/VvPgmBcdnh/TizmgRi3IjdLd0C0mifmdqXzYS1ihcNy0r
XKjuy1rDTKsZA03JeJKZ9DHGLajbAa/J7y5gVebuR+1YBKBGoblShzB9+nT2eny2+t1waYeK4wIS
OXLDpggT/ACmJg/CD1SBMD6nwQ/ZfHzP1BgMHtagajXs39/fIRejwfNtJ06BUqb6IR9RG152MF2S
HfPUnhPdXA0XH5XBidl06W78VrjYSabpgHrdRV1BFOwuogX8VhQS36Nlv/kLIsj+jddg1tzSGqvH
gUYZ1iYZngJqXDFeGDHMlOybXLqIZRWDhknIuhTEPftJF4oPJ+5nJ7KVMHT8Ki+mRw08oFLeKBAC
AaNcAVJFSlMpi+GAht2Owm9WUz4FmStNBW7zz5TiE81dHVrM/h2Mdeb0lFcx7KBxxFAfaYpcaXA9
Sv7VJJ3IOeS+aOYrMweBi6N5LgdALsx3pfwGV7xJo1F3PLFBYGkotBj7De1MaZsPJ2zxw/fMDi1R
zJKfH9lyzQdGaEMJLwbXkDaplZrELGOMs++ajGRHfuN0j7W2KDuzI80p/xfc90wLhOy6XCmoKHiG
PGEug1gi1sBhYLG4wlyPuEZ4QAlNQ76EWf/ngn2NHwOLqkHWWc3rshAaIKpYOYZpGwI5eho+EMpx
v/niEtVNJcg4Sl4CmyJ7UG7unnvAdGEZoZDU4eZ7gD6cnb/zNTw+HmuuDx6Z1s+RDqHyC+Z7tu3y
i5JNavVavSV7gb17TOG7St+1tH4PDTKKT6GoaFot+3toIGpIFhiiWnprw3qFEtJWrz5oDQsc8JlS
vPYJqBg72aXZHbNLNuJGgduDQsGbK41GmhssoaiEyYWP/x4lgBZHsz6oDlJux7DVe/MS0EBcR7om
uOP4BDpKgdRKKl6ZQq6ku6dPWT0hYjl9bQq9I8G+k6/uf2IYXu6DEi8YX7qNANWfRpB16xBA9TOo
2SpXtnSoVgRnDGMnIuEXULIfhjlELKiyRwuxv+4BGiB1p6M4eYRZtxVc7KyXUUebktYhAwytRAsF
x1PQorz8PoelC0qqBPTxydPqqghI8ZhW4BJyMlqNGw4g5qqdjvcA9MnsiROQXS9t78B24OES0xKo
SZ/zkxc9eTmCHgklrc9BvKV8DFim82lTVO2zennPectJ2yfv3WYx7lDv9W4/B69epaNHisPVrnRq
IGAboGrL9iGAU5pZwNtRGs0fXPBvPrPhyYLQE4B4rSNDgAHIH/ILPhblsBYOdL4of/e7WhibCwl0
lmJopupw96U04A19SxEUbg36LDUJZiZGs3qEbT1PZ5QfIc/6ezD1aVZ9daL4XAYK7ZzcNftwJ7+r
UQnzxNlEt8Wxn+/g95TeEvIcXLi6DjZPL8YTb2Z5rAYCyzvOKSuNehGkg+p3Ppf+AMPNE02rTkER
t6FAk12LEaKBFS3vQLVY6hvUgMXj2/DN6UUfVieJNozHeD51HJidBxMTuO5nG/YPLpgC+HZxpXPq
3IBGvt2ttwpcDacM0YF6T34SnJXYUwDOeFmK2tQfYP00OqznAH5kltAriYAKsZwikJj2Lf/AVH86
oHo/HaDlIKMBVJfp8OM8gx7guiWn0SRkBZpDvNTi80E/c2hD7Z/vViRFkU113vJU94fuQRR6m9Pw
IJgLK1gPsLW4tIA/i7WpCED+/qYbIKUCZzt89FAHhW5rkKyacBJ943pg5oxxUPXYL4gBt882aYC0
02RbTez2GRBDuitbKRuha0b8l6vWdesBmwxdKKVMtSuWzvMKGl5end9p7gmgdkYRJIjt+yAelwil
h2jlCIMODQFNztuWkCsm5wG9AsCDlkkh3ePxd9/3CmrtB6KNs1e4Hc1q5DzHzSl0NPMLDgeIWfz2
nC4wAR6XWhJeYE8DtpQ3Hi1ybAQp4ujDJO+35CiAT8LzTg1AAg9YPG7+1YXPTeAnWlXw8iiX3xYo
0+MmAXyBXeCPX/GL45yBQ1YWPmVUUuecHx3uUpvqSYqDqnUDHcsKysPCfoO+BkdfzJHuaD3QJuSE
+ACwFSDydxjinQvrd2sDvQvoZ9r0mjbZldj7Le/jZOYHlHEf5k27iouopIiGW+Kyo80gfFv79gmC
QZyyzst/kd0FleMdu6BACHeLpCPBc4OSI7/HwM1W784VjRyY49jYYEeAWy5tT/D25hWnlKazcClE
raMtBaTUKNkp8Cg2ONq4kMFROTdedeBmU4JKupOQkgGA2UXMBtPRKa4whf65fRy3VFovorlbb9+e
okoA4BvVKbZIUa5V7E7QFbOlRcU8KsLN8AikouoqyC1bIX4a010n/2Czat4dG/Uyb+xvUApfI6gm
tOZzly6KmOIcHYcFKuXhRjfvLiExLFNBoZ1imq608e7u8DXYI4RZ49wGl4FRqfvNMLUeODdcCejJ
EosKOAF8k4ZdCp5ooF4x/NAG4cXCe3ylyVBYmsgJkdaB9gJVYoKPPWvMw7+j1RtJ6HdUW4Owt4iY
occoW8vBe3S24uDRpR7abfTQnTL3I5bgLp7fpD5A7bvdbLPza8ejW4hYTfflRl15J5du7AF7RDsr
39UMDwEge/FFjT5Q4t0HOGu98jQhUVbo7wcKGpBGDAn06fmHhzAfmw53NjUT0scy+VdAAddRyWts
GFL9QrscnNjEIP/GAkZa9MB9YvhAyVTzGrOGdwtxM7sQl9IJnwC5Mig+gpTrqOD4r+WPHFiLo+4S
4TCGpHUVZ667XLAL2SPHgg5P6kH9wV441CMsgW9oZo90FfASnCiYJjGHlHe7rZ8DRA/oLhg+Oji0
R4FyDa8PiAuJARkhuUqZPV3ijxZtrbJnmvAydtbR3LKaumTjGsa2CWVhnfVVkkCpX3Qq3B05DVCR
IJkkl+OFng6OF1IhjCvquJ03NqrBAEGXGxJb9Iy8g00HOfstO7aqZaT6BV1uQaUUUxSp2Hl15evB
bYENbEJqp4oVmeNnewnjT61/BQVWYLOMeYhAHOkjqOMKG8ncUy3oUB+L+1bxSPCAelOqp4FydoNx
SetJbAEoIW2Ax86cAh+HHpKWa5w1s7xhRzPYTRo9fKz5zo+RHfR23J+S93LgA3MYcLDPp17ksD3b
eZpIzveruFDjFsDDu1GcPwEIzppzlIrA+exzlu9+xMZo+9q/+ddR1D2Pkklphrb7+oEY3suFXWv0
CAszqL9mtaA1Azj4MKCDK6xfi+UUjaqeKtAf/gGsBjR8yEWfKHpnzfbIIEzxwZ7zytuEl7Z/d7Le
knifLGD4EJVXAPsAAbp8Ka3K5FeYmSwkLDb8L3cIqGw7HqTjqgh6bG4WdVNa8IhgkFtZwmeIpbEq
nQOuCWoNUHdVWK9Tfn7SBFZ3Xv/qsa4qS4KgvJZsJWcp0BlXp0rEKFe3g0uEm89mAdkPoKIs9wpY
KTPPcyZf/0iezT73l7552ahXYlGFXJVFo5hNEN+oahTctyxlW+r7n9sS6z7rvRbCeKAFMc9okMxV
kgQ6IAIvqroAZ5JluQ2b+A3HgYhJYljBlWNWJhnMzDf7rkZgszDDfGpJq1iJ8aZIKoGJWvCK/HWc
ndIvkYLqguSXRiR6dWhL43so6QI/mgWpGNMMf+K/MIxKpP9WaFY1tRHnpQNzMKEiHECKBaEYIHms
s8kvgHdMqdrneH8g90SpBb6JXiUxMc6Nt/IF4pDtoj/hTjKP8LTiaeKF5jeBS1h/E68U291ITHNe
NmFwf9Tw41Y2SUktxYeaJXptzVlr3tKd+Iw7j/W9wng54Hh+X7XQ1aVww+uXa/1AY/DnlKHVK6AQ
4FluO4ypFmsy6M28DizFiVavN32FovBn9qCHYl+Vz9U75NRpOHydfVxgyJIW4Q+LJF4j4CROqcYh
lMeSihYkH6b8NgRT6uH/Ql/l7r95DAWkcrjUPN3xMmZL10NZXK9KcQK14/TRN6//RaS14IdStlqZ
coWZuPpelQGgszOZGTfqILVdn6J9E6W+v7kfNP7oTJzacYu7oDuhB7sEXJq2vorTPZS56hB1jH6n
KypP/986/B0cOC71PlZ/AAQD3qKPgkCZBmg7rcplfHuKmHmMB6MWaVSDvar4r4ofowFq1tiRPG+v
W/wr7jnJE0rscqlritagl6LAHWK+h4kicKVswfGAsDmt5R4hF01NDiBISKfx7SB8OAPlSi1KFO+w
acEtQ4aTnFKHakCQdKvWZkdFRE2FHfI+CD/YI8vkxuFZNUDrDDjfB8gUI+eAOpHNp1KklFJs3bT4
06XHr3HGYE6o//F6yjykhD2lLZyG6hgaSrkExXUXVUI9ecUYZOggC4pBMoOxc9c/sM+azKDQ93aj
CqUIlfaTFQGZUD/7reB7lNni2BFgaW+RAgSAFVe+x90m9LkBW1+2z6z63A4bwEF4zPe9kAb1r0iK
1lgVlPA6QqFKsoVEHABNNgWuXUk+wjePb5d6Qwg+ycTWjIKzBNO6Vh4IB5Rbv3cO7hPhHyiByI8I
8IqWFfcHJDrEQED4jfWPXg1Lj5Lf9hQ6WQ9UrLUVFACufWPByLa1swW/GzsJTXa6y/aYxbdCsA3A
0z7C8tYwn15/Ld8N7xWnSuMKvUPvzNzQunuD+f4AsT5KHryHYkqyHLAkM8C2R3Ot5Mu6YDTNHT5B
wjqMxR9shRkG82Q9EA3FeTImV7ZCYnNO8ADZDKkwDqIO6+mAbGZt2dk4U1yyTrM6OTt2ZihCd8CR
0Czl0pQIp/qehil0J79Jg/Ct2fm6AtzjwTswlQguaf1gJcYFhHKN3LRgiBClcCcuPtki/t+DgoLX
z9wIzVkLkpwnFiIOl+Id2JzQ7XU1h9G7IPejk8EwyC5OC8yxrDFqBoBUoDj04nGl0wo+sJRtUTjG
1dF0pxzAq+AJ4VXQAdki6n4TJjsSNice89v8BrqAOnLkMS+dqF13BLXYmQXg1H7Fvf+leypHrn/J
5rV5/BT7EJnz6ppL8aAFkLbTCJ8rBEsK4W6wpJyj4B+2NTLUbyIn6NAhwzCOqztypz+UVLfCauze
8Bj3xgfwINAoo9lZOk+SSk3IYnEag6tXtxKHjKb5JLu5a4PO6nyGx3Wzc5zdg6WTwCSIJhuqAe+g
DH3gG0pddoQQfp3jDpmndtH5oFVCZe84JbFBiq7dCJN21Cm5VNfzt5IPpwe36uUd3YOz7xa8UjsZ
l+HPPaD1Z0NnHqFn0zTLpLipUb5YhzJ04+aVnD3AkFV1swN/U0G/iiJL89k03wR8cNTE9uttmA8Q
MHPKFXdG1tnDmIEnSNU94QcWd2efqZjnPZAuwOHDXWQfmbLFOT+dEvQyjBLMzxBpuvXtA4kE5Gdh
KUJnAj5l5PgITNZvRFgjMwaIDxauAddx8+BmcKyzize7MKnhNDRnmUNRXDettCvBKXiRm4P0pFfv
l8IyTg11FjM61t0NCmHFxcs7rzP4bEnipX6jZd0T7iGfULLjopHe7QpywqypUClUrQRVkqP1pFTp
SP2KXUywlSac7vzyeACvPqBQprE0d+DT4n49de+8EUoqNyFnR0nJ3Y6r8N0Y1P/GBwdmiCfePHbk
Zd0gTCgzkwsPF8HL2s06sIrwXANusEM8CRaBF8ob7vuO3KH7qaEFgtAOBa6SYYrqZkpFUH9PiQio
kButM26/nOf6gHrb4s9XAH0Azo/IFJovKdcZBcYvaT/+U3qJZCpZWcFribWo+WNSQtiAPgdcZiQR
vRoqZB50ghdCtSZxbPsQwj8FkN3/rKHo4gsareMoKQf3BgopQescpvVuRC7yEr5qvR2ZxFqvUG2n
Df/YQOiz9nZeMM+Crq3Nlq/+p95t3Lys7KRvhzZnaOVgz9lv4zZQ1UGEcLc+GgvtO8o8h3ixr7Uz
KFiTdnrplmszKDUSKLISewwpfo2Flk3enXmmL9jr9WsQNZB6Bvl3dOpNiRujtkPvfNaQgUHnVeai
jk7ysiB65jd8VZs2n8v5CiX0nCQieC3o9+Rs+aYIrwe/AVMI4zc4AArn2AdZWjQSxn5Ix6BvhLYO
ov6Kh1g8Z2qIatetJlUqsahFdg8wl+7axZqV/Z7Ydj/bcA7eFnBBgkfivUiSI32EujLSvIlRWr+I
uuDZom4NXDsWOT/NFTwGpgP51k8n2pkR9KUnO0vNOvwGv0X+R+mcALvEpDOubC/E5ufpQhrHCQr4
pohISWKrTLXXySzV2h9yZDnHPX+n208NCMsoBasTWxctRJ+RgY4L+iKvzI+0AZUi3n3bIxNpf+ru
hagTINKLIlBSSy4ngBHNonqKdffhXGOKwJABg4TQ3DXgwXL26BBCg4MSQmw2kA8jwfC2dmwN5HLN
TXbLaxC4iCLjQQkOrLVwhTT9G6di7ibOrTkoI/Z9b9e4qan3hEwDaZVzEC+dLG9SEd8q9Th5C1gl
9Qs0culUyfOBzCHwes4jsE0VZ39ysov3OVgPCLphSrw4dHV8hd/KkpJNTR4nazVZhgKFbTZ35cr2
ebldGlKWB4XuTfVtmIsKhVosyACrXCTRO/dR0oWPkBlHnRp2BEK+W9VgCN1YVdAo28HgBp30G8xt
vyJmzijkVnGLbzDrvlR0RppdPQx2FQK+lk0ISMOSRR2XGpzr2WyCQgQp9/NGSh12D8qywA9UJGDx
3sYIQW2av3QisqoFrieimFBcbQjp8Jo7khtsqNStBpRqzhI+7KdYhJu/VHPAUYdtRvPxl894vrAO
uyKaE0aj2DkmVMLd2PdqGHXwciQeMKbwE9CqZIhaRe98NErj5uq12ME0W7F3QCJ/95tLw+QDUeTm
OVlwQWKWJwBis40dz8zkxTSuSj1TC+plYqx0i4Ty6SJRZf7Au7gINZnRQmDO+xnNmzNM40DNN7QS
pe9nw+UyURmjSXf6kf4EojO81a0W1ZzAnIbpthUQ9bnJsBRZV+rlzHSMKuKhASequqVGtJ0a0L7D
q8JoaOEObN/bEiKH5R4NYRJBoleJLN6AJuL3kyLiM7ISqyWcPy8YuiBYUb/ycR8jWzRXnBOKlhoE
duT/rlXjwyhWFcYrrFbR/u00d/0S3YrHcbOXwDLZ7iYlcx01UL+6DKB2qZyGcb3dKkzK1Ps0g+Nl
ciUJvxvHu2nz0akfcNu46/t9r0I4Hk/RtyuXu8vq+LDrLwu90m5wJJKqmbtqUJEqV1i+zECmvx/z
JJtci6PmPjxEg1YcNjPQMKdVPZqWb6PSeYL8x2sfVo7DfXH2KvXPr3brEzyevd0rg3ZhcC/1zuyv
NIYJ3XKg9nfXK+DgvP1yoXd6Dg789rXrn5vDyuunVJveauPr+ycmZX/p1Ha9y+NvyeWjAl2Y1Jqb
143lu3elZsonhHuRzT2sYNyuF73LQ4zgbKEXp8+4/br45V2450LJZaOWRcHgwY/v3oteIDHbDCpv
v7F0T8cuzbnGYbdQ316QscQAwF3wCKKSd2x5SD0v/6AiQ9E1u9m7u9vKgkfJWxb7J3Je1U75JKFt
avnZgEJUCBW8WpNKRg9RNRp1ip0UGpFY+ijpWYH32UuYNDMsPjTsQP2AXcJMTW4aEh1cEHQWYxtS
wOfgzG4A9DbkCWOkvGjjWtNINB9uiQjm3IH8BjJD2rJ/+8/IQu/1A+HJx4H0icwRn7p0m6THcLym
FIwbVegG4IDCwES9UzXkI19IFr6l0kTmkKt8DaEGgdvuuG3Vhx9a8RalFgEg+XUiRNXCb17kt/0q
CLdl+FodwgyiLDRHSJ1/tomy6PU/sIPvUbrZg0hvs/LjyQwvhDsM+DlJBMraKsiYhp9Obf05ODUI
2Hr3cfmXRRJhTxbdPUsK9s/ItnIAaavV3FnPp9NiG/hoPJ4m9FRPdkBO/dq7V2iFZ1TJkwGraIaZ
3FGcOL9BCbV/jypF0nHpDenq5vTyWcU4TldS+PNSc1h8DiLQTR7s0PTO6bM6JENyIdukd3j23lXR
0nMTYCN5/kAW1Vl2SfiOwP6EtTYUVmFtkPaj3nN9HR07jQ64fAgIUR1qs1n7C36HwkFy5zrW+D8H
zGwDDcFl/zHOrPsfZDPLsYhPO1GfkTPGaaxC5vy2H+xbdpf9j10Y7sIGDLQIVIbJojbbBbVOzU2s
qHMgTUgGk9KRAOanwW38HsLt4Bw6DHuc/TuvSpBYGe/r/QzFLKcAOTneRmoiQIxY45uC6HY8OgVY
7nMLKTyswoDN1/v2eDXZmTsUgQD0sncHi5WRsAGyi40pPn8LlCHurv4xHqfPo8l30SOI0RNMXKT9
IjbY0dDoZG8GUgp5eZ1V9AlLTMk8Rds7ZUoH/KGle2Xg7bAyS8rQybnlxfsBw7ZJj5QKk1L9D73Y
Vmu9axKCJcMC47Dxy8is1ezTxXt/Ssbp8fcq9B4wERWhZqUQ32GPDCrQ42kY9bIUiphoXGm1b0iP
3EbvNDHqueo61vW6LXF/YF9iyrxr0zhGj64N0/iVmYVCdbnLXiPbR63jCiPDZyT7kBbvMhxh2Al7
B9ipmJcHCb4xvC8fE/X0eib2qNKYSfmh8JIot2WSveEzSVuQbSz/HhYYzM0nvJkIiE/wORmMlLst
nvNLSMMXN0itkK2zi0WHMrFO0omHl7FdbkN/1MNLON0n96pbOHbrr/CU+q+GXXtPl4dNqYSWE1mQ
Wv/2su7VdinbPC7r5EFxajpuvJ2YHd1KUC4HlaKBX44LAskdeIcAl/7knxhR9cx9Mdom91EleIG3
xb0gD31hdOmhfXwJr3zLz9hHD6Ju1L32eUZ3g2+TyW0BCRlZ4llj9lhkk+co7uMn4uE9+40AcT4K
P/un8Mn62o84T+Q21iQMAP3VYIRlBPv4ekn33sd7ufdxZvn04m/5V39hbPJf+OzDsR0+Rxe/zr6Y
31pDRr54LQozYDbdIuCBYvcLo+k3mGkkKs9zNmnJZt/4FD4nSODifXWRyoAADVpdfXyFD9cfcSIf
PiLTtFVAhGIXGE5fB04LGnj4F0ScJwSAzOpkefDhtY0gt8X5u+JBbHAT+HrOPzE3n6d09ApL41eY
Ijy9nOILICVxNA5Hn3maDJPhhyLycQzpd2btuMV3g8kGFuEzxgF44zDEHBn5HxirK2h2D3Bj7i+G
vIFLQ4G/avwpHSa1h4TddS4cAhn1dHx7siP/3N635ZUegGagPf0E2LUyG2UM1RuEjaJwK6cQK0g9
Ix6z2Q3B1lBYROGC7xEAgk+nEoXMI8YtX6TZSbv5pAx3HrlDtsy1oYzr1RbKN4VRSDhcIZtVVkF1
tdCwZ/MvDLZC4AjvGmH/9H3KLlHZV4GdkL5CUCv5z5KdQ5GEBL0766y3Lhlr7QOqUhkkEJXGQI7A
x0EqIMxbF9iRMiYEm5TnsssF2gaE89sc5EVVxMZkgVTaBG8ezwfzDVsDz37DXMIsTWFbCtfTGfkK
VKkRXbaxx3zDwgTb4PnWhoqR2UEgzXO7tL5QSE2tOiVhzAeIvRef9ZKPX/N6wsPWzeNZQS4GlJNQ
E0OxG0oJJ7iUnTtbMLC3U4cFLJJYkgn25FdXchROCwDuyWUv7MFOIwB5UJZkGaCU/q2sbziREs/p
JYmd/H4/Ps6Dt6JoKhgvXcQz+NLZ9qRX7O9rLkyPW4hFySa4ia0ZGjZ3r7XWLlI2idldIpNBzTcv
jiaYnmhyCQmtmRS1oAFvNBiTfD9J3JLZ5Mx2suZ21K0EkoLbb6AXZAYSEz77mt/f6Zhgxsp1M5k0
1o9FBfDUgvn/q+fWTHNJs0mAOIpbSEGEVBTnD/xkAntQQD4zvQIAi2aZr8mJjSywddx1drhJlS9U
s1xdTCmlJD9nfQFwjAQS7MKZ6fgdbBrcazzjsDzKqBPDPzb2MP1Yd/tuvzCkd7s6elhZ/2E9ELKq
uC+2JlOzk/oq50oRM8ny420XwqKTWKqpTO3MEjwTrHPMpvpQJfT2kOQmQDcgmQDfVMYoICOU2BTb
AITsj4fDocqZBxX3YZEcOnUaXSQ7UhMGHfDZiIdSMbyBkMR52vXRcZr87FflzXFV/Dmv6pvn9L5a
bp6rePVefaZ779U+evunmbT3AQzpXtODLf237l0JrMKof6FEj/JI2pp0MvJqVKjpB1W8Eduo6o3q
NZIdeRUbGF4dINFVOXd1oXvIfyHsoMC9LFeMXkpCTFbiuJvCg9FvFo17arzxGvkCXE6oTpSdmk1o
MfwixXnl9dE/+rXXmWTX/hDcr/XO8u3sG4gzNagBKTATUoQZvZhdJb5nFkEMzK7nXs/pL09/YQ7U
FZpWh5C3AgwKrS+Ise41wFC+thCFJMYf/zKDMmI2qn2/53d6cxUyUn1GVtUQ7rPjDgQIhTaTr8G8
599GEbMx/3oyfMhuzJqzaPSZfCZnm4RJN+qPTCxWeLAK7R0Va735/GzMwM9DHTX5dKtNI+qX95Bu
Ga3f6v94OrPmVNklCv8iqlRA5JZZnGfjjRUTI4oKMgn++vO07u8UMTs7MQbhHbpXr7WaTn4n7+9p
DRqKLxAu4UHKv3LOQo98m3cIX1q0Zjzt37kimUMjKULKsg+vBBZ+z/rabPgzP1OB8GHUHyPnLcjy
3a9xeRtmhOTvj05l73kKLFNAcTPQ6MQAqpjZV24ugbjqtHvyEUMIIDugzZFpazf7+4bm07RfLMs9
p+g59+wMiNpAI+s4PSJ38Fc1vPH7cJFIBPBkZKpJ26wRYdYe9wu0dyDoOJnTPRHzwsy5U119f1ER
yeBoWtrF+4v2Hj8TQFqDLj6lXf+9MDNrrBKROIpkkZiyyPLZ9BX/9qv4L7fjtTzwOTdBFm8gizf8
yzgaP4Zy8GvyjaRfDh99IzTC/VZlgOOnhRLyEshFXNHlymEcr1HEyJiYBdw7RsJ4OB4ON4U1nMY2
V9X6CkmG3Oei8kUxG3vdzc1LbYS8AQ4yFwt6TokLC4gsKtrfPd44F/sxMJxC5wtid8g61B8GIMn8
TTlQfKCUROW4kbcE8OL9iJ4aZB7ie0SHrJMbedVBPAKoms0jh4+T5c+n7niMyBlFahNkPiOeufQA
jhkwszqD4lgcmQ0XmgdY2iZZxA76VDsNRTLaWEGASYk2Fwa/gUjR+uOtLsabqT/356J7miv29Ht1
fz9bC54IVf+9QcpqnDKBNZcNTMPKGXVmKGNPCdtdPn1fAnVN+1Yvnbfd9pqh4aTjnEsul10P8eQe
U24AXtnSYiPp62H6nfRff/FSmcXLFlQm1ppT5N4jlgc4246CcqxeZH9l7lKRuBHG0uM11LR5faNj
lXWmsnTC6orvSRGEn98Jy2fXdQQXakZbYAOHK6eiX0hfSaXv+76kWAPI8UMJ4qf1E30rO55gpnZv
cV1f1rfSvqyva33WnegzY3bRboMYoyrkIJSbouWpcbHbolNL8vfcu/qivtrV1eazwdtrpre/6id+
OtVPDzuj3i7bdnf71QlHogSL2IWKXw9W2dYzhH5JfyU8bmFIDrO47eLv9CLJ9o0ZJ6C0wmhtNEEl
YDjhDGgYT8w8JRADGNMQu1j20Idv6hhundlwGo8MgVoMyPnlQAMK4PJ0Sh2Y7FgTS0XmaCezOpFY
DRCOYG7X8/e4XwzUfkOjJFub7Wd4mY9fNAc8zyKnnQIq06nsshYeGJQot2a2MH5hzd5heWyiVXfe
mRNo/r4Wr4mjLk644exHJ7pmx986joaYNf6my2JJ77IplNuZFOoIid0JfBDcrht4b/S8nX/eVCfE
L2GbQceEsunBQpGwmQ5tA5iF+GLjFtEKR93ZFfZbHiYDgEUbG+/BfqxM01E2Om9NjNCI5h6YBXy1
MlqGNZHz+jOZ2cRjrfEdn+7KP329YLtl7F8FPU1IHfx7+CJDstqL9Tpx1Ul3dBk2s+xq30DeTk7K
3WtdwggRAi+EbmNbbfGlKrb0RzOQixPy4mgAU4nKUmPhVXot/V7mFSxwPJ/q6dvarmbr4TmYEC5P
c3lg+r6meMnSLjTRj1StBXtIIeSkLAKRGx6QnzuYNliw2jwMqFC9fwNvY/nROKb/hUs3UizyN+c0
NREFsEn4Fypel+/Ld7O9rmVOrJttkjnyv4wYIYyH8VD8Qeg8Swl4ehRRhkCNKmpT8GaXMgkkeYx9
KDVmwT6owvOwCqO/ffDyT/3uoruQ6bFfyHJKgfAxvK/vTBP5Zhd90vA2rJiL/Tp8sTeS3NHziRH+
1qGKZUrpC89ZCJrE48LASIBx7kvEf0ymudxiWl9hpUtzpbXI5LbR9AkjFCyIq8cy8f3s2QlqQbla
e7/CDVWALfksXQDlRbNl+U1TPBJkaY47jecqnF2RCgpXQvBxlFWT5VGugVwBNBs4rsDDi/0iOPr4
X4iyjSvLLGFtIy3jCrP4jHKncHMnZyGq3GguIn35n0G1U+L/Tw7w8n82T482fn7LMynjfbYY6ooa
dpxDQDr7Cwu+6/g+pmp5HzfOi/CvjVEBw3GAO/77YCMbKbNi3d1KQZZ6qkqoRVAf9LyCs/qcU5dQ
Tw55G9T35a0MrxbboGyFjScnufGPyN1mqHGgESBqk6LZ4WztKMX4tQcVALcVoiBecSxWLNkwBXWi
oS6ECmmxy9Xu/l1+L7+9PxCI61TIMkLRFuL2OXiOdZqG6kMgtGn+ftynly96mkH9fX43WL7SLk2z
zW30m8OcFpVwhs45Hcqfgoi5vSzVbU4/smLYwmVU6/EJN05ZLs4d3FL17Wmer2WWyBzp/KHv9NNh
K2yFosLHCsugfeTpW8El4rvensaYYQGkDo1F5YmDWM/eu7LrlhudUqtfBojz+3nwCHTkaXLwJJig
FSSDArc6+QV50Koam7PHpgwUKvI5LTGTgYmtGG0A4Ks2Ic28h7BdMasRw5qe/zk+s1ckpM06mdOu
e5kthVZYCVWFFoiYhECjWsNlSfnJjZ/fp+mb3h9T8AWRAGWLqBRCUITJBuGf9U5YcacBUF8O813o
b8IxF1L2bSwSV5ZhCAqi7azhfoj2iWSB/I659okYZChJKkA4zeiVMfwJ3CV4Tyi5EwXdv413cNTC
xUHxNa/G1aHtRkHXa7v4WQx1YvzC1oaF3fTFnEF9yzo/g47uULZoTETUtO8nUBQeIxQbTPBkFiOx
Oc9EXCMcJpN0XnTdog6XXBxduRBQhVUmfCIh3HXX4CxwZOgs5gkp71PEEi2R7HlgHu6eRJKO5JiQ
GEu1/6ARohyy7Yj5icq6TU/Dt+2duOGxH8CekO/Q5MMXkzcKMzzv85D/71eFl3mJKz/tYKTT9a99
LCLvdHSUWwrF049+z+Jy/hHhC929WgrRX74SDo3IOvPZR45UW3NM9qHvW4KUSkb3zpdwfZErXyL9
00jJchjYrfeK+Lk32vveFPCt6zd2IGY4lEBRKlGeJ9ITlb48hJkTuxOBuqjBwWrdicLkIyQCD8Bz
ym9vREJWQ0cW+RiDASovoIX0kxVNmeh1KOn3Ke5hUDOWPyDaWGMgpXQavEAP/2hahB4sEi3xcEaI
vF0TIhTeGmOHAyV1dqU2nHDRRD1H1OHFLuqNsOVobR7k0zGyGhHDUo4HOCFqYzyKAlB0VxfIJ1Qo
+F2R9UgEINorkF7uNjJvXwa0ADbQrjGGErcAETJXTsZgp8ZRDK/sEeKG1HtrttljX9y1LvcO1NHD
BmkWDT9zmLYA/ywSjT51rr74V0g6CmEc/lUKlSTzJauV7V8GuG5rnuZV34ovKUD9rXmr8YWQXA7s
LgRjEudAkaeKm+TH2EHyMDnJj/nDZUpbcUY2/Qq5evJ9WVoaXApRs8ovyEgkrrDafWqehDtiGCJH
HkBm/jiIiJsIfiIuYYTYY8nLC70vnov2HOkm4lvdGqwl74M2NRtIzipYlxi4SQjx3tdEDPqy+slb
oflWdQtBUTikkEH79NpBhvOffFgQL7mnjDYOuUfyEKUbVfSIIfSY6VRGPOUggEwjdxyuWDaRCZ4z
2c8QuxObRUesOuzjkSRT+hUf53M4a7PrRJAWOVS6kz3fyEw6aY6w4hi7H3hIDUSjhYfqGxoVsRzC
xEBkXq2aTnxCjqbrJgOGtYSBJ3TpCDo1KyF7/hW2YzwXCvmJ05CFT5a+DqCcKDJlPRQ+ew689wRh
+hy80Ym8WVGFIw4DJzu7egFjRGYTUqVAHBFlBkIN4Ecw+DGLcPNVwhq6yo9U1RSwLACtrGfxe/nq
CdkRKyCwNdqx49EvvVxY0UeXBX9okRw/8w5aCjwVCbQAHEWbK9P6I3f/QIjI488AN3Uoy+qDmEJz
hE0lEUdtK7htdVlbkC/1RXKPtSTGZgtStfUvmMVHqgtybQ3EQIbRIV409MXhEUTWiuYGb0OpxmmR
FDeehCanaYnr9fwyTtcp4eGekE6bGCOqXsaoLXmHntrl9nPQznVBkWv6mtez6yC7whykQjbBuPaB
XwytiJcRDfpe82baXTY8q0KmTEX1Ih8dvKsuNqYBl8OVY7/U5/r8tNLnxeA8Oo/Sg0pLWkQRvX68
wj5rIdLD1+F1eBzbB1qozOLZfXLjQTs3BtINCD8VFdpcmOZGjMC+GVfT3trL5921tqbrN0exLGke
ZtDQTVj/olwT7RqtMzjoI2sJu50my28KEZ53JNbmGDke9yMZJSuWqfchGs2PDlEW388kke31TFpM
+s0DwwIEpQk9brvEg+L8NZfF9eNqIyH0Z6DxdqQ19xHuES9Ik873iimL7p15JvaBclq3t9hBZthH
aM6UwhDtbPsbjfvetYZjMnwQhdXFrUagE6swXIXu11SzNuLFIJu7WEPJAibBIk9kiIi52B0Ko/l1
coC13mjR3RevJF5g9b36+tqItxKJJnCIxKu1Ww4hRJGdm2G7HO7zoIUP2KBc7gmFE0d+D+C9sWaK
I85gZSCurxIwGegzPp6zCFGxAxYOqUQn6RCmDWsTY1PwBbHXemyuUDSfSDp4EXvF2/jOGNQXOh2B
2AhuQ/rsF9Cjye+nOXjNfiLYjbAVY3qczS7kHXpmuVD4ovF+Eo3PNGQIH8O43w51vx3iid9v+3Ae
fZquCbtl1+arFGpiZ2nAMjyRXQ32Ldq1vnx1JKRGbdGatP22f+7f/7SJNjFH5PujeHgedkrrPNQW
ykoQXxn+10EaTNWxOm5NMYZmyr6AdklPbIgA456TBVMYyOlBpjrjCb8AkZifRj9iwnju01eYWiq4
nNf5uUPIzB052RL/uqdHxmRv1Bmfatuvwirc+ObOHMkh50JpYfTJWIxRtCbW2Izd7waupJUG+d1r
9fXZ0xmCU0pUobACDh8np03vIbiL+FLfAyqdKSqdCxbuLs92teVzSt+eYiRXSa5NPVdRE7qISliB
qnduU3rP99FwhhiR9eOlDDPBFmWICe5z+wIxfCNmibcq7O/Q/v7G+EvepFgHykOGleLLrc37UXD7
5UHh17pNW/i3FeM2+i8607gq/5ISuS8ivdKq/ApztXJBJZKVzGuvshmudG/bs4Rfo3MBqOrHQAzm
gdviUePjV7uY62+Lde22AP8aRyOSlT+gEs/qdha2R89JNcOSTV6Lx8lW3yZk4jf2mS8paLYsrVAl
3aeFd29ArUnwLa4hsBydkt67C2625FTcYcKcYC7x31hs+7I5Pmff/MafAGl3rLPADnhFMfiT1xe3
OEHNq3HHgfn+DVAQ5L/ydZuzl3fRYLWYjQuObKxQCaOri538Pn4vQcd5LuW9RMF3Mr1NszEIar5s
Ocqf4JZyMT/X54RIw84A5gWal7eteS9eXBwc5bY8+Xzrx30QNN3X/QeqRHPceDdSgobJJ3eLyZdz
dtw6ZuaYLpa8sw5mqfn0ZH9zp1hiJGkVg7+c2fkkI6YbMK+pUvKAV/B2jUQs6QoGLc8WP8NQbm+C
+RwGb3Y+SbwWHZYpL3hX9wTyCHvOuYfyXezj3yff9HFZQ/63r3zJxMf3x6Defd6XXERazNhKqITc
QnJ0eYYUBf8W7IoEgPZggIf0SrdXLJb3cMWCyE8/YRxO2duR1AFGoqwRMxgRAcmBg+6nNiCtBT6u
tbBe/Nytt7lLaIpNj6SL3ZlUGTHGAEJb//6Z/dkVcGYm+/HNWvMTIHvTOkjiA3TPliMbiFgkLaWy
6Dh/ATAOW3NLEFveq5QzSVJZNYn/whuO5G+HK4H55ZBipjG59Kuf2x9cQZqAzErkNl5nJqnuw+WX
bBPavvitSxBZeWIR2thiKPY54bebyOfF1hLGshn8UuPg8298iDfkynZzI2hQsJLszCV1VjA4vMwi
twnouuY/sZ3E3d3tznvjHtaTeXA7SHasLMUWXNLsK8+6Czkblj4czVXhv98eExbiD4eCN3x3bPLZ
hAa/Z1M6QYhPUj6lduyJG+R9JmMBe0JmdjeQ4StWmTIz5LEn+5TZ8ZnZFfMbkJODgtq22coy1fpp
YGczAlVflkw6/Kp2tE4z69pY+kgfnYby6HK0VOc57T23r3Grfw+KMDtZdMKAwff+X6tfvBGvz0vJ
5w5QZ2rrs0c0r8yxMoqKYWrACNrk21b77wXGQhc5BdKjx4t0hRQek/Cy9nMNF+JpFElI8R4BH8cJ
qsxy7PDjl+xdnMBFky+xLOozolypOBNEE51IbPvxekBIyldE97GrDsR8Rbwo2oQzBJKMMrSvk4iq
xoxea9vyhz1naozn88MSTxcAS1S+hvhtEM9aBzTB/EOrBz5TbKSCkOUD7EtMIAwAlRrXCMX9oToF
Y1KWDqdimW4BPcpBrQbwPh9exmpYIe/py2oiN0BKoCmbyZ1ed3fAQr76awMZfi56e/wk/WHfVOdQ
8jbpRqODNRrFIy0mD+1DfoTlTeH7eXySIqQkGQk8jGxSTHLapUsJWKrHNC2UfzpAA6QM4ktsoDch
IwBfkNxdUC1J7x8uUuOQTjJRXwnowugqnjjlgx449P8Q31Rz+fGzfzvav+MVCEpMl5YPDs3Bv8BC
nRnQUFiGemTRRsYvfqI+mWaY/Sgduz2RQ50Yi9u63t7W5qIVIi2e4ckb3rmuY7Q/6IB6vqAYYOw+
rUrfUnnIQKgF2+gIRd4leJqIZiUvFjuQsyv61duoRidxmonLOkpPIk/iYzm6T1ht5yOGHgTN3T6G
G6bbcywx9ZDMRQJayeE+B3maoBQ8RAyG2IvGculb0SWiM8QpiPMg5mN/gaMGcIDAAKknWd7b2npB
6kP6JOoYWDo4QZMA8ww5BLcRWwKhVojt3JOLpyPtldAvGmoj6f+Qc1ReDs4mVs8Vqvr++TuiivDd
/T9uJhPgxSHJnCBB9JV8p3tS/wYDYXwyXD8WUpLjileaCXg0Ieucm/aPpCI/xT+Ui0CYAPDJNqaT
JW7Z0bZ86YurLw3M7HtgvhErlV807cvGBJr4qSzMiMWyzAh7jHUpJ1YurdoopOQM5hy9LZKWt21P
Ecq6IFFhe/ZA4DfpTErP2JUeQWLqPkiL5HXlbih2MgP6u323QlpNUk1Ih6dxb0Qvi3iOagrtBLzr
EdyIW5BOa6/p0taY1mlY3OEpQQcqZ7+mjzM6zcg1qHZC4MIGmTsKMMb6ASTwZ6JtAspE+2845zF2
D+kXfe7rTRffVjzJjK26jcrwOm2I5kBUPgbSRts5vcAjGOjefpT/icuWYJ/XoT65DuVrc3Hp73dU
M2jKAdhJs4H1bd2dKQuAV/o9gJE1WLjTcBVzZbY/ATYEs5AGGI0PpGG/FqqVh61xPe0hGPtSvAJ+
Xd8cJoNolKPeiY5lkMvXgHeXkdGXx3VEJ/Ev2mOwzZzQn8lGkr63EvHqlc3jjlw8dv5o62Wv1Gx7
dpWa3pVYEEQLDc3v1Y7ovCE9qbX1k6bfj8kejp931cJrsU7gL8GE/dFwiaut+zmEc5Bd123EjQQG
7vlLDwvdq4mJzlZry63sTr4k4imwzGUPgjZlPTyIto48Os5j+gnVxCqB0otBi5BkSWZN1EbgRzKz
WMm+SizwzsNls00G2rhHtVc2UKn5kpvbOldMHtgZsGk/bX3xDHsj0cbLbygsWHdqUX3EbN8Cmn8O
MR2XxlVTKiGURLQ4oKGUDoaer4vhBxUWy8tuKI7kgmBKgURqHx+QVZAU1swJ3ZbJqFtRUAGHblCH
lPBqCjGpTyflCGnHB60RPo0w3eCRC0hdQtaSAoDasfKzfZvf5jHHfZnSJGt5EqBUPNARuTRWjhsp
jTvoUi84j2jXAIdxOkBOcF88sHWE7PPguExOs2QESXrywhIJo6OQjQcfCkENz3yGL2DBXiBBJauj
hTfXnDiX6DGzQ2N27remkB5FHjY7Dw3/GrRXe3usec2Q8tNX1yvGj5x8haoSE71B1xyUo/bw1g5a
yrjHwouXBy6O8IFHyLUuUNsFl2nTSIuuEhmKPJNuYJuSIa6+B7oQbxKc1vG5o2AeQuUg0ssAkZt3
KxhpBxP1b38UCLg7JAy7x5/m8z+GFV1CKo/WeCN1kW7pHr9VgiuP7oNWtLxEy09/pPjJFKJ4oS6k
LEMDEuZp1wf0E2Pgpz0gqpUM++/7e7yiGmhHxGgCTX4Sb1BFV+oTUh8RE31ZYZs/qo200B3WAKWy
M9YsxnJIcTMPoyENdVq7hg1P7YuFqkzQdyq/kqFK+y+H/jGgSMSkPJ865rD4QVwRtJB1cVFS9ko5
5H2z3247foet8UJhVj4/3PP64VJ25OVpvkM2BLmFQwzOP9Aq0e9ELNBngUyWK6yr2DKxdn6NXpOL
X4xeOtNKoXZChc3Xu18anCphWsGt2pYQm0rKbFJqK4gBjVnB2i2ey3JwqmRaCE7eIamEmoSf42dQ
0nIGY+iAFjcUdtTfhNBA4Q4qnhGNu6vXBTmHkKqHyoAW0FL1eVcPkBcTVIBfUB+ilSzB8n/O5MFf
E1DxhTeREHB0eBZuFts3jMszhe7kjDr+be9mW0A5+f7jz1xAf8e947aWRbaFg4eUxOQ2yRFR+TzP
b2MWuMtU7GsTXJaksCQhg5SGxWgANw1o2JRrxZdCBuuN7nU7WsBYp66loiH/ZZ94JdTy6NmmhRlF
dnNyHlPfoA5d/vXoSS19qbszE/WEbS6oo40N+sTQ0ori+Rte7/l4jPhM7i6NF6EdX6bvM7pwctLu
9DyPQRow0sg4d9lfqL6ByF86UgHng2Y15wMdhJoO1/Bq+vvZpdmYD7+H8vP+20nc56AL2rLdN31+
TYYpNB3K5LYKDYQT0fo3zMXTkY66Lpm25i8lQGydxFhTE8WAdA3rx3FPifZh3Y+X4+Og/KrTp+ad
gHtYQmm2g4P7NKEDWrGpwxRPMGrRdZj9XV62OSOYB4mp3WyQDWgnPTrtyiPhzyYHlzUAldEsafhh
2/Qt6zoaK3VKo+bbqhwlMx3gOYWmi4DU6exofIlmhl7eulPgynOxXsf2k26s0Gehorh17iJ7Qkp4
2l0PBuA0rwn70nRTmh4ipE4Hyotg/7IhtaAbgQL/zXBO8bCzH7XR5CKBoxs2tOeNnpVuyimdwu44
RUx++r1obqS5ewzI8MKmmEw8ktrVc5ABzXAvucVEY9RvdynKfdq2qbYIoNjFpA83rP259ifuDuIH
BoFlLDX0XT4X6wdMDYZSfXz1pTIpxh2pp2w+Vae3s9lAHUAZ1RMEIm4OKMCMTuSjPNmkQdkinbwg
uFJYeH8YKS2bcQbRjujBkHQhkTJReEHAJVIQzVT6Jcf9K/tlUPOBLAVGMCTgFoY3z++SQ6rHe1/5
mbyhF+TmGguBqNpb0x4lyM5UJ6RTaG4OImz9bIYfBiRdJWg4jTsP3CkqG2RhOPTIvwLdGnO6qhxN
YLve+zvyU0FsxbZMDjGMBavP30EzISrZlldSwMTOOnNGl5fHPifFl4/VLv3AZr3bNGqBcgrOeaH6
KFinIJ0sbNcZja/eaS9pNGVonUK0zmeWXR6PgO5VHA0tw1Qa3gMesHm+Kac/vNeTtPmhToqN+YtA
eyd9D7HMFLd6+fNsACzcezs67m1ZwPMgJ9FBkIRDT9dtkcwbQ2hELNrxnyze9zbyTjvdytc1geuP
NhLHKFrIhv+Vt2SnI1fcjWhq1IcELpxnTsTXLH8zhM1a2ZsX+ColzbYvNeYfjc7kfDKoWDwcfYQG
mceJpNOatv3XTJZsbsV9sB/S5O99IwRtF29DFbwbIx8CBHlIsShtOchGiY2FkLzCmyhsR/hIpt5J
9THiGeLC0MWbAtNsfLksr1ggm0VIbDxY6VAv3oQSnQtbuRePoS0iMFGc45QwomttoMqQy4JsARz1
PNS4fg3MmM3K2D4t1b37mj0fTgzy2R3CLlSA+EAyJzVtpkCZ+M6zA8/2RsHSqWu3M61SP8Oz8uqY
lH18az+5rtGUn6eQ2Yr19WV3YKsgOhqouBjt+BvJbw1UB1qNJsbvPWjkB3M4/6lwLcQg9GmhlghV
YBgQu9NvyQpCrJO6Z2TkbYOGLdic4alwhpM9edEXlk535JWTpS/usnEfUYZGkkaHtPmDgQebwrmv
zXx+OvkXCs97Uca/qFDT/JG6zKtkl7z2rxjMIMG/2xcyGVcnu6JMf0FvjXyLSl7dgYEUG25DI+XU
MulDTx9Ita9cSL+xcpS4Dvo4MVgDeh0tqnLcnEIouTX4du1fMSNxskH51f3tdp5WejBdE256UMPF
Y+wNYBe1KP4gLo+qKU9Ad0nTUEi/D2on1YZ+ZHu7c3H1tntnO0liB1FqNbid+r0vLlFTjS4Plyaa
N7ptLFCLdxIvy+0nVYGSArmW8wM35meArqM2k74asf+cKNRFx1rr87uXAhI8IE2PBugTeH37U0h2
MODXiFF13T8/g/ThVy0L18snZottSuEldeOeFT3CojuqTO8yoT6oVl570PSGWge7S3Xz4DubhPJo
B8A7HrCfpLhpUhOnHXjQHsyS2BcS/gptgNmGlnObRR6lLRr4BfDzGb0vnDEh6D9jR3PxdoTOyO9B
P0fvhJ3TA291nhcZo6aNHQoOHlD/7/RgnwIJ6WTzcahRNWUW9SjS0gY8/9bskkq9ULq6/Qy/BmOU
AMr6pyGZ8wlTIYX1bv+00f+mLNwTBOnKbcQMMpiUdEGIKN9W2HXkmyeaAb9W7NcAHOZ2ojQMTrO7
4lsCu37WvTxFKI1au7r+MeA0xvcej6S7vPDtmOdPKmQKnl2Shv9LlN0YUzGxIdXnMa2oDBc3teWb
VPJOpKu3cenHUVdsTMX8OWamOd0+9gfU4Kqg168GEc4bgo1RjaNsK2sLyLxPCZbVZv6IwvMuR5w2
ehyvHfxlpg+fAfdI7PbmNJP7FySjIvNfm3YS5LCJsdKdXhacNFcwgyWE/wHNVEetxwrBr2a1qRpP
0OhTmNTZLp7PoNXxDhHuXy0cDLwHrb5YrGZlSo6t4hImrQKFq4m1HxsuPiKsMEQVLCKFe+sLBN9s
a7twRUEG+MI6SBTyPDIGmBg2Mn8EU6RulF3KSZfxRBq04M+dWOUa+BZhA2cHB2DzBZpH0ZQ3wyLa
wyxY1lCyLJ6WetSvjcNtR7InVfQczT1VlgQ5o6v2rEdjxWvaCOJrKokatPC/+7o3MahF3ScFRjYA
MRiqxYNkh36MLZ4er8dyJba4B5QnnErJCzID6fMDB0csbMEn4/CAbKTFcgWww2LOVlo6qFJ6nNUp
NA+MLW4BZ56vRJeP8QH2SoNDgjrtyn1LRdKikVtxUha5I/YjA/CPEQIQk0EQQirpYWGXr3BdQ45P
JFTDcFYczBgSBgyZ6btZPQ5Q0D7n1+mT6jkmZqIpEk9C/Jj7iF6G93EH8hOs5aEJK/k+NkIYyJSM
ymHjRfPzNJ5q3n0cT/N+rzOIz4zkvVWAzSxvQakssFWStoKQ0gHAOE1qFA7eAguuq84bRGrbHaXM
FzQmR3zY6oN0k9ovwUDpwNaiSondZBqecGabdoBPUgurj9bvz3FKV7bgOnhOr5irGC4PaEGsATdc
ZeBc0CS3h/MFJhoFK83hGQV5Z0CDw2TI8DP3dowWQsMwWA3yKIhnSxaXQ3qbpZO8JtvFQWmQTSLK
hpgI452A4ZVlHvoznoWeZ0cMZ0BHZ5A3Ojflis2hXPn2QKWSecfeYMfAEl0UelluiH9QiZtJsEeP
enThT8Kv0AP0RozZu1VxD111k3pzo4O/Ic/H6QhLfyFf0H6Al6XyYmIxqLlIFGsrU5i63G0cdkrQ
gxsejhoxcAurIPktdYCItgU2zq/usIhgg+f32wP+TEFANagXHeQP5HP6V0a+e3i6h31oslFd9X58
LJWggN5GGL7J/cPF0Y7P1Z457BOs5kjAbb1lIUTiPQGYYAbp7U5M6HTBX4CTghiJ9ZgANmx7NzEK
3rAIguLj9aMG1eI+wfZCZWBiGIFTZcbyAeXjBt6CDZMDuQ3/NW7AjPiGVpMdlh24KszGR8hGilnw
gXcxjUMTH48YRDXyDrxENT12NYu/E9k9AmzsNlyttidANj4Ge7gucOc2D84LVnqfa8ffLViV8x2+
lbwfnkDr6pqIEtYK6xzlLt/caDD0NLdNOjXj7eQQe1g1QSxffWymKpZQ4FaalaDPxAWA6oPmmtSY
cFQQm2Zlg5jL5/uamy1w4EB2CbNigl/GTUw6ZCGCcsPPM7ajMG1TXtA9jEEYImxTeNJggJzyBvjz
u6vDRrK5L5i4nClcMF8wTIK8RWLv1AecpRfmaPDfnmO5xlxr8ghyM5d7R5sCUjbMQzAzRREWD5qV
Sa1d1oDthetwz/3dfXFnJWL8KfaRicNXLRT8O37oYQ4Vw4hSA7m87NdcD0SnqMpYoUqfqzqAAEV7
hKCN84dYfowvP9EWzwkEEzv28lDhfhkMLM09h/iWoOpMZoxGVLDcE4M/dWEFM5klrL18p1PzJa6E
eFGye3EHQuR4etfHnDAL44ChzOBH5cuGornBS1rOoOMElvqppioGIHLHYGlzQqjnvDkKVsPTjp+n
856bLnR9plY/cjDHRhD3ODH8zi6KbdZjrKSxc2MB5aYhLnda9ahYCOSvM8ahxuT4xsLshxSDnQNk
PCiFMPmeLz+mXR5DPA4RcsPiwHJedh2E0rxxnsWwn5wpwBjgvzt44z72DkEHS0XmACga3gEyTGSI
q8zvx657hPU1OFPr6Nj9fMSAyHIfswyARdZ0NMvgF0wdLFHhIy5FwnfSLbw+gHS/Ll7vKNfmseOK
u8agjXsFdjKwnjwMwqnfjWJXWxE8YXQIE9E6QJqknQ+t1D3eeTMusQjDOyvFgpeRihT163W33nmt
WHi0g5qCiN1ZJc1IzljMyZDdvq8W9baBzIclthnLeEBZ4if64VYyOcGahIuN/Br5I7NHfgENL++B
+UdtBwkur7WqpjDavC7tRB+YYsr7l4kI4g8BEEEOQy8mzMa6nGLegXkj1pmwrFwu6okbUy9442x3
3Ag2UeZcOb9yhjrwHxwrJoT8wc/0Nb17F7NrVucfNlhMxOhAsmX1KjH1PXJnql8qhPXiTl896XuS
fXEBCyZqardbTt5ipy0Bu7nnMBinkEpG/DVydvTQeKNmyF0cZjQ+eoadYMUgHia8QEOtmxv4GtBE
QPWzr6IgMg8QEL9PD6osJQRCDdABVuk2o4ZOESblHYLGAreLoE3zCObHC0bOCS3Z9AICVqx66+Q1
wzSIdY9J6VdT7qDi4Dzy/re7VmGoQAKA5eu08J6CaTAE4QA86LXhn/XmT5o2LIsqw6To5MVXRzd+
WxrLWWeyTxa9njHWbvBT+XljdH2DTETr9r6qitD5zt9EuXyeKWXeb5n2KQCVQI5N9HaPxk99+XoA
4j/h5AFeQPGs95O4h/zh0olnGm0nOgx9No4HMuvM22s3R79GflsN64IfnqG2vOC8VSE0Df27BZIK
Gtp1H6dVSiE8QVjjIny8EZlv1mCuVziNL9xVH+L4YgzE2WZgVKzx4j4zQgEOq19GAWMQIfNJpv8L
CwzuNQNJwwvs5mYqq+Uzt8C7MRefABEWqs0yCL0wUAZdRptGE4FsdYJEjP3Lfpy3hplIzUkChxk+
GrcfHWeGvg7LVqmd7OVGcIjYJlW8BjrAT66C2K/iZtDWEWfCgeQl9LNUfP376oP18U5PEbaP/f3N
U88U1zJ224JdF9GKitXU4xHsm98LF7XAxTnO/E4WZuagbs+ThLia/m+N1dNWZpSzztoto68Y9mV8
y2ZnmEZKLSaSta0C+JpBDzkhmpuTC4XRHD362NrdvugpSG5p393ephNobYDB1sCcRmEb3GKAcUQX
MrJ32Z0mJWU5lkmcyzzkpHzZJaPNBwZuU9jp2Fj5C9QMPoC30qTEcjQsDnVQHEy6Hnw9L9PiUB2K
A+GcgUfQUWFVIifFx5aGN+Ba7v5rXwBWdaaABDaSNbWx1L9n4YITtDrOuQhwctO4A5gVUREEJayc
m+qeVbJc/6UOqleoPEfaCejTqmpaLfxqNX/kZHXJTtORQYUDF0UYBGw4poB/6rb1100GEKoZgzTI
6+BcmtGvrhNiIqGdRuDC3/d+0rOvw84s3T5n+29j2f6tv1o7DcH3NoeoHbqPPidAWK9bhZ/vrUTx
Xnv3qyR2l6zV3k/GzzNoy8Sk5ay6zF72tePXa/Pv9Y3EykZb9Ty7mPVFuAA47dpOr+7+UB+fCqw0
Rzt7t99s/iCA79pVx7thVVVY+7GmTy6DzmPb/GqlI8lMTWpzdjvlhJws3vHfHKOuhUrdWPxYcDQm
DNkYEOpWWKjx43hH6bqe5XYPjkiQwULBp7sIW6Xlg7X0cGdKZwkDJR01ntIEXYjYmJuBgxuO/kPK
fTG/H+U3PUkasGyr6FBePAV4eRC/iasKLVJ6rkZceLF1NwLxps5BdfJJaYp5ZtCuk/7M6OxM4ksG
VNe7t4OE0mJQ+T1W1Hj96g5K/XhrZsk5xFPsSQIM4LonHei6Xdb6l50NkcNQUxO/VNoBilZCNBPJ
nKZoeH9KIwJgUvmCMAj3U/9M0Z6OKySBuGxiKs1DjEWF6ZpDNsWn06Ugh5E5pNMFweGnQzoe16Qs
/ehHjSzsidfpL6s2AABLw8/o3s+xWO9XpMDmcIfhKJ42ztvSk826HLMX5AjwSbi40F1OAzcAgg4E
cxEZ2+k2fo4NWNvge5gpcjpwwFvsc+erny0MNtK3H5LpJTPM2Hcq0hdcDaEliM0xZr24Aw0xdK0P
GQUeFy3SA1ERJXItFNXI/u+OBBZ5V4x2YHZvjZPvmEtRcooQTuZ7gxi6DFTxGm2xBlA1/e1AF6Qn
wBp75d6x9LOLx65Ftz+COAliyWpiSIq8VY94lz2Fb0gsc6Ajdos8Q+JTXQvaG9ItxFT3Q633z+9g
vcceTgAspkrs6hke4DSDpuxIj51exNneUEKiBwLIX7FwiPtqHArmc2LnV1wyW2LkDd4OGtakNFwZ
ZOjB+mBZVCT/R9N5LTeqblv4iagCAQJuRVZOli3fUJJsEwSIIOLTn4/e69Reu6uru21L6A9zjjmC
CCpymCU4KG5YxH1CK7mao+TYK50ZhibkmU26O8dsDy/ws4OvzrhJ0EUzttGpglDB4Z81zTxbpiOA
dmxbFgPwE7ex1wNgWaBU2moW+mXo89viuYtOuq/ZDWbbiEXQ77tPzvIZ9Sk+iw5Pm/UhexH6PJfS
TJQpYafSeaqD4TBbsWE5VWXvuIAkxQyzRXBR5lwVWKMXTjNVINkxeUBxgjPKusDz/5tW84o3FPdW
OVWoaP/3I3061B4mFUQb+SxNvI/11ZnVu8ERo9zwXnib9XfpghuqkaOA3r0cbBmTnczDozkeDxL2
TKLVSg+qd2oYmgA537Q6oW/UPgZ+8VNTQhipvqcQLQ+cGRNwhlkEPdzUO01tQ3MAidyzpRhLHrjp
btyx2Kt4r4L30xzKfwZwqOEy3EGoB7kcrySQ7GMPLy7x8jJMzfAFGbQAwzkM5Rh6nHq0Z4k54FgX
guw42Zl+NNiw2nnzergQHga/vfEJvlZAFnq9H7tTpDDRhFWFHzQ8m+K1wNgLT7hhA7hZFFzZC4Z5
U7oIZciNc6BqlxiGZdFBb9ZIq4yvPLxgOpY3XtGuZLgZ6QpfugDju+dv8bwi8hDuAc5W2M6fsMsJ
zhXDlCmcKK9cDL6csjfDb/lVLtLTv1W7AoxA40BHiOtUR9/Q4eNwSGGFfsTpFppK3e3E4dyqq6fA
K8Kubird2VpWx2MSrXmEt6glgWJNZHiKPBxz2Pc45fSgWHYiTAgEKM032L22qiDn1Gya5iPi9RE+
hOEJWwmpEzZTblFilGhl0RSXROPaeT3z//oEIgoEgmOnbsCXOdDZG60zfmJ38gSK6hfvXdLQBze9
98r2qrbBny/TV/jPNJwVOJfLNJ+q3ehIWiSCL6QZf1huOdnVL/48V9ZBdqrLPRgQmR5Kbmt4YEEJ
seaXBD40U+ILDRLnCvhXWtqBYnERTTsYei91WWrO0JbHpkEABWfMPiqWhoZHm+A1+OkDzs5XrI34
XMBclJYa9iT1HSF68omDWYU4aDArrM5x9lrFLCHxD3L7HKs/u2v8GKNq5MI88s7MsSxdivlRCeHH
qPuIdU4+FSPIFehnKqw6sgt4nx0AcWkJEIV4nDmmfgwPLynxC4alsDjvEh8x0MwmHtcpSv56Z4Ac
CasIrBkP4tXLVgxL+Kmwbh0Aw0DMCu/5Vf9k+45K6a/VMWDHZiDfjimmg9v34UmbwRXxTvfN2xRi
s/5hFJHhakwphyox1Rlvb3NSqdbBVxoegJLF97Kl1kzNwNjA+4CZgcRF+Na7VfpcJpKbvqEhl+V5
0vsPtgI0RmlJDAtxL4kHvVnmCMtcyvGGQo745JXM1AI6h7gfXbBXEyZ1mtkjcW2UPNLyIcAtHzBs
9J4cvQXDiOyjeJ5VkLVw2V05c15f4lUdMD80h7eVyDi2DMX3yBClZqJRcOrR4cHjoZwhkORXhNpp
hbQWDKxTq4ei0tjGc4EZ8fwr24/DRyvuoFpXWAgZ/nu0A/qO1o3FUyKaSXUslGVe7wWGEo01gzzi
9+TKqzQTGLhyiOVAZOZchMsutviQxKei2muYIUf2TLWZRc1mljZzpQ01Zs+VsO7wxeWyT3YKAqZT
pX9GIgZEVhxb9egYr5X42iloII1FrrL614E3QCr7C1VbquDizE/q5C5lvXA4k/G2tZS99rIq7IFz
P5acCj6U7r7BB+CVwY/B9ab1k/n+CZAumOpHA5aMtPTNOPs81+/8q4CBJBKFBkIXwn0Pl0QVxyL/
XbvVPvvmEVJx1d9s4FexZvsqHW9kxVnUqdtMWWSNRRX4VLmgW6h+ngbJcoktb5Op9hzhjIQ7PwyD
JvEZHFbn5AsIgHgv3K5Rb28l3cszzBhzT4bqYTZRvxB1DnXqGIaJz8F9qUydvAQ0u7UEXgK6js83
w6TXjRE4hk7s6g4zn+SgdAvxyu5kjsIIQ1qFH3KBt94mqtwKPh6Oiwvd7f5I1vqhCFEOCfwE6DSz
rYR9C3Cuk6hmVtiGth4Yib4XPWhC46hMAtCRqVa6DLnCGivBIHgyhKbIPc3+dSsvbIfjH7w+2mHZ
fiRPNywsQrwHzSnRwMKzu4eMFb7mJPIONoTC7g8LfBBrenjO+1pjAy6w3S/TZdUsW+qoTl6M42ku
bDPZ5TavkFnPnRaUo8U92yoTyJLlOURsw3TzAxVZ/VBnUJk8UXcjVh2+R8vXAzcOo7fl6SZYqHC0
3BEe81fBpFA1ZdrfzkzAgRGMdqAcJEEJJyYQV97jHHo4N2zs1LiBYIPWO3m+k9CjSKxY8xXYYrLJ
AJ7wz0CzQUnLDchQY27OoLcPngTnQJYWAz7dL8WVQzxYa4pi/E+fb7P7fEurRtlws5IZxiG0zCFQ
yaaVYA5QmF1hGmcRkP1zvk0p/z5l9BteMzO8qiFgaTZ5EDy5mNsUUFXB8Gwycf3R9andcuIMw7GQ
3Vt+FlXhvjjfw6i1KU89HuILD/G3iO5U3Fblro1rq0u99gmrgapABEpSPIYhnW632GAYDrcgpmAt
hsy6U6Mta7ZSuonB4J62oWP468xacGBXwlfmjuE4g9kWO996l9QrxrPFnVx3V0BLzISD22b2HmwB
rurss6WKzpqdpB3m72m6PNTQIgGrUFr1cGQpC19W6hqeKq7U/CNDXspPEFejwLl47OaHoj1UZHkB
MKCj0p1cw6UT8ZGXt95c9kLJLDnwYmcGpPhepcU6brdVt5m3+zH0A3TUYEydM4OLFYC88ALsEAzF
lbBD7r2uXObEu0RYZttJb2M+JTwtHbY5RZRuKW+vpthGE2SOjGcQ+sxcI7P0iELVoltWmBukvEvq
d8xT7Xm9UhlZzW5iAudmof4oIDhH9QobtSY0mbk65/Mqf4Q79dxOR/Wm371V2Kuv+9sR5Cmb4TN9
Okj/cWKKFhVyttKirx5MiF5VaM/Ea/knc2Qt4fa+FjD+arh0aXRr0Q8zlIpN/PtKiKbgACm5jeq6
v0/+qvBCdAywnRGd/GuVC8s3Pank6qrTYNOc8bCp+Pn4fSPx4mATdKuuX6m07bonZFwZLFhfK7By
c7jA3K82Wc9GPy03OWRw3Xwj7ELe9z7Gwj6vvKpbvfJVW4FxO3HivQGDiRLpVgKq6MDmz9XYJhEj
fn4GxUWbLfTRTGor7Z0g9Fugp6e6jb8ZbwZADCofKZ+hDhbvVOCs5Uc7mAJsVtUu5zCafbHwe8gJ
vTOWDkGUTsUMjkAobUVB04t+WmxzqCBbiSCI3kpUu8vdnjqKaC3DjKkQQqzOoX9j18x/I9pu6gNm
LexriFlQuqFW9jag74vFQjx3RStnRnObvYUXOiN7/Omzl6OhFkLqRavP2iAAgHqa4xV2R26OyBHL
6bDj2zLPZR+Txwa7OqmshBamtAyoOm8I0paCPJ7Shoy0rfhcBTRFEt6v401jJKS5csBhSJwbL9/T
AlcFv3x9J7gpIgzCs7vwmLYKqsvk0mC2S8Rj55REI4AfQjSCUoyPLRlyLHzYe7Gjli6/0puHZlvY
sEoM4thBhDEFiwgqcTLdbzSvRZ2OTkh0jNTW4YsTIgL9K7ODym41jHvtnNYX+jkudII1mxNW15Ik
gMs3E2oZTzJ8P3mKyN3BEj5CcETwXnq3zkQjk0CEMyXuvQUgmWSYKTgP0CK+JogWYOSNjkgTPdo5
ktoBAgifKdctiJ5xUud2NthBwLnkV6qNXeobNTXAPMQLYhznpkNDRZuNo3ZM/49zPZd1zBUAq9Mh
VLCAfvQGL/WNN8egsm7xR+L2KdhO7eD0eM9kK1ZqhS5gwPXcDnM4byY+GZpExcbYwWYdiLQGAETF
skVZ9iOdGYDRiANqgDXQ2EyvgM/fn/gILegIn7eJD95Ivf09cpO+61OiOxHjivlrHcLEjDzsp/Fg
V+cb8b2L+p0a7cpkZiWk/z2zca0lmqs+NSuSIehial07YLJ1zusgo8Ceg2u88Jqh8ZUJXypxVt5h
V4z7z099QPfuMRIR0xVdQfQV9qSU0tBlHoOqaM3cmICPFyMchgcxkZgiUzt6HUodXPl9+hyGad8M
aYPuwOnKwTQtehBFXfC0ELoUf4uajR4RG3wyE/hiJG1Y+doNIi2FBg1UUriwwArugwOlco76G7An
sz7gIDDvFtl2y9de0uDddhWA5DIuDoXEjZf5vTiRlAK6zUZ357QwxlIAXQ6ozQqYMKQieOEBZKKB
WY1x5C/Wlv2PeMPrKOsm8PHxJnWHSRvkVN1tniemMK+tVpxbY5GBJsPX5Uw7p5zDAVgtg6BjjBnd
Niqv8FghkrImMsURX59VyRrCggUXrQra6Fchm/Nv/kGH+ecACRqzRJhVNt9FOEmwUEdvvuHKHxZQ
rZPmrMq6LdWtewi2eoUKTXluxKMCsFeb79/hNKzzG3ysnM+aiqNLnfcNPykD+Ggp+MpxPNW2Glr8
4Nccqh/vB9dpwEDybfIZCitpgE3MOIHDPzHf4RKka4A4tcfME59Pux7psTdvM95lZBPQH8Ajm5wO
hzeEZQPtiQfQbarXuMJcfaFgLx46ffvFAKDjRqGYH+2MGByOztA24EajcdXsJ4fNy8uJsoHcUiBv
WhUvR+UO652I4X3jquRei75W+QXyBTQSzJHA6pFQYh1RmAy+KAJxnpdRm5FQRP/HO5kqBpO2zgAX
e3HNOhBwB2KjVJe7EFqrJJsaRmeMhnGZB75Kzbhy4BLrDCZ3L+DIzuKjhvEzAgqQjtnzEIyrXmzH
/CArfk6YA0REIRkDc7EpX8laL2XgJhi0cioBQ+gQJd/lilJONELFGkIM1hT9WFFpaRC4ajGkkuGs
6CL8dd7zZa8EdhyV5nxCqhkKjc24Nxpa5aYc1nXSWEbKhEhQbkoULytBWc41HJdzzMGetd3pl+Q9
X7RMbd6aRvRUsc6KwSnzkJGiCkVZxG5SMtKPXBbv2fzFbSqBYzTkVxLWS/E0PGTcN9eCQtoic6eu
Qz9LHyG1AT30G7tvBMziRx7RUr1Am1ajjPgRCfu7vyG/jeU/VYRb90S2KhFZKscHOUhRwC9hwuGy
TDBHhL0y4Fdq/+N6TS79XH/SmY5kfPlMjrnXA/CTYMBhfsrH4kXwd9Uc0gO/7ddQKKvh98XO4nTk
kCNuG5LBD0P4LLWGjzlnFabU1ov5LA3+XdAmxB1HmWkqD+vuMU4nDD0tsYPM8P41ObmJahJTOtiJ
dEW61d/njCwktFzgV9mud6sOL8W+MPdPeT2nbGOydcvQuB6i0VRVFtH6ndsMfQoeVkNTwGK3nsjH
DtVltOePjBoRZuNl0mZyR0FaWQrYA31ohxYGcQzvi15ehdUKEwARU+R0id3AlMzo7ufXVvbHZcyq
NOMDSYX5QlplH/2RRMWZR0X9aglP/4CjSOncr3jFESo2eRMpGwJn+vRvHHaJsG8cQBg9NfPxm4HZ
m7PNy8ZTdZMv+KDWiDUzsz7XP1T4qTmsuXYXyRZhqhVtFbTV7Fj6+xcjpvyIh+a8sPBCxN2z5B2v
ou5Yza3XvjiOdtqSwISGOqJigD23fL49/TF3aF6dGgzjlj59HsB8Ff6kwZYJFAq4yHxgj/jgkH4v
mvUjwKaOR7gsNY/lXMOfNz7VyRGxwcmgXNXyUVYawp1WPKxscNLMmkMDstLtIzu/sQGpJsW3GgAE
bHoipxRHKJ23Ha5h6GeuEX3KeLKUOH+6IyYyc4p4ThDP7yRoYRL2FhBorMeT/JYMardDkidzg2nZ
/PdLjxP4gpam/s1c4ib4/5QCsKBzWIwYifTnpP8jXGsngdACV9TRCXiXdHtSbq59fXomP0QR4bVM
g8Suw52osQgXkgNoTRb5Q29YBGb+ySJkvr/VlRMkJmm+Ee4wx5LxMvwyEmc43bDn8clozeSHSyzF
1IPUV6DpFCsRrPNAqgznDX8ce9lFSzQ8kIJmZ2QUiNIhAlpRvFg4i7iFPiEFLnp3pvoi/QztREZr
qrkAG8/Ti3KGI2vV7ebaMjAVglRsfkndvvMDbNV9gmYIp7LpFfBPCMjocV/GYYBZGqq+cR1BAgxn
Rg/IS1803kvxguPTSTeJnWD8EcA9sGNka8I6agB5/fK1nMEDIecSrghRKfFekifhXZXtZoPfoInn
FtR3b/ysNL8cdkKpLp4IkgTG7nSBfgdp6I2xGSNhdRce1V3bfz63nKAMnZGZESWAAYitUhnYubye
XZgahCtap/cXjSSQ89Iwdk3mciXTE9IucsELq4TIaK7F0hW/O1gUFBN2BJKKmjKy9QMuchdqQ5Z7
PA2uZ/g/MRMBPqaHAJmEgzWNJYgJmv32PySl5EzDZrLL6GEqa5pp1i/lX7m20Zn2U25AUXsuSF8o
qZLUnXznlce/cn0qjTWFvly5KUK6QmiAjCeGGvmq8I8iKB0NU7bQkZU1hWh+FT6LXfYbWLnXXbF3
g7JZrKeczhjCChE1ZIifhxvoMNiNXFkiVgUzqj+TxxDepFP7lfPt/yQ6DmFZyZfWea/7L6ZTNZOr
2uYBYKnCtJEihG5nSitlVE7hF2IQ7qvwSGhBiWmZNgWhhRxtqTNxfuHFqNbYOhgMsWt+2Ufynddv
j3KKv6utGVdAnWQPEenIIAB0svnt77xHNr8ITUB+owaxKl71TAHLXMAjfelQbfk+7BTJ5u95EsQf
EcT0XBE3MjvWv5q2MBxl2R0p4GaazU7VwfqJ8eLF6tq+LLHqhnpWTlHl3DW8wBb7cDsFsEFIg3wQ
lmm4bOcMrElrNhjdXXJYccCiHQuB3jjhvz1qJEYRC4C+hsOfJpZiERNz1ABTYBEckQCw94KVOXPz
4s7j4SWcXkcGCcYnwBsCneaDn65iBxNMusUrtvaRAffIAY9EdZRZImAXqWqi/4I98baDwc7eiKug
5SDMQkJEd6V5LM7yJpyQ/Rju7DKN3UzKqvpe/aYbgCXdS47yZfZZPZQlm6nRLDCv1mfN8rC0HS+g
2TKj4s2RkyI/AccXomAjcdKXMKeA3Cff/S3E/hrpmskNSr0uAynY+g33cnSVHSSZ+vs5EGbB9jlp
nwxpBG3J+STNuPYJOqFfpUticsJ9PGyZM3BLFzjn09gqHuScPD3PYpPGMwydOl8i3mReKtlztO+s
FoA/ODZnRlZAlRpxsf0PR6h+m9JrLhDceHiv7+BKIwgR+qM9U2WyLXmAMkacXG42Rcw8m34VThpA
ElU2yZTckHc+phGLCI1RLcgo3ZbY3jDGw6lY+RG7a1s+QE7xnuv+8LElS9gPkOjCYe5/nuIGzoxy
L0gWZTINkCkzcLGbTU7bjUIoRAcARf4tLh4zwXv092jH3iBMHJNoJnM00TBdoNd6LD2aKRaoEDr5
J8IP+v/n06a8ATswMnN2CybTLgBZoNwprIK7l56etEDAriU5BQrKK2ZA42KyIQQQJhyUiWB2q2cu
4bQURjwbMEY2H0ER0B90q9z8q30Mm8uGGZJETpCJoS0U5+lGdBT8eEwqVPRNT8mHYs5+Bl9fTMsW
nJS7xp//aSAgHHo6vDyqYoDlwpVb9xl9PmFHzknww3SAn3WI8D0+c6IAm0UbifBjksbpb5TzJEVi
/rUggRp7g+eaFovaFmFCErqgojKfObI4YpUcDQno8nnpd0jDaliEUOH0i7CSH8UXHU9Oah3Bd4RZ
QYOMmVuLC7XbsuDqbVY7nc47oXJkMeMU40JDL4lxw0fuTubNP5oB647PtIitBs8evNYgGoymxo9n
jxDviUznEN9iwZ6hJ+R4jPoTGsHgm1+MYvNWIASbZExpbwukZTDvrKzo7KD4wPYaGQuzRuLiT5PY
AFM6mkl4ygR9Ji58mhiqObfhBAGbAYqe/eRJ/kmjhbhPcF9XvMNzSEHD4iGK+yRdCMMu9DF2lv5S
KJaHkgIqtxpHEBEAKsaf0F5aSPWg6U9LAjPZsLKeBjmKzuzGQYo+Rf7ksSSP+H+LB2ph2zqCgozD
Yl2hDEFgAvWEgpnEv+EX6Haqyn9hDXSE1+O8wGzQ8KPIfd362ucMxPiXQFl8T1VUpTLurDdB85L3
FxSv7oM9DF5gSPvy7eCzyNQeQGmOy3PowaRYgYhBpSAQHnbHZMAIhufGzDxGL7Aash5XxlY9Kmhv
kYJxbgpfWAK8NNv47BQrf1mlsVSgmjUOwwUIavlyht7SyjGYntM5wIkctzJmK05yq0ETH9FFhQ2q
mnT8iGufDs4pee41jTdq18KYan0m2cL3iIIATsbMKmAhxfknycDMFLe6wPwJkYEPpw5vXrJNQroq
C9IdfNbZ17sjAhe4rOW2orRhOk44GJAG4dJYlzMzwyeJLFDMHDJIwJIb3SXZj/5E1tiKmQS3hkaI
fOtwpXH9uPCl9cQCe2O/wjiurtwUwRTONAuJuBZv6bBqhWVyfX2PiVmgnAPOahwd2yOVOcSiEybw
ZGI3RDb9koryyu3vwPJwuzm4OC1NBI/9XWG+i/nfOt0T5Or9m++Sn0LBijvlo/CL2J6MdmSnxWlO
cMjNAt+jQw5tlAPdR3oNcDWCEYFm68iYCrvcQmZADf2JBQh/QfVaaPb/OBa7yis/NPCzD27vkDtg
bj44bKZq4bsZ0YqEy+IuDX7MBOJgHFmliFUspnXw0ha4TKhUQ6yf8NDGOygixh1CPiGdCh+nvJDu
XDMhmCtvpzVTLEn0TccpyHhHI3B7EeM9dTRqj5OrWo9vIEkiQ2HPTlUMpV7yW3O0wFYgJ93ki7TB
gQ2Y+kh+4E0uNsxT5kyYUqeDut4zU5E6M/gNt09xJyMMLCbec7U3vqTaDZ5uOklGxRhDC9wrszWH
f+rwTEdYKxDZn8T2US0Ip5YInGShFJ/IYfFKbuxY3UJtpXwdZu4YH/uvCtOgn+eSugfHZezH1i2U
+NaEPzGRslxeIsDKcIm3wOW0Ax0BaaQLUeRw6hQ7vDwxSIvhJ2xEeSnS1E4Rs0Ahi6D3ZzBB88/w
KKP2zilATOWPWMDhVt8Y2KAJg78Evkt/MmNctudy0dsjCmoi3o5KewQeb0wNwgttHQQpmeYQGuYN
A0kW2KQ1gJ6gHQEkh4fyAI47MzokP56HLcJ+2es7MXDLFgu2nFw5KtAz4Rd8SD8dszM3vdVrvaaZ
FzB/+kuTgyCSIYZbNlJmzRrw+SnOSGMYMAw7edg8tUnGQt/ihNNcbq4xeobKyqJtfgpOSBihhPfi
MZBhqf9I35hgWk0oLwLDjVg+WcYrP9TYNEVXoPsRKSSKL8TsilM+nSAAdkJieBlnuPYo2Agu8CgB
/EPRcVPQQyjUeiOFB2YPqC2bK1fVhQnJpkFknln90TjW1/TertR7S7KgGc88wFSuPpxLOWO5l4jg
mkpnCNfINCBBnzugJ0Q9CBZgyg8XPmxU8ddoD/KY+ywcfmTxQ9K3X24wVM5WQJG4jh96DeIVbCz6
HvGvxEeSq7pdAQAIm3S+qGx9r67CyiTM+RvYrEP+SdTnHuAdweC/OqD7R0Xa8BPafbhUj1QmILXB
9Yk5HBk89UH5I5uEO5xmCkcL2l2MSyHvYFgKRTlxeF3x7TXg80BPEjvAHOg/Fi022fLbHg3YN3ac
2/PcZRUk6Vpbve9sdRScNaYXGsXFbIKH0De/IJ5RkhC2xbR8AoY5oIbOpGoyjumf4FY2IJWKqjLz
jMcEkj/TVQie8sU+57Gyxm7syOyb4x/AufluftlzU5ZstJA+Dbv8qHHcg7ySHo7Ve1FuHkwa+vcW
lJkrRm/J9kRG5mJdAL0OL5XIxusH8PvCThckEkIwqKWc5BgIIBH2X+X230dUYwDNO3veiEekkZoe
yxEmY3OhdWA/Et1uUzl1qW2oN+0zjn/ZZUCV0IBwm4BV+QlspTAypceh0N0JW946fqR2jwXyXZRt
cB6U9d+YggmH2pi2ywSpqC7SyIbhHJOnBThvdHmt9XV4KE7KheaS8T6fMjZ9F2I9Vok3/MAeGSyI
nileiRbFSAJr4rfBcMoLO/8NixEUGIGHbCk4/QDAw7x5yKIbQF2HBvnQUgtgaRs8sM1nffw/mlUm
i+GKEBdlb9PaAXrW3KR0PkFtflMenxJECtM/oXWQdCdFbkirdoo3j6c7OQzBgnKnOx8OI8qY5liT
x9VtSVWCX5nTbEBIdLrN8O9khfSDrMLj3PtNrg1xhCZn4FSxAaF+YtWzJlhu/tt8v/cI2+otWCJV
PdoXNNaD5M0v6pq7h6ux+hSvhFinn1ReBZ1aa9Ms8oaQUAK1BDCKqJAW4m/NF8MY8uNtfQmWwifD
dwLMju8zf3BA47SlcX4xVKB35nFhLH99/xBfOb9QSm+jq/CVeRS04s1YMT4T7rQww42CAmrW7X1W
1/DHmveUpcdhqpkwz6CfxK0fkayCTEC3km2Dqi9ahWbjz3fz3fP83nY+Rj7mZAsymchlZ+UrPDcE
pOtn1KbrEZovWupL81Pv06WyqvjqBIEqmnHFNGGcQv8EpMdcBInCApmg7snwodz2V2QtfMpX/IWA
e0D8f3OcgXtz/tlwursYMriU5V557m/Z+Xlub9DR9S9gTZLJgT3jc3thVVJoMdqkHiCDhze5Dvez
KTJlWblQhtttQejmqtrMt2gCyrt2jTEzkc01I0LcN/e9m50ST9nNYfTwlSADGVGefLhb5p+j6mgw
yFC7EA+Qmb0OdrYgB9gYF2GM0VHmcy6AP+Hdll/gQ8mVE57JZCHx0QDN0c1edSjTmF4B5KuLoqJY
tWqgn2u5BKRBvwiFSTjwTYav+mrYmKMyv31IS8GFHWCrBD/4NWcAVhRMa5ip8XmD+fjyNvcm9WO/
NMwp5aY1JxsB+lhk9LH5mH4z/QH5DYCQMl5+tROyyvC7m+zsn3OEishXxsWvwCHIztSBEGlFPILN
CU10lRnpUpaCItOjQqpNYOzm919+cfGDa6KLgh01VvCT3Gfnl+bP8VvWT0FMGtL0/mahVQpgpK5R
Ou1yfhrkfcTGaFSzTCeCIewcGBMEFy+pVRUUy+Fy6BkLk1RkJYFFuvqUvU4hGpijZKp4RN35cgUH
oMhvnSdJNaB3U1eBm92q/JY+nwjhNLozFGTcGpgjoe7g1MSxuPWnRI7J+QWZDQTKeKogsDAqzOQx
IGZGyBidgn1xmv8qv+KvtOJqYnNiZ9QHJvOU4dofGJLUj3cEwYrSoLrFP5gA8JmoBxB35rJugb4U
Plxqvf+Src5dkD2ZlnzQJBXavygcOI00h0AA1To0QIulrUIEQbvOz4RU4kDTnkOYkS0uduk+RZnC
PdNb0Q+VIkGyyItw5QNoxUWmYyaPn+i5g5l9zMjeWqHbQ02xpfnmfZGiOckWOcRlumD05R/xL01A
VkIyrTfnbFntpuDE3UgqQgaKp33SIXJii/PP+nWPU7s8JMHIYMdYSHF6Cok57NTPpPBbJvC6WU/7
0692guo3o5uI0zkyzeYh12ME3MGO1y14D4WbqkuEBG/sbtCSfcM5DCNriguS8URdx9X0TGRkaQ6r
BsKMAaS3YRRMjpBwlLgNfon2e+9kJkvARMHE1FUn7uj8rwBOCpjXLCoEWJhzqU5mUx4/96N4hNT8
ahqLmkogm/4ldovyta7A07luZfVbxagWiPi5GrP+C329qt6QR4+/SvM9LaWeYb98BwoFwo5gA8on
HXprcPXlf10Yuq6OQWXinkhB05dIHTAGp6oyEfb/MthfXto1ojNLuRW7wI8w5Fhgjg5INth3dRW4
96ntYbgJnR6MfeLvlh9HHrYD/sD+8/gIuBy1I0/QRckDoxd8DsturNZpdblNZv8ofHCA28U5R9k4
Sfs29CruIjNHbPxspFYmjTcq1ACDAqwOPLQV0S4jdpiDgFykc4rQ8PUxGdQfkTh6tINcgXMuOqgj
uCwpbn5G5LtTqCYnK+/U0bwG66psS/VuG/w9dl9842xLPCVSiOgUmfinAHCj1tNxt0C0gAvCMXKq
HfY6JrfBeorBqb4gJwLmUkCu55vwqD0EvI6EhcpL5BAiegOZvilWC+SlSFXHxS7Cewtx1gHd+VLl
c+9sQuAxYcMj1BNh5SNLwYGPB4XPWWbHR0TVbuZxhYMU4xKBuTlKx2W0T3ELOOMK4qGz4WTk+fJy
mDY6OUYCJCVygHEqHLDr4LlJVnKGebElSxHs2TgPNug2f0yVuWr5DneYfVY94bIMxBgIP0YrSFx8
JJAx91gsyHcGKzgPvEzxFnpQFSfJ/oBseZ/hQyD5s3BRMcTHzQi5SSosX17vADup2AxR/7mdjenm
l/zQ4S1cjPXsO75QkV/nH/iJ2MJ5INxh3AGzLgsO3gnJQC0rPKof7QtCcYN0pd7W7nuNmpXi4/0z
++DVYAmp314HrDLZ/5PIL9oTrHLoDFN18itCZE7aPcaVi95vbBw68bgDLfKojMyRh02aONP52h73
mHchzJkgVHzhCbS7ZtA1J73zjYypFcNRz1gV2BqSCoaMsp0BSp97VE2d008No0vYKbplCihsTSx6
NKIDeT1v9J4qEVyjIxzFJecQtA2ow2tgKwpyCSI4hp74dvKpIIgeV6DRAGkxgvucxZSTGkFS0lJi
JsazwNqe2Mv5xfgcPmq+johUCC7+6wOrEbAwSGEUivpEO47eqHBxKDZBDln1YC2FA0y2LqzXKdhi
4mu2Po0lcktSQzHLmIiKVkbZSsP+/Cq0RQALslhQmz4ZGTI2/WyzhdRyXS2Q/aNjZoxSBU7hw0I3
0WQyIB5kBxaC8ZnWXjgjXIjFXnEND2WwiIqNHGlAgI+Bo0qggNC0u3ASVgPt515pLh1TWWarm+Fl
Yfro4p9mQ22VpzmWYkVrdT87hh18YfMFmjGlATEwzVzaeQgWYIgZ8JFuRlcF75CF8oedsU8bwZAp
/4LIJ/yIuvO6z7bKRoUz5yDWYhbDh0TlYsGM/uOzfK7yU/ytrl8uIsITJg08f2bqHzNMurQ9g/WG
wys6FacIM7ydesdYbTGLKIfjH226eIaf8W0AOiB7KdNStptX50oGokSlkA6hnnFoqvlvLxiRG4jh
TzgyWVRbtKx55OrQ1noxuY4iDLim2+YNXq9pkpi9KJDEAx25hx/Rxx5MO7xAyMXrfIaLpJBF1KPw
bbFIh5usmK9y92TWoVvFsjjIHKfHftd/PWHYQnYFl2TM3OJU3+9GY0PjNcdRrv1K8o+CqVj43bG4
J9f+P9VPcOo7gj6VMM/A81sv13Z5wo3wiux6TmdSnGLFj4CzRb/G/RYjToSDNPbYlUXTFAxALkAN
lEWgx+KuoEsueoqlnYgnJvf2GIdrA7K1RGNbQr4eWEHIG0r/Codu8S/8yra3/5zZJ5t/HQv/f/mn
1+s23W6TbWdNjuKSOf3V5LYeHadf//f77j+/cdLG/v2dvKwu9OG40k//IvOnr7yupz+5au76up4C
EaDcbNGYXwjsXHdfqDLdKSiBbms3ZeQh5f2XijRZvlIBW8Fu9jWZwxHZyxR/cjQv+S6TxTS1cObP
iAekSP5nnf7mr/NLcgvP9FL2aOJrwv8mt3ucPE4DPebwNeelYZEHjvD06+KsCI6k3NQ3DF4F7H9Z
IRnCv64Ga3zLzjwk4fhBH9Jn9aqJlmWCWEXHcxHMrUWiJVmyBk6Qxpf4B6HAEFnR8Xk2OkuT3LL2
Ip4fflMywNLMk0Tgi400/5LG71LCl0HkMML+smJqEsOV12OIbz7cOaLdkM0SevD+q/4ksiE9JT7O
d8FJPUjufKfvYl/YTHEIARDvfykE2Xq+EzYcRxHjPLgNHroGP15PdmBAyvJC8c+wFzmkni7WvOpC
wRMivhqofSeWYbpFPXDg3TzXNTHhpnL6HA/1o/k/ls5rSVUsCsNPRJUSBG7JiJgw31DdJhARBAP6
9PPtPlM906eDbUDYe61//WH/3n/x7a02Bu8gwrnRU3jqajsKciwfLUAgelhY838f+wHYPYRwYTtm
7WkZWDvRkruX87ZvJK0xxEMPQ4a9ylQacz4MqrSVqZEuQCihY7q96SNofv9siFyrXuvUB8J/KBfa
ARemAJF3eCuziA8Ic6jX8hbCLg7iqDWMLTqONytP80Q4puhTFWLnJ/VJR/ULcWJRonfs1bVLBKUy
q6NKeDivX7/mXBs/GLC2VEOESGN8hcsYcU3ftfKbsyXRPzWcLqqPk5mDvzj3hJ0dmSQp9A68VjEO
BOOIJL6S+Fr8Xr3xCbW0i9SGbgkoSx9rY8qlUuWWKRZtY/UgDDPS8K67xkKZ3+jeRburUyewfj8I
hHh4CmFIFRh99DTtd8pdMZqGKouJGp0y0B40+ZL3tA7+ffRqweeXD15NurV8ODNWoKAQOWAiBBsq
Gp9frJ5485muSrTe2T/7n+menu4WYWCFYR97oArnhNxBkXXFOyjuQV30DhzBMWZgYUcQI7bsEIde
w89eRjeM/ImLnqfMlVSEGFz6Ioz3jX2SMuR6m7SEHz4Z7rxc7aSSXzAei7CcvnsJWERpkhuSS4Tz
KKmuwjoWdDD4gZyRYCk7nMkRlOvg6p6S5b+MBjmQo1ecnE7Yh9rDjAAokeVaTt7cj0g5Tk4ynxGb
06HjERc2OJgSLdCzTgn3hA5bjgZe6Twn4FDW4DfXgkeMtI6k1cx9EGnRs27DOxmx2fA6FCFUF2sG
uwdw3wFw4sXiPja5a4EmlOjKFdv1Em9hK4saIjG+x29veb262m35iDMrKRyeNKEwCrkK5QSAyGrs
NKocntG/hxTxL5AOHCgqX0h6ro5k1ISZ5+aOgtO+4Q0CYD2/sZc4Dbjjf6FXMvfSE69JcRP8WMbi
FQ6XDztYJqQonC5WMiz3N9fFfsfOojTidQ9f8+XSCMjweId9V0LSbC25g9tw/Jcbi3OMNfx57D68
Bu6d188D4K8SDTF2vnvPSQAqwBH4dn+W/1CRCejAIMBiOuw1M55jQ9xNkNR27nTL86ax73zdEOc1
HIr3hCwFV6Rs8DZEIngg9/CRFvm3l2EPSmVyomEeCjwmd/g1ltKZi97UKkg46AV/7zI34una/0I6
glPuNBhQy2uSncSd8LqF327+F1ZQ83aeXlCAYjg6vAk51o5XO+G/C2+uOAPApDlkH+7vZh9EdALe
1vbZ47YUo/w8cAI7mF1cETJywNVanGk3Dudf2hhAU9QD77F5d3MvsZ0352yNm1+SuaeNzNMtnSFk
cN4k/uf+1EA5PtCw0WVu8QPnmBHvy/OFjcZvmXT/nfocU2tIRLDh/Ywb64feONQIOktA+cHEaovL
QiQsMJcgaUF8oOV24Hfgbd1YRID8fEn50U4Sb+Gqs9h0BxY35KR02WJr7nwrLkq8tNin/+3VIp8y
G7viHxAvkXauDYtFbeWlEPkxiPCT/TG0XGZrZBDZMGf5B8UM1+7I9Nfbv22+CH9u1AM6MYXiw5yN
xDcv7rUKB3usuiDOiS16C+41Ygv2OtwZxGdG/+Sttw7Qt6dgkSj+haQlVIFir8Yvkcd7eqShhjLT
YXEjVAYecLrFLPyJK/lKxcTDup0atxumDEyCIuRhcaR+e+v19O38/MDCcdW96dc/RBJReHHPYAf+
SCGcaJ2NhcvjgE10C3VuNOVbsG1nZNDJPR2BY+n2FNm1kwbabo+lZo+cBEQJLo6fvgpElo5YfvEB
WzcBU6hAHzdEZnXw16hasXLNvQEWCRenm8kYnIniBu4dXrWkyK8Zg5NpVYmBduWjnS1m1L2W6Hsx
xwP7oyM273F9HxpYWwiZeLxobQf/qTsGX4RU8cLgTkXvEszRe1e/6mf2rdjJseZffWsMZ3CD0QKg
wILmHAFPgC9sRGsPnoN5jsiuwNIGm55+RIoFSZDcEl+ALxmFHYGE5ZJZNUasBSEGeeUd1YWwckVW
wc7JkPfHhJqIP6bJ0ZL8y7we/yi26Q+ozDkhx2OsEewfsa53Yw7stkIz5YqokPdkyQoCD0348J5E
bOV1OHTbydlkwXLH3yWruMOuYDUz/YjyhuvoeVie7VB1FJT+AY9nQ/rp/3Txdyk7BQMExf2I+2V1
3gte6E6DfJj5F5YacipANWATMZKYUg5X2wvhEeInnQ8FDMt4ES4Iz2zTWzwnrF98J6JbFdccDrzU
Gm3tnye0zuQ0dIUvKN9odkcPAEtmfpnf5vcDEy7qY8IkSTwhe4cMG1iIvABm+IvRzwC+59+3ZHNF
7CJ40Y4K5pSTnzdHSeEaREZKZs44n1K38kPhjc2MlquxHcETpG4V0XLiQ6CvD2u6FxXr6HoSWZQQ
uNmiOfP5JZZxjnBwLbDV5W1ii2LjfnBOAt1thZHjwzoe2/2eSkHs5Wi1nCJWxo9gjziOX4uCpfXk
kCpgYAE69Flkl7hNIiWMTOoT2pDDy9z2X0j+xjA9dJpY5qvN5CUkJDRBuEeJCLhrciVR70KTD2MX
f1q4Prr/IDoEwikDCxGcdsdPjSGXMInkYdtlscO7ISl2D9GCw0YCDhb/4xqAthB53BluAOvgFwdK
mvUyhscKk4/2UcGYFJyNXJkYngUwE08CEyjaGZrqEM343aJSLGMyAmnfhTcZuC2AviBCp9PzrqbC
8ZV5tu5tzDmutwQE931lxuLTfWA09KlbKHPDFtgQJwMS5bkbTG7SiSjEUS3jbm+E3Tf4aHupUIMS
zVd/2LIukM9Hjwzo2Ab16oqDKnIiHAthaAJLkIuGoeTwQzLOfbDvqujVC0TMPUOB8/3i0Id+0QHc
V00xsHqMwi9P5NuLfi98D+ZK6Xyk+AF+QiFHxcRY4rl5GwF/wYjiGfYV6ozLx87ZlHvOUGx6YhtF
MG7nbIFij8NBp0neCv5K7qAMCbsAKxs60BltIluxRRY2+k5hgRBlvuQZNmps+7r5IKroJiK+iFn8
5GkPXGGTrlgzPXx4/XD1BnLk+0TdRYqQd0CsuAcNMKILiBS8Z9gg+I1TwEODT0suZkSqK9hf4wh3
ZsXCRY6HSX/MAIzE7fnGDA2fYp2w3sLfXlk8Ca9YSR7jQeCJC4/8ASR92it9JPsbaKwAX08rGrgb
fdRA1sGdF2vnp73pT8oI8/vxYSX7qF4hzSKD4xFLXujVnvE3wlN5tTpQZKPz4KGsHgXNnaPxBkzE
XIGbc0N8ygvPiXgKvLrgAzbIzXmlvAJeIuRi7geqgnsg5H5r/B2LB1isSi6NCIPS9tTq9j1AGW+n
Y2K0nHugH3AylixCNRyUrhRDaORIXXpzfNA+WrNsqU1FHgfkKXumjltMo8+8gYEUnj1KGQycsMlP
yWoiJ+oSf6xPgIZ3CluR1yFSqriNTz6HczlK23fQrk/cs2uMn9FMVF3p/KQ7M53bHMyQWECCsXRC
0P488ycHzpRpaoucj2yJNcZf6USG+6ldS87pcJ6ItMIztTYqxXAmOcl5UvvcMdomduA4dc8wxHgm
VEFYmC1rYbHNA9S+eGaFl4siKedLkY3w91V04RRV1yLzFbqi08SiaKQ+ci//R4v8qwRFvdezzhtO
cS7rCWe1T+6hdYnTueQUk9PNXX4ShZxHKnVyKGQPCxgW2b+q1Vty/qduG323j2NW23ILL9J/VC5k
s8pEPek/ScEmiiG696Yy8L8Mz9sVlzEO/twhlWWRZLeos0W8euvlti9E92nw7zOacFZYMRKjgfb7
5Bmmwd/khqVm2tl731+3tInEPYnFuheKlHZlR3fnpfxv0iYer4g/8W35IM+Fa4VWeFgNguxEZucY
ah8SN/nt5w+MNeHp2Y+PXdSz+8YA1LzSsjvkE8IfR6xCIzHFEPWLI9fGSH/oWpWU1FAWjCeoHKKN
d2k/fmSvW0m9sPccXu5HtcXTCJxjCqb2XiCJyK5Ob7Az8RBdo7Q2FwiOizQSlHWYK+r0+kCYHqi4
hOejD9QLiMdWxxbfcbU1sDgjcaXK/hnCmGaflXDwOuSJOld4IypMt5wCc6VziBDqziCstV+0QQU7
MblzjCPRMXn4pXmKa5h+9cJzLtJbyNU2PlXV1IChKeTbSDa2sjkpkaCF943IAer7TxMCaCjmlHAg
43xUu3sAiCHv1egW9P1ygwoTCmz+O8AofPTpJzDK5ENHz41hK0LsMzGNGOQA14YSJdNYTqqzyxyW
1X+Ciwc5ZWoNQcllxlhHEOW1IZqns6DnFHf80HhlzMXgJtiQGUkBI/7pGwETOqAN/ovI2r9sd8w9
4FEBtwp4GNAf/zvYDK+oiKXxK3jhD1TERfwA3XgwFPjLmLLhbjcv/Htf6uS1/n4gHGT0NJMUX3D1
te33bdxlMxDUKsYZOzAOt1/Tnk8k65cZDQ5+V2d+hLokir4MlORf+hRDvyUmUInw6seII0qnwpiZ
ORADDJKo2USJMCNqF24ekTxARQIUqY7Ai35nYWkrkqLJgYmFX7UgN97xzZDdsptBf/vm/GrxjfqA
s2e48VEZt7EXtrxYbPKZ/PCP+FI8NgA634ujEIb/fkKmKkeMXzI5FrcSx6gTT4AfQKfga5gS/BwU
BUv6Tvis//sZsM7fUbU6Drv483/fZ8ye/u6TYYsPpSIVzFRK7Pvy9hmJdFj/PDPwmLdyAscq5xH5
MEjTEDpyypTFhrJsTBkau7DuDY4EIvTfMyb2EGI9ieqZt63HeJuQHGbRGBaXx3wJO/psSeOBM7d8
0x5NLX++t/h6XpC/jG9K3Ad98sWL+6UStsPFXDxh4RHwpZVRJ8BtpNOYViEQxAw+DDgKmNuYIjNF
qbdpTf86LkLos29qlR8B6Q+v8ydJ8JTeP4AEFHgbrnwdhuoQzoIpucch/nWHJ1OXOVc5uZSwJK43
R0HWNWU95TAf+HnlXcb80cOXeMhJoftLA2C3cg3ms+Ni0zBzopk2Sop7eVxpwW3XJjlmgphZmF5D
lXHb9bAMgondWRiYKFlwm73eUOChHwNVYbWBdxXkGwasdh30AgnAM34alEvBDVJKJaB1tjI+Ohzk
WNrda1wkrBTXzi4mLU4egLGUidjKDdW7iwkBIuhEOeZ7k/mX9YivO6gc1piD5W7Xw8s1bOaysQeM
LYgaUmXnkQu//0s5rF6U9m1MVMCxRXs9Hfz26Mggq9OSJgolBG6Rln4RO9pTscEXMkAQts4gWYoS
C1DpdJrNgiAZDxNyHYIkodoacKH6RgRK4MNDo5RCJM+EEP6h+3b1ySwH88FDlhPLapYcX+8TYH8m
MVZG0nS8ak4Nqo/onBQ34Lp1bnpLsC0aFRAdgIHl3RPtkScHwF2cdD+f8MHGivSNYTfjeoZpq/ek
dH6QSj+8l4i0sXiDn8/hAzi/unrPfR8rO+u9T+9hH6XfCcl6H/ErnYRuH6dAlmRz6O4tKlDpbR+/
A5wZwVy/Zajo3vW3zjzz5wL0MDJBx94YJTi3i71nnq3h3oYlOEQDyuC3C0ucq4uWgtH4Fxqmi5U5
8pjelWKqmDzMGQa0+rSnYQfTxhC18dm1kIwzISUrgojE+zDn3+9CRfCOYojzspqbJt5s3O2CMFek
+N/oX4YelzMafa70jAABIgdu8wyW2ut1guY3UBKuafhcueyxJtF+44aV2kzrYWOsW9RiTjpCaBo9
Iq5KlfqJ8syD17vG9uQMLot6vYnw8U6xaiKNAjIEgNTWHHdsiuP+HCqgQRp97TOeY58goKEEGdGF
62aBmfr0q9sKMzYk50sO6JUsum8Dmo4sADygtz1LghOMORG3N5JeWPadFFut0xdjEnRlXnaCLZWd
VGhOHJpsUe0Huat/4P/Or71ZOrpJ7L7Qd6bfboLNwqqvYY/kAGvoOu4VNiDQGSowJGycDJhwMgPa
Gt77YWvkw4lQT+tLJtnhJof8DE2sEd2zsdE6XN3dzellY2hW+A1tS2xRSbP+JOWhVFeoK7WTqI8k
F68hlqm6F0NBwfGpB25KbB7D56uAbuwXhKLLJRiQ2aSTCgEkkjGs9KQlpxmro2nfuskHJwq8rG9s
57NcD5tPUG0KTGq3FFrGmu23gVvPHJd9AvoHMuiPbSSar1wCIx3WpzsMAnyfaelAmUv4ZTaqTMXt
2znux8cOTrxsP9gvYF0B2neWUs3ZoDXshkFyYfIkOCzJv2+DKd6biB6oIqvS638A7krDqqhlC0fD
pxAuBrXCD46YgAoF3Qo2B94zZCG5IxSg3JeE+dfH8DvWrY9r3MMaZXC/RbMNt0h5/CiYEX20OUdW
KfZyH0+jM5XEtE2p401cWZAO8oRYBChPydZlxyHiWXRrOGPOlemdcxdH1bXOBvWjnRevB9YyFnfD
2A6scMM/afZzQXYkO+XLWudtWLIvQF3BTqGaMCd8gy7AajehgFzXWj3+sFbKfz6hi+W2mOJ0o30B
8NgBeuAPJi6YgTFYSd8hx7BbGumib45Y1SnauXzBvgc+0mrW6vpvycJvlA3EwCMW/3aiBmJWd4NZ
SBY8OXBgqej1z8lDTdpyI118vGckxnUUil+WWx95pFaNCg5U+Ch/eVue2NO8pr31eeDnKAcwJa5C
vEdZj2ukRJiZfnTeoa/hslbz7oLyvLrwZnfx4LeBMgI2B6QPDuX1RgyCG/wyjmwY9ey1w2nkNYb3
vfoSvPL0P02Y/XDVUOLfPpMaD14mU2ifYy5Z5ixkczsF/naypcdc+Fz+76kWw+hl7jUxEjyLF/Va
MZ2mth9YEzDy3cI6BVSADwU3vgHkPcJH0ElgnPMJIO0I5YYcVVD1mmG+r1xnbxw/1ijAiEfB2rFE
31XDJoBlr3IXTtsJgfhXYqWyyLRQYaNd95BpUYDrnBOUXVqE5keBrYHDFW6iKOOkiDuiJoRV8GIr
Vn7QZ1V4Ubc75QLHmSeSFouy37kl6WOfO7gtRngfN8so8CT7bODF5tyBZshNxBSUVhTxL3of+nQo
fIJFA3eMsiNsOq+mG+kj4lOu0Te9ePJj1ym4AWWVr1G7q3gpqoqBBKuJyo5NocOvh+r/K0HKL7jN
xXuYu5Sz/S7014i5vm3wvvWSx8t07piiNQ9C3Lof7TMq213vvrtWWZj32Ig4LJfL9n4fwS/Gf+Ip
TTv10Fe5CiR0cwrCCXy0FKkXq/1tYy6N8+wmzYzHDs2yjgfCtUO2XdK4DzhZcnaYsamsqvtKmANV
bA4dUn2dk2rwYrje+QPcrJUMJu1AnVUpsHSFRdl9UadLDe3VBUdl3UCO3c/x9EF3jSZYOKMowOfk
PzUmEpXZU/Wa8xxbrDtgB/xIiJ+tW4GsqF55ghev+kJphHUKwABR3RgBkUM54dMVvPoSFCdskg/Z
keCTj/2eYfeEtKN6j3TLdDp5zazzkROFNzucT6SN9rH/pP9vISODuWMxcsXIRpgOvyGjpIjCBsxt
1vRp8tgcpa75jAeq/yZEFayaKIpIpQklPFv1e5UjoUDBBEzI8uYp+Ckl1/FmQKbkUmfPA6fFiPVm
p3NIHu3vhxNoANMkJbdzSWh0hvMjGtaQwuadOrUcyRQ2kHzBs+rwXQd0582OzefifoH4YD7gm4GI
+rbTGOAPJgBgzifHOxonADXU2GzndyWoSfjCiO4NdeATlBis9Dumzl4OoHy17jAXFftBFuKqmg+Y
dWBAeDQ6G+K0gpIMv1v9V9bG18ntzz2TWbuCpQrNMASY0qdFoyvD75XCM1GEectzaZBEAjCJGavy
WxB6MhjC5cE3TrD0iURB9MiW7YhkYAhMGwmX+u8IqSiZKkIcB8nHxlfWyyORmPv8UX16pFl/dF/B
ycYN//mDHz7JnAM/25D1CvuamXVEgus08whzhVDdUqN7KH4eIeTr+jV8fq1LbTUH0ikglVHLlcHg
69dg4HHfwOAefV9Oabw8oyRieQUd/fgY1wCAUyNdFzVLQoR6IN8931sOSEYg9xt7m7B3Ody/PjxF
puUmlXySKW52dohp2ELtLj5bA0p7hP3oGSBYSKpgIKKDvh7OkcES8KPXASTxEi7xe96aNhLcD1T3
kotaXd2vgW76RR7n+CtXyJudjRfvBB+w7OiOO5lauWdnh5aNfF5DpYEBuOt7ysYh4gzlg2GXK1wF
QZMHQ3RZeMdsUBZdlmS3zg7B6hSdTsEsYUoXzGYDN9KslWaRxrnaRFG02cV8Fd/dmM+VFen8Jgb3
myWzsxMEUSJuU1rgkPy34StMqpyotKJIBje8hezLFGGU5SyzikVm20eIQpzi920fIN94HTmX6zfA
XccUZ50So2lqdrGWx8/K4dmJD0A8CTE6zFD7Gr/honMy4/oJ4IPVFLyrNjDmuWFJ03OChYFK0C5r
tCBfWdmyfVjcnwSXXmApUj8azBs8YYXvlaPe/VoKtFcgE+kd4DVQga5D67+vWy7jEnZ4qE3N8Llu
f83p5Tio3fdaOFyHkp8xgK0YLncgblyOnyif3GJ0nrcY1/V1L7i4ojd5B2/QyfcvbmWRmKxmQwDF
BFgwyTgPSAIWs/hPxM1oSLDvB7p7r/OE+6mPzMX5alnHObe7xfnkPMFX5+ZjMCNZ12OGNPfXdNqg
+OWAZktjLOOT6ovQYQFKalsDE7aA3QhpiXVaIfGKKBiQEDPwlXhRGm5K2DMcr6CU9JeIjaOzxzMD
VczxOMfL4errFxfzBGsAN6KEV8vNaLb0kN2sDdjPLvEzwBicoD89FFHH6lhaKNP+th3K8yrQFwN2
Oq7RsTT6TtuhstAJY22pydZ3bErpFQTGPMTLGBHNBNenSUYeqQz/E1g3ASQaqrqtxtlISdIlCz5I
NODcvo9qfvLan1daQhZhTE45pEh5pyXV6QuXhtDR81gjjkoj4vk2QqR7p1IB7fLJkutvyBSGpY2U
aoX38OoOAy/cfUciCLIMNBF+c9Q94fLdJ1OjTrRf8qTKId7hTILWIBLqNj3ANr2h+7J60970rmAe
ajWMuyfs4HPc7s+o0ZEgQcd5YD7mi9FsbwrXNzaohfpz/FbWxghKfx+uzBmZdbuFzm/BzjkWD34v
h3UknPM18uPndZQuPgTDzQfTK/4fAd2SpIQ5dSPb0BS8iLkOkJjs5ZCUcYkPmgmh5jNsrt2+oy5F
5DkNg3uZVhhz4+6+ICljhA+I0Tl5ZGA/aqwIVlCIMRJp6Kyr45SUVfVUjW+pVc4fEHJAWKJHGCNA
Ol2m5QCT6h7hkNnWGMqoJaDmlLaWOWhWsGInJZUmtiGmFTmGpwIg9xrE0deRcA4kLvcb9E1LJKSj
kxb25peFPFRJTxr1htqk+LO+uuFh94JVLJMklvOkW1qxyb2a8s5ijHfCC4K1Qlqk8G3v7g33is+Q
kkwK5PgC/Ar+4Q9idgH3CXPlYymJFHAOScEKAyX+hFwHn3ENVMzvRExKsJ4g5Z4RRSAFh8uI06s3
FiekiKh+D1P+F0nDGZmX+BXzUOIeLiH3TlsWficP7+Hhwkj27x1isPiXroJ5BSb/DuHd0DV8Y8eJ
i3mhX53eww8JyxM9MWLUYTsjvnDfT14fhjWJNiGAvHRUnsFQHRr+LWxG+NETVsrQmkwX3NIt/fd9
rGbQDxlCB1pk/mJMHuPByEj6JoL1hr0jBnga7Kti2PpwPEmz/0BrVgIcZhxY2nx/IZMJFi5hV0JQ
LRLomxtiPHwtAC5vXonROBZYAXYA2D1AzSLmBUuKb8REUuJUE2PJMmb/YaVcSrV7Se5xRdxcGp6H
l0kVZxPIXtF3nTpdNJAQsBDSbkzTaRFzxj6CPM5YhMcDeFZ5/CT3m0YfqyJGdtpY5iJpIjkEIBaU
bmMquVwWcMOw/B0BljNtJcEIXzc5/JvLDp9bQcejnt+TZM/w1lwK1Nq3Qt+1xtbcs8a2Za8tfrLz
j6oznz4sptHC1QkcAdkwNyYukj8UDIo/Fc4Q0PtvEqwzYOC3PKDQ5sh/gPjT27pLgMPp1QLCRZEK
16Kz11v8h7iAh2SMeFfLUuEb7eAe5yEP14C3MsZ4DAEx4seFxE/f3LXXuYozgt++BR/M+Y4R8Mfs
/HtxTOpgKShxPJuwsKcqUHMdiW/E020gZSA7PACHMgiGIgcG4/ksESNxjIgTt/X59XePbOAV+ILZ
J+hzBZNeUZVJ8BShZcdHmM8MOrBsYgRD2tqYm43BbTm9gKBn2q8AolFpoPLFXXiNFgEmN/wKCrSz
L06JR6CG3Jmthk2kzBE6MuoDhRc3EJVfGn4DMOVZAeV7wknnCoWetwtBwn+rWW8pQnXqxXn+HGNu
hNanGqo/0sbE38E2ThRopPQyPAheoWrvJrILXT/effCVUe1fJHsW3/+KW4AquxJJ7DSM7mcMm3nA
w+QcK+9jw5KHvr+RJs9VQfWRocv5NTfmph0gRCfkOYelPyCsQCTGf53sgFTVIblsykPBekA6Q9Id
DyUyKAbDwQkCO40w7hSw0RmY4znWjQxWFwIfzFC20cI7IpH+PL+pJ6rORTqjycU/BLiy+lH5BXwi
DctZBBKdAx2FnPL+BmNUxBYsl/UU8rZM0NqFqQwAIA+LD0kGgMaUgXeb8cRHKLpx9Gwf1jMds/i/
YctmC+WDaVbq3VFiO+XPfYXeukOBNpGIW2qRqgxYWfYP8ZTTuGeToltxLW+wrh6/P/gNoozsNogq
3P6mHuEYyjxXY+Y+aVkbvXQHC3QiEn/xFCFMXRzSp6tsCs2LVYbQ4B6uxvaNoxyW/k/KPWOm4xHb
MLAV+eHMssXcG9+8UTelY2ZyS+wuHw0PmMYXOrvb2ER347+2ODrpB/NQ/dIRmaHJsJUSa1kzX8Cc
YhB/Auq25/oS9ylDMKtBmMB4Fv8ZUAF+Qoz6GxkZJi834Djn+5w0DbJQzNa62jZ6wkckeH38C5au
dzAt1k6unYM8zrE5wPxDoG5OH4c3eGSc84zCVtmFtRytFO6G5zHHbKOOv1iw+e9V/tM7qdch3hQ4
OWAaQ8hinzzG8KIvnwrMML0ffn3D0FgyFA3jG4p7zmjQmHNcF/N6Svr2RYq1Jn53yxQeB7LXHCdI
LB5vTYj/Vj9bqvBzSMRhh25x0BudJ2fyCeToKSw8/QHAw4epKBS/GbRFaAnJqZwwnmYSjN01fpsB
SNUsScgVijJ9bDL2WeLKDTxReSDuAfmCbumpUcl00GSuhPIbJyCvmN63xR7oTA5IQaD5dnPvPkl6
1uD3A+lODl5LlTm0HAwiNbgnw8EaZIZbYXyyfv2RjfBJT65DUd/eGPI//Fcs2HmCqCjzoFUiQ/Pj
X4/fOphTM7Le5RTHN/+cYM4iSlKKQirLq3+PwI/Z5Mv1F/eiOQQLPj5zQWGo4RY8KPAcY5mNBsJt
yq/wXIG3NWz2sk+oZ9xDyhNipA0Pgt21whof4mkozmBRY6TA9TA8XGEF83MNHxln+kComKhiHIBp
uiKuAOsWYu9CwYjDBZHv2HZfLZQW+bhn70pkOPLwgDjqaqtIYsQeDctEXMHFOB9/vTci9uCFOR2p
kIsBpIBPZDTCCqEhj4q+Kx+f57hllWOMm0AxZJicOdZqDDSxxZg2fUyXPtgqQh6qExhl3hcYYgIu
j0fVN7qwPYsJ5TeiF1WMGRtusb9WoYh6KKZ0f28en0CLbHL1fkVII+YigrBTJ+WuntwmSKmXNXQa
TlqcuMv7w09bdn3ke0hgVhi/yBChF2aEeyLxIL687C1RxyPRrB0RQCZkP1QNC2qOWIlI92h4XjNl
vbjH+YwiZI2/xITIIvwAYrIAMJP5VWi91h1eHD20GBYMpnRY5LiyaRGTDaw+eMZFlpBfcksAlS67
l9OLqOV/69G1z6UL3P8mea+H0yspnmG+elw8ie1wobXOjWBPTifTlllf6ahh3+HnG6Kwf64aenrW
LdXvH/iZQwJlJI7hEYdIjQkOSN0iZ9PaI6D1YZW4YE2Ovv9W21uIzERPsgWyaxoLhVaeFQ4cYgyk
GXLmoet5C1XbjDoW+dXX6yuUnbtLiNbmhGCW1e9FjSlOVc5BFjz+IjaWHd2NFGmOTBMt2DKtKwX9
CasuliA8xMMTLJkejS9uftBgKGL/asmWfgNAYC1WTxAjNF6ZP5NBsymAgaV4Ymh6XZo/faFzedxh
79yDFxnX9Fz8kAcqkXMosRQgarM2GK5y1wjVPDSSo07yJK9u8KPEd44RS727olaG2XuZ6aSGmcf2
Mf3m0eVF6d03T9pgVBfqJgLtuyu5029whjHof8tRzRjrCY9MN16OoSDRfGOliu7H1sv2wgiT/QuN
HWUB3pjNuRc07HjfxxCXELaoF6otUdsro6oeY5lMlDkt2hkXkfO8GDfhAB+TUeoLIS6XE5t0i2wE
VldFjkhqLr5MeFsM18pBlL4rvy894kfrmmd38CV05ktiSg3vgyqqsvJeXPX96nF2e2/G18ccUPo5
6E9wU6klsO5vn862PGNBges5RXZ24fo8vue3rcbfK867giaJXVwzTU/UEPeCEsXAkeplnfEg5Xqi
m8dn5kwoN6EkDi1W2w+1ZiHl84+yuAHefHdN5mw+b8ySbNqeqxT3rQaD43TWwHuB3PUcX9Gjgv4p
t91HWqvaBgPa4qlbZyo/2QHEwVWKqzbubtuH/st5R/oXcQaUJM9hUYQSWvHLSEtjA+kfMZr1oqJK
kGSmMDhmNbMXEdJtoD05In6OHE6lWbgmgGwYGk+/szI2yYluoOM8SrZDguboDF6Rwuzw2BRU/yZq
9gFnuY9HFeG7UBhRlRFxk8nz3rIL1Z+HPO0Ozcvm+ABj3bbC/CuLAA8xcGszIs8Z6jP3GoQt6ibk
ol8frLccOB3+RxrCLptgJhw9bhWzTUzGAwSBt76NiVErBa2SvG8/0l80u/RBQQzXDwqu6Vh9VDwo
gs5FOwKhg72BhkJ30DIZl4g/h+yho4bBGIl1X+hVCKTrMY9ivkBkPI4yRMxTaeESlU6ex6eg46rr
O21RJyNJzTS0gVsjTHnsGuAMC4ZmZ0JK7SlUr1jnq7Cf3iWUpSIoQHg/m8v7oKbHPKU2/mzS2+j1
Hn2/8a1EMpUVVfLXxRsZopuCt+vP1NXwa6DgV0uY+ZyuiTnpc0skvEQplUfoXBD/Z0wiiW5B3zGV
QXEXZ/h7+uiOradOwLAxfWIEzYBD2JnAJWVscAe8XLPo4o3OpQr0Vv1i2iSMBdgEhUeVgdnwjWtU
WElhbo2Sh+mtADkr2FMA+Fa+MVlYWcpAryGk3ALekEwFfbQhpFRv3nXmwtw5mVSuVjG4d8j/GfQj
uRvyNTHzfXoI3dVZW54YCftaz+79GTKh+cTcu9UtRXdLw2t0V4XXJoXMJdQmukj4koddNUrJkUfk
+Qq1zk85GjwZNABXwT7R0kgisgdXBYSRhOl9fAJ+1Ifz6WNh796wEWFhx08Enajq9Ii+yGzhe4ta
wnBx34MEi7y6Y/WiQ/nAC7sz/2HPuIyvTdL0pvkKMKJ3PZ1XAAGXod4BCpw1cM/M8Cke6n97ed8b
DD8uAuMhMDY9i2kxffgzFBFJ0/0AwjgWmFh6EY9Ky+2WO9FjiU6blhrhMR4+tE6kWjpQf+x7fHEW
i3CyoFPKYbWwIHFtYpNAl47bZzG7Jm1M2jikdcFCypnfEB6cMY7//p53gvSbu10AxOeCLo0x+9hK
8wxdLl0cInLG/U4VV0dBCqZT5zvRr3dBC8WdX1JLAFl8LBoT0Ha0+krS/UAX8fFYKKEai8T6R3Ds
ItwKztZxjg+QNZ2uCQgMyTuz9nvRCqvWlKuc5tJEQqdgeSHAL+Jv+BDEa0zFaBnPEHxECzk4DBaf
7XUt13S3jMqW3I1ooXvhfQ+nbqrP8yVaXXP+CvT5Y/2iN9bH/Gh7oYpfFrG8zZf6GDThHIuUcfGe
it4UrhaBcxAbhueZKJQQAsAZg3+VgFJgAzg/786zDKIR/hGCrCXwDG7FsGJCiXWd4BfODUXaWP+X
tGpQNVrb4R36M48AvbtDs0kldj9Sv/AF/cWkw5ChXWLpSQgeay5eoI/Re/VeFXOS8OYMGorgM9YD
HTwRWCbuByEE6viSoPpfmnhACRc78YYB/AXGSNDMSd2hlxZ8rmdMbXTHqPqzwuJNBqK7rpgsqJ9F
r/olHWIAUV1EVYVXPW4m6RngMWLCWeUJlt3MHe7BoAt0pM2I1EgbMoM7fhJKfB4sSiw0FyYbB3t1
PuthEInbFya0702PwW0ZSKTYIV+iwL0HBAlf+onchWfFq2soyZtMMUb/kXReW4pqWxh+IsYgSbiV
YM7ZG4epQERBMjz9/lbvcfr07uouLSSsNec//2CbGKe91KjAsA5NPJ2q9NpiUBKkO+N1L7tjpF1D
7drUT419+nL67STrNctM1Kc25p+VNG30q6lid46FxDfgDAtrYuoQybGyi/ODuVlDpWh6/JTvrRBE
+ROdOEV8qMLOAnjA55z0ybohbhIxEoY9BckSuXxKClTf6QUlKcrhYB5ENFBjG7aMUSIA/0kzHDL6
6TrfyhY0IDz07DES7+Hl2Hnp+rP8zjWnN/6NIHEFpwB9geyyWvbrqf0Xr6GHsUmj2KHmEC+K5wmT
nGXrMgNza6hmmaCLBkvZZ//AX2sg9EOt+y2n2N08LJS+aHeOFOr+m+dEXZA1tSoQ6sGxFbowBHqw
lT6uULaxtaB3iIeoKZBFYTLS/yeD4ieZY45UCIM6D0u0tZAwRUMojG5IjFc/hoE60qefUzFXp4TZ
IoCqSTbVvBSi6lWeqOXIzpE5Vbesw5F+lMBEqGfhuELFxO2HGJzOYfzaQolnYkc+SD6wa5Jqhpre
N7DkCIcWSizsiBGyCLM4kmjGCK5NJpSRj3t0RlWLvzBlQT0km4axJrSQhvX/NSnMKXMGRkEMyCv0
I9LghxqSIU3CjuA0hKUzCUb3CPpAmlzTtxjPkpUFP4DBTcUBLAGAYYGjAM5cjJ3wV5LuRGdmKv0b
zPB54D5mABuHyL3JzlbQNAE4hTMahltA0Ui/MpzN6MD+2aXZEJuhdxgT2vzWdMk0IBL1qCNcQP6E
3VyJzr6y+/XtA3UC4vYoHxoU643iyueQpgSrWYQ5lKUwSajRJY/3oaxtvxNuURP1ftUHKQIxok6k
iJQ2MuZAmsPwO1Wnv7/iiBgag3xTNIJOjV59zDhuCE0t7A8n+/PHK1Dy587iPNlurTN7LWheTfqI
08PpMkSr/Cn7iUIx4+epZ71ncTRpFS8NhuyYRonRnhfiYpu6EoB9O5B438CBLsh7oM4uADfJCmwH
qAeLc9htDVzn8GCYwRqkrFX7Sbtg9J57BsN1yFMlo1iX0jk9fvZfaCZwkTz4ywDoIEGhS+8Yn0LN
1aY2ZtKIivcat+xDi9aVPSLRocaNiqvFxaMfALDESxf2G9UcA3IH5Itr8oLDXYmSEt5ojai2B3nD
aVldE4+/b9UZpjs2AnyE3dSmInDO6rwXtjOkqHkXdYC65gJxbPaGy/wZmp1PMV5hSqoi+Jjz5hxC
r+DdBoE26DG2IAJMnek8l/BPu82PHpSFJbq+lUV1GfBhZP+jjX/pxKZ5/pxzyEyNOVKxjyQ7CqO7
bb5SiS4GTg36BMISOHAJxzrG3bUXvMjiwxBynFz2NgUJesH33nwvRIv6G+ZkjfYf3TLx3LM/AgZ/
ajzzGKZ/hukFeoZj5q5xxWbXbidFh3M3rgdu/TngQnP0G9xcFJ9Yjv55cuYvzP5RDDeQvv4JFWbN
AHaxbYbsb5dRuoiXLbG7hMd1jEnIH8FA2WWmjxVkUY2tv7wBIRljA8wEXtjwgfwxUKc41ngy559q
VlwcvJ9ifVTqG0qOkowkvJW7aQSAJG3JJMoZ5wBrosmphI0u9+Zr/gExxkBW9TiDTTVo3rvYtwit
bMaaPsp7OIpTExFKqvMIPU3M3NgVEQ7Yg2yrQnm3jtHHN+ohdaksYRbr0P9zlum/KnuogsZ9IRmK
N1EiP3+NQ5JxEM5ANIE82nkB+noKWmQ4sy9sawZENux9HAMFRRDSXWsOQ3zG4uEPrR0jzJJe0W4G
ej3opfePfcVysled826pD/N8C+0tJz2ll94kKK4hPhHxWA0GFkArCsJ4GCUDi0e04UjS7etN4cfD
XXhSkPVRML1l1GcS8szWoRO2SDe1l6XSuGpcU5HjWLJsSxokYqad1++cYqUmOgh1cpH+isO6DsaZ
di3x4GHaSjV/LdGSkemtD5jDoOE1aT94Xy8rAxzVPEX2KK9zFtYPXpxoBR3ROWARQkqf5iG+qHHz
4vKADZwglUe1CwFb5saR+tho0cMzx/zgDKu7Oe4O0URXfJipOToV2yX44EJSWkIolbDvY9zZQUBh
/txzLIU4Kkd6QsOsUKmwGlEqUp99fU327MTrIb6ZphN5CX2zRu0D8cJ25afocrFxx/EONDeE9+TS
XNEEJQyFLg5NyyuaELihSiSwrXiFpI5KPH9JaYPqxrLFyZWY8Lv4U2L7GyS+jRQPrS8wLAYZ9DXs
mQlhpkOj53zVIXMxjhhImMxZEuoyAbG7NsHkmZ8yXiA3piRbpp+w50Ui2a+lysfQGUVVSb/nUkhY
xMYVwkmRH1eG7uXnWgqpccNX5MI4/2cyM1BRI176QBuJm2KRlhH/M490wMA+dmLCJFdELsSLHEIP
29icFpN9j3Zr9qOOw3RQPvYupzYcR92jFeUMGJjgp4jx3mdsH7JNO7N9UeN9dtjnmuc3sBvUNzoN
oo92RXL8UaPFRCiPynhC4cZzQWv4gpsMwvJlzvv9+kE0Vj5YbgwjkMCCGWuxESOFPXNMCHihU887
eFq6ayU+/XinujFNu4hw5a0cDF3Zx5hufJLJBR4vg/Wva0LFWiao5YbltVxpmJu+3Ja+tPYZlMuz
3x8lm8UYuufjGgssQR5leL+QIIxnRexUFh6hrknsyHuYdr6pTfk9uteUNwxboOKoWA66MGuoTpBh
YwwB4yYT/BrZmurS8Bd5tvF8RTSp2LhIOkQ/kKEYxAP+L9xC7Z58D4qBbUDwWqhhPZZVcx/kPu78
JUZpMhSV3x775lC6vsMCQi2sIY1hy+9ZdbZr8uFk/SShEgzF6EGskRsRxwMr56KtvjXGoPndAoKz
i+PFPMryovfeWeW66uFQzGslr8FLNpiwuhp4YMeHECiVyZPKYqoMpMsYqGvbzgh4/neT2AeQVWrS
cRuDm57JxmJuAgBN6O9VQwiLEAOw+OVQdV8+XhV6nLgQn1ngf3DeaXhOTjSyDQLXa7GytyQXAXS2
8IxCp2L9B7HHLWCcrLj1um3zKJir4pzREsnEXq1SvaCtX1MK6e+xkSx/6vhnTECYkg7atftmPg1L
HvdqpsM8YiH23W5Zu8BtYnRFD9sxxCP1+rUOwWMumS/usYzyw/3I5KiaonygMrJWVe6F6j6pDDJR
xx+NYZL0mb20dNwUkgjS6JrNrz0naCWgb2gS8TAJUndjmJojC1KFcbtUHX7cK0sCEPQvyaQ1jjEa
LjYuVFoU/S4ooBm4PaBLZHxcTqo7a0AZk7U+aGT+HuIflK97Q2kuL7JWuEVBqK5u0T1/j6Xkg/H3
tQS5TIF3M18G3dQoSlpoyI1PHlcg72zrT3CYIKu+3VrDZ864/SbNa4LTtfMFVV6hkWbKvAkQaYYD
ekUG+bimNcwvTi0azG0+6T0s5whrTtrCIB3UB1jRE31VEMZIB+FbntR/kGixFj5PHNu9HDc+7Jaz
fG7Xwf6zf/81AEgUoCDzxw/ArEtYpQ630wSoHAW4E6AlwcjvPYQh0X4foeYE1/fLge4JNYMnFKPi
F88igh+ebDL2PoOe4v64S99DLRt1FrTNqWaOesWAs5mBGNeTzF5Y1tzoTcBzQSRlLAphN5EJh4Ld
RDLg91LeE8LwQIc9TygX1uq5T3lOioiIQyRdrvN/8pDCAwdEguIxa7aTIUbsuLFEwL9w+dj/ypkE
X72B6mslu+9rYZSMM7YE2ubPavLLzhm4iP5dmyzlCcnT8MoqH583MyZIkva8hCtfOwgm1JI7GRHM
EOgHQKpeGlgm5gg62IpHOR50iV9LQ6Mia5BVZkq2B2gVcou4N5PRs5H7KBIUrWjZUzyMcS8vwlyE
W6hGU0ixc9UfIKU5OzQjY8SybOaM2opFbnrhAbhOI9rzKXYHdrFsWhBAhXITr53MJ2vpAgwPRk6q
IQyciuAvfnm/3FNh7AMZ8fZN/wsXM+5HExYc+2ph+lESKeAEjFk1ZpluweOE9xKNxvVXiZDlCq0l
MwsMMCnY2aTx72cIV00oNnDGpySQNGoD9BcR23c1ukgDMDpdGv3YJFtXLYdv0+MbQ8qrbv2z9xJm
XcW8qYgw8X6KFzIvbt03nvLMzH9uHrs27AhmdF8XVq3CXIko755/lHVBy1UboluJqCT+1e/eDKox
JcMr+8HaEjO/0a8fpMeX/a88qRQZoOt4jlKiUHlS1qAXysl1cl7IA596T3hByJRwJTZrwyKfMIEt
IMIydCC8GvtmIPJm8GLJz+mhSBY2lhZQVckmKiNciqt9VlmOeihv0fO1ITPoZp/g5WJeQrODFwfR
iTBNsYzZFE/5hsqBfzS1/kV2AuxM6aBNxgfAIv0OzQHGHpR18G6P6THm7VgDcpF+yrom+HQU2zLG
YE6P+Dgix0nE0BjzDuuLwxpU8LndFM0P9HYed5hjXDyU2awZLPQhAaFoHSiB6RE9+Mx1T7Co4QgZ
raMztTBoFD3G1gEJHejTOgLJvBb/XkzrwU5QfVikbOB4N4F+nRLTRF6A6n1/Y0LjXzDaaduoH1sX
C90KxtoPe2fi0QF8X0/7Gq7rE1v9/bL7/b0mCxPHVjCn5PldfM6qsGBtSLVmHFZj9yPSTKiMdHFx
cOYgbpEgaoLoeerI3wSUVeb94sbMDXyxZJDIiEHj1czq3yJgteb5hJ7Mnylv3rREHm5dVefypYq2
BP48RAyCK1aXcJTBEmBwhlEhA2TgG1BJwHy0UBcXP2zgw3yFXeTBXn9vAONY6SMNAMXj6H67eMM+
J8MQemI7zftzqDQVrB8qHkfa8AJazJIDigppn4uPE5rwEjTnyJMDp7mhjGQIcrCgtO+0SXbLDsHZ
OAUcYYL3AaMXhqP0zrBh3nQqoopOKUcEqSlCp0kNCPMfkuPks8KkcYLQldWhYBV5FBPqblFWl74G
kW8bHdpHvYyzPosIY403NN1uxrSMttJTY+enuD1sWRkbopCPnRDLPD5GEP01Fv3mXb520i7GDxhj
A5yO8Pdkv6WkEvuhKNGAONjZJeQqaHtoQLmFQQQZhTLBI5znX3wvK6ZsMDNw5KfNQXJBWMg4i60Y
9dBLZv/mUqQ2YBfBrECDJAtK4F8IiqzQZmnFkLEvVz9IHG6GAjEGZzV1P8maiDTOEys5Rr3U5ULM
g4e5kLONWLqZeXBpgid1lMy2lTht45jDgK5FcuBiXwjMYcKLTatNOkqf9tm2RRgQ7bZF04ElGkU9
CNufUoncoM+5foryUHI/gFHMN04YgW6yZbXFyV9993W0cPiJMv08ASFErBZEhOLhxsCTvkd8SBMB
jaCTQJYFPeDpF/5gOc4LD30bvABW+68L8XL9+ohX2EF+YBLSwQZVHJtHAHrmYITDKPAWMDkqZtx9
txeyxIilojzqB7tSBKcjamnwCz1yvS90O3QGDbbVTM25LBnchnrywfsqvBu6zNNhDg32ZrNEiZEa
Q7WilRm/kPPpCbQve/3DKZJxSjUzisULcOvJfpYHY1MXgju2Hpx1ULbXdGwRbNjvRGrYBsZfxaMh
trn3sHR+T/J2GwVnmY5STNk1/9fDhRfLnXnWTNkXeg0JXAdZWPrTqdr2GO9vyDRIjyBoQ8DBaCth
T4Bopng6Y6LaMRQP4go7Rqf4FoaZ0I4hrFV+JQ3hVMfBGOSPtE2G2ylmMABbCUIYt7VdxsG8ww8X
Fm1oK+CLY5bRz28gTWVtZBZu1Ax4Szg7NSLWlw/1R1XgfXkWVqvMJNmz2UHwneXyk6dztoETA9pV
NDyEWvFsUWdRNBlEdrQE7XgafrLEUsqw990K3qY9UAKsAbwXljKswYavIoWFvIWNu+n0boQZM6nE
yM4kHI2aphIwEjpyDepMz/0BaaXkgfxDuSxqTujchC5imYAnUT0ghAP0CbptirETqKdMaC+x2chM
xU2P5LvFMbFzUVh2Jp2qxywrZNaROIUifFxNtl8enMjhKrEvMv/r5sIhgRLBJJZrjMepLTspHRcS
VhRdXP3QZ1/EP4+l6IIkhDIrEWO5L92/Yvk26Ijzq0eMNLBY0oOhKHZAbnbJk9W4FdgMrZ/OvckG
yViQGE3JEdtA7SOu+pBRR5MoDWMM6HhcUNpLRJqJpCA6xxSCEHdK3pe5qtRdlse/YkKKqBV8huIt
N9ACoT4ZYEkjJKkwmPmS3Fj8nvBpS8ask8AdrKovVFyiIIOBVUJ2BoUsHE4fl6JIEQzAIgGhAnBz
oPMUodeStPkPB2otF+CsTQZ4c/O7jwzEAGnwdMlTVFf8bg8krLiYAIdkSw9zckGZ1JBbTIMiSgbn
DaLZ82iG6LRosBj4V/moAkBsXAMHO0OgjjOzHPBTRT9JqxMTXj0yJe6aARS3HjZfDZHYblSB0QxL
iPJPxyGe2Xz2UkJVUUc6zeKFYU6JZNBT7sBHDDLqw4W1mZYe573OicFZK6ciwpIQKGQdoM+XPqHc
nkZlTdeq0xN6ZJsn8RBWxHtu0m6Jbt1NbCfHtYk9niEcDBxoVaJEjzGHSUiinnTssgw2TrB/DBiR
uMOC7teOySPJiBsQiKqH9rNHKBGek46ObzAi4xayto9ICHBbQrgFMgn7lchPZhxMStaahZLGy9fV
iL/RiMvgx8/gUgjU5aaecByiJtBAlQLm98J7iNAhVj/25RLSb8GmuGGkpiyRbpSHD0wfAAyEHMgF
2Xf48qbU8HnghAPNfwmRPxH0AsjLY/dZw2ASWRxE3IDHBixlP7fYlGegD+v6Rr/AzcNJZZvnaVSc
YNdjDf2Hl6kAU9S89C5AP9RlP69hTkNrhZ4E5se/P1zgVQM7Wn3y6GRiFFFa8+nQCGNc8SGVA1W+
G8IJwiPo486KGDKBS+p6gT0sBHqolSDeqFeo93iS4AXST2LSwc73Yj/Hcv+j4qpThpAfmH4h+tim
j/Ae3iFRoX8C78JqHUcFjUUXG8EASTS9ZPF2yh36RJEAxa/Uha6gUn/01PvXHnO4LdMs/Gq42eL3
Hn4hpi5fej+kQvyBDBIMvzJutWt1Vnafu4JSAYM7mg5SdtmlUQQgZsFqpR7ypUxLULL89i0UYNg2
UzayW+EpwYVDG8aWxjhBgRXjNJQArD8j+6nx3cgwgfSX+aLmtopUeVicMS1LuJlZS5EVE+zHCvNv
AqQwfergN35jyn1SLL48dXTwg1c8BPkpEfn1adoZ+XCPV7g2cWJx7rqw+/cApwxCfEgCGLyQYEDs
C106XZYEM/ZFLCT26aZr0QJAu6NUCGjsQdxHAFL8TZi7SinUIQSGqFjVg3T0fJAQnj3KJ/5SFnsB
25DzZiP4uFTr3IKJMuawtMLpML7lxsA0BSgQYurF6biLeKZxlm+hPIjlhKos4vB4Ia73VsQdgK3p
/RMhoplE6GNNF/KtAdtGf0AwiHSC2j5IeVrYVp/kTx+3Na6XDEE67TOQ3p/dV5krDWs6zz4iPvoA
rGmw9IDMDTn3j7MDZRgJB8gOzyjrHcQjnlSIV/x7fYVEwRnhH42/DhtwAQMI/J7fSaURv3Lx8dn1
0HfweMX3Yvm+MGItc//DcmIpo1jaWlDhZopEjpt5+8Iw1G62QjjNd5Gsylm8SJmY8vSjTjBpGjCD
WKG631HT5auWahpB7u+sUZ1jh3FsNuquXFHUkZqyqc/NRtli0X+qloJtBbUK+RsuB+tiqWyJszVY
L5kNgaC1XxSR8wRwZImy77Kv8DtQps1IhJiScrmsFvCCl902pH2GAEbp9wAZLLY/wotS8q/aiYlB
F3lDSuBLVDEMuBp7hgoknyhLdCQsSbjU4XiPYTsGVfwC1mdTgzMDiHBigSoIbgczz3yAlHjLmI/d
Jl2KH1IMG5Tk8KAsN8pX/HgZfMwQF4XvKhlFgJXhywfM+XKYOwHHwE78fbinBnwzk3yQJ+sPBeYf
lxLYkyqe+Y+0YKYIcfK3Sknhaq/VljsERwFOs+1dHvmRZ39uLS5Dad+sFcyhmDr62kKO3d79fWWs
ySaB9IZ7rLRER8lBxTo10uC7lHfG9QdGBZCAuKHrn5nfCSoXRwXW+ccJxtV7C/yYLnl4ZENk9zUP
nMYHCQ62i2ZjH8pnfKertPS+dEMASvWDY2O5lq/EzuKAX2zlmXlgV+KiU1+wHLN/m3Skt3yVZp42
LR6WIaDIVwJdAX3ka0IDQN30GgdE5vK0fTfEn0KXhWjH9JBFlXMGrCSGuqfioN1Mn0mjFc4wc4zv
v+LRwSkvvmeeFs4pv6oPQJfLI8FHBLWiChB3uzxkAbHB9P+y5YegIVgGhM+H+VgYrOnn/O+9z//Y
9OQMM8p+714dM3f37k/QdPZn9DZ9VJKPyYTSxT2iLprs91hC9RywgtcBlqa5ZUZrnnTksTdt9AOE
eG26aFBgoaC7zdJYgxok7TRIh/HqAxoO8lf4+qoeGofLrZvh9JI+sVBB7PgMMf94aqwuMGPCfnx8
7YW6SMRkQw3rf/7Ktg+kDrccpIA6RrccdkkVdwUcO/fcRz9ACqjMX8/kurVCLzDDJipwpc1lQFIK
w8UC7zhgPuaISHOIx4WQOg09ZHaJ7DEMaBAdfBE5cBaDdcNa06MWWdj3NpyxxHCCWKStHYfXg+9U
u9pDBTBG8kAqmiay4CwsDxnd/GHhfkpu5tI+ITTM6ZbIj352Gz5HjnMN55lPwyAtdozd5/C+BRiN
rB9w7C/XjqQgGzsESCJ99e9zJWhvHm5h7I5KFo9sW86rhXL47ODsYfV/UA724TVR9zLc5GQmreF9
noV0ivEhLc2T2la7NTe25B9FMc3kENiIpr7c8Ru/emgPZuyuqOTDe3mWDqxN2LCTxYHl0xoTfSiS
kNBpLa/VMr5XHD+T4bu+q9fFQyze7LeMQogD3b8m5gTIA2qbSJ2nIoKEQvEMLQYSUG/erZVVhG9R
eIsFkGEBJhzM+fdgkBf1QFQoL7t5N2/W8ig6GA/9IbGE0E162CCJEdKzO0TGINrwph/8uj2ZVbne
wRRfUH6ZB1pl6VYsDSTd0Sl6fE/RiexDn16dSSLGHbyME8AHplenjRcAioADEJ8MSFt5YWbKVg8b
5BAuAL0nPMAQDZsQjADYUfxBf6ayazKiylcs9vyd8aR8WcNBuqu7fPU7MwTjLNMS83M+K4wHUJPr
b1fV/KDxXvHgZXsBluTi9EI85z6nHiJvj47939vZyAJpnZgXAhtjdyA7Ud2HMFQRjWhSG/rKFvqS
hPEDGXMflkifBcJ6ciyi+IVWlM945ouX+0OnSGKmfUEVndY4Z3iyzVDLueBthLERpSZubJBJ7iw9
vHMLegsIN7SeBosbCd4WIgpivp4BDaEl5v6XfTkHg9CfnOBNeJd3YA2cHDhIEMNSlZEoFKU+ABbs
V47MerLucX7Inlvz0fhEuo3NNUChqC213ug3Bq6gazcgb/jdVjrwocQWx2kmaI1x5Jr1lYWTChWq
F8dQbYLI6WJS5d02HCVj4yqux4739NWdOeQU0i/Fy+QMykEAWu9GBcRHQN5Kesc2O3HwHLI8u/El
G/IVnHYGUhJkHKN8lW68QTMyrrd6Ht/pWMJ+ff6NQ4hakLr7BkCjqLCJK1F3Wcre4dCpNIRMCTAS
XkN8p+WFd0XXW1ICpI/oqF/1nU5yxSlfiT27WkYnnqPwGB7pFzhFXKVybVwhh6j75nHZR8ff+Dcm
xf4EZKNbE658M7L21v57qtdcYWXL8fGlMu22cEVY9rfWno4mW3KCqyXZJ9ts6acn6yrKAW3KHlKu
y3WzoXXn8LY8vuFdvDVXvdpy3bmT0kfzgHUBuenJrcK5FNyJh+rxslGzoSbhYll79iGS6Ebx/T3R
dyWPfLGslu2MfLlFtuxNs0fN5wjvxaPZEPRtXS0+S3gXL/j/LKSYIvFc0L8TFCnyTKIjZ+J70nfp
IztxsfgGPm3QYpDCCWIPVkjGpHGBn4T3LY35NrrzCpaiab3mD+yHlD5XgmXW8iw7pSf9Sveh7uuz
dS2W+To9mXQbc/HBGWexVIpD5szsedOIpnRTPPgTC1fBoVv7bINT8opKbKFek7yfbeRrM1WmWAA9
6nmy/hE+yem7Wtf2+d1yBgEZOeWXPZ+onWtT2OWc1eu/i9SbGFeZR+jDqGRPLbCsNvq+eqhXZUoh
cemAP/rq1djnK+wZ0iXTQTqch4kqTnyZPeQ935aRwVUP5CtnSt/X1AHLbERRZd4pVL9b+U+ffxHV
1ftuy2Qz3jJ9amdIlfc0leaCqphiNl/FC8y3dtEfSCsTvh5YI6ZIMAXPyvw9U5gHlqd4Up9oWB/1
ScYyW99YuD9qK30DBPj9K26XrTYnGY7Phug7nZQ1ts/q8hPezBdZE33dTyctrsRAbZ6KG3iNITFO
On7r4l/rwonhXxj9j4JlC6X7yrXsAyN7wqNOuP6XWHkL11zBqBVflb7QkEf7nxvumaUJL28HiJhg
SucgXHULD6nNgMg8VLD0yH0hXYUVgd22QJ89FLX/vryj6nGLcX5CYOrhzc3/jX//64lQCCzLACJ5
vfg7UheINaBl5X9QdmcWFsDFUDjzqUsyJcge6s0Zh9lOdtCX+ok/IkyHUDVny2UmI/AlRiWgTtvi
UEww69td4PhijOjBiXcZ4cNbxvuKjKvXszjwimAF2MqLAXsAm9mH8dWeQHz2FxGKo9gVNj2xL7TI
wqK4gxWBg5krgoj+/3ok+NSCTa0wKQV88aub4P4JG3CLvCLBehZ/gyAWc8jLCDa/S1YwyyHwAwXc
WGIz6NAJ3bZbaM3Lpi9eHXjC6pHz2V9S3HMOn8s5ZQDesEg/tvEhJeAHEzoqF9YjEAVUtHAUvn0B
gP/zMAI6b5izreodizcVBMs1PJ4Sz8j8yTkCCk7/fQc7dHd7w65GcNGbpwdKEN7P7FzAAkQKdP0w
gCgIgPKoDC5aP3hKXZ9vFtgYqjUqNZPRgWcR+DLCMnoY8rlJF0K7gf0lBW0ONxx0FtLxayX0vMrw
N8NE4ZbPPitxlsRpJcZsook6IV0k43b3bgh27k04Ahoaqppd/lTQm4trAg2HjLIXZtVwFsS14Sog
lyQ8mmvzHn/5swljBWr9qtgIq/RyBzhkHjgJP/6Vl3pb4D847wGLuk3xX32BiXDXhEhPRLjDeUJs
Tj/yE22C/gRuDO/NJhNAKXwtnGggj0GxA+pXdZHcpD8XbLH8QbP6tw+W7agEmRWv1F19rtfSoVqU
Z+PKbjZTnyBibBn83jzA2/+vVrbtszeVDkiJ2UygfrPDsXOFx+hIBbE2ntHd4L+sbO08OvIvzda6
Ng92APYL1uAHFjkyW/yVFYqqAyVPzYwFdwzkClvmB8qZ+S0CDi64HvUNCDnbOHlPa0iEtFHxCY5J
eErm+ZUwUJjjf1Tr9p3ytmG14am6oxK0j8m1d7TvYEX1n8jUk460bnSSoj4BLDvX8L+LTc3CHGWL
XnZK2mrcqWw1aQHom80L+55jMNakx1B5hD3Bo4y7CcWSWaGauhVsoQwSP5jVofm1HRb7pLcy4a3Q
+r6fYK7Md2S9P3LzAZen03H7HWGVpafrwDMvWxsgvoeRkkMN94m9LphKvzGV14fQtXiQ4Hz2nSW/
KY8pNUltTwtphVVOok+UemkTwlVDIp4ov3EX7CmP4HwmL16IG52roi18bTIaApXsnfwJEJ9RI1Au
QV2HNpj1QANT0g6GgenTxnFnIGMFC6JcVPD00It9+XXbYq8WD1nB/qL9DL8GU26f7ZMyqENql7v1
uoTXaQH8CHIqOL10QT4Dc8qkg9TMhaWcLwndRfOoFbKqB2rha4KZCSR1GcWwXtECbpN0wD6mgdVS
wChD+8203nz0miVXiG/4aAMKShBcDVSE4hPZ9DYqZr2P/81nVCsv9wuRc91s2diyfJZdRpqBV4Xp
V8T6fHxYrVBXs25jKUPAA4ElGQx1eIxpJ3oHVg+BBxKLLJQM7RPyoDBvR0HVTMJbeoMWhxGtKhQc
d6hCt2bCY8VZBJu/YNRgTYtbjjPxxVWMGSnHnBk4a228/AZT8KFZMHs9hdFZzSdh7QQu42lj2IoH
AXLhM+GSoTRAPgZsP+tNtXLABSuv3ai5uGbok/Eon3qW31Fj5OBGT8ZlMGUB8cS4NisnGF4ygqTM
Qp7Ej37bQjQWomPkC+NKeU4RRvXDy62M+iQcUMYohqi/pOxkBhDSiKKHmgB5RhtoL49zwaHgUUVc
scCc8ZiYQbBjQGyOWXf68Qb2cmv2Mzot4u7goayJk2E9WcXHGCsYZuof5PUoHgb8HoYyRBvMxPrt
LmiZYR5kdZbr40u97vKB9YWtAb6TP17poGUP/Uxz9D6U+hUcTh+xpIngmnkMMQTdxOx53HIQIAw8
/CNYWN9lPmcqCcRP/0EJB7zMgsDMk64R5IRPjGkzfmKGxz+CZPVYJDDHpBxl5P8SdSD+VuA8jKXA
avh+asbSmlAigmrA1uNA+Bu+wQBistFVeERrKC80VNRXFId0U5zfV4ucitFZn5uZeQAeOPCSqgHH
D7FbDEshMVB3vrBjFPUq5T3QO/cr70JFJ4pnshS4fbs+wscLGC12qdhbFH7JHGIdn3g9DEQOgYeR
n8Vaw7NLqX2hlcYpGyA3d0VpigKY+DcSNQ0v/fqcBZYkPqgZTz8ePzfn0JgDM+2jegHp3daC0DIo
iIz/umTXGaBtCKppB+lDMLiC1kyLzc5MjCsoEZga5WL2UP99DkYFvISpuGCX82N4CXcO1T7ZEYBi
6DG+MEiZaXsMU5jj8ejSJd4Y/tDzN5cBywSnktE0J10cVeuGd7q9BK6uiQBZeCDo62Cu/9ViZ/g+
fvPiIe4PzrbpB9C8ucBwHNGP2LTbAoGlyeA8cFGYyvC+YkVmckHQFnfBk/PM9WHh5lMwDBdXkZRV
XDH+XZGQVgQcG+OUjo/tshBxi4DcLYDUxPiocNZMjZVpvIXUsrbv5ZVXSEd+Lv/lV3T6d7NxWL+M
m9+Byh+RRfnvSlCKi1aGa2qjmX05Ps8hQzfOUAKBnzuA5oGqhHE1L1UF556PxolkKs8Vh+r5zVnH
xXdyV3KyOfTvv0Ok1KeD5tZGNgWfOhykS0oxbIi+2+9DvoKLglbUrLFkq4nivdiK231OSvYDZIUL
06KynfMu4rlhooHyhb1T5bAFbEgH+1uD/nN3YmNUzy9/qqdeX1AVxMOSPv712UCxfA4aIt6F7mYr
fhCWu0vTj07ccNz0QLPx47fmIrOO63vuGigpoLz81an9dxYZP6x5zMRTACILFDkCiMTg+ZE9uJd4
BsU9/eCS8ICmD97y+/g+opNoaE501SdOPxc3e4jLwEX5dzjiI+AiT5d36fP4/2wsPMle7v/IP+cd
+fg8fZxOvoNDLrbcK/WcT0LzzJOVMvREfQXZzY0f3DW8gp/GnRR0fa4EZx+POPrE/Q+c17/Au/Qu
fxzioNyX+2L6kFwE6qPeSPKxRprGGDmISIV4sEfrwawO6POv7k8eIvWg50pbQHxud1ZGSI62rztn
m81GWL1QWfpM/XK9/wDLI2nh4kx+/UUOMifKUXvOktzg53LTfJRFty8nNVq2VzId8LQwxkyk+ef3
0PTrgbWnDn3v3rscXzvgC4fFhz06p9p/A+noY8yeRjhF4JXqKAtcW7BVIkMBMlY0NcmaYABKugSZ
0Q7HTL5GiR0L5YVIJ6ZnwC4eJIwWBNpEc0tHBDC4MKap+IDeUeMxBPAL1yKMgf2Sd8LcFUl+hHcF
dtwkV5XcwrDjEHN+uDU+JJb1F62TIcinXRGrATYEdFdsVM6CJqjPquQ8NWay09P15+6ERfQLzRDb
lCoSztEsZ0MaVZ+93Xooc7Z1kkp7w2SGjySBSb8V1Tker490SNzO7Gp7dDaip8IPCD4Mlj/BruNV
wjNIcU7k560pBkgpWqByGS6w5RkXizdRreW53X1P3YiFm8EL05N6Xs/RK/pQYFe00Uv0/HT8+To7
GfvfWJmCnMxpqK/pUt9V2w6DxYZ0WcpQsY+p+3RJ/ieQS3T6Mq1hqrBvpvLM2Kt7xL1A+uJJQpDD
LMb4Y9Msju1AeoCJO8YKXZHN/9Uxg7h95CRD4/w7SMKzjskqv6NBHrVOsoo29CL0KcucWDm8v7bg
S/Bv+tDliF5lrjcXdwOEsmk1DZf0Xb8d+NETLvjcCuCYu8GO52AMbQbUMzuY7T2ehE4xiYhhhiRJ
cjH/mu+Csb7MbiVyKcKKwGeJeldd2B+Oxo/Vxgqak+HrBBeza7yk7sd/xr2Y2fhb9F/TnBys4vrb
IsVrrjCGiLHUmANOW1R/NauF35v3xvUx9YAMIDBOIOPQOMLMZEyfzBhLU5Kxa0GjgI3EVWdHmcfE
7vTWWNJy2uKNhNVWtJA34sd5yCvceF6Ne6ROJovW/Uzr4ReXre9wp057ZKHnIANnFZUatc8pvpot
qzh6FLii6EKmsM70TcHomlkFgzrmEjeIk6+nds6YJ1wrPCKG3UrewDzhvkwhRxy0dYQ/x1QamOPL
vffXHk2GneSGqohtmJHdC4ZdTE8hokLmJgiGBYtlDHI540YerS0nIVmS5BPv3w8oyqxyCKj63f51
UplDjOM5r1b+zIF61OFJ4FCo0Pi5xlSaZVfl2l1T9v59tX8VZFozPhtL4X80ndmSqkgQhp/ICNxY
bkVAEBEV1xtDW1sRkUVF8ennS3tO9JweG6GqqDWXP/80FdQ2rL4SIQLVYz92YD6Fwi7zXowyOFB+
7+HSo3PBeaG46yEwgLdugz/D6996S5pKnxPn4xcBUdGsT339siUIlCc9Ok+Z0TXgqYDhEDnz6DpN
8E3EFZBLGhILECxflb4LGKmLaw0Tjbld8+sNjw7gQMKxqYZoFKKhIGu/2rBsE7uZ7yqoCXMiLWDw
BseCrfVu4u3HAs+meQNxM/4sQbk9M7O9z4CjYT3fgKCDT/U6e6lmd4/lpFN7bLJI+M/5u3QIFT/3
8hl29vbydURvY990IDaY45/F23afg9HB74GGD+xi1N7vKxKadYfULHhQAI8YDBDHwSRNimN7SY3F
8cS8AA5H/vIrNgTwYRgGLi/7fgSbgDOVsCBVWJjxAZQ5mZSII7Zf3b5W2bCUfeFDGBbqTu91BGII
FAjb9QuTANYm9lBFQOBv4AtAili5OIX2YiYhprUlED+AfjelbyzVZ5+i5MkEpLRp7Lv7yzc2TNun
Ex7ZaHuDJAfwvIifAsfN15xahWgpW3wZnwhVPd0oYhIgITwBMQC2gQx6mCWeG7FAbIqJGA4wJ6A2
oXZADCe+CMy3sz9nxwtHBk3A5nAbd7os+ah0X9Y9KMPTMB9DI40dmdmKmSDp7Y0lquhzU44pLdbM
zhEb6lF+sHGLn6A1f8yqWT6OkuFrUx+x1C/R3+fp5oPzihBFp/JhanUIJPTbuHqxZY9IUA0OpUL6
YKxgZec/0Ac4qbqai1UCKwQAk8vpCyoD4PpkUtN+BODnhl2QniEMb10NcQw2fgw4cvUFhoAOOIyZ
AZc2Sj/OLPjvf9Szm2CrZFur+gaSAP4Hsm0yj8hgTt8jPpz66N5wwwFpYU/YoBN1DBHMEVRywlLh
MoeaR/GQQ8tz8AD7dnaRKuNCxHJkejwuiQZTgxjREbtwNmA22WIdM0RoL6ZdW8GsAXYOGeUGxhyj
f98AcsOJj2uuNHXcAohS5UHdcXbLq2N35OBBEXq0+yIOomdDPSpSqkOV762cb8jU768WKUZp9BdS
HBxwxFQHZFQUEBvhGyEKqQqxj/Yj0fJGiJSoTgh33N7aIWNCVIMz5tDE7A1LMVsjprUVvcBdtxjx
EokLLYuH0Y+o/YPv6bqmBp4XHwUyp2IhfaIrIbejHHV2BHxWh7NIg8iiHeKygXSJWpevxYOAg+U+
bfvxEClIlDpKfuJ4POPC6OxazL48pJk0WezzId2hL3AAHergvEJ+7D4G6MQiSx4Lj+KTATI5Auhp
SMI5lDOVAE3RyjiSgcOIGhZ2dig46LcMHqI3kwoPBTaRe9tBWaJXgYwBGiLm6P5VXTILuR+lDqET
7EP61S4BqjU+Nq71qt1Hh7pI4gyXd6WDxFUFU/7DQg/mNnQhVBk+iJ4AWOIDoT2vAZXP5zFAVWVE
QbnTxvzepwD6GzMJt2yJfKdDRTLvYnlBX6HtfAvsMpvSvTS19e4XJCtC/SQFF3ogyTiZA4WNgkJs
CqGpqD7I5ShQoLR42fN5GJOzAWQ9yngEXQOqZNevA6KKCRh3337HesIEq5P/xKI16iI+QQXN7jdJ
i+HLqg4G0bMovh1TWVzPXxOCjdqxclSCotBPULIrQqgGKAbJ8FrgyEN4PxBAj4kTwYhv0imaUHUF
BvEHW2R5sdjI7E6/BjX72IdEwYASD/G0Qkth7mQORo8WaRZ/231MCsxgFk7WQEVg0ZEpmuhb/W4z
OpdkyjRrn4a0iHDb9n3Ci7IIalCMVa9bD5sVWbRnrZv1qZwUYq8OOS88LBsft7FC7dnClMmsfsn2
QgeqHnao8hSABNIJU4aaFypEvDiFqUBK32Lt4v1qM8iUTd7VCA0+CxhlBSdr6hWBunih2zytU+Wj
gLPr1tfBJyWQ1AJ3GV9dppdyHSCX9jFBpoNz5aVTA0YK5mrD4hUZeAixT0P2ggvTEGQV9JfQFAn9
I7OD7aAL5ulQPqzWPNuoC9RYzC1bj3nyuM7v+jBtjVgFehHqwIOj0nAZUePksPX4vCFqlk7ORMXK
AlTnB6hduDUVQfOAsacPsbZ+Ig1pkNRFX5yVsmDOwf9nXklaTtCtRdMrh8XCAPDatFFVbZ0I9TtM
lhbdZNiMRY5tEdUWdf4asdXpgEsg0gec9fyYLFM2BPrvtSvxF3Qmb+Yve2yrD3KLh5jdNGRKN3bP
Fg9jDUZPlTH+2LcC2Jy8K7YO7GbvD+Amlqil2bcIuCwbcP4YsPK6vooX5LslVmjqAJiwGD2nhFKL
TaI1yqN2H2MB0cVT9hfmJpNPMA0A/hGPAqYFRbcW9YI6Exwo9tmUf6XA5vopKTkGtF/1xIjDrEAE
hMaIjYnX7/qMfA5GC4uNyZDfBZKWDKHmZpAoqomYSCwoxgzA1LjtI+VjsSPSBzIXf/n1QC1jWQxY
rJ3f5rd++gs8X0Is0o3YUmCDLsA6TheLoT/LJg9W8HVedZRxdQpYuVvCtw+E0WDxaqx4hv2g7VM5
fmfePyf00hN7S4ZN9hFR0KcxPmOVAk15CjBlKI3gxENThiTHxIfYinnkbHV9aVZzlQV0HGF/FQf5
B85kKirB707bsu88InYBtuPWjuLpdGYau+MBuneAtLFZRUwrXqdyW+hZ5HjjsP7AYa87Osylpdta
cEJaGDOsyn249e40QKkZCK6MStzaOsGfemNj7NoxPKnXNR5a+saDCNWH3dSKByVE0EUQs4KK4O2/
ufpwt17lZvA/cxWZ4w0ltsgeW48e3nrEqUrHy7dSRjyQH2aBfEMcGUVzx+Dhyp7vkgzi75t4sPU+
vnzP4SS1YwFzpZQi4ALvXbp/dUH7ynynpLv02tbjqzcZK+RMk5LfPo3o2g9XXrfiDYR48+99dKI1
qRJoGv+whVSYXlq8obT0r0nSRI1npXidogCcDFT+L2V1+UwX7U7DraPQbUKJLX0hBcqnvxKwr0hP
5oeHy4vxlxT5fVfVOx+kBA26a+k3GZI2zoRPH3ZZ+cndM9u+X5IBQR6Rcg3u1BgaGbKWyaByXfd0
hlXl041K5G/FktemrgddRCexCFw6RG5mGv21TN7wr4PlmdP3faEyl1vh+aaCTx/QFry1ZD+w/v79
XWGkmADy8jKP5PeVauEPWEhdvBmN2TLT5DNmGRr7ZjLweSFd1rVvB2KpLLhLeCmdJujw16pe5UsH
yvSQTRGN0z0NIeXlOV4DgnU+yFyTN5XZw6sg4b6ZYdgNmMi8iyOFyV3fR+R/nLp/M7ei79p9eaqk
CW96tOJLqVDIgj++RlO+ZdAYuSoj/VcfThvmnfCaMw0Dnbmne9dQehCGC4Kp+ZMkDy5wnW93slKk
lUUg8+PtM6G/jZH1Is+zrDlBYXShBvTE4Dv75Ct5bya4EIGJda9gkrCHs7symiTVCCokJp9tVOFV
MUFyTE//KmTu+2IbRpqkV24HmblS99+M+Fud8r4yY//el1mJNCjDp3sqPzKccq585+CQ2rBCcquM
1dZjTXxXAlumvA5arcc73Q6sM6kFqxZ07TKtcLjRATI+MqvYSXLUm0sok1JGlcu/0oX6L0PEocIF
Vinb19bZyCOMk/SIzERpv5DGY+DnISlAYRLJ72Ja0dK//UaxpDhGHy5FxoBGQJIjaw6Ne9DopVNK
dehuXvLtszExOaQbOB9w9Ms2ATEciULudJzsMTJg8n8kKVkIQ/mR7UtaXvlQqtM4AEL8MGTyxV8b
BUEiX9cyzlLCm2GQycFgvfs11isu0JRreGWcZLf8+yTWLmQ3+jxhycjUl568HWQ+Z4HCoZhOwVwF
cr6Eb866Wyg/ZSRfpNNkWnMLcFS5iClNRSL/+NiUA0jDMKBhZ6O1sLcA2CumGVRiSFNlJCfZmslL
aQ/IxeQ70p1gdiuCO0+BPPZu4SVMKD+d4lGmjDd7qjyP6gNsJ5SH0mljVUYpTWB6ItpsEFiAfCOl
3AGtEOPSj9seeFjEP6ZKGytNiGFZQFTns8MoMeigkXFWc5Ix4ZGWlEXjp4xQaG5hBTke2QByTINo
TQj3nGdt/2xqq1to2EAQKdGGi3dSwCKk/+Ko1e6usmOGtPosY1j0mADP6wCliYAp9jLcC6jDmJOB
I0NxR+o+0BhsqmfYAf+HKiMKiy8C4XJB8fh5rmHzG6ejLF4BmDYCqwjwY5nXVrpAylK7vWQHtvVX
dnZ29FJYFUBF4ew45MWaF3rtkjfR7WbXRghvIrym3N+BthMpIsIvj8yGSM/mw3nOs49D2ggw3ct6
fC1u94n6yx1MogN8vgsl4QXZDDjwFXyFTZcOPKMmLkSeAXNI1MEiGbb9YtrShne4GypYzeMhEWYP
VM+my1zfIBi8I2p/7jqE/2Lr32Fjhe9OXDrCisYmkDI59d01lLwKuidz6UOa9POoA20DgjkwHBRj
OqIgYhHQ+YkUmtA/PGyEFgQqvCrWfQd10VQYhiBMjlq/tJZ3/dvwWHWX9aNyWCg0sXrKuctIIVPh
SUDoAinIro/wCaJ+DEFySdhUf6sIlwWNpPmQXtMMDiC40ZEM8a5NIaNonGFP8PgL3Dt7Dsoeby8S
EsD1FY/TuRnMUbEJF5QQLf2NK+bjZEoP31UbPbJRjvgs7E5AfO7ua0E9vCCEQsxXRFTy5dRM0BhV
kJajmBLYwJ72XFT+c9dsjDMa9yHXFJzr4ofDF0LEBO3R9AGzj/Vy743G/EEXgOlnWF4L9BXyDsEj
dO/DIEKj0Jm3mN/RMHfsSEhqxA/C10rDzwdYOxpwBv3SUQQOIcqiUdQfgjccRkQ7Q7zQZwz4Xegi
hFJ5F/aQXU3QOv5RTCAWUinb5GtHxGFCHgclYBLwLDFgH9BbYlyWAmkn05/VQsOoUMpsWGxAZO1g
xjxOQwmWAWGWuGi86OXCg4wO5zB/EF8phg9MGb5nyrDcpGkNCXdrNaTJfLBpjsHk7FibrzDFAceW
nEx5SnYduve739XsRwYLJWeTuYbplPH4XjdkLsnm92Sa1otrmMtKQ9Kb0s+clyRhAV3Zx2VaY8V/
fXdKYdd8u3upDsT6aZoGTx5srGQTQ/hb5dEmnUpFqBOcbbxIvZDdNY8IssEHh8esx0ZuyS5MOxqr
IqDW64GeQvoHS+4CT6elzx0qJp+kXHmW0++7VxsSB6NQnEJzNtJo2bmxwlIhG8SVFbE4Vw75p37z
iA6E6J0dXP0taQ4VNVZMzZySXjxJzAOJq3ED8jQzciXl3ChP6gKUHV6jB/7Z5/foOK9pvbHCebzQ
VvH0vnsuDPTEawRhi/FzjbJdCpe4Mc4WNx90vmUMdIvd2eqGk/tSD7bBe0OCUgu+98QmI5jTcp7m
2cFj6twHWv/x0yChifj4QEA07Puw7TZJlZ4ui2HDb9h9Up6wRV/dFzHKoziIp3i7wXVNSSUBmqw2
r67uYGy1CUWx2/Ru216tiHXCBcj0MPdg9UhKcncgJ4WriG2K5M0PkqBcOWLvTgag0IZQnywN2NFJ
0xyPQB2OU7frPKwQNgXc9XFgjCHymemTbCEvCR/dy4Izn8w+1Uq+VjlmESPFLDboWG1wbjq4vovd
tmNkBQQpMpBUA7c1Tz2QAV4FBBA4IQZF08ZYNWgOz3aClZXKrajLO1AGki32KpKjEKzvudUANZ7E
4pL3+gP/6TRx7rY2InB0uHVJlo0P2wZI1287IelLbIhG73143OEdFfPtqBw4sCO45MG23ByieDis
LTsbpaPE0azeCfTccyQZU2IHlyCwOjri9mtjREemEdGUDBgg87p49CjERKfJEXFEyos9I4hH+JBO
jhq2SREktKpAuehHnQQcdtWHooZBaJCW5Gl/PMXejmOXvKmeNsn8epX43Yk+1seWNoFMdKJNhIby
45DkhPQrHffGv3YAWYTT9rbUDx0Jkea+PN11LMwPw9ZQHZKSePQevdzLoOG8/K53DhJ3mbmQfvB1
7mG7mZ6H7wDa40kyPk/icT6K+53BDdcZ+RiceWarg9Lj+eF52PJvQHCcDlyV7wC6y+A8LMJHQIRd
qPjltAif0SOYC5nlZVh6Jdl7ep9RE2t4H5IyX/F3LR8ugfA8zKdlcJvmQXORhruGV/v59Do9rV9+
Arx/lYVSYu2XQRryV7S7TtPwhHF4sSVgdgoHKV8k4fdfdJ7iKsuiJKwWSRgf0iiLPoAbwyy6TmPS
HichRG2rJOSuvJdFcaivCtfQTb4rIawK8f0l1HILyl0alXBrxEQe/RiTjyk9ftnli9fqFDU229ny
uqiJ2rou/OtCfupVY3NdYOddkB7zFx/h73VRvvrr5+rFTersvrosluqMnDX2eaGMG3MST/Wakxaf
uopzXrQlo/0sPC9aY230A4cxTlaI5scVDjqSYp/IDkJmd9CI2qjphDdId7uj7UCdxWCiPxPYlSfa
CG+gBwlLZxY+hcmjO6rHD689Ki16a9IdKTPYadqjsB63R6+wGXTco2CV+WGMyaSDJXz4noIMGxi4
S3N+t1y1r5mh4kKvzkeofgdkBjA1IMTKAdQTP81A8MksNvLhQJPA7fyz5KpmYazfyb0xT/DP+kzB
Z/G93KX78rd8viw1i3tYdthIlypNETJd+cbAjGNel/KofAnzcMitAD+4W8rQrHLAfZFKjhsIq63r
UjycmtWeGtaxOSVFEZcM+ZMHCBXGKcW9hikXKgA6/fY0zME5UyioaoxktEPQ1X8Ia/mNd5+a5Lph
yZN/d8j9UiS/BYPtSGvBINIeuYtqBHQds6z/3UKydHYseTxxiAh26MaBFN3BMzLNlyW3P3gT2Ql4
lC0AOx9o7RuI9dOclw/55sB9Q5ido8RRQZCsZeNoAMUWWDZlW7CdUb28BpTK37ob/NVa0zDuy5ex
A6xgCfaAK9Kaq9KTD6e5NEqaRiozSTaEm12uSGHc/CKhEA1hcgzkR5DY8puCaKPcnUIwLVULioEK
8Z8AaUicx1JnB926cgsFWXAbLgEABuUS/mdY16ZwE5HGeyDflEu2sD1ZjuZSHN2+Zibu4RKUVgg+
Avp76nxzswGnNAfAPOVgIiO3gMbfAznc9DV10rQSymmaRiKrSq7331yTOwi5lyGiD+SzNDZ1gGH/
Pf7/zWCvG9O/4qTIM3+/qUXqEsT7vyJ5SL7YuumcOuZSEhk6HH1NVywZIEDq3wZznWwiPC4Pyrfb
NaPFs/+KrPYNeQHB078F83m2pTppIf4BKqXNPP3Yw+8urZKHpVXVIKOd/B3CAAagnnScJo/xgslc
vqdhYMj5/kXhUgInwff/BMnxs3WltRy7azzcckFukcvCOS6f6GdQHHyA24IyuLwhsdhaAOlyVSrg
aUIgpWv3UjReH9okX/6Vs+1vGTEp6++qcJdLdjJh+RaUf3qUVwXhz2/B9eMKl4dP1hsSvb/W0SVL
nPByx/eLbzulFjjQqQ95AXf3Z1DwKXPwHG9DYP82LOHeBwlBqsnowW8DzG34XoKthQ+cdsaetDaG
S12qlM9Sfux9eL3PQFKrn7jj7+e0kebIHaRO+BbGHd8GSknyc7FjL/bkGVjfwa56AAGklXQ5+CGJ
RqAecNd0xpfCnZGIveYeFIt9Ib8Q/fIeftuPl5eLQNSB+EthCQndEv7fhAqdkAo+QbJz8khhSZ62
2IOKUspDbOEbvkWQoFKackGCoyk2RV3ohuaeVlEjj0Eb8v3Ht7AHjamNmNVvfEaykdo+cNRL0dLC
GJmLunnthM9/r3qiRqjoqYWgRe6TDjx5gB1gsOeWv9/ySUZI6O7vDolj+H+TK8WRa/vmskljeVW5
KDfKP3kQ1YcWFM6/qxKmQJ9Jrlb5KJf/NZ/nwT9/LxBzwDOxlWykFCRXYmlM4mqJdJC4CcbGSkAN
44YZfXr8gRrN+/7VSMgkhPHfKoFg8MYWWAgpluR7oDC4RLiDlEakCaASkMdE+HX7NaAGMmqQ9CUZ
nkgZThNpzoWcOhJQ396D+EjecgukKWA16B2KosDnMZ4DLr2RghaAw90khgWwCDgQPp8NGzaVAn6u
yiYfb117CjlpdV+KJJLi5T6T4QXzV8c954Nmh0wekPeFrbNXn1wA/d3HMDHIVOFfVacFkfjH+5SO
fnJJlE38p54M4fX75INbPrjo3psIwOcwLvxSG6mJU6lOOoE4KPt4RXv4Gj1edvHxAPxrVZAUfg0t
KdAB58Ur2eAtCBUgehDH59OwbiXetWh7DS+v4EQscrdnd/cQfBLA8WZ1kg250yOdBX/CkqMZtoYk
3IAPa6B8vORKumczqfqV0ieE1CiA3uBt9ksFMLOpNQCjYhxwTkCbyC8ORkrpEzlye5jdYaHOugxA
G0SrYN1BoX5IgwACBdQHAT5VHzhCE9hJQ3jHuL7Fw/uyYS2DVoRAlIQiVQJBZ+RXrsi3COLu+x+w
DEATCpzLb7NN+FEJose6tqG+tnlRnk1hxLvYRLufSp9QhiYYmqtDyAp3Er+ZXeWeTwMYA3H1EF21
UGeAC6lgCuClsOive2F3yWr+Glfv8Hrqw5R20Zwu2AdSxG7t9wx0Alhz3gcAPZ77solXVmAdgCzy
NrQEAtDglQiuEKw++AUClggmLUje0SdkYiu2ECC7Ej5xgQeX2NSLXbYt/uORtiIP0hzAH2BH8BTi
awRsAWhijKGs9QVOAOGnPmAqgtQo/EQzodmiY8D3gLzpZGY5uxHj8e6BSQZOA80YUDfCANjyiIqS
MyOD2Co+lhwrRr8VqfCjvaeXX2NyCo1JewTnlkEQ8M8VCmFgp+sXyTa0bypJorFILwnME4AHOQIJ
dCJuCtQmIhtUceTkBHDXdfS8V0MiA9gN4MXFVNv9HOALBGSzbmGXlwESc/GTQ9iBdYvkpLDVEMJD
LCqOv/1Jc0HBfUC8d+wLKFAwWxik22b2A19lBs741cuwcjzNmPCMnxrUGhhcsMnr56tXw2FfCikz
DMppZm8PkGs/L1ZDMZOLXCPIu2j38npAfaDxlMP1V9uQs6Y5ef2IJkA6uNDw7sP3D1wEN3aTIFlU
q7PbCbKlPiWvT3gfKs4DBvbagr/c10386r02CkzhfhaG94rIJCA5fX+yAEMF9kxUfHXSdiF4sT9o
SC+3HpKLjoxmEG25yIbkTavsRTZ4eTmumtMAZ/CgwjrY6GN38ySlgeG8+pjsvAzIY3vysrsTek2Z
PX8yOCzcxvy8uwRPH8MseSR6b2L0QCsTP0/gUwCvkBLAl5JpELYx44jv6ZGTvYQWkfjtq/nGnAr2
hc6D8fQz40M7hEOBjOtRJwCVHBnhB8xxbd5/n+TlgdWLQPEwW15HN0eyLEM1Q/AkjTMfIFeEYaBL
DALsFCB6Dp2MtDa9574bbgMjPI1f+3RWkooLhDEUihwsyDz7dliBOp3TUEg/KtBVy/pt1Xi9CZ1F
Bj1ISvh1um9h3qSVwUFMrT34nDIyfWkvk9vI9To3IuJK9KZlQM7eJNlF70N6H7JPg1MmQRgc1SBM
oRQEMEWcX5e5S2ZkWMN7Ha0Ha/G7NTQ6MIj1G2R2Z48fJUuVIM9l6fC/CoMSXbmP4SrghGDD36Nt
e49RB2U+/lH3KaSi7nNMqqZ+ijqerD6bB6SFG5XINKTmDu0yG+fBC46h43aoLcrgLpArjM69GGIf
gHSw4sGCgly0V4fpIT4YWPJBsgIyK4lrgw7bmIPQJIL2zDqBWG/5CQih/SGzIMrhZd8IsjnndDI/
zVuhEl6XnUPR6CksCvoOaDNoXdlne8nmSWMuwppHiBHo07Mk4JGwXIk5rQBOg35ZpkSLsrbL/Ue3
SzIXAnJrmqx09I4pNiSoxS+ciCaUid2LmwAJSUmTYMXYbIllf0JYbJ4Jsf0ypXYhSNUglCT6Hk4m
U7GhCS13NRF3u1N4b/VO4fv3WmAUZsqYxYog2nUyR/AOt7Y2SQHy5oFqIxuBzF1roSaMVdn4eh58
CS1g62BIkrwPkBsSw6V2fI3rSPvVf5RVY/6edlbN3QPwDc5BohiY8OjN+EunTYQ+YMXj7vG2eRz5
mJ36Tw4h2MEzs4vVELC84Hd6Z+Zb1MbIAJkT+VFagDLW9wOfnsBUcU7yN/gGbOIRTPVnAnLARsMx
Q0J5rAGWNspcpd/qG79PP/MLX7fv0Xvx+X2j/QMuWZC9h1x+LfeGeYgt2tmSkflpXifZIV4/3Sf2
GJ0UjlpYHckvEuXT2uf6mPQIypANBPti99CeqL4WPESYdJQxw1jgMwowo9D5v+/fOIojdQxJ8M9j
dwvEfnFZZP6VDRfibpAstR2fLUXyQti0mEE741qKCUvp15jEMxZGD0jzGfofneCk3gcnG8EuHHsN
s4ZYqPDyNwvRVJh5P/wiVxwuIKKpWdsrjZtJjrdID0/oLsg1wOfOWfpWOypRZ5lP9RWQX5iywP4a
H0vDIr+oo3fwcvN5I2ocLvN49p4rDllFI90BcTlhJDA/tfwsfC+qBXOCCe2+PWw+L//p6svkB8RR
2Ha2MwQmk/Tv+9NsG+SYvC5Tss14AJ5JuTlhqweze6zevWqe2Lkkk3+Rhf4yhz/xcnwur0dWbKlb
etBcJ0tNNvjlI8h/cS/Z5029/MxvizsTNiAZHl4rtpCgGTaGbyAGErULFQvBdfNt8FS9Z8d9sajm
KT1EKjQSkOi9Jhk7N4/56WFCOUM20OrZV+/kUIVKHURy78nRCv5rpAeGewJGjBoJeSoggwr8Ub+1
BfrVVzKQHmSws9LcO1/IGcBt8MuC4es1gXfPnkTpzW5WOVKGuXNzxH4eqZOM1EGzLXTFP8nv2Rc6
pt523hi+ltUROl42Y1At4OCIbsI3tlCgBIiSfiO8jeChPM1isouqAzweDqDwfKdjy9ThPguRaAi9
R7SbEXeJSeWn6+AQGjL2jPb7KLscLHQtk+W5e0yT1XVSzu9DDUvKuobM8wLXuWWwi6tmpoNntlQY
bs0LtIOEngv+mX0Fkkj7dJPtux1uwd4RbUKv7GuOKmIadOQi4fcnaVqvIFEVk48kqcWaacV/ql1H
LfvuA9FyGpPaZg5My149+Kvj2BnWhKMsSQnxmRewiwBRmGM/tVRiJw50AQs9JfQLHBU4fghidUg4
UARh2Jm9Vmyejd0bIolle6SMM0QRUEZOAodmvxnAc94KjenJe420acO6YGV62spBja0OYh4scajT
HdgoR5L7qrPOh7nFIbpoN6yul0/VlQbJj4/KwhohoSH5ZfXBXbaZZ1TYz9kbzrdhq9/4bfzGnKFg
lXWZP3c2BwjBJAsg6f+CqtvfWvmIuZUhv6oBy7XDTr5UlpB/D5UoA2eF1dBfX3oeAL3A8N74BoG5
ClMiu9ru7m/H7CWNi5t/TM17MDGwCBrAzUERE8wJtx1j8h4n8N50QuJWe7sXjmQ6aXgfV86VVTtM
16xJojDgluqR8aJDaMTNKsYPmC8ZLYbVq8ikt7xacGRa75olDWSV/kHEy+wubMkkpnITN45OWJYR
3DknRw+z4XQ1OW/eH1ednTBGkpjcuY91eCDaToq/2SKP2eiOU5JgiAXwvekPzC9ud4GI5LHwHsft
Pv2hfy/ToupdOK8i4k8e09uUGOx+PK735VHdt4aczNcNHVqOWlDzQd9L/1WU6uqxnW/SMVKBTVir
AzMr/Q3Decd57tPG8DpqLV/LDNInddolaeivOkzG7ApTo91rwVwAS/Fp8CZV7whibKafrvgQHIIl
yMVMRpiEZlUe3eXf3Q9kI8DvBpcJ28htU81rdNle7njrc18jB5+tQaGczmNSoF8WuJpH0H8B28sh
7rIhfRlX+y1EYi8gtL0t/1KSGjV6muU/rDPK375JuhEYjMQeR1YcL9vc5xi3SC2OOTAff/DwPAkK
47KYDs52+CLHoQvnPjaS+E2Yifl6ma0QsD7Jil9LthHWIkSpSqi62Mu4JT1icMTwdR+BpiZ0H4jH
24W/5diZE+dgoyuhNGVe3jCfuX0b67ti+nLIoLF5YOkhj6zzmhv7ywpNCcAsmEP3EpFRKsa1PgU0
cT5U/cK6EdlD7Ni4asOcqRHgxQyqsNtcgf6Dfm8tcPgCKjsDVQd7HQF3V4EAQvkPpjYGp5+qqP0W
v/HgPoPXVHLMGTaoguBmP0e3WRscHMIa6Ehh9+yssQnnEIAhvpmkGSPPNqrIfaAbvQYmCbKOQPp1
t5ug9FAIPovav0es25ikzH6HuelddhzUVeLpJ4snmY0IF3RYx/LbzmVwBWLOaX+ZngeP6SMobA48
OE7u66ZzDnTyfEfyUNMhRKgx2ho9tbapefsT5BCX4092znf7tR3Botyd3OFbo1V4Q5q5qY1YGSkM
EBlehJpwpEiB7kJUqViUsRSnIh6ril2T1/LJ1eDAMplCCwF9CuFF78WdQGDrOWvD38BCah510iGY
yQqwCNsb9FgzffhyW3YXv53uY999MCtqJgJc/8SBwfDbFzWU9IjpiCnTf9ltD6GKBj5+lTGqHeSV
LSJ4hDuUkPmjfmwPSJWJcYyZxO+z6uQzwj9gB+vn7vM3B4b0cdMJjFfgW8y2U4Cf+f0AB2Dv6DU2
SaTBgd+Lw09NDc+f1ixdtSeX4IL3qm3mI/zJxKDCeT3KN5z5BdQxT3wjHVeyOhaEipQztW0Xky4c
XzSOnXX0AbyprdJd927BknmuevUvdI9Gb4TnHoAL9BGMRG52f3hj9JdFd3UCUEGUMHG3rV6b6EyI
42tRovTNCc8yMJUmazZzcMdnvxcyYZ9DMgL1ThFkODPlgIdzz1bYCcmAcNF6uKUubjd1npAVknwd
DNrPvex3rmYKJdDd4tUGWVT9quMiQswkO4hWSwaDkuQ7p2lBjjXN1Rz/SG85bHunwwPUgc/W4HK4
EtE6IgdFaT7dNGqtPt7Jf3gf2YgwarYHREu8rLKP4thAOwXMBcvMa13uy64jJoWj0CVCXtKCLGsZ
b7ZhOSDc26bvdx2/9NpvswDHA7cIOFssC7n97sBWjaZqPzBYkG+H+KHl66AC1J5zWhk6ZwRn880i
EV4xq90L0CGXASNk6QKzvcmzd5wMGUY3iHlR0PrlURly7tUoBwrOz/SHLH+b5z43c9TU1/KO6IUS
hA6omm2yVTDB0FXXSCKi/7F5QFfldWft3vA+qOEILGYcg0iE/OiD7NBeIKPuylHpzBuT2C1Wt2GJ
SyPYhswOh1gXiO5RB5nET05PQroXzQmZAqbpEf/3CMWJHJ0vEE0eaCczG3cz5p/B/j8v9giaYZa6
IrXtWxpYLyImzZpILjhvNBgHYfuwr5B87rPlltmMex5h+oBaC8k3AZlwcUPthyiqobu2BxVZMIja
vZnIRzAilgTNcWZl/fseUfUJYzig0u8Lt6ZP4R20jaiCKq3ot2B0YSXanREkh+ynUe3lfaxmkJXt
DTfbk33hplmnwnli8x9y5HfDdN9vwK1FAEVuZcsSNkNsX5nd2A4gY75hCbL7YNT82qPo6J6S/Iyo
YR1j/y8Un+SCw5YVoO5PCO0dPgelfVultRC6FnWve+o3x4Z/1fzqIfaMXHQ00/B5MWWKXUAUe+KC
wVlpQNHM93qSCSXiGhtBc1Z7F1ef1L9wNBM1Q1qfy4hBIc0jtBQuwiTcj4z1GIxaRXbubHmZ07/J
DGU936gDrJwhAsdZ1pX+o65uPbRWXeKyz5scF84MGQunu4VYGKFmWUm0xi6bHTP8cjiIJwbbXzpC
x0aJxiKmhB8HBqzrEI19DR1yAp0QaZZ7H+f6i8MVvwPWZQip0YzIcglrVOOouG2CgLCKYMchdAwM
QW3vmniGMaHp2EZx9mmQV6krAj3R39npr8M7YY9R7Fd/SiAAotxE1wuK6IQhzi09FTn/tb/AaTuE
5xH7CYZluzNASm8uUGm3PwR3ng6o1gvsFKfcbUAivrVzuPPmpxkWl4b/+tpk2t/tYvMeKT3gWL1H
0GZGL5QoXW9XNbAmUE6LCuKQ3hPTZLN3E6kltY1jNYrHiOgkMUaYZWkO4EauAn14IpMKSgIilgg2
sy5U5gg7yJCSu3M7loOyR8ynflAP+CJRkpnryMTL+7ycXVbqUWdRo/0TAUog4DFtD9MNYZR6eIW/
x1dcDGZex74OMuQu/7S+d634kIVQhsyMzPy90i30E6anjlsvEauu8+4BAcm+WTdIxeKo9cPOWi4u
Uwx7Lnp4j0Db8I5lNsz2TTZ4J9mVYOtICkXA2P7sFeNkdXO2YIQw19iYXjxB74XAUhwl2KKSwblD
/tDO6hQWotO7E5JNTJLAANdTOxqlDALsweM3eRkYP4zFhBMaw9sBbBrCE5jesDDBsw5I2WrpdjX5
7EhY4p6cxxC5sTmoxnecPqkDFtpXV02vO/lMQK4QmBtisnliu0Gowo+EmwQwogMekjCiAdlpQQd1
XINgpx7coy66U9PCZiQmIdI5HyHSNzkwrtOXC4EL23K3n9r5pDXAZgvWoIMB8GRiV9EHcdxv2acQ
fti+Hp42ZIjIDRuBsloWTnfQBMREnIxFjLSKzZmTNnwPOeKTDWc4J/x2bQQ4++U4I20ZHh7yrc2I
88S+Xs6waeu7GC/OdKv1ic9RENoIdKR/wW8Sf7UoIwJ+BrhwCuYZ230vGt83BtxgG2aMmKqRM1Ht
4Z/5j6TzWlZU28LwE1GFKAi35KSY042lLhUxIEEBn35/s3dVn+5dp1evQJhjjH/8YdtsdWhuiodj
ND6oeFHrO07DceVf7Tntq/tG34Edz7k8vtfdn5I8Vt/L+0B2HUdBpdhciyIGMCH4r6ENwBEtpKJi
BIxxA87qEDDJ9qRD/WPkwPOuNOWUqd1UL0OenwuEmJvNr99BYD13bClI+oLLAGU2dUpM5y8drURq
K6d+WAXDQsTdfX9O2g8lMmv/gKW+U7myXsvKN3w4ZtFw8Rma3+1f9N1eLxjF+hh9unnynUreYKOd
yhVYXXnRk9ZhdetqR6KQLoMPDjtewetKi0BhmqJxF227McY0IvVVoTLGZZV2q0OyOzz27aGpeKK6
4AiHbRmsAOiSaLdbB4iusz580iWwEJDGjcKXu73O++bWd8lpqYBYaTMCJihBfdZ9SRbm2EgA/5Lg
0wduQyvCCUMpGeNFX5+GCdeKmyu8wWuM5crg4/RPFUBDuD+Tw0gRog7oTrVGN8nYA+aEZ8h4GKPH
msNq/OC3HEi+ugAAdh9h5xfrt1fjO8PwqZBHNBhrs/34mRhYTRTOH/Ct1/gpr/xjjF2S9V4zIb2d
xj30LZLY7RvwuZ2GFTj226JwQc9pkCSu+rsGNsD8jUcFhQ2fAVCCreGsex4nsoybP3dx8ZoN4jvx
RDDfDzJv3YLRubAH4AcI9dNxHvdC7VSRHDz/+MSLodTcGkBse0vN4w9W37mlsVWJGPdR6xzuMFvt
OdSspKY47XSLbuXtkfEBxvGz3kQbf6xSEnJ9AFhjVIdsRDC7cwD99nM6e55LSbdA2oLczaYYHYNt
1UmvDQcEfCBq/wezqJMv0zdJSviWbS8Esndhm1BAzduWcDiMPajH/GoJpxP41m1O9zjEIwJ2mpII
z747qYbAO2Z2rFnjsI3trOzShvTl1WYokGwt4W2oEBQS+5D0vaEFCwJTwjmMkKNmF7Z8MiBSQR8D
wiGEPtiPpUW77U3626tbWt9ps+DOUL05ES8VFR0prX+bs3O4zQfHIQ0e+8V/B9I+6vxPpAbtRMKe
RJiS3Fxt3e7yOeXe740e58fynigRZbAJHCA3KOHzHDhfkOCACKl/RaLTEqig19w90RhgYpHOe1E+
1c5sWeEpwoFSp98Lr/l3BWzad7g1zn4Jbm7B2J0JnFsxW5zC3sc3l2uZuREPPVsWqjCtD6dDqG7K
+Gdzh01AeaZ4VIWkt5LieECOQE90+VzuK82peJHq5X59PVFJlnSJIHufFRHNb44+/M4w/s5YcYqV
uyHWHvDOGrwkn6N8Cd+JgpJf4X/jY8mJzW1ZE7g6g7nBFhU+KFhbAyPnNuomLYendujbQUKMJkM3
tEsQBKgrjpB23Hyxs8dMkLRZHtXG3BoH2hK3L4wMRclIGNMeDvJosqGIvmp5clT7u6YMDZ12KlMa
Z9CQ4HMKS0vCoijnbN2H/nv7sjGtH4bDoxGhodRYqI+FvGl4bOj0z2yR8bkbLNEA48GX5Cy6U7Om
TrDmZiGf0sTzzSa7visMuRmzQgRCPjQ6A4FzX/zI0JTSxxRDSGbMDHDgm7y3Tzik5mtVr1Dpwopb
3GEtu4pLIpunFSEjxe/fAkgCmFYXn+hqZ07h9p2fg4kGqbMgYqzUYJDAx2LRsRm47dfmdY2IiXRz
Nw2br8u+yASUTGpmpr++g9Gso6OWZxMTvzveJeEIYsA2ec2bf7tZHWMLHhPKMejIAo7RyFNMhZ+1
NQs8be7WW7NY9TU9UHhHB8miSOwhd0P1gqunm68H+Q4Om6Urw7nKvl3sRyB/IjyNv84zBuP76yPE
tK5E1eK4tGXWgVF6fujofu1yRJINB7pZHDmK0vNrGX4FiigOoq8rumSm+JJp22HDxXYMLOz3/0QV
SYyHwdPtLxVflk0/C8uQ8c+6ufTPtFcKrS62EFN1+7LqKYgvU1m6Y4UD8g0Iv2acoZf3FJfpVeDM
8EqrRc9ROPXAy7mWRmN+z93NFVAY7vWm7mqRgBKJimOFBaBobTHnWe+38DX6qsfMLt+hhqSwtPCn
0zPvGxFaB07H5Ho/8+Rl81N9hDpFdGGhOz82mLQ2d5wG7edZnb0iRaxVGLTZyNVITsShpW3AGfa4
pWxAYPrMwkAPBWYeIvF3xBqu7+PlgJfqUp+kyZAXkPLKXdY51qAuwTemD6QAElpzi6+l/yQokx7e
MM/4Tfi0MpBXlb7VZ6lMCMaBvVJ2kAcOVQYo9vZzy7EcF0G5ap3QsId0q1gwOFnY+MOAi3ipbayj
/Oa4d5QxpZJ/ZV9teaZxuL1GjGzRC8UYBOypESG2xOqHjSs8ATP35RlppDbH0nMNmokSV3Z1i7sJ
zJWaVAZwy090GcTIcHFIxlnhSJV6eSWRW1zasfB9Yj+3Hw+3/DEYmv2G+/5y6imNId0BWzYYzWE5
TVVUvSRGWp+5dLevm3rHoE/Dz8TxSf5N+rLts+sjFJEd8nvUrJkNWc7hxh8wqJOJRZBVSa79Ijun
YbkDgf2X6Z6G6lYNfn8MyRxlSbYT/4IggzU1jnGESjmMpxgYYdm7j+vojU/LOCfgSfAb336HzQ/m
QOPOlfHhBU89n7acSRllD/StsXuWwj7+FxrWcEarXRbgItCHglM2h8Fo9kLU7O7trwuAg8Nu3rfG
MVZnKA80D//SuYopFKSLH53Lldw5VriGwZpADvYLbIkoC4K59vXlLV1Vl/Bg3RHLu48D3S0ffHVR
f5XB99C/FMFjhkAJor5dy8Evjx6wsXWXvIWpNNnPPlFDtWeUevNWHBvOYzxlTmzhviaPz3josY5c
lCYLDhaX0tUK+9bvIh6RIjIWV/vOwcZrRQdbuMT0OmX4O9z+PjYsZEHL3ydD4HqzxI0A8ifchb2p
4u811decBLzc5VIB9I5ndPMdPdVZOu5XwuYKSdYVe0qHBDt06f8kSQOvduVxL3nFPVeNOezzGeAr
gB6J5Mw8v6CCIwODAv0uWqZqjAyN8AHmjFmKBkZZaasnfDFe2HyEmXFMbfkeIbZ4RMMs1NV7/D4g
sXNOqctGswoK9+upFkee4oKdMTMCMD69RAnRBuOAli72U3UDGqwcnphZD9e5dWKb8121FrRNSGZz
3uv3fdFGpBRcd2IGZe1yFrS9OUROa6u5mqsyIfTI0GClu8Y1ELYGK+AT741dJexGvd9luHeQAcwb
l0eYXmKylAQ+SU9WS87DBHVGcXf3sUGztBiiTx+fBcnHL3LM1MPluPqfFR4eGAvvmQK5v+HvVBOs
xhzEs9nYQrsq3mkN8o2VtdEVBRDzXXHYT4m9QsuBEE9Dayk+4he8MMbBngR2ynD+cQYh3qL4q10P
r7g4vOP2VJ+KS3/OPmOFIgsdDyrGm7/BrIA0TOVw97Ep8789rkbPjCdn4+0oECoQSPxo+Xj5MytN
OEWr85FcLxi5DWR5GOcTw+p5wxEcbMCROS4+EJWEqmL0ijqoCx2TI36gy/r482uurotMdfJ5Mn7e
LC24ihO7GBlHyjZUTmGrwM0pLOyxF81234ezwK3R/2pI6KUzFD6qnclZDX59m1BGbKCcpTp1oAih
o90wjEHU8jJzyacPACHEZOIM/NI64ESNefWIrYUHUhfBCziaWzlO2Z8E8qmG+gPOmzBWyRvIUjaU
rC8CX81L2aaTA30pVsyXiJCTZ0hiolC9IM26zzSvdPHVa5wIGR/JBFZp9yfER1oYLFoF4RndGDOO
pAn/QOc9Qqfc54G0kWKFi238/WJgTA7CjmxzUzJn0D3xpsBuB9p9xzYuBwZorYx3nHfd69kIAkss
v+5kJ2hCnc6gKpmGfXNvGPtVTrXSp4/RvI84IMbTNXgGuLOYYMwOykK6O/whMIFhukPURkOH0dXt
Xx5ortoGdrPHvWpj6yG8emhXfSPirIPFmbCkqRUnXxrIUqPujLnT1TlV8QR7WjDg3MIQi5EcJyjN
EkCjOr+u6IGBiDJnCtq5uPrdwfig4r77OfE7JATEjHMk1JnnZ2ww0RaTH8JFqx6VIKnQ/sRULrvU
2GJTbO4smj6j284YP79OHf2O3LkpW9vBHNIXu1oY9LxnbK7+KQfExgyQ/Mpd8JjfuOeGSefhdC4L
PuZ8E25Kt2HtApyy8Qu7B66CQsKRxo8Exv/fcKzFhjjdnh6W088RTOmEM6EaNV6fdl4lvGzFXx/w
pTiI/BT1pCbaDpeR0rmJWGlyT5mpOaBTlgIC1n2SRrLYo1r3HzxOfbsNkLBjCUPu3BU+vG7Lq8E/
d5BMMLqE5QwXXxRxPG+w1EAof6pBJ2T/ZbCnn6XsAfml2MNNgx1JhdjBR6ypoUbjw5EnI0xeyKgE
EczhmRFzLkJsxG+DR6cNyKdgQc0Ohlv/mvN3N+jPEoS71gpFzC5sn5jBtx/Om/BGUnbKBriaIzoN
YZPQL7GZ4GJW9MSsQXtELtiPOHcIEmTU+h6K+KVbWz3BzQXAN4EpdhAwInOyelHs3lnifItwmLG4
sHbng4TPoZF6zDTPGBHO1+5NB0kbykG3lYPhDgWo/Zrfp5zL+oQgDjOdsQtjoyxkHhZvCOsmQDcU
VKrDjS0CvhTcOu5+87HUUc884nfxBWATWvhvAne2GA0x398Ly8AnCRrYGIzLGKTc7zOQuINLHWSn
B1MPBnjJN6SnTm6TYdi4+PylbJzRmGzbtfubS+60Owx5YVkvZn9aWCGJDJSdMoXxJsXsgz//muIX
z0EaD/AeEcnx0hrqLgY71wg7htai+rRceZXsRXN4vO9Oe26CHNxGcMuRY2YDC2MA8gmRJ/vlljqG
7lTid2hMODhXdjlhzamh8XxjEwc+Zs3AOVg6Al3aE5DqrxgUwf1eDu3CIP4BLnNA8jbfQx4IzcJA
H5qVO+HxFxt6yifrALHcTZM6guG63icS8VTIYhfXBVvHE2ASPayEmzAYNA8ETRWO+zNmU+Cxf8yM
zwR0DANHbzcIZXwDSM9g+Do0zm38CqhrbhpX4FiG3yMiltiAUcGajU5A9walmTENAeATW99djEQM
yNamcmQrYfoUilsi3G0Yrk4T5s6GiD2MvAazXjCMcX6yX4GUPFE1toE8Ejkr3o+nE8dS55rQyz7O
GgvkyS2BpzO9cTzfWBNNbkfeyoIVhRwScXF6beQZu4fB7EmLSv9iE2Y3RoDMoU84MKJup8G3QBNe
7pxGSHnBCfl2hgFt8YeXns2DjpBTTKh7L13cDw+cQqDxdCYLSe5UQ2irn064qYMVj96U/AXzQ0NN
iL3kZvGH9vDp1P+Cnkiiyi8lixsCn0ikurAcmD9XpFobuLPiI4OXZoThQzyAnBxSQoSLRPv32b3d
TjzwHA41uAa8jip86kCCdnvSl1+Yn30nJ9cO/gTSV83Df5X9Oca3JNt1YIAf3ep+QdERcGUpqMhw
o096SRqzvXlTaBatu5/2NxWIy5eaQsVTN3KYX2546fNdrkDzsCJa3VYlRgbpgqNqyxOabWl0oL27
EqpeW7JhvTgQWeXpMMGw2CKWDQ0NSBNnT8nEb2voZlVTK93+iahMUrN64BSqq/dwMnBywk5QUtG1
vNjk0NnVzLIsG6g/N1gTpJZaz4sE/zroLh9wVTKvcLVipeQPQrwIQGf8vaDmUuMJmPc1pzenaGJK
iH4FJcXd4VnTMlRn0E/mqDwPPNrM5sBugrrDSiWbfYHaAIUawRt6xsUr+V4GJ4XHODs+08yc8Zl6
firSpPJzi2gJsjY/LeFRivM7suZR3yGzqjFWWFJOhrOi55KimWc2I0SDRWjKLX+PnowPTxOXNVu2
r3//1JeAEp6SbIlmR1e8uR+KMbSvpN3/wZdkVM6BvurlDTv/wmHmD1ua5j7vqHK6TiSv9VivDtYC
9NjJUe0pgg0IU6bZez0c3VhPfDw1rhDN6Ghx+2zUHpr7GMcANEvVv0/bSN9eR1C0FUEv8JRtysZx
Ih1+06r0e+EPWzfBLIQGmieszxieDjCbYEpz7+L+skqg53x1B0bYY5qFNGhjdVVNChpf0sX9QWPW
x/pfnvXb37vGjFRTxjEGKHVch1/0s1XqGGEa7TEEIx+GHziQ2Pk/zDOelnjn80r21vAJjPHriB5x
wZptuEQOGTen9HIb0baI6K18qkbp5onjU+NkQRWW8ZvhG/MGUKQ1IVvNGcs+DHkP2Z/iXEVARzkH
Q2uj+xKKbcq066Gb45bZ93i41Ocp8wiWqCG3N4AP9uFGImgECZV2jQ2x3e5gQ/Rg0NF1hiwJGUpf
vjQS68D32iites0CB4YDYdGXAg85ZsThGI0X4FSkg4n45wAiLubj3xAZmEf/vhl4N2IN8ZwYXPob
3pTHglcKataoF2QeNCoeHhqQ6ZOG7xErYvbgTB3tR58OMYYAmO0q7KwjPw59iF2ssgVRYjjM/DgD
r+vrqkcz03naGA424L2xUOFgEibEo8o5B+qlQ/tUfCB2h8VtN01jdhSszMihfuI3rCaCA6/jSoQ3
y+KrM8mK1EZjUwn+Bgl2RBCwQftYilfaHVNfySFE6rQF6ds2MI1+AC4IomVGhzeZZpbaE+F810NB
ERJTYuOQCusBpyFKYTvI+ge3WPSGEXKfYY1VBimqHs3ow3D3too0FVn7/Fs4jznyHv7UFbcH022K
Q6owF5XW+HI+jehnrgkdMqxy9nNQ7t2mr3m1w7p09Azrxv3sEIMo1t9eICE5tWGRs0eIwGjCjMW0
tZ+PIcSvWvuDmwleowYSqz3CchmHaVbFPMjF/5k1jorp5/m7ZnOWuRoR3ccexKrUB82677AvbhHH
Bm9/ML8F+oLXYKnxFEmejBOgBT4TSPYrBIRjSUi7qpK4Dl8+JFqlnWP+YKrRqwyvJd9CtulGZI2Q
i8GPkW6+8y/W1VnCZXtO0xONeg+B8VY8LB2T2L85kL4CCRTWNtdo6BfTbizBkxxj8WTWwr8d0zxw
68ZrA3UNZ0t0G2b/RIdyxR/kZ0kn1f045Yb/wTFmOqNDxHIBN5W/9+ROqg5gMd3mF37xFCtuigcW
JszfsLlw2zWOuJ6+/rh6PNcEa0H9qmALeuRDD0uSuSeQ6mK+lrzq46V5EFyzD903pYXO4f1nbIYb
+scZEWQuWLn/XnwhUVbOHYLmx/sqcVra1FZtWVGGHJJKw1f4siI8hyadcz88V83lEYvXJ1tCKPG1
JSUBpKr9x1DIOWw29yPBarh1G+5tyj3CBpuG9KuNSsNlKhoeZRjTrBSW7CGvZ0KdnWvMcIFr9XUB
4LManJhawEelLez/EX88nHqWygw66/LtPTUYOVf4Pa/VExdMMao0rjTdn14Hdr1QDMZ9CmIxqj5M
M/wlWEeAATaccFbShunsTXirKImmk0L3cBx4NzZfXNrd9IBlwByUjnfdLxOvdeC29TpsPYUP9SDh
UwxO9wWs5wEhp4Tz4TSKTyJpSKZWWy0dwDzjssXDqbTs7bRmm/uqrcqu8mANIj+9voGlCKEXthgi
zV3OxmOAd4r9CK40ezRIYCydfcsx3XZQAhUfPz2qs9TeZTin9NHXhI2Dwx6KWnWGImcGOs64xBm+
KADO2O/tHcF9/ruupOie20hc8lvQIe5hsUSJpbN5RTQmKWzCbH2rYy639WBllLFxv7KpDXA2ZE0R
SbPrUl9028dRZ/Wejp9xSWa9+ZL5BofI6zs2lDQMKdxrocRAriQx40O8ru26Jl0K2At2xTS1g8XD
brxhRIDi3ZfMnMJBu8dA79cXluPMNMq6DOVFNYd3BsMOBjTnwnDy295RkZA5xqJ+IxV2UZoU+dKt
HIFTNWfOK96PO2/naABacmNDyPRBmUX1REUBU7nuPuecl/JHuWLo4SSMcPKUjmjCGsQrb26LSb3S
JvIWuf1kuEAqYwSwu8Hqr8kVFwkgeUl3OnKFaQ6Afa+J7sCujouIRRpjTI9dNE47ZAtwNnzuXr6T
z4hu/h9jAkhL0teRCJU/Yrf9Hqn0vTTQqvU8ViFAU9hx8bEqZ+vBywgvDUOYK4cHDg/s/PHYgYko
qJ13lusb/FjBuQ7FiiYvHJ5ei1Yx8wOFobfpnfLV3rtFbZz+DU9yZ2mplR9y1iC0+owGPDXlw/ry
ALMmJC4eVxfWrULHAXqMRk9kS6dswmoPbdN+ivnJxWjmfPxgh2SNYE2eJ8oqHAbMXTZ7v3INYKwc
rppOD4Cd31gBMcOP64+2Mg97ayarB5p1VEREt4n92R1LNexdRrX7S8DjlJLoHLJr4eLugNWmn4tM
vAXcQbIIdGtwuc1uYzGESEGJsoGunXNjxm8pkgv3hdroPUrJ8B7BiLOKQBANQtWqkrsrSXDe0A5x
uYG57wmMlmlvhKsHZsMLVfg0xIVYJ0kAijY4nkbc3Ine2e2Cn3NbPAN2J9ab73gpL7Sn1aKY2I/p
vxIm1ESDnyKHQDlcmLdV4P8+BvnPI0RZ78Ys3lYjWz3SxgZeD9Z7j6kmkDg6cLy/iwD7FmosEqML
I8a7Hz8YvdEi4JWD1URyX/U2ysXYUA+mBHgiGSXmMK7j+0HCjybFUeifSRT2aPowMoAFYVHCDUFx
hNbP0um+gahkETpFCKlXGcBcCuPbiYRLhllK3R8ttnagkR+sapAYIWxxhYuu8UKmuj8iiwAUybYd
DhWMRfj98PSRldRyFuGGS+GC1acLw9QS+OtW74Q1+xQdOM2OwOoj8EYQJYj+7BVpd4ejHzrGxq5Y
L8DFCprJdTR4WXv3A7hGtJKDLY119dTR29chZ49JKONtqhUGnjI+8pwv78vkiyXya94tlSWrVpoD
KvOXRspJ5/3jnapKWM+ZbyKhR0FhDjLAYrUHCMpOjk0aSR90nRwP9xE+9KRc8Or/2K2gMDv2vcbV
Ynw4xr2IrDYCwGloUJCWsBwb89ETYW0qyDEEIPJi2WaytOVBpI3/Ewt7uKOkRzyExqFmIwCf4HVg
h98y4GnmoI+EFuDTTuGCgeYA1V/6Izi4Kcty3mzeZUbJMfKv1GImopwgb/heqFY1sprhOFvdFvsN
H3ajuHUwgk/9iwxRY3xlqcL2lu8Sgy5mXMZrxufU4vHnS0HAUUPQhCs8iZTpmnU9m1igrNqpof5D
JYXw8LR1hvO/1vsu84T3qh19OG87bxD1nSz6ehl13vgTvICHkPTd3BZoxMsnqjCiYZ3sc2pSTmy0
FxI3lyZZsfm8LFOuW+NSzwZujjUtaUCrAj7DpYghC0UMoIsSQj8qJVuBaMPVwgbnNvkwMSEzZcXG
EIfZqgdD61I7N7bA2A07jQh4gNOX9jyVnfD0angk9trZ6UcMmE3XEkA75kkDBJp3XDw4FCv8qa74
gwH1fS7G/G3XjdlOckry2+qoWbhLXQGXV/nhTmMsmmpcx6SEERfS4CJfVUy+K5G8zSC+wakN+EXm
ZJy0Yt0iXB8FwcDgTm6xSMegn8eJxrEaP33RRI84/Ogq6wyJkseDykNTcpjM8W6GKEkpyuwTPZ/H
df8ttcJRjgwe5RLDuxVbpnzC+Zb/feIXs7PTZkEhGozfmMhPTqz+x2UQgjf+gclDNzxS8SzHLYIx
6+pMngHLdhoSpPAbY5ceSLoLBgrtpsVbiPMPeTOwKXoLGpw6jFm8vkr3LrmEBE4eEVxvbkRrVXav
P2quNv+woKfZVKesM9spJF7kx1Abvsiq+tAk2uldteQJ9Dm263Ae4VWPuo2MVjgd84jTag2n1v72
p6esUIAR9GekdzfSEtmpOJL9sKT4ChFZ3aZ4ZCx7QZsRzECbmQV8MJFOtuw3jE1wbz0K431crHrg
E0OyOQnf5MXpX3Isrs7QyoJhhK359jMuQoAMXPuJ8JF3hQNsz9wqEjdRD+PbBSUE58i96g5ho+L7
CbaEf3HPxn5xWzmsR2cIqjE0xf9MCPuE1bfhFv/cUOrTYCp7+931cF+BRaVQ3Q44iHI+biisG6C3
/TKPBuzTbfq63+ZV2vx/gnubxuWJf8Xotiw3D0SeaMgwVOMbMf7tRmBSol7gpBvaHf00TnxDJq1R
g7ifuRBG7FtcFgpzg0o0tUGOGE52pC4yqH4YViBKrn/zNtF3pF8C3E2yNdM0L9NZjd4sEVtcibO4
7dkMgsBLfG1wNRr1Y+HkEcKvasJ3cH4zn5+l+S9uqHP5UQ4HeI19RqLNUpMXK/vrlHcAd0fpJG3a
RQczgwMTCT3tDts/uKh9vtp9xOpYWdDtzo0RTIDG7k7dBFaJsMEg7JQNFs0u5zKd/ls2gRXwNHnY
avThUOWkBZsB9x8La0wwOu4k/66O2iN2W14e8aDO88svxojBxaAQ6749S+n2COUDbLPG+DAVNkcO
TZ4HVchrsIlryFJCdm6/4hx/DOGcQUwrt1yIyXm5AZdl7utjwz3lWZnjnjNOXRaa89dEBDXlUQb2
LUx/rzPBRE2DXQ9jDgh4vjLRoQXmS/7RmeLkZJ5hNz6suyqSoUUvmuV9J3xNMHbjWdamPHug5/2I
KZI9SfAgyOkxMgi9//H84Xsw8CIR7aTOhYcmWdp87ee6j2Tig9yGKPXk6xqgoex8/pmO0FThOTeY
9yDoNfYHP6H7lGDHRFvtL0h3DtdVEfUn6aiKcp9Uuvk9eXuP5RDBMIAt7Frd+20eEw4EJpBgP3rE
P7fzy1Ea3twGfKJw6N75vfA/66srBZANGJ+HSQLUwzhUTD9TYQi4t3MnGz3I52B0A1DGQw7Sf2YP
QaVIfa0wmbCuVOLMqVUhLOfXEyCZg0YMg74BdIrl5qU+GTHrngzM5wKQzXnM4fqOb7iUIxHRfZoe
4GzRFVDrmO/GPIGhjLv5e/LYXml9uHvjN+vPxzNWMNziJRd577bEdImci0BXvrEe5CCH/+hguyKS
IB1Y2b7RjGuxsugSxD6PCKwMbF6FHNuCOeTL21Lb6kSl0q79qAN8kogOSBYiLeRIAV8Wz+FFt+P1
CN/JldUlsHfE8G9+J+JJRi2NQSmTxk0sHemcuh1dBowfivI2FQUsuUYvJvyc55gCLJsV9k5HXm2M
QpQzODxyG90sUZHs7pEOIAHmDK1Es5hc6FSoMumGHxUZCvsGDVmeIv4GdxFNtR86CwTZYS9MXulL
sMD4HihT8HDk5b11jNzPaHDOMkXpan00C/bGRxViJLVHN2IRAASHIMVAi4nw7WhoJrzneY9ZRGUN
iMqSeBhI2+GuIzWDJdl5vxl0oq7lPWLmggv7idNdlXyjOzwVEACQHkgMMFyYF/iaSwj9MzaEmHg1
k+FOWr7WIigJvBBpBlp8WkItRuNzZNfEIMkn0RqSocRnYskgmfSLdJJ8vDpWMCMUmtMjJl8/fDmg
d5JXyYQFbaQx+Rq3kCHxxWEOKLnlZlAtp9WZS8uu/WFLa/psOr0ebjUstzUr002drTA97YyvxZ86
9AOYvjzAAy1uu9Pv+fZKuqKba6Amubko/lpG7Mxm9/4Ds+ZiQlzc0dyynZJ4hOnbBbsOLga9aWa4
WR70B0GluB15p3TP4nE1IQ6QD0WoqfZ1uO6IrajwHJtMOIhOILyhAOY/+GSQvhsR9MR3+QFK5NBh
6QxpQMcxVJyvff86wuYgO6a8MLLbTAhDYG24lpLrgamPZTuZ1vVxQLo4GjAWk9Nm81rtTzB6dwqU
eYj8yOl3aBCaNXAmZK84Xw2miF+4lmtjgSzh31KSFg50c9ouIQT2MOEjeMjRIm2dz5/JPsIoxqvm
Pa7nw78v8g3fQqs4hCpRpd+sI3mswZ3/4dTiMrNYHJrv9WCbMUKz4OQnRFJJET8By0DeNTjGaas/
Vv2zMsP6xHccnk+0R+/LcNooQmXxRa4fDSLEVBnmj/IaVv4z6a/orattlgH0PP9+y/eSV5qGVjvS
VQ+n/Ph8oiGxtkvosfzSSMFq6eAtibXsWR9zpEErrHh/VJu5kmYNOjcbg0Y02LwdltA8kM3FZXxY
IOIqQsELejc6UbrG34Y/pWgw+40+k3coJK+v83uZ7fSZfKx34Po3LgvbOzrHibpjPngwgzFEXBTJ
vcNoAtISFGRpwh6MZY2/j/rbfA0jrRekPbsk4iViJ8+pDHuGUn5JqTiouWE1cklyc7+hIeQisXxk
QOAXMoK2Ew3168L0wCSR/xnn66kFqryb1eQ56aCJsh2dsbIpSFBBagx9d5qO65E06WcOMN8eoa7F
RrC35dpo60/yWaB7nvTYcaZH5IRjTGxYStLz6y8L9GjCCabACT2CHISPE5GKs36En0Ww3/6O1ymW
PICXaELIT/n9y+Nhln0DBO6xWVMWyrw4ycnryKzOOQAczNsCbQLDK2Y6EQ9WnXnq6cRf2wYbihUA
qigYYTZhlDVOsF7TPzyZAVXlFREplJEeqAqQ7AG37cGB0RkXJmNdnItlGWkAx81EWyh/j2NvaNbr
4ViGjF2O80C9wBKWN8xyNcMA0GnJkkRO9LjBRgUrI/810S/ANmKBCLI7o0Ygd6TGYfLMY8HwTm1j
mYbyEQ9zTNGZMgFIWL8Nztr5tWVkAeSHAwMeQRUjHgxX1H5vWvOWrYbLLkkPKlVwRY+PcdWYgUna
dXz0SZ3K8PQYnXoYDIgLjrkic3iPoOPtbP+nbDE10VCLRXUTvwdu/0FEtM1Qfi9tRoMv0w+AGVjG
qb4g231gHQ28HPeEOnZA5g7AGEv5lQpEu+E+XMp/RhlAqwwTw11/9zkZh4otLFInUPlerFPiGdOP
+XKgMtv/09DuhVAZ42fUcoLoh85Wp8ItuJD72zvp5450fDGo30cl7NELP6GWME1zelEYIGUccs57
nGJ2xankCd7kLLyeMHvZnzORQKrvj6kt+MHNxWHaCjEUZ4kkTu/bWZbMkjtZYibKpXzW69fudmrR
bsfVO+C1znDIm0qASmzud8rxvQT3uW6qBSy0DOLHpj5nvPI8eVD7uEXHYt1SYP5ux9+E/feNdQAe
QkPgSg5rC58OOK+VaIg05FPm62opR431oswbZ6whBz0I90KhdhOBy+zLRNUmZ8ylRmBJd0W/aNNQ
F/xH+GUY18OU8Tz6zZR5vrkKj5h6NeTSL4zLe1wfqIsjXgNty2tBxc3+qebAJ4DZQSPxw+PFP4iQ
TUJfB0IfDi/uy2oCeB1/Z6Lf0U4S/4K4CKEeyB+nAqgQf0tGu3g5QEyxyQd/lLCd4TwBoXjsSKBR
NBmvA/iJFOWllvmQXhvdle5uRxLE2+daG9YTZirrdDRc1FII8KueM1yVd7saBGgrlLfXan51Cx4D
gpJH2pC0Z/dFBaXtBNfMJvC2dap4a35J+Hv7VyLn4J/wnqGihEQwZNtrldg6kVgJ5CWcrFD1knus
T/ceHB4gK3EaMLqCysPCLSJ9CcYO/jnAt60TE1ULyoOmReimmexb0gz4Ecs6HLCM74Rr01e1HuQz
ov5FNirW4uDiSExKcFM2Jh1mZibwnvS1HhuFRb58KDILwY7grtDybIVAkMyjXDgyqZnTwMLLbUG+
pfV/QMWnSzOZ554I/3BAxYLlY7HFL552w+95JC48OwCSK7lJ0GZ/VoVnAwl6H0v84oXVrRqfF01Q
WjgzCJvgbuEaD5Lg7kesNW9Cef3j16l/4pbTV4N3/BJ5nFEqT/z44BgztAxpos7ovZQJB8iL9/bm
dytUY+z1dAY1Vx7l02amCldBPBGW7Rqj6XM54UyT/Pv4FxBsdM62Bd2upfKve1E1vU8/K/JuCG9t
MPOQST4kMU4YDjwJQRY0P08icUPdGJtixanYXbK/apZtDZeghy13AT7Et39R30mzvNEh82PyJHMd
2KTxO0cpaoIpiKo6r5GHN5enAMAZDSpy6cRawWBQoZ1uzhXr929AJ05JYKTfk4hABBz8WGnM2duP
XJIPZ31+ktzsQes4tCdmf2PTi/8FIVHK2e/pHWWkZerfEqhVzj9L/VBuCS9MTyxAtzT31YxIwJuK
cEtAQSJTjLYSKidb9KiYIkrrib9SViD1fLpuxUmP2d2977KwG6LW46M5YXPoqgJefCsORFy6OKjR
gJnVudaJi2TBFNE5k3hJy4hpGzMAKCeEPEbHg8ZYw1yJv3Ul/G4Z/+HKbj6EcSET5KEnDgrMssEL
lc9o0raLUYOC+adgZAg/vs+g1MHZN0XlwCVuSXk02Pfzs/1cg0Fjh8wIfdNE3mnL/pwdwWDXbkBB
INDwInUzHWsu8U7qUIsx2drdZqx+azSF8Lhldges0pBb/u3FEIL0xcGe7guPlx0qR+snaLC+AdL/
d6pnuU3TJ8+Ri1GU0hW8qWX/WC052eGe7fHUeyEDs6//kXRmS6oiWxh+IiJAQOCWGRRx1vLGcERU
VAYHePr+cnecHft0V1dZCknmWv/6BwpnGpEvraIYNWHBizcZnUpOK8e5R3dgQltt3IeoQVROJKTh
T/9XDT5aUD599qQe7/gPIz6Obz75D5E6jyYdCHUinPfWuXxdnKgvuNBipMlYoXSZ53F4WuBdP3wU
oX6/14yaS/dVeAXTPAwoQMj6HnGqmWSjWD7emLaAyp5z1QFEu7Aym0BhSrHR0jfYMOclhz8MGxzz
ygRns23pojw0JgC6oMJgulyB67lmuMAoCT4KFzjKT/cVroRQFP69Vw52Nn7+7qbarDtT8eFFPhGm
eQQmFNNL1JJybE6vC3YjY4hJHznT9NXTe4J8ZUVKsLojRJcuLduYf/rox+0ZXDGwrwbwBLGbMqeX
hMHG/UQFexT730E5dizs8TMl/C/tMXDPycYVlF9lQ6m00ZMOYg1yBotbbH8PXYW6SyVgjSZsQ8ao
bKMjEJVbtddZcJzUV6c4wdeALsCg2tizzWANIFoc+jbSkZhFznuBEb2gpiF3Yne5j2SGVucbZZ17
nxpx3Tj1C8NM4XWkjXp7qtNrov5dEGnLtGjUqAZ9QHfCOn4DtTnRBi9MtOARD4q99k/fCjUcimb/
ACtmqsfaupgbALqNpyTt/nIy5t+J/rLZ3SuWKAq/dDuhBV5IK/n0mhGCtlPEM/FZP89q5t0AvW05
JuOVacyspcLbvEPQTfCVQPOb5L5BOlKRIedQzlHp49VFwcUtR2xeYlWyYXnM+jMq6PeB+wrEesh5
FrixOLTz/Z9zjQj0HjJaYC1Z90C9DbfLIuYBAWTr/wm39Hyoj6yFfOQxkJfFrtiBn1RjknhJl8DS
CbSPvpgxDoORguI0KCqxgTC4ROIKiEh7zqmAVp3RKnAFkAqAJ0dQoi0E9dESrEt+HQQt2SZgwppt
N72zMmQ7o6AgN4LZBiI/VgnRSbt6KioLSAtsrCB7H+Hy+R5pOxnDt3+I7PWPH6QaglIzb9nd6fpA
djo4wmSF/XuH5lJbMo/SdiJbhfIFL1x5R34LmSaEjeUAgA9yEG5gum42vR4p8TuAWE6JIbEFQGUL
EtyJGbN8wKJsUE8ptgf90zfhbPMEoAdTnTRIYNWAnRdKpxQQMP0eNL8lxPSWKTPeuhMLw8IptBHE
Sq41FQsWkgwO8UOY+IMcuyARNyGPmxg/eGAg/IfwXf+EtI7wKw1/fRQKSGwh+FtL6MBcC+qkETGn
RCeOO+keegyS3Qf8vnqQr2BdOMWADzjg+MeSHMr6cE7XF2IJ7JgRvGwEkcKcGas7h8gJZITX9CLw
TUhUjVcepvvbMpXsMa/KyAGmPZI8AzlNDidK+A4L2/jT0x0dWEecpxGiWn5uTpkIkYq63fkMLPQC
Bf+UeycdSgwUs7HimDYzbMQJmbenUIJQzmBnjIpxymTi4TIC9EkPwWoKa3/2EYYELGsIO1t3/4hI
yYWfwwyTd4yzUnAfGFPx/gFhULj3DjpxHKJzNBYNzhqDLy5ZQy21kv6QkeFfE+sJKSY+3tta9IEV
6mXI/lu3/6DlFQ1Gx1CWh44h4Klk3KgKGdpDtzl2SOa2dr3Ko/OQgbPVBA4ZW6hkfwHmOMFSsZtC
4MYTxhVchkRa9iNkGXF1Rn7Ce7suL6M/SuowF4UW6+oxZOPCVMjFA8wR2gJMBOYI5OG9I9uAEoCT
W4iAIWAAMYcLP+aNQFdmTmPCj4RJMeOc4rrA8HRviIAQVzOBohRwliA0wtgeSvKNy//BMAjrbxTO
/hStXdB6CgKRxh7BXuC2FuGhjxR7x+RU3MgnmKL9cUYkkbu0Uc7+E6IvdYQik+qO0HDPs6OL69tj
AGRum+ke/vh7TovEBWmPW5awtETlwa4ZVS+P1pHDdXvEL7O7QZ7HJI9slvgbSyDLDWaA/Q3GPTp0
wOxcnD/rvgcRkLGIwnO0x3jA/c0GIMeRhcMrGhmnH6jpD7oaQzlXm0L3ftwdetX1luymYrSdMLVz
lH03IMfF7gdkXHOJnjHVftyfFLsSLjRzhkEFXwpBK6s+ECaOHfICNjXNYSJLDiJTNIbC6HfwfP4x
LxDuDhZTMiyMfWxi3T0FvBto9hi0D5aVGSv2aRvyGIPBQOEURud7btbAcJfzZoWPhIeRkfezUzBd
En2Eqz8X9o7aBs0gnsFT+ZvI+qjSw4I1BaCe+QY3gjwVBDOGc0q/aBFqzPOhjIc8vLSqCRuDo0Ck
FAuC+0Gnmm2q/dXNJuS0LC7pNLJzvumGMqhw9oadADbbW5+AXRpBPckd8lJkBufX81eBP6lzo75v
b9XEAW0sheOwF3F4tKqt4l9pubcvAVBB2QXSK+zFS5qXr1MviRFndY2Bx+wyns873gs7uuRMaR4v
+yyQdjcn7Q7X+QN/A0aHLrGv/yYD0kELuNbnZ8jJypaG3g03mwYpAJGjQ8zRggdlTcUg7jXkdynp
NoHDz7IVcQIUm4w7GvQPs3x523EIMH75+Exw70NrljNQZtoVY82IUw3XM9yO9Idv3fxq+JBIBLoy
bCs8ZCMavj1EbdmG4E1DldQmPcz6YKTqazgv1kEEAsKeoXNATArfDkLzjbMavhpWpeeOE2pc3yL4
d5Br7mx7ncjYookgEeqBTRzJdGc6quLn9sliG/F9lCIUtrCKz4R2gfTwE8yR82mPaF5Ox0dAg82X
O6JYL56MSpGQtZ9LP9YXeWa0ZrwOcGcKCA6GBS7NZa5Wj5XhQV5tQsohsTSQfwXw4mjeB4yOLweC
6eAe72goqr9PelkTgQ598zZh0KzwihZ+/+YQaEAUA3DNUD0J0I5/+3kTedT4+DWD58xpqZ6eHmXu
KyZJG5E1T8LOSoq70/Xd10C0BmwulJweTjjsUcX6cmZLpRbGb2uQRdZOFLr0JcSZyMcvVRAU3jc3
cYTLHv6buCMhYRJFdI8tdWW67Chb//Ly8oVMQZywX+cSIr0upCNj9LY0aSHMQPXpj+AS1htsMMTp
NbnFhXMYbe3gkt4xP4DCtY3ey+9u87QX1pnTH8LQh8G/EqatM2jGBt00VG1SdHCLPEijLxaTDAVZ
iuyDFWkm0ghOM04QsBKw8/pHCF/qhBTccNojfuBHQVoHxs1pZspKJdFJWRUnSOzbqO+Oi5g5Fo/9
BKNrpz8VMBF2p297eR0vBXF8T5En/QFOtCvrD6N4Ep9ywjDEiQyPF7MWYyr+GfuvOBchCorYolH6
XUQXinPPa0B0G9+Ye79VmfjsNpMtdayDlG8AGxcfccZ9zR7nAYci3N697ANfswtiRMqkIAMS5J8Q
coxkRFpFnZQJo5FDAYsJYL15El6yJa2JvgRgkGaJz3S0HAA8/OtewrWrGD4PFuYe2yE/78BmCKgM
oZYwRGfUR4yVBuoVYXwjk1Yy+wzMY8l8Yp5dA3OoRT+UQCZ2DbJg68B6QxNDbw/egmcpmyomTU4e
PYfIgzPcJ7ugb0/ZrBLuNgLHl6j/s9hC25gvsN+xSwxxsF+kXmPXojN2CnT5QPIBZde+PgEjzyjP
+AMvMbsJYjCk88qHbrT6Ycn49cSFY2rlv3yO1MXthLCLGAe+ibnUbfGBOqCEXyITCqw18tgYCKNR
Nj3h25DZKIisPYmBVFUMJ6AVJk9SsiCTK6uacxorti9ExgtZPRIlIJy6CD9/NFTi/y04CTIJDRWa
zs+Ac1ZlyZkYmDIuwwmI5gwDPX1KqtcACqdPE8o3NmBWC+YYbG0U/fdBb2YScmTYdJkitAwHh6B0
+3/7r7cB3xledycWNYdPw/Kkp8U6ImwGjz1BMKMigYLjQy3jCLz702HpeyduDIbR3pweizKxGcgR
n4W54sVJdD4sx1ntQ7bBdgURE5DwSBxOFMSiRImZXJ2kkYLWv3Zxx3ajrwNQL00psPrDFmsLdcrR
gtnukOrxx2XjeEiALojNKZLtH8rIxQ0IE/CTEJGwmHQkssGHCdI71ycWukbcrD922nHKcynRQnyo
iWC7V0xwTJCrzH+prlLFbwbhFL0WEr3Rl5X78LVc0OIewzf7L5upr7plT1T2HtmqiI5+OvW1OeVR
pI7uo6U2ky+41xK42LlxrYaXYba8zJHqwLzj9FMpFij/CUKbMn7oI8QebaBHNj6lyf0K469aQ2K+
+PhwWlok4BfgH/oVqNmdTzvyYnzT/EZqdIl0t+9l+zawQKox9YvfZ5F8p4+xhf94t9VjDX3VB1bs
T+nFL8F3YpF31/ItZoJPbvimWKpchAdRvqMWsm9TjNj+VTqcpqIN7gdai5+nCttjoZeOsey5oy9z
fURQNgbL3gQKBbJ/c4Qxu4Nvuif2+xazY1532Pi4LKUZv4Pqp3IVv/J//mP4cXvBj+f3MdQmlc8l
4pD/v5Bc4jZGz4oqic/h9Jd3/E7YR2nOQUrwU2WSB/B2H5LtZ+/MdTzpUqZWPP4IpbPCVUtEU9no
Gkju7BVvBxNyGdyJMC64J2vBNn5g1UKh6D54/0BBL/u6gAz7V6+uNO99D1EXKsDBy/GYEfIrkBAE
tKrum40CpjsfuIold/2IbjYCYfizMIrWMmxAeqXwl345+pSZQpykXcL/2TrdWI1eh9Lrb2CSDLXp
legLKA/NQh70QvG/C6x2aSzhunc9SS7mOjy1uEIz8cRJkg4hKEa8sN+t/62O/rTE2YBNATK7ITp9
6WjwEQLg624GGv1iF3WZNOFM1PpYlPdWvCYZCMIpCFcAm15POAiCNQlnKDo91Hwse79eSdEjvvnv
1SspV/cF5hMGUzf7HrwHZNkx7PIo7rCDNlzBuYdXaIO3YdhUo+urvQmvD7lqDVEKteyPOS+kGgbF
eSKGZgnsm5rsKNHuCjmy+cdz6fxmIhCIx5gzakNz4SLgZMbsiN4a/QhPaI8kSMsePLgBlIAhvFSE
Z/u0G64zFpEWQyhx9IhSn6WjiG2cf5fQTfNDOfHmECjw3L4vwLxpQQm8QQ2CfY09uXiu4qKdZ6HR
vjm4GzkTJlzwpgEAWYpMbxG8vQcYKEIR/oaPQJsurxOuBb+iPdchCx2w9zeGnuJgP+AZwyPh4Wx3
PD51iI0F60Mf9hyIGa4IUMZyO+58FLSaL3Nbk9bDCukeJPpQbIGfI23+Quz7DX4D4KZbP09uG3UP
rAJwVQvFKXUBJrz/GEyYDHM2A0jmC6BOWHiuOgXOyhaPsG+vDEAByjY63VMWSxhdUn/Yh/uud2zH
KvBCF9dsowQ7IjAijX2pnd87HM2jLvowGscrZcPQFIyFPxAu3linQLGJbwuk5C3mu9u/W2wwZ3iL
0Yqxh20C/mzi7INZq2krwMl7vhN54EodIBSBQ9srcUkgLohdGniTB0rkHoD0gPHUE3kxhzwHiA2F
HYgdAhAWQ18O9JsUWjuLAQvEP8M2vgeGonBpX5xz2EyiiGUmwKafL/L4nwgQGog0+tir64RpBwMB
Dk2aXr9xeBL2tz8dLyePkw1iVB0AoXDS0BKg7/KwPUaQ2tKzaRxQLvvvw9nPuR0xsUmOiKLal4nw
kq8DnYr3DsbyEPlm2IlSdC6MFMkidC+RSUrst1uGN+6J4I5vpzwTcFHeEei7Ww96h54vEzxQnZhl
swjwVmQ89B6gmcIThbWnRDD9Ayma/XhrhrM6LIDyHHWMg9yQfg33A2jWJSXjZ3z3t7h6MTn549bE
FMuIAF8cRVS5qycLkcB4jp2k71xmpbPvBehaKZFgfyHL3gY1CxVqH6ueuQ2jAyoP4vo86KZhZx+o
C1jlclCGJt0jFQrPAx2sEvCkLIqhQPlM+1wz4UxnRWQFmFEMxnijISYs6G/cX9D80ND9PHI4Z1ny
Gxw+8cvjO2OEdT5g9khDGjavXWZr9heRC9eLAkF4JcaCNNhuKmo13h01Fisp4UPfmQlBiiZv6DN+
jdXCh0r9HMEjz1rnOyVkm8KcJgdi7PhF5Cq7b8Jgk5BzRNu/ob5G7C+MFC5H8XCbbH2I+yFL1UER
JsTlQMydLJgiz7uEDZC9Pts1w3xU03HiQ5s+Z03A1fbvyy8768s5oiCiEbgcGSDpSBWwgaMpRb9y
D8AuWH2VfWZg2wZ4/wxwbfBBdF3xVTxZvhh/biGmvd2Kxwqi27p2gumD2K+rG90mwuCaYUsRoxmZ
s8xc+Jkw+daw9kDwqOFDiSMIf1RpBiJzusUAmw2aHUxNHpPXCWfY0JivFb+Y0tiObywaXOnAMMAu
jD1B0yI7VoAXp19AHVYA6Jw+6J7o3MmHus+UvfAgMZGmE+clWF7PyT0t0OMjBLfJNXGg/VDuqAN1
pQ+KGMh0DC+QH+95YlYjwu6bo0gv7jj/8SdT+WUFwl1GC+zOhTMXIa0b8rC55mJrNFawk3a8xEZf
GWHPq6LCowZ+ItWQee/UjZS/Nev5576GBtjmBVzzxkkBpApLlD6VOfQEU3QeJnFAPFwiDCgYY6Jg
vGcMVZTpuR7JzPLIfpqUoyef+Ibm+u2t70NRAYL2DxlFEJFmDQp7uReIzXeECwUF9i9Uw+vhBWIp
chiBemyBgEkjEERIkA/fYFCFUpNCkF4bYOdJSV4n9xR9NSVi/Ma1Pac12AZ4x/HRA2RxfhGKQvSe
/jCqu6Z9yCREEoSs82KjzPlMG3H4UQyf0AWyX2EGT2n8GeMGQVw6NmtAP8z6PVggRENtYb1PDc+c
1e5YDRn5LcrJ1df+8Bz1Ck5L0ZrcIxQZbB3KHijlD/d6rgQ2C0Tr0vbiZ0CCOqX9HTao4ltp+J1V
wdceIFVCgAGMULKemaOMqigb0PDHJlnG7IwLXNc5Vj4DdWTtDAp3O8XBF/MgKwWdCeA83ib4wEmK
0604+98nWu9ZNWtHqs9AQIZim1wi5topXoXiMfj3KPacVOIyo8h29iCYdIOAebTgAWApUN2VHSkf
4Ee/yDcY6Yf3tAx4gkVH9PeE37aB6Ie5M37+qyc41mtPc7dApObdTlhmT/GnGZQBTapERf6Xe5wV
8GhG+zzEFxOI6+NNC0QftAo/fw/BZLr6eafrPx0xB8AlFb+KdDMGw096NdiCmAKyRMk37iRHX9EJ
JyIc+UHEI2fTJZW+Y9Sv4Dg60X/bMRQtpgM65O7lZ85QQfgoyEu0iYAflEVzdioNoYkZc8bN36Pf
8c7Bl/ZP0BohrvGHpdye0JX8qwIoheEbbv+IMh1wvxfPBSNcjrUKHzWuhcRYEdBufMPdmCdgBKut
BEDYAzhDyMd5E2tT/fwcX0GeljLAMhYW1ZL0oDdYG2Ys15lgODee7D9GUmDFeZR7eshZjxx1hqYe
38BP3EvzBQFjzZP4OTEHZIRLl8ZhLf8BATB2ZTB67VyVChMuHaj4w+Hrb4yony4T1FtC/idQOj97
ZLA5t6aXND9ZI+zePZkDuqSg4UNlJwgCAPyQIXm9fIMF0ISB3eT/5EdUy4p9KF8lPlnYu7wXHB4p
mi9vWqMTwQvrdtB3Pw/S47BkWzKY4Vmrh1/NpD2KCfCV+kQmwWuIQV01NtICnIZeHhbNA5mII5RR
sB1gxz+8N5j4hhsL7LPanrRzPW1PV6gzEbe0DWDT0p+slDEC6WOfiT8Y37HJ3YaR0hFkjtlRyf0G
iIQvxwWEKNtHNtLPyVqjioJHAZX2NzPJguG7OfngEgGw1Dtz/N21u096PaiQRrG78X/RdW2e2s3n
WE/qSdbn6ZVW0l79+p9UXrwTKLctUw6OU9xiVu2injBJ+7K71BN9b6ygBUxeKbgYbYs4VV5BD2Zf
E1w8ClKnxZftHinAYlwWFrcaIoFS2BwooAEaiO/GnNiMbjiVI/GZ5SOmfylDqOBkomaSPAnUqwq/
PgYwYGj39Bmzfr+UjS9E2QrP320iKPkTPeQ4v06qAJ/DoF21g3afpY/kTckhQX1/j9RQ37//cYHL
BWcAq5l6lOEG+Kr091g8ThLMWA4OABP01ACac3najd9ItmHVqQ4syBz2Ghj51IIqdOYpy4kVZ0+f
vUf345NB3EWHl+3q/wjK7ak8cQPFI4YggBIBLjJ8LjAH7D54guPiqEIIn5ZHdZehkvkrjxlGwccf
m9Suz/08o7K6zdk1X2NuucG+SVWCk89aBL3mg9f4Mf7MqVfEoBLE9chf//8pcVl7uL3lR3Oof5lR
yqYrUZWBcQAUgsoytgatg1RGL3BNqURnLEIwU0mkaqh9+uEqzXAT+UEHsg1iRP7a3f1IKfSevANl
BWhVLMpFwW4l7h1fIxd+Rj58Wi+uKc9jfYD6U4ft/qXZ1liTbVlksqRNIu/vSbWAmMZFWWUpPIy0
3OXTKvrurszCdp8jl+i6Zt22G6a0DF2lNdcai6zlkzHs4TGW1voKHfWg5VzvxxhPByVbdwP0Azup
0OSQTTpUcMkiosK9Yj/vvqMLVBtfHMDYWQLpvSKIWRytun+lZcX2hOFNjWn1y6/t50JdYceNM3gR
ZegvxveActp7T8DSXqI+ph+BmMx601e0NO2pSnk26pvw3IGUzkMGss07h2vChLiPQYlnrOHxQAcd
WQfIatdxudKxapNm2bRYbpOsL/hrkLsuFXIUvg92EH8Dud/YwUN9BF/n6TFwYESKAJu9Fi5s7uCk
8wTphOqGOxf7AAz+ow49P4NPz11SVpi2waDba8cC3IPRydFIsKILOUSZHjmwPZE0aqyqabXHPXZd
7TDRI809QpnFCKN33p45SyikJtnbhaliYq6gCZAShiLGb9lJEZTNDKkgxlaQuggTsgK9dXiV97z/
d12pG2tzHykJgJJgVUMPgC0jlJjt5qnxZP3W0qy/adm/Jt2hW8NzmwjIM/NOt6iLTfYG4WHXZ47W
DfHAjV5DK73trFT+R/uCqwYLmWpy2uPQ+mtcbKFY1isaqlM5eU6uBzgA8s48P+blrgBCY5myHEov
Z96Go+s/d1iyfmls7+frWtorkOipjugCf0S94H3jFadiAR8+e8KrEbMngAl01FQSEDLRur0cs+fc
IMlAp4LVDjXZf/tfrBYZlFou4nr0ok1hf6novOtK2iGr/+OsuZx/kMEon3Hvhv80MxMdOlXarAlB
G24xDgOC8qoh66EGvIMfYMNl7EljPGvAAp/3088I2lfwEXOJgJ0pa23YfSaDYXAd+CKsy7k155/U
MQp9wkjItPyKFLP7QuPABINpTu0Nv5vwBaaG0JyBCHoL2A8w8i/2uTqVrG563biB1eJrWFKkNZUH
omX9I8ges+9AH1/B5iK5DV/5or5GPOuW5j2yoIbphyQSO29gtIunVWTnColYaxJA6PKHSRcUwTsW
PyUSA1YZD0QNjQ6WAw8BpMECIJBazySnzIap9aWHpusGUIOLDleQXgUK0cXln8Gt+qwL6N8GCQcO
wM1Exs5AiByVoYruFaINQ0sgH6povGioR2gYOIxa+HkMkT7MAYudLA1hLvILuFQy7EqgLP3tFVQ6
GDOf+bqluB9ucoUhCNWDwxyQd68yVVGdfuuV1+ipBB1yu8L7VMKv6HXxrtAfKTfDVwI5Pmkn/LLb
jnfMTI9fYUDzw+YaVLU8tzD9UG0ue0l5Zt7I7BxbP+Bc+dw785hDD6xgqZ4r4BbIfvhn5QStYp9X
QoJhO7TWOSXRkW19i7s6clMDjCCMwDRKitvGfTHvhsn6b27KYy0rvtS6UMSsi2/cEhQlLTvm1b1w
ElRXv2ROcsdFxPkpIoqjRFzad+V/C+sDCzSj0WRxE+DmmIyZK0H6/KC4YRYz7W3kKV/8GrZieLBR
Ibc0tCGMUdfaQAamIhQULkg71e4et+YFOfRY4RrAb3zaTEYf/24RnCOOnIQb9xhytc0JS4K6hT/G
xaPUmnbDbNBFv9l1TEvHjDS39xll9xKWYpN+WUP9HZOvf4z1v9fxM2QDpRDqn9ki2ZS/KFvJ5z1U
xx4DJE4YTjfdRH0quIMgR7CVFabFGB8ojrp6zB5hL2JiaQ3gNOvEIf6cy9aXM+zynjHTeX6OryJe
oqK6yK4BVRFpCKnFKvo/kVQBz/EjCaGW3GcVoT510eLkMLRzLh9zoJly9Sl+eUUOEI12ZqOdtBPM
Suq4O21I3yV7+D3NqIOgr7hKzL6IxSPq+b5dM6q/MFW7HNCuJTLUrSpt0ssBliMyH1BQeJjtoohz
qK1MMEityWg3m1BgSZgqbMxEwiRyO0KSHDWz+noGaMOkCkLL9lzNH8fP/DtqN/C5L2tsxIThYxWq
I/R5FDsYqSKwk2bKgUcQ0r+2QLa51Ha/eYM7MJ3dqTr+iLcePUa9VB1ylyBcv6cMCMFkELCZO3Mp
kR+kTKVlN2Wyv/5wnxf3AUmiP8QOYA/wsmHZMC9XHTTgFcgKYrmZ5vcBtpsAXmhQ+hdE9BxO3ick
asWHWMkDnn4R03LSnDXA6Cboz9o1EnHprA0Kdjc/XyjE7ik8OOc3lVVXC48erS+0GtTMFqxMeqp5
FnQwXJm8X45YU6B3Q1zIAUdRBpvtH+mr0aDmODydv/VtycRly2HJa5Qx/aUPkfPI9/Owq2kv2Xqf
0y2bMI+3MPPBsKZ0AI3YLZ87RvMmdJuDws4IOWaHzRm/pHdGOegz9lthpvXHM4/ZWvTAY/QOvvES
6DzAtM8zRo7REWxt+b67PRrUR/pEcACkDKlTBWGDMdY3GX5JqtMw9Z9igcOmhITujBMdMCMb9Jwv
QAlmvoF9buEWSxjb26TEXI1l4WO5lkNgee5+fAtbL4P1A7vtm3BTh5CrzBSpGi0zdXSU7RnLvYtX
igkUG6ORsoezKWIIU7iIP0nbI/gQw195XBB9AQLG8wyLnZ5d9ylqvpLIZTNanzfCAdBz8hG72+uI
/eyqGW5POv6FDsMiGA/G8+/9CIiNeOKczJQLDzhMc6eQ7+hsHxmOUHidRRJzXxQilL684WWFWZCD
Qxy3EuzhE7FjnSllaZxB40imrXF6lOky3s4VYsyBbR1SEFS+6AYhiaprwwEAg5XWgoleBFuCFTa8
yy38DZG2rJch50sNTwpYlef0gPwZ6z6+9vFJHWETAzcFS8KZRjiYcO3ysz57rCEZQSlOuO2KDxqi
HDqidARDeV/vtEKY7nVp30Oi1Fzdnpr2mcuYvpLKsXQgfndszH5/LIN6WU+oXYxV5y+zlJ7l8nal
AeYpzOFIQ4hJFtlBuiczA4VAbvs/Vw3ZEeZMz1lTY6rPViCMOFghllyqa3PTJ0GVGETL7bO3OkQw
z7g59Tlf1h7nbDPkAOVjcJ7eTAf7Pz4sab+IkgrK/lFBpKA5zKGBMhOhWPv3vWzs3d93ssXk9Mzy
oFBol/eoR8ZZb65TFPDQtzB+hg+VfsoSTE2y5isC4wVBA+fYb6Si3V18Kbz+cMVgSwUHu4+6UE7o
aGkBGRHILiY1SBJ/QoLyM20ko8gjqefEd2SOtYIQWljee/FdvBf4u51UYDPQC/8VXSxB+QaJg1R3
rOjRfd1nsnwbgaJvFPCoG8VPgwULeMFRnpJnoh+rNRaI1Dpwb6QZdQdFjLPm6oPQ9pJefPnTYSUe
ecyBGb/e8tu5l0BZM/eFM22bJH/M631/xLqC32/uWHE0dyxF4dWA7fLoFr6A0WccD+9NPqG7AFBH
r0s+pc/noXXto0wHfsniDKPOzr3vMTDKEnmmxAytJ19gfxgHlnBg5vDhoMbwS/OqFMv7ETTCFdhy
goPY3wflXn9P9cdM7jlA+VdqQXdEUpKtOmYxHyEVQXdNEqcnDbKRcmfe9wVboTC2u6M+N8ZE6yqz
YsfTeZ8j1WP4deZMo5vh+Yt4trm88NbEVsO6ad5BP66Ot+mDQILwu+PATB9HBjVbjejlGPVtIxKe
AJr298gShTBQTN8rVtCgVYJwuD34tYxqeBmijkR3Rm/ITkdw0qZ/snzOb16Am37ByA0qfiyfsBul
mcLSStBsc2H5wn8wVu8Fhz6ncL3pLe4pDowiIGOvoXK//7GQr3/sZMDB+HTQzQkhE05ilEUpigQx
AdQFscnhut1vrom4tEO9K/xskPb7yMTorTOSBnI/mxj3ZPNyu6unfuc3Jl/EKbo5UYputipDS/GV
MYWTvMmm7NYYiNE28EZcPhmypCluwPfxDRgV8TcTvvQGwrqituv//XuAs56P293V6R1xFwl1LcBo
/ggHH5/WPELRprngYLr35iiCe4czkOEyu0lBtyOOu5HpkmR7ILU6tAKinhgzPHY6OXbbsKMp/OYB
FeJlD1BG+6gdaYEqWmZuLvZiMLDY0TA1dttDXlFTBoYhAi40Rpk2WgAlwO1DDQiruUxbCn5cLCZ5
FlUz7nVNdpqFXK/wu53MRn78TJAjDG+BwKsD8mXeN6ymywub/4+yKwFS6eDlUghzGLGb1pvngs8F
SyLpSQHgI7uNnuiTavk9kL2L8kEfvau1RXdyM32rJRkPcQRmk7h1IizN1teJUdqE9N1XBC7zzmLg
gfGTqS+M5tTEbI56wwwZcCKXgcKyQ7uQg4JAsfi5cNw7Ggg+MrcLCWbP5tUb1GEHiXrX9D440cZb
5uc0/jb5hG7NFdmYdts4pGq9QCxjxcCR11iCuQJd7lq4VvMLjh5/Vd9XlmbPJXUu2vZcYV9uC2d+
rXKlGAhFA9/Grl+fXM505BWf5jvvI+zTz0XUm/XINopfC6hb+l93vPkkNNM7HVsfRTlcUX2Es/+M
c4Jf3rNR9bnbdYc1B1ULlrYWQKgH2KTSwXt8XP6oeL1gyV7FFwbgyWOkuZwYr4G1KKizGITPt8xL
IKohAmGzj7h2fbS32PB8BBj8WLJEEGSSf2Q4jUG8Re0SlDqBylmvQdT7w+qsBNrhfXidS8Xtz36U
OTvWUuZJcPLRg35JK5wr0xe+FWsNT+EJuxmayRYexiRDfzL6vBcELJ+vWM9PyzpGHgC0DRAGhBBd
iLz1+B1vX+rs8cdy22MB+YW9DFwQggugD6gBc0I2PHbI+YUr+PPLNS9WoYODKgPGzm+uPTIeNV+b
XVvvw50P+plbsJpmrH5hfdR6/C2TqMm9hsnAHStJS3SUSXVGvMy/80MKhloIUn2uEN+MCIbMJ7+C
78D8xL3fQr6VWQS135DoANYZ92gL4RLRsjfmyb3rIrh93MNfnsP3GhlIlAhrh1mFSa+PJdO7Fd9A
yvs/42WtCrkDKiEEvH3N++uEO63JFS4TCYvNOTaBKtBPF1Y77tcnxm6UVHZ2Zq/AJXhZQ5Ld8Cse
O778UwLu9AuDGUo0XCUJOeAD8HK0byBRd8e6xQ8eIyX51iFa9l4dNp5JpUTdgdoIwWR2/DbCC7ai
5KbCwQ2m85tR09Eih/IQz/+28T4jNOHtnOXe9qeMDi5AlczxIJt4/P+vc7ZISeJ2VXmPVf9wxQu/
9jtmjtqS//bovBvx9X2yQhYNzwZAL7di/mXKRYVXyCMe7aaY8RiT8f3LJjqkD8QEmtPj9vDoB92O
n+9xlFC8zMlGlylGZJ5RHvbRRUle1Jq2wsKhKykwnWW2w9Z2W7G7cX8qDKpBJ1DCfeHk4PEWyL1h
TkHMnqN54+xC/PLSlPy3erzyHZIvv5Irm0uZfBQiNqfsTepjQEQbbY/WiF96vSS6OPsn3JzXS6Vz
1/RFr6aRV6/SWG6nlJxFEd0hGOyzi3+tvSfi7SraFkGDQdctzqhj4eqBwD/T63Wx3XoU7lUW3DGw
qsMnHZvxm1W/mfT40zQ/Z1hD3msLrVbW/I5mCi8TqOKS+1pn+Bf78lRV7fvHIylMYZPefygUtyLa
ukZYhaAivJ2pc9ufd7HYWtLrby1jmN8lLbEdKEf6g0rnorndsBgxSqdMpF9/w4h8eNY7Zhr/0YZN
7baE97x4At2KkTNNawZtr9kGVyJoPrbJGHRaI0hoQl5CK0f8fD5gdFzhw4TwPWh5PSV6t4sXcXva
EFQ06yXS+noJPoX/XT5/7iUb3EA+6xAokN/MY0PhVtMHGFJcoInC8PYdJN/XCFfZrhvVj8AqJ6r/
TaoVgyWkAzIkXVb8Y8bVNjL3zbMlbK5pxLGtPOcAtDu8VOZvnnZGuRhQ94QFfAa+zG1E7pH0HuPe
NcpvkdmLGyCPnfA7bUdfpA5Lav/3Buts021HkAP5gKVD1fGJSAqhdSMA4EtvLe82Bc6Zfm8ncRZt
cUPm/TPuKX/gyx18SWrEtDip+yxUmX3Cw8NKamgG6LPxSSUH+1f497/LERM8WtXLuodvdeErECyR
403z3PlpQo3LJaX0FfA7+nig7yXAMu8AZRL/EW11j2aJdu49pJbYxpmSZD/XDLZKQGnX4HxnpQBp
PzA6NOGsbnhKYIPYSccWJqZc0helZBfdewPA+oZ8IfipSLnWGqmrwlLwpXngu20h/sbgUXV0yCqF
14vpOHCFRIbH5lV76IClzEOwCRDH3z10Khj3P96BAPJ4ieuqqb2cVjvzuCf0KTJHOLuP6dCLil/w
dUEl0SXT2WHR2MOslJfoHBMhBs/nElk5r0Q3TZcqs9FioCZ5PRpQ2lWMwf610hlW/LSrWBnD8cT1
8D+WzmxJUS6Lwk9EBDNyK4PgnI5p3hCaWjIoyCTg0/d38u/o7uqsKkuR4Zy9115Dyb9GByAF2nYg
DeHM/cHT1tF1wT3+Bct8zPk0Lj5yO6g1nxCfUjO/1vXmYy+ALHNi0PJZ/NrBNqwHj/668Yuz4soj
B3js/u/NpksrSVcJL9F/HmiUaRoU1WXIIxxzNabCDv0tsCrGi5t+S9fQktcO3+UKVeHu5K9pD32d
2fgG8ANaF12CtX/BSgAo88pvfcvynp/X9hcuM6w/uttfonn9m8McIx8KEOGbDYx9nXqLrS2Ci74t
7+zMz7tnUsX4ny/GAwVDJKoYp1WX92Sm5/5nU6R/o1fofRTWjOAY11qesSksLwHxGxjwsctLNz1x
29PzgYxQrJ5sQiaJWHzOKpJ8k6t95pceR7zI07cZBgZmHFINcu1AUVpPXXT/9AUXjjkJwAK3C2R5
rijb0RcOunSjQ+2j2OaxkM8oz99XadUQE1ww3MGkMp/IDsprhAYVuDbz5oCuSbPhTPI7sZwKyFmr
Au620RdD3L870DUXYCBF5T+JhhJaA9UvfkQe6vNrBJbeQaQJjZ20fk3hl9N90BWIjIFhQycZw7yj
TJTJuzT3UenTd0Pf/M0ln27ZqrznP5nRJ+0An/1rkNiEDgl7OZeGDMtdrEtrbPKuIC7duD9pu671
6SrkjfEaJ0zbGOJ1Y00aX+Vy8tpjb2Z5xL2ZL4/p5gDLhGH+PbiPaF8mMIYeqIzonFRfvxAyNivw
iO07nL8620WxEhc+Xe2Hd8A5qAjoX/UiyHskXPwFA9ZyRonYfZHF6wwBCTxC+IctwHB8MTCevjov
ZepMxibNEmQiQuJa4RwQMGRF6ynoGhn9vB7Yb284ygCwQmsGtDrmo8mDBLdVHBo+edNeyJ9HawoG
XcO04pUg3H82Lx017lVfMhNimgL7RP5HUQj6usKW5SRhC4ExewdGTApktlYR9YXRoVlnbGFU2Blw
G1NQ+FEMhaTIJeYPPWnqQ4pQmRWBJzDkxOJKDPdu/MLEfdR5I4gE6AEZmxTeI3HzE37f8OGE0Pxb
EwZ6+bf1QvI+rgOcNKgWx9hx4j+sejgfyeRQwJbCnophNL5KRO3x/qUIdWTkCLMFDya0EjiUcyi3
DnNRzrbBSJ7Z1BvPtxEgvA+eakCQArTGCKrnvp0AQfeYV6GxKgHZBAStXWgbyx86XszU4vFLcuGw
v1Kf761ycbbfAAwPqK0OX6fv/G8A35w6K4XnCqDSbR504NCAIT2uHrCcGULjLUPjvHhtqxVz8GGZ
fAmvQvUDD66giJlm8F5px8SY86PTKqdrFFT+h1QlFxcc2ask1x5zEBp3EfmG2/tPvQRBxQwgxoaN
25LBHLkvLif88Usey5n5S2Sx9jMKM3vgjwG/pQnKNlibEbN2OKZCZEESGeh7jB+tx1xD0DjbnnOO
rUD5gxWIcOJz+UiQJRD6J/tQ5raLEXd+gwE2Mj5IqnSfIEfJ28V1LPuJSR/KhV8E98ez9On9jcQD
Kv7z6cTOC7wCh0m07XTJvnW0IYG6CVMF1UvheQs8AnYPZOmFerYEOxRe6N5CGlMeuo0ssEz5nw0I
A+rpv9Z41wPNQl8VrMT21IKuwg2lGBpYLH44TbBOlmAR1oyf7jMogh4Q5MQeCdtVkGyTgN5hTuVL
UBIKpmMxza8fpIJQAxJtKnb1xi/fbgG72ATvKjcYxQhQHrw9dlXL1X5zskkKnKbwzgmNj28B42i7
9DsDrcUxx6G+iCZQUuJoj19iGF/NYc9UWzjVgS+/pIVlbO6vpW0FsscE+s3+ktPguCWYnkcfmZ9b
kBRyXTfvA/vuuPlWZ+Ua/y8ISPPeZ5fFnuWDAhilOdsqEm4HNzyqOZeVrD22ukOMbeQwTVImHHf6
Dc2mBtg0HWjMPKLvo+RVgn2Z23ikuFIArEnWTz7GMHIOkMKtB0Fq9USYeskyryCs7BD3YKFWkN2S
P+8EkoqwUuhJ5BLCi+dPvWnmeGCpmxoS61L6bral6mMcV9x4PlniswnM0YmygVGcx5NGEQCSedCp
kP41O/0MJL0hQeXcneMrB4BAmSFicP9S5tRs8vmFRuxILDalrwUL+FStqfxy04O2d6yZu2LdFMO7
gRnntqmnYpmIGZTHLaIw8rAcwWGBPvnasCAoUJBIK/lJeo8bMHfLSSO5Zus2/a3r8Vbijqy3ychj
0B9gNKGe+guqMLwjZsWP0i7vYnkjZTUtp9DBQOlYCrWJRQIEMi/SDiasJzAmK27Ql/MNAj5EHpte
9mGCzYOMLjSxcHVuC+Kw+uvQh5W1wKKvu8mv+dB5DNJkl/VHCfqLmXrRTsKPAD/TE4KhGYtgjX8J
o7I19s48DPhWT5sjfK9sD0NF0EumLSs1iwHltey+L2BrkBehbsTfKfU5Dsg+yCtzgZjh8yGa1jbT
l4HRYFi3rhHw/bV0QzGdPYMRI1hg4PLrtQYH/7Cbf3xIGjHCdaEWVEVSzkDTu3tff8pzyeDFVW+P
0n2s6MsGhs2/OmcHDZg9IaXRl6fmhEWTidnDR4wA9Ey9lQRcItbHJGh6SFvFlwKzCwkdZGgsARZM
68f+Kgl24WRijichJHCh8V35oefN57cNoh9nkjg3zD45M3sh5xOKuc8fF78+CYZ+FvD4OULCnnzt
CE9bkWqlzZ8BvCooo4HFf3TvEvIBNzy6kBxNHkiVelilyiyHug4VfQVV4mRb2B3k2/JLMDS1cUlQ
5u5hOPb1g6puKfXQp8Cb9KN8TPcqpY2Uk0PFEskUTIG+MGanYNLY7Iw5z2zK3DEbyI+xJH3/0RAL
WeamJ4a+27+kTbowwmIGBR3C+X35mmekbIkYwydOSEYWr4YGiSw2zd0VG8GI6W/7ZK6CHh3zwTCP
/HKTrlV8nqjx2C1ZrVRPsdmHFzBxYua37HdA6uqMPSBX4YrFmQGFiXuoC4n2UjAP/LlDz7nEwuBO
8iMWUxz8pWuf7PrBRff1qGbHkexH5Qjp0yYl2BjBQcaAvkKGlPNQdNyIVIO4/oyzNzBq77/6u2vg
gNpyS/hPysLn7U70zxDil1L+2nusCNmChLsXfsP0G9f3Q1BC6CNVyKdExzAEUsgr9opkws+8LrFx
7FR3fA4lMAAVqlN+0B5eeSdXkcUNENbyIJTImlAvAFvxB0j7wWTvqWchILmmDN45o+MROh7ydRDT
sBpChBAYDgJZfuxl8e78PfW6BdepG2cwv6HBYqXAnsX4BW1N6rUwhhCpwPBGnoSLTOl+Bm4lp6QZ
xhzu5fGDPWCp5Xx0xJiWkPnV76BuXBDj11FrfXiaEMlIfIkcTCw72HRMzJHQCclHk4fPG1QZSIwz
qGj4za6IHSJgQ2+DB4xp73HpSVFFNwUUJjvWM+yx4bkI2JtvzCYObwEFhIQq9/n2gL+xcCY+J3uH
GOEYOGIQZcfHW+IHFd0STpeGQ0oHsCPlVMsDitNA570hEh9VMVSqexFf/QnQMRfCUoQpAmxXbiqk
ltkPTNo4oGJhqR2oliExEfADq42a4sbCZqo+P+5Es0XH/HbNc7eUFyXyD+Ih9rzD5/hHrqNcS7fG
kVzHvXHskbDIVH+MKBjxZy4mrvWeVZwaTTvWC8pR7Ptg8sPYpG45fvQQniJq3j8rV0o+ypVuL99q
JJ5V5/PZ0B8mFJiCxToRw418VU67TbvpfuAsNCtrhlvK0pibh/zEpFvDoeE5JbUMmni1GnCVqvfy
/r0Vq0ezKr8EoVXwLN5bLGEW6Tc8hAZVWnRgk3pf7dlrC3ecu3mBASxVCRvyul4OZ1xQvBJiQrtU
CQps6V2fm3L5gKX43NjY8xJvSe4oEzMGQ9N8Xe1EEt9nXiMPvC/JHEN41bF0IurbZct0N8KjuT4g
SSBZMfcf226vEVxSL+iq/Hyne/o62lkf5gDRPD/CeeGmYaOM5sO6/X5PPxsNwae5E+MAMhZI0msQ
Xv48LvebekK/O7qC6tEB31HGYgbLdnQhoH6P2ufYYOxYiajSExDx6Mov0RXuMHzsyJFYxzHSjbBy
1dcmlh/5RV8bG6h2YiEZ+YJOpzOyPXJnE2KF6drR3nRQc2B9MkChmtHEg/vgX0lLe8m/3GgL6QdU
ld3lD0+nI0b2hIp9bB+67ehiztr1/aR/85fAhHfAn69ceOlkrB/sszAVMLthGoeCkFzb3+HXRmQ4
2hoT48tcZXP4FStMXr8eM+mg/PDEM1NlFYlqt/hu4GcRMAe4BSIEGHdWDs+TjCZ5mm2b21tQNyFv
bpIVXJk/phg9HP+Nqc2pvkFMUWxBfsHZgqW/IynYMUgeF0nfHmPBjIVZh/f61+9R3dyybSVioI3b
8/QGlp1yaQAMqou6zuaad98ap2gzHEdHpjPGuYh8ZT+a6XOQWZN2CpHk1fjXnz+H4jrs3ksmJzuI
hjDLFw84VoRYgJWzS/PIHJXTe5NvdAYV4NUibODzr5kyCXgdX0dZgkiLaYpFCJp8NC+Pr9HstYzx
Ma2P8W04Pr6aP2q6vFaWw3eyluflrp0nuyS0FqQxhuVOn0ez8pRvqmV/jm0Hlm6of0NxBxyGe9KD
0cBxhgwVNgt7py6l+XPWrwZgLpu6lO4jEmTJEqIZgA51NWjhH54SHxhlZRBR6XzXkRi3wTg0/lxk
8VIT9CImvZDGdKHcLiCHs0jQhRS+vP184U5V/XviPw2AYbn6NxeUCFsUQrZwTtBguPExCbzRcXJN
6CFOKiybw/1a7BoommAVsYFXbk5zztwgAaYCrSedwCIDPhBjDFBuYE/swyit4Hj+Y3NRWwEEwXsE
GeXl/PAYyPcGNuKPLQ7uF3Iok5pG92sRh8B9l0Nt+RcPkF0dEtHR3mo/bFS8jK1Rp55lwArSLgz6
GVwBBqKxhRxhOdKbYcIYUwm2MOkQ/+PvtJ8RmhOmJMp4kv4r4ObRiqAFZHTBnqj7fY+LMwN/2GVi
d2U3fg3wOscMxVILd6rwI58reae3aaAzbk6xSd/wWOg7TV0Vmf+CQofDQOvVJ3baN5yqs85kDfLq
9RX7PMClQUnkQu5MjSnppFdMPWETlDzcV54xpkt8E14u1hwmUFbuWrA12cGhs+GegjyUV3BYlDH4
YLBD4UMwrtnZr9Q+D/wxebrv8NJR0zw8S5uIPXz2yIO+PZg4ILDR8nR9SPbS1uqIt0KwplzTehlV
5JQW/VJZPuQJ1QR4vChiYj9qv3TZNwjZI9HOnI92WeopTN11DSMPz/rpXFiY6USc8liwrUyI4nNb
ZI14YgYyEhPQ9z+FhCOKxbeHGkP7oT+ml48wq8gfQaQJnlbnQ63DH6O+T5mU17S08Mv9xy8Naz2O
vgTQyt2yizCsUI4QdkmPTot5trorUKscSZ3sY3D2mVhP4CRgJwoak08QnAtakUwa+OC19Saej7g+
lUDaB0ZXuxYL2u8a+6snBCwgkkuK9mjYPAVIV80+NkNYgiR8DX/6zBSjP8541d7u+FK7jbV7KV4c
zWQpfDOn4tXWq3fTBG4Itg4tqMDoYNiuqB5rWGhSWFrzF3PlZGe2i+J+lbLvAZyu6Kc4oMin/KL1
87qfiEApYJkP4SLcSHfKNWK/Rj41SR/NhIAFOiQ18OOSYq9xv9XpGtfTfp7HnGLyICOnTYXdQlf4
zUyDhoOd5rrsvoqazKF0wo4V6yEvxFv7wxf6VIznfGwUgEXsPMCsKdPHRbq2iqmk7F+cpTalk3RN
gT+/jqOOkaUrJxdu8gg5zozCkIFrzAwI1uGKBwnrPkaJsRyaxQqztBHIETnQbMDzCGvpROTtrATZ
kV51aiNDbwlBQ2XcWD8ykb4IhCMWMrgwj0tVS1Bb9h9qF1y9s1lExk0GWwxGPgIbGW443ycTj0sR
ZHcGU2H3yt1C1wSFYsBa+s3wGpIfQt33FunVVD9kRPlVxLnNC0zUVPf+W2a4zQXtVczM4fsDe6yB
axLPhEne/rKAxedXtLQXN52VY1p9DdbUJmOdweS5n0qH5EYZ9qbhnKjan2EiTXQxBSkWWMl/oFc2
pX+9SktkC77Ci79kH1PA4Vt30ZyGMjMsv8ACcf50X/tDe8w9a8K+yrrEqddWCdIDcD+04UuS46bK
FZ2/7BnfsPdEQhWg8jsU5KVAI3pxmH62tC8tJBGYTHuVinPKnPQRSK6+xFWovACHIvUkIfWXzPAQ
Ur2QUQNLFEgrb8qMXm8e756pA7MeMIPN8+lUcx48MOQK2vIXpnJ46NoXKKmwTylfsaV7Q8BClVvS
oJWdYFkTr0otxtOqehiebhqkagCD6e5DDKaBlqmZPWsyxYF35Q0W8EBumr3jvo0BzEkvzF7AcMrl
Rc3K74znN3EF1ER3kAb8D1UfCKOcWKMveJQMF4hpRHzRE28b1FI1BnPINdsRXFxj8s5WWAh/cCjf
p585NzqT2H8dL+RftO5wSwZILtlK3FSjsaUHALfAo123sId5EbO1ZStjpnfhsOBtXttdjXKI3n1P
+lIASqgcgUsxIVXJKkhOFJorZhZByg1PSc+XsKWZZqDpvsjZMpvKMWSqdkmFPnRh3dH4fUHzeWYz
7uX7HbcnuI1jjkyqjlTVeLGQJYCucydYsH9e+tnaGObl3rQPIBxgi/CYB3K/W/6nDC25tjN5jcjg
Xa+HymPj6expDjugGhEL8HEor+ZRNWW/hIbR3T2dHfdfKTbhAt/s3Mt8Ab4HDIz6fmkSGMkGSFRn
4/8NjepZ6ZvfhBRh8nxlBApthuI2n8EcE5KZ7rthNR0wq2aDtkdbBRs7lgM4Xwd1Vf3r/N75eJEV
WhMsQJ2UGsN+LkdhM4UzIVgpiLBBb9m/Kp+iIxt86g4V3v4gyEK8pghplykVmBz9kTx4LtXWk86j
BEM21HwYLR9HGJ1SSF8o04ggoM+jsjYI91VwhvQoLHAupWRgP5XO/HGFJTHR9XfR2GpIl3/xiO0D
U/b165D7bKlcDbEjWQ8xYmqoaDyM8aQ7Og2mjT49Zj7y2dEehJ104+5Ea8kKQNw7DcOd1QxvitRl
XiV5A9slK5CEKxGlvHpFFIOfLQg0KQcj2gcMFtC/w7XzRgAoOV7IgA1Y1RGMSxypQkvtcKpfgqTH
MgzMqCKWe4cdYjM8oWiFMeO0WKSF4SrtPRbijJ3T9o+ieOFyq1vqDgpmBQsgnE9FTh1uzkyAabd8
bpNRFL6qccgZot6wYEfjRlKG1HAxUhPMGyCeM/jG+tQ1Xk4Wli7XhsJNBZCwQngI6i9Ttrx01r2M
0sgpowXMBqVYwvKpMEcRspYQT0/1W/6VQWuhKvIEjyv8sPHSdnpzBlmK4NrHFKqFrM3fT/f9WoJO
q0zAzLFh+kEOPtt6H9ZcVj4AwbMN4YzqQWJoDuOfa4wCbVaPxu3WvCBMqSX4RZO+2JbUBobbrexD
77Vhc9amSgdzgxgBSH6ggLb/9G1zbSKevY0+DKWwnMQOBPDDOgxv5yMtOYLsu5oq+5KwVuYb+aEZ
No/iUFo8LqxkIDz+w5qkv6Ba/I714EUQbf4tFqQfY4Z2HDrvqhoOxMnKN1Y0zKVgYeqBjnWmhgnY
uhl90aHjamkc2cZYHusRETBYbzPgZGyDmCbjJIkQViZIjVCMtQ9P2ekic0nHGIm+Opog4RQjeb96
I2J/1V8yrlyfv9gYWDzSAjJ6vC4eATNeTSPV3tUNn5k0BOysmaeqqzx8IPfR+f0Lf7svVlA+KnI0
MSZQd1Hnaho6Cdd8YY8HzZmpNt4hsQcTImo2APBmsT40xPC+DjI5R+oOKY8JG++J5MsD8hXl1z/I
eyqV2yeoH+U84hkiX1p0fzYBwHdgQeohSukoSESJD013/Ga3wf2AOUWKASlsDy/6wI7NDL+DRsMd
Y3iytEYUVKtfPREe0UJDnMaoPKyR+WOilc9yaC3SHPFlks9S5mj1vLGBrMhhVRh1AM/ObWLKnKj3
cLVhmKgOAamgbybkM3rBB6+1gOvHDZK4NrgzGm19IDraI8a1gyPaxYsW6ihbrhFsWaQYzpsVrFkx
pOzUoOZPmIYxFWTgEIw26qaQuYROEegbnDhGXkPhYkUgfNywmCOGiLIS+BzgfkxCEesIFxv+H1kM
n03xQY8QRDdq2Bx5AnZiZ+gkBkeRkxuv+w2Sxi8APMvPf+Uk7Fu6MDoYV0HdpEyl3k9T4C6SF7tp
y6Yaj5XMv6MYLMNki2e9DatW8QxtnI23wirp8xvPHwscdASmOxAWzfKMs1OyZvjM0HVE6yLWWEdn
m5kxbGnFt3XhNz9wv8M/hK+K3M+TjwmxOez7iMYp6WDRF7sOENJRTEg7GyuZpMlSTxcYMWut1yN2
tSLW/jW8IgLEOOqhPQu/Q4jGaAvymbWK6+BdnKRo8a6+VBhLVCk2NgZM6OHCKpT7VF7Ve6I+pk+8
uNaagcN2Cb+ySM6VOvJiFYnOHc4KFfpzEo92JZ21fmz0FRVcP4nfWK17loe4GzjQogLTpQAAsDJY
/4SnuKF4thamIGLNsr4H0W60/n/CKy6GnL9VDOup4aywC0XrlxZoyaqWrpl9kPAaNKd1SmnDjC57
L+6L6I3IPNO2ihaWxloDEOVj4BPnG7E70OEZyYp1v2ULi+veHUgpVGC+p8tWJVmqPBb68v3ZNPXs
010bxAES2YzdPUC0DhVbC2J7p+mroSLgYfmJT/Fz8bo8dTQegcZovwgqMUn3QmpoJLA6/468q5cH
RMCWlAyT5u2PTv2Rzcke+Y9hfr+HheoLaPz9L3qHVOpPhtn3oBnmmTrjNWk1eUszyqYUZXhG7rnY
2+54T3S8NWfee6heObBW+XUXKgpuAdRCAosYJqX8/cwmaCwJAmpqRwNTpaamzqOMxdOg9MgS0iiW
DLenO4C73ANBMxht3c8Hg7t4VYiwbjB8LRJ1ZYLXvupV1vTeIwxlE+cKloRuw01SfYknMDp0XUBg
NgUkobcMunrbf6teLLnAudSCaDiNhJvP5c/LCQAsCAqiLJm50YsJMOUshg1GEaadz/BYJw+VEXw1
kTsP0QHBVzeQXmaIKXku+BnTT001CkxRLArf+kZ2Db4SGwVj3h5nIA870pcRoKR68Ya4p2EqzXi5
F1NnJvVAzo9UdKgjJlMflxK3xK5F9d7GyiqYJLgYKiJI59ALVLcUs/h0IBmDlsDGckFAJjBopv2Q
Nn5RrrFVJVBkYPNceCsuUELCD+JUWgBGWxBze/eFNDqmxobo5dK+w9xBD8i237lsz2YdjgiYY/M9
IAGF1EdTgYVMlU3eXZgCiq/7ZX4Gcawj1hfich0DkOeqxuMR1IIVKsauwybUyY6saeyuWLelU3tu
/LKXqAZN5thkb4ejsIRL+4CWA9FcDblR3tsP0RTWrA/Kb4AGFRnFnJeYOx5Xgc+znxySO2iVQ/MC
U6piV0QKiVZzhHFbg7EydTPAOWAPQlVoGDqUvDHPcBghUWYwAImpBAt1ISNTovKcgUxkUzzulcl/
gBYIRz54ESqTQcAavJovKMfeneBOVh5C7noXF5Rh8Clqal6A1JocCkZ16LQbB20MEaJvWBl0NIoj
HNFJeDsARcYbqvKhdDGJpnoTvEH0lHi7DuPUHFcfx4QtTqboa7w0wOnAczkz1K777qKcDtb8ebDI
TmRVi8bmQl/om8cffKqctYPJCskx/kLAak/4V3CutMUYZrjJqP1U0EXOwDqNL4McccVLGzc6q//6
HXg9Im5OJbYrMBWdO1ER9GO4qH/BTyQhgpwKFu0/TYSyec4HhLmRQAnjg7qzMZiAR3TptzYzEBhx
kGuBVOG5TRNutAoyr0PWLy4WA4y16bCpGRhhtUVRuhdAz2GA66BcaAwhaMRIjvcfns+So3PuBgiy
Kx9G/yhjDCBtHApMQcbgwSAA4RG5eMVjvYb8z3LV1ZFVFErZ+0VR7kVvEbTQCO6C81kOJ3oEewMO
wb3T8eCwUmFQxBPKk9X5djWROl/DbBzAOp4ynY2/qyvzaao1DV6RKRy9ODaU3jRCMHzwFYZRQDnz
J7lpfwZa5vXjKn2LvHemJbM8MH6qfxb9n4DqqLxfF4ZMwsKz89CNF3jOf9z+7TdUooTsCqvwYg+l
smYEDPKO+vMLzwRa3rAIuzkYNfh2x+QZ7Db3ih0IVIfWGp8tqiN1gV7Bnvb/YG2nT4ZwSEmDpAdZ
+Oqo/lHhMyfgZsZw6A9OBoHmjqV/5r6z92L6R367InBkehWOhKqfJBkqcHiDnPEeUjRCBYZs3ssG
cfEs070zZIYagVAcJhlMKwvg6oKLgsz6caoJHciYa65Bj+Nl7Zs7UBmsyJn2JQt0IsCtJV9l14XM
Dh5fisSzhbnx+LEgpmxpTFFoQE4kZWZiMbNIvYSlGY9A4Bx0+QARQGJrUFuAYUaJ+UU6WHQogMgU
8f/etKZniMFLyMbFkcN6k+6ooE34EQMC7mRMT84WdApOHT0npIAtH16y/1+jWbZDUrJsptzSSY9n
Q7NO1/9xB9Hq8QM1NIsNgk7pu93Ie8RWrDCAn0y7f4ZTthdNPhruu5AadgecLFWUj8oqu2hXHY3x
L9Qn5MzSDkHQ3c9W0Fpe3Gk9ydmMp+leHMJ9lCvqyh8h8IOYDiWIgKg7PIcXGX9w77b9loeAG43s
Aewen+Mr6r4Lyj+Yfh9ytHsckh4r46IfHkKcu4l/4UmAG+cOtUX9w+WMEXUqdOBeDhNzDU+8aekq
UTywx4qYntfP6L6MofdywW+jo7qxg2jPa+rKN3kcuYEIpANPY04xmvBOiLRlCiim4IaTklXLvJdC
gNOF5JIvOSL0kn8EvZb/vkG/RBzMcNDQOYxxLDEPpG6fEy7NwcLKGkQfHEywYCm6U071NwDEZbTJ
WMsvH54jbInh+2DXyYNMsUm1zTPLcIZSfvnZcx7pM3qSV9ChJROd2TBRdfjbp3ThzAb8ln1+VnIv
fVxYjTDueAfzyCiLmhMG4QpgsIIQygSFbZqa5+XSaBrcHxDCoJtKJIxDlRo/NTQdTt04iHnY5vic
hqX0FleQwgTjmB4FulSrTpUqAIilbAbVUCZq5d+xJbVXGMSwzFqEL5dnJJ9mefj0M0Ftwow95Hl7
yC6/QiaTD2ByEjRSRHY7iQ0eAJntFcown8NDvYNzV2D0p41xIBKs+ATPLB/Pbn1K2RsNXt7PYB8D
qo/g4CjXAlYyZp5W2Ol+ieZY8vtmUilzepH8G8liSGsgzjEydKbgZK++0S/QpEJvm2kUE18NjwW/
o8QYjfljCgBiUCOE8Dfj0C9tPDEgjzDZg+R0ERmqODSJRwYyls5Bn6SLfmMMjX8j1T8mPOCRHUvk
z7BPv43LIPymWrJF/kweMwbfGSsO2IbHll2wkQ5gXAIg7doVzyepk0/5O5ICysun6n/sHZwtgENR
EVEuUv/rMHv8EouOvwadYurlPlsXk64YHh4iSTzzs8kDbxgTWMhRPoR0iRxOwHIASmZqZkMw15go
Cgw0H78v9sM//xb4nReL1EpIlBwLjnC07n8HS+nJwWbZhGQzG/Eh1ZmgOD1vVCFsaxDUhDm1PEzl
LuRft9mMrj+B3pLgrPZY2R+XranheKg7VR9CZ915HeNVxdm99aB6ia2CirppZrERjrB6fBd/BCZI
C+aiL0JG/8Jzp8W8Rgw5GNJN+HeQVPkZOEJgqQSZr9hqqQWpHV+cAP4m8V+cVvKM7/jCOBTClMnl
f4cAH+zjUk7yAvYrYXjC347+2GLU73EAmYY/AcikbFVEIqgLrsFlUy723+fxOf2R08+bQnzjfSG3
WpSuCBQlh9PBD3bil52owPlyXO1umJBiT/HPFgnjDOi5C6S/bgCEmWvJ+UbfyvtxtuAYgcjThFC0
dyM4qC4AbfwKUqpt288yV7kg/u2CIYamtWSstX3jCN2FBSX3FriGd5E69tV4mr4CzjVMTD4QQJer
y0nnZQLVZhDx8tV7CA8X3i/UKMoGGKPg4ZBMsW4gPwagmisnAzObjvp3hsDMpfca8ggH9d8rOYtM
Z4HvOaOi96gmGkbWbJMohyk/qGjo/hhpC0KbYKRy2fg4OMBqR+iN+Br6PYTyhaXEioucrygSECt3
jFZ4MuF9XHgz/h2kXbzXIHiI2kV8mYe5UodJYh7BT25QQsCw4yl5D8I+cAVHiy9L5pW2h1nM21Tk
vLPK/EBqrlbapTO2yRetiHLhe1EaCf9Roz5mxAZTTOWvQOaQL/zCoUOYqbZcXdoicHFyZXkP9khy
EeiwePNmG2bm8jUcsn5BM0VFstXcUpvBg8HJBwKVTw9D1hjr6n3OMoF5Irxk7bmj8oR/k2DXjVGi
Ci1nw2so1RJuRMJhqURxXMQIaIVRHnFKw56Twv1O1yrcq8i/3tIPWAE2l9/ZFNoOlZzAYJcidYX4
IR2/c6IjqInyQ/0tHR7/2lM26WzWJ2xnlqyeCJFKWKQweV4sHMjSqSDZcEUwBGkS1MgVPgBrG40W
EzgKxnzVX6E+pvCo3LuvL/OFfBwUnjEXPhllucG4exljE2qvXrvhjBsG0B6a1BBVU4A/FgLxEoql
WyYBl5PF70ESD6fVnvFYcaZiMC1pZ/ukP2Ncg5aIqcLYCvhsPCjVfeH86IabJFuwRNg3t/QXVijV
LdZKD+FeWmFeWE4leGw0nj/4u+GTqc3eK5Tw9sxQNhilxJSAfeO0E3rI+kcFYYXTYYICLWpMI6DC
z+Q9h4kxOY6eMQNrl07T8svHBJfOCSqjFibGA/UuPp+y9xzCO5LKH6pbSdC7RyN8ud6rKgrTZKLM
oeEnnoVpkv/ZoTqCU0QeKj0Z3DZGS84wmhn35UAFdc3Un2LzXr3soH3P39dGWcIIzRPSYYg22Cjx
0hwm4r7MxCpDMlFN6dqbSFA8bGhBH/6NQP++GV0vAaxPkO1OhCbKBxPPT4ghJN0jo/yHubVb43KO
VVO0HgkKi3+fiXMWcw6mdrRoD+mVxQhLA0SKPkfYX2E91xsMZKzfBHONafuBWWVDfa4nn8tzD3Me
A87+wtDng4UZNoITi+gbH4CDYTWadO2ouKAqWKZtXz4rG9pamMv4PWIBHD5fvoKBdDtJVzbMMFwd
3PKHdUC/QTAz5uqtXkBX4N8okDrJVzE9phG+Iom2IoPeBwHbr04yb+zXN/Yq5DWEQxU/LY4BLq7y
WMwE3NBfAJq70b8H5nyUewvIjZj1clvDnhBGgfAsO+J+SAjHn44PYrmqhQsWvdE91JmLue3NOtK1
4WSA7x+mNyiyYwrwdVZ42UY9DOL+xrWVsWsA5EclNeUN9ix4oN5iZwsY+0KIYSG4IKW4h+929pkx
Peb+AjmhHr3welwTSQUXNG0Wepo5vWCCwWXJ8FcEPkFm4LMiGH6jrT8u0jmMcSScUcBWOF6KhnVZ
CXQADr8IZBRlMontWG+Um8cJHVRFmBRHM3m4VSiKedhAoXxubEQbjLMb1X2O3GoHARmMe8RmN86W
5uSDpRN9stst2cHlgFs3CwDwH1CzEVwKXAQ3YkhghqCh6SsiHhysS9GtHM3w/kWvi3WARyBjwBMm
yH5TmKSfoEGr/3fMNLBcMU7B+8gSj0Q9uMPS76FEsvILfiJLHUnZ4nIzqGQNfyasdcPiI2wMiAqY
4XhAay279JcwnsHhRAInVQ22sMyCgXIvvBGMCOYWvF1hz3kPMCao5xv4YswCuoMB14NBILFCbDsW
3oxz6Zhm/qP3JQJntk/W5srxhdAQC23z3xNbXASWtJgQKawp32zC9klZDJzWOHrvSIzikXOIu9bw
q5CNIvVHWOCIBp8kGqgakRzKB2YdrBlJ40eH1KRp8zBn5Dux1p8S2DZH6ieKyRiFqqNcIhiTo7Hu
cQpH55g5AthZhnbagaa/YPO0L9xxA6GeBU4mUOG4W774pqMQ/kWwg0DN6sgfB4JQn0xLRzwnD1+k
lMC993namQQneNwyWeYBpghbhQQ/TJ6cR6cfQ9ru+R8mFeF9vBG/wZx1HAKucWifMVbmk3bP8G/a
rF4rClWPVtkTwDTzGiy9Y9IWsC8YryXir3AaHkMZwww1cehQxs+QlW18PI/G+306Xp5uWNo4lJaM
Ws0xBuu/t/XTWa9py/gutKQQ91jDbN7Oco4QMRxwqZAq3QHbGx/Xx+Wp8o4YF2Y4O+EpsPyRMFmG
BTN+zzmrrLogrmxvKk++jfxD9hYSj8jlkow3l8UMZ7IQD2pfnQxYDUF+Rbj0nGnjKw43DvqzseTe
3djrgr3mVZOnixE50zbMPvGGc8ugFSERTopPP2k2jJeiKS7ZfhPqgjda/NQ/keS158fH5xnDllLH
wf1f33hd7lW7CodiwqwblG0QOzzanyfXUqw5PNs8EtzcCcsAN2rZj8tFf1HTpRLN9H6KRV9sLoBb
wPqzW2wsFNJdyMrkHRxtBNQdgD8r8sb4q6AXH2s6AjX2KNlY6ChTMELtSJr5HOlZYjx+GEFQ2+xE
c8L0ecZKBOCovZgYBMnkfSlv0QmUyPbuFLk34Ob+kuxbFNI3im7qOh6KfPUiPmBbTMLifySd13Kj
SBSGn4gqcriVyCgHy/YN5SAjhJBIAsTT79ezNbszjhKhOX3CHz4fgIZddnEtW6Bpg9T76DFe/Jc9
A3QGZzvuy/CKs8kJ/sZzmY7Y9iADBn7Gb9glY+VA6WQsHp/6sYVMx/ESLh8z2/DZmNhaWrTo5hZw
HeYh8/HdPOK2F+toKT4Zq2QBSlUpo9hIiB7RCWSamMBwIn4TJsmCSCTxGWDo/CsU8OEPMtbZIMWQ
sk84rNg3otlqTGjS3CbX3IB/7R7Esjlg5U8qzjAPRWsWHg2KNbsuQgl6wROB+fAcgpkv4Q/ZRmS4
bhtlc862+rYs0QykDuhqj0HOxCrTfOQ0OQyYBAggQ07gyeVRjK9raUXF1VPdkUXr1FUxoDHX7Rcw
FxMtaaCgCWw/DTfG+GET3hIcWX0tQJ4/blHvnGIDJyn9N1taO86CWEp5tBfq5LMRK/IcSDAY28Ar
MImvkWPPwMeHd1LjeluGTFQ3YCoj/l5hcfaRby97SnlfIkgzWijQ+0eVGeV0qq412hkB8WRZxsW2
Rjg8D+GE4ExzW2MDQC6HiDfI7HbZ7OH3JNL3MxiASveR5vOYBAKNzb7jAapCMc9I6rMZoRWW6C5n
gFaKEoDvePrCUQ9Uv3d9o/FGfovPkblB7WHO1BnxXBtLszIgvi1F8MmxBuKOEmeQ8glgzic2/vTS
jiZ5dPEbPsemIPrJcTrAFxAotRmZGwvDcrY11EKyGeBqJHcbfqw4AnJOxEv1oY3VnzAF4lhCyeMA
XB14A0Adopbt2jgMVjhEOcAkQc+mCxDWTSiCXetnR5V3yANtdQ8nZGeKqIi0eHY/iWPqrC2VjcDo
I2IIKBqa6m35YLzELllC2Aog2VDhMyV1fGox1V4wLpHQRCChK7/va1G+Gi6WdcSG0oPmycYpdIAS
SjPqoAzmFxGeDIM4zDzuvjTog9sLnkzSh1rzdcejDGGWwHMsk0LRr7OQrRDOR+Ps5wwwa55uSM5d
kCA7mmDeNDvs8niCACj+HJDsDmQS9X8fIAT9WD5I29gjDvns4ANKZtxMTxehJ/bt9pgTEYCaciu7
hG43067yk34GczraBYVbwChY/aDZB8Robm9kKA9KL1oHNEuQfzoz9KuI0TpyftLzzwRjQvMrCwfM
pZayRM4y13bV7d2Go7G7GsFFEQLZBQ8UADQqdPpooNIfofP0eXBAMORb4gBtifueORnRlueyJGsk
A6nF5VK+SSBEi4KN5ATuICROUMJ3VMAsR8mtaxHuUS1MeiwcuCiPHYko30PAC6zAYcKeY5/qwD5c
UgHR0qFyBa5m0qOkEbdA5Sqo1s8tPDVGWuSfJY5qAsypHLoNuYCVsJ6grF1+yH5gY1KvKIDbFQ8O
W6smzSOiN8DQzXIAubqgwAYwguKP8ENl4ZB+5kisl2zINFzF8ufBCIGQ87TniCJa7LSjd929HlBv
BxxRPHM42Gg4vdyx6I75win+2qkKFAv7O2R1Hi4t8CZQvG4el676nR2mHldIg8Hisv38p1wd2hs9
Ys2b3xL4+csRQJR5MLRAeqNfay/AkOJeiRIO3jkf17dBKNAQcR+/4+f98/FhAyWP1dkYPD4GVzqi
L41Vxglkz/Ty0BcNmh9m+sR8YH6+HjD+V6gTkxIoOQpfSBbET0YzWcDErjP8DBhgFlVvBShF5bav
FyjcLeX109ewJoWBgH7oWoSilKKmXDmzaNN52cZ8v38xC+rliPZ7D9UPaumN7ouf91yHREUdiS5w
P0e5pWJ0DbUTmWX0q33r684E6iihlSkgEKQHAqST+qYgJc+abfberrXzdLa/09Njj2LguorvApjj
j6sKdWKstLYm62v/2F9jFvJcCqrV5MW5C4TDRS5thnqWrybVEo+jRE2Kff4jJ/flkMALmw2owL4p
TLjXcjJ8S7/9h02Fft/Sgx9O9elqiObwLVBXdGgjk4Jpj5X9GExv6uwW0+8dkuR+ABEV0gGaMQH3
+OB2RD48zD8s7t1MCtA9mgHi8nG+2pdrDn3JZ+RB4o/ZI88kPjjS9p91cySamMt9kdj9+yJfF1/5
wsAcbZsjORSfMF5x43T29e9bus9csMcekrU18i2xgTZ8z/RXPT4LYcvcZlnKBECQUvetMX/ugfhT
zK+b3ReT2shhOQMSXHFLDDWof59U18jxbl/lHMQyVg7RyM9Jrc84h2YMXXkhzcUYXi/nVtyAVyTF
K+BU86//TG7Hh+PnDN5OLU4SjOTH5IL429U7v3gQXuI1LBC3IbffZvmxZAECcn9MHzPSHkGpmGPe
PH55aCJG4u9CvrMPbNQWoCxjYHLkU1yTQMADx501q4l+FwIspA4Ae61YiqX273V5e6weXyAnVPih
DnpgRUhpW4YM8Qgt9oQw5hP9mR8hHsi04FdiM0KL10PcjY4IAWTswuZjEoNdykbRgPgih8IlajHs
1PkABXeFZIr9Sx5lUl5h7fLbEhMmVEBnr5sH7VQ53BB+hRt9fI4h3S+QQ4Vrkul/krnQRUdIjnoc
MYsYgiJTyymgBgZryhEqycg+XgP5B5Gwfykek4QDvt88C0AMoO9jLyGG+KntyUv6dQovuL3CZlNM
xKBUkog+qdbS7v4NJZqp5FoGRu3bnD/cQs21h9xNK/yrpT3q6S2Uar6gPzlReFcf2e6GWuUDPR4K
cyiz7s9z0W+lLdM69qdvB742KaQaj++VEDOeM7QFkGVXmxLrJqT5KEkz/BkD8ws70IFxOX3y3St8
cIeTW6SjHqktEKrTWc7oISN+aUcwvychumP9PNQAcBpTH1zf1h1T752KqBiMxlmnMUhHgBQFU6SX
e8SkAL2gc/JXFBEw1f4d0BkgggbtCY/PO58fNT/lHriFi7hvF2xL6POwUHjHGS96g+2CaVbx5yBe
xPu5iIHmofpF9/ET/l1G8TaEquWZ2e/TecuX3QnBIEqqC5aYXRVns7NIW87cVx9+6eywfKcVEbrv
9GN8Z/b+/rbNXGiNlFj79rs9MUNRqG7PBJwPA7efk3SwNMAOc3VXZSFjqh7ljWF2O+eMuse5CqGJ
e5I02C+ZAeSmc7d67e/bMdDetGPOQiFO9Pgg0V1GZfsNveYZYW/rxNZXvc/WDlI+jEcixX/Q3zi8
8NcMmSXRvz9pNngsiMvlTntPt/DW0TrZQ35+7GhHMWxwPLGbH/Mp0GlsM4wGmIVZ7feNhJSpCPuV
ejYSSh44zhN4jIsP9w2DjyiLab3z17pgrpEKtA60CRsmAkkKRnOcohApm5eI/yCOMJOz82VPL8w3
NyJFmkIu+YMvpRtwV/woqbekoC/m/z+0gY4unFTEH/QQYHMzqoCATZVGggP8CJ79BbnPM5N5kLWg
i6ZT+UKpHc8XfDX5Kp7c7OLcKWGZwq3wUbmENkBO1cICUq+bDkQ7ygK7HotzkO0ou/MikL7tawKe
ideIGtQTOCTstCAeU6sfG+BwPD2htMqPMDIwowhoYK5A2D469wZQkFIUAYiD+qutVFB+Qj2ObOFf
hqtHyq6nvgrA58ob+QOJZHjHO8FE7OLrXx9Db/tUAkzsl6mPyw798RC1r5XBXefqkAq6xpLqhURc
jYS36aF2s4UcSV8QjUxX2TH0BBeHsgsmx7RmwwKxvcUUgGCpXeGYUkTGljiIYNN83CLxQzbOANUH
8pxFNJeERP0oDoK2aOgcVUS79691/cMr+NLbywraH+VT3UMU0jBiJqc/gKUet8pKjtCNnP/AQC7f
5QgqFMnSazNsGMRYgrhkeKDOPYPNBmfUgW9APlZI8BmpvNOcCChOAyDCSJJWiRpVHoahoby298hC
cyUMrDOgrvCfOGSOpfXthbwH6eyNcR93McQw6ajzntDQeCVtW7/DLAa03nEy+QJVKRe8jbleBKjI
zQFJX0+8mOk6c6oSPM/zuQobKl+Y+5ztR7yMvjaWxWJE9c5cgz6fYn2t/lxXMoPMGOnHPRJ62wKO
3EILjCCPXv51RUCObrtqJcWPzcO1Qz0x5rILa5Jdqo0Qcowx8IjYzKv5/q+Ybd+Q5EGgufb04BK1
iAuVb73rQHBVfjr3HTozAZFc5oP5BRME9l9ymp48TiYMDxC415BBpD0Bsn7rkNFDYRdBJ3DTDq6S
DA3fClbC/B5hvSleoU2uKPSCLGBQHECQj0VXh5lscF/Y28sBLg3jEzUGv4G7gBxMm9/7PF45gT3b
/NCunf9o6NtVs+OFpAcRBU/a5L714UT23FkoGAA/vPxNDXQcGow9LpvRMFfW5qc4g9pDMyHQgxDe
9j+XhmKFAOw7RHA68pQea4zo4orvQYnjcx0fhzcXIBRpQh19EUuPH62LvArQdMr/+SVJZ8f475ex
Y4x0o8cgeZfOcVHzyqT2YNrMaRgE7d8tahZomfm36J00BdQBOwIS0yCx5pzanhwL7DFAW+oGGryX
wyjUybbTu6W4xrp/N9YMCzDjg0mDGBMbmTxDsGa+xycTbz0D0eNnMiT8jY1ivh6SAfs8i69adJ5d
DUnaxPQKFLZn6XL00223+NR8M66/QGLMZJcTGGZvt8Xv71/h8xFkxIXooYmYjhFAOMx+Eyj0MxOB
aRbIFtiI0Jle5F9Aw4ViHPBQT56bMfgSlGHpq3wW6Jpp72aAST2XG70pbOgQmJnZO2tTn9pTm6Te
fU5BMv9L8tx5k4VGl7QEiESPewGyMkaP8OVjo/h2Wak/4nIH1vYKQI4HyYAX1RGEBr9e0Ln9BGPD
A9V5AEjgCPDIsOT8wX/grS1BUs6jp5+S2j3fAW/zBLXU9TVrlOZE42URcCjiCdU++ygN0keQbZnt
EeHktRLwtDXe8M6DTSzC14LPOIy3wUdOs/PQvvwsIvkdnWkO9PWjEc7A2mxq6LZfUmDEt9Xgcuzx
CEgCB2YyQUBEEB6oim5/SNLRh3htCJJQOIFktXQqJ0GpgMx3TxGXEmw7M5I82k+iW2KsLqcqsRe0
VT+ACXvImoLm5VBD9Ve4EKsfTZIu4PIlyq7Fx9ah7UFA8SrOUixX0XAVjoTT6lu4fRPP2U8P5yxI
90WEqOdXT44aD9SjQh0iGv/gSVpbZq3z1Zft5x/1zxjxE2xg83MVgrv+gfSKxsZZmFtfvyGk3E8Q
LJn8OQyP513ShaDSaD6wRxW4fpXBeEo30q5YGtYMSgIJND4xbEdYF0Ytd4e5zew++/oYY2tbswqU
+OUbVIYkpPzfuhSB2wfjW4IKt56lgo6CZ4LQbGEACGLH/a16U99VykD7x8T/2tX9F4ffLp6LamXi
PDmn+i3c3N2DcKT1Kx+6E6Q/VL9N3tgWjzhNlHW9gfmCKyX5EddJiKBQQxN2JCSQosEU4KReSGQV
MwKH5kukJGNEnn//fX09Vur8dhi8uxPU6JLDKhONY6h0xQo40V11L0zo8MHx2i9Sc9IZuvgzRsLM
eSDHzA/L9TLZ/hFxkDe/B5K7l8M/YU+VEDJGuohMBYmQIjJfVehWXokebWCt2fBna0HcQokUZboc
wwOqYJZFdSBHX6VHbWbMPj8ZUjfnSywMPjIqpdTTNiAVV7anRRRPJRnPAQonSWw5O1zdtesvE5IN
73a+BdxT10Gxc0aoATsXOAhunAi5dHFhFO3slYDdwaj4F9tpqrvZnMihRWGZYN3ciZp/9cTmBK9j
BMNRb8F2vv1CmAe7QtGz51IqPkC42S1CxokJ3fpAa4rHnS0W+G+2+LH3lJlzeZ8vNs7nZz37dMia
2TWi0zmauf6T370u0EP+xCQgMiAs0LFZkM9vBYa0cWkvL+X55zfzjXUGyzKPM6zz8tl6ubRmb/4V
DWymm7iaHuqZvwydyBHGpOXs/ZOpow9iN0RBabb9o0xJREFQe8Xs7+8IbJnRx8fTj/8vv3O3XBf7
P8el2bEwlyCO0Wfi7Ecf9sP8tQOIxXSCBP8LlC7uTeLOiSvwyxzexThy19A0IDDH77376fqzzR0H
W2u+GTAyxw+D7lwaIQYzslF8W16TWDT1RT81WzpzNTLQDyZFY0zIloaa3UceqL/01qZVw97CUr8l
5qKPScAwTkxDUsUrVQT5h7GCFRFl5yrBHX11T2hyERMx5BIvn1ieHpVzjDhcgAse86zoh3cMeCgC
MRkq57RiOUKkEVl4iDavApS1jtV3eoB2xtGaH803HDmUTu4nh9eCVwb0+d8ftFNayrsqgIo8FcsW
7jhuGfBFuH6A975tZhqglee6ULRoQvqCVEGWYGurG/ugNXPCZoHiFgt8BS+tIgTZBz3ilDB7X1lN
ki2z4PLd0DW7IwQLjAyuplBjaeH9KP6FyHYNcsp6Er0d37kpHtfWWOmR+NOEeM+gDHOvvIEW250T
lje2CMyyMdcx+eMyC2NnpFusFS+aB2bUnbBxnp0391nwczaR++CHdl3COViNOKehD6+gujhgYqOX
/ubL9Lckb8+O1u7/hrZN01mET32TnZEIS+yoSaDobfKjw0gGJUzkP3gj9d8I5BvmIZTALkl/iyVh
FTGSo4VEh7XiBQBBIluI5Macyw+5G5lbIWBjcTz0ORmTiEY8r6Pt9A13j6xbuLOiUEyeSA+GDRpk
8wrc7B7xIXrFBBiiFPhsPrY3JhfSF6EL9wRqG2HZklKwU6KKkoqZYsr8TzT4JYIXbXjOloxvY//y
jvyXLyXGNABA5z/3mdfMjoXbBYjsiecJaL2bBdQs3AIuaXg/qR83uhHiFDhFBxlJnLw5EdvlpkJ/
pBVCO4/vwOnhCqW/rS5a+zuujo2K7axJuiQ/9glYO5obNLp4SXFNTrTLC7ymdTA2zOIooSgUT9JK
8nhX02WKEum4S5+tFaMFIG54leqwVrjHVJtQzRhIMKgIq2/u1IUZQ8KLNCeGBssJlhLg9bN1Yf4C
nVLgOPKjtGMg6mVnHrVvcLTf/1zJuLVLmprOLj8zDYEwzIBpz++D+GtOGbGHcpUkFh20PmpYZUd7
w2Hd57yRECsy8W0QpCF+jKISoRDsmBOuRY0mxku0SJSkuP7U0vn1WIBSl5VkkHYmMVj9KvsPK1+X
YLCLJeNCaVw0nAQNxG+boEmzsV9O9mV7u22vdDAvvy+NgZIsnac2GR+g48fYMGE2vsF6v8nf/WsB
P+neXpjSHwf4ETmizIYORcY0NoP0xzphqIRiDSMf5jVevoRGo0vnHJNagag82zyA+z4RU7QppJ8P
cjL7xM4PVe0dxGvFewCGoOKn2xVA9bGdtxq0xZLhnjB35o7gbwr85x5RgKcfwPhBVtrb7LPP/Wyb
PhZ3P99iN6sz3AyAjrziC5XSWehuAWWo6cgT8wlxAjIFqfsF1K2egaLKt8BNmNswR6Fes2F+z6YE
jCATUVjWGSq1pdD1QpiuNVZgN5n041c3JRMzCyueBJ6B9wTgqfOOPibVLqBIVkMG3HIGp0jIZoaM
S+g5NF1CT4G3hZ1dC7kU84qXLUh4jE3Tt/yzT4CKQprqdHGOnDi/wwBZ9egMXNfcsXRjaOGYgBqF
YcXoPcMJLouZUnHZz8xf4E/RjQM9HNqR2nvkYo3zQYy+kx+KyYpHU4G1Y62mmjlbGinGZ39qThfe
kjkQZHhVmmWY0ukR0lTXirk09qXifRnp3Jg3ssBGM6aDwXvLjwXW7DRdHpS1IkDQ1aDTAeGLA+EX
EaHMZsCYLNsvaZrl6P/1f8y+7auLDEMFmkJQsswPhrmcJVhFY8nsnIYLOGJB8WIsBW3MpFFJe0sL
+R3OVoUmSJ5DrolZhOLTFzE32XUz4CshJCzwE3vivtl7msIAlGYizzqPHg0MECDH3oxJtx9L5lBP
DG5+GcV+UJtTqV9pwCECdfHJrQfg6T/yr/oLiRtZk/srzIRA/elyD560OS0qlRv96VZrtkWDWtK9
+BmpuMYDMJCWyZwSaqf2zIM6Nnveyf4wxgVRnZt+7hOOZ1xwThKkDRpGyHnzlR1zVftwe4QEAQat
BrGPa04by0kT9B15mLkbwxWN0RUXU7F9Qj/AnDM38bImbhE+uhNOs9DvmKIC3mQH/iVYvOjiVKxU
Z8VrXe2tziwJPmAK3BuumNiiyOG5mdkZSajVeLo+QlUK08ik8ryypIznJr1CW2ZVsOhYGixN7UHI
J+bo/VLcY5KsM3dRQBJC8XCqXywiyGPFERE8SOd8xsMB4477qkIXTO7PFW8NVI5llpLjh+K36VUv
cTpGXWTHMzs+wrGK+RGWMTBrlhCvUh9Jp+c5tt1ZfNOOhKQSdQ8VI3hae8wRR/BbGF+fIRvWjAqh
/tFu81owM+hBQ0tTEo7A+C5ApwrPzIWC+m6RRbhnvuwFakY3uCRnCDM8qBrAB2xHiy2RqT2Kv/gl
sL+oWtoeorcZgoFb6INPmovm0vieKqzpGfjyL8hc5GPPdyuuaHQyGy62YrzI7AnJJ9GaHJZEhCdU
FHqkR2DOeZF0+QeTTd6A1j0xBdS2cUOrDah0fon5jhZyKpyk0F2DEhmDNWYeiwMLCZ9fVAsOhPbk
3sE0dUsgFQI34ixQe2P8+MFxqaqQtUy5+9xrMcBeXvbIa/KQ0UO1RPz6BlHL3gmoVkKQ4RUMZyhY
egSAtRVypnAaeYpAq9RASxBCeTLCzLwBQbpvVJ8cpOBIGDNxmiU1N2XCHCAimeTEcgfmjjKC4mm0
/wCaEfMjJYTvCXwb8mbhXa2Y8Io8ILlh7o9GoMrvV7o8nOGeuABe4RJzfkxoiZlMyOuR6dYlNtqE
UKZQSQfNv6n47QQi4OGem8T8vZycB/ge+4tRS7Om4Y5B7DdyiGfaoizfM15LYuuBsNp802Cdvllf
LF77g53kRvsdnNqF6DOe8jPCGtjCE9gw5iT2cf0BmbMm1wDWvmsVCUtWW7Flo+gZG4JxpwDbErC4
0RfrEx8/GoLFBhw49uZWPBprxstT7wNbz7YgSLih5ZlbpoWMsgTEHDwtW8xTTS73d+YxALOf42H6
fhUQ/WHSnHhjK74AaN6T+KDU8MTtnXVjhUzEOUy61MXWsWKeKDYIOs4IQs6aReOj9o1kJqiPM+j5
aUCNGsABbwhYhRt5lHE15iZzCs4WbUBgfVkETh0cwAuOylqgxI2TpECGYR0zDHIBHmeXsIFc9Mk7
m8VqMFadEJryRggdZ+N7hM9SuEAEwCOx3mEpICrIUlOQ3EBgtVzeyq1JMYKkguMz379xTvDxh8J0
oRSB8z9frh8XQMP8MrKvbLuvbZrtmbbf9hPKkVwuGEuV/zwDYMytDVN2tOYID+JXO4Prnap+Supg
x5cfEOh43EMS/QZDBaYUsRUx1lqyNIguNWGAApmP/yE6IBeLGcwSeAq7X+V3jGHWtzfd5zKLPL1Y
ZcZq/CY9yR7lXjX7j+vXZPZLR1PW+Ghofbt6DKdn00Qgkeo35R1L3ePIOKqJHtP6Dpddf5CkRnds
Kibdk7oApf+pal2gnQgmYAulqO59U9VuzdaLRjVLEUysutKXCmUW9xAGzY+67ZGexFYPb7vckxSf
DyDh1Fj14I2A2goDsFuLWVzI5wNJ3ub5dlc2L6bKg6tAcn1Dob+22IQZYK6pswCU+GABaF/Q8yAL
CIDfk0scGWNcqRi0vf5YDMOhQ3tGEiKZ3XXN3kRM4+ukrZLt80CCSKGniVuvT6jJABENB+IHjzd/
8/gr80plRsnoDZXKjWN83rSvNIvvbE8PAjpuTCqqKDdINyzUemCYw6Tlke2fr1hBb95C47YcP9RW
hbLx7BWEkdDPAklqVClN7IdThlLbeU8ZhleJlJky0Jke4/L+8LLrZXWx99NdDR9N66VxP+1bnIKe
anF4gUTpnO1UgtgrUBpu+dmrSlGslXRtdSSXbXRnUuR0ehtBIpUpXyVPxw7dfL14JZJRg/qgvlTe
Ly9MPZVJYaD9xAxEY63fNreyLmirXOPbNK7SFr0QK3eH+m/AGLohekwyHemsDNOBBXIDYvwCEqP0
wTBMCKSqy0ebQyHux904DVz4kYf69YhNpNW62goaBIJ1C3XU8euxbFFOGMyXV6l3X7td3yvIpgod
e1VvkdnoXa3a59TTmQaS8DenqYbwl5xfUCE6veByv2QIPxxc09bzV3rZWxCp7tLRQEF3GL3s8gqd
UcEXKaxzKdZoMvdaWMK1E7+D+kAtAbkUOCd6EnrXvskWrcdplSOUbV9X9+LwxEupVt5l1YoNOG4a
youPenG9ZMy2aVWMw7wEPXi9dFGeSXE2oakyTEfJIYG18+5XYnrbkOGaaJOmaRU+Dda+TWPsriwk
C2o1A3E7K2OJSWwPTuwG6UDKIhXu31OR4wYrBbWLn9IX+IQWxV54PSoiHmO/qZ4LNYVliNahAQG8
aEEKqMfXAAwImWq1ksKrUcZNw3DXwmClWZvYRT4qWo5j+q42H1ZRL0pyoEL+Vq/0vnPURGgF18XW
Ksp59VwaT5wVoSbinJN+oXqZXlFA3rWV7Fdd7l6n46QXX7mlrK4GKeb1efnM5PtBeT4BSu31fnTl
xIE9rwUX9jVFRaNljAf9lLc20BpOJkefnNl4iSA5e56hIxPy2uot2JzxjTuYKRgL1fL8trG7J1JK
6H1byp/USlFmVTyBnCPEUOmtHcv31ARvnH5pGk9hFklUgJoBSwMmB/HqwpaRv3Z472TPnQSYgie3
nzBL7GuyODkB9PXsuEvocxZYsk5O1Gh9OOryvsHOy7wAODLpPuOR2d+xbeMRtqB8NxOdHYP2ikKK
YsurQhiIPiOpzWaaZPNMuko9JAWt51GmDg+MZ5zbGN50BgoA3RzoFr0hB7vhms2T6NboiUWhYJc+
XPSh2z5/e7KGJv+xQBZCxb0yBqrmJZvkX1H9OKjd6DpVMcLujUXiwwYL5ZKKAU2k7AobhYl4hsAp
7DIT7taliqcRK5zUecwcPQUpMRU7Q8nxWlTDWmGiCqzVyG7fsmz/2PUVFeOLdioGNpzHwp5ggOZS
2FyrwGl96WIurOvq0n8qt/j+XNhdE1+bNwKuKDGk8eKN3UGhjhqKVYroNkYEFdWzypgzswAyYXJn
y4uJchtqJzJNMnos9Y8WwqqwR7QwVg7srwNoDgfvx8wl+WNLfJICz4fMR2n/AYnzrzhNkjCAhMEs
WYsrnIo6QDjVcQtdOIFfoNi33ep+CXlAW+gmKWLLq66LMLqQNI/xIJBRdB9ecxynZZtxIqI9w1MY
KvIZTkb87dBPRKyZHlQf1KD6+uDWeV19YLPj9zRllinaDG2ZJwWmRhqlVtQm6J1ZZJXkMfd8LyJj
rtT74YoaGPPH4tLv9Zyuezu9olLGcUchTDo9XgT6JCH6K1tsZLfWSsqqivuGvnn/2fP8iwAbTzoT
cVo/U22gSIW0JLv8ekhXshbj0Agz1IZKiuYRS76RNzxixMACo9MrD5pAN+WxcuNxQiEmw94Yo724
UhDh8OTOHfTVKyX3r1wV1a7KBz4AXTRHUVy7b2os8SqYJRevXUzNt3V9TxmCEqEb2LAv5CnoWtrd
0nygokel0Urh68okFW1xWpVcie65mf5ZzroPi6QC5y4ZzBriUMrRyBY5NmaO9cnRXEkHjpRhg4xm
IbCVC5Y8W81ireIfJ9ig8G5WEi0y4HJ9jUQ1g2nIuGnP81tZvs1T1RhCzAWgJ1CqazUtKvQXK/pR
9RX4CyucONo0WTyl+M6C7O3s+RMCharFwP7KSk5M0SLDqc4kamsXLTKv73K1GmXsWqCa1OwXJX3c
G8RoQ6FTg+eqsm+xbRhlCJ4oaUGBUR9U++Y359PZsOev8rayV3pNW08qtnoPOS/N3cut9PRreXIu
f5oJpnXkKEA2S0t+VusfP6UJ/fexulEVmS2F5fkiXJiATkysI1wZISpoVEfM2+ENih+W+nL+7JZ6
F0/2iiabWgmVcs+SDUjMJ+0WlOhpEKVKBd6UtETVsa4b37pjL8eVs/AYZvHqPetMgcp97zdlMUJ9
osRhS8xy5GMm6jN0UBg9oFVcW3IoG0xjkSqQwOqwF3PkisAl5bDLYOfbKGRebu9PlTImJ39Rlhdt
ZeX06l+rariGCs5A9vGGdNiEDI0ywuEglShHe6HQN2TZ10ODJVx7JEe4DMkLIrqBAO3VZuhzP9TF
0rlZW6240M3XGh8cf3pjWn6Rg5xnlnvmlGvb5Km+lT+qqS4dZ1ukyP/yMhYuW1qdL1Vy0cy5b57m
eLKJroViMYNgbSFZjz77sHuSC2r8Qm5LG92Rald9wFTvb1GdjonS7OH2VibMbRMNqXQaZpOtbCbL
ocWAQnVPN2rAMFkBLaAchXQERuStjqKPSQH21Bc1GCJVQY/yZYIaUEEGOsh6jFe8u2Bi3Ihfd2Z1
ivNZS7tbrfFzOfZjKMG9LgurheADPSuFaF5awnV9nXYHa2AAeY9vyBDn1aFMiyCzGbO22xZEWqfY
SdeTwxU3lHYqlC7oVbXBiMZZj9Rdxg78yr30VPqkhrCNb6HaLq+gxskQBhVSbBpp1NNTx6b8QIDr
AffNUV358TtVrMYR/Z0sMX5rIbiKmM5l2HZIatgGTM486WpWIzaF8p27EBXFxR3K3/wavkb8mRsH
5aA8qHH5MuzozmI26BzBogWNTQcQWFw60AJA9E6anm7ddOgTBR1d1tzm8dX3t+aks/odZS8xMsAg
oNf3mY3AFDEklX/Act7ajq4UPJPH9Y2NspPntvamTuf+Qr52icf6t5P75IbbXNZVXODf69Z5IvbA
JF6p3y1G60OOOTGoEmuR3746VfKGZ3xxTq3d0G3eToNwOBW6oGjt61u2055NAQolGey1oKkrtP/B
IPXILlx11IvZVhuFx143TnmOWkNpyPSob0HTq2znWEmOjK5f3eFWth8WHYrBINCq8fTAuly7hvzr
Ow9/gBJdbww6mBfprXa2ozy9D1gcqnfcM8kqYXW3TpVMkx2MavxK70HGuDd74ChsU7RqJclnBpgc
yQqaHqRMo02iAIt0LGKVwPnM+9jQy8g2v68ODkYo49xkzjxbp3ntvm73+Ti+O+CFNHVpTrBZsO6c
jpquzSdkM2rn426Ijg3dtutX/6erWBBrUEwpTUvO+YIpi8KkarqjrQ+gnL01nXbSBaaboDlJy1b5
be6MD9H/qLL33Ikq8CGUitbwpSFA84rqG53L5glViB6Hd37INIvBPBrCF7tOtGbETxyO6FgE+jC+
GVWDy9NZfsr+y0ItUITpkpKqewUFYVAsfuwaFe9uxiJXRyMi1fR/aXnTbRtW3asgMRz06AIqO3cc
0mjas6TrLUvxcgNQggySaQeMGwogBC+GP1xWUiCdJlXf6Av7Er+u1WECfXBW75BFa7/MgMPxZhZ6
G6IesYTiBl2kAvT39aah/l6C762tbyOo23VmbsrKDLWS+YnpddCa6QM8pqd3z74Hnq5uCCYmFLLZ
rAy8lqQm39yxL+h3NSJ1zYD8lsMzcDO8iTEEyMcX/Yj8wny7f1OGH7U3XAt6Us2zVI2YxBT44V0e
7sOk24g3m0xyoKTyQjaMwFS1MOM+p0/PHN8bEzQ424Wst7jQT1F9R7b5MQUv9AnNEhBM8d5PVOO0
LkSDuf5TcxD4iEAVdzxRHyc9Zyxz4W69oMONawRKzZdoCiB+K9lh8QToUaAbjPubDQKU9KmXgDPA
fBQZLXXsS+TAJgOEdnkbo0G9JnkNl1awsV+Sa0F+d26cVPm4ezcdfx06Rk6cV9AL+bFL6eBZTJxB
OkTRyBZA0Fa0UFr1s6C9dx+20xUNuayN74OOSzgDGHtW3vWjZd4Agz49Y7qdX87iyqUzymzdkU9X
dB+m7CvlyZX6Hx1F6LuF0DRRtx3zzVMPWx1/JENDqaEpthmY2/9IOrMlVdElCj8REcogcisziOBc
emOIZTGpiAKCT98fuyP6dHf02TXIkH/myjU0k4vGU589ociO6s1j+qUuypF48uqx4pWIdKrNV+mt
0z3M6oZMe+aDmwJL4vvGDIktZD8fVT90TCNKMEaHylc5ZuMvCXuq85Euw8OYq6R9Yl/RpWjp8LzF
bqofuyMVKiMOsA0Mfilh54VT2Dfv/Fzmbb1jVkXTJEgCN/DEqhWkrM4LrJOMLFfAkcHpe8gt79R9
ZJg/7r4SRKJ6LB7aZ+EpN3abQ1zcQ0F2iykr8ReTLytUAKxHVaS4XRTzKbZoGUMllb6f4AWfimsy
PyUtZlJ4pr40mlhA8TIplxXCl15DDXdbds+X041xlGG4kon+HcmLCn3SeHJWoczQ/StSYrXFbXcb
QUXC6OX7cN/dczlKrTpX0ODnbpu9LADBylXyM+Nm/mLrqmwyXGUlLLLnULR5mr7dUkIYT+St+M70
5Dtxb4+7A/V8moQvhsfH6HM4ySg0JOlm3QbAqWJnh9F+y3Jj8nEfaeWPFAIbvs1R/aIkbvMREWca
Tu7KKZDHggku/YzzYrR/Mb1U7AxqQ2Qv2R60eqG012k5FxR+fbJGeHNS3viH4LPhurfBs/3r8C5U
MUYa4iKxjmL7wi7/SZuK9oo9cGmVbLXuq3vAtGhXMp7bbKSe5L8nM0wSDuzWWoxiE4e1LQ/v4+Sz
fYE7wNoNBxhuBnXtHZwwBjOmv2xacNLG3icEMxswXBA3VswsnqUVm0N+rSdjvM+XsLfCn70BX3Pk
jF26YjIK03Ux4ePpC+mfwCEf21mEvooP2Nt5ZSAFoLe4FyOlh5SIftlhm/OAynhaQaxjT50c8aQE
9oNx8d3jAephFKJjJmB+vQhdF1uyGWvDZAOAp4K1IuObPY6Qi/Ub+xUEqV2sAfOxmjRiBtIaq7yo
RA1X8tulhkou1KWAKICvePCMKp3dJj8IWvaxjj+HTpkpHwPO7Wy0eZOgxhHIEUKTa6Aj6afxHX6M
MIePd1Jt0h16bB544LWgxDP6QrT1lzyLh1/SH8JQpqL4yrHsLPi78HSAwobboeL4a6R7Huf0hNay
BTOAEpSTRDhYHY8Xxc3yeuPC/hKt8TLGbRFmkBjdMkt2v/HJYXEordqYFBcyMGxIGlRplHOYj3NT
DLTKQPs6qxRpkV359NS1BEkcdNXB/ARW2gVRLkITHJEMaijfFd9Il3Ug0P5A2Mb56TpwGBAorZHe
HlnJYij71vufpw8epQ/g86yNUSpHApYSrDcS7+50msHmnut+Hf7MvzU5Sk7NJxQAIgV5r8CxM7Lp
/ZNzheuO1jMNSX+wT4CKs5PDA8OGEaJRzpoarOTOwlZjY24RAMDvh1uAWtknwRagV/MItLFwR7r6
NsQD5Qwegyn+kBhFhM0f/BiEQviY4FH/mhGFCl2DTGn5hAZ+XkHrBkze1FIwltBdKaw8ad87k8r1
2rYBq2d2PJ4Ik/7EvEHk91lDE7degAN+E6sK60QfsLlXp3N8HTr7tMfCyoB5Kr3NyfJEeMbYgZSH
Iof5jYd57I6X8C4Bsy1VtJ+11dkiHREUR1YZq/yoUJ7REWYmDCBMmx+ckHo1TAbIqu57wWUeZiYZ
CdjVzV4WOR/AnrsRHDkMcPUR0WAXwb3vtIuEpTec2dT/zBG0MSdN8WLy+c2Ml/WbHtMrud3syuGQ
iFbSgpRk+D86+VWQjdzk/aSwoNeFD2qkyw+bjFyGj4jXyP6GZhTNxpTt/hLKDC3I7om9mtHgQWY0
rN1pBmYsDArEgrBcAhh6DL00qQExnhD6XUJvynhiPa4TEPiD6N+CO+E2Pu666qF3U7OfLkt/tK9a
a4yzCxqtl54A0B5gCr8G/AcbGmiTNeZo8C4dqEIeVG9dOn4kfaxvX8GNc/FQhAwv6ia/jl20fHoW
PksrCdsAiooFP9srLIa6yu55QtfanLZbiMh4s2vrF1mi0HkMYs3DxcA3m86UwzfSQjViNAwxo7S8
j9NKs1GMUmqhzVPRysiQ+AdFjTu74m6nUQbFd0HIN+AivyNHgZ7a02IWgnJsUgFiHY90VFmjWHFr
rud8ifAllU3WCEAnCXxx0ouldWKIxucCr1SbGHgR5gvh76Wfb6aSR1NdcG/eJ55uBd5mKFV3ZFz8
t0avkJY7b7h/fPzkT8baHQSv2CjuG9YD60cq6zY3KxcO5cPE2/pa8gUsLbFTdXHKnMQavcp2tJnK
DgsKAcIi9nfcv4YFG55w6GUDcLdJoGFk452O2vy0EBdEubmPOWBUypjz+xSN2+GDctOnhRhglyVV
m0rcQrMN6FB1EUtnVE4SxEMem9ExWVV/9Zz6HH/wL34S2InU53t+nEdrkpWe6qwP0/N7nh2SH2xy
7Hz5jt5zah012ci3WwX0ls/OEpdGDouZ/5+QdqcuYbqdIqh4Y0/8KSPMSdnyh9+ICM2Zavc/fdSZ
zxWmkXAlskMbsAPh5F9oB2QBKylhaPKf9Mx7nKqR3qmzLJT3Io8MU3ox80Y+MjIZESVB51EFEXWv
GEIEpmvf/3jxEeHuiqX4hyI/QBEXgbpK/pNLiGT1Spvl12vUv2xttRUQwCtG0rKg5Opxh/EdEAp8
YYc0aqPf9Q+bfEWI7fjcJZC7vcZBk4nO5KZ/w4+j1MR8TmwWa6dlPn9S/OHOQPMl5xxZpvpXH3nb
7F8ao2H9Bjoo8s7Wm/eRJS6WFkM8suxna/zbubIktUydET/deOIEOEvesCPzl8UWZNw7zdhIFzIM
UlRPvxlDFFQd/WbyCD7Q1LIE3JXWObm0Ivcwq+cC4dv6fY16kVfOBtcuYTEYpYHh6nNF2f2AVlJf
qTY27yWSnEEBSrJFAOS7EIMpawMXZ9BNi69VREEL706zk8/dHYer5xroxSdnB9axyx7k7pTbON/k
rnZppnoWw965o67htNuy90jCCZRsuLm/j7/X7rkSjKnOg6B/Dl8dnaxe0oWo29sXPnrvy9awAIED
pKtn7PuoMGhcyKzl9U9XzU9KFquOOJgQp3xRGHTORQn9ZAfuoSGeBZG6YqB+uhnTxc1pVBfWOPIa
jUsk4d2xgHyQEPOLm4cJohpNGp1xtGGLKzt4Mp8gQQSNuXva7A4h0AzGbVZBBwIgP8voX2FHyxg6
/ztPwIeKDI+04OTX29v1435iPqMYi1xp3GEt/NjJxaCq2phtPSGZX28UiNLIF/x+i3I+sraQ3VkQ
oXCKVUI2DVlv/qZ/90Vtqe50W1rslC6ly1G0KzixQtUuDo9gGoqH74rEnO2Z7dShW2G6rA/MSooE
/EQmUW6c/cFM1OE3tnmxliNH2Wk2LIh/1RvL0rsuGrxJBKvPUdACtBz+3f8Ohvlf5dTaTNn0egye
2uIGj0j8SP+B2uI987JQ+gzJ1Q2x8zd9x08Az+sRjvSOasMlPfJSahuy0i3RHRhaXwNekLrof8mL
ZOPlPpE06HWQM58LRrP/+YaoXyBrvywOWENYThzNJrmVCCVTOcC+O297Z0KWsntaiUc1BEvkIECS
uUEpCKaPV8uOwgn/Fo3zfcN7EHNsqfNkTYriZ1YDhmHvwiHaRT7p6PMvb/EtgAzH0Dn55cVH3ZBE
yQ804tltsRUPd1jStf3Gz5mbvNDQeUAwFF12j/UxCcemAlCD36RxF5jRZ7UtxoNq+3GtaA5knwc7
kEn4Gttfq1ohglH1kVfNbpfO+HifmYzlhKFos9O5ODesKxjXKPCUN/JjhscUpbWZ67d5fvxAwKx0
KACj421TmXzfn23vb7nSECjh/wvIXbonMnyyfFEwgxAjiJBQmN1iZofbnmeB6sGNVehhA9SyC7hd
g+p2wDicxLrHLR94ov+pDN4u7oYWB29iSL8Z8ViWaGKeinzvj1tMRafeYpmjOUrIVnOLDMJ+bCQj
4w8JKN0rvt0XxgURFIaIQ6w7ekT+dLrh6C6N05y9fzUQ04ghwwD/ZTRzzp31iY2/LR2SkMztIJvz
2aVdFk0pjW5lnMIExG02wkHa6fffIEOO/FtaNDs5HhnoLDqmH6hZTE7XO+M3NeLh0FBzBukV+g5P
XQMiSDlaJ3mZfYMxbjgfc2gCH+ZY9xRvm+EcPrvviJV4WeSYtoPx7lZe9Q7XTocqSmG7dNSYX2Tc
Hk62vrgaXzI+HIWdtufvG+ZbDfaagXIY4Qw+B1B09NKki6RY0eaINyQfQ3oeEXOSmW0SO/llsaJ4
qf/djkhW6o2J80ERkc4r3Fd3BcKR0uzoYPO/EV8Iz2NxYRIiZ4ojahI1zTDgEEIjKHiKYVU+sshk
9fPFh3Z511xa82FywVOT7RqHypbbXBAf4mfGFlnuAsALVle9f3OcHrs439dmzu9wQRP6HHvAaWxQ
1tM9B8/rSur5okR8KFowXDiOBteUWUEBoJ/fvNnQEYLISd/lC3mRS16S++ycCH4dixuMFVDuVwkM
p12HNot177cGAA9KyW5utjKxMc/AS00DycZ8C0PK3ivhGOpoicxBU3xbIfSSmQzfM1BzARkhzFku
OI7xsl4uOIjGOk6dg58ccn8RP7ZJsXsPJpSHgXbl/T8BM1LnJ3+sbhCJTuenSIJ5ymNcmh9SEZnS
LnwUdE/6yanN7ViueEV+5MnxD9hNB8+GQKhAnc0scYjNK7GUKb1+TDttSse8NJj6o05vDh+rKgaV
0fWZueKFb/2mZYC0Gi25jGMP6+sHu2vRHvPsU5QJf1kWYWnS5eqQnI0OqUa+OEvX1KEzr1yEqKhE
GQ8e2wo6KYmkQbMhgLI+4iJjvnfcSxr9ZC5yfmCStDslxEJn9ljR6TY787sotwCfbY/LtELDLS8K
AlqM/u0oW5ltiA7A+9GJvCGIkK/HV0NY3KxHg02q9zwM+1ZL0Q63/cCdw8T67U9bJ8ELjOUKjxLT
X2tOLQl/CQ+UlYfwHpUY+WETYEgmb29lZGwqycoeAozhVPW/Crx0zAvQHUfayco3mKelL5KMTFVm
gfxwcVI7LWGP2mPr68ftPGOiCHCs+07d+4rfB2coeUeqNvjFzcIX7ozDlIVJCTZC0AXAygAUiCRh
yuZkt/ojdKEnZgG80oMbu3O/4gc+/27SXxZwHBVYBoENpOfEhOD1W+7KEgzQxEpqYtwBgxBiA6Eu
RvpLNCbXNAIwG/z7VczOaL8Z1Fmvw7GxY/zIYH0g0AGM29TYkg+cxXwNZPu+CnsiIHiaVQVggcTc
PaTih/3BIYTIPUAbwkjA32aw5omt4r0NoQ12ovlQwsIpFA5KaDEee1TY3iryRcTbs3ZTHsFXY8hE
Nq5X1+SoLviqOzvpAXKZF5t0/xaGANTbarDFtAlR2bzO6u4VYPhPGX3SSoHZLsgYOjchvJnOrnc1
GPNMcMeHLqL/ZRpiylpiHwOS+LTfqX1z6iV8tpeJpzSg2gFmP1sxkAw+xYnEC52paSTqyWhFowiT
YHgNUGVe4Jx/F/tiW6xg/Oc+tNNJyl2TD4BEiU1M0phF9i8C7ydVgiYXVtVlmzIEdDOWEeq8mg6j
zrbijDSK+XOl4lY03qg0/zezhxSB11oZYUk9JZv05xb2vEUcXdBg/XSVFatJFrVMwCCAfKKvHgM9
4cJM3mB/YJV6wJnykGJowbMFhiWbX3FIwJjAhMUl94hVLqZfmoWBH1nw7AkELMnokmj4IVqxybsy
+1rpV8dMJur+QHtJmDh3/gevmSE7dXTJV6f1fQMl7UnI6KxaSXusub2nqzmMgd91+zJYGgohdocx
uzxEhsRtqahxUDztih3HiZ0w4AoRwtrtxATdsOilcB2eYdhD4yaLXrshZah4GAQX42awlAtbZTe+
pf9+rzokkVeIVuoAAxZmeZ6SzWbka0qkd1KY6dhd68ndh82BuQjmiK/GzCjLK9wP9cJ+d1h00SZr
NDOTIxgAT8Pgja3gnYmeegEX4Iefg6S7YW69Y8maLTG/T1WvV42k9icLwdG0WfX0oTAKCAG9xMHs
HfWv+lP4UzpEaKYnnCsvFUGg78hqcLZksYifEnTKwT4V3yNovjbHHaZsBEJwicypi9/VF1gXaqUK
pXWG1zLcnVPi8MGhCCf27W90wVKo+drYvifvWdib+aE5YvfCyJ0M2S7SHG71p/rn3qCwVgSHG/2Q
k001wGM5gKMrurfwdOBhsxSf8fByBWUd+9T5h/Oes/TFO2jU2KN49ANnRuYtojddD5MgRUDe9tc2
7FMHineVXMeL7uGeNqgcyK90EKCIoGU66Y+qOViQFdcKq8xoQlpaJLaOsJu2Jsl6w9xZDPjsdMM6
Aao5lHkkUw0dI4jHmgEbupYyQchiAodX0BV+H4uo/StFpAgois+YP0F1J3ieMWvTiEZ24AyqF0s6
AkeoFriow045arZ4mlEWmlDxhNLuYPLgzkc10ulz+ypsScqaVzw0WCDh0P01npfKYk2P77sJpY93
1C3XWzKGn85nyAioQrAw1pPeBEduSgxmWmxRWSEORhWD0TqZJRjukLFjNfH9jgQSEhiqtxm7tTN0
hqgLusLYEsbcPeeIRUd6CqbVo3+gU93AnTCH/GSQLyuzAPwS67nswJVFOJBMrds+nkKwHZwmoVfB
t+cFiEufpeOLDsJkw7RLrOLw2WdMcYBGz8e8iltjJ9LCY3Nk3s/4AliM7YnBOTZnqJ5choJz8x+7
myNdJY9r66BYdsb9HLuK69hOJ7PnID2hG0uxgUfv9niQpfddIZxhuYyTGMWjw7o5s7+QSYf+jyjh
n4dJ8gUjCdQ8SLZjBkkoMPVZ2726AGXFVQwQYODrxqcmQKXx7/E7ajIb5CkCWAX653DCrhmUjFmE
7/vzgkgEzObi6wx7E3i13TF5CiqINlcvQbegkxx8ZhBVQTMi5iqPLCcGzmdnNG4CnXj/XLWCOT53
0OqwydiNg2F+djIgL05zxvbB7S6SzhS7CiuVg3LuznerWOMVReGqXWlX2w35lrAq8JEwscDd1Ed8
zPEnnLUmNjsd/GwTgwakF1yI5GPhVWWOYqxigLUGGo+E7hdWyYRJjBxVDkrcHK2HS5FmD5G6DOPS
7wtVHdaerXlj6buh66mQAGbFFih58RjZnCkaj5o5eDfpBO+lQ1YdS8PgNmfwy7ena0eOxW1VhRIu
imzqOw/voEXLnIa+rliDA90D6n1zJYZ2Irg5b7zP3FfIu/QdKTenYNH7/QcQq0HFgifRi+IARqCV
+HZTFmbjqc7qVyX15ZjiwIja5GPh06UNWlL04UOcCKIVQg5xOel/NIxHIKxwqu8EFEFJ2HcRYQ3v
sIYbjhf1ZwpvAEpoYUvw5sXUkQrNGCyaVPAM/oMEMQ1Oi1N25o3kWLDzxmT3RaReYd7t/oAdKV7d
+FonN1OELg2wsq2dfD194Tgs4uKDvSAWOAnLHzY8WF3D8utqX8YVvsB4Ho2Ff2PLHsFeHPG2w0CG
8zfINAoWtuxoscUNcTGtgqoN+bpcCQfpDKzjgAYdeYT9+FMYHWDZnR9rvA5p3SiiWe9hdDhYBIJC
g7Txzt2Z/+fa08MCi3Ukf8+OWDXL8qwpIMtjnkiJhhZHTUMo8JmRPA9vXLI4c5jel82CSklhZzyC
oP9EEoEBe8CxgMyLIE0tDZ9k8PyS60oM3TnBuHH1Hc0Zffj/U1mn8xor27HmCHEaYs2DX40OuMda
VZq/WhoHM70IYcwf5kvAgv7AW5kdXeyjBA79xf/Wr+V5PCd7cZUBfU3scsVYsciAplxsA0PIKiyy
GVOQ9kM2jjD93WlQihBIss6Dz0V7pBef0xxmSYfz6KXK3RS3zfbM8O03KMk/fm1x+mKiAZGrtb8/
ANOgSPxHwCzsqDl72jd0V9j05HDqo6AQg1SeN2wGn1zjZ6jymH1uzmNi4mUsfwZT1zE3EOJD6gn9
/IUFFGIMRDhfT2ojNISMYtQ5PJzvyxO+21/cKY/Nezu571tx2DFxXvDZn4bKLzfGoI3xDbPAmt6k
NirWFKzocHwKGXa2stfb0wXhGuTc4vHPvmXXHN9P0avoc+kY/2oyRiJBI/5BhxeB1Wjvfu8bbGPV
kw1NXkDGIcKbmGGxfRuSGrW4ClhMatL2OQnQiJBngTkUEk1BcRMoVBg+N4iTVRum6i1S7ku0I5+g
zBAqAx0EE459aavF4+46/qfXqHBAIzoBagtsgqcFkePUv/Up5M82Eg8p1gUZpXuvKEGHRA7EuVgW
TTh+sU4qV2g7MNLj35GF3pQQD9gsGBzTW45vDvvl/bR7hF/ZRXWq7vtBbYMwHA9PRHRENjwyDLKy
Q3mPByHn6AcJY2lnHnAUnNM3dE35pmfp1BAkclexjR0kBERQ6PUNS8HwFSMUYphHEI8sTc4XNwap
iN3iCcbWfXaBwoztWjLR982BeoewGGeQxqLp6SP5kMdoByZAlmQ7/XOUoq6wO0wNbFL561JcG34m
NgLYBy/JmeVdWiEdvOCYi4yVt603vmOTtvWeR5fys0FCeXmxGxp8qoi9RVQVo1McTkTkG8WVr3jE
Q9j04DI+/CBtQS230Hwj6WLO1lYXPIhxGTDH8fiN0QBermipaOtS6UwHhLyXCbJCi4zKYkqozWDQ
2u01i9UjjNRvE00ZzqYlJ0Q/H/OFT5Mx7VTz1vLfb0/zDbY6rAA5Nt5LqLYENdNvgUX9M1t9Z79k
OscEAOKmjaqN3cSVev2RULMP7XWx4HbA6FHZ+BP2gSXgsUGJG4QvCDdrucDWzRUwEaKAfiBEIGGi
n5weSoSVZROit8MKlSRe5vqFiKg/Cybu6cAUQiPDDEhPux3HWE4gaLhO3dGgVC+wrUJ5PhgvzMsf
LVBM+nOSo1DCU3jYTAFJggBtG/y37vaUJfrEZaHM0jbiDnc+GlejCKB+nzbqAk8Bngh1hTj8gMuz
hqIfewf/NXSew1epi/GqWzJBzsc2qu2gDz+Xyfw93k3WgtbpHUBo2Ro5/i71mlOAjTe6czOWSBTd
Ek8SDmktM5VQELsixO7p3I/PUGEJbjysqei/KpORugkYwUTCvLWYPbLxuX6pHz5/npLf49r2CXiN
VX/z6ZhiOOe+2BGDPgAMxbyZDPHklrGOKiLMR3hKkJjp1TZsYNY95917Hyfmc913m7ilZ8EPrIj4
ceVy6KX5xfh3d/Qk3onImxm7Fm6RRj3FR02e2SzCXHtyeO5xn4H8AVLsv0GNZULaCEZuSXtF+x1x
bqn9HG+BN8iJKe3VZjGE33xc0lnGdJWcj5+Avw/C5CHfZJL9fvdwu8jsZn+LG234Ur0h9xuimrJv
CM3gRpAWQ9JJ/C4HkVN852KwAYnHfkMGpEV+I6xjaT9cvI6Fvcull+KevKdtmJmS8Vhz6fBpBn2e
hCMQAp5dG/XfVtufgASYOBExolYFr0vfdjUc+XLq1HQlBgRXfjxqOCmeEOXqcZXRy5GRknmUHSJ2
uFVTM8bdlooQ5tbwFxd8UkQEPhGiwPHHm26qe7TwRDgIqEK3DyK5XQa3nmvAmXTlk3EfCU4ZdH4S
lvVaPGx3XvVaiolZqY65EXwQLPb8D02BGX7hQmHBzaPUB+VRgpXhw5sn8EHBuuYTxC/mVxixnALq
xEZFhLc2FNWZi/RzOjv2Vw1IUXGSiQFKQvf0VO16XZ7mmhoks+OHnnpCKssxrfhuWGkCI9FZcnYi
8LaaINzwp0JweFGfMNiXDVTNEerYDl67Aje6nDx2cl9v8xq/jTHxiGK1P/HPrJFXI+RCt94nADkh
Z7w5Pr/1ipj7fsQ6WZOWE5cGDfIIxkXYP/3C+nwjeAJFIPimMx4jJ8e+9EL7WGhYdNrQ7mF91atX
HybV8skyi/UlYLzky0IBdw1D+cxNH+uPYkKiYIICgSNJAtLbArYucmTN5A5MIhifU27m4IvPyD4w
dXDRAbCHHWve1hT/1yxsY2ZtG7fdWUpSRLMN8w109VxzQCpY7U2I55015JiQoqLfzkDDrMgCAJuW
2UgMszfCoudCtcX1YaASgEaqCzLU7a16GM2FCAcxC+c577XEdQ/cq/cBm9hOnulodFHjsOC0hQDF
Vz5w+bseusVo/8Gcrt6RYqkR9f0nNpDAISQNeTG9yQN0+gXSMUn3sXuns4e6mASycRUCLKFL+xVB
1+R0GebK4E0sSiQxo4HAkxHdPl0cFTrM9qiSl5MhZJtxx4ZyRzPMIZ8bSOWpc5mvYlBF7BkbXQAL
ZuXMYYLQriQbli5eYOFAWqKSe8oiWbKtRP+YeCBh3ggP8DfELULQ7IGMBXQFcX7k34XZtUFihEke
NuVvKz1jz7W4I9vNUFjLUcHoSOztyy69YfyfrqPUGhJy+t8eCKg0XxQNJBND0w3qgRMrS/w5z/B5
ci1YGQ9jAu+vhKT2aWnEMINcGR3K3QsKFSAEftAnWdccI50riWYVZBVLHbqz16x0MFvON6fda10i
dQwI4flIOGYjvFxJXaS2ngQbzBxFdNXPaZDADk56dyQhWqG3x34A+9o74M1UXaYJ0sWBmjvZfe5W
NgXvkZ5oeulTZRv2sXHNVFYkPNxQYmdPyb1nkTwxW0/rnaJdY9aI/uKH1cv4uZfzkVvc602ePFzp
2YMMxVChOsClxyejf2eooi+AA6ON5uOJl4rbV7ZRR8tc3Exuyu79Ti5dDs/Qn5ShRilOs5ydpqOV
Dup/phBRWJ0gWyLspgTzPmWXb2bRVEzplsHPJ8CEehsjQ6zvGHvr8BIhb2FTvcNQaTXoYebwyE9v
Ur/1yY/SmZWyymNZdQTZ6oAurFK6ZlOMlYFO7O7rYnV9xMDOLcJmfoeSjRw8qv++ZvIjr8stXDxL
kGa5X85pBD5M8Pbr/IlGPxjDbJQFCOXDFNy39/Im0JJvGGgMS3uobkC6HimSLEshmdM24W2J3S1v
t+qCTVAcFKCUBRSVJy8hZzdDjHSsgktV2+V8sMa0G9aVOMK9aPIRALL3GgJUj7K54fkLKiJfSXJ3
0p8n26xt20M29TIb0sEvj7strfH3Q1//nhojXOfdyaq2H4F0gYFIid5jFXSQPSi7bhsXgx1FesEt
QPYkgy+ZkbXI1QKjamTsp4aU4V9yS0iJGqLoUMbq9HnssWWWEwWjPv4AFNizgqqSz0VkwQXrO9hl
HpLIk8GFtBmsWSgaj+1rJXnDhSldjKsZxWWbMsW05w8xSvDcw9uaZ3kaYVwSyw+rQBMH4DeJCtVk
mKkJGvE+R2GbbYvNyeKP4CiOS/tMijH8g0nDnuR8sjQr8YoN1C9Yj0uoguziLTnXe3xGRQhRqMXt
F+XYrJ3xY7CLzXSM6th4AsYmVDDM1FElkNs9ohIPouZ4wne4NqvJL+4O0lJYhEyj1YWmToGbQlFS
6EyH0A4VD9wtCBCOnsJC9lDk0074GQELSNYuGKK49MnY02VHrpegv7BRwBEdKxiu/GCDwxT5tntp
cE/BB5+hu8Q5kNjiZc1G7QrpT9AHyyOfXrVYcXcFXTbxFDi+fgGxkx2+bu81YIyOpoxfZLzBu79c
TSOmyimURqC7vayTL8G6vwwEFGx/w+873JCbJUE+16fRa/VdUMc+NvyqW1j4GZZ5ThtzRqxAZWhG
sGy3pDgbYB5AX1XHBRfmjUTUJqJYsyfw2GGwzbCWtYj3/JKeAoKPp8KmUzl5hYV4Fr1ngJUOOy01
ls08IkmS2o6SCX0CnXFrQV/Grg+rwJvPzaHrREaYXujrqJRcoUYfxbzbUMNnj+iGC7jJvtigxSug
tppj7KpSY7ItnEmDz/x3kXh0HHncbm7hFP+1sfHeMdHzGr/goJKpSSzb8DjyeNJ5whg88zjiTx/3
Czx3uSWYBvGt/ToeFBpe5mLNhvVIyCS5gnjJx8ixBmdK+AT4odDCWBqbFpwEFBCex6lf4ufWdsHL
7kHKupL5aE6gd/e94WUPFp7QLz/SrSQuDyI85IxwNWxoPwEqu/YOfNjCLGDLdHrwVHQj2ogM7Em5
SwekSBeh65ZpLW7FhzGhZ3ar69dlnmQbCKzi9tAtUPP/gEzoWAcHuAAlR5K9WGpgOkHBwWgZ/4r3
gpxFkO5uP1i/Jgyryj43hufxFWNfglOS2wOTtlZf2OON4GNp8GQhQ3tNVvGQKEFfTanHndWGs7xN
Bsz1xnRJGADvpaEq7meRR+kFdajMw8M9KUFmeWZqU7qIGO0I5nRCQ2uQ1TPmGzGUDKXLy6/Dn836
WTLllgsXkm61sH0brDTYRRCfTG8/LP1vVvNF3roGPVEuKjQEL0XRD88M8QoBVPjF68rtCHpxg4PM
z+eaT/XyYYRvHm1iWllw1mtxijBrJv28PZ61ep3svlSd2lWIdiMVAgvB8/emT/8Gv/Eoj7E/gbrE
il3Pr/06WYN3C2QQYQ6gXAiBo35eyTDjSRp+Qg/fHKyUezBE4iUjV3Hlb1ivhUtee+pl/HbTkTUy
395pAZdH9PBt6EcuCygUDRAmTmU0Rvt+4Wx1gcJfGPbwXdevOfftMrYQ4sl0k7vRY80c/UpJLWvB
hKP3x+QYZrxh5ieDiTc8REBnQQHmXVoPyCJqWsok5oJfwkBU57bv0bmYxGpg/mPSPmxhjVBjUovU
IL4OUJh/fq3xBbvfrQrxAPNtnooJfi9UbDHEw0M10bDymKnaYGGlBnwF+5Tz9KD9MKTjKY9NK4rK
akgAJEux6gJ2qKzBBqYjJgkWz2SHcV41B914rbWnC4aXw5YCGIY93+jK2xaAEhej3h40Lf7zdwi0
dad24tfIHnaw3aZnYvtYGP6CrMFo9+QO/v5plyCIYoUuXUCAyJ+lsN8WJFUmRwWxxs8pJfgVdJbl
ecr2aUumJjOlBPqDU7+Xx0BBOO2ddiL8Vb8rNnfzGWsfNkoQ0NlhWtM2AEthUd9Y1Ku/KS71yYL8
ROyq5F/gChwJ2wCQRPkAWlpgIM8HVjl4yzEFESbG6Yu9CbAd/Q0Vxq8+zskqeaHnmSmuKWzVovVl
Tj5ye1ZdaUB0qKMJm0XA6d9bKJ7ZfxGCbecbauVQ3xjLFbyY2IjyfMWPifveVcg8Gr0OWdYPR36/
KPYJmukEtg1n5aqOWtZeUDRegIsyOztmbz9NrbvA+mM9PRGrILhS44jxWgiKwVnsBV+OVdNrMSU8
eOCTgZBh0LWBMauP4Ko59OKY7B1oCQAMdu8lJ9/zl3egFHcEaZnwKDIWDn3U8kDu0W+TN/E1M45k
TX9shaW0Ugpn+MGo7MwifO3KLUt5DM6FhTTBpnBI6EStb3Xe7dwbvStB1BDxqRVdoHZoYtIOAEx/
4cDYgNtCZzv9jIfOwyToEgausFYvJ7t2PwAZOqbZ3sScrOgm29lkScUw2PUGpCSXGAXwqkFvbIGY
ce0fXqKTRw79iMwHhq5S8AAA0/pS13Ns0thPdDr5782Vpv/F5Lo4udW/JCbQqlK/sCh3Oi9JDfq0
HhIzY5DONQrRUhutObrAuZvdDaycjWl4+mmMl3miweeF/hN/ziNrzIJmFAoBK23IFyZ0gfemNaMr
DJsAv4AVwc8caedkMTSMLhl131nITYHQCDdw9j6Hn10LgqZSjwjrYDgNX/PexDiEUynGPY0PnbGU
Jsvgj+Xk8one0R6xd/LbX8AerLbgHQOBAPWw5XI2x9c6D+/b8RBklnnw7PF0BHYixtXIbbp3E8s0
pnNOcdb1l8vHeHGrWECZCL9sb70VArTkOps5sq50HzeGFenJfk6032CJG8hYbHAUP13mh+hj+j+N
ftsCDyem8lN5r3BqT3IdtTfHiP5ldS2sH6yyVayxuA+vPbgxSglsppxsO4q0czY/Eeswrx2O+pA9
9nz60y6wHtmzrjn5rBZlnSCcDPLUX+58an3hXdhs24QAsBeAZTmvAo1eka56A4WfDem/s+Ygm9Md
7j8cueB6H6hsMCES0PXdy4HEnVqz66ybie4XN3k0LOfH6rXSEFXOy6ggqATsh/i5xZk9cbfjpnJL
Py7NlV/9wBJ9WseQPfmb65Kx58/nmJxvHocSFbKPhNFn7zxetH8PxEOJichnFv5H03kuKYt1UfiK
qMJE+EsGE+bWP5aZIAqopKv/nvNOfTUzPd2trahwzt5rr/ANUSbgikHwGwOW1YHUBU/F1GvKhf+8
qt4A/7fHDUSZsfAP1c9gwchrrbpumlhVQIsz+25JWPlNLuIh1xgnScDFMFo19v0Dsh1o5BBioDqZ
Ni4P7i+oAyprfhw6uH65Cv4xhjbvGHSzTVHP6xtt/vF/c8jutr74+UB2x/lwjt3BlTHnlOqQFIh0
WtGJ+3TVSYiQZyVBW8Rgaqzu397T51PlemiNH0AzBRcoLNa/DUbrX5IkBRQmQbxu50vGlwhjsMHF
ImPxjqyPxbE0momTt7r4wHfQjQRfaVLlzWXDAdQUcgo0793RwyscOiIDerIY5oPdg0I1Ec5i5DmB
Us4GAwOLdjRAv13hoR/Y3kdW3x2i0KLihYLjamayedvIFqoLFMHRqnG43mpM7pzBKt6Os+33IsWW
tkkgn48bVODu4/zD6i3ITnLwZvzS/FVOfKqRXZr4RLFJ4+e1pvw4Lpxq/VkUUyxlKDeP65f3utdh
OXbh3oXfnYHtbAM+jDRKG5ngEdX4jG+JAreWFW3KiN+Ezy5NoDsu4q2Cn/t74CkHyZGQQJCTIphK
xJZsXgBOrYm8YTcwMq4+GJcHBvDQMw36nuD8Wnf+z4UK8/XAo3PcvFEzV8YSFxXr367tIxDApMnj
7fNAjTjnQwCOK63UDlVU2IARPfzvPV0XfiAIdLkhLTJ/uKqguws+PO65t9josHjuHDIFQYpyojxl
G5aL04mQkGSFnzdE4DBu8QnAQx1KNCDMca3jWIzt29AgpiwDv8YU0Cuw0sQ3ykZPSqScgEjXLYOu
khHvKltJe1bzdgxpXr0WCXR6q1fZHw8pNhEAduH1FzVDwfnTh2YGC441DKIA0sagT7jTB6rADlNv
Zfoz7/GcBxnsYQBBDIUUFLPlOTHsBIwXw2Qauenug8opcoUzNHWKJ1XG85rAi9iokLk+q9gi92lC
Wy/b1VVzP1AOU+e7kKz3rjbMPnSJ23Nak7QQFPfhFLXjvs9spjY+O8iz0QFlU8RL2eks4a1poZl2
wBs8CEMBb6qthxZ931raI8eq3GoBP6O8oR4KXqbJEmkmVEdEe20+48j9wv5DzuS1gTSXbXJ8SABI
wtdkMM8n7R0T2/vTx1UCBgYhMQ5xOhMdF72xfpWXha24zvwoGWco+XB5kcI8Ue7MP1v4RfX9eKdn
YXKH5oqCJZshDMWy7qXhTWURTAbXGASQqiR8MiWFw+hUZy3a0uhTM7u9lw9Hnuavz6wnkDfRmxBD
IF2OOCdBDtb99pg71BUp8bJc0TQyraU7L143btkkLNwgZvWm6MLSnYIFJ2ieWeIxwdBrrmwkrDrH
0QLaxfiFQQQC8aERvR2oHdg2sSH37PQd/GJfWWTvcTe025EhPewfX7/uFz9BI9/DH2+/k/rJNrKk
C6cKH8Gh4EQg2nbEuYs26LXEuRqzUySUzLxoJytiKpILJtrJlvRycEqI6gC9LDioa+VlWc0KdgDc
EmaP56yY1uwUMMEG6PrdJB8SneSKlfAK7TIDITfL62j8ssD/51CnGE0wlDjPqQmYdAj4XNjUyyBp
Z3J81/Kph2/StiQMKXF4/JFRd4F6HpAGLQwbN/gxTd0G4BcSJt7aJkM1hm8ZScnpjPkiTsLxFKIT
bBU4orwSxFhch+Lv6DSwBzaWOg2rwfLkVh6wMINPbHCxvfSwfYxhQ9KsnxklFAEQ6oz9LQkRoYBx
r+UbfIXnCgyYF8sHmv3mS026qeQhCwdcHLQFfE7s4NvRQnTQgSsjv+osDoFnM5ZP7MNbyccADfTg
O86GFhu+jRQ3Gsz7rD5TDQJtbcohIKmQXJQzdUvw2podP6WQEtCBBWA/vEQnIkrgPMP8XRWMJSkW
ekByxFwUMHrjUHUpXAJ5X43xFkYmRuMDxZrpVDhcw2t6wh6JkIej6UDOP20gxr2ZlfUYwbCWtAdY
iliVHacWpUt750R8kKlB7sd7XKjGgBxDU5khkdIZDIAy0P9DKxh3TryVYDJhhNQa8z7UVwNzJ9V5
LHI+BA92GIrBCT5bdaCWVKVEUHoD3PPeeBYPB7BkLMmcLCUgU8znsWovfDq2BSz38i6KlVuMKyAU
/cQsfn7NZUCixh+7J8Jwulm8A+ekVxETAmuQiHNwEB4PttRcm8cQK2l77lnpEZkzO4Y/VwGzrkiO
0rYfQLCR811FPDvIOw2BzIBjUvy1jgljJ+zTxZkRqjercxXheFp51JAE5oCJtWCcJaZT8+NcCmDP
C15RYvcn9UR14UUvmQVzbvaDJ14dUEWMscwIQp7mP3vN2zNJfMydqL983jUFizwXJOFoYhijouvR
V09qON3Jgs+0mDJkZjiC17/kqYXVzPtslg+wWajsxu+MMRWurbcnUxKUkLC+YWaTVKDgempoqFwG
rHCK3RrjRX/WBhpsUI3AP6Zp15Jl2rsPfFgj8fkzztGJ29WeypbybeNi0ou5bUI3ZwGjcGrn6Rru
toY9DJ6rc3FWdRaTW7LarWefUgV5we/A8A0m6grWMVf2Id5E9+NKZXgD4kj+ZWsmd9JOmZLtwFMc
SJaMwzHQw5maSaNBtsAQetUjjGjnWwe0G8YgjI8JpMXjCunAnFajtwByVqzYf/t9o4ZuxzWxkSwk
AA67x0zfaoYqiN7Zgmnypn9rvJBJ4Om7YJC8IUJRcKa+JoMwMBcjn1au4tSTR9iuE6rU1/yxUNaY
BZA/sJ7zni8GTFTvEQHrzEsdhqxQV86q91miBqfggGmESZ9iI2K3/zRKdE/D4N9qGBd9J/m+soiF
QwDyuMOP3UqrNmAWBQ2w81KaWEB7i5FtPu+tH3CU0D2lq2pT7z6Vc8WXZ/W1cvS/Leu3CxM/ZgPd
9ksDkdOY6/EjygNpDZmXhpsdhFVMNqnheKSF5s5r5ivthusee27qUXjN86K26dV5QlYwVaSd8daP
xqxmi8J11nLNHBY6YQBNKq9CRkENrBLDxdAdY2sggPDHikaJ16cQF9bOCNPeE/iKb/JucdPSl0AL
u+isbrCCuMgsQ1+NdBR2Bj/zB27XeS4ednvVhVHabDf7vpVeIZDbuW7CfXvNSriacDSubPvUXhhM
28/OeF+/J7yFdE+PfNrYU/dxMA9MOgZkH9HWE93RLSOHOpPKi5G6p2x1YpCTueYPZu2coCt0bsqf
4nB8s3m17t/T01vDntkgUWlZi/zL9/y7QKgdHY525DYheR4oUJ8Ow803IoKgq4zXvj6QFz3PyPHk
ldPuyDbGqNC4h3eocCdcUqyeI/3lUFsnKonSEduFKAznmL0uh4R+9+/qhWs8+vi0Po3VTdBT/iGm
fbCeegrqmL3YgeDo9PkYkIVCC59AzBkCSzpMXb6CZaIGwKFf/NiMJCHJKy8ZexZ4ZvzrkC4vI4wk
O1sXkl/XLBps6bQhPU+Xz51stNCMEfBMhX907ffobhLXxd0r3oTU5dUZEgT+9Nnme+acjD4kj1nI
Xvia77Qw/J4VTPUbsZG6SzYnF1MILAOOYUuvjnIdQ3aCDFwML7CuiM6gCgDTMIcSbAVg4GL1fx5w
NtKlsYaHbS2mB9kGI2N08RpLl5v9sNqgJzCgjMEsxTrIjkwSz+kmGaL7L1wG0gPjftowHpDdaoPM
RjS03zOoxTA38EQhNIg3hPWa8FCG5Izoi0DfcS7ju7zhXuw13OsxVa4y+iePWDZpI0RFi/L0g6fn
xDHcePw52P+Ylr4PhCNj2NyMXRxjZr/aSODFon4nAgo3T1SURxkdxPEMBZWl6YsaDFRkjp1aPrI2
8rhY5UG7TkPWLR1su08iT0eXRLQgBlc21QIBGqJjGIzB2mkQma/A2dEtZBiiGd8TO0GoSW1EyqFP
HQaJCqr626OzUOrFb7iDuEUA4HEU4qjyePjge+8NvQ9dgFrde17XXPWjST7zryqnCToXpCS4QiGh
qCEdMc0YjSmcmPL/KGiIzBNECWbDNxQMNdJPFAxZFii9v6KHZLbSA7XD0T1m6DaUkYBwzmmjXZo8
/DgRYV2jkUJ2ZWk8cjPpH5kIj5vh0e5J/fFbrmmPmkv2yxz5MzRGKYtlyZRx9MZ7MmaC0ta97Xf8
+31Vs9CiVdRLzx+8dhJIXdJAtoqPVx5f17jERgQX7o/ORfTOpw8Fxmv8dMpOgW5ZVqRrw2b6XHIJ
EabyZb+t48Giear3FEm/sCelLHsq5OU06Wicjgo/HWx1PPe0Gvpy3duBc72OCNnLf+R4tcsXI3qg
T3obvkQGyAsc+LXugzLkcTSX4YQUlQ7WKwY6775d5Z95RaTDIK2tedM13siTM6TIOgbwlTQ+tpgJ
Y7vUf16OHRRWSbbKt8oxpdlSV1QDWdBr6HTfdqIJeiNlU3J5V4deLFnY9drZr5wqRU4iDDZeiHTJ
SSp9WdL+pGXeQy+9LjPA2lHnDasR5aayHOmNL70emEDU6vpYr7KCsFEsrc7RLO2GsLGOKLpAkgYv
zUkfv6MxggzyaElCYmqqpB3UZZCxF8LfX3/+m0oPLpeROid8IPfamFNa3mjYXPf7LTluxQDgH2+p
TEYDobxfPQu74XXxUda9VkUJ0euQP+Rl6ogH1+LWqUrlFItxhgyj81fvileMCD92k0r2etc27RnD
ornrVTlLH8fJ+7dJu+kTZ/UaY5Pn6DX7vQgyq/XxqHmjTNc/xPjFPU5fpu8NirRRBbJcwzpSGRsq
DmhjzogIu2ml7yJBbiY9iCF9+mlDBmylfkJave1NWMx7E378VmZ1RVTy3A+Yf81UvKZwfYCkkBkv
2WEH+IZDzPuYZ7EN5WwNw6cHt4OKYq1sC0CJDis+owzBuyP6wXGBCqw+vSJszLDGNcBzl+8lG4UW
/JYlfQ7GbZlZNJb0F135dTlhCMQEkZCcry3fQRikgI2fqlbtT54YTcBm2f6Ch5U57Wo4ftpYPqCt
RGS7GrmSOzjVV4QQUCZmuG9gJeQhx2hcCMrbARQhksbQyTKIvZaz33oAbAh+eC18dQGT/HVSQQAu
e+pYgJfqgkjalvY/PJLk4AMpXLj5WKKri9yKB8WjEjh5/z2Kd3OUmRJcHUw8v077dSBFv/GxdSA9
2o1V2zhF+43/WT68xn9eWW9mtN1gY+1dcwd/8axCzzwwgBF2TABg6fSs7/xzQPF0oF1kKELRAjEF
tjEU+wXbGrkF8O8oZOgoodQxFIW+UkKghOEKnspY+rnqEcpCi3YTpqW4gYNxw3Su2TOa34yZSLbB
8JtVEUouCQAU9msFcOTAssMeGVUhpjlUuikbAAHPpDzgX4O+4DllWaXPpEvWHh7W/RJeLKTNEHSE
mxG2NcxymFs1Y1ACSILS8i048QacW7jtDTsGbWKC0w1sX0E/IQ3wLAzMyWAdWfj380Q8PvETFDNs
+8ih4OXiIYepJT7mO2i9D0xweWGH4oYxOttR0CAxcGAlCk41AxnYD9ThSG3xsOuZBEKQirfnlX9o
iYiUfTC8E7nLHD81YAPFYOTCLaRYz7BjpMmBoFw59MF8z/uDxpN7ZpulBPBuPUS9kJ9pVAkbBDFn
aXiSdg2lqkQeMMZTpDk0s8c+WlZ3YsAYMXkZ3vGVRUvwEyEF7HOUy7A234vBLgvEQWAfxgAOL2zK
ajBxUgs4HF1f15AEyt6ZgAxVX3+b7Tvd4ncmIiEoqZr1dwSaBKn6uOe3n8eKl8dx64OTJotV+wKH
rc8jCHFvih6Ck59PDbrxWRWm8QEtPhUubu7ImGHwcAhNNmV7YWL9IzcBVW+dAmK9Pdz3X5KZlqpd
K9DaKf7/ieR6Z94xNGPc1iNqhf2KU1TGHlCb8EwKy0inTPm3ffhM8mQUwBB6I4+IgWroRf3zsPZb
Anh4QWPEEPbAi6GeEnuwQuvaUSuA3WK+sPhgjWmTL3Ar6V+ok+CK1w60CzjrDHFy4KG+kyisLLhs
sg/5MRVSgxovcaj44buNGZQppCIz333huIpaFGIJCtxpB3+iFr/nsFnIKyjugmiaAOoJfpsPZtBA
bSfTA+IrvHzoYTceQs4d/pLsApINeAaOlKeCnzDY9fEb1J2IdELFfXDdD4QMhCMdMr3ftNN8rkUe
j6KQgsuxb370HTDmb+lBQZ2CwxUaw8brsBFeyTCesTDhssc4WpwalMImp9m7XSgQUAAuUzsdOA2l
nmCoDsblXEYMjbKDRJfIz8lUV0MOWyMIAnkzBQ8sXwYsHFTk84D8+KiQtLhK7kAFzWWsDnHdsxrG
DdipS5a+iyOMmYJ8/nGr2mHyz/2xPGzhAZIlNE51mxKpbTBY9nVy5xjuu7mEsAa0xOHXz4+L4kG5
6XgzaIZUhwmeEI1d4rSQWzxC/sM3JuAAKoVw5AlHztql1b544XDrcLAnKJB1iYzwGQE5w7BUDRWN
EpMQEiux4rgcnS8q+me31bOnLS/SLQPCTEwe2ElidiDNeg3x4oSNRXYD7stme5B4uxi2T98A9EOs
7Vi0cPclZoKF1UQO+x3YTTThK6hbDlouO9pteGsPzM1fDxij2/rA3B2WDkwVDQCS/aexZUIOoZLd
YH/wSgcx8fLEwbiDCDdZ89mbicsARkNn9/t0f46COOyId5xDMAHqmD85iIkB1haIWf7es94kHjM9
XnTQfDl7iHwtre8ewL/AMdT2kOM9VpAH3+fRdQhgGDttbtP/xpzui2KeOSUka0PFKgJFpgTjhkjy
4yzf/Ng65t20nAJ3truaTuiM+4+nh3pYTvvjxiU+ASUhzzapzZ+37YiJB7JJ/DoA60bmC0nRxc6S
vBpxJXBesgddMFZ7GS8URI9xZ2E8T+oRHRq44iWBIExmyGhSz5ANKYWhnFp7GODZZzeOthAZ8por
cKDemJrQ7dGrIqKfxVMoKTMSOBYq06XISXbMhEdgeL1ln4w/uEfAJ0e83ER9il2ajDqEtRk7egP/
Ba4x8sG4FrlGO+Q1hFw+HJ2kI1xLAxlB8094CCG6SlUTFj40K42Fsb9MCivBliqGF2i+9gos1dKm
S+EIKj4hJLwrinp5cQCmqWRitJlqO5EDm4JhbkEaYMRrZyddNj72tqEW4BZnsw+ybDFlfptMXnHi
IQvI0gKExlCgWHFqqBARtjLkyZKzCMb3cGFpiHRDJcSpFZlgZtEVeu/w6dGUXYd/0RKpdxweVxd0
X9PnLAuxTYE36Q3wOBq5u8vkgWbDWzvTo8sSzPz3S8A16g6bwhz4zsG9uqQA/OfzELu8sSnRIoBq
AHrfIJqhbOR5m6CHPxwhsOB6SBpyzGPHP6e8t1dwmrk+RUXhdi7p2ERTB/hT6KcHMyiipU90M8ql
f8HBSsHtg/F5Ref4RNI8QIuNQNzkDgVPgeMujs8ObIK3v3PzUxZqc54NRuj06JEFuAELCigSz98d
WYfWcF/upI/IVE834nofuMN5s2C4RcwMZEhHSEGWQ//F/kJXLVwcFeO9VowbcSbsxOf0gBIIfwYl
hJgVb2BHOo8NGM0umR8JTxI6ysYGc5+KBN/jCjIExwVvF0Xweud31Gu9CVIuAze2aTaRphfUoWvC
tDG3A2cFovGxhOHooXaaKLgwMVT2pCr6QwR3yQpUAZ0P7ZNkdF4Pbziu1n18y9lPGDyZX6NDbGAc
cTyAMX/WXFCuAJKXTXfE61VCsvDAtKHkJOb3/DqjZtFsGmYuO2bYnPXUOkzyzt1ydPhdQCvLjbI9
DyZo89a608iTUjiXgH+h3fDehwqBCOoKarsDkBc1iLpjUP7F1K7xMjBL3EyTC5ZeNekOT/N7zZhV
fNCLBSnOkkfcl6ngjAQx6/23fS+/15FTTvQVVLnhAgqZijdHOJqoY/ZEdP9pcuXJYJ0xQyGmDyuh
F14DBuxqtOlcoS2FCHvDmeER9uEdYW2/G2aslLVYhfB+4bgDHj7C7meigivJyIcmDdkFDE/3vQNO
lMXA3N8DozNcIuGZI5fWBz7h0G4g7wqfeTYaZawpFdRcp4a1yFgHPVdsMVus8JJh0oXgEYwIk9AZ
HlSUUrjyVftuAJ8TKxWrB8TPnIol+OsvYtwCYmy+vpg5seoOl/jaEBd4HrE+QYPtDDRzwsTpwTk5
vd9B9p2WvG+/Px2tM2CRTVw5rMUjFDs3opZwVjSARPZMsd7sLQeYDUw6+zK91ERmXriAb30rF4+P
i/a1zwfOVIkjQrLJdBlhWiJkvrhIZ6t0NYSDOrJKPjvYHisgUGUZQ1fxOyZ7/hNXHhQTXNE/S2DE
maC5PW+/XbIZfsbYSw/8JsQja/r9ujVOPQw/gudfTU7bqs8MYp8B/90HK2JnEpPc4qXkt95g/+DT
ZB7MD5jwuqqFN4P9nQwupRPQC257ON988caiLXPhFwGRmU9X2o/2CssJ6h9fh46bEH9lkuqxT9Dm
ZfagtLEqxmQMXyodGgqsR9UdgjGSQ7VKAah+Rh9LzWcwwhLxZ+KAS++swQyz+xAYESWUFv/yzae1
24ToNieDf/iyyWIS7JhITOv5O87TtLMx5pYGaKYtBbKCZD9gz+ES9oEALsiHvQcpjIYi2Xpk04ti
MK4bPAZPKZtFZima2SM+Yl1OCtyvsK1zFLfinrzFp2YSXV9rfmqANdhBGRzxkNi7k9qOC6QZz4oT
3/9Or2u9FdjP5YtZKxY3L+KimA0wkcOTw3llBHTAp7RyYiGIIid18/rpbDQA3H6E5ARvPTZHkV13
Nq0zgzfMoSf4+rQ8yJJxCq0zzHWG1dCQWEsxkxyYQxia2YqUofcW9BVmzsj53aFQ5aTXYdn0h9IU
MieqeWkPB/t1K+lznJ9mfBdEpWSrejeyhof8oi1KRweqsEYQpVCq7UYAeWaLQePIkEH/S7/BO2v9
0IkhoXmyCg6E2AsqMJ0ADbfDCwB8+K+6fGxYd6jKUKp6vCd00u++Kw7742WKg6dNRF565/Bo/WdA
JTjhxcSgUHTc23rLJ1Rv+U2JbwP4NEnjnSm1TnunholsyKafkTN9k3h9EeeEZg5H3M/LIaiWttYw
msgY96dz7NA2NXrnmx6qoXplVXje0lUJ2VhcllyTuIds6PQdeIL4ojFzYAc93rVtdoiDdgotm2gW
87OhlkRDRnkBExZak7JB/YPXyXH7gzG6HJD6cgXT+mxRUwTSeDQ/LuhamcGPrHxS8mlhR3Jnagju
WmDiq2yBavL10Y2Yjo8hwuFRW0xzXF8YmSAAbA9Qy2OIRMzrYS/DH2wmrdnMkXfbr7Bbpx4TYjEp
s9U/+LRWOh7SbyyAZzROIX8YTJs/ze7ztQMZ0uHHMr9zFZuB29w6A7RbiFMN9lNTWQBK2Jh62cgW
TUVYQxnSuDXHkbESRIkz750T2xnJi/C7iOF7rqSlBDXgxmQTEhMlYsrWRUoxWmcuCFuFmZljSHkC
T0pHRrcmtYkZ5M8mCf5DsDrj/L2y7VnvJapvSqly/nsLHjFFNYFIDNAha+9zwcxg2pDs2xPnOqcO
J0ZxKk5RmITNXx96xrzx2DpjKq4HxRsbiEV8PBymnsXzO8h0mFcxBMZ5FJUfs4zKbyZYGAO3cwL7
U6pVMz18XP6BU6561FDWcYozCWtAx2mLtRKUGhb7FbzTCKwaChq7OWO9BliwuVZzZIebzrg9Yf7p
W5B9piluLgxzjW6RTh4uREpTg1OmwjdDSmVrVF+lfcOOycumTD/yXU01s4Eibj1uECbEvL9B68HU
iQUVXQAeSWdot/AHIideJBSkkOJQUT2FnQBzArpx+OE0yYPxb6qfnw42a8y5apf2b+TVU0I0XCYT
m+8KowE4yJ8FdFm4peU+Q6vSW1fXmGtpzxI86/iEcoP4nSps1vU/FLDHnKCgjO/xIXAK1jDv+uBQ
awEivuiBBCiWX8E0H7Kd0oTtOVWVLRFg7UlTKGmwpPLyNfP1F84+bIUTLjFnW3PaxfDJ2FdyS4On
jmvboT6ki3iBUZKgPQMq4cPOlYAjvIGaMjb+fhy2OIcZS01ydANFAH4EI6m2a1PFVOoA/ZYaraFa
aRxO4xDJ/Tyz+yZcFCLiH17EDkjYnfd0315tMmv0Omv88QQIl/vdZGjXGwrBMYZczIlfLlw1q17y
VgeI6FHWJAhqnsKyelGOHAxo8xMSROzeABVDCdfF16lY50t0SX6yBN9mJ6bh2D0mjf1Yp+vq/nF6
swEzPqqHG0jKkulRy3wdtO5oUjACk4FnxaxYUDvosU0iIhqhff9AnDoL14LpPxUKXQUNOK11yr47
h3UcGbRg1aq5tjNGdwjeaH4OoEtAXpDliHVCPwJoQFdOU4sArsaaBRyAE36EVtCiC4pid4RhU3qa
vwtM2qEUVJPj4sNG9vWHpz6Ws/tiBtvKloy/2vjr87y0hnFw6wLQPjHUXgBPHLcjkb9kxRh4PVxc
SvTTYDog/DsNuAfL2s+pMQ8XVMoviWpWMSlPsnjzevATlvH1tezs5q7NQU0c2Ynoh1B+yhbuVKE8
4dS75BSvYFh+hSHL4NS4byq3JdGveD1iGcWGbrMETErsecxknLPJniL8TaDDLKEek8UyRyRJHFkW
WXxDfgtF+UTM6e+fPwAHDCewA7kwtH23DhKmlm6HDfn0uqcEEHIrq+bmPbTpfBjw4g5be/oVYfsT
XiG1MdsqHnnGK+D9NvDmwj1XFhWzPn9NwO0twCYnGgNUW/1LDveT3I58+vtD31aNaEtivw7bfTy0
PgzGchdCKHyZQTqFP9XCjup7OBHAJgkTaizYfoz2bspeX5LJHt6O++8Z2JXaG3kOQgxEgo8J9A7S
lkOsQ7TwwhTPptkxlD8so9rbMQpUfaHDTWf/NGIskEv6XxxBNVrKZ+iUIaLEKadc7fYo+TRcXfus
+jRaPAeyDBoSPv4DSy+zHBTVyeoBI/9INWcmK+JWxcl36M4Jp5OBXgWghx6GtgggMjuUEroBljdh
qgEkd4ZklS3Sw+8GveKTO23rflgdaS5G53Qx2nEf0EfgIrIqawgPuPMUSMBrRsRCF86gHzcKgDdS
FPia6iiQSd2x8aoAChjmDju2BEtY8AB4Wr6tWUXYXpFqEfiFvXcKDJdT/sDA2KB3yY8O8+5iwUXz
mb4XyPBGRlGarHqYaqWyeWavRg3NJddbQ9HcgHfxCroJzdeGN4grjqYHWTVyHED+9JRRCwwDeRuP
kWLAMaAXtZYJTgXNxqH8Q8zkYbdaTTPLpB8Zzt7ez4sgKn6dryO+l8+N+wt72wyijpPD9pMc0FUL
QNTAi9aKbpj/RDccwc8DDDIAmIOBLd2x+H/HNtauQ/irLysiWKrC6qrfNx57cisaMpIEmUQ/IA5x
f37j5gfiDeefM+7ngjYD1/WP7ZZZDLVytmS8QcVGaatiKsSTht3f5y67+kQNr7Qjr2CE3v5pq9DD
6f6u+XIo6A5KZDGWNyIZzY/RewZqYT6u2HYD6xsZ9HLa6h6tHOzmxqKIpNR7EPKATgcSQo3cm8L/
/txTLbAkVRi7XY5IgCf4riFBpoG4wTDUbjntPtURW3XYCLJti4kqzj6cw5pm4ebJ29g5mtBR4owJ
ogd7R8Kc+GGCdmLqNqQzwx9vJiowZqn/MFEqPPC+Bh4zfg0HaIMNtl6p0+/WaIGO2+TndRTGyIK6
DdXZr5xBiEkGFl/RgLOHsusB+h1J2YhtJrfRHozpgzQ6QsViMetKqQ0o3i/CHg6uS3TDdbfY0fVR
llaJUaCLPPQXRxEGqD8s7NS//3JnydSKTy8/O2FJRJHfbod3eKrwLArRDQCFIkRinOQqLngN63Bq
Ll9oDbCV5vRPHBBq/wdMEwn1fwWhLsJdgv+/g3rKxnAGRluWPo47DDrSgKuEQG7oo7mIhlfoRcPH
TecNlE6x35iskgU0w+N6ZEM4235YJhDnKj1rhCnqnbhvmpA1wSqC+ldh/Pu2AO5oLzA6ggRDa8pU
RGxvOhAhOBf9BacOEqncAdjm38+BDQVMGddpytRVe6NwAYlleA/8Kt9UzeDjDMCfcQJ/uj3QTmr0
HjgX+BK1DbAfgxj+plkxDwsBcEGARxXoMJVoO8tsjIbyMB4jJ5JNkU7GJ8IA0lyDJvMx0dXFSz4l
VkRkl/CLTBUHh7GGnA43QpgVa2VG67QZsjZFxqY/rnumtkTR63wnr/AzI9eFM3A+pJ0R3zKBw/KX
Bod+0Op2YHUu87kDpTSlGNY5Qb2JVokjnQtez41R3zGEL4ECDOGCzarDFcjW/wguYFfTh/+xHqGo
I5/IcLI5EqUw4cICsOMd22UL3tru/LkNds2ZltfFwP3AOKo5IzOmUCxdZoMoi1mt2RqiOZ+IDADp
j5Yx4AH5TXKKbYZ1wdPN6dnv9fFSbRN1nGHJrl4iciwC1NeMK6CcXeK/3ypXzT7U2s79rQjxhD/B
tO3Qtz6+HYcZMQFJblaHtLA+YTN7h3H4nOnucT6AyWqgV8pI/TJgSsrXAXakTN3WgF+IBzQ4LuhG
c4GvMiKMD+iVH4gwb7DKVc1hAKmE5bk8H52f0GqzjrjPLSmPOhWLve8lnorIHDM6AfX1/Rs47h/a
G+XQjd9QAqHQ0f/JS5LpcdMqCFvQIJi7jFmxRsFthC2B4po5LpsctSMdIOQ/pHWs8/XPYn5RbMTK
QMvwwq7PXLPms8XVt0Lg5MBufIzPeb0Be0PpMf9sPu5jcTGgIjtsAX+SjseL02cgdf6mZp8pJuVB
n10BowJGNCB1TE4YBA1yT8YI0GXL+tDTMIGTxL2Z7mS8RVyCFp5UlPVslEzKyoAIYq8wY2NKH3CQ
p3AioCTiojat1vTmgPK01WLScKo3FJUdkdjQ8RA8pDYKlMVDvLWSXdKG8DsRaJ65tZsGiPrm5GLj
ICMJPQZyQeJmdNiJDVd5ud2/fdWN/W7ZucAZCK6X33/bPwNVQreIR0SJVG/YzFEeqRQAAfWp6h3h
nU9SaCMc/BNHSBjR9BOMvpNLAUtZ9qNWBL5Mv2c+adouDKy8S/1XgwdhJm5Q2nRLokhW0U65SpGT
n49XQB1n+DdSrYH7DXjncgMFgzTE6OfBM6rINh3GS8yXCw0eUG+nYL6GTnP6UU1K6d6YBi7HLlgZ
d1PMZe09ArAV+OYSOwP4F186Cj4RgllNZqTP+ZLDZsUSIz8yPhWzWFCM/w7DTbNSd3xCULh5VGLQ
KgptZk/g4sAJdNd0csSjBCzC5Z6MSwivDLIX0Z/YoHAoWVaQ6RLn51ZznCKqKzrR/vZBLYho+ar/
lSHLgI1cU7ZY8pBSDo5ExTqxbukSXoLICZmHMmccn3uowjr/LEj+fA85ActncTYMBZjAWSB+0k7/
vm4HPCeG0HDQxBlTz0DJ+E78X3XODNi81ENrhMQRrQRdgiN+ICz3370iZBj//ppHqGiohv9+Frc9
EC+iCV/yyOYcESS/GnIncROjfr4TDy9u/O/pIh5YPKz4A+nfb8lw4/+px29FCy6asn//8LZjcoi2
4XwGW+CycDjMs+r8d7tkzM/Nmlc9B1rmouVmAUaknrgbg3fiecVXFFzbnziCyud5cUs+kcfmND5k
1Rkk7nF5La+v/X83w4UkIJsXEzMAG3Fj5T/Gqff/r9wEKyngQRjqeeUVESzjFwAsn/dNgf463DY8
SQq2kAzYfkihhNsG7wESJRimLdsAKLSxHXOjAY4EI4fJ1L+vMLV56od3DGKe7cuTiP8YMoo7NJMv
5BJGq1574sA88R1lGi65z6v43Zc/jD0Ol/v+/0H5PzrhGCXz8T40p0BtJLPnIQdPIGfwXlKKtaea
KoL3AWTqi3oPb3aeSDzZ1+fhxa+O/BI613/fFrOHx58dA75Qtv17qGfYTIpZWSGvGfx7/mLGrfHL
EsdCHdlMsmUx++8fMnpnrxDfgPBBntAkXfL0z7Bc8y3cxL775LZiBmbTIfNsJk84qxzLKwS9wTWe
u75CNtZj8AwJSJ5x0Ad+K56eP5lo/PrNd+L/WlDMwJCSqw6QNNGB9zDB56KW+K4wDoJyzjw/FF87
69A35zpuBho7OLYHsKH7QJ44ZfPfQKwEDhThtfja2tkSRSefnnip4naZz/QVYsO9/e/evxMhYNwi
IFNxG6Pq/+464qFKX9woHpSPQDy+eBbxyP/9UvzdyGE4I+4hfsUJ4Iq/E3eFUuvxbpXrEqEkn/6R
9/voJnz6pd9uORsgfPGtODU6Aaf+d4t4HOV+dPkcUXiXfn1S7smVv7DFY5S++IPkKp5J3BO5lf8M
cav+d35RqZyeVyHTFfcSvzu69UkLSl+7//fX4neDPufGf38gTtHS51MR9+bh/vtTcSt/wtlccjsc
MU5W8VNybf5H05k1p6p1a/gXWUUreBsV6UXsYm4oE7NEEaQREH7998zscyoreycRASezG2O8DSAa
8ep/7xd/U9m7g2W8ALx6XCQ+lQmBQdyH6JDiQJUhTDswBsTv4i/DWfR6MWjMfwP3K8aBGDrY55E/
F49BGN4Tso0+PRraPjDH6BkXfINVi3qqw5EBvAufGaI+dofs5J+x7CNZvqs44LVDySxuwibsyUbG
V6+MSjZ9OFPzx4oSIp9/J/uMfSYz8HG8RfbrSBynnMGKAbJr4jZUDnVU8X+mInEapqqbB5COI5ln
ZZ9ZILPXoGOYBNm+oVfQQmFHUY/5lyyc+EFMZmJSY8fLF/VmvqFEhcTDVJ/bGJfeZWaD4FuSieX9
8RC2MTEHLyvsivv4TfUwnd88LsgvXAI4OWfNBSuOlHc5LyDfot7ChAVudIlYJ9Iaud1zkhm3Ie8A
zYtLii9xFBeySCBSm9sqrAeRYYn6pGEx75kH82AwwYrTkXf7+zOnZSXf/fd+hC76mMv8dx5tmRxy
+5t53uROUC3jX4+EBJoWfCEjt4KszbLE34ACfILaEHah3LlhixOIa5jnfqX6BveL6ohjIoH/39//
+xxiLZECcfMlt51zx+KU/x0hjhQ/AzM7ZPyc2fWJ6Zvq9O7tcDIa3TyIP8/Id70RH6VtRDsTVPy3
UL0i0ZgDCjraEiWFZbsRWp2Q/Ef/W/xNm5fQmHhJXZjntXiYT5YanpM4+L//KjzHBIWOJY9AMJpV
UpF/rQMiGFBmQvwa0TbENH9NntvyjpYXnUPcubCiEjcq+sF/bU1voaj+10XEWiieivJ3QOeI9VF8
AAMamuhI4hXt/Pc7FXx+uHmiG3LnhlXSEP8dQwzOAid+B2VDMlGmGkEdgoYXnU5mlS1OokKBHcpB
nF18FycUtQiJ/luP3yxub0bl63L10Oagus5QpkYkhrEnsSD/t+7dGL5iQRKv8oaEnRAjrHOkM93L
13kM4jXqDZz+caovpPDpZSWL93/vQXiGpyhu4MHfxGssbtTbHIVL/L3tIpZX/Fz/G3IoKp9Iev41
gDivdlDOeMFQWRAbNnGYwpyMg71TiiKG+KN4N7sHPrMYtAo39qJVE6jvCbOV+LyilaX/O6W4cdEC
orVmlhjVopU6epb4/v/WEcNFPC8e44LNkWccu61Op+bW2V+8t2TeQRzdyTieyhPNfaYDXBho7Ine
u8cPNSBatAGbe9FJMkGpu370xYKBjR2qdu5DeQfQ/sDRbE92iLCHbE9jkvfvHemUxw8CAwDAP57U
Ai78H5SreTaoZKDaK/vMIodRHDflfzNtznw07l4gDBFU6RE+gDl7KEpSJdp5jZkJJQTuEKgNGhWQ
FHtQQtqeGOCtLstTfRK3S55d3DcvU1FBf5ROf+5j8yAF99MrqqOaDNCFjfDropzvP9rvlF0gCl1Q
Dc5viAZ9XHBYu6FctlUQ72/izEuEB4W8m7FV48LQLNnOXzjxmzuBzHwagj5AHMe5ebTSuGNej9qw
phFhjLYbjn5FvAl2//T8oGPR2O8d3R3M9KWLhrMm2k5i+b3Q5c4172Z63xteHzMfpJ/avv+aHNvN
5Pjazo6EeusndIh+n22q/XicntC9KNf3l1lvlXzRHGfRY59ucuASR36oPkaC2A+kdEvu96ThOhdP
iYQvSTzwwGJ1O4HuXEHny7xSJsCaxHo4i0ewNEhIfuWb15Z0Y3g761uo2xu0OFndUCbbzkLFkcMx
HDfPz8lB2RYesh50k4BbPPZfr/WwpyWQPIjHnbJn8Xr80BpkTfKleabBQYHTRXjO7J35p/71JvoX
qDtEf8h7mUCk2N+wMeOB7cqdvtZ3eNZ9y5d7ZKzvEMrXt298FMDERVqQn8dIC6cx5GmvR/zM2LL/
xh6N+ipDZG2sxV74Cb1nCO5R7pZbIusqNFcgyz4brzvJFxP9dXIFu+ITJzhUtmAA3g7S5h2Zey02
ds+jfLr7MJzjBw+XrLInxvF1+fZU1GeyePSLE1Jnm+em2VPVRMXr60p0GE63SnRfk1z32VvukMBY
T0/SiZZSLu3p/YdGQk4trr8xLzneNi0x9+yo23+5KvoT8gAkGWpbiowNVn6uhkRI+3kFJayhvzAJ
cMzZmj5y3yxANw8ppk1ygGO3Mo6tiM2RXXOSCBIppadncNsYbHq0FV5Yce62mwa6Wx6mkdiKsaFF
yiWUAnQbQ5lxe7ztq3257rbVpth2UGBvv+YFYWWO+5F+UH/YmJ/t7hFjYTPb3HZ3lCNhBSWIyKCH
IdhG6qqwIQ7JsblTerJRBOfgkvcE0aQECHlJapDfJvsONlch5BI5jnwz/PbokAiLKYhDH4S+pN6I
9Ke/5vm91Y+T4/3zScdF9j3S9mLeODOAm6+cRbPbQkf9HHl6MW+inC6zvMKDrsUJXtHwxdn6oNvK
u+HLzBaANE0OFduJ94VBysTAmCYvK6aV327LZeihzFiE2KxKA/gneAGkOj75g3JmbuE1ZkGGTYHK
Cvsi9nfs+CAvAMYiA0U5tZtLhPxb3WdPZkIOjsXUylmnZ/PM+alSczET5UUxR/D3vyHDFMuUx2t6
ITYr3YWpmSV3GD+y57JTBfjU/GWL0jM8bji9f7CfoK5AfZX2kM4m9Qxu5sDxJIMVh9viSG0/+W42
lJkvk+/JN23C7RCWUt8HP8FCwD8U9P9IeryBk9J+3NDzZaWwZckIM0UR6P++Luwyz6wOzNScNmEY
M9NeuKh55vIixY4OJ65+f8l0Jjaq9OSyuQSflEv8TZycjLbUmF5htOSi5TkVf+T6/HxHeR30VS7O
RLuxyvBWXqUNuBw1ZW6QG+BgpmXyGcwatDK3wdXYEWOazQWLE2qiyXdGnfu2MuntDcQuiNRdnBZW
S4eo2h/94ZfdvMaSSP7SNV9NVxqq85I1PBzS8n3nK3DVBoTr61+5WdBWjQrhfgoExk8oUzTGFWDm
8n1Bcozn+nLy6t+UccTNS1Mr19zsJXgv2cyrvqgyJLBR3ws+0Bui6cOWH77xsk3ghOmGVYWNCB+C
Pb+eOHU3vymBqE7opwcOmdLxT3dv3hCPvJbXzteqqOQ22V0q4uM8pktMXayah3ogNwdgph6tDEc7
ULZ9T4yqmrapKoskm2L3tyRsrQhXOngG8R1MsIrqwDDPlNPM3JdoCv8CTqso2U2c8Qf0b2t8tMDB
OA+7YIz5Pl7sLdE+fuNedSn2UPhuJFFD9QLmKkup/6Em4Df5glgGlQ7m8p1JIjO1kz8bwqfKPVkk
mWa5lVdWdwP326KE+K0b1LrW0EWKI6XB2XeGzWX8sLRo9Bh6As6ozt8X8vuyAgpRQL9RyeSZL5UT
i6Yv53PSYyUKeO9F6givrtJnU51+7Ej8QeaF3cGUz+mzp9/uGVHZcyspQfHYC24TwJcgxYPzAUyD
DTmlSe+2ei2ZV+dVLAIHwIqUrHDF5DOea3WeSw5AL57n9N+sWQJaAICV46SZuSUvepKrga1cPGE4
LnXIrNmGQuCB7CwYl8XEfpwojwIQXyHi9UJhQwlf+xrJlvGS7qt/GbXPLxqf8q09/DMDQxTG0J8Q
brtmLH1T8zLnQjPNlpGJHtAEVZbqz81ueyfBFtqhEA16FS3D1eiTxgGGOL/urqi45Mk6uS5rxtYv
ANdVCYfLZ35Q5+lBqRcKGANCArLSzHLzBENXzUJDB99IGJa1bWohRKFn8Z0M7u1tT98n5REZ+W7K
0Nd13+y/VUbnPfW60WvvgQAbzSiUfFz1TWIixCuhw3CavGn4FvH0UQbbj4OLunrfsW/GhRn9P7Ni
Y5WOHx3KPi/CTopqY0XebbTKaDrs38alff0Ur41h/iAJKCmQX0EXwA0f9oNsF52bIZWPN0Xi9KXX
v0Btwh2fLp4lACnUfxsBoweCoPqQqO45QG5EsTKMI1F1KYOeHma9X+sJquPCnRJmAGi+SW0/pLAE
UZPOuW/TWDAdMtNS3q3rJeVdfs0f9uxhGSr8TvjfHySRdF8+Gkyee4WE7pekuZVAUTwDFgbIW50/
hG+4CAhVfRkNjFJy/c/ByTFtX1cYFoKSm8F4XpAvYMM7O/KWxwVtEEEW00erkp1M+PJdkEskEwY+
qwDcl4Rdu5g+naz4sBvv8XmHZB4zb8MT246ojmN9DgkAT1wIkMuOzwMmh4UiAuSI0l6xIxJg7mZa
qA63YwKAG3Hj/T2oSZGhmuMZjhk8sQ/4Ja1sQWGfjDHMH1Lx4HZZKYilcleuhOyqzRDJbaGtBGsV
7g10F0QyTFc+cj2WEJZ3NiatvoCiBGnjSugaT36nDtRmiv5Ku9D4fKY3IGYN90K3hhCWmlA1rVG0
BnRGvTlDWWaOIACLFN1pQI5loYUGzVl/UG+b/hPUOhUxvJbnLiixEwhMMVgWDFuem1eHMsoCbnWJ
6vOG3QLLafM1ZCvJEIxCMcvPwJqeWauYghJMg3RfLMCmrblPsFnkdOP8i4eUKMG0oUz3QEPxk+WO
Fr8eslAa57OfN/d3uPZoxwirYUwmiAt+kMPUQSeN65IZB5k7LAU8vOA5BdKddhWmsBjRftsOPRlf
zVVWHYh7iP1AdwcirhVd7f4JAnKDH3B83Zg9WcfUqbzkq8Y1GiAHla+SMYX+SwgJrt7qiKpQ5gkp
B1GoTkRnANmHQTRKFKSuSZNE5T9ct3CXg2SAoD30m4O5GrdMn7bgWqiazZqKo+HPE8oRFYQflHWl
D9hksKfovxAiqOw8kRAIpf67U+5LY9xWU2tkgN6WjLKUxq3H48A8XDGFE6jQOzTdkqZ0zwNVacSE
DMnrJquGCjw5Gpt+hwPKD40pQX34Z84Hr/56/OoQHTPIkGy9bgZ6MZ2bxlQLcYQ6JKjsIKXQnmAR
yGyE2y8gIgpFEIw8hOofAvfzzFGHD0xmfq8b4hBmAGUq8PDVCywTwsDsTksPXDBmVO8fPBLtt9f+
aGjIDdbUl0Hk2Oip/qI2BfQ/vjbAwhe3FCW3jhnhhwkLnUGiK45rrOvqhjbGgWt9Yf8QoKSOxhEX
KV9zUCbQASH56/BqhGwrYZDONhvAlmBs5cHLpRh+XdXfyjbNkbdCs5/DWIIYv2eJSOaxmN1RTrR6
oV2ADvWVJejnie5xavXQ2G/r529esm8CHEWd7zyl7osIAxgCibTQnEofO6AxRD4b7JJp2Ho/XUls
KNhggbL76WWCEunEQEwm+EgoMCuBYFD4oTiIwhtV/JKy3DfJFh/MJjx7YIdkFChDJMx37eb2hRYD
QZ58RPGgA9J9/3AQPyHWecvA3bixfI/Q2Kdhv7/Z5jVfjIFjznijVKdSSdD29222UnY8PtD8A0l1
KrkIAWJnC36dAGHVVUt09QkftFPi37e17ryB6ifIKL9tQGntRBJsLEnPLbnY9AnqNzOR14Y/S4EG
21d5ASp7RJycZmbxmyyZQsnZwk+W0UtETPOrsGajT9hKaYM3Pqu5uU9Yu2/L+5a04EhRNKcyd98O
uO0I3dKUP4T1ifh/k9kPcgEC08uiDJ5SWP4yzyyVYdVJyBdPgofoiEBf4UVP0fthOwOkbhKi5rKc
mfMEXPdhQOme3DJqcVQZqMxSmx98I5QcqPHfs+/xqJ2en8bq+qnhRi394D3cnnDmJMS5Lm8A2sGM
pnOU0OmpnffUkLoH1WfhL/vIsc/5gFsGTPg87K4nFAmHT2NvsJ0m3ph4xHxqGx4x6xZyU0dp8dze
beyjLwhzgwv50BEUo7tRkBpw6lm1KrS6GRpHy8S46MVySk0V6dY9yiKdtEooNjP3ondGokULJCz3
ANmBtVMxZvpV3q40MRZsxt5TF45tho4FU1BIcZUaqkfdmrUjlz+fmuFWab3Qhh0CjV4OKEguAgMo
UU6UNeARWrIGa15CaVZaFeVn+nmfbN463MU3gwZ1N9JcWDFQScHOd5//pTNJ5FrtpkJlunKpaK9J
WW2bTUfKR/xG33TEbyR/2HNtmrDbImFCgnt06nW3rr4avgbKs7PvbiuR4nj8sN0XHUDiDm9eByZk
3FXu/bPZzMROAz6b+fs4VW5udziwkvlh2+2R/yaT2APv6Ej3kLInXw9raEewpPvaAaF+/73TfeWM
3G8sMHRNXJAJY1Scp4fXZUoi8QnUmqQSgCbz0MYZic43OVCiYjJyGGzExGeZR+mVzTjVkeh1aeP7
Z30q+aAiS4faLUVW5SyRnyThdCKwfV3E1dDD3jUhmbSTRGYKPqSnHUjBtPF7+94mB3J0TVyRtSM4
+3sPr/3l7qwXn4QGWLexCMZFrrcNxY2LUxHM1qRNeqoGRILkn0nVJQcVpHnqsXQKWIt5GPjUxEus
fUDc2NOfODWJZxKDbSzatTiZB1FLZbdIgHs/9SG58QMbFwqwQnx8Sb73SmvU0fpxUoDiBKw+XURo
3O0ybkZFVohPB5hXZKIASO36UFyTRxsx6PnmZh2V6kx9GXlMLANgVokoNVE4T0/MouZBJOfE7by3
5MbD7iIe8V+1FnVO0KwRCni8PoR1NIS0QNxuapEU3tFcql/xLO8n06XSiHS2JhR3aBVBFytOxUm0
Qr0jpkVV+wTdI9bpEdJZXI13kwOjIKwIqYQHr5YXUeOSDveTyGVX9KQios7Ezsd6UgqqQlEqEvWl
lEx5BhyLTrBjczycmdpeu/SkCcZAcZHOYlsRwRyZfZbY9FZnwHPsYpkxm7Pyj+Bo9CcwCyaforFQ
l1vX29da/W73b888VSvdvgE/Qvtog4ovaerpiuV7/Y6mwfWgbJTN9Wxs9e1sa250snDsi+Sfhz8R
h1FQ4PB54g48mdbkpoZzE3OLxYkKZnoaDu0Ziuu2cdX180zYeKyCDhcPwNyW5j78GisjgfF42Wjg
UavIyHCl65EUkwkDEPjId7PSXAF+bOyZfcU6dbqR3GtcHZCp9+/RY8dZSLRn3nPD5hW6xGNBVg/Z
AnNxB/mEuqQWQQcUCCwfpKfFBGBPHTB8Hop1LAlISM6nSyVE3Q387hjdfTNInbvfu2MExWtiKTgg
zrbwkVFevDtTF00kxqKywkfawzWSOyt8E05EcPelFUIXR9i220mUujg42oJfay5lbGsFOhIZR6je
6yTWnaenBYV/CwvnvRAU0rcP+vEaU1Qn50wZA9FP/DIDGYlsEo9LSGwr2Z1ucUN1UPm2dY/WDlXs
3FRvsoQrtTRWja9YOVhpc5EjwKav4Ddajd9agjuAvTOV29lnBsQdph4uDjIiqoQz9VGLOq9aYfDs
SJRvERm2y22Oo9PNN2LwxoHkzux3JEfq+k4FpqPLN6tiy2TtqhQy2tVoDbZigyND76IDw0BNxH+6
1M/2CB6Anqr272OHggPx6usb/WEQGoiJfAtWo+m8vl9u5mTO+E9Za04NJFx1n9E9zqPbST4UscF6
g6pf3n00PmKCVEmQEoeayRy5Vj2+iLcH8BuilDiD75Cu5SM6T3suN2F3nUNzNUJ8ZFaqq4KHgwLp
IvlImefpGkDD1NVkYwRAnERdDAp2S9VWJF5vjAXTgdEZ6TGCM9YsuLLlWKW0fEPymaLsllQsOuYo
GjFF9iuAWMW22tMqQbVorRe5WpXSB8vdsltLopglyr1ZTLV6ffdT/2mnPqaJ9i3M+JI247pxN7Lg
IkUp0GYoC2SCGYifUMTBXLPhxzUc8Zg5AgQWYoyLCre5bEU+CxlEX1+ZuHSD2ADbUDsz0uSIGwVk
dwRyyC49Y/OGK1kzLEZPt9GO8TBrRGeamtOqBg0hPjrLIllrwWwGxP06TpC0CYSeJ5Co4LGmGrBP
PxM3D7FHgFyVRubGWE+29x1ErNGaoVNd+pNt/08nZvhAFQn21XRTrIqVZj82KcoL2/J3+o2gite6
pP0rUPX2gA7qlDgXgV6/8KeuzGIpbEaUvcqoMvGwRsznosQjKlpUGXbjabbTwspmH7RglqCoVjj6
YuZINvsJFEJTR4ynEgzBcIC0+ohyjA1U6+bSxZFVzggNCKSth9XZk/i2r723nbn9EgeBqPIY6ECP
ri5KvtQk4cMvdcghj0AnNjPDmT/BXf3uYC3pmMvr4kG2R48ml+oIC191ZLCd/RJMpN26iJVTyqIQ
iTDguglEV0IQJZzE+R7Lumg8psghYtNOkolDCghL16CwX17i10cMcT2k2+i5qNNDwu/dAv3vNzl3
D6+jjEqRfCSfbxk22RRKiJ2nrkqY1iPjjrlzVS7fbr6bUVzWrSdUI4ISW2XiMDbXKNvVh2ynWRO3
3cmHMlYI7MLcN/23DYsduzS0/1zZVuZ8EEjWqBtsngJmak9BTsw8+Vtm43pf31xsRzZMEVRmWEbX
7V79FvLEV8CUBuUk3KSibI839ZbSwIOJ5gmYVWTOwE8uCfCjHkmdZMWTIy/MY7/CH9QX0yVdyKkX
D6dZ3kIddww25ACQdXpsI7blnBWVfuflSlsYNO4I2u9+MNeTTe+jKmebXgMOlpRCgPz68kbWDGIU
CHuKvBFLK90KIWVqVCEOD3bnC4jIk9ViRDRd1N0rBlC5RD3UYsp0HnHj65tZgO2wGtwPulseJpsX
3xUTBQjdFaUnuHmw82QRsOd7QLZr7DiQtQPItue6SCKFU+eKDQ4CNShzuNf9BMH/Sci+ODRPJQ8b
bZRVD5zeh/M4V5dTa7KSLLgkQgVQXUoYopfu1G63k385c7gwFVzh/BJMKBfhOBq+qznCRfxaepnT
OsnnCKIqmi7qpbaQoqmvXApPj+VYOqXfif/4ru0/10Ty+cLTUCZ8jRnfyBL0K4EmuXkzdN0LDD2Y
BWwFJCGTK2UspluK2QAbdBRrcpeaLni3ty/4dmSdyM3ITCWsFgTzt30evI95YEaSM7rXy9v9Ab4M
Nk1UtWdgDClcMV9jHA23GFYJz2HXB9lGpSArhKIyuw3KbeelWyOssa9MnEl4C/gEkRGDkQynruIi
xrQsLHySrRKceeOndji17l7LjwNeUbnf/+jBTfl4+obbOqn3jEyrdyQs1JBqdCaruz3l+aKgSqfJ
osFKLDUsjo+jGqbfELA8PYCEFMKWZQG/7+VojKRw4rXezEndJ+BcL1+bVuUk62tUHgi8cJczUMmG
MuFnO+VnFqShuW0/0Uel32jb5lPawgyMhSrbTo4BNoufgH6zwb0QVN2Pekh8Te6blab+Lr+nkekg
AWLfVvhk/eoxj4rUWhbUPEvi5+Jbi677x1G8WB/rb0wxjxk8E7rZMd2aJ1KQDDs4mW0An4/ZcbbW
VmTQkTtnhsBBBr2Shbg5VlQ/2aaHkkomO6b1ddN5L08DtzvFw1JbZ7tHWITPXbXD3clDLLCPjK8M
dcLBbyLNU47dvtqaNtt+b2DCWDdRT2unnuSbdr/T2A8o3nA0Y1azvREJZSszbL7T/eTEdPnYl/ve
7oJqjZliPJ7LkEJIjDvcFex3dD3J52qHQtmhDu/hNaIyaWy09bgZLoVtzAH6xsmFGZNnZW7LAySu
iK0PY/YRy0sETWwzlMLZZbaTo9lugh9OYyAT2n8gQ7uFFQ+2eJvEhSKcdmeodSOYUn3ffx+/7MyK
3xlzEgqLgBL4bY8l32PfH/tjsb+uyyBbwxBGNQWxwUWzlnxBk5la6J9ZbaT4YlAW3MDdbnZ3uw5R
GF68wm5VuIPTOyjk2pq+HA/NLo/eh0eMsVg8w0H7dpm4jxgL+U3mYLl6fFGygHC+6AKkj+3XfrCL
/eyUbq7r21bItmDfsQEYsK33bDE3f7e0L6FmIQnQBZqXrcXOs/yt9wgfol4weIOdo6g+tcnPBZIn
eU8+SeoWK8nraarmaJweezM0w39JnMTp/rZujzTUb++xFzm13+K/etR41VGN1AhHeK/Pac/W1YLZ
Gn+qdX7Q1+pa3UqhsXuv5YgyO2+5B48gJfNMunq2m13uv+lvgiZ4uU/3SXzd3tYTfc6J+Zpc1JN8
0mKd098Dw1EEBZR99nIGz95w7kHFLlvsQZWwcfVI56Dblvux0TdnRyCFYpSKTbvOrRh8K25zmP2U
TrqD9w9JkUSr7Eysu6+vCRzCO9Yi5qbw776M008a6JOP1k5iSBxOS5zBxmwFwQDJBHKtsBMTsSVF
qN50umO6xhA2FEIoOaX73JHdCht4odc7uuibQJSwCvvGDhxSwCJ1pYXhNv74r6S6GhkuXY45qbJU
pnfsLJZTFi11mVuFS6c6ppvBa4+gPVB7N8PKG9fyWgrhoO+BRRx6MF6WwIRoK22FbD3PDxmKd1C4
cPSv8sfdpaJnfjMIbfVAshvrhyfLivJB0YEVm/K8mILxJPTxEnCxPsYEIHcL1maY0sHLu64qxGBI
5TM7QCVZd64Bh81tF41/2/WL19KY52yKwd2zHqdbIieCONN5SCwnLCjhXUJatKaBkG3xBgsiKkRN
aqt/lAEMgo6TkFiDCJP0IiuEg3CLXS+R7Gbr2ixoNhYvJ8f+cRY8/X6hWf2uiV4IlcfqQfHrWPHH
pTxvscxEAwgEuIQGPhsHZsoOixl5dVv1QG2qDXlssBZiDboGye66Mv0+QiF09d4kPBhlnTO3GRsZ
24vr7rWcuRMXLpJrrKYAMhARtPKoVz7SGOuRNWCIsDzcou6gfbZ+EeLcGr/PRVxBPq3DnkWEtNau
BFLgTJOPV8jiwrZBETxVm/RbZNo8fQAVPO65CI/urOk3lqA6rGPod8Oujaqo2Y2HJwQxtmN0jkg9
a/bUewe1+wo1f+q9Nhi0r+WgWL7iysKzc/mwYRa746GK8tPDxtLn0uwUH3W8c0PE1O5up1fIWSzu
x20u8vmN0CGcO09BGL3ZNcxY3UrxU6+Ie7qiZuM56KKS6M/c527CVaso8ZoIJ6T5xL1hgNLyWWdu
dXkssVCy2ZOE97j3mcv8dp14cvDgs3K2JSQsb+IYTgtPWvKIleYjg2OwdDf5IQHpG7/vkC8+fRUV
8cRFU9XNomonUSGgcYtY/1ftkk+F3CRz5bDoRJaP8AnlMegnK9KrPUo69KeghysFHIYU/cOD+LrE
953YmGfhzIh4R4yENDKx/b7d54RgginyWMPDTAmNWcviAfo1D8ZRLJRa2Di+woQGv9PQilcGt7Xm
FRvEzG1EsnWXwkQodpdTr3c0vwwH/0G7pfzWEddIRDaSrRyzteS9aB1cQb0GAZz1Y6N9d8G4L9wx
eIE8+a3Q78o38hHvRHbRMighpPwRJPqaXUFTiHhYxMakPNg5T+LaVsP798N7eDnbGGJhvGmAE3ij
m+1Qg9q1bGXSsCF/GrUOUsRlupvIQZLISw1JEZkxNuLKok+W/Y26jQmA2ZMqY5lqndPk00WJ6l1u
FpARFfYiIcZ1y3TsF8UkXeoDyVY0VUxW/onANFxB4EhxCnT4o0OQOc3yhY5Ou8rko6mF212BTqGz
ZK5e1fF1fVvp+HtvHxZXNF6l835N4MKiUQkidKKzl9Fz6kaEPxkZXyND7m1GrEF9uAOd8AKv0L1U
q4eKqan+X2b5QxX8FcU4JilWbkBh0gSNpeTcSbeTqX6XMxTZaVfMkGcPgAcdiB0EbbPEeWWoa6Xr
R4NGjTqgfpQfm0lgvBM7vWpW9SLfTYU/7Upv6GFb3z+N++4hoWRVLOEbX981+/qv9wz1I3mZ0xe5
9O06LKZd70z/XIjadilJfi8tRqHoCMTvYJhYqUbFQMocV0n8zOct6Xhtm/EQjDveijQfkpIhKkJP
FHiG+AlrwgAMGT4JmO17MBWAOSQlVAQZLfbIKd5ISWDMaBnblL5QkoK6y6Q1WriCZYn5QfWS7Lgw
hv9hmUWL54C6nM7UrQC4w+odd5IloLxyqyK7eWjMj4ai3y4ln4KrpbpEfwf201+NuDIt4000gujK
Em0gs/ZUbjqznogpEQPfVw/dqmEHP7H9pACkILJNvPleTUyrvYd4yZLUUcqPnwEDB+Cyhw6ZXn2Z
J9BLvtJ7oJCLFfzjhYF8+dWqLDxEcF1ubHAwCQqwhObFgio3efTFFXUohHK2JWiRaBpOkQ68zcsE
sTse/MftcoW0eXqeXnsaEwVXRLfNjnozrh+BmZxf5xfiMzWQDStHBQdzSKQAFvW/1yFnQUcxByj+
iM0vOCNgXcDW5uXFPKtHBmFC7RelSDJDLzdf3PiRfIuEJWUxwMi6uiVuXOOJAC2x8ArF7rsBDhNB
AZxmBzQ1M6rrFLYpSl+R84EWu3rFMqUatL4og72p23iU5SmOqgsq6KDM8d/szM11lQhq1p00L8qL
FNVRSIMP/74gfancLj0FbVBvpS0bwX32BQL/yv75B/tzZEUDlOVnDt1LAmpU15eJbo0SoIl1ry5N
vDwmixeOgZDu5Xl3vUwwub+FPKgJulKUf9NmW5wnjy31tWSwKqrWLrZmYpElzwaW7TD7bbY8n4js
l/WI0DdEWc2+OqYe92jSTHCbksw9OvXmnJqRrrgmkv+osHXUkxcyaijeDCo1kl+Zd1dA3AQplJNO
j9IuMJifUbkAIzDv0TxL3UlpybiuyqR5jTlQpJIiobRCr18lQKPXXw/tVzldMUBeXtsL0MYqhb1q
WvXxBflr6j6SBfq112xRQn0sAtT3Ese42dM+nKKnmtodrJD9g0jw5fWwevRPGMfIzHr1txxmew2T
1GH1l8jpcF5rzwBhqNeSlWk+74v3AsAAbIQKGYvJ4Y7/8gTvYNyjwEdDCyWnz3yKw/GHVgB2+XjU
a52kbV7MG8w7IArWiGrsTeV3spcgXu/KjYS6TbaoXVKjKqnZnAWK6BzLTg2GODlOwnchOhlco34N
t35Y5dt2OxCRPc7VCofA0prE2q7/hN96ByGDc1wKhey50qAUVvaYwbD8ocJXwxQBY/RE450i/wBF
BZsFt+eJ2UCxyCc6fbroG2e6VnPv1h1HNUi2FeIBtI1JT5o/0HraoDguoYm3IB2JSA7lAaSoGyTJ
aBvMiHjMnwaUQCpX5XrCBTVI9TTJzPigYEzNUp8tjGJBAKnJoErpKOyvbmTyZw4QAmAeM5pkth2R
4XMSlFJQMZgGGZP3+AasiM4Z6iWgF2itFKNpcFhXG2xErwQsJE0B1whYM2heBjfDpH1wgv9K3tMK
zZSLUZtMdFC8X5Prx63MmOTei/YxIGq7z4Tu7U6u2O1S4E1vyxoS5CvUG6gBLfw/rHurzL4nrLJj
nAgl8mWf/DQJ9Eb85in8EoplVGrih0lCm1NwTDNlnZu5M+Bb4Cakr3cJ2+dBPV45X5ne1Hv3pfZz
9hd9wJF9OX+Db5E//rXfyRl4t7HFRi115CgVEqNi2p055Rw/zi/tx3AHcvUk1FYVFWlqyxsF6wlS
jbWF8NkVWMkOOpeYG6iWGmCpyckC0EL8cnUDJBIMVPD36hk9CD7HP3aWB9gfIcvHa0sRNvtSsFD3
ZqtypZ9eATkT9Axb0gpYM/w0zJnFks4mM2czPKWFnixvu+R56tc5TzV818vH7/u3+EUWjGefrSDx
560DT7uzx9XrX2J8I4wzbKXR71GKhWqEbkfxPpVo9PYfEpqI03lp+g36H93ypgd8/NFYPtoT1l9v
NC1YgiVku+dZEfUoHbjgITGo9+SdzFyjL16A/NEb/5NAF6Irxe91isD0R0f2RXbv7EXBBeJ2g5qz
hO4cZekNujrYtGXudFc09hWlts8EHxFEp6Fdb67bd4/mxav9kJLlHSb8TwFYXWX9na0RFwNkWY7h
DANTKiHqkWr3+E1xeVF5g2qrAEjWLJkjcMjnv/+RdF7LrSNJEP0iRMA10HgVPShSIiVR5gUhcwnv
G/br92D2YWdn5o4kCuguk5WVWcIV/ja40UTUb1l+UnBZX5CpyTaQeQjmA5XMGgla6Eqou3EI5zeb
nQmM8/Lnlq5dPFe/9R2s3Kz+lP1P+yWFpMWiW7eYb1CHUaU6d+CzS209zBOPnrWjaI3umkZHHsk9
V7LK3zLuWj0jTx8iba7DFR/vZq+jfY84QubrwjhQHNltcHbJngE0JTthQcKii20Nv7HmoxzLoyey
jZ1UJ1fuJnHRWu+cQV0NXMIT2uhaTLOFg0BuVryBFhbUhCTxJUquDcV3O39GMfp94y3nSii8YEVI
+puHCJIx9FtXf8wopzR0WAyQ6J7n3zDHsPOVxemLmmyVxJQ97PE7vQ49WL4vtZ4rWCpXX0q98fFz
6B4mFmHoTeRASXZ0tOpbj0Sclt50umE4LfVmplKeNp4ebwNxoLg3DmUKS1RSF2W72CNvT6vO+g6w
c2mkWHdIZQcs5bYXO190raeFMCfNr7xChzR8y5PfLPnQqls5OBsDluiI7YX1ZsPjkISwRF9b/dnA
m9aBEDAhPvbJA1PaqWFlLXuvtKeheEmca5gUW633lZZtq4wuuIX5NRwFw/ZcJysX1WYCyBgHBmhI
yZXqmjfDNijosMYP6yNLH7FjmNtdMjwXgFn41ki00MbfjCimEErk3c8i2pUFAwnxY1LjiOizjzzc
zGp0clBkTOttGIcsdITtPbf1jYBi2xKYU9JGKCDNIRJC08xepgcRHp4URzjN3pNgm1v6fqYEq7xt
W9I2QrmNMH7TzyY3rFEXiwRXkEE/AwUUj2jhFGZ7sVDs4DqU5W2G9ZQgABKzrNGMzbbuoI7jd6yz
MlM6HorL7nrIMc9Ba0F4DDWqlzn1/KrjE4FJpJ8zQiK99Z0Mhe8l//15PhxQiF+OX+80sMLN/755
v7g5AFQb/xZTzXA3pVRDNorJ2k5atEVi8CuyfMQFGVmKrPwgPzb22raeBKaAmLyY7NoVxNeweGtc
8RAI3Bnp/aWgPoP/lnM0AlZIrU1WXocO7x521XkgqGoomLrK+LJIZWONDYSDWbQijKPlSBxRuYtP
6XYei9WUIpQbZfuYJquFcT1GUONmdBC8a+m4mFbyj6Z5MhrPnynhqn44hkCL86WFNYTVh8EH6TXo
CTzE5cYPpj90TA5MZjIts0ubzQhUkAL4DSvJ4ehDhAaqe4SiZFBln3PqHNSEEBNRgQ/Gwy2nTceF
q30Nnmc8M7QNH6MBZQ+FfVB7NElDJWlaJh91+l7RuixtnJ6zjlGznA1PsjMR+EaseOgfVP1oKDQj
SFQFxVvOHm1RbDJqOaujMSEWq5khIJ4WPXta1k3yC9DHmQsjk8/amrdq/nHUqZ0hl/zUReSnYic8
5CuMcKus6WwT3P5Ltp06TSyhqkBspoAZj75rpksYg6aak59xqNquW8llDaNwkaTvqTNq9dNVPzI1
DgMuKw+O6p6GUiEHjUHpGP5adkinRT9hQJuRLOdmKcquDuJSBe6zzZOiAirTf711l0jcu5QMBvun
DCLbvYL1WgQX4ah1Z16ydm9Aky3ZyRDh2gpYejmigFiHCU0jW0CcPq+Rb0rzZcW0r/zlFTYICZX2
++xoD/kiTRojFvLV0sqMnIGFRNWQ6jP7nvYEQlTkYMzxRYiGZWgJDhkKOFr9IIwH5P2j3FpzxQNt
vmTTuGpI0JU0YG2hD4cUoIPab4pKzALoM0VMvIO2mJ3CmJwrOtpFRd8vmnifcB2SxkQkF3xOI55n
JodWP0rvSe9qDvlPTa8YhPTz1GoidzZjot40k9xTQ2qo1Ckx0nXSAbKP42MQVUhT6miJjvmzU2q7
EIlpyQb7OKNB2dH/CzvB/ifYtWa6D+zET1F9Suxybckvw10kHaJVsFxlij0nQ8+3cQ99Ea1k+S2o
JwahH9Ky2OfZ2ejRT8qfxmgXO4yxiDkRlW9S4FAW3RvHhft5rEz5IobfnIJOxqc2RR8LgSYJOTGG
K9lNaKKG66mLNxEFXYO4u9uzKaRn1C3qOMf4BgdwuxtjVQ+4oYlm03ECPL48KM197e41JtfcFEt7
HiC4OUh18zHC8TTj/mRDJ+ZgbpdgVfFLuibMw4qcir0f1OM+D9YWUiJx8Myre1Oxh5WiEts2d2m/
tooQ7qrxNtc6MmaUDEBRdUAJjUxMbz5lKGJ1we+kl2sDQXGBlWdi69sZIW62kyBXUKGYSCcQG4qv
pkzX+uTxLu/eCB2h5j/iaiMuCSN3QIISjKTK1nHy7aVw87uzLR4V4Pp454yElUv3dqoA5+SicOuu
x5lNBPwajXSC4Xqam25TwlbWb1VGzLXOwrsFiDtM/HoL1TZr6QJ82w6Q3FsurwBtUqzES0hPL31n
7amul0NozWi2BBW00ewQtT+BxqXg5463IgdVh5egF/pBFSh9EaVm69tzv/TvcPjRgTBIBqZ1NXms
I1Z21DDNX00L1+r1rmLBFwAjnJDIxV2h/huG5iUc3Ieyq45z5pHKx73ePE3edDFAOQHK8uQ4db6E
6ebF7zbNhsR9JDq7md85J8mj06yTgoGZXCWkfQkvMiQz2iAG/yBharmxPsAdpdqt74ln7DyOszOw
3RSDcJQ6YjHdryqA88v24P3qrvfjTPnGzXVEuSEk62i8W88TIkcDTP2eSRKEdU+gomxwk8QqXPKI
OM3hORWAOKHFwjBrjCY78s5HZBhrrTmxDsIzd8YzpsveTGFe3ywYrjb0knJANt/CUn1H+tXhkE6w
ecrvtn0Shm8FWKZkN8QVQ+YWDiKIGjXtKi2vM4kgHdAqsssdHyYk6/NNAWt4WLr3Npa/GUG4n38K
6NEun3iwbiWkYaWWEjORVK5IDyOprAcf6UhMSD5IzRkiW2nke+JqmaRq81GwzBGy2pNACqZu1vyx
vSQwl2UxUv5QLOJA2yazr9V+GKRbi8Kg7nCO5v51HJdhb8b3MUIAwbradbXPgV8rduP58G32Zyby
maxhKxANyz4HAumCFNGF7AdgEgALNJMPKHXQUeSR2SJjSaWntetQsRpbpP+FfIhpmptTVv32lXHJ
nWCfInCeZkeT9yu4RAMVWQdHoG/zTcE0p6bcgkc86HiKGGiWUXCNE+1TetYM6yGaWJdQ1yX3Zplv
RKiO6qcObCz9RfHaAlt1pk/hsNrifBkQxPjPBcMk6nq9hl0xf2iYg4Wx4y/1NyTO6lB313j+dly5
KrVrhoBcRlaTJDFQX36rtvAd76x7rKUQsYv4WhtEDXnKJl/IftPJiwy/Uo5hE/tLgSRBptKy2eul
Hw5/Mdp9H5EnwLiD39F4Mcu/bjOXXwJBWDcixfPeHZsxhDccUhP+HiZ+nDXKYU5QXmFknO1GmcIV
+dYM7UOncWyzn5b85MX7vLxmaC1HYjoEw94xxMacfaDnknWBJaHl+U+XRyuR4/tRrSs3eZpxQFMx
XDh9i93QVCBnoEXHHKJ2XbfPkj6GpFxRP+V2s8vsl6KHdwY7EkXycaPmficlBAoEwQb3ZFDiplhN
2QhSaolzb/nFR0q5gEV8OZEZlzul0XyhXYA70WBIgE4amznfKCHY4nPpPJ9ny96i/dAjoGr79GU6
XrKihF/fOk+5goNECMoj9gzKkAIypFZrl/YCkyftDQc8rmIIV1001yD6Lg9hEaym6HtgQUVZ7M6p
a1dnB6nwm8gqajeU4SPq+eR9qRFH01+KtAkTADO8hQDNQQ0bPqw2ChEzL3ziEVXBbqltl/zsIrne
1mQjkPaAJZfZG1dxBoGOpq0g3zYtbEoX8gYJPyKDUlUEjzFCkpG571W0qgxIcHpHGT1fJ936a5R3
qOezoOrQeiQ/i9gXCTLLuDsL+0PiT3cLuZOLmzOIRABiZd10g+0+ooYKm+0c/8gWy8KQfVvuiK6z
tuICbim8JKwbaUYLlh7gMzTpIczmQaXvwsZLmsQx5Ij8sLtQsG6mWCNlYCXuIxKrCQ1WoPbeAGdK
QsJjfckosC9yjIcmeybdde4/QnIWv2ctlqPZps6TLSNWwFpSogPmWB9DFqlK40UPTkniDxLbGJRT
sduKrxxNyR5R9u1655A4ZELl4Mh1TrNZgoT1NiHsEzO2YYRas3jh4Ir8EwhYS6+R8dRqry1j4CZi
1WMA1mv2UYaifbudRbCdkOtdnhEv0miTg4sCXkccKrt81xNfVi1ySWN6dhL0KokxbnCQGtNU7mVA
W1+jzijGs+6y7Tj8hg0GAKy+B55v4Tmhh/tCIk/o/sokW9Mdm5ZYWeS4rmyXCqCOyyd67NFjdCHS
w4KY0TAvHzspj6HatXCNBuZfRr0a3Pqxtb6pgXuN9a5ryIStec9TbStJm4FgW5pIPvmWd7U65l3j
B42T4mwx8klks2b5aBMS4pYMOweMOCyU4nEGGE9ljHiGcVmOtdI+l1fgQuusXhzvhqKx0TErNnxq
u7UNdgVasFyDgfyZ09yMOiKqZTM+aNXHUjgt9XnsnjqBwClzfXHi83a9s9yXTpYk2eWcsCWU3hrz
ps0QZ8s7lY9os7XkKhMi05o6UKv3wwDFs0J5Jvnwoos52lseX17ITa7uIcsNZuODuNCkwhqjWpZA
4HxXS0/WM4M3i+qxBpHkTPLqjGpaWTnqLoX+4LABGUPC1c0Fopi4iD1qt1ShDxLF0BQ1IvGvNa9M
Vij8rRiB5OlzalgyK25NATuN3iqf/sV8M8dP2t1YU1p410aHn8IX9PjsRYa/tJCdC9LY/isa1FUp
403fodge3H889DZHkLygziccTLk/h+CDw1/lfZJuLFDVlp2SwSUO9lujDPalTuI3XuoeKnP/m6To
EcLkogSZaCBSauDZe56zfzYPkZc96AB+5bhOIYM4DA/njqFT+0bAt9mmi3IQQLqf0VwWzfN1j5uH
dl0udubi4uJgdjT6Zukc82R8ARveBso7Uiyuc2f2pZYjGQjqt+hrUXebl+VxZOk/z8iezBxtX4nj
RPLihPVaw8JGZPvR3Zi5tgWPzYtjUJxjJnjZCWdNxpHpWsOqKvCSw2hjDIDIdQBeubTFg/Oq0ADP
S64rfMD/Rp/AFxnm9aHC5Zv9MDYAte5gAsBTRRmWr4PxGFPzIRx2VYL3KqPsQKkhiIy19ReAb1TG
aehfsqHYRwnExSoDwscp1ziVHuywYe4RmGPIFTGvHokpZ/pLz0O+1AxXZvq6dPYWgJ8XXhY4g7PI
IZqOqpxxU/hm+wfgmm3ihIVUHGCI/qANhXcRPFgu3fgTdZdJq1cekFwsnjEhV4SYSGeHAM0bjmTa
pydH23nlOUTKfKlr+IPBZQE/+rUDxCvQzY4qiqSGuRUOOmazc5W9U8rYCgbXk+igNQdfvYasec2w
cPi2MZQtDFSLBclP0B5n8HCxu1YdYZT/txw2hwdmLsa0IbYP7BOX4adpvMUmk2wiUQO6iCert2pB
nik8DV63e1eujlsvE1bT/phMlC9518udmmkMlsCVsvcUJJcA8npmc/8rjcHDg50yp5svgse1gB1c
+VB+hpJ+PHkM5yNZ1aPm7GEszCXjvvKsKu8v1K8haTdwfMk3NmDEN9alqZctLXASMZKQYbTwKQ0L
WXlPe28ZIWk1q6bltWBUSSprnBNL0YaBlC9DmnzaR5PN2HqJ5H8Tn9RGXFx7k9B4tBsz79iekAyA
lJzt2jxDuHPeJzI69ZNXbBrZfuYNyY+elp7Xwq10aTAN1o25Xpan9p0WrYEJq6Ub1je9wZ77fPXA
pzVYLbhD22egmA6YSMGIKVCJq071QOuPoksJpJTfYq7smEc7Y6Lfmf/NCB/XQ8GokJfNTe7bbCfC
P4cigcOcd9numrQD+WY3cYLruF4X3bA1wlfdOOfepRTVZmBWG7iSHgPW2Ghc3fRgWHuL5WELdQSV
sVFdx68xdURTQnxiLK2zBVfm3Taq1VFOzBpQC9ek6eu0xp19tVP3uZp3Lg1XJxFkLGnnGMzGE0KW
9L/5X1vFuDOiM6AgyGnwykV2CMGqZfr/MBp/85vRYHC/IFhXawuSR2XIy6gx1GOoVSgWrgxtYyNA
rk8B2ZeJK9bk28yDagzaY7vmYxgD6uqYCbIgmJpfPSlyKDcLiEdpZ/JVRnEkLHU07Ao6k/fmFdND
FTKD0X9Sbddp44bwTVsjy3NRd/vSMNd4bYPBlwpxTo5W1iPuyLFw7kvdXGvvYUGHIPetcWq17KjG
zg9k/+LVsV9VDJHKaIflJocsczCfNojLXAAXkSdyZ0bCjAvEdUFBMpA37HngnBg5qhLBW8l6dg/O
wUl9HAzUm+EdRucGXZjYYnHFvmCou8rKs0UTnQ/sNKZXrUeyfGqfvAqMjVg+deZ7l8AvwDtqrilP
OEbSvjNyy3iBdfwdFUCeCYLHGfob3wkpUyMT2t57QBbUKrW11R+EjbYtD6rZ6eOlwgfBXiRmM7k2
Ar66tnxFX2byhHMmMaN9Xqqm5TqTspfIHQI02ePdZQRoIxNu6bu4BtGMwTTG8k13rI0dAXmlPJTw
TLEwpIyVMAJvu69c+2U2sjaLYwHCqOxrWzOsBPHotZNmwF/S+/eGA/cQWi9axInljrV2hZg1C9Ol
wbNgfhmLcpvO2oBX2qOnnC1ZY+KmNRbehrKDDa+V1yR2fnGwrLBIkB6utC4RpInXvfcoO8RHhp5l
NH7uEhibuXyPwsp3JVtTyBykrIG22IRnyaaeYJihthXo0yopnHXWu+e0IxBMLLWSkHmht4QO0V18
O9g5Vn2/bdpXnn3jkmg3S+/aTpe5fbEXtX7utQFtqAyh+2hbqAGd+igztDXZENAemWlITOaM11L4
PSKBHvpC0LWrW1edy5JdSt5CkJgnlzhQY5cwX4cc8TRqw+gbmIa3aXO/FnzOTNn6H9AZ59WGGaao
EfkVeaH5R6AfliIxbxpr7kaedAR85Ec8F7QAkn3Iwunk/kxosetZ/5yhyaAFLSIQMzaFHrMRliHu
jC1KJopBjO07I1JnA3QRUwIJWuzuucg5UfaryLRfUZl719MXXlWUJ38Fq+FNPzz0Sz3saG8FE+eg
RdJh+szr8hgnZ72sNzovN+Ia1OnNAy8tByRuiNIzFDInwmoB1Wbzm+Ne9f6SOQeUzXnyG2OZOwCw
Q1xpLbVKtb8xelUg2PqwylkwKelvKUgD7xIgtaNKqIwFUfY4MvwgCpXtj8tGPIQQEzUmuuiloqPk
TCwbRyaCLbpvmHxG9QqrHLt8QSWHVjW6UsQlBDzKKRNh6r5djWJXOD5heoBOlcCK0hnoW4DSvQGp
kEec2Mj4uzVy9xyhKX70QBXdifl7CgXRejHCch0M9tZmp6LK3RNZamUx0HeLU0O3qeUXxjhKapBH
mk04rkZNrucGEyDkguaxeTLSDzOBUkKT3YTxhQ5M0VpNOVPaiEpOp6wq4ld4C05+dbPosLSwACnD
oG9hd80tTKHsuXXwhEAMqO0fAUpzaa9CHZcatiaZv+yW82cwKZNZiI6P8SygHNbGekjlpTLRSChH
RELEPQazBEnUzDdwULBD3JC7S0ATUYRfDpCxDqjVJKxP13i1laspvBBUW5znlmppRpq5LaZ977HI
DJZtkPT4fLLm+phCQ/fkvVHPmTB2UQhfP4RxAnvHwjZeL6DhndOWRso+iqZBuY/CW0GfiDda8Jx5
tk8G3hSuu3KZ9MSds19exXIYkchoQtwD6uJpqbPMyDvPDpsArwtURZ/P5AdCEKITzUNsXxZ0lJPn
e5J51JSVh04W/+FBmblbyn9q/8Q7T7/xocCdriFuTfOHMS2IxqYLUTSz0DZjchLbhD+3R5cC5bPh
Y/RYD/L6lcPInJ7eScq3xmwWCTF22z1Welhx4Oc7WMXYOLYE6ALsVfA9k+WdXVnjJQJ2YwaQ9qdu
29pwFaul3X4J//03DIN31eDsXWho8bK8y9+iMOXZ93b4SZp3JDWiarOULe70k4AY9OMNjlCqJmBz
fEYJbNq8bKVhsAdIsBYISqmOxXDwhtT0sEOwv0JyCZ0g0XiVZj7vvEMZTgnrwRpuRt3/uXUMCwHt
mwUgYdCbdQe86BOxq3UYQBrCM2zyhMygqdzmAa3uVvwMDoLBw4u22OiGaxuTvpItkeiu8M7IU7ZF
4Ogt0+L6rvr74Ip/VOSjyRpc+CUFrTV8Ud17TFS7tdM/wK+U+V7TpX4PiNFUcKWK/mPUENmxwRVR
BJoZS46oYlinhpa/6639aENyrNifVN02T/rTglwCVYS86JKA8uhpqCozSPaSR8+OdjlmAvzw5WSF
HrNbgb1X95p6jEdSc5VA69QywZAU/SlSR63wO0xxrL9y5Bl5CGaImXFxx/RhZ2dQKjH96YLxgXnj
+io1OvDhvvy7hBoq0t6sDvNNl0W40VmkrmglBEzKj+VqL81pNV87yVZRh5ykN5zCNjqpoUX5gbog
isxdkxrnRqgE3kj4BWt1Jdz4Wkj3oFD6jRgUwV4MxmYNxWBr/UddubeKWmPhqAR/Q+68AUev6rbY
S8Ce2pDH2dt3dJb5dyzTVSo+Seinvtv0+Qd96y4bnENNWZMpbz/nDDiXXvph8O6DCS+wVlsRsdwR
ovMktQ0TSidG6rn9SamsRID+Tv0uW6aTlbvRHQGXAQqRrXBcyTZz/NkblLUVvsM16yEUDTZkHFCe
J9np24KiLUagSGOpmSfXqVsKgRU03LbgttbQPL1dAiJUZXDUhPPjQl8KbXkK8J8enVXR43tMtde6
9jZggyhU7x4+prg02oBw5T+crWzICkApgdX4hqudHZrwhUuiYB8JKY5p8mzLhgTYPJiYyY1QKHc2
8SfZVzNP++C4Bxo0lXRPmj4xc2V/K9r0AgoOJNWBEpymtIISN6ADgRZQad+5iA+GgSqYhsSbincB
LIKZrOcW7ZFihN1So9m7UfDnJuIyhN+CyjId5sMySxhrCHId6alJ0c43+6MWK78DddeVOGSEBckS
VvfqZO5Wby8TMI9ZJoiAEZnVZcy7nzH6yOO1bC5NH26rZpU1rNyK/BlWLy8KkL7da1bG/Go8mbq9
jWdvbWu4A8lryLWOBw2v75s7vE1D+5TpbOaa5cbhT2is54xDnnZbD5sMd/JBKQOcYXPItT8JNina
m8d7mgTTJx5xibpmgvKSgpFSeesGtytyRT8wVKNZkCLZA2CnaeA3Bt/NbR/7U9+OKy/Qd5XHRjk2
45MNrwDfoU7BIeiQIovuHtps/9pAX9qrBJZyiHylMyG+UoUo0KjnvJP7WMSvZeoQsJ1VftPCAEk0
Y1MHDnOy5JizZpcBVwiXOmxa9OIq9sXol7R+McYK6LqBDdEM1qg9jDrxa7RUUtg1g8m8uquavcP1
jYBcGCrbIG2MfGzwzAzqcZRSRtC8A83oJvowjs9cYYB25laocwv0fgtW6YfIH+mQQoQalYfWujjL
GVOcYwb5PwmeOygSQ7K1iKB2OwOmoYKQQLoaI2tTJvqrmDFZIdt5FGATkA+UA62f1iFerotzT8bs
3bsojCXcKEQC0fBFaG0ALkN+hwUbHhK5svl7FwiCdSuxHiPtFYLApp0eA1XuG+rPsnmxGXdTgEOv
0NYu0FWNVwYtG/kfx0uIjYz+JfBKpH7N8d6Jt7ZoHhuYV0mCFzglUNyeRU9AYoJZVPgBClbhS4fD
MYp3MWABr2Ogxv6C+WZoe2/0XV6N6weg9jXz2eKtML1NB5vemcetBwtzAOpd/hc3AnE+GPyQRhNG
Ak56ar3iaGQxN0Bt1JvTpgfq6tL2jiPdgNnbB8HFMqxdYX9CcLF5Zi26O+X0r+psYIzlORTok0Kh
bUbjuemZcMoav6jk0rxZOrPsAd5nKg5z3mDniGuTs7Uz43PGp00I9FAYq0SLgNFDzMhLkEoUZGGn
fC/7b/LfUszCRu/jtxQ2CUqtuCLiC2lAjwylr9l4mDnyqJfaY8cOQqOV0Hcu3Crp4fmps60FRcmU
BspCHwvbxWA3Xe8W/1wtvOuixa+bAQ8AVU2PWjFkqyKGe6B7hEBV7GdE3DqJM0Kl3guTgqZ3Dy10
w/o39u50J8vQjTLWydRT3L1m2XvufikGyJSfYcT6G3xcQNZY5wu9dR+aH2nKgx7y7aHUcd5DbRsW
ggv/M6VloXJ6KIR9toG2+32N74ktzxGQAkktp65bSBqZBa8cZkec2Ws57F3Xha7K9r1oVmKzrFlN
+m5mytXUqBEvzSYDva7pDnzJQuuaeFtFd7TM53RCuqC52VqOFynE9XYpBzu1HkugVAv2ohDqXOlw
GwvwN2tgPEFlJdbRaHybevoqWu5QjGew96nhzRR22H4PdKWuzqjHixCGGm9TD6RfgSt6vqajXlby
64lV4r1bi0u0vCQM1E3WC7IFcZL5QQfC7w3M5Y1h3ZXNrpjHNUTwOO1PIxC2so0d5JaxiJ+TMEJ5
phNwlq9DFROTWFLwrM1ctM5qYElzZHmt+Xa4u4XufDNSga3MrfEsNiPy8WpDNBr2BgVsmZvr3qw+
u2o8gDZUk005Wt+GCUURkAQ5+bUDpDQrjMOS6RioCbVMxLbSjYfjkzWckSc0S/pT58XzLlpgHhPx
VNoDXpfNbq5YNonuiZv6U3WdwMM86l8NnlFMO4yQEsCmh51nKVoEPyFM9a/VaJAR4o+IjkS6GCM2
6VnS15ocXj3Ujjrqdza4xchlyVN8TdGeleVVz0FlegsOvn6sWwxqoBQeZOjsK47tSvYfgMUU2x2d
RdSOlyZ1uL5tD6FZ3dq6gJOTTNexLx6VAgV0GXTFHoC01h7cn6WfbY1nmb1PDqzjYFob6lJHDvbK
tFZkxXyu8SFKdgwZ90ZRXmUebIk/0YzEQVFRxkRPbcWi3AjfYDDZKS7kP4v+WjIUJ+cFsKiFwVC4
gBs6KN8aOKUlqOvYjMjeNjANhPJrgNKYVqoRjCWYV46Bb8ZQDyjbVDZ+lATxmdmDM4Ldedp2NCaa
ipzPRnyqASo0bPxaFttGosScnZw6/RrTcRPBxrJn+6tmnZO9dPr2BoO3sfjK2W+q3eQtMHRWRorl
KdP/4DC4sJGNDggRs0BEUm2olO7k7ePpvc6yFwivHt5/46WcdF86MLti3HuqWTsoN3p3UsDeCuPv
CIBlgCVv22c9nY5FyJgxAc6cgWWTmOVjEM9LF+hPQ41YXcb4HZWtyOlu4j2UcLY0facxaHAIGykB
y6nW0gF1qnS2Is1U9wn6/wrZ7SuXbau8epFoVemHHmQwHp5m9BFoBnurOmiMd7ppNyAXHPYdvPT8
K6A+kcaHtFtWT5EvD9UxC0JYOtiaoDFAq+c01s9oUNhFMOk9+Tpjs4gUur2PjPiK4lwe3ysgdzJs
3nwz5jjqbZtsbfe5RTHSdPGnq6bhIdGcJ8NAyHBG5VX+s71bPGmAoNh6tPRPAZiRWDXsifQ4prsh
zNhCf4PE92bGxpYruDHLIzNNVYl1yY/qsBydEaKCpS9NJP3slYcISjRuu8n8HAx0NYmrnOi1KCf4
GlB6APbi9K5FGpsjFpOZ7uDAmKHKdxlUDPCW7AArmzjeL329YxII0Ikd2YkYLypOKW7nTctCgUNY
IDxAniZfA5DZqLum2vRN2Kxl9ghQl6WXNhvfmNBvZ/oX0pZATwCdWp2ZNZuhS4WzThyIhbyNBo7X
DCu+UC965+AxN20h7g3VvAnz8J6U06qtuV4t4nrzdJHUmHYQHqKoOYZe9joIG2ppCaO1O5WUZBHF
0VjbWzOJt3E9QTNwwV8j36U2ipNTKvKNPS8ixzo0vn43lQ7LDNHGGoqn3kUAI5qY2UNahcV0aEOf
9Mpfo8rvkCaq/IwJZANFnS5oRFAFBhkDEO5qDwFsCd5MkDIeWB+ygVle0/4FHGkAN87J+5nBIhS7
JWhZ1Wg/8oNtMmbMz9HxYsujyIeBUkP4bao16ncL5LOAuwsjvhFXlvVGqiGDzNGlm2ayrhBUe4pJ
2MzQlcDd2bWTebnTwwBPFUFtMhwV+xiG+V0bx6BPKH5Pdv/FiX9IxndIyYPH7oH8yrCcd+f5qlM5
Rsibehb9OB552UmOcJuRvCrfQ4bQOa269jo557pHJhxadJGdR2xmPOTv89M9sh/S/A9Z4o+6nDky
1maCkD5P3X/C06QXHfzuQXgTVS0eKaq/9pNz1Aug9Aq2W6anxzaH3uGFLPIEU/BHcQVuTSADZHZm
y5/n+tViucQ5GxbChsmttNgn2tn8PlVdP7um2uDYOMOAS7ojvOvHBgi6l39Ih05wVMq4Wtfw6WoB
xqhti44+x8PczgPtWjJ1jLmsZEWl/ll+IHP6nW5tRjkd9STcdcFP4DFqedaXQTlqMMm9COtdHBLI
QQ467aXXnjRmKtB65HCpcLBvxlta5ptIMm3p4fJO+DnCZokmdpnL4tA3mEepCrNGFBotLHhq71mv
3L2VWPs2TL9D6GeTvtIi9FUZeOg87zKqT62oty26mjLP1oUxPLKZE5Y4BULXqXswqLZZMzrcz+Ob
1XyXjIOj9O4FAWui9ZZOYl0vJF4/BZtg5qpMA5cp32rh7+FOG9NXJqV5gDARMhZw0VlMczrdxoVs
TEQocRE0EJzInutSbEHJUxq8garWIT0bjMgTVuSHHKBheFI9JWq6Cgj53QDv0KPiUmcOSNYLeAkQ
zmbSZ9z+y7R5V9PA/Y+j89ptHAmi6BcRYA6vEoNysoLtF8L22Mw58+v3cIHFwoPxKJDN7qpbNwRo
KGc1OSvWShtfatbaXDRJktw0iy651Xu1inloAsZCUSFFixvwTYXRqGkfvkbbE56h6UF9OrQaGgqX
V52rh2VaOLLvGn5vgmaU4cKUYrbRMNeEOhCVsAa/JQZB6sPonx3bWNnCXEBXEPK17fxHRr0JbCj7
NMhcI6iZ8bDv/cesb8PxFLNFq8p7AtlX1OKzwSXuRWHLko3jU406RmjN1SwIdg7JAkkdxcoIoVak
xszwMVKRC6BDHZttXk67GVarPAWHklNfhowuMDbti2knYhIsQKTJCRBVOVzY+EO6MZhqi597Hqn4
j1/VnExx2Z6hgoXXuLum1hWkMfNTooehiuxi4VWRyKSNYN39uTOMncG22mriQ7c0CEaPLoWRy5yj
0g3Q9E/OE5/CkyPBFUuySD3p2uukboSPlG6VHczA9Eoq6WegTUbxDuKWg/olQrsioynn64oGVT1K
E52L0VskGCOXE04JEU+2H72Z/VkN3xRYxSMmtyNCtdTPbi00oTLRNoLJMBL/WmQBrQGI5qqwZpH9
QkiHQ9zJcJLw/ip+xgV9J37UdJhxLDQfFQZPw1MAu2gRKCBr6JSrpP0ttzSNDy2u+KWd8CHFKHeX
1d6xeCeEMM1vAvN3oAn2KYZSs90EtOZFbgKIn5hptOarwdZKvsfca60KtwsEHrDJSrhD1767lElp
RLQlPf6ic8C5O99YMQGO3JT6XNPPyP8rkURLPHcQ1gS4M+XLl98kiMuaxbMFC7LLnuqCvky7rP71
GzxLEzdEYC5pT3YXcfbhMAWvrkYYNtKLNIznJZzQq5pBFsxWLqag7/uuxaLhpRf/Amna1H11VORk
qy/iOJZrAJ+sHAU7nMVd0TxlOCFLSTsWJz/NiAdlYYEjzVgtl5V1CuGQN/zLzHrj1q6KonZk+BBa
9Z6ALCVAB81Q3QvTiFeUsXx+BCVo1ORcvSwLymT7awx6YLPbq+ZCQi83gXUxI0heTH2WtqiUNhOW
8twfg4luXX8rE1iOXu4l46TgptVTVYHD1UyCy+KfqKAw5jhUUOW305F7RbVr0MejspuzQ9UwahiQ
+ZBLXz/l3ouDbcKccsA/YfpO8fMhtIzXFnKXisqG7OSP9G4IlzPqHBVvHEl+zdjkmrkBZr+qmXUZ
HRM2fOu1vRw41mcV3RhBFH2/juFbxuv5QzXurHWeA0IpfyAogTyh4MbDTL42MvawNA7xuF5N4a2e
HnWbQUFkkis9F7BvrLM3U1Y9Qz2qwABV9dWk1gb1Fo8sAwhq5HUnNC66N8FHyD4JP8KAOkk7cvLB
iTpGi1CLQQqQi8rezpjVKBEX+8VVseJ1Y6F0u3Z5YXNQ098IiNXA80t2sl57RA00OA3lYB0sqXyc
jS0bd/27LLioX+TvNp9fmEBKfxYIaQHYtASI0Jc24whjBoAymFUnBi7uJfyChR5B2a5lqU+RupEA
7VQc1cXxgX5ZBO4WB3rdYnYD05HN7hOyZPb/qQtTukCAwdQ3b4B+nE4Xtxbfs25IxAArDSCMRyW5
39qlHu5KDhGTO6wYwsGEQckALQeJrobrUk1o7CQVFWpFBmzK2BDWqqlQAgEWUOj0U0xh50kd/Euv
wC8OagPUqw4zPIZsbj6i9Mq+q+ikwyGPvDw6LzuMOnf7UmxXnOOQwRHhFZi0zea/FJteI1+CGtDc
4mhvjtxYYRDpdj0JcmE1xy8/Z8A9/CjmqbAMzNA56tJbsMgZcyQkMaxhdJFK4un0Fur0mupilwyZ
zWqdJn2bT7NdRtDe4oWfjdlSDlznHzI2lQCd1Rh+LqdyLP/EBbFnpSPxaUXlp8CcoMFMgE4pitj+
mzv/j7qbD69cweA8gMNbMn2ReXdnbI5jToXByoOO2vwKHNhm9JugiA6CyGkjeFiExkJAHotnmf/q
eGBQQRN1zRnOAC+LvwtOL0aoveTRY8fJr8HYhD8nxZfPYdUSWKdDoGZSRcWoX+FwkPGRs4ArTriC
ScdY9ayitaDvJuPZw4XiCFxBCWxw64ExXWFplUkfQsWVzE+lGm+EfL6YZeEgjkVNGFr5lvtnTqbX
9OqmUTpmPcuYkEgYBUMFo13HxFTMlzl6mMuxBdFtmYohi+afBZwAufrHAzFrgEcsUf8Br4e0RBwT
/LT7Dodd3/+ZMuCagDwLBzfmtoEcb/xZ/5bmo9LH0H8QCltPncY0ZgZdEbrUOpNm7ZZDs5MpM4jm
tRL1YC4aeCNYNyJdEfhFJ3BgWdsCkHBZagYHQV2QpvsK9XY/wUcqIAsnCbX1yKSDmBLKIvREfDHY
r2mzE6F6I8fhGjcTamzMjlA9926lvvwW29NiPAUO/YCdUsoRzKLhGTF4GWeXIcNuoQO3ilczvMTk
W4MVxk0T6C+ZBVQMUnuLwnxmefaf41TxOC7myXDGl51Ffkqi6U4Mjyq2ulIudyJekyxuk0SkBrJ6
OMJt/kpiyOWmtWvoQ5eHPUUgTG8xPpfCaORZ8qGLlqo3+gQdl0y4a6ad8/dCnVpA81bIj353gZ7K
1qUbh7KOLipB3vi4aJL/XVcvY0aKWODDS6+Ucm/LkppbRs7/dbFwGKnIKFLIkocrrDO3CClwQqAX
CHXrFLAnrCqnsHDIYPOpjtWvxVWqsTk3NXwjgJt1+otI2mt41+XYWPgjCzFHd2R8SsWnCsDXapsl
rIu7hrR+z6X1F9xqwX8Bu1FkqcZqEV6ldNeC5OjBzu/VvWACwqVE7rbHDuC0HcedsAjSZFp5Id7i
Nk53YiXTobT0PeWB7eNkAACQBcuM6l3k+4AWVhEeDtivY1S1rDpawiJ5sorD6bl4y6QA/oNylLDu
6DpE4JQbHePeuguZOLeHoJ/OZXqTrHiPau7N6KkOpMrNxeivmL8KRGkiPMRhvlUGmWXEjATIqgYn
EGz09cmLR+SvZEYFAwYwS1uJktfipB4fKsl7x/w8mTc5eqLWFtr7qCFR9mqK/WSf9h9hd2zGs1Hc
VWZklJgTsKY/OhBN2ZAn3QS2YtZHlcXlkcvyomX1TskZfqxHjgGgiPKla59W/1FiShNgeYxLdrJu
IpsnYjiPv/hpzIoLTS1MbAUiNFavH/BpI4wMIzdFSBkcmBwMjHBwXaXiVr1E3TJvSDNkJq8cl+25
+BpD0MttRogUBTVm5QxETXBf6B1OiUpBAmGB8ILQbEmvYkExOA/wK67InsGbRoVw2zLZa/DeDtAV
NuGGhe0sNWKoqtuCgkdQDeItruqbIa6xi+gaHAds0g2wIumyNUzXtD9AXEX+8NAzV8dAtOcY5f5n
4p+hw0GBHhDwriYNV1/8CBoxmG20Usz5pGsH+D4Fs1RA/OIjrrRdI4RbVSTdCPysMmMGN1QQieIl
zO7FNIEfgW9ra+uEAWnMZqjcKsToy/aj+81GjXGowUpBKfE+jk8+tREvDSsCSmNBbQff4UwtAjtE
RGYva2tSEMaYLq7ap7RRVvHPqm/W9GORrxYAAFfKe06YsQUOpt4WIv07s0zodlAfZcrv35rly8Zc
/Frit6QTMaoZK4PBYJhYK2i6tBkCzgU6gVp9TltFNppq+6di2nSVxLg1J9Bsk0AfFhGXLjMr9q9l
GyuXAbXfrpuegEOLqCiUxnwAncDbijrLIgQA7XXIfFClEtWAPcyRkwHREB2jdZEwfjMw/+XMivoL
eoFXx1zVXE1sQyvpMdHSrIZ/ZMBs0LfgVjvqtxZ34sHR8dHFTvst3U47hBn+kaCu4p6WaINTRgRg
KgOx4axErgf+P0NuI8TYKTHbOXTCgHyTKpCAYjNnYPdNO9kZ9IkhILrSXRXhLWT6HKuYzYhnXSRE
03wDXlyV3T6vc4JWtbeoanZLGy9L6ekM7d2e0XCU8EQJ/IV70h2jUzsSC3KaIPMqmB+PC/8msJOh
28fswgH7KxZYfJzgsDAiFijI1w5phv62eSUqBlbxTF410jjfrQIkemHr+tA0We+Q9Ifszdfc2By8
WoTiF/s2MBQDaub9PfwrpjglNjwQwfqqeWcvycOf8WOs3q+UKD3sQw1ESqXTrGRp1wFKKybO3tOi
Ue/cCuyuPi0DAXpCBRNU+Kzc2QWwL7ViM7QygUQ886p/ENmpmmxE1kviOUxPH8DIZFKaM2/908Zv
OkfTK0wM+gyM+ob6kSjfRju4KvtX0IEHqYndmB5MkaB1QkRrRHZFKDHspNlW+nTEe6LlBC9NbY04
luC1l6no+7I9xRr50TFoxVMhTyX0y1NJ9hnqEqzoF7LkWMOu2LUQSXoDpwtAfZmdVq6Ti6Cdm4i+
VoeKpanww8FiZxtmwsRDo8QvmAMRiw+VeamrRNZoTt3gZauPyl7rYDkklqeqN/FHstCwjWRtDLGT
U1DxQHDEByzegV1KBLdpOCdhG+G+CgLYpSA8j5zrqLNRQbcUIRgYdEmolMNFL74LmiPL1xBY3OUG
MLrCNC19a+a9hYdnPOxk2GACbUFJOq6wS4SdhtM/Ox1ySMpZGIx42PlvMnib0gx0hV8WlmsT4wDs
e5r6gz3HCN8nfLI6pmgc7MBXHVzKWPfXBXxKk4c6WlSy84yp2dsEqmjov4FPu4B4uGAXMfO/BgCM
61mX8fozgVFZxQhaOAHFrGO8g/zzuAB8gNMB6enQbAjciOTXRKumiBhwQH0N8gjE6NcMLqGkUztw
itJrWnHHtArGpf8IVaJ44n/CMK5kvCBykhsCThVZT28ROuyw9Spt8d5irCUGxIaocHNwH4YbN+sM
Vtz5nXqMKrymdUOdtlTn/JRnn4blKQZsCJ51K/5SwfhH4OWwOTY6cpjipUs7S3my2buAhiinGvw4
CEYCMJ+ZMsjiZ3qX3MDY18lhnFRS9SYXAwmroFA01RPHTvSnDZCPf1FKzISA6ufY3LW6h/N2i8Ir
/WGiUWpfQeWWb73uhdNfSK55cDB1lFynLMWtkO/xRjhecRUfGhFamDA9oHVBy9Fs4UU403DEVgOa
HEUdDk6S/J2rD+TyauIZzG9ouFmnyfLvQH9zFwSnRH2QM/iFxEFxtKFCa/AFYrICUzhA50a5vqZ4
yad/QO/0+7w8VHJFoymikoRiwnDEzR71t2Xcedwmi1VIK5bPr0VNrgTxAV+Sb0mYlxkwdncGNLCE
SnzgCesI+MQ5Q4Yu/IEMgnZh3yoNPF59I1uwC0liWiykVzrVUBS9QnjuhOMIUJi9qKGo2dQYe0tO
zA+AbuQNIRsWJtwIATnkkGZsAUBn7H59O64eTDraxNMKpJx2dJ5edfULNKwNN5Z+0aHx/s7Et7C5
xNmpbz/Lfhu8hQyx3sQXTaj8Sj+Zx+Iv/+BPtGP4pjCe/eOs0ijaynUGPrcYyKwG2ntMCFB3zWvJ
+uISSc+ZD7dgPEqPB9FQXRKL6lVWD52GT6ZJ0RVkEHGhz6k9gJmxGTInbp1MOsbcmEgnecmoQNfo
SRrUGmWDE79eu2mPGFBcEMncvNbckcazVlY3UDphSKdgevOHdUeTnWbs7zIfwzFZXzfB7CwoXImT
QMl+PMVHFJ7ID0pzslsVPepXSRMyD0+EbSYWojO8OH8JQek4y/V81S9CE+ORLSqxQHeEaJPi0O1j
5lkZbAuuHjAzGjG+oy7qTVqgMWHeQimhnCuwQQxc8nnAwAhfB42XC8IfUohmLC3azN9UNmshhIBW
mrBqs80pr9WNVg+nIcyPKigUCimL1h3O7pRMH/OARJi9pxqrTc4yr40fQUe5GBHogC118DOYvUex
kTCWhSk+RoU7ZF7BxgWJZJ2CULBlvgpeLZp9Z+gGdPArU9nW5D6lAu3Rz4gyCu6RufQ7+neFCqAA
yashikH0jwuN7/HMi1cEcFGZT3nZ2zs6UH2VAb7Oqs+YdSfHAJ6coFVCkO340zEyMt5aOtCQzSbX
H7rRu3KC9yBGYTasityC3seB30JqMIuXmuPpVzg+F2sprwLmqSXKJCm5WFT6Ek5Xsx9Cg9IxomJm
jT4b5lrKhGnZmeHXQs/Ga00j8TLTP2QGKlXV/zZFb2NOiUpVh8sK23/CtrGTUejk4b1jCpdU+67f
FvJvZMkvQwOLR7vnE9JQwy8b6ovkbzsexbHh+Ip7+qk5TG6GRdSq9blUFZJs/CLTaufA7gcZoyPq
1e7QyqQMB17ZuMCZDFbjEYdFW4T6mTvGX4jJJ6tqtBnNgDszGcT0ZH0Sil8gPAOxIU0bW8rWB0ta
IhZxizOpzVf/Z2E4fHncFBMccQPyUWkiAiSOScvuiQVWhm+M9kgi9RI1PGNNhMX+XO91bX7POx54
QqT7bkYWtNf1AUk/jf14VcGk5wzfP80/Z4HEtHh+WxCmoHq3FAxMVRcHyPavNPaB8icwGhEq9VCj
/kWAVW68n8Yd+XTYc7k4A2AQKUEi3CuYcSX5p4UYz0CZLTznXqTf/8TPYIHLWCtW63LYIxot1ZdO
C6g+rOg4zmd9chkMatWbLx4DPKTTfcIQWPKvEaJvxFXgNil0+lYi7iMMPou4uFaPIM12es1uhHnh
Iuw2y+kV6amXMXtvliMiSr2QojegrGNICXFhXWTnuH+YxqNzA+IOMKMsDhH9MDBYA101nlf4qtFj
MpIRu4+AheV/BFp8HZ7d8FH2+z76mAqkPdq6FJi9ofczakLdBETQTBGQ20SH1DI9XevPICIYvlra
vkgOU++Jk+Gl1isGKMtrPBZ7zNOgk6AjLXjm7rmGwPCdglJi7JBniLZkNH3VQYeRuyI3MoRfPhvW
RY8qCi7l2KUJTtYjoXAFmibfUf2wBrAeNiPrueLJjstyqxbmsR9upeIxe9unKtxm+SO5C/gB+YRh
ZngL4ro59P5uGJC9R2suJBb3HJFRfIgm7SQQPTeQfdSl+Gay+5qCClRYAIapu44otcok2iwX3sTc
yayco+ogVofeolrCnk0O0PpQyoXvxeIEUjFgZM6e+0QsFx+z5WnJLeTxmHH5Ts+h7mjGbfpMwQo1
5ZFDjGzbay3jBszEB/t09WS9kceEvUIOMxg3b9r5D4znK8jSq+GbHtmHyTGvIHn4v8o2es2xMxL3
DjcYRvmf/zDuMMT4z+QY+oVvhQyWORKA+aP8rI/asOqw4KZb+eg/mlfzkm/6J7EpkEjE7/ihEK66
gsYt/FCmn5jLvdB9YB1HL3o2eTZR82frJXUKHQeyplX1if57qFib7WQbWBnIyU+DCqSB5BRCX2Si
HOYaNl2QmcLirYLqhExzZRj3aChWA2SZ+CwzYm8ZhLdATX3LkB/jQtk4YTwm5GdqS1UZVipC7ZwW
MO52SKhiZCDWqa0AItTjEFOqCvhfDD9mZtwkGTUiDfmj5ldGksg3nXCfdWj6EN6ysMIQF2MyYcO+
Dwstqr2x30j6Fk4c1lM2ugNZ2yFwYsXOrScQqMPJ7ttM1/jtmBVvEvDM3579eAc5SJF+o5zUvXdV
vPbxgd9J4m1nrClp6F1KjDQgGaW7uX2nKW7MAelTxECvPraE36jvVvIbBeA8c/8acDZPWElD+i+F
GZq39TWCXyMI11JFYsXM4BQIspuHqTNBzo+00rMWMxXsFyOZMVj1GoC0FEW7SPQKg5Sc85Kg9RYO
EiXSMOWXWm9OBedvVzU2dksQ0JpY3+Q+uWc3hnSFUGLPsV/eYOzyw/Arpq7fnZfxIDS5KtnPDW0g
1RsDHDK6aegDtjpisWp7WTPpOnqhiQig2GM2bCO7Y6LKEIM7jocsWL9FjwQ2TZQtab8mX9CR0GaE
DK7X9UcHXsBwD+vfcNVgxCtCtAsMf1WV2laJcQquBHR2lwntkbxfHvtGk5kuIAkEbalNlaZmYLk4
0iN5w3W72/WWtu6znzHNN5IEU68HZ1z0e/rtEgB9lEXv5A1jK4utJI40pAgYjHe0rqSxLuwwkcNe
jOGKKm4jSIx5ySVWHhQG7CxCfRhHh0o8wAulIWUHg02GCbkF+wUPVGCa+NPk0RWKZ1Tim4vLZeUO
xAQ/fAy97qgubYvM6uoA3c1qbuYMIRqnJalPbMO/pwEefPpPoRFlsfCEUE9LX7xlQhCqmUG6wHC0
FT8svJ+CjtwZLCXS+idLnnlYesi17g1i+pmtE/CMmmUdgyjKBvkkfwHdRxLsZdq8tZ/5To294uB1
OW4qmEoloDBxUmwrCL9xarAVbw35NySeRSs3s3QIsq1mKkeNd+GVmVcxP0tHMCWVjvQTYrNTZNZ6
xMu2wxO6hSY6smAq4rcXGlNPyFocH6ZmK5Qn3SoWiyI3gRxRUh4YbWTLUeYqMTnpynvbTt74qcbd
pdXSi1QzWgrLTe+nnjnBZywPCCI3AYiLmp0mUOGpfiz+M+QBiAxScTkb0aGqNIqRJRxDwpNRqpqW
/1Kt6ZKQP9yhqpf7BStwtfwTj8qFhZwnfPDyN4/ML0MBFiLoPR9WAXmg5GNvshrSxKdG0hypaBhj
IRvSQgWvMCxW8rcxAI0yiKohrtaigU/V75THyGrVLQaRRf0wBigf0jqiLoG/1ha6o4rvKnxTpcmO
xLe2jM8GKfBCEMCptttxofThi5n3J6QU16kCo8jTm4HOQZFPStwd1MpizIpbWVMf1Sy5TbV1yHge
Uou+rHNUJJBoPM4FTmH5MtrKvsMi3UWLd4Tihv20lkwoWuxRljJdq4nAlEH2Sik+Kt0eXEh9zHXj
Yl0pyQ9IRUy2Ww+LpVUp8ElgJxed7pZqf6mj0yzITiA/8BGQLQZZK1xBp/HTf6bk1mriRp+vkgqB
oTqZ0nwKRU40xpuT8SGO7W6Yqt1Iengk1ydFat6KcBPBpI8LzqsCHQR0kPHVjVcLJU8wNGu1ZwaW
OKk2eNFkuCmdfbZEHbsdhNEU/yheEPFkyqSlcIwSi7iTLpKBgzih6ZyhsDbqoGLkRpi7JzcOJs0q
I0IOfn4x0+45Kqscr2x+F0Izk8lV1g2OGFuYsuCIQBKV8gihho0YYcLWtsW+PCz7Bk8v3laoHb97
creMfyCAhX7q4HMZ7BsWsXo4JuZ3efqAwDsSwDGCd8jYdcxI3+BBYxGwxXRUu4GESfEOUp5lm7Aa
oeyDAaCTZkuGmYNPBRy9/NKkLnImBrkiAQCQn6EvfcB9sxCJQkKHiYWn3zecJ0i/YG7xl/nepjs2
1BYKnAFTw8YJXt2OrEcaP/hiwL54QqAvpKgWNgoBg+wLsYfWCjbfDGuPvYXkjf7EIZCWm+ba8WiF
0GA2YbtX0LNg5DsdkHBCTJQ49YikUtyYTZbnfrYbFZ7+UY8uAsI9bUczBTFUPEfldRpPaniRyWTi
jCi56xt13A3yHvp5knpsIFFnD6qtSI4EueoPKzIm8eQAYk3Zb1TDaST2Zuz81sp0Y8AsaasCuFm4
WKobotI3HAXW1LCxEK8RXpTY/RtVdv4BcoKX2LcGTRweyQyHBnoGBrKEO6fr4QeNYzXTcJEsCmlG
2pP3EcGe3LI/AMDlJyzXmH9lbnNfemxPYn4nbGaS/AhMoMPUdnX/q8/vLQIrkwBJwfOxO0LhRkXo
REz60DThh83yQt1q5wfpX/SFHxjdYUYMY/qvKxyEBrn1WbNJq/ABdqrlFAZI1Dbk0QfrJdS13wfy
ZlB3mXECmeqXKO8Vs+JtvqDAsHMtYwd5OKGoNW3ew7obNn7f7oyqdi1LmyS4J/KxUXYJyHr9RGUW
ByfGXCBifrrFR30AN5s70Jo3Fec8AI+ZVYYpLqX6G70EuB9TAZnJ5Dhvip+Coxec6IS/hP5m3vXh
Hgw4Il7YqSlD1F+dymtkdI31NTHws2cZR77TbO5ijBl56AvE33sVBMh0qf7l1gNHKqdVcJAkD+MY
sAXavWAhUKN4WQ+Ci0ST5V32LhRCpneUoAb2Cv3WaPYyGV8TgAwo8Z5kwgS7wxLqOzv2JvqtcGDM
1uH4DKBqiZG1Ub5JEieLm70WZ/xO2tTtpjHtiaQe04aJiWduTAEfOiiH8/9/FttDn7qtuc3x8mCU
6AwMhAW2ClSPNjPLFJIuTQBjH07UHL0PnkJeIZ6xkm0b6GSrvtrIKGueBEozHZWogY8wQzJp05AO
hZc84jaoUwHDzIZtFZctlOuuwkDauEUE1TcbHDnm2V2kPpgVn2AeZKAY3a7rDiLMRN18D9nlkq0Q
eEn/nU/7TIHR4iHZYTJsvWYQr2u018lSRfI3uqS2eq3CpAFPEwoomDEM5dY5sSeAENPJGInWBmji
aHSiYss3XZJO/Z3wTuCtcs+IkZXRsdohUCfOaaUNsZbrD1SqVfDEL7p2aQZC5dciOQj4YpBpYKxZ
miqikzcFjNbatMjrMQpIscBCcbxWuL0IwyRaCyxMifw2eOkf6HDJtfUXBzQwUoAaWq8OyAlBIDLv
lVRjV73GFQkOIEt9APoAFbugJ51LDIZWwe9N/WDyFn5N7xI2k90taDdJz851MJVn0gKAYhLkVbrT
Hq2teKP7spT1KDO4QdYmX+m+FCIDdLtqjnJ9lOazJV9x4DVDBOG2xooRbZmBOFuDaseJjWFNzU3U
HHiKC7dDPkTMe2MHSwLiKZJ2N2K3BcCX2k3/QrMWKOiUnOHCes41zkq755KySZPDbDjM1NfWbUBB
D+wDyrI6U/uWtGG4OKBentfdFxuF9A2DKPlNCZKM75jeQ7n7xTR5Ulb1xI1e3p0xAqaNLYNLaJKG
R5g4T27nYmPUvOPLVyGCU/ADQRO7Dr+XuQtgXrfRiBAQbrMBk/Z4USY7K1xivfFiluU9BwGMKFgT
4B/I5iLcF5o12yGP3RR7ETgtK+pKPwgUzZZO/EowbvAAgQYSzjaSw/hD/gUxV/ULZ4sCtV8A/toy
1omOAFiYLMxbzP0D4t+KrS675cKtc/hBh2pNf00jirIHKy3ASHDjCKB2LcnOdGSZlxoGQ7b5L2M1
fMkLF2ZVNl7xSR029DQe7iIlI+6HcTfHBYb1PLvbCMUZSw1dv4SBFrMD5mduiGD5R+QSo49ZBZ+W
w0G2ocskZ5knZNMwNQMrlR3YC3DuBHGVIj/YIHI/xpi3U2iOx8DALqLFP+1YppTlwgQTEEmjjF0M
fwVQBcxnEAbeY8wevGeias/RbZT/tfqXNjLl5wHETcBs5G0xQHdovjXLx+wn2MSQKCup27f6PUP+
OpLr0T0g1tcMdl7pT/dgFsWAZQmwVNrlpw43MbScV0pevixuJ1xnzlkDa4gLTw1ESXo1kEsesvFF
RUDqoP5P3Q4X8Qzf85/hUKr2r+jR7gFgEK3DE6eqZbeFBJ3L+Fq6qGqhxOVv04PbApMo/ic+1S9r
n3wKN307faRv04n7AcIpBSgD13B5aK/xX8Rfn05ykXRf6BH5FfNP1FeQSkZ/6TXTZZR3qGCsqOuY
cBcmfjsOdHbIMfCsxiETIecyduvPGL4SdNwFrlBxuUKeaa14WrpnR6y6T95rthbeZUDylcZpIV1D
7Z/xxpF9Z+6DHOMz++yu8jO969fxB4IXKkD/GhJjyTFhkKlLTuLGvCHMUSme3uGAIoLsV7RreAmf
IRh44a7aqMeAHgF3cnNdmWsNJ+n/ffs56rHMmkwbmyLyzNg5GFZFto+E6kbCN4Nw/vyPkPOGKRqd
C5Jngq+RmdkRRHLJq4Udlg5YkeRIzLoDVuQ4VuQUv60T42WbuVwxmFjqF9esG6k5VrThk7hhfABF
kIGK+kVCCRYfSQCSX67xXzqr16xao7YqJM/EWpSK9cfAu6BxAyrUGub9ChxEveL2Nr8zHYme2T4l
XNDaSX+AONJfe5OXLLyH8cPVthogBaDKjfTOsJwztObTGLZgLZsVJW9+VyhcOd31VXkHB8dqaHgu
lGTOIBvLQnQPGicmNx18sF+B3N7VP/ZjoNWOnY5t6KmkTFXXBAubsCidStywAQ7LOuBH66dinM3Z
p+w6Y5/gN23axnsUHnV5hz1FQoQ0xdjsALF1T71ax3dOeqw3TPKqagzWV+NWkpnAwL4HvIcnCEvm
0IWYKdjxhSUF/Mq8HASsA3thKfIJ/+K71XF2QNdgN3Z4cayT+LJ4Qpr//784cT6Xd7TvGVx7ijya
QIZYwIPLL+Ss5sbm5gGHLFUntCYcX3QXcg8cTT4JlIoCJytqz8t4wL7/XDuELfz59vQogBxgs5JQ
XT/Tpch0esbI5yXWgX51Xo4vnWCrbR0yL8T3dpVAn6Tqhfv05WMMjCu6vudCs2hg43QWRGxHfOKp
3X3VdwOQn8jE0En/tQeS41kG73m70bnIAE1EgKCdSnAM3E9MySL6GY5A+ixQHhfLepgPi2ES7l39
mrWoc/OXKcE6VMgTsJlUaqCEprNowoJV8yCMu6J4cZpxowbH8Z07XpBj/Zy+jPfsK5Rh+NjCT2pt
5/+/B+sDgkL3DP9l/6dc8OGi2eF554NkN/Ep/CSMeLK1+ce7YrthL6mxcEf5Gl8IdiHPTydtg7Ya
An5zWkgQX3xrdg1Yzl7habeekfVpbJxi3vLC4twxlWB5POZ2iwTebz9DwAk8GzcqkWvzDlcH7HHi
xE2ijVVs1QAlg2cu2U8epxXNEgJOXwaptxWKgmTDY1yluzz0MP4SMI4j5tBgVrBV0mMRQOHdI89v
jgJB5y2us57VXXrtmCVOcOUshM6XlNSEuyrE/91VBldHnop/COyL4hCr27DYTv2xjM9qfhPZDOu3
ZrjXyV0e7ti0cNLyThVMrsUcF+5Eh7fRXjQPOHAUyQU1BsIAjY8AycU89GT16kcVOaw/wvg8BpiH
jB9dfy76s9VfNP3YjWRqrKdPvMsL5Wi025Yc5hzvF+hyVzHbGaRTGrc2PUzVaYiOrXSic+mBXI1d
XWwEHEOx2Kj2TeuZ0lMUXPYUiJEzxvNBd6/pSxPhVlC8Yp8yDKlnIc/Ob1nPVeIp5ImZppv+yAa7
FGnz57XFjg1E22CwgpZS51MW2zD7TqHoUSAaCHWDfVWueiQ3JY89M1/yrTUCEZXtFLplxNCV+dAI
U6cJ8f+UgvVU7qLhrywPOcVXnf5Y9bjutA0wEVQGNyQWZx62fno0YhY7RTtqQVxoCjcd7712Eqln
xm2TrMEvfPrfgdQbhlpkIuIZjDWKoh+E6FJ0l0witQ3foek7749Mxo3CLcNNQ586eUC4KGxCokHw
9TFakAcXXonxFZHyjuk26R06Xhpw0yHpe0GKGxJDTGEtxx/x+GEKa2EL9d+C/Nq8DdahxqRgpxSu
WDkJJlnpM4L32yBwWyU/Hb4tsddJaFLskKwfor6IeGE8WnlxuJGyXX9qGobZGJKeheKRjIc22ked
OzP3nS6iuOYXMZSEH1gJ68m/myA8+pr9vvZgESoMK0hU5Uhkj/jsk6cm/EfSee02ji1R9IsIkBTj
qxiUc7L8QlgOzFHMXz+LPcDFYOa225bJE6p27fDbUtlU+pYCgMJfpDIhCn6AFgcfjpCyzg7/Kh0D
kF2sifxxhlBvaiehMYBnxPFjWMTjodeXpnJ+9yj0vv2GyVDzexeg+giwcxIZo8YCM0zW2jwQ1234
40MKh58EyI/hd99fK/EjjaG5YaOwegfPEs5U3e1NZPA0Rv5soQdfwWzr16+y+PEYG2azuzS7D/V2
IME9wcAZy2BuZT7+vT8B1WAgzd0hYSe3Duszx63Xwqqyen+JDSSUJE234uIoymv8WxIsB69omJB7
vvGmfuLK27KSURSufHGlvlk64CwON0vRrMNyEyBwBbasyDwqoaal1d4XUXvCljAc0Bdz2CQmQtSl
DJUpmEEdx6DCNXDNRq+SnqLKMdEUdA4NYYAeUo73XbdT8fhuCAkhsGBbCvvSeCjDWmGpGfFeFa5l
CL/3kw0/M06ysMwUvtlVR+b5voTSR/WGjwQXu19HTJGmSY2CaafCWy09+Kgk2DI/kTd9uivjPW38
O2LHs78nxSCYSuC8lZ/ae5jDoY6Wk9HrbB/Su0Aanjma56JFRVEJ2MTYx6RqBxEjICgFGXKqcfmp
JteJB4D84U2yCtYIB1PHsCnZiMlCN6G5HalxwbrUjRdgNIOgdl5fAhYCdXRzFwHMaIlUkK61QTP/
yjDkyOgOsICdc5fkvc1bgQbBBAx3V4/hnW0xWfMP2rdwOmpo8+/5RprNh4uQHGsa+2FipIhv25D2
Tb4r9TWvq6eBg4s1HpO6Y/aFuBhtm/FV4cwsrLQdRtqRQM+59TSGfT2+XUyXlwkCpgEB1RIHg5gJ
X0VrQqYGnUGzDLKDZ+w3RkWzbcNHKFvGKpW/1OQbNJpSWWnRtcRrDddJXXCZzbTfDJcZtkeabzXN
putI9FpFYJtEWeWrkStHtdMWj8w5TjZ5u6laBuFQppk0WP4NG5yBbhuf8Em+vTGuBXGI8UYkBDw4
xObVR37d/5jCkk2VBZck/NW6X2l2McOj1jN3vhjiucHXQ36TynMcGYHhDTH2qPqYZ38Ws7Wsc6Bb
yL4jqKjdXhu2wSnMbcE40OY0KpXuKw5PKhANqZmRK6hY4UAwwVBt/UaLQ9KlzHK5orPic04+5+I3
nzaPHfw8W0VZMIaZDz7Ld92PPymvA5qUEiwVzs43HLzC9aJ9EDGMBK6lHcWDDuANZ9SMJNAA2g91
BceYt1AJAmwu1cihgi0uOimqOCbumX8HIzIF3PiKjdgdSnrNd8XjNx5+dQxrF7ZkPinQFlPUIgC9
suCSINga98hKs5R634nrSHVmmCf5hDLcYmmhs/qYVBIyHnPFvi967MDCySd1bo4PKyNeSuoBtXzo
FMM14sAYVhX8WXnLc5kUufQfdo2jABK18TAqcDVmf6H8VION/l6k7VcYLxHhnTjg5Arlt+OBNVcD
JLn3RWWlZ+jc3TSdClMqrYLHGljIUzPCbEbQDCq4pUe/nsAI1hwCeEq/IepkJfQ7NcQTKf9AZJKX
h1B6YPWG3nce1QPesAhDhJufbpPgqheuKGzKaiMzyzaRMYwzqgQr16/KbJkwKzQG7HK3MNEZdzPf
9tHNzratf/R8N4lvImrLYFO0tA6rQd+G+VbMLKnaUAI12rEft1KxFKaU2dOhfN+95GFGZ5NCZRZ9
+cEpEbcqzDHKsK9K/w3gghbJNmacp0Pic9TIEWUrP7SEcEM7AuUw2ZUO4CoPv2/Qe22EfgFZYLra
UBDj6Ti9cUB70uum291w+Y5DWEAYdQaTG9XhdKlQxKpOWC/xAuhoQ1XghUhepOFXW/zpySoK8SEW
P0zmd/r4wRwbjgcMDJmsuZk76Os82SLMk7JF6+Fe7BDmBDHTVKkqeeY4td5CHIpHnOGBIpp9wBOs
qk+zAVdlsE7CsnJsa1bCoyehOlz6GNJZHbQm/CTm9QtnR2YJ5KP+DsxnahDYcWemi2Zw08kJZg47
0SREHgp/+4c0C9OtmyB8tOZFLX+D8DSSG9WvMsqdBNGeW1EHGNTZGuR5O0UrwwmL3YixiFcjDFRO
azoHIgsHO5ktI1wHemc2+6jGM5axTHMJAIMG4uOwuGav+afspZuX2v9I8KAxlhrc1vS7HH8QTAXc
pEHgNExjMixrKAtm4Y9Gw5HdIv8v5NBJPHwoE7AP7IwFdHDDYoznWWn1A7RPsAs6EthQSIG2uONF
BZUXjDLrvVEBAN+Iq5Z0gnwLM8clxJ4xDMS/vKZWsAjClXE3ESamBXRPesPvGNW25Iy/Wce1MmcJ
gFByIrWA8kBeXrYdmFpwkoJUyCT5IIqAyQZjCcNmwMqdDoCULAEGJ2iGgwdIjYkyK9AQ7XJwlcrB
gdWzVLSVaXQEFJJmKyYsoDVKtoB7IMLeq2yZcQz0A8YRwnHAZyQ+c84sBMPW5DN8nUG5zeLvmoel
oRaIAqQPxwotNRkx8SKt4RV/UyRx3JCJCskQA1gOZT1Z+slWrc+IsAhulYs18heNoGLmnwqG3I42
UhYSUYK7LrogvPntIt0RZgVsKYhkbWyrdKFrG4Jt6niFT4QAjQ+SnmLrwp9UfrKt+EN8G2GvgWh/
4/osyAsaCwBz7r2JZg1hGk425yKpzNOjxeJ/7BeThzqxu4EFnM0LJpCRF0LmGuy+iEV6FCBU4md6
gbIqQxGzFWZDzM4QQOqW9wVEw6vFhBuYI8R+i2+DTlCxZjxFvI/gh328H8q+XNZ2vWUPOPoGdO1Z
wUetHs0LJo2JxIg50wGL6HzzfugZGLarIdLN7ah1ZN3Vf7RPdYUOT8qsfLqJGEPaBmfyHPIToZX5
bNm2y8FwE4i8/Kq0LMxvWDl4sk0WntPvX8pW3MwhFKXPQSYkyYJLFUm7UXW5r1SF03AJsUyT7Ooe
LVE8INN4M58hBfuXnwrn1qwJk0KhR/4nLmFzvI5QbUGcWI942qlO06yRLA2sav3IF2GGoUKjVBeE
/AaTI4Cl08wfAjbrJ02KATsGjofiYLGABQr+rCAdLez2O8GvmJ0yjyMHlo0eOAhEcIiAKg0Q6hnb
yYEgnsaqUwsOeKPbONAxiS8mHGs8+hdvE1/GI52AoeEeaYe48VyrHfHhO4mp5bHetai8bQSCb/yY
Ezw/oNtMT6oinxKWXkG6pCUByGtu+k3EI2xfP7aUpY97NJ628/HyHqz4T73WmFvMLPMbihUgW31N
9wnEHwBDQJbA0f6AhpYs7fjJRvnsNm9H3HdrM4FFbfkvmFsz8Ot+rjzQsYzgaYBBtuq77edgcBIQ
ZQwps72xnKs9DBI4AZwCgVPxrLfaJj+mV5ojeOsgbgZ+h9Mb8I84MCrfAY8BnvQtxCIHruet6XC0
nkdLXs2YLDhKg6V6j/o5XOSKd4x0fWah7bvBKoY1yG/MUQKppXn1wrx78bO39X2kAHDTw7uePrUe
2fVn/DHueG6sp7BjaopfE5uP/gfWgfSb9JhtOXVN8hFU1/pvrNGSXQbIJqTIEVakO/zkGcgpwjLy
XKBmMQWEIPORCe54KBNbVtxOWlDNkJKlwwpFCWZaNdWdhpGRM3LK2mBWMdOCbIJmVXZjYA0MZQIb
yAv4CyQKPEoKbNjXSgfxyfK/wsnflUqPXBP1gqtDFIFWTmctE3ulAtazEux5LCjMEJT8j/xCYauz
3EOXhstkAFu5Mxas6urEROFWABuIvh+KlzPDPo4kcIh9oM8FErK5dsLE4U2rOWcHsWWDGxjRAXp5
AGkZOW/klA/5ZBCc8gXCBYYEZozAe6wt0NryTppvN9dmS+HKLalHsIhdTqBmcCpz0cbb9iP7AB7Q
blTy4R/+5yeZIoPjDocFXEE4hXOw8GnEzL/wGWiaI6JZmDBN77f9bLRFfRLhy7xtiRdE/U4aLoAA
PcklO2EhF4NIY8bsYKnK6UkSsI+I5gMurXkvD+9rcwjWPClkHdUJw13ICO2+3Y2TXnXenuOfkm4P
CRevFfLAaiTblFPoFwvKwF8JHRrPRZTsB0QLP2+cpYj7QLPOzAdyPKOeD4rbFNWlsowZRjsQ03KR
xBSHM4yTR4qdGEoakXfIjVDuRK4aYTGJ57VPicOsGyZQ5HB+mjUoAmHj2Kcg27XDDrkBAx5W21JD
Tf/LNoMl/O8oQyzLWRW+pyMJj3IWC1Bgde1+kdoi2+nnhGsFou23tsHUkfkqcjVeMVF1zzIELnLC
GZb1C7G3eyLJWrvmI2MuRBos2ZjQaahX8ST7CR9VtJhRNs01dJR/9WpKxJxImoDZtPf5H+c5pniI
YYFXOQ5n09yAD8PVokpgl9BoyQrhxhno2L/yKRicfLe3bgeNhfegWlviJ67ddAXyblbb4cOrLBgk
EOpCRBIrtTkZHbMnz7dyvAM4iYicbvVlLj+BcUVsl+PlkP9OP7hhdEUvTKuGBSfHZ7HjLeMmM8ob
j6igEQ8PRrXuGzgGElMIk2YooOkGt9rjlBqZlZqp1ZuvSrx48RHtgnZkjgdS21ERENoI/MQroNNh
sMjvAlMEkepptqVfZuPWP8XPxPtTna63ja+atwyMh9cK1OaTdGVw6Xe3xtuzzQdmBZRpXHZ7aL7f
GVO4Fx75ZLL2G94bBA4yvuPDmzlVwOLbauoeFgrqNXSNTLCYtKk49PDgKBcNJwDwYuwSXPj6USUl
c4VpLzHv04/Hrw5nNOQwm2kSqU0fqaJ1UZal7E4UZX8LR6Djmt15R0wPoqNquEWOqbStQbSErg6T
FuxOQS5tx5C8cZPAQvPalg+pvQfxqcKhBIIyB/ITBrjf4G9oq8qilGiGXTyHVJx2TnBD/NYpYSNT
uqChQMCtIjE5FuC+pWM80+Ksvx/lcJoGdCaZZ9gXgM65Jrkg8TFITnJ2ZqzeZqtSd4hty/Hmw1hQ
xVAD7zKQESuGY3zytuWHyFaAjfSILgZtlzE94/CWc5lgtWN5vLdXTunIGE9ks2DPMdeQv3zL8I3m
JQsMUPyUHc7FI4otHndybN3ui+fXctCwqWiqhYlXiLWegA/OX3QP7t4WHJ9lhG9urmxECjENOqtZ
XXT1s9ZPTTEHrYFoL8LuVUkSgq/6LNRlYxzT2UZW9ue4s2DzMBCuSGWAn5dDd/cm7NQWSbhDAePv
PBzypeVoouy45KTPfErxhMaPHhm9EINhRffxzdNVdLgbDUSQg2xcGpiENksZG37iKCHpoauVtpp5
DOX10NxKFV+ai4rYuC0+pexamTsZpMUIafyWMGkn5v40hmJmEYTHOrtxDMmzjxYLBagY5K8BgXkb
TVj9U6rPQEfner813xb3Avxg6YdE3ao8GXc0qozWIZEb5Q78iciO3B6wJcA6AzVoMK8MlFroXj97
mvD0/Rl5jYUMKdlXxmeODfZvGP1o2pFY7LoAJc7hIRBbD/sOdgbN78QrSkoKvmNHl5A+ecz/COsL
od7LynHU1k1L3LfVk8IjYMRoFREkt2Xt7zqQcCP+NLlxMuHRentYfyU5BwF+jI7XLJgwUhjRXzUL
D5pcZ9xaYqRAPxbCcHgbr5Y5rY7D16+Oy4CxoMkJW7oAfLI2qfCrotnrhoWUL2H9GPE9QQCPTzkJ
6prl3WORyhd90bzsmPgfWpx0tU+EaSOwkIk9II5tpummkIKLc5Lt4mGJn79qYBPxyLFtg1XMBLqj
nM2TV91vRQ+y1VLDZT/7QA7VomEFgtSNZyNjxgmqzxhfRugwAGv6xbkHXFG6VU5wl7+SGZsU3C8F
nNULZgAjtgQaPqLRQewAhJd8cI3hAv8SQGXpnh4i92mBT+QxTtEhJvxuJ4WuTPfO6hVld9LBlRfI
3fO6ufvGonFTeSTwZMFvDxckjRYQ3eAaTroOVTrHlKpS9llrEDVae6wffbbLjJ3g76sIe7tLPqyk
aiIKRdiZyTsmS1p0h6Y3+atDdKGK3GbJQaofobkpMC0hEavZjiY9hHTqw9tb+8impsX/iIOJH8Rg
JEX2zv5u0MXJ6+S9y9StEazNfAmRQTKIa99gx2K+N+IA1XIpcrgE/r1JAi6frdGvtGQfCddAPsM9
mBGBKFxFIKTuOU6fn2N7iijuEVo3e2mwNRQInQRqvjKaU1G5EbJbXG6BHcgpvvfKv2aLEFdpofau
AsyLCLif44RP+QkzdVwyFfIaEhbJ3JxIjhgYWumCxG5hWCKWQiIL9Qz+HcYuKvL6bFUV4IKfMfyz
fKnCTuE8V1jAUIFcz1jIJO718DQOOkEFUE0SvqvrMSReFKiXuPTPmsL6t+qKKbWN4jaori05Bfht
bOBqvn8QRrN3aRlVTL5zrN4XDQ5ZUODwBUSbqu7gkBCR1JqrNjwX5oLA9oTkVELxKG2R4a/D1Cki
h/wQMV9Gv7V2TOuN95vB0cM0jIE1k3x4BAz+P9SjiOhHuCYED0B+lb8bxg8+qocUpN3pCHJO1V0W
bv3mTmgGUYQYd1a4sk3Od5CT+zDBW8n2tE3IIDNfmyg1aJGAn0db0t1sgEu7mJmffrTT0nUOcfsN
r2+dST9QihAjNY3NNRxD5KHWhxhDRDFnHCkunHyPDFvSkTYb6soEWEA7LZhRNRPhVRdtCY0UNFbM
TJA8xvb4kJUL1p8wgXoSPoBgvakS43shFm8tajLmVoyG5+Ieh0eJURpOjTQiCEaRl88HxOXM7Oha
aR6nuphexMdKgBFzAjMAyg2mKRa0BdwDqdvY7xCjYso/FIWg1/tEdZj8uJRp/UHcU2KVhMcD1Uws
J/vtkRFkvYnphFxESBtS53N6h5aIVA+oAq4Zy4XwIHHf/0OeK5WfsVLrNVABs3sKSeq5CjLSB21k
haSNKqB2R3g7WH/zJfj/A9yTLEGIxSQfCVHD4DrQWlP0ATumsCjs9Df1IJq5OQ0SpLpehAyJ9J1M
FtIy8VmwcqrXfLq/9f+nGKPNjIRTsEBpNfFw+AS2rk9iDZ4uOg+OeqpdXh/0Oy4YnEQh1qKn4E5X
X8KwhZIXQaV9cliqua21NGx2wEEnuZ3P/mcfTZUP0mC5dZLSGVDWK2j/AWjm4q8uEVo90St75KGm
GwJeQL1CIoaEj3MuOdWmi7UgrOZBsUncRIiDfQFZNJQek9VZYicdZnEWtQqOLBDb+xJe0/yNhQ6s
acIdgAwn5loOyY36mufBWX4iBGiiAJMYCaMcyu49wj+T59bSL9ggtuXM0WO7muGc6vAWZ8SlR/bU
tWhcjuhvmKBaHQldkBUo++YEaiyGF0aM8st4dQdAEVRAQCrvkOrUkid2Gf0d/kTz9tfbMGut6Bv+
oQ20ITQ+3aU+YTCmfiXoHf/UM2KcSZsEtA94zbzlu4FKAhVvkZyATql0nwADRY8z51x4Uo3zfy3y
C7IPmXkkOi0gRBM3OuufM4mdr/gcnHfJC6lJcIGjBleNXJMWk30iU2O3/AZpwwkAKtesdGBVYE7L
NRU6s0eHKY7GJXQwIBLCbVSAV5EfuEz9dJ5ly5AL/uhEIaS+gRrCSh928LVz8DXIejZFNWcYa4r9
WbxEvGaeZF5hdzBVgOV8hSABGbp3h/vGhi84iSf255ytXiOuoNXjrOgpJfcK+B9Du6eEczVLI2fK
5JQQ3CHc8muQDOlZBG+QoYRLc8OnpOwniwwJxR35EWdwAmeDjcyyMLF8g6kGPsmNN1cap3jwmBd8
lU33DY+BdY2YAtu0Z75rD+xL+Cxv3+WfKqh7ZQFRvSHLgSBP/FZUWbP3kp68kRcmFH4QP801Ayf1
Xb42gh70x8QDYwFQCPGz2FUL+kw00cR/AsAobLvGxkUN0rBFay5c45fGFANgg/kkSj56rsLBYo5W
H6gYcTkwGeQETL7oqH6US7pAn0uGJKY1+DuhSIPq2M6h1PAyIMJqBf5tE7SicDwkdLYTL0hnZ0z0
FtALRmEq0B/l01Y+wwdoqeq5NDGIzPA3c7sB6zKHnOcWZxq7VR3kLJyNKdQdnDAYJmeQwx0ihpSZ
y/SUxHAWEGMwjgTpRX9nQp+kTi2dN3S+3mKwVe7CqTbjRIXfOHtbQ7cEdva6qZni3ODcYTt6ZDDy
J6B9E50SBIt/qufCxcDdQ3cDEZvaQLD5KTgSxDgcNHsZlj58NJKEfrgQkGjNPstvVsEAAW0ASLJ1
zYYSy6CggWWN6VlmQfgvJH6dVZe7dGQ1ImxGxMOC1oEWhBuL7pRRkBHiRs+Tp0qb6On9X4+FNywx
fDCdGVw8DR27o7fEBE14PFKKqLP7aAk/V8CkHQ8QytSahGpXQTMK2s+LAGxTYcTRZql7CeR75d+a
aKFFuOZSSc1lRsot/jn/2Ls6xmE8eRBaBgxr8SCdzZfxm8JSJvqRGLtvxrOUj/rO2yJK2JD0cR4h
5CEhxwzZgk/IDJ1JgPhVntj+EdUT4VesmQ1XyPtMl9u+8NTikUsvYjBB1P7hHuKteKa3EC6rbCmg
rT42NihMLLDY0cdFC3chm4E3PgExYAtVDFfJNJigzJtHvEFIkiE7cy5+Bd8NnTSMe0IJDAQq1gSo
oMq5sfV5wBz16EYghwbsBE6KnwENhz8X7iSTYGrFkTNMTwoXA76A4iCg5MB7oZ/m7yPVUTTdSnTv
Mnx3IJw3FGhEPBObOHjhGYa7UvSioIAJjA8hpGIODyYdMwC5b1Q/Bm5yzFNndGPTeQkHFVyCori9
4EFOA60CAuL7wLIrpkVTULBMdLA5+AL7L7dMB2zwCg17HW/5yGxc/neeCNDPDlsXGAHTNAT6/6SM
mW5WbCevjDLSdslQjbJDgF5q4SgjUTPQoPzj0hoCBQMcFrvfMIw6tA8ugVX9kJ/YMUWW8eRUj14M
oqRz/0hP3W95gi9d3pod1hsPNlBFncP5ceOb88T5KRAXZswNpgofaCHZRNBuhTN7CqnkZO0xb6/Z
Md4P98jF6NRuzu9ThumXZX7AEzyn5+FeXbW7+RJ3ALi3bqHcyk/tKZz5ZfPf/Le+IM/0IuIqQAIm
nIN3xM/mNfHUefm8IPwYeAbqS/5F68uJgAKMyq+7KdjoU1VNoVxTEwzfmMpPfwCw/FDPKF/qtr/0
V0Z3/IX+J3gOX/KdWQBM7f6KzTYkmr/iWJ6avfoBqCsEpK5Y8p5+mRf1v3jZAwqc17/iS9mPF/XS
f0C0yffiX/CsruJXyNAeHzoXVGIDZJWcZisAU5Y3FSJUA7DlL+k7m8ab4KZLONQfHRN4yIdPYyAV
mNLrHxv1C5BuPOaPZB1fOkSzV33R7tNnc9XXbG9SNFNa3g+iKVbdpd2JDCeCXXQTnpnDbFPZRstx
V5zam+Z6+/aGI0UNMweCB0U0Z1I515+TVIwxwfvi6XMNXB7qPaZaW2nbfcEm3QPbLmxcUHbJzXy2
Nxhr8aU8jDeA+PZUXupzdcov6at/el/pH4gog04wxWSr48LJEQm810DWd7CpwBONK6PDqYocECbA
o52+5HOzGVV800D68WpxQVjjF8wnBgQdS41WBNHxnDkGjkXfJUcRB0S0klOHOtz8ASM24I0D6/Tz
8tD++qC9DQx0S3yZrH6I5Ew9/+Av+RompATdzhE/siK0L+64b7BE4Nv43p3Kh7oSjulmdsALld4A
8ABC6A/qTbqQiTcP8sARxcQMQjDEUyjH/4YyBXYBlPsP6Tm88kP2qTzCi/kEndH275dMW33DrfkX
1B/0BENHQDmwQ53BtytQIWdWyiWgU0RO80BQdYnjCXnIdI/aXLFUB8wYgmh+CDhkntzE3kSGt0A4
0R327HD+In8dVvyzomwEjbqPV+xiEVpxMAjA+yDS3JJ8ZTSXj94z/qRAS9G0sT3SW/0Yl+qScItP
Hmb9IR3U7z5wuMPlX2kpLbtb+du+wpu6Uz+Fm7Bnw8VrZLLCS381Z30DLf2s3Scu61dzlx2waHoI
Fzo6IxZlx0nP9KG9Vhf0IGgVOE/zE5UYO5GnSX0HX2k4pw9eNM9L5QjkuNxRr1IAq7+z36F02l8Q
H+3Vfq6pSMuDwtHMkbMDpwfG57/KatH+sjQa2kGMCop58sH6g+3CqQM5vf1hv2cUrZ8wrL4E5r0z
y/83Px1xCAP+coLWmoZrf0iiOiQ4OZkxcCt4MfPeJwAQgT+nKw7N5LLA+LAhxEH9CKnMUpaqldIY
vmJufiBQzcXEKPjz5C0W8QGzeBnj2mlnlh8GH4KNZRvX5hkyz/4Znhzc4wuURyP4CahUsVG5oB0E
+TKQOTLvRwLGqcsvjW8KCqlJ72kWOCstJA8arIsOW/7WTNRQJCrji2YRkCbQNCKhRSMJRARhjwn8
wAqyMgOwYrobgkvxYhn0y3EFuR4yHTqVUN3H4xrCGmaTeX8SMQ6Ai1aT++S5hoCwyfXKHX0DpUj9
J/CLc+/Cji8tJoNvzPxMMqV4JrDGLPOPcFsu1uEDaqxwC14tD5XJuY5PCGrLOT0XGCIlAlymjqYO
FZI/v5YLNiJ645iWBckVbkQW262vqQsmEZEgTUNZ/hQrHsrBEavEEGtdOOHYxM1DgOepi2dyQF6G
BagHfA80iYfNXWeZTUt1Ot7xkSRqD24roBVJKJzBKJiY3iQQVKhdgaVh1jEPdyHSZY3TA4jY9MVw
9YgnQsSBoRLZZfwniCl/g7/d1C7fTMccrVheuVhV3lwxp9Ol/sG4SibrwuA8RnMDfXQCq9mbyi/3
UNrlv1pbHDIlXr9/Tbg3mcQFK2FkzCoJQTOvasgMaMD0HKtlKHsCxIoyQ32KY0fxUUXIu+qrmFN6
hWvNvOnNGUotvCSJS66chxIIGDa/dO/otO3CtzgMK4ohZlvfAUWhBmQ4Bxy66v8OTTbY+yWQO4c/
0pyD/NlsJ8sfjuiP+mu4QFIkyI6ji8NeuuEAzsdU0Qyy1ZiLopy4qhzljfXVI4UAzgsdCDv8GBMt
I/ZyExw3D4+Aj+h6d+0uO5U4BIFOxUzf3en2BrnRJpRfuP+2p3R0WziZODs2sBEJLuJD2VUBRX31
bnCusBT41FitQrUmaxkAF0JcqZDHuifU+P/pBoXnfFajcLKmiKO+ZfwFqb9FDx+gRlxhCffusFNa
S3CfG5cCGr2rH+49DYcHNxsRra270f0yDTs5IYLwiBVaRIybILjIdC5WzeUAbtE4ZbYhuUeCPRFf
SwJpYhw9iS1BFrF+Y8UG14FRcCE4mIn37VbhF4Y3xWMJ5FVYPaWWVKKb/7YdiLLW+6q8d9iChuJe
axacjFT95lJlIJV+B9SB8Lw81DQms/E7xl5D9RiprFmMnbbLsbGAQw1dWIEN1O2C1p4JewHlwTlS
NnAjzfcezbGOOV6/ka9FbQn9XVcXPQm4tukOIpoNu+HsUJbyRfGgkq9Fc003wSkxOVVe8EmLCocB
/2hY/cv8otpOoiV7fraGAE9fQwRMtiIZQZ/xMY/qqphZeENe2hcIiuFPKOXcX4n5LjuEvBtG9Lvx
nC1hR2z9p/DFN5aB8qV58mV+CU6SIlHYclzUGCinCxPR7LAV3rtWIxtipxg3GZrYuCA+GpAXvr55
wvDCw0bAlAHwst8mot5QmMnS4aoEBtTiNZ6s1LuKo4U7wqBuXgp4qgXU7ve2Z+6LsAaj3TlsU+EP
pz1Q2zh+xbMLuhtAAVZRrjMRXgme3TwNtBYIcB6MS3CH6tHwwW+jLkWTwbizQto0tT3eFn+CsF8C
TngxESKWvsfWefhIMWWsbJEoK21FAlSya+WQxPq5oXFqd7h43D35OEJw90tIpP49E9emFVvHo6PM
t5Ll3EAtFnBs+Se3uL2urHU0Hxhhf1GOIgI5GlMZNbjCHwKCDhCS2admfHI4vdms9vgl3epfWh54
yVicp9oqlSFP2Prkz8yAaMHArlQckGyPzAHgr3MDOQR1enj0hSVtZiRT9C2k0TZoYCJthxwenEP4
5MA3MZqpXPGDSV8O436v5QcoVLGHYzgRK8C89TKtH4W3nciswEAvETUYSIPi4EYfJ9uKyGZ+2DLh
Dga+7Q/0Tz73fIgzO7N+jGaZ8p3MYS6aC0984N6IsEvbQLyADWUP2XbErDld0K7iFBzsMVJhmgec
4Dlpd8nGT+YgWbjSwxWXJcp2xsG1tg6ooyUo3ytRmOsilpxLmit6H0LBYUejyS/oxPeSTXifL30m
0h5L3RpldHEGOmTxcb9oh0hbmC4i6lxZm7L97tmNTnSFKvSDIHuKCtHR6+frgJwwOPMsnPgyjdfp
xHPKk+R9LfmFdSzCpxYwWJjxmdsPUxz+hyXLTHhWUHmAtCfdp+j0JomGJgZLsF73TcHsdm7KIzOz
D+5AYopjat2WIUm+KTzwfKoc8bOpfpRiUyXiwqOAHgqauHY/gPBmFQ1JdJSZlgp1sDS+cCPdvLXG
nsF9i0WGzkBHBa6TGVLPGGcOczQ2PhdSLy1l4r/e6PXkJnATPkUn/xD8g+krGbomlKvmjpR0HUmP
svQ5ZzQd9k3p77Ng4xHzMCDCp1eaYe8BmVPG+CiCraGqo5MLwdKMyxd2KR5eI00tLGbvax9zUWDF
0oNEJVNUlsdhwnBFNZfF27DCJrhiuPo3ALe29PHeyGkM0A/PXaIoCmbh1/QxlGYV6vFCMdHwsaqw
NBr0R6ujK42gTHnxtqrVj9A7gPWyVUefagCv7Giwy55aS5IOArqVNNiU+UkYSeJu3ggzS2aZcArd
0use6XvlDQDOKt5wSbxA7d0DnPX6pQIKnuxY+vo0YhiUK/wr/tHeph5TeybOTp5ZPBryT1MxuumJ
fgiVPrUFNOttWe7xjelIipaRrIXySTwa+h17KknTYK/VJJ6Hyy4wFmPUn6ZfpM7pZzWYT5GE2M5N
SwDJGUdm+XYNvHTw39uFvbnOvevwZpO9Z7bswb5fCoO37RBWa7AnA/05kwEY8Zg02pUHq6TZ9G9l
C71A6f1LTo02tq8ZlWkpwAYLHn4/maqd6krcIREZ0wX6iRCVkgylB3dqd3oOqum7MRzGWMlxQZYW
pJW7M2G0J1vidpKlQpwe0PwPIqNZiRkjzvxo6UqpAHXOg9+oEp1GbIDlA8ef2snOnJinis8y8fFf
JrUm5QDMCsZcI8hHKrpIyXA7M0LTMY1sGVU/LenAeQApR0A4oAsr4hv272q25FfMUgIc4L2qAp7L
bqujQdS3pCqqIaRkCQxRQww8YqJDHvQt+UhlIEddu5Q0LANaNdK7cK0a90mDQJWHIuCunakF5Sl1
K15fMgd9gMbNuzexuCqSm1BjIApVTKdLaGbqMiI5JY5vpUk20wmyI7xmbJwSqT9U5jOGpEnwOh+z
ybodWWYMM4tF29Og18ne5L0SlkcWFyIw6MBTgwzOzRAj3Rf5CliJGgl7b7wfqM344pJrMvvx/WtJ
1ZIL4pH4rZUAjyoE38nzlfz+ik0+e17tvQJwW+VjMgUMo9+grZZQQQiw+5YGTqFhY9QfBqKtwGvs
d6e7rbAxwtRGJKwYsuvDSGb8N63kbPwOe287JN3CQOlgdPEuL27hwOZJhy0ed534W4dPLTCOVX7S
4Ei0vNj+Vk6COIyKyuKlFrw1ZnOithdac+3jexzI4MMkSRuJTm4Fse36ZdbvtRqPAKI/4ElGM247
eD+RUTsV7iwpJ5E4+9CwZiF9b/4ZpDJkWorf/FTX47KgFGmbj+kb6NrfND+f3O/MYhJlFTsdhmvA
EZIbH3rSwfwifx5gSMA+JsAA3dtMNlnTwZEamhU1T0E12UB7nZ9PrtNCoq7krUy/c6B0iwQPNjWu
j7qKxQJqKtzcZfaDEI7rEG/tRpqr/irKKleHCOcbCU/zXIiTzxGNG/v8bnIeGQzqCZ61NLxBcAS0
hnSStomLJDo09C4xsGLA6NPzfmJjUcxm+xbGrjbxaplMPOuMtAHBZJTCnJVAbZ/Ehxxpytjdgrds
tQwkjGsEeVX3ilvBW5C52QKjZkxgzHV6+SlcS9zDJ1NxAoE8Ce36q/7pzvINeJPqENk9YCWoQ//w
UEdg4Pcz7lnxYNTRfTgSgknRz9N56jQJtMs/6g2aX0aaDPOKTal/h7hSI6cfjg19eJ+lOwPJoRhG
hGdFtCGz8ByURBNo/5F0XkuqYlEYfiKqBETgVhEw53hDabdNToISnn6+faZ65syZblsRd1h7/alc
5rCQ2nyus9TkX8Pp8N2HeQDGkMCCfzs+aZI9zlqaVLuDYD40tJkRLLLRAGdGvO7zl0RbLEDGI9lE
h9NqJyk50/ELxEIU2I5+OdpcQgYsA8G+R/YUyB4blk/6LU6wgdOgjIZRxtvBThhGHdXNlybHhN56
qaG+sDAg1dEe/5gw6QsWdhbGSd0iynqbJLhOtNMb46tgCqJHvBY3Abwtxr5QPGYIG4QqNrS+O05i
bQt/eAJ3AVsPDufE4g2WfjlrPMd74ppmwqeaDhchXQygBBxBCqHXStm6yrnxdjhBkqGkaljKWGXy
+MKATG2lt3nYCFdZrsxHCzrR0nVWrvlIINjgPg+iKWPy7dvYKPav76uYVME6PFRL9exfAzAXjtdY
MXFm4Vdf7w9ZBNxMcViEsfCOZ8Rwc9yRBm76Q4eOPk6O8JK+NKdjXjSekD+ALMIE6cb/XnN8jDWh
qCH9xCZzJA6x9T2ixAMsG04IJYSrZ5mvxmCk8IqCaU9nU7mkiPsnaj+lVSE/wmpHfWLj+IpsS38E
dE/omvFgH+CbFxRPDF/UN20/XZm+O8RE6msjWgV4pw1Xse6z20mT8PD2DwXZoNrfu/5CZgKOAO7V
EQFmOJhqaAQ1dRWBcqClNVvvoNGQqmFZdmk0K99YKY3SGd6R42F+rTjXZk1w5Rg7rjrov8I4PMYp
hRLUxJtPDa56sWg81I4CZpLBZvUMmnzdd3bokc4Wfo8D5Y/SStVoHmh48RbwFSpZ2gQURQXx4UZI
yFo+BKqXHa9ArRmcg2pkKwPvpFJKtnUwU+FjDmWoBvpoacbR0wzSv6DhMIAgv63XppRO315L7pi2
VrOUPgYoHmk5QZpDNwEAeleYGLf6NjLK4+dTnWJ0DYmKDjSBkYbubYSO2qDLIZ5PN6Q15URcmNMO
0meI16FqHps4RbrhZiTQ9oa+UVJ/Sl/G5NL9CAaUeuglgZIjq9HwIi19u+Ys4w2HKL/YtfMKWo4M
MCsRWfGVBtQl0BGKcptkzUus2V49WtamK/t3Gj6fKJ1LOOh0GEYXMRak5i2DGy4inyQu7OsmGgq6
5FTXmHXoJVAPdk6Qwkg8s0Zwa33vxUZlSJI7gHstMhwMYCoTgVeaRvP3LcnIbmfN7+AcDFPoOZJr
cHwKmuGKmOxUNCPFxVfOO1Bono8OMbxzj+aoFCAJxETnezFpgSbNbw802Ie9qwbmPDNhMXyJL85V
DdlUYGnqRslo6UXHgocZOMs1gKifWAJ/qbYjEyiJy0uM8tJJFOTlaMTCbUA1WQUIyiTccTX8eKS6
cj7hkN4rzO3KGGEKVlr6VyfoJIePAb24ll4DUufNVCIa2qCTma+GWUvS/EWUrlB6RTZ6WkjLCLuT
vLoMg1uRL7lQ3DszA7I2kAGNVT9PFzL98dwz0FbsItatXhsSfaI4ganAhpHgY9OKKpB1toWT00CA
NXdFYRwNztzbjAA/3f6sYbXIPtFyqBVbqNEancym35n6rw+gX9HHEW467DPL90P/U67dD7MJSh24
CA1YArropmJKBCYZO/SCI9QJP8ktXysvWkbt0ycFsFxry+FJetJBqH8VFk9ABeCaZ3wC0qLGJBcJ
MiR7qPa55A/aSdW6OOgX/dIui5/ur1uBHDN9R3B9miMvxrmV55aX9PVg9VCuVHa69a/IMLpjsS+/
Y+OHzliz8a54tmX7ctvew/pIi1U+q+d2ZPdA6HUHNA3UfjauHVrJsbf4QvCHyIGF/tjbJIzUC5Mh
jx6j+FRJdxlTkCB7WzICnRrfqQjrUI3x3Cfo7dt9Rzs8oWGr6rRZzP6Isa+blhgE0Nj+YqgVs7WQ
0zyOoDNWzlf8rfUxXU5JAMcbhzOUnjWP7MNBsqQz4fTssUbdUgJEGOAKxeEgdYzvjhIOkpt/ZDxR
uqQj1A8mpZUG08ZDmPvZyuWlAK7JoT55iAkTiYZJITaZEPeBwTlSdhJdzKFx6+DiKvGJWjQYHs1T
0dzLqmVUm/JB0X5yTl/4mnB2TAV61rNIQ1Y16G6adQ4X46d7bz5gxnKOG2xA7igzLQywnw8HlwKS
awMlp9EOMU3PAoHY21wb3xumrT3x7S0dkjgkHlP6E6cEai7U36QpNxWDedj+jr6USuTaanRTwTAU
DvD65EsTNqWjnzZf5y2/sSYAtZPD97GLw4NhVs+gC4/mV1q+I8ai/O52ns7n0USx5uS4uQ6rbj7i
pmBujl06ZvM0gXN8mwCllIj4BPgmJdoTnxVU9YOTx8Qmu30u1/p+NDp5ef9XsHPLIRIqyduNgpyt
THMb3O0o2cC5ZEPkE3lTPfDYh7D3lJDwmjVLOwibDDsZiISzSAryJ146NYBvWnhkNUitjOm6ycdI
ZIU7es8M2Jz69z5CrNsKFGQAUJXO2pJSkYNcWF5rjc7kYIG5ZTSg5liZ9b5XjyEDP6gvDVK+Wlqk
2T7T5kW7idpND09J022EsIENfYx22jtB7G+RjpPIJ1ndFKM5myu1o6D2oNl89XR4L+AqUHBq9sYh
hHuLOD8W2dH0G82VDZ2srHxiUNmb255aOJg0GQXtOsTFPXRMJkjcOvVoV4I/N8JvG+5FUdCTIPCR
bpjrr0RHH0F8OsMaWMmQ+IBPzWBYwIlVpH9R7kNsxyELodxBfePhx+tmGu91nfZX8g4hu+kCk5qq
yXuKvxscU4PtRJuA8AD5w1ga3Eg3QU4ARsMz0jNh3d0Q0QDVIxu4jTrR5t9HsuZZPgigcghJW+zO
RkvVaWj+7yqE+v1MyxaQUDh2pgHtDezExgHQm+fSs8QI0fdJSxfddJ+9PZh2V+lEtwtx/uQkUQTi
CTOuFt2ivqvTZEq+Je7Y1Zb3wlYzSPejisqM5rOm7xT8/3E4VFW3wcBw6NTEW2tktYwpfjSRbV/O
Rf6ZepAQjSMZiglDALvAD6VdGF9sDsdDi5MA/PvvhSzNFfxsGyh7eNF/AFWhRSjxdpZ7Z6QP3ZdY
n43Rs5oWS40UbmOH64zx2UjGbhRj++N6W5ZtB1InlBK1XiCO+Gqbd3WQ1cd7tCLLEIb0p1ml8Je0
tR6SAzttujnOn5XwimgG9Pl/au9WtK+qeBCXbDYgdKTNc1KCGp1h1UB7E6/QTL8PG7ewTbRRhF5s
eAN0ig/+cgiY+l1BjQbeR5oLl2iQYZNMTclR0QsX9cU0LVqM0aWej46isuOUMDaQd07fbfFDihLG
q3K6Uriq7zR9QX1nBFRfNDJL/zXIbahCEWQOeCuHsJsbUD/gl8Q+LenM8qJFN8S0wIaig4tc1Tm6
x7LjJu2ZqyHxb4SvXoMManSP2rMGFQm6ZGC/1dOoPEm5C/E/+q4huHxNW4P4XB2wbJbSVdIvYeZh
7qjp8+5UoFHVn/3QLaRb3b5kCnFgL0gwRXVhu+MT+7w8jPJCF/84DlL4CKG5ko7sdv13rZSPAVcA
6LfpTl+UK1A6ixldmDR0AeaiYmZmK0maAJAhckr7OWEPiC6ho30xul0QQ62Uy0GxZ0fus9WH38Ms
t8D3454VM/x2Ldx83tqpDpZFshm9hsDouNlJ5ZRalIpyQMmFy6tRPvLuFrTbXLX1pyDWt8KsFCFF
RnMEKK86YbL9LQjTEmf+BS4sBP+mFTMf5vpw/AlmSjB7b0xoqcKMKnR5NbmYGbDK9Q2WSr63TCqM
XY5R6Q6il9HiEX3x8mdZ7sH7uOzmLiBAAjDwssOJ7vhJnFIng275pWSFOKPJP03rhtUjBEpIplFp
0XyN7KzZUoZ05UJ5dS9MpTtSRYV4D2dC7j0cmHDSWB06e3iGD0oya3Qk2zGYcL7aJV5DDHhicdgt
jtqSBWOC3nWlYQ01lq9wTmdsAKOddsXOkkBpvLfQLJLM9zlDqEKa1eSLdI33k/pDaaDMC2mFiRaG
hrPuUXGoT3fKiRkb/YqA93F2i+DsqMt8vcJYq9xXOyJ+yFXrpjh3fqyUjX7ecY4EGkVsVttI0d5X
rsyHFy54KxOYQW70w74XwSzj4fzaCe5dQ/AQtCgoRm8HokI79UG2caICn0BSNxoP1zmsXTSgjLk5
lbpfzIt8Qm9s0l7T3GomOPNBvbSG83ghL4JNs4UDOJrlK83FOMxKnHgsbQhzvnXMDsrT0OGmstDy
ltpjS+SYoHoUnN4hWE5BgoBMrjHcMzzI3nZ+RlQDPRH6M95mD4yeN6nLPUtmgNlQyBcR6zA6GlpO
PxzNkPRg/5ePg9vHtzW3osBiUEP2ro/wHxFtTLIDFbblAxFgbQneAeGZ+wbdk9ul2QxE+VjujQfO
XDg7SnvCqJU5FNPuqs27YzWTKQWIMObIRCYOMO1iNGuf+IMUR9YN78ytK0nCJXsKHdvhvRGUpuwA
e7bn9OnB1plwrO/tu7wsZpgXDjjMwX0fh+5oOC9X7MHYmmEPCHFnuO4W+MbnUwIj/8yf+CxvtdpS
MWGd4NhGyV9vwym4PpnQD5y3dkDv1R5TN5rxW3qd1ErJ8nNuD8EPlJEVSDmzT9y5+CFTfI5hq/Ap
09dY+NW4mUDJOWiWaC+OfduAT2Q4mNVfy11rDafyohrrP8iy55i4yccAx8C5ajE77cHOFEaZskuZ
1cSWudAJiWD0rloXf56x6UZb3Q13n10PEMmC+eCWMdSc1O1dJi3WABa7FSMW968ZJwHfhVEQ2d2d
mgNz32M6L0+Ee1whJwRX5H3h1LxASZoNp5jSmnZ/4fR7o0Zevw/eWfASXpxPKgemmRVdqxffc+Bc
zCEu0h/Z9Htv1qz6GeaCE3+WO900mg3nnIQ1HPgnylaaMliuw7/0jpfNDP2p7W2NY7OS4T8zZoSI
b6LxUiWw6iIiej3ZEEWxqx6MX+2aQPLL53AjQzcEquQdGNv2mdhsy4wkDlKOKcSn5oVrWrC6Q9Tf
aNfRBIOOWWDDYKZuxNh4/D3gKLMA/N0PT+yn/8hG6ZTjjbbgSfJmqi38E3YtD7Yj8StIWikabcj6
/QKsFV8MGH3YxZ5bh1hmu50ifVgj9xZ0NhocEH/X1YZT3Jw8Payfx+x+42qZbxAeQfIBsUYPxUkx
XvaO5nxMcvRsBAZhs6JcgDyTOh38QNHU5q9QtQN0BpT+yJfVA7z+GInGZ/sjfWyQSw9jKPtzpg8x
hQevTxsolnDLaLK9iUcQ7MEUGkw3z2yY493rjRNOOcXjBJapi3kKNquoLdopxjotnq6gTctqXZ1Z
b+VrOvdhDDEBn4mFp5LFaBaV0Li5wXXHmSGfS2skMOSHj2n1brfEVTy8s+GwJqyHL4iCLD5Eqo7z
O6nRfGDZH1cmTfWVtk42BpoE2oBTgt+EOXGwQZY0rl15799pC99ZE1gQ4e4LJiz3hmE8zWZfFhZ5
X7toPab8zvqns3uK2wravFUKjjcEZ9Nu3W1/IemOSxWVoTIzd7hgsMOQIGKHjlhEDoMCmBeV0QLi
tkvu7TKcQyr6MffeViCQF41teUMdhAW2BuVsh27URhF0BycyHhDHqzPqFwgMwZbM0lmyQILOMDmG
sw8EGEErxZrVJ6FpjOSV8cdUjdfx9CscXDkhk9oJmk91NmtdBgTxp5qgh6orOwWpwQvW5WzAQPZf
cjcOHeMGbmAKanL9TO/tEySnGdN8Ntd+PlZ+md6IsGDFgQ3P4FA+/F9lyaFTnhb7AFNgnErm4Yny
9j2V/+jCW96xd4rzZymht2bv3Axje4jXRQNXfKph1zGR10A/nPrDoVVfIF07aN7GDscJy3cQJm4B
UMY/x/IU4mswfy8qUpraC2gMvQmUEukpvlfqGDeCfbnsNuzmY8HxhdIL55rlNFu8iZo5+ixwuI/T
9p7DMTphDHLLl3Sw9rDI02VpM5A/jjGW5kQvzWpOeuQKWOF9i5LBrpgYycM/McJhWW1QMeiOeKC0
Nh8fOzuXNLg3/vbxPuOKb0PToLxeecdAt/JIwPAsqD/FWV8VLuqWa7ocbLEF/qlu2ZmmkNPZGa0d
PvXRj7IJj9oOFQzViP+rzmH2qOuK8hnqC1Iv++3SH5tKEBlZop3PB8qXrbUsF+Y0iI8U2N6SDW6p
caCG/sPYx4YRtbo5jpf1n1I7bBA2EuaaLJAFzRl2deUXKLSe6E68JII8C23akzknjeWQVMv3BJIk
jFQLR4MnuL4TrPU9Ly2KeM8ih3D9/ZOJN5l+CaHnhjbtOF+hkkb9zKpGkVsKy9fW2owE1Th/qXtE
k1QoMrPEo08+xqrNc+EpDWb+Clwcc6XWYEHOzu9uMjryPqUHkhAN89sHSino/cXfAHWqgQOpVePz
sCO/geOu2+8qznQorGhZ0srS74DQO5p9/V46saEgBpqlc0F9Z3YwdLNFYNczc4OrzoarDBfxDsaZ
UFqhs6fQAwx2iyel2552FIQHWBEWLZK7SdvI0pb5KpjItnEazlG+noIfzDPnNPOFDzZmaW83cyEg
RhguYILgW6qTuQhkuK/cefQ1HOwy1Q3YXtEQXJIDdedjr0DF5+AuTVDNnEvKh6PssH2tR1Y7V7Zi
R90wpnbymhNx6ED8ivC0AIeDKf/5GalW/GIPcpMDCy2KsNplzKApQjrgtJPvvEIvvVLwXF/D0+Ek
ZIG0+tbgN8xF122wlal3t2+3nWeL7BEuv4v+AlcV8xJQurF+HlxZJbY/wZoNcIYDqY3lKRNkL++/
f0MmN1NFUDxtMKl+hw4I+ZFYXr9PiDw7nYP5WjrXeFMPDtDTIDUYZCaNsUKpz4CFHFRm+pp52pwG
5xzbUVrWY/VZntADDFk21+p7MmUtXH6u8p4+cHL2kTbAJ4AEQuTp2nwFa/prkF5hPrOCb9HjYMvp
wwb+ugbiP2PatoiQbAhREUIQdq0zAc6YtZP5RIAhK1E80ZGznDou6oj+Bx2rMFtBM2j3p/4OBS+Z
EzjwxDCKJgh51Mli6T1LLv3wnoOnFztI14UxRc9pTKN77WRTwuTd0RVy0QXCgilG62h8+oMMMAXO
4ytikH3GugXPeELRxLHKkSz/EFqDBeGNfECoCHb4Nk9DW/zJxjrpxn+/u7/HbWCdyFXDvezMmivk
ZQCOje0pljeej2x/8sCObPJ4dOPzH09pc4yZ/DXj0PqDKgX1icOD9fu7cG/Z+MJDs/F2SzHNxZx/
8UCbLLrxSbwWr8p3qXyswsEEj1/CImsCE2e8+/1txgeMbhyIQjwGL3Qr4zEwmvhXPIKjKC+kjLnO
08gduoT8cQeZphP4V5OT8u+HuKzwkGKCq8IYOj/fS3nT4r8apAtIxRMgUb737xImtKN4YogwFmcD
fk98CTYXD4Z5yUPpoNjF1wqxCngMIbmyMUy9xeD48cYAXqUHfG0ZUNUwtk5tQ3el5AB9Sq2XFQmw
DJ5+woF+2iwhBluQN7mF6oSZYXObxI/Yoya4gPGvuFZukMtbdMTVZrDIxHfE9QMVzuEa8n//v5fc
YmPkaknnmuJiO0u38cAmWP0vTidAQmFKZ9iqzyQpnrEQK9beZw5GNzi2QmFoCbes3PUW7zuaRHxm
MbIgYnyLpAn+WVjc2j96VtCH/a2ULxDwa3O4vxjyIKd725DlMPh4JKBlyMM9q1moxwG5ZWNjHYB+
U/wihcRgSu0nu/SW/tISI8wY06lWmqKQDKC8VRZxPcEKN8CeXEC85TixkkBkIdM2NvTWA6w9YJUJ
+wCjcrV5+8jW4IvaKRJ42qQ46Q9gkmG/hrsTQa2c9ie6793Ro0AlNPyB/QD3QZ8DAH/XBMmGNjFr
N4DB6jfeYvN9ao8Yf3M4xYbDZc3Il6jEgg8lFdUpsrPQgVl5/xy+J5MFAc+MSY7/242Kc9dz+sRV
8U/QrRl54R4D93WKQ81aew1pxWzAj7F/IK5gU20M7Jyn3Xv13neklZ2F/tqGTJXS8PVtXBGk5qT9
QbdjfdHO4t645osPBjtRPFcQpGg3n6JTm49QqV7eO/MUn/R15po7iYzWuZZNodzBTGryTfRAKdXT
Hd/yYW6UJ46CqFnU34iu9jh9IlaGtIF5i2RMsbgaoWQ8RLsMRxbCMFxUHF+0T93c927QjQ228ujY
mmcPb94abv/aN9CgdpbhDhaweJC5+3g/4Em26oBt5iyNPvYs362vPkYYFMeI1S1jPYQRjkMiEQME
axlH+TP7mucMuT5JQr4X7Bq01CGk+LA/C66MsUq1Rw7gMdDn4Amc8QEUm6XIXRvQKULgxy5eGJd3
iESBiLGMeDsqyR6UAlg+oFZI+pPfH1SfgGxs0ud43tSIBomPJF+qIJJ4LofLoCAChuiiWZYvK2mn
Nqt8sIxauH02b5IHpxDRzFUvbd/DW4CgxuPdtbx6hRsXQv+Pviq1WaBvPawGlUXKrHyVHBWhJLer
HB9effUN56RSiQTc7Cq1NJaOYb3I1ZPcZRkp4iUJVb/EQQF8bUfETqa0EuvtQHdESLZilXBg8YoJ
1wOFIb+I1UsVrouUMgWfOdYvNHNvomp4FxMImWy1pJJQTOHhoaERwwMKMw/k1iQFmxgPTwyZdBU2
D7SV07CHMmtBIMWao3jAx4RjC288S+ivWmxhDQxc4e4GDo+KAQaNUMtCYSnQUmG3LE+GRGeTU8IZ
hYVIEko8jkFDqlumfTxF0/AhXeWl5VNqZq6APxvKaA6SKr3EVQ/1Z+IjptFYoaYUgrCuANJTGbco
Apom9MgDA3cIywsd1BOdTJC0WAnojjOpsW1TQDOgsfwBLeBzC3kMHjfMCBj1IDMIlSSdRvwGRf6b
kojSjif4k3m3KLEBdPGE0cejAQv2pEay47tx7vai/41JEMY8NtJ98KmCNjhNlpVxpYhoI3ow47q3
ipzkA8wswP4mHkx7Gi6cmdA9oDlW0RNMRv50micT1NcZml9+rFo9tKoOlZv4pLhBtOn1j/2JphL8
Gd+CDJggTme7Rjmf2VHpYPgDp5dPcIidhTre8miEzRwUuHuQBX/45LlbAu3kMgKb0xkC6OSiI21X
6HdVAgjBk2aHg+nos3t/flOIT+/Fp8U5LXQaPgtkIKHl53aFGViG4NrJdepNGEXVq1QWUbqjdRHp
c/rnYQwQxsaE5wuy/7H6JKRL96z4pNzeTzpYm5ZeCpE3335abaIdLmmfS/Eiqgm+1Qisafw5pBsd
1z7M+V0FqR6opW6DPtpF6+o4psOBYUGDpjlRzvqmW6C+96rJ55Ct1Bkt/Z//TccOnEw1C9tdQbRH
P4FHm4KqkZsJhbgee/58dBMmS8BAN7B25LP4wbOiUIbDNAV5jk8/LFDj5jK0f2pMX/7IEkIMy1mC
P9XF4BThgIJMc0OEEyRyBjffz0/FQnfQbKijCTQgmCjKk3xUwVAZoDijDUFLemospTXHfs3c4Y7U
nWiucyMb6DCcNeGxyBPEIEvYzITFUO8imngVtMzwh+HqOTiyb5+YOA4TCF90CLjAftN2Wp+wO5u9
kaaH5AquyaYCE0D02pZTjkujmVC0PkU7lJSLhl0DO0LF6e3mL7lKwS+DXdM2Xn5OIgdBRFEomFhp
MN7Ik8sGeGgk5KoUGNrhk+2TukgUPHgZOx6OlzSl6CrR9UsmWAj9Q+WYgmOTwocIIqSBPoqDCW4C
2KTgHcvfhTsIB5hkMpDJibDhgw+MP7A8anQDKBuyKFWOuvXCJ0BHqp+9hsRmm5J7hOR7CP+6vnWw
eYbOC2U26F/VgAQiXJ4y7A2VAYPhlYTDDFaL8NOEK0T2hN+TN3hhux2mvgg8vjeiTmmY0p4A7TGi
Nfw7ncNfCVE9YUO5wCtIO2Ezg66KtjocuM+f/hPvaXzEbJ8Vfv04xNGOHA/pRW2M13s2WJUnBOqI
nnwsE4m9P5CDQOtxRo9gNFKQQ1C0vecxzReOdomNNhewqU9WaNcN3zV0WlKifxCZR7UkvNkK/ZdC
e01jVZumJCElhLcSr4UB6TFvdupwAyFX/DQExppw5aB02IVBaqBhRI8O8On7PqC7GGK+ix2Wtvrg
MMZZ9OsqFHAaukqYVMMNueueDlC00Nf0iQf9VS6Yozbnbh+DF7vj9C7bH/L5tFUvTytuXb/nTvpY
zX62SgOFY8NthHtP6y6Pzp/vjeA7SC8yrPZbCcG2wF3pu5KSKxPtm+wY49IAZ0beZv5x6LWkLzLo
dXCawfAS4QURyM9hdA6bW8tROkG+gj/1grfrfbmBwmJcn0Q8P9xrltiGro4Z3HoAv7jdAaf7xEAc
amPXd0slJw8RgJC53r4B8zH1wkI5dsrOkXi8yXm/RTDC+DVw0bloMu2fOVlihb8soZQaxhJuSbKJ
cHxTT/p3qyvPSt+O2hvTKhtYFaosote5iQFb8WRADEU/x+GeHW8UO1X4YpLHJoY7towVKLXRq9rV
h3KuL+h0rIBXL9JFOXWrzw5n3GV/5My/0JbxQuGC1h0mqmx1a9zOVzR3hT1LIUAtbWkuFFaUFc9y
ye/VqTrlO5Vp/33mr/TenPJ782JViXfJIduw89LsraHm7YpNcUh34qvkUfqle1HD7BrULkKtzz+M
lQNt5125A1FrVgNWo01DrrLlg+Ct3hv9qSEfr04qQS/5SV6geDtkh+bUnaq7+Bqc+ML0ZR4dIF7u
pX3qYBxzGm2HM3mv7eGdrQlYIY2p2Hxwz2DpzDbqRb18TjHPWp2STX/heS/87SBf5Kf6lPlZOO0R
BC3KnXgH6e5z+rziu3zxaQJC6qYpcJefND7paD/9V/GsL8atfrK8X/R9tx0t6aYujeVXhhP0jeNr
axuO9AOUFB3RcICZHcwjJru2slN2ycz8qR6D82ddrfUrAvGzAiSSHUU+0ufxeQS/DdXU8XMO9+Rv
Ydf7K12bh62cv8dm3a2/G23ZrD/7YqsuP/vv8bNHPVtvm/V7+1l/j9HtvS335V48XKqnxbbikdW+
BgcKbsg9BmflzF/+/RndUJtD+30MEjf7jVCxk8R8i27GX/TbcIUAXsfiSGZz9dCv2RG5bvD7hX8L
qjAyJvpVv3K1N+/P+EO7UoJS/Ipr5RXwd9j//yTSteApvHnqZqgWyj1RLFxeweWqSPixx6AdwasE
v7rNa4HrPwYPOFJbmea4cs5u1V5dJrfPOru1x3rTnLKDetHgTylT4J9dvCtX9E/bpxAk/6hzVDsT
NkfGxPdSrj4n7QLMxkCrdt/N9xAv7HJeM/rAcPqYBn12qRQwBmqq4UrbXHWwKZAm7Uf/MX/qmW7X
G24x9gNALCQAXWuLI3nrRNPfkdOcky0/4O1Hv8lWhYz1C6Ut2+b7Lwe8bXLzRjBKxv1Rd+vDd1vz
Eby34HokyG5q8EOWdFT99anYVZvR4uBSw23f225d7ThyPZlZYh4xDjP+LQ45o/JNtAAtt+b0BjdN
2PkWKi2fRTkXc6K8Q9Yq792rvJuX+iC2+lOzErOsY96YT/OJwrXYmE8x1d4b8SeLnPks+Ev378VK
pov+ZAajLOIlxR/03ZjFNOmZDi++w4zXLJ3nAidvVvpTMNR4ENPsFYvf0J/iasWnwv+ol/SuMbfE
vyyA8V2kjvHJPUsuFgohfSncGsQykt7Vy1F75ny/vINg3JG/iWf8t7gIedCrefFSvPbnpf97mLhB
/EBBffPkpf79D3M7xpRCf0I0wByVYomro+h5Vq83pzx+T2eW09OXJqxPTOaYl8UJJuQ/n5VYY/Be
pOZCajjGc4sVBwGxeAvpXX+Kt6lfioPKqvI5ifVNvYDNiYvVeX+fVwSFdhzeP9z/wQn++oKS9Cnz
A24cd126VPeGFxG3OuGucvGUq6AmQtYMUfX+2t76abteA7qLKxO/R6WHe+IhOiSMVx7HP+ULmCji
W1A6+BvKQvkSMzRY2lc5zhnGUZltb/NkvvwhiW4bnozb9ykyAlmmxJfg0QuUp33WTyw6QIcItJll
C2VTz5fmaogH8KS5cvBclkdtrlyHP8YmO2s7ZN47afdZdsuR/R4NH6NscG7KRbMW61GzhkoEQhUv
qh3+XsWtP/KIByGuN+UUXIev4EdwEf59UtxzFtsjey8YfY6hMZ+PfClZmNNdf5lpi5qdAb8ek+ca
ME7ZN04s2+K3uJ8cNbn3fA4bIGrCDdhTVmLw5/y2+GIoIgR7hvfqxTOXrBXZAVJByIDUn2jBxT4o
fEnye7yTL+bkQp/s8Lm2u2IBzrivL2++jJvHTUtP7eX77J98CNULgk97MbbeNtyx5YirDu+YBTGY
fP4r/IGkicq7yE+iix5PS7xHQJX8HWMih80OGxSsCyIaFQnpt8qARSS0jSlbAUF7+jFYqkTUBcf4
kQrD9tEqfGiH99U/F8vgSBietwv34Klih6jO3q6AAPqHX/RPMBuusiVoV49ybdz9pev3MWfpJ9Zq
D7uuYAvJjvH6u2xnNP+d9tpNyRubuJNmVqwTN5lLs2hlLgPikjCd7n/iRzGrZ9/jd8s4Z6vEZ+b/
KYsIHVaq9kx6ejXtsSkeZF5qsyb5kYYu7JdA2g3K5ZD4HJWGInVPsoDRJIQ9HyJIaAJc6GuzwWfq
1CxJedjKOBmZNhi7xuHNDeJNrixQBqX3WFsrDN12Xqiu8p0BvI6OnozZ/Bijsh9UXwcdQ2cTSf8q
uTYIkcgqLW469ICbittcMPPDAzjqJxSBZQOs8XJRd3zgkRChXXHsLlzlc/dG66Ch2e4t/WieDhes
Z4VOSs3kTWObnGLAFHT05rJMtpyYcqgzHIpGh0GMNf0yHHMcSmlCQ4O7wIbQLHBdSZvx/hi5PasO
rhKQj6yU+AMiOsHN5plxZ0UqNjCSKPL6fOYhm2y2bbKhaMsdijrM6xTMeg/E49Jb6j4Wlw0pCVsD
1dvxTfgFDQQjMteLedo71IMh9snBASGpeSkJiFzi4ikXViw8dzo6hwmu4/9WQF6QR5eJkHweR/Ei
DOcIkN/SDYbWaISkm7UaJSyJwsl3zWuHxb4nqluemNqmaqZvBcHWOHcUzZI5qyqTbznFplUn7s1Y
6olgbUGSw0KB5+pI3kqOXrwIko0CuUVCgW+R4abFm37xeQtZT9c5tTx0IhKw499wF86BCCEXtFSO
PMUtenpbrNUS9mkmrok/8IPrkxc0dPgBJ/BV8Xa4wbwDVlbEYaFdQjYKEfvZeHka204YGhPCUXjk
+Gb4GQTpzs/aWdL9yqTghQ3cLITICilR2HMb7xcFPRS4Wx7g2vN2VFpOAc2AbEjVFnFdfIxIe2Sd
+/v+zDRyCrEhrb1sUyoAM9Gv1yebIah49OUwCYG15QmKmszBql55UsBCV9E8756f4uaVPbSzNySs
cOsp+l0P6HXT8wkSpK3UlYha5c506/cSBanQUZgxLng3OLo0maRMslbR4OWvOFa2gOsvTKCzjQK6
CO0VXh4r9Do9/XCy4lDOQUHHOBOaCJahq6ZYEmti0s7ks0gnHEIwx3xLCzgNTDqOHKqwF5vjtSGP
Y2P6g7StkBZEWIUnYD34kjxwMNp+OPGgqIGZQ+IqZQet7hd59oKj0s4i+7NifnSBy3QRU/kEMq9s
6SF1N9A6orEcTp00PgApW3LVPfZBjphsaoNXuRphXUTHUYimYRbAICcQyVqNzOWgvTGB2C5Lpuv7
RFuJz88pJ5AlC5p2gn/zU6yJQeydfOWgfrqlxx9cDVScV8bt+Kex5vTFbKqNHKcTejLkH/xH0nkt
KaquYfiKrFJAwik5iDmfUK1tEwwgCAJXvx5mVe2DPb1mbISfL76BTaMYAAdMaRuetMb8mYkIB56T
TcgAoqEOGBg4Rjab1etjIBfQbwCJXUakKKRBOJvsPYMRxLBziqRg7Qw4v80r4AP9jm3v2MhsZf02
tg9bpNVC+ZP6kU4c7AhzNQd31Xn3PLIpgBvK5OjJEmuO9CLjqWrTXZ5Tp7hB20NtnmE2pALw+BMk
wd1J58gHlcIhPcHFGgRm9Erx+3pRCrC58XFhHNybH6doDTk69amPhWvD+yXYjxUUgvs1/WUaN+zE
OgQZ2EXE+gKmCF+atxVkJdg5EcFoC3U88cKXjC1qoGo6jyfHmsAcE9yHjQXzlyph+2cCasJUTnZA
BAE1bCS3BYJBwlOBOz02YLlohDv0B21Md6eFPwWtjCgIOzMZSjFSfyg2uZzWLYmGPtWone8NCnjv
tgHDfOGj83XQRwjR3G+4Oew2Q2R8DLSKHwPEpsYrQvJiSFzgNb8uaMpz2f1+pU3NKefqH+PrhAhx
X8jDwcnQaBiUW9A3erdhZqcAP89Mi752dXv6xBeBZjRxiwVzFXRXNIQG8LWE15Y7RCAoRoVXT81P
4Sl1gCW9nP4JRBUIbSOGIQjguCqUiLvTD5g88knVmBNMf5YU3wcSCzDF+pwGzGYYIoP8CgYwKSw+
A02Y5gNi5enyne7Op9/LvKrYyBgAHYHAho9TukIlcS+6DDg25W/qv32uj/TF02OBL3FRwFg4egC5
OJvZkeLcmciY1FjqDdbxEb2bAwSdeiX/UJlePi5IItIPXBg+I2joEcg/NCqI3LUGH9psCPjArYVb
Ufoc7O65l/3xrWaU/oPkgV7+xuuPjQwxuxNQX08As/9sSSUCOIZrSD2Sd94zskVqjeJZEdkic8uH
VasWJBxeYNoXc0zItLFLWMF5r27MFRJvuKskLkjFvLlEMCgRKSgIKLZHUHMcHNWvQFxj/DDMKMwP
AibUJWPmf0eRXoYnExSb+2qkns+8/ApoHxw7DQ2c0n1RdjfQkmjG5m3IcfkS0zLIxSYl/YURM/s3
RB8nDAo4rOCIxAsJn3lL7rWC1SF2/Qa6x6RTO2hsJZZo1crMbAoXVaobc0SAt4t769keKJXNPwwu
ykutOz1A5IVDuOJeZzYkoQTAqspGC5csU/paNCzcVOInXx/m//kFfhfqOVQiNq8s5sf6gteEO8Xo
lwTJj4gthPu7lYeIUdcD1IwEOPzK3K/AbaADRAThsC4e2mrQ9jvBimVhkNqv0nm38HZ5cx/sWgf5
cdCH3KKh8Bi6Os1eYI/B8rDECVoYIG1UzkMxAi+FQE8iEYMLZ4wtqhBgMMJXqp1EQcfDTH3K6dQG
9QLYHn5GebmeMiujU0lubDa73EVV6ow4FZKyF9ZD5Hbjo2+Hxi3kk3gHGAlxMFrjfo5XQxntFOzz
D0+7DNXL256BW17x0mBazdf/d4MwXORB0fbTE94dhlPvFdK/3ElKAu4RS1cTvdfazM+AOblz6Lq4
HBZCVszrwq7gkBv221mgCJptvqp1yRZEIxEhbXy9AUJNDO7GJdYvuNS+nUtm0ydafFC6usAybV2q
QvBvC+hCdpWTUAdsdRV7ytviUeVguQ+ovwTcLOq81+KS85v4nhkkbKt3USpEJHdBJfLdVbfEAI/P
3JEnJ+ZuyWb9G9JSLBgal+P1FMAO8I4D8RZj5KEo5CcD18pDqWgIsuLlhQgECEN+/uSVLOh50rPN
pSNoGhvEmNcn4Ok0WK8MXeSCYf30QhV24YsTKYi+XPuHmF/glRRmi+rWX5gBNzYJMW7Jc8/7/s1x
lZfxGeNMA1FU0P/QCMTykN7nYraI4htDYeZjjV0gTpEMlx7la55GV8yKzfAVTK62ZoPL3uN8a4wI
UDMKFYM7PVKUoHU+g3AKqQTgiuj2F9DcgGKkN/AQ6FAd7vHIGUr65bHgZhDqqSr5eiU9uxak/oVp
P5y5w0K8PKpDJCBOSV1dbQrJxc4zQg+SZowRPdp5AJOAvQEeGnb+E3vYgsDqQSNgXVgsE4AnjazS
Zab4dngN+0scgky2qE1n4ko8V03AJ9FCR8zMQbCyy+H87XJDNRujeTmw1rCQ1W+pAUmmtRL3T53v
68PmG6AQeGIZrCw7zK3ZmXgia0bAIjnYAD2eV253yOA4ngq6DWjHM3EOkvHgrNXf0fy+kraNC/zX
ZKUDh1qBK29w2+IQbFqL3JIOHuHFu9QDkBvd1kijUOiheQrAbfv++RyhXzWnaLfCUssor899aRMA
XZA1WzqY7cem7lyM8X0nv3LAefKIBa+VUFuJbD7s1Ljvsgus+6SaIeHrODM0FaDl4/ThiJBSkMad
hm/sZW+oO+FPgFYu8ggNk3V9+epRtNHVJZsSeQsBCnTpsuVygYRRSpV02QVgQGAikrmM/QeAHi5h
eQ+XdW6DhBNdIiyhIoHFSUp4XRJTjlzWQONlrViT9QiBFeBRfOSyCZYvdK4oB9nSjEDb2qoO4q9g
HJ46j0s9sZugCITGXSamBvrmqzsAIg9AKD9u6UZ26sn06emNhurAXl/1FMMCgYWrtPTb+HDm56Dm
Bthz0divgKoWMaoiiGc9OGCrAjO4W8Zc+a7oZuqSnajCPTvwk8ffQWOLBd5zPZor1ij8WYIzlah0
Zu/fd6ELI/NPAq+AfPbIw+FDWL1SPcBZs+5dWnV44ve/3Ar2ov77wnntjJVOepDOlavu9j19sX7s
nvrfvroEo18cdWJzaiJZpWxRcGkdAPfsKRFrZ/2FP9ep01cPIKmA8SKYm9T4EIv1lj0tO93OhIU7
fsJU0/tfrV6Jy/hwv0gMaJaayXlJ7SCad2s+snan3niu6OBz5sC1jn/+yMbnp/73b6GeZrt9TWzS
gZIhurp5RiabrVn8MzZyPUwP+WUCFAhczoDzKRqXdTfbZh1gN8xVX968DpwSkNj/L5aLQ4GML/0D
WOxQAYJoN5qJCBPstJGF8B8dn/PcEX6mwaDCbwBpZRN3EMNCT72Jsfu6whxcF5i0ReYWYbXgqrIz
dGwJdl2mH2M7zMI84P+qDO5Bj7QORt1j/Xn4WrVB7Q3zdPY1GLm8Zm9rhQESfoauYsZ/8WFc22Vu
a2YgI9nv7WuX28d+8PD6rriv/Fvk99nxLV7O+xC8jKmoT5eP3X3TnGGgV7CHdnlkQ1PH8G+6BNbS
6YpHSFjEGy4HB3IfYRaQX9pWCP+CyICKuMVHtFs9nGSv7Ig4Fvv7ZF5Yd2dJQoaVyv7vVAZAiyeX
ZMFBJimHpFm6n5pMbtS3CYUEtUhDu+dIGR4VFMn658CkEMNruPIOqseJ6WBUdkBUOmaoTioiNhJ/
jDW1w7IPERfJBiEMFAn8vYT2V2bsu5fX5jPOHC4w4JpRMmU8j/k5h8AC2fOVz/6DiRe2a92BfkSd
/4keD5ndLqunZuQdEc4UI/d5qF2RXsf8+qMgyW10nDm4QFjyEcc7y4lbfyM7pWoJPo01kZBj9GJG
HiRs0y0ok1jN1igOmqrdzeJtzUKg8D/zTn+7R1R0FDDw8A0GQ8sRuhvAhAaLt1HA+wFjLaG8nX+N
x5ahizM28Gh0rsScU74e+5/1c7l5OaU5mkHidyhttGwP4BF82SsE1IOasDEgBXEzXaJPxKxrbH11
s/muOEplZr7d5wJ/E1DTuEb6wMajS6dHBNP1yYFCBNIw2yUOGCXRkDfqQglzbzN/mt3h8VOxXfaf
XrkmIhq555/uHqGQssVmMW+eSJjgiSerdbIWbNYfiJIqoKlvjFfV5WR9d2I/xeR5lm4BlFvoEXgn
P7Ge5ik3i7D2viYaG0a8WqtAXdUjeDphMXPk6wlDom22zpefH+ZAIeD/wdODTM8h/QGSwIBk9ufW
KdjD5u8G0IKgpqziZaFvENg2r6OVhViMZSX6fGQq3h/wwgUOsWu4Ux6dIxf9oEoF+DFjZOA2TgvQ
PN/wbmIl/+V84Df9vCS6T+PqSgTdW6mfMNjZ9opObrFk+zWXNrLu9H5jXbEAtlvn6xKsWKD6lXc/
vT0JUsjDGgcPKzrOIKqFh2JQvBtfaLcBv4kkdUAaDuBXilPqJKBw74Xsvm1Ok5ubmFFsmzl4D4Mi
BHGWBafXCb8BD44lOogI6oMv2PG3PWnxiRjMGfHsXYEsu3HosVME/7V7u9FamGPf8bxoSAmALkky
58GvI/JTA+ylOSG9ttW1AhZmUfM/MFPOeGwcRXwIF+kCOpqJFwWQ0E/4goPpcPos4DaAc33m84Ba
J9Z9WZTGn9Fa99qSXUtWQYPiTUIAHL5jvY1P1L8hIodmeeaXqka8KJwPjabuk1z0QtCDMXSQcDdy
CvbBW4VlMyMS8Ak0ZoiBwZPloJ+fG787/L7uDlalcMgJ8+Hjxvzh60bWZPnllyWryk2BXEjmVDID
1J523FkfirWhOV+SJ2x8i2OCNUoM5GWV8QmfUKMO2gSvGzMeY8gakGwzzB+MR7iPrM5NQkaIQGrf
7gPgjWY2u8TfdTqYWJLS6rkguGjipsbWQxfAoWzg+Q0dgVFtsOh9vkKeeX/OfB+kjCUd7oJVOKDz
OAJvINqNtV/thxibhcH70OwUoMJ2eS798gYSmli2is1Vcm5v4II71+etL77u97LXTjK4g8zSzP2X
L4FN/WjL/xdyc1+TOVKbbExwAoJdXySFM7lCXIyS9yRuSdbVxRz9kkNvnBdjj9BOJukBWqCIXWnm
azfG6cnIioES8jbhQviAqS8kCcw+wJCF6Iqu+2ULlmj+DEJltgo6qKDoHCC6oCPa+j1o5mj5S7r+
qLzm3E9gxFbCxyZ+dBmQSbxN/ypPRAItPvcTjnnnHAxpsIri1txNAlyiG/dNdBiWnfhbmJ/eaRpz
jknInoCLt6sQ8EX5IB1y8PLpEMPm4KWgAOKBqot7XwjAIpXl7GOcxB2DJyRMgYwnmkVMPydBjdo1
oUEN8DlY3Te5+fABtGH1sBfpmBb3peqCRgrxotuiHuBM4LOaY2Ywm7cNFJqNmV7u0xhOmDuCEvY6
78R96b/p/PRaMDALHQ0JdbQUAoINzuJG0fmUMxshAbfMWDesrMofmW2YrKZL/JVuL5a2FI4bzRPc
QaTLmi5ylyHN9XEbgcL32vl7g5ZQFIAdikCvx+Ts5VuzM3/M26FzbmltkWaUvPGlJiMgXYE5LiPF
W7q5H5ljRUF3kJgQ+sUODH53KEKwIBmiDf+iCyUacE8QvWyFTJZ1w6OUZmSDnmGkAW9y1u7wG6BE
eVJW4ds6vD/dAHRNoano4+1jzjvmVb7kwHPW021MtScOkYDjvOotgN84uIME8kk5LAc8dI7Kef/H
wfEZhxoy8Q7kLdFy9lgrezkASeVrfg9eLjcBw4FhP3DX5evYRnvTvC8/c5ItzM7KHMDGc4zZpj5x
2kY5VjRW8depN8gH3hnM6JOdatdAi7EJ+it+qgXQu6f5CHN7yHSfPdUGXGpQ9LILJvbLbPGs+Fjo
+bjuonoMyUZUzWomXXfjAXCOt7LBIVXdYs1NQTzQShfJxFUpTEAM18v3MltPwoz+i9rTjKGPklfE
IYaiQXPSbtOn+bKw2JnsomsEQPJpMfJB4he0Hzrtfx/rayJASyoAnq5CkfgV95hn/r29hsMIynmj
DqLEidurxgg6YbNu9/z5NY/syb7bqkcg4OWK8Cay2PqBh6G4xT5yh25oQggsf5BfR/TDbgB0D5oq
9vfY7NE8yUbLDLhc5RayPnUqSAI/BVsEdEgrcKk63HZw/AWmxAGugOMjod5+oA2PE5LZWjXYvB9x
X4GHdyDC2R/oAnBtAC4eMT4c0OZvA6x564PlpM1+Dfw5Gw/cT0uny6UvnseOyXZOG4BnRtgtc2+8
wagGAk1Z6kXOihgBApkAe2SjbDR/4sOkfM31KxJnnLZGb/0nSEtL2EJLASzfzyE1FSQCn3m5mT30
+lTNkCuxtd0EssJ+oPC85twADB5lyGUA158W3oyuZCLoG3mVCTYftzDOjc/qJKSoQ3i8OjHfQMjk
qDLaI+0grXMFsQ9VCkwUyhaC7NYmGbTAN8N67F84Xvv5tUfRFEjIhw5vfB09Ga9wpCZr9CO3stfw
BrAznwFfMwo3MfvVtzbgOsI/RNqMLhn3mshvW+s5e+2VM+S7E79vvJmg9jxwAhDMMYciADcQ73Xg
cQBE7NFbl+x3fEVVJG85GHJ1msICKg3aXCx9gOhpO+kkxObjIGyzeQygbgfFKauXBS4xdBTuxwd1
GbJbWycb7dAGz9YR10lmoCVuv/GJtZ4GGpC6tNAw3nE0Gn8m1sxQGIQ3UJd4X0IcDmiOihpNyMF/
BkpagjgGDp6UM/8Q2HEWAGIU6EGCq0zyhjQN63yJ8gfNQ9RYuKGO1o8L+to18xkWM+s4jDFkV6y6
8YAAR1uOB2BImm0GKGMJAS1HhY04WfNWH+4T1BwHEzQV/SwrZYfB3uWU3pqJxa+RlwmkYW2OhLKV
3vhBq+BmswNUfBU8boViqJB7AxyT+Jx+LWxkmOF/91z/HhVmEd2vtBA29YCQ1unDPxBmodTzLtiU
RneECAcpexUmZGlVx9c+XmrxQp5NndFeU4zxLzePTHTha01YG3W/XCjMTun3OeOf3WcIybBYsL/L
cuwU0jGTYEHMAbRn00D72PA249LFP9zo529NxxuW+TIpC5GhaBHZCQRwgLfR+V4bnFWUNn6EU2XH
23YFZZTuVpvjHb899Yg66u1F8kBj/UZL5gzxSiXcA9iktgY4eeJalFVlfwL0/2aRzQpvqS4rmQUp
lJI9Ev0MZ8IxL0CJF/Bw1OuJOTii9kbtdZPfgnlfxDEu9rQPkGqZawGkzTpMVhSFoYjoVLbcOj1k
cixPHfwEsRJAuice9J4TGsRDaTFhKQ/Pm8CMYoJfhMXYEBj5NeJNboynF83GmGTsgKameCH8fh0G
YhxT+wrIdDLnVWfKwKISN6Bcf/y1K4l75aqzyIV6VOyRGuGuN5JNyEjWuVnuiHGQWz4hX//Evy2f
HgRpIKgQ45mdCB7D0hOHe4Y3QR4zNNqiBYcuEQOgjHaXfVthcSa6E1h1/jla0Vi+wqlNTOZlE7i6
cwxd5SU4ebn2WJ8ip/LF5RtWWxRE3DMkeg7aGtzydH0X55/JT1kMMN8poyJxYPRd5cXrp4drmoO3
ZM4mmd9Z/8UgJKWPgQwbwsCA9roh7UEEI2AFfCThlmnr3WG7vMNrJgOUMw07DGKsZMPEKtpGJyas
BdzDLysxKMq8xW8H1BjTKm86qJ30nABwtSQoTz5JW65IDPlgsGt8+1lpTUNpi+8O0+Y01OatN1nI
7ABmX+vjPcznTTFGw8s/cS9fum72uSgz6s9h/Cza++YkOK9lsmS8ux9b4Mn4Nl/CijIdCPTHJ/JL
eg1+M1XYv3PHN1BpJ+jEMkVmkyqc4A5zTKvTaJfBSgeVLsms1imuWc7aqhmvIpdwSV6LzYSZpGKI
JfWZDhu/uHtp43CcUHUcS4YkGeWPCgSJPfibcMBpM1k+MNPE7IMZehuwmWaCVyLHs2P+Vg0oqBcm
ylMLreDBlSR3Pqwj0J3HMoll/fx9LZk3nzgC2s9oxUTeT+GlfzoT8ksHLmMQf1LOTYdUAmlK0FAb
oqeCLRzZH9I1Yq+MsdePH3bDwhIDpRCGa6pDlsNf+go5VdPhjFwhA2N6OhvDsRjU6i3kGaWteO6d
D4w8osMsWiBAjXYnyUTvbPIwoAIyEOa1VTa7b9EYxyQDqul4I7PEfi/L/ZK4vSK/onJw3yoU2sd0
x6ob007jgbOZXuItgBOfM1Qf8jCDVlgrc0sdOHBUCk1Fq5hYLdPlppzdIzfOLoJopTOi0f0fFbBx
mJBQ35Qh2ge5zcAYlH85BwyCZg+h0Ibz5ccfC3IemVuO/IzaEii8/eFPEGFCCaWJelC5wmwNAzYo
iT/YD0qzErB6bdSdrTjvrUQ1oW7wDPDk68ihhIy34pxJE4LxacgmAuDyndVwiNfOjictLElvRCcq
C+FKxVLeh6cgHfunpaKuH43sKZqT4hpS83vkwWiPS/P7gEUPEMjqweuLVkS5DDkP5VXuNRfWZG47
XskMP5GCADIPGRHWLkoVivvOT7ShzQ/aY3CutZ38C1+pGqrkGCn8G+AzAmN6gwC/HcqPTwiioLMh
es0nt8+KzagRnyfgqrHQMIEn2eJDG075jF9Bwdq6b9Z0GzCpcxTny7XfSNQEb+A6g3Mfm+ny30ml
3VARsSS44ZkyWiPh9Dow8Sy4AxwkcQHPbZfPRjxe3H5Z9DRkf0vr7c+2oWRHQ4r+HH4sSIbnMa1N
VoFIAbDZxrBweuD9RuEKyEchh/UN4A77eVZfvEqIkXwtmZX8HekKg0t5A9qBlo5q2w47cZaujAen
VYAAT/Fv4SgOajDolJMCLuqJIX7tdr8au1xEDmHk4LAHepwpRbZWRyu10KE9TEghtc03oWzEVPfb
8rGGsIEmwV8uMMQccq6w/FzEtZiFETXZQJ6GjgHriGLuSzEqkex5V6d3HwDHlX8z2qGTmSyuTydB
HB4BqQdrmeG/jSm5+Es5R8vq/5QV1Rx8fuporn6o/a7CVVwRn+7CIOw4mUM94DlDPv2pjpjDa864
djja/FA6Cou7B8PF+LrMYWq3vHHFH2vk7Fp4p4UyyE7U5iisT9H2Ru5eHQ6EiXxiR2Dao/3b+Ip2
d2NfzkbwkXvpFx9vky0Isq9J5nW2duaoNk9POyPRAD8M1bZuiTvAebpGRXMl+te7R5ZEzwesyQb0
zYuwTpBNbJGY5VTIqDGStYoN+6vpGt4c4k7fgaEVbakqYcJ9uET8xQPtB/gc8GwS7rMNAVg/LTaE
7ImGwshjz2L2ULLwVOMh9geZ5R8r7cnlE7CmQNnP14z6CO3CJ/Ak4CcszACjQZGE0Mo55bfHEnGH
VA/uADjSCHqnjRIqBLQS+bL7bRDlsNGvR5JP8loA8LxeC4rgIgrIxMkLCyHmI6GI8TFlMdYsAlzS
mPzjNYOMXpj0ZiweSPTJZdq5Er0ttQ4C6Mgp4zbpqvi8PX8GbUgUprO/yRM+ItYp+hStrBpsABuo
YJSFwhgE05D9kbsuMDJzaASggzojrCamWG50ulbZU1+ER6Jrsj6ezph5PuIUEuqgsTSMzdHN61dA
iaYIoXxZsfdATJBjszBg3OeIJUI77wfwzPuGx/Kp3JMg5U02zyuP1VPOMA3H8v3E/kTcX+x5zBId
Jjq2do5GH0+FpQVrNkIbKUBq54+DNp9ab0TvSktC/oD6hGGKMWZV4UcGZuuMf6Eeaz9P6kA6SQi0
UyOGQTPwTWDBIqdoDeA563P/g/Sn7F4MB3csu95HwjRdSiS75b5DFJiV80rBkgrPJXiMozPvw0eb
93MYfpRf5YHC7cu88pdFjPa2YW72nUmFTd7qUVCczHoyZxzyqo8xERiiL3mS7SkaLgiYwFvCsgP1
KdI7gt48BYiP3EnujU7z0tY2u9/hHDB154wMy4zX/umBtGrQM2A80raghDymYAxO7vICryV7VMxK
eHaCMX1DxfFFI7rwt/IpFeCmqZjPTcp5tSzWLuLOm5NIAbXPt3JvQ9DCd/VpjPxcdUd+J5h01PT2
UMWbifOOFtMpgUp/kTYZZeMwomL8gEsF0hGv0UynjF/DleRxo4qcua8/kdGZ9GrO74G2gNAf7CLQ
/hAYRyp0qwgjU+shOyCTXwwR2TEgiAe3jtaM9iT26KZ63HCYGVJAKQhfMqOPiL9ADN725xf4xXhW
YyCFUgrOuCxsJPrSqdfTLHRo+bA2pTVhfzdyWf8DAwGGVw9LVyU5NQd2N0IWvFkRS17xOnIln8IF
HNMinyc7wteF6sWGLNqDwU2fgbDv5giODWKFo50aU1sNVmQpMms2yGEV0S8GFS7rXdzxzPSEvbiz
L6CZ4CaLIg3CNMxYwO2n+GT8aBNdpNjdKdS6V2Zc8ySQ7CG7buV1XtoC4uwPoEPjQVqdVLSKf0Yu
pn6TDvDKoHDHHh8LxoFlVfhxYYPtKO+LCWkUrIYycLB9BTie2K+xB4Dny+ksBx0RdcW0BTMiEuFC
pK5FPrKRFuPWkRuvJvcUtA9KFYwzRiHSfJItxAlyBjmWtibwJ4XT9eY/setGUTjh14yluSbsRt99
3bNE0rZ4KiDJ00zRd6O2sqcauOM7XQGiqwAAUA1mbtChoIdCCDWni8Z9m9oILaqI0im+9+T0VDVY
XxfraIShEqHzxs9L/j1J8R9IuO8dh4v3jhQ9JT8CmVAZKyJRnyChlLgD6BQ4GEAvHjAh9178RA1K
fEt0Ql/gM0gU0zlHCbmVmbwYRmHJ6ctYJDYEGgB2g8UiYdFROdQKleSDSkM1EcCaFHuQzqL7HlyT
MD3UD+LdN3xTUEXJLcFtsQZ7lGYkKjDTAOAySOKXBgWAV18uPkCJU21Wy/OYmZT4/KJ1IPnPigU5
iQ+EzTRGbPwXmJyC27DSzEF5agDz4ccI1kSzayoSzcZU/Y4wpcKOxAGDwQObIgGrIRc0dJopikAg
AZEcGBCQncxOJ9tyVwHifBVw6cAIo26VlP6jttQk7GsHmmT/8Rsw2RXyeYicOM8qzNF8E6CNewK/
EPLjMmv0svL62k+Zu+MdkprCY86bMcldFVcFVhwAGUBkhtXYiHwZftO8B1DezKAuy2/InbYor+Mg
ktHJG+zk8OvJ2Ojo4mvMUC8cx3bcXCco8xR6X4UjIt8Og5/pyMAjHPhs5OVHDGsG9mQDlqgF0jWY
pKsdcmw6OHYZfTpYuwjEbOEc94icLRvVFfbjj93i54aSGwxz3pAZ/KR8nyhuVc0+dCedVU9t3Fk6
v6JhQ4aOBcEqw/IzqIMHo5p2MGpOVvXUEWGI8hqTreAUcmcP7KKyMOmc6XI60v/Ek7JFFMEZI9cY
hUlmjp/eK2N3pyxGNlr6/B2A92x0hYsARPfMLHrigZ+bsoDRpRX2c0jZU1q0pjJD5x52O1QMb4JG
jce+lc9WvIKpyFyMvAlxHfo893AB4AHxOsi7UI8feuYx1aMAAiMZnbRWh1O3goLlInhVGVeq1Zal
3T2ANqCC8Uo8OfW/qQ/ErXde4OA5g2x/ngXm2IWH2Qpx9oyBCj7QVM9rYV89kVzw+6lV/2WaPgZ/
rTNJiKyErOeqrOUsNNDjeXvEMbyccVx37QYQHXRFiAzAgIEI0gvTScOmrQbkMtZbyHfRhLgg5mjw
B/HjULG09VUbRFIpmZjpUZWPrWT5WgLqKJbRiuDkpPPqDFTmc2E07NIAMSgYhh9kc8I+Z4f9xXHA
Ns8nSB/bKcWED32FMV9tdatsC8vrbtrPHfJRF+A24nx8RN8Xl6Mvfr/IMDTs2BhQ5Os0+wXKT0a4
i0HJbBQNSVT1uDE2CBnQ3NBcZ99d6mZeOetnL/slWLkv/JQetGbBZ/oWtGhHQXjyAEnK+ToDGks4
/niDBzvoMmWOI+EvgG+KkRqVRIYmb9A829F5nLKajBfPreSOXdFHTjd2qNvVGdx+dPNqaLqiS+cx
Sk9Z/1vAkQSk+e5WiLM+H8EUkggAzs2b5AwIHIF1FLZ2Cq4+WN3p8T7/GbRJhbeR799/6tP8In3Y
mKh55825RBDqMyBObRx5NZRh9SoEPK7kMMoH8CRE9injSNYwlBqHZlOFKcptZ+Em/ZTbttEf26Y0
xQVImo3qiHa8LmF6H5vFgzG4wUCfopgWQ3b6ixKAm83sxPhaaGJRrCsDt+pBQPmFL3wDNQEyQ11i
G9IfOJ5jIVg0MwVldLM4AQc9vE5dOkBtm81r+fSbC/J28mBMnq6xseBu4hi7x8590H08474h2nfW
AQYAHBu6ra4EE5eS1P5c8WlGfW96iGaTQwnPHOEyOCReIjvAbQXYSalVV3a5fIPrmCDo95mBoiuX
L+/CCX1STw/UCwnZWi4Me/HOoRifXvpsEatWNdITm0p0MsyAo8y68iaiMAwnOzNV3vRDj2bq9HEs
goZMO4ww5dcsk33te303btq4uFijIDGeBPfOiZMB3zgFcbLJjhkma/Sp7CegyuJwFRRLLGSZk7JX
vDCthLiJpJm6IWef0EeBOtgEd97KdvU06GcxJ50BXgpEJ12N1pO1cFVPr0NzAcT7P1sG1VLtwlsI
tO1T00EzMxJeNqNW26+PSGEMDQkS3JFJSB4QrmdKjOs0oNrxmZEORNLEJFAtwVS4mmpTAXRM0j4A
7o1mIZS7liW5fp+3Acdg24X4utCcQeNumEwC2ORlvYx91c+dcauD6J5dBslIzf7YuPgGXD3JgEyg
Ji6QBrM0KQl7IDofAigu9VZPh9x72Qba7CLZTHUaXKCfblI6l6O6ZoHJ7HUYH9DQMpyQhpWJyrDM
GwZYyaBCAFwf2UdgjihhMyDoLwDaXyZP0ZVQe+O0DsfGHJ9JPMWSkNNfgPlb9Doq+qkpf5GyFDP7
6gyc2aYCgvwBYWMveVSj1yZYX1Ex8RhtLpm+l0yzdcTv3ek8YfGJ97u9ezks8QOGgUxjv1zg1J+w
0xB9PBRcdp3ufUu6P6AiJFt/LemodO5APQ+jJdYpney/nIy1iuY+TzQszd9VcRCHEVAiN6V/8kMp
i0BAKFbKfnZqCybV4xOksUnbDhP9zKpXA+dSHyb0rHNpPj1lxROak1W7FHaU5fBpjCcGkZkzAUmW
mSIGVKPtiKKbaRs+s/w+UXfxrnkh1LcroXRsusNr9Vg16G+CNBibXzbInBxVfy76t03F1Etsbcv7
tfluWRHbmAL/0wrmmLOxJd2hOfJZT1qzahxlZH2QquoRD/VofxSeXTBCNXcxdZK14lQasplsdgV3
5MV3e+ym0QmYSsS21P+iiH3D0nOC5i8Uyov0dh73PdlZXn8DtsOUiqqt0uiDgbrEYxT/cfoxIsV/
raa7qbTqSYg5uxw9RwKH9iUNIXWg+xXbuI1qWclM3H3+1pUpfZgauNNoI75xdPr5/NQgRqlPkjBi
kfE11XYjClsE5Mc9dBxtXjE5V71e2N7z0+vuln9Ucp8vTi3JOkPiUNxfP+wPHqwz0YJhz3etaM0A
+KKrA7jXQ24RIQI2bifcOpkHEWsdhLrXDI0lmyUjqgyikf6O7QefvY94HxA6Po24BdsKgZR1/UIU
bQ/mj0k05gJ3nxbys0691569+9hKf5nhJD8tYsB7STQeislgNt8Wuw7zCna/xh37VYCZV7BM7VwA
Oh9MfQkd2Tfczx0zU0qE7FwI9tMGbTKaGv0G22iF7Up1BlGCPW1hcxw4QMie396oLq1UO1pkf0iR
cQMT8Ksvi28weu8fLwvtMOGK4dN7NmjNrDQENdmkM6EdOtEE+yMzPZatmwS4W2HZXK4V3i/g0+f7
SVMN412ZICEK0DUwY8AnNfvKnJa6GmFM5bAA6+e05nzd4/gUxdZ7vBSf1DgazJn3XCuZaj12Zb8o
PzO6Y4RJW0QJ2J2040WEruuY4WX5OyXPPR5eUcxf+eDLy/GFuJY4HRzGMeVZNEiz/PTIoD2QAuxm
4j/sCHq8LzoiSu1ojqqbfBR7iGn4Xa+78TLlLcXobv/JCTjonFJQPenv0IPH6NZs/zkDd5souINe
4fyjFZb/pkfEjiTWKHCu5hjj8dvEXd/MXhJMljdjYWeUL9uJwyuUX59HcLUYjJQjS0qR/3cSYdXB
yHhs8DVldsTiL1Xx/T3L8TpWd0nz86REKLaq6kVTmstlLq+rx5mJYMwfmda3QQaTXw6w+Ki1czrZ
1DLsmPry7Q5faT9pf8YK2L3/iDqv5baxZgs/EaqQwy0JEMxJotINSpIl5Jzx9Ofb9j91ymWNRwxg
APbuXr1C9sjCizTco/EYBrgH4ImW3ZvlNkS7fjnCPSn5rTO+LMO1lF4sFc0KAplseWnMz6D/ViNY
Hihn5z9LO63uEe+7LsDvl685v+vKkzoi8NrgwJXnmN8E2zG+6iQvkWpjeYyn2b3hY3OWtaHXQbEl
xAOAgRjWiXbLrxZkD5slJmOXWKqd1h7legfSnpgHa0FNum7BplQ/tHcmhI/kZMFLW2ugYhaLg0si
iwQ+JJGHBLFL+GBZwtiK+QluWJALeFIYADjtMCPVSi8CpHwfiZUnOmN2o1p8KzhjMlyevxnWhsQg
womAnktAPeleiALwYmban7ERC38tzHqy0ZWIGHM8GaBT2VszdJ8XbIopumBQAGoRUelx5BD2CTJA
RhXakS/dBvzMXcYuyewtvBB2HWuNlh10mKcA/rVmAQMB8gC6MUQTwGH7S6oSKR+Mb9RpI8BD5lSj
u5iuhjOS4la5GCK08RGUStOJxFsHC7XbqqEeipkNb8i0sBg/AI3NbjO8LHCqZ5d3RQwHnxDTGPBb
aY2OYVHR2XoMpCgh5I1pHgmaa4Bpy33XbwJor8qBJpjPYE585rBUWUZAPMQmMXwYvfKAimFDdZ9I
hznc19EWHx0Mqin8Z+lHUx+B9jrhDRG9Z847sIU9PvcqrNzrkt2q6UW2j7N1LTBjgQqQHJz7ZG90
jKQp5vVPwIcIjBGt2cooXYb5ZHOQMVKSpdkLHsoCyomq50KvQNOawnn0S2I0VG96RZgUoe1FA09N
LeoDQG90eRHbsV+xNT7JP0wBqWC4I01ULWrw7AlHC/yrPk6QZkQgerwVAteFwdCDWKhHeCKIx2SA
vQmkHcBlcQAqDOdnIyd6wNiWHwnawJQDcTq8VReAi3RCbnIvT1g2HMA64XD2hLd4GPTEwKLQ1MZd
VO5Qu9Z+qa9+AqaozCFyP+TWh5WsrwDaNF/MrAmIBtKA3MML6Boy5Glazz+sDJhR4jhHxyCtgLe3
LSg4HxRofPHVE8wMB+IdTgBMhICZ9g5ob9jH6KJ9bNCBOQFf2OJulMZCxoD4QLsLkWsDqODiDrtQ
UFpIcsFcd4qvX4rfglk52Y/FfhGe1SpOZubFYc9PCxYBeurITD70QgzVWQjILnEgNTMePLUaLFqd
4XdxANwlcR60sYayaKM6F6qg/gcGyLjTsLpiLAPhFWUPZHoPEum2w4VwxkI9sD5G+a7+G9K+xwCf
NIiAqWurP4I+A0pY5eqzU3Y2AUwqDR7Mwu2V+7yQO1rMXnXWcaB9tmHMHQ9SuVp1u8vuPjMSsf/E
wl0jfDDH7JjbKPo7LAJG603iAC1AbkOCack4zRGQMp7C4NewWg/LBGaUkrRvyfZtv8d0l5/Lc81O
QYJUdTZ/q86bwzcNUtVYeCm0uZCSakeJtUpgx+ATDw8RmnH4RuZVpKH0xydwvbADMmCy8OLFUO0S
6scZWYZC6EdoNXuKFCV8MyWqByJV8GlCOHw3U0S0APGCvdUNfg5HxGJnHV8A21B7UWmzyDF8opjB
HgIzqAW5DNU5Lr5g4kCL3wmnlFGuwED//RLsrPntDaZXtDsNsytMyaqdvLee5twlN4l2H5xSvdaM
/lk0yZ14dVib/1IyQI+6VxozVg/6JI6M4RbT0B1LM5nVjeJPe+hZOIfjWr9vv2m72RVS0J7XEkIM
ddBEqikKJFGPgP+9x8srm3V6rZ/523mFmIwm9wIdIYQ41NE3nK/97oVhl/kUShvgff0PXYar7+yj
ucOneYfJ1iFhXuOC/+P/xz8Q3WDHOGzNHfSE+fgj5LG+Prz/BNeF4OK/5iyP0Ec5hAbNs09MI879
dqS5hCexljk9wU5j9UArxqW6RowQud/lmgvo+jf2hrkl80ou7PyDXFsoAJzSLAaQgTjt19hwkH1C
7IvQ9YK1liCp5Y7QHe6FEhIhKr1cVnsoLNH8YxG1Qq+WEllBb4pSjRxVZMvVRWj30r1Co81f8Wf7
7/+0bY0i6FCf0j3aRx4mfv676b+7awIoaH2NxIC/jxKP/N+jaYV5zv89hN/9u0XbiqOkew0dM2Mm
7sFwlf9DQP6/x2pbbYvAVDyg+PtTPP3//5uFtfc5qPgdCBP30rZ/PVd6XzyzeCX/PRTMdD8wp/Rz
RIXip0JSESNt6xrjGqtm3wlSWX4lDtD7ZB78/St+6iRWiP9W/EF7+qq54n68MlfcV37gtUVEIH/E
g/7dtfdlnLx6HzW4X22yDXieuPH/n/O/O6d7cUTew9/jkkHA0f4dSaMlrjbDdbhWm9yz/h6v4lbx
+9wb7+K/upd7YN28GCI+NFe8NBv+yt9ng6/Ays0Yaw96oXvidt0Ddfnf2+h9kuR9zRV3Fm9EPJn8
6H2i2vh/bSueWtxHvOx/P8V9h6d/99e2jFe5T8tt4kOpuJd4bnGreJy43783IB7V38VziOOLt8fd
cx707+D/3VE84d8XyadKvvZDPHi8Dxfx9OKB/965+O2/JxZv5d8nI3gBjzpkR/j3iXDwqzgMn3DC
R6G5jBr58MWNksBdxPOTlPf3COJNihtUCpi//4h5T1CfeDgGIFdro3rLs3jI3xfMuxjvOQ/RUb5y
N4zjCIr4+4j/XuS/NyF+iqeNOW4DlezvU5Lwy6/FU/47RLwV/5qe+WY5oDiYuJXIAr5v8cGKd6pw
CnF2/3exiNNN/Pn7/BgfcNrHe7b358qrPOR3/F3uKJpA4GI/5K8p9vWtvbN3iDhxDUNGj9g1ugwA
V/lJ/G44MKj+MxxsQs5M5IDJq+6ygnXjy5TdWpz84g0eKSw8BQgfgW2IpTDZtzZNjtrenSfyMTIe
EvrzVfEpe/3qV5spvHfQJEBjiw1cNaq6iqA3tnIu0+hPKgHRvmTjy4z0JXz0cHJYSbst0sSt+Gnu
qq/QR7DvI0jE+/7//0DdxeE0JoRFvLnYtzzxB7dVDiX+L+PWf7f9+w0zLx+neeAr5uZOe5WRWC2f
cFspamuMj1Uqlwu0DYOygZuT9izbv2V0rfIdS35buw2sWiQkgMvyM+9YvlDCw0FwHgTJ5W9ydNet
HQQhezOd2+caMu2aYU4C9RqS7xPzYm1Ph1hsR8ZaUNFoeeoVOwMq7cVxFfsVhSiMUvNIDssCQzEH
2cpv5Tk/td/Y09qaR/dRwz3Byxph+FNz2hY3WPXPwUX/DgdBLRPMWwLKP8AWmpryfjU+1xdJQo9C
Y7w2v+giEcr0zCrJZbTBpCn8FYWBPt4d65jVgnEd1qK8aMuFVIq2qXuRjBXU5iB7H0huZ7+nmS5g
L1IxlgSz0ZNjTwASEpFPTjK837DlYrhCu/E7fXQvCdsY7LOEcHvhrDlxtmBNip3ILfjb+wIEM/fQ
sGIJcC7GLGM9d34KQQlP7Oo6yCeo4UhxtJoPyHc6d2xduvUIl3hrbcEMUvbUBYyFGV5h/ANtUIOV
9mNwRhZEQ3mUEJiN9kBX1Bq0aTcMttNvui1ABSsXiE9n8ca9Gsi+0+1Ne0S/vE73gJ47SPSEgMR+
86Xce4CiL5M8keAPfjyH/s48It9GpBGCS8PQ6RFfqcf0jY8WfRrscob4Ys5Mtu0aVwscKlDV2fCH
8gcEQfIp+mN1lxlnwEK9zk/2W7tz9tOjOgWvPIWoIevHiNgigMIPM32PTdwJWtwuPzqPGXtWqpAY
s7J5w3RyO8LsxToGmB1cEg4mgdw7OikiH4NjfcKcYqvv9Vt4/7Kv5jNpI4ZfMTFVN+LJyUHbOF59
mv/QqLbvGHSPcMs/xmt4U+7jGxzBglk3CIw4ZbRfaiRAgZlKOLJU4fpaJvIvvshRd17St9A6dggh
SG+hh6poKbaNhgMspjxEGIssjL36zH9hPWCmOibnkZRS6MfUN5waMgBk6cKIAqSAk8NocDjhfCon
KNY9IZ5m2nsfMSbDx/ckj7B4IGsyD1MQkBBvAY0CAB16Yt3V+E2t6VaIv8Ex5R2AP/xJf0CKMd+m
cwkF/YzVEnokjMkAB8t7fJq+GlyXnLN0T3/A7GnsnrBoFsC/+Q5plNqXZqihfSg3PJpmA1st4Spn
7uibeDDaLWXN80NYFxljwxfzar4NDsD86As8P6cmBqdynXvyRL0rejQmHEwbsHIamY3zstKTyIKB
tIeAHn52tWtBO8bxBK9H+wU5mr/FUKvcyBX23FBvtqZ8ML4iLEQMF7SbShbcJORaDkiSZIoIRU1L
bkP9FMM16q6a8vj3j9kmWmH5GoftDH0TCAUuEl+UgxMnjOPuUijbmeBUG4AXWsF9Xt7q5DCZe0Pb
CjaMBY8VFsNONcIzzaKFzgSRLc05wS8Mfhj1EG1kM9d+j7nmt/G4JdRVjIRg9TCQwIQc13+UzwR/
qp8wxCK+Akhi4ZZF0Rx2eX9Z9B0+tDDH6viPTfIBTAd7OAV0cqyYsBz44vk2zet0s6e3YTqyn+Vv
WnZjUkrlqouyla8/Y/hG3WyCXp1QEQguEeneCBrM45x8ywOJXlgmpA8YYaRnOzJPdnUG0Mz4uQcO
VdMvSbv09K7hD2+I7K6dLG90GtxBWDAzYswlP2DN7N4T/QOAhJ3jGzTJiV9bUqFv9EfhTrZ99B7A
rOZlUPbsBiNOt4zMj0uOG9cXV4Jyni/DvGYhRXpCqkuubLR+k2kXzXE5r1EjyPAcK66vUvjBiXGr
7rfmcSyOseXZz6FyGPvTjGkDNHP2Pemu3bPmKcQwAt0+SdrvnIn65GMrbFaPUH9i4TaTAx5+I22d
/pRULhm6qylKPMzTABZG+9hDNRgh4GwZn/H+cbsI5Ldx3KURexguViPyXq6jnBFRva/0B/4nMpgS
KuSFuS2Jok8YeZiM49lHUcjbRxmLcTro7Fb/8INA0xDYAlm98zyTGTxsoAcSL90pzhpLNU4DTGXZ
+BM311+FYbLs5uaxVOJdraO2zGvZ1cnoNAFPdIaVagrVPHjnwpgFy+25t44687QrbGV2Ki5HbNGU
/pzlJ1KA6vAv4SKVfvHBSDsdoha4Il6/6AZcw8GRRijtwX9kNG0SsKIrbBisFTfRQAbkhrAWAah5
JWijWAy0dkd6Wh7cYTVCWmN7HJat5JxLRFTOqssPwv3fOMzTeQzhJo6zJ1nVLczNbQKhe/CAsOrl
jYjUEopV86R00b6vzO1AWoWWm54TFzuzyp/Qm0j6JUEprnMNyYZ84TfJdOdgYYjQumQN1rKPGdwh
ASodMowqu/iI+TmGLlLUMkhJyRzGXXtK6tuYJHsjVv3+R9KsOyPoqBcSMCA7bQxh+LC1cpVxWpjs
zxG0i8au7yY+gbskhktCagYcgxjKGRGR6UsHiFbu9MSCNClCdWzwbMTkZghSXXCUrGR6Up0B2fbG
IyqvrbJxgsOC/K/265zPuSHEijFtWYVMFcLjRLsL/pUP6Nn9ad5K1CH2sFba8ThOZJzgljBbn2q3
DoJvEaPQ/5jxC1+G5OoUBkPjNwUW/wy4Z5uZBhlVRUtmOCEfU43Kwhl2TR/RAqvbATMB+ABdcsjL
O99FIxIcgmpXzMGFSHWre5ErhAbhvhU2jsp47dVXK7DJ0URu0R7suudkCLZJwcg/Y9CSOQxq5hv0
rg52tcoGZskDnKanKAAroKbSoFihSGqMl4hAC8hIJTwBu3/RYSQ3rEMRL8DcxT2QgMErUnj9dlM/
GdCyugECo6Z/jshjuty8BbxVc64JHE1B3LSvZmgIAaGRzz41RBMxwtYRQTtihOTbxM+xqPdOke4X
BOJJP527gu7fxvSirX+N8CBTEs1Fe87n8FmR3Lklf6ycIYYo03uUJK/GELwYlcwJ6Jt9daj05JoZ
cMvMOtvmMNpsvK7ac9dbV0finZeBZ7TtawiRUp7XWilvJ6JUGc800DyV9nmRqFpCmvHqtxhQOkc1
0wp8HGzVH7KNkR7radwo2TGQ87dco4Cb2gNfE/E+SF7DrmfhtG76qD3nYOSgcDnuA4bNihV9yXIi
HxatZAeAi6HJ+6mzvmzdPshAcNOYHupB+LF3L3NK4E7XM1IBfutLv8a4yFDSQ6pDnoJQNOvXHlU9
VVthQH6TLddRcq8bwbCtnsUJq49A3vWmg6Ojc5EJX3AI5BhVaE3g++hD1JFyYHiJITdpKM1FLq6k
2NvBCa5RJXunHA+xmkk+TRJMtjpFcZV32yT/yBppN8chw058yS3nsUjFs26DDxJisLhxC0YmQx6j
35ReoJjLOhJOEzWKKj9pEhP+MNhVNbKCl7rptk6pfvUJeUQ9vpCzn5fo4gxA3Cy9pCMkh7Gj3uJb
j0pnn/aan6qZG4Fmzb9h9DRIa7WQfH1KyfXDTaQJ3dmwv6LQbeCyYlQPu7NFawhZyOEXw6UlktHo
P0rzuUe7ugAbVlLrqeF3NkV+nM17kyRoG6ZQ3Z+y4MnA5JzSz8yMXW3FgL3DacmAMIchvkqGdUy1
8t5UrxnwoR3Sx+YEnCsw9ywv0QcSImUUP2FFGhbChiIn3TxL3pxY+jMmXGd2d5Sa9D0Pp91c0MNK
GX7TCvzkEmvAoRdnI8vzlAH7OAoeRFxGC7YsHeh32nqWvu9S/NgKbT1RjNhTSawq4QyUwR0ilwzi
aEMd2jI6DK2vvsepspr2FA6kClzL8M2wiEvFCCueToHZ/2YMR+TThB2TOGMHBtJB7lYj5hqO5km2
vOH6fSJNJu7lrWSCEmtwBo1lUxjwBet9yn5Xwvgowyd8N1EuSW176Se45zaEHqhwM6zfsUSD9AlE
qpnkTUXOttfVDVrF2aGcTe4XvWBRhqwYTgzv68jLmDYb+GUp+6a7KTR5o7GxrGjXSad0uTkWdtrj
QW4xTMEZ3brkqJeIzAEdU2aEqtroxTKTsZDQW1t6GVnIVdDkYUKAy0Q2xN8pwDNnUVwOYKnYxcSc
he2PXKiuFMf0kLz11WCk3yks0QQ7WE6LobVWE/O2ntLW7LW9WOUmOzlmKSPQ3CS7GoXBKbM+Crl/
kcz5joxCKs3PTEPG3wSkZKiyr2fFe7jXDZjvJeSO5WEgYSOMnF6MhUar+DRi3Wt6voAphcM7/KZW
fw2htydcThp+CnX/gXsWMId4C4BJJStZwSXWjYQbd2gJy5lP5MOOjQ+GekYBNf8zHQafSZQeV8dp
yN2hljaTFXrF+MdA5ZymASRgLEHHbgPTWa5URqvwHjHYEtWF/lBNA6GxBDP01pfEoMhvZkpruu9k
ePeTW6Y/UWmsUtrroPlBDBdlNy2AoT5GWGHkgB3Dz9JEezuW/MSRzy0wRwIxROvDbc3Jw2bgO+zv
PZ++DLQQUrAu1fSmhwgiaWj1+TQS9FrF2iHUjUPcAuJZ31qtbmSa946BbTk+TAie+R/NDo9aB+mD
dV9ua89uHo7wztUzfDE2fap5vAdHRTJczM9iWTfrZD/hMMtQSicgoqyOEtzKvr/XwP8FQsDpd7ZJ
yCO0dCjPaVZ+OVxhEYtibmbX2jmWw1eiRORFfrU21k6g3EP2kTbxZWl6qDoK5IMsbL9a9aPt9a0i
29u4Ohh60+LumlLIxljZVFTmza20zDO8NR1lqAzqMRZnGV7YKm9+FDXUNr1iHKyegddM+plGMwDN
IP+QjU1sNy1jfmtjKrcRe90OQpOU+rrs2zYSjlq6LgUDCxsJ0J4UAIMk8jZHO9L1zDf3GkyBtKUd
0fYVEW8YUgTqnjNvxAg1NiU/RGgWnvE1GrujOX8Mzbb0khrbxRXvepMjj990ySZIXjCoZWOvIepS
65CeWHlWBieVntuZNjGBxRVdsZ19txUwYWOhmLfl2osByBuQKupnrhKtv+QBY2EuvpjrIkOgne3T
WeRF4VPbvsjRrSI2rpQpphk1m5DiONW1/rNRSs+UtJU2b7OqfhQWQ8gkOcvOUYOfVKFg5IRkjjZ5
g/HSSt2LRcBS3Fw7BlJFn+2XGcTJ2QX6s67UW1M9RTJRkSfFjtY6/W/WEEZpmy9UixsjlA+OFh6y
rvLsdMZP5M1EHNXebd6LygDOxOAvVnYWYgYEAZnmWQBuhR+XT2oyEeb2IrPLJ4wAFV6D5ZBK0/P9
DcZxoLtQymor47Mgm0ApDHJs4ijxjswXL8nKY2kLjErQCTrXXmY+YYeG89fpyFIEzWp0tilVPSYO
XLQTS3MAX2iIoVhZha8Zi9d32aFVIdEx76TGklQioizF0+GFqwJCIxydMk38b9RBgVKucqK/qiXZ
JgZeuy3j2yne2jTzQ4kpplLsUyPbjCOTpVQ/2TatIh+8o731ASaYDgsNMS6GGygQMvvD3ODSAPdn
js2LpZVYE/R35qzZiGFYPvqWtp5lZyfRmPTdr1MhPYWvH/b4SBDJuyd7MMPoovxtFon+dXIbbTom
eFfWmXIZZAtt3WChqW9LDC9hx4X2fpxx4RqlJycb3xsFTzKS0sr5NDAJW9JWpfweTxE7NFT7TGeS
PpHAk29qBZJRP79MSk054jDKjG1nG0oR1t4te3wR0DnU8kGhdx2Ch63fMmVAx8KAKtrrTB+TmS24
pfS2TnqWY7Mqv0woeCIMPdizHIbT+DfLo0w3bkPrRA9vEM+K9o4w8sBot1IpM1llQc9qhJhU7SzN
4qyX7dLXC0Qlk4qZU4Tosv0Un7+8LLe5e9LTGpcQKJB29x2kpC5S0XSZdMwMWD8jbXqP9BH6vCO/
pTNvfn6w0mNsoF8joe6ES1GYv4piews7RIC8R55gGKTLiBqj+E76bNNXxwAinGVjGG0/zARKf1dQ
n0+3sPp0ZmvbURZlsg6NtUg112nZbaduE6nRLlH+2ECAU7QTZ024tKwKaYmr7YCDJfDEHO8T/dEW
DIsLGtVY2/UFYQ+qhXPAx6S35B8B/qO6s14p1bHeJchs+jKsW9N3vsYQUYJEsigf5iYpPJtTe0Ck
R/exTqHExfqjL6BJ1O1pZhzJ3M+atgkJDZHsgZNjIRx7cnMJ1D9V9Z3NJrwYYBQUQAFeamB8UpJf
Y8wzR0gh+YyNeHnpymsNG1k5Kdw1Dx5LCaYzTOsC11iIX3npuAHZ3wxqpRGHIWfGatg1sbptI7+O
fPq9OJIPKnNQtff62J8EAZh1Mw63DZGxAY01V5o6Q3nvj6FDZB+5uAG4JA2MUsGtu286GNuzs7ar
X33Wjg0gBzF8Rfhh255DAcgUvm6/HVzGTb7tBI+eqUQiqKt+jmJCtn4XqHAkHGXQaCaR0AyYAFoY
X20G4xk0ZZiAodJ65a8FmXlAszW19cHs5m09fMdaeXDCu96ikFA/mqwhARIhSH4zmArn+Diy0Imy
Simhez8sfHR6GfJPo0FZ/MgfBW68Yt+jOaiiA/URSfHPYfpqQl2QWk5GLh6InyZNEv6PoF7PGRDj
kn1iSy1EVZS78nCQ0uiQx3+bV5jD2FMFrg1fc4TuVK1j9vZ4VLxpUBF+dMAnzQPhYDBP1wJJddJ7
TZntrMgBRqSS1X0gAj4wHH4RgOsyo1nKhoKbR/bCqOuPZTCvOxYzS1/WnQ1qbrG/6J95GR6VxDk6
UbcJQ3PT1bJv5gM6HbwIRjrXRabh10Z1Y6CWzIqXuGEElb04tvOahOkl6REaBnhUhD2WLibLewPv
P9A8A+iyIKQhkdDqLd1qrBiZVKnza2j5b0Mbt1Jqv2MVLTmTJ1ixcRi4OUEzD9Qs6QxFT9iAx4T5
EVYKrIJqS+EXc1dCSciGe1o0yHZ1ZaeU+M/akAcdIMCi6W8xopeKzUI3YAHMAB7lZ+fsBkBQc7z3
ENLC+FfKKm8BPpn77NAQxTXFBK0g3idRMqTQ3oCYJBPctuiXyaaFESOpEJ48My7XqNb4KHW2bg05
Ux5MmG6N11w/52C0mg1zfMEyD9+JwHyJEKaNY7nre4GAlofOwI1Ni71xNmDXIgXR8JsCi6srFgoq
abx0lOOMz3Vn4RFrfUQ5o89qU3NASGh6c9AbVNVRcmqAWJWZSzJMHzV2c6wyikrVdDQMbLYCAP52
Xk2w3SqBEbA5BL8KlHPV7UZfW36wbtW7bpM56FM0hFXipFDjH/EGi67diPAIFbr3SLfAaeaK+rlN
SbhrHjGdtihJLEhzfBSq5njsuL2cuWNee44C1dSE2MPiVwqyBSxKTpChlNZpXbgCuSlLE1+/YQ9j
bJR0r9MbpPpPTrtsSsRGnFkTVOvBxCi+CQ+ihif5otWznZ1Dw8DWzoSHQKczUtvW8BdUKOTz6Lb9
x0TKRyxN1NStL5v4UmQ9QmD8KVmWwI6QT+KnM18NcjKk5R5+iKW9XWApkCqB6073YQCRDg0p5yWx
BfOP6Bumm2qUr2UFcdCJryxrGy6+1IHWQdG66TVSAKCJ02GNb8zrKFOwonlXZYehHGMAV20in/3W
Y49dcmsTgdXERfLENxXA40u5WpL+1tpXCeVVYZ7sMfOfeScNYfE1Dn0SKiM+9xWxWHG2kn/Hu/LF
oMPx8PnhWuG1ueM9SVZZty1wtjpa2suIjRvykfQegCpwvWG2CiGeYslcZWjsAIgQzorIBRiWwi1B
OXA76kgcTeDbP9GKIJtauq30pnspvKIXisGeDgETW/mc5ttFX/O09+TKjRzWmZ+c7wnLcTe8R8As
LihID/NWCMpAkKXQL5g7NTr+REQvbki00t6zazCvRoiOeX/MpEsYvkn9uizQGf+StGI6yO5q7BO4
kyZJG103LgXLS6qcGnuby9uiebaZo/byrmYSpcJVKkFyRsZaM7J3avpQOUkTBgLLZQkubXVNuctX
NT8VKDe60Ff5QMPyd8o+XpTvDBHGvgGifQB9p1vKiQXs/ZURdp27nPSNuS0QwTUbNpL5Ju8l9SU2
DxGjQeJlkQ8GeHUUHkUuVdDAuxyYnCxCkGsWr1lPuuq6FnUftOJ1Q9wXXwce9Opn2Vz1H1riyfRr
khsofBMgdp9wA2zSa38U3bSELOGS/TUjqY8YcRAv0f0hXoDMkjZ6ko2z3F9gCekMrKAeLSg9KKsB
/NEBYflCQAJBn9EeE3Ep8At4aBswCweoVkW+itEweeotYuWbqj/P06NXTkSqVW2F9VWwLvp9qe0b
B7pm9c6XU+m/02JQARwgXytg81zRjj+r+wY+aytvW+156N7K6tzwRbXVmQsiFEG/h4jqT5oOgeVi
UcC2gneLV3wzuGq9qEOLt9Tb8Ezh21/xNMMkc4Bmu5nvyPT+5HidmCLHtjjljDBcEzIkn+0q2rXE
EKFnPfMVxBBLXQ4prw7w01bJj1AKBghOOMnZeXANhb1II116CuwJ+MszypfR0xpaFDfZ2STWwzDu
wQJFRm5heKHt0g/qFQ69pIf9HXFjwt9NP/gt4LSDmTw/dWetDD6rHPpq/PkdT7pULnw+FwMUlitG
vY+4PiLShoi5HEEZN1RJP9Gf5kiIUgbnO16pd84zXjbk88Lfjs26xQbdWFmM7SnHINj8dM5tTmBH
vElkWvzwKwacN+YRmYhBZbpqAS/VG8avAFcVHrIhwCpoSYNjHvz0NRNDTLJNhpm3UQQpLDuwVpx+
KgQgHU/2lnwOFpQ+FOlkp0NpYEkfL2g7yy2aCdiMEOhZFdV6K2knwnYZ0WDshQ8XTQP7MyOVQEfu
fQbXZTTVGbsZCypCy/A7JymEAA7qfWaVlHI1KYr2uKpvDDJwCUCNBrv3ry7J/kyG9fQkNIDhh+IO
X6GgNHev0QW5GZJaUituMhNZtNWw4meX4Vp4608stBjuMJRnUhnDYz/wRZxiFcYpR6PNZ2PEg0hw
cn54sUbjt4+sfgrVDdko6Oj4Pqdhg68zJo9bJo7LodFFyi9jtBIn0M8YQEp8UtkGIY7P2BZ1ZXdN
LlxnmIdAElxedfF9UEGB0UAQRA5tQxKG8fYKU0qY5+vvpANgzfzEiBQ92lfAlAAJHeeWAaGFrQcp
8QPZ1HfyBJnwhCU7J5VHfACXbYRkdz8MZ1z88fhj7A3rm3kudXK9xT1s1XiZ8fb5iueUHz/jQMIV
liLuYkVFsf6KI9I2Cd9HQVZQd4zQvslgYy1GFAkJ+xULBMzw7lChcetTNsmXYA71KwmACYmctFnO
re4ynIteoZ8zTW2Pinoi8AXLeMNPbmg0Pg31beyetJ7Y2lU1+7K6jpdj8Ip7rbiAAUR658bPBr0t
3EmdZhtb2JmPHFUmbOQT7QyDl5Fx9QX+wxScazro1/7b/m6fhxv2B829y/bDsma+RYvuh2RhXMvs
YeP6N9zNzkPVA2elvtYRlp2utO811xz8B1Zv6/AnP+bPLMt0hVvtZl8J3H4bPlFYNZ8Qmq19cLDk
E8aAVb2ucNRRXatGIOcKPHyVooZGGXOfAJ2NjcQOPIAksUStA5A9RDvqfnqhi6hemj0oZ1bAICHd
HTdbkKvCWhfFHv8kUJEBnNZDSgIiHmHPSM59jAYBbDU8NJ98XTm92REaEAll2EvibzZv+neoCato
X7Zr7CzxeYhe7OhKo5dyFj7h7DRjWYeVFGZrcMqhN8ADuKvTnmIABg5Miuar/p6DvfA3Gn18qsYQ
fcY+SS54ItXSCuYPMz4sC1A40Afrb/hU4iwQ9rvivJ/qDbylT016ncZP+5tvpWRGhBPi9KTcYZSk
rMHYKzzHJ8KmiL5bFRfsDTDfYwHBDy+snyGGaB82F/evw2iHHfiP8hL2nink3K55QFTFHnJePllT
SljINLoLlG5ccTDCqF4i201bNyPwZVjbl/nN3DXFjq1dMJ5lvv9om7ERLCvnpzuPjcvhPow99h7K
zYKDIR1tSDMyn5BhnQ3GPUwdcBG/M/Cby9OEwwKTf2xnsBN6FUHx6B4hXeNZomzmfqd273V7UYUY
4GBq5yZZjygJS0j0TFxMVOBujpJN03aDtu3QkKD/G9cwkOGrJNh492Ixjp7oUdvhkoPVAWjT9T6y
K1h6XV/DQ/8g4Jc9o7ukzL+JzGtdEDsKBnwF7PJsn5AOXhEc7pLn4Ts8yxj24RoEZNlRwKzTrVHu
Uuw7CK+jUIWSbPj1HuIAklK++xArCsRWqyRbj3wFiPxIh3O7HOyTIGkXjTU7EDSBtxghr/ZKcCDu
CGwZTK0rco1Yb5jfZ6NgmGeViByhxCc2iPQXPzvY72Au9Q/k8B5nVwnTY6jQGPJo8p0Fs573yBma
/sy6SpHi1L48nFg1WQ9J/EC5LQ6AzRBZmEz+DoDeIdOMFRaR8QcT1MDGsx3gB/8VdzwrR5r9dtXj
MEcGsrSOiBgBSxoBUGrMtdY6ebzGcB7/OuPtSRyB0oCIxb7mjJcaqCAMFnkZuF+dWN+gokgJuwdj
7a26G7+p/WvQK1J0um1GHOHi2Ziv4t4K57ATy5a5GZktxq4Cb+/KuYywK1ePerqBR2B8YAQaY/qV
gbZiyTTisKkCWaIow1yDuDKMVh/2xGjJB2/JiF+1142yE6aqwaXMPlTKCu1kY0PCmJ0ikAgdrMVa
BiVrg/IcQs0zHT/LGHSWq+MXt2SLx5oMzwjNI8m8B+B3GFo/1X1UVxo95VN6HLu90h3D51dz2pTH
MaK9AYUh7WkHHTJ5YdxVXqM7krfc2dZYW6JitqA/YERH0YCECwyGeVRmbPTanS+5sW62ho9pAXWQ
AwiJKtYP/4+k89pOHNui6BdpDOXwCoggMgaD/aIBNlbOWV/fU9UPt293lcEgHZ2z99or4BP8pa7l
HVFlqDnoIvYQhFApJoBPR+0T69hm123oM6Oluou+2PYQm+r+YkAkW+2Nd/aboakhArI4NOWeNy2x
0mBHb3YqcSdIFiF7ga0DAi34vvVf99Pj+zpLL8WvgJ3sdYQsTN4IDCzceHfVA9hVg/PI1cgW/WGE
fElNU6zkq6UvZKZgJpgS7xb/uR6mX05iHVv6FGizzGzjT+mvRv3YbIqa2O7VQIbjZB3MELiDO6XP
sFcvTlTA4EReMNjRGyYWrqNUDyzZmKDXO5ov4VZNjL1JGIMhBh+eUeaOjVF+wPNs/0aUgt8/HBtc
5W//s0emU+JhRAXmntxfLI7Cu1cvigfXfCX+VNS+wDP4bQDRTmrVqCBwaTU8eO428CG6S3VGuF98
VwcaNmmhTiZ9yISqr/KpPLGQNt7Fqdql6wmEWWgv+gP1S1pBUdOhlj/ETZXO/9mRlUiQbRgfTHpm
4aeHUKR3beubkS7HYGes2z/sqjiR8gpKAM5Fk0+R7y3Nx6DZSKcfhmC3T1Wz+6ekw7wNHsrb+2kh
gSzqp/WHoBShi68viyvjMJ+j7NrJc3IL6YOUqyUutWvywuE6vXGw/+sgZtWamrzaWuWyXoXfMj4B
396jYKJzCthoebQveKfney58uU7eqNNu0WU6I4cV+yB0N/fUbyGyQbDFsRoT4spboU0kGwfOkG6t
gCfB6Vjx5Kbw0bHiMl5q8JR9Oxq2nPeftAUIptaY32189hf4l051iiE4OsZfAozK8qffuFhv5VP7
7LF3WHhfRk9d4Gr2+LTkVUlWGnKaT6StwwdiZ+GvNjEw6gBFvyoQzqtGbTq9BBJDS6fwzONNixTx
idlSi05ridN188GYT932EMIY8eHCSWbEG6YEBigGSZrc+G4JEj4UdnvDlOTd0xymyiYyUEjb5JnR
eABPP+JfgTtHYAtDTr4908uV+bTAJglGJ8EoiLc1tIy1RxjdeGXG1pw928RzA3ONaFN8QpfKiMKG
K02FqOKv3c/0z569kcHKT+HPOag8rg52NXyUW3FL7P6I9GkKbZJvwA40WirZiV2JEYt4F7C7rT9T
dwUvIq835psY6nrTXOKfBO6N9SdKG1kM1oo/LBrpN0pvhrdHH+7+aNEmHifNJbQ4yHxD9yFWCDgN
Ak6iudCcTPUAQ9SbinlCzLrilmnMnueF+oG9AV1NhLKeb8iRiCchWVLJmwNLiadqJeOUmlR11OEM
jCCKioyuuzPzIAb5GFpNjoTd2wy3AjfFJ9wcl3VbRvsVrkCY9lxmGrpctotz+oHER6M57+wp2ks7
jFtsUuzmYEJ8rmBDz7QHnXH+VR45qdGMYJUE1e5DfgtYKG7VwRl4lWwLL9JroTp46FN3Ai3iyy8W
BPfBtr6CvOifNB/jppPW8a//pXD3PmRzAZOz/uzZE5fxL0Hl7Tz+xVFL/wN0oKEQv909ULZdE/ut
ihtmK7m5lmbxb/7rP+pj+as/uaPlMT5C+H7iCWRAKAHAQ8ROeqT7C7UX9t5BaYgL/tUB/HZQWKOL
tc3XMBH+6NVjPKzMlc+jwfVY8+R+QUECIgHx+fsFqyGsfDLynp0jXE1bWDXQCWwmtZCaHyS9BTPx
rH7rHJlz6/jJ59OjdXMB4SPG+B8lWLKhrc81IABshdFi46aOPT6dDsLPl4ZfPn48c32lE7RgoUCh
wb6nc+M6/vobr1pOFLxZf0rGRUs3CMIC019fu8j+qeHZ0wTbE065ePI1hrtoh7lT/m9IoOAPs7OQ
PPUCKYi44MIngP7amnTQUWB54XudfLOqMJu7adtY+PIf7akPUIh2uBdKF9zvUPzigYUO+dWfGQJj
TjKeYYhcghXiSv+Obho9EGxo0Jmpeb1Zc4jMUypovkWn4MGV4Dxjrr5ATRu8UZD3azp7EqX2ExeY
rA4Qq2nZxlvcnx9EV+OGSlKDAJdnY5Fg1ICeMQViULhSYVG0H6Rs7QzyMxiHkt9JFTas0n1lnsFO
pC+9v+A7qX0pyMCWE7C6SYgbw/VqoWAhEdvsaPo3dAb/KhBoj+CBQVa8UJVVr819Al/WEMFU0lo2
oHJOccBtaXwLABjf1ZG8oaJdwTsZ98PdPfjsLgZ+PJ+izB4LDzg413AMl3W1oE8HL64w5sFlWwVp
+/I5OkTTgmoyKZChm2p73f1LX8l0EaHh4kFJW++i7sP56gL8inhlqAnRHbEbpzfhHbC/Cm02Cdxx
Jgb1Jf3AoFqkYmEded+cmwreatBvpwsGMzfU93E9SXfDjHTQn+RNWUrhqkYHRs4WqsPogJiX29Pj
DAV7kU0GFTPLEozWak7SsIPvGtgIK7QOfzwmgKgsuKBgICI5ZTddPQABABnISzYDdJ8NRcgH/qn4
QAhzMubggKIAZE4CUIMNz7vqrwJXoZbtAN+X9jS8Abmp0vtsY7ww+1I3TcRdOIKtlAKBHt1Jjk5K
tjHNXTJc4QMzPAv11XBLwcoJdyYZod8Y7nVUb4kOm39iS02BioSSKkswRI0K3HdGCRM0uPXTLiss
E3p6AqUJg8a6Cp7SL1sUw9gpqYWQ6BUoj9ocgXh4fwn4pt1DT+MLDt26R7qLsHpdeKh/1xMBRmpP
kA7c/Imw6u3qp+I7cLCXgQcBQw2UM0VvTCEJXIzXFYTnnpjlr6mFahdJvCguQMTnsl9S5O69jSpi
NID7MxTMm4z0cwnFmSs53nuq/JdgzrJz9G2eNsw0EGjyXQnPRE2FwwLwOqS+CwYyRAIgTz3+YCkL
1wtas0JC8Vxj77YrkCfa26m6IoKZmuKhfXo/0tTE7BpOtptItpFwSW7xFttfbGVdgIODLi7zHHNw
iOWTAY06XuVi1+VwVtlURkZwEeYplcswA2PZa199kIoZfU9Jg3BiccYbJrk4HOiYUJF8yYEE/XDq
9YCUv5T7VOpwZXBUFQ5Y7yzhO1c+802sPNqJTj6XryN3E6/DRyu9pgMqWkDODxOuBP0WoC/kQu0F
Tjbd3w+c8WCWa6x4m1hsflDAIRmX4Derk78T3ylZNt+Suube+hhNIteskFmmyxixIlFEC5Ag/LjG
2fWKzRENJ/doEnnb8TKwybGc/ugV2MU8XsAjQe5ZIF6djlKJjowIAwpQxuOLyJl+nmKOLObiYqy9
Dh8CROrsgjssACZBLSaK5dd4v24aekc+nGTnLzp56Wz/xLO7uITMj43uDseMWTl7+rNbPs9JYaKh
WdT7ep4s5AXahkN4Ibpshot2P1ecYGP3NHa4Pc+LjTI/YDXNS+qLN78xR8ZSB6WQ05zwtSbt5YtM
yQUBplOKw1xciAvcxmYy1iTFMVrI63QPeWpCM57VLx4y5pExxihCN9oKFd0tpBaZrFQ0ZjTHPGNw
4sgJu1kKfmdnlWbu1jeHUMTnimH0v5BH/91V33Tl1Q1nLLQURnsikTIUoTmBRH/DMI7jq8IgjfRt
8tVg63obbhkXWN8P2gH682Rtifi2wfa85kklCnnCI3NwGJr+jcF+zRESX6kEm/JGQRJtY3EBd5I/
rm70GPwrybJuhHHLivxZGfnBhyR8QT/Iswcj/Tq5xlivItkhjGo2Ze2ytCCGdceCUYZ3T/HjZkZ3
k4MP3WeOivknTrlz/RniTU7iArOH+BKtJRji1/SrN96y9TDxn5lR2PRYBdkvnRnpPv6QrkyoMqd7
uzkul3MBoSX1DynwXFWoeMyqLuhLUIrRshND0yywNgitZXYDDJvOAgamCuIs4aChiOIVNfrwTfFA
tv7T091oy/6zvLQr7ZMcFtA5cW8FGxSTHLc6Ao+LdmDDF9MLaJqqfEyHB07wcA5L8j0ZzppnHQ/S
Tr0jDUA4f7F0p2u/ivDEwDdjjmUrZH4Ao/+GF4IMkEgBHfgHeEM2TT5elNQ1eGs1/q/LaBSZDiBT
TElp9b/AjOqhhVb95Iv0yYPtK5sSO2L/Cwyv5JlU4R1RslL/kIG7TnyHPdObcC3t3vVX2JtIzqn3
odvnqEnCTzi8szA6IipJqzsnB+PcaCs+eU/Pc8j7ZPOZUkZn7R2fErax+pWSfwewSOyn+LDQDkT1
N3gP6wkYhfqCfctLX7FyIz+XJw5ccnDQo+lMPRm9uThOwHsmothEZ4S5GIb/EfYvP6zOqIOFNS9R
XN6nXbGkrlM2+ItiDTBDhwnvuVFOmBjy7y4J4xQsfJmZCbftNrLTn6YMgGwxhFufs/EmfuUKSqYF
6PZP8A4wyx4vqAUSWzwBz1OSwdQn+niOVsUL7QYL//rWYC4vbITgKGdPSJjmyYStsi23WvNnwB67
R96a4YZIiQFhDEdaeYMhtJwcpf4ohessP6O8wFZCnf0IOBhHgD/gCmBo5jJ/0V1TooW5I7dfkGzZ
0FD3/uZrhC5egNIXldTIbIsipfpAQpPQxMwF2v7zv89g2ZRxpLbE0dmVDw14JIreAfPpq2Heob42
ArOaGXkp3gTzwUxw8buzRwTxuYPjySTPcbsNIbEcqgQKB9/ZmSe//Aj0e0styQhFhQ2KBO67L2yC
a3n0+TPsIfy5wu5RPAH9jLtSTKeH7v9JhhN8U5XL9TdhxmK0yinVfYwmOiZCEgQBLH8zZSu9LOEr
wU+oO0V4puI/HOgfeGUGdu3vSjTQMrnSC6tb6pQaCLrO1qMh+Yn93MM0cDbtK/y1toFoxPM9vBl3
wBVgPRVLyu5qz0xT5+zDVvyeNd/euBJ9xxreKrY0ii2NuzaEIgVha86ADa4HnkgM+EiLkicTOZ4g
WMgU1DLTCWalOr9y3mM93v2F1Uf5waSYmgsEsX2hktTUqcXzkHJAQi9qXtIceBPgWtPH7l5LJ2MX
0bTzccd1ybBcmXIpUbAmXMnOJm2bHrOfTLB/aDN/2PMFYJo23bRsGOGk1KN9wALWJxwoYH1xjwgu
ThHY2CDN6MzUAMHzhukYatqUk+QFvYHodKy8HjCLEEfQuG/NAcnlLO0OtJ9UCQx10X0BdkYUVa07
obTuJ0vMbL4S/AjogiNii9kbsQ/mdYypOEg79cBH4U/kK9znHexfCub+RTg6JYj/JQrr+IPzJVwi
h+MGmPBep8Eb85E7n9QlDIgsTIFglA37LtnF6Ap4HMqMiRauV1smlSKlOFXTuR5+8EROiMjCDIjC
WcZVDNFPf+pJUCZcaO7GBz5WX64E8D5K6Szati82SN6V1ctw0J/HH8huWqyAGRgztpm0i6N8a8cL
JV7ZcMABWE/2bXydLwGFYogrIFrWSUuHCQzOoBVTGbo6NIhUmXRZv93B9Zahi0PAYjymVzg9iXln
PSf9GkasJMZL7m5JmUOuS+mk2bkZoXnOVUe7RrCY0dbe6hctG9MBzgdUsYa81vbhM9Fs81h9EWf6
UmCCcNrNyxfXyvVAAQHeINZ7tHS9raOyb16kMqWcxpmDBq5kNUzOzucaoxgCb/01NOSaLw2nBJb3
cfhGE0UUDLRo494E2BGj0NumgOCJY3j4lgQT6CNdhVfD46LPOWAGQl0YF6obdiv55Bk2TeeEwKOp
BTCC8aTfCoq/tXlmEA38eB10xJBwxlcN81dmzwBP3lRkGHgjUq9DS4R0MMeT8KZrRzfqJps0iTsP
BYhzi/MU16ITpyEMCy086ugJ6O2i4G3V2/RfD4NfBcOKjElPDHtwPtWo+cK8dkvNYR7lcDzJ8AKZ
olnLFn9YzJ3Sh59cS0BEJoE4MqUv6qIiYLxoTmwTaz6xi0QmYyYxkZku2jrwvqSdYenhp8RaLRl5
538laRM4UmE+k3XnKLrJOc5Za3NqbsFckP5pgfWXC8ach62CbuWTiDq1E1t5iK4Cm2c0nLW7mpgL
Q7j2KZOcaOtFbMYRxEZ4a4WmH7KyvvQWPvlifYrQwsfQZj3Lv9SIU6xCsNW3n8KiAGL0o2stsiwo
58GZPFCSeoyWYRssBMuW+LI5D0eWEynFl4FCuSgqYWEGn7Ga79O+dqom2E1MssplIuqaK7VbtUh+
xoLTWzx29G4TPubt2k+dhESYrpOkOsN7fBTZiDCt6lzonEhgK5CdPCIVpn526bOnx59YUQy2yghh
BLEEFEzwKQ1O6iAJ5j3k1rbrF5pmYdpysrxv1UNpyqg2/tQTqDNhCrcItUHh71MT/14eylxnAiyu
/zG0uJ3SIpFXWHxhj1UadAIhkS7DWlKn1ee6H0PcYlQpbyqZ0bxQbPOGpAvAI8V/Je6wCGg5hpRT
0JaxZU8cSFqBaCutsK6McumL7l9pAZe3u1FmvKEWS0ubANq9zPnmAcGNoTk3NYGoKfpjemFUXSnu
CRZ7xmnw/toK7QgXIDPQ9g75SXxmqrKT6K18MDQdg4Pq2o23ZrxZaXEIR8b+/saU980BSrAdQezU
Pf2YY0zl5fg/NTKk1+ZehMpeCW+tpjhWjVqzkDeJJf2lJGNbOsizqK1bGNKmFjptJJyavD6JOFib
ZuIMXF6/Vc6SrF7i1rxkkbC0KOR7BlHFwxKY1aNKhP/Be+UiAmdNzG2B1jA1bhqdrVGZHEE5wupp
/4R2VPXkMurHwYNhIn9MWk8Z1ltp9s+4LPE3wyZhKYrdnxWheYXS3GibIIW5zaIts7MLLb8pAQ6g
X2HfqH+lcgn15a+AbtDnju5++3hSWZ+D966sP1WigaLYYy2XdbhO8BPL0SyECATqzF/L1c1Cf6oo
EcZsTqWiCyxG7Cod342fiYUxD26C2UiAyYinvT5PTDuUUSEMhdMD6DduPyt7k6hQItjUaqO7TGmh
KmIM7xbtPhQC2m39MFH/2zAhhEBgngfPAjyz15i042jHo44KwOpSCnXyjZEjdm3w0eQYj+jZcSR9
IFGzVdcXxzIgHQaVJuKjUgB9jfnludusQjgRPUBBn8Z24HoARcoEnydMj8Oe82UlWZtu6t9MCUM1
ke/A+MnHgzYHtdFaa5ZwMNUN9VeWz6VuMjihZdZ7bO6NeVJ3B56tVLxDRHKzd8IQIFV6BM4SU+l0
oYrfk8BUrbQlpwYWHZBX+sE6WimgsTORF6frVQ3kY8KAgLuPrCFRtL0g9XYNVTPFqL1wEZ90w9FC
Iwq32csZ/jid7s17BQgLBtJ09zMkmZjuyAQvZbjdFktXOvIbyUSBSX3sI75Gd+3oUVv921Pa1RAq
tgjLuC6jzZATs+emKBjI1AiXXg27JAB1rc6S0hNNgeVIuRdwIW06Vm/AXAqahKQRSbM32I6NsXMw
eqjEz65bY8LQBKdB+IyTKwMQjWkCj0aAw5ABOwgOB1M5D55trbP74CCqNaTGxqt4SPBaQEWKiW3e
M4hKhSUPu5Y2PGeQvwhDQE7gVMyHLD4ATM++//U7Bk6kbuYgaV3wp0Q58Dac4gQbjKZfpL68Upg7
iOFnLtVrjUgA12dPITSMo1TvHKtwFzLQUFIwYWeLibRDw0BLT0lSdL3PiidGl7Ad4tbUlnKToB6H
7OhDx5lvKBBcYc6F9cFT87UVkHXPvcuDcGeMPVoq4JNkoPvneKUFSwitimDT9BeWp+UGcPNcVIHY
vrTYPoKiDwYkTNh4Mh7GKhRy9HCMtCimzHCyhE26h2lCf9oEWLIMC6GxWZjBM/7S7uORnsJgjKFg
Zw6T7y8TDgNmLd0WvqAprg0SzVsHQSQp1tMox05RZOqHgowV0xn61aB9UMfgP0H6Ab6UTbwZpZfR
/0Yo0xrUwZ7T4nAQnHTmcGzFhM2FH3X2qWdXUrRA0sr6nQMMFh7gKLYu+mTQR9uAoySULUnYZsOq
jPd1/RbUPXaTDZQHvN1iMPj0TKkkGvAI11FPIMZJhC+p4JTig5ZNPYpwMNyNQSXQfRndwSRINeB1
SJb5r6nZr8EBC0AZP7RmOU1PBjrZM23o4XwEsPhVOtQ+ug0xKNqaH03WgyI4pfkryiup3vRMe8v2
QRbIUqVuTluSDZgqWmzUacaGLRPDMgKItes2Wrr4VseQ2gGUc8xCZFtrPwTwvfFag0ZoIUHRH4MM
z828TJrjUbcTZjRFA+uURBLIwUarI+My5wqlRgyL3L3xJXTv3jeOP76zd626dmJhyRTrywhu0rSJ
q3/TvpDV32Jk+zS0bJSCjlc6VrgiTwXwdaPsaZ56D5orj5PcnzUGGugl4YfJKyMC6hfUp6qfzMG7
TA+c3JrnsoxfBi4p5iDvSlNdN5QFJcMpEzWUF1Mz0RHo8Trn4JgOobTV/xWXpT5QaaCxQnKJYgzG
ke25xgd8lLAggpyja/qwAWQFr8mPam6gQG6PeTJpGfziDJY0/oUwEz0D0Hpd+H8GLlPy0dJTXOlZ
wAr+Q4DaRAhBeyeAKsWstrdlReWnBls32BXoRaORHNjuMDJqHf1LJxjXghlDg+0KqEMPn3DGuoUF
K53iq3xWvoKPDCLIvN1l534hrIWrQi5VvogZ9PEkTSRfRl/lj3Xi1P5hX+AxYoRB8NHd5xdO5W1D
AsyMYBEIOtlFfHc3WNfdG0yPeQAzfO0iHcyNf1Tuwx/1LZZNU670PfizsFWYC5Be5jljMPlS09sJ
M2RgPKjQ9GG44BcBC+gs1asG6h40hNMACOSAwNzRJeoPVnE0D9/CUvhIN8YvWBaK0ln0CWx/717m
Ldlqp+ijxJJaX8uv4p6yxazzmzs/Cwv1rsz4r3rfrdU7aawgFrOcoAG+kEezegdK4rRGmDNPoTxh
B3oNdwsdFNmYXbPZq12Qvrb0vuE5zpQtQBtpZNimTTbxySG9asCr1+RizBhinocLY3Vb+sk+owuq
tp/8tydh80nAEJ6P5ZZxIfukuKCrnMZ1M5KqGAU3b+U+vvB/lcEXboMJr3mRu7Npa2YqqZOwFxwr
Z3CaZ30EbBwc5gtOZFfP4OmetZ/sj8CTXw8/xOItrRnJbBhxzNJT94mWT+DJnC5wqvIBwMNJyZs+
DLGKa2DHyfbVwatqDhHCbjfRehoXdlBU4VKtX4Dm9OjWNjvz1itjzQ44v0A/r97potlznT6Mu/Zq
AGrZiYYPH6XerzlRXUhww+kyLD4qiL18GG3ldnMgQqZ3nAswYNhZSDbp5tB+2EjBL+kAIJJe/aOx
HTfZLSR6G2eaL/oAUImiY3SHL/UsAOEUGKXgWAnO/AEaBFfti4INaIFevbuxUfQf0Af2jEHhFX/g
VM22Rww3/ujP4DLuylP1zeMdoU7yXPysYGcZeJ6nJgWVAYGoATLicJxEVSoKW4P04XirWDN/j7B1
Lv71O5Sx2zSYKUdrXX3GGzQjAB/grcwxmUgiaucdiD1bigcwoRf6oHbZcNHzU+f4K2mRHtlCXzT1
7NVElB4t8rzHM4G1vYFGfe7fSxs4cfrys9HB3CZ/tXduNQw3eHisQM7Sb2WRnqSyRknqOl5IiTJm
Eck9dzF/RVRXCTrQrCHVnftHQ9YTCAjRvMY6QUiJxsajPYLnHIYq8I+59AdxEQL+y2W76hhxB0G9
KtuTRkuebkW0O2F+HUYNs2DwpmgxnfrTJjkI8DMHdZXT36J6mrYktrFJEOxCQq/QQ7F7IDaxRJgH
Ndv3vsbExjzEN6EFpYW5uKvETZStFP2zJe5CXJQpOGG8cRP5WOjjLxlDArHRCU3gwSj3vUjKMDoQ
xtyhrsONCwhTOUo7XTi15E2rAPfQ9GP6Gl99ToTmUHFaq9w0PjNlohYx+FSx9/53Aa0dI6dE+Ez0
A00yHkbSjJlWscKb4Q0UJzzSxQvNX36qj6yqagWoA5gFaxCuEjklHVbY+jyvP3LT8XEpgCLQbAHH
CJAojAMKwCRZNxmqwjmABPgVAHcMFxwuV87Ud4+xeUrugnfTeuxEndHf1tUqi0+YsJBmi6WrhHsM
nGmPcqzJz4oI/nYaTQKB2rM2LLCiYJugboClDlY64KW2aUit21vqLj3l0Jgwidlq68mp5Ql3wf+t
4tVkZgoxkpbEnx4ozmbz1yJHq98IzFJL7HLGwM4E2YZzmLScPyGaZf+nHKXl2Li4++RreDu/CcWr
h3PtiJ4IpLuivh7KYlMAB7ljSAocDmvQMURhiZBphkjcQwcZiWQsgPyvoL60zd4gs0S0KQZC+Pgo
SekYM2S2qOkY6RDnZlvoPMoVNTVRZAhJhxop0uB/mzgNKVgg9pjwhVcRUo4Bn12VGcJJwcnFlMUw
CFrucXoKSYrovKUqgNRZGJZAOxgGk+PkN9Qkgql2TaYC0jpJggZc6TaKiSQYEWQZoejGpqDsSMZQ
4V6xqMYOhQVxBzk4pWC+Spk8G35E/tMCaO0l6Q5oSjp8UjwC4USdgDaTmZxOYoMPFpK9jWkuy4ww
lxApTbNCEXogNzMyHjgaVZLTE1WlOLK78zOyCB+5wEl/jGvHRxAPBWHgZtmhsMdxpHpU3Q33kKp5
id7er2yhtnV9WelLczzyfkG4b9qjZmI0ch65gUOwF/09fzdgRdqv1ewC+JsGK2Zxvbbu/LemPPE1
YBUH7sMIIVegdnEx/kPknkKGw056+vS8f1k/KvE4RjexuUTi2pQdU3JE4xEKz+nz1C8TVmjZPEJA
vbA4Gu2D383vYNrW5+tKOpJLZKpLvnBb2/x524CQrDT3qjKvataYiI4R4WuohyZLZND+bnAMzQkC
jDDMHTOlMd6XNAe64w0cfFJB3+RQc+VEEplXwjT90va1NeXVTNGeMv+nGdNP85aucM5wYTbtGolW
Mn6JycGEBA++ZrIOj5r+bspgVoKNIvvGLADSldnOQnjujfidk9XxNwpPyX2m/spTryP2DFVbDqtQ
wq+Su1+lTFdAPzx/H00LgJi6iP/lHBzV1PM6EgiHpzAbGog7cZ9Rx5yh9Tk0+J832K0O0e4fqV5G
SAmPM7pXZblog2lXALMADx+AyYyBFkAVQcA5LT2UxdY9qS4adqDy08NAn8QMbYmtthriF+cEePER
rdMfc8HBb6vQHGqqpLywtiiqWDg9LpHrSnY0bkjvDPGjzcmNXmvCEj4f7xrkNqY4/HiU2PxMX6Ja
fLeEH/buuYEfYQHEhOaZG+MPb2WtC58YqbQuip+9IhwL1eFfEkbkzYMVwK0S6MyF4e11x6ZMyKE+
MgZkJ+Quw2jp6qOmPv1izcplkjyaZ/AtwUax2zVH1dhN/+QOajuo2txkXsSrOfAbJiZnXsDtNayr
W7K5cG47nCJ5fBH/rdL/fzuv5l/c0Un9LaszaC+mvsRAAoSdu4pNEGBfaU1riHcNgj2PiMzjQtHR
HLEBzmC7jQ5v3qvrHM2btiaNouudoCcH+sgqZF+TvQ/Qx/jR4ZyD/iJ795i86bscthnhOzBBVDrA
5+SQDvJbMUO8VsEllNatBli3jhpHryGeHBPzdyiOprIrtJ3YsIKXFr9K3HXSxQrfFhfCXerqzuI6
FrhT9mxJLLpWuXoWkc92AAMClvU0esFBka6NYqucVY90ol1c2ymKnV2sxapDYCdqaJtdll+scbRY
v37kGOJRz84G9iOtk0vnxHxGEud4+uYNYi5ogYHHtclEgheIc5MKGhB0OW5mxwrNObERQTjtfdbS
ItE1qtkDK/JMxnwTsKR6p0Oxg2o5s4Psxi/UTeYn2tl1y8+ShMlwIkdOQiLdnKsEZ2guD79MwCdA
iW+S2oNsVt5qSKgbHaAapn8Qz/tJwTxyKRKZCB8NMhXRp4TUCT1Oqiy1VIYiBCt1RGnUIDPws0eu
PaUXrjZZz6asPntmsRpHS9+/NQh/LjQEGbTVLfhjeHJIV9k9p7dyeXlvnlkK00tUZuVh92Zp+bzQ
upbKU4uOXnmj4q0GJ+cdpzdPHxq9eKo/p2/QBG9S8fRNnz3IfeyDlzC+Vboao1cA+RRCIi54mRTW
vJP3efeQyzdKV3m8+sSj5KWDA6N0H/sdG+OUqWqsWaRTSgUMjebIraZ/bKpb4u7cEI7CThOuSfDH
Gs+kB2edH7zYk5uonLE7F+MtYZebzjxjsCaspI1ipHHq7Ogy3MrNd8VAMJDXIxs6ZwpPNL+gtdZy
fkm9G/yy6LvvDozNOiDpzA8gED14iEMc2aJTQx5bo6wQV2WwALeAuswK9xGgvI9/FlkVPui4iEVa
fGsUynlIxgNQoAQtFn1MDNneahQYI2zLVfDUsxLbBbbjqQygSklirMU0cD8xWI46aD0HdcSJ5buA
4TgtuDwjncLfJ9Yqa3YlVG4XmoCbwoPxzwm7nmm4S85QPcJfdkBf0DO4INIO37plqEKKGthjMY0g
0dIPmq0WGkSz4WdrDVg/lZAWhnUpw6sNCunclph/DvfC2A58BDXCS4CPN8p47/S+bVBHiHCDp5c3
fCwJD4aSV5iGYRuQbKbTQlSCrVz+1CXKhBbWcIXRm4rfJA8Dp0ZEBZJF4s63KDJ07gznyqhzuXuO
Z55hTpSp1qgCosz45dP/I1MuMvKe/QvfkcNaiechVzVeWuw9obnODES0kjNdspZaJIc8X9V8+36r
QjoJQY2HkLRnndk2lnU+X6XvCFzBJCagyqm83hZd8ilwt3YnvbL6zlAd+8M9Y86h7Nz6IoYbbFri
8KTR7RqOtQuOhhcAtc1Vegq/+XYxRop/CHSYS/VWGXqbfilJVw16zmTVJ0sxPgiTP5mjRyc1/hmK
XRgSnE5akCGuh/hUm3BINrFFrtWphn2h70WM68ULP6iHqxlQFUSceqdicIF4jwVmgt0gryGzZZfg
65cfBv/hxqjyDjBQUBuz8/OeAPN0EAD6EXQKZfonroEiqjzE4YBCrDxvmWtrVWBmx3XY4GwM7TlV
Fh5s0prZ8a2XDq1Kgt+dzxMmFrkxS96FP+qFayxcmbwW+1Hfl2hL+SHdBQgmC++khztZhyzsWP0l
dm3V2k+xgAmt1WpyN0N/Jy8idz9wYpSnuESr43TQKv0Lvpk1enS+kru36ovZOImGYmXHz4MPFkwJ
4Q6r78h4pShiS2ankzFRFT8JFSojuLkSiCywi0asmBAwMg1PSnUieZyPJrqXUDl68l22OON2Pjof
9zhIiwqhZ3DT4oXxramLhpl6aXNODdW6wl3eO6Wqw27GNqMzr5A1SiKGuWX6hx0pBpnZGdpWHODx
A+QCoKDZWY9JLHRh20pPVvEDDOxGSzBP6VxJfyJExnSdgmgJIRwuVPtMFhSIMbsUxli6G7O7PKIf
Hy/geEsc50gd+dLVe+b94aQJq5VrT00JDCeCgnDPxGznqUQ+h5BfoQEOAWXJrulwPRhBKI07y20i
bcA55T9y6ysjvIx3nX4QJjz0tPGWKi+P40APf/jLEuODirmqBbUORkBx1yIJIf26yneE5nJLm/Bn
+nuBNxCxeBCuLAiv/ZYhRuWOVh1weGa5U9CMNCrFivIuQ1M4XJpoWpsYvuJ6h6QWUSQMg4DDf5Ex
BM4B/zLsEHMgQXjY4Y/PAyJqd6HjCxV3abjwFnxXXXjn8HLD7q90r1DzxGoaykvMpb0/3rDhNvsn
AaFYfmCt1w0w+JqF7vcnQ7r0/k7ExKEKJ7PHIDrExT1T7lnxXYQHKtVGeLftycLpXlmE4/SBuQ2e
t2Eaz0Knb+CBhRbRlAC2P15yaAZHItsSu9dqGmszvSQfoFzxxp3PYWWz2gWIBZ0j0by3/3F0XsvN
ImsUfSKqaDK3ylmyJMuWbiinn5xDA08/i7k4dWo8Y1uWoPnC3mtf2i7epGG0VqLJUQZqLOOt4dmL
IIz1CAoOd1FjKmblIqGora3ioMLlsfgodW4vA0EAmtBCskEiVKESK41UneDTzV6lT0kdfLbVpURu
q/jNyiuSTcht4zt73Sq3cRLB4bC2dXnqFXvdjApePwcINjbNaJs165zy2l6g+2nB9vB67Z0Q3x2R
jN5ytO9otxjCNtmO/CHc2x8cE27+L45XnUwAnKzb5BAlH0V5qTDZpfFVGV5RDYNKsAMP4XKEKGYh
r2jYZa2CrqQ+cCB06t2CDFTvBFGMvOHh8OGTi0WsEndNcxniVenCX/3hQlJRqdS7Rn+p/tUJEAHt
OBRdgvUUttOXUR5S8zLxr9IDP3S6ubOrGawK8gD7j9L50/NLqBNNAFTwwJlSKkcs1dx2o0XIwJzX
3wzrwEZ0/90luzJ+6QxMXGM/esTooesV0P0XfJR8Ex8uxvvW2jTAX4F0FmrDYfDD4dThMMInSc0I
isfYxcQUt8GP4rNPdP8c9gEqIW5QGC7QvyMyjkn98Z5VihiLWylnNpjisRvxe0WsntMD55vLO8hb
wWFitqeUeiTnvmhDbjx1mRqXwtwXKZ8Gmhn3L/f+JDnAHPVEzHcXpuZ5+NPnP6a68z1vazLcc5R7
l64T5NOYn8y+fTehpt4ClmpGiHsjZJbtB4tcmwQ37mKI6Ue9v0hFBvcvYszWypsR3qT3MIJTyPTE
OTqRdeAl0tnBfmBkGIDF1DA0ecGKV1i6O6tfS6RJcXqCNl3iLezdcOFg9mv8cmsmxx7EE5WmDsnH
1dy1GQk2yR2aJkxz4V0tceb0lMKYGOvVuihPiaG+AeSsB4YUGVRSqOzNlOTIPN8JgSOxOcha7hfy
gys0kMJg4MrIoNXh0eLgjdvJF/XpgARAUZVUpPjZDzV8GsPeFfcu2zHxdYdNwIS6dH9zll0ZR1eg
niun+lTtPWeFndCMp3+NrkP9fh9aPlzv1Ugex396cAx7Z+1r2zj64e9NcOKozVPvIl4cosCqmBvI
d4KEpYKbzSPctZLtgtpu9PwU4pHPz3a1V3UdauO4sPTirDGgNBDHtYBRbBZF343ylOj0cgiIkZ3N
plMgHT8VXq/bg4G61xJkbsLepH3oNLPV8O2Ur9hDCe79S4k+HdiEWBb6byZODSpmNSVk7resvkqK
GtYHZv8nxadQL54DrKYU51x/yuTCGifSrllzI1t6IFLPWLfZqWg+3WBv2c/BeVr5gzLcqC4uHYDz
3cGEDLZDfCHrpNTkrKClEAiXLG5LYFkW9aLesdD+7QL8nNNF/mXWDOyKi825HrPtNIGGNSZrpQLD
QnvXi4fP51txBzIp6fLZoH/Qz6ImVdOzyyi/Pw38lZOWVdAvaA/h3HwBh3girasdregbi9mqWAbO
fShetLaA2RR91Vf7Pmb+tBvkXZF/ffrme49O/vpMvbUhmqfFwRxo8oq5g5wrNSeM6tPJgHQQb3hK
Gvy1oITE0ZKbVv/gRJDpF7pRS/+ovD3GZWmtIxrDZmc6zCameaVIzhNOtmddiOBbS5n80dxFPqLE
kdQFFKwFCjmW2F72kQZ32BwBavdyORApjWZPAzEIJ2zy1A39E+b7ZDtrZ2yeWbQqGO6y1UBaR78l
MA97EjNxEkODQ5heYu3c2+fM/6mtknuuBrCCRh5TO43nHGsCW4f2RUIUDjj5yRgLRnPXbLNwCc5K
Z3SK8k32s/4Xnk5YIiNe+QQpgyE8xNkCZg1zp6xbKwbJYsuMFsM4aO1B7XmfH6b3Lnyc5ijRJvlg
TD6Nu0QmigQTLunQbwZ5Vq2b0x8z9aD7B9WFzDRlvjM/5yhaIeZnPwC9i5SDxoDec8G1MfSElG4L
9dAw5G327JJ5q0CLEamRAC4TS4xYbGcMaPP/3Je6VbkKIZwgkudv/mMRwWXJggwhPmvWUN3xA3ju
Qf5pflkhyVnIKdRiBlTfxYdyQrHnv03YgXem4cyTEQR2TMxZeoGdn4yt2ieGbG4+m1jUS7klqoTS
6rffNV/sjZS/MloG3crX9thL+r35JgAdzZpHSx4bWiQaYZfFDbJBHBxAIue0SjGpAlg4cv7NXCVt
SeIixliyzaji4xWAfTwX9GDiS9/RZapUV/V+vPbAjDBpDgtV3Ab9J0yfzAPmUcxdLzGgD9CLPLlE
+Gu31SyJ+C6EtUPFRYOzRgzsqXkteVMv/YG9E3+PBA9W2SjkJ+cC+DFI8XFBl/2wOFKL6OnjiLKI
b2fqDCi7TMj0RB0WUqcoCoNlCFnFeqSaTFmCBYfcuiF4nmTpKPIDsEGd+h3y2KnMI3LVEDJZrfza
SA1Gy4Mx/ZYB+0HmHjy6isYKJuERwN7IAe/rxFL1f+54VE0Jz/qN8UsdLMnvsUW7rJ33WPmLMsJz
OF7JfTUOnfGWJbs+2SlKvjQkMpgwuNgFcGuXlUDNwDzYJSze/fAtpyM3wr8J7R98MgdrlGbdK5d0
yxYWvF+AfUUelJer1TuPLEP3r8Nu7AGUopJSKnxM8q02sCZjI05JyAl2iGhk9YJmvpCOcgAGYtPA
sVso2Brq/OpMNS86Ey20W4H4Jrey7p+dwKyn2kwmF7EDiqk6xtQhIRrFjjmpujXNlwuYSFKxp19h
rC7N4ek6Dsai9B5E5clA1YLsYNL7YTg3G/hYiHvqHfp1R8HSiFqTpGArHRascYrh4BrIl0Frh/9y
icgKF1ZVM9XhPDX4nWqFE9s4ZqACGAPPJiVNowDBDB9xxETBGvcBfoWIR7Ybi2+rAOuXds++IpIg
RGIVM16H9zj8hpg2aybsGNL4U9kBIGEv0fyBu/Vsrosz+puiWsK8suFwkETDcUcrBlsPfgUVKrn0
6lzQNkbb1PpfF0tHgGYAX+Af0imnX4F87iGBMawcyPrbViZ180KFqp+uyEKG1z2mO3KQiEwET4/6
D8VcNQ9ITyRFiJOPR219ztutSlEG3/dBmIYIeCtQMM4Ib/bx+UOo4R/KesMwhiUvNihILoH5MkyF
rVEC7gkraIQAIDsincuzV0xN1rpbPrvFkOW7KGMxUbz1VrFGDaYm1S4w6reYwUOcfkmYFcV4bDP1
6ejo+iUTTgwfQfnPlrQF1Iea/Z5mLx3aY8lxHNf4udo3SCqSajeJ8WqiQQkCbNTsFxMd/rLNaIyv
F+m/iFfsAKuY6gG7PqZMVONpSoXgTLZ7D+ZgE+OdxDc/5eRSgmUKio+i/+dn2hNtSgbf2rXTvTWi
GuYymCQsRkY9JGL8X7DhiUDRCMvkISkk0Y1Yw998hpomjldXICh28BZztI5TaGr2qkAdMH6DClVC
2x6vXPgxIAlR7dD2M0LizfnFzDgNC6eGBvA/OziNRTFeb2/OGRdk28g84yfAvFe4b5Z76OSFWXfP
dAu9Y3wm2fQcABjdwcbtcfAy3zSWUb5QNKSeG5wh+JOoHHtjxfOchRiKL8kHLpYkyOnHw2T7o+Fj
425/sKV3Lsl38Y2ugXUr34gKG9Ey6nvCkkBzTaJ50Hk4y2bhHaNJQIDvVudFIozCvBat6aQItkn9
XV/umvFQqp/0lkj/BZJ1BPvsK0BDq6tGP6tEe2sUFKi2gN4T16rhRJzRU5goKLhugTjP9WyjBCts
AqgN2vyAnB3JSoK7gHEb7zidj7ZkG088AE0RJxngHraaSOABFTWrliRvaymSo9cde0rpfIGyv2Ie
4dkHMWUG+crinkNGKLldDeC6CwR3ND6o8Uf12g8srItVwMwW/WnscLPueLSTnVNlBnCzqzuM7Nbu
eruvMqyr1l8NCtMDNNCyioYtQCpFZZKippIXbEmoLMwKyyumNhQVZsumDuWjirqPggnhffWjeGeJ
fbqJr5P605eHDocP9GUYrgfeVkws0z+APuUMBoNX7rsQRCnXjtJjuNf6dS2IIGACNrTzvoL05jA0
HeSpS+29aV9T3d8GkiWzrT68bkBqX13dcGlWW7cFTDJPiTJ644g14FCShevvLXXTTeiUGeYNUS8a
kPNwa8ji1fi1lBvWD2LWsd83ixZsSYe3ng9uqZGCNxwqZsfALgAJptMITl7dD8Q6pQHNhl3BEvA+
aivKnR52nXPN6mMsNg1Uv4FTakYSjIOhS1njNBjrjVNcWmPt80W2NN0WufSIbXshv6ZZw63Y57xn
6qz5RQ0CUDMf12yMLbpEvF+zcrp3cS0tEm9d6vtaX5X6ymlW4UAk2TbpLgW0F50ipSVqhN600ca1
y1mOko+B0aS1f2+pD7zsiyTrxFpX0baAYu1zK4z477WFObFptj5QU2XB46tIoYswmfAxZGikXRtx
vba88M3A/D9KZT2UpEoNc8967/UjzzRb9x9+DfyW0QfrgBKVb7a0GfLW8beMIBMhrqruJkvOYbAX
jaWvKRY4t9QpEbg8DhzbDvdG4JxCQ1m4dnQwa0yLCNoCkhlgcuBXK8S1IXqAo8yp4VHkiK8MjiYc
xRqxQVu/91cjdBDlXesOkXqjvcmCk2weBMBE3pkZKobp2D7l49OmVrQzG+ktz//0NCTIYt9C4Ffq
BzT4PCfB4tgWjzrd+NWmEPlc0NbWgORZ9lTNGwqKkPEP5RLw63kIT0x0J6oyuknFtD4iY0lyRhvc
7fDet18laYjG0dbeiYjOQRWgAEnTRz68WcCSLds9Q7zdVp6+syxE6TkzXBMnr+L8DUnwhjymcK4W
jCfX3GhsRXo1gVncXQIoZxaoZ3553J4z7XuAKigujY2BCmSOumum1SITFiZL2Tc0MDozxXqNgMTC
RdP9UAxEKgqhnAxIE+soh5jBFM74clCzwqXK84MoIOFf4n6H4JdbhkaaKViS/1jiADa2cE6dWNss
fGN+i25CmA+WIcYcRyP8qP2J1FMrGGNBD16TB2FaAbc90iLucZYvTFkAcRUNWPzuJQIQdLUyt3Wi
23mu+byYKeZMSbB2spvTqPf6bxcZZhM8SaPyukPbM2L7X3z4NmbMBsZj/kfhNpTvRg1JaphJsfbq
l1+zFB14Sf9qedQyqkNORXkutGvqadtgwAbVununPSLZGtGNoHRM/FdNaz0JRE1mG1MBFavJNuYv
nEbmtohmqgekjEluGi5cunI34kZAZNfCQCecgxJR2lT7db/w+7fpCYre2QBCJI8DctqSrlRn1M1v
VDBPRlQqpN0iXEoC1Pv/d5SsNMMc8TrnUJDjYcaQ5jGwjCNAU6J/j/PuqYb6zSyJ+tD6RecWJA2x
RIE25PcfPVV02A88qXcS62DLrtIBXZwV4qL14zbQdKCExIxlBmQ+bM9kpPcMDeOx2SKyn1seKn8w
Fh20AMtgyYXDB5C2M0UXvo9spYwYs3j/FSLrddViUY8Z5yxwJPQDTpORxFNCTJ+C2+ZibOeZJG7L
JK+XHxsU/xT/nvEM93GaKNCinJAQoPaz00jOYcdj5E+PGmagJdQ9WMhZvqr5kaoJD5D/pCsfIZqx
0E+RohMiOUX7GZTwmcBPjV9HR7OrH6vhGLs8juqD5X9lEYuvzEWcTDvBXgeR6HS1SwKQ/6gNAH8Y
2oFMI/o/OsTxyroirD+9DgPM2HNggEES8UpK4yh6DxTXsioRQ9dzRec88qkFpiclJn6F/5nBvkSZ
4Wrs1dr4KzNdUhqzS61yEo7A4AwVpQ0n+CQgM35D67vR3tR647O0UI7tuCeSzdD+6JrSmLn9Va8P
U/Pgeoc8eLd5RphMXUtwrFGJepTGTwmRQZO38OjCuxavKP4La985wBlY2lBQ8SifOeOlNH/a8WS5
my7dxPT5FUHBXbhMUNKRCNS/auPXVd/i7DkwnFAHcF6Ox0junrFd1NnWNATeVJx/uXdk/f4F0t8m
1yxlY4/jaqHFr6Z4VDHxPrdE3SrpIqy36sryd55560r0CbOEw9Bdqy1u6xIVEj+1+GFQPDhfHWMl
hPkITGBT9f2sHi4qCMPGfgYwhfoHYy7YiElzIb4sHS9Atvjb6mptTbOQb0TslBAAZDpz34i1yqcI
hxB/29a1nw5VkpCkizjuIvKUk8ejodEQ97oBwoCIex6kAg/KYvhRortefmAPp9Yc1XVUA0MkmXZf
E6oQvTfsIZ3gWqargsTXPtlQLdU6FmYTURjMLMdnqTjMBx3PKMVtY9BTu7jdtop8xAHS966ebZUW
1hrdPIR5CriOOqzXMQDg268G7MI9576NmSn9bnnmEwKBnuFZsaeM+WoZgG6IgmVJpT56tDycZN3Z
QpNNRIvmPsZee0XwqkC5PBz5aesaAkRn53MTxbJgWIIVNPfewvSbAUoonPPUIoYM5QKNJ6w80v33
nbtvgRYUdbxTespo92QKHLUXhbaxUtd2dAyHkClwTEOzae++vhhj4txZXfdkrdZPYidLsHeAJ3ri
ngVj3GrPs7wzprEI3PZ5rOwse60lT6awfOAuc3DX/XAg5MCuBuIvlwnbcf1ReCefayJYKtHSE6iK
Vr1yDdxHkV6ZAmTBpra20qPVpRTRLgyCR8EuYMmV51IepRe3B898tEOulR0lTFh9sGEOEIk2rE85
5bnWEPzna1suBzzvrE4wPzZbyYkS7DXkThhcNw1lSsfEx6m7ucKy3yL9oY6+GGiTpkoIiGShdm6b
S5jcbYBBefVhAlYhtj4j6gN1DMiy6NjbKFJYTsbtcgDJ6X9rjGtgORV7gKG8e3W6jQlWjL+S/NY2
Rwf7JnF3CbbshbR3RbLWQIFx06rLGJ7UGUCrp2Ap2At9rZURH+2nObwzJ0mDfaUu+c/M+sfj6c+x
bJKWctJdlLokJTI0iVxUFtpxYPbJYE9j5fSVtT+D/10QPEUKZXJurJtQtwk3a4O4oPblckSnEybv
nvfVCvScJy36csKrIt9Z8Q37erjFHHU21MXqTU76aAvIK5/dHaBsa7Dj3o3FX9vs8uqujreCdUSQ
kFuJYNDZJ9VPrZE1rXnHURiLSjj7ukh2YaNtYcNvTFoj278J/fa/D5OTNzh6rff8SFvnajIPHChP
AbmKcD/UzEO2PkjzgaO5tn5lLB8jV6nLUzcn7kcJeY86/WDR55kT/I/yOCnx6zbRznBGzhLzXuRT
95CiG0WWaqpoA+lBGM3wQClqF6+6WxxavUJ4lfhrpwRuUxjsZLJHmuY7M6xeMq/ZU9EGUMS60H1L
HUe8Fm+LULw6GzNMgi7RaxAAJdY+j9H3U7T9r63y1mG4NMYPN32UuEQifOCi+jZVMszYKsBChl2W
Jv41tfsVUXj3VAuBQ9/L0EF6DBbFGk9eeBDZvqr8pTBBzTnCu/VTGIpXSaby5k0Y8V/lJceu1Vg1
uZvG045p42I1wX2UcsF64z9FFQjdeBJDRcCMt9VLeLWkkHpefqgVfVGCNrYHfLsTfY3pqT4yiQzO
rKm0+8hxodkPJ3+NWM4adPaZwqrdssF8B8t0elyG8tQ35cFN+kNuuvHK5QlreKCNNaPd1PGJkY5d
4X3mW/CxFjjW/gZYE8mnruIYIqIQrsa0bxvYsaMlU/t/KUQtMzyzkYKj2mlfDUCeMhdX9uurqqVY
QMU1ivcQHaqAeNJ7tGvDwvPiuRf8NP6R3biDL8OC+OcwMagQuCHkQqX8/4aArZhebExLO5u1cxp8
H6968AxdZhL6YJsLJ+UrSQLPrUmPdp7hQNeoRDT7OroFrP54RC1HJKYWaMynhl1kv5rhF+Uf09r/
cZvtOWcZEG6Q1aqa/eEgKKvL936ozlbmbsYhMMDNKD8OaE6qKziZzN3ctvvpB/YNKqopQVZOTu8y
utaXYvYH3zOPuqSuYAbJ/M4/G82LPAoieXRjys/S52m4GaI/vzSXihKs+zEh6q0+lUB4s4EQK2Nr
MI/XqvcUVjAG5IFnTk0rN6o5T/VDg3M8R+i/4AMpu3OYaXNqb490YXcgrpQgyl3V3tIByaqWPDpy
+cJyhdBMb5XDWFnzSnHumujWidp9pzbIyRCQQ2oCjM0HruXab78kO0Czx6TXuMZVCzB/0/WrPWu7
mO8jw9iz+KHaOaVsTg5xdepzemyy1i1cCbm+4phuH217NePrgCjffenAOyHN4x0AdQ3zl0vasXe5
CUhCMoTpipWnqbdCOkDemoUbfHuVxxPdBBm560zYNiW2Mts8dhnzI+fXBAvR18yE2WXGCuQVfq3F
u7RK6CPzBFxYkgIo9D+Fe0q7o69jwXYPScMefCJMHT0ehWP5ZDY3c/J0r6IrKpiOlD6FAbeTm1vf
uq/voaAQZl2DgccfOx5y/s8vVSCb6jGreHqNWfWB9nUnXOjsBV42fBe8y0eSXm4lz8Z4yPfTZZID
U4qGh0osZoTfsEQ+UrcS67qasjiBUO9ATJvWADEj5gjbZlsylQBCEJBfNmtt7mpbFFCaqHU7nRgX
x/zRp1VvdwqFe3BsXEuxH5wqIHki6m+aFLuh8F9BjoauFvO06jaidxBU6su80VDRV6sheRS4WNMq
Ludl450KLfsk7hcjtTxa4V97THsV4ahkylcOy2CYCj57b8lmY0FsiTFzeg518tpWrGU58sf0KMC8
twIdjaFW20TR5hWa/R4/s5XlsJA0Id49ZpsJ1N8xx7MRt+Q2hpNNqAFL7M9DmApTBEqDu03vp9Qo
cSoGmr7iWxKGA5QQhVf/m8T22jG7gxkQETmcFFJlSRicM+5u30UPJlXHz75yKvouieTRvtaKtrLz
cYO3j91usqrz+s1glWoX7g40tKRLHg2kkyHmjaMX/trWOTHPYbSTTBUb4e4jLPcRiUFBPy6ED/sV
dEURdFPg7dnDxzdyqRjT1DpQFmmpLdKKcM36rejbddaPb6qH6lXB2MawgFQUQObMkJXEfBfmUiMS
tuusjw53vHStY18Vm67EogVWUDK9rcjIcoJk1eO8BsUnqy8jwLdNQnUZQON31Z2m1ftcyTCHcWel
xdHWHSQK0QBQSEXjLZdG9b9ExnfY9xQcGgWcQRZ2jcRiET+D5A7wY8CEnVQTTJI6A4MDnaZBlLy9
lyLe5Fq4yq8dmTm6QCHBZE2gqCjsPy+JqUzUdSKTnQjWWa19q+xymNQbLMIwvtnel5rKm62whSF3
6xKHctc1/29sGY413j5F5xuLe8ugUFoAPvBNuCDAtN5f6pLk83w/GgTERWO2F63DJcnYCFRYYfZI
2R3QaQ3aT2S/0IbdMMWdCw+chENkU6TCFBCyk6fmN8uGJTx4FFfZZtFTt76ckY2mYla/CqKrET+R
kspH3nBpw+bJfQAtSUElJULiKRVALMqlMf8w2X95Eg6Mj2VmRLpQyF0+YEtMa/4wgINEVCROAwCB
szvwtqyB77YLHMZB1j82i2vCWWamkN0SJnZCxTdYesmh7jsk1K+0rlb+9MQT/UiaZjCrxEfXIDWS
mP/rkYF7w+qE6DFEMAQcGEtdYFnDMJylpAxlTIny+O6KZOMb7W3Kc41RuhSO/8/LroEQ7PGNvWlq
e1eVu5h8ucnYnsbxv4I7Jiq1TaN9V731C0zW8n6NAs01UdMDE/e27fiGintbbP2k22dCZ8KmGQcR
HETHaDvFzImot63Yy/Qa+S8SBqR3trrwOVYshnvWtmU73hq/PpStdRjCt9rr9jVXdax6J55RN2GP
737gkiIO2TgyyLSmraSN0zXikhSWJnAep2m40Q7kw4g3zWHJyn0YTp4dSmPJPFjBhTWptAuLxosF
R65D7AhjpAvwuRDONFA8mKbtYnjWQO1qxJ3qLoIU37DCwXYZx5fQfW/zd4W0DScl31lFzUjQqLIM
5XjLwn49wj4xe+MBv2QpM+53dKnZmkjKTvN4Xz5qr1nHaY/QkkWL8dQ4zNMm2xg8jyx0ZrxlPcOj
2KETvQ/6agg/22LclSZTtJWZwIwMxnUP89nFp9V6nzHxYEixoeesve477NvzgFc69G4twbgjGm1I
Cqin2O/haAG9hyZeoOikzONBds/iq1xDqJ88Rv3Vr74G62J1G18sAAuR4I67sQhOJqOfhrkTeToV
bhuGitQS84a5S44eYen+lOArGTZBtlGXyOf8ZFv9In5g7ie7jZ1tY6IkkQK3zBCJ1KL7nGH0JdIB
dgjrKHniWEbUp/c/BET3GLJHLnGXj1TqOeiN4JDGI7JazEU2YrckptDOVHgZU9Ea0dafx3J5b82L
lX3pOtaIddtve3Hl/MNiWkb/KslqchvzSQaTyhHtltFvEjzmLkrXwt7jzhuAwMTBNUrJF77EqFXo
71X74OoAmjVj3kL+FNhffVZHpFyTkcM/tZhAPIlCrNX/KtSfLcDXhjVWZP+J9iPrdsSXB9F57PHF
6msLcRK3LQIh0l25ikNWnGm1qupyHgp/3WTtxnMiyjH3JzUV9n8l51W1BbLD9IWOUXWHVeK3n0TM
7cpOvZlF/ZfDMEhStVj3pfYrcudTAeHm92IjBrmtAm7/gx2iLp8iqGLcYN62MpCyMvRbiPjODqvv
gUfZhAc55axyfxQoMkVVAVllMTvpvJPuTTXNT8laElIUrPHx3Nr7trwg6Y+ss4SqBY7GvkZgu8kV
Jg21uabE4TUXabBu7e+Ti9Zd0WZUKa4zLqa5Y7GdwMgL7GCjhytYHtZwalARop3CnOxvoJzizSuM
TVqu4I6xsWLTjiVwKM4yeGne2Xc3DparGFF8431Yl+biQr4iIbSd8+D0KR7g0vz54Ym1cOGRlrOe
Bgj90qTxSI65WKj+QtUQjeQPhLBWjGd/mWu/FUz2LvkTYl37VxuOs8ejId233ae0wMVAYCxPqb7o
xT5TNiDUZbhWGIlm+3Kl/TBuoP8r9YNbPmo6T5OARZ3FeYMQiVEzDeTXWM2rIV9riKkBbZs0vOhG
yJ4CT/ZZNguadegK2oM3ofxRLyZYdlaeqAXxAln2lvCQsIDfT/uxyry5Ke6+Ua9Ce9zYFZFo2G1g
FSicyBAR/xG/Wn3k2E5wbTOZFgtyMnvlQIGJlM7wF8HVAKMXouybgxu8M6wvPsy3/Jd41+vwzmGA
3Oc1/HQsvR7kklzQLibn9NPO9gBMStKDIAvA5A4QuMzDX5mssn29jljSrcW63Vqf7bMZj3zZfKdD
q+yZ4y/8jFzlWcNwkJAD/51Qzuwb7ae7681F+JkRjWIhCgfEumriDR5QSyzkEwJmAEp51g9bRSxt
cHUfsj7LGlCHJtc1VmWf9VsEHasz+PfmEXkMwq15//CDjTTYzsbr0cROjD4mHN7Q+eVHzluYLpAb
kEGAM7TFrua5BAOvjH+orQaWYajjgnbW36uzexWv+OL94G8qKJKRaOi0PH+saGv5rLmkINQQjZfv
w2fC9HiG5JJLAoXfKvSXbb2Mo0lTz1WPKwYab9QelH8gMysHJBHOIP2XpwHHpJzZcNdoGOSiY6/Z
rgDuWmxYCVhgVgneAQTilmExQh7DA7+5LsRdMtsVvOm/1p04BR78GENmNiQouqP2A70mLw7HEHDs
kOTevlgOEc3uKTDORfQJY4qdP/43y9oUGEjMwtnbsc3uB48H2vtWN1Y6U8ksQqYsv7MU6PK8aOFJ
Ay9Nm2UQIBKdLjlCO4EwaYAKqanafG7Xv7H5Xgz5lrOJ6unmxtwIaCELKv+WL436LqnBZTgIlCIo
oVq48GJz5YCDQ+Ed4tsChLG0qV3SEpeC1IkZxNauke8Vu0wbeICkKOtMZxYSrOZrh1jJtomDttGY
3ti0WA8oGSadr7PVFUirNKI6D2v2rYg2GKZyH7fVKrHe2kouwuLO5dZlt85hid+MOF6uGbSBqt+q
A/FFZ8XkYzLh3wFQYDACAsVtdzpw7OErLw8KpKNkTiJS9sVALQ13Ij0iyLRCbW5V7zYHQFCyKAbf
S7SsUbmXRMCH5pnaEC4jnEUU6RuF1i8e7pR8NK8WqRgktpfLmEAA6IvY4Aw+dpUds/qD5kErL4FS
3PphCj7GUJHVWzlaCOtBTloPNXnU4a+CG4nqMunUPTjUkcwU5TsoJCIoHtGoukWm3ifOiWVED0G3
lqcWbmFuXYQdgxlA+QaigXV+PCXaJa1OU40dTkpAQDodt6XFmJV1v81y2yaIUbMAWw5/WfY62grY
PYtymBhS/uDM7+3ZUdcPA3EkUQCgiKreZufUIL2rx1eE8cr0g/OUcVwhtmPGtjgWGJgczCxpl887
gnRih/Q52DPWTaFutBDRuXa/a1N5hNu20+NmtVj1pbNVx6WPFNjSKBo5z6vKXbDA9rR7IGCapC8F
vrZfRLdeL24k8BQa1M3SrZdZotxajUjLLDm1zTXA0e5G704bYmdn2UQeV8eZjyOkxhspmmJVQQNi
hR3LX61tN/z1QGUI93OuCH5Km9FQybjbjBDxicsq93LGqObv4Jp/XRtyHZnqQvUQINhGwMmlQlTD
KaqHA+k5FGo5AqIh/XOMo88Tosx+kVDWex+mi/WiQoaXO3TfFSIv+AeRUm2QLzNgTmcJ9h35h6zc
6vZIm2YqWhvkX2clc/ZBxAWdN9YmR0wVxSxI/vWUmOCw041MxnmIlc5LGUJhtBXc5iYZKVQos3tG
FtqkT3MEKHOIsO5MY5XFnOyJUX4tGolbkXqmRBgSQreB/6ftrG4KZWYuTSdc1bABy/ZgM4fhHn9V
engsYkIv8DgEcbXs+p9xECgGTMJKqC0Ud+FU5rwDhFFAXuOtg58LHcW8jYV/Bohs5zvDf3ThuNQR
OLXRy2hwCvQY3P7Kcuvmzj6GGeARz+E3yO8xlDQgFyYZnBr4y4peIZUFdB6MPMNkT9wwvO3kyHLB
Y+BuoGLr5l7/GbrMVnigNtJbqqhPhGYjzWFDz5ilTn7aaK+zrU6aD+TXtsGGbaazlLSDclUj/h5N
Bv/dPGQ93NJJ25PUqqlWTIZUym7BKjMjyS3nQcNxne5HVsn6ydDJlYBj9dILRm/s/YWJ3UkQyaoZ
S814qi7zakRhoHoWcZj9dNV+IPIOG1YGKU8yyviPpPPabRzZougXFcAcXq0cLdmWbOuFcHfLZDHn
9PV31VxggJnpdpCoCufss4M9/800cnc1e1cNDOBCEnLDLTj/BlLtlH3n9VsL+SSh4NaYCJNrvhYw
hUHMhfPPNas1y3PvItMI8x6xPaDNtJox1ScvtcTumj+ExWaAL+oGsdAfY2FsAp9oQe8hcQn0nPfM
IKwM1wSM0Ba4G0ITnnYtsz8BiU4W44o9xH2QH0mX7dsRYiXRknsXeqDnwOpEmKrMm/1k4ek1l8qP
h3/nqXXIwgCyllflIKL85CoXEgFH4kQeRUMeeXObNVpACKsp8lIC5AyqwBYEAqsSWhTzorJ6sxi4
uMywuerXjCyY4NzdmJYKFTQWdDgg73lvUFwzBoJNKDEX6gjyxb28huy6cvV+F0EehQXodrcuoNfp
dm5eEjYO9KnNG/qqpcRfTjH2FA8hwFULyw2+flTS6GkbKCGr7iy6hgHkq4amWygyaL4fic2eKakg
2uZcThE2gTg9NtEn08IUmgH+GJsI2JbmC0rsZZ6h57X2wmbHM763IU8p37ccMoOl0cRZhMMz3/S8
HCfgayyyFYcCukQGGjqMi5kswrhrz5qJ6lTswnLdZ1+dzyRIe/CJK15DIi+Jdj+XJjxr2NA5IVMd
tOAh97YJDR0/roHtHGhfKUHlJ/JH0iUmVq6Gk+CEtsHEEArP3Lj5TTKa6JOvWHWwEpD31dUBlXyH
FBOsMnhmOBTzL8pRSRcI2BcBxYWQSf3kd6Q7buALerwHF33fwtE8wPOIQe0jg5bcxgjEUnNroM8c
+1vMCKxMii1mMlnH2AkEmP4e+/F5eukpvUL3xqfBSx8sbctXOPI2Ib+Av0InZEX12rYxjMbU0HDA
9tZ6S4nnTJsseFRWshMRqi/5R8+f+tycheUuItgihssWTZr1RHFaDDWRr49UXOzyUrFZGvvX15Kl
KDcm1mEOdKwZrlne/xudh4gJ6JVAQunG7+dt1uK2Rf6ExgVuONNJuRDOmBSHRnlrqSdbBzd8BmPj
EB1Oaz+yF2ifBzu9iN7DiqlKuRDIFkpKFMAOsaNR9jaTy1uH7ruZ3vDyOXTQATHnaXzmVG1Iwi02
ogm7Mgk36ivVPnqUXL6VYS1PJoE+kBt7BlWe8cG2ax1i3PnBJYa+qBZtF6mtdQmLn4oM1wIGBadB
0VuM5PvVDsf7gbHmZYTIho+pE370nCshk9kBMtSpbJMDDMiFH42Lef50OLyVG2QkhsVJSaddLONc
yEeqFGi9GycZJsvfisHbPMscZiZUHqhlTgnQvuf3DmAQKrwep+59y9FwAqlE0VB9Aen5kXoI2a6k
moLRo75VWXhgvKZHxjG1CBMa3Os85Ac/oNlv3CNoKTMH6+WR406HoakV3PGJiJPrutRv6FimetdW
96j4lUUM83YrjEdu1UuDva52anBh41ry11RnFB8YgnXlwIuCbril4Td+fKjEJtw0VdB79Ev0dcuj
qKSzmJn+Rmh5ygx50V8AV1KNbyLYNba9yDGJJnHI54qb6KfgRQfOOoyDVVk0TznQ2Ni/RsyQtBiH
RwtTyLKLfxlwdQAP0GGCa9Op+R1OHuGwnQrt3OjNuQuavRTToUJy0bQ/EwwLrf9BEuLQkPM/ELJG
YGcWSyfdowl2GZrgv9QjU9Mchhj0cJZr+6tFd69TrRnQOZriGSLd9VTRRqyOplov9n6CJdEVVLRy
xQZBAci7xrgqumDut3ELZdE/72vrHo7pJUmBBsIvpA1c2ygo7PlfSygULnlTR5ifeRqGCnfK6FWH
Wxy52Oimx8EN91ZcvSF/gAdRYwKcfmZi2oxxCt7UL0WsKPrjtjRRZcfZIUqgihgkB4bhPWopPHZQ
Px8kd0lS1qunBCDEtOig44ritkhPklCcC7TsdeIQuhDQgmfyM54xVUr/FE69HK2zU8VoWYZtkyIr
BSPuE+3KTP7udte6nPBAMeEMrloOvR6ysOTosKtHWSvyWsP9o6QcESlNIKSCOpWYMwE1L0m/5viR
WtBs62tMBx+27NG7Pv0TJoYtJLjTkXiRhKL9rP3vKPa5/aKl2cOWlu6GGoyL7dDa+EL52AJQC9V5
stMC5Bo6DigT0zcjPDX5oyvNZcnQASoaUSMeEu2q/S4hoTtzvXPR6bjJ0seNJnN/Eg6cUTc4F7SP
ygnejdIGF2xWGC5gdMCABTuTEUXqMG0mONdlYmL9bK/NR85NFU8NZl4rHx4xl36QkJtXFQeHQWoQ
V1u3EcdOjscIe+o8fi1iSOwgAEFBCFBLqV6DDNUPoow1UxWG+Bo8I+5W8d0RBwZrOZD3nDAzqh41
KsMU9yuctjmkvxBSkEyyDzPEdm78nrrklLTfNTSrSnmOJMbJadzVwEhDH58FszZVkzVEqAvGCbbl
bzyAXwlxhvab0iCA9s4vmsHLWMvqdhIXU3tYEQLcCvFT9xtzV7tWxtreF/I+5cRkDEuj3/Qu2Ij5
gCW6AX1IvEvu+gdzuHsEMNj2cIrIZZ1yNC7er+HusgE0BNOQhjmY2eNzE8RfaTk8Qj94h//lqgbM
L31yXH3nMvEJO3RsHiaMQWQeeL41v4ZT7J7hnFCF89VUTcVkHnImyl5k300rZVAi1x2Goa2DnX8T
E1tMWCHnGDMPzDlBlGzb2ersw144y3y2LkViMKtrmOEylg2T4hwh1G6HpQY2UZWkEhmokD7G+FQg
308FnU7wNDgGSrkLHYp12X4oZj4x3inDbkPNAkamVtM3HEsUlCmCz+ykWYz9yysz4B7ZZ039WcTh
R8yuKSKkFHjJexNFsMWUb1VWyLlGeoUsxKbP5OKHRF7+qv5SV76zz3GOJMoD7TjGxLxl+ZJn3oi/
MezRGh2SJ3JaoUdUPl3IWAS3aMS8+N8B1mIBbY0gr8uWz1lnaOBckqw7wrLu9Z8xstZOMe6kqmyf
kMkrZPWD1Wzq2mnQhztQ7Pd2f5FckOr998wm9fijCxnt74cMDfT8T+dz8n0+dub4rRu8jhWZY+m1
495IIHqFQOS6fxmYfDrhXbjlccQOjeN2UTvXGpWKXlMgBfUeUWrQnYzYXeDNoXaWRcYQheTKFeU6
41quGf+2OWzWQmwK2O2cI7QbyjcW3WBiPHzoqJ5DWzRuWqTyFIUgw23SYitcHrq0gKpyV1sFv0H8
DWfntX6FewDhRK4GM1vrs2DKtqvd4MpweG30p4C4HLPaDAXiQOcl0qkyqev8+lowpky1kSLt7sIC
DzGsZUeRuIFoHlBGAqKcZjWrtWBjML1X+zDjcAHjgrLtYKUefPmp+x6QXMZfynylgz8UZXgMq5IY
BmuTQj7ImIcr7z/SqUBdR+obXWMYmbtMKnHQHtqDIbPXkd50cujtB4guKxNGVFLsnaxaxD5JZQBH
lkdJAIOkSF4jaBdMKqHn8fTSVcXowyyglIoPARbjyupUxfJgSx4/VB5aoaC8ZcMN9xVrePXl3cgG
SMebiFErIRazt5sERIkxlEcDbkZ/afWWqxIxpXAmmO6w/Wy5i/lxEqZy6xDPfMXeHRODzQzk7MQx
BhcREgmGJJz8PDS9kbhnrCv9pN5y3apzsY6DmwozoSSnaBvYZzy6vToRByfa+rSfuvhwnerIqgm1
h5eMyy4k/opNUOBCUKAlqZmiBPVvzQDbaW4yf3eavzkv0YKaHU4EdapTOvKqtwBGA9UhoMm1TsXa
BCDVkoOy/e7UO6CPd1IY1HRlul8eArIlMjfChkUSshBsDYbDWXnjOGXJNAYMaoiL5JY3y1HFnNfz
amy0Vckv9ir+e6yvQtwg4CyKpjiplR1Z/rLTHxZeV3NhQYnyT0WNKhbBM3WCkP3RtJBE1MW4pOPE
CqGVkKBYmgYxO6jGJPhcK7o3lsx/z8niz+BOx4bLROtu4vQ8D8Ndo7bpZ2rIyYG/y/ru2eOeuRf9
fsIYdPhjDsHBK8pTaJwkkEwK+uWO2VZ2NsYUwdFDgbHzcZvMRfw172aJYq6wtqb9r44wCToYSN6y
HC+syfQORjEQOvc6t2B2tUsUDa/Nm5GXxCjnKgaiDsehrm26AQbPXQCuVFHLEsGqJu76S5fIc8xA
hL0eWlSj6iywCZsY4aon3JZqcZUN8ky+cYif7Tiu4pSVjXLPZRDKTTUTBDjKP4Mjdx7uZeQzzWSm
FzWAdEqrlDXWXkz1RgOLMMl1qWwPSTJmGzkOyYY8Vlg6ebjntIyDBAJ9wpT0KdhJMI7GwL7zIVF9
TYx1MEFci77aEkvnZ89SMOYD9g7+ZdlP6Bs7E+VNSkeMhNqLpu3QguoBW7o6dtbFXsfBY2SuWI3d
KpdMH/SnnT7EsBZpt5WUL+U4X6YBxmZ2YXJ80BCWIDZt+q2GznzSj4a3EwVjxmmnbu2Ovp3JpgtD
K9N0/DohEdPJ4SrZTEQda48WYL9JKedH7RjwfZIEJwvtgD6zwqMzknQZHGur+OqUUtgl0QEDQb9p
PuMAzVMJcKZ+rl10B4kqsFfhRUG1N4bxUuBRabVkhKTGX4ctx+vuyQpQGyCPs0/Z3JpxvNiT85pl
8oCGSLTEuXOmVRL5e6VkElF4Un4EFaa1XBsYC0Z7MzzxDjnRq+YRwaui45DQW4N0r35XjwSeCU4A
vJ+nPxHLI5y9tfp0hQ0aY2IIaZ7A7RY1xZdLeewn3w46R2949ZCCjLSFvTLRdep3vtDn+wpyKdTh
oZ5HrP2r8XKv0XMKqoEq/NR5hLAEm4fGcNrkTGT/TYL0MRah2rf/3YBsS0Hvx41ShdYLBjASxd6F
OisP7L3pg8Cls7y4U0CVSGrE+Do3XIfUSMzkPkdfxXSz0mCNQuPI6RDUAd+770I78TPUC5o0Vpr9
aMnFjX6ErCnn8fo1t3O+00KCJjYthq4zik544YQsyDWMIeQEw6ysoeAXRqyOul4hkldaGFoTjDMY
GeATM+wmWhDr6NbQwJlQg+HtVPyDf9UkxFA8/Nah9Y4zoTackmSTgA4E2AtQYazJZ9RGpV2MX2F5
YImC1Z/yBPLsC6H3fBlRgaTZC3srSPfrlPq/03YtU4gGdAoAiocID+Tc918NObP4IlNrNjuSN/tP
HLg/qJCa/B2WFF5sOnXpV2ByEy8LaPhwyu7UWmF65j2M00GlYzQ7u38B0icfqv/jPC3GgfolbndN
CDDN6OcI1bBhrgpiYy5pOPhHx4jD3kqOjzejJJeT3BsiIVZ0EwHH5R/kz+Yn1WLMKzW32gDR4psY
VPieTrFGm0r+UTAo83qtuZkQQueNRA6QLaZf/Csb+V7jeIB1gwXRx8AeBxP4RBytqTl2FEgSknUU
YVvslvwIDkHKGwoLz8o3GS2GIEMrdNoPr2+O4zyC7lLVoeQxo+AzYvJqGzHsyptTjwR7Mp9vnkB8
uvmt45dEMss88BSKdunWf8vsverRCwc95lgj+nyoQpC2Mw4j2qoM2yoQuJLWdT5aRDBXWDIRVsM6
tssrt4f9k6Mkn5n0EaI4wLy2IOi2jCDNDonaHUSDCfOytT3kIjRSXAqIHfqaOFJQa4eh1bjABD//
O2XmLioq++XU4zxaA838XzIlnO7mW9MOmcw5HX57I7q2abNOAarjdgTPp+6eqs8Q3Mpz+uWwtvWr
peEgZr3gJmmjUpM49xfdRo74r44MWraRAM6UuLbFG6+0MFAa8SyA52J2xwlbVFOv1079kekKVScz
awesIZBS1wh7VFQBthbeRhozJP4t6ESODEM9JgNiZ0AnqvvfIda1HL0kbrhRuppji5qhI6eNboYD
DOSgrMZtAEdz6PJ3rWIqgFNai37tk8/CLUPMV5hiEY2smFA+GzBGXpBuAZmhjt4UUhxjvOX3bzbM
dW/Stml3Aw3l1aWeOMftvFVLYC7sdYuDTjjKk57XB5CWaEhXCW592BnWsJxniOqFLrdtibceeCt0
ZZAb0hXKXeTC5UHcyJKbnfw45sl76ZbnUcc/2Wz6/4RgSm8WyRnl/UEAGgRgU7zqg9NF0EsZMdSI
dvL6mXNVpsYXKocSMxQRpKuxxJTH3LoGFVD0JCKioCtu6CkIDdrlSYwCCh5SeUwpxSY8bJWx3t4y
9TW+ehpBMjG40XTITHhMsLR7DRupgiFSSKaey1Rt5qTu53HFs5L8kR73P148QDPdQfsGhwAZJ9Ru
wLG7YFQDyI55fjGtinSvgHeHTx9ylU+7BUKvJnZ6B4jgnVrLI2EC9jJu/NqNj8e0nm6Oibc4qpKf
db+cvW5hDFcPywZyNFwdgoZmnlr/o61niqJTqr736QynORwJ+tDXQLhpoj9ifccKFaB4GlB25qCf
t842DJKi2scqLReYvOJa8qh0lTGF6My1hlIV7LuNsbp4KqytQNeVJc9Gxe3x0TFB8Jj5A3oZ8aOe
WaRDBhlnn7VMPQr6Wtz1WY2DflBOcCb8I8TRMyEoKDIHNj7gTHMT3YbxwUzVpdUYQ/BsvV1R3Qdn
K72fgj2m4VhZ8FbCi4cDR7RCll8eIWUk6UNjQ0QJg8n+FkTaxsm75cixI+qbMs4Qyakm0i/gZ7iI
JLRs3XNEWOMGhifR10BtUPeLMt4ZoNGeNioBLxxQJMgJ7mblYv7tA2h82VIbGgIDp71B8aVQcbWF
3XylldVaY3ZNk4viwTPhYBq4ii+4FbWI4zWNtnMEfcFH1vlEGwNgrlTlgBi3DBwX1WGHFtnMkIM8
Umfed+lPXcsteLicaoRrDHwxJkacIoxvl4lMWvqLaanDqynqqwHGSE9fwdJyemMNgu6A/5r2x4Cf
NncxDZOznCmy+1Uj9m2MWs7YNHjOBCNz0eQWEQrXVuG6QMSOu1+I73Hf/UztvPO2TQ9iDb/FBscT
w3Ash5sHhwJ+YocZgotHfyXrr07S55bD2WSQITGkMakBswJb3GE+mTYTGxd8vgFvIATdvVE8zSUm
V9I/BuN1NrBzZ0f2EOWZRNT0QHhbgw4bmJl50AIIXjWblU5n47AjixE94U4wX67Ki4XM1/X/2HyA
kaP8adNDJIjkUaNbVJO+Za3VyM30kNfcAmKJPJ5dWDBmafcqgYQ8bksjAQSLE/2G31YznWcuE6OO
v33edO49AyafHoPEiHSZsGc0J7ojbRqn3Fb3gL1BFfP6yglX0gB0acbFhT0zrq3mJPcEGQD+x1jO
M9SMwltEMjmwO2Zu9WmGVteOlyh5N/A4AP6e8EQ0bhzmbb1hVrZiM8ik2lfyC49PgWFQJLQ9Ey47
GnFtBnskhoUrWN2Xs0nvPZRry2OqJ04eYDcTrzgFlQGp1fIDxWUAEKOmaj5HVw6ziw9BnyvIBdOq
CsCXIpZRfsC94CXMb41zLcCeXFJQag327XwNvHNYXJBdh/RK/rH1XfxRh2XVvoV0fy6xOBBvRLCS
YibTj62rD+a+CHy4jeVBzUSbprzUKigAxTngTMOEcr564hIk3W2ISfPEYThPEbkVm77dkYaMoUF+
VwdiAl+1Q+sW4N2XsIfUhMtE5Vnlm5ThEq1x2ZSLFkudDF0o910onyrzyBhv6rE1001jNKj0vnir
l4axcYmIMXoXNUAJOBjv4w6hdchRS+JPvyabs85uEfQ9/FCoLeDK0yh7YYShFW5RyEfCFB800m+0
y4gpOtrrnKOXkxHNPpM+ZogPzHncWKxAMOaONEislKAN8lMFQ25MWk2Zb5KIKT8JGLNhnjBYYzUn
Wz85jVSeBakxdlRdtE7bVqO/GtyUqEzmZ0zdrbFbWjg/B3CuhP+JXYuhZKMZDncFekXuUGYHxkKX
MMqhkyoJeN8/x5B1ziJW7L78oUdUIxHmVoyGihlPrS3mPdQ/k6/D/GIYO47IZfFQNG8xKyzB11Gd
dv2zKx8R8mfxapORq85SswLzwucBgNNyocJ99HDRgPSUqWxeZYshBuQsxUtjx0vBtLoNNni9Sths
Hb18Aq03m2A7QyWpL338Y9en4O6+WX+nj6D7qsX7aB+4eCQMVZfPIjfshUkZrM5hPZxfAzcmGCc7
F/B6LPujKXBS20WAuRXIixY+7f9mnRCuBkiJP43cawnTuJhNDDuAXq/SLz0k5hkkyeBRVF6ymULC
1bLW+CkmOvvnADrCnikNkm7ynxb/stlAL4C2ojyZrKCBCCr0HwhTEbH/d83AhQPZoR6SaCGTea0K
XLdLP3ShXSsWjY4xmsFFMQrl4LmGAl0R4pPuQ1n82BAZa77VTDJaN7FKtMrAOWAV6k8rxOPeZhJd
6v0PWPKmhGjiUNsKjp15wqQgtNZ1AGTuw9DnNFHlFP4UjWEePGdEgxMWS4N2mBIPck0IkVAQBVwz
J34fiXKoi3Idco3o1qVqtwVxpyP+LAmN9Hsr7gkOJBjGKyBmF3sX1/m0hrVLURltaoQ0zq5o3xFV
j8Sp9Zj2bNzykkHbVRYU2zi6BuWrrZH2feQ0noh0uqXVJTZOujxhQSvNoybf6vpv7B50zNQjCg7P
R/XNHujalxHGOR6QsA9QjYjsHRn3FJ7rDK+tjdGQAXUzqWA9968WHho8ZYLwPIvz4L5p/VeMIFx/
1Z0XAP4XI4SO+waQwlH3VZZvcXmcJzQe+w5ilfusMhY52ERuX712PAyZkpBs65S4t5mz5a+nnXP6
jy4KNxMRoXpBQ8BEVs+hY/O0mw/IT1AbvrLqA7G95JXI6tuJ37LqG12iR4M8aid4btCVARakt0LP
NxcXtzj7XEuaUyz96jew7n7gvdjNv7xYZdj5xAwLcg51G0PONgYk6bAAQJ0bkt09zDsbR5UWxh1g
8qpnsEgswGJm0NZPqOaKSyI2fYz38Qpz4An5vYGpFYsVMiKtEF07i3cgHzvpSdiYH5wRdbyNNCwC
30P8j8HauHm17Vw8PSzsQ179SVQpzpuYIgYXMJsCo2BtZfxloJqEhwiedeQffIihOJGiQsD32V90
XvQy0dvhUQVkEdpPNeyZtrC3KUO4U3PUPnJRWceER6Zpn52OfRXmRuz4bO8htK/gUrsaJR44QNXS
+QtGFdVrywc5Q8ENPMoYypweUqrFUyYvr/jKoJik71l9jYrNnOwHPtpnwdfpuBWchuIVESPue5Wz
VRzudN3Or2F1ws+VxAAP+sgf3mXb/ql4RgWFTANBGpYoShAGixRCMIl3DC/FZwfDWltzNBaYI0Fk
rpbjDJkIc+1H1P1xxWevDL8wjo5+cDRAQIgeSvyCMUqxd4dwVYgfHCWQW+IRBJZFrcbs9hhe9Q/a
OfNPfbBPWI80lzBfgCo2/pubPPXx2hTXOizvOfLmCcLObH8nHJBAnxGJoHAxaULgR+c0cgSTrS2X
91idc5Hd9U9iNIl0WzoJ5xldUdpNO6srMdd6lT4Vy8KyIZE0y0ZRV8mtm3piX+dzyZulISM0JciO
VY8D9IUoetNd+1R71qI9tRlv0vCOQcO9IncRYXksKgKdiBsDCMXuwEnfCDzH/ctNiOL037yCSJjw
1/DuBhuhjpEfYYLgoqkg/brtnz0/PzwwKfB6jIK4cld9eE2R1ZflWmb9S2l/lRp9rvFPult7IBq6
YtinunTCyQh8SpHQb1EhciUb9LnVLTVujdhoMxQA86/b/ZjWJleBNt2lw+MY54vHJA81YZr6txl8
DvhrtABb3nzWIBvlcheUH2b6LvsNbwzWIARgW8f1tDqMerPyT027saptEx9n+6twxNowm5febhYZ
GnglYUb7X8+72vQ3dCu95iv0HuptDBHZOHHP5pOxD0ZukEojDS7Gn8Nox2dmLkaHdGwrxCRzPrdY
7i4yv6cszkKOf2wOemRtY3kxCJmrjI5HS4AFHQqtURI+8oTNgE2H5gwftYSmkBnY9dLnDJexxxtA
kEGcG2dLYgkv5S7pkk2MwUw7fvAi1g28ma5/OnjKGWn9VroE8gEAp2Xya+YeXMIMq8hqBBgFieBm
iaYJAKuW77mR/3V8falDiXIhmtouY/GBqNzWjKAEB8aRZvA1Lymqhmeg7ytc1/IQhiKwT8EiBGyF
OkDhuYtNgtKaeaUN3ko1pAW+5OqloaM6trp1CGidaHycwlauiD4koJF504jBO+0XlUuQXSnqMN1t
U5hbVM6gOR4lmB7952lYrkd3eCSMjJhLES6oM8N7QaexjUW+TY3s0ZAi0nl/CV7FZ8dAFU5bp7n0
EyQxDuTmeDSZM3CYifFH0WxrUMw007ceoV8GuHaPn8iPQN4fKRbmdy7mnT5R9C1dJFYJ7IIAlZYy
jDHCG5xaiG8RagiunNTcaLq3yi0beQdMKLMDoalCroa0NyDpUESS8xV6wIlMSIwAp7VR63aB1O8e
MtOckaXGisj9iPI6fUXm/x7W46eeu8e64v4o/a9cQPlJ04Cop2EzTty2iQOkHKMlRI/F1OfSTChy
7J8sGzweSuSyWnHU1cdhPbhOS54OsDbyvM0wuygcMqyeu/I2Cu/FQt/0sKMtkE+MNZTQCAREswuc
pzKighsQbDgxsPydA4huRk1brkWLztk65qpP5v/grRbTw65KDlgnnDq4EZIpUVKmjRL8rXU907AY
dDeh40GXD6+mmD7Aop5Fz0zGqODBxtm36lwT08QjcKwfrVFta23SmX/OwJqMvpZZQmtHL4iOpOCG
iHyfnkrDFtU2JQN+lB3OoKolRdY18z+B/wjIJ8nw5qt9drM8OVxfk9ZQj4LuFUN/FVmPbWyAOJ0r
O6+gsaQTUHRAPRGFBMzPeCoPE+zVWKJtBbJF2l+itRPpYkZ7EGPOgcnCM5HaW0zS+yCBMFCvmZSM
rR6dq5bfb9BueGhIpzA94OH5a2fz3o1Jv9MHaTHcxt03wH6qt5FG2fWjSzExqvzLOM5oIIQfMQ9m
7DkhWolVULhlmUstYvLOlGUIdMLb3OTibeNqhhfpOo+4D/4YyQ8qb1bLbP9LAOHabPqo7HlhzUeb
Sr6CF5y89sNHAEuo+DY9hmVScJBaJKIBkGCBMs7Ja0cchIdXQzJRHkG1Ejiy2ybKYvFsIWqV9hpI
pClQ8yVBi+1Lj3u7BeamF28jhOH52bkn8lXR2uBOuK/cfYYYpR0hqriPIb2KtGfbSyryitGdvczg
UrbgZHHElhbybMK3dJP+5HuKZMqby+E89bj32dOuIfSozpcJIrWQ3yjR7HhyyUhxa8TY4nE2ERJE
6jQghaVjlK/fMEBNyDHw5GFw/KWYdvjAOX70qr4MEkCFM+kkEaW19M+wQSiJ1IQmI2AGc03K23xj
MAXCCtYD9vUYXQ99uZX9hzceQm+X59gp67tYx6bduEAuujax9hqgjmOhWfbwOais1xh8FeqSXfx3
VWv4Qof/oKUwFirppunoweFNPLEHJjBfDmiE5aGZ1UlvaLGtSp5aU/yKDgto1AGV1390LsZ8OO+5
PbEtzgJJC+wXjFbh5/S8ARCnrS6vhW5tlA5uWBY5mS12fLFCAOcqcfHjxCEI+l8CPmK1THxX0m9X
eW282Uzc0DyMFDOTtXbD8jDXmDg7ZA4ggR6y+2SPh6lGjzTbPh+vcyuyjdnSgmA89NErVn/hlUcQ
y3WirB7AdfHKaohCqaKrM313fMgT40jJEIYp6n+TicClMxuAZN5M7d9E7m9QrudfxW4h7GYXOBfV
LMPhWul4Ds058WicsNz6nKVmlKBPvJkk4WoDQkyWR/fpmtFeYiJBDHxZ5asy/2hN6wiLcQN7BFYj
dqY8esIL2SE6tHqqbDacwsPpZUgxh3gd0KeaIfhQHsgzUqH+hUZ17WNF2bXln9Q4p/D5Am9az+yC
yrZXbe8cwBenioa/NN1dlFDXhDGudP5Kgbt+ykJHcqjwZFkfUdSDHU16h/ME3oXxpuzOgsli8SbS
a9wKIicxJOZu1B193XrNzvd03k+yVI/BAS1Pqz0hiBgBMzuU405YW/K+UGj23tZ37marn7GIqwVQ
NpwvlRnOXIA+04gKOn3EHOm+wMVURQ4XGN96kCNFb+wgpdvL0BE3zGBwvidXheCrkJmgiTQsfpjh
OYGfyuyzwgo3zPW7mT59YBytJKMAvyXDn3dxSWAdOPX4CCD2BfW4N/rurCM9xO9/5YOZM0rA4YD2
felhpxZrAJ0hCzqWgKyV3HPkfsQSIC+L7QVXe9BszfI3hMnoJ1217J327mfasYEUYIEe+iMmfEZc
QlE9QZrTwpXq6YsJB79q2IR1v1DgwhRNq67zz3VqgHUNCJboBE3ooLDwYXRqFcyiIRPvusSzrPNE
+8bfSLsl86//45U4XNiFdrTqD3bzyhSI+foAV5Y4kid8S/qIZmvALB2LuqgtiYXotponPx1QykSn
PDf42EtfbBx0JC+OjXQN7CcB23PwMkksUZCONzSLIWVGSdTiWuTZRnchJhtri5VKYsBXnBCua/ZA
Qzi0gi03BJ3gSwkPJF8YeG6iz1nqRBMnfFf4L64BGDIwTmA1GyQ1wfm3bAHeUy/ee3n0PcyYvnG8
uHN5iQ0TM0gGB8lrjWTYLJ9+5qPF67gF87EmThg4hTIFXDnQdIYIkDn0+h+RKx+Sg3kujX2UK/VH
uw27dD9YkkRFW5TsCmCBkYKjdTPUrfBSLDtJjo6l7euZFHUPBy6ZKj5QzhA61Wtvpdf3SAWqep5H
WIrt3gls7fdDR4RFOcGnsEFAyt+pQy8Y4NoVTv45TLN1UdFbjy3By6QpOrxILxvexqTf5b17y6r6
knVUCNLGbi9fzlCjJJNmUaKNPwxMTHuSBMqYRaHZgNNWtM7SjsVbyA/blTuyTZbCfJINfonhTnVJ
irkZIhqcpElKKCsm+P3eS7AyFzfO9G3U0OtV+aeXuzfT8j98y0HYLQj1nY4TBFxHb3HEwoExcEj3
aNc2Vvu+MN45cPBFCOq1hEBE96E+nxolWQfUq2wYsRqfUEYZc/3u28Q4dl9KtUY+SFEbr9BMVA54
wMtQGLYQfY8RsX0D44xrHDHXPto+5/YfohtfYdVs2/QnEdkOZHYC2BRPgWGR351cxsKwb2AwKYvO
P/6ywppbd6ul4+LgkLKFMYdFu+w0v6mJYgManQ7XcKYilwGtyn2ArCehaxVQ2EdFAIfHUNa3kFa5
JnWjgKk+4szQaJs7Nl7aRlMAL5bPhvfZRwX75DRDbehQD2sM7Ka4u0y0jP99GEytBxtTAsxNkuAP
pa/11Yk9duTUiLc43gdYQlMvb3gbk5gYK7Ou/8fSmS01zqzb9okUob65Lfc2NjZgQ3GjoPhBvZRK
KdU9/R65zrlYa8XeUVVgW878mjnHZFHtfcYeTk9msmG6muRVRNgCeK5XZf5B8xLMf0ebmwblAbWG
UfTvJSDy2H42h+mpjppjLZqXsBQ7ixV2xe/UYzAizJdV0jXBeJgj70Qe6zLd1QrG7jdAL4ANii91
dejQY8pkvM6nspoOUTR/tVtB2WrpaQQHoU2agp7RU+mhsLAOA9kHepVVbYsl2XgwghPmGdqwUJfm
i4t9KJ2YXBfgc2icRz4bFsaHeuTDEgGEJFrhFhzAAC/zq8OjI2beff62FECVnU1vPel/Iw44MBPz
hTq9hsqlvLVihAKLveRMCYvfsHd3jjzWaidm867oSI0IdTjOTIuFub/2QnnUpi0OxgU1Jmv8//xe
bQf5OfzkLhsB+PopbgbYhjOVZ6zYnSTnhpqZn76xq1XLUqvw4r+LB6Ys4q2bPPoWeyvcM4rqe0sZ
1dIWaFQZCVqpJ9hW8lxqwTmj+BIEXo9iogO1YGDI951hgyqHqQLyUL4MQY1P4bPzfqqI5d3R412p
guUFOUVqx9tycbaJ7W6zMHmuNBMACcpk92swMTaLcLlwi1xtIjrq9yarXyLeK43y972DGuB2TW8z
W1qT39dWDMsgoI5VcXCyn0RoqDvk6GG1JLug9pC+0l9a5SnDiToMDI0g0DwlGrpi/nNBI2SewNTE
OIVaKG6KV/STJQhBz+lP+vlXVCa2tcGyGlCYsRVhOYpqbkf5j590OM0LTQkLATC5HcpF3A/5sYN8
GrH+mmaW8+xi6qPBF86liMXAITGOzxCTkAIbiJlxfiGlAec11OeI82l+quN1l59mBdobUHM7nomp
gkLmT8e52frqXAGpxuY1zHn4ZxI4mVMIv15LCh1bFjY+aiXwelCn9lT2E3I2rABi3sbRbnJx/nFm
fUvrXBjeJWnxnHFQRl5w8Ws2j9CXYE9WrOIg5+LbXgp8dDEm2qWdX0TFzi7eJcCwarq8zJNIqyVt
kcXSqgjH/yzWfInPWiw0CXUVrzHrvrESnGKAeHA0uWLg2b3oQyBgbl2MJCYvr1MP8coLCm81BUyf
E2SK+fIpvqKlfCvAR9e1dRXoFo0eMAZUnyw7JzlnqjD2zni38Arm0bhWHrNb3uscmEbBQTlbj1xa
u1HIa5ScEwStxbHj5OvjK4ERgijlTpCayuNV93ihBdXKtFUsyYbxEwYMqVXLfrTyfcfToz+tOu6u
ivmXvwh21GwbgBu7CRXLHA73hc96IbZ7okwrp0/dlKBXmJeDGF5UIKG6mj9EYflr22AcIkpoQXCX
J7hq/rK3mJEatvk0EHy0IKdwegM+CCqhsjjInFtE7Bj42oBUnSlnj1zvOjuBkkjaYcZTW4lHX3EY
5tJ5kwXQ5F6KK1O0b9cDJKgiPRONizUTXzxf2gN49q2f3DfBz4FcAGbFkmPDzQsmqGeAzhzBfC56
A3oKdaFH0rqRJI98rF/bOb92MSEE4IOOSu6KdjypIn6lKzk5jEfa2XjKBXEjrJD7vt/SqeOm56xu
Ni354tKWl6jJ7wYIWHvSZYjpoJ0mm3roiXSvil92bvxSOm4CaRDcjua89Hy6sJFspoMND7HzKGT1
PTfZwWKw0YWwbppzzRAulQsD0gHv0HiwpIM6Tw5Ha16w+lGsVAaeMY97q1/Kg4g0Omra0AA72b8w
5292kXMqJDqSkXCwOdhWUb9dwrPJb0+ek5lEa4nXtRgIAQ8HWBvgKxPCmDgfqQWGuxGx9ZPypW3X
GSkNuukvg+DUF9XRb+Kr18073/+c9wwkdj7+xpnbi+vDSrMTbHFk2b8JZ6PrZmcjbLWmbDXFEXMq
jxknoxL6ipa434EwhgBFvZUTbDGatwHoRAtXt0iZ9UzTxfDfOUeBtCxb3+OvBbs4wKjrg83SA8km
6teitT4EnVvjdKyfGwr5sKOlbB0eRhvsthryt7ZnrDY0LIUIiEUxk6fBUziDzbHT8eG3UF7dHEBu
xVjfZgaDhZ2HCiRrjmBVuq9zLmY2pultBBsJ77cnrqeIjW1Z6lAseVEgVEoLMCxHfzLUV9v7mWOW
zBW/Q1WOf40ergpJc2bYnopYPqmhIhaEM24uuLurnU3NW9D3+TAA1OK9lX703BFa387jt2+5cBqz
4bB41XMfUKZjg5n6jzzntIoWBvkUjt5gOav+AWtmlYTwhmn9wSRf0hT+1HxYQnNFJiKeR+Q/ZIXq
6p8rzzDd16WRBNGyKmI5JwMDqsGSco0RZ5lxATTSwF3U/USNeCAAemt8VI3NziEd5o/qrLeUFr34
LwoIYJgXNkqJ91tgwTeiHCd9EP4BOKDPdSw2sXbyWHpGb3Iu+mmLbhPXJPSvGFO3EYcnw4AMk480
rF53Xmz+aO6oZ9vgX8gB8HRoC9Sw3FADgtjr7V/XKk6YaQbAbtGrsYgUzPm0K33+4px7v2B+rE1a
cKt3S7tuuFH+DG7L0iDwz73h/ruYQ8lAQOARDM36OsMwqJq2p/ThAl6KU2tunUb+Fg51iOYyjmq8
5yXgFY1n9RECiFRs82E4j9g8VDn81YcE4wTse7iVcdF6rH/DmyfE0SoAA2UwOvznFp2LASfSD+YD
b+BaYhOoKncbEvTX9RXE4Pdg9B/z8t3AOFVB9Gi9Z6vWdXES/abKZH8i+1XBf9w+JFc02GN82eWj
PFdo0wvCCA0nPhKETVpgT70bhMa+FBB3jexYz0cjN04dQ5CqBUc+yVOkEOoWkm0xTAIqb6/KHz7e
gkV138MoVoObr10tBM+mvyrDmJm1ZI8XfEbvJQwhpxYkg48nd/meovw9tlqmBvCSLcWmH71qPW9R
RW4Wy9mXMzOomZpkauBvIFPl4ia2aaP0XVAweeCGJnFPe7UWMCcxqwITVtg4B4dluSu1caMO++mV
iZa3HJeWZOgi31muf8nQwqRDd1RCXkzYTngEs4oRWD+jqIOtMTk49OO9DGuy/DykxOCYI/Q95HnU
Ub5THgFD14g/PYc4bI5L+UgAVM8hi8W2SHBHcI3Y5B/0w0ueVM+LSxLL1Ks/GSczEMLVEMGNxRBi
UsT7L8WYcOTKsd949FdFT1hYq2ARIcSKrPc48l/h6F4IIpKXurZPc50+z82bD14SjDcF3UYru+a4
f4U96uJr/C2ZyJvtnoKN4j3a6BQoMKvAKcBGSONiFFyXEXLEmXqmNUfGFh0QHo27h5HcyBywv16/
yO5P1qO38EW6H5oaxFSR7rsRFByrI9OLfc7Y1dR410nxmkIvRinU8Qpmhwk33xKmEEwiqI3q5t9C
WKpL6DvNyx2EClCY2cQmtBB0J4IPZrEeRafFjjGq6HzsrljoPcRbSUyECuUqcrKcYYt7yqfoXOKT
XlLxVZImZjRkwoQR5+Y0SJDTaEiK+nny+ZLb03zLOoxTJZoUXH9odopjzbjkUKeHyfR/U89F5NAz
ze/5E0WfD+tMwatGgaEyvot5y84gf3jtl2G86xIuLO4Corx03aONA4lvc8IUrLVGTrh/S56RM63J
TNBWRP9SfedF+N6Q63SKAGPKAEAnCE9Fi4z2rFubOuGzIG+lttkYDjzATVB8ty09BspqvHVFyEys
NPi9wbE5DkGI4mMCqDiSGjia3zJSJ1YncD4wP9jhcOh8Ea7LPLC22PvyjTJ6qHb2NfbnQ2W6u5z2
WOWvhvuO6aHuvtpQbTHIVFsnyZGNhE+FmK+saThgDA1FQo4156cUJClif/M/Sq57Sw3dpc5zpcGf
xk8YVrsErVo7UTJkAqQT86SasIxcFtsutj/Zw/PGlxu/ObR4Cet8G8EW5MMucSKYZ5zGVo+CaTxr
jW4FEMS+t9lvDWYByeKTHg0u8ZsOZRIezBEAFtrXVL9uSyR4fudtIwgQjjn/8Rv7HDCFJ+XXx3Q1
z8QxDzAM6d5u3lBck5K1jQfqASvJUL0jB9zHzSFlUkmRlB4b7///N79k2JDgQSW6riJtj8Dt2h6j
MWCVCNr+z0QahTN2m0DLc5Da4FpytMCOWrP7mqR6IRKVSQM3qj9CdAcLoBghYcRa0Az5PgD4Cwg+
RNA5kypaUrNmbcCYrDa3U/jCEJbQNFJeKnSAVXIa8eO/B4g+lSC7mnveW+5ldk6BFEws9vMRXRje
c/x6Fop45mAjrs2pXvvQ+Vyn/c7mbWCjZUBYYTtr1Qxblpj7tDcuvt//2o2B0RaVYgqaioO23DUz
EfTPHkt+re7mc+xcsoxefLaljHXG9jyl/PEuRk7HtN7RySbjvnKCGtUDIWCQJ0wXAlEQHGEDfAxD
R7Rs8J3hGm7ib8Mv36b2ogzSeTVCuh++5hJcAfjyCCjiFDwaDCt/BptqzqkTJnyFns5gKoX5C7MD
u0fRX6e2O5kYx23LeFbqI2ivG72V4axVCdmGJycauHvrQ1hnT6nZbUaWsc69QQwpikeCLFGDsiwG
CLXKkMVkSDbxUWb8BUwA8bUZsrfIm8/djBSK3o42e7wsn1XGYKOZVbSOumgnc6z1uMXYMw3p3y7a
NyCG/0hp/wo0797i/OXgdCxNw/tsr0CmCTjxjguDAr+H7zNUBfvYkOTfgWdkXggJNBRkRFVrPXq4
DmEGsB64TeIkBQOrsh5+xkqiOspXJkZlhm2YrOiuQ3Zl+0rQS2ezB/hpTnk2k63vN88koR5GBeEg
q4eOUSS/a1qvSz7teGB26cf81vgV/9qMZlamjXZNQdALAuL+LAz99Rz8kRWFoXFMUNSYOgOlsa5p
AJlnag1yfgPi2tpnq/NOVTtfPKTRIxjRwrmzQ7lm8m3M6hsDwwtg67clspJ1DzKR6SH3q+9taosM
KhFRNXoToUlR+pFRS8Fy5ONfUmK+QwKPGAWPHtuvWIQ97YyJazKZniKvHo9dtc1njrOL5VPqVM7Z
9XbAsdBihnxz8HOlKC/5TvjMmWPrYi4nNaLA4QuUWQdZYSlAe6W3eAbFaO84WyvySRarMA1aOwOK
TRfnLyKXv0ZlP7PPO5CThF1sI+T40ZVk+/I5+7T2TVXuXESP8bBj6rfTsXWZ2DYpxMCMGAiLxfsQ
rQC/bvIQS0+CUtJhwj8+N3S2cyz/lQXZnoZ/LmPG6ukR10W/ynClxuxlu28D640N4gFTl8Q6ZvLJ
OTQXbUM2quWOlxLcyAwbYQN5CH5Hh7ItYzHcRqM82MZzMLoWdniuc2kx0wRS7CaIJ0P2azODoyHb
9mQR1Zq0H0BPaOc1MBqYYuTdWtZTaPWfZGigjED1tNQYe2y43cybcIMzQXwq5XQfkSTkT11TEFPw
3sYBAxJYx9Wtde+sViHh0l8EYDL0y9O1r24C04ykIf/Tpe9lRCqtD+Zqht09OUH01JDYLRBYM4sc
L+RXrr5GE04uClZaGBJmbj0j6Qr0TWL+N4wVS9hdnu3bblcWP2WwTZ3og9g9hlObqcE2z5R3LF7j
0L0YYMcHqNX6yq64T3rI0lZ8ruBGUSqwYKtxGIT8CPDd9U2xeq1nJo5yq/tj6NpRfiozPv/iUYHK
dugcHUUoslNR6cZ/3I4EnVuQhJDuaHTZYlbzqovMf1N7N9Lfo5fNbzq1AMacMn8q/NdLbK77jKEH
El5xQiTB1x8zGbHM+dZfmoH5aPrHqviwu9L+5+J/pWTk0HQqNoQl/RcuevuPBP7HY55sTAYM6Pxs
tBg/CfQMFGwVC1U7yvLNxjLAnQ0BTtE6U1s3Bss2LO0eMcYmMGsHJqfFDLJ9HljYMTG5jyL6DLt0
nwKUUjBADdg4PYcyv3oOlwEYbgBr1Cd5ibhLSjO+kCtff5qQbnT+2TyrG8LHzJ6A3NeY+bGpOuPm
f9/FCSV1DJs6pzAUHinm7tmO8r1+Q+XAOtm5Fyg2fcZ4BKr5/o/eR+P7dwpm/t1d90iIhQC8mnTC
rFksd2MFsFHk+DLy4BuYhDoOEk5ZLPDnMYZJhtwM7lwU7fUdms79U0+Ys1ekPuTA/DbkLIr6bvnu
GkWOINl6crB2+uMzIhJFh50ldLpbb6OLE+yvMKqzkyw4iRtKukagdR4yxt/lmhYuGm+ZueMZ6Xnw
RwoEh9Oltm/htMMijWmnyC+2+yOD7mIhCU2ja4I1lwMgJ9UvPktCWFjKyQymJSWUWo6IsD95tsbh
5jGN8zWvRr4jyO2JLywZi5QtO86EGAYb+5iBvIl19liXLLrWoglpJDaFTl20sSOVlArNKlZYLLmq
UNVTKOOWYuJxl8BxPc95EhFNfFVSMu94fvj53yIHok0NY1i3GtVlzTA55ZPQE8ug2Aw1M1AqOF5K
Rb+Dy21gHUSvBd/oxlfbrF0EFvNrArewpBthAhh2q8z/qbk+s6Deyi6BTM6N0POWG90WJtoaP18O
rKZp19F4t1kIUw0xSl47NadVux3bfFu6oDugwbc6K5PAHsoDA3N84ZxNrg093TNHTy9M0KTQ/zNI
arMTQiiGy79M4KLZuRjV/NeAbVMawysfr0gZf5CU2DkoF49mld/0gjKAkYD4f5k/5x5NKzczo3/T
YX42n/mtjPQ2sxhybONzGsvzTLEeEgPWEeuJSJ+CWELRrWN8W+3/5vW4XgwyJVXUnqgLSIh8AVhN
e7KuyqeAgUE9H2b2A8B47fC3c6v1sFD/eNNHYUaX3Mqf8HxzG9RXUTLNsPzgYorg2nePsGcx2ilq
WOnZ26H3vro6+hzxjAT+vJcc83NY/knNT17pYqr3BL93BX4OlqdeamPKLHsWI03wHbdvmQEjtLNH
tgktyDvT7RhQjxffapngqvcqqtbE1ILnxqVc5t/QO6I+bDcMSZBh2xa+EBUeiThf9tnUbtslaxDd
CezHM2wxPqO/EGVwH6dsrzuAe4J9JyDWfuwOafeUCeBYzbIZQWt6qy65piKmLLqlhUTijPmPOzaN
570emwwwU9INAcAVxIgGXP5Ufid5Ad+Wf85doAJWH85cfRiLd+rM4EZdLm0kfF3snnvlnfzJWFff
tRs9QxcG+P4bGkcnZN6PoD+gMQTxHuAFoDE3O/TOC64gb1Lvyib8dmk1Pz+OWEN5DgiinhUi5eRE
FvoykcJUUVEv7cH2FmaSHomUIRwziUHnQY95nUV+DVPcV0l6sizxjvJAikekY34lJt+APj0yngwB
t7UWRAD/StTaDkXonGJmynj1XA1hiFjs1NTnmnAs5sareN7mdNUBUS4GY4LyWJoIyvgKCBQonGsh
+y806Miv1EE1YJyokoiw4TRNG/c9BCu3n0okfoYaP3BgUWL5x8SieLG+lpr0WrJu9O4fnahFsKYX
8mnKH5/DGk0W3DPqByl2lY8lgSs0lWcWIHENUxa2NX+As05TdTrzxxBMOKyXjmsTVQe9MzOUkqCR
6oPbr30NgMK3zS12fejVrKOh7ZJKhnGF1ckNNCF96RMS4MREWt3vwSJEqOZQWaDDvPcmewcUl3MB
zdDJ1b0LGL6LyFwbWkCQQ4HUutMCcHTB5pUv4sA8QKWfEpl44z0MzqGiZx87WDezL4/SBqJM+Vvz
K48ee/vjoBPs9kClNo6TnQyvuUhJCmKEmSO/F3SPUgKf4B4cxuiWgD5pGBroLpFukIcUn31BsDb/
XETGXtyfh/mQdfvJfBbqEyMVLE1wMXS6EdetNq9U6iPiepdyfvH5P4PstSST1Zi/eny6RBS9hbGx
WrJkr518R4VBXb1yPNrIQxO6onj+cfoH0gybY4ZR0ipt47UbnwvvyfRIsdgs6Us96SokZOSRDjyp
nEyEmfpnZyInCCRIc9Of0CJ53BgqEYeVgZwm3mCqmOrvbeNe+Hc+daqBySYqsr9H6S8cuTFDrQW0
mu/pTAzgPdWAjWu3RCQQHHM+o2HXJv/yFDMe0Wbc9doYi9qBR/7XQcSaviSMtbhLIo810PBJ8FZg
vA5QnPlhBY+Yi/GhpDyOMO4YP447bKb8UQdfYApQx4ZEGrPiRA7o9LaOWSc6gpAgbm20qWLFFa07
ZZ/JMregy60WXTtqvvmfEkc8Z6tA6ZvC5kTwtiG2pJzrSy6cBwHsGBHtGt9aLYFadwO3Ii+4+XKI
wIvITo/3rtrGPZCJjeF89DghGmGyYU+pB22XFqDnhE62bltZ7DnG73yB14J1UX97egxI2d+RkaoI
3m3H3szIt1y+xX7rv0tdnPROBH2IZysfw2Pq84DEPsVZq/nOoNzGNH31/cFCfEQ8agC+UH5X5miv
QzrOzAg3opXQNwPniArVIDfTBO6TTcuLI8QLXsY08H/73Fq7XDBZl+Q4r/v/gs+24bpZvnz5Yeb0
pqmZPbczo5WWkasvv2zOYWtkuGrMDV5d33lOlPyXNM5tTLofaMevrhuwKK/FvbBo4P9jSorknivJ
PRJZdAmgoJjZtKfwYvh1tlmj+vFvtHx5fgJ6BqoPYrhxr4JdqXgJ3at4r529KNfKuYbJiz44hxYO
LmnDVKFZQh4z0tFmjNZNjvmnWvvOss7rkaN1AfFq32PFzZQrzKbpJUScQ2B4iqxwwR8YjvBe3Pyp
Cp89+eQHX2Y4oXLDMbWC40KE6kzPwVuXHW271HZvqgiYuvbRWPam0Z+alB6NffhTZxKVZ6DzzaGH
qH3Bj6G3xniy0cLLout15k/JP1rgciLT0K4goaoIFmeNnc8pW9LDFmhEIUs5azKOKAU51yAWE3Sl
v4J4inZuHm0AcFZPuRWRilbvRnThHHxsTC2HRbJgHUMuKBN6S7xkMsexYOyHXO6IRV0ZivadqNxa
EAAev+rXObrLNuHOiiPj3IsculH8NFgR72mKxrHHyI3vM4SZvfHy6CYSubNVfia2/dsQ/9KMYBZf
xz8uhypPXjr/aUqf7ZkkaGTIJnYYkIwfZcXX1ovggDNhgEVEnlymaC/HR6q+Cnjyc/5w2LRW4U5C
vyf8DdApqEpA1cF8ZIJF6gW13UIfMhnqkDnFM9yEzVLUrx5sJRD1za2L2lvQoRzgPQ/acRt65VZl
iNoslwiIGAyGJ4ovNaT09EyIJgT0QfzuZf2myTtgetEtTcszqK+leehvAmPwS1SySHBfXOYXKo5O
jB0+i3Tat4u6XVjLxfzrpmL11tFKf+WodJt8E9lI2kcEPFqhnxFZIJ2Njyt07hj/tLgdIB81cl0a
710Y701rWQu8SFWufZzQSU3USL1zTPj+F6jAGqOHzkxOrP9II3Or/99DxRmHe6uHxlUv6S5XDonO
1hPu2RWrctKkxdxT7Ee3uhPvvFd4DYw1bQOtL8miLOGN8bn7KwQuwyE5eHMEVY0z0myxh3xyKKM9
2sRh+Zx2CFZ9GN/eKjdc4FSFaVJpVE+sx4ATctymwc2M7Nf/9+KnCvo2v2qXGwcGT5ykcsEVSYkV
fulX7RDwLP/3PZ8CgIbJDCNqvBYK6LZjcKT87wUG/IiofrgZpduI8b4zjxGgSxtLlCBeMgc1I8FD
e3jqOAT6xPpjdDkTzAI+LEOqMT8GUElszt3sop8A/VsavB3M+aKOQBovxmPS3/TbnHgYx7ZmuHPj
4lgBxnd1YM7SbEf0pfqHL+WAbQPXisteOnmnaa3cmGwcjDHJy1wVZ5YFuJrp0RK5odtLuvK5iH9d
Z7hadb/yFyD6A185eWGBuU45Objj+HPs9GryyCGaWCNR4b8KuXlMPHD0a3nn0UvOZjw+I2e3h33t
u5gokx1bRbKCIuReAbdwgLswM5dyhXGPsB20yTqe0hmHvRghuuaDHngX2bOt1l4ArctpUP5oI/cs
nDOqoSm8DepRIbtyppODLzelDRud6DCyfzXqT4Ct6FfLk0AXYhEpbjJRnumLJvJMhBUY/3un8v4i
6nKbcPMSRy6tL16nGEieYHfwD3SvsNSd7SczfJxuH8o29qiq2fOfNRswbYqjk7KPKdudaWBZAYmX
b41VylccRTykshBbbHVnUqUJH3vnV5dT3PWlASh+1NqK49jecrO5d2NwJRMZHKAmZRM2PwViU7F1
nh0KmUfhUlQZDgEr4Q+mzSOAFxQdcpVMxyin/2Fo1Fj2U0Apy5x+TO1Hj9yhDYNrwbhRf5PSMOYw
Y/+NQrAsX2XNnkAsTCDE1uF8aNOvhtL6DbSAnDjCcBUNqJYoY2vrplITr+PL7PzazGdcYh6xfVKj
9AV/2aSyQC/Z3sOc1l5tRyjssme0TihOwEfdR97JrUt2n0D6RlaMdrDze/OYyP7gF+oyRmfZubvZ
7CASDF+WW+1V/9/UIcIzplPLuWi1SPjFL9jRPY8e0aAE8cEOmnFQuXxuE5loHSmWGaLsvFjVASWQ
/aXQ2eK14y/QnyQxs4V8w64GRTAuYTwU5CS2JGJYuKqNS2syvR5+l0XQnWcELkxXHQca+EwyGVoL
tbwkKtw55fCeBXx3oXLLm8nStE7fGTfw3ozTcaovZg0cvT+Zy9c0+CDXMOBSENjBI18wv3n2IRoe
HBHSJDep/6s0Tyi4BVRBc3LM9EGRQxalLzewcfF9kvyS3IEb2NuHEpeg/gKWxLRkffcvUsj2OTia
5MtCwMiL1P8zFWTSLHc9O8DKBXkK4UMGGuDXgGddou4WLlm0CB3GX5ex8yjlOSGDJZnRAlSQtgUB
4x6Ccx0UvzE16akqkE2/gLpYB5E4NCkjs8bf+O4rYYiH+hlh0j4LPEQ41Mi8r1n1dcB2Q6ca75Xx
wLAVLdmLyR7WYdiTm8h9luZQLCzqUORWePHKa46adWDE7aDRAm1bB5+KTPom++nO+imOWAJA1Wvz
he6hSXiwvpDJrfmiduE9Dg1inx/KnrRKfMfSsPMv+sfUw8Ov8/MYcfKbwNyy+OLxrhT4bjmfpHOP
YS8s1NckA8AMksF/YVYBQuHxWG7dzJghn5oGLax9NjLq+MKc3oqAYM6CHxBm2U+ftDC2tJVAD2pR
/t2I6RbNUc3XxUyJtlphKTALvMkMn3ln8s7YNrtuCr+NBgzPCHuLe9b1CeKaz/5SvERIPpD+Ru9z
R4jNYHw0ZfQx29bAJb6aQ+NVcP20ato2CdxfsoAY0mWt97CCGXU33S3cOKMWF6+HOWU3JyLsKHc/
FcUcQx1dR9JNrswtwHUOnnlTYfhNuNtKVuETnWIoLbY6GBu4FcOG7VpJ+JP6TyTFhwCskCTDJkue
GUZW2c1Ck2z23b108Qzlgo+nrIwti3c+NuQt+fKPMpb2P6ahDejBUlMclvwjbdWP66MiK4P6b2W2
31VTpyvoC4cA2UcHc0zQg0yoYRhvTQqOXRb8SEGGoNBxpRlAFFoiXTAnyE/b75C85X6cCKylhYfM
NkIXLG2Kyzl47XMJfSr5SGtj9cemmp1SdfNG2t2oINQVifqJOC87AKhUprnF3CNASBN3TPP2dmsd
M/+aAFxtN9R+p4RcCEaIJfdz9qaB+k7uvcey+658kzGg8Y/5d8iQlWonh86oQMwhxNXfNmSnQ9Af
fdlchJD7MUsOhXOi5tS9kWP625oA8Oi/+SsOTnA4W/VUNO9h/GB5W9i/emKRYsTR8b2Izu4oDgCc
ZM7WGy59hKDEad4JhNUpjohYm1PbFkw7y5hKNj13RHcMwdEkmG8Vkm2RvrK+rZen2r/rs9KqxKbh
LvFKRBIwjXQzZ4O6+E0goQIFaqdXHFDaMb3sfW+GyAXiFtCvf9dveRHRhM8kKy//uSYT74V2N/jU
f46rGeVkGO795Z3jt6bhzdNPbDoIpLDdPyz++ZR7UDXi2DL01eqsMWY44gzrLuS72Sf4BTxFymr+
Z3itWIZkYy1R/dnwrAnMVtZKPjfabLyArgt9tS7xf4boKVqHIUoN5VpdSKnlCEObE0UnPzlIEwF0
dYv9gdvwp6p/Q+vN9c+uepVgn22CNQwHCjMO6MW7O/Ba5zhkrUiR41zr+cVhV9HIu9uQtaemF6WW
pylEIuJbXy4roYKUwSwcLqCWk0ucVy+EuxHx2DMjmvS22cWpR7YgxsmY/WD90xn5cUGpN3rohWzo
KUvF+8soJMNRXzmGhlz8MWOiZ44Mqph1RAmqDjAwNvNqiFllaD1F9aerhj/lhPF9OIsGrIbFprBE
DQGFiQwhbuocnPdm8oAEhM6NSXSOuA2PxNL1B3teAOJ5fGLT+xgTDNKgAWdttkmnYu3Ku8kXrjN+
B55fQQycZd/TNVgwRjdzqv1S/LchWJU/S8oEcutczjQ1gfOYI7ZNeuTcb7psPyAoKhAzObVzw/RN
sIPjEhs9kyQ3MJRjO1b77CB4ZMxPdoqE2VgaOpzC3HpeLH6HnsN9vOkDX9bJababl8CikXWt8Dmc
j9ZkfSFT3syBOiUUOzaibl269Gdqkn5pH4v9b1CkxeQxPurynPUx+2x7w7IVVyEleosGsX1ogE2N
8EHfUSTLzVPsUMgqi/yccTNF3pE05jcl63+hS0tl2acAH0YXW6t5gEDFJpjMa6oNULXlCy3B0Yrz
XWJEaAXwKprsx2jWqRNk81D0/O6RSqqfW/B3+U30xH2ZBkklnF7yIjdGS4dgBBxviPibeLeY5xny
GAOGQa4oMxTbvyXEfSB3ACf95p9HSS6BPCZOdgwTONv1XhKpgEqfnCdokk00Pgd9dbKnW9Y+BuOW
pZxh3dHlGdNvuWhS6kk0dXVLKoazInjKTLv3qNC9taFuYcbqvjG3lSBQcLnP3O6GYa296M5GCSeY
uUokREv6+4DgjMU/6f31lFGY8ep9WCHsG3RtkvBhKxFvIEMltXGa8Z7PLvbXhYFnXY6nzC2Pdt7h
H7Zj9iu8Hw2y/iYzHiUFuMQfEKI2lBO5ZiXoIZb6e7+Dp2snbLMGv8W9PiGnWVzGIaIYrI2omND1
pFsS8zCC72YpynRBxzkk1EXMHYie0gll7qWkhYnqRW/YmR8VF2Ms1uEE1pJXkI1HmlEGzv6AHcp4
qXz4RomPMha02qGJUNL7vAoOmJepz6HWagB5SXSg20GoT5trQov2J6o1M7pmpjEw3wM0OPLyHd/4
r8gehejfupSRAhgOAoOlalimFEz+MOebxfn/WDqv5caRZYt+ESLgzSsJkqCBJMpSekGoJREeBe++
/qyae2eme9pQFOGqMnduw3SN+xlHYtbQaT9YcDZjMsIsdEUT/YhNZSDgsUbRcMrgzyeByZ3ntlwO
bMgmzLYnCnZjQGMZBSwF0qmLOBtVY2fx8EDXiV3USfnYeRAsHKRU3PiBgmSvdYpbhGP/RlOYkSSw
ri5pkSM9sy6Dd2cmstP0eq+4hb4V5k9pYqYDwPNvKZ9Ryw49E8lr63VB+dqiLi+5MbDEtAnl84aV
MEl2BIPdpOlJxBLlK3J50RY/cqKWmm/IJhubEA+uJm4a9nQidA+7r1NKipGirbLNBh45GffpwuK7
T/eFZuF51r8mK03y/KHf8uhoR9AKFRYlpllsM0jctvGAfJOVg8ABcIB+B9ngEbkcprgEosvn1W1x
Q7v2Sij7K7BTgWRD7OceoFHzhxHcS73qDj6YinW1XE5so2PgYnZIdo095zuGlmQIFw00aobPecVv
I82R+sff/11NCKzUW4UGyhKadF0yICvLywe6EeIXza3j1nuy7cEHy4+mnQpsV60DZGNn7zwMVYM3
IkxujFoxgrsamULR3h3kbl0QvOz2ZwqGxVRkyGwz3Yv5OeZeo5/GKhUTmuXSKs8cmWyFewLA+/7g
PusxRsRqtceQMfU6vC5jJBxbqCWnGXcduBqPkRwZjXsFjkaDNG0GCLGro96RgeL5s6P46Xwf7c8G
ycegUOUizI2w7Z0owpCq11ooh5eRMp0TKETqeDddSOpfokcIroYsl/Kelo1DQes6Rhjgm28uOHVx
NenxZLsRh1H91aHolNDImEHjZYohw/kUmssMKwRV1z4tssIN8ZrZ3lMkvt0BDVTaYpqPbxGCw9Uh
yFhzTrXcanp1a2cOgc8XnIuRSeAHQ67G9NMtwzmhcCepA5o5niMznpqNlR4QXe6K4d5UXhOY+FkP
yBK6KXA0U5C9RGW8RPB2andNtpmRMFtTEVcaboQqAqOHGPvV5HFUiHBcDjVSMCZkyfrdDjN1ontN
4VwlOQxyA7y/UBCuDdn6UA13sVJJCch6yfg4aXjHYIxkcqlhL6TiVdXOhXUwRw/NL8G24Tr/pU7y
o0eeH2cgxwozUqwQQgwzX5L0s4ncwY/QOg+if53PJfN4becBMNBLlnYw1cVNLy3S6Shbk72eMhlY
Z/SDyvrc6NHJi6iMce/ChKQYjee06k72/ApFNiqTkLj5BPtDiDWwE9fNH0qFg8HpUwiXg86YZa8K
DQAOqnhd/sGXpER29uOQ/yQw/vJXO5rPtlZcCMcMV8d6Uh5cJXoXiH0qqKZg6n4ZFjUSihPEcpUm
FVvWWDxTSEjDuMw5aVQhA/Ey/MgRFzjESYP0OacEs4RBvecYIkNR7ghncY5OzI2aBFYdHdXOPayO
GcQoCSGcIcznOcCYDfI0c/99iUhUtbO7W1LLj9z8AxsnkrDEe1UxMZokdKIKX8M2ILlbxCWZlXhK
zfQ4F0z8IutSxPnFXfVL26ZPiOS4pfIJhdtIHmWCAVCUsURQTmJ2hXkCK33Ms4eGPyP0jcmmrgYm
WV02MnkWCYM80QROn1qxk+RF8YXYdpk+oVHah7yenxsnRg0ycrfV37I8UGCaLQqr360QMTw3VqAW
Kz3ME7H/whZ4SRLzCDM8mT3mTACXkHtFG1QjZQmkm1iHNRsPnXp0y+ozp6tRwERWpwqcBYg1xpm0
rGCopIgH8IRPY24cListBVKkVxUoJmqjrzw+2tyShggSgQN2W2CZ24HdDNlb7NGw46s6jqu/LvND
b4H2SErsVFNipgALWl2igki3VrN+aulrkUNDXr8xg1jmPy2p76QgIoljE0cfQRlTcq/Gxb9CunBq
Vf2Tzd1xbBeG2NuY3b/FH2k0D71SfrUSDFcptIaCMpEsY1aZ1rBv8Yz4DirK1jRXBNpJVpynJ6La
CjTYUbG1Yi7e0sEGtYcrixp8nm50wkaMH5W0vQCzEV7oQYgT2NALKq9BZb0p0mvSHhI7xJ8F1+mV
JFEeZ3p6JjGkNW6ZNdzGLN4nGJBqClrIu04dYM/pseXRGVOCnYr8lGj1gwx4IV+mBjcdHBcAJQmo
IJ+d1vphTVlT8zXi6SWYhWXrraRCXS1113t3pZ73Vr2E+ag/dlD1pjePWQEItqP8qU559Ct6iHiG
hAhllwkpe9ioYHE6T2FXfrZVC4hYQiHqmFRnC2awLw6zNiIoXvUaO9mO6Hokvcq2dIcwbzvcbIrE
L52cSIcTlLUMoQ0U0tJrnzNqKyfdG+bjqLNBRtuqd44NyHIa6/7GWJ1Lo7Pk4WWaYAoN3JkbCCt7
wtBgXCDgXFEFCfPBI06rLdQfTf2GXZCB0LVY7pgzPB3Ys4/KYKL0GoOmRFynGtYb0TPfysAdhQ+c
w7SNnTFndqrrj0N/hqQ1NFdwvNz7TcthJ327tPxDZMbBwVtlm2fdqXWxc2QlY2KXfQDp7S3F2pmr
+5gY6Flk7an2yCFGrLeL5t8MHSl7sqglIkIqlbi7Kh4VaI0aBp6u9zumyNsddz+42K2PPOHQ6hxA
zGbyjvUUcmEGw97I6nmE3K4rIe0gjDuIfJGFWhGdmSSdFyU+yMwMCLKSWqn+vc2PJCYmxlm3C4qE
a+yw0erIJN6yd7U/qCnCL7QoWBdrUrbtXVEpyz20NdimAI0OjbCDGUgxjrvTZNNNy86MShnW1+id
k6rYes8NglWJ6q48rTXf22SqoDQ4kBXuQ0IV3Sb4LsfRflKaLQw3IhO79BIn3RWFHqwCbLqVpt9O
WKgtsyCbHK8oNK3VgAyfu57KKraVcARKVwMCvbgC3nZVCVlgFm/wmBZTc8AcKpzzn/yltCECMHj3
mR+U+Pq6TxCWFrbYjAc1w1ZLmuuWDM1r3aFuZczleN4HAo+TtVwEKjoy2Vh9MZ0CqmFjtOKVzg6R
1ro8Q5hGtZVtch1psEeThYVkCh1gm8+AMFiMYZfyqeUqSrXkhRu5SWrWS6G9UYZJ4DCXdWtGwd/O
xQUJx7GlimiBpJym8inO6CiaoQ17B1yB2UPCPEKhPzP79EjqQuEB8lIXOpW2rZUSOxk4Ocp4jdKz
VsRnlDxQbNzAiphoK+bOxUmqqo51haD6aBnH2nDvkYGqDfcgxWmPit3DS12IIGvgilasr0WPgm1x
gkIU7/Cfw1JFFaKl42/dr8Afpa5tM8siKrh6yUZ2wvYKrdU2bLnClh0KA2sIjf6uxmSZ8zZpRalM
j/k5GxjIb0cFiKrBdiMz362oRr6Gt3bDaIChxr5NebQVaqG2RsppuP1VulWLbNzLe45bZudSCspy
zZt/+mG+TCNDifvIbYH1J50pqvpFFYqP30xNpXTwnPZOHNbHimleBLvCxJQl7VeGyvVnOpKZFUI/
2eCtNpflB6fDZ6CBDiau8xfEFanYZZSFGUV2Ds/HyYXvQpSdh+iqEM/9VTjABEDsAzOkwrc5MQUt
y0B4eAF2jKVWXdS7BqRLlikK5l0lz+ig3YkIRUu9LWcjkIBNJvPCmndpy2vzAEc1Bo7DowvjtgY/
zhXON9GRAhyLAUVFtzQDynlvFXHmSmXJAFN8AeBU0ok3wDMmt4hvej1j0uaxnqCM6UN1iMfiZBkG
aM81jkiry+Di81zbHmZt8Xg09SfZBAmkSRS88PNaIME3WVJD7ZQLifwYbLH5JUqgwUQ4A5UoYZjt
dECr1l+bZOehcYgTJFBi/a56eq5EfeHQjjJjSjfwhXGPJYSFIgcrY2TtMmTwHmu13LHKQnBSHDUY
yGdIqBOahj5+8rO+OEuCNNxTiG241mx5KTebR8TzVFcMaFCjtcXeXZVvA8ccy+kOlsqiRCtZsawO
w3tf4KBWp0+q7frl8m9FT5DxhFQ0DmL5k0JzuLTJTBdCVIsDJ7jGXkPKdiC62u5e0aEluvdx4Gyx
f2IQH5MoCVkY6UWR6+DGhGTQJsgz5A5doLivGqMc5qMTrn5Ew76Vzvg4inabdtL3UPVlLzOqo+/h
F+HZOE/AB5d8nQm6L4bgdAEYCQBgCZM4FufGiuxy3PKpXpoYI3jcIfUnU2cPGN4rWlY91R6b7F+F
nNhSOUHjbagHvy9PXJQ1+tDZ5moM+bzlhVpuQoUmvnImDtqHg05I9srydgUEiZUW4WdV7jtBUih9
pEgRiOB1z+q/5d6iBicP/rSwdkuLtAYQQDOND2D8v5gZS23+yfFMordIL4hLTlW450hbur8CXnPM
GWKflqfGM9kgMjwZNecwGviDVt8WhqMxDN2HQJ+J/SC4dMzwlMbdkm5OhyfSkKI+NycxIKdeo60W
f+Iyu9Ox2LGjLzb61BEXT1H9uNKxgu//GbrMKMa7xOIExKoUS0DZheJW5zUzi4kKytxahpTN3yNG
lSufqeRZltdlhoayErHMTQw5FrpwN1YHmge6fetoojBWH6dGPUUM3z3POBgNfGHZ1WtUQEuOaXRx
zyfrYUaZMcE50JBfKY7+n/l6pWHa6unfmmPuoaw/8W13BVfBMbRdJTvUYbkUCFDMNbl4rcIzjquq
uQRAZ9spqa71mNw6aLhJasZP0oqjVJ9ibfqdscwZtcBguOk6jPHmhFzfh5zNMp2xK21ceZwmJ7K2
Wt9maXLmvxYqj8rm2ZYaAY01WxeGLe3DxCW28LZcZ1JWF3B9Fmd5k1BCyBsVu0d0wAwCIRlgqqan
dxpLm3vTZTSVZmdgGEzNMRfazE7QNVhJUvia6pe86SM84YycqTHwYXWolTBSPsjBOOD4Q6K462uD
OLnkD8Ri4qEAWlLph4G/gQVg8fy3DPZxC30ISb2BI9skfNGj5CkAHwYMW5DT4+qWI8bwtNFngFm+
TR4eVhVFD+GaHflXKabHFrvVpWK9RCjDRAxRBwoNHGxlsKmGmk8WMD0WDfLJnzgxsnVhmxhtfsnw
aezSfVQsQY6NqbzhVQCpCqIgCpgaCV+eYk3v+iukFYW9D4gP5Q5evU3/jbEcj1ENsBEl6WPcvQFE
oFwhIrjiW7m02XOb/0xKsjcIaxMYacHmYIOFlSp2sLn2vak9aKyjYwPtEtxvNLoXux0gfZDmqEdv
Vn4t7BSC9tAzPewYY/XgnLBoyh1qZpgV3QHHrafFYOS2HklFecTSZIByBd/1YzUc2I+HCpBThqWa
bOxaPu7J1pBT6n6aQrmgFYZxLOTDctCM5rKY/UHXr/xXsbDUXSjt0ZPHipwNYdQBN10sYPNtY1Ie
8V4KGNxAvWMTHToSGpLiwcyTkwsw4HbOsbKerHw4LvMEhwGvRf2ewIvVh0ujMcsH8vEIihqJgKln
9Vmm2evYXHUOKe62vWksQgTJbcvjPZ9mFhonSOXYrN8EIrZFKq+LLZ7e25JhvSH1IJVSqcHF4RwQ
wzZO46WKk3/IS88jyRmzP+KOUXf6r0xFqEZv3xi13yuc7HHEB5Qdlzt9HN8I9mCIJLD8UYEd2qh6
yd3HcYHMQtr8wOj8Lis1VtgE8jMMfS8v9ms/+7LWdknq0up6h5pwG1kvFvs2UoTMuUoQMxPNtk9K
5K1vcDzSFioTrbFL1DdcIZZp8yaLhwR97lxP7xEDP2qCrjv1PYut8y77gKl9d+IvI6uDFQqGkzQ+
kcMtJiQpnFQyT+HDlgwV3e0IhxbZo026QmXoFMwfRZMB0ZS7DqdKWW/Iwxncko4Sc4kUYTS8ZAPr
eYvRaSzwiGTVkRaO7PqoXNivPYMOCCshpsAE1smV47+3QttXzySolOquqzF2ALxILPdsjN51fp9o
AvyuYVRkj0MgDUuk8qCnALZy2scFY/BdwbArxUMD0qJUzQyY3wwREwMG33PgcL8z8cfUB1smkgUx
dEjBIEuNNJWeTWYMPKoSD+fZih4BnLeDDst6wxlqhhLL1+6sgNtxr/kI6OSShcdcgHwfQgBG0Nro
HceZTvuGsB+hqrJi+568DJWcAnFp1A8jYjJnjGMIQV3akCTRzSQlsrAo/tZvxzp79U9iVH6m20dd
hZvPWNxU+wuXTkjSjKnuKP1hG2PXSWYivGyu94j60bLwqpn38lLwUCWmTkuxPjjRgqVPY12qEesi
6sjBCJXymrIcd8Wzyb5ndmwoIPZtQiM6YC7BetWGWy++MriNUF+O59l4tIzHFCow3ebGbhff1sA3
SQF/hFmwtZZhX84VsdGoiqTf3TPGMr2453UVTMur6lGvU57IDV2CqnLRbD2iT936Br4GytYsJyA3
fq4c+YsFTK7774/4ueM3PRW/hfNzQk0/TOODaN6mkrWvddWLrXWYSkMRZWGdLCuMF9Zrb7L3U0Ja
jlxkhvPAUVgCeSOCyXV8wpCF5RWes4OnyViyx0qyaZkhrco1cKpWwCZPL+nk/ivaFzGUGMDUYYeX
ODYWAC/D2XRaNlom5jr6JXWBLJU+J81vrV0bNrAe8sOKQhluJB5H8kyr5kkWaALICsJh6kI8STCq
XFZ11zjWJe5ybL2RTKRE8ywUcdBzvUbaF74XuPZHXQ3cpA1PWOdsenffOYhcnJ5oVPs4oPK25oU5
Cx3c9IZ4iAHgJvKmFxqR3fQfuymB+dSB5E1hj1QdyBf/yVEFWPK2U4yuIUyw2DHAJBBxLLACYKrP
g33wZlkHURVCCxkRSs0gqAM7U1lol+pLYvSuWJiA4iKnP9pxflLflvUUi39xx8AetIwZeUsSVi43
Z56xCbLmjNALiZIToWeCsC/YV3XVwMhKKtjhSkWIugseNeRLqUqxCrHMe6id6VB5eOGaxbWYrZcS
t8fJFK/mtMVUS9aMkdx8mfcKIv4Styby49jY5U71lIDJSLXXl5MJ2dPp0i+gU8+K2H+u/XSISoG3
zUNv46jtcGhe0X7YY3FLp/5D64dLllfPKbZU+Ck5/xUCbVwd57U5DZl3bJyET9jAZtHX9wyWN1Mi
mNDVhHwpQw1nHytZ8Std86ARkTwQIyGzqhwUI2IwAqyo+4z8uzp+l8QSu8X3O6k/hIb1F65go9YZ
OxhdGczAfn6exyIo8VoeJnEmLfSCRweie+A9JBT2V48Zjvlnw5utPmNmE0ZX+pGm7gZs/frOCZza
+6fabyMzOB5KeBE6uYxf8j5ViNAguohjF863bBXWigAvYiE6H2u8XYXqO4vcA0GBnvJpK3+Jaj2V
fypOFSpYcmV847FVwrwofycZHAyLhMzZ9ltbSLd0XsRkP+iTiyuPzTXNQ8w6IYN9Y2e2d+YLSoz4
Vy8X3xrIFnsoAVvgNexSmdGElONvZFaSMaA0abFZ11dmVn1fUiPSnpn1UWmGTxUllRWyE01r1BIs
2gPjgi5MGU25tzzmJBRmPWYY1hSOM3cqDiLOTs7fbTKxB+rYOq3OsnjpiMhkITQowYotrp6+XooD
QkfY2G3HXPS/aOxmi7f40WwnGUGh9o9Ro6DCG7RjURp3u0GFnNl4mmDViJGbK01itBVDDoCG5aj2
4ki2FUzrHDvpWA8F+aMdoTkFRwjr2u619xZvOcMW28Ipti3SdQFlLO55+O2KcxsXhLLz/RLuy07B
jbLkD6FXC20Ga2bWP0ZsvoQKsPixRZTsC5X2VmZA77Ym8Wh7wNAWcRFGYZBsGNbqjkeaw8/c3wVr
OmP8B9hJQWMWj/J4syUOpupfE4trrUxh3TiHpUn/CTE/m2UVDIAtDgWbmF7L+htf95Syo9+L6XMp
/60psEM2/kzZk+NZT3ivbybmBoveEQKePbaLtJlZCmwJ6seihWZrTZ9lQ4vXcW167PawT0Pv1zmh
zTSKlZjZXuU+rGodZlhvFRUXuk8cH5SFLBuq4QxqNyw9JfNcCOTvekNat6VMt4hBvKGg6lIJlyHt
Ak4Sd9jknETs/eqFdo4zA68qGHiF+oHlwQN3DcPwbV92+7oEOzQZNiTuMc3Us4O2p28fiyxiELOg
bEDFEyfTJafu6BgeRGCMHbpNkV4KQqXx23ob7cPcCGociZCkzyI/drQNDONLvXmxl4NErGa+e+e4
UjRWBSJdX3oGyfgofCzLyJ2BpBktAD5tRsr0wB4v2cRfx+ZZoKJKV2bptXHIQJ4UVg0KmA/55S3w
mF3bgWym68JGjVXhllwfhkic9Mr5UN326kbkP1ZsfqjSTe8UuxDmG8K9pjeLXRqsp2YjVEGG3HZ6
1bX8Itnmqx6QcQbzK1gSWr2hgcs1wSFY+2zTY2PhHClytr2DfYVDQ+Wh4fMgKvTqnwCYl4FlsmrN
ihX7Ow9PSIP1P7tbjkyCEQotbL/eFqU7LJW1H9ThDDnjOcMdbdPMGlOJPzOXlH99RExz1xLnT5Pk
4M5kpJwAABtHgsGRZV4b5Pny6VHZ+cETVZds6r+62XUzzO+cKBiNOwqayFNM2k7bL7APGPBzcTtT
J0ukfY0NT9tMSnt1uN1iSpqGxOmq9s5Rbj+oDfyyfh8T2eqWfdiuw3mqdy7XJce/lVO1Ac3sYxuZ
BjlfUotSnsuEq83ohxla4KAmQGiP2w1cNmu4rUv/oDcGoc7pZxTfl0xGmlDp9+mrqZPgU9osWIpp
MoeKYc1qbwLad2GMv0oRPXWtwfLs3eisoOoNrXiSu07HCJbSHcpQ1DDmjSC118COnjK84wQMvyHJ
mHWoK64YCrTsiG50LwHC0sX/FcSbxQledk1qhMTAJag6cMRUzmLW0ZNgJREjrsr2WPRsFIpCItq8
WQ3z9C7X3hYToIlH3IQiV0x7mvtEsrRUbdqVtXiwpMRDy+zT6j67A/xNnONKPAgsfCcS0ct5Yv4i
1BwDSawPn+OSGKxDmd5rOAG9IJUULxezfJGgkyRdcVp3ed/tctU6a1049Lmvwvqr7GNS4xK26AVn
1rz2UE6FRmvjdj1LbIasKu4s3xXGsTdo2keETwPxIbGS/pR6ETCvXVhmpwR9hRFMVFBGPb9DdAqH
GKCxkhpGQuGAU2PdvvCE3Znc0yeDv63XWG/uQ1Ef9UheHechsm2s6HBwV3sW8eI0T/g0m9nX2l1l
Uwe50yM/oVl2bYdxFMe5cLdGTkcGbL0vHMYRreWjTYfteXfotEZ0OAaw0dAW7FeC8U4bRU94Zm4N
qgMl98ZTxLOXxNDaUDUKAezWDxWZPRjkGYzYO4ElCCm7LrgDHYmzkNfADwlVDBlSfPwUCq6taZNk
JMcTTAHG8VpxxzbatVy0QFv0/WqQ49f6DlrqmKkhOPgt6bGrwgKVIj9H16yJvdU/ukDuo6nwZL1r
ahsgCoQ6u7wUxKZEprGXVL+W6ypxD0NP2bbY9N27tEvXrCsjnFAuQ40F/XYTf3muETrkTimkt0t2
j9pi0q367kGdvh0aoQa+Zqrj556+iSFmXO7pG8PLLSbaAoCf9OBK//GUFRPH1h8Hs6PxHp8E2Yhm
Fs6Kcf4PTQJmc5RR9Q3RPtVuTxxEfa6MFFx9sojNOSW46E7ObzCTz1ab06dtlbCG7xIXyWJSFhGz
ye5W3ozY6G0nBVhpzMmiuTb6Z70+wFaUBU/BPsJ20ID7964ewMeLBE4hSvvcqf2bAHQvem8fS+Yb
eWLU/ylT6cVLf6DwE3x9lcjTQrS9QUzIOGhhKp2RSB3S1DXQk3c7hYYGc3DWoULjG/ANBhIdiR89
eWfl0bzqYVqgdGXcND9ATwbDOY7encRtu1S/K1V/WbldxAPs2nPT62eBY1pBXZFV7Smmt+7AxyJu
SnmUWQVgOSvBPoXLWqFeNlKZqKRuo+mtXpNjMrpb1oMWIqpJhwHETM4Dvq8ZFgDdOcDIGgvVY/G6
2vVhrUbiCqTkpj3Z1JqKdcxQxkv3XqumbraKk2rH3yOrO6BZk1GkInzUGKZYmOEP+ET0S3IZVLrH
eYPfZgYgXRXtcWIgzm3zMa7iKxoxOhZt7esmkyK6s+qvIUandRm8/hURrH32y74CeZuuZFVup256
mDG2dml8GhyVDfZLE0cMAxYytP50jZ9bvG313N3lnAGd5wD4kek2IEqlNFQh0Kv096xMHpWp/dGA
Oc2SuaktbkWXvtnElgi9fzNH9Nn2dBnr9jeK11M6yLCONXuolhfzZLvOaz/XL3rKNZualQk5rXHH
2MPZZ4b7UIivYpLMmZ2Xjd6mt1lBCMA7CtETr0XzoUoXqerKSPTRa9Vw1cjgxqhW6dD+NSizPCbC
vfvQ0VChd8MmMkXSSYphtnQbRna14u1b4nVl6+HMyVEV63Ok4leQzQ+lp17q1Pv2UrqWa66+Ruap
nh/c8pi82UAJWwJJt8vmJdk8+L9KgE339v0XDIV/rc35uj0F/rufb/z9fv982Bwf96+v3Wb/FZ5v
59/zb7ElVPM4bX5f7kHw+/sudu/Xa7BsTi+xD+d8u282j2F4O1/fz7/l5gzksMk3Z/98vTIJPZzP
7+fgyoh+42zC201+1xvl+uZ247Vi8/X1eHx9fn3dH3Fr2yabl5fT6bT138vN9XxGNLYhZ3T3ew3P
6hbnOv69neXHzo7vxka+CpNbH/Dnxhh9gw/f5kw+hn8OmJlu7i/Bqd1sg2B7ex+2uTE/d1kw5NDn
jPHdD3u+8nwLly3v4mz8bne7ccDW5rZse98++Lfev4V+udnz5z7/BGdeGJ45CrG5+SFHzM+3kC/g
K0L/v8/m83Y+f+/f5NfKX/Mav7rwhbw356g4yk/PV/KBkXls3jkLvJ4/OsuX8glCfh3KT8e78p/8
HdTSLR+ElxD9Lf/ev8mzF8rf8j9e5/u8PRanO47o/9+bF8jTzPtwFeUH5GtC3vadzy0/MZ8rHDhm
eVVGPu1/7/j1f0fMNxP8Kz8kf0OHfAhHX75GHs/t6xzK7/nFT4KzztngE/Lz139vxta95Yjm/X8H
xkGLDdeO38hzw+XjY3ob3vjGmZRnms9lcBr8s8dlE/6Wf67+L/8G77/v57P/e+UGkif5fL4NWz/g
gEL5oeWp+e/EyTMXyksgP4T8rHxzf/ZBUflgX8y5uA4AZPLkyo/KD4/rjT3KkRZsG5Kws/mSJ4Ff
QzHZ8AfyZXxG/oAf8ufwv1cJznh15EX8AjdkrMPmbpf2/zTzdxDKCRLqM7C1rYV2YeNOMW99ad4v
g1TrKbk0kfFg6VYw4IHjUMWRhXRtCgrLbt/IzByQbrWCGlv0nxj5AJLM6rnGEW39qJ1nXfloK9I1
6t9p3dVVCIC8mS/YXmOAdY5fbMfAWPmtb560rt9EGC879jmPlc10bEz7UkAhsIn5cg1WAioYBUa4
wuarul2g9vZ+Ze7p/KZNE/SW3YPmVzksrh7lyaNaFEFWQOZbPrwyaaGVghVFFqrrnsrTeF9bJfUH
W8GPYuTz/1qY9JcdkNUwvllTc8w98Zcw8E/gay7AY21O/mSEmE3aOMtyHTpGSvh8y2uHHg8rdq5m
Ll+izD5O5XIoMgrwmWCYbK7DSTu7nXk255FTpiKPOK9a70uR3IrN0AKfbFReLes43qj00ncpwkAS
v5O7++IaB1oKE6WXTqJERWxYTatTnAfTu7oJskMDJkzcRlI7SdBTaZqgb3h4Dctbo6hHCTdbKQ7a
7meMsfaQvGIkJfF9KUtspQOXCzHH8m40KHJGjbQGcs6b431VmfWgTTPjlvI00zXhfF8KfKVlh9vq
R7Ny93a1/hBDo3uLX/U4sqTsbQWuy3IT06jzhu+kdX7k72SPIHf8JslJ+mbogd0EI+BefVWb+l/W
kGo7KRCIus+ummm2tQCUCrUBBo1JWEIpK+toL9JgWQ8jhkvVPrVfa7RkTsNwn5ImIz0CQFAOuF05
yUiB/8WUfdbFfsHqLXkyhxXxHQODjOsfL7zEYYNOs/hNyBEnhQaDKxiyWOzDuJ7db2wzUQJJvnJ6
mseryNn2mNLjmQM+wZeqQNOTAIOsu7OAbFDqXyMDe1lMKK6BjNHBwLTbd0vxqvTVobL1IG3uMQSx
nIihe5EOuB1SYWIqVxYzECn8yi35DK5Ev3PQdhfvM+3QLW9pxuhCPIPC1+uH41bPfCtvACKul7P+
X8FdokOPm5+ss59ghK/Fi6SJDoTsdANZzWulEiJpHE3XfCqQB6rluqN0Wrg5EX7BYGosXFuHa7N+
meqhg7fiSckprD7DvRR4X9rrG3ZUvtqj8ePwKurUaT3lermvkI01LqQ+d/0sUaCZy6GBoRmr4ijh
hRoCBF60u14jMZwihpQlOpDuD37HP5GeWjho8Lf90nS2HU4u8mHQc6ZX8ftsYxk+6s5jNs+ndkoW
uq9lU+rWqdQD7G6w/uBRjGAtG1f6SNlwKhbHtGqB5MesS00MkARQSOd7jZoxzAflsKTlrq1xrBIr
+bcg8AN+I8zY5MSsT/V/KyFHdrHSnWr1bqH1tTBSHF043BjQkMSHvy40KowJpiLwMmoyIU65iT1X
4ZRXLkQos0Vm4JkqBhyyMXFYXlby6aeACHOPJCwaIUYto/WbrhSmf/NwYonBuCbDE+GrQ0mLdZpn
0M+qAXnj9DFtVb2YgJvlcFRqERDhjBFz/K3PNXO7BG4sWo6xDqsOnGh4jPOfriF5JSApLbHPi2aT
RVsR5f0UT5R81mfVw7um6h15yIXBgH14GpX+EFfxE0kYSbo+95nB8sH6K1RYC+ReIYhVcmvf0Vf1
BH7Vurdz2RjcbNol9r5ZwOhJIUI64WIFw7x7n/P/gQehxf9I+gBRNvpEQcKsdLF08giM3ALlYfjm
XQvQHpysbmqaEkP55RUvXQd6i5ttjAJN+hQsx3HRztIRtjvahfH03SZO0BjVMyMqOeRktNO/9PoY
DKx/ufWRELU1cuMNQBlpfZ35vtCty/bIUjcXhzT5QkXiT+ClFkO9tYn3a0WY6rgeu+JrmpZbmzWv
um7vUp1u05pIy+0x1N55NgNoNfZdohONCfFHQwdIgkKVovbpcIunb+4rmHtF5rvG8zq0+26CRUIH
15kzbtj2qVcxzXN2et6RevtWs5xAA8nad7F4mw6ZsgCJsZclXA02Lre+1sLkeuGWEtQZjH4qfFrD
eDReBKlTuRcY7H+uIk4Ja8jqKb+oZt4WrINS3KDnjt5JH4Ax8AzxduOE67Z99myoyA1RGgy8Pdr7
6QDl76XKcbLODHzP7fRxYm6piOgMghUINvV2QAWP+DXTjxhX7yUAIvLhCU4hOdT/I+m8mltV0ij6
i6gih1cFUJacZNkvlO1jkzN0A79+FneeZqbunWMfCbq/sPfaM1hL8bZcVim5VXEF0tfu/GVdxNXI
WHcgLSFc1mejh3GeVwzsum53Gw0NCMoAHu+IAasDb3DpMsL9ErruVId8hrTPIa23E84lTBRsbD2Q
mxZhASHTkn7RWmvTkc0MKV7mcdC0xcRxcOCxVcDYMUQD3wB5nBnW2aowtJB2CA5uC5LxWAp7q3T2
usPTiEhrkVjYCRDBg03GEImba246zkh2f5HnF4CnVbs9xhNKWHHRKdbJZyiJYqkNiO1oUxuEVWwU
vA7ySH/JvH9FQy9g1MTrLdlb1V4vQt+w3UvGEWNB39GizwYkQVefaCXhA9Oz5vXJDRGuuGiTdOi4
JPtMMllbywm4nAa1+jPlWHoLhsBVAV0YUT2+PJXvGiPVJtHjc1j8JeqnBoHSVnfpxPLIcNdefUbM
h+Q+mGywnqMasGneomYOXD5ItWR4XyNJgxGmnees21iqDmCQscNwJ7F4A+2ES4tm2QMJjHwZmQBu
hpUNNp7rKwlZ0JENpUzRuUFtIhqwCYgPopJby2X9jiCPq2vR5ivt7KuMJKXrgPJ+H8jJ1nixDX5G
n2kIZ9ihsY1Mr6PeHwx+H33JSkI5M5v4ZYEk4fHjaoc6zNQf+fi3MXsbAKDrmTyAJf1uuT4qE0Uh
90Y6iw2PnwfvfvnKDbc5labYLLi7iPST0qG+thEALk4lvBtI/5XeWOvYZq0M9QclZH4XYPnZ1rIV
+pxqcV6EPMvNHpdv+GlT1qPL8LJp30odE5S3UZWBTHgH7srnf1YEHqTcbPY9HyvKnTthZWjGjF+S
mJRR/WiQMuSAVebQL8RbqD2NZHKHJjZ3rODdwkGitZYSlZOKVEDbhEuzzqeYqCiApl9UEhjwCE42
1KAy8rVNQBvZakYXbyweniXMq0TfCSltpTfVriqeDMC7mGfL7pNIkqSGV7R3OhDPecN6yxMrUyEL
mR8Ud8M2C49LyUlhYA4AWsfS57e20ASWqF7tPibeO752OkQ46qVIQtLiM14kFC3wH2yEtDYodbIa
g+/NBknYa2zKHOOqmgb3F5oBSac7GXuj8rYJJ7RC4Y7diPAW1gI8FkI7mpSmVf4ccSgabxl7Lls3
gh69CDeknri+gGGnjpggoF/WX62eHZdXa5Hc1KxvcQ4bEC4YiyRPto6cQcFcxG3y39tNwGUa0Ys4
zCxm/UWoemCZXx2yMyX6bEHxG0wVtEs/ybXZ/lTQhAU7TKu+gRFUq09szOwRORkI8ePyXJiWafre
CBY6AwlJofZMRCcoPJXFzpY50KT/4tvRNHJusySIcuukX70M+xPNl8lUKksZHivKKYQEFiJknNiy
Etd8MPT5qCf/P8g7QkKY97EOsE0Ui+TN8vbb4ZaDgzFLyub/LUV4X+TqDX6+ZSFHjF7UCJpy7xHH
8UEXECTmhXCEfZWq20qf8TAwY9f+Zid+KkuwnMmrzO7o4NcdFvUotq6j8caX6NL5FAGohbWCsKq3
B0b2v2MkWYOc2vxskRbhVhbP8GJ2NLeqEkMZmhB7zIHlEX6SGb6qTs/TwI04ZMVRNtrNkre+OGnR
V6enkCvLy1TLByIqiAL2wUi119QlbSjG3kSELMAvRd+ai0043eiHpEViE57t6UubzS13/DbUaWjr
F6knflkqu579wEBiU9SempTdHTQfTLQS5fvQe7tMx4te2TBs9JWj1xjr8AdbzBZRUQO7inCG6sVb
TpE+AxeayGLKyGVxuUGXWogerTTgTU5BlQJiL/rnTHHpaVDyWaBXQ8rRFLYJioDck6s8TY4aHyRq
XioUJvcEuGI9xycACY8JebQtpn8pFetkXjECb2f4skqy1ulmVnEg2I0TOhIOn571rxlzRpMSHye2
QK4rYXEJqJ7vKd+VgbqdD7wY36kMAuEVzAKDbCKteJ2p/T0c9zEkiOK/RJX5uyQeMrnxf9JnyGFa
47PDw4UA2MNK/KiL/O6rn0vegRd9ph4g+skIMWyjM2MD3rJMGYq9JljDxUdekCOv6tkrKzQmCttq
gL3iEQ3faXIHksyux2VH3J+U5JQpS3a1cXQSVicW86qlgKoyohQPJNVBcT3y5sZ9jhIWfQ6PI4S5
lDCDiOJdyBdhXOyU5sQUJyMf9whinvosOnSiuSGrJfSqqyuSF1TawR6D7tVB+SMQ89hmzbqtPccG
Cj0bK/rEI8otrrLENnYaKeHtfDDVJOD5wMsZbbpO3yn2DZQ4J2gsIcUoHyOaBLwk7NDiFrvOtWiK
tckdLhOPSqj1I8wvC5oQwQs5q26MEX+B1UG7bBGnWvhTZLNTYDuHEt1h8qRZP2K8oB03i0eZarus
td4xPKCarM/OsJ9tgvrQunCeBjOMibhUdy2laAfbUkd1GCJcj2pucrYednOTXf3Wkmpegp6tKOEc
+TeQfpXH1d6s05cMcaCCdrP4hJ7GuF8/UHU/Cpf0BmtLWDbtIfMJUVxk6T0KXrfy0BSEuSnVK1cH
Aj7PQEPG9NHbjqRLCdZS8PllkV7lhM4e1DtrK7keR+09PHvVcHBdPFZ0quw8U4coiJTs6283P1dl
cSZF2R+47/VsifgS6DO1lVZc1brk9dWfo2lnzDo30V0bfxrtWuKTyiF49Qb7dZ78LKq2cSFXJqr6
tEHMxkqzkNp2cI19BbLG7o/WBFe5Ha6Dg2VkfKvANs+VvE7OiLACN/6YfghwCBWCLW0I7Hr6SOAD
z+bZ7c2XhD9HdLpvzHLtUiOB+FhLu7zosbXVx0PDC5F3tGTiGo27RH6Ra8oWAMnGID+JYN/OKSMY
O2cAVfYP13oy4UY5ZIi29es0fhMH2bSctZykA6MrpVgnfJKVjSVnNMyNUPJv6ur9bDDYRzvJiMXh
dwnrexrZfkGkTVXgIyLWWhnBfyo0b0/V9BOKHwPghokyg4wctGn/Pa6lQhuM2wg3RTKeS3qcmGPH
6dD6UKJncH96B/xLmdGT9Ezhyjj320qe6hLlJSlfyLvahmuyL/DNsJJMbDx4Gp8XKmHBUEtaB9s+
gGR19AW8iEjU8nsLOR8aOBdIqRLjUXbkpptvOaE6ba1vTHTZFlIRbMxg/aFiiD2BvqyGCaNKkxeh
kRvVdqxIYIFZI6bnXakSeRx9znw4TZdyOHP+z95abYnkmCrTbyRZVlMZmDsEJLyfbDQqZAMK1yFW
/cHFvmRnBMfilm3noBvU84DeS5U/I4dPBOA4Rfvw5FVPSSZ9TUPugwezTbKniD+Yc8GrL6H8Gagm
BDje+KsDIUT8eGrG+2hSVqylt1Ptrc24JKsCdpsFFwHeYyXY+Eb/bN6rXvuuS85jifaeB9RQOHwz
VmKdta7ZfaaO9cJKCZqGZJS5yMCv0+Jvcpk0LnUb2qEmf8LXfZsb79Kp2ZvmDuBd5+8wAQBcKesx
vdkGgq+oWns5/Lo3NT2zUVxFtD1Q/bultu4IuwZzrKG50KBzuAxLJIuVXH3MGlwI8F5Djj+gMbd2
K32Cx3bcm87KRHjdZ3dzivamTaNIe5Q+JnxoSc6gThCpAoCtGJMNd/A1TZsgsqyrYT/r+Tv6eJ5C
Z9PqhDfDrIzjaFuxSlzAvDzmiF9utcOwLwkq5QEAmm5hVeq8CtMmU/95xFb3M5za/BvYMJDWGxlI
sdG+cfZMYcPGtCeB0SDhzH7UOFptt8HXZ2yylr14l/5Vtr4pumUfP96wOr3FdJWRlZNVRCtWvExg
klM+hmLXRtFmBFFiLH5kLmF1O2KHagu0xrQHMf21l7AH4zMkEHIVa2UQLxBa3JgImZZFLJGY4pfH
dmKU67UHXY2JinEgSWbviCtSY2ezDJ2eRPvaM3C0umEncnLOZhJnCcqG9bCuOVI7pQTcyZzBBgkK
T6ppjo3bbaeRTjnXCSKhnY0aemrWdDxIZJfUdHdEV9vNSI/DwAFqWko/PRT/HKiKXmQEcw40cYZR
5B6imPfC+TRpHV2ENjzO18ZVYXh5gdv3O8VxCECe7oZ5V7sv2535XMOD3mkv+Fg2PXIfVDKN+0nu
Jvi+nusFfjb/hIVdV5B+sq8rZtpiLV+hQrMvFyhdmOXrgXEwwotLYUGuNn17FNDoBjGHgSDZOOMD
FdnvENEugWZItGHfdeYy2tksMQWsGnwV6LRuu4Elj7WzU2KMvtmRXzFDZVArvwXumj53Xrx5DEKv
Ww+WeasZn4KSe5JU+CwtsS84Tn0BpO8xZ8vcnj/XXCMlXaux9zwTRKQhoi4nF2og6gZP3w1xxHT6
aSpevcS9GWgXWONH4LGSO41ZqN/NOaHsoUkyrf3yC/ZzgZ8whSoV84zhgSe0dDhJpCeSi7FGIT6H
xdPYXEu05+GkAAQbr64i/EV5IxllY/OAQqDQkOB+ovpV2YybCJrCAuVB2BR7G6GloBhC6pMJD3KA
vGuKesJhlU6cnvFLlnUHK9UY9y46FHOPOr/AA5sVX1EGx1zoG5G5vmlYe3C2mV92zcEQ5LPVa7LI
VjiNCH+8hcm7ocwbw0PYiIYYxSpLCb7vhf4/AB/1+xgXDAyj0TkhmG8mZzksgkaV/Kd10IrCN/uT
AYNvSaYPu/RkMtvh1DFOGVnd0tXfKpjfLOJXUD5/RibRE5acgS00PfJastOcrOnYj4BuBpeUCAoa
Yrv9SfQ7x/KOniYBRlH3kDnMbBa/aQkWoenUrVWlB4g5+5zUb5FoB8O4uPB8cpRE5jxuNSru0jsL
8Wr2L4V5lTifmRqE5y47tJR7FIGa78Q39i0aLtLuROSrAFft/dW5wo7Hn8d9A33Czh/1iDn3Oyv+
uTUrgOSCPH85PF00PjlpKs5/RFhI0syxkTvqBXztzH22u/ga61dy07RNFqmMau3zvGTAJAB/Axt1
TpPBL0KcY27Uod8S9rGyrTOqIf5LXwsCp+pTa0eIWgfOHzj6HMiNjRO/u8zbot8JG78GfsUOvO9o
DduwfM3IoKpMAP2ArtG4othzN03Y/nn7GSvPxKZhKpM9hNiY4SM/WuUjjV9NtLjua4+AF7gCU612
Hxd43GLxaVHtAOMzsqB6iZSJWE8iuZjd5lPoJ328AYKCzxS/JajQKeHBcp+t1PhZggidmtJxGbNa
DOeS/NHZfOM0XPkJKS4DKK5O6Fhx/ISUG2ceq6rieWbQUs64IugdwRKvxi+ZhCC1tC1wVpI/HVAx
1s7LbsrkXktlWp4HlCIEmElz3dgO6wFMatUqxrXFBA8dw1r12CMlG2t6AL2vn+fsz2O6JuTRyOvX
iuGaJokE4dgAiMoiwhwOeHGgk5hruiSu72sb4fov0CUhfcvS4UXtLVyw0zHrCCNHhtHbjxIZXKXF
SEywAqlj/8Km8L0d0DGl7qESrx5kRaEWQaE9BsayDGGTiGF1XgZFmp3zPD9L9PtKpJ5SHUSN5RuD
RS1r7JB8TfgkpwoHGlWCwgpmlNeUnWfrjjudM1Q2yg9RwOdIcZ7HSyw8NPS2r8zo+trkSyexpOTC
6Sj8GwaLDXAI7CAqh1VfIzXKyV/C4VEg6HO7cdO2xUvjhlttGsCJsR7X8CQi3SbxapvykEdKfU4e
YWHhmXzrVZeR6LeaEQ/T/bpWC8bqBIJkVUe3VEcrJ5UbG91sOkmNKzl/VN2lwSYyO/1WqIbKhka+
quLLY8ALqHNRjMt1WUEKFPmNWZff0EMZDY11lj+JmTGgRjGIFJLYKNSW1P8MOqPw0DHDIUEJoeOz
Rfva9RSvxj1ruj2UX75QUh9yStWkMl5Le9iFZDUzTiOY0XZ/B4hUkddhGYpfLSbhKVOS3s5O88Mu
4eUxILyC/fsozQxxOHAw9oa23OpTETQumm3JtFqNOapOaZmdIgknQ4YIXhUqYoz1oiZx+6TFf0by
V2XPBPwB367YMjYYv7gjJpgTTbvN4jLg3d/2DUIwrecXQJAZhPGOPFXF3UM6YAKh5chlsFo4Vhrg
pN/g2D9obgPR6VunbFXloSeJ3qV9CFnmivnhlXBh/nVzHzgSzxqGyAy8nTwOkPE6fG8EAZBeiU0t
fQeVYpa3UFMOeancevOvatITuczbKMGuFqlHMaDrhKzmTeOWpK8X2l5fGOFeM5QnRW1uWfUSu1hD
0ozg6vy5UOQpxjqXV4QhUQYkdYXrj1kZ87Lcs1cxuVPWTnP9Ft2k6bFj24+xrzr1LrdRXPFAGpy7
NZT2ZPw23W1Rnso5e5kbMtcm9TMzNcxyJqgqRPrse/Nt3PJFTywrHMY+XlHsFEU9J9WthHKrWegS
5NEeGFSECjZ5tFcgnmNNXc+87ywkcmwVSwcj8Raw5JnED7CVjYW31SU5asBCAt/KU6+9vcsEwo/u
WeDAUCqkwxIFo2PCFjE/4WIck/QM52Orm/GzTqrDkBMDl/UH0ce7mdQMr+84SREJYKYe1enUC+fJ
mH/L8Go1wh94Fdx7QngNmIJgZIGclRBho5lsHZC5owHFoz5C8t1YofHZ9zT8dn1HQ0SATkHkm8jx
VZ+1UDvlSXgvlQxKiIbl7op0uEhOIRwKpXrvw3AdWQCgEKE65b7pHoz/wnqAr0o9zy6em77peTA1
cp3m7x5UkB7+quFBxXYt+5EvEZqopZHZpqx0zTdjxHERT7YxRMd+0B8JT3KpRhwDFe9/xy2lN2s7
z5iAxZuGND7i7qgJV4LKEUIkgm1HzmcLHagOxsRtmCiDsInLheeBk5HqsJJPufrqcJYP1ISc5fBw
V4r8IRaVHal7K0uHzoBvw2DPkpHQNB8Fd0dX/ijrkvXtf0aB99ZIXyiWNqpXnWKU9bINA2bAeFr1
VZd8dO6lzm8uMkPrXCBJUYG6KEKuOUnBlyDIkXv4dlvPZFzmfKEa4cHyY6mTthMeBhLCHYQjNnsO
XV768c2C9tcToF2RT1gKdy+5gk1YC8NJw4MwJEdIGIeeoyoBT4G9BH0ogs/2gN2EDPXsp1T7jQUk
xRvGbdYSQeM4m5wBpGQbQaRhBsc/Q39rwoPqljuTOBogblsH4H9Zt/cpL/bGAO4JwnITEfZVvop0
2iJtXCSjrQPD3cS9T/ZA0CTZKY52ajuexqa/mmnnR8aXNhYEGl7M5DU1nwuwiw2gR31kSAV3hdFh
uCS8ywtbW/4X/+S09MqpeZvUp6QkymXCxW14qxq1yVox7KOt0/NWX31+Hy1AJly38fi9VAZpfu95
tOM3dopF9Wid/cBon6m0Zj577u+oEcL0AVdzJWLB3BxVOx4S75bYj354UNHCmC8g+ryJ8eQaGsND
VimEH7l6dKjCGQQKN5tKnBS5WPF3PmK+Dn+dHPIZ2XtqvtdHTkEv8ePhonGB2eeIJFbB49lwbRSI
WrL6Fna3WRd+2PRbewICsLVolXQkzOlNDtAgDGhqJwu5VGHQu7GPh6qKJILlzWhtbQyyPNjHhbem
PGlD7YcgZo289R0kF2boT1UH9HtYh/QUBS+9F7vMOn7dlkEi4k6LI7Lsnuv6pUZgEGFZJqLeVc9W
myBJl6DnlkaThy3jL8Citf3kKOdALyqGZzE/Gy+RznyktFBrfrh5yMbV3Hqey7WKX7J+1SI6dYrK
KtqQSrmqmtuYfyRM51zWTu2btPcJAgU3JffKiFfh9D6yyIZyP2AtEV8NCmsHkCckGLN/6N5OHSVb
OZVNEIUo8V8Wf0vDUDdy5IiYD+MIIR05dMtp0tDPKhigR9W4kioBWoa8Eg9y87uT3afh16XWLFW8
ONdwRrIyzZQNTFLHn0ILRpI4mEAwoeJO44boINWTNW2oPUSGQ1W+SrQD4rce3of4X99+EPa3yhkB
lZw+xUDobnpPnD1zKTHgWR/pBabTXDgbbCXgup4VKAa1vKqk2YH9t/aWTY/RmY8lp9dpdtlw6ib+
fgMBHRww6Aeq9jJluw4OJfZu2EI4d9j1N9CBiJUqP2JxSPJLovywaPFEfIwYCRtYlSXzyqrO1ykq
N1zix5GxwQwdLDG9vaMxl9Z/xFRC3SPuwgGCq5OyaTs3r8RwjIuEu2x0KAszTAZEYKjOL9HmM7Xz
yPMl3X+VegPbDlU9LVlv8xIlSNh1GwnTKyIyzTAXnxiPKfMZM/tMsnjT4po3sLy6MIHQcGOXxJac
Uav3bE/SGVU3+J/qWKJWgN0M89ndhwnvl352y0ucRxtSFHcWoPBWoVYhiqDiisNZACCubfaqBAOv
z9GG/svMnyBmxItTmJGTbj5kxPxkWfgzC5K0eNJ5tFMSgIzY5F7u1/thSvxR/0fOPDUbKMZXwTtn
yymAkMu4ItnE02+kcY+QCDLAj5d4ZTyYE/JEecmlGq30NNkWmcN+FMGue4y8XxHh8NdT30mIr0b7
hpgZuHuPDTV3k4s9Mi2xNrNtXvSKUJPWOdVkhWXK4qRFGqGHe8s8ldeQ3drMnQ4coMN4HaIP0vHf
DeNB1U84z1aV9b7I9hTRBUS6usWDApwxCozIkqGKEg/Iou9F/KPmnxpagH5rgnX1Kp4VvF2RODhR
HJjWP6rVkX5B3l0F45eLPJ3kGzpjWj8gQRjPqIKBX9oMZ2DwGCwzl3dWTwxu279IQYCCeEOdN3l/
7CXDH0a8PMo8maHHSbsQKdk/IiYp6Tk05uQtGk+kEIu4hGzg3wxd0zyfVPMpat70/GZH//p6X9Dr
j9ZxydV0zR9sdZvCFaeiZl1IwEBjo/NDzovRTS9fLfFWoQniz1GRyHs2KRvJwUSmpVGaddrd7p4i
4zRFPxrSFkaAJzmxO3T1bU20+WAyVT00BKC1piD4+LvA39CpRDZ256YIAyG038mx0F06TJ/rv9qo
XvqlXczjbcV6vTTg9ef6xTL+HHwwSoTRgAV2yaC41xAsDesi9qgROMpgdJXTbRnzTPXFIR/dpdpq
xcUdn0KswE6NpxShaQF3Mzc/+qL19e+JIqDtwHCVSSA6ClsGLDbOlYq5MDO+CKhItMhc2giGVKn4
Nrbtoae7Jais0mbfROE1F2enGR8LLFR17m4zUEUdnNY3Ua/pEJ0IoMMzpTOprLf41Yih2DcJu120
dYzH9fxZgfaoLoSwAHKoHBePwKcOcmZKbjyYDQ5CAlK0ntpkOiT1vnfzJwVc19IM9tWPwqnJj1JF
tzOnR14jcbQvHc9NZqMaeTNlHmjxuFwE5MLftbo5isi9UqIeI8W4NDl2TWZHmtWT4QULggAlXH2s
5kyL09r+KESyUQWqZjbaxMchAvs314hIjMbXXEBrcMprCKcFaDESDQ+89bc2dMlBGN88A4/dpk3K
NV5NdAGgY6kajBJ2DnzfjmAxxKWMgVITois7VKJnS0XbtAGeGanaZ4vNT+nDzMIviG6ZF9R7GZZw
nRLsbJoCfK6jrRpnJ8EmyqlC9L0ExaE7TMCgM/oycP+ka2N0F6iLr8evleFsBQINCxwy2yWX3VTI
pydHsWXjz6NakD/QkFqdWpzQmhz2auH5Fm1GnEUPTQe9BpzpP7vosxtyOlPyTNSFjf3ksSPwABCZ
5U/ojreOpzxbUMT6m2e/EAq4Kqb1oJOpXqbEo/Nzyz+dbNVEhSHvrCAmr5r4x4Ja2BZ/kfeXLY5r
xiIGhLWWeE6PNbGajU/zyFZVJzQPlGBaPuzuc5kDFjN4b+1Hqs2LB/LN5uJYvpsaMaDaZBvI3E8x
6spc+c4Xw6L2wpu99uwW79x0HEi0XQqfkAE2fPnAVgh3Vd9lPe4L46BrxoUaVbFYdnOGF8ZnO/ma
mXBBvqpLrtmos14EPElPZg5B5ZxT7H0lwzDja7ReY/7tCOmeRjZPi0M7yR4jb6WVZP5U3mfzFtvN
xkUuMsIU1W2gQlRI4kW18LlfnPnRO4JfLtqaTPWz4d5UnJZT4Izdxh7K/z7/hoyKPBdMfTYxv2q4
8wb+fNgxIHsNFcEsVxpdcxuNG4cBHPRbsiAKJPPrhAFEpIc7N/f8MCw2Lj5eS3vlBK9QKMzvxEOx
8Z93iqx9BynOFH+l4iQztFvcI0v8Zw1y1cVhdGBeqrFqcbgULR7xRBzdxRaJxmNlwl5tKINa970b
oE2MRaAUjCHtc6OcqY1DFJxTd9Oyyu/L2K+dr8hk8iUocYHk4yg1uJRbPj7PeK8tBSaMulONXcEY
MlYDD7ssf60QGGddPdc5+JLxd7CBnKOn8SDg0dMtdlOMT2tnwvFb76Zy8lVst0pRfMnuK/pvZTiu
OibbCVG+HYQnwEavxIuWqDyNDwYWpMNP6Az4jJbdccYCpwvr97l3z2hc9mQxcPDKnc4vOTJGYjCZ
22KPRsCUW2KJXgRKTN3CSqzR/RbRQ0n2jgj3sfKeIx1AQFQzoR04WbUFuWBQNunTvpijwCtYcn1p
0BIEnyJKuo06G69mUhxVi0m1OGX5fGgiFylu0KTWPxfhjpQAcoxw8NY509OV1SvXknGr0rCJjUE5
a8bKied92X5xWY/qinB5JBwKEinutaa8ig7IA+62N1b7WjMFmbznHE4WWYJxbm2Ffu/QZLTppe4R
Y6rw0liG1Fb5rMVgDru9JNXHUoneMSnftX9SwExEJqv2jPOrTYjOzYSU1Xcn2GZr1/xvNAFLh1Ed
QyYI3exssuicjo+xd3mDP+bwt9A/0vGoT6TraJ8UDCR4kyWs5tuqvnMJ8SZTgCrfaPQJm+lQqjwK
3rFU4hrj+Su/Cgq/Mv8bONNq92J4N8+FS+O5Pu9O0IT9SixcDaIp0+EPf78MKz9EH+T0mOKG8H30
frqUXXz9V0yfZQkxA3Eg6julu0TsLj1rDyl6FVExERUVdZ9EZH/MUwuOwMY33R1HphPLsGECggqf
NQs0hT37gBUhKg+IHm2WsUt9OKTjRifaYSCh8qcbWtYbVDQD9WuyJOllSXMKR5pXsFA43pVbk7Yu
rdsVWUiNXDci+5mDRCZtYGnokVxXO8wsD0wEmEkNyrB+ydCFQZHCrXnSxW9YVpsagYYYOb0xA6LW
L3fKhK31EbkXKcTGoKDLCmNL8UTqxCpmm2/wM2VxDyXWHeOctz8NAj322+yZinNr7vBi8NGipoWr
MW6ARa8L5l2qQusWAuuYy4vDoOK/rRxss8Y7pJYgpPWkk5Yd/5WuuRv7/KJ43U0Z+2vhOesMtWJH
zKDVfoMP9kkCz5z5OqBE0xq4FW17NONsC3XlOGXTbuGsdliDnaIIZI8ybN3ROEdKdBU963lEm0AZ
FYO6W3QvNTAckmPnoT8kBGDKghJPHlWCDdP6N2nkh1PpryQZSJyyyMqOxMexnn9LUdRFr/GSML7q
pEa7EG/R8yi6uvYKtEo0NMl+Eoyd0mkXZSge5VPJOa5c5KBuIDMEnoTww6Q4wlAZI3xOsCc0UMGk
YSPqfGKdHgx0QkOgaG9IBxBPpN2fxf5UcxLWRjUreB4KJi2Vid5IC/T6RrAU+v1nFWY526m4JpZ6
yYAZ4LYgc+bBj6+OxqOKLQl7Rp+g6e2eROm8dAsQT2PqqaFJ1fPpuTInkCBaYCncs1b4ykgLIG5x
btSnkLElknyHdcwQocVhwbComzMLB/YEeO3M71s5AxDbg+7C1cpb+S4qj7IG/Yog56OcroTr0hMJ
xuEppn2jOCweZLiIoe7t09d2SF/zpD3mqepPGtM6yq+smYEVKhc9ml8zAklmFbHafOHF44UrYwFc
gPVs+5MKyGi0GwtOoywP1ejuJihyJlKn0iPuAAGJza1UBfBdlP4Cq3b+sI3LnGeBnuubNPXt+a1o
s03G7FpRzpVLyqh7MdEuMj81wj+Bk8ClgpingKVbxqlBY0T0aW9tPeVQhr+8sMRirFCJtZDdkHrV
fXUyxdeQPdr+YekvHMtha7F8RH+qPnTbuSTFDyS6rWw43OM3M7178Lm8LlsvTYk7zRv0UgYVolOh
fVGWRhxjTAwa85IM7X5RUNlMK9IYKYrj7RUEhqzIDnMFDqh4ow9fVrjrNBtRIDEvSYkjY8xo6JSZ
IJHJ/qyte03rC7993RXttlJOudBW/M5C/zXVN8ciRk1mX8gLGNj9VtUf5nlMrtxo9bFjCtDl584E
DF6ov72mfSNkKDmsPQkGNrtldrRpUGtYzYLzcQ/dUunztKizkL5Rs+RMtnHDdxNpAMyqo/CIQfS4
84FlzFAp3FI8GzzrLfq9Zp1b5reFpDq37Us9ZreqD1+UZc/v4hu2ioSwiISbvodoQtQpcadqddao
LmVc+aQsX4yIYa7YhfV/PZlkacEsU6JF5Bo0Q0kYDPud5Bya4V+iOIGZzAzgpuwt61ATx/muNPE7
Wr/FkK0drqlZsIVnEOZ45BoQnjqQEF5MZEygRS8eplJtm7m/lKjvmbJOABwK6w0SVsjcSstvU/id
wUx22JBFHB5IBOb63nKBUHADWmZW68ZfSepb3TWGYm8xCSiYasiT5TCsQ2Wam6Nvsz7BAcR8L2Su
XmIz04JJseHDkI/X4fpTy+mNsIH4acRsjXbAfomwhlkpOU3jW8Z6AiO8XrsHdvxnledcZevh8nWq
rCcLaz7T9CZW6KdMT9F+RYAkNYsEFNsmYUBnR4A3vnQYDdb6PnPaJJhjKkRo1sYiNae643Hdyjn9
aFX9i7ZEWzU28SOotH2z1Z8xjy/zXNY/9B1uHVO1ogMaGLBa5T5Opktxr74B6ebm8+hDwN8kyk1t
5UtXGedi5MGrO67hujoV6XQ1AYCCAiDP8dVQ3snvVYoPEf1DVztAQe93dcFqPQ1c5cNwrzy8E9hx
smh099iq0MAYQlNZ2NGJuidusJKjJ3P6FB3/QfPe6uLZGxq+AVrh8KCkl2H0dilvku7xkuennI4A
ixVZB7j6Zxw0jAVBGxH/jBkR7FMGaXTwqPmBgLk/mABK888ovtJ4l4SfuvuUQXrHMMC6iy0TDjGw
0xLWTDq+T8Bx2tuIykQlWWxhAmoY5dwQda3Dasrx2BRCRTJUBmYouuKQ2Drmm7kB541fSjcJ/eQD
BSPozp/hzLmNFRa9I4jr1dBdrPh/JJ3HcuTIFUW/CBHwZlsO5b0jNwg2Dbz3+HqdHG2kUMyom6wC
Mt+79kyDbon93QSVUAjts1eR/h6dbZvWe7lTeAOmeTiiHyd3CAmU6WBFqFBTQj7j0bSBnS2U+wnE
OZ2zQXYjMOBm88b5WPZIEHF15gAv3hfJWuYb0NqHMfiNAHHFmyoGYIAt8WzX3yUyf8I6ybXiFwqJ
ZUppd1Fo10KO50/1Hl5FUYkKcZqlUZ1xFdSTB1X7A16VDU+G7AGtvYZUvG8FOb6su20KumWX0svh
yq48TvwO/8i4GgCa9ZrmH+8hyBEjmdwEEsMnM3tslaevqRuipm6Y0nT/qQ3f/kR9DnNuJlEZh3es
xfzk9SjBpAFppxavKmx1ttbevQZhAkxfTnBkQI2EYxGIGS0C2hWyu5+an7AOKu4k8I5D33yPBEdP
JRkbYHBofsiZIvzHXsRjxSunL5OObk/UNXq+65H+el+O+Y1IOH3V5bVU33nz7Bgg0rhdlXVC+Dk7
sUeUZRAvLEDnxgx4W3mxmnPRo5KZMC38WUZBLqczDwnItk5+itYJK5GESYZoiFojowjJd4G9h7gL
4q+A8YulYzAruiM7cjk+zOjVUVydq9QAoBVITmQIuwOXcMg3RFxoQD1C9jVwN/r1o6D1YtoW6V0f
0bSC9PfjuddfLbUkfLDNFLoSCcLUmtCOStdPLu2qnoLcgL83LVeZUP2/I/Ko5VUCDoZ0ZoSIcdpb
2Fw1/ZHb+z4kSjNAwsKAEXZ3sCIp/qvtgdixdm4SwttHPwFvsk7Nsd8u9fxjkJap8jKQQMuvErS6
wDQCkKZ117Dt3JRU4ERLr1ZgrDUoOqfdevKabAp//NCSvYEYy66Tta72cMzxJ/8M1bzrED60FsYg
EZiRAPC20dMMfyvu6RpqVG+fGUKtdq9XD9oJZUi1orwlvjozSRe3qyV74/zcrs7fbje7VkuKTmbf
L4jAM3/08mwvuF4X11/ox1k8T2ZX0jQWV7KvZwH/NVttYMr5R/fNi+bL+TBfnc74SxduNnOn+fVj
juLhOSz3lAst9YUbbvSzfSanlP/LQGDhjBy8ORrbzTA3Zy/y6Gbip9kvb7dxNtsM/Bn8oedy8Xp9
NLPfYXZ29dnX8Wt7nI+z43W2CWeb8/X7fEYnP5vNt3P37M6O2Wx532x+9/PtjB+jmBEx8bX9246z
9eU2/9uKv9Tmb3EOmCqX3MYz/lDxF/9ysy4RIK9DN3alpfgN+bU3Lv/xvV/OjfnRmx2/otn2oRDY
94peECEDKanRkmDnAU9R/yyCDx5fyzg09iVKD74lLyXOqhDBoTWIfSnnpHPWk2o/hEshnjDHgYqn
yOAAt8wkXBqRyr9G2R7ev8SUeHHeVfbTmw6FTnBlpQLoBhkZTWUOdQWuYxOQSi24bjMDkDKBEY4w
WgJWnXkk3aLsGKJvUmig00jMchR+0+CNw5hjm3BRgkKg45LsWFsSPKF+t8p+VykgBSoNlnIwsg6z
t5LNtmRpnZTkgW9+l6OOhNwdEewlsrrtB/IFfH9eUXvhEGafVDYWMAoz9AoPGLWXvT58h802MuWF
zKXQGt/MkISMYaDgauiOA2F7cgGZ0m58Crq6AElu46o5NybNVXYiXxNwR2UQpiEHOUXlvCSnX8ir
livImxhSgExRI/cdAgqiEiblVDXXZvSA1dMFu9rew2tUKk9Hvid/3fBZRp919El5XhDq87Z62+1s
P0afpfMVZx8yGsaiPjd4oQnfZ/e5lTntSRclXRvhZVRutnILrDv5Lar0LQdPO3tY8iO0n6b6CvwP
FiE+2cj+KMvPAXyhPdD2lvgflvKVtx8UWFeQ6sbFQ/tc+78xdI/+A4FMHaUSwhUz6v5m5dn33CL4
HYLftj+bzUaCcddUSJzaJ4GJ/dt7SMGla1YTgvp0MsQAyYBHqJPtEkFbR5s+Z4r8LwHUcW3ifzLl
nDEwWNMtITI/w2iYUn4AVDJqS7rbkFhbj/o2TAfgJR7BjVMurc/xMW3bVbVE3X25kyanXqga1ggl
TSA17orlJtm9aNGyfqikshluS83rMGdObW+cei3613yF/GmhLJdjsJhDwGB2IDp1uduZ1RxVo3Qj
VdUjORLBybarbkSw1+WPg6pOzViBv+38O7+jW9LwzG+MDKOWG8VLP/7Qh58g+O0iNMWEHGyD6Idq
I6Kwk+iaY+Svrk7Aqferdn9F/M3PIg0XauscqOTow/vPpgNQPzdOxT796jao30LmCX4ih4yRa7fP
v9KvEOL7BM/iufK2Zd3fwD9vml8wrpexsR+gb+RYPJSN9QPgzwgPXr+7WD/Amg3D0QaVNiJs1E40
wzLnw6+9TG5erzpkR+OPPAdz533xAngppW8zvCyA54fuwPqBfLlv5rjsp1/+F26kTjQkMkzP6nPn
qqgM0ltCxceGXs1sadIruQp+R+WfiuYr/Ek+R3ub9mcgbJKysJP8yOanRT42wpNpltknLT3F04Eh
EPGg5V2hDkX2mv3R5V/5tPBvXfmFiBKmPiA7zFio5Ra/S+dyv0zVk0mtR3LXn5Ly6KmLIaVi/iOV
tiODFGEoyBeRRgTvSL8U6Us2v5vqWzW/+/Le8ssy6flfcUDMIKolJu5l/JK6Xdt+cQvDAxiupF3l
rcJZgaLoN1S/mmgxOAyawEpz6g4H9R+kbwWRUROU8cych2m+J6ztxhsIeqjvvXGHuAlrcBEAK/Ll
lsgOIHakZgs+FGH7yYWasOvmUvDVlt/yX1seC2oBo5efHyGqlerNROufGkpZ1kl7INzThB44jQIA
vmbVO7E21QPH7yqv55k7PCjTWvBicKz7lF/+yZ8IKkCwZ+gpqoWyqWEZsbvPineOKI9i0mauspjh
+JTp65mHR/9L+bbQ13Ohe7T17FDtTs6aHXwylimsVyNAjp+lna5KtDBHQmLtdco+tuGBiIkwqwkh
2SvMqoSVNGtGrvxnerJBGX85zZy5q3zV8rGpZ2FN4ShZFIRrLcgT+WFji3+sfEfUcbEx6PYpG4Tr
1ra2ttO4ba1tp78MVV5BApQZdrwKGwqnbGy8G85ciSzAkmVERbmw01D9BdJelg7EqjPM/qt09dhb
6GPTxxRwXHPsm6SRtkglCoa2HP2CSaxF1bMHFq10lLaBTnx/l84QDdydwQRLOPjtMbYZ/QnUYDth
KKgrIM+vRO9XBTK7JARVvMtArwW1DhIGjyKGiWn7Bc6NU9P4xFWky5LkR/gptLByIm3IQ0gQMgaT
2yCj6IpmLY/EnvsRJN/WwjyhOo9OZEOiqySJtstgcgf+OUGQkNMkjjEU/5iUZQUYslRnIKY9I6zX
W4R0avYTkbrjwtEeUvtbDvfJcmjKGRHf+jMuwG8L/MOK18UIJdeRmYsdP+0hoot7I5f3pi9/iypy
v2PpC2vxurZOhIHU7OqJdMYCbGDJGb2Dhlzc7M+S/snEl5HhpzPiWiXgGN48DWzdyEg/e1kRx4qz
HaJ7RyV9hcfe6CdwShpcY4LLWB4K+Qw5qYWshuUuN4i0y7EfD0p+w8X1D5HlUBImgblIb5HyE1mM
mSsFCNTKLfkpC6siuAy8Gyob8dOigQ2JZMRWePlVqCilnwUmjgLqiQDeFQcisbAVTC2s6t7eMAhR
+wAoXjWEJ6udvq1oQy7j+qz53o3M2iAkEyGNIRuhEoqANwNJ5ZivJefbgNfHDFHgHZEyqmtjwm+V
s5W/O3tCPMAOGeWbIb23uCiI4n2Xj05vjmoRr/SCoprIFyXyiOaJDSfhhMhjjKvBV6EcLX5XGyjB
8tyKAAsfr1rjuZnXbZLAXg+oqKcK6hCrvf6TOzd4CASFYbMfKI2klmfucXh4VMsZuu5qUQ8Ft+RD
hkIy/StADb6GGe6A5jNZWOPKupdWRl7JahyZzB5Q80Q9mIRTlGDUeGYYCrkeAdMeKuiT4GFZT3Q5
pXkA8f/TYnQP9b80JlGfcSk1EajckVizPM0UrLAIPQaP3ITvnINURyEYUltpAzvVYGKdxRlNhS6S
BTRWz5KiR6du9yMlitH4k/SwcLFS7wkczXXzGbSkzvX0CLXpcRS9pp20ynMExfShBcXaySOM4u3Z
48IDc1I2U06XayoMfN5nY6NzQlvmR39SpxFpCo5ve9gne6Dpd8ZUHHEqVTlP+7BFdk4SQsMBY90y
YgNUeAIZFi51rukUrSQGXTW9FsOwBHdCI5IAW/DHmNDCHM4Ig9N1AV4aNP5KQ4GR1bjYWw0lu7kr
zBk2ggXeFvAOr/WWEq9tTpPG8G9ovkMCEMdon8O/mGT0W9QxdUsh5LDGT8tMqbRx5rZPJsvbQOsS
iZEQs0De/VBgCvzxTzcXEVuu6tcIrz5NAXZU6WIkMZ1QAu/gkwGpUL56ioqvUCgGEJfI9ioxCsR1
vI/Z3R4J5FIR6E+u+lM69IY8RXm84a+sGJV1/1sp6nxohbAe3trZIpxDr+1GmAksJKdEvGf9usvP
ptIKwGMx+nTXDQgXan1W0nVl4ZOqlb3EG5wn+0L/TBusGuM7tv4V9ohSch34xDiNKqXB1Napb+I8
FwoMAWER7giP1uQyyb7+cuDvKvvo4dTNMSrOdfJlE6iSUMLWpLz+9UxRuk1NXZyP9rOJryEnisFK
Dx/Tphj+AJViiQJaoKM6qeYWh0aso5HFKR0/p5wlPOvdYRJbIYD4rxXvmvCJwCnDlKSO5G4AMgbt
NkPeqdZvqfvutK2GsVeBCAG9RPhu0wVz9pBUyGjeW2MbVETVhne8Ppuuufc6V4mJ8tISClx83Qka
o9tAFDb63GUN2QSYZGqvSCYpgCSQcCJ9HEiIj119VDht2+Dg6LdawFvrdKITiIoa51lYDtgO0XbK
G+38waFlHKhfI9mjcT56bUfV2WBlW+QzG8PifRyZQUGIMPLsNMs8O6S/Wc44l9WQjG2cYjX6aIOc
Ivy/abeqEK52VHuNzSlEL2/aLbcgubzNQkbwUssP5qVoPwaXxvzrpwsi1qXonWGkTRwRtruRg4JX
VOL9J3KcMFb6b3WKnkGsHTdOJDexDmSVoHA/VSBJs7RHAWDoyERONptkLXFi9OrassGFLbjaTP2R
cp7hPl1YBvJ0gB4jR3uBtrCiNy0rSPLBizt2j160jxTm1cvOXR7sUwtladnOLYc6nNTBeljPMhQb
I6ON4odPy0KY7LgBtG5NRl5FOayRcfO0Eg7QAqRx8Ny2cNy6/0LjOUMUUbXzppIfWQjf0LCxm+VS
dTxGKXFht0sb/XTNo+xh0xTWAsU30MmDIG6Fxtwj8cqLVplhLErjpji8g3Amk1esbAQMI3ZmM6IM
Kc02Tf/Oh3pXIeibirWhechn4HxMkCaLaLMg34ojvqAVlBKwCpIDw5CjH6UO2f/GUbd6eNXqvZft
J4gX+0pBJsqsvYRrdWbxfavpBgFh1yJFO43+vku3+oDugriS/IuY5qUFFNCgMQtRRwuxAtcOgS70
lyPaRWrfOxADarg0W2NvYKkRVSua3XFXJm6RqjuSmC6jJtEcMreZbNXqLcnNo42rx0DpAEPMLMox
Kol8wYwZVH20TbEMacWIbfqtoxsGfdHLS0KJvlWQy6cDAzhv76AcNEM79hoEhPrRhsahxo2INnOR
HSrxVBMV2V/wGWB5RybluGZXPSI7v8iwU15wrEE7KLX0eofNUDBC32aIuslZhVgxneQDiiLmh6Hu
spbpBhh6RptmTQYSeFuxxsELvs1NlYobggA7xOltW25sgBFNpnalASR2FlVmnjoUADXzsUF5iYGE
HR87PbqIVKWZTKaQzrNssVBTNeRwi0XpTxamR9nPKKABF26iciWSqicNeZxMIXr7jaRlUQePyFvW
craJxaON7lhN1ZURvH3SPlDkaMxIAmbuwm5Whqs0e+fmgyEhwDVhYlPatLKEne+kQq10trJr4KtH
E7HnSIAUoWQRmS/7EVqfaip8RIzDDVc1vr2q+0cHrRTq6xrOI+TF85uNjXI1j1Gg5h17Ff5x0Pow
QcWSnk0sOOJo1ZwC4+shIaTXoFQ+mR6Osa0ZRwDAO7IqqnoPem3K8o72Xz7TNnxwPtNS844NvgLf
lUL1KutiRBxXjf4Whzjau2Ei32zaQiWI93YgfzeSnYuwPcio80KOO6Otd14bnSdL+RMTtxfbhGKA
Zm9DilEo94VQAABNW2neo+aIVAlXxVPBUkeZhZ9dc4ZevQR8miOBJa8b4j8AjSmONtEYGqqQJt7h
cGX7grbMzoSMLBwS26wdvcl9/wRqo6yBo/pXQZeiWDcVU7XPAyfqlxFpz/z0qtmfiv5p8Ph2hHON
IlCsRrsZ3UVbrdfr+JyHOXtQUp+EDkpB15PBhSi8M5YBB37MyLUzPriTfO8yMKG3KqO/SbQb+m98
ZDgj7alwS/pQi4aEfGlm2DiJ66OT3CNqwmHkF3ZHj7dxGijS+U8VE6JZtEHX9C1KFoIFmBMtJL4x
uZLWMkvEUy2mnmQI6QV6Ap6zu5Ahd5fKfZzhxpaCReYZhzihz5ccSZvpNkakaQfysmo00pu+EgVR
4833d353RG4TjtDZdK/n9tYZWbHaqxTf+pa4QyC9fKf09ZZpZlI+uT0jjiKp9P+hsU8Z27QRItL/
9r2nb74mCwF5gjBThJKHizR5gvNXNE9DJxCfJwaruL4ATZNoeFPI2Jj8laxLkO1kWlF8ZXMvS8su
QfmuxKs6wqxEdnjdi7wRmyeKfrFLjdIh0v7xc27b4I8B0OwGxnOilKAt+xGXZthwPIC3S86WpAQi
73ghqs/YrH6NLvrtvcm1wJa6BriRyhDrrhr42MK3Rqm6IHXyBv0455ajUHfkxOq2DORT0CkAT0zD
kJ6JJX2S/i9KzGJZpHCgrEPyi93CJJOzbogfOXV6gbSOeSexVkrj7TU+hbHMnmFcbdGy0Sg8S7vx
aBHPkOEi7jF5GRbK3HKfChV7wCxNRFxG4JW2QaeAOP6UxPfI2EUx67yULE2NasYs+0d34bLRW258
RGs515N1yukalB5y8M9HbYILkCFVMYed0Fjm5LAFJBSQVMIaBZbGXbITraQZy4INLDD2R2G5iGtg
Xy2ca0DTaMSQKSO2XVDNWkosOphopU/YNmsiWebIpVVTymPZ0Zy+xQkPsjYTfZlU0ZNAlT1KPHOp
+Zt0WF+w7Ps9w5XoCWy+KlPdGmyBoaluIgKDCpgnzqcgRXCKfyRKCS4t9b3VGUvEn6iHioXsmTtN
IVVjfOTsrRIvNJvQB5qWZSoiZohpY53SGVorlL9xwCTM+t40+2T4VL/R6+vFJQ2/iP8qT0P6baHz
4mYu06vX9viOFhK7JUX3HaEeZYdGLH8PsFo95LFfvljdERbsg+zbkg8Zb7MlX6z6Oxz/imHZ0SZh
Ghm6DuzR5jzqlkO1LtUv6Ee/+TLR0tQxLtkJkt1fRl3i4nPJWt9FmFwYJCv08VxFYGxxlEZ4W8ux
wcKMEMB8/yfchRXu0/6vBhBstU3Qvtvozwl4QQj7ffMNJ/UadJc3ErQM6ogKyRAqLgKcV+my3qPo
VAPvpQURfbgHVgyLqA/FyK8lDTLaROkTSqCaFovAYS5YZyIEA8+1mgNImp96cCeKo5jOtApgggXI
VDDH8cLRWOVIkBfTvGAh85XxOwSHgKafV33FR8L0Qs9CDK0tI3tCsRE3X8KbUiO+FnMgUnJBuccZ
zkPgge4iQ6oUNn3igOeqlDCDJW5ZI7vpk326szM2aU8BPvOcj0Lhxt9maH9NhoEq5WLu8EVJkyvH
8cJAeZX9iCyJtP6WPXkWcCrLZyzQBLdwGRO35KlA1Ih3/HBekPgvsuCoc3R7z5qb07W0bv40fQTW
sPN5C9JonZMgYzDS9AdLthBNNsx7kk3P9khKEi/w0AKcmtZr6tegOKJEZE6wL9zGKyb6MLIwnFAt
9SKCd5dKwbOXccLaBjF1SbqWexZVTVcZpPJVScBMXaE0JEoZBZyE1S0mNM9I8p1VUq1QBihgw2uQ
PWXvwaoce59Wfk59Z2/LPzooSDztGoOqhri+A0fMNUSbKWFzAan6Tk/iCzQ9jkphZFZkf1uCsg1i
ZZ5wUCEn9xpWpahGk4/WkGBSxpSUYHlQtsp6U0brhw828IJcM6X8zbSO0hyPdBeiVhGwB/2uN1OS
F9e0pNKBfk7Jy8DhmHPcWs3cYjJBSOhGNUN9OkDLVP8K3XRlH946rD4i0nJkxvuiZJQad/30IiZn
6TMFwpmFPk1iME2xaP1FYiDKEY1tSa4eZ8GC4I2I74kahyYj5qZEw6i9azZTqcS600NLBsfMWvGg
zVuJbCHnPNFUO55tkXXSkSSUc19yNiOOmRRaOAjNGDz46Rg8LC+OiWbvpkK99uFUYMlB+UNXliTF
l0pxTpLgfYLplYkS0Zx/qUby3cr21W/emT+evFFfSW0yR3u9mHJj1xPOZ7f9RqktPqpNm0DimASA
J/DgGIx6DRChPUxgvYqHhzrUWDpQKH8GFhomtBqNYW/7droE1BvX4TZKUtfPYXvJ7DsnMI+dpH1C
EdIWgu5MfDYqN0negS6Hx5SdIkdTlpvUvjoWni5/k4xICbBQBPqCYqxjQpjqrKn/0qZf4HpzaanY
xNotxl9KEZTOLiWLzyty/REBePoGmjXEoc04XYEd1F1GBhTcZxi7Rmq5NhNVrsKLZjOl9vnOwayf
Q0KHNbXpPoGt4RCvCo/qgSTdGTZZrRo2Ub1GLaWihQ7AUZSPio5p2mKHYe9Xb0U5ZNJN5+3O7H4p
Vf1ewrY8AvCJxLISOamqlrtY+TVZUUuLyTU7DpCGPqeEjvmjoTalVcujMRK6Wz6n5t/Y3QvKK9Nf
fu1gIo96PsUXPfgDTMZWrtNOQY9t0Z5lpMr9cCRqi1Y9CArNIjg0IooXo67Eh9ZrSx3AzZP4GELu
SxJgu8liipRxU9MAT72gmvpnXbmRjYh+QvWZCRmIEjwzVDpeKoi5rntTjasStlKZJ8GvqnHGVPdy
uJEz+WnjT5M4uyilTDTUN8QuBNlZBn+0uifjeUytjZx9Wnw3qvEwOKXqkGdYdCBhaCjmAQeR5r0q
6ZbBrIGsizUIZ8xxeAaO/lOSftvnpGr6UeJqdHwgDKktYx3huSyVL8RFVm0zsiW3wIONIq093aI1
rOYbbNwslA1RvM13Lx2qoncVGBS47aMk3ybSZ6oCHDPDyK3qayfcVNqIDPchefKGiL1T6jEIxegq
4CMNwCXYzZ4hyYj++lyiJrPiyLOphC23JPK7PIE2WGbgKJuYaCm7Sy4efEImvhUOog6ysqPT3qQg
WztKOr3dREqOFvYyTGER9WHgxTKzjICU6/qTCXLfYNwIJ30XkKEqY6ruogFuqz+MT9lKqdtKxCfK
v+GtxFXjpASvs8N49tIaSdbB0FYH0rbFTWZiNZbRrPh8NwRqgYJuqugzaIllZXyFBlgaMbEIAmrh
e5kg0mJ/zcLT0Vfb/DH8w0HoC0Nhtvasd98TJgfD2Fc2LhlrgUBgEckStMirCke2T5QMI+5A2Kee
MKOKkzmesl1Rjqe4G29qGawhE1ZONlwyDoekRhK/ToHVA/sU2JfOlxdQ/A3jNt58/GzWtkK4PTPL
Z0rsOTEDmGaLRSk5R2eqcD+EXA/2DqkPBWMUtHgEQRXDTlIk+LpmaWsfYS/90gVPLVl9T1GLtiah
J2jULY6duH9o/W5yqnnm4dYn+seTLAI2CG3kZRwci0OFulDObfIRJQ5sasrIe5KfreItOl0mNInR
ELCulmpig4NZib4U87Xo/nbUnA0Ny1z+Z/XDqsdOjE29rvbObTQeYh/X1Kdp97MWgVdva0iU3wlg
u50+bY23gWFhrNn2INLYwUyqxAI5O8HtsBagRF4IyT1CgB4cHdlGe2SYLLC82bRUCpdbCNVcDaBJ
Pt88hlU/eWVAY8XGg6mLQgLDGcep49uo4F3C++D09ixuNlR9tQq1s/fKGNaRmDyPHTLMojxYzYX8
9aYjmWYe2kvTX7fovk0kVKzgZvTUkWHHfJ2UKYgIyoTJDASbPi2iZ3lu1HHlBZuEFKvirxl/0R1T
iZwwchhO4RqoscLyL5J/hSqXeMFloQYoEKNl15vcqHwQwxE8epLrRWerKznRV4N/R0a9cJp2W1ry
PAQkNKMKzLA/6kjs2brbL71/6NvetylY9u5Ykmc+V4LJaj4OG+wREso1AfqkCRc0NqyUW6GonQ0r
EZ0B4MjwWcLHk3LuCXVbqF0NTuuRYCL+l8qmQUvhynemVVkQViGVrsbQq0qEhubLboi2mSUBCTUi
i/WcEQnnPLtiAoFKXJDmggGSqwgfcBNcRkhomaQ8qj+VvDkP1SrJf4g7nsfsD1zPV7IiSTgw9hUg
RJFjAkzPEjB5yAAKKrfSyHtqvYMiI08hfQrRgVdglDdpv+juA1Yc7s41kSCbFGQs0kdXxyCXat+5
Q9ht6GbmYUw/Go2kVXY+uR6XfI+zEnyv+TdJb60Oz7JBUj+gBz67uvLfExKG0K8WvduTxhF1W90/
WImMFLdyZSwiMX1IcYyqWT5oJTG0tQd6VsCIVPI/nYJHaKBLaeRfPJVYJPIW7Yz9JoU2Jb4kHNhS
5fIw0jmGuhs0MLsaqXROKlp0+YqZXujPFRElq5YwZhRkh2AU7nIWW2KVVOVU9yTE6gg8AaQYLzOQ
a0ITd8KWDWy+0BiFcqJoQn81KAhfJKrlVTI7oq0znAskGOxISAmRSSLPCur/0iqrTrsUWrQqw36F
4QYZG2LaBPs1vXMych/lGEwK8NjH+Cs4CK1FUA9tGPZLLfUPSlxfe2zYk07USh8AyWK5nEmRfA3r
kIdvWodsPnbWLHqCKEv8uZnr1KRT6wCAxu8ASQULh81qgaRw7kMbWyiK4Cck7gLAR7SdOXuEGf/h
4lzZaDsVvOc+ChidD1M3RGZys9Eyfp9EuZe4x2NUPH0ZHlQYoJow7WJEI2X/ExJ0elA1ljyrd466
9UIhLZB0bDzEO614WGScVib3QVd3YO3vOPtJUGUj41r2yJp+PCoRhNDsrSdUa+hwVTBSGphsDTrR
F2eRrGBwfYxov6RUPlBLukhib9sXP2Pg7300Qr0ZEfb/52iXCLEJ9D/a9avBPCNR9M092ZRXSOe5
CGHKqn4uyOVc0uZljCWQKCuK1TyHZNVqBZY4mbhUm2vW0r80cONzzysmZxTEmEBvlUhZTXzIXfsU
QK5FbLWYbTxlYbiTOa4jzC4VuRA68UQ5uWMR+VeekClAl7ZX0FqZyB7yAvBT0PJMClzlz7G1Yhee
yCIs9jlbfEUlCTUaZf8kyQoorfYuAdcEVnGLMFBAAY0uAi98tAOCG9XcggAlKjKzfCGHgCZkBdY4
zWvzZEQmPa243eVb2E8bB66pAnEmrnyywlM73kztN0CFYxDjUXnNStk6UvJJScW8y1GFgJjmPwMK
5Jw+IC+SmIoZSSV2capZ5FGbd4yiwTMRERkp9ZcM96O3BGgbsDChsMjMj6obl4r0S4rLQpdH0BMu
XelWTZGbY0RziPKOXyxMudTA3Gx4WJCARu2zpW/ExQ4eBkC5Ll4g6EyyMSLsXPTjBg2Zn22+ailR
ljsgH3b85NnqiNp5KOviWrATiGgkb6QVkX6zlhU3QGPIoImWi8WjQcZ6LMCcBKCXqimpA3Tpsl4V
2aXhfm8ZMDGiWx4AusB++E7bI5fAmDcLlPEiQUTImzqLCYYXCq+ZLRwB8jdXOD8A4VX4DnuRqRDz
MyVwm5Sac63i3fR75A+mSbZnfIBc8Yp9nYfQRp0b4E0kx0y6FC0AfrEUXm4qjmYKQ2XTbWPGDrz6
uQeJBXpJAwFfvuFWnP1+WKwlxcV4s2AzRxJTMI2UM4qwHa+YgSQycA8EbxGchG1PwdPqR1y5Yzhv
0YDa+QmPIPCBjnjPm4KVPiDQWk3gl73MNErSSaIKydRLMvWFPWQuoSm8//wJ06ev7pkUEU3Jh6Tl
6gZlY9KFmfw3laT+6pRdIXHPpn1OxrPNel77f3LKG15du/ZPRmKQq9I2ZNgcWNSVgiPQVrcSxoY4
2pFdPCHfzFGaCmNf5Hwq/o6u85XEUlrStojch8lLuJNDpMVKytqR7kVUh6daAPFiIMqWYANYPcj3
Ybtf6A4Ym/znRf31g9DcuQHAI1loxxEC1haGE7SInhlAog7UwO4DKCON3ArEZDHfpc1PU+ef+fgS
36aWHFnx5yINoVba9aBpG7APmM8SgsU06HngmIO5kJMnVqyelAS7/m5oMCFtwya6mquBPgdKIs8O
F38pv7yINHmu+clZiqsEKkBNP4HtMn4bfrmF2BAbr5grKpZvp0RNkddLK/vR/A+Zo4NPuCbJU78Y
zorEU9/EcuWjRw86FwlR7IARIK4KnU8n+615blVF8GvOuma15CTgxfUJpOCpgDLijweOx4LdyN8W
2cv+VWV3hnu3+ZrE4WYwWLTar8SjgAuObETF7SaNeMw52O4moYqRV4sNCUpw4LjPeNl0WZnXpr2U
ISxHKsmQArQpaLdDIMrwZzlLMawQ1jUbiAT2WRNLOjKcxtWC4awYF3I/eXtBH6ZgP0D2QCKsev27
QRYK/5aixXOco6RJLo+Kz0erg0vWGAjF3GM3wZK0+RexYPMBqljyilNdx7eiVHk4PzQmE4VIt1wk
QSESriPt3NnjQeDgcgi2NI5PAA5ccmgyFHVRZsEOLayiAbMTRe4DrhGzs+8wHwwcAOA+nnnTqNAy
MB6W5HRKRr0LycpVbeYzK0838bjKUl5nSPGZrOanVJUfpdohwLG4RHJ36McPP6EAVUD5pUJtPKGQ
AXPUiC6rbGRCPVh6ZF58zU8XvZcdpRT5pz6uunpRO2/Fjl0T93mMPKfXcckWADLk3aJ3zhEMCS0m
IbO83qV+cUJ612xQ0ZCVM77IjONIn1xE1AlpBuql6tm+TfJrHTwLVYq9kmFOYSabOrrdqKIIFd47
Bjg8xzifkkRkmiABYHCB3RTYJAdaZSP1UaBQi+1oettBVjZtTf10ViBcqza0g7O+q2COFAnHSbq1
cuSRFKc2otumg65qL12Ar9uCwGvS/4d9hIR98GpkcBeSF52i/l0RgzYqn0Onru3OXkmFc68x00kv
HPsk7XDu2PzJw/84Oq+lxpU2ij6RqpTDLc4ZYwyGGxUwoNgKraynP6vP1R9rjseWur+w99pbR7t3
PnsrvXgn09ylYK+c+4juUpD4RbN8aQDMdRsDmGAXdkwwfhWgisOTgfjcirU7kOc1MD2x6/boVMkd
MqK0zC/TQC0rKJUgMrJVzrBOsKn2vmOw/Y1HLgw1hgQI0VAueekJhtnF6Vk2pwV+uPCjbLunuv6b
xmXj8RUwX7aHaM9A9DUc5FqheQhwB2fkUJxoasBu8uqR/3ZMvPeU+TaP66jXyzqxN/8DDrT2FEdY
qizsqr8DP4deT7uZFaevy4fdv6CLH7Nw4eB6SuHzNseOVGDTZOdadGcNwF7NRHkSB1PSSx0rrVrX
wGbq4dJTeuDPe3RcDC5KbJ8gggJ3D2vKrSsBwTn+MTCL/yPk1HSBRqDomT2mH3NPy6i9Jy5fIK2h
sjKy/2tqg4zgHy99iSEvDIC4o9OkvStCRY3qUFFzeg+BJoIldxnzbHceQiGiZGCPADtpWE62AjYP
DQjr7qb6s9igB98WtaRBWyvlI6X7jboYBtoM6xDeoR8uUvtNizTGaNHi5Iwp/lJeEs0CJ4ezSnuf
SHF341Pl44smhKqgFo8rxnf4scinQJPJtGSkcubU/l8RAth71lHAZuh110lMniLW2BjHyHA0nE8P
df1o3tF0gNrlj+zZWYH79diyyMS5Dyyo59FSfznm1sa+sTv2gRMTdXXaADbr0AFoByf8cSP3qo/a
RmeAnD1MJa/m/5sLiSbJ2Ejty2J/nfkEvcVsfTsMYMUj1N9tmxoVol7lOyvckjmqilQwYGJjY/MC
F028jvXwQ9O9jdRtcvTI5aWT5qPCiGZhZ29t0RysplENenJJWxLHu/wc8FKAMIV2+ZmgdBhQk2Tx
o2uoq6qzzIKVDf5yBm9ncwtMSG4680/LtrX7kgx8V/g6FPZMN7hCZnj4HdLhGnJUPPTEUhnbuh1/
a/rLaLC2LGtbJjoUoqPF8otJAatdSoGFEbzH2bwqaKMTVA79EK6L90pDzVU8I/LCHIkgR7hgEhz5
GuVcrY6V5QuYpzNDa1h57GEbo11NefPdiuAyMuvOhP2COKteJS6BzQ4feVCIK+mDZGtPXVKchW1d
ShYSjW4sKz57ipksS3siN56NLjyaSgHsglzye/oRHar66IGb+HYBd7ct0JRU2ybY23pkNC6Gk9oy
10Py6csGJ8RKeBpsfr4YjZQalkKYXldVgjir6E1yDJGM6/IF6DLjL77XuDk31av6VvKOYAiN3VCk
u3s4HCDGMD+5gvvR2ZWsIAgC23m6/oxh5Wu0Orp5e+sGwb4gitwvy3XSk9QXh9+aVa+QWwzoTwLD
gRnBWC2sr6pECUiTcutwk6FOUquO/39EMZzHnjDKqDrokbPZGNn0kYaohItnrzW22ixWVmG9NrSZ
WshKAFxBi6jDJTUAIelVeHeo7+zc/uYQWXvJJp5JlO8+J0b9obcPL9DJe3HOQxydzBBLZVHuhU57
rUcMh+NVi13CaEfUZcNda9iyZOeCvaxJTcT+l35QUOfeC7ioReTCpVeN+b7Jdt6j0rhgIbLo+UuB
6zkQD0iDkL9miXXamqmvHqWF15Y/aebCrkEwitbayAE4IGSHUWNE5UGD+HQkMkSLqilgLdI42yba
O8gcPK6Q7K2jv6U3IS+MPIEU4FDexxT5xtLqJ/UYIxSRivoQQcR6rlg2D3TLENux4xbrWRuQcyNi
c8DiwLAOrYWrU/dO9wqvUG0QFtSxqWaG7fDtcAVmUbgQ2T208GSq3hqdsG4Dt2RnJKfwpRVwOSnI
TIaDdZHC6ISc1AwsyWBhjdnXRC3lBv4KS14MRVxzfXobwipRYkQ8dtpA+0Y/nGH1QrqJgjQGUVJB
0olR7mg8rJZxihpM0+GvjAAJFZgUT54NBhCzgePhdB5zMCNR/9dLtRW6FyrYqphp39OVWvyoYQrh
ZoyOf1QAWgbRIKTgJlxBOIe8uhqmRcnowdaC6HNtoUGlPnkQIxOCXFvs6DPWfT6fWtgQNFO7EeJb
yS8z5wYYlXHLqJ7vcu3Q4djOxQ7RJlLoOgQM+Nwlx77X9k5WflhB+YzMc6EUl3bUvkbZs6NojaA6
kmTTgGMrYwT0ztka38ymgYV4G4K7J5nRX42XZhkYr0r9X/nYGnCrsahbtsjodRKNCuyzLbeQ5x8a
r0MIgE4LU3ehIDTCWOc9tvsWobofnijCTCG/9cKghLCJeETSbZV4SYS5giv2VWL49irrNZf0RRSp
edAvskGjoYNkHlDlgna0rw0peBNpayiIGrktJavaudvO8tzCF7QL0jG3Rp6hyZcH9HZkZXyYtJ1p
+NbIS6ISgx1jiYk+BKJR5OZBZYw56FA199BnLd2c2AmcaRbotVTHw0uKILbjdjT4r0l2Svi14+fI
hQgt8r+IaUWb4HwavtzpXcHdvHpXc7DMjb/0Am7XSNvG/KDG/2aR9CSqAHoFmv0g3peIi920W6Vj
fCqKM1j7vZepo5sjXvaJ+jjPBcEKBNae9anYdwPvLWMe3iNiiLxV63hA+TDxBQS3pRZUSpr8nOXk
NAA5tumBTP/V6TN4NB0zlPESVZK1EUBcZHZ2eM1nc8tOwAq3JmWpBxhh0LuPskjX0c3wzHWD+cPL
3jIFK3fZt1v5JdWJ3DG3rDspg1m9eOy+pbT+BUxqgF766WvdRFubpfBsz1c7iKAHlZseJEwhPmzX
OIQDymc4dUAZqQmYD2lLix1KHHdMSNAfib+iLy+pEN9NjsaZxzXLm5dCeFtTEe7Ik+zNHV7INWgp
Ftxuea0y4KFeeyKab4kfxkpI3pzYDj7sBlmBBdCpM+x71VogMh4I5mDv4JDTl10iFu96Yq6DBG1X
o/mPjtVzNfuvXo185TmGK+Smvwr8a7hklDVF+et1iP2DTl6MiqwUZBmJ7rwoUhkZM/TQTKq0tYw/
2mFETBwT4HGfzPea7oaP46Wvnobes3107neFCIsRNUiMGD24A9n7H3QjXMNP04eawaQaYo36EamL
N8X0EMHd4W2GzycMl7WqxQq4pPFhNxf9S8w3JLBF1hyCTwiSSEPqQ0IwgY4fyHSR65N1J/vfyqLr
9ZPXOL358yNk+m+Aix/GHRC5J5asSIwassMMBNAzshT+7KJgIIluLULHXhjXICLsID/SCZNNu+ys
8M2mk/p/k5OwNCIgLsYpphE5iZk01fjtayQHpdyhBwb8A1HFeW8MpNoUYBD/yft4z5OtDevW5lQM
kP/DEObcV7/ekZOlkW+6ooyCbB4okvUYEYVs3mSO44WdXXnr2bWFqqXfhzThM7vCatwCI9OqTxn9
hdBA2zZ7zfmbOjrTAl1sAxeyReYcI+0eeZ8DyRA4m5YGbCa2A2z+rZvrIpn7UX8yn0mS75XED33a
+uMbSBawFGdL//+NcHBjYJKQY3McOvdqw45BHU6kHK7z2Ce5EkZHinYpMzB8PvjFnnqo6KQ73JNW
vkfMHZ+EzkQRAVMaMs9IimNWX0vUXJ7PPUd1I39RtTg+XwApljNP+2SUr6Q1XJ1xRBWhV6Q0dszs
CfX0kodDmC/TS4sgEsfnScCUOXjfiWBbIyfWtBn1BPjQKfme2bC1QkcrC1GeZOuAJteh98UtVOZr
pveOSx08/uZI9oR/DM1PH9oWuxWRHvua1CaQitaHme/pVX3ypAt/MUDMuOkcQVX+EtAYRmKtaka7
3jagYDGhJnLY1TjWyg44LT7lSezr4I1Dxerv+vgwBoKiXDh0zSow2f4avxHXYQOAhzWjhUS19GfW
X8hCae/iluFiuU5HufHQ1frMtgTj1tCvNsZo7YwwAQWNt5ai0PHfdeIepElaR7T8iQyHoQRVX8C6
gxm8iDJiI+V1IhzI6ex/A5/Z/Jls6wAHmHnWU/zVE7uX8jSOb037aIpPs/A3Sf0VIZSamxxBgvuv
iBjWudlwhfq5sPL+IuLyNLcxYKtLl0WvMkEmr5nR39ymh0oFUppJ9Gr2uB4CIHBmbH+RznPKZn8D
Y5+DbeLFedZISdIGimnQzogZsLe1JBTGLrVhCsgNQR4jhN4gyRdmh71ItF81D8+TdWP75H0fpsn/
3y5WIdAztQC7Qr9qHBbwc+4S0RYnr6U3vrsSEfD7NH2U8R77myJ+uZ9WyLSvdMpjxeAKDeXZ4GEy
cZQNuvkUUfoTe7nIjWvW7ekRJfplSlISMwGqi2/qIlQ0N5IPtmQNxLSovl2cQ76vyruyijhIgxM2
Mh9jlW3C9qNt56XRCjYTgOwYGunkSTneR6U9K8171sB1Z5Q+3WqUMUXABn/kN5fF1q0UCf9D1J9Q
ICvJcFYQ3KvZO8ubcXp8Mcdp502WlBxq33BUmfYyvjHbS9nJA/NxNilyFdmE2c3TvjdfEj3HvIxd
qvEekWBpZipUUMEUer5lxMm5JMSXgc4el2XP5K/N0HlJs/KhkH598MkstEgwXuXGgbr+JTLeBIot
nYgWA59Z5jUXvrICS3GkQWnpkMYJl/9AtR37GNqMTTBfoFzqPnYRkydjxEKZKXEGCNRIVMtXj/uO
vcn0XuKfCQHz5p1KI1nO5j3s9aXnilc1AFB5oePM+G4R7hA4zAxKZv5rYd1atm0mikSfrUuK2tWh
wMmlBIrhLOr6Yab4KK5q3wve4Kn12N0Ea/XZBf+8cQCch6R9wIuJOIHLj1oAnyXWez7o1qHlBRar
8OVL07BZU8KpNehTM3eDqZG4G+W+/oITvvDz77pAP12c2IgSZ5Qq8tMuMSSbbWdP5b5mQxXyIhlF
is+M4V5IJKDpMyhWVQJTpKhnB/3l86j0zDiiozNEWG/lOvGDszETcq9jVNKWEeNKf85XA9uN9jfg
VFTQeWApJm9roNfIyQCwIMaOqOoabcNE/eTQYGKC3DDRpjMiTEK7Wz06US+5hUiImrC7DiRhpAMs
PQoHpoNYXbrbnBYqWVTdpp3DXzH5VdmOGTYCjFkde/tImUfc9DQwWZJoeSpRgTmpL0bn+U8IIvcm
RiBERA6m4O6h2QEAxjbnwpvkUlOKkGEQv5Ug/67trVVfg/CC8Wel7bKK26tt0WakTfwMVYZ6oKaj
YpDB6c3+sYfoxuST0Q6AUqzBnp9v8MqUHviflhEoztrYu8YlXrBm2JMoFKGXkFhf7H7rzlxaAp1Q
Yv45Nl99202vJN8y2tBAalkIi9EdPkU9UgOjWcdTAVGsd2iGmPf7DAEXzWOgHmqe1USfBfaIRs29
EixF4pe9GOkaMcpO6EBpBKNxfwnj5wrYA9pVeDn2ZjpK89I7W7u6Dx3rsmCDCSCKWECqlsreTRoP
QkJdRhAVhYfeMFLyyVC0tg53OFBaK5U3kVRcZmQPEz6JXZmat3uZ7HGZsDzJdO25C1nzJclzUp0G
vNDWUB9jMR6TEuRHVYDaYl9acTC7Vx5ofk3nlDAPjuyeG57kXsx+wcxX3Jq0JFx4wnhpzfG5jxV8
KM2gx9EpIRErqBIMsOrwgmAOYHftxLORzh/eqD1EtDWGgRGxOSzMtiYmPTjFbvDu2G9TusmYuokk
XA7xSHdtx/8E16z/MWbIQqAaL6VNkiSTfxsubmnPj36CkkBJIx8dI4Q3QUpx5fP0seIek2cDv1I9
oi7Of9T3H7Ge8Yx7EyWoHqxNhysTW0PBSVPFzalz3J+RHYOJ63VK17rMf4aUQAk/w9m9jnSwOFb5
4hHN0EPoFiMhCKzP8pHw6lXk8P3du6q+Ojh/uaDyJDkHxEpMzk+DoDrvX0Y9evQWMQgskKEu+fuM
26QCCm8ut+m+gmnuiXBp5fJPwFlJZzCBrwG1oMabaP+OaJCYg6LmS1EBoXdj3qKYnXGx1W1qMZzP
TV1eEINvIhY1LFuXorRuuvneTNBhDAJOyz+z2qK+6xDvKKhmz9rAx2pt7jrKDCu5qXZ3zOwtEn6v
+SNe/gnoS2LuE7T6Rn8E2BtK/mnQDv1vX2Ju/44ExSkD5aAnTwOs/hjl11G3zm5l3kJ3ZpyQvBYV
NsQW1mYr/rkEnUPvw3gTk2MNwaEnzkawo/A2hjIG5bhXRlJiQuS1TNeuoku3WdDv0pz5IAqMdnDP
eNGW48wOrAM6SCebREA+MVxRVU+nUntjxRsXOzZ3ZrkZIj6L9lvHO8GS0RevRWiC9S9PbXD1pMTY
A/WZukoD5Dix/7CKVeG5t7CC6hfO04dMkZd41j52lEGYvAyk3vdBMgmoJcttufSdaOOYHkGfEypI
75/RA2sNbrV+ccBtwxpVwrWCgAlv6cp/GkMzRZVi4+L19koJVhw+waif4/jAP4tkXHvdMRxh9BPw
151076Cl2k+Pqqb3uD70d1HfrZLAGNyQJr0Bc3jT2BElW1I8NyAm/SxE84TeGS1Z03aXnkWRN0mM
qR9TfzFHCJ9gJGYEjQdgW2SSy02MHrj5lxOVQFNOGAQKWqR8Nz2jhiFUwwEjAKX7uY3xPOXnjiWb
cneaeg8UkF9w/PSoZ2IlqfArZPgkCZCm8CQ8b53jCsgD7SuOik1aO/coRC/f8UChR4wZS7Vev3QR
PnR19tGIeBew0bVHMoegpBe0oIhf2thaeO02MNJ1Gkh6POh1zYOMUJzwkrUHGXr0yDHec1QiZBwb
urGexnyDccXxeEt5J5OPQQOw69XHuRTPwqngVxf6s4zNh53+y8yI+Ad+ex2gcaVBE6w+8+7PEwdX
w1CLAzm3wfCEwSaQvDf10UbVHSXIK+cB6WEO4A1lYUshRtUdjz8DblNZBwfp5mzzoMk2C5+f0u5u
QYx+aGioVzCtGJ+BBleUnCAiXRcV3/Gsb/SRfLHJXCIEQYDQ7nI6rH6mO8dYhqjwQvM7GwTlNrQO
D2w7xQDFKGFF6KPRUytyTy05tbcwzXcz7RuPOGNo6LPpLiHRzwRZ0uEaqvGdMhf5F9XdqmMZYNUK
gYcHFTe6G37bDA+BpeBPyRYLBEVPvXQOFoy+Ahdw+B53xQO3XUj7jh+tQ2zN4nhYhdrOwaJPJiwC
14vQ7YOhnersp9GRj9XHnGsj9Y0lP1tQ4+RkRtwMMOuZSmgjx3B61HVja7vIKxmG9tZ3jnk7GVj5
EccVgBM8dz4PDBkpCazSHj9u2sdLRIkMfz10LeQecA87Y/0S1tSTlmWfq0kgJIfzvnULknMtm90m
kj/YKCTR6K48QYNapWFC7TWex47/c/g7svS31enMeJ4MGW18SYHwAkdMz/FUf+UBmYiR/ZxijKRe
OCoNgz5zxXVY2hHRALimkigNuXL0+KVlAhNZwV/piWXvrCd9HTaPwgWpw4DUYPQsUJkZo4N4CZeZ
06z4xIAAvKOrsHzVyQ5PBbZYZi0uwwLGCPQG8cFA4sVqvucnKt03i5CXwKcI9o5znF/T4u/Y3Vgo
9W+ecvD1e2XRTVJtR37ZafSTf27D+KPLtG0Hkrbe+D2a27bbRkhpJkIbMj7rPJWnvk6WpQN4iy1G
QA+ZF/8cvAxj3h4rrumxcL7we0ksSdwuCADUkw/Eg7mxic5OR2lubifIWwyWeaXAEhbvKl+hlFgw
Bmh1MfYaOoH+0SN85V9mBD8BTtyEkigDHQ4LAYsIx94t1ezlzJzc/anmhSahS8sVtXqFAQvalHkr
w71Q2c74FiTmD2zXYqkJ+EXzF1kOjsS8aG97mzse9JEP3463qHUu/0NnMeD4F/XYomkd8ocFUMqj
GbSVst1fliPHKp2Tc2kRJAC8BVERxx8i+Gs7NK5kXcufIiGO+5WlARLEsySJz4XEQyLR1MbrALYo
kwDQWT8JJXFHCIFvYu2XBBD4iosVpngPef7EpBJknzTcBlNG8ln1lflXVx6rsNklDT1cMm2itP50
XO2FyScyGG/fReWmiuJ1ryMtRgCCaJi4tEUZZpiESBpyqP+ajkjjd6YAym2jh/HC6P/AZqvaAImw
7X1vCjyufYEhEPzAt3QL8i5ol9YYkwlmgv9GFKOcVmAB/jfyzhaNtUceZ4LpwRwHiKnEFGa/5d0I
rv2A1HiBLpg6AQVKXd4qd4Vk0miIhR6JpTPfOnJ37T8y7Afzouy7DsO9uZpQdHOYlIesZaFFFrDI
lgLPcu9JUtk/tenW2ITysmsii7M9aBH+UJAQ27L6y9N8mciIuaa9CcJx1aUG4dAgtJlsZ6h/K29b
eNuWvywhwy+RNbDf2zHh86J/qX/RkuauG2LjJM2id49VR0KveG+TQ8CiwLVOKedlW5bvZDYPIYkZ
nLSmdjNoKpWeINTTzWzO/4928f3G0cFUeA3U0B0vX7TRLVJRv7DsN8SZNT+O9xO2uHSNrS5j1ItQ
jYlK9KeIrBuCDcJgB7cYgYn3w0CU8FWwY1hISkoyCUFdN6ovwdNV8bCDVTDOFh+Gq6UtLvmxqJWy
VX2qmfDe+WqRu1AAIc94n2yc4nVC2vNZcXZlt5/9n2TuD6Zaf7Mua8BrWDrwYTTNPisdTcNeB8vF
R/Nkjdm+GGdMvMOuGHk/bfFnBM2nyz5MLQdmZbqE7gXOHU1kbOHAB+kOIgfptY3KuTR3k/uSyrek
gRdOxgyONPVMiqxZIvJbo2RagjSmGqSkLNt1OD58/zTFzMwYm8eBtbV81mku9lgYIfaAkaxguouP
P/euHYJ1X2BpteN0j9h63XC+WmjFtBlmWpvd/Anew5iysTFZtqFoKo+qkct5HaODFPKTXmXbhuar
70OM8kvgoykUkK+w7z5D29lFtb3XIvsNRyhclL8m2PRoE3U1lP1WHKUURESlg/Fww5vlHgCOxXp/
mLD4znX74XMPVjI/dCQIhqF1d7CjZf9Q5jHBDlZ1qVN8xumPDKIrAESWAzoZ3GOPsy7Z9kHyw/T2
DQX/X90Zx7LVtwOq0SKAqRAWYl3KcU12Z+8zNnUQD/TRbz/iP0oi7Ahdt86SH9fCNjCUAtXZsiD8
LENjWTdQPYtVw8BDbbfa+DSBE7Z5OwTWhsBONiCSqLfRfaXgi9yAxJsviCAa4owyfTE6QbEJLAgi
CI92viwRKKfYcizkXJYCR4aA0io0X5yq1ZHT/6rnRDzoR9v8HueHHlUrx2eHg0ZbQ9ublWBZSGQR
Zr+aIPu5IA8mfwdi31OndQITyUNyhpM3IGNs4GN6QEji4jfFWZGcvbreywmEXfkOt9kfaNiddWFB
j6o86yyFvTEk4MoOoRSTtRFdJ1ioRW39a3q+NoZE6XA3em1Tw8Lr5mhBM4VZahGKzx7/SRxyrleL
YM/zmbKVzuPuqsNL1VPI9SxNJ5bg2d2XFnwHth/jsM4rjbE5QGKisMZJW+TNDmEQ2BCs1SpMtWWJ
T22uZ68KltnlX64GiZQZmS6OIzoRtA5getLAWuU6Xvg6YyEgyAdTA4n4kGNr0/OeRgc7MLIFZsZz
jlon+XOQ/bnw/xyyMEaze7KVNb/Gx4A/yUTcVL2J0t07BOrU6KJcylMmogu3Y6lPXEOujCZMGBmD
E3jfF+cZEgoo3B76Rk5CsoP62mbzD8pzIeAU5fpnP92Nwl9W5HLuM58lETI6QQRF8jWW7UfOPzbq
U3S02aUMMdTk3YvujqfcIqmj23ta+RaV3d6pq3VJ6ijqw11OnsIM+seMsXLW1PCwCHOYfDifLSCP
Ojpd67etO4agYhfTQrZeBq9w5rdS0G5rV6qTk0eZxYX6FYjRKagva/Fe9t82Dd8+5r6kQ8zIRKn2
Ndc61un5MPeb0Nz07iqQmwQWkkHAJcQVE7HJR9+fU1a7Gj2EZ93VpRvBmnB4uWGq4mmjcPqWmVhX
8dFHXg3QrzqE2rt0f0LIv8UhQPyL6h52Gr3mxt77zAtN0GQuOuSJgYOo/hLxHDAJKFgNARkix7Hx
lpgU0ORgFS7e0EgvTNBtE7sicGyNuR5ZxOIlyLNr299H5+Q072GtvY2muy4ZZGo+Q9l8PTDoEJxN
mh4OTzorXcVISL7Yf2vhSWd2FovuYPn1QcNnTmeSkOkTtO8p8xNN845aG+7kgP0+7HnneggiTwGl
VcbmcoQZqPbsSd0gXqZdRME9S2sluuoW4nODK+UNK/YV9jhuRnQDZLsyu8IvABNKMDlnjthOCyc8
uy1OR2wrQ+wQq5ixf+8Wg1egg6b6M46txHCuBMwBWLc+encKd0e27KpwUB13TUNXi76fUAKX9oGY
L6Qd9pP26QCwRFJ1S92bQRvLfZF8NhZoUtRxvbEnuDMTgAcOvTlj2zCKte8l7EfvLfHtunsbdA9j
FKEs/NghT5RdoKBjnuTi0LDRGpXYkMHhCMZPaKW7BKKMSdjIV921n+50s7hR9eqaECdohsPBGfJt
UgLgJuCXGZ7NtH2fBX9knrPaNLYFmRVOiT/cDvdpOD+VHoMCGdjbHDLdmNLa1P5zQImGRYOKxCjc
Lc9E6eN/CnA61RrMKtR14AY9JB8W4x+SeMYUMQJYNbRIHlGYBZYerqEGpR+v3baOe/q3HQ9O4YHE
JYNBRZEzRkOgkzDwxiUr2Jb3Yr6HvCxF7O4D56QNgAeuXnVuo0ceG/Qr1rqPzSfjalFxMg/e245k
oleuLKN6jnksoFyv7cbr6dDcpXp2xIR+jTh0k5QkNH49CHFJAhlc9az7s1pFiNBovgyYKyTWko9X
G/HeRvzVIyND+TBANio9+UI7pfv7sTZ2AcGlCZeDix7dJu5Bo/laV2qlYtgHO3D+V977FoqH+Ziz
knScjVp2AOLr0jMyJUv8GizPpQGxaGsO8HXT9Zg9LEZCHvv2iMiTqd/14yVXKCm01vVPU1MDMVPJ
X5REwoxfeioHhrll0K+Spj6Jhu0leRJN/o2ClHZTbRqVNiR7bgdCy212f8rLo44BiKYSspdjf7Sc
VbMsdiT6rHT04cOXSf68C7ErJt9H3zrmr/DwrMTcQrwQabjjbY6QQRMbCEv5lI0qfRtnV0Ft6N8j
6iVJF+vgTjclYo41ZzcjGFIMGNvY3C3W4K0Fqnsd5kE5D3+GS1ENWYgat9SxELMCL3mlM4ZxRr+d
FcyHIMiyWphqYVS3L0Gq8xyvhK9vZFafU81CiiCXVaOfMhhErTxGfUS4To55fdyBf3nSo5dMN7da
hyzC7GlokcA4TCa8yfjT/f6SeLxDWnwHOx2693K4aDThaFCw9HhATXVSM/wXHbGj5ZNG8zNy7wSN
v/drvGDWWYdHEVsqbhsGPruDQuTPo9auAyO69rQARjyog8lhH1NdKrs6em5+MDnBklA7Np67dht5
FiwWrenT4XQ10J5FHUDmEkOi2VrdwvAGHqSJtmfmMG863HD1LZASy6M77zzE/ANslNFotz6iHQJa
/euQpF8i06anmJViafno/mIYRzZ9u5mlb57rI4/H3p9VK1oIxp+e9kW07JvWdZtJsnPnkLAAAJtH
g/kg0faGXp2ktF9jrkkjOovEY02LLkMmrya4h6BxVxZp3C4em3wE7fwbF0hbcbfr4W9utXtEeMee
mYiGwlWZuxOKZbvOnod4+lYvSDHQAkJfKoIvgjsEC9dpx6r4lHIX1Uh0/YB4w0I77PTye7CudTst
h4Eud9wkot2M7ptEb5318KxLsjgRtjRy5+rB0WNuFtOKWkoxmItrQw6gwfqDTjUoH372JhDFW/Yl
gUKrow/Ax7yWtoUBTSLd5X3rxPgy4RzckKqD/j7h8bGsW1J6i6oPcbTj4/R+G5eh1sTVgNS2K58H
x9+06bQivSthj9/ax4HBSo/jdSjlxi1hDgCtqwbgF2RjF0j6lDe0oRRyHaZk/a2m6xcBtJXnqeOP
mWrm+98B7IAmfbaKhzS/uZGus2/dx+6v5ZIajbs+P8a0whGgr9iIObG5cTNrNw7PI+KGwGScSBwm
W9cddjHG0iupdwDiQKdZJhNCzEeCAWBNECKXlq5KjYJGjMVzw49UvQBIWFSBcmvhfoRnH7d8QLb3
vNVRHZwqYEdJ8heiCIMjuvDYQ5Hb1XCzswmNbQTdq8rOFwXGbQHbuJnpZkeciAhBcEJpBFQJ28eq
Skd19Obfmn3xpNXrCFelY6J7/dXEK/65Jz95+3XTaInMf4UmmCfZ4TBga87L/1yzaZTBe538aAA9
4psqVV0cIgDhPc1aCxjEk38El12VjDcB1eYU/8q8ii+WpLQ+ZeDXvEZANhyQQ6jMU3/m1e9uRsdC
xRRc9zVjUQw19bwhj24bN0CTeq6P4sgccHrHIIbDFz+1CYkuDpZlNgJlelXSn9S7uq6+LZvy3Nuk
nLPZbQIbWSWjkJoSSVLhBH+68+5o47Itrpqbb3UPO5C51dGYT1i3x8hbetwFowWlYPiI3eRcF2wC
TK/c1EQ9SZxy6jdO4wk205nxKZvmICFLfBpXqAcXPTrE+NaR9chM1YYb17KiNZFSo3UcKgQR2DRQ
kKVxjG5pXgd+v/Eq96Vr/E2TIEaMP2yGRSnfhQ2RXPDaIyxV86W5lUskiQStvLlsy8T/wTdHtRKS
KKhCFuB5/6ZzJ9jA9/QIIRTClzzkYzNGVUO/Dnd+xhbJRIGS5bvqrUZGbuJ6HlMaL+27r/BIITj3
8SnY3aHO5SpxSFVm/Szzl5p8TFqGi+/yP3fKqB2sLEqjChdCwq6iFqis5fwUfnvER0zAM7sHK7PJ
XVVt9SoHdzvHcu0nJGyjr5qMiCwOyLWwJwUKH4J1KQ/LtY7SKGxper1j6N+EAVP1VtLW41iccGhy
sgJuMyhvRyqPTP8dsmPIc421lvmuChN17mT+3Ak3m/q/JLpr1VtpEdwN6Y3r0OT3KcpyhWBqLUDg
RMa8o7hQL+aKCRU7SffoD4eWw+BELeRH5j+RHIeeAQrDIyOWF499ZREzFiDhAB3xU7PQAeS1FWf2
MG9dIqoLD00Thn7Sm5Zt9kgiiAPxq/IxDumLBU02f0XagF4r/ZKovGofQTpO2okVWU+Ar4N4HuZN
Q7uKpADnAENSuvGCct+HkpGYvgr0Mst7qv801XXE4o2KamEN7i6TzDX592ZtvCsxb0g904cDqLV0
BQPQx27mT+9OvM2Lr7J5D0Z/nSkgOAdmfAnTh8XwIE/+aitmh8BaA1mBxhR6buCTNdfcyF/ZinPX
9Ye+rn6NaNoNecNhpcuj3o7sYpxDaBFJ4LH09EiHsfX/ODqv3caRLYp+EQGSxfhqBSrLUZb9Qthu
mzmzmL5+Vg0wwFw0cD1uiaw6Ye+1f6NRZQRi4J+5Fy78Q4LCjAA5rD5mBFujoO2MWHnm9c1e+m3c
U/umu7K5jKVHX30vfR0N0w9jCUTMUkFGaxf8meG8KOZtMrPzu5hGzx5weKzq9lCL4ey6zs7+tKLq
oHZbVe3tywKoSKTQzFdN2zEOh0CMsxKbPM4XA/GBxeA/BRHSaqhFG3NTUS7N7S6lKLKZEiAR+qH9
WgsFHB+YbOWtihH6/0PXIuDfafpBCucOg/xuCrFgGg5XhMWggy0/KTEUFZNJmDIuihMvKMSMlpIP
QlwJPwVBTe0PQbO4j41DkC8qIVDk5cKcx2wv9kQ7Vajewq4b+kXU2h2wNbvpN7oWXRqT97nuJIgd
5G0dKR/6PAGc6K8uTfnim+RC5c943VIYbEbO+Pw1BnnZFQcYnzsIWFcZin9J0dxTrQjqkM9p2jdP
EsmmrkNdHUDehs+WNxP44JOnYLKptkzs0l7uRUT/tk+haA8qBAN2FbmyhFcvTyXS92ywV0v6qkgn
QiMqjOlaktufek82gofX0sb3Q9ZOTuqqN/p39ecl46Pc//Py/KgXLitBkmkQ3fsaCVQQ5n1k4XKv
VP4uGG+dNimh6n6QYjsXP9p4C7WdBnrFz/j8sKNRVGjjZVaKXiO86q3zl2R0CUb+PtRWUPjZUQos
/o1ac8JmS5iiyHzj+tlOs7ftJ+Kkxg8kSEZRwVorT0P6hILVYGVL2YHGBCEIegyngP3SzOvOfscx
lFblfrGnrSpzMhMEtVb+DE2066dPrmadHU7ZsJYdzMc2B8ffVIcWM5ELwdPjpDJOEc5Ffd77oBo0
CO0DOuHG3OUEppobGuSHzr+x5HDRVWoLP6t3zx3WicXzkavjQsHRXSQGWSIFPOQUIWofjC0WTP1s
xWcreany4WzSF47juY4vlhc+8/xpg4rw2JT1bw7bOO5JJLL4q7/hdAnZ5Pjdy0ThaITvDXivKYmf
xEzUPFN9K2c84NmPff7LFItCxnhdsvkC9kfa4HpcnHpkh1G5ifC3glDrvuddFkzQzchAJF4Ixxnu
pkYPbqP+5JAF3JJP2gG6Y0kKvtnA3WFX7caJnRWqdXxL6RVz5gO27/Y9t81DX7IfX04jTyRGzZ2r
g74EpJp394Fyr4JBN3BTzQAyhZ3sxkQERRxuQ3bANllMPflP8eSgr0HngetcYKRqACzYl8pBZIcO
pZ7IcKiOMToGwaRKoPGhsq0J3qL0WfKY25+KYobmkdxSfkIecyyDxeuCTul+F+amCaJ5Dhh2XtGI
dd09SzhQ9oLogMLJNB7VJmGw/zD16rP7mNWspzXzqI76eLhwz2W2vybHb4EP7vjtbko4R1Dcu4xe
U4YYeI2T9EWgxewfDQ01l42cRTcBIz3G2Z/A9ccDxYSG7834hKy37fAdF7gQVZfY8V45PUbD0d03
sb8lA37nUmhAMoQ3ZaGirWqLQQ8jmgLvhRU/512xry0tKP3xUfVt/CDI5fDy5B4pJpkEnyUtryIB
yhNzSAwyG28gVl38+ijfcPSs8ZaRPgMjSd1ukOfazHtEk6oE0htoWoEPdTvEBSf98CkdiZph7z4u
W/7xxO+M5TdJC6pa2gZBDHG5k/CHfdJUIDopnOejWX9XdcYhZR41ch8dbLVl8opAi09WLjWjC0Kr
mu7aY1S20RH199R3TrktgQ+Ee40jg719x3XDBNdrTCI6hl1CQHhExMEfU754+Snat4xLPkKVLww4
iK/N+FMq4s0sGJxVq24eN36/K6FGhHiF869epEduF6WD59bIxIFdp9V4+IeRnHeHFqNp44XbeOAB
KAjw2S48OtIJT1lFRGg1lC/sjfJu/GglomTDP3JXskJVVnXYqmxt8xAxEylqGd0rK86o/5xy8nMm
/xhHzPWT4eBnw3VBF5F1byAZUdUwSISoU1sJrDGknBMGDO+pr/qjNKq92WHUG3sS4rzD3Bus6yZG
6j+Ofp6WSzvceRIvXVWdM/p0VKXzdF2yr4lQFjdcXoWFns2Jn4Z311BKbvu9rQla89C1M4mMEKM8
tBTAZtMS6o7oiW09a3OkExR9kjX+J9ARRjCFKR5zWLYDv5aH8VD+gz07pwQDvYuvbGnwKaYrFjhN
/9g3b9zM+f+BkZdFvyuxfTqDrXwy4L50lY5GmgvfwVN1S9Ira/lwUS5r7YvtP/6//x/Z9BfZ0i7R
lp03WmfDiC+4k9YL4gd9xjIUYImimuYXoV4Q2t66yE1MkQSeNUWEnJ/zNiLE9Lvqk7fIZvSTlOco
S/5kRUOmJoCRw6iF/CLCRSS9oVN5zIIvkUdV1Dh04WcHC3rWfybtyfG5XKPf0S52IBF2kHl6gpNo
sNm26khqXMaOMecEYxr1677URQcwm6DkmUjg9JLQQiD6KdFi+miDVF28SAZ/8+88k4WRfrn61W8Q
ADtfTD6UEx7Ry9Yaf0dWlS6bwYq3wOKNMOHnOQTrOKSDV6Z3KnFzGk58ZonTeMhOfjVY853JDjNh
9KTaMZAHDYhyiyhsZApZjJrYAODjM/NdThL9tMe8U0MOk9QgM91LWLyy6EnwsjcNpRnp7jQeLR/R
NLHxVLniJaY/lua4bcmGqDnF7iESzzoyIMWAdeCeq+NtTUgv+igjnI5JyY5nvNMT9sjecnEWWhLA
kO57GC1Rs7VsXhjTPpl2+eoKnRsUTbBxMOJ9TevR5ixjySq46GrHxlyy4ncbK6YCNWm4zFt9rC1J
rjLWCEfrUT/Z/WNLZIYxZ2svlSu2uFu1LBVDuHOjZp8nTIS6OVgkVDG5S2dmSiWtHeJZVMYl56cP
kMTG2zFtsv4t0fxdywfYEtvZAonla3SL35Q6txb7wb6CJX7Iiwjne40GCvo2TlvCrxx+w2T+WiIl
9uo4jw1XBElrr9qyu9cUjUsvT2GeYxYmU5c9j+PfxeCuM+RjjVVsivhvSql8TCi4Dpj06BV4D5yw
dUgZEvavyqOhD69Oca3o/KuuWXug27MI2oG181KG5/mwkwyNTKjODkNZKku4JC7M+zfQQUlNHCn+
bhiZ/gonPPUUmDv6Rp5kAZuCSIEHe2TO5bEZbtk+2IcI3E5CI1EvbNArYg/Q7COFtfgyFVLckAgx
jZRVx4Rq7w/4mF0WBJwhnkly7ejbPU3/yW2QtHg8/gNyvtyO3xERqYpkoOOZJZTtPsI00L4608Cq
RT8g3mWc/dm37S78aGR7zpGyJ+Su6sbErFluzcHahpXxLmex8pe3gc548btjHzvHJZMBQY5fVs77
jq9MYfl5UBnZbDQm6+zepnzXLvU5N1ieBTEd49TOYBkioHqItBKwDHjZUqDfdkKOIrJuAED6Ruj6
k9U/YQqrHyRLKVTCQ4dw02yQYt3c8JoyAKLsVO9zd0FzhXOTccOLcLtAd+qLHBVQhujGQezo9fHp
wDJy3P+HaJ0d1OV31VKSCQLVZxU1HOrAvf2T5XIMYZcrX73pFC5fmc36xXpsSePIWWb2eBkGg1NK
mRK9YT/aCVireU+mXCrsB/D2qGgZGYAnQkQi818z/pi8/MoPm+K3uqcCwIwFY5pl8QuLQHTgrPe5
ujSJRkpL37Uecf3QbZ0ye0lTjRfmq6FLMgyUcY8OHB8LiWBLKhXIUXY4rYcq7m2aSNr455a3wmRF
jBfaYw6tDC2UIdLeeQYHYVmvWals5cQoVu4Ha3pgmZN2mKiIOtQxFUh+XludhHG3ce4pnRFVCdbT
mHql8/u1Df58pKqcZh7agTyN6acHiqYX/VEHtmgR4p4Dfx0XVnwqQDrhPNh60bgmBIW3YEBRoQ0Y
FvtNNXqbyudD7ulzx/CkNlsJahMPFNBIUgoeRY54XcPOQPrTm+4b4B56sLLiIySwYrRudQ6USu+u
nOQlJSsWzJVehqe0soMk6g+RNQfmqigapv2Ov3cFIQCVfIVCvg3daq8vxfPEpVmzNE8xJKjvwGHE
2dZyk/PmVO1zwcYuL1RtClwkTwlDGTFfPaXBuHDA5M5RMyX7X+hV2Z9FMZ5GJqcwyb//o+dVfXH0
p/0ir0mH8yjaSB71SLxZBEO1Ycz6N///3hjrfeRiKbJJWOJ6hD5hQJtdZrZIzKwcFzk/g7SZEONl
qR+RimBqfeVp6MZHMYBVKKVJv2BcUpMXGauuHQ3PMF8oZg3sLC3xdG82pIHaFm9e/C9GuGOAwaRg
rNJ/Q/gK/QjF9cyUAkifA+0RHD8CMppOJmlqr+FOadDLz9GER3c0BlrbOd/UcxUgL8Wv5zyZ+gUK
+yzfZ+h/kxlxBHCFhoFX3DMQEoKPLSFOKsFLbsO2hA6U1/DrUTsqk5+1J+3CI4Wn7ri4flEbzuxf
dZvhPel57kC4LWFpQmySHlNunz/ldfNap4/J4DKKubkgExv2uCXT/okjY5Z/jv89ahCykR03Sfpu
9S+ETqj7lBMIstamVgRAu/itlmafCtblVCkpc79Wu9OmIGvCz92kLCh09FnD1qGRjfCHQQ69aM1L
xgMylYDFdUS9nCulVV6LisRP+zTjZE7iAH5RZSYXkJuH6MeQ6IhYiDXsW4CjNSY3DNd6Q6L8rPXH
tI4fZcvOlnSUfTqzwHL1rTfdWRINoYC/JR70uOU2hozbFLg7Tq1wDh14GefZkz9ti/aPbPKSur1C
2KJDWiJ+Ks+2wtoPGAyHtg4Wjsg66fcOhArfMq+sIyqV5FRPnMRM36FXK+FQ/K/zPM5AZEcVLyOR
VxozGJobdr/uDAgfd5ZTwIvzHgvampSvs24/crs8djS5Tjcck4VYPOwWvFtBUoIrB6cXooJbipUv
7YC4KebZ1VaLo6D2zr1YIL7SfCMMbvsaWskzWvQNe1C6oaYg9zi65FzK5pxTniMcsFcxSq6ScO+5
n55y8GyIz20IATlcl8l5dnnYFmiQNYIytgZQHCYUS3SkEX9BzNuhkhiQeI9QWkLx6x3FVkVSyhxL
VrsivAnewZhhams6T66VrSZmS1VGXCLbdrUqMD9p8tdKxtHy+qAthEnCSJHBM5muW7Xz97X3rMfi
CIDW4wHvlOGAJb96oceoe8cam7U8YZy/fXgxve+oxscxMz7BPElZB4SKExqLWmcDkNNrmrT5/3PO
xABQ53S13YHFMQ0TKjXUqjZHZLv09H0nI5fEKi67eDnhf9xIuCDgnOE24JzQbOqImquyx8k67Ttj
4JlQFiUWWI2+1wfGLS7Kxz8DejFr4iFMdvCeN9FwT8rn2n5qQj4548mKPxVfuEQr0L2pvYwrXyi5
G3ebtOhufI6qeK3Xb+zKSLFnJEaCgC1fRsaqvvujY0lmjOd23wpjhlgJYjtl6ZutP/e4wnwIOqxw
8rpbWSpoyOeOTM2tB8y8Y3gwV2BbykPR4j9y0TP7AaAjl6SOBe7riHo6136sut7Kgc3OZTTFpqZa
I92JZT8r4PoPAM42JmyRWCR8qqBaML/G6C35Cf6uSe6V9cJOXJCtZKF600wXKmn84B5EubBeY9a6
pDsXyycvp8cCGNsN85tzDMlmMZ+d+LOgoBG+ezbbcmu7z7Eaa5KmCfuLFLE6giF0n7Iarx/+weEL
RkLU3QQ/18EovYTncfgcDaaXPAA6IAktDqoRuIUnUAigoZP3cNIeXPu3R7XOQuWs1oQNk9sQOQM2
6R9lDJ3q+8LDqbEThVrExBCHEKVzLdO1xK0rGy57tjaF8eQsQeLae3XK0DJQOI486hiByJJQsxE1
FTfqU4FInh7RbuNnS3VsKE7z9jKyAfDjGOOIvy3jfDemiLAIxgzHf1l6xd2D+YH6JCakZIASx7Fg
/o6zhvaNTmFELlAjLpn0wPbN41IWF8j+mGFfRDmvNJ7KUWe1TLPUutAb6lvC9nbKiqcJzULG7MpD
rju5vy3JheHEdpZgbqSeVfWYem81giTLOGAzT+JzVvZBx201UvNyR/5f7+IzfkAp7DbHEtlMQ1Jr
PZ3mnkmc+GRMk3GfhfgIhAW5jzK2Hpc3BoWGOLU8sZPzG9a3sX2U06fDtZGjatew95mIHQVJevlE
3teLEyGhzl8XVjptf8kJZzQrnQQrIgfaCyV/wphawp1q6++IsIa6+u7FxR9rcuFhFg9fvH5GyVKA
udm0K/bQCeZGI9r+fS7u4EM7QS57MDMjyvvmmogF0iAV4C4DmtYZz6H7UnFoq86X0iws7n2Jw8GL
A9/4HHXvtIxkT8VbZ8FYq9/zzFnFA8GpxAuGZygBkfWPHBnCMO49s5eGiYT0usBnI2gg2DJsqLBz
R9bOFDTO1maXBKhzMM5Gd3FYjMwxqT/UcT6JTzNmnXyrhi+t0aNhdIDbMI0t2q1x5PDl8FRsxIKI
E5+GkdmsQkiVYH8pq0pm4m4ZXXXPPAmVG5bGF24Ed2s3O3v4X680hdj6azIkHTNhdcsgzt5pfDBF
CDpA47UFyjahB1BCAc1LOEmuvX1iJWTApbNPHRY1thESPD6HN//MTJt9FSbMXc/yFBZY8Tjhk2xR
N83oouypZzn1Myl9Nyja3j161AhrKjyMGkqUmBo8YeTORmQS2dpICOMO4YbdyGfR0LBM2p5SMHUZ
qzAowI89FPOpwFla2+Z70jM5sT8zk3qFWLMmib7bPNxF2nfYA9hEmdQZnCIVHP/m5EReUFOTFr8I
mwSN+jwZARDJ1UAPaWfH2N0PHBFEpCyMf+DxcD/hmCEt0ge915bHRJtAkfNt5n8JO71RGKcBdNuI
zzGDMpx1X0AcQGzjRwk/2uQbf/WqkPnaocDCu/0w0H365lWO+OiYPzQjvvH3inFEx7Ipx7Wn09GH
ZE9WjOeTZs1f2sZoXRcYJ3AOeQH/wSS/R0O104lHRAmI25YDD2EwWuhNwvB3xCAQ2p+mwRgTjnkc
6tc0v3XIGuk/1ym29AyZZVLELKq7B719Zc1q5cCQwJXkxp3Ss0FJ2TbGkwaWHQnLKu+zG1zQZ2Mm
ohhQNT4U2kKJ7Md4Th1cnnxOxgB/Z8HyzFVf8NrEHQ8lR5vHd4BE1slfY4dNoXgLCTEysh6BysJG
zD/NYbe1SOempvf1HQuGtWVV6xgOX9tvFo+fzlPY0kT4C/AN1A2DJ9cjbiByFGh2lEjSXuWMierh
t7tLb4AARZpHVmwg76wSQQI6upygVDZLOgK4aujC4xisYSS3CPc5fYyNJXqiGJezwn0MAw5gEJL4
lXtg6r7fYQVSrNcXf6IxexVVyPcBUGYSG2n6e/XV1jAKUORvHe7aYXqMOdzDaR8PHlybJx9xHNwE
4sVk9bVY7q61rnAKU21ZFwtT75M5Git8M4xLiAJkg53nr+rCzhnPJOae0cqDzvgM8DpqOIZu5Zej
dF1ReEjsBHs4TWoKCCnJriQIokYiyLE4GvScvbt3Ear6LJrn+Q1HXMf12WtKZLB3iKJuwLdHWsNx
qai+sO0nBHdK548yoZsPOkk6DZAXG+t8+dnC9G7ZWktt44J/WdAstTwJHfi3KRmex5kThpgsLeJc
B9TVYWvrHdCwJUEsNOekuKilpOOcsOWwemytXwMfI7Ydi3keY+yoOi44kNnmar+8hiPqFhY3K3Np
TwqTkpNn0E3oBPvBPJQoPHVVAM85PhUeHL/BE1tRZYOVIkNkGtYRDJFhrh80QOeJxtBCf289jNhN
CAQJ/b9S1yo9IYu64VJE1Z44blEsD4qfOXMc5xIBEPZhkRzkgnPRlkeveBWNfcQLiAxebpqEXnhm
OIz+UUgkH2A2Uys7DFP8Xg4T1XG4riiG4oaQs/mlwl7lJ7CWafthzvxikHoYi5uBxjzS2X2Rd6Vc
GGmBTxZGr/SoNIgP5zQeP01gXZPf/U9ma0t8dhPjwgYWAxS5Guk2qlYFCvPfOmIgDYxFtaYzwKaD
BeNVsUAbmkB3b/CVeHowxgHJ7lg9Coi+uFpZtXxZQFVBweQO3yjLVc3MQSP3hwWrxMRiq+M9q2NC
jcvbAG5Yx7XL2bWdGicAxEAQ7bExMqTbE4nA5MboVFOYEVFdlITnCYPGRT63GZACUACsjdmUx6Ce
7zVywRQysTtQc6WU5Ea3nGL7pcAaNqAuhXYH/uytH+WfVyePtfOuscOzoU7YhAktudhyYNUWpjGI
kbwmKVvmKvMP/G9e7xf2S3TZ9zQqD4JqVPRfg34ufNzCOILAZTLOgXoP5jHVatAy5yxi2Pqm3H13
d7rNsgkkh3ky32P528YYtL2bJVW5np57JJUJDPsYo5FVayhe3lL8+IST7D2s+akySLFebphDJif+
/pxVBOSCsZ4Z04CcSzy0iDRcRKDPzK6j+NaMzdFqzSBOslsuBSMeJBwce7DZ4fFuU96HZeT7yl3a
DT5BVFxQXLeiQpjAn2d69SKGbGtI/7Fz3esl9XitjOJWjVBbsq3GkYDgKiOktW1J9KiilVVuOU59
A80idseu+YyTnBywpzLdWd0exYQD2NZ5iq85dChV+6AoUkHZnehXBv5YCOwPpZ5sJ1lzM98MTq9+
TvZx/0l88NzOl6qQ6BFZ7i6AGTq2j0W2B+LqlH7Qm7eK8X6Jr09lUA+WIkjQEUprbT6WKOxn7TMX
7Voa5qVMoUVzDSv4NriFf6PRHBrns0wePZ3BLTUL2y/XwiYKnhdlkXvMkYJL+ytU/wWQUKCbViHo
i8LPby5LNlWRafbNNf7VoBQqOyT8elAaOdpRoCkd7xLwYD6Zk1PGJFsb687A/IR4Pdb8vzrXduRo
bNzXUY6HMvbOEq7eYLC8n/+n7YCNW4HWX+m9E0AeMnxrX3jZu7Hg+iZuo+aLTbzqHOkjW2IX9Djv
xNisTSEuE143s052BiKXOj1pJeOcaDObtJuUu4aotuRWTTgtYlI4NOQFSc1A0DaCdHoqLIoj51ww
fIJ+yYOfsXluaeRgpyL4StHFTTx8mkw+HLs+u0uyz60eO5H34OqsfMogHp6MElqitY/gwPAKucQH
h8z6TQMmm7iGjbHqAR24A5Pp6BbF0BOdZp21KCDwu43sQzT8tdriUOfh0oRR1PD1o0enW55Wg9bz
tr2h2/C7AD7bh59mrzK/xwVNdjOTE0EW6EbMhxFzCjPO2sQ0IC/ukO80AFpJ+5TCTDGtLOgdaIcJ
O1hmj5Ti72Z0GXv/srRtoDcffdY+mHHxoUcXRxXDy5NJgVq7YrMwLIGWReddMhJU2ghQL+NvUw1X
Cw+HA8F1kketoDaM2EAUH8Q6ZO6ldqOTCdIGQE/RnFz9ZaYftDQcCKijiPiQthb4QMXlKJBEUaGA
7CvToKjumYM3eSCl8NNZmmfbvZrpe7mgr6IONajX0mbHLUujapw9ypo4SQ6EzDKYwPw5w7AAllAW
rD44ow2EkVI7yYRGGWXmAEIGYOqs5AZevXasfEt63ENZY/7mtuQO8FBIIYyEZYPnFcBSXf5EE3PY
5xlyOx9AOP3poXmQUK780TpGjbfpBmOb4OhiuxEYxi2PkZD7+TNI+JkIS9Es504n82EAK0n43Jx6
2Pi3s1deImJ/zYkNh/cm3fwjZVGmY+eb4+61s/ojMX4PAOe2Iw7ZBIiVIk22+jXRfx2ANxZkAHDX
VCXAUlBSUaAsw5OEbptX6ZcOPqDz0A7l2KwY91Obqy7eW6ygZKXAWms92mcZ2ogWu+PiEuEn+59F
NB8ebvVyIUCn3WoYmBceSxG6e9AGiY+FYOJo5HhNbhnDxYLRfdOnauUL2p9qG5Qm1YvOL9oxbETU
wBsAmQynJcF4rEqR67IrTcezZ+Igpdiy+BxRMGy9uA68un72iktfoFWwr3n0z8kwwcXO63Ecussk
1GCQWFB8Ydg29w1F6Ih/mysOwtRWIOoprWzP3h0aoB04Bpn28S1iVGFO+IfMj5lEBYBP3MREUjYj
FMlA/rMmCi1kl4vK6QUJJAEr0JQw0taVu8KAk0+M1bdU+yy875WLgyRnDiRYBzMAgmFHO8mA3h1c
HixOyHyfcTprc02F/aGny2PBwRU6Xy1DlW1llq8d408UlcbiPDvF19D9pcwhO/OXsOBcQvpO0dd2
20qbL4l3i9kc2N2zsoOICXMuGop+CC9pBGzKtFac0d2jU41M5xFBc/rENb32uClxFhG4sMoKlstl
MRzS4suBaO1BzhGoGqLyI2968hWg3wyMz88ppBDmZrVxdCJxDNvshIGBngiBDps0uwG6svO0bu/A
K0/2nb/12xm1EC8t47jRhPA4oitdbIN8QuuwNEOQL0zeDZj20HrQw64qgvXyH8mlFCNs71NqkX/m
9G2nFx/7Ae3r1a4iOKT0wVQ3WfSki5oPljOQZXlX75Ziy9wcgq15GAilqu3nfgg6Cnw05wylsgfm
7bjFRtM6xEAbAfsECfowNTjTKI6RyLrQPct1AotxmNCoCV7S/cKbKEYiQvDqjIjVF1SnlglXC3zN
gvsBY+9CWSZoz5xlQA/WBEb11Ew/JkZcgTvGTb46LlUDyhAJki6W6SjcWMueVQ1VO+66DNxpe5Zk
k3jVH3I9Ew02GrZS7nxd7pJZ7luGzGMZgJE2wdEr82F4hPMTGiKYQ9hJI2aLOD/kzMeQaC6cEaAW
ypz+h2EVCy+lBW7MpzTBickpgVIQOglKa+c7X+5V9hKjTHaHszf8lSDQMgHL3EYgZfyC+Eh5wxMd
OIh+SClTNLwZuvGVRXcbS2g5HJrob4Ir7nXLt27B5mBD7vXjVmGjfGzmh2muX2zzuwE+1fpBKpBX
MIpHRBY9qwm4H55r8RjTz+BL8Wm90iVb4c95NABM9MZvUfCNMotMswursjL5KgfiJPjSO+ceO9+c
IytGmjbKwI5p4L/YasHAKR6CP7378/ChF+eMGSIgg1b1wd1zxOCbOdnaBA+gtjRtyJx/2FgRqkce
fNc4IRWl9NwNZEQUjvXuYesq+A+6ChqdYw0qaU2I4EUCysltwA1A/cq6zqI6MZgz8SVEfEuxmibz
UiY5dm3KQcd5ZZqFJkeaB5ulhrFKudqFcD6sDoClj6WgChjRpYb9ERKQxaPBZog/ruAvdvpZIOQ3
LRHokoWljmLzzUuXTShf+b+VnOzZTA7uHY4FwDbsFgVohvxBuDbc0iih501+G/QREst65I1bW/xO
7h85l1Q+vHB9+8UmsUAibdHpiso/TQZg/pSVsTG+WHAbHsaDpz/N0/PJrKjEQcmtLYPV7i7N+IvZ
4U2myzb2vsjQfrB67PQzhq1GRVxsFsde51i8nBkK1uycJmld5wrVMXtrQucnwnrB/SHwYCKPMiY8
lLq+aQwj6HX5yZr/UWfHOJW/CbTUCKxuGaP1roqXoW42RjicSBdrvUeXjsIa+OXNgRtk3uk4hVEN
KJpCs/KsZDO2TtCYapUtUfj5QU1wjk2dZtR4fD0RaM4I9uPGFmQzSYccJmunVO+D+Okn5gUQdkK2
vgb1V85XWwruKEAj8P7TGSGPM+zxRz4MGhbM6QeuG1D9/Ke2amaurOkZv/ZUQQx6wowAHkdnuq77
ewOYPrN9xi7jPkL8rDjGozvu7Ip9wssIxcONcSSz7vPhvbpRfFHxHhH1eNqIQDBy6gpGM/O16Ses
sqP70lDW+na66aqFl+E2wuEbRPjWVQMJXcx1+LctP9vmz+MV5S1EmePIHRQIH3B8pF8K8vQsOG4d
uuMsnxAtMv5Df5yxqLFYBHY6+YsGX5QO1KVqgjZGFCROA8cCpWTqLmgr4bJ2wLHnDq1CvsG7uiKR
cl+wwkskIZN2mB+9lEmlg9BrxIH6nDT+odLR8BYJsh59fNBIgGCgoJuYEOqgR3vVT2xAoMW4mHdS
wwusst30zFGYVKdxtFmmc+YQvcQpZxKywT3h4kJzRvonLOagoKdWBCO0skKr16bMPrTIv3Nz0W3V
quViY3DMbJcqSCufnmRpOqCt7aArkQaknBKmMtS2pMArZEHOLsDvzTfFnot8axPreFLs8swYAJw3
FbC10ftzqN3YkW4hdh2nzA3QRnrJpotfXHrAYQl3dhz/RaV5Nmk8YztoRkkCAlqHCCBeaCJeJ8LI
VimKkbaHqR+K5rFHIo0ghrnhHK56f+3Dp89kusr8FAvhT9WxKE29beQqfhDgOKY/grD6zgeXjj3v
K0LJxPpGwKf1RxEgpAsGA/U1099WV1zg5diFoP4g1tFz595wbKMnbKYMBf36L+7VOphk2fTVNvRN
ErpvAjdcI+qnik2c8EkJS4pNtZymOf1a/teKL2jPyNTAg9Fp0ddsLx+dR9SPGvaKr5QIRHW6uvFw
ngxuNG/rId1p/0fghQHnxbuVu5/idazym6Z1VweKynous4OXuWfNqf60ePwmkvTcMWXu271LzqFZ
Juu+BzHeOuuiFqdeM9EJRjvNzdgKZusesGENIDZzCnxAS+XuJAeADQtSc/tnkwKORbljm5Dmm4i8
j+l3TDuwyx4y539DfNfALUy5RPZVH0qHS41jxcr4N1hDYaQHvK59+az82w6b7B4UFE+N4jiNYbTL
M8hJrKULdhJtd2I0oHXgXsNVOYOm4NSUh4KqSK0txfCmaAEmQhHEXQ/2OeJ1URqOCMakIH6FFZiA
XORR8qhzqiFCepblYRHmu2iB6GEXIa8G6/gt471dsop5PAZvPakDzMuMhoh6Vaa7FsVc2QVj7p59
vzzYDAT89tpnvGuMHk1ooTYqSF/buemtCpN1x/Io6dSmbm0LRhxyD+GAzLbkNbGglqLGLCzk1hFi
znbVMh12+58h5s9DkTymE5BPumH26AMnW1V+Gra/8SJUm2z2Gz85i6k9FtauaXiW1eaaZc8S8qgS
AjrXuGvadcYycV7097lfdkN2c3U9SD22ceJhasKLlV0H5t324JznsTlb47tKashZ+MXT8h1G6XvC
WZUSQmoBVckPqRWSII0Q1JIXDjra397cld7RLwbcvuSRWO4TmU1qA3fUSgZxVvZFE/4wNGRRL1Q1
ta4GffFxrl0Eae23JcpjXI2M3Ppd0k9Hs3jrHe+osIJayKm3mPsxotP2kZEwSZyK/uDhI4gaoIJz
AHGbXDYKVomP5GGAJ5f85KbByZ2WR4knR3RggccPWqpzGQ+bwS5fmDJtJd7MdilepnL5TZ9S4Gmh
5DvSsUSPnnO1eqqQ0rafjaimfvaNDZHBn6mr3cP5rmsOsLIOh7aXHRL43T5OkTKhZ6i2hmsfy/on
5/L6j6TzWm7cTKLwE6EKOdwiECSYRVEa6QalQCGDyOnp94O37F3bmhmJJP7QffoEE8bQMc8eKdSq
YgTgmLYZWKnKjc9Jg97izNR6Dh/JQaZ3WhDSTdKHJHS/aTaT3cfOrag9Ud9kkbFXnt1BHuSvYUnA
2GqwkobgC8HAlMkqmIgZbFUy1AswGqbV0LUkM3pNjP5C04KHpzS8ZXJx1Z9sEfBEGuByn2rztjsV
6eBbaGafZHBJRC2HWJT2wJJGpDttcxRH5pcZhjBrYui8kxRSozRaHYoPpo6KAOUv3RZlvO2mY9lQ
7mfAfqOvlJnbayDLSU6S9eAqbeZOpbQZTKYBtA/MvJ061k/qoH/jtPCKZ4uaYpYtWoNywsfGG8nV
jgFA0SHAIZqa2BGKq6bXjxzV/VPYCWP20ekVbFzEDZIRRDUf5ETygyG/xwvewum8NRKVWZv1sdrl
CNnym2Nyl2JIK1c0vU/iwHwlMzcWXe8gPPc6TcuCManehR8V5gNcY3BQs+084uHdAwQysdM7JGt8
/sIAIDh+F7LlFgo2Mhky1oHQlLQ8GvrjmXlC+8dw9ZWEVDeu2AzpCTYmblGSMOyefMpLSITqajaL
iKgtA6uofwVcrKYhueYTxkDNVoUh1k3gXjlGCsV0f6JKgtmFOCeo0EnGuhkAZRIheaszg/7HE1SK
HhMl7S2B1o9l2T7UIVhWKqZqUJlXmw0Vyiiz8RTaaFHe0hoXdp2L8JOsNxjidJwVrat4ljLTa6bl
aEER0KqHCuKDp7+lYqRmxMeVKVRi+RfmyrUxl68cnldSzLNvptWNX/icWBefAyQWYnvcJLlXwrTD
082b9OVdTnK3kmFmpc0JVD4tfSO7rkZCaUciHWoABnA6LByl69Elnp5x7g9t9ZBZWox/zvpouUOX
AklQhMtmf1jXWd7ScKKlr2S2RtSPPwWKKGMgi3iJQL8ZE0Xxa670jyot/CJCtt3mXk5TuTLgniDd
/QjMRY9sPqub0pn7fhYANZmUVY3AyGM59+5zKV+BS4JJqPDxNg0ELMk+zLOX3lQ9QinEBFw2V158
rbqpDY2OxvCNZmOosJmKLIqEl57qzwj1x9hgaaFWO0uJr0wI92DJAuFWhXoVB/iNu37Y4XeXCEyO
YTM91ogKZQv7D/W6qE7vZZS8mmuHMOHrLK6yZwbXs6VgMWFSdjgdWWMB7/4nxOYHl1HRVyNRDhDm
Y63qi2OE6q7AAABh7qsCYXBAlotnsqMlnomA2uJ6VEq42m3sdDUrl0iMPEu3EqztNSZjgEadhPGe
DIQ7ShNnNeiUBLzWm3TVDdoJrfGa2D5+DEycU8ZPhQmdrnte5lBAvdzsCAKDp9DDWCQ8pdkjY7hF
z/kgLqdMVXktA+Ps2KgckZA8p4OqOeGP0nBcsFAVASBCbrZtXkPy0bHDVsKLnJI0nuf9O1qXTWaC
NqevgkeQGRPa05hMkISI587ueusr7CcRyk+i5h/GmHmTiupKPBsRW5jZcZhquxZm+NDLUJ2e+w6b
Tmk098/SusvoVlLtc3yKARrEfPXJApIXFhgz7DwtkqmFmP+K4gFvv8hRYjS/srAftHzf9PoxZYqr
x/BYLH0Tyj1jAvzyi+5fQhQXXkADMP88PQZ8NuIzbNhcGtxd0yNQ8mNgVKl8aJmCs365a5Tuoqfy
ziTxFCaYLetIT1QMfUqw72PWcxWub92oJ0+vrpkvON0qqms5sSiLIqb2xK3o0tbK/owWGXJRw+JT
ODrWOCrIyoTmWO1JzgxvGpkIqghOqg8YTmer1wkoYqFk2IUyhGoT4cyFgR0kc1CQ97T6Gwwsdl4k
iTFQBUWeNJShZ6aytN48S98WnjIGMgCEtBK/v8bTBSAipdOTRFiOTgtRRUE4bA/4IQp99z3Q1fRk
RyaAXxneMwL2tzmGOQbn3aA7eoMOXuGLqB52eQ3sjZdiNk+/gIHU4ElrD53OhEKrTjOz6WGdJ2NX
MTeVU5slFr6LL40WCbrG4MRi/dLFsekNsDoYu+IXRV+gXvDjKobRM4CwY3gUrBOx1l5GC+cZrF6E
2DF7ZOTLBGEBpUGsc7PfJwXVFLITMekYEgO2CP2LzLhrEL8NcLEZ2WnPDlqsV7IJFkqr6mQZ9bvC
4M19prAEFBOHCHY0BO28+coMYbWUslAdqOG25Eoi7LD+zIm4VZWChqDYo2NH9A8OD9NqScUNR80h
ygG8rBe8H3WmJDW14bqNk664jYvKEEYMWnQq3dSCcfB50j2GyIJVvN7b8emrE9F4MjyOjulkyXvL
FMNJk2Zfo+dRxEAoic3OYcSJNWM37VXC/zEu79lQOX1hOl3lxBgXhLhQMz50JQp5jPsxlVutrgVm
WXaPawba80U/C5rwr8zUzZCm27bHr2n4hATjhpr5k0GAUgXRXzOZ8sq4Sm3pm8kxbShx4gE/TzQB
XBapem/I1a2owgrSoRSdMxd3WK8a7+mi/MfTap8COVmoaweimRjcT2aP4kd6xbjhIVXS1VS1E1EY
rpBmf/0CTaf5kg3Ah1xjNDrtlAKKeaW70A2dofk005LsELCqBoLb89GqEx/mE8c6H7cge93L7TLR
KqakmGLfq6ReSu4AkbSjJ0bjSz1MW/iQdZrfZBiiUid5+epvLY07hVEyCn9OIKwQKJ6lUbVzjlN5
kHaVRngbsNAgbNCjj04oFJgSpBMxg3RH9KQ1D0NPkOcCIlk9VK/nMgXan977z+Y1bspbDCFF53lm
BF6OErFNTc1BcW9yDFp58yYtSpiClIv+xGwPOsBXNr1Ez3Bnatx8wIDbonjCwjo958f6yrL0Q2/S
C1w1DNPoypkdiGeExnivEQNP9lzM1M0iXS6R1Q1u2C6xDq4+wlzQMY1AZ/1weov37AsQEQHDbe3J
eb/4niZd4dNuZ+glmJWCDbqYL2w4Jqu9CVlqifgkLJKh5g/mQH7C839C2n8WlMlAiXUj3qX2rV2Q
E/DAzBr/U6v2h3m6Ffi5Mx2d7YS2TuA8Viknu/QBb8YeYVmEsxjkQODxRJ2jbdq0sgn/jBlDcLim
/X2t0pGIOwV1SqeOnkweziRj8AGtJRX9Qv6cqmAaPyNRCZ55dKR8ol4B49QJDIjgXh47nmZX9PC4
0ONB5zESGJtcS9y1nXRaBowHIXqFOnbJ0BywxW2aY8I+7+WG3uezG/2cI2decRZ9femY6MJxR1UW
ujrDr4IcR3G8Cl+9wUHOcKZvA9ClXUPRxX2QC4fU6qGnQwG6d5RDfJolpvCkD8Q1KUnRW63hotJy
OjIlk0X/Ob/21QvFgcJFt3g1QiQSvhPI7F0n8nEYew37vCZN/1Fs4bnR7briOEF5Z2BVLX4ZTR5x
ZX2neqjt9P4luhYZK4WBl8wZKn9o6nHoHiJgevbd4bHfJJCM+MYq8VDSnjU61XfsogBWEifniq6i
L0F5REVQlp+z8mH8k9WWIQL6ywk/b6PTbChRgdRT7mB0iTmzYfxAjJzqs0kdIg87JaJ7W7fp2Hym
4uStd2Er6SfShLdRNt27KsDI/4cZ/puAs6i4zizavn3rO+leyzLcS2OXQsnXx/YgaDi23vJi+JEZ
K2dJslUkCjLOuZGmy+p/4/kFu71O3eXtavzfH1RJI4odbj91cGH+FJgCy0kECgAgBHvinV4JXklf
bjN+I/5GnM7iQiHKJqJb95cnNhLgtYjXsiAVLwkoX2wuHyPi1pGxdRmXb/pC18/lT/HdpYtbxmHt
aVZ36cnT6ZGrl5apA3sRn4ifuZpCOEnYTlMHxDFGuzZ+yfqrJABIag2RbIIAQVfdNzUqy3TZ93Tk
5eqKR8U4dEeFDu3ZqDgjZ8EsYFDhSc/mBtpER63RJkEeaKCIcDg/c1J8oJDU5nLOWT1DgA7Nms+r
yGQ9DmJ+TQYgw4StJuB90nkzIl+SKn9dSl13XwUolJDZRVuzX3PFk9pr2t/mdZxQQeyJzoAlTkOP
T/u/i9bLtBl/6jw/wyR7zcJ1olxAduEmxynBah6GNh8lESYagAuCbrEVDmDbG4m0XQ6GGRnbPEy2
YRE9YqQI4yanmdQ1cuCKppisC/CchmBvrjw9qvDgIHmNvrKI+oOQnTggNpVVbcPQnZ5YlBb40ad5
9l6IaxGNABN/pzh/r0XcO3qUVf0C6bNDS4/cAoa8djfF06g8Xb4tw+I0GPPy3oNzYjU//Q5dscO2
h+QDmWRIURHZKAX0IvRnxm+O/Gk9yvTmg7YM43dKM3pkrq0h9RAqM6eGv29Ku7DFrfihRsc8QSiZ
L96QCTftedb4MPoUcqtw5FiWRZ3QbsJz4a8PfNtaK+l9Iwc7Yix1P+dY8kXwrFR7Xc/GTv1YATYh
f/KDIdYl3hJdY+uycF7JdFt4Kck5XWWLbKinZUr+0uoRj4UnVu2Gps6pKwWLt9VyiZmJnL3jxOcW
E88XVtW8t7JWXzOlSM3FtM6Y/CW+IwCFIYF5GX4tYybvavNBcmDr8MDRTxGsOCANru6DUXgre0Om
lYgunYUMx4hxEcfwVMngmRMhKJiPWdE2VhTo+WdYXOuFNgtHOhEKsLQb+hAhC2/cQgmdFl7ziLA4
HjlwcPBNtF1PT7ykZBfgTyNWfppCgtV3sUqLyymGLC2P9h3BgLgs1hFOt2j7sDYPHyWa8JgqdsW1
Wl4fHg3BEst7KwIQGu7PnfJ80L2MEHWM3/WeWlXZw0Vdw4QMgsDGR84HYjxV8EoId9zftbFrKi4d
PmeqIeuicQt3ZZAB1lTHCe//aXGyfoSaiDSlArfMrkbKLYuKBlfW6kvgflwvODXBayifoeLnV9aO
gMzBSJZPdOUoSkNPiP+IZcMJqglG/U9Zfkg2EXtkcHgnR1GynfJrmHyuH2JKjUr/RD8N8I9hQptf
AH1BRpY7LJ+JipdlLIvKRhF/RxVdPmVgLWoMcCrkpHu8NwMszM7E7qA5J0vIS+SjWnJNTked7fds
EaM1z1soNqehLEmYAw+501HjxGyi9SS/t4cUBXWqxKinTWYW89cSvs7DNSzzQFIUIFtO6gJzIAjJ
8lHvr7NCl8mEpQQzWtrV2lrA6YR5LmA6FlsrAkRfgXldnFyF5m5krIbEF/JAZtnjE6GVPzwZrcXs
jK6lvRpw6fkBnJlV+N2WNwm2+1qyR/JxhuEQWQ/ZUv10hJUxfrbR7RntjOVeLKdy6J0U3S1LYbBm
b0m4ecMLnEqvtHT03IGeSl6YB1EMR18+z/UIIaHnuUG7mkyWqfkJXYvAqTCcaEUKjxPl3IOu9fCx
n9ir99ewOsrcA0u+BN1cnzNL3k4m+0AqAgYXO+HZfCLAv0qS8foktteGc3OMNO0U0yTEL7VivpC0
Cz1F3ortrq97etjrkF0GE6PHbS5+4BtlvBRHKhyGy0f19/DO5OmQ7CCnJ4fksOL0fuJX3zEaATvz
DS999y1nuqrrLzug9y+FL3jR59Mnr/6bRF2f+JsjZsrlOfFSd9ozdxFtvjMGjnYXVEAqD59R+Z2b
0tF3dMC2wn8P9ottfwRecoGv4Ay2fWhsz+OrB2Kgba+zL74VINWHcWLXOy0wTIcw3X9kSShBf4i5
ig9KMP8bN/CGeF3QVk+QVF1xgz2HXXk/P+o5t+GQ29gyBotj2t2baZvnySEYybc8HzMOXuvjZ/2l
wxAIjuCh0EOVbX98HDw+AVJm3HjzeDQeNrS2vPv5uN85gLexfcqcx4VcXvtQH2gYHAyVHN7xWXCx
KnduQfjP8C0fgkT3Zvii+zEeYL6jR9uNB2wdy1N/4NTRgpJURDs/TQGv9mPxTl/1gV1uLz6Nqo3T
Ah9UcmBOCE55/WHsw1f48N6XLeZ7OOiBr9v+SxSkLq4NvzkLkekV/nyIlzXn9XWxj5+De/ys7fPL
ZPsH0zb8xQtuzPbtwPs6Oakd3PnIff9ysLGDcU6ndHsX3VNxYThsN/b9S3ShDTsk7TBu/oJd74Zn
xPv24kne/Y6bmo816QOrmv39BhXaJuXDrRyO/gAColv528pXv8ks8sP3YoNvdrGZQJC91MOVYFP5
1T3aRJv4jgLi3XCjTQrs6Bof43uyib3nLdtgm8D3zb1wDxHMMbccxV9k6Tr9mb7dTvdAv6l9C9Ab
8UODO2nANHW/KG9swmccyOu+/P4329e/3DFfNMxs7NIZbWuHeHLbf7f7+Agfrd32W4awTvSOZ6CD
V4Mfeun97690rvv9HvWHjY2PXW9rJpl2fDRPICLjnkiMDaTDyp+31+hGbNKmf4fG6ZAw5LwduzON
nN25IIG2umfFBPN3HLCtQfvZlI74LX8zXHLKYN7l2ww2ejATpWUHEHg26bb+jfeD5Yy7+SAEQhAm
TE/seC8fQAeYe2++hheIl5v+Nd6qm/pSX7IPfVNUtuIQqLapPqmmBR41Cw6KwsvMQ6xOod2+5i/r
QqV7Pch251RsrsGXt4s37kQXsHwbOcEddM0dz19fJI5eRBeL/Qtg6KZ5Cal6F3s2XihxkShx6WJa
QhfMfyYf2KNivLVgBZ5y/nek+ZrKdgZ2WYuPyKQO0rdpuQuBWgqh9Nf7ZGGEsCJHSkzF9MTY8Ux1
zNDdIugPzIMIWEbbItshLV3Nyknjw/D5eZwy+VjA1V37YyP/xh/lOJsgg1JKuPHKu6sdue34oPcq
HgKmdRWF0ddiRjy3/A4eu8t9y43c7TVm6UTO6Yv8XA9H+QC1qX27Zef1V0OvtxFk2+725nz4hw/H
u93c1L/93Vr8FC7N1YTtQrK6jTvBkeQgF1ePeT/u82Po4FZq/+7/btvUZlHut6b3O9oxpFmI6cYX
N3/6ycr3oemKe3GPD9K4j+GCOtKRVQ04chleKnL2yL182u8Hjknfu22vprPFLwVzWKKZAFXsegOk
x57ubNu+bV3D/bsHwZNDARISBMJX7U1AX8nvQcBsvCSJBxmMzZFu+x0oH95zMDXXddPt5lW36Sxv
y1tqOUwi+Ht5m94mrzzFW8nz+l/JA7BjJaB9kd6iD4u9+NV9YaZh/uOPma7yVeO658oxtTh36Pq3
ajF5tmEAYZukvk/30gsiIudbYrpZx+sSFAi1+Up+V9Qmr/ZxtV/CE3ybyPjRuFFLY5/MWBLZz1eS
AyFov8YvlR18fd36eYMhFmNkBgwhKrSIewbJgLP4QyBCadyV+/I98TNfdWGz2KH7wu+4F86wHezN
I/EfkFnWHtBb7yEO0y0ZSTbyLY5aDnhzfDXyY71LrA1V0YFrxBY3H18In38UT+b8NgLeo3xAmrNZ
vOaLBEG3P3zRs3vrqQqRx6aMe01PWsD9ROiTr/9buB/6A75sjhSsP8zcvb/3DCPfOesP78YReNs2
Xgb7Z72qxn/wSl0UNS7evqfpJX6HhOI/XuBk2Vz0zniU+Gfq+uSAb7iMsk1sc0TeA9H1PiandzX/
Y/A+PiY2//o/yTuBbu6EAATcufNC15MSi0xOteZg2d+i911eQHh3iwuJdVPt/lFCewaHF9Fsfrp7
e+tZz+qx2Ty9ZoO70rFyK/daOqjmuPEGf902+fYr3X7xKd1vqccRtv6M1PM+evcUFOtBbbOEuJOL
3YGcBv5F8Vu38/Rzu0Lt5Bc4wmfn4Y75BhfcQTJt02jeNO9HP2geCWmn6BhjmXQxDwgLQNA9SGEC
hQSSUIeHxsfn/eADw8c3OQs3PaSNw///X+crhv91J2HS/oKFbD8vuDFyOK7hdO2OL8JO2iIydwv3
dmWywvaN/RXFswc+N+eXCZj37w3XERdylV97lbucad9daMtcHHAE3BiR3Y5Dzg1fRrv0cy6E8Xu9
ZsZtwlEifsefyZmTf18GqTd8rgcvFTSzfsxJrS1pLKe1XAlvkLxPnRddEKns+h1PimgHu3HWq3T9
XmghSJ/aoyq2BR4fBOHNW/IeOsGXSm7KYfHUDY6unP7rx61uO7/zi424pWuHfv/fK1wvvtzB9N+B
eHPJ/R4iFrodh0DIu8XpFt9DR3ht9893y92uNzkfOcXOerlWR6gxfv4IT8alt2HZ7mJfc02HNnWP
dtixDusrwkuHJm49N0ENHV7ndv2qsAm/MvsXawobp/nNN3eZ9/ghPdq+kLTD8xZvHaWh/Erf4+T7
cs8o5WBiyUsQxFF70U7d3joVDpXYOfLQe18RJLrGtvCI+ziBorw0l9XFcvMbueP+SNyJDQ/g3LjS
uXKHDU2ljdObR/fsavYcKCx8RLPeuIWqJPEL5QGm13/PjtvfXyuA/b/4ddnAo2Ej/Hsz3P32jxoi
9lD+uck5cmFL8Bj4NN0/9rz3tu6kf2ivbeHAPrGoFnobHsQ+PuBA545B4/I6JF5R47bBinrb1mH9
Ocau3cJydbLz38iTCHg9XnC6b7c8YxfFzNcX5VfDCRRvg6/GuV17fgbBlDtjo226V2x8NvNbs5M2
GmsRCS+fOzGgDgZVu97rXPXKK+s2vAKALzv66lyQ1N20MW5cQY7AEzPZ2QzqDp2L1vkaXuNXHI48
7bzu/mWDDcI/3df97K3b1N54na/SLYMhuqv3AKiij0P1Z2//Xlkg7Pbj8NEGaM/A0+32XRz/QAhq
j5hD1i/1lObu8apikwj8xar004DGFtaWQ9O4RXvgJTdsczfGJWQ5xQfpRizhsX8fv/NH/a11bniy
Lsk5Zouy+i6WGwfFRsfyUYefdaC62rKOqd3MFyj0GoA0+JAz7mfKL3HL9FTFvkreDA/zW69c8pL2
UW83fuNXj+uf5ZosCAY/6Ax/8fHyu43oj9enp3vzy3LWbu1ekTK+C2diVKNwHXftnOzVSv02a8JA
Rmhs/viSQE+nFppSXuIdlJUiRkYukG1IL+HfewSZ8q7CZG8lsKEchStCIdZtYL4+8dm8zCn3UXXr
m0uLe5Yx2LI3BtGJh43u9RX1Y0tux2uX4+cF+00mSeuleBbsqJtpMJziEbCbXYpdnubxM17vPeyF
+QtDBQfnNhe5k/NzKbeKStuG9WbnCTZsIf4i6NAhCox9lh3Dj+SY+Gih+Plrf5c94tvzHt1J/ane
1UvEyV34ivvdcgntVNu3MTd2JhpG3PbctQV7oa8ChHQIqXCh7R2+YRzzKvgHsaedBDrjM/sMEVBS
JngQS150R/2adsUWX5P6ZWarTrzn5QNKmKcfQ8/aaRfCv+1ku+Mqdy6+al8GW3ebbeQbdy5LJ3R7
xNt2/SIdVlQPjIJRI94cia2RokKmtuBBHIeHtBqPau9lJuOMgiUCZqeI0eY2RFZVwDoGAv+a6msF
0kF27T6p36vxaAxPpnHl+1rRarrptkNNQqP6HuvpFfskv630jYXnUNhMByHdh8S+GKk3QnNhQvyt
VM1egB0ZI/JHU2obJGg8AVprT9A7uCqi39O3PWGMqKyLHNQnbf8aA1dzunb+y+yb24ry5V0gync9
DXDYRixwrMdjVr/JyTUrceJg9ESpf3yGkjvSuI/3nETSDoMUore1BGycKK6QmhMOAdkYVQqaB+lJ
z+H+xHgcrL77johzlDM3y/ZZebqImgEj3Ldw5Lgv0NNi5KbwvmFVylq3MYqaqrvbPAGmtPxTAXRr
kwAaDxk5q5/R5/L8wBLHDqUavBFoHxbYdFLjw8I3nuVHSLzd6MJbEsmcFutlxzwbvSpa90/1qW1X
fJr33zOaByarhAwYHzy9+GzeJqt61Xj/Vq0fMjOon1d1lLjIAMZqaOMq6FkPW1ZWqnchVvcDGrel
ttxekc9K8jBlGOTfFe5+8jpcESkjpRXQnrp7IeMmF6VXnfldyMy+gwq7pLtsfKjydTCYRuXXRPsE
ktTEP1hbm3XWO48/fdYzj/2UTWQF9dFKjloy2Vl1XyZlp5PWIsfC5SljJ/PJ7DReWVhwuYa88Gsp
RQb1aZgAsdtWNIltwCtLSF2h09+eOOdVSPgTCHM5ZNMWFdOc5ltev1KjqurEw4wv6YTiTf148vAT
hrJ5T8DFCpXySTKEWudchdHh34srDLeIdUkj6DTWpXPGHHN4YDj+8IpOg5cBDs/pR3ccK6ZT/lj/
6Pitjtu0hcWwoHoANKnvT5qzZ0PiUkjVuiwvrZYRcMX1IF1CeYI4mwUNHu24gqv3UiIMCXizK/tz
0wJSEXyH1tPncfGx8ahj7RM0ch4yKDrDro/9vmRITYCOpYrAb6ov0PwZ6zaUkm3ZwufCBkrrK+9J
GsO0CC7kL2eyRiL6ij2u+lt4528tjoxkPux2lXQXSNpGjZWiLBaxCFMEg1IvikRXqQDS+0cpI2Ox
Hmgo7B4HmWfyWRZX7HcgsUIfqIX3jvSKdXf25kUdnqcxRrIJKt7luVcr04+Eyf9ikMFC+Sp/DpPx
2ifiFosJu5XfmrYjwox+M59xb2+w4akBj6dzkc5oxK5uOiCkWiFH/aMq3gZDvOTpTsZgIE52K6aM
WwWgfdAifGmLezJiTRp/Mi8EVRRWMbVYYCwvvZrcIRmzcKGy3kw8EjHh/koYgoAgRyCIZfOYSri9
yXJbB1wqpF7NhAOWo5E9siCsPPKYxv4H99YT55wiQuAufaVZhP+ISKMqkHxBx2Nyr5tytmvhGkNJ
TeuFxnWWt2t3Ptds0BlLqb4wnBh393UYBfmgJeaB4Ve3YKFHGaTBaoCMtMbrrjDweo7qMYag+ktU
fM5R7vJq1xkvtBsreZI7VzkqDVrSrElxmDtxg8HnCA2gaJLnO8wdJkM8F8JHkihBqjCvGg3gnILL
GJYvZl27scWCpxPfyubKPFis35roJhALDaqptxDRA6O/FsV1wRSG0kOhkFsTvvlnB80rBX6Ivti0
68yXyAPGe/t2xuS3DIaE2UwbHUSJUO9AaDDC1mckql3qtJPgyerj2b9L92qQGKpNjRf1N2PCQAqG
SIP2gzOl0u862uBQQT5B7wBuAnnGFo3uMuloGKXI4/3B8xp5H7orQBiwtMBkpWaEbdalZFuDeg6x
sZB18y8embrVuW0wDElkrrGciqKJp3uINylUGHlefOMiNfjgq4Yj4jwvjK/rXfBsF9Yr5ToAYxJD
VkYflQ2xo2GXMDGuNji/0qfgFXkIcvyZiJ9GHeMjE6Ji4KiyUmfs21cQew28EaISBjlHSflYssXj
CJJ0RiMM5mryA7FSyJiSpyKc8Y7lW7eblBEQkEGon5lISUlFT58Gs6G4Q/abR+8iVg0WjC5VwmRI
ng7dakliMVNs/9Rm5hi6MlfCzdMtgADYGKWoeC3SbaXl2JnYFdneNAwku1euhznGs0X8CZPnMeE6
VGCATrhPy0gYx2zertOOosHIHCPH0oAEAw0gy+DIEmT3TirhuelZMkM2eVKWeysLtutJNIlgJJl+
J2VXbnnu7toZkvhfniKnTN7Wpb4QhxQvVFwEf8fLVk4/VWZROlPzTv2MjDtDrP9PLu8I3JycRJ9F
YdGh7EuChanKohCfw9G9TrkmOYMOjyQILzc9MTfNfF1nsjUYyPzM0K7GzlqNhN29jMgZ+Krix9i/
CeopcnkWPKMIfkd/HPh9u2TcjamXlxy5ENF/u7h0Jowph/gPK4Ea/FkinQH4UsI34yNvP/VTVbWH
WkmOophvLVj6jjId8UBsnzgCcOWGEx0BpoPpvWuxp+iPdVL9R6FbD9YR+3AIfCtpZAipk7L7evUo
XYdjNINkSLe98IEhCpXJyn+ByiJWuTfjHiGUpJIkLxKrivg2tmy4snfijBnvypfxBeUgUdYozFjx
nOIZEVYHz6D/ZK05FeHHc4kqe+n+2u5tIj4FnaH9H3VkSc+NdM+ourKI6gimJTwFWc19RrAIEjEP
Jj684OljRmjC6Us04BMYbjm0szaDK9KO+/+2fBmsx9j6fmSJ0kj/aRhJZQytwgaUM2e8zi2/QpUw
Rk7JzCMdqlNhMGfsriUkKpjcExC68bPWeEl6TChDRdFpRnBwOAMibqKwiEIwnxBD9IWSuJP8tfKQ
en/qyEHQV700f5RVPWFQ+RS7R6IRnq21Z7TreXebrhFy4SjHDll/vhWq9kG6gV9Kd6aBLLOeGBtJ
vj8Z8VO+mNJjXbdC8x3iNQcJxGBRmxR+EtE/IUdXjDmT/NJBR6lRmFmnFLC8QeQAP7Wh9adaGTN4
ElRjsQjntPsr5wVtrL4ZWAhT/B0ZFOfhrcR3q1RoXoiOSKT29Fw45OrgOUHdZ85ZU6CKrP1JLnzJ
SP5BSejTylXkH3m2vIFaroAHVUBmW6hXO5XTqQUJRwooaGfM3Q/6jOoiwfYlHe5aTTCJHO86zp2c
w1tQO6YQXL2JLl8TzEz0RzszieP+aAbKHM065FP0bx6ZfDD5WlRX50/qM5I0k5GhNhy6Pt8hvxYM
4aI3y536ucUKTuZQGXB/kdOLPsmrqBMbLhiPx3URPcfrmvyZkVH1HxPFcrEgJG3o/zxJyodcuNRy
7OgwL2pktrN+Sg1IGKiKx2X0Kg7oHotHrBs4Prij9gacuGiEQsRRXakwwz+rSCN07Mpi7nv4iahM
q96H/E6PoBrUeJzf5Fa287Xqtla/BkahD4iOgwwskEzBE6lCLFI+zlhXwoBXNQMFLyLuF0MvIRbg
t5KK/sokWdLlh3FlrU/uDFHCzAEAopUSO27ldsgo/6GZVmBhXQ4h89o3DAGteLjpowD5MPPXApWS
nliE20pHi3JOyfWbYNE3CPis3WKOBovOqAtLf22FVvJCgo/SpNOkwnSYY5/xbN0TqJSBxM9k4kLJ
RzoVpiB5uzQmYycQ9Us/UuRS7eZC6armLkxOWbp+pZQ5lFTwkD1JuPacrSpCDDDN9qFAAInQSZIu
QwkPHUtQj8UsX/B/EYH8I3ZCVftrl9Zi1fhUMq+K/WUp30ujghl7Xj88ju9qwFKUAxbCwMob7Dlv
F+l/LJ3HcuPIEkW/CBHwZit6A5EURRluEDIUvPf19e9Uz9vMaKa71RRMZebNa+Cmsebo5s+4WY28
3wVRGoPyqo6MXqgYx7shMJHRD5F4YBqEoMvnIHOrm6Q1o9JYhgjejUaBjMx5SxOEG+iK39Q4P/k0
QoRQlkw3vtemLMx4HI0cAKemxrW0p5ReeK+J/egSm3zLfEOnhG0xmXjC2JFW/KkEum/o0JRTC8px
QdwGeqd6Bjls0xbnMM04JR74SNQ7GCFtB6U6N2xrJIUwcnkKg/RHuozQtp3J74FUrSOGuIkWXkNM
WA8N5HTpdYUYDRMZ7adkzIGpPEUU3hSHKoJVamYQGCxRr5Jo/dDRgM9kyE/KZUz3Hpz3Dl+aIsIv
irTbCpltNKzH2V6aef/SC5CwvriivYODDO0cfntCQHOFUo7CcbBU8aJjKq6yZVCKahs3v6rTL+Vh
bqvmocN8JgvviVBv5nDvMCtFY752C5tpio2wMa+bumWm52tmbzVjpvPMD81CM+ZZa14vL+NZ88t5
g3Glg/B9GIlmafqNyNm4jEL4tZ7v24ZCIy6tB5oqRViEJgZYm2SF9YQMdu12x6QBu+gvNaczrAXS
GuxGw5DkNlssdkGZ1eyGeIwohWXZbhPuT2g+9Ea+9A1M1hgLNMpZj6v3TfKuhNZcIZ05DkEd3WWa
jbUeoSqLsV7Js+xo9SwBLONgwx+xe7mFqotNoqW0DhFr2/b8b+QYNiOPEc4vZnlqpRSLvV3bgThE
6obxyot2ZkxCRqYTgAtor1+S7B6nOIpCKIO2IWhlvYrIAog4fMlzRR80IJsy1ibR1waHcJurX30V
vXr62UXpWdePMJt3cjoXPR1fS0RDquu3uOuOlgn9NtgkXgwh0cGG9qJBDRhIDLRlxIOO3ck3j84M
TCFYWI9rG5mujVHRn5xJJBGwLwnryTezi+jttfQ+MnKO6WyWmPngXMVBatEywKkptacykE0TJWE8
E7gwg82ZsESRL3HvslHw0gNeEkVguekq9MW26hAfoKVq0wgNmROd2gytGAEEcjiSPFwjCBd2kZyd
YFXjudJY4kkW1iHOd1rRPdsRVL3BPnlR/tdl3UredCnb0ApOOA5J4mQ8N1s4hKWVCAzLjWw53Szf
ojpILOneyIbYDoDbs3rrieBb1vEe3nxY3+pJg5mUOBtr/JXxc1G5Iy1iU5DDQu47JknmSTHyXaur
W1P27Mgm4vA9j/9jDXU488EoxG1iZYhi6TQTruxLx853IsO6lX9LypLS43Quc4XgRDNUCyg8g4Ej
BYQKPNw5vpHesvjV8N+aRpop8xFnG3kB5LWRBO0iJ7F6LNduhXMbq946LC6RQ4ATVGNbI9yL6GYM
Z8ETaI3ptlnCy9bL6Mej66Q76sQZp4+gP/awivFqwybr3dXUV857zkcY+mJbIBF2XcNPKTYaS+UG
wxMusU4rDRQdUQPaZiMbapNZSMZN1PlNDL5scMF8Jv3haBi2QbQKABeETKQApx/3ussyW7k3jOpF
uJcDfkynSmXJGZzHAech+nIDV70QvWeCOjFqvrSh3zl0GR4KHxEjs8dbnuELueXyV4DbEMmhGB4/
Jpe37Ig0trFvovfMedKdb+6DpOShkNuXIU1QzXkSvsmXUhZF2u8GvwXhUim74l3SqzStJ275pXBn
VCI8MA1UPMiWvFh4rPN9PdU89TacsNJaKsyJGsIhlIALE56CrbwIW9/N3Oxepm0HOTQMK2EmpuOr
eeI4l2JesJqbJ8DJmoLQOdrBW5B+xWwExmsVizeLuBJ9pADgH0LPCWp+iUI/1flzeDLq+bEBpg3v
kylLa7JOhjdamtEgQ1Ut4cAfoaVL8mcK1avRoOS3NonahALEvpx80IWb4lmimNp0i19tsgunbFh2
yFxliyIHb74BDMIp/AvDm0TGVM5viT5KzZlJ6ktZn5Jk7yHbB2zgBrqIKlQPc+21BIayPQirnHCj
4KjgSyE86wNARpk5MHXuhhOPvgWRMx7PY19e4SnI2wX1bOac4L8y9uCy2VE5rnIePznrdkV2mEKS
ld4lIKEWF/YZLCl0+BAZk2tSpSswR8nQtFLzZWy1LS2bPVEuBwS36B5IKILcPoxnq141DTfcH+j8
4h61BM+i8g+dhe04KX6C+/0wzQvFqZ+dedoSioTjAJwKbN0065EFdz2PWP2b7/kEWBpGJ6CsFzku
inwvx0wpSCXR+Ul+Usv61HsQZPUZhHegveDYxA32ISFAnWPQK3C4MQcZmij8PP2zVIb0HqpM1xwQ
ri/lJaFF9dOSxqsg4IpKGyb1s07eKVYXQCPS2qQmettUylveHSt9WjaSMRLlexIhafOUpTE/8bIa
w91Tx5WNfLzQTyGDuY2DrpDnkBEiQoTm5Sx15bOYmJokKOWSqaldPExjeR4YKBkQn8aWZt1e/vvo
3b0KEm50epDgHSNSzPKooKTIQzi10JGKo94CdylUWBgtcOV9oKXOIHMlik7asDG5y+Q1oIr05/Cv
g9/XJHjFJ9g2oeaQMgExPUaG3oaIZ36TQ5LKoP5W12gGH+YnCPCNl2U9KfChVRet+00fKk9IOR9I
/CBDvzE3bJkCMiSMfKN2d+vbRDDNBV1pfb8hYJPD9jHCL5SghJzFY6Pfj81wnBx9+U/YbOo+7UPD
jOvxW1JURJZbsraBFd4QB2nCRZJfZ1r4biA1rsClPRCSuDDXwlSxnhqwLokPcoLnIS1oQSYywjuw
bVdcODQ7CknPNC+QIDdAjrJr8IRf7uyE0IkEOC9bKfTGU/OOgkKqltSWQI+9xFulushl66LqHyOg
33B0zUvCzGzBI7N3bD66eNWpVys9pQ6qBBcKlwlQ4jzr7S2o//QU2TjGFsU+pnWVf1BmBbJPb1iU
838GTnEncDC83FPspw7mQ/iH4PdfPbbav7FQ3/K+/IjRFNrp+N3iHCYYEuQx68oBTm1/8HaTsGhE
Dyt1wR5KaSaMcWK9W16UEHpSCX7ENbDg9RdjdtY1d5Wr9RKOy03ypT23X+f9nxeGLBd4QFN1V80q
npnujT0PePCmsUA24RLTGHThe40Jv0ZAUWMNBwnZl2B6Y8Dx2SXdC4mwW0HKE2v/sfGjpqdQ4EFv
w62l1Mvwp3JvqncxMT0sYh7OTINLMrGkEhBu4KdqLsO5upA9UNL2Sx3RmcTePOp+XhEHksqJ9DXC
8a821d8SSvMwFzu91/C4oG0SGF1PD6DeqSPCkD0T4gnOlM69yUGF8Pi1HLRiPdvK6hhyRmBvgrll
H0JiDre6iqimZsGj8ZGqvQFykAyUB0BIEFVs0zCVNBD406TyvrBOQXQAWiroK1ALbWsbHQZfJ+wG
lBYLel5V6rEs4DYmIH2FPWF95oAaq8yfk3grP8DEay7hNVlw5IkL4styrcLixcFA2K0OWEuDMCFu
CxKaRwyLc2jhKR2sd4SrjsHpI4nZxDkHm6C0cchw+KQKV8aHG33V1lGFx8JmRzVROCTteYhZuiNJ
xilkX7jWm9YXryNZHz0b9SRAvD/G65A+3UcytmIB09Iea4ot+wpJYw/Ys6lwiNuYuw56zOM+c+8d
+nWbijgYMcbRG4vt0lDHLJW9pSTCyNIX/Hdgy5bJ4bXSCVuUnf5ggMY71pPEoNIyxXKwIoGY62Gy
LlVRXb+qFGrLK9WnruJJKJIcjhOcPw/XTRfcp8XmoDWWYStXqMwnLtZIBJ0OpHgIu9wmXrGCHCK+
U/FTQWQDMQzSYmn08H8rvAFhmpGM2QPk2mR8xrXLh6n+VXT5a6G+LPF0b535HOekYgLOjcEmGNyd
Zats57YWNsQqzXbBYpftYdPaPsIrlH99v0/stWxdJjiI/HCKahxhPmPAMyGooOPKGLsN9CZWZcCt
KFEY4g9i9jgP8pdEFSLBv6jUrzHmBgSZQ1fk8BfIuGwi6EtimQa4gQ75lkE6r/OCKsAl0vuAeQcc
a8LKxSVhoWpB4jG5R62o5PXNdNFaoUhGadu9hwr8rWIboHtHuoLGIj7NSJcm3X2dsupTo1rMxBjA
D+6xU3Us0n6ZtJKTxDwHnd1AwGCqq0QePsCNZP+XqWwirdz3gnLVd+mWc3xK54UawgRs/Qnorgln
gqflu5OA0uVHNCRP8gPEFmSk6WZmxyqn/t76eJ3PxUc4BRcd8lEOSzvQfLUut0JhKzsdInP6KSbe
6fThBgY+DyjxM6KyNfMoL6BVXWbkjq08dwGD9Yz5x3NZ7MvJFFI85pEgqyhWWEN71xGZ5DwA2GLE
UQ/Nb2Z9zgpU05oM0S0/29x9uOJZDk41oSRSKKQaCMAgz2v6tYH0XGQ/UdnzhCKCo3KOOh2OwWlB
oxJDk/yRGmQ6JF4NnZxHVmV5CYeNLtGw/hBJCOyUh8a3wNymHl2p/evpLD1sciX5UBR70GA7Pkct
TIB7Q1sY6HeTcUUnQHqCashpGfbJVaF4Cf2H5THp096K+eOTmJAXJrcabCNQWQid1HLap0H8lZcM
6k01LXkL5Aqe/R4SjXkh+6o4wETos+ZtAimX47epn3X2DX03HtClLQNmNY/SgepRKmvlUCulibLR
YOGiCWz9SMkpiAcgvoSEtDEnGKK880OwxV/mAYURD1wo4t6UnOT3LyoHp7qBVQhS7YTmtamuwwxQ
x5GCsY0s03a46d3feuZwhDfFYTsRzEaTrEqD72bT6T4eX9DQecbG6M2C4mrjB9oayVaGGPUagbqD
7xEWA1KXOJigVJzXpocxJ2TjaF9aOMiJR40W143e2QiNs99ULnPHnYWbFgjSW75yYDQJG0gEJYFE
XuWsCrlDtRfiQbiR5yKozkJKwu9TB5UaS/IOLzyKLMLdmrNyUD4n+y71heW+HQkzGv7pawRQtVut
CYvcSNkopT+iEujtqQgOckMpJcsSz5+LiTXZv3slVTisykPIgREwu9vvBY+lvJgNdPxorw4nYlJk
tBB0nQmrN9AoliwmSzbBgZ17hxDaCw4nT40NgJ4+PEgSEapjJgsM6fuTXd9n7do2Hw3enJFDOg5m
XAVPmlUjLqX5Vw32iQPaF0pC0NVLxYTIEt696C8lCo3LosUnwDYlILj+SlUuqn3ZntSzYmya9Dpg
wghGUD+XnFCyeUtLlVXmc8e9HPFKUwCIbzw0qObZN7E5i5Mf03jPzBPfto1/FI3e5NL1j5Y0CL07
xewB29598nIPxOVRiB8ugpddevOdrUKRXZTsI+h9ZzqSj9ZOMkfypcD0SckyPwKKyRr9UCkxCTb1
7zTkCyv71mwe9fGoypBtQbxV91TR6HrsaJWBTgusR6qXvKgjtiffMACyVnkWc/muYOcieQJZQFSr
SJ5VNDtYi+TreoR8Www/GTYbeYO6Dem93a6rJDpVmOyY8cNq6YmIB2ni6uB02Zei+uqaJz2tcKHG
5Et180OQjLgOi51pTftiuuUeuztC7U1YxxAsCj+pnZWnRGseD8P5KJx4KTt8C6e5uHzROI8Va6eI
v9Z+7ScTcPMWTL5pVMu+0S4mYTgp9aJkzY8JusoeZMIPKWar7IA3yEV6TkhLrsLwkPFX+UxUgFwn
RIQzRAjt3YNFogOTt1aUe/n+9/TWBjZ4wyzY9QEFme5haoBQbZO0wObJ+8mM+lDGNHmB9WngHTSH
UKhJF3kqiCp8LYIOz9mg/c2R9hqNdwismTI6w7ApaN7XYEdwWBIbkqzDs832uVT2JQeOgKQZWyuA
SF3gFRMoi1pDOEGHhxjKbns2rxPZUZ7ENdQ/0DLsAIZ1bbGaU3PEyAy2qguIwYInEyDMCAmlPDXB
GgNXtp1pg8HRdSfXDIdWKL/wuDKboQwssQhf1aPc48gu3ciaFwhDc7kdjeaQrmSrnlaXEQVyPL87
43hs4mDlaiPmY/FF22txvplyElzb/KRFUKeZ/1gcbJLOvEiluNwvTOElrmuULZbyPNOWGpW2gXFD
UI0NOpwE4YUKCwLhJTYntUyRpvqwkJHLwIDvNWQGu+iVkBYtxSWFZMc42GYzd8skzPaKV6W7qgCL
PcvEIZIzHiqHybMp5wHZQmeACowHGZ2lbAxcd/KVGoxZIc+c8A8RmV80jzl5YYa9s/FsC8ODJAOR
iiX3yOxZR1bbpa4tVewRHCpi5UCyC0hxKZaFBy0u+nQmtDEOEz30mFzMKbUJ/DHWTiWa5okowZHO
ZLR8hxrUjA+NOym3cga7Oh1BI/bm+BsEsPMdTi9C15dh9MgmZG7OQ+LlNL3utJGSYpXUs0b/zEdU
AiSWTwBANbb8WHaFiq8maBO8j6TG5RWDXATWEl2UB21vLEvLYr/hnSvcYnp+riB8DsD4IkLFUgqE
bSNNp82LrWmTFPVXNn/abM6BBeg6iXlPH71hfNSa/Y6bkY6pby9l/6O7sWDSyO2VPaKVk2rHfB+x
+ZVb6ZQO0xzZ/pRv8uY4qXit6XnjehcV782EjFuCPRQUz8gIZoG6wkcVrJ+JQNnRJnbC3jbFtOpQ
rFMZ5ROFs4WSD3jlpStzEjudbkgV7tYYXmC1QYKJWJtAWFHBu3sDdneV7B0v2g6FsQkDbZPKAgei
CXGNzC6Ewl3j7IJep3PMGcEqgfdSM5y7eLyC/q9q5OiEd0L6z/+dmnV3aKx3L9B3KkwXXDMxCMFS
Tv8ZuKi4JEBi0WEQdba1HpnVZ5oUae0CQ0++8K4w1xpcjoZV+6XGUbQ1iHmEqtZhhyFpXIhiHCyM
Y+fWdJinJWl3rsr51mocNNGdby4HFUmVy+fm6JTP9UCgxzrHzkZWJSP0DRotifAFo47Uu1kXwKUL
ty3ezbTcuwY534dynnyGPsmtMwu/ES6xO253GFYWyZD/xM/EOwDHSCicKylWITIQ5ewyddRy0JN7
bdwLW3IpOAdrRX+y7ZU+uktbeRTg2a0o/DR2faHnu03heb9AJCuGjIn23x63ZoBlKO4ovuQPUKHo
vgGnnYTQU3pE7zGDv+Sc5nIvg6VZPrL5ST86Dx8P4Gkj+jQqsUzBgzHDfDLI1gb++K9NoWzzhfYn
F41CeSUsqYEONrmXYYBZtKHE9izdW4lP0XYAiFh4u0TFxzBVbHzNtao7TJTTztR47ep9il2dlHQ7
cYd1Ha0ETmxOTcrySK6w1z/SlKEq9FbFdJ9Z0zgOOoH6OfwVSv8QxAfmPMoOcp4YWFWUM2xC9XM0
fwKjuFRYkBs4Jnt1vJUYVU4wXGdkyzlCIQwDMPYsJi+7e0vyAHwx8a5Z/00U9CpGDBzhy+BikDCV
MIcFkVsVvPYYcIvrV1DMx9w+ZKz+wEmCcV3iLxgcPRwSyzo4q1Ph29u23eDxwj/5ddXApL3xXKnq
B7CEAOuWv3PH24uMqG1KsoT416ZNXtETyTwophD+u4lxbL5h0lzTXivUt0kB0q6oS6wYV0UlrYs8
nsVpqtY81d2one3wYFX63+wkh64z3/vfkrrND0o0k0vD0fkTwinwfnX4q2kBZvRK+MovYhWVHiJ4
Ym1IEGZv6xBhNXsZwLJTvHZqujJAQwUpQa1rvcqBW+NK1oQ9K/DqWvVhMgEWIV71pf1gddswGRZ4
gxD8DQkGd2jQ3AwdvCFN1qqbY3PD3+CaJcoDMkICrc1LaOimGH8Y1mslJFgk/XHxV3fiSTER6vQ1
boXh2q7X0jzeEwVpY9M6hanQ2TRIoQuPS6xshVGAOWRsHb9kws2pTYa3kNcTni90Nwd3xyJ7siGr
xt6rDczLOSsvPYtWEbkYU1Eh0XTR3PChFFg4Y+XBD/3hx5ALGYhAklHS7iWPJK/3YfBpWvceGoWE
fVzziywYNQYl5/dm2OkGw9qrJthstAlUfn5YbK43bFpxYRgxnWAytO8cqJz/07yR35pzFJwHHWu2
ktAY654mKlceAY+K8heINWAaEO0XQekr4KCEnO70CvmXlNlRIMDz5FadlFTLF/Dq+LT8NBDynuS3
bogp5q8z4StUFonUhc/OwU77s1omK5G84aP3b5Yi762/c1GCej/PKD44zVnbP9E9uj/YgK4NKGsO
yDi8yqXq5ZuohLiqbI1qDan7yVKZ62B82Tv5d6dYC/H7Fyww5DXBORa8xGMn6+YsKNEyKVVRbqtY
glmqddV12163dY6Stg3tKxGq/aZzPvKgI4WMjb8Dzq+QAGWlu4FnDncMekfSuPYG8HmdSXBPp75P
SoKkOkcX1eTbwDPuFX6zAc+RibmQDaRjmwgP3HbtdcexcfELwx+aNbEkfw8ruOoBblzdbSYGgp5p
cP9R4BfOiF2h6q6Z1gRNc2I5d0/Q1kEkFDrSAFSjDbaBTqk8i2g+cUbtXDkrWdUvZGfE9OxHwhkg
K8KqNurrf+YmqmosFXe4ioBJwIJeHOFRkrY7NUo/nkuUiZlstgByiaawMBWy1GXM/QQ4kGTayn1Q
EXQjIuBiOPQxIKlVvSdszwj5XYp9I5o1eZEL252WHp9Jn91j4nbfom2klfxTPtK6AOKTXIMzH0br
2CuP5RNt4/+LFH5VhBTvJ3K8zIFNYErPy0LCxBaheDfQHcDa46P9Bsm5CZ+FBTmU1FlIiBx422J+
qfVHyB4+tl+0cSR6al13wD/eVx4hEzvIa46hgg3hnotfOGRjb5k9MLvjFg7P5CVvTcXcDJXzBkbE
SGqxy0Q+ZyC60CAifNF1IQzVzkXx0T5s8wo1JmbzCN4psD5sTiqbpIqcOEgki0rRYbg/jRU/5oTH
cn0PLWR1HCGqam3cMTtRLW2eVeyRNPeuYKzB8mw9eCWwp/oTRfC7wZeShpC7wFg2+nMLw9s6weN0
rea5mEjTxsx+m07gXLq3KuFKp+zqQUH+cfeibd2crQ4DOXfrCn/gEYR7btaLEnspa8Nip2VngAHg
oug71MYg9DxZHSyMHNelgOlyYEbu1Afkm/g2gZtRYfP2Lge4ggUXIDcLvoWJsUyiswLW4Tct4I2L
uECmj02bL1c8qqE9qXMFLobupO1WZspGgbimHJ7cgEFJ+KUaGP6vw5eUVpGRm/UdRBLJRy1stjDh
3szu8uGAQG8K4NV8EyCG+sxMH+KrhianNF41wmVyGFwNJBzMdzHaIiUNR7ns3mX5rhvLlVwUOPRO
0ianZBOfdMmxCyt/JL4gcSNiBK1lXGewbkNE5ZE+LgfPYSbiwGbnI8nzea5vr46G1jnSSV6sz25o
LXOY/2QOGjMhdjr+PGhuvO7PCy4t6WtMPOyi3abLoQ7bXPN273rTlZi0r7SAxNjYCi9Wqq+gbL7U
RbnTaYYaD+xx0KEt+nIMt2lxDTKEEq1aj2WPWGgvt3NxerH5VRn2UCf6NjDba2vMO0mx94qUmc48
u7qcRlOD0hdvFdf8iJlC2N4ciPT8lO0mD66kJ5eat6wLgsqKDH8aM9jNo/ri9gaAe/WuApJPTjAs
NPM1CddZ79x02COcDb24DhlvdJWL/WSxx2T3Tfd0ktTgNsXZM1rZ6riD4YadigTJEe6wyCqg9s4D
0AG3B0vdtFuntbnuzeTcplOHbh7TqDHwS1uqmQ39V4nyl7ABpx5pHyOGElmwcyjxGTqjmWkDh6Zo
VzR/oiKBYlYMlzm/utG6AsLz9szg3wKJUZ2oe29Mt1WOkJjJKcGOQLykpO6VEe6hMKrCeIQHwUV1
J5Jj62urY97BKyYgSTbmXG8NJyKRr16ZrU+Q0ERKFcRNgsocg2SYREkPHGSVZdSMMSyALTjOwZtX
g7vGyPfjzP0YyIs3RH4cGPySaj6VgNsLNuJR4i6pGwY+s0WGWJLAURVRhwDRlJ0E1qNrE/OyUh+h
LQPsQO4tSuWlBxvNaYkcBpeoQ5DJdMzG0dC0o+4XkinhYU/d/XGx6fSHtVuyqyqxVJ1IkDeyt0qb
93ATmkIcbZMgJS5swgqrHCWRnK7ATRxcbMJtVCImPKD4dtMI8PLhtfchc+QBwdYBIzd6oZZDg16h
nhnuEx13zX0C5yBpkqvqJq/IewtnnTUxbFaJiMNrYElcJS7m1MLXsgjpi9h1nQeJAn8/SXUgg0rR
8xVy+IDsck/HAKytztLMhgmcXq7v/BRNr/0ywkvLk/ZdGNXejRCah1a7yQaBQyQmYcfQkPstY+NJ
QycSPFI3vAb2LRnYjIRvJpVZTSPniU3LaYSI9TfN98aBr0Nhec+R/8daCflbkIDV9s+6Ql4QgIKd
ETiJkz3eBBg3hWr5EXqnZD5ZXZGuO20fEDpiOK91P/3aISEIpM/lNGMTgq+uDram92a5636G2xwg
6KBRCqCIhqOGQeimIdfAwJ02pR0MJyTJRgY+IOJpYVvuQUHcj1VNwepQ0rznPGH+gzVX/I02Bo2z
5Nc954PGppiFFs+55NR77H6wotymBOkM3TG1tCNtvgCHUlwwftZxrI9oUGn2G9YkPDEe75p0O45z
4qfD8Kl1M2hiRW0i7yS7pYzAMiUbt7oGHk3w1MDzRBSS0Wt0OrxcjG4RFvB/B2bT5tFaDi3wse7D
55DD1IXQ2HtHzbw5KgccGy2HOdzSQYjJsfAb1YV13+7xeZMLbqzPwESIIWMANPWRP12+0FkQYrAq
yR8zuS8jG4tGury/J4P4HhP8d3pcewAoE04cN2i+qy4gOsZ7tGP+OwYd3s1HiR9g3LftOdp7r/3S
tPaz1+wfo8JNUitygFz4UTp2+V0qluHRtiFBCXfTINrUiXnn0ZmYEJvXoo8ksVji7jTKi6i/gBhL
BSM9D05HC+k8nM8a0QT5QdL/8CvsivFtiK0b1W4OrlBSIUZztTQ/rZxjjycF+LgX9G8mOGnhvZZR
fMob8R9NolK3g2Ps68baQzRcKnxQgKFXzTFeUDWl3aaI9A0znC6QidogidgXutaqOeNE2vOqBynp
DKWzStt2AVqAwWWH0icw/WquVnr/128ZwQX7Xq2d37xSEOeereQ725j53mQ8ztgpG6Qs2xUHsKQv
IOccpAGkfbLN+NAhAranCyUDa2skUAixIm/vlebzWq5qIC6TkMwbp2I62NAgm9E2UNwdrsXfBQik
pNjZN7D1BFoFCUB41iGHoOPAS33XgIDOrrfU8m3sMBX1zqlj0hasPXLQblRc9liQKUPXwVIm6fbh
zP3X9tKIpeQkG5iWiMs8i5vdO+dRHRf2lP928BO67tbmfuX5DtHCQ7ubidmJVJYgzgLn6VWlEEHJ
mxmmPltXyYmvYH019eCLRleXk0esB0YwovicWc0HxgOhYDPfFBYn1SlFt5DkMGRRUTnw9hBmGdYv
IuiZhbuakvVC+E+YID0bgP0Hw5EJbAcLsoNj6cTyWD94I16k8An5nojXfEXEMgJP2E0mSWyWqDdh
u8NCjYw29ydxLtx+Guy8uXDkQtYaib5r3zs6nzEdjpgfM355aQmXQV/GxXh2g7cGhzac10Ym4aB+
LeLqotr1QXWNgzdyLIeFeSfxb+ekUO2DbtXoQbaw8+jTLuKdrsYEDw50d7JuIxIDQYIBoo8wBVKL
261N4BgO6z9opwU2A+oH0Day2+9pr2KdUrC+SSyiYCzGHOvp5KjcKS5GgHV4umP3zSbS7YqzUTtY
Ic3qzYC2UQicBQBhQr6pE5AERMBaG8ArHifgDGOvjmkPOzX90lOqCgl0LEKdDsnwys4JihK+Mt4z
nkfFuUzqjYEGdz/0WRw/NKZ6MsvDhcAkJtHmobQQ7y2mAEYplAizNoRs+aH7Q3XpWUNHk31kSs71
jSHnJjtDV062q4C4PnwNSfbCrnplIOti6/KEHeAqaeejgHg8sNUB8WXjhYSB8zyfTyMF3jKgLLC/
BuoAUgw4yiU2bxYlCNiKtT8BrNgugQEwXGsR3jLxaTCuOV0tEboqDa1R7gPEMQqJsLCRzDI+9h32
ByiOzEj/bq3ub7LzvZMSIWm5yUCHsSDFGVJ/KyQL1fZV1o0p1hyZtU6owbWh43tbd0fip3zrL0MF
rbkMGhOxwd6tYvmYIUQN/p2Ad8ELSl7ssrXCY5IliK0/2iB5tRPWkVDnguLOz3jOGRK7ivIOiThw
LxWuRrPA5Clj8o5TubRZZAQdgA9h14OUwUIRNWRXczJwScf+W1KS562AupJONHEWxRHiyD5l6VlX
3l20jxIdsWr5I5Q9i7POVuyNXG1rWbOz2aIMKFmGsjyqi9SePtvuC3/NZdJ7S1VPrqLDPR8X6gYe
V48wpUowesVc/llV8VItsRPysLfC8yoNr6nkpoI6tPUs2VOVAi8dMGDi5v6FCGFKIugS6GnhHihF
hdWqi2tpv2k8wK3GrmN0gGmwj8p0stTi6cqBnmNqLdsxC3oWOInUJY4whSVBp8lexuwjjtfujGti
Ua0M1X4GM5hRp+KdC3vbgk/bFLz41iNFUyQrNZyERRUHS8iyEuQJjXDbZ8WKZCYW3e7Ncocj6sUn
dKOnlG87Thj4WtS3ALkKVJCkgTs4k0rhC9ZZSWsux/piiVsY/YN5KJZPAj5UXtxDAs75CySz3rLe
1Jitzl0CTxr0fm48gK1Mophg4ITUz2EmHolV3+gHxVsI80k+FFVOcg9eOmW+g3MMB6pGLq5iBy25
n4CjWAU0vYHBFbtBMJ/SAsaCHDJqjFAIFXl+dlqCo0hT7md6wh6jgYy4yxIJZcVEWI1bD7vDYXye
ITRsnboAK5xgofh5wC7D6ZaMrh5+fjBOXf0Y18ckwsQJQ0t2bd9Smjm8BeojKu4J86DBtqRQFv3o
4h0aVvvRIPxJusgv1ArXKLJVNDQLKKsS+69GctAs6RRmsi2yvdPgG5LQnYoZddJCSX4NegZ1an7q
juMbHe9kla8FCdEzjDNnmZC6lswQqoNrGJHzMAMyJAMk/P5ZZbvU6p8xTlHyPRRz28H7v2s4yQ3Z
Qo8SJlvzzcUsmof+1M71b+91y8S5JliRpup46IpwJ+nLZB2sND61wpZYgS/Hdc80TMLGi2LfyNOB
jfRZZ4a2dWa6LpQZtALdRDGeG8oD3hcFFQE4AHrhujhzPSP7K22tdR1hnjFgeJZOHwiSgaW1leoq
a6+GMBTtM2DRcXrF7xdre5g9PGRkQkMzBubz5me1Akbwxs8oAHcgDlOJkwUZcquyqrfFQBEfrG9s
9klQJsEe8aQFM43Jn8NrN4EbQNGwwVwGB5kPL2UdtufQoduKVhLisQgiBb3JM+BuXG3xZcjD74oX
A1IsYRDDjNf2powRqFd46ENncu1d7nartNvLulaZ1V6D9ExuCdqXrUrjT9pup2Uvrf4PxJTTkdZx
1EGyh2/Z3CVIqRnwOmgDzU8E7e748MIXBKpue3VHj0PYp5Gp4bwq9Lct7wsvATMQc0IxXkYxvHOq
CR44KJ0EL/3ZOWfcfXbw6iAhh1MDeNcGzcj1mzrwKWk/HetTayCOqpH3NCTKocbswcQfZnJPEoSW
bHI+RUr2ZwBjazD+5gCKw/zioEsmur6L3jrLuEgsdbK+iWp6FY26sLVbQZwnH8sA0Xd6PxBfMQd8
jYVf6WKnQ/CqziQjy748B4f/kXRey6krWRh+IlUph1sQEohgYxtsfKOyt23lnPX08/WZi5mzyzsA
Qupe/cccDNxCJyiGsZr4ltn+Mcr2GOf6hzzJ7jTeSunGUyJlmOWiQHxprHaFfmY4RdAd8vJ6HB0h
jSyL0brX1R21miRHWPmlkEXkfQ9dW5iAz1w4/sawtr54p/+9k5pknPQNCiYfDzqN4tzmkASl5Hjc
5bajQ/HPJ4rWsmovfoDvJCEJa5047YV7AkAY0ihevAtHqnQwx/EsK/13m57GbqeoJ6J4t3KgxJbX
piGPHM/1EO/ScRNdpGz0knWbF/ahrR69Hj2y8UYxWIPIW5K8Ooe7t34sg+T89JDO72LHqy4R6brz
clyUblevz6vyV3e7JOkfGopPFENbfucNtJot5FFQZ0gqEAui3lGLWHGQ1Xzdr1FhCd/lzs5RJXla
GzTpe4Gc3HBoyR6MfUxOjDXV8E/deQkmvHRZ9Wzar/2KvUHudnOMyK3XX1bydaNs3xMDVeVnU+0C
iiw+Q+hLlb1KXrAiGYtnopqSVaSV4kaRDrOKB+zSVJRwOoc6fE1a9RVdf8ayTHfYBAs6MiVgWlkD
xzm1IclvoXFU0XTPAhvODklV702DmEqJiEDuansdvc4aAmnh9TlfAkhLMvnH+CHoCR2UP9P6lhtS
l0uEvOxzCV2l8yy0GOGG5AQmUWwSUJ0OK4SMhGoZIAP9MYtukGEN58XG2Fkc7vntJcxOJboVA7q5
1d4spoUBSZm0qvBCe/HizUjy1vzZIwwpB4y5JJs7MfjwTxxuOwtrIy3fhKHwHkn6gBDVTIooQcB0
+69xznhVGuXVSkuSvYCAs2r0zUR27UH9JyVYx5W/EKkn7Y+bzPmtaCT5G5y/PiEClb5Q0kyWnlog
f27J+qF+Ej5OO9vtPqeRJLL/xL8kTl0hsAF4LSCfUt2tDhPQ4Bv9fcFEhEKIjalwtbZ2526rMvig
PhY2FJqf6MELLHYidQoDo+39cch2K1RIVg6umZEjlLbcjodW5Cs857h1AVaFwE3Da9/I9xR1fCPg
jMjaaUV0kNWVuJTekw6c9KijcYkNeY7gaPVCO06gyHn1bdQIoZJHXdvjVloCe2bq6MqHYMuSpOGW
fGRDuO9x0BRGfzXjRnCGpxmPczxpWB1JmxJ+OJQXYSZ9i6e9NKs3Xe1e24VJkrg1UiKEXN/EdV72
pJMjB48pCK5XAJY1RD3IhPfVpxY0e8Jsj9UYpTK2VFxaYfcdFTGZD38KAl8udU75FH7hHL/4AQ+5
iBQQB1Co/AL9Ran/h420Mb0Ugwe8JiC1jiwRsHftwMrNLhBJNtD6tYhpzFk/l7fGvAt9fDuHt61U
Rc8LnI8q74hLuJc9Z7u+D8JOG9xliU5lpLtjClKjE1nGt81YBIJYq+RGQ5tRme4uUn1tDOoOK8I5
AL3ifzPlffi0GEJZBGb1VWoLFF8EKxIMNWXVv86Rn+ueS2QhHsKVPijaIc+9bKweka69FyWUqk0o
CxtX1O0slchBk+jpgWxYBmv08214UwaTIYFBal0PY1Ze26HYq0P+IuvagSpgCKs/6qxeknl4B7R2
tcTyKHBFUKpvW8LCS4h4ve53HUp1Xfk2V5fJKaoUv9GcfR/jJ1gZaJEz2ZztkW3+V9ZMlhZBTyW9
E7cKUq3PVyRi/tAdJDXoOTzZ2a1FhVEyAYwyxwr0UXx/PdhiJGgcQnfke/Vvdpy9FF6WEisHdxy3
Kl+/g8RJB/zP5tTT/AIpfdc16Co+uyz7cPDylhgnHetDMlVUXGz3ld48ZhppJYPhTC+1GP3deARc
fDJn422hQ/wnwXkk5NgkMmyQ2twwiAezQ1hKgeN/fFw1JG5sdZw7UufWwn86ideyz8t/oWQc68rL
NEqClZtBrrFNWvw8JYeypLahuncFgWldvc3HHXbQpig+mm54RzcwqvdYWxn8YWPrNxBu1Vpfp7k7
2IUCfgW/UhXnPuqQUJB4iFiJ7dzWZaRtK8LE3pvSj3HKnla6fSVZOekcf1rMrxlfu43+nwgzdXWt
6bX8LaOvUWIFOfMNlBd+2ZFpD5k6+eJQr8MdIhWR/yYcPYC+GN6TkOy2nPxfsCN5sXHwWUD3w4UH
hPOaL4Me9YI1pR954nmRKJuVraeloCrb7yMiIA0KgqWYLfNYc+bNdOmmOU9YvnuHAzXo8kadUXOq
9mcZQlYVF3HAXkk5nrwh+8vawZsX+nFlHDJ+3OMucvKzIWDv2p9UC3nt1TJnal4OnWWdhw5VzQuQ
sWbA23BezuyQ8tt3ajjYWZV9ah81kduKAGtEYqrVqRuj8SW/CrFasR8cnHu2cVDQlanVCU1wUg+E
X3xjQIfgS7YEeqmADfH42QzGbUpcARUw+sioxVQUmNAz1bC8KUruadS4xxI925AJMgN0o2BKQP4C
wpav7tz/mbwC46nV30ukpQ1aorbPX4ax58Czq1GocMNk1dMY1c9zJL+axMVDaUgw9Kv9jHe+XyY3
62Ys3+Vel2FAUt1+Tex0l/C0d8lnyFijV+ouLEgqV8v9sJqoHdjGSZJv+AwYiNkKopJgKRt1svzB
YzP0zVkDvaswbhmyrxiE1OCBwAW2rm4VUe3H9haFwtLaSAxLGmQhZScN1Glt+5IdniV+QMGzrYIF
EWgRQJq2BA1M/gSYVe/08QxViLuXiOW/KYalsf9skdSyfoCGQaY1QHgFp9g0/+2QZy0pIz0jFu1r
FifR/oyTMAJXAp3lWpbc38a1HRNulWXX2bfqn1mdAWuYUp61pdmdUrK+VIKWO9P6wK5hOc5OGhtc
FVebCmonoWHyuTNUlLOkXWj//Z5OMg/880gHkfjwI6mbcnIUUC2rUbuXiy9esx4qoiKJmVCGny7/
ovOgnG4ShXIh+als1HIIuSpPfhzZl16br8kKzSunrs4MLs7VsxHk2mEqICK+Jd14Zt5Kgfr+sxcr
0oskr1tZtryuhQyXI7QEqacT5xFJvmmxxpZZ7tXF38T2nnWPZZ5egHLuVQlrT7scAr8Ute3IM0f9
yhQ9VxOJqRydGwaxKEii6gr8ZqbHolUCho+hi15i0/g2VNwdDcagmtuqLQzwPKOxMJCmJ8uoocQr
SBJpxzP5qVU5vXSiWvQFD6zADiQAAfCUkU7jDNtTxuBBxxaHkW+tqflwzmEuFk/kxTnWUeT/LFnN
sFWhu4X34DES/7VgC9ETnQd0Bblx0eY3m04ihEiTRTP1zVy/rcHZke9TcYHUpN41VfmREGDgpPex
0P4JbY2ZPFA9Qej0xT97Ua/zeYBM03nahC9rsSq2rzhyB6KbBf3SsOaxoC0+NzJLX1N+j3FzUA0W
7u49WQln4x9LkidNQuEhV1QqWL/8qAPs4T/8pbQeXwSHgKT50rU34FbUVMolaVhKReRMPb+YCJ6Y
QyeOVEt+LIwRD392kK1C29n6pZ1JfaykU5UZ3tq8ipIheeWLAZybyi8wABW6pp6geean0aKpAdu1
BjU1E82eYo7vdLiJv3L4Y4hsu2mrUo7OznsQK9kol57M7orSGBNPvr5IUoN6HvkCD71GcOBQw3i1
1UVFoJpocRAu5tcgpSeJR64qSRgijRVMSypL1xzopkNFaCpIp8Ym0IjSyYzWV9AAxEmFIAd1ItKi
WvPVkkLydMEs/DdZxX8bNqiaOISK+rMp4c7hfGjDjxWCTJCocoHa1NFXyWoTzHF0MCYmnLIev0zA
LYtFNGFOlGrZzdimuuTBlBoRJCmO6ay/Exo/nYRo+oP1PxhuTuVolQSrJiDIqW8AozmttgBVNCNU
M/Za9K5M00tC2/DN+Q1hY5SJYKH5yjEe1TFlZFSps3A0uJR+xaJfD+g37HrAizDDNiinwhoPjhkD
B0ZkCgOpVSvSq7K92aWC4SeNO4zC1ibD+KBjgoCigSuq+nFX1KsnhGwANg6gOi8IoyEk7rP1O6vN
bbKe1SkjAQAE6QCShncSEdUQ6Wf2RnF5KxMemIY6o+WJXMDw49J1ct2N6r1GHgvwuFx9CqMcyBsH
KMgj4R22N2F4JTDsP6Fv119Z1o3S2ot+uzl6spImcDRt1ycBH6Eqcl+vsVVx8CVIhownyQU/7tAa
c3zd6ljrwwpW3wpX3GXyuJsIsLDoHzes5KAvg5ewN3P5I+UB8brDQkI813izDcySZvqhirx9eB8A
yFqdthMOMofudzNEn6HgV1VJn5gfyxAes0LeZRFxQgDtGqoNBmlOWTxM/4eDjJs5En/Q9GI4nW4d
mFw/LYEZDVTWoq97Y8sU9y81b0X0KRyIqxa/ZYn+FKmXueWYBPxF7ktYa65c0VdWnbsIDbYVEWSi
5wfgL+wzUfzljOPF5G0Td5mQL0V0XYJPGsBsxuUQJ4gLI0DGRHxy6+oU5n4AuF4UuIP/oCWqvQcj
9nkySx6CugBm4sPQIgt9yahs6Qep+JvJxymXnT0a8s5Qh857gY8JiMZD15vioddGb+Qoi3vN2BmG
/EzuXRwNb2kXobvLieb77Yi1dKrPWBVaK2EJAOWQZpNMovgs/liFVUssfqtUfJrFSzac1UO2SGfO
Cw6Lnz2MJ6AymhIKxFKjx2zSjTH75C2ZLZfhp0Msy6G/iI5KNHgaKNS8osQkEYVN1Kcu/UaKEyqK
FHufatFSihEu/suBa62ekj08F85qEVbz2a2YPnMfXoqZ/90h8Eoaw2PLb04m5VATcRPoqi2HJj1g
1bwi6Y2iC7nejVK7crtK+JXVCvHv+DEi7M6n5F02Qa6GgXCSyfouwtaLQkQX3JYahhZTHKBN8qLo
qWo5Ck6sVTKlOWs+vqS55cKRBFPpnEPlWA+4Hp2Tg2ay4/stZLIByD8BLbJdiWW1UaW/iO8z6bRv
MgM2jr7u+iZ7XXUhnG4o3bPOZlhism+PVFEBe0cn0Zsk+ShnNwPNBeP62+Wk0PMPrgvTFjeoP0jZ
Z9WBRkp9eF3X/OaE2i5rzAurSInEzLFr165VBAdsz8zRSf2XLgL0/y3tX5UFJi1aHQEbeSHl/LJw
U3Z46ksKnHRMoVIdyAulRoGuEMdhahjckzPKLxqM0Ghbeew63TszFeIonmAS65X+l5WayDuE8C0a
RUBpHhEfiWM2NWKWQ/CN8Hab5+WBPdCS1CebCkgdjwkiP9Bc1MxFeyuIOphVdhTeQxGTK5ojBVC9
UJxReyLW0Bk79BgzBw7L6CnhxxoeHT3IIFQny2Bdu0zqL53EOSH2oc4Ut8Wy1XGmtjGNLPGzQKnL
uIX90f0SZM3SE2SUFxXgWOy5ZsF9jZa6LkmsUQSIMyPUVqpd58TMWiQ53gRMRFyEayvxUec0X0n4
TOEi5zLa25C+mvVQO/tHTKCMfSuoZdye1iQ9LLOKbvwmI4g1OTVpoa9jQwCdqXT1m0HWgWuaa/An
Tdmp+Kj7JHbF5XR4myn4ag8d1mkqbnE0J9OA5AuFPSiCVO46CNRF4ewsUoEM8y7iUkVM4Mxqx9he
96+aSD0RMaCW29qRxy+FWUhL8f0IYZTb/eXdB99nthL1XXEEVJTxfV7+5fnVMNXjfxNd2J4ZIQVB
mFLoxThOttAhjIOpnhiEHoBQ4u3G/K+KfhUzkBAMhTkgYA2SeuMWYHWQjed+ts5R6JBAEfDjcX7R
EgWuM9wnhTiIMWguqQwPDA9k3YqZtpjK8UzzNvW+IJfE+x5iKmc7vjFc22vksuBimMbsgksI/Q9G
lbEgNJiGSwlj1qLdS9RfUYk8pWuw1LVYH+f8PMDkRISkq4FTyu9qH4KHt7uKQCpFoTSmNUDynO0K
y8NdJUwDObr0lR7AnB2gm/ljJiHeaIUSu/WmXN3U9ZOIGszIKeSDmK5VvReKiO8pEGce8DI4BkcV
6YWh+ciFXIZd9ctHXKyZIhGFomVOTRBCZpcH8gpfm/uTdMwVkz7zOQjhQwS8JmC2hLFHW6pDV370
9NWwdYutXsgeKIrfiknFxohE7PXYonIhoGuUccsS/ARgwig8oDRi7CK3Dsx5EWKW7BcJejJczRXZ
HXnipIbMJqlbueESwuc2JIEUWXPV2nGPQ1DjMZ6r9aTXyhnf2l58FWLM13LtZkTWCwEPiBGaE9oj
8r/KmywreEV47trfBb2TMI+1v7ymkZHGRcf9/Eu8oNhz6/i6cAgUc/2yIP4D94xuyNm5EkxvKL9n
gkwbdK3iTU/j9IVwXITKTKN0YtwQdX2jRj615sWSgqXhUxjcUEsIFNESGXQra8A070Uoh/SHYV2v
qqBC9p8KNzEY8lz5UXkzS4SqrFTpb6PrD5GkUA1/uAUgJPDCp3eIUPTmDGHcxAXB6uAM/MgUmyo8
QrVbC80PbfGw3saBg1KMqjy+FOxnOStiW0WkPdnbYSYpM727CFkJYbwhalHLv6XVThHpmV+NYXiy
BC2UgQ53wZwjekAQphPhvy60t7fdc8kRqGOtYnwQHoN5yi6Z8STk9qx6lXHAmlGNd74DIeTVJDSC
9dMshqhSVU4KK5aGUmyF62KQmCrOyozETHiE6rJ3xuT0/6fnKTCnmkT1mPV6StpyM0r4DMF+B077
K/myhgG6ox968yqW0xKcgAC88rW1U/x/RqBwPWIhrTPkR6s2f5Oq+lUVvg01NPqq7XQF+6EYxeJr
l1Nh4cA/ETfFO2OjqgpAH4OUBcCldvJLK94uTUdutOkN2rktIWSqX7ilUree0uzF6oB1o3srvYVc
GgXBbwIMvBCSm9zx+CC2wNCgV2hAw53Jo4TZb8MZmuQNth7UCyEzP1wcX83g69Y+UaRrXTzPkLA5
Q/e8mGfFcL4jh5v8nCOx26CY3ebEDfeUbVqG2xc9JBm9wJnMrjxdy575zu2WaWvAMsPlmdY175F2
xYYIerX8ZfC7qKaZ8IWblP4i7nBs6BFZwpHpG7XxJWE2aZzmQmGrVKFSi7dRDMUnbslUtIzjKOFK
tR3O2iQ/9MJV1vK+Kqd1/1ACu+L9khPzKxHLwy7ZAND2SfjdDiLuxe52+eAA7nJPImlihx2T4bAI
ICF+xD0H7zahS4d6+/WfIuBMORWUBOyFmkY/tdJf5owil+orhylPVrZxYmia9sZ4KO6r+jFA/vSI
RQyWUdLOJOIZgXVorz9b+oft9NswuSNZt5PmbR4adyazIzRIgmmAKcX4312j+SpZ1WFGlEYEAoow
g5I6nTs2Rot3jlWgH6daqHfIwwCfhzfY1lMcNe+11h4WdcZcQ4xK5lmauh3BjaVJxxvvT/j8nOJZ
BYJFDYDYjkMpFy3hjB52LigRk1cO0gdfMOykpP2QFvVFt5TXLEPcreoEgepw5aM0I1ZuXFMF4uZx
7SDo8EH9m1pl1+fhW2s4RDk525poDfbve0+wC+WAUeM7GUaP3CCCcATl3dO2wfEYJgv5TRcUKqpy
Zgy1qA+OEM18IXfAIUvv1yjt7L8xfZnMcVNBrhgK5p4QKR88yK5KQrYZL2nukXq2CFhaIzlo+6Ma
sdM81Wz4BcTRxOXWUZX9xTC3fURfLSqX3n5Rz3l7RTHEH1g6pDAoEMO6f2/o83YOreo78xrIiBxl
ReCarC+0LHbTOeVkT+qHZ8xTkHbTnjbQU8E6kJOf3XM2kHvzNLI6F2vy7Ug8CcPcoqOm5SWrvjOJ
ZIBUoxArmj56eT4vY7JjQyixijEf7jm0chrQ8DlOOGuK6LT0EUB7d2yai7kSG1D8U5t1p+L8lFr7
QywE1ucANGAYCvmN7MAzxevcqHubFgEWd4v+8hDy1ymI5qnvsYiMXb7G/JANiLzli/3frI81jfid
CaR22fUGS6OAu6c69YkgEc6FIcq9dfggWkncPWGJ49HZAIpp1MTmlu3VyfIsGWc1lo7aYJ1DMjbG
bq/EOV1dTfUaqcdQN/xqOrYdf79mLwVQIUdwsCj2xOYhZLh9ix9xwdueOos/xcNx6LQrcKuAIav4
SSLHnpMOsw4ML5n5eOVgXaPbTS0oc8XhNqlY1wa/7QhZl5TA1MYLoyXWXvPbdk7DizPRa25ADcUd
5mdCKSNseU8jD66Qu6ZIWBrkvn0ue3l0kZccgsh+KnBb8OJK42B7UP055zAHPB3/e/mQZZVwARzA
cZDUmNrnk/Dz96kcLEP954yUP3fdRyVhLxayKgZBvYuJ+iUZUMyaoz9Pprf03UmzR7oqDglnXhGr
IFpk4fA/u2Le9ot6jFTYTX1xyXB8dER4WAhVKvvX3g+wgCMe5LYMcDsa3L5C41dnmjeod2tGYd2+
RLn26ljFQViGKu6WVmK4BYWZnbeiQyMG+kgk11FI6sQAvQ7hNVF+DQ3AN8YRKv0qCBn7vxDlQYlm
wVbfzZ4TdenIr7qVHXszqIlZsy7ScDcHzPi7vnLna3OKYD8J09wau/IpArM5yl0w+CZhZZv05CB3
RER91/YJ3/hwTUmttt7K7MPaTfTAj/uMznTaikaXoL8BiIcAVdgNF0qVQ3+PVKnb6C4H1irzNNw9
nUvHR/lMpTWuUtKM9fG1U16Xh7VLDnbyYuQBNNlCZQConEsIEXwQLgWHzIwAubFek17BHbgJD8L9
jOakQ15+cNSrgsvwgCrtaP/Jfw0hh4M/KIc09Ne3zLefJJ/nWAt0tyP8Ut5EZ6M9Cg5I2ttRECM9
cB2aWoHECVAkfDi+l3/xhUwbdPZIIdeXtntJDhy3oMDq/dK7uE0rbgGqrejkqbBA7OLLGF+Jy40o
+KSYhyMZ6Rzu8lxaQWvj2d40zbEhN115q8Gw0HQMG2JROkS3sBmhX2vPyGhkuiUNl68BXPGpw5yH
+Fre232wqg80BVSWArno4Abb2tm1t+QpmzzlFwLW9OLoiSpOacaEhNXMlPxoxDnzIAeNNF3eK9Ge
6PE+W+Wi32kBwppC1m0JePhEfbCWvRExQaEpTpHiOlFQvMku0QXEipqq0tM/S22LJjrbo5zgvVX1
ic/Nt405PJOCletqH0gq0TIIQibPDfy7thn3GrjtCoB/lfAX6Z4IJGWNx3OKdcCitA81Vky+M53W
DHku4qTygsQJSQyHq+ag5e90ZxaE49BNx31l1e/6m964mbHV3fibXCMa4LjpnBf0KOl8CvtH2fhE
gIjyI+FVYf70uol5zAc1MhPEMgBB5Fcym+/N8eqgUhg5lrk8c0q9i2Fp9zVoCpQ5w1jkNh/aMX8M
PrF0k4RwfDOhb3eza/+u4/XcI6nAVMkB1Ys5xQNncZt/tof0wTTPEJTDixwxnKmPnkTvp+EfKgGC
Gz/1n8yPAvkB/4KrDLMCg2qielw9yB9efgKPJeDFLex9154dCRkOYgrPDLfV9zxslIdGtiSk/cQs
tQM+ldV9yar1zeYxihqb6VX1ap5k7lD6oniVcPIr+24eePj7co84QOJIOL4hEBltjGPwI28SClLc
Dnj3+SJhZDgvx7Q5Dv/SwlUIDvSUlyKI9nPrivO7t77xbtECdUBOX44ifoj+7BgeUgLyGUuobGQH
DTjGaXshGSi2ZOO9iecFlYou/ggXk7sdzWz5wJHKDdgQ7fDFhZaYPrQD70GjU0CoRbyV5BA+q59U
nqHsyNNotaew9MJkZ+xq+7X8g4Qps72hBMR1oZYx6dpis3TBhVZzowU8seFP+eRAn3L1Ci8MVK7O
8iDffnpoBoLt7TJdFRjMYxoSzOjx3CTDg/tbMLnqUTuWPyPgihLY+MWA6hl/iKc0XZrV/eiadpiL
jgWNywniTnxLr81JDwN9GX0imjKx3pjGc5Rd5goNH/HHXhLt0/FSJp71DWQFWXDUEuYJcmg/lvg+
1q+F9kIKlAUnEVKvlXeXBhHk/Iy6sFxc41OxLi2GgwpQ9jlanhkpO0+eLys0MX2yoLB8Mu62HMW2
y5laR4UC370johS6MN/Zlg/yqFecll8A2J0zyodI37XytVie8/kplK6KODCTC6a9RNP7pL1I1qs8
vvL/NW09ZOoMt8l+4jyI4CA5VdYtHN/r6p4qb+CVuCWpf4T8IqEEkdlw401gEZ7cYSWvhd0ex8Et
kzg8kqE9jHR83Cl1IzGHhWq12Pe2+G7YSnjOFx753aQ/Z+prVryssE6aq+GvN682d9iyIzGD/uaQ
hP2UETCYmWYplV7TYPzTAja17sQ+Yu2Kc/EyMttEfug3mesM96QC/v1o5o/YeqC+qLkcfL+vaKcg
P0vdt81dpL6rrMiyxxXLpRN70bizX3k2je7IiREiWjzNqYohcqMdqziwKw+I2lJuxA8l0CjLd+Jb
6oHaCby3air+NKNYeODBJIThR/M6maxKV7iujsl59RsWQ921POPj4BcsgIq/4YTDYEKcTRg+tV/w
/lrQee03Dzb/UkbERkwEoi+TgMCGy/mEWNen30b12urQc4+HrlpuLT3oaz9J/fnYwXacFceDGVRR
bEvUrrjJtaD+gx7jA2o38kyj7FvNZJfFdKG/tWEiIsU7ejK0z3z4rSSxykb2vVe+/G4OupRVf51+
SCPKVp9MLeyF7Cnqb+l4457X5HnuSPXzyeiG6wX3ZcV16iB+52xYfTDitXsyDnqO9diT31cocZop
Boy0m3pXswJWG/PNlg4s/Vq5N0svOpMuubj/DIJRb7z69Fx8DO1h/KP2ntqLmFgfPCbh3kZRTAfX
xtijorxz5Ccp762gTLk+M3cAMZaUGpC8t1eCydozZCj+SAoDEXSrW2db3O3fhOyUT8rbREoOxloi
lbxoz9iR7I0ja5cJ+rkf+2M9wsV7C04nhUjwICm/wrc4u5bvmAB5Q8TwSSRDXZSX/F1C+RUCcaIR
2jeEeyMuuHOnR8Mj8Q39cyz3lfMXm8jbN30VrFRvYX9rNm/atSEeKf7l5D92WxL3o2Sj/qD1tX8W
lP0oMPfxO5+NRzNTXOcMcIsPlswuxYukAzwDF3bZcynJ1pE/sJuw5xKAhGznbOywpGJEJBLz1pXk
P23lYTfkW/0NlfcmUjcg6bntQdAO4lvE73jWuCc1EkkUzNNIvLZPrCCwXQ4cEw1FlECQ5QzJvesD
Qw4yqrClE54PeCAklYAETHSVZAFFc645zXgwxC7J5keOFLKU3PDnaj8fm/TfTG28srXHPTI00ogc
Zcd6nKV3WgmMZ+TaoUGUzZ4Q3tSbINt5DBlErqwf+R8bWep40WdB5py9SR8MM+fwYOsuScqJm34g
mi4f1tOEtfet5+C3WakwQ5bMXgZsOu2ZDkvYsNl4guvmVe1nW9rLPDNLkAJpQjp8lz/twXpqZx5U
j8qd3rhQO71VL/2hHHYyHi8EiwTxCR4hyY65jpcOhsA1wi3tE7DuJNmX9hVN/4JQf3DZFW3lOJDm
tBmhqKp9sQTMpoSzMpoOz/2efakgKTtzuSdm8HUMHF75Hdr3kdzJ71nDjgKEg0qYLiQitVxkdBxl
Uy7xu01nOXPfYfRJv8aEgfDvBeJA/2/Mrb/7gbzwDUuINXhs3sZ8SggG2dUsK7pbnY2aYyrfiFm+
UIQnU8VSu+z7uUnlnBt7w0QK6JaN/4cRmJMek3myqYH6v+RH5zHkLTQmKq79w/rXDU9wHmFA1Za0
54kyqr3Op9uOh8TnLYCfNKSW+dzsUBz8VSug3wuEqPLV7qoC+coXhsH26xFfyu910+DL3VvtG8kh
bs9jjqEUAQs8bLMB9CvAUh8Ut7ZARuAb21Al+ZvH0UcNT7nc8rZPA3MHeWcR0Q0XROnalm3beSoi
nz1jMnYFfpP4HHeIEfFrPzMBHWX5LPEcccJr7T3RBkofNLarbgnmaR5oazh6169ctWpDRYT4jhBM
7jkhIDSagLp58N3xFF2W5tX4EfgwRzbkgupJ+amSJ50o4r/8AbdL+D+30cWsbutx8JMgAl7alO9c
Rr/46izX/isftAT9zC98sOLECrAGHH5YMb+HL9gumyMpHZtE7PqW7rGKp746+8y30d56Yn856g/Z
5nhjaE8x/lIKlToyYPYVbUfEP4ApHWNtr32qjyioCQMPyECRQdv36JE4AUDUEcil7gp714dv3F01
FlFmmpGCtUe1fAz2nV9QM5/RxlPdFLT8eOX6JyX7MJQvi5PxgL0Bd6iG9DKoaRj/QFjqkEJmYX4N
ynfzKflRAvJ8U91nqmIXCc2d9MuorO9XGUZrj5RC3pWFX3OTwMxWYovmDMCa1yC4ugzlbVBwo1Ho
R0oJMzaiS5ZbYnktb+JGIZORAruvcTppn2F0gwPDWRFXRATdl/JW7qWYP3HkbFN+L2BxyOtD5iQW
N3U4Uzy4EFxz1Ba+4HOdXcOfLrlPyR1Nh7tWARdaz75z9WuNHnGNufPiKF+tdR3VLzbAJT2iK0i7
Iz+ctPc+eoQc5F8yEoIorsOye2BnjI88r1hlC0AMSrLxWjHThPFzO7+MfGOUZaDbfrOVd+EWN1Gy
cWKCXtqTNhL3X6RiaxgWdvFXfudsVsdbrT3V/Zden6V814Irhx7FJHmH23dnh09YbfDX12+TdSha
KjE32p1oivk0ShSlbEJkX0YwMsFXt9HruQD4SAgXahFyZaTz1trwEUqWgtKp9ybl2K//CFQRUk4T
XWNVf879BcZswGNMX5CFkll6BhEqIdAFOm0f0KQLYpe/hEgcsySplwC0MY4siYT45NyBp0rym6BI
iFYsZopv39ssqBY8KjU35SdqtC1YC2dS7CPtVrBgGY4ahyjnAiSeaFJIyIUHiF/BLOB3GTiJC6tc
cqlwy5b3DD8Tph2ReTDaaTAx4QsGFfYQg5AgIyRAAPGfm04MXYRAXRjfE8fZwvGS+4c5iLhS1HX0
zdqiCVaE1hJ2uoAA6CgmRfIVrKxFBr7OeW3M9u2QvMDYCRMaGmI+GzAdr0WqiSZbKF7gLkbagPOA
7bcc0FEIE8LiDwZbLa8++xCNwr4KGmHgJ6G1CjlMkW310B1xxAlXJ+QV0SrIgd9qvDqE09vq55o+
mOUog5bvEMl8pBbHc3KXhouSPArQ9ZJ9wUE6xruV5ed/lv0+hm9cZqf4bfIX9jJk4ogfMUkKfCwF
OUbUDMC2EsAKbWbzrw4cAIS/0SHqD2zcql+HnHO47NH+iPusnyxXQZOtqle+gta8phn1fXCmlVr7
XUYXE0BYiW+jodVAHud82zjU1TD6pPVfmV8W/TBW6Kpt5YxazR96g8nW2mgYZrigGuzYjJlEpt4O
KRbJQumnXiAZT2gzujnD3wyxbIwOyqb/0XReu60rWbt9IgLM4dbK2bIte1k3hPdaEnPOfPp/TJ8+
QKPRvbdsi8WqWTN8Ac8+SJOaf3gbCJUieBPMJZa+3i6kIAd1pnN41Ma7pbEJJYUiso42iKTZIh8H
X7HPLmkRIDtBQGRQVWo3RBKIWL/0ey074btMtyxokJgd0cd0n0JH5m7xgMMgQekO6OHdlAA7JHIT
NgfMxQF6yoNGKeNCBo7Qv0yFpjhdvIDWh7Lqh7tt6a8JF8CU6iuZ/Kopw0GKXepCEzvD3DN+H7+o
vduM7Y7mnX//lbvLebkORoNGtuQtmrgWxdY+a5cuWuKDBizQX6SgkIwKzhbgGtIxAYpHV/ZNRaKr
X0R32e6uLqWd+gPV1CH/dZxryO5jjwpwELK/30HTg/MVpJ8TQ6sZmGO00v0T2BSQa7wBBZLQFFuf
NfaEs5MxfuP0jPaO5/4dzTHDYi0ERQDToWep2V5d1WxhPMAj420shUiM42GlDGD3AdWFCx06Xv9E
60WArbicLcpqOAtsr8HwlJ+Clr8RZ02ZSAmkHXg4XlYjOOisOAQCkgZHjfARrEM6RGrNlePtq8Hc
hSAnWu/Z528hHPuifvfG8e8Qzm8BgKhS78nGNEYy9j6zg7UGOkMhU20L85rj2GKPwi8ig3HzU2C1
yzCO1oyUY5q2I2AwBg/n3uneS2RhBAeqAS6qZvVvQoM3D3RU9cHRhHb3LrxYU2dSApwRaDMLwRBO
nk4cTB3yvvIhfr8ucvQg9F5KNToKQlDG4QVq3aLO4UCmV5JNkt6cMfvj4NJVYg8XAHpzO4yLVRvA
eRQt80xfdHzhkREnhN45QRe7jNGzwm39z1zHP0PMxCZwOzwKGC1PlEKQD6huM4xh05vdVq9NVH/B
2P1qQuMQAEAalOxgZs6fIDzyAisf6UIENml6KwdFQUJXHLbGepHia2C34H4Q/snZT8wIBUZQ18ZG
JJEi8mD/USBNmegFCsLAfzlphgx4GZi5rroxLG3tOfDOFXIB3EFbdycAOmSQhgmNDMK6joqRdXdA
LYndsMAfXDTILfQ30Ie/lxi1YUSzhImzDfPudYYpXUxAbXQfKenrEMxnfS7h7dUZiLVkXyfDj43s
3MQgh6qCkY6dqzvz9wIaIYEnYHNT2ox4Ulycjssgq2HqNbRmev/qhYA/i4cL9i6Oo2sufmOujGMH
34HmnbARwDWAc/GK4KIDpUi5ZvPgrjJGnWDThMCme9tdS7gReRe1I8NRr3GRX/R8LSgh4EUCl4/J
d4FIctvaHGZRENDoxKF8k7UO/kHVMr/p/ndiC3wOL2W5j8XRoMAbLvXqM1Eowg5G3kaJYipKCOsE
XRafCbWPtDcnPqBUSywkNYXEirdyc4u4bQa8XVf1mL0L++hXYFUtF7DewW90WMkwFEfPqs1OqaVu
BSQRONNO9IyU6ujyiZmF4eWQCM0ajVq+eaHmv7pTbZRvwwE2POCRyBz20Xte/MAPhejEqFp2vPAI
dIWJdjQyaEALBE6NcNnb2v9XKcF/Nf8/o7izTZi+yYfB5mqZO3GQkdJJ7Kejlt86TcNiWI2YYAie
rNe0ncUy1DaOKC7N4KZY5lXwGICr1ADEZGdlkFZSYkDlNRvMesqo2xjNe5n/MeO/tXIwoYyX/dMF
jqKAdgWHii+wCvmDSz8kw5F9A7jxEvUk3chJa1VFF8TYiPJIFT1FIUD5tGTizgdFTx3GgA7AwnBq
WJA6xHhjz+GlzrjGpcNQiFmR1a9V5uGi8sH152J08Itac6+WCDWBM0NDwDIvPag2+Ywxehvgp2MG
rAu1WeAv8K7k/bF/Skj8hm6sQUrmmD8HY3sIx5PnxT+CK6a/Pt0igCBckt4OsE6LlYaIKPTVY6Cz
YHLE3IKN4NU0Hbae7R9NBCf0KmL6jbTmeFU9oHn+bgCoCiGfH5PIBNZCghzforBvIiKkMxok7pPv
kfqQrCmGdjf0K6T3ZWDlTJBxR7v6Yy56BFa7dmtnLRAkUeYcAB6J4pBlMJsmtsOUBWYdwMJVRJUZ
IMdrZ20spNp1CM9V5+wSr9dfoOYjZ1TAi0I4tgIHO3G8rDHhHwI/muPihk3kDEcke+3M/zRjWlnW
azUQv4yvgX5VGQlz6DNljuLRDlfSad2kynbsf0Lb/YjmfjP3sDAz/MGaFphJlsE+wuUrsRe9E5An
+4wThpPZZ6ijeS9mN51QVAPCBWRtCpZDskY8Ajl0CDzMw0AtkPuoERaAIirEdDTAZ0fx/R+DKWmt
Khh5RagXqtmrN6lX6CMMm7Gs0UCwwicoYnxPslvIUDKSQB5iH/IVTcMhYwFGr1in6afFBs66p5lp
DjRLY8HMzkRDniFz1ln3Cvl48tcGrqCwWjA+8ms0Agf1KEbtbmq70C7rdUaUiaDljz0ywzOa+Xg9
W/PRGnmwfh+37aImL63Yc0i3Le2cfijttyALQMCZq/BPG8Nbp2RHCd7yq2PdHVIA/aTUrtocmScz
YODkJhhA2G323qJ1D0itfpMxr4mYo5PSUJ4fIxdTD5rLGQJISuWrZCtGlGxtrme9fBsVGig5Qo05
bpyQ0axd4mLmDtQsSBlIMCEeATmVbfJPoc0916h7wPxFbWVbWsPRQe4lddTXEYG7maZYiSizqLrk
1kg+4y+D4G8/xu8cl4DZDehmrF0oGR5ac+sN6Hhzt8PvgZm5NqCloDQrwHNEVSRJY9VbaRXCppP4
IwM5nCJum1h/LZ36TNHBTNSf97r/YWpcQ1BWNhnD37QoHnNWCi3xxS4Grs6mWVnNTZ0fJchL2xzv
GYrONFi7V9GOsqbivaXdFs9HwI+w5BGA1KERIBwhFEjbadEecZobuW7OXKFmHijrZun5Xe/zf0Xo
Hia8GnOd8ijZoah31UKGmMn4UaG65jboxyLmLpLMSC0FDrgn1i1mzaDiaLFG+xBhNwcbGvB6Mdlt
m3QXCjupuVKmBgF1F6iehdQ/cZWego+eV1ZqV7WajqjiiOsmPIUFdwKLSusc3Oo4U9LJsEs55Pp3
Se0+l9FayG8aDoRdomAZUG3ihGycLkM0n9FnXQUfvhafAtvY1xrdxQzDCFRNI3v4K2LFnfozDu1R
jWda1HOIrik6hO2IPoXGAMOqPEbUsPKCP/UAc96s38Uq0an/xdNPFucBn4e9N1dwzGMQLHBch0H5
EtimhDIiefQvCuzXXyQh15TpqMeKqFCL2segvkUDU7CmTh/u5JzcrH/LGvtgtl32gmREpB7LRjlY
RncZTKQn0kDbGh6dWFfdqn2AZQfJkTdutcg+iaOYopGltyCagvG/rGzeOj05lK37GubSoZlWHYYr
+kjQMxr/nCH3mOgJ850WnbYKCYXPOor+Fuhbj16Eq1T1qWfcVVzDTYK4eYIofpNrP2WD7tKspxfQ
Wbg4ueVZbQ4O5K1BnaHVubfSXQVNCM6FZIIcrcGPAluM4BKmKuRN1b+E4XAkM9tZhI82EF3K9GxP
/7wWTpKe7nJ6rmFTnrsuAaY03IxxuvizAuyPG2hUvrJ2N5jdWSQhhKCiDdmfJFr2GuKKDOiiyD5D
pDuC4d8b/Qje3nxZDCyEBREdnMW4kOUU3GZG/FWgErr5sgKyY6CAoJf6KvnX0KTklkrjCY0SBBcT
IPeTCf8e0AQ8ngqnEZGnVXptS5GHmKapIiyll5B+2mukW7Sf7vNg/dgtOVwaXJKux0xL2ZDADRYc
WtKF1Firlb7NjPyPGrfsLgrxssWTiCbO5B36zj+HsLtErKdEPCMjscaNa0bix47i9YxAbG8iEGMq
qBLUEN28Zyfdf/1Wdz4NYYSH7RG7zfhff0zq+VMpH03lH7TMW7gRaVHhH1SUqJUm2UvRnDLiaGNr
afvKNoArNUfmr5JNrL6neAxZBAZJyRscPPoqODjC+aCY68nC8G3dU+Z1y2wc10WF/JAxPvhPPw4L
rVFP08gshwpCF9IFfhQGCxtoMBs982DjbRGXEIVs9bPN1O2Y0NUrZ5yJ8In1GBEVDKqJ9UUk3Ou3
ykgvjq6hT1qdXcxixhbKqIG81ZC9q3G0wvga8kWpflTTdxAD+UoZkKBb08J91dVyXQeflY5rNBvC
ybAYGvD0tNmfGTCr6VaO1C2Gfc/MeGf0iC2XPVfHfLF866/aMuTRD+PWBUzlh823Vdv/0rhctRwM
pfAg2Vpv0r6ywRuBfWxF0dJMf28hlCM8+5PcqsdotAQeicJ3wS6XH310gfGXppbj5LwxGJ0VC0at
Wc7zQWPUXzfgDux7p5+ruVvFpC0trURdQccwRLtbe1PyGXXg8S2PsBFUyMeLoLnawfRVG1SqpVvS
I9TXk9Ovh6r9ciZc8fSmZpLEFMPcRmCrVcMB84pYBbY93ibxMNq1xM2zNra2BykxR/ejQz+H0UHH
WEURnrlkoQ6QzIRz3EJNEUw29KawyO5iY4KJrfKqNrTXRZujKIabgMAVfVrRynIQU9R1JCDzZUh8
L2ILXtUd0OyoXhOMPEP8IfnMTpJJuWctcldBWIlnhPy6tLeuIQJpCZhrPISRMU8SdH8eBRQ5EU8H
eLegqvEC773pFLRY0WZ19FefphTO0b9tBVV9HzHGXtWZ8DbiTcqwimkgRn/jKfnqUizhwP2EjoEU
efOr5dsXtOmpESRg6fO8cdvstQ7RDepWTmoAzdi11fg5kqvMBTrTw2NCynTSYNEkCBuYrf9atN09
cYetMtLNi661UWPFVIbnhAunNIIlg++UE1ajVmS7b4bpH/uqe7NRIy4yaoVZO3hNecwgrlvl/JEp
zkNzuuVQRLs4QpATnxXRxY1Jbkpkh2J6TZlOMp03b21qnr38S+nLa4+4EdRympgF/jq26x6zNKaf
nQDoymjVlBMjHCy5PUx7G1hLiEMGEJXLV9ENzspoF7nVIU79VViL2TWEcUzbgKe2dD9gFfuGdhyC
6b2JKdj6ca+GPwVmS858aiDkvui56EY0+774bKVb1hfLoQUl0/1nMeZN7fxvZnkvhWOubHR6vG7d
NIyeu/JN9bVfeb/RrneFgyODEl1airgcCIbum7cwaBcT66jlz64BcJ7BjhagcgNA33nRGZNCFD6Y
qv6lAOoWaalCz5c1SJM2XsUm4w3MmzDIRD+3vUq7jLw1lF4jMNjJ5KoCoWXShHYgMDbMoDDTEsir
Zj5on3fQfDt1n2nlcc5pM/naItWfIXrD2HbXqtQ66NYml8ZdoApy8nJ3Wwz0N9PxZ+y8dV0VwLBH
NCnSLy2Ndgg2gkuB1Za6pClxhJ5ja7TA4jhpCgKVQfqD2rFn5KvBIwc30e4r7kaf7tEWewlR3pJv
NtBMQ1F+peiygPXrMLdHOCQby63/wQjYEBaxWrBt+1yW3fQC/vCqF+mfQdo00PXzhoyevm9D6hnM
yYenKeFyRE+1x3soxN/Lxe/eSF59Gi9hgf3ypJ0izV8WzT8LtxhhG7sd7f/4MOXGux9JfxFzDKPD
YKQ+lLr3jfIAJRCN2hb/0ibYDNFrGlpPZ0D5SGP0Sn8gc9CKb96zOkTaLTlFDpBl8K4hs4gIXxWt
bHfq1P0AZV4j5PruuSYyq8PWH8iQsMOQdzH3xQV7o1dlVlBy29e0n8l8PV5w2gH8qZNLx2wSAG4N
dsnfDwGZz3yjrI90xEiRsqvr5k8oc0to0IEJypO4Y/n+izN9tSkeS336NtPhY4Sk/hOp8bpDl68M
XqWUo4ISKgRcin0yQM9wOJm0A6TCy7nMdUpXHxqep/fHdA6/sBtcp9ZTqz9mdINSyzyNVnyyp/i/
2UfAmTafbXHeVXsjBrqif2rb73ZQfiHv+ym/PKdLL4DhfPCIIPU6jQISqFKYriD0mBs0WKCAH+Uj
KYhKB91V6HUJl5wsgL5SuDAUTz1Oo7MHABEq3V/LS3/Cyj4kcfvfQHiOGHLPwWeB8Co84KW4YU1o
1nglTqtwBAb/kNHCkws7SRAbgz4NzpgKRcvQDDGg+JvrsfS/LIQDgXBf2NzvTJl93T6lhQu4bak5
+S7FhXb2kJwdc2vTt8VF7/hMuq8weK6ia4L0CuHFDaqPqFT2aaQuKnrmISlpj+Hq2O3lzJXAaprQ
Xwd7MYmhqxcgpttgom2lK0rBuvcvIqjrw6IOSRdbrn5atbR9jK8ITmz2GQGNJhhQGIXex2gyB+Oj
EbVRTKGXpLsiDT4RCnuPQu0haUbQtwA8Xn0sMWPPRy7K3kJSAEkq/GlAfEhPWzDBBH9MzEB+haZR
pWEZQJtiODVkJQqcNDiutEEOc1afmSHRzzRA0UOgbIRoPdCWamCCozmTn9T4k1mnmh5MpNlbsGzs
Wnr5OC9eBD4cATa3aLxyWoQiTksE0wiw/RDS4EDQ3zebm8Qn+V5eEX5DxgT92ZRUwABDKpQXTJgx
aH/OMuP57MGPFbO7R4bFDux1RWOojX7agPkQm9QYAdkTtkZf35q6clfH6ZPYKDlUPE5HmEPsB6YV
1Tco9YUQyZm/tUygWWBQ/QxLNLUUjXtMJITo5/ba0W2sbRc9Cg3ppawMoKxFh7z4tsfsYireSc3D
NxfzpHBaExnZ7z28hm4zo/ijV//0zNzCcKrTdesG/FFza6B+GDbVsnPQbh/i69A+4bSLb/YY/2dy
ozCmRTQH7TksSTf50N5HiJYVF6VovUz30TcxacvPDBEglGBBApcKIhb3BB4JNPF+1zJn/KWjNA26
58QkYjH/V+X7phZXQS72CTDXRGsI2RWg+/4g1+7LL30ReP2QfM7+Nz1FGbdKF9BhhFMQRbhwl96M
hi2pRURijtTKHiFbCbHdiM4aE0rat3WhfshWYmPo1DdIGyytDGPuqj+21oOmR4/es5x+OLWxjh47
LzHM8RJ2D+GEKDJSpJOOQC8NIIlnwlWssUNuYkZFmXIMp3MzX/IG+IGNdRi5ywvSPVMynHPnB59f
6Bb6OB5jkiMZoIhVTZ9sRjC50tKyYQ/wtOh2bHvTBNBPJBB7WJ6wQy8YQbyhvzFETMpnz2xZCB2s
K1tNYPGsJrct/xaBURmkyu4ZmLiNzIb5tgNe2M69t81VZJ5lhBTaqM2EZ6hY17HDWOyPlWdMhDe/
6x7AkCNu8muR812Z+kmUXMPu2jLIL+B2GHQMoAFCso9wxIIfk+KWHBHEO+Nad2L1hz6YjZgUzgW8
VVSyJCLAWYh6MQWVAXHghmtaLUIJG1GWKJo7L7VFV0mYhgbALkI/ul8MrCsmuz3WguZrWX7pw4dJ
J4HWnzOKARjpMNOzzE+/C4iCLWYIYvBFUmNrj9kryAn+2Um955OoDYQWsC6PgKXN9BwN2lH4VpTN
liEp1ncfgs2UfSaT9Ro6Y0DzyIKy0Q7PBKR+u2cjQzmU59SaK2slt1cNzV5Fh5AWLUqmVhRtpFCu
2h95RXH8U4O+lrZ0PLfnIPNOTGytqV6vLGOD0gdnWceFWDoxTv0ZgVyUWQO/C8Ws/09eMUNjxytg
ErdvmRZ1xdOHsCQBs0UqfPkZOR/qk+800PTU27uYikyFsYHYLbmL0IviLLiw1jI1iZsCUsZvV35Q
/o7YuGRhcQW9GlWgNr2nGhSbxr2l+PUYD+otXkqslOf5gDKJkzyH6mpXy3IkI6QL6MZnAjHcJAW1
A9anTt9ausvM6sfSZqZnLOUSD4JIWUhjX6atv0eaZaMNxjvkb5SOSbp0ksa7YdpnEae2E/cko1Ez
EpiKTMlED/DQaiWWp8KtBn+qznCthiu/Y0Q/Hugng1tQCE5MF0A8u662yxjA+ANHiKgjw3mWsFIs
DEms32PbVI8KPT6RvOKeQd+E64pHsOHETcsq+SSjZcKPHJlPcTHf5J4QaVVFucXFgJg29yBzCIE7
gCYQYf0QlTkROm1sbuMB0fH03QXDHiI0CLaMgRzZg4w9ZEMoVLxieQ2DkvouWHuefhECjsfXbwDG
J1G5xzUXp04PFXbtLWbiJLMUWgjkSRoVS7/gZTEToOMHoIQzhXrcwR3qw9DEUgiLZQFNgbUJ0q8f
XrX++ZvNzeMRyac6IO+EFlQjt4e+VyDaQfwu5vGsFXATRpQmd5JL8ZmsFkN6DYa91x4DbrkXNcNh
gcWYUVcZNn3/u6t0BoeeT8kJbZ/f7w03eL998eT0BuWPS0/NwutRA4KwbVH2YBi0Eac6vgB/sMie
vBsJ8ozpY/Qqo0+FEnWgi2cgrDir0gYO9WsUENQz0fvhXO2nHnwxY1WbDnXc35nGeg/0WrP0+COC
9CJvzLcu7H+oGo9Q59iX0gLrY1pt4bBs7WtNLo7Vh4QSNB6VO/01BJfIkGj9mDjZoHnFdKE6CYCg
QMWiwURDyI5wxGdMihzsIC5sYGZIsl4Ain04P4GS4OdNOEYIALgItK2NjigHCrUQ0IuVPCWRmjXi
kDC8ajJtZ+cbSYHDsw/qD1Ixu3AwTkTyHilK81MT7riyVERjh9rfvSLEMSik9HDB9sDzyAtKZhu0
Sqa9vIOHFnwD8GlBARqqMPzBI2iA4/iUlVwt88eq+wtGq2SjmxnEZ9+pJ41pe8BRtQRYA3xZbgQS
NDrd/Jk83JA/uoAQZpdXAXOyWYFq0VC30wb+LJwJGvYmhW9PCFYUoT9fevJUyUcrcCN288yB9JXv
enaWu2ByIPvvVRp2JJsZZRUtHxp9hBoSMx6Kc2wN8t+JeeV/uCMivtBquFN6/8bTty01OzoUSEJm
qzH/IcPiCJskCzLwTWi18U+4y2dUG0aY+/xLEcMVjzqMhfmzAl5q7Ku0DFG7ZslVlS+d7xFzI+Or
mKhqmGRqNM34WtJ0OusQ3TQ4lMhf5EiGon67TekLMI4G8xQju+Co42oEFoB41Coir5fn7AOYV6X2
Jp4DM10YD8gpYu1snPoCqCQEkSI/gZ6ltIsoptBQYXsK5Z4TJHAs5Mj4QpJX8kEZywbujs+L2SdH
wAP6kmQ/Q00/Zsj3QUB3GvuivEcNPN6b+AzXGiOOFtwz60f1642cOV6gTcGb/ck9CZolPdk+8DFo
YornL0FM8RIExyaCDqipodOhMKKWbD5zJw6GnCTaP+iiSjzP2XFk4BVs1zY6SwAlCAf3FvNB5Mjn
4Ey6DYGePx7zQsucji9AC3RBI6a5rDdHhzmATDsnSCyB/goijhNZJXeTGxA4nEbyysVTFNOSXASE
HbZYeoNz2o+jbfTqw4VhLVpYk/pqWaCcDzkbF9ENpEYQn+OheADdPZVVQj7zkwaCCWP3OvmJS6Kx
XnWwYykYiQDUgRu3GxO1K+Tu5HkjkG+DG+0gpC8gmfKYLrdUK53GcindWTeB+/XFVcbZKlEWDYHd
sVGpBPbjdsbvY3qg/8QEAGxL6+I5uopILVDcUOafDtSOvG35ig72OGNGpOABSWg8lseCTQVYLODz
xEMqH5EhkWRWHevDBG4jth/d2OEvdSR4SqYmiR7uXloPgKR/l593oNsGaOUI5GNKoTRh0hFEzwZf
GSkosFZqkL2URKIPxr+OEm95RHnt3PUt0AKiyVdMZCgg55KrgEsi3NsYCnMrY76F67Jc3mYMn5gd
ztYkjBG2kEnFEZJvFc6P1sDIDAUzaZ+298m6NpQpbnLole7F5+RTBsg3jLNuSwYYNr/3P7H5fxGV
RHGZMlqUyM2JMZAxhCiJuYP7RHzCY+9giZo+JZ8lyoFM5I7lT6InL/Y1xFcJMpLFADCEgkemiL0r
WtfEdhMOB5Q+vblhWc79R1SnxFIoezvtTu4Ud1cpfHm5BAZuRvTLobcDuaJJ53hLWSLCb3NFbNxD
x8Bl3gbBjzNLtHFK0Y1AVU4L+ptBX13exO8bgWtJHsz79UR0q26/EudLih6p88hEyCnlpiBpIYtv
SR2oYMjvpdOmwrIytOCI6A1rAGqAa7+IKqFp2plydbx2XeB6Mgh4CdkMYeAODcwRUh4L7ecQfKUQ
7LUs2yEE9KtSZgzTAv49tuN7mUOXe0NnlGx/1khv0B5IGMyhBmqbV3+4MT+f6r9IWbHvasRk9dSn
Ulu3FZfK9KfULw5/tLm04U4tPvP5TH8yoLgsAPNymnggtDSSiESTOT47UaGlwOvXq/Fi/ZJIiC4A
KWuobiH+ll7aHjzvQ68dDOjrjfqUxKhGam8MdLSbi00J4l8ZESNF31UyukoT8Q3pWGDY7osbOwx4
PAEWNqWG9Dmn/ipVomxUiwiYQ6MAZabV70KpL2LJNZ3hIRDcjDwsCZSPwqrPvH32ZNDenb+8ZzTX
EVmFT53jF4HEWw1586MM0ftbdYwoOR8AMYhcpFZkYJQMbEVJ85khB3fmsmRWtEnGECgBmCPDYgTc
PfVgab9jQ7YjgNh09YkOhEylxxUCX4c7aQI3Ik0MgiIC1LVz4tpzdDClGz5G9pTT9JZgxVWqpfNF
riR5cVyThpFtILxLJTfjmyeph9xx3Z7alp/lF5LoI8S+yAQQiZ6I6eYbvi8nw6JRM2n4RNt4M1Rr
wQW0tpgNk+xEvr0msxE87K8VR6JvY0oOjqeYprMIbQB7C2IbpkQ2nhXoYRNKpw/L2RMAtWZn2W/N
8OasJzSYCBdotAhCEIU7YGEvMv+wjBFdgStVgeiodOq0JLGjtiC6Wd6tw6dMHrpyACSeJYtWQTLk
HG/LfhDWRQWFPwTaivWWatbyvyWCWzRcubMVOzqRURAoBpxGSJzpGtXTc670V770ePXcr6qG8JO8
8N5mwPRggOQOMvYQI7j60F/hGSV0aNUmGeiFDkvxy0VvqZvYCujp8FUqDfkRDjQY4LC+2F2Mcw9+
ricgIoQjLqPfxrsxAn3gAg0op8n/Ov9Bq4ZGukLaButFJYXHRlkPOhRlr1LkE1SrLN2yI1IBTXJV
osGMKOiLjoYs4YKP6YiqykfF5GFGnhWoD01cEGWsRMJQVC7xWP9p4RKiNU2iJwUsaSxXkt+disS+
8XgJPXhDvyFcyxr6/ISDp6xs30Lb0neSIjmLf7HOVCHpM0WkVTMYx6awHJfUTJx3u2TU7Ujxr79M
wGTaT8nB/ABdhRzfAorfDekdGDmB/cmsQNDkjLBL85nhotFma/pvDp05vIsWjpeeIyqZUuomiN/q
1QG8LNmqVAl8e0I3v2aMqLVb5Nekl8Dmq3UCAGJoXJuACaXYIi+ylFe2PsIb3JQ1KX3HtWZuxmQP
tJftwMagXuMKAkIh93EuEIdGR/pE1ITGdiOinxU9W9wUre8QYTMAmamdbUgtqF9a9b+IEajT/OZQ
rUnP0aIdDtg7kD62eMupJ6oqAViNwbUHfTUA5wMb3A4CVznxivEcQA8KFew7F55Xwkyr/4gYze/e
GRFfLBgPxZABQ9DwNLPY4Dwvyg4vKZgk6gFudJo1MyADIyD3ZXIdfpr0W1gibmbyXdsSPoME557z
NqCsIBWyVJWIJRV79oLu3JQEKZjuRDpYcEMVw7Yw38nObH8n5wHVi4QkHHwuQVIyX3SSART+rZhK
yzVII5pLja/RhbQs9RPv9X85jVR5GsUFu42IDOmE/oZhnYzmRDtQ1pVnD/1vCam7whCk65VGEJev
gVhL+orVEEPTia6jRn024IuFSFJoMICqbq3HHYq6ZNkKGIuNTBzmzPPnc/QzfksNMNnNXYeMz+rP
ONF4FpjY+Vc2HsBOiAECDisIxaD5ktwdJND9iGksM0gp/QreH/tHYeEs9LLpMWn7MBypNNl4YOcF
qc3XNWw6hEO2MPJr5dFtokri0YSTQE5A986yUGQnPS+d9pBjM9XCOXQeFMW2cfUVWgT07U3bQE5P
39noA3ZgAOnYkZEQTcHpSo7AVomomqtrE3kLMmyZMfAJeoBsaFIabhDuDikigOlLNVKaJ/QfwRqS
AnEAaJ5IaJBKNF7VFuLRN3GaI2Di8ORg6c4MgJwvlQKBfaOON36vNIEoal129KxvBMw40BhsKphS
pGAKYW1qLrW15fxPg7skPeIsCXiv7cYlnApyRIgfrLwk/AVzGJA7GMzyLB2DPdZA5G8k9smrgnfB
fVXbb2b5GqLHMtFj8u8mX0xjUJmZMEbdmwIzq4sfsn1ZJgYF6KLjHmITGijt/pdWTdl2NiAk3ySk
0Ik2Tw6+7dy9+pXyTTJetPDIFgmftCRYEqSj2fkcHIPCGVkAIkqOVhNrRr0li0m0lms9uZVQmAsa
EkkoEOCwfCBZzJvHjq/K30JYLMCIOPxcKXi5SgWCiN/ihb0/AEHAn5fmzLKzvybY0bm5w6lP2kRc
naQBVFi8Lf46A0NYVfDBoMf2+c4d971yaNxjiZR8dtJd0u/gTmLvyVC/wqcPnlAd/NFb+p74tsc+
snmTtda8YJ805Qa3G6stGHV9z8jWAEyC9rLKIJmHKWzYFo7bLXNeHTvCOPYUqNTajrvwa3J57jws
RXgAcJlBVS/UCK1Yc9vW3bKMtP9apLIQC8PAoikWpc14ln0NarzZBAw5YJg4oG3ERduKvjX1Lcay
Qge5w4U46s5HGX3NbOW6RRbeWvcBUqEwCCMqbis0T3njrhxnr3AxDRpHqrnif0zWXWnXmq6DMT8U
VJSTJAQPXMiGFfpQMiKvBbudWdKAQXgWTQDWT2VHT78GNEzQ9HTtMIkeqNEvHe8G7sFFkm5EjalG
16y7luKfMoCFJZf1IQ1GnQbm9P8lcAqYvSDkFiyPaPVqzGcdkBrxuruJmahjP7LBW402HTEysKGw
1iUmBzTbTIEnBaqkjW3rXC1oHZ5uonVzDwmLBnrCv8aN8L3YWCW9rK7h14HyG8BLJUF0oRyuQDTp
8T3Mdk5I7Z7egyl/aUV3UW5uHIMtlAozHl2/TR4UX4MJE5oExtnPjzNAwqA3H6W0WEH0Y8OalrB2
oZ4Ae3nxaecnIOBCAoqBVccQ9A/OoSrKt9RRBoSUGRk+xpkUB/TzuSdlgV2ItkOGbaOJYkRzj3Lr
TcG9QDQVOuuh4jMvJuxBj1ouWHY/QQNc33TmXztYNnL/zP2hm967fMJ4tds2uYJYR4wn75VerN70
kBygIiDnAkL6PoISS0Ayg/TclDQhpYuSgqZLMD0MoHAo6luWRu9tPS6DNtuGdB5Szdw6Q3tOXaQl
rPKDfcD4k0b5hmJOK1zq3pOmAYBUOzBeu6F293PIUVDBD1PnAeqsPB6+WjQpmChiEN2DzMGgkJ7w
TCbfR9nJQc4yd+l/lSYwXhWlHbJVzKgVYqrLDMqFImS+w/7BV8TF64ReZ42BnCMEe7v5CApk56vX
oerXE0wFGZJ4410t3T8uUdxLnnh9oIQMZ5QXmCjwpZHrL3QTrM0zaelZpSvNwPSsu6oqnSJcNXwC
QqM1H2KpjQj/JgPR7QGoAikOiIfmmEULFcCu2Xz8+kplE/IhDtpQVNxOuFXdO/jxF+KFIL1nC+UB
IltoMSbGv2wX071wAMfm1ATpXfCVSQqhn1uy5gYEIhKNuDDGRwGnhvhOmd9djANyhv9ZxLyxo2HE
hTNiDDE07iV2BvRR/EWJ/6YtbAdc1iEdXFIkfINKNMOuILSd0F2loAd7ys+2As6aXGUA2AF516nZ
bMtb6bRMRHodzV/AleDBAfIhQR/Y7SEWSh3vTpHWEM6eVgB2X310ab1RNP/bY73HfWnV/2VasjW4
tSu0LWwgXOA9tim5Z9w8OVHkRrx9D439BgXbkEy8viieeTad7j1ea9Dyugy1hDI130fCWIWzJTQy
+Z6VBTyfjKugxci2IuK0OBh53Dx5c2qJnNgUEAqLyDmYnDMaSknykdRfxfQwcgyP52vdGB9aRe6o
Q+Tt75MU1LX27fr0/IByouWZeJAH3LWif+vTvNWM74iGVKMiAM3fHahtlU2bDmdWbmDiLzEpgsiD
bPGuJ+nRkK4uyMFaE0BhGyzssTjOT6ziAIZGm8YsEKJBQkyMbwyqiTigzR0jwgNwyf+e06cMbNK7
MZ50ZrHppC+c8VJn8FYhqnF9zo35FsrkjJKTTDUN8oNF5zTDcbeo+x0p62bmxBEQxkFf26azNuJ0
xW+cewtUAaAS3nBmAp6qmQuCOR6NdT33+46wUOCiFxCfqQCcynupDDSc4MC51A++7gGx5jfrxrAS
WNMIYCrI5hVS0a8CHVh3KJY4HCIDHVIPu1ACQ4Keb5qkmyIkzazjveRvCAlKnlmivsAYeGHAxAYC
v2lJPygtwj7+9v6PpPPaUhULwvATsRZBUG5JijmnG5baKlFBlPT08+0z45xuu1sB2al21R9IV0XM
8MEHKwU18DDFcIJqYoYp2I1iTNTwKtllFuGWXTMzaeV1mD1UJN+jGNALgjdNfYLI+YShYKBim0kL
Qv7CrJY/bGNixGwqXb+rGIaS+MIayBGzThLjUqz256Cz0NU6s1oBfHoPIxRdFIZDCDS8FAF+4OPL
PvxIeA6VkLIMiw4tI0IDIydRcR7BZRU5BWmbB6h4DGTaY5U/c1dMnJQIX6C5X8DBpdxgzgYd051e
OX2gVUghGx5cx6a0JZKMYdjaYqeV3wUWUUrHbB0H7L5y5iMKjC5bikqLXdkoHaYxXEFHL/nagXxC
8t3qgH4jRu4idc7SuyI8FBjhiNIhnqVy2a3EVi1A1mXc4itiMmUIKMC7oCSZLtjAibWOrpWgOtcB
QX6BhNQLLmEQUJbuzeA3gXKh95Mb9yMC+ehDwpX9DKsBjin/FutW8l8A8wdVIKSQex+QUJkjw6Uv
q4MwdNElZfgkOVz0s7FBSljYTBdFhl0xuzkmwBKIWEi6pRZ1J5kJNnoJoRlZjmfqV/VkwHRogsCp
Z+ej9703VUGF8KnFWYBKwCfIhqECPftHtQ2OBXSvgAnXQF8vJUFUEjeIqjqTB/ZSwlL8DfhAcACB
j1Y/8qkzgSdPuGQjPUrKRsWiSPtG216FVPxVOTwHqp91RPwAtQX8J2SlULH0/Yf6qgKPZT3REfVi
KOm1NBJw5CRBxgfx05+KIaZmjFuSHuoCk+Bt1sluOdW7npPDDB7gAf6iW73JwCFheIkC/dAJSsib
SCygWkGsgnKisKKvKeMZz/4kU9GH6+asbAAqES0jTnsa3DaSKC9cM2WyhSmZG7GlzON/qdEvdRAJ
PVa8pgudTBEbpgbUCmPeUb/pvItfVN8aVOLR5SWNI4HPyMtgHyEUG+FT0CenLHoMpfceMxihqZyb
nkbiSzfj0RuwAaFGGiaO/hb7cT2Fp50PC6oKH9DsTbH6FcMSKxcjTPZBjD+ZyqW1ESldipaglt9K
MM2EogxDo8Ovu+xS//kp/Ixzloj9EOeZXe53HS71wSX/Tr9s/nus/VU88ArqjIRLTauBlsAJA8AB
kWnF1lODtGFIxe5jyEBoQaA2lZMyVMr8uX1ibilToyZZlBsq6urx0LsSWrj67RVD8MbWlth/0EWj
Cip6xwAJNGwae/cehdy3RFEBMHOlBX6oUdlrF5r09gXqImKyTXSEL0ClP5/IEDaE5udIfhg/dAfo
4H1CyCc04dWTkWMu+91RgJAzAybZWx8CQkaIBFIIoT/pAuF4KmYiBjqQ0tqJ/r6B7Jc9liT+AL0u
172UKDIwKEQ8d4V2r7PTm6wPGKaZmD5I07xTbHdJfTIdykU50V6Antijc9uLSzFoMd5iJIYrGdS/
iTVrRGzNat00JIMbkh3cxxoWeUKQtfq4OIwTT8HXY7oGNfIi8BWX24OTKBbqoID9iU3kG91qesY3
dAT0ufZKgEoZ2W69TzyLNMZ70TW4OjKvDqAXo63E2sGdEjSjSnh0EFKz2xWNIwB3Yt5gD5oQadcq
BfjGRJ8CAW7kXol/oqEoSgYk8wfZfCA+8Gsf9xCWIMzk1nPZdB+SyDF6UdqTdV0K0VrytBCXqQHS
Xe4n3iCBFJhrET7GAk7wO2sJ4vF0JYGnT/ufikix54mIsZ/cNaWxKSW+sRiErt70oGu9axR5dyK/
W9NbAJ0FsuSqxBxMDKS2JdC/v5LmTh5SSgPXr0OLu/WTCvS/e0zuJUAosofIExwvkqS1R5ZLOGbV
ZG4rylx4hjqhcsD+tNVxI2w9tpN1jQbhz5IRjhJlRTF7a2ZIdzOx9aXwy6waBdunSRKIHDVSaYi+
fb80xpuUR+DWOuR/st7vVYVtkq744uNpun7N2r43AMQfMCsFGC6RxxDtq6P+VnOJMuKpYe81KQUy
qYyVRRDFkwiqdEaVMDCBy4/fYYV0Rw/yAxb3NDn7zg8qhHL5s9Ue6NtuJrMXkuJTGqxSAq8k32n9
Te+rOf0CMGkfYzkBxfqcy9wLY46TnOXBTO6Y9wlYWogeIqgQhlFiVs/QHRwQ5JI3Z19WiYRmpA/Z
56mGK5Awob41aNWffC/YIqn6rf9Zvz9fr4cE5Dvc19VKCtSxIIsHuHT9VArFfSpDMo0NRr2Dd0lY
3Mi7SDJuGmm8xDRtUOJT4rYnfngJlAeYLZXwM2wmpG8FA2fzRiM9rwnp7g3rU46FkNl4QTv6ynsy
81FFXksnZwNTGqwIpq0vlCuhFAcETAHrc1n/qQH9cxYSLfIeuDc6uDaE0CtjpBROEVSjH0Db4NyB
IxGgjvwdUmpJIMgmvlxAi8lCR3T8ZEXKTQxsA28vKnPp5cfWU9XQ9WbdYz4iuH9pRMYwpZ5s1HqI
MlEWZao3YnKAvZmYAcS1MksQY5ml4X2ynVqTACByaqC4CACRJqF+ikyrjouoGozMrtp83pTMsqMC
TkAMCnLLQJYdxYymXJbYcQhqjAgsxfeqYfeBsVo96/SXVTj9Bs2jCm8atIHynSHMWFcG953ckNhw
J6B2UlZrsYkh/rMygH5ljhT1j3pmno1QGXA6E3PVHXtGcC49CfgUtbf3x81SrhrNuGOtkvGkFBVR
RKvy3/T7+3lFD3wzpwle7bSIw4XenoTnUKvUPrTLH2UoQX01jWLRyfqsT825RsaT3U7REQrqnAyz
OBcS9jBlEIUDTMvTLbrEVG1pImEP3BQEHF8UhnHguL5itIa4veT47uy6bcEqIGjUBsckQM3xHL4e
JbmCUE1HKElbvO9JRk+MAb1TlrkRLVRzjeIP8g2NNk7UnltX8q7MQQw0yUT7IEYEZUaoWvSBmErx
JmF2bRXV5W6+3iiesqSkUG0qBMMi8AtG9BPRG8gDhDMcAX4V6E225w5wk3zR1miW4VqvjBAp2v8u
g8fv8tlKx2ydb9+X57y/qEyrHoO4noZ+OS7HJKl9vIvcYBiNBuNg+PGfI8PGbsIqbH/IM8f0+qNk
hIj/NAdwZWlT0frjcpYuXpts9du9Nsk53byBnV55HKqFlNgvdDg20kHemQfpwNZyRwp3Fx9BRlfL
/DTY86TbNlvIKct6LiHKNa95BCQ956gtetUSGVGoTDYR8LAbPQEEdTzSTTFTJvGiGVWTcMGtWlHB
nSEB917Fi2D5HEOamkCxm5HdQm980Z8gxTIGR+YhLuoqQyRVxsEo8BATR6wpnbxGsq8MI7/0nsNk
eKe0NiN1uHzCLwKUYL/xbZj3XSyTfMwevcQnLJhaDAaHYz2Hn9F3gmAybxogSeWSJrXReprEztO9
6UO2STPe5SB4fHntkVSwJfs5C723HVlHpi/bHP1sRJqc3rh1NU91dTQJ07+r43upg+2jlwz7bscF
U2h6+t3wNUEbSrJYipcD35wD2b+SAIU+870Gp+baHMJNc0BT8L0rdt0hOscb5cCiucJulOZYJGPo
mlgLeBDfR+YkG/VwIzG9hJZ9jmoXecFRNEIpavqdQoV6zwfjt9W6MldFdOVXfuP/5o0vXt5zs1HG
IdqZNknGRFH0FdQ5uOeUjxb17DfLVtlYH/Xu4nWd3/mDu8xv8wWUkMlr0QwsSuHZCkkPuussQ3fC
ykbyTDQWOXlU0hB6R5lzRLgypFw0BiNLK8aLgQ80YNhNillEQ9MLYDNbuGFPDJ+GmIDT8BMaJaJp
hGCHz8OBpmYrQzSuXEYSbagN0VgbK+N4ns7Ju7zm5riesi2elv5rHkF1stK5NtbGSAiP5VuHCmk2
xTNzSozvw36KLGWIaeAxMa1uyGAkYzIqOWjtEQ1AAvCfvkYvq9mzWch+IsKFySmHyny+Djkx7Zk+
Il6GDhw/iaPlXFwzxuR6+kNrznv7b98cvn1tjKXJVOdaxG8KX4ZGhtGTb44xZsbDw+0umsuyfIpH
0hBDQA9jQ1t1VEezSXfZrYcOwr+HNixh3/rfB3XK8FIfESGy+MROttU5dMbBtXGeWq3XjZHl/Xdh
4qLrW+TDJEIe51FzLBKF0DSBeJ75XInPJCmE6sYJn/ffXUmmybThdqEj6iHJ1g2hRJ/VDY6aTrN+
UuxHj1x3lTWCmMq6XcrLz6Tn30jPPi0rvg4c075JdjJcQ9SZ95Z3w2ftstfNqBkNlpKdDbOZfy2t
ReseHe/IrsvCAZWHxDzFsLcyO7FJNfjspBhn6BVZPcYZgotO6JhzdJBsAmD/NUGazWJzNOMnK5lC
8mFAiYKvRb3PxmZ0Up/MS8Uffw428bwUcwG+G4x58r/Wi2fiN8w43AKD77UDNt9BzMp5zZEmtuAR
8YCUbitjNn8+e18vt04Dyx3bc/RQufHJEqNsO7aMUe1TyOYg+G87zyWCF7ZGI1LVnePQy2FIoIj7
zFqIBuy+cc0haDzx2LPbdnglDzgersQ/cSQ6AP/kf12ASiTnoXY+p8TksIWwFY4N/G/W+shxWeK9
pLP4/oS17PR9nAXsHbxPC1dnO3LqQ7Lg2NbAI+Vnh2MknnlQg7RIcU0bu3RuVD3WB8PiY50uaDNY
IEjs3+TpkIn0n07KT/ihWBTc+Lq77DKO9PhZifXHiXC24NRo7nJQ9CLsp4M8iS1P2klrmU7NFYn3
cuJ/r6B6xeWK40BtcfJh4pDi4+gP8Wdx29++YiuPzyWw0BlllJCO516J5/PpiyvWx7DVLDFgLqIV
2a//Oz9oPs5BEoCXfC7xvLFf1u2AESEPcVXqSOV6/r8K9Z8qO2eD5WFrrjiAuKfEupElTsWY4yaj
SUJzNS6KRk7NI1gEi5/zcwaLAX2KRWEFRZ6ziWYVfQlw57DHFZFt8W/Z0ZhS9vIPB3w++CSKXfoB
p8UtlXN9OCNBhosINFbz3g6ztElH7yVfQH9XRgvvOgF+Zq9WaHmPJrOzELO8ks4zPdyx/xD5Q9/e
K61gP9h329BebP21PzxMs2nlklvwgoW00sZiekBvjYfozD3vok4vF8XlzubWdLruRuiXW3BVWaPe
59TBkgYpVipkjnhe2j9mejS0+Y78iBt78UJ8TfkKyobfFHa+SL3Ye23EEVKP3y4gwzu4yDlihaBM
65JA5SvuYPzrRpxBvMophuIsoOR5n3gXzHEvZK1lrWSqACfFYDEZxfCxbSgfJOjchFEPEc9BqdcF
LTMUD6IJl0SU1xxYTdEoRV5e4l0IDTBJINT17yfz3zTx5RAs2ENu76hDTb+wXx7WxXa9hqlmvbgK
cbhiF6FArlj/fwI+Fe9g3mIccbbQC71KtsINkuOOuSYS5GKinZjvekuD+UZe1icD6Xu3PLV/qN8t
mQEDx2JauhNqrSu8Db7WgYLTitl7LnpQQG8D2OTE85pZRjxQBpgiv0Ivqx2xZAwsKBo8QmuXOfPR
8DW/fO3d7jXefe3UvYhJTMzgoqUZHzRuaNXWX2qzh+DxdBhVl7dPB1j83xHGYmj/1dZmfEHfin5Z
TOGFW+/pz2HCZ4o0NqyN/nLdWVvKWFS0/DMuOdZdd5fI8/I48f9huVzyeZb86iR7l4/FnGGMQka0
mCfq/y+h/jddjD9iUnlZh9S6AU4fQT6ln2c2u6VdRkzIrTkMh5bv35c958Y8dGNPxGDCeJiZQIx5
8RMQNT4jig/DLz+xxIGzs4ORYYV7deFOS0fM62IM3sQ8W1kcR8z1rMyMzIwpThxUmkkzlglbrAmN
bc4QMSGd8m92FrML6Z7t123swsEZywYkNi6c0unPWAztN3cJ1CIPLrCyDP8wb1w+N4jaTf/+cqth
NcTTcvJ/U4mJsDeNJ7rdcZcvPVYNfYx/878ldrAhEIlYvt+sWVQuuMBuLGJLdv8bBNphTU3FdX7d
+gjrnq0Nd69yD9PUGvLpxHtATNMxZM8ciiUq+uvciwglFJeGMId8EXMeRkm8UUwCCSvX/3cHOPKC
1GHPupWeMdVdI7RYqongUGtuUO6lMnxnZDDCvcXMWU1WkvPYSM7KDlyw1DRt4BLN+X/qbD/pL477
/Yr/9hTjLWNWus3xNYVDj3QvukgPzRsMKXHwPFy2Ln2pc2S+BfzyLFkzBC3441nzFj2mNqjiFiGY
BYzLwsFi8ZxXDvnJx88V2xztRumbvwMmLt3aBhLqfHnAWeCrtmhuoP3H4id5HMzEIWTbtCQO3/jR
6Gp6kVVaV4AD46tiRWPFQqSYqUvsiqAZWi8vG/92RL4TfstrI0uE/aKPYp+JSv295ywPh+lJrJdi
sbmcCAFoLJYlMZHmayZzJ5ic/nU/2b8VDj0E1M5adHRxKmYW7nBF1w9xUxC/pfMPqX0u7xE9EZ0k
bHcImDKAPZaCWqxKZzGzCcrtvQnGAv14VkG4tyX3O8psy5x/Jpl90116gxgGJesLOTG6NV/psxk9
pXTMmejmYuy8RurmyzMKPVuJUzdXEWWJlSb2vKs/g5W+RNSXZfs3CVj08Yvjp/dIt4wzib4d3uou
ymsO958NDvLpI26j+BT/5uaZCO9AfzCcEatykzNVAe68MXziUkJe2KFe4WClwD88nHiYo9wxduVY
mmCZ6sggwux4SPbUHbjSFAS68x51S7AA9sBF/GSuOwM7m5Rjc/Qe8TsbPfpZME//hQ+iR6LsT3OL
+PFKBZmHaG59pFifBT/9v5wSWOqTxeLccgnS6Ot86Do4XDnhNJzm/BROjVlt5w7VHQecnTdY0ffc
yglWeJNPxbFZfK/MFjSj6BNEprv+rDwuSZywKK3FcrO2DOdpvWexF40LdjbNBNbzhBWgstZfyzpB
F7Qu8/H8ZelDgyixGfeYiiK7Wfe2sPTRhKbt56LjPFnorcaBRQxFxQq3YgwAWXFf03yKKxKfAUaL
Kyb4wTzdYfVo/UbFlYl3KIKqyAnH7QhfiZO55C/W/u2W49yBrMS4QUzBMYZidHx8Bp9kXfsexZF/
903BRAXa1rgQHcMRa3XEGJJ4h2w/18l8MGQPaTfcDvFP8XBIcFNGdsd3btD8/+9wdukmsv37NzZJ
oFwYm/9GbckNbe18yjxxG8y+R2LHv9VjNB7vTvPd7mk//hCUZt2ijmDpG82SRmiJOuZIGmmWOVI2
aHDYyTz8S5fkRDkrkmEg6dj9Uu/F+nyEtZqtTBufr85gn0zQRdhq086v142P+6Y/uDR/hk22xRIR
CaB91n1zUvIptdFvJuY88TsRr4g4SEQ0oP3+/U7EO+KelLPCVrgvv+FVc9r5YrFl+Vrflyw2AC5Y
JyJfOvdXh/nXtfoA5Qge+7onIknkiQnnWz+cULN7n0TE+X9sn52QWHDFK9O1ZgO4WYqX6vZ7KTsk
tnjG5tDN1wqcXgtLRg/yqBevoY840VJsHMReRfUqV2Z7IDv1tNmLqELsIDnc20qWQlH+X/iZLeN5
ssXnaUFhhKg22lYu0X5uzd1X/qcAyb5kgDtu5qpyVRncxFAD9VG8T6F6istrORgONmJCiabhA9H1
Ybt4+r3eWiUDK6f2YBPupXPJZL9ncfsdjQUKRj+Kn324i+CULZOex7QB95G6oFB1sZDVxLKcV2Po
E0Op/EHTdPhTiLq+YRe7/pX6BJpfe/UW77VV80i28rF5VPtoqbN5IKeBWyv1aNUKUQqCxxW5bekU
XoH5VWo/dTs5Sj3rzUl3peQgiPQ75AaqKkj2glCSySukrxxpDsooZN3z52uU67rfgHbLzBLHK0zv
02FKDnnQeXAFB93qF6dESc9u2QIpjONskmbz78DYt+/P1jAaBBJIhudmf6JTfArR8W6MeWLqczkp
kO2JZn0y56aMRl2NuUgPQO6P4VJhZ/MhM04mWgPl8IXRUQfaDI7QtKxEIfeegOUXFZsWafXye4Fc
InBHiVQ5EvouQZL4z6rb93PSkanQ5v58EQinMNml87yhZlKRSjZZdEilCsCL+Fha0EyShrWuB/kj
W7+7Rz9DjLl/DmNkS+O9Aj/MoKb5Beg9yH7nganSQuiwlrjxNEhYdTPjeezHz3lS7KNKeEiFEOZX
EfgfA5AAaM+yYGeT9dDMHHLcAc6iH4oHgI0cCNnYRzrYyGcjtbi+KyqziFGnlGcaURIiBU/ZGEdU
gzKLlBgo48z633xpfE5txXJJalcAEihb5NAYwQqL8pNARiBIIzAPvkHeneyyRNEhCSmxtuuPobqa
jIsPzIsRwvA/5VGmrYNtLJBm45Ofgn6+SingAbx8RiuQi3pPtUqVKCtMBZ+N7DANCzg73gN6QUpY
jfvDfqXsUii7SJyijAhBt4YxGg2A5+pr2i2kdvviGigGwZprDzHEcqi8FYxw9IvSY/X2FL10UiNA
Y4pGMlG8Eu8pNfbLSeFU34FD+ar9ZCMUsgDBIfgnv5HkZ5vwjv3wiRm4Rh6AoZUC9W0xSYvCn1WW
s3dvmikbrbcHIolqESilhcSpRWHlX12ZAl8a0f/zzG4NdNECBn6CmiJ01vxDaQOmSKzYMecHfQEl
s69cDZwgm9AW1fhU+79cHgsPph8mAhoVhW/U24RZjvp8M+rnhNlAJuDm5TGCabALVobeOIPg/EWZ
Q6A6FJiFHbYaaQwWW/t4ogZSap3TNfEwaT6jKlFcPnv3Adxawhfs4Vhh98WnxKcZ8A/dPKPQSoUF
LgijE0U+T3A0BHoPo3VElmY/E8N5Ct8v8vdJiVH1s0MlEa58JgTtpeLU6PsCq0UBh8gBaD7fe83Q
AVwwx6L/AvRtAJOPoqDA+WhA1wIwX9kPYsoM98w55eJQXF2B/ReZOhUDYiIRVtpjMBhS9nlRAxJw
paIolz8oAGof4vVn9mrT4aC/lo18JJjn3PoSkUW0m22GiKf2VSy09uqAHvc897p0AZQnNe6CqR/K
j6bWR+CClecG7BIezecQVLeekfPFpFsrCeGzahSkRLL5cy2/26nxjT2qeWjxdoBaUBC01P6fOijm
iXQXZV5UfyBBmcDsoFV9qP6nF4G9FJVVRWO7Fa27Aey6XAcIBikTgkiNOuXbwWfxi0R2vkJxElsu
Ym4IXEHVjDTwRAbGcCpQc6Xo/fV/8VzBZ4mL7yTUEChOyWf9Xa3SpVrWnuIZmE2YrCEU3XT6/pc7
JVG9Iy5MVGG2uEeAqXaD7xVcrwSKRNGC2e8V78Apm91KqI6BRPCiWnKilvI3EzNo1SXm7Gi0PxC/
wHPprkIGiSVwylNdP4qCIyxSIYyg93YlUnKioNboO6HkDNjKE7WwsFrCwrEpx6G06EBMNJWVpH/8
knrIIOw5KVBrgQTS2sEkxXu6rq0AWi3wkKURUex+3eQaOfuYYL6Z9QEzvZipKTWVMAbyHDAWPBOF
GFonTQhWUPQlDarRJ3ZRwARaPovCUYv5WvnEeUgY4YCOsJCVex1eB/xkunW4N8/xPrwkpN4ug1t8
UW/hPn6wxBbH/KHesOU7fh4FxIzN94EOwvfSuzWc9Aaz5S86dXtMlQ/1kW7KdvrBTjjSXfWW0HBv
q3ukF9yEEF4wbt8H3fZ1AaSo3tTjBxrPMeXU7a294UF2l0/5IT08799rfqiXHCvdM5EZm8G2IVtl
xYf8SvYm5DVgXnt/0h7ZevkkIFwMfxkUGuBGS7nGx3ItHerd+4w47e/cPxQMydwp7kJ/xSrODVWv
+K84R1AlYFkPE0p1YGBs81Cem4366F1+9+ie0cLW96pfqz91121/q/LMaYpdSSkhIX7T0JZj10Im
rgFVa9ctAlmuUY/AVr5QAsk9Gbt6FfDm6PMZ8s4PzrfGMGt8NfdSZFN/4PXHqDDh1PXJR2qC5T3D
wmuA8oZj6D28S6lgfCFP70mdE7RjMaHxP31Kdd/prZlUObxIx8CD0YmQjSeBXFFUdsr+FLM76C4q
KHU73SfVqLwxqnCPKSoAbfQiZ3DTsNjuqLeihmb1oV/cRBdusS1B6cKGq8ys+7ypxOFk6uft25HJ
j7+PP0hHLJg7viBnVnHrpSFMOmA1rFRFNekaJ/8CPHf7yM7Jds2mxKCuaWM2lrDhV4Fg+Mp7rlMy
w1/hwnL4xN6CEcEAf0+4wl4oBO+SZe9IwCkwygJK4Ow0YHtWcy+WOivaVCOhm/y9/56nvHG6PcvS
84SbpLJP6I34zLfbJ52SX+sP85H9gRHAP/ian39bZZ1fjW12bhfhRT72boMb3ZmOSIWl/tnBjfAW
u5YbOSGQS/KpXv6O9fH59zr/ruEdHS43uBURgF8nvBg3QkYuUnt0Ir+M0CiO48LR8vlH4pd7HP29
vy6h1L74q8jcSCveFty0fbl5ndOjtskddiVX+KvNgvvdbqp7cze32n5wK7f5vVkom/icHbqbdnvu
O9yuUA3ffdYD8TnIKux/298iOFS7eoNSNjk9Ovn5e05JimSMzPYW3JR9ftdO7ep7f3IFrE+c6lax
8+TDPtg3IYy1yi/fh7avr99b8dC3ABzvAPDj+3fVbnKI6Cd+kv44vNR3zZOEGRjp7cwK7zLaj49q
YR7egHTwglN/Dpy/8/fIu6TT5w5wBEiLcejur7vMJb+QB7++zoNrwu19/skL7tKWkLxcdVv9EPwB
HV6hmA12Yf9b43/1Ane6eB06yuzAK632ZGzDCxMTwgs3jVblFr8OuPbAP2xvTFTYb16DP9rrFl7a
m3pSru2y3r7OxHUQcMjjXRKqGQew1ud6Ozhqj+j0vdBrDskBRbHXXcXVApg1dys4KzNshL+rbmcc
+qfupJGHu2PKSYM0NzIYx+eeW/c9Kqd221x+W/XGBEyvKJn3/jjL79r/S67Jgfc9qQPxDNDPSY+t
FP+bv8GtetSL9Bzf4/tv07thl8g+RNoJBuoiZmKlRVa/Tbsl7Fwa15T1BraNpV7hbGELc1APHKkc
dQDZDui9tRtodumZ1o/P+Z3rSg4dKS7p6dLQzcL8E+e98xGTa4qsul0uOz725/IV3X+L8yqD4LPm
fFcJfya60Z23nHh9Q8YVMd/N8wD7qdswyDvNak7adgAzmQG3D1jjGFXFFVnZZpkcomvZm70PdJjf
NU7cmG7EU1YZuscV8El5rVfaplm+r9qJ+5Lf83srfp9yI0SliVfIgC55d3gvHsZe3qkX7aZswtpO
jzBKkkdw6Z/oihwQQ4zEDq7lMqMOlVna6Vtb+bEllcECpFoxw2lNTyaVw26PAmlzZ4YK7z8ZHIWV
XbVNGllIMf6VjNZHf0uPpl8DKYc+YfW3Kfe2FUPl1N/yvmRgoXsgPnBy6G+zg5lzk5NDs+idtT/a
QTllooVJWj8tnXH+R58jCsR25/BbijlJexhMNMFRYS6Ibvn9BbXnhCwd0OcjLNWs7xhnbYMyfIrM
NAseKZDY/xJrX/ggoG/0Gz+A+EAvkqHLc5qW59JtQMzAT8cacZBruy4eNEz7eCJswUdmzQX3zRwI
JeDYXgBdSm+IAy77cPNWX8rHwJh8KkuArgjNLMIxkyeoDHWWusdVcfCII0dolAI4IlN2k47hTb5w
TPmiHN4IOHwJTK3w1GeN1936wmGUU3xPDjyRejB6LXmfh0PwjE7wgCgTUWB6lCJYF9fPVxoKJHr/
Bp2Xa+JM8R/OZv+uGSWyiPUHvDaMqmUvdb6h014Qu+d28fX30EzreXleXnxe0JxkubkLT7wzMbty
n5fmBgM2eoRMwwG6Qm4pQKaIvCAdjAbBEEmG3lkHtreD1cDK7Lz3/Vv/Zt64ffHHUW7BObrwPMSk
AqgXp+R6NzR7F0+Lx6t0OybL4FzdwtLtUzk5Kpv+tjrRUT+OPFfCmx5woJnaOwfBpEW+aIDOVjhG
1LR+qPJaJ2GUTAo8PwNsgKXJk4SX4pHA+OhYNpCsTVchZ9APyJdDI2o0vzXXdY1W0bKi8YlRTecz
el2f99f1cyWAy6+vq3qqT/GBybI5MCUam0/fQYvrQW2emal3Y30bUBoXMxW7c8J/2oHUSYsiBkK4
oApRpsCPxiboQlKVOJDJjPeUzYGVmUCuh2tLZ6t0kFmdO/RTBhBfTQxGfrb2s/r8T14UYj93lXHI
n+ElolSHcvLq3QcmJkYYyYp/Q+VPYeK+FhQIQyDDokXfD22THYpreVWvym5wkAz7u8pOv2W7YYP+
GUu4PK6qVXMuFEu7/yQHLfsfNd7mpJLGF1GNRRRKrjizv2CMyXqwN/vJyCsKIaylsIbAf6LiPmcx
wAkDTnkvcDWCXkWdGulMETLOzA1vlFWZvMgRfHvt6Fm4ErsJoUT3fZXLl8TnmoTwZL4/RGxEC99L
+Z4XYNFCdfuEQgyQlRxsDjNJbR2zMFeCtFH3CdsJKb6pm70N5Oc75028/iIxleg4geOsjPGPOpU/
PdLl78hp1XuPvVguOCSfFfBBgPro5oDkFVdyGyj5NDRhMbAXjZrSKwzflJkQsrRbqd38g0iJjOFK
toxKvNf6ww9RClSa72sTPH9WBShHxkO1l56+yCZVYCXyIa5SO5P02qfAVJvJT2utHsVk3ByW+oea
hq7cyFtIeOvBo0Yeo5H8HmpHpFXQyYf3AMITOqhsfkeg4pLfpSIjjcxstGmLzgtlcslxn20tqlfY
AvomBMuuv/y2szdMhLZLXbVZAultPwDOaWpAmT0aWkd7YqjEnfPJHnH1GQpiVRNps0L7+gWVt6QR
XK3mOYP+ZJF6QIxKcaLfViKgExQyQV0D66uzCTLbUf16ul/sWeEKwwkRmiFPKmnShnQCcqZOLHcj
CRB+j2I1Ah74odW7D/xGxDXFDYHE3ZFV0JHefenTtpoipE8+Y6iQ4hDIfCieH8luo+cIBTL3i8iz
QFiC08aNgg3xrpeDuUJXM/p8rUCawrw1G8NT6CnZV+/ZgiCl9YRCIkYEs6LXINSv/PWUyi04TKNC
yYJFTi4LRaeonP1j+RXoWfU+Plf2ZtFtcvLJr1Wqo8D5GX5Ym3CBQTTeFbtLCVJGX2ZfDKQKMGwo
9Hc+uMyzY0H7WWiMvA6996YoPmhfxCPU0yp5nIZgtJWBF+BfJWlPT8MuvSeFC3VTR2epwJQYUTAd
xHdLUQ0YfNOg283yoBoLYgmBuIdQ1+YKtSDVqwnkyRa8CPFVHZNT0gs6kvy/OCdxtE4lcm6g9o0G
oSqRV2jDKwBcWTuLzBfwZGz3yu7cg44WQgEhlT0OF4KHWo6DDzpJVJrgt+rqLOGmNopQtifrlH+Q
jDCH9EoUjmq3D31Rhj/2g4HxUvMxxBbp0xs15lInSQNKDBZJimxMixZWm7JGVHTZdCicuYTmP9ph
PjyvLm59+XfPvrwYBvq8l2NbTH2+e94ZIeHnZgSzspsLuUCdjA7ZpF/386pMdspDYiRI5qWjBilw
qS/kZ6F4k+t4ykReH3a37IXkba0QFrcqOhR3eIZfs0XwLJiA8X6RDA4HrJzhN7/0NBjy5V8f6983
GqUdGyPsochUs2kkpyLg8OQQNASbn3icGXmzLlXgz1h5pt81PteCDfvUy2Fb9v4j6by22ta2MPxE
GkPSUr3F3caACYbgGw1CUe9dT7+/yb45OTshji2vMuc//3IUfYUH5Bliiaknz8PyXkV/PI3xWjs8
BG++GvDNXLAnC08BLwDctAtn+56vsmZxNv1LjduA61onv8KYClCPkMRwWnXkPA8aEzc2+Rih8s3/
xPD4szLfBMpfoY76GK11VzPWMtJ3HsJmUGgOp/TfkNf7stnPM1xPxz8KuuGph0hhtN8zR0MwH0FV
tbWNKA7mdLmPY4Dd1APc3ZQOab3p3mw/NP7aokoE4dZzaRJPHR2bHqpVlb2JSiHqQLsuPrCKVi3X
Zo5fgkFfRVhwePOHM60LfCZ6EB2S5Nh8Q/xRc+qbyIIL46hNX6X9oLwHx/xbpgQNJEesQDO+3xg/
kpk7N2nmh36u1hXUO52v23JQe6q7US5OdCL5DBxLjd24TOK0S9fWRNDoX1G66kmdwkNqJwhageg/
a5mJBKzBAlxZFMzJ+hmnB53TKEUgXfdsb9iuE9XtEcZ67INmd+FfEEezfE7mL2O+ifKpSVq8ODmV
Of3cXcDVUdrdaXQgonjBvZ0NWLcDQC7FphRjVPJ/5Aj1gunBRFJcpUcj31nhpx8XqxozXbfS71To
rWAcl/EOdzIwy3x5qvBFc8Nz0HorPjU9NVkDMSOi7ozNBlrANoANjhctRhQB0ysbVw/LqvcWoLY1
2bjl3nXR8linuKAT3+3nbMKbkeH18SHEaWMii0lDP1t8iD7GwW4ytlzS8o5as5uWL7N3AS+Bc8Zn
kanJ4rBRq8Z2e99bI4qG+hlXf+xhmk8BRV2T2WkNxQBNF1sROQcKDYxbmq7YhTjGl2ozubVEZ+Qm
ZDSaf0DkhJWGDt+EQz+3shaA2lnfobxecU5woWmsaecwXJu52jlyUsY3juuetAYcm/Wtyn1VpfgM
UftUgSi+S9SVWcfkOgOO+8xagO4eGyqGEzFyHxaJgdSjI6q8956j9jMKKeqyg2Hke1wTSu1sVE9N
w8r7wv/0OOgV5Jya1gcdRTr4WJavawwgdUs/YsmC0QCCKeYrJbhoUQJdWjkCRz48R5CGTROK2gAs
fDHxtynOLqSt1tmZJqJplMVUN1g2svCwCoRDn3XH0oaC5O5H54SAR9P2s4dQ+LvmCkVLGW294lnv
4TARJNOOd4XjIj46iNy/MOZ1X17NxXg1M/tZtKcmrYJZ4oP3UlEzx94hZmYULOLdt/H9h4zincQC
RNf0gqQZ+GhUsD3Sv13FN8P9iYlkQWhdQxoyzubRJ6ECg3eJiq+U3lLGBFjjdPklDP7EvncX1az8
bMt9yhFt1jsVfYzptMFUo7WYQ1sHPwRmR041XVi98XQt3xDs1jgBMBdj7JIjAuWyQAy6Mms8MCwu
QIJTgb4x5eCEC9NjgtwZaZhfjQcfQzQT82d6ncQw7oPqKzGmb0d7Y50tzTlZuGr4cgpyLIuZi1Ax
t+znW2weh3DYlmm1U4SyDCPGdNYXzwtKP3gzCKUF/8d6q/Xq0R/QUOHKEfqkoLfrAdUHSQEi93e4
QKf8FrjWlwy3RCAsAxURjctp12JXQoZO38PiQDlgLKg72uzcGTnjPChq+k8aeEc1w4ZjaMWnL1nJ
ifFqwy4a8HwSpRwvL56eWID5tw78Gm97HX9W55Sl92Z3b2Gm6p58aAwZ4uc55mvdZ+bawSLEsIz1
UD3qMRVgSoQKVZfCKAHLQ8fuXm0L8DafuWN92zn2UfIYgXZOg4YaDCEsi8ihMAw5uUIRtdfJi1dQ
AczNXnkHvbvhlF6QiV1itTxdSM413QiRxp22HnuyiT7Klkww7yPSXbSJD23wp2njl0Y8PdCmMIxk
YpAW0NqWQBxzbfs9Y+jKZcD3n3E6JtOuzc+0AAtzVru5heS5FWiOuGzytFq7NnYNjLm8rBZpCCef
SwM0L4yPbzneFbjHb6URaFIGOyGOjsm5zz1kC92TqOLc+mmktaW+y5tvzllqw6Ii3+WdAzFlmNTV
9Fe996+3oPL6XBgwzowM6SuGI4TYtDXBP5dyIUmlwvzlrCOhjtFNF4tIyG9eyCpHhZdgElJzgCmD
YhCpaB1rT62/IC9566NN8qAbzp9WI6bEKNdhlFzsRL10y7x1rRHzzHYn8mNRik+jsx2KcSMWAqJo
k8HHEL1YMdFTVxj17DLRthSGQ3tTMOL5Hp2bg2Ksbv/Ej1P5LJI3vMcATqOYcWt0kdEs4zq6C354
AY817QMzVnfo7mMwR7xiZFAq8zl9HPBxyqoHleY7UcKVM/Y3NjcUKtfWAEmYLlNp4Cbn75L+2tEM
xpAGsaIrmVG4bCUUQlKlo0KTaXye3Q9GvI3DU98feyZ9emus2U+tYjSZ28cK++oY5MD01HpHXLeO
72dY95tmqT6j/sMwLLGhWC0zsiKCc60HgntyOVUqahFozBiDSAEiUQJh6m3wjcyH4EFEPUEEKc/A
egaYG72bxHuyvOTixB+x/eMmj3hB8ZQCt34oOMWKZ3wt7lLn22a00YMVYSLHk+b75ZQDWub/E/I3
M7DQNx5gDLy1YpvoLxMBWSF3wLZGWIAlgocxcI6dGU7cHLVLjtkhBu0VldeVIhyX9qD622Oq6hfT
mncgCj6rviU6kTVcCn27D4Jsa/wwJTPLS8adOqjqgHBWJq/yE/VQ/fGNx6IEd+hnLNNgZ2c7edYe
dvQkhfvcKhUWNhbVAiNuadpHxtQiH8cMImOoKymTofdVf8n+41p2MGrl8gmqTRvQ1VhwmYDRhluD
/n5OPNF02sjj9PjDoN4DMLFgrC/8ZHrkGgbDv4onSUe2J80eBUaOz58GSCUjyxmzoszmd2lFKGMi
bKS53PEEHUKu++XD1q2vqnyQdR/SqEcuVOKOYGDMpRhwuPP7ol7GOT1n6mBiK6OriZtnl5Z4Yy9/
Uwpd0bzh2o894IfJLDXY8qIjeKUR0fm10b1cwWwB6fDFSkauHCrSGOUXfWsTSHV4JVWcRzEYPyF1
GIfVkOJSA8CD6wJ25q714BrEnnrHZIQt+JAHj6TD4djjeVi2IvmIiYWUsqGNwTO6q0ceG+22FDA8
ITZdQZ5LzIdrlnM03cAhkFQbxnde1vuRpBMasQhUQuxVbPpabDdHyzmqNrkTyEOyfXFHEdljY2oi
3zR8a526G74V6ikywD3kcqLsNDJ2KAbAE0e4/5PylbQ+SF3KrNnXw9dWc5Fmwx7siU+7N5p/Zoz0
Z2QolcwbgzJS/E14+wEZTFqOTRZgks4JOI9Qs4du37kYtpSsrQHeLeCqmLF5Jt4ZmJWaV210Os4Y
/xpKkVrNe4lHmpy7CmghoDb1UuLFOXmRpwcOzuozq1RD97/Jq3Lb85YrMaGjw7dpzUEfdsqAkbCI
apwjj2p8UISFVirD0RGdOKmVZt2v2U5mqx5CAJTSt7eiljav4DABxCWbJ27GF4b1a34RrMm7Wbn7
QJ2Qclz0RKBny9Y+iLCfWS9AFTJhZ8INxX6HfzPjRsE/K9LupvuXtRT3m5DTGORbLy6/dhnhqgGL
6p2bCXyL7aRS9GAOv4u3S0ozhLS4XqaNZy8PARsSjItVJoWAPG2xiQjmb78/+7W2LlV59kEHSuAF
OmqsCYi4Etvj6rJQF7FE8qdIgZhEP5xLA34e41LIiu1PtWJm2gZr2DwU1m0DZYlWEsf7uICGWgL0
4FKFSnzfgbpx6strSesJ5Y5x4YJsOqBoTciMGpmhzrgy4UiMIoNCyQQE+860Jw6YUUNsvBOmx+R4
uyhNd7UV/REPjeU46+pxSYxtEcBPxbKmy2dIBvKaPyLrpHxd0Dn3CoEJB7GHTxs1ILd1AiOJSDPP
ZE/PV5N0ZulzW3WNOV/D8CjUDA3ok0IAqfqAOxXml3TDPvZv3DVyXgcNoAv16FfLz+Z2tZN/sBq7
vdugOkzdf5IlqGunLme5axiyFbsRFnZYPs4RXEaQg5GMMZsDNUl/hHemRcF6aPzHorK2+OWvQ4u8
+CvElB5KO/G7pMNgNoC3u+xLF9dTkk/Enwfnag26mj0Wf8l0uouxRohT41F6rZT0C+g1BmYYWHH9
ks0WdP4YDORd8uISO6QZhwiZvq/vLRvbWnsVlaehaHYezAnGv0vtryK0emaCQKftt5ig+CimmRVU
rrPRLVSLZX5oQeakd/L8ZC1r35j6XffYp8FGCtiw4HLvbmk1rPkwUe4eIOjIRfAbKk2RY8CtcZ3w
GA7kvj+ZGPjU7oElm9I6xBhuye8IQ6X3vqTuMU0TMlCwiWlzpxDQjDhXhTdc6P6zTbRd02GxP4KX
QTXylMS808GDJjly+hQwWDKbMyZbi69A02OHh3U1XlAIhhsqG7nZqbRE0V8F6tUvXbgaxXpq4y0n
oVywEbYBVQT7zLhUKTQTnmUQfeGQvK1dfQ+JphvEt4GzrdevGRcwHyShQlKdecAyQAo7Wh2Orbnj
/swbxEL1pVZXfGJr0zvB/lnSSz/DM429VUZ6mTjYYWTnerBAov2vzcj8jVdhFnpiEg+HRnmUW4Qt
0OLoerkT46mhyehc+BxPsGgkpdMh7CHB4a0dQG5t8HdxdBg2Vh0B5IK0zjURjPgOYWUxE3svBWF5
7aqeXCOXPBN2qLvuCQYq8ovUZjzLLsFd9Re1lDZaCDtYO3aPjo5arwk+GsfaSn/Om/rfSmPAwpBM
Ao/u2xhxx4pIWf5YQJSF3cT2ggPo9tE9HsFGTrwiq8wKtNPgz8TgZPs0/Q7Th46oZQ4HQNF+crea
lRy1KLlvqBm7e1pSWDV292P2HFHduogD6hLGfFjOAHrCeeJ4AXZl163MYdfODBXsBuTS8+DTy2K4
1waeBCTTpce5jFLMJiSInT6ItyYXrNa4F19me2O48bMtvdIvOAGg/RtZX58gEXUg3waJRu6QP+Ia
CdaId5vXXCDWrYU8hu8YevLWqo7hvgRlytiXyO7JRxHrF6m5bTwPmOMtPNCK7VzPRzY4GAEwoiRp
1DrxAcRvcfOW0aXxZWrtyUZvII0hD6eoaxoMljiMAsamuQRmraRLxNs0tXocpfCdOEmLyw1y5J9u
Ma/h9Mb6L6YVpge0WBpe9VOVDAWWB6hmCpRS2G5F2L6Iv49839KDim9J112wrOQ2EIKcNDM0tVDw
AqgwHDggGB7LlAVfgl5kCR5+UDo5QGtDJ1rP3coHBjyBVSUFafiDTYq4rYghdMyrs8wSTd+G0VrG
Bh50m6JdF/XR9Q6pTcafGrhF6LIEdedpGHFzTbO3+oP9Qt9u65h9MBdjHM1wWCtv9kC0V4UykjIs
/yCoTN5tC9olAIgZ4gdYQ/TAE2mh95Q8ejHvEd+ARj3jV07L4MNzxX3P+abylPceQ1Drx2aPhZOI
9Bs/yqGIYbnIM8Qo/wHwB8LMaQ7woh7FHHfW8j3rMMet1FA3zDEItyF313siwXwV4lgnKUReMNzj
5RHAFDX8lkOXe6vEaNtcecFbybXkA831tQkYwgyugMdQn/kkybDssSsbvQ7/Bq0+DpzopoLXZu3Z
hbmAbRhRWYeK0r78rCXxJxzul7g6uFZ7KSd3Rwv2a4hnRMxwdjiYabpND7OVK20CTLIYvQjCqOfE
IUC7lArXmnH3YEQoVibS5lBcOHO9xfMhRTSd2vcDD7gBWeFs1zDi8uCyeipi9a6XntKfdU5oxRZ/
GLHaFXvCOo5WPhmxUOGcmGjYOhQ/Xz6CWKyxjJvc3MhBZ1nvpjpOC3q8/DZIo5EfW+Bdcexi/+2B
7jTC15n9zjTpXmbg+qtvguXs8R1KIdbgOTpoFxwPJ0YFpSr2A3mNXYN+kIQC+Khh2EjMCd8bK3FI
UB3n3Y8H71H8TTi+apMj3+wvmNWcxGEo3jgSYDHiYjYexSmiZgERZLQVXzKxGokrcFXnKlVQRSoc
NrzgkZRoYvu1bCgWyyg+Y+8fchj4ANFWAKaEGcOsv8Y4qQ+qOAzRZuTDu6n+SBD3mn4JY4yQIzEP
u33g4KJPutR0CxZvK39uAfYVhrmzUuJy2OBZNGx7+vOEi9VN6UyaDLACd2i1T4BSf09Hjp0JH5mU
7r8v+LBz+q1p+dlwaUG1O58eq8h13PE0gMaLxkHv31kFSiTzluf5ToC7YZpXv/EaYH2WWe74ZGJr
Vw14cmJzFNnTzmCUxdlEhsFFKosFHLYsofDbHEXH2NzKMSTTzJTBiFm9VB0Yb0WPwvK3+bRS3ljx
t+x8nIk3KcyqLvTxWsPp/9nhB7lWNTi8WOSQ7nIBhpo8e1v7N2pNnFGvXMtu62fUrxHWxfi1AcX3
GHkKQ/N3yOTQf5jutg2+45YLRRG5Bz+/zIp/v0vcbo4muFlnhUexyGuxOw0yfc+h9q+h4bd8mHIV
A4RtAIki9Yk73zbEMDoAt+IPfBbjE6e+Ze0KfLMYcIf7GIGAB8o7Zo/im2YwRBwIyzIxaCsIQkwF
h17g/xnnxu42CaA1RrLm1FG6c9jT9Y7Qn4H1cXyC5hmBt+WWeS2YEMwYJM5kqpfkk5Xl+ACZPum7
LVduyuxP+aia7eesB87wH6vFFqjfEufi7uhDG+kc3FNtTh2FP3GQb2qOQnqAda8fhQHvjcT9TPTP
aHeJCS/GHhkANmIalQW9EL7gTG23TvxtpzL5duy1TZZEX19Nh2alcNY6Ib01nTwYOx10a7fbtDmk
JDRgxLeTu7sggoW7LXnTJoxbaBnmEnkkxcWYuZfaZE9QhNJMR3iN6MFL2b0s5Loalrc28E+z+2tb
409doAPGZrQ++2y3kOIRWyJBXAzYzolR7OEXMPaQ+Bj2sdDnAxoFk3JWgdEglvYOWOxhhO7iy58Q
X86uqSEoBP14p+Co0xKSqSMtXBhgJ5HF19/xNMBU7b2XZv1eG68MXfZe6T/wMClIJ4suInJ3Yehu
ysBb1yztweCZMAJMrXI18/gWPNpRUDTLc7/8HUX6NxfrMCeZVSaaUKr5sMZcbiBeU+z6nPG18SST
g576hjvAqb7FuaqmOGDdLcNP2fxgJcgVDcyeKY7yjgvysaCybcthzX6OR1+29TRSJlUPFQqc3CYO
kBtMTtBgsk/StGVMrRrvoDyNAEXnoNhpKaJJ46D8Q6uSHd55g84JA991UlwmKrjLeew2ap0YcCLq
TlJV6OQFd1SBC90YhaFmmPuOk0MMBENHY7wClQKy9+xQXyKxG8cXzYLeTNHDsYfMQ96V3BqRybyA
ERsf0aGST5kbiQtVhIsUXR4rY4iIU7MOo8rXo1tcICJpKATy6dmFySD8707HRego33ZDw1Rk2dlj
UMpsXa7aMMIy7KAzAex6ricc7CuouHwumMcwxIPp4DotKpXskNNMoyDY4hq2M29tZ+PH+MrhR42k
ySSXWRB7K6K0sTr7w071zcipZFbdk2e/W4wTc4auxl4eXcBdWSN1IY7st+MZb/OwHKTJlDE5AUHK
oqFi2CPxLxKcqAXYeeAPKcoF+bPEis+WZkkGI8nyCcJtzdsV9t85QDrXWodAkW63nHk0ivVkQfbE
fjUHDq8ZnXkVCx3vmPI8aFhRLEwxbFjvAJvFedQ8sK9pN4QIMtkjYuSWEQg3ynGJnVxL0HBIj9uH
qDsXb4Vl1z4NsXnBetlksMqyV8RruF37SMQ200yw/NQjesZ8cAHpJnV2XbWz9OpP8HcIH+PRxnyx
e+opXeU0oBD2m+8xuWZgkgNc2YgKr3DtlZfrO5++uoI7w/MJS1ymzGYn6brGMN9zKcqEo3vVIbBp
FaBW6N9ceqIBzKuk5nhUebRpAcFUkF9cqD3Zn75sT3I7VwwNuwEUcGTAVnL7qG8Jq+FokRvaqdEc
EjqAUMyHMSFaiQ6MUVKSKFxsnA3wzqNadPQdlWls33ovWVt464m32AR+qqf2vwimuom+RUbCcfDV
+pjvcEj11rvRDG/+oDO/GjD1w8NPaKaZ+2Sp+mR3HjIWEHvXEFs5Wp6iXWV1di5db5Pq2FZo8SXj
Vg7D68B567jjP58SeJ5tiOjlWcAQKgTETOXsr8RQ2QPwVvWd+NZyW4bUAtmACZQP9cNC5WdfgEUb
d1p5UFJAZ0Lre85QAsblFoKuBjGPpN8RcFNy/bwK9ioK4dknJpxgBxgYfDEyVeih+w5RxagYCldj
dX+gvegGaVLmm9699wWnNH3ZkqNKZOgkworGJ/J0keopoj+s0fkZDAaaZCHILcLg7mzYj5Dm4o34
/EmmgdYSsGhCBfk3zfnKY5Ib0pP40GzIp0ZSyYSOVCXqSd7SVJADod8qhrgSaLuoH9mjje4dZIEI
Y8vCfI9pRS7+/0xZAOK6ML2E/vs0bOxmAk0C1kU2w7cpPVIu3TszOqmpQthP/DGG1hBFvgHRGD1L
hgg6OOG0Nf0tLK69f+ipITDTp46gup7gzMe8A8xvMTaOXnt6K6X/8DqNaBLrX+Q4uyiWH/AOp9wY
rHUdVaV2g50wwnaaJ94Oey1K251P680YIEe0SBQWH9viALDpskgKGwnrgAK0kypCy+E10izW5D0i
JpJTV2SIIz4Xxb1rfGut/ssEcblwa64oGd74DCwrDipx0XRl5QDmOvWrDtIYWd+DX64VzIfJo7mk
ZVDBYzUirRdMp37FZBmICc9oKn6pLkBpkCoSOguYiLn2HbPH9uaO7pFrnUDFaVC0ra+6lQDwwt6j
EQ0pseJ5x80+Dde5RfIM1VknHjxvgRaI6qzI9fy1WuZc4fKPDcw6nJ80xIH9p4flq0U/IaTBBnP6
tsAcf/mGByIbAU9yAEsGEQP+dk1jb5Px0HXx/WS9+83nEiFfry9dBVKU/wgyjWvinmTvtZVVuwZG
a0FlSFPn0gCDbYvmDEhTYC3jW6DKui631QTlgou+Zo4+ylbSW5paikwuJMc9jTkDILD8Gp/4nOwX
IVzwbTDMoeEmY+oOUJfBCq8OUpZBmxYT7Dj8jDGYC1HaAubIFxRwbgHZttizgnOIZs0jJ2LeIxXb
AXI3GC9XA7IY9UfIIJmnzpGDd+7kdVshLyga8ri2EWyt5u6wtF+KA2D4YKfJRsYmeJN2r93XpDNI
h89oZXtmYUqsO2llHQVayJHmc0HRwwoNrcMvu5/IIKGxnmoGM/yaDkD4WvBMJIKZMU8ep33MdvFp
k+HnWQ4G+wxcwOrEOBpqXAKtgZcro0OKfQPGYnCXDJdV7W4kSErBf3MEaWdwkKFPY9Yt8S8EtEid
Lk6iDrTQncZMwaGDT2hvq2B80nvj2EGjmmB4zJ15L0N2C+KVwIhsjpisjqGWqZbrWH956pI9QupG
j8mmnuxI3iDDbR7Av1CXz7fKiKlorj2TdLnA9UZH45zv2aoVmdCyD2V00uj93UR0zgJMNOFU1LX7
UNTQXviWoJqLo4LElQ9DcynnYq4EvBJ1hvtyRnh0kQEItqwJgwFU10WfbNpJJ02P1J5jhIVcpSUw
briXnH5tensPMxBI2dKrj39n6OtmQhU9UX71Eusr/ZagzclNzJLbHqdZiJxVtHe0dCcEEymVhBUn
aJqccu5BQYuaP4mIiReKJetHHrvDGGMCcGBeUd5b+rkc3B/0qnDZAYzs+KxJGxifDPdljvKjBXwP
ATqTxgv2HhvBW0jfS6+ZUB4YuZhB9TDa1yFgmyN8zvlTGXKXaDNUpf6B+T/PA/PC4E4z532WfrPN
xcZUUqOYzclXLrLopBqPImANNcSOzpcPfBGCnlHJCSFkiV8NPpy8KKTFAhXWiIFeXZPSE25iTgDT
+AG7lRbU8TnZ2CkjdBo++G9QFfxrBy44IsV2/nV2JBdrYY4D8J0Bfwk4lGDlTjlESSDLDm/njbyY
PpzrLL8R5J3MOB/SUqIdX0X1uaxeQQUlIQd6TGFHR5lBgAOOqL0cZy2Nr+wcPiCZK5J40nYD5FnM
8w/QtKCUFOiYKxx/AoSD1XTNBv8dXgXpJPkmN/RdRGCCWc1rCyBAueNa5qA0DBkm9ZK9iFM3aD2w
B50Z9Dk0aKTDYIR98Lujp711AaF165sz7dvp3A+PjjrB0BygEkyX3D/ZxTnzIHLuM6RsBWq0vaGf
OaC1+VbXZ/iqRNdazj5szq3DFHBrc6YKsfCoE4vVE1qT3nuKIcXfRr2r6jTe43NGQVWlm2jeBWCx
HvewXDYe7Kc5yPC35v/P6clz81OT6wfdV0x9Hyzb4N5Tf2UdZz7yETN9atHsG3zgXllbndSRBE1M
xi0fW6iih/zO18eNnp3HSXuu52GtwLwCCMJm/wNsIA0jJbBQOwzkUjw4yN7dU/iVcPKPOosHQig+
bxWs6SW879X8rMTe70ANPDBnbPry5BcJlgEDZATjse8g+IbmixsQbaw56GdC8le5QYwZGqHZ9dtM
aGDegzY/haWxgQzxGHTO80SHkMTRn/IusRwMKzp7L70H4UKBsh/l+pms9LGlbrIT+6CBNSkE/ELR
1RNkHFp90xhXTHa0n8aSBGG181OsDZc11tY7br6uTE+VT05XLWkiBbwdbz44DAr7U1RgG0nWYdKm
cP0K/Fxp6BSlt2M9dlBuGrzDe2Lh9Qy7tL59Lcx5MwXxwYbJ19gQBqbvMnmsmn6jCDb4f7jDvRLH
j3mSnx3azxGGsxxyjBxBKnzY0GUXMwvFEiua97nFRTfWHzKNhG4iBHG0/DPylzwY9/lY7MQ1YfKp
NRGJV6E6QG+Xqz0r0RpZWGpwlofmpXe9dZzQ8/q7BTY/dD7anOLYeU9tQzDmoXNIKkEfgcOzBMIg
8k4x6gteB7DMvKsPKj0D1QfOqwRUNL19Eq4lsKdWga/PX0IVTHjOIIGSuCHQqRPu5Ptm5s+WJ+Zr
NRbNh9zZUmEs2nyWMQCHRVTdjVP8DEFJWGmLWb5MkHzEXpfyQSbzAlaB+uX8g6ie2UsMp6ALCHYl
g0U/PhstBvPhj05kca/tZTzJXzWy5O7ouDYm3fOKdwGllJknSyIdNylYwEQ4ym8qEyATm9CGW9O2
uIa0ohnhptZhSOlzyUhTVBPFXAmtw7XfU7DIOFLUSlSDCO3o9eBlOcYG/bvI7yO8geeT8DKkbuSC
EZZ2Vy5HUXYkyL3hRceseWocnrL0hxQXEqXblr8NvAzZBranoVhBzonJBK4IxbHqtlDkAwu/fbYo
4RxMVoTHhiJ9wRUCK2qhGBUQqW2AAJlCMQ8eyvl1puT0m63b/uN8W+y/nZluM2k5QX998n9c43Mk
T3WmwQlocUdzTxsnR6F0/ZzO/TJvGueCVthW1xkaC9iQ48MlmKCzXmyI+Tjv36mtb70y1hNC8Qzo
SLXYUCYStxU6/wY1gP18dADArFiQ34wiOEG6c5QrDqpFb+pHGaUn7Idmbo/OWO2n7AKVFjJgpN8w
8fdL8y528zWNhfChj9LELcuxwKsHjJVpqc6Iroh/JLkAsbsLGsySsmWSksWXhMqMKqrsul2pITLm
voTF0+sEO8HJRlmzkzMq739avCAavAGY9RP2510JFaUupoyJXTzGYc3WjAtvPimE+UszvhlEL/zf
F0oLKdQNhzJRAWoG8/eAewgkTRogCwx3olW0qlXKocsnjtP+yXHPg+vgpOBvOuvX20NqLBkPCg8D
amefAhz4v5Nt3oHcAhpEjLqiEmJ5paAQGpID1jMNRIHjQXERJY282XhXgG8KR6SHXhJAbWBYW9f+
ljjWLT4UcqNDRdTNtwAb8FDfe85fWM4FGn94CPHwwDkJHFJAfhxml4dF5GA+cGy8hk19/J1g2tNR
G+N90dvbmbI4J2OwxwxxvBgFoYvrgCJEIFFwz7UA9mzOnP+UUAmxiSlCAo50yTisbNKvon+Lsdeq
YDvBrFNcRyzl7MjGmLl7OFRwMYDMICuFky9zHmCJ6Wwn2SuFeikwmOk48yyP+ikudzivergpUv4o
UAiX755GJ6crzHTvxHfH+I3XLDpjzy+sdqHaSogl6FOd7tgNsg6lbRlgmI7QSHGxuWMuYtfUPYfC
zXZsPh3mhcSIhQQ8jw3NJX2zls7PaWaQ6uV3n4G1aXR7A/N33ZJLwedhXsU/LW75Qmt0qxm4hxaS
98ApYCEuER2Q1DniyYEvPzWEE1BoKcVgs9gzoooqsvgibk/mBaMNH/hPHn+FNrAjc57k7CPQcpbn
RaH2x45bcoAqnx/tC7Wy8nehMUviSQD6IljMNrBgWYnMhRtUnel7oPKdJEaRRpKTWppcb/5TK75X
hvLaE+dvhOLf3hmkh7vaO/Vc6P3AVaQXgoPl4MkjryXlGr8JeR84aGY4T+kpc4kS0C70k5NwIVJ6
m5Y2X1YZp3gGzuyDuMHd1Wxq4yo8stjSmTeMHRkqK5dqLg6xFtP+5C0sjbIGB5SPefT49vhrHuSg
Avm/gA0cROw6/hdyrkwU5Lviv1yi9EqaP7ffGx1UxOZbWl/WYO0MWOh3cG2IxfPPYzSgKLyUfrCK
LfVGb+uO9SOms/QYXJtiT//bDc3eL+FIzNcB0X6pNumIhqqq7ocImA60xcxfeJaOfxUIPFQbLf3s
602tNpn6a5GrJP1mgP5EOvwGwggN2q8MzVDHZLn2TFUrUE9kRNF0lotQQVdjFgd/CKBXLkoHqC2x
3/lj2UsMTSxMHXOPO2wsn4wlXhUzGk/zKtgMH6TDZDx5hQYvErCSLVbsoVu3O4VDfgFrjR8hJwPu
Flez4CIZDbRs34A+KHUYiuo3ER4MdAPy1ilvRoTynFeq7TcWBlt2u2mopOZJ/R5dPn+/tGDRToAZ
+RHm2YN8rxySJpeXtPUCHDVzKglezwHh9SSBpcVLxDgcW7P0KsMKJtqfAj2SbbokaivyO/pSruPS
oA1nGGZiGjxdZcIqqUdIsr1iQuQ0nWNA5xKMC9KWRoy87YdnHpbGB5VqKgz+BfNEpEl7StJLh76U
BU2YEM0tVz4pGgLMOMvTQhfJt1j1/iNzbN+pTp2JVvR/OmbH2THsJ/UI1JFb6G45/ISCUCNXcPz0
xtYw3PA+TL6qDmUHHgOyy6sJ8je/CjdP9I1lhXqAvw2auUqgfUt55ZvtvZVTJbYn3XBv6LU8qPQF
J78wslJwEIyd2cglCFctdmOHhFcX7iDHpbC2WYDe4r8P45lCpx6KJxrHoONLOHbmsTKPfXdsuyN+
iwvu591RFae3JsEj0HqkPQ6q4hmqx8hl3qQ8exwhcWNBnieUmcEbDvDcCDNkc6HhN4EvoFi2pfFI
UmkKVdzyX/P5zwySWzQ/DT0w5cgID2aB0KlwyZofLO2T4acHsoSGF6uajVD7IXUxv+k/Jas3uBJT
OIy5DPTFsCe+qIXpFRwNcFpjNrccyUhKoGdZL0aNx8N0cP7BQYVRGqt7Ri9Mh5Ggfxs1nopU2OJw
k0ENkq+zsaEIEVMNiyaDXeLqmE96iE4h48wIStlYHlNy4qiIoQPcH1YL8S6gPGROADlTPkK8lljM
gIyEvQ/0bx4qrjWrxZA0iYk12uOd4kLisOuTSwkHHPHOpVXJFqNWKjZF928EGnScb8EnuuxYMfgR
IB38haTtJkadjyd6fMjnvR6smhByKOHed8xDX3m93j28GTAx/QMOXZB21EZPnHt6YTGaEk5AhyNU
2UIb9NuN1jDpY6CofEKCGsgZ1q7N8dseMSjlNlQkrGBW4oVPLQWHEM/Ga28tW6dNEHW+inuTnaDy
5P2l1UkQBgp/wVOJ/YLnm3ThbuUHD7n7bVZ/a9qZJrjX+ITONiqQ/q4z+9R79Xpy1iQPTzLsN0gq
vh9nuC6MFahIuOjFykgYZJTGK1DKodJI5dhxagrwnzC4pQxEOytjxmnxPymdS07zIDhrr3Gwr1FJ
ptGOoYBAj313ho9yV1ebkTtr+Ajc5YFyLo3cz8A++K3aw4mA0nE3MmBTzHrHKwhShhMwaTEG5Sdn
qp+N2wTmOtwlwX4geowN1eJY89i+pRSTf4i8aU5Lp3nujXehbA5I0bZ1e6jrdXJz4Jc6032VMV0p
vaepBG6K8WsYgHCtnd4TZh9/a36LCZlr3jqQi5J1ZeXqhMjsOYmcv+SUX6akPtYyA3ijBZxRMYVY
EFQZzbePbqH0WqpOLvRuVaRIbzDckmFvoFri5SBnU8cUdw05df50dIddF77+x9N5NbfNJWn4F6Hq
IAO3EnOQRFmULd6g9NkUcs749fs0d2svpmbGliUROKH7TZ1YJy38xvK447WNfoI84KfJ3i38R/1+
HM8tvI6z/FngEghu2sS92lAawARnmv5KoywNXYelmXKMEVCcOZxCz7bPKc+iMwlkmW/ja19mr0Zd
vgK4Tt0Ph2qr+r2dMCvkxf4zvhjNi5eh/vsgDIyZajtRrUsTs4zqPDMqnkHZSLsAMeJp4yL0jNQB
xMNOP0THaFFVjDRVZ6xoPQC+hkZqbYO7k/cD+C0AVUzMiGx2+T60ESCpLRdNjwk/5pzsODaluemI
BoLqopudMK0jyNkb4S5JPuCduTW7s/9kTFfmmiMJ+WipxgrzjRl2UCbPNgTokp/ahIiRJV0VyWsD
qCaRWnD3eIRIP0zGTWbF4Pz/y5AtzKGpNQQpabdrMM6lUb5p1UtDckxASmsHuvxkOdTeR2SBTIa7
wDA18cZ1bjWQdrhj70DXoWThBO81JK+rBI09WNawdThOFPXcU0jcqLenHuOQ4v+a7bOH4bM+VOXZ
9LANcsgQBmmsG4O0pJuNrZDVIQbyjrt+iafnNHuBlX2aIM/a/cRUxIEyPAMRURNaaoZmetn4X96P
6/HmzF91fxqcZdPhaw+mrx5UP+peNH3AN3RmKITGZOZ4R1ySNn077GmOoKpD17AyaEzA4udkW7RH
/DlA7xd0sV3LDLivpITejd764A8tRUDPLZCgPVe/hPO1IBHZEk+2tbYma0XYYAgTvpDF+qWBNrXp
L6cznguCX6qWNgjJPoN1kBjmqyH114GTvgBQumPxx4NjMbzmINKawPNXjBP2gy9DIwC5it+pXAV9
rJiBBAbaOFuu50qdZg/JJJl4/D4xDRfwcGYceHKF//1g16ha9fBuD0RnvuZ40JtjhfZd7ziCobcK
9MWTZ75qQ03AgZgj8xcpx3WTnB/IQ6Hn03FXgOsqrsMO8VGNxpBJORlwMU2+iOwsALhCDSvd6ney
xsdm2pftLfDYJiFXaVbg2kUf3BMtDAykh5+CA3iwBm1jHSOiVdLil5VURxuUSdocfkRqfyWpdRMo
oRPSw5opebTnxUOpRkLMSIEW3LR/MW7tuUN6K3SvdzWMeeO7jNZ6VgEWy/ll6b86bEtV3hwQ2jTm
yQydXSlzxdHQi/0OjAQxmj1iiUPUYJNa2p5zS8hwYr2aFMWdzw4CpyBdcQBQc7nWZMaYzZRmLGyk
GsChX0BpuYoq2ipL1+EZ02+vgHdsf2pAQICJhRl8fYozKtkL0oBI6UkrqA/NaCNZiEqQB5COUkev
u4y/I0wJUqxUiNim9Dc3K4+uFavRdLOjYF0xLYxvbpjAlW+hvkIY+vDootxRPrYH4+wA2wvaj21P
92BLiUnCV5TUe1khqXFz8JM4eIEQ1oksQrt6FHxFr+3/Ey+uF6mTC+0jrD2Xk0MipEEVoiF9jXFn
yc9ALcX5WZekidvjL02r11NOzL3vSNxDYYLKgDQKF4qeH8JVnOsILZ80h2uQCAGNzIDMJgw8+7DU
U91d2treG8UgORSezVQ/HMmPcNKc2VC8e9eP142Nf0xnDhqlsR6I2YisgdruQFNvS5Kecnp3GbuO
pCim6ZSBozEueQ2piEJI4+s9DCJv3sEV7L2gIQX9MUh0dhCidgn2++ws7G/LFqgjnjF2YFIUkclT
/1kGuj8ScFLiNggg05i+nBX1rqfBBtGEsUBeU1MaVZfKZMbkierL9ndLd0x9SnqSMrEutH/Z5E9t
MEjiphO8l1rBlYLqA1BYxT9FeFumO6zg1H9qFTGd6ko8RF4HTFBjbl601kyUR1MP4bPzNbWyrHXn
/rEs0l/5rVNi1q2XWkpJe6Yd2WGAgsN90xJ6WXKD+UQO6hF0G/T1rEhV3jxUWq27GaWLvqLlWdp7
VgOyQAq3ZKVMmHeIrwm32kXaFfgcB1+bgWiErzUdkoDGREr5RuH8LW659a0QyPnlr7kongciR9NN
OP/mbxDWR5wKD1AUiiZQNUkKCdE9d4QMnL+MvI/9qyhLBKwKIS0tzsYpBFSjq6QSFczARD9Ebagj
JH3MLlMxJVG6ot4y4wtfQ13yJENES0hIVHBkUggpQIAwZSuzHvVifuV4evIBqESiUnKnani2qCN1
owQ3gIklF4yNLUtmCsNPByseW9JKUa1ZHwzLZJL9xSnRmdkfIfjO0n7rhOZSpnmTsXFBpAJRK/IF
fb7RgBTdxOD6Y7j6+O7V7XNuFMcG7i2ABZHPKN+DVhqeyyLQZ0I+EzsnpEA6d3mS3hP0JfKlnvjX
NBRWqJ8CWM1ae5M/DjrvuVDmRrwXlLs5vWQ70Wt5PB6AYi6UIXJXUnSIvFM0mCIF0PJL4d1FZ5sF
3THHMuWhqwntr8H+jPjcAWgH/1RYKLQcKA/rEjCfh9LO7hrvbIwJgECPnQjPUwIiRkZtKYLQWcA6
hZnPj8MtY44EZ3A0BqxkbnGPyJbwd+7+SUwUye1dtGKzje0bpucVrM1BQ5jr5wkqvp6IKaeLDtP+
rzK3Uw5pkaF543JDXjcTtDy596U/OPzWSAnX3IpacaP4d5ffHv6E+RpVHFPz7yVXu44UER3bF26O
qpjRh1yc6gVfiTBq8KMce1n4IhJnv7nkHEUCyDiqO40OUUigtzBx6bU33WeX9ZJTiNruIWNnY64P
weBNBExW8DmRMl/uC1jL/miH/m4oNiFUjP2DZVBsHs1FDKoMhm+LZa0PW3HBa18Zh2tuXfLoAoFe
MGgoXnunDg158GbgW26O9kAXQ+XeCGgM5YoeD1ohe9D4VkNvPumUY//l5hbVO6p2jNJdgyeBBAtm
9yAw8M0tN9lIxg/luGce8+UrCBCxncfir6jshZWfgWVQU2K/JPnN2sclvWpxHUjfKQFMTwzVZbxW
YrwMnLlU+oxMqJe1TMjtKmYbHttg3mj5hudZx9TaihlBA9itM0H6yjf/4fJJ0L0xrbDWkNg0v3j6
DULsADXGQuZ4X/yIKLwEi8llEmCnb/143LeTc6p1aFsA9JwDOqqnlRFioS3nVaKZn3oCQZU+O9bb
uwU0p8rp1a6govnIYbLrPaIXyLsA8G8V1yxj6nQJcY3eK+ssbTwtvCwLkC3Iu60+kqBEH8xd6Q7P
WfIRZX/QNmD+QH8ZiVaqudDB4LyJENBkeYtnU4Ap9m1gcfZc3UQ9sVOWZl776LhAq9mMiLC+PMT7
40G38i2yejf9MVg0ISrxS1Ce8gI6UQKS4SMAM6xxj7E5pN0oUF9XHwKCcUc9ix1fTxTWBObe3oEb
pMOnc8ACW2E8z/6L6ImuZfpmjO/8nh6aDosPAakMFsfXoc0umt9Ow6RYk3yQriTReOP3uGDsdAPQ
Zx2iemUBUcyo0gxY/pK1a4CfacabRnoyA5FNhPiMeeZUQLgBVlmnuBBMe03IwS5SDNBhwiEkaaLx
ad8VpbRD01yRO1mywCbvXoTHseoxQSpRZ1U0/eY9CrGnoOTqzgGMh8syJco3xbdWdv9s1L8cElic
JMaY2uj/Xwb6vcY/55mAtyoWAihcsYlB0oleR0EKKGawJxvj5Dae7HoDyUVvnkETIVB4RXr/2+qQ
wHJl+cVGMTEPnDetflIgA51KBb+MycXjSvIIhyYRzyIejKPoFa+tKA0rLowGspJZtiz6ZKDyA7Cj
AkS/xj6e+oNI7HG3dmdEq3PtPQ0N66l8alj+I0p08FLSFPid5FA0zmGL49tvDiMmYoH7c9JtTY05
HDAprb6miOcM9Wjxy5bkFnxXefNeoHvQGvs5sCK0SpvA+wWpnTdbDJA4qpgL1sBMoaZiHXkMr3U/
HMIKPQxOBmV3BZfbMUxjGZ+FK5nVpTcoTJI1cnZNFW89EwMn+y6PJmEMNuN2lvkwExPJIdSoTwGC
kd2J51kIed5ny2hi1Li8VvlD3gZgmHQEPUU8wxlBA0IbdUpLoC7V6sVm2DPQVKEzDQJt6PRs9qBs
UI7j0dLyfcCo7AoJcmvg9oN35VfM4Lr1+D+jjzeiMoiIcXLOIcnVlSuRFDTWbfbOnpvAoHnsvLMp
ZdCUdkcTItaoEOoFnQpcxd2WyOc3XE4yf5qwA/BoG53sgva+x+V8DZZvtjyoLBF1B8kLCGCul9K/
JB5m84woMhJskEQicgETEEhKylyYRHyELS2wk7NZ+55cuHSEeySckbGZXp/uMvGHI2JQPNQ2Ymzn
+I/fTneveJ93VkJQUfkjbRPHBEuIxuM5zel8iTNo1GrCSQqcI9w7BF9EISbKb1bbwJpCQT70uHsJ
r6m2MRcTdX7ZVKsy/0mLeY/wiQ7j2dMIfaAIaCQj4LOHUfeWbyO5WFP0FFjJswu67RsrOzhUGj6L
z4rJ1VBZwNwELMf/WWi5Wg/hHCFO+Sks6AXCazyfVFn8YlF0vEZgA/IiWV43C1pQ+tBItKJ/Z3qK
GRFPRXK4zUgYtgt/mZfJNSn1Hc16QgfumQzNZXeVHWO7ycOasExy4DpfggE4DI/Fe1NruLBQK5bj
t0OlNOrz1iN5GAhusbDjAXlxihbam8cB5RT7FsyXddJYJ+Am2vrwIq2wh9uAzxCqdQWzAfpSL/Dr
pG+YwVdgU/kknxVkoiPQb4r1cuPgkkLvDnHMiRiKmOJqRWA8/PHSLf9VZU6mBopKLup8TM41kngE
BDhyqRdi4twUOnWuiYwNHiIEzOUHpXm+5qj245ei4uKgYurMK4Ae2jURBS4I+MY2eWidSR5bCTod
M0x1aU8N3vBajfi7jrlKXx0J7ycxpNpGEIoRSIxDLr2VtlvPBI1SN+Z3QzM5+YvFMTdLR5Yau+yv
u4BY86sIZN0ohvq2J1aTvB6lj2txflp30d0Wo3ZiO9HWBqC9ovgFaEYWkhv7hMbRYNQdhzRRQ+sw
7DcYGURYLHAI23By8+1oNS/yRbJtZPmFeBPz9P5/lqGQokhjgodqqc2h0Rhv3IXMwfIxikL5MJXD
H7mdAF9npoNYpGtnRCxOpJPiDi1J7m4R/Zv1Vvea00i2AD5jZIuIiCWpgjLkmb8rM/+30VaneaLx
ZnRPz9RvN9/4KcOAqHxsd2uz6+Job/QZGEmNEOUnH+2V9KpobNAPvdgRKln9Ow46os22YbomEmqZ
/5lY7dD6uQ1JsF/tAHp7bkusiZFMve9XFVGmM0zLeB6Yd6HbGSPgGfxrEIU4Mw2smN9Ru5DZRWhn
U/7WDCoCSi0ALZhUaZIf/TXFECgz/VpN4gjIW07RZAC6k6C1a5iPgyQy9Lmtw3Tjg3egH1fOuYtE
Gc3g8rr6m1PrTKCWvWKgoSNFe7/Se+OYhJeOLIUQOlgkdRrb1+xWGueui3EaGeUA5ep+RtSbCAcZ
1IHaq2621u/J/gWLYVM3u/pa9PV5+lYVviDwrwlSZixYsLkNNytsDz28LuEgSB61Ov6QmA7hJruO
mPOFtwGTIfIwrr5V6iQ75UEsejFRMjHaZpRzH0XFJW4C10YbTy/emAKCFB7PA2Gn+ZtXMuzkrdgu
0BGj3dNUDcep8jcezt+JZGvnCznGYpqct8a21EdSckwYDLztc0JWan6xLHFsobo3tx0y2NIJdrY9
78zcQPy8K7X/8GXM5j8BZryI+K/wNjAWoojNTcDOtsmkKhAZNDnGCwZTDKV9sIgcBPKgVEjz74Rj
UKUkk2Q3aqSAYp1+uzB8RrvVqLi5KPDjc3XIm2OtZ0hZRf+cYh7lVp1TwJH0bo5waP7GSXc9NBCs
wUxaWmA8ibUC0cjENCzzsljoJe2RlCaYZhh9EG/O1aY5V9X5s0BE4iXjWgwEQsPiKWnQjkB70kCJ
Ths6En8f4LxUAxPlYxG+wvIg/3SD6ghGDuUysaIztAEBI7mpr+S0gxzHV60P33n0XSwYlxg7s0UC
up+zZDcQBSDygLJ0L9Kq8sllS9dgVBHPDbPZsU5JcUvWDbktAI84na7M7taiezn4xynvnzQT9U26
Gm1ypqjdUwUpCUAJvk0E3Q13lyl2CZaTMI56SplR0YFM7YyxyFwJeR7IKJf2WEUFUBjsP4QCwnfc
Nz6euJ8pXdZ2R+dHv0sdPmr7ABNu/hV0a3TkBWHe8y94bNawa/ySUofHHZNKEObu2jEx6J8D6tc5
nUinuurmL4fYTIKGOk7qLrlrFLWGthwl0EbSWvmVU5fJgWSW9pesZC7OFaAkNPYISTMFbwuJFayN
X3JuQyXbcH+SDIC9ZQnImhjOEovHedZ615iQDCmKJ9jPFPFyxClA+492JCfg0EWLKWkuTnCDabUQ
hMlpMmU/QmRo1hnYR+t/AB34Ai9T7y4UN3IusSK4Dmg85bL3b2LxaWhfhNEShES+xWyAwwihDzAq
mqEEHTjcumxiVyzT4NGgImBBgqNJDA9MtXDgHToVPC9UTZNzE99IXnMinFG9xES8oA3gn6SDuZM+
K+GW6uybGZ4NjuJ+2AwoQhz7b6StqTfkZcsBljJsKLtom8n9lPk9CyY1SdKQXw4KbdC3g+hG+HY8
dFChkJmkxc2HUdXNL1izASXnOYKuxzg1wD/CFfWHlEt47g9+eqn7mxAOSOvkRvaKTabRe1NBUGVg
40b8Tm3QUs0USG4oFzrMzsMP8PfRpV4sgNo8eA38LGn3Mi5fLsg9KqyGcha/jgYGSLUQl+VGsF0X
a/ME5WKKZablB95dLs/JfouZ6VTgIWzreKMb+vOy0ej9uUIfgL2YCPPur6WQsuo/ArD0HLMjTQh2
lIiIFxHw2x8ZywFJskb0ENkZ2xljs9K8gxjbhettqLtJx7Toan0yrF3o3IZ/tjJKY+8wkCPEGZT5
Kx1MnlWXwKjXMfActuWC6lP0N7NvYvXGLgigKyCUSXQRPnMRuE6IMCz/WpkENQU/gLNO4q8BF0VM
GFPZjoso7hnaQqdn/uKswZtwwYCrSvMpXRh/Pqo3aqCr7wQrNzDOEDd9qnYmZUaGzUWizUYMsAjk
VfMF8EaOFN5EwpWjAsQkhJyJ/3blRoHexi04auKfHdsEAEK5RJ87DBcpO+P+G8vw//WN0BFJrLBt
cmMVnzT2ACnVH3qQggNm8cDdgj1dJn+Bvk92W3rNHZNgLYbfVdBarb6j3R+8nBAomGFjLdSS5BLI
ZtVjAw8frGbUvbqcU3WSntMB1DUN/rmC0btnBSCRpZAqnMsjlQ3F61wT/AT0ltMr+DUtbAof+S2I
vLSLSyBWA0YE5vldRo65GaphZzzKzxXfVdXNGy8+OdThlHQonsTYi/8a+lrNN6mGG3i7/tKMsFAg
heLAyKrfLsmJKGoszuscQLUdkafQNCzPuZwGlMsUdyMhUwJsGNeSfYUzBGmNLIQR2JIhof15yfHm
+Axv4vgj56PQko3e+BvVdIehQxvWarusoDdGoGMvqBsRwBnacCpoUmPwtwnOPNfi16T3VwblgG/+
dc2/cZe/I/+ZFBb6s0W1S/8sBCwRE3T3TcxITq4/RdZRaJEpSLpCZG3EG4Mmdt8l3qbp4WgoDgOf
kVqkAGg0m3J3axNp3uZdcCIZwjUqZFfVh1BQSMSf/XCrSBLRCo7qRD8t5d7tUNanxWnJ7IPkGgmg
Rx8p1ByVfqXw2rIpI5qxtvqcbGsjkS5Z+B5ExV6vvm4MINCCx9ODrliKu8Vll5YbsdeI8EZicR+n
GpvlZWneCBJg7dVT9YvAVQm8Ekc/kd8IgUwN0QZGFgS/oo3DHyuiSS3/WaAgqdtVFhN4j+oGeSfT
aCz7PcZhbHGFSDVG62z7VyMjVZqpcKwT3CcJ+tIlQwO1VLsEj7Mw1HALaCYPs3NDtvfQSMpAqKmB
DqffmcBkNc6aitP+cQbyv4d6fqVCAM/JCSsGIgBURI6w2C+BsjA94gBQt1kPd0japqRco5x5nG7e
OVQU9agYaSoeCjgq1YVEUBxryKjp5NagbmKRFAG3z0GEfix2nWcP3E0eeA6r7afrEDLdn3ZW9kqF
JWGNvoJ1INAUoUzMnplkCA++JdpLxM6AIHxXKcRksYIQcCBJRyWmWqkq0L001TpBUzd60Jyou3M+
WcRv2suLjb6G9mhV9zPViUlAmaQP3ydIKZOhrr/C9K/hRRuj/KSsc6hXae94Gvm0lZuPoxfIxDNu
EkhESgwNg5DzQFWymmiWAKfk1wO91xLyioaf0KHm4abg1JhyNIVeuULYQP0lrFJD7lZlj6dHUcfu
5QpEjz4z1FCk3sGsrrLVxu5YVoThMoyS9rEpDoSd8RMZmhFB4/Kcgc2FRTNpErkgLS7qnvYtSHry
hqUlqY1xl/p/MB1ExrARgx4GFgeeF2ck0hgJY+O//LvcFGBy+AiDzj0HcK5FsjURQRV2jM2e+bbT
dOoDLAE8+9CfNsI782kaipUIQNAU3RMXUB8gY4JnQ0ZM7ht4KId89+PxUabfGbkttKZghDZ3U/od
wL8baBbC4mQiN5evlwKFMtyFMpWK3JHqqf8UtskZCsRBqOWl08y8t6j+nnk/+DPFwCzbjYVRxDUh
OZI/gAsJBCn9oT6OEPPmJMwsk3uI4qPC0oDTixozNE+gzLXNoJ3Abl4cvdoRWfhoBewQPibVaFHu
jZ+cWsImcw0rMgIJ4tGldvA77QkZZ+LHe7KrvkKI7JTJMRXWDSLpJzQp3CeYLHg0IUG7z/GAcE6t
uZHioNjQLQ3mAwdNylVrY30n4QcxhT5n+2FBHGFfFQiKqMazA9iw6a7CMll7QAlyMQsngCRQVNUi
lUXO8oK/jByGjIF5Jt06ZyTCxUI0gqy+vDkHKlvL8YJXeVMXZ1RbGx9tkPpWUUwywl8Y8iG7hTN9
ogn9g8p54cmAQ1GD+GDFfOLQY0QzUT8yZ0+0sALj27CUnJxSU8LYCxRYL44k6/QEOyTSHecHHcZf
K9VWBHem82N8+9R/ojUckbY/VDo6bL1pbqUP4YGrylrFsCby/RvzqpMtWGdoqprolJovbggTgCJo
gAc0rpnbrWJCA1nfTtq8hoSAwCkezeVFH+RWjM/B8F4Zb3mExIwwkhmzRZev+yR+Ten/JOAB46uH
EYQRoc0f054P0JysUPzMNSWdTZaBY1zAwQr1blUzio9oU9WHAJKvrVsEJ4fCbW9j2BJvTsZffkPS
51GcwJHK+wzJ8vDQlooSwm7PFuuSO1hL7G2RM2SWK6xiqxF9iha8wcbn1Ts/fI/itfjMKAS4MCOL
wav+1SXRWyi2R3wiYmD8R3Lxx8QD4EETzjBASVQaG27KwsXXxoCkuLyr7h1nmTl1u1pnWa4B2sMD
fYtC3eOthDvE3sElwIJeONH/ieleQkmJHpI2kuzOtW7VvJrmlAfDvsEChSOBUoASnoOM1FNGkoT2
a61fULmNRXD0whtVqPSSKNXRKtTN1YdpaNRX4LzpENJliz3oCbfcQv+pq++4iklgU0D4B6+GjI7O
PUXVQDRCUQSPq0XuKjF8j5hvgUyY7yh+Ow3ymG/uUu8uCyVmkm3FqdFLeHNwLKW8dIC43wvnxl0y
qTUzKBgHgKYfkph7uWOqkLLMVYKn1Ome/e7KLyxN0KSs/1A25FAvIjppE2OXZ4SQuXjNv+nMROUP
bCCHk2rJX8PdRLGXMC7Ciz4k5JctlzX3oSEGAxt2cpByDiKfrWyofzx8NrRHsViE37p/FzR1YT/D
fMiamBv7OyrVzqbrg0zIcTqOvvn8X6xXGwjqtSR1CCkrNaBHIk0qLTnyZlp8fjX4RVgrgGnltmu1
BAj5eJ8xR9Z4RUqR29Yrf5nFn+Wi71PKxLTEZTISUBp+D6Q21vknO5LWLkewxJeDD839OkDFzJ7g
Q9JGVQ5hHvWB44f1CaYhFwEZwhFVuaznBNnZqG9BwSWwUG7wEOMY3iDv3FTG3mqvwN414145L4TZ
KzwEbxVmBO7nINWOgU5MFaleSf5dogVxCAoQaLl1JxJVYGCinl7Bwu64lkuFzSoAICZyyFB+uE+n
kr3jtzu4aHRtlW6qxnzqOGSt6hLqjKqS7njuqQu4S7hpBPT0HpvcYmaTzFGuXxDaS+0p/VSNRaGr
yFsw+5XFjNCUtZJ3Md3Aupmv4vvnHjUp0kZCTilTWvvuwfsCg4gr2qN6jeA0qK+WBNmIsxfiJeT8
Z+/ALZkDhyBrYTlTOIp2IOH6sycGF3LhcXnL90dKkk23SOn7SSeEAijBEzsTo2bLtPgyydAWcqNG
mYewjQtPTEoWs53RvEkIKD+IcMqNCteP4Dh11lKLjHcUkbIK5/pc8ZAfU2oI6xFvYL6GVmRwCPdp
zXWBgjq8+AsD0dDVDDoAGbEwZ1V4b4Jnd3gy8qTYBSSjgVRQwUE5UVcZwJtqx3pEQSbhD0/CBova
dpZQ54Q/5O8ExW4cmE6UNcIwGiF5jRU6FO4vYPYqTF6wBAfc94PFkf/Fue1RhEHCBngBkFxceK4B
6LE+XcbuB80pu47scmJ2cioJnp2Ox1f8U/HgPFcwNUDia5HrtS1sfvwpdbjImjCdSI6cIKIZPQgP
Uba0ai8mnauW6sSTMF8JqTVl8jQ8pa8lJRIHBDu5weDihX/Hr8IhhYwzW+gAXCoryWIRMCagF5EV
ysdmYbKyMnIC9M7c2kh9B2R40nOyayfWob8R2BgNE3XeiMQyG87wH6uk2I/Vf6EFyxP8TJS9/NzO
X/tAbg0GHqJwx2ivuSOTat5iIkM5dEYmE+bhKt8q+42O+vlr8Hy05Pj5K0zTxCFxORjRtxzSGrwZ
+wCYjpW2sMRCxJIyK5ipLBQlsq4HDeYFjNRqz2J6GJ0tdXXtkwX+ZEMdIyUkwF5tGPORj3sVfMK4
AqKZT5R7TPrh3RN9elKS53/xs/cYJ6u2U+XarMI3sQtr4/A0oi0T/m4tJbsL6r7z/vJoGd6znsRj
Qc3j0LrXev+Tci314z4+jEGMVfFtTt66hhh5JlkRqQ3Ubz2bKVlTK5QUE0cTrZoO4lqTFez5T1EZ
rhEUy9o2HWZ7gxtyk07N/C1bs8zesT5LN8PxA4GBWPYsSgID4S6VT1xjuj3KXO78H/jW04xSumR8
HO6iYIID3AJe6Kj6gMPKcGX35m4YziaJNWJPC8G52OYCF0t8mJ41j6QUn5oyYaCYhm4SjjScxpWc
d5ziWnK13GPrfBg6lhSSRFEVUKYJ453j34Dk90HLwnek5VeXkmNCt9RhMsjyj7LJqZtFWFqjS57m
fi+X+QTaJsb9lO9geMG5QWFbukxeoG3W1yKdkrGKHXOXVoWxor5l3ntb74LwpW0McnSgvRi6QpcR
osIYxCpUk8ElnJuD8SX6lNpBi7cqNUmXINEEpkDwZ0p+0cNFF/YAR5nU9cz0wuJfACX8Hd9IoQj6
VW1sLOZoVNyylA8LBcNgcFA/0Hrmwuyl5pZad6wAXwBexH8RvEyYwGkWOd4o4NCXVyAuYjwArZAe
nUu3D6dn0axIJpiJ8JnTK1q5+LcmxavfRkzrrPzHBSLkGRiJwOZ6/pM4SOfAgWrqSAEDxUpZzty/
AIyOCtZ8GKnm+C+5SZoZlVZ6B572gHU5VnPu3Ax8Vdlnl9Al+b0MFDKMcOEu5EVa3Mv6AJzTnSsd
wnM/JHdZd9I3NRc6MdrtKNvCMcnNkSN8kqY6DokWwoA4rx8JwEDQITPOLbUKg00cPTXzoZrm86xV
x7g6WLwcYeUt76djxIuKiSeKtP1Y28QKdeQBtFuHGng2iCJH2Ai2AHFGlckQNFAFL1kXjANJDFqI
/AfBwwjCG8Dr2JTRDno3RhMXETCIdgWBlVeWwCTbSFu59hmlJBhw21UnuXY+OqQpKJUelzjAvgfU
CiQCCOdnw8lvneeIBsJmBZYVZa33o2MuqQk+kdCBMKRsYxk16GocQdEzRj5EAmrlurFFW7kXKoVI
XAFweQGDAd9FV/k3mrRbAmQVlvnRpPgV1p57RbpTzSS9k7TSHBtChwy+vxZ8y47EmkUxuYFA9R7V
ekXoiI0kSiIPHD71g8Og4ZDgL4FOQc9y2maxVCDv4EkXENI17oJk2nZokHiFsiUizwSmPSUZUT0l
MQYLByd0LvhCRIAYS5O6AJSSTp7FBKqAyFJuJqIT+FMClHp+dw1tZUWOLZz7cxN162uwaqAFlUnY
iPdWATmDNyBIndkx1nSRj9pQY6HdEVWM7REYQjU7I1DWbgsVkKCScUzkNRovztl6+EUcFbZjl8HH
K83PmEzB1AQE4ECtANP8kglXbylGepRi3GvCKPIfYpOfBRZkozXxshaAgMtkQQHnkgVPJWlgNNHY
VQ3Jo0iWRFlO5agU4TjIpmm/eSNgLCAJPg9PstomYDrKKwuIuh7iDc+gQV4mcAfQmnBBLrsfqPQs
tVkyHiSbQOfOGoCZwPSkZho7eqrysfX1mYkyFSl9HOIwPHYy7xByCRwlsEDbMCeADybUCaUb/kuQ
n5ijKXJJUKuas3xydFReUq1NtHCzr/1meyo+XwLySlbDuqjf3e6TdsnhVMUz1FoVA6M+58X/E3yZ
DOgw2ViOGa/NmuERWnGh0fXiB+yFDGDvsq7Cvt5KR5+ieprctbiOPLa4LEFpwYsgPtE6+d64E66D
90n29LOTzQi4CV4od1LSPmRR9kVqQd98zbI/Igm25uLUIBhzQjkhU0QFxlVMJgYYhgYvycsTEJHp
FzWjKZM2BIyvNn19kTZrxLHVDvC58PD0L8XMHK1V3K35RwAcRvcBeoaECT+C+EEC9xWM0qPAEs+M
TSJTvzWcPVcopXnFLaj/ccZ/LAjOPOXcKZWFltL5Wji4WmHMQRqWqPaUzgDRfKBJ7WGD2QS8SIGL
IPVC5DHo1QFFJvxFpFgyxeks9wLLSKoWl0Y7SqMzucaefqAklNubcbvYC2mg7UZ/kY65szhqqF3V
yN3F7BEUhl3MG2adNq8p3QW/ofDrsrVRD4LESEakpJOFOOKFk3AyG/fEPdfKjaDHEvPf3kdUFOLP
qG398eZkk6hFXc0mO1LKK7IkUh43B1M9kT5NCWwYEBZfhMe4HhNQ0PI1dC4kIlp0c93J6/UdfyBJ
RV18aIzpWQoUtqUZvQx1vO0jIunBbyNie02vPnIKGWriMjIPljqNxovGa3Xbf0V31GAwTNKmkHoy
Z7yoP/pun6p/2gjHHKNl+x7ntwCjY1T95xavfnScmS9cpK+1f2IFkch6qyJGuhsvFsmX+b/K+XH9
1745gXkGHKJdTjgA6yu3yRJt8v1c2wed0UJ0fGVP2cuSTJFTg8tsURoT/OxgS3ke6VjyMnxFj0AL
QYosw2XwcG/nMcbrcEkogGkuU5Iap5doJpiVLKAHkUq9LEd3jwEL9FkDZmNqh1C+avs4bSekngQv
Lme5eaa+fRLR1eh/lsw1rvJ96H7K8udBSuEiRmyPDhmTNewy56/4r/gskp1AARChlwYUaNCfz851
5BvyI0GdOV80rieMa5xU/OACGSEMeXHQGa2SHWBRAxLk+w5HCkEbguT5EI1gf5LtpuVg0AMakeYC
p9yj4eBHuMm3i5Obe1QgUC63Dr0J8gTpajlRRY8jPJhsczIFmPSTv9HC0Y05mGtQ/ugEmvrXAgGH
wFL5ck5StK2c+XJItxkor/aWI3lPOVQ0/yS3lekTfTrfZTai7EMdZCsEdhPIA44Z+RQsJ8u87r5F
ryeCa6v/FmedxOny1haUIw24VZspDtItMjaQZC5gzkLhIfTuFkL/LMkn0I2Groy+ky5QdH7yUFgd
AootVINUH+RQYaCBGxH9ojCEYuOQA1AwavAD7QuN8SNYXPolA9o8xNwxKK5RF7EP4peWIE0sZ9Mj
kZHeJaKMg7nQhuSXiou9fKowAKuB4gLSBMnXpZgsoXIxbLESkIG1uG1E4Rdgd+HeNeO7rCLqGMP6
r/cJilSrQoPYX0TeYVBden9E3Tqh0Xg3Pzqy1u1tBjY2HiuTw1d/9aKLRQT/iFF2zf4kBqReDlqJ
gAoXBPgNcuAh/iI3aCQdhf0AxRfSGKVV/6zNaBBixl1u+REVqSQwaKLr01GhVss2YHiRKEvw6/AZ
Wq56xH2NT/M6bRWTm7R0n4c3CykinwXycOp++ekrv+qY3JUHhgC0ZJE6nQUlZQocUmy8trjvIJkk
7QiKAWi050IIGuNdyjZWGklFiD3PIzZvzh2M1Uhj+UKhgdqcYZaDddADLjftLk251MFOQqpuBamf
rEWRK7w/eyTSorPDHYsEIKa6ZOvWQErysjFMzZa+rlSwieyNPHkdfbocu1yNYQrGxxcCSQhTALHM
uehSAjMZh5JfNkoF22Q0H4PvPYu6p/N/MlK32QzA1Gfpv6IcuAFoPwm2yzg+DYG/qT1SwXgXARWC
aOPgt/joFUJIoXUKjn0UOkTqynUxs+IdcglS6BU/+bBKcm9RCwUDQZL0aEA56ERpi0a/fxopXQLm
7FkrMkFV9vEYPlEjR+a+nLlA5awSt6uERZI/gV66s42n8J33XCnYCxT7y9dDKKtdeCuEb5xtHhoX
mWQ5jJCYkn+AuYf7k/ODxW+iokoNfR+UCRNE1BOXUgDRxxXadyxHQUyJukd00Z0bSqeJ3Bohi61g
3vEaSXVXw0/ez5deHf6HpfNaTlxdovATqUo53JLBgMFxzI3KUTlnPf35mn2uTpjxGKQ/dK9eIew1
KOH6KpbDFjpzYt65gxFlv4kfgosMAKfi+kqDmQitkJHb3dDCBMmXSR1CQuQHB9Bx2XACxRjoS/rr
vVIh00FAp5lJLfO/EA6a5CWJU27uhJuaZYFdWMUidtll9TNbIBteTyPfWB6HSPr6Wt/fOaLMKNjI
TPA5c+IRMj6XMtodZ0UOuIN3GvyqRruQMLG3aWzoUjXAYRop2fvM6vJ65WKVMEBTrNsr/Mt5qNcm
BRZlpaOT6fU2gyC1yEWkuMMNNGjODTMx+d2BiXDGMRH/Q0JQcC59FCKjkz8wtRifXB/YTqV5ZEPC
x35rE/phU8N/Gv4VJWU07yaMNGHYmD8BySTJXnud1K+SU7n4o6zT8KlhWsSGcMr3TCuhwxL8fKAd
lHXO2qdb4My1sk/iqbiNYCa5E+anPI3qzy3ahU5DxV1FsUZjoHunuc/WH7PX72wH7alO7Ze8JHCg
o/EF9b5Wcuph2T99mOVF777g9MN7gn4E5C7bkDUka1YTt32chPBqmJ759Yr9BugvFCgeGEkObJ6l
DYNUB0iFYcf1KKtcVF/plttOtBPjg1Z/j7Al7ns4FkaCzC5Yk4gwpK2sKNgtCJAdjjl3EQb3jmLt
mW1JnpFN+6XN9XPP0aSa1qJiLwiN6f9tuIi7pLZrXJ8u5sj5L7RFCrQQxYab4M/3U1lYNkWEL1JN
QbeFRQky4dYAhvopfMDigw9Ko9E6hPcCF5tQ87k6A0AcaRzFW8GIT0CemiEOt7jlgAMN2pPY24HD
oTbIMROmgeO0u1YjlgmQc4h+JJmbESqXLNU2fII9NSPzCeU9ddwFOtqwWgc9+dGPXXQGjpQ8WZmg
2Xq7CTtgxnLXIbnptpn/bcPzNNA8HyaNRvpKdI3GAe6Hy4YU3wQxEyN+nH0Jio8eUgt2WsZtKuaP
4sDgYHeLV1oyX+L+q4sBXPQzVAxCnpi4jCgz5rP3GqEFgf0qY1WxFR+W/A5vtHal2C/gQ4D0EbCu
4qKyVoS+ssYo/QOF21Qiq6RX/++0x65vEQBdUQFJhcb5PGy43wHuL03rLmosMyIZSs8zruhf8TCS
ZFKfycpmrAMVpCeA79dhxF7JTJUWwaCBk/kbg3aZqdU4y9zXALtwuhOulkr1D4+CkfM/YA4zc7Q6
zB3x3tCH76Z+dOOvlE+LbcUeTpBPQVrnTPb0vQ65+6UNCRhZDpx/2PwAry3GS0pkmryJFUz+LuqZ
ys0ipBAjfZET1GS8lYhUZVOAJFIv5Uzfei556IMqttKVlz0IrbNhU1BjQlI7zVOzn4dOhFiarE1C
obQSRi4fEzdpQY0wR8LeJIPizeUFqQNCnkyIW/OmUzsJkzzYlhaJlrDVK2y4q3WpnWS9Ck1VibvL
wP7kwhSaCJcxrtLIougPfsAIvWlbIaeZ2xtlQ6qcaS+V7MlN8JUHVQUaQz7RgHB5jPWrghijRfil
+S9xqKzgncfmLu/P4fiGzIhTHqwxsviV2mn6YR4zq8jMKZaGXRxyFaPP3mTdTg3Xfoj2/I1QQKP7
45Rhr5vZs2FFC9Q3EXaaNmrftTo84yETZMvOgQmGyRzXfTgR+Vut9BdllNKYeNA9GwU+RmTqOzrB
PIt5Pxh1xd9dTyuEP0PWnE3Av6R68etdRmWAO0n0nhKZhfCXPqxgzMGl5sj4Lbn4HE9j9hVPH0VA
yqP3wJMUAykyaLAIlNqSWHuhecqn4URja3I98b95qA8aaKhouPtTRvOW9/C7qEBlJB+8WsykYbVy
W7NcwM0DwA7+G+coVTr8cH6PQHOYYlAwc8jKeo6tUxvAQ8GjCUoQRyaAZALpFrY++ytljmUrHS0z
Qc023P2lCWkb6z5tG0SLdkYOumR5IJRR6XdnRmRy9kY2rGVUd/a+wYqS8puDku6EiQlMD6GecXEK
95Pfxqcg/nrDnIzgIgB3GmgGfZyvTbPvjsHVwVVAOKQD7hyOcHHEkYDjXzTGBugMl5KOiM2k2LIX
XEzczABgMzIa07r5xs2Jt5r3BBVcg4ac33wczvMS+b3WrnCZqeLnHMm9A9gfZg8V8ZRR3zHHzU99
dSVNSyhLjf9e1vnCMV9l5gjyPZCNm2O+wvcGyIJ/LElu4N7i5wVi0yQHQ6daoxSE+pmRaEQRLiTk
ds4Y5eL5uS38dzYCZMySYX2k/1PT88gFrkLnT9YDfAS+IHVBXXUL2/nHlaR92+i63X0bAvFt8Q5K
m62JfCNb6wH1P5zqQxG0aOlRREJDHXsFqtwlDANRakjD83/FGW3moFQ4Ym0TyG/hofzuG4o7FNxH
i3ce+USSINTotnwXA6yN2kyKFpp/cSozkQVRagIWs1r4iPIEpAbfOKxtuU/pC8L+lvT+ZoAkQzUh
52jgBA/gIdDj8xCiJDgbGyQMWpzEqCaRl0RIsjlf4tIiJQyjbsaa1BSkO7CCc8Bp4d7K9DJ33KWJ
8lxDr4GBMBG+vBzqIuwZIiTfCOeZ/2Kt9Y3/t5SISBzRxlEthInLmj92TIWi9IIdCg2W8MH09lGD
h9F2hE1vw/nZH6RY4MQRTJjjPoWC7YVHLX+RWSn3JYJWG6NLFmkhMIFaNieV2VV0lxttfWZ2YCfS
+7DpLOp3KlBhTtEtNPa1Hw84lKnqp9TkCYMz5YfuPaW38LmrEOLCJon+mvyMfQiVEO+WuY3af9tA
xTbpacC7Zo7z3tGAW0Ww0ln7sUIayFuEPgutAk6ED94bHBr8+TRQUYcPybbnWMBXZQgY8ISoBsCb
wr+65D4lX4COV+5aSiXGm1oE1hnrqxRKhmcemLn3w00mqBFzfxX7aQbxgmDaEJPvw98hgc9PMxe9
dbBDVYfYI1h4NFa+/YS4VtgRgJ5AvyAQPhiLENZlpDY22VbYebxeqZra8qsh+zzCkF15H823AEHY
JSYTWbyweLKSbCTjKt5lU/zRMMBZo6VQY2UV6v80puDi+R3Ow0pYToTTkeFQOMeSlr5u3+mq6GOk
zZIPOU1/Nj55uVXgDwbH5INKZXQZzbLzTUY1baQyHM5PdF6iD9aMcStYW2Fnm2r+RouwaQeDZi/E
BwrcGGcfXSz6xlcaDT4Z4B/HjPBvpZRAMthRlbRkZ7s8N/pwDoI8Ois9URX70X9sg28IaIX1J9W1
Ff7Tqoc7jmy9okqGSwHYgWFOc8kDDWn3sChxjpfv2vdXVS2PszJdysBdFH62Jw9wL6hYiSdyZcH+
1CAAftljt2zdXQZxole21d9Uw/5isSXF9BjM1kPsHhrzITEAySGVONbJhZncP9VUXKOL3aJNVs0x
aXR4n1tPFX9Yysl562ohM1LcKQd34TnBnlZTfycRepXnERAGLenwVsa00Rwd8ob7dvoqYn1rtc2F
w8PGwWHADIN7UTeCY4lAHUrsxuayKrx3ny7fwvQTDbCPX5lpqUtHc7YOZeC/pvhl4NdYxamEhcN+
QSwrji5u+d5oxgazh12IfDSiw4CmX2j9Bl1grkK1RR4IcdLj1VPyI42qi2tJ1eDhyu7iuQxF+gjV
GlEPRlwlY2GLF8IIE/4FGrWFBJJyWnfjE+mgm0JB4juLfVhX1CtCZ7F3KrZ2Q0wA9xZSj/gVcNm+
DmZDF69ie6C+CHMpa9yDVTL+Yr8mNOpcu/uqxSmgc0BvuB/8fdwWhzlwCQFBe2itLS26YDu4hhSD
prAmLGTeN8mzI+19DETJhCOtxkd9/CrxmACxOBt8fXxbc0adRacvW+SEpyn9C8tu4TSIfIo3D2Zr
rsebvvs3YazQtpAFLuXEST7vKzpbPpygYlJQJLxM9GQemRzU2ujf8YEx12CYwGQLIxB3KVi33lsC
EGSbt6RmvO/PZ7e6QPdcWkAWQTduOpBYGfknHE2aDlehv0Iyjyt74Tjk6BTiGwbhgcU7UoBgOkwQ
pEczkMNzKx7m9M8scXDFktUFQZvLCxxkalNP5cF5O1V/zbQD8JOP8zXMZ0ubN+KvTQh3MUbvjNI4
NpuERPiBispkKDHmT/wOUMyYY5h+Fn6H3Ou6i88AlJ75VNw7sXQyH3DU3lGQgYcqDFqZJsMyhocj
hTKTHuoNVoGV0fUGFmXoNWRCDxxGf8EQmeE7CW8WYTrmK2aCMdp60fyX9TeNPfxe/PFQpgqbu9BX
s36glSA+eD4XYl91Vk2SpSA5OqgocZ/FHaVitcqcS8W9Q1pS3NNw4fqN45+Ait8F9i90ZzubPmLp
T4XGMuVEsKpy29Fx8q0St4X4f5sceuAI8pG7o/KyyBXjKViE8IbThwbRqW4/K2dYFpEv/BY2m4De
KUClxRYQZyGIDElDM0Rx4IB7NUX+kWspeYdEvfK5OTB5XNgJvZpEPeEzt7U5KB1yq+8VkIeudtxX
w5+O46mXqdh4EQVq0mESPlb+VFMjlx79NGb00DZd4u/GLcbVguENo3q2fXebxs4GiEf8c8f+pEQx
BqyHjuSc/ihkm2GjHyrXgKapb1G/TC0+M/Exs3XZwThLjZOxYZbjDVB/ufdCrKEJ/S2vAjgo3ALp
cWhhTazA132OS6HsSQhkFj/pzZ4nznPkDpZjeEbEVHQjcQ3Ru17THjT/1JEMGOAfD6DTxQkHa2sC
TEBXV0r+Zk7OYwVaI0FNkomrW1ySeAqImCOr8oU5Zkt1JEXyziuXf4KliNoKpmdE4T13PYzbDcMh
zNwX2QvpkZDzAGB5CpKTmn5ODoZAOUluuIgR4idxO3oUrLXin21a29q8lflbXVaPoz4ctWzYzMYN
sESujRzDz0GOCowNO9NZW1H6cMd68DmFexPz476KUGUzZM1CEgpFsCBbip2XYr3Uuf7F12ByXKG/
QGnDHU0GwBQ+M15lsN0AJubkC5wDzkFn/TLocLXXmPmkDcQ1uspejZ/LALjakwQelfGtZ3q0CbAv
ijcHZ321M46US2LcOo9XGOWZ6y8lXcTKuSohGlhcitqry2caOEaiWXkpNX3T5P3aioGKCJYL+GI2
vVs9D08qPI4Bq6oB4BcSKZA1m4OPV8XIOv3oLccPXi+PsbDwK3BMygiXUrRovt1AOyJ/WsA63jTa
l6b/uYO4LwbbOfOpaV+tBBrM5EjYMslJ0KQOIzhX7L14pnUp8dyzRwp6y91kNI4qwAIM61g3d1Wo
vlXYGw7hZwdKPJtcrCFKb0YORUhdUa55X8ME0GPCVjOUzd3fntBFV/9DeKxG2dKZ2oVw36b+VLqE
32kfEgDqTsaq7KL1jHdy0mgYjFLJ4uHqVDqF3M1q88cGVSJG6RINY1AbxlAbLMXeZu6xp4q2of5p
YKz6qB+FtqrDQNFA+toWb4JK5C7BMbUPfm0B0j2KczfIjwQDLHF61Yf8OmUwj+eTECD5f8RXdwi/
1NhaS6xMxCR8AAY2ZNTZLAOpPPAbR2a6yjN4I1db+aUkHY5tdYHU4+MYC7mxHv5KUA+cmQNM4pjL
0SaCFbaMZznecwjpdCLII/lhPTzLkRXCH5qY+3A+Nbg7SHaktNiRjpSD5ckdd7acfyGRD9ajr34R
rb6fOIaRSINRWU9TDP2oxKfUKDhqk0fd6I9PvfkYe/hhOIws1PyrTwxc6Kj2KSP/+9TI7OYyfWkH
LgtTzLvvJuKcXn2xT9hVmXb0qTeSJEACiriM4UqJLaSRBM8YPCwyrCKhiCglkRCcTzDjfGbEcLBc
Pr3LX3A7QLdr72UwW+od7BaApq6+ySUU1spRtcHCwBKCYA0BwEw4BZirufYqqDvCZPvVkF28aX6V
fy7to4ORFn/u2L2ntrGasu/KeScrmm7y2ufMxwMqaiC9ElcJS4f8x3iVRmWa5N1C/dfUExe7jty0
ApnSveJFpVcXS6+Rn5S4YI3pWCp3IkGKkmkQ053zOuQQBCFI8++kPwwu/jxw/TPbWZnu26/duUQQ
aAsFS7Bej7ZmRX6EcsZfv4V219PolePROd9vUk4xsI2KXqN12m2HDywZInQ6RHckV245+Uu+2Gky
HtBx68boS87Dodpl3T5mpbPaZGpenShSUMIiZgipX0XmM7C4JE2eZbGObIST8Rb6TaRwC7ak7Tgb
D4dkvWVUSpDOHxYnGB9g4YZfjEPdw+QNMAUfKjWA3a3xsuHhKe7F5WbhD4yJHYk4LsOt3G1uIDDw
nsMEBWX3Ic7zCom3E6xLianiBUvNJLG4oA+sdUxZViysOUfAagXyAKDW2PZ2ImGlT/KdVNx019TJ
kxlcwvQxKOGpO598S9qzFqJqZZo7/MVsYEC+tDte/PmBKqvNsDMAmaPUvLsOMAHT/7gwzEn54XXB
Z5S4DVn7klKJH3dAEvJVcoKBOakenOhSc63ZFZsNa+Wlp248KokG6BIOE9kXwruhJbKSbJeo5kIu
IsIEijEHTHqc8F7qw3e/tneOMK3CPwmXs2ztwqEqO5bFbjNphiQuy6rgmtLoZT0IMjwNGUE5Oq8u
Y+l+RjbzUq4xg8oLnIUVS6aYeFXywak2A/3CzSXHkiBtaOs9yDzwL+1Yh49xsvxml/j9W5/sxP8e
7yLLZKK5Zoi8psoiD+KGPBOtTNna2yFCoDqVO4rBAlhoMPq1CtZSdbvm4z5cB+XgFapI+KhBgwq5
cnAj/hgHOkxkqLN1EZ9RS5xMuFwG1YeXRCu30fc9An9WhvxWy2uuHnTfwPmRsKc8wDdopkG0a52g
979ATl/ozd78pECxtIVqBKly8CziHocj/0iGjLhuX8fe3CvjvDOcdFcxZDVY3F0U9aA6F7N6CtXm
HQMK+K8nhbDBCqwIdxKIVLl3rVAHlCYeFfm8MoY/29M3BvY8yNCP7fhT0t7z92RtaDD0YVtBApOc
DtArixtfpAQZGgCUsCOQBEuJD2Uo3roZYMcSVJyq1cXlVHPT996OMf9kuZvIdyXWVAxEgOHASNcM
ItlwAhlNMGGZ00VsYpYMQh9G/RT/ZXeBnUUthwymD11aScQBxcVkVydl/qEm9pvHUqnN9DNHGdj2
/aqIHzTifHRQyZQ5bAqkZ1OtTcJxpQiWZ646ONwe5BRhFQsTTHAO8kFleehyqlbXKX4Tsx+91xnq
YCpJMGdCSKq9KSd6cOoHNoysV5EGUQ15E27G2o/AZsmd5nzrDB/x7V8S98f7sQUqr83jxdW9hSQ3
WvRpTShVZrmDxqZi+wASUtBntUa5N3G6rcZ2KzGobQt+nQx7kj3+iED9z124zGipniq/JXN6+Dbo
sCiBIvC9uj4hJr5vag40Llure6WcEOEUXrZMOLNlSEdYxujYy5N0I2L/bzOaZKWQKFNCHCuvUXOr
K38fhuieu3bZdN+1jYNw32+C4t1CfyCebgA1TK1tiA0qvlXiOCi517bZHJTHVHHXXhzjJJIz0XQe
0XbJxcqPSPr31DiY002rHqWDzzOPeeaTBtmth4DoIJLP1wXEGh+WptAOkt7GsN4D0mspjk8ZmLms
IdG0iM2csbNbHC9fwmInwwsBbmf8+pqaMy4+NNSgNZxW6HbCSwQI586NQ5p//7fotZ0hw6PBE0cj
IAZ+QIYxqEEheAEm4qaIsbmBVhSX/nm8KzyEVEh+gyFuiOON8UfkbV1mQ2mwNDA2iml1OcRbjHRE
Z83FysiI0uhz5HwHQIfOiytHCGKTt18KSUGV8iLJcTZQqsNZMegiJjihs3AqmH1/nhbLHBen3VVt
w4AyR3jDv2DIDFqZi5ABKOoJgBIuoh6MX/R6nFDcQBgpEg9nOgjUwI1Jbhn/MVkWyprPYepcKZ94
Kn3yrrZwll56sznzaSHSCmCvMbuoEx/lA6JB5SIkaqEekXUWbHPCWhb4KH34bwEHIWjjnRwFra7Z
TOqlLx7gS+FMNXO/MOLBpi9PIYpARms+RLLAGS29cIu0iNvGcEiCVbFWexNBjtEy4Y7fhEMAGCg0
kYmsTfz0mXVIG6nRp8QtN3x5IJ1WSOlB/ILZfARy0uHfMcXDU99wJNSwAc8TbsYzrc+s7sRDwnUw
1qUgA5qrzUOrgtnT8ZIKIQ5/UiKwldFNnfiPvNYfBPbQgEGnHDZhoz+V51F99KFfCApeQu2vGeXZ
ifJFC+LM4XGofqUEF+FTZxfnZt1m5Ez20Bp9wQsk0e5V4itqTQwPauAMtWYkCngjt0EDHOmUM+wU
huCQsUuUAEGEnPnUJI9h/5iC/ifuQBJBuQZYPciQoVV28n3oMut6emP4vw1RTfh0tQKXjrkEaTFW
I/lXKIFx9DbyKXLMZmewkSxn8I5bNxU76ZvIW7N+MzCG9jEEgB030d9HaUe9897rxrlCCypOPfdp
Drawkr59jwaMYMWymuGJLaoXW/Uw//2wITunjr2nV0ENJYFuftVj5Gmv8BaFcKusW5FWjCPWOPky
Mt4ZKDBdXTmhxiRjumRs/yIsgCphm4UlRy37kHsHjLcqj0NKmztQXuDUxv4Zm02MZ50ElE2YD/jU
T1LymZWPE12FpRMs3vgSFcSDaNbSdLA8p6NUNHU9QvKT5yeiy6zFKpQaomvilQPnmmstcHGXuSpw
fabAf8qq5prdJzDX3DD2nfbn0aZIhMIMwybGXZoxfQFfS7t6xdGbh00CHc0XwHkiLtULt2UFJzs9
1pF25HatMfe2UyhaFwarIDzf7DBneHH145g75xT7ISwNKZ08cEhTJci4MLZ6Ox06h/FrLswNiLfq
uleYsty9WV3MH6tx3LiMxFpgx94yVinTBq/7i0gvEwFuuOqmdxGXyTKUgfREXOxsW1cnjFcuIjpj
lir6p2H3NPzexv3HuIQ2RnAUqdpkoTIXvPMDmRhJFwBUDNaYb8RV2gv+5uIPt4o14zvUQVLtJPS4
HpQhHwZiM6nrYTzoDU6/9Lz9vusDLB2h8FsIN4NvrYJCpGabZqyeu6rbQ9Gy2A4WlAw1I5HSgusf
bqLoMPMo/abLF3cHSDCyrlzY1tELqiu1PwmvTEsirum+wzQZAWxqNGeHXPU4Dh40rCzAUDYTThJS
gKPMs423ONlP0EcTRJ1y0M0alu3TUaLWlDbeK/g2DkDF8No98kZZerXVPpoE4FFJUh2EQHW0d0Vs
7xh0d4CKobMB+aLKBQ0/SG1MkeGLN1GJlTzrDGQ5V8h34o4duU1jCD0lQCyXDpeQI2M249LhvMlc
L4lfVY7NufUeKxUPL2Ncdgkj1qz4o726ToW94u6CM9db2NCo9xzqwshyiF1ocQps1zyYK3QVyq8d
wKUxPpDgQgGqcJueCvW9zmfqHngY+gIaBVGoayPCPJTkizusyeZuFLz5oHEBg48j0QzA3eGkv3Tk
+lqsJh2z414h25ALr++PhM6cqRzRBK20UVklUb0VI+KsKs8B8xYRbXqg+jgZ7zy4p0S5Lqxv1yCd
JXTpzMqdkfYXI46XRHVuMLJYjsAmun3zZ6hPQPHPSPRWGRVVgWd/eXDiszXhouvDGyMspiU/7Qe3
UxbbK2IiPSVdXAaSf51eLIh8sODmYI6h8n1AHkXKKlRHAHJUWg5rFWyf6/DPmvCQQ04gHAEpbmRU
w5EreBZkF+eqGc52sGLMfdKNI/xfVlXWwAh8gno64GtjFc9J+1z2T4P5lHrRipc5U/QArY/ZD5Kl
rU5xpE4MR00bgbZ3b2sdyZP5jYUHOJ/AtFrU5/GbMSMIQ25emhspJpvOX9LpjeH7nKMWV2m4PLpY
bZMoPkYwZzXO8E/ooJzfRNSYlxjRla8TSEfWWu/RyI3KRDzWN2POnLldRNpnS2QB9y3GMdB9/eEI
JLc0WpJ0may1CHFMdNJ9b2xobCYKc3qftkJ6C5ohWIXj9/8SLBNhB2ITsdWcc5IubZgjDI5N89Xq
b4EKElf/1tc+rgl9K46pQ6Qmzss6DMOKDr/FeWPGEb7GekbqdJA4yv6JGFBSL3QmnUEBda5Q9kIU
GDE5IfoPkmTxCiVYbsRkcle5AVujL+DFJAxOKMf0a1paPzWuy0o08F2KVUfYUae2MLAnoZiBqIpq
xmjR7LCOB8lAqD9MU19THecaKw3GVJis5hYmtdOtcpYxG0x+piWXeLi6dB04yS4jGhwUNiryGp1I
YiQLGFyq1a9upMs29Bnt423n+4DHV9y3OI68laL/MPFkl4TspgZPpUeXMXhhx0vxWzX1K3NC/hTn
0DI6WgjYQCpiVDosbuRFuYpOkiXo1z+Je/YQNZlsTD2HzpB9CuG7YoZiYaJj4VzW5tGqR3VJQADl
ZsstzynvpQ+Bqi871A3jAM2q28amugawD+Jp7zAeKgDdiJ7Ajr8LihUM3tB9ykOUVtO2GVHl5FB7
XnMZMMSfuT/s0p6lAw7EZjAaa9POLzFHR1eYmwB7YQiUUv7jvF0ND+L54IHkNFm6q5XgQWVDj2gZ
q6HZJ8yucuUTBjle8TuhbzHHsApYElGwo6CtoUXFvHy8Xoh/LtaB+sDoL7aeEER+z8AONKmkWPWk
Ije/4YiVBm1x6A8ExbJtOjnyKY59lhQTjIPLxeO4j3P1OhPtVjfQoqYDc/StmhYr5hQ6nMoIBT50
uO6TftVl5BjDQulMT14cHiHuplRK8h7gFc7tIcM1NcLr1sHj1wV8aT/loDG0eQXWLi4c5QCFvT50
hbsJJQ898w5hdnIpeEzoP1lAzRxUDk/i1DlbSPyY6bqFdwcWivrVAbjL5ngfwp+psVkQbF0Y3H31
WDJKGXLYSb8yQC15L2KqngENZjjXS2826hBHVHjvtLwx1A4sy3M4EkUa4I/5O8AVGgtlm4zjysQw
v1NlIjcWbJxyKw1XBuQfHwT1GWlCXKqKaN2L3FU/scnFbkGL/tT05PF56sZdsn8pTuQl+OJ9BnZb
AHBV6HUbTqUywnN3Wtb+iDrpAB9Zuu/KxK0JpVY2IjlMr2WAXakDOZexADWDUl9bZ0uLm+FXq2KN
H6Tglde+pZz+A0/AVjLiDDym1Q0Z7rEFYQh5FPIPw5oILeTPeDV444qTTo4RFaKKY0wUBIc61Vdh
zaQcOBOMTx/iTUxS6ZTdKqdYJTYDV743PCNFf8j66ZhTF/jcLqLSllpxCut3v8me2jB5EBCDfV50
eDw7NL/SLE/Fg2uSdz841yjUwPw7jHMYl3K5SLadeP+W6XQGrjX5xKmR//MQiObOrbdfxiJZIjzn
QgC+YcUTWoJk9TDC2IpCJvXNAk+TRiPM8FPhUsT1LMXAUIfaRk9UR08a9lhN+Qbkasp9FuZLu3rj
ZJGGJ+Cv2ES8FMxHQNbGtfRYqnpqe34ny44/yBES4PRVIlzjAJI5IpwB4C42dEZjnXawT3gY0D0d
uH91C3uyuVOKBOHRocnaxEFGT7IbIjI1Oiw2bAtDmAG/ZWydvdw69iNTfzAML9pwJMoEYnJ+xunV
oLcwAqoI/B9QXNQeQj3QGpZvl9a3BOPSaGr3gskTpyCJoRzXah9dvPB3RmPDVjMq4ZOF2WdJJOyd
20Z0dnVSCDDgXuX4J6T+2AJ3tWLuWL7xvbgWOkFVh+euPM3eCNoFVoNRDkkO4AsFZ6UO4upBtYQU
y9oOkZTP08v4ClK3Na2fdiD2xfwM3X+apix6NnrC7Zo5HoanFgJ02LEZ1qVldqKJAXdsq2CDpkro
yNZ8LSgCtYZAK7DXKMQTzyBvKET4BpiZki2SIatXbyX5F0MPo+hUUYbrzm+Hjl08nUbxbj8V7lfI
D7DVDBIjLT/bhtZN0Ar3x2i6vV50JLXhNdxVm0FriO6xd2ERXsRJi4cgfXiRqzuVOZbi9zj6ZdeE
QQvdjdXRgSkKxAjY60QguRa29vhhO9albWEnM+UyswcLi4K5bOFTmbcqwRyERLZ9YEuSabHHt4ZS
SEpFgzH6ABOzJpqKqJMBaWCGFMmYAFftX9KCsZKeQDJv2jQ9+FSKKoImaRyYdQ3VVaEQFwChRuJa
5+0H2LbBEcp/uLVC+ixhZYP5XcblXoDuprBezAh/XEbXlevh2Xsqu3VKbLLa3jKGgzXVsOq+zcZe
Zfd38bAS74zBbNcAFyAhuK4Ji8dFUOUkv519Y493M6IT0DduKFPDrFD+3CaDgKogALDp/Qm6O6I9
RsVitikDAI2ua7BeOd0U53MWK7iB7PSowLB/PkYmHINmPetsQky/AMVzPLr6dFim6a9um/d45oKD
3h7cp6mDGeNdUhTiqsctROSY1CeQeGffQS2AZTX1Me4Z7ClbYNCM2QddNIc4C8PE7NbCJpd2DEi8
0qu9g3iwV/dcFA3Ob8nFJgOg4H7uGFlZ2Sa6FdY5ADxjmA2kyM0bslGL2t3I5RU7p5jCElgP3Pqz
xOmI9xzz21h48BdktZUYK5XdzUV11bsNRn4wMqiFclU7JERGJgl9n9+Avv7mHl4fNg0+vvYyRmPT
t8VfyyDX5i/WcXzU/c+AneZfuugzbH+G6a+E4xHqtPxluHcnYAv7h3W86qGfiZmFjHMFrK2heTuw
DVzLPUtCfU05VLUvRSk9Tms+JvF3YhATNT26oMedG58npO2MGCJqKpOLzPq4bw94VBWFiIWZZURu
FLQHQrz41ykaIA4kkbYZYNqIUG0i9axWqOy4IF04455JCQKnLHk1QF+0OWbShcQOwrWQJmumJI2q
b/EOYi6Kt6DVPDGP4Z0NmHgkgLq10z0HNlcbH2iu56OWflqkEUB2mFRxIm+9W1T70BDh75RnSc3q
6q/EIWVgWED9Zi4fZjFT2fAE0TiOz7JoHfvimM5nGzP8qYvDQJpQQXykpB5jCqi+efqfUC0HKDJ+
uYlDZ6eDJWRGvQYukcfieUfpcVXWRkIZaBeUNA1ZvxMqMRpfPWs5b7HQHQ69Gxxl4yv1b0NPWqWP
zmjvPKt7jmBoRFp7JmR32cb4qU+cOYEHj0jD54+FlWvORZsQ07w6KbQR9BY8OAdGkE1oTREj2geX
cbxfKpeAwDktvjgKuR/1gx9dg9BDlnFx7YdsSs+2Yy11LqORVlQ4EV35Hasx8Z3Ndi6bR382sDCC
dGqvh/ja8KWwDKUXFlQDyZ8+ENbhBLRec7h1pvCBE38l/aICzJ7OZ4v2FQN4Cx8+Z2D0CbO+aIw1
DlAbITdwbtjq9FDa+q7XwqOelg9izTGrWFeEOB8qzU5+l/y5VHByg3OpUiupKKel0o/Dr1nJThPB
HEMCu56HIYSO2tK3qfMzdwdLI0NVDsbneSZyzEViW5rMG+HXdMqyg9lVa95928r2wodJzEMq2FZj
eOySBz14pgeuPWjHAhhjkhRt5shFzA5hrbl1Sf/GsnDIOffj4Qb3DcFftu4dA1MF5RHIA0RVqnsi
wsUwf6StURFfCmqQwZFBI4piNLNfMYVGT78uEZoiE0S075OqaeJC8T5qEMiY5GkIPvgXFPJaDXTT
WCyM83RyMn3pNP3ZjDJ4ByjLac0xq6wYJ6rGjYqw9qvlP8uOIUWC7cBrU3UQcN6z7/VbbFPsBgmZ
W24ZtjlAJNQJTNMo7kd0A/L/3/NRqkPOQoQnDJnaojMK6UTqvW66D+1oXBmtyDkA7uDjczg0uMjU
V2e8aM8WCQsqrvUjRB9WFzVj3r8xSC6ncq20OXXek8VJCTAu9T9DpFVgf4H59IwGsBOISJcrVJ8L
8jOGBpwxzFQA5ZS5WBnY2xJTsTBggLQ+8+ro6qITKSodcHDeDlq3aTzO1pU4g5lYWYnJc6Yj9GoP
Qk0gLqAG6Zzwf/Co59HKJKUKnUvGHtIgMf1bghHJ2MxpHurk5T4XSqh/eYTUjMGIzgEvzgveC1wb
JEEjrIiZBer0kOJbKWQ1GZmzMshBiiklFcHpuKNRF7kkeHbmFfLqVqloXl3mHBD1baJxWOTGa4Kq
VIZEEc+UPmTZB59dg69E8EndN+OSRDMRZ0g4YKSlFVUT303plnNCxg9Dhk7Hjw3KBMI1WJJYcWIJ
UHr/WqamIboU4TDk2NUmLBLxxVXGk+wZri3x8SdYwOEUjw2mDjDXbPVGmLXofScDmpL9qvlYSPO3
MXB58CkAO5Jzhk/IjdRsHM3CsHO4fgtmN+7sMdKon4Uw57FC0i7G3iy55EShe9Kz3XspPqO09yGk
gjdJ3c6JOK2R1lsrv3jjQrwjVB0xo0jR40l8T49YgEo0sxAg+K2zke5j7a1kdCW28dxsMkoWZoyM
Afu+PhSS/ZHfZKYo6O2MfE74BBGLLuKIvnOTNX4EHIcp27u8BeYYtvUxoWwUbBTW7ZSf5Vig8bTw
JNTqQzO+FOGOI4Yzlrlygn0XIbq99cqRIyxssLFxZChRg9ZS7BjZp3SYYfHqxW95ba4dk6XM8ICc
LRUaGtdiHzAEaA+l8+lV+SXHW6CJzUVnJ1jxw6yhmKFPoEKWdv9/LJ3HcuPaEYafCFXIYSuSYFag
RKUNSiOJyDnj6f21rhcul6/tGYkEzun+I/SUarDLPWT6QDq/uJgl3Nrjb5IoUtYENaV4cNmK+QEB
OexFzVvHRB+EdJpgG0pzOiA8YlULZy1ByjwokghtAYwsy7uRmxh8NPxiKBetDwG7DcVBgVegEiSl
QfUHorIcSAk3h0kgLESmC9s4YAtVjO45Lklhie/1YIuMAPXRi7ADDiFYQjAsqUfzJZob4jRUvuPU
5/5t5yfQCSyFkpG1oJ/KjcCfMI64+TFQCNEeiFHkqcTbL+iwwMAy/Y/nIrhPIBBAQbcjCU1CustZ
zkMiujL5R7rEVXEYT2r2KKOiswSnibRhrMIjVUDVjs7LB0E4QTn4GNL6lYNOekOSdj+WR/pX2DtV
HixZCSVFozG9zTDaRHb9JhAxPIToZUECJxuvmvUb4g+IyRacEsIH2K4J+nPQtYbxTSl5xJipO8vY
M8sxe7JYJFRtG4M4ynQVcLyDfdYI/x4JmZiPiv5K2stDCAOLbYrhnMdLbhQRfXO+29AibfeF4hFd
gELTi1ncOMFlR6ySwefMVhBQiiCSWA6nPyvtIY/7B25vhAcVd11OEDLnFrE0TvgJP8JzjMRIqrd4
6DtY1AjEqh/YyfA4ye+faocY5rRzkKks8boxZ3prW6oHcQmVr25UIglCjdS74NS1bKfEW4b0uzEo
AGnI18EPxVPSVweyxbDokr5nfsK5NdwD8n2QpMhYID4Yfi7+U7agNLKmld0Ss+hhdotuCsGKaG8T
ABEPhiWKvrzyK5CMWoQIufPtDQjRIWRGLKdL0T2Kaq4Mq43ndKQluH5BPMhNZPpNfmXz2zEMSmoM
o2uTWCdq+rgOF73fgps7fBIL+iQ+nZmfqcoxnPCAarxWBn7BYP5lJJERY3BQk/PZWVss8LB0fzku
7Rl6mo80wytZad/K/Iqme+WiVqFQi6PWDndW/8hzz3vAHmRdQ84C1JsCIS39ROot925349HysC0h
SgJ35y/ygHclRTrDnqabLwWyC5ZhQlskToP/C8ehuCOYCyFrd0HOSUEiIhS2/uzU6JTHjN4TC9cn
xgwuSHZhnRKh/hTDajSinHxc2B/Ib7oz4VG69CqCr+iM5nJTGQPkxJfZBJLPzZMfmPh+CFrXrwAA
iKWGxjoS+oE8o6YwiHIDM+boIdLOoqeBd6W/ieSi6lgFhHZgs0W2jFAo01JwGGKASJPmw2Vwgl3j
OV3YYHXicnk0/gqLWNTdhAQmbP20Hsh+SloAuUZErkLJ1FcufRFj8pMVqMs0hWFR+sQILkifGh5a
vmSTGP/FVvelZTCHw7pdidJCVbKJ48jXML00urfiK9R4HYU6gY+xNI+gsyd05gahm/StNcNvnRyr
4GFU3kIU1sMHCJ1MM0JLyIYrEwDrpPyG7IiImsvwSw6EEV0UaiEedjnHu6X6+lPlgdzYWOGsT0Ar
7kNmjJItgpe01ahsbzdCD7XNGa7qbzCUm61hdYKkQXnHhiLS+Akzn5mi0YJHHwCqoehkpeF5wqFU
xr62vMtFSZgbP1SE+BlRp4AmCS0yC3mHXfao8G/UTmTaoSNaEPqCM9ZwQ4iKdqdm91b1BN4WQGyO
+aoh6w/jra1QbvOKFnPlgnc3M60Pops5o7WmFO0+cd9j+63o4JrZgfkQFjQVOY7VZXrJYS/4FuHT
5dohEiMYXyaN7+SoxHvvXzORHitZthxw1ot8G/qgMK4ahBrCvCyhn0nyd5zxk9+114qB3pCvCKuD
RjA30ecC1EAcaciwCXkQjDwen4vipyJyX8wSRNWUTcgBOchNgiogqAA6sifEs+j5WlL4loT6QYHZ
Zqm5swhInjshoqQ0T3wQGjEMouUGeJSXVrJ/BbrFzcmb39vMlz3xRgZiI1iVvttomeYjQhnU5FsQ
WadX90LTzyoNPN3j2KNqzr/ITNwaxvCHsGRL9mIgVIIzisgKLgg3jn0lfJOzOCKztM2vZW+vUg7L
usTUoiU0APwuIemln8JQguPFQ0LM4DWLXozmphpoh/gK+JAQYcgrJf91P1EcavcYEa5yuHJMb8ZQ
+RAlhthFpkPZUOMl4ti0/hgwJCBOmRziHBqYYbJxc36bYDMb/G87slNQogEELUGEc4LOq8pCWND/
qe+ZYMuQQR8uM9K7z0mJULdwf9rTc4mWRq8OSbrljuFBB/L6O2unwfH7CYh1XxErZk9A+vH9aMTn
LDQ2mejOezAr3v4RHBj6HBEG+jvJ/6k+VebmoYlxXVV7Tnnbc1Ab8/3ZNNaifSWnYxnYYCpMG8i+
L4Dz3CvWtFOtXcabNC3IzsYKt4PNUMFWbF8rxqymt1bJ6N45GfoCzJjy+y72v1LnbHdeZrzv+O4Q
9LY88XNwDzG4Ngc03j15/RLxTLiRieoIJm4ctBXknxg5UvdidztZVOryKUjTfTfGuBtODaJ8mj28
tPho0AcmBvMB13tQdHgOxruy0aBRcQqjnHJK+1VH8R07eJGYybqLYim+uXy3uQpbCXnZ3jKARw0f
JX6BtimQwcdrlTcL5N/pPlUyepP+s0vUTwaDbj6n07C2Ivjtcj8Mg+SM2k8g6Ll5Lutuo8f141Lq
AxZvBhM+GOZLj36jyuPZnc8BucEpkLlLv1i4fHq0S1ePVTlwOINrG08NbmZXfch6JCQKIjDO5+VQ
thPDxEXBTeQG+oqgrSZ6H2q0O/G0VvF8ECPkwSrG2WkOQEaWe+b2jRabT6Zn7qLpKeiYOYxYeVGM
R8YQEou9j3Aq3sPuWFf9gxsYhyrdtjq9p3iZwpiuASIL0gL3G/lnbOEm31qRGatO/eVmDmlT8dBJ
Cq01D/ElQvswGrsszI7ZmPt8Ek0LxopowOroqyMUSjB8mTRCM6Fz6r6p/oERpKb6lZNvpi6LP+Bt
AWL0e4sMMpuELa63QRgViCAuAajGrYMov7cKXBCstZQfpHBwZntM6eOQxyUOrfVCSnELT1F62n4M
jQf6LpcOHQhfLof/VtyIcVu8a8OedpODTaGeiDJZHR3EhWH47hTkxLMC1Uvvd81w32RaTlRnQCSz
41cwrSq/fTk45xjEtCHEJWb3lcgdg/gOjkpPuetb8xQzgc5wuos2AMtTP1XZ44fEeXAg+HVg7pLw
J21ReNW9eZrM54yp10PQpWIcqbPmQYVBcKM2h+rJHgDL9IKVufTIPrPp3UOkwAqQ29W+r9WzGlQ/
3uwcmGmPXY+XZk2tHTlx2So8zQmFV0cvGe9iF1WgHlxdcncLfJna4sEoDn7nqidd1994YdyIbT9Z
nvNuuA/d8ByWiPHnwb7vM7wyFuORtjL4E3WSjVTycdRwes0HCBF1PSTKt2npmFO116UZXiaOlKy/
ydYlflmu9i41bmav+nz9oXcLAHA0U7nY2fhoddiKeY2W1t0A3xBkFD6O5mKsm1rxY6AOhrrfnDwC
R/8CLcZxM3SXxn7Xlh11xUFzI+D+TvS8bp9eBLxoA/WhBJOyphtyZ5qMzIe6GHZ9l+0dVg0PSpYB
R8WMtFjk/wC55czbtrIrB5U/ZHkf+lfd4jOGtoKrsScdRIInDWdJchNydOKukkmhdWltMe7bZViV
pUYEtdS8fDb2eeHszOzPUbtB0jYTDzMeRS7DSaj+HPTx1ZAOLR4dXSkPUdVxAmLLInKmeXaQxGqf
Xv5Xydy9dXzJSnC0JWQKRFe1x+vAQWIWsOwceiO5wH841Ej0NogCEb0qKyPLuD5txyz2E/4pl+cE
Xmq7KJJORa78s4L6grRR2INNSk6YlpR7MUqX0UHn0ZlAofX6lJlfboWc1PjqDX/RvgfzrPCUjIB+
0YcN9keQjDUHm3HxThZpunP5xXjOeZqS6BpNyTEkfJtJRkiY2shOtfeDFB14OWRJbVbIonpP503D
K4NOV0YCOC/E9zGv0v917jXYn8E5n87BqkzDTWHOvA4UzDT8PbNlUaJI+zZCRaxDMlvqkEjIkg/l
SLAFBIeKCI5IahJ6tctSG2t4o8BjLp/aU1ZN9x5gzogTyfGoVd/HvOZe1RKx6SSMYEANS4uHjJA2
/J2Ev6y5nkNtPISDtvfc3yl5pTOsRONiFeZJps2Rcrg4fGPoK5zvCEQuwbUVpDpW1hldNcoeugN4
efq4Wnu81aJN15rgoeA+mXmWxYElK3KeOUwXXCzDE/4FAFGXIEXNfDG4rBI2GYYt6KkAInwYR1qb
QynNRp4VEZMMrYtJPr/XukuGmpuQcZvUFksEvlPsh0/1cGqmY84tG1k3WhxUUrtzuiTYxYx5ojeV
Y54WGWVC6tLV21ExcAPyCUBaWwy+2rH2/Cg7Ys3zUMmy9Rs7a/oWZXFWksW3r2sUXb1HMtAXNzxO
VD5BjlarZclk5VWcGz9chXk55mJgAgdbREwKEShdOuS7rbLwKZ8fQwVRlqE8KoyPTaQ/FLgtxOi3
ACZgmRV37wgyJMb4RT0L3mB14UNS9ycDSUfPVU9mFfVfE0h+xB/Vttmz6mH4qVJSo2/YEycPPW0Y
g6bQ9gClddNvYPf1wCKFTIX72XjMep8xDph6Um7mpO0FJjb50UuIB8xDjMSsofgzl3JLjhbfFpCn
F4tQJkF6Mu7sBE22OI2mEsUG+EzHok+4Bt+okEJCeoFvuhRiPIg2t+0TuFtJiMbjswVBzkGS8Bpx
cPQkdYv4iqpvBlFZvzOAyo4f01anFxGxcyyaerFnxcg4zCIr22MJi5bpNNkfwpjbfX9oxuoqc/gf
/vtWFIyZjaFubHS3rFY9VLDD8M6IDC4HkE+2g0hLCqU7C74KoKaTdOage8AeQV2jGLt4iWuWE35E
O/8CpZXHCYEbqYi5AyFGXQ4Cxiz2/AmGoUEWpNITUA2abCREcbjx/FaYNpbEfi04DnBOl78wTUp+
LCqPtUbHD2oS9EhpyT2MRqn+GRwgVPBZxBESktQaVxevMkgM/h7FMKmfBGHiDrekhEegFCK3ppi5
NXxS3dfq3wBIBebO9yIX94iuKAMzFvmqQGSAjS55M6xq3OFiAJJMHba/SHuKKIvHjBSFxDcBXWEA
Y7QT+K2dIvYXJr764LFjGWSrTeqvzXpsKSByy9Pz5J5QMLT5MYE/FUEBOrzAeI6SxM/Zw2YlFkTx
D48yLkS/s2EKLYvIg7/CITUPRSfhhsSURxB23q1IaWKj4Do8Gwq6qOEDsF8dLWhDfr442YTVszwz
WUcm0o9cTKieZj5IT7tmJC7JJVre+MHQsgLpR+PfBi+RgyLDkYiT8F6+7IAiVhAhYmZklfhPdAcO
y1nT+io0V5zQvqRx5upPLL2NeUPEsnC6zc47spuCIgZEe7veUiAgrwZACgCCUY1HgnlXJiehoM/W
BXV9ujw59qVn4IBK45VK8YxQB6pg1TahSWaL/mviJqpr2VysGheoV/k1D4CAcEJqjlv8Q6RXdOBI
3UlHIxbq7LUlIWlC4fDDIMStS6IGoJ51vd9V2j8p1ZxZ+uoFKHO50yRqD4En25tADOANYk8R6ZnS
JDvQwh9XeZ9LSCu4EsXbJamPAMfu1DvirTZ2Yv5ZmGL2MzRNMUopF2Gkg6iY8AFIFPEvJZ34gM5i
bazlRuqMS4mrkWlETj8tO8tIQBSrPxpg/s0VJ4AeEs4KcKTVuImM5mwquJ1StldL/KAymcOUcQS6
EIBi+WUlhfQPIaNwyObQK8BkPQLeefabdOeRoSgKfScdd+z2oPTib2K1Ahlaxp/Y+s4pxptBLqla
cNs3kzAMkcY40AmLuU70n8W4iERKBTVACwhsUqCUw7VOhs6cNCjQW14W8Nyamgk+yxQRHlO5S+my
7a4xGmTh21jw+YprSxRGwpKzZvIHsVKDOJUk82r7DiRMpZ4474vvyezWNYlS6UY0r0R/Wd2FoTQ0
vszsczTh/lkApUExu1ZwTw0yDXuv53TqxevOfskx4enWwIfwnSYOvjhGvrwmkelA3sl6rBK/jjZz
QnzJ4jtDjD4Sk3oz3fdGsRcxx0LyTe7wEypUDoF4RuLR5HBmi1rlMsoov/icBCiHkfwLLGJxoT2J
c4Q1yHRc2r2+JcEoFasMrI/VaWfzalfYrQi6q9MaFRTxhCmRl4ce3flSn2dkOkuh4/oHJwuCnYqx
QhyTot8oDCpLKOLl1CCZhk8MJ9h7Ax626IREYssxkKtRxUYGOMYcgWMzhzCVl7rhqmwepZq8REwo
Ssf7wDFOzUvUKXu4u5Gr2h2tnbyTdnXVuU2W3KBJYF/Oh/HeJtMpJxcSRV+3ODgEYEX4YjXwjb/e
TywW9vQ71b9oIuKWYBu4KGYj+VONhgJLzBAF8844fGX1R0shNiIgJC42g4VOjJoLoUaOKLBw60gq
30G4qgARIc+WSsOnOIEZBhNK9ex0WBcJpDGhAVF+cUizyEX2rDxq05vbVjxkDuzdQWYPPFxraJAp
Wrf2i1CZ3WsH0eiSX2N6HlnjzFAdaUCWmOFIEBNxiputbZIBRC7FqyTArGQtyDfMpxRNyrZC9MTA
iVrvTuaeGH/riRl3rsvTRPFVy5HA++QgrZyDK5NaCzMyOipxVuh+iSbw0vayhAxFHEew+IhWBf+0
QY303qIm5xDyEM8xLZwAtQq/QcmqJyRQv+2t/sjhFOGbraLfscRs2x083tkUBIdppJyzI49FgutI
WDg7+zLcL5OXUj44jnHhlbqMta91T9C+gjBqo3Y36XekaA0E09Ai3ZAGtVgXZmWUfhM/BrGlSX+u
2/JDiy5IQqJguKbzQ0ZmVjh3JyTIZbq1+uBoBLxY61wvmCs4Azye7L3iqQemi5QuGJ5mcZDhsldX
xsiD6Ym/4CmmUzhoOj8Y29ehadiFKE+pDiomB0gi05nvk747TMV4FG5Yvy5BtsMnxN3Cyy8yRwzQ
OZE4ImkKqUtS4s8U4kXCQBdjOOg5HV0jOtVq/p2tgbRxmq8Tw/eUkCo+wh/Y4qMu2Niq3yMfiiyN
UFecOyQC2AGFqGnGLNbez5m6R/EF+U/aHJpdZHQ14cb8QnqHD0zFsPVpzObWA+6Wwr7Iak+t4aJc
w2YAToCgFpfcqi5rP3dJZgHUtLVTHgM8GvsKP46X0j6gwlugBfJwZNifyzKvRO/J0VfCTUOHaGb5
Mk2AmiFk+WhDP3YrBGk0MNGEoaDet5wna2i2HAsmg8ioUhHvHvvoXRQxcZIfo/B1Cl5Ko9qlEiEZ
/FpcUJLnQKZl0ZHxLrtsxAGH/amcstOiPcB/Du7KAxJ1NBpNQ07TcCVmyXpCczm+ptU/WxvXBpoj
HcOLvCtmWG8WxPKLFW1TL6AsEoqMtzEnMiRngZmgkD0AFL3ylZxLovcLG6fSWidBOPY5X4GgR27E
2rqEp2neczNq/f1CRknm6y7whkv9KB0YmMoBUUsZQ3t/wKLjZf025SbERrAJk/FRuOqc3Bipaiim
3uetLRMIZ7Rt3etMappUNWUki5T6JuTLWyjakzYcYma0BlVii58ACheCo3y1WEW8LNjQQ1LMLIE4
irgeNMIygJe08djLimKlqzpCvcG6Ppk6KnuWZeeJ8YjxlIOGqhoHxDkBRmy/exLoRz568PmGthOK
0DjB9TYF4YGAXjhFy6OYTLnEMemfQ8wcicV4ZxgHxdl5s/+n0oDR6wkfpicvo3vCmVbE46zS9DVJ
6nUbG/t5cXydyMOAZ0q+tQyZn9v86sqmL4M7mYH6NN7Qp0tyFgGvikL8GfZiTj1SUerxZaCrgYvX
AdS01BOCtq+8CY5iVG2X4qZlFEMTEhuElzBFjpV1R35TFF96SUanuha4xGAWD6svD3GbQ+IRbr9Q
djT3STGhaUlOIs8I4z46NCGSr4bWv/ejiS6EuECUtpn9MvbtatHLe63GDsFh5hjaJn+f6n9Trm0y
YoWGzrkwq0qa1VIMvhZexW2wOL+sJJ1Lf5/rAbTvRNXe2pDvVnsveUhQFi5bNAonGZEIUlurcX/g
rV/lCXWo5FGTPghgo8eIZfhNNDaejAYJ+Sxn9odKsQ4JUIak+VjpbRmvKrnLZf/TDO5jw3VFzF/X
KoCnFFsVz07oneQ787gsBuKoJB/CavofMbeYlLD0e4XKOed+SJg5s0PkvGj3XCRJimaFMxTWM2ip
27lCj09YpFG3ib78Tx7YrKfkzZ7fiTqFYd+1gDuMVDK0s742VMLKaciRpZMOAWPqUF+CoDFT7XNh
jKdaLz+bkPv4/BffGdaXgrTYNsVKLQJfvYyfugQKnZOt0bZMH6QscrmD/Dx002sLLJratB3gi3aR
kERIRuRb8rLRF2c5tBWze8HnJzcG/vNI0zaw0OTIo2iOTtZ44MAlryzwvcH01SX5NzUTCkCDnBUY
25giJHzoxdEMrFVqvFQYomxr3mVs3CM5/ZIFZYSv3O7c3jERbCQbjvXVlih6ljMNPajCJJ3r4E3q
zmayRShtkmd0a9FCeiAo0S5xqWLWr4aCzIJXruRr3Wbhuaheiwhegs0JyZtB0pNUIHMBs+oY+qMD
ws8TJjXf7hReVL0/glCi2ZG5gh38i6sdzEdeEAHp8MOMvHcQgx322141D/JCRmHiGwRvdUxJCWoq
+NEcjK23NBL5fnX01wXouLujljJNOzpjv6fh0VZ8r7Q5W0YSYFZF5Cvti6f3PmwPblfM3ENy9UfQ
z78oIEYHxB6SUkCUqKGEJzMpSTnP9iKi7shQ5GiLbPzdPE5krmy1MTtGBNU26fxWdueZOjKTIwrp
dMaTrnb57i8fDXynBBaXvOwAAqWDZM37jVzFqnKTvh7xwzokFgm+2g/E0UC/E8wsUREp0VLR9Oiw
8Eg9Bq4bZN5HEYXYvwmd0lRJESpX3eR0d0F7BOMgesWJKgAfFHs1GZ/jquEG7rL4gV4N4Dcn3dKO
87lzvRfUE1X3k9F5V7GQss/EBZ+JLYFjgUcjSbuXvV1HlKYq4b82QDjnex8OhfQ1XC1PFUcPSl6u
yKZfW3wUY+x9NguETG9sTOMnSnfcIDSYHpL6VRwkIwHBqhrt2apaG1MwmEPdYtOtHsQsKVvOAGkL
ld3V2rfYrA2WSxQf4gZZUtRHtEv+aAjmSJSLEwNjRu9LnJuwlUAAM3zXsItdZaPgYCqWzaTOsNFU
fCBCcYnbOCqz+8Ak9Zdhv6TG85idDaLeRGBHQWLXrVvVY9bTETIMRAZE2Xrhqc66CCRYI1lJfptP
8acDqzLrsZ+rt0LEgiKOBxVc0GfMJVpVkAtJ/YkmXkpEjEl64eUyC/fcVpMvkm6trWGW+cq5yOdo
+qcv7t72rg0YONdZRGg+XWapppzCdZV+A4tUzJ79ZuFC7RCOlPvZynZW5X0VdIGqB/EvKcG/uv+W
FVol9Lkgt8G40qZn6ceZLPVWZ/jJUVxUjPrk5BXAQXC2dTZutGl6iPX0YGVg7fOPPgYPjXfuC3PX
mP0Zz3XSrsg1JVvY2o5N8IMVJEy055D30XNcfJfOS3Yy0Hxqdn3sLI8iyX/U+Ma2ctRHoP8AOQq+
eJvgpAxlhbSydHH0NLDAgfD+BchFUH89WxnqMhIvI9mwNLCYYp0Ow1EoMWXXwc2PoPmARoPWIzcG
6xo5i+mwpBWi4P2acSk0X1n8Yxr9PiLIYLE2nfLgKb9tAHxtsUcyujIRSZJvYm6675wPQSErF91q
YyNbBZIM64e2qj9EqzYOKOmHjpsd+az3IYIPJFzDaB3RLu0iwMiYiXS8ysscRcaZDAjVhNRn8ooY
LHvAD7QVItk1ACNUbUXQ3fCG0we86Bo1khY14avUusp3Au9rYFcUJUBdzJvOhNangJxxiHv0tQqe
pd2h6yhaEfniVZuh3nrntYfLcuGjwR1TZGzWlF7h+c8xgUsIH6p0JNrhopMrDdDRKMW581KM5PGa
+YMbZSmI32LisMDTVUvbKpW6Nut6W2cXnf0G5aOWFzvy6jpFOZKxTX5UJ3JHBijyJ0RMCZZk5yFl
MOSQbl0mh7A4V3VDxzHsRvevb6CIozuFiM0Qm0LIHzjEu5b0rFmnib2eXkOjfBbse+S/7nTtoIIp
VpSmNcO+gwYkHzV7wSL+xrDscYKYHAhyKMm2wP4rhkrmbsDUCSVRoekglTSJyLKLvc0qTjkSH0AU
uj0StIxj4e2UaEb8AYRRvTtlQAoEFILk4Q6XpKdYb7x6+rtJdg71ZzaFnW2xbzxr3SdEnEnS0rgp
kNlpWoHXxD4kTEEcpjwDzYK7FSy7IsXGGdJzsYR8lJ91xMaPHKCpv8dqYOTmNQVydNFVI/TQInul
lkTGMW5GYKDwoWV8cAPWHZ3V3ZUSLXEfh9Jg5nH5QnHU8QKZfYFo3048WUv10TVkay+bwjLuRit7
FGNgrVg+Ww5KBVQqWGsSsKp3WS6adrxX8VpNI62PhAQY1n5sf+SG5a7hviA5k6NLVD7M83NKyuMM
VcFEAmw8eoh2I44uThOdZMxJuTMqDOolQfr0ajp26HvG3o6/e+dUx1/Nlx085cE/t9eJ3Krv1KEn
VDHyPbTCfpOJIpWL1KjOQ0ghTE1r4E8UFeQ8IwBrfx1G0yRKNvKjVdnV4zNpDUSDYY8+gd4U2JMe
uo5jBvxcvGYlPxyJZAKDTIt1b+Gc0PA90OzJzIMMRSIUqGsSySJAqMGbO49f4AV6LTpIPnyuNYvj
VZRn8PdqR1C6c8CEVCvUBRNaRNVZ9JUm99y71MqFxA9dVVv3h38mQkzGn3p3QtOeI0ni5YqZUepm
q/HTzOg2Ji4+foyo//Kywh8VxU+aYcOomaPsHeZrVTxr1WPkHBk/aAgULh98NyxJruLujyDtOnrI
lrHCfK3sUoSD4JqCuQtYOotTiWjf/Bh6fJBA5z2xT3QvhAjO+DvEPcVisHPtZxcCrgdmVc/tS4Iy
wtWAfU26FKInG7A+p9pu4hdJkVfwPjEWlLqCZvAH8I7GGLMvthJX8ic2VdZkLhESpXZi83xy3Wsf
fcuwzh6E2Q2VIYm24pYguhDR4ZCOD/P4UwQakNibOawCmhtZhMzA4IxG+U8WFMxRAfKMqBAF+hzj
FnvNmgqhek6LFJJUVZP0gDDlms49LjQJ+yByl0ZNbk2yxbHY8cF1znCnEMnelL8Svj26rl+RyoFQ
MCJTGW0haiTD5hZ0oMp4xDdTTjooVza4RTp7OxFxSH8WSKXTO2uN6C1QU+IIwdKY1qAgZ0aRNPzn
xgQm4y4zz4uw4FSHtxZmhPYi9jQCxwmlXCJIDF/E6egbBUVGDA5QFFRbwe6NqLgr3eqodk+SCsEf
9IfOsAkq3GaiyBbmIcL/aL2QgLGX8Y5PVwpYO/sJsgAgcEY81aAog0LmxTWJG+AtFvsth7dOlYXW
/haT7YeYpzGs9QS+eRyhbXOSBIZsOyNTQkuHHvwVJTXpokrq7lNUTCjuQ33HM4tAH5wJqmeY+3s6
R1kHa+88I9MQ4I2oPmYteXashAuQKJ7RhoAPN3CClLm0gPjyzVpPMcKjgaldu3gEQXaWei8hSdp8
/Lseacfw8HVm1U3keiOdq574+ekyImFdg69ueYFmMp9paeEVKZkSAz4xSS+siOyz7QFFyH/xwguX
Cd1g1VcWvCiQh20dcV6eG+dFNzRZRCQXx1L/aRk0qlQfg2jTdVfbL2JiSDvLH6gC5C3wgezkrAoY
0igDQR+ActEgqAWXlC+rm+WopyYnpptn1G5UHIP9usPMKNyEi3dbWb5GFtgwR8BsAcgh50eEwU9g
a9m2M3hPuRrLa6og/zbIRSpuWR69kSWhOs46bucNKy4EB0ODfqsq9C59+0erQHBORKXk0YGfidLq
CLbMA5w181qyJXQ9gRn669Pz7OKu8xK/tVIqDmaEK/gMco2P33qm8Y1H+cIfIaEajbs2WQpzOk0Y
2WUKER0icVyxxdFWnNm0Qz5wBpAOEAzvZdZZRNCUj8UY4bBDVBVlRKZRWhSMfoaeksurRgRMkGGG
sDtkOOxELZkq/tQXD0L+Ro52VJzlfiEgPi/bVbk8J9G0sWaifn1nCvhJlfvZntbi1VzU4DJjEi26
8mOZoGlwoMKuSoyL5OM4xcjHrXzKv+c8X/HU/6aGSh5U8KWV3a0hLbzm+h3cinEASob8C04PNMb2
vA8rZi4CyMS55MbVo0kQY714e4scIHtIr3Nb+WYwUKqlXmzdehdcycQRLuGsiCtQGXdK/+QOr3WW
POXNgz38CRAdo39PSNzqbXJmO0LUnbvMHDZdRSFJ1R692D3qaBXM5lSDh6PyoywkWDUdeeNTvI1s
uijNj8EcuSdvanhfK8Aq84YjCWpz3yS30Lzq83cY1U9G0ePUoIQdnnr0jI1OXiuHKN9glkML1dEW
ZxPs88jmlFdQzS21Hz26h44se7OnAzYA7MGLGaBWocGSurcDD5kDe15YO2XK/GKB4GitHXkBLYK7
ngVa0nCLxFtX/bS2mQxi7dUy0rfOmo9cx+u0Bf0JziVflw4Gkn+O0/zYlpDBJMIPdzATzrK2KhDR
AMMLITbcNcm2wZecvs36qVzu0fjd5clnOj0T2slNhTb6pLe7qf1h4QLRYCXXzYiya/5Vf/Q6LF4j
Uqz70qKtOdeXncYBVbUmWxnZCVTWAsNh44b9844FTDtU/py/iHkU/Yi3UokG63ybVIH10oc7ecNl
NXdhRjXjY+pG311gAGyazpjNAmXT5FcJA9DsLXcaOTLTJtXt5xa5dEiAasWl6+I+9Xacy6r70HoU
ZQKmIKN1CVm8LfEDGn4FiQ9TJ4CfAWy4SluKgggxHRA6EXzU7GdyqDRAhzAhOZSDK4qRvKjRZwj9
SC7H0aBcqNPjO2I9HPNQZ34nkxAmVZ0vaUc6XZHstGVP0XiqIJhnwNB2TnCfhkdOioBDSt7KOuSW
W3kdYVsrl48Lp0TBGpVwaYuR+9VFKRN4fBL7mBlTKy/o1KgkgdUefBVE26wWXy13TbLX2ftRuKls
JXVAeuraQla4jMm1sK0zw/MdT/1amdEWV9mG3BfQLWU3Ts9NiVZa7zEHZM+TQbThpMbEkYR7Kw9P
HaaDtsG6WKBsaL4bdwDVrjcNGSoVGKV4ySTkQLqBZz7XeteQCGb5VfXhAJCpOHCR+1wUZAuqyq3G
bWi5G91GleTHVOC5w2bmCKI7vVY35nBG9cCkcc1U7+iO5mHUPnXmrhpIbuhNn4SkXjnV9BjIzGvi
TTJAyBkw1o5VkG/26E6ERivpk4KrbMlUqv+8u/CLjhpkdE2pHyXnLVlanGyIIyi8GvcNOkWUmyg3
HqpsbwO6LeG7c6ha4g8GTOEuzCTtVLAwoTcA5EnajUJoGugWqhAC+8AXzm74EveXyGRY6U6m+VIT
rvSvy0/85kN50jqOEWWXZ9iJUTVQOx+8efGlB/Bjyggi0tDSa0YxlJ6TLgfIvAL9C8KbS4gOLgWU
fKpf2/zy206HZ0ayAc0xu+RlWdv7nhtmKd406N7wN8goMrW1dR+8uDlX/rgzSPXted4snbZ5SPFw
U4OFestThmG3LIAVGVULyCBbqTezHYrDJkit4zJ5G8jhiBhMyYNOGVcZUWBDVTX+zM2aLqOvMSaa
TCxdu6HCaIcCgMWfnHNPPertI7G3tLxJCxJiWnZEM1CORqdQUcscGJkks70Z+IwQia1rcxWH0EEs
ldYmUVQRnGw90HBgG5fg1zBDJQtlQUbwNNLw2JNaU47EgJE+pqxC1URANYOPlTvVxN+6N91zw/Du
nKqYB5GxJb4rWuJAgteB/C3RqIwJcPjQ+3n5JXvOWOUEhHzU6TFr33REETNCleoZSacPA5ojfZWw
qBLISR21VaWhAWfDTnG+JDwa8c4i98NkjRfmYoo+EuNF7wEc0IpILVxPeEYG1BAgVYwxWYspNUUN
nJIUVXlHvUSfwfXIRU124Ijhfxs/sgCyX2KRmGl8yGiY3qFFqkp9RwiKmLuL+a0xTlgvIlgeHGqa
tU3tVX6dwFSC7qX7H0fntRQ7lkTRL1KEvHkt74sqoDAvCrgN8t7r63slETN9mekLqKSjczJ3blOe
EGO2xgZ2HeUh2CNOVs9V/9bl6jIjWYaCXOnecCfOqAak8RZ0A0E9xM68elL1/BRFH2y51zC372jn
eHvx8yXTdkNoBrZmJlMyZz8MM1OeeqWl6U4lO8uBEyVVtBFB+m+MbSqg9AZMsjX+eQ52PN7VK6YN
GRgH1f7EfcdumHrkv1lVPWbCm80gfrbLf1Z1xyGMbhK0e7poJuOUUYIuN7YDaVJ9Yn9to5/OyQBU
Dw19xLCt/B52EbtkxC+JVqNlnxTKjT+nOfe/pox3JsLLlAMIL6EzyqooO11G68NuVlG4SkgwHJ+N
GLgWNhyMFZbTFP5qPJgn625emdFBkW2MJ7NbGjaFDfP254w+t4KSCKXhHIIYsFLE6VG+7BUOpbXR
zQuBzM0e6rmK1QhtDq1OL08Qma15NnoXtNbC2PwRYF6HBM/iOg6acXWqGQgBER91orP2/97PH42h
RIaNTWo+/mSELAqPQ0Sfy43NFlyjXh1LF2susDR3HWk7Ia2mqrmF+NQQClGUXDqKgPZ5RulvVUex
G8NtaYTkMikODTgOS7RkQcg71xvVtlcRu9fB1aYWsXt0ZihO5PHaGTWa6W8ZcWMPSWw7mER9mQ1v
jaWOi1w7pjKEg/3WteGxyRjniwGslnZPgXbMvH3DDIjARgtlqpjLmDKIg2SUlfNP4DlYAe7qelvb
W3W+Vcats3S2GazLnM+uave0QCq/CV1QOzMbsm/+9FFjEuCpLjpZpq7dykH/rZhnunTHTHZ8asXi
esyfLu3QE3HksplAtnKUJ3nWQfGWUZzIW/7HgOUO0CpJMy3kfplTiT+S64gDC/574adVMesvuxcZ
ocSpi2EzQsAqB8Q7iwxuqPoX7LI2sE72A+mAotLWmltmqisDi7mWuJTaY69H/XYBX0tvCPI8YqEr
hw1g0c2PiiG3RT2ED3NCcQbEJb0/QKDoVWC44RVeQ0joaTjSDwutMJli7lOe7jG4oPjLLAKWBpBh
h3/DZAOCWSxbGtwNBADwl8icmv+JoJPcKdo2LisljGbjpO0KKCI3wbpHFyUs/SvKGOWiY7ED5bsh
RhBOH2SusfseFZo+5nfBeB3NVQuhyDBEfoVTZYki0Eg+MyadKlCvhYg1304c8NDshTGBTrMtrEej
fiJ3SFNCU9B7Uf1yTYyw2RtLcfDXVUwEfszuEjfYHZL7EN3LZl/n/wadGmYN4lHP+9YLcBc90+Fm
9t1NM9oQzHC3LpYEsHHqYEdkfTl+TOq99x91/Yqp4VTsmMhM3mXs31IYxAwBmWxjptdRiPn9SWGF
SrAviUpVudK4B1hXQE2APV8zcK3RfTg6IooNacCiXVcT4/xHraIa8BkkHRPotR6Bo2xVTJ7m8MHc
rhX0c9HegpfaX2fNejCehsIC1tdXA+UHY3Or+8IqTSqxlAE+/XteXkrlya739GPzBFkJ44mCUaWr
4OtZQ8NqLxZIp4ozEmVH8h8kDDcObkb87rV3PahXET4jBDoGcNGxm9iNhG8q7oj+Ce3HgAfrVo40
iWqRFS7TH3mznfpiD5uGiUN6xJzIAXr0Vj4MLioOhi9VO7zQMyzrWGLFER4QzOs9Yctk9e1Bxs+2
0zymyeC3idWLdqcVUN8BN6H4FUOz8is2E+0+asmTk80/lXeD4Xb7k6I3yV4YsQHp1mET0cLWBzM8
zeh2e9COIjkn+mdJ4CavLkikHp5Vr4etcXZi/I+iHTtd6G0HDPwNnHaWE1PDKTKuyftMnAhajXU7
Ef+BWcGWgCMrxq/sgG4D1J3xD7QUPKc0HGdkf6uNrcDJgm+Ktr64RS0BY9UxRqYH8spOCOYx0rzN
vIOCijO8EhekkC3Y9rVNg6W4DO7qLTkx+fQSG82urLCprJnAMhYHWzFgGTIHQ5/Ku5lR9yUb7zN5
wTolbsTMbT2DT+mET4WaA8JNwpF9iawR/yH/qqeSBdSt2wx0KNeuHDJL2y3XrRt6izYEJ/M2GvZ7
fbrzCek22J8sC59JVMTJNmc6p5o+Myhl2jcDPnIqs3L8j3ATk8k3NYaw/6PAB3pH2a2uSf/6DO2H
newDSsAEPkbtqmsykBWYKMSFvLudxekT723sK/Ugu8fmb9L+NBxNRraTArAMlK/Osq85cGQ2QQks
3nkTfYV1b0BnVEkv3CaMfex9VST7/NzE17a96mD8meDb1bXFlhhbOcXojhXA8YAOsAQ/kBkPwHDV
L+y+30lNlCS/Bn1WzakZlzTjMYbwul1v9BpPS3oOSj+HjKYMA3+UUR0nZzv9M9kTCTS3cqCn4gRA
ib9FBPuLtmppJv63OjXnsnY2ONLZEQS854zk4H2afyWTjb39m9CQJqKo/85SjvXWQWA6fLkhB3ED
ToTBOb3sUOh7wltaHDyC7Z8Rbf+pQXccLOR8ygdhuRD5xKDwoGCih1ss3LZ7BfFDQ1g+9PXKTyr8
4nFNodkPwVDcKf4m5uEaUYmNOA1iZUpCJ8ZCoi8Ru8SyoBSVqU+MwbxdHj0kx8EzCQbpyXryY1ym
IHRA3cS16kXBYMD/8afvxL654cnhvKIbxnqrdqurUqsk2GrbAw7rzoiWolUxj1CZ9LZHsQNLGSIq
Snm1SEXS9QWczAZtcvDBzKBIb0lPGgSchPKzzK659W9qTj3OfEZ2T5qjUZxmKm/oFDhbsSi/s9+i
wA7s2fpX2O7CBhGmRVuM6xDdvI5jyAfcl8RaZwp+jWu7W1hEsnj4dOwABWOVcXTws5+b49S/pAzW
xChNa75EBFAqxkYJTQCGiwsbMWLluZxZ6WBBHUdjwYt9+u8cwJMKmGvVV4cP3HnIkW80G/AeGSSQ
Voz9rh3dM9tcmxkvX7zUe2sdcM6lyTr3YCdWQpUKYU6fteitZFdhdDx33oZJB3xint9a7216AGEg
Kckj6kmvOxRksdfRJbRAChqWLZsVIjVSx+58d2Wf677liZ74yql2obOPOCs/NSH/ZAQ0Y22ASfwi
ao98YcQKEWVXfYOh5LDpZT7oly+attDhIUJNl8Q/2z5UwXZs76ZPjdB6a4dDWqqdPNn6VCXg+OI1
LTeQ9ovBImWNsAEi29yxKetiIhT//nm5JzjLJcOqdu747gy3oSUVqVmrWAoAnFCo2NkngopV5COo
Q/FcgqYAzivwiTNUbi2sZqffFf8FHVlCwPUBtjkVSirkDfgE9wE9v+LvmmZcDzYhCiCZZU/gaIpq
WiY+GKZb6wE4aJyujnmsgDs2TUSSwbpzh2NoNruhZbJa7SzlLawR6g0H2rpd4GDcH0zYpKsHPySo
GQ/v0lq71vcEXFILFQtIYGCS6E1rwkeceQuoy3F+S9r92P7Xzj2LZKMY/bKaTwr2Jm3U4TPdbazU
Q2WTHzKFhCYjP+KrI2oVDDRxTdpJ/pC445c69VL7Cndoa5Ta1cSWBrRnz3bbtDjWdFubnoRxb9t8
FRhyLqomuPr0CuGXQORS+AONo+XN6UarZNpjRH2ag6PR9Msh0ReOC2n9YuflzRjGnVad44JzHLaO
T9HeImz/I16BObBm/7QE/WZK2KUz45L4RyjYtNfY/26LfBES2cJsrsL8U1srshB67s+3SV1Uj3ju
du9udTJJ7KyejPY9+i7qa6I+3LxaFfknC0dOxEiGm4x2K/vdiApEFNkaTMeACwOLBqJ3gq6FT0es
+BGRhJ7QN5GkNVQelJO3UcdiCq5Puwx87dpbGb1aSdn6GZfJZpqfEApCGSUv3lM/jKlbijeZimrU
C3SAb2oXSYp8ZT2687MOgA7XCvfEG1akzYQqh5AshisMZmTox6CEJMai+ErazymQoUnD3oBNPKrx
Lwwm97MSbipAWOVWNv+IwqH1J7m7wvDIQ8+Rof2+BFydXj6rKnqBa1uG1NwBuVPtytLI34DQJkzt
gP5QLMGkrNGa18lSD3F4E5mQNr72GnYsMDSoqoT/BgkNQwUqS8opa6D3uBhuhgeIiBFENU/t3vdX
OF1z/u2y2SIIx6S3g6NpvPT6IgveByzQv5FreTpMrkfQ7O6+Yi8rXgzfQstlHnXtwkCeFoeoYSrP
gbEUrKtYtY453mJxQeH9UJuY5Ss0qIFT1Vk5PXxShw3uamjcBf/gu8kGeDaGwefbcPy76T3ySIKc
vCsDYsBvHYaRzKawY4BpXTLCAi8UzRqDvdgnYRP3CaC5sobkOpBpAk4kFmZV29wYXeYZfkUYnCC5
bJqDaFth/iBi9fWtGOhJ5h7GEjaWW7gAiCEsbWgf/Cr1KyNKEW9lVYzOm0gH3qJCZfvBazAAPVbL
+t2iF8BznYb2mOmHiD65A42pLY2cSli/lnZSPOMKNY8cgZjwJgkLNbjRdXELfeyrq//CZq849T2f
EBNlU3jH/9FsYPHCLydGebBgSRVrm1kVlnodVnkE6vVNv9EnwiTs/myw9FB0kHEdRBhwY/nYUJkF
EBI93umq7/aGGeNbli1LvVp96/2dv7fMSvJRLGj0Nys/asWTsMxBDkULlR0ThpnBl2XV67DlATlw
D+zuX1tDZHBw4ylcHHRyxFJgxgxGKI1z+6lBpxRSPinMS5XgHuHPTyvVyv5q0A8RT4Ah2M6t3I1C
XYlU5NpTH6q0dj6bvaoThkMCKi4BJkHgYzXcY6Kyw0LDsk7BCQqLJgJea1ffWSaykTDdRNUGG4b5
KcJVXHMYZAXWknNiObo9/lKXWrU4ObBlx2ovb9au90Hp+6qWksjcPfLR2k0+Kdk6wrMIdhnPLSPz
IaLTLSsElItU+6XCYjPcRG2MfR2MvOanx8LR0h6eIHrGcZ45PifzkBZ3iJ4jf4RoVjKKMYz5VpoH
MlrfdBlQVSRm0ypmGOIIVQNPKRh8IvujEjqAUwkxiDMdwS0OZBGYl2cFOy1rrkkFT5wgpAwqVmTB
gwzKpVk9Mia8I02Dos4rrYLAFLMXcW3U4w6SIb6hGYn8gTWhwsgo2m+GkzujW9M7A3WuG4pt4JfW
PcSG+gh4c8QdeyqxwqGpEJaFX3xhgTOM6wwUofQOuDDQTWDzDqV4qFcYP6wKzFT4O4xERWMBh7jJ
inVlkrNkvmIV7gXef9g48TfYJMWWCIm8AkEdNUcgFW2DDlZm6fxvprh10axGyG/JPC6bLsDSGDtq
rFME/xwqc626EMKwZ/WoaVVwChn/x/1XG5y1LHi18BHNcRxtDRABj0gK7F8Ad4THMUe/cYoRPLRX
i4vIZN6gFuscs+xSw4h83Vqca+W4nup4RY2UB3e9ckk6L1cF0/Q0OucYU/QM2ZFYd+BdIPmo52ds
J1UesCQAigyGBJMY0d5guJs2orfjEhlNieceLPAIAvUghpYcua5L+2uOTHghR4ZvqTFDhWGgiWec
bLoefGzmicAc6kz82MvIfAkGSI+6T8OyHRB7p3L3xKVM/Kqhz3Ig1QzAqg6hHhZFEPlLcO9/AY5U
WkVCzZAtxJAUKYwY3LEAcjQw8AvG5toYV+G2oAuaCCCFP9BF3dr0P4rozSN7pq8/CS0k4Qtth/qJ
+ZGJBQFkLKXKSGdiZkLPniKSSqlz2zdBsewKPkTQLAzM2aVxsAG2iGroqH0M9g77WfRRU3Czxm3L
m8wGmyPXo0w1gt8yuEYRbIn4j0Ma89b2tLpB30DWR5vWB/8ocqXJZGcynbOY7yDRjkGmabP9/EG3
dHUaKAx4mjeIpmO0SyC6EUb8yHdbI2Oww0gjObjO32zcdxtkxtUGvWZAa4epwOB6qybG55InEAGV
CGsk89tjZ5gbVpR4C6nhlq2uaF8AMBQmWp0Z7FTgHgVsysh4Tr0kuRCrF3Cej6dSCZ9jRiAzehLE
rqH3kANL2PfsF3pzMbBjUEoNiyRWk8vx4w9Ab0QeAK1Z8PVDp4NdQBYUwDJkJHEo4jMkcLJNqgC2
MbG8txj7BzpMLIxoVUg5RTZeYOUnhSfEIs+lmOw4W3ExTKfDV2hXOygBUx8sHGg0Zf/Cc+/pywZ+
DAeXNhNVcUmDHpSB/Pry1mPN0wHz4/FE1neu3VL22En50vQbKQKp+hwqsMRgu3Zb3T9X4THU907/
28/IqcdF4nTPoW2su6Q5aDFObfc/UHkEheFOlNzGrJiIfYPqg0AsG3IMJg909HPcbSSwSuAOpgxM
oQoMQjJmGjafHldT3jjU+MS0YWLQmaS8CLVR15AFz9c0uGO9ghcScwm7wlFS8bDzgZ8XPxDjZ0F+
SznyZc81yYjghcOWEMlN+/CEUdp+eet59thIViGQ1lANAKMfXFaJzDB2oM1M6kPoeER4H1RlFqek
GohaoyHUvHfPpMFRSLewAO0oNXxoLtNo4aWdvnU1kM/0klu4H2CPEfU4O4DJI87/ixQGpG41tuz2
qXIjTutCtIwHyJNYzCNIj6QAYfsp22kldtaVfasxgXfmhScyRMLhUhpeu4alx2gpzf7j4+czHFGo
SOQrK/YhqqatdrTMfdadC+81nT8Vsgb9jym0yRWyV3X35nnDJqK6TZ2f1PksxydQOTwXO/DpJPnP
Oo6rzMeF6axgjpowzeB0a7BXs0gx8UwUtSHwKgqlh1W/i/NrwiBZHXZED8JK5CBgw1L7sw59uq4L
fLjwGLatJ9gAPTOSMsjRBwz4VDXkqr9JpDr/JiSVMhy1nWnfPTWEs/JqOWfmY5QvyOmJ+DR/PGol
0oFXQ9O8teSqRMTxTE2zDbBAz7G6sqhqCFF/kbe6y/1t5bHJmMj8sL72vxVto+PGhypJP02qvXRw
fjTh4Aqta4A5TcwBRci5bOxt59/le+HlQVCb8nzt8cJ7rNGWOQQfr6h/eCm4qE6MdEMqSfXG4CDF
yraDW7wEUL0V3geuEDOTWYK4AMxrhPsRi1qbBDUk8iLHP20GqKUMke1Ve4B2iFmsIDzIxH3QBJIO
6HrsZjmYKf4OFPjVjcbble7zyHZZWx9W+4VGjrVVQmMLCYQR81e4vJtCN3ktP6WH8CZypAgljS90
J8tWOWcCZKMeRGsfet+2H5zqBtkQD4JPgaWY8Aoy5mZulx4gpIA7wEBjymlTaciOjJm/WMgSLQih
QeHt4Xtsygk4XOhNAWq3aKOqrMAmXeg6tM/jcfIgH4FugtXrcB6JKK8oDBWQUbgXJWWsUHvrfJtE
uDHhGd7Ai8d3CNoM9IDBubvVagI4cu1o5T3x+7wv2/zmQsQREXurKfq2cHjCypAnY1MniWYEwboY
evJHi4GpC1SlTtmOWkEBskUekdbOirmuKulGG7tcD/DQBkB5ZcyfZ71+jpiaNmm1wauE+vXFUxC3
dozzu4fkCElWiAv+QefI4NFDxZERaiOEeOqiDo6z3jpL36vvdfdJgSFzPoZ/ZfYr8SiWupWFr/Ed
vInZF7uLnPu6vsvKESUqLSurWZBRi/zlOWfIn950L2G2oNZH6Zc5T/V7XKcUcpxQ42utP5v2LbIz
dHwbKEPbzi5RkNOsZMzoU4w6Ya2lBNQdGN4DIdL9CEosJnCCbAusjjYA2gaFEugkscG1/wYNImOK
Cqo26ocObFcABAM6z2Th/6To5wGWD1aXrYErBjODYYQUoTlQcJSzFuvwgd7oAShbUEDhliz7BIyT
3ClXel1epZuOf0baNPq2q5yokrtRnLCoga05sOICgg78ugABCvcFfsGyUNBsFchixZYahntXZVsk
pmKHQFXE8+f/YzzrgjUp1Crs6aqBtNpZCakhasBPGM1waKLp8Dh/ZdwkSGun0kixGAu88XxuA63/
Oqju1G9bbH+wm8CKa8bU/cYraJunoL0RjiDNNWHGyxwkl8cvyoMkxT0DuO+/9qt70R5FtMJI6mv+
Mh7BR/Bf/5X95/3OX7C7tYfzmF6ml/42v6Ji/J5/ovfh2X/z39y3+XV41v+5L+W3/gFOcV72j6/u
Or5y/+1vOn71m94hChek4337b8ZryfAR9A8cm+SST1oBePQuu/m3+FZ89B/uHf7UCyE3/4bf+Tn/
KT9bbGpW/lvwb3ylRnxl5hQv5BIV+PM3ajF+E3fSX9nf+qo+Y2+6HXagZWdnn/LfbtftLP45Hc1v
gpKCRf1pfRHBsHG/Z3DtUP7jPjXGSvEcJoTvVQIQUd25rdAkDsraWdPXraMt6SPb9rk7pxus3n7G
I5yVs3NWPqX4xjKMjuqff4JQuUzW2TpeITBaYuO0s/eLaOvdKbxO6R5c5DRuzIOxK87ljlZ8MWwI
orsSO3cpTvqz/YRN56bYOtvpRFzhBY3a0do5m36f3JMLIslLtGl2KF+2sFuWxM8fs3NwcO7Fqd7R
CH0ixFx+NKun+9Op4wre7AVhKFjlcRQtm1V8waD2kl6w7dkWe+ugbJHfIE9deFvngCnmtjuFR3U1
7eulviie6i2EuE116tfWAdLDalphO7BXT3CW7tFTtY8XuCWTrAfxNL9MK32VrIqNTrO7a5dKs7EY
wswU3gnmDQh8gFx15lJp2tJSQhzmTW7UNzX8HkWfM66cSoV25C8q2XnCo8tLQJaohS2AYWZr3X/x
7bNhgssoyqKiJZ98nqW7RGgDp2fmKKrKNdDITHquE027fgL4ZE47IGqbo3zdeqxEigY8n13lp4Mt
4UdAfyzGmVMez0M/+HCif4BUfM1ZiMtFp5I7ysHh7avpB+iX0y1llw9R/4nKdIZsqHQMcp21GFBQ
EikZtsFkE2Pzibfeb2XAbmLPXLhMqwozfxorJ1wVQfof8ZpVDizZZrAXRo3KPfoGiVik2AwZQuey
7Uuu0RMz7kVLtRA5QeG319IZ9nDl4R8A4wH5+h7CaRjU43xG4Qgsc1TZKfBpX/etyj7KpE39T5pb
fqaN9wTKPtjzecfgHcsf2DE6G3qEkoKooiqiPFmn+rtnD/T9toz+Y0QRY3fwtRuVysKGXmXhIZ3q
T415K4ixqJHtkJHTcF6FZFU25qcgLpz1uIKtJOg9u3vUuQVe6aAAMB17FfiyzpAvUNmM6MXarYGs
isFc1ysM1NHFdBh42H87nIFSgeOWTa1xceK1sOhCnNCbwQtL62CnSxdsroCiP/9YP4ZBWFV6qKdX
kVUCdVqYf/A0qxRYHLV7t1Tjh8lLTXQX9ygAggsa+63W3Wczy0n7vLs9RAySwgDrFqoB8ai+mXiM
t0V+jVQdCVq6DlAgF86/hmlclVw046sFNFM9ppXhq9+QahrCtM9+mSqLYKEZxxf2cYS0K4U2hbTm
RRBi5fEv6cCihwMDZowU/+xOUtijBfxfmiPb/HVcF9DhOSc8z95MAPUYdPX9K2A/rmImVS1QaU55
WWJiLFfZnBu1Epfw5xgkCU0IHaUBeGIBSOhCLKICI7REgRI7G9irQ2IP8daezFVZHFner6P/rlEp
CTQg7Y9v7T16KzDqnJDfrnkugt2sYRyvkM3p/VI/qjCnA5ysS2RckZnv4UhRaSrqN4eY4lrYEHwh
q+dlcJZOq4DMYXDVXfp0vHeYP0pznN1yggVbLB/i4CDCE9QRuo4TawKsnMcnPgUnZEWiV5nAIAmn
HclVAGAHRzRhzoMby0cPpA5oPxEGhMzazZ+4eSojhYIOJh3lVMh3YkSem1gjMspVf03giDxQzrh0
SVxw34xLoyguzK204iGKWNENa+Q1T1sHIU3jPs2MrpBItPbZ1MpNRxcih6+iGYiDiZwG5sQJl+Qm
JbtJQiBNjxMkn2AjmnX2QMRMrC2IoMT9eVyVLoDtAmIWmlBU3QnojjIaRBA2G6+2Dm6zVOiIjeYu
GjKXPgHB3tox8Q25Jea3321rkGXz1eGgRCJjfY65gVIh3hXqpW2xEcu3NY49uGuJXzOuWAPqEdoJ
R9uaGjym9MarpLIXlaAnIy6K3MAiYcrY7XL02Ja0xhg5uiYYbvDr9dS9HXnbyKZSPGbttYUop2QT
P2gl3G6ejAtv2m8eM6qoLKiWLvuDaVJ2utkBtRPL1UczhTfoEbY2EDVBeJLkQmoA+0UF1jIxch3a
A6s1q3eBsmlY6cGjS98FdTNTgJeSIDxIJzN0OXIfSm6U7CUy94V/wYyPRwopSpaezTKnhmePjiXD
gHpaJjG4J2FmtdaV3TxdSidEKUt6EYbhuqm8okHGp0nZT9Ap9OwppFVUoL7RoYS9vick9RSMuHMX
a+5Gitt7WyL27G5JltzqgImBozHUJDG1M9lg9yV1WQ51b8K1Yjen43vud4vKm6nA0+Q2uvknTAHA
UMSRqvovr+srfTXWmGiDKhNKB/G3QEN4uwe4PokxQqiUD/gz5dzhdwuRkYEWdNncqcl5S1kHqLK/
tP53TJWNz/sFiQZ+2qGhENH1m4Pnhwo41OMPOzc1o1qXN8zDgsf+cUayHt60uISJry3nGGEo2dx2
hmAIUk2rJYfeZK9Lx5VIX0aKyYb8nMF+yuEgDW5OlCw3MGxuXv6QLVgEhYU+rtuYegwPogQ8iG50
RnBlo1bs6CWtoTz2yK17xmUY1DRjtTTG/JNbyciteUMVlA6v8h7wVTc5cP4OMjJNCQds26deYxil
SZ1SfjNx25ahfQ9hJZdT+unS2ondb6cC0UBGZHvJwJEgdwUWrlsMXLUOopy714yaaC3oQSBdFn/T
n3IcsNe0RzEOlAM5ydgU6wwL2Jp0niXGz9P4Q4uJ8nQr73pmMayFoBPO2jYLygQyG69nhaYorRgM
QHQMxVO8gLOXOtjfNVs9Sde9APq0YQxOVUCB+YtLMQFNpGUfHCKvGPOXvEtik1dADMd7RlnVyU/f
4JMDOyfJTVxA05ciglkcA/3ncnzZjKhNfkI1FJfYSXduDmzGzj1kpZxzMxxWyID8zAolF2codtCb
0f0QUBGCNN4OJIFWazYGdYMzNiYH51r7EouyBMbv0FJWxWs2P8t7xRfJwDY/U/7jRZgZdSMqS0U5
CrtTV/UTL6J82lwYkryQLWpBLf1vnG8eNJgS1Vlms61wA6rs5CdfAVt8TNhhaoF3vc4Dc6sJMzq/
WAydtdADmLzRYzKUjQ2YxcEW4eYX2T9yinO0y02TyINSQf/WXhMpSKJmbYD10yCGqrI2nv7qpzQ7
2EyWR8RXBs9bNFgjXVzPDqvdaPcJLlPRk/BVmtR0ZOirBWA14SG+JvWwt6arOTerYBvy3WP6r09W
anOLPHfdNBRJaInEcN1d9dBxFIKoMXPNDh6dQF4TcdzCJHP8nTxMTjwH6zDRjTlEoxCX3ETHOUbA
YmBhXsChwLGQKV1LPmK8zfz6l2RBM8J8ymJ4iW19ZVurem5PKW4I0nNTUqnqixWTrje9ZjZi4sig
D073DNY3TeueM3q7iVZPtfehgaR9Yi81eh/WHihhNMmmH6rdWlaLmnTruiy3dG3esSTOJaZGDCSr
GamuMFYZiHQwcLkvzsMbiUzkZZObNfON8mfCQnaQuEYe/MkHP7nO6dTFauQxzgL/HSIGZmrHbWsV
tBTcn+LLGT0AcbgrE28txkPIF1cF5SJSHmBf3/oXuDvNiI41TcEwoOwHE9VoCoC7ZR1BH0SD1UN9
QypJrnHFVMQPvgCtgKJNHSNMP994HEfNOC3lvWUWuZM3aYY2lcGiDWBX5rgNBkb8kir9s2P7J/Gv
y4MvgIDXSoddhm8CkByPS7NPxfRnprOO2aw06NN+es3g5vJCBx70/gIa3CME1MejhQHnalaBBSmN
ZPtZuhZLF+uS4VUqlRiJCuCUrAKFwJtXTmuHDCv0FgpTNb/eF4xVGFFXnPeSO2q+suc8jRgGaM6j
ZI5MhtMmZIYxp7ibMmvPjZHRI7se6IJW38BJEqDRbr6XmKHJCEfRTz4yii4gM62qr1kg9D3lVlsE
zYArv6dmtlJAtjCnQBlJBiPAP8cFks4v7OfkUFcMQtH3PQGnGaGCJqM413px/C3JbBvCUeY02dRd
cXTq9opszdmm+0knF1K/Ipn39As0ryiAuZWOV9iwHldF38e+Ks0htGMYdmt8N/HYqv323GF0m4Z8
joESjpbKibtj0yE7vpON98hI/Wy6//TpSiJfkT97I05CbHN8EqKNdtm80+e9WP79xeICDGHwXNFb
woIb0AOgeDMl/6OLFvzGgrIQWgEziah62OIyA7A6duvJocs1wEmlyEvvaskHxRYfKLGC9T4pmP4O
+b3Gi7F052swvA/em582Z9hQaUB3GVzNdEv6CaHjSPKBEzJUwR444hdSk7jn2IMxIlFXSKCEBEHn
lcOht8AAK5AomxkARnLisCYVmAYk5i8hxsjpBjzEZCWksUB/YkT8DvPcMqAQugCjPpsUNZbwHxUD
voSbvhnQ5oTioGZYC0cOMhy/+k7RXeW5uhmNX4/pSu+3cnHS19rQbIwKBb/n7nhzK+2Lf/KLdcj2
Ln7APCNOcrKTyUNxGK7AU8b8SjTdfPjOcHC0QAnID4rVFOsfxC/0bzMSWe1jhIlP2ElMPLaEEQYt
+EwVvRdHekzsv/+zHYx7nFOEGdIYKhiUAXdxc+BU+KwN0PyyOeeY0nInVPWL/pUpZea9KUa07RCh
aLCPvIcA09K2JBz01bzqI4tgJI5JFACeN26jYLqhIdijUWjCjw6rMrtGF0PwGMq3ZP5PvnWG5mLi
FAIQVMN7q4PhNME6B011gomQLutYaa91fPRy4zmblG3r/WZEDiSwzw0qfqw3nTg/uuPa0PqNz0Bp
qLW9r0fMYKHwYkrO4BEkVGH3zDYDdmbjSau7RfqqGztuLKwRQPQWwW4DC8geeriUwVoPlJORNQ8a
mjB+iA+sH5foGAwqdrWEyvRc168qxasXzZfCU/+LpgRWO6wy+KhEoB8rxXtm2SCE/ZBzNOjJ0Yov
znBjDyyVU0y5ltUwMz/zFrjnoiG2wkp9GRMBrjXv3VScWY8ldT20GcvymfORa49tOi29OX/XNvI8
jPON3tiZYHDD7zD+qxosQbFFyeOjcZXFXdfvakk2dKsvXe8thTxeJL+yQJoyWLewJ8sR4mD+1Wmv
WEBsmplnfbBd/1z/Q0iWmDeD/XMaGfhhB6qFXzEzarOfYKzjSpl/lba3Cjxl4REtiX/+U4KOFZwo
sbxt2/Rbm+CEis1nhg6WMGDQRATpK5tcb/eN2R8dNb8gGpGfrXaYPXnE9vYcbybeEIgI4q+CeUVp
/rp9hNoY8ADqIL5Zlq+jzqvg7XWbgqFVaIfH1vtv+DsZVuL/mBXmVtN4yAIlQ4mAwpuK2zbD9iT2
INoc8HQog4OcP7EX7BuLeLKmOTrlr1jdqUmFdb9AtgEMFYeEiqd5cFlNgIseM6nWhyTiEm8TLV0Y
R8WdsVZ6/avamTXCEUVyJHDQ0q2BtPEIV2tv007XjCmHmZzcBCaWisAbNaCCjwIKTlWHi0splCLs
ttGPdix/1/bQIkH9Dy+99dF70F96HQFPiDShWFNQub7PhnbpIJCrg8qclBawGTdaxsbnzlsTE2ln
3hvFZeAYmQDousi46RFbs97Qa9BcxjP8um7tGbTXTYjJImIAOEGKvnU6xM5YFOA+ZVfIv7phmY+E
LVBrWhUOeomOjlhbxC5AJ2BzkbLfx8ua/C+Zf1LYulIHFiT50AnorxasCkyCU/U1TZNDZNztAfa8
Cqf0J2tcot2rdWhaT171bMWUKam6IlrJ7V8mR994tD9JmL6nXYfxz6OiIVE4TeSSEtjlhY7K/62t
0a+HerYdPOQHeO1p9kerV7gOj8jV0BmtEjM8Ruykaoi9ymxeTf9HDKCypFkn0DW8DNgFP7TEWI1z
u5hsZY9DeY+wb/ifp/NqTlxd1vAvUpVyuDUZDAbG2GNuVJ4Zo5yzfv1+mnXq3Oy1J9lG+kL3mzr8
N/KfFg68YZZujkAeVWZKTYSCDLo71BgnFjKf5neg/3N4rLXFZdaTPTV2tNDkNtaUtMa0IOiCgeQG
F52D4lg6WRutIBhFhokuwDc2MOePMBboC9VxV5r+TppAPP+JwhtKT4R7xXrqql2ABTrD5zSXNHrG
vA0/+4pJ8XaynfK3qYP5n2xwUe+YEGPYE38198sso9T2g99TGaJaj09DfvO51RC4Lcf8Y+4Io6s5
eJMCcED8OvVVFM+p1zBhslxDf9tI/TpzXNa+djBcJkf3yWoe2luTox1pYjjgB6kehQn/3QAcsExy
3VrMJDnpsX0aWuEE+XS4nPv3Jvg7+9YqShHJtMSNssQy8zcHa1ZpL/Q3/Xc8KoukXFvBeIpHUkLM
/DL2/2YmrEPhlTBNjGSR0HSJMqDNSkvUZDoJfxOeTyvaqsgxJ+Oak6Nddi+292NMfwQyIP1Bfooq
1BcEcv41y0tI3QKYURP7qTYouLwTOsO50cgtuBOeJDEcEwpQm3ZurNGOhmDP6FYa1pFBszrPxBX0
SL6VTRfhOoXe4PitEZFZe6ruyHB25A8a3fT2FTq/HQCQLPqHEiaXIK5BJ+YWio761k+C5ewXNyA+
IljQca6YcagA8XaJeqC57avmIAVtyB3iGcHaPKc11ytiJmnf5KfPpEbRO5wQ2pUQIeaA5PjV93y2
sjdOCi8RTsrg5O6NZkX8vH2jJt85yLg0Il6TiirRbheam68FA/Ei8y3v7ZXkSgqOGsFfuRJ3RDo5
ekTRLHqUyA71bw77GAzkf22kdaQxXkZJfsxpo6q2h7GGC6/8HeELIwM5rHME/cowiAawoZkJbfPH
ZWs430Gz9kFWWwCdIl5O+atVQ0Qi6KPsekaUgGjyylZUFeBNzHLlSRffcrzOKLTo8B1ALMfY80oB
9RcBzZC8zwl+ogCsC3i9OhG86i6vPgDITN6jFSbLJH8br01M0B0yPJVCvIFgmGr3VSfZP07fE+Yd
I41lAl4Ypv9qN2c8CYio0byCABEjpuX8b7blVJrIZm35NhXiwQFmtKQwCN9mgnwGXRwftAfRyaOB
ZXJABiDkwYkTkphNh2oigpu6dmSKAIxlrQIl0AAWcvGj58ic4p6Qm0yjK3CtGzoR9KuWLjRWpbmy
CLTs8Yw4SczjvUvV/M/pdiCzlbPNYgDtlhikpt0ogNaG0ix1NH9agACGR9N4JMOE/dZizA/QrGAm
jdbu8PRW+skvf3tEAiJ8tqFJbfAQizjEEK9agSmD2aQL6cykDtTpElOML/yIEbR+3iPpAxABL+GL
Ap8a4EQa4lT1aAFZpK5kty8wmzMe9uq1MMnRXiTV3kq1x61EDFdwdaDOtG8QInhiu12MZIS+LLDp
kwCQa8KVdVL1FfuDGpBZKQcl5gvZdvQrQiVZefpV7/ARU8UDM2MxvkpfD4myatSRzDoVKAzLhw/t
Pzhb18nxna6yjvSMhM1I6glQKQKIelU41SeZmLBH4UqcyomXbax5WFc60DxURuoyjIUnAORQQYs6
0VGmX0iCQReA+rFBpXiX6pzcIAWBR1mATnKaZPYbcrK2/jH84bVJrQ2S9LXUwhYitZT7COES99ei
MWnr3eZfl8XrtHY3M0kG/eBu5H2UHGlmrgGvYQOl4vBhO6JKW8WvvVt9VN7J9c8+xNCEzIBwN2iZ
XUH0TOnPGztAT+V+5FaBEBWgds5XWfBXxyKDKMSl6qExlZDyLtDwGR3J8IscUn37bW9NhMQR5dsC
T/Itg5ULmV2236Qc0qBgmFqHm4GhTaWiLXvyrryEcOv+MaB4oBJvo+Ziev4yMsI9nm1VYWiW7qMC
fUsVdGpgqZquH4KI6SEkq2j6Qa8pTwhBmgMQTHQNzH1MK0idcJvzmkb3AjDv2RKpi0KBnd/gyKQ6
yrqN9PomiJN96zry/J4dMFkLq8wgGLo4yQITJVuF3EQBuxcGoj7GFaZKZ2RAFoENVDBzreJ9O+rT
F3naVeRy7z1sj0oBja/ObC/LWA64rH1KmAaxBh2Iz2wa7ViHKIMK0ZHxRTFAZn27aOaZj0TG3pxs
ZXUIbQY3pQVUsVmxTJMfkBxxCUQ+qm7tLosccWZj3DLtC2nOs8eL9wIyPUtFUKpBJ+6giNdDbOyi
ufgszW1CSKJGL8Bsjgw55K0ByKLxpw2k6m3Hb/+3oHk2/elzG9fRr9Q01r47nS2VOk5lDUB6QPiU
8x3PLkrJDR+h6w383FyCmk7Yi7bIcTn9inzzHhDIp0MZpwyww99p8U77o8dMDR1Pl4b5OdEfYFT1
8BDQGSkxgig1dLEwQ1GBFqPtoVGavjxCjwf4fD8fGBjoLSNkkBkzd6ZfdXsBKwA+3jBnhYorQI7V
+r+yIVyNWKKVfvyuQFDLIVxLVKSQswKttAU1rVFyVJD8xHsmjWQndZ5BftTZJjezGIq3AATT7cCX
EUvl3N4ORQSzLyCV+JaNpP5H5PxQfmLxRLcBBpuQZmxEiGtNBaSL+QmffouvtD0Kx1kCFCJ1AUWX
uEhwabdSVtwRstZ4nHbI+AB0ahnTa43daHcvwUyoP2J9/Z5O6Wr2g1+lEb42Jb7Z4uHy+f1Yfa3a
eaFM2XnMYA5QR+rlWXchf/eG4X1JFTfp7hvC+mOPo5SjfSNH+8jVYVHedvEPWbcMub7b+NPrPl9L
/QKEvuhwptrEuWr1VkcFPQDZuUO1GZ2fEpCGdd7GRFyX9haJc+SsgqAjD/dONBTnENdpAM5k6wtY
k3Xkf3eR+RLF8VlQfi97lN2t0milS6bFW18uGihGjEXVllRWJI1EL1cEeuI2bazXFu2As6/Q2hPN
hPp6XqLW27Y0E2GbQS++N/FfSrw5d9cNiItGrI+F8ASAdywxuUpR3kgBIGofi+ShjsEmRVUcO6xB
VGjYLcnFKNzpUnEgOZyWLtAfl7DN4vMT1g/3otNXojXlGp3K7GzFf4HyHPcjgAFEAausEPj847vk
Q3PQgxu3oCSgOmRAX3J0Sh1Hk/6oCFYYlDvp9byZ0Mt3uFVA82eC9pmv6AyImzLSKuHQXL5rxYSo
0MIRRi3vJ92n7Zpnl7MQyI2Gia8w0kYTez+5pILuWu0hKBc7QaYKyKth9oFxcvHu9s20rdDiwD2V
c8gZQ5QZ+Qi2uw2ycje6/sbGoIJbxMmPgp3T0ld0tCll4zweeudHG2APCyYD8ulFqxBS2w09H+yh
s9GGGJphfhFs0q/mFd2u1Fzyd1oJfmQiAz8N/TpSLPf/ychmuvEYqHemIDgylv5MWSsVrtQRnIi8
rHi+2Wykuj1MkfMVsBKgbaVx7LlvpJrvAWCqoKN6+S2EQlrMLyBapPw8XRfDPq1/XETbnv5ukt7Z
AG1HyY1byNQbgKVkSY0nyZuG9REyXGZAP+ZevFA9xtw9us/NDH8mxT1XBTSol5pbh8Qy9V2Bw+ox
fEvBW/8ZqTao4KxsA8+JDxNOh6JyGLF/QYHMjAtO+OEaIPfEz7dppWx9tQMuQR7c/4Esl7KvhZV4
9uwfQUmFQo0spbr8W/oXTW+xYboboYA6FjlzG6SYN2BrPCQyP699eZZqQfoqAjBo/545mr7+yui1
vwH1i6aTsIAGa4gb/oj5QRw1Yxetqf1pRwDh5SRDrz9EVLzgPj0XzzOC2jgaFP9Kv8d2AABAOkV1
M9wLGA/jXJDqJNbZ9a9yqnVWg/+iXooYVJYQNQrHaPmj2gPR668zRBkCnxEmlVPPQ2KnRaSnSSMj
tB65dm2H5Yy3wQcWUiFOCNCrL60BvkTxRtUdmfbOoOibEp0nhBGdjQspQZocsCyyTcDhQrsk3BJ0
ABSS8S9DdKzgNF8ag0Cg+3HezAMSfWUT5wyFpVMKbgqXqtTxOh8JerrFSTPcejdeIogRGQM5wvI6
OFz4URq6m4wCL2XILfvTHsqrn59GYNoJbT8PUB6aXT5yYnlyug+PSV9IAcjZu6Nm5VuMxBcFarFP
+bBD42019KvJFK1lFFXwUJ1bZhyG9K+Qw4VaiyRoHn9kOSoFJbOJ9BCzIMGqvDRkiZDGtwwmL2GR
M4+PiRjSWx0tTGPRwIPhNXA15XATfj/gumPgQ3bRCCDhBiyoYdtKZihvqpikRSXkmrq67Ddt+GgI
iWX82ID4ylNu5Qx8TqbLagTJYPwT7V2CeKOSC+NVSirAtyz5ids99QMLaYaMG4+en34HPt0j9wsf
L0VnyulIkiyX1hRTfBVwsIwBx09dZmTgyLh47cAF6DChrRjp/KC5LWxTc7VzOsQBAca4hoxITpgE
sn7qWCjR95TjCGjuTeSSxw+IC0AjZLIZnmwulClKXq4KYJJLd8HPyGezEUgAJXyXYIMlL59MQC4l
hoGrF1nHgtggownhUozhpymusskl47tvMX3BO8tUKfzZcqQplJ6Wa511QqsZGChJ3rKbdH8pKYg5
RlFDTfYcumDwrAp22xAHywLm23sP1DtXUHBsgvHF49loHaoZHfLI25ANW6HJ5zBqhegol0zrMLEi
UUVRNExBTFxx/mEp585DEudw3r4JZw5OulQgDmdejB8cEorg3P1xEvMlPguDjplrBs4OmEpBjF3w
4WHUUvoPZqVCfDF8EbOtFE64SZS2XwU08IzpoWFodCboAhiZPoGLm2bYwGdwDxoxAV88b1wmJIkF
IPLwVzxE/qgUAs9986a/pG9XjzS8ii0IsloYqion2OQzQMI7BdNaNFEuYh7d+ZAWQ2Pks6Wau9Fg
v9N+S/46+aeukyzsTF15QfI66jtShNBaBSQ/zj0CTUoVdNExFtgujNcdmmV3Hphmf+HcltcJAanR
a4kWKMT57zi/Sb6j7+SWDQgfLWfnajEYcHAWJMrHJ3kuk6GfykQlbeZCpDD/K2Gs7eAzHUdbYfZ2
CQVQR/vceiBucLijhaKTi0vnaK5Y6N299bRXjhdeIjsst/JtU04iiuINtm2+cKR9xuiN+pa/pXp0
u3wijS0Pmk4Hn0TqGfZeihnbZgajES9VC7ambjlGiHyCsgfHiH40ok2nGGqK6obpqyWy20fYnKTG
bIJd3nxiv+oydJ7mRUp9vmRQiqKZZIp7jtjA2fvGK+tdXAxDzx3IdHfMV7gLHDl1socR4WRGFe49
PDNdOCOvmm/OBZpOlCBVszaaWxeYx67FXbBhAdXM7VFIxLJnlkz+TXSEfDqT61R1znKihKhiUXaZ
7E5Y0lIxEOrj1SMFCeW6RVJCyAlHMrWROxtlEg2DCER4JBhzopqLlh+u5DoaafHBt5MxQ6e0KZWl
zXg7wF20aHtPja+y3ftHY0WbMgOmZlwICnBkUij9fcrA2exPKsNhdWuU37WQq3JGMwQKmcwVRZmf
rwZulQDOH3E+l1nEAEqsvDUexwrAUK4fpD/oQnroNcoVqbr4LjSVKkKtnsuaX3HgMnAPQeIHejDq
hJEsS1Hj8Vog+Sjh+E7oIaXOCYKW2R7E6XInCBHrV92rtGY0yxmSCRFwCPYymrsd6TyFDsOwfwpq
BV60iYmBKDXHZGsSO1Ad+bkkXZkP6IbNvkPxwwPuzY1AgTxcOc1maz+hE+Cd9egIUpMqA+REbhvq
ZrffhXC0eTKveYrmjikd2xlSX0DCDhIsjOp3aQ6aKV2WBpsDCALMA23KfFJg80RPQIvb2pdOiTj3
zKWgN1hWSUuT+aQp2qqGozfkzVIEzxbHuH6X+rjNtAXNqT1m1IHgsu1i9o10wY4g9IB5vlyxBkAf
cZEOwywLZtYGwONoF2qC6gNTXzTDw9b0jUBIyBJGnIqOb65SJPmy4kWXCbc/kFcxh4g+1XuLxXva
IGTR8WeKKsbEgJKxW/DOcFkl0L40SBzjGi5xgfD4vw6y8Vdo4FRcBuzlHhN5OW+YzDakjwEEsgPu
aLY+E9wJQ89IAaQ2kf2do6LJ9Q90gyrYZXPx6UTk5OBcjSv6bUF1KvI1mNLNbWp17rGnKKuylBDc
FQofUYPpZAfPxkIsfYoEtWP2QFXscosE+W1G8tHGf3n2HJ5SyAEidgmkoI455CoHCn4hgcgAD+IB
RQpAGWIV555C6sZy1vDdk86l2/ruM9gaCBlAZeHuTSarC/Urr0CIUMP8BRWaWziMZdwEhxxz4aUw
WXjUB2ImAzEuzka4Vpi1K0d2Cl4ONksC7syhoPCENKoJwAtBseRy9dNPXod8X4d93aE1RTgiarCm
vZT1LS3RGKFZjbGyyr/slK+skBTSe0EMLwIyvlRNSIEIn0WPojDYAg8uGXQuGpdEVZe1jaAC0CLc
kxfZBHyYAVs9/kpuEceqlg4M4Kh5VzPniTvFGgKW/osJwIDxUh/o3Ssm02XkqidC9rRglyQ7JRDP
HWNZiDPjUMzMtcnzHexi0XjlQYy1xL5tcE6DDfxHCWj5gB33J1C2GkGbMokmZvdG0v7BFaXoqrok
29NJm8iyeVq6hzdTznQQI+5h1/g1kSHTuX805ZOrkwbYpoYzSGwoxnWljp9EO2QgYVq0nRSO+H8D
J1bIymfF8emlhSdCnEpcOmbTuzXUo0oWHkHbhDBJPjoEMMTSsRzg5cac+S82UtM/THtagDU/BVmJ
qBfMHwHfM7YaVfUwEepCEgBiDEWrMk40lDrQjJjXgnLNEkO0LEIVy7E2rDnECbKMy+EoBSm/6hFM
KP0OwzMKaIQ4Zk7yfYbZbkFtmRPMm0PnUgiRTEG8qex6tw13HQyRDjnAVMPskVD0YfLMaLcBUkX+
xAVxRTOdC25Pl4VVVFezrRbDruViJIB52jvKz+wmzw3VAM+nVFITQfIsErheaIAXS7m2QLQDWbXY
H/B8ReTXoARS8PX3mBhEWc+6tbhhhvyUj8yCya42J3ZKec73eYaBJD9Ml1+KpN6g//KZb/JZkW83
x+RT4E+LP+hXO2Jd4OJXfOugORaUTYWytHjEouGUsw7eBWm6PFr53sMMJokEaYbwGo4FEVPwKjsi
TPCHphIXhlOH67oEbxIBHMr+F0oddqJJWybAPdWIe65iymlykWzME/kv2/NkMDt3G4KxxDmWWA7U
FmKPHw0QniuJqpF+iHvUjFYiC49lsA4SRbf7m7LxqXJEUIWGiu6OToDrjvZZgH4QAZosABCBl5z4
vcySjVL7O7nwfXdLr6MN46t/bic686D+dvRmV9Bo5d57ElsrhbSguXMYQOe8lMC49KXUV1KzZH1P
tKEKTW9uoXxC/kJbR+coR2ZAGG4nS3Xgb5Lm7G5rL/kzQzqDBFCyz6PDmLcJNhXhLhfs2mcWaJ9A
PHiEoBRqT9NE04N3UUcP71sZHXSzbj22g3mbhn4fYMPsFSbdMGtnObONS2gI5FNt0+0aoz4JPdaB
zUPh6jdp8tWBA1I0cBwUiUsdPPwu4oqJdOoruvBxIE1uzqG/g22d2Gt3jS/t2NnZg7iUH1k5cjUF
6nCMbdqvyjW4H9N8Mcb9H1UNt17ibAzAJlYl+WGUNjndMRxqJo2j7QMPhKq0WbWCOVn/5gxgrMkS
HELPCMmbjxYIbMCLErWeWsxkv8WETZ9EXegBigkKYqCJTgl5MhWYDbc5CGAn+4cKclM6X/OQboPw
b1WiCKhm6RukLcaGQ5wTjkZeLQe1zZqW4lwtTRMRG0xwuk+CezeS1o25PAJPQuv+Zg3t9xAkQJoj
88Ju3FG0qtwBlPboQ5Vu/Mros/OWgpIjVi7PkQvaa13Gm4BGAUMhq2cdsxiZRgfgPaYPrWhPPXpA
1iiSl98cNFz0DkdYjA6nYnF0FEeDp63lUbhitI3MpdGvCioQc3IxpEEldEG7bkP7ElS4FRJT5iqv
Lat/NxnOZeXdmcCRHTWxQEiN1YJeItONUyaZnm20861JXcApL40l70IKDtBBM40+qb5rZIl8F8+L
l5HW/4utYNm5NsEI8UvrMqAMlQThHb7PgGr6fS689Coi5aw3X3HKHth0GD0mqzu1A5wIX2VQnIPU
2gLF2oa/z22MLy2rYeKa7U5JDsAJKwS5AW4H+fU30a7A7VDUYNHhtm2PRUJ8B+J+jefa38RLMOCR
yFOigOv0d0e0FKHVaIEZWjS6qzCfzp7/5XJ72NOXIEK91wGyGoRkMouvC4HUUVYS794wQ+edCj92
f2nTVjswHUfrN4Vv7IJOIYJN/TNW8SqDIXNo+oaB8HX+eNqT2p0V8WvusJv6o8lEJo9lxIi1Att1
dnlCFBjqsOWAaahMOwDFM819QjXkuGhnAkjHeiNkQ8aSyTo+i+ojVftOgovo5aBmSKet3wj/1+q7
wclA28p4XII6XA1TLwFqSfzSDdSWYpYpvv3sgVidi4FfSmFiUCpkUGQhFNRYH4KOyy8paGMQCMbd
lzBnvlLF6Aq/NZXxXOajYLBGNayTAF9f+19PUVDIUDerDB3jYuwKuI7wIFjj8/DjThu1BVWMoAQ0
14JcglFJt0f/iQ6vm1MMthXFEgPPYp9xmgHDcpicCQAiuC+R26Sd4GiPxuClcM5yeArXpJdM2+Gl
mX6zGagnBG2ylXhrF8OLD/eWiti9fqfJqCsIcKbX27AYpOVWqoUem9gyvMkUKybCqAb0sNFxvB2f
Z4BxGQmfcegTgNAUyGvEvGDOLQcIb6p07hGPAPwo7OBqYL5VUsFcAX/MeOdPa8NOmFd6NsP2ZEFr
AG/E8XcyZYcoRTXsklrXHEMHrRctdQxvCTTGjYxEgysIHKXCUVcMF9P6O4hTubrR2fQkH7h4DOIy
3LMBqJkbeHXgIwHWmvQqZIB03Vxa6NIty0WvtJHdkqQuidzEpcjoHwaTgZMXa8/JLxahJ8iQ1WbT
ghN7uMyNXCTz351olrjoC0TF2Dn6DweLDhoLaXhaKgxKpxz8hotyGgJ+hcs/u9IqqTEAtt4jBWVs
cnzBunHtAToKjsmy6P/If9nz0tMK/GTiPpBiIeHubLgD2awQZnV46yTIgVwZrqRstK5CinRJshWu
irPXjtNlWxpEd/AcAvODWunD0/xV6+x5ZByf6oScE05wNveTzqxeEIjpRyhJ6Y1HRhiMJPy6VrfQ
te8i+hKRc9jgUoJSTnF0a2e9xNIGpsK7iCpgFwy2+P3pPqWQZNOGrbdmLbBwlfAvNX4YX6XcLZiY
1Hhkd6n/ehNDfka+IkMomcSRLwPOzSf+4C1p6QJkItIciK+a24WfmTgxaHYCpmlGTSAdl0NKVqbl
JqvJTNYC4jtUjBQewgr2Uk2BPBnW9CZ9GS+EDmQRaGfpfJuiXbpEIQ7uR4GsHRhiCQmxEI1DSBEE
3DAw2UH+vRYzF5xzpSw+NYbC91BQM6XVmHrcqMZLr8KlN8NSxxPIx2kAyax7We19FWc/cPbC8IMP
EwC3I4HUVvKb4uowx4RD4bzjx9Q0AKpC3VH+9BVpXOqu6R2CtXTUUGS+MhKdTPSrnIFonW1wDSlC
J2o1O+02zRxudJGTOR+CAxqpiosAKJj1G9HyqKg0pNMNPiZeJ8xPB0o2Vkfk2HSdQS5zlP31xOeO
kD42EHE91k7qXcGeQf+s+aawDWJEDly9zo0Zk17/JaCD1BRtdLKINhYq3tXvjIBd5BOICY9Klpba
uGtBZIfmrSPonwYRJklYVlIzIH45+V3sSSAnPRhDQVyVz/0zkpLnd9PFaKNXQT8FAKa+jdtCeloR
ZTOZWJR2VO7oqLhs0fCXuAilVmAbZsr8KpIcv7nncCgSuESPmVE7czQF9O6IjrRZ7rvoC/E3PeqT
YadUSccN4LjUMNrQvxmkBHnUCirTXsFOdZ5t0DxSfqcedLiwv3VYrWX705jrvEDKaGknYy1HrsgA
UYR0E75YGgQbmWNEmSefRq4SPem2CT21gpRBD7ydMf6zubiw/gKfU75lNoNOyn9J3EsBLQib/Ewt
MlSB3Xvip1Vnz6zON4ZCURT4ydYoQAgigs2T16lufk8O3XlPDkvpjodBvQDnTwSb87zbbPxdsKPM
YVgV1iliEVsc94CJqbLpKXdLC1wX/hzwUiyiHU6Ph3SK7EYxTzjmhbYOw0k0MqeP1c1n5FmcZoSs
gCdd+tbm5JcDoHpwFQKIGTcRfYzNxA1EugLlSDw+hKejZPSHixOc5MkOCMR5PTFrO1duIu+PAR4B
ddAZSZ8jC5wMIl+7WOjSLHD1kCs/4Mp/5lap/ZLoEsE5ZE15FKP+qe0HLA0EoDMCsdJDFC+18UvI
TZ6whl2X9SFAIBUks543tvHPxllcsgjlDGF8jgBYrUPBRz6P1EdkhwgD3jONmUONvQNFBR5oDsyQ
DO4Obs3c2tEQsNPS4QehM0Av/v6eZH98tvS5g0YWvhPtnlwDF6Y1tSc9SBdlGl24txrOV3RsHKZq
UqCX1t9KDv2RBesk3ovUj1zTssLqKTrl+PWl44E2EJCMbRXxJynlYB7csTctWEzSnBlS76vMDgOn
5EdMqJxkN/ABhMwNUp35u847pXmFx8J3jRfRos34ajR7RIzgnhOqy8pVoN1OOjabgto8AGASEY9D
BDNIys/TmUy7U3t0Nrzj3r9xdDbEh2HCaFXUqwY5n2b8mfcGRkL6RPAFCjSf9ZRTCLIIb+IENaJ8
NyMVWwlP4Me0xOFPHjJCC2oi+hGIQTxG8g27b7dCdQPfTqmM34e2t+bp6YaPbQgLCJV/Hf8R6Imu
W3ACkkTCvj6O5EUTGcs7EXmIQLvGjzSuZf9RmI944m/q/ZpOvAysVUj7kbGnIRR6D7urVVwt1lxi
fvuSg39pw2O7TbN5LXdtfhynu3ilSaW+x1QYDA8r0QTOEZEU3MdYyI2u+BYEkR0hzTeybRtUjpw9
5SbQcjQwRgwHiFevHXaB741AsrOznev5ypLC3Ag+PNu7ns9HRIosL1V1lvQ6Vo8SKLkMICRp4jM9
0OeLfwgqaiCxyLxhw6JGW1riohVaiVaYeoR4th74+j9qmghVk2k63UnAGLk9XESXAqwVinZGySK6
Jmpv4R9BkwbDfxHqGhbbqh4O0WIlpXR6GOoP5kSATgYg8JIqBEgQ/8lhSkBaxDRLc64imUP+wegH
EqtXYCo1Wb58B9++KfNdj2gMuXuEIirAh2pkmGKtb9zoyPnK9RtGYOOa5NTtpd5BcBBx6cDFFXSM
uo4JfHyJOZNiLjNhElsIDekOLH6PtZljE4P/cexsA6pgccPyMJ9fXnCm0ti44Sb+LzyGBg+a6pCC
DVQkTXQEelEmub6+ZLvTHRAdmqdduai0I36OJkpejaI++BNx5MMxwXqrZDtH36VicGi2EyWO+yPn
SAZSzETcpY8fSGhKD2dPhT6IdRGSrk8txLxOhvQoS1E/GjirlCbbCf6YlaD15IxmQA4eBSt4Y82R
x6rhghfgrc3crdwk+A6e/CKflKpZHAmMzWYSBK8sZiKS4m/I1REqjE+ij8Evyt2BKsce573DXxL0
0gOZCf+DXysuYDxcU17v6YXSSl03nX5XDZgWToJpJPMJkEUKNF3VTkoniQWlDr1C89gTXa0TOFgE
B27ZlWDd1EUc/6K/aYeH057LJNkUBDtx0QhRIuvB5adl5FvpB3LQjGQFRPeIcIzWb1EIR0COiBIB
O+J921cb9hY1JwWzipyxN/DLRjvGIu2EMbcnfU1bQzC0mJJhQYDRBA/lRxPYTKTLU71lkgAyt3dG
DuCkwL/WIRptIByfFx6u7oxMFsBVgEadbd+8CeIHDDYhExBjJwSc9EKiy44ZCMJDQYcL02aOzbIN
rc/Ou1SoFNzuQLkkD5gkNxBmCraEOYAJpwW7WMBlBztwnef/iD1mwP3G5HoD6GxG9J6UC8zSQlBI
50fDQ+ovOziDtZtDLmC+Jb8VdcGZSqUiGyljI/rxJiAxpPmw+ZbAQbTrOG07Gakqmay+OqycSCMa
5jJhOgdH9sJ5a4J+cCWWBJDIK6otdaMSicEz5KUNBtIoBtTJU/XYqaTZpJQVty9MuXQ2Wc9TTR5S
1KcchUZtfokmBUi2sNDeu8aP0DW8vPSBoTbk7zNugCdp/0B9SxNlsJ5vkAIik3lCMv4XHmi++c0d
u2eKcS3PAlpNqm4ucE8OueZmMT2ROtVCBFv75yT6qMJHBgYCpgmcaAI9U6ZZBfFr0cMl3nGsP8a2
PirUoJ5+F+okGc8CnE+TyWzxj1hjHga4H6NOQlZK95TBMgAdNuAH3tmtf0RrksxHVw22ZhsfKvAZ
3jkrS6GxJ39j7bJHyUMZk7PfKGslsF/x6TEUnpEOt34u/2b+w/GpFiHNYNSsfDM3PwN4rOK9FuIQ
DR+CwSGYavGVNrXL8M0vf7a2wkdozEGNUV4SeWkR1wj/JJtew0fZAwaIfnmZiYgXcLwew+3zUtAe
TnyaqNKShhd6k+vy2eqZe37FQ14EDophrETiTSVL9qAiEKtQBIpJdgBynL9sB7JrIYqU9CFfs8GV
0I/oygiY04SelMuF1ZRQoW0M6yIPtLf0RdZZW4L0LowtJMrySKkzgVpLRTfG6gInKumCZF8yjIs4
sRKvHf/GZf1WYbbw8Yamxms8PhMtAB41q1slKYGWXNs98SDSv1fMVCJn1qPcGh0cAquJUbByjUix
rZQMQPFuslc5ASyhbcz0jdt23dQbQ70XwDvOh8SPqMWHPpHSC8BA9YTGXOf65XSvlffQUr7p+2oI
AQWK0iDilkTXFwTOOT4i09gozarkvuJ14HHVU9JCOU+5b9XmKryDN9RbVMnC+KZatNQUDSLxVxqr
v0QhBLoe3KTT/y9PBlrDfoMXrZBGxXMrzn2ISMUMURGhjtcQPLR7AE6PMkcBI6EgF1RWbmX5La8L
WEz0QfombNNlV5Hwh37HundQQln/IW1bRqGY+m8EUCLOJiIf/++39F+i/RabP/Vbr8MWccMKKWNQ
b9sg/zai0khua6EdZLf3TiDcQ+AxyXkihxJAGDS/5O6SY45IEJtzACnHGGKlo58jqHkjV5FQ7cLt
xCdNOZRME2mq4rMvfUkDsZEqWlzgiYrFKl/XenYo+728P+o2BpmB6ZhwPYJlzerItJ0LWlOBWdjt
tTusYw1zOVCLGEHMAdtVgoeSZZWhhu40MEyd/CsHp1u77skjEfZtzIODD/LYw8V0/becC9IT1gjo
nbajWH2hSwz/WRFzjk3A8dfKX/NAperjYumqX67znobqjgFQxFXS1PEv6AToqiQPq07mjVR4Qs6R
BlpSaSN7zKLyTd45qVtiqKh5ZsLC8jXd+sJTlh5aKZncM4RXhfBhp+ao486ZUIQnP5S3LN+gNa+E
RGKqqNcc2rrpvRfkxRJ+IkCUtJcqID5HPzoMzTmjfrMg4J7iJAWEwD4aY7/zki+PwRcFHxhNiKgm
ROkID6iomHCaJWBRBupS0WZYTD2h1klcNksAyET+JGi458/oEgG2WPJpcB94iAino+4ScbhxH8tV
LQJAuR9TOAF4B5sjl9Jc7l9QLhym5Iw95QSco1rw2ZMO75oaWU0TGZP6EoBOjacz1UdvXkjME6bZ
7V8LLlUbUCwzkfbr7bdAo0GDWOFbuGwJ5BUVejm/8lAls4BhC4NRfRokOEjhTZEMfUnp2AgmSyoA
J8VYE22b8Ti8sv0hZZsD4S/GLZcMuTz+MPSj7B54PBFDBCxirTQPIJqN/875p6TDGQkHKIEW9Dcp
EuizBHUZiMTCcLCWgoJCsLON9fxPUdB3V5D+1re8eKEEBcHQSKsoik+2uA4ZUFAs0uVIQ8yf2X70
O6QPEmqmK0BflKMCdwuXKkpZVso2ZCZwg0C9a8GN+KFJ1CG626B2yoNqU8Nx1RCUNie0DSAhRBvG
ImSp8UpIL0x+IQPkYiAbq4IF78M3UQNaqnPlROwpiwTv4SeL0zu3KmK9YvLfpAXTOHudZ4yVBx/X
p/qqMpiZcIzaeTVj8RNLiGCkknvlttUZIkWIr+hpjtYOnjU+Yb0KsBr/hgMSC2YrpxHCVI7XpxA4
zvZjna0j5KyD2l4Mk/gvbyC7A8yx3nSQB1VNyP/FZtm5pEj0/lUemgAFudBV6Uwl5C99YPemZcqj
B9dJ4RSSjZBlwxITGsZvFPuAN6izELgqS4OLUE4z6jMx9ZBYIBW8wdGjFlwv+QPEVE6KAcGQGL3x
ky0VQHKr6DEwB1gnN8gng8CUrYoAgnNW8JPIeafeICANcJSekxBsutrKIRac4ldOHSPnjKY/qCn6
zXGr28VrYWcH2Sucs1KbSw+QJs1XRd/hDeSIYMeOUBJVMVNIucLzW4e6i5mXa1AUAZ4kjYWTIIJZ
4ZAFZEFlxuem6ieEwFOzlSgxCKJQKtZI+vv/CDz+scUMgxggEdKSSpgQJo4eBIQAAiJecs3+bVS6
pXecwSPlUH569wKb6Y3xQQ6xGSCMaieImMtjWIAt6IeClQGGKAIEkOIAvr7OkjWPQYodctp3XlCg
YwHUIV5PfWK/SqHsGzU/ij44eKkYYOtpRBgo7i5rzUsAZNrnv9PgtWRcgF1eq3Fb3auG8eHw+JGm
LsGil4aWoiD/H0vntdS6lq3hJ1KVcrjF2cYJMLC4URGVc9bT9ze8u+rc9KluFtjSnGP88apxIecN
D6PKHdyV6lrgKoFD1LHeDoTsF/aL2gSXiJm7Hb/kkNI47cr4qx6OukWAC93ozUZikAId7ZR4esTG
wvEHg6mjVYVUr+jgVIN4aYyArTcGB6U620i8mvLVDaq1utUrFJDtvtBQs295krgHJiynzCgRIgv2
LTsgUqjpVq1CC3g9J8dCnE+cJsFgnlw3Yjfk5qE1cKnywMdV823psrBV2YsT9qeaeN1RD042HU12
DVL1a2E0z1NMbJPG/zeR0HQE62siHnpna1ooBvTwKqMmF3bd1s8J1pKKvDRTf8hhJyk1m25yQ5qM
eaPNA56F67raMTeMPOjkVOlXaPqFrXsPDrC1U5a/gV4d+AWWyOyoBHtyQdjuj0Sx4u+8X3fmrcyR
/7Jki6KCnZxyHq5HuMsZMVxOtnr0xXbAJ+pO5mlglZWBVBTmdcDRQpV4nOfnxBmXyT81QhvnkxGx
y6GJSybEuBnYzxmUx++whdKpi4XsqPKICnqmtB3NeOlWSFv+Ed8rd3JRt7hQYK5MPi/Rz2VwDAUH
iJaC9WhXXgm3JpiQKX3CDcONVri/Q5cfZq6iaH7Xujx6UH/UxDyoxqWi9L7O7ZXquTtRpWu0EAjk
pKlincOZfJ+FKcuIP2T+lVMY+Q+bPZOORJWgNwLF/cQdGqWMEbQ1iTyqsQgAxfrBR8EdgFYE0Ruc
XBDcp1c53pO233SevjIiLE9QE1mmPKgTsVQFKqgSOKnbDv6N1UPoDbJ/aPr+7Mfo/7mJBDC2AB3s
KkFSbxlAWf6MisEmPPHFCUDkA8ypPXVPDHLlRoRrakxcXLFs7GNb/OLqc/gBlUXomz3mN2JH7poA
QFRKeiSZZC7STal2gEkwXKoIv++UjHF1FFLSmqtOt4XqKc9yPCkT0GfZe8+V6fYPkRWvREeDKiiU
FR94zQEpYbknvIHwdWhcvZaPB+5Ua/QPVGyicQT+FGuE5X+kTNDEkfPM9W6PgEh3f+QgbBrvUcAY
Qao43UZw90AnBJ6Z2sZiQXo/O6Zd1meOMJ7KgpquNiAegk9UR3nAeCeCFSP2cLXQ0p3jvUVB88qv
mBChEPxtR5OUcKu/sIDDiQ3YN/LwKm/UjBc7RRvI5hGBxruc7xJNY2k/gb+KEvMlBnQZW5o9dFhl
beHYaAERukwfqpnu4TTF+mXysVRCgxD0Fb+SnPAa63+apq/7LHkpHX2VvIE4A4Mb3jPwpU+8AiuJ
nH0W2dYPHo9VlHWrFLgbDMdA1ySB0lzI8nYgI2EIsxEkEka1S6uGApt3y442DrlgyQv3rwyMAzvf
XZuziZ2Qh1R58kClQuBcL52OEn1qsqI3IAg1RaI8dINb7iriLrlfMxuPx3uKFyNnqc9HKSagqZ5L
p8idVSe1DkX8BuV40JTkFBcayqbeZ/5zLt3Q52LTRevLI4GydIJsyqNHSa0QYRzXniwr8LM59g3Z
JOS05x4zg5IgI2MhimFGci7FwI/2qrINOeJkWa5Dm5JuLg2YM/8GK0Xtxi8tw0JMBjWJE9MN90Vn
lVuevju9E3hIJudbjeFTjJwODJX8II1ZzrVwMaibYaq2QAcorOb8qQAnQ86mgwULxloRHS7wY+No
DOQFwTHuVcCwPMyeDb5fk0hQ0TSS1M+4R94+w1alYLGSuQYNiGxc5R8nekWYIQDG4FobJjdgViH2
Etu7yMWlXAoCQlScjbysmjyznDosgorgn82JCfPRKI2tjNYycMkmLYQjIjT5GAXf6kxwZsCgZO4h
naTdoP1kUsssf0GlO8sMaxdz7BwdggG/j7a37F9h/CQ+cEa3Ik+4g+6UyCGZqyKOj2ag14QTNpuq
vQjdTFjJDiumGA0Yf+X3Z+mRqE3wPvlmQ6Z9h4Cgu1+TA51nSBYpQbeJXl1A/hBFBel6Tokhmv3u
OCq/akz0Codb3WmvqG/W4vl2x2QdMOXKdQQJRvPlW5LYJHUAHo9Yt3qPkInqBZpTkCohmxnFRHmw
CjpCgP9s035H0id4N78CWAKxUB4k89ATJzG9q92I0OdDiG1hNlX/JaQlhFknApEWif9IQoQH/clA
QjX5yav4Kvm0gURp5AxWbEShIBLFRmfrRbHAOSNYa9cx7Nvn0aaWxDrCHDcOxC/dSnCEXCsJAAqq
cIH0UNcooDbwszI8sT5j0VMNDQzeF3m/Sw+gkz2zR6sFxkJR7qtHm42/Iz9UnAuK+YdDYbb2HaSv
qKeA9YWQlPUPnxIyUYqJEe/bNCyBMPvYlXo6745iZ/tPPu/SewdPy5vU8Yl6cAuUQOTWObPeRNjH
icVmJXMUXMjIKD0MtayHlM0eIFdYLY3G3wk/puFYjfpq1+Ex4svoNDRzgOUwlZTLz0DuM+cIlAp/
LhIDCY1T9fKfvBmdYy6xvXJacLGG/HUKGlR8H6WVflv2dMXELuizqf7Qgko+CfoZbmmeBzjMOiAy
m4/ct7DOb5qp3wnsIg97lYa7ak7Wqu4QmTlsFI5Zsa2MFOyELO3UaGyjIF0lWbdVeNUN0Nn6GJg5
wRmrNtSQT/H29bC1mDp3SpfIpPdl1fqH26TnqrE1sAp2abxb/G3GUXySzIq8AS6qJ8UYt/U4QA6y
XfFGmqJesecNUQiGRhu47P9teXZ7XPBEcpWx9TbZ4VLgbfnuO1yill3e4nxekxN+kLOeEm3hExrj
KqkCk6rvOT5kkmr5q4MkeEJDpWBxXypIGgTswyIiMscQ8xOSv2pEaKdyB8i1gkpYSGCf+BjAEKGx
Y5yLJpMKJJPPlSjfS+QbKxMVPaiPhLKKK7KcDMJJCTm1tX8am6hTEliCftouwXztV5nQcODIpCTu
xjqeqWFSnrkMMWrI6OOY2PogERTvBEUbYWWOmXZLzSPY2ljK/04wE88HN58hU4qFnz81SGJ7u15O
8aVur5Amzui+dDi3VbS4qGhfawAMPdGfez7nxiG2K9kSnI1pdIKkQl9JZ0qvn3T/hJ5EpMjyNorE
NIEczAjCKbZWnqwS70qr4AMPlmsvmf4btHU2F5fBxVt3XFt+caJNS+3QxBHAi3ZhclqCIdGhWxPV
4ByVMcWI7OZo8vcFfOpoPgcRVC2bvXC8MjkTE5UhHLnxccQcpGJIl8Mr85h1Mp1TahpAndy1kGwe
vOsUxpfAddENrRzajRSHPOzG9A+2xuIhEBX3p5Fdra/cqBFDP+UoZBlqZCxooxiFKw2l4I2Rh2EH
+Ea/dfwkIZi6qiYD4ij8flij8EMclvzpyZfSt/ueULpasX44jvDMoG4JjJnwaYav4MH49nxkvtXd
FqzwWkneas5vKuC6k1DYxWUghLS7q4hwEJTXRAyhTpASFHjCjILFt5r+WMI6oOy60ytMaTae6h60
Zoo0tvxmhSchNvCpuvij8MoA68h9aNS/GsRNkeYfE1jeALgsC3+L+cqB5tRBWYmsITviEHvPQXkM
spFYsaNoeOWKC2rRRgv4mDAmuqwCHpR4QeV8iLyGLmj9VhRkCMO1o7RGhoLyAf3q2ZI4VXN8Kw1l
G3vUsXrVxuYbMrhPmyRe89sl5rRj17BD0UoGZ+6enAxAqg3BYa0HIhWJVHBwyICUdtkB84Jm8YsS
AJZpG9ArN7lOZMlVHiVLCxAfWdi7lO5qgkXZRUtrW5sfDixyznVcp97eg5PRQCLIMqJUGaOd5j9W
7FgyoDX4NHR9NwTmcXLbpcO6MUXWW6FP0IAOHEVi7ESq4aIToJeXXb5CHtDYV7qY4dHDRZAWJH3/
DhvRJLQGnkdnLeyOO+hPc0Z8svNtmS6pVQzoQ7J20y2ruw9a0onmj7MelnzJMBDGn63uE/bRAJbh
M2CHt1UcJnxGDBtyqUv8XAr6ZZr2qR7e7e5bNFJA3ACgqAPFCT9gD05Br3kUBf42GtAH9xw17Zsd
ja/RtC8WrdtsE0E7OfalZ9ZoLvGkMxEZp1B9Cv1/wHQed7bQMTWPKBZPvnA5F3wIGbkwSpO0A7uP
jpXbHC33V83EA4kvyhhv5FNtow6nBB+K15yZpYpm3Dko9tZ5yzUMgKcjCOitR7v5zuhxMQIgIYoN
yhgEh3+gRVkw8fZau1QxXfwxUEQuM7/pvgokBHRyJg5EBBCT85cgfkugoDmpl2Zl7dhE5YMKpr9x
egGxFchMQNYSl5EBBEEwPw3pG9aCOaNdjFenqYwPwXNr9SuLGREiQhM5xVlFSgur/Hzpx/pPZH1a
8cTCXIPCFPMhDs7CX5ll/uhAz8kwJ2zVzBJTE+Ay9ITr5Vu/IkuFKEObV1Pdefo/U1mX3XtJt2+/
dixjbSJ4EH7NxBbNQCRggxFgvzarXcnSSHz6HLLcA3oJjiYQeISKRWb+nEDaMUXzYp1ppCxa+9Sr
mDmhZCpOjSx46roJmRT8ok5nxPTbWVjMEBbwNIFw3J0g5J9xzgpZr71C58moIf+CXHgxmlbMTQWp
OMg+xBYnuCWQ6RwMkNMlx7+xnEGfMHfa1cQKhQKVzA4swKQA6YF6nVzA8Ohqo23HW8RcFCOAQE3x
YGADdBC1Tg3Sj1qsbRqOcuYA2ZzqJ5FXWZDqTOqyirMxwXkg90HT4ICSBmcdVBuPaNziZP/DfXXU
bHXhu+S1gLqAvcM3uvGLUyRLMYPSNA8JLHEHEKrM4IAVbM9+ChXCkwCozgqhIv5YwNWONgKF+gTx
XeYnJlHsHA+xSpdq/9UqQrZJgib/EGOL7eBAVhcxsRtxrewjilF9cum9rj9oZfYIcLK2cHxGxS2v
h4XASSLcYIqfzTdLUCVIOoerQHxtaphs+NuboH6sAUonc1jMVnhyq5f7j2MBz2y2w2oZk1JLrjaQ
BR+a3Ga+LY1/f5Ki1PrTo1Z99IwyvrgDeSFlQ5B13JenhzFRz3WSUFRpZ7CIDmFLcvy/Mp3QWXBR
sTZUQ7X1Ycuz7k+0ADKno03C/gNwscqyH4TScrvx8PkS2g1YkVruE7Fke9zf9yEm9qn+1pcBq3GL
X4oxwYFgCZAFxFO76am/rJQXA/lSpCMtx79LnSInnc1/SYzHAmoAXSyUtaXcvZghpr4su8KECMQw
glHVJBhJeLFwvB3ztUoiXewmj36pY7g+ehCz8hwLssYzyZfqYvrxLHX7n18S22JRfkfDUiXrE7AJ
5c49bCEmf8CBCI/vkbvg2PzVEoNsoidjEmeCr0IPcSzzUcxaMR0S5MdeuneH90aC8fri0EPAaTol
sMb9Olz4PB8p20TWEa0pVjKEWLbC0Kv+ag0oJrBCYseLNv+KkJVT5sdjIdyC9Fs2ivoow46A8AI4
orLQ0eALpxDb5RZZ8JVI05NbaM+2+Tk6zdJmrExmmhHtbplN/nVQhg5SN1vGZncwSUebsCtY4U9V
Ma4FxNTqMkMhJXqy5Z5rj/cKDTx+IkT1e6td1IZzAPi+eWO9gmfbE8jJ5dNHDCpEwfIQ6FVPqsaf
vMc1nhYIfovogdJptm7wIQSWIzzPjCUe15C46PwOuW/CZeE/9zQbyNxQjfM2iqsTESF75RI32j7m
NKUuACneseGR8N2Mvgbt7JSfRPe9DKPPqnXW43NRpdRntPaPkzMEiuyjpTGsUM2N1x8NrBbKBWZ8
78DmyGosElIdQ42cNfKFMmiJdC30SMxiE7ETd9Pr7YtCAw/PjRBuA6UKQ20fJmpVS/bcaP7pwSAG
hSp3A+6oZnoarjBTsCDym6LodXglCMgFW+uZr6JJ0r4OzRf/HcHA+ByVu/i8Q3Zxldd4zr5yEv3u
hsyAEiWO835KtkjzKfBzNnEnsULuygz+dWq2ESawHu1vobFjHE5paZ10kktL2wcFWaZVKAaNda9W
NCK2BC+lW2tCs4SbYur7gxtzpab4THghnPq9t4NfIeHTCv0a868kMpfookfqeYP8uZrLp/YbNlKh
sqbrS6pV8gvugXMSkmaFC5JpHpCSMCQ32KjTGcxq7evlE6OD3pCv1C/6kQb1FgcnhwEYzv8DfJL5
VEUE2nmUXPKQy5YJFVXUfyIHlWiCTlk56IfwWhyaMXqZuN81OPnJTy7td9Z7u7Z4uSdrZ7M08REb
YiWcm7BsKinNCRHJzw0f/BgHqxlrDLqGu/jcPIc3ooWgxrpjz8qtBu+RvQ45ht0x3JSjthRwii+P
bOI5zoCujL0MbJ1hL2XXw7LEnVmvJXaMejvVZlLgzgez4MGA9fNZUGOVRImhvQkOpAdHy4rfJ3Lk
+haJr1ls2tl+EnWDRVbRTD8Y4wM+x5hbAj8fTSKkZLIGwEwoqJo1Jp7QEa+Bt7QLSKV/Ca+ISSsy
xIw8koYxrcRCMOAtZlJw8l1p41nVPxKklOzMG0dLTymB0W6BUCFh3P8XV+4qn0pa3TyoEu5O5gZY
E5ksWOA0tkmPgXQUpQLmLPAOzCkWoTOFxx+q0n5AADmpNaRHuSlZ2/5nrmrbEISkCtDr0A/ET/GA
Chr1FYKB8H8kOLxqFU0jbCnVl1PT0MPlC4PUtpso+RoZ263ilCPj19J0W835ISdBxST6H0Q/Hm7q
PB4bDKAWWWp+rqIh3+msJJkvQJHAnbNugGDaBzWerw7cGMZMFBLsLRGWorzH/20tZFzpHeXmRuV2
JApwtNV3XwEUNkgHMsyctzukOjTEFuczcjUv7nuoYD6bnVf5USADWYC3ikxiH56boBwkLuY0fCvG
0GxDCf3kVm7dJZQg0jy4W1IuuMiQ+8lH6oN9Cmzc6rh2yLrg7bu7FwdwrXCXAmPZJcXJyrPZhv/c
FMNAeUxG1N07j60n1laqFe6sLnt0fffUBPmFWO2lTEOqBtgcEdXs9T65nITu9JgnyD6efyeK1Rpu
f9ucD2pX3eYq/0cOX0uq58DUK9ZBww9/uql5r6p93WXPhIJlOEm1Dki+jOwFCRz6UHIUuqLq6DE4
1naExc/IfyTeUUOIrt9n+W0wK49yI9h8aWK7SLTi2csx7LZat0xTDo54bw3avQ8j5ChwXeWoA0/x
ISZI2mOYqTaMtjIf9UmDrDtZplK/4m11LF9OEGKcirfyGzhsh3pGNh6rcAgWzqF7TvAvMDTvHCNH
VI4iypj2EigZhgby3osv9JTNJgYdBk6AVd3cyl8vlWnTmF2qCRu+KHQk8gCCZPCDZQCMo2UjwW3L
jIsDxiGY/AcunxWzJMmRGAZd/DJ5903yNewG8OE0fRd5jlzJfcDFy79J3OnCcz7dQFsn8d1uJINe
gxosMv4FJGwBY3sJVYtr3yGqM8B3U9PaETwRmrZuwiNqPZ+4Ti4p6V70WdAko48RBrDV92mrh1ib
WjJGtYaxzdlaKmlsthq/93X5FhBoBxB2cG3EA/KO8PqtXfZ5EdqmXJAaj6SChMImVafUEYi8BR3t
DC5Jf6Gz1/JrNQdPE3KgQiR3CHfcoN8WoiMHZKrpBNOuPj+u99XTVD5FofvsTKRMYHKUc0OOxVKI
p8rVv+V/IchBZ4ZbhUsDWjjk8y0i5TXFrk/3aSwjPoNwOjyYrrqV38emvCiM/in1s6itHTxdHJAT
NXO9hwf3HkhVRtpPwagTKu4LcSSjld7TNIWgH0aGVubTxkx3mh084ultemWZYBoUA19nHCPbWbua
YZJRPTxUNgyMwo+IDBjsaVU7zAy/iEDeSs05xvNP6lJemJmfqtot6wQQ2QZygyPJmEYD/5jq30O0
1VqVfqto5Y20mZb5olcOo0YvULNS8l1KOx9Egk8rUkBGR7BJNOc5QdvmBOa67pL9nPklq0vARxUe
Gjwi8fCr9s0WoBrZaxlWV8lg6/J/uqB9s7mzWVS1SlmDHKma+1RlhExiUHLKX+n3kZIRkqSI8atv
UpcRDt5zWs4Hu7fWSTFt47xaG9B4k3JvpJXQNRXwNovLpRSMO3DwFl+Sbik7nrOY0UX0s4QaLkzK
rHSDZBXVTDCAO8s+EL92tjUc8vNDelYLV1+jU7pN7Nx5WF0CND5+j93YF4qJzcV4yjQsGWR8FyW6
cueViq59W7avowXwT/RlFUynqmCURnGGW6v61hti2u1y/BWwhusx5nC1U5KVQbK4HSV9NNaPbUVC
6PCuuuNyhELVo0/xYZvWDRK+JJevm9H98uFofbpQs5YuL4TS+H84kkZ18hYEiS8ih7vFIrqprdyL
rtLrbKUHmMR7EIhDmkpVBWdGxae+lEwaY91h2rWJZ1bwF9RKuI1JRKRZoHpVpp58LZQUMFsDsynd
AbuWJ1BuAye3l6mAOb31EWhY6wCaC/PG+bpW2G4mtW1JoMYYGeb6y+jnv2lo79TsaEz2qx+W8EKz
sSWNbod5LWgPmIYX3bB2+VWK5ByqyakyP3OFvir7Ir0/U0z9r6FzkGdUpM86mWpgx3KLRDwjU+cf
jJTlwzpUnCummn8K5yGxn5zQ/ahtRK0nQKSYystWJ7vroS/jTZyCMrQTVFA1bQdUxqn9bzY2sf0S
1r/2Om25LUCjSvMMrjmM+SYvp53juIfeMNajNzyWY/cTNq+9RlP3dMUIM/kap00gxJDCFlq6E5BI
upVpoMudS7ltvt3n6CV8Cn48qCOO4DeaeatDw+kgPtzWMr+lza7WvWvn/DQM2HJS64QEotGSTyTP
XxsTAg5JI0VgfkWpinPoWOZidH669ejb5npCv2qpa1x4y7Ee1l598QmTsLpH1VFfZe8mUbZ00S54
uyGLduVJI+FPXdv6X1OSKvbQV4+CR/XDyzDH9N6b67Y70VbexmfiuQw4cfEPi2moZPcZdY+sCUKp
ire6szeQ/WOBu1sySBkCETNAaBqPIKVc0IX1p5dn334SxUBQGpeMkibFNv4lfFlo9rhKSSl4dPR3
vaxOiLDvch/OqvJPRGljzHtCTKFkDTkGGGLM1+CczJ7yKL7Sjv3amiSHFGSX6LCzlk1bDxRm0iiO
irTnXNlaNr2A8kwNdbl59rsLbSrwhV0IqDArJ9V6nONkL4ZrMgFIfggRMXqI+nhc8np+YSIlWvtR
jZx9p/Ix4N1Be1jp/nnwuAiLRWHllLBgCxgr0hwtfSMJbizdIoXLh45ySAbsejw1w2+CQAz1GxZx
aCbiyUkMrPXD0OSP2cjTh3ZQrtjhKvQ27I0Mz3WyUvXxMc7pvIDh89kS7PaZhJYVhkn5l+RJZwIn
8tsF7GrAvfOGtLKPMY3P6EXXZeR/8TmXebYf/Bdi/dehi/UWj8CIza1paQPhGM+uEn0wKrz8dkQu
/kitS7YtiboBLygMRv2GbGx+XzptszGG/EbCgdMmJeoFyYAWxecEa6E/dteZnAHRB81t8a32z6Uz
/87Fq3y+kZEckjTeaC77ByBJWR/rXAJ6+MRZpFh6JRi4mUpCXhgTeE04WezUI2om/EekpootQ2Jk
PY9Y0jo7UssxUjMSA0MGhkeSNkFDabvjcsEsG384ELw1ddBbNx72MbcNzSYzXgqPmRHF7ikZuXVG
8rX89RjG723zgj4CHH2wg0Xl40+z7Xcb4ELufp3xRKrVGJqFAsvaVUGnzdi2EST1l5nU+6lul4bd
bTCAFDJy8Y+LSUGKI32PgzYgDNA0XkaLprSID4C1cUBYMSGG9dxhK0QvR38M/sZtQVjHyhgtkgLd
E/9xVgqo3ouTm8ijofEqthYGHwQVLeeF0Zx6eGdV704qxhDJ3DBQPWUdZZK7mUSel7ZFAMRuQMoA
8c84YVD1XO36tRwvkpthMlGkxLx5dfQJLM/eGv343k/2Xr7Wn3V1qXSMz9N6IkeLTzY49Og0KGzE
d2xS+DSHTxJjdYeHqN8ckwD9zb2JQOzHnSfS6QEXLF8SQy13M0dlXZnyehQcZkrK2zReneQ9zt9a
7jPpAkDcav5gXCNH4dcdptcY+1LhMv2S7t8y8SkqgjpSbbQ7eot7Qx7CLP/wKLcOuQolsHO0bhLD
R1Yn42Vsw17RNsqoua4JtUwRXGjIdHEroZkyxPsDii2nLsMqRvh1Z72OdrIvYd6FrSgAoXtw4IjW
udk9+BUYQvMrZuR5nP9FQFDoBBrTPETD1owvCYOzbRMSnlzyRFt2vveAU4ox9CrZNUYTXcYgefYN
kFpEPm7Erj09WWG9cpuC55NECQjskjtIjN11RdxVg7TfuVChB/JKjEFeH1zmMb9MMAQhRC++iKgm
joxvyV11g8u3jYiaKDNELW7aLXwk/A3MtO6tNIKKuhBn1zysJsJEePvMCAc6WO2MsVEZ2mWiJIe5
IKuV9GADXxfPqO2s+uw4UX744AzJt8qobGKrJqR6tFoslgOzz/hYIyKRXJQG9TCgNBEPOm80wRDb
IfkwKUbyw+bWgy+FPDgSTwkYDKjHcxtvCG+UhAgze5K8cMQGCoPm6FefNj2hZE1IKCDxiI+8YD0F
6nqRQ7i4Gyx0ro9fDy1soREb3r9HmXHEdLD32cqDGOEZHd5p9QZifXO06qYP5tVnqSRb5zw6OFwj
2r9lG036m6q9V4NGHl1QvuSd+diEvzqYhmpVD4ZS7hqHHHuRvlbtCnX/V9O2bx5XwJRG52jEdGAl
nKU69VgBAuzklUxOavC669jw2HQjnuTmdQir7ehxMJBIzqabxfVaUfAdWG95l110/IW0lpaPfkuQ
BNWrdDA9GgQ3URD+oI9IHXk7+VT5KMtqjzp+CWVWl1vi28fUPowx+KKao9iv9CtfSP5gQIBBd1ik
UVcwmWIpFHGVGuv7rLwIYjx2e42uC4x8A09XgXlNYPUoMC9B5v8OyADt1kTiJyoppeVjo3hgunmB
RcEDWsp6Y1LnCXVCPIiDYTdZdxE6lbxNnhsU3ZJvLjmKiW9SJbhrh38+Ua3BTfCkDCxVsvhcixoi
KtRTIKusRAIVGw/2RNJCR4IsWKdSFsvAbVB3N1RF9P6z7pXGwtDmgxFWBxzSN7M7F1Ox4103xlfN
/XDLmzMOXOguNoS99RWlp4x5tKub75LqOT1e6lm1SoajxMilxOMOzKNKr0F7eiG2RKLHjR2BNAxW
xjr3+K7s2tveDdaA6ZplAvVADKXB0qzceBVC1oZrPaIcjdPLWXbz+G009VlT6H2suCM8c96HIwHs
pgO8GiUb0dVBggTVuxJFOwsgHzIU/eHNJ1yrpC3XD5BCWfMLaqnzFBWHMeVFtuo9MuoWHy07x8LU
3orWOnX9+CR+Qsv6ITf2MJfTc5Pmd00t0qCZOb5UsuU8WTv6ir5ShaSKSIWK0mdl0dXtxcuZUzp6
D3vUwYRZwCDCpoAFjNr0yUy7gly8BioOXPt9AmorR0Bxoj/MjtmnBPSbl0E5bQMZ3q2AZM1mwbuw
5d921EkjMaM5ZCxo5D4apccBh32f2Bsxp7IErH0Uk+IOLAjknPVLVp8crG0ImoBrvN86wsGZZNds
Mr67gN2HuWf2qaVCDRJRGiDa0yb+QiJ9EuOkaXhPoq4hNH/hooVqsADMKcK6lerPO9MbDxYUrZG0
t5mWujs4JvQhLKwfzPmDVpzkJK+LN/FHuUAueOVGdNAT2jJfD/bzujG881D98SPWGP1DCAUubSTI
k58xbrv7mb3O0elfdc6uxtjqMzIZ4NlDBj+qNBu8bATsqO1HQ5BzWxksC9ZyUKktUr/Lktan8VSX
Mc82w5jJ8hk9+ZKhLSqgIsoeWzIoCidZ5/XxnriBIUmxmHTU8HEYjMeW/YgEJ/wlRPN0Jwai60Qy
PcPeosIdR6pSLNksivaYINQIY7Q6yCnSQCM9UyQKwaZksH1wrIB4Q29XkV/YZiNNYNPCyvy3SXfW
+RjukOf0tfFIpZo/aGAQEJbFJ1VSs/YgZrsCsQECkDovdzQOJyzmur3p02jVBxwW6yJ+ijkMxsEl
vV6/K5UqTbL/lLMbqzruyhzA1Qba7i9ilxpj1qrGJ+43xXzhvvTsG4TIjmT0E+sk4Q4ddsA0Cmm5
FjyNr45rvQV0Rtu2zDzv2vQxkBcyB+3us2FN93ALQ0CTL24SQeeq9buGrxRgwiZ5NGK8Ei2arvkH
QfJhRmL4bN35yS130wwuUzPstKVcSXdY2ZTS+kW3Fz3TPfGVZyJDJoEQ3gB05qRXkquHBrqiQ8wk
iz61scVHER0OaIPlCeJCI/ZEpgzGHnlVHPBC3poeEU5zT6I6+aRxxFa+JtfPexR3Xtb6J8k01/z5
NQCNFN4uI04Mj/tko3PjWnUGSgLBciU0g1i6NfSKAOgWivqpLE52HuwjDVtOBpbGbmap2qJCTCuv
mE/iTBti34sRo+DL06A8Kx07PT9ygEJKag5AnmYxwgwWuhsvPXooHSycJK5WPvSMYM6oU1tSPGPi
QmArfmEU7hGR0/KBWSBsMk6nrXXIg3eJGciRhENi+Wg7Y0E5koBkFydfFpT8xpr+lCPsCipSkik5
afuf+s2ENc6039yzt4VVHYwccFwDk6s5f1QiDCCOC6fclpzHAUxYzU7XIQCl55HgzGA34e1RGNOG
zH8MSJn1Morrufzq7OZCPiXuQbQDGeAQa6icPQnYQWiNKynq6pxNBITVAozOPMf5ED0Z8JfK9Kyk
GXJa0IHimpC1Q3tNE6xGlE7NBCL/FMJ4TpTQp1KNqi2D8BNJv9GBeOO6cSp90VmkNXUTfrvkYtNq
3huU0K3UMHqI62M3HVUXK3J7xBbbW/dFgwf8jl5OVNA35qKp36IBgZ79keDeqpR2/Z4CIPU8RyHD
dUvnIyTgRhn+Aqqw+DoU5dyqeB+9nRnpZxfkbcTkYNWcIvwA0za3NlEACWr1TNurPE9GGSyUyVgm
hYcpkSyjIVyM2UcSONuJYI8m3tQg+X1HyiaGJE5hp4q2VW685mTesz570Pjkvy1dp9xrybBqGMwe
rM5cjVNxtgwEwTrDzUAZkHMufdCWD/hkbczWrfsqqj7C+dhTVHM6jm2zBAuneoATCXCz7HC/IN0y
g2UJpopo3JvTg62DlypUbsps2hpLSykuk+ms5atoWyYegpq68uh8ZPkZ4e6sJWuD96JSNjUdwk52
Ir0Hfq2KSopvmOWLvwplQcVgXWNBcRA5DaDOWk/4nY0JCyoCgLzJPuJwmekvWs3oT5RB8sLPqKOn
bNtTb8UbnMy3YvbOaUwbLWhj/Zu7JmloPFgRPQ30QcXsV0Wf8mBjo602k+evtDLYWTh6TTqfVXQi
irphb4Oaeas49aXePiLRYW812AL2MeJE6sBGDsKmPs0k28/rOKSXbwZd/HUZeMT8zpPsTBH1f9+2
0D8avhEAtkQ0DbBSVn7m723V3zz6rOiqskAXGHwUJM30s7owqvK/6v1dxBRKiNqsYWsmfHFjp9dh
/EPWt3NAf4fmgBcx6fDqQlvThlFCcgUfc3Mthuo8oYaYQWRcvrAYIp/LJO2FAjZ36jhvNOSLSfDa
4MgugZZQyohRdFKPBcpCkqzEh6OjR9RRzmH2G+aXwX6PHCRayEA15Ucz+seMdHNMqD25YQLZkAEs
J7KINoOBEmeWfBGIjey59ejtUYQCmqqPMXLgoLrEgxhBueX0uN2Wxq/qV3QjYvANeTPDajpxI6j6
PyVi+Qz67kWJW+DUCZhZ4z0irrPlDoG6kOVb9apl575KPnUBci2uBQXkhk2oy6jAtn8laMKH/yhg
7QIoZHFShyVxpWxU6M/slwg73BhTlRyXe7LZPsf5SS9v1Ir2KNmNBwcJqD/eiiBZNKF2MQjgFveE
23Mh2PN34T21xo3edRH7upQ+WHjsuxCKEU/u3FKV6q97Eq662ftSy/iHIox9kK34P1HLuezIVTmg
hTzJyxiMzzKdxJ/VwCdNlpNkqf2PpPPabR3JougXEWAqhldbEpVtSbYcXgi7r82cU5FfP6s8wAC3
uwfXlsgK5+yzg9RJNcb9PJRwYPEFgNcDCQR8K2jhGjKI5kx6VBVfiS0VVhq9g5CTPkaZF7hwpyK4
zB9KWGVxIxfRl8wvM9hBgec7rLwEWha7P+k5RjnMed8mCcuNhRcod67jpqtUo0yD42oyveU4V35E
Pn0B6NwalkKrP2ulyz4ghIprcxFQiPEhxJpT/W5sN78cwRsonQORZEd9yMbVSMubjPHKHRZ6UspE
OWGeYYg1NhNnAY2rJ4NH2PCQl8+Js7C1cPxc7KCpLhH1T4g/SwbtLfYOqcaioHItKg/ZVbv18KZv
YY4WVbOpJu3C34DH7SaYaiXf+DC5eE+Z8jrMq5w92QJ4anhmWxzj0mN01UPvZibmnLr2NQVvbiFF
qO0YKfHMp2QWPZNa2g7oL4s1FRWqG8xvlcpi+I1n6N/RvuXiB6xJTWenQXdYFmSomR+IAaIu9eTs
kpq7zDiRQ3t+SKrh7Nbd2RP+2U8wvoNVZ0DSGXg9rRp/Wk/kjdFLts4piqmwGpp6Jiij8e2mYgXl
aoPIwcThtpuzQA+ddeLoHFPIUOchv0VmfEzM9AojAR1eMR7zgdBArF55gRkREci0PNpPYktLPXrM
y6unvn1296M9DIhCAA9tk7DbzDABEwK0ES44yELg+TNIQSvhj/d2oJYh0zR8NfEO4+SW6uRZT82l
dPt7YadAatZLMWEGlJfg/mD4dXetPmwbu8Ah3Zbx8F9J2l5osD9dSgoy1sTDPA04qSH9Ncv95Pkf
VG9zgWvKmNxT4R3sdikwQvcOcdcd0sTYGJazI2DEBOQFGOgfSplgjojxHjrOSatWPoMdF2Nqv8v3
y/hrgaV2+ruBOY5u7CJKSvdTmzOIFgXJP0+MyNucCyhGmgGFSRCCSm7WLpxgdMBcYx4xpCoUgIID
+3LYaJtYMZywp4FMW09oWc45JYSP6tqTED9xGW9JG9FQdoTla45XdBvvhyVEh7qlZHQAbnAFGG20
YSgHRchc34VLx/ga619M7IGICRRTs2pGXXHDKUBS2WuEuXoBLEriYqoHahMwGFB9tbqBMw5IVnwE
zaaK9h7QkjdhTbPYjwa6LMgrj9ncYeP4pfXowJxPX37G7sVjdxtYE6X+KssjfHYuTh3DFbRexqkm
gA4mRIus2s3jS+W6AVB2X9iPOUHWHhduO/SvXGeAk9LfDVGy59rszXvkZAcDqz5IgEuSbf7eNDNQ
YopwtSJZUbtoh6WH0efvR3pu2FEyvadAaB1QZIqZ3IiBLVYQlD6qKugA6H379Peo+TFVuJ2NmwcN
B8bGqrLQdRYqbPvP8V9tlxkv15QIWU6CoU1eCyZYmeyZxe6tun8Wc7d2BDzDat9PQaxlNxrJlJWD
By4ciPXIMZbh7Qln3T6JfIOjGS6QwDJuUGMr50affpwfCSPSnO0yuqMKHFPpX2phRvBNOlywUmpf
enAvv+otZ51WmHucQG4LLNM8BSAIc/9MDLENK7WbeRpsUWnNLx080mmwLnNu2A825a5eMlGg750Y
6s5BTeMQhydEptQALM3F2Sb4tOBlOccBfNomecPv3wGVVVvd2BfU8AWj7pYI3DWbuWJLVjQUsGKw
FnQP1iGe1+ITC+4+i+2HKFS1PdHyafs3KIdx7+AGYHj9fRyOBYE8q7ZnfJpm3JBlWQSFEgOZSz9g
uWPBCMVqx4EJbFNb6WzfNObWpmSYxOsyp/5Dy4rGQL+oEqBNYnUhbtwdC7Nh1+CmZkppU6NIqIkZ
TgOT89FV2sGhvdFJ0MrlG8qZx1jDV6wK8ak+F9MXr69tA6C7qIbFCoPAygMEqwWaEknalz+itvlk
wKiYn9VZnf5zhU/MSe+u7NekeZtB4gpTSXyQPtQF4ZivthP0AdwEVD6/FtiFiW/1M0/V1SPeKh6s
8hTL19rhBvZ+8H4m0CDC/myJ3zAaHvV922JZ4Syrqf5QWeoKW3eSe5wSOCo5cKnSr9VSPsPkB8gj
7I7rjqETn5rPOVEy+NxqUmJ34lMKg4Qhg+Gply/ZUv9HN75BJwE+b8Iy5z3CzKz2CU+ND5gnJ9iI
NjZz9lQ+CPuVnhlTAe6Aq4p+x/8EbkOPxStFzkOr363pMjJCH5bNVOOHBZQa31lGah4V6kzUlBYD
LjbqG7B2/vAwpeFB+VRsrC6/6l+oXSmTRkog3aUzK7DxpE/x49/GuagblN3rQS9WTZBpdOsJ4y7X
WlZ9n77E3lbW8ZofRM77HsOVR7MjkUqz0HLO+wKuRkm24Ly0R14JDFjdY1kt4hU6DCTa+QH7r46F
z0gfAGxuj3oMBXb45WGKNNoY9nsPH9Gl8+L+MjTchCLnbyk2/ieOHgOvCXTOB8SzsZcoKb/pwHP9
OHHG+z1ytneOjraJ4Ol/KPWm0zJG7B4XyKx2RBB7zmAVJD9+WcDkOUoH+sIivKToLwZqMsbC+XQk
XnfXUG2kPNGx7nFqczfqWUQG5x7ddDedFkngImJZdOk5fCPquKwnxF7Z8iI92HeRjavzo0MLkwMc
zt/1dADTe1RvG5CNuta3391YIrHeqU2nJR3HL9Eogzj3Ejt1nn5MaVXNPzriys7eDLm2GVsKagO3
uehVzcmjWttkAxExCxMnhLk1RGO+UsXobuRqmrmKUuLdRbpvzcDH3dd+ipiX8mwLvwtovXug/Hba
jpgpsQUc7Uet5xqYmSuQFpYvNWEoxpKaJniSawmryfe4Be1TP35ZI8WbwlFhabGHwuqLg97TkHih
j9PzNVkGkWrb6Ez5jZRE1GsYfwg9YOOJ+prSpfKOGaBgC+QD3TTpPwnHs+EfDXqdlJqRLhhb4YRh
+6mXv5JRqf7uow2Ho5Cpje7ikqZSYer4Mjjwa+OTWYid6ZzBRilhtkvXBY74IDNnD6GVSvckylNa
CC43XkiumH0cDrNdb03oaRivrMr2x2bXeCo7aoD8NclVM/3OmBg0qqkv+5cWIk2+JNsFKicgBJOm
JsJfBtU3lZRfo/dANOmLT1YGSyLCsimxH/mi6rcVdD/6wiDACFpaBcEUQ0EwrcR9AoCIl9AlZxgI
G1XYDsxoOIDoP1XOXoMAve4OSBUPGcCMdBHvw1mzlZaXN2Tpwxo6ttoP0KtgGhTW3lMM6ug3GdOV
z6BRfc1YhGuH8kd9mBa3N2hW0LbU/V1J+6y4ekVFHK3j7AwdPVN2DymN1Bague0ca018YEV6FKTS
dcrj4TtOwFNmJo4DnCdjIupcYPDPw3rVMVo10nNkv6bJRaJdmXaDfOF/IexJfD3WKXTNcjh2GkJi
LqACZBbp+arI5zUMLGWIUFMyQCRTlZ0Rik3dPUvQJZtulPYeJcTMHpYhlvQxPC+C2vsJwmeFGc64
TXN5CD0GqMvFFvWXZv2LhLuOofAXitSr/6ByNDHbMUbEtOOEMytjSac7pyM0pChyjVU6zPchOjgJ
JwypTq0WXkWxvCkERWUaNvRUg258lzV+aItJqWSNJ1nGV0EB4GZETNUoAsqBQZJzdLBwEE5/LhL/
C/ngDEnBTGFC5xoSLUG/g1JJQtfW5n7rRzkEE7z00kULMnRXNRabdkqQXFvcu7Y5hQrmKrXi00IU
kDc3rTU/U2hIDabMVm1uU0WekFhrwbIqL2P4Yi7OvWAiYnavLWR+ehQVBWsT3BEy15uKe80QAChY
oYN45W0UauKCEA8pwY4JMql3q2dcrfUn9jn0yYvG0ZtFu5iOcW7620w2d4GjWeYod8A1HDjIlt4G
zi0+nRvSBzF26ynPZOcSQSHw+v4TLKrVBgZGJiqdvlYE6IVUGaFQN2y411jmuiWiGr7Og3o7DXwy
K7ZWuYkBeDLuMrskti/+NN/HhvdTFWBiQAiD968HoFRn2tRddDjhNHxOBZupJjCGpAV0XqX7xama
yvE86D+LvCRcFGby1ibj3sCjOUOAvcATMZcfC4O4NOhnjFK4XP/OQ7VObfOPpEWNR9OagbTgpokJ
OH06iq/fJr82Q3Jkm65dKIE0EyptKv0lVFIJHQlHAYDBTZ40UsUnpVfCTTHcxnSpCmctoeoQXBb/
UUEuCiortWOJOB+ZVoWl3t6azyx+vDO4Wrjei4g4KpVXX57t95rT01IoAhaNLfTD5dJp0M21f35z
Wyycyumw20d1U4CpPYzMh+Bd1aNzF8m9SXyaE0QFg7vjwGqZmlCeJw2ZvtzZReVsBxKfLR8FFiL6
BU9+JhgFN7+EGMCxbE5UoB5uzA+dGX7UmiJzsMPyNZp94taTkAZuXrY5P6isUNkMByRHj3rrvg/Y
VIFGGMzemHtbXBtEX0HE3Ht6CdOOpgf79qgu/uvJyyA/R7dIzc2mrWRMnXD/WCIn11pb9zBXCOg+
1ESmJP6lnW2VTPLRtqel29bZq2pXVFfCSMyBi8o9j/WYXHucjsuAEFXTd9Jv8B9Id65q4qpPxyrf
a4sMJu6+yB5XIUZ+czoEfvWFGjvImWLZXvcocFeghveMebPMFcb+3Mge2CNnPYavHIhGBhul2tXu
swqRZs5cD9lWi7aWorFgPAu5h5EVm9g5aVOmOFCqjfehdkVGALFYhzllcF4Nw70wLyTNqZsmV1UC
jacDEZqTvBqpqMJ827OPY9gBiA6h/p+5AlR3yqKf8SfudFI2w2d3th4Phr4RxqYRznsTXSscsHIF
MtSBXjJY5HRqw3eBVN4BKPAApFKuq5kBf+Yz2wPWlt2nqPHhph3MyH3RuRAj5jQmfIoi3dc8qb8W
MDlLHNOG6LrQeAj+0Z+PWovxHcO/+Cmt4ZzVJGWBU4m4P+rM2+PhS6J2HAkKYoRCQmwXaKI6lJD2
C58omgAAR8LSjhJMkJMDrJIov5s9rCWofBrCDdMcfnuwjpJP7bn9g9nKTe51zxQbCgWvyTrmFMQD
Zs+5dMuQszCFwG5rJ+lQq65h2o7wgMGSSTgA9rxIQyru6Z506Miz9ow9HjVk8GBVdCYO+5yccyov
jF/n7EzxbEqmXsyDreILLYOiDDxMiAFxAezQYmcut77gsLcUT/9SkLPredaOcQIkTuwVLiB6pR+e
aG61Il/xR4hLPUC8zuBE5jkA5XIYI/O5gpMGmj1VftAWnHTDRU3lXXO+ZsbGqQWefyEj6mKDm1hg
QYgAlFXuhxRgRLHVibylsNJCg2gr8VMNMZcBNGy9Kz+SSq7dIoTI+tBx1yvMfzrphMtVANOqTUZb
50PpawPsSrh47bdQubOYffJYNj8ViE0BUU5nNhmREKF+b+GOb3bRsNr6sxDzWhvr3ZSszPbDX1ys
mdjVeWLDOZ+XnapHSKGx522Igy3NtLqRYgyKmBLoFUVb9gPrng6xcENmEs4Va9wHTuu4EyqWyaGQ
5g+1IFqDsGum0e0/3qNi+XU5/kAIH3J7XtepRzX+lRbjhqYSHGOCX6aq7hyOeq5GYaXFKgVzIyG9
hfKB3y4q53x28eTnxZ7UHlSfnjaH8yDB8iLkIZARkePBCL0kXo90BNVsqCrYZrIzzjwsGhqLe84S
L8TJBDcO3qg+w3MmCVTJg0ZqhaLAY68NFFFFbaFMERZ/eAi0HAB41adefxX0U5RuOLvw29Jqr4pC
bn13nh9tdLrqr4bcLaAx0D3LZNiFfNiYGas5pLce9r36CwpMcXDVeNChxTfYKKqGhXtGVXsjGx7E
h+mCSf3mXVogoFwVO5yaD3HK7iNhKM9JbHtQB4Q6dCzkIDh9hi6fAQoLAMaif5UefRVWGJ6fb5SY
kgI10VjgNKWeO/0VEYb87XH6tRYsjOgpSB/xH6r2lTH9iKw2L0tiCtJV2ccrXhLe1FibMPtOLnHD
UM4MVJ27RNjisFny6WIij67McGNAkpZQVVUvpG6XLtnLWEODRI1RnAl4hBvNrPtOc62gNN94nVwU
Bzqvqd4veXag2TQoklSz+fevwJYt6qQGbne3sxSzlkoLgtXrpKGDBk6K/e8GDeJcESnWWwEvykLW
1U/zUV1n2tSsqGKFjeFLp6RQ8JgGJ7rh33weGWU7enkdsnoLs/PTNb1D5Pn3eIJouiweFNcaRuh4
UFsf4yXElsa6rIn36JOV66DNsiouGGlTcTin3MPOw2cubJrjK6Zsr10O6Mn0AlChUOITJ8yXRxqY
Qzkz/ysefYTDNecPXStRzJOJenMCv7BwlfLXZmmsKK3PWPUoS7JUFjurtlGdVe3aidNLSEG+9k1A
8Bk8a8yx44+LloJe3mYf8uTcfuj/aYP7ompAHWmzNfavSZa+GIuFqyjA6NzjmZbxA2n4vgY1Q9NM
KrJev1Z18ls0TzUzQMvnvy3IDVKr3RyLuOLkFcbZatzXIszwKw4fasK9q5lnlD+bU/cDD3aNZu2l
avAgSjYmJ1FqT9eoLY9KVpQ19wTUI+peI98AiEqPLhQAyCGbROFV7rfpwhJg9tvwdFQXGrnDTrnI
UJwNEAVyAqziEgfN5hKdtdYiEpcJStWuONAfqNtJCs2jZwjcENpZ8yUcKhYbDR0EUW3y9qj0/SJI
agJJuHY9ZyfHgaosevaA+BUYtRBHbLnZszrIXAItnBxKfUVSXaCECIP/JhCUQGiDLXQaKiwEyh+d
nqN6i2C7s8R9jEM56iF0DmRG63tBTzRCZbFn5sO0L8Li4ITHC29DooCXl0nZX2E/MfrRdkn/LwFX
Z+JYAKn2aYDvHBiSrggm8y+cSbhFa8rq0NExNh9OzCI8JjqDrT26yiSfn1Chn6Cwh0GvQpQ8vg7v
sCV3Yb5r5d3gbKGmImn9YWbrLVwXKCEuRYfhEOnDUK8qN4JYZV546nC8XWNncK40FM/KwyoEeMQM
KBtivJKmk5qQYMRkMAImWSEJzO5s7RSaMJkmtFRzxVnPbt1ONKYLF6KHLTJ9Km0KVu1IB04hLXDY
kXkkx5u6ttUwi/+3ikwu04uKI6qBViyABMM0z6D7enPqzLOfRwecela0B6gBHlXTLOVLQiJmwozA
vCs8Pw8N5Jm/1B8YsCaUFDrdWajJBw69n0GuUsdYLeLkgti0nFbCXJMHQhk0w9IrLdiD2FMnRA5r
IOAt6rkaQHRhR3NYcfxrfKy/IOPqy7WvI6gVaoDBvocFliouuIFawERNFNSd3TzBiiHfpddWwL8+
+uGRKM3pkxvT4ORMKPKa5GoXvLzpLXfhdC68vxYFFbRxZIFd8sXVlbgQsKBgkOkW3SZ68AnqVa1v
pfUSlz92mGO7sg7Ak1qDO2nvJBMGHk99HK6GOoEZslO4oBR7RRV/ysvwVqPBSiyioc3XOnnrkVX0
jNQ5y2rztgyc/Kxdmf9B/N4c7VDqtj3PY+Ck+tGndKPHrC4xYmtXfkUc8YkHMKoaQmbKc+qxgZpP
zz5x3lMxJfon7hnsCkI1F7/c9pj2o42DkMhs6uQSBcyPQSQIqDkqR7GPlko0HOlGmcP09s1AizYw
w1M9VG7sTUlgn0K8aN7oXCMcI3sPgjjljiKyhRw2DU2L7780GRd89QuW3jbOtrHlHxTqsnJbeXdt
hPPVA5e7qmDUtaVBWssMi4QiuHwTrBBEZCLciCU+RjF30HvNWBKPLByREsnQ9ICPKYM6AGq2lNCs
N0Ys/4lE7zdddPA6xCUh36X2TbBe9yiMDP5xuUv67dBpu3wpzYeGAaLRvXLPjuW0U7RKn1J/jClr
uXO16skInxi+PVZXzURhFX/N5dmlkghb9xlL7FNpvQxOuG4hqlfPaAk5Xtu9JL2sYnLLMY+tvac0
0y60jdARgNbmDiimpwMfs4K8CGyBumeAsLpZ1cM2J53JyjYNlPh5ctYmhhgNhQXDNY1SM6dqzkeH
+Ebtks4u68mloh4tJh50on7C7qRzsU9GLo4FfgPQIQnyOzE1gRz16KIDNaOghI3DSxr51FQ+AvSb
aAb4KCC3I8TeoiEK0z6PS/3MZbSLKHMt9DpGPT9NRp0o8BlWvGtjPZyeGlE8R3Oyr4cZLLn9N3Cf
zvLSSnFpouEgIB0QpIQrIAZmKdSpnuiBygzGom1XWYPvSqu/jLS26Jz8NPrNLMIEKhGQqoCZww/2
70+z9uKlcu8BjmYWUpDMWuBUkkMiiBWe0RoM7VOmJxg5im0Wxm/+lNzCWTvWDipbpPO1RRYlXhfI
0iBrPBekEYVV/JT7E1lTzW1sRoI0ms3c0/9rU4KHobeS+T9PjP+stP6anHIv9PKjTJrt4Mj9xFOz
l+Ted9U993UEaqaKS1JPEcW7mznQs7VT5Gn/tBo/IobADlJqNRzNOUoQxKdUXhX5LqrYCAG6lnCi
uVShGlbQtFwk9rc+sRYZAcPLU02Feqe/s+k84RR/iD+tzMQPbSEzGfsKNHQLfHb+FmZEdMJhoWFi
r/cv1rigGepEUNATU6Fb4UndhOVHZeVqKifo+XRoVzaMIO3YjhdZjUHa0qbjDGVRSxclIVfP0CDV
4lXlezf058rZa0QCA4TCvL+iCgTtMCFPWvCStGVYpz1ybs/T904pN42r/bdURraKrWStSZ1jtqIt
x3ZyU7T7BY4XY+UcQwuUQFy+IGxmzAJlxUireOJpqr4xyp9mHVp+G99oPZmG1lxGRUSYLOVrmlWY
bUYrw1/nkXjCy/Pd7LBq8m0uO6xW0GIzdvbNoHMyODZkL2juntcymyOTWaSLVk8m5MTgo8q+lsSQ
mFl9Ty1BHSXNkld82qGBSNZLyYmiVxUfuv33RwkrKSP2DFYzNdzzPCV7Y5iv2DSflkl81TpswNZl
tIAdiGu4L/ibADYcvGQhMLQKOnkDMRMpNh4csPoXcnmk3S/8RC3+zTCqbbPukkIWGoV4TTlrSuHi
bqBo8ycd5Xvbw8yXWTDbUI/lBw5j0/zPy6yVHqNVbZwXI3WONPY/fow8XYo/gpc0y3XE1IK2czQS
tCYlLYdVr+z5VeIfn0T0cpAiy3LcmLN9WyrrPSSAg6iWp4LEokeJJ9C/sPlvvnQJUZLiOySzsjQZ
JhDeeUBDGnEdPTQPiL64yh86pqSHFqa772SrxguvMDYo6chxV5Qh4DKQVOYBZrkz4IRRe9DK2XGx
0jMMq23wwtnDCMM+z9bOsOrPnqaxsB3E6ypx2IErbA94mZrrBVMzC3/W0ck4euv6I6JF6hCOGBoz
xfSFXGdQa6TVoDA5LhPYU2uu2EHaBCPBSQPvt2QAirCJz6ZQh0ZuMmSqJrFeBG8Lhz0AqLGFlVq0
6wg2XEGvZJRYc7XbLudbGN5XVI5r5QjmSIj/gCPI6dgdzoCVtvxnAfPkThjMauTyhbZOFc0qB5jJ
rgIiKJZgz3+OBp7fI5JzA/J68Uuh2BW8e3ulafcOhQ+G73BzoAAJpRpce5wLIf+51whig3JAdUL2
jU3g06Ocg4kmsJrvUWpjYQ7olHCruXr2DAuDgeEx4cyyJYIWdgBWLAiu4eMkzcpnbWAiS+LKuZni
jeEgVAGx5k6rtRS9DVN01j9SzkdP/IbtBc0h/hdtN21cMAGS1/MF2GfAoNT99PiZcnlsFrlnYP9o
ebTGyARTGvuEqqHRLrLHfUn9X714trsRZmaP/p4D0Ah0lFMc1wxwcjUrtmEyZWZ4CBEaFJhv6vGX
gWfdDLRPjLAKoIeVypXNJZaW5zmND3ym89hiR2WOxbazirvDF8nIwbTFtWz0Hxem4xTBHcmWb120
uDlHNxOKIi5+2ywjRI5MCg1qsRFRgPskju1SFlBEFqvQLciQ47qBzq3BVYlxMsO3CZKA/BrDtY/V
jBYbgdItt15/9Sa4+pl6t7Dwqxbt28rK42cEjFeijZEYkDvJC0treA8T3TckM6v/9vn1LCooOUzr
DaQy2VuEK0hr19fFnoMWtxBKRjXS6um8MMdcjeN/Hpx4ys8sQs0SpPS2GtGws0FSHU9SATdqtuhI
xdW9+UYMN8FHIDQEVSd2yi0uTThMjqpybt12A6X423YNcn2BApCbCfIeGA0mkBNzqjujBDvNzzjZ
UWJsM7hocParCp8opgd/sCVdFNt6a9u4vCZBhj5kIt8mZhTQSRC1lHk4Xc6CnMkO98JoiAxRLa++
yfUvU6aYP5nIE6+4PkJMAFPgBeZMhacFQb9HV4SBe95vs355i8vXYt7z1UMb53XieItKHJU/d2zS
Fa1NvX8dzXtLsErfTg/te2/5lGzRo51NF+FejBI1c43jlZMjpez4UkBTC1Ux1ON9HBZE9cZHt8Gc
TZhpsDj1W5JfzbBdTw7WE9nEBMFZE/nBos9cbRNV2ATG1m0OX/XQQ8pcqVmXXrORmNhXjvc4xw5Y
+SeAZONXn93QYVzgACBOYvouNecohoUu163R+BNbUgLCLOAcgCIwxyiDmPaV5WZZAN+0Xv1wf5d2
yz97Qd4MVTToRntdKTtoljYm1pVPcgk+cn4YntWfsgfwpZHw/PI3C8sXlw9mkeXrF/3FT0E/tNbn
ek/l1kh9WkqK5eLbNtkwNe8WXknXrYYoP469t69x+7Ao5bXqv6w014kiLC5S25td8rsMFkYPTpBN
9tpa2Npmv24PEgo8FsxPk4VtT5HcDU4khwmMH6c3YToDp5eYt4ZIY2R37vfIcHUQC9Q5eDtZveIl
i2yG9QsO5YeUBxWOSPN8VmGWqY2xYwoGbhc0zuX06ZbVR5i8xjMNJgJcDEzi8J8atHLH4UCbXe3c
AwEQn6HGoBnz02jMzgbvjLAClGIgIk81dtAKc2u4gLNBC5jOfLucbApmzzTgSrIAS9CyejRXBiov
lmj8zuGB8SmFh8lMlAZzisSpwZ6aIMX3YlE0yjZBlIvuF3Fh2OSkUtUqaUfmHcfy7xLCN8QUJK8x
Kg5/Wg9sFceeOEv3YGUlSC16mINqQWyqKchCBmsHjOp5tsAS5xscw3bNoTRVD/ChMU3GM6U6eAia
RokbPiKLCmatL5aVDZu7ktGaTF5XMLtGelWJ7rtEgapzOAOE0hXZxbRWbNbBmnCpzHedwHTye6m/
aGm1Ci5T577myfIC/8fkzFioX61UXiL+2Rgn6kmDIfG5bZAzdA9079LskAiiJafWLigUbF6lBkiG
OlXfz/W0y9UH1oIkx2iMhchN6SnY4+/sR4KqROuWhbIdNxcU2z1gu/4f+NW2hgJExOd2nLkhRh5Y
zNzlFjX/hnAGasDAEEHNfx2jBs1M8SNEgIyry1hlgd+AJMYhRYIN4V6/efSEzEfg2fQj/BYr3OBN
8/9Bbr9cpHaulGeaNsEa6er5XGnO89LNH4tmP6MJZxDS9Ey74LqUXJAJlFP6SVlvPAJlXaG91F55
AyVJ9fIWinBXLFdllYYMhFIVHyKBLKbMx3PEWaiPzBOInUlpUBPzxYfN0+ekYVgoL6L4NZfxrbNR
Z8Ury6RHTUUIrId7Fr57NGAGvtcBo78VpUTJc5RQn4rsFQ/LZTzN6XbRq5XKtwAWS/Jq+9cCc0AU
bzzkx5HZNaALmlYmRRnYO9sM6hegtAY7gBgaIHCNScnC+IotSu6j+62ch2wIFyViafQYW0f13Ytx
yCWSVnjmXX9WZq0z3Wdhire+DtdTMcM7wS4GGekk9ma0BD23fgNMy0BEdWmGyYzVlBvFUR1N8a6u
vREkdp6KnYdKi1aXNtZzv8IU+28gZ9sy3obK29UDClgpf5YwulgR0JSTW48RY+mRR40CJjAd45uA
FCJ218IEIbQz8RhV8XftYHPJU1L9hz+8SczHcnPAM+a/L9Wd9EhSFjTTrrFXiqZlRr0on13tWdTZ
OiqjlTOTT8WNOmZfApQf8/EHN38pZoydqDHTrGY9FUffy95i7nqkRBDJ9VUSgoFhfVKN7ZHGAFI8
yZ2MYgChNDCWJjSQAkXngQlhd7b/W4xAEcpM6mF8EBG7URDMQOJAlpSUK2GNLKfoYOrTNyN3NT7H
WK9K3vgXw8Jgn/INjMHyf7L2xiwHSh9lVVusRZPt/cy5qOt4YjvanM72oOP/cCcUF3yKuatLNaH0
j0OGuIQ5BLesHM7+xNBGhoqmLgTlPapoQaeo5CtzN62dEM7xWB7t2T14o3/vpfJ5wcpd3WRR7v4R
YFjB64g7Qccjs4La4GB4qu/wL/qbabTNysXnScirEwXtEL14VbtFk/zYQVUi8avkr/g/3ki8JwZO
5gkWbW8HFAe1+T28ViRnxk28og4qHmsYkfFkUYX/xEIRCkMsZ/udW8Ehi6gmu/pD2tgqtDSFPQ5c
IIgPlGSvdoG4CNZmrI8w+Y9GV129ms7DGEBpOXCyRzHogXSPHvPPOqnYLFpDIh5uVCFxVhB2nMkG
WI82lcT3D/bWQz+Mp9DlLksaavuvVO8fk/mbgXgbG0iS/UCtMnMMAdK0m9QbjNxslRs8rBRRwFwE
GTPYFFKaG1G6U54HkQYXihm6I0MSK5KeaePbEqarmUZU0NdXCRaZ6FS4woaswjJ4gjbVE60+3UiC
PnWzu84wEPM5ZhgWQMP+U+R0GJaHOwH0llm/ypF7sts9GK8zT2djIlZnvhFC01JAmrFxAjVeqw+u
S3HUrOHFqYoP5ThSKCcv+lKdQXrPhIyPydDfrWqcmGEcA8YjWSI1LrumQ/JsKbZjQesUTpQaTDtq
YXwWkbufy/FZ176Y/GFHmk4BbSafGe7rAMUQzD1kktkZYlsiVNOdXUn0LSCBpwd2E9Vw3uXzHGVb
S0+PgwX5ZZRPIfQDj2tiKZj2hol5Dk1GqmMXFJiMg1qH//RSMs4tlmcrb14aeY+taxGGqMhxO0MW
hxXF0evEgXF8lOMH194a8PW4LXALKIKp25TonMNW0q1fi/SmmYeBmE0GeHCVoU6EmcdR8avH5iby
CF+SznrqOtwFvPHVBbHs8buzI4vbjwM3k3TbQ4jxFcMUanPLsd8S/2riopKjt650FCMsL9lmBKLW
LGEX97h5ulSwnOJ4/s8eHdSow6h8jdXDsK3oX2vglR85GxwrNzMRFRIuc2X179Hib5K6RGBbrEqa
PfU+MiQ5Zcdoq6cEiLFxzBJYMOsyBQYs+QDo7p86mrlUXqnCzYnQVFNhz4JZpq4rMpk8ZvQSg/UV
45ViEfkdMy8yalNFlFBR9fR9ghM/GyqyEYYzyl6uFI5EN8XeGKhkga0We8zTapMISM17Hs1mrTXp
MXX9nWJrZBFGKsm2mrxTuGhPCWAm9FulH8RAqh6nc6GfO5OW15lDMgvtbS2r/5q6e+lw3zCGYyz8
p5RGrOzLm2aJd8M3oo3GPTE7Y447FgNWORbU3Eu/i9zqM5rn9zGTF7+0aaNzGgyt/278LMgauJk9
QRvePJOUlCDUkh3CoCGty004FqBfLu191GAKIVq6X53a03Fx5VHFSM2vdjUGt/NivBm/A7U6XllV
uGmd4knUDpeiVh9p21/gzmtK4pShd6TRiHCx7IxPavKfMHafraQmtgFs2u++NRRdaZsew8j/hDie
7BaTakWm+nGu/8fSeS23jmVn+IlQhRxuSYBgFklJlMQbFHUkIeeMp/e3e1zlssc93aclEth7rT8a
lDzapzqZvSDA2mhHeHPaRn3tCFTx9engdPCXgckBnDhYS6amCI64btk444ZEbPysYzleJH73anyX
dCqAhzo7t7VCCpYMmsFhTysXcJYFLKrax0gDgYXgTOgnwo3sthN1vzYYGBeovCSPILT+Jb0FPmSc
0dOdIVnHZsd13+hM36nWeerMg9ksyb7sCDThvG51Kuz5l00TcfMUrcXar9VKDymuGMDibJvKCkKc
ddA5xAhT+EWiUM96qSr3wq6OPcp4rjKPoEvPcqo3Cy5Vn8hsQbs9KPk+m+ONyZ9gy/W5tQNu2Ylx
Qp3fOnpxRahAB1+C+5aqv4EwvGZfZgvCgzg6lNaguMVCOVE325FbEohokF0yf4pPZkJ2rhjTjniQ
S93KB6lwruK3o2veH7RnymlO6SRmCnYg0d+aRqMXKM4mqSi1tHoehxOufkOyAo5XTM6L8g1EtNA0
m5TVJpXqSzenyqlH/6Ayr0o4DmQ9vmY6WAtRAMEAuTEbzHSFcYiXxhvY7UN4JzGAU6vaOIyn7MAk
6vkjmQIs+jMci7zW8ECWifU9jeEuiEpmg+DYEDtJPa3qDmH+AKpxZ/5GPW5+pLSjmFgi2KSzXPzZ
Z3ks3pTSuUZ6TqueQ3SK1vvdFLptmMO5om5SEYi3BSHHYRn+m6uE4FBEy3JmH0jufC6MtFknXJNx
90UUG5lfqboxzBK2VUNeW5U/c7QIR//wmjdYeWtWa4MkeGeYt7U0X5sqz2/zzJ2asH4RGnEzqziD
suUKeK+1W+bQu0T8UWRYX8Tz8O7hW061dRZx+tpD91r21gsRlaUb2B25MJx5rfY7VsvOihCb1409
eIqQ9YwZXUwMFstsontWfJvPKrCyTann18UklWWOE8RAwBbBgu5D5L00hbkZm8jrcjklyDjgv8Hg
1WfIRpUMVdpsH/uoGimNgX3QZoLb4y3AZo5RY9uU9Z8xtAQappLbBo9RF2CYTgRE3btFleyMxLgO
MmOnUTNLVkzHFXG7+RdBrDj+Iy8b8iOtkz/xggtOqVWQ4fIrXi52wpq5oHR0IMP0NSzTx2BnjzSY
vDCVtjVYdtQJ14tM7DqWoeKrmpsN9VdbY4wrnK0Cxz10KbyfNCbpWuOHHvnd7Jb3ftzXml2IRLIr
yYIDRm82tOy3son/sfmwbAsJFl+ABaEft+WnObT4RxA5u1NfvWG6cnWu21qfER2a28gUZVfzc8Ta
VNKKBtKclOZG02EFNHKdDIKG0TXZOKnljrINezD3iywdBhoQpvy3Q+C8qmS2eK3B/jrT5mbVlNVV
idcY4BE4gUR9NKtR3VtuXJacoHcNEdryGhDDhrrXTAAu6bixiw76N9oVJfgxCsfhtfzUExJSHPIC
U3sj67dKgyasZuO3TpK3Jtc2Ig85HvWNOlbM0PZHGqT7pMIBRGfga6lgxAVwZuJADn7mursOTS6z
LORvjoJkvFq6m9PlnjIS+ifTugSjcUSYiyh7qMlQY5/tW2M7RAaKaqb+oHwzWYNXjtyS8/xumv1V
xaAxv2g2Pa1KBg6JWrsb85dAT5GeYS4UabkziocUNxsHGI0oNFwTTonALiKNISashxMrYYaMFFLP
AnoCsRQqJwLLXWBIOejgf9Z4NC0u62niiOL2OatgOGc7vKlMNmcHAwkXrmXPdKU68aqx4WaqpTwH
FeHh+ew6bX5oMlctqQ0q4MMH9OwE4SjSqeVAL2llXibGdFdHYlAh0p/CHV4snEARAiwSpsZZ3VrU
zVQQb4k6I6GFZgLnGeEBaoxoCVq4un2I/wrNZcnao7PLd6cWnnS6GwwwltbQunI0nNAnW1k3/OrX
AXGLkIfGBqFi1nIwkFTHfwZVtARNkJMhMFSFDLQcRkHotMV1ZEvYijgkj4zku9Y+ErSFVgBIzlwI
mkMNNegvXX9RDMOtU1czXpoA3IaxakGmwxszw+7wNdrlM5rNQ8HuVjr0AEV7WfkQJzUp+Z6ugL2X
JP0OK/pUSUI9TmmET5ub0DmN0p8FbFEwzy59dUMnt5aNZxw+KsaqVnNW4o5i7xlUZbUoisuuXoGX
ylzIGoa+Ptiix/LK8S+o9yL2ORM+OWNElYNrYbxPcYn2+qa0OzN/nVWicr8k5TCMpDetA4Sijdst
bgKThEDN+m6G94gJ2gYhp7wolBBuyLjftLuZIbwx3kheI2aRGy82HFyXf0hPsuhNa/4SRTwMyJDL
cV34KipbEn3dgfLTqtjleAdIcnLbdvLA3Il9XbH1CpdLq0KCKldaeGgJxQQX3qocMkFy+dtard0F
PAZRcu6JEGqRORSZ17TvCc8J9cBrXHZ68zF/yw7xafVrX30EDcXmDOh9wdkc3cQbT4rGGB9UftVb
T3chZWyDfc35jNKaJMitDlCHRMWWteOCE8ipPBXd34wlHNi+4m02PCkysIckhDYRxMHT4iiERu6l
ggIN5QMmxuTSiIbQE3d0Yu9MfEBdcRyLXT/+sEuKbYAAPbxKMbSiX5LklHyz1nlNcQaXEklh7P86
qm7EZHwCDyGxkWv/MCKotNNfraeJqqHLsvdx/YRF6RWoeEA3nJnU5vZRmfsgAQwBKEwkMVDI2Tti
2bA9iZVO3ApindC67E13nnX4z8Tc4AAfp3SkoAUX8ZEQWNV4SnH2VyIzoTuJPpkcUXHMA9CPMv7n
q2yaWOb4FUwoQcYu9PjISHKSUuljyDJ0xuNJaDM5K4f7zM8rQuGr6iBLDGqc5MBZtqq6p0wGMz4S
ZVl91RQEPFLjQPKSTRAnx/LIcz1ukVtmJqghAsCdBs9pIUysydGdfvT806RBmKkjgVIEJuVEyB11
U0vtfrAZhWvmA0c6mpmbjs+cmS0jJhGCk+CEIvhaDiOiGnPZ6795teHRSoa1+DXhMeydgemRczV7
1wMoGY31r/cL7E5B+PGGF7XBo9mzubf3zqJgLNvTt1azaSDj47lZliMRXy3ZgRxlwwOmZ23qGiqo
Ww7loG9rzMOMVuNLUYDC8cEbrxPN0Iw4ttquAVTgbsHxefUSZf8lonv6kdu4ugoQX1JhWFoPFJf4
dLOw18r0onA7zASTHIvuibV0VWGJ01eq+U+XzX3Nc/oS8NqvLFKWlzDGGIwyXf4xBZLAdzZqf4I4
RFmNdr/ewoHNhMnH1WtuPBzyj3MwaqQe1Fu8JQrmdJS6gAqCzipEbo7mzd26qA4LhlUp20bAbCY2
Yg0BPzjFsOxb6Y0of4NKuATOk2BKX+1RZfUx/6v7nBjX1VUq9ETJO5dWi8G4qRv62XXlZREbh/U+
EgxXN877ZIVXuUMKN6O+M2UksjqiHm59I893qtYdkMtFenSa02mbJTkh7sanmD2lJgb0pPpm7G4Z
X7bB7xjwRFrVH7+8rCwbIRvWo4OE53d81/kxCpI1ZwapCK2auBVKm0St8ZlJtDHYT6GbCbUa3pc5
EZE9yFuDmCgB8raGjRDDi3eaPgso9rOKtlkdfHGIcAYlJNaSWSNPV0N9TvzqGvC/MkqrRYMM7w6V
FG8tI/vgWE1FJgsWEf4p7iPoKwb6VfY988TneMoGjGkHK+Ei0AlXHUHMGN8hxkkqmbbD+DsQXJC+
R1JwahAkVFn97mjlf46JiHDY2DPnz4Z0ocA6FtkVmp67R49nP8uGF1HjkN7nEe/R8BVtJBbmLgwJ
KTHJngH8BONqT1XV+8EUrAXWo6lPAW0DMgg9XSWcMyIrCaHMOBKe/dvWT+EOajV0LDUGBvsHDdJ/
xkNUcULAmMPdwUtLsTuS2NbOV4BOhL+8dkJ3LUp6YrCS1gYC4mGHhUjFctreTMaNtNceg6NtO26U
ovyAPFmpJHlPHtEEei56JlSW5XjcpZZB8CzZO/q/QD3Pl+TDrlb8T0f3SM5xSeudpaFd1XAH5Rxd
Z2LEB26aSjAcqPpQVHVXvKSsQBW5QpG2G8GmWyT97ZQIffxYUSRaLxu5P6k4rjprXxIfE1g8Fyhn
0+kLrJWv0tE3oAA8XaVGqBSITVTfoxzWiVYueEx+XbpYgOx11+BpVpYHOm/wV0Vfjq19D8hYVUNv
nM+FOl5Nq/AKm5lPKsm0Xc3ZbYg/Zu2OJAB/j9E4ZL40l8zY0otqWpfG7r0WDlDWvS48Mdzgn+VI
/N+nrTvvRNf5qARRgZIjOI0j0usEFlrz+D4jC6P9+FQCQYBuKXnnwoTD+MirnzpH7XEVnJx4FXaR
mLCbS3qob3F9qAiP7LQ1R+GYUgwvf1sZng4vQ7KVn4RDVFyfrR15RCb2VUF60kE8407pHHSmmZTQ
vWb6Doc3vVN1OotgSRGJoo+WSZ3BEx039cYStvH5m9UqJSlebPAitPF//z7fgIbXORfL6DLUL/qg
rmWEjVFNcnG0bSmYqesRIVdwRZBcl6Qpmr+l5RBLpmuXybYtdxyoPcXLnHc76RurYdfERP8uh4oy
rpm9ZbKYzOXRr8z6mSvKXdWnb+KtVr3cuk11t5urgDnFlT6WJ9I8yRkkJSe+CYOFBvOmJh9lfmiF
N19K5ItadC+cRkZ9n4CL/wNjcSMxH0STw6BDJi/G3HJsACz/TcYzgQ2JRO9ANJNvCc49l0SW1e1P
kVZfVkj1ZwrTKtOHhilYKCV0TiS02qTSHWay8BpzxH+86ZTpFgbN26iyLs2vOOOHzoZ9ENXYn0H8
A6xvW6hqGjvs3Rqnaky+Yr0MLxCpO6sLN625S3CxpelLmb2pXF9OzhoDGE0WihJLbwUnfrJ8dcMj
swDnf5Voa9QfufqajvDGDXldxRvWKot+mIInQrAwDFUCE+rG8tARtxK4Ndj59AuQVszUEXHBCAbW
Cn964g8xcN7jLmKFp+hO+7ATpNkR42fuXrv5M3XGc4K764x9v8NfzyGdnAzSXcUnP6OA9+3m1pOM
y39lHIkMOpYH0yF9mLO1OI8zhAQ9vGQLF9pNVvEyDtuUn1QjaBKAzsHnQGvCKSV6OgOFFgtwz/sf
GwQ3EIoy3YOsPBgD/3j5IQAlcQ9VEP6Zqe6dxtqKgBZlz+u9lNS2lpS6+YIR4a9l07wT01w3oJRD
bzW2eJHjjpgGlKcki8/6Lk//YdpQcRU0wdvgtDu9J8QD6x8vMWcLQxwGoo3VzaJOmebfncLWZVfS
gfx/s330tnPU2ZVR5tQVsWZ3E7oWTWemeWF+6RbMT8trLUk7Lq89sIiAHDZSv2w7RFSyjb1kUj/s
MaSGBJPjfI0hfeaRV45bOyVBC4+PjZAprO9zmNwdOT/ERbrFdI92pwXqStcWjY4TLb5KjxYX+caC
4TYAR2xaUpRUVEslxcURgVTU4zA0Ct2VbT1o63EaLwifZPFA2bS2LnyMRI2Sqn0oStLtUO+xP7D5
UCFEY2sg4/GDVMWPopgdPm577ZlbB9sX26Guv0PMCXl99KTwtzH3Ck2C2rnkmiMJlcarvj2Ezs7Y
67tKLEJAZN07H+9IPBK7kHBztuTj2toxkPb8adn4TFjmeoxk0H0F6fz9zbBljsh+EyY3fDlbAIJ7
yGuUw4U3Dn5OCJgEhJxGImBF/RSRTSIaPqeRjKWueg1b0lcEDL2wpVXZKdfPOkzY4pRIQkKgHr8g
0YXXG92HNzR3BAJ6xVJdfiyU/2nbph144nrua4KzEc2IZbOmpgN5gNkP62QpiAn9lnOOZkoV7Pi9
yV+N+jgu34Qch50fsAtmOPQ5DEmiwNNFBiNarkhM2Jz8CJgb6cPgSu0VanVGehvI7FLbad9YG8sM
r7SnoYDX/A49P9ssQle2PFX5ECiOHSNUhlih6Ao/UVoOm1wmym9cdqZDLXl46LLtmOVfofxBHGVC
mxQ/dUmMHWG3FWnv4yIMbC8z+HyJDJbRhd03vRGv4UM1fzQWpUCx7lv5fmpyX3WKXWjS0UC7hXUT
/RfklJGOOHfGzljPTXTQkfKvoYU2FYqd0Y1CSucC2ke4jCNnfiv4+pSECD9ZnjZaRsawX5L5kDvT
f0/ukE/ElBavGs2RZAE6fhYVwPSEepBLacbhKY08SKxdmXIqOvqwtSJjP9du+y+p6JnnjiWeTm28
DPFG6pyMwaVLDtmQStFl+jJ4NIPJ6VMhHU8GU2NOnpRgYxIBYtbNpew/O+ZtQmXUGmu6WYViSPpM
lBwBwOQOAe0ITbjRtDckrnUGtsojqZC+ECuXPKjPltz5KsxHPB+S/tYiap4N186X61LKR+uvHXpM
PWyKxPV3HiTYOmwMqKDqXbsLJpynjncdEgfImkzu/jMaWMsUlcmDLNEK3zqGvTEgkrZUya6EKuQQ
d/47xDXtZhDfybRNhvGmSc4kC5s4HU4qfwXrWvTAf65V8VGl7W6CEx/ZaWBSWVhwGXFFMcNMLX6I
IXZnl+IVJ3glRzZEvxabvja16yqgEhEPHSAhYQcDNzQjDBJotT03ibpWEV30xW2m71MAEejD/Tgk
pXCd9ecEdW47MWMBIg9fC1kDRA4I90Wv4cz0K4YqMbNbsrPBbTgDA8TkTRRYZ7or1rStUCXEvK62
y7w7OLEXOKgo7MTZInjXO1eEyFZcZyBT8cA2h8Znlv4EFkI4zyax/X46IjbmDzSgDQYviAwvY89m
kiEOBPH60hNaT1UogA3+cCYeDcyvWdBCMC3Xxm9K2UDCOzDCeMb4ZJEK0GaBZM6pta1NjiPOfiJW
MKC4o1WsZbaCVGWpFTCZnd9DtIqA+qv8ItsPgFVyebxAz65dKTMikSm0/ApgBkIDHkVBv09MpTpv
rBax80DEFDhi1xHZ6cyuiOtSE8yVBA6nzh3EDGHM6Bxy3CbsTDKSXqRyawsmSAaUEE8Vdwd09j1M
H3zOnOoSXEzl5ZxmUY8cr+y8cMxvvWUd53pAMkBKG76jIto2eLSIRhbXn+gFFz9pwxROOZfn2FQB
WVQZUqVgbYtZJxovOjmcxq3uCwwt5MdCs1UA+YRstSWCXB6nEVMvB3+IRiCfKO1UiJMfaGOPVjDw
LSpBsTUEgAkGqrX/YEt2pRLVsVxw4jWjx5GXanei3cGfJpQIOmZpW96IDbIFdSFuwJW6C0n+VP8Z
qbMllVK4+dbVs6kOI5yqDM7d0EwhYY6jRB4fobYLtZegnY+GuHNYO5iwBxSvVJkQL3dSOkz6GaAl
Q3zXnUbtpPMS4q/lk9DIideMdKMqOHKVvw64SIkqSGlyjqQHRcudei3oRgCH4efhio2R1mBlClgq
jLWpSK74E/hA1BoweYUOiGVDMf5qeWeRiyK2OYAquB2m9+kGDtLQ/VBPgx9F0Cq8KpB9q7x1VmkG
XYHczEI5k/+qrLRM+g6i0I7OTsRnwZHcYhtvbtuQ3tjrm7gnLhA44/8/00op1zmkUcwqrYmmjNUx
ar+r8tKq+d2BS1117T9dOdoTVkddCiG+HXCpO5wIqQ8vhcPFhSNDaoJji9cRdf6fUhyIKSWYxyCa
4WIqK6g7S52Rxvio1UGlNvOPQ5SUyivHc9JEn6rDzNxvJWdkR7dxj4X7PrB2qjFf1I52RdDxkiYk
sHA4nSyUzlhoMtVv/iT0Z6BqL60D5nUOLXUrLgBEHCkLqQmay2Imkf81Xlsguz7uXMdaCAl/mPt0
esbOR+XgBoTVa15jq/HzQN0NxTnJeAic8jpDx7J99BGZ3aS8V6jc2RHJP0Ot4BKWwc6AKlPB1Mg+
XsHaEeA/z3jrWXdwxLWXlMoV7FQBVXHNNoCe5QAqefnGwF8gPaiBAzQKfuCUSFbkSg4IRIvWYJMq
4QyRVh0UZmiADocjlaCMdVfARzvvTvwhWDYV2WYFMwXvx9sQE63csRcgXAz/dYQeA7SLpdPo9q2y
DbQ94Q2r8lQH99o+WlF9EdAtYjA5xC7Lcw3OqOHqCLq3lGIcq9o4jOrhRH7UJpz3CEtYpsq6Zzup
ERtzdwOjUINDP9yYfYNxikOdr9yT458Yx6cMYZExHnjDDnXYudkRpeuC3XloJtyaHwaeyZNW4YEv
cAXc6C07YMAdpsy95mpbsvpdacWkiy3D5lhZDS/qO/kF07DeDG88e2G+75/qHw9QS4TSmTtk9pVL
dlJ+kOJuwhtixm22C058MT4h9H63CfxovXzUJxwRV+JdD8a2PeU+Zv7fhvBA3iJQ2d20M47tQ/qo
H9D+hC2s2t1wwrixhvd8s7+M2/xivqqv/Sey+NjhhUD051NaMesX6g6KmSpKZDWuBrD3Cwaix6SX
4IVzMYh01VrKD4nit+MhiI/lYpIfE3ChMz4XL+r4KsIczRB4miWEi0hiOrXYsmSTMdg+s/FwTX5Z
AFpz+RaOr/x5QfaFb4AmrTRyqYbO8t9a+dOam85amcCurJAk5J8klvef5iX1axcOh5zQlXbVX/AV
uWiEXWLVXRgCt/1EYfJjeeYu2iCW8OB1XSQvK7RhHsW3J/tSfSwClL/WeJm16CscyZ3clBFRMxs6
PYzKBUyHPX9LKpx9KwQry7DW79lXe64u+vtgegox6/OhzJFfbyMKqgo04i7ImKEinnAxiOLKGn2D
EvB7GByVcUMaN4KiAnGEW66+63XkFi529hXR9itC3VYhpYQso2xdK/7D1JL97fakcvHZoVoDvN/w
pBgxN5pf3njA9t2lPs/37C25OP8ouwuJQlRX/RMZp7Yzz3Bx0CH5i3oYfKaf6sEvimzdkvC6sPmi
2kje5e9iX12N3+qhfucub/Z3dDXPvHXo6ATwSe4asVZCOIgkjJga3gnXKXdGuXPKrUUMKO1TIfw7
09RaO+tuuNP89ggVUJPgswnDQxVeUasutLfkJMqipNol5qbNN0Xpxxq+C1Yql/SjNju24XmoDoP8
EkinWj/KLcLgnaL6Fc262dFmfmbapH0s8gtl13bbWZx8AgYnK+aPUdV0/DlfY9PcKCdAbXw0EgNO
tyZJH8ITULJG/LTQ6bWKf9C0sCrrn/KxDN3uSgT4b/9hnp0t89PyIj/km3W0fgSy/6J/x8smWogM
QeDNotVAngGrRs1uRIyDpF2jDdLI+OJXw6F/t77jB/sQBOUnZkgGetqriIZ50KZ0US9Y+N35wGA1
bmcXtXO7Qb3otS7Fjbh0dlhEB3KAOZ+JNH3W04GS5x1FGt77vPl4MqS7nyRFAqF4eKzlgwVAhe7W
JyIyXtkrpCzamkjWMw+mfDf/mndkgTdTegaf9a64IexFbIPdw9Ou9bXC19uSNXZEZXIfT+G9/hpY
1DeYGrG/XSwmo2QVbVPf+kOa6GqgPh+9X+0MCmK8ctvuyQz7W4gBZ1TVAv1RnqNT4Hj6I/BS0C2P
Easf/qC+17YX0awSJRczQk6hMJLjskOtJvr0hAer4BSmRHUDCpNB7xiwsD12g3TC7QfHhkNhVXB+
ADe1YbTDpjtzQ2UjYYAr4fwYca06d+TBJBwKyEncQvXwL4uZaghLr+tQTPqWwfQws32+jvPOMW7B
4usRVJvxWiyvbfIyTG8ZfeUtaWZBxgg2nud220ANVpuhu7BkE8vKoopBWQDV7UGEt5eXkZOfhwFd
IyNVcdCsL7EBteDS41/a6vtgco4pBd/MY1rS7oruZmGvBDwWSE7xBA1kio0mQkzfZtmzrfoWMZLI
RelyT5OHoRqRPw8IO7+D+KNRP1T12WGxRiUDPLCKwJIIw9/IuPZEZJ9j0lgF8QvEPukxQdC/slC2
0pbGmCk7+7jzzagi/p3gA9uHMMesqyLbYgiX+tRFxQPYzr+1reWTGJFFyjPjZc8kO2jUUlC308Ik
s4+19Qd/H3MnqMmBdSzur8LSzlEhLu7KefbIE7sjYmfnYvH7Gxe6aMnhIRwWohF3zKoBnup5IXvS
wqrkWmMCrsBBNFel/in/EUuC1cCWXYLknyATxKyYpz89FBUGawm4W6MkL3jtuIgIq2h3Thyf8suE
XVfIGqMKfCf6UaQtvAtwpje0Ku1NfxkGCnBsBcic/Mr1QIaUFq5nWkr5lGBDpR4+C4CC43LCOxem
JJ/yhZFbMvcIXTLfZpMRqwkqSoa2eib0Hs1upru8bDa1TXT0QBPgaUgOut1TK8K7n+HiIouQMEwG
WxmZV1xLPL1I9gkHcNBNgelMEYNOfDM7oYM9QUtH4sSVKMfACgoNgZRareULHXGqTTqluRechksH
UwP3YBmi3iHdUTlhdWQMn5zwU0dbHaqnajmbuDbSiYJh6V2RlZ0oIAPkph3YdC0z2aho24PyrNJi
r697dQfcsQwLny1o7YeFCXkwna3T/eeYrHG/UwzCrzK2SAvSXwC8sXVJQVkB06nVc+ngN8lRS17q
k/ioQv2j+2abQxigwYV2FfwMOTUmATvSXwBNw0bIgtnQVvEOTO2QcJUOUOHm2hxoAGBb5uFARcxC
QfUgp0fH+nvr2FKMAOKMdKcE4RFvBu8HAFSCad8ky664CQpomm9TG25BXgfrj1t0VDHoDvyj+r+E
r7DPaQeRV13zVg2xX55L0AojearKJz5Psq+x5NLJLRkvPR+xqV9b4jeF94m6kBlbi+MQjshyx/xM
0ftWtdrXEDIDCfn8LwS3zZNPR7CBqI69XLuOSNnD1xAlLzB9cx+5fqqspwr7XBm+nf37z84TFp5O
Mjc2VqQZoGlhmOBrBZnOvlt6NMZop88vcf6jvCkNwrWdRllvepIAqOXZ9omvac1L1r9m4NwIlkXA
m0ExBUOrtiZNRrV6KNxVeTP5ngh7WKXAnkPJoz5M0E2HZGTvVIF+afzjeEp4m9lGBwbhGZlBPu3I
h8hYtcT7KKZpjUdT90t0V0YJmdggUyIMOi73Td+80mp2mDH8Wot0QMHpCh9g3iee+P81Ee76mJrN
zBvgDMaLjVy/Kf9IdMmSguEJLBsv0h1vGJjeN60PqwggomZIhTJcaP1KDnMRwyiTAFh8tcEHhqIg
fCl14lzq71HByVt1a0WSLqj6CEGTkcItx9kAI0M7G3skifQ1qgIMLeBOUcqBGZGjkN8GfBLTgddL
wKMY++FLSGJBjGEi8W728QxPKCNema5ox/lxOQYawP3CeBQ8XBm9EOluTo6Dc+7IqO61vxiyN5Dp
cNe/UxAIRYp9IqSHftOxammEQOsEbWgVGYOJtWl0Yw3cz6lD8R4UcXhG9OKJciEbI09ZUrjClyGQ
BWKnqALVo3NXsFBAkS0py1b12qYyP7LEc3pGEgD9SHxucZi4VqmxAlxaUr42gH9ezYUnMuD/qibx
J+GNlQ/G02xg+7PpiBaDw0NmHxAHk0FanmiT+69BUX1KNlohM9rZ/LHjjEqMPJh20dyFOMK64Xc1
lo0qA6DU1Yof1wmvckcX7m7sJZylwN9K9VRNCHy+rhgGNt5GMSC//l718obyQx+9iiDnxTkbgZsP
uLm5mUwWMID52X7CZqhA5kp8jWn0ip7iC4SksgGqDISZVNnO5Aar0UtntbeF75uBqUVxXbSLW8Q3
kSlEObn9L124eE4J/VVUgvaaJbpHaTmW9m2C4K4byWelO+6Pls+0Jf+4tQ9GX3rtwLo7P3Ly9x2V
khbVs8fetdPWNzWaA8L/UnK1+bvhtxDraxFtwhZW29D4gsHluOEFUB6M55BBLUNMMjbFQXiHjKXY
jjbshOIb8IIZfEvoWHw1yWGJ/0RAo/GPfDzCVdklAYisiNQrldGPKarqFcIeQr8m0+FqacZ6pAA9
VybIxq+x+1GWgpQ+VMoOUBPILPMXEVmrFvZaYySRKIRp1HqbL9KJhPWkJjSOY7rbg6f8Jw/qp71C
RR7XCD+7YoMzb83pc2nMF1OlS4u3jeaRcBUyPpbWtG3wewkUb7ShXqtNW+QURDx1zpoMJpno6Ymv
OjaJKu7oQqESHEMG4rsX6TxW70SWcb+S46HtDQR/Kh2dQWmsi0T/L76uYrgWetQq/RD/7p5fIQG4
lIcPdaEoRVur2DNRkcl1Sr8K/c69va0qtkRwnVFllSkjxN2vHW5Qgtl0ZsfIQQ+ZvhqenYfu0uuu
hc4rtbFBoPnOknGjtSl93bnnFNFbfOlqgn8J4iAYvLLvFp9oOd3HPqJciJA5xEnIAYHyRRSJCNLK
UmwWso5D4+koGxXVcT3yoFKqpc9gDOhdjVhd8YfyE8arBWG0hRw41ynRitDxzu/8m0/J3GM8eQbN
LxhGH5rvkkkbR1mQOhb6VfiQ1Qj+gCJH/Bz51JDjW+1VhUmd1JgxZPY/d/JvZj1q+z4a33SWYBHp
XNN5r0hpkszojOjLofnU4XvpYU/p2iASeEOSTQAN08kyB3G0MYPvOv+3MPLo+asqgrCa33kicItf
MeYkLQBRcNn5IeQklQU4TZma5uqS6YBTER8pibzv4qmvU4Dg+SRN5LZVtHwl6a8yQ8mSWhrMDHZ8
bJQirlCMpmS9o7xr8adg1u0rkibAiBSgerHqgtBFi+6F+tWWH8P8R/H8Ru4KijHYmsieE884SCRS
Vo0Ge63KcPnfOlJmTelfo0jvCattRRgRpor9wopIX85Y/fDaEPqoorQKOSbvul1vQGm5kh0D7IJE
/rFWMaHDm5fXnOI7wzqphX0duEOMXL3EjC5KcbIjRlnzXRVVvMKxg6sqVcudiVyX5453lQSHgNnT
cDYyMQzEn7mS1W7riCUWtY4NADFZLyN2WLP5tcYGux0Jq0Hxr/GoHcG5j85ZM7dI8c+C+avjW2+k
rkWNrV5CTJmZF9sj7xodmCEZCQLaSf0pbugyErIeQgi6pCMfkcF82um1xgaD5l4hJO8h8pmgcBxH
Bfkj7QiLdF/tU6ZutJ+UA3BhrWs/r24Ztlk+gAU0vEYAI0QbjFsKjeUS3ejIZULnFi/aXsbPlXU9
p12wXeh/SoJHgRN7wlc4iEQxNFMpNmtZ6V8biFVF/0zwHvDZ07vG0TMNMLqh+UJGRs6Fzq5BYgri
8z1WY949i28R1pZb3UxAPEEBVc1E+acQDsWEECLLQIBAVHhB4hHiHFFmUkbXCck+k2+g0Kqq7tt+
vLS5RE8MZejGKeerbiE38qcJhhCjG0qW8dhxmEWBjBjKgQgZOOyYAlFpCPqK3nN86zEZGfwFcSI5
+4xeN/Gryy2FpGzezzR92lgvCbEbNQPSnJuIV2WwUCIMW34tObqh0Fi0bsOPkIYcldOEa5zEquSb
Vm9mF4KKLM1FEGYwL7NJioNIpxtvmSq++3AP0ba2hnvCKY273i5NX9E4HMmrNaOto4Mp2puKbH5T
Tj9bNrqm+W5BVNDqtXSMLH8W9/MwPAO58lvnCb/KxDSGBd74bwpKc7SHsfWYjZ9YisC9kPrMtHkB
Ck0FxVNMQPpansdVDFzW945bdRXpgfx1yGErAS//G8ikb1FvzdAXPSc/TkBpEvLTfqsV2daq522h
Toj6Mz9FUWFV0e//kXReu3FjSRh+IgLM4VbdzWZnxZalG0KyR8w58+n3Ky2wizE8HrnDYZ2qv/6A
+83oPDnuZzI8Zz0s6HFrGc1FrgkeQL46tUF8zrvUkFSEsDxhlC31l6XifWixagQ7b8YOh+tqIxdV
xYNTEvQ8L/lJAWTgQ/SEGkuYPPsZd8Q49p7iEwX07VXvCNkaMsIqegspXBxJzZwel2LYFul3wnUH
+bfVcJiCDNh1H1FPBfS621wA/qTHpSNfKrtHyZMQS+UxUSN25/w6YgVGZXI4J3xXg6kiCL0Y4Bc0
HJnF+jp8IxR8j1HTjqy6DGmT1TlY+DP05e1Rr8lAK0v43pgXMOvaCJF0xEDpop8xWKP28XvdXnRc
7LCkBpSD/cLFP8FAuzktCg61vdqGtW9d32jjqx4qB/ZALUxt4dxLXvt0d1mMLc1PCLLZJziMtNoh
hATosKpPdV9bB1KUGOUh0bLi3mnZt15fzflZ4hoxQlQNc0/FhVt3hySVtZs2Wbb12PkGocJ6yl1p
6Qeh+pAzSQIasdWYDf3BqOGqw41Slf9Kcsfb5BmAR6y24H3zVUf8QHkuBhM3XZK1zfBnYhrsi/gz
VzEnZWMIOX4uYn+kuHF9uSyUVPztRuRR+INhmMteb3ZGtEM6EAu2Ah0CDf4drRocRkKvdqOr3WJK
GFB4zb7MARnkvgxRU+Lpz2wQ1i697A5zT6zB2MmY8XlhVMiGbFezpGhZklkzCwuwrtL+BqVMi81M
ZSwLzHXK595+N99Tqp1OMx+B8qoZcaFTeKiQpHLmv3OWOJ1ubTDZZsb6fcvmhBmDzbhWpxiD0MVm
ZCVY5TFmK5obdyPEl4wQEIlZIW5xjI8lZioxEli0IKpOL4zshsO8NuzEwXRb1T0lhYVPmJLcYvD8
EEc8yOL621A5T0x+BeltSPlwIp9Xaspq3bxUwTcq/Tvm0fu56tPnpAQfnmb1Q2WInsMSghcU+Co7
2YV6xJ+s5jH7vWSiiI0ByMY2ovNF+kpdYONmiKIAn+BheC5xpCQk7fexkEckBiyhgU15+mP92ELg
FJae9CvCMG3VowwHfR7TX7j5aWr/IEyAi/pP7zBzbZkQ8RI5hw5Bchqa6s5mlCyO0aTs8gbqhL0j
1BkLgorRubvAqZ11Mu4MfFXg0WAW4mKzDB8Gh+t9V7PrV0YbSKsFWIqt8YUQgtNQAEHVpc7jYtav
mfV3Ulgq521Pv52uW2U50KJ8mG1ziSLS3PHaNlLAigirVBoD/Un6LD5iuTCMUEF4/R477iFsnmz3
p2ASHggLYVM9Laio9MfM+Sxoq3jwEGuRINTU+5nwhN58bSAr2FX1yB3bAUtzejWvD9CnH4SCO68f
TUboS4lbbcb5urFhTdG4QvY/09i77b5yLsCPNQJELgEq/WiOQF2MZwpyINzZ6LnCuReAwx30vfiR
8mNXZyA5mcwUhwUkfrLFZKLGZHdjE1hOgHaVPxX2W8RqyACbo0/DtukcYoSQQLeRIlmriS/JfAaW
Q2M9P1rJRd4XfhSHrDYP5jQFUVHBBr3mEfce3OoCHheZFbuZttmOiOhkJRJB5WVjTLKwbB4NUNHs
XjCd0JB2Tkz8CvB2y+yABxas+ql1Nmi4wF7IDnQZI+joMshWpamQas5MQ9ECJKiLU0HL13npH4vl
nHCOY7G6w9xg5gF3i/RRpSnFgUrL72oakGqYoMrphSnCM1sXN4VrovYIY8cNhqkcz1rIFCm7crLJ
g1H7FCYnkVkYNrD7m9knKmjuoBfC99I+I2yVoKYe5LNPRWCIGqbxvhIdOFjrN1DqLE4N+pIjap+B
UJFovoF7d2Z9Snr1b16McEfvJq7K1EqKwFYfEhI/cF3/Df0kJpGUVLZ83oQpawXhtjx2vctSYNx4
5c3RJdhd/y1fFBPcbzZlEZ7q7lCpwegcTftxrFsshP7L6nGLvwrIso0XsJ8vbNX6KMhxxBAfKQY9
pXvkf94YbqehPLWgSNRLIb9GyN5xiM3QgXH6E0YEG/MYBimQ8ofxLkU4BVbFvqhjpg0bKjC6AMIn
1ITLzaDApLStqDBn6FF2/TfDu01BOIe+YnixIfYt1I/I4bFGS11/NdUTR10mkRU2PtZGB/QqNXHE
I8GhznKWxAloCSMLvcbaamm8qQttX7cjSsGOGnwtKMH0B+KNs1SoDFgqFBiChyTFEITOf+HQ8vyM
6zfEMcAZz48mA84UGdvgjBz+nDda2mxJcCQZHZJvGBhq98ljETg30NkkrAVvnRikOGYttO8Vck1N
78Ee73kORseie8SO+Ky1KZ8xSWDwS+DU6MnPrDKY83HZMhyZ0MmJilBYy8pB5dBkwmlBsARqqLMm
gDkptVNaWdYkKoAGL0xBVpR0h48cLkEcvuY3PDim9q7YR1ElQMiR281y2X7BP63W/ehg14otYT3f
0QH4tM6CEfJSvRk2NrYYkB54ABWO37Nuw7WDiZSvnDfdxEkRYkJKdCILHS7mMmV94SbbFRcgsN1w
3BGURLsXrnQc8bNXPOFhxaP5kFotBlSQP2B6G3r11LenaE87Y5LRBZo4sNmb/qQdci2D9G4SdBI+
vZCS4O2HAuo1z6qOvFyUcH1T7NMQBk+JcX3yK03Dh4IIXZwH63UvZjGp3ZOBxzjA0+El4VYGpA55
kyfejGTvgUTXveJPY7kxMD3LQST66gdRoXycrG4ulU0pAPBp6axd0Mtyk2T9ScWybgWCArijcAiq
Yh+HAY/zBV/F1sQDmXUlMJzadze5HaVM5vSI+fxW0rakYK4OzQ3fp26vu37+rqcf0YDB7HEA+8RG
Ki40EXhtdSTuq27uZnAzhm/0DKv7qeNo49ExhoO7b9fxADrpvlMngnj5psvtFYYKC2YM1FUxzDAv
q/utzKjyShJgrJyK5gMa9MaXmD5x2W6dSJewB7+iWqZ4Qsw/PEd8b5HhnltQva5ujxlDbEnp6nlD
YWf46D0noAJTvyR0cvEzF/gbh77jYQbzlPcoH4M0cANsWvpZgVmyGo4ZPBV5rOnehAGfW91uXJpb
pJkUEOgJ4GFt65ccZofyGIMzkAtCXaEjXkJs0RnpRzD19j/d5AmC3Y84EsxR5oYh8lMNzIivPKn+
q1YFly4F+zw2xmNF929BT7Ykug5MDXwJqZA8djrGmXyATXuJR1T18A5mck5OIwhQ5r2ToAR9ZfX7
2d0rIzw3Rf42jzaUf7hMr2vDWjrEQnu+Is7eZjr5A7N3ytD2Nnp7zWlGXW4+iQRlbOIjUqcOmdY3
7WhcouTjoGjqwD56OYFryIcWoZhiiN9Kv97E03Ma1xcz+o7D5IQFGJ++dbYIRv9FVxh9Q+1Rd2DH
ylqtw4iGADr2qCEvzQq/hPcTJa9DovrM+qI3GoGD6FomPuiuCRac6kJJXf2IQoRlXrpXnAlTpOhB
Sd4lQxfn3TyeKMQKzq0oDbleWWYKK77K09+LjDld3pxIW2dlfSkkx2FgC4X5pMHoPx9WBNMLDGCt
nwiGKR6WFaFw8SJ3s0xk3hd8U1RILwl4os5FQKEV/wimSyRZl5V8FhuBgnxQKH0nyNcFXV9UlGTn
gkrO9YvYWalEnjm4OKh7l3mGHzpSh/rP2vqSOU/urNQy9mxOV7b+Lmymov7PwXKiHyz01HOgtkdX
LHSSS7ywEyxc38vt6yJaYoqBgWYpZaZBnrsUzludTnAmxGsU535GIRa5kx4A4+Z9c7AaXFFcbI17
DloXnXP9Y20wD4J8N9OwFz3M6QabfKFXaWkAGImYqCSQx3sA3/TtCj4U0X7rk+FJavZbM3zKy5dZ
LqRxngv0oYxYU0LKaWWghn12PJq4ZPKXWd3Lk2shrXdPPQ087oAv8C2QHsIpLquzbky7Kr/2zM0T
dqdqIcaiSAHzGS+frn9b8pLRDs8U0r1mxF4YDaXrW6p/lhpcdnCZvHJRp45IHunPIOjEj0ksUqwP
GcN/u13zGbuLfQEcZA/Gpq6BzdWFK07ZUikT7y7l3wM8i2vvQVv4f/mEcTR14MtYjYOhEoHbbo2m
CVQledNz92JN+WlZZoowmIp+X5Z1a0N+skHLxWIE13lWgdm2qhg7AJ6tioRzmAuGvlnY1+OtjWHR
uYU0J1Bc2nhPopGlVPYmxhX6ne2urehH3WW+pgN3AMrHiZpoy1rdYJM7kGzc8dwvD2C1evEc8gVi
IiJtbBt+mEP1e4k4jfnK509s+H2KPS5/IofZtdCUUR9tdPhW+XdNX/vyoOfzLemXnbAv3eKtRWgj
9j/qaN0r2DSZb7FaTXFtnZhzK64pYjNmEGseWlFM4EcVU7dl2kyd/Lwg8O5Y5FocM7miOlu67GKb
Zj88p7WO1+NIs35nqpD+gquqAd6wTCJLET9bDptrQhrRJtIF6lV4TejM5DNQHOmeyFLAhU/xQMke
zP57HvUd4bfSDVkwAyaFe9YZ9lELAw3OuAVnQv3UcbqoDeW/PuqPYTyBliffa4J1M8tWR73JczOU
jc/GLdUxjrFJH2UjLy9OrnYhCculz2EZoU6L475gcOviIeDNAGZvoc6uc5JYNlyegF5Xj8RF4E+Q
ShtcT7PYmQ0gne57h5dL07gXwESmF5/8YiElilC/2juY+w06YmkyqqhCrT3sHCTSUagy17HzJ4rc
W6SJ63gaqGOoq3r+eAxn2FYDG3nAzCmJrezAnn/lVdYT4zCZQuP4OMCR8dJLzUdYevjXz9UBtavo
sZB+8gqdMTANMmB51ISN0J9LRHoXTEhOBqxYD39yMSTABnwPaoNjcvjHFKl2p3J18zkiwU3zHrfQ
ryIbiOzhv6f/4nKZzIYtzH/4HOeguBoGS1mKegr4qeNmYv/CKD4g912rie4WXmjzFwORa4YznUsO
rQE+nzNOTZMOgh8e3Uh7HOE3qB4ETMdNfAPIVEm5UCjF3sbUJOyRe7D/zPL5GPUfMTOZV08bqd5j
85/w1UGt5K5IGjrvvE0CO+WhwHbwJVJIidH8PAQ4jIVBmf2IPigxSpwPSDe5ZJDlcQ+hwSUkLf7p
+hQQnNKJQFXutkQ5e9VFWgSlzVgd30H6aH6kxzWMYERRgtGL6QQqjBGOd512CGF4VBc2/v0XdxY+
+IpSXTwre45cksyIk7RE6CDdA5fCVpYCA+2ayxtifRKqpNdlUGxp1GKlOqhQ5aV/KcYu4Dlk+UPB
y6Ott8uif/YI3KPWTySzm6j02gjPYY2gU1pPCBJTOeOQ9llVGgAffsEXU0u35vAhdHO5BaBaxXVg
44tUMfXJq3aBDmO8BTr8bGKqMOeFu/Y5rsutNWKwhXErygIOoSA0HrZYmly9/D8lEixJLb494u76
8r0oPxmnEDJwdV1t0FTZsU/rh+zjNarfsHpbs4fUNTEQYImqGrAmtooB+aoP4QrD/WaKraDVW5jP
QzcewvXGlSPRgcZMEBVKic5mgFxCNL1xoA9ImrA4MJX5oNPtqHEDB7ras9AGAnfq9YSj5FNfFJgn
TPBLnPC9Uo3PLvR+HKevt9WfhDJPJyBjkUWhXP+0iElR9mNqH0ShAhDDpzq5it9moM3jqa2YsCDT
FM/zqaHTElaAB8yt9c5d4c1aYH8earWHVjGPGVpYM56+V3xnctbgQJnDRjPwl/K+I43gprHZzpH6
Ikou+dwhMabxzxgTWko0aqp1W62idwHBiDUU+KjJMcTL4VjNjyVDFPfhlorz8rtf8tLfiSFKGWxT
/OpppwGOoKRI1RuGcO8aHga4DqoY9BftTlDMqmLpy50mvxZpXuvy3WNIie2AmQJcef/il2HKt7GD
O1D3jZz1iQ9qjdSd/GwnYYNLsFYEqqiHF54OF8ixnbE7sC+iQwQIVsEF1uabMgfxkevXyxCBtFCN
HFCW+1T35/+XjaLD/SMd0Oug7cd8wcI9u3xbOUgODDrp6rjmPIOAhTmQBYdHlznF5naFA8Jq0y3N
7dT3W0tZ/ZlIHofFlIoDb82/m0JgifEvXn3QOfAzJp0zR4W70MeuNZpJl+nhc+rdAHFzDNbsEWwh
EctpHx3bKtzGcEblmxdoOMQq22iwk+KylEWtq+O4hNHpqOubJL626FIdrv6EWYr9+0RIbtvjDMHN
BCXjWOo+/rlQi4ejObhIP9KT076YRGTrLCFzM95L8xXxrwZ0z7ITEgMOhUkcRiPsIw/LxWULvvQw
Wt9Dh4mROoBIufqBdZvc6pHhnUAku9g5YagxNf2mJ49ScDjZMTEzMXqlQBeTkhyRGBmZskOVyyD9
eyC43aWJFPBIjCPdYTjG+r60qFtd/zTp467TmLeN/iiW9rL7AwWcJsjsTX1gRzOb/7/WZ4gzivnD
3aIjhbaw04nQ7UngGELFAmwzmZyH1Q3JR6EEdMbJ1Lw/MiwP1jdl3e74VuhA6EmQ0tzJ9W2E1+TP
iC9DJCPJD9F+Uw6BrHvD4Wyd39nOqCtwOz+2dDgy5Ob5SxjvJj73znEIgAMz+RcRWTrGDy3bjHL6
o5PpYjW3uLBRRGFPwAifWYAgax4A5DS8HQ1MwoAiXMzzp91UW/e7yKNNyfp5dQhhBAStqrfJsJky
au3TQTK3zmjjJlojDrnhm4PGTYJvDRVtgqScTMXRjMwdU8DSP8p03xfAX26QQIJxawdUHQ5F0/mx
mlzZSbkcegbEyZi2JgELnQ9DR62+3BSJMS71HfWRhwFyXVmSHVjNCDs3PXM/nlibOLRPzAi72f2c
s+GkGahFcSLAhxgzNPjhPxZU+yyGSmZgB9F8WzQKcA9jQ9/Km7ThPTYKjxFD+8J+joKnANRU6/jQ
4aZA/vBDNeanuHMPA+AgcUcluXylW7xCei0HLZiQhJes+7yOwKWt1cGMDvcFTBjcc9FUEJ/BCerx
m3Cq+RRb0Fy6N4d7PFyOPIUzq8sIPixfRKVqZ7pLbCurNAduZTXLekiAWx35AetxOMWNYm8N4Amd
LUGVvhC/huH4/HtPUA1XBuwISWrMgVBtbDOWa5YuB+ipfuGQhky5ohLVbF86T33MVwwVTdjxFtSQ
fl+jGMz9JMqhgTJywyjAToOdncOzhJ0pEBDrZwXYpwV/gZQ4Ls+1yF9dWizueUfRt7Yxntccip6F
tyWquQFurEt0YhRam2F0/JrVzYgWbfaGW8eKL1GV3UzuZ8/iydH011H7EARhqFPfZisyeBoqoU+5
MTjm1EvEtE9hYWw5RW88ckP2rtR/QCs6G+pvU//rjCeXnkZJyfFyWvoRbk50ivTrkKRkqEeGJU2H
HNOG+s93LXca/8Agn43cycA4LBqRd6Bu4yOJo3KbZIdyQQEEktTWFidOg3YmniMWxrVVTUtN8oiN
KMFm98VQkcKOdrgbVsgNFTbR4djsNa/F+4W/vidcxy19t1jeXLaxnNMCvM0jAILbtzDJ7/5yjFuK
8whqzVzFBc1PnL9KhTjGe4zgvf6G7vDqBbJ0WcL/rkX5bqTGcoSGCXnIijRieVQsLdCic0gLL21Y
m316CL+wX5/eZ3NFkgjFefAOMVNkdZ1gleP3v2ISYoHTdXjshxjg5k596r0P/AuCrs4Y3WPwjWbV
3yuB5jT1GuX4DNgl5+8zNAKvvlog2SmAr9tj8sMopU7YJOlbfGexPcqOIvvjixOpL/fmEmJklCBD
Ne5Sl9h/+7EC+i+NOGND/c6v2vm/bMBG0sMZ2eqvM0QLS3XR6YxPyvDPmjFM0uCuSGQNvKjUfDdg
j5jlPzXeWVja0hPY2AeZJMzXP0CZfV0dMvCvhMiKCp/mPPxc2Z1kJLc7eCEqSKVF+ElW46WrD4ln
nyq25wKv5IgxxXIHO/XdyJKFo6igGqlJ55GozVBjSAk/NE3fK81xMkZ/mnbteJ2b8GSCFLQjHaf4
XcM9Tl+k6261+OH3Uc6C3nuDY+HHbPpTR0BAenxfg5D12+Zm3UlrKCPg9AVTpd71tzZebyxubRoc
uhAV7nFByEDDjuyoaAYGIqxonPJSw0lfVoc6UwC4HWk22LrKLogtyYgHSorZnmXsxIhOAAkoHFcV
egJ2YSvDiFIgVdWjo3ji8tzw5MNVjrl6FRXRsX2EtcXvc/lWUfWi6R03d78HQWQaNXk3ifElqxqK
tpdBU9O+BmYhKO6wJiqmueJ3HzTBRW8IR2KJzSnWvXln2mSpJbuEGaDQlpcii0iTvsMMGGcyXZBe
J0+pfKPxSb4NDVC3h1wfDlADi7N0uCw/R2UgE+Heg0/LUes8BujHVGouw51a/Rc9w3QXxxYywm/M
nHOEA8O413h6xuTMUL9rwV77CX81pNuoVu23GddCQLo8f5tW7IBI5e4XP+SCcHnA1JO513F6xUWJ
Xm5iQ/MEYXFHUOcDnm7Vj8XLkvZlYgMh0QUCRYfp+l6QQkup0bVfkWXjuLukPIdEN5fGeIjb5qhq
tMYpV6nnV9MsI5UFiMsMThtP8yq9tnwYTYlrQesG8rMjuGda/S6dsGq0O1l4KHSAewi6YntuMALG
cb7r0cLOz1GPThgHp99723rLeAolLqf9piS6mnkQN+wZ6IDPqE17H/4/cFpqXCcYsuto+QLuz5TC
YacwXklTwp/EQj88OdGti74zFQwP0bf12lbyUtJv08Exhq6rGy1UZ7ys9U208LIkAv+2e22PZQxI
j6yHpFU3LBJMohpay7eJOp/r4SQcEblAs8Y6YVc2YGMsh9MG6Rj2w7qnnIhBh8F6ZmHNl4Lcuner
vVughDJAD+q/wYNClYY0RyzeqlduB48fykGPq/9s4y/eV4X63c7mA7CXPA5yDcvaoVvXgAEWFjr3
aNgrnNjhJIAAp6dkdyhFfjasQBNiDZcd3jVidGaq4zWsWIiBymrQz+PwS57+CGBKyOt0dgvbl8RY
/EIFJXTYThXFn6qxzoIER1mIN+YcsPEfJve8MCs9YL5opbeweiIoqppt3GabQ548j211hsu6XRl6
B0vZKwX1GBYEWCsXaTNioUPBWLLkiMUNWkOTah4+eMzcg2ocRtSpsojoLEaCumKyJmMbyk80sHYa
N/j/gbrwia8jnNYI2xwaUxVQGx3zlu00yP9ryK66xLmFwzm7xcZRMYGGVJyyhrR4t5ozCOkwjqI9
ZjmCNGVcl7xAFE6CP8wDKoDiZFrQW0w2qsDNmu482qsTzJW/Nn9UjIVZQSAuKHClK/jIE2gyHpYI
ijEh+8nBLuGbIKaRhYyHPNuY2aORbH9M/tg+mRhIDHci9dmV6CZeqnN2IKfhEd3S+EABwo32W3ll
dUf6GGsf7L+UF3Rzr+4fD+lZYPpP6aY7Ub3zCwytN/N7fCtO863/cF4a70rPr7qb9KO1dsVXGl5W
xNk+8ioPC4DNjcxzoo5iKMVwjnDAsU9DdsRZC/zYOLL1MHCaJxmpOnVrAHNzzbG74zJENPlgIQHj
5KCzeVh7gupO6l1FtQH5/07SUFfdsMSav/IrTXl/05a/fDYQEPI6yCFnB3Adi08WcvQNnofBOGgo
IlLyTY7mDvoB+3w1PjjfKLhfm8vwpAX9aYW7F+jZo0YHxXcBgd8MXHZA5ktTn5vye9WZOB4NHlIQ
Odi5Lwa9djVfyggtwZVDy/QRYzzobfT1qY/PvKBpuOU0s3fQPslwe3geT8aexDVq5gYCBp4oBEUV
F+jFYAY+v1NMG4NGmqq5adI9Oqgan4rcZ7BdCDV4CGsS4Y9Ktk1mX0NkrvqTgREJDkc7CHd2++os
u2ogpP7kvC0WXcOu/k7QF6YO3BDUhJoPM6fERJVgN9wy0621BcRmzIeBZ3805aEKzE/GrQhtJQY2
OLTeXTXogD/GB/JwL3l4slSMWa5NSE4DnghX34D4wdYnfW3GaeuYN9cEvSX0Y0seavXWr3/N5VhR
RlpokgmPl3Uz3+IXhflLfHc2tKtLtIG/lBIrvZv/qZr70r0TDFnhR7Y1iQ06EtVzx7yhK3d44bD4
ZkGGnrkha47N1za/ARx9pCEcFPyDx/wTd2WsavQvXo7dHmyN4FIwCnRFA8sOFhbZzPK79V3gqwfN
OFTjhS9Zfk1/9g9aECP6AkJ7B8+pLu4ByXOGtvOhOWt4ZG+GPUujaO98DqhXY2hJ7jaKd64fvhP0
V/lc6FXQP2GcyoMnlpJQcwLtiMuDke3z5l95bUABOl9xttoaFAPfyldSoCffQ0ZtWdbCKHZO0fqu
s2tgrIr58doVZqSl73FsmsIv213YXpKJkIPWvVcj0/7fCiV+dqCFgp3ByAZMqaHT32JMM5z5oRNJ
LNdwPrnhhYGfDNguwK2l8KiipwVllNZzpK2/drRtIdMPkGWHc/7c/UNFS4QBGh3cTRDZbVQe1qtG
PAMt5ab8jqnih7oIFp6PbfSHOZaua98FxutwWl+LKwmA/wxzmx5zfPOBhXFVrIjcvCTKMVV2aRaw
5Bv242MmEhd92aNZGQqfztn+02DGDket1z9yLtxik1GsHjTI90c2Pz0vgO0on+nKfHK007f4J//B
EMr7mffpcYD+8pC8WFipskDelTbESiwQMBA4sO1duzN2eYRjs8W6lveFICvfu27gdCo4ZJIbtZ9e
6aO5FVTAvgovaF9duULPlfZAs7Px1GBa35FrVX55YRVISgTo9vrfDMOY7/owPRtbePb1Vov4gxQE
+gNxbbArGJX4zA7Fh0vehEu2R80ipakGgPsZ8ddVWAiKlZzUyBUwvr2P3zETtC3Un/JZBkIGeQEu
IiQG+DOoICr8I8Fn1OAECySmmf9N4XUpCWuwMcsH2874AawgKhaELXiL0j673nGuI6zKqh17Cxwr
dqgzEWo+RnCpFlc5wGr5xuxlj61crb4LctQN3kUabtSDdSZMp5lsBRkOzWG5ReQZzNOhyXEVw+pW
zQMlwRogQgPooDLvFLGikU5bsGRpRYglwIsPzTvdk5iG1v3zDCkubx6T9LnOzD3Ym3Sxi9M8YcVw
MIoJdvsMeYXRSgM+sQDHDWyno7G7kb67kx8mLXrEdQkqZ8poWF5UG/5RPGJ2ui8LXCazvaq9p/lR
NmP6HPsyTUqj3BeYnWd/5I/xO4hdd8CFHluKgktArNRV1bra7No89TDT4feoxOCZVUxNY6MH0oXl
Sfkp74avyRy/uyV/xVshvNj7Ot6V3htSX1z6U+7AG0gQnyN/T1hjdHuPHxs6Q2BGrkU1AAVqOKyH
V8aKfMS8+yE7EYwc+TU8op1Hna0fIOPiN5Kzn6MLr59cbcuZNtpz2T6vOL+gXHpwjt4bfugAuD0J
kb52SvbJhf4dLuIslreb9eh6/Cn3uzu09/TaHTR68IkQ3nb4Mtwr1q+DAzVml4cM7i8F40eGn9V/
i0iLojen+5r7Nzt6M7chjHL7PBFqijs1sxMzJbfuhVjBw/KX9Yd1x/u1H+GHHJR9hh4/O8PQwILO
0mDucGIJH/JnqJbFep0dVqTvLRxBcLZTQtQU+ObDeMrSvbUD3bnaTPnZgcC5BA9BIgFe2NQQMhMH
PITZB+vD8qezgzbc4Zeac3JfxWJm3SZMximf0Ab3lD6YMM/YJ0eSe+XSXY8FDTwAnY4L07bvn6f0
jIP9TGgmPC3L1y1SUvbRo4FjAX5foKwwua5x0JzZsnjIiwkuam0YPkEId8ncr1CETtiKPBoAjT8Q
tNxDRTQfQ2Lr86liFpXaJx706Y3GygY++glvWuvDYeaNoBTTi8+muYHTO9g1L5Qe1GFP0wcHloSM
jKhBlBZ0yVuKFnb59+wDZhrZldEB3Z79QPJacmCzYk+nUie4nvRc5QsLfuz4WMPor3i2ynGvAuRD
77BIwWmJsUBXpfpL+lwNR331a4LCgEIQ4kGMWjZhggEYjON+4+l/s9QMFszbsNs0+eYVF10YhnzW
FRI+ViAEn2fnwnsa82Ct7whvUD+UPVA3eWnj8BSTOKK2B3BMulfGbt4lFIUcPSQc5X0fzb4ruVOL
dUKX74wKoUo/adxu2XpQ8jz6Dw9LG/oBNrYdomNXQVUl23zWecyozHXY1brLsTYo+VwSKob/IW3w
+qRl/VZ4Oox3c1tiw4PnBgNHCl/DCggP/6cyFmAVsJnb8S4otjvh0WW/2RYXyIjnKW1XdofejW3l
MaWvtOGGwjEx8R5w7OGEbwM6cn/CzKjp/2RTuRfRRMXfISoG18aLJsE77joZMcGzhCQgnxnD+mwX
M3wE4+QZOccsPZgtJsmPago/Ciy2Q7XqgCG40LTjZ6ECLHG5gd+fUOkW0Jxo0g6p+TKRFwgUA/0A
ihF2PBNmGazJK8H56GwAegcXYOirIAjCFgmEeJSH55o2rm6TbUjtFIILOKOCtbObnj1AMnHbzGas
Uwv9H+jbfWSl06n/mXhqrGwyoJq/TU7/ri7dE1aKYV9+hgsAc6qgdWfh0B89foBVmAfFyb+EIJDj
BSHEIRCMdJkxblcOLNAPosBiWBNODj/eKrRnk/GhbXlqtKq/VF54ROZtu895nb5kkCAi1SELkaul
GLFOF63EjM8qO9Dnpij3UwHfWWftqvf73Ki2a7RAedNxpnXOQo03neRElva2oKisSIiSjFFLNX2+
7HzVDlmW0ZXcGmBgyFXdVNwtq7pEuvZXKZsgMjvfwZCJCNJAbNnDpmKNDpczIfwSaxEragMD707h
qptoMbhcs+pLp3ElkE5NHJ/82V/SiWxBJ08EAQ6vXwO/+zTs7ZwW18Zmwig0uCRFAExyLxPiQrOO
kjU00Dk1OEnmvs//lIl3NGrUywh31Gq8GiLZ5ImTfbKSNqgXfQFzcS8t7J+q7l9Tqz4tFH3eTYUt
hgFdAoI4XgODwzblXxjvJ2QAFUsfyDi265xihJb4OGKCWRWpL8gktnoO0NNJebfvM3CMvjcg/ZGi
+IK0/xGvuuqtw6D6waRw/3Yjx/zFIDGUmK6d8p5ZpO8Bqv3kqLqmg0HSYCnz04UJyKx9/hNy5oZb
352WDz2FYrSj4uFHwgrRl/ePJ8ZEbsF2oCfHcQaJWO0TQGWymkGJyaqYVzExp+ubJt91CFn3FsTU
j5XMcR/nc3a6I57lJ9yK6LnU7iidF2ovlIMBDHdFOSZBr25dbDugt4JlfaLxJus+eiINvswvTbZb
SIr/m3/MZ6++URHo/OfmaBqntOdJCbTiMuV/DdgCvl2f+/IPuxza427ezC+LLRd4jY0hNBxyHR5y
PWDq05EaZSfnSv9QhMHM10WOw2GCYOiMX7FCSB+R8dY8bfWCwb+jSalYVpc7vHBYIt3G5rwW7DIf
ge4fbO2F4PtNIi5Xcb+xW+iEuEzWzZ9kfXawhdUGH4IU/Jcqx+4HhnZXsnXF0kXHg4JwZJCHzajE
D7V3GTgWlkMVBOcjwPbgITR8FI64idG3o7z22A4qtEam1AS8+1pi0qa/cfOkoZ/Ti39VxdGZXzSG
ItGM+D0u+mC4jJzb1tmbmEAH2RK06pbV2foaM98jbH0FeDfwU9oRvcVuJS/ehunZ3LQeTlZ25AMU
WMwNgcJO07mhCG3HP1RDPK0oX+q8p89mKqYpWG8twvbuUKgXAc76b0hKXf5iV484I4I4F7hnlygi
Y7QYvs4ulkvpa7ZoxMzsJbnilJQE2RFysjQXdMU7SgK5FS658rgZ2g/jo/3FiJ/gxndjc19cWzTt
z87OfdQC3l20BAe6ID4dzqVnHNbxP0ijUbqPv6EcDtV57d+t6dGtUFj/q2/WO8SiU+kbgfNOEQu0
LWG9gf6VnczdMG57ks09WuSHkbL7Rgb5Ad7jcQimY30I99glhI9d4F5M7kmak20UzBA24q3iF9/5
AeYBEVNnx8Buc+deCHcpoqe4C+xwRww1mG+8mw1WTA8uYZ9A4UhYsEmIH6ajYWxQUvLR8u4ZPQJc
fs/GK/nm+Df7MM7Jnjqq3qZN0UxAKtv8j6bzWnIcOaLoFyEC3rySBEGApr1hvyDYhvDe4+t1aiSF
Qlrt7kwPTaEqK/Pec9NfQ6eIJxV6R0g8PZYzJBm2CBnYznbq0W5tTOeFuExEgXzAIICYQQgiZ/rG
v6IpVJG394sxekfWFKWvEl2m6LO1fnjnAOLk5jYUlzSGdzx8RjheN5Nytrl4hoAxvFTb5L+CbjEj
AaT1w/z3O/5YrhLi7jsNl/ZQrofppJ2JNEocd3ojmCpEygrKcmNa3qDs9WbHIwj7C5gZmTYMsptN
wVmJ1Uc7EaIa66dZFe+MnZw/vL02tEQpeAKLz6d0w3PERGiTSwH/LzrTIM+heFBsP/IR0vrkTa/Y
AI9G6gJHL6utIQHa5d8cEkhgmt9NJ/53FZerjfFnYpo9hNFjjtXkL/9MGdYA6ghYAI7tRSp+XcDH
HpcR/ZbjSCBWi6alnzs+PBM198hvw8AMBg5bO66z2A09ExM02DEBXsIOfs1mBpZX0gTVUujmM/pd
eKopxQ8JLhnfDDq+WTp4vzJMTLDStJOSLTw50MlHlRoT3RAS1PltchDne7Hm6nCpKFS2fNbN4i22
G/JBOufwc/QA90FjoUUlMbJAwrUJWV509wJ6WuxQlL2Vr+5prjSb8js80LoqiCrbYCUMMsTk3BnA
acEJE8RISmebnjh8Hl7DLg7FPQadEpYSBwAWUrSS42FL8Hggyz5f03xCXonqXmf9M1QJnD2a05/5
bnnaE9NNTK00SQoBQ4l/Wz+GCuSNB+b3QX7KK/GlccuVgyHeN4i7r3yPS+nLHpal9uD8SAeTSeRZ
+oGQAO4J1KbHHxkmxOe4SQAOPiUQlWZ4Jc62mT4oPUtaIhNZIz4fLk2pQHMe2IcSDN/obYC90mTY
iM3orgfEnCFhkKKddIAURIHB37P06MVUXFa3PFR4IUgCK0/xL+uB+3d9Yv4RX2k0cmPjTfUnFuZA
oJK1K2GfYrDdTNqVVUynnu6Wfh+4fnCn0bg77Bpm45sVyH1EEUBV/z1En1X7rqi0LHn4yDx9Q6KZ
Oh4fFwA6ba8weXKoVTYUqgvCCq6zB8pMgkK5OBKjHnCO2M6llM70XutuV155iRGN9DuFD3vOGuOL
ZFeCyfjQ/xroKos9azSqj7wEjKMyEyCPdnBVHQXupD+xVQ39iQNlIv2RaNgbP1cyXARk6OrloFiR
TRyr5tdev1opYNW3vY/FKQEwibr/pvGJ0C3yVb7bmqXEmseIcuUZmYv9dOvbc36K7e8KzBvSnfwF
GQlLQNqL55enC8f4VZNY3JSkdHKe7PqCQDy6iB0sdtX7Ur/zK9lRl0AH+9ZszYAvDRXMcJNvLAv1
xupKfyPEgTRZvzLWjosupPyNZqrNLWB/2kYKUhkQjhOPVx+UpxTla3G3uIQtVo1H+Gw+1c3ThHes
d8tHvoi6PfOeo/isqkH8Ghl8CTJM4rPa/kJeGz/p35YYUnQwHJt2+DQ6f3a+9eE7a5AIOrSI6dQe
rBVGy6uW7G31KF0aRKLcmk428ylXYzJDd/ULsGd8p2ThFp1aXG4Ldc/MwynROx6GvcoyJXritYyv
Cs04TyEpYotiKtNPSGN+EGZItzZk7OWjgzkNe+A54UP83L1W0GEClMrsOucaUmhF5OWBO8s3XV1K
qof+mH+Yrx146+fySFQHfWziE7m0Abk3id7gvFp9JFg/4/G5oMuyKQ5cEBnwnGl5IulA+KKXDOqo
2g443JrppbK9Eum7m6Y+NgVEB6hW3DgL7MZHjo3BLDrj5ZsRXF8rNOUM/MYbFqpY30d/cubhaCfv
h3XtTwoWoG1RgpZBPAxw0tpqTw4uNKa+PGnN2WAby04GzwTe7AFu4cEEt4S/4gVsMeWV7srZPr6T
WoNzbJCYL+2pl5HS0L7Ds+LOARkOQZPuaBc058wbF0YlXIy3qEx2bIk39s31zqWTgqY9aoGgSxzY
IvtwFx76G21QoIpaIL2rnUu3KFEgpm/MvXxFGwMuo2hOEoo1LPYOHa5tWrh8zJkXItc8kEPFnh3+
VD/Rr+QxosjWRzrZvM05cMRmjEoXqg1/iYFImceOGq9zEeDyzjC4E5zJCyOGGYNxs2Vo+B2JVx8O
hzYl/M9lcaQcoxbRcMFMtCuO0q3yhdafor7CY75Vr7SD+FeLuqMvIT3J4rBQnkWNjypnF38kfuaD
d3xXI2/hlAD3+6PvxzuYG19zVWyA5W6lhh9PyW8zBLS1ankbXetA557H4YV9maFG8nxaPum1Jld+
zJh/yMy6SK76KtDiB4zM6qA+N+h0JqZLfBzZKfHsll7upWB8RHf1NYSnyHZGWXgmxQRRV5X6BPxy
onBnd3DH9F5/HffmwgXNQwkk3wcuV4yKvuufOmAvqQ5sLOwf/G7pt/5rDhRM/HvTI22AHeGsANvf
ZN95Cn0X6eFOYb1SsQSJ4nOI29xn+O00jViBOSy+rTBJk1i57igbIPOilnrX8sA8UG2kfyqC83Sb
BkiP7SD6Nf60N34ZQm8ImqiBP/I7X/iVyDdd3wEY8KdX/Qjkw9xLfh4IVQsjRI5x593cR7/qa3tr
MIbiLD28QSzxtWvzwKLj+HBp2RxBwFlby2NcwKfKuucj02S/Zc4XhACuvhKP9MF3HtjxwKLu+BPk
V/mVhmDij18MwLnDfKzcKx9zRBKE13jhXXuUfNod9dnxFSzfiJgPfFYQwWh9s0rt0XP5QpD1rbfk
M0K2zgUHncNh8YzreFuD+KPwo18dXM52DP5tFmYUROIeuenMfdmd42THkfIX/qbAAryMl+AhgAAI
6ErlSxo/Mc3HS6h4qnqqXukY4ENL/pjgxAyvt7TVRPuHZsdO5AW8IB+RjL3jNdkJ1g0Jqy0jK784
zeJa4SFHYdZzHQ+rN987f/S4qfjqdSQCgrKUp7dhgaOWCw+4dqsflq3QqR7qP+YA6jHBmM9VWIY2
sBUtN2xX3LYoZ5VAudP4g/q5Lq5yZ6ee9vQPG4cmEdsEj5k6H9d7le/xpE1U/dMLQ+IxOyA8wiwD
+5MHGKC4Urv6dFCOfDrJHyR74xgF8jUDLE5wLUGBwcpeSyrmjj1nPiTeiJRf4IWToD9IIUJkxKPg
lk4jXLhDe8sAsHMsDuKRN1VR9YY/bByMp4bqAcqW7pDQilHks2fo9TfiRz2UwUxdQfMEWPUGqg3P
McUBheu8G058JuGPk/hk0Wf+HP9r4ErVvb6h5NZc552oRYNA3G1Lfdf503VtNwOCr2XPnpD4NJzX
+3hDusQwMiZZl42DKcca0Adm4AkYhMgixt/45mib41Sa0XYAmeNRYcMBmc1AksYdOx1ym0ANdzb2
c9TClqsBz45cSqniEl8dYRT2KJqNF7K6Gf4wVR9CSG8sZop1tofou/m2z1QjoAAxdTob42HhPHUp
OmSwy/fk/plRRbj9Wd+bB/k4HQgnUJE3uC11HT/TgBa3AVj0qnzO1xk9xhcXv6FlRW5o4o5v/DFD
5lMCRoyEZUKkdzRc7RL6Aww6kCMmLYXdbH87P2xZXGWSW/LOIzWrdwqbeddgQQhgMzCteYbG8sPx
eGaza1GK0Ujc8zL5AyaeGO6C3KIw0JBJzvUhR3+/bvJr/CvuP78mHfnXnPVw509xWAQUCwe0XoHx
Pn8xlARQxcjj2PA94wj4R+RNfjnZJ97qfeYb4dS5k2xjdHwK9rBnklWhmApWkBn1vs+OJRCuhuvr
tt3PBMkV1MuK6Q9QuFnPB4abuykGwIU2aivMyiwByZNfs1P+Ib1HPiJGB00GzY3N8DowEuqPE6sa
Swrmt2gbdTt73+J791S2IUjevywD6AGYN1AZB5aXXI07FYlxF41PsNO7+cDxdyCoi8qV+3pgcRUQ
Av3AcZG1ED3OdyqMhRuOU+Jj6VC9F9c589cbFGJLwoXtMzbQcOHUD8m1RagfGBi+8T78vDFLaYrt
ZSw9zv3uZ7kWJ/sHLGxnuA5pSmiCrxr9a3JIcBNQPSRe17s4yUWpgIsaj8KOssKfgyV8G6N9ozzK
r+WZOLGY04KRp1jHLr3Syxz0zHEu40ZDW26qO3QvCy7WB0fzEDCwcVZvM3nxLpJ24Nv/ZitMdzbQ
6TSJS9vrWc929TEmQHbdLflH8mw+qURsMrWg9GdA221R6UuzuMz16HKvzSc/v9sP6cl7zs76owmZ
ihEYy1PxMvQvi+ja6z9669eqN+D/hpINn/AVgNcX9UhPh+D1gvIh5Tr6wBZVygdxSoMfo1IDpiw/
YqfNxz39LD4o5qIMNLbrMyECdQyeamNdnBs/p2VX2imB82TR6JBcXMqIoBmwfS6vKHUrH6UdOnub
go57ecDweCJ/nqzZaVvsUFByWg+CD+mG/Se7/wwLBpMDY8EtFfJIUYq0TgzvSB/JEjFHAkNmTIQ7
AkjY6p9dJOpmZ1svyPi3Jc4GPnhm1IxNRf3Efmkh6blr71Q4YMZdG5egH7vrXwPgoHax75hEPEoC
V0oWSMurG9xw+FiRvBvTn2wzL6BRa+vVTmIErCxv8rdBWslAJN1Zyf7CGvHtX6pdqXcd9M2Siz4g
LnRgtDWIEM67B3k5Mt9WGLE+lreCSh6y9xkNdwC1m6V/Y8jlVnvF5cNynrC4nqZT8drt6KNvJDfc
kaK3nfaNP+xrN6Gnsqk4HIsTqPl8K38anvqQnZgm+hhJEQ0q3+tH5Pqbj5H3Ci/pgSc/fkp2UE13
vSt+5uWt3XxwQPKf58crspJduKH9s9U2lLX89Y43ZmPyy+D48A+Hw3CU0GZIjPLSZ32Pa8Ir9qvb
+FCbvdntfCkoHlFm+MuJK+TGk85I+B/C/SO13K44RJvHD5MH/wANcrvsKU885NwuVQtSHpof25+r
srUPbHX7U7557Df/XlIczH8ACOzjxCMu9JnvU7JxcCh/olPampvbW+fX7z+PH5dyG4QuInH+i8n1
yK2bJdRumWc8JJ/VL/ILmrTzTeHuNtk/+mnxtTf7W/6GlWxNm2F9njHmJhtUsqWn/Uwuvoy79ans
B5cSi2+AmpHLXIiM+/Skkwjs+G9bMBdXkiu3fHVv15mtcHaV7eA7HpWed8Wruuyx2O6ITDlCEcIL
RTht+gAqdWtu0aJvXufNz8+HsqWwZQQJN8xDF3FYPpiylPSyzssBLAkaiW3wVG7Znzby5sbRQ2XE
/POy7OzN5bR5LhNyD3fMvSKXkffPcgGH4pINs5m3V1bT2T5wdXZL4rZQGW5w5PG/HNNsZwz3DYU5
P/FfgNf8HhSLRkzaBk8cBnY4p8PRdJ2Tou0MmFwYHjYTzV6X25v5okx4SUkw2vNtyFxBAtqE22VD
Hg3gbPgGTnzKjqS4tB0FBEbqLSOzFc0UE8ub8VB/ai/Ood6hVNtWL+0b5QDpYYQ3ITCPX7MvBjtQ
CF2YyEfDN131LB3w68KboFz7M9+WZ/OtJSqC2IsRHsRx3o2n8cTVYc/EdB/7pCMcpT3yEQR73h3z
Srj5ZiTA0YR2kAyDLSGRLxMayupyj/bWH9ZnBlLVXX2OiF6jPDCdC0TdDT8Fjsu0Ma72R39uaJIh
mqYA5C1/MUxwfjNrp3rEKPwsL2BIo3tKHXsifZ1tuqR8R7Clbj5jHLLUGufwh6SRafvbqi/38V4w
Wn5RuyMcxGcFIzgX+E15X9A2kE7CVoVdf28ULnfuRsK8uAHQn42f1l/e7bk86J3PpFndE9xH0Sqq
WL5zNxk/uIg2tMKeM9vNZNGNoKlQNl71B92z/0BdTu8MkvQndawRDNgFXAH9Y3BDIOseMYxNTBcK
LDqWm3qDGmdb3xcs5rqAV2nZoWl3uH/ze3KKqY64MlBe0XHvXOc8QqPt+Fkug3TyAfAFM3nldis9
2bYX96da+hjb/TC+JOU1vVDDQzbJ2BrONEMejXN/Z2vkrEpYuO2WFmWP1IA28vyqWjv7nbyNs3A3
1OK1CKA/RwTI5Le4u8hiZrAnIIY0HYzmppW/IDR1hRrR+iDaobhEx8qb2Lq65Zg8MNbej16yF/HW
VKiMoRBAcWpAoo5cute8JrqgdEkcwlD46A9MA1z+jv/WR+g2kBAfEZXV3+XR9BncYzji74710fxV
LspFfZV/q7N0MR9tX378cdbnROyR3J5O3YNabow3QpYeqyz/4ZZnfGl0t6sH0QH4jT7rbIcVkDon
i3CxwaBxcTw5T/SAKiQ0UDJ8w9kN+/CB59eEwOIxzeIU5T5QYMModgBRmGg9kxJIKAh9PnM//WSA
e2huILjjCi7iPkj0pHy68WFpIT3BIL3E/EtHfcLyIBLQqPYwJOH4IZZnxdVGYoWzyW8dHR1UcBoN
YUTUG5zsbop/l92DUfGG3OmBvgOwKp3OhIdzmlKNLL9SC+DiN46PYg8JU3zJyj2nokNQ6+Cp9hvK
jUp3Gbku9Fcgcyq8hy1DMW1APurq7A5swJmbOE+286W1F1v67n45/NPKQ5itO54OXl+Fo/syEpzq
3GwSNv2JvgbDSsBen9j+aevhPjX27mS66O/IhTlFlLzcSaibNrG5+eEdG3BtgSvj89txTtg8iu/l
uxWMz8tJN4PlSEeX5was0khE345LGZJfhtLML2gaRU/DI69peUUiLRPZvLP6h7pG9E4DAlB690xF
SY+P4aQoyqad0LjgyhS61+OYcsmAdGa/qITaIKXpSkaDChdQR4MBnLDqJmd5TMKJXFRl7zjZAWu2
g91I2EXxNwcDZB/h6BGEpyHLdzU2Y2XU9qX1acTRm+SQQcGYwQkj35lzoWSYqBxV8lIrc4DeuJCC
i4d2MkhKCxnCcuKgacBLR91NSTdn/8T6OtPHGIsXmQCU++Tppnut6oAAw7ZpAD4gke+n0zJcV/Os
8EWnw0kIw8xi2GRMvgEB4KVGpk0Rg0jTlsutSu++6ege6l6GXl9FuVgjHTeYGsNMCXMiS6kYW1/A
6hL+oRat2IB2TR37pa7u3xWJUzR09iDVEtS3DhEfHbSPLinoNOI97g9FisGIkttpZbebsreq/hEY
m7zRXmKFFC6kM9BK4iWGGIwAD8e7lvoCIAp60VcV7TikNALJyg19YeWV6BilK507CjZKLCkPhJtB
m30CDgxHGHtPhsO43RQJwF16byhBBSy3SVnP6g0zmbDX2kv9oiWcrQZCUOso5K8EMgLfhEArXeyZ
VGE2gxwQ7vJGgN5Sf4zq+0oaOg6cGLTCDHJTl44dW2NIl5x33mG8MtJvcGn7qWZlo2CRsveBy8dU
/fBRwsiR+Ob4zf84osCXD8KIWeofke7PaBkcvkSzZvhDG04fAcoAGFtZm7gpkEAIfKDTk62Km6d/
xIF3E8qNishL5NV5jOyIARMjAAnlNyIgcvecjKy5mYYu5T7Myr5z1QIMCy0D+IRJTrBR6kaguAC1
bPm0kB0J4oxlOIcybLxo1H4l3lLqJDsN/1GmCTXL94jAgDZ3Mr0KeMuMgUWCXe9Yw0PLhXchHynp
2gclmp7AZU4z+jbZcyDIUbZDbywRJLHTsjaz74oZRBbrqFxM/GLP2PEV1N/w3TBd4BGOjHvJKVrJ
qjvTupNTglba7DS16oPhVFTzMBGaMvGkGQoG/eaC0M2braITjei9OACxsfgu8bMgE/bAGrg/ljgZ
ppb4NWvc6NozzCMIZwJNC06hSzxMVT11Fa9b5XhDgcWHDsQi79ASG7ySCG77fBNCFkHZRVZDcsah
wwcimIQCy1wy3bHzI2L8VmgsOb40Gk5iBVTS41qAGUUVn2FUz7CjpRhpeSJXGooZIq0ce3uKpozn
Xu3eAKSErL0859iEFiGwJ7ltv8sjRkDxHLKOWs5pCD8CAwZueoEx4yA8yVT7eUwlJAb0qKMasTRG
NaZAEB4miS6Q8tE9dviUwMFGy3cDjUgK/6z0hzMCROCCD0kmiVPq9S3y0mqykSpau8F4E+JW4Ics
KWbdrtScZ3oCEFHyl8I4ce9NNT9erHNEkyWTt6vptY20lwgW5ClFX6bplruON4t/AIuoplbCHzhF
jEjhr05eBUwqKkJXF8WPjhUMRwYJyImzG7tAJ6tDjrfYCbETb/gKhZelY5CDb9tyMkzZTzDAhV+q
LM29aTVooljU2vekdScNkF9JkWNKjzEbX1WFJ36bimWiZwpVxSagm+ggccLx1lsyk7joOlzluLlO
KS1QE3KrQcYKoaoRJZMcbUCiJcD214g9hyk1Aji4HpHOlV59581mbGV9/xZhg12o8ZbmE+gcBiET
lkyEdIM4SLQA7AgYkHrYVGYJ/JFlqXwB0zWxiAhAXYMAF4cYXAIUgn2dvMV9CpT2pZnyc038+LwO
h7L8goYUcnvlN1P0oglVayTBtLFkB0hYhJwmFBuHBWiMr4koK1pljeULYtSAghuxmolVNhrtbTbI
b8ASar6eapRZwLeCz7iuWQmw7+AlsDfUbK8Wk+oO0GaEvX/Oe2A1Z941fAmhzZ5rrOlkkFqU6ZoF
gO2a0PFHTlvMI8KWdIOoRdiQDb16jnR9Wwh3xcKGP7YeNEnh/Ldo2hUqtc+S+Co/Skh1+OxsvC9t
9bQ2XIjU9GEIn+dWiJ40AdSzxIMHC4hv6h8wTEHtpHcUQHtFloO+ZPiE6FQh/VZjZZYNshQTgAyH
Y4sM3sEsP6oWwfaAOKvfxnwuC1owuLkEAY+GzWJ/lXr9KTDUiOrpVqf4o8P2CSFnL1HEUErowBv+
d7jIOn1i+o0QUqCHMymiGJBkEOMqwlQD15nT7CPUH+1JeDbnFH1LET8bM6aYlJhh7PqYZyp2c1gw
uK513PRYn/gu1BREu7PpJwTPMPBr1BkE2XQVP3FlNkqHhcOgi57bGZkW7Z56FMrJaKcx/uPD7TDy
RLCIBGxOrNx/f52fekQx+D9BwKWI2wpGmpUAxFgc8zrXcRhPixh8QuESqCU5fwOAKZiR7HN5/Una
lYukMyfTj4RZ5vqEO3RcsQpIEmxSQkXeptFeaCV7zJ9lknOoeuJLEjJWgXxS7XzfdyTYQfqX0BGj
kxVRWRzybQWUXUwNzQdFPKyZRZaJGPohRE4OirQ8chzbbI8SdjLBrChRhqkCqgI9hd+20BpRw72K
8RJVp5oXN1XhZASRvhPqyQYwsIEtr5TeppAJSU9rbaFvbhDVbbJkQRoMC5wTadg6kf7WMRhQmG9y
jGL9G1umokSBeUyg9/lACPOwc2Tt1HEhVVSGQ4aPNvQfCqP9A9eDI1MEJrRJYJXOLc8qrH+EWiAW
YIOg1c0FKmKCmRPlqQI2M6jVBHHBxgUvSKJEiOrCKvghIxIda9V30m+Y0lj49w48lIZfKuiyM5D6
ElthugJ+Jo5MUuRTbMUe/r++g4Bx5MCqVzY50vRESVggUY5mFs7wwI2gks5MMjkVBOGNs1QYLsDz
ztRNqnMzoCUK0BXAQXuijXpZUVFbX7nznaE7HIGTCh0xm4SoMaEAnZq28pl85ni5IvrfjaOh9eWq
kJ/jORFLjDOB0BPsmShyhJ6ZGaz9RGnmcCyGDhomRt18iP1UnMaofwLAJw46SEECgPVP7ZnlwUBv
x+YoJh9gtKWjhVAB6oeX9+t5Mr4j9ZSi7Y4Q0ozHGmaVpj1Dc+hoigskn1N+p0gwNeddqkE6pbdM
wUr3DJSlBmKFk9ThMvTeHaVfgsKoPqm0OoIGUIVOpOtSSi1YVXRGTexi2WOBLSPNjgVSOQmPQchX
0osc35hPWhlwb/VBtXBaD+9LvbEot1OKrqYSY236nWx9UxQix63/8STEETA41KVYfo2SRAqH0W3o
j+8CJQtms7KIVUzQ2mmPBYEVIueiCtegRwedyRTkFSUdw8ORWS/dnvGDT5ccB5Fi0S2UA6BGSUlG
p7w2EwldsM5WxKNocWr7zwbYA3uUMVncP4LMF6jLlJRZUFHC9Uv9DJZnAzCyM/4EdVTSrdd8bv0p
7w4pa0BCFzOQPdZBHEMWP2lcclmgc/W2aA8VBwoSnsyG7IekUbipW3HXQ9nBpGmgw0fcU45wQWyd
/BkCdMJckvY2xeBqtvtpt1qY5yi5CE2Dw8gM4m1dfxKwgyyoOYs9ueD1chGuU5X/H6T1J4DvnleQ
lr6NJu9fRSVgjdZtkoenhUNMoj6uAInIWIX5xnTkwlLHFIv43rW3obs56dMotzwf3xkbjpWcEsJs
tEm5dnoLrlxCn5H5jn7JKTsWfLDdw9TM8CRAHZCo3GKKishP+QyxylQ1A6tWR1zN7aZLDgXwe+hT
BTVll5lHI+k9EUWhmpM369beEmdJMgOGVBK/phjHgh1hixZgF0dCw9UQdqpz2CdHSgC81S8qItFx
RDdAEEioa5zY0cMiHSzMwjg69aL7nprhQNuIc4U1ySOeQ2RpytkXCHZtmo6i1qxtNahi65rOM29w
W1ggEPGcCybgf08AoVefuCnnkSxYG+jDFYaHDGJ5Zm3fxs6GNLXYwZ/Y8/mMduMR4/3/c4lxUIPl
vw+L/dw9W0xTibq2cer3C16gBZNoeol0+RV8W072l96dTdQ2chqTWtjx0Js8GF9lEp4ExBBb+2Ob
xxVEje7SaL1LV84AtpKqSwCB61GOnXOGvdjokmf2FxQ9FoWPSEQQ+3TOtq02T5aKXI5DTyZlQbKj
oJkMnghAwE5z72LaFBWh2TIRPOpMJDKXzhEpUzvGlzQTGM9bNVtext1fZmAs0EsxC0Rva5poJDkL
FKLAw5Qc6/AWBCJ9Gun0IBxhdxVUk3GgW8ecxUTpoFQHp9KOovoBTqmDnFCq7qFo/6BSsG+KGBob
ZPkE4bGJ6TdR382NF47mBbACKWYlbZL4OQM9LRoTc0WopjNhDIJpie9imIO0YA+wwqPD+AkDCUO2
+RLm9Y7PaxTJ1SqQhIWOFJwCYo+2AO92Y5H68nAcI3Nni10fwmj5NMsYdZgCDj0t5/6J46CZij3E
I5xjIbwNgM4HmImCr0ZpiZaJ7Gt+GvE/aNodlXXT/rXpPYrexpXOKaI7VDMVNsdKYvDDp2sB/KTi
4Y84uCS+d+Dj4YQeuuVtjYZjpZ+pGijO7c34GgqVLnfjKj1bBecqZWNR3dLhTZ0vwrJRUsUaMP0F
UFFq0FDUnSfyi1YIt4KdiZuOyoTnAROSZrGzxLj9QBKH55788pwDP96KHypI6oqUPHWD9R6SW8Z2
6MDuF0+mOLSW6MBW25Xhp4PiooMAuFIDJcgPe1Q3idwAOC34ZJdHLtLpnD+p1vJkIvnuaE5qB114
pp3yKW2474YmttKQOSoNInhcB1Uf9yqp8CrtBW0N3ZZ4Wj00qOi6nU4WlSl5InDCqGqX0lRAoTmz
eppoAlBog8mfRbcNt2YLc9hMpas807fkV6v6odVp37MzybbEp1lMny3dmlhSzz3CfmdB0++rWviQ
8VPSSjsrdIDEImCY0/Q1ErKHZEE9RgtkQUgGjBOYMYhODbF3hIqQh39EaqFiHZznkhPjnofLI315
QM4bwGlJ/5Ytz7Fcc2+CvURtaT4YHZM2cXukPihjeje0J3CKzlAB6wGulbvK2OIJ/haRm8BK6/bX
wqA44uBd/3uTN2kP8O4o1wbd9K1MO4M0WFL0LFw5nTZDKI7/G3BnlNqHhIu8UzYPAlKlx7jq8uIq
ho+6oiInYehDA0NveKTSl1TQ4Qg4iQboY9yorSp6rRUA4cwvl/eEsn0x/3jVBgtTdKry+XXp2beR
L6HhWbSTjgUiz+imglgqniq02Q2D5giKkZ0ee+SXWbN+5dgCwi4QrUaBXkhhrBeJ/pDUxdMEb8Wo
my8EHKHzw2XKM1CPhoQGqYX83OGuZB28inIcBNFMdE7Ga8KKehomlGbpcW4lnKUEXI/PDkOhcPBN
ntbKaC7NwvBHoj1lSYs3a9izZumhGfXnBnl3azIOHgPx4I59eBokad+hjBOAxR5Ib4yset+FjMA8
ZSWxXdCyzEMyweF3yIBhfpNQizSYuDEkLoFoJyxob1H41tWxpywF4cHhKzo9VF3tUO4mvDNrPV9y
IgoawJXzepJsajkqTNHBhqItheFOdLOoWbh5kF9rGjDBKdNlXN+TSnfK+ssk0pHUs/OvH3OIH2Ka
x/9KrvFHQLgFc4RTgfaR5DopphnG3MiS7EtfvYt6pyULSRlNf0LVOk70PsSjQHSnOBhnIWQyF9hD
brhiLzuPZGo7YfnOPiKorTH8tzDe9QbYfWom7K3sEow2cLiB8NmzuaSwiiO68DSlbXBhTrocc1Q+
nAwCjLES3iGhc8u09EscTlmLFwgHM6UmHWoiErDELozB1vHaSMdIWGmn8jqbOvak3ufwnOmKmC2c
YzDkjNcbTlptUNgpRKWpk8MtuXFv+CAH3qUGKdGiPxt99NBkDt3XJwHwCSGEMMd/6SvIA9jUk3Im
HUR7DGlXCLALz7JSfSWmFSzT8No3ZNJSEostq5sGJlTM9lIlCurskEo5Ibcs9o7ugy0rl36i652V
y6luyNMARCl4jhwiJa3vA8cE96XRhkPQcGOhnSy84rSUiSdj5oNX8yG0uP/Cv1rC3g+RJxotnmI6
MDX3ipGeP1ipcu1p847vEYk1FSSoJbe9pX0IYxLlMxDRRcizPA3OXjG4AVAxBuWE64tCDB1NXn44
VHhaQSwxjjT2IsdeoB+jc+g2NabNnvEIULxA0kAv0nZXtedKrg/4Mljbk1meVqm7DNoNfGtJNgcR
xHSO4vK9SoAHdq8TTVTBDKUMH5nACT83IKBCiL/KcxVwa4OA3qeTd+JXEQepznBB1ys4RhqBL7U2
vUrcXfPKmznWGSnb5A1xN2HeYVP7i4SglBAfgyQr+32kq+lwczZQicDAywr8yu34HHYlld6fyEYV
v4ecWcg7zqi8mjXPcoocCre9ZCYPTbjK2xwAXSwXzBLwiqbZCIGE5iBlp10x60XV2MaIjnJJ70hb
U54Kgma6kXuMjspR032aukQPYxB/m/rvf+EK0yp8sezeKa9nFLU7FCkT7vCscnKY9aEVYm2elk6C
Q/69EK4OyklWVHdI1POQBLMCDNr6m2rCfuYH4vdkmucFyXf0PehwCwIRwKSKp6o3MBYwBqhkUgWr
9lGVl89Klc+qXn7phB+u8ewDSEO0TAzYT4b4yEZ9KZhsusE1cMBgTr4RtOBkYSMLYZisfNaFmYJC
sD9zQ6JLhVyEG3XfKGAdGLNbMpi5AS/R55wVPN7/yjFaAEOkn9vQ3pmMVFZ0inomxkUoupz3Hl9E
jnUAZgAkI/I//6EEoH0VbO5EMsfOyca3KCDdfaB0zLD4Li46YZ41wTNcEFsmHE1y06ynIaRj1huk
XeQH7p3HVCcxJwdrXtKIZz+i32LwAkLiK2Kl3qutcYIn38zvNL8tnlCtxNwqE+XHZWyoLx0lGkvZ
gGVcM0rPtPd5ILBKkGeNwzp3QNbezPajSp515zlmeKd803a/cluhQxgSIdw7MMxJwkuHp7oU0gcn
4GTWkRRGBOsaI+UVjLq4w8cNRUCnJBM3zmxCAwjeYGBGJ3EfF2hVecp9ugHSk1qgDFD7T4Y34nHs
mJQOanZUJOohvgALLpHwehYRzsCkQDjf0tJta4hrB8YyKnPzuuaPNjFfCjyt+bLQ50/cDNF5SfNM
4M0apPLiC9FMmifY5QHB6HZXMgKut6IioSElHrR1DaShI+HMAVpG3jv7neMl6SBszl8Vb9dMMjdS
BJZh5N6UP8l2cexFe2lWT0NoeqHdHSbu9Ok87msi5WIgLzn6Q/q7HTW1o/Mw4+hkmVk8qz0RHZDd
Aa1a+Kn4TOs9vzcm8QduVGcwiEMd82RNN7zL4rQcbFDd6nZOKaz+xVMMRBPGQU+bq6PzvKryIaXv
PKmUKXRa6OTKiXmQaCuCi1kqA00afop49S2J2U2NPbhY4wepRefAPiH6jn2f7TQ0pU0Bf2LFxS4G
dwbnB1dnt6CbXtEVXKjdTC4VuYUBt7K2YpMx5OJVIAUHSbtNyfjCYTLLl7D+EwdmzaV4rO17RvU2
vIZytQOY+vJvU6CwE5+fSZdepVS36reWEAGGV4xw0uLbQY7C8ZrYXt2FhzH9TVMHyC9AJYSYdv4Z
89IEFS0OsT3+h6Tz2m0dS6LoFxFgDq+2crIlx/YLYfvazOkw8+tnlQcYDBqNvroSeULVrh2KUbp+
bjuSiHkKcChTPBFqlGsPpGOwF3F3s5pXQH4mRWxg/k1A6V/jSeVwmgxrrdotw2NbJWcssu+T/rvq
ux31yUb7s56/t8TDaf4KELP4GCTQ1wj8Jus85Nkloffg+fmzMfmHvsFmGa1356NLAS1ISWhKfWb/
8fDow0tJck9M9EFNkeABQ/bYi5CvkFBw4UE8V81zrf/Ms7cWtxIxlDWJu0owL6ShO4qx5ogBd+oa
6wFD1jD0L5L1jTIXaPRRvpc829nEZoTDzDGTfZxwr0a090uPvQ5qxuCWVPVjjjAEm5Vo/BZoR/mP
HEeClkpkI711j+E8YjgubK7EMAo38bAhhvtuoXClNa0shFtsLiKvJJavNojxJdgtQ+WwvOpiEU8p
aDrTVjrHElyGcrFH6RkTkyM3hFOiQ9Dol9v1YsKjqz9nUuB05lwTl24XQMdJrrGLsWmP3TEB5uKh
IG4x2Li53ZG8o704EDQlM12+vY73Iqdnh4JnEVSarx3jJYobQMvEgaENDipa0OFnhQiVpZpCCmK2
tTZb51hU48WkFxgXopaMeF9p2ofLxpTHruvRGvc00eUz2v4aEjJZuv4w2PNWMTPQau21C+y7KO0l
HKlvy0cbBRhYQtLCHRCvYnIEzKsdmnccqxQR8lI8d9pwDpNEdjd42YstWGiuPybtweDQlaK0Ur/h
sNaDZcvbqJPikg/leg6hS8wkxLj4FxmP8hPmDoYzHZVYDxuY6GO23AdqEzGBZWruaDip02XBT8n+
WvlPeWudnm/zTLH1cAb4NIOHev7w6E7GmDNf21Dvjt4Prhl1ZpFXAynlh2+eLBGpUwByrB85wTiC
AuPKQ3WRrEY+0wXl74HhSWFoTfvB5GHgdCn/EhyBvMdTCEGocxcKRuS5+Q5D0jsv+5m9fcBYQJab
He3Q9scB/fuN2QCXGPt5Zo4KVaSKCIFruBBecvUD+sViqhla6qTVDxK6/qEm+HdMmDgnSYLqqMY7
E2ITnDWbQnQgu6DG6gpOUvuzzOa+gsiLuSV1SNpNazvqVwPmetAE9lP/SS48QQzhS6s1N8KfNYSI
miQ78IgiK2EgPKeHkIGw07k35RsPGrjtDENqci+S414zmXbz9xq5vMZ3Dotrz29NU7K46jeTdjP2
orUVupvaJL+X6aAfsYQSckfifUSUsJwok2ceqCHZYHetl53YSqBB8c4Kin0GLpUpqObMqunaG0f7
ci00evhD69VHhJy0GQhlt3ekgO1UtJOv40WfMQZuFEJMH+1110PLsVmlPSotHANoX2STJqy7AZWl
PR4kJ51Py7jbv0FUnAG6YvqXYJNN/j05IsjSVqOFqMHzoR4xaCFqRGNZsFON4GQz1jDQyxI1jUAo
fUhDIHVoAly23Gc0apNV74fy4iqMCzT9mCnjIJ7PxLmsnbhNGZpCKQQzjCmmQXDULbGOc5JwTeob
SpMMcKFtYAl0rxleWgLn+HQK0EGZvxDTRQ0lW2cxvGe/ayDJKRreZztuf5IufQ7H8qZhrIMJYD4y
vYNq4pj3HIHLUGwyAuQ8a+YUJlGVtd5FaiNfHU+yNWyX04Ibe4K0VdmkrXqkBGA5tcQIi0xcOpJP
Ri54k0gFmTLbN+JvKSwMCIXz2Px9O6mwrWDYRUuw8sxUriEdpYu58zAxYcH7QOYGnk6FFgOSd4AR
qHeKqx6+TvCfYgl6tMnzM868j/HSV/jRVu7B5wmU9sdsc2TDX8rtDgPy6h3INV4ONiMB4SfZRo7c
UH8cMk4EKmnDpxRL9JOl1ScMkzM80Pn68UF8g8e5OWD6vneMAyuEtnywPgdJpXucnuQnMClk/1CH
35lYjdnJQNvykS3uJdGrvcMJCE2t5Hr0Gwhn2gDzjegKTcP7YuaQtokaXfSmuBs4oMroWnn/EvdX
TkajGVdSEvie2s5BsdVDTM0xajE4R+BHNqPCrzHiIPl1eSGzQQEORf2cBG/4BFTMowqyaVjp7o9Q
jCKHiEi93CWpWjOv/GlQziacHnAjDnKKyLcCfeVm0kxIqCHXvt8+TOZhzPOtqYMbe/zCid41eTJc
CtMRVx+KDqthUOG8FxB8cvMDsS4yyNl6xMwYRf7CoPzcaeepqfkDPkR3EqGfS9xLQywxB++nK3c6
kSS95CIUB62C3wo5A6AbIiBlITN5BwwLwabmvrsgfVqjNnbH6yCcidK1wmvd2A3BdYSMWYYjWnlo
lTj/G3vNV8wkL5zYTvjKjO/a6f6poe0eMO4aYxB66k41vXKn8D6l0VRJ++WDCDARzQfycBxzI8bc
HY9c1RBzEGd1WY1LX6yvq3KB94MFGutavU99cv+fn2trt3Aw0trZLiYT9JahG+5qeCBCFFKiE0he
AeDbNj3ZCI6sKNnjSwuB5sUg72shtOYQFdajxSeQuFPMVK31HyAjtRfkHyYPbvCWsuFB7LA1QWBN
YrC8eNPE/7bUHiHPhGn8n51FZ2Oed6x5G3OoxRvQuLN/rOhISDr9JElt407sZS3qgpDiu4JlmZkf
spFIJdJFVoUKMW3Z2D2PGEJPjG+OUngK0IiATnF2aZQIUW6cBriJdhvvfRCgNmYqHABvyduxOcIy
29rk0UcTowaqyYrG7FLerNY1ByZ2iQ8J1WDeYLjYcfZEaesE03JBJu2D5osy8R9vU0c0FjEMA18h
LAhAuX3tiRgoAd8LKr4gIf4wZZ8QMbJO8VhsQn9dReNrr2Fe75073PnoI5oxoxSm2sSgNoqvPUQV
Lt2EF1/b3t/yZx1IJyeLYyaZhuzMxcKhqkjpng7M6lZ2NjNLA5uqHrTqcZ7ErB6d6JxM+BzWzB0a
Sq8AY1tJY4++aUvh/DDzQBtrzpec46zDrl1bSpg5zl2n6f/JFeQw3gmYMTYuIhXtV+liOTH9LL2x
doO9B7Yb4tKXAH9XDIcabsrSZivF4NBq5WLqXzR4qUT0FNIbouufmUQ1TESI3jKiZs9Rs2rlsxs5
8u4UR5cJfSTmbHCq5BACbHPhO8TCfFUzOl1MaiHyTPNlJHydHr3CI7n+JR0jn51DYf9OAeQPMsBm
x8V5HEE3ntfS55ug8gJ29j7AST0fdPSTBix/L9jlDWauvoe0GbIf6JWur+2hlqbbiDC5b14tAkm0
5UMqKumgWzzGGEJ0Q7gOQLzE+U/ZDljNh8aYcImiQ9KeE+syNNpJRqfClnPIIg+PJg5Uwkay02RH
TdcQ3KGR+aCfHcaeafeQRlgztWvbC+75CTp5qsxvbxnE+gRPBPu3xTFiEKcch7BOWRtYbpgXG3xE
4L85x1wGLRHFUpdK5Qiplr9eAgCFsyMsR5CVjUSpJnRetr+sha02MNCwaN4JTN2kcA5BLC2rgxZU
o/+mfnSPbnbwMMViyAge/pgqB9+qNc6LEeWYFI3eR5emm3r+Cw2A6oPV8swUcevj4g9VrmUQit+V
oe0BrefbUL2gxe2mw0AzkmwtnESCfk+gQb98Jf2jWexnjJK0PaiX7xzgAnjuif80U8cGNn4CMnCr
Ugw/SAYjwuUFh7g8QiT+2Awb8khpIW1GeAX5zigEHnNU7t3jrOOTf4rQ9c4XSn2Cq9r2PD9D3KAB
B5+gDGmjF4VR+syrOAL4ONOuKYVu1Siu5QfA3VS9lnIthE/MHPmQAaMMJBHNXuTv8zZCfcqCn9eQ
GZwGIdi51h7EpKL+b8hRnx7cDgePcxedDGfH/6txS2fJHC+yD70vlNPQvRhUBKvAefAIrukvBXW2
vcW+wGGBtXSu1lth4xt4pGEI9Y2C4d5vCvekPEIBjvxAfZ+i6GTkOWFbksLycIjQC7WOa3j0XroZ
U0LLOwdtu7dPHufrAloewePQmLQksLWZUGv1qk+YE6htEmyy6kjsyX3kj09yNCikHlwJApVxzIaQ
uzx1y6BmhZFDu/ZHKk5aur7pXHCnmxEmSDIEk0hXZ7lKNEZnXTWU9L0DQTI5u+Zrll0StrSJe0FM
gpsmhVzWn6z0OuYllKXyHPjFenqziEqwdLxqL6oYZX4nRFFa3WbU7g2un2YpdrLIU9/DMLjZF9Oz
PXxYJWzt2Ptc3OTSMm5XJB/bYAjsWKOKN+J87VExS2D5rLKNXpb/1R4HBjP3xAmOWkwfi/N+nOS7
nH9kqvZoC3vPxLCle8r4uJm0oIRK1C+jbY6XfUEadTFz5dQOdoopDDtqpYiq2e3c3QCrB92RmG1D
DxGqgYNAaGzs96wnRJFTMEMaL8dFxnyR81IM+1W8GypmxrTKC/5WNp1EqxPOwOf4FtNXAaQtrnze
NH9Q/O2wjOsI4gsYdMfpLSFoawKAcuBQjniHSGxSVOA6a0nOx4D14GvOxC3TIGcxVpUsLudMaWqC
YgCJ6ZBAXGSxBpzczHtMLW0zANEyGHyozTfSNBk4MIljeGUaBZIfuNhsAuEu+ea3OLfaqINtDl+h
Orf5F98ox3RMTpcgzk+BMW1DlMaALrJmhCAzVMq/O3nefAz7amNm0z+v9Q+1keD6PL1Ygb62eAht
7x4gikEF19wviuBd090WXbvX1c3j2QgDOuK9aFVzUsJHT5n3mf+y+ZAjqyF1GLCC+m1gPj3iVxoQ
ijA5LHv0j/6Tg4EqJBFJyLYTEAjUCT6f12J/lleHv4/DWTC3e3JZ9HuZZ0fNeyFxXeathiMLoReH
dgNfJrHCy7Lf0U+3CZOYHEPIVzmTKzaPbyDnBRmATNWGoDDMC2zU6lltPUCBH4GmmFTbJENLFLLR
XgPC4LWIfTK/AsV4xPOMnx4hhktI4dHfQuQbDNMWwATMqK2o3kY6jlaIbUC6DdfntMOhMHZgZtWH
ZtYPIXstd8zvBO4JQwF5+Z7lvgdO+mSWkI35WX+8L/+ffD2aNVW/xkAFiiInaFPiumZYePY/uMDa
bHzDXYz7Dp0t8yKxyM7hWAufyiee1Ro+hOZGUqnyIZ6xrCoQlYR73sHzxuaDWtCwMXvCJo7On5gJ
l0HNdNXIb5+/cksgGahP0/hVoCZ1HMyNqvIYDjgYoOyDP0X+gM2vdthGIBJ6RpXIFVkykKkm7S+V
Udj0rngfT/lN15pNCREodZIjM9thvkHV3KRc7ZZSxzBWxwRyQeOhvSjpNMJPoBwNKs7iglBTTRIX
gvY0hbnF5bdwSzOwasY3a/7CRjQqcVQCZxNinceUZ/xztjM3VU9y+fgmI9MBcoihYd+kP/pBdmr5
muVyU8y1uNTh6KdIPh8cJoYCMrk500Lg75G0rRaTpMheWelTG8EKJlMIKLzWjN+CAb9T1hvIEaea
dIM+GldsFuFNc/Lm2fj09/wDC9UjjOg+eGb42jegRAjv9cXGY7PCQMN9IITovobAQcnuTlg0OMp/
0elZG4zUmubUwl8lcEUF87cENmkGYVMaNhhFg4mOsQjnFNcRYGyGiyfEFz4mBvTVs/86h8XOj5Y9
8Nm33lbPJoe2mLZWIC9SvbvPURsi9/pV3cvY+xeYDXde8WYh8bdaAumWeW/UHqv0ReL9PEqeYU43
ERZBCP+ghQlZlV5OmOjyiGyO3HFkiFZN7/hHChZu6Gd6DEmaf3O0/kcG+CFm/r7G6BMeuZRCCYoo
yOgPjsT7YqVh5gqGigdHYusrbR8inlEwl6j0KpzUwjrhnsHlzgu2NI303qGcPNVFLiITCqGcqzUF
Jqkd/ZK9LgAnToBPGm4Mics/gyZGprPOkekwpxko/xP2c4Xln5moveYyYJ3PgQVhYUD2Ox8aw9w5
oQ9t6Nv6YzscF1TTB2FkLQHXala5GOLHH4UfbIXgOmD82S1MG7L6N4HLrdmXvkQTOPzI7eeyOOvO
BoMx1jrWDoDKYxE9t+xQK4UKOBzMsd0Y0Cb66SCRXBYNlyHsmIRgDg2ASwQqmvHeQ4Rlhsy7o3Qi
lDjhNG35NP6XhdOutdTZG5Zdn8BZMU0yFpFlkvVcJNF7V/w0i1qbzbKfLaBnx+xeqLLoJPE+Ry/v
CQDPtafnULNG2lHuNaozodVElOixYPVef+/hebIIFnJDkiIvUudB2d+sx7zBlTcAmZJJUYDBMA+Z
uxkU98fm/v2zptSK08JqUwBLXo9XE5yWPjlWjOxkgXq5fkp86O9G7Vyn0XtttPk6hWTT5Z+yoDUi
JtD/8Kln6ao56owZ46Ch3s3Ra91AVeP0LYXFf98F7XaU65e1EVgkyk8IhPGpHoub4V1kIND9ppxd
QmMpWiTEwEEE33gTf/yXpWD/l5j1jv80mScG/3hbWNCLfIjikMAAW/6KLy6MJHFhfaerkFDotv8e
9KfwtSu2Cn1gwzmBb8BU+GSQYehNaZ4xdY1pgfQM2THJr9O+TBFBct6Nlb6asno9DvvwGStpOGbR
7W+IFz5yaJM4C/fcay6zJR561cEL4rPyIBTMHppS7ziP3a9fGvlm9EM+JdA2ttEzACOFZfLnb8DK
dTD1zzyyGTp0bhXrOsPbQU8eHUC3zv/HsGfo8kd54gz6Z5dsHR68sfiMG2GGUoUHNNVct0VLtkPv
urvOH1Zx8570lxT6S2tFDyYsfOp7C6+ahsiNgepExWSuVAxyg3Vffi6ez9r34cQCbW5Z8+fmL+cC
8Q6GtnHyYIzQn8pj7OJjwjuCNy3zjIKqld50uUQIC1z6317/8ac3V5nrqD1L9JjRY9Jie3cl8k2L
uJWdyeuAV2pNv5VdrVWH08Z8pR3DeBG/n15/YWO3kOYheJqLwvyUoJYqf2px/DDbq+mERF28mflr
Njzl7H9FXSAFk3BliBr8rzdN4tZ1XtuDAZJnVNgoOP2ZWZzoRwxAbgcekLcyQueLC0pnuBjIRYWH
qh0LC0QSR2kpJecpaA4zbFYfVmRB6UMtbXChamF2hnNXM5tA5+aBPfnqKsOR3MbHfb5xBNAyeXAq
WAqrIMw+wJYlUM4qCE1nlC/Hs1EwXAYJNb/npTlaiUli2lO1VHiMUgeUuH8Q2oSWujt55nRWiESF
gdXCqB1uFk99QrERthhUw2UC8jRBQZh7BZg4iYamMd8okOQnjLcCwxOaYQ5mRRAaJWpQ/6slcgbq
k/PgNlioxv8ar0IpAi8UFs78I3MJm450AcPMgmmFT/e50RdIYcXaKP+RgAzKTuHVqK/cnK9S/zpB
tm+giGiVDr8PKQogdD3ApeIqHakxbTfBUsKN/iOq4XtJfut0+mNRZsNrAkikxuxmlkcdLyGgp0QD
2Sg+jQFbgpAMpGZcy7uMm+YhWpB61yl3jWcNHMBkX2Z4TU5dg5cMMsfF3esVXgWWWe+dKXnq/PoR
1Jn7SHjbEvDkgkmYHaVLBnHYSKnj5Dazonhb9ZiK0FF1bgnjcLmvpomIFpzX+r78HVxaxMB/CkBC
vHqEVeUP6jT1hEticGWWm54SJ59xPQkRO+oPAf0Peg0pIE0D4U3S05Wbx2Isj7WVHJn64SBpBs+Q
Sw+Jhj3rEm18otkEY3Mj4n66MLuqNKWMkuN+RPM3oMlr8flXGoHjXvAKs+U64oKna5gBqb57kclQ
Mqa3sjV+db+CFjp9a3Owz+KBaGSNeBzHOAJ7f2H/TgAESFNjjXCs+caFBlGd+bWNZIbsQSrXQjTb
LLkcC51lOvS1xmU8UHM5p8H1Kei5fdC0yEQ7KTr8FWgly+Er7SBGdtUm89IHcb7uvekUi/MP6dMO
hgQlQLtzjcbwKLf3wqOueodUhvBTmDMwS+jchXMWN+Y5etdRbOlUDAR8QcZzcIUvy594uARFv7LR
U8K00WtzpTMjHFNjX4z5RQGBNBJOngRCq6pcRiYjbjZy6qEoN6OLVFscIP1APAnDJBbECBamqA18
6jPLgP0YvKGQx7ecIbVx+uNaIcpelvZiR6I7LY9tBpqpI2mLQKOaNsFFpMJsjOS358Wv1rWJs081
9PbdQN/a0G5Pg7VN5uZf4ZtPfa3vvAIvDdTvqJpQKw67xu43Fo6ULV9SwqqMHMZRMV4qTcxVITSE
AhlMNqrMZ5cgLNmXMQQfrctZOy8TvGK2uNcrKdXj+smPcaHhTJzqx1bnlGn0VchxRMyv5y6Hdjii
Q1Xk7ZVp+p3b+h4pfBgP15kkwtkxoEOl3s4rrdeBung0X8p+3BdQig26BodelywzpsMDTpizi2IZ
GwmQBVQtM7B8DV9Ynx7qVWc9hRFeX5Qfywi4gOxvukZrR3Oug2avGqxqOXAlJlFoUlL2jTjIGLi8
cWJMfb3vsSyVcMUBnbLnQcExAniwXXZrE9xCZADIRWZHZH6PN4VFeeJDpEW8SmjumGEMbY45tqY4
x6BNqOL4bMMMceqnObQ/OPO56wZ6UpnV1/4C/OBifOUeKKnxVK2vYwpi034xF0KzQFxMQmSBqHEo
sVpUA+mMeeuIWRUDUyT84yc4q2sFpMlnaPzwEGYUQmJJnW9JZrCRmYtuKGUMJOGD5HJKgRSri4H5
Iv8kQl47vGicCga4YyNhPTHffTPV/KSDg6mKSGDc7JVRPi8xxbpirDezq8O+uSJmlSLOTLBfyu4E
U8nTd+EtRcgX6pBKrPL+4lriETVbdQlANQFENR+ULe83wvqYuXv8hwrGao1DmwSGNlReEnWb0aku
3Qh9+SdsDoIHdNh0ON5DHqMwMe7yARtSHe//1xYCLb4jw3zaml66zu1Pj3fUdi9WitA62PpgPiWA
TICpuTCwmlA9me2dpn0RDwGrfR7ehJ+69LjpHidAB1/px7w2UaXxHYpQgz4XHJ24etURVqIXDcHk
22kTi5EVPDmeqkuzl/V0l81pyq4Td6YdQOwNcR8WmqjQNJg+lStZLX9iKjQIkkxb8JZ1NCiOX3KM
NhtbQYbK3VXhWUCOYGYvg/GhYBSSfHe/QAM2WuiajCZNl/BaBg/NfLXMlxmB5zwxR+qGT1Ip8Jn+
UZjrJMNHGJa7gEbdsV9EtRZEDy48x8amanRQJQUNGdmFSqlCIjjZe+LcT3S2MgASWRLbhNGrvJUF
bpwJ/KYyn7xWtKjWBEmllaSDs8MjozGn2I4oNTQpb8orMKHRMO7nUQQ+QQE0Vg1XYXfkK8R6eTf6
L2q+kqDumeMdDKoiq1Y5Wtn2DD0XR8RvQMCVPDnyjQ9m/I0ecOVE+CryYULNazFD9bDnNoNb6Ptr
8xt5/GHSYKWBgv4RKd3k3RJODz/zj8yPnNeq5p0V4SnLjgda5XnA6TLgnSDkTT+rEYgZfC11UB3g
Skg9MVsv9VmXchepMqb4Llf6tNPZSnXdYvtPaASFcx5se0B9TZgf6qtQ3rXW0tUAMX52F0Zw6U5i
iYRwVIY1XaS+Y+bNDVZiIUBQSI7fcvK7iD6P5tbp1sWCs8Zz3Gwbb23QHc0DWL/aRXa2x2HCCKW0
5ZXk8z5G6N9Ow78uNE82zHptSU61HpxC5oqV4eKsds54jy5d7tT2txzTTSqJuH1KiuKkw9kl8FEK
4bBJviz0gj1DQNFE6UyYLQZ2ot1xGEj7NpRqMiHLwOCWY9wxwiEex3PQWCfT5TUX9iqTIMdjO/qA
SulRJA6a7391jeIeRWaioOcUwc5tXHBzKnnOcEk1Fn8PGnjmSDDYfIBaPUdBsmB446A0BwuufFmR
/TDdwoJ8xqDeu9BK2HOVs/wXL966q8tdpg9vI3dFXEPVTQM8I40jPeaau6nUv2QRjpzl7HVLffXw
ftXPDEoBqGztNRByztAQ5RRhJOCDbdFveo7ZIqRuN6bp0k6gQQ5eTmxyoVBVgKV7G3Zfq2u7jsn6
oKPy9dyPuuBvj6/jdA2QoRVpfUbxoSKg5fyfn5AxREnVV93GSkfMYhZS5HnMbr+uB9S2lEE5eEWl
/2swviI1IygxFs2LM4ufhu7qw9GQc3VAbuGROotIXzQJnUbUCL5vlmU/pB5A0vAs+Kubu8fGJZwS
U68hTNdmyn+GXI70HHY0v1cwNVEiZsPGSMjuhblVoYiqSZ+zxOcIypQJQN5iY5XByh2gCtr9Tcim
cudHOFISSDmXw/1ohcepLBHZuUzAaB0AXuQdhpzhMrUduhmCFPiOjnZooEy3HoIeLaCx75X1G/lq
NYfJzncycjcU6aJgk4wFcBUokARXnloppc49f71IuWP0V9X0I/SCmCliZQ0rh2NtUjg1D0em9ACR
bbPHX6a0NwYYJxkzTnMUPDBF1Q7aCCeD6aeC/zzBAV16RukZWoh841nPhQf8UqFuo2rTR3ZAgj3P
gp9DcfMi89GjyJjSJ8ws1nrZPMG6gpPAicQVI2WIrOqaDIYqaVbDfDaMcuMABPHXy9hLaktsy7Hy
XM3afaPilxr7SEfycMnPSPDij+x2JV+0p0qeaV+FdAqXcT/0j7gQEk+ExgXCGpIHo1TbPscjPoR7
N2fpep7eQmxyeHaQSlO3/JhM+hawOqgV9ynMgqWH/eCbp0FF14HSedSNjTlC6sLYJme56Piq+H5n
rlTj3I8Im9K6I/ibIT/YNX0kYiRcewlY8SVkCMRldDBIFxSIMJ4hO5vwFdFcbmPl4YSkM9wnRiWs
Hm08pI14g+YRGAlzaLOHDDoOJxPTFi/D+Qn+bJmRGuSx85U2/ldZ4yZNmXN+zD10lf6iUAiAa6Ds
hb7ZgwVG00VwHNrOsq2/Bx9aZJxrn5k/7mXXRDBWBmyQK79/CTxzE8QYbvfnZHAfZgiVYUnkhrOB
RnoxCVDWm/cFxgI1CdWHitOdVle7DLYuCEiyCZK3Qu93FUB0CxUioQB14LclgS0uaa2GxyhnH4c2
dAHTKo46VqT0Hnr/iBlveuRYG7t3k8TCqLmXFRJk31O/Ihv5NFEXF7G5CzXURUnyHAbtDvbRwe7R
2WEoXnYEB1jmxkJPZnnQKnJGVRF8d0aUGCUVDtJsEVNqJRss/YaeI9UXE9auqM4BHklCcJ4j+KRs
2+nXjF4wf1HmtmixwqwrhiUYi/GopZXi6u7cfG/BD3YknGH5kRUSg0DUnPSVvR86B/DDgnTjnvLm
5OXfnJ9oI+XvEJYDyzvtL0bi7HD1UKEpHTaFwvMwPnZw3Gr2g5SwCbNrP5/2UjKGjoOu0jNPnVmf
o6F5yvOOm6wE68SX0khXj4t+bXpCKaurzSaCCx0PH1H2nBvTt1vBSMHLWb2BLUUwSPXceiKmikU2
tPlLwx4s4QRYuM3CicBANMO/EvCIfsUtzMdF9WuljJewRBOIbBuCPCIkP7ZXWrPs5vEaCauMg8Gx
3qvFhXfnXWfsYjFMYPYFXHNq01tP2JqBsQGmrIIYDpO1LmyCxtz/7PIxJOZ0ZhJve+fBYrGxbhqg
cmsZMeUzVj2ZA2Y7PMuZXICJ9voXJDnkV7//grB9ryeEqCHgG8ZejMWo0BdzeEFacuHn2lCD6rrZ
temL1cXvjQt1kQmVeZ1sPPKT6GBzgiggXA1GY+UEj0DSkJ1Aoul2gGe4bZfG+YBDh/te3BePsi0F
anW74b/UxreKJ4uu1cK7RAexp9tSy7DNXP3Sg4sYhg7lcIODmpXW28L9Qhd8R9sX0zjAfkA6l046
XHCArwNKlv8ftm7NYgd8wmOGhpvSOKRXT+xViRFNCxTrYTLAkYu4u7qJwtOP4M01IE0xJiRyktXw
ZJZO/FN9zM4nPH6Sowr7Yw5xTC436k+dA65ugk0d/rOM7Vijc2JyqrsvpX4NfWeP0uFZn4ctXXdR
Vsxq3kHIA0DrLPAeAPjQ4p5N3N3aUH9bIpcKloDG5m30bcKO/ZXEadvKX3uVfYwdBiSwIcdziFr9
Lh2eeh/2tXODVqG3crfKdSebIslw6viXkQNiIfaQM5JR0/87wHSBYIczpDb8l9mfjEDkQYbpq1oI
N6WtJwvOKGHfdugFsQ0NkQr7qtnCsKHyxdqD2nJii8iQScetRJaXQP+wqPDL0WAfwjOx3mAewSV4
DWkAdK96pvQWKo4RDaRz7GIV7Gs8zsGsI4adRbORIqBe4O3QfDc4LuU6sdlc56OOgSoD3YQcWrfE
kbK6jXaymltD/EZoiJyg2aoI70of3CltXaxurLPUvg0r2MNmxOaT+dtFEVLCBZWyFOsgqdZweBBa
7T/Nm3YLksw4rdbCCC0AUut2F4Tm3lg0IjKoDcLl5tj2rvG0N7kKMxhN0p7nxBCp8Rgq0LYYTz4m
xnWwGvPp3jSgBudflJEs+D+M3/hYencnetakz5ERRa85+YAi0uTS44UH1Jjg2lVXrByNCRLruuCc
dbAvUAmRDe2pr76zGTheDkivm+77trhw0kN7i1ElSvEs35G08JOidpJzRGGjSTPTtgMttMYQkLof
EEwa3ADS0t/hW+AP0oHpZAYNAtRROYIrh3QD3hwiKp3zUy+hGgCCWtwRjU6sWE5/oOFh/Drx3Xnb
ePr9xgPJHfy9iQUB0Z3uCQJEckYkEOTwVnMOLlO2HN5S4NKXRcZHZGFtA/9NtpmnINFMFw0Dzioi
qVJmN82n7euXyP2Yy/Eo93A5e6ibRazC4HQm/KLY1nLMmORFlB8drSmnVIqw00imNeUgyDUNnpQb
7YvlIVUHJJEbYSAKjxXRwBAWRkqIuFJAcJ/J9GGgold0G2hwt8y/nInB5AV6fUB8a+DBx6QIz3Ki
uf0d9Y7M6jrVHXFjgDbWtOMrjiTm/GZOz1HYP9kOuRVd8eh1wRGTuvBtFCMVAIfUgmDrszUUkWpA
NS9yKTcZUaWEguIq2dIZM9d7BnRvYPCJDZlM9yP9yD0r+wj1XWWld8rzNq3rEDky3fMxa80Mr0Vo
3/kxYTAxRgf8wQgydAYHOGgDkgRgVzr+CRCRa7Mb6R1G98avT7nQ3PrXhEuoL4RG+FsZLKWgXEau
qFMxjweg6nEPykPQJk+7F2F6jTKPamihdA537niR/helQEUQe/Zswpru+JC5e+uaE97oI55q06tY
uilwlgCCTai+reRGxpgHab2FX12Q8IIvXXAbw1dy5FYpG0UIm8aoncuJ1DxpHZkyhkwMKvL1cmwx
AuaYQ+1JV7NZAGeSKn+3+c2lGVxEk2MxPpajv9WrG+GHXG72XrZFlOtHvmIOfh4jhhrxNDC5YlTF
0Ige0A1vTs7FNeMAom8NRkp3Zmk+GVm06YsKt8L4IlRwH1oazSHCA95f+yz3vRGgYa3HzeQO5zJW
29LQXlpw5ZEkJDOGEHeVFatrjE7RoA0D0e/8vXKqSKkcTtPBZCwL0ekqVQ5aIFnZXObbOZtId3/L
ajLOJeKaxI6wvmmT/ZQtZCVCwfVhPUSzehHDnNGHbcef1B2ysiFEoXOMl/zZAY8bHRdj+BR3XzT/
gLEGBnH0/pFi0tDGMyF/2TVX1okgCT3ozpY1+3d9rK+UCV6NChuusXSGcFAX5W4Uruby5peMJzl8
SF1iWqV4HKHrEO2PLOGs+GJ/p+02WKYNrk/oYCJk3C2YjtzPcjoLzT6Zcgn9gPTKhoMBSl4SJdsC
NSSrTrZfItS2T2xHUQYKhge0f+8wBanr30H/aFLnnBs1VfZ/EMwF1VAoNSkQ6FLGe4vmMR0/Q6jd
8HcjHFq6L6vFcu3XFf0XlJ1SeID4ohQwTsXmMSPbATUNGoQe/N8BrVUJm2vZE2oN8pgMTDi84nkA
TdFV/LDUb6YG9wBFrvRDjp4/sa9iw0AUTM1IryK4p88TyZHtEcdejOa6KYO1Fb0r7SkVlRNFfR4X
2454Dv+pW9609JRaJz0JKRGoApkt4fmxKkUltBjn/5F0XruRI1kQ/SICSZckX1XeG7mSXghJLdF7
z6/fk7PAYnam0a2WimTymogTOrAI8oU1nNZuwfO86bL8XycC2CUz0lLTLX+mlI1i6Dw64ITU7jyW
7lPl81y2+bDUfGIyHJQ7Q62dnUnZ80AcAasaeGlGyRVt6LUhiLguLF7DBk4sC1Nez1Yl5AyrwIRS
G7R3x+1XQQQ9As2vxUKucp5TVpv6jLuPYwL14csQSfBXM/LJU8PcsnGveESW1BAQL+6TLj4s0pl8
iFYR54u6s9jbq9/ootdBusL/Q8Vz6U7TGKYRHAeHVQ5vSDl9qIW+XplPCrHp+LuW8GifTF9eU0HD
lpSL01P9uRSnRq+xMn0zJ1ytrNoTVr0SihTXzKQZcWv9FtBQ+6O6OxjCePid7Xg94iiJ+UG1+WB1
KMYZV2YcGhMxyTYBuZXYoWtetdHw5qHlyjPA3e+oQXE7xfAKWFdhkpA72UGjR4rLREeJ2usk5u4X
0UfadATBwT1jyL9IOcucSmxBHiyU35zFyqLU7I+QMzvi7DZyglvcYYUyHs9dil6BgCf628I4mkWx
FWXzT8bDzkDwVLPJ9PK/jMlU1dnLuA5PoWuemTbz6DbGmwzDy4RPzy7DT46IHRImdRyFsThH16gn
XIx9Q79qsRvyQOsWeVyU6lP4VenOLQyKbUW3ha4T5nlJN9klLi/bgiiI5vEfvaB/2Cmahp78gUaQ
xt1JvHgPVduqQt6zVmZ16hv9PNC+5O6vwekfcnezsVrhs5Hn/0Yk3rjQI7bgaByY6fGhGnWNpe6J
8YFjvpXMblO0RjhbsIMvYEl1nkZgw/g05C6bev8h8/eZ4svE1ysB2qIYq1Kf2b7FAFfv0TJra7/k
QBtuDZDcqLizGKXUCL5Ew07DLKqbHZI8W2/8CaTQgQV95o073SUPnbM4om2NsRV0uH7I1eo22bQx
bW4gXWyMqXlzi94i05kFRFXzwNAqgnLBJFQUwzbr0dlESPHm+S3D4qqsX+oKq2E5etJZ+8js+DVx
EZajxlfVixdcJUK46q8Pzgi0QV+QDTsSvmLhg7BJgQ0adHTpXY2YjDuji1jI93lC/++k98EYWKsz
HRNb9Z23XX/NiCvtqpqsEvM4gAsa8vllolRHsvLuDOumny6VhqnUheSH0zRIt2UzPdxZLnWjWkvG
m7b1G4KXbN4qEuPt4qKe17zA18kRqkGFM6Zsp8tqPfECdVA88nAOob9tqms39YxcnI2qUdrIOE6Q
ynwSiB0WQbVLCYk2w2v5gGbqzPTeAZVxfPyT2nOAgHr0dj3plaSsb/lXrSHgnQwrF/3GUecdUpIj
2umfvGRyMoFzAfC55CBhT4ijYATMKAEFTMx0JmzESfFe9D+NjuKVwHue9KkKP4fqT2uGOwJVFokL
9PzoVZDGVISyg0bmi06kgvDyDLpV2IMakPHGp7akE/qXdvLHj/9c3PGiLc9ziFjSI/nFd/7MFvxj
4+FFNB3sogxTRfjIc4KTR4eMo1cbhmIfJmflH4q5oBFLm55JuXGyOPo9PtCR0bfPbivtx02ZldCo
L6WjQXJqJ5obRnn0NxhrYUjd5yxgeep4FGvcsTkv3W52D2bSfNnBcGGcuOEk7nomJTK+oETigATE
xuZFHj3wQxSVlD4IRanhaz1/hPZOIpuxPHEB1XpUZlWtqXE4Uqh3LUB3J34Ubbh2PWaa9T8xwcab
7Z4Dw8q+WHrKniFAVUynMPT2HdIHPIbCHp+jEplH7Sybcnq0wr/DKiXRiK6AVOHxErIcmdgf+MiL
Z7bz5ZyeRnNa12X4EAav//hvTBsc1+gpcAs+SoB4MRvzmDNN5sXxyEp/X/bpPZDyJ8azUuiYGXzH
vXdTcZkGhZW4hFHuL8LKeu5sg+oPYXZqPBesWJqMMrzk1moI/sjlr7LhJbzpHMSwZVK9C0l3XWTT
Ksze/SnfKDEQ82z0iAmh9/UOhxBulfpnauF/EbmgYx2CQJ3Y8YtCl5TmtCmgzAfQVqp4uCv3im1M
REmjfWN2Wg70W0W2IyqLm0H5puucGF2GBbVDewlJib0uk4QUrZxjol2l7ZKZfxC9vayCr378UYns
qfPgf6OU9ylT2IRpL+v+TsFJK+M+dFSbug4JFUo9jh5GnBEb9wmXuIkenIEpAfPdqp9dKgXiUzUC
SAO5GPvmELuHsvVPpQkdDiCbyVpKQCSPoSj2WfpX8VkqmFzHJmlAlkCD6X/bGf0V6Ck3mVaigtKZ
EWOYENeeGBfZAHkddHebQ4qr6O5s6uGaLBQzyBd6ELzlaXYwLAJU6RR7Iu2hwocTmca6XCeioTBL
vkfMHCwpCHnWYgF4MgiOVqltZ5OYLZ1lZpTSrGvnYvBo1pfhDCJMkZXScdU61r7u60+KGIQ84dKJ
jIuZGn8W+RX4FNc1haD6ff/x8WS7UxHyTkLBCPKhrdGPkDmFnrvIDXaK6I2osa1OckIYOK2kxUrP
24K0XzSScpVPYWiRW+XlTe/mk1+N63kCakJghcMmj7a7oU4ggym2b8VHldtvzqRvnaZ6UXJNI/N+
Xay5enUVHAl6/xkm7b3vyewS5prBKs+uZIMNVpRILCNC1tLvAgkfF0f+MsWx1kzk4KHDrznCA/9z
EthiBKcn2o/Iqw6t7pMA1SHA9dP+uAjEuA64qY3I3zs8jyxXJRP0qMxf1aeQae1n51gnOANNe00E
2Tt2u0hLnfLPlkc5eWs/NR+OrT0Nen5GU8xeHG1b49xafmLXCGFDDYuonD6r+jSHbCDj6ZxTcvs9
+hULOA7i+LJLr54zbcU04voZFmij9uGsfYZGvLNgoqFAf/FIMWh6n4a7xgSRes/qAs1fNdSUuUfN
Gkw2xSpvMpyAeHAID9T7gy/iFy0s/0GDgPxq3qRSAwimveO/3H3U5FQYVvzp9+lzWbXHVspjRlhl
jCMbgBc9NVF6IO6Lj5q9HJCXs9MRpaG730bd/FkzbiTXfS9QG1NE/3THlNWhIGAsGo1NVMj3psP3
6GHaqefqzzfqe10zjWNNxrgvYgxfI/gaNHmIxkM6cnrPNXt5YT1BHDxICh+zYlDW1o+4GG+541Kf
tJu+WjtaxeSXv12SkssIZz014Pby6DhK52oVeyYsy67HHBfM8SEJu21Ao7CM5Udh1HuvpX1DOdBa
s4k0H8wSEuCQcA60tAFQL8UZ4kDYeBq5K9oALP5mIM7qr3US3NgNMzmOzUPUNeuicjZ1FG/aRlyb
MN/Uhbs0iYob0r0lWoWt1ZDMqTvV4woYmYOVDGGKpoOSUwCUBmrCEDg0TnzEwK7TjsTVcFzr8Gg4
w//aCNJUfDT84HNWuqQQiVvigAqXCNFkFZ3RmMZaWz5NjbXbYsjEUxQQGMrsHcsleEV2HEl78SxW
bi5joQHNQJ9sPKq4LMKQYA8Nuj3ng04dUikOYkdkoNfY2TKw4xqMOzaWEJUA01XQKsmvjy1zGyEa
7632nc3iMmiqb/LnfDkeUz8jV3UqoGKn6UrHX7KZB5VR1x5yFjpdxgp1Iv+r1dEDgN5PJ3Ezq6Ov
ZffOAwqksXieIqJUGge1pww3RliSc67Q5/bkblIz2LR4r5OJFVXQbESJDoqMwaCqz7nxiOL0o0Tw
jbL9ElfcYNb/nzUrl9fcKsAod2dAs+O86HxejCMtdzIeUT0hWE8uwEQcwg0j46oOIIYAlwpgvdHJ
m8Een6al3dj6xQEXam68dOvgmtK3fFnwvW9MnnEhNsvew7cAvF2ri1XcCoZ2NRNrnR28tp6BYTgR
e6NwN/VltWTJzbRyZjvSPtV1spxacRhxN3iB+2c5ySaFNSc0KJQuKltzAmfrV7sZO+QiqCnpStRu
iGPOWlaTR23AF0m9hVOhn5/dYV0BKs/II2wEgOC8Lt/dwtjhru8TgnXkMoe/qQfNjQSKAxj8tagx
2eJIy/EEp+iW6aJZfmxoozR25QNdTx5ZG6NmGIdlsJ5vo158RKjXLGQ0cwIkO90IuCvKDuV6t6KC
EmLay6hu3rWpXGc2MwkRLyyLh+09D3RqeT3Y5G2yDniAi1queO+P8mj3WHMGald3K7npgpIRNEm0
Du/1eFoqG5gSW6kDugxvOdmFqOFtWhuDybzGEGTs0KwRuujD+q7z9KD+4nZ6nVBpOdw/WN3Qe9FQ
MCjzbRaBPBM9UMvOfvVYF2RMzMequaorxWZJ6XNURAlePsxFOc2razi7UloHt0Ss7IGDX7iQUbEN
IRj+k+6MWUHsdA/xTdbOAONJULGDaxL0i55sXP6QzbVCcsTQaORW05BVqZdO79WHMNPuMWmJeiXO
8Cd/+F3DZL2Es0lSQH4bmOCIFNZKeUJcvpJ8W0WtH+Ow+rUasbW78lbrJkG30xEgf8RmDciIspJH
d/XrWpZuz5OO1MGw33yenIF7Sn14cYdwlE1qxDY/MlTs9kSDy7HEG1b17qyw6TCNT24QuuCAhplv
bEK/Pju893l/mdq5BE/S3YIkJCArWan3UVLtK+2WhybpWvGlEr8p+byqODTFTv3gQZ/u7TY8abzM
THR2aLKYtQf0Jaq66hnz+hxugyCcqkCkO6/VF03HlAOK16PHSFDAPE+z9BQXu5GhmqKj14xMbZ0o
Q4R0qjwJp05BjJDFvOmM/gRG0arIqXBo9+zeAgwuk2Pcca3JmDhK/c1CAIDGslRqA7AmGUOAkWPL
XuQzmkIGLEpTHNrtq0EL4IUwjcmqSdkszfOJ9Jlj3rMIr1kFTLy/A8ovi1RKvWOkAWywQmKPG0bL
5p9wrKdVYxGAFvXrvP2ueNjFlP4MJgxLaf8wLdx5xMJ14q0rcOQZ02HCEMyH+44bfVm2/SFu0rs1
FJ8NFuPA1JdxNWwqCzGwMMVefZtH5dlWI3TBY2QU9ltTGrsAEQeMwXUWadukpmHE9RmzffJ5X0jG
ftFL5jLa8vRz0jssn1w0uP16bhuuZvBVeJ89DitJMpjmcBtDLLJGKtUsewxlcREDywyb522qXppc
22VcwRb8pTg4AzjNTjvoI2dFhOGnZCcja0ZOgKn6rrwqnixStUo/N2lO/8twFcYIsaUlXA71QYmC
CYfFELz6l0LBU7xq2yTJSDf8I+lKkJ5PioKgXlhggKtmOseqtHp4BmhSVUZKFrFPfpF9UG+GGprV
Ms8E4znt1DIHrVoN3X2zZqv73Gn7OMRxXXqbOS+vVVocEdRnGjjOs+Lfyt7AS6dv2uQ9d8wNDwXv
7LgqD5kZHr1QW3TgF57EUQe1TCl4zFM8hMX8GdZU8bLbuuGmNs1kqQqQOIn4pMFGx5X+ZGbNrrVj
5MqRYrByns/XhMFhyNzOMFwc9RBeq4pFCnUlUOx03slwvuZvSuDZKwQiz/um6Q+dFa8rPrSMljJ1
hDr1AWBc8aH4NNRhfOr+5TBPVN0WJCq6woEpTOwd4VMg2Hdl6O8AOdSlu+5yb4n2AlQ28yMihMf8
w2g7SB7p91TXW9H263T+Uoei+p1xYn+HrbjRgigdufTNgy0ufjR8jLwqbaKRq2KlwToDWrHFBai+
ARMBkV7qa0E1TZ3/E5po0zd2sbHqj9BZ82HxzyFH3C+9V5E4z9kw71Inu4xhQDnA6FJNpdPiJx8v
U1u8o57inVreQ08/mIjXMxCT3AcWfEu9LYjrwgSOZmMomE+NKXF9CgjGrcLvY2wK6gSG0tg4xAJV
N2k7P1qXLtRT7LLR1gOCRfjbjCg/sfOPjeiol8Vvwxp3MORXls/OQjj2sxYRhTZ69XmM/Oap4NPR
51aFM1yMsP41a5I0OKGGmbxCX2wi60vtmDQsM14d7OM0QlUVcm5G16Eg3U/XMYppFor3gsGWE9n/
7JoBusagb0qxU9o2q38fspQkawzUsGXukxZPASAqbfCPwsjeilDbprH93LMmFtYEUoQlX0xZU0Al
p2UIq2bvCXEb8BCavrayLXbbU0lJiX5TZHLvVDGqbYYVmfTX8fgRWnCY2upVMRZiG2NZU5efssJm
rfss/hhU1yAwKpfQDBOOqtkgTQL/BnU4shE8MYT2hnSjtqsgP9RPjybK48+Qo10Fn4HvTFhq7Ksw
lVCMRT/rhKpImaiiebPsLch6phMmaWf6dz/eKIbjJwUUw7e6zOQ/Pv3Wnzko2ptg1IOPtjNwnSFU
qpI/nq6Ll2UEcCIr3BISVfGittOIcSVfoQ966IzNccAeb4Y69VTT7RyLNHAC3QP9r+z6M1uGRa6F
z1bmnGZdWyWJ9xflpJM7l4off/ajXeG7L5auHeeGeV+N1ihqbrqHIJofRs/yn8jpFCVFI0IGYQUb
4AjUTBdn74FRqUTx8uElNqxGuB6txYXvw3f1i1nRnvz+L580SCH86bwEV60lSEIcUH94aKm6qL9v
Yep8pLmFenJitpE2YUlNSsfiymYXkejR68io/cxEHap9jZK058T7crt56/ZEWOlDvAuxzfCqTxwG
N+I7EqnYd6H3NwxpTB3cH3nw/gqnAK/pK7rQaFG9TcVX43IAz8kVRPC/QM6HLp0vs+WUi3Sud1YM
RDSr4QNK+VVIfVgYZQ0S7y+EP4KcOlX1IRaUjD/nshSwBqDqdfbpCX1rhsGxC7sDmpds2hZa/2zi
OpnO/Y1wriSOb1bgMOpmRDEcB+NHxMaKqw8E0qXPrd7t6U1OUGDHKl5yN7/7AMrl8JUfGzBvQf8J
iPI/Pw8YJD42UlJfcZFEPECwXiRFYBX7rzrn99Swm0VmONZvHrkydfFfamZ4C/CwlQVVRfJbpOJD
/Ta+TS3yQOBklO7N1XeZsbFETleuhUe9DTY+DW4bkXTVo+Fk4rJRxxCE0E3YOCtLz5d5ZeM1TTdc
5L2JeThnLZQIeJwumYMtQ0leFmB0YGrPIV8KObVjEGBI62UPKXzQZpWAzo588Znr6Cic/NwPdDGE
gM+RRfSthUHtI3a8vRm9JuJmYbZZ1mRLKtO+aJns6yCHg6s/V2wAiQApmSZ7LEZJu8hp0HOILxjH
i9lk7U5STMtknU8XM6cwNPwMJbb15u6hY9J6cEWouymMWM4qgGlDYxI2cI6HzwBgMVjWQODv136M
1N1ZsKFMbVWWLb063G523xjdKqrvgnWk868LYOI36ROM5cbZ+6hwCftV7H6iB9o/z2HPgKk0ONuE
XCOJIwgYmX5wiOoXZtjsHhPWXpiPeOKaIkA/lW9GKCwTy3zClwhT6eud07BKxYiSIrJ2Q4KSbsoY
MIUnqmPKyvfSokenL7eHg2c5XygkPHYvpNl0c3/SwxI+FGHd4/M0C8LODhP/gaZ5fKbAXcLF5Rwc
B8Ye/U7z6C40f5P3mP0wh44p6GYfmxIzhDgDTgkepQ69nZ7zHJPDTC8/sCvzqaXcI7oe4SgT9R+e
Nho91OFuuI7ScGewoPSJNVhGhfPScAwye+3ybNuLRmVbOQX3eEjRwBgmsDPsEs1CPUBDxNRhWMG0
Bs/SWO/053J8tiq8qyAyeF+hVznoKQQsXksodX3Mi1ytdW3ecgW8wEDhBsQccHJMUO8lImOX7Rnn
fBE2C7P5tkHGaZRR034s7imco/IXNxTdF82MRCZYtlt36G92p21kgmGIDsummw8E2Rc0BK/M7FC+
Q2uoykcuCYtPSmJ92ueZjVIuX/DsQRcOsc8Fe11/FMM1NZLT0M8gFwnQmMcj+6UU00lpNa+BGxzp
nPFHlKvO7D7MQb7FwbQNx55O8uBGXI3c21b2fECvWRQqLAtkas8pQh4ue761SnSZnMvMPoV1KUjr
xJRfUcKoYLTftYZVJ4FAT+CNeMMCKq/q4BBwm3Q+UwITxHMpbxBvF0WnC0Dq7oWdGiNP5zjl0YNw
mCEcvow8Xacmo4J0XlftYSwph5P21Ps0ZXwpZVVKNaoT75ZKxizSRDedyXXnvkx+icrvowhxGjQl
X+ARZt9x9hyjGKFxW4RhTSId2rc22dZm8SIkkm7aQeTGiAHGX3RiAYUputQG/URndfj7cRuFZ4n2
ELmCXR8GnhCFWtXeMDTamOg5WlqQoTJ88v705jViq25oBlPS9kKDiPgw3TaGvzKlWFVIY7LGXHCg
x+xgKlLkowZ6PaEbliTgJlmFRN64I5qY/CW+TZ6+UhRbqRb1/0Kb2gxI4Kl0nkdu6Yb8Ctiti1ig
34BjQTOhZAG66FbCie5RYMFVQYTPfzNpTx37rsR8/4ndvSuESU7DYj4qfhgDBmhNLSWetok5upXb
cLDOVsSds1QFO688d7Shq9HwzUehuyvB+sg1UEfYBGoMEBsC+N+a+89lGlCG8hXTE2KB8dgFHbtk
envhbLmJcu0cszwqnBVe9SYWn3H5I/X2bGK2K8OTnas4sI4BF1EayXM7/jQhGm4/dCgIX8e0WA51
dGzqR61+OYXIxi1WdhgvMx3GGCET26yMmYmY3YEn59fnOawY1Q2jdTQGuGxzc7SrABEW2PCQIJXR
hapinMwhWmk8x+OAXAOeC0hrgaYuqR62fXX5a0O4ZyPUO5f3tzqhPPYXoR8gaPxMzz088JnVBEHD
bobp9cl47+pNS/KQyoxsK/yR3sn03ks2wV2ZYdUQQFyHjW1/9Pm0Ng3QZPK3NACBx6h/i1s0tPpy
iBjJwtSMuBkcAnIzFs3xpTXFNhjW0r7glF5qe5dTp6/eaq1d6w6B5vHd1h+CZzztL+3gbkRP/ccq
zWZTgA38ZEkd5DrihRS5WrtMvFNm9kfsxHoefUhuWzsn+s/Rn7Pe2Wm94idW95RA5tZzd30/uhzo
/k0fPODF/T4oeXEjaDMbSA/exxRV304kdjD2eIdjxZo/HPJw+Fyi4VCzkUZMq4YWWBA4+XOZnOCE
7lVdy7OIrWBc6UG81pp52/L0mazKWGvdceIyZKSgyAYmdPobeQ+LYHxvvfKXV6Mz8z7AZBfDOP8z
RmtnGt7R6XjVdS0sheSCA+7NJjtMU+rt6dFDKhX9K9hRowYHlr3mtvOctFzPsaG+N3WU2BHHP4Kh
VjkLBRHiZXaqSnkQWHX+K8LJkzeHnUhPFYZJ5ndv+tB8jOR3oYxa89Jf6C0dmsH3nUCttlh/LJhi
7caM2zgoP1SzMxLjHAFc8wrMmsPwpR67oixOLpe5r99YIe5bnshhOk/8qTJ1nsk1wVSgsudi66aG
fjXIcvUXWg46fhX4PX5Z9fvUY1zvq284/+WZ2XmE9T68AIY18ltHWLEo5JU4tReWFZqp7YUYPzPi
j9D8shp5TNZu0BF8DQcW/0jCiR6EtMPEmA02PIqJ6480aqR8zMnLzbeQmmw2lLjalZ2yIQYyDHZk
VbToxYv9UAIdearknpk+6qs15pOzyQ4V9YvJc4atUAY4Svaax93BqLtpWdn2ajcpb7HNy3/oL1oO
cpGCJlYQfLbzTwMvPy85GM5+nPZOsB9M3AEI+Z3vAQuJ0iS6PGuTN2xyDe1aPK4GrAz+O5S7J5P4
rZxPsMNGYwhxGbCQwSxVGJ3GtdglpsfR9mnXa/fW4DWP7r1b7uLgbJjkBHlnnfUq24p0ZzBryrOP
0UTK1GhvMu5uDRywapoPgQ3ZKE/8ZdqZm1RYB4973TAI+1FNFSvF3g+3wpJfjiTNO4mTZ2ZAAHHL
gYOOt5qsLXDXHXEF62xGho5KMC64mDVZRNCJVHXCcpQIEQV7ixCk2Hy63CoAOit2rLxOgJGr4m4Z
OyWZPPGBuS5VS7VPCWr2sSLyZTDfRW+G+zGZZgn2C72RIghQVjldipZclgyr0F+1Bea4ocdoCdun
1J/dstuEXGGFU1fHduxpGmLaHDR+umGE1IcvHqXjk8cXwKopBiZKRCjHtffwq+rKpI+fZx/gkbQp
i6F5Mq32ty64ojh3tgNJ3i20V/yCzErjexVeNcIo/fnA7RsjAJoIFkDXpvwpFp0fG8yLq6oRw9vg
KOood+PQOHG+qKI67Pwd7Yqj8ghHC0sBs/0eXMf8q7qTNoiAkpLpJ5c24wQvPKYctJNMSaz0Wf+Y
32VK4oXFJIDpOJen9zSqLI8cBoE47lJG2qlw4GKSHJZTIXCsJsTr5ojsWFBG2bflbioXa4Zy9fVv
KP94M2u6YOuHjbHAFVbWO0/OYCPlsK/GYBtxDKY1FbiD43twnYXJqc+3qJ4MSVVQRBJt9H+kplb7
imNjPcbmjzmwfmRfEPB5RKmFLTaDVf2ZWCgSKiDRIVDRyFonSb2W8ltdN4MzK2rQl+Nh3YiW1rXi
bwjnW4VLSMnz0mSN7UfdKDoaTt0On4tJAcSZWcgAJeCq1axPGOUz29DqkMTFszvf7eFLj4plMwH+
L+5GiiB6aqDR7tV8AS/vU9sk14ivycvnJEK0GXnM1ee+9dsXEgD4EildAbP/RUzVjMAKlgUUxOhT
MNIPpm4deBISR7N2qcrn5NCGA+3Pvo/ezBDQMb+oa+7OYNCi3qeqwEJlJDo2gox7cu5lImgJNbBA
XU7VQToEIFqPHiFyhmaOVRVmJTH8hOr1aNNG8J324lejQS2ii5bA7Snci8c1Y5AFg5/9uvs7Bv8m
H0eFXQIjrzZt0Cxi7Q48AVmLiavjnTO25n52ZbbjByVpYAX4ZCmp1EKkX1mfX+3Q2vle/IhV4AvI
737+YAjZY6IwC5WVi6BUDC+zVdP59192W+4EBt2ebnn86MdsZZCfWVgY+hscYyZSyH9BJOEnsMrk
OApKgsTEGZjQLuMy6FCEODYjtbgCyFGlHq685qrMRxKLeVPBhDfaIxDg0q2YLnLGZOiv1KSK/RkP
q+3tswi+nt3fR/Zrwv7zUmtbROaVx/ZFeMiMIhKx++BZGgH6ePAMBiWPehFyiiza5oz18tSN4qUN
MFJ6B3WN0ulnik+plmw0xFxdZ5xcEd6VWk7xm0Q1LUdR/nRBArqFxhOliivAyzEirpNnz6229pAQ
Hs3yRMzhMRICsSyD09k6pq179cJ9kpBlbcw7zBPU9nlyKMFY2FxGdhbHaJl6Ab4+tJGUACYv80Uy
hO9+4BIcHGFi7Y7StU5dqx1xa66nssEkC6WnR1AY2nQzFU6jedXqDocfArm+x7LZPWuc9bRUW0wv
uB0XEDvWKjWnRdIZE3aFosny/6Nb7LK0uvXWe4VVZZ4jvu+TS4fksNxLk9+wQQkHQFM5HdtTCGwf
gh35idzw3wB1iELKyw2vg0knzYy6jVDlQYlLqd81OREayW45oBpazt62Eys5LhFaavaiZ7G2KTVO
IhvXmIMlYKwxbEXILeyntA7W9vyp58TjoQNjROhuibI82rw1aABZNTSr3Nx34CaR4BTD0583J3dJ
WzNp7BTb0yDrjYso2SqdnR1g2j845decc8dP8xrEN85VfhG15Q8qNj1eOPPSpK4M9oFk3MXrP/pz
Gke9sM9l95lhzI7Ts4bNmZgHlEPPCingWckpmqHfZwKxKBYTazr0HlIuKzx5Icu3kDAb7Io1rnC0
DawcP0Oum+cAE5LkRY86SiYW1FXzSLj/QXffveCzD8yD200c9M3e57cmxV8I7MbIUZ6xGMVvElDI
JjoyLuZ4BNmWmJbGyV4aPvWX9twVQE+Y6ceGseNa8+q6ENxCc8k4qHSZdewGRB0KIuHyhkcYa1Eo
0uUEZKuz42B9arEHyj4LYs6k9irFvEtyOgsaXt60BwGay2A11UcFAktv6xrDDljl0mjpj/tjw7aS
lS/YUMQt8XSfSxSDgfdlc9iVQtvgysehyQs4jf/AeJg5h6qEoRcjC1cfjtCdndR0Muislag3hYYo
tOP9XhBgHnfrISY4NtvPNTr9SBlrMeiwe1wsdPzFoWtdahwFIw61fE45b+jTUVT0en2a8PoHXX3p
bW7EiIyyfE8nieicITj1pGUdR89ZaQz45v6uryw/psRhRZdbGw2Jk0rPZWYL8jPhbY4VhM45S6Pb
MGOm5rzvIrDwtbdy4uBl8PWt5xCknPUX9aBZLMi7ivpeDbIO1ntChHVSz5fJdV9bh+1CCsGdUY9J
7CLl/gL0AbIXPHcdxKR7PjL0423s0bgZ5rbj5VS5/0wmAhl2nGE0VsNcrV0UqRn3j+gMphVs4177
qT+kaY50LV7Pakue9UfSXBm9NTB5RbXzwlvmjIRp0Zlh6KGNYvp6dZHnOswA5xhHfzcGhBjQg+nh
3Rvjjy79jELsNxnuMRzyrE/dgBuNoYSNi3iYJLTBcxIEiIzz7oV6xH+KUUbUXbQO0/fMccgZBfFd
xD4O71wFICeIdRzmETHmB2iPqZ1v86pKVgbyOb0KmKPiIu3Gte+TPqw03tqq8PulYz9s11nBeVtm
5NfkVrBLLIesGbae41/lkTEr8sMwJR2IXI2eA196AjUH3KXICSmh09Nt/5xWxaK2ASpwLGjXobwa
4hSIbRKeRIuX/in7ZuLse3R9S6Pb0O6Y44IxgMBfimaTbo0YriV/QDbrVn92JloN2vJ+RS2hUgNi
KlC/xphwD9qHxV+bc1H50wgzefHtp+5uVi/sPmOMMXDn/jlf3HEth9v8auj8p/GZGO2Bo/EgdlaW
nHw6SJP62CR5Q5HlO6q8vJErWZHbAxGBWZO+iYZjbPhkAB/1Sq6s9NDU/hppdaEjo+AE9m+RB5bL
UVBDBHSMEBizaawt+/SQY5XTxxcfvRtmdsBCaH6Tty4lfwnbLBrbei3wBdvhL+h4myeqR17uo6GB
Zimmjyr8tbuzU65qjcBO3KpP/q8JRo8PbYIZG50RLzFl0tBJDKv4ohf6c1p7B0FnP2kknnj9F6NO
zN7geTiTRMH6YtQOhnlAWUyXEpNNBJfdshGFerj/QVVJqJJXrTLvxij+Ktqs4aIxALDr6E7hm5r6
uqd5dCt6xoqUAL1HW+W081arwDpFn5FlXfTYWnmNdUw4gRBBfYZNRwyJhWZiH5aEvJE8rf4lLfc2
ayL/it2C47ZfppCs1Vwkwktr+XvO2N3oEmCQtoa3aIt47Zbkj1npIrOsfW9+g2x9zYK5X/6Po7Na
bhwLwvATqUoMtzFzHDt4owpMxMx6+vk6d7tTOxvHls/p/rF3kRF1Jbn2o3K2ODz0WPvtMaJxCKaC
x5McXD5BXvNXjegfDM+DElFlSTq2jcwpdB6pjLJxE8dUpe0Rndd+cgyQjocibwqShUPlA+YGTD85
fkrliK+NhvAYXz9uHtFZ87JNM7wFVkpXHBlpimZirYm1y5h8jkTBxEiJ1LSlfoNpzMSQjhAxIHfJ
o5Sg+Rdmw0uApkA1iQ7JQmm9i4EgKGbFQ+vcc8sgJDUivcm51i7G9K7Y5hkgKsrtclZg6Lq3gUgf
H7IDIdk/L2kOJc9TNp6DPNmihHkNIn+t98WuIv2YztM7pnEybe2S+u/mDT1azuvLWr43BZXfRNrw
r0y7JKl2O8Tr9NzSgg7Cumg1qpTQARKK3wGoENvv3VQEoFP7ktI67CG+qYkFaRGsL2bFe0Sl/jTb
LfqkmwEOoKsIJiLEgugcQGfLGRbfuDdz8Z4gnnGLDV8kpd9kxqa2ftIg+5a8YUpMZiJHwrB5RbuT
lNF70Q2PBfRBFEd4Hf3HlvRbdMhIrwJoLlKqUaByl00Wf8zZ3KTD3WnLuzsX6yyk74F9Ix6KbT/8
Ot7B7tQNoMXWRWY9umt9lVhvdrS2gt8JjQ/+B9g2OmBpMm3iYu9H5TYRCxjmkM4pPqaIrPhMO08U
INVBtW2xYDSkGDTzDA3Bvt3wtbLYYDD7EYEwv5sdjSHVuEujjOTIjgYSpDMmD3+AsKk8tpZ/BMGy
vZhEY386ta36R544MfVopPfY069f+HcVmHf0/XvOxeuqT0XAy8aDRCeVRrw0RDDtNhDX1Uc5XXVE
zMN0YF1bmW60jOJ4OdYjKAPC8cgadiJcD2YTiJEBs0CM6DH0YYQ4JAlhoqALhfoOzuCPPhI6H71i
jIFgMKvDiNQ2TZxjYcfbPNdWFbQBI+41rIr1JUbeZjknVK+Yz1cZ1WFVTyBdH22caXpOamWbt7xB
IaAAX5gfBVFT07o7X4WhiYyXHjU6LsHfSlRztDdqHvH8Pv48OuKT7LsuiWa1LURsWvMYOgnRY5iJ
BgOb4pWkJyP7ofwXDuyts9IToVbkncHhJ4weXH+eakOpEO9Ecq+b3lKgEKQSS48Yhpp447T1l5aD
Gjfs4TEH2gr7Zw2BWJczRtuKUJQVYSIT8VVrL4sv+uRv0ijXYWQdc2EOCkDqp8V+0PbUckUJDpIp
/vJD/+7S6lJOAd4XFDJFiGhAu6Jw4DxoDXuHN2PpTSHcauQjPMMwx7jSa7/w0UwY3NQR6g/ycC2e
oBBQAGkOPtXUI3ZMGrdhzcjxk4pCUPl9DYoXPUlxtaI5+AYd8oEQraTBi1tfAy4pDPTEVBFoVcHb
zrG1V03nbaotJJPzNmZJnEnTtKZF7KOzrFRkCOK4cx8T1IxUVW8tlYCVHBk3bZ/IlthziBzkJx8w
7209piECdgif6EZtTXQzUrL66Pj+Y2wbbJuo6gMT4AbDCcswAy5AQUyJRNdwVKBi18Ps0GTt5s/i
hznU5CYZTW0dFdnN4grSM/+sAZJiLKwyh+IUfl1TS+4o3f6yy/zB2HT+ixbRDQbGDiDLaTwNvAos
7kwgZE3w6+FZH4DCC4UoSETrZZVQUN2RrMPJj2Jop1r3aNwO7OTqdCWJ7uj21iMKkVXeYXPO6Nat
zyT3fwYpz50Z76KuhHCeLlTubmx27T7BiIMwjI90gtgIiH0KK4sMj9cOQMUj24FUeCddOEr6QgjL
AgYWZEJeX8xZxHjvtTwvHPBJfEgnk3xfaGjIpbRP13acbw1eSqRQRTFpp5QvlN40B69Trqby6vHr
kZWdGclzFLC96PMl9vj6oKQqUh5xKr79lc6wSELrkejy92zEZqm1bznRfnQn545C6AUWWRJXBSzG
mMVJt4+HaGP5uPXFzEowbKng1e+1h2pg4QhMChSn76H6NGhAI86QVhFjbclkupsyiOcd+t8ayaJp
rhX+vlGtSuJWKkIxBvt9nP9NlrnPAlLYnjwTWiMgo8Uhqzsadgpu7c4xttgEs9JAbjRc8Vsva++j
8bUXB8NTHibbxiBx/7vy2pec5b7PoTAs5c9TX4251GJAAbKlEwshYbE2jFu4N02LlISIZCLiJ1zd
3nA5/CtgxzrlZkN7yrXioH5xOPMtIqEmlwqRoTzaFPSqGd3e8jHzFhYfRg/BPhnPfpOcOxfs1Rz4
YeZ0aRPAePPRrWruze8qNB8T/YeAQfywTPL5BhLD3o9YHMcqPKQzZynLvtGiLRLUPWHFgSsIyuad
oMbNhDbScZBCutkeTgLlT65/4YckO1TL0CHj185GRmkR45JdiMJtxZvrweiUFOpG7Q+tpgovjDCJ
Jtor9Q2Mh+g3CYEZCFGun2dgecV+ryrrgan3qxJU0OjX7cS3jGW/Msm2NL2KYsDiHoDltT3OSie9
zmq3BhfHv26gnfJ4RM20JC+/fTW6YVsM9tkX15KtN0+IfWukhZ7y6AQKsiB/eJ+1GdzPJ/d45oWn
yovipM/+wJg3h/uqcB8HxX+W36IGelIzNDt3u1i3DEONZf9ShYhDLzV2pfWiQTJKAjo/4psXu5L4
oI5q0376jSzjfSIv2qgpwYaALSN8bhiK68A9Zoq986xqrUQAYriydIA6q3k1GU3DtrvAG3Y+pXTl
mbDvCT4RtTDw6z+1PBOhUgb7dHg3EERZ4DgWJJPYaR0TOZRrY4Hl3E5evCTeZpCMgn9paPItllhH
RbnHZ8glF+tbgngB04ZuJz8GLV8MFTO415CWuz9AvEKMu7VLOBi+6ieVJfS16iijNWk7eLd0isTp
HjCpUre8rc0SpeSkkBC+5eXOU+nGt3pocBXOizkPdx1yoI3SDltZgcYw/EWjBsqjLtmxT2FNXx+V
RGYZPBpafklVUDSmJz4FYAp72M0F6IpBemcFI6LY3maKkGHWEEfsOIhxNLjkzp//XMVF1C5GnyfG
N6YXzIgrmywEOdgjDnqnnG5Nr+1HkHGqIZdBSZlnMuzl2f0DCiHPfZApTaWerMUU762trl956hcx
VyHyaALoZ887yZVpMwCBCPeaDUfiUn/jofq9Nh7iEEe1n3CerZVOozAzGem0DN99oK2suTuGjioP
G2zHHjC1mThrGGO+q1Q6KrH9zhXvoT4CoeEgjQBr1IRYOadmM0yTt041wCna6xRhmI0QkSHtD7qR
Ag1W15Puf/aqu+/S6RZ5+idqzn8uZb0qqJ6gQl5CgWVV/EwesvmZKi3a1Ah83nguvU2N8go0duu1
BvcgS6LtQQeqnKEzMkfTMJ/aOdtVSX4NyP4fmD+jTr9NDmrWikvuYjCuayx+gM9a7ywKFDkOqqzC
r44SQ1JonMJUyjFjCW8nevOa51pjXfT5TzR0bD2KyUhDg4rshyOKMy7ChUvsITnHXYJcCYGXhMXY
PPA0/xUkKJzLMSVwEQWFurZr92wU/XlmNRFGnOT9nRuBw1WQ+rOCQw5tkaGggFAegYqWikULB8YF
w7qjIrRS7dDrKlez9M55QmVQSRYhdIVEQ+hArYzjbD0dT6NVPNljsyum8tTQaTya/Fce2ovSfrYM
51TiP2pOvsJ//OzZ2uOkpTut+efDyWZV/GkQWosbvZ9e0WuS4oVUrCnctSRIZFqyTSrqdeFqtLcq
Cu58+6mhEok/01VBk41D5zstcfNIRnn9ksyUGYTdkaW9CLRtDHVVh+v8aNQFUYC45dVop0YVZcWv
boqUHPree5hZ+2MAbisp7nnyGTTPTemfCzxUqKCRkmX2ViNLWydfqJnSizpiLrCXzpid3Nl6ytEu
OBNhTJhwUK4vBoO4vhaiItOuiJdWBtowuDaDKIMegupvJ0KKWpPaIxyUoaAPJrjcQonNtk43alV/
g+Qu3d492FQJBmQodxoLGdSaCP+EQje1AfFLvfRpfh8JF4NKCFpehg5Xyv9zqLSlgGvhGO8QuiwN
k7DIHuSBCADD8leu8gRLUEOeEITn2t49qF/z2drM3JA2IbhV27Gj2VuPwqSmq15QG69tnwsM4THM
gAC2g/Li6oj5WzSiClpZbAvhpUO073JPx3yhI83ayQOVOuzKrbtJHPRsv+GQE9bSoWNF7MftbyBx
D4JnLGlboRcUkQncsggOKyFSTTrNlQhDJFyhy90gQ3pFr33HfTg077X9F7q4I1CaJJpT5l699jLC
0BaZT3t8vYlxG8WEEnc70vMfwkR9tJhj84kASj38CJlr56QTae8DRI81IRfJlh4MSQEAl7CD+faA
Dg1CZKsSCu+/1JO+Qi8AbRlZLx7RKR0V24r6wB/U5lvBljOAs4smwRy759+sostSTzAFUfjwgETs
1+P2BRVMtr6abQqX0SJCdaGk3m4stCcBeQsmW8JnOWRTCNnobEHG/f0C2qIOipNIAWK+EE0ZL1E/
L2GDM64fYrLpht/Z+FPYPUMFbARJHuoC4GX5qjjpp6ZOCB6ys6qy6ba46sSbH+1JwhIdIMKtpddf
SGDnjWzrFwlYEUVgwYGHMAszHuQtYVLgGiJfZp0LqRizT38pPmlHraK+N11yZavfjuHJLdSTHbSn
ummOPmDAbPj7qJw3RvTSs8YQI7EuJtJup6c2Zbc3J1Qhyjbu31s1/p0QBQzbKspXqoq4JS+dxYxA
tcMjGLDYVloIkDV7qJlnvuvjEfhZdU5aOt1dN/+QamoEvrsmIIAGisLQPyyXTqsMOHZIkUhs43AP
A7AoYr6/qbef9PnuA0hocQYYhzmX31VrUK/6b6QeLh3O197xEXlxyVIX44SL3s72Et8nxD9p5Ls5
JlcNMXDAeKoDUNXxrzLUp8hp9z1HHWGOGou62MCSKjjk6dn2lUXkffOgLAmGXA8MIcCOC4IlSNhn
GoU9TIP4oZku6ENka/GBXaeKpFXUP6ZzGsfPwS43cmW42k3UI3wbOA9dOlr7YVi78ux2CKGc1ajf
5dWHfrhWKvg7fRtMtAe22evISiZfP5ESDVQtcrf5LOGpgu0VDew0pUCWVfygjAWC+wDhhdF9FEx/
JjwZTJsorBWWLFNZTgQ2mOQZVCd7rLdt4y+JxuS+wES4njTcfhA1Y2OfqxG7BseYY3Q3Lg4ylMxL
oGZ3E3ak7LvLzUqUuwjIrBiLAAHSKLoClBeu3hKkwyTIxbsWA2SkO+xuA2pB/8ViCkmqkttGW7ax
/89Tnri91CHfQCCGnLqN963IwMjW2fgXj3OwjJWDR3H2ihx1bB/6mqyEBUT2LH8eL1N8fQVXZEdA
ltN8R+3WHDlUMWzLhZxI1jl4qK2ox5KvdBTvi0JDhqqu+TJpYO9h5Gwb94cL4EH0PBYqeQxAjMwe
Ph10T7H5bvb2ehzbg2R/1Ad5V91C+cGgu6liFOER8YNRDowKEtuS16sgbnkgs2vn+hKEtVW7nzj0
tj3Bm1bb/LQaeEamRSdK5jeJ5t0im/oXCAeiaDIiqXFF9+r4jS30EevoXf55nHAizzqWG8ZfG7Uv
kDXeZhMhZ1P1Xy1pLEE9vuUa/QV0qan8LjOINy+bF/gc5CgnYHPeJvujmTPycKKvIk12XZadvBEw
GK/yPkSPJfGZaqXPBOCRvIs+AgtLyBoJVh9VuyKsTi6xaAGDuolHLGIpMlP7y5Gr28DajAWRVseu
n5ezjkc/IwIT01SpYXppuldLCU86hqcEq2tNulnNE43Q8yghgMyMIVjsVsL753dqleidk5E3Vrdy
qHVJ+KKCkA89qikyTu3+l8X+Zkf2d1JMCyoGN1Y+3XWP1vB/FqdBI2lDo0JBpxedSys9B7JA1+MV
0oaCzPG1V9AJGe5jmjXnWrNoMoehIrXnWvlgFXN7tDHy6m39GPbWQdf7nv5ye0HEaVy0S8xKcLV0
XOTKjVYTcuGHlqHRX8ZEVT70YY9NzxDdLI0lWfmYqxWaFmpF8+FMsmVnnnJUTlRNLXT8fm1XLFq0
CVVHWBpuLskTzjzOkeELBN2mFa91rAs9Eau5MVYjevJSt67taHx1PxGxGwFIXsZl3EUefJaibthC
To6XHspyXoTqRAMPvg0i0Kqm3iWJfk+je0vtSVgtRE4wjbqJ14Ncj0TvNyZrnI7gbcK8Ek8KMT7V
Juqjo4oiBBnp95i2izII7348EFuE2YboAA7qT6X6rBsPMSO+cj+6IoQmSPdfop49fW/DnE0OsKiF
4rhp4O5JxclVc1kQMzBXyldE1YtlJytvoajGKWyyZVp1x264hsm9cv8VQQmz3C5zj52HlvPaUsmw
zVcdWm10GJbz7pHihH3IOYE7KQR9FuHjWH2rzZXRQTEtIpGVtVwwkDYbQmk4F8COI/swcMYr5qdr
kRoJdpFNb8NQ7FqtelK0k6/RdlrWG9VDu3LQye80cbUoc/ijB85ygBMhFXErMli9p+qGKKoYyKZQ
4TbdrW+RKMR7PyInQsMlQlmCv9a4dSIoYd8zZClZa+zbE4FhsUFfgJtF5yD4S19FDTUfHHZDEeBk
9rMR9TQwEBpVoV0JCREO+H73ibo0Vf3Qo1SyiSJEQoNKvqjC1ynFEwFhy01mFdanCMuGyn3Iav8c
JhcnrjaaHMqsybjYirLcMm6T/mUePbLEuh6QBl5ELjqCsWqeDja+ZchMWWTmh0V68EOcsWJ56qMC
msM5qirjoQqGI5neJPFdkTRidICaY6ztOnOrV6i4PMAARgQNRVMMdJfR+ha3hLkw++S4L8a5f/Y/
BDxHcRkqHqOHgfzeWFj1a5qTHhYgF++uMbIJjdTImSosLXjqxQaS7wGwJ7xKIPHU4iz6kuc7yDF1
WEQTJluP5TxPi/uMQGGa7F2ZHD0kMg3aRUf9cn+qKT025FHqsF5lNC3l5U+Eq7nFU1KnwH+IpSlP
yBBUWwSqUge1Q9EUEFuZOPnByScyQriV/8YF+LCBdG7rKerEpEl832VMicHmRIB71InhJ7nkMUXt
Z47WiR9vw2yEbCRdY+zyLkMQw8RrJ9olg6mcPtAgskXzuLfj+xwR9VeTai8grM1hzd5NoVu46XRU
bUQJ6L56ZeeMiQfGjr0XyLFR7G3KgCRLjVOSCz1SKYHjvwloNLHQJaCR6M0KxHl6dnnemkBjEplv
I3lbp8Z0fueeH5YH6rpgP3GY8Rs32iW495UByTmijEkrPmeUsaOuHAVrwyCHSBoVl/ahNM2lJRqN
14T2QkI9IIvVcC/f0D7/cYFLsyhH/VTu2QAwrLNgkzMwkdzp7i0eDLVMVynijdxTDiiOSUWhq5L8
f6C/FrYWNlZgCRFmuSO9jwCEAclSdfeoEqMfQckpAYNbv4gJXu+vz8EoKjVjLxdLi3MQehytHb6F
fOjXCQeky+EtVg4TcrgZq7UcGzUPsvQBVMi75ELjs1XbZYpQImXK0SDdAyd4I/ts32I38wlvjggd
aW2aA4bp2HmcrSVcJ1/gaH7mYbYVcyP8ykSQH7LVlVukyDU5mnqPPlhzWbpbLf0IZvXvXfVKsgth
ZDToGw9eUSEJOZpuTmHxAA47Bp+oTNdhlKxmJCq69QstfJBdQQAdWYtag+xlzs8y6K5TfyJcaotw
a227WNAQhlJVaPO4IMS2lNVgpjDelkg3hHRzu3LTAx7YNmEpfr7uZ6CrmMfO3bcy4xdkGUFIOShy
Cr3btojH5nlclGNHupq6kGwWv+gXdKtdQN/CXLlnMdOYuu4YibuUCSnvpL4NF4nt1puwym5zS7KC
RcB8XB697DhqN63iG2MymCPRH9T0RUxArG9g/kvE8Iux/skJ6An17NKSOTh65zCzUFK8uBX2X2Af
n9gCgraaiPO3fK4o/VO1Zhsq7nIkz45//qrBEjuf8mRGv4yTqKLLKkkOWkKCiaqho48P5YxF197P
JrmYdCjYDcW4pNjqazKdPFVfSeGrxi0xNYzX3CN/CnYWAtCfRWkx6/DTGKvt+FvNPDYdvPbW0wiy
TyrPLi/BvjCoSFhbq/AkjIl9G5A1GVH6rVm/HateXCk3hYtPjzEhjKfatjDGU48E6RAQT95Or8Jv
CYaaOvVKgHxnJqSAtWJMgXFgRciYf0kK4MyUwYo3RAWpGXFd6SYcC8xnkVur0jAeRvtdC8ONXPNp
oX55Ms6A43owlpn+kdrds9yhGSJc9I6rMpseJwdYsHoIEpetUuJaMDQmdr6dyvMcs8YLjSLsfVmH
h4qm76bubyYGF6Ea2inZ2Kg5o4mfA8XjYFti4u5jQgYQvPeYt4QwMAoVKbBFqgJh8yNxslp/yWbv
Uw3WRvAov2bZhbuqiE7UD9phehAWJkW1NIFz5Bz/MtVYNlGT4jff16K69IeNFiunRm+2CCofNLdG
emWeJJdO4o/9GmSXbSnDQT6EVyW1no0gPbrF72CF5zJCukBUubzYlAYuzmt5rXVO1Q0jehmjl2gI
1POuhmU8p6QPOaH54sBcOyUCf1n1UfBo8z8qf//IsRSv+Ng7Vzl3BYoL6uxN8oInXDq2wLlwBjH6
FdFEoNIzId/rQ8NRJQIL+SQE1OZ7Qc0t4sVwySSjN/rG6dtl6LO1tyMyAlM/twjDyoDgDKQIqtzf
VwVpj0k4Jjq8QtvLcpbmzHDkCk9Ke2CcXGBOCFx7j0dM1jxrzDggXpSxvjkbeeAJS34wk+7kQ0G5
3JF1Xr30MCoMhW37LOfQyNjbOBRb4euAOg5JraBVeFXxMaSQUwovP+B+GPhLE9ZodqGlSrWalX91
Jq4/kqRJ00UzngZfJUfarJ/DFBODQxQwoFGl+tADRIoFa88rP2u9QoJfnVP9Q2pqoxBhv1qsR6iY
EO0KDiMXc6EAuhnQjUQCeHzUoV++VZa2EVGynHkmKK7Kw1uDyIW5yc0HGkf+IqR4l3fbPu8hIpt9
NxM5XOOBTF6JdH0Vn5OWE1KWE52U/JNhWO4qi4F+4kMlpuaSlzX/cxYX/ovyW65AkanDjailumEL
LyNu/u9O+TQcZRVmBmkicvZol6pX1i1WF/TkB1e3Xl2qWfz24LnuosiUry7BhcUJgij4VHCVxHXE
SPo6tONhHlNIWOAjwIg548sK0+7zMpL+hzkmjQknC5e9BeMOViIEeINZjZdfzX/eib2AOHmdbn0T
EOGps6mPdvmsbe9HARmM0xvuodTnbY54Rr0BNO9dGPeYASngMLR0rNOd9wZ2s8sdlICI+Wc0g53J
yIUArHSjkww9jmktL202HoLYWEmCrtUjSnGp2OTHBg25ZKwFUf1OiA5cers3KDcirFW4KVWdqCf+
cppNa752/mtiaHtMK57icZWnz0k+PaimcW4pNqd+Bj3OTEXWeBxGXCxskcgqyAKYNhY6pDFsT55k
qoc/FTRLjKnM5NTJ8FxcoLeFSydnEm/Jc55APqb6WeV16tNqxFZftD2nkLIe7OAopX/dNFwCH6QZ
LL9FBN91K1XCpahZKUNODiDSOsrWxgzoEH/OZb5DYRvFCjiNecK9fkK5/iD2o7zpAPPdX6y34xwu
pXBsAtXujOlaFu7K9d0dFOHewIrHctdBSVRJtsdbsaoMaipmJIGuKM+QYvrLfEoBgZ0z3yye6c+g
onHknvsqErPhCd7ax6hjT/YL5Ax5rgo9aOBdTg5Cq69lBSv4qlMqAcYrpJTFht4z+fQQUjPfXpl4
PEK9MiYhRjJKeZNVEuIZhbLx2Q1NlO6IrudkL/Om/E0Si04FYSmshcizsnsFQz3z3dMyBcb9JcFl
RyFkBxw9EXGN/qDjAg9tZCDhNmFpTPW3EjnP0GQbDUcFzoCVSB/i2v0JDqZVrAg1WJQEPZDZiG+A
7DRgC1HehzxFUZjddAldM6C0NT6cdgzfUX+8aVX9JDN41+uHNAzXNrud3ISQcOzhPJ6UgTX3fD5U
s4lUCySNv58jP72oZMfxrRdJmIgU5MNyUClYTwHaUJnNAg7oPCvXIX2Mnmai3NfWJgJxeeMT2+AI
+Vtixwih02TueQNtBu4qghnN0mPo/JBat/atlhQ3pMiushgYvbKM5iiW7LLfI5RoMGG0MXvPaO44
c8ldnrelQGTRtJUXJl/MNMCyHjh04kkeHQPkvDFdl/ljxu8SW+hiYjLKuPX/+uxJM0cEkxECLb8U
YITX52tsAMkMsRRTPN2Z/7LR2Grq/DJW4zmrpq0GwijTjg5BKLSykXy2PyIgyKAm1RgOnkiu5czc
XyDuKgB6u4K7biSVrZcDBWh4sDGNV3vFppTnlDHvCllMCthWNIralO+ZZ7oaRUVLuW4aGvvQ4kxi
T5kQelV4SeVzkZnMZMSSi59mKPlpD1mRE+9DjUWgb8Tc3EE8z1PxzZXY8pJVVugRHq7gQVWWvmOc
5CQHr0460ryRXmgql1G/J0RpBSPYa9FhnAJ8y1/OyJCRmds6uuTsSInyxL0sASYZSip4i8TDdRAc
e3gPa04vZgU0YYmN8TdCLOKPL3/ndGU9Qf+t9cKmlvwZvHPVpriaoq3uQM/P2OOR7ItTjcMXIIm4
G7hh87MbHfS4VNEK6ZoeBSePGsQy1E0owfCYrNm/IGlR++QMOn7ofjrYRlDy+RjfUKSN6OWFsBLQ
eeL/njK4eYR0Ts8mCmMKGeqkJZF3EbU5odwtKGCwkFcjMHpndc8eILOuT0cPv2jtipQfAypXE6Wa
uCEMhmdhKjJFWVsTfDj3TYa9EZIkhfTmpq+8D5XGMoKudsDfy1ijB+5L/NqO9ToalAJJgI7BRy9/
ViNf4/ZUHVgHEQH12CD5hAz1LaVpgpe3SREvTuRxRO1pcv6lVsHj4y18qLJM1i5SUUjMAUsKYEz5
8EKmpdr5pcwH8TDMBSHNTm2tLGaPkM1fbNmybHrovmUtFSPrpGjrugYysaPHcaKxYfY3fyS1zeMZ
G+86ydIzJ1IaWm8RA51ZX8OSMgR8MOvYuoUIi24DYdUI6glHvQTkGmkFLhmeUI8LUwho6moWYfdt
qqjAdZuphrwwcpHaig+fB1jsTAbaHtJ5FwOyZ9ngCoLCBJBC68GJ86Jh5XIhkobcfqosVAm0owdp
snHUHu5l22Ek7DXzKtCuByj5Z9cetgaFAYK3irLCYA6KCMisUvOSFigMsitPKt5QbsCdTEVjAaIp
Rv6iT/YyeIWzg+mGlu3un1rsDeBD2awD9JQ+Xl/BK5ForGlE3gRt0DIjLRU3/FOC1k3/ZkDECt8o
T/tow6QwjwjaxsBiZV8472gbCHfkTS2MRN0NaKG72l4XQXVWY9qwqvAcB0JpkAuDA78Mma6Nex28
hQwaUe3feqrnKhRUc/7RAi+jkjP9m0asw8xD31I2Ms7DQfSCcvQ7akv98NefliW4ETG5xNuFWLV7
+PsMOGTiyT3XNerZGs+IBinl87vqtD4zNkQ/vVP+ov5ZdiP7dVgu3GOpvMnqMA5USxH2Eur9vs1m
Io6+en9CvNX8UsvITEZLMveiUYByIf+T4x0sJeM7Jju8DwNMo97J4IxwXQZo8DFLHfdUeJ28dkv0
oEBPUvUgS0M/udvGSlYZuCtm2pWc5Oj3vjKmHIX9ENHY1E37tmH6yIZ/2nx0vXDrMDO67T1D4jxR
2hJhxJgI5+F5agYsgnV9rWIAZ86GzvwmI4T1MfqHT+PP+konK0zVg6X6SJs+8+aMWU60pmxzkXO2
XASp8OnaZ4q0LvWVp8LROfzNHRUPA3/PmOKVzAC2E2PWe1bd4Cy/yEzOUbaygGDl+9sg6RZ14ZgS
qTLlxGU2KC4JmlW6X4aHGokoHQU5YUom31JDIetgMThI9rguxLWUa/rG47Qp6l9YvlXXopkBSCpg
1iA9SBekO5yMEODnT1mrW44qn9Urh4BCGrN23UOhrjqd6GLT/Bs0ZAYSebWAdCENhDVyDNFJyZIm
bj4BPH3ee4M2K025s3/CXUWHuHP/pj3560IiAi5MNCWTgE0UAiMVi+zUfOse6dyobcN4AjjKVmWJ
r7WFEwUCRm5/TiA3/HDeIPLf+s14DQGmE5BWGdT0kBxotQ6jhQvqk5nho435Cje7p8+b0OUezYv8
JR26R1lCZWYiQ92Ku61qxy9T7j5W5EA4xvzcJBtfnAa4mGfHeBMRnjk/s7HKXee6uyr94B1ddz2G
I6YZM403zqs+sJ6RVBQE7137FaPqFNGnWOr/HlAwAyQlpKqvs1jejKu8TRpzMbE6UFR5s5bJL+ET
suF32wDzBkiJgMmF5u59dA+6P77+SdzzDoNMwXeLcNu6O2UdFbXcaLPr0oqo0n0Vw+7Zh4LZTj4j
Luc5H27E5H8VffOp5eUuTICG5cpV2boN/nmeKRUiAx4K3EJG6obBwiFESi711nyv4LYD3SRcvDjS
vfjoZPuqQRQYo1cwUClMXC11VJxz4p/g2lWFWsDpb/XC9jXREdarMGnL+qnruSJiMnI4rVDVzrwp
PfIrQR/l2gmdCNtQdYuRihrsJD13fUZPidJGuJFKMhsc/scMnUKMbWs2W2LuhgjRnBSP0wa5S3T9
Z+qNR8fKb3FYbBXHf+uLYTHqgha+k0Z+HNL5WnoYi9TMuLp1wl6KT4I2gIF0xweuk7Ao9yQlrFNE
ZxSw7ScjP0yxe5nScFXbNy/CfCACVWoSadWGPIisjUSG5CG/dugvy/LfoM0k1OEYY5CUX0wkzXmK
U/kNycdRdmqn/tdTga2BCrXTt3zpAtuEw3fPflVc26Y6R3q+srvyOObsRN2Tqgt23/PIJsQmZ3vK
RxhRAyztgoYQ4vKnQo76F8Jsl1I+G5X6RVA+yX+hgBz0JB8w8pvXgGOdUywDvtOhM6aIzK0CHVaC
jJG6PfwbxxTRmW3mm9mNiTxW0OfujLLcsLc++ER1eTpfxkKBlBzQaFC0y/SrtIigY2Q4MCodDosE
cx77NeEtcbkSNY7UmXvNyeUkcYGdcngfh3W0Kd1vOYNF0VrBr4H/YlnTCM0ipSVn0/S6fZ7PFDmF
61IhxIDyAJMMGuIR2nbeaNlbin5RflpJXZ/yIe+GqVbLqcBpqbe7FKwDRm6VU4WjPDZoVnMvJLKq
3hA69Vpz5Mg0aPPOut6HmejbyQX/dKon0b0MGZ23Wn0uyVcuGSHBdoKk3DSethGFQFUDCIU0vlIx
ryfLFKhL/khyIBp/ZuLEKQJOUCWXUpJjgOyckR2/CbMr2pg257NQyZCojeLJ814muiNzLohIZvvS
Xmk+RzOl7JsW8Luq7J8itrYWUSKJqXwWmMJIa8HBzZlV4z0X17vl7wvN306gyDiC7yJH4cj/8eNq
ZyIxHUkIbkME7RwQNFvsqOdYj4RV5Shx9REhLWaVgQvVfY1LaxWUjoCo7sqsGuIQrXxfu8Xa6C8j
bHDXDAe8amCJ67KCBZrGLFkM2YgWhtQm4Oox2hoYJtgJhWrr4YoHTlEyv1foisiYRPejkKyPdGbv
cLYFCtbkbuATozcwD2idVo6iX4gg0HI72g19i/YZkm/MHzuFRMN4lilkJxszoSLCvepVupewIrGH
uKhaDC4Yy5a7k0UxqjGHTOH+P0ln1qSotkThX2SEKCi+MosKIqIlL4ZWoTghIDL9+vPtPhH3nu6u
coDN3jmsXLkyfB0rmmBuDTOBUvSukcTpoBoQnqBZgzjK0xP0pyIbIHUqr7PH70vJ4cfU7mMw8m8F
ZEOG0m1GY6B3mE136hMqjLIU1SXKTirPOxfprKpyvsd/NIK7r2OPTknNHObvdf2aDf/K9MrENPqg
GJewnVZqqT1pwT/SK7V5HqmqAj9U96tbz9AMETWKF8xcZUgz45OSCvQIfcA/CYWQprndKHt+mfn+
Ucekf2MpmZT/0HVG1nysnhmZz4adiC7XNxtz5jkJjCUze/XpZle0kNJ6RZG065tKV8a3ednOzC/e
6IlL+3SXjFQ0bWcvxEQ/1iiv9G8j8RzqrXwlDrhOIiR87HvD/CbAE7gwRITyYYxLHKNKIlqpiIVe
4Lj3B3i0MnXfJfp+HHqCXYOQweroV3qhVcKOV1VKuVIJIAMQ/P7iMevHlKwrc6/9DHcyQsk2n1NW
l65KfP18fq700iO/sUqlKQglmDr3taRhpOO09PI3fD8eaFyy7x4gmA8W9GbWBbJH8sgX+eZI9Os1
81HGQMoBei3U0AWPRNSsJxy+tEOaBkoBDf00bTHcUqIdroyKzzvsBImjy2WohozceYspl7e7meZH
C001xnrKGI6seVDZoG9rRMl6+NrOJIokyuyzebzT6N4F4/QBAb6cv6B0kNy14E8jwHINOQJ0HcbQ
Wodi2k89/9y+gTRALJ42VHGdSDJcrqQls7Q1JNEIUILBUJz/3L9ruqiQz4NRXWfUroB7le+ifdeO
AFX7+rrJhwWM7CcE9toBHrPboqIfq7PTr48DMCTqclOqeIBnKXWy/D3Q7uzqEeyZqUzLzq0BY2YW
BCJsCt/4VZrV4zhaNJ9J0NHvmCm586oWPVh3iZYSMqno409hb0qL43vktA0D0tOEwR5s/el3d2sp
ILby3SiZq64VrAONup87uP1sjh1j2sCLwjVRpHz3P3Q9FH29L4H7RH5GrahLFSd7eFdavet8tKIc
YqbXzi6LY3ztZossuwbq+BPW9MynDGse5BAZmuOhvFV2D071uT/Pryet/BBAbzVZddszduU9CkTB
u70+4+IhLQvqqwoAy7WtVnd1/HccU9qtHrv6SeKHQgFMORS76vDTjwKRDH4kpg+3k9SZSGA7986h
SVXY0sFdNhx5+LpIuFrhFBrWCa5VUObM0K0bfBN8CAbzqcOzyOPTN5b3WW7VexE8rorzJaOvJ2CK
EKOOJIETaCMP64ZGAQBgOa3hRUAkvk9nQg5M6tUAtpGSAqZjIqb5kK/hT8YHTmFGNC8YrzCm9Ymk
K1XBqM6Obrye9o8MZd1SHtov+sUL1FdaBlf0x7mipGygdJ7jm49T+vJZQTiYuZo7bdGHL67t+6EE
TzdQj1zM5D37lxgTRaxRbVlST++kW9xnfVjnVhXdYEuU49Hy+h2uqjFIJb3JA2niUf+TtDdp6RQb
OG23Uzls749gpAZMWggVzvioXrfpe5fdkjsI80BB67W51J0NfXkx/X6W0yucB7tSmZxpfdvdFEyg
cJFWl2Y0aHlH1Z0gMwd9unBn274wqJLzidcseEAMgaFF/ijb9GVjXZWJJXfL0XXJeoPQ0vUv5+T2
kIDm37dbPA5Pyiaa96617ASlJF08qPLrV6MJqhj9ForNUJj/JDFiiOkrvpIvmXxLr6rWfBEUNCEN
1SdGTnTMUMVpMNudnlDmbpQmoVSxG29nsvGiiX8F/vmFS6x445pbo2d+g/1CD45iMVNpZ4qhHunR
0a8/74fOnPGGEi2sNZDE9eiMtBppMElSwemFqJIb3BsTFl9HAAK9YjANnKHRQi38D6W6C0ND6FNC
hZHpU8iO9DFymWPFI1x1s8f6IW3GV/9xBwOiamnPUFMHw4X6Q8chFf+JDcZefg2hu9v8W366147I
NoN05a6gMeB1MkKF/sn0NYSmHnbbBcxbpYFXSEWyXVFtlQaXJ2dAmjA9l3mN/VJWfOp895srl5V5
ay40QcNfGcP7BPHnbpoJ4iPzDHI2MRKykvsO2wmtxBH8aiiy9PWBk59FTkH5C/PJAouqNa1pXJd2
85lqjvzZcJvGOTWCRqdrTWIS7q/ClPsJ4g9QexjNoGXRBP1FyFmL19/7QMJBYjQCCsbrEd7mhpR8
94gQ8JZvCuiol3FTMYRcExVE+3i+zjQYAXKmsRsgAZCMMRf+eLP4zlnORF0K7bwFwUX04PFTt18c
Sk7BkYRuVzJ7wCaYm2dus5f+oE/iJOuvgWAHuyijbyrOEkYDEKp/QRYReWBMY+7e0EDbAE/cblY3
dlIKGhgi2C7aYCDiFAYJBULgCp2BxRgg3of/WG9esNsfOrOyieLe5jc3mLrIXDohP3PVPuc2Oe7f
B24PSUowZFYcITLuSKVuac6oiCB8zCiFo3H0YI1UzI5B0oL0jRMHJ+uhU7VHnvAaMswuyCOCIgu5
3yBbIdlj3fxydTTlxdcxvNTJ9Gck73nvxx8yfn4uOx8nC4gp5m+qJyEjcuPhHpT/Otbol3kcPqz6
hREi89z9LMfmM2JKUNR6rGEB+SL6R9bQRufB+h4d9d7Mg2fwdhpn1ujdecqTcUboop+P8HO5YIMH
d3voSMVxAWOOyRpyLT/jNZwbMm4mLNAtemU8PaO3mUspiSWA4bRHer1NyHXqlbhbniHPF2YKWQ5i
RkAw6Ok4SCv76uYV0iC6UtzMuyfHMx2g+sxA6lzes9bHDY+lTDgPKOfVGxSF6oQbxELRwgfCvEUQ
g03OKIL9x32F2UY9c2nHfb9+BtNLGqC5PWfnFmcESOTzaM8TZ/3zpGRQlYaOqLS+B+zULOkWrM5x
X68YDbo5njkZ7Axx+cknbPzhmU0+4Z656vDrVxGMQqe23/5kQS/84mi+rYefufTTmSS9ZmGJ/7M+
c4oK5PpJvhoYPDVeIC8e1myOIPm8tf4k87ugP9MCBp0z+tKkMOu2dskWoMuEGHi25ihDCN0L+RR/
uBxp8nLooGruzozUJNF0kQfz4WyaAA8m08Rc4F4Hk28hcLhu7fvmuxgauZvFQ4tglSNbOEzmMUs7
9TLUZu5mZ3cO4kr8OVgo6yoB+9y8DCBYo5gD+1m1Xa/ebEi4Buvv/OnxepvzEmer0V7+LRaFRW43
h+tjpMHY7PbHzVGfmLndruQlrR1OuZKdzJaddFPaV//mVyt5weFlPDoJYIRqCpkVLLs1PsVR/acL
xBA0i8y8+oSQm8LP9D/FKFfcCrsGG+JP1x+fr1pPac9f1Svs2TqP6B0Pmr28x3+gmUGfUJQHs7uW
2UOniobnfpXH9AMu5MUz4C1atx/tH2EeX0PKPpyk75qdNttNFhg4OlNpNDnXp0+Y20f9buMCnbH5
4R5rPu4Z5Tbr7TCRUE83DGv1KYi6rGfc7D+Lzi4cxjDbCChY32Xu5e6Vdx19kFxXDugXOTxX78Vs
OVpkkeoN1q9wwFbgtIjtmSdp0BZavsIz1BDkNU77fS4dvj6nq9kXPvf/TCZ7gHmxVdmMCeoH/Out
AhbrFdYb0loimWSwGBRqUe5kwaw65+rDX+Y2R4vRvttP9mgTLlC+9lv7uermjKdepGaKZWbmxpAt
V9A9wqmV98q85ClDxjPZF4vvmfnr0XBBL4tfJizyv/MpCjAJEz2tikeBviRfzoah1zPi2qSVuqg9
yt26ag3s3p2xdcpVupTCbNkF6hl3ajIlbjPAmjPtzC1wTwqYQdyENPwM9Xr1DIYOs4LY7OJx5PZ7
f9vTQ+bRDESrCO6P/2JbRBlpN9SUA8YWl7kj4BjugXSw1DBA7qjxgoaC6Z6utZ5GZdwn48M7RNdw
hzHA8B33TJlVtPdWSqoIdttoAy91UYlhXBqKRgT92BQ9j+9u4TPy+KDgNBeTzeyAmXqgJyMeCKRU
hkox6bCoQBOo48DxwNYhpKuND4io7Yo983Si9wajQiiClaxogiZ2175r5jsp0StsbXVTr1QHg5VH
X+p299UrlHxCE/mus/8YnRdLlzquA8qvrzNtxy+dh+Kye0f7OqiSBz4LUiOSeLmREAXhk9F7j7u5
ssOMNvCsGG/HoUs1SdbuMXAQtvvutsQqTBcnX14UYZ2wC4D7+eez56jcEUUVomsfqNY2Y7qw6/nP
a4M7u+6JHzH4hfX1xwd2MGJykPuVU35iV7Yt/my2oz8Z/idi2ZvJlg0sJVnQwWwT7nJ8aO0+obue
afV3iDoo1Hgj+PsepUak6Ib8lEPvD3h8PzQv7R5Q9+56AHbONbDynIgD9eo2eQ2xJql73E9+pzvO
/dsf45Uwut1+ODP4VnTzFFkjyGAJseJEi3guNijkMJwHO4OpSU2InDTbaRzlmy58ntBNwWVA2sPJ
shSE1/tXWPx125shHaaHx89L7PL2dP0lSQuk1du/rxrG27YaGlV8apkwy5KTQBRAQletVLoCuGd/
9scvcZYwYqkFEYOgVoL8bMCSfUJal/Ct+uBusOh8P582IqyOMWxVVPyxzZhIx3J9Q2nF4yT9Hyw/
ZwxgxN47ntlrzN7mxWXMN6jMGAuqiL3Lc3qH/Gbqolz+NZ6u6hHIurS4MgBg6g6XzHE0S43s/jDz
pjgT6HBuvSL5JkPxd08cxMvqFhi4RWWrOr0VBlOSTWVOzDJPo9matRye6RFDYHzOzkjX+TIz7xzs
wh8hnc8vX1jZMrn9sk1Y5HtcJfIZa0ecN3HuGJV3SJjR/VtoXkIoyrhDV3Wa+ce//jyx7/SpBcJ7
swQvGrybfRoA2TmPsJsL8FbYIZzxogvzFWO6iT/jD2EUlm2VJ3w5et8AqkDPYmfg3XmsPAdCiUel
ZcFof19U9O3q6oawJo/rTZm0DzOPeXkTErHIWBSHmEVsEEKYhMj0XfH860g95wlbLI8Jam7W28qx
HKNFGmNtV5WHN0/Ag1RWjxcpyZVY5IDRqVdjAlVdXhYDwi4BtoSY8U/IM+P2WXj4oXwtJor4dKCP
I+k0WNMON98/HRWLXvK5WLenmwbPrWKM59nfNezCTEd9kHDgGdDkuwe4JWxIadtZTtfoShzaOI2v
v5wQGa0xejgzYj8isk/IkWd7TH5evnoenqsoS1hn5cAN41nQ9+F51JvJ+RNO9s25DsQOc4lqEpng
4Rumbpk8nSwh2MEccD77hJ0Iy34/3Pe72uMDSAi+a4xDHhN0wVjc5Bua3Ii4+RcTwzUysJovQxOQ
Y83ruWfC41o1n7MlE12Ybav6knuzZ0G56dEsJbbEONR8bcMCEiei7MvtZKdqdfUZicRDjTJvcBgu
76RJqz5hlFEir6ZhgXiydg/qTeVhJhKkwtDq0wc0zNGOScl7x5WwWb5n5KWIhlv67KHuiYNKHkLE
+fE55OL58DJo5iEafSQ4GGz6TDXEdKY2Giblha4zT94PY/q4ItjGTx29mtVwe/Pl/cShix4k87sd
r9H5WlYeHqHfFcunV4kdLkWDbTNv/u6UY25asScH4xo5YaytOMPkdzyqc96SoOlHZjDNxOopCc4E
Bds2Vv5KRJ0Keoi18QVZUmVbM6yDulhCXgOF8pmQsw23/K1iWi4FTXJTki2TjT/cckhIZIeVyMCV
w9DhUTw4RhNsX7u6L97hNaRxJUbsdN8tu30OVxaLvcqCcZw6NJlHDWGdbDVLIEIf+I98hjqXMThA
6TORJTNv4ezwXqD0bLW2bF39atkQfmT2U6f72cEXWIBIwWv5shAdTRqitH79DcuI85oHdBrWQe1i
ms+lfjMm1pVPePskEMnLVw6wT+zvWWShQAn42joiXidQZFHLnwFCr2QR6Eyf+1O+qYKb353Rh45w
3NgFQgYeSxWRyX32KJ0RVPySvbXR5Mzqc+yxBOPk+4e/5tFzHrAhHfUzhCzohiFE/0J6RxEwoITE
HJi5QvKswL0QGY/YojgYUmfK0Jz9GO/DWAw0+ZBaFD29jO2kzskCQIqvtccvXhD451/BUZgbGiCA
ePgUdV+EbL1YShQWWt2z5VuRjR1RuIDDJtwVW0GgD4XGDbU7dgrBBFFMm8jLPODmHj/tCkfpsOda
r9v3CR/O7V9/yphco46xPtw7AkekXNcfuBPQc7cI+kd8E/o63PcfsV8jVpwxDzE/5a4fv8MtJpe5
CowKSfk2SLMB5pVsF8kR+uCYdi/mj1I6B52j3g8Cw2xvkkY0CRkUS2pe0hqlUbrkJ6rK52NNp7hN
BJYIJeg1pcomaeoPP7gzQpBOfOOIgmmpHwFZULKACsIi+Uy/6VVzBjUid6C+jFEd+8wRN3zRyJ6D
u5g8hz7mmqi70jxM9e3hHRc8ry2ejSGJGsZBfAVx40RjLilw0u2Hf+U9DR2kfhV6CBohuPBGdrdt
T9VOdeTzI+St+JIifG2bhew8yQiaEDfkQ2pcjXeT842n4SORx3k67umrHB/uvG4cMYJ0z6LyYNT9
ze9jjjkLiZ1Bu4YuoM8fbxCP4fHbYz7uC+ZizKWEGZxLJehP2LdzuXn7WaIu6LohAnySBH+cL59d
LJ4OEckCcOUKuPP4GRLKjzSM/3TF7I/F1/+w3z2oLcQIBDAJSdlhIAKqcTLAHb8J7LCD+8KqPXi1
BKjYdJIHlx2GJaIVbUIVAZuI69/cdtO/PHnGx7O0Qham9uBWEKKyM8+gSMJW7tXNkzAFyxvVXp3A
/XKH2zIuQo6FChEXWTvjEZYn0txz65UxP1vgWPFSYFRr0DO+XYo4dJ+zvG+2uJ8oDSab6WmyeIq9
SU7nYMbQTddaIiX8SBdW8XD5OtC59kwgEpJVEWNzfnG65O19UsefWlyjGBL5N0MxLCKp4hs56e0T
AozW/GErEuIWyMTC9EqrB4s8PYgjTahQmN189KP6vdnaxJ/ed9s496j0aAmIVCsFGXgbcNTWsy2j
2gMigVWazNbqolwRcpPlc6l823CZLpotY1LWaGVa0mG85kBYQ+fuXkNh3Cpr6hPsXrKInIpzFeXJ
OEwd+iE8PBK051SbLmsUzQmm/kE0j182PFMqsQvCc9IC8DvbCS+2bGMWk0NwPJMYgIJieijl4HeV
3e0AKeDUkw++D41fewiqRBX59WT/IYPNN3xV64lfF77YgvTnO8QQYQViNdjyieZkRVhGklER9N3m
T26YmbExzSJRvcKGvC7PLeNHB3TrAESjoXXK9z3h2wvdup8+5gJ+wdNC0lOW7WVUK3FQPCZrOAW4
Ip1qIiwiIS5C6a/bs4mH+BqR0Q/PdfT2iUUCdcNS1Gxo0A4wqpAc32fBiKyFUWObcbD4C8+VB8zf
QbhI6AR0QM61IHoJeSzA29F33iwan7/iHzlw6rkI+4gNxYexf8Qa1vboXMZ8KdaX3xGj8WrMtbpn
g3Kof0rChTiP+S4esjiV5A9FSEyFI2kTFpM9h9/IhCkCxoi/Z8xwFty+/IjdhVslwOQxndl1mOP/
7x0BV3wb543VuDa0YIqzh/HAyUkrrm9wEBucSSRhveGr4JyRbf1zBDQ3w3Y80pSXUIDAy8BPVGqf
TYwR7TE/mDzOLt7i336C5zZaNtsCx49/+CUwlVbClDcOzVqIW63RPt89mIvqssfGisGdXEuThO+V
G6+BMAoMrdvjeF6/FSlgl2qijYI9x0WyQNdfbOeCegx2E/t4Op4/f8cF14rsfNydeTuukKSaKaWf
EC/DR+L7prvrL+tZx+LYfBFnp76iT1Foe6A3ZeGjecIdLztwM61H0ItXQf4Gl1J74gLp/vO43C8g
lyweAigAz0TleYvDjYxUzGmRqDsTarJ9kBIAnP4rAzyGvO/m7OcYfk0ABoprxmnxlza3eGx8aB9J
BBuZSxGJjUDiwAa8gESwMWDWzZIrXVu4XhJ/kHxwqViJpGQcYcSR+MF+iolQ/PQhTuTxaAgMo9VU
FVkS4tw2Hp75CRc1zA3SuvJhA2i37Zz9MP7Ca6FPD5tNTI5jZu4nW35DRok7BeP+ID4t4kUOOSm/
gpLbmVhXRQAccujHGPPlRLGQFbiP0qRqqP4rDFGbYg6TmGl3tx7pmmd8RHCGgsfMzFuHf3ZjurUt
FDKagUGzAw+WS+HqObZsR7b/NCE6QoKEwIbYH6YYdAwW9GagZty8LFoEm1r/gFf8vnHcxCA47H8P
9soHQhBELfsKpUsfkVVV+ji3iBYIeSc8OnYnNg+JwjvPQZwkBL0IPSAts9Nwmkpy++cxeQn1F5nS
wptiOWQLkzSC/Us8InMpLCZzt1g5DhWXjUXAiuL8BeRKHNYbGHqPywcd4SnDxsOL//N7dGBDvyeP
llrUuHiAiICL5cbs8sz4aHImMBixhcgWZS1kGWC0TndTdmYPvM0IFEMB+oQ6omf4ZLRsDO5CO7nR
0j6Znr30PN1ehsvQNe2DoweubTqm7pqeY7quHopc/UjWEvV61GiRuzQvbqq5B88+DLXoFOnuXYui
k8sfpeaaJ911TNPzvJOnu14YmHrkmqHmhh7vcpauvky1ves2mnkK93qpnZah5lF50MKL7bnBKfS8
QF9enMD13NC9EIGGjm6GzkU39dBMtcBxVS3UdV7K/Wi6KS7m5ERc2MVzdCc4BabrgOsbV4MpZBrY
o+6ZXy1CTlAz+YxDGKEfpx3+2AYabw64av6r6FHQaY7rBibfqesnfQ4jRXMuYaPxg4cRZprL/9gG
/HiknSB4GQEbUAsXbif+GXih4zoX92uIt4SeGS64eL7JdW+WuErv4rhXI4wurhuaUeB5URhewrsW
RngbzdMvYeSexOLabqa7f5EblXoE4VeLWGiyVCPkBSwil2d6LiOYvSG3fmFChvbUw068hltMtQu/
dVxTZ5EMl//oSzfQI+3k7FjTiKV3nYfFNXu6I67Q9Y5arv/9vbS/y50HhV8DX8IPB2xUmVwM6FeA
PE348qVkiKGxMbBlgH38vx5Cgsr805b91tL5xc40sLsTQG/CnRHUlx8JmSyhdTNJW2wzU5hMeewz
H0T5/KgjKuJI9UnILkJjGqFcigblkKM2pUyYfn7ytwK1DS/1gdBe7lAmcmDxaP07ZjbSkT4c5W0g
73987lpWkS+RKpKCFZOEyusIlSL0WoC8BzPj1X+cz+ttZrN+0QsXj3n4Fo11k972ELbb5tih/36l
3QUaDqIXluicK3Kk+sq/jr74If0H8LO/n+9K9OjPZBpx+6/1VW6rtPk4sE7v+XaQN3CwXyaZR3ak
m4cRgpPjTJ9mYddxD7fGndHRMa5LGrhSfdApjICsaUCwb2PmU1Z2Psv1ehygbu3li96+c5AfznfJ
KdbCjqHcEMcR9cC50Lb3QeirRoKMq7J4FpgpBQOrIpM1Miv8+OgKjbqtwldKyXDiFhKTqTOz+25n
EArb4zr5TQ4HGw+pe4eTFx0814t0b++NtEOk6oi68xtSHiJYxpDSAcoYR72fLpjtS838OKIrwJq+
ALtNYkA6FT7a9ETSjGQ+tTgB2dzIgdlZmQG178P4yfVz08HM19oT2n2EfyfI20zL5lfNT0lnUc9s
VflnKLCK6eVDpzcDtkfacwPOQLWxpEuUFqSJyW0TxymFyJVyfULHvgb9g5ub8Lgk1AF1PMmsNQha
yNgaUV+lExGBA5kmzhuUSRNyi/wSueK90/Fmww/sTbgm+gDIi7xrS4neIwFDxPQ0272WtUkY6jZ+
sWQmlFvtXhb1CaoVt7VsDRkM1+0/pMnAkSgSHJFIEdmciuoZd8fcBUe50Kn31KrL7QAxmja1m82s
bxuEu/udMjod0i8iDi9U6aggGMVMQySJeSKafJC8AQORvDEH52+0LS+DgDarL8I9tMJBGQGx4XzS
8028RdyNGOFRFNjxDU8RjHEHhAHPgNz3WGvVrnWnHYkyHYWb91raFWsuWa7h5NJQy7iFN/RUFLVk
nfdB4KPNIqVvjk9EMxl6J7jwTrFhoW6ubrF6RQwROsH+t4HLl4Sv5nU93XxJJNep3+7HbkXstOvt
qTlafyM89hxNmnW6Gf4ylQ5NeOwGkXkfPR16RPU5A0rcB+RObYzwEAbWqU7kRB9DWY3oXljdfN49
0JSAuudyCCic7pp55jHYzK284bbaHH/YPBm9mixMXAXSjpQTn9eaN2O4cNuIGlL0WbdkAIVF1mzB
V7B6szOY6mCWUTf/rG/bsZttblvZIACzunlpvo18NTZRr6Qh9e7JFtJ3NrwLm/IvEBNUQgthz/kJ
Hq4+MaLXPPrMZ+7YbOakiovBRp7T6fuTb1SnjAcupczffAMkckKqUj7c5hPjaN2i1E99CMX6jdrL
YN4t5e2MIhQlIWae/7S7fCMvH8y7/rktm5/rukCpUUNM7ogCKpXH1mam3DLfFGvQ7C3dcH526pZQ
atZjEsLX9kjTNT1MIhaF/+chWMidksbc+ABBa/xrziBE1I/KHRkA8y4q9/WgOEpoGTPKd8X4XX9g
Ig2OnlDl1O7UHOinSrvZRXSbT22ReqUWjS+b2+91TSOeiYi7O3JqT15084lFIMSHjMDUId3a1/nA
zfjN0QMfeG/TqF3lNiVgvVjKpLTXQ+rw9dE1VpcCN1DXqIfxGOTF3QZ7Ww08pI0PsBdcxfxa8H+N
ZzhZf6KpXlhoYi7GNoMg3LsnsDYYGGEKJP6l2Mmo8xVHlVpeFZG7VKvbMt8N7PdyYg2Xs9XjIK8n
/md5XX6hH+Dkg2w/8yqXdpXVxFCXjTV2B/F7KWoDqTlzEQhcATLb5T53kKkCgb97b2MQXG1EZKiH
jwzQDqPfDX8Kqq7Dn9lKxVJ5cJmM0hsEXOW892DTGbzcHFpoXROJQVYwBytaYyhiJC+bBde/ywG3
/57fLGYUsWGwmfbE4fiyR6lWEymyJ08Fk0rBY2pheAatUcg6U3gxqO2EoUJwjWwa7xAv1+H6q7Rn
cppp9aaoPxJmiggT60BvxCAV5pTXgDaT5jO9i34KaHO9jiJLOhRkI4G0nZrt64BxZ5IgNgILer9a
tRguZ/S9Nvx9HdDXf/xiYsH5AfGsOzIh2vTCFxD3Gtli9DN7EbtrTKTk/ZjfNjNef+2JISBUwMFP
fhEfu21TQGPA9bdWoJR1mVH9uWsYvVo1PrQ5lWaJOA6m/WMg1fJmaArmmtFRoExJDY/rZWG5qIWC
ofERmMluTuRy/cETKTt1n0V3QAZsHudISZ44BWiD65MwoTSpEXiDxggUkB/yacyb6k/yHhkPgdKm
tJ/pjwGzUlHwF7U1ugGKKSAkslOaio6a9tqSA4Khv27igaSb50Vxp+51K22YdxuSi41RWf05/qLk
o+wkENLPVv6las/cWxqfaGwTxTklmZzBG/D7TwcmS2uKAnt1nkXZovd6yuySW27KFVOl/rh33oa7
qXcTo1uWmyceuNMeeNo/lmG4BTb9V9bBzg+X0q6+jJbqjxpCfFl8t7yYDMaRrdGPtKNREtQ7ZquJ
wWKAe28ftXqP/PQGM8VtmSCi57vcwzcrSNj8vNbtTtk1Pkz/0it3Ennmjygabig0MGwifhxe2/Gl
Oh2hm/SkY5ymcPL7WT9+Cmqd48tDgBPNuVgLyuaO1zH450LHnCetdL7x7Rdjo0N5i/XQ8ZSYARV2
Q3EW3KHPvl+lRKwC+FFs5qqtZAuMbf6wpcU7avWnM3Ubo9tmXrqoNhx7FwhFPDUS6mdQBtff8fqZ
VDYdA39gllAGmuXMfnPe4PD6YCB2bd9Jmd9GRyVtQaJWrGWW773+LihB7Gq7mN+dNH6v0xjYB7mM
7RvobTAfniF3LhniZs4COtCCpwfkZNHZEjbLCjYCIpuabFxNJkAZ081o3lNZmOmzAJTC6KiMTuYV
tVDcjj41KCBsB3O0hzCijznaFcZw/5gPgmiEwWj1ozO0YAJZEy8NPj4IJNuHkptkAvZtujkAztNh
b4yWNV4f7Xu/sKBSQIThCWPo7xdAJ2c2L8kCv7gWtPYtuunX9S6LZsHRKb3MREzWOjpMbOLnkkcj
aUDY4/Sb9x/8TGdgZyYgpFks+Tb/Ht29GWM9fCAx9oNXOxP/vaac6r+2XEEP/qZaxaGYM1LCpXTF
2JKf0W+35BgCokdQDOAaQBIC/jgPLqy4FKVx5s6CFyuvArQ+fq8KkAzQBgrXlxHCD7Su7vBk78OE
BzYcgbvVHhEo6cmWP7BsZNfs/s9IBz4APSYk7uEhoh2WG7g8lFGGVFBA3dHp7jSYfjdmR820ARM4
/u6ngULw95jLP9PVMWwvSG0U29ZEh5cAjpbXr3/7rSjc8ihA1ZiYDv29RzzNqDbTHeEmwABYnXKS
Ik4EUPoXoCBieb3hklNypY4DMMjQKIDBf2E7nBBQISpvPXp1eBVcJ5E3k2A/2hjfbGFa/4mnaX0y
pChGEkWlgF6bhlanVY167b8STB9RxgR0BTr5owJBPYMNLIoM+zsUlKI3uGSQIhI0IjwsLshDUZhT
huA2DjaxFKxTADoMA3jRqtiOzph7AK0xzdvgdrC+B7q8J3IDMgMVAfWTtKpB4dusYaI9DBq3RnTy
wsr7pY7JfoaiB5mVmhjkTt5N6PCDJyFaJXwBnYFPg4Hh9VUpQJI8FlDcL0tDegh+yOqIg+sd91Bu
+OlRQHXvcLoDkatj6kUC3PQolkKe2QM4wb7l2f4PFgGSCMItczOE/INJORKQBwiahLAdWUTNZCSw
FOBrATVBxgJf47kQyzNtCnFu1Xw1FulBCv9vaj5YJEo4jLq+6XVjwigdTDSykTICRgOLARXki/vG
BAujSCtkgWiUw7hCdJVEUYpxWmL78dTgUFCZZS1Y6QVZAviPfG78kQMsxp3geY5AhCpi3zTNoCbN
PECB8KAoBQAJA5htwRUQ5rOOD3BB8OOYnSZQQMgCFAcnIiWAnMo/QehJhYApYWSUsXLhu9gAggME
g5VSuKgPAhe8fMYUrql7ijoLATRVLqgrAssUp3PL66GWXPB91USwh4a5OWGXvRhXJopnaL5yyjAp
2ZN6CuRKK/M+f9OEbQPOVTZmfwLN+seqBVfjU24gY7hSlJXdJhzQ4yCLf+OHp4LWQD2M08smzUEa
/6rdO+QWKeOwU330lCN5AxxBKwe95KLMz62zjyFUgmTzLIDweBB8H4Sd8Q6P/fjlF1w0SB4Lgg+Y
3U3eRmhBOT7V7htG7UKTpPMaUJ65SDGXzTKxN3lqfaxStSFopCqzYhnlfR1DGuJ9tP+z4Cset6jN
pQuO92BN+R1T9fCH1HhHFGZa740+JDA8nylKpLyYXS/IsjAYFEGoI+6pqN/wY5K22y9MePBBniqg
K7Wh853iJ9fKXuXm6BjgWHNzBGMSlV+9jjlE35EurlUxGPrKxzxxCG9mhBo1Y1HZR4WAEfuEU6Qc
ZjuSOyrvAP2keyDa7KwpZmBP9g12AMOHX9NuB2ifn15vhym5D7iUQnNLh0NxHQhS1hGeeoZEpo7V
/NC6+tURXME48vzJjkNCrcmZGArooQK/FDUxvoV7/q7B+EXKxwMSNoRaA9QyQGlgd+6ZfQhwxMkF
NsVq8V8q0qCdGKMcXWMqwsdzcWDv42sAd9kxgrOBppZR21lCIWS6y3cMyBXcLUHOgRpHkxv/xfQk
pHcMxMMfxNAtaUuYJi+0wDCP1IshVauL64/gLxIrUZJ4/LJJ6uB45nuoJKqWCOwhc9vCxsj71pue
VP6csBnZrdwZEwRYSoOIXJRsOFYo++zoskuA2m/0BSGRQIDP6+hDEvxzsTTYNUYXU5SSxSeIcj+b
lIMds2NZtCbkTwjreSwLID7qCfYAdT4+JUlco3AUUbEeg0xgLsB+v37pYkfZt9OEdeMc4IHaiE8E
hOFB/0fSmXUnikVR+BexliIgvDIP4mwcXlwxsUAQQZTJX9/fTa+qTqeMQbjDuWfYex9hg07qlV3G
B5LU8157IID4qMyIzYVCBlZntYkDg95euin9VjE9C3CuiKGvwwbTycWYPhYJWLJZvszo3mkRSfrJ
gYwTNZIFTlt1TQ6Sar+v3KQedUF7HYLzHuvwvvLUt8Noi//HAM2NkGeoQqAV+LoTh41E6S7fsFn4
DOwNcBuKHG8qZf78ucXVpD9lpGLqrjU5ebG0iGgn38zbSZSX2JmlrfvaJl8ynEpE0WjHCIrYmCIG
w8uyfG5bD3goMSmVTuJgBoOy1YmayIX1JVaAOFTEUdrOjSufVV/fa1XAg7LwHFUnciQMEm4HSiTL
HD+VY/7EfEx2H1HeuYlSEYz0TlQjiD2KH+wzPggfTvVLrHCKrEcmB/PKO5MDz8DeZl6Jpzb6nve9
fnlMlcuPRQjC+/jLscqJMa3cm+zQ/EyuYGtZFfArMlxA4gyXTiHMjKBCsKCAYYKtqeg3AH9dnAQ0
bREVltL/QFQbPLrfdDTsQBSWZiu6/Z5z5hfoWGAeSV2p8KRoKC/qfUa/hchQQ16pQxVV83r5Rnru
Gb2zeHoL6eL96X1aCKeDz2H2IhWS8AranG4DIa+IAVxQ52lPXJUFlh/SXpxAlL7g8EBuo5hEnelt
0F8NEQi7+KF77Li3SUDRioHUFYUXkok8ELk9VXc4OF8jm7PkHbPIqdZACuxPd0dUJGHnsAMYJ9Wm
D2EHdesuvDriUYxlhgRM5nL+C9DLXxWGs56DlBOaUx55ZzgpfNC9tV8Z6ll07kSXRRSuKE/hL+bu
uKFHgii9sf77xBUpNMbUEOcjpZ4pjQ5Um+OP40ZUaFSPfQZyGrOlw8KAvyPTTdURh9EckA02k7JM
dhelHKaVUh6UIahSwk2QHdIwOqavc2jPBl4WNhJoBsYB78Bwxz2Iw+h5dqmwYjWyHq1bh5Vu5JH6
8XRC3gfYUU/PZ30zu9/tFr3Pzn1pHsyQBxmw2hkyF0+A38IokZsXpS14Q3Tl622yognd6HWT0RaM
E+pL1KME6IzbYvC4Leq4HRxs7DIFud7hVzuul9BRHdiLTcD/uVmEzwIPg/unqnRF9JBPx9WmUyKL
uvhhWfOyzD45cCDpHCgwKqEqcQFqzBgZ3BIkwxARYxYhENATQCw+picEn80ziEH7eIMeMj7Mf8ri
8e+9z4CJr9DOoIRQAYMMxDrk5Cah9vIA9E7ZK393ggFqhy0VRcpowIKMLsbUMNfCiWFvRWzRMwuN
WgB18Qn6EC5m9LznkOa1Qg87JmDiFBNH3XH8THJPyuEk28NGv1Dwe3w8qQ1wuSX4cEOYGG7DiXqP
cwDvlZM3y0bfnhXU7IO29yAuv3RXfcymt0gzbETYHokPllVgoOmKoS61c5SonkSepaiQA7V7ZT4o
i+ya13tSDtCFjdLtbtDAkUgTFB3pvRgpoC2Tp1NQzN102SIFBWVW+qwZZlLmVdVsIvmMEV6nFNzh
YwxeRdylLSmgv4qYMzpVUVZawALBDy/o1QFFZTdegr0fiVo8U7+UfdyShFNxW4sqPzk299zMb+38
LoCl+Cc4dpMrbwA+C2R7JV8eVxKJhEc7TkCOU2EtAR7+BSXorXN/XAVgfH0inYKHD66rPvH7xCwE
SBkwNfAFd2AS0H7/MBQYEXAEfQwMEVfkhrP52XHryc9zn4JahTwl/e9waH/QH/nSXfqrfpEyZywg
IZwc/2ODXpsPhUqM837a4X2ThTxyQsDVWd5PoKp3MDtGZsntE2LgSHLhYtPt7ydF4ECkCdAFdQdt
jtup8EQunHa8kX+lKEpi7wHf7dNwuHCGsghyKwd9sC8XAvPn/3EYHjusP+lRcFcUlRcZZFfBduPR
iQ05N/gpz3kH80J4iIdNtAD0jJMhF98DJs8ql+CAWA93jqBBEY8vboFORVADNuAKsSfcOZdnMAm3
+GXp+LqIk5KwgechBH4iKBtQTgb4xmyLKj7BVyUCExRopNJ93RCedQQsThWHLrBing36946ljVBn
qkOxZWOHnyF8Tnaj4vDOf54aazl4wRHII67OqQY/ITsBnKJRiQbMXLi84125uccvvrm+FtwfT8lp
Xe+ERgDGAqedYiLdt4Tb2hK9oVZNwpS4EmQDbRjwd3D9cGIx5vwa/sibKpwNtJ6r4Ks+N5QKeS8r
itOf0eKw5FhnvbUr4ocLyFocaOwzkwwhc5z6Yw4u1q7sAqC5cA6COr6AlubUIoARsgLCVWSOQInQ
SQS3GnAh0TmRAiEvzICPDeNRlh3CuruAKnPegYfAxWF03zsOg3bwOMbfcJ4C8hzaCYIj2KSW2Meg
2m8m/0beCwoCGbvBhqaNSjVHuIG0PxN6xfFGZ6C8uTqcx7+fNFBCRMMI0Vz+01FZ5ICyGtpp/YpE
JEkByLAjIIimjO6lQvsLm6SnBARQS91b69pZtypoJjjuwxEYafvsgMBt0Pukxtcm7NFlWkmmpnOI
Tr417VTJLYUzicZOSNOVH9YdMTLilY/RoZmepjq9wH/OEm2TgpbSjkFxCEU3AJ8Tu6VHUcRuJXy4
GS5fYZY0dPQq7Ql7MrNl0X/conNyeSbUDdts2ahxPsz6zOvknZ5tk/Zfkh4xicUrSlHSRTA3Uhr0
6uiqPtfmqLQpNILoZ+fGNR4QE9iciGPWmOJHwPtGk6CeztArGJBpYtU0+vE5CcbtKp+uGJDn0/vc
vl6fi6Esp1JwLhBCWhtQTYZ1R2zSrsZTR6NeiXNEm3tUHpDzs0FtPwRYMiEY+piYR3Ix7DrRjon1
hPZKTYNriKV9t2JDfTIno8CWWq8vg/QgPL4l/YRDOT6D1mK9AolEAUIZ7AJuJqaWsUJrCShv5tC5
iesqqdtN/FbygYvLZAaTkDPiIxovRXXiT7nBKR/iMdnjzJMn/jTDx4Npb71o3IRWGhoQWZQb2/5+
gTn8VOM+g7LkFjQq7xyMDkREDpAO14NIkBQTCwtTjdVmY7Y7FrtxZOdoZBulQIuSBWym9WjPaVnH
z4Uyk5Yw7kgX85P2yt0zVv/+/H/2ANuQfSc2M3vNb5ajqL3ivuBnc6o+F/xMJp4i3MIUgKEvqTMQ
YgOnW+FDi14HKic/6iciFMcPa2+h8VUu8O3g7s3wWd47QuUEvasaeRQHDwbnCydg2HMcUQPkN4g3
OYmAOPEBRNV7PlJckawUTjLwJqJLeD47YSkybIvTIbtVUBqxMx3VMoqsQNAsrDrWa3I1rhxdxFgU
2UlfGleZ5M6RT6VegvtyO0y/BAl5Kjw0Xi0edHYQOB1sVFMJhJVwIimLa8IeEeDy3IA7OQFx6D1I
uOSdRX7s/6iTVcHLpJxOgpbnI6In7AdpLGpUK6YAdjT+cIMgD6bHwaYSZEg0ojS5BFAHyil4oGsN
9h1EN5H95iVsuAiqKHnzDBh5ipYXAU/cc2CJQ4SkHNNCTHJlvKFEeoIlFNOLewGfZycTH5pkoHlE
kIdhE2Xha5/B+UDB75jGd6+LaA+wzuJ+qazhiGcEfLpYRGAfBWTwysnItxxUpBvRALow0Bz4t81t
A1HT1ufPlzVcRgK1uwJR6FcgiQWG93EtF9KRz54u8wWrC/iwgMyTUY3IXcc4FMavHElLbpZQk0OM
OdoN+2lIYtAHqus94QeI8xggGMTCjgoQRZ9VRo6erpKgS5t9BnGLosSJ1VGvWOzcGXlOba9dROqF
XOnmHJEji6Vfihabf7zCgDM5TM102fgsJAae2InJ4Ru6Kq34OeQYH+SCeOD3FZ8rfFDwR+yP7dLv
Rvt3fD8xlt2F7UtDI8Yb/P7Lrzzsw7GiMAqqIoJOsHvsxK+M9lwZ+g2WQSXyXeq7x6x1lXhYnb97
Vgg2Q7E5JVKcGtAznUkO5myNIvEoujtBpmbBhKSn8VH9nRxZ8Qw5Q7Nv9mw8CJFZjHTqUl+n+FtI
B5ipQ7vAKSBqtibBaLF4QXst7Knd+GyUAH9pRw7B6oBPVdy7Ph9F+hqyv/+KOv/O3NxjGh6Fd3IN
YKzj3CUu9OkhIgC+VCFoMu/cWfY3iMg4z3FzwV99XpT5JGgc4J22bgHsNNN4SpEi9V7RV+JOoQdT
vPS1OfGLo68lrs+Zj0UKO19d2lNqvHIEmXWRbAyb1euksM7oNQk3orDps81Apk4GP0QUcaiFWCRZ
ncIGtBmxRUmG8FuISACgdonTYHvQLj74NcDmGjYSttEjxvvrfK7kITIHERdOmH/bINAb6Gu+j7gm
KUQMqfR7v2JSz2smAjuIFcepwozgV+PAYFKEI9fYOQJbrYv3gyOHpyYBkCd3DBJ3cd5Pdv2JDNNS
EmCzVTej1j/P1p+TbG7esH1VykK9oKhQ0mLHs0Ehq1GzX2GOqC33lKGBbm3a+EEKqQqpK1NdhkAO
WPkdyxfwy0JTgTATv7e7sK1YxJhAFtntz/1SBL4AlwuLALEHr4yzwUPCPeIdYgu94LUJOhh/WSE4
JiwS6J0LhItI1XjTIz/gDOQAIqLACODDkM2A+YP39rfRha/LGRPVV2wZCREIsmzcNdD3mLvhmtwQ
Z5R0ZPyyU38lD6BdCLwI5fG+MLGAavlgvEQFVIC6ZNzfNpaFM5gwiv0wYMrhyjIyf1sCd5k5wIzU
6FCQDe2EK8LEsF4jwO4sPxLPnAO8W/yNeU48S9xmtv2EBJoYmoykEGI91ID//Ezh5Qn9rTQE5Mqi
JxIBkc49ZFdkRnwcPKSLeAy+4cI8O/YCz1zIHtDC3ZpmHs4qfi4LAG91OAsGJnqQKqd660wyb8Bt
B1uBiMgJA36/wpjCbafQww9wlbl/npFuFInoeijS8PyUE40rYvy5IoeGgmwfHgl1HwoUMEsozPA6
S22JNeZfkDl25zUrf3meQ57f4WNwKZ4pOzG0HKPcJwVvoo9uL7wCOFYAgamaYLn2ZDtYGHwu3izR
I7QncXusJw4ZQCUiUzgIX1lkIKF94XBzSL0rdzp4LxIeJIJpGvsJX3A/tC/t5SPOiiasqzesE4T8
r3eB7iXPyvF7g2XsTe9RoS4mDb1zEe+Zp9C8q2+dEEZfIXErKXNJ8lVlc1YX5BfG/Uo6/5OauNWW
+vDbaYtK+voTsne016ane2y3+nTxh9xORWPn4KmgCEPvY3fU/1Kz4BsdQds8mtAGD+IMtcYJzoz9
gTBRzqafg3QTuXCHqKftyJuAO2w5XPP+K6UHrYysSlVeUmTV25ETkothcavJINDe+XnFwjmnE6Dk
EVOVV6ZCKh2gE40cyHbc/fnYoIuESe+TLqfZnE0m5jWl1LDU98y5iLNfSByT8eBzuyuaL/ckYAcR
zI+AIHzo/YM8/ejcuZ2UIHf59nIKfwUwwUmDGh/SSwr6xNkPmt8gicMbsAHEDqhMyd/amI1YogpK
A3C2UUB7SrTDiRQS2e8LRKqtYkRHGZazU0wjaXHTrRoYC6IQNe1nvbZmb7oyugpENWtdcgty518q
EkmIjjeAt0g555AVmxJ9Zg14thY+flK6BFB6ZS+d/Yp9tU4lvtwi/gdk+1X6xrX+piyPT/uaj8Cl
yFZerKdK/HrMZOP3UzjJMO/Rw9AX70ge/34SU31/f+rZHWlpGZuimmhqDu+w1lwJotAQk2JasS1H
ZHXv7Cg4tWyNNA1J5lU0tcZahhOiqzut5Wev0UBhonNY4j3BPVHmRYfqmnu0JXz2IqMOHTPrY7w1
+tvUQyhx/PfbJlNoyUUfp8Yk2XPufz4bLSOt+0BSk6ydbOfv1BpurqL4BE73AYn9QFbjAXuZk1BG
exrViEEEVRLBWP51T6/ybbCMh0uBtlQ9zJB2J/1JnKf4uLNacpSziX2mypKGxWdG6C7dQWQ8w9HN
FUpImt/UmyGjVzIX65VQJtVDU6XSH+nb8R/vetpQBcyIcFUcUqTwztlCWt5usGWS2UefsUCmMjh4
UIy0DqZMxOE7Ig0WYfX4WS27HG7IGNIGm6/CmBUo0FShyCNQzBoL3ATLvmA/WuTLULuHoo8V018R
ctokGRQloNokrjDMuOksj4T9wvAUMaciBiNBHYJXYDy/IxY9NnKQd7nqYbAGTlFihS5GLod6Gj63
gYowMLz4rJ24QSwnn4DamK4IbZYPZCZBP7axQVyPXNNNXdxoGgcJltCAv2i46zNMJVl35hQfhjug
BotZoSnkSHDI0XrqKVA+HSpyE/wPJDvJHqJ/SUagExRhURZ/i9G5qQGZ4vK+JX9fkhclwsPFRDuC
zDaLmvwiTytHaoncWUCUP9LCQglqhBFFZrNyGbbHX6aD5CxhC7/W78hbGvRCRLfPGuqpx1F+fqU8
C/z0ybcklVsMPJpgGdSHnNbviP3gKcgAJ3BYWHnyBH0soNDvq5EyF6T6gDtrH3CCCxIiKPL5bGJq
yYRNH3WuFQeRDUx/ycUk07j7KMGDzvEZ8kMKR4fxJcQDtFiZ4nj2x8TNu3neBPSbVqX5SLZqmODa
8jy9WQqzop+P2f3r1UdDsXoj9LjJCeobmTMOITv/fsI23scHLHzTzIvhlx3HvsJ59kiZK2hjdRMH
SsxnOxj+W9o0CUJWzjsLgAkReWU3n4CKMzYDJDlEfRIlvk5Gn36FgkInk7Tuj40aqDgp1B7G8fAz
eYSD4Bux8TXk/2fkV6fBbWyVDKmjIljCKkZHmmKRL6OcBQ8efAiZBJI6xYJW6n8sDsSrmCdc6sFw
cXZE+uyYdQL4GCXIy6aCwchMSiSG06VI40cUTCDn0UXAli+4I4RpgK28Fwuo50TK3McQph4eO5GT
vq+1fQ8Oo5zCBmzfJNNQOBqhmLrrtcHCxf3FgCtoAOgu2xCLyYSWaDw+22VN/y6gJuSEo6IM+nxJ
k9Mdzqf+3rymC2rHdI77BiAzQtNsoGAGLACvCIICoSXOC67zRMQ6nXaScmJKiNlX5fOLBgBdH+nE
uCoykRxAnYy095vuqheqM01LSO9orSDBnMlKg2DsqXEQmNMpdFxTjbwd63L9nJ7YqJ3m6RyW3Rsl
ZgurolxIhmYLG1/0vvu8TpQZ4ZJTwGqvSOLh80UcgpXPNiI8m8bq26VVJuWBLCV7E2eiEwCm5OnU
2hKvjlDJOKYrPHLsIYvWgYJWSBBi6E1LhEalQSQycck/mQgJ6GyIt3bBRSFx8Jfo63c9lUN4ECAu
y1Vpd6VKVwSwdI+4v0fj7Pq8LxotmE4wkwgWkUmEC5yENQVxlT1fbKm+JZxYktQ4reJp2XoMpAho
R0kvmwEiJE0OZqpEYG5wVxSLZev9jKb/SI6hMFgdwXeT3LijxlezSCpn2m3BRAVkwMt1hbUiVb/A
wUIog60xeQk/MRGaidNlUpBMH44PY2yy4NEFF05ZXJ5JMoEWvBZnt75Cq2tOFSi4m6uS0WztAZ6w
Tv/KUto98bkEyh7ftyah5D7RgTqzxtuMjf6LTktd7ME2l17Vf5+Vq3Z3C9VR5ZVBbazJZrQYGn9O
oC9bmo2Wh1uzB40/PHB2fZCsVeGDa/oILjdAamjlwKxxABS8w+hGDtnTkUMcZYumXVIDe0hfaDAq
xFYpICWgV/THHVcmir/5j5pHihbT1q2KSQowfY2xyp6z7HSjR1ZLDjimzIfdfrSLOuGal0TOw2d5
qKg4iya2t8X5IgW4sSz9N97q+PZPuVCe1BYtO24ifZWVRu8PzOXtHw2l6Juyy8uYH9WgIGgMCKeb
AmSFo0d/I5HjCUUJ78QmRlgqi2RIE2QpyDSEBfED/QuA1TU2SGbkq/zaJNL+nlewLHC3wG8WyxAb
bW3OgqmkAe8b2ckf+Qp2j+Biy2bpwgaywtoqwLZvqIq6cHhtuL3Ib9PcD/cCvOHZDM/m8fthzgWH
CE9knli7DXSlI59e2OPvAvAxuPZtu2KBQcC1iY8FyoBmbGhJCYIYwgahVVkwTuD9nqPQ2lnO23GW
xspxDG/WWrVDCADQFY0u6pcU7GCH9Vg86vPE9W/kuODo8OygDk3uFT/M0+GI5wd0a47gkCcOxWqU
hIhYo/M+tCZWaYfq92jWOxagSThhmpsyBhgOEIo4HlzF+oYL0m0BP1J5RdvhGxKBxbN9U1Uwv/mb
+fMR8fzHMa58MGVU83YIeUPo/H8ZCwxiYTPuJGacHZbO/L47yM+ZY64m2HEw4yyoYYF4h1+C+IQb
YFIxD3qv4kdoe3Dj4spAQ6FtwuDmTw3wEi9eSIvxB1g5QjQMsxN+U5Dc/I0omPiS32JJ8JklD3Z3
NoBVxPDUDNsQNMsSVQ/iLthntQXJbTOGcSKbIXVTC0GLDMxCYnkbkAXigb6REjAbSNGyPZrxnrs/
gghmQ19+Br1DpzhzB6cFdCjdTFkfXTCBJDOxWGpi5UGhi6yxI342cebYqa31QKlHcUHaAjOc8yOH
BIL4jGk4dngNfjzDkAKULY6AJxwoLlt8+kPqV+ascmh+ANxbwpIQSAUSgJkHDPUajJeYZoFXJW3O
s6nMVIm4FtlkdpC12224d4Ouhd7O4oZYhy4rlxIrD333AYGrlnj0kBmlfco29UELSKt89o7QqrCA
flpkp0wWE59HrMrn0OHVQ7CY/NELiQ8cWmaLAjeF2/d2N7zsUSHAjeBiq2+N5y/sERk6GDqR8tvu
S+8UnE6SubggFG8r1omz3wGRaV+2C77HIJrbNcg3du1g9+CPSzahzGDTpdkRzEcVomVlzmf75fJn
qQWFRZdYU7fPdmLya/yHS2VfZ6ZmP216hpk42uaTsSPw5JXBBQltHcXLjb3/hGQ6LLD5q9aZeuxn
NpkJ+ch8sLU3s2/A0yStwDTbIwu+kE3vLbO3F73d21NzZNGYB6WkwWocRTWpNC9al6qz83JqvsKb
tyb8LthhFBlR4CPDRpqAVB4EL9P7QqUg+b2vX1u0HZfNcswN0GUdMobf0DnOFK3azc6ikeUTsMJD
6Kzc8ACdDmjCnq65NLa3ICuMxnRWByX3Id9LnX2WEQmYyA2/zTUjsjsHE/tmBgFHHLdfmq5kMsiG
yQRwYPLf4NB3x0FanO97WzzhxzaYkf7vWU/wA8x+ZvAbE3fi6uHg1AHtlun+ZZjPeR2UXBXwIf+J
q9Iczjl7vV0F7ezJinHFyzLP8bHrgGvzRlAAFnkJm9u2kHBhbva6yTgLBtzI3u2Ya+a4NscWVvqb
3DaQbSgCWG84QBMrXdMfkhfPJggJ3sQJJQy7OyWDB4HO5c1O73zLburnsMZonAcuIZz+M8KPMyVD
hy1V3FdQS/Mm4JDYVoDSOwx1N0OicflIvW7fXKZL5moPe7kCuwUKm4aDzvPjKo33+fdqLJXa46aw
lpXJ6uHWb7Zhw/X7Bzq/gBdCVvXLWDUokDdm9yMH8pHAyEnt5ZFnxR6+SdL21+qE8hvJahq5LMfW
D/mbWOFAsgjDS6GJgji6qtmo+2s0OaYkiZkAOagJxtSH0IgphodnXVL7AorF6rwBLkj8WrVgTkDg
Uk7W8SzsIc6j1EotsmnW8spcVi6MCetlXaBLWjmzzrIwl9jdb7B5srmjRTKaYSEcJTO3fuj+ay5b
c/+A8Rpht+bIpwNAEcRmcZpyaHD4cuxh8WWGP3Mg0XLoWd9wOzmvxhbnF+VWzkrJo0xjiekkyedh
eJzxbraHhpxZEc6f+bAB4HBL3JtZoxmIHItTu2+XCrqjeORyQ/IzbCse3PqXcpMIB64eTPoGPq9Y
OWCGPHgwYZqAvhSnib2jrm21YRJ4P8J4vtzWXCfmtqDZoLlePM3FiXIya/O0SMRDVs7se8fVWm/n
c5DPd9B7LWi889aah+RI7Nk3Vufo3E2vcReLbXAKgtgF9b1MH/kuqRQakkLWG8dq/Fk3ZGXxF9+u
hnW3O8jJZNQTRdmQ9cDAJWZvuu4hat3Bau03mXaw3W5tA/t0G6v+e+Yv8aKK/Xg5ZNFV87e1Y94O
fvvwdBoGSDXlWFgm/mVGB7RsLYBtprA6BIUm77M7lQataNPlTKdNZs294TEvpub4p3GmZoOF4tae
ZoxkeUDCx8qDBZhrDD7Wj9KZqUOYkN03j2wG24lLv+T560sLtZAe8ChNuCNHdobvqTu23wuW1GJx
Om2F/XYZ3Quu9t+f3lx7D/MbQrVwIIQ7sOF0tmFpi8N2CKy5FGpuKLY1FBwWyjdC/XbrjNnf5uXh
sliTqTnMh3nnaSx5dTYBYWnC2oXtKGbYGhYcOQt58/Fobb9o4KktyXXNwCvwY2MHeReTO/usxD/k
zcsde8auX409XEqyN3RgXHnj8DhzZqbKnZp8A9/R4fmdIxUAE0FWyBtiNJz7/Hg8Sp7wKOfhKwBC
Bed87NzX8/nfuT/nBFdY7b3Dxaax5nZbiF24bZI3sE8AjZuvmRo/f9DUOACpYFsr9g/hgJJaHYRI
zdz3Fjdovn7QNFpMTrrwTYT6Zu9BtSVtq315exa7ZQI+Nys/vUB/nDPEibO+/sycK/BhFDH86Vxy
go+5BU9mbnsT8SlPcmjBGXtrzNZscGf95caxd/aoHqfzp5eH7lacoCg/gjkxtw/7dClYqH4x10I9
FEdd8+/slWZpxhTMiUax158VmQ9SdzInfG9uo7dbOvCi7Da2/PGis7IZqXmhshzKbGGfMHKmml9f
qhmhFgodPSydlTiTYtagezqdaL3jjzgxbv6CNrXmGqNoFZbHRNr7/c8TWo+HJ0IZ9rDcex5xO/Or
2+Y1IGfvP8N2Sf3HuhjRYuoP80Ay+XZiX/qA1J21OK8Ur7UPB3lVmIfD4aTgK6y9H0/aCfVpzXSG
w4zPU2PNvF5vwY+YnuWjNj3mR17sK6e1loq9bK39Txua3t2c/dyYy728oahm32Yzb8/uctCpcPbv
cLmc8evm2PO8n5s1e7FUueGf/cvFkxP3TdN4E5/7ZoModPQIfxSXcRwLgeEQOcdwI+PMtRQoU3O1
wVyi+uBswsqyUSjYWbm7wjYdHRD1JgtQwPSxynjzuwlc2WT5nAFgz2ANrvTN/Sv9ln/6f/pPDklI
PyS/cBP7YkMJoCwsmGbKofoaHaQYdbYZ4uFu7ZByX1Bix7MCtWAJr+ra/xktOGb8uZmLeBFhulyE
7M2DGy/cwHSXsxmrtydowbU6gBQMZt61NafzqWWSTcbdonEmZCwpvn898Sv+jrlbAwgU0KNLA+8h
sZXEMSgXEn4iubdSVVNZJMHZV50H/2m2YMbSD9mSHJQ8bBCoeL+0kwshloWozQbnKP/pidSBGZH1
0AWcmq8qsCQAS39iH8Tx6LRdjSuoWcGAwGco3Bon4LYUo2aspitjlQOGJq8ZgqcAB7Dqx+6bmmUd
3QGzTAUepeF4AkP1r4PFxOoZw6QxJ7/JHmFAUOOko+FIILFQAfK0h546Q5D0C8A6796lb6TMCO7l
tbrMYlHAfUXjZXtM6ahKvtEf184UWzwAvLKe1D+rvUrag9VHS8Lnafz4PtPYG+ihdAQrB3WY0iJ5
MxSlOf1GSO5lrBGqCShkQsMC8EBllnIhL6K36xI5xkRNbnhfy8QDIYolwCuWwpKhDE3sRCQWV7Ho
QUgxFr2LyqNItxSFWH0+taewj9PQWA4Xaqmvy/QXYe/1C2II8UWgrEb/agQTEEiT3MeDAxAHd4A1
2cv09oGJ8U7wNqBiTPYJaZYpWgJf5Ugg0SBlkCOoQlnBXW6X7/zG0hUnOgUbQBSf3iHTe79T/sx+
qz7gr5Ya9pj2FMAzqgedJcm/5MO1pNPjROG0oPtlb9EzLyiFHuwTBYi33ekoGxRf8nszBQOQ0Vuo
lC9qT96OBEZaXpLhn4YoT7toE1T3KGF8zNd9p5KFe0Lm120t9chJZPSGe0M+BVUI49vLCxd3L5FA
uQZytpMNZAkDDZkCZFXPqFWKTDalRTLqwISpg3QNYex7Q6acFHhyj8H1gR8sVH90I01vl0/7SQPp
Y9IE7zQA7ZzSavxKrpM8OToXUhrKROt0M3AgJymgs8hqeZWiiyplJxKQKal28gWaRhr4DAqR6gXg
bhjfp1uxhd80bJHeoSkqDOWG/KrHFd9weu+FA7i+OXsCbPMnrHArQbFYk5F1wzVmi8JXBpX2B8GA
PVdWTgaEgUI9eUk4pKRaJ/+SJbux+ofmMbzb6iMMC9Tg+t9wMKiXfRHVRyU08fuu2JegDZLN+IYC
ymc7ptwAZEAp4gr4fIXger2blB8z02f9CPeeiC6L6KzkPG6/VIUAdgAYf6jzlLYoz5Dl30t0sp3V
5JYfh14BFxCwaZOAssz5hdYcPT1pw032X9lQ/JHKGZVGILuDSnv4yFgC4RBV670K1IkHap87noki
R1V9G2gf9PEGuAtJTZEZp6wM2q6DImSpy4jCWt0sJJLflcOlAERRHIZnQM6TYu6FGYbulZHUypB7
340ogRu01DvbojQN2QtffAiN1i9SBVn0vIhlShLqotHHDrrs+Q8FgTrHRG/SfEmC+ikuZI/UmD5E
8Ne24GgZnZQhLjVskhLQxYO1xHqh8swGo1zQ5NtPsiG9fp74E95MlYhFTJrOq66f1lel9aPfDujB
gFFjmNsc19THyyd4iskSU6GHaNHubqzjxxPne4cCIapc+U/a+fSH4fKUSynOMGzJ4pxvAQWl3n1F
ZeBpUCpC/9Sjhs9Pc8MFrUIj2b/q/j2mEtyB2SWP2CwpMr0RzlDqzfmzVhU7RUwv8aUjc8dKQ6OB
QMS+baru+MR3jLmpO0iawqUDER+JuUiJcEBDUAcEu9P/GtlXwlp+z88AAT6TDfhH5R5TawCkU4wu
WC1K0nCu+i8ejqdG+b1ck9RPvaGnMxPco2xp0AKZe1WQNJV3Nboq1ClSz6gbhyYT93wup8fcQP9Z
d9Qsghs6SX6TbEGSG/F1VgRzPqKm2NPZMwnPBPF72noAoVLaf2T6J2jwEOcwhNLaGLtnwDgk74CB
FvQSpEcRpbCHHOUEq8rieV+xllJnugRZpXyL0XzblPkAT0fZtZOiivKiX7egixQ6V6ypbBh9yHBg
M0QnJeqPTKY3EkSfgIw/kOt8C/SBOux9JXUQv5NrL12TBYu2zr6oaoDf8qjiASwpmMMrtwaoAYV/
5dvgUVsE8BN1AVqW8wLAK/PVof53LHHR9FX5OCTjNY8OrfMspova61kFhrsmy0wdDiYsLLFU2UwD
PukJnGwSGJMNShUU/um8dzSgTyKjxolD0cZjqsPMa/bUGob9eABa9vBuFZrxCTcmOrAETFsDFpPi
suSPxg7P2GPfznmsj3e0FeY9n/74Ur7b0aFsaGQDWiZosU5sToYNdB6rUEb1xaeBCEaWCC6PeOLx
/YJgRgv66vNYC/Czh6pS1a5Yo+mkFQziJgFOtPirb2CJR/tHzNRwMSA6KPc+gbC2j7U2B9LNVFPl
oW4KMpfHEruQXQwNqV3CJwBXArcAQKdibFm1A4075OjJ8N9EQy4QsOqxXU3Y/CPEZGnYJbTOKY6R
6eMEBXwqdAk7KqWIvmKrTmIlZyt53cg7IC7SOBonYZ+EVbcCe4a7TNfRDaaBW2TgBaR9tFcYBOiH
GIA/0hBjAH4aqoGwO2wOjs8rddGB1f7A3tt4K1U4xh4DAy9iKvpd6VNfZvSAa3FIyxE1eor14EHo
p5VzBjEJFJHZ/FhZAPUc6pVK6QonyH5psahQ00CIgh6K02J56Rg6itbQuAGfCl6fgBhheLOS0r+Y
IuCq5Qh41DtSjw31MfYwdNcZNwFQhC5f2ItE417s5OmcR2gICqRSS3IMBIgaM1hsLlyW8wMshV1T
AsJzmzo4IKPnHqA0DTgoz2GtSFYQ6VKnzCAJhXwFP5ANYaME9zP6QQR9wFZJGko+rfFA8FPIZTha
fVbFVLtrqqzcqAFOI7hXsxuNbMhQUapDV5346ApoFVJBSg0dqWgoOfSu6QJ2Pmvygxtb+m86OU9D
iAJ0zICsN9AikCZsPoAjYKNYe9YJGKtHGnLywJ5m6EA6YY0E5ArKOvkZwK2qzY3R2xEAO/0DQIR1
IugzAnF027CtpdYRVFbg4Ywx+3jGG0Em06kanY+xmxcH9kZDlYizDJeT4j3P8hCNv4CM0Djd5gKa
7jI+OB6QuQFjgOKo0DAH9fTiBBFMZvrdA7Wmdo+WmY0vUtNP7YnsVzRUIb4R2Lcxydg/EDLLTQKX
Aoq5mXOoslMySunAmbhJhaZ4EZ/N0fLOo5aKFNQQMhqy0w0zip33PMI48LzgsGTtxOwP2QKIA+Yo
o9kOk4qDWcL1CORmDlOgKeIxGXsyGqAc9BkuGbgqQIN3xE2A9wgMkkKpl+R3sxBVZhA9SGLwtQqp
PVY6xdCQ2Xik/2gQB6sKYAI2imOKUddBTPKJVUrphkb3f7clThemk2UCNrkTa9OEvMXAMnvP6o+m
imY+ZV6q3jyr4X4KVEIdHp0NQf2SzfL+G/wnKChuHiTH+K/1FsD/9D+S7mu5dSWHAugXqUqRol6t
RFHZ2X5R+di+onKOXz+rPTVTvj62JZHNbmAD2NgwX25+a08I+kMpp4GjadGN0EJjyF0MMFMQFA2Q
asYK2xNM0PIO81SxZed96+sPOHb8JKirqjYaKN2xxODn5gmF2uHePKnQVn+FVsVLSzsZK6ut7XZo
62NDnH3Rd70Tf1+1K2kHVRAKmHIAUfkm5n9cMRK+whe3IikaPywPL/p59QQSdNZuyeTlRhtsDflu
HME/WQZ/pX6x+L4U69ZqNbQzqlIeLOl3NQwqtHzde//wc5eN1Z+WzuVXcjTTmlCQqQmhx6WB5rkU
Fu46tf7tx6SxlKyEyoTLEB8CVdjwOLl6IY0eliFntnuTfrU3B0UDGQaxD+/bgbRDBRduPKp0NKpd
Lq2bzAR4f2nWto+l6K0YBlI1piVQP2h5Km4z0qFXRbi7aFd+fZxne40B90QjS7THNG7Ylz4BjwAo
hGl1MdJEUN4+yCu5Ni5GlJvrXsso3GaJhi7NicmDs99SlnI7i8rSKA+1Pc0xpLN91X8YVzr67m4X
Q4ZVY95mlUQX4jF6WhqG+ff0DD7d7JXuKOdovJf2PATtMRIJasV4SB5YJaI/AvTqHP4borEnZSeB
RNnHlN5Qfbs9q6BjmdvFh0kYHWcvrvZtRk5TnufnjKFi4Pfd8FXcIMu27QnV9LBM+ZFSa1tTAEVT
82GXH7e3ePIQT5VeXpr19EDcwgQMdx461UkFkkjomPkVhstPKZsGHQS4jffCyQ3h/DVxOcTCi39R
/12dbtleTFp6CBaETuO0uEttfmIPGB/z8abSOe++NtvkrgNpm2icCi2WxVZRas4uhO9KLR+thr+d
Jd7gPEt8oG5OneJaV6e70PmurxzUKlZTredxjaEg32HikWbaykYRoPCgU1F3FlKt5vDZz27ftjsW
7xQQNLoqsFGEq4f9al9vkcMeCpo5nQKrGjX2UUO3sJJxddra5qX+Tn8PiXSBP9QQVdSthLtcSir8
Djgu0UFc4tvB9XlCiuIbv1m7jQnIakKXtimEuTReFbhfUZ8bu50Gnsai0nFSwPfo8CY6ncZpNUt0
otJeRpMCbyh5B1VaTdcOthV0r6tvTw2B9K///thHY3JKLNv99lzQt0DRo9bT/DkvMVr1422MWmnf
QlXXyiBmpkWg1lhvho5eaRrSIiIDPsw8uF3KbXuoKCNeIhoUCnIm59Wp7tL0QnkZewHX32Gj1uI9
dL81cJqCasqmc5GfFSkgANarWgf55tBJfn6xuwJhIN9YVb6eSvxR/xS1UWXnyaVIzwlNo2b0uB7V
Tf0/FiY3AsZ0G+2iT76Dr9GTGZpNkYdbRTS0wKBLLIc9xSboiNWZq1q8eab39LefNYsiPXZ5dr4E
4wnNT9c0OQRNNNp5Ldzuo1TTTE2iElmbuJVuM2JUNi/ugnSUEPxYGjudp5+4O3uiAHTxEP56iHSv
wHvZLJnf2wEkCvpB0Xxo5p5dBsg50b//e2AXOJu0NPNSg6HIwE4T6kdLVEBEEDvLw+brJCZpPUrR
xCUCMS8fMjfJ5Hn9b/JM0L8Zd34V55rT9ul9f2uuL43bsr6M6xdlwFv9UHO4GwUknULjntV72//2
q+YcYfXWXKjdDFc9ZTFNMv4HyLwvqo2VXyLEvEcyShLJK3WNZfj3uXVIGezWvkeeeGyeulyLxJm0
mv+jl6HGVp+88vo9fT1+V3v3kVjo3jaYUljFYygKmsp1rp+mXdnM7b2JC7O9NmqZzReKaOeMgkqT
6FDl0tjH5ExahWqrnX+vZvXCvHOsNqQ9JRDSiFwClFjVKCa9GRVbU2mmp8obCnCyVuYoqHguW5qV
FSMmr3P3tm5Er5dBFL6PXpcfl0dkORZVtdXsbpXGytfOLKHDD2oPERs6CqttSKHYK1H84GGjKnt+
jqfGSKpGsv0t56Ml7LYZ2cXCtAPs6m1VkphKQwQ2PALRLQUyA6aCY5l59sOReoO+ELPP7dIf+FuO
US+jLpiBxbxEiMOq1WoEexgsbVByynqKIwwk5mI3UZuV90bw4iSM3st9sChEcBi00DNfHfLihX6e
q+eMtgnyn0PNQ63sO03g7PJVA6op481Z/IkGROfV6c6zZkgFqokn8u6MQFPDvCnx0/Xz6tt+LRYf
c1zErU9mLs6Zvvi8o9NRa15NCbFHQJRN3VNmiKvL1+Bc7fU46O04fiXE0ntQn0ENBeH4+m1d+wQB
AyNIJ9cfUUa0HC+OXYgPyK4aVwKaqlRO6niG4L34Ra5sVuIF0qVJRGKqbaM2b983NMLLQ2mSrUwO
/tPJMAp+VVf3o2AA9EeUlG645W2uYqF1xTQMdM7zqoG+m6NnVaEbc+zG21R44vl4bCIdsPBOAkFz
uFlO/Pft2dNjPQpZFjr3eH5OrfqLHMZMMFZIr3rjYGEuiRu6a8QwKE6OkOmcPhnVxUlpnN9fw2xG
QcKt/OWdYTpQb1JOgvwvoqTUN6+iff52/e8Sxn1/z68d2lKbUzeSGSNrwQj+dfwbLW8eJB9y+2+2
7diVse17a6PW2YTxsRtgOxkFDPjZH3ubB+7Pk+vydXNpQUWn+NN28UpCEEzOembkZPMSp8QrNs7P
FbIKDm1jgpC9WvhefBd+aRuQGd/tm/tdyxbbRC9YkospEF2PKJNPgyy5Q0Auqr43ZS44mA8eRfaz
9FWpCdvNf6WKa/JLgyqhcxUdEyILTJxXoc2ZKnp+rewIkDdvBCVxOfmsVes4619Xb4U7YBc0C/UC
HGrJcg1tJKV1k2yiqSJx8aG67eKtlo/JVMPmSodlXnz4say2LBkXxP8H/u6mk7t0iFFdpr3zBbzT
/uC4GZlrK+q1q3S0+u3wTY2qzNV9FS9ASLzCWMwYflpryfLhLS+hKwGJP/dVRKcBEfArrt4Fw4A/
0Cgxivo7vffwzqfMjN3mvBFecxSkrjH2PNVsllanHQEWH+58zr6hUQPVPV0z2OsIjqdtLTiPxbYD
/O8QgouVDvAS/haFKtcg2E6LBMyiC0FbZBkNbD2myk9WPMi2VUZxDNA0oQuxvibHfZgABy/CDLZs
sbkzOOz6u5v2apeE95Z/t1NhrFomJmgeTCQ2PxWG+S2sqvQxbJKHk6no95QRIld0PA+jWit/D+fk
jttp4K4oWPahdAsZLHgY21saFhvRN34b/D9BONN8Fs1zllRkzfSxtEFwADlokpgddwyDDNxQxSu2
HWtkx3pIOg+plGSlLjGoo16SY5aGAyot5E4Q5NVnh7fiPxfP5jg+AS/CFPww9E8/Sm09nMYOqGUx
4RQsdFbXjSPrh15toVqpW5bbvKJxBNU1a2yVJNxvt1cn0TfbUtdFiqkEFd7WWwHsIhYXHFZXFvfU
ZS/YbgtiuwFyJ8nAa6eAcK77o+VJeioBDyx+QM/QsKLBxDenQKTcUBEKjUON45LIxed52SSrNjfC
s9TG48ZjJNQPGeSPHYBuo2GCAvaV320yzJdD297fl9qrH9NPbk/5rClOOP1AmkCMO/a5mHm5v9lJ
hq5hUMYpEmnFeF+bx3llC+KgDgiXE2nb6T7CijOXp9imZ11eAUCtInhaq89mdE2tjils6P6yP81L
pUkT+Zprzk89EtGjy58tyJSSO3ZbbtPW33G7t+TxatX3+7pZySflzAltQHK5YpvWDDXq3Yd/zSYd
B7mErUVHjgWgpG3ge7WLK8JILFc6KFxjfYEcsgoli9y8o2x6u7UuMaVwYLt/4PVJl/oh9lkMTyVe
6+qKGXaeTxU6udBFuX5C4BT3lsJIMzYIfnNjc8y0/U9h7bSQPG2Xi8yX31sHZbcrXe0yaNeBXEy5
d++uiaKUi7YspRJJFtnR8cpIUgxhPAc6pXBKSWWl0izkE1I0VFuhndy6vSnXb6fUB0FEalVuyBtl
+BoKGjTRN1rUXE9zVktqS84zaOxE89NDpdD5useNcta+KgIQ2quJe9q1exOkWo2CNOqhVSyG2Qvr
daPyYiPZg4JMKNZDXZb661J7vw5SZSAtiW+yO8drk44il38zvJEsze6x9utnl1KTVRcjCBgr1w7U
jG3Uq+ky/SZizrtTyaP3d74GmJ8pVurH3Nen+J4AnQi1knAQYqLCtuvOLj8Fk37BiM2Ikc8H9fcH
kJZkOfR8KJP843Mu917l11CzafAGlOfjrj4OQB4Ql3Qox5+M76IFIccsAuV326xcaZK39ijverDO
9WWhE9xCPpmetZA+RDllpAZ68UQXuPjthvRlv6ma3Fcj6ZDsPnbgXKfDJHaLQOt7CxtycmzSa5dy
+OXeFt+OoCuH/7BUt4aIaOHw0cWpXo2gkxkCgmNy+bHAFdy5fMOjWx0a7tD8C3xgOex09g7JLwO7
+4SJ11IuJ/+51HlASM1wzl+hiMtc1sJa8WcSMrZWvqcOHsLQ791wOR2GPUYS3icXye7Wo0y2rmXt
nJ35sSVJcjkmu0NjXUicXOFKlSaTermx8Zv2/tjS1oZmNY8bqrC3WtuTUr9kUfJZONSTU3p43j3b
in4hq7S3lUqp/Q8Ie5zbuGGj3rLm/i6D8AeNxQA1N8wcNCtfE7Ja18ZxVo9pQa+bx0In05l86kWo
SDt9qz+r74s+rPhhRuBZsrh2TcAGeybKN/J6nVXyBFd4qbe6Wey3UkMHg3+yXjIIZRksmX7df1/X
TwAi3BKVrmMrtzbUnbNcKc708sfnmz4abCYK2JsmrT+n2qNgXVBp85l+qta81tg6Y7NGSIyc0rBy
pfau1AgbedO0oz10Z0/mZIJklGtCF2ybvYXVz0Ac7yxI24ABmk4o2HL4t5fltFUqtstxUiWZedXA
luwd3krzWEoP1Rmd3pThrv23YLqP+FHXmfEAZjm2FfFqmza/4CnYIoI+GRT46vBndZ0Kml9OcsEV
5dir0RGzY61NSHAvnrJaglCTedmvq4e/StyjTMzO8nJPJtGoP0zDSJvLD5yeYaFhzquEzNrnUtt0
B1bWnnDILMD+8ojwFNl2ofOxkZ+Osltjjx3sEuVmTF1oZ8cXdkDmjIMUQ0sXmIOBsse7KPESqwlY
JKQWpYDIfkQNQS4VLL2obsxHE5TmBkyDIYjmtbPkDKLImVzDohfV0ZGyy/Xt3xVxFtNZY1JrUwYr
rlqVr2C8ECP14qgRzNrW3WNFIGH+i/S0+o721BzLwMdZfdA3c/VCoNV1ZBDNljVRtmbYANnjLIWL
jKaTc4N0Q84t6wQpr0epJ58SMeT7erSqX+Ow9sddnXMxeWNSM2rB6vKObBGGghwFHTgAmYKXg+Lk
7nv/vyMRUWmW2M/0wKqzv+PnkZ9WNFVJVTxQzD5omynPaf7anuGapd9ozsV+eEx4dKpxh6jp+LL4
dnkx/1RYq2Q0/v/VLp2ZqVR5gKY94tM+aK5WnIxSq1xVGtNDpTuB4LbBPbJs+YZwBRDh/0GM0ou/
D/C+FJaIIvm243ZcS57uJl8QXg4JUBhbnxsB8JP6tYHofYg3N52QyTDfJ35YO0KnxKpLAFoSg//u
1473PeLsm1W0bwoI85XwB/YfCRCW0/vIYVa/QBkb1UZmcsTXh2cwP7q3FlHTIeb4tssO36Xb2ZLY
FjaPLXZF9if4NArrl1KM3MqMTkMTHmiZlVqwLXBDNe3eh8XOWWe//wqwCnjctYpEgi5COaNYD5XO
vNSdwW3bpFTsajt0X7AxiFYQgen9EtDxOB605SnEXcuv1WcDa9xbh2PAK6yL6GWyajmHq+/9o/EY
zuv8ntoTRdM9fmEeQAESkx/apbq7Zb1ZEy08IiHfL5dNeTCZaKTfe9tDjKK2wZdV6ejGbvopfnda
AQ6rbJJipfJUFdp72V+YFJl7zsdlz7dI/3JdDtMNTlQpVRw8pEsA7H4o5jlSf6g17n24xfmSzoAT
xQVOJEBMJg/erW17MpmKDluzs4aH7j7/HtJv1yQftfXkyQnKvSkR5K8aY8MjOI49zfO2R4Fr0dpM
e3H5SyUIGvcgkLUOgn3PCryXo1SPluEP7AX92JdkL7glVCJyViZEG1+9rr5RI71p+agFuauYKTK/
KvFUsVvaErXguoqGZO46rWS/e4IuKlbEJnq7HljobsjT1uhaEcEKyVQ9yXEYI0d7RDoVYV2S8TaW
5470a7JK6nWVwUEELQyjR1yR5+i6ENGSpEgm3/GgrClmsyFkGgken0OORblMkUnof6Ii8el5iKWc
fNQsAsoIEVG/WuxaU6aP8RCyydlN5i1PB09NrEv9UwQ8b1U23emIVZt9GwYp4qyEBIN9KG2jr1ja
3zMyrpOAIpg/OzWdjcKufmtlkNJfzo9MeG7RkXs0kKC2aq4yQhb5zqJfUOtXiO9LCAqIDz/eJOQP
q2+O3sww0C2lBbSmB8mlVuCKrQ3Z04STwKWjXLuWnnjpkOBavG/HkaZ7YqFd0uSdYqvS1gFfrzVF
L2TZowZMF/7QSZaKElrxnHHCpChCSTprTlunG0w4jNW2/Ja/kdCk159rcPE3YVLVjHuGNgxo/1Oe
DJbJqfEgdProk8hkUcPdwxaXEDbNk5nRN7dWaaz9twewzd6tVrnLBCxI5V/7Sl7VW7pMGEFqTAaM
fhmQI+OpSSCApB5IyGM6rHykbxha+RsBqT2ua1JxRxTnceFvmXcWZB9rGOqeq345qRWK0pBwnzEI
cosfPhVQCgHIfmSWpJqH3DIPvWT1Gp416aVQWhLFKnNdHg4aONatAoCUb7KPjOmpEuBOlPWAzsr1
ocQFypzV5DnbfgVAT26vxfKLosb6+mEBRdFy46XfOJno4fmqpXZlED2odBir66LNGt8qnehNy75C
nmKUggcLAiVxjnFs/q/I0eNfltrVLwdJxipE+NNONQuCuE4MuUioAxpcSf9TmK+Mba/VReELzmHQ
JML9FTS6wxNUQIqaTk2Qr5ZMpwqljnNsVX7zlDUkzzWef+9TMFH0srq2Sl/SOqCtbW3XI7RmmKGi
wh4LwEpCNHyEvYEjzTWe2060wQsDigS1r9ItMX2ZeCfTuQ3kJUvq5DmStVKLRzC55VmbRyi8XANW
OvwYp8vNKg0U23wx9x8iY3BVaEEh51wPtjd+LE/adrszaXOwnsX0LlrFlt4Ga8vs2q+Mho1AdZVY
iSZKfyj/FLUC6e7edCPnqFUQi5ncavLJvck/+3z3E0vByQos2448EH+YtIUvhjZthM37hrO5mbYL
WX2vU2hZz/UPuIwqV/qKcFPLjXMquZ3yrfQ/bUsZpJC/yILMMbhsIfnATOrck4LYJ+FQkz31sbC9
0s6qlnCh0KWzdyVNrzIBFKMRMxYRzcQGnHk7Plu53akZ15JcuhB7lOCZo1B0G6BNsReKrsl6ENVk
8OsWifiIiyxqvvHJLkopeDs2qUekJSAQ4vmTQgc2q+5/uDuxwvXG8ir4pYZksF0ActHepVhyDAGe
aMnfWJJSBaehk5nAUGxcKNos5R8e1q/qZeL9wyhEFlAgEe7vl2jSliiVZzu23HhhSwlFE3/dYClY
ffWweVn0J7iWgRANNEglCtGcEs5IOVC1+5RrQCshn3JzGqHltudq64GzNk9JMZZnngTYYDllPmEW
T+C47ErHbIaq/JLSrL9UmSyuVzi2zpTVXORbDMosaoq19nFjt/oUaUpdrMXNPLwiXv7fPZMjSG0G
9XC2TdH2nPVNZqnucL7XeV3gATSqBS2+z22Ax7iWYm/6tHidmrT2MPuqyRp05gwWdR+0ln8MahT1
OQvJOFUCZCP5YueDNCMexl3eWhFRIlEWzcExj2KoGPi5088n3S7Ltje0zuzwXN3M2097bXMJDcQg
p9mxRjwFz6AVeuhnalIMyVE5ENOB8QiD4HR5yvwwfKNzwSgewR3x1LTwCoyJocK/bLvzqy/zR+3Z
THjvphnxdf4Yf6+e8YmXg/mhxTQvW9lgY4LR8Jrvb8wYWvWYBrtt+7pOFi+1QTvqlIwhWu/q2/zw
1juYNtL15kZpHZed03EM+4XrWLP7GFBplFjvvKLoXdW0o0wsg76r8G5hnIfO1FqdSrkD/jgzXk22
Jiv09071c3AMH3ygpkt6danfTEennhsbzMVRSNmIrzpwdbucsNTzijyaLhPgZp7omiwkrFbR4JWs
MR9Uxx9/fjrXz42delailvq1+vlA/H/1yqV40biTamM2Cg4XkaEoV52syOYOmdF90G4Oj2HxfurY
/7InwbPQAtNwPLan8z1sxvtrOELh3Ik1nXdRX+Rayi6TPf6U7p5e2mUltZZAcbB+9FbPTGJ0qpff
96S8jhbbuuqIfpsPV+PdeD4sdHdhdNRruCwfCiluB0LAjf66TI4gId9rOEYxzE4eIbJ/GVpiQhXW
1bw//62gJ9G91uMSJVk3SrgSY3RkzQbZYzaIn/LD0mNuECh3/e1r4a6h1sKNSdf92xmtXeyBHXja
1Y15a+uBbKARKK2oC6CZzzvephTMS437570PYWCjzfv082yV+k5eQlG2X6SoyT+1753L15w69nM2
mg1qT5d8e6V5S4U1pSja22jgulTSUueKVvoRbVJKVrNboBEH0spL9eO0SZRmrim+1WTSxSCKHim9
9Yu4a7/RYEfD94mCiEGu/e0LtUcaaurfi+FUkv9XsQfBaTnOd5fj87XDgi4WrThRI5GrJlDCZBoF
+YIsl16zoDNgXFXx0Baq/fnm2m9QXac+k/cidJeWZj0O9fU8Zu9uHTk/T3kjlZpVG9GQbtBycOnU
dr2NuEsedtrVgZVLJwkjOMpLsCdb1eh+uXN7X5qkEieAWmRLLZ5tS1mV14mYZjDfdhfP8ZOAdh4C
/tooO3cKo+ng3rsMLoyQUGxc7q+61RFpw+70iaZOaXToZmOqE+7eoK/wnNDkryZeyRFJ7yCa97SL
PNYq/XiEJZhgZvSrY9jQOHVs4FtQDObFTSgKwwhz4T/p9Kn8mPXysQc3HZQfj3PtFLmkNNy8zgau
4HHyaIlJ5VzjXuA+L5rVD/YYZ5rK+mj6BG4O48Gp+lAZZXTlRBbudjbEgB5vvq69Owc9PN0eLukp
LdcauZ4blJxWmn5eDVaDa287WiWn/vRzS4PxaTO+9zaDLZS7q8dIx+mpoNSmUFknlzWeUWmiDPw3
yqrcX2zSys9sk1723elsSJoo6FQ/TrIWHevVvZE/dI/noIqGzmeEdf+k4os4YVocbeY/5gcqVDam
+vuZ/4dQh7A4GcQDZdxTN6mNotOgcBrmV/27ktG6r4QqGJtq85POQ7VU1kNVZ8p/adjYiizG8Njf
94Nxp8eFnshRb55Enbs4DDR3KNNiVwGQlyEokHVM/v1WCOPndgr0iRpRMWr7lE2cYrKgWA7XY1yx
KCE7wbQkAvpy194lxRSFGlP0jwh1JRBsyIzRLCy82OZ7mWEk4TREnpuO6TSL4eLpsun4VbE7q7ZZ
bIVH5CxzD9g7WWPVznTzFIuEhG2pgg/ijSLPftndl0JEyOxBf/8yuhIK1zHlSTRTF6A/apcQeCFy
0ufkFY73t7E/5gVityrBIKJU8ZOZUF1UjQTqfDXYQG+NeVcTwW4E3rrXKFkNrYRhBS9aF/qq7SzP
31vcOuc+Z6fwbrh6lEwdg/K/IlFKYaWCFmlwjL48IiW3uWu688BI+yz+K4b61tFpz4faq2mD4+XY
um+eoq4QejHEAlC8R+De9nROlLpIRashNlC+mgLPcDnPdYhTVJvDU50NIhAZBCTLrIcr7u5ah6FA
wuNgb60caxHOYo4WZfB12DKIeuNyoA1CCiIb5tugwWC61Uhq4xzih9x2ixMREUinHm0fhSpV4RnN
yXNf1mc9S3fDBdLAG496pqhDHCmPXplsHDh3JA0/dH//qLkV35SPxPuKAGEtqm7M3jua/0deKG4A
kkUnfZ/ygBqoDHvJ99aD2IxQ7W33dA6ZppYOl7wchKDPGi1cv/29758NzliqQz+EC1w8ifBE72vV
w/7yxQwTG39T0eBFISJERKuPQj/Ms5yNwnTH86v4sSljLRYXQSqlH4b5t9O0p6oJ+7zNbST9IZGe
lqgrXrKlBTvQ8UrU6KKYyKrpacyk/HivAPibZWYqVXKWY2vHw4UpjV/7r81zza0VewLDI4z0czO9
sWaI5eK5+H1HTgDoYwItVCjCISJaLrOQG+1a+vhOdTcenuGmYxurEoZvvs+DAX6ZXLQ+IeLQ9MMC
XSm6cAzmdrWXwjbfIvrdOvev1WgSJy6Mt35cDmCVgNkftwNAGQqdD4qFRjaYjha1l1r70ssG0WiH
yKQ8PSYr1S0Nlt3Z8zW09C16rhJ9z65wqBSd7PvzICanMXEVAX/4uH6hf6A6UcPVhER22856LMsR
Ntf9UxUp4Bmr52LC5BKrD58UIcOApIBBeIBnez7GjVNvO1g97zgsOnVHcG+16+epEVy6NAbfMrzy
TW/zsvpdVtOiHiKTAcfxaGqu3zk1bFAyWANid9Yz/zcbyAvE7/tSCkJLfg1qiZZphltHLtFXjV6b
t9I1xcCShWKH8t0wh0gZZXby3B2xbTqf98XrILk4MSDJJaQlmUsU1zSHqGkkwbOMZCb9J20WsBmY
c0srfBF5TFkiDJHP+RhzAAHNAL1pb/XElJ1/19fOOQxisJjbND99ZXJXq2dZPjC7K2Q96TmkpNVa
Xv7ldr+5aldxQVtn7tgrlnoSxItcf3sQNFeTms67QnuqOHk0t9MToeg9+dVaqBePBLpuwh32z6Ak
+sR/OnRD+w7ZLfTkcmNrosxg+cLxbPvBUbIHge4pazBLVt9y7FJDDiVogqWbN2fx1Dsdk2vbeggl
0XQ96GqxvS50wGJzkRS3+CDvgo0kM4LAWbSD/zCr70PwsWj4FXUoOpwNtL7/c9zQT5hvmFbeXbLh
2lHY0573czqFSbsqUJXbA6skFt0JR82oo6Db2n3noMb5sNjBBcsi+IKuam/XrTFykLXJn4tU99Qt
ps6fboMtmfZ3/UJ3Ni50p+PS4OrkmeMXch/Kgx0BeggFaCF37u/VUj0bia0Or3G/COUERawuDBE9
hnYCsvNUX6lRG35U6MQHE3TJqA+j4brczvwGtAmPggA3mV4u5VnYunhma+YMMXuDmbDiK3IG4Bgq
bGHZ0zELWR3leuf3SzFdaqZVP8q3rr3Se2247l3+qw2vej9HJl908v2c+pkq1se9d+1tvrLnuB+N
o2k/Ovay0WHV2O4bm0W6QrVT3xme0tnrfbjL6utC79i6q0J0o36tF4tQk5xGj+Se7+612Jk0YL5f
02Swx5ILWRe6VOLDZsr62mMqo+oHHF9RDHg5E0Zed4D7yYBofnWkfWPb3/yrfJQ+yoMaQlyPrvAz
qiq+05QE9KD6kUtsODSH+cuum/VqyYrY8UrE3l51vZtVAPSICvvNhgoxkEYnuavRdgqBVZOlZlNt
QY+TcWUIYmW9qH/Z16u9Eguf7N5yPZO/qTgWB2WtQbeG/27IatvuxcG8V5IXHOaS4iPJ9koYqXTt
VcKt5Hqe5ZFeu0TdRC2lN3+Bo3SOTNzXxkzFAXBWcaL6J/0/JF5M6CCzT2rx8jYZrHVjZUyFIyST
3M/M0H0jwbh9Ma2E60F0pUwdXKDg7Qn820g0nuDOgHhyI612VBAlh8e7wLxfj23/AMI3nUxD2EcQ
YHbstHcMyZvCCPJr1Kz9b4boHWYjMSXK+y9S/OvxS9wyTQvWdhi9Sb5b7MpbosXtbppVzDVE7X1C
qpGNn+lIepDVW6b4YOc2Dv21DXkEcz0sdw+HNmdaToynn+AWXwX8eT1Qskvd+PBW5teD9bu2Z9+s
FpgHm8uHh48aSbB6H+ObhCeLd+gNO0jOFwyZdEMQzjHsWrDDy3IG4IGOqElBvR5Putx1j/vsiRK+
4yAtunk6hVFZYt7Q0xDu9Xj4rRZ2yp+gGjbWfiohKTqbtRUKF+cukpY3Q5y7UQefPZXKqerxrvxv
NdPzgZVfat+rA4m5QpjumbXpqcpmnck+nL+KOs+r2wcSAPc6/Qc9aGDzeyYtPlc9aVUbU7YTUQEA
6d1yQ8H1uthf540lnBnm/XBD3jg1JfnMQldwUOqqYhbglr0rubray6EhvlcOL92bF734J3JpncOt
G5I7qRJ5PHu8zNAUh8Vpm/KbGd3RxDSa5iJrXpFXly2MlSJtIr99jq5PWdaPd/3lYHvHurw+zeDl
qPZVPKaZH0SmeE5P7eu+VetvDs3LlKhmf19IS0sFhPqJ9BMKwKlnvFFpOj4VRlIxVOdUGyCNwqoR
f+9yw3xhxMkfHz2ptnazQC9XEzGEhva0sKyPWa5NUBB8pMm60jEk6s11Dztk3v7/KdFBYVzjj7Xj
TW7pZj4sgRqaY//NTVGhECtzTFN5YLijTsZZuTM+/RM5ovtu/uU+hGqPuWrTZJeNgTtm5DA6H8W3
62j5cvi3fan+3N5E47s3Xa8fi+GGr9u+lDrTodkXQiMjlgfxY4yg8yQCXNKjdwVLDJGgFp3psnrU
MnTU3cVsrPqOpI6j+Xj7ciV5uurP7r3Q4CMLMSTgGffKmitTZ+fKM5ahHMdV+W+bHoNR7xpIEuIa
OWu2ywjkxC5PFnF/J6RwhMjA7r9iSu33vhqyrEs7CLarYAAVAp2Jd1D8hIzIxztqu3WId2vpedG5
fp3C/KlbT8H3MsTnFZkrm7xwqqF2Ivmz6cwlEeoaF3lKntnM96f1WDJPvURBIpScXOtqGMKhWUIY
+s/p8OsBm2+egpCmGZ2VBM6hbe4U30OIVGY2Qn4oqBYF8BtbmuxqPhkt8d0wCPcLPPQJMW+7p3sY
S1r5hTezjqRz9OaU97fjnazP4infcxT2j3JPOujDtFmsn1jCRrppyEicP/ep0gMNuUjkoLCuHOwD
8EuR956gyfF2lqq4Yd9dQ8SRZCsWUnSq/WAthrt1hHyqaqkoyHtdhYyMBKvl6oKNKXdZHfqOtw9F
hoCvsHLkQoxq1mp6bcl+yb3sRqtvh3dbJTDsNcAzuxbQrFyR75RfYh7JN91CP2RkJoLFICrv4Sfl
7hLqXov4jv2wHVCmQ9gVgiujxVOd/W7LwrolUeUy1KCRhvCZaoppx/702/KHuLol3btM7uR2CRiE
SaXLJEqKvXtf2YAto2Z3ExWcBwojIW8mYM3X8L7LyEod4VbgEig8HqXVNj/VKSxzIaHZWn2YOuZ1
8ZsNxArFXQm+E1HselFuVGUElRZxgLBIujMUuNyTjfub3pyTmkcw6K2rAkbO5DNulSeiQvxaGA7l
WaNjW9xR7B1OzZIow/CUdqHUZoYN1gYjxPu96cetk5Xah599KuqUCRXStmS2MUnyUTPykHYeUvAP
czkCg0BjUFpkpNaznL7hnx9nCU70sfi+G6JNhu0luIW3u9uxjiuRX+HS10vCZShR6cwLxacnmvlP
i6fVEG9WrIwtip5NclfmgRzFgljGiic2YAX12aGX+fUDQxD7+LTbsYAPq1qg6nSLF8Os0vB0Le2L
Sb5w2vr3KPJnCQ5aPD83bMYnYdrP9W/532aZAbPbl931P0O8dk/5t7PeZM9c3fg0XIZALVSrQmG9
m91SrefzPuu5QRt+Ob8c+DIkbznBmbJe0CLvKCCc25ImDliB8oJHwH0ifkoQqNn3Q/aq1Kr9hoR1
qcnxW+DhrFcay5RTNAm5vOVj7tIQXWVdISu6x+LSxuLbiSk9ytAzguARL/uaVsLeRUETsgzVay7B
zJVf1iYcT8ToJetlkVmFamq8iThfA3U/dKX2UZjNAtl0wkgK57Avm4On7NJs++H13g5l+7/4MAqY
xkqEtMn2pQhsSl6dpQtNO5PgcCH7PjqwyfBZcpiMpXzF6hawe6ZVFiUbkGSbboYhKe6HT651rhVg
12LdyluWGGdD9iJk+FcxmeHDSqRzM0JP3fagGVP5L2vuaklRUXf3jBY1qfzigJ+X6e5H+fI4fd+x
jLlUTUg24lD5qd6H5WVrXWlti+NzpbVa0JcqPZ9PvXtTmwA1uR4fnas21ttRbd0tHR9p05jinieB
GMqDaJNNTT9yGtmdiHez4A+2igRoWJ141zn+d620bnvZoKa4exW3CxrBQABcWe2ZE42RzfuE4kR9
sm+tBb979qF7Qe8NtCCtOKHkF1vbLc41h3jWKtGc/qw1+9zrd8F9Hcdz9e299P7CqVIDV5kznVcz
8yRZnPIo23e2h/fo+ikuKBeH99xVh4kTQt9mdrg+rF+iZc3speczWQoFX6mpVb+qf19mZiJjCxvv
tG0E/en/tqXWGgwrisvLFSLJx6RMxr4qe7ZdL1rbwrm1PMH9wt9i6bNMnVx/9Yk8AeL78iUb65T/
nA5XkDAefSnuqWMWD6bCKBZvdign9Yt2/mOYkzRev5S1SBJyHjtYEIjoMR+61TaOpAKxBJnT0/Gz
1dBUI/MfZZCFWH2bIuylsm2kcIeLbQtvuIgpUkdIxGXKXufKYE5hre9g61u/MgRHO54HFbiU3/jP
kJAPx+QW/Pz/8/XpcRwUUbap7Jd0TBijZLpId6HsNFcdWz8ueYPlmK/wKFi2kG6UA2H5apJEo3Mb
qwppMN87iXVY+M0IFWK/StVNbl35i+PrSTFMaJQzgT7k4EebSlMblKrTPerWVMa3r9diql6mejIf
bL+OlGbVRzscZJfADxSRYb2HintwH1kXQYnu6ba9WvMUDEfA/Oc2b1JmLfbptNqWXTB39wtAnT8K
4jfP60ddFbW8mzmViQIu0BgwV9V3uwyLE7UbnRUYij3cU3KFK23swdx08RTvnw7brXPrcLO71mqC
K55cXxVwxFMzR/U6uHWgwy5WC/AlakDCWY6Lb+SHxYtrc71mw/lpWNOmJyNU33VlFua2XKP2XHws
Dw7FRCiuVeINFVaRX7y4N8JHwfax0Kn1RLK3TbotdCvz5l05YTYUjYoFQyVARAfCwoI2wDVL9ybc
OCi7VX9tnNx6Mbi86Ze+3iXAwR8pP6lymU62fLx4kr62cLxulpq0pFoaKh4BJgb0GJob4SOVngJq
R5vLD4ZYmmv+uBrJuWVyEdwomSlG8dYLGrQZVIE9wXJpxkjR/wJhrVWVwwiPpxgoCttB/G6CG/L6
tOtNZBwP+dH8EcObh04N7Ya9wQJb2/DgwCw895dQm5SToi+AYYdPh+f/EXVnTYltSRSAfxERzMMr
8yAoIlr6QqhFMc8zv76/5D50t+G1FA7n7CF35sqVK69t6SnhcXeSR2EgeNTNFES/F7JUL7bicYrU
H+I0A/63bk+q4m9BLuD3MedhgQ/P0sltdUQ43hZs5DfTFk861owi4p7k6L6H4RyQvaWehw0JIYtN
3ua+O9ehMKP+Coae6AA2jSBHfN6X6phNRfiEQZCEHm0aRARmwxLgy0d9Nn1slXQ92AKPfqNDVvwX
vDDqSJekdx8XaYTGRQw1tZHVicPZO8svszstEfpcfylSWQ2U/QeieoWkAcMBuGxlM/N9YoJZyvil
BHccguPQT57LHCn4wbJ6dvcRuz/yd0LveZv+XYd0Q5qCXoxuh3X8UlkriQzVBu4Z7QiVjuXSezSO
VZ6pga2evb/+lftOjQtjrC9d0VEbx+cv3jbbwLGQfOGsn+JsVaFGBkkKgaqKXBaNd83Yo5ub0CnR
mWWGseiAA4+FJzF6BBFkonCwnBQN3T4YtrB6AXqfGVg6SkPkn233ODwCDfxVD8a4SSgbnjnOHz8+
q/5UGcxPNEbgP2U7Dyu6UurmmBduSJS3ZT6g73HQE02VstACmYNdfNoOCTWxyrAEnHiw+zD5Yycs
L93t2KU05UjEa5dOdfCSNENXxqgNNMCv3H5FRptLBBnvzKjxUqPl1hdJfQeCvRnsRRmPQsY7N2Dp
RRgKiZgC1nn1bOzQw652jKK5a7gLqtArZvXBNuEeLHQFgJzodFZkRxXDmaB7I1y5lQgo2ySgHPhg
blUFxEPlsMCKDDpYBsr1ItEGiEu0JofOTjsu6V6SJ06uwWowyTf2QyPCJmwNgyTIAlXrw5GzH+Z/
Fs/X8cocudmBAmUQkCNq6DDiZtIJ4+u4eQ6fwmxHnhpiyT1eo6vT3xkkHj0AzJRosD550R6nP0cF
gKnT8X2BwE0GkVt2SPeAUj7yHLFmykTOu4uBvPGCJxdxzHksXu/sh/G8TlK6GZw0QSqQB3Dbsb2z
JqRy1A1t7Zn1F+Da+p6/vhtotk6CReexpTTKVcquImTD7Zj92mDjUc8bugbTLwV7TNk+eCvhWy7+
iIAD7JJGbIer5lYwhsIt5FCW+exyT/SquzKXj+N33sc66XPGEFOcA2CPuPmIBZ2eSKHHirGAddDH
dOpHXWwYYseHVQifQjBzWae1LnZXo2BvWfoSUqoQbUpNFpnEGDGD+7wczgY8KKuNyT5gFxpUQjOj
HhBhwGng2cbbA9g3R5J+RbFHOyud4zF6WHJSMXVYb4C3vMt+8vISoYUZZQ/SohkJl+2GhkPNaAR7
tpNm13WIwBoOPJ+r8NjZVGg6pg5wrleeKh2hJpRbwcqDBtqYilHFiHE+L6512Dudf0JA0j6Rni/+
hAvOqm+f4DFmjNiNvhUvRsZ9mO1Rj8RYJtuDohjKUwv9F+kmWFkRtNJcsS7FRj/e4kbU1Kvjon/S
Xdyf+OJWS3uwbIuydoHFmYXHCSOECEqPmBS2/4uVCbPElSZZ4p3SoXqGyau8JPQmKZOBOHTy2s/p
n0zLI3TLCooMauZ7PVRq6xclEdAeDv5KmU1OkMKV8tdn3/YsCbtpg6IDAwo+jCAyrYRBZmxuMyCW
WyuDu47ejRdaX+6ejsN53w7XL41tujatPpm/flrwFmGJddq/yvtaBE7vdPSX9t/87JPRXTiw7cYd
48+CemSGsgsX9R9QQjZKLPdDM7gW7qc7zlf8C2TxqGTYW37AW6NN4U9tQTMYHH0h0vTLryFGQ8VM
KedblCB2VznjutLLA6w0yH4USdY4d1KhlxQ7aeooGRJI4A178MnznoDBcErZxPILt9aJGYPyrDQ0
GveMS4vefpil60KLKz4g2Tndn0RI/b3MLM7ug4qMITVrAx9Oxfb26zRYspGzojNcVrB1Xf8sv8gL
ubCxnzyTC5voYdQGfnmEqHZUJZkXaZ6H9uD663g1mjbDDkyjHOuZRRCe26/MqkBaJnsMSVaRuRno
z3iJ7TOgwREdOUHthCEsMyRvB2U6ah2hH5NNsK6doeyj0p4KB9yZi0sLGU53eE8cUhAabkHxwUMI
Wu3q0gMtFzEbPTG24+3ygt3G3iQxKgPxYmR1elUUIwYQFbKJywbq3uF5uyAuYDtFKlzpo3Jktgz+
AxZy4Bxtb7YLn1CXS9uEDtR3ZIuLHUVreoZbAgilmAQpNPRlI/NdemfC4h+RHoOiTJMVqSYpR36Z
nY85eGtl1UkRn1SYkwHMTNfVgELOfXE5Z35dTz8pown8D4PJqfWiiuDwIjWwE4QVGnutn5qpTB0+
xEGckf0+t7Oz2rV3pVrS8RqVUW/EuEfxN+YGqyrDf1vXb4HkbSGNm7WjbLfzZIIPe9amCJERMJdl
HOeitBPPNQhPh/bifVWsLL4TSz3fX9ZvVzwht7XplFLV3b+s8o3uadbKPC8vnUyqnFTs0M528915
oXVGXWwv/9xRgLM/p/a50Lg/X/pSTbPWjERyWiFU+7yWjft7K1Hhql7XT6VTi5acdOM5mDCX0zh1
fF6hK0qp9KRhDgV5+EoIxilBpQTSKr2NXoPIk6rREk1rTpxprYeartOw0qLzcRxEK0CM9io36dCZ
B8fqWfOuwrVN7Ipg2IbM14HoY08iZPTqReT76GETQ6ZVvq4A019Jhi15if7O3bw9hfv7UOXK2I8/
EzQVHV0pCjbJhPBmrNXgSooyznW9v9ARUAT2XSeJMIYXxQHk7AoLeFokQ2v0Am5EWSicw1dHJKde
GT9FAPLNO61N+XpHJ9oFResEy1v0NsnXWQE42iPDJfyltiOTlNOVpUkQavF/Bg//fIk8vXaWM0us
pB3NWd19zCEJGr7cdT6rLbu7lGG563rv9DxUgNvhFkyX7/ap0nal2fbfeUhrAdBzLuhSz6St+/hX
ImKeC1BswMOSFXIQnJyKzX0f1snv+doNchqA5mT4mSmL8lmJOk4Rv/AKwIr0VVg3qo4OqUgTFhfd
zcciVVt1sq/zBMShfNQ0tpMjEJh423Q0DM6tIXvR5DH7mvssfMqxZrA5Ty+mX35QHlHJhBDB2SZN
JxmQeJmPTX/u0w9DZfi88fnivbR5EkN43oDo7roXEdHaDSfsL6wgt+gVndPGIQEaZe4SIW65w+Q4
jlPXtyzAW7IjoiiNWm/RGJPNfHQGnaqEV9PNNhbzXdJkkcGXs3ocMU5j/e7O2tZJoldUh8ueA8Iw
zvvFH3Jcy6/9eMW7djh4XSweSh/Jj9GyfyK3FoaTUZ9P//nRM06/Lj8OA3JzA5K/4wl9PR80RnfJ
/ziuwV28DQbukae/qQyqB8IxFe61lK0r4IW1B158qeNHBWM3M+SLIYT8Oq/VSpDmj/o/mWgeDdyr
dxi1rhM0a2zsFlqImsQ1sWToxJPyz8K95pwjcPkTunqgH/1cCWsMxGDmAQr3EOPJSR7r+CRXLdV/
rlEce8Y4KBVqO1GA8DNR/ifiE9KsBsdcb0nOQ/Qpu5PSjzzROekU+IMIVXw63f4aknRHGMEnjnnY
dwG5jmsqbSI8O/M/GpEj0QwEpusUtNS4dbt27hRJG0iO74LzgUtAKTEwCTES3vlZYESrQYZGDgrn
rvMZgrsLAr2tOBvYQPCurdB/NaBQpEZCP8POVjQzbWeU3wT9avnFZ7+36QQsTkr/23seSNdpoyDj
ceCUSIEMU5nOtbtLvO0BTohtMq2rATA1gKUNNtH59jm9NQszvEwuKjYQYQlUk4cf1C6oExIP92yZ
rQzZhZwfaVPGrtg7X4R+hU880gKN1f6Sg4mPOKYkF7FDrJ1nWAVHgZQBd0DWORCwfdcxnecufFmX
qjrCNXdqA79v7UvEdr3MXC/b9EHzRLNAWFaAAbLrTL/oLJWwOSXTcpsnrpiIxUSkS3UH07MA9jzk
bNA8UOxZerrdnk4/o56gfDt5SOJdVn3tuRfF9hUo0y1+KF7JdjKRPWM3jOvmKdtL4ChlWtneSLOP
KTmTtjiXXiXRwBxyZOU41sVwfmtDHu0CNVlk/SySlC+PoWuCpoICH54SP4ltZrYWAw78Vp6Paxt+
lzhEBBppMbnk9Vfxx0ah+MCEm7/OifxENyKSa5C7HiGxOsA76Pnc4H3g5tpF9/GxX3jfDYqdlFrz
5Fv+R6Yin+V4WjzIQovacnz7WJ6q0+F8aP9uu7mXEGT8dJ4kPu0TYEsQN4PtsdeHOohyqXsDMIvG
xB9a9G6ie/IdnK9nnjJCunA7A3BaUOfoi2aosWIAcj5Ddp+blP1xz0DR2Bd+JmBxaERAfRDHmBV0
MGoaduuQyaH6HQX5ohaZHSAcnE5FrCqvYqlVaue0XVnL30MM48eeeuxUpj05RmHy6Qnoq0JFyJ7r
puYd6+Q8f8l82rPEyTA3Ikwc5bsbLrSyLCq4bSC+dGjybZh+cjYdjq0zHd24ACGNfDl7rKXec+hp
pJ1imfC4ue7baBqfe3GQyqhQuYNelCiDqKS58lpPI+oiUbySP74JhjJjtcvFDVGY1mhBIKU6L3Sm
r6NnNV/T6v4dd3FyrG2mtRQCTaqb/YM6dP5e/N1jm0l9PSgIs+q+J3N//+JJSu9x+tcOpg2Ucfo0
uVQLSixUtaVbyd4OKe36BDZbF544Hxvx9lnnamCZwSVKyYEuouDe2kQaWR8BjPOCJDWH4EyJ7vYe
1E9a5/SjKOnRhNvsG8Vcw/KmfuihQw/XwUYSkOVp4FGEOyzURQAzxx24nu0LWMX9a/FBHdaIVTAm
R6woxpKXlwFYz/vObg4AW9kYACPODV3m4E+oNvgcVCgf1bzL0tN1ptSdevCkxR5ArPAJaba5cwqZ
PtpTqFGEBwIn5Hp5+UnEV5TLEHBRBlts2yBqlvEYkdB5lKtkffWiWFAVRPPSImWhXqpD7Vlpn8ip
G5D/pl5A2uxJ84cud6pzSHTk41k2phmSFih/oS3Ywr0UykyOH8CTDPuvRpKpcGwdu4Jt93RnkPrr
7u6BEctJBIuG2F0c7hCoNqlSwZHTYTskjBmZaqRhfBfBXxJNdGhtyk/ZKTRcDB8yJSsuIwL8m1nH
JwMschBsLTqengU9T1qrAW/hlH8kvC5dHyM83RuvgU9wH9YA4a29R/kSz/EFcJmhjXqWonPF+qYK
x5YohEbrpSV4fxolX92Vr9Kli4MTwan70m2RgtPj8K7u8UHv1Ftwqm+sgFNPXlllTaZ2GVDRurOe
zFQBh1nVTSQ68g1lhvgmclkKNNtSshKEZE6fZdr2+AvuEebCQQxHBZ8q102/XlatOyOQLCfWFEet
KfL3hAr+WNGmx3GM1JE/dBKtQrbHnDFO+B6T5/TpJXEGPXBDidhuqAxa7w9ScDaMWMd6ZGotm2S+
QZGRBGSSfh1ZJIU2ETMKH2+qxSVX7WlB/LyjZsjxILNyjPDYIo5YLrjN2OmWNuNmJDGcRd+7Jj4F
aE1DNuWyA8ZMvdazMh6B/71twA6kfCq5ochHSbq4iFKC0Eiybxo5RppKdoxGvKz+ug85kk/0Pca4
fhncCPadOpKvwlp5Vr7H1WlNtDHfIHe0XsbkeDTHhs1AyojvzHiZNHV3WOWBFXCrnCdoqOT7Vl1r
2r7MTUheBjaFnWFWJ7+sI9ZTh+KBK4vE7FmVljmllAYC0yMQ9ADx4qK3nLS0mWaCUWY5Yw+8Kgga
uweJH0GjQMOAjkpDIJh8gpEYboTUyRoN+fLX/g8mP+BxLAmvzkqQK4+soFqNdq6JeyXPbVa4a9cm
+4JksqOR0lZBYM1lxlb0teV4BAaRKup7dmkFlNZ911UU0UM7GRe871B5bJk7sqYR1TSZiYMqgQfj
3VTagwYhRcidfwAHyHeRs/MBtPLzeFWwASTukBENTr/KAnftY6XFN4Z70YFEQ/RBE0Il4vfYpkGO
DnVgHzxrMhqYbn3+Je8gtmGRiDI3xsIvxaZq2nbZxDrMnq0WwZb7N99AAIaU+t78Ud2aa6q7NiP/
ZXQibhHGAZJoPfD0ORQgdiU/r8Az3lzQePgwLIi7Z7Aj8WMP3DVBv3QBSgzMHnFc2YHHAHSE96VA
kpykQgY9jB0bdszQEvcic83iBJBkrWtK/KDweB9DtWXIAkgBREi124mbcHIiJ7XiJ7QLNK3g0aor
Ni25BjHHWj8xrr1MWxAIWqoZ003erWekPhHJDB/EEEJaA7TWxUphPHNjSKKM9dlAa1GwDlOHQgEd
40ge/BnGbek6qqE4+AkBj4r1YM8KTro+nJuOLg03AvUoJhkQicuDebjL/AK3ZcQ4I3IA4F0Cm5yb
1EPvzgaJJQfPmdcSftg8UweoM535DoKwVNnY5klRTfuQgMmS1wIroQWgUweoC0R3fwNKATYjZkSy
FJoG4jOiZnzU85mLAtfmMwDynIY8wIfCCLNpQP0M3sp/TJd0S6vXMUT/lMVwDuGHAOpF745sHCky
wKU6T43lmLcX+WfsjNDNJepIYIZk3rkXAmhCCeRqxSgeTligtfCsyVtEYXbnW6REkk/RpTmbpySU
623HdAAcI+ecmnvNFSZjmvi3H+rTt58thmk1AaSsq6HQHptxzH7v8y/zL1BCKCUM3JkBUWg2x2sh
mdI2RnvBtxJ86AIHAveJYsDo/Xb5Jw5ewR6ICAK0Px6lGFq6grCHjlj3m/6wsCEXCtdEdbe/6z47
LfVtw6Ccga/pKirmysx/N6rjLu8nnulcC5dSXTaJbxt9OzJNcYrQUIhOEduxX7q8wWb+u8dI7ooS
aEps6quslUy7PUSEG3aYqtkp655oqcm6tf8Tx/ORF9rqxP8howpHih9wF6JtxzERbdqOlPOKxb4p
Ej1HN2uRtEAQegNHvf1EmNAJd+aDHCMa5yr9Iz60U7kQOgojnXCjhU0HUsaLZ0Ekf0xkuVn1eUJ0
OI+bV0bCW/ze/ZM15tJdYZru+s6VKC/2jQ3yjLFQUTRhr7mqnHgCz9wZdwEBkG9MX/5peR/Wf9Li
ZU2ZGn4akWC7L/+yIO8nDHHbpG19HCF5Vw6VT03XF1oNFGZ/id5f9ZXxLgHZopenUcpYXcv8WToG
UzRPYa95xt3RgwSsUyIc2mCM1Prfx9bxpqDKiMYF8XevM6oi4AMoTTeeqb6Jo7f5FwRiLRvLCY2I
cncYsBV62Xst+QwvKm3CS42itNH7Qjnc1H7FqWTYbo826Ky3A/vHjN6vbzYK0hVB6MLondfgaeAF
3LO88jSy9iROQzU+Eu2oE4kKOUkH6EQ9waVOtu4wr7Ody2i7DPoXxlroyY+7jxobqVU+oHe70Uqy
j9XDBWiV/liIe/M52S6/F26OtLz2rEmtZ4gepyqn1R9x2ILiwF1bgqfTEm2cGGw2iKdzzpFunGcy
aPVCoXbHdK9NZvXM5ikc83PrBM/PfxkWhSEX3YtSV8Uy/Rm7PSEMSirF7HHr2SKmC7GrL3VtUSsZ
dhBLTMd+YI6E9XLVUKQa1Ed7BWmrXMtpxWot6pOBuRzVuCXMnUdyNM9rfEwge/R28Yj/8p1R6c1e
ZLNdWP2ZQOuq3j8MnifnItn1rKTz7vYDznKG2+ihwzKwHm33m9y0Uy8b0cFwhBeTqHgtbAbU4aLL
vgBBMEkSsQQhUauxJzX0bJpBHLLCisyeR+eX7ZBNYuFt+0DpITMQrdsPG3zuUghHRHKPVnnENf4u
4QiU7VIibpXONetDnj7inNlcZxXLqKXORgAA1kz+yB5b8wkU0qqPhN3YPp7JCOgiblCmi3dbSfwE
qDztG4bdDt5yw0892q18NaNsGbKG69Ozxt2Mi8YNHt7tyERPKfWDoKhQp274RZWrZirEq8v3UzUk
Z8IHs4fMw6IOuN/px444WMk+IVp5Ke0b8BEkyP73acfxvKYf7zit6o7NmbPFtw8yu5JRkz9mOaYo
9mH4cLOBbIcYcVMRdrfZm3ktWlPjlGyapbV64TUFeTSkrKb0IeLrMaCPX9kF31t2q35d/czPz34r
yEj/9HO7oRK66VdV3/gOS0la3irYO6aDqsGfcV477vRQ7p1eJuuKpuOJ6nlbd/7JuRJ9qliI269N
ldn2lksH6UPKBk02+4Svd8t36R4Js0f7hh8y/J03GqqbAWR33bWw7EcrMui96WZkzCp3buH4P7Nl
L4dL1Tt/OUUtreK6xbb2nZFu2SsXDZvWxCdaEfIcv4KjPL4PSdEN5B5l4BUY3Z3/mPubiqPW8UNZ
imJvNdlUOdWe5R8MFGU/zym8BnZ5uxtutcfRg2IgdaAlMgvnt5VQGrleHx25ZOKezTDzaZP4Hbef
mnDkvHPDEF0g4NL39LJG+z6uK0f5e/96ed6nv3TXU4V5xAaElVYXo75kzylfi+drgvZtKv6qvLSP
GtINrEsrR0ueCsY0SOqF6xBnrQUDESj/I6FAfMt9IsBuNVy7DGzX2S8YZtu7z/rH13n05XLWMs63
n0VJLzounfvRcHu37kI79336JioVUjUUkYpMVTtqtUy4YvQXdErlNaOaDkWA5vXwth+ox1kcy5es
VsRJ3TZrorvdh1qLUUWrGGfrpSxFnGTPiVUsv6zd9I80rLGyVvnT//XGqi0FqEOn/XZs/x6wWhT8
OBAXHQb72jXlugHAD2+duQ4b+lCdCdH0OS3m7dKUJLEdSJovsYWH2699f1VXEzFEg4YHsR9SBJEw
lB4dAkWAnY5xAKi9f2HP/ZFzWeX735K/keDgcB3xe4Fkyy9LZhuWbDHQVcylAt4G+1TaeWQ6kffi
k7dloik0w3sfgpSZWaSP7awPMjlrhO6BHAC5ltFvqBciN5NeUfr1PXmpqDcs0mfo5XfVY6kHoKWn
+qk/RLlQ2dZO1QZtiilCxK01SD9dBifNzix9K6U921Y5EvjZP0GrkYFgVvQD4tftiW2xwpvqHc3p
U5JDRd7t9rpPNFPzxvXaVxyw0af1s5Dqpu917NHS+/Zr3V2fhWiKkyrrROM4d56X07fo8rJbgIGh
pYognFqT0ltufoREPO0y39qg5U+6BOqQMtJOUOaFa8HZS95171JsNBHsDG9bjsbsM116u+LScGSc
bvdz09hS1A50//pXU5P6aNfgDhYvCJ7FNngmN5wHi50SIilQghNqIUGeiI/Tyv5VmNAmTvBn3oH3
l3bD5OXffQxks1dWWpmI3Db5vbzBG4MwytAXeqHoDSHYDXDSSVVfqQblGtOvO+lB9jdKFPO7hltm
G3UFCWJL6v2ONt2QLAMSpngY81uj9FfCbL791rorS3WVH5f68esNqXLByv1JkuP2lP2T6hVf9JGk
31vWpSH/o82O7Mr03N1nexJ+q1xD/i93bmlTdksPFXNp1GSBjIp9CPiEvGdFTmp1fceqyxeB8+VM
rnfLDEUKLJcuDAeVhQATLi9nfUu2vs39Pn6d561ssHMcNcvda0hYuvHYG437vLOnZqLxmgojfFAt
nbKt+ej9dP8l714ibEXT/Hr5dF6J+agM+YFUaPHJhuO2giCBDMvcx8XYKlwRC5IEu4MZs7f3hMac
jlnNDokNkgETE2oDcC+87NJIXoND4St/rusluNL3sli7n7UCmkfvs0xJXXDf8R8B0PVS3c1h8/en
Xamf4004nFKvE/7+HfyoL99svERZtMAM0n2pTJk6xPy6YYUL3MsIirk0q8WzExHSpR3lqVM0ekK0
yRPAhpSZ0LCUG9CzEz5d8g0pb334wP7qg/aIZVwT4Pqav3X5tIcACI4ll90oITzXeFDoJV5xvVi1
f8yqJzpEqVrHaeDAnyoFvE+07fk8eQ4xG6VBVt+ipd1DFHK16Rck3dEM1vXM5YfSIMrQ4lJH7iA0
6okLPhA5Eigxjn5ONaf3oxmJo/A6ZqY4o/M+58rIAATl9XD5YQDFjhccIihl4ayOed8RDdO37oPu
av9ItCICwTp4Hs4vv68BHiiBhM47uWWSzGOtouZfDgMuvrIXy1qRSGU99h/vcFJFLzZWnXnh6Aqt
uG5OQIdxNJxx4PlBWeNYxCUwY9hL5yYBfMc+8k3iLPErbRTjbP/q8WnYVEIlX71QR7F5O40/4INr
8mRsGBvNpOsWRtm2JlKIk8pCR9SD3bLxY86XBxWOONZNvbqa+ujHLr08g+5crazsbbCKjGGukXgR
I/rY5ZATx5Hl6sRDBhKt99ltT1i0hSQ73DoBQtOiHNGRmkAvSn8I20azTz+Cd4Qhw3Ul2dTXNfI1
jkswlVVx57Caxdp9vKqfktWL0vVI9yiD7e7byxoXF5A4+8ULiZRFGYxxaDliASUkDTfPdAIDcASJ
wW1RgqRbKZlHKdEigBabmYcj1vMnWOXKSRjx+DQQQSEXuvnAEp2Hg2PJuSnHpOKaNuXvRPhmwKNC
5fiVu1oGSZbwg5NVEwI7344wXQVi5EoZsXLhnRjoEWclZJMonNcoUu2qbU7p7e0eJR+EbTPDwjfa
WOn9Nii9H/vr0InB9ZhNn4o/csPT7evhGSJZStURxXDqf3KpulWiSZ5yzdy8oco5W+UuGGVrSRCP
RF+3mDjiJxuoD4woIkRkmk3LUUleIgKJ7AfAwck9rxFwhMZJRzXEOmILBddIOi/Xq91u95ohtnvv
0IBBqeGalE8/J/xiTSfSdXW+7fs4GQLyyu8x/GpDj60TXOte23/BRGM+xTxU+YiUAaovXOtysB3a
+4aQ7pSpUDRcEUS7NBLvP68t/2vUW5NySw/z17fWa1kjY32kNXB+KZefyhp6a1tabrfbzUu5Mi03
1xV9ISvNqoXxL5rqDhzj5X/9wbbip3/REncaHcxr7eZA9/lBU6eTaVkqdTi8YSuZrGR50IbY+O1w
4IU6Mfq/X8Z9Y2rXYoRoD/hlczBY1NuDeGlz0ByCK7kP89q/f/C8uFZ78HibHtH+7h2Vwb+hV7uT
f7cyGcnk/Xe3eMOHn4jcbz+bD7wHcpr0OIGoAWzR/zPeXM7AoWyylvgxkestdI+YDvK7WhpibDWC
j8h9akL2zEIVREXyP5TMFlX9A6h3Wlqq04aiH/jtM8oHVVtmUickouSNUIcHqFYvwkue6S8u4O4V
hj/L1M5fQOmEB7lfu553Td+HcgHI9LFFKGum708OJNjZc7ClhZ9iSxZgUf7HXUZcr3+qxYg+S9I5
ODVKQ0Wr66/q7jrW/XjIKt1+5sPEp65aOgndOnq/sYLP+j9xLgQswppx+iNZlLXnDUoTkZtUWyTP
b18vfg3ZviE5rXOgPobradNfvBNWEUEJirQ/U6kSUTdhFuHUw8gVlXTSH8BN1QJtnrDVZ5u47YPy
kuB4B8mQEOW8nCH/MAJn/HJWTs18L9Hac89yQP9yWuHb8mvy5zx+QLg4d8Q7nnkuycgjELI+Bmh6
H4Y8Dv7ATYuUpshO4ZhC+apcwCJZHYqJ5QN5tLpQnxx3DiKRV77unbri2K1fbWuux8Ue6k1AlLNU
X9cEcf4r2Q+JX7ah+UXiXCYJJgZ5ZWkV303VNSHqbbY+cPQxSVZFIoR8Su19eYl50hTC0l3zpMo3
zZ9i1i85BXGaWbs8o1lDagVDYNSwsFWDGckHGsPgKOiLDjF3XRpwviFLYuWPYz8znvzmgKYsJCL1
7/lLKDTGyYSYgmsDoVapxDJPzlTY9nbcRZqzmqzu3uZhvxM87cqeNOmpUTp+7RdtCjBdM60PH2ew
M/uz+jt/zf85vGXfUhFmLCtHPMPstR1dyRWoF2oZZTCanGrawuucXYSTh842L1OpzV1z9gyUuDnI
mUojeonoWJ7fTJTGHDcOVjZZXWnm/gugPkp+rOohBaeYcv9lg4H9dIlStHrj5pcTQE8dGZa/0yvz
5diQyQA7XHWJ0j5GSwcJLjHiDw3RkVNX+udaL8lFXkPik+K176wpEVOC+iEy8eirRh5kWuit0V6v
tT0fS2HPFWbVkE7TU+oyaoVA5qgxJ4ZRUWupEJ1OumvQ+t/PuqvPaO6D+P3QYl994q0mREBZh3gI
gx97qW9euHZRyntoSYcm/EqaToM7zTVDtD6ZDqF374lS9m9iKiCGPTAnGAUCsFmmqiREG4NkqXGr
Fv7RtkvQkdMzgG9/VoETXRiol6i0IwmZKFb8Jp+pqGzXly6zqmryoDpo2qSXSIbjpshTrH6hBVm3
ZzeHD/C0WoO9xlWXFqdY9z29YhdVzLXztS+5J/jSPltDG99ZGZAfzwu+ymuQ1RaDTa7jc+7DiQiu
zQHxRAHSSkrNoI2gUz8E3Aht7Re3a4P6TaORji1pnxbUp7sMJYrKpravZi7q61LwUrDQoVDZIbb/
INhplNLO99Z/8jVNczla9B3ACEqselgGGrmgPUNQcsgkIlrJaAkZxVfXGsmW5Kh5sTEU3m1aqAAb
WSIo52am4S6u41BxXW5VPtonPF9HMsS2AH3qFH0O4Q28+nJBe61963apkg3Zt0ZPCbpEGWfOvXJu
H+rFtyJnyYSjqv6kJjD0+pn7IrYioUhvM2xOh4HTPZQrkJ7Wz4ly6lid3aMra2Gq6+QRB7+5yDQv
m/b5WL3dqjse1ImLVJ1db4Fe28Us2zpyAHaQxs7wVzAFMSaTAV5T5ZRsXj70uVo9AuWt2B2Y+2hp
qI8VniDMipgeFISBBpyo1kNp0tWO+7X7PPbzr8lGhsdmPaNO5j7QKYg9OV+cYLiy9M1L5cvb/pUY
EbxPKntazgsLfP9gJrkqSz3I1XE4z4bXkP22K/dfwWjAoxvOPm2X1HfyTRjpQFN7YqqopNLGfQjV
M4SBEYJ+hnbZvo2Sv/o9fl3Y5a+bmE/bQfk74rq26mz9tpREJcaH1URPEeniZfWX7LQYyeaylZav
mWFqXBn9MJC2buabTT09qxlwveAhoCVSU4Wh/hjZ5bCZ/7l3S+/RAGUrn3sfC8e9MwVoatlmRLv+
Ulf89EzHRpwciojtVoRhQrCHY984X4ezPyzBGoZiaGmDZ+vXb/v32nBYr+rr+T8CRpcnxBqEmYOS
cD287sL3VDka2iNLCFcWn4eX8xYpCcQnaNn3nVCTv6vP3eBGUglVRJ/Cf8sePggkgMgDPVze6kW4
8EyK46q5yMN0aO2Ukfu/PS1edi/bXvpp1Dl+L18ZESrTq/L1e/tdROeRWWp8k+79WdSzP+KrfWMF
LYBk4zPuKDoqrI6C9FU9SZoIXMmLVkrvhzBxsm2PDqTwTB48hyPk9zOA5tBMixaQDnjHljVpzEpo
vYSCHRnrUG8CL3mBabQuIsXHm9B9Q9sdRWGaQtZ1KjDw3mQgMruON/k7r1duM9z4e6jswkncQ7pY
FnJ6q5XmYm7JeeK8cIicX3VW8CoVUO7JdJkpAtC3KV2peIlPcuO+3IEvl3dtyB/lYdruTlBXQuoi
EeBeJOxcxx1pV+G7WmGf4L7dAotu0Tm3/vrPauugLpM18If/btItqenzCK5r7L2tMMb8ql2zHfQe
H+k3/uSefA/Cj4wHMuCk7u2IYW7Ui9erDk/QBy8LA7/xRSDASetT3JYZ8WzEoF3B1GSO9ckl/qlo
1vO4skux9+7NldWr+o1L+fKcXu+XXu/FjiSlpV5p8l05Z1rqsz8u+t/n/Tfr1qsZ9Df/RKcnj+Ol
7sZd5u8dKLgH8EsPHDdH2YffrDkK1/bxkb5Pk417zwO6DddweYNA+CHux8W88Fo1GS7gyz3TLNuD
245V1/hvKfk0UxJzLQaaxtu911ssAL/5j5nrFmLoHuMZTzCpqxQwbf8tN+/19d/NWhOm0EB5cO0c
ilEu5N2uGlv7MZ8+JIYWW/eZPgnc1eA87tbH+fm/l7oBX5NrdDeLoZIo0qqQ2N5DVdgcxWhf6p5R
uxxz5+qGytS4tBuI1z+m0nc39t+neI1R9CD+iXDmsr7oW3jLfzPrjW7RXMdg810ZHoVy/nHLRE8J
6l4kL+ID7qGq64dpJx2QnT1kzu3mVaQVfIyl5su1PA/6j0H8byHeFT6YnlW8iYa25/FUPtVQcl+s
GD8gxxg7F3cFd+8HeoYcFYKDLPJiFd1x/hsUjCGvJB2AUBMNjeMqZMFwq+4xpf896+hSJ1DmZ3fo
s8Eav8bZgNuxpt6N6KxrYUBxzyS1K5lvv1Ii7R8+60WFVXX1OWT+Wip9Vy8aPZX+Hf5qJLktbz71
cnssuMmvapHjdyoie0tyy28PWe9FfNRwNaku/uw+9TjROAs80DhdO1kpi40zg0JX6G4l8TLZFHQp
q78NrpDx24iiQa41J9pu02eQb3o3YZzIQadirpNvZtsqjsI4wfrx1VFzeCv845Ot/m7+giQlldS2
IJFGzwsYT9EJGL1POGtBFxTrH4eu7hjmvFkKk003d+sT7w+iVNX+W+21RlRiUz8dW3imCqMzfV3C
YtOyZifJJUbL5nUiklIiyD6RzUo1C+jok3h+4AaredzU/F7nAx+UG3J/ldTPNzXv0PyveNTIITbm
6tgsHOoT2jMJfeZq9PLuWiNMa+TV9eE6TWtmo1CgqaXnlBxQNUeJmRa7zmWZSinZmgGowm1FmK1v
Nec51ni4+ZwajhrZJsrjG+L+wZutX9Hjo0vPZtJJP+rlD3p0qSmkNJId30bPZJvSv4f66G3HpdqX
NXHjdrxaeoT0RwdCwzXNf5R4I+Jjs+YO9dNKhNxcJ3opP09r3OW8fKpmqaV/u6OGrO3FubU4U6TW
qKWuFSupeFITp0NzrhjTA04a2jxlr5p1xtV4u6e2nqmT+8flpAi2fSq11lokhJxvbaGj2KaczlT2
uwoaw5XQ+FSetLrNoXlWp+QoPpAInk6D0c/iZ/snr/JqWd1PtFLh3+IJk3Qn8lc5p8rH51NjmvPn
8p7G/fe1k86nh+t0RkPl3kyYmF8p59z/yY6+SsfhVsHPbQB/eHL0dfO9yfvGwEy1dK5sU1WksrKv
swYKfGv9bM9wvf7691hfyNCbJjB1RoOGcoFzYt0jRGRlsBXBtSRElVZWTHGx9DblzCaSKbpdh/Rr
8TRX6vB38pvMV+9DVVrp3r78nalxSTuFKmFdkM+f4jD7df0DxD7om1fLTjHGKpt/haOuEqLFak4q
KVVNurXfGU9mWt3sKptXFJCkZrSWxnsqJ6fQWCso0yD2c84gJZ5vB6Fd9WIJ874/pr+33rNsij49
AmiQlD4A4ma94m0AkF2l9XN83mZqiZ+Jc//rt/j3TsTDuVhgDivrOcIOqQ0LsXK7kFhuTNlI3jFe
i7QWR4sdB+ZIRnbW1cTHpl/qTCjivV+r9W6qrpxICbtIWuuPQvW2qh1BNUU8hXJp/ZlcSZmrSCzf
KpdVY1KoZlLVPMnkfysNNh1pT/dD7f572Zd3+u85DabxPoJjB6/vj4b7PyXYT6q6L7kYhytEJ6cK
s4CBl8pA8TcKj2AF1X/TTt6qpXVdhViCTZHqgdfTpES/kB47nluTexV2n5xzpitX/v5bDqWzVMXJ
ViRw6OS25ey+/Ofis93aNfd6y9WTidoGfxq5tlosoh1VySSCg8q6ENeKBEY0Py5Z0fodVfPrxvZQ
NSXGgrNbPvt+WlV34tdidf33a/2SfS/NyhZy5s/ICthj4VCRKc+u1dX34rvwu/27j8MQ3lEVhCU3
9Zy6ELMCDNzUxWfpeeM80mhWbqS5xy0ggkJ+4GeWLScn7WOmab5OwO17dSNnqtU95ORn69wsz/UN
VSjTu0zQrCqJFHiqXci0ipdKUWHcsAix+z595dWM7bFHyuu/mbqCsZxEnCRX98zSPy/aUKTeVAjv
WM9U4+vT4lwdHc61Uvn6dH6aRQhSz6JC8PP1S7YWNHD+Rxqxf65fbh61vtMY4Vz+cp/9e+fUX8Ut
Fz+L0n3Jcnk7r6Qa8+/zv0s6QvrbnzIf7Z9+ILrKjBwQ3VNW87VyDodPuMXhITFWLOvntv3May4H
niZDonNlebQsb+imaEH3PdEj7V/2X1ELjLfN6/7lb65ebIO3jjXMtLdrFbWxMmmen5Z/aZHaJOnK
1G8oWZTxRcrxm5Sy5Ob/iDqv5dSZJQo/EVUCkXQ7MwoIkUy0bygMG4kgBAIJxNOfr3H9dcp7GwzK
M9NhdffqxkL+wE7gg0OQQG7Nlkhlbblkh7q/AyqctZ2yY5Pdyh5GBQfIp2VXAeK7kIK6FYkIuhPY
Rg7MROBYbwNNtwuTg0cKYFBTxU+TbRq0E/hcA7TqqtiAo3oIvrrXDC0kuXt3j73Dgh5v/OAtJ3ol
nbHNw7RUbuSHTg8RwiRL3Xhvq9zLzVE/NQ1Hta0gFiQlRz/PhprZgDzIMdMBsQaSOzgsc6/m3XHK
TVcHVgxwSt2OdozTY6qwcy14mIJXGj0T9uPFVvxx1vEvxY5NyPH0xFakOqpbwNJfBwc8KkAFuD1r
qvtF6tO+vSb2hcj7SmpB1fRPzRF7EhupaSbKKHEJRELi/IG5T4AgoyNBlRDbjgR1jS9pQJMCVDrr
YcZEVS2hSGyQDaTXIPBIEg2xjNk8o+rTsBMLqhGQQtYn/9NHfneXcDHwA8xku9JkAmATBxXfOq/8
4zMgJb2Nh9mlxBtgiE6k1K7/I370Q3sGhA1lWVcjjjrwETBjSUWbwb6hXhx7qAnSBhCR9Ii84VcD
GFGLyvRHINKoPN7XaDlUJ4dPP4jks6z855OoC/S31JbSxzyB4snWp8pNcjA5fdnWH7pGs8a6qTrT
om3WmyaG69rt2AxqvH+9CKF77bR/bFKNN0xP04fpQ5JYe2gHirhDdKxo5+Re+L0e3Do0du6fNgA4
aUqGiV/rUuc+j+2wcdOdBmofGB0fRud3U9GkYuNgdbmNRUNDxa7BZHukKDC9idHANTaWj9bhcUy7
GOAr90g82Se6woSHiiQoe5dxMs42K4c7GtN0a0sWoOps6Z47fJk8QgzUps1Kl9LSnYfjTPODyIvS
QMC8YA5NCrc0pZF3yFX6vikYiTUCxtCVy7RW6EPVWVlcTQOqoI3FkQBXPEuTc+Js3955VprBwD6g
ZeOLaerb0Gor1rwFWhXFQTdEc/gnR983jmL56pdJxvQWXMkFwiy0l7/OvQerpdJJ77wSJRRW+qO2
eVnIuWlFo1ltW3Rc//Xdda0vSEy0/Id/DDocm3fyvubRGMOlW9Saj2UFUZpKtydWzd+fBaYnu92C
Npk0DYtEJTan7RiLlaYPbI+akt1kHznje0R1IVSbuktkBgHitlRLPSFq1Al0ZOph0J6yQGWtc/Z+
oclt+SzZlryGSAOkRKXhaxjH9X67R1XMvMkBaKuVgU6oo6n+4eIkvF334vAU4ocHeUB+u+fo7dpA
T+OC636Xipi9KjzCdH1MC4/cFBfTTVGD4xPhZ3fCa4qYgAZxIHwjy7MF+G/7Lw2NNWVBil5pVF4o
vE8Tz8myG5fq/UWs40tELC4tx7/x5DSRc03zvYuu8Sbl5/JQmCL6CpzI1ciln8nT4x4O7nGUDU6Q
2oYHrpJ8iOWN+C2X8iDSYgpC8rzHsBsl8CovG3PEOSoNWevSx0zRxZv/rSjRx6fKwncPKW94smQM
INSb+hSIyIa6oNd0RRFAP8GnIrbLGZ9pQBZK8kCbmXJ0l2frnJlfuTc+FC3DQkGDbNIDU67uUV+P
4YyDuah9O9vjDOYEVsfbk7mPejKP6BHRGty94adqZ1RhefBpxYRNmfPZorO9494pC6uLzyrWjLzS
o8/W8BHL+8fZs8KHue9F5mCO1bcVU9pi6r680wIdACmU6Q4K3iBmnroIu4NO7iY97C/cjFFzIArl
YUAymDyVKJDw7l5X63nmJkzxv1nKNAQx3SbR3S2wXldoCBSo35rmkE4p7GqY0BGhNe+0wVgYdkMe
yaJ90+Wax3KdVWI6kD9hIKk9Y1EhHirsdaDm6BKx/5bjuTW6omHVM22Z+xTRqUuULSpWaXeCAtTP
/ctce5ycb+zc3G/6yezjdEmpnVWFtZUpxEiJ74aV4Ph8fKcXVZgNT8OHiYkOrDgxPc9Y11zL50GK
ZGgwUHmvwStW45tn/IoYPCZKyhcs1i4vYkDQQJkkZtUMRTSsJ+9VfSUPXnjgmcALjLSIZQeh7k/M
Y5dHWQvOK5h4f47Ry3usyhU3yuaIwJhbuO2tSZs9u3MZGgcma0aA0m3WNSEbRFCYIVIq31Z9XJvO
tDF5b7NT0GJ4k5nNJdzoW2LJbHmDwXJAuReRoSVXy+TqwmCv65mSOYKRqfMIYTqSK/+TpX+vtZHM
qPKgqHFjQ+agOiFBTXeC38GDYr64zCdmU4aRIeLyqT/3yZyBC5exg82hwINCBMlceU7k8j+3oLIz
U4kP+f/3IzIr98S5OjJprC+Rem/SWLUDYIdtqO/LZ7+AiBu7vA/kDVRvj20IFmAKB9jHzhBLntbT
/Tc9BTJiWOEx87q4s0Up5BBJJ8rXcFC9niFauZv2TvK/qP9rjpBGgzOKxJwipoVpT0mG5Hwmw67X
NMJwE0T5qKuYORpbMxIdqtcrYnMSR8QCAW+dgFyGsP8tSfL9PZiKV1yOr5hcZZo6D7gTlAQPQ8yw
52cYHExVktkV/IgsTnrmbnmePIxbcGY7urXyGYvWyHNGhQw+Yttfz+8ozjODYY9kwjwMq4sHzKyS
A4nGIlKBwGBUkoTdS4biEjV8+fy+J2oUAWSwHa5tLjONETxHIhXkqsSuFI3yMBgXPwgOZMp68GA7
VmQ8PG1aW1bYth3eMEkrjpub10jG709Tss6ajOAM65eJcxiyrrkm5pzX9V8IpFaTU0MBABkU6xxP
z9KEKvntUF+hHJSOm4w7KPsaHNqyFrgzNhWVmw4xur7EtK4BdvXqCN9OAH0/P2eENhJ+/lFAIQlK
pv6LSXg0jz4JzMFxSY5pAJeSohuEav00FbnqjCVt+FAtDUb/rW9QEVj4m5q6ABdniYBuFmE4acev
+WIuMrt6Molfpon06qzShRW2mNIPzGSAcw1Pu0sOM/NBVF0+zDdMvB4YP1qKxGbtcLJTL4vQRb5o
Mxp1mQOqh4BoUEeREpfm8igaDuHZ1PUwk8Yky+eK2NmZXZ8G3sQnfTSIm6o72chMzJdONqfejUjc
IduUrO02kuvPnWHFr1JZqTJEH1uB0cVjXD2xkh5NfZldGgxQQ1Mx8SfIkp3IuGqxFnvwMu6G3b3o
q1dkuWWKZ0K55a5TIq7plscYoOdg8dXFUKxCxgCbZQGjr85C9CLuy2N0m+B5+VgDDNIR2wDb2aCn
vfdn0MT9QWCa51cadrqMHuCMoWLBravqX/pzmkASqN4BIpzD3PWBsU54jyPGX7zTRy6XgIC5jm7o
/YtHf7/w6nWWMhuoZDEQu5mCarOQFEWsi9oXpkFYD+RvSmN09oPlyoFunFYMHLFcm3hxcjIBmxiY
Lz5jaGTG8WCQctkPd8NdsM/npHZgYZ7g3x2UnMklFxn41zhQiGF5YHv+a8r3VCTJQMt575PZRTaR
s53w6xJSEHgQiYY9go9ItqNOiDdicIgdIs9IzA95ZaL0cTv7YE5sIT4pqvMbJxI7RNxNWu7yPtEe
t5eS2cCHFzJpezWkTI3tD8Hfa3WgNlQ9ei/RvaevB8sP5xXpTqkAIl3eyScyeHZQDSj+0jlXJ+aL
bCc6lJmTzJ7ueSabFX7TffRY7G/d2Yp+EXXy97vaA9awHyLuo3Uc9IhMy7yXsyslKgiCZCy687ko
o+O43kCJ1kaw6iB1PgZMR9VXlWBI4EKsOIahcNv+JTrVsIo+gsWUBXKmGXodmhMr1DdyLAQ1WiaD
M1IT1vCJXBAGryibjzEuiqXFYobsUXcs7ybdHQLE8sQeUSvLRmJ2g4giv7u5zjCgRWJzTV7fmizw
k8X5pRfXLjaY9P0LWTmXAX2eoI+hKrz4dXqxKYK168CoseYwL1hpoRJDKlCmUfWLJXR/KpmTMd3l
W4JIvyBvmgoHyhckT+QMD+D9oegHAaUDUXWyeTgIKA1/PBV5ZAEZZE+c8gPFJk+0C+YSfi+QdO/8
kVT0UuMHci/dgbiDJjP0Z0FAi0MiNwr2i4tNdhCqq7vl8peYFATW77Or2iT9XHIPBddH5onRvlbk
UiEwu6bbI8ITivV88d6q7ANiGjxurvDkkQ8UUCtIKUruczMz7k7UgjgaRxwpUFZWEWvA/5vLNZCx
Z5j1s36L5Cx7Q4yME4mgJTtnhSD1Kf6EVpZnxIOjAQPc/0ELU0R/2g5K40ECwMHliyRqIjOq5tP2
jWwsWnO7NbJDbGTpwdi6voBGi6OKUP60KyS7p0+Y2AYssGCmITTIgesu8A7bQTtO3uRtSn8Gcj8a
wYmmVCibuVSaSK6BpPTFBpyRLEf6BP2rAh4+jdWMM+6i6QtSzRJ6+K01BDUOvT927cJjYsmEA1c0
6a/lmAa2GTOuSYqervdkZHAMQR4+dg/NScMrxnRoT++ANHghaECfLiTY6VPUOMi0bJLAlnVDS/85
c/KcXyOsgxk4uQxzs20IkWJ9sfealD6/CIn+h2JPNEnsETMfneUEYmzIPHcC8CJ1ZBGLtUCb3BtK
7T3NXCdosQmmvcF8wAp5AGQznhgT9/xzcmYfBjAuhnx7tfV7y6JcocBhnibnx7VCMYJpdYcFhicT
Dyuxl8UWtfSx5eacEuK/N7k0zA4qK8LzDrms6Nz+kXpXr/DFZ1PF4GxEyzvLNDx6ZAURt1b2Uty6
dz92z1R8eJlfNfpwgP1SFjdAffDaJhirUz8x/IjfmJDG5YnDeJzyyd8fr+VLnEi41D7+IzMchJUI
lqiqpexJBvoYn5JtRJWlg5jCDxyFb1Fn8US2l23KZcUK7b2PGmWe0p3nEdRo8WLeQeLJ2YhGckGx
W/Y5Huso5RL5/W9tMoD4PrXS9JA8i+mChhHf+d0/TQAOLyNxyM8G5dWnB+1EFJaNIriO4K9AJ9aW
YkPYOKxtipLwSxHu1gHNDUxTbd48a7yWJ4FHIA/cLdJTSh60ZQU8ZbPu6nTYDru+gC5YY3QYPIF/
UC8OTIP1thWbQsbK0nQ7wXRbT56IZvG3xLTA8JSVfRcoHFMOe+gIcBWWBucIbjdY0ruDdF/pJl3j
ml5WMZPuaPDtHfjyHMGjpU6bRHRATwzdQhMbG9RXOUeOF6/RGjn3NOwrVmi2TyKRwjCnsVk1Yer2
6r3MZTUg22VKf5oOiWQWpAQXQVaWQCZXKFB4YeoP/hZRAwI5EUyUDGN0rABT6NrI0qCm0weCYS0S
KBQQRSz1eCFJHKyWAkXQnnP5su6esjRFnWS4jOLDIHvmFFhGNtTYLCc5rzPrDu/9jy3PyW1WL97z
AXEoj8wevfmAIMQPzZhRWFwCs4dDkefCHXFg0UNy1fAWTmWbh2cNxREkINYcyA0QzpKnJm4iyf8p
F2JN/qR8zur/A3zwEXg2hwWXqE5IJaG6bmMhYY+4Nc7E8o8g2ENSnD9Pt6WAILFpce8Z1Pl63jib
5kT8+fUPDShZ0wUNrPVr1VqH1yjd4O0WuMTQxwzriancbNi8MbsA4bEumhC1qxHhg9ZaXWw0e3VX
x5Ug3/SDw5Yoe9dZY1EIAB73mZc6L3WKigRRby4EX7wgCzA5NuDfYD8fq0Q+OO/q+AVi8rxm8r+5
EAsU+JZYI1YBudubArMeHE13CHlurr02c7dyIUFCTdLECW57zJKyAgB5bcG8OzxW8cwECl+Io52i
W6FtFTl9ZULkor9hkUZSUgpILQWcfm/SdCgPIIdqTt0Ekt7+7g4J2B8hxKNp658BEJtnPzaQoRJW
REKh4teulID6GA7uWVNiIUZC++stjiFjXTB3ItC+DHADvT8kaqibg/pUnENGYj0AHaFWlRWK2Q5U
JOtS1itO3EaeDyxG+PgCIeHzsVprrF9AIdp3EW2Sjd+ebI79tndYMggKHhO9akkvBBRDHgi2hZkH
vAoDKPIajFq9vWzDKN+AUp5ue08QqzQ8Q75kYDgkww7wK75GTjojB6k4MzAJngjwSMt7e9XFt1cC
aZ3p2Y7A9sQaBMghxX54X9g2u97BX7z/0Ad6DuC7ytVyG13egF6E8Re7kJs8e3vrCQgEZw3bcqpr
JDE2wUvF9hP1BT0sQoom5YgkOc4ZLXOnsTjTvO0P0oV85ow629NQLNkc6b0BDuP6bgsHz1bAYZ4j
yN+rh2TFYGCyOt6f24Fd7ZCcOxJHxDb0abI/JrBgip8NwAzvmMSkRhPVafN0xFmScBIwofuCo+eH
WEFwoISJ2DbTNg4k/FOPxEzOZxKUEhlOIiRNvLHOwaQT03jrV6rPGMq3IWvhC/s/SoPnV5eQJ/E3
LPVhGrTxbk0GWCuKUvyUg0uAXXccLLU6Cka0xgnb7TKSr0DHQEYpdOrjqFAMjpVvut+P5YsUWHhC
QnRkmGkbvwlq+ifO1VGU2vqbuP/R8MbE/67YPWi+5vdlKfBtOljX8LSIc5EHifv0nP/yyFKcovSM
U9fq464vbzhwosZZvAdN4IDS+S954E3MDZMnZJUrVinD0wjFBbiAVDwMFo9gEyJ1aXmoLlQ9XDVk
+qzaFxJyfFjC3z/uugKii0XeAIA1t2XyDwZt3QBGSnwH86YJmoZ8nIh8FvMdqBLxSQjZ/gS2Phbz
jFSjnaD2iHDgNWkUx6rk5LKrvCv4RtA7iZTVEBeyxc2FCMlgesGyQSRf29MWbyUG59yCu8h6tIZE
99E5T6zbp2lfuSNC/8jYn2PGfX0U4KoQVYreubud6Wlfj00qkbo+4NZcVMOfYiATiqtA00a4RCW4
aF38n6ebboBJjhoSU7gJdWXo4azsPc3W37oVYkao5uhmyHcG9zhoe/L2HRJ1ySTVN7y9OVUsdOPY
VrFLpSKxaUCQtnIGtPEQzMR9h/XJmnYxk4OuzTEuAFBIGQzpeDZJFo1RugKoN52fdSDNUNSLNcV2
76Z3NyVrDlyNrfVxQUo8+zq6RT81ABHmtLp7wCL6trqZ95Agj7KHNo1IxnUmLZjA8kZydPHyOlx3
Y0c/dt3hENboErAG1WXZ7lnHv6gACVi/NonLYyIKyhk2vtOjcXJN/zaIR3Rjelbw3RCrIN0yFAil
FYpjQ8Fl7xltXu57c+vl1M4fvoUkiXatuAzkVlPnRf3Iekl5wZWkXlyvPnkCcOqh18V3I4lBXUAW
5w7zDiaHNR4gBdOZgUAWD875fi4tlhOsCnCmwFMKYOFPr/50T9kfUUiUwf6I9qjUwQSvf6QMkVm7
35FUTd3NwcTe/gSHgxT5QP3rkf4gCa9QCKv5fkMXC1hWqKWj9ApjX+33wklIqm6QeftKzcUrmwaT
e8+RoplwyvU6hgLr6b5QO5lEN2KI4vhSD+nbu8V7esVh6e/oGja6bDrDOwoa6GoLcR5TgWkzhclH
WwR9rsEWKhFgLIoZDD7Ui+eHLCjxqQoAo0VnDxOApNh1SN/lGb/x02Iye/ENca9a9OvL+U8HLqlz
JW1sVAXQEHlywdV0vaRiGD4LYe6nDyceqkBvuM78BZfVhOwcjLEruukMcCHyu9oXi0aY9whQgkph
9yIfBQspZ/+hOQg88BdBnCSq/19M/+OHgsyIvf2c37TzK2kX+AAiogCA+ALZibC6IeFPATrO7YwI
fTDkyAH1GqdLHqcMjUwOugfCWMAwwUZQ9UmvfvzE+Py5ekPfDHsgC7FgXpEE+Xc/Xe99DjaQCQqg
TJKF31b1ifyVL1i3/pvckR5pg3Rb2qAmx7KA74b2YsN7RF6ZzRIHNAMQlJmMQFHwXpk67yiAJHz8
ZdO5pUpwzikvX5ErqNJZTgYY/npOHso4mzEubEYGlDkOsxnIZyvMyPSmc7qseIEpSR6MUDxaLi2e
8emiO5K/ucjwYg0qL56lPUp90LpeY5UlXMTlpuPxmm41jH8npFDj+PVy75QLEO1yH5uG1/SocPXq
XHh06z1JTpAKPPpBD9fbZ8NQYWJcmiCxN1mvFHIQwIeU4PyVzg67N8gyDmxYLq5oAHUexk22S2dc
EvOTclHzWOAtCAjALVYedUsbkrowrr27o+qMkILjmntbk+CHSGiarYP1+GWNuYihA05L8hOMCr9t
097RSvCbliMZAHKpOl+dHGlFOuC8DKiSAFPvk38zPA3qa339bXw/+h1SU0wD/xxcklJupug88bq9
2L1iBIyzA86F7tC7xMBGsOYsFLz24CZ6sq4ao8vCDl8gvjzWBclygLyBDR6RU/qTgciInAJ6h37g
bxVAqMQcImvaJckdXKMc3mfAiK9fmD9kwfA1dVay8MiR+o7JEI01FU47mX7ZOH/DQg4TNLAKneFU
Mc6+MyIjHE+WZn1wG98h+XtgmJAd/1rEbfrrkKApl0GGAVPyGFBNxooMyFwlYZEnz3wlV4TZSCq8
V3kPt7l1Jo4P8wqyvctPFlnbVjyIyTNU10VjJXM3nkGDgyxm1voCL6VRtKT5jKlWlCOAzMO06nXm
ti9/Uezhvf12hAD6OavGNL1QcnLQ64BY6ksdomT5wIFRW9KGJyTILaAANJ35CyX78kThPJQ1reqq
2D7WroR37AFHDASIL2FcsCft6dtHLaEEb1uJaH+uIKTWwGdWPDCx9SUg5KcRe6LBHDbJr5rRs8D3
r+57+KKQ6kngGtXEsJLRyyGoVzG07dTVSFTWQcdcvqiijojUS0BejG6jFq0exfOzaiSbXIMDccVA
tiw5KfmfaM6S1zqXR6NPKrFYz+hM8idddp22BmUoAY0Tmkif+yeAI2SdbkdJ6tYWcg13FB5XEZ3Z
cbm+0S6B9S2XJZF1Ucrcd0cXq3x/N++c0ZN135qsp9VWBrfA9sFoaAI1stTFJoAGY0x/UxECsjMN
XFEFrBEtxsWbh1vH2ABIg3ueWkEG/94Dg/Eqsn/5lGSP0JpSx6Po4fTBOcTUdka3RbZohzmui6R0
CPoB7Q+3b4ekYxN3k3CM83OIyDTgkXwCJT2RRS9dPJhClFATNuaF4hkRn0i4e1QiSC6bElkBNm+u
yGZgup6EwUhKqW1RHLgf2Nekp+I1PHCZLF3gG+DdEAETL0m8EEJpSHQBV+shM3FFMjSL4DRj7u6l
i1bpdtVhRm+X6I60RAiRtwnVxyyddbmHrmpuZQW0V0+wSAqxxkV0/gKdJMxksVwf5DOR+y1LGkIW
D760nNwmKrelWn955bppnEOFe+5fRTui+w64ojTcE4fUJU5sauYZFL8UL7tk3WooPTT0zR9jER8u
KKF1ArOq/kk0BdP8hwSRyYkUDQpkecyi4fKxpCgIQB7j4VLk0QN24ZYFIK4QCvJKAUnM06NYGMva
4Vlakiovao/eQZhBxGBDK6CWd1oQbiLjiQG0A8dbw0ssF+oYwaItON0xVrjFNQEdjgYa8VD17+Sf
w43QZ7j1MeCZy980YONMb1iLCIyRoM/Gz77To3RdvGn4CTjn4ACrACQXeNVcBbRfULzIx0DtQdZ/
FIJ8CvrMbQ1e4klimkt0WkLsRBe2BBfr2ORVKPE7IPjj5yIug4JW5zwNcTjEEzn38ui2IIK5gkjJ
E2V6Y+rVSWkRmSh/3Xs3G911DmAmRqw2mP5N76N5mY+0ThPsOQDfZhsnrPM40XO9WG9EoDco4SV3
vM+wUhrdwCp6jiSaTFKoGIiYPLSR/bxi9E0lK06+K3qcfQMEygRLvkBPV/RpjSwe/mfF5AsqhnoU
NdMKjamKAG5gJzyNrBAWJEJka8lSdzEFZt8xfYr3Z/xvfdxwGAokNyJkSNV+kW2tr/sObI1UeyIu
ENArMdhbHW0PZKObKVavBFng/BAqP/SwAf0tYgNR3J7CjA6y77/xrZEOgJxIsaZ6ruQ4Io/i3oHl
fMY3Yq0/EGQP5YqsRKIN0uijsS8LAvGehEXtCXlwKSQf+rIXwdOMkYxXYFC3QDcUWz75SHF70HJ9
ZIJHkijmvsjbmxmPr6xrDgy5AfbnLiXwhQZGZmOjczAR+K0BcX/1ntDpjC+t70cg6U3YvebG57Jz
GdIxFL1DXvqQz2c1SjfjAZ+rg7+OkIIBiUuEsIF2yYYiAiru9hq3GnsAZrdfcW/OS2hKqcRZOrgK
6tU/TkGRB/cBWUsgxQWZ1kDKF4p6WEMQV/TJYgaXBgzG6uCHsGPsvoiKku6UgBBLJPKFFwoafHDt
fovSbgvw2Hqp24Ra/jSA5ysCFgM2kNXu/XYCOa78je3Ts9wcC/CLmCJYCf5rzHfyvcTVJQSJHTwW
o5nH1T8BVLTDlndnZUss9so7TB1Cptj8pDhLDk8TXOGDhABF8C3AvhzQP4pAJ64L5xaxU1gquAIK
x0H2SUsWi/sQvtUhPI9EMhGM/cgsQcx5njxA8HJJTst8CTzRpASn1T2jF3rxQKyyk26RdQZ3HGCE
TWsPXJEwntRczE50rHyLZu9Lle1x+Xzq/Jd8zo46Z2KLMfrPMWOJ1k6ZefAXDSVif+7ThZf3MgOo
aMajXEeigXGR44hfz1Xdhxs0IsPTJS4kK6vJFIpzZopla1l7oguYNu51s97KUn1sLl9UJ2PzY5Y1
VGdB+MlQGdZiLPGHxL0RVyfWlB6bbJw8MGAr0ziQ4Yeoka9pzusiiBGbE/xatCf2GqIZdkCq+9ni
TCNuPqTEs8LSKyHE5mP66Y7kuPNhjKqpepBgiOVI+fwFxxGyDaSPvFIOBiHvRNg6A35B6UZ+KzXq
qAGSY0eIIWrYMWuJiVG0TtcjjV9LF079YeMT1mOTuGiqCZWqfCba9s44mReVS1Q7jujyPWiX3sF7
3CBloXLzgOZq4PeJdhW3Op8Tb4MQgVJbvi2QW1iyNuCRNNwQWgSUBSWa7C2npyKTVUFpNgwzc7TB
j+irA2qT7kbm+o8DEiblnX5RK8zxGsGb/EziqMjPUOCjtdBAf/SYRDlRt6iLvihhUcVkElOCpLMY
DU2haak2EpsUG5ykeJUv6Ny2qIuFfPlCwXud/a3XXFGTqmHuklzH2kCsKJG27w/ycqQShFKn3q2X
ENRHY9A69079gLpHIpCpDQ+P2NYxXt6TtPWRMyndtFetKBa9cqD2imy1YZcJxkGMSCk5PPNObapV
tYpLsGFsM+hKZNox1chfKfn/MYfcXHrOV4BBKQ5XPKODjv4ukfz4VUCx2pnY4CHYLxlXhhMXYcWk
r2VGHIdMEJT29tRL6C07bU34C7XAqf8vxJ/Yi4dj9HDzj5h+hHeDkB2JgYklyJqLwH/Ak8gK3otg
z1YHeq5iGcPjsnJe6hFeSnqkMHqJ9yKpIDOHjmvZkvOZX/2s+ZU9QpzSAhbXJqEZuKjxSlGy5Jky
5UF/AfgK3qgro+MQ/N5fnaVNRSreVwR3iG7vCtAA0m9KYD+8OLdEkKp4Limk7d21nxI1WQfxADsp
8S7LF3H/34NfUgkCHyNAZwrbrulQIeMmI/ocglf6NPiFes90Teo3xnCNwG6FOG73MnDBI0mqHfg+
XRgGTL6sVYgOhufbcZ+QKZImW3OLF+Cq81UGVdlr0XOUDkR0tXuSNwmyDPiGwG8yVxtQnWoLCAFY
GWGqC+LmN+g9dAskF3R1QLsc0RnqfkMPyFt+Psrik2WDUiGVFx3Bq371YxSSyFHjpIBjay6FG2Oo
cH2/1t6WIqwvAJ1PbB9JHaRIvbV3M5BirAPKtoDl/Gr0YqKQJCcghUMWMh4rc4guW7joT2wbQu9M
QBz/fRPYIx3/xd2TQLrSNoygNzaUJDDhV/3zglnNghLbsUbUvPoY2URRiK8XLG9pXyO2EeiJ2/Gb
K7EWWFjIvnaGICCJH5rP11wMpIwO5kQ1xdLGnb34xzlBFxExZRuBcBL6nYOBP/QEfAaoBFaD/Ajl
0OTvswwequOLhSbW9QHKAWQIK3OJJN6KyKXUQPqyibVaUWIoIgZrnAtBtIodZxwf4h7pwdlAogJr
mte8jkEhdZtAQ9Q9soe0bBdrChuFRfZxjzi/mHKY0BPK3/8u6UWqAUkBwkD0kUlYevyVGvlNTzg6
2j/IMSQhIkDyuLTcGF9pR9n2qghTUnI50m8eKRUZ3Jp04oOTgE7RUKTCytO0GcP7zxrl0zptEeHC
+jlBnLZhEsb6lGdrBZjaj39dEH9kJNX9H3QRkZlOmUdUHzc8mMYpdacUE6pRCI1JioA6k8bnAk3S
iO3DAn4yUJzk5JZqHgSSleuHo+oMak96CFAEbP/8EnIY2LfPbjZKDRoHNkUB0eZTyu3xEbh+0T6Q
eQMToooEHGS4aeApQlrKQNp9ZDZDA0qEfymb2aLbun2oOtnkyWGp7dQ10LtxRyZbrjTNtc+uPafW
s9i1mxRJKCeZ0EUttjyoCJ7kdz/cE0FIBhaobgk5zAL9XDv1qBU5fIoyH22PXJTTCtiKivF41ZY5
Bzca3Ji02kApNWD5IUP0atZICXhGCdQxSgX02CSTmhZRpoNODy7oaA6wsKKa9e2+5/cRBShkYNA7
nkzW0+9r1KIRcWYHXdYr84BE+SeVrcIXBrNHCVrU1vCgw4dAA0bgGOYy+ojkEGRl7nZLVQc2n7U9
jIesiY/stpuL2p4aXPawWD30MUAskH4AfgFHN9V9mIfEZbsuhGMQ9QpzHsHRJDz+SyawdcE094LR
EAI9Oh2e/Ne8hl5F4yIigD62r2SaEQ7DpP/OgXxyikm8o9VrNb2Eak8qRkhGw9DEqF2ddp0FxbMF
HGP5PCXJKYZsgzJGRSEQeTJ34QmVWCkGinsncEJhvXDoO7UggTAatjkqYhIqFKVE7zA8YI1vX+Ts
HHSXnC5CuJQfvynaJB3EIg5lmarh2diGhI0sL87crhVc39C2BUQR6V/fdA/ko+BTtKA7NDbZGTWv
jcUPq8aV+u2gDSRwgZHVpdiTc0vpBmkBR5+Wb/QbSbhQOCVLZPWVHnhkokE0Q5Wfih9wx3UnzX+X
aW15RmODvRf+oe1lcLW0mWtuxfgj6MFtQSCw9CimxPF+mTNUuY5v5xTuejeoCqp5nnpPK6DXE2SW
i9qalhV6RZbN2r0Rr7hCreeV2+uF9IP6lNLXqTM9EpJygs6sE3Gt+arokGJuHUPYQG8mTfBqO9Mz
s/sUZBQGRxa5RJ3oapwplTM8iSInD+I4qORx0zWtf44600o/WGXYQqMOgbyRvT3POt0gZcbhN2wf
EUm/6YZytPX4PXKCEwjWb4ky2xFYGzcHGdXR3iEzZBFsu4PmoJq0ZhSb/TzRTiWhkcvQKRkAndAj
CtOf1JvfC7OOZj3zIISaox9cdVipaRgglXj6Lr8+tms4FY84RDhhQM/nc6zceR7ON3qotTt8ucPQ
Hb71cDj8Hg4xsNlnqvV0zh96GOpgspj0+2Y3Ida/49/uqYL+ZGJMYHaaX0FgJiYMJgF/aP4kVDMJ
guke5GXCh9oMPDNYmH6hzM5oowPP81I1MJTUFXpRaEMSRp9j97suBz1q4o4BJ+ivfszALBaklRQ6
OKndor9bEI/ccRyOBakDp5WkwMnO4Somu0B2NgsONOnv+nJZkMUFK8OFzgNTeiZY8LYvqck7M0Hd
TdgGCjp5M+kDq+j+Ptib/cEEU66yxksQ6P2UENF+ziPhySK90aPzFKq9Od9e9G4aEHkChyL70YM8
2U0Nm37U2z5x91joCN3Sf/gasQxJ3RSCMFEBsu9EUh7gIaLYTmx7+S9ZjRNJnZtInuN0ymhNOe9T
8dA1D2BhAo75DMCdYK8LN6KPhyE1bprjSrgsMHrsKiWQyfD72/2ua9f9/n65GtPDjaLItQxaDwE/
ZGAVWh27+qqGXLArtohYIsNv11Xf94jdXYDnwqjvM8o4IrjRVEvl+76Ci+/7+6L4h7nxYDO3wNb2
4ehQ7icqIpjpQ0V3E7kvN2KO6U2u5jzyKbSG+3V3k/7E5K76taYetaJydt7RUDRoHdxRe/Oa2Y/g
su6Vsy7v890TSSDeMlbco09k9PSDiA3XUWe4xuAEpv6Dpt8+NhhmJK0/+tmc2Pu7ozI0bRvoYlnV
oUKfVfG+/kvU81cQiJeEIirsaQC+FDoGVfuphyCh1N+gPoPLsOG93XvvRHraplzYXUgp0xluyIga
iFEzdu/bais2HclgmepOi1V9cooIJokbYa0o3MfHPdP9owQp2d5XmINOfWYPrF71ffy1vhH0586E
Si6fEvXRYY5Y9Qgr+W+M5hGIU9jdNrzT7G5zzAR/Njatw0L4zAU6qy/WBBo2dpgSfUpoSt32un28
0CAdPyNn8g4rj/ADEaVb5NwqAkxk7HvxGPuUDuKX4WtyiPC3RrhQdALYH+braTJshVaD/nHBu9O3
qBjBz3oW0IepAldin0Imm5h3opfOzxHTqU8/nnFtkxPqxcRDHSPyAAAz41iUHZ/8C/1fABCu7p1M
WhtiUwo8DW+2BfEogrZn+df6qcM30vU6uDMki+FWXYTxoUxNgRDNVH3TaJhyUyPsve1saiFsx0RS
uiRqkgicG8KoRQuaUtNtum8AV8cvEpPCi8a/mcMI3omOpH7hNWI3B1EjDIfBsoMCBHpFCPUKchMo
LgJMQ52TfwL0tsPSOJJOVheGGAwWaH4pLyZLi0QhYhV4VCWZAsfMb20wDyDIwG6ryKIiZb1JaDuZ
500DTSfxGNcav/26TwepfXNW04O8352dtN+ZP9R47Oc0lNJ51zvAPUqaQ0xFu3J+Ewrk8RuwzDDC
SMuDw6xQz5fGb+k0gw5Fpg2/MZ/hoWREGMrhGqVatXDi9KtBtXTPsb7uBHunb2JzEE6BOgzieWcI
eNN/ZGHr6940Rea967rEFxMj6Yf9mjTkI63cMv/j6MyWU+W2KPxEVtGDt0or9n1yQ2liBARppXv6
/bGrTuXsP40SslhrzjFH0/1W5bzZtE7QzVNMJqNDXVoKQ018bKiBPHj7MY408ORMwCqFqok2i7aR
6l2ZG6jEmcbV2Bg4ag8NKoX0vBmYeDP0mM67Y00z/wDO0wgBFK2eu8XQKzYD+msRxhFugCwAkjrm
OjO20ZkIL1/zzbihtceax0x+2rfZpaRy27pkGuAyqqWTpjfFsAGm7qxHWHLW3bKey5E5fkTQbBl0
QsUG9YXW4zpMM0T62jZD/rCLFrx8sgH051701OaH10raSr/CodsnF43rpHI6iHtQsMAt8emdmuGh
84sTxg7hQYHsKNklt0VbqWAZqqnghJd7r54UJCfA1hUM/WEw9YLx83w08VG8vAmRuHfHUcZ3DX+F
1NTKGXVVwdUnMx65Fd+QrrSvRmc6VmWzkOIXbEo3VdhZMEKzWYHwZ/lGXdRCGcRie6a0s/weXxjW
0XxCZD+PQDSkQoYudGFgrSE03/Exgegt2VWDtYrFfiWSlTRHlAVAoJe2NrEHQs2fNPHOs7dVZt0w
0hbZjyabDHPVKQYQmPJR0bmv3FY/dkdRD/LNDJPhdzab7HSaWmax14+tIsOg+WLuSwe71o7tV/hX
/Eyhhf49j5NdtNVIQC1PTB8k8FDaLErXxKIqj3vK5Tl+0I2+pvzHXOlVmKO7jdje34KlMOT8WE+6
x1t7rLbtBkyQQn2wxVtI50MPwtEwnUeRNfYmPOQNvhl2TY3I8pCwH/IqZrKancuLAny/2GaTFW2L
3s+6t5MMFk4zw9vpXu6nJ3Pkt/iwSVIQvty+drJ+3V670q6YUKNAp2AvbQmnk48jlCbH71i+j5b1
AlKwnku2u32NNGXZXieMVjE4SUyQbg0X1ifkbjsezAwjeAzaKH8b85lYBrMD7LTYezGmoQIlF1Gx
C/4wiq0iu32a2qgqGWhFhlnym38BYr/UdcqeyWTDY9XUuVXE/GHNqnUrrG4BE9tjPOzf8bGLAdlp
Fcg1aryg8VrsZ9n7BjMmqe+Nfn8lM699uhPJDT6WrNt1b2qRqWaWmFl1+2NMHKHZTedDtsjvMgkb
p9pnX2ey/8QeJJjH/A1h5E9cQ7SzdofLRkAbvlKUC29W8GyHNj2NhHEIFghb3BKnman8x3Ny2U0M
e5p6vIWeOxE419SUcQmBwx6bPDoRDMrMDuCTShY73mRdX5J7eFY2qqP/Ccv3XlwUx3qvjZlpK8Pu
kGiePofqN+B0ZD5czgfA4yV0As2A5D36hGGai4cr3TNmnnFKpAWFj3L9bAr4Ktv8aavDuMPri9jn
IcrPmBAFsCGY9lQ2RJGpSmNvFZ0fHcuKk5oY6k1xlYEb2yUStoUE5cSY9fj24ZO3xNYoPw/z1/E/
SsmJJv5hrEko4N9wNq6QBbaI13bSZgo5pMan58zVYE7UwNe4VbVVHMUzPSIwXVlhUNTXVvDTAxVi
E3bGnTMiuhOTeyxT0LPqM0bXhEgumwUOq5MT2OiPldyEH+MQuLACFhKupYe3+3aFq3HQv5UNZ3Lu
xjDujxphBuM9twSMIwLzrWxiOCztzDPoLbBePTX36vFa5Ifk8JZvuvU8VS2nysTiL6VEONPgPoRZ
9f9FoJgSN3sJewCKQZ1aobB69XaKchIqAU5FOh60MxlWAqOujKKIRwbzUQ+YhfYYQ1eZg0g1EwCY
zKWpzp2pwocxt8GYxY+C4dGoX80fWEnUuxbNx6ytTINJD8Ae4JwxF18uAC9N/K06YmGmUxnlc/kU
0jTq+DbQ6hu1FU7nEn+kZnRebX8bMJ7ODBErnLXEnuKUJxEpSGq59dLdpLQHpneJNeBCZxTm9BSd
ipP4OcULjWrMb0qi0T7ldZJa4neqcrygVmSsbYEDZwC9sjNZff5P5MaJCtvTqugvkkiNFM8jfYrQ
UheueUsRtWbr6RPIzL3dvBZ8lFMn0c3YAEb19NXoaNWBfOmmQta7sOiwW84dw504oFuhjekxTTgi
UEgpN80SlsESpgoWPmTaMDonFhTCE5O9pv39LNXgrzkXq5zJISSbY8bclBfHbRByJ1xp2nbMrbi1
cCgZI6jzPPVCuPfImHxhwzBoctKuNYFewX74hcKJp1BHpRLOYeWjuElg0IT8Xcc88Q9OSa1DTy1D
KxAJcRw529iVTnxtIa0MBtm/Ol8Br0X1gXSHUrJAl6OT3IR5rL4YS7IH2EuJJT8nKWj0cxZO15MA
BK+L4UgpklnuswPwWPntHkYLYNozptswzaV0pm/17YRic049BniiPWe6d/Zxo53ZyETSU/QYcV2c
gCbWZD2hs6j916pz93CAN8wOQ2ZejwIHNPc+KhTvEPOrdbf8nFsr/F2tslniNfbI1PZgmDCtno3G
GL2Vrt/eU3Jyb2Rij5TT2HveKiuF9ZOYErUTdR3ZEwFmeZXdMS88goebg7N/rkLek9MVuJmJpal4
R828IJOEJSK6rf0I4IONPEdo9bAHOfnhYDw3w5aRlYU2eUvGsNuje4ud35HqgIDVjFkfDPEhadQm
dHXLcOweqi7ifg9HN+aNifcnz76pBB0YhIhXxpFm4jFDslMnRnIA3YHh5KNiYolgAUHD9TuxJeT0
31wSPx0hWno5+DW4LAMPJRg/LdGsZ0CZikMZYkLGhzyiza+hvaL+ba16CXXGimyiUv16SQ6Ogzx7
8VeBoKKJR+nGtsTv6a+eePpUDsaj1ntTx7sPHqfc6UPJ70jkzNN626hhNZP/wPalPhiMVR4dkNAH
cIV4I9CuyCkZemYkxC9KtlZhJt5b0XnupqWrZzQeV7GeIXOADEL7PdnSCJAwfgfMuoeTZBlR+TeI
IAQmSvNX8JCdh9XNfjBYZsD6gHQGREfDC7JjwUxjhGpTcv8f0eolFPENd2R2bBgXf6M/tpZP6wfs
3Vl/JVZolfNk5UNUXvwx/3NKh4LYHQkl6HfGCd8Iafug4eZfABjPQBOsABGSPTEBbkLr98Q5A24x
ygljRnqxtd79CT6ZqSwDf1wfWD7NYsfP2THkbezwp1oV9N44mYIk5GOfPj8F+PFbl9C10GHPID0l
Dh3fgYf/vzBx1BiOrCAHS9A5/CYKeX67caxGNzmbvx06ZtYUg8mFtG4MwK2Y/nbsBmavkM1H/OrA
3+MRkFHR35D/9f1+kBVJhgChbEugjm/RSmZf1KIkcEtYpWcUiMyA8FZE94mx4zO1FOJx1S9ihjcR
bBWYsFMnYPFCEHOUY7B8rZ7WZP7V27nP0PrIPvbMSNjCl3Ie/NZuftf30eNZEFY0m3JKmcztIQ4w
Z7aMbXlH5XyiIOGgw1TkBZsAujMksNObWSD3l2EsjPregoRq0r+4oj8KBlQfdcAh2iWb7AEmB0kI
+XX2XZ0+q2LXr7pDtjuGV5E+IdiymzAZVeeACWOIx/+5gHEvv+FKQ25ANmpgZO9ICFtgHkAPKyzg
ZvBl4n2nT/fDOVw4Ohp0WPLoTd0pjTRs/WV4EolonyzJ4N0r6/Re+ETY+YwG1V9hL+37PQjn8xJO
AbnYzE+xAo85BBhuPRKDKNeKGQdof5AYgLKR/rckxTIU+rF6o27SyflT7syKPwxYIQ4QKYuhPKQE
lvMwK37rxMOP8sXMcU/oiYtBDeSI2UhrYy/ljHs8IutuBHdZ/SoXlbwl/6lJf179n4LhtdFyyzDd
zBdBz+pgMP8Csu5UtEBsixJWZAtQzCmYHjDeOPcOFzCElbEaAG4fHZgpniGbjsTEcXwmEeuQhjNc
Psmfd9RtVq8bSptTf6Fk4CaH0lU0DoPwsrP0+80JMgkTbLe2QQVU0hAbTpIk1jUy3crQfH0Yx14U
YdY9mBsE9+4hwl38NoYlfxydebY++unjkyhQLgJ4UNb/fMAJol3sixAPUvcZ+q/BDwUwD5PCAnNY
BidYwGfopmWiQe06JW/SzkInBeDFth0yD6PR0Ok0W/17Z85HmWcVEhYbj0xsIwE/mHtjQCnRAliM
ChpIRdxqbdYb7ktngF5hDc401BKfOxo9XXSoTD/cFWkxTa0+WLXhXoGHBjGB5xs672dGzfIMzQqZ
yA/dSm3FNziN0JJSw3ufY8AH+MgQmXDJuEoHjn/Jk3gCzpUNH5Q6DoQtFL90wRFHkITQMffJdA/6
Bko7CqRvgz0MLswfRZO2bL+Mo7hWV/Gf+h1FDJwDNzwXExzk5zXUAurpFm88vPusHIwGhdDt9cPZ
GAPqMa5i7I5IB8ZTZmJ/IsAqY9iszvWjuo1kEsrnQ2wBnUs98IMZxk5xkXH1iB0Sdd5Yq2pAgTPj
SuVNTU/TB6zXYQ2xY8NXGRmIDnKrpjwinVyJKMaviE4AyoYrjjctCjpacvSHt8/tjXxYPowqwHN4
NFbRhyAHS+X4ZOKH+RNeg2tp/1y/qZ+ReoISjJKT0WmRMQ0tWo3H4eJdEzc0TzF/1G1OpQEhhHGu
YDUZNvWQJHNimSIUQvSYOsKnMReIxzaNbOQT2Ks/af1AVk/DuV7LaJ3odUWSsgt32N6xBrmICuNr
3vV/RQCN6Qmm45btI2r3VCbGd+pL+8kRSqFNTP2BS+Yahb3++0HLdsEKRkJUhw58ybiI7brnkKbt
wWav9qrE7INx7zkmSFTM4P0VgJ7m3YaBFVPDAmeGyU5BwC3wp0xE5IuFnX1VsNCBKl9T9ylOLT1C
WxYeogHyZ3vp8A9NthG89FCS3bgr/SADOhQv07NwZGBt3W4jRQdJxmFA1D7Sp0GkTzBMTJAMGD+y
xZ7Dp2K3+oWfBgdwnH5ndrtp9ic+nzKffdmck+J8trxE863TzJ1o7jhYDc6hEtSUKtvtdnmxLGt9
g0g6fuupcQZHd+IarleymVSm+t5rbw9D7+kj0M5ydSsx7xSXsJNoIDOLbJdevandF4mTjoSgTN29
ptukI6DdlhDi925JJjxJBTS2h3q60Ao/ny5exOz8JssCx/rEalb49THHVHHfAuUaHPyAsbYe92SU
OxppGXMtZzhoMiVVMet4WTQzfBIrdFKxVKTFz3kEB0d1wS2Z7TJGx1Wfb4AIxDyIull+yA8VDA2S
Lm4rEtA+tQJTdGesGDiEoQ0hj4EP8mR2DKZjj9TQcc7eMCAavxPVGFsxpQdMowMznXEUfniT25SP
wajc6cxmt+TdqZ6Y1xuzGodWdoFHSo1ZmGHvEiVEbweywziVLHgC0g0MwHhN+jKIpBQGPzEq1hKS
kMpzh9/z7RCOF8veh62CjQ0vCR41rnQ42VAZf6zql+xHUfSmwzhr1hgFR2D0NM/drVunX2yftHoN
vp2IMfnoGW6zD8eJ5pz2mR+iyoAW/3TYTRn1YnvwhChEYcbQGu0h3KXKiwCbcI3JHDyBsfCt4aIz
6q5MQHH+9/ylcWVnZkdODFOhOMx9Day3st/i6tngZzqjNadHT9Yq8DOsidsnnUflCmCbzwp42ezf
A13+NJxr1/IG0p1+oSlJgPtQ4D6h5nqD4CWfJa+n1Iuvnr5U80tIepWbqyAm/P20i3gK7PJSfY1a
GcAAYx6mpHEAI+UgRYRYkf6xAFeQ/16/0wV3v67t8mlz0dMFgDqPD0AH8HTtRg+SWBwuICY9fCBY
EO/bTfM9PVdbEhcCtsoNvFUmGy0PIFXLuFrIFOXExHOI2NDUo5Gb9Tu8DbAjxsmCgo3otVm+qk8a
Hcsm2FfkNB/e5IjVK3IGaya/qN5WFTTb/4lqXTeqsj7jpNrDWhtsnpIDrIbdpcBdjfE1Ru8PDC3X
g1Vsb+SEAguMPLj+Mtbr2Ua5vBf6OfSBWlg4I+eCU+S9I5gB4tsj+pk+OtmWH69ryIRCsIrfpOfs
fn5ciADgBAOEmVv2CyJE6gGZC/W5XLcmplnv/WTRrJudfP4ssy17L7RIaJ+/EBIALeQzhzddd/g2
5T9oEFkz1zH5qLHKnsfFWuGUlWYdNBx44iO9Ep4nqDt9PKssOzb4iQd+ZLMfyB6kk3I1chNp1uHT
IfrrTh0TkgFobz3VTULNU6vwVLKxhG0OawDblc+yLM6sU965ZFmDZ5QMvGj2S16IJ+PjfJYohZgb
gR7Q3lbENaMXSs1pcnjioBlUVhiuJA6WXsVEd8UXI3X8TkhKXea3lQuE9X5bTyxNns7QnlTd5KVE
0qEoBriSp0NUp1CaCjnxw5pVKtRkfo6/cQ1skYKysjmN7x5+9rxsyJD+g1u+k5bmpN9MSmD8Y8Ln
EYLgedyDNp74ngGK1LXS3R7fm5db9TaEuv+iilo3I+xK6KDRfqWWWi0h/PHFZLKloOFFjacpq/67
n4nIdzGGCee54AQCWskCV3JGFdD92WgoYikTsBCAi4aHB9hobOLmLKnz4L1suqXxXgp8iV0Jugr0
/I8rtM5Udqhz+c9J6n4CF6XkyIdGBgC/FQ69PIe4XYZzoK8Cll3hdZEnFKb8XSV8xYU9YiWln4/e
cGw3b+OYqCtBMROIc+p8nEBiNAabDmk6NkUMLTGOwiMK6rOLDbHKJITRJrz+N0CDE6mNr/qSl7sf
cxiSVX0WQehp+PYl4yqS+urlwCXlSPCU2pbVBQoYDRZJzBbdVH+f8OfTzjWsy2mAewB+vw58Edcf
iilMD1BmvnYp3LNDuGEkFUKb3XB3XUTNo/fGBKOP50rJOclRxHKiggPDpY6piHf1lnmVsn3uZGyX
isdzxcQYG5rbsBo5T8NJHD9Bg8XGOF08f/MbjHyGi0vtJ6XoGb3hOG6mtMEYA8FpIkhvyZpM1p3z
/Mm/CS5h2DV1wQiQOePp4IUrHWcK6ESXv3Kl+MQLMkfg/ONY5WzJF6HsvPfs4uC52Ef+lQvKsSqd
NTXJUqMuVUmcQtnokl8lBxEZIjS7cq8hAHnOBpG6bBNiX4DLlGGNYbqEfJG2Cf+HTqpzW3pEdi0n
hOYFx0729HYRwExGNcFgBiQs/sHhiODrKrL5aV6mbWyXjOdx84MYTFgmOD0zPNiLA/YvYzJSRuh0
/9tRosW2HC7YuwTsCAdtLWkOga5oPHMMbEH7UZBOcZbw2dWfwCuElAROD5iJwycbNmp0HLVrV5h6
Kocam5KBDRDdBjmxwzeUpcawSJolPfJATJOsbQPF6953qglKD+oIXRm5h7R7wxSj3DGVokQO8z8Q
g3cL4Giia04WbHKwv7DZ50zjHfCuR6nIQconESO26CTAevkVGBNDAyaVy0GM8mYUMIw25BX9MGpj
RoRIzbRjtRh0BzZNB5QCcRark9gtaV4ZmwBYUPbQDsjfpf28KHsdtM/u4ZTbQ+El0AVrR6+IEpoV
8Vxj0EemEt7J7NAodNtFmi3SnCgC5onslGb22UoBqXJE0NOhwpU1VQr0gNP198VZZSekQwWL0TGz
ciblpox8XpXXExhT4LiAtRDDjoBISJxyEAt1TnGvJ64eU7mZVMGyQnFuE4srfLbChb8sUepQJaG5
gUDEeOiOK4H1oOTjysoNK8OLn3z1fEFKlsRCqEhEXoAUxOo4mRa7Y/AcI+MnsUPseNmNoeEsw3wV
M5zGfA+Au/viWphllyuJrFWP0OmO4XuyDqdWzTpVTqnm8FDwgxzsrFza+h4J2Ko58X88Kqyskjl1
9/+z39SdfFuC62hrp9QNMN2HhSyPsTrjv7EB4x8imIldtWtyOgAO+MihzUdWJNEp5ItAI+TEZpk2
/E+wBO3cKAu4lkL2jXiSbyg4cwmtiebjsgK8h/9B0YQEAsECcA3fSsfMquNEZsnxHHMipuNcR6G8
GmZr8kIY8DHXy0V22nksugz+qtRm7fEQZI2jTyzWfgf7Fo0wI7/eb3S//Cwp8ZiAVjinpQq3zpwO
G041Dk5yoarKY+CDllgG36y8hPwzdQ+xQB1cemL+oRjwWq+oeVUqWiwtclY8eToWQn5pzYS4/7gf
sF1mdXyxZ6SNgfwF+d+HobRucnyF0i6GHY5XJbaAic2RxcGBFAh+RcUJklrN/1c1wlkHbzal2oRo
yLM3cTgN+tbhyOEcAqfn46RcG5UDS5CZsNzDjHZ4brnr3GCZuVkz55GLX+uJ4MuRX3PCdUv6Nxb7
MJk96StR4AYsJWt8JjIXBiFdM1bj7R30fdxnMzuXoP7NQKGAUohc5B/VYLLAM9ThjC82OHuHqhlJ
ViLZPNqk04YMI5AechQp5oRpI9sgy19kzDxHhUZu7ju9cz4R7sx3TiCH4PWHXb1h8d7VRcK4JDM/
l/7O20IRBY3tIV/DwRww454lj3Y2joD6Rf1o7zmJkJnLkzFe+QQYbca3s40WkvXH5kq8HGI4AwoK
wesTH0yXRQ0/HPPmllz0uXIBh0MNy5Iu2JzG9EteC+YocbGgPxA7cptEaSLVq/v7tf4gjoRqDdOD
ZxVu/Bc9eazRvY+TqTG6Gkpz6UAIBvdlglWS7snhQO3ZL8h0R6FPOJqheELFgmfnwQ91BZOUu8el
ovFQ7vRrHC18/BC5m9tNblNlR4Ipc4ZcJAiHkE5N465ctAuPusGPP+ciNj0Isy4DJeWJlpJoUaCw
isUDooaS+WWKp0PcWVGJRZc9PIJLhLsjv/RVffC0QgB+d1b6M8CmXPCsRVdWD9UtW37ZWZ8D9fGV
MryjkBaggH8O9Jfs5M33hIMLiyqgZk72Eqc+ej4c+kjFGXeUqTaSbrmmkXd14e7yCWC0DocgGAFk
EEgW65MXNgq6VDP9HMpvuLrsO9WG1yinVHg7PpIFxg+3h4Rp1vSsIr/6f7wz+v+lhntApg0uClrj
YCk+1GJGmd59EwhJ75D+FIUpLJv9C9D0N3Yh2wLYsXtx9dwBDjYy1kiQVFo771fFV06cQODAema6
xJb00R7gbzKT2y/gIkJoiqP+B/VnsjBcYoDB9kTEkvOx313q0QI4w8D0hqeOI45JF8wcdizaK/K6
KD3GzkI9k6DDsDFIbVrPBgEEYh3D/PwywITgIFsRdv83uA1sheyDCcTblGCpGdghXS8xSHQlvFzx
9YlMgMWxlPsPwL4xlZ76ZDa1ePfdBPTdcIrbMZeKqyRHG0QX+vCXqNnPrwSkFSLx+JZsvvRD2fh7
tL9QnaT/UVni4HDVY5+IS9eBnitlcsEUULOAOAmI4mYSkCXTiCOfmJrwuZt9zexUGpP5bkwcrwzP
uX2QvzWbsSx9EXzqxK3XFLy0xNwCuiUQ2HI/gpxItmm7K/NNhw5DrlzD02DQTWglXTq9FQwW9cze
D3+cbR/pF3yGFPKHyugZ3gnbIX4oXAyuF/A69q9fGls6L9pyhQghSEiD1d2eEQUy7MN8zaGBhoE5
Myr/wec+86K8OkmcKgy/LYP29BfhPpeK7aGB/EKZp8Kl+pUUaoVdpf/iCbHlXbmsyYJDCzI80jMc
FX6Rf3W38oNjQfXDHTAqtwKpkL9SPMLyTdD59OCDYywxNNDZPMzAhipsGXecRwCZEGKrViCZgbb/
lEdm+UW+aT5LPfuLJGTrKkqVHA9Y0AAW/dvhEBvPvco1GHxODnSIubAh1RP/hxC82FqHVHmD1Wv7
GosNcSVxpMnHifafzofQ1iupcRj2xFbrN2foQPRtbWkKNB0U4CXWnHQ9bAVI+LIvpVhBj1F+iDMX
VmjbOwQmi1dJzLOPkUAYbDto1Zxi0BfevlRgFb0O79PCqeDfMxZGpJPP9c2UkiqfSyJ3+Gl46R6d
s8kWzAxeHlE/ghfcDnOUj1/me8yo/mvQxn32kMq3Spxnk8h6xZtgAyks8/hXueTQWE+96HV8KS7V
v7RXdkmDfXYX31pGhQi7BOcNOT3cFpay6K45/DNoRBxioCsO0C89S29NDtKanLfNFDnN/LWZLBOH
LMZ1Y8XndlmvKpfQX5viHtUkZk1jq0WcuI7gVd2P/868+PSyqRcg6ybOsELoOPPLHWca+IXw3eRT
hxWtf88iz2B3Q5MzKtETGE7m6X/oFyd0VTFFi3dk+9G9TJlKQT8kNEhfcC6WxlJSPHUbq0iiOYkn
3pRTOX1yaRTq5WmM78Rf/0CNw9Y85L7gMjDnS6R3hGORDkig4snFisImxmt8GRnU03sjnNdtOBxU
koa1iXjetf4IeS7qRgkUZC5pOEC0EjCpQ2lbMREEw2uWMGhWeeeyR7E3LDK2ZJgPiALWitKReQ8i
C/lKF72nds6jgwrFNEE8EmCq+zaFwCGjsaL1ljL4G7Qw6kYhUSW2JzJZQADdTDjP5R9ErP51guiS
DXZcrj/CoQL8wS+8WHYPgTGwQo2b74TCmTK1E+iV0di1sjv5ip+U/bBYxBTIjHnwOS5WqbQDspep
lGUcGUwRYoHmNY2vE3GHp6BXERBCPuLTxAe+Y4iB/R0SyGIHzz/QqcPt7Dx8Zj3TSYZG7eETztvB
M95bRgX9DlihXxlIke4iGWqrXbJAan8ihutb+Rsg7jEXaU3VWKlQt1Zl478UW9lBbwim82qsEqBf
w4Ig3+GoAzh1MwWyAl5lGdNabVU9ybkj9MikkABlFW3ZGyY/A6pABgrkR3y2H9rKjCzphUSVroq+
qKwDBBzUGT3EM/kBMFegS6bfQMqHDouDY1Y+dI8SafrFdCG1iQpizjwqjxiTiIOVHhn4QM+9cJKL
T1s8gTmDInGebGH8tj9wAuHswOERTBEYU5h+s5Mq3WPiDeAXqad9J9j74EpmvqHHfYWn1o/pOapZ
zfjSy3yar5YuBq0ZBcGRs6deqRRh/Dgrakdi01HB2JJUej6oHkO5PeDekq3TQPa+pfSyMLGyamuy
oiRmB2XjhN2X+AVye65cCtgC/guE6Vx1AnBzHaz30by2kxgHF+XypJA8xKtKHmns0NS/1lTKGA2+
7PVyPkclzJMYrKfwJVpsf0fr34lNWfnxGbxOOHW7Tb/P/lDR6FflL9u/t8QVzT2kEpaz915MSzoT
6+pVhrxeusTfTGzrL/XrVfkdPXWOT6y8NvKDnN5a2jn9SxZ8+CmT8Yg2Qyd2GP3oitnfNeRj0pzK
7JOtmAlr7jCdy+fgqjvIpqd/1EfP90r8nyZZ400ZgZrNwLklaIhrkDQNn6xoyVRP+iGCrkK1A1Ea
b4SXTcFOCu1KczkSo+MEEJlZIILNn/bjt2DaL4PlvKF+mICw/g6gp2D0L/HSyf+bvuHzI9IsjYfe
2/ARgLFq6nW4n+D8sMywrxK8IuC0scAlJX3EBMGjDRkSUkw7pBgLLXdR/VAcpROyWxSXjpj29uOT
mKStBdGKNvDarJEfibu3lbjxHngaDqQdWu9Tdh8OWIASrbf5bCbm64LXmx1YsmbFTkWrMIMiPW/P
yQ9PPZPhJdRZzrD966b+FBDVd+ml/ilIfURmiAByqTKvmiW3ipKlnToiPF0bNwdIIKUD2Pn19GxQ
XezmPXkx+YOpblx7G1YOiFjpGpHpfcs/39GiDbYFA0OE9cNeJZnHK2/iAsAswon5rO2e6OhHgvpD
+HpqS5kh4RFqXjI7CVP7dQFOShnRI0Ry5UV7oKWGgusrx+mOQuLlM/UHZV7X19da+ptgAprcicWa
Z8AqDN+wqKNKhbq0UXQPJXJ9jo6KaBZbEPPpQrDFcK7+jSmBjE+aFX9KLfhKCcNFFNbNXI4I/NLa
eZov4uj348LNYGRKo/WEYQ39y5e/9CMnNz4jR4VZIOQsWhZ0mDDZLhMQDoO8e/w9s4P6iNKVblgM
qXrEoArc+fpWnpNb8QP1oZvV/oeIKxOQFskDfb4l2JDURrcvaqazcJ0sEgTqDoicjICbHjbB+2Lw
mhsFavHb3ZRg016ZGhdYQcDYUAX8giLsvZYMTEo04v4ktMW9Qagu7a+Mu8aI/sNwNpCvk+RyoL2W
vGGBhOIKRE6ZwnylsfRRA/3CWnewQ1wXtv0yB+03xj1tpn8/t9kSjz6OcR9yVknhuSGWYJld+QsO
KERN4SuBWEDbAt8hPuiUJLv4Hv8ZJvATQMaLBYxHRBjPqtVUhxGhYDnCxL7kFyhxsnrww3bt0BrC
UznTJv5B6Cxs5VJdEtF+2q9NvaPMfFvpBpECRR2uPXvsQOQ5TiK/Y/9PTeXUDCRaO/vBckw3oecV
EC8R2NKcGV8dYownPwB24kUnmU3XMpb8IaorQhFi1NGc33SHu53z27UOwg2k21Nt0RDqUZ9hzL7X
EBCOygbU5IvhGmvT5BZKJKPM4abG/htRMsuWrXD08CFg74jfIJA16SjoS3/DwWX+Dy4BVg6kHUT+
NPD1whnj0bfKlmt7Oqhu4kM9BJYYHzVgZeABDCO6ObIAqMUhzJCgWRm4t6Wyg1P0qFdsYYuak7eX
UXqSxddmexX4ixnnMAsnXy3wg3B9InTs4/UQ0QPRKWTmHfN7M3OkdtRUTt6mxCaC93m3N6R1FTnc
gfflFbh4NfL3fEFgyVflLXkftIYmzHkKB6qPeb6utgIhZoIVKSfQr+LwareV5kF1avHPElxMArCi
ZPTx+kaJksceowAoE5/rKJ6BbTJm9DEpYDICEwPPKm0jCo6K0wpkflQgCRwzCzapDFcckXy1MCjg
nkeQofcfSNAAiOKmLNK2st6DJxtrSu0wsCDaT07Qku60ooXP/RuXMESjM9JeHPicai8TWXUsduKi
9EWnx4ZgHduFUwOInIKVfJU3RWdCb3tFS/xbYEhSV+8Soit6pxZYybNk82ytd2RXD20Ol5sCA0b8
ZK9DPWVsJ/gNfD2Kym+hIzWqyVw8t81oT0u4wuDDQyXBW+FFAusnNtNd8QhZ6nDV+9xG3dFqc95Q
YKAw8Qtj+dppXnfvHxnzWhXCx/wtnQoEJJLoK8Dr7ZF9EVZ7iDXb7v3asD0qv0SqEi/3MrNvdQzH
qhD5Nm626rca5Tpgr75MYahDOB+f5ahz9L0oe0LZrCPZHiamyqRhoXNSuQEUehvncMAuhIHMxzfh
YboeIIzVGHuYxk/CebmY7NqrPje2+pR9KF2l8EyAKZ3mHjEUd4TTyzdGL9AZHAgBejSLOFoJDyg9
LYHkLq9msBu2s6axRaiwFNsln1MMM67MJzSRrUr23BE/b2YqwFgw7VCIHxp49pDhSygYbBi4aYbY
QnSL/rNCkhEWFyY+Fc924VEqBRDZOH+pB3LRmWLIxdWr0E3nXEq7NWJLX4d/sMxI6Q0TEGLGSUiw
mPCNk2w98Vuw0UN/D2ViM7fJKTJs8EBjahn7/PFRPekOzpykT0QXZ/UmF3tQC1m2E8N/AW081xSE
VAIdFS69M0xf2SzfuBEGPg06/TUtUHrsNbQh8I8oqR32E4G4dPQiCAxRYMEGFbeo8OtvRiTT8+eI
bSOIk9sCogMnbqmR81WyUrdMvBRT7pxkoR9DCHbUWq8tod/QTGktJQucIHeCvXTPv4UL0COdQk+p
jNYQUigwIkh4dQd1676BbvF2oM56mylWkGiRIhsgnL6Mwhmy4Z6VBg+DGXd20GF2bmLZ7ysHCcuY
YQz+AWjuN060SXbvBzhaxkz8e7pEwj8azOjLGueNG8Za41RjStKvmehWybvklnSv/NcBnB/6+IXW
sduCYNZO77zunIjMmTDr3sQERXkcS5MF6GnMYwn/AV0UNQbWO+jMsHWaAZVqlxe9Lfb97tiahKsD
QCti+rhdUWMaEHrvE1sdaVNgocFehBbvURVTamZj/vMMGqA+cDOR4/MGHcAdHKBvVki8aAVSUWGu
WTQUEcFn45x8OhfZ+tE6IItvcNNYcYxDi2LR8bxY6ok1ALRPmZltp2dm3NxaMLcXkjxLfq0BZWtM
6Y2ZMpnLEqHYDm6w4Lq6w9i7P07/gP7pOih01cxJbWqyHfg+cfavZhQwppi/QH4DccLCDqhPhQlk
4Z4HgES7IojIQT0JJQCKdayTmtkaKtwIDGH628xp1oUlxp0Sps0zSg9YEs3udWB5M4PTFvHO4BTb
IPIPx/sN2tm7SJBgBl9Z4DQc47Fyrm+c5tU/ks5rWVElCsNPRBVB0q0SFXPY6o3lDgICIhl8+vMx
p2rqhJnZCk3TvfpPKwDHA+/jaaAJfF67PQw4KngLT35MdkLQbfsfVGsYeSSZHPr4W9DdjqhMCE7J
qeba9vRkW1j2R2yD6kVFSNxS+W/NABy9GeXs5Cv71WJ8QdEZYRLGzLVPiQ+1qpO6gcAAxmGR+JLI
fPOqfeHhpAfZTY/EScyrb1pxACO7E9UtmBl/gM86u8IxRlAlk/TzUx+ZTJaBgwn5Ll017Bq+75iI
Y5bAJHZQdxDjS+oTZ8RyCVIan7U13AZiBhcxgM5eFvODAOYacnhgd0tzJjdX+OcaxS/gpsWOYwyn
veHbE6JfUolKqO3ue/KtXMgq6VGxjJKnhHgPfvrmhPjZt9Ue/PnGZ4I/ExYBK4XgD/2DS9Wast25
HF5XKVhGGDAme1aNeK3zQidr06ohQjkqlCW+s9ZCMyIRwfUmKcMXkg1HWcSbDGqISVrzQWtxhqU4
+wHfYhskDVHR7WwseJrFXjrCm8cOCH5MYkTuoTpN3wHj8rwKh1bYQeqCzmjf1EXaincpQWP6F4Lw
cKpey4ULAs89lZ03fA2FfZMAr5xZ/XYK3JP/SmnlaBi0RQdq9EDAy27ZkJ6+wri04fC1envCPFoO
3/ROLdbJmk+nIMcYw+79GyU2r0+zbyaegpn2Dy3m7Lb01Bq5eDWnk5pdHZCl8ZbrfrHAm0H5hhrR
TwmVmPXL5/W2QKA1V+aGA5Oh7Qav8jAMUONzrLt902bnFz6BWbkE2v99ze56RBSfcmwW5JsgV0F9
q1wS665xVoMo3aVH5vyJ8oKG19N4w4SJXDILLaZ6wOa3Rjb1EjCbUzf8EUtyAKKeCpuXjVyTfC1x
wfUxARzeLBOqLTmCb5INCQzhZzeXZuuU88m/fut1T6GBPe6qI4mSXQWkeDsf+eYTLCEIcO6Xj3JH
xM6WbF0nuUgm6jSuiYlDc4H68uZ47siz9Js8Nhs9qUK2F1WjLbNZeoZdxsdatpJT5DfZoiVKUnET
/SK/v+TbIowu0ms3MsYtZ/FTc7NGRoMmNOxQ6TaCqcGP6UIkC7AzLH9EDJCNFU5ZUpKJH+7J1XnN
qRRpQ+4Kv+E3z2OO5I/31wSj2WOD8t4uoj0WpHj2UIGft0RcoJayb/T5XiK4aI7CN4tDDpv38/EM
6npcD2qQr9T9Y5IceJXJxIKpy5Yc/7Ah8rYSvTS4uWw3sZPFF14CxM43eq5XewklO/L/P02f9/K5
0NZcRYxlq0FvaCm4Gs9PYB1eEGKYiBVefy6IYrUjEOvdXKc0onBNn1iwJ1ZQCAqXpBYE0a+OSEYd
UIKHrHoqoD/w+g+Vtuo2h3YLvyxGcGMbgPTR4pYj1Gt3xQ2nSMRifYgW71Uxghak0R3Z/zu4mmgD
XdA18zb1GqaZiglHvuZr+XvMCoeuHwUPMBOG6SMOLApPuvfS8nMCrUdDHWXjUi0acwTaoheu027L
eLPJQngUm/GtD1SS9lFVYyHx1J2we7KfEV3uk29M+0GyguJpTeZ/0K1fo3tzVE1z+FO8F2E/zo19
lzJuNiZtOVTKMQhxgfMOCxNi0dV7gZE9fXAsfT1Y3I6h2/yFw7JZ8hBHQJhWp0TNgZ+z6U/b8TTH
YI8Ag3CqOvhSGvAoqzdUHqcqQDI8R+z3ZJEfMRtgL8DQwQRwEXOv2A2Bf5JAWpiIUdZ82jx25Z9d
9naeCEZm0q7/wp5ja5SrvDKb/oDS7FyttHvjhn/lehedsPoTe0j2uD2gTfx6nllvp+Bpm3yrjMKe
nD39QaDT1UTAKLvUUmg30aYvytFvChNBxzKeM1vevZ+veN8mAclsMVAO/JmwKQoXHnSy4GgyZkHc
aGNVc9fRXbk363JFV+kLmnUDMZYFlcEoj8sGRd/7r1qXR+LLvzOndz+kIdBredF8awOZtCxDzUZq
AqX8eTMXiG+hqRwsp4it1IHgHbwnXib9rFZW/KJR8TMQKiSIgApd0LKbX+CwKnr6VHs4VGTd89uu
pVz1Gl90Yt2Dr1fmwAjGoqQDE6XpF4Vn8sW1HWOr3VaHzmkK0gUUe/IFSU345BxdmSCgUwoPdEfk
N2ayNQgzY3F/3kmZXkU2dTkKYDInd+2CucYhKF9yOlNWHOGXH9rGUVMe8BZCPzeO5r9RnH8PxEji
mFujD3u+55zjbwCE6FpQq0B3T/C2ROTCoCNX1jJglWrpqvvxXlRsV4XJiTeVedoTsokiMSIjo6Dg
Jo8Cb7zdql5OGUf4jLBKSHl4j8eWN1FR2Uz6kanxOHVSRqt+jhjUGwCIA/FoUhS7BU0IsfO87RGJ
sIlHKzCr6MzrF+7YWbSW2NdwcU4FzgI/E79Ak6/bJsLOt3yXOMrkCRJKpyYzhz1ZXasEgIMSDS5z
/Pn78VnuboSIgejQvW+yGfNy2n1oD7jdkzUvHwGYbyeH9TuG+mzIZ4Nq1Ztyn/4aUBdXerdze1w7
7mf0Y/Gs4AOolZCVfJBOE9SAdJr0SoR1NA8Rq+M3XpAh8hNoJ0LhWLS2L07ssxS87aflq34NV9s2
yjYm0gP0S94Wq9upDzpMwkkwwZz0qJ5+8nhCF9raH3SG3Vxe4JEU1wE4x+sRfZYpdqrO1fwJYj/+
wo/+qOhaUTif3E604K2sxQ587gE+pq+wKElo99lg1CUkGqt9a1fvY6TNpcZ5LaQdVs0OT49xMZTV
jUmH5/np1H7hYryG34n0tYRyunZiskkH8/w+4GNIh0VMKW0sjNP7ADdR/RU7M58q4DrFVPTLRUMx
7QHXYUkNIRRsLP6c0uJtOQS57KTrLHx0nMppNceOmvsqepElf2CQoEefTg6mnS8xujinVFoOsKN/
5nx9JDrP2o+x5lc/IvwCOa1QqWhcWxe/3w/W7qp3GxiNCk6JAypxsGDnpJH+PXMv/1O+s8HliauS
3de4XEiGYL8grWM7FNOaNA4a6FGzIoEDFSQrMQpIzpBPIgwyjjjAHqDSHRO73LSs83DAZAUgT1Yd
AUXl5VVyQTNy/Lbtrrw2IHl2uE/W7GWlx+Y7ocDjVZwcJZDxFMBvyevUJLY8au/dDmVH7DRHOmhX
V/U7PlYOSsooJrVp1sjj2FXLfCvU4DJQR28wj3T3Mb1JvOwyTwkX3SoFg1/kuwiX1rzeNyumXvmr
wnKnngNZmW5MGTfSFCujCLWL0LoJHR2oiduhGxCnd1ZkkHEKXx4Z0QHHnlWv8+vvd/sLDhjGCzVy
hFU+uCUlqBFk6apGf4hWrKSCBCTEoTMOJhnOvIZsjag9YYTGm+YviTQe0Fat6Uu0UAUfs7HJKU60
ZsYUuxa/wYK/R9yifOQlgupFiNF5z58YXJgdnAanIPQEwpoHsUF0NCXngIcd2xrGoYwzFcKU1hmh
FrzldPyEBbOfzSrVls2fQYHOQtejbo00V0D+A/9Kg6hqoTeb1x4s6bU2qSEnnmYE45JRzM2vgg+k
JRAeFih4BG1zoMKmGMNA2n3BmXo9xvyypqIeLYKM2IpCs/IbkoarAOZ3F5fGhk/lT2W/edk6hAnQ
MnCxDnrt5tgZKT7pf04s8ONDS0aItI2k7XIk2JwIr4xXfuzQ1VWLjs7YUHvRNDKubMjZkTk8514q
OKwIshoYAKni9PMlwuhBt9N1tSEq5sJYAK21b78m3rReP99W/S2l2xq4k06gT7w0v0/2d831yUjh
bllAX+Q5TjxKEvpwQOzk5+eeNbLofLYGQZgdwjJg1etZl4yNTMv0YkNcWXdq8LkfXkGsTW90wws0
XgGCEYhXsPJjdO4X2fFGZWvYbNLmoqXxHaHxVNls0UrwJmAeDJ9XZbRBzFhnUjIFENcBX4/L/0Ii
hwfKxrSrXYnaJXSMnvDbWUnKBLEBrFTNSuLFZM8w8qB5bowJ7qk1WwUnAFJu0i2/HUdzNh5sF4jC
CH2AeXCYPkYR8ARCec0XCUhcN+FJzemHdvVbRGKJhV5H8lT2VFo7QRv56/pXBQMIBgK7x5leg2cU
mDm/QbyIgKASWUdYX+hqOCGXr/A6ydMIx2Wbg1C34auX3T2pps9Lt6M1m8CSuStWUlAe3hc1UBc8
ZDqd+DqjSyAd8POvWdnJ/VXPE8ml7RucNnZ40mMTT+gdhY40AlW+uh5bpJTQnXr/W43q20U4zwxb
4sdE/9W4eltMH1qVzPXmIrH3g3KBmlKASZRZcIvkUchTBWP1ScZRgHTiR6bOxBFIszGSklWcLDP9
XAdPstWhYmIAlClRczzsjD9mIKhpsSq00+I0gVNiMVFxc3A53x0F10W+lwSALobl5KiDxNy7e7Pi
boN8F5O8jSaGipMpMBk7AGi3r04+tOZdBinIkn0zfxEEqO/znjM56jiW588mMu8SRMswVbBOWpLm
0fOwF66v+CgoOy3fGJnboXbEjTEJl1X8cpp0PtxRTAG4k37x06XOmMjOL75wCoD9cm6YqQGp9i9U
tM06TBZax1nLy1wx/KuOE+p403m+zk9WnC3vS8YKQbmM4RWPdu8Z9zDbyPrmhTTssyiJmMmYo5Z8
byOQXASKWzaJZ+TGHUfQeQI9C8hBa0q8PhWRMNMa5QtEBJUS7wTh2SizgyG324OUXVVtJ3bcrxuj
i67nqXIqSSZk8qGQ/HmjSN2x+5VBzaeou2EOnVlYA+6fwtHbvV749Ba62beY4tMfMInQWT3+kjWS
MEjJRvP8og2wV5BdyAmMGjp4/4TY/QAZVdRZqaXeHLQIEU+XFU0IEuwi761A/wcqk1foqqF9Y5b0
OIKS6wch3qch1V/90bGhTOpdKB9ehlveQLRoXAFQy7xZ0g5oVZz1iQMlBDl60hEP/ZbrdG0ePw/p
VJCRQU++xDOp1AZXuDamm4OLYcilN6gMDTSwRshoRDg+vn8+BJ9nF7Ii3s0hI8sI0KnxuuFb7dzy
/BqcRQ9Ah/tIC0w1KHCq6nsTTQjlV71rumPY7FIGvNyW6q8szwWSIm5YVyxjKZZOLs2Hj59VAR0v
U258+tSPaMmfnw3ajVh1RJxTCR06ae0MmIIOK6MEFE4k2bA5qpXLnCfo1Yo1NJaUGOwgS+PwPJVX
jqK93UtM6UvKpBy2PadQihHOYWI8HnWtrj4VgN1PaTORlkiP3ugq8F/V6Itd1gaqyyTzjEeF5/fj
sGgjdz/ezHPOe2jCt8Kxw3+iOB7TUe3Xe1GwtD6d5nkpMZhMo4e8rk/gSv0ST632U/ng70QM+njd
/+VlaRGHbYctXJr4TbJoRYcNTOJ5c4LBuh+6nNjS1ywj2DQaC7BGX8kzY86ySmItB/x88UoD1vII
qcS4GIgCyfADCf+n55kFMbV27IGJdchDWix+lUirdw2riZ1sIzrGHUvNVfBbdMfmj+54pUGGjM6h
4tKOlTfVSLoN5zcAQ9RKqC7C0WOf0ybepZB6Eowp7qR2VaPppIFAsUxwFaA+9EmulS3wLhsTSIcO
1YqXtXTM4mVKOp/k01hT/eM8ZuQ2waNpUDtPn45Kdo/cJRGosoEzKJ/ngLdRRhlC60ASjhwRbTpi
R2IPIEIFFIUIPEAMt4qnevRm9oyN+UFKQXoSgXyUbHYHZgu1D2+ItP5twTISxAuc+Y9kZc6/x50Z
M9+Umuv7RhAB7Y5smS6TdSDPpZ+CxTOlrU4IVkkyloUCkJYBhts9aPlJNvYtgD5cTYhDBpJzyIw5
ELkF8mfOXyt9nviSW8DK06vIfCgP8LqzPrcRpZ1SunGVVsRDOAyoF/LKU9kNhwV+jxpqVnbDDNW2
m2SOGi1jzs6Si0Rqcniu6QUxf60T11gDtbjKnJRoPgXZILv2ByEN1XeAX+RFqMckmIQL/f1AM49t
Rnm57yaIxHWRHD/vTZZewU7gb/A5RpKvE1YUL2/hovrs296CFFFInXlS2nF+E5YTmRBae4g5QB9k
gomWQMdqZ3GJar6g4RaIH6d/wsMwixGrxy9UH2QaAfEjauTyXic2g113QD2Yj+rID2qM9eSHFk4I
QOWpwKoE/PcLhIjTTvzJaCTTnTVaHeBU3rOO5IEEbwdmjXQivlS/ISoTNJosUIT4ZRZ0LdgF/jOM
AshOSTrmi1JuGv/eLmPtp2cabjIK1w2w0xsvkkm22KhG5TrNK0TI5Mzbizi4FmzCEuHySPeagZuO
JAM9Vohx+YzufMBKaAh8giZ+ffQbIhMTiaYHgdyWpyeMIudUQHU+cViLe2P9vgOi8Ru4T/u7cU42
um69RJ+mJQPtDAfwFsQL5gOBMssz9yDRkYf8OHLtPg4QWC16YCqfN0cLR6VT9SZf6t/ZsqWDt6M8
KqyCSoAJAiHuuzsCdWFVDJFUtrMCWYkyC2HwshlfJpB70o4DgBC0vyOZSDhH0QwcjDN4PQofFug3
HkfXwr7XPhCjAJ2xbX9Ob7QVRHjGMzaEKhrTHNNiRoJShHvwa1iHh3QnLW+LzwkmhcXizkmLeUCq
Wv/0Mbia9OsJXfqRgQfrSy0QN9nxTcTi1+2ikM43ubCMw9gGxpxzQLXKduHi5kds9d8sI5/d+4QX
meAlRHiDxTuvbEHb18kh2kUrpv79MwZdoNmGCwAXBJKnnxmhEk3wnsPJHJg5L87tLBEoiR4MN7+4
TRwljBWplAwOqQJYIxFeSdg6Chb6EYvjLsFP+Q/cJKR0PehtxCMpmAXM5siCwb8BORoztBKAso55
TWitC5v2KH5H0WY85hMwcFxNQbAlZBfyUrB2Tv2xpcFT3AAqZtrtbobLsYUT7URTh5HM4PsZ+cv7
GyRKXmNwfK21GrMkYOn47WHl1Y1Oo6qPi2t/hVIBPS1pYs79Yz9CZ06jKIR+1F3C/EUDMyK6CQFA
8eBg03bHloeqDyNCFcbh8sucv++qCxaDkK6ySjrQNShZ19G2dQvsppBeXklcC+LPBZIxgG1U3c9d
iYiinH94ax7EMDBOtKabSWwKS1KXPN6FheHXC6Kd7Ngdkz2Ix3E7T9/QnRSCcEyJUv3sW1yop8+9
+5cMWjnc+zxz0WnYY9uAYGpfVpf7kcTdjtzecF/+fViHgHHchfhNP8j5GCXSgKMBD1cHkf2k/GIj
aJ6knc0i08loJAV7gnc+8lpaSBV2kdiw+0s6mni0U3FjRF3aBf9LMArTRgJop2z4rg0YJ9wcto70
Cqt6+8ZkzFvJ+vLaqXcSUlZjDL/XzeNduamwFPxqbgP7QZbLbfd+I/4p1gjyryjuBJqMj95g/aTT
P0UZQ8qZGBMwgX+rAVDJhM4DdMsAHf84LSz86FgfuU3i5TD23jD2On0KgTJlExDxgY4CcYmDLGqn
3iJWDqSbPi0Z+i4WO9ntw62efHWtK6seuHlPlzt5ylSTAxwA2A0+5BJjZ9Ahy3zsgyYxE7ojUkGv
ql80/CYpyHUw0b+VObwvgnbsCzJLBF/R0hfCjUgXR8QBkI9EhRbvnzVASuagyYSLRNp4J6USs0W6
S8IV07y/d6Kj9x7xN/NOpkVhJq1YtoElzTM9XvrcpdwaDo1i57ScpYLn/aLOvM9HTrbFXefzNmKW
Urakx78Rf2XzDy2VJB+XxQfpDhplKXXrNsilFTsU5ifAHNhqrd9w4dxuSz1fO+HNRyGJmF9/rAZx
lQKOpcDCfeop+QN2uogI8Nim0bJOPACFZ4Z8ZzTcsyeSQnkjNieb1aSocJykI91KIDzQGF0b+AXe
iPYzi93rhiT2B48Gy44KlgDkWqoHaHCVaOByFsaQt0f9VI9ZGQg7vBUlFI8e04PSfrf3KraR/5u9
z+89AS7qZReCGiEFR3eU0ccAswG95wQ31qFPbQXvKuwlFQUc1z8VuUkHGTqBlSS6zwdqQhM7n5Ni
A8RWpM00Im6oeoBtwZArxLPbNF3xv6hASOlDD6ggcjiW1fGNGIuehAkWFmlnCqf29W2CyS41XL7G
SIgj0FJJfj2OtbOCNaBZ1LHXgQyqcGd1ms5mUeyZpNByMK+1kef80AAHL9OH+qlN3Kaw39dBeJ2h
lUzJLxJjdpvuXSPMPMEM2uFyCwNJ595F1kxsC52x/HCoVSB89SL4RDQN+VPoDi0a16Ke9bE3qQ81
GR8ar/jgCBgzaC4pXG7flepHvZczFB3tdOcCDbz1r15bhRBDae9x2y94kScAcYd7Id2Uye+T7ggf
F5uVybmwzr87gsiQT/BLb6wEY2WKNL76UJF6xtdrJM4TwlQ7O+Ej6TwJs0SqIB7HYWmS59Eip4t7
p+DgqUkrTbBysKa+WJTZpikkjnbVPBa2BT+rM9wfHRovpV2LFTdfvLtogstl1K0FpgSOUqAaVXkz
YxeFehxQ69N/KhpfykWh3YV0xd/JyrlGZHA2YMShZEZelWmWSgAjzyP0eeriEE3jt5drazSeo9Ih
3aj0DUeyMvG6bFunBGLbiJSF0Id7wTcngI0iTOEG95N2VV75e4xCPRhsnP9iN0mHeCJxwDPVLzGr
MXkS+rJziGckTemsd3bf4vyWQB8hR2U4ya8IkkunTQjLKwjG/E13XoRzbG4JamW6XnIQ6TYYH43S
xbeJk85k2qzi1zKKHwkKjYEaGo2AEsIflxydcQ2ydOXngdhUxamKeSFaqF5iY/mm1+JX2G+G4fRq
rvHQzbDdScmv2K6Syu3B+AyAlwnfo3FSfjuZtHtr+0Tzh24jM4IFyBY3lfDQVXBOAaABhJHMaAAd
+SLLu/xF6T94jMUQXrFd6dwawgcxucj0KWKb/xFEaa73qBCJ2fVLxakRl8iczj7wGGA4n8tTd1hd
ms+JlOrRI8dnGarHyvIB2JcNQrOeeLnCFinXMXmK8xIhxSc3NgMWOEk+cx8i2FSIqexlBql8TueN
tJPJpBgrLlx7HUy5ZiAbDJ/WaB/MGWpkW6pXNokjCrOcQoBCTXnvhJjSGR9Munm16wTjVUbLXNfs
+pMgQglUpdf0glN8ThhJ0g89azWQkFET1mcrJGLws6wTqCtTcc61EfKK/xHX4sft9mx43Nfnj2cV
/yQ/nL0HqD1SmrU9rzB3zd8ib+ZNgUDN9LZk0RrJdxWJBCdzYMDCQ1JSbxHP4F9pFQexotTjWN8U
FSgSUKONcijU3ZyOsJolKQ5xOybvk/G21B7RO0AXkhBsfDYKFBktBKoo4KXOEbRVteYvdwLrySg/
Gi+R3n38N9B/uuY9HJuvjCsNX4V4CtM0sin2OtJ+sMDAL3CfgkpDpK+BCCCW0n8XGMs7RCBy58SK
nRbO7Uv6oyrlwyvR4leGsln1b19mZ8OyK4jA0NnyUiEHouNl4fFYuWh0awbEF9BRiG2V6hm0h/d5
hgGU/mUoADLF5kc+LJlkA/FKXT80qQ7hh5bjiPfjrzJbwYzy3VxLBNncrRlPPgNDAj+NARO53NCt
UGcxIJEIwe7WV5Mzd2jVKfZoToWLV8Slcu/83wu8jQM+OjEC5P5dQF04/bVYvxO4uyjAQlq8DgT9
MdoMFZdf6Ws8qaQc8IvBF7Q9n84T4uawnL7pcf/Pbqr0o3v1pq0NjTyU8aoEWCHyNEubJT3+4Z7q
0aaKN5NpwvPJWDYjIB8eHg+BnzWVBVNn/NjPlufLkPA4pXR0rmN4Zcusr/wha5AMhL1N4IuaPU8Q
bhrFZH9lxJiXCnA+Y8sf8VnsYMPTMXCM/NHr4crMoqUcigOuiX/m5RwZXXKOzxQvNbUy1cggz9A6
dNvkDDHDOQRAn4+mBImwV3Lz+O4hZMZ2JwgOHHRNLMjMaDYDRf9iUjBBe9PmteHyOm7QDL/i12Hc
NpBQ3ZBiXpMzX01qEqsNav8cAR6Cd/5RIwXScB/ekzNPfeyHc2SyKMd+OUy+u3qm/g2HcjcJ+Byd
UGQmxhhTPbLsfBIlBkbQAaPmgdSbC8jXL8cok7LoF4m30y9rmGHWw0t8JvwJz6vmNGvkVshFxcDA
BcBBajSrUu9JJ/PRHahUwFXOWJKyAw1vaIBOadpb1J2fK0o/LiK74ODkAA6EzvlcWOn6AmAYfy54
LKYKamOkacDfH5uTfcAXCIgB2W/JbWJp/aVdfeTqj+yXD6DINU8IzUAVfsMf4rZQzaC0LzbtDqkK
NuZyFI+MZl2wzFGAN/jJBUU+3sB5ch4O+e84EPosugX46jD+lkiYAA6ouJIfVFLX/jrQbunF1VGb
kU5FlDRU1KrdjfbV0Olrx/wbK0Pu/o5UkRX6RSyyLR449ZFzLnMGVyyELLcz8e0qSttyyzs+7D9X
8hHItOaOyMFMLtWGp7XvfpHv8P+UltT1nB2qX7S2/55ctZHQXzZBscEuMuzzC2IcDorEcNG/6Rie
uzXPLD6XOx4EIzUmPxrW4CtEKxcX9Y/t9E8OsstA7yHeCqbZ7Wvcx394k3lPVCvfN2vSH3BRLejF
ZYyrJisEQ0g0YvbD3TI0xcupdyKr8Si/SGPK8n/OWdSMGvkl2JHxRw9W5zf75IfP+sQeK9yAMGOq
/32u2JHYDhlchobTAo+Oe/tcm3X1Sxx8ObbKGaWc2YYDy+fOU2xXDeDPD0UsF8mLzuxvd4Yx52Wj
bmnGz+X0sHkuugOTBhsv983rwBRAdvq5ji0M9XEp0f9YxreoeyfUq9sJCzk3dnNYZfmN4oLmCPsz
o1dey7nxhc0GKXFradRZDNS4OBSXiPyHfXtlX+9pfjRTwaRXTKyQlwAPTLvi7hjwPwaE4Sf3rl2w
s2PHwnZf77jeDtP+bdzteWbcNSelc/OLaIYKkq19mpypH7mBngCKY3FhmPgZit5hr/+NNvczPyke
xMN46jiQm7t7LuodD4R3WbmPXcsZbWYq69u4YVrtFSkoF6JBfCIH4yjX2DVYLNO4nYsEtj3Hx8DZ
Uj3GP3wGV0CgOhO9+cW8bZ6IeGMVYT25YJ8GTERZEEiUarhFqw0+M/HA51cHWtvF/547ujG4hh+W
Uzlg4rV3psAvX/vPwt+xUd05/PLJ/BaoSKLZ5Zyba3e8V/FP98v7q9KcEL5vXYpj+MD/yxL3JNLc
vTvwrgA2jw+f+2BeMHpZQJIck4XjFNY3nAjCQ3aKTXdgpWWWNkSXoLDDDD+daG6Fk2aHP52DPD9S
XFi9mBtcbaXYY3IB5ChVwTRF6YpJB1nNGLfkc1XNL6NW1ydGmoEVK/cGekYxyFShRfaVcWl3AtpO
4ucTNBAE0KNes0C6uVFut/kdXfayb1K0sIyzdYSJw07OEs4vvpGHEylL1gjeejIL8OGL8lhEMo24
0PdzqdxZEZ58EEllvDLgCfw+84TrYESZDfqdN1M5kUpLpoKVKaOpb0ApJTocmetux39zztciqiNi
Jhz1TnHKlw1kDNFlx7C6A0s3j4ylZvDzzee1N5tgPM+C5hJVD/TPOTy2BISlnFUTn18T1R47MHAd
RBHByeKeJ1yb6UTeJyy1sq0nB4Jb8szhGM+iR2KTCRUBHgtfja0Kuo2Q+Nv51e74X/5mugL7VdBv
RjbKbCwPwN63c3x5rcLLiEjIbnkPNyGYACl/06dxQUyqh+cbAHtEnxOsi/fPiYnKldxU+6M5XDA4
MsgHoEOOEx81aG2PjQA6CysZ+HDJBbOZcCal5xfHsn+wGh0fAgnrDg8/n2LAoyM8+C04X274IWkR
cDaExgAc5DxKSDXdw6SBapAIP36MJM0sdUAany/QtNRj3aDTIrFQc7Z8iol6C/y9akXvidkPqJvE
1GxsskEwPd8yChiRDdLPxkdxpm1S0xHPdcKSONmkNQlrs9rRjqXgKmt1nZ9ME/p/QrsdsHUOyS/y
n9gwETzVlPG6xx8b0exGzt42CvLMqua3GcLJkowgWmwfko3ysD8Eh1kAvCFr7YPBeK2oZFg2oYDN
DXGlJsLvP2Tn4Z5K2nAm1ULJHbKg44mvI/RjwUBe/rYqQvzo7gveSMbtQ1Ax71EcWUTkAPmWxswG
zEYiCrDaP/g3JEFYI2Sd6tv+0T70o7EpljFYJSNCQ5zJj0pPwla9mzHYLTFXpNwLc3WLBLEwRww3
D+3Pe1YgSuMoBf9ODiTgPF3WWfbYgRkvFlQ4/C98Qupq0ALhA+fsapsnvdah/v9w/xPaAI9rhf+6
hqJLwL+xioAD5alegsTn1htV6ssfXkH6PSD1A8ohym0y13hHfzUaTCC6rTeMfjVD+QLJ3hANMM/p
AIT0IgtQ/8AdzdLDGB//9j+OCFPsLNf+4a+f+gd/5wafqUOYJ/2rpen3OvHow+fRNN4yAdoteVYQ
sI5/L8ht+UM4hbQUByI6BgT5CUAYYS2v116GcBUnp9U0nRLp/Zk55LbaeA2ANSXaaudLunTMNrxS
ut2yro4fC/Q4e/4qTui1QegpzmCXvuIg+L+35FNMs10fZLtsV/qUal7pp5vxvwcboYKC2PrcCP1O
JknsQAD+5sNPCWtj++K5kIACR4AYwOp9vDDWa9HO6Q8zko+pleyiTbhA9VDstFOp2T0Nvcc4b2I2
Z9pfNm/6WfNHGxGEu8SE0JD9icfIA0Ux8z3LaMFyj1GTMofz9IVlqbyD20erMZXwoa1fD0KLb4Ul
hzbhStH9tua9NNVzHtDIBtOUgrMhRdOGhHHJe8t0nJhjajKhTQl0s2RVzFRImcpWHtBUb+58M/wi
3Lst6Ac0QSK3aC5JYC6Rrnf+e55uxS+6WWCEID8pr32C09AmYBpgHYZVx9qF44XFkOWRLBPzkR/g
X1JQWTiRABKMehXOAe3QRiNrkYWPAhhcES78wW3x60VzWfgOsEGKfgg2ekqzQkYurAGAWPXcwcjJ
hEODRp+oeBDlMl5DhoJ3395BbCM2DWroyEKr/7lDBxGuzj8pJYlGQ83PEip+kZn6KjfD4Yk7uJ3R
dacND3SZoK0A7XTCAxWsIvkUYZFVnrCF3iq/pBKjWpNO8GXxL+QXkD2cmjK+76zYoNZ8z+fOSszi
DrLJtsE/WbrJblGqH9jwAt4K1pSzQO7CsAmwkPRWaMG+fO6Hq/0fOB5aN689iKYagB7bKhxiPMYA
wGmyvkv3l3pgea/aM9Axg6zRNTLoaeSFLxcOHuHxCzrGApFm+DlyUOnwKQC/bF98Vr2jck4a7tep
V/dirKzlrpuCQcc3crbHZ/YKHfZFAmeBfOkxxBiD0fNNpYSPGTkEThPYRh4x+WRU+/0YRFMBq9/7
O0cZ/q55YrsGAeZyQfJ5aLB3N9OlTOG8xhcX/GWA+8wBRW6MH6YNoTkJKDOb6ojE/HtYhYHaILfz
X8nmXKRS5j7bgFvme6XiT6tx5CKIccx/27GhIwaiMSunps+XoGw19UGNMEEiAOFEwidkwnvBOI/e
GMN7s+kWf1h79GKFyLmiCEBJjsDzCZaubOXmrFcOZ60Et724hg/mdAGwBWn53DGDpXRe3pUTm3aE
IiThdYAfS/wMnhpInM5ujA4FlIJgwmnKJRN0MMazg/kgB9/qjbMq7FFGcJkiukPVzqDOBET8j7Eq
4G12gJ4K0y9+kzQoReyZpJ0Kx4GAoQOGChwEBV2nX6DqsS0pcyq//v0QRXQHa96SkYduvnNsSLdy
KzXfWbgQzW+d7IfbKuWOh6n8AwhDENMatogu4781TH8xMnNmSSvaU2d+55OZLnqErit09qznRr8v
6yBPHYWm5Yi16MBFHSN5kF4CraTx9Irr2BjjjY4fHElMNSaEhltv/JRcWIvNHNEDf1tUbfO9CovL
rfIKZKT9cTS1V+T3WllFgo31xCyOfI9XPv7NkiP3km1iCS4KfsySpKX+3pAYDBcJOVuMMxKFegpp
4pPxmhgeH044hHCzcWHfKIogSFwCYZ870vXxrJPvTLATR+iBKmsHo8t485Qn+mgPWU9K9MDXSNrC
jg+VR3U0krXt0VzWzT3FpYUjzCTqszhFxjlDCf0vxo9opLAHzhk58jHrVQOAB87/wYkjCuhaFw2p
3sYMPQMyfbn/GpvHv/IFUbH07ZMRGpKX3BRLJWMVTLy6P1KkRd0dirsIXZFaKvHJxNVKMhTWlXl8
vuh3ybSmDhWxqgTZhvQk5AmYAT+7/92AvOKiTUfViGwZB0byxEGT15lCi/A/Zm/G82OJgCq11Ico
4AbBqcG0gNGnOqReLBhIZtBzhz2tqLxMCZL35UPcCfH7783A9mr4yZtAvf9ouqvdRrYsDMBPZMkM
t2aGOI4d31iJY2aGp59v99FoWme6A+WqXRsW/OB7oRt7DECEDBr1NQ4zxy1M06IY35XtiMAcz2jN
/rmgD+31gvKsa7vVB6XqxKIXfzVSgs5I/YhUHYPAOIOVgFc4HjKnL81oUgG3S1WLIjvV6NNrA2nY
XFhX5p+PwbJto+c03qQ9hplJEjgsQ+R9/Ant+VudWuc72tLRcl3RpWZ+ZlMNAxjtth+n3vHn/rPT
F3bQPKvnRjbM8V329yjIF6LxtnF+m6S4WRGh0bMI45GDYcn+7i61a2R42TT3iW+SwulJx3GzbysX
mTg3cgwGUZWvEX+33zpu22HmTevG4II1lY6ZxmYz2N5+Y5RNbhXYD6JUsWhtTSF0h/pqeCdvIiTZ
V5lzk3bT/PsIQwi19w/TYXp7ffuf9D8tFD2xH8dq6Mo7N7NvMvqF84+i9T/AyQ0brijQXor9LUdq
/OrldadrBrVl0hd2+xMxDqrfPuBCPAzQ5DzP9mFZqU5w5vs0LyB02v7p8Tef9y9QjNCqDpLFkGR+
k5T2I/2hN+vL2dUHLUp7y9uptyymR6cm8MNCyH0JuMfTpfa4VAOkjlmdWWcEN6Q9lSqCygUIhlwk
m4M1a7pJ0bjuo6QkdmgIBzaf26/j1/4ngeQWrQJkgKTER4vP/deumZzGR3ah+EiAbYAItawCrkak
vd3W8eFoCc/FNAfS4NmpT3K54FWmMLdA/qjDhhxhjuUi4KA/y49ziOS3H/cvt2wXMMAACgL2sKLE
2VKNXMXDekw3Y24Lqh7n4tm4ZkmfSwE8zzLO3DEcPvevAwfUS9XSCi+O4wyQGs522w36A4VCBoMh
YnK6YRSTteCJRc+3P+42/myYm3qukkFXvzlJb8SdWwvBxotqbkFf2P156MAbPodsytd9ljdnVJOj
SQepl1uqWGy0hj7CfKS9fisYaZeHt3jPDasNBveDsNa/X/ESTOFXnzOcl2jS6ewmGHBQxb8ECRLX
MSyms8c3zbiRfuC/+ZKPfknXgIXcqI9ffnjSScdwLLrpkTcOTeTL3r4P8nLdsFdhhHyMl/dvVtuj
PGJKB8Ud2ayMfOJ78Wdnyo6yI9JvRhYCQTwJGgDS5DS8fvllTwgcJI3dpEpPBGgvTVrpNun1TH3o
f7e3jOmHFcL7f0GcUdsuGjqgT7+XHjkTkiOvGkrIoSINXXRl4rm5PSU1x2/Rrs8ENILSbCJa9VXp
uUkQC3AYi3gpCWlvPy6f5yAZgHxBrjw79dTWw/nHhBHvUQ/y3DBPBtvAGkAjYdUZUjPBS/HxHtxN
WwfhLegSphu2IC/ZsWLuePM7A/mPBW53s3wN0X1+T5WTmfByVtBdIyO5FKPM33PJpXBzU/Vzy30p
10OEhG0PAuyFXMCPeWVuffVsREd+JD01ekZ90TXf1qBfP6me1eQS7jFlX9/mN39sAkzJL2d29GYx
2RcM4zvey04Xf96o59j+hPefbhzE39u84QWU8pm3V1kKYnucnKsQfFTcZClKDMoI62wBys1cwKMc
yZxzvf2PC63+Ds8KZe4PjsX/MhTzgrwR2W/ov+n2JyzbL+MSNgrkPPUvJfLe+StNMAkCTXEDGC1U
FjKT0mN6Nd2mp3jzGt6V275+peZueNneA1fslH7z4Hru6jo/z7dfmV62Ex+5idjcqncSp8Oj+pj9
pRym7Jz0Lb/MF/7o1+bQmUSof1TCA21xWvIgmvuvQ5Cx4TljbWvhO8P8eY0i4+vcTxhu97b+ec5d
U01lWzb21qQvHr9wqSad6GjSd2gtY5VMrA7x9JieDUnhkalJ9fz1wb0YDLm5NijlZD8yBg0F2Yo+
+1ETCbI8UxXH+EpyKrBxH5meJz3PX0Lb9pIInKyPBvDy0IhfbBReg23MfpjOVlQa7hLIQImP5iyW
wnEen56/WO94lverc39oLQgJeb919l8SyDO2X8RNPNjLNvdDTI9gb/b+cCp+uRSDVFgmWwee4q3y
7y5gEBU2IsE+B8kuOpWmioHj01jvZDFeK0GezUZwae6cLtTevTtfZR2Y1sz4eoxMlXTHj6ZMqUfj
aA9OwdgVaMqc0R6UvvLZYO9Dtsdfk7delkPQXOsJ7qfJFUif18eZieCF17lvLr8Ugc5h1gllqEEa
ush4kywtwoZb4SCb41yne4rm+yrEKsdS4lVDWltwvfbhK/WziPKXA7xEqN/V5eJgesxn/fMyTaxq
rnWZMhcobQRqk9JxHqO2/CpEvrbD/FmN9IFeVkT0R7x+FaL97aSQGrvyNV2M/1EemgiusGpBkdWk
F8WHn93ybaTaEvk6TZlYC3FSQAbQFsY76KpFr6QLODeA9wcA5n1uaWzqeI6J1imHTZXfCPScE+Pn
q6ZMdMjh1hFz6XhWYMNEZaKuZBBenWsAQOItmCGLOJ3RduaFj1ggGZ0JyUCqx2hJEYoZp2elOAQR
uf0JP3wOIllLQf+zrIcDwpcbp8/V01lJESWo8uS1/SgatMw4ta6a1JNTLf0sB5slfyAlVSR7kZ+V
afEAvcbqS/a9zEeyZMZ5SpPDHd9JE7hfv3jeWeU7GoUHUwqyq0h9yFU3k/o2NdpPSgEuvSkneHmk
8tYPv73HjRBreZepXal0WVHoUyawslPzNF2BNWAMw3ZeXqwqCqcRzbT9ueyvLr25kGWtJOh5vMIT
okWCTz8zhZzOZZutZAoMzygpq53LLh7T7edugB+p70bd0eKzhZ1LKYu2ZAG/dXRvoJ/GArwpH6p3
qR7dsHRzE9G4K5gXuXgNMPt4qN8zAnjWvHrF+eh3+g++sJAubiiqViMysM/DdCV05Wpei4zXwoJB
uv/u7VUIqx461rvluLZfoUgJM+2rtCfdHV3PSo6vT3Ic/cPwvnybW2TpTRoPQHaNzO2palwiiXLu
52SmsroCIO7lfvbYG8DPJt4L2KCw/MrxSVKHhO4j7/UsMy98Srpe6iPa6uGpyZT5OncsT+4WsijL
/UOM8A2F/OKL8eyxdExxUzXbH92Niap0Y92lq0Q2J8D6Xe7YOrG5EgeMHfHRVQ3b3Iq+JEsJXIZO
/HNHlFF5MtgqE+EpqFreIiS2i0l7ZazEEtaALvxM16BE/3bMQJfdnSKbGZRtU7R6t6PdRCs3jtMf
sQC5d+7bymG6MDgKKqHLcq6hzthDiVy0HkGEKPlHmwp9+phrcIH3J9Vza+9dEJQ1GqTMJGApYuj5
daLmideAhwfl30oMq/NWdgv+y5V0RQmz86CqlO7RR1fGvYG6ESAjyEZwvmDtZujl6gEtPlw2B99b
8PoUfW+URg5U1wOC3xR+fnj0+672+I6vGtm/5KOeIPujF4J7wOr4Xp0cAZ+GiKi4AKdBnGY3ThNn
9IjyjAAsf8FrUvnvJYsXe8KkbCrmtpVd4uOqL4VFS2fuVPRa3lGVmSJJNODcK5zlOTxrIl5zGzs/
YyYnK9toPrXqnFAP1GHKbzwz9hxL44ac8Iyi+XHWLu35c7gE5btcMXJAvi6b0Ft+hn8x8AbHHox/
cZFf+d/T3qvX40eXZW/j1RUksDS5MT9Jko9vvK7F7B/jE3JZG9xy8MtEzT3kzH855r6WXFf2yRp4
1vk38ypG980XBkRMvat04t8Mf5aoEqWS02ZXyiW9KL7aPThJLy8S7s/0quti7EQea95C5Re2A257
Ih9lIYxcOyker04DAMFi6uOK+kutjoE01UwFMmqch6LCehDdI0EVIRtMbJ1DcX6xqKvAAXVb3xfW
w0G/wXi8KTEkar6TCTZ2Krb7Bt5qnhT5jEV1UtqNGKl3TnBxUt2qP2eLXviCO+ri74mIL5n8XmfL
twx0uyArDJffOxzKsUze3QJXbN+/ycMAuxt103x+mRrWwxqnUQgRGOomi4k5AYv4PkVqmCSHDN+b
WVIT4BvXP8lUJtldPetIKoANvMyuxei9t4pUt1ccTB9BczJwqXBRzoU7o9k40HY5TrUL14ukizYr
siQKvR48wy2OrbrJJW9nNfNGPSJ9RGuX1lz8z72gJB8cBmvmcwVYeb/o8o9DOZGsxF4fDxYCy/IE
V5iOaSp4/q483NCXXYhTjoFIfm+HT6X3T7Nv2+B4eu/T97PpoRfbdhmFv/6tIiJmd7P1I8sF24Pl
ivthmlu8FvWj9qQbaeAL+2RlwT5+PUJFGdo5m5zGj7dZPJFnJm8C7fs0LQa5D+Psd9eRxsoMuRBJ
K3o5k26mfYwV7olqOlOKJotJ79UfUOjvbNfrSqXqr0M5Hitnv+ORDyqCx3uZfw0tgZUuWgQP5SN1
qiwRu9jfRBq5GALOnX7Sg7BP8Tk0MpdHyymxY1UwozGXMh+ezRTHY4P3jfCFlbokVzrDPzap4Dyg
O3u1R7KPppo4VPeHGjJnZssYsLgM8OrW9feNVD1LmXk0TXkYN5akRSk9xcCyCr4XCzvReLGq3j/j
g8eMaiQxwxt1rMFl5kYXrzrBxL1Sde6bEOnyKTEOPKk1bFY1LU9pTlDn87dINxVvnuYbCd5n/Acd
2GetNTxlAnBOJaR1tC0g3qAiJVEKBM7Nx4TYQnHyKq0/dWrOnejsRERv/GhtSN3mj10KCYYFCxsW
JFN6DMzvK5XE5LfPz/wi7oNmTHfUZr+P3a2a9SB20cdhU0Nx/uM1u1YTH3TuLsydm2nI4EnxOQni
FHZQLTLDcaJoAzCGcpqGZKrGuGP8ZJmBasY23s1n7d5PHGvj62cK/pg4INXMvo0QUbT4aqNQHwY0
+4aPtESjEBm+i/pIVnPsoFxT3IWEMG/nqcf1tgbI1RHbRroOgnspJLv29BTqF6HORINeA+cehscs
N373/UP7NjYZjziW+deAwlTv/msP9K4XsYZzNdU2LS2/5Pc6WTscBxfMNg5RNBMXVRvU6xn+aSLF
fjUqf5kAS+sEr4HRfVhV35zf4JobmwEtS5tCur6hpmiBHJqXZH4Htwcm2r+90cBLTxg4yDYIpK5T
Lc5i6t/WRDh+NTX374+/QPFe5K/DbDfIK6YKm3gZDdo78xjj0zhRvEujPxmDhUJMYAOf1RZkFKvS
6uOKmggoR1ebaVUgunMGiWpA55VUN/VEU2UfIun73E/Xtl+35q2mBip1cFDGQnmss4hUL3SQJoXN
IP7oRZKyOb937NxOgSDrkkvS94AdAOyl5L2lIfbIOPfamVjpWs+NdUypBVVtNU+YKYw9L1i8ltN6
acZr2U88+fKx4w6P/dX4QqTDktlXH89KOGzsmGyy/u0INg074v7ZpBdKX2R9m+2PJRIZeq0crGzm
u1g5wjGZ7c+3rmxmV7O8jxMWhMVlokpL0bZ4vra399ntWUH1W8wYoZubdo07pYnWom6yP0wFopJg
cUEMs3SZITkAePxcP5//pBhiG9F3EC09El9oRyEKgWXzkwpP0drz71HJ/oy4McN/cUvUTaoIlgvX
ztkinW37d27k3wf9y/FhcKDhEBSFnAnQlWAv8NwFz7fCgogNIple0rKvHI7l5184I8KWyFGjzIK0
HFVDryf/kn+7Vuw39fsavMaOxY/o15aE5aq01FDeeLPtTds6W4DT/BBKff5eWkRHEo3D4KiUG9kW
lQilmBly5ugdS6qTh7reTw0qpm1uIKBqq7WOnecwV17VL7TLf+n9d1Yt37Q2eYqQI9ff/7s8Conf
a/XVjWsGQkSIj0P//SNVjXYuU2gm84HdZXszYwRZARv/jDYRZ5Y9pgNVtYnYvSjuXb5K2zlOxQ2v
py7r1blfTepyJAF5FuLo+30k9rvi+ZS/ETjONZIxCeyh+PierCoRMBvUUcdsGjKyJOJdSwlJ3sSr
DrNj0utGoqeRFmYTvlhsX92fKvGuYGTCUP5QTT+qt0FueO3coG1ayW/fBH4dOEC4iJSSKpfVRwCW
5neC8PHx+6r19XH9jDVTSnux1r2/CZDr/OvrXLvXiA/kPnCNsT+feXEZEdNtpLDq7WYUThq7RB3C
IMV4SD/UWnznRebD9NcOkK3DKG/TuGqBhFxFTnhwdhKLXTe2v/Iq8jb/yiWR3r/CfkbeHWJlLTXR
9HAZtMBVq0u4wB+mafmh77SpXzNC2MczTxfSAWM0hqIHMYCgP8pK/VoUCewE1pB6v+8o+Hve5r/9
3UcHK2dpPTN43VurwfrCu6Sc7r4rbuhF2q7Ab3v5G0EagRQvXgaqWUkqWtrPt0KsFxsL0PcN8zlO
Tv3eutyKIaApPqvp70z1UAGhXVJPdmNabRFWwauZvoN+SOJn207UcfeEVHLa1WskzOHX94Z3Dytm
VaotSmRe06vipKZkZXtR6iSa82pfCqu62Fyv/z6PFlNfL/rel+Lb/pxuxNpiO4qqt29ho0hMBls5
1fGG5QGN9/wbaghfuHj+SHfW0/jgNjp8vtQRt6TAr+1T4CLhFpNLiwU7GyYczB/u5azMjswdhszz
UqK6Unx/E1w/Q5lDtmZ6u8/4SLv48qfSSp/nN8UZPXgsgcWWyP45dsdsCv65UCzql0jjXN90k1i5
43OFECUKG+TZlWZbftGJDnfdCaWY2vOf9x1xu0hNZz5gTGGGspqRJudPuhofageXErUIHhXlgsB1
BIyAPtx9w+79E+GOP8qx2XVb0SIziRQ4I72Moq0ErIMil4H5smOa/tnyAvKfZgy++tR1oJD/3TSY
5607URxXq6INUnCfaV5REfI7pRwNFiEQSUdWZzyangER7EHBm1ehgL74m4w4Gc1i3f3ooYbS0Ypv
sRNGHqdCANGZUJYNQ/Im7AxYOIh+prTMH83UF25SbACibvihc9f8HCjRb9vqpodRpiXHPptVQs5q
phWh1Pr61Ga99cEiVCxVrI5zweumplq7KkSENkrVxzlSqtUjgWfP0s3B+SgMHz8SP4fatkE+Owjl
BCob6xXgjMT8fGgor4CRfIb0vbgb2WZYYqrHKsSW74Pk73FTfl2bo3Tv9SosBF6YfY1dR2P1rNCX
VRGyNohwf10HTDabqy/6C+Q4czUmcKhT6x6B1ziqEi5d3jvsLuyxY5WH72UJzeGF5IfKVFA6N1aH
7stkgFj0XiJizRm6P2jCx+YbDCCpmljZ9wxktHEmuBKpsq/LyiMewt0CAs4ZHnRmpMc7UJZYKyvR
1dpvZZqrOa0/Lqvb0rOULp9qj859EOvifxStqIo+YCGOEvoiIKmOXVo2nhISMTTxc9TQQQ6keO42
crM7b4xVJ13lWkWIH66y0n/80yMc5jhtoWc0IAG9Q0DKbJVNnbcVOwWortks60kX7rhrCEfA+mKo
G6RAI3HrpH+tQgZToHJYGwGpX340HsOjLsMoWdlExezBCzl9bcCz2wF7ycazjerDRwRDicTt8h/b
A9aYgxQaRl+/Y7zrBxsvTIA1Of6gtPueZcvvFs2GBkjU6nsyghftox3uuspOML3Uyk6lUwfn88lN
6lzh0Jx7aV/Y6oKPIqSoB7JsDvFC4pRfjBgTiQhoMQ7FS1+XPx7Ip+9TDOyXHxUv2FN/RYXq8bsc
b3v3DP/YwGhx9ZeBWAeXtVeK13AzOUwIVJBSLI9ZlGd3vLFe1nbf2aruOtAyjgD509z3euxw3fQp
3fp6sjkhTelpx8Ew4UzikyPA7NJ9FG/NbDmRN6U72fKy7YCrax41Mow4zyO6RJV7hZVqhc2YzhKM
Xy8+jAYvw/x6tirSTHElhEC+NdY/JEVwe6PJei9f6YieutefaylWsPpof9SvLYMaHXIDAvIskTEa
68SiIefoeLAvMF8ZfrNAo9MxzIXTxzHfWRWVUf5UmbMdthPwhFNQbqYGryDhbArEfzMH8ppwq4/P
lULLzMOu3YG9eHam75WZv2lG3FuJwbpqPNLJWjHyjS1bSqUb+/aykWyex2amHAP+lyjPaNm4tqEh
0oXt+FTOlqOL5u0wQoIxX9eNxdQsNyXJvKTDHLi3Yux8tK3EV58Z7huBYDGwrw5WIr3f/SC3hBC/
cSaHBNfnbjzy/WVrrvDQmTjXg4Kynsgwtqpue+fxYgqK/h6gRi0U/4bX2am/CAwNyN9o6N0fe7s+
t8j/vJJ9+rmeIkkKngZkzmpT/eBvN43UL81c72HDPLdjc32/2xWCpJCeavRNRneCrY9ytH8uacfa
BXVzlL1Df4CCACp3AGd5XXa756kdoGCaTX+Zug3xXnI2Rtb1zaO6qMfakXHzqe4ZCqgypNcoPSLH
ykDmvqtDFjjaehFdlvxyTD4KhfpCIxgUcYyc0D/VDqYHEf/i7k+dpxIp6k30Vl+RRqSr6GNXnjTf
bQXRUpYt4KsW+9IMi/0kG8sSucEmvG/51OH6Bubfpckw1IQcSyrXHXL4hUiP2PS+Hi2u2zqHSCVy
TpYDwoZebIhxPulCKpe2X9pweAwpCvEDs9LkXY5NgjjvaNtYw2ZcXHV2/QulHvX/wmPIH6bAYwsf
YAMJsWy9qgeLNXvmGRpvbLz7Vff2mWwuHpXnl52Pd3bA6T8+d3/Qd4y258Y2M4fXgDSGBHNwgjFp
usleQ5swNX/UcjOtkmYYcaIy1Wx1rbHEA/f5ZrhWADRia+abmd5llGqlO6va4jNadpJi7euS9tY/
90xAJyKJQgZDIJyaubE+xL0QuoUGf1E7M1r4JxCv9Qz68OU8XF2qOgSPSUu3LxpDdwsF6/ursNI9
a6ok1hO/yii5ki5066kjcqgkGrHhBdNVpdBopgqSY9Jzi5LgS7lxWz6NjXVlPRT1asx8OZjd8Xeo
pfUw3Arpz5Vg7NkjsPypaNi5lghYFJJD2jnli+beMZ8IqIsc6QbzPV1efd76kUqkhZ5Z5nDAGmPV
3f84AXGOi0SfK+cp7csigNPP4lr3srsAFW2KdPYdfUQS76Prtfzo88UactmqaNFMFkXybHQrFXki
ONr0K3EQtCovtXsl3bbdXivndmTRerZfzXRf5NkEq8OjqAPrFF+/0thPIP6AXAtIhc0/1foCfFGJ
qsykiBUKH/LnbGbd0zj2kmUL7lsEPPn006l5uryuUpr6EZt9ggEW1m17+dy9cmsoLAvLYrwGcT7X
KNBnvDQfTQ3x1WdWe2lSVdPOtbSBxgru7w8Rz0DHQ0F5O1zdS5vWokeQcSFiYRj3u7yXNb0KxIES
eTt2KyMJVQWw8T8610xBLFZxmucjzdRnthDPP4qmgLvxXUoE594FLayVRWZXQRqjxtnyXbsYaToY
ipnOujkZXItnShETXqDn2b6Vq0JzFZghWNwBPH7pP9vnj3+Es4Vwa7QNRLjwuOpCAP3njzC8IAfh
E5Ev7O0AGct2iNNgZWL0c49zZKd4ddFaD0Vr5EvitUW8fKwSbCkIBQpLIzfpAFxHWvD+3Vz9WUn9
7J1hYa5q8DEuZ8uz+iNRXz0Wct2V/dxaeVrK6cA0yraxdPE52pjz6+a7P3Gk7eu4KHECr7iShUft
VN4ysKKEUiRYTStdfl6/cxdghNyLdCgLeGDeHZ8yHkiV1Wfaeou0dIKJ5jQwH8AqerdsYdO+gLni
ri8/QBeyZeFO+L1MVxzYjRTrjFZ881ZLDYywg7R4q5lc9jtcGw+6axLjaj34/J1bsL37oxP+nxGA
g4ixxQ+5hOKz8PoL94xPhZPaQBJNqT0NMrNnG3fnRmNFcIf6AGObWpT3dbzMV80cbkJFJr4IUkO6
s5GrXXxeFvEjNbj0b135wvfj8z/WzCNZgFi9YIAEGPIzXrkm6rE5F6Virp6aw3Qu/pyDlzjfjDrZ
EXsRdAUozaMI1daFbury3vVYp7h2uKJDWjM7QKUlBJAp/qLXv2te54oRpiIQYSTVMA9SWQWr6mmU
G1xLKfT+ImO48uU7rp9VUu5UyBhferde+ufZjEFmls0fqSQjcEEqDefalgX57VNc0o7MFuQe1V32
1chMn1LG3E1MCoqTcscPiXaoT2c+8LJ7amyKW5cWQTDuJXbBRW9ZPjdU2CflynAa6ljy3lim/KyG
QsuFDsmyE+Ds6A5tOIjWms8hJg/NHuyl3pPieSioWUeJn9jXpZstC+uLqe6koFdVfFbk/92ntRFW
hhxp4tjK1J0W2fIJxXLXWRxrl76I89gS2q5nwNT5HGoHGOqiyIz11/T+tz472Ulh+6qnDzU2F8fx
fcbh4WpaPGqSAL+6kmpxea8lasdW/Dc+FCexIGttfvGbHq0rl1bmJECaFgctX907XOaleLho/8yb
NEQnCodYID8fZNitzdQpjM2Ep/T4e8aqKEN4ViDhE4XdriUdcaFhjip7ZzvLdC1BDK7iwuPQsVbE
Z1InliweZ8mLKP3S519Qwzh6f6E5CqQzh2b6w4+sOteZIzrIAmhiL+iShuRPz7GF500hMqu/Aq6N
HiV9iTSzbYFG49a1/8JVveXyCcHRuRWiyUh30sZGMRQsBrYc4MlCjNNZd4kAn86V08NVRyKfHmaH
m0xrhUfIKI+IfXiCZ/4eLLTpQpVZtEt53KJIzWBlltVDtBgbBCph8Cx0VEAFFI6t40wZYFvfLJs4
1/sxz3hX8aW4MLKyk8hQomix6vrHWP8vK0nm9+OVwFvLs6dKEBf2IOp3APu6q29m0c1J5zV1qjfT
QU2lxt7OUzr248tK3EeF6xeM8TK/6aTlk0MCGu8/eh7Ld0XWpHWDQt8+tm+fL6dmrv6yKQRel0XS
sdcnf00J9sx+/3pAB8PXKq5yZdwed/eRShXe32GjX7e4mJhMjzKJvtryAxhs3w6T9dJnRO5UCe81
v+bkEt6u4yFw7U16yUV4ywjQttNJIVdNt9NtbgJ1rL/wstKd+zxnu461zq3zjE/WerwphxPrVL41
AchyvfecJhnmhhV4aAIH1m9WeObexC+OOJ14UFpOt1qyuRe5+UgKK4uu37Th4DB54mgNqo1WC6Ql
3BnA+J8Dlm6TjfX09+ikZoun54iD9RvL4hFyT/DTI7/2aF4mQbmDXATLQpcPS1F6Z6TIfqC0/67N
X88eoWBuQi9LyUasFcuVLG6cAby5L6nWl9BvIRVknrXpSn/C/qtCs6+yGQPzNyiHxsXeRTrCUvHm
BaHv/uoj0wG/KjJ0GxvbMHKpLlFsOUqsxY2gS3Sjuh2bn/GGxxey48IxRvSCxZsNL95GcJ9Ff0Oa
M07+niXfWKBfz/YlXY90rzOPEApWck5WiT4o/mupHtOSy2DoXp+McorJ/bTdgZG0tc8MgZ1P6TmO
KeQW19WXNFJPQ0gmbu7gwF5bFJUzdQOUuXVW/YXcM03ZPyTx91Z6aNSiuZ40llR65FFLKpan7iZ5
ZBnETF7uA6FV3XGaNYGzZT4yiS9YeVWsf/zteINQjC1KFanyb+nGf+1c5r7JRouxkG6oEcy2dR6T
pmFJrQ6U41h9q9OVU4+qyexW3AOTjls25JMnW8C/AkZI52X2/ktpoRxKAz5T+U5QjxWxUi+9FCNE
9rooHzfYcsH1pbauRi03ZjtC1l9kH7WHBnm35uIvFhTOOOO+MD4X53pi4GCWU/xzUWN2gl7nNb1F
NEwHIfP/kCTRmakMZcvmYiDKH9uO1sRcVA8LDkgKO5uZv5qJLyvXUUxmTOk8aAPuELvH0WX7Gkz/
wpyYOF1699l+7BHjv0brPZA8Z8ur6cM5oSCpzOYi0pGoTfvC5rl4Hrs5SiyJgXQcaRvRmSugUoQp
SmvfT0wigVdNi+E9Vg1Umny2pMvj3dQ7D4ThEbYstqu/EigQpuym2KhCjdunT8NScT7EmAYh5f+9
mhHoXOXAbq53LU2q5yUAHZ+t4qbrccKRGJW/CGma8lGcByN16qZ+FE1gZnStpseP3Z+ElUGIAN0D
PD4XKlv/iK5Q7awhype/zbeioVG0SibOhTvVOV2fpuKVb8daC7Ndt791f5be1KpErCYbZ74T+ure
SZXprluRboiaHdJRZuROZ1n3X+4LgZuIQiIQeIxPLkTCrVtdjljdjCaNw626+35Ko3PC+KL/Bha+
bIM+mkJokGewB3sgEyrZRPulYVK4N8/FRB4Hp8OMKdmwG6+maOnaHV1C5ZYsMrJXkiu9gl/C6g/H
BIatvhbgbEb7+lEuqv7ybIeMYtP8F2OJqtaCMM6k4h8ChVVrsYjZ3Vh1KJvYSKI+ec8SJoRoXGE6
QqcWB8nwf+mcc43ibdCQC4G2az1xsXp2UrVO/6I7mS0fkKpEegbjRCNfObgB8/YY5XppQveAw1IY
W7YYEGgUDHN63Qd+2zJW3XT9/3MeEK/N1d8u8L+BIVuv6bq9MZO/vNgQaQbimjJa2+7bFLElu0A7
XSy4KiuJQghVaQEwB7fk9q1wdHmdqgDdbDuZqJy3BQghCEqwXhQ0AVOuuhxHZXAQb7aPdryhyqq4
fRZ3Oy6p72/KDn6hOcW96qSB4qWzBcjPWOwfjnlZItUosdhtmviwmL6ZuideNa/1y/Q2BXnkptdX
EAGBvAcrEcpgx0zxNfXXx7QC+Lkpw3MBY8PIzQHd2W6Y2u3DLLIu5NrRb0HooqVDspmt+2JQkq1s
IXuwCZF2LFZKopf+Rb8hO5KfjhyDsIIr6a+aQsfqLmx0Znw/pDo5nVl5kfBQiVSYBR0nIPCgM5ub
LUpkKI5KzAQs1FRU1Kebkdkc5BFUq1rKiKdH2YZoN1TAl1237JfH2dG8cE3D3LMDk0iNFc6z9O+m
Y3sNn1eM/l71OVvbsRggOSmejsVzy1Fod1VvbKGqTzQY/uiXWQ6n790Ur55eS+/cE9jZmy626EfJ
5646m6P1mj6oMTo6/EOVxram9uYByIKx+AofdH/1iM0oy1TUsSELx0EEweEB8GCVkbWvcmNjhAe4
CnvXUsTzOyp578q5J+p7ayTxwamd+upnyd/4r/L7uSUSNIonhLkg0kPc59zahCi7oZJ7lhqHQSPY
h5mP5e9TX/3VVLU3MSMBkq6RZhEE+Z374LytiJejxLxUJtXxZhRZ+g/S1WUp9mrqe+9/Ci4L/qDj
xa2hvtDYjhfr8nHMII1yFim1YSQl7Ra8FoWde/+HYD9iW92I1RToW2gbpj4th36m6734wnhfv4+p
LeW+bCvxRtzLPvXZzX+HDBU7ZzLSeAB8o0YeAp7m5fPSXfHjkxhUV62THOleD3syppC9LlNP+DXS
emweWiktmCWhzAqFnhbHHUazQUkyrEIURZZtsZYt79ia7Ku5LuuySSHSXDvEO8jf0V9LzVTw13A2
vYQgigwhHXiBgvQD312qFA5NTirf5w8SFx520dGuwOn8pxix6MSjhUXHRGYLI3V8Nv4f1MmsqCLi
r6KHkDCt6kddW7fOGgRXfUHtv/xo0p0ZRHrUCqqnbx0yO6D7gLxqmHcLJyLFjxb3dnH6YnqfyRNk
L02D0l5r0ZPTCPef5qtHBuJYzW5b1pQv39R5LvGSiIqojmmXhaIqenPpRnZ40UjsZdLt41gjQAgm
pLkPbLw2q3817PTwIq6N1N2yUosANwvDXUNfXk37tALh3OoqoN0EVpPioERQPrOuEreJmI1snUcG
O6fmFeIPswpwMmas9vW3gpL2dUjQcl8ODaWesURuoyPfIX9iiI9B3uLZDjl+7p9YnTXjrA77ryFV
qtxWT2UHZiHxafPoMgWrYNfYdaUczpCue/TjCqNnsQbdF6MTtsvb3+NT+a7+/NFZ6Jj0hz4YaM++
Ixb+lY8eexQBaR/yYRm+pcQdEj92AO+zHWhh4YB6Bb2HSH3XfQGujK7b+nvOhcyc+/e27AVKLiSI
etePaxsZE5kJ28e5Y0Ol3DsnMNF9zzEUIueyPbqIjj3YNM9gzL4l9Czc+dAuBo6IseJA8/zhBXQz
CNbIjflFP/4r0aiFVKOkZKvSh77VCoQG8PZW8jEEx3Y6rj4XKcRBtCnkE2yTlFQURxxdC11ibsMH
CFfEOgdAeHqqttLTFVcVXP7c55M+ypljNhzRuVct2o9/Qk8EczvC3pRCf1/f9DCQyEM5gENw1bZu
HxA7gFPOTsGI0xZ7nIkyWffNXh+ZrnNca7gRYgt9pCAbUQp1qFwbKJ5dcjFkZjc/cFHy7Nzmfq39
r1qQq+6bz+ak95rfSre6tC5kxkdHUWiGVNdSj1uozIU/9W8i78X4VHUuMmYFv6+eKAkJW9ymwKHq
iqGJ9OgdR5PZspWUhnd3nfNYCB/TB9I9g5kUq+660qz4CLB1XWDpqPuUq+sA2g5z9dsnVYfuoXFV
XmSMcyxkB9tH3bnYfEMqDhPU+5Vs85fhckZkTns6sy/4d+Ra9F+zqK+gBuLDtAakrbOvk1JjREb3
F0vEunl0QunOru4bZJjOLQu0Y5dwWmDizoiYKVaIr6zHuLq4W0PxwYmNT5/zZcbaVtT1vWbYbyft
RbJyonEEQ7v3L7vdbIFalM+y651NgIjbOjyKNMLkIuUDSVDnWlw379+bYVrVUZniKD86t07H+vyY
al82nVM/1rp1BXsJhOkYBiRilzrN1yKhkiKMDZI+11byNyROv7FlXeVvEBaUAoam/6P/bN3Hk+G5
52HudNlaC5vPTESTbKhl0OPsq9lkh+lfp9+5lxpcP1bf1x+aWG2h9q35asbU6RjFKAXXotzv8vHa
rokF+mgqORQ1Nzz39WM92M6KO5uWksutLwBI/ipp2KQ/bsxB6KCKgxd9qXE4rSVjrWRDi/nc0/7f
jDI/u2lCThahEPrkKZziCgeZS9mvIG8l0yjSCNWSZVWtKv5LlDYb3keyuRZWTY/j87Ke/BWGhM1T
6AHPlJES5Ve/iXyyncwVlXMVdkLDc8vGSDTyP5buazmRbQkC6BcRgTev0BjhrZB4IQYZvPd8/V1b
50ZMzNEZYbp3b1OVmZUVC0DGMgQ9gp/TzyVwgxmdMgkWdu3dP4tVtYZiLt0fugCMgKUE0CXWRVx5
RrRpK7CvMCZerHE1oaF1Ei/Kt7vEPhucHNMz3KezKd2Yd3bOOSzSoXL6EVAKjNaHWupZTc7mgSBy
Ujs+8JXGTHgDLYD/DRCm+6OK73BV0/F5kJ3BaeyQTsRdfTremsTM4voyjOtgPxAZKYwY3Tu4RI9C
E203n0KiMVnD9L8ODTY+qrTlqxBfHsKPaP/JY7bAdqLpIGAzHgDo279NDZ3ZLXiQ6VrmZ3qrh6k1
CajTpufoEsqsp5XXpg2Vegi56LO2X5KjcIQ67h0BAU6HHza2jJCFQ0P53n24kyc2TJIQPm0HzvyZ
55lGmJ11d0XHjox+yD3kUo3wLRBvB6ouvS+E/LSy/MiMnB/NUKD8dugzaCAEyne2dkJSjsm5GSAN
ELTOR4AnoU601OjwB14/eDbrBZ3++EjNu3eHXETK8uKYLy9RKabezQ/zbw0mknYcDcLL9zcY3XoA
bOmbRrp0rnqs9HL/7qko9378vHZ2rcRbtj1twwvldalhoZnEFX2ihkxNjzfdcIc47b8zPW70etJ6
EhYzUxUxikFS85auHWtkOI09tDAgQHtt7LltfMVG8TdNXjQrD+RqbPHG03Q6NhcWf+hggDh5oUFs
VoRqJVGqXFoQasndJpbENRFiHJ8ECJCDSEaYCjmUFHgjaM+gkjL/C17H7lGLO0sgCfHVy4DS2c32
BQ6GuAlAvYdFfOaPdx3sfjLd/Xg9sGsOdEGvxJ/FUyXV3WFEDi1aEavIzQv/U6uq1WEV4nTEkFvm
owl9B4Lgiywt9s47uX/wXIePviq/Q/CpZ918aTO44E9xLO3+EWtdv+7KEnUAfFqM2Y/k1+U92Zw2
nuM8WXmflZDzx4xPRatU1ZN9yj7mjVdwPwguGtqFMkmwQ2cZ0qe0gwwn1HTMrGhVevIcI6R8RTkl
Da+IkCPvTF3UBG7wHPoWeQmS19Yg0t+CbI3rqbp/zvWUeCMZmcY0zgkSkeRYC2NUE6u2ZOWRL68s
ekpQm8kkN32n8wCO+/M8RCyE4/euMMpTTvxTyBpcNP4bkJbUsMwBvpqNjs31cNVPfm3el+rsOou+
gLXwq1I0+/X6nX5Bbtsx/TI5phR6h3fQY+0qUzj1c/8eVTqFv/CIB5y6gUB7iZNpVToCgSsteFOl
L0uFd3EKSpdD0+ZdAGL4FSUCVOuFERCiRHDbiv3gOvmYkz3Wph2z1OVOPyDoEE+WM8l64HkVrl/f
aDR0dLiEovlY7/L7/Nr9nr8oVvn+h1NbXD3/Nkpv6C6nKgFUTSJ7g0ywBfNROsaJH9ETi5bD+Xms
zq16yWnXYc8KXi1GE0PWfqExwaCFX+goNAEKG9ACuoSQbeTAgrXsbFcXyQrhtXbp30kbRHjkwlDd
8rS5mLmPGhOad+WzGVo8rO8JtO3qw14eAOHHJyQIRcO3iZBL5BjFGmvFQKXVqFC7l+7lS4Tea5Jj
nOvr2bR/agUoT7frNihTshWGH2mIu68/KxqzcMlKlbMe4DWLZqMnWvXE2/Nu5vc6FMWWJSjTkuJd
R4XAWdwaLqPQDUxNhYCy43had9Kz/My7bO4TZtft9Tgkkm/HDPp538h1EgNvaD3W1aUeb0pTJSLx
XHE1kskfRslwBu6QWA9EgVn8l0tAaVs0Uw5RB+DE6Xr72d4r/uWCmVjrdollijducK1T9TKyCGhh
Dj/gsHUVpns6VJ6hi3h6fD5EmjNvel7hWI7Lhn+mPKuS6N/IDiUPp00ThLsStirOpTi0kDwpovv6
b/tylDOD9qH2Meldwnk7cnIlZ6Qj+hGvO3bQ61iP8vml4bPuuboD1tICnnpfHmZwZFT6flIpV/dZ
ifvblOhec5WfQlfFA925nr4yQ3EQkFb0tr53/SwtO5CbQH+cWD/iI+SX3Tk0UZcGa0YD05lTzzQW
+XKWe5cGKmpzNdbVt/Dv1iQxAT4GEMtJ/7RMf5DpabLqATtmOZ2wBuuBezTeYI3bD82TC77qa04K
54dY6ZThMlDcZMLt+IjTT2CND+soDLdbS0AYoHRynz+g2ZvDq43V3z27h1trlW2DXgQEtmbEEwGl
4l1gfL4Y6OrZY15iqs0je1NfPXjr2Qc/DcJlwp/8HIuC8SUckVyTK+BHjkBocuo9eWtCIA4Tx7Ks
OPh4XiZQCEDw2Blw6aV+8rMznknKyo7Qee6rrtmqmU0dd+rlxyls+2DTk1lO8mMBgcP83oHjXIe8
1vToDZQvHkl0IHsMoSLW3Eb1hpg/CymvpzI0IgAoILfSvbTohhUXVgaOLDA0r/q0IwL13UIkUZ8g
I/kV8L1Y/2Ut6q8rKPxTDcAcj7yPQHn/BMsdtIQ4bFUX3/1R6avubbhAT93L2/a+Xei8vrKtc32f
KV6uEKFavrd6NPK9v85p6PhcJ9aZtlaYe8GKU/I4o22Aq9x71uoJv4ruf7nc8qqeHSebhPyj6yD3
7zQPlNcA4OW42Sshutemy8pFbLaqAA+FrflZAiZmKVo+uq//hDi0rE3EobLpZZH0sGZxj9FfO/bp
F4/6Cj7Cme8JQVE9VAXlbJ/eDLQsm/muXwfqrodaE2k6HNOzeSwSN1n+coB6iPnNI5uKl6Vnj5F/
wKKwvfb3JgRYoLMAhYVRz49BUaKKPQ3YKMCcJHWp8oExt2/h/Rro5iR0Zt2BNEWnuhjEWX95lEFr
CITBLqQYdxVb10aYEMtrY9Hbdsyg67x5+fFFQBQLYPEcAuvsANuO4/SRwSgZpN0Dbx4I1f29MucM
TUZjLUFHfux2eKqWYfOew+TxYzT8eposS/dhBWa2UTnQI6JcTdz4XQqXS4LK5JiZH67SEDRVpB2n
BVfugLVM8rMAo1HiiXUMUQgqpEvLD6GUOFqCJHi89RMjvtCUgj9Z2lYQ3WvCF5Z+VpEwee2jjZA+
fpOAIljj6dJBv/VFVYIm9MBlMJUkWP4Uc9+I7kxNDUqGonIOXNlgQsa0ineSo3T/jeJJsTY7B6In
9hug5WDGFiR2HGCey38hXDW1radXsMcSr/47iSdA1xp5BjcUSAOdsZ/JJegqFjCKPJFTnR1SAZ/B
b+NZPpxgqipQm/lF/2URbKtrnkkkGlgZMUAz/ZEE16XLzfSqyXgRL5CX+E6oAYMySkzHk6dQBFKA
2A6j2PA+fjZiVOwM4c4h8iWtq3HL6cdpSmbzc2NNnKoElBaCqB5e3H8cRtKwcIIKyYWRYsbAuts1
RSvCMCfDsrLv3A8qMkrzLwbb/z1cM9XWePkvVbtpuVUok2u3XrcWBBgcb03FSiKieLCzXqPfR2JH
IVdoMLIOqrnlNywgOpcvYemy1HIB5L+nnyRq0dvBtNG5iVlq5z9WZNWvQd7BHE54NrGfxOed8+DW
W3ef0xZyJjSGwGw4+FXew3u4ZgnrCD7ru9qjZ89bSHXmXMSwqcjTVhYoduoHIuqjkIuW38xPQhMW
si3GEsvmgWXnZP+hpvvFhJSuiDoT6L3qZcchPICi1WmdD615Jd7YjXJdo+7oDQC35L2CdwJdCF/H
Nva/U00wBMAzD/Ogedz3JykhFt/0i704mhbZzemcxedz/Vb4dSGfp2ct9q5GXoPpSyjxuCvBUZAR
qz6gu7CrWAsPE4gb9fBrCoOgLEiFQgKpzsKRW3yO74FKTUr+sEUPmdEfez/Jj0CEC9peYQmB/xX5
DqcCGTwj2YUAKNdNt/Pt398ASypSrckdIQAh9HoNMjQw2tj+icoWQ0+2uaS87MSrkiYS5G1ArLhc
9IX028yEdn3pxEc6yjsw6Wo//fnOAH9TxbPDpaBTaTGjyPcZUXGSEkPJ6ruJdnetMHMD6CjRtp2g
egQcgX4950D73FJbuhk4aINSJ19RUT+G0a9A/jXzZtWYYpmXFEzS5zbVRaj3LwIHk3qhB+MYx5Iw
uJRoPsvbGpshQTHxjm3BxkEsmuoWiObm7lPHtA6HNw86zJhbT18xZGFgO1KbWtqg2xrlm+zK3lb9
OcduSGsr4C+H9usfX+gm40DJK0isxoPSLC3UFQIQk22crIWOKi/uAd8sNkF8klti0Eamcyd2wz7B
b04t6MPyMxalNpVzmfQM93mrFsRaGIoGDXAn/q54oxYEQtNEVXFNK9tLdW58Cka6eqZWOMpHpEqr
DK4LqKMiFy1ln6GCY6sU4ffIYqWeR2GN76fSEVmnOP9azoky2OVBcvr7caxxlocWGAqV7phY1XfT
SAsTBXxeYn6l3nKf4srXrfytjDCg/7dbeTNKqVqf1x6r6nNMH76mGBn5VeEz96nSmtQCL6UpiNbR
uKazRpSaMxYhMgulp8pyDes6aA8WvbC0BH6xVQNcmCwvTH9D4niAOUuR4/2LOttHILIazIA07v0L
qb1TXHgkXlPI/uZYT78i0abvuLLRFcuKi2Ouza/JP+6l2L4SJrYXxiUdzn2nMMTH/nQvTVWa5MvL
wQJBCgQi6ujm+WaU/0Ndab6JElzYxEVv1o34TTfv8i5JGLIQga1a+4DH4x1Wo8PIJttZtB52M2ob
QUYvqQs1skwA25HddDW2IZgfUISN0tS5seJmZFtxt0Fjkm8H8mh9aUzbfikwp/1phMKAPSbkVhWv
lHKB1j4BNpcdg47vyKWpdTyoabp6DkUJUfjW8qYlsl60Aq4pdQfSXujbBxCDyw+0p2NICpGWSVPz
Kt8+200Vka9LiwkQb8MXvempZu6l3/vsoMSsIn5fS1jGstufXW8+8Pjnzo6W0VLJMvFEfLJcZfNj
AmA3cY+N+Ayj1klvP1atQndDdISa6cBkiUS923AswvjDi8KDYOIQPpG2qBBtRvdzKb8eyrKCcsyM
7hGnGWrnEFj3rrNEIDBr0J7BtB2UrudLI6tMcCoBkC44zAKMlpxJbsXYUg/R/vgPFPU//92Kvwm9
xrtJcixrg3eiiw5SuwF8IjwfEdIiEEv7yl5s4hGrvcC4CIRkCDKgxw+GpWnDWkbnjg4AeBC/TnI/
1gt08gywRagT82RNUjdiYvrbbDYPLiO7oBQj4J8jxVSSrCmF8iywMLa/QHYWuixNZwDUbVh8RO5V
tRdPgbViOiviECJXxVt/EBIUafFja00zx9CNL1G5Hqub0d61X0IIcDQacFJUyqr0MjOgqLLtTEmG
KH18qq6Svq7C61+x2txt8K4ZLH6SGkO5rpyQsS6vpDLDuV/aNvIYNwbJ79/b823bg7knGIl1vd71
CTkMINQ9nijvRmi660YvJbFtRWs2s1UVkhr+FWfeIGfLc0flkaG2TQ3zvJY8N3xPch+5XdFNeL3a
UI0j3RstUBuFYSoQGpqS9DqUaFYwadU0Su2b+d2b2esBLgc1i6Tr17l5Law9+egh8rZQruPX4RPo
nu4z202Yq95lqwk7xt8TO9xrfym7zWN3rxFvOPNlFrsMc/3i4QlXAfMMeAhfkhXbkicqezY7Rf5s
nK+RLGC77VkTu4nOXY6P/xit9cAwrETlamQOkAKi7D9I2jtcUWk70Lfp8PM4NH3a7UcQXVjUYAXm
WHYmfWDfH9piyfruho2UNmQFqJ5bKd9RslNJzRGO12hao0BA75Bv7WSUqpL2Kr3SGJ3bv1iP4Q/k
afIopennFTcQO0hcY10cgdO9LSbGh0x7emlH877+Ik4iAcKysmqtaFWjTXTp5nvZ3ovl9K37LN/L
mc7tXJa3ZXuFGtu1lum1fFmdUsQBkVNo+iqXkVoGWvxO/K5SJNc5U3GXTwF8CgkvcdMZ/UAo8AM+
WWarCGlZu/y8B8kjrq7k5aeK2TffW8AlRc6iWeiyBqBwIS0Mm7XlHPsWb5QXXW0y2ycI8RVW+BfE
lZLQ+kJdUPaowiS3g7jYU3mWhhML1U3vf/8qiZudKMzauSioyBfdcxlpYm1k65fualdZ7JVsa6Za
KdQKjqEdFaKehEXR8iU0pRH/ETRImdIz+iv9OOgDeST1Vk3ENYI2ENzyFrUWg6XzOvVx8uHqq9rz
Bn+klh0gRCJYjKAhX2m0W6glOmpYeyclKdhyuuxY6P6XL+ml1kFHYUVtjOmGL7ZtSE5vfeUXQbN1
VWfw6n3laPNQDo20IoN1M9Na67fJA1tmj9+qxOL1rYCST6+Tsk2/Fqvn3h9Eap7XtrO1kY9u1AeD
PYoW48nZPtC/4b0EXbGWwpaatGRTW7UlTsZ12liVibEmyIlE6z5QyZB96Qsp2CEHamxr136utuHX
fkUjTBXakH0+mKUSoA200xPnf15vpSBDZ8z7O6ecIZgrJ+lJvYaX+IMqd1dfbKrG+y4RHe2q6f6m
emitqrGmwytfOtevZapB0dNhlC/7v9L5fd1fNtBo74FH1RBU5oJboTPLj+ONVzdvafXPs/v43pj2
F9X3UxQ3s+bnYvQsPas5LkJQyat/thu/hWn7qJzf9avSFrF4bD/L80b+N0MuzMeKxq11+d51LgbZ
qTh4KbybcPrQsVIhYfvKaJRy7lOz6c1X8mdTWVhuvm4TGd4cxOwnRF8+MMNr41rOj0LBhrIh5h37
dr4neu7kOnlWXQgTwK/dLxvFJwtWWNfy9CfX2ROpfVy+ElyQFmiRTCpaz1BwYfJTBLI5K2sc0jz/
+vC++oJSJkQQCvxbeLK5hB0k1dIbNVr3k+9LBB5urBQbCAKN2Sna1s79ef/BOi4wc7jTwqDQ0Ro8
ypYLTIDDINHYxVe6OjIpq8w7gegdBCUHEDUUeqZtgeb8tfxgjuT9KTvuQ0V60ekg4AZTdRU+BjUs
dLi1F6lE+G+VGd0r+aTz3WdZK4VK/ufaCmr+5BtvgW7yUrkN07/AIvhT2T0FeHfaXzr3w1ev7DDP
9iUK+47QRXRMWxGFi1VE5nJClml9u93243P3oRtmM43CiHAYBS9LDS9WZ4jde/RqzomDUzhVDLtW
AM11BNv0HipCTEaSgNF8XOjYMZyfoFTh+OkbB11lDPNPC14PYPUT9F/02aEvNhOCfTvOKlHd2Ne2
XdAIgU9hh3JdoQaD4/5ckG03XnTXtRxrDL1QNc7Ucou5RRQbTHt8TMzTJ4tmFMOSwn64fJWfxIfL
0ry/bS+GKQVlMh2CIb1+fzcXDlXB3d8Pr2g39B0ZU6nhadxpTakSLm/xf9dsJUUX6PvJar/P/cXd
NM/++qLdtnR8KSUtG47ddyH4LBav/WWusuvmvEMe/HVt5WoalFcLNYS6ZgGX75jZojM2yawkWOuD
YEyT53Snoq0U+7pxymjk91WO6Iq32ufWRWZff2hV8KqkOsfyvK0f+6OpA2YvPtL37lQNJiy9pw7e
9+o6U9y3HQfBMorjZbRQJfSAMGY6yd/YIN2zcGqPRWNaX3TjefnT/jcPrPkuqArrTbvLH/4mdzWL
7SSSQo8F7hs6KtavNCRCk0pWNBpcMc4/r2x1M5j3JAuskHad4wTO1ImN0yR6TVNz003xYj1FOydO
f9d90OcMjbo+48SvhapfrugV3v1T4lq90HRknED6rZrwvhM6pPOWIJC33bUYm926HC876dGJwigZ
rT5jSjRZYXePdqUBCxkl0tq+CWEEW8zPlWyWzu24mrRu+n0VryT/LeRnEbN0Txzg8Sod+7Ps+/3f
FlBbMvqvCtuZNcW/Bli4wSVv60qYEsPF94Ha+DfpMQ1P3a3iGcTmmCEKFKUz/3n0MdFf9L2hm0uX
RFh79zaMinUlVGrz3hWuwuyFlLjoO2VtxMPh+vl1flR4nTpenl/nj0R700inoqsFJHiczUcexWiR
LK8GOYHgvXQZL3tPZwONNjhw5Ary/zyu7Putu/p6vW3r+nxU5uXKuv6AclY3lYKaw872XlsMCsvK
XSNNTfd6u6NNQvAxnOPTBAqfqZtZfuseJwXJ6KpypyTx8cqUfy6DHDBURRCnynyTr0/j2krNFtGr
tp/cJ8bYLKs/19VHbe4dol2Sjb1N3RVmfLUo7L8fOq4n/XPrprf1+L8FjXNcR6zm4Xs/L24+z2H/
ME+z2cZKm7No/6LILR/bNtLc176dZKfQ3PcTyvWGDpR2ppGYpcYuLweuWJqpvmkT2dwmxx77kfT7
tbfn6zPX5n6YxKJUt4Vm/GcqtxktcyVOU49L6T65Dbb1BT9LHvkQa4kvfrT6pKwiZmK4Q2K/rm6w
RfO3hyKkqQy5tB9tQiMVKQ8sWRM7GsRoMVCk2DWXhvljjdNhcOpzKgjP/kz7mlKtcbZbUCHxqOcH
mNUTg/WeEq5Sjr4QLd8v9Pmt0fF+5VoUXtRyX7GWnE4h67+1og4Fc+BJoLSvVVaowM9FEaLV9Hhm
M3TMtOflZevJmuZUPL4xlm1q063aclMic378Li9l+DnVmMLhdC2l15C5/MkKxo62+tb7dZ6sTu9M
7kt3XGZf/9MaK0jSlVRl01nqIT1+Ac3AnOPYtDGfXEfX1l7uMnwsmvdJfMRCx3zCp+Owuzvb0M9D
MkToy4liV1u9A26Xwwda9s+KLT/EV8lMZGRS1u4wVbu93ZqrYbY674dNfFHSHq+dfNN8ZZCbnKN5
k9NrSSAbXev7323ctpnp5r4TGvAiAIrpXixLyVVb+rG9grF0U5oB8IBzlGVnKqn3K4m1XEQ+cU1o
qxYSocMPQcBzLJ87zd/kqAEykVRQpwJcFnXJ92ZUiCRa0B0wMYm5tG0JExzPZQBSwhxyNZ+qbjw0
zS8EmPQW0s8QYbEg/5q2Munymic49+b3RCK6YbG9Yf8nLwrxt2/7k9v3UYibj/zoUig+e9nW/N/D
cT7fFk/f6ffTm9CBKQfTaFJK24cdLrp9PXvJ3gXZPnwwPSg0FyOIRmvetyWd31fdffvSTY5y+7f0
gxtXccUpIVHM/hTGj3zx/vMc2RdPnQsocaDYXOao9nb8Gjs4C2+Hz+QoE2qlea/tGTTpBu4YkX6J
0sK78mqVu0yM6vOGQ6hvy77zhq45p5J8nMOJXuGKo+Zusu2tjiGgZqd0WbdWx2qeGKt7271xwTvc
KpaLEKm235eyhuIm4mF/KzYs6TrrK13BBuExurdu3an2Et1HlH6/968PN5A6RIXxtqfKuj6FxdNR
A8VHi9K2tltUndO3oUP2NFwvfdbblD/AorRDSJzL8Wc5U+Aeq1VKtAaJZyqr4ceDg22eqW/kV162
xUlaAiy5yU6Y4F+quauEorN8z3VO6ve1airef6/PYk68txIPnIqrRZRclArAS72ffNoi8mkX4Z/0
TkOJRXRmY5wpLvTT2kaXaynJrm3VPM9b/6Uqa4GbjPA2invNpkLkv7mW0s/S/je9HCc66U3VDN8q
ataQ8Dfdm/NnUV+0LItlRcHxQGGYmAscWH6mmN86HEwbivYz71q2vyrq8pUg5H733ymtiCLS8efb
qT9flnMpNs1/CjLY/rrJe2nTUAjifjSI+TiVk8MH+VVumLp0n4lGVjWnatmhqCXKI0ZGHBN5Ed2p
+It7ooC7ut2tiv50rKLe9dwMvZRDmhPK/dBH9Iur351seztc9JkA0Bdt+suhzYnp9Fr97qYS2Ii2
Iv9s5/RONrX9PtKAKZJYDplsEwbt3klPBL//0SvQP0uNfs41zMACp1EMfDft06P5amTGkpJ8M4IF
7CY4CW2SnzueQKG8JNRFYOL/nI4OE2E1vICqpAN+TH2KTI1gPvA9m9ES0qPM7d/hI9liVbiV7h8S
XUHA8X2qtelA+HhhAqKdUHWerK/fNeErTmiKm5lC9fFmE2yfLcX0e/rf9P1YN3Cx4h2+8qOKPhRH
cM34WXUWJcYM5VxzPtvAb4q3z0IzwUpgjhO4cbJsL0bQFo812bj1ns15vF2or8rKOGucQNpL5eKb
miIo/Fr/hM4JPTLW3de/4MeE41Jqd+fXS2hRj08Sx9pGFQnUO6muGFRaytkmTW8drTOlExups22m
tuL89LW0u022ierVmumo5xlmJAgZwgXbnFCwlm7Fe2nvE1FO0r3cSUGJIhW4MPhitJvWG+mezz/X
Qyrlrsv79u1t0d0HeP3ydfpKTwrKb6+MmfXuKC2UiPd29sdRVqqSK4O3TervWIPUlIKvZAn6ovmz
XGA7AyX6Wo6T7YK6YwBLnT9k9Rmlm5QPpKjEBhfor+ZXvBUIa79j30F4kitD+tmKygxXi/LjFLWm
PQsqFo6PSujE8WtMZJZ3UXSm8/rIV+ftZM+vL8j36z3av8vnXo7Oj3tZFG0/zv7mf49noScjy9Ny
0QJtJd/2H4UJCwSHKjILaRLHP636y28toOY62jX13zoQHqU7LGNb249Lzns01IkK/V2DK/jcNtUS
HN4/Lb3gl9tP9eMHWyiBdo2JGH84v1U+xG86O9j96v/SCy4C6+YavZLQUQl3GnwHlkOq0GTn1QtW
c/x9v/6zu84OIR2uDT+765/6hdCgaz3UkmLx13GESPZ9k6gRAdlMm/MLvRcLKgOmXEnDkl1j/7Hi
QhjKqvQS6kERcPGshtIa5pLhAlbInpEm5wac/fjCK8t1Ar2gyHaersXyzWNH6EKf7O9QhkF9cTc2
4B+GL7pKPmrqZ5Ww3Qkol1x3XKd+YCIgmkMcJr4Yd2yHerHV2DWY8Oev6o9OVtBR7B+9VoMHB6/c
W260+TU6GWwNC4qdHL26k/jtu9tm4AdfteDF3w81j3ovhqFSIHZZ11dwpj8X/By62SJUTVnNtRiU
c0XeaLzGvodGcf0YsK1DM+8Q0YuINPsjCYdS41jMfpzeL7+FlicQ691+OX57qBlJ3fcTtdFeQpJX
pWXr0NChjx3ftpp8y2zK+6buExd5F33XK+yHVAF0ai5FDRttlgNhV9Yn4k/dmzQHk3V9oc5BYwKL
Lh/CjqXC+fIDV8WC5KxQu9dBmeqxjGRAGUw3reeMiJB2fnAn/ngOk3Sc+kZKbdIlKnL9qB8t+gol
7kGZW6BjvDdj2+hRPuGZ1Q8ruNG85haEj2tau0LxeCvqx5DUtEJjJt1zQ+H/PwVu/YMLg46B4F5E
BOeuyp6GsIuATj3xnybDZbo+hNZpj6E8EshYydjTYYJtH/AiJ27DtJOSw+p0hk/YlbbFrB4gKiNk
6PqERmjqh+ZJVCHS4zFpmI1d7+57aMG+7gyAzDgS25U8I/Bx67GjMjtKDK6leO/VSZCm0dMUlMqP
Hp/3nj3QUt/+xkmSLPMOSbytcJFoZJaNZPvAyPKD5vQmgGESxkVF4a0QYRw7V19XRoyCBg0Ui87+
p5B5Xr6fKrcPBwdG8QnNULWnvvHeeOJfP+IUu5mKHcXmtzkSBzZeJpcN9t44c8aQNEzL7PemLeHK
KeyQQg3/Hz6BmVLm4w65KnA5eLZ94+PrLlvPahGQ0ZeYGRixbLQQjugAqL8FUQSpVLp8OdXyo0Jn
/s9rjjtd0ZSEVUQU28cknq7sD18LYSadAbQUXl0g+y09iCc4XHFmVw+bTVcy12LD/4lM7uZnqnRm
6S/HoTXcikJgsBUoWzobbT7Wv6+EgKnkz8pH0TFno9RumOHAwF3+Y+mYmDwP4KVky0kEJfaBx205
K/K9zMvnKRu/8nXLSS5eGGd7oFyh8/z9mPnwlbtTbf37WFeSk7Ntjon/R4Ee5hhpmRa7lDy9q+X5
LB7lGtu3+Km5SET75Zu/Y4K3eXROdmzxOSVED97JxZsIZFFJfd9Upq5KiW9Y6PAQo+Ar3riIg0ey
7U06WjOoV3Y4vtLNM7ctRA8RN39aLW4/V3w0dpqIFG9fsMnUWlY92AHOtFnoHKb1zH64/3XZ4Q6n
5VW6vN/SGJcPX9NC+ai8ZR49jlFCWwC0lsYFjuNUeeOSHYiaHggmyunJ5RGQ9MTgjhEsFLdkmxMv
PJYPH4LP/Oj2tXxPT6bxYfxZu33llpPcMfJFh4+lcNyQ5EqpBAV2PXassSOJVYyOKbsmkxEHmYrP
4u5SPXyJAwQEns2OTcHEulgDFT8vqRBqJlLR45PMBERwrTw+l+NNzFSvPT5vx9pWgqS82JU3Xdp6
/Br45TI3zHyTPBy2/cvOuBrq3Yd7vOf0LI0K8eiyY/fOX7d4PPWzBSxmJXxe57arTH2J31wr13hp
mxNYlrbqkQEyandIpNt63nEB0n16ckt14/vyHHlQTvbTcSHC24HJP7nGueiZhL/3ZXpoj21+0D3N
D29ZdWZN6GW3oNZ2XmxsVmYa2TrNGx6xvCexxi2IcMY50vJcJb8MGrrXwN6xz9QPCEbkIqyG69Ch
qCvtdlEBvm5drUNZdf7EP09/dtIt4o2XjxE/EuS6hROHY/w1+2X2T0nGpqZ8+ChvcI1uc8W9NDu0
yST7t0//cwWz7sv/zS/VOXLM3a7ka0y7M2WFQUgVXan3i2kWXKIABHAJW6e6hLY57XUUJiSj7JwA
YplwQWvGPmdDsD+UTeXssfH3OgKH6b9Qe2LMctdy4tujonhwganv3VbXnYkfL5+3z+XMTpqSVdfi
ZK2kO3oHELvwrwe4X998tBByPdtQUMG3FhXX8IyP3Hpy+zbf1y+aABZd1HFaIqK4fH5n7vXEp6WW
Stkgh/j/uL3ayJVfg+TkNaDK8m+uLtkqLEOq4/H51mmyk9hV3PvmQ1lqMy0CmR3T1WRrPttdCNGs
XFC+09SRsmilurFGuEFvffPI97PTqpprTv8lvi8e5wVWzjqUOTUXEN1iZfnltSa011a+PU2+Lf5m
Q+478/39tJ+4C9AddjU8fHG6TziCYD9JeZRKPXy5CDkANeVlqhalMqUlq4K7P5YhjFjxQuk6o9VN
dcXkB2zBzJCZ5e7LyMRQDkpkx0Sebjen53nZH0N7XVQ88lC3selhHqN030HWTVzYs66fffdvaGIp
DYZ1PlBS8bZisC2ajxU95htf1X7m26FqJSBJ4gBRshLWc4VvDDR225gTJJ3S0R3ZDfwnb9nVEg7i
PS3N7qZIPJKNJLqul0Au111P6RfVIjvZxFt/WyILfioYTvPbYs8aMsyeov9fjNy0rwiXyqn/27jl
YtUwa1GuAEO3lBz4Tbg2jth/tDgG3pvEMAXRLslU+Ip42SCdx1IPugyhBGSGJYSCCMQ3Xij2vZ/5
atfMA2zVWGRJlMuxz1V9zq8j0U19bwkeZjv70r5u7pltR7+H3eDTPXp/Ep9n7Y9ZoBLDhkCDIEhV
rShs08p8bqeRP9ppG00K65nrT3zvC5FFEepqfUzfKbGkCvXkxyRcKQoeD9sQ8guP1fYJ9Uph/P2L
C4b1dVdcGZ/VoO+jVxD1H6v8K+u3T1uBQSl80zG4d+oWUms8v671I2kuBUL81FAZYmaFx2SysZ8E
smFTtuQo+juP3FH/aCxvQ+PqeXn7/BWlVuWUFALv9pDX9dKawcg03Ychs0O0FiMliBddFWx92foj
3b3nAm/aJop8GOuAl13l0SAzEgC1QyrG4Do1fxnMh77t9ArdHQBiPqAJoj/I0QIl3h5yzpyzNDrX
1nKFa+V4rN4SFc8qab+c113iYU82EwkB3YCP2xOy09RXZOI364Pw4BVl0BUIhtQADGcpgTrgfiA3
ZXpmxZ+eJ086wf7FjqTbAueM12xOgvCoEw8xtPe8FS/uwuffE+UT08ZVlPtOdQNJnm27iOe+frqV
/ZotkJTRhyx+LqnBZhQiZxNkD/ItuyRirstpYgBMjVyu6arNzqTdOMi5/rqHv24Kxt1E/v+zKFr9
HGeWPfGGKz1vWtdsPWV5zuteFD5XMcgcRRTrE3OoNr+s2vHkv7k2FFbDjZMm4Psw/0nNGXpLUjgp
HKgc5oPMaRJf6Yty6dyT/26xWuzey3Hy2P/LwZvjdvoL2Ivsan/rLvdad9ZP85pJ7LqTscblXqOk
KMzrD3cFxeSqcsiCHqVROVZXhVvrtnqfLj63qdEmM87dWtsr5J1h5vv62j2Og1xm2dEN9HBrmTbp
YzV+rG4zrR3KOV8x9vaP7bkRgaWUkrZti7fPxHc6XrZwnKaPS+v91Xn2w3E0s+3Z65WZ2q2XNJGl
VHeZV25PovC9FExMf9a/57qYTaVLoUbX/k1ySU/p/CCwaa9nin3999X12YWhJ2hurWe5JgVXLdU1
M0/YTyaSu7eXA9jm57i1zYFxTedbOalhyyDWPCSINHGUfaRrSJ/OSUiI8PRP6lf4pvNJ93eJSmxo
Z7CCzQRi0D5sxiqUr5yPY6vbz5d0ZN5ZEr4j9+kf5vQIgekJk8R+ajL7dGNGWiQ076f7q1vZ1ukD
z40YnC2AzeY3KaG9ztK1alyr67bogzSSxRRjT3NckHp7jzOVgCCxInDQe5TKzSTW+AkdbJS3234f
6SBO8plEcNkgRDI85Of0m74yfv9O9y1EiLa/98dQBuOtttWjh6lhaXR9RWYtvVAiVjODX2kbvra9
tptMCIvrqVUjsfe0ZGqMLFAvIwvRywvaCNlJE2VQey64SQZV0pTIA4k9/zpN1PSoPSlUCAkSHnyW
zWVhyUfLQ6jQbPSCXCTeuCbI/2zvie5ylvnOfbvLfD82dEM6YzTys1SouVCwGNEew/7U4tD7yCUX
NYZbaO1s30MO+9NnCE/ecqGuOza07nYt2WG68VLUW3+CG6r/RUyOzUzXCeC5ncdGNdW9a/Iwy7I7
FN2KMKftxKdP8YzsEOlsnSjrEGpkXVGQDqgd5pQg51RdH9RfDqogLk7kmuoBdfJqBaUVmQ7tiYIX
VbyKCxAQCmshg+VFbzPJjhM/dpl9VTlk8CcI1jqJ9yBhZv6VlQAiHP/FkxFrXPZBCu0ufX41d3B2
9D+W7qs5kSSLAvAvIgJvXvHeSQihF6KRwXsozK/fL5mNne3p7hFUVVbmteecu+qipWONSl6Vg2Tt
mvQBME42W1L0fko29RXJ8v3Nf2Do6EGmHRt4qxUYw6JfQOrOI0IlOg+8l1U9Vxay87DVHKxmUMqc
dpQDAWvp/OUE0P5dSXZjkU5yqnf8A8TopjtCv3wVd7mnsBeI7/ARhQCj5RbQfRWd5pNz/0434vQb
1W5aJQGykxeJcNig2f0gTylAakpP9i8if8ZdgcEHAbH9sWQagb7wEwRKa2hRekIcKFI1j/jIuOku
NhE4yeSR466V7BrOKdMDyYARudVWfuL5rYIoxcw18h3gAQXc8qalwRQg3KQWoSLQaAZ5/0vj2EXc
bnfVlqCmO/fvAgSBySyb/raeqbuYiqjCZDlXnzbVAlc/0Mr9I7DIVgvCI6DhAdM0bxXUSow9cBZw
mnubGYPTaGR6gMWDjQUP0QD0lHA70Vi1b8qk6/oViGpQaFgbpzTfSUqzFeT7USOf15M+D281GITs
X7pU+F7BeZHMAt6GtEG+gNfH2AW5UXB43DS0GzcoCPjsSTA23CjTEiyP9iaBe33x0XXfdMD8HbDg
oROna9dmMDXW+udm8ktiMR8LGs/N5VjCcZ/QMLQX0sMtVHvsPVTRU30hy44xEChwhdtg+S77tsbm
+3KWlj0XjzPR5RYoO/bO2d0nytzjnEpyOOvTyp+aULorZjrOmGb352eUf7JUB0AjA0Y21PT35evr
hh0dFDT4wwBrJmwS3ASLvSUh8xKPKFjTRWf/KCe7qffwXziEYJBJUS1n8/JB/rhv2dbw+QR5spUP
6UrqHWLMO6SGQKUSJI/RFxpAu4HuYmMdEiDauf5igCJFN1I1jXStkLYRdi48ZnXRWW4Gmb4AYtta
jzk+xvk/B3PODQSxhXJqEkw5fy+qnGU5GYZbDI/0/ixzpm5nxD+w1ayHummhDBs+Do9fYWgJQeyN
j2G+rSNXlr1WbRsh4ZzorGp2Qv8vP2Su1pnOyhRn1OMi8KozStJYZihgEzk8QPCA9IabTjYiEqER
MZSH6JBMOIL96Y25tqznsX8fVh/kvvtujwHLB155TpTYgDw6BlipJeXyYGd90G0xp66S9ioMxnIi
4QF9YCJdGSX410PFD3itAoOpPsa0EgtOOjg3ETGflJ/sx2RrX9GSX6/pnujK7dujHIe7sR8KjExf
yCaeY3rFcW5fbQ+Mfsuf0ts3R9E3zwEjwvIFQ2whYwA+r/oz7loI4nzviyafC+hoEaqKNLi6AQSJ
lof1vf3zbNHJD92ypeftLLurzA2hInugzBy+HzOxOa1cCXdYZT7NDRYS1dVIjNdf3N4dJB+/zngQ
fj4V1UUO/2Usj/HpJeUwf1uHvEKwMy2LFnj86wzMN8afB1T2myt6HGBebzc0tiAuoAvxD2EJuZNz
y0EVFEwv3cfMz551Z604mVsvQ7zvRYkhhlT2FyawdV8Biz2kRsjdHzRPyl5iqLeqBohIiQBBBK+C
5AnrsDWvDCcv7E73oIldtgdUrUb+xfXrrHkXE+GBVcNNgN3HDJidH3IuS1z4EY4R0A3w7hxbHqCg
yRmKht8/VwRniw/B4bl03TVc1ErtghLnnhgC0AzCK4Zs1Ckwns/yINewFxJ9p+i/10tamHIdkxB8
bthgrk26+KbRUbVtOTT9uvPYmmuWdYTiQMMmfknPEg0Fg4Aws4x4zCLH3M+ithtluwXtjVDU49yX
iM6x9rYVTfh6m6IvTg+72OUTiuuvJlP9EfpvqUBbpB3ix6XDEL7gC92QzqgNr8qrkU9h9a7SGCL/
pVY4ESF5UG+rgVojPLzdAEXgVfqyu1iuHeKF/3LYPtgfSUwVi8yyFsojt2BOHRbdsEI/vFxTiVY1
mXuwjNZ/q4Uu1FKi7suKBvgmfRtzgGWRCQIzWAP5is1hlyi655B1dqNFJ/cThKCsGQpNrH5thVcr
jN39u45XUNja7slKECz16dE9MqkwZIXhDhGXllUH00+Fq8pI9yURHxR2dfG7+tX0bitHL7u7Rr6Z
Nv5pZNrMsRp3G5L8cqoE/g/XDQQeoOYH8G3W6ybieNnBIKSyfEMfn21nLI7NZ1CVlO0nbQvPKZmC
O8q02Xhbi6igOR+xSWyy+2WILf0y4Hph6LETmLG3hVStNjemT2Eg9h7gjUz2OiAYh7dgn+0ljRC8
KhC7LtgC5odLnjp44vM3O+s8Dhk/Tkub0SlMRG0ckHV/C7MmbhKQhfwoAPa9Wisp2WPOMU4KE2/p
ufoIaWW41eCkIGjH0A0+G1VOAqF0HcA9JMBbr62wqkmP/G2ikR5qVTjgzANa6pvvtBhBgnwXHLTK
ivEiXAAf658NE8B4PSXrsupHWVLUt00n4Yn7uQnTJGazG0K9xvgMhDBndF8NuQJtYpZ1slq33Lka
itMr8DwExIu960d9OE2KUKjtN8paIVVZ7YeX6cd2M1jl20yMuD6dqvsVahWiZv12yFB4Of1a0iQK
b6xlDZPPYdipuq5MqzyXCbKOhXkdhwB0GFjJ4TMFBN0gUc3cm8GWIbA4Sb7c9Q/hV7bOD/i0d+t2
MRYCZcTPSTEkIJyRYhFHkub5jE1QI4CHA2b7vdubHNnvHH2gbJt5NJ9CrsAzDH7xuGsoHThD8VTd
ndnWnj/GeJJRcBf8kg/AJ0V1LttOsHLnDIXN88wSJ31GCUrFVVpvnbp/xmSybuoPqeCdWGBJUfb2
ccYB0HjeiVyrp4WSBTmO8J8kRR7Lr/89QzbztUw3rLUlCfUekR9jrohhPA2SxbOc21cVVVbJqlc6
++/DFof7VlVyA75UPDVKScRyxdWjxrFxnRkKEqvadbyPzN5kOIIvDbw37m8zy5oV5Y844fuShXXs
Gd7FuuKq4ongRQD8V7VsUnEF74iAoUDnULY2m18f8UEOhEP1FxIar9uy2GCItVbK8mXm9WAnlj+W
4J56s/zeVWJePy7DPfKtOd7Eqnsy/pU/hD1ubpItZ4qj862BaWJoXqy+q3nX6DheFOfl2nZe/PGd
Wn2fEcoozVBAYuOkqlFVLhkTQ41ZEoLqnVtylLeHxPFublX82dRUCoaF8rlFGdgtwXkBea3yFf7i
xfHhibus9prGAp/Cq784Hl5GDCNhM2KQhA1eCWNjgI3fhKUL2ntBr9B7is2bNKZJIeQSgWl8uQ0s
m/eVL7ygKg7ChisOH+ecbzvzkM7NDX4aa2hxg33OD43F2eVZYAoPXV10+8etB/89sUH8yaJPU3Vv
0bW9p8VIoHT4jVMCeQOBYWmQptbXrtfgqd0xH8B9OQYh9vvdHE00CqOtNGDdc2xe3zya3oNzZ3X5
ePomf9dxiMlV9i2UPTZeoR6OPEmIwcOrQbJ5HZkQ7FCoiYIHlvAvbhUvAFtogePoYy7hDFolhbmX
bbOz9mNPo5aFg2vbwCC+Yl3vcJuuu0k1wzl5cq81nBuBLWsXdWw1CcnEJ5hhd+qJmRI+VKgSDPmL
aefJX5JacvXhf8GcQuIyfIPAwmsLJ9j2mPi8uwwEukfN7XHHL25keNdQ6CMHnCCjosn7caZMc5xd
Z8pbJw7OPtJmPwTfzmzyT4KOgE+/phvowtjEJLMtRAhDyde+IeVZRwVhF+t5Fb5TbUlD5WW2mN+w
KW9CpdvM3e1xsVYIaEcb06i6fOU2xkYc5dJlJtbO0iwPU8moitFNU7t4zArmLYXS8PxNwh0C/UoG
Xxn/DHlOUj8I+CW1IAi/O2tXjM+UwzG/kK/WiPstOyokBuOgv3gYCZqdLBd3g0J/m9x5Uve5AZYW
xa0ekFAI9p23ufkVCrhJp/widnQI4KhiLTHydRzWWSovPLgVnXyRnL8RNHsOy/ZfAZbd8XLdxYtH
WvPewkIKtRdNcka7DJxB2Ma22Gnkt4Yrcb/ZZoiNGTbcMl7AxveVt0IYTseup6IgzcNnu2ffqroT
WLaotaKH1uJ9/3GsTP/d6e6uhnczwFaDSxjpSQvinWuIF97tXA9mf6G9OksMkI2B3SjF2VdZWrmV
OP4wuozCdJ0KqMHFiaWAtvpwlknzKFTbUOreUSWGIEVXX7Zq5trI91uBQtQI4ZrlffnWFDMh/oJ/
WITYd29AYLZklQI4VUgWjoid4cT6i2De1pUdbo1VlJj7R9hplpwjrEcnTElW/Jh2grv1EWAPCjnu
32a35WM/MpF9vhqqk/0shKmpdzN3Ls9AF7LQt8rqK0DnaEI9HfiSz9vjbJaTbyMTwajMp5PcIXiX
8H2rCgpWxw5js7yi4CP/3x5hUG/yeqd4wg2kFyEYMWxoNB26G88bAgX0lXWNEpeDZg+QNx/HZ3ih
/DSU7t0V7Bwjs0MYIHcMNoun2Ld387+1AMZUJ+I/wHPsnPOv5IVOHmi+ZqyBJYfQJ1YM+yx05wXY
WgSaepaSQw3jGuwqr+6mqCRKmPF5HkjBgIkO5Tp+oKC4wbPxAD1SWfitinvr98VvoLFa3vxwFeLN
sE8kUCJDKTg90Hybt7PztNBUpoW7r0jGrg1ZycsGWnCL4Q5iDnwVMdJ/tMTOlm33YL8Dsbshnva9
BZG/WzuoPvBvuEYYnDxmorJ9tHfRhPe0JmpLY5cJjmRwWNQhl4Ve/uTrhBT+cSG20oEP3icV6Jj/
GYNABXZxOzSRfgs78LfsUC1+fa2Sg10z22lGWDK5daxP/69HQi1t76y3ncvojqR0aa0GpJU8jKc6
zzK5Ng/GgiyD3sML5sMghsX+Utm8Bj5yWGHfmDmMPAWVyLxel9PEGNGGIwEQhI7CEUIwxznCPE3K
a5TCBLdvuxerWTzT555ifT8lu2EMLX14eHmRKWxpuR6zahilZCBXdFT1bbCSLd1Uu2ndPd1oMQ8k
a/uh13YaeWQr7f7nx0pYRk0oSKl8McpX9j1uy8EIi/SraWQJuUE+gT9nv9hpDxGLGmqYMgrccLfD
4uzDwfEOdpnuZl1zmyyJHSNS5MWccVZJ6OOYW45lIGmClTPlesnpIoiWCIbTB6MjT+W02P7BtcNF
K/qHAIBGfMPPWJ7k7HBDuXfBuZmaKmjpmfihYykvv06lzRSiKr0J2qI+KfLlIpIBA2bbelbWVywt
xIS7cel93Y97VvVor+viHl6UX3bMK/8vT7ulG/bjav0hJPOozvB/R8mvB7rIoQUZigM2j6d12/s9
SeHPXNTw2NterO/B/DcrbcnVMUinzN/cSFhgSRkct/dsColLiALw+hj6Mu93DUkzDTM7PJttimK8
zfD86L6vlNZX2FSKLQ68QxlGIpF14tuq6XNrIdAJy2YheUkL6cNiPmfABemFJ8k1NKRkwhh1F/mj
YyE29iHn34p5XTylZK0FGvzfp06owekwFHDdu87cJBGv8qsCIysOqhNWIVivUFkyF/Rl9V+Rng/F
yoypC3tJrBRBfLf5n+10abBX9UA3uhmxZa8jbC1YhBMjtX4P0TXq/r66fnuMfc6dYVqbZjnyjiy+
C/ost0Frajj15ALV14KzlmEp2TvvXVa3V1MU+FhR6b+3oq9pcWxnyVVoqZY3v1xGZoUfGt7s74GG
0WEkInm1V3cjgTWRmJ5X4JIHbFGbfXT5pTKW66O9k3frUyjw0+mhmCu8YJTvw5pglg2/6FwVrp5D
23MVxBKCzw4tS6Pq3DCZ2V1DHspO8C8h7ffmcyHSNW3l0HY2hZwBMUj/93XQAtXzBdL26KLvyW7k
hgr9kHIQlbu81AYMCxVIBka7v+VFfZ56yiu02I24LRWVviDhRp0BKhJ52t04wPP40BJb27XGPAwi
6m0ijPm49WLMDM4HDpiScap67S8cToMIHm0eP0l6ihrLKUx6nZdpFbw5joN5VVkaISJs6RWaY/h3
ELvFZ5bM9tMtc2ri6MH32vPrOcJHvjlcGdNKt4G0grPZCqoTlpP7hl3BU+SjcUJ1Rc0ou09CcRsx
W2/3Cyf8SQY4+qW1lh9TwxCEZuu0c0O5VnKlHaSTSKBQnOo2FwOXNtPDmL4giLEPlS8lsWkYGXfO
6s24Po/mbc5iahAMDddGxVw9ZzrMl+Kz/8QbwuSntLKlztbgQTIgQZYqGsQPde2dEB1nu/w36gCd
pIxcxzlG8/yPbw4S/hMEcea+nqr3AKJdYyLMEH4NQcFhXxiccx/F98oVSyKLy9UwB1/2UE1ppLdf
cNWHAHpsRGRUwRCv5VRC/2DeWCx/57tO6vEeWzaX3+ltZ5nvnBINWlHXgILef28gNXPlTbI5j0rH
mEocmEK+tT5VLlFPSpg6VAvnL1BuC8Dk7WJ1u0gp8Rkbqh/M7ex1bvK4z3gSFm4F92lTMmIsOY8d
/jmXkmoQdqQAKFHy9MFaX8jXM16ahc6h0oS5kiMF8eaj7oeD+7G/541g224drmgfRjfxsyyhkln+
v1xV074iB2M3pRt+9eZ40pcVCA70xU/maF4ekimlRyQwkcf+sj9ixtUvb8ZCO8q75euMhmiHuoaK
H6NEFyZfvGgZTtisC+kyUg7ToSCKHnc4RyJxWnj1NRJwbzp0ig9h3uTuaw/Cb7AIW/afr7OFnNRg
7dN1qQqL4Tz79fA7HQafKyzwE53kLBreT0XQZt2JNUki039vTvFl1eL2Qvbth8VdmIvHKmF0ss5m
jl068tGXCoh4M0TDTIU6XDe0UKY8y6bm2Ik+pEhitD2xmVXnPNbAVGsrqkQzsI6fB/TH4Bf86OBR
qFrs09fFcN08xjSLJ2leNBOLOo2BuAd5OXk5I1vqXTLijltwubXpqRYEE2nm9L32zVpJ34qoJI78
kMlKkiGsMmL8Muid3sK2BRNxHBfasffcjx6X2Qy8tWlEhJTZ+3Hob23D8A/7mbHckoKj81Q/5wFw
jcWo+k18RghFpLIbubMoWQ3Wa1q+J6sGkdqu96BTub5V6fQLCVVET1gb4plaRGOb+EJe8IE+0SRt
d72F5ybykoB8rxhJRoQz6ibHLpKfRTQ9fYz036mm50WArLVpUkHoMQrLcM5J+dKn2/dciDbvMlP3
t6lf460mhP070PXZ3rx//6PdipJw0MTsPZsoD6UIwh00fv4T/Xs0tuK45nICiG8UOJ3Wf/DOH7e3
E3kDEtahHOpVWel03VSFfDERpOvCENnoyxTGJlsHAnAnnh/GLBEeBU55J76a+jPK25jJj3XfRNvl
Dw6BPUZaoJLuTXAzCgNIdVRyUxtPH4ePzODSPFVMvX0J1Zs4b9JsmUBdN0NCHJ3ij7Ts8t3nlu2p
a0z2n4e5VqnRXUEl8gIff2aTR/d7kQZ0CeFI+VDNU0rh5TprxGVndoe9FjNZHn/HpoNQCy07DTF6
RZBK+6peB+QRBTvh3GO2LEuuTfVZsOSOcnr89Iz5YvpQxrF4CZl41kMQyF4CK/zsCH8NLoxy1DT4
5Of+JPZSukWl1L28MaWmSxFw5mskfY6NfgJ0HnRVCtRTtximGzkYSZxVNDDsMtyBFX9dvpNfmVMl
PYgPriC7pDUE3x8B4NxMErlIYuhvysl7ZfNJVEGbvpnYDO9YDFF2hkezNC8H9DIjZQMoq8Zy+LNV
yMZUN23qjdkIELM6BXkFE3Tta38e/d7jrSOuxqm+amQ35fSzU4D7yc9yvNWidrs75chxi8rl8B5d
ao9dP5Pv7CvnQuucIVOC8a9MPW9mts9Q8DkuDkV5iMg3FnVOC7XHXCVukjq5OP0OCJTYGX3hCp/c
Szki/nQBsUi+eRQjzh/nYV7JPg0qXYq2vX39eeqlspVV/lh6FFqQ7Ldgtc5/63v7BsZUyi56Ubof
E4qYnlhZxgepbCOfID9IxKkw3Jg4kUDffLvndS4h7D0omCdobC7e0i2HzS3kyI2dvZDJ9Lgt53Yy
PY72YT4JGHARJnO6vxfjj3KOpAUZi4GnLwA4rBMO16m6LYxBfh80oBYQGBK+dCf5lAusEopGjaM1
Pk3rz7fcg234PhLq7CR3P/mEg/WorhZMeK6ODICLfsfhE0xyySRQ4oODW4TNvqW+crTZeWaOr3Dv
x0gBwFDkoPtvu4/9tQoxvF19pjeV5Kb8vMJob+sHdQLIaH8+9e7TVDF5zBUz2VF61bzh1WD4Jeju
QRzkAsAWCBo+ej7mpIdA4c9lDR7srE7nEA3Rw3e07QJqGNBgPvNLlAj1jMyPV4m7kYKdK2rbMaw3
S6DlXChfczS/V7mKocZ4ucAF5ytd+Q+7/nIpW3tL6W/mkiWtSjgBObcNuV53NlHdT+jOAAyd89V1
9OFv4pd+InoHPpqT7710c9f6+lo9RW8XGKV9RbPO83VdzXVAcSPJczR4TuAK++CukOqpdzeNNXBx
n0MKYYci5FvixyUKbahkNxkrDHM/hbburjsHQE8/wj3Edy5XPF7/Mk98j59E/7ru5NjTy41xeYdi
zqYaC+M/j2+KPCLv3byeiBrqyrq/qrKC49DpgCEWSCeq4HrbsYbi9tJdAP7lApwxP9wlWqFjKnMO
6F0F3bnZaQ2/h6J2l5AeII6X8pLxVHAT/wjkQD0g59C8hIfz0COSdC9G+nMPQSJM/ir0duAg71F9
uXpXffI3CRyEJ/RrP9NAtNGV+lkmXsA3OfU4S2//EXDbrnsDF4WI0DxO1a39nsbEPOC8EQ5uTZQA
kCNnEErewmLj2AMLxWqZ1fUdQgX8+z4h47gK5IyD3noyoDkWieoJxvP6f9ypNbYrvP1UQJ1X9qq5
95qrx1IvzmFAWlC6Me0qkAeiScCop4oJE4gQAFzrUbYxAYoNmenfFr29mp7dFy+RkLlMCtfwfa7g
6/HBCz/WVDt+UYx3t7P0ogrUOMvEq25+PfbfNaPKqR/Q/vk4WraWM3s3LEMuoBjjmeb+QPdyxp0M
k8n6OV2zVQDCNZne090HiJLf4UHVXY7rKEzrqUZ8aGns8+lQZORtX8e+DDLlv9s5zH90Dz3KRl1z
6D1yOr5zrY5sgUARj6147t2/vZHbogox6SvYIEHgfiZ2Ou3+2QzZR/lih0n4h/byc2nIGVOH2lCL
mR6cHToBnhSUopSJHpX88n0TNc7prxTzCqw2fwJiDxVmzve2K4XTRKINp0ZDKcCWK8AlvpYF8Z2Q
wfa2VpvNaiPtx9bF+9jBxKiUYhE4dQqGUd09wZ7hEgj5MCMcA1339xRN/nTtGQXo31NdH/C/7KXb
HoArflQLTXlXNmhrAjaewEYzAT5s1wV3bAhZqo4h8OfRtrtGuMCqcr/XbsfxBnnmPIPhCOb1lgro
5qxagkN5DuAD5b745lPJ6Sl8ptDKiJAa1Ug31xnAViVWVyEThaaff2jP7RaKvuh+c0Jo8EP1J6Dv
USGNhvL64z79uIpLc02xl+jUP8/ftPo+zWLTXgJponT5OJdFVoZ7bIs/q8q/eDUzUDB5O9V2lXT1
2Fg2MoOjASiPlhdVGiURxz5C2SJg+jYN4k2lI/4V+srno0ntx9+ci/f6dUTXtwJ3d62wW0U6zGX6
57VccVvZNWQ+92/lon9xnzZWolYofspKq/GPqHoo+MilKsGvsCjzRMWqQ19uiusPhgB7hEFM15ja
+66EKbNURlaH2itJh1pHXN3tPwHyAeHXrhJ417RhST/CUqNQ01QRjVByKuOm9R8D0Lna8m/RWP5D
mftYARFCJ+6bmo+kKh7FdVRCGmMWgMcFnZtFIwMrqSXQuhiAqL+4Ky9sv0dNBzHQeT6SfxQw0rlW
7LjH9uvSNtgcDuGVFuRo4JWI6cNAH8qB/rSWiaHA965yhOT1LsA7fd+ibj7TIKr+iP4Ot9r8Txr+
aK8ObWQCOdE+WT9EDQE74JCQDl++jQzxkcB7gsO1rdbj+Lm9TlR0UPQiTmcEvlx7mYT/LINLzePW
4esBKD3ZvgsVB8dMFVdpBfGQamS2PY4mn2kRA78hlVwzRvA1qTFmUt1D7GcV0X88fJ+JqSa7mcSb
FCP1sT80r+yu0FbRTfXubPhCFLUS2+FZF4xGu+EF+zr1U94kf2/fJTlswLHGyx3WHyvTOQZMRCwe
wBJXQgjkr01bm1N9g+z/5CGSz7rXnIJJ3JHRU3LY1Q/pypnSYYxd454qckF0BaOoTYE4jOdB0ozJ
Or2lPpTNMiENqQVEzqNxub8dKJqIo/jxdTdv5AzKkUmQp+qyYIZIaUnojUn8c1naSefC2GriJyJS
XZ/Dw7J7e86SiW0tS981RL+Ks/eofAiUX93zzJNWxgAKKVq38Imut5/142M9LucT0PNAzJ/T9LKU
or5wJNezOH/RuFpWn9lF9fhwCBOz9E3tbz+7XhoElxOpamxTQ6yeojyZZXmraUYcReuFNL6ijIu2
svLlbsiMfPv/0IAHnlhI5953JAU2pXiycZINu8H9KJltmpzypBuxLS9auf7+jwZO/NGAWZkGnNVa
Zg4n3EunPgpkaSqh8/dESqonvqglSMin519UFEix7LZx/rsaMvdAcn27PKu4pcKuFLmc/aO9KR1i
ocH+iH7V4/bn1oEDPTya0tJrigDE8v1CpxXN9husef383sT/7rl2LNtOP4XqXzgdt0Os6krxdF0R
XB8he/k77f8tNx3G83jtZimBZJJVFBVBBuOZSveT9JxuItbcZrZY8sn39/iiqqCBhyWkZJKfklkl
w6UfCZ2w/mH/r7Dsp/cVWFVdsVV4rvfUtWFkuLrnLfEvlq0cM18ZWs7JhSlwu8Dwo/gQFMnzSUmd
9sjj2DSx6LBsXsDN+bu1ARmFoADjnS6FJM1U7p8cSYSI9Ar7rauSzTR3cwa5mjafJkSx2VR9ASCa
Hi/2GqcZ8MgtUsCyJhw9pceJjoLs49JK4INCuMR27attt19M1sTE45kONtn5/r1OjbYyeqCDS2xT
eWQ4uBhKOsWhRZIS5nQYZboxaB3jWdaD1K15iNCufUEqtjCi5wcrJrq/b9z36T4QoIayMGzQ2WyI
OJREeT+drNIaTWGQXuN6elNO2EunlO2Podl/09dh4ixSsjDwE2dpTqybzlvK5oW2w6WdPVdOJgcD
u27bUI7fZjU4ptOzoQ0B0YE3HZ/dL83MdYK8DEuJW7syAgeROTE4UWpIppsLdYPBmYMwOYeN/54f
utGxwVDpqJgMmJqTgb8X89Pa+dBIafAKF9l8zZIf9OErXK62kFCvXpg2p6oNEWRMiAZitze0JV8U
eJtdiHwU1qw5PCTEyV0zEul4jRJLPE5WrDZNNLFBtz/3czOT693W9Slhyp80FcLh6Tsr/XoYWFB0
+h7GfCDazNUnExcM1HKcONJ4zQihisgom7uodJbq72C6s7UnIbZcffd27NxJJCeqaXpTis0n7+Zm
QsuzuzthYwief6zOfFdZU8iyNOD1VPCPNO8L/1JL1cb28/hZSARUhM16TX85U5qdmX9KhirtXM30
a/q3bqa1uSvX+IhKzeKHyDXyHzk16LxK5hNRXER5aq+/To3d5/af0M1qTH+zLLWmWOnW3f6bHo3e
bSTeU6nfbX3unGEJxEv5r6sAkLykqElQXUl1HZT9d4GThhgzE9nVkNM0FivP7eSM9behklCKDPnJ
lLKj/PVDAH5sJSbc32HxljzUOb94qk3REgSOFuW8kvs+f4V84u9GyaF1a8Vo7wALqn5Id5g6N59u
Jt4p7iSHyib3Pk0OGn8YOLnG7dCPvR1q+20p6ggit6e3e8/jDbjQpcjzUXLrNFhuxZvB0rVNoaHi
vvuQJQBLJ/PvuCaC3mjxncyiF+S07ZNdASRh4OWqB6+dNgKummFbDrk2Sd+Qwq27kEe31Ihkvz8m
ertke5OoBsAFnNae726hv+bw7z8tnKLq066O1QsMkDiHfc2hLDxI7oVENjtts3X4zLKGs873uZdP
w1Z982CRtP9J8/yE+hprpNeDfGTJd/VUpIG+q8/p9sxvv3t7GaZQc0polBzfDAe+1dKXJu6PLpEK
bi+6VJYf+9mRUJ2SuhGhz4wypE7EsTYdqZ8/DEM41wUYFxOclCnbnGacBGgYJQ4UjO6f0W5Mhk5S
bF4pPEu5xkW0Fo3IIC15/tJ1Nabs6EbnleckdEWmqVHh2TQs4l7eYVrPVLSVRG8/pqFnKjoCX6jc
v7l/zw+Kd5njd2b/41GjoQr8AxPfto9VdoPChDATScwEfYx2ZAgPVZRPx2heS2zLYeAEOLL1Hq5M
eDBjE7dx79ggeFfNlEgssShREQjxAOp+b/9yhj50sh/xGtBoZ/4s3igkcdAfh/4uaBiXn5EuJyYD
77r8mz9Ljnp+U4ky35v+qbf6yczkbads/YAFQopJP65/nLazssikDA00Lt7UTNvEGofRCXUXfKiY
CaDFx9vabC1gkUNgPDnqJxWfdFk13EwuGqPzitT1YQzZYJmppjPVxCd/fkmpvcmtKqufFNmz53f8
3/wY5PdibYNIhJgdpyb7lv1+kktrkFPQvCitqzeaLRCXYdRQ0VevrchNQVJurq9lotWpEhhtWdPE
wjAgtUKdi1g8dB8FW6ja57FKbcFztXBd86WNOd51n4jXsk0yfweyXkv8mnMlRGKN3U+oj+GVENj5
lOGn4sTkQz80+yV7FqFuUuOEXP5dEpWVlOSri1pSqbCYeJPNKegcn7Njqle4d1Nv63+bPp0BshS3
R2DI+42DsvtkxpIC8FpytsgMSfkXkmUWaZGvKZGpJkQYsrfmcwvdofX8b0UnXmnxIllP91iObZbE
aTSRkS6AFi7R5EYPDbpAqTQe9ZNMiiQwlastwBNE2c6WrqJSnI70WdH8OdTkOW1C/z6iUpWqydUo
HZVvWvemqrxQdxw52lN6kCSrtvRXSuUprl77Jb+oBstZLWTl3tQDak+8zeItZs6gZOtg/NVldPm7
xUqr1rwfjc7tnQEizfT7c7RvK1DGz3URYHQrxw12lllH//ZsqlGYETxn6X4sZaic/MRG+77K9qJr
GmJrdKgnCyH5OyMzdUnSTHvuM/W7OrMKPGliUHCwBnZhAPZ09Q8zP8ZW8NKaHmmaKe6amGYlqZCv
e2M4xMeibuecYJ6IBfXwTy+/12a2mh6YBonIBOmk7/Pv2MjOdGTEEqdfuz6lBrT/NLQlm9fmi9c1
xWT7l3k9UvP7ecwO9VytsDdrNqHcF/pduYYIMnm8G+PWnN7a+3Q1U2hON1Q+51PIB5CATOX4LC6b
hfXXdjRvHTubbUmLoLcfZicZIyZs305Cr+7rJH4wDY4ERKq8maWb279LsjynYXjoRd/HbPHJkrQ3
em+fp3Mp6u8/zgMybJuf5bEU1U/v1CYgLlWOUqWsQBMV6Tpzlo8DOlX11Geq/GQO/1ZUNarzeTFU
gHuPhuECingPUxBMY5UDk/T4iVkNHJ66IR/N6JMgDO5hAwweWq+T0Jy4NvYxAxLbt13rSaZL7YLA
C53Wv0eX0lsy3kn/bTsG6TU3+TrJ18yivPiUZMM3vudSpRXEFkG7ro13ec8+6vN6oUv578J5YfRe
2NPyoUEc5P0R+GbiVJKUWyMUKVzBq5kBWbVOiU1QWIiPj+/HOrW1qmHjn4e++gfk0Tj9ufzejXR4
TgFcF7fjfh6dq+bqUJkoNjk2oOSTTGWO31D0oRCgf1+afq5IuqmEqMSShhnGB+ee2IS/2hK5IVkM
IPl1+VAn08htZjMtRYZM4/kZK2+k70SPkcYCVWJZzhdqhR+556mXBxxIdpLTSmJezlaP9ctnznjQ
TWl/YyOpqC1Kj7YOpRd7aSfquUQRUTIqkpN86aLVViZPthYB/F4m7rnc9BS9VCWTAfsCMlslSaFO
u3yW0n9imOvg+kEMdovNqoZ+HiPI1MR1uSH777npCH8RDMxVr2E2JAHYa/NczOuHntkrknOlCwiY
Mcx2EQY7dquSthb2vVCj1OfUHSukEEm9KGRtT1UTa4cR/io5zZsQIaidGAioGpRsrKpEBA9fop58
LX+fnelRnRPNa31RT3eVSDLjzGfi7fiRrCjUl44jWsDTxtpNdOLNW761mSw/shMlLQ7E5Pl/3N/5
k9rmtfuAvvvIiQmqZFRrNhRoHgcAT4YVIsSVz01Hq3fFJbtwK2xKCT+L09rW0eT5C0WCMeq1zVAR
FO0pr0nZKepc2tvm7VWiTXCU+n2ra3P9rFwH578Nutxjpg3Wn0MNCFgDews3gr5b0FEEP999Pm9V
aHo08rcjBMCtE+umqmKJ+dAvqeq8k/mmuUMov+LZd2+Lxq56OTTPw0R/04hrHDfPjyAhRD75ObJV
L5+Fb2d30YtD5z6L68pltrhWY927XlkxwZLMO9SYgl7NcrDvPse66b/Xv+zEKBlJTU0kKHAmSH7v
Tzsn3Sp7ctondq9bM358bDvblmiTmk/PZY+tAliFvde70O7X7L5qT0JVP4abc48G66KSK9OUrVAC
0e2qStozrag+H1FqokzVTjcIGKtsVZ+9eIXwV/zNbhOoHo9283S06BunIper7XrpZgg4DFoyzsDG
zVVlHkoCH2YpNLaD9TjVPlwb5CSJyXaTH7eBV9VZfnhj8S+qrbvOAr60SLEkTO0J1Pti5vtRzLVP
7ccdS7t0csxaxFjaUltd+Eqmyrg5Ist/+7cpfxo0jQvdxbakpqze76wnu4+62N6iyUXjf9TeFTyG
BpTsKxQdyio4N0LsGFvAQy2S2fmvM715LcucHLN1a67j4IxFdsEmSr2dZ7ZQZf8BIlH4SXykZ89A
Df6FFy7v/4w+o/m672AlRlhCW1A92mDDCF+0jjFao4qkM1nCZ48lAoAyi2isfJRtHnDW8iP4w1Mj
BSzd0Ltb/RAvutM31MujeAadUUpny6Rtiawkm6dCbRHvX1ZD1vh6pc/lsZf72rGZaJ13pcVbal6T
pNnwlDXvjsjy9LY+zi7RIHv9oVoyv/0cxC6ajBtgwkz3uW8fc4PERTpfLDSW288bFWDornNa379v
6KAjQerc2MZcs5D5jG+CVN16WbmeykTvEn/ibKPsBZW5UzVWy4kJZorMgHJ8Uipfp1FI9ipxLN+/
QE0MPWrd++mBvoGgJ2O0ctXLVB2bg59VM21+URk09UZbliSjeqp6wTQxMvDo0i60SFhvZ/dvTdH1
R5D2+Yz1lW7/R9KZLamKLWH4iYhgVm9lHpxnb4jSKlFBQBQRnr6/tTviRJ/o3rW1RMiV+ec/rNkd
Vvf4LgVsEdR7mPxk3M83i3fGpYq1C/wW+kjwR61ecB+YHbtNjwqHy/RIsUVjRO+kqds3Q+j7Ofns
aTZxyMYeNUfSdAN9wmHY/pqMEJiUAo+LVQIJqMHnJB+5+GU/ee66HZl18lGa95BBbEMV7DkFiKyH
Xughec9WKGa4JOk9YOVwu85Gs9sTfBcgCc+AcQ0fZv1wVCiA6kzVLGDMjz+4es8q7teU7mKmuQOc
d4nwMlzzMtKd51I79ecXuedQncbv2u7wK1aiRzia5nTGNOyuuO+XadBvPqbdAyoec43sUdtkTcUj
rs/f8/x3BHsVv8jlEJrj1R5xm6Hl7f3uPNAmWRJWr2l9dY3cG5w0bHvX76uNryT/ZEr7kPs8tHNp
1pILDRvpt+Wwt3oSH+XCAcfExjwJ8V/GvdYERRWoBF615c16/RDTQZfpSCJEYATQfX5uqSi5DrtA
NDqY9QN3XcwF6SLSqt9XuVvAYNinUyI5cCj8cFFtWrU4XTIcDQn17S1M9B+kErDGIWiN5IwL5cvE
PJMi88O/K7VP//TsfY00s3Q33DDJDGx1waiZ/tDA40mXx3i2dQ/Oq2uADShf8XDCrZTy1tfOfe9v
W5oXCfztcq/9BoueFX9JoeBnIQMH/8OAbIQN2kw2bUWhmLSAiFajztILEycnlfBrG67sbsG+nqmE
n2mKqSrjJ8WGjnuDpo5KbQxnz1dsTtTjbccwd8WfBVUypDBoIrWwfeNnrppwOzU3KpLjgKV0jQug
7pmyI17C/2cOUJ+5OSETlC4H2VPEt60Hh+vkOkkGLr4jv5jOSWSpwOoB/HiA0DpULKH/NW9r43oG
EaC4CIs4NpytEY7E5rhoIB+7NRIbbcouFlx9h0aGwsEeSopV1pp4ruHpxJoBpvziC+fg6rFyA09J
/RQNccwOj00XuB1vhtrzqThfzDgYLWEhAl3XjKa8mMua/HHCCoRTn5aEDTJKjgFrmE1Ju6MFryif
DFCL4sy4R70s/ZpLyb3HHKjm5unzXtoBpaUmTEbo4tgd93ODRQ6mZYV7eyOZNX6BlcANnyeh82+t
X1o3tmmBcmD602ZUoxyV16m6A3EIcyG2W/ySd245OBhYgGB5W/pthDPTKp3B0ucLQuMDHPvDJjc7
aQe6Kj4vSMSz3smGN+DvLI35laXZ4N/KGgIrtkGfiZhIPuJV4XSYS34HdAZRe4LnzZYP4RTSuPsE
sKPpzpBtMMhJsJj752/Echo0FoAHDnBGENV32ghXEiSogtJ26+MPX0PzdIandI+1iK/aj/nAE7nt
UFTHPJ3LYQwu4sE4nxgecCtsKcAWdffxdJeFJmdoUP9g1kla4XurhLeAKGoAc4tge4uNhi0Fg4C0
VVcVRs4cN5hPXIHPOdkews1mYsy6sAt7N5k8sN/Ekjp+TN+I96E4uZsL98alxk8Jva7X+KbztgHK
d29+2hBHQDxa6VBCtvg8YkduEaxlYr0c4/0xhNeBk+qCc3yOP3LF8KpZ5br4IWuz3t6gTrHfiUjH
DFr7jo2E85yT6TkImUrHI4bPgbVjNhf88mrCLx3UKNfw7DvkFo6YC/oiVoQYx0Ty1OA+4+xgSbEb
rOVlxAnA480hP30HoLrjAb3yew+zl+AWOL8BTE97sEqn6TKPZc8HO+WTiStUxyX/kTatu1znA1d2
4NG4kH6cYTd+B2uiB8ayw81I/8UqnF5M9W68h04JZ3JwblNJsaljeP/sad0oc9o5WdyWvbu9YFkV
sMe2LnQRNA7rRg6kc5q6sIsCmWVoGUHGQCl8dyhxHparuoujMl3i+n2svPY0dLiB9q1F4wCRTLXb
8RaQlmia8dvNtulSX9Qxy0DR+UX6H/QKB96WI0iL86tnvsbaimBikjeqIOvHhDrY0hTHWNITrXSL
a2P/y/PMvMPItWSwom3VfuE64bGiiLYK/zrhUAAOVKMtQlYB5+AxBs0GO5enjBGUo84rfUxvAryp
7jDXI1bu18wTTM8vduCQ/W6Uwz8dz6fWJ74TRqlAkViL2SmW0GQG4dBT0ABYJM/CsPsUsJDAJPoL
PLaJ8Z3VzqAev52/dAwabn8tER+5h848ZROqeETyhhlUvK3pIyLZADzVXu6TgM4A5hrWa63axQJB
CeLuubmR4IEdq/i2ZCSYA2b/S3ZJIybNBbbMM9XDKLOfN+K4SDbJpNw+hNwGV1wxZYzTbSnWvpBG
fzurIEVAtfq4XT6nxglrTvdj5zH+lK+rlV60XxlNGIwc3kgYHgJc13uVB49LmVtCGg51j4IJBfN+
bIVID3Il6gOuTX58e7BVTpgBkihaIbVy9WwCraAFPkbjiwslthi0H8yXKO9AV/9dsI+lXNTzHfUZ
iz8+8ua+QANO6BUoOLUPLXhEhbF5gogWxLLGJqCD5TzGVZOUF/sjZ5RAQhijPhnEPlTa+o/FMKq+
YpJ7YG9MeJehz68m+LLwVQFnrXwuO/JmiF3yNvOVt/OmQxrAQyY68liGEsxu9PeVVYgUk3QJZsdJ
PQBV7w8Qsib6BAGOaneXx1SxB5F2UnY48MbDS2mO8/XrghVrxzNVBwOXhBU6bRoohq9u+k3QepK4
PS5/Xj8JBrStzaMwLX+MM40IRrTSisewPlPTmjDZSGwsHU7jzqMvJId7J4QHHuQJD5oqjF4WRn4e
1Ps8MM5qmCwS77v+xviF+Z+TCFXTXNMrYr7W6vyFVwQczEE3wZXIT6fSLI9p1pkJPkXMy3MGC/cU
EbyA3AF9CLIMuHV4cGwevDMjRpQ45DIskiPyqhOk7fuiWOQLBmhiVy1oNQ6zGqun3gUdDo1A2Paw
9/SlFT0S8LK0+p4ZFQVDCUQLI13XHNjVGlRqmIf0ZcOFAVi6AmVXyHZLHJxw5elQDeg0yoiLwCEA
hr0CLoUvcCa7IrsAArAJmw+uHOSAbPBJU58bTXBI7lGm+4T6iicbEtfkvrhhQYxClNg45jvJ15pZ
5l5DFq2whg3Wpz5UdDn6/BmbDiKf25wqr/5wspm4BfccFGTBzPitdtzYT//lPLbZlP7KVb3honMg
rzrscpxyovjsjSB53C54okJX2X0Mi4/AYY+moxVaLJ70T2ObkfZTumxrEQDuVL+jseDH9OXQ4ZHC
hYNtAJY/lKxJcWa653tSZmyVTO/504UPRh0qqzo29sbLkVajlbiy4/ekpaC1CxTLJGTaIAKVS7IY
1tCH6y9Ov/PGaa0HmwplxkiEWSd3U0dUp4jawt9dgr0jGGZKIHvf/WjWObp1c7RId7g3+FNsSDFM
WAFZ+8phtH5Dg+crkgVNCiFrg4AWsOxhs4Dckoho15fe+nm4BWtt6H/97Booe3ChSTFn8oG/bD1g
iloZ4jv/NXtvGu6KY7W8LjWDY1z54cqPvwttUQY9ObtjaAKONr+HVH5Cm0GEpAnsd8BYiFarUaAd
+gPHfUIFEMdfuoQKOyn927ZfPSMEeDRQjuloM5PMJFp/vIz0BaMjTsooaYWvHlsPNlOTe8wQPVrh
uD9N7ceq8J5YsgirWyy3Gl9yuwX4O6Pvx5b2mqsTaTHDcQW6pts4OXd7OWBF0UQdJerqg3PN6pBV
iEWnsVUCRJwW4Njk54KbJmoAMFPgYRj/Z6DSiYIZa+eXbrvGVHpHe8CpA8TG4mqr7XsmFL6DCAbL
gTkxX9zO/ciC4oRZCedF6r6ta/gvrBjInqS0zYE9vYe3xBi+OoIKMIKCSsnzgBsHN/EYfhNpIZ2T
eJ+VTJpY7zItCmhlpXuj8xMk5e1yE+ZxHlAs/EcEKvbbEXuN6c0GPWw+5nCTMU/b0Hcb488Fa39U
NPKJ1IUNGAlwsL0RmqI/zis6E+HnUe2z3Y1khO/8CSS0JRWSgU+4fau1GHIwdT1U5Og1iBS6HRcw
IgGDAAfn5jYc6M3OsDnVvOIXHuEv4Am8Sg8yiEPPRucH9IypyOFmT8tAeLkI5tj0yS4uSo4MfJyY
K2U0ZvbXJyZeY8MJj0+L4T2Jap/487GY/Zn+bjy88sMmgItl1A8L73ainJ5hMdfxvZ8Nxqc+Ajm3
P+cqHoZf+wHQXk55bV/2sJGwysX9MNpDYg8Lu55DECoIj9LIoRphKQpjBxpmZQ9QpXg3H97Yvo5Z
pddBcnltIWtFqdPBnwNWBFTYNOzOX1sTjJVgmZcnI78Zj/b5wbTIDcMgiejDr09QjIiR+fov7+Fr
/jdioD+kfjZNvDLUne6nDr4u3tU3AXmYExY7Edwonvnafmzr/T14iSix0YpbOkHflE9IcscF7HHh
NF2xcsu2cqi4Nx8+jj+yNLqWz1iET5uXASE29Yz1/uUdZIx0HHHkRaue7hXrx1YP25+PXTofl96S
azDYJd7VMk7XGb969pfYROi4e9yVhQfkE0c4Y6a4M43uzxk4kAatL5jVuN2UX+dOkzcrZp9VsjVF
kiAntQuu0SxHe3lbr/ur89p+Ys0Vn2OvXtp0QVrTDWqXgzmdMNwxWGR62ozBX9nDC9EvUNsnqqPE
5aIn60kObvGDiIfOlWdVVJygECRz5WTsdBEZdj2/akLkXpsSnd5R8UduitULbOtI5YEhTkLx3i70
OQzIMSq/g7IIl2ZsixjKxy4RFCCUxQH3VIg8Pgkni/p3+DdgD28Ca8g/3/U78RKAix7x3Bi8mhah
+WIr6ZhD2OOOfimTKd2c5LTsfxlriCtprPqBZzW5IKBsTkVY3paQo8aTzUhg2uf/zfT7+6bjP9Qs
EvGcYHXtjWbsVMFEn9s+d9Np9sNpTS3UiDLhhR82Lwmv7/+25PEjEjwAY6q57pFr4GU/dcyiW1P+
RbnKYfmwmxbHwPYeGElYKp7pGawltmY5VzQQO7SGFg0N4RDkkjResoCPdaaL4lEX7v17KrAAkFmM
LIiJqff9GUyp7ZyCT7evCS/hJhxr5+GiIkHhaKzYEH9TAL8xh2p5yQNV2AqO9vr2M38tUgYstDDR
za+DlnuvdzEsCFQPWZJN0Bj2HoMDHi8vLN6gEOqw4NnVYfLMHqbCf1uQk/F1r6j4uCZCnzuDFkLF
T1h/M/qMxHsOk7hb1vQ2zy1oj/KGIUTongUaQXV7IFji9BYs4EgTLVzLqDlTpzfdlXGd5OIKEjZv
pK0JrsG/UBYkMwbzMuqICthTpiqJYcJnvQRAwbwCVyvHabrxUS0wtUAohKAFxkDLBveXExVraaZw
gIwKMrEg1Yc0GgqtsmwRv12+cQSFU3iffGDbz2khWQH8cpYx4pJSCqMc/OAEIuFBg1p+4NkKE9r/
GdHg3uANNM4v31iDEjQCicHqA89hNphAMl/QlcS2oUT8e3ktgPaJk5orklIrcELsVYWH6JsTnpkJ
O2Me8OeJ/hPU4CVszvA4znaf/2UEA+E/YDrKjNV5xBWhJYBM/jmoSzQVaBBAs8RHQDA+sulNtF8u
EaMIW2odUgnBT3QfTIu47QHJoD7Xp9kFvFz2nveQZuuNXTiWoCwYP2uVS6bPC7gjJdW4W4KXPGbP
dReB5AADwFJpx5+4FLRqIoVPja/6LGsU4fw3WHPt3gdKTOdhbgYli2rgPg7Y0XDZ6uAaAxxhT7Dr
Jzklnx7+qIWKM/ipjs+GdduLal/HZPJ5TDX+dz4IGHRfa+S0brLgDp113nMOPVFzBIwfcbS9SmZO
LAr02TNgz9AF4PT0GSQZPpb31WuZHXPJ/u5u8j/B6HADWRMVwlSvLCNjCn3HECtG8FZWXJZuCUPv
yzFJt2jhCloclH17rMgbPA7Q4LONQgINlkAumMZ2ivyqaq2wwaegRorfR6NlvXvvCI6JiB8nyofQ
zvcXpzdiNglAOZCeQaoXxJiXyXNEMmwoOP3MjYrdj35u9x2eoTQ+LH/EHaZPISQ9+8l1Xbm1P8jG
yyP5pzo6pIhnpB/xGBkWVGQGC0RL49Zu9qJjgbuLnIrtiZDN8w29HsH78XMfsbdtxxxI+OCfjHlx
vLNW1CfSmXwL/KaYUmnrU4K1s3mBZwwsIlI9WevR08bc00y5DPnwPWhCqEW3E2pvWAw8AjQsL1mM
Qi+UN1tWykNuMuH3/vKHoPxjBBjw8FvUQJqNsociwX74cVF+qQWoC6DcoOcFpP0cBBkESg1uUtz/
7Ay4U9E5Cz/kBnQCeJMVmk0UMi1YG3YLfWCRcAbJhCOs/drsrfhfHwxOhivK+MBinf5tQyoCDvow
5nm9p3nEapgJ7sGOBZvLM7YGmHIO4MozGcFxGrrP1m1iUmnypZw6z0DF9prQqLHs09bGb1hwwAe9
n2EZZyDzTDAATk+P7cPJJngRhaImAY6A89CTlu4XexqvBAAkeDZbCMukmIeYGLNYF7AWs468vIaf
0oMZE9xJ/oJJ418Xg9/KG4SycNR7w23DLwfxAd54qvfypGU5stmcpKf7n7TGG2MOtgD6CeY5vXo2
ReNxYoB66ULZxAH3OcshbniXHuI6yJ1FiLOtxYMZdSF1UT6jHGHS2oP9sMgDIl0M8wCGhYTN4om6
qZzl3kogxJVWA+OH3KzcyxnquVfuTsMv5+dxqwa9e+usBq7BZ0JEZuYMyS9wW9Rmfr9sPJP9FDt5
kgeJ2UOVhno6wo4AOm6+YWM1a3/uwXD5bf0u1sLPYtAeIKGgU0AdvSxiY97sVGFxChwLH4kQRCVu
/pC1FbKdNfZr8Z5Lp9cInjjnJzTfMAMOLf5UnvD0s5FUsclTrnPydeSBW2nT7C52pFixCVAYuRbU
vjpil5W2Nn0v7QjsQpCu4u498wWAzNB6zQVY0tKSLvgFXieBcFVxeSKamd0kx/GdeNcsVhe4BtOp
8/fpErnjcUqdbd3ku6ybdaNh7uSnjQDYmx2MHRTT6Gt7gXHL0PFDZeTyQVa0R8j/gJgr6YI1j1oE
KlsF9CmUx6e+EcvA67RFV/tPrs1ZzeMGHvCFlDABpiE4EMKGqA9cXJRHLQb9l9HA0U9qZn3M8XOF
RarHPogtfn1GOJZw3nFYkbcTpevXuv/DVoEZ7QRhR5kgwhz6aB++28wlDXOlhabf4VJ1+vYcDzgM
w+QCp0k7mwX6x+WPQA1xs7/fiWgeV9z9gAqAkqB7wiuJSRGYY49niLoUdwEPIngFp82dasRtLY5V
OIYgQRPDHu1fWz7b14XVFvVxtX82Li/3mF251Wc8aMYBdGBUbkz4R6mgTaS4A5QorObVbV5RLPgc
mLIjvOma+cuYvO7rh3wC87je54ja6jshkl6BfgL4XZuSL1BiRlD+NEwKQ31GfSP5QcE5RRhf2GiB
b/Sis3s3Romku8XivXmdyIbBXvAOD9gpHCKwyCDEMlL19fPjYXHAzNQFteUXWDyzDa93nmtlNYL+
w31G79MLwIdhPdQcxP1suOhu11JQb9BhhVIdMFJEpOJwlS9/UMSR3/kprBLAn5hiFA5DhqKYpPPZ
MGRuOn9W5fT7nKBtfUmOemVfAc3HYj+f9YDmfsnsiTF/ZzFAcvWYPPVmSuXmimtonwK+LWyJMYHC
vgVdPAWl/qtgqlOCV6xvqJ4Q4jXZpWi3J/T9quYPnzv4isnJfAfKptiUTOFMHLYUpoerI/ZuA3au
L9oZ6zYvQnQ4uYWs7r5pV0PoeTworB6Spe7qezRUICr2jUPTwRmLmEeIwlF+TIHur/Ph5D7Bb6kJ
knMOrU5YLMfGId+DO06vzpOP6gOS5gtwOCHPAr41XBJyhHe48P/GkTwgTut2GWDj3XnXg+mxQiRi
VAHaRYNDt54McNb+xhJpx28X1xPnfkh/yILKsSA1dh8OhBD9hnPjdnfAQ1h2KauhV81yBIwAKNDf
2G3SRMWCoO/eV+aaL0ydQbazc5w9QXsMu6psmXt5Skgqxas73DAG+UnD9G5XiVXQBp5uNI40bV+L
x+qFgA7SUOGohU1cZpF4FF9A0vs5v3pVs89JePxwXDhyuq+TjV4RyT1Lk6nxXQ2Y9NUFw8Z14D+V
EIp7ZVjVHh4yVLvO4Y+pWpRAHrfb7PEr+6O4bW3qk9sSSekZc56xjTJ7tjZDwoRgYnmr7CvInBG0
eUMdw40sVrDD/8GEU8G9WekUO9zOpTPsbTA4lBOc37PrAp+EFTSr97qevbBtDQAxW+oV8WazDI3D
UoMSThNJczDtp9oiMaAMjEcnmQZgkvksqCGODbe4FFxasjojBWQQYcofE6B4LKjMW0HbZbcV56nX
XK5rCPwbY1psi635ayALmSW+fsjn+YF5aDmC0Ahpe6rxKOwkOIyH5lBA852+cRy5+X2HUH5RG8Ht
5pvXoNTDKp3rJomOm5oS964A+obPbTa0q6vT5KtH4ZDHmgN84i3sDR+cULuv/4k+MACU6BlK53cs
ze7BbauQLAjSWbusqnk+v3Xw+Ua9/ptKu5pe8qrFmbRLv/24ZqWW0l6lH+I9YxTsnXIY3n2l3icg
cwSCvfdv2WSRPXsh2O+K3+S+6gcb6BdsxqQR33iQcB69n6TDOmaxje5A+SIh67VEwpA+PChkFNqW
wodo/OYMNQ/hvVGH+mOuvzfFd7oFMO6lhZRuCMXqKu/R/GoEOEhwWKKCnrOTIfYOtkNpL0nI7mYa
6BbCG7x41WwCMxh1e/a+SNdp93UIsCPIk016oYhoMzB6Jflr9Rl2eahya+qv82oJL2AzJDOwWcPz
aAt7hUrEIgRJ8nAKAQu6njqm7rVTYwZwoIe5e2O2HNBkYYVP1Rdmjg7NJSBrB8eT0YTMT3wU6ZiA
fin3fKvwrWlOaLbpGaHtckKCBqNXZ1qiXcOWEFJH8AKsJu1yPvS/PMqwRjhVVkXl4kAlhK5xMx3s
MrE6Kdp1HZqJ9/65LmoJBWHTYx44fvjw5iAFifhrOkZA4w3eUIPlDYfjI+3elzmwdJmlIf6NWk4L
2jQ6G8QAr5BOluqs2TWcQ2BnO/HWDLy33bCN0UqrmI+Bd0ls72yUrrK5Bj8BrnVUnKfFvshnFOC1
kf/SO0N7aTN6SS4/LM52+vyrA8F/hg4hxvWHf2PGovoiVXk43JQwaz4Df9jaezacuYTZIup1+EVi
RJEvQk/xPGXJHLwDOKXBlCKiQRyGJt7amJBBn2bMxIhoB3CBBBS88WoBOqyv+2z7Ag+gtP5ARUGQ
0aLuZCF4QLCAsX4ne4j/1Qv7jd4CsW+2Ax/thBokfhpmpQNLJR1EVRZX36iucTF3csKOCK3ngKZR
PeaJL8r2D3T9zx6ImsUwrDPoZXT2wxPtEt13u2uYcagWKzIFo+cl2YDjZD+Eue1QrUJunzU+JteC
1cwWoT6n+KaAm312mAt1wk6ApTrBivj4beqT5hdz6hGQxWiNwxqOJsh/QTEe0FGYIFWIl/lnhi37
P5DWRhCyegB8QJCCPXY91DbT0EMPgAPYAXbkdbEPjR6neyzk+8WinDFQYb9FMuH8LqxoEWVoh+sR
DOP2U4H5Mgcw9p/zmBAr3rzBdjAcBWKEwQ4A4yJ1JcJWvh7hSFhTM2hw51dV7mHCDpgjzZ8Ar5xx
DPpMurrH7Uf7SA+WZHuGaYKLVMQAMKst9T1/K1ELf7PymCBBGrgHMQd6dx6/fw376h8EUvCcwRio
sCtw8ltUDbDiJcrqG1cIANunV+LVDFswDTssKHCb0tm9+ujsIJ3AcdQIwdFtkkt8HF8RhOrA9rcT
hYbGuf380qHBlINzgrKxxC0Aa1Y0pScWc+xUHzue/eF7Dm+Gn0arRBcmxWwmgCEwzcW6oSRuZapf
yAji7zPcIZz5x5PHn7pjBbMTpou/jGWsqZME1wZXrexuTfwo3AYT2l/vaM6QpYLQ0Pvv40Ozh/uz
MsXtQRnjG+Tzfl77TxaR43WBAiHsD8MjT6hwC+hc6BbpUiFyuiBv02qPJa5Cvx8OIubTJRrzn36n
UZhjpgUJFlJAEFq242Qw2VpOsLado+XBilSicLAxYqQBPUssylj15QEWGzK4RrtSsdmdzDn0f+8b
KEG8WrojeWWjnusQjOaNRzv8897lOmUz3MS4v9Np7eo7kPNDuVQ3NEb2r5irBx4UAWaPp8/lpaF1
zDlmt+FLUH4rjvwGASfn/HOXnbKf29ZYs2GlhaCMIDj020u5ePJMdhYp58q5TICGfCKYKcw4rLwe
xERZ1cOSGQgOQlKy06CXpKiIbuC2DaklM+QRjxandLK7hTK6dR6TQpu1f+D0aNIAJw75qjiQB4Vp
icgwaRb3lYakZ17tNL+ZEm8MJF6G2fTl5afBhHfKzzc8rpbttopZiWADCmWys/rM/aD9460kp0Zi
cdg2p8cBygnPxGAN1sytm564L5A2vKLsp11wC6Um6xAfYFqVo1so9ayyuQCtrS4ZsLMtcX78f3JU
9p3pVhSbZbPMh+Pb1zJJGFyZMeUyoaj7r41+OI2m3/AJEhPndveTH0YYarrdX4Y7JLyXWQXjobM4
hmIdyvfdLuxPnByHSInHxkne5vtk8foRXGd0KjIZ2PnqJcEFRK1ghvQhj7AajO9ANGcIi/nqiwJy
bEqe7CYQym04OPCwYEmSXO+zan9+EH6hjsbEnwEOBUV8fRyzr90ZrjT0odFecVHk88DvzZx+hJPR
1xyHwkv3uRpIjn4uEXSpnAo2/vfmENSjhu1+MCCSok9HZcY6C7dxV9l9Mqs+vKbZyBJr7If9WCpP
UkbHzXa4bSDOf8YaO9oXsK5fzZsvfVvjFhWZA7PPjpNydPwCaW1S3a6276hw2UJ939Fzc/u39EgM
jhPmXFtp3SoJkGOqG3SVDVX+z8BUKeFc5TFosqD5kdBLDf0M1zoIm8YWjGHXm9iHcAGfC1M/vG5U
fUH4zT9s9xpUHs2S0b5qPOAmzsPhZJs9Ga0gQUBHg6xG+TVP+QawJe2DG4lFTT/jMCD19vZD83OP
92YoNBdziSWMus1+gPvhOPJHkITzQ4W0i8HryVhnfdcj/HCEqtCyWqAOb3Zb3HHe+XuQxnUqJ7nK
lOSSCz7hhro9oo7pUw9vrNaH9vMHYvn+hsADB4kvld8uzO3r7UK2VdbHx98AHU02YbrowU0Gx15c
EdatoNv6TvcRWGMQZ8zwMQO+QoKNUC68Egl9pPFig87EWM7lMjIgZN8PycEA6iq3A5z24Kev7+cR
CWmQwtmP7I1ByBVDsi92HEARDPjMXlcIpgdKBtQDzaW1JrMNLu4zqoI8yML+6uEaCpFo9Vh+3Ofu
Hii2cYJa+kOiMEG1aOrX+QRsHCuwwq7+sBHkxnRoskozovF6snSb00RUL6/SgZWW6cvtyi0qHVjN
W3Uo+D2saL+CGslQmP2zP+mWZCJAJIG+Be/20HntBXYsJe7C0gFNsDp0oSza9wV6iw8ExxCeIC47
/KO0GFH7P5Twbb6+QT6ArCI8skiBGJdzcjX/JK/Q3cHxPs1P3Vnlj3fSoh6MB5llkpUHU4nhzudo
aSJtRungxIRbXMRQaOHDRPCAQrY+nzOV2O8M56Pgx4bPEU8h6lYn6wNj38CAgszGWgKNroa/Owbq
kYkYAxsD66PCvYW8I+B6u4lfDpUBw63yWJ+bSwY9ac0cjCTV65XpfY6wMfVE2f23aMqv0+dUDYFS
dY5BjNjEl4qh0CwTwPiHjG8BXGhuN3//3n9JgebSir0C9O6c0TweJC7LM1pPtk4UrTeaFks53fcS
THqNOiGkJuYFf4V8X44s9obDw5vxj2Y5euvwsjfyz7vfqRekAFlvseQyMGP951muAVZ1FvNn5kjQ
uaCZ/JmNXysWPnqr4dCm+CYvl9GZi/EY7pmIRxg2Cd0klCdMX2bXo+mAk0EKhtRDU8cwc0hb/7lU
B7hcHGkmWbtJ7mgOJDI4wG0r/oBTr54Ss1eWHQmIv4SXj1/Pn+ab4S3i2sCAotQnmP/LLiVFdzSw
XaFehxcgU2EJL0eKQIQ7FGszLFGCTe6/ANb1OWNPrloa+6r4vlYdlWyE36SfMCr1vyNixIcekzUd
IShpuhMtuibShBvapbU+AbX4no01M1a1wCDvOjEn6ZJzByo3QoDOGa35DHeOW/yK520IsdJ6i0QZ
xgbW/QxYfRri7khGxI2D6kzmJ/Yj4zZiprj6iZNc0PQwKSqTonM/b3GyABmAHXUJHgVik3bd4Cww
VY/wlYCaMMmZGJoFElNAVcttFGuwUHknfn8ThQcmOB+nAChgC8fK0IHQgb/Y+r2AZSkHr/D+J6P1
nww3NG/8xqDEAzvrRCdxwov2BoszvUAkv36CB9IJsNgzx7V85OVY+ZGr9sXLKv3GQFPpcAws94oo
NMXx6lc/2o+yUnQhH6MosxbatpAccDoQ1kdNSHcbQVnuTuqEQ17iiX8ztC3upKynIRsr+gYklpja
sSesiDkfiI0iLODr84eHSzVCbFU+rKXH5gk2EmUCNyfczMA8+ddbxz7iOy4P8m44vbnmsg7xNYcl
mk3zP7YCvfh+nNGHTmkLYQRWQOHSa6uDBQm25T2U4S3cPIA6XAtqvPcRzO6+c5o0XgNOM92gxv00
L3YY8fLLjHsKSpCRSDp+L2iEBzF8GLc+K0K7BYn3GmsH0mFoMOaYBmH4C/2b2wuKZ2YZImGLb5WU
sn8+4o/G0XdDPLf9+yvgdqXIMi4CV8L1nwx1FzQpd98vBxb+oN3VNOAtUX6YGIECklg8w89yUiFV
c2WXNE88B53BRNgs4FkhCNoW26TolAeAmFPtl5Uk7sDwgea5I/OwWe8LXKJirLQoMXZAfftmYcCP
sAF8hrAFUCNaacRaZv4OemwB9HG/K6B6Yu3Jub3uykgWEx3iG+aCKdYIGBAukSKJmYkU7KAYBjBj
4+uR+S7HBnCvTq4jr6Ei49+GgcDbQqdsg5Eq4HcGFDw4wulUM/2cwEA1ROqh0wXClWALM+2OIykc
XR2wKq6x7HSbsrBfP+WFT3Wd005wOMH0gI+zA2r4jkRVQ3TPqcOF/oOQiGUvEmpMX4PXH0edDSrH
xTeZsRwscN7BFf840NkmVFIP7QbN0wsK4xEmDxwG6fyBqRCx2iVBkFBT7ttkzH/i9KV0Im1pnxZn
NNxJCKVTDTUslSh1zO9Rpia9epoUPMVmystnL2NyGiYuJ2xXL1HyF0HCjM/K+vFTufdTx25jNdpz
+zFigxuzBsbj6LMfLsTGrsU/mK8fN0cm/o4ZTtAt4C/ceodLCI4Pv344XDP6CQQY8c4BD2holMxR
a5j5WLmyL8d+T9D/6h0upwbmu5WPn7eu+eAFWuNTgdRQRnqI1ScWSFguoGRoCZlsNqAKeDcCCX1u
Z9U4MtfxO7HP1LsYf9NM5qMJa/gP5G0zROUus9gxvC6xtaHDcLfC+fQ1/AeutA4TFg0uP8RciDC+
Y9OlOTVMFFa5HofnKDQgWNL7qxhDW9JR35d7Dnm8iEEeZiIMVyfNMpCF/3rUSeiWGe8parzUCGqT
+1KdF4XBQO8E3o7BsEqaw8d9M4vnfdg20UtaXKP7FN10QnHphXKJIV6nh/zM4F9CnX5REQFvoAPE
j+DvO16O3WBWr2sEdpvvjuFCXUl90KyLp2tsjWOBkr6M7j/S1ykljADt15nZcwHudIcWmGd+ahlr
sUpF7TinKJHhrKEl4TsIuUkgmoGbRZKX6edKPCC2ChUeskaQR9cpLq/u12J6+VjVtF/ehKlW0EBu
j+vj6ACxAkra/E6LFo+OBuA91KZJsv5arS1dZLedd+7XObQrjEzcJ94I9tuDrfeMcQEAc7HeDsum
gJOMlGFi4FAiwsODW5OFV6bRlulliVCr1Cw+YlE4AyCbWQlCoPoKqvCDjt6avpzEGQd0UZ8nc1ST
vk4L5engZ+yzltqiv67NOVYtXDaJe4gcjD98V7S4xAF0nB5l5hedqMLfZKYeEjizTgd67XG2clcC
JWDT8EQJh8mM2AR0bHRn9VZfmQiDVyNYBsi/bpMPZHLdqwDiYRFdsj2LOK7soxLe9QY/IrHTIOiy
i7r4/R9J57WsKraF4SeyCkEJt5Iz5nBjGZYCJhQU8en7m7vrnO7q3r1cKkzmHONPAzXTeZcvuuyN
beoz4u+D1QeLCumnM4R+cS98e5KVI8jDLI7SBsBkiZOvBs3Urc/WrhJMtH5jE0GkH/pEC88b4vCQ
i9VE8c9fi6cwp1/AoBZoa/Ycl32nD0URdUSYcxxwvSJ1dvavV0/704gkUIGDhEjhtuR5aRHYZc1J
grTM7Q7tKkAtrAsq+KXxdzkSyS9bA4QvBBQ343wDgtw3b3sYUB1NHCUjTj404tfawxl2OXH6XiM5
pt8A5/nMQRsDznXs5RfEqoTvATrsECCD4SDzW/6Q5ZiwNuzCF0oO2nIi+GacfBAc90fEEkm6UJrQ
cNznlz42JKQ1Am7kWNsMnC2Bcz7PWU/MQPFBmZ8E7lKNEvDjFP41gU9taee6sN9zAQyxnqzJXvlN
0XGL5g46kBPpjkIYH/45EadkYec6w0qDr0kQ1Hl20d1ad/ObKyMWJweZkDB9toXV6rmK5A7rkZrd
/ozdF+QLBe8ApDbR++EXJvrj/QQar6FdprHhlEcnRGKFqQGQDkeSPCr8LoVQfKzq7BdsU4Zq7hjv
fZKiCis8UsyX1d+Qp3A1kvrsDki4CCTnJ6w4H4wKs28/kBGeRDckoAe1ip/OJbsugFXEM0LHQzYT
OD3m2FmLkS/SNufsfeDXaU/HGG/T9uuokCcA4132A1NXEWlYA2px5ArTqzaSwDLGxnekHi89l5/U
I/amW8RzQs2JYoxjY98SaI/NBE2k7N1W+SVuUYaLA9QWW9mpbizkLaAFL1bTojzJM8QFV1ZCxd2L
1CL5EvFFZqMyvRPLNXDrtTaIpZYp8PG9Ci7GokKk8FI891OHRecOPl5/r98nd+q93p1UdGbF3plf
a9g9faY1ic74Scr5Dj2S+fse+rkjlfvnmZEAxCjMOoy5zqPEvpoZNxLmyASCR5xXuTNYU2E1qEQc
tpDhZwtMia/c7eGYYy4Gc+zvu1eTXAkA4KZSSVEInc3bqlpWiKaAeQwn12IZtKNm8sFaAS9hZ1O6
0fc4yKfn4cjRZFvRgychR2XhFpUrGEUE9QR+BwqhLvQUA1MRj0+kKG738mqKFVRq0rjURipp/UqG
gb0emgYmJj5U4fP3Frk12ixp1lE00gcwha/lLcwvOAKyV9WTFNtASM4tfvtaHfU6TyKwS4OgXsmq
p6A5P+gfU7uF+tOSG1N+2cVjxIrRxteTMe9/mcsQbGFi6qBPFq07jC9YPQqfX9i104aivR8M//1+
1FagW6wYldgJnI/Izw8KcqdQSXobPAF/L/qTbpRr1vOgvrzr6Yam4XB9hE2XaveE+Tu52RM5wA6C
Cn4O2J1SWDMNlLwIJFfvVdEX8K0ycN7Y4pApdqNf8Do9Zv3A+Gt+9plwywA0fIQTesG5QZn5b4vV
UxHkLwdDQiGxSS5gpokq489a54MeaUgOMJUlcjE2r9GbyuriQU/3OvMMMeVuQVEMXMwup88XRvJt
NnfbqAhRabMe1SPCzWw4JjE2a7oRcXrVxSt3VZdWd9cYNxjJulRlmoARf08lTfjPV9M653vYVWd3
dUCEogyskDN6Pimgvvj0B2OsnWT6clCozaP2jfGdXEScywyWBUgDLelsfgn13dV557aGIGB41FGy
9uLepriZdy9PtJt9lq1hB33sFl3YQ9aA+oChoSRyU+uTQIHpi2PpXz1KgQZZISDpMa0IA81hSAza
/iupFyifSccgtxK8B9uzHElgd+zTeMEwEmB1kyPjtib3Gw2oXHp0YRd45SLScI6wLNCjQk6xWA2W
hUPi0OADMWQys8Glq8jBgfAnm0MGwWGfvHnfOmUzBsgBueFM4ifvxQJRKsk9jOiVgcXDwSQnHY/e
GvL+tkQoFkjCMAOKAyIO6QiCI42xEQtN5phjjJnMNPVI2XxFEbUq1BcE3qdn3SnEcaBEhu7e8ITV
kdFlOlL8fxJm0vsoqQlxaqjPr+Wij1GJevM3McoENQi9FYG8UwEcE+sA8oP/l3ietzfEGUXWHW2j
Oukelqp4FKgM9ATcgAP5/MGTyOD7T1dKgIJ0WBtUooC1trz4rTAvEwv1bxQ283agmWSU/WG1o2VA
VEts3dBX3dqGApQmUvLQRoSfcGGBZsTM2BUDTL7Bd41ElHH2HXMAYl1yBxsSCT9A9uSlb7hC17n+
yT4bqAe26P3DYarEhDlcwfAIvbJN8wBes4wgbBHgcIUhXjrKAyW9/5EVjEjrQzLAaWCEZJmVxGNP
ntf4XQX0BzShyE2haNBzUtcS/ImAVGWKLsSeTP4RgO+KOI2h+wrQZnU4k9AwIcIF+8Y0vGZqHDX9
PTZm13E+xmUB4SbyOehEGC480efDqcoxdrr9TKmidreJJK8XVGSuZGDjoVdTx71ZWxNhgYgSmW/S
CHSnDKCQmTSHIAsC3aeKynFrYEy5IDxGDEFbWoewQvYgoB8Ezv/7rnshBDK9PiJOsAMwKX1DBYcN
824RVgZjwtwZF/XPP1Xew0NgRmckbVgGTCQlxqK3hpjjMv4yCiC+FH2uhp+DepL2IG/RspAGmpLg
AO6FVgowgF5SO5a40Pkslc1dh7CA9WUV3SqLeYCUP+TDEWwGJcdMBlBdzF6InhtL3jyWBQovaiIM
PNIyj3+rdqxOaHHO6cvtoluqoWV8vNwqIAaCoebALn7NjJ/xcAap/BoT0cmj9Tn0M/o+yrNqzigb
jEiXFACCoRjhx9XWN4d0owNc3IrHyP+lYqz3/hoNJobXDhAaKnjMxZCR7b4S9AHDtq926xEaFMuM
UL9ZPOJkoHQeypwIMJyJu9FVTH7/2DDeBR6tUQuNx4vq5ctBHrXscAl6w+ND2BiV7OUy5f6Pv4CP
JRg0OGzGoVxjMopDLjDRqgvGAxOTCYL7DEkHfqlZvWzDvMKt12F7ooGGYez7T8EVAr/VioeyVpsZ
s8IC7KVMR1t92RuWlhEbLo1B+KsVzBBLk2FKwEua/d6T+4yMFoMrPw4xzt/5xmBSMGr1no8MNAQq
Nb+PNTzklf2hEsXJi/ECxdFl8iIVnR0l6lxQ87r00HP3eP83a/i5fyyBoQSS5g0g7m31hC0a6jqf
Sy9B7F+ZU1hvTXChs8O1kpKGqXX/lp+AxJxHWqRcsE87o+GbML7Ru+zBsRhIg3QfJRMwEIC38Y5r
FldM7CyTnNSIxkTwtWImuSFsUOhHnq5CqjXd+/mIphDlNd/x0YSoJwDk+RztnhHlPJHDI7tW2c5a
YldbPvDARZtHjatra3z9NPvbh6d65X2CmQ5g4F3OVIhCxu+hVumhPP66BllVxG5eY72c8QtBvhWm
wnFFBZbQo1g5k5RiwOVTaYuo3Dkv31YuSxRrfp07JZoNVI+MxPggL7De037WLnWAJopBbjZdA0u5
DwgorkTywRTRzAF+476+4AJy2sG4Qu3wzPZeKScNP/o6e3kXgJ1qF7tiqiXf8GK1s+07ZJwlIOxr
XqesFdXj5G1onHa3xjxP2SG4dSUCwTkSe8QIhdtNjCPIazXvo1c70rSvegCDt5ANloQUHe0eb02/
NdgAglcrAYmkrxg2nfdD3Nsgx2z+vraUDg6iR9wyNM2hWqEf/gbV4t23uhKRsM9cFhbXJf26r3k1
kWZaxqUDFsPstbh9LQhInInXDZpKzhW4FNCwz9Vjl6jJAFmhV+HddO/pUDblEHOWuurA869uJbCp
ESc4MujGp1xiY/er8dVl/uIZ+ynjZQB3UyAmZkxBJaBrjUoXJSViAQKqk/6U8VA0XQnY7RsbybQi
oHT0yXIxRR0MDVqZtNzag2BFckLuKxg5IDhPWUWDQSs2ZDpLwVE4+2f0FPmIe/6YIE58+ygN6Nqn
n5gNylF8gvvVGCTsdg87Alf+xYEBLCOEo3TEbdi3UASh9ECseKOXIt3tNR7ezJa2nN0a2IDG8+zL
CGqoBLJuJ5+245ejYbsw1ujpiGEbEDjsou8weggV0c+gt3y7rX1eVGOmUuBZm8nuuROqduzLfKOd
kAYFZ3i3gC0FOxxF6tN6g2jilfTBZnhHcFyWNyGs4niVJqDRP/KjOS94jfNz3u51qoSXZGAXXj2m
T/Txstry1/tahH0Im6bsUmT63T8DLOco17D1UGfqHNMHlIG0RVPow71QWU8ZK8T511/D+cxzEkqN
mQpDgLAW41hv2brvPhMNOOllhpKf00E8GBeLLWX7itQa4WNFyA+AubokD5uG32cOfIJBAGvshkqN
RgTFPrkrUHd4vqvCfpCVDFHfETo+CDiAKYIw6ToDG3pdXYuAxq0F1Q/iTapbkzwB6pwq21oPlwQE
oHg2Ajwnq7tzx9tRTbHNexKs+xD41wLcJPmyYEEQweqg5uuv3rXTjxTAqSNZRHozITanJSrjkVDV
fQ4vl0eQ7Sj/Y6bFdm4c1T2wJhNw2fX40PSPvxWc0D2qHMORggGEx2NSBEPneapPbQ+Tt4JXtd2/
B8yFJwEOkhkjp2fEegp79p0gZxtTZg8oPwmBmwL99bKBm/sUy3AIUwn3HvAtPCdkmXq6bMgYgGPj
TAI+cR4J0DER80cypBO22KH/TVkXZdYmelzsVZf0kpDJhDH2slIm2ZvYDz7sOaQURcdADvUL8Dn5
vEBtSDk3Of0QwBvHdsmoMwuLDbnx5CkhgxCDQCkSqdB4eCgVEQw9c4f5EBSvlB7UAzbOTk5YsFuq
x+H5CFZmQZOi9ub/FTqgrdciJUba3vyrpc9ehbQODc6UM14V0x7xxC/vh6ElvR0R0uBQUygNEuFl
TcwCmj1mKYDBTZE/cydgiUkPwfTBtsnQ1nnraQh5l6j6EBGx5tiih2TWcECQNL5kHKd3Ftskl7V2
cdONiz1FF7nr1KU6GvOBBVpECugdVOlty2PomZsMKGpLYV+AL4ybM5n4wtnVsIX1oG/27CYVOjQm
3SHcIKi4EyQMR0b+x0MjTfQx8qQj+eZf0Pl9LjucKQzw4Q045amlJZk4xoSapZDnDLUh0hdHgRBc
Md+wXRCr/awIwhsxt4lDgTVI1ZfHw4w/ovRnWCh34EVXWQfQFGMSAj9l8i3oyeswHySvMqHmEzPH
iAHdhsr2j1tbzp/ljHqSuQdwPyeVlVK8M3xeVZnh+dcJCc8pX4uUXH4d/cAPfJlalMFnkrR/lmn9
cqmBe4wG9TlR6NyTYga/n9Q+f+EzpluKe5jKGQ6Q4MPFXI4RxunD+xsz3ZV2v1AJWXaXHflNlKVk
7oLHFRbFQhnJoGXqaCF22EkZtZcx7v05VqQezqX4nAK39dwi65a4f9j7+K3U4T5d2Y3QkTNRSsOj
lrE+hfmQxnhEugRHIsE8jLUFMeuitxrTMtA87JnWjlSz/KMEVxHb+QTxGD5hhy5M6xQCAfmreDfe
9/Q4cc+gAxB4knWBdI+8iseS+QSPKdCjsqaUqzYwe/34MVVDaV8F8uoTX/+KDMchlnAPdznPyayY
shw4VDnNZEdHxjgwHwC77iXtuQjAUFA49DtM2f2jIn9OKU7Zeb+MgMhaZnOBsfqD5TvsT7+OckB5
xDAhrHbbyTOUTwVVBFwHbZ2MmQ4jkoRIaf394+53Y2UG+bTYck1PRLFB+QARjK+9Sf5O5edS2hMw
i6WcRTJlbNQFm8XyDMOLHu3ve/boc95HSR8xqpgURkCJMwYTsQEQ6n4jLDJiEMiQcD8HeT02/3Wz
2ialp0A6UOpN1Q390LJYM9c3QPxgLF7Ju+ZSNCfEwAiCmEFpd9MqFgMee4wYrdw5+SPmjvmKbICq
95kw4AqmALuKCeDcOrcZYmwLhylbGHP3SIZ9R1g7zReOtB9CHf5jGzWkK5E2bBJx4OM3HXNwOOtD
vca/7w8B5E11BTdDPsXdpC8p0mtQbvhCZvCBJQVPoPrheMLbTS1Hd5ZxUI5QCiQr5HfJI5THWI1S
fUwlnhG6EFYxmf8huUc4Gsjuda4Bmj4HLYl7QgXmEDgo5gCkr7mWMfBuQFyGYelLlTGUjUu0wK60
S287ggWmOWcdwC6Pn77x951Pdx9XDFMBSyeAxXvxi+SEnQtQeEn064hUArCVzlIW5yMZYyTFvD1W
fYXjvPY4/UVKBq3vVJmSdITW2+l54sBNYQRVt8wYeTRu0WigJ7K+KNBvSV1T2yO6QEdNQhDrpJlp
hJwn5UpFTWiSpRQRuIdjd8HbABKMRX5H6ebuN0OoHfUizH2/DA0NE23jdgwkNOIp2ZGPRLeHqHOl
u8c3sXb0CC3qUUKYCQ5gZ+Zau33nEfK0gjoit+EO+lixg61dewShBd+YmaQtscEU2A2eLyLnc3wf
EXmc3GmAdqKDt9zBGu0ivlmsZlhiktzfEoXLtTLb2SeRhMdRg2fgz5q/M83hy7pHP8ITAOrGksVw
BwdJko9eZmz4+Z8Cecz3deSYObJ0nVQO23FveqZzBEzgSdTwKGE3YkhqGb8c4g04V4mWm/Sjmwd2
yUdHo3wCIiJloG+hlhqpwWBH8DYhOIqFjy7oe0jooauBoQUXSqqNkJ1Qbx+6uB9CQoXInJv0YerW
8m1NXtM76YguBSdztexzeLUuMSElBSJnSlq78c72LaCuqXycA4ykgifIyPMkAxcTLuPbOJ8xl0QA
A/DGwcOD42C8kS4i1taamBoFI9KbDsJiKq4N4jjG9LD5ljOiTmZpP7zgp7vPti6z10im2C5Jg7eR
5yeEPbl0PZbG8J56xMo/O/RFOAfsZv4ag2QRGCAc1YYPBu+M9RA3p1n6ZUZzRYJORpTxiJEWcb1v
HBHBdWetoEcvs1UeB/3Fh2BrhhYy76cOmAmboSEgMvUZkudDVO95fVtPyaVCIB5/K6Eb45g2iKLz
OJLPI82GS7DfPitg0ePuAn6AUcljHg4GVzEuCtmOmqCZtobEfmwP77CyxooNJxRSgtjWXRzjTI0P
d78gwKpJ3ITZD7D1CVPMi39oM7SGduvkyfq5LOeFw15i08CSkV/G0v5ssbJSQu+IPCeDboxVztHQ
0vb86xivMkOg2cYIi2P2OcfNTERi9EKVh7bBsk/xuBAGfx4OpAImuCjVoMRNfieMZWZdELW6a4mc
pmoiH64Kb+42o8MY9Q+NL9vYWmiSEiyXiLcIzfDQgLI+G3+IPg/j+xLRcfFHDiEX4c0NIZVxd18P
I14nre/0ywgTpljXhSayidBdFhNp8YqebANDQwQL1XaLtew6eyfV9O6UTvVjmQPLBhXpKrqLOYER
IWQ1MN6C3IPTz+FndKQdCSs4ep4w3/JoEF7jbbNPuI3o/7GIGJzrH/Qs5ITc3Jt7hv5eqrR0+ujj
ddmLtFtK+pTK37lnbFWEzMpHmLStpbkcLZaBNJ2AiGr2GPPwVAC9K/SYkeSDrzPgFGGPD2wvHW5R
tWP+5uZjFn5/XC507FImSCCMtF+eSK54jNY/4EfmhIy0xDC7IxhgUiVSqlvn+N4uFEtxMIDDhAWV
g5Lyx2A8k4zz4LnrW49JOxkikRIqTUS3HdWiZ7xQcJq3CaMKpxjK3CIwQmOJkhebCsZtonnBCC20
zvvbGCOtvn5vsNo+CfJjfI2TW8VYZv7v5j59BHdUeZoz9IbLKuXaeW8aRAhnjY1C8vuuVI0YLRz8
oW3tjcS6YZDNEqsCWSFPd79BxHoOFat1/2WCyCPVHEbSoiJVhU97d3JHRNn1VppD2l1hIxTl9hrh
1XEJ5vBYHO/1NoLjGFhGXDtF1GXnaDjRM9JY0zYu7B4aiU1FqsIdvMBLVbN+uGj59BNE2IXdaf2N
OpSxO+SzhGxEPSZmgejdbapORcQZMxYUOKO/EkiDcC465VHz0B2br9mZ4gsDbud22H5sWkO6SY60
3MUX42sRyEiMXSdFC5jqp22AyhUwitlsFKDDVCRifA4Nw69BVd+jDRStwwUZaUjhmOgNNYOX7OmW
FC7kpdy5h7WJS1I1SWnPkSEpzi252eJuJnccrCNafsx4DG6lfeSWoZERadIYvZE+Cr0rvX6pe8Or
A34gB4oAh3T4Cqx/7K1oMon4D9j12WF/0dsWjwftM1lfOzjKM9nbBdIWYgccZEJGiFDcZ/wADyOt
xfQAFG3lqwLJQf3Xo0kASnQMLp73gnefbwdWmT6IXXu43/AREEsnlqiNQ98zQMGX0JeHal1M+KRD
p72wlZmApjaBbB6YUHwJ+5GMPmkYCYs8lQBnWN8aoHWJaW5FhMGFswBDG05F9MrlsSXt/BHeEVKx
R4QpG8T0DJuV1BOW2jf6sEXcxi9CW9fSScZsLVLSBTqjx9cI9AKKH28DV4x/BsiBV0F5xL++yWdB
E/kPVuh3yF5ZCj5whNvP6tADWb3smG7xjTC5WOhuDzEsAUmEMT1qn/IX+S9VcGljNZGT/hH3MAh1
S0wRBwUwpX1ZqjGLZzhlfhf4QzGpAUokm1zlFPYAcOZpbhbidDqSVO7zV0puAUtimf9J49wt2Pv5
3y/TyAXgxFUO3W7wdw51t0F/RdoMjJyJ3T/8zdQvMhF4MWdQsWUcxRRybEoC7c6khOw0IpiK8f4V
KTxuD/Niv9YDTiZHZyMhbmzzmd6nLhLXhJx1G6U4ezkbKw3sd1SBIqBH2uOk/8x6xGPqRNXpnAG1
xXtOjIlOdTJldOGBbJ7JOcxl7uR7QXg/v4fXOsgkWPhgJMzODHIHAtup0q+nH9l3cZnYeVwHaPAm
8MkW7Zg9QKyPdSZiX/njiGAS2/L7FqkTyXaGVIHPj1vTI2XcwsCCHskp+UPvQ0GFBzVDlnbm9JDi
q/WcCI8LJ5DC8J+QNeu/bBTByJDj518+LYBC0y3cEhsK2/Cvb1/3P+YrkiffsAmWzm3+whXX2gr+
Kh/GZTqYkyjkfsTBNmN4MF1tjBrdmtX4mjd3RxwU7iPjkLW/nsht5wZfeCAwL/RnH9QfA5N0tzcT
8UJpjnDaa//w+pggYqTVHV9H4l9GKIYpEztnyMk0FOUQ+3tGogS2W9pGfAlO4DQfkyoQqxkvQnSY
csI9eQxloZHl2SmrVD3x2YC2SJ7TpjXXv7aRdqOXvCRIXoZQ08hUYEdtLSUfvQ7wCnCL2Mla6wkm
h47kshE9oMLowdPvgHIZHfM2EEwlyWI7adzju6E8w375Ngfj7wEKFAqQ0EIO+qLw4Vf76WdFmS4M
Is3xmVx97cAnJN1aWV2H9hemgRzHMaAkcdpPzSoWGnhesch9aAlXlM5GRlAp9RjFOwMefMP7WOcQ
Sy2MAuG+fg8nhXdNWWE1826p17DOaT4DFzo0mySMg9FAX3feDf55A6isxg+ssfcMwWjun3Uhr8Z+
d9uJzZtZQ9QCROmL74XN+mYT0Mfl6B2MAxJJrhOfF6HQb1XrTA+gMeOllBbDFyXVjKgmwkn0MfFI
4OeM7NvhEIRbFjpp/sdBowuO5kwLBCZ4J76HbQnNQhMQZkYtIlBXFglSo5ilICUgUFsEVsDaBQZw
HPJXBlzSBBGaQewC5Djly9nOaXDwoRDT84/dJutEQ4WZivGVT++X/tIncoc3YjQxYJHU5pzJud5w
CzppQj+wxkHY19B4bF2gFEBcxP8sAWegV6jeYbpkxHGgl7L9EEHwCKlekzJ8jS8pBarajJjAcktp
mpyWggJPyJCsz7NAK4C/GV1orOm0gBmypyd8hY89eLjzY2LH/6CHxW/oWcIuVsVkihDf2suauIo1
n6H2H09PYH/hLPkwgMETGioG0+jJYwk+KOKhEPaDbQ+F6vRrFV5bOwKeJBOhxXY5aheqmxt0Jg3J
f2imIF4DaJcJ/kBaSpq26MtqRx+vrrc8vJNLorpcNykoZwClfp2AXli1y04EhHfbfJaF103ONN21
19qcNdvRYP6O2cWycjUM1eDsWTVWN5mAUVpMwuW6OERVnvbXqo2vuTc7bmPUxfbvSDuwLKxeeo9I
ALSBH6XNe485oh0PghK8Hh0/OuxZ5YhwP8ywbsrgRogITuf7tJnyiXdfwjp9I2wvGIs48ybKSlhr
/QdExImUhZ6jUOGfnW4vMk8FAK5ljNZKQXXw4K1ZVRxUYpYwBsfKJg8HYyMHDWD7FHa+/WJdvAAf
huoE7LJDrcyUJJFQ8LRBPdH9NuZCsMpLZQYbDemIjQ0IoL+GbkX6hkCXIgnjbtSqlhxDBSw7sFzQ
r6c75t052jBXrNqALWev1S4hSrQ0CEpF7okYak0EuYixHAQvhAZQn16x5y2bw8CF2r5jTkViTVol
J+4EnJQkcxYnk523E2Jl9mLLUWaMaWRkLBHbfK/f1KBiw4+tzl+HD0zd8kv6AGsofC7x/p352uAv
QIsiglwWT14JEaMg0TJZQOQViegQKLM3Wj5eXiy1I9+2F32EmhT4l9igI8zw7BFip5Un6CCWOALg
V3Ac8A8gvTD0JFgSbIObkNSnNbnq/KnBicPUbuIvGSo1FHeFx1JT7Z8y6vgtMEUSw9zsMxPh/jH9
PAog0HyGNRjm9uYbs48Ugqr+1gSlw69ud7mLSiKPMWTLCW8HAwn3OOQCosR4MVqKmPD2H5ND2Bjy
DEl8NvwB18+YKwC7yv1DnGgU7mUPmY+4gJ9ibCc7g1g+S/G1QZ8J7LybmADok3nKCf3C9CCuAi9h
cs4EchRVfMKaA4n2cNTnLm+jbKF7S5uBonDKvBvS5VvfZnsALPlhBv1Gg2FA6fRY0lMz24pnXBAA
T5fA+XyOwADik7HNuCZakyAnBDqPJRAr35J5nODY3FLSo/DUht81iWnsnXwTXrPFxlnOIFD4NEw3
uoup5LcQ+frHHiAY8cE9QUEFh0Bw2pKFxBOCKIXVasx4LYQ333Wf3yd8BJQj/36EnKOMUBE+zHDN
VdMnnSdMW1C0vIq0ZKQ7xLkS8KRkgOnPkDib/A9pOBnKzUAEIhHkE9bsBdsk3xBNGhE5B4XXmg/v
ttQn2voyJQ3kYaGpqDGmiuhvgQWhi58NfSgGZ85dHPGrsHSwaKnxeo7YGifg7NTuDbpxtDIoft4w
dALT4JYAJQOVxAIvVO3nElEDYofSxeZAiT9HoPNYbpP7HNluoEBffsmfb813HxMcQPttryfdHoCU
DP+jjvZlSwYXpwPp/Px3qAHMNEqmTyDLCWNylTXKIf52RKgDcgZuCl+KuZoB3WKeAAQ4N5HVwu1m
HjqvZYcfTCqaiZZIN4Jws1ZJuQM/Yv+5rsye4BFC8SyGheNL7kLAN5ikPW4bbljvyHB4lLGUCSE3
QMugKEHcvQ6AkjmXPMdpRwNIJR6Sng/qDYIN5Q8ChJRnQsHN7Ctx0oE0oozg+WHg4byy3mTRfqwB
+/qQgFhaahsRC9ggInWuMJ3d3b1N8w37AjoN/gSrwDdj8+JSPvcYK/S7J9jMkF/Hqy4ORTVMPemy
c5ZMGf2O8FFqIs7JnqdRS6IedgpSZJWMLyEIGCbQgJwSwylmyTqw3+W455+ZYbxnUawJmIh4rODm
MdCic/qn29Fh597BM9T8YqogHBRUnHld8TmAxxEqofZC+UG6CrZRtFOmgEXxofO9RVfFyL17LB66
Jb+TZUacKJc6xQYgWhVUajwCRIRn5FA9OH5fsNnQUcBT5LVAWtLSs9drEfYZphCsL3z2yhpabw8l
xjbpzQD5BTTXm+XoGobZb4omxsM8gWN1rVl9/lXEb7mcjD6cm8t2NVWXCHsnYoZcHjCpgjxMaBA2
2UEyxAhZgZOrk2vMLEqeRx91mMdIzHLMU0p+H8S199y/Q4H9UfmQbWya733jXhwiJS22zX7G47ka
cvBC5JPEyAxmUcMM/ecSle9c/JyAjpEpASbKJBZbBcGC37hBqMSjz0MXhT8LUtpEJiF6/xWYHl6F
QEDmaO/D5e5Fi9gGHEOouM/OglPSXuXzKRE8NpIhMHXJBlljA2fL+K65vAh6GEb5cWoERbDDLAiR
0/8O2ffZPDjphli3ng6OEGICmliyBis9/dotOXboqmt5VE5yjlCXZOIy1ALACw+rUwxEOhjBEZBX
fGFrxp6/Jh2S50kMfxesDMWRrVgQtFSexozFDcMwuiaKXYF3EiDAg4+KgBXTW4uRFSQTENSJxNZ7
6wyvcWQv3/BIIbsgHnhLdprBRsZrFCjRb8COSl1iWKCmxQljvauRuASjirCPD7GUQsbvTangUTda
O97LO+9P6LxwCJKezr44CJD/WvqcLBFwY+JT0FXBhRFrgdYrD+4EYV5S3btu4Fl0tgW4XXZOaV84
g7D8Qw1l3yyO8jkDSt1633n/vhksCnos3NDDAzKfZhR0TEEgRsjlYRAZxvBRtxRzoKmCbjOyAU1a
xoEB1VuR4ru5bz6bG4jJqFuWG7T35QbRSQ4MHAwIcWYfrvd8htzOQwJb5q+YS0+u1kwEW18ZVYWq
g8mxzKZkso3AwfZf+sQOO6FIqy8W37RhIB38z0qe3MIrSt+UtNM2kE5bAVi36NBHBLqxdzofZkYg
4WT8Jh0vtRdRp4Db/wJc8YdrkZwYR5zEAaAQicEB9UgPREuPGenJpG3Fh6OBUVjjiSY3m3rIvh8w
0fnViq2M+ZRUg0EPBWsv0o5vZEiVS5kCW02NwvHN8BQO2qJP0yTB12ew4zgrGR5AhCGSLRI3WD0D
64sG8OMT8PHvpBWBpLC3fyhQ86BB/F+stRNJYzt5P28jRov4vXGR/RbMxUmp+lzso86UfE0zuAev
Pwg5Hq8rYdc8d5PWY5sZTSWXAmkUUxhGsGpwbQ/rVJriCk3hV4EXMP+Rtk+gLGUSs5a4F1IYCoaE
ggc6LWNp/1EjfdkS2IZYLecDshVOOovVxfJmBAokWmUi5eMZOZK1Zm4PA6diBG6IvHGLyGd/d6EJ
YCgot9H+mDeoRdYcjzqz7x6jpZFwRiwG1rJMlFN3wF8HlShC0W/ZNWE0UiavICpvmQzZ0fLBmRLA
qVPyqbesX3YiAMToVHpYNgnJ7ngW6cPhUpg4PHo6d/sFrcFbA/9fFiQH+3pMu0o6pI2EN5SiW8bq
vAaI9XbgfaSUeMTrWeLxcioXFY/FbFiHs6vA9nKZcl0vZmDtcL9yKi15o/Azr9zj4/QedaOTGLcD
QUHaAwXWHFWDzZZPb2e1qcIcBZ6aRf/QBsfCOr0sgspEvHM5W2Cy4au82FSn2gJzXfDIDJcob2I5
S+wVZvMnblaePRMdf/WE7RAZKkRHeHOgTzkLKmEk8a7uAn7fpOC1VYqWcgM3jTYs5Xxm49680w+H
yNb8poQp6Xa3x+dhY8+2P5kC0xgtOI44slRP5ZxDoaVOKL9WZNfNWnuxTRb57MYgOsExPcZbgriL
8DUFjO3vP8sc+I8MLv/Bw4iTFtz5Y96CJzMVl7SCbIUkjBdjElkRwzLYkGlqDTlq1nPTxmXa6vZz
frWY/PgGTCA4lJRs4swApxvG0F0mBEPUDNEGJGEwPIT2pjftENULvJJJn+Xzn2oMYFcX6i2pMx+n
I55H8/hiBh8wZ4POdDgFJahWqFLw8jIVwEPtFhen7R8nCrse8IZd7ERM80HeqPjpJxReRB7QjayR
YZUrSrAHnF0nJkvpSbu/UlwSq0+tWNtVhE6IER7KUWvp26pzUFjcjZBZUZt8TDIDzT2FjuKzJqky
BNKJJNUZYrZnsA266F4I/jmlAdHhvMBW0YT/U9kPZ/KkdxQgD4fyt0+Vju6Y4lPxmcgnSTamzBqa
c8JWDvzA/rsZeNSJUes0wZYBSSOM3BOCQrwfYsKgmbQzbfHwsZgtYcFVNog3ppaAkSwws4XDaCfx
QOQ2jZUJFLUXQfdxu2z35eb6Rxaf8Fq9mPeLrnH/DNvxd/0M2fgbzt5MtaC/aICSw8eev/6wLtIi
fzFlMwOAiViccvb5boujlMbdYNu5zgRx+zsIn3I6PBCtuSPMlO6sFxJQMXsdxpzEhEMlNIBWg0aY
dhreS4l+zpHhtvHvLw/e4Y1H/JFK+x488792wWIwEgkT/g+iAtlgZFjE+dx9WqbAHzLjZTLZSCek
/qJ21KiUGH0QDBCJdTY9BrtLYLCBUIOTi+kSpuW2JpGxYjy5iOua9qfi2zM7znwh85ADGnV78xgj
dPuFjHPK+gTcTlCaQ2J5C/A0LgjHEAwdDCKQ4zbTjw0gKEDfvh+CF6AshC3ZuitWKuttSbeqpGjz
/Lc5hSFCY0GwMJunMEMbUAOtLRzE14iFXy8an91DIBpifBIBgG0A/XJiTTTM8hUB9fUEXysxaeY5
qTitxp/V80Tegd4xWGlgPglNNhTzR1w+EoSvRep6tyXwEPqgS3KwAE6NVPF7RyN79Mwm7lPOmx+7
WA93z4wewntYckh7mtWZvqKoEKzLaLgjaG7HRo0SH8s6Wty4mrQ+Ir0YaYXT5QRqDrza1z1OIeMo
wo0IlQX6XYmLYLFfe4+9cmS3/aWE0/UZf313a9qeaWNvvfto3rcF5V3GSGmsghAZNmHYYF/cTv6F
sG4hFy54f5LX+G9AeWyK4DBAMxkKOYq65XBNp9VndAyFPvZMkdnF/KwZTXGNXRNtvxDZyJBHZ7gy
IjlIpWH71EbvNTYhq0o6H/7EoWcmcx7OgY0GSfasf7ovvgGuoCbou1hHhxjrEKeK2UnlTl0xG4Xl
lF53htDkojGxjwPXci7pdkLAHaAupbH9H0lntqQqsoXhJyICkMlb5tl5qhtDrRJHFARBn76/3B2n
T0dH7V1VipC58h/pIZ/WDqlVBS84tfzrAb0UKQE3576UBWtAmxRiY5+53BEPqbZeYP2LTIQxvDwx
jzHPYwyGvl139mcOGrkmKDKBbyd/roSD50RHQsUpNTxmyd11eZuTQ0XoEj0F/ATeymfWRrMzm6Qy
mtziOm+4By8co7/+AN0CM7wPHsDzrkceSp+EvGj2Gk77rtCWvN1rgg90BRgCRdjBWnxH0uzKYJJt
F6wW9A0ODx0f3Ye78ZSCKUqoHOqUxswCJgrpMSIS3iF7sDDXj/irH6CwT8wHTPsxXbfeaY7IgSWf
F0tAHTcpzHX0RE3LBiYdCJiErxl3SygAMvGU9Jw/I7TjrLdId+BhL7NrICKSJt3fAEc7YICTMXqh
aGRyRPdAyrcjGCjpcNnA56wqhB39gYcnIM7zOik44DDjitYDQR6TciBYpFXPRZH8I8gOcwk1Yjkt
jt4WBQGukYmVmSNBoUIChDgsWGdO9CCLXEhqQr6+gEfFb9aC51w+ImAppoMDfw+lMfcxewMYKJ+r
zTGHTGTWX0hILHf2mmEuLUD7qlEZnICgCB4hOWaIRp/gPvet8+jPdIOoCTnc5pyQ+MbztKXt6BN3
plCgtvFwRnyqI+4sjfqPJwgTCtDUCmqERlzgym8Wv0mTNtxhDd9egBwxCQB1csPJyFYFlk08RcBJ
DRkN3hr+rPOaCF9UIDOH8LnGLYgw8iI2y4ZiEXGqG856VE1CO0hECOokhnfUIP/GT9hXFVNbdE7A
LfjsCRzKBU3rIKlRj8qBC5Wek5bibi4UFMGb+3EkYFWfmHLKRsjhpYNKaF0GHLeQcZ5YwEVZHg1D
NvyJOYPczblLDK7e2qIj78bUgmthh9jWpm/KGcK86z6cYYy59zkmiILRgMKHkYiJl2eWiwZOn35+
jd96zz7/p+d1cl/gtUiuE4qoQTg9NA/34JoNyJIjomlRjkjxemNEdr7w/tm/rh6uOVnGrrL+sPnw
GNDDKfo3+oYULQf8XJmX45o4W8LqrZiciiuao+uky8oRhKMFDQYRTlELwTyzb3gOIJfvE+imM+kV
dSroPSRDI7we2bOxi6zDQA2nGd89GsKOUCvksFdEdUIVeXLvqERyTawl8bQG8RdHaXRmqCbfRUVV
VDA9ceTlcUT2K9mqGsm5ySdZp2W6bHGAg/wxP9boNsXhAVzcI/w5UVEDAFukCnTF983yPSBLwjnP
LHDo90YfA3Sf/gy2empvU4HRSb98isiNvhFxrCsk4Xr4yFEHjC7rz1Iwd5AQFR+tkGi8mF0cJGy4
UU0qk737lFkKHct8kDbjr9gbZUbl9Lxs0WCNOR02B3B3AFnGPyJ4J83Vx67AlxBK7uixYO3puFcp
xnPY5K3Fl4z74azE3EPf1wtFEDGiaAdQ/nHixKRe7Dks4s4dkOLJ74FoUrPuNLonNHmN9BEwP2fQ
IbZ/3FDIkjj+cXOyumJoCnkVcFj3ZLuzemHloIJ63RDfsX6EHEZDYBIgNqYnQ4uk8RVbhOGrqZGQ
sQH0w6bA476icnTBzyN9Mus3GIBC6iznJcoodKPBhEMVCBUjL36bKbe55lzc+XOOpldfV1CBBJdf
QNnW1vIxvXtInDEmiFROKpGsjElngA6uEkMp/6bB47o6Xbz7IwYLB3VHU37D+QgYxcZ7fB5arMDI
c3bqDwWx9whx24yBKgcwk384m1vEk9whVO7/UrnAgh6UF88wrgIZXhDdtgl002q4gd6CnWb6QgoM
Hk3AJ+Cllr9iZmrAPwCXenqKAQr4hoHtkYM7651H9F5adNaGhKp6lym7JSSmz9kyvvs0YBBorDKk
3NCFnv1qj1qbqXRcL+7EFQitHEMf08AZwajuYsFzCTNyKsr24HTAnaBXwXAXugtJ61Nnlirr85Qt
ISEjc23wGbX2ugslVxOQislEbqaFHgDMKsBk6BVI9TvbxGnhk6iEnY6Qbk6Y+9oAJnoBv5STmhBu
BN3UAgRMfSanc2wN5/1gRKO9OxPJtcP48VtijQNYAaBGq37JjOlXnPoC6htkCKX9dfXYU4xCICP7
rfBsAYhnXaxTFkrWl0EfE8sHmyhKxT5VUIsMcyOi/SC4cSjNVWT/9MxS0qDvewojFsgeIvKjU7Wn
tkl0QnHM25j5/e+CVY6Frt4PkGHBzYTlHrt6kzBHo3pRwjbo92cC8kHBkMY9sufq5FeLd9KEyhQV
s/O52CPEQ8mZPcNEjHD23gl7Kfq5jDWyX7GI8bZxM9m3sb5n4QpKX2xJFifox/IWdXGx7A81OwFD
N+GU27jefDiOFctybWQSwQ9wX5zpl2oM8uO2otye9VvCh47WlMhgYseYDXt7aNlb7q4f8rzxDV30
iP72vZQj2mOA8I2oXbxXLD2cSe8fxjPMfBzWpD1HK4IW0Yho3tdFGAKmG7MR9HuKFTNjbBEUCnMc
atysEw3INJPwC4hhSb56rx+T0xURA0Bke4mBYRCqPEYch+N/q/PdqQJlr0oEPDm3hPHcpnMkYL2n
UFLxniuunfiCyrNqdPY1Oy8+G7IGvNaVR9t5wZTATWWiOblnKljt5gYpgDXw4ZePEKnZSIEH4JzB
Z905b9xCq9PbLyYcP/761XPfh9uNbHpX4XIUiSgkoNehOr6AzgLchs/wDoI+Ugy3xeI0MTPyIkjy
nKsIzj4+QRAv93Mw3JdvjDggB2XY+o+oSgfBM9z66qymHXokseClw2DVJEpOo9I/jTDcBQjPLe4X
5EuOFa92AJUo9wNnFOAPndWBlahu8QtJND7/ElZpFxvdcs7zBoL/G1aHdyz9gAulUqBPpIl6MOmJ
w4R/uEb8skyp7cfHN2an5dPbNo4SPCKkGwdthvt7QtiFyu9gctXTx0E+kLOCCxAZWKBMv0HvtP5n
rEa4Bn35aZP3rkJ+fG3lbp9G29QCyiWgQ8H+4JvZLak9bcafFosLzo/k+nNyFSLB7NtuOyLdRdTl
BNdIjwdCPfS1y5ynel7TscFVeuhelZpBNR9YDsICkP4PEWHmB00bPWHOCWc+StyTYwDhIEmhlRXW
pELk7PGhDEuR5PAsQ35vjRYivs1gvjlnu6s3p4lMjp4I0xkjn8TD3rM+uf88R/eg2Q938ujuvMPr
QuOjJuKhZnsCjyDymevDSG6Cl5tsYkeFwIOToyHn+zgXurr8LSojjQKK77p6+LUWtECm3j0YrLjH
ypmoHXssBo39yMxcjq7c12hcZycfYm/9DQr+p41em+ZISqIDqzZvEZ3F/VKJW59AwcRkGWbQZW4n
Hg+RqwqAxDKwIK9IJDNgbbyRzAaNdTxjQagiy2dQCsCZQUaNUTGmMMPl9oRcYqzhleWorkaosX/e
CS/bLZNrup3h9/xOvvH7WIfGnJy2SF4Psya26BQ+h3evT3gQjZQSeOcVdWvyCl20/HBTwCT2xpq9
SS2aEUXSwpEjGcfk226qIuzeKKQQUGIqGkn4sWlW+bp8peuDh/PcXOMBhPIeVNdpGZ4HaTuhyTTB
coeokRw1apcmX1vHULS4B1w7NsKJ1eFpJHX/GjxXb+cbow5cbFOYrxgDk1svMO7AvbPBebkxA+ex
TRwsgH1sNKFFmvXVHaDm0GwMqh9X6GxptH/HpGpwi3E2PUdXkHC8bjh7TMcwQhN97aaXReiIjP4K
GKUPnlXAxz3cJufW1Z/8h1P9AelVhkP0EvrA2XOmes/5iaWMAROSVyQj5pIdsXqxlpGnxRcR40VW
AMbo3uYGAjxj/IbO53COcvW07D1aR1xUZnRrOwUA/ljP8MeexxfCTNFAa5v3SkEHLcE/OtpfTaSE
I6TITG+EGffh5xQqCNZ5KFdcySEGfeIoVKfLFDoo+o1CjKlmnzCgYuvpCcsnb8XXE42Bg/F8obKT
Ewolu+beMByjda3WxUD6+XuCqlb+56+mRJ5KRNGYR8x/aY62yIt3XVaP9Jd7AjE/6NzL8FU390GD
UeM8CruZvbhBkA+Nvi+RAi7vlBQh7vluV0ATDJvBe6wtEXq9shs0dm7s1BdfvIclkN3uTqLEhO/W
CV0KTd+kFnT+ocUA5/C/4Do8EE/VpWMXPZY5QKQizB6EkZKR/Kwy9GLI2dBN4cgHR1Xmlw2nHc1j
skby97X7EN9CaP1pHpp1jimVQy4tJZWFONSiQX1k16tLmeET4ypCcRIhiajn6M/6uLI258Bw6XwO
mcAfGfbPR4v9gUfB2jwWj8WVW3c4ZbFEGOkPaycteMp7x/QaYMqHb21QFvLRn3/ugbxpkj6RvMuK
R0iN+MiFMlyzCUK+M4LTYjH7HIiJAoU8NCbN6qfwnedKbIzKRCj9W99CRTgtFlcscePL0fwZgMYI
k5rzga2xkQQrW2dKvM8b1+WN1O6QVrHszBGD5UYAQ3ByI6In0G/Z5kQdmUOv3Vhztqh96eNLpyLE
cNmeH5o9pKuchASEhwFBhpFiw1rnDC2WbRKukBE3+uZ0EeBLjikZpaB8QEIslW3jc/ZN2HkJiqJg
bMEjxETCFQUpJJF2j26Z+av4+1zE5MHerzI0b0j34q8Mp0ZUhw1J6BU/WVsoqdAznm2Ke7hVqqH3
MqlU9PWL37JPgVYwQxQw8Ot6QAngvzttqh4BCioXSzsRRaTFEcfn8L0cqs0RuRtFeOaivEOAFV1h
umG1CY+nYLuj4Q8Yn9fMWjgHq3VxK8c6HgQeetAHkLDIcLTlF/XzNr3ibuClwdZyzkBM73N3La6O
mQ0X54Cw2BVOYEusF9dFMdmOuZnYKZOty3+oEbtm17jsUmw98uGyrI9MCsbVlxZ8rTnyKNtiQAoq
V4kXnzA3Dm/ErsUfF6oOdW+YDX/kQ3/cHi4k2hKi9qAchG35gXBnTSD3bckiv5MhXs5PRguCM6XO
3k7hXgH3hdXmOwOnov+PKsqrSAlmAukS6bfW/i/QrbGTYaHsvfIWfL+TV+19r39SMVc1x+Kj4N9M
2Cec9uWu8+WoRmAD1oBbMTI/2BOIyxvLs+9UmcgI12g5RtwBqEdqMPfnMBh4+C0zDiROnT/ZuShy
Y5PxGGJ2r7EeMwkwbQXnuTaCwfbfCElRqR4fcKOm+3KNERVJREkkBujkgCHDIqNYXiHUQBEGEHDE
RgnKg8AGkzACUV0k08CvoichoI3CJoIcWXqoQpRStCkjQj0E7IaFw/skdaAm3er5R0ePYAlKDknw
tUJ1QRY8HjO0ijhn6lhylbEFE4UdkKNt9Amvo9dKQVyw55BGNirANDoZRBmITfDycX4mjjA2sg45
SVhy7EcQFcO1cO5hokGJh6gFgY9sUyFGLjLLtnfLCknosaypjmSIBEkEQq1b7YE5eVeIuCBMX9wo
XAoOUzaVcOgx3wZOZW2KIkL6JUoSsawMA8mJEoUUbC5lFSv0RWBYFpIzW+FwxooG+b8ffGOJA2B0
rT3eeT1px/z/txsABiN5jmTmSMt1NAK2dsoukN1nQaGkD0x8BnkeuObXuSCpkv2hIfjuhsSEXzi/
bms/kIcl9VeENXRQVrZY18DdBqmCHAwN6o4Pl0QIGhZJUAOmTF98zqSkfUm8tu9z+pfSQmP6+aLo
p43yeNudx9CVYOH+8A83NY9m3EzKaT2tIiD2MscKa8ZiqTPWRfRIlWA7KxG2jC7T89xa1wx5P9cI
YlkPyuPbk5hNaw/TY/CNvxM50n5JDyMTHZIB2xyCA2S7DBG42idDtNghZ45yb6UDEqqYJD5rAynK
rErV0ffpvIb254AvNnsmZmZOaq9MNPea8gwUUUXKKXc/kYUnYog26Mub8A3nuSpgteTgmyNOm1XA
QaJ5+duRHsYPr4/nyEqNSB3fkmuXNET62xbBJmzfbJkEhC+GZVj96avhShITOCTP6hUx4cFp4Kwk
1KtzGdPQMxz//71ue+BY+AEfJofsdfU/SLVR5QIiS0vDbVbbMdsaotLH31mni5JuSpYwAfUxn25d
/nLGgUvRA+bn8buwWzbIpOVghoJPiI041FJKS2qlgfYPJd/iumjCBqs++W/Oe69Pr9kQq5iZnXLe
P+qS0SDH9mTMzinFCHyT/nHvMGpsCG+OLky0s3tWESXqGtFngw3JsgWaCJ43+e4l77Y/Z+XeSE0s
QgMRLPj8hBXHQJBoZHMgl+Prwkrf4WB1IckFuz7GP4p7ScTK2JveK+vtvf7u7LxTwrmBKpPnqL3+
m6eST/bpgc0cbXGC5Wbs+/mw7SXf/ZOwTwrqoFJ/8LU4Ul4sIO0haEmfOUFLWDbxccKYpGDV0n6t
aMjQw+6GNHM+YAMIHodzgETPsTZvols1l+MD44eyqpndgJ/IdfVfQJ4P0tkwIzEkX/wvoKBbjk4j
jFsrC7elRLnn2SOVl8PRpPj5hibhADZMc/8L1gWixb41uUV09WErUVwIZ+HOqSMN3PQRmwA5ij2W
fkhk/KPniZe24fT+3mtc+ryJuzXinHy4e8e4rD6cAtlu4IFoPLvkd9QSBNLBAQIeMI1s1BkG0/05
eJNoWh4rfJg02aHtYOlFog3iwWLQkEXuFgzlSHx5XJloea//Jsu3OPCXZdTvOSQoTSKutJEPKnKF
uUdDMb7Wnm4EDL7ModwJFnMsOzdBCYjtabi2j8ovUaIOCsvgs375RCwfb0fu8ErMNicYqdo2caLQ
EjLuEQeyexRzKRveXM6y8m83VmEiCeJMuvEZNK1LK5fIPJ4cGoGRzIdT/HCscQGbMTiDsbHEXVgi
WnH5kNBaxTwCBasIplo+x738+1izixP0+g2IZuzOyzN9Ge/I2oacrTTN5YcwNLU/5Zj8YzxoxDVM
t0Qfj2VSYTn5iyp7LVZ3za9C7KJY8e3nSP1j3pQfTmmJK0rLKwAMPwcl5Iq7SxtbXdBd3H6/jZgt
dBIXpaDdEM2pzrU5p+Db/rJXDe8cnIRPkDMCV5lXr69qvE+Y5v1vRITcoMu10lVgAXgOOMViiGnF
cMWNY2pOzWSIBwfAdJC953SNMTi/o5JbeafAFm4gXnp82FjPdkMiTtLzwxNjW5F8ObmePZ2ehTYu
CX5GMQlozpETnZ3qYlrhH8Gt0HXx9dodNM6XrzFaHLE4fnwAvC3QNHXTOKDJBZ1URyi1E6FbpOHS
P8LqrsyJ08CbAWH2xJTdeNjH2+UAhSMJgkjf2LUxRUQDYQPYTvShfTeSbQZnjD5CgdupQkE/Focu
In7AJ3TkzsjUbn1UfNcQvca4DhUcRfLOEAwVGNZay2qU4ujbV9eBSDrRf9/QA/kVuAp+Sxk9XfWf
qY8TJskN+8+eAQv/BjvmXkeqq+YE1OMqqByoCIQ5CJFlLUM0Dl7cN+qqRagBI26RxPrvH6hbvoKF
5qH5TRMQZvjtVpo1wz8Oy48kmIwPwvTAD0KBiyMK4P3oKLHMzZBI/SLeGn/K2ATbQYhEGYIjq1R0
pEWBWIQGcw9wCaLz95wTphiZgNLE9fL45rCkxAWmDaEDJ9Ap0ltUWNZTooNY3bYtlp5QnnS7omEX
ORESS+OszP1EssFUK2emeWCSjYr8ftSwWwHpEMidwbabIygvyKDKg14aipENXIGjGPeL4AKxIsJV
/k/PY20Y2oODMSFhHvMQkW8IXPQ15wq6ZloUaMNZvYbMMPG0nf7AimkUQ9V6wSpS7VEZt94W/7St
88JEC9hIX+tIUMEyJ4hehN/DgpEs8nLNjOUSwDf5UHjG0RNcMVcwoUKqEWWEUCUF/WS14SNYXuCY
hFrx615gMKUZDyzWHeFxLbGffsO/a/p3weXRLeiTpYwRM+6Eo/kJihUB0Y6j8UpHPg95Y5uJseQs
kuPSQouBVHnUi6W7TxFYcOxA38GlEeZ6ThVX0GaeVUxJd2HTUtZN2u46b1ITVYXOADfCgM7qGwoR
Vs5YcvopiOQIi66vHXG+KP6AHp+eg48VnzYmZmyYj8MdqlbGugorCnNJIA+JkzinM7I7caoo4f6Z
WpOPhxnUrf5uPsTz5IVVELT0NDph8E4IqIf5k7buPYNPxon61vHoPoSbLiwiLTLG5Z4aDTSjr0iY
mdU5KCxIa9fZ7BD6i4Lh9uURRgICOR5k7QH8LXvSa8pNTHs3++2dyDIyloCg/56df4HmYBSnrN4g
REkADGcOETjKyXDnJP8IIBJpm7xqmwfgVznr5byvs4/kDQ/SYcAD04iKEdabayv49jfkGkHHnnLz
AdZP6JmRYPJedxdEVy+fThkVUtbibsejG9f1RCxPpDp/neGhZrU+0UKQ1ScXp2gzSKtHgsznjTKP
JCnJEz0UtiikQG8kXyIWHtykvRnecDXzp8L5KopicMSwcg07fMeOQgamCcvqkf/e8TA5kkZVhqeC
oUETsj+5PD9Nl3T3AOuXorjl4PelxGW3ojngBwLrjRpx/ebIDxf3Gs4GW4qe3UsbkCY1VFw8foU6
Zxm1OP2bzuWT35hKb+KcvP2DncOOVTocA+wqAneHCYLkJvUX3YpIeOG9i5e4RnhzwrSnegIsLgL2
NfY4A5oZlu4enRe4xGtt1FLyR6YPgYyERJIu/CP2M8tWPUxBcLGgEzrzC47s58Li9z/YBkD6Vnfd
ZZoBeGzsP3mmzq3oNPqorD3U/gENcIzI91X2WGi/uqcEUhYELE0x8yEHQw4SvSfF5MNWKZnZPDd9
tP06gy1cNs6oc4h6/hdO6Ch8zpzdLafbsamxIq7FWGEEQ0QacBeTPkGdhuEbrEKwCujaGXpXlFMK
x2V1mr++C5CG9ynBW8iwhYnPRBw7p9eZ/9SO7DvSjKt8Qd5B0KY+qjwilqDiv34xlbFw40gUTDR/
RZrRmk5ybHZffibvYUyClhoqv1c1vCBFuM2HIyOWlx0CAMgtICXWeJ4EAl1QFeSfjHdlruHrMU+b
IE8MBt432EZgLTUv3XtluKzB0TqvRP5wh7o6jcC37gHrKwsWxSeiQOrEEL8xds3cIDDj5crLEyfe
s/eyaAx97Xig+AvYyvl3TdvplOqxJ8mSS8RS8q5pvG73ZCcXuEtH1ENmRzrW7MeinpHKRmg3U84E
MckeHHOLyCgzQ4lntYJX8KqeXZ5v/ex0UsvwOoDE5M0cH/fZcvWT98oLURTWQqEVFNtf8BulVYw5
/g30b99/ut6BOyJqrcX3+0aRAGJEmMkvi0E1KbBEAflhFOaYsnk43Z9FSCkiAe/mE5aQMwthSjdh
0ZHHYKnbAl/NhdxacfdcP4yv3Nu9A8KPgoCzwb6csZgClPjD6T1GOdCMxGdCROjHvZJMjlcC5kB1
6bFiwOGdI2Y4o1JgLiKrhKMuVs2xQac4y4fl1lvsdCQB2x1hxtO7JVLsulv42VEFIr6EivTlMl2Z
36T+bXeN6mLTr6ZkLpDEIUzX4lMsPI5A9g6tZQDsvlJBidBrwxd7NeYG0CmJQcsp68w8fI4V6URI
Cdel+3VBLLB/C3E/fDinvgoz4OoXDGFyAvl6Z2WGkxvJEEWWEZvD9LqHqf27z7p/Qsv3n+TekP5A
GfPnl/HLM5AfCpUEli/QCsOIwZlENOdYiVSAZNkBXHnhECmI4BL7lEr83rsPcFSFckIUsEfbVVoc
5SckNLnCt6CwcHaQcRMWxDGVU7xg0lwm5Q0bGbK83/OKoLuUxLn5dkG0J8lbTMFTKYqVONR/IZR9
onPWMg8UeA8xOa6CjnqB1CwAHw22k8Yfhs+05+G8+ReRhdgMRKphg5uUQc7QAolABjhJRqkrucv4
ZmDBSdeLhoRPs9UzN61g1Hx5hRAQL4W1F1G/9ND4Xw/wquesxIzPbdUwulCGuW5D7BEuBHXToTx6
K6Td9of3AVNMdD5S/JURGkAavoQVzsVWhXtGsnkBGtpRKmhIuzVt0i8FGcOHZM7pviSN8LWvLyIz
uOUGXLF66zj/SCeYFCTPrSkQTF+BsvoS8HHxjSX29y8QHP73RNuVoyfZOgM+fZBTFbjYrZZwyCNt
Ukf+y+Fibs70oHAqYR6xYhYKY0lHJP1zL26fYWiegiuAPsvd1watb6fUrO3kHRR1kajel4a/agkY
f2Pmpr8K2HPceGVuBsQ7c1d+lpxRX6wiQgMnYmSRk2QXT3VJ6Co4lRKrQxEwnweqL+/sQRZFd49T
MtN7gJs1YdDgFNT+Aaf3+5dm/+Wyjeywci0ACthiUpP2HO+LyWk0hjacP+bqunL/SNr2CZwYAOg/
OCFxeBOv7MAYfeS4C5hDjYEjM4RvGM/Y1LaRiG78JiA1Zv5E78m9zR07KyaC2jtTExpUi3v8orkP
PyKbzZYOnQ+ijjIoCwdVLmnF4IwtAoytW3G6HWNbOZTpzxQtJbaslLQWmMgqKOIHGVAuHlBk1cqG
iFKuRk7xo1+SOQctAVYN4IOmrkHciOl5zNbs18R0XdM8fMWog2cwHiGHj9YxRy+PMChiSVF+oH0n
6+gSGEPvhMzxekSI5+5xYQU6aogFcIQV0VsZvKOHc85OPnnqgepcf4B3A3M0OCCGm4viO0tYKBAZ
cyIRkuQyfudXt0A70pOUc84R+drclrHsHn+FVQLRs1/GSFr2pI4F5YQYDRwlKHT5HjVpR+28mRaF
28Ny90HL22RVTgdKdBs6NWTQ1ga4Q8XKKhUbMOqyfwufpKn5gIG+7KIlEQ8YBPpCBqFlZ2DzByUi
7kdJrGVhB9dxvxsic+MODJXFE0HL6PXbztuxloiDWDzYvUZv5LwZKHe9gIsPcZVMLU4E49YFidpR
GjOm62UB4+yQPZDiKwPa+vvsm6zJwSivm/P4lJ9TEgjn51+Iz9yywufDq+YmTgzg0yG07VSK7+Pz
5rnjx7/sV/QmLXpMwNc8x04P3U0WQ07Xx+3uko4LUtm6JIjt6vwO0B8QLu7hAKCLpHJAyGVqUYxE
F8EEeK7G9S025QyS8OsNgUGI0VnqoJiF/5o/p/1XJDsPUO8QkbMiw27yzghMpOCHt/smEAmIhSlm
hj+lbN1Q11xWW2z7LbE50NZP+jYd6URoO5pZNdX/zN4u1m0Ez/D2KpeuFrd3CpaSA3LosU4kdoEm
tfFfx4JiJu8lTNGY9ilYafEZ4sTFYQb1s3W3mJ84PKz7BWHS92fUEyzaR4T6FUDLTMjMNZKj/LV6
yG/MG2+Hx8wlst4h+BsMoyfOj7+prjqeadwxI141v+SK1oJfYogKoi0Ra5IjUe0iu3f06DsVJGfZ
ziuoRf/x9fku9hW7/7uq9IgR43fzPjgKee/Pn+Jg7bdJVYrgweFfN7dWvN7z4RN97r6JPpw0X80x
2HhBSacos9MOM9Fr9Jk3dJqdAjrOKzMYONABGF4+nMCBjA8fotor2ZWh6aNyyhUUNx3ZzsbqDtLn
b2lPYASccBuNhXS6ICNM87to4NzTV6rHHfpr7dA79Ge4iwtxUHhFW8DTQaaOriQ1TLY+0y131abx
tPUgKJEk3Qyb8w2vo10rWL8g/GFEd9vDUPyw/mjNzIBwPX8HZ8oUOu8OH/+h2pp9zw7FHGTvtX57
F3uRf/zb8RoRiS2znuyskXxoD/pPIcLf2s5+hmWyDZ8f2pI0pNcHcwK2LeO5ShV4SeQVzmAyyJTJ
FdkrWQouNPESyLn82PURcP1OGys2acPtxsHtOMxo+CBhbA9QzKTGLUXbMrke+wEMMNyaBFJeufmC
7u1AjoaLFtvmO1R1h8Pn2wOf1EusF0gomIHpDMrP2Ra0BF4Y9zNTLvtC4wy1+PtxbyuWvDtdxaFG
kBtXEQ3AKUcdQ8qPaNngmzqy9fwr8N2U8DaexKdTf7w7AsvKked8YLVB/KstYxvt0bRYiRSjGuQ5
lCb0X1S69xgPlkZYMxnaPJ+sFRIP8NQEIyCUbykFZvCOqW21m+Dyc3epz4pR5NkLOprRd6HvoGkW
TITNz3IECHMT7c9EFuAvr1dnibVAEHm3CUGY+XmMnuOFUv5E51XNw7ceOIOFmuACxTAprMwUym1a
Imp5x39ygk+bBAGUdAsJ/njTLKTNbVH+YY8SHBeuzBjjQkjmAGtvfFqgtISIHzNake6cnZjSCmry
hu570/jXJSmM1wkvEDErukzYw2p/Yd0jmmAYibRxQlBDy/9wFfBOYihkINwTVRlcXWtKDh90lces
SQgvJ06qmQjxYL5r+ni4IeZZiniS8btC8mDRDCxyJwo310bICXDQodH4OUoQ2YiyZh0PNMwRMtCC
+NsHLC0lT7zeZk0vwIwZLJCC2S/Pfgrgh1jg45HbQbktixTynTmjn1uuoYoJrGlj0jFI3MNXKBx7
8uQyb3g/pOUtML6IPkRY80ULAShFGmH8BdLdoxGypZA2nZQZ/eW4eU8Z7n3azmG5cKeZ6IKHXBbB
AhL5ytpYrXAPhfj8Q/Aae1G43QQJJJEFsJLzh2f9VE8HnK8fubTPLtHt8Qfo3oE+0XXjWJ9D8mLg
mQmLPxpxHtCJQZUGOIOIvIT2RtcMBpTJH+av7+F7wFpARuL2JzkOnAnOKbA2HdG9hTZfDvjaL4ms
I+IYc3E8YMo1SFy6BI3/XiPWLdNT+uQgQrw0NaAoQLC+Bz8Ddxt0CMWXOrFZIvP7u4H6taHQeb0e
yjuU0EcSCsfKjAEX0Czskh6XLc5izEzgeF6xo4ncOTIbU/qKjHO0/QEEERErjT9BnoahjLcQkxRE
vgmQqxhsrgb18tfdaZtRq4IkGdb24yBMlN6znvNv5RZ0+YEri+ibbXn4MrXU3oDbgqWmoLnObfWk
RlnAVK4+KTV2+ad4TcklOh9l06EoRb0eayYdUqe2oWQdJU41wocOB1sx2usOqO6XEBf0VwR7cZgF
p6L1gqwvBN6UDFqoDRy2VxVgHvAKBqcXXUj0i5nU7ep8IAjG5l3KEQFDq6cdzKBNyaaeD8DdicXH
Ws/O3ARWSHhtCZf0iLa4uFV0vv4wAJYRG4MJVVjamzJERIalmK0o4gLzwDwzoYciV2F1W/DK8K+R
U01pBMkCD/pcyuzkXdeyCLmNgWOoGrqnTFr+helZYmSzcgom0RDjqeG+FrLgF2GP3CKVl9EM4FrO
z9mecw4KyJHn9NcL8O05p2IBbSNrfEDWcka8kmY6v7gPAWfhUYG5J73t+mDFN8QWRsYpY/0DGg9I
CXRi/xRU3z4QaZvhIOkW5Go7r5zCVOBoQFpOssy+wGbc03cKFMnXD3rNI5xeIvXiQnqTqE3DwQyM
/6FAbAfHLmAxFnVJBJCU63rdfqC6oZxsPuH+nQAiEySFkyZ9I8cQKR3IIKSkAfQlqxUbLy+HkKp7
cHvFNNh0l/j1cc4XHMAV72Xo9RBIb05vCL9VlDKVO8Ch+EhOPMeYygPdNcFUzh5JmUEPLBrdLiJI
AeDCa/La21ghpHz88RdtONsxNDuzzsW8SnIuXfeBFSzFYnY03cWAz2ibtMmRvFxHS3IKIzwthw5A
P0C9LwBfgbqX6iuQcPJ99ieM28jWJSyzrKnknXD+6MhrphUFHeZNbEAqOpkNmrj3j7XS9kP3lPHK
vr/46zggfzf/jpCYu79g0fdcmGWo/xbBYGV6Rci6IGccpwlyBY20hrAC2SQpj1WJXCOOcZ+4H8G3
BripcfxJRC6ACQg4E6zrmme3MbgfrGObA9SEENX0ySHGonpwWc9QsRHQSNJBctsT6uffQ86HpJ6j
hZS+OXjJa3kaY+8Ad7zKSHIDIrgG4G3AM3VkKLGm+VBCeBkUapTwLfwSPyJkGmd8qNv9fdb/1ZNq
hgcPbRsArSidKVxg3ZDYkxGPQ1ZxIkLlOqfgL+H6ckNJA48ULe4p8FkuQbvjbEFrOUgwgQNB7xOR
Ej1ToqGOpw2iJAOfNItmhJNM6LDBcM5J/6suCe8nnKgCxErY7nBDgAOzu3AqlHkuWfNPGazR/rTA
DUA47ie+L3HWjaWo/KHNLDFTxmrIrkhIq9ifFoMDYUtYPFjs32uWfw5pp4hDCpdYju8VRT4wFuxr
TkS+8lxfo4FbGwjuqgA3yZh3Qx+DELp/CLW7Bg02CqB9oBIRiFxy3SG7mAxYcy8+41ROjpiDtG9h
TrXI/NGiQSE4x3qPkBbf2W2EDeUZ9ChCUNw1IVWyhJnxSIKlMxXdfGgqV850tl5emmy6Gp6lw4W6
j802eHBmocfz+vMoA1kJ3lVWPPOGOmV84Kw2raiW4VEWEbvQZiL4S8s7lkaIKiyB59mQj7ofWz9r
OZblrK8yTLRT/F+3jcnS6Z5cxAmoljnkw/DO+AlQOvW4T1/L4ejCvDvBe4cMziQK++RxQl9xwJP/
I+m+llNJsiiAfpEi8OYVCii8FUJ6IWTx3vP1vfJ2zExHj+4Vpqoy85x9ttFLJqrzAal0uRAHPTlM
qUqATNfGc0Jdn2duQvfsCU9YrBdCPb/FpPCGYrWIxqZ31n8BPKRkrGhYyoNwVOe7X6c2ZYOMo3Kd
H3CTAXi0qTEyi1gmt8Qx/OLQdzZ48Vid5jzxvIoyP8OKvdefV8hhvO4luWUWa5vPFaYji+ZH9cXg
ftv0zfcUWY5OszjjAs/pukyOBLYx4ZYl4my4RVmV8KOc8e+bMAaAdt1u0dWZan0aQarG7vOB9Uwa
ZVyQNUNAj51W7pNCvuyMzXb90pSG3lV4lOeQP1MQneujSnR+zFSS+bqBBFuF27G6uUXePD/kwPvt
5e40wQRV3BjN8c41pItk5LA2yrC+nqcG0fnsqTWObs92kSktV0ibjv0ewSBdLpIA5R2wjZxN8lQx
71AEFaEfCKANf37JVPlU3LICIsN00SDw+V7shfPrKpS8coi5WVTCx2QBeuNe4Qw4ZEs2i+nr+ZtE
R5Cb0cNmjBVLyH8Gz5hU3rY9JcrqbzkbJLuJvqHK3ew2F5FN7WeVFU/g40C0ab58lg44Sd876dHN
nIRQrRjROyUJKgFUrbUxWu7j/A2h1A4yDRwSPdlfV5QMlyqXow3DjPK8hYg3gKvASv852klfQo9o
r8VpKso3w2vtT0p0jUT63bNYSk8WR47gq7dEJ9klwAbxBs7x6fWKpLht3ZSwlFeBG0YA0lLAF2PR
H/gNxWAdoY5ec0Iv1Ka/DniRJjMqIAwnjhYHovbZmw8vG+zAByvVF10aTF94BiVKHJUwzQoicJbc
r2hrXKcwj3aXqlyG7r0UBeUEhLnwXWN2TubjwUx6+hHc2lPeLxJndK6G3Y1LyLHYSHxAQ9OjrBme
Er59+YIhvMvCoDnLdW6qaZ+N9yfCe907v/SCx+PuL8js5q9ccbKj66IpKW8x3n4fo0xj29oyjrtW
J2k3xV6s/LcIlQOVoPTOl+ajp4pl2mY+H6rTDq2B6gpVkTLPwa+iyU7w9fQWfIas802TPu2mAFVa
s7xVC82r+Y6xbgVSihn6oM7iS9ld1zY+Yggtg1jMv7RtJcIozmj7ZDWpCEp3w36R7D17h2lZVXJ/
qd3fr3xsW87y46brR3v7mrQS/mA/+RG+QFouGQOkimL8m1OFB8vtPN5KzTNnCyTWXQRE9tt6HbdL
jlp+EUwTtosmDHhNQsCK5Gv1leOKQmiik4Gj5VoaMK/hooZodfzPzL4mp6mg9CiMhZys3jIJEabh
Ad3souDUcq2vCtXLqp0z0vtnXzavzdjAMGwpGG4cJITf7f0h++oZLPPsIQHe46vE4TzIeTxZ4XzN
9pgg9G8x67Zds9Bx9tppac//P3OTvV3lXg2Gfrb3skF40UTMcL3NehI4SfFgwbzLdcNk9A2KdfZL
fvpGhzctCzLIfMm6ldRuwireINvRh6Zi22O7UPrM38tzMcVGjlG6smU/GbQAvpv9iUqNODOeyZei
0fUINMAtdvgl9dxjtOtJ4GTlL69Zaa0bq661vu4z/yORJMKMPaGxwl99tA/i++CpglSQY6dDgc5D
4mi3CgAAlujma1ZNvbFkImQ07SiJ0qjiFen5ZVik2AhkmqzG8KLi9DB03vvXmdCQ6HpvsJ1ievf+
UM4f3p7M+lhRVD7BOEx4UcWfGG7kdlKfreP3+R+BSjdTTX9OS4mJkOljZd8svmaNFfwrxMZ0tAxl
6rAbrwUdxWcmfhDn1cjydA/YRfWcy8NZQiq8U60gMWTOto/vj4gtsNi2kcc/qtwrb6taiyP+17+g
cX2G3mf/Cu+YpxnGrH/37fXHtcYGh13+ocmEyxxS9+c7RoX4/rEH9WcpB9r734MJFTDu0lWSLVe1
ZarqpGcqxm6uTe1pD2nogeiw4Jc5ool5I/O1/fV3EFoAGcEMy3U709ews2Jv92Zj2X+rVcNAWy8z
QST5NKkvtI214+P3unXvBrdjwXOKr38pPyYsg+JIYgQtPaH9XKSPjb8YZ7DK4+3k+X5nR7b/tppr
Ev863hvFBO2L4h2792W0NVxavREcNoO7glURCmF+rpPTZ8aNUizOR5naz7YdDMscSt8mzloxdGHe
AZYfZ4B2Sl7RbJzom2tNPE2RPECWHbeKCDDibxP7fX1fP2w5XgXbIU45p2G6nG0UijgVQO6XRsF4
flKszVO13ZVPUBb8tIO2dG8y21WV7QcOurA6D21+tGz/PYjGEpDLbf/+mmkhFFVghS2irbsW4Xs1
Oo95gNGbLQeEsO73CfU1Vw1SIem5JL9oCiXimnUDfmy2keAg2T50FySzzQt3lUzz2j79JOHYt9H1
Y98vAIHfxJ6b/PR613h3QLZM25GUkgZNicmZPTyTwGU5Q1f7dareJsV5+Ty+tU6S50zg1rHh//Du
Ad2WCvGxWAau8dIoSFZj0JDl6GM/AAW9pYBlbo4dWWEc6EOGN1w8sKPtqaGDZz+p7aPt7tOPx/f6
Y7zvCUKrjhYVsgaBtvMoW+onSizEjv1hcP+TjVBmOIyT/KdtFDvB0CT1qber4Elyvn8pXfwqZwrc
0vK8IUmJ44snAbqgxliMr98zPT+FNLFtKkhTVLSbMTCF6Y66a5aCSVY9Mzv9zfzHZFFltz7Vi8XS
4fPSMW+fqqbNG/3WYJXmdpYOZuipU9XwzNj8uCnPmvveuscZ++PZ/HqwOUgLjttEh0B087kXCS3J
DpGcNJTPTMjfcBLybqqEAZ9cBSktVCET8x962Ohsy5qWrldT8220fD/DAYPW91k/1pcjpIYnq581
WoJRefXZ0pEzWKs867uPK7lR7UK2mndUfxnmf2fI1xi75wyveDiwO+iBeDZAr/x7oRyqlzNSwizW
iTn4V0bRa9Fdu0qYW7JdbX6JBu7OPv/V6qHfucmZ2DOJ6ixmrsW+l4/1k5XrwbDP8fboP8r7UXIy
bS8+571ZoEcVGuaS+/ercQAHjLcpmU7EBLk8HZnszSljGotaGhRWD1yIRKpR/J7/ZP50bYFuO62f
tUJ70t71cFN7cIqUnqARqq2jLFLYtjtr+Es9AlfyvKDXXfrJk8cmgsjzzRNRDQy2eRddy9f/ntaq
t8CMZsAeqNVmhfkBqUZKKznCLeWkTHTzNe2nyoMCpFwB/Wm+MiMrtodUT4RHO64QmEuBk5bEdpFU
19m7KuD3zsvE/dJ1JaPlcNEQdMHJyk+WdoDBgfIkACruC4cKQ9lwXaQ/VPNvgsNBkRx1aNPurOLu
SlYe2tOaWXpNKqqsnc0AZQHjI1HRJ7pTVGof2fiw4la1ovaKJtPKekdskO4xF6OAObQ3XLFuXKKY
RxL4dncyeFmkmNg/J//ibo86Zo8m6s3lUC5QiXeKeCNMigsNxiWtYDFcWf7kGqsByVyo284/2dap
35aKxFMyAB1KmKvZ/jUyArAfvjTzQ2ZKLnIs/ycuKh1YaleIH0ELLPS6i+a6S3cRIjLqWCp8m0np
KgI0SBDnZb4vzi0mlMGGg3NhUSOfRHPHX2ot4mRr5WOJQLj+FCerGOvOmJLKKd9N/WUn+FA3q4q/
LcemREPqRufctW5+9vWjXEKGLTgcifJYMajggi4DsfA/tOCFKMdcIzYHZ/9whytcLalcW5H8gbNl
wD2EeDCHDDiHz+bg4V/oWDTvC9TJCpbRtIFusmkUepZq6YNCvJKtHmrPFVZ40kCZX3ZZQVTPfOZ+
zbBl9rSvGFJCkfbootCXzS8K/flt+Yw452Ln/25+XzqB8B/bl+em6BxNbRWYGD+Z8bWLvqubjjcN
ZGSPDlfxBp5y7VZLx9TjZtin2mkAwny7N2/tPZMKQqyrVSlcwUlTCRftLhKeev1R2VYvry9vGCy2
hk5yUvy+tjbohXRb2dLXpQ9OBEWMLF6kkW6ggs5Q5gc6HOxLErSUOIr+TfablT+N6Axaj+8w+JdF
x9Vm5mz+OidKZ2LcpXpNCsWi7xvPUAYl0xzfcl4IUIsy1HXFaB9LW1oHhv/Xt1zv/JYfLL9Sda/e
e2nzJSkDhekUML/kt7WvoI+gLkZhaKewv5pYQuE5S7YWjd0vV/9NIN5UXMFdbT/EzF8PZ41V7ahG
kYWMQ5DpbSYYWrWCP3p72YIACtHbDLJaOhfkJfy6FxWWceQmr7OeQNNpdz2YcftPdBf1fM0o6Vq5
NqanyGayf6Os7a6/A5J6aziV2atwJvi3Pc2HuZ4hbvcK1x7diYMfuEjmeRhuA84H2Hk5fg2o47a+
XTlziaS0nPqJynrErcgYUo8z3/ARKDZ3NMnIs2RNpRuHCOt73Z1Xv8Ey1UO0qvcQrmrIFOX8QHlW
khIz0h/X8hWbVh2AVj7XnrnS/7FgsBI6t5pWr7JXfSZhBdF0eG9QslWmvUP7gUBRgNfYODnbBjpq
YK9davP3c29FsJDQ3Xqof59xSJL8PknLLc1GqzppQqVQX9U4hpRHaNTavRkyhW07YImiY4jw/Icb
w0uH7pLfgwzUYT5mi2/fcxTfI/lD5Xt803785iLocWPZbDEaICl/6XxPh708xWS/V2xfqkU0dgo3
0JI6pbovsQhqJ75mHKPWFdxIQ/tE91H9RMepU7j8tabd42d+3uYjhXvVmWLC8UIUimsuT/ChtvJe
a4rG0mnyICovHdm4TdZ/8+B83TxVp6Oscj2MfI9/t+/93/7PLU33szWqvEpnGg+Odvx7TB9Ol5GI
jv3N8NjgHhWtxyaz09jVGT8b0/ghfWrRy1cIDA1GT+wk7rXpaM928ssxRPhxNph6Ri+m1e+03CQE
1P5URmEhoR7dSk8FNvIlEhZbR2TkSzSTI/KoZdg8i6HBzLlEd4Gu5+YBmcd2g0ttpyO+WkVXouh0
NSPpoli96ZmdtuTHb2kf5OPBpp4K/SOB/CCR43Jvr9IhDuZM8bVpPln7EzVXs9P6dPtGcVy8NpK0
cwiMZxmOeJvX8vmW5pn46aAqJLr33C8GY7KANBYdFu0lAh3dghhhLmeFOJNvzuCDksNO38uXLkZe
9thWWjFXygA2UIOP7bBTZb8ZjSmhxnb45QgYqSgHc9v2kXYLZjDF7otDYlFfZwa5vi6gmhug9ffW
ONjn/qbKTbbPJPb6a7LqFGSzvjRkPaeq82BHK4MxPhPlOSC+0z0NJcS+TFyIMJfEkAGypb+vk33r
OPnnc+e0N7nbT2Z/6R5WbulQ+wgFGEUPCy6szz4OlPOknvw69c91n5jVXydffeqIjdY4dTnoV+1p
3fxO5iLE9U4VYaCX751i/ZGa58mGcfoBBTvPWLxmBgL+JjNVXDPb3X6LZ/u6fJ0vYjMiisnWg0mn
77AKYZzst9N5h1FIMoYyUEFwdZ5VikYxtWso8r7ACmIiGbJzQVV/vyW1U+nhrc9Cq5vgKsj9Z+6Y
aOyOpSXjeVo4D99AdrhB8iPkR5p0swB+6S26KV8Tp6iPC/656803JeTAl55mTPvPIOj1pbfu3/Dt
UjWVkYoYs/0fKrbltcXSaQD63GcqbmbwujXp4IwDrCvfqx4Abk71M6kUoYKdjcPHR3ERHVWJ5uMv
RjcgeyZ6r1nJP6H3PzaONYyXwJbca/5k+zRNBRQlKjCpMx+XyrKFjyoM4FYWYQXx5C8W7KtOn+lJ
Xn1yQ8YNA9ULEyF0Rg8Ol+Imnzv+x9nuP1wujBd4pdU0gOcjU0fGZOVCc6iSvwScE84DcTR5v8Ub
4ZXQ8ao47swdZGRetENK2o+Pzq/adhD4LcFy0AZVezBFbG5rTyoJZwwAZjpIfT04VQbJCC5Cv/i7
6a7b21d36+5kwwioZ3vB4/NRyZW3w9uvdVXK6ymrFCHj/BD3S6rqsZdrINEuShNzbVgdpEc1mRu8
1AudQ3xQD0Jnb+W/TDPzdgsGpNG435egUsp+fVxQK+dmzdO+IB168iXiTo2QsUSIH0I0DCUuyjj7
fsJ4qCgXwNzWhOLQZq8wsV3bxJpcDia/NrAEsp36sHxv3DHpeosaoVgz0Ts3vpWmlQ1zstPrWWDn
s3b7uKcjQcFdlcSFjUv/1F7dy2oCDPGXyaXDyq/0JxAM+JGDXuIwfgqwVv+aYEyuvISyfHKezvli
5YAo7wBJsDRIWZ/ta0zwqBDI17adTe8xYoJSzgsuexlnB/mBuqEQTL7izStN4LWpAkfFFnbFxCv4
eZlMaP8FZdIsXTjDKZWL3RPa3iP0qJLYFtjdB1PSTTxtXM+VK8cinWHCfOXz0Mk1rKdV596S0NzR
mv6k7Fpybmv5aur33NvEhw8hIY316ObTyv6upcbe8SE07BSvtpUljhr2EmfeU9W/ZG6vz1ntsYrn
xmcbvOZBilMREg7Cj+xFeK3ONkiuosB8L+cP/c0m0kRfRHaxy162rrKTnuXQVhdqp2w1qT2j6R3a
XA0msremedBy9/54xsVzLXmccG6DE+TjkyA7ZpnPupguiP/WAjhV/DNtbCC0fQPNivxTR222m9o2
D884+zRsYSOz7eZPjedxEqYK9nQjikuZ3y3kPrWMt7iNiVoShe3eYe/tBkk8srZxLntXnJoUy7bd
24lv9428Mt3cDFFuF0bsmCj1Iytm8yFxo/ce4Ft1XoYnAEyK/UP9VF82d9Av5I9XzITho5bq3Lua
fcNzIKXDpHdsXIP3j8F/LCWXH8GYpRhYiQv+m7lPXRXM4BfYNflZVUP6rN1DXYDPEMCmQ/M8uU92
4yNSibkGiD6DyEH19TIsDqUdRn/oTBG4ve0B+Nckr39yf8ufQ7EchmAe6NZsEAxmTUuW9Wc14Ve4
P9V0tnJATXXiML+i0Y0DypHu3iPzcNPp4ERkvBgfYuqkaijfs9XutrshbTlPzpMwHIPEFXuBeHDs
wM6iWZfbdPww7kz2oMz/T9fEBqR7tPgyksKegiBkaXHTBm4PoKGqmZeafK2KK8j5a/Zl2AdYK1h5
W8O38LPAE5EOWdm/ZznIFtLBCaqxqhSbs+blZLi3qKDlK74P0bSejo/cKb6OXYlGDLp+ti7twnFJ
/dRMx2bAlRyJ3jnKTnby1pQz7VlplKQOmaNoVLMmX9q+81AmpoOBM6iZ6j+VR+7PdpxrHOsAiliE
/RuHrg+N3X1ybC17297Nwz3JjZn2BOWjecukTQ1CgCgOsnesX7wtC0hmpg9Z2TuOMNyFMJqdyCbX
MKGxLr5QW31aVhr1ee/2SRTaeH5jOSz+bPl5Dt/56vKf0JCc7Hf3xQCPR77sBfOjE6uCh07nTV3j
loxStaIgoX9jil7g6Xr4n+XbmBFKWfIpCutfRiaVMKDuTrSEsX5hcPm6vAnVvZe2yCCpTq4dDICl
JgRa8bF64GXntOIgy3pc1UKJ00gPd6DVpSAqXnW9ZG/qfEyX/4LV5z4irhMm2g/PUDDeZoiHNcJJ
NbToJecEhpknO1meDXegE4l6IHBd3zL6CLa++ZDActrUr+94xmgSyqPUx2x8NaUh9vTMHsFuN1/6
MFx197oHvt/gjEqe6XsgwguQwH8ebpCX2ojLZalkJlG5PgCsnfzJdbIqJWeKqUU6emnO6y/DFLfO
wuvq79EfZ9rmK7nKEnV62X+aDwfz/nX5D4yJtcEBLR1tsRKr6GHuYKYxSdQIBgIHRnyYYWPV7Qp3
OAX+4pTt28N/OsxIWfOymsbqH1kg6r0T284Quldw7JnbY4CHVNx9SLfDjrlWDZ5bt36Obybvt1qi
k+a++5elKnoqdSR6xOF0DoSEJXDEHNoE7B6laFnCLMJizylb1BX1bB1UEqJMUoPprytXSVbPdeji
/F3BjYnKQq9uo+T2V8bbN9CA39tc/ykZwhc2Xq2sa5eScNpx81pbqh/+DugpDDIjdZcJotF4dA15
zfhjRIpjypdRmE4CtB3+KdcHnMPrFkmi9HG3rgK130YTSGf/vLUTMdA/ETPWazMlMoZz9evBwdYp
Ub2ii4TrI2y9foeunY3/bKJ7RvUhRW2M+WJi8CqbXiOGa1NTzJhGraK1uU8ivgxT4jJMMwb2nODa
y2+EjOLFxDP/b7xv/ulBvkr+DclaBuGcEK2NYNKPZRgitRfsKKnS7PEHcU9n1uVkkVAWnVIZXoYA
EoaNq49LO1n6wqu+sNv1SEq49kehMKC0byxKimp2y/p1mxf0GKko1Z99SosLQJI0Bkm7KfXhqfJ3
w0C4xYEBfUa5+/lLmURhPbHHRqlBjgqfznwpjKGw1qyXeU0O2aL+NBaefTqQZ4n6epT5u9jiW8XJ
oTNrJux09I2IEfNvgOLPuX4ZnLtXgDCrarX2e5rOJTD4WNqCGmdNYg+xq9ytkvGikWxuoGa+iiI9
E7TOHjLHhAjQl3J4evG2SwGyOTKwzTfvijhcI2hbcbCvrIxPTdaDVq+c6G6XZRTca4NWrvS7ql2/
Fu1C/VSDTCEO30N9xxvh7UCubk+PV785QtJCPRB8FUDtaY9dwnq46z+dv/BG0P2tgotWaFBcrX8U
ortZ6dglz/oMStj9kLWZffdZfU5SfdOVgcGLgJhXI3pLc/u7bIekueWvXahZ/MH/OUkWTLUTg80b
OZOEGpvN2XU2M3Kti3How2YVCLWeqG2I/sJ/IBcSodI9sRo1dfvg8ftSWnv859Z/ps+bl74s0xDT
Wtq9ds07ax/EKPRVVM9dEuNWGvL5dPaaoHZDXHuubzhubk5T/IKDg2E5Gc8irACWvvmfMHcs1IJL
MSU3q+FlmdYZTnhphhGpLYbGAS1lL6ApTFU/0M77q0bxS1eFoSXzyJco/gRvo6zv6mG3zTg1IJEO
DQEt+9Yiuu6qhtgF/IW8+J/pq7mtgq8aJs/twCDlexlNzLCG+9fbF85ZA3NV8uJTYJtmOHhFNrKl
8a6qE37EnGTDaYEr+oqlMpjXA3usjZBCjKP0kWSXrfoyrRCNEaxQNw4Rf3P1tf0OrYG52Giq9gg3
AbWvcumGBz9QSeHA7nYjb8dyRztG7P6cF1z2LxGZ2rq9ghyaCE4mGMVudOrJX8XFOk54PQFhNB2r
+Iw4IUpauATaFrx+WtNPFntyVkLgARZh6kOFaGN0DL6pCLP1M7ZeOkzgkz5rwUj3pfz8NfuUTIAs
MhGerk2dcym2HiLeA9bFtW6m87f629NYP9rUxx36K44YnuP5qiyklJvHxz+WLf98R+B3DoU7gLsW
XDv81X3vWVrVvlJ/D96AR3uoz/9SlY7xHKaHs6/xPiCBu46w7C/6jNKHO8sEqWCkot6zQygu77SD
+94qsNUS/6ZBTMSRYe/V2cAFbKUauzF5Ue/e41b+jWF2pN9L1faKoKOhseDjUG4i/bIQ8RzhGidR
W+3qxx/iFHvtX2qgMoYgAjRqL3GAvCMPJD6Tv/QUeGCffgks7R56YNjjiFUDx2yhuUwG52hdp0Mk
wZ3rgq9myyLCtBotbFJZtuZMEf+oDcu/ozSIPts6/7CRW5Rms5Lg1HxznSp/FGryNSfZoWGCzB7/
RQrqbsbF4WxbAywr7rxAh/DyM6Ag2lI1OUfBEdsIw1XtfVwMu0dSzS3+L7gKKFCKN6RWJb8sAmLd
PUDW4tX/LaqbD2jX5XfdLdQz5g5844AYKACD9XeQlYYkkhdICwpqlHvbDXeMeUlpeLZUkXIzbTON
totVV9K0/fSfu3/j8tVv4PySgbBPJFw02WU0a9oQ5YaP6hKRr5NVIPG1geVWcf4b50qiCxYkC8nU
t03+cbbQXG/WfnY2LeoN3ko32DHyJDbdZPNzwnllHR6nqJnmMfoUy93N0NS/8JaKxGHwnjGWBwnM
eGGcjMrnmG6zTqEGupAHdoyE33aXTop+AEJUj0P+0WCTsKTsnhymVP+BDX97M8L+/tmTxPylTIio
CeSPkfB4ZXmX+OCytKoiIK/AZQjFWcp9OKXRJoJoLY3KVdBGYOLXZp2xfcjZ/tJ+VvRjQxR9fNgX
0MvCJgT8FOsBeOS0WmxsRofeztm/ozkiUbWZ1vDnqvpLlIFQeIahcLGFH9yYUe1WsVYMWiiKtmii
qs2erYUVQ7FrKGXctxxdbN5hL6bbt8rC46x0yk7m5enYtKMumeNY6poLjjZiKVylhiuRH84GxW52
aLRfnoyng6mKOuGTSJd5qSPN4IilSw21hubp0nTlPHu2c8FUhYrt2fbFzkvd8UKUIWOgF/KL1PA2
ezl6ZtpvIiujfDDIg2J5zNEIeuDOVZzg5k6aH7pzeIDvzS68ijZUE8ZRnySDHiRZX0hBSPTvykjy
Xt8tC924RpNDc9ku/lzkUjy7mUEIiVLIGo1pRcWRv4obVQ1590v8N+2cYglTeDl5PZ3ioacTKQwS
9IZyR0ZSYs6dk4sKoOeDCPf/FST6lvzBFnuoB+R08iZWI81+IJuOrZ/c4Ix6H+eQ1bMklJvqsZaz
6tqCTVSYr/6RilsvnVV704a6RFxauPJwG45eg9f1aniIncX259vbrvto4jQvSzynyKPxbOYfpCt6
iwC+FWWSBH/9cFJcRcY8YureZljdf7Q3OpaPy8fDUk4yfdGhefYv+pIU79Ji9xj1rdO/vFu8rf3k
rICPdW3bWAd9IwrtUvSyYw9lQNzMtTbr0nxUZI9G/Yxnj+mWQdkHTEavjYole5DUvrwp736Pbwci
DeUf/5VzNOraWWVkug2pDwbMJOcGSZUPc5FBSGO66sQVwViprAMCI0BdXUm/z+/YD4/RuoFtXlo5
ewwY9z9Zzb7HMzGQCCBeIc79ESP3Q0GS9TIualOCx7/G7NQ5dJ6BBBcjrgCZMSfL27tAUcaAqyr2
T0ruXLdQDibW+QCLpw6IFv9ms72AIY4/eAaUdwOE39FRF5RCWAikSynRTKx3lb9cU+pcTJs4hd3u
eucPaUyVXJspQhyMxZNRmptBfO3ZzcNlnMF7D2frWyXgVFYA0S/eazq4IgZOUr817vt881ftBZ6e
SqvSPn8cSH76yfGw+PMQnTJ9LZpjHltA8dKjlBilX4OocPrb3/fFqmP2Q4kf5DKUC6gWk9sY7nUZ
G54Hivi6kXA2127NvJsbz+shhiQ3xhCYY4DcxUvnFBbsrJSAIQke+b9gUXjUG7No+urZr15rIaHr
UdsY7Hh/qku9Nta2Q42yZZL74MeBFncDDZz8DbUGWb4FxAodl5W7DfIUDx13HF4ah6RGrHqXTAca
NcO1376Ow+K8R82fsxQuBR1GvHk5gEX3eMek1sMBGoqUM/i98LeAfWDxkSMpxTpU5AmiO6Q2u/PT
pKenUuMduK6l3n7o9GxByMDln1BqBVISbnH8Zzxdge1IqX/F8KqRrMz7L7Zq9V3lVs/FsfOMbFhH
rD4S0hWlvkA+8qcC+1Mcb2VaGWvFayj9eUX0HicHGG4igkkkzaN25Y/pQG9l68vfrVFtJTsOWq9M
LTkROwk3kwdeaNvzzDLKIgZpTvX8SAbyN/p2luUr3yPovDngK+nbRbsNWMiXVqY0DvKcALqvaSUk
oOZ5Ymozc+U9H8SGM6T1/MsGy82aFF0Abl4lK3FGJnydGeDmBzraW35I7tMI/GC6RtfBVQxkyHti
mUGqmukj7G5+cG+DxybVPwptohZKsdBULeJ7y3PoQbHNXuPH21E0vPbyAowvX/tYW4wUD73AuXp0
fYp5+QrtZE+B6BHNatNgagKCMA2spp2iiaZ9sz3/ZxV4muwwHYPk6s/hfriWTz9I3bVNdzV0KSAd
h6/E4NIQ+2RYYKCAEF2oyUNODWaOoGkHTW/Thf7XCswcpq8FtDQ5MtrSv2e0f0+8rr8PcqIMUsiq
gVvGGjqRd8wqSZHp+gGcizdUyY9O8T/SLmLfWnJ8CNFYDF/AD/a71qt9PKA3r6f6TLTRpYRUDVhg
2MZiOzXh9euxznTei/xBoQvW7hAaGB7AxkYn7nrr0Z/fw+uz/I+sKeuv/7oAx7ax09Bu40w/Zadr
bEqvh975VJo2ScvRKM5eb1d9QcDbWwfjzfj0l6SUzLDyDgzOXcmtZAGsDMIqGWfCusq+q2TkGAtg
245SG8fGP0yEP6jMRcs8pB/8zEH0KPGSuOlK1mW4XujFIFJxloqrmgi5LemW2O6Bs3jx5L/J9e5a
uhXKbBjOSjCC4mw1bSKuAgyNWThRATD1WfyQxKhj6AiMSyiVjQRgNgiW70yvHjg+imLd5L+OTTJN
fOzZJZb6ESgR8dRq7A35BTQ2MZuaxIkDSxY3I0+fEDOfWzTIDZ6l/Ouq5v8PMSPqhXdWN5ILgqvI
lf3v9Gf9xaRfE19/1sMnONuSEjXTsb3px62tVdLnrkt1iqowkWhvkE7yGozT52rwhdkfv7xdXnWu
xfLjw5zy4/ELJujMDqWRKUSZO9TbVFDBrIKEUj20OTzH39NA1m6wUYgK9Sc5mGKmuYlhPzJe2DbE
WE8xyUizEBUrmxZNS/FL2/SKk9Vl3xR2saSUWbKlYI4FOmX7PB+dJ0Q9rScoNDx5jy/Fk30NKJ8m
q9lC6uxLAltxB3sb7gOjTcdVC7g9FRoLiL7OSA8J4WwdzeLsp1qiKV/0c+3YNrgbko4LcisASk3m
4PeFwebLYf/uSiH8XMYL35a5EgyIQgoyB6FA59yPvubVL2tp2zuUGKCIDVR+CYTjj/pz+zz30gIo
ArkoB3a/v4eErD1DlodOv5kRcaG5CUdSM+0oTnHx2AAJ5j+6pO5X8VvRdC9l4j99CAxAhzN0Xk/u
rdBhGy7cV1HCnolRe23PgKPHGrANqTrEJIWco5C4dmk+mToBLf3PiEKAa/EHhFrTzP78fKyr0+j4
lu2MAqKHNmGAwVIFpCwwj07ZQ3yp8AsCO/DncapSv+h1scvCLRDYW88wmrtXPzYdc+zK1JebShg9
J5um0KSe4TfX3e741NS8EjD+szWD16S7xK65/nj5KtMog+V/w+F4Ceg5xXREOV0PGmCcww9set1Y
YHBpJGuzRi7CTsInEwEu9jMYyCVgVzlZCi2fr7OsbtrdZgBwi2b55rp5F8HXiY/dBZ7wFE9X2Psp
/JdpzQkbTov1bcpkuYUjKB/JhlTxU00HW+2UTTq+/SWYjFuznqWl6U5wvxdN1WUt45KFu7bBdRLD
+Upt93lm939kNZKGuFm5/SOI6ODLc+/IkEMUOsdfCudAYPXVqrumVObyRg8kmNlc+G+8b93UAadY
vku6N0wbVbki3hq+bDRIo0Pq37AucNQrGZ+nAHw5tx6fMlp9ChB01wbVvHvtBGx0xMKlXg3ZfLZL
FKczPRJzu+oznvVz7+e3K6elWY1/eXUepWVGyFGQtDxIvt1+8/GuIUEFhWO4FCpw+0g3z91nQDG8
tzZaoz9VorOHW3ZD8Ht9NQA+VjgUYqLl3jdtAtnyiUrtVNsEm9bXe3Px+uRKG+zCKpk65FI7FK2/
WCCggDdxiLlh01z2sn4R9wdP95X1fCkdbxXO91PEHm75vj5xJCsXj1GxW+hfv59dJo1g7UpQPs86
szG0FNKBSgJ7BHRsR7P4RXbuvXoaG8VAQ+gRPDJ9xijcTsLLwMAc6YbD+pOwP2xHi86xHhrGs5wX
NkGM0M/dXXlaxZGoEKS9H7vzIR+XX7YyX8+494h++cnG2QrXjf6cYfq8K0egvdIPcOmKisFdhrks
5KV0APWUC62wB7Jqae6AIxP6VddUMg3GqWwuzr9NYKdqluTtK+QcBBZjiCS5xsvugdFNHLy/TqUz
qCL9duukvcfeA2WJmyyfNHJyHU0UQPfSv5z0MMMQaIGZFRBnxDL37otusCkVR1RPf1Obd3fMYy3Z
hsaCRx1q3+IDN5S/vU0cMezYhcOeNGFJ+TDKF9vGiqvWLcoyi10w1spF27fLO7QiPSgmysXOQhVm
mM+M5sl7MCcnNYAYCHLULW+z1p23bk1wjtf/ygbnbPy8W5RBBsPlHYw4GyL4hgSU8CQ431ih7f8Q
q0bzgZyv9+JrIFSdqts4xLUUokx9VjeX739vfhc2KGZovXwl235UAznNoLX069Ev6Z8qa472SLZ+
RGxQA8ox0Eko7pVHdBXFv5c+czxz/8XHccjvd5Kt+uLx9mvRX1dxj3u+4Yz54vnrqCuz6SHbxPny
lXeXiIhgiS/q+QLywFkPAH1rXkL0G+Bt/gYnO91yLTwOzmnW74WfjH5aC5LEjDw3rIuzoKHj13MQ
Ymhaj7cGyl9rhkwWF3rzYUj/yJdZcsepCW13fTZErjGlZiG+r7wwQCdXoTRLzCNBIp/MUlrzU3Cb
uRv7f4KNCt+pwE3LVK6PcgKH82djEsew/FY6bcvJR/ToPQdHQbqk4FOBtaVcGM2eD7XNrpW3mC7V
dKEKHJM8+SuJaNYvctvpPq/VFbxP6OzHYlZOszA/ldkq3482194Kya5VPDTYPBYktq1JK8Ruxcvs
az5Xm926U+lQJTFUdy7r7ezq/SAz/eOo7LkjsmcpmZdVbqd2CSqfsBPhlSYXGPHVBDJQN2ugXr/0
b4NLP/O6nMx0TxzKP5DOZs3lJN3axBsKJRqadsrmaGQxmC7KhXGCv8XgpEUi6P5Xer1EnDxh2x+5
8UuqlHp9oHMSAaI7LqIZYt9oZ+Iw4p6bHFFwpjWxfc66obPFVMCrVaxdpYeVZo9oj75vIBoM63KL
EJ3xMslP2ulqsmW8Xfr+Hfmw20gUxrXu9WfAx3NcBKbAPx5RkcVtOvKr3hcHt8eQ69hLjpKtAy6Y
rWOwft/3itXUeM/PPEClSrRBohBdzrxRatfrZD3/2p8iP3mIHBldipPkOc6pi7lRfXoLBcoASfuU
6c8Yfqmp+WB4WSVlIUpzxvFHJpUwDDa6Xj87uqOOXmuZMeOoHwoGE3gM6v3/r5K625PPiHunKPOs
pMbecgvPTX8pZl/ebDwKVAmH++pRJEEwxUQ7ySIADEgcDKMW0WIbecECqyPeZMwLGsl/L48Fw31R
NVIPeuxQXNfn7/f6nEyQOePAxeicOrtBYlGWoFLm+Ij857MtmVjYRug1HUMFVWmAAFYDCHuPAajq
8K71SXO/b/BAlGw7vsMnVDkAESSm/Tui9WtbgKvqcWrE7zpPzNhPg8PAld+/q7gKkZfdJUN2pBHE
T+oZfJBPg/R/LN3XcirLlgXQLyJCeHiFKqzwCLF5ISQ4eC8Q5ut7pG7H6ei7jTaUzVxrrmn4yQr4
w+Evu4ZXw41jSbk/noyLvuBYmmz7y+a26d6atmkA0oa1riKhnr8EP1bGLbWkNgAZvFYQJLOOcta1
H5Ki4FJrMlmABi5xs5wtE0cM/mI1mezeFf+FQlmaiutydjV4pVJySzrdlydpgLW3KJ78WTo+rPiP
9+doKqAzqxXuBkqIRV7ZsOmS5IffhHlWnklymJ3YHlJxZcxzsTxujYOePNOYJH3kk2FRivk6ApE8
+a3lRVKpT0Reuh3M7mq7ebjuy+rtyzn434wzeWs7IodZXMUvOeCJWJ5fqhCMFJ/pnv+fGJ/fOrdX
7D5yir7vB4VFZtXKJOLDraGsUxSekV8Zus5Xv1U2Ajotr1TiGfzf8onWNRubG6zIpR6KisUGn/D2
VkuuIvdJz1ZY0Nd4f6Z6YLRuOaVrPMP4tQoCGYaYiZZcznrKSF5PsO0HFUEfAH6kViOQc5/u0c+X
T2P9+Nq+h+MRIqVMpLpWUxpBDA/D+5/DQXHGXbfBda+SlLCn9joNPaht9zox3vP2mq34aeejMyew
YfbGYSMU+pvu7a3u6X/QTqzLhPTHL/oYTqo/DEunpTvxIwlISJa91u8jf+Kfp29lB3YSfTdczfd9
V8Io5OdV9mNOEYWLG2mht5p2MGD27UDInxNqrN9qyGEm7V7G1L8dG0stBoBsHzmXpzY2WwmXhh1S
slpE/dbP1MeFXnLMoflr+YgMYJx3Il/LT1tHRNMbvDA/TnT46thfOeLCVhFwCQ+96qe2MuI4muy/
gocC/jKTB3G6I/yYU7F6uVUJRhBwnslq+tpIBacE3uuL88hVy87WP5Xj6A0SgupuRVzF6V1Ft6Yp
MVRjjvAUdtHKU5DLDGq7ZApiNVw+uuGkeOS0tcuqr9+RPGrAb1U4QkIIDhE/CMDHpoNUPm8OvAsu
2NzInc6yL29scSnUcVkVkMTue9fDdxjmivq+VjPZEqeKe3GwPfvnnXW2om/ztyk0KqOnJ5Jj7cJn
6/gvfOkluro+92h17PzSMvzR63bLqo+i9PcVeHJTH0jWjDmP3/hnKEzGnzp28e5Wj2aWmwZ/LVJa
iYcyvRvuR4ISGqGJgP7pbW/5p0V1AQ9sCmsmrYJVMv2L82YtuP7ATMIv17Xeo6VXjnzAs4XIy6oh
9f6b6SdT/7296hmK75nvcnagExcq96pvDRnvzbdX6xd0IEaZOdi6XhQBI8uiWFr6FzurFdZ0Xc8Q
AI52ppccBHufnRnG2n1w4AxJSHGNG/GS9ao+aZKr2rbOI0dokEJKFzg3y68zvq32DL0OjZR1wPQ/
One4ZcEMnJlWLQhsz3VLdrThBozxVt1VTx+7VsZ2xuwE6oyREhRLL+3NtKrTjTugsfpxIemSLM3w
hzcTE47qtdV4lnqZCSeYIwA2xfSBwZLagttKiKG+G1WwupvlPlYtHfO5Jje2h0Czld66GhDfl06a
ZRdhvB4Va8H3OAyTCFIN4/rhuo51hJ4imDsRUe/cTA/AORGTVBTpO/T8YUUkrD8uXKCw5Bp4l46s
lFY3kwnfAnNdvfdwZbVXh2HGWYUzG687xlj11wBlyBX+puvCZkmZomnB9N4nDT+OVHf0YLbODh6O
xrMdnPlomb39uzUNIQt99L/3aZnd5Dil81DQuzTKo0ZgA0HC7yPkv/dca5IZ3Uk2XvRWLBAIbfRt
hXr/hoYaUAzbhMfQbkA+Fu9bAhDap1oivoK4lDo/JjQsB/BHrDZNtlJ19Lag4TCdv5dOkCRtU+dU
SQQ9p2Xx/mUnsCBZCKylXtdbrunF2Car10x8I/1NvHvkL9KDM5Vsvn5EdcNtyFSWeR69Xm+pE/VL
WpxA+Qdsx1Zh7Pn8mXZbm/Sco45f8a1IKuXiA2TQLNjsFpDCqb6+McvBKCh5DAGEFybwZ2f1nZ4t
v3IwqH/oYmCDQo/4jaNr6C0tdqVMex2ZwfDHtvSysZfIgkCkddUEVBzSZh1QbA8oK93yXn54QXu+
HOERBAHY7XPbKYJgMn0PLYwSpQMcXewiaHti6v4KBJKpLuYZY6XkLKBZA4JgcUgHdASyM9v1scRU
aLGpvgb7zxvC0x/7wvvDHoO9PE8m0/Wf9pqq5t46Qgy3fXxv2qxlf8P0/sQ1BioIF3uOtv1ju7L2
A4kOS9AP88PK/vpHn4J3YtIxnjjfgl/KZ36e6od+eW2ghFons/XO7L4b+GdtxJthEIA+8Mhh3wUT
2tMsOYfOhrFasUbf0DrgqKbHS8Pmd1XDTzsdBWTkl9ew2x+2pPrZNsmXPFpyDoqfHxYGYdnc/lvp
YWbymp3GGW7/PwvC/Flukpc/95n7fxfis3mflDbZWuzxrNltePZzEgZjNg8ipT3UfY3/g9bV/TXt
NIKkZjx+ek3j7Veg0WrH3xOAfJCtV/TYD6wFqeYRPF7uDabco82Hq5rrP83WAvFxfgDecWwt82o0
UwkOdktTZ/xfKoTEfKkPZ7TBYirLd7u0/Jr2mBLz7CWxa5FHa9A116bOPGLL35YtuG9wpRBAQDSm
cf0OvyZoRPwI+MG2sSM5wGgNuAtySSZGVfEOCgj1q7NhULBV82e4FqmAL2hCqWT0nxK7pRbCJcTe
QazEaz+av801kSQsIfwTUMr8LjYvG4vZyKbLv89K/vBvdZMLeCrvN58Q/cKmkcQpuUePU+93GZ9Z
tJxrm58GTy2kJuoBI6nXqs+YZsOu5NkrIkLlS0Uw8rmSyQcDkdxDApU8wN6aAfMJA3/7mZR5FBxF
EhJRv4/N/JpJjcg5AuoKplX07RGphTz76ls8RsvtHRdmnmucbxiSuV/bjXydI3uFnWX9PT1Elyu2
RxahsLod5BiEjI7sdk9GyYXP3eTZPH7zUas9OvtPAh/meNqJCPp4hPGjBVZwZAu8jDvX/94+3z4P
zFQCkexnELgEifkW7yHQgUIidUCCklZZSzbaKZ9eREtvRoyA8C/1fQ/G1YHI9KjkGmNUTVRVsiqC
g6xx6FaoW6GeiL+pGjuYn8Zujr6GIqsmXigTK2lg0G3yDe/XWK1L/500jIchSAEUoiVnpgWIuZGF
ZJPBncJDZF8artCHMkb+x9aB52p7z4cFtoHk1zxXfzv5SqERmgY2L2ybzvlw3qCxy3u2Y9rWTgOY
Kjv6pAcmbxjmjYLV16aKT7Yb/rJjurw3UebNjNdsHcyGEOaGIaylYMx8rZoF0YDUtp9e9lqoFEqP
/xjxISFg53kOt1hytrn6vib9KPNx6AZtPEKr/L4VJc+1nq/te1oODyoKeHzrHf7xvunc/9s3thB0
y9O6f29ngJ4LtT54+tq/LSzdRr2FcjE5mnJleyAmCLbpnC/BN6xYbLxytXteSs0748DMLt5uGg96
zUtnC5ZBQGrkh0Uv6x21peD2vPCalQC8y6WDIs5dx0cTzZWJKxANJz7N5nxjYw4qAD7ZRmTVFTbM
rscTFtkGSl7H6uyknuiG0S/JTaKb/Xf7vn+uB6xx+bxtP2lPjoOFSXYUkuL4XVlBV+/2CvPqpNm+
BefKi8AtYC51qiumOEsoSVqBLXCQ9PGqfe/b3/1ALf7Ge9cyBt0A8jm3/nWNJjiymQZCyzJunRe/
FWV4eI8gULz7KVICZTQTq16Db4AabOrF4sOINhzU+Gqle0//Qww307h4piw348xTNommpODsGGBo
gAROfNKIIo8FUUkjO8t38nCW6YjxZ9VqlA9HsW3jyOJa0Y09qYUKH+l54aeNEsJyZcBWEzTSuX7c
f+mjAiVlVf8dq+9XXd90GG77hznfm+oLJ45HQl9dbxXP7J1qxxTK4EUBpF8LtllZJ8T00Pg/2Cnl
Puyx+Xdfm2ofynNiZxJxfMDRXYDZo5KAiuUYBJfvPYZBhmL4dTPX/jEmRHYdfyrKt599bKtuMvaJ
f7qmKJ6K9pmPUtpGJNHIGHvyk6mcH53pF5XJNkmRk7f0UoAi3JuFBpccMixz9zUu//p7Nz7NqEbO
DDEVHqfy6x+Nl13cG0+BwL7k95+b2LZ8SZnXJAU4P/GOudx0eCrCflGhx3/i1SXCIFT+RL9Lz295
zkLbz9NdRrr5zbF5GiukL+qx78QtXptmBdM7mr8rE6T523Z8x/AYbvzmZrIucp2cyWOLT/+NtMRv
fvWBEYfyE2zbL9Vd7VZ/Dj9YtjbXg9UDgBVxhVnxaPmpbvLxJlfbBACl8Xp12bqREL0udW2LTkqh
lQMp5GV6GSpTE9Z+Z1qKgDB4WCw2HAJGRPYjD2r5NioyUlj/UQM3XQAPf4Xf2sO8bDqSdUHreFlX
kuna+hgYNcYNzOET5RTku66NOI6SlV330jm3pz1/98kOfts49p48I3OTVyfvjdyW5nuFWQjQQX82
kNgbLWB2kgxDWJt6BdPcKF3jtjNL9xIozRlh14aCFAyNi1nGG2Rx//dinf7dDSpA6yYf1t9UVewD
8wBQBpiBykobXZzdvnbz89fbQs+WnKXuKIlrAq7UWz0DeUlR8WyyJpionmCDRTJfS+Nz8R14LvTh
cmdSFtAF1CE7I97an7rCbLTjVFeqJrzyfaQ/Tx1t7jiSxc45W9Hhq/p2pmeWQ32eDt4L8Oqmpp9B
twU+3T8nKT90qR+ddPuQej8VLak2+ZkOrXiu2993PNc4Yki91qXQgEM6pmGLX48uUWRr8Jxqj5J4
fb5kkpmgrASeXSs8mh9iosuDE8ag4j6wp3UnvaJ2J9W3oFW/riMZI6XeTyM7eHQWX2Jr6mGvml9b
OQYNaCGhi7zbLJ9VDzzTKBytSmCzWtTiZQ4shzqI92wz9DtOJQq1mgowPWA/UsG9awUmYWJAJdo+
mXoh7YcR6+b9MeZFVxyE+zsG+6zbmzoGRxB8jM/aFsVw7Lmoh6k7fwWIXKBMY3c2M5A5KO1sXVM+
YqBQZpY9xMPrwGTfRkjVw2zYw2s9jdDG+SBhjPPIWvWwgwLpNjkLjx2F2OZj3xxkxl/3kgr9PdOz
8hTaWYzrIO4otNZ/c6i/pJnMAuqUWVg5N12uLPXrTBthVGSIY96ni/jCgKlSYOEMjEPhd62BRg0i
Kon1x8NcwNJr07LMx71991hPNwZUdZfKs3eDtKL7IgYKy3oqdzEO41OrZ77dkHlbf7a8CjVxbhHn
diTS0Y8GssgtblctDpGikx2evi2E0ghnFcH0rTR/DbL1xTSIZvbfDwPJSaqXtAcc3DdqMkyuznaU
LZY8vBjcYb5L2PcaKz0UlpleC4msVygvkDoiB/lgSbwfnUe74bIvX0fXvHhbhFyrF3LEsYbcj021
RQzFHVF3X8vBDVegWRQItwKyaizxK/wSPCCpXqrBI8/uHQQkiuIP2098SOES/L5LhKrkZLKmTfkC
1T/fDnYwodtTNAZ6nEeNT0Er1Co/cSDMZc2iPR7t9KF0q+ab9/ayFpC4xXmR6iWC5ywPKat9oheo
Tc9o/VmgSQAlmwOfKxesAeOHtf7S4dMXH7lM2xYSdeXTHDBSun6BrbBOnrVDbzdZV3Tfe0RlGYdN
KUEx9LJ/GOYrbzDkQF4pKFM29fT4OboTvhHlcNYTs4a2845MOUxQAbMVwQ4KDwpPJCJfYxfIM8AC
YpwKwJGNmADI3KQWtEZ/RKvmItj+9r4AKmX0htc43cmKN9mZguv/suE6vyPSrv6jmWzIl/KuOkWz
/H+B+p0vzZd/xlvLaIQN5aaKaifSEWnwboZfKfS8sWXyM71wINCl+j84Niczzph7e/U4JFRFlAWa
JRXtwfo6hd0ahLrBmvNncB8+JvfhJu4Z1ccobuCK0PkqtM/s/ZKDTCuYUoc8NWuoUvSEQ5T9Uo/D
jKqB3znqfW1xjaCJ4H1j6b6DL83NhKOnEw7zcmpxAMqexdBv1BMq1lQ1IPLjdsDl1a7jfCCZ1Pfk
w0EVhVlesuioBRogcx+7SECxSxfyNPuNW8Fdo8Lp2Mz14bE8tnfD0SJnrDjP6hmxNJgThmv9RsQL
JIsny6+7VvAVfR//Y0bk6NgHBJEkH0AlXrgUZnP/HeIMB7p5CztnUx8hTnkiQsxgobephzbC+IzU
gP+EWUuihLxYbOL+cs5kkPP7TjtMyE7MhMM/Tkj9fuNIUkt9aTx/Rv6igwbQ5A/TL2JgXjmL4YGG
3pOfUG9aT9buLYPDrp1FU4Hrx5uy+b9xCapv9Hjf1P98hNTGK20REswu2jdWg8D78BLTToaBMmKf
3SE/SC22/ccAEdacXFfrHHL9C8jDHWNigGkJ+W5y5idRtRlCQp74bdvPDV1P6OyN/6nn2N3jQ60r
+a5Xgpd6ad+4vn8LsotHQaCIAkncQQM/n1ZxPmlGgkDshznsrxqpwg9YZcsrPj67zG+NCWFArrfs
f08UaVqqbTvoa1lLeth286AdE49a2k7ONB6Eov9E0SUoQU1HvAPBfFa9vKHDDVKKUL/DCsMaobwK
UpG/exNUlZkqbzEF5ql+/LI4+YAgMAuu6z/9fO2KJ1jupnv1a9cyrPBtkx4MTCNv1GPTRnAwosKu
rpt4tbVb71wmUvgeA0ihhmKwIUKH6IBjXIYbKJ0/w5OLhMOIQYePgIiDdRgk8a9CM+POXGykzziM
dtZONjCZWDy11t+bBkFMy2KUci3OpQn4w06/DGYPCeqKVf2tUewcR/u2YUtiJhUItNW7lq3LVXLP
YJZmuSKLMqwniYMbm3VRVhiQlkyx1u3tKNVwAbMU94lZooO/Dm4MCw4Za/2oy30/Vba9hC5mz/wC
Jt/edU//yGVcYQYPwVX7+E2D0XpUeo3BEWFWGNMsVQ2U5blqHrUFK/xIMqqr/1jVf8CS3tt7s/iO
E43aA1TjY2YBUT40vi2jCH8kn2Cf/Zf7v48QUQ/vHssWplJLhc9CHwetE9bUUwjkAU+k3bqUIdo+
GF0wwBQRaCDEbyoVDEpxtY4YZPDR6v4VJDMj4L5lNwtzbL46ynpFPBxLWRymDIc4O755IrjlMP44
t7qFTh6cw2FCV+P8hUYZFyKE07rZzqJjaz/5yZVzXUSTfmqgOI+YLjYScd7wuJr/yEXDAjexW99z
ZElBxAAY5dj0yRZ7H5pX13KBQhSkBTaGZZstFh2IKriilg30w23oJdVCxUFQcaaYWInq1Zt/A32D
Tx5wV7aU/TKgpdNqKK2lgMe79+9jdf34e5rOpppbzKfw497xqnjlBi5AbTo8lncVC9Vb0L+VNud4
0jzL+3yQiwmtC3fvVTt/QH22jaCjxgHnIveeHCCxYHUlw5rvfoRFRN/coyEcFgFbsJZxeAACnS2z
iw4WeHBHSPbaxh0zEQfOjQ07JFq+TyupjvlDmRxzSkrnLRD6NWLbZ3NPdPKCPfHViTIUfWY+JoCl
be87cL0OqL6nelA6F6zuHLCqMOtr3WC7u3chjJq7RgORbVWyxDFWRAhSy7Q4YF0jpEb7h2yFQhWZ
yHGpc7yZre9z69b6kcy5GkLiF9e66jK453eIkBCeUvrs7x3ihp3UklE9Ng4AO0pZTonICx/J5t3D
bLzh3WGVEfjILJFDSFcqJFCeFB3DUBMp/kLUropM0sIvX5pWfmBeNKfIh0F/CZvgd0wX+byUk7xc
MhOxEFC/9OyEpYoa2yLhAAfxG34N2BzCM+mX5bsdxuGXNKyruKfZjl3K7ejPCCUxcM11QabVlGDB
CgFf0brxO/5ZWEg7myKZmRrD5U5WX8hm69Li4zL6UhEmLaW5D736szf9yFi8ukziuvyUYXRotSp4
BRebhzU125g39lRtyJoCTxsY2Xp1zGKNa1ue3PBoctJyxsj5tKKTPXux7/sCe7fmuYECVSdXYOdM
Z5UfW7GsePZDD+LfIpzmJ5ki9v+nDusUkAICFZ0tO8HRMSaYJvhwWSDdUBfke4R11HBApNy87Jyg
voKtvWCh2XoNCHOUN8V3EsaFuvAxc0xMzxYwkqCpNLIZ3asSiIM/xN77gkjlVTMlZSBoXeIx1/hO
lId6PesnnfFIk5jhKLr/co0tdD1LrQYGbLxucRJbWrl5JpJij3+ePsi2UKyc6p0pUy0rhVropAhk
o2HCw8ggPI9fv0OPeOWnhxtlI/ZEdrDfqFPKv2Z36hnGtn8dtzmkN+kSZ8BKy9Gv81NrS4KwV77b
i1LVsy8UFKHZEudnfVfG2GQWu/ptFBShoS6cQvtka8/IAyi8MRdP79YTlTfxhGkdLxv7Xik9AM43
X0h/64bBUZAOp7pSfiSfu3qIYB7n8lHexefmrbT7/m3m5pmB5Khapn76xo9ioZSyq0YXk+DFVC8w
2zxLJxeWKdyyehGsXahn21dblIKxk0HYt5Bev6cI49X1e7Z97z67p2YgK5p7SsjKykiIERxnQ/uA
XXXd8MANC4GnNvU4ndnMtLN9I9fqnl9atvXWzfYL8+vn6RO/S+HIULqW4hWftg7D2pFb03heKNzt
R3mWq/9SnVupecDxM/7v+S8j517O99FEsvt4xMUQH1/CB3svxpnuDwrirpnsPXoZcCDjiqaFtXlg
didV+CMfJyf3O3e6RB9JV7MoF7OcdFDPTuEdce2lYEMnLERyeFeVVx9d0duQjafzYj/pTWn6SA59
l5rLrlUKr49qCW0Bj9v2U5WcXitSeQLkCv/AKIEZt/lef0jAcyuWHNPAKBjX9bcuX7Vkz0Xnj+ca
Dw6Li2W+lYsu3xxiJbBuH7LIK+lU/JaNjqs6k6vUR7F5P1cOfEwUQ9hVaBWrfzxt0jPjSZRWgHLv
ae0rthNK5yLanGpsVqA3tjlWt2Tn+48dvsyWCV0aCKaeNyMB+mA3tS8845J9Z2a6VOOAmMMPvGp8
zPXc3U2go0cYeofFWyfZS9V9WvQob0TLLn4X9zHyYfOO1Cd68tdmdjrF8uCRid6XH6D5R/9OLvOd
626QIj/WqcrFNIdue99KZ+r3W5RJVVRt+0n+p5yRZ+aR38WZ/zIPZNEchJy4kZ6NeRE+ZCtlbPMo
34PjGlTfL6/AS2bNvDgKpQspGWM9dkmo6pkaD6dEVLjHZ15290rhlymp8v5RTnw+WKYWupdL/EiV
fwW/e4fRgReooO3gq1EQEmhfxM3kxGcVYCX2ff0uYNF2M/8yG/MQ8W2MqB/9ZenZcm+2tc08JHgM
jEUbLU5wPryZGebbouNch8Iw1+0KmouT38V+vp2N1++OUWL1chf/9PJbDrqt/K8KZKWCK0hUbiz3
JX6gJMF5Mmakt/w1Jtc+2spPzR3JZGBL4eJdf5mKdLIZi9EJIYxW5NnM/hJiHPsrI/xXfJljje26
t69jX0aouu4b9bm++/eLe3Nm8oT/aNCvDlrwIN1B8MHngIG1tQovKCHXYoEC9wxWtLeTrbZNn6y0
ycYpvJKp9OkqWtK6/7q0iuMnmkgxqGNxWnKL5amJOqXQwYUBGWMY5ce3t86P0FBFzS3fhJlPqWeZ
jS7HmVQjfx6eLj2OwBn27E+8t44/zLw6r9yMgeqLO+JlqPI7DJ+7xvWnfkImztcweO435eNllr02
1rLxJGwEEtBJiHuriI1x4Lb8TvqSU92pgoxF0H9nu0TD7ri9vpvqMcPTPR7eum+pYcqyu7x/+ItE
JkbVyat1Ch+bK4NeNbOz0FVmgj3TbxgCXirXzHxzX0W5PTW3P/ET/s9AFtVaFlayuko0NtMOg6j7
efaGzHtNjbKw5Tw7KO0WgEk/4xZMs+PUtIu7kjSH94b+fiyv/ce04XP80MMJoIMpRS0sCuIzMIHI
/c7wz/T9dKmlGZP4RBAaPIh68MGhQN3NXTXbSXfUQ7Gt1QpU/vnefUicNh7sXIKhm5m/jcz9EshC
CFANeUtBAmZxGy1t/cheGePxn3jVSncSwQqNa0UpV5r1W+PgMZE2fszZ+dFGfI4q65uOqGxqrF6e
UZyMwTD+mQnFzfaWqjZldI25bYAXx3eph3CJafkhJdRE5meEoENglO08ZjgvuZ75g+JvZgC+rP0O
sjWD2WNrGmXbhegUP2elYJx2rQmtay0tPqc42/sKwnaKD+PT+IY7aIVLM/b8+SDm/S/nzTKA2DaP
SyaM5146UX62XMrMI/LavG3rZ6QCZLtb+e3UTk87e7oR/LnZafMRUOXll66EWmpPZjr+ZYiAGcnD
B9dG2lGKxOZGpRCSgh2lMoLWQe0XfufqfDJUJ5l7xM9oEOlyWEvCh0fugEl5mI4plFQwb1AV6EDN
qKXKZvurMxQ7E1kYtzHXztKmM1nVJ1feSxgkPcunbkFDa9bl38pGUz4sv670c0gJwV8/KKeG0whz
2VSV4e2H/FXxa2ysBuKEAkCoG4zSvNfWUGIY1ZJD+xIMm4VVT3vTVhgOWCHKj88hl2nytmm/wRWW
KYRE++YcVrmpfl0Qg0C9NTJofjFmoe+73laxuqsHMI4xri1I0eUMsVajaicM5Zfxb3MY0pZ9i8E4
QVGhZQLiiQOSqo/Y/CCGklGuB9voEJPKIS3Ah1Lky3+AGk5XfnwFAYk5IkTaj5KIVusGHs1PFVfc
JWErxCPs8KGAqRoecTmEqM441GPEQMzYWPIjQHAJmmBdHFinMgrOT+p6bbxrAE65wo5gSeggvPV8
fpPDbuX5kWOZNQ3ub6lQX7PXyErJmrzsPCa9lGFUqef6uviZR6PKjH8rYdgG8fuQsnYXtfMw2+Li
ne4WbOCfIo0BmiXnW7wRDkJwPTb8fZpPFAtmBOwOiygiz95bhm/1HWUmZWawqafK3xdIcGBAGcdD
rvPRa/bQomGkl6xPLJRs/nA2UL+CUh+6F1cOnTrowPKDxCCZeodBiA1wE+VAmGyVm9SaZTTWQKPV
5YUnVw9jaqTv2lTG5FPAKAFa0KRUA5gnWjzIaUD+FNv5eKqUArzXsu9st3QK69IDA6TYPm0m62cn
b3sV8PfTTwaUSIh0LkKN4K01sEa47dlz/cqscnHDCuEFI4BmU0vt54Yn54q07M+VxMqZmJcjy/T1
5LoVw/XfmxNAO8ARNqQXXCged13XQB1minKDQF1bGgIj7nAnHrZixmgdfMuXL2Z5yahAZqAIXEzX
tdSONxGHNvehsuKcqcXXiVevs7dJEImt29nOaVys8WiohQ3i+xKFSdrZlLxhnjx7DV4aLxay4zX+
0MYgdPnJnUzQIZx+YpHFxrjuypZmpsnQeD9iDab9b761gcm+kcbK33LmepdDk6EUGScw3C2mJm3C
/GCdHiEct26KnPb32Dvk+C9WLsvo8Q+gzqHpVnvNn4R8go7dOupGsI5PTLX3QWemXhA8/TsDwdUf
3O4lY+lfgvbtVL1+iKCUYfy9p4RL1Yxb/z5zvYfPXXPvTmu6r739tG+3+ZpA71afpquvQ2Wzbr4G
RTLUpNmIRxi8O9AD47Qfyk2/45iGIZWiiuIJ+s9u89ZPdlwe+TdCQr7X6UnS86UurDy6nu5H7Dxe
vCSEm3ovuRA1toPXf5yD+W+xHJAoIyDszE/np3ndEPCEbJzzZ6IpVrt9kwcGi66uwLB6uFOcRDgx
e+gXLUEA/3qOIYXhrh3A2dGukNC5RBbI2WGWal/wi5Kd0yxDbprp66k7fsCw+hhnvGuoNSCNlquI
1VJlmxREtnlaxPfLDI8SkQCJk8RjZFp4XmTd1yrKwLwocLd7wl90TN+PWseWGPx2j4tXBX5RpPMB
nvKVsb4cWy8KDEFJ9Wycj1McEBDMauqBZnA92RgVl9YfeZv+Z0JGllUDh9/4on9Grao9en/+x7+w
xSE5z/ypnRP/1z3FN/Io9fyVOurfhTcoAVSq+2abjxOjXMQknBn4+j9+gD3fR6ZyqSLMXwbFpjnP
Ijv48/Ey7F22csOhbT4YpEsj7CnaTqWhscEiIKQ2Zbvq9bNAN8cQucXoq6K0NDXgq2Q0cCv/raSA
2z8ByAuPSUNdbMLf2HNpgEdhzD1tFExooDPzI29YD4/lY3gZHhA21sysJ+oAhDoPegPoKC9Swy0r
mt5xW9OVLyCuKakRkMLRrlsQ2ajlHtp6GO7Vsv9A6gGeAwSYKTiNQMgFhIVRCuQ7RACmoEDLT8O3
nkiMC/jC/S98TFvhT4/xerSETb9/B0Jvsdyf2E4Cn3HdSrQ7tPw602mU6k5BDMW+SoQy6pEvpfuZ
YbDw4kL96L15oIFjGj1Pxzl6G2Tq+mWb6H+eDh094Vk19d+UYXcQG9nct41Emz7SFCv6nS+bVAxp
DskmMq74tJ4v/8dOvuzGHqsPVnG7yr3/U83XUOg+wnThYF+FXzLRcPfEqt0X4hAMJKb1TDcBL9XS
IKU53oRm9hXddTt/+CIfpY6NbZSl2wzyfcTUhuzCPmStfYi+zRKZ9G4bb1j5YG8ivmFq5NFmmPZT
FeR2x1BawldDQocJLToX7zWesQ4wJQbRX30ue7f/Au6pb+uxq/UiXL81m3qQf6em63P7aZwWt1lq
+BTowN9WxVn9kVdbuXevm3JqmG4naX+au0HKnOYzta3q7a6DncCjY2vDJCRVv84Jk/BsSXV0UIDe
txHxDdIjt5LLcMdAU0vEAmy46W6xcWXkhf55FakyD8PXTw0XQbOSH5+u8WF4ePEAsJUt+6gLOt1U
COm8qhE7OdDoWz25rILzV8MUez2Xv8H8lTY7t2wt2ZIsA62+0MN0z1PNQwMx6e0k54WVJN05nFtq
fWFx0MjbKwBaQOXZ9L/0v5ws6PJDrCuPdbQD3Lj91/Er37mOlTCrIa3AcaFk17Wc3kHoGaTLUagf
o+mksK4fqdC5586ClSAwC96LGcikqofloHolbadya8GOkzME4u22gWqd7qAzGlcY24UtI0TGxcll
dOVPW79oNEaIikr0hpjhUFJQj9eR5pVR10stmf+wjetTpnn87sJkqXLPiSMMrQX2oyQ4B2h+ul88
Zq9r1R85gZAWSj5eZNPh2I4WWOezjFl/Hhd53D1AtbWA+sFxjF3FHR0Co0PTGAX1pSKXLvdhj7Ol
/l1N/rc7K5MvKT1PMwdySVRk5V10S8/6hsmNc5kpKny+jXg5jVO8tbClPrLHloItn46nxXh3HIrI
uwiwS03Ub9tFepB6KPUzrelXdqD6uvOx/Y2K6fChx2fNL3zkaxnZ05QlyjoHcNvU8tuKE8O6/r1W
3Yz8IH+OOG1LsvQ3br2jyp0rhUzTCYBr/dP0PHtl2Jmb2AEZ3T4PjWlRmyF+PVIvqg/Ef51mFT+8
vVXul78aBnZY7B+f0eYqny9MVX45NG6Ct/gRnS+IBBCOX8feSVqd7HWCulUJYuzDEtn3PSaC8uZc
OSJMYqs9url09VyMkgOe39bcqc4/2sJ9BGQzpxK22Che4gJ+QfJdgXVdo/mBvW7WwGwjw/HsoLp9
2G+LolrjlfyybCN7bT29q4ULW9D+AVRS3Y23kJrlrTJNh/zBbC7OFxYy+Oqsx0J50GbSa+9nGx8K
5Kq1G6l8dDT95BF4jIzOk/XRBdVQH3tDHs8CahMh0aRqUW3Pk/+C60ygXQLJ49FZ6WwwZeD/sm+k
VU64jen6Wx88f1RF4JeZh/IB9DfPvrloP4zgleErBZZKrDYKVvXBN3hbao7wfcLR5XxYXsM2LScY
kOriAq/OnP1ZxbWZBAL6Ee6dc4vifH2OPMEtA90BK0NRlB8mRd0dWdj51iErdMYArAKRKkN4mCpJ
be+EyaupFhyIb/4Oh0Jz7esCcTztAQ/l/cmB8KpvChhaligtAlctwTjh8S+0AQD2cHRzMHH3rFzP
D7ORaWiaZyASklM9usJH6PzvPzh3RzWvTG2Kviu40JIz41Q/i3Gnw/WF4RAdWqh7fFgOOq61aAFM
AtwfgvyK75yHcjGq3DTQ6frBRpa/7LY0uoVgyHA/wtUM3+gpckn/upXyaP83EHKJ/Ej4j6TDlyfd
kzAoCu1o+FPbN7cVg0SsPVfBGMvZrViOKODkEOfiSFJ7c8oCqODm+9P7ynXJtPNRL1w6uFA411qm
Hc4tPBKBA4MFXE1UwgMU/jQTzNBSfdcdmlPhXoM/bA2Lp+X5T613rynb/ceCKHw50rorysbJN5xr
83BIiab71Wde4EqdGWuxd0CRWZqshn/Z0waEo53LDC3NN+V5+LDVh0dHCKEreI5H4Y6+/oV/NqdW
qSExklN42P+t9Lb7z+2nX3cz/fAPkXE4NITvCEx9ufSlK4qkTwj/PucfhRNNBq8MnfHfE4trzjTZ
ozpyOT0cx0+lMH1cnbnxqTQv1ntyv8q9nlxMb1623uNc7Vo70GM8Uly7Fy4jrk52Hg7XVx2linE2
cnV7XrJcO/Se4a/CNdNWle+lRW+O6urJSNZdssBImJYX3i2Xn3WMAbOnINeHHhBRRCMfeonCU5D1
o/N7rSdgqDmaB3fkcAP9NwinEs7OQOnveMbZUvMMex9iutRTrUzrTYoDDkTjjHyBwnpkjfLWN803
aQqPqRwwOXOBeG6mWU3WW8Gx32Pam5dr5WTM/mr+NfgQglgzXY1Sn89SrdfjkGHEXRq5aYt5lMRL
/jJrbzUXPWy2gKXNQz+8ij8gIuW2/OqvRmNQQwZYIokhAaK0MJco12pNGNl4X9Jo+8+z1quVP76s
d9Er/qo1BDKTJ/kgs0I+eMLgvcEXe+y9DOAYzY3x5T2VLAr8h3uDAdtwn73YVb2A09iFTpdGtbZz
iNsfjcHCv/d/C2ELuB2J93CcHhvv7yUaWTS9dNHeKvJWbTad7MDNqvWCvCP8IJqJH3U3sq66V7w8
DhcgxyA0Gqm6KmNzwmXNdJq7iTQhA1gazYj/VWnumnj/euAFRAHN2WjuipfAJ+E5TJfG3q7RGybC
b6U55rzAzy04yLj31OedPcDMUbX8tjmOWny4n042Ru/SGoEfAp/RLQ/ghP/RUtCFOZowfLnF40fU
GrdaQXuLtoDNFahH4+Zv1BxP7nEr/JAf+ZP74nMbzsv9RPFqTYqf39g11ds1LBvzee2jFvElvEbe
J18ftWTrlFrwFEHYZnPhy1uM8jqOKlzAvIZ8W6L2cdyBhNBquVHjpiOZtIb/kzFPWvCUVgBPx4Xq
eOLTWk23ajDvNV8MTxBL3NlKNGl1Oquyv8NVjKJKKxq1KsOKwberF753PJm0WuES+PkA4orktCwe
/16FXXnQu/OFGyu+y97Ipvd+/DTW3pcgQy5WOFR/5CA9TCSU4ZeuGdZxpdkatVal/yPpvJoU5bYw
/IuoUgSBW3IUMeuNZWjBnDH8+nmWU3O+OTPdPYqw99orvMEt+NmaAXlSjFweGZBg+Tfu73pFufxs
gwlKuICJ4bp5nvssCsMe8WZr3jkZZe4s98E1+ZxScla6cHMyeZqqw4Od8NOTZARWjsNYYgYbnci6
ywjjtAidMyZxNJ5QBxfcNT2LgaxWqGGMZTnBwnaPGo2Ff3LuY/yLeztE7th3HJn4Wr5oThlu/eJF
Ic3Q9vyuR7ta0ICEAg4dn/jD1+XAobsNwusiijzy/uigdTZbXoCBFRpsJQJl8nKWK1LPGBa44NV4
zV+O4d38Rof4JwQaeE8Mzzty+JBmYFmupGu05CH8wGMQTTc03H6bCIG5znZJxmHCryaIswu9anhP
4HxiAQKeAAaJhrw5NyZ4EkrW1+X/CHwWEWaR5+ZzogYmpwgeJFRCocmTQ3arNZWzsim+8+gai4YJ
zNKg2aeB5o5OPHIVrJkg/qmkQCg2IaT8zkByoocve5F8a6mjhHFgTD3gE+B4TG8+XMt9QdkiG/Hw
ZJFowVFiwbvb6I3Wv/tLDH3w0cM1uQbNES6GRJGjQj4yupjcZp4Yr5aUdMGb8mzke63oRHOWI7sV
kWjI49W78gPG9DR8jnmWO+57a4eW0bYvzqPg6gmfZX7CM5VPH1TDku+9aOxLUH1x58TMhvfu8CoZ
npUQalgeiUXXiKhToG8V6n0FmRqU2ONPICqbZ5JG3LhoRYCFpFss5gSyH8A4MeMQHLEottNPBiur
FfI1xjzcrQfBClkg2uUG/4mKE5hsMBSIXNvmjOgmyFHxS6/grciPyu9yZtFH5g6RmJHkIcjqtFGQ
QCiUv5Pxu6SqvxQBZiN8SQUmXWOJSirrOTGgo75sZbp1Nw2g98mRqW+yg9V7CY6oise7+MOo4TJE
s/Yy/ICuxEgnvgWis8+5A7p8h2S7rOWC5DGih8V65fai2KekNOre+NucQ/qWchgBee3JWAaXVsLw
4JzwA6cd588Z5FFxD1HtAzvLQGYqqaTkM1wZPWmGGfh6fHjLzSHmmW0KOTc42CW5U2eNzj0GUZNC
BKexGyvMIbi7Ptgk0fdyS5pCl1QQOdy2LT/H8SCK+UCYEOrjHoKXkCNo1MqPG3pvlDfEaX7q4n77
JFyEuNOKi5Y7uheXZRAlg2vYnOr0+TSyamxNloizsLPZ1aAMnxxQcrnKFJdtlpEa3gJcqcAt4mHC
5Usc4OsFbT0WmLgoYC0BNB9AHSM+0CEsyROnNK4fICPdW1bFvEgiwsH5jtN48xrDgMrgoCTsgoj7
gLY4AONmfwQiVY5QBd1pNRBgPnrpLMIvQrkvEUKOdUlPwBn7wPMDOXb37C9ZQN/84Sv+zUeIqYfU
He1lAcmoekzyQcAT5XaOeNkPhTwmYlf3Qz5Q6L9NEm4aiYJdt4S0BkcVq0CqKNJZIl7pklTflwb7
hYnPLrjKhRP/ENeH2MWEm0i2ltKDI9yRrc80ghAoiSCltJwQ2QQBTqic2GDI+pF8U0LkiFhmr9ET
5iVB/vEOcusxNE8QZCTTwFGB7FXW0prbBWhdVtpaMkqJOJKcyfkgqwxzDOIhgoQh+SpCbQguRtex
XLHZQ3dX/iAve1+i4iYw1p/Cj7weldRaGehTa813x/worzYmchpT8qopspx/2C0DLqfjfRIVauDA
7BmcPVkvRCyu73fg/F58zOcGTysyu+StTZ0MXwoL8Yo4jkniM9kZbGT4AEQsUNzsi1AWGUsFGPfe
Jxuj2CT865wlxEkEOjkGJHYR4yV48gjdkhWIOgGXiTK0Mr0AZOA8IsQJI5+rkp/7n5FLDcRqj/gb
63uOSLLZM4ggZk/YtajFuB8euvxCiVeg5I2ERS6wUC6LxcB3unsTGidKpnxpC3fgUABQKxqwSO55
HTz4dcxFIA+VJQzBRVX16DobdjyfSHGtqdy8O2M5jEi4f0IsVvizvDS31N7wsZkPMq7Mty4TUZ8L
+Nu6Whh7U5pv3hhL18FZvJfvKQ5+vhE3XBO1UeYmSA9cAoSPSDfDBbk0ziEYIdfew7sDnrj7d/8b
XN1WILbeh46BHFXVsfi9FdN7JtOWm0rMJXmT2IuQLxeMKCWQdFEx3UFPLmEVwn5lREkITY45CqSe
GAegKuJz4VuWP1Rlj6QdnuPBq4MXfZcYaD4VBB0sCeyoCTApJOrTMeOJrsUhZP77Dkx0civG6Zx4
snsVNgmaU89xxTJAowFSw6LE5UNSfcSXM6OrDHbM4a4gZ1G4xE2g7d1/95RzjBqIM3FHE57x8jER
kTaCgJHuqaTJTVAnuHk74G4fu14ZfTpy9MAGJnwbagHEKhnrXJwG/RsBpT+mVBNrynRmm9LvVntK
Sk1DpkiCaZHcydCZ1NSyybqxAIgnfE8+wV3qUPgKIRRuhxr44BRneg68hRxgJQgtuSyh2fEtyYrk
eDhwlzew++Rx8AUJJlJ+KAN4pE/f2gatLrufB0RZ9ptbyp9HIwGzO6QaXBXoQZShaX2RfBh9kpWa
MRaRiFxISltJ5RQ/KXQbhOTTI8WlqSeHjBwxMiPDB8BDUyOFrptwhty9UVKwEKdBCqfkv5gB1NIM
NeRiPUruHs9pREos3Yl3F5pIQtkr7QGyRsAHgSrpigQkOVGVgdZJSBDohmAJxOwcSCRONOBAs0yx
/ai0o0Hv6PSi3oD8HXRrBhCIQkOC2+jBJ6YIksKZfcx78DEICvSYABFL0nZKHxQb/mxG3jyjbJlM
EhoyIykepfZoZw/wmpLhSwgnmG76H7njzpq2BR+CYouSlVOTn69dd+bnpc3FnDEdiHIfbUNRUcrz
aDabTIiS1FDZhb8AzAMjcXaiCGghK85e0pKnY4EHDa62TRe+meMvBwNQH0mERx5gURw8ZL0AuIaK
ZlOIUUxxuZziJP2CfAAa7+NCDPSTV/SjqLZ7GDLOKNBmzLlQpIIj0oh5kdkyHwCl9AaMwnwyrYkG
6j8DouVTboC25vGiJAHcDmY3l7fMl3KN4vrAHGSGZgrFl8s5KMd3wYlE/2BTVAGTc2GwkYJEXA/c
74CsmHrLH7EqZP4q+t+y2iQrlIcjv5LENeKF0++7a2nbURORX4sbGSB42EVz5nQX0BBnpiyZPEX+
CY9QfpDCixVLRUsRJsK1klVKsforSWfclAuaERg12lRdQrC62jn3S/SljtwQqUfPNhfIcwP1PLvb
ET7akTubZH6ez2YNh0KK78l+5RLAMvPRVfDfEEUdDf0r6CtCu2MYOwDD5umI0vrLx0D3Z1vgf/J2
WFXzJje5GU+Q1zfwxlebGk0BFYEgGcq8vxUqZbt0BpGv4KAxxSKJvpjMItodQSEIjeeKozknPptQ
FCFYR9IHI2vgIGzzkxn0fsP9/SalihxvEhbEcYYzb/q/bycFmdSxkg/T6WETPFZEBGJnE7PKT08Y
kyL8SnE0oO0rV8HJTvfsSRhCq78j8iFyRs57WGJSeLR7Bj/DTpaOGPxkSSOEogBzkmDMy+HwJiWQ
vAGBLZZf0sKid9riOt65tLukdydnOkOmHkmEe2yQZUjbr4LTX8j1y66T3PcUSMJIm6WgPOMM2P3J
xUkmJG8sjWTasKQipBO/2pUwIm8gJRLJUJeMR2LjK9yQWssNk7KW8pTcSFgppsPyJNLS75VGtgRj
AYP8D8r0fENyAHGCgLEnb1esi41c2P9f0uAzO8avvCI5kXex8BY48XnkrKLEE96v1MacAQ0qI8m9
fpGYBf0//yIyS7+STLUnCT2tciwNDJ0HAHeNVMslfSTnRMAjWtPzMQj1ZW5FV25XV9xOeCyghP4/
d97vOLZSWHv0p2mO8zmYYXyCy+RGZssHg5WxvBCC0grv91/qx03Tp//zxjtJyZhGar4bUjNTfpSk
s3zRwGDW7EkX1FjD4v5/25maFKfJl8YZnSsYs1Kd/xYP50b5e0kFqUAkZCIadPR00ckneZr+z08l
jDan57HkmqgNTSGzk7ZJS5tbgNstB7bF+DmSdSyLsJD8k+c5pC5v0ccaS1lEdksnlWwPHjKTjMvk
3R3BM+cDsp6lW15jNyVVmGyYNVahy7m3eWIdYlFwaeS4ksRLHoUnGD6MfZBkww1lBznlhRaF0n2R
Q0slQ0lMCuYWvI7z65kwWtgvOZatFAcnUBLVbkR90LXQZfj8rGgtIBGyd0JYltJBDjXqexkMyDku
K5NfAW5hMHT/SCZ/Zzf5HFUO2+v8W104yDojgIO8PGZyBogvskDSaWpzSVJ56qX9XJL8srTdXykl
JVR8oeDaFfw/fVIyLFJtSkX5BplqJGfqDj3Z/2tXQTyReoEOPmmT7LbiTglgTF9hiVYQLztnyUla
tyvA9YPB4BNGyOP35CpoqqLozMzlvpRzer3ZUBtx75AncYW0JaaOnJu8CrNHnGnIwkgPQy3BEoar
EdvbEiMUWWUSX2TnCsFTHgm/0M5xd1IwUJFjwIvrxK/u7t8yqnT5l0RA2kk8Mpar/1nu9t4L7VLV
V8/Iuvg17L99om79mq6QHpwwiX5Ft7Ozw4IVKakP/JOguffMc/jQgKuiKs0l5k0HcL6lpJjbQhfx
r9GQ0otKKOyjgkm+end1VgAU4Ol2+l5cepev/ewjqt/FHj69ee18N7qMGr4SWME+XWz6t9FhofXr
zcdXMiNALKXTJDtuOUqhQVfbNPym7qNdGANWjj+TLedj1Ixxa98h8gaSNMW5W7Psl+bNGe1ursgv
9K0ZGlNJGc37Br5n36AakU6H02+ARK1S6PHO+9gL+cfRHmNp57s4T01wwbQ1rcAIPi7zR//mXHNA
m2EJYjOwDLAptfPxG/49OozUyRdduqI+uk1UciZGrBQnqNxIoQBo7jzn9qnzgCBwCh/eE7ps+kqf
qVIIVNB/QsOoHRW/dDGn1YOH90DlNr1HZRezeyCuqv9xYfNHUn+oyQ2M+RigOIBgGwdHprmwKC4g
UuJLaOZ3/+Jp/S2ELfYzzrbH9Otp9nVydXF2j818t3j5b+/l36W00V/uQVxY3Lav+tcUV9z12S3m
RdOS1JTKqpHeFpKJklim4FJAGUaAkitEEncDGs8CoHzxS4mpW2JglaDJxkCmbMAD7xVrf31xyGVb
ztFFlp1SVgSzJLlHvRnZLjTUgPq9wXTQC0cDhb2TogzQ0WIDbaMUlA0jetmz3iHUF2q6C6vkg1OT
RK8DINXfydXXieMSzZh59isgqs/wNGQjYHT6TDYXWssCO8S4lCBBV4RtJs1DCGY4RkGpAuUkDW5Y
nKR6Ejc520wIQojO4Gc+ge5Lv4qXsaAFClp+nlm4DyEvHs/RXbnbJxPGPNrkb8iekM9EvjvWZpI0
r9mhdF0/PQVROHIzki1EcrkNR4rZC4DJXXYYlrmwoXYehjJeA6oT+vHIiaBq1Pig2PKdlB0DQS8U
LeNqoAUXyNroylEG72ItOY5qIj3VPGVbfPaZ0/sQovvY90hZ7RO9xDBCjk3uAi2sMy0eA8xMG/IA
ZpyiPXbgrRGwoTEkcYosh2RZKq0TWi4f2qAQMwMVL9IHqDwu6hZpECNNHhUa5yzIBv+p7n5SgR1J
1LAOzLDtWwGijM6Zb1IrY+FEM9C/FNdcS665QIsBGhcSFzdkXzJ/IdcRfx0iLGGeeiPEw5jP+KVT
fCD9AyxJ78n0zN5/bbUxvVO6WvMlUfw7vYEZBZUhNwj2X6/E10mIkJCrALqRq4Ka48mOmtkbHjiZ
rdiMItBItiLa71hWDg6DORoGaI2ZQQk+Cx+gzhdjCKDuaJaJqhDnSnzEyPQwU0M6D9mhkH4VK67T
6o5kaAuqkO7fY2L0QZmgiTRAFTEFECLinCNENhEBivkz44kuiAZfHiJs6EjH55broxLkKN3TW0eH
S3jh0GjQF2QnpGceCW1cXoxNwTrGG67BvEQ2jzQgjkCnj8kHiBN6fXT+RdXu64vTFfsXxxUYErh7
gfx1X6nAkVWbUDC57KOWV/8dNPsxxBp5+sFAIH44JqaEuCboXXh7KJD0VTrWe3p2H0immkNBh8R/
5fIaJs4dyB/En3HJ4B20IvB9eqfgzZ/AjABFSx7LQITBzwdgPvxIRv8v2LYI/dC8/fynEzZTZYxR
65pBjUD1rshNMgvLMUG7AN7H3mvCEPM2QIQTyZIlEoQAPVD2Rkzd8sy0jHaj9G0Dy+sJLV2dgqU+
5OdCT7cw3F+j9uLSv8KAsJswg+jlTk2XgmMLkQjCB+DshxOjdN9VkGMTh0wgt37USo4Ocb+DXGrx
pRvATMUVWhegt3dk1FT3aFUDDBRUlfxOR4M4/nWuPXm+YuAbPDOUdRBpym8/Az1gTukNyfw2dekz
G2NAZS8xIi6/9m76QAOClzv3zI0u+h97NBfhkSOVxIdyLIdLG4I3S3mzJVQyr+pEKJPSNRogu0XU
JA493Brd6Ab4QNDhOfSPw+BGC+mOUkqbcwwXS9r7/psty+U+IvmDMamgIIpwyhXn8QthDEAoQOjj
5B33QGv2T10UIQb6kqimOspK9VqYfLSjuf/3xne7Cw4O1AP/qeTgZD/ienDzgT8RuVFmQ9Qx2S4F
9vqCFSvW9BXa6DPeXgTswJ0Hj1S0qvZONIGhgE4QzAAf9laFxSJqLMzCsCcmTmu9Tyz20hi6RcgJ
TdAu8JA4i9rFe7ofWwOalJUZHBetVQtB90ekTDIAOvb5DdyOu0dBiwMdjDUgv+2nj28i9URF8kpy
CzZSmDBUQFRTK+F9HqLm5CF1EmJojQLyqIkbiMx922A9L+kjFfFCGQ3LD4JIdmcIXKHRS6dcpEyY
wjO9PkSjDYBtWwnuXazhCKdlFyhYAUvwQxuPMzM65ibDEVIPvIBKXG414PT0Kbtln3yTQ4lAQaSB
G0/fraaUz0gCh4fZS3To8JcwomMCYqqgzdm9rrVkv7I22kTzO6Z/ovU3R9Hw272tCHrHkcYbKuSD
2xFA/0N63XBSvyIrbo7MsGZOgGcYlTGNDbo0C0ZYWyqR/QKP8+hArcnGx0td7JIpsDlc2x1aa0ey
0PWFigzRWUEwAShDEgUuBcxX+gMhQ7ZXk8qriil7bsHbI6UIF2/nvRGOgOXqA9pQhDtxCnS8YOs0
fBV3QCF7I7A7mBe0la+mjb0EFEfkR95wNeACk5m3fcSkucm77MYtMSZ0FpzX4AxwAaNBinscWAhs
Oy7VIDTqE8BrjNNokmJKBmmVcXXCxSnIGB2xNWxnQMzOdPYdx2AgNtCdenghsRcVIUTyOEkxVgwb
Hyn5oxszmVaEozRANsCGRv7ZsGmfaDrgS+LUYE7n0BWRQB1fOaegSovcBgxO90ibEh4jrAPwIxmQ
DsBJgo85WLaK8iZq99IoYxiPNRbiVyZ4kDbEmSMb4hy0APlE+lIDB33xxB8WD4SLN39InEpxJmDb
wJzoNIbPQDv79daH4lf5+rKF+Minxlrgu3y+g/twKzbmMIJ1cNC3vvp37+G/e4JKG1s+b/chD+mp
ixZBZCG78tQfJMwYmPJGuiNdaMBgs/6RDgsnEc4Ih3xJioOTBEaDtGZEtwg8b/LMhM5HXkBzQqch
bTBV4+4h1A6prwtlHLsXOBpkHGgWeOxOEtNn8cyu2SF/wRw6QcJV2bwWDO1X03szEMWG7Y2CCYR5
RIdVpO2w1oge+TzOrkxKUVRgYkz0Ab90TNTeTU1RaTM7souMAcdhoYAQD/SB1PNktr+P8gPX4OBo
t7ASo3s+ViHDhow2GB+iLAGDUFl9FvAi/TlurshUwDomON4DdALghLUh6mxnFQ4Sx6w9lcYgJFQf
6h4KrWg49lFecfnHKzR2G4tHDuZMo9uFLQ38mz0nQjsCmBhOA6u3Dep4ZRHyoDg/Qoz79sGXsUMV
X//Qe/l0xLLpWBzlcCMrgoTUPeV1Mu8a4VvsJF7ZLm/17oC4S48YgdYrJPg7smpkpCwefCm28d/O
XbZ8EvSR2MwL3/242TmhR9whyBw3gjWoQF1XgzZMGkt2CTmnryCFXHbWqKDBqBFHXzSbEKLhgMg1
UQDYe4poy4AHTl9DAzETdQM9SojH4TWrw2/PyNps2Jpu/9bZCe74ubiwB6DNogz3DZtjsZ35omWM
nqm2QSfNRB5sT0LTYpHw53gPL6/Gg2L/l08YQ+IzQpGBZZZ3MPG+Oo3fdi7iq3vSbs5V3cewJvIZ
kwdIk4Tv0KTlArhbjDYxeilh4OuMVrkvUBMFtr4NIcpHzbEC5tq5BjcEOWGbK95A1GkagNX3Q95B
z5dve8maQ4JaiiiUW5HcoN28EQQ47PSA/0PJDoG78YnLrjmYRSrrMIGRIz0lhkk5hw9xUvP7aEiY
QyxhIUZwStqMQt4EqfmMJQo1SNQzRKZ9XtyPbgNhNA/edy4EDgIZtwIDJ/4hRS2f7ljoYSu8/sHK
oNFFXH/FBcAshjp0kFIta6KZJvhRq/9y+qYPSx2snCjH3Gjliq7O3xeoJ9FJCywbkQA8SiR+dVe1
Q4XqQuZzSY868xQSHKTy1ZZwE0QD1hE6W+RCVxdtX+dg/yng6dGcdf5QJbTFRnzraPZq7/TaZAwc
uh2WeEgYzwwHYvvNfvnbaL76DI7dr7NPv50yOGZllgJkm6BIPGoGbdic46e/RxZcCcDV37zv5jig
5IZP8uoaHaNDGif+JdC4lU4DaSG05RASUMRtyNdDemZemdGAx9kyIh3EmAam+RUyPpkGI8poWQZC
v1zeR4r91+wZvZx+dsDsIObzRizghI4G/i1fQrDiGD31Zb+/rsYsrOm8e1ZGT2V2QKmhRZACYH8v
Hul3wlpY8h+TlMb0GByYP5w7fMGCsvBFhO2nlhCqf9+UpHF54bU/Z9LNt4mOVyskXI6Wf3gcDJCp
9ERy+xw0kMT5u2JbyZ6CLsk1igMjeF1Wj+RM4xozmZKL2eIk3OogGwDAFnaBPlb/nj0YKzhhmK24
iXxseqeauo8+kEU3RKgBmnXuPYTCp+CaZHFs0z4HVA+UAaP1lOY7Qx0kVJjO/VIfwI64JNw73Fj+
mwfVFKnLMZZBwo5wKaScfQavAbde36BViLc0EwjUJYji0uBn7LggoodWvmyGO34e9w/UeMBxAysU
uMU8+EhOzHimZGkNpOBc5gdQeiTEIPXO0DHYYnwrZ3Ayg9p+dWbZcjmXwUoCWMhD4f/YwauEoOpf
gx3aqEe4tnui0F+PudTgbf/9sblzXj/qIVpPygL4ULq2LUYgMpoaUX1SIK9poaPWQU2Vw02Gs0Kh
S1qv2Eu4qOiNsN5llXe5SrJ0roimij0YQKNAgnLPuOfsDAYwQoVVg8JA2ORYF63B2ZKJlkIeH/R6
vdruyvKr0LV0VqvVJ7c4BM20m9oy5pCIQCLwdf3ZIEJT2Lg5ZYpaMybRxHGU70meGbRwzwMtmruX
pNGvEeGxOIT5eFBPbmGFIpNzCdkll+TBDAkeCc2tQXuw22CQg5gCBt9yRlhMNu3W7I7kR+XPQA9u
eA2U7sfbPwtzRKbhhFTMHHgQHUganMgMvoAR4MX2AAZDibdFtUfGNBZ4fQ61LzRqEEZ0b4hl6K0Y
3ICtPTtEojPx2joTOvLcsN2ep2p407T3tqMlQkLog6poEpJJkSIxuULrFRUrqGTOcah4OE9u9A7e
ZWxGeQrfoMzqBM5W/O2cJxevEaHfQFuTkUjH6LUjpcPRCDkiVvGq/iMtQofZcrRtdjfx4PG3pFMn
b4fNGE24ud0qA9ES5GzDzKHyqJKpk+6jNiClLynESTwKcWVHF+AJGJnWIuqVi/PI3EUQ+LHraAjA
P3kDp9E9zsVbTXsTUiTi8PU8Ez2XD7o+kY7iI/bivBQPaoN86kWJ3/RVmm8qNL+5n70pzlZtiC5O
DSiFuMJLffyaH/z4D8ToxFgiZqs2yDXPuVHyXk5rhebqBs2Zo9U/vtzGuXOyFrQ68I2Amn99wedx
9mU2P62f3+h2iz7fqFzsPn7rkr2wmYD7jZbmNqXDxKMU4g2UlCM9t4cFbxPljoTvILFL8ns75adT
zjcrgxHY1dUYwFRDRJnJgtvaj5uabTtICQubgAZ9TNlxKnuGEVCimMwWC3NGMwNOxsdw3jgU3zz+
B82l/faa8OXexqI8BhczRwT8YGWwS04TdBd1M9O0pK6TVnNcG8Ed1ZD7NlJJwfARozl0cpsX23hB
gum+2m6DXL3tGqrDwXvcDq6ncL4wLdoxOkIZdVJPT6R+tPgYDd1ImeGnBEeU0sgfd5l2J/M7e7yc
2rvSkRy3ouPyjuYdmitqx6oBp785YjigGv4bhJOI9QJt4hWb9ERUmde0KetQmCP3ZtnRdNvjLth0
Xi7m8IvToum1MJ6yPxGT72Co0rk9xe+/fR+63vCUzcfwbfJbdnTNBDLz7GjaAFMAUoDmEEdeoSEK
HnmIuDc9Q7CqNPTAyu8vHgk57HnBaN3pmWlLEmGya4oacguerzn37sjjAFejX+g2N0rWpAtnucKt
ZfZB8ET4AZkvlLiYDnBxRC98ssIaSy/E4IINXaSibcAOVhJxo91TAreHT2BEwIrQYuTsT5O3z1rm
+IiplEIt3XlndCUzCGf5EcgZM6ZlKVDXPjespzsaxasmsmnPSLPEzZXawmL6gpHx8pABPrkiO8nX
aUkPbnE9AsVBbUlhCMVJFXjFrB2/o72kdGSUdPqwP2mwetzX2aXjzLEm2Df0OsGjdGUGNN6rv6GG
AA/npt15utvI7DeITVHJ8cS44hQz8JgcB/CjGBYJtkXMbquwlsb7Q9BzYN/evhleu+B1pvfxjlk+
dS0dt/YQoNwIHGg8pKqlo92wVfdI6cO87IS0B0ZetIChmHmN8ZmOctW/9i+ls2+4l9ne5bH3H3i7
0n4y4vfTvWqLL6qOuOqh/VjZBoh/Js5PAjgTh0fnGO0W93Q+QUenKF+4YtjW6DT6gF6OaYf3joPH
SEPv5OHtOCQH8+prM2i5V+4VwAE+JrhpJHvHnKIBFpSDbffQg7kdmgikqwi9PMK7u5CO7G64p3u8
795JSEa7DkMJvXK4YUxnIuXiMemwOlBxP1A+t2kdtzKUgqql8ldtlKGRmSl/PY1PSVuMaoOqs+t9
cQGjBVzbZ0jzCDlcme+6ux5jjWt0QAAPrmbtfEdV75rOCQDkhd1diJpK+B3OEfYAUkVTFBvncqr6
l9Fuwejn5Km2FXw3DdqeFZQWJepfULj+Zq3Fo9BCnnRV8ISeYwNZO5qY7WyerdVE9CjnfwzsWXgb
upCrckR5676SKfrLbNYWzQRwynaLbcSfQOgA5flUzvDtrQF8ipi+4seyLNxzBPvC2ZCQ+WafBiwU
tKhPOck1HHOaHvNb8n4HEHL9J2jU17LKPsvqD1gfhSoyCl0g3WziV3IeM0a+kWIKllgQZyyjqUYn
w6WxSJ8CDF+7c6o9NhCDfSqJ0t/TH2ZegGYGJ8UrlhYNM3JImERwKrnhY2J6kCfZuu69SwFXdEqE
T/o8P3rO+66YyPKMx1XQwOKPIhqYKkEaAlsXRGKF/Yh4TtM0LknxCbD9sjM75R+ALUxqGds+prS+
fHKxH/RLQ/9u06TzxXQDTLe0ir/Tb6740P/bGQcOza/TCAsK7zB6oph4JUEgc+gSynAoP/qa39qw
1VEl6D7Ttj9UAVTQxGqHVSySs1X67cK/ZGoEnXpBsg/15EUZ36afw6zTs+Lt4Lb4pPoPN6exGBoE
odKHPw9ukDHxhkHxh4pwINOO0dadtqDBkghZBVfyvE9eT2cbNTiWge5eneZoKD2LevoCsxq9wG1C
xymgsyJL0aKDhE0LLYov7q0c55C1LhiO4mqDvc25waj2HUB3pI0HX8cV2VoWNYXXWg1oGrwlsgjE
fM1f8EOKgd7Tp4TGeltZqTGQbhrQWc0r4Wy2mPEaIxqDdY/PM/5m4hMjzfHmSoE5+CV1LpDaB57A
yCRH6b9s27ro++tA2D7po/OMWkMMlHJ4CMxUbsKx3ahjkJUlzb1Ksg3tRd8YxZ+L6N1w1oRmeOrN
k2f/SdcgX5PET6QZgy5dPBMgDcRGnAR26AghXo6pOaNdA7tHsVGrdKZA2oj+dood392lnaTx6FDx
WNXnnLRHsWxEzS2kLTCxwUz+aUxoGiM89EKSCSHvs/jw3dbkZkZ4H17/pFc/vqO4pqPJIMxYu70u
029RBgbGNJFOcQLvukukwfME2vZjwOWgjgMCGdPmlKKYGumLIQqOle8lr/Cavgt8LgPUrEiAMWCh
pXN5kCDvg8od0FRAkJNyerjP2msxAEazkZpwt6TOO9MkTpDOcvUMvbjutrAS8+8RQf1fkKvhf+Mi
33iM0Tmd6Sjj0fwnlUXF0sFKkTqJxoGY1eGAY6CKf2bUXVwBhJ2HJZ3BHJl9HAAR84aHvMZdkn9W
Dy4DWgFYiIoTiHSbZiSGTLPaPNuFtRLd3/MMIafpCwdvaEEBArC4pop+PvJptJ5UpAMrRsgjRqYa
rjLP7JsgqQsNgMHtb+L5kO7kSUQ2TDqW7T+EQEcXxOlJQI60L74w0gBc3ABwHH4uyBZBcQVdnWJ0
i0zfajfSaFkZPRD3SYNx7UO8FlgI8+AwPRDERs/iNpDui+Gfe8fOgG5Mt4xbEIuZDE+R5Gjbz1Zx
mGIK0oWnTau21LGZ4KedN6R6rDDox3nki0hseWRJjEWFdY0WFE6oQh1p0XymOGsh0Sszv5dXTdVN
GV6m92xb7DPEDGKB2wEu85Aa2L+5n/vk0m2M0H2iriW7tsDVISVwMCOV9Ar0MHLSkM3OcNXRJCMG
V9RYeTu0Rh/2jND3aIWChWlcnHKjdgiY22WrS9I14rmQhJPoVwMd9MUFIBb4f9i/ZEdfxdbhcwzF
fAEOMvj/TFmT67wJCww8Qa6yYknqIENgH3XHVzS734BUrj+USuRxsqOoGnyA+SBIHsMGp4LoToHW
BfGKSwO2SfkNk6o9YqLlqIXmqtQV6YlcXIWbzqYDvuMur8GMU60r4L4lnbYu8sB0TrnFQEeQ5GMa
R4gl36cRNZ8BymWihQh1e/hFgYLV81i+sVWgLdCTOYDkmkB7USSZ3WONZHoMaCilIIaoCTAK2G6r
q3DJqLABMsRYgBJx7wEUFMVwzjMkzSkuS4gy1/GcSpPav+nsAKAlSveJffUrUsdO2bVimSpc9t7j
73tlMV7+bhndeQ0s1PbrWoZ3yvYnzj5cXmAqIUCVgPImFd4eKUOI9pQzMP0Wj6jOaTz0dQOXHPqh
12KL1dlFxARamMnV00/RhAJSOZD72YZsuAfcOI64M6KtFDKopIJ4glZcvADOAiW52eB2a4vql3kf
6ms8oPfkbQ5Z25WjLx85sDBWEjl3dN8gOy3uJ7e19BgVhyKZdgJOVqgNvUOrt3r6htfottNP/um+
/GY8z8eM3raoFiGSkdDXOoxPFCTBe0zkKzNdjaDkR3o8Ru2RCn+HI++MP15r77hLEDdhfEb5jnCB
XXOWj1WaVJ3bso2N1hRRQ9K2A254TFDvmn3MLmP5GtIkUDTGasRwErXi5La8g4xetnpjbYI2ygoQ
z8risO6qYOkAoYY0HNLdsroGqLIwYajR6eyj7gzEDrRmtxk01hXJ8XIboOtpPynRRbYDf1tkU9pd
rYvQRHKNz3RcP9OKCIUkakHPYsVWza/BlSQa1Y+PR4NHenDEeYTG32G7uw9oBYGrgLmZN0371dMW
ogxSYfl8Y3WiYYU8JBLfITm2o0wUEi1c5NL5kH5spymIC9jLxfnDHji5n+GLSQXzFylRW8AgaCQn
1eobvTECTt9rbCFuYtswRQ8kkENCOlctJjgvNv69Wz3Ca/zoo9eogngr6uWBAZNmX8aHpjgs47zg
H+lgyD9tu81gizpOu9sGvZOeVzV9MSR5Oypaz9fske9DJt4ediAdMd3FQvxenJ1tpkbfjorx9eq7
3P/tfGamuMPSngm1qdV70PyrS9tCHzng6ZHXs1oDHi9NpyXSLLPt7P62GfnQFGvi3ETLZ88piHlc
PZCjltbt9IW2+Fr3ab7RIegZCf2MHojt/DbhJ6nYjRxJ6c4+YR6K9G5B5wPANUMpSGdEiu2IWvpG
mOAX0BcF5Tu0WthXPJMK6Q9gKsi/nuUoR7Q+YpqFnMrOX748SX/QEcdMDOV/QbJY+XNTjsiw0CqB
YnRb7TeCMuZJ0a6P+XGx9KP/CVXT7D7GSkfd0UZi+DBRGcT271kT4qacTJfcXAAUgk/AuWeS1cYn
99C/5EwZ8N9iuGwkH/Dun8081oZ00FNrgiFxhsJf75I3Rf5V6Ha/yVSVs5i3nKkhe4+ziBCBcNnm
6+ohH4VpQlinJeoy+9j4HfmQ7zJJi7XCWu2ZCD6H8o56A52a8k9Krie9hWm7u83mETeRUwqBaDrj
mu7cEj51+Aow4WG2wyNP7+C7Th7XbzeJ2EHttfvPVduuFwI6Y4C6eAKqq3tV+PGnzRGCbYMncG7I
I5sHgwsaAPQ41gjOfrrsb/Z6xqLSTRyAf9LS+NAj51oc+nVo9EQW6IAq4p8I8Qr87Ius9z57sdf2
w3JGPkTLkSTHfnLhl6X2wvSd85Un2aK7J5j3ioEJrXLsJAFr3xGC1xy27hejZ0Ie47ErL4aKG3MR
FRP6y7IR6XBh2lwX9n2omrvoPk1P4Wl8nnz8rVOPD0AvaOOCxPh067Eo9r5pVTuv4aGRYtvxvcXV
5EzIawUKEzf8f7Gtp5uJ/hSqmsTgKeiL05r+I2M81OlfiyaF7Jw80j+snxbfutJkXPNNoBcv/vkX
xVqCeMjvONKip3N4eHwRs1yMfXXkSZBBHSEUent4uBPfBtfO1USfulMjnQvsiWFzV8eWF7LUVua2
OCHfTx5+v+iDAr94LlrbnqnGF92znsH7VlgfHzSGdk44Lw4Mvb/Iz7jNef45J3y9RmrglulthAaN
pGp0jKfzrrzPhjbkcWHlaMdwnkOtE+mAOWzVCvkOc/YEEwB2iGogoeyi0rhuVGBX7h6vSB6bzwkI
KaFirr7t0KL8isjqM2gBt9OTI4rAt5DgZfRaXyp31jvWbU1ksktcnTrSgKdx2mOowkY+TJlb/V2H
9fLGGARFFbudGow5HKPTmlnDl9/G1Z3mrko0LjTkYnJ9FxtDy7NkaiPAksPojgs7E0YU+yeofT2n
fIOD64CANPHlje6Re76kOuxq2iG8WTljF7VPFBFNpwHY8e3o0FwgOw3vfMe9tGzM1dti+ufyXPDK
/kfTeW2pqi5R+IkYg4zeksGMoV3eMAwtYkIxgU9/vuo9ztnrrNBtK/GnatYMtpES6mtR+AFEeS/b
/XAv4UBL81D7mjLgTBRcZ4dAMfoEQHOm7I//hFAK8vpMu1wY5ENDoKm/w3M+et3GVFRdzbfyNOdu
5PZjMGUGFqTIM1m2CbM68gUq6FWMyvK0S6sjYVV6G9Atkst7QB11CF4dj9qBuorXEtbHigZp5ux9
lwDmhOPIW+usGmwIaU+AudBkyUu9BOCyJl3fI1Do+tDYnvAXZ8RN4gRFCNdCefHZPOB53IeY5PBq
fAVp3bWIiobYLkDaAgMm3iPHvnCEg90rBe4FR6bsZUO70y/uIMcU05/PNzbIdcFnD6ifm/7gv/b4
mJLxVAenPRBbDs1LS0mVetYxlSXWf7rjYduqolayelci1RHpQvxfkDelQ5ci1q1cfXLsCYEi/QeT
KwguuodI9r5vU77Kp7CtACtEyc0ofpEiL+m1H3sCqUBkHRcW+neaD9hPRzYE18O8CjDnmFJ+6wPq
3pvgicHRGB5I0239i2ggrCfTrctpQInaagGEcc3yHkZsfFzjidutW2meZY0vp9nhEKvMtikffu/n
2d2Y6xuozgXy2cE5UGeAGjN1e0pseBkHT0sbaG3ravZe6LrQmIHHuvq/96KwApCEQwaMdc2chbao
h83DfQ5v6XHS/S3+AeHGObR60poYwKJ4jTFnY0ByC5kMURGDZJXoGvkzQ40ZonJMHn0tqPxzelzJ
OBf+IlZAx8F+fhStQbe/8OZXIDt47vOKfBJcLp68cxUw2hW0RRfMoTM8Y3Cetpsbc1/wL2iOJ/ef
vrS8DorKYnqDEwUUrmG8o8RwZhLxfQSCRcENPxo/LaxDb3ERsfLyhtCk9H0HY7YzesCRg/KlJPkI
3Bz1yfi2VSTuAbU+ECmk1fOSQhmoDN7TvDuAOIgIR9SxJ3eau/GbCo0ljAYk5P5Q90tuYdxl52ao
De6h/OMzNX9UUG80czMwGNQdXBPodnyUZ4hakTELmuoKnbRgVlT90DilnRXz7j+SxZdnvw7VDOSA
qfjklapRuchXfBYo4mcCQEU5ShclHRReoEXWBpU7bQDQzIhSnrwpDOewj4W2RxTYtEE3wbZgsihu
xJfZgT3BVCYbWmnt7jA4SvN1g4Z14YzYqS7UXnMid+z2IbEICwTjPGhA4ohkB3F/hrd+zX0Dp5IL
n86ASDNIkGw5D2EYOPi1faOGSFwi2YlX6fgOE80KPkORKli+u+0YP0FuDSzkNho7qoyIpT94pMQx
WTJGB+lqyfbIvuNzHgNsrUnzHtVbST4Efi+nzj+a0vc/TGd4kDN8YQHhg9OnWC5AWwM2WRIcSkhI
Z5KvSBnn4sEYF/YScw2Mh4Sits8DDO7g9E6R/DAEcnf/Luz44OHriFCp2UAUld7ejk++8s8e8vsE
Wtzg+cEHg8sbxgkWuT2A8TGW514xhVYOpkf+tzzLMslf5OCxSoIVdpZQt5kIwEyEu6qM7qnV02ZV
9p19ojtYF3By8u3TqJE/R48QdrfGK5L1mFsRmHH/BcG6X9zuTIfjcY3JUPxicq/IgvDFjKtHG8o0
gnAhOC5a6GDt7QAIBK9bmmvBy4qAADQTQfNrw+LRXrF46AQkJ+o9Jgo3HDU4QdfkVCVvGJ119NZD
20xMJqFlCKhPj18f4pcegOjfT16Bmes8B54h0KiTKqfA/qlX5fIOaXp6Jz2IICVyg34rnoh5mCO3
BNK54tTsaVhMXsLXTjtH6qxbeN1F3jvE3ejeN6IL+QLBF5iYJsNyjeiN7XuJNMPPpw8uu3lB7Xhb
PMJXEbRLEE6DBpW0mbvXAm3rzD5MqByHoUDYd588hSohgDt3j5kdVhcGWBao2owCBaA1xbU8a4bP
6DZn90DJiQPz2j5nrwdZBR8IQIw5zxFXqlUL1wdFnJem7Janzbm7WC0nWpTHNmAZUOv+uvh0USo0
QRMpEaNOHng0hiB8fxVxOafGdzKmqTMTRcTll0b2Gp/6ygD49tLXIbTU1D9kKvyz0tsCOXYCcWWT
959pO7osjSFdWfJMlbU4XdIWfWBPbqzsGtt0u/8gY/dgyV3jdnv3y+hHDxuG80bUHSCsjnbCqeZg
+02QimmxuBqIVHYx7UzfXjGzUkU47akgxgsuElj/hPcNjN/3oPbskAnNLWOi1OMEz5kEIliovPYH
ZY0IEDGhcIuOC/2BLZrnARxLlMci4Nsfei+ux4h2Bw9+oGT1CnX/zUlvBsfJO2qT7i/jqV+9E3YZ
u/fUSfXzHX8mOE3APOUIMmweAfSr4Zw4cqDCzuo7/mOKigfWHaZEC9CFRE4GtOqQERs8/A6A+fUX
tRHRHODe4GIMByBaokHkPsQVBU8JP8X8b47NHTo4sn/R9yNrD2D88qz5xGAvpEPH3f3hF2AuFTGk
TLtwFsAKBvmiPviOxYqWhHCE7qjD7QwSvTCFuFIOSPlz/t1OzAGuhaPyp51MlFV3cl1fZk7aTZ3F
iaRMNgTniZBMVKCVMTlr2W2Jlq0MS8yiSH62M6ZkXKoQ7enYoEs2MVQqHts0mmUPfyUeBISuQMVn
0PkMGfr0j4RBibKAATYmqZoZYGzBKgX48J6yEloaNQp4oNVNdWhoZDdSYbGiXBbf0W3NKW8RQ9Rb
fKE9iH8zvF0XGqMCsSgTu5H79JraUCJttFhPDjlyqClMu3h3njt+TTgdOJsa7c5So4gw9TNRN03h
TYEheUwQpStn8ZjqbuMxZFKYE8rA4Y0YDkYVJnKMZWir+/byi2TPr0IIjxmrE5M8o0Wlg73C4JiU
+wJWOiMueWa+OvwErtyOB58fo0tonHMl1AfPLSvBGpIs+Wu/pGmRgI1pJpWpBVlQypUXT2lGGkKp
FBEtXh3iAjQ+L8s9R/hDYbStl6+Aspfer3Wr9WHGqXgjf5D/WGztuZ5dfp7/ZNOnwGZwC3hBZ/Wn
bUE/w0juQ/2gMyZFzAtQ3YnKDGRWpj3AaK6V3pNHcvHvsALwNyS+YNuNi6E5ofTljAPx7ICTibiE
R3uPGlJfK0RkpTf+TWhbQYAz4xzSZd1m9n6DAS2bMTQT+IbwNEabpZEwtQajfwzqnQk/8w7pxsou
A25p/xBCIuxm1z9v4IYO9oUnynWrZkcetswNmXoDttOA4cdxHFBOdWefnxJNqYFdoTHi9QB91xHo
P/goVT8EVsnB+fZyH1JdKrWVHTkw9BoYlmKJfoEndVrBoASzpaLFkBBC1hcu5uUjIBhx6YcEh7gx
+l/4/rRv3c1pcp8fcdr+ORKUAhNSyP2vDNNRPJLBO5CGQsyCJLgoR4iEuSnFLkAb0SY+P3xD9Rz0
uN1/3FlGUobEBSs7DE38HfSDB/ZVPwz8ilB1J9pIYR18IGotptZYSW6/Dk1bX1ken96LFFuYQTAf
sHsYnn4A9KlLiiEZBF8ezkglliaKIgxwhArPk5wQ1TuLxfeMmoUrB4z6E1ABdfYkuE+IdB6dSd86
MxjARHEKdLCHTjfhaLMyMQoxo2IIveFAeiCBIdDXrgn4Iq5k7+Wxf0MPBbtqlkcNiwFid1Ss2Jjx
za1O8lgBZY2AmubnGbvO3IRI9QLQS0+R8mtkWB7jAkxrtKaUw+cNGjSJLkhROG+44lQLgsqBCM5j
Isvie4QNYqzDdGZ5C3BVjl9Zvidu6eRh5IrcUexBcVmo+6QlJkVsrk1QIeizMDpFPyAWV40QXMf3
TOt31h+ilZFwoQ9SlkUsuX9WX0W7j8MgseZQTvCCFFN0OxMbQwWqszA96KDQ9N97DUX0nWpYw0I7
PTJCkg1D7xBtitXdNYC2vGpOKDs/g40B6EL6jPOwYYHkUA1Ow4arD2tcuLR0ljhhW33sqcWgmmOA
L3OUj5UpZ6oll5MFDWV78CT8aCVGoyRhIm0d8MgJ3yuUiBmd3HdMo3XavCGGjdSVNWUF1mt811kY
yDMpM3CSpg/UepkYfMx9clR9Yh/T21z94enIGID6nrA5hmdHHpENyw2SeLRnD9rkAQaxdAW4E23s
FdsOhDw5sIOs7Eg52EYxPWfoD7UvJq6XoAKRjrOYk/bVt4GnBDOGFzUTbiqQEegVHYMU4eWDu9Mh
pFzBaPsEHxZeLGdIUiAkZJphioueiLwZKMsMHHNJvRa2PFVVr0opuGIntHpCXTz6FbzrTtINGayR
pXmkKocOPzlBvT4EGNWhgXJGLHApFSeJx9ftMTLlTpM+kQAuVCr2EGk3St4W4X6tuBNSan3oBdi3
QN/UxsaIMdUMH3h1xRFo4R80eFlzwKZdLE1DHn0YS7a48XcxCxbDeVEvmKsOqz4xa2fiedEmYq3A
PYvJLrwbglbxvdz/wN9l5khLducRhE5efN8I5Qg6A+Zx1gxSAPOtfwg2uikT44YSALMRhkNTzi4N
PZENGEqUGV5u9OlIwnxj2gkQrehDjFkxHUe7EwJEp+8fMrf7TNtwEUD1p/exQhb/G+o6D43kktkn
K5jqMWDDgO/Bjc5+1kuCEPAU2LdMu25om+WKMomatCfGqA4f2OcVf+J8UH5NRPuQIx7kM7c9xnIR
gewwiayEuV0PS1v40qgxK2gf0+tW/Oacvmn7zRKeHZSdPQu21pXV6wUpcHvGGL7oOT8mt3pBarDW
IwKJlfk6I9oIP4r32AoNQaUZ8p4DrVcEdGgYOCDO/OU6hpz06EGawtbsOP/QspJ+isJc/TnPgW57
Dc5TbVzPz/T48EL2PODljFz7WKrQTWL8mIh9uVDmMdsIINmBgXEbM+BiAUBNLe4VmHElGimt1g84
WfdHjnlmZkIMISh73CQPNDRTksmyEgEd8jZEVojE+nT30wObFV7mKDKIJ7TCZkY7NGr8UQfi65WB
1mlI/SO+6F49vQ8a7k5SqFhzLybpyjZF1jlUgjK6/sWMwKz6uhuVL6cPj3CAlRbzfHrGBvThDQNs
nlvNdnOZ/OozYqWG6pgwAHXB0hKYkcrus5YG9C6BxZSQUY4e4L2swbp3hteexATcgoY7UvWoJJpQ
DON5PqYFa3gedrnziHseQBKFSZ2H1sRh7t/i19Sk1O7BafIF4CywntfhDANy9ni8E4uwOW4wlO+Z
Y5NZNfD4Vwts+uVgAEVC1BEDbVllYKhA9Ty//S73Wayyhj5dlUJ68KSphuNfBvru0PKY8nXYwcxI
wPaWDfqk0CEUcWYFBkA4H8JbP5mvMV5ATBfXzHK+yLwpUYLO9Dh8ph3p3hxQYSC+FE4XdME5T01Q
kOHDLwZn8FD/vv1O6gs9X713oi6lMpfxpB3lsTrm++xhxSsLalaYJ6THTx60MziVD05h/xmbsoFV
3x7Rg6mJ43jKrxWoI0mws6dsYQLj4vOXsVcfPJ3bYatOyak7L4pEneZTFRCUSKzRGa7+8ASQyVG2
JkfEkqjqccRmkZ4d7j8GI2BGm3efd+MIQdlox+b00u9OaAWJgl8q88LwnJsHfobWHvqNzmyalYfg
qdha6H65o/SD8kuCFpfEIYTPjLSgr46EuQEbOHxtP+Puyh7ddZdfxc4GnQ5rDsYby2/PQT0L5+i5
N7dlZAJa0LBa4LHeE+4ULJfuIfyYvqoA6pLf0rt9Fkeil3lw1bfUlNP3GXSqdf5mfBK0emgQN1BA
WUFqf4qsZqecJy/Iejz1zOTV6d/0gDrsKcFtR9BvLi3iKVIkOJ+BHth7EJ+ek/+TrINH9IKWqIfk
DhRN0oVRxfwcXKlxX4XnPICsvQ/j2cZtZb45q6evW3hgaDbobpqEYQaA1d0DTsHimIWz74zQ7jGA
Qx69PY4/6+uNvN1uOLuNmJrSJ/do18I3hG8W6f4lff02G67iiQgNSFX0uW8Hdc90x0QsgLkzrztP
L/NnTxsWA9N/hHVgJte4TF5Ac4x13Z/3jxL0GxhG9/EZOKQKEZiPsd9GPRVqQb6F1/eBocdWQlaf
Ps++M1fm5kysCDqU1GRaIbrzSsYqFRXW1e0CdT48K5PR9qnP9JT0BG7IHyp0iPWPI816d3jVWBLI
prCRXDHjPowMOuvpdXqm2kIDGagLfU/R1klPUNafU1YM9MTEzr43XVjh75+aPzs0n345uPy+OTXA
aV9Y5GAOlB8STHVlIJ/7KhkcDMPbkfXgIuamfoTk7zGIfeM8vENLgo/GgLF8i7Va8sG5hJIs6RJF
MWxHWobbGw+DFuCtSbmF++3SYtnhahnC/g8hNHlFBGc3sUdFcthfPi4RurTB0NcPLQgNlfqG8Yk2
dMhSMYYnFgtWjI7lgWC86Co/bD9pwi/oFGgNoIvFHyEREWFtMcAIqsZrT5H2o0EKeLqPv2tJPaRG
7n9eJAkifvXrk/dovOMn1D/BDS4KVeGEi+77GZ+nXHMK7NVbyIjl0SQl+ZMIrZpE/a0xBiSUo0yr
L61n0tSEWXF1YhFRg2SN6s9Qb8gj6j0A2ap7yD9qpP4Nucuu0gF0chXOEq4WmNrR2UztkmA6t2yC
gjzP3+cn6v7Uuld9/1l5Ul4X9cu9tFDt3JKrGwYwdnfjU+vniJ6YtdpIrz0VdKHwztewXRn+e1fd
PD7KyiHlBgcYeKjMeLgWYcWaXHjPQ++OkZKy4bsPLKvqYV56mu7xeuUZ1KBUhA2ujWdiXeY1TAhi
Q5BhIaCZkYl8hO39TiGm3Xm0oPxUA+Ph33YF0WESyqHgU4ZbAnMJOK5vDK2qetzBFwNXRTV8CUEE
hVzFLGTMyoGk7sIFEpF/2FkYbO2wXYBUQ3ogtqkMjq+gdFw2ldHlmfS0Mjgxj9tVl5gcxe+TAK5e
1fH52m3X4vbOaBGog9HxieskfrLWAkuNb6BAs+7VPzIQAO5m9aUM/lfDBLU8Q4+fh9EZHM3uc1tV
hGW2yWfMo6C7YoBcwNh+ufryhiJhb7XuCbKm2TfOPM/i/BC89ejGDBpolcldN7Kw64LjV3otrGDs
oCnezECcVuiNyE7jzLnqCGBYTxQWngvF9GX+JTkTe5KH50AgrzzVhBFiZFzxDH1HrIO3LuESfrPR
sCbcSIzopKFAIFeT7FhkgA3ReYxYWAnSm+ZRGmDd8XFrZOewXYACKWXPg8+AIf9vhdoMhGTw+/ac
6LZ+zIodjxeeoJ0RcKERacc0j53BTZRUKEfUqbayC4gacidnZiJPZiTAG55a6j9n2MVLKbEhAFbY
ytGurg+b+5Z5+5dFfWANIfVEPC7OPX0MeKkNv1zWszIiN3tFZUWrr45sNgb4FYob1oaduNVdkzkz
E9Exo9C2BMuBgf4mvySoxrfhm+S6sRIdYlC55ePiHePzkIkPKPs5Zez0YlapJuwMvwCAPvSqe2is
DlMX90TJsT3WpCedN+qUwJ5H2JFlkHUMElxSJT857zQ1iFOJS4b7JWtVdwKHNlB+S4cM2prgprt/
WHxg6ryQKTLXZxyCtY//yoBucfOiOtrYpixEPEAol3g0yuMKl6EQTv5zZNKHQGiPbrji7urRcVRO
7quG59svoX/WT/fm56egTJGM+awRL6oCxDxjkPH+ib/vbTCOnAJv15k/uNkCECXTw4sDrwBnmUPT
2sM+hW5CSiiPygH3wXN2J2WGRPVejrIRQw36QOZsZLjCYxqUUwph24F1hskaCnA9KHtoTj4L5sD2
nuCcUCXks+Pe8tABE4R7L4RBHAXcwyMpyaxHtVp4pgJQ4OGOYfasBjJF78rJM/xy+ZrmG4vrswmc
k692XKvySPLsbHAbhad4hOR2mh5TiGqPnzt0KXFktf59LU+5rTCS46Fy5UmRtGcSYEfCTWIaC1K7
MBc5/BOEZltIIN43vdZSTd64+xa34BGSRuyZfndw71ODaak5/UIu44lGv1r3yW2P7vPPivH702c6
6df724L79Tw8DHmTM3ZK34go2ETJYMTxqLA2KgQ7+iUBCjoKMBckt+4UBCvCsNN2PEZWb+qp7uDE
aBq6I0TOkMaI6XZeJuXHV5zolQfggQSTdrdflrxhtYZPx+BWmjbiHdkIWoxIQUT/GNUZg4UvrkR9
QlVCnTEk7FRpHzVfqVOGBvuOSMFDtu6IyPoU3aPn6PaP5Zxf3XfEtN/RXcwzrGWOHQ38E/jtKYyH
oyTULTQI7A/czCbMsl+gA7XLfOxtCux4OIcFFUIbwHHsULV5BbpYRo9F8KKTbgflj11LzsPR9I9V
qLf4XdcFvmPMfB7IWyE3zvAsawUYfbDuQLvouOc5bffh9w7dZXMdcL59W/GrDhAxxmCOb7Agwl1v
A0JQ85vH8B12IW0u4nMKtWPAm5xPUEOHl5uP8EdH9EypBedI8QxCojg7eljcmeSiZblXccntIxcz
E21hQRK6+PHe2P0wsMp7H4RzKBxq7/sPZNlBi04T8/OdHjGtNraPPf0sui8Q4AfRBGZ43Ro7dAWk
aUIcu2D1DVsBUkjHPwKKgwK+iSoOH9htQBFDqfT2bt3Y/BLbRC5fYDnZ5RIfIf7rBM67JFJB1Vur
cEWOWXFOmM/JOWr8hm4PETbyaaZ8uOXheLX+UtcRs3Yen3rQ1Mw55ghYPZaD8pPVs/o8P2WSF8wC
ygif6vQS8lZ8kvrOHo1/15IzZrpvt6alfEcG2gJYP4eIJywb9yUP8uG35r8Cqs8DqRiPRlIA/eO5
f7r6cN+qDOLO7Rk7aJ5oNx4hckDYIq81akCer9ojOe54lJMRfzpAaQgabVyB4Pbv2ICYGChwf6jc
dMgiK0z69zQNfOKMNeSwY5sIakCQl7FnzJUBdcE+wwvEvmp43jGq7Fuwt+mPY5O5AZPCFAGxhklP
F9Q9OwPbQRW39/ys9Jns9GNoAEl1l/LifP/tE2HMnePjq8mAGMcsMiawXiDvGbLPeXcfqpDX5HO5
jWn6XOlVMTDyb7wzkWDklj5Bsam8LxxnDuUlkzhj9NNr+dOGNwPjWACNhqM7U4kRU3n7S1YNH7Bk
zhAgAWYzjNBSgujZXi2E8A5rjBeygOR/GyMszIrN1sAmjeWzj+o4hYmUcWT4Tic1cGgRXNHgZ2VT
5UDxXXmXInssyowlmn4PSj9ZpZboYeUTQTbCFskBkVsuMAsbKjsBj1c+lA0Wj4JTBu4gf9FCfc9X
ORlqUPRMMVwlUKNaf4iPGJoKfA3vkp0yI3wtXguDsyfbJz9WZtayWltLORq4YYDjcR7ZwdusnuGk
MuzQ3Ids098XWUSIIMfqgwZ1eB/KZ/ePu+O4IoVb1tGoWp/lfMqGXYaXIbwCXMJw4Oijpl7bqY3B
D/P6fQXZVwEPZofNvew8emkOAJx8fkRiUrlKPDj28Edy9ADY9nC9MA3HDmLMqTT3r2vwRHjBrSYe
QPKHHHUu11nDcEQ+5DI88R9YM1+RWQOOFjv+P26gXIKM82ooySDzDCIQ9+p/r2jAnp68nbyj/vf5
8rNyocGtTB/ril0SWTuQPSIJAiIlneRJoqWYU3Gg4DSkIDrpfQ3L01s9YJ/Kpcx/YhuLIy2YvLY8
DWFUifMbUeb9BqetBu0RdYAcCRAhylu5AghNYT3gM8CO+MZhzPnn219f1OQcKHxgLnxqzcDMv3E6
1nLQZHOtA7/h+MaMS91j6OIbyyJDqCC7LD/Jc2qI8Z2MB/gKqqeQfeDKGsLlc8RBgCONxpB3I4RR
Hmx/d08R19Ab/9sRTjO7eksAg28YDhQZRHSUMPzYjBcJuSKPUO4nEMVZ+ccm4LxE2fGBHCzSpGcw
ZlO8znn1MzmP86hOuty3cpz4cyG+wqrH1v/938SFCLu9xOF7A7hmPLE/a3khnDQYgv99MD+Gz7Ds
jYVBEesAFQG2XRIH81rISfrvRLGbZcadcfiXR1124Zpw0tj8vYDc/51FoQvSCpEr34nkZpdzADGb
viGRO47zuMYDLpXDx6c7vMmfLkxckbjjsPfBS/q+wNCHA6OM+NgQyzLGKQwBBcWAncaGqqDqCM78
up9PHP72tyUc0C5vKHv639syEZlBR17ccMqqUUW0WHngPPyFQPz/m0NOrcos6rQuuBZWchShC1Lj
tShUNKY54IrcAyjiOXDfUD5VTjdrS5/v9Z/JSjYcnXRAjrBc1/KdV9CZmNFf+MbMTMtMltzVqhNh
+kSt1fQVjJA5KOxUMcwHYveHNSJDEuLUAmjUbA7OzRA2XUyUV9wEEHW4Ih3JjViIfS1OCak9sAQ5
PxM7IaMkiEvsFQPDBRNUdP2y0ttRV+hF4puDKgRsVoKEZEVgLebygu87eIcQ8EWoL6E4jIWgM8ty
Dmd8uGqYYQgn+tTbrD4LmWmYpC9y5eKSxZXC4thgq23zBZXp1orf4DswDGJb5CPYXDYfxS4cLgVG
RG8pV8KHOwAn7C95QzxzihidB+eQ9M2VTEQMhlcbToJkHi1x4+B3DO6UqXwMZ0dkxwP8oUOuHQA3
RnSkRfJh2FkvrGSxZA+w03ZnHLn/tvIFtXzFj80IBG/cGfN5lwMvt/abw3DhQlpxYXI9/3dO5RvX
BLK344YbZB0h/4OO7mLvIIbEOEDgS71YsGdyhclV0cJGpr6TTKSWTWODxS9dNGVu6DauG/1cXTwa
5FMfAb+tNvRdvQSY0P1b19g7DOg7qEeX+IFjKC5v3OXo2umSHCM+ByaC3Mt8WeZ+g96AlxB9ydlf
cpNwhDEK6nHXCNlEtsWMBj05mWRwseFyUm/J0lgO5C6WjeDVf0dVwpj4QF98nRd/H4/UJuEDO9y/
/x2QVRjitpBF/X/9nyhLNja3gMmPHcerUVawe5H79qK/nRFPC9tjSskLOLnQ/+SS4H8Vy72shBZm
P5jQ8PfDTi4sbkkOgLyS+4Y1PRwgJ2LJGDz2mF3J91XmBvTQp8DgmaSR4f6hlaOd662qRbN0thCx
IXExgoMwgF3XMyJgW0WB8F52JivGQjoYIp469uRuhaiaLusnPc6bjpKx5SmDhis/OjqtLws9ZXEn
cXdZ9k4kIYDswxrg8QN3jAVqeed13FxYs03MyaCgOAdWJRD9s2dl6GN3h8TihuvFLbztkMGD5bEi
0oyhD2QI9K5caLrcjHs4wX4FyXJSs8Iu7YmCTxBjTk62TtY1NurLlrRfnpDcCOwYPtwN6dUfSITY
/yzEZQ+L/nE7BBgW/cOWtZh8WsxHGYePjC19FXxcRP2TD4Y+N9/EKQ/9HReFJc8neXwpvKzImFNO
N8rolhxBQPo4OKU1J0PZGluZn8mk6NiHGYdcg6H69AE57y15p6ihJzwUqBhgW8xvvBmaCbJ+Vga9
1IU66D3Co8NV9/dFtfYV3AKEFMIRRNyYfgmxnGHIKDUpl8pxxmEx8cWn4EKkIp8qA1B4aNRsQFdc
W83E9vNdEYFJtJ6N/cDayOzZF2J/tSxg9DBVaDK4YSFzkA3WPaPD3gAwpZ5iPP/5h1Z3cNw3WYd/
jXQuXNAwF1TX05hw54G9lZYY6r0WinfhALiTk47w84zdxClwNK9KrxQMVC3r7o+MfABUL0yAjlMa
Bh+IBYYiXW7fyMCRcHL6AVcCkacx0T5hW0A5hn9pex2eqQYVCZijPkfQwjANwSbI0K+OgK329HVO
q1JKY+IgI3hH553S9sA7E8QH1x0yG3jowHnM3llVvwFV7Pcb4tJDifYNaZcuWoKAl3pL5fRjU7VH
8LOg+Dzs6GDoXcwFNQt1OZrpfaP7R/myJrqDGkrvkm5Y3hHfzQWevEeE81x4e64VvsRraBaQ2dOj
UQdd1tcZNw2tMfN5uOEpHwveQCoFQKjQjVFAOQBnNHVxNfwyIkdNztZAUM0n1Oj4y2Sw5rUQ7a6I
KNoFCoYPXg8IZM7jzwK3pXV3iZwCugQqKnV/hZCBpgKLjWFxAutwj/h1CYhTPUJjK4aZYDHaEttW
KpBvcFECnnVHfKiQGlJ/vHDnhSvLJ1CAdbdUNBRb7YJr/sEd9IB0q8PeFduW7tbeX4bK9kl4CeAU
fqFMhWDyyB1TZoBH3S11yH+ffw7ZB4oxyBiGSFzwK1kiyTjO4B6x1Yd6UicfjKVhWKmDN4Fa9Kyo
pRjI76kwbFe1e/z+OcUdeD4dD0Nc0Lhm2v5NZ6qFYdGNeB84qOfv8A0pZQYkoWsRhZL6zPRvrOj9
yxpVdP1nD1MztYC0Qy7EGon1SyPP3P+2oVLjeB6wHtzYXGibNEx7O+Lb5VDrRBYMLtTsfXS7IBz8
sphXMyhkxN9JuNW/JlZmHDl+uKZgCzGEbeVbFji1OvjycFo6aKeWT6DM5TnpYr6ArQI0lb0yZQkJ
bzyv71ApnuF7STiWBScrhxl4GMAjQDoqC4e6F/eLnTjdSkgLpnRrZOkGElUI+dQ6Tq/M3qHYt9Gw
SPYz9r3kfKK3b3nqkwUb04bP8AvoMVaDgiQyX15lTaEo+U+e/o50L3Z02os69enZMAW/W+hzJiJU
XP4SlnSpZbDZwclThOaPgMWMj4QCcZwpS8Rpab7iJrjOMGb6YszjTCHPsNKy11UH0McDEfqGF9rB
W/+0AK86SdK66MivQIlwolUIXqiMYb2zRhKjA9Ogv4BpHz32d/y4bp1YxUOZ+h0Dvne4r90pAVPY
pcCPhni1v4eoykQlLfvY7b9i+F7hZmMBfaFdwSAYqh6N5HG2EKtKylOEEcJPjG1MXZGNxBCnQhAc
iFHvEK4kUbR4Jy50mf1V687kHuxVjCBffbibvL4JufMQvtwSqmpWYYRDsBNAvjzxdzuHYB7+r3Rq
ZYzdHfqeb68dXtIOmP1Y7Mec4GSh+XE8IdHe/V9xY8ThrH9KxRztgKU41uGIxKo5DCKfXgkVG/Qp
hv0M3H2+gmqg9LZfhhHPFEw/tsArraAGl/I/0dVHEYnmDEsdd8vtE5qjpvVyRhCMCG1++BmrSRnp
SR13iEznzf5cDCf3gfryD0jkkDxtX3SykNaWzKa+rg2EiUvc+D58zhTaYdbEp+ozcQLBatfKwVeW
5x1dZD0DxiJJAU0W2E696+oSil7ex4812E8ZgAqxPr4WzrKgt/wyqpJVlKUhvw3VR0h7jEKeRZT+
kksGV/LjWNlqS3XPZYeDoUjb0W9hiABs/HzE+XVPz8q1fsQBG8YLi86MGdX2yVxYCWoUKveFiubc
ic9FZHP6Qf+57g2PZaSufdbA/76u6zPse4ovK2nYgRlIUC5Gusz3/3huYMWsGdyyp4vPQgHHileq
dYg+SARD2DRg0kSvVPv8Lvc62XZ1zJO8gFoM2+bvnbsKkKNXt/JKSJUOL2hdFgMgU+4RcEFAUu5J
iKC1vn+d0vs3IX+dF5RMiKHjnELrGVFM8RecplQtPWOTYewaQFV4o7w6x07UDLpan4Snh4JBTFae
0pZagIDtVcFCgLOPjVGNCBBkQfNr5Ou4cnOFY/h+YjLif3fl5ox0k64HdJ/FAdbRfQORXx+SB7c7
DkpmC4TZSDBC9MywD3HvAtZfMP8MbmkzMDdAtRqkJnx12CjcavGVwemCW44J2Rru5vgAIk/oZNJD
GdxgpXmcMXlAPOymNo9Thq6Yq2PWjfOCHrx3L/SLUE+DKrvtEJm9cYR4xHQrPPaST00pGJ4yOny8
7zpwSPKo18lqgnkEDRC3c16AwhCvqICnyBsaCzQxfM+MsKQihX3N+mlSl9J20y9upIK13D0G3nQu
FL59qNeu1GzKiP6PMg48AHYSUO6CunOx647RebSYoxN4Y8yspAaIW1wZdXmnKai0Nb7TsKKQ5Eeq
YHkMsa+kIUNuBunIRtOCeQHUg9fgNS/RgCKpZjHHooSeguWYxp2ejL5OrNo3jN/xAMSHRpmCSIQo
8x54hyQUMc30Q2XE9xCws57eEWE/Fuex9JVQvPDVh+lEDVrCxcHS3OVb9LbjL/YbRsyTA+rgm+YJ
uro7teOWPw4J7a3uGVSYTaz/E7BPXTsAfKBjvj354EKCoMb/9s0A2e9U5d/o3gIdARVzAt+kBixi
xgzwm07pNXyOcIueATPSeJI4yjRxCDMLXi9E+VewgrUPu4n3RvaPo0wngzhGN3YW1336/c6ANMoN
+TiDQwDhGkJ8J72sNXpCpl8YYwBuArmFH9K8cX6hHGUbxfz3S+9+Xxx3YL1x4xtba2pGOzhCmGc/
6alqYAduNB4NAl68AklvOU0lqw0cBlpomZ5RWSFExHCHYLg31hRqWqxPe311UGg/HbpWUhG1BqYg
Oq4Z0BFW4W5qte5FGbwOmCfviW/knMgzTgVGcFxppi/DDzTVTopQHhfNpbUthmiA0IjqjCxG1aJa
UEuVw8tew6jewXquyKjiuqPJY5b3eA46lOYiqEf84+Mm7REvwCUs+Sp430bQ+HdNSClm4N5vcM3i
PL6HVgaE9xKHhMewSi+c9NNVhJUUQ1R6l+zzex5xeR1DndH55jwy4jeKfLDS64y1Fe8aigPcZat1
hfqqQZKCez5zsjUtCss13+QlLGJII6dcnLi6wIWjZKJfdnxqJiZAcB/hCdLVodr+q4gNHJkuwVMq
DLQSGhN/94tRF0qh96+o2OLrYEdZMrLIrxNIQghowivOMcBj2kV1R3EIXl7ygNgcQ7hoiGZhkLFg
FkOUWsyddDGPQL152V/q8L5XCYt8xRIigFdXynp6TKSjhW2q9VbUNx/UKD2GY/YEEu3RDOjn+PUh
14+J3MHVYNc88dF8wvNig7U+r+IhgXEfi2hq7e63AKLjpyfpgN+j/9nkwwMsW0IUyVpFg8BEqsCY
Cy8mnOjQD+eZBS98tUDw7+4vPsaY17nkSnC1waIdlPDQEf5HXRLlJAdTsuQe7vcJL7A8UwwBT49L
LMjfWJrg0xHeEZjw2ITHzw3M6oqLsTc5jRC59BfYbrt5KsFsKIGoXIqQKBx7cCXm75w4NLBqurvO
b3c3zy6b9n8k3dWSI1kSBNAvkpkYXgUpZih4kVWpWswsff2eO2uz0zvT0yXIvBng4eE+IGprWcFL
WTiaI2QIm+WJ5NFJ6ZFqSUox0g60jcubEh3Nv3WR6ivIVM4/VWM4yiSMg5PNYzVTGiPffMR8qQu7
rgS/rFX0EyOn/p+2ilWKZeen/0zwvbfAhMX91Hl08apFD3E6ZTlRvSzvB4VoPcjPqkjV5w3EBBkG
WvBtcoGpBT2X6XcWpmuxoJTsLfX9gG5hc2up4oHEOW0Hv/LAHt/UdqFHrYpGDEqQuoOac6ybmBmT
WIVUrNub/QnPXX7ORi4VaYKSpq3/qVPjJuxrt/LHP4tebe0juVjPKinoRZ8IQu9hTJGn0gAfrGsT
VhOSr9j1YPVyyoeM2dw8sr+gWMn1QvOTbXwn8S5RLEWd4wh6ArL47QoGRgfiRZcgN56swI/i6TZo
O8rwgkYhiKVtfqb9fV3hFEYUIN95wHQT5kGsHK29WPfTD/PPJM8mhclnCxLvnWQUkjGhebzWAKjS
Vy+Pl8HvceJZIdBS/IlH607OZhn+c5rcv+hWCsU0kenW/i+U5ffQyVxbTClrBx1igwSMFAUvDZxj
gk0mFj53fUVJ1Bpl7nPzEySrlaTNsIiRbhgOVWAHieY+Og0ytZWzea2fSlGQenAFypaIDa7Of/EC
wQZs0PKjfekfe7cOmOEjnLRll7y3C7SWxVLRpX8Zo5kF1dynl1kOF2MMNcsxIUDKztDC7+D34Tgf
Px/9s0oVsoB30L3/3u3lQ22cDzwoq8DqmOO/bftlldgmayOvCQqWoQSXLEGWH3bC3fBUcX6qr+lC
BOWmDNq8+LCZO7Ch9/QV0fukeXDYGSwgh9tLijuFnqGiejc6lv7SVUx5zduujAJgHAZwLuVLwwy/
AF5tloLy1iru5b+JAYtXtJormWeI2wfLjscchgugzDe0+ItOsxEvNpN6M2jhokYsw2mDFxCn1Xc7
d8/6bgBjeNc9q8eIpkCzHsTGDFrszEE2wfelLmhKpn43H1qUZURSyjle1Jy50Y4MB/LbjlayQkAp
8wsDnfRDXksOrp/HljGrYBUqCyc2IgsBOsJ6rQb+vgej+AvQifriX+kPTma+mKHZIsECtXhiCtqt
4GBxaxIE8lxfW+BHAc4EHUnZTLgy/RZmiwwfeouwjtW0eTsP72aORqzt5rYEGR/8lMu/Q+Nq9wKX
GKbRytnWxv/AyrQkt64w6anz8mpkvlBGRovPfESKYmj1u7P7iIlLp0qWNFL1/ZnTomecfCAfuPBV
pGZIy8dHCMBgqFgvA1BR6wZyCDhJV+/6X92Ft0WHPAjjXX69kvJpHa2htUaCzUdlCnQONoVMZMrA
ScchtO6QRtJalOTOP4mKp9BjbCKN42YfSV53ZK/9lz/57GnhPbXL9hKyHnrm5+dOG0O5i4mRGjQc
1j0XibRFgHiDKnkY6BmWDhKyt6bMCggCT4svTnz+gt2E1qTzt2yE6vZoirZWD5syi37lu4IpES06
GXDPPFkTYA+eix/nj2syFkWsTlm0kfqnxB+u+C0FWbzXXBxy1UFiJPH7wQB52d91d8NzP4/Hpz5B
NUr3E7PE1gJlOZMWoIQKez3zY+vmMlxigE0l4KcPSxck9Yl6u7i1IFpgostk864kClVfAXkgZpGD
/hBRH1BLOAZhd5m/yCvoSdyCFc58X2nmqz4RJRCXwdDfHGxaTYJv8G3COoifom84LS6+Fl+H8jyg
0+lc6FOFpm2YsId9oLu5GTQhkij4cuDMk7hPmbx8rmX5poz8k/jUlBacmE2HdJuixCB/Ih3wkEES
SM6TkvE81KavxurnafwFKynpj1JheaMMvaXNs3amiCJ13lLqcfZYKBuLX2mNh3XVX4RpowxFSR34
LJqo75aVP5lEMr/07x7k2xhZE76WbDxEEPuFjVA/CBGzUL1meW4HeyeKBr2gSx+s0SkuV4aJevAj
fVr2Ic9Wd1lyas8cUAhWL3DGZjkZY1saJ4F0bNXsIiMhVglM8B6b+8egqyFdyo0gROIpjkzxO6di
XkivSGdBoy6l1a4McPvS5dEhzPQhIZFWzxFHkhKj4JYhFe5HOAq1eCX7ozHClyMISMc+YCR8MXCj
n8UuNg81IYopcXFLddemCFSxPQVG8znnY7qVvEjCErC946qBIBigN22grZm+F4bHerhUT/opsRIK
E3nY0qY+szxB8yVe0TeXegOPx90PPX58J+vu+pVsdVrlGCSfPopMvNIwH2ouIWEvBo6KLSTrGJsK
jA3Nzdj5XRKPVfatwse6Cxb1DTGsKvzZSQ0YSpgqgD2oE3ahOaVbtCuNzJOf5RFK+Kb0T+FSKszw
UkZISab0hKCAk05Mdf5TOq49qAvPBPgsH67I5ud4q8aKIwuONDJWQVfTwf3oFjCkaZXcgtJgrB2b
XRD2QtHgyZ/iv/7mhg66h+wyAZBXcoORBnXHDJiofGU5Ide/Gdy7z6acWJeZB7/QGh1rOKSPauii
zTpD3P53rqQaA10bZ5K1OYQT7zvlOqvvA6p0dBngOERG9MUchXgpZte5kLwOF8HYj8TNP5xCA5rL
97ecVlo0EjWgaPfd7BUCu9J/NYQubvrX30TxX6L67ylzBY44HvfHsZathyVMaaQDxKGwaUeJSMqt
kal/BgkNbryhrAn3RNAS2+oht/+F1eZwLQzBIJDLr+ANset0uQjuuFr9vuZLdh97VWbhN8tN5CR5
SaOd4+hS+pelxdiL/Up07YGSo/kaP+uO7PjcS7WM19YCMo4LPTxcswWi/nTwUD25MewS0xHdmWP5
3ZUeA68jStj7CtFJW1i64Oscql2koFAqmdV7ZNAoOSz6uog1QZjN6HhmlkdOelkNZdsZq4HuQmJ4
g7mItXPKzcW/TaBtuMIhExS6f8Pb6CyBEMKA9eg2VV+D1H9vbyVYFArrjDx2cZGrxx4+QKQZepT+
UCeLyBCYJdqEPwf7Wq7Fy+vaeCLS7Yo1tXCxHzfCuMNEaTj950eDhIogYq7gNQJn5F1/1xTqvm7q
Y7v3HNH/95fF4+a7+1/bFRpKqP2ufDNpU5votZLBDyWs64+RqFsZatlkgvUfhSEDK73ZtvcyComr
9ldYVLgEPqKkqH+Mpm2DHR2hkoofM55JV9rW/6x6/RtmDNdssKhX/so1TtOgGz2ar3xb6kWzOGKZ
drj0T63X/2/NWbftJcIwdbWt5ZZlv65MkcRBoSPvJDFVuXdXlVQziLktIwTckZxxDNhnSuvloOCc
Yy6Jq+tHMfaLnfb5/DLwARc7TeYbR1e9kccxwUj4RPkI14cneXaQGJr48EsOHbCl06PI/gr3Ljp/
LBqWxVBuUnoVuIlTpLxg7lxZ/23L00bQhor5a2oSaJELX4KAXfk4j1mRswOoIK3Ffm/9HI7JYVla
fCyvZaNgRRIzWYuB7XDV7ObFlFNRYXge0ZglyNHc17X76Yr8cFWZwRvBhr4k2BulPyPqDG4T/l3f
EM3MLN9eqXmT6ESN6du+oqVq2jHBZIvWJnykAXnUFcE93ftUvh7ysYYXsu+FdPav+eKHqCTV+dS0
didBWDqNLtPilqfkkU9sCm5v+Z+XTnNdIUdQPoz4962w2QNBlspntKsXMM8NLlXEai2RJFlG+Di3
FsqBV5CgeXEc1ObglaD17mwnq1Nv2sbD5OZPGxd/4hRGxLVcYDGzsvWFmEV9ZhuPzmWOATU4Rpbw
8FfsoHlwQzJYMhLdhtWZ8qZxaJzaaXvtq/7246QRfOTL5LEA3QYjjPyeBeXHjdDAqW58pKeSq1we
+3fwJ9fQaDrKzlbl6yyMePxdVuqnq/avW4V6aGQLJF9uzQO5WAlh0Tkfin835F4aKaNbaZjQtOWG
mx8+EF57FeXCDDs/FivOusCgXR1HIavEmy5WW0OzbmVGt+amewybXCTn+doSJi/fPlNeKGW6kuG7
4OdUSFypGg8UOheVQlRlU032fqE53UITrwi8IO8zj1txewHdbuY6kU7GqIbETsOSYf1FNnG0aJ1/
37+hPOI7mqc8Zw9KCMyHKqZyRXVZWsSkSbCCzuqvu2tdT8ANVx0fG7VKAnPvHFE9Quk0VlkX/9vH
XHQKw2110+PKahk2NZOIiR7QLl/0zqVlO1hFpqsEd1PlGKYAfN5+UhBxys2wGjFVsRyqjz5ArZ5t
3idXmRxl6w+iQvU1r22B7s+SEYy3psLNddXeroGh/wTRq5qbLUMZF4iEqAhZEGdg/QIIN7+PWlwZ
/B03FaXnQ8S5hRFx/5SeT0CxemIm/lr6KOr5qsnBfRbuCOt5HSamLKhGelINqLm6YpKxB21hSE9Y
UrDG4AilCJBQ1vjJ9nOzCXn5kksTnk+H1vMVJFB4qpF30cscLNz/PNety+Txk2pOf2JkLpbCT2LK
EnNR/kn1qTapDyHncDCP7SuiEfRthrFtGUysF1UzToo/VwKTZ+4yzn3DTiu9EvO5aUX0MJo1h8WE
o5dLs5KoWbZpNBr7vMO/IOLlm7sWEF4jEA+DPxBGHfgTSrDkpqYvUBYWmBEmi+/TSOFsdEB/D8iT
+vSlkv1c6wl3tU2xNDNmGLyf5Ls3Sxo2y4jJJCFgj2aBJEeyGP+ErFQyIelPi/dGTuFkGTzJsFWC
C7kyVrvMdwBd6I922xrUhFxS+e674HGD67NQDwTa2lEWe0s1q8p5FDpg8/sdbWogSyAXexxsrvLR
LYEpweI6FjTIneatjmuJfYpbzxdVJTXtLpqnjj3nbU9Dk8TvoGtjlXKwH21+1AVWJCm+6x6720Y2
Wk2L8dYqWjYK//zaQuW3FkFZUxEVHNbISY9J3PmCZeOpzOee2mE5p1DIz0M5Jo+i1jnDLJFV4zpP
D/yNbV++tjC+0x0EK9tD5IzfO6vuU9dJSWZ++69E2LVxKBinDLN92uinMhWIn1Ut9eEZnKQ3eBoW
6l2fMD6mgrefyaK7ZqwGti/HRq+qpYLrtPYyg+2k9w1mHbnW6tnNxxtn5cGQFJ008BxYddivywtF
JaCDWjJ6gZy1a2pmV0+K49MocaqzyXgsR+cY6a5c5Xq3eVB5rnvbV/XwsWxsuTjGeqSQBhtwpvhM
9IW4X/UtoLLC3QLsm+YBdd9hdvzE44gYLwiXyhk4iU8fYVq85vG+R8wNga4Q0XJVRQLqJYFjN+2h
Mgq7ryK5VLWXrLWJ3gVFTmympm9MJ1odNXZQaMvBh6zmcyqGJAbwOOAz1hWrz9k5mqQHWjoTtjA0
sEf+cZiWU1/P3vFz9SOaJLrmajxSDF8WxYfYSsM+j5mm46MksDJ9rFzIpeWj2GjXPFo6D7xAciIr
y1qdQ/jzt0M5Ncrtult1rm+//l4MU2vindS1wr7/wpkmxrCbXGfLRa2/uU/sxBT+COBLBtU7Of/2
trHSMSqk8BKVm5PY0A7Kp+edCsoUyp/+dkCv1/I1FmwRYl88FhpsV6Z2sp0dESj5LfTV8Orrsdr7
azp2933OuvD3nWMn/Oq7kpJ0QXcZ185YyMLIxN9qYh/AiywFnMIogdHyuZw/li5zVX2mmxgSJnFS
5yQ5SHAni9gUsXPleGxP79/kCVfp6tO+s7mBHeojzRcHr3QzobrVYh5LwyjTvU+XfXWs7GdXpgG9
zceO/Zvi62k7yAU+1W5Xv7xy0RLwMUvYi/0ITsDcLVvXr8KVzaUD+rb2/rshpAa7/nBtVwBVdMGv
7HcGG+xrTbGVFzeczV4+X+d8RIMg9nf6yHyRwjCKhsE9G6TProvaNd1ZP+pHbKtVdH5Vk3S7iU/B
TkvPOOm16q43/bVdM4BNFF/NfWXXoxJ2NWzC58BpJXB+iGixdgu50rKW7TJaNU1Z/SBBjG4fW5um
9O2iaVcVtKwRkUHGwoubbEuSgPbXznCmIRttO8lmlgKcHKMcU3Y44zcj8iHBCvJAVbebFCUFycuu
cjc2EOIHjofEtppsePQyl8uX5Oss0b9l496eomtXrxcicKbamx91Zb6fqgdgbH7ovZT2wQ1kzOxP
/ogcjSxVhWpScaiDaQbpjX3/ZUq5bgVB49kD/Uprgri3LRcaGeH57/E37SajafPe3o/Tg9QoNhSy
XJ6jOco1cgkc/kAMQXSaH+YnHo7Aj1UtGXjEczNJnULgk9Dy6mgMCp82sNRu5PGNfg3rzZZKp69F
dGtuKwqda0thekPFDqanQLrGyzfY23d7+jtL/TA1VJkOqbFFcU4iuXBm5SvERVP+vRAbj+7IG0J0
dOglxllzWfEx2Sf81TrSK0tVnkBqC52tRYFRiAGaOY9Io8j2FOxbxhU/ceAd4dTqk8NDS7JWllOJ
I7fSwrHCbQakJ/L1SxarHMHQKEfy2ReqbqdPgpQgZhATyQ0xExb7SvZB24bboYGBMmLbK8z0hDIs
/peeRRZrvlvbnmLoZDQZlKaXXzdJjuRhVXhExSKXXVLEZu1d/1jq0Om4nm0X/j8SzJ5W0jEZUCBI
oNTnV1WLqfvux9po4zDqLL6oSSJbYyxO2uu/vGuR5Fkgx1KGX2vX09XcNVC2CHhUckK15Q0QINZQ
5ZYrg8f/C9esPm1wGhU8JHPkJIZI20I1l6uRGRvpSpxGHP+l7ji4YwI45ioq0JS88rEqx6q8xYpp
qLXdORxpA662XJYhrEyV3E496a/o/bPkfZBUDl7mL4brYW0jT1GG41ZDZT3JNlZNzAMvUlwgaiv0
sqhmOlz7IlloaaRfuZaWg1eZTJjp4bY4OQTkLODIC3WTXk77d6veYpUUKI3FarrkywGa86ZZsjYi
YIZmzGnuRwHhsJBs+RfBSG6yzXPpLP8S8n2oiFASUax03P4bOiP6j+aOrbJabFuoA93sBQcuOqgL
DSdUuwbl+nSTAyugr/l5JDh0Vwr3la1+LfMkdK/lFTBm0T91LHTBPxrZf9sh1fcPW59ujsAFhjmV
fm2RGVkTP68eh/cPtmG0z2kgXxg7PpsPZMIwDZKuKKQ/4f9nFrGZ3vpfrkwPK91/hy4zWPnEm3r4
XGk+hQDfGvKfp6TpRDhcsWF6jhjsHceJsiJq/9netpyQdP/+378HnPzHrUiSIyJpWaeGC++vUw6j
b3dq3n4vtdDzq/yhFK8Ovq4FQvl6rGYh5+SreISUaz9PlT3koHvF3yMe2lDgEhLS9Rp0LawkWIsn
NE+npBOn9zFMd6bjNFwmVw3jYBOnL5OQr0LtVLtGQSMrex1kuhBHqYQfO9ecuP6yuOI0HnB8CWMS
e9BQDkeCYAyc7g5RvhUbBnUxhya0aeD8ZPE6oWYK2PZIw6p/BHcjl10kX0zDE2J6eag9Vayh9oyV
nz9xClF2PDXNNADnah80TR676M0tWund7QgSik9xG+DJ9APmtvpH833GjK/0VpYBSi+TFBz71F4M
8JySsN2AcG9HO8V5oIZT9qwg8Dn4C09/2OKyKsdXxNCycqRb9PDJX1VwW4G2Jxnz419uqDBtQk5S
5akMRCfdr2todrrvwRQi8nNsXQENz72JQjkRL+aJFoqufZWf1c+6524qqvm5iSXbGplw+7F1MFFB
yz/Y93Y2MZDm/oSwRErvsWju+sdUpUB8QaVupTJfTq7C5vIJAcoUSnCmZ7OsXwql5b60U+HfbZJp
SMf3j3u8mPiNp0l3QFlub9e4pGm6LwKp7BTreX5xwPKX1p4KI6jg0czLmtP18I4Ut/Fz+W0lA1An
lcQg9dFSuDWDtZ4KaV/K7FqvwdVwxsrzYxmlbvXsvmFf9EtBnaoTf+Uk70/evzJ/xFKLz+pzQteB
tuGccxW7p+D5nTUAjDfIBk9LRoVt624wTjohFmGD4JK0uvtIfKkGYy2FReecNosKNsMvClGvEqX4
TMd1U+Wk2+mOzefG/8HQMPWRyjcTy7LSpLI1YPcSBPW3YBqqpA0lxGrCaMUs8zsgmf11TbUgoMsv
n6eJIvr5OfEuIphQLlsW9WXbn/UgoDD50gQlCc3Bo1TGl9pX/e7nuggYv5upbBgTBVrkMcqEFc7X
XFBaDFC1FOqXCQ+e6k0GvzQuZupQgQ4+yKPpmZAbbK2TQuP7JcZvJn4k7KurguWg4erHEfFF9Fzw
zT87AQ+PugZVwqrgxT6Kub9bbTc81FlOubqnZnrw/ns0Ml0HeNPxYq9+pnt+DvO5YNfCFghLERvK
6e6eApl6kYfPhbXOQje8s+0aYIT2+VWKzdZ/dpyr7uZwbaDbQOALXJVsNZgiJ1G57cuEcfdubEbq
s/PaYTPGLrNqQBu0VC5ElWbnyr9cM8MC/EmKkUKV0U6mnKzePwvyf/DzHrXBgIlEoO69h9qztio7
A1nu+5AglMSMKiAkJMww55eJ4kJwbPhAp5oqPve1b8dZsxOhGS942/5ev6DSa1mmbMF8r2r4KVxo
c7ndcj3OIIXRGHIPV9cfPRkWpomOem6NhmlxMdCedxNi6HqXDXDJTFEl4/lIR1BW3ZM2Xvp8Fbfa
IYVwJbPrXs2ptGAnVqWmooVyijV9Z3Wq3qyjIQT7oNY09NbsDm9R6lFd5KMLnzAcmWBXlFSBhww+
L6gEM/WTBuBrlSj5avbH8x0h9G7xe8SjMl+gPwxqLqbk62MFiNOP9YLq9cVCmBlq9vtFrXGKW9ZX
z18am4/HuXT3YhUvEvsjKpsnsAq0iwqjS+Oomgfq0gKN126/GtNtFQWyE2ujg9LNXKloU710h4L6
UpsZRutnLqkGCYb37vV0rNGu2xmPq3logwpupSdt9VskPSIDkwO7m9daUxhSOs5OAxK8pvp6r5+m
iKdFEIivsft9p8GGpgHRNlYNjQwWRjpaZZrTXGeZrV1ykauZvf5l9qP1fSjy3Ke1p6clXjze6wf6
QMgJ0pbh75ffy9z7b07iBm10t2AIh/KttkrDG8//9v/W/8g65P5srl9gEOLV2lI8ptP9ThfXenwz
w4r7SMWrlMtVEolovqWGRQTevLn05Ad/r+CmHsdXuEtj2iHT+uXGa9NAAodEJX8axo+VZfojtf9Z
xuZe3HejyMb97VFKJmtptvErwFNRw/daRutFOLwv7jW6aJJL6bKW/0AGIh8dwbW0VqZ4Rn47oYMQ
cFbV3a/V/Y0pxaF1eMx2mbRe5QK7yy8q62nia5e0A/B7pxC1m97r2VjzIp9oTEyTcmVCAmdgicdN
taXrNn0QTxdF6vd+M0QENacDT2rEUCaMXWt4+aWJ33h2V7+FFhQcMpUrutZJMEIBVpEtO1yLyqUb
S0dfxhVuYWGYvI/tGFYyGbR5Ika76HAijzTfvcDQr+gMvIX2Cq/HV6TNym4aguRx2r7TWzuzXf2v
CVQHZmu7y+BwG8efFfasiVTlkI4273Yi3xUSUnpwtDxyG9PxNhYJHLa90tky4HMZeQjzRmyH0WpX
JSRsg8ma3C3TZH7LL6ODV7x52MEh3rv4cAOcWbZrDHQodRCkF/naAaIzsjF5QHX8m1q53ibBSvYs
bUuUkRaaIINFZHFsMzj3jFl1ikZfasimTR3VBUww9BAJVFVRLEj3R+q4o88RypDTJKVPm8XFEySI
Cx3Uik+0vTS0rIWldt2Y5DPDoFO9o5kVgvobdH9MP2zERWXJJpi1mnsOXL3/iPGJxU9CMB8m01Em
N95MoJImpCpw78PeVye6vjZ2xOfIbcSi277prbOkeZdjWd7IYveqbFOlwqme2ETpVf0wrfiH0536
Qrwfd1X/M8mlxnGIV7fXKmvcVC5ofMSFmNOqfomPXinBp3mMVdPrz2u8eXvM4BQHA+Zi8tqLMx1J
t7kqGLkfyh76oJCBYlhdSYa3Vze7LXt3aiBnu73kbVKPTSl9BQuWIU2PVX2ZaGW3FfjQY1tWwF7M
i4hPXv82ydqaNHim718Ly++kaJGbvPYNz9syVzndonthkEqVs+NEtraav3jkTLLfjxxhoMhZElb8
nFhzLbT3n9Spj5/Z8WlqCvdonKcNsheXYDoEddNnbYIiCc5nqEAZfvCwAYuGvh1i6L+k28sqLHiW
HbtAn7lc1ZwmNdP/CpqVg075/oX5cxRFLw1lc8kVqlmiat0/5Rsc3WFcQGCd9rDmKherxde2aAmy
e99cwBSBMMe0gemjv8YoulSyqN7TQayXbp7x2cIA7UrNQXQtFb5exdKaL8uXXn46DhLauaMzLkyp
Mb51O4E26ZbP82CyWiBq0exIqfxXZQ3AsnWcmVyAqzxk5FfI/G5+vq8B4Dwp1w60dbkXVL4LCn5q
o4M1iiBrO/MpwVNakqJiNZHdO+A7/YFgwqh0gHipxSsotYP97YYoitLKQturvPP9ZDLq3NmKrRrV
kXRSRXitE+tEvjBFeTiGpXV+AqeKTally5ZMTaeDbAeeI8uDa6IljPF7NYcTUIW+Ne34iJflsLRz
ahLL1JktPl6oobZkq37q1KSyQ7X47nEG4LhC/GNeTlExbsN0lOrJDSuVxMf0n+QXF+X25M6AWxXr
AqdaXw72KcTq5fipL/OFxeVExXwpD2pl2vQuLugtvsoLGagDYol852kn1zv8HsurCRw1NZKtr1+5
luylGDDB3Kd7W3PsY/G8JpMyWR0ajwLhqLLUn/iTRnyeWJSLVfMY6pXbb75zzFVuBWuL1j4Dhuc6
yYoOsuj+6qcwS9Bjb5P3V24kqb6Rwuv3r8KN/Uqkqk+3r1/LduEP1BceR2y5Xi4eZfZRoZb/PlQ2
H6/BeZaqBzZTvLHjvLJxUGyzfO5nSpXng3bNkhGpZLL2NCg1lhEz61zLIxsKFKy7oBjWuEIJkFhu
0QveaDmLWizaKKWMOSjfUpuYjlWA3crBYBltVx348jNWLezH+2c1t/u53aLkMly8Kw3tddU/eK/V
HC6d/Yaqu4H3LzcGox2Xa7Up5ZQSTvE40Yt/e7wT9+ZeEW0rRXFyKksVF7L1SgKfz/1LmiKU8qBE
2ls2pjdR6lQTMRh+uyXPdWXHPCgfqRbSnW3YVwllUPf46TteT+X49zpY3Hfy7MKQGknGY0tcnWYi
sbEqQ3BC3LQN/fAAY/dVdt5djd3veqz0cVEeioyeRE9Qr3V2qriB42T9es+UgcIHJI7GT3tPPJXQ
Q2PTS1Se436u7GhN0e9Ro3GtE8OHX0PJqQIbrFRV6Baqxhp4+PeGxP3FfBEkSKRE35r7pcR1tuOC
W7lloHbRBn7vAKFmV7DzXOVpDWDTv5M6Hk9Tdc/24/eBtXSvvNQc45S9+CMALRh4xz2LoxPpwfHz
yyH623MZMAQ2lTLFWxSHpWEfW/mvb7vZnCrIjrMvpRggot6YARWPM+6drIxduXRn8cGbp5LrTSs7
7rhMY0cYus15gQBy1syws75XCn9zGFct8HrN+V+lz/YnTpfZdz+MSmK15ICnuhHzoBCXW/Zk66gs
Qjry0Y58nIU6UC8QfIQSTkv5EHnd/QxgRhg4O4aPz1gyOzfVI+W0UGwXRpSgkdXpSl2j4AXt9P/2
fYL+vN+fliahi9kUm5C2Gq1iPwiXfkDkYgDPW3HyoHbgkz5KOqGwegRtfxAMwBZFl8yPXQDH84/b
vPtVgAqXhLFn79B8GNN5Yv4yIzJMu1/zv4H1ldlZo5yLHJLpRU0vSuy15R3JNPF1aUIE1+38II7z
VHeInMJCjf90P41h3xMol1xX22+QVy9X59s5YtOAGk2bPBgJ72SiHEaJ3fP+u1d4NJb4wud/Orjf
sEoYV1ySbiDKzqgn37Gb2Dbkl2VGYl/SQqoQyVCCQSQ4phn689Tw3VWATf8tW/q2Qu0642geinqo
Oc2NgYyqP7XUW/x7dt/7Uu6r8BUzN3NQ053Yn2iabjtfvqgnJzdC7e8YfnRu3p359NgBBK+JxBxY
/o5K/rpK35/3cOWuLGxMODa/0Acq1loxM7u/8ERUnHDz707hb5MYu8/+J6DCMpbriutFYVknl3Ol
JIGB950ma27RzS2mmymZ0I6yfh/q82LuAaKMFDGMwqUAgVDvHZ7n8ur3fS2rjz3aGeqU99L+UzfL
54fIOkHpX8Md+YMD6RIEy8a5QNw6NlLNvzO+UUlicacyPSrlpt1DRQgO5q7uQnh5eugdHzo+WLYU
HB8MoA6lxtxaTsXXS3ydmoFKm2I6tLROtvvI9F6DZzfeTx9L6ZxWH8nkkCBo/bhFdgx1QPXDb+Er
U2f6Qxk+SUq1FB6WD4+ftZ/uGuji0/p6638an8vvguBIXFRJjVa/iVXzQuE/38n85Qj8feYvnbtx
GmVZIVOf+3Hb1wp/9p6w09pu5zmc3uW9lvpL7+pXPJhVb/V7mJYOp6qb6ecElGmFK1QH9NlM4WJ9
HW5RW80wLW0JsEBVEiXXO4Gp/pXF74sWXQF0ByxZMTfzJnouJzBN/dN5GLlNV0zJZaQ49XZPFCGf
88z41SNA+9MNog6P9ut5VNDwxdaO3NL09RJfGfiGau28D/nIgNO9sPcW39eW7cOHkJdDh1+EBkhz
np2WPFSyHAC+tzCShlfVpgMfLS+8tR8evDHNvqAnDyhuiSmZkYf49NFntAQ9KOXRz/+uGqbNREmb
6EFlmb5XjXsLps9qiuyYgnoznyu6rKzfuc3U/3/S0TLASatJnFsCrR27fxNExtatfx9d/2y2JvlH
kNt4woBbmSG1m9L3vvyPtHyulsC9aJ2xCiaEoEzvGweK7ru5UQQ6BZDqP/58qrarJScwe2B8tg+/
D2RpeNYeu93mYS2sTllz73wemqsPpS4FmgbZh58gj/VsUUZDKyJ2tOpYQxLysWYgKoRqPJYtnzaN
242SPsj1NNP/+ZX85JlFhM3t1bt2tKyE39zW5b3tUFhGpuLasM2tY2yRgIshixra5fI/crry4/wp
L8e/Yy0QZ3PxG4uWbTO4GVtDcXLHq56io0YcGySgJyV1UJb4APUYl2Ok2NwtKdppchHvJyqnlCm2
ut5Op8f1IySDWxjIJtspYE2hnu08vzxyp6ZoI1x4nVuTC8Z+nKtPqYCsrWrn/vAuAAIFzjDTwXUc
YyxHpVad9W1v9Vdg3z8bsCBP9ivTKKyquX2pvwzYGTbAAbBwHfu36eA8Pv5Tejh4g+m/V4NKlNbI
QOcReFC8VvQH0P8LR3gRS4PwH1Qku/kGHDP/G4Ky8uO/hsNUwLrLoIf1d/03A2F+s3kpxTyLM+ZH
opmd3DgecWxASzoPrUefe/e/B/E2Iu+5j00T9zmIwd0GMGnOPVNr0ZfOc3h7Vl4/NFn25ce/XHT8
siFtD6IGA98atdfoQ2A8gQGfYcH60Y5X/DAFzUCwh9LeP0/ST66ucvm24Vu8DuHhvce/TA3ljzf9
gKOhP/ZOLgNmlzj2V/ad3z149dLMxBoVH2mDc/u/1+oqDKQNSg1JEsLLdB8ypewEB9h+ivACn6o0
/N6Ojr/CJjZSICiDn91sG8a1+D0oa4IrxMV23aGTINlqMZpNtiPxnAWdF+p74/hPGukCPTJZtm+P
32PsZXahv14tzHh8MztcyJqJQA7MoJEAvn1ci7T5cfpbRhRP9gHyS+8QLNRC0NjU8DUwac+E4P0N
Ohlc0asCutfcc11nBmlkiCK6/st92hSHhHCVODYTAwrcXDYydzRMRqPYnzaxVVunPgoNaDi3bpGL
uOZqlm/VXBqQy0BG8aBnEbjRlo0Znrkw6bxvo5QNJipolh5GJqnnRZUUhuhhSxIKYSxVuNSsKvjK
xqYo2cYYfvptUX9RzW8aMHVG9dNFW3nzSayHwAi+bFbWr+322BBnG5423q9TCgjmqJBcLqWZQ1cY
CmjzsGC8bYUQiRHfkdcCwve7lxKXW2fsrLpR9Gv+AGB9WgdPzHxQYMxrDi8y8n8cJ6YvmJB34uHr
1mbR3pNC25jXpWb21E9zqBZ0w7MC/EpcdDKK9/w35OSltxVIdxVipCyfn5pq/+rtFUfL0m6ymcSu
1XimuMKVdw/hwqnSbl3naOkDpi+DTaJ/D3EDD5z6LJYZzuViyvDC58l1p/vOunWfOaxUUC+XVn4/
SWodjv1DorFBBjTaulULBV1i3YAbqO49wEDKUa/7aBhCLcrxbVlCbgcYPB3lE310Oht0XjK5rqVy
Y7jN3uDmVXdDl/U3jzX99bqhpVqIoga9guPbq6xrbyCqZnPmUKYgf6uiOUDCYi0pl1OZ0iiIzULF
uygl7j70V4YedpinGHduUjFRupRz1UQp80NWNFkDk+kJLh9gX2sX/RgrxRB70QEtgRDIXn6Rl3Nw
pla+/1OzH+frbxxIW3SfbnBuFix+F5UkWo9J75F7jIcgLIgtmmHZKT0Po931l0Nz2ZdTDGaQHko5
VGnsXSCaoP/+XHXoTwatHetjFQ6ooc4xxqlaJgoKSMfAplYpcNsu/KbKS7YYZbTicoFS8a66ja4q
A+wx1Lt8MVtKIXFu+oUc0ebL11N6r+cphuDVCVa9Zz853Hrg2VTY+y0VBtdj5ZiPmCTUr3N2qb1N
azFKdyHxJoZNjjd1cv6p38O7EWe6x5ANvI+s/PEYPP+Osgt74u9L/9aPEQWV/zFN45X0vmIVpPLo
HJFEl8PcqVrQLsDkFfm0Ld5NdtG/j8HachuzKheih/dAvTJsGybKr8kveX5uPeXrqGCyLHzZ3/R/
jQwjdF4TRLAtKrwqHt+UNOD3jL43ZQq+S+PX3uHfk+DV8DU+NW4DVa72ofn2TePF1bu6Zwz0LK1n
meaNZnoqevzQHZLBg2q+5STUTmMpE/mdY/zWJsSpCqwGL27u63ruEgg7aHvkbPL1nSmHD3AjUVO5
WPpe0ibYJ5HHy8tMJQNNO9fxCGNYAAjafVgZERuSFPQrToWhmIoUogWzYvWug1UDNQd6YBpTurxr
1vVpElyr+1dkOrOjBQ/JLmLX0kUO4RPlA+RjSRDqScjW27Ba+M+BltoEpbB74b+nFKcDs3wWeDtD
BzpVApQmd9UNQalEw5T6mh4scuYAlwagSmiSjzybqHRLjIBTOae9irEjbiXD0Or+iRfwzNUhFatJ
sup9DbgU435i+qqBVyF8mr4MzYnAF8+3F+SnxbCW4AWJujD5U3iko+25Bp1gmSuQTZZEs+x//o+k
+1pObFuyAPpFRODNK2bjrZAQeiGEkPDe8/VnrDrR1bdvV8nAZpnM6RLBb9OmPxNYtIvGsnQHOmXr
Vwc7NSIfjEl5OrMrXHyUO1czQuX1tp6gQvah4tB+bR1s27oOaK8dFsWCELs3tCd6NHWzcviZG6qe
D25IlBVH8rP8Gt/G63WAd2+p3jrToGjMuvnx5/q6U/N6aqInNDqysaaQgfUymoALwR2b98KqsjC7
a/ILbHB5P3waekW9JZTwGE24fmJ1d+PuWncDOwO9K7jnJdQsJbxzctd4JmsUabEWiCR5qPrHrRtd
3N2qn7sDCf6AeQo9KMZWVHgxwMyZkp7NKZqUqATHVMrnZkScCi/N5zQ9iA8M71NSBkmrP69OOle2
r4zdohzieA6XqcctCjLv/EiVyH8t8Xhy6HwHnOihzQBCm6hLwe16XfRg7Fi2xqSwWQVQ7bzBGCep
MLW5W2wibaWq0L8lfi/JWZR6oNXMG6nCpy480ZDHW3miBbqZChAgtNe9eslVg1pDHySoJ4j0NC+A
HuVl8hgV5u8xSlbOR/cHdXBinFi2TomPBLFkVuHUVw2VRTCl6tphzxRiBWuNGZvq6VvnPdQkJCzX
uuS+97CDc3WTq8wvuAwEKkTxFPUFTiusQt18goXoaDOTyIM+UJyGCWoh9+QuJ8kxnWQXLCvFfPO5
IVFgYYrz2K/zjatVZV8oa6lApBSIQxQdVCbWUpXFZrmZn2571ufR1iCrZZQmowFHQsdI9T+VAZRH
uQrI8zVeEM3eA6yaGu9HfrAFsx6t8ZEBhVItBXU/iOo4zZ+aYNfbqrpN1SyGw6OxQt3NQLhq/u1o
TkcO/jkdlXgB+fag4aJ4giQxRsdPTc38/jOH5D+ceQM90uqrvZGGnBOO+n1jDqe52f1tUdynR9Xn
ctMLiozTxw8VoVjNkbCZXMWKzF37alBj3zDqGfRBgAKkgUtjNJJuX94byeGJ2QqPRMtFpu4MJci2
ujv0dwGvLBVSaqIgR55bW89e+AhnyUkrsfg6P+UABdfQ7lMnk+qZJDgvavcTb04lhIqf+zqWfTQr
1M7MBlmeOzFCP/x0cnR/Uu7Xs8fmy2VxkOFTwQlkmkqedBqH5mE3rXOCyo90X+FTuFQtZofVeTc7
p6NtvBrvHz5vx/pNBP2y7rVh4Wxui4bMO5p8O4Jyiw4e4bprOLKyR/weICZS/niDTrR02L81fIfD
U5l9rpwbi0vVCSDD/1k/ooC9CJyLizjuae1qc8wsu/qrF8hyLdK8ePvdtcEYL6ElIXgAurAoK8hT
YhRS8sK6B/xGruRHHgqNhZP0i01BWyslQvkjtrmphETxb/+Qb9l3p2T2Pfu18UpEv8NEnr354yu/
gogLmU+oCpZ9qwXinls0bbLEhX0Zk6nAdFivmEDcTPEqsI8yIfswnLDsEhLJ2bZBw8v6UfclAeRK
UAzFJpJgVtNuek3ugH9cCLDIlrfTH4PMormLVTPXSmyJNKvakhZrJltJL/vLRXSKaYwHYWNqj8Nm
KF3GNDn6imfZRv4f5LIjbBBA82av/i/5g0Sw+Gzl9SKCn3vZ8S/9khCws3OlgpcwnGVZxoNlznFk
fWm9b2RpGzHXszCcNdaUVetMU8jxics9M+QdlnE8dyD1x30D/pUap+WVjmagnTB03aW2/ksaje5o
oLTRqpY1Bd2zRVtJE4i1C3XNRjsvkPx90acOqBfG/u80AChFhVrlXP722+uZf5/5orHv7tonbwcB
Euud2qFbOjcNA4k820t0BJ/QEP0aNUmHFnyTShrSPrS7fIprZbZ/gxpUNHsfhJXaoABNOER5tou7
7k0CQ/BbTkix3g6/Z3FssWg7yhnM50odkatZFIS2WQqfswlmnKeJclfq//fJ2LCYHtc0MEFto+Vv
qvmaFhRf0epnLYPgNDIYp5k1FuQ+fsHzLN1E5TIVOASOt0RukeQgIZN1dmGBZ6YAcnSqk5ua8Us3
/62LLhiClGodepde8mPLg8UHJQaS3Xpe1RhOwCOLCi3Rxk+B/bYukQ+ouwcOC8uIBbGptumizpT5
ajZw5U3eUiRdubWurNYl8TwvT8YbPzfRClEIE8Gf9QKFWShOF28oVm0NY3SYqVW+1JA15UMkGC5K
l2kteIhODJ96SlA/+1993dkBgMR8h2hIUwtpl0JeqsQxTPX5j/zaDSrT52stzHV9LxsvQGHUcowV
WuEK2pcRUnxaXKjEBj4zRwYH+JerK1V3/wcQlQfDoxzHmnrd6uR3P92O/EXgH7v76twnv0OKbot9
MBM7UVOn1ghR0kpEJL9WvJNMFQ2ODfHCU0V6cXgsrdub6c/41CltivV6oraKTLu4lucUFb/z3/x4
QX1LU3ljUiM9+Mh/hHQowuXM51M5+nfH+QSd2VcwCZ9CaSFhSJMqQtHYxUKNats4wNC0bDtyN3XK
R2bjzydDRnf57Vig90Z4/kj0qeqVlh++uVBohNphUzz+cSL9TGAuGj/dD7FPVQutXE33oQr+f1Ub
UvQ8NSFYNJCNNAxIFDjb/lpAKSfhWFAAwT1gkCt3KnGKnusWclfwnrXz1/ldSoYATi6cR13p2jeS
riZK31vUI7fUNGy5j/JBXDW4Xjxsut08EhuOn1WH+suSo05vPwTO4lqHPI7xJn4rJgJJoBXeJi0p
lj7lusYHcbO2c9L2XkNLSxQY1YVwWmPb1fMS94rTl2EvQWC2/3NrxqLse9I0yiUj7c4kDdmKijBC
WxhR/Fm8CozxgXf3Jdc4OqKYfD9X1zK1uhjYf3ES03V/+55esXbH3yQbkjYaI0huYqbngfQQNFq8
4Iq6Oh/5rXO+lXsxnS/LwXmZbbIxE7jAfs/lH4L5J+Cfn7sPxfw9cmfy85clKuZWnIe/AFI47zVJ
iWe0MrPmWo0X0FgBqCCQXmUGQYNhV4Ac2G1cCpNK7NDWVvjvoITEjzLy9rn/IBCw+g9tJxRE9Cf/
tWRM+wC5Tr7gHP9EaMRyG3uqnf06kM9kay67M8lGY/0vv+r1qSPSsSi8kx1omNvm85SvFnLVIIJ0
+p0bsVTF7Ornsq7jMaRJHfKjAdET6VQGDDUSCUxr5+BKi8k7vS+VUA6KClw0xMzgAYZ7bdhJpvKk
cZg5cP/l8ZCZQME1Fy0yFJGy5jFAQCsh41e/KV7BRo1yPcnXdbkXxlrCW4O+IM8Mt5ylKiTurQOx
oGTT3mZIGy88PoSxLSsPJV/j0nvVpiEHphWyE/ysVqG8r5nCMgo/895QplhBRADCWMINsHqLDdga
RxCzKFtNDCml3AjUMfXjd0gUuxuCcZrlzA0s7/9uFvaydYFefqa/qCGWHx7InjyNMTDgKLufJxjx
XtVgoBszb0jkA+1Hsm2vObvC3TtIft37C5dyhm6suFa4aHhA+pInn+XMTDmsyEFK+Ylijr/RDfBL
cg0VQwAiIZWETL5zO8VranrCQTcvU6Dc4wHspK6ZJ0pqYdgx0Z3fq+rbsBS5TQQ3cuZ7+nNu5LJ/
OpDJzwxJRyRIPlD1dzG2Lb8iNSMO1F8t/7aFcrrQ3I7ydOK929ibSMy4i/5xVCsjg4a0cKhx2EA8
Ss1umdIzVddM6fnUuCpK7P/6Gs33jczsY5emuiw9r+yUiX+UmW9bQrZJEADwwbue6r2o63QEucr+
3MSYqPK9x9t4km4EKdeX0hE7AtPG94QCITtQt2BekFAr6sbBfQpCz7XIY3we6fZ8xDUVD+Iu8wQr
K3ZGB7FC+D020+So9VW+GtsnPs9GZ2HoeHXqEWI6XE5INrwbiFP0as3TtZYUYPMGOD2GcPXc8617
svI8Vl6EqmR/ls5b8tXciTIYrm/FQvUbUlqevy36ho37spC25EX+2iDm3/bjf8RVQ9XSamge5QCq
KfGpvMWP7OR/KPjZaMGI3oEHp4vwcf5jVO81d/fdQb3Tx90iVx5ivCfZrPr+rINeurmet7CealjO
3Fnn0XmUYlm7OqtWs1RLGGKTPD0k4QjADLifEtnVJ+SgI7OaJ/xMptFW80xXwqumVzPQroPHMAeU
VbhTu+ZZEroCojW49w/DMZwJi/KZqvrDKcZWVLqIHeaoObSAeB9OYapy4MX8+yQC11n+jzwCd9w+
nVeQmKtLbc+aASe9Np59EkOAZYrE/N5U/dMpOuQT8QiTiqxRB5j7bRc/i21WcxpeBfu3WBrDw8Hm
9PG7LlxEBpnZ33yRz4ifwt7UP5xbtIPKhMISvhDkEqplvWps0UxIO4hHSuxML6/5gbMNH13Pfm/g
t6+pbdo3yUqDxAVzE6i7IpGmx6t7hChaga9YcZmqaTCtEaUJV4pUI4s08e7+y4VPjvSVhmKeqGAh
2ULjHSKf0xy6CtBP9HDL/xoyWhOG1/GCXCYW69/+Ib2Jt0u2lhZ2UdPfXal+UgEEoOxQpB7uxdvj
8xRzGiR5i/QW9FBONQKma4WYAf/qdelMaey8iIwNOCWEOZuX+VboMWga1DT2ROBF6I3HjzsFLKWk
AJomCFkelfWqcbO/VSa6FSSl952rUKligZ1mGPVZanj6EaqqM55T39fBRpRDGOXpprLp76oI0toR
UwV8FSBI/UZygkbzSAGp1YZ0x4aPi6h7h1sWnNdWrSOa6xshtKIxXj1sJn0cMVeDTVPP+Zcsx8uH
0q76aHOxcWGI+VSVSwTaiWMyrM3smlyUE9A2kcr//AumjViMOXz9rdkKAWUM0jg1qNe3IOiQY6LE
SUW5z78NhzWFgr9cvIsvmnmG5rSTUQD/R4R5tZWJ2aERIc7RZur7wxFV13B1c3WHGWvzR661nabG
tC4hpSfkkhbYLangv2UzxQK8bzHCXXSsYI/8e1aoyykjgwgAoB77Pawjq90HWJgt2utUPfRkeEEY
slbjUFlPE3CD4XrkPEgFdUA4d9HUj3FMFRkMg38ns7TjUcOrzhFpBdew08BnkPFTi35iYRaURx2n
vHVzVTLDXCRvCIxxy05TjsnGvHSsHym/V9LCdiD8xq5xmJduj9Ih40WUk0b27Tn1mTb206DOdoaA
uVznYWAHqPkQxcixkFmVjTHWouY1MrXC5/MvTHa4b3ox6+8r92rB2g9RUsDREYae7F22kPJLGDKb
mhZG9y811m1SFMKBbgL6JRntkmv3gEgCgYAiiY7VvQ8iX0zUDAk8fr1CYPOtnmC6gfAS+TOpKcFy
5fiuClF2ToUky7/geriX1VOZVeuQr99lYU2kr0k11/AvVi0o3T5mWp7SUaU2N9laZBfNogAW7+9X
b51u+pdz5YJEfXTBsyTD7lf4GpySUleDT1YS/zr9XH6SIJ7w6X36jju2aBFoFbPSjrsOTqhQgw5U
EfiLtsJWY1ZHq+lE+iAFBhwI6jtcRHUGSttOt1N7bz6akLyC6Wg7gKkgr+YtVteZv/7Rz3H1plie
Zdco9cm5dPi69c8EJ5X7LsQJJNelpAZAZok1flPv4ArUOBwfIyNzI7nDaW4IAxuGr+Hqhy57NSbV
7wLdA2fpxYJiS2DobnzEDqQHy4xVG0AC++BeS06FFqC7oX+nz9dPdtekEDC8SPaNIZGVeLb4GE6k
BnaNUjCOePGWMlxXfNzsKCUmzakTJeTinwKDqq2wc3WmLSiB6sppL5+BEYcNzGZ8m4xqcAJ/9m+P
90LvMd797D4Z0rohWujwtpWsqAPyDhWiXpErXzIYZePGbbH+5v6UREkprYV1xSVEQP6cfu6r2jUd
XX6MT9cL2F8zkgAIZUrOQRGztZ++xvMRLJOub9t0fj/2bVpnyC1BlapENUWXeRmr6WL3aureyE1q
wba+bB4K8yASKiQ7c8VPkAKk6iBIR+rrDYZ3Mm277/KxDb0chaEeN1koH3FLYhWnKcUkNVdMUh68
vcCIfoyASezcbhHCqx21nLNYBRl0RYMrWOvKmAhQBek8yH7uzVObjP3pv6hkvBmGgGb+K1e0tgQ2
9VRd9DEKcZaSHdywBtaM9dxlYHo6g9c4kHgcmKC+GqdeJYjZqIUqVi4L1pP06CTdb9IHDmhi17Vc
LRMcavxRaR4XjVZMOaIiy4TZ76P0ozhcjTczZQRvnCS8Lq0K1/cYwQS8YC16GgtCjBNh20P3GeTB
gRyMTaVC/iKcrBnTYgmbFTSMsabqcf/hq/P9fFu8AU2OMi8TeIPccKFnPLEznwdhvpbbhWFbjAoU
wmi6Okc8SJoD/De7j7zKRO36vkKK/2qdnYYaxUL0EMeCjhxym/5LnDC2rS/aBYFNhBqIrIukD8bd
fQ/NjITaojs/CWLz+1NpbdY6VG/VWCX+cOyWny7eLfT6SWfLwZQjJvlZV9IkO4d/apVjBCXF1ZC1
u97vB9MkG2u+Iv7Dkx6yoj3IFAYK1xdxxyNiYPD1EFYAJdg81zr7YHmrrMqgMXTGz83rXhXzyVo2
1VUHBPViQ6TA5NvL8XszghYUEfHBnLdVxrt5ikEsZS3tmylF0ezZz37RtsNKD5nSed1WzzupVtUX
MeJ4ObJqWQD9BLSRLeAKUy/llhB/LqdrQx0X79yWTS8v2TGus3UMGu1MD9wvRayfEk6toO/JIlqV
o/qq7povtLId1coh19qL47bkFS/ubhECcMgg94zzTkEHD63Nw9Msri+lK3yNXCQgwKef5Qe65SAo
71J1dCS/mrdrLUtETzloiwY9GhA1NYReBu3xXOUksUbSC9wthsyveGloIkq4mWpPK7K71Qpm5wqc
ZeYOJMAqEdovX+/03fyuy3SHVgyn+eezLJ8s2xapWXWLOEkoC8IYqtwwVxfGIwxhky7GEs15rrEM
PH4pQ2v+KF1ETK5n13LS1NxU41VhIFXO5Cv3vlMBX9C033rUvvxISDddleiZO3uVGrTpheb5Gh7V
+CDWDI07Wmr7seMRIDbBaNLNb5v3bFnfxCik5wHyXHNBN1DNKpqixL7FjDWZ4NlqvAFLLUxNMRuO
Lbdwupw5fS0YxImoafH0bpxVv2usERavLPiGpK2564NA12VQWoHceh/CgELLJnBGMcyxEjQsyQxe
N5pcI8vmrBQNUmgrVOUZD/JKR87cVEld1vHLmnUI0oVefhTf8PM3MzzEoeynbprCspO9t6ju/btY
k88Mz4vsGeCSInsYdIctz+i1jwpjLuY8YPvNi/Jn/XZpr5rxltSYaijLyALxZdp0ZWtcX61xTtcv
qyp8ePx4Vh+H1jJePnYfX8nWofMA1W9Lr8qicm16nSudln4S7xKthwmpDIN8xhot5YA+s1UzJ2i9
LshK4hVLsG+9CDjY8zznKzBv66SjdC66nCqp/qJjvv1HpvpoXMuPCt91d8JuqA2WJVTNyZGGzoTk
iFg5O92LRAL2fySdhv1EqRGrF3qZusvqR8L1mUv5/s5H3+tOjzIlM6rskAf3L4VuMdMSREsg11rg
dra0nJMGGeKjnXPPwqqEF3ddGEK5F32FLD3bs4EJv5FTQC+NhRzehmakhkk3QgQIF1k+zpNSanys
cWO4uBPlxedlBwGVqNjY8tmbOYmUf+lvhWy+4TognrLsEJJdjZ8zxuErNHGUEzJSPfc3JhCfprfp
cl7afp3bq26e0LoTtwQ7+VYcAzS+wZ/LdlmOj7uRKy3bawieGQ0guV815HcI+Xfj5GokHAvXN99B
oVQwi/N2bUi3826BdUd43ffxm1BukamQFV3dVV3w2b4rc0Izqa004MqoFBXytrngKNe85jxvgRvX
hkZ8PSXL/FfsvvRuP2AuBMFS5I53pPTcRIHtDePAtMbzZWkxDIltbAbDIHRDyKIShq/WabafFwvK
WYPB5uwuj+L9ITa6m3erDMCIqyFhxI/uh/ToZvKVQCU21EdLHoVhJN0n4W+/AMTyCUbrKDuV7zR2
T+Md9zS6cFaXm8EGEgOCiYfZp7NrCwAeZAfpwYLo8VJ2vqfbgP+Xgcc+4QITcXnJmTLQtfstMMyN
ofKcPT64kNCHvAOUnat7AZb795UX8XK7P0p3nrfoVHt2w1J2OLePLx7RhJS8rx3HHgaieJleVPvZ
krzMpcBPUXZxfgpjioRiFgT5+YGNQ3erwmwdB/GP2Oc13T8WSus5YVvsJ5EsP4A52ft32pJWmHue
SPRX3XAmrIm+HhAYaPr7v5DWB4v3sUS6pV7E88mT5EFU9suvcA1L51ZGJvrzeTvr8P7k+wgQQ9B+
vSCS+apLef6saMuV2EmwZ74KWsueBsZpa5/m3uojsiPTK0uqSKWvKcn/TkyxPTfEyNyS5Oi67FSw
z9RcZfl2yhKZvOdanvck03cgw1MJo00m0sJRX7hOstvewwKnd/iCCi6nmjT4kP+c/CY7+Njt6IPf
ZDlNfvk2pKdmePf5fDKZ8GM1C7PVLzqO8NSFlJhJUp9XzPkZh4tthD4c0TfuScU2PF4novvlruaO
fmVbi1vffUdA7fucIaL9gAcU1i7/+brtdaEKgQ3PU2nyDZ7cGwbt1Mi5Ox3rj9wHonDz6d7XWA8+
9jUn/iWCVfr2goQ8NsW3S6waoKuHPGJoJqEK6UozNQxqzLGrONXDyAFsp39unHsx6dRRS4isc1EP
zq7ay9gNARPdVBeVy+DeSjqcLvKnVpVYeaa+Y1sANH/RFb2vywVmvqwkNShe9T32tSu+gcP/4gPQ
X4l3kCsbuklHftHzCLzOa3uefX3FQ+Gq4ndZ+roLMS8ae/kXdBEDyK4SLPs+n3I75LD31+ai6h4l
yXn4aLdNbQ97hbjXS0QD4diRjlABZbrBttACRTQIaCXIgRfy1Hz0fKw0OrEWVfq9KSnw2jq3wFBF
EfaDWGtmqnspXu8sGkn27/d7+T1WdxCJl0JnRso+oRvmRpWNCupcPh0QjDoqvNKHi9mokvhHrqlg
ZL2Qod256BO5/iyMDlWFpxoztIVphVB9Fu6XmeUPwzhU5bs3J0UzPCgiA5NArDjVMJjmAMJcFPsr
1l2BRRwsydpBQKPpUY0wZyHdn62K/eAVCW6d7zv34fw7pLu/jFNVu/+YUpnEgYtlNodLhNXnRdx4
Ho/VkVHInL/8YBSrYnbKJ16dt3V5U3lVVF9fxuiofqRJbaM/tsVlsX2utomkkoLfXUAsZS3sp9R3
DN66kv6bNx/lc2gXyvHKdFGmO62n+lVZL1TFsZ9CSK6mijbGKFN8E1eT1Q4WWq+3o2kqtKFaKHpo
/tN47Q+GTrgk6Is3sTbbV8zLkZZIXcWKW739sOL4tBVkhVayTQuRe5NFfS+LD4edyhpC/lY+4iL0
saJw0lIdhZ//mg+m8wbk+u/6vZrhF/uv5vSMZUYaVc5e4toIgTDXZduBR2nFs/U5KmQ9IJRd1x71
QvP+vopeHkmF5Dik0MLYBuF3vEQVh/8xSat2XBd38Ica9vIlAmP7G8TW1PzDdSf5b8LUcoCForyj
iMQKokuxSIUlC0CA1sjSZL180VrAXqOan/UJ8SzonjXMd8FhuIAjH+bD+KYiJND3vBRl+MZzIzVM
jecMjN+38eI98OHWd2y4a0MfuBVaVh5kYN5lm6xfIqhlbdIAOZOuM/C8ozXV98TNqzZVKnexKkVn
Y5wFFtdgYXfyZ779tW24QXuHVvMVqR1O5YQEzEaicqpSapbdxhBLeo66THJRswbPybTTiA0+aF1Y
tOzt9QfJryGoSl9PPi9mN7SO8b85qF03wthtS/BCrEBZQkPKeH/J8ByXYT/5HmkGeM8PuVl9GrY0
2+imslYs5RzSFSfeVcyYqjdfAme3l1+P0Qs03QIr5L9i0bE5kTea8ZYoImoXCPjaLJdHpPPqPmyY
c8XawGUv6klZcRPZdnPZHfOP4De/DBcco5uidOpsOdeWVis6m3cjmub/dP2V02gyXjYO5PH5xr9g
KyZWdo9US50RHW0CcvYf0heTNl7RFzHt2AQmVExkdXGCvElFcxrGG5sxpk3uSCGC1GVGT5gQBKq4
9OiXtUWP/6jVTgQUDxXWsriNrE+XN11IyzAvfFwh92NUsbLjRZkgGVUmrGZtuCvrq1gJmpPoPp63
H7VzOzfCaDsP8l9fw/n7RFnxJXOqup3GB8Aaw6mPSIIsGYWevJTtJQ/F9DhJrTc602/xKr5PQPBv
mempuzB7IVeaZIuxTCUbFnlJvM5nYNzzddrR43fAC7PFr+tHCBjnG7Fjf5wEYT6qpNxOUPtQr4ST
QXzI+hssu8+VUz9LY1+RFopBjk43BEdJkK/xx38+Pud8gYYDL8bEkDDVLHd3LDIcwnw+FK3SADlK
RUreh5QRd0/xEEy/8UEYaLQWDeyaodvGZAv9KPOQoR/ODUfMQ4qcBF9Llyuy0XdVhGQpd1L9WNG3
CZH06R1K1GAuAdMh8eg/8bwvpnwYSL4UOZ3sZ6tiWSih80L9zeioiB9LMSiySTK+XPw0vEzNSK1S
s/8cWa1pMxpS9VNwuz8No8CDuV/OfE+OxSrrYmUm6IWY69xI+t+j3Tj/SNST/fhHIRxFZVCGRuHZ
T3SZ5SmAotmhuqt+XD7lGw6uYJyM8kdJakYVpBA2Pmeb/AyTFx5c4PmSC7WdGqp+/lGQSUSBMK4E
syazlfP83jFEwdAj1qyQtyBuVVWUraRmuTpOBcRDNVTNvjuiliNXcNUnuP6bpNo4Rq6wVF1GNoBW
7An3zLucwrICyrkXYoM40kONn+gFwhZSywH2GtPgcU1CLxmymDHBLrmW9lAjLKyj59LXLsIGCq3d
D2nVqur3JEiP2rGmFv1Q2bSvrLlctyMjgAII6OccvA7mzaCmrR2n6Y5KVk6+dzlKBzp8i8cA4Aru
ZbKfXj6JLtrBzZjpgeKUEWIUf28iRkavmTFhHPcGfPyyRiqfGBZHLKuYpsHi9z7aVHPDWLCGioKs
4p8kLCRYyDJDalcPw8tOBIWjLmGhOlyGu25HROnZ7eh7xJy44AfHpqP8NQZ9Uk5SgTjfgIBBnkEV
M3CG23vBvN/1azXyx5oqmCMXQKP2ZCY3cvNQXvwuu6qwjvjx6CC1KZ7Dt1ze0wsVBL1c0zQSvbBV
pvIpj2PVZz3dXDWutZwBQi4AZI6oLzJJnLaKh5AHxSMiYFnUp+TNIxaIZrCqBtK40DcOpshh+qMz
WPSOH6xv7o9/eU0EsEYFz99NR8v3hftsonmjJ87t+2F2nhEyXTeo6Nr9O+y7funNOQLCKCK63t99
n6qqlnM3wSmuNvwX8MnQuszo+v5oYp+rz/a+9As4LuVKhdKysa/qc2TH5YrL9xcQcbCZZnsk9Oe9
Nqa0SfIFFM/vE4/4XnycSzEzt4x5WiEwlpQlfIml/WA3PNVXPF2FEEF2/Z7kymsEzST4pajfzTG7
figypHd0dxvxUftMtKhvR3AUt8GxYXrtUBoIATI7DEfKsdABjWheD7na8W8bYuALb3KNiRpv4RBz
4rg4idLdWCSbQm41PZeI4t1R40h51kRVOBYgKydu1BWw3Vyv/x3ECI5wq+2n7NFcgHBdZU1zP1La
j62kg+mB2Tb9d7gY4Urj+ceiFf+i3S20oDTJjqpUzmiuaFo6hoiCk5i2ufyb0Dy3P+lXwz5OAG81
FK9uckBz+6axUI9sxY+KCNDHBPbFibcd6W90pzlMrySREAlAIgblDf5Jul1qBAWLhe7Irf8BiTAG
tcMPKKAmIWIsALV7cuu6CZxx2TL8UpaqXIX1VN+lgLedQwjCwN9gS19jeGly4NBmy81Jo5TnMcRJ
Y0jZUjP/4li1VOdprrcyoTvVVZWy/K2nWbJMXX68tHtEFLVU2wVjm7nGnQ6rWJCs+SPpAJCKtQWz
2vmOIX8gQOyByD1SkNcbtaamw1b8zVfM34nV8wPHE5AfwHaK7v0ckYHo5XyVxvXfvMaqoFjjIk4/
Zf/EaAo9zBD78LsrdfJYiEVb3DyEMeRZLKpXYyTrOsnlNF/JD6Dz77FhjVx9kCPwzMnRFtnnOADK
4FvEptfWa95ieGl91w7nBB6B4N+5scz12SSfO8mEZV5ZcHNq5hDKqurE7ugf9X0Ox1cvVmNnn4VV
giDX6RGeISLGSsbdZGBdaKHYluHeevegz0/fW/nONZicmatxh/9WmIbx2Yz1YiFMVf4QTtXvRKXk
O2ekycz5nqnTXXQAfM4iJ6HHq2ylcsTwZYYXjMgM4x+bTTqTDqw8AJ91YifLrwdzXk79ndF08/D6
RXIg/L1OnyZxizyO4ygF96iDgdvnqSYw4TjPDBOexXkab5qoGMlujvSBzdTfpTMpvhp5WqZtVOiZ
CgA/tNblbnWT5XtdtHLzLU4ySrxZeV/2xCb9bhp3dUaoBYC73/mvwpuUeLMe4vLCA8PFhFBKjNZC
+p18h94++H3WNVVOd11Nj5fFT12L+45eSqQMDM4se4MVoVZGyAnTErR66D5Mk8uWYCipKFNjOHCU
bRQj8OROiDky+rWjknwPA8R29W3n0FPXReK+DM0g9kyNVm+7LhV6Ra9SfRDEjxODczmlnKpvW+do
KVmzMEUGPy66n2XTwLIEfcMizGVQwcT/EEteDxLFKW1Wtf+UlvqP7sPQwdOEnYY4izAfUPf7LQRP
ACDoJdNjdcfOVQ7vNGLIA0vO3B4oXw9zi+rZgvomClgAHWFe5fq7bSc6+1KmWeCnKZueTmJJS/nA
bi1Dgp4i5vCjv1NcaJpfPXKATBayndd9RaEtVqc6qiy9H9MKgjI4KGBDPF/Og9n4/YviBjwRHxg5
921WRxillHE/rQfHjyBAphOIZIEVd+C172+KpfArkWduulzdyk2blHrOCc+WZpApKUiIFogl9Ci6
JwKtXS07cC66q61wvXy6w0gErDcgFghAqHWiIQicBRJn7yFZ7rGWogXik6XBggbc8depVCCHaAas
a2cxbZGvC3SGNNkeDUELUrNrL75UvOPUGFVc2YoM3r2HWOiMYhKy70wiSkjN9qTWybWwiEIt46Bj
cqbXIorhpn9YXgCdE05w64boBnYKJjuiwUJ300vTMG0aj+p9+GydVefFnOm1LsLx7Sv3nVQduABZ
u06twjOKFcKE9tAspQfGdYQJRYtLxcDAt9SnpeMKLIdrelI1zyNZ3nfcpjD3lxDZVwsWjAyuzfuF
zkGVVoTy17btdUNn04x/vAgsSVT8ds16CBu5fJ4JRmCwBuEyfdJMLIvHvzIB5aIFIXuE49gJqMJy
ipvcKDJs+4flcqgln2WOI2c6kl4gR2apK8yKMuj5cNyLmd5kYERBB4Lk0hOr3UnLDKonO+q5QDCt
mpRz50fLU/LE/OGFUYY9NKnpEULM4ZboaRccwVfBcMJX5OkNfLQrT7233rQFyfhEQXQwO3ijNYA0
ywTFHu0SQVvelvHVLgCHLClJDOG8qhjGIuxCvEXzckNSVSRXlg7tndFatZxhbMxmviweobL5AB7p
8j0/lGwRW374ISw5CuCkWcP7ltrQcskEJ4FYHgfh6l3oOKZvGOgfijrn7uBwJU0gTFwRyRAq+He3
vCiXayQPhxxmsRWAMHm3K5JfaspJqks25Qz2HFLjWz+9q58UhLqA/eMjdz+qUFrx/K2h5uEkebOi
cnDOyfVvHV9XJs8JU8viMy0e8JovuqVjy10HWLsoDBIbidbxuI52086mHiRj7cfxovAP8q3fLTgl
XxglUqr0TfZ7HXtJq7BBTrdKciemL/uAdu7ziWo27UBKpVOVzXbfmxQUz6eTsNnbpj7JibRYP5ed
x/pRX68Lxcz2USrk48fi7ZxupjPxJyUIUVJOBP8tG90W28Yqfn5P51+V2ObaPZlnidSePO71paXz
Ov8uks3laVlaxVfR+fVq73Q/yd1zcL5nkdzbWD+zfD+ff7bZNM6+k8it67HzrnMDx6zjeZMWCpXN
DZMdX1XOpkacsujO32ssb6aFlZ67NLOg+duL6Y1d++GD2B9YWy+mVM5vLJynzE/hsB4uiObOq/XP
InlhLEyD0grbwXa9rk4yR4Vp5tTfF+Kta+yhu0ycEw17MtiURNTFOoWtIVavbiqlJk3MfxPP699l
/mzemK5oI+eTx2iTPNdXWxXWqruc5GghT4XmIZcFW2Xak9SxFd9/HWL7xmkJ8JDvcTrkMZcMM83t
1QAojcfy1d+dw5reyqIUE/4wiHaSIifdJkbHlWo6maTAEtR4dnmk5d4+4/3svrc08PWCZdvni/Hl
dZC9bVvLSyv/cj2llnZywUa67DRci3XpGGtmM+QZCTgdNc1ifaN1O5ef2Vf5YfjhFmwmJje5m9SX
zsece3Q5TuxXTQ89eYfeZzIhrGJy488HFNxfj9J8MmetMGiAimGSL952QrpS4lAL5eVy276eslH4
3audUTT3aBX73cdV4Rf8yiTaT0h6DqyUo/y+t5B//nO+hxnqC2H6MpUpkOZLGMN+/l7Irmrp66a9
jRUqsQxJwSu6JwFuHxNOc+iEfIbNeXRKSOLMXb/icUK2FLddQQ10PBb383v7bi9fNpyq9/fCOv8Z
9sxdFtBj+X06xmq7c63w3FWWS5KQ1Kucv5hSu9t0Nrln8fK5eJ0Gm5hROPd5eX8G69zFNZ8BcEsh
ZI9nN5Zki8nffh6m060LB8kyr+MciHO9IbDfUttdGhsdKyWP1Vs2GeXSAJ+8WeBXrdSifL8bx3ZF
A2YP0cpOCWtgc2ulnw6qs4Tk7K08X5lw9krXlpvr+DHJ+vbzrXNdxVqXSx6LVaglE8tNNX4RrZ1b
dRcSthLr1DR1SrClJB6txSQNBjzP8RqJeSmdsXTmm+n9JB/jlD11lnuDMq6xo0phUZtsN3hwN90i
e71X8wXvOn0ybCJWqC7vy2Emtfw9bXOl5yHZz19EZW+zy8FlgQo8nXv5E5rCEIHdattNG1pS2N2/
cllh58k5QflaJuateQlBmcfpRHO4Oj/KO6XoSuSGvji9Ld9t2/MBCdocH5K0tLnfdLrgmY3jNzz6
6+22JXj7j6bzWm4cSaLoFyECKNh6Fb0nRcq+ICS1BO+Bgvn6PZiIfdjpmd5uijBVlXnzGutme4ck
WXvlEiZQRNb0uAuTo+HQLI9nQa3sF5QW+V42QEWx9YPWLcCuLbowR/Im/Mmu2JnBtOYDwnbtWf9c
55A8ErnNYaSlTLYtEMyUfIC/0v6JKHApntz2XbV7j9Qm7wUDkhgA0/0CUDb95yH4x0utqROiSgt3
/ejfEO60bD+Ze5eYCJIpeBn5t2K8OwO6PrqffnrjAuyEqKlzObwU+pkfzVVp/c7P1jZx1JwGjIGn
lf3XO+RHWbN+E4ZEkd0q8yUMONCBtdRLlu4ciD2M/Yp4q4SzkKAhOFxg8VjOVpor1yLQaOopEzcK
47nx3CS7qvsOmY5yjDir0Dyb9Xsev7DlCnHCoN8x9iNoRnU0xDrHsMm79KBbEi64Xe1G8bDFkYVu
y5fRfQ+x8QL5sVa28Vo2ZJ1NNLhUqvo3xAT2vMb86uZ2ulsqqCBsb96tjz4c0qGydVMg9DtC9GwP
VrHnz4/lfboW7kcIiqLjVgrU7LxnxT9uOo8s9pinn9LyxcIW233caPDjvZXceeSdiXLNw2mMT7lm
1VpYjzHdNfWX0/3Mx4fTUjAnjKRntyeLir1mSoQ3S83wSL3V3l8QoC4+UOIkJSal+M9CfTz0c58Y
MRAf9nnyarmnGnsCBlZ0195Olv9iDKVCKhwc/1IoNfwVWqh82ijxp5iEMjnkIQi27HmLhlLHR+nq
R/N+WUV8ZhOtpuDGO+GT52XsjeLA54c9BhT3HMipu2bYRcUbCoHIwJhCXHgQvAMquLt8IXH3+5iy
lxN4z2S1Gj+nZpvWuw5UevjlLUza7xwCqRP9Jv5r41xxAjBe8v7XDD9Us4nJSR43ZfAah8eo/+Cf
SYFkYd3/Nx5RgcWpeHG6V4mQzTP1+W4JXBztJQw8znVeyZlqg07GOsxX2Ptv3PBIg/V6jsaHak95
eI6TS9Rvc/djKkjr5aMhwnzozW8F3ynuYXlUNJrYuVL8etOpgeQxbh3/qAs67o2Sq6zc2ea59p/Z
NSMA3/DSF8PsVxLJs8ejJtjHP/DAWDYTx1oqHmX7XGHPXhF+js8oNqe037fBuSY1U2N9zUXwsgqx
jsqD3i81qPwABRYvRyS2RfDmFrvQOcnkJS4/QvO5K36EuCURnbGd0HxbOihReuNFRVuN4hxdEr2r
Ka419MFg2nMG28U2djw++ckpjkPyZZkPX7QbKbAxCNtt7bHgM+cxF1mZMcFOgZ3cum9Vl/y0bI/G
12jt8vZTls9pBavpYOEtUnG4r9jnpngT1W/CfGGxsAEBoJnTmiXM/sfgm2tjAzCKj3kXdMubcA45
ECEsKxj61ZKdUJ82qB3m21efCY4av6w/+Opoe2i+UJa08dm2rqLP542lztfuQUMvkHxF8G+lJheZ
yPAkZmoYEOujvytzrfGdxL0VRyx0EUmzZ6QBMVgWIWTYC1g75RwhJuTVia6Yw92fttQ4VnytQRwB
IUBVYrKFd116VYhUqwDLkX5T9CZ0dZO5Oium20WvHZ11WH4404sRO/tR/obsMQNMPr23DlkVHVI7
fRn6AGtMijzUYfPOJvoHR0zeq2UMc3H+X2cgs85d/UPPs0/ppf+SjmyU0Z+OZakDv2FkHBmnNu85
IuP6mtcmvk1leg60gBo1fB+8lJ07QW7RKfeksf9GTr7KI7oo+N+OP36LCE2kQr4PTcAFpK/lp0l9
5qCpFL3C38Lh7UGI7Ntoj7tlzTGZ+H82oMTgL4uuBcmJCdyr7fc+BdIhNUBOCT2mrS3KJp8oTTu8
frA7SJLHmFd73VRfbeVtspplKmDVQTSvbbK4teFJk1iKDf+MBKf3CRlJiP2K+q2661w12oLydTAY
HjGc8h3OMo4Ijf5t9J4i+9Pk3OaNCQwfbYxCqGU8K6pkm+tIu35ZUElOGCp4vPGdBMzzUJeFgLgA
FXW7klN0lIM6e0QXtfjIjkc3+dViKiYHrnvVo0uiW6nMVeVy4NG1WYpfyxVl9eSdXO5fhXkXzuDc
mEaDZ+7AopkSxhv8PD03NraRfhS81mZ/xQPNdCYuEZPBLANkiSMNU4QW6TmCPVTdZF622WvDsNjz
MoDpcz7BEg5+2/bFAVUr3ztUUGnxMV+TfrCY3jH8KpX11DMKjbtzHiF9KjgvCkIqYndeIPNtiNyf
CGC87+FqKMxHWQsFeJsR/aMwWhk6FuoGwjs/Pc8LR4v6i6e9SuQmdRXuAzjEiYXNcMbP1NA2w2ts
JEVpwK54r9JnnvUTfz7iTMv0amW4w5PQqFSJkuDhqQHQutzoAdvov8rWeTmng6oeFd/aaAACoptU
MWNx1FmwfVJ2Pt/cBzHoH/dWK95UF+w0N6KEro4xUpxy1pUwDO3QHMF1YsXvBFhyIZn8ubPLClEn
YbFLg/pshUwv9IZ9KiTdKkwOI9vPXJpEI0NsRStZYu6ayXOYDNtc7X3AsrmnGQzO5iTeOuG06KKZ
o8S3QaGUVQSzGw6VKffZbCu4y9otS7VPFfj45eFHwBZrD8O9EuLPpF50U+Z9Qbmcf04Frbhiw1Qv
JWZGQxWv2fLa6j3Tb9KPSBBpYH8x6RXaItRoXhx9HY4AHHFhwWTX3tRIIdBP5cHxvX1ulluM6psi
ffYb8WKXTJNlBvAj7gkb7bykghwWNLoxnZvMgV4nMKscZvGDRxHR+i+DHEAmBHZWN7OAH5oHW6dt
TiNBTZTM2FLgAReaxDDpR7OrAO6AqI0ImziJfthD16i7H0oLwX8ndoKgfCqs9C2bxKWEye6zFi3d
PAURk8NI8FoHGViIb2KTZ+vf9WkMP0uBN3BGcEr2rEcMxlwmNAX2KtxkM3TYE3IYIrVcN4HHrlYu
XLGcmGc5fBG/ax1eE+tLSfJQE3V2a1gOJhb6LYuM9EZwg9bHhrCpl7lwNzoX1dK4yDaTT0iloqI9
I8lX5QjTEsxU+A6ekyht4v6hU7zYvrqoJg7gNOZYUllkFQXxt4wrSENhvRLa+GoO9Eumrd2lzsLt
Q5yJcFWZFS7Ti2aXW50lkJPLQU8UwegtAQJSC9skG0xJIpPGygF8Ai5GlSyLYCERJNAAECHAakUd
meCiU+OB7w0vU86wIRHGQQzlqWYDVw6xafW0+EzD8BJytd7v3D32Huu4aNY5E6S2fc95kTg5rSnY
GMFrUXhU6czQ0ZcpKuPEfZfWsG5BtP2ZEe/f+aZsIygGKD1SbAfb/G9Apxm51aYvGcp6w35s0gRj
GfXIOqRUPFrBejJGjzqxAbCaQZbOTegLm+Zf6YzoCAYIQBwmG8DN2g+wVyu8Fyno3TtT0PS0SHDG
DIsE73uS3i6Ad+HUqB/6W6qB2mTI6AEg8pDEtEj88wTO1Ju+f7WqjaU4OGPjFBbyyzWh4WQ6dSu1
g0rxkRAH2wajHty3IaRrHTF7J/oAEM3vCR1DdKB8RnKALYaPWY1l8u6s+gL/i17/plsb0SJZVf5W
V4uOwGwH/6+dF5sHI2xuPj+4b7Jbwn4DAPMsM4uACAzO+neDNGqfr63FeMhqNEmSY5HctIrf66ef
NIGDl0PHgBSUgQ8643cUQY8ouxU7MdepsWqNiNem5vU1mpcaYIEqvnOzdW9P+3DwsLXDyIcBsTWZ
75FLG1WeTXnWxktSXKLi4o/nUj+J+Ni1e43Rqb3WxdWHLOiiNuO07MRwUilmhGW/9R0YaCVs1z8v
hTPXUjWRqNFNP51LeDSClLBcui6R6GzvHIljc0/QE1CozthYZLPLchwFaPeITBTZ3m9eMRIcvF2m
avqICd94b21oNzPUVl1LGTHdDE4lDgEjMvbCRkmP7JXjmr3J9OtHbfr3uPQ3jZJQI+P3rqXN5iUZ
uozFQaJt2yBA2PXEG5b0WlOkrVyNdLG/vNnTS9uKzI+D3+2Cm4HdxnRBeJP+gQLh+LTVhnPeBIs+
5bC0oo1BjxAXxFq5LGHfBkMmd4+ZsEMRJLMO9fY1NF6BJMNp2kU2Bk8JyVhkZKArJKmv9G6t4S8q
ka877qVvjJsUqCeiVhAxAjTz1on+OFL6G/a/0SfShYCGNvnU25fJmvehw8DcrhmZZqj05HLaqsh6
dgpjZ3NkdOpsRLdkgOIrDoPP0MSmoxk+dXNTsndwlPri0WLdqsU5lDIOKgtqOQeV7ok19ag1Qgg3
aMOrXc3fdPbsDopVXvcwJ66xT+4CqNZ8TjtkbGXxlcXRhy6aBUYrrnvM9WbTh9iNNNpzLaC7Ia9J
K3EPPzyg7raKNpB4j9E0F5Q0QjJpwJOc08jinh9DhFbGQYDzXNOZzZ9ZJt3SJsNRoZnqsE0yW/2E
211iMcSnUtG6bFsAmGWmRlJDZjZXaUDMBmCqqDFUwvWJctOMydKkQYMaWxgYSdABNEn8E9vwhW+t
vxyoYqlmzZgY3by+tC16oFez6R9xwYC48cl/CFCp1PkjN3RkyL04yEBbDVa9B2U3tfDX8Kbn0pHr
ovNek6bdT4NajJrzm7ntI44ESR9YKIny5pbN1jLtfRjOeF0r8oXRXJp2glGGB0A4gfWPufWBHL5p
ZX0yu/a3TV8DscgUatp0q1XRkxy7JUWjIFGmt46ZBFK138L6U+/+0hYqFIV3j3owhlY9f0tBks1k
aacZtmt69zkCYhdcNGlIvjWu0Rv7PVs9q3Ku7FvNOdh6vfI4SfSOsVZy8nrxhB2dXhGG1eK1Qy8v
8ezrphFX7bcxeZsySsbmN3Ghg0tOgPHSpvpe6WqZjgeHF8rQz14ULfmlc2Couw5F374ehtV/J2Kk
kA0vPAWfSjRsrT//lc1QyednXlsEyQ/lIhb2cm7Nqh7fpAE9vrlPOv84mGzdMU4cQ44tf4gupu62
dWH8oN4yNaSIKofHnJ595jCQOFTC2YjUDusPRZApeqf/4BK+oqlVa3PkqvR4783THEbOXkVZbRf7
ucoQlEG5Fa4MtaX2mBtsbsm8m9Q+rGb0VaExbGMEtBkx3UAwrVsDjKxCvEni4TsU4muK012mf8qA
EMnG29ILrEI7/Tf3K4kb8B7Ue2cukPRRfy8tEWE1CwLlhzuzo8V1QJKt4seoh70oWC+gKUEPIh0w
A9c4gVlja1N+J771BFildfFzqZDQRsZGeRu/eR4RNI66cUHfBhH0YrnIO8EehVu+lKl9nCseB4O+
zvABfCT+g0jkYn+8Gk51VZZBW23+d9rr6lt3XzUSY2tTbQslj1YG2z6FxMozrcD4PUy/up7ZjRU8
iwieC4XZhH+31XCU8fQKS21i98/jZNPc+pL0/jJ4tuhgmia5fVu/6UedJZ+N5sJRVt23qbS31EkG
jMg0XBvi6qkCXJVJzqi6DB+jgRw00CbIgNGIlLOyb23cFys6Zf+pLBkKDRi3shKa3gACZaeKi4+0
sc+FkN/ZgGuP60PM0DUbGaXd7UI/r5bUtFkw0wVuUYVyMfBWZqMt3BasKUCeBQmFHbgoYXcCfE7I
ncoCuQmHkUXzEjOxnH6E+1JRxtHmLr2+OUSOeI571O+OhqUOtrqWdaorvl3jox/mScVTQZ79UD0a
nXFkqB0668seHrxk872y3zQ9ZSYyvvfduJV6fWui6bso60Xt0CbkKdUe8JpHRmi7qn0U2ASvj1jB
Nz9V/Gcl2WbkVc1pi0NXkelO9KWfbuatMjTOMVyMGZRKOdeMPN9Ix1qkiXuzw+a3aKy7SRvuIQwS
kfirLWbwU7QtKh0uehdu6zqA6zVoKEWQYSQJb75IDk3GCMJ085Xdv2cJhChbTq9CTD+52YRsyfpB
00TyVJghgnKIwEb00pI62pwjSQHj1cSo5G/BlCQLLXZgwUSkLdvERItl1JP8EatjwjQnEuGjCY1d
ZxR49wQkuCM30Zx/iR7Hs0wqHwV2xynfVG+8tRyjjTDTxxT2L7ZfxOsui++m49z9MDgaxXgOVYO0
qoaqWxgx0UmYETT1p+PG1bJMMVAT4IJWlC2bvl/bIcHhvR1/FNFpUi6+3Uq/V4ZZLVq3nH2xzcxd
l4qMorxn/7AbZuE1HlDDdVKYf4C0mlGzDTQyXJgTqg78PgmrfdWHzqIeSoIrRm9bZ5+G7pVbB4JO
Q+DVUGISzTBuYdZTvUdeH4D6G4G28zvULGV4sIPwrmvlsQ0miBEhJ2iVjusxMmEOEHLUxnm3Zr6w
q6VTb8pIXVVuek+jkjeVk7SWNqgHKvQlzZBTuwHiDCo/BMak36XVfjb2eIhk+xyYXr+miLpYeXv0
Y21aEhsb5Nqv0LTH9B57O48ZGb/k7d5gNIZEX7uPyZ7f0f//T/6zoD/ht8p2n3q7+T9wCZB5DDfe
YpXaAXxwiaev2BuZbe9tQ4m766cA+GV3LuJ5SKpo1+v2Z8jovPQcqrAWEccZZ52Pa21x1O1DEjMv
DkrKKrO2qZyBP6zSeaaKsxYZejtn2gSq2ExN5RAjZA9PA8osYX35AkpvF78jEYqwakvzFw0ebAgE
6G1zg+Ba0uyKQV/2JT8q63c9c0cb+kmhQ4f08HaIaOyHce2l6cn2cbQY7XXSj+OTsn1rUZfQ1Hp5
7aDvVRkWww6LIu/fwjjBUsdHIhkCI0WUk7munQJTPHofpwKzyv/Y2NeuSScvK8heDY1JkXzR5nSJ
86wF8lyKlB9uP7JyfHhDMSwND0lFJTAkiOg7i9++BjLUQ2vrOfLUN1iHlH5j0aMiE4WyyCZ9cQkl
5DMEEDItbKaX+3LCjbnX011p+9dR6DujpB4qh+pcWFODtW4IFdVZWBG9aMEIcd5ITPVapoLxk4X3
NO1Kk+i/KtVXMqOa7BJ27pLKcKw+em34SGX1o5mYd034TOfU5UXD5zfFp1M0p6gaC+R2xb++jVbF
hHGFhLSpoW+2OWHjlE1oYjzl22LpeN7VqrLPNIUm2Lxr0jhPMe6FA8ywkrl8V7ZHqeeP0Erw42yW
EuOskgvt4LVm2U4T8OVN3Noc+LtRKRmsETqQulsrieylE5fXplQHx3GO2mAscqgcrbG2ouYwKo6Y
OvbwZqyZYITvotB/9fFzLJF39MydNbWtIhauP1B/mGtroGfiCyzavthnXgNxQHuRuX9IXQbzPpYd
ObKqTOx0s1x3TbGpve5W9AnIubq7ZZ3s8Ds2ebRDTf1mD4Sz9dxjm9mtUyZf7RS9ZRpnVBfiExaU
t8kM7v28Daio+bJyziPNOfrlazyZAI/ByXfmFh0Iglej+MjdbzuPr1aPgzJ3RUnj25/AzgfqZ13O
xae7alT6XDbKexL6yGwyPTcRchsPnF3Ji6MNwVNfdw+DkWCUjM+RgyVHd/JqZ5P5+tpSKHOdFLFq
ZNDqGNaV19stCf8dExzzYjCg+BZOzrfuERtobNz4M65bCrmcoYHuo4QxK+2i4VpZhe2N9xyubpht
QLN3vBVWA/pnmbTFRfysigxoMSDJk544my0TXe17SMTa7vuHxr4sbW+VeaiGWIyBIX8crtrXi5dO
FjsVVfpCGgDwkY4Z1phfu55FHYwfXWr9zPeHU+mcQT5I4p46rPppiw4gOoNH602bKiivzK6PaY7/
jpE/hyMufqG+wf8Q6N2NbjoSqiY7tqZ/cGS1qSO84krfR4RGrG9LBxikAhiDO+CV2VHHSraR5Ekm
5c3EFjLPin0yMb9wm1tcWn8+LDSR4FfepPYt06H6CDsyKav8o2WODxu3VwN8CkJa6esPLxqSTZl8
itqnc0sNmBYE8owuHIxOu3hut/OSiCK0RpvGss1q3vD578Z1v/NM44Lz42AX721Vf089AhsZM0po
w+GQ8Gp6UuHj5703ntzWpYAEEZnvja89mgQiF3tMHmOV6QWXGowj0ctlGcqVX8lbUPSfppQP18JX
IrC8q5hwptEMdr34JfCn8/wmWzXzQUN78gcHs292iTSeETaJoe2wVVlrPA2D95t0JRyV0uYFZH+2
V50XXazSPRdp8BJqlPzdON/cHLZnXnwMqfudVsM+4uF6HQ+07P8852B6iP9T3VnlVnbSYB8Gdohw
l27Ms9a29S1Duhb7W/MKtJchYjLh3WN33szA5zSnXQTcjaK2xaJKxg+ZwrrNoJQDDj5jKsOcYB4V
xR+caXvDwIJf0uvCUirItJ5OUS0vnV9gu7byRHHrW+h/dk+fUpb3SLUv7iAw/lLmvpUkFpCAHWkA
lX5VDQulTDBCwHgHlxJXfRK0oSoE07jne3+uif8OqL0rafthnTQGwIhWMQ3xatIAdPMcOfMLmJC0
mwNBi4ZsKutoUEqqSGKzl8oXC+o1Be1qyjkJtAnyJwsu1asPHrlaFFHyClzy2Zn6rrZgyRvWWtgz
eUBdkgDQKRgOmqtes5FCgT3IEeURLNOGK6aL6OLJ5G0MFEwvkt5c7TS0HHGBpbZhHuD/MoprwlkV
xcZq9CVhBz1+JbWB9yokemFZpHQkOMxUn5ldvfVRda1HeD+BVmF+iQUeR1X+VDr5pnf7dS59mJHO
ir4XZyUazTot6GdWQYIzSgGH2WDNDiEH0vBXsYHm4U8l5N2uxi/ZGpA2jAdZ21AFzU3mVbMQFvB/
1AZMkTL3zZQAhHkS/apRv4jOINcQyyK18kXDegvorzm42aHhTquxeJQMEPxOoKJvR6Jfh10DTc3L
cZRrLPsKT1EwY5m65JLgJ50kdLFk9AnmYHrHbJcoA4ZCz4kB87fF91BFJ6tyloPSfIoi77kaJiTS
ySIZULY0uQXuJ3/LmoHfBOEEv+LGs7+msIXqaKM2CGhBex5qCJ+ql+Fnj/VTOeKoWLhMFSJG76T7
eG33Co6WMx++JwEDNhmIL6ux4EQikavCs2Bc+ZRnQuCUv3LNsdso+H8JI1I1TtcggFH+3xfXy7Ms
KmA6eIWkLsUZwuORZG3H2Sr9F97JmDDQ1ATMjArxi9FEhHlQdUWsL1VVS60w3urGO06NvtEyaJq1
tTSiZtOayUYrY/JC7GE7OmJRCvGuGvduTzXNl00VSdsW5O+mZkAYZaLXTOamlWJnyuc+ZKIvlsEQ
3Z1Y3nwfHmnLF+jxM5AJPuYp1liW+Mvbjx6rA2Y72xijKA4kCup+V4fxnz1lH5Fu4eCObt3+N2nG
OjPHb1l7z0Xf/dAFLAwUHWnAMgodwKXKuw9Gdx0TGM5+1v0WPMJMSzemFP+CmFlJgQQUkuJPIYfX
UOLyWPrbNAbFnaWdE5V3EqW4qah9NerL1HBoVI2drMJV3YFV0vlAsoq/Jx1PzOaY1u6+EA72H9MP
U40Xv6KMSBvofnoI+QpCd1ujxSA6lN5uIRKGV1np/Q0tJjC8fjTSS9rFo+rsD5mwJHwT8fnBEZQ7
BfYQFJ6TTl1MV02OslhpyYwe+8V2gCvXzVhKfA980JU24s2xQOBoQ9sPzzypMF0Kx15kDtFBZI5x
1uM0UrEDRmAPE4XOzA31fjt66JjQDYMJYxeee63YycLHJw4mmqE+4PPApuk8Rlva3r8FMQ/bQ5Qo
Ci6K+XmJF6M5w7nBosXZEZe9+QNdYLiOjdFM8RmCm9+qiuCLL3hMQf6P6dYmbkF1+T+KAndWkYMQ
A6Vkv5UXLJKKLBh80mLI6BSzvoE3LTa42i02pqURN8uJ58R0EL9acuShH5iuhYMsWd2TsZjqdyve
lp3YHFhZeBNEiPDxN4zR9gGqGmMCetat+i7eSfGHKbzJHLZrX/iBQc+f51IkG7bX45VttM9UJWcn
aA5BPp8cHeZO8CepEsaMgv291FHEFz+N95YY9QI622WErKohoqyZo8ewMRvmrVr2kXoXOVxp3Z8S
/iIlKrii9RS8mcD7Gob2sZhH5cM6y6KnomIicnQCIEOuvmn+ppjT8Teov1uJZADRZtMKktYQAZCy
bvDHOEud4rcO0UlCMowoESvOZB/8bb7tAo4WeM6S47YHlovmvGQ+aH4qHbV5Dhe+UPDi0C0V/PiK
w6dE/KnBIZwm7QR0Hkyn3n4PPeYuOSMFzCA6XLZL0a68uGeQrS/MROzmJ0PRgJontNBOtb8BXzNB
hpxnzbI0GkBIRN60fGPW3CkE/YQiU9bdPcyGbR8RycXBAmLsdeYqfpiBXGH1DOIgm+aS2tO6aIjp
mN/cOMIeBvYOMwnfZjgxTvk2euXJLIdyxBKwGzCpQHw0r9iqq+9iHlfYmc8DdChE2x7PXMSKHfFQ
DoSyUmN6qpK3lhYNw4wC3Sv5S3luonEUhKWLLL9nDVMfTLxk+AIgvNMsd1PxhwpXe9RVfBoMLrZ9
NaNuH0yY0JX+e5nrBxsBh2th+mGOqDnpjFwXflXZ6q91+JwG6Z7J+tnH8t2RauMH/WflJVuNB+s0
8nuw1bNtdJt4oo5LMrUymo8cT6c2rHcWHUNdWH9Ampss3/h9sKceDSqwOE23WHGJ8ZYLe9fZ+j2Y
u7IhuHs0iT3WG6MLEMPir8JpXSXUb8UArgl/CurJrUYaQF4TW2s/eG9GMnPjui8x5/1h3mkZxaul
Jf3TvKUbjKRbQfQUWeH6ZpLWsc0FusFJxy8HLXZHoYTLVRlfh5psO1OgX/RRPJhynybJQRQE1LiA
CDJLf8hjgOrMPj7mp0jxVmeI8+cwp/zR587z/CGTyX3MKbTx1On5PvORp1O2S5MwtrxjigBoQsos
6vMEz9NRD89J1e6dYaJQwxpF081FiS2ULdJvv4u2KdhAUeSEDuly1zUwTcISnhNKghpSqetH0X+X
MnLHZsqC5Vyrodx3ZECVVhNs1bsMGUrPd4pq56fK63vvI8XmG4wW6vo8/sB/LXSZRPmQYwI86zID
vXKg3xt3urflzZvwcZcT/jgNW0uiZWtPjQe2Wn/mGgJObgdDvViCHYrHUHTRwayqdenBlg5rDToO
x6PWGccpLS6ZsNc+tooZEIUnG3QcNSR0u1phBla4rdjMOGmpq6vGHfCcBrZUT5cX9Zsm5Dx0LSZ0
eJS607lqex6Rjf8blW3mFuc0S++43Io6/m6qaGUgL/Sj+r3F1tto8QvPTP+sAalPITG9iZvom8Ky
F1SRtZcTWl7SNNpx/Tow0iuDzVBMOyA0UvSm6gNY5mQ07EK9uBh0LHNJn7vMy3jLw1L/YMfXidUw
odDk0/TU2OZbZRS3ERBB5h/BQEqSj6151H2FvrgWAzKvlIGW72VHhGJN8hoUhzglCTdKzyIE5EYa
Ckr7gIP0Wpq/bt/tzV4ZizCByg2qnGbjuYBqLNhPmg7EK/DaR8ZP8wU61ox3purw65MdTrcxxo2t
/RtN2ZFpE/hWZm9cRfefjsbiPZbZW9/gbmq07kWFPkqpe92mHyIMMeQ02F/VS41utR/bl65T9EjE
xM/rYdamSOyuSPZJ0vLgZs1X1ONdoeuPpkfGaIDrebRBVVApmPJqyQNOZf2wFZVfl3kYktHvWwKP
qLC+OjGLpJ30fJEBH7h4P2qM/xedGWC8YyiwOviUZcKDGxWvQdhXp5Tue4roY3p7FQHmO6r8qvN5
CqSACIuofJmNdqDEAxNYp4jR+zTZ2x7rZ9l2DCAn1DnKSb/HNLzGoYu9CQR89lT9d+ZhWPtUU/AK
A86ZJmDkQp9XWwy0RDq+CqjzrfsSioKQnQTLQCxJhZI/dgK9sJnKNzmysVfTTpQcHJktPvK0RUk+
gWj62oi3ECUBvpdee9E5aYo4ZIyJPgB0MjCCfTlzxVus6GLzJnOEiDl2LF120TX/3Or4iKFOwkUy
5IzOevwAo3Tv19khVaXz5BEfONT5KnFZ2hnkIZqAdOER4NbpjMKsiJH4u1TMPaYIFfmQI3Oq4Z3L
tN8ljdrF5j9RTuDDE7JmWyEcMtpVn3gcS4EAMXKaUwOX3mPbj4acSgIzwdSmQes876MoIYuxjJgK
bWuNQmFMSoXGV/6lEpv+tuSp2SQ1jfhDDfjWcs4kHnZdrb6tPPklG3trQ3YENSRNXL4wg8VJaTSv
vPZ/fVXOCTEcjVGF249poE9zBp4BorQ8u6QjNDmJwtCThEEZz3MNmefetjU9iEFiY9sWpZWFB4jv
ntsakmDiZXfd7K15mviXBDAIXCSMFGJRGsGXSl7UWjV+AX9/hgXrbduWxHoDSTyNEmYbfql29Slh
XzpMEUcteC+M8KS6/3F0HsuNY1kQ/SJEwJstCUPvKUraIKSSBO89vr4PejMdM1NdpSKB967JPFl9
9OJbLPfK2tCtP2MecQWhMjFHxwxB0oXhxLZCvdSC50v+sVYqgMdU0OXyZSZXzHlB0Zxo7XgCQH/6
HdaqpvhO/c9OXZIvevkNMd2tLg3+zGJJGWs+Qrm6xlHuAX5Ryu49lBY3mUmhKaF/zUVmGi1va841
F1nIWgtwTdxOY2reah0voak8gn7yCNm2WvU46f3fKDO4noGGLUe61F9rLuUsDSCEiV5HVT0aFum9
AdI1NARGZ0e07r4Rv8kT2B2ZdrgLm71Vgoeem+0kOiP5EyHPUph3f2rakICGiyJTdwH3VIsruKCH
SsbwqCYShwlVth799DQzMzrZptO3IdW0Uce3ivkaEydixqTctqgl420v+5c8HDepOrPLsv5adlkt
il+JalMXO9wTTDnCqvpQhdhOakbgRkXBnyVHtUGEKFZ1AURePTNV4e0QGuDJzKDmclr3mvYyW/Vn
QmwxKSAhNYQD3NlYQjbctdcC6YsSgNEyzFMmyHY+5c/Gkm6dOf8rGuGpwxbFg9Eo6Wfkz8cq5/kF
KS3Q7ScmabelaS+fxfLPXpgOZtEj3SP91vgaMhg9vLIZHkEj1e8h2Avf8H+1SYf4n16WdSnqqLc+
gWMnRK6e/+M2c7KwtYUcK+W/uKh3vgKknilr3gb3cX4PQft2Ixk3OIsCyGtV/kgQGuo+a0Elg1bU
DM7IlVuiqxTawGPYDVqlIg8J5SCC3LxLzz1t61TDYIgUT4+1d0lqmGil9tADyjT9em8AY+mnfB1x
AUhN8B1QuOaEijf6hywbsP3KfVIBuUveYwGQTWB4kto77FRZKo0bVVdJF4WNEoUMY81NITT7bKr/
Mt7NyDTtKVecTEiOU6Jf0QnfFG32Upx8Appxk2poxPrd0N6WvcgIdSSkxlS5RnTYnGJ3qXqLJWF2
znml8zpz0W9CNDKE02Tc9TCl58tMPAZ4r3N/g9dRt9QlpIdxD/t8V5qkh/5UreTXTFD457xtokjS
IH9BPk1xRj1vGvl9aKnjOtzP0ispleeYJkiqJeky9Qhn5DPLja1kqgdDVWYkSKOjqsUxFHZpwdJf
VWV0spzYIhcmgmenRJQYic8k9d97ExFqkhAvDHIgyUqXVcyqUoQT62pXEnFm+vmXNRaPUSBEaPYf
SKG3vY9RMglfTWaSSlZ+IGS+mCaGFlxVGCWN1tirCjQZbM1+V+56hd1vp3XnqieA2ofN3fcLYwRd
bmGQgYfCSiCrirspxk/fSd2/lsAuiNpNxUhMYp4PrJtH97ccunuSlG6oo/yMwIOLft3ZJquXJCQT
ycI8SQc8JNgJ5PkyjrrD9i1A7WjYWsby0hCP/tDfB/5qrdW5cln8+JniiAxVuZFMWPHRKIMRgRNZ
sb0uuJ2XN74q1e8QcUgCEUNUo/tQqd9ahZ7NH5aU0mmkU6xpLo2GWZfQRC/DhBVGQTXyWrVcSQFF
JmbKY8GJKWbNUcJtOc7tGtFYkHsFusE6OqQc5FYV39TAuuph+SuV6kq2issCp5vbz0CnYBkmun7S
yxIBt6oVMG3v08ZjmfsSxxFHAnYfxO9kX/IW7ISms9CJm3v+y9qqFk92Yz3LgrKKbtWPEiYyCHoC
ih8WE747KYpn1qU7Vr7XpvJWNsdt0cAspNnT2nY75QHK6Lxg4y2vZqrS2ZI3neC7gSTsDJOUZyXm
Uidy+s83Bnu2eLn4baUR2Oags/jRaQj6UttO1t28Ful9qcq5d+B2xfI2V5VzbcgEejBUUdR/wWAh
fao4jdrDaCWHesIxjfA2q/8ETpaZ8bzRmegHx62BoWbRmxX+ZhK/fo5REd4UZaI4aYK/Bm5chUGm
xWku3HzqW9aruJCS5FLO2l/q17saIyAjZbbgA7VaSGBrhcGOd38UiRg0S5Iu4vaoStZlGt4Uo7kV
LAwKPNmNNXD1ZzCMIuqNfByxJnSKt0xme+Mzqs1TzblrpcpGQqy5xmEXGcZ6rBQAkfHXlKM/4pDt
0agXTQJTV7S8Woae080OIlRnZrSGXIw56TJdTKXiYSRw8w3jwpN2QPl8mKt0KRr2ozF6KodXFsLL
NqXjOCDwqpuSy+cvYFwAXHk5pXUU5C2zVz/J1y2tfSJQA8+UDRQFQviDp6xDykFagcT5AKc9rLQb
8CbcZ12G/Y2hd0KlEVnZlmE1unqeqAgdhfFmlkj0UvIt+kcTq67Krtcytok6g8b0H4KsfKk1xhuh
sP20cVVIXHoervM8eBelpxLEb6rV/ZMCYF3Gj67mUCf0ubZn038LGkKoJCv3KsWkAWHbkWr43nOR
YS1ztW1RMgDp4v2QMhyJ9D1n73qiRXH7Ym5sDX9xF+UQL8xiV5j8DkUOeVQUEaUytqramYPKkOkb
QxsHvj/zogTCvpGYb+smxrtm+Onq2SL5T3xNdfYX6uSIzcJ7G+WMxueM54wkpKYebQVND2dSJOCs
1L+a4IP8wChcCMArU9LfK3KxNRHUVKe1QJZD1D1KuTXC+I0kG7/FiNvqjKYYltQD+XgJxpJiVFFO
sCiJ5ug4iM3dV+PA7iGmmET5lPj8DGlmLhvpPBwaCGYDn1HUAgTSOliABaNkxRfurHYdvYE/bJA3
1tSMj8ZxsRx86aZ0CRJpJQT95+wn6zKq1/ikpk4naUG/DhaiK5MbUsB6a+eV5Uz4QPM+eQiK8MFV
6czJkNlIWFjS6u01S3QZV+vOMOprEYJLiyAK6sqXxOU5Wuqw8qPziBVl2fe5YQKnpjE9TWIDXojE
ZSGDFsKBtX0PPCDNAGYWLUwDZaXW+WcV+BdLMfBSf9PFcVcFl6VCLFvzu+4/Sq0DA09mTKYic1q0
dVAIcJcW5M0Bgs7b9eiPbLQJGfonJ5AsC3QEvcsLAGmSrsjyib+xQrg3EdW40p41yU20z4lGtwEm
QY+/aosvC5OKauFfsQCn4VT45p1jCj6ZrjqxACvadV2wsFVfPY5WvqDCelTNiEP5NGmBy8yEf0kv
WicFxpWrLz61JoQjxzC97DdwvAcDNHwPq38vxRd9PDDgXJkDt5D4zeaZICs/m90G8XNm7Npo0+Eu
HLi2VDwL6grnorqwiS6dsolGrgWWXMK/SfoqoQ6woOVeF29pwrQIjRbmPe0Y+SSTvMJgQ5U8cexC
CEHiSv/HKWVA4BrosfwPSluinESMzLzS44OPbFhgPBvptwic4d4mlGtr1m3Cx4Lctq4GKgpz35wz
ujrzoHMn6miXv/LeMSOsiB9S/mUQj2c84qcQbvJkz1y+JXcFWboNHsn/hLYLWlWDLcvQfnBxrQAb
IwBDxbqC6Shxu1cPfQw0Dw8uATchIcNu+S5q3pzSk6/EmJGT4RjiL2onubvIC4oNz8KP1PMnFbeC
gYyZA7uwtUtpHPiuRP7yoX8DZkELF9SeoF+E0RslNiKA7eC6DB/UANYPEguZYkw0do12hIuuNROz
i4Myl0RYZWsNgDzzpatswGheKyQKxNgQVvGjbXFpcfILTtruwHMYmNeZFoaHggQOwe6f8bCtskOd
BA5PSAlgfqCh/e2AAZnv9HCcL8IjguTPyYMYVLtz5HYTCZAnGA5h2rkSFeI3BKVGxOaEdwSlJ6Oq
Xapd6l8j3psEzFaHUUX+iCf1i641Ve5xx4MPtHxTPwt5k/v88Q60IgEUmBsCYoRaQpJ1DJoOVR8U
/hKtSu+0y0DQJF3lvlP49VADrQ9os2Z0HfjUkU9/Z/fibP0K+NqefoZ2yZ2+edACk57Qkbs3FB9Q
QUkz6NRNRjpNysR3r0HimVzEAfm1eyEURlicvHcPtTwvlInyh68zq++p6bA7X34zEi+7q54cxdKD
uovlqa4PxGRA6efPYUolyxQKr2a+hcO5Gt+67qJ0Zz1BXwi6XEACh138OmqvTGZ7UBzqcDfxLbNy
UZH8ushdmm/MbrFWrebwt5je8JSK8s38zuSnkWD4dyLzX6rb+omk5+kKqWrKt/145AHoql12nr7b
7mhgIVHRjVEmUHqtqguTWQwoXEAB+GvAgD+4gCkbGQpMjcu5OkDVaEg9WEvGxrz2UoCGjIUXwzqA
gKBZfIPcCYbJzwQWL5IMf492G396bKwbAX7ImjePWU/Y7uDW6P5FKK4wzQcMuthBjOwWmHivTiGx
CxFjb3Wb5jdeg7nCb8CbLmpnn1NuLJ+SfpHH35rl9cBlSY2LyUVcJYhjIXcfDdOheOmY8e7LT6SI
7CY8nla0hAxFOnwqX/LkiJ/xwLZ1j0pEy102KPnPvAX1RM4a3ojc7jEBkouEVmdWHOhARD1o/k3B
bLbj2MLeICV7XLtldLLDBKXENo/ZmMl8lC8pOyCp04on3EvfBsuljg75DbEmu9i8eFAaNoWWzF2H
6pZhWGxPAv3jdcT6HdOxbVi78pGTWMJFSXQez3cbeRW9cX0ELIFSOg69iuVey8RhCR9DcKdey25r
jZ5YsELwwgEbOyO+KzicPnHIYQHB/5Nt2kvLg/jdNzzLAAfzdWXa2FiFOzEtMACpWKyvZe58Yx4C
UAFhXnpi+u+XO3ZinBb8YIlxzIpNwSMCNrkiUvbfVBMGwQga8XD2g95/PZTrFKDdlMwbCJWkPgIw
kBHMtr9ieOb/h5XjQ0whlb31RAbllKYzPxfwt7lGPwe2i7c/WTHDbq8a8KzqSM548Ro0j/spYnbN
9xrhc3DwgaHEWOLsq6XDQSiCm3q6qahGOq94IzFHvUwWSU+2ha1Ip0eOLWh9ZfksYizmLwmxxC5o
7wEh3mDz0JMRRlH8SmiAYTlxG48XvnYTOLw97GPYOpJjqdBG9vMvGLyo3HEREZLJSJLMTPB/unoW
wn8+h3kJfEEWHfaFsNj4FrFBYlPGMqAhVcWrviKKcuxt3DDkanrCdk4W4iQELEj4ELhRjehe+Jj9
XSzsKmJOK7Qbf81046/CRx/xqxTFRkg5p3CufugxxwfWT9xRw5dM/EW6a9VD2lL790B+Selzh1uv
OeCVF4KlJb3IHcHu2EwUMTvq2eqNb5bbAgc0ltsaE2TjYuzR3oLhyXgA6QEKmHHY5TkWSlxIZIbZ
4ZZhEjhHBfmtwinAlxmCQzZbdD0EG4pP4lx4UoyP+x+BXA3sIq4Wl8OOfSAfYucqwS3VN6w+Se2I
ih3j6LZa0fOe1HeRAkZ+ok3zRm1b/kS8s+xNyXtna2Xwwa2gE0HAMMMzyD0jbInx8eYz6HntzOCx
l2xELnxzXDGIYFEazXjy+44wmI7hzZICRhI2N85Ubni74Kmb1zl0LPAmvlNASnWm/CRij7Nj3DBb
AjH4tRmJe0u+mQ3qinC3XRxtAqy4FMDO7FrvceSgpSbz6x9pN0zLWoJHoPEl9vTiCEmsC6Hk83xi
QRg5hECIX7oXDAiJPRWquLbcxE3A347h032urzrh4SS2bIQfc83NDVHN2nIU6x4iJBGF7HUhZU0s
21ERIAvm5ydFrCW7rV8eMuaqMxu/wOMQ5cpZYraMT1Vymn2z4R0nX07y6g8BPkq/lncxJX+459Pi
lcugXDltsLEOaup1+o55HVzH3ETdx/qcVxKo7BPVdnnkyK6Za9oWXSRwrpV5I8ZH4rEAeEitGKE3
wt/HVU5OIKhKwJCQ6sUdpm0iG4iYwcRiw8xWDuyG0gPTHJklzg1tAznRlpsFW7K9HAXV633C4n64
chplh+x853RQECyJm2WCbyv/WoCVrv8ntZuKbgoQdgI1bGsjDtTpvIg8OpVQDX8iEqIYVFC1yk6W
7oXvnEx7+cgvZYYeiy+zu/HHVVdB1VesePhqwvIKRgLmXgGxmkyEZVLntya1HKxmlvIp9jQJP4IW
fU+iVyX3no9c+BcI/DHajgxyptFsQ1r9aZi/Meo8ZD36p4DkmvQo7oPmrMVO8NI/Q/FiEn72F7xp
aLnKe78wxSF6XmReHqb9+Mi2mW9TD4cPxtYoa4B1gHSGUmj9QOoUT8YKRivzqhaTFnm5nhQ6TE4Y
yPjkxtuom5ABFPGVdUfxbUl71f+INTBZbldDw0Xwdx5P7RHkHbQvzh91Q9+NhEndj2RjpScVGBIY
yYNsXd5DPGYy2dnWzrgTVFf36yBYxQ2fPTTvCMYc69Gjz2kj3FRQu45iYkvBTEVg+IlJ3IBYqzsg
5J9BfjJhn+7ZtI0vCm1te0gYMFnCcRK3ia4xB60QeP21DCHNhnlVtQ20d6FleSN3i2b1kWrfrTns
U/mH53+gA6jar1CmDWW322CHAX3EGD7xpuhRtafRetNj4mJUUAqbsccALaMiRj1K79NwcmsfOE1k
imvy0y07fMb9EXePTswJGGYm+xUkK5FbqKR37VCyuPNnummyTzm0MZ2KexzG2T8yNy5EYmBBdAC9
sW4oPePDN1z4ccUEKuBAycQPl9lCx/Jj65tr6V+3i5dxK+7wbQL+fcnb0y7yfrgn6RMhBtu6paoh
23Ljj7eQjboS/NPQQB3/ED/p/sM/GZFHsU77xBwH3QQH/B/naWlP2AtJeQ//MWgsMHEM2znc8o4j
1hzhIah7X3JIKuo28oQFlpkQ6Yo5tbnt4yXyKDAFg9vuVSaM7BjjLhsUJke1I25AoTLMkj2dSdx1
BEnU4c7YoL/Pld9Y/sW4WMKpBqw37trh6PPsEouE5rna4nM00UJp3lBsS/of2vbiFheHJDhE97a1
uz2/1OQnsX4JoxMOVApCfivu0b9eggzzkiA++9SjVxAFmdN7T0CGxgUgwEZtvDog/oD6DfoNGvZV
kP22FrAn1I4Ek+YykVTaI9ylv+VvvMOcLt1FT+PyltFHWt8F1VUCCHP4zMCddTYHlNE8Zvctaw4Q
OPtLxpNuARftj8Wv9qoUF6V7bF75y41e+dJNp//uJzRPa/nBulJzpGZfXElXWcwSh9R/BInd7zGe
BKOXlAfTwA7wbTH4R9LDCphoFihUqmelR1m+Zx4byHw+RJy4pHNa++hI8pu/ZRlHoU7Zoa8rPhpN
91ZG5ArVC+NsU9yQBqGQJrgnY1kA8dnyuttwLKCsDpLbUfgnTg37EOAMpmLF8Q8WZCYNUQ6OSMIu
ePxVyst5ZE9+A7b3PVLmHaQNa/RVoNlUaBNTVcNp42sm3ZHwp3bEqLMHF/YekbVC3ElnW6R8BuWO
vhiq3tPw0rda29flvVvAVYiNuXRpz4XxrUxCps9naT/SGc50txWR9MOHWt7Kvl5lWPtaxgUBBkWp
W0ENqH/NiqTOXj185j16HD+zKzovAc5ozysJ7FQkniYOIC5eLLabbbxYo7Z9ee7pykdRg2U/sMdA
XkySktWNu1E5hFFOgmm2S1CaCzOqK4paIcF4RKMP/4zClfq63tbQCiX5AA0ug6jIiN26y9NZRgaP
CKQYWEWgudqWy20suKOKRf0AUmbVWtRC7DX1FM8gdJ4JAAEp6ZZwUKKDrmPsx11c+aj0vYZ+iV6F
Mg/tS+rWzZbKSkPXXLEnXtwI8UEzv3gDzHgJ4WMNF6YuOK80hNrPjTL+y9ovs5cx6Z2qgLBzQVtN
SJRMFpGmCYaSkqzilgXKF8zwrSBQgHgFKrCyjDP9FckyCCLGemWQJjGQpMgmbSVDS2SZvGbpC+6a
NEjxU//sqyM3QOD3XgEfyqLuGER1heZbZdPSW9C0JwUhj15sInYoMdqUXKCKEN6p9M14N/r/IHZc
/ICIRCtnVIY5Z67XgfTFVSZTzWnqhYItZwg7sLlKXjkjKBbT0EBNUKL7pGFMwiEWXUi908R9ErA+
wT6S5LCZT4y5KPiYDSlDtNUR+tWMV6X8UFG5m8xiZvzyMaHQawvvYoG9Uhh2PZsjcZ+jWHlhlbYe
Tb5ZYvjyLzi7BnqF7GKFG34pDlRGsRdSBIHRkKJKTFUnOTFyXVv60iZn2pr1mj01fW+r3PG/wBQi
H7feA79lUp1SBqFUXzNFLN6iv7ayTXmrFsCBTgWRdarNOV7ou5noHKpWVsi7bqcqXiRz5At/ZvgR
tcsJSUkEHH84lc/wSeiJPznxRSMOOHipb00GdXpflZ71YB4ScusOG3E+VOYxoWItyZ3bRMqzDra9
x3hdwGz2ll9JM6gYmMpuJ2ItRROL1dbNGJRz9rSH9p/xkRpuf9SMQ/1bl4guEH2umzdetCHfQTEo
/W1IyIv+qPYhiOkErJWLyxHE5cCW9C/44wGfn7V5ISiUUq7RDGdmM8IYka7YOADbre6WdKxvwzZ4
nxcjpdPjm4fAdSWmbEAX9ACeupTswDjGE4j3VHmZ5gNYUvUS2PyVB+SEwNyt8FaER1k8VvWbEngY
7E350Zig2lyNUQ7DMeWO/IeriY504LiYQQGv2IHRQqUUwskuNZ7EcjQcByblEXP2ja+AR8Ch4sXZ
lyFsuVzmDwGeFRODgD5U2M93E+65tYomBwK8/0t6tkK2u7QWaOiI50Bs8xFN/6zu2LZn6gyFqF4G
IMmbzMCBlLrlA1ni2OaMgvgfVQLdYYECoFcvrXEYBLbulJryOzNDBotZtLVQYS3l+7RfosZoEtRP
xN/Na1gGfgSuXiu2F8qxWai+xfeAu2rUD/m7sIHK325IHGbAyN6BIoQYJMpJuf1qxIcUvkH3LWDS
gdmF29K5dDGk7QTJyziX6i1GyqCUoA5tiWy0IcLJ/wMJyzIdq34iPiGfl+hQlJLjmke6/MfUn/+B
gUiJTFuw03eu1+Irq06jCXbtU5Nuik9Hu4npBHuFlOumPRjnvLouBnoBnbWKMN/vP1vK/YjXuJG+
/Ij3igHJsG5EzOa4Ih9w3LV4r043BZeiFrGeyfADawz4NEQXMLJFNh5NdJ4Mkx4GZVxCNJN6iTJ9
3RuhA5B4cUiUzKbhFUliA8UPtS+V9CARooJCq3q1i1OegY1BgJ8871oWEGnyvewjKCdtkV8DK5hs
SBlUoL7LxNZuqt5ZlhnRfLtihI+rZFMytW9q45jzieJn8uRuJJ3GWA2Vl2jHif1zEqA86LN1Yhnr
nC+CoA4Emtxv4LFurAQC9YzWmEcndhlwMuSyJNeEjzT8tKhNlwnTfCsYvBecMV0drmucI5YGU2eD
VpvOFeH0CKJCuQvdB7N//lR50Vbk4zoFzaA37DDXcbbRNwoavIDpFZc1HCLQMLjMN6gbll2ZCZR7
zScqjbwFiHTw8RehR6s+yV9d9JhMWDDrbt6IJesh8lWaAy9GUt6pgJlTaxY3kPBhCTeqVtYCtPt0
t+xqZXoszuCqHlcp07wsRszL18mOTn5WMoynrZb9a1X4+gfd+KjzL2BniErW4JlL862XifAwBL4W
xorjti6fXcEUzaCV8ABT4+7lzrsxNwKsye4BrF2I0SsSv4t+dIgOxT+0KghDJE0sOzL1bBiNwTzK
Nz8MnzHKioTigPEPkA2ReYEtjLlacuYHNH6agiSRJKTFWw/TduaLtPkxcTWwDgjyK6MlgW9mRCa7
qqd3ZgJkKEylN38MrzqxmeGTf6YxNvXJefFQEYXtGeckq20ruPeDs8DIGLwBhGPOA80Wfg//wZrh
RldI8KtonOruWPbXUD0hkyfClgYPb43WH9tjxYiIQ2hZoKKR4+AEAcH6nnnROoGQoW/k1KlQ2V3J
P2DWPcmMKhC7SGsxOuv1vZ/fF2omNq8j81z+goCKYqacUWh3E+x/KAiKdrFgtWFg5jEoG9cAn8TW
bhXcucTLatuCp9APenvi3GRPFBm7oHgvRUQzLurlnjl3BOjSJaojCY4kVUBc/wurI8MD7ac+tvMD
k3QzMRmwpw1Usd/FBxPceF/JpWCYis+NqzCbNqm8z4mKUN5V/m4Z5lk8Kb2/wy6Akbk1SOtxlP4V
CWuO0HbYqAa5pWwH5tngbWGFT5gprwjQCyUNbPBqpKnZGUkDy1tVRK5WPllc5cAvb0Hkkh0rE6O6
8HYsg64x9F3GtZpwaxXgVGHuLBC9qtyFueay1jHJgjQ7mReZ+lG9Z+oz/hTgB/uES4s7klD69UwX
X7kjKzKQM7hXlqHR38wkFFcnXWq0rZXDfGbVJVzS+pNRpN5uGvVLmXmo1D3/xQ8oxEgLMHjpH1jy
S/FJGSfhZiUwS2bnf5vK68D+O3NU4TndUd5UbhsgpuYq4GBb8p0KMj2OSXMToZ+yVdjOv1MFhvsm
oousVvlvGe0RM870q8c02pks14FDkFC7PNrNR4PI6oootZU+x+4fqN1DbjyawJPJphxuurWqUD4z
FHRBxYowTdBrrRQ+KumYIc+1+KDeC8XJpwddqMz51y5xCOZVCRzQv7l4QSyXZa+iejOKc8nMFF/u
LWWiT44G2ODmpBOczWPB+yHs+OImsLI3hGzZi6KPQX5DClvgCPKhGZ9Mb65pelbVXZ8c2vg53qE6
iP3DRMJuEpkSn3vjWIk7Y9oXX5qEcmBJHIbsgLO0PYSL40T+7YhaUR1RYGG28Us4SrdOcwNrrbxX
xaVUD3m9nZjPEjwbeFbilp1HsYeFgEoBui4E6inb8+7hWhZt40MkOfoLDTOeHdJowamumjd+P4Ja
meCkcF5oJEC3sIHQW6jxCE+A84BQDbDfkfbJydcxMW0S2pm7KYHCBdu/8ONac9x0MP4S+dlo0VoJ
drXwN1X8tmAR5ltHdRqw1fWrecMly/qpodIclZPGcx/x+8RZffRVyePlmtoLGBze4xSCnUX0DMEx
BVvicSXzTaXT+zisfeI8THQa3S/rmbbfSBz3kkpCC+uoCIUjKcOLIyuE+iiYiyIDXHD/x8JaZtk1
kH4w/GJ8fQlMX3x2IjNTzyA+B9MhPSrqK1RfOfOCvOqcamkVFYW1Mmkg/18VrR87bcbkmgEd+zMT
eURgRxrRlxrqmxhlAyZL4GEjShSEWyplPSPZNhK3TULTE0eIKK55wD43gMnPthn2Ic+RyLCf5pu1
nvIVzIfJ+qhLEGya7RNgKD/V6CzhT7gJfbkOxh+NmIAhYyt6TXiDJ8Z5jLAza6cFhScVAuPN+9h8
sqfKR4sH50Y5PvAjGuVz4Ndzn60K0ks58MJiXonp1YiJsafxbofB2bASlACxMc0CBKkEBYNraO7K
ilPUFEzXIAxTSeyI1qQ1ezdCSt2CUBVP/Z+Yn8fMKzgjFDQ0B9H4Kb9m6iek5e21IcgkpD0tPmZ2
hCRFSLbwGSMC95tdQhLIb4DSPH8HuhO6k+jOyN4x0b1BeCq/lh0h1qZgK5Imrh2Z+oeUZJjy8ZSu
OoGilS6Bn09W10NLauj4R83OgB7wUfwg0in4IwqEURSh4RVB48KbFv3kzLA490plH4xu0gNOPtb6
vrKL/NxrbledfbyX/rlq3pMKki/KHxGchNsw0s/zexJ6odE4c/NP4hvtLrRsS+O8jFwEp2bw3/Lj
cpUnLvl5xW+SIA89pxeh3vAxNLQYb4xqSOw15WubulpUrlvtT+fTSKD0tybaJDccT5m4wQbLthQP
XQeIhjfQZRUjJ0cWW0T6sFUa+eoDRHhpjjDhU4qfCgdJ2L53ud3Ob4Z4qjAsMHThx/tEk5H/KIge
dfla5baUcAatp5+WGDIgRSzb8+BDyzP+xW9xgqjM6crJrxLkrngDiQwCKSIa5xWWncgAEhyuE/7+
xRn9HgkgfLzN+6Ck+4ntKLxqpqg+exzpL+L56BgRGFHHuABFfS9uBg7piM2aemnS2eMebmOHKPch
rtYZZRqFghGdTHp6fPEjA0eqA7P0KEQUZLHEc+T5F1tReUShbKxCBQR0M+BqRIM23YzimfPGx9Qb
7Tk8RpawEvw/lds8Eb85v4gw2PNSVDOdD5sQgu8x1iI6I3GOHMEYEbg5kMr2XaKP7IsnP9kcnZaa
26erq5D0bdDdEdkB/YuyH3YId9tV4B+jeqEZPpXCr2QgiI/fJEwPnHAUx7TIA3W8wvs2CHBgRJ68
I6Qd9r3K2pSAKlFRCpuBwXtJChS1EMxHhH8MUygb21X8OylfkQ68VqWGyY9sQkwGaSGZZVsUN0px
Y6QqQI9WvVG5EIQD6HDexb8pnClafVTksh1eyOoaGE9ZR2YOAN1H1heJIwFaCrbJe4ZoA92sXVTH
5p+uHV5YcTVsgvm1R7VEyZENv8yRgm8tsst39Q9Y4uyiltM/aSxNRB0M6wK7gxY9uZLxhlzCh0i4
7L+gc53THVyrwxJxD+LEhuSjICVCSc7ZyKJJe/DzWl5ZsYNBDr2w+tgMGs8hpTk7dSxQFtSfzkCs
QsXGjItPht+OWKRhx3b9WJGi896zibBOYGyOy2JzlN34OfBkMZbdtexuIWhmG5VShcpCP7ZnE8kQ
65cjmeKHRFv15bZvtxAdBGOjWeeFlvPAWhZ/mERUVu40b4O/kiP7tNgyt7p1aqo1aVPE7VQfyvvs
QsEbgmMrIXM+8RQRcZd1h5Ap569KjQd7RH11KuDnAJjgaozsvvewRPNai2/dZ7QL+HHvtGo9NumO
2HFiq9oDveSqBdU2+8egOJmfJvnq5K6gCtaxjOfM+NsnpgJafSF/WD7rUcF3qrQ9FUytRmaoEcJR
Om7/l6uQ9dSIloZhnsixQ2OOHnU6EW3H8A25HMkyCLf5CF/UTfQ31Mr+YLMxZjxHKZuSRtn/Y+CR
B0wVcOIyuxt27+o1xKMRGt+VcKFVTqsj8B8ZnHb3W2dfHDtUCPuSh/5nmVGNawQ1LCsIaCLd7B2T
El4W1LI4DQX/9pb94SOsWDyS6fWpbFXVk0PiwyLTTlH2FApqsg8Rn2zs70Z9g7cO5dGHFF2YlBQb
9PjtAOxyNVWviYOAxirQjkb1iT8jq+gLhZXZUdwBPpW6YzLEuIwQSnhjd8xr5At05Fz6DXI7bCGN
SlACM1VhizmYTxLwQB9yvXiytcfBStAEeZZ0QFZ+WLYEU7DO2VpgYPDoiWhvAsobsf2zHoj6OXRG
NHXmm84PrPBbDXiSmBCx/cHplVw5b3rjICNi2ChfpEQi79OeVVxStux4a/otbz2dEYHz7CHydb0G
GLBhybmhkAHwbzl9csrHY/o7A0FgttihswA1sW1mqIenGnhyZpsEdgm8nkwwjwn6Mi2wrfMg76a/
hbo1b/SjpJB1ZXEHp/hsfPQ0xCNfBzVaZ/5+Yn42Cj+WQqPgceYML/UlR06iBStiLUXjmhmPpHOn
4i1rvxnYmfk+EjfZLcp3LfTP4I061cIgUZxNEAL/kXReu61r1xp+IgIsYrsVm6jei28IW/ZiF5so
lqfPxx0gCc5BsteyJXLOMf7KFRh76syp0CxYSOyANghn0VjlqQhBCOSFSmxxFvJfkcFArrzEpY7U
EdaXHSoBUuKwGczDBCCNyyCxXs9AIuwZSEuvl2Bi6Cj+ZemaUPZu9sjae964BA2Fop8BETSzJRL1
rmq5m624ZwMG3F6jq0C5S5Z1SA/hxyUFMe+2IWUxNkuYaotT03be/eiBXZ9UoDFQm3V01B6IHoxw
CX+C03peHnUHPKawgnCRNLeeyVId1mZwFhUgd6Yy5G4Bj4ZHfQ3JNBD4NJ9XbJ5ji62VDA8p/LiJ
/Nsd+JrDH+oX1ewBODs0205tVmq3zPu13qG00+pHIBE/vI4NUvdMwVZflG35GatmbLgGuIPGfYKm
bYz31a1ZROMdEbrbKAuDSyjlW8WNjKiXaCpCJYKZR+kf4m34g23N/AyoCmUWyW4VPQLtywAND6wZ
dldU08E/IKM0dkVSWuu9WD2Q8nRw5GBT8qp/kJcovn6B7hrKP4gD53Tf5ogQqq15IG82gM7UF+Sq
mMNXJJywGqbpLjwx9nckyNifP5lY20l/sEC0xqiGOFg7UKBe2z19jNP4GFs1drfqELyPdYpIXMjs
RieO1RvG5WiAWkm7j2xF5B+BI6VbnemJH5/i9Ucg2uR9pTP0VXt43MRJ5VMMkzib6+n587NTUM64
irzXCdAtUPqvsNXyzRr7rgOYIXHdKzF972c4bg76Z5vZdJlGAkMP8e/eWzubmYfLdDS2eNNzq6n3
cvKvylYdUuu4OJYQrnXwID+DVL+Q8260i3jR32Qqu7183QYLM0KhW/OCIzKz+gWmxY4WDQLUceER
bY2jnj94nO3MepXytFN5kHq8dOe4XUFJkanZHiLVU2g9ozDhZwYFVhAkRPfvSikxY23fyXHCZG8e
vvPS+SRn1Fr/Ina23wG9C9VRVDV1lIDDI4Xt+V3e1H4dRstR+iEXvAp9HfML4FC8LmkC0klCNQgX
5fPJISBzBzxKDB3Q0w4lMVZLI1jwuRm6Bw2WLWbov8iVECDol5JyqYgJsgz/qB6Z4mvkmrAuJK7Y
NAgYtPkpS5HDhmPCfvuz14lcYGstp5de8vK9mBPijZ2SvZHxIneVJUJTNO+NLZuLj2EnR+0pl5uh
W6lDOw9eO47xF3939PJC0894bV8O8kzMW98VAFBxFBTuYfTGxKAssl8pt944g9R9V7pKAs24yHbR
LkciMFcJh/kLFjQ3Tb5UGFW7b4iEHjZd4CktwSuHHKk2UpnUksyfOvDbPLb4THn7s3FN1CbKT4OI
R5IQxy9BXcyubACnGh742Beu4v8fns9r19R+ShbXeeFlA1N6cA+KA1kEOl7t7CqZ20+w/2R/eFFD
iL2TwUGi1McQcjQGp2jnawo0EOsgLRl2s8gOsHrmDhqFfFz1ye8WGjOTD8S2RC3u61X93vMS4Ik0
rsk5k69d45pHsXmUEhGH5Enuadekb7c5dtoKQL+Fg9bahQ4I7OwCmL6jQTkva4vT0nvez2vswSi/
y2tPprU2V9/oMkV+VWFmaZo1PABomnSdClMg9pC6NUhgt9Qvr/cee1W5NjGqsd4TUFF7XbJSydE+
BlwzJHwd++UztT6Fzx1l6nN+dD05m8w5WeUxRYqZN94YKz98URup+oEWf303AKUQFqx99bG+Fmtg
zxuWDF07FxKFREwfcLeQ99Uae1qZuCStgeiwgZD1ce8ga0CyI5J9vDG0Zwe1WyFzgr2J7t0lMugu
4Myah/paBXYoHAWizxE7tro1Vgl648QGE67N2yv7yLTn4RtknTLAy2fmiTy0H/89uB/jG/AhMRxU
21A9LIAVy1zjhDpU/67bth4gQ/haR9gwlSOfumUsxdwOY4vh9cM/bxfTIuWYazFYUdULu4PKkuOv
aXcigZc/puKRtUu80mdBu4OB/WE+2uV5qJ8Gei2sVYWXfFaJdKt6InXXWPAD/7XqlOt4FL5Z/kVK
rKLFm3zxZS/wdmIGgStxWlTunWMCfOVLid+1VeeG6KNNND4s5/zKGaXQRPzNaZCouHJ1u/TplH+t
EAjzcKP4S6enScNfdCF8P4qPMNl5OrPA2pNkzVjeygt0E69uA5mjMuZPF2Qg8snQ8DAzbnF1MjKn
d9+N//4sG2WZvL40bOcGwp4K5NDwg2GhwnfJ6I6JdMOh3YABfneUA0kelYhTx4TVSsuX7pMgnfIh
tbOvDKwGqL9CMFrY+KDmr/JYYyzQGaIm0QrfUrQ2vrTXH/C2PJ0bCHcLfCb8TgW9KzBdSMtaeoAK
mvwM+qU3Dd/pWB4I8pSxoJTnQti7Y7vCTjVTEdXCiZ1GZ/wO4IsJQafrllwISDtsgfRV0FcqJ/Q8
LsRsE0X/gNg1/cymSs8EaXQ99TCvIworCJhaIGDeapFYkYovN9aIOiIOwfVBN4FXJ7vGZaD1RrjH
xZPMMr1bMc4jg3s5REMLAg16dN/5RKLltOw4jKmh4bSdU3HpYoWGVY954qr6IsWYep08gttu0RbD
7Ys+3YxxfKdLruo2KMjdyWFI8UjY/LX8iMw8PbwytqMNEbSsEHp2eYmn9FMQH2lLd6IHZofeJvK9
VD0zd2cvp0T2AEr0L6yoC2p/jGr79qNfafaLCZJTFQFwU68ROaI6+eiotmE+ikdYgnQu+9rv70W7
Lso9wmtJ+RMGN92mOTPMXj+D+B0KiZJNiL/F7B9/TxQ5ytO4dLcA8SWV2JgRVqjZdrHypXl16+mK
xaegcS5gunI3mjejOmgbwEfF4qFGTpXYNSnqinyjEXFObxGZ9TI7K7aYvjtDbonmma4CjdEsthUO
F/pTqQ1ku6N0TN/h6G2pNwE5XYztBl5U+G/gf39Wh6BYAiHlpzGkPYf0BPeT+lD/krh5f5v/tMAT
Xl7ZA52Q06aeJp20tkSOzZAcoodoVnrnjXBxDSlQDVnlOL0BPMCuTU/imRRlu/9KSeWG7lnC3RHz
jvjhBcxzNHjLWi/EbVavG+ZumkJQK9c21euz3xdzNXfmIJ0qnp+FjtYEpFr3ImXZhasIFcRslY3L
DE7pbUfEdn2c/nPI2g00KtQsmolhTSTWDD2cLB5BTWpLupgEdzaHYry1MaYzp3KpNucTE+8iidcV
NKeNv7LK3Th1w5NGRKmI4xI+xbRl3YWlrZD9YNApnQZ+qUChHEqmxfGREHxzQvUWLpBp0JM6JAvq
+wrlEBw4CHibK8AmXYBdHxdYIXu0MfFO3o77YAso0xtrQFgJyj6olnwFqD9S7bchg+isG9TK9N86
PfTBJVbo6ZitMaGY2NeYdJDXzk1b2nQwtwRxCI4m7kklqT3etOL3U13rKWy+dh9Ow2c6wO9ltzi9
6OCVCCQDt0VjQDSOpS9n6+9WfL4x+/Dnfmn/+UaIXuFxXyeDlyyxqVC2maVedunIOJqA9kn/NsVL
DmC+tEYc9QfFvKya6uNDHgEFb2Qt65MGBLItZ2znsN6E35x1Lai2b0TWzFOfEqEUCwQX4xP7nXgc
jgRoEAtOsNsthjR/hDsenITi9nyFyX+tU3D86B+knx/if+MTiKZg/piGfet9R4joNijljS3fAGZd
QON//ECYtPBhexSzBIf3Wl2bq5lFNiuvGvhPhlqzcZU76Bhoalfuw1VPejRBjAQVzNYK0+Y3pWQo
/TAczTvSe+cwu+/aVu76TjoFXwwt0AVIQphnxP3r9yPP+RfESXdFVzdayf61Nwj0IdrrHONenfjK
uHHD0CWVWInBsaz8UArWm5UM/Jui05nd31J4JvTdPgx2NPFnKoLO6T+t7ldh4QIjexggw0C4JKAh
j3Vm955WUYuhqzgn2E0RTBZzfVM6VDDuiMN4RwSFWcM2iW1aaKz0mGrAG/PJuTmvgEkNumggNpJf
Bl70phpxzKGl0j3IXXPpCmv8MR7ig0ZK9uwtOEu7n+rM5uHhRbM0d3Z6js+lFW2yzesgHRD1MdF4
7W+2HZ4NHCfAyRehMDyBeJBJeCYlUV0b5ITP0CQRu0n1uXmEw2jO8K6/IITNL508c33b8U6sieeB
6HDG63sqLVRflkgf26PyqQGusI1AjkzIUYkW8QsFEw8tIgkofhabKfp3XmZ2Zc7ztT6AMc/zX5Bd
aTOQ0zhlHVrCPzo18JDxonJ/8JNN0sVhWKKh0QAtb8mL5B+74QSDOk9ptFmk/Ty/KEh7EM+jeUBz
waBxl8hfABomW/DJjlHuiHGINMcgohoj0TEtEPBzCtC1Zks1YX2OegJkx0MyEWukNrOz6lTpgrFb
oUn8PMQGyhhi7ebkalp3njEyl7qjcAunhmobdF820dq5XAuoUEttYSCj4W/6prFefpDSLSTrQYT/
dCuY1sztYtJZLKly+LDJ2nzJEKfwJNZL4vYlONqmBEEkN3J6QYsaNnNJIhefyAnhKkLbD8wAHjar
bV2dFA83s6rS4a9HUKVtmHn0ejEaaHFZ7/2qPYaSHw2rSbAkbEBcyJRFVP4Zt/m4g5qjYKGPjkwq
iKwlQnvWoJn6g1GwdvViPxIizv9GtuvG7amYFJwOgT0fryZhjPI/jHS5KxGIky1iBgj2OTwg0MIA
LG9X1Vfqy2nCVc5JwWkWTKww7jtUXEgXzM4R3z6W0w+DBCaH1AppuMXZMsEXWHUzSCy/DjaAjAIX
mOzVkZcpNlhpaXom6o/vqd9tcIkpmiPQLl7TA6Xn06GJrHyStIAfA243js733tnJyxkMX5I8mLCY
ZSOm8Z7Pcc5DLlmt8UCmxt9kk1Yij0ckPQv9T/mOSo6bal1KOx73zKZ0kR+VPzUHDUr3CVDYmuAE
ZjYxdkSGE4vHTuTtrTc3sgGcIoAncRtyrueexn7QPxB2ZzgWUp9ZAhM7qvKR3gcY16K6Me/FnE2Q
foX29Q8xv/plENCRYTfNLQVPyky+IHrgrlfyY/WTII+yGfx6Q0L6T6/VBVBHeO9MusVZb+3stU5o
ZlEulFySytCqiFBRwuOiwzvv5Z+rJl3UX+E3DPCAFj8Rng+VoFzhLuOExGfAnbkitzgpLrg3yC0k
wS0UL4VK/yVwbmylX5npVoYjNFa3aYK7YPimdozD+3u8CXSVrgM64PB8TSLHoynsinzBskEgbxY7
wPZj+vXhq3tL1VbXUIrmv2jWmM6J3UVXGJIaRBKoH1b8Im/Qe3CfN0bgnuWKplliiOhuqsmcHJoj
nIFU+xXXq2vABwKqE1Yd2ZQYmgYHxCX+NhFG47FJT/quSfhT8j8TgwXPF4Q/3J5YEGHwD3omqj06
ZNg9OSJS8jvm94C+CafilIyxro73D7h5HXJATzifSc2McKSY6cywLJL7ZN7QhiVQL8CXbOj0Hqn3
ZhKucIa+bIGF0M5O1WyrvfGXksE8A1yYYbC9JBQ+YJxcyRhj8AEEnAaCPbY9oNFJZvWlNiqD3oEo
XAnD7fWLvKDIuFmURygCeBQMFhLpOuVeryCYuBYpDh0XSKQU9dixAfGzc4MEj3e2KXcN7gnDwdDM
32R0Pv14+N2/DfgfMnOiDcMA3qePrZpz6Y5pe4vChVDEKU4APQtJt7ZO9v+IhZpCwAmeByCU96Wx
0IlRC3ZZdVZejwBBMjQEd7OkC6TXr6G744KjuGE/cxA8N6/9y9dU1IKcwco/ojE4uGSEw6zKhOiL
eyaPaHZUCOJtF7zC5ncJTpGggSg2+BD19ybmVRIUaYPT/YNlpQLIVeMVbBdluVJxQTHwi2VaSCiS
tU15RX7hfOzPMoR8G8i0Sm0748CamP+AN9LFzIJYo6tW1hvRYhaZ7E01g7IXVWf8FoJiK/CQ3Vz1
dT41JgDaf7hAdkJ+gopmTtTGtaFeA27UmQ1pCMydcRdAXmKLwsw9ex/RK0rhYlFq+4TCXw3tFyrS
A52eH3mpS2eTOayixNbtietEtnycPHhAq0pDUuBBrcnVQl49JChOD7PJVdH7BAWF60j3tD+iS4JD
wnCSvHaUalfFCiOViPVKhnOa64wn4jZcNEi9py2bu1AHTVAIPIqvWbIXITCmpeEnUHzqpxui1cro
rxau+uw0sOpeOqTiuJe+ZnSmWaT9+JQ+fBYwLDVc16Si2mVrWrJJ3cAM/uKP7jRsEAiS6FEy4+uE
6otUo/vQaJ/Wy3xkNYggq/BA1bSG7PNNA7RMyuORsH+i586vSZxBVgNcL6MqIkXUapJ6NqCnnhSg
lVuDB8u0Cio+xmf+uuucxfSXm/7IQ4ksoZCPAV6aBOUsmwoZegOh54Tg+oO6QNrcqCzHvlEeiEUb
EOXReEwibLsa82eo+WX/wNxsdraJo/N9+qR/RdlNXtFOsYXqn4QISX/ZaoZexfk0yG0wmrp1vgwz
ai3QnWEzJ5cUgK541hSeJmtBJC1PRJEs8H8uxc/hrbFWERLyve6TG1WWBNhRnJM77DslIO/8nS5b
wZVotOzWY0i/jkXxxUfnmoOTwsaj7nMU6Ymwqii5uae8dEWIId0verdvtoLs105RET+LwHFerAeB
iQFgwQc6aH6k2RYAAqNNjwFhYP7AxYbJYZiP6eJNnKYv2OSwVOmZLxgfnvyTvZaI8ApqX4LI7TIk
OxCm9od2iW+TXtacp5NaSjx/M3yKr/WIHBAr0kmTz0W+hAh+rRU3EJwqXSo4ADjhX0xFW3iNb5Vs
wXd1LxWqELxXetGwK4p+SUAXFmSJHRqov7cJDMD7+iJp/wF0IRAtFk807OuMkCkA6sEhdRYPxr8S
FHedf8tHyo4x2goEZ6EtIh4r+RrpxRH/emWylhJ4podPZNoI7fh4JN4QVfhDr1qJP4Q1oW5qm1Wa
oT768D9GlP6K5E2OTmZS0dC46nQ9ACUup+hFJDZOMyHb5pVBRr4NKZm5sbTXD538KyPoWpNl8g4Q
OgJ7rsHLxd8XZFK+Gp6jxi2J+uxfd8qV6yR8I2OgcLIS6u1Sf9b1Fgg7Gn2ephlxHOpC4FcSUY5F
P6bsflD4lZ+daa6BJHhRbANL6j8eO6SqqCGR+BVzBvWu56G2QL+bhmUTtxGo/Bx9X+MUus8Qgp0G
Yxt6FMYrKkDGfNmiEwGlHCOXkuJoQb4FdrsbmoRP9qz2ES1Ns6tyLcNd3nh1vf/myv0QhyUeBndm
zoN7ND6qgO8IkO/CeeqgiFCXs7cPVMBTKCFKkfmtsPkIdsWZBNlllCBnTm9yNN6i7Gm0K43e751p
81tUhlstSB7CmyHj9kSlYxNzh84NIXayIPLKEiARsALALRIA2Jw/1Qbfy4d4iSWBdKSLdJYMEKLK
v5gKqIPmpmofuMLV34lTJY+qu3DNVJOiA7BMU/me2Y73QuZqLeQsvCMZD4f4iiX62shLJP0G6BDz
gdOiQH6/XqsU500mQJ3aYskLkv5J/rinvqzKmfJ5Zei5oV14aLegtWh2AHEpn/i6BtVK/xxqBLUS
+RgAOnO9PII2aq37j7cnFfYI/dRhj3UXyINXqq1O03+WJ6Xlijjqv2hpIe5IEgmUy1Q2R5zFLFyX
B54ODvOxWpgoO9B7dyJJUd6Iv8SBMKooWeNgEGATWVMmxc6WR2VJXSLWAmeG3HeRQdLmTtVhjrnj
dkCXCKz6Tqj9tNXnTF721SEOtpL6926XCoZ0eptypxWX+bU6ZiUpwFYnswx7kbELRYzKv9PJ8UnB
cAJb/5WLZQkvnv4YiF5SRITqx5/R9wjr8tkQjggyDzsZOIH0M4TrZLZSshv5xg0ytYOcnamZgplm
PPCJ1kYwCpE4nKCa5PcZ+GngDZ2pi/EPKzNK8ZuuuaStvLdkAOp/H0gXWdsN0xRLMnBAz+lwybhY
XyeDBVH7pXGaW6XriLsoVl3wjdfhWdF+h0gG1fNuuCffIpaZ37xaNjtW5qs8uKhhs6VYLiS0zqTt
rkZ0ctE613OQhUU0nOsv1MBQjc4bHTI8g5r9EJaAGhINgma4n55TbafEv7PhGR3YYMb0N6uImeMq
o8bMEbAfyG7WH6TWnpJazmO/KbiAhR8Nrqh2KWslvURcFODWAKzMtVa9bNYq9lU2q9NLRbdkGdWh
cvMTOW2Rts93CYh6a2G1hHqmZRXByjzccfl3K5Nf8Y9JBhSP74o1DFQyMDB/ED1LxJJXHpFhkEqQ
NLuQdDsygwDyovwawCZvkwtX9gfUHSQAsXWNJAYehBzhK9OqgxakxTZomSMtyic99LjvEpUWPBRR
1S4E4mRZlZfCSX2iWWrRC3gaUA/KnlmGFPao78JrONuY9aKlP2NJAAgNQzhxv3VzacJiNj8t5vfI
QbHbVxuBiPxR+Mp5dVSeke5ZIhgyOdD5S2e2gnIERd0D5fvUluCKjhJslNEFK1w33Vqr15877vgG
Oe1hkpO6kgxQ8VlrzVpg076qz5eNGQBTAs4SRrBoz0rEm8AZJUxbIXiqC8hDjRWFROOtwfadk4dq
J3xEUBMwp0itudDccMnWb9j5Z8Hzwrc7xbfS0mTr5Jjw+VQ4LXvIXXF2D/+92eQqoJMrEig2KPKV
sGkWdv3y5Zn9ziCBN8nM1+ST9vFZAUrvRaGPuXsHJO24GODpS1Ww8lKd9K1T7jYftmFoAX0kc4g0
W/sGUkMugtQF65jkNvP2OPoqvzbpE3Ae/76ga4QnY3Fw0HfBJiaT+p+8RErCv5Xnaz9s+Y2zU3LK
L3Ajkx6EAhsr/4sv+hb98jr50dbdUzrQx9gf+L0d7V91LdfKM/jiz6KsZfdikNzKx2pV3YRzO4kU
og2eo1uPGcUdhbnu6766Hx+T+ZZ4Af4JjmX6P+aAMsEm/ad9TegHx6Wl/jLVc0O5Gm6Tf8YhWTNX
8PFhahQLCpj9jhIiKGbunUV6L+06Ishhh48TtSuUL/M1iKe2fcMKpWCBsCblfMg2dgWTylvCNlF+
Id+hJKlw8dIihKKwDNPbpJld8l/g79D9sF/nxlJ+MfHC6ckkRKzbjNyx0hWpLzMX0jKOHDX/Nd5w
pboPZa4kGxOmPQ85py2MpPNy2JFH0J8SWs9br5VtsjtNaBBtt7p0K6ZbLcOMNyFPJEwYgy9vsBEY
fAjSEmQ2nxJQiGizCQ1ARf7mN14GX/QVU7dQ8oyAZPs01mWqnfWPiljbb52cVRA6G9q+JoUyc2rg
PfSd4z3QDtFAhAPtOOUxNhdN4Ha0acQotCw+Rv9zSW/l/co3+dIXd7Yl5uYDGvZ45pv2bItxbRdW
x+QXuXlihNBaSOg9zEcd++DnQLFSkd5JvMELPwk7sUhGf5OvJZqJTvHZvsmYaOUfzp5htpO6R7ci
9Ked+RyRJUeTr2oU5HF7oZ/k05c/bqbR1mVlTAyTo4QINLH7JYrQCB58jfnA8xysaqwvGhFhqOCC
Rx0pDjsjWEnsRl91uS7yA7/cIeVXpMqM+SVqvnED0r+Wat6g+hVazG7KpCg49m8Dfk+Ea4Wj7hLl
arA558f/0qJsQCjVfz8hc3mXgZBiD5IGXkIXcQOKP6OKhZbJsgKOkvtrnyK0DBmGSZeql8WDDcS4
K9bL4WaepJv47YL6FqHMRN9Rci088ACpw5kkgJzXRyadYaxI04KBEfF840SGbK3xl2q7t3I3U7/8
HOkUvRGeE7NBbXghpEeIway7Ee2MRE/nIxzTZ4Bcfp0SKTmv9uw9i2j9eorwx4nNkME/Tp4YNrti
PljmQminOKYpymNu/+qPNiZzglIlvyD2xJZZWVEO2yIkRaxuFKq7CJTXxh9c+ZMMdc+z++636JEm
fdw1TCkI/kb1hibpkTIrJkv+EPJSkK13aPLJye04xbPD4h9yLbJxgBIbnLbBDWsTHKXw18bUIj9G
bERMIf1fl7gplhiPp5giTPw09BvUS3OfILvlM+4C+8X72JzEFSMKv3ic7dr+n+5Puu7ZlNTwqN9f
3fDXp7X9pnlOdMXxmXmogjPSVlMiwCV2KEJvqQ4mCy76C5xoydLLcqAK/PwNBdvdNtA2OLG04yve
81JmXr6bDdehWc1ghrBngdvz1HX+7Ce3oROM0pZXpB2pOzxz9bjUOzK1FrWp8O4vo8OBSI9IWbGY
zfDIc0sHVwnFfnA0dXCU6WNeVi8f3RzvnlR888MoxHpVzliTLd96kTxb5q6ITGPgmkpQWBH+KD8R
XRBoX8CW8JCaH6gQunKYLlzs45xTuCiAMqFuQrYTm8PYjPeAj7yABMLJa375lyexFP0hCeNZff1p
4nkW7CWJ4GOuffLdcSdzUPbxVgPRWQweyaaoIOfZjkAsK2TNY5qVTwGUhuqBTbjRPru3q5aAQTTs
pw+Ik9Nccdwtgi05sY455wpeKKemwJwE54DZcCctL6/LbEtcg5ZPJrXiWZK0Yc9+6ZYBjnm03Vx3
HuX3DCfDAt+ouMDgTD4EyYE2TzePYkkMRrFHFYv1jPpMsmvWlXuq8vlUaeYmyJS+8hXeuM6JkuUM
onLFE4nSDYU48QeW9tMay5Yi0HSVugyvPBTAgKZfRasXr8cL9EzdGdWShzVVdzJ6tsQTuIqhN3Xq
X/ptKJsIvL6VEnfmuiFqKQOI8lvT0z1UVibTTJLbBZc4GzRU3pzCYD4hJLZiNH1lJP0/q7ffRRMg
yKa607XVwP/TzX4FDs9s+KKRIL/rFqOuNOmc8NNswAINyY0tQmKJlRmtUPdnz+Y8yJbZLWTurtpT
Ir/7DWm+CMi0Ohoa+TrHFsmVUfsxMB3annJD673sinYEZkdhEoemVV/4UPlyiodOVMM8ftuJuZ/S
YeGdeZeTk8KBA2xSePAL+jKHbCp3vWGl2pNyWEAbzxwIqLDYdGFr32eaoUZLI5CLwcgStlQAKt6j
qkBBlEPKSnr9vPYVUQB6wupHoysoIPulIyfHcnQwyLXpsb/K9+gWLxlO0NeRttLOa1TDVn4xILuw
aOOQOSPKYqJ2EX9V1BuwDvarxDghQ3lnNsyqL69COkjtWFu2yCu+APbHf6bKSoElEKf6A5V54MsP
0xL+xCciBIgQ3PIGyVuWrDkJ90S8pR+EUrWOAYOQDhMJ/8TeVSFVqBQL3KhWSVdAHzwZtApgCmZj
xuDWooA/Jz+ycCzzjTEJxWbyirCzDSy8RuvSUrwnV3HY58LHbmN0KxuG+4EPgVqkxgkI/SFEco4R
cNtK8/b02gbPJvwWBp80mzcKWVu5vR5ghVy/zYrNu68dQp4y9z2sKrTy5co0fS1bypcMY/exPus8
CE1wUgyENjHD1VyFFQr2zSPYzVwj+okWQ39iGWVhRxV3RoonDpTFFIfRKVf0pRcs1wHqpHHzps9A
ZJmTXvs3T26+qUHbg3sSfsWMkfB7r13GyAeNwDiObHReEyD43XoQyXhUQwx8mGuckqXqvdX25Y1F
lZQs+TtDcJA6xZEQefSWu3fDHG6uSP4xruhIHEoabHhu6iwiP/n6bFqcku4UmkPWw4284ak4BJSH
WebjIsc3M7A1GztOiiaDHRLEZh3+G2gqN/9IyGcviWhEASjDm8oH4WIR8/gys0N5Su6vKWAsZmFD
AI1x3Zibpp2IR+b/eKMaoAr0sxHkwy1vIud3u2GBh9egJsbHMMmPRwRG6qcL3nNd/677JcMDfkVz
1T+pWQu4LrDCFX7h/cEkIet0AyaVFTweEpUnSbOmuhZ7J+Zz1ugVYp4IK8eunHbaJqDAC6e4ZRcT
/qJ2Xpkb8uOjtki8QPRwbSA9SpaFYqeININ7/Ghla0o1pX1VASYkSF1fJPofCTI09szlXwwhhJJu
lA1oD/ktBcze1PCAEpFoUPdzRi4oekSW6I56bI6s/jO3OuZet1eBcAiSYtrFfL4RrrXCRAiDsKpv
uMNoATb5enExPPIENJsNmpgC4VD3oAQbATMGXxHo3VbeeejThwJXKXsvss3c7/B5IhIuXCS2kwgC
cdwc7M5jvFEWQXzWwses+0X6DEtGBtrsgBOUp4VlcspNC9HFOxhKsT+wTQ8YzJoftTm+4QgKR9+S
yobJheRXyXm1q36hOh0fyapaJ1QrHZu/bpvw2a1KwmrnwoY3M2fYC3x6RNYJZDe64gw7igqevGlQ
a/UowtZkv/ZL9RZSscdZ9ej+jSdykzkIvW6yUmaTA5oKEBJ9tikAJKqu84+yzQAsqQ3m9kRjyng9
HHPpG9qMHRi89Zh/UfZUSApLiBOdsv63y48ZgYcwybIbQni9tV0tWX/lYvhFBiR5HlphrlLCvjeo
vOC+ob0br3LIKff7+aBf8y9liueTv0Ioo4BpEB9H+y/4K2DvX/camyCprcaFkI9yTWrJM/JwJyIM
wEUHboCkoN9AXI/ZljMbTkF6sKDjxnmTt2+/NEJjmHLYsRqEHr9CvAMw2hSXzMVJMTOdCWA3NuXb
ngLnfSXdfyIc1P2OJZWnzZTIDfMpiZWKNYmGJD3TXicvmGU2le4hv8eZu4v8a75tZ8sWea/V29lT
b6wz9qSAtEyMpw7JRwFQzCXiVX8Jk1TEkrs1ghqCssiChQrUF8TKwQ1RDkMapw1zzwP4ugS/CYS8
so0vyc+n2Y8eRauTwkRaVhKhHYh0HYLdp2CvksI4GB+H84JeZad4s3tz0omx9ZSW+xQkoEWsQvW1
EC9I0ql+SBcCSIYyGbQL0mpO1znK5BRv7apStiG69mO6eZXObD8abto5BJJLPDom1rs6L9Bw+woR
FtW1FxeyWxusKDual8LUfet4FfsZXwxZh5wFBOndO/nZoAJLTGoUOe2pZH8Utqpkdq7/q18sK9cU
DX7T2JH6kGQvAICR9ml9poxtEjgl4yUJXQXE5pkPbnJtUHuuGQaQ89YHeT2U9whXsuEKo1dOzStE
PJnmvYltySGUrfLrqzjFHFkfgcx4HhgtJNDT4O1SLfPzjbQ2DX9KqpDptqmIZN0ieRZiiqkPHYMj
9wbpnjgHyDfMvVnjlPGmanziysmrfh0GW5v9zlQnKrfw4vi+LskfFiUMNZStdN77Cx16hIR1io4M
bqwtfUnWCRvinHONBPF+iSK+XSNClBmDTypI1ot1lZWq2mrMlbwXOo5ptPJv3eYOj0O7/8OLQnR2
dayqJYKtFDk8vIHG/U52gt+DrrAwwJZ+4HAn0TBJjiQo1qo7on9D3qAvyjmqlhj9pqWJdr2MHKyx
GuYzfkpYE+RVK5wZ72jxCW9duxdXCOL7Awa2ZCMLqzY/VKWfqbf3cIjTXV4ReU1H1DiFHZ8BQ/vw
HrFL9tWVrBYFQeyTCQkjqYrBaZoh0vOWYAcPCbXc+sD9kBsCzHNIYl+2RU2NBY9CI40hA14c1zZf
vWm9IsLDUytviGnND8LgsYFydTgU9cAZNedAwZjwBxgJUVfW+/6KRpCp8/xhROtOmXLmMiW6zYo/
i89KPDHgLdmWIwwPnzWSq35DYVW0RBH+XYtf4dufXOPT1gDYOsqu2WPUtgNLgEe4xBy3t9DNyQ7z
Md0AgpJZUKEbt2EzrdYkt8pO0CP9j6Tz2G4VXYPoE7EWOUwlknJOnrAsH5skgsjo6e+m76y7j09b
Afi/ULWLfh7H2mTwpMaO/mLOu8GVmh9ug5NERVNNaqVTwuonVzogIdhUGJjR4RB4ZM21/MZcG13d
SUD7nkFC6I9t4EXd84VCmDGqHENuJDYI4W++rZgOGyAgPAGFqeDGwhJGQzIueBncDbkAeWolKtCl
wMvYXX3J5YVhAKba0c92wklWkZ1T23+lbg9s+9zo0FATbg+qOlcDAWJ/DO+jrwl9rBdp7tXWOlta
tw72n93z4CPK+RBUa8vwKzJNbXbxfXXVUOmk79+PyFH33rU10nQKWnmdItDKlWOi+zRyYoLcXF2U
v1hK9beXcfarpGPCQoWywucP80FLvA+eJpfAVxc9jWeWQNIgiWJBjPctnnEsan9VbCfpmua1HFYi
ZFqs0W/bWqT9HgkZBJnm/paXRf3TMg6UH2EHUya2+QTNFtYXxHVrloh3c1j7TJFQKJNitO85ZMsQ
qhs1+wL+WAWaJHXz/6NkyYJiULMQJtwFfJZxVd5R1GOmrD538gHn1oP7OTyhFWYmgJ4LFohRkgaK
thnv2OSKGtZSDqfIzfU1dkMMbHi56Ld0m0yGEfCkzNP5nqdHDJuovdrm2JmL/OO+OPYZnwjIBOv5
8Mx4zDAjSK3XAo9IXLF3E1jmvvwWTYTGM0Yu/wUeh5MsezFWI7Y2zqYpHuU4LT8/yELRhY1zw/Sk
CcFBPtoRa3qGIJbNKRroDiLg7GP4BsRbtbg2k26RxxBYSwDFcEzqLfo6RC6bYLiLiPOoG+RnEz+y
HsyUOpe0RX/Es1o2i1eMoZmFTto+8YbKqS+itsre1wL9Wq1hm0vYAX6n6Grj40sCoMfM8PyhHg6V
JeIXcpOZVcCpQvCd+qyT3pg9gZG8NwxeW/kxZn8SM7OEAS9UNrOW5/l7QUov8UYPdap/ceyCoD9h
AjZyYgHRGFK1m5QWSZNze2zQHfTxTZNshZ1D8UOUxBzvAOrqyuVbK9Aj/ADAxDrwvpnityCbi/ek
3GDb8la9ifHEBiQoMdHgLuJioTSuAjihKTUI/w62AnNCs+smhxM1DkwWkTpraNDH8PiZIviaLXZy
hW4uQqZphIr3T95Wg1d1h+FhkjTUg8xKDpGZzwflBjyrKQCElTcip8ruhOcS1wGPaHQOGsRjeikD
Hgsa9QE5W4CyDmcYv9oD5NuzAmaQmFkn1uqYLNVfDMfphgARy5U0YuffTpTdW+H3xc6Czobq66Gw
2ccCzf+iZ/xqIrn+fiNwucQ6d9zfABtd4hNHkKVerT5yMr5ba3QNGp5eye2Y71iaRtwt6nhIIdQ7
93gyLzKfzoDSmwtDI1UP1Wn/Ii/aF8znkK7rawJ/CV3jIlf+0vJqhqhSp/BJGMdclX348nVEICm/
IMGrZJRrmWCGwY3MxRAsex7LeWhtiXGaJ/IVvoCaIZREAuTtinEjX5lxhJsPvU2PMkDc1z3vbXJj
QC9k5TTC7I8EhhexTorBCrH+9DyIsdWBEmMWJJDGDAOdqgKaAvhPrNVkGye/Nf5kDo9mK/yr4h/E
Rd6Hb0zmqqjVL7yKIdCr+HUf8nUgAs6YBKAyQxOyGiIe2ytAh/y6G2tkfF1lsjW5tvi7nwcoVZzO
eXBkn2egr1W5dNCvv9M/QAkfAENATf+V+m8u7/VokbVfEdlmv8Q24ILcE0ZCPJO1ZA5kouDnaujt
AXUF5XfvFd2Bo7lQTioKHij97993esWGKubQFflMHt0M9DeoAMF7t2hsd3K3Cd+XdiRs4C92YifR
GakhOB2YQbEEm+O2mxFPOcS7/Bb8CwW/AN1knk2QpE6jHwB0GDjlB3jwnL4/rxWWw5X6kF6b4cad
q25jDOQngxwTrxLtZhoNSHB+tpigOeY4DNWlEW7RIpiUHWBtkgBMJOoPR49OKI7yz1UrbW2laLvB
N7RNcY8/W4oi9vAfmioWE87kFuEar08tJgvQW+G8pEDSPIoDOWfMj/BBmaV/dUEx+T1SFAA+GyZT
8XHsaHHmk1Ce6qNWfWIPRPmZM/6TjYJLG7fAB1wMrb+0UJhMdgeUCEn1jZq5pC9GQr9V+x9N2Zvd
l2bsipXWHsInF0OW0D5CYQQ0wjHY9GeOIIb8pLbQL10lYaJvowPDsqv1p+bOXpTAqIHYwWWc3EY0
7/ElqNd9sR11u3Ijz4pZ80braNVtIdziWGRDiq2fxSBAi4m4xbCfyk+5Cub8vY71n3QdQkOaoQV4
aBEjnksKHn8fL3ApCiQ7+SITvV10zcpDNq3tUFkhEP5muFzK5IdxiNdctyeZ6cM3KssB1MiRAUDh
5ASYw94+V/0hL44Zy0MeKfRv0UU+KvqCNeaABpfbaC+2UPxsAUaRXRiunHp8jXGyeacLkCRAmDPJ
R8BTcOD/ofzHkSJCg3gIyrrM3ZYtxExz6KrD81Ta2u2+yNx9CLVi2XcrKUcPSfKIO8z63+K1+nA2
s0F1DMxRWBgg58zR5xPzES7qr91TtebRg5CLHFQNODksvRvCEtrXqf9jnv09rr9p4jOTFtOhXqM+
Iui1521FX/qRMv9bOeV3ZixYILIj5OkPrnPojgyrf8gaY/nMhtBFNNOx/GNb+Ir34ggHnZ2uRHzC
Bd2+DGY728aaPQFKs0WwADxXIkRlNOUr2paGAp2WX+lrghjqJUFneFVoZLGlGD+RiYzhiPy8uFrh
sYqIkMDl3qE6RLx/Q5KbzaTrm+U+jNFbcNK895ln9VL/D8LWGrPmkQsbGFUk66YIQU/sQwMn+UL9
hF0L5QdDrN/2gIgabfv7mgwnVuR1c2TIox7YS1fuXx+4yEvCXWzTBsBoR8//rtAZUFPAriYtsfU0
yLVohPLj26x5VqyHv/p9lsorymfaMHl03xzO4fvcjBgeEOQj7/tXQVHQBXpgAW+kn82ZeXiUSrtK
nwbVGeg4n52I5Gj6eqTBa53yx4q0hSqT4+AQeLoduLlkcSlhUlZVF8QhEBAcK/DQOE1UsjYQ+L2D
R4yuvHsBIOCJ/697SJKw1wmii3C6Ggce+dzhFrw4LLzQZHjyamcqfS25jukB1WiTHROemq3qIYtW
+LCDjIwiqmqtwVqLwZTpV7qZyC55sme5uOrlS5dsm8JN6CeFnxc6fCiMvbJIkp8JMwNiEbXLAKdN
i4FLu9JDobeAOGuiDtm0+heGenUgbwcXkG9+9YRAz2r/3V8zbZoBSqfkwsQ8JUeZEbh1fr8OcPdU
yu6iEFwLCaAFLahjU4WuY5yXxfoPHifGlZozhkQTyCMstYblG0XlGMyNfcN4GGFVfmxQ61G5DlNZ
UeuupEB93SmIP4qjBqsx6R5vYTWU3yylUv1LVxdyfsfS1qHO6d6XTP+KET6LvPv0B3BW1W/66tQC
NMIDl8f/UjqrzxNKVQQTrQupwEB6GvvP4JU9vEgkKJIT2irhNRK7dE8YOEwmIJW2qVKPhU7U4TN6
F1PSSKotus9SHdYsldKDscYzsEPxJ1bsiyaJCm/LGpZWvSNATlQWrXmQu33OJt5V5QWfcn4RFsiA
xGdNqg1wYQK1/L4GVgCHgznwDg6Oyh4gKCcYBX4fdqpkonEGJL8aL7yJ/nQuQw3XC06ajYwJWmDi
wg/0/C1wW5Hwx8qdwBZECiqFpPDLyRLGjwZHJ/s9jBeEis408f4S4dQwPSu+TUvyRACAOxJGMl4v
vU/M4PZ1pmulOWajyfZSfrZAgpkvSAm/e1wTSSdQXmp6fs0BCttD+IesS25JHgFcDdSJRv9ZB4+O
dhQG0Os30uNFywKkqIT1+wW+4JbW8LMIn7YblsxF3znWKz4NUGhBJorij9l8cKowu/jW9JuIAvNg
4XSRnegFRZvpen6HXUiOCW6r8fD+0NIzv5CsdYcKTkZDjWatamj6arjtYLAFW+qxOcGOIJ2mMvAx
Jn9JyTo+W8lYIu8DKiMZdVI5hl8ldRrDf9aLibEVtHP8uWa9F4yrIT7IjSPR7DjxuYZdMjI2QGgZ
QlTKn7w4M5SdLksdC70046kPVBOjIRR9nzdXlEn56EkARVtnAE6CBxqLZcfx7QFmSpkJ0+KfrBHJ
wrQsngKn4m14KpJHZLiB6li/yYZEiY/4izewsvDH+ORDYNx936AN518Ba1q+gbmJRjLodwA42MBn
24KRsUv/8s48IblW2j5SGWzqWemgvVVvL2taODaUojyu0aPH3RZ6MgFh+eeQqJI/pq8F6z89eSFD
OjMDi8w70lDuSS673fZdiOCbGJsa6ProDkIN+G964sCscKvju646WxF9nWIRn2uIxGdf1IcSh/B4
DZ4Vm1YJEjQ+hJ1hWw1AI+hlU0MBZgAEYJssim/YWszuDrVfcZmHHI0hS2W5F7jR5lIPVfFbMEc3
wKmmzkWFe8RYBdqv0vyoOki4b4wagCDf8UpGrL/P4fPMMpaXPmmB7wRZvM9ESWcosRxGjJYw/mHz
brTXnq9QkqCajJisGKvA1F2Y4t5UfhmWiiBZMJdb+VLKVgki3bOOe4XpL3q3jhgMxk2k9szYgGQs
geYU8yOfDQHd/AP10xbNUbaYBmev4xUtRbhml2kG/6kiLYcQ0oA8F9YESaUyXjNqbQlNHHw8B75C
Ju9TyW5MYuLmzpihAT4xt8AcOCqZihY8OoHsruWHTn8R45wXVaeigUoZECTMc6WemADl783zpvog
9YI0GsgMQFE9Y0DN2MJsGvkgsTznS9CGDy3vOo4RUv2hI+tZ1r4QL99wOWRe2njIdg3xoFQkpjpD
7iHusGjhg3R9SXrG0XTQt1K5owdMKh59HQ4EOGnsXRCtM/uNDwh3dOspsg2gz2M31+mtI1OGItV8
ncQf7vQ/S/RktFk4EydZujeGDlmBzqDbLeZ/ZVb+hfuJVGfNZYmq716Ee1PzZc0vS6jdLnkfCpaq
EduKQH4BjxfuyRPzMTWYxrG5o1yR3kYbBPx6BPwEePE8h+ZFi2rrpq/rXNmC84g+XxawfBzPfMkW
aCs0bJIdD6cArkbXr3sc02457YFSR2P8irnxZTOt+4u2Io6T1/J9xqPV/aY7mnCUJa9hw9j1g2+S
+e2r8LhAeC4Tirpjqltx/sUbgRx53Q+DJXrmENzUZ6/p98Dwudf4eBITZdfBCJxsDy+XdBfFYWD8
kpcxP9FG4D/tCptGcqohwhKCxtKXeemeMyLGCaYw8QUuOAPmwU+V8jKt2GdLByncBLVtZUj5sQrH
Wy29iyRXMBeKSl/h9GK3wqoz8oTZc9wwNuoI1CbFHFZoHVyVZzyi43zG8QGqiPi6KrWXLV9hMgev
EG/JS+0WJotDhcGt260/kTcg//2Yx6D5Am41vvyIT6DbfYR5e9EwlE2HGxO8w0+Isucdo3TT9xJH
5OT8uMWsJzFby/TuohNhepZ9q9qwWb0SGC1xqc4Z2LIeRp2muPIw241Xgn+IyEWU9OSQobQ1htvH
VRkKdKEXyOfRqaGCz4V74L3QGSaPzM+RpOjQQDp6UlRn7uufGJFWKYP+XxfQKG4kwcqP3DqrIRFy
dnakNn8lk4v3w+2kAFREEhfsTemsRRdkR+SIG1P+kBABl3qI2OYfGo9dJMq3epP+0krU3U4ylzUP
IJgwyAB+IWbQOq1JWoFPvKyM+Sd3PqFbLf+CF8cNhS038AzgDFI49UcwuCRvsbItsQS1MJGA+2zL
eFcWft650Y4si15ilX4FgKA+gm5RSc8pJ4sa6is25rzaL3REUrgI3WHX/MuAUsanvkaGahQMTKMD
MoruIq+o42q6TNOlj/y4ojeqC9hihBnANlxFr11O0XEID2qyMj4B3MFN5mUX2D364AGjON6MDZyJ
ANAjBLsTBnMyu/A9zLtxZp5y1FGOcBWigCRaYkqEu6Af3hS5CrNXJnv1lCj7VJOr0W45qOtkFpyi
3H5z1+luyJBqGQXzvrzEbyqROcCZ4djVcx1VLOXGyaKv+PyM4pydGfIxHFrjHxKD8pHihTXZxG7q
7lCjh4NY/vrW24NyzMgFHxAKIzJj+TvVrghAGcSM2pwl/9gRXsLytkA6Pb045nPB9X3pGYtUnDfm
rCqXir55wbsiU52x5VyFJwu2CXh/t2QEz7a4cyHJlKxDuMg74VHKP8aTJJTIWoYOrWwPjTZlRuUT
ODsc9AX00APrS2Qz3wzMiWbwJuPqLSSK5ghMDrBg+LTNbXyixkBggxfHjzjrGco7ybxeKQAHCL2a
QGkH/BB/ZBR8HrmIyu+D5uNp9Qt5y+xY1B8shqA3nev0lL5/XhnMF/qM3AV+wY4TUIwtj4v3yBIZ
swNZrQq9wcHMfapIFhvtkySDk3ivbYRtqnhF18HDi4UHTywnCzDrbf+rXhz57Q2PvELhJrqIuAGT
g1vsGs98eTljT4aS7DBSncjGm2jtQcLPwhBPu/RrEAawBe70y9gzUT3qKz7TDzbMbYR4i8S5nqUc
SiZ0FnuhAWB2Txsn38p3ZPzw+aU9cQly8e8z3rgGWsBTE8c/krQZ9TUYQpwH4198ZHsb/pfKJX++
cObD9yR8ahHRHhDn6vYgGHG42dEfi2mR6osHzDp0RaD/OPKekdPMWT1Cj5gMEFHiTCN6+HsCUnES
KCSe24zkWOvTzfeATRjeVe+vic4n9j8sZRYE5YacrkGfeQE00Lf0XaO8BM15ZqvhyAj/EjNlBudh
s04PqrjKiBWFg/Or76PuymGUUHGUb0/BzzvAIZxOJycd0frCj61vr+Ag4Se1U3Qw7Bxi+kuFLHiH
rJswb9xRA+LfjI6BEotBZXwZR6RI1FKP0mBPZuN/egGbfmgVi3138C2nUDYxwM/hV6fS7NxqxF7i
FgIWw6XY2J0P1uU3hzTIwp/qFUdRYP4JeAgtNlI/qvLzwdvKoZSaFyn/99HuOrqMbtz1kp18fOmg
Dbn/gf7NDlAXDilk+aaFScDdQ6pPSgrwP+TR2lLq/vUiR1m+tPRzjkCb5NCHfDLEpc6USPiAvnd6
cgM5vgOUF0qw/hQsIHI3krG0iX+tZL+KvfUlHUL2UONMH/eFtVPSP1l/jlyp4g7puBeeg9AuSeCC
yzBfcOkDSPmDp/NLRI3xFR6mh9VvbiMZgWEM+QgTccmKH82NSo9NikXJY2GZo/58n16M0XQ2OMkt
5R0T1pb7ergcka7cMJHhBCLzYUGVQhjf2lzw9iPgecdPtsjiL5mH106CDeCIsUcaLFn1HjgorEZE
O0T5Jkvt4sI4lC5jjg4iiXfC/A0xJp2fCXfqoyVm49azyBL9eGbxhBrVEKUWYhVfmtFMXYSbUIWC
ei47txgehnSR6buNgqbqL78V6v4VuQ0qjQGU57K6sVAg5cbN2VXFC4KZzTXSHJzz+a4R1qYyfe7v
ZicEmH3n+slAmHoshD9shIMf3bIEbNiguCOkR0jg2+6o+8xQ9BvtmMp68dY1x1I6VKo76n4+SQYq
8RJW7NRsgp7oHZlkJ16q3hhuFXbGNPwQgw7lIF4x/qREVuU5esYp+BXejuEIzSZEYK1cmBaBJi1M
D/iyxq7mpLxdpkGltgLX5Q7s1elsEpzWpdfeGWR+izZ0GNmRbTSA6rOGt+VwpZ76z/z1g/9aAiMG
o65xUN0YK+HK5SUcaCqh+k8C/bcvH0WiZDTbuiJs+27X7zU7as048bab1A9RjU87fRyzZ2k4w6pp
mRCTv8X+a5ZfuV2J0WrZ0kH4Y2C6aK6q6Zmxw3aqcVhl2lXjvo7RlsmraaC5dw0MlYv8S4WIyFbo
kF84AsuaYGF0lTz2RxSceFvIr8CoH3NKQM/yvgsoATvE/lp4wJkXifMR4zG92d8BCWo/Ovm9U982
KJQy8gh8TnxjIfwhBiBPTWRKh+iRKdAMzS29b2GwgKWuoGzFA/la9NW5gtBwp5r2h/1wJ8xG9Vgv
MlonAentaOeKcDJ0TC3gy3yjfFvlvsAYCePN5SubCatpgL0DksnWHJPq3VjIsYuVwOjY0C0iB2y6
RrEBQXxJcoPxV69DhlT5L6+vYL3msJFrvB6nPV8kfrfG5mCRRRvBPnldzaFf00jzY2NEa4pVeDzS
vyzljaGzkXqQ59l4ile94NnvE4hrtKZufmFuqCDrtfnwnXZRbck6MExHo4lrF6xfqNf++ABlHkik
0EKGISNkNnS+kniMKkJghcjI5jxFbqWXzN+gGf2guEElbQbuJ+R5CIbXXT63zkja9SeCC2GJ1bJQ
f5sjUZ5nzb4Oe7ae2qm/kSF2nOT4gFp4aSwg+ZwVVC08C2L3hZmg9YEqWsvX/AN7hIFk96M7lnV8
gyHZoTih0G1X0OQY7gAtjyQiAcmaa8ulRmhblOyFxQRa7jY6Svqyo1+5h0wFW6RgXElo13QEj+0O
Pqqc3dUJhQfHJd2qXHDZBkSn3P9WPV6uQ4X2X6Ukmh4pbIwMeLLaTiVHju+h8CkuqJzbfZKYuGIm
Dan9brdVylKNssecDtTqMiY7iwpWelpElkDZruYEfLN+i8P1CI6FkQGjlWboHWZljPEa9cQPTbL4
GUq0dAW45EpiwS+RDp12e0VLpmz4Krp0/wrnXTPxsx5R+g8Fj/ShCeQFouR7W66mkRPI2y2B4r2l
Y1GDRq9vOXMh3tGqZR4MD4lfOSm7ra9CW3zi3wx7BO+yGAAdM3SU5jiZzzrtHwzNZqOVbmetQezh
tIIfhW1Jgep4kHFHvw5SvwHVS8Q2KgCENbqCyJo84jmOjrFZheay50oGghoDdNthJ87cVVmc0EQ1
UATQxZKmyOf+7vb4MWvpX8ZGnQ0qqg8sL9T8e6NzXgdg3tpSyVfVMTlU+p5GQ5tMJdVGnA1fCnv/
fSI44nmc0RbeQGW8x5nEpVBZTtttMTOwOeL2mMm7SYPPdCl0ol+th6K6zMZ//DlTNgOrw4i17qmS
PszhZAfNgdsJwh6TRAbi1e/gRfh+KZjJk+nsbktuV5F/heK1rMAqc5UykhweLMHaU4kg+SeRMCUz
BJC9sdxpzYT0D9C+WP9QBA2jr/+A11iBBPex2iW/ZFTBKgtd8rFLGDwqcn6Hb6BdxGQhfb8q0tSf
8FNYCKJ+CrdJfeWw4KEpv8k+QYcKIzg6RilieTB5l5BgEePRSbOJpQLra0Q+PHfgzHHccMzTBSje
u/Ij4UaNhDW/mBQFVBfpLbQ8pb/kw3dKaBdCAXF0ZQT9mLcZZTIs4kHbgQjwXlul2LYvHP42EqNv
ZhYXJCeq+3Gqb4GK2gD32Y3OR9hb2r2bWEnpqUZ6cGBsQH2VUU58DnT+b8Bq+7rdZc3DTPbNs7xx
irwV9LjaCsFfI53Fyfj+pUQYp6lJkTh4lhPOFhQG7D7fvzL66Y2mLjCMh+380QJzmG2xIaCKZ50t
eY3st3gEEp/XXdjqaryxXbBah7YttDWb54jf/qumd9EMkNjVEhwZ9g4Xdb64fmGhOGRMs87Zvjxc
sa6pxlJ+L6EorT/HEKEsCErsnMgZUDNHP68LOplNXHsj76x1FDhGwaxdY1AqZASN2anENNaTfyKT
MCK46GLZSKrgnwC/0cpeDMnpmHdvImPzeUZ2FAJYmCnQ0Z0XyaTz/tw5cXfT8j3d+hcaKLNewqEX
DmgLOuumDERdHpsrR5uuLHD/JstwQRJIcAo+OAt6cKakjDE3wyqhsEm7lIDdY9p/wds3S/O90Oq1
sUFhJ2irDq0IzXrFSNHD12UMfhq4n3SFmJgTCay3vE3H48Duy58A64JrXjLjkWleYbmNdlL6BXqa
uoLD/5iesa9r5vb6QuC8t83LlPBuBAvUihqBTYmbD4vAWKLhlzbCwDtx8OLUPjuOBsU42CtGKGB5
Vla2LMJn3y0TPHjCQbrk82vjBTdqjTg9/vdJo67qDUaRHmFr5pZsDUB+CbXLhj242yoOWdUbtMrT
zgOcUWgjyWwAYKf+EDix5ZkrbimWZAeYMfUCGwAPyqx1SG0EGAh9/SB8kbpKB88FDcB8M5TAwI4d
Up8f8wdmAIlTuuqbfgmmVIFJ6QZQj9gfrl5sbWKKgnrGuFiudi/VLUuvep9SZStD6MN1SX3aMBA0
yCyeiyIgQPeDadpwm9eKsaFVuOSPJQNsLVJCbRwxe/+yKpnaY93j4osujDomw86vgt9TQg1N7Zqz
TwMerW7U5tf8PEc2Y+mqrfkv82W9R6JXK3ayZNNg+h+4rzMaY2yZyiI0zih5NBJIlX0uMb5wW1Bs
oC1jnFjkHhPAgOL4v5jqgRUuO+1h3hyFl88TFAxUPnkpiv4WiYyLZp0jTi7IGs3KxwEC93ntO8bv
LXqWGU9Ygydf/K/IfU3dJu2Z2N0E5BGwq2GVMQUDJeFJMGVUu5JveLrwzPASp/y9HfuJ/4DznO+k
tccEI0+uzgBxAK7lOwyd2piLnKbUbq5WHLQdoUQIqkL/qy5OOvNZ6D0AZ4joFQsfIms1170WBZBO
BOOs4HXgnPgw+nexf9FEMTex+oGWnlynPeZ+oDssnq+fHwpIQvY07UionkY4MwN1sD3XdNvxmskj
4CnErdRZO+AJJt9+il+av1D/0Zq/2XRm/5TUTZB107r2WM3LG+vSFrLNjZyfDsnZFOE0EWQpgjmJ
dOMxbf82HIDtBIHFmNUf+BvzBGdduiow+sHUuOQEVwhXSiZT4YqhCJLL5Yeyk3vPs2XVI+0xtsVm
rj6NR87oaNcR0Dz+4LgS4n/cBSjPSlcXziwgRQaOaczXsOw8AM2f7+wfeEaNobqcrRNwbUwiPWBS
HI+QrFVXnz3zpzT1gbCIAb7M2GDl18n49np+mF0RGfJ6YqhFVoaYS1Z9lu+bAm76ImQ9pE1fs3Jm
SBnjxgosZ6CtYK8tO8OWSHSr3Fbb9B7aSFag+eeLVD2Pf6CJIO5QoxoztvCoWEOb+JDJRgj4pMS0
qvDr5IvpopJVHA4x1f+U63BO+JrLlk6w4+fLqwEaCj4PzXu0jQKsgLy2uQh87jcgthpqd4PFKHXY
FVCyRL1fBCut2rH9tdS9fjH60/C2BfVYFTw2dogZVeUg3VkdAVE1RfSKbniVYdds9b/uX7tJ0M10
W2bMbePSqePmWRlzhjAZxvDAWjZYe3wODYYEVb36BHZAhaanIGAPyG4YWWdohayB64J5WsVaJzkm
zJHFFvX1NkTOzyFHTEYb2BlA1vjWMYCvQlhp6Z/C3MB5swcSwF0RKZYT7oRKcNynPN0VlZucwR4f
IFIxheMYQTt+w6co3DHSVePdSJwEEXis+gAu4Q5JKxkmironLiblgdb9GsKPXq1Y+Cv7ni8fwDLV
b4H+b29gIcS0RtJw/k2IodESZEmgUjH9S3QA7IIdEdWy3KNfKr+raGkxYKCwpMQ3D81wFh5i9Gio
0/Vlw1IDJojAVmRaLb7uDX7bSF6VGJbT4Ro5uWd8yl0+nHNrjd+V3zAtXT7FMQgeAZUuBava7YGG
ltGSZLnq8sFNrbOuwpXKrh6e0wsRibatIQiElFUDfV4DwsaWoSn2AaxKUGENtaSMgKQQ1x2LpsDY
FAa1d3OpsegE2GAAueZEeCdQ0Jtr9/IU6EvNuYyNxQgrnwWsulajZzV+mzn6HXPVW/4rv+XcOiEx
BncBFt+4smq3RTwl6kdp+JY57FXzWcTHj+BoH59FV83Engu2oM5BZ58Xf/JwEqAUoRFm6QaBDh6U
yRym8gecR+lXbfjLxuEi0wqnf4iU2Nh7iOSC+JPjWWMWkpIzeGF8QmvBwh+tXLahzdOEez4cGTlw
jTBGMuMf85GaDsoB9HqfaPd6oeZAfqUsrKPEzW/NY9pgp98nwUoiCR2Tx+2IFQ+A44mvidqndvUT
mGwU4WdQlwdEhiSIBQ8dPXHL6nlFHSwE8+5ZzIMzS4nUQ6hEtpBJHivtO54F3Jk88L+hQVFc1zQV
8lmu7PA8ONi1G6/r+bpmPdLA2cAlb1P0sgploazaJB8MymJAi/HkP9LgGr7oonxEvBVsku9cXr7l
tZERIyoOnNqH1CAUUPptqmdo7WQF08tZ4OOsCWnqD4nsME2jaEWzN0+OIoYbSsrUtdIZTHpU6bw6
RrJ6zKPXlhfyaa2rDt+iQP8PcvJDht0GOjAaMz1YkQRDh8EVRiHHG+T94bENCZkZn/+IBub6tNa8
Oi6DDYYii0FeRloi6etgfHVHxPxHaPq/jkT3hdq72jcSWtQlOOCW8T9T3AI2QX4uKz4kSejRTvbH
pCIkg6LyG42pyhKyE+90CvP5D2y1klcVELZ/AuQl0NKii9HlUPiTPoTn1YbpSOqrB5nZCsvpX3V0
KYmirZbZGnC1hbHUa4+/h/WDzAmfph9JLVxxJ1uh30HaMIfNXAFAXMB1yF0ZtgHWmX8vj2fM6vXy
X+Yqpua6WcRdEt5AMM196Cix5z1VCZ4QE5pzgfnXZQ5gPN4qRHSmFkP2oMWFGgZjxv6cRpqpWZtt
Phe68D9MQHs29XyOJtY5iN71l9i7he5ZqMwy6zDe8DzP/bD2IH1sBNXpGRFWKXzVeXatYe4wOgKm
jOIpWgrGlJtcIPxBHoARQWPARaJi1s3xdFAc6U9tAnNYrCYslziWjqm5uQwZ14T2nIUH2dpLVrtC
y95+qqwZJdB1v6caZ55RppaXF7h0dRFdVIwwxK7gaGHyMlKWeobqYnzAx0h7tjZJmWIiMxfJaliX
24Gq9liHdHw0udGaA50hyNSXp0txbkKz6m2N1o5bIduabDQusGUoHkrQjDpQ4B/S0EpillplSQHE
cjBiNIQOnpiUDDnBsKgV1yoeMblmYeu+n5CgrYV4NO5I4VFW2SHeY185G4wF54eWAmgrPjkC9BLx
EUF6JFR3uOPPzKBe4Z8ZuXp0Q9StTxMok1dI4ZbRyyxZsUbwdiT7QxHmJ43DH6aQSAVHbtfoBqqD
KhAifCvCmfRUL6i8XghrOjcgvKihbHZy2e9aN0p2cnrtP15DR5zZ0g+mis/drH4+xe497BQilmYD
CZHyPN4Cy6XcAnUMxW0hXtm8kwX8beNzCCHTPPFYwPSvaJV8AI4qoUzUGwM9J+d8hWAjdz/I+nu2
GFgY9tkfC2FaSm7M8SiWjMCs+iE2FyTORNagpRnmJanGWAdmb42gD0eqdrQ6/C+UYk3kYanvybLD
22O/E58BIIJIKmHuW6ZwCCWwlHDEcvhaRzguuwrTkJcT2OpxfwdHxlCD65sso0jNVJ3gwmwihbTz
75WTfmAL53qFO5acTXDvyqwnQ1KIGV+iBkMETGHM4fxewRfrl/2yGk5VCKZ9sv5Apr/GiBig/pP+
YKM4119LFagiowU3/G6LG6FwCGATpHfDv5paR/5mXolYBC6J2V0lejHj8PqdUugOcr0CRsj3DIEh
5S7Q6xXvSoivo3yJNLvk/KV2JYnX6A90mwJQVuRhKAd8Hm0KIwmemmG7fHdLXb2M6GTgwfftyazt
kfwfn2TGciOxnHTMes+HNq64DeobGAUZGyrrZpyL2YbpVKzOEfuimV1FGzSca9yj7CORH8K9MQhF
doz/kXRey41qWRh+IqrI4VYgIQnlLN1QdtsGEUSOTz8fZ66m5lR3Owj2XuuPN3O5lL/1E4adKd2A
L10n9NDMPsd8WyysX31coLkIv/QZSf+rRFqRRzh5BxlnFshoN1z1ip3ftKNCZJiDdGfYIAEjEoB+
FlYpu9ySu7kF8wFHQYOGJoNoD4smRlSuyAUcltAgcErwH6X9jlUK9niR8NSS5LVGfQl+SpYk/5ej
pvBEzfXtxqs8gfUN4bK6wJTMjMVemC/G36YgSonq9hl4Zl078R2pIEXqI47Nk0C6qPMpvlJ9NYov
uXH5Qqnu8u9HbD8IyhA3ZHuGUdxH5hVQz0HJ86ZKC7GKXcy7YwDfMaPp3dwo15zE1E1gnFpGAX+C
jlKYFCAJ7J1qtKlaj0gA4GgymX1xKhIs5CWzX+IvSSgSLp8t6TKQDZhn14QFmzQWLwvMGq8hW8OR
aOcyPyLoLe4swMz6Nd58YfbZ5q9xm/7LOXWlLVCXSBPln3TlGSJc6PzH3oBWnClzHJcEFYCjQ7oX
mpve9S25O2+691CEk0zFYU3L4njkF5pHczrJOg799CGsitoDv8H8qBOxXMI8ktY3t54JuhDXYuEF
4QAoZXzWBB551PcOtMkHVXUtMz8t611uekQBOXzsBehoxIaFWkIajZmW4sY6AB+G9GTOLX+T00TD
GV2ltrrBmS1cyPfELxPF+GQnfROLEFqaCbJCUTlaNmkAli2Ccr4Jxpm0wiWjAMnn7PUlXS5hA7lE
L7PCA0IYq+Ck9SWAnqcBh2iVPWhhiqlMQ8KmuBoMeC4//PTK/++CFkCsJNuDIJRW301auHNK+MV7
rWE1/CM7wuS64FJhKhjoXmWQF9ZzwSVBaPJVYXMlL4mzZGs1DgtXhgQh//qQTUJN1DzcyvcIqGiv
dSAyj0zht6FNoBYSHq4L/SDKdqw4enFMQshiG31dNgFonrzMnimpd9VWSc9Gz9868OxxHHYFSfwo
tLk0+WE59ch6zpLjh25aZgHjaQNh9E9xqeXXaIsrZcgdjmmmeAu8pNvJXsKeV1xHYyN1z1FFonWj
CIITGXTkHV/kXf7Q1zQH6/2csUlWtqRlmi8LaLV2B/0ZYgxkUeem9LCHli6sO7Vz/QNn33vcFsM+
Mvc17nydEmNonmZYQbGjrSZtE6DpoCTfjbISibeRv/+7+/tmhTYMB+CWHAXCcFodpQ+bD9whndBF
uBkUqnhF0qIQ4ffKbM3yBbVHso0N6vZf8slst8t14iMgZzDWMywFC4ifPN0rFIhucUL+jVQKrBGS
aAqfmESKBF4KwpARZF85Rs27xPUMQUdjCt4G6oSvwU5JNjlaMVSWBkPKlqc+L14dAPuk69AoXXnR
iYf5rHcO5BVkYKEM40ssiTG9ovTxpCtzjm4yELC8AbDMGWEYX5XmMqDXQIIAxsEtyUBEbXKzL4sr
l22cAgpxdhDUznofs75PapOyXwh9gEMfwdWrV4i609f83M03vxVqlnXAExTIAWWea5FoHvQoOBRg
EVA0A7/nC76YdegnF6xveSW3KE8/5E/44hh7RwvAC+vgg9IH/B2kSquSQFacOAAc9pRuODNuJEcO
UE9O6GlHjrekOPChLXPY6HwhIUfAOk3NESAa4DzKIk8SPVW/MMv3j7wn3cFli05wqD/0+sAB+O6u
CtvrgliuYthYP2zdhUa9E79FJHHnD2FLHsd+/YJFXAk/GDTY0oF9SW9MhxcbjA5yWq3p+UHEoYru
CAoXM7aDUbTqSRxWWebVG0QzBnB0xreYXSTJCfIdTaNS+jIxLDp4UIyIxEk2kWFRvW0mxvB9TYW7
gA10ImDwJurfAmNPf+dLxNjkvhJtHrDI2JQkN+k/Jd+LSBC/mOmALLEucFdJnk8sgsXcXYP5nLvw
PBIuGhmu0JxVmcnDU5F2MuAgDYcdwcN3SH/Nblah7avghIhM0XpQc+7oOVYnZNXKeNKIfEhc80PH
4Onjl8sir8BZf3weJ5EMDWP7+UDdAF6Dp0VQU3wMMwQMoe4GoosMSCAUk/KfX5EQwtv7q/wgy8MJ
Ha0UsgmG3dsAb2LSMB2DO4yYxuBVRpg/ZyzD1meZs51gDzPsoF6DrO+IxJw0fXSUDCvN7f/Chpa+
WTR7khUzwwKehnNx2LG09n/ZRv+Xh7hjbv3gBbQ0JOXkTOH70EpC/23t8QncutiOAgcbWlufd3um
gowp0UaVSHs5RqH7qecah5yEXJe+IO19ZRptUXgI8q9hfFvh1we903K8gIiOwQsUswd4bXZd7I7W
sYk9DGmYxcbSTRHKoRdWmO94J7gMDWIRJmnTeTAHO+C/XUvrOYAARcv6T0vdClPsldAA4mkSAC7J
qVW6yVyrXsTRzgA11o25TikzI1tDrUn3z80+V3ruUN7IAaJLzJy1J5jH3vPB8EhvFlqChWZIPXL5
CuhFVAO8uJl+JZ+VioLB1zd1/CGR24MNMluEbqwB6BDieT+p81k1EFDPxDM9bhBMmBkNkB5/iaB/
hJ2caH91CqAoh42YfamDK6/4ahLDngSDCSK5gne+jjuUg5W3CnFHLeqfvEUGu2563xHzH1x2MVqW
c/XHhK8yYtzemddO8z/iD+Ju5H3OGRfP2JbQAVL0FwdLMgKy7Zvz4rPkBzbfLl2DOpKQuc57ntqi
vm7FR0C8wAdD0TzUvIEptVa+KMgsiUokIFO5+nDNinn6CE4xuFzD7MzbUJ4TeS3TBJBfdP+lQ736
4m0g67czv/R+MaYAOf9qkjHSi1X8k5rrYLpvC08scWLVg55xzcBrDiQ6xXiCNAzUPkLVvVd1/atb
typ2wSeHefMnvsxqlnfHcd8638Zd8qqg30dMNHcduySxm8kxDdYV67kiflXRLlno2SY50xuEyBlL
SrOT+lvW7CeNTgTtpz753HhOxGCdXcOFpPIxbKqjwGUSHPDasOoxE1+GW40aN6cDquE+gtKjQszk
r/FetPchvAr9VLLyXsF1vwEzBTKA9sZEUkdIQUPKHL4qSolZlDp9oYjfreYCrgr0aGkrtI0Bqff1
ri4oLd0lqOu08Kn2x5Iy38zmrOrvhWFBkOHAWybaKlWJJnNTVw7Wb/2uBn96fDCfKNPLuXJHtQRm
RbIo3mDEW9dMYUzl/NdJC9sPbBLKNPGm6zC5KqGXtHjTkgs6qAL6hO+FYJDPqyz3+VR7TO7mvg7Z
XpEmx/VCJOqz3WTc6lQH+Gs/duLfX2Up5Q+zQlY8w6DYY4DOFxE4ebVU8I8b8CBNe81RxrFMCMbK
Sp+1uVeyV/yN9MQw0dbbRngo+5042BW1ejuZZp1yXxs/9AkDvRfFP/I/uK0jWiG9KUQ69Tr1UeT/
KBLKyIZo/1U9ndmAI4lGhPwh2CGc/6380xitIxTStUUDqke+ClWJ5XdJyox6jko3jmkj5RJ1xOCP
szc+Vi6dCYa11NgelfWbaRphD+Md0hdYcse4oubnycz5UEuw/GAyibpmcRhEOrnWEtLG6pukfK7R
WT7uYurTCGP4B0iTZrsihGIX3TK6DrLbixu6J3XwivchJMVRXoTxXtMI/4LW3JorQt6KGSKSVD2Y
2asvN0i//pBuRgA7if4A2XsLq3/9+o3lgIYsnw4bm9QOJCzZpkafG+0omDS40cJVgvGuXNd4KbUd
1s2EHk4ENFGxjerlp79H1ZZEhxB3iDbjv+R67+RUhZVzVurxB7Ms5VMq5y+oDDvovaTzTToa8WRj
cHI6Dkh05pKPxRrcG0A9JTtV239cBuB2DheHvgTvTMCUe5ChSTl4WdE0gr6RczgU9wrxJLZCzZC5
SEe7RQEQ8F+qZUB4DQZxMjc+dlcCpdkWfDHZZ3FjzSBDOCTeF2CXcssAGbL/qiKezEVjLurmwoQb
SNRFF45JetbbtMvHu9qo1a/f/lNwk4FqUnWGdUpIQW4prqZLJXKT2DNx873hWKIfKBKYjG3FrjkJ
afAYrn3CwVfNOURITAKksGwgt6p0O/21HoTgO+EnlbnOKmlXNesyOILw48AgPMP31zgIa3UBpPzJ
ifGYrmLybVoaAxrbGFfDuKMPEETlQfuOkHkmxQzjXvmjKrC7qNWFajzUzMxQIGBXNB8G9aGsi4RY
5rLXmWsN4BTakGQ78IN8CXeUntmNgB+UeJ7EWJJIemlfEu7/XiJ2lguUklj7I1J54BqoPvFZmhcf
pzW7OgJjaKTwGOQrBm/5hJm1iaeQQxtrtrZts5PR7AsYrZH0robPMU63cCFYtNXmT1Lv9APE58I6
qoQV57+UUyRYFwNt27f///cQO/TVkwYYml36D6H0J0v6CUDfUoylenQ002X7diPKk1avQNho2QvK
rweEoZyJ4bygB4RmkDDmzERANOnsPUFYjagEGa2ZDzAVZvUBiZQB5pPwMPy05tznnNeEG2G/uXZu
2kOWfOYfeoHkU0aA0lPKvmOAsiJ/wFazv5ovmZCFgrwWUmFguXma5XDfQ4L5HsPf6DDwonPVVgr1
W+GK/AuxR3ZGBSQaolovcPB7BXPLnYZyw1/iPrM04qS/olf4CgcXLJU/mSkkazBmh3h90wLKH3kF
T12K1pRvPWsOXfuvVg9dvRtRZZAt1pOIRIIvyUIrVu8OLCojghkpGrGI419L0GIcvt6khM1YYL1W
pA7jFPeLmpimIITFoNtQPukkUdfGLjZ/Q23GTmYkK3CDXEGf5urK94j+qAFl0WA5dGRv+DXaYMVv
gQ9dJla0K+bETm0H9uZS5gJnhujrn0xq5zHpiCqh6oeKFasmm+GnEr6Ur+qznTJLTeMPc345Le7X
bvlnOLG6SNmECGih1nBniQ6HuvE0gutnymtb16D3/UvgVZMKbWaIf/hFHBmdyUYTVtPD31GyvMDN
GOtbha4KTAW4XrrvJFjx544itxtpsks1tPlgmrlgLeDzYmT+5fFTbDm9jHrrj6sM2t0g62Yea+ek
o8bL2pTgJ2SWDi4YLuqJZPNp3A6M1lyJyjpPr6DRPYnzRJgdYsMptX8EulBklN6pSe2dHuFGCMm4
IAIDV3rKcByRu9FE9+h9isnJs84My2/JZTaOm2slrZNhp2MI8l+GhuePhWhO8WnqpGQalMf081f4
98mmN1UbCOaSk7f3rHhTEmHH5pFRcyGcQ5I/RI0KCGPph9t+kwHaDF6oASLMw+d7p/jrspKY1N1I
PNAoD3wqI84m+DFxjPSr/VzxD4xvpFfHNj+WhE0rOzEFviNWF5yss6lcZQNPNlm3EUUKHdSTmR1S
CmSUE2A0HHmh7IM0Xk+mBni3uCaWIFPpSKQmCziQoAAHRjRi9gvtVNs2NBLNGRda/ZR93F7HD2EX
TOkcfsEcx/welUUJlUQSB2XoqAipY0Dv0bQLfVeYMaoXnj7sGKgDG2TyuA82Ybv19YtOnA8wZXs0
3jdcxm/nryop30TTotITyGlLhCor/A6MrtFWnPvoYcnQy1AyIfhwDKBn9rroUdUodu1mCa5NvCJF
Jwxf4WWUfxXx1qBvhtbC07+iFjHO/+nE6wWADu3iw1fKyK2bIsjaxsGn8UEXgi4HcGO7RGNISqBP
9s2J4Gw+Xl6kxCNw6zD+yK/scxO8ALtKjTa28ahUMEREOjOAiHQK4aXXfXTYIOFl+JkiN2q2NTNZ
sxMOYb44A23Id24knXySMykphs8CZGszRzoLonPjiDELPO0Oadkick8xf8SyrdOEh3We3tj8x+rO
A/inxSpA1M8KaDvT1iNu8toeaWard5IxB1ZB7hERxqJisfiQjKBuw99m3BQUwGNypkTLd8jpkTGJ
bcC8zN2o24Uy58IlTgK1vJMSvtufyFXGFgS4Pxo7LTgTxhu3t/GN2g8jywJw5P0PnfFwFkkdFF2i
dqirEqq1JLHlP4Qlv86Qe3bEwePPSWZROlRE+4gOhuiGaCUm+gVrLNJkxEQoBiC7gv3H9vHqIZdN
wN0FdLXI3cnJhAo79ghxmCRTfzeMW/OawODLe/M0iKdk2H5c3FMkXK3I+YTXVJfgSTprJVlHKIxr
vMGIk5hXITXlfyTXkd/LlkBKNr8fjBGBy0vcG0tSrggrZ6kjd7tdYG0U1nS7uP2xZvq2yxvutUP3
wy+68QpkCkRQaP8EbcNZiOWlaR3RjnfNfDQnzI3OU5jko/zq96QkhlOHE5FZXnJFcZtyO8SOyvpG
Wo5Jp5r5X5z6pv3CX8+nTc7JmfLRA2bg4IFhTj1D2FWoMfA6buED6+QMqr8O3x4UiU9wD3ED4lTL
BdDGNkbSAysn1QzbER03YYL/aOzWdwmKKDwiF1O++K5+7DV0/o+WCfF964nd6t1Wc+qSFkHkOC0d
89yh6LmZTAsgc5rCF0zUvJ7ZAiNQHru5MVfIAqeqHtkEYc1KbdP2RarNajzzXljBNdQ3HCZkV7In
puzZzxKWSjnLKLM/xEgu4wVs6lg7uuL2C0p4qLMNFz0G7TWkneV/vUkzIctxQfXz9EZEFH65vfqr
+nfatbJFKfDdHRFcIQUq5qhCCgQa4jGR6UOfY5sH7Ey1lfT+efN4QVKr/0VamyG6JcIsUI98Ptzl
+Jg1WnleVPq9BMda0ugHzSuMU54IgCsK7fC9pE+3IwwkX6jf9ZW3DHQ11CZ4s6cXYAcfOZC8ndZe
dC2dLVclnn47RWI2aZxL0e5rEArbCNZR4n1+DeJ1yCC+klsYLDgZewFkDbK/mkFPKPb7izx609oh
IKMnM+/xFbqFt+zuBOc8pDWFxATPEMxHxjmJDgg7bC88yB98/dSL8D3i9XAs00OXDBuVLOtiQel2
813GLu8w0KDhwMNTxcPZg9qftluann8mZwQauXey4T4gx1Tc6vB3678W0iObse8lD9/+KAtzqRje
Z81XKUqPgYnZ6qzyFtu5Mx7eex62dD+2d3WL4UDCZoFpxSzm/VdFM904+6Nil6rFKd2+OxMkueJ3
DLmQ5XNQ92YpHeQjsWbqMO+o6QBu7kNiuN14D5Yx4x75LyMSBRUQsHinFRL4k4UCVbNBNS8TnpNh
ePlNv1UP28ksvQwLa33QvqaEfyoRgZFzh5TCGOn7XK5IirLf0yfkZijCk2cKFrrjJSCygDDBaLbp
tz/RnEgiIHXq4uh+IBERALZbBOkeLoCoq2A+ZDdGNghXwSFFUkRDhp6Vgg1aRfnknMnGz152welA
Js6FZy32DzIiMQglIIZJnT6HSyWYkueRJQBml2zgQkcAYXNG6P1Po61JbwOTX1apxwJgrNLvicwF
FoS4d4Qnsin69BI3VNfon41yUa0qcxug5DTotVyX8HPk4qAB70hJonsDvHgntpzkCxNbkHGID5Lp
CG7YO9pXj0CNkwkOP1zQ586bJSyoNpajPZyg3v1iARH0HQe1QUzicdJ0sh4W3N91DMh1SX5b4rDM
BTsm364FUJ288Qp75ANRyh6mSyU/JMChX6R0VEDts8nRwXSIkkPar6dDepUZpBKTUzNLqlVy6awd
sm5Sfz7WMmSHzw/RT18vjXH3Vta1+pMEnslRVe6nJJmZZC5g4oyF5Ok3zn0S0qhYZALBpNctxns4
xQS2m+bvnbqflfFoaJUDjzWXbURWjIPMrjaod3bqcd0s/d8Q0E+1oWDGcp4A8SFT1OeqHZzChtuH
X+CfhQkIKXOx9SGE6oUsrtQvdGB7QbjmTKY5RxRWNQr8cHa7uusgxMeElFwwX/UIlKodwBOiDTf8
JxE4yqo1C1tXhGMj7jFevomAs5Bf7Ij4tYKvj4LrlVKfmY765Q/0JEcOzwDH2QCXCrvMlFG/d0L6
cSTGRRUK3YOsJuLPeHK8QE/wJPpbgrenWCCKzbn+HpTXYqyGf+VDJo1rIE53QaJU9ZW30LMKNU6h
E/dO+lUIG78+JdWcgkkSfVXKmD+8sisJedRpfJPlA5S+KzByq2cx8oqrNWziYiMNW+kEcA659oDJ
ifDot7ccBifjTKrIaHaJ25GiLW4/xXw2pJyhANsnjzdY2axCh0HYHuwKDUmM6K/Wa+85Tm2q8Ghz
E6Ga7aF3gUMvgkF6l6ONPDU2V2Tnb3NmvrlF9EMqEABLL03FdpLjNaoo1jrLpAoT+kJYpIxCQkHd
j//9gzV0VJa5x35h4Xo9ooaW4ifxV33pgqmS2rZtFlDzNepk4ZYWfLh3peQ7n2nfonKufqMzGrj0
mqG4zpexNW91iE+A4PXnEshrnlQ+wyJfmB1tq9ecg0tZWgwa45qpi0qJpdyvDP+CH3GMH2Y0r4t1
bB5GlYQvSJXSBcZrtU1QLKpuS5gzlgIc8G/m735d1Q5ebhHXDZDQqRX23Y0qZBkZnwSux4aWxesQ
76NfL6ZFgMueHj+Vii52zA3ucWERc/HiTUDC1f5IzBHSXMmgfP7FhPElD5OWjchYBsgUKNbjJg8o
i2ZN0syVuQ0bl6BzoWTpQdgR0FPsykfLX8jasWJOZSLe4aEiC5Q6XuR3s/I7irdieABg0dGeHSyi
XE+G7yELTASab8smPUiVC2g1M4d10a+Q6rCFmHRolMGLNL+Dmtw12Ime3MILEBoweUQynnI3lTNS
Pz/bmE/ejpBxjfwWRXINXPs1kiv/XxDA1/F0d7yJMBgFegRWhi8Jvf9aAIXq/tV/hb6kdzJHDHlr
wLcwpp5KwvmLCzsWOrXJudjb2i/He2/7e6yu3VVqrxiQQgRfIYXgFTFkIH0D5bqz3lwYVON9t8Wc
Glz90DDqmZLX1l6mnsdspTFmLtPfWBLmdd86zN2RM+SvnuflPQdmFy10IZiNnQG9T7IBdVINCq6Q
G3XQFGP222NTiTccT5qP4GAvImQnQoiO4ORL8x9D/1BJ1yYblqwrePbDarLiXGX1IL5vRPvhIhiA
ISm0YcHQNyNBjAl8btn8Ce2tRwYlfmfEvVIwzs/+sZuUlQpowziV9U4l9hTnJw+ItjOHR2ChBmKM
KShRrz0Nf900FwR/RnOAJVLxPhJdqv9lwtkoLi0qjUWePhS+FzyLpCDM018fGvazVJ+TXqxH2wZ5
55NDVWwJeRCMI58rEgBRelhA/zrlMYib1FVVXP38i/4zMT40uh3xZvPrepATFxwH8vVqryGXXLt/
ziuec8C7LX8pj/eSPM+mgSJYE4wxwKtV5U57ZFKPoEsHuVR/Bs5VyY2lY5bfppbJZfEFbIzBSbXE
hcbdJQFnAMjSikbR90Cxn7ilPTH7V8R3HUZp+AtO42Lgn+hfubkiOC4gtzkccDLiKRk8mCFy/EjI
5eUcH2Skk2of05AgCvO4+NH8GBH8PGaJKPV/pAgn8dVHyGbBqiRYUIjXVrDFE4SS3Xp2nFHaMIq3
Pf8asoYd4xMmAEAYn+CNkJmRdHhYDeRKXLIU2rF21Tv/pI6nNChozXoKSHqn0Nz+B5k0yKIVf8fd
7a3ue0g2ghDwkfBHBs5KkQKDjcjaonGQoSElUptc4oIZO2NTTWDcQh4TRWYikyE46j1qR04ScBMW
QenaI7WMvA+R8cEzoqGQ5iEdL+ZTlb8KNt+IGPr1uBadeFWDQlCz5NQnFgXGELpX4wXJ8F1Eyhd6
lzU6UtQTs8btV4MtHisOLQJ4CaZvl4gthrnslsOBSYMHhSk//Ro6bG8+y/3IgLtQ+c20AeQa/+6b
6RkyfpfR9vApKa6dVJ13USg4Zx8gAEJB9fhB16e6MqeUziqXxYdgXwxMfn6uFWJ/sbrR7tb/i/gs
UVkFhAgSVuJm4qkW/jqktRlZfQgYTt13/tZoT7GLSa6w1ahI4paGN4R2euDfyEENPqcpvR93+YVP
uEDJmgS/RkcmSLTT50lLL+mMaMtBJLRLd9T3RWYgGfbsN/1cOYccsoAUumfI9jB8M52iwnu3v7L1
lKAziWgqN/7vlOu2VE96erB+wih3dLSMzAl9ZKDhWE11Xv5Fr7jBcKtKBcwQhnskXAVzXo0yh2XT
QJ4bGQta2JEvk7a6aQLH3AMJ4FrPFmBIcC1JTZyjHaG5Z1oErMNxTGgjjMsY/7MiUMluBezmCeHB
yS10FvMUgQKDj0hN2BuVUzlVhttvKhdU23zEhyC1w91I6Ii4qvm8fQ8+SjxhLBjVHcPsHUjM8JG/
Lfn+SPYiaX/p7yFZm5XAxl7tYVVQxzc6RLRD6eQ/LiES13HVh6F9r+flLcLfcbJKtnmb16HT6P2y
lWCL1RFLOtdue4oRxOCDWwx44hF6pnZaHt8HNiawen1M5tUPmC7N9LgGTyozB5SSdU6JBVyqmMwM
tgJXuehz1BmmsRiGZUYMAD9ljrhgj74LjiPLl+VRszGJ+pAoBOKEyU8jzS2T93sKzSGCrOi9AmQL
EUHGEYNNBpXeuYeYnZsP1E7c0wCIaJN5MMZsi2aYegbqD5Z8P91E0aBLJrqtfxHyjdXc/2XDs5jF
EptBQDWfGEyzO1WkEDCNA5u09BXOLE6NMpgKKmfERxI79ZYdUV82D+ZmJz5EtD0WtkWcClvYvqGG
gHgVFwWVi34lDwCesmo2hzylcXn94avvMaxV6okYp0RZSS8c+CkHWfjNxdZFtKA5yTccu2TeoV+G
8pghcUC2Q/T/B82X87lXU/5QvOOgKbN9c+K2HS9lhV3UDTzZ9jd1/09+78hd35GgCBOF0u7eS7fw
wlw0CYQf4YpIWD2/E1vif34tHkxzJuuwJV6Ena1wVUwM3cp8Bm8KPDOsIl9Vs80BWyyMSTU350wz
KIRPoa9JIXPIP9LEjWEt2sbOKlLsbcxqmb9Ajk38MVATxQVQtJ8NC6KwoCl4170qJDEcE+oWWlvQ
XyJfHQU45pJ4i8MUEanVO3jAQ0LZ3f6mmY+GlXLIt7xvbftt1PSe40+jGpmHMl7iHcC+0HZXvkpz
sqyzRWlHvZUJbWlJ3eRfjAibK9BHx38ZkeWJ5mEn0PF3qsZK7DD6zQV0Jf+MZOqLYdDDj9EReSzx
eswEfds3WDgvCr7DavYPOwM5fcBNRrpk9p4aUd8b0yDExfLwpWlzhUIPzHjMHQOj9tvAHXyPVQS6
CwHP6V914NkfHM7deQ6dZNO9MSAOEzZEtMjr9lana9RVPLAgHB1pO6zts/e3HqIHnE1if6wnpFXz
TCODYBeVzixrIe9L6h8Glcl4j5GpHF0jXlUHMCjMLqJL6kC0A44DDOXA0ECuhOVUyjGceO5Bt2Ht
D+zLgCLEL074NAZawk3QbQB4DzmPIX9GJ7K0hIn8PVJw2LW3wTiiAtHhrrCwh2R6HOkNI2nQnkIw
Gf5UugKQV1sHku1Zj5Xwn5YB0E/IbHLl2xrQrDAeOJjk2fXf807ZW4zlORZEgKmbit5aWaPo9e3u
XrU75Nx+85OEEZHjW7IiURd3XhA925AUSS8uXTHety1exD0ewhGJoEnCafdndbMlFI9NyWZHOzFD
z2fbJM8JaQZv5zQPwVxQJs2zZ99v37S0o7Lrbh9CqbFa+kx7tAOQJmSs3tYF6Noj8wcgiXfnPGUO
NQtJ3nHI82g3pKWAyBOjNWdhHVC4Vm7R3DRUD8h4U6cQpqRqYJBwhUSWQWICmRq7hrb6HHx5HV4U
mhUWZOJEwXqUd8ZTe5J5XO/kHWcpmSpHo19n98zjJaJ+FCIc6bVKUoFkR2vlRtuFvPzYEJyZDtkf
7lGE2ehaYeWm3vVu60hPDCMwF9YPs0y0JeAp3inBml6KqjqL8hVrCMXJJFxCNqCtr4xzob1EeWVF
c4EUGBBauCIoCh2lzXcffRd3UDxoTAIdepcq2fy3pHjnOmIy/jLgcmfa04cd6Jao2XtKh8EMowsQ
yR06EovOTCZ8w0ER2JX7z5Tt0KPF+OYXW9xjglkwcaDiW4S4a6LIgy/pMfwzFVGHk2xJEQ3XZ3o7
I1t5Qq23Rg5zDBhOJyLrrkRJN8snPypPO3TsNJZgquiylSp/h9O34uTAI7alSqBQIL38HicGA7KG
7QzIoFkkv1hEeGUqD5IMuZBeLac6K16jYc38pj3B3unCAUzzyUJxoSs1gFcCSsX2D5CbcM4CTPVM
kG25PSNkSc7hiDcUH8BC/ifX1EUfkMmJsQ3uxAoqg4AEZP6jyJr8J0QkgPRa+UIhch4FxEQ+AIP5
PrGyrhS5IISW6FHmDL48aJTALcillZfA8bBrwbBsyPCQXfFPPIXUq3A/7uDbMOtCc218i86BObpj
BVLdmf63s1n16ZsmhpnaaZM8QoMuOrt1eUuw0bH5rdOzBHzbHJSGVnsYBJtAQrxOovYa2wv3rEBj
PJkGKAfRKHUo1ojQczR0Ox17VYvgG6dGeq+ftUMe6RRFaXfxUsfsxLBberl2yIdHEiBOwQ70/BAL
V85VDh+slQ7Ggd8RwoCLxPr94C4gRBUlLz/6buLXz9bacGNKqemw2UP8l+Hys6aXyZPmVMPXt/dD
5FXDjnPXhN8PS5HgRQKOwN/hs+JBT/qLzwwPe/LpVoF8BeJV9S36fqN+MukjgJ9ODnXFl9LogAGd
RCLAa1W3Syg9yBzS7/4Bojd4IUjFHn6sdpkIqx4hSLFlhgxxPdGmTTG0J97RdMWLBhZluOVAgvXV
HH5insh5gIA/eqr3kbKwBI8H7Rj4gfTvhFkxGd2AgRgW36uRISYNhv05TZHsmSoPdDcufetoFAhd
IM+wXP1mwcbUprRYolrS4Q8FAU+jCVKoIrbWmkWKWi1S2LhoIxVV74MuNCEVdTRJtId9k95/YqzO
K+FpVK8uJXuCpleXJ5J205SsXbjl1Ue4qWBhTXIp+8s7X+qZNZP7g1ms/ZBADR2Gd1khiE4V1aZa
ps3KRR2T1EuYrX5Itu2vwvcyUh1DSxapKKVRQMuBpvRUJR8hpaVHLDq1FFEazGgUrnKLkEgv3Yv+
s7DaVZM/mnPsFGeZeELEvgX+0RjhvVnzX370kilnwGVxRysdq7gQ4ZZI9ucyEoI1AoTPcMmR+sdc
HvFPMfCAYh/kiRMBI/Gy5WE10wGxQn+j154UHQiqcEJrkyV76/ZGBE62Ub/FABvKK+M3q+9CjxwI
5cKgXXUkDRmUskRGZTudIFzRffyT6l/v4KVZNCmdk2n/Nte6l7W8Y8OzxwiJmXIhexq6cQW5M986
D8W7ml1FlFwl5u1ctkDJ6akmtk9vakATwBCy4z4YajN1LiWeDloWhxXrNOUDPkfwA/ci757S0SnM
y2dE3UaAOpr+ij8Z9irMg/j/RH72Itvmlk1QFCqgHQkc54kBNufj1hK4rodtZm5l/pg8/iW5LRNb
2uIrMHpeQ37SnECKmPoAXzkPzR3GKAwstAzc2yLUgSqwTHCXrPKTTzFIQC78nAXDxwIxEghF0WIX
XWPaJMdDaweH9wPPlGLiQyAvDq69/Zb6a3hKAUJXBE2YLjmQUbYOytfArPflB14RHNTpulWcqZyr
2KHb17Cutxi9U58LYK0hJxa3XeiOc1LHyHqD0XxxhfXVbxNzMXNm1QQZmryqYBuyy6qT+Lite95R
/vtQy6Sm4fa2FWKMtZO+J9Q1/JBzi9O+nldAUGLyIkAlI2+W5FbZCYSrMnBGxFfaNegNvGCxQhon
Co7yLh3fCxpa5P6xHLxzYgyo1av7LROfnHYgByK6E2Ls+ACz7JhTe9DjSP1ox5J8OAYwWxPQ4HAC
6zLe/R8JSaBJ4Aw5nAE+UQzGWKWy/5F0ZkuqalsafiIjAGlvFQGx71Jz3RCpZtL3nfD052OfqIqK
qlVnr22aMOcYf0tMhCVwalK57PKJEG3He5xNTmBhWqZGS9Ud/VCycxCDovHeuP5v17/b9rskUJRB
BrEeMQWG3cEcOzwVxAhL5udrksmCBpnYr+fgzB5FB/V9RIpAKrSZLZPBzf6lysR/E0imaNMgFbQH
jm2iBsbfl/IHTphCKA+WzCKrP6V/k4M2O+Tl1P6CQpGUhhncK1iNv6vX8x/ivTCUi2eDPnqJBlzO
AWBdLIUIVKC+ICq4FFiJV9ITqY20V/AgcG4JJ6HRFohOsIs0kzFDMl6CxTMWobG5RIC+A+HLi+BE
LMYE6phS88edouC4MZnkDNaPpfLmj8tVtArnP/Jd+UVIlvwLrUrchGhJOFXY3UE8tSvmYP6Xz2+v
OL2DNaU0js02Vyx0FZS6cno3PjXzUr2HIruoMpFHDHH0NrN3hBiJJvkE3qloFxunzv+D1pAZ/6IN
dYwoLBzth5ua3R47FsZDJqow2MGqDKtqztkLaWBcNHX9QEGFtYjnuDEApNnwOO0oaIhYZBjZNSS1
tnytObg2rBt30bOUrfwT0meDAH7Bybv88B7G7CIgdDNyYmRLJBYOWI0IdAOBPf78tQzzjjYhspot
lY1ZIziCT0If6QXSneCCrKMDaZPGV7m6F3AEyU71J+niIP3kAu2UwA28XWQ1+Y7Yn+JL13+Hw5c0
ECxvpi95WzIG5e/AEXTIgUmYThOH/Ga5IoA50j8w/CSTVUdFOLTCx+poLjK98cMHg/fZDKzL2nci
OdJDdTzFTvRteeE89w8k7jxR+UYmSSfUNEyPz4v/kTv6U5Fd9B+MwQv9Vg1T2DooLjoKBm8uBGua
oyAKFyzTgksvycNMScf4uIj82GG0L3K09JwnlfS9lfyEOyDYSvsT/3QaIQFvP2fcz+WKoxwv+C7m
dUSpgBNncLHppHzb2hXrE8EhwzDtxX8KqX61o1zQKnMeOzwWqAMJYM2wAfuERV94Umn9eefiiyu5
VeBfQC2jg7AJsq/gMw2t/AR4qgIufoZyvvAzxbA22etsHLj11jNvreNGx4y6n5n8CIhp+mfTr/ml
nGKYwX4ZfNgfIqTEa0GAp0/mG5RC0vgdELhE7tsmzXbiLXLIr55iu8LJXqhC42KnkPb1bJtwOu/+
I9V4mJmnSp6LqTQLVw0PlZ7arbL5wMIS20Rj9uODA8vGItn5lvaFgx11w1I490tkhaw2/hf1Ben8
APbCMqDu+f9gvKQu6IpYiwX3s0x9MqYJnQ3IcmEbxlWmYWyyp5Y4/ZARtguvI8OfDC+Sljns1HHL
KsBmTJVLdKO31NEA2EFIoRD15KHuId8+ID2Mrb3Nzu0XTDtuF4HBEeng8cytSDn3HwlIYR9+s0UQ
z9JBQg3nssbze/GkW0cwV88T5P3k5B4xExPXJ1z7ztZ+p752AGmJbj0+OIhjj/TQ/51hfUm1k1rv
axVv7jH2TgIio39I61FYw5eyEehISvcdEzDYKLcjWKHDQsKGi/DIh6FjI9aIn2IZ3ENz6WXjCrCT
6OoI8NiIyn7QXcyNsYyaFeyjoX8Plco6k++Eg2vv+SEN14T5UtajX1Fh4hmYKNZjv/ibH7GcgYuT
epfRXsABDUgq0oDL9qg0B5KGe4fCIgJStNgit1Aie+5S1SuOchS/dbW5kHPQHXx1R4N8ikFC3/OO
1YT/sukhTD6L/600obDNYrsmRzPcc6IOZ8CPiedFXzY7Vro5wCDvCGeWqm1FgiLNFQvuU0is/o3t
WEOl840eAtQgviPGofzEEsQ9Y87smxetzRw/f1G7lz5huQnCQEh0ZXmRqk2ePoYBjXd0pbFXTh94
3XjLuDNa9PZIwWeswIumdeJxTaQmqcyXQdh6fHndCjOCBo6JcYkL8jGr/nmIGer4JBR2ge/t46KR
BcI+8REQBZM8SF0v95BV7fhTnJEuS0T+DE3uSPXsj1sUn6Rd+IvJYZ6cUUKAW+NZ87h92qOMEgS8
L9nxG+U1JY3KYF+aObJ6RcAE+EJUC0cev030oa1DVIfMYdp/4foTe/sD9/uN5AYInL3PvH33a6L8
UR2HFqdMTVJP1F0nl8NgE6sIilFPnrvoN5v8zlyH/hoAlj2e/+YDglaHUBfLAmhz/RceCCmrN8RP
olpWjnQzIvFIbpNdF4YGG2Y+QyiHeRuR1gIVJkAOIY2ixTFj89iG9Z1AoH6jOjxnydI41hvKdT8q
z17yO4EGoqV0J3Iq0aH3Dmsxcs2alNFze2ejKeIvwh77Vlo46JYVs0brgjtZA7OLTnXBhi/QtMiE
S1i45Z1Q6HV4lQ5YCRZ4YptkhSjf7dku3kj8+O6+K14pUDkfYCBrzfY5bYeUuD3Y9F3ATGpbhztn
+pTvGIMbMA78djuOoMscBhqdjBBdCXrlVPB0TD2ktr4RQgcun5uvF0wHEyuVPogmbCGw83SHoBMB
ewbisyIOz2n41/3z+A/P3jyDHCgj3BSkCCQuk1FNw/kWkSYWaUZhXnwrIsG+oC2MFiauThgJXLdv
3jstcOa9q69uSHM4Pbl3/fSaR9hXGRLddNy+Zwm0LOsjPxSSF7it1u2dkvmTuntE7kvMwQroK44j
hKf9N8qXcb7BRlt+3gbxPvv4Qr6mEu+R5KPk43UsdrFVgvf8gLeI7cGIN8h4SjKbdPQFtEM4Jldw
DgzCeV9aHua08gI9hpo3QRVuy0R/3xBjcIltIlukaLi4tUjkK5wTpT2Lj3r/1bOmae0/SkgZj7w9
Wz4aH3WFjy3OjwppFTvGI88XGWCuBu8TYHuloZPhBdOR9rszfaPXa5ic2ZpTgc9f39lGDY98DmRp
G57GGNU4Xzn/xsQGRZv5fzzHsXijNzV9c0vmLLf7uWZnH1tL6ZVyBpu3GGssErxqih6XpANeHlxc
MJAT38ABNFeP4G8oz0mWHZpTiqhSwVryy5+32e6DU8xYUhBcTMfU/Fu5hP7OmLpeWPrY1lDqWkgS
QGZF/ilEa9CpL+QAO0GzapB5WnAhmRYEfYMOcJYSD5J37yR8l08+Tv9UZn8caCywSPSgflkETf1B
pu/npLkdYiIiyBZC5nTGrwZUbAI7rDFhUCajvYZVtB1psCdhlfR9ico+TkasDsrcFa6VPfY2ku05
0/xnF9yI3p6vO4b5K4+qJB9y71vn1zV4V07ZOHKV3q1hDDhzxuKMTTubE6fYnxjRZ+pqjtQlZrBd
Gtta3inorslNzmm78uITlwyhMEXwO/BgZsv4wmtekJr195nYufzMsqiCvaFx9x/z2Z5gvskFj0Yz
fk3VyGQJ4+1JnyogKZvAh/bX3+nmxMqa7zIUHCafm9kKqQ2avAGD0ILKCZxIN36OEp7/m/cV/hW5
MWIuYaMhBSBcCsKHMkVhSaFp7uYk7NGTS7B+j49VHFlG6uh77B2EjpwVmwKBZHWPZ5sYtyilnJz4
VQxR0v8mxXYC3JHxcbjLPxnr5+yDaRz7rTwj38NhQ/zOxF2CPI9MXtBcHnY/tWXt3wRvZ/5V+xGL
c62fynqfT1KgbjX/S5A8WEC44lZBy/rsim12o79LBHpqnxJOyfgrJw4ALnVZE5IJaNL9NPWNGQrI
MH6IsAFkKuMrm36oVc+cRMmhzev8gfWsSTRSc9eT1sp8cnrqlSX07UJ5+ewq/bCUbHDummYCypct
j0flj/8EtWSou05zg7SKm0yUxCHakjvboDtmEWNLwsmlSW+drOCE7obIIDXDLWYJ8Q27MNDMZCdU
F6q9PPnQY4KyZvl2HpNMCmSlUhX4ND7fJObSZCgfOLX4W5o8XSgqEjTNJZPAw8nd7+L0WhB8Sl2S
UiAbIV1CRxm1VVGo4Nx+l9BJwudvyB4hKaXEPfA1DtuugkkjlISZOBiXIqkJuilofwQHka4gyyvC
hWBv8OsPlU1gLdEsSxd8SMCbSYhS6eZIxDqzNtb3aCT1YZGpi4GRCfUAPwgvBvQsFU889NoKbW7z
WZckcod2ieG+NGOOgt7UDZrg9kIAzb6f/75BhjkguUC7Uy+tQxhyCkmonnfxsDOFAcScCJROEeZ3
tKIt5MBW3Clh6edVoAowVjX6x+HM6aaNjDaIEv94H9hGrGRXiNu8cH1KzzYF+1bh5uNrCtMOvlkj
23VH0sJ/9xuml+CUq7u64t/uX7qCVYVsmL04v7PmadjSvel+ooSE+EUqzOYX//M7wsC/yRiI5D3Z
IAQPNL3T/Y7BhXGKZrKouk19yJGLZiAo/33kfTa/AH0bOHk5tQ4kCETkcGPhVF0ME6m87tt9WbhZ
vAqZpJ2J1nHY4eGPakckJx9RARkh+tb48ii7j02+4dYwuXK82SZTTFm1iQbN5kQpoSpCo3NThSdn
LKaEWrhyL0gb9MNYBDlXpzZEZc9AQHFesuNq8CYnBncI4zVvLBvD79S1vTBGnMGm+EZbRUAOcR9z
mj9Eqh2WbX3E0t+tM7Kq0SYuSAEFT4LywEoD6PUIVqeA8oEF+bNLfZXnd66gaJdmj+Y3H37j0i0g
GkCO0aDfERMQ7UhurNpZ8FkaElaM/lxrOBxIQmqnb3GXrIZ7ohMa+D3XyX/a5Iiv9FMnbdrxTNjv
RpLXTXXD28SMC3AT281tUqazLdZ4hb/xsxQ+bPNUS5Qta2YF/UTKhxQrBP1Nn17eC/fwImziEQRK
dYrhSpRChnd4F8AP++ObvzrGmMiEQhPVAAnKnt58bOM6Ix+Lna3nvu9+heYOsDYiUgp+41eOtppV
df5D5xr9bRyr2DZ+p2R/i2mfs3QevjDUQ8TgCwSVr34I/mxdqD1ltPEVOnyx2OFspCVIv3p8RhTS
8Nwoi9zATGMPulMivwIDUmHm3YJf3tAsC/0xQ0S1SDCwuTFOrc2g/2fNqIlqmEDQNrSMo9F+w5jq
2g7fpzo+5fjETxHRZTdlzxEu2J2VbIv4WEcjRt5rTukurpjlQCPkDxenphECuMxu2BFq4A5Ezpbq
8Uatas3mI+JAzV7BjWHpgl2Gbho+4j+2VKkw63ytJld4VeEIKF2TsUo6nxERd2AGWAwj64/5Ix8c
hTdes1oZC+/ew7lHNPw/QtZYIemgxRwBAwIos4GrAmDOUoefTZh9888iyuf6LDJzpi8jb5+B7hBR
Rf0USf/dWVzxpMqU99nt3KlAJpLpqwMERrdX+bBw7jjb3rfcGAWWVqBpedUJB77yuLnDpAUqDMV1
VmrwC9OqPyLmcdBjNO2WXG2NZsE9FWIzWxsWwX7KBufsnlEjtfciBlce5Q3R/eWm6PmNm+Xc4bT5
rJVbCY6VUF9yU2keSf6xFpd3MBQWFLDa6qb0axzgNmYvTNWcR6m1bOwRND20OkyaZnjJEApmo90h
iiRVFmwTIR2QAnH2lDrsxPgXQq/fNBW3IHI85mThkND3kvzwACF+mwTGkKq/zbDj/WqkNRQnvwpo
l5Kh2mvuaXPv4o0AE5PucuXAPFCFk8SE8IXD8DmqFMbBNMBwtBpg4ncxt9ur+NMfZP4S1EhWt5eq
XUllxIppU1qrLxQHe5ofEKBg4xu/AgOQw7u08rIeN2D/0ZwgEHLwVt7hgxeQ5GByBtsH9ud2dgi6
LVJO78VBPytvgHxVysnn5h/at+zkwwoYrCrBCd+87Ox3lGhd0kMrM1pg5p1yhxtMRjJMGsHs9doj
CZHRDp6tRIRCpQdq09iwWcKUaC2kSz4uMz3MC8trStLomkRSmi9IMiZBQqb60kE0pwsEAJwmBBww
g9WGJTHbDSKY8vgmxrOZijZS4x+1F/070Y7wCcxGoG01f9vCyM9ghjOeuYAenn6H94JdABi6XKKu
Cc4tGdzc6QE5nUyHHJEU20D9TjoEk6FN4FTg4oUI1e2S2cGFp+QV/ZsXPzx+3ONsWbqIOs6U5c/C
f3erTl+KI4J3dAw75FO81NLHYkbVH/mVMTXI7Ibljf5HahqRfF3Ul1A7EfBhaHYa8vdj2TqG6GI7
KiHbmZUBwAlpM6N6q0nXUZmyW1L2BFaGYw49Oxx92EzfFNoFweUKdSNm0N/0j0U2Kd94NmWVOiS5
kUvWSfgk1wyqn1VVP1vD7U1eO9SDOl+ZsdTyI2vQyGPwyACRTm238ChP5jnRcUuL5vC5N8Vmki4l
q+5UnEkn8dRn8UVKVN7s2tQihrVrCS5G/T4VHCY/4r+kAsNdeO8STxM5iR/CdMgsQXY0novBSSva
Jt+anW8ZnJS9ABSpWR/UeRWP3UqAEMTCU5Irumros0xYmajymzL6WpY33QlHaxxW+etDvaICm8zl
sUQFhZtmliL5MrGsmXD3qKwNJFb0/lI0hUaZkKHqKxf2yh8cDaNXgCLtUhsL42/+QQCJqIf5DW/i
BO8iCc5XAPUfZVroEQV0ImkjZNYuxUl1tCoJceQXPqwoeQyeaFMZ62PNJogI7oJUq4oeIJzQE8DB
81IDRWJA5WEAFCRWRlthsRw5hfpVpC2NN8pO/kDDQi1yCa5kZAhklCDl50b/4H+f/CkZMRl/XWPj
UPKwCnDETEf/JqR5mksosWC3GPxzPix0NMGZjzFanLop4mfTECgEA0cmOi614ELWWhOZSbin4JYi
XJiUpOM+VpaDYGrKnotHTH5wzCOQ4YbuTgEjS2De/CPxXjOb+1Z49qc6RZqDJ2PCwvhW0nzHwKH9
gW8BaxEhzKWOXqL5rJh5wmZpsiUMhCchn1gkNyN9xni1iNv68B7DZ01yFvJHiw96O2e6HsleV5zG
d/mqOpIlQHfJ4jSR96AwIYaAuqUAiyGv+30gIXnJH0AakkZKY0m/cAkKq1ubizEhXD2kPM46ad8o
4WTByccVRCm/XkFEjfQFdVRW0JZkY9j85mlUzCCzyJCAGrbhqJVuzVrO1RRyT4+2VH1l/T6sluKD
yi540eaNJpYkevTsnbBENA8hPFdWVQ8Jo5u0RKcwNA+cILr68EdE0AfCPI2IxHQWMBKe+tecqF+t
tpPZi+crmHGJ9yjngAdHYJxxvlfFH+ZNXfyRg0OJ2UC/jkRdgCjPJVCpD3nCEkYFNJlxyt09nqc0
s+A3z4H8lH9RRIjATiduoJM5rVK8Dbxrvj8NgZT5zjX0XHi4uY9gvYvy9seKFF6Iip5unrn40NhB
WST9CD6PZbKSiNgCKkjmCGU7DnbqD3r56pElnLw0gf5v/rb+w/1QnD/RO2dtVEmKLj+8gkyFw2mq
PafE/EBLc+pvi9HlnyMsTBxOTXwMSyfMTnH43efOGIZmRSSG4n1FtEoNm553HjjYM3m2W3yiTHmI
sSSmZrLkVohvDPVoEKaGroInVFQvmUKzBNo3fDhEz+nbIt5g69KKH+RlpWanEaqY5JrG/EJadI2H
ssaENrjx7NuAeRb9PwXwSqXL6x8hCZ8/cq1BjarukMC+JHD9AYpKX7nV5AnkHyQzAAwTnKjTPBOb
Xjax4YB+AEYsKFVw97QTN7Zdp0sCBjOXgw5FWbkdNpkdHsjhCQkkSFz/7R/x62DGnTj5knPojogk
sRvC0FY9OmeLt5VppLSESV0GXVysI39NV1IzuY7hiiAOUnxUNvE3DOGXoecIu3ckGzGXTkBOtQ85
K478cEgQJPIvrkp/IHfP0VoT8yWQer7E/gcuTowG/6ZPsipidHdACzjGdcHNKc8Gm5jaBuKJDaeS
wyrAXEq4pA0dxvWBKQxL+q0mZ3tKU78Fzn+y7ZG/rCVFnHl8W2T2OHe7v1k4VZ1q4z/KwRHfqXDS
SwIKftAMERABJFo/67tMNQEI1JYI6vE/tTFtZQhvljB3R2+D/Xxmlhugd0ozKnIlltwNc6TSeAxY
9dbD2q/X9ONqaGoZ/oG3ZgV5z5U5I9POrnbjD0t9tEnTkw6zVFoxQcafqaGvudHQEZ0+getSJZNv
B1TMS4A4pL2N+t37W8kjUxkTN8RDE7oliDln2l/O801r8ZpNLbdm2HZpTV5mX8ytvM//genlE49m
vOvVEzzqHz+vbBz6S3JCFmGciWpBQCZ5a1l8TTCYlUx5Cz90RBLYp4YYoKeCcv0M5xCc2FTZACHa
gRZbE/ss78EM2yyrGe8zZQQ+cTj8cmsXyf7crbfsIV61LqZ3gkfLL5FoUMZKZPK8xV9YDS4jCtEe
tLZpy489D+lmK6lNfbXDJj6WE9sv/swDh9ZJzSXK9qPZIIiT8o3AloPaxMu6P3LlyemVlzVHDOoA
kui6I8pudaqFFw1vxPnQlihRfqne4cuwujcO13parJURJznT+RkMs712Iy0aLGuEaqB/6R2o7Kun
vOXORQ0XI2PxNI6x/3JIBsXxe/6lpKtbfnVq38RvY8n6ZWPCQv1ZRTod3vgpbc5Nbv6Nahqwmuqr
pjK7tqYRpFxW5V951U5FbaVXtLW9sQaHtQC39X02s8P5WjtixdQLXCgokHz5qWKCWOfluidWhpLF
FNyYO/oe8R0qNq8Ip5L8lDYcUVN0o8rlSOd3i7hA0s8S4nr9JSWTHmhBEoE3p0AuW3x7L6Zs+SVo
Du4OopDi3eycAkHViH72HL+Ie5bBlw+Z6q/aHlkpWQUOqhfEjD0lFpZ8ZcnZZri7DBP2Biwe7LdX
7WynvclDmgXA3BA+oQXKQW5VP8OhPmUnoniVCKudencU36IJE/Tem5nxw1MOYrAWSRRkHafWHA/H
JBnotoX+Ch0hdat3TQ2umaMLm5/DwCK9QW72ufgDk1D135IHngshhgXVnETj7PTCQpBRILqIQEmQ
TQszti7s7pFlsFvG9bf2FXdu2brfQmI1zFrlWVB3OdTWAoRLHr+6s0E3lcW3VOx8UJtlfNX1BctG
AJ4x6c4kB0lgNpBhtgxLDO6nzG11l7tcbl2fxBE+/JIkZ5vcmITPLW9UwQzyiyxsi2Rde0B0MOHr
ZmAjXfCoL1LE44SSkUQHaE0u32oWLj1Eo7L8ZFmqLxDgQEeYk3mqiYE9UAAUv8AM4u9sLz+GaqeF
xK25xb4V7zlSs7FPFhFudvTIq3nxm42Tk42uUnFVY25NAiIsbjf9KXZIGnpqlUwNjdlww8iN875D
8yivCWhnFj3o9OitE+JIf0KmnkD8MoINYgrUaHwVVnn99Af+ES5RdZ3svMId0pOUP4zBrYNtlqDK
dKp/bjAJt+X1VFiVmeEfAhLhXJmdSWHBho5kfLMLpb9Ajn9wRR6k56WUb3JyJaJlihFcyTiR1lS8
BG8e75loAuIC1QveI5UfGeZvxg7a5PitZwzkpP5yQ0MExfvwAAMU9vsIcA/QhkNcZVPdglzwbhCm
MnVlwxWVaA+W8zV/E9pwjzBSQnuzDZo24cwn9pYnhEjgrOMxg8vC7B0ducPB+4wr9T36OTTpoRAB
tvNxC5OOjG7csTUWMp8IiQ388S4Png2FJeHH1MGVOK6G4WvwLCTe8uxHTZfdngPJotz1Ng0Zsz/0
9IW2jJRvgNlAYwNcVcu2XBlMSoRYM7uhI+VuNGZfIcuRtOKHSPpzOt4ZsKHtIuUOkxM4WOm8DeLF
pSLZY3n8oBrTkCg4iWRHuM2ZCIT9kBPnws8KktBO6DQKf4Hta0l07YxpLPjHYcMv2DhWVM9w9xfd
N0H3xvHiJCe3VOlr2/IhcdYoK46o+EEVgxIfe4JZcK20xJr9IkUDj0al0/sbWtuJOS7XQgnWRMMo
YjqcGwZy4DjdcvtUrnSXchdoPYTjIxZdnlYbA0eWGXrfje+QkMAYw3+BhlDpcozADk2ROIF8dgr0
Y4/gB0A+ZwZI3fpKOk1OOUhvjgbLm1sXh7l3KbRHpNUr2kGiKY/uLsh/Sn+b5dOcMZWc/sVeZzaY
KOPypPB+Q2wr5RyUdN/2m/JzCVmpyaheSdSCxh242twdg9PoH1peAfZ9ZJ7pK2JGElOkkeSqdS4G
Kn4SkZ4z+j2ZhLJ//DbJKZjz1IDlEiQZ4/NCohbkS59TBsW/eIQQTLS1ip21692ynMKwSE+usGay
KhqwTukhJRBa0aZvu6t+dFAv9MJ8TyAln9mXWjjFnKqN0KGSM+Tqw0dEXh6ZmMw2Kj7B39m0umDk
w/AETF7elXYHFEk6CkoWiWOucqvibKj7pvlSIdjCdi1x+86WUfqsbvn8yQV1DmV7RAUrEw+wZqLy
ECHWxksTd0b+B+vLJPvVlARm98yeTcLFjRqLNba9U4/XdFustQZNIsafIRP3DlqAhVn4lwdbRikC
X1jxR3wNGAgX2b6bHdt0KRJHZZLNCzhIgXmPYR05TIFjU9om4S/0ByBh5Ag5zXGzp6phvY3YW+Sl
JExTr+DThfQVkgHTPTIOSbVZM0OiA/kRd3l6/ZD7Sn8Q/FwyWyHrxFGI8uOzVsFCg43vb1CFMspj
AFNcQT7E3ZH8fqLXg88pggQyxgd8f7MM8tXwFHITWwWuimJHrixsVHSNkDtS/sCHWRXXuFwimdyR
7wXznUX7NKf8CYUH6dXc9k6PuuCzqKnjQy6BOvM0zZ1vYzii5WHi78r1YJjs3wGxvjm/G8sAz3FZ
zCNt7e1hlb0Vze/6NX4SMP09I7saS0dG9BVApqwtkTKkEsnQN9yPCvdhBaD+CIHFIBLgstVbFtny
mfCFS57aHLhkdIX5KnawsMa3qXbZ/yZFdDDgfbUFZSqkoqY8vKuWVGoA2rmj9i7Gp75z+m4XKkef
oINUOc4zN+sIPHtJbCkNEo2GLlPy61NoADR0zD87abTDzbitPyYIo0JKuFU0K7xy44OwG5TxQBaH
HND3pdrBEhfD96y8eNdgyolblsZBl7b6zB3Z25CwuHVyK77AcLA1V8TJ0uYa3uPgXHNuYLxyptPY
JorVu1cc2eT0jtdehvTjx9gbHlVfy6oyD0V5SlOzE48+uQ9TUD5fe1pfcIcB37npF9JFb3Q7FjSQ
pObqB98QgMWSCZ5TFbgdNQMGssXsQAym8bkUEUzpkrQdSd5lM0ctodn2WfQ1iQG278g7FITTp3ZC
LWe2p0Tjw/u4QgFI7uScQArsWSfiv7otkgANOfatZ3G7jDiECBGLN7PPFycqC3S9+bC/YW9TktPI
SY5oddE9xdwMT/puNN7zbW33N0O3+t94NUOOSWQaxOgDVkmQHJJSCFgRlg+ienEUUKlKhYkvPTQm
n01bkn6xqE+BSHRvO31hZ3qa5+iOCBQdMB8txfoUOoUVvGaVLWaEPVu9f2qKBdmQotU8s0tBmzkC
AItLv1zJJznkVwkce8wBbK6Y2Qj3NMc7mHK8PDyrdNk255HKMiqZLNIxqDMolyhN8Tu0NsHW6AoE
mpgJLl2ArnvzU/+jEqNhy5Gtz14BqGBzn8vrUr7Hvz5c2j9lQ7gvnpeVCHIJ9HRJ8e/isJJv0nAd
5jbuNHPgLiNSG0UnsaO3jKYgwy7JvlpNyQ6aKfWmVD+H0RnpgRurR/NALzEP/02xDLlsyYKL9TN7
EXjmKxMOxdTDZIUCF9AP1k5ZIEIk9HJuzbeE713yX57Oem4Hj/637RzUIvzfncDMu/ZVAE7YMj9k
u3Y0iuSY9jkCWD3TdaRDuLQ7ieoZ9i+alNHfll8CTzbD5HCQIbj06RzFtaivm5Rl4TIXSPZ+ymCZ
H3qNox69Oj0Qi98QYh6zuGeVwIZYYTxTnrsStwqxfzRkLAnFquAe9p1IrImlQDzA3kbLwXsr4k8i
4qheoXNv0bHN7QYRUrypxGdwCRswKIyBHL6mfiktvMLcjv3hxSuxo08KT250IMR6dMiRIIgHp/Fk
wCTqJeEVthHSyQQQbOdXg8+ADlh15RlAwc/oEROi0RjQYzXhWLGyBCFIQS3TInk13qLxLMTvSoAN
bq+0j8hYV+O+MBCPLHXwnsT+SJdouTGo0mGzIwQMnfMDB5fW41ajA4FdJzqV/ZsgK8E1oCrNrLmk
v2r4kr/VNQHVOH8TJEdT3xbH4N1A9thY5RmJbo4AgbCH1SG4sEFqVKqaPm2/dkOgvKlssksSHT7P
kGtW3n+yR/5ZdHA1hBDK22rt5b+9dPLQydJ0U1vU0JHuQsRus9U8N1mn/C467k6ATTTNmxEbwtzM
+3MXrtTc9jD3vjfhHpZ+Kd4aidVQ2XIIThlH92AbKmu8hcjovQ1dK/JXWl/ba4WaGa2QqT6jW0mP
Cp8+nx1z4u7GH+Gr4tHwBa6s2D+QgxwEWz1wc6JF5huin1Pfmslgvd8pv9OaBM2arMrhlpFGX/iY
L9aYUbCyOG2JNo0ixqkAG2lR1dhw3pC+8V5F9SVh9iHLqv1/HhW4egedbgVY/LGeomlETauOLz25
yj7pHDWeIStJqJ24S6be2YhSwJoK9ZheQgP9AV4lvKpzl+5Qmj1x1U3kJg1E6TKC5WDQq+AL5ENt
4h8BetD+jD9RtfzAroCS+3XH+DUOrE5kGlk14l8N+3rWITZ/JcpVHO1Z7wh3QBSgQCxcpXwYSUNF
NkSrAaJmNXYn0fsHBIVaPfrisJNDktHA7YssaaS6Zt8ezzoBStpZDM2et1kNfjlLGywXrAioXyiN
p5nrXAnHTnm1K9bjl/JIriSouHJ76G3kmxQOEp/6NecIkekBY4W05w8/WusDpvQ3CQUa2jY4h+k2
aVmwONtreqxAkiUqT3pXAzwq8luokL68oTIZCJHk3A8TMzNTrPwKV2SF0zxaXcoN0wJo0lSpXJpj
cYLm1dm+sKoQji4fAtZXKIc0d+NFgzoG8WjvTAvSO9b3fIofHdUKf6IuwdmJs4uyA72h4VJ1WJN2
nKSFPc8s+TyFvdHRAimwrI/xjDEPlUqHWWD1Qyl6SjX6krLGZU6I11LuNtI1B3TMcWpse80WqZXf
x8EKfvfjzr5EVCBrysNoSyKnDmwNFxyQUnEQ/6pio2KuZh6mPlNAgfWh9YtOdBAvXRsXnKrRkwDJ
aEYwAHTvEQGoZyKe7TidJKv0b3jQJM+K+yNElE/vngxYSUhha9iByHfm8NgUcLo3hvwcpUKsknFj
UU/2ry0Qt2PliCQgGs9WfjI2bvYVht2UPeUmJQfIgm5Oq6Wp9YeJuhbelOl0yNMbDvGbt9EUSzcQ
SR/CD+WdQOTruUjy+yum2GNEMLVSwgtfG1QT6huopjzFUZ/883tUArjf9zLWpyWpCRmSLP5DJDWz
tqW0FsI5AYUQW1hR6AN/aXUnniTllAu/3R6QNg9sDbBHmFqQJIWRaSqJhfsHP6bOGEEjmgPQBGPJ
TsJIK3/lV8phGKMNWJeFUJ+AOtA3ZPKV0t+wcSbwnajIr8FU/GsgrDAAQW/jeKotPLMwXrqpz67k
pkXeX0tnOSYDIzrGrH76dw3h004X8bVn7kWKHH7N0AYy3ubtlGdKS6etox+9yfAlQGYYtwFec7xK
hmpTLhq58GCtAwEy03+ReA3BNSIehEjA6t/oObXwFLGmCqR7hqb/LJ0BbgZsnvYLMvEgmD3tym7s
fbbjsR+/i+4izn5xSyJUrSiEBPaOD17tKDewaEx3rNK4hRH2x+G1TnZxsydDToJoAlUNxmOAI8Fu
xg1JZQkV11RZ7eqdJ/BVPdP5PleOBlTxZGA6SvN97TtC+y11K1G7erlVkG2s6KACIKe3OZIYrmOo
3QBtIE0cM5wIJsleSFQhM03i3c7Uq3kMsFH3lqNn0/yN3ZvgMroPnhKTos+b0xE+1MCToEPahP7v
Z/YIZhuZ/DyyPrkAyVei9JZfkBWiiQU3lG9VgIYB0IsqV7l+lS22adp7qQMO9wTVV0+jxWgPR8dO
viRbLkyIDFiGassnoRJEJdGleX5Y6MX80KEJiH4mBqxxSnp4viREvo9SJHsUHY+2QI4uBl/wfJLw
E6rUqBBnq66yHVrLULGVjyM54XAGQdA4H9v2WHv/4+g8dhzHtiD4RQTozVaikfcqow3R5ei959dP
cIC3GMzgdVdJ5L3HZEbiRnwyYUVrASljR34NkMIIvjw1AhN3E7tw4bbCN1+vQIkePmGPWt2VbaEf
Xdm9zcp7ZG90Cc7gRsPvKiXfwidEnfGSnXq0KVTqPqMEELbA3b0G1NZLGWBc/E7BkePXqWHu+Pvi
K5boxzQbu6+C1ClUTuBd2MzS2PFU0tfELCKOspcvwgp9K/3k45URL04Dq+bc/ipIk1Ht0f9jCAAq
mwGpXJwaegQKdvaeGNCYg6MnAkmLixqRjyDgIOeHpEMiKSBcs4fDtXvy8xHXgkp3wuM+EW6zFvE1
gZYPH+aOGlxl/MwSud+Y+MeWwYPdhbcoQB1EeMUQbCHnbceNjk4ExqRtHTtGQqiPuA+/+ttMv7KW
f2BO9asEV8BeN85tcRHNLa4Hn6Rftn1r8SnvSF1hfglkmZMn2Qn+TrOe9Ho4+SReyz3+XvpOSmTi
8xz6ZmLCAYqwen6vVa/chDgh2RvoO6XYKv2FJWLGc0azMl2lyGNay288rFUAfRwirYdgEJjPMqum
cjp2DPEHJDk/IdolB/cygm8zhIjIuIyh4RA/SMmeMFYp2/CIsspi6VnTX1WAk3mAkOhuKN5nxcFm
lZyxS+LGQ5thPUq+XBxC6ejgvy9XB+ggVOwMOb3+EzUdGzUOG3GjW9jbWRyv18G2+vAbLxH35XuG
S4OXfEvhMSKOmLbVHoHFatjPfMKsqwA1wMlC8iRzaAbrYk8J6xeOvFNCFi83ZAQ4Jcbu3KAnO1CF
MDhA1/tFaYZErrH/TP1oyrnbcXcC2JC2bAn506kB/3VUcDMNgbacvyYF/b4hBP4S52+lD6yR/hfM
T7oqtiJe7+DYxgD3Volwrg4Jn9rxEiB/ROBDMXrhyxEGuE7YuDfM/egFKaN56My/hJ6OXfMeeKYT
mshmSKbFKFdRfeAOOTbcgdYBF3Zz9RmU/ZTVOZrWUgWgB33lqSDdKyJmiwgC8EUMZSYkGu7UU47s
gNZFEqKZbcyuynp2/jcMm056q/CHAKAEQgtBybFg7XxUwUZG6e6K0aEnC3tC1sFEXMt+AsbY8BSn
yZ2vnfSDGAxgXboQy10Um8pTSi6IUoZux/WGOqmt1ohNqCz32lOZGaMxipiRnB8VvEsmWbpoHOKL
RUw2wh504xx2UD8v5kO7JsU6InAlIoBnuJTLoVo71Xbe0R1NHAtg2PINoHhApuir3QpXwjnHS+oC
umctQ5V40Xl2QYosg8ZbJyIpswOD/S/MzzdpOSxuUGtIAq5sghOUJdbOeo+Jmy1agrmLRx5fNW0X
Zh/Z75LnUtI6eeWbtctc2oKyZvNEXBfTyC2VO1HfJqURD0lEVPGyKjaxd5z/IqzadrUodZmDUXoM
+rYprj4PwBeZ3RvMjejXRDas8yJX4WPMwP/kK3mTsIh6H1999RtXpxRNYUifNlWggFDKLxDABIUR
Ygb4VZKtA+O+dpR8JTq3qXyECKxEmAo5fhfV0fNHLbHy/5roMgvUmmP+Zg1o9u2oWI+kDEnOcrOg
RgV8+26cCAmCtMfnbj7KyRGONL6InvCuaR1Fhr9TGy5phL3ZjAegVBwZwbsBFJB/FUqPajylROEM
h/adtJF5tmEZHplVLeJsgplJQmH0ZDiJcisRoEtMLB2V7F+RpbzL6WFEMAEQzEOoGHYzPqJB8MCP
nDtr27Q7vMB8XzUhhYHDkyRzLJmsWuHLrAKUUZPwZez08b3O9wpOCuk3rL55zno49451TS7Zd1Fh
jjcRkPFwUjWVE0bIuxWB4DhheBh36fDi6u9alhS3Gu6t/OeHzzy9F9FLOfkuB3n7pUFpEcq7QebW
uvpIJSSWK01ct2CjV9nTOGXhXWODRxCbto1RF3FhXignOJ6hjjLYaH9nDZvZdYzvAmuOyW6/YkZk
fnxq2rOOq1z84nVkvTIC9n1J05602jR5+Sh/4JMJWyxEd6TjZbSpn4nmSYKHjauErm/+G+qbPn6N
n0hCi6UfZK6JFNBAZZz1rsI1ukLcO3HDAQaZX7RCxHayR1MVZ/rA6/hZ0aBkzKdsuovuyFwLR+1V
ufco+/V9x8grhyfqtPd5euuoTzFG5MmCsq3oyLVtLq9TN7lGxB/iuvtJ3yWaamLm1zoPINwNFOw7
vbop0inSHhOe8plR3o2OvJdQZFNm72jpxNwJ4yfxt3z9gSMyW+xcm9RWfk0930XxpubtNHjy0EVA
a0lWDsCC+KC74moNKPZMmxWpr1DYWNYvjgRotosvt9il2pIz2EcH1bzjkKm2fbeumq+5RmAIzpY5
hh28N5ltbQwym8qNv1dNWN9uZdwU5Yoaj/lQv2sCTEDr6MgXxwhV/F72/kNzwsKjIGYpNgoo69Ej
r4CNLiungaaMsQ5tGDy/RQYASRgHzV/LwOM7WGeQizDUMeIiTSZg7ZiQkt3eDDhRCCD6VctMY5Uw
goceWF1l1rrJragPMtdG6EgfJPulyz7PFiYPN8ZA2VYRjHk1euJyNv46o6BN/xpGq3yWTCetdfGK
HB44sLERH5GNThrFABZiZYM1cDj277p/i9hsI1gymQ3h0vfOTLAR0a/Jj1BWIQsFjGDiltuBxTT8
vgs7KfUSTLEtXmrcgFeNRwjngPBrBqR1PibZVUlWqP9VcDFZbXG36Y6kfsTR1mBXNVbIzSJiCRyo
DMFz9DFrtAyenY6QyYgjW2SoQXSwgCjSdxX6P3MeVooYuJNCSmnMko+onqeqEr3ypVJJ1QiglI1b
sX87mdpe3pkg3oBLi3YE0rtARyQ0+2Q3cjCzh4hsxa64RM2rzgqfsVht7BTlKZCzhfzAY0qfvwvd
X8+wPVOJeODtTG0yQ89kAvPYlx050hSGocQq8VPLJsfwnwq0eXS+hLpnT6DM8l/ZoB0Aelgvy9mK
6AhXo57bY9PBhtEhp3614SfM3vzeeQDepUd+mdinc3EyvZq9zkvvJVImLrLaY7IcaSutPtbWZiAi
qHTl+pne+43IpF+zR/mpNCzFgeYMRxX8JTwofNNMlJngcBww23lyL3HVSPBJLxKTZ99JOFsgsMRO
wWp8KzDFTdkwsHgklvkWd39G9S5K+5nUr4KXq+FI8Xixc8lTRtKlIM8/R46kYB3CaseLv27Ko5Z6
aXupQH0Y+jWQqTktyhr+AEZfZzXaA2gzJVDwCxgK+eh6/p5RznotdOdbau0YlPoMRoi90C4yitQf
Uad44Ev8nGiDdKc23GE8VWj7qeyBSFOYj+2zhXhGurM9BD9T/IW6tr0HqEdglN5i43OITnJL4BWh
fACff0sUDMGmfu9XsvVWy/8ygTkSckhM6eLBBHP/glGH7S1S7IDPnKWQ5VZrmYBNgZfvQFIkE+6B
bHa2KjV5cuwK6uq9nW4pfnF+wpqkdUIWHoGD/JDao6FyTtvtVHMlYyqNyr8UDY7+MyeghHTbEBe3
cgIsEb9ujJWvfoTSaQnEItXxXihAvN5YvhZkxvGc9J0TSC8SWhTW6J2tHSaP9Zm2+uCUOU/EeaPA
ZkWP4GhaveFJAvm4K88hzNb4kb/YVbKlXLyj1fyplntGvkHxV8SsXxmVDP8Sod8proS2Rv6T10eY
T/Jnz53fkAwIhGwc90K/ulTfXecBi8YB2rnwDbc8H9VdWqpXU4EcwnoiudID8fazkqnYQ69TRg4u
+YEQSXPjK4AO1rtp9BxZ0glspd/bbtv5lNY6BbyMwYhjdYUoLPyGLQrSbRbglyKmjQP7T+A5GKis
Ugk3sbCKq1ek0J/myFhgrjEbNH87eidyik129qw0fg1rR78nyxtSnUrVDhmtVkhkLqjYEY/8jUBe
wLHdG3RCc+9yTnGHCY7qby6mwAhD+I7Vl8q8IkAQhvYW3eaMcHYsVVQr/uabUnS5G81jkR90JBdr
0tgeWWyP0ePScGTFyUfY/oqck2b0pS15CxRdH2Jj/gTd0SAYmp1TxqihG71c9fSH5ag/LW668dBx
foQBKQnMDy/LPgoNKqE91bQrdLLuT828G9t9N66nRkSlwOgyqWGM5HYn8ByR7DL2bkh3NSNBq0Cn
wsucKYeMuyj9VY1mS/MxgmM0vLoFj7MPeBxya68pzLDDwFb0h8B4VmfdxDHcRIfxVkEHDF99c2n6
q9o/GhmhISNgJDMZ2QrULzHlBsAEWtKBrNubxQaMRZx8IDiNtQsHchDvZ/W8nKpdfMoJ0DH+paDI
Ndpt+ZKzlB3kE5LVjD6mbv9KGnKf/SdaWUaQRw2RxnA1P00aUXImM0r6tNixLzF95sdbnTmFmCIa
D3a6sIG8StNRzpAykWO/LJTX06G2HgYLNVNAIYBv5JapjHa3MgPxmeRRNkDYZQcCoIeRfMvPCLmF
nL8n+d2n7ekWcGYUc+N5Gs6tXFh3uPq7U4kDhBXWaOfGeNTmfWS8B/RRDHfklzgiofkIsFbqHlsP
ywrcceEzsFf0r1kJaPdg9MAJTlq5rZpnEP3l/Z4EQv9aiZtpemn+zoIaFHqReh1F6BWHlG0kQS+0
64uIfNcSaNMeK4UwSTm3c5KDCpBW75xnbPE4TEVsqG7YbS31kMOWSSvI6HxHiCJyOuVnqj7FiEZ3
pSffov4+lf+q5CceLrp+CozTmB2qdDuyz0McB+HZlDxyDsbk0Mk7FHrNjYSAZjMNNj9jD0uZ2Zf1
bKo1JDtjdgUyQ/8y+ai/KV8+517AjU3XMuyjDEELEGLZ4iwm6uTQPaPspFNk8CuMXATdwUy3PZaH
mM72o4guAwNyHlSwnR1fN2LsQ3II2g+z2rTgrFUnJMXzOzq2BCTAamXdKF4UgoBCbC7bKvxXDs/s
oX7TylbsvEkPQspE9YvwpUYydZ7uQEtTFpHku/te+VoW0T/dxeAvepuXf30sUMH86cxyhSNzp5Zi
zvCmBVjGsPEAHgGNbsvuEF8OOj1ta0hkBx0GtBkzQSTXsXDGl0F2YXuf7kN17gmk5A7vPlpUfo3C
jfGH1l99DNJFGiJIsSFGF7vMdmnwEXQ4RcrfWHmU2b3OvVAmmIU1EXhH/1MjkibfDKObv3XFZwdF
69mWLoUxnLqAelq2ZUxAvYgqdSMlx/BLvOdMoO/iXUCBzDgQQUK7kw3E+SvrX5hu+swbPpDD6Y0n
oMU8+OYuu2BNMTImnB5ifEM8SvlebDb6OWoc1gHGdSL6i/0oPcEnPRtgOFIc5D0sBQGPpu765hbh
Ofi1gXdp3Bt/c8XNHXix7o7MQB/ZD5gvcIVxzhH1ZEJrTLQ6E2MDlJjfIAPFj5bwhXEfImxACMeg
jHMOUS5e9dDWuoPUpyvpiTiIXV3HWA6VSi4Q64x3Fu2l+OGfYxCtKSfUXzKS/dnDbhQW+WxuEEeC
EXFDm1ZcCqIxMFp1+NrT7P45gIMxN1qGoQM3Qf5v6LSVou8HZT20SJUTd7pY0bkAOoynHKio0Zzm
W1GchfJU4mQRXEVDzgp5868xbuiJd0O55GDNwoL66clIzjc4/00gUj5St6ccuRgqI3LaicZ9YuUO
e/HQQuFpfDLQcRGq+F88ebyjEYOu0nflGvACvgE2EEp4THAj4dI8aezREWowb/jLjB+oafigQmJq
izfNWFNsWsgML2Hm1ZLXYmZ6T9ozcyK01Nfhe6YfRxzEGIb2up0cinURX/QZRQ+hzxaIeor8HBL3
ug4eDslLPIo8QNMnc62C8d21f8bJCcKIhBafxCGB/SP/wZPbfUM8RIxk9dlj6q69oH0vELHV58k8
NiEyqHsNKq9OvQrtTEVRXdZ/yaKRy55y9gJxjeQAUnqyjVjU3PyabCFfVV2dSUgIzZsJvnRt5tMQ
kER/R2GN24vyqem2I3ZuMiUWdVtE9FXjJsamzn6ZAGBXA/f7ihLa/lX1iaybp778pY3Lko8IaAmT
qzu0L3T4RDZWaKc4MygL9IMBjuqvJG2ZO1nzZBTT3AMgDN8t7Z11nJV7jWIL+r6dPbB5rDuBoQnK
ns5A0T8iays1CwEShS0HD0dVvVEPC5/jzcQ2wORsX33Vw46hM/pGjBFmS9OGasFj3MR4c7ovOKTp
mEZckYh5T6xYxDNpBr5FupirJ65qHdFAA57GpYWJ1ExYQFCKaCBK8NSotw50kbUxVYd/QJblH9kG
VjXHKKtfZ7zJ1qr4VvN/dXOaulU4bxPmgz4fMVFLaXcYSZqVj2N0TX66QyJdEO0FIGsrAjKeFfb3
7/YokFXHquWTsS+YvPHTGi95a9d0AHlx6Psj/7JDGyEelwwk2dOg5MY3Fd4fQ7z+TDfNy0TTa9RX
kKPZvprJ3F2SZOKPlt8hdPp8FVSg0IZ/2nlkdou5+NlQb8eUpxeFS4Kph8IEzXTGBwqXJEHHv0NY
39XvQKMY38HRngU3xvxtIubdDe+82QHOWXEvSbY8ov5yBBksF5AbCYHIQnNvW4T/TjK4widrtfqF
jRLlYyRcMoaCZK8SshPdUPkn25SurwOLsjYO0sVczOaAhAgTxOtFYllIcJ+BUoPsTnz1LD2VZDug
Zae0lu6TtGMgjdJOEezoJmaEJmDZJSxpweHlmP2MA4csovCOIr61gfOoJ0Dd8739jqwTDNKB9lCm
w7/IrxJAUHMdp3vc0e/y2d4KuGjtzurWeu5QcQApFIubif1mBU82sS58jvwOw+ww2WPeEGx9Fp6k
PAFpoFZDtREMh5g43SthyMM/lQ4V6lridTm7/S11gcpYVziKkrw23yiemMGmxEVXTmc6IP6L9Gcc
uArsrIJpXpgaKahoJU4CBksY6Cm7/7tiutWtlw8Dfb9euz5hEvGTCAvqnOiPQRTiHQBxp/qcnoOX
BW1FgY3G7hltwmr4Vz5yCO819CT+yEFw/N3Yf8TpYXpLORmsew/j+Js1U6QOtsBeaZFDzMs+yYAy
gDdawlW/ko9Yr5fdKKseYlYCr24eYQL/emNY58LcW+hVKibOqKmwt7BwMaWrKH+OvCMaXGP2rnhH
DLtgPxMvLCwW+Cw715gg5VvAUKY8jYynQWHALogflBkcmKDXNT5tjpz5Bhc88wDAI5hqZs4Glxhy
UXkljA5JQCNYEW6vjmoLviMabJ4pDPxp6hT3BdLdosNz2/LIsoumuPmb/uSJddl0Fyf+zpWB2BYl
FZVTpdOs9GtetK3yI+N7gbdU95upsMv+ODEcN4zDRI9svpov66fZJfKj8S9YGzPyG7BPLZ6qh/Q1
MrhWwRMBS6qgjHW2P/DhnxkdVYpLIFtxLCjiLJb9mEWHZ1SAMA5vyvfcMPJqwL6yJDU9Q/pr5m05
vCvVNk8pFOQfQXFGJmCRCMt3aQeRvGujl3SuKnFms8VQoiVuOatG5FNnOb7W2FLSsKM9pDyi3/KY
I3UM8bJwS7Ci7CNSD7fQJDBXYB+d839wCXU4iayxC/lfAptfed/s+P07fcfrhio+ZjuWNfs5n9mt
PYAOyyK4G1DOXnvlZpDXck/62QKo6Zb0Bjk5Llp36xeNCDO5FqaC0xAcyyCl3N2BMpTpW2Dfa7ZW
/IzdMim7QbFhdpsaB+yZMIv4e4d3HcMqX5kDM589OjSg/zmDU/8DRgGFRY7krweTSKbfQIgzcxQQ
JKe24E7as0snQDBiLEe6HShPm1jHDnnAjDVsyeEDXoUOsccWsVCYv9snk0IonIAZJusT0BGv0Tbj
jTqRVYmppPaAwYrpsUE5i4Eg2ZYHjSE13q4HzR5CeGIP1/NT3nBN5dSKHrUN/9i/BIGlwyp94XzA
d41YissOVyD9EguS0/gZYd9zoHff5pcJnZl+D7axsEe6y8AaaTiiFMpF6KvdNgk83uWE7vYcXHqG
O9zptnrO0jX+Guu3Bf1hG5+g1Ib+jXW1YR6tS6kzWviYlhWvsE81EgeJwKPeOoonjj52UEeDeSMe
v/E3i8+VfsyvTGeS9LY8kRSNsd28YzrY4Bq0Lm++I2JXecdVYu2JKZagSgnIpaiq3XCLEFjYc5aD
jcpxGTnRuOdxMZi7OhD0WML7Xkb9wGHWXxDy4UVpDQTktkq3j39mDJHjwXF365P1R6Zrxw1lR/Vm
sM7waSJ1HW/MfRouzwaT+Bkyl00c0Sr/AJnYWJe0X9jhZeLGDGlinvMPAQeIYU/ZzgA9XNuD8oIF
NxdPbGwcc9N0XMBX0j1jQdXFEpcoxgaT8poX3r+B6IdCjn5YxUgW/yIvwuzlc7TeOvmfD+ZrILAb
WmxWE3ulPDsIMF8NZZUR7+EjVSHTvuFTJLhnRmu27xW2b/ha4+TtTVMhKsbfYX8eGFrUurSSUfDH
8Y8k98jH11GIFwRRGPv6GJ2EWIBPCMhP5Gd5+QWm5d4OtUeH1dxyIVgbv9m2JirZjaAvxPjcIAtx
CpDZjOdTwb7CJrIiZrrTOK/OyB9GrJuQrLMzhDllr8FESUBNZzThunRLGq+moBhwpmbfE+aQtoHp
E34Q6tB0+0UdHR1BHuv6eRARn6ceChyTo0kBJ4PsIFw34T+DbIyOpcueJVx0UduPDLyIf9EgBLFo
bXVk3qprRraEeuYMK4DDPkKkvJaHbfOr8iLb04dSob7ZaFRnlHNLF2FQbT2zgqbplMVO4mniF2u0
WSXTyZGW18mOfhmLpfYnYmPWrVq5rx759BI6nGv+ofDUC8Eh6w4sBfD/fNx22+ghsIf6KflxWNIA
z3tO2666ttOWqA8P8N4yfoQGssa3oOH2+T+nDk7DydpZt2iFYYiFKG8XUaP1U2VH8AwhE89utAxl
9y3siX1e7BXG40Di+32ib9IvgLCa4tEoZa2n/fFStD2DgPZdC39qFl4m6i8odtxlTDz4RuikR6bA
i+YItwSB7ay8pE8sPsRsaFCYF/MLAg7YdGroCuTYaUfUMOKGdX2zGQBMQOC6igU2DBqXagmluhWG
/Jb4xKRl3McxBTsUXm1u4VUzROnY4X7O0R6rvv8C/j2JaCIp/59a1ro451TlFZROxAOtXtThoIMB
tEIot26xl5l8bkDT8IBKdNMnA5EQw2YCZdaReixjyDcnfzA2uaDY6LKILkaRA/eOoWXP1vhnSWbg
tJmKnTCyNFa2Ldz9duCqRlObQdxMNAILuz8ISixkK1TCoqOCYZnGgzp/WcJWL8M1w1FMgOyb/r+7
CVhi4bdt473Ugl7nHexxf4KlkZYGgSh7BEvm/9W0Bat73SO30DyCmxCQhKT+bqN9/R55kdNf9uoi
xEyUjTEip4V1+Q1WsYuZA0vYrFlwqi9qfGO84j3iyGZ1NxN4Fr8BJop4yQl/GD1EVQeGAXCxpJhr
MoUnjjSH0VdPg/Ko6rtmoYnjrsm+htUV1EKN4qdwA+gLoJSE+JsFWp7fQFHJ0jNEM6yc1ImNXkvH
A66BPDhxNS5cmw4D2YmjvdUu3LadZID9IPORp4Rs3vZizl+gKrib8OQO79T13adE4dy/cfcE3YnH
sEX5PSF/UjDnWN7EQpPWWtOndS/8TTrzGP+vmg7YPNmHLm1KQXYuHAgOTHkjoVg4heGuRuGapVfs
WHkxg0A/6pAyezczjbXPt8ZNLWiXlkdXbvbBOQ4YltI3SG7HIaFiNqZuRYxXEkPrr+Pxikqu605c
/3B0oShZ8R6n2kT+nrAoLIdFIqAxqhP2YnhCbqMHLxgvC7+i4cJE8fL/ZcwMGJasMHjZn7iTasew
ebQQeQXGMVYr7t5VQ8WgeS2OK4CxAMGX4xjtaWGu6hezScRO/IvxJ0d9jcgfB7p7tbaEi/PcgpRB
toRL5PqJ6jl9E93TeCqPMqUSM+wX3qv4IKAFtdUD7kGgjZeRx8zDh0aFA90Qz2l8ZNYyCO9lvsaR
OB6VtQFEAPA0fd5A1hUcqu6Ln0BkdgVEzIl+5PAWspA19kVLKYtIOeCutNsbPzdfbbG1bJnRpgND
fUm+dSiZoiVM68nvyYpHWSJ4loa9YlaOLCA9qQLb/KcKQjJcBkii7wF8t2yLyRjl2I+VLWblRWyQ
POcjkvwG0DjdEAI8TOSlgwJ4SzqoN37ywcaUgEggwXNi1NZDl3PgoipLyzctFpGMspGscHYQ0hIB
AgJY+KnZdkwZGIW1eQOjAcaB6kz0zIr0Y3ZFxJoVaPuuETNs+IhAjEBBLxQQZLCwpPrwBx6HwY4M
Y8AXrxorRXNRoyjae8jnrxrXiFuxYqzTO0l6JattoVHAOZfYafVMXVt8XjxbwEtvMS0ufGn6wGYd
JmipLz5wSzbBUvrVkFV3kbQLwTG04lbJn4wEfZ1wCrFYvoLumAEAPPgMqLGtAMNCJhEnvFmQU7BE
q5zxsJtmF2FHZod5TgKKFICzQPOQmgZ/xNB1NilIdXeu/D3dUXokdoKcZT4QIX8idg89PdtEX2BE
hc88ekuRUqxnvE9Y46pDU+6keTdtdU4X4uI5aAG+la6VOGazD/l2TVeILrVIXRMxZUV3j6ImIxwl
2/JWs6jXjWvDJI/aF4MV/Tpx9Kx8DSJL18M9oAd/UowPGP0f0sjKgd6dCeuGWW68pyI14l3wyPAy
k0qA0ge5z0T8CkkavD3kN6m3sH9n1oeW22fPTu78QtPYd+85hi9PX500g+CrTQov8tDtFnen7rKb
olEd5H8ifKINnycctmqPPTNIng0yhnVHAg8tW/XqIfNl16WwRr7IbYn66cmPzQf0peOZZElWYidw
4A+jrF/WXzwBqHCGFT0un335C13rVp+oN2klta1+40OAIco0Bm1kgFwBpha/Ff1EeMS9graNpyx/
yvquTvbGv+ihnax15T43+hfZa0zSkmgd/7B1/Jl5DFnxXGBTcwYudT7Ym8UkhDt+HQ5HPVlPaPp/
i/yK3Dui0d60Gj94SmLQtWQACqUije7LJJ4702EiN7UnCeMg+pc9k/D5iLpPLB06Dy18GqKLGLET
3do4yDcOUzSK+F+hMnMvzE9sPSMbmJ4kNqakQXqeXC2Ga8HSzLzJJ3Pt/1POaub4JFyNEufzX3Zn
Fxgh7g3PgH6pC9Ep+RTADPEmB6c2E9koWyt/ZUovMzObWJw/QXvoUtA65MjaDQC4K1HqNIdBfqri
LTV8xUoLnhRDi1m9Mr9PvvpPvn3Tm/0ntoNmZ4prPf0oWSJ7/RUo9mHwGQIsFGhz3y60T57vYW1D
/cAi2e0QqWfo9zZ8VzzAPLoxykSCjtBsK+/MCQl7oB8F0UwF+iniQW2fxTkEwGDtGSFx6ZzLt6Bf
kZx1n1yztvHrD5vsCxg7qk2GhcwDaC58dNAn4WfK93L7tIgH2kAATmyweALiVzyllPqG4zvCg6OD
cK/lqtUIuhWhmKCHzE/LUm4DIq42Lxm4Lbak26A9zXcRiSIqYRt3Mt6+5D0+1iG8WvlJQzaTVMCc
r+Vd+UAIWiJXJml4o12t2l1EqPmdMJXFOhh72Tu6dR7mGmSrwyfOb8FLHSJcXqAaTNNRPC2x7upO
H1wg4cEA5sFTPkPs+qvsnyC9GKGjcEWjATiAu3lJ/cTY/eJy/qfzia4MsPR2eVmGjTH6eIFWtXCh
16T+LtYPVr3JuCfqTcPrwtfASjI+0Tp1yFDpFnO4JYjlGbpuIzRg+bV/6SI2IwuFw6bI9+ZxIkDW
8UXg0GrmkoeOSFjdIq6WznW6hnzCi9vH3xBdgxEd11X55Upsr2QcFu0GkIayUNRuUKTwiO2S2c2+
tdIlkWFcYCCQw4AgIyBGXFOiBHGVftMRSkgaPNMmuFBXxgWiug2fMqcONzTFOLNL4WR5kUU7te16
pkoOnNJhg4U/RTSCaa7gPwOuG/5P5+BvJqdPSVinuPAxxdgtUfoxTXyihFrzRR/Ta1z+4wqnuLGl
P5VOCFwIXcqlA9wMThUpWUPQqSMdcSLEvzBrIRXmxHGwWmwfQ3qILmgWWX+rzDGeFk4Rl70kI2Lj
RFWpX8YNS1jIX/j5ANAGmlOhr4e2MJGy5pBRZ12kI8n20cp4TYwWeLEg2bGxqdbMY5hhNTZD053y
zpadenrNZlBdFoLYVrc5TBo2vR6hdzFKAM3Nij0jU5a2PsO/8Kj/w5BWiI5oAn3CXu0mIFj1Mxao
FrwaUahLXY2tKH50BR6vf0hdxB2DHf8U2evsDgwko6QUHXpdVDcMu2BPNFs6WrqvVS5tSxHR41Lp
zNlOSDfDtFcRnG99HfcsJkHCbbmriP9i5QBZC05WINjI6t7aP4PsdWgcPbgDYmBYZXXdcTrXCKI1
BxQXYTbgvSSGmddwB7JmG279I+ZRHjlqAPkGDjc/wXSC+fbs3imgk3MGnH3qVz22cvGHrx+bjUL+
Ubojgi6VzryvoMIofGkgH91PAkPjZnjMaWce7WwtV7bkvOM7vqhImTSGWBwWer7BGkyxEO/AA1Rv
aoh9ccMoonUBhUMaZqab45PvQk4wKhQ4OHNywiQvN/dOscsbMrKEeQrZn8H8Ra8kXeTKnYC4oZNV
wZnsURqxR2aGGyg7TQIO03CXS2zT3UI9Um5JCJZaW+GEtZAi2gSIoK+p3bg6Bu/6iTOVoqhAKAZj
FZE5BSVtW2CeDMFNP5AaUcao0OOlVfjTPnphi2eeiRkpgrhJCbZH5NZuVd4i/thTfs7RqurjJj6j
ysrbtbHBhOlW8lU3OVk2EqVGtdWG955hChkYhhuIVxx/rAHknfpSX3iojS2rjmj4Ni1HKD/GwWPE
B2q5dPr+EXBRf4qI37Itun7L8tJHUfxyldjGPT3M5ln6oXFiGp3vOJ4S45UjBGBZQliCitGkl1b8
2Xn8LTyA8WL3wIwDaYCRKJ5PUX601m3YtL9agmNipbMSJdDiGmjM2cDdM/lyVFQBTC41AR8hTkSH
oTjmGgB5nUHN6ohMk0jy28KBBOZafQb9nlpkelRbftgjFQe7/Y3hRZeC7SVyK4gCxJjymZAfigsW
UcMe3UMyLgCiKnbF/XA1VMeytga2KSr45F82nNtyhYb7FIkblQaUm6jznZCi9O7X7vCmfcyYKT+U
7sGaiR8bZjBDB8F6K4yjEmzABcOPKrEQU7ZPbhBvKOPJtlNrHilXvyLSllbDL/ZOwSlQzvK/BvoE
nxp9L5Ed/vAdYGDKoE8sU1db3SkmuV3X5F/zNtZXqTpydJTzSRAWB3xn7MkbEshyZzVYhVBJWUvv
DQJbXeGMkZ3PJXQwciuRE4NAREpdHKwRx/5VObHebn3GCjZuYEc5mL7TvLFDoUewGaFnBvrVtU9m
AmZlDzdkiNsKbr2HmVClcNh3TJSOivgtjIccu526+sLUnl9acxM07vAPk+wwnOXiFjDOsLVvYPDN
X2sSf83dZ5f+I+/oiJi4e/JuCbazwR8auK4LjjxyONlnzHDhLsh8NONhftLlf5fNMZoxmJzq7kS8
UfDLRrHemIOX1/u6gTtNEbLp/c8539LsCAzqM+LyzAM6jQaGAihG46NVwUVAnMD3w+oSDLP8iPnd
qV3fQpn1KfMd3Hk07w6Ly2etr1tKjWP1lYmez6A8vqCLKKuL9Ub/S9NDc09cwf9sxJ21hHSjPE7W
5bFkzFrwXg4LqX/Yo/QlTAlg7Lq7AQkgZgohz75d2ADob2DWwlXDEDTzPtoDgS3wYf6PZFpY7iCB
6kdWkTGxDZvrnLzGg2Q/DJZoaKUZjNFJKvbZwk7BIw8qX9zwcoRc4rb+9I8qfyslFK597cdv3PKw
gHCRrSEgjdBUsQ6gbVr0fBjEKbN949j+cr1rP4SE59Hef+JHD/j/7zXUiqr7H0fnteMo1kbRJ0Ii
h1sbMM7ZbdcNqkjG5PT0sxjpj92a7ioXnPOFvddmhc4RsWSxIqOzTzyyST8RhSr1Vhq+DXSAF5Rl
PTzIgNxZF60otjBhUZtOgTDd9UG8zmykYNcfJLsul/0fZmbIE03l+CRdUlazhh9dpdpIOA2KHxNl
JzJKaxk8KBLxMa21/Bm2W3aG4TPh2IOedBR45hvP52r0xaMcXSdOVXVTYjFCor9UEApt2BkWKTXQ
Poq8cqnei9ZD4CtpTjt4EbNGZhTdtiwuTKn3zXf+glGQhGtB8+owAEKF+GkIPxphg3B6Poi7I65r
Xm/dmVsVJBNLxLU90YdMnvf6EkFZYa3Dlobnp60pTNc8GKCf3mAVM2eq11T/TkzzhPVy2ioZn6E8
f5/JhUxDCdOfx9dnaA7Q/AGT9C26II5qqVn3Cn8BqPTsWL4fdMw1IXEvApuIbUCh9OdjefvWxfNU
ORSGb1fker00e06FOWUtk1eiYQMW5QD0Jwe3SvrkSJg+uJfTJwALQL/8JLOlgZdK+ZMZgaKbsjmd
mMEc+dEprHzqy1i5xZx1i7AcqzHhZtOxfDCtArHBKtuIdnW8UX7Ui7ELScPuFtM3BI3JWDMVRZdX
fLPnou/gh5GtJPLPPzBkdjM+Pcfc2yizr6zP0DxMu5x2zdexsV0kPnvrYk4v/ZznR25NoGS8nYKH
1rlfdeYxHQ8pB8RPfbAgDK3ePLZsOXAmLQ2sJeGyV/c9gAIrPGSjFzJWrWHYyhmSf5a6SKj/aKYH
E+GksNKYmb6/dQTHxotOKkAmOPfxNv8JEyGKj4QVcfv7DjQYAhPEO/NBpi+p74nRLQdMcexx+cLX
OEYtbv+t3jzIdZt+aN0tY+V/Mt8o7rQWlPpv5UPx592dxThY0B8agDzrlxEPyz8ab+NVkwxL65fe
GXEzNulKj4jz9x/XGQdUfK9YrN/BsFk2xCxtTbuVWP/EcS+zYcqjXY69Tj1C7254Hi0iz0VMXfxW
xn2azcNQHMp4+yqV45EW2Jid6hhabwr/q87hvwVIDXD5Dg36f9LJMyTKIVM3JswZn1jJKwaMPqgZ
ubwK0vEw7EahHfPHvv1sXQMcLE00Rv6v2f5ZINSHR6sem+5lvYLC06gBI1y2Ukg8i/NuPdZ4EVsf
tAf1ZZJ2oL9kNhNEZhJpIz6pBSgbmb8Z/xePI8YZabLVV4MpOkTXFDrFo5M2RGZAJhKVHeDjUv5i
IhkcgeSzlWPyWLEXspIDrZXV3frhMjA1Fm7ABCGgNWdW5wKXt3ZSKYwpbNI5NAcELUD0SKJLtEAF
k7ftDQgXZ5MhZvIGiHa6AdinJjsASUOy0s1FcYkFQjkB4i3x9U2fZA0V6/zjimcYOwwgXef982ag
P9jVwQd1NC833y5ozrjfaxT8h+SJtCy7YpX34YBOKzVy6ttJrtemvyJ4VKWXXlQPTGMMidNVi3fv
pfy1xe0tnlqJMwXDozAT1T9zdCtIsIFNddQQBaLduQHTENH940kQhS1hasQV0fzicnn/7aEZKBvh
iMw5p99L77nGJaXHMFOxta0eFMN9+UcNWj8YM3RQurKc3s5pAVHL5GrTwq8k8yu4AGQFZTUHDPyU
nsInt2QbYpWIETCSay1hO7Zgg/J6qeJ1NvSnyxH8MMV5lS+NRdDtrNQlAC+0E0xoebOhgEdOS63F
M9GHLg0ka55qZTLIhzMo6C7FKjBhcIRU0OgwxHIjqfY8xmE6zVbyAEQLPaOaFjgDuSTtfnFN2gPb
IRmWUxfi3Xka8W7+wqalhbcOnCCU5he1nJLtABDBMX473Ysr3dxX1FSwSC5mv+MLSbq/+H2nNp2X
MCWcyBXINNp7PjrhRhwyrTCRKMYPlihWNGRNTdCF/V+weT4SZxP6hsPYtYtOAyh/VhLJME8fF77s
TcxDpC0O9/geoR/6kRPIe9tgHhsHmx+EQxV2P4Kr3jKDht9wH7gMRHxwTUu2PExWR4Ko58EhdT4K
9tf7S8OLEX5TDAMJJKikx/iQUG/+qlsfgCnjhtXcMKDZ2b+/Ovxys3QenHTdnMTVNByIlmWWJUKz
gTqzZG5onbB706Rcxi3/L196APgj/K8Hyh8i+ELMIOqzMPhY71yupKFh7quSExhgumHrJTcHAMs7
ymfhhd+XTOOO3fQhj/5Kt/5JTkpmk3Xl36uGJvI+iHsKFPQJ/c/nHRl+NwM2ed2tAytV9F2yjVKR
Pp+4FoRI+KnxQ8Mtn4SDjxur95CmoF0q/xV3OBE9MmngewjxGhfvFb1f7FbQjKCEUnNcgc22J7pE
kOuM61hnsDuzFiH+T2c4GekpJ/0ZAyJWFHzj/sN0R4nI1DkPFrpgdmaTaEJQC9eqxTNI2q1refRO
DNrd/Jt110gdwz4N6RWwLoZTNISeRTAPlgZt2RxzG7IvXy3dgN16dJTjReG+Iz8Ijo7p8sqGH6zT
uPYCYwNrOreV74hL0s2+/EMxj21r5u+36hmjK/4RjHXxhAvORCQjJ5Z8Xx6gHmQGicjM2J3//5q4
B8y/Ip0i0LbEsCqsWbRTuikrJ4HZBlISfFB6zig1oHdQajFh6x2+TeBK7MaLs4xshutfng28Wp8s
FDyuJt5GODjWMtkLS3ktHl/JCf4hZqIZzLpo0oN4w+Es/L6/ZQFuPAOMXY79cYULAnsYZ0vDzGUN
TnTDy1hTr7Pp1tbgjf1/QIV1ap7BkfBGvo8IvalMF5LPomFvQuC8JiyxgLsf/OM3OYmE1tqkf1Nz
sPa0ofojA+ZjVRzCLnZK/cH3YwAoEe2e75P1IkK+z/pnehTUDSZ2lhuekO4ciC6SUDDi8K6WRooz
k+Nsn38wrezuECXZ1hep11xqE64PicT3uQUIgJhRAD3xIiQPSgr4FwMGATb2fH6zHoM1UbhBcQBu
Byg5r+3bsdSvfHhqGasEj6ICHfScUlh66oelOuV7q9/nKSMLgvTMD3Ziv0xLKhxrjG5uEl9HyB2t
g19j2GpYzQm28qwnCE/JPGrrlNZ2Dz4hPIX/jxZAfAqAeiMP7LzZ4FcSTcT5LqQIhHdDeBBmcaot
7stNVqysgGW8DWJMtH0bxw4dScvtBAcIXt7sZHJ7zEQxqdgFKZ/buKcH2GrWp1Q+xyXRCGjrH910
QlSGcCKkXp5zHo3yCZ5Zv2MUzdWDcKvQHClUlFAA4+jez3N+j9chFC71+19I0GyHfGs5mYw84jnb
htaMDBvEa8KuiVZs04FX0WryfY2nYoeAT7COJjM2hl6f5qbIlmV7iZkE7ySLZKHbkCCx2bUiKxXG
6dWcLoD8Lo54TSFLx7NnoZFbDzlixhllOuP9Vm5w6Ujm97RrdSIy1jDkTeQAjO/2QvZKdyJ1yrjs
l6QkIX1Nm1UNdy5z+PvCiCGu4zfMjFb86GRtz1Pbr1khyE/gjIXpAC9iyMo5rPwYAX4m2jn2tKIH
krn3SuvMWTWWq075x5qCt4g41AV3LFIOTIV3XV0n6irrfghEAudBL4+LS5m2IUjtRYlEza2VrcKw
+0iH8QNmT6s3I3Oz5K7VDlrGxi5usegGHw1Nz11lMHiXYc0qXwpBB+k+vmYAzRiLaNvos0Av5Qr8
LIKNEN7w1cfqpwQGvtzKAHgRpNs4t/Lv/xU6zLm7rcFrcdY8rcaQ7NXje6E/EPKZ0TUodskZRtOY
r5iaiY8uhCTbbav0aPYvLQCusOqEO4gTGn95DWIAVne8IRjoXwWnVUKJg3hiaZJokhEyU/yIFssC
9jvigfvAWDbgOw7Y+0VoNq3gZWdRv6pk4Plr5KTIPClz5eFpHfIrGz1YT860HlmEjIkni+sjLGQ1
/eczO2idNxNryMqPANrEew0uHILiF+wAFmeZJwG1wpYA/ae7yGd+RuJl/JtINkZ+92+a6LorZBH1
ejDpbCgMbpawHJNV5gWwOGeSXr1836XQ9dc8ejK5bzz+ADwYFKUGs2XiUkb3bazZNydrpqAceNje
GYJM6CuXMwUyPLaviDpto6N5ATAdMs4kJiIB2rAQ+H2RJv+u0A/nbvGiqz2EQBEOYvRUWTS/vWQz
/lZXgukZvyRez2RbsRUqBD2xq2sNjuOptpd8TYuKdKfxEEni/BkEF5QIFRtHPW6yhcJIZTcqUNe5
g6mtUF85w7xuklzWM3avrX2UhHsT2mTIWEpeRnPwmi2valakvM8LTAangqcVBS12q4aIR39FLMmG
Y4U5Z7uCFitz2ydcm8RaS+ICnIlnGB4jhJ4Pk3gCthu89fsvxfI01qjagUlVp3hmbK8sRys3t4az
Vl5UtCmsQh5IYrDZMXpgSME2vPgHbhuwAI9BABAT/2x88lcMM2TUA4o7fVXCFuMebD/M22rndcUG
/6k5rjBoDv46nyMpN7mw2UONG04WZweOZnMlZQRkrtkdMS10/U0SnYfrYIHqP4f6ami3KqyvU3jE
tnrO03OKz/aECmi048jtdS+h/7aM5SAjC/M9CEPCIW1IfGBSQh3k6Ou+cwQkdFawy3qnq9HqbweG
uHG75rm0jfL41vi8QuAvDNH5tw7uvpkeVekEPPL7Bky0yOAaWeZsPPK9EgH/dsr2tzrcSNCTGPkt
/RfDjfcHREIkBv6uw950atGYDyTFMzUgDJrBC4ONJcQ9qj3ZARvHTGZR7kOyeTVKLGzj65vFzk64
yOGDS0bs0bjyaHfuevLqXwGlTUlhwIC7O8RA5Lg4acjhat6oPJlQOcqAmOVjwlog/PMTx4DWk+37
X044HQ7OlyV/ifdpzZQqrPe6Sfm3kFFf3WEFMoo6WQt6oGY5YB3/krVllSxjJt/I2jyEVfCd55B0
PB5Y2+HnjePZmHAesr2EP5as3ue2dAfWaoyTNRYJQW6bnxNjeQ/NT7XN9oTMuLG5CcaNelf89bs/
Eq7Os5kQYoxChF1tMDK+MuH9PGVOEoFzgKg4fEOMczOCcA0D53ZnQBzax3F+ECVOLQZ3u6Fmdqz+
1PImFDYRUobKOgbFI+ahqN+nIJkZ/7oD20gCqXRMpAudkqXtWhCyMjcGyCLwqQnBZU453oWqWAiZ
i5NdlVd+ykRGoAenfoqGub4VR3o4dWmIp164hj4CmjWrHITpLfHQtvjLaFLZGRR2sf6bVkeJ5V5N
i2BXI+ol3lEdAon4URe/FuRuf9NTb0lHwA9RfyfTMDYe+lkGloXfykvw6YC/4Bxw2uKSEDSWvizz
pvS7AnULiz8urbbcTiO/M9zTZESghpLD5g8XrE8x9sBbwuAd0JFgbeCqOiTAOoh60jaawQ4JNRP0
V2yDwlUkD+tvAPlN7y0t1rduy3edj5f2hV9L3mBXAqSbX4THBPe8gv+IxmnZw+OgjWpRmSx5T2eS
LbLB6VkoHquHP3JUi4QBItnd89mR8twLmJrgRMFAP+NViMKryuCw/60ZvacM2/xwA962SHd87JK2
U7VbHDlS/pIJceDP+hzwS6kkPy3Z6UzUWUQs7zISjsJVX/2EOOrHsaQM4aFi5K/gmOUBZdELwDHa
ZjHQE55KcVnVe6t7TjvqH32DMr3TLmb5JTKrGhcgXPHNDtI/EJ2ss96gNqJZVYZRAnPwhWWE3O7K
i87aPOew7r0RMXUhvNKcx7zbWgcOpmCFp7cT7wO7CRit2orjVea7xTtwFpKlBNRtJaBCKI4DnCQe
8AVDz/BHWKSvQkATymDYwUrOVEvCf/Zap67+0l/WZA9X5g4u6lCCPHAIKeiSlx25U42r9+wsWErA
RjWhqzN7KliM0nyQVVju8Pgn+L0QytsMqphe6sJC2lVgFal94WaZuz7ysIjgww/20sS5vStQdbfn
NrYryB2kRmJsQ6K4HMqlsupP1AMVqtx//LUwCkWH3VuEB8rFNFvrBxbqq2w6cA1XznSWBgcuUosd
aYTQ6QOftjNERHzs1/GjS0D0E9qnO31wJFuI2dH/uDf19z3OhpMeRcdKulgWBfdDy7dItuNP2BK+
eIiVjUSbxNdlkr/Gan5cD3yZocvXUh8TAkhYs2n7sHNFTuyiusqKPWx0czWOV4JrTPMoTGcxuocH
tVrX0adVfxc5ZtVDPac3VStvJHtyEbzY0yyn3/yDICtZ9Sg065rvjl2OQyJPSA9NOcqYYV73Y1zG
6JItQm62BMMlcMpFpn+AGibDqVpF1z6Hir3Kjt14ZplAsk19lQb8l1jivQ1/lE7Y1y7WznXHrorv
I3Q0OCwJdO59zYhedmmVGWz09Cu0rwyeJDy026pz8t5jchFvQo08GIB0GjbRbA6nGu6U9VicrI0y
IAX94H9jTUixd1oK7Qq3x0iJ+BxAW/x15Xcts7BZB9EhG17NF2FoO+WjHK8dyTf19/Sgr2XAhLxh
bTD//bPQFeQ2RfosnWCJdB54BHworUcWl/5XwfGVb7SWIPLOrghefDAWwe5CPMjAgEbE1YBmXLsz
X6a9mvfeRb5jDjmxIci2mcJE5tusXqPPfYu7YfMWwNsztcxzH3Kz15gF03SmLU8JLO175qH36g7S
PsYLoipRFqI0neVlPSpiWhOisj7xXCotyL1xu0zJj3hvx2fEiMME+aLLNZKKgwJ0GA+uAARIGj0f
A6GE4ba0NqbVenp+r7jQLPFevTfsbVzjokYPE7wcQ649bs9ynv50TpusgplGjXmBe0D5MovtiGps
zclVS1QaZ6Pap92mYqSMQkyHPb/k4R+nZW2iJEjRaCGb/nu/DTLDxIXx1f6+4WWASSvwQZ2GfJ9h
NOc8kI8M6INfVcBqxImI+r6FIFgO3vAzRU5Z/+QmVhYWVDYG+eHHmn7E6FrvuYAtgJjGMuIsec+n
KfXJql4rn1MC7C5do7hK6n3CkB8Xoghg2HiauInAYFXxv05HnbwADcCBHqP/oSqqyII7koyJ3AET
sjRboI8afcPUGAsF4pDGtxmqLMMqJ0ffmENnQ9PvIVgnwcs119ayYn+pnyfzXy9BgXFzw95BSpea
3UTRze6ufn900V4NgpWYfPYdswXsqCjWTxm1WilAL1toWGMIXZrIAqhv3WXUj1Z/VNpd0K0cKQHR
kDvym19rGaTyJY1OyTCCQqiOd5aGVzBhORsvlMwbwFKyFA1mAMt4Km0uE5WHoiQfnBw5wvNos+p9
p5wteFX8Hg2DMH6MnPzho6XbZDzW2B3LLSabSwlbPOWmPG5HnQqsJV7nq9KxDJMjHTdf/HYsbQoH
jzCo/cllvmLnkg4W6Em1quuXfvxXyJgLnfgz0b9wOxOnMIjncm4clGUO34irPYPIvcKogV0r6s4l
FWs3OmH2V+GH0GqFC+MSIrQqqPZqn245WoHI5C1sf3OLue2+Kh4t00ItO6nRR45HFQ1WzgY3GFbT
yH/p0r76v4NUiIWjs98qy8doo70kStBA7IseE5t9gylgZOL1Bt8oucaBrUkJEAm5g4ohBB99Pw4U
6deCkV97w7JQ2sNZbOhoF2JI1V3+IFmNoEFGAEgZ4OvHrN4E6zFdRgwiDrLoRuVe5s4TscNvEmln
ouBQVpQZDW8qNeeHdRfejm/9YKg1UdwSjEd1XKApOdAgxnzg1eK7doHwlOwch12K6G9O/aKPAx6Z
9GetdI0OdhKR1twZOKtxVmApAl4Ikdmuv/Otmu8Mwkih3fkZUV5rHVwrjM1lKq6+/R2qAXglps0l
lvRrCwrgL2Z//u4CCGe0LQVv0M9C+5uWV0Pk6auuSblGLdm9Txq+P/ImaxTBlCQlkhSSFES3wUJX
bcH/lgUxOCu949w4+S/Ch6Gf+g8aHJos8IGFeRX2c5wvOveV+k010n7Gj3w8Fnz8RI3puQsetQ88
YEVCug8RpPi3GgswSR/41D9ZR0vu+0DBwdpTDPYVZxXMGNqkNV2MdimLPzcOHV1ckeHe21L3LGEj
zAN29GTOOGOvJIqrTthY5r0cPmIsn8otE9d4P4GrGmQ2oK2SzBWbXQsegXCH95Pb/kpyMcLibM55
cJqocwf1x1J2AYyZRxv9QVuR9H2/b27ovzKK8Cj914SfibJphYOm/dafaowwXF4lF0P7KXlpym4J
0HbZF4e3XLlDqSyF8uZzoI1snVJIoD6FzhjRCRacIh1qqhYfI2GIvGaUyh/jUqtuJsdFxS1Wb0T/
ZBCT6ZPu8eGjcsVNrTOEwidrW9DGjtlwjw75dAr0RSJc25xF/W/C1CiFq6mlbi2uLe4XehmNNIaR
zkSc6yy+ZsX/TNJ/0GebLF4O4z/WGgMYCQ9CdkmgiIlTUCcJ2FEmNqoCdV6lLcaK7uNYYSr/m8Wi
oXUpWxewbGac81X+mzrES+xwDAbf7y9AkdwE2Vb7MRAHb6rgl135CXFzf85xcUjRKeIYGhgl31HP
JS57B8yD/UjmoJ19p2+gsXfUgFYM3zG9MficuYDngTU9A9yW11Xjqoi7owHCqVrV2S2HFBp9pp6B
4Sl6yHD6CahZKPOXC0NWS5fKN6LOmoxcyP29ramULo7ZMNNqLtBO/BUxRH7ALgRJe3A0xi06Mkwr
b/mcBGd14hIzF4L4UOAuBW97YOpXrfPqWU0n5TuajkK7Ih437p6d7hQzUGNdZxYMbSTn/kEU1zzW
nXnv28/54WRU6j+Q+jkBiQBrxWUtl1bPJroLg/uOcThXwLX+sRlH+ws1a9gVP5pGRKW5Bwiv5/9I
dE0kD3iYyRLJlpfBIbhY2zepGLQQwaf5UXqVPSAqFc/Zxdw062kHPsEz3GTTLN47BIN73zN3HJFH
0x7+Af3alljTGX0rHvNOWxQPCj9AHNxrXfemYluTK0xLGwD7uWS6pyB3zcbOxYTFLl87SyB2QhDU
KiUBEqtF/+AE0mmD5+XyjqFENf5E2BmvvcqMk82gQ+lqM1m0KTKX8jUhK/ZS17Y5x9k8GlaR8DOS
2xgRcNiteFqxhvpAggLSTp9jYLev7EknO7rVw7TQ+RCkt8BlqbvmwimCvZXOlyB86Bkzx33PQqY/
j3gAd5q2p3bQpsWphdZuN5JLTGeOQYWdzLyopfOyefZp4YxZjIUS/MVSp3fKh9E4iI4kA83iQn8J
vwBRAgHZvN3uG3MRy07NjAG54Oiq5goFJjiIKVv7J3OwhxicxU6r1hLT/icpGTEST23J4l/7noc6
41/5iHvGi6cUxTFru4XlpXvFUY/wYsHKIoi6cTMFS0Twi4KVysImmqxf/LFgRa4tXySJCvPcwOBH
4QPpbZmdmwZONr5Cu1mbZ1UDm+A7JHx/GToP7h8bmMubQWBYIf1YjgykvswXb2VAqxW7w7/I/8mL
TRKsmeWVHz5QghMNU8EfhaoSmpW2DTkmcOkmygvigM7MGZT8gjiI/+fhD1v9eLN0PBi3bEsEHiQ9
UAn8C+7aBySkg3UFhIW03bL1Vf9VmZAUHLxE+ZXJED7LPDg1wrEyvzU3QN7UOKW+VdwQ8J5Lyoqo
XVvEjM0XaKY2YC5q+906+Ji2wxcCJj5izAvWr9b9qDYDOyirS26rY1F4QXXB7lW/mW4sLX2Dgo0+
Nbr77kleo1hFlFzWT/hYE55lhpeNx9j4rux5/Og845ERLgUzqO/IUZ2TWF6y+KsVr5SjBcpUxO6z
NnvLfcZZuaWLrbMWmOBJYla1qzyrWI3tHoxBbrrx13BeL4YtzLoef6BCFhCIw4OEo6+rt8B/8X3G
ZOtB6AdA4dvSF1U4k3DGHAzfpu3UbOFTEQRQsyClEocmtUFuvpIQdTvZYbpZ9KVPFktUhsaWXBuS
MY7Gtgfdh2QIWz93MWX/Q8nuCJve0wvQGRCu/VDtcRQDfUOGWEnfYkQjSCcPlEaEiSEdyBC8CSji
Cq5UpxLwBLvdOs7uvkDpaWIMy449n0/wf0byoP0R7yFpdw04SIdkjJk7pQIq1A1QgcByyk36rUpe
gkTLmIVaVsTXp6IZ8dGwb7DiaXwbfOJyyCOwZh6i2FZyTM7Kv/aXJQ/v4fyRbBDD5EQCYnJOON/8
Z3PlEZ7wGbSZx/PDzR5QCeJp4wmFGYTShI+9UHcq6miYAv2FKSR/+FDRbLMTpdlrd2wQLnzx/JmI
UULxml1kul2+RhEZdeySSNJWjLPwcE+7pkRLCnnUcON6n1W/PoY18PLicSqJC3ZCpm5aT2FiV8Yx
y7Zj+dczrhDGf1wXAwnZE1E+jBUTVtUFST6L5MIF0CF15EeE0wTVEgvqtTVTWfRtRUwOwoNz3moL
41tTGTMBUBV6Zyhv70+FeFmNzwQA9jPqPmNOzXrKF0RdcOzSClkoHP1P6wokY0Qc1ZpctZLlBTQh
CoSl9x/VRaJoy2I89A5FZ8Y8yCWrQjSwq1+qujo0oNxNZsc6LoDSKxrbrwd6L/o0yXlH/cIQ5rmy
OxsufexZ0StJbo05s7/p594ISfBlKh1VSLeagLhGTt9j0qSlYd64k9DX2SQJPMl/Dq7EmYXY2Jg1
k2gEHW0Rj1jNGVYVzxAhVmz9YZgVbtrJQCsTbNAOqMErhw/IeUBwBr/I+9/R/u4NjdeWaSVrffA1
3TEKT28mncoz7nem+dE1HxoeUWgQ0W+vIDI8v2FKYgWM9x0k1W7b6sfJdPC/NQ1WyD98jLG4xRzF
/AVXLMZZYAal4hWgAwn5zu+mcoyjByZX8IOVRKTTiiFxdfM5LtEb4LohslL5tNQVb3rI/lu5FtcE
2Cey/UNVHTv9M22vE3kRMRpUemVG1lbjDbcAciTxp2dFXYbk1uAzMUH0RR+ysRM7SF3rClsqkDrO
CubnfJlywETkFBO6DieVn5WW21XJYx64enEw4dJz4Ysgj14h+HbAGNlyDPdsY9mJyHN4kM0o7tGg
HhV2FlP3HtQGg3IMs5uouBisVs0TY/ThlgDGzFHCFhUQSUpK0wLJuugbIiXRTKLf80ERi44vP4cC
IdUOSH2jIJTi10EvF3SXzSJV1prMTAXH/RqoZMUwpjvo8E3zpfIBwajcRRHR2Nu29hSe7zZyZOuI
E/QJ32mSbvQfA9oMidFT951gX29/fCqO5JdRYwa7g0g/SV0DstXqf1YK8oZOj9TGAbcu7srQcnUF
Z123TordgL6kKOaztVwN1rkOSs/XiEr8GKNrQ9/fJ78ISA1Wg4dbnt7k2UsEEx5+JUswVT3LDOhT
DX+3RZEvHOP4sy/Y63AIF42XjqCsa3ldU18UxctIiiVHBaAyBi89Hq8WTZRlfOepCLSYWbOg/3WG
zo91RsR9TO1GIY1GCKlIjH4nwMVCHxrAf6OWmhc9XU8ij8mj/5jv64EjDL6ovyB1AcFmaf3Toi9V
9lJCF2fNneDa2LWkFcM0DEH5DdlsdYIvwdlBm8kG1lG+rXBVBIeM8UDG+o5HfSGAd9yjs0TYZNBs
x2vSgKgqHaV2WGHVLcO3pYpNN8Cn7aSMJan0XG0HExgHBklw4iqAu9tD3M9+lbcTgB+vAWuwxgS4
DERUO2ashnU2+b0jkrII5q51RtZr2TJp5vUuo7529yi0Pwg9MYsSJEFpcg+CsznvcZge0G0RBMOp
8gbEVO51BuEdw1zNhHOEdrF2sgRkEoJ7BH6gEYdtxLBz/KOS2beOiUzEf58SPDV9OfvpSLXJZuJR
55Lvw4b5MSKCbxxcEkjF6/dBHWYVBAXjtv8DuCm+fwbeAvOLT6thPCjQOJlciR3qR53hsxFQTs2x
DCojVEAX40D4NqPwioweqs833QnaUAhQuUsKS0Q8REZDrkrpssy5BsBX0TP2FKNAxT9SZVVWtzi/
qijHMSpoDmPLydhWxuF9bRFu4tIgGFTNPb52USIliXKbBQB4FIaj/4thWYP3C8ZNQzxjZWQeftmb
VXn7OcdF4R0B7DxzVQg5OLTiskemm17xRwX5NsbrjQejP3U9XqilJB66W+x/16JHwxorkDq5ZVTz
0IxuMWzjqF2M6YacJT2d1x4B81OBfB9rxIal906d/Wi+iwJb3JbkL4z9tyZRLeDWJUFX+xD6m39A
MNQbH1F2szhJZQp58GH/j6mmYTkQSEDwkXYiPR2vtJ95TYxheBWle3m0DZRuTvCXrgPkwkXlVTt3
IDF+aeCSB188ZBYql39W//BhN/yTgyPFB+czoxuWRrQSWWvL6FHoIvqBVIvPLj9LyWUkD+KYiMfx
ve2IacExgo0dht/RoGpDJZ25PWOnPRFkwyrlbyLRwHCKkty4JQhjYNHoMAgv1dg2rfhHIOYOtS12
X1nLPujQKLuuvNHad1zYyb+y3UVQ7eRzyzROhVGKmrUruBL9/UQ9IE1Q0DFESU8/As5aX8P2miJV
8BqwHTyy9dp4xvy86ERHhgAM8Hg/+/cPrbEoJ2cd3lOLgBLy3rsET62SIBbMcyBJ26SIXIQCJRs/
vIHlBnfABeGhKmMwisHIMvxVs/QRMt3XLW1TItLlUbHWQXIUa1wmEeg3nHcTeyZZQuPidMHc1tMx
9Y6KKqEYXuq2SX6GfeogZUNuKlnPht2BTCinU5LlpZPk3fPPIiyIhZ3frCKDmo93NCwPEYsLCyUG
ZjNm9Cv5f6asQETtbGWi9rCRZErW3zhc1PCYcrfknzGypG0EIkNuCWI5x7E8C3CFE6Iv4taJcsWb
Z4Lx+SfxrXUUNWq6hwRB9LoY3zDaW/ySAHW22+Mdr35rxln7imm2lZyCEu4tAAP/zZtUbRqobaZs
S+JHxiLSvOdAP5xq9Aw8PuU6QKrhf0INLVEk7VPe/ZoNwww/ehsXxrHC+xBLK+Igia+H3BGx8SiQ
6Al/kzyXJYS9wYJhuRC01xY5mGkzEibsA/h7f0+R9VH4cHmuwEfRMQp2A1LHehDdVhHfgfmkLK8U
Mcq4IW4sXJC8SrZM8BgMT7Nga2zoKwxbQN1CzcCx+mG4DQUtYjvO9XHLWjkRHcIf0Rm31sGy9gK1
Ej/MnB71ZH6W5ScCE7bpApGVDGEmB8MWY8l2n9v9B4dEzhxO5YCt3Q+eAY178mJkexKeCnfSjuXv
RIwPu42S5ClCDo7ycNOnc1CT3z25b9blgxqy2UFgVR7MyjVodjSExHOhazKw8kOZaDPwQuqMl+Fx
FP/QDEBrBDYxOTyJI+AnVOMXyVrz1tbJRufron3SNXTNEbAYn195oLXxxVXM9/Pel9gsYrsJXdac
vf8QGazmpZdh15c+JvFQnRRXlz4KjkEVi+vIa+tSYgnxSxpOfTBblu4smVMUOwXwL8QYfNvhj2Gu
KceE9AOZ1zvZ+IrL8JKpj9zCjsodRnhKjcmPYZMTbQQWGtKd1eIlRES36Ix97ir6g30yCbrc+QoC
9uyXf0xhioS9P3w1wkuXiGoCGPXZ9+sJizNI6PyVVU9mxQKicqN/TOhDJAVqTPRXoU8x+EnNQhSR
DXvZkXvtJlB65fGWVuYyN+8xPRrAvAQ8xDQrdI0vDEtPHROaa5CHBIjLGdV/A37+6BRQymMclZah
tu2YL0DNEifH1Jj3taM9ZPB8nwx64+AUk6Cdaj9s4I3pL41fb+GhGEx8lP1/HJ1Xc+pYGkV/kaqU
w6tBEiKDAYNfVDa+KKMcf30vddV0zXRNt69tpHO+sPfauUwbJqMkfzQGN224nD96EyM+bltpOvoy
2aSM05I/ls/sm5LgrlrcqjsVOzpPHBKXGj35lSCd7Gs0WTrqopdqq4D50EACoiBsiO9Sfj+0ZlMo
aLC3Zn3T21+eKDVBI4d8Duo6E0UZD/Y5EjcskerwaJEKF1SeprIWhoNK4PbsbaovCqJ/pk+Ie5Bb
JPozYaNLkBv+OXYQbfDsx2PdsEjVxEX7EJAGk82AJFDvliUGCzw2FRSebyW5tGT5INnEMUz1Uqpo
UQ9MsDH36FhkufDjcwwngv4HGWQAz1isndj31HStsWLO55U2cYmEEv3QqIvijjzkyVpjLAWGls5R
qtz7kJXu8KvL6G/QVh1ZYe0C+hjwEYIm57xsojUR4RNLuJMLLJTkbpH/Cj/zzSYWzQGuAkRTA/9r
Qm5I4UTp9ea7C4Wfvqw3rS2+LICWg8KbyoMi6J0ND5qakwMupESb1TZfVXfiTWc2iytSB+FaIFIo
AYShBmltEhXKj2WyUUqbz3qTdZQg8tcwnAOshS1KzAVRbBVEB9ZK2VkBd1iIvyJ2mso8hcWy07Jz
ATZSbGqY+1jA+sI9hO9dC6I29R9vKJ+sHopPS135dGtfFlEKC7G5k6ck4ew4wbAmp5TU8OVTXZJx
AjceDbxHAdv88lBgfBFxkiyYJdW8W4yBeOcsEtKAmPMBGFhE/O27/RrU1KbzVxlCyHT/rYi7byUA
RdEo9H3ezZKXve8YUhNGsGyx8SvU9gFpKhMlfQUPQdaBnXYnA5uHNjrzf6Z4R6GZUnTwXyYjuCb5
LjLyummPgu6UEYnhfyFGshvwbtasnKDTDf8nKXPqlituMKaGs+H4JFj44XZlFDhCQUiSr3qIKN8E
HBuL4KsoDQ4lAJ2Iptt8b2YfJ73kTuHlLaDqMiUQcIdbf+K3rriAL030knTjgvRnoDrHxMkigQqa
YoOszWl8L1LD/xph6FkoEw3EbTjQDTN9xCqz9Veo2Y2mc6OMypYSviLSUQR6JMg3mb8dUF31zB3f
MW7auN31U+CJwrFmCJIUm//PP7dQ2HPyJvYdv0zjnhf7mdo6B4cx+TfFXQ0rIiJ5hLBsvDQURhqz
rHVLvLLpkVGsMzHRXe42pAnfUQvar76FR7yPMk7HES1dY0tIGVP/MKZfJJhjhuNpHlkhYZwkjVrz
EE9V0U+Zfgrsc/mzsz1LpoAxB4uBZdUufrP3hrMeoDIE6vpJTRflf1HlQBsN/+ZHJG1sxVj5yoOB
VO2zZiSLZ+C79CSEnegbUDERkIex4uIXm1b4Ki7V9MW9Zn029xrHC+bu//cGSb7ZzQNtHvA/3JE1
WyBxKVo3j7lnAFOaeWx07qqT/CKBPa1O3POsRdLhq/DEtYblrlhiubiF8/Q9OxJdM5ke+JJIOcV/
nCVbcrZVyFvpRlmpa/+9N5FYwsVda8FRIOYDbLy51G+X7pDQTNcAL/zpoPi/0KVgCBubQv9H9jcz
KdNr8031SIv1HL3OTFNcsUUZmXSBiGceEKHfwSS04S907fs5Xvck7kzSXRhxDpuhWgWTpxCyQDjY
3XfpzlN0nET9RU4a4ITN2EpSuDoo7Ld0f+RAIMcP1IsgLwW8ix9Su4/fHisn/Pl0igtG4vkpcIsV
EsQIdJFTcFGbMA31L3qn4sBiT674LsHYHY0QWrY3cL18GVCDWEMms2JrTP/q8lVAGMtxf3xi59Qr
5nV2V3louNR0leYPPjHkk5LvdqWNhpgeFDbQcm5zT8rKdx1cmTwJYkYqEmWfh3sIcRF8zthj60fD
XgTc70scWCwqGK1Gs+v2A3syG3zG6HN3q4jLAYcGZ3VyUG36VvVFYvt01+Abrkr5InHWiQcO34CC
YZucCHlqDj2vBED2hNWPk52N/ABpuL+WrlHYrJ2LcG+g1Hi+WxfTufY+YJd8D9jTiLE/hNf8S7SW
c3i5zqoatGi4Q68GmyBZFfKr2lKV0Hfz29SRHRXLaB0y/ETFsWCAsi8B3wLPDWZXeA7OaknwVb1M
2EIBoq489aR+F0+x2nTYmrBJDZBi3PGc0Ktzm7P60pwJnuqRvQa3k7bljXmTGu1qvjsPQzyebolk
IMaODNXoPBBkwOdAJeW/j1V54fZi+MxnwsgmcIMz8mhX/DEcOqa0WOXEQnmcZdiR6zneKHWbLS+/
Ac6iIpuagRs9Yuy8MbJRBVV32cBDWzKkvfMVMzZz5gpXr8LHiWCptN+1a0GNqRZMzi4M95k0LYmG
VdbFNvTqkTeZ/aq1quY04G5eYFd/4z580EyKKPoZeEHVIg5Gbw9mtMh2eENTfK4kqW/e9CNkICXD
x866y2+3SLZ0fgq+u6bFHNlhzUk+Y+WWRtsKaMOAiMJcoT7DqnLSLponytd6OPTrzbgOef5Cl2kW
OLn5TpcJ27RHeMI/OP+TXSMugw4csn2pRZt9k2C5BHfkJCWteDiVAL/lus5v8q7+pW2HRkax9fD/
KR/Dk8EJLkdmjAYUPaTtzAAceeG7AUTqiDU8gI5PvYkWUrWC2SGYPzoBzlR0pdczL8tsCFzTYRj3
wBCDA0BnflmECqECSdnrcbQjW2yo8pmYkHc7lxD1rc5d7C+EpzKCSf4hmGDL+Zf8K3ep7wjnMb8K
kq1tktHLg0v3l1Lo2/yAUJ8L89xcKDoEe6h3/VUSl0Rxnbt1+vHbrCQJgQ36I7bSoJaBtrMFI2WM
RV9xx/1kQMrnl/6YflH/b0DHAPgjGPiFPG5w1AIAhz0dkjOGeq53nfH5QvOPFU0tE5FvdBGKxsRh
k2Qrbi7hjmC4ny3nCmAffD92BZKKbAaGb1wyneNbQMtR3e5k18zcu+AAk9W/Szv7YZ47BYSc2uxa
/DXIaaZp4WfHxGY89BKUcVoCHp05YnG+GpgzqquocDiDWWxgz6+rPyZuXGuait/9YJHqrvKdzljb
ZXgk7JWVKe9GbF3j6avaZj8DMgzDG/ULEQE8O+8zc1+Uof36zUZ3wHqJemmbD8zCXEPeFqiHONRB
XGH+YkqFJqNb9sppXplPRz6CquZ+MfiEq5ViXiOY3vrK97+s/DIMzh8xW8RHf1ie+l4D2aB7Fetj
fi7mCK96h0KsFM6dyBSGXg0/F0El+T7bq/9LHbiQ+VPmadvSBMK38sZ9TCPBE8RI5pKUR9Ybyir/
h6YOswd48UfPYKBgSwq150RNDWhiCREzUVxkdHHizEwZzbF62GsLpGVsGV8o1z9no1axKs/waDid
jTPjcfN7ehJUybgVK9fk+q8AuI4tTh5o8i47wxLXSZ9b0wtyAiYYmCeoantrEzqMjX70H8Vyqj8U
0wWvzunN940wsbEDcY6Uo/VFO1fDJuRcFrbkIQ0HZMWJ+T/agkdtWFUHxADlP0KMpf+Fq0Q18kNi
x3gfkCboj0kmgUO3GTCA0F1q8GkA3btEXVjdj0CUE1isZWE9CPW6oelVze2sF6Wpi+x84ViQTXAF
SeE+Gpc19SBL9zclzrEvXgMBV+WjUcA15q5OfAyAB2NN8AsxMuKWn49pKvE2JcDZD8344DZE4t99
Gtai+M2HRWZtKfwNQ+FUWovmMkb1k8+jcgbY/axQ/7TEo5F8S4QHhG7H3r3xaMUzOkU+4ZS4BFnf
dNhDPNotq1+GBn7Bv3aw+f2kfJc5MkqH4Zo0H5gOAbvfgQ2zXlmFDkgJiOjtd7ONcK/ftHALLqde
4epLAI4PS3EGvOgvXwe5UHt0bhnQE3tqPOSVpCXiPtmgoWeqzS4kFA70cwOx4TXpxz85vgOmfRYI
uIw1OeeJUl1E5VR4wJyVy9s/UHlbCJ3yjVSRJ5YfCm6fjmX3c4p45pl7hKztsSjUdGChhCCpR2Rh
LHUEVqZ8iS0e24r3F24Hc8hAF/ltIOoHRDfXEW7cutHEvcLRMNpyj22/hyqQEjnGHzObvlp07Q0z
TCIqlfBH75cG2369WFR3HtCSYFQevLDc+dYneT5T8eA4mLRzY/xquBP5yVLMULCuJzTwlkt9asOs
ND4armIGLU+DlE8vUka3n5+G6sH0g+n5WGyQmTPRaBOvmlVSuGdIa9gCB2L+zHfNpVq00DKYI9fr
snaYc/5Yyp8pXeTxALGHfS+rsgW/6Ow8azgEph7ZSy9umrXT4m04OViMuElCoFHUlJrDqyOgiBwI
XgrnSoHWgqpCpDejF6ht9qLy+D1gmbd248joOb5mc1am/oe8teugGQL4gOh541Bj2QIiAas7xRHM
95fqihzU2fsf5dt8YrbtQuZXvf5mQq6cstrRh2tV3/FQDPdw2tN8U7CSRl3cosnrahQcO9WV2On3
ySe6sLr8nRImqs3OVL5p06piN5m7ASCw9dEws5JCE5KjDvKIvQ8FLyueWCUWzvpJiqegPnN9I+Y3
9f03NdKHmHyK9TYuLqP4iONtIf1T9N/6BXxmwBjZ/ki+sJWL5qrDyEO0KmIOCCnI5ewFRyRH+o5e
ZrIQKt9ywNg1gGLU9XxyvMFVvxlwwZR8RjxZEs/eELgtwzvW7YP6j0NN4RW9D8Om0c8pwzyYT72/
r6nYn2+ulwS/R+E1LeMR5Ffa03z/Ez57rDV8Gxll1H1kgCkxy05ipKDqc/LXUbZkS6U325z08QC5
R4CKJfnxWRGgpuveoCZKVuh0gk2OLCH9HJm1xR51G9/6mwEX91CXMYoCkAaUPjz3POfKs+EzGBl8
Nu1qbkSXJo4VqhTWN0YMVz9Z5cGJL8P2MWPP4A/fUfzlvzcdsRwysaNUYRpg5A8DNsR4yilupQOT
wopGcAp+B3E/MRtv5udOM34bvsOENpXessxeb+WPKoJzXno/4vLU9IVtoiiTjU+a8yV10keILreQ
gKxVmITfL3hJpiEuvtGXzUaU/gwmgtJR2TLwxkMEXEzx6DliwNjGoQ1R1dVg+uiXkLxjvN/Vbnh4
UhLUTLiTXUmKUfLqmHoiW2DrDfKZ8g9NA5mVAVlxUuXCpwr+RToswWWD3f6Npg4QobKzgOMcFcAO
Y/bFfr5+Wqwe/facT7bU1G4Ud8sAmwzPSiiSLzvqcyWXjWhvRupCMKvXceRbNmD6dqTGrVBsYiTM
CF8jKZTQhlW0wXJIx0W2L4MgcxcVLr6ycN6Y7vX2LLKb1TnkEWSM1mKynvzZNXmNEcV6zu4oQN/N
gCsD2Iw8f/CzfWPtqIMrW2jLBepLZVfUxLAUuwwIW4iD+FSHiwgleYidehAZar4PMUs3Ijo8xmt9
9OVPXiwd4yMf9QRMJqgVx8RxGkNKkIgJDPzjLqCBASc5yOBIoIFLKjaZq4YkoWXapAMr7FmzoJ/S
kVGDMENVyFAOGbhw72VP8NF2N2t2le10gBr1lnUbds/4TQoA8A4qIym/GBWodGhuG0pwRdpaDDLf
bNn8/Gb4wapgI2mpGATeR71hhPkDhEdwRLzZSAezfyNWyjr2ME9tiRTQngIrJim6yvVWJgS0xVDa
LVM8GR0Xgz1tDYcpnQgTmuuMc6FbRFJFGLErrv1p11WrzslYkDKtsNh++fw0Pg82GKCmpAikrCb9
jQbynqFNBTsaoXgKp6OGLadkn7tvBVg3ga3SRtM4KtZB6j+1Z8PQq6xuDCIm2jO4gaTUsE0wIB9B
/hQP/Lz66Erqgs5YYiRlBaM9Z9lxPTdbgUGkCajp9p727wKc7/VNvzA5wz2ZPFDwFIh8LalciiFT
nh/V2kuIbwamVTEOSpWWmn2U8c6d9naLMCeQh0NCnh7WaI1n1LxL9zOF54pWi8f2YyLkBuYJ8/UW
MVq44EfrSaBqCX2wzEP+qmskmNautqviVDAwKhGMNSUvI05tWcOG3rPBqcgLBBBD80bUhpKnf4ZI
JSEjysTMlix0/ZIyLYhlXliTWBsvl+bGj/IyNfmF36LstytWbwqmDOaduPX73x6BB13aHXhcvkeS
AToq34CUsiJoStFiaMulck+KV5c/ZPmCCjYarrKKqpMyGeslgC06kpq8QMsNg99CYBTHZ9YZqBc4
t/AiaJz+Hf2Rqt2b/DEgIFGqkyh8MvVRgj0wydphStWzkJaeFdAdbWOKjyjfg5FhfAx78/hWn9DL
FHD+0Ze2lCkuvpQaoCa6PSB9PgNEVBZWz+kiQ43M3CD5jIBB91rldejG6tg/lGiVBpkCUiWWpb0M
Yn9jLKlDti2+QxjM5Q0vj5oe2XVQHSbQsrVfSvBJ/FdBfYcLg5CGnFNk/IsarcAx3lkRhGCy+J4D
qWMyT3bDz1jBjvLJfNPGcqMFP6L1qQBjbbkaZRRMCaXxO/zpDYgPvAPcoq2G5RIG2HtkwUDgcX5L
UAiYSOVT5hJDr+CXo9Xnxxr4+zoLnI4/LU2drrhIAapl7EQEZoWQlqfGWs5MLpJ9wJUhWBC1e2Zg
YACC1MwZtuPeZ8f9Dn1C9BZ0G3Kisu+9FMHMsgF8IxZrizOOg/zNiz4oi0jHbNXjIUnsHgtHBd+F
dbPAXcGslm0e75MhS1tYkJA7Gd9V5K2guK0o4Iu8RjLzUSuGnVN0wCAbsPd03F6IoTGjE3CCFoMG
qacALVCbw44bmGhXW4HyYQlvlQpUoEZPcHy3aMqJqefveECmPYMrHg2MCrMGjxHJoJ2pkWmSLf3g
SxRrVlchvsWh4MeMYO/S8JXhwOqp6SBggvJTOVmL97UHZqyfCmYfI3e0rG8nWSZ0z8Btqy38hqSD
T3VB4BQgcnKi6ur37eeoiD8mhjdj9q+iBtzJ9T6FX8NmHj9CCfnJYHHvaB+15NbNr1poTENfAs50
JTrXFC6D+gKOx9orPooYA6hpynRd+6jwsPKknzJ4hjNJSXwG7BqV0lPI1GaZ+uYphsSWYUUQT9DV
BGvdYx5BF57QNbJStfEGNJxGpnwqAO/L0cRHZvcFJLyQS5/TgonGz9wkMtCNKEYMt+Vu4ZkskLuu
OgvHv/xE4Vz5644UGcANLML7W+ta98LyV33k6SYIS0bS/MVhI1FYOKz/y69xVZQf4288eDCwZzng
nMr2oQN9yQj3Bb930Fpb4Et3+hbIdMUGuHlkeEqVmKaHPKFIhMAAswKKoh2YFvKSpfbXPDgFDYP5
U5sfK+tnPi+5ElFO0Lumd14+LMHWBjs10CMVtDVQXMH/Q4pUgRrqa+65/ALadarvoPBFKVpMxu0d
otiL98bgkgnXx9iBP/r2KjEyraizxhC30IXmQuewtsbjUN6NHG/Z2oghqVnrnKXXAKw3RDHFLwqF
TyJdhvdh6L6o8AyZ0aImOIbf7CLZWkkt3u+dHH9BwGMEgsd5KnYNrISsTpDn3E0+5kGG3yy9SEVG
ALQN/V3L69NwmXagyRVaX7YMKP8/FQSk/3dS7LWQjZn67Oqhh2DKqU+Rg8BWzSZGNEzhJbcyVnJs
LSKOBYEWSHTHDCPbXSt2HVv6kAWcIN0yAacMd6LBRoghdi3RY4J/LRYJKz/2evYck1byQHcJvg52
BZTtZUtzRpM8DRs/rEgtgd6F+7Oc64tgrVHcze2f1Ky7pT9iG9zXpJpGgHpq5VKwiiA6nd48RYE7
XHU6HyYqiXHMTwhjMyV2NZrhykuPpQy6xsWcXrDnNU08kG4G2TDV/0L/ECgnTgPToNPlqKtfxieZ
BqB9GhsVzBIQ6CZxyt+UjhfzJ2PnCAKAjpRXQU8anYvo3DKAYfynl68AymRxy7jSyr+hdXPhS6VT
YI0igvSMK1xE1CrBsqIrsahX3IkOEXgkWym8IHxf8svkhfZFTwsx/jHuC/iZsHhz6iKonEW7HNQP
CmHC81QipglhbVaR6CXvTUpsI7DymHOFS+kj5haU4H/jtmNIGYPJITyBOTk+vy1nYrfl7PgJL+xT
WOGsB+EgIkSHUQy102FO0ybPCHAp8a2c33dS6+rqVpoLtb3OrbiSLMx0HegOP9xwbbwLxICGyB8w
I83qLc4i8g9YERCSPA3eisZs9jOh617H2worho2J+MIghCkWjZouIF/lgipBKQOfJCiWJSNB4kzC
IMSE6raaUSfP7NXayGoXE+Fs0lGqVzynrA2p7FEXkO/yJwcXg1GhyFAcSOwy1j3WgrTCC0E4CsxH
pHQVM/G5evoPim02O77Y0oRAgBuuGv8i3fp8+03fPU6/hCZyROtBn68HOxxMes4UCFNYvWrT9qBn
DGIQ3BKGAIYJuzxxIyV6blfcgN4SyIb+wGXMsoUHYrr4Sz08io8BwSg7lMkxCDcJF21BHO6mYnwk
wigXxg+rLj58RLsmMzgkUizpMn3DhiXlZifZYWvi+DWJmbBrrBp8TtLeuqPtpoRMLykJEDwq75rz
7S8kdGb09zAjGnLQG69kS7Tqv8kaaBaWo9pQO6nnSJ5ne1lkzpB906ZFK4l1f7wb65tW75rMScmE
p1rFFvv22F3wzwL6w5/YAs9meIDsjPtjeDG36lkqxwMeNEeeVTgce5ROnCk6CnOe6yXDOFtapkeV
ROqFMQO8F+H4NaTbcu+76NGzH7YnRNNAC2d1jOplr9waaYVKK+Xp/UKzMKi2fkIVNf0By/eH28Cm
7yA8FbLjeYNgmVREKexRciK61xgUpJ5WPnjX+2GBq/W9SdpF75QpE0tjl89x1iBHShfoQDxuWQny
FdBc8ijXkz0P9inNapy/ybgL1o391NziR/P3/OszJaTcKDB/k/pfE5MOvRjNu6C+EBTHP1G5rx6I
unH3YZ8gDExH086a496RmfHFhth9J+cm2db5Z/rHBZqfJy9dHrKT5C9z0MlAYmagirxIL2iQmNCU
mkNqJZWQTPn28fa99gS4o1JXMioY9VJl31J56MSvgH8rg/Si2dTdFWc4NS4maNcwf5kzCDEmqY0o
ncgzmrA+vmmAuNnp02j5e/nC9gVYBKPCBp6G2HyLyh3YjcwMDZQzj/tWwdc1Oy+SP6XwRmQnb4hn
aATnN69SZh02tAUAvNGpglQCJpsutrNhK3j8aeWTA5qVJCulUtqhoAipdY3fgPrkJRza9tzzXjZ4
Du7vORSnXZiTxzJh1iISs0LY8pjPSOojkhNfpJyHcQtSk30iHUEo7HxsahhFgP/lD+uesHlFdu7t
KhFR+p/wBDaDMifYlXbNvOMFoIvLW8TbuVSe3ThP+sDUp4t7+VWGBw64ouoWPWd7UN1YY+k0q7oL
8Ernim5s9snP2L/e8HfQj0ZM9Ukl4MaobuiGGBEg3Eodbp5gZdz9U2MhmUYQwS0cY7QeV3L/HRa8
QsD2Yb/9KGSEiN5bw9liXdnD6jLC6XsHs59jBmdnq3LWK/+EYcMhRAtNc8z85l17sf6kziugwhj+
AV10a1c8hwk1sMwVChwGXV0covvbMtmSoB/MzlUc5XTj3GCJ5I0o6JkVgRy2O/QjLuhoCkiuYIv4
ctND7haIu5Da24no21bCBU+FsBo7APXfhcf5Za2mDY6l8V9ks9HJdxJ7oHzBJFH7iU4jKutmIVqE
yy5F+VtPZiZQBpvp22KIv4EgGx/lwUsG5GntCiCT1O3lgQcMVAcv+qKcvqtg020RSyMkWAbUjMuN
f/rG0dLfak5E3z1ITr82bRJtaDOsle60BxiLIQI6licrOvkEwY+8riwvIf2Dm9NONuW1MU6IavyB
c2+HiGKVR3v9wcvkO4aLK3CQsBjHhF9vxmXFlG8ktWVJZFFK5Cl7O4gksxZ+lNh/bTg9XkBbRvR2
EtEMeGWNNfZzXnamBBS6Sfus1Ju1ya4ZU9Y1TqOjrD5w+DEjXdcSpsclu945DFZ5hcFGQp8+eWLP
thbvyR/TYxojegC+tB3mNnOvB0aV8dWrFwB1lbgV62eWp6uy6Z0B9S6FwVs6dqwoI/F7MH87od2O
8sOYUQ+HKrlmkqeKCqp+ev7P+B4/ymr8YCUNlAz1pMMGWJZOgr+jusilmXo2+CwQz3lLBzmekvzL
LLcQ3IkR+qnadT5eGbEhx3BNt00/FWGdpWu2XvJDH0n80M6BeND8HfMTPEWs4rBoxDI0INdQqo+B
ZljAWGfhHoDWUTiFdTEf4Bmt4KFgnTTeXkcwZXob/+XfjKmz8KsZ/oWGW8vfarSCMO+TnR2nh2h4
FHyOpRP1W1xabohNwmL3Jdga8fLCD45kzRn3tbakX3sNuHj7g5ITLW+tMhpt8zwYf80RMWhI3JvX
qBJYBNRD4SbCNRYtsOWi20SFSmXSYYCD/svZ2jKWzxz8Mmr2CT8upWYvLtFq3lZy/sfmH/qddl8g
UmwlEu+o//dvoDcwM7RjaKyN9KImR9E4Vp9lwxwSWx8iLW5raHDJKiB8d7SWhvlsUXFFmPw4Vueq
sOdz4dfvU2po3KTszFb8A9jSGmgQg31gP6jNprcN3+VYOFrJilr5nhbR5aHWLgxU8anDFSF9hvnw
uzzIC/zECYukd3yex/btihfU1ZdgdoMjIx3xTv4BaMdpr2L86lEII54YtSXNfrTwXyA8mIu1qYsg
M/inz4utls/aXNxARaWJij7mEjMWvtfKiWL07W3q4KSP35N+rhjdDDLu27V4AyS2eq/E8tRjciZZ
jPiB9LMA+XDEO4N6EDYggn51ne3fCUtrUmeLxS/0ImxI1wBQZndRauxSThLaDUtoWpf4jLxGtFC3
oZ1BclBhAENQkaMLTZ0C4ORFesbhFY46mjZagv8JAPt3jh5tBU5nkxRO9dsRU6uvq2YDHixRGVl1
RL0v/BMJNQRlCedEZJPAFHapnkKG7swX5WYgKwH8Z3IqBCIfqBEUgkUX13kt8aUtQrK5JJupECJo
JhxLZPsHiBnBUwsW5Ad113YD9ZiDHCVsk10n/DLJ3/y6Mcd726mwE7SzzCuuCesi3jL/4xcefsYA
SD6gHMCJjZbvGzWy7wT2hFsYLkf4EyTb+Ibqj2XEw8f2dgXTpGWoYmGEukGzlD39r8HOS2f2b2AP
yD/nJuykVCfS1sp4NOsfWnoMZtkXkUrT3yt39hWf/mzTVl7y0vxF5Y5sfbWu151qqwx7xJkkK938
ekuhQeu59B3IHgWAZohOkB9Qr6AjnKEAXrCi0M1U2OSb7NRNS01cT3TK8XlgN0rv56jDnnolt1nQ
ukm41rtLtotJah0XhvHsUVuoC7a7VnmRqovwlKdVzzhLMA7BPKxDrGJ8VDuIiW/Z1Z/q6ITs0+il
rX/VAsHwv4pNJMIpkiLAS5HpuiCTTP0AdTfjEDIEgOpC5X2ElEKHWdx0G+5Jsghd+Zui2Sf0rf+W
NvJDs91gjQAfYZVjpXaMtNXhURcV1x8Wl/RQ30N5l3OjbU3ihXewTTKPZCGQTPabTfesX0JqqVPj
dAcQcMCgl15AmgYIADhaFiUgiAQfNijKFFbXs36QywsDB0NbwOHB6X0x7ghqJa6vecpFbxGgAgRB
x5SGMI1gxgPY5b7PbRrPpp1v9vi99a8ph6Mx+9Aufb5HXF1zZ22MEmoJYw7Skm6Iu75bjAHMOZ1q
uGFVQT7G1nQ7SS4DMcWuVnQzaOn5tdJB8d7ntwocfxd4XbchMyk8KcS3n4AXpGtLWeicouieYvre
hEgAm2nXEC1/0R8trC+ifhnDXxVXyFzMMqQsdZAVWU9Uh/aHgR/GVR+uFQaF3DWxmRv3HqaueGS5
9abQ+SiwS37ES1x1GTMh5A0Evv/MVypbGmktirtgVRlu6LtW/b+YTd/oxRP8JqlrgVsr+OmXRJKw
oO0YO7IxZqZAsZlDCsCWWByJf3mzIITD6ndUbIgE3jYCxLlj3+tuU68yE/cROq+Z8WByD310Dtzb
XVhs8aGclrtD8xmlG79w0Ggq8RmbJU1SRawk9sT/1Wr9T5Z4UONgfcBovb2J+0hrW3eni97vWFQU
t5HDMBp+2F3qGIxQjojdOZI8HwSc8mIuR5MmNaibUOGhmbCVzRxXwRzugnYbORQyNKGBIfyip6SD
qx5cBtbMt4XEA4HwIPBcIIOVypuCuhvOnus6JFQF9VNdU5ELLKcZygTjtauhRy+yUVv03+rAGtYG
dDJrCllUD8pLn9fWplf5h6Jd65zFFI5S9FPwWaT6mbG+dbcIpTE0bywdHPt1svJvkNUQcKlIWNYs
z7jyAQ1mZs5Zi72Hz5V+kbeFkyB2OFyLGJM5FkBl7a8ZVXmWeIYwW3Xs2Tbq1Sfe+NdSPRCnmhOt
RmlV1I9Wd0JYWz9jfWUvia07x2pEScbA9sDjEy+9unAim4o1yV1efZNBMUSkPTP7jGulxB+NDh9d
DJs4t6V3q9ZqoNj8/ut9Vx4Gxa6/W/0rJEi5Zg5t6jMCoFQ/NHLjE6wSTn3W0InQXtMG1dkaR9dc
qNesDxESmSsgWVSrCzhlM3e4xQkoFU6g7MrCWPQIKRCs6zpmKwcT1Ftnxomd7hfY3UIMkWsC88SY
sWDyDSCr++vhXcJw0DqXSohSIWPIEd9hN5T/+n+7yVGyA7topHTsUePK7cdriUpwIAXAYWHpzYnP
bfwn6AchmVkmCo2DL8Ct2vUxQz5M8Mgl4OMd6/2v1y6LH5aKYPFIio7LZ9NCjX+YfMSz8U2C01WE
bAA34DtwzPifchPhiOnQ49psAuZlxCxwoZaQ87/4U9PWA9CBhf6yeEpJH6Dw30Q08J0NPFKdlwdz
pBj6dVqVS78p+LIXZoL6KyWSCIoW3HzGYkwVWPLbbHHR7qogZYAB5uvWndhAQHLnNnYpHkX+m7so
W9QGO42lqR+ZDGQnPM5IIGMPUQFjfbIhNJKNUfuBR4c8N8MzMO+QZ6HfBnwqx8FDJjU760FNL9vy
agre8DUSotAyg6+P2kNEK5s7wafBSeAba3mrqn+zBXz6IrCKuK8OvSUF21W7UiQYC/OCwj+tv6p8
FagfrGNHnID4COnd1qUTrl/GI6o2CVN61dj31Jx8z3CUG9h/lyp0iZIxmnvfgWFe8yHHPIbgNMZV
FQHqIMpqzxSK8wUNG+PZO3pu1iB4fAnbhVeyIYdVa3eleEXukzFBl8kh+mBr95cM5ybaKuRD4S1k
QVxtfGAqZKrA4gS7hdoR7tApesmwNWuU8yk4iw371LB8UMDxTDPskpSz2v2MHHmsc9c0oIW1yz7w
A5Vzx9aZ+Eppi02MUYY+2wMKmdUNu5UXu1yofbz0ss02FHSI+qAeMPFLgmxEDCQjTgbTj9dgOiBs
6sjcdEDiAKf8Go7FPcjwDy778oaoyhgcdr9H4ZEsrZsYgt5ksvwimcC0VUwKO4Gw+AiODVu0Tn9a
7R2NPMMOM92X61/rf8EMmFHEiMLZaj1xsIf+S2eTRvXHYhWJ5hoGcAtvSL+lDgd59gsIW/+XVjbz
kA/iNRj98baCGst+9CvGSGi3cCdY7HVOJG96pp8fIG3gqTKqlhgBKazG0++akNh0QfQY0XSEMHNy
ma+eSoAWGF9m9EPTyb4+o1U7Qc/40MiMoy0hTGxjef51ZKjO/wtW+wctLBInMAOpG5PEh8aiRZjJ
t0HODRzFcp6nMiBoiRMWz/43Vx5zGJTNWwpXgkKnWQVK+Qrw0TbvstN6lDxr60F8EB+Y/5Nhs2dj
emOw71i7B4QIOvF+YyyFFaOLhK/N6hafGAxBAl6AJ+FnJasNHF6Dl8RWgLTIzGPnuxWYRMscACS2
zXcGN6J51hU/KuMa8TWPjJnK8lgZCCAcVAqoIbBF0iSxbmWcynfKV8JQEKr4gVzsuEwOq2XeL5EE
4NSJuNnYDRsO8/L/ODqvHbfRJAo/kQDmcCsGUTlardYN0UnMFHN6+vk4wGJ3xmu3JYa/qk6dcEdi
xIZr/mQEpoIcsTZBOIHu3X91t2bd7Vis/EGxo2OB3jne+7vsVtSI0qp+px3bjvElw3CHacRe6AeH
Gnz7sWuacSGYbVBnQ+Q1NXteeJQpZhMLh28ylOSDuxjP5zAYcLVjPdjZsE0lvGEkC2U89LGdTJRP
6KLiiS1lLxxYBrPpTBnVexvJAZ/TL+ZrBNbPE7A4cmwdKWkgrJQqvDoWmGswiokOxMEjWrgWztGJ
ZpmwH4N4Uqs+E4jjjF9sF+hb6Mlg5PS2zAgxfwsyhhSN2EQnJ2eIzgBZ44ZAnluG8soC0KMtus+M
Z7TwLgeeZ6yZR/CaC3qLFc7sInJEv9byO/zZmnCizahcZD4lD93FOEOhkrg/TJEY0bJJ2bVP9UP8
Rmc/EzOLj0BaopQSCUPlb4Ma+9l8oGU91ysX70fiCBsnho5Oe9tC+GDzZQWEyH0CJQPPcMG5INUV
OQHJwuyxIf3g1aAt4UBxpUtAe9BgXpdX4I14P4tev0cm+FOdmlP/bPlsloSwnoYGVQcKN9K2KJgo
VDHxI+WqQSe35a1BXQ9tUKMfhsOXXRl/AQuKI+A3mzRAyMWILxSRk0vO7IUFjSID3MaZViFAhWog
HLT576dGI0EmHxuGO7uNW4raq4HlgKu61ZyIDQDM4NFwcWqxSF50yyVOGpgpsMyNXsa/epsdce13
IVrdtc38HvDSyFiazG+AmYDjQW+0+7/3WXbhgLg9J14739Pa4Q0kyp3m7kH3HnI/XuHnrGS41Uw0
82LGyj8haI9smeYhmJsOtQwFg8vZQzTdm6sBonCRuDtwWJlCVfrSZXOlleeE+qOh4/ZW5U0SV72+
xJa0/mV/iy3BHIp6MfYaukAqCjyr2p1FJzyGWAzgjpUz1uH1jSGOR0+MqFZ1KLlN44A2k5+Yc6g4
Tx5Z1uEcBczsfMQYIjdEqqWBtR8fbq4N7F85DQjOwhsRkih+othI0ClKwK1cVSi6/ov10ql8cTCg
Iy5O6Az9O1RNMCbSAmTkt8TMcrJjW4tklqDAkQ/KeMpgckNaTB+PoqXFq2up3FGxgJlnZ/kbapyK
89IcVcIiwcKKAPb9InIhlsxQkDJfOb2yFrBb47VWOTUrUsLxxiWLYzAKGdsx1oGVTchuH1vGgewv
BXU11gQoIhLMip02X5emm+PSUDgIq3mx8ftipA3IIKKnCRzmRFjTbKDZ4oCazscGwoG/CC5m5NZQ
j99sFrgqzswbgpIB9wHGDQmtEeZ2sHY6e88mcf32zJPANmt9bgmy1m1SlleLq3Ge3Ed2J9eNsv4G
VubBx2C8xFCJs5CzB5J69pSO2S7JcGG1DXjFeIzNq0WLCCleeK4zKk0KpwnozbHL9EkxhiD9Rbfd
nNBuzDg/g+6Lhf54F+0j9w27SsC38Re6jQqscSGqgc0OFzXQLGAvXjsBtwPcqhFPqxZ7oZ9oXFJx
IjBd/FB7yAUAfxxJvMv03j5PmCtdMgKylvE/sujjaPnb/6JjJ4nVoMH+87+YO2kv/DP/y9hNbaGQ
IhtlhWH+6A84Kk77kCFEoP0EnyJ6FCEbAm5eUCjrfKoFFgIspOenZCqcPsaHH0fJuRLytpMOBaPB
bJ1QtA3BATjlR3Mmtl/qR/OtHxpvjY2DTzoT9BqaYgJbCUEeLPObRWTxyTZlAkjBy2nubizdi+fY
lBCK4/x0YZdn6SRMgZUuKfPJVYFc+Vlv2Rtf8fO0u33Ncsqj5/iQ9sKmdkxv+NQ4itm40s/kkOcR
QWIzRZm15F/1ODrZKkblgNUUWQ9P9I/C3b+bH4Cnyp+8w+oa30evvevLPcsKHpGI3fQy/VWe6o/p
8uYJ/whNWkNDR/Wn7ZP/HxvuRg44PKMH0P04eJj7sCDCNOcMOZC0jGVyDw7ChnVNvd4zGgv/Vz5M
4oJ7DenA4ijnKON6LiC1gLDAP4k9qFr8B97FnCDow1hZVYqDlmyOEQxwO0QxUzsQoU3C8TDsHD3O
gmjyqM0wIzSyc/stLJeOKHX0sjUUfF6LudQ+dEiBLJFpE2wZu1QW1oSEYeyGsw82j8mt8L/EdOEE
JtzN4ddg3bWasFSxaGkQg6KBoxPGOxNtOZcovOU7CuDK3jaf42i/3zY0ljfcp5u2f3OU49Mr0qvg
G2ExPMONDf6q2gLMxtMDVWSrksxnFRQL1Y45FMgmX493hGC7YKOdyMHcwV/yRKwQp22zJbLpxFY+
KDlg0HMtGDSX5UH45/NoUKv2+mHVf4ZfMwd1OaKtPUg8Sl/Rc6as4L93JxkTlYaousaPP3u2qh+c
9LMejGwqJFuW8MeJV4n8L2evcsd8CJAfTST2aPgnbJA+J9K2OzR/IQPJy2+sDHncRnioZ7Xevv+R
LOTMXKRje2DS/Bf/9BeWr1XMOG4Vx2Ar3XFlEOi76L5YJb5aeVsdxwPJUlvsBfAGRD/FIuuN3ySS
Do4Eoj4MIgEZ7Y8i0Q7F2kXAOQ/H8UN3ywsvEM8b1wCYH6yH/w5Pe85p8Jcwg5toBV803DhTdGCJ
r+ZnPEvPyhWw/90MD8anR3AnYYFsCLhJ+i34EPvlmVFx/GYtTPRWxNb8Xn28T0CGZWHHf5zOuKCC
GAcju2CBIEWqL6s3DAZ+8s7JfAtUYodi9Rp54S9dCnJiTnFaByh+IHukfvn/xKuKoEmAk9mshH/B
gXsDEybkxEYJAtQHaIpxLZ+dM41CSRvMGir8BALk0mqtXSc2Fhs85lA7luoHZyh+gcfmyLLObT4w
jTAdwY0vKrL0pdHY0d48TMTZ9HOoacGbT7zPRwgmS8Naz7bBlyVs0sWdPCyoYREIEKm37JFZfmJn
ETA6wPCFYJ878FtmeAN5L2xZqsut/sjgasxlBq7YdXYV2xPU/cvJWH7Jrmg3p+Ymzds1QC26XOjx
/j96OC4X5Z6Gu1zdgstgl3f+xPAYL9Va9MpVueFRBfTHkepUnLobOA4tAxarc7uCqQflCs61YReg
TtAAOqj3Njt/0Z3bLiaHdXpT4TiTTYB6B74IZjezbk3m/cPlYb/mvVA+aSQwXRYv8AcOvtf+0H7G
NFw4Ei6bS3POfoZDCXEDYAxnS2gXy2ED2jYuWxgqGpLx5QbW1wj9Gp8rVANUPZY0kFDoVK//vuJL
CchFw/PSOYmw14Vzt9bwUy2j5S5ZmzhBc4KkuFKJBxXnpRWSDMJ/4dd8v8/o0v44BmKeWrxsDtV6
sBPM+KDvDWC6d+0+vvy9uEN1SC3TNuzTN+WeXQpKpDdUzOdsRgvjKsHoIe7QCuKIMzI1AxGQAYFB
AGWMug1uDJeZ9rocKdFcqfbB0kLCiypysFFEpEiNHNvdMDufuNViD9CCuUh2wdyxPA870khX3EIR
ApINgwP+xpwNAUFK+8I2BfcdNOIk/S3I37Cj4CwjWjK++WdgnmovNGg5GPoqlfY/aRG7r5pmHmJt
ZsdK+a1irPER4+PelHRffPgShxBeBQho4IwBYkNudXFTcAkD2kOUBKNdQ3ZBY8cVEd1946/oYHfU
v/PslXpeYPMHoJlcRGFXRLsOeRq6E6INiDD6302Mroauh9KzfcQABJ89jrDxchQcjpIY3g2o2WBL
7xccyerGCTOR3Co5WU5+L07nP3x4eW3a5/gvDOcZVXv2lg6F95mvW5kl94xWQyFnOwec21R7uIzM
uSQlPwtuDwUR29KJSBIHs2Do+DgOa3TpUn6ocSqpP9S1/MsWmAxvQVqJfKtF6zX+szUxeKoIareh
hMCw5flQNuTqBh/66Oa/5YEVc/iDx/mwNNaRE14x2LWrH6M+6b6LkZ1NM0GUppbuCwKUCEJVg9mM
AlkG/iTQVpdtjFAPzk9NBPnXIgQ3Tx544Wo99uHrgN8ongakqXQ0dkqvUnRsUz3Im5ahngWeH7n5
1DpYihpPv3w0nElUl55GFfGbU2noVkaCLMy2/q6L23w4N1wrtTq9vfcXQEWV4G4Duq0g03EFES3l
tv4o2HrTbUzyllF8ccVfeLFLV5pvkZ+H+wN6OMOenQLmc31sX233qoTHkLtMR9G30Y+YyriJCKv+
SEJ7P1UrFYLQtlX32P3FzuLTyv8V4SZ+aiQ6NZ6ZO4P/iPRVt483Yn9We8TfbHeq6DccbiFA8zlg
uaghLx5egHqBuxg27x4c0XBmC7IKtedHNa4KNt5YOuRgN8QNklLPSjD3Mh0wZbzotA+TziOAUTar
CVP8HYrlKyE8JLyl+BoRSW/5iOUTTFeXW3pDfK540IkdchX1PInXd3MylD15VNMn3BKVBSxRHwE5
oDhrs7jkBnK5w1XJzSxRFQjQ44/ivF5hy78n0k4Z11K8MUqX1MpwN5xKDsu1zW88hGtQ/3nYm2gk
v3/FKzxNk+SdXfCBBRteJdKTjyRzsqBZggvjWwHAFyQbBGWkCqornOTfJD8otrI2bkxjnbEkjoZj
CO+/t+yqW+VPheRar2aeSWtHKmeJlV6Z9VlDUGxwYQgg2/ubGNTnpS4VFIdQTUWYUCvI40FBOMK8
KqPyomLG7lDDcox8LBYAQL1nVtQUyxI5pEf0NYGtDUmyE97i1hzXqOF73KCyheRis/Rc7PRb7ZWe
4PW3kYwJn6/yXT0Vr0KItlQuA1Sx7/HCJBM82Sl/TKCc7LbP476ncpnXDjfyZXYHaKjAt7FVv/EG
AcRId3/2Ai1xk0XfiRfOZIuNPcKARkz63EN54kYqLmMY0hEORRWuHT6o34yLE9bozIT9DIExR3NC
5Tv6YRrmCHOwGDKoCy+3gboYoUXxJHktEmiA8GfhFbgHQv2arfaJVbBipmzFglDMV+Hp45nI3nZX
2iIUU0Dizk1LOBdOpq7kztFx38G7F/0FN94eWJI1l4HUg1unnRQDAosX58dp4UI4UrUfkImM+9a6
+FszqdI4FrcFTP6XvO5Ja8WlfxkcjFm8NM/PoYBvjC1GLqdAJLlyuQoMB+sMzA446t6pAyAMnQRT
wI6BtXBgVNDY8kGYOP5vn0NYduYWhbOH2OWy+EG5Ad2qaCzsK0KVdOydpJ/S/jToe1gZWbQZGuu7
cDnsWSkNGvrVeaebqNRxdO4OLBn2Ou/BY+gcwWRwZKckOK3pmFsUs2W6pVUvx42ubSTqWw/bySJs
LeVTYDVEqFPLFq2zeaop2ImMPHGFJWUT8zIR+2EX2grYRgLaCNZYvnQ8TUB1sJIJ3k1s1CZzziKZ
2G8POy0alTU/m1SWadxpBDmrx6Tf9wx3hDSYLoNyQNZHv5e0E+stfoF/k+aZbPiO+vV73Igs3sYd
ZqQms7LAcMP+sP1XGMs1l3GwqAVgKQUf1sKfDPMLrDXmO9EBT24mrFAUjwS8GEYTRf4bDuoV+guI
qUSm7WTrb6S3Lh8zxZGZry65WCHkitf23vRBb+mvqTMg7kzLDBEA5nT7AMqYAPCN5wvAdG+p0CtL
cu1wB8MYdAZX+DDlk15qXvFbHVompiF4k4JNxBcmh61ppT9gLUxL3EIkfFgS8oW0P742c5TGfpYu
CYI1JUthZblMgf8oyFdALlwbwWlAHDjFbkwezPvawCO9ZLvBn9gIETr+iJZ1eEkasCcImzPvUyFN
h54murRYyR+dNqFIn0Q88lhOvI3L+CcviWgBI0ICvKYrhYtjFDisesNHkDok+E1nZBD7VcP2I3/w
aC6arQ9gOL8baeQE9H4YomHfB9KLEmzBGMbyiqdI/J4iVHtWSffs2y7sCLicvF9vXjFOmxKLPIfM
HXaTPlS4aIb2mH9ox9HRvZUzOZ7MtZBFMXXxVzmP3h4zmoOLiTrpmTJpRS4GGoxL8yqy9vB8w0wL
4iJuuY3L51ELhOjIJudxSai//RDdCvGZ2cJx62ht46CiPQvs2pNvRIrMHohP+U6zadayAjIb7plx
3bde+owlN94nV0rQpMIIOgYiO+QrkC3yGSQpzGRkir9anSYOEBV+PIfSB8HtYu9IxAPY5ns1JYch
YKL/Hbp12p9zETGH15AOgstuusp8J/KRMbkBQHTBVWZwdtt4o++24ldVfLGQTeN7jFwOqay/ZHVm
ZRVUFPz8rKpfG1h9sqCWPY2XvOVn2sFH8l11a1051MOOlFoJzaPOqsBiWCTV9ltjax0Fj9xOMTu0
FqhReJPWqF9A+Pw1LuvxD6bN5b+W+Ejy33eAEMBbV7b6O5WtKLIxZb/Ny5sgrqArkZSIIxpMAKwf
0mm3VhYOigZu8UydhJ1B8+oDC2Gs+T8lMZBdOhVm/PIiA/vdy/89KTC6QFwxKzeJeGXjCBPPxzrQ
SrpdR8l6difzwd8yGvgbzabDOV7aoaPk0GUchCDz8oFMFBRywh76is+sb2huIc7D80AyIA/7Db9z
v1/rpKrCCaXXpdMC3MtcCeQ/XA8xXM118qR8N9V8HtV75V+Cy6GAiNJCshSgyfliRgtJNQxcmZM5
2HDklIULlz45LiDZNlYBnbvYgVPwEoc9hA9s0ufgQujymCC2gsNKLsa/jSUd1j/0ZuVGD3Zs+6Ng
HQRrSF3plW89Squa7LjhjFcfDk1/UuLU44oZ0wITmr+1odsRa8IFakax3NNn00DOK6S74aDrBSab
YoeQ7/eHJHlvycOjjNZIy7dM6qoM0duJtu/B0VTbhy195APCt6tkPMRdGOim4TYM3LpDHm7e4bvi
ruHcAxfSHebud3JhVIN7QV+D9Js5P2G/qzh65UUNDu4kHrvUfkhboOYQXxlT7/nPEDijZTxVFB5o
A0ZSoRETApOYx17+hK86gh4CrqjeRCdp72feIqpLzxiPU+MVJ/nB4lhjVcNj8ip+cJQPj3p1GzAs
aMCSOQBmdJMKmxmOiLbmCu83YJ9Y2Jz1WbI1eUVZuH8zuVAOObIQMdzRn8+8RVjVZPlNK4h+ADWr
t3SrzG/sZ+J65bd2+2znWESPnwafVkq3wFxT7EYJPO3v3TS7EAJekEes24V+IcISz51R35qTy2ND
FGVUXYr00gXPqPxSs4fQ3wqK1OmIijQTH2P8A/cX909udyiTKwk1tNxwpkIRgYXciIdRhPLwaQJK
5MNOwhqc2Q0t/kGEzYM6+FCEWOUcsLpCBut2x4zleGhcZgdqmqvzoO74RxQQGP8P2tdieI24znfD
q8RtWmrhw2xFHYjYVTE4VW9RhvaDTzEbvTXVrcaLAqWrcK201i0gqWoYw0IZ1ZVjG/x18pfU39L8
EbZbPSdSmk0LNyY6q90jRhvSbYRyN0Q27DPZLYKt3D1aYzvplFMwgw5GXJf3S1H4iaQj4c6KeaKg
QGQzum84o231IoohME8Bj1ps7IN4I4ieUZ5gNPYp0UdH/HVH7OTZLgkLGKEHqEtCu4PL0kcPo7+Q
4+aLayiRGuR0TGXWmrgHncLJVuAQOCEVhUy3Sc0VxziPLG25trpjGF8odo/GGMIAcVcX9ESL3tWp
8mzKEm9WSv9AWxb9c2XsITZRltPZsY42SfUAzzK3SL+o97xaBCbk2aPGYdfBkw179mQFm6TYyMRc
rsL8TLrce1z5SPpO6FOm3aLYNOatwhv42kouJAmaB7gzQ/4YaWi2nIrlpX2vhO6z/xdcuBhK82Qj
KAAIoRKgbxg2vK2Cfk/17eSxaJy2aexCSnrjK5A4Jbi010jYg62Cfk9csBTdGccJBtEsrBtpZfm1
iYjT5iiOFxEN8gqdaNJfDfxEA+U6xquy/IfI+EoHVXbzspd2iNYv6faL6EgS5Lv+JYWdFpb25Y1p
weS6nE8CO9ZxK/Nmg58zosvY3D2DzoEZpIfuW7GBR2jg6IpRr79bKNpsTZe4aK1wlOPCzxL7cKdq
R543bE2BZsvOq6C2NKe4cOrOi31YHYjDnAKgr6OOPrA1tSNClppDUD185ZKLe0Qyo34J8Gl0DThK
CdEYxL1fW/Eax+uQZyhBb0ZuaG1FmAeldqD9ZO2G1VZDL41N7xkumppuEskugkd6X3yR9AB1fYRq
a5Yym2XeTdOWfHhpyHF85x2Q7QlDlwyHkznaouGCaEWoiLKUltjuL6BRkT538XOjyNZFH8WlIj39
ALMDi5C/N+I+aTuyXyLjvGk/lP+T69tkyzNM/QHLEfeI6TLt2g07CixJp94bfUq0j9IDdYk0HGYw
toMCfsbbxHT2IRY6wQrRFbcHU8oudY0R6JGaBWzmIUXvqn38K8x+XkJxgtEISAddhl0aAxsq8Tk6
0qvoujhDqfcXJC6cdRzPur4BZYebSTPL6x5ZOWZoA+q0S8+VsaJngsUhiC8+LjHhjP87AM3t8qU8
78HrAg+xFCpK+GeMM8UJ3lOHo49dEJVAxg2727zwhnnohXi9kmM3nDfhLMw9qpJqYLziKnOOT9l7
NOTUSXoL1t7jfqTBZ2OjHP38Ej2Zh6DZ4fDT/4F1wWapaX+W1B0VhRCK5MoKE3cxe4DtZA7eJby5
6pocBFySs005OJxb37S9wPOD3bKahConGmtECZzTNBXQGH4GY+OPK0PhX2a8GFfR/IhTN1/lk98A
fzfLeMiRhSOq2UTVAaiMVkbFrQSTSrbIbCUHW19shvfjzajJhmc1xvdK8sDa5vOlOnH+0R5Av4YG
SQcNLixkd5B0TgidYs0NUDA7E17QW7sGFi+mB8sjp7uL/B2gCdEm13lCClbB3EKMobnTgjy41PT8
5ICf3omiDlLRRV8ImkiwBMQL4LFGXlVuxv3iR1AUduZ7rI7R5WEgxEb8MJiz+7FmqS67yBr7ROxk
c5uGXsidmfmCebK5HguWMF6DgxzeY56aPfG2gOaG+QrjAeSPhFhvjEBjPFmaNXy7I5E7ZPdy0csz
m+lSOcPxlMrX2LjcajjzEfSkVaDPO38uHRg5GXAST6TgLXjI4V7lVMcV2x6Mk3NQbU2CfkSmn61/
J6RoWPHR+PIxjZsD1Wr6SpKwl5i91eVBL7xU3xCGx6CCSzDTDZ6CfDlltohAw8YllKQNYitV9cLj
uzrQ6sIpELuVW04r0Za+xIlg7Pm7sVWOtsQADess39z26DtN/x8/loEH2zS6C8YjlgPwcqhWxAwx
kNXepIJZrBhc6DQXxTqbAOHWxJ5zJuqc6ORTAlstkVXBqwNyRj8LpguHl9mPrqQ6KRrIPeF/BO1Z
CwmPWECPWcBp3PmUuH/OtbmxADDEiKSMubAhCXwTFstG5TOXl/Eu+se+zOJWjqmTDJ5CBoujfgxX
JvwSYOFtNSSVqfYNz1SSm9PtSBgt0bSO2LvYjyGXyswtJ8FUbpioWQ5DyuUYKCxFci9vIAT4F84o
b03UemwZ2Jg7XEJJmxm2sINNUr8DhtR0eMF35jWndKwH8B6olKhuIxgTzlsGdtwqn7w+lOQRZRM8
GrwxlB13DIGe0B4VogaYL4gRV0iQd4TAqwPP0B1W6ZGHLkohHaXSnmliUUEh2pyiZO4V0PyxpMJn
S5I+y/RDF04ha/UFRlMbHz0pNZ05GqAkXGeyq7Q2h55SuAa7zISsFxegAsJFyQtDh9C7TNtErjKf
z/wb2LzTplYPnEHEvKCZrcBlU0c1Nm9zh9F7jzSlgUzQo2Rs5x12N925QTWtmo/CU2aLVZG4qTCq
TtNv2n4koNItfEvlHwOOhMyQqZvy0zwg+wePCTA+ocp27FgHNLxF96jRV/sADwidFPG54JGvWQMt
EE6UwN68hhJDkhI8EE6R0+K39VajXYyB/hL6Vnk9vncGzX/ILwjFV6M/0ffk5jl679DGBOUloAX5
zaK/hOAhcU46iAHlFASg/4TqIHQ7XCsiKF8HRn140PxUHuINE4S/Ml5I/k7tXYRK1Oy018gNQUxt
YPcLoQX1LPsbduNLfKszyIpET3V2tJWQ0CEwYN21cNFd4uxGBAeo9hz+Z7MxQQDCMBOPptuBuYtg
Pli+EnQ60V0VxF0P5zS+VI1Tmf/SdNdp82qEg0MhZVY6jbj/ZoeZ1A4VC5P7wsV/J12pxlcLeCV0
5wkTEmVN9ktl3vr4J1Uri+N/MG9U+4VGHKXsYZtb/qv8z2Q465q+pN0HIKnLXZLARKIX3nRMfyWc
iX8RBhMhY2q4DaQ1gWQch0l7oXZIG5IvaIDCbThuRdJzWPxB74rN9fyQ9naiPwjJKarPSvjws00t
7XHPRHCtyWdCwKg65o8Rr/MURGHNaAyrocz4kMdSumXYebcggXuBu8wkaNwp6O9iBeCI46We3Lr2
kGOU2cO8pOf7lzxj+72n5C5Me5FjFIXl30czUzz+QlrleS0s06mtDcnTE1fajzQ4uTf2f0V2qMp/
/WLby//U7AhxKB/XVUCLzdGe7vPuaEpPddrIrR0i48bnJLtW6VohEjBZY4maT079W+BgTDQ1q6ql
3P/TNxMC/kPLAU8gDfQv3WtVLLUpOR+iYcsvE2Yt6giEB7L1Xld3kaaJQwo/9t42VZf/j3DhkAfJ
/Cch5McF5MDfqhu2P10xkDQrLHCqVVJ4TfbjV6sSA49pZY4rqcSr2x56CqNny5kdlhejOYlAhdsG
yJVWXtpCWA6OBS7RkuPPvmXLxnDYoIGXs3kXJbfWyfPF7WcdzygffHir7d13tgfkXsDLxofVNeMf
zcdeeKV3a0n2Yqj3oGuJY+K1ToOA1NCBv1c9S2Lb3hjYOlph6wzzqymYFywwZfGgOjZ1topUr/xV
DZDLvQlv2K9RFd7095/FVcwREYAjjBx5PqhnzkIycVNYBQuovxDN8b7chMW9FG2/jw9R7y1wV0aH
zsSA5XfvNq1tfjKj5dBJeDNhFXUk+poR1pdi2x0WhFj86C1bfXjl7wUBLeVBcSvNjQqmP/Q0PpU5
Dly13WnoNtB0L8p7kh4DDgyYLPksrZcPMZDYTlK2HaSDjFCxErdQF4P+pHlNyk8NqIeH1m8NiKfF
mHWxEcjRS8Ut7CeQGLH9ZI1Zg3F327f0k4/nOLm/KYD1XeS5igDn3wE2eyxlKkgsqIcSDCfSfp3j
D9RdkxrHJAeJmZp4ggSFYD9xl41qEwnEqLeapy6YQR2x2ObgBBjyPPXSbVmeaCN2bQvPr3G8csbm
Gpgkrhym6EcbfpJsX3cYdq4KvISRKkvKPltsheoqC9upXbMrg/XOSiRcDcn3ZP6Jxle52AkrP4ac
6rbNvkWmC5EMNI6In4mntaNDPs/6qSF9ShlEopnGlbGhBbMmWYURskCreZaq7/f0JLMPIYO2T9t9
MUcuKych37SkMjfSRxYSZnwfCL5uXiGxXKzJ2K4tdDJ/WJs8B/8SD5swv/SYe0oIW84RqyoEMMPK
/OWM4FEE3r3qnIP9fsTtmannWCQ2vyCx73Xk9y5NDqnC4LIJ8rXse5Pg6rMaYWwPerwVkluAZlnx
ctjvxYafFyjeKOAwAVdiM1Az0VAQTIY6ARx/4fEaRdWqCDlwVqGJ1ZQVYSbROyMcJLphq3iS0jQB
ivjdps9o5dB/1abMgJBaEwGBb1hbHX3UeMvrkwQ/SI7PHTygKj0P33NSmh+wW1SO4rR7Czj/a5AV
w7+SeR8Iu8PGbTOpfxLQRw01o9lINWzxz6747BnT3gK0nQi3IfZxMQudGD+WhXIbw61U4a0HHTXY
0h9PH5mEpjP8UsTDAp2K4ZnpB3J6fncHuQz3UpF/HClbY36kXdWxkhPKm1lfmrWpv0Z/Jvd880Rb
WubqPNF4drRE1zarBVJ9VXwIXrAWGwbJecytbxX+9PTE8s0MbkVyNSjdbb/j2IgCOxS8KSDwhKxu
kIcFRKn4WPqfaXAdP9Js06PlW0yPseZ7geIA+K179dgN5zDBGK/9GhXXmIDHnDxYY0eCLxkQtRyQ
MbtlhZkMpy78i8gPXCGgNShV/zLFK9RDLX1V8kGGCBQdBmKTY+qEx8sYYweIhqDIL2+WM/BZ3sZ5
7P62GvzW+jqJ21FZh9Gvnz4W7LI9M6FarzQ2Avoz4M+9w0+h/MjZjxGwAwLjVliP994bLfT0U2Sb
asZme8wzTilhguVKBTxQ5tf+jRO9YA1QayBKAnTjy+MJChCqjftSgAl4vlvINk7qpBN1olsrK7zl
hfZPNslDWp6DDvwUvwjCAB19VoWHr7F3w+peFBAtAjif0FxDBW4zR3rPCphd8kydh8xU0VygVs0v
Y77G3IVVZ3Jf8DkY0lgTUfwj3uqKRHLWr8fhEAf7DNGeVkFSaldF/FflP/g6l8RCE9oNWfhrohMr
8L/6EOR/HMhKc63k1RD/dv2tgjdm3ptilz9r8STNxyc+6oLeFZtQo1GZDY7KwyBv9G5XEK2Wn+P+
U50eb/Er7q5d+fDrQyCvWUovQi8WbrJ6zTLEE5w0YcLO8SZgDFIcazSM63ezMpAm08RHNm9wEx1w
jYgOoNN4YxolcNh3CFU6aD7G5lZ132nyMo3iz+Awe6PrxGTzpYz+ylcaawC+EJmUyBqB2grzCS4N
ketjfyWnkw0gAzpxG6bMNaW/zTHvbIACgn8yfeYgPRZvhA/h2xIKJtbZsysVba0+1ORmpSxp9RC3
SFZ0LhMJPsZJiEbzrMzJlw7rvI7jKLnX8dY0Z4cGQ0Uj4dYpuoBNU9xahMaD+FLTrxp2Qg0ZArex
QKapRjzY3vXSdBS2CB0eAx3FyWemEXuDrT4QJHj/bpGss2pTY+LQHMrRjgxXBgEyb/PPmMZ098Zu
4P2dG3BTSjoJ86RpWyD7mEU1EO5733Z/b3bGK1PjPL8P/VXLucJEkhWEv+F1HynQXFaCSdDVLsr3
QXJuFzv8AvvJYWTiKHsXpxGYYJF8qz60JH23iH5a30fCmi9Dnel9GeB+23s+1byW1O+EtHAlezTd
CNOBpm0Bi9hgokNKloghLCgYtHRRI0R1Ml2iEwF1BaCepkHZ6ik/BaTrkWwfeA5hgJVpeOYsywaY
EWiwhXDXyA9NYbmFi6uAUC1jt5gBnDOxVczAXJVoQKQBJtdKXxnhFAVKJGXfz4WsXyuqM/bUR9Zq
NQFmMo0R0gKOtDHumSNgluj5tX1/FtBuTJATXwMUiK7v8El4D9mTJ7LF5HSb41zBNMRsyIAhpy/F
/0lnUkb9UvDsKth5Z7+j/BKUX2VMrIWKvz2PnoEEurqKYrPsmFja+QwKma5YBHSM1pAxTA1PDmEe
WR4D6uaR1nBhFpbKX91mxKPBrocqIDEomeHsvfRRFSgsQQmkxkvUr4G5NlO++2vPijefvtSKPyfz
YEC+LBcKpHzganHAcie3igIrJ0jvJTuphr9L0v5idIbVS571YXRaUG9VBOUDM1v8XU7fggjkx5Gi
pnefNHfxQiwig0CtuCp92wbDPStSlVWCRGiEATmxGE/hxOJuIs8z6DFB5i7CzlotUDZjoFl4rbGH
fgHJG6AHoDpy8TEh8zzO71JKkiAe1WjSYm/6S6tLgkOtS98XbxP6A5gswiet+vpNCtYplV2BNUSx
uHMS2OSPVFgQF/vomIZeBN3ZnDM0Vci407SSoP4hPWO1VRCfkLOCu0/DuKGlLzdS4ci/UDmKVbUa
KOuK4UYcWzry9HbadejeWIgn+BSdof7L0/K9HpDY2/63IjltF2KfBYbczqvicMMGNoC9mNhIEukd
C1C57hByw41lFeI/CJLY72U4LY368Q6IgVWXxQQd7iPD5Tdqt2YBiQ+pPwJnPUlYFTCKZUxvCqlh
vR0rsjdq+CI0Giyo5wtCNnMFDg3YkuIvyHvjLjJ7ICwe01TzzKEmqUc5V+wxlTdDgtWNEC3VDEFd
tGlaFA6UsAohpArGjLq62gl4vcMn1Fw/JsnnqPF5F/qpwSDGrQn0Al+nSOUVfE+olqIJv41xOZtl
3C98lysDTh3iuUW4yloUY+JvAsdH/5IdHIYqiUk7mZ3IeNgDonhCVgEAGdiF9J/DQb9gLOnsoOfg
R4CrlV1EGx+eojH5a4G+TPBiAtU8niSLuVD9j6TzWm4U28LwE1FFFHArIVDOwfINJcsWGUQOTz8f
PVVTdU7PdLdsC+291h8FfW14AUMT675Kc++VULyKe7bolp5waZuDwNeiak8G/ECG6AudNr6I944p
/nNSeDCIKh2yp3tq5DW+oQwycUlJ83RFs5c33D80qD1aE0pGQcQAx6SxOXJQG3MOWERhhrd1pRUi
I3hZwimg+MNj+k32ggPqMNnSKeP42+DcX7SbdCPTZmk6ot3xvwqrvCWJS1pcJ8K2wZFHZ90YA4sX
e4bVxHsQxSCX43nloYaoFhluXggU/j/4HYJNFEcsCUj1iAuZihcVExn2qV8QLOSV/XnyJeA/5Kvl
batDW3RtrbOazCnIfsT8uOy0C02rA7Mxoh2mAYYygZk20cnf/FXTJSO8Ev9o5OA3VN2clMw2UH82
dLvxWUL579GNvlXhJJqlguGdgAlE9agAhVuMgEQybwbxOKW/Z2kkFS1cxfrPUK2INUxuaDm1/EvE
JgOSE5HdxK0XNe+gRm6gaI4/NqfUBwJHR3F7S47RGF20pK4t6y1xZ8hMrfiyPkxljrbE6d9AehII
DIEjfoi/wa5RyeJcR7CgS7jTuYD2ebgib6njYje4pMzg5f/p+tzlw82BEnP6K5ihU5+WrivPZfDK
FIoKpiwwWHEYK1UOBu3A1qGMF4X5YDnCNaJQg4i1YZQrzDRGindHM0Zmr83AmrR8lw7StgmoVkXr
IrIxclc4AX0E/KmMEu79QbqDKHzgSCwRSQaPJNpnEJI+7/b0Tc6Xw0+fdyew23UNtSB5S6o0q/CW
/pU8ybWVU7uckTCF9Kdk7alRZun+2+Pp5Cxk3dccswDRkNcTwbALTtoOkC6Vaji6nHgezsxlse2Z
3QNkeELZW6S8oDTgs0ROppWugDBqPvciysKQM8IlSULWCMoaYEkGR4kO/Ki0zrnhCtE37Y+awF3y
AsPjuVIw9bPr3yI+Z8rEBlucqQH2Z9YPKxZ/WoK13HfXW2Sfsn15+FAd6MQCgRC3d4vDdSZ1y7Qb
cRpDmcmFVfH948t252STCKQxcKfhPoKrUuelB3VF5qfl8yEqbF+YfwbyOmYluBymfJUvJMbZhm4r
sFk5P3wkVGgBq8FwhEqQqEuun4jiJaJXIX4Yvcd33cisyU/9BQAKvhomThaQS0ys6BynC5gE8LnJ
FkBD1IMIHqg+MuHF+tLVMLTwaVzixA8cqXDifie/t0Kz7c21Ix8eL2F5g9jdt/6pDA3a6sYBFCHb
aC0rnlq0jCkYMVDcvSYLDmCJ28MOhUWnYGvg9u2+ELwXwq+nfefKvnq43r6kWSil2/wVh1fppWcX
AGC9WLNSJJWl2PkOUkuSiYWlew7dG8rqUXmCl4mwb2xEuBbld01QB55YBonRolcwJv9I8Fp45aEp
kXL6NliWr051asAoq5JmxzrjcsVPYReZzR7FFKdmlhk4MTbyZMrvRjCu0cdo2AYEijsrEbKyh53A
/mrDbgC3DJsEb4+GYsr38BMNpJhBA8xGxXaHpn/qvfhqRh8gIhqiEADQUa3xEQZg9cafh6ytks88
Ux1CrClpzGDsbNaI1OfwnjE9EgrA31I5o4IrtFHW5CDsFBLNdOrBaBKOQX1naLu4MBXc0pBhjcMa
LKye6TCt1RmnMv+HR8nAoA1SDrjCmopOn3uL+j5QAGw4zCWkmKO3I+aSD8mdUY3fi6DUx+oTTCt+
Oz5w9uCl9OQ7k+/ZmUsw+SXTGxciBnZ0aFhWMRWlyKYshco1AhHH1AYe2Gny8MkVDKzkQRqt9see
xzxm3ib3GO8Zo8lb/vcSfolRkxjDmabZrco7xN2Ep3f6eUpvsNGKAjPZMv1ZSe3bisxDl8CzZMaH
R4dcxB1M8imaHVzG3pwJr8IJrNlc3CYfyJI2GKtnJWbI9CyFqjxuPf4h4W1JK/BG5eS/oNT77Sur
RTpNoOMr+eVOqn/5MkgL4lX4Nge8zNi8k3nS26UyI2eJ+bN4foR5Df2Ir3YjaV8V8QqYp5CI6xYx
0ppOkda8PUi7IuGzhljMYlbgQKhBUVDXXIKHjJEHWXmyDsjPxxoHY+PbaLGNZpbjaEWf1o2ZTv1v
g9eOWE7IzHGltoY3+4HAStESDwEt78hY33zILoctoCKM23faAd3aFBA4p2BQnmXCjGOSydPFc0jU
OeNNN83QEmPaheOBFyS1hORJ2dZwSkvosQHYLB5zauq4jti/FcRXqgMMQrxzBrd2/lx5SIluNdaA
rR79B0XgTknjRVdH0QtRoTJqiYVrON2wIGIxKKyPTiKgjSfN47pPCAKaTQBdgYNGN9EM5J1JKNsw
8euEoUAp83fgTyUMhuA8VgDyTJUVT3v0y8HCs0Q0MCciyGU6axfyLpvrMPMfgPpZN+NenNyBWkK+
Lb5RfHPtPEOBseW5/qQWoIlH0FNgEe7OoQ2cSHsn8/RgYKkF39u6GHkSqE+7Sy2Tu4e/nKzSwVaj
De3sPKoRUxKRnZCnNEjiTt4B2m5AockksgwVGgMF99QQNwFQhhLxA7h5pcVLadG6L86gMho45G8A
U7/Q1wkBvrBuEooEy69H6axMjPSOo4JhBVG84eKAtj5oX6N5FzqJxD408+cUppjI/jknkJrYvJug
DXV5UMUj56IY3mPlNtq4PB4GPDubPmBQJuJOKLYaYSyYvshZKOABxnhCzxyZYAKLUCzi/KNEkQay
FcCIeTYwRnMdNVwBIGKfl04ljoVRE+YR5t+aQOQzGaApZt/8MwFnJQRQt7TnuDgLBd8my+RX+uRT
jtad0B5zhmSAZUPzZwPtFCraNSs1mbpmMjlWspVCmppTH6KdPArlFpkOTzx7HGHf7FnYuYZF8waI
bkxAIfhVHpFp9/QXvW8J7rxHgo81CmEsxxuVAFiiMYKC1ygbT1jh/icHb8l7SV2szdipVcSOcuXl
ne2rX2l28D/nqIEGuCjfrY65aY4duFmHIalNQNp3TKKx4jvg22L5DePWlPd/6jNKutAJIP1Xm5NY
lcve/ftRufBII4fL5WlAB7RCWtziwIcF/1gggfjJX2NyA98syJEC3oAUY4bG0x2DAvGeW+j4xmIR
4mxbhF/bNNkYEOFTdCfkDCE85p4dpQLzkGnhG999cB2KLZERlTFV8NhMg7+i28Q/uJsRdPtngZBl
pgdpznOGQpqkhVEvnfcOkndk41Q48tuIAcLoD4PAoo99AhGWugzv8iuWnhV4IilUtb4bizn4Jjz8
HBlb1ryKtxr3Z23/7yZNJJtmZUq+yMjCasJHsLzySgVY1EkaWYDYApMnibhtNpNhThcVAZCIjsdw
GSi7nBtoKl1qRig2LgJuOFjGcCwf8w2ZAhQy0NDHpeTPGrysnJc8UrWNiTikKZLeEn4mxIZAsPKY
d0uIVYpGfT5cI8GKUqHvrP6bXDdeBt8qAMdMXKKB5XqGuTCP/hlxkxdaYr78CAe9fNZ0Ve41mt7L
jY5uucIjKJGioP0atEPRFiwhCjZ1xfmgmxXkIyuOjwhDe8cfNEpOiQFDihw5vWjxn1GSSUi2Iwad
ZlF2tmmuoV24rLhnchJYqmUtsDD46MMTPknEyMrBdTLkhOVK/IZ/OVTcRIr61VSnpFhWeK3zRYQR
hSg5DxaBWbxZaJQfCOpK+Diq9BsKG9V71sVCkY3pp37ml7og4w7oCNX3NOUg9Xj2eubjwXu33V+t
0dG17+V5UWIahO/TvkD1KKJckNweLk1QYHtCyyxlXKr5TKPKcv1T1+41YdeT9Yc+2WAQkR0ut0y+
DSQgKpy+K3TzJLTE7drLrOCpTU6heEcJ4+PTrTYf7SvlBydZOapOMtQumvnMKdAjCiVaSohYumPD
41gS7jI4hi2qm7zYGlWOw4nxpHt+GsK7SX7jAjDm4iM/Bi0ebPWuIjZqtp+PucYLpGbbMKQ4cK9N
rOEEHyKnHM8tdh4EH5iRCK/LaeJsKD1hoVwb9NElbr5OMy4ZjkR/4I+p5FVwijBN5NvKO+YFH4aX
1OiMaIBdN8ZkMfo22IomsGWpamBH/RWpg6HQpORXJCaBCiSjn/LckuUWNrD6Pj73/GnG2556xXSl
0+PNgfTJX7J4+EzIlZGPms8MJ64jzFr+tQTHnSPtS6INkQi1NdAlgU48FOcqWe5EwpGxL6wKJj8C
+sHg2mwvqDY36IRqg6RZJjmGgrk2BsdA3IPXKdm9JugC8fUsI8ACO3qr73V0qgw3fveBClv3H98u
w2s+VvDkUL1c2lihvDVXrMsaDREqKStF2XLLjwRNkm5449PEcXMXKPQkU+zbw8qAHiNW4QgDC62b
VfNv6WFhDullf/SwcHOBjK9iWHj4JniddiMSKhTOcehG6Z73Krc/wmmQ9otODciXzYkl2dX+PRIk
+rjORrgO0Ja5UC2ntDgpKKruOoZJ0gU+MNXeHDRyYgIYjkWDiCUebrYHuyK3hA3X/dGTeyEztfG+
+mu1x3bKA3tq5hv5VQ0kl/N+TTvEc1yFROPvY7KD8kPQOMRrVGhr/8WWs1wRS2Y4BVxZMVk/pHhV
9VfD/mwn7PkGNM9GHDaLAZdXgPoB80zRAMf5X5MObd6HjKEMeHYho5ysDQoAXSDVb19xUk+aZQdk
zT6SRZYSZEZcqea76sguSaYpyYNSu5zoVH3zRSPo4t2tjpPmi1HHnX5OfblQB3KclHet/Qr9Pg+u
nGiJk1pkdpEDjGHWMrAYjgEYTGgFE31zLTG3dOVP3F7dfNvbPA7pMyHnjsltQOHO08FXmDntsmxW
XjgN2LNE5p2aPJv2NAA9awk9EpeE+bLnkpYkdPP1Uo1mLv4MGcyr0awCwS8dhh37CILLroXewEuk
MbO4JCp9ieTfh9CjCZgdST5rl3RX9tvenUbElYW8dLb0I+fdr6FGo5He1ognmYYAoAG/QqDg96v0
L+YPG6g+io4jJ7+iMjBZBL191G96HAGxyqZPwgBPGvV+qH2V1ilea8YaNDcEHZgZEQL2j0I+pdP9
GsSXYUCC4d/KI2tANgaQTzGKGIxqrWpoM5mdOVgHnxnEwp7ooviEU4OC35h3053VNCB3B+38+W1Y
pObVqpg7CKJoVR4rNGlICY7ydXJTb4hII1tf+JQwrv9Q0Go2csHVwpTvRb4tsgs4XfFLOEtOtgFg
T7XlnOPKPWiEmznDYLUHbZWeeGRhm/lhTI0d53dydhf+TworOq0WnnKWcsqtaWVDH0d/1NcYGOV8
NgIM9j5y1/JWh9iYCsxNV5zV+9geUy4qTImkZQCZEyMljjEHBDCvUCqsYRS1liCKba5tO6Gb9ojT
+o6ezBvFByAmPAds3kZ8dOd4koTPukkOLgEW1B8ImwTT94rLjedQvUDcKpM1yFhZcKT4O/aMUrxr
MgHJHA/iXOAn/tlApIOK8Plk+U63lC75v+IdA6rWjniI4CMCq/aJujSrfciT1b9KNClj9R2jOxqo
Z+BeULL4357OaqBOSxUcuG2ceqHKpgN0G4lTq/w4cnMl7lWWFB7hXwOrb0zfzXTyqEsKuQ1HdkmK
Tq6snC24pBXMMb35pD2EgNvjC49ZDwJqVNPuZ67igJA0lee4QoYADFjljj9eK3FtzpAufs5o3mv1
oLon3b+0ghOq7Mvq1PxYHIdUDgt7ROZAEJ5lMCSw1xMHtitBd6bYbK6UE+Cxb99EPmnud/D2Y3vA
VEamJkcmZQGxZUsNH+B54u+j6o88lJbQxvW56tGGAvC3CGPRttyIjNx61qK8i6i5ja/gK7Oqa1Uz
uxPWFMVf9YcIWITEy9jcm+Otb6WvfK6SU4d5f6/YvFr1OfvKMuZbvlDozZcZzzxvW7+7FxsKiebb
C9YspNoY+c3TBBOS2bGDk81YwvNOLh02kivqSWrXralxcCdzpsNSOJFeNseggaJVwIJ65wLVfcdk
PuDDmEHJU+zHDb4ip/bhq/P2rj3cEdURE3xKm0qCt58eOX1E8o6MzuEh+ZHn5tSOxwjXfOdhJiHK
Lfjxo3Ey/wvTxQSBAb4CVHvyw7X+ivuEwCFbR35HFNUUU0wVntCSh3wNAurAV7TDkYjro1swqSqM
pJGxs4x5+RPgSDg2J9Yg4AWwwuGvpZyeDxQuzWq6IKMf5ntOrFPYjtlmoHQMNCwfqU3nMcQZsnc3
WtVzfpDid9g5XXAL22Nrkq9sTP1vcgfCKZqt9sIubF6aEBwFNzY4lUDu1jchfox0NDVOte/JhH35
KzDfrc5TzjEwDbcGdgp7ECF9DMyvjMch5y2mxMWswr52R9JWqWfuex/kirwuCU8/j8pEXZ6FBwKI
DC0ijwj5WZHrgAqbwMTtLH1xfpCtTSRrwAGh7mqOcFRTzRzTXcFZjq6Kk4N0OWkJNK6f3HIv5Ov2
IfMlgaq9OERbk2JtxwISRHhNkBaYPCDl/BCfHXHPVdlycE9myHOFeVtPr2yWxtmc7Tu8U4imhM2A
QT7ayqqliFPl3oh2rN188G/oxxfS8RbtvN0qK5DnJb0P5p4PAvxfPb2kNhLYpXhWZGIbdoJpow6P
5jg4KjIfjCNlDLgy/clcBDhAI5RRPTmLAYQ879dnDcYPKEUbc0++jKZfB+ZCEh47Wy9wOvCaawHk
2Im3MY9cCiux6Ikuntc/KgN51hx80mphNTqcJKT5iJ/VRPqRpK/4GAiWASOoxbtQpe/oVyHwYLbC
av6n1gXf8rcR8VM5DQyrQDRbQHOgSAbmxk6vPGjG+K8j20CpK03DLHRghYEHMbs8/LVGYQxYP4cu
ql2ezYWGLQEX7G/R07tN/9Ky8Jd6sRuEHdEhMRKWOSv4GYSBJTz6VdsZl4oMHD2vyZphKb6SX/Gq
L6p+6gxY9xlfhdQh0LQnJ4Yw4QGEJABBiSdwzfpiTOefm58uQOugYNzUJqxrBKoI5IxxG91JAgh4
GE3vWghLN8POd83SpTQCILHDnNG6qPTtHq4wJKFtNbA1eb8fBPqTa+zPQAI70Sm/qOuTfxBj0VGM
nIEzHnVLf5Qmd5FEd2Ot5HwJFk2veJnPkJDK7WH0Z1Ar/ZhOr165iDYB9VQz+WEoU+PBI9Jhm+Hi
EulrRBzOzbCgkxivBn0w4nxrHJBZ0GHU28OM3WLYixiBgWWsaMnfOZssIa3ZMManbo4gdhA3WnlU
Nh8E+KzkXGUjSD+Dtqaz9YS+r8kPmmlMiT1CWBK/PDwX0f6D2ZTngNzia104Yb8SLCYltEqjQo1P
KTP12cS7ydEIHBZvwcL/XW5Jt9EQ5fP5cyZvybLrUyidePbVd88wgooCF3uPEYVRc8Yz0eGjY8Bk
mlAdwmpjJ6JNdNzse/Ws0lzi/rXaQcSVdY6lX/Q7wog3UFeVybb0Q0gfMm1Je2J/x8Ke1PtEOef1
NjCepbsALs2tDT5lZGfqb++u8mG3mXxBEiLazDV0FiPgxu7R3QQsRk5yqfbIndpk9X9CPSk6s7Eb
YJgRztQs+dvQxHn4LTbakdUB65BuZaBU6W6HGdGSJcLplnFyHzD7Escs0C6NuwGF2lEmj83+SHuv
hg4BrSbOnPi3mBhbC7yoZbAeDzjedadYPVvxzoivat20Uo8eN3JBUKPfw6rEy2xCaPdk3uL7ffbo
QnsSd/xjb74y41eMnmKmovLnv3B20e+iLXUQUcV/mzRW9AknCwkE8dFkeO1/+uRLRpZI6vuYpfVZ
NdGOM78E8fa4SzLgszPkRQ8VKVHK262U5pIblyZ71to+VxcNMAI5o99C+wC+ZVdA5vG51gw96Azq
+AjpGSlXcEMUgjOzw+MqE6Q26pgy8gi7B0Fee3A1/MMIpjvIFiwAXJ0YI4KbQvvDGjPdY/y64fEh
CyOaGS6av1DDffwdwA2qBD+gsK/W/hYPUU6uGKOy8Db4l0k3b5/aC0ukw4vKY9HCLPbeptX+fPCM
zTIJmgfoD79Zswz2lXvT2q2eT1dAxRzpNJzZS56wBqmAviImzdu+inn0ktehxjYKge4+xPWkJC3C
Skc5co1naARouQ0ReorSM18LtEpy19INxbEL+4fc+V8QiYoWvmPMjXYfeo6+lOZRug/zIkzAQqkV
mA0b4hkoiGCSBKxi12asoQyOKV1Z4D4MKWkjjUbp/tLmEIYPfU2rgrtV1F2AI77HFcjazcDHyNVC
6FGQZYBdofvrF215ZqxVqEtFXW3ORAtIWjDQCFqVQzzlmFCZbmNjwyWBDSDaz+R18T1pHBNner8J
7HAuL8qzNMfAelAfHCJ1v+JKF2aBAw8GSzvH7CW09J4ht5uBnr5GW14/FpMQkTdqx8HDwOVvxBBE
O5QTfDWt9szETdzM+5C8StDT9CmT+rVpcdzE6893MUq7bMrI7koHRz9+A+P0P1h1fCnCP70lu40u
27XoPwzx9fF4W189mWoSK/nBLc5Vd+kF2mNZ3y5DzSl6VPxz+i084r865NDMZ8YpyValiG+Y9Ges
fCt//NS8258I3fj1XJFJL/wN8L3gV0rLBd/P4u4R8JQXfz7T49Y84GswrfquZQC/SNavPB2TCvhW
uZJsABMNKOal17LbJD9lMUZqsrJ30V+iE78wmaq+oyUrnVFSkJ2Oje0vHgxGFx3V8c5M9FkvviBb
fP/cbMWf+LsRbvj5WT61fV0MRI46BsKLghMY2B4qFMAfeBLjOy86VYrvUjwJ5k1tf11OpTEfc4YH
W1iCb0QnfDPKv+buUJ7n15pReEwqRoUT6CtGtSDFt/L+NFulWUzgblejTwDo41iJs7xegH0YU915
tsjSZ8WxkvGHW504lxyB+3QbEZVGfQZN4zo/tn0LYdSvIDnLmrqyOVMtyH76airLDHfZGSwLEC6c
sdLqe5cK1BvLkwm/OfeeJCL8rTBoOSjnfhWyCpzIRpdEnyXNmCDaDfYf5OVEITslEmnIWghXbY77
VpuW5oW9TRVoF5u+zaUCAco8vtPo4Gu1X18nc2YF7FkL3221hYMzRphkX7drqbWMKQ4079h012KH
eE92WpmelfQ7ROw0kTAT5QQ49hAW4A/VUvZ2HXR8WR0H9YiTKIOaT16VETrAWhm51HH1Ml4BJmqE
KRJb6BTG+9dn10Ah5YJ9TD4rcZ0KNxC2UkepRrDcnuWW9Qlepp9yZgdWZBx99V5A++bqN7M1perX
ekVd94CiMd0b8ZsYWhL7MHL+fHRQNPyX5BudGneR+HZYX8p5w9s01VKEPYoJRfBLj7G7YAtNCS6K
1G9ql6cZ5gCYwG9l369yySE2geJcCq/pZCeIvsIDQVIA+jaqorCNxPewmXnSXr3tA0wdd+IDsF+K
E94yVDApYpq/0InuSNHAFpb8eTgISECfIlfuhDEPxTOIS3Qp2wlPYrZmdKbOCpsXqxjt2d16oTuy
j8pp1i6LZiNuIiAhVTwHxmp0x/ARX0y0rct/Nx8KWYTeo+w3qFPohpWCF9LZfhHDUSe29ofkCJLD
W6vKrVQh/AlycSbQAOQqYLjtHMk/4J8t1iCEEaANiVedT46Wf62YfBfFdG6+JQDyZBNoPz2G3OBC
mPkiDdcs+AwkIJGHztx0/YMDNhCuwYEpqwEKyV6YO4giUe2238VUW+mLIn1L7zgljb1cBvpvGBxV
or5pA/ou70Ow1gVMCkTOfBXZXCULcYUu4iPcRX1BEw3SAcLm5vGPxz94KV89kdvCtXcp4Nkia/bI
GKx/Ev0FmauGeCkZpd9k5M8RtROtIf5I2laNdu4jlZ86y5RPzcuyxdNCh5C5Jw03XVT69LNI+i+a
1DByf+eWo+IL6Exk16vhJBMTTgUiyYikB94+NyPbQ6fTZkBu2rCAQwBMOEyC3ZBTG0P3R1ye8XOb
5kKH0NariwjqQwgQRuriqg1/icYiOjnjJSOlYsLYS5ZFvdL5TNEF1441dfHEQaeMqUvGxNe6b6E/
GfqGHCnviGAz36KeYjA0uBWdAprAn91CdxGN2pny0L7piiIJA8JzT4e80PwKtxCwptx7Dhzx4Nud
x2QkHhUEJcWEiBr9oQwP5VjC1exhJmf9PSTGyluhUeL4qb1n83kr8oOELR5cd1ofOnKsAPLi3xob
JjfJ5Ia2MoawxGmUbwplbbAgTe4jd3cuNSoTgJLQpBrrICbV1t24DBB1SZffliFQVTc6ByDhk4C5
XUcR4dOwkxrn+Ff6QVCLcRUJ9Vt/A+VSWqotqxNnE7Jis7l2RIYhV2CB4l8hXOy+hYJ1dFOLu3gH
6N3hW0c8RNuLDeSM6r2b+sqaPm/1J/1LkN+Ythc4eL4Cum4IJlKcUa+LBZffh7MmRiCXWoO0AKcW
JmekeAEKgMQOGJz6fJv3ayO6tv2ZW2IsLqaYspsH1RpWHeSskfnlDDVpvBP1rcDbZvwGHqprQu5a
aVd1S14FNbM8IL9HT7NPSDYWzr3VfQ4DCnUz/0XgbjKeRNdJSQAvvCaxLtlvOfCp28k6Z2T2IbR5
l6knOfsOAmB79mBKbuVVVCz8wjZ5k1Uu+/gd0iKU7vwEfvke9Ls++HHq1qkyS5N+Gs0pOuQYk+8E
9xLJBpVv10QowGAJa7gWjNxgMYNE6MAvKCxeBFIjxwClMfEZr12lb9m4XIMU7GjOzvURng0YTAHE
wOFoR4D1JowF0stpsMgB7Ku5h2SEGy1/4L6Xh2PfbWmXICe9+0rkhckbw+yXqEeIUtra6H3JcPWm
R7n8FWqHFgZgN9t4YOAArs6+y3wtz2FzBwPFDJsqJVKQXJDxHJvUvxUXIpkJH919tfKqpNo5VW4K
4hq5fkbkNc21MfOvK1hGpq03vYXMeOErQM0yRuAzuA4UXBVX/cCF1PrTmEC5WdbORQEcE4pzesqZ
I9jNUOiDnk1mwK74VO74NtieKnpowHSJ0YWYmWKLnsmxHVLcWhxFvP34qT8P2tIa5YHOHwKqxDvT
2qpLm7HDrpS0Dh+1+uBRnge3Xw9rpaSBLcKeW2yZ6MpyQf3c9Bj9/HJuoRmUDm3Btvvm9k8dDVxi
KvjkQqHK2ujY8FZR+hxZ3AlECFH6c8Q0Q7Dq1X3eg+qTPjpH14twiDgQWGaOftZFFgOCFaI/5dby
KSMKIAMuwmmxaGIL99ra0LeStIg/m7pe8TPDR2o2R/8bgZO2ik9Za3u5k+wROakfR+w2Q3NOAZtg
YJJDHFAtvdIDy1f+BhtYmgRS3UWrb9WUbTASYOTIeM0F1TvUxCSyEygrj3CpdzuSKbGlR6sudQRt
jUBFG8DGiRaQq1MTnmrhIKI+EiE1muQ7Hu6mTdszNmPBqdGryBueA4EXdreD8IwRjLXB1tARexCj
jG/mEUL3SE5NapW86rS5qFwixq9r5zkKCUWUjbvDd4q+GU0FASAVoU6WEtnaSxUXrrIaW2rRVEyo
CBvjnqjpyaHRN5ED7DYApA530kySyY5YqEJ0p4VH20OxC+SvoTwr7iXC1ohCSN8weLU1uXkkzjmT
wDH8XQbzwEzJZUiH6IC+ZxGboz6rpEuAt5tYvgX0ZPdxIgER2LyFv2Ucb4iHGh/H/iWY+CCnrYJ5
YtaRWt2iV5l1a4qe/kZSVP4zsq3QfJevHJWieS71RbPSyfyW3vLF8NdJyt0uKAnRsYtAhaK6I28U
ly9vK/wly75c1puy2A7NT4js80vo54H5o2on1V3F9bV4044E9mMumblkjkza1KfxMzig21WO2YZ/
+yluTIk1DkfSQ44tw/LEqqYOP3Uw5YWaL412HdcniNANHFqX3VRYIWI1qo3E1oNSSJvqyRqfCwM3
cx0m9xnX+K2UTpLiVEePMoqCt8x4SZ9DITmAgxPRnpC5xh8CoURtUgRbl/CnMcWFx4sL/Ey0MXqw
SQdfpTxEHVW9W8/L8th5x0IQR8kTlpWa5ih93QEWB8QXdMOMIpEs2lSTr+ZzQNdLqxc6Tox0xgdL
EXS36XQVj7cOisKCTuJzRWvotNzQjEakgz/TaB9qEQ3hbwupNCFzhgQMxtRrmL0n7iolpcVuvxrl
ONmLYP2NFdWzSlpObCYzTVqpppMOe25s3/sySCTRUeyvanPrek/G/ezSNdf2s22Zy5I3e2AvcGAe
RKpbpetn7cM7C7aHdqH+XMSX0M/MaFHKG23lImlPvkvzJ69HUy0SayIRumlQLhj0w+qZESdTngJ1
Q25vJS7D09gKRDO9eE/TszaxBUS64r6OiK97GN6OX7K+toTbz/gihO4E3eWaWyJ8PtzNhzrY1PCw
WI/xQZTuHqlTPCwDz9FTp3oadMISqci8ixi8OIcQJjzKyU6I2AZHlIu3kZIVgaCmCXG821S1WeHm
MRL4q0KuobHrbdKq6GqaKnNFdJhTK8Up2eVZi0smxlPm27E3j7fFrN0PmUO0PzQLzZMzBHUlgwnU
YhreTZzBAtEollFvS9JK+WmMkjf8aQjmRykr0hjZqT9HiaCZBfp+5BFIOtJFTMMi+hSbURZtagw1
nzkJRXgdKBYH/Pje6+WOpPJGm656C7hBvgdM6L9oM7C+Fui9WEONkH1ikS3j7hny+PnDt0YFYHfv
lKNLlHsdUY500hgIwL2WTbXpX2P0Q7REOprC9yD0qcV9fjQeudbjpF5/IHg7tG6kPCBq3AnlT12t
GvSnxVz+XHr1JLSEThGzl2+NSWLB1us47tGOed5TbXgUe48AudqRAROlbkCHOtvwiQ4uRm9n5bJU
3iQvCSztOZJVPF8EU9XiIYbey0lVSRAkBaT8tTGru/HjZQS2X+raCVHTdyKRrId8PKQhosdyRdAh
kYiyE32B3GYfhCveU/ncmlvCMwKuV1x67ZRHmxZ92MfFtnhBLqZQWcG0wyfH/InzXVZ9lbI1YWfI
a6rpuivPq6GDnzN828Otm2CIoRJsZX7+SqYG5R2jO2mRQXqsZRVjgJmtP1w10jOiOO4LyZxuzMKd
8gYdRcsKLMA/2BLZLMSXP4p+R32M263dl3B0TXhJNBLCqPYZlb9kXzDPgy+MpW6j1ZePHSRUelMR
AfHlAfaZ0+5GCnty0KPlSCaWICAW+l8wUoCv++dk3FEmc4sHD/ZLToOVd0BSwgeNpY8/2JzqpfmH
gwTZBZ8hvpP80t28Q0n2FT7vlBJoiNnh242vAB3oCmrEPXKfLAId/+WsEpBnLKAilPwtIzZWcorI
Tgn5xIH7M+Q8NChWUJApLJsrUF+D6UpRjsnhQ6+69eCK4PmbBHzLEbNttiE9O71NcI2hK6Eqc17r
CKoOTKEMJx9WY36K1Oby91HO6YTKSnojkg4a00bFjE9ypRDDmJjXzzCuZC31c605qnw7DNGYBCI0
7puodkw6o8l3HPJXuENzjWsg4XVGaYr+IzjdZ1dvmpa7hi2VP6iMittbTzwpkIhXLMMbb6Cwrcyd
nv65YE1UCYTyEQVQ7p8mJJrcpYLb1cZErP9wtqCRQVHNQ8Fy0taCxWdFAEHv5nJ4fckAIXVxdIul
gu6TWDF0QbqDzreZ0K37NxD/sWWyNKd3/jrGUyi/cFP5lJVsB7iecDeh61i+JUuPCXK/2cBjeM5d
KGLqJKBvUVzPgt+pPmxBIL84e3meqrnBjwu4bjE+jiSBcJb8x9F57baNbWH4iQiwl1uJRb1bkn1D
yJbNKnaxPX0+Bjg4GASZjCORe6/1V3NfMaGX5qJQjrKwTXcREc68bkwPVB/K/CUTbHKy3T4YqyeW
vCDti4cwv6Agl/GUe+QfPHi7+QGLByciuJixKNFS/8Q4J/mt9Aegx/uEEBPGvdR8S3PkOc11+qMz
2hHV4ih8zLiLSvvtJhcEy1aNSPTeCwwEbk+tmUo4qb+Klo3kZdybmPZlcnrgoJ30EfD1qW/mgi2C
aYQGqgjqnC74n/lTarhY+JQ5I9MboXLKJ9cRD77jIJOW1VMjbjW0EMiLVIv0nEOPxGgml5fA8pzg
QkeOCff6JSnbwmEOpgTNFqIeiT3P7QSvFMIiEtB9Y5sUjtFwqzgwOG/+wtMwuCi12JkTE13NjNPW
MgD6lCujMExe6zEp0BhHFcwUCEcw24EqFpaUrxF8Tq9JRaHZgG8xKD4VgjQKfsg2PUNYDcMabX/I
BM1OjWpWWSXJRhJ2zI47Vs7n62Lx2IadwfmEYkriRysYgDiMNE8NP5is3oGHDyBWL1NqRfFn1kea
sFuvD4Zlka9jDureyRAVTHgGp4Xf3QYSirrikvTrScbNi90Q+kVior8NhUOHkjknnjr/VJlfIu3p
nzNaG5dYjngUynwv8huoyW6vDIKFh5cKfytexbZf4FPnW2Lk9k8yhlEuo8pJf9FE4D/hxmy74yik
ziKAa8goVeHjWpFkgaC+6ElE3+TfChHsMjjF1neEFpDpPAzcmuDCLD2xaueCDe+KexNtt8nQBg+h
b8mAwN/Nrc5voDbIjBZ4pwxUSPM359+3JN67NbZkK1hhbsmEJdmWmnCaanHPlsqYbRPU83odF/xF
AqIVat4WmxacQb1jezFAd21+0tA4GMPkPsmHP9Fy3yRZvvdAXowwxRpnSOp1MxqrpcMUZjCDXMSs
GkP3tMMxM/GAY9ZJ97lorwl+yZCql1NOMq+t+BSAxeBRzYVs0c5orhtEeYJAZsAfLk+BDcjtDZuG
kMkhhIdMdMTmN+I6xYiFjYioIsEtTU86ZkDsdoFCfTM9Wqfyk+P9ZXoqrdFIW3Q7pJTaVXEaTGpx
QjNItFGBZ+lnGxzFuuGEqkN0b9M7nwvoVWgFG/kh/dVL/x6lVcG/weY2Sra2BBiAn2H7bR3LaleI
a7FxvBA2NURIcrtFpxev6ZgfInPZyEdJWjHn+f6S6prYrkqwCZqHbuRuUjCTUoLOe4/UaKbqAj4v
5rBZqZ0chYVP7N8LuT9r5Q/KI73xFA+swosIQRvOOaE9cYysR3uyeVh/b3x93F4k9JD9GB1kPBGi
+W2SdAM3MhnK9tMBKR5GJgylfaiDgeJhyfiWooMfc3Jet6WwmozTL+MU6RTZTIPqABOLzWIQd2K9
EHLcBytukFae/jB9EiDnvjXvGm/TcwW12RqzsAYkIF7ejQcGaRYXFPeq8ltk3ngsu3XGrIV9z0eR
yDWDCTNd6BWKPs2pgUUHW/tTisM024PjmraExBYokrvaFHE/fFVeiBE8fq2FYCkTOOpK+TlpSCeN
5ztneK9qlN+c86TZ1XZx7ck0GK3ODmlPpWcNnw5nZ4TME99O7fYoV+u7CczEbhk2u1G/lHf1TK86
SmDAme7CZV68EXlMlb57XDpa4STrYhlR8GOzz4VwixgOZvyycKq43w5GtTEBiZhr9BCkbNu5zLw6
rCHp9yTeeS++HwEJXdV/hCav1gFQl9HhhQV0B9SA7Q4tFsuRK7frVP6s7a66c16HV0f7YsFHuc1a
BbA5K7CCESeArUl7Tp4mQNRFcZU+TMrcNh2GIxclz7irz90aZ5sautYFCOi9Gp+C9kO5VgTwLCxs
6UBpBEIXzdonGAo4nNc96xu9B4x9LFFEI7ryMsN8vEEK/DqSLYep17/p9BVTVjKFyX8iOdqqXsyN
tm3aBRAN7SUBGZKETrHn24zZOcvKHVOKRXQSQRn6t77mABU7T13AFzVH5Oaipx0Fb6LPWeCNz4je
3Z9HtgPRQEnRRGiSZw23XGcXUwSJUX9KQGzvuXUJiL/LsZoDEJCg6JKkl7nDGlvim5pX3aOGMQTI
RSrzKzyLH0wBIu4C6hy2S4p7Zu0mzT5F4RASieGQW/IhIPxey2scpSqm4z0HSQP4O7VKIYSZ47vI
e3tqULFf8IvavBfXbTdZtWH/hV+/vWqxl+tbUeS6IjnqrJDnp9E9lG8UYfEGQMKs1+FfG6ghrM8B
MJAJDV0yCsrwbG9L+pX7awNpJ2WD21ID2MP8jnjnZI7CDGd8WMUrP/gOxnWOCCn4JErKMtYCmE1n
fUt03OCT0936Mmx4rEhIGTbs6gKvWQFYhVEJKBPxisJ9yhiZosu5Gi8U7NpFxqPTcBwOdIF01kIP
1lqzEURPfwKp0Au7r0BbV5q8TSmqHl3BQ/CMZDgM5xVOyU1PjCCILFl6nEu1Pdh1gFBmzrZgWgDZ
sD9senyBrHL5L+rwBryWeXyXfv8S9NgekMw1aA3m0ZI1VlaflNCE4LfZcslK8Nr4P+ELFRix5Tbm
dVF33oSAaQ1fAf5Wl+NgVLw35zw0bE8MVM4h2lAJTk6StByv1S5gF9M5F94yy3PxG1NYHvbxskog
IKVtdfWjL4Hl+/CKTgnTcNCf0/qECwlUAuuqdgyGnZAfaOVJYK5dHBv8tXCNnMa889rhgaTh/zxI
Wx3b43R0kaIybCPhexRIRp4U4fShvpHfVeFFTDvYeTdsrop6JPMtZfpQ3Tfsk4GXJ6VHsOlOIQ7z
Ecs8BhyikirQFIVMJdPaY1PKYbuYnIqEowS/Mr9KrAojNu9IbTFplW4nP/3+kEB1zdKbdsLdyx8Q
n/f1L9mJlrtH9bAS5y0y5BlNPuzJMUp/gCvYa6z/6peICKQQZwS+xM0OV1410bzrhlYnCNIpne3m
+08OTQkoIOSMZXGuOUY53Tn0S2w5CMhLkoVr9ec1HvLoI/yOJx/HmvuxGIniIojeHjLoiQ+Bay+H
UdfmyFqNHcVegkoA96xhRW65taDeFppOTjTLNOye38BGwiFlw48arxtEhqQLIlmQmH73oonK0zqF
BJDgZKq7ywvdOV+nwTddubKCmmPqPAAL1pciHzMfvBLcI+FRtXhDjIUGZ5TUK+bUslmkbNMqVzJL
JPuq3O0QDURkdl+kZGd1ZHUuQfKlbhsMTFzZsp8ST8iaDgJcEfwnw79JOmxxlOpYF/X9YGzD9NkG
tzDjuywftbH1eSuKU6N3mIY2/JEaKZnJGrN4nnyg0vCzey7+IM+TTCdnn2GIpuJbINBA/pZIdKXD
Y7ia9U1BA0qWr2oee1LGR3mdoyYg5QmCCyFP2oPiwUuHrTrr1IXPqFeSDeCziWcEMQlszkHsqqX3
bgGA0rtvXhTyZpVmD/E6MMHz72pIDQZcEeD0ykOkNoB5IoJopo9Gl77j/nOiEBD3BNJPOlxCOPqx
fIzBUqTCDA6ePBVSRCw0OeH4aeIxVetL338W1Ge8cUKfBclV+XM74Fo+Kxl3cA7tEBSLgsgxaSCN
ibAx9UPhbzAA6Cpounuk4IP2CElZJE4UORH/pAeYc+S7hpK4EzdisRSRbSG24gjItAvzPbsgIIGg
wBswqEs/ZrNsmmdqrTvqlM3fSGZ+7LleD5AAU3roV1igwnGHcyjtO58X1nBAdvyc2olj/4t+0hq8
1JhWwVU0IHUwD0PkAD2IG6AUwAuAz3Tcoq5nqr0GPxCYgoe3EBCenPVLFHpMQGF9yv5ggWAe1I3o
cnjo9YpkNTAt4lldgX6yjFRb890w7lMEmsKb5/5SBcgaXuCxd3PqO/01HmonLELFI4ANHVAsLjtg
H7ZcsqP7Y0bAc/kxEhAQ3HzunAGGMqUrICAWloWlrkuE91wcvx18dCReU7iaCy4ust38s89FulHv
Y/GtgMDln5mDh0LBCK9vWTEXIWYEzmI0aCZxb/Rso+Ka+3Iy+cabCfF7H5COSqXtQ7PhepBkT/PP
ScBQsBQJYUYnssDtDepzSYpZZiH4aFfha9rkDTuWtgQkmOUlQa3SP8Q7wHqFuNDAoIp3a0HPtZbZ
4E5i8NFpV8sMVqEae/0jJ09ehT42bR5ie7y2OtMjgUtMfaS5dNz6lsc17CO3bl/Lktjkv/zwvjS5
5OIeQC5HSN1fn38XRJ46SUCkK83oDHLz/FNPHoZOKH24XqfOdMgjUX9H6lpF1iBzEIm87UvBRkAv
PlN/E2MEVqqDqhB1Jpt2QihffYnannICmiDAQlMkXBXisKEkNegC/jjjMwQUeQEnoh7J44/AJDfB
HkdIiQn5rbs7/98E97B74KT2q4Wh3iXiDztOiCZ0PHMv8+vv8KO08Kssw5C0bLZKZK/9N0a4Nl+0
7TNDQ44/I0uPNefHvYNjn0l3EgYOGso023UpzNm/Y9BoW2GhkaZoCtSEyriNkHAp11IhTcn2qaOO
v9/vZVa5gbJp/J3/Y2Akft/5dMmDAYZVvCRyEMh2zVxDRBZY2H18vDP9SUxRuS41DZ0u1a9cd9ku
IN+jI2KrPubKgQ8gdbHyHCRm9fGjeu1eh7HYyd19zM4gZj7yG17IWLlAC89xXgOkiawsPW42qzzU
73v0coP0S8lR0DN+kArI7wD+7GXPsu6CcBZbMh3IWkCNc4h4aSXco0CYsY5lhlA8QsyBufBcGcMX
sTbA6lNmQK9CUS2K5PZCuczxgoYNf9mw78iAyZ8NJFtFsFFJD8E2qQnv+iauX74bHlDRqyX6Djt1
sGvD7St0OvnPh+BhRmU7UWdnLC9+txMbB3d7tyG4AVay+qAszUKuSO49egvgGN45KoOI7hWvcKi+
dm3Imv3rxPOIaxWX500k9g7N08JH2B1Mia9Cx9FS3abu8/M1cYdFrJ3HoQBR5IRcK6iBOWdkdHAa
IVv0zdWk6E7xlMNri8fcxKuBp4W2bv0YvVa82+TPvESwi0ckExO9AJeEijjEFoTDpQSiFvY5WyKx
SeyN1p08cpxN6RxJKuQwDWnVUjg38kY1dz6xgLwYe/9KnM1MYgH0paOJdg7FCEgfywyTPO/xSGr7
CmpblC9V/hnLKNyJipuJFd8yZGO2Io76/SsNz/wrmII+poaUxFxL6nWsjsi1Sl4D0oSoQiHtrRH2
Jj6B3CA/RT5k4S7F65QyTpslHYodtSuo3Ce4nFz+zkKBY6A5ZJl+Xwc87ZjSWyJz2QyyejniSGJW
tJBAsy4pmDpqnnsgH0bjhAgvWsdOlvlb+rgucBTtwZ8T7AfQH3ucXZgLDXlv7RqawAlNBdmnkqVc
lcQQfSntOsRjBW5U2YblWSrS10NEOUxJGs5dgtWrpqJZ0cOqw6NouihUBf9JjeAQ7c2Gv17fO+nq
jcTqVr+XuLHMg0QEevLBskpyecM/D8KMpKQT+S/4+/GQuyF6eryXIFDSR2qFrlxzPgWLahLttNv4
V8DOi7ucXriWpEC4XpNKC4qEmO53T1s/YZEL6EInOBVXSbsta5QmPbQVAYTm5jrd3826RnVJ1SxK
6kgKaNvZJ27HnRSQvlUsBMKzSIPltK9m11v+6SPbS3atB6jZBd+EMqC95kHQ18ElJiOCIXV7a9tH
vuR9ChAI6VuDYa1A6Bnv/PjzHBAzTVELNLSV/pR71oVQ/6yCPYHKTILDb48c2fPJcesUO6b8lNgo
4lUmGJaZotM+uI56vg5T3E14MikPAHvrl7kKlTui17Fz/O92/PRTWgdci2lFiQJH1T3qDmqczbPK
XLMMNdoFReyfiGKH58SakVwQi18+UD7Qblb+IqtsjkAoNyNcVrE0D/odoZFCfhZoSRivDw6DDSjU
QCMQZFztWkcspFI5JzYrXFALuIp1W8X7/0zY4ZJPMbLf5YK59j+vMP0LtbWQzLXxKNu1vzagQPHS
pKtXvajIkbF/ymVUOwzguFO63MWpzz9EfJPKPHyA9He0kNIsxVYp3rjAhwv/AWJeLOQ/Oh8iHwZ6
yup3kNGMwU6ARMbHcCSBkyr5nWLNYZuJeKqFz5x2tw+l90Q83tliQi8FYGOcYE4GEncTX0f8CMNt
QPBX3/wSzoqsuilj/hu6Ub7JfMvxs3yTs7Hg6AJ/DOTeEaek33Xpf2fpQhmcApqhs0lnpwPHIF0o
+2L0eK8KUncZrAuaGUts/eU54DsvWNPb7CezNm8AwdJo4D2/1ZFAN/zPbt9uSR4e1t3440vfef+s
mPUFea5mhtdZF5NGBXXKppe/YwGgif+Y7dc4+XM+sGZOudB/xs/oVjmVIj5+1QI+lDA4z2/WZbFU
QPZ9c/VCpVQolhOJ6M/WckhQTgaWUAesAlyelvJdrYpO3wSKsGmOBennFSEYI2LqpUQ+oqlfO4Kl
ExCqBEmWJi0aQNzanHgUC8pEnWVEQFk8xtO0aE1+Dw1dKsl5xtNvuyl27e0zUM5e8UnQ77By3WaS
6dBlb2fAwMClCzgSbYGcOyWvrX3/8DnPRibBt7kgczd4agTol9KhKK96sSWJBmMSWxBrs12/XNHN
te+hWmjilj7lgimMQwmn/hIBW+D1DiM7jCrKwtoFsiI2RcjOsLEoe3Pjy6IDjGOikyl23uHr4vPh
yd6Xh0oGQF2jl8BB8rpJ84fM2yAJZ6n9itflEzgZPdBI9wUBfn5Jg8O2rbgiKd7BVJaQGR6nlH+V
f7wMVLM1V7iyN28mmdaT9Xeo1zVLytDjp0d4hhIf/tEv7m3/oFBWoNxhEZIfOyMdePCn16u/mqRN
nAjrScNtZiDT1DCcPXX911evJvXprB8TAFEEwDLgOD7zRs6r7E9zXMAfHsPQdOVnQ8tmBLnI9kuf
DrJSMIUWrYxq7NkdakTKffmb+Mt4vSoNT3l/iRX1zBPGzTjA1VQMS4uHJn+fYeUM9chvGrkJfZJ+
aX/nq9D/oqpmsUJ8yZqS8AfWEM4pos8AHvigAx6O2ifJQ7DjmuW7b36h5ZZstc8ShaPuhjmSMwps
EJLTXpiQ9Jdf3mjnTP9DM7V58Exagp4S9EbQI0RW/1UiqXorYSQiecopATitVLzy+h8zLpmpEZ9z
mpFjQxg7Fj0BYSAfYfOYHt46Tr3iNNacw8viBPZfX4eeYkuWds6zKDy8wEhaBTcwoMoKhT8h2Xlp
N9J+hXyLDk7i4o2/N6kmJJC9+dJFAp2m5w3lAXHMvBImYUXZLjvNpz8omq/8taCd09QuoSGEniOc
x+agyNuIKiptwfz/4ny1fgvzwCMpE1TwEiqUNJ4RLtIVy5amXdgHOu5ELj3uIHWNKuTcmatGXevi
rcPoSUtTwECd3Sxl1byuYSFRziTMwHRwdkK5l/GpwSyIar5ZAApo/TLSKNfbxe3G5y+DTvq1F8w7
QF4T/3bvmyyfpKQBeDlIPN4mGks8YrpdIr/djD4vabMgFgx5ZoHYLZVa/p7bmKGVCcZUNnFmJz+5
Ti8oj/WC5RuDkwXijz7bTgjN9QHSkfcBK/opXSbRSWSeBnrF1oc28rvyp1F2nbdeEsDPahueMbGd
1YxO8tszeYgmgjBAL9ZCJ4PNKxszBFpQg5VB2JN20njMsy6AQyI2M87c2N8FBwM4upQYAB6QvnK/
pjECB7Cq/A3lpezYgwz4CalwoqKd6xR4vHVc/KiBuJuHmySSEOTnhKBGyFD+VkQM6Ek8B1EA1IG4
zvu1iDAGZVui/fRUu5RoqNkyJOvcgslZbwagNwUSIXiqjKrwq5avOhr4ouNwX0HVTOyvUfxEcKDa
61etVy0f7ujfTG5E0KwBE6dEPtOgPDNyiYhAU08twWA+kdEEhIAux0a+bqpv+QXPyRMa/ozGJZbo
jrs26PYLEzjXNQGq3JoKp9yVC0KIQPJk2HvM0F4Uo6KmzLs8p/66wmsH9EiFGU0249IAkfyUP4Lf
pkV2Ua8LjWbCjq9cRbiD2Q1Bmix/RZAMvP2CCADvjOEm5xKnCUPy3ci8yRF9PEdscmWJvBgXLdwR
xjA7ej207EfZKobbLkI3Oo7DrzU8Q6p3KWh4BMvhh68UoVbwG7V7/ETCCQtA8CG8FsjQRD6cN7Zv
CpM5WPg00PBvWkylYWfXRr8b+QAk46xW+7f/XPbUy6AOX0gFJhNneCKWaQq4i1qzh/wYEUr2Zm7u
rgopTaDwQQBFTtSTLp9fyXf3It4Ln7CTEifVbxp8VjMDHobAnpbOCCwG1dmgA3ltCieFqxc3aP5I
cjqzqD7k1ZDBg1HuNLNXcJGyLUpdxTxSYUf/L3WQAwmVtEWSFrdSZZdOQgZjHiCtQre3U1mjeNdl
2CVYTH42xJZfye9U0nsT2p3Yg/TyWt3hTgdPUxd97OLctnqu+eEqDivKQtmrYBkjMoaAcQKKVwiw
csSQjbRc1cSAYVxoIUCvwGZG4fg5ZP+Msz1THgW+IZ1PoUY+ZQWfVncl8ElwfFvVyFFDaDn5m9UB
Qse8RaAkgOtWdAnHk6WvQhY//3NAz0VwQO/qhF0N4MZToRvRYvQ96GTV6uSjdefEOqXqF5QM8GnP
wcKQCzNS/kRLkvT84miCwIZoF6fANlvSVzrJOXCyO3AXGJ+Xdho0Pi7vBlUmdmc1v3TSMzIc0H+c
7L7E6cJxk9svlDxpsKG6c5gB7PfuC409UR9oysSPQcKXYxstIO2qXKKCk1YeCuCvRFgp4uKQ04Tz
NxLXg4AE4GYllIcDcjBljgrDOpf9OaNexcDuxGstsa3xssBfIMpAy2OLuCOQNW2SkCS0MTgOSe2J
BUNjeLACJu95xJWdv0DBsdvUXIPGJa9xA7VPf9Nxjs+j7ej3c53UrdfkMmZA48aX0fDQd1BTdjXl
v31XOtseoxd+gbh9z0f6btyQL/ujtM3A8bMYF1LuhtlfS7Zbh9DH0BgSKoqix+WrQKZC7hGzvlMw
lenoRKQMOcWfkl/ja0RoSqjTwjCf0nj4jDNUxEiy2EcramKQ2zSpk3JmDext0oX3MdiYlTPi4M8v
vqDMEoEm8ArDCPNvzzIiiRy7PqVlOLx6w+WzSHHglj059tlB4NTNIiAhxqEqIr2tgsSKxmWA9lkn
fkdjQcJX1bckCgJ9xGVCURoQCApq5RaV9178nJw0iNGUg5KTFvalpRkJJ0xvPdK2cUZGFg0tICmx
eakWRbPDE2YlW/Ndk/+5fxnpalBuDdNR46+Djyg+vLv5SYiQ2XXHVv4Av4o+IP/R10Txj0Zkddj+
1SZpYtgJfRtcowS2p7BSjQDlUbaP4D/a1qJukMCghJpIfhnUBY+GKW1YkUv53EwF79GBqJj+lnis
1RG0sBfrNOZ5klK4ISxJA7VSr1PlwX84vfHSgFK+7upkhGSe1T/46XLzyrvm+2zUNTQ8M/xw6DRu
Xpa6sEP1BNf2oeR3UgWs6jYA5uSPFIMqwRSKOyR2DXjfa9tGXoSCnVCmMkt+aZRs9UscbokmXQ8Q
7cgT+iPa7lt9SEOCoKgQoPDaHn/rvfbomDWu6RV7MxZNe7iH2pr6sJzjl1cRbWcya9GnbK1x+9p8
sk7P4hOsDUg2KXSug+S95stkLJ2/jaPJAU6tQk+j+scbUt6SCJ5z32HsRHK2UjGloEuenI03GQW6
Pz4tE6Cv5XQw3Hd3tyxG3iqkM0CZMzMjEZReTo7lDQRaoM5xg3qivyrFmioHdc8zSL1Zs2K3RF+S
niDE23EZN6ch+UIMVPgO5mxavHcccrjS7rIyFwybkYKN8dydWc6HMwmTlJwy3mpbvVvFladsm2v+
5hKYOix4HQcnppBger8c1BQlXaVz6cjJwR2HEoNcI25cssgooSRIa9NwIvDDbpHv6ixFGsaiu4/w
1um+6aqhIskihQd4e0TBzQngIJJQvkQ+JCRvkVvaPYwhiq5QXmG2MvfhAqZmPuFbC1n9CyY5eMnf
jVAt6Ya+WiJ+j152mzS1iGD45et9bCYvEewjp/Wnb7kjwsbLnPzMKwpEc4TXJA/CUf0FOBOyhaJc
iZ8oWnqHel2Or3Hul3b8YLWLJ1q2X1mqGwiQ5ixGOyoMgJsJkjEWcPl4bwxpVdernPagdAFFkp91
bOFsCVvJUVbldMDvuAJDJsxJAx/x9W348DWGMYQOlCYNroOwHlRZwKXg8ltIt3RgpFGCVL1DTUqY
rq3Yka5DtYW8oQqEx0iYjx9IWUvxLLw8XsluyvAd6z0eCKK61XXYbUIWZ7owxVm+58BbFfGqgpvk
+DSDN5IKCUwUjhVoaFEJWAxsSFf23P2wQG2AOkHXlkK/9P1jGq3C6gR1QVWBDAsSgTl5xU4iI72n
LjcxkAymi0Ocs0XMFSgKRB1STsiPS9pz9boWyjaWlgW9jS8Haz8pZHuMVri5KKJS72J9h16ONGLB
SHfk/EXt2j0pxFJxIizKbEH8SeYVW7yQ4VfKuUTMN94X2U3EKZm0jum5mtVnK376twA0LiI/OAYK
kojRz5iTKoM4ZLK0Ap8e6AlvlnYlkManJn6N0jY4jMylaBdOB+Su4qZCssTrstRYFnyGdqJYARsT
+iqxiZHng7yUDiKSEqtLuvvksgVjQbEYJgvJP9R3UgllHlxrb0TDqdYoovlRDNs65vfuE15EppKW
WZAMoh9kMjkAXe2Ff/XrU3pVtH1QzTorsVg9MBJgNPi/Uqp8R2V0ghAjGRYNevwnfWnyfvLZdvNY
WOfQwTtiXVykgcnnuG0woXA6U/rHFg+rPuUb2gEkQOIlPyBTOil7DJ3q+cUWeGamZmFXRhgMBOeu
5NQJadZe3s6B3S7WlpxIugIUhNyQsG6tL3wqtHji/YMMpvE2liA+IXnO4rr+ZEhqsidxCMfWaXbm
d5le5uqC/A22HzKJ52VKeCYyHL2+0/wsb7Ij6Gd1rJ8TWNFRrI2X6cB7Zx0lSnpO/r2XjwiCSUQG
rmQN5Y2otjSnn+lDgr5pSXoCPEIITWy1cZG/rlG94WIFB2uQd+CCYeJPdhNghjff2A6VJ5vk4QL2
poyy8pZkK7p1enntkx0hlZqbQtkWQ8mfGcxwe5f9X0c5+2uK0XQxElJ85rVovlRef3ZrDaRW93ru
BlzYifPu+eI6p+POAdv1i1VUrloiFlMIXygwCrKLU6Jh5l0SMPzW9+aAJIHdCeLWzCx4Z+oTqCT7
DSGdAAy4Ft83XlM945r0FEQ6uX98m/k8e+2C177SjiKZBtpHTo/ettsHh1he8anC9GHhKoHAjD/M
lVHPFUbqqcuDahw1OCk0pLI3TlVwl0lY53ZA9TEhele1JlkK0y+DFXnqkLUTt/diM9Z3AwJfpN2v
rxyAINVdHWaojB6GfCQsNt0N/gNZSzQpWa0l0hzMLiD5mG3UX8W4a/JKNJdqeeQ55u+KIGPYW/Sj
ztJvGbFgdZuwGNNp8Ig9M1p1HHkv/ug/1dX6C6s5qDNBIvwAGm3B2lJDBQTeQY9DTD70sCQ8KY5W
0U+35K5BrGPBdRf1A8ALP50VrYpV8Kyu7V+PLIavB/vAT4fQ/MHIyDJef/EHvSnzDOx4zTx8gOYC
2z3JdIRDCisOdjwV826zAH9vXzjg6Q0iJXBVj/g+aCnBRJo0i0lAu2cagMpGrU+vir+GjyquteaA
ulLbg8v9u0bPiBTbWHNSGnCavnKNdULiqm2b/zXX7IHwrcp/KzZxbSALOsfGhPXHRbpOLnvnQT7k
vxjMSsJ8Zs0a/xf6CPBCft7aneRSd+MorZiQX09EcEQ60ZrEZs+eLkdfxpHwF2qW34uOvJzApbSr
JicYpIgzL0twHVlLahbj3phP0zNmGsvz7wlGSp50MKhecHAEw0EzL7fDHGEXsoRljQvJM62HTiAF
kAbNWljM8geKFchow3JG5o6c9XemTKMC9TQKooyn+skM6SOoLlfvfvarfPP3GQ7ZH7YDxn+ijN8o
4TbtL1Ve9Tm6682EHrbwZNBhf0XxNHnDcUR+iAU9IJ781L7kn8j6yMmRmCQ6oZ188FyRLZevOML7
4y2dFSeuWyYu7owRz/+5/BRGYpgWGv2QlCZ0JLNOj0eyQXaqn8NrTJEHjYMOhuXaKY2PZAPZ6ejr
7CvlE1uSKWpQ2uDR+YLhh9UBApZ0y7Db96VrEXcxPChv0Og0TBUi97DbolFkZi7m1esnqVY4k3Ek
En2/MN/tvLHAKT+oz6Kwlw8+tI1Vh4WnnFe5R6UgerboGV0ywWn/1PqOgLS7E4mrHf19ekKVuVQO
fKtrmpsOaLOAmaQES62DyyDyH1wnfDPNKsJOQ3LN/4RimoTzD7OjZXL1+iVluF3zVJ/kPbIgFQx3
XIDKa8CYPbj8FMivoIZ7oER4X/DF4V6lRlLqmPgrgKc7NzaOA1LiE6Jd9e9wXNLW0PBNv5bFYngS
4WMcyw1qdBQhS3FpXgqi1J7NyjyHD46fsftoHvUFoHm8QvjDH3G8rLFBdJIN2sFyOGX1UtzAqo/5
t/IyfPVvkLK5/yzJNWR7/wLEMv4IJMHZRWTytv/IHGPFLyroMYez9Pe6YMSbcuk95GtQ1tz1wtf7
DsqWMq3rrCAk6EV2rh6SGAKRbihMpXa7aG6Ut68y/6h9K98xoygaXQuqFjzo4Gemp5xyw/lJZ5+W
1zq8eRypq/ZlG9sMUmid0lXAdB2hzDz1R/nQxZ6++cGDyPFI3v1c/1SX0RJYGM+LIy1ajYuEpMgG
cxskhOToT2Ge0aQ3Zys6JtRzEHWAdcR++SfiL6F9UXp3IPnuDWuBSHe4wzNvF7+Cp+xYWgxH3dNX
vuJIlNd0gP7igF+BhPIpOy/0J+qaS3W0aZx42Q71BTBHMHm9U9vVzdoSSMq8SKgk/qQ17+F7zzOz
qX80J28X2Yy/HQ32S6SHJDNI+drhQkIDu2IlukNEo6fSeHFAX7yi25I4QyWBzay9GV5ut0cORzKK
N+m6+IEq/LZXoLztcDM6VP3Dd3Fk6N2RXQGfnBoHpWdCn41X4w8zEAtDgbyBUfpXJ4T1q0T1XaCP
2kFj1sMaVPl9QeCGAf8nlbcagBWP9iM7jQZBsh95sCa9Clw7TpeV6KDY6emM7GtEnXepP44yBiA6
2/xjwSoWD1s9JNXedyvC1zYqZihklEZ91aDwxL0sPICAjJ+CJJYesiDXTrF1zg3CPwYGoOoEdMc8
nynYDcqvYYpuYeNv7NNkiHDiPZbynin+h6xJXj+DEalnNZm8b1M5wpH3xg8pZXZHL1kigCYWdo4V
kUgub3QoF5DdF87tGpHvUlhh9SGeieoeZakBhZJAwRZohzIo3CJIVycFO9JCIJVjtliEWHm6RREt
2OU4A7m5YNK2yQrYDwgJxKHiuGANIP5iIsHCBUAsEmQiYE7iumxwOHkNsdMv7AGshRsK0UkGoOeA
ji6kUOqSPttm8MgTUbQdI1cfTto2EhvsFMUrTYCIs2lFJqzeNL7bzLGOluix5+s6HhsQUWzgC/8T
2Evm41JKTwDEyKc5lzevVg9pfCTljvvw7eqJm4dOeZE3dcSOvWGRjL9GoFdyPo0zSwnCAhKwyveu
MR0qZuA6TN/uEEIOI9FRWE9X+P6D/lnwlWvLINhIA+ilOjpxSEcFK5P8j6Tz2m0cy6LoFxFgDq8S
SeUs2ZJeCLtsM+fMr5/FHkwD02h0V7kk8t4T9l7bKTCCmGzsze5P4RWoPpUY8bL4LPNnqZ5GdhfA
+dQaM9JieO8pCsdNfAIDzbzgzia8R/V7Q+XgC3sEgK33Akama6viIX/X44egnfVPzBH7jmUCrFFk
prJL6IQMa3sCY4IMMWSpwgOF5mNaw+7EnzuDD2ZHgx/aEtZXPjIJDP0iujBHH7o7Lpgxx5c95yNH
4ca/swcTvz3C3d3hV8RBvgZMoLpUcEjSKvDeZw2JMK+6yY00wh9eVtJuljFiJecewK3oMkmS/APj
wjFYNdf4ibznXx5/ysi7jGU/vBX/AWgwhebtL+tmiymyuxDaIEg7ujA2LToSxA+eYQbUS853CxbA
dvrlT0F/k2CYX+oOM7a5/j1VyT68eqpreC5+K3nag6Dl70dKVWQpWJoW6KwQD1b2V7R4wbAx+MFP
JWPDQLlW/5jpAhZGbIRehQF/xvBp0wPwRfcSnOTEnhr2Erhar1F8BBs6GCCAP4zOqcmROQTBbx+8
kuBXwnKE5eSBx3QEz6lfA17OfA8Dix+TVGqSTAfgv3ZjbLhualQJNrRZU7c58MRPVnO3ntTuwCmO
+lpJ5ig9Vd+iRClzeATb6rcuGP6d9GkXNmtNe/J+ZKAkIdWOe7p2Eims0wimjUD35pzD/RnganLv
wEuy9ZUEmObLYgUNsnBp4Bf8QjxUb/UrAy+in1/T2XxwX1ExoddJXd7RcWsht0ZbACjW4FvArrWc
zmzAy1fG4quzUR9IzTJn1bwgQmHNGbwEg8Nuix/mm3PcwgZgrrC+yLgrM+5ftyyOg8bpA1Ghcgpb
PupEFzAE3UMMirAkgHaIFyEATnISUNQcgZnSWhl7nFb+Jz1KPf8MYnQTe+KKEAsitCY6D0OMsWTB
EkJwix2Na+urwxCfs1It7yOqD2/bGOtnstH+mQGQ6l36IWsX+T3g3TMAXmArI7VuttHziFjZQ+ro
Udcj623ClH2JLJSb9vJH9MnL8A/rIxDqTKMJcDMyzV4dawu+XyAY54pYkxuKJ0pDb1Ve3/5xGI8+
0x7mxIuggRUM2BPDA4Mr7E+YB9/TiWKYYzc6kmSi4x6+dYnbjbcwuGjmpmfBbmKSsjthbewrO+JU
wHYTrys7pTIF7K0zVNQfVfaYhGuJ6INz0kFJJFJpuJDqlW7FZ8ZDAfbL2ja4Ii8jNYUCZ4DWJLG7
F3MfchGxRZAwTyjoYDeobZdoSSpj06/Ro5SflPjjX/3lPcjoKB22oty55spgyIpR8U/m3Ff/DU8C
ddCmZDyMK5Vfs0MxRFzpWuaudg22D2S2qRD8FrA6/4xkWTD0d6yTHMKQQFEJiefYrzCZVzyL8Fop
B3o6NYaKdo7f1juJ4kHFndUWP2zVCFYkpiFeAhL4N931P5nUF82VFKgZzOZwXNLfu56Uw/VxcvEu
CaDsJ6eZtw3hnffFwHTAECHfRhG6ddu86LyxywPkOtf/hsh7JDw4eZYMcmrw0v1v/pse4jcNN4Au
BTEhujw0BuIl/ZLuKbzPH7T+pIAyMqInZ2JR+osQMPWKOR1TdwfZl7kcf0a0tB6qA0fbqT5ZXCvV
eJoEwLcEm1U/CbaPu5Ts5WwlWYsI0zc+GywZv6yuOM4mt0N9xfNwNf1DRl49T6tA8huzeXssIdWE
e2Hts4HRgkfHkK9j2cNrJoEGW/nbeh4xoGafUz+G/ZsHVNnXjwDV2APp76u2tuyEyEZbVztvrpB9
J7JBwm4EJ0dJd063xS2xVZjEpFggpgGM5p/La3ltWewHyGIBvtjRSy65sT98IpiOhvcgqh07LyPc
ZBuNu6Bb1V/aM9bRTqx975h+yehf/3E2Ey+An2ahCAz8DsqJ1xHNB8OBRfuXfyAJzDb6Nj328QZd
AzE61j9RJd11CeTaYsy4FfkEz/qqyE+DmzAhcuZ0GcwwC85b8uu5oeG6NXzH3mFA771UeWXUFaB6
nP3qihfGUUbX+hcxYShw38OQ/jc9/S+2KBqcsWXHYIlf6hkyhCaWw/GPxqnBCiy851pg4F/Wvgm9
IIyDq7TfVUK8TVXcqUXiiNhkMXKF0bLs/xWkUpXgXrISUbXphOpziEL4cdlHqACQQ+fOWsNldiTT
Ytct9KJLzjmTmNlS4/j02h9/mEdx9a7ERBwJDGrzrRYDqVc2Ka9PtsLbfjJdNtoI6cWdwkBmZqqd
LIQ4LxaB8QS481AbbsNHG6K7DD6lZ3qU6lXRYSWAwXMNAIsESLZ/yFe2FICHm7o9oyYox7V/U0HI
MGa5krCOMNFQIJYeOf1r4wbWLfiplfVECYYvtF9TvCvCgpk752v0PQESVb9gT8DOEwiwZgHNq225
wo+20cd1M51r3PjVMokcOVunyUW4Q9sOycRkp0RoRr7mIrZJXinQma1lSsBJK2jKVgrhc2Qs6tJj
NHCTPXQf6KB2jsd/pbAj293nB14IArp2XG47LcLp6rQ3sIk2ZzklLuBGmNj8vRduyI0MAsfgi/1h
BZ2He0g2GFcefsfdv0xepN0I7TLJD0Cp6nYvES2WH0lA1C8Bly4dhLTl2xeUuRL78UbkyBBV2H/Q
ld7laTHi6P/3E/EjMA8hsRSv4wK73mAn3Jr0Bgimin+Nvy3Jqr9EncPPxSfIPJrxK9dDX8F+R5fC
fUrg4t+NIvazZNXMKT1Sk68CAJ6zImoByDLbMtW7VB0X5yolExdqXbSSTuIFzw86UutHWDf7MDzo
FyIcKdq6tVztVSK5AID8NVAMrxGyHuJIUW9od9NRWzd6kGtpog9dpS6+hCNvDty0jUxVjoUSMAwC
f7wlh4oMVNZOx5DFwMIu9jLsjI1x58V4GMaZIr+07CliLL7qFzt+nOCHg7KXXT5TNDV47JZT7k6w
sP+a+wjXFrjwDVklwhBSp91hBV5LORc2h0D1b+qhsgd7lMciWtIGJ8HKv2pY+/orgReoTOWVSJ/2
Upm6SHzuyIgq8i7XvYlH+N0jHkS58jQkbhsbrdvosjpOVMcL12N0adiL2j5aAi0EI+r2l7Z0MH5m
T8PYyBdAnKyhkJ0ppBFcWvHuG3YmIClYNBrGwVsiXACeYtocfAfj9qmG3VndOu3TOstsGCJOGNnc
cdgQ6DAudoPkNgCb2G6kpPU0KA/ybfw5po7AVoMnsrA2HJWxx9aGU36BnRvHc4+nCPKH473RLN86
NNBh8UmnEODtcqYzJ0bn2wDECZGzRLdjfMnSdmF4ADtwmLMzZNd0qJ49E8ETn2FC+bpID5BbIKNy
Wqrtg9+zgrO0VPvvkTHHRsdy91Yk1CML/gHHYRxutGEXwRLDw03ea0O+yMogTRl1GZwMBroUDnG7
V0cGJVSI05qaj3/E9shckGXz0KUttdJhClfKhqWxvygn23rJB4zY7a4NHaiFx+FEFprFjTs3GBjs
EgBUX+OI6hcpBNoQV/nXXsZDBc1mgzicdQZ+dIqMPRUugDdpV0KZ3er9vUsPEuVzaBdnTG99cYYr
5x3S/IiqvgKfcvPOvPhGBkWZebutiVff2hGWBVuiQdbu7/RfOT5WjLTvUfdETi9GPxb5lvLBkhkr
sFNMqV6UZwv0Cbubb6M9x/4E9fMPxOPwHcV37iJlp5NbNeMjN1DoPBpOedaHI5Tgoc40p8KjObJS
BYJRRrYyHbV5mdI8W/SA8Qz6A7lsQVDAYg/4nlgovtkM51xAuSs3xlH8y7p61fPYC+fOM4mdMNYW
KNjEA1vIT6b+ctiXgpPyFGtA+Wfh+r6LBKjuHSuxkmeLPQtoVdJ28+IYACErJdAHWWNH1T08st6p
1jH/TtgigMHTL6arKGSq4x0q27rRKRndZyuuGnwDVfg2D6F4kM14Pb8hiBT7qXQ66S/mYZsKjpzk
dwQNyQOhvHlkJvnmT9cpQJ0kMV3YIiVJyIuFVXrOBLaE4i6n4jSGs2XgXwJ10/g/XkwEDW4LAVVV
dQsFxRFBhFFIf6Sdv6/1wobvanSXrieKbD+9go7RDjmv/rblrOy7n1TZiOKXJH4g5WUxg3IZ6Bsf
F4Nqb2umK3QyMtrE7Jw0qwb6jt8dE13ekF1soxbcWJmLv6OT+SmU6FYroZ3QOaWi6Yqlm6OaEc1b
CEAugDYk/WV8sSoaotBscD3LtsbLU1JBbdP3/OVmJgklM9J1QXxt8+sblwgoLz3OUkLpAlINjcR0
rpqrYZ1ZG6vyEjA8xCezJDkABoNTDTYD0dSlQugYgcFDyDXhTJCDd0jgqnUIJpkfmqswveUIbFoo
K+egWptsZ2UnDzaD+phK3Ihdu0lGqll0EY07Zffeek4qTzOjJR05gdxmt6kHfqij/PNQYlX5fuD9
rfGRFGQ6YDxRmm3ed7uQpcncfqOHCyjzpVhC9AasvJjwE1K0WqaT1d6q9Q+c4hs/uQ3NuFS1+C+l
9cljjhR0N7IUuz4qHP0iYlSupTkxu+Gh81EcCjfBC/6y8mI0g2uWszUVmoqMl44xc6SibiWWI3tZ
AOhwGmXGum5D1xQznhaPXD5tIenlhyDLm7Dq7OQZJYGbxn9dfqmML8v3zwL4q9SMmGflyO16XmcC
gpCAwmcRrKOpsHhVUd7q8CxO03+D46fmsZFsD54mw8NehdhS71b7spiqxhfAu0xUlM9EQpGUY7Yj
cjSRqGYM0x40OvWUaA2io1OycvKNylObS7Oc4JPYSZnhcjJs62+GDZ5Kw5nbZFokhz/Ga8YlRm+T
7WUwgGa2ZX4FelPwfxLuFsJOsboJ1TPk9qC7tIStcBr/Yv05u6hHdPwArRqihqjDaz72FEagKewL
gtGGAnZc8mtUJwm5RXju/VdwiEQclPLaV93QB2hEU6XLYLnBpKi926Gi1O7KxsjcKfrOubFNgU0W
KcgSgV7hh0Y9O0Ad0xludqS4ZvG4LaanxgUmwHbgtSEMjYs3OLCBRuzCznUQfss4XhWKttDEED7d
IiTeK/roRYvfOWCJ9IK7psJYITLFFkgIFTXSZ+SbfizyL01bCv1FTzfDCdEd0GzujB4tg3puh3+9
xm/zoXQi9qJngEBHUo81YPr6FrBL6hhPmkyOFH8rtGQGCdDjo6MYw69PZwEa1iMSiiWnmMG7dM59
gD/UdKh3M4jqXXat+w+9RB1QIjNSgxVZEEQhxybycGaBuJl0ytnkUsY9l7ftkzafXgyEuui16McZ
yWYPg75fOxK5QXzxTNjP9wEnTfcLzd4N2eyOSKVslDtwvOknPa5ugb/bNeSwZ3tdvwzKZ/QwNUx7
uBmDl9Jv0uyQjz/QKvCKiPIGnLNh7NGbyPq2OpRczMZZjOE9cPcSu8XDg0KOxgd9x2XulFF1u8kz
RpWgbzoc/Ixk2bmAzSWV+kIBBwUWfvCnsWEiMnUHXja09jvfhbuiHKRzxz1/nM5MGibSYCTqd+rw
xmQlr6xT+EOMedKLKjlhugpoBLvxqIwUTeCrmRLirEeiM5GgYDf+2rqjxvUZ2AS0PBMfAMc3aDyg
vCWcIuSXqO9A/mKf18J9xNyZFIruQ3AjxDZoDeS9yJ/JxFf4MXYuet6DyOgg2BT/2vhQGR9G6BjS
bzbPFxVYzKDX1fEUUCJwmla0SgzqiqNv7Ix5HtRe4/IswpPKV+208rJvEeIFiVAbSi1sdz0XYHCY
IaPWyKCJ/wJdOAzcIXW5whvRxrHGZYXgZrr5QImnel3AcVCYOqOToYjuFvExQQeN8Bvuy0hdxqCh
9Qey01gaJqDhGdFZxH/uKPyEE2GfFMBCs9ImVpfPocVooa+RwQ9vKSQziE2I/Kcit/FR2ZgSOwoG
Pq6XjizFoEkjDSYlUGSgFvvBqnpW5OrUlTuhO67zo9g9kmabGqwwmF0Tgifyyascs3ENbYBSkJQe
C5VxreFLkxEysTZjAGPpmMS3QY0k6Fj8eFsp+NaB+1FAIsHAm6nj8jTg1Ay7CoplVbNzZ78uqeQ1
ZT+d+Qg8ZGzoC0TrOEzUYduchwrNcv1Z3MZ4x7ikfDbQI92EjC2qFqDE0B789dT/CFntJryHXluu
fIIbAlbIHOIMNHiADqzr+49kpsK25wTt9w4rYWvtO//dkfsjDqiTlpo5Rzkz9/WP5ja/GjNSSLhh
z2JV3oLpCHkbkU6JvBbwB88GU2RVvZuD7SPHuqroCjIZ5AUX8po5ltz8Ux/dqZK/LTwj6kXQV0xA
kClIO0XkYdlFCFAbcq+qBasUhZFoRAA9tAuu5Ea8NtGpMzg9VZCQ4Nig1o7/0FTzAll76VsRv8Pf
FL6no96ndMefNeaozL7QUJPXVciYh9kGMD1D1JPAL/2Qg42atIxP75O2SQ0Rg89SAB4BKURUb2jV
2Gv5NTVa/CP3DnJio0a+cy+idaw6VvSZo4qEekmN4k2LAI8DgindmYkYPm19MSP0I33dcupuB0JU
W+bB3PeuhnJiWmnaKkeE2QEyqRy9PErtNigwXF4LYRspH/L8Ene4CLjctZaOTrrrICTKJl8145nD
CQz9hMzEY2mtXnPp4RWfrDKMZKC0Q7UvcOLWGLWt3yB46NkxksEBvzPzOy8/anRY3vyl5b+KbAdQ
Tdv9DKgaDky4FOR7MbaNeEViNKtvAwm7tUfrNwkvLV5KiP4ycOn07ZfMDRkU4V+p+AYb4y00u2Rw
64R1FiMGeWUo+4EB5hxxhdC86FxTQbtLI/2hB39lsrKmXy/eJRbE/iOvHGmCVf0yjXPUMUjscaxQ
GJz04aLtannjI6/rbLk9GfJjgI9h/jJqcGgseGSmjeqM0lrZc+SZyi6/9KhrlGjZP4rumJnvBsSF
bvOxlEcdoc+eEZr0HoWb3l1rMClDjD8TBw6W+LfBzgFUa7KWpRXh1ZmNZJmFNhpWc4FhDx1gymIv
r8F8P1Jl5QfYNwgsWKnbcSLyVZoXCGm2ssZdOTwsgNdbJph4DtxMPNJ9MatlnGfykuCZ8E66clcY
3nK1nVRoTsp0y6q7vHQb6OnSgXeONZr0acBNWdKZ/mE4rsODGhz08dHW/wqLZdNWpuscYoMcqK2P
qvXPML5Jhg6F8/DPQGECYxTEITJXFOAqs9GH6uPIvoZHKNLWgq1b2FxJI+saNngM2D4M6Sy3V2wa
fJaBvO8Zbc0HcYH3wETXvPNQkZuQbxHosFFxrXprcM6CncicFAEUq9FycoR6E+s2pU/h2YqdeIvm
RLSAOl/g17d3IdpyXa+7E6M/BwQSuM9dcrpiejac3Npr0MqMnZLsfZpoJyLFg/uLu2Fs/mEIF5Mt
1usCY2p5FVJ3UCU7wbUL/x9N964J7LT8Ce6xR8NGA+sLN3Y+CiyzA4XHnETi3rlwRu3mBZeACLGP
gM5gzXhSnd4DWo4e+CJN8iq/DGzjHPrWPQebgFApWJYfKoPb54GKDev5QFYWmt2cDvDUIoJT/jy6
R6l+qizTBuy6XbMFguSESEiKlpBQmv8l/XszHelgBY5Xr3JFXGrwGZFSzd+OgnMHkwUBoHH76pUb
ghwT+QLbLDT7eX+vtFNE6gsDoZ2cY7KvbhaHIru9h7ZPGNByGxXWUrE29ShCZnGqysnU78K7ILlb
C/JCeLZXQ1xI6Gra+aj1MT8hQb6kDvW4tDhxGeLrExnat1teFf/eAY66IbtzcPwQkdwwo1zjIiqW
wme/Gj/APsh2dFb/GHeXVQxk7I8vuCALjueB/6XaRViQpLThsw8bVwi/ymOs3dPgKXnfMlptKgSP
L5nygaxXc70bypdvPrUZmjJadrHBURRt4L87IluzDdOaoV6z/VOXA80/A41yzeJiYGqT6qjA8See
1Wwl04qddepPXNT2dOfwVLEqI2+S20VTnRIFqzXDm70pcvzGMx95V21w7XNL8SOjRqM7HhfcUG5s
LQ1jjYupRwSWbllsTNVBaDYEvix4zwNER0/ibIXjm6cyV1bgPLL4Mdxxq5Xv9srw6Nnwi16BBZ/w
PfoQ+sxNbtqsbek4EmtN5OUersEzCb54GDvhkQ4Pc3xk9/ojEbAkMMzkufHg+cLNpauL35QRYNP8
fEdlUvaQ1QIEdNhdsB3v2smhny8hNUdXwWAYeKisOc4x+tGqCyP3rN2RoSoq23RN7hDyHRw/Nyxb
8Y5xZXQWgLbJTncKjIP5BVGRJVqh2A3ygQVGRs31/gabN1i4FdpvWYXw7f9pKY0D/f7Is/1MgeJN
0tnoSpvhOu9A4HCOKfJ58MjMtZOWiIPdWLpkNE48ixRH2nQ05Rf52xkPNOtbqlOv/i78VczthEBi
hClOFWKtKOtqsKd1vkW1hEQyifeMpfuPghEbaUWr906NPysGRp7mVspf4FMkTDBs513pgNZF0VCs
rVuweXZ/ZIKdbepmHx8V/R8osoU6Dwz4HUE8KKgxS3iQGuvYzNFXsBDqpxenHKI77mYOAR+gt4fg
LYgJqSYLdB15XxWx3PNISvZuRIsDvjuOH1r81jjLWc9dArcmAkH4aNmRrgdcjyj9JNeS1wSWDNUq
5923Pqrkwnb7PebX//Z72MLiS3HrUgbsNG/h1vA2qnwYsbE24Zxv5KHSw8EovuuJGSuuSQxkT1AR
YrrL+2bFidQhbqJfDZd9clZEkHV/ff+qrLvO3Duye6dkuNNdq02nfRjizROxAZ/zeZKufQQahdON
VAkd/EnD2caQhOQA7XtqcIa65labj3lm1gswiRTAEbwiZD80wldUB4xOK39X3Pn/GJ6IaSu7kpjw
YCUuzWDbcdNbb9LVVDSoK2HkzcXztDJ/G8Ajdn7E4sqo2uYwY+tYgVveUzKwk1paT2+rfxHUSjyr
xFT0hdVdghK1FkzOxwP38ARfu4HOqlDRLn1UWDHGbeE767Zm9+03HzWu5jl2+bsxF/7WzF1GpJRi
jKSm6ZPdbqkMVEF2xPhUZeWOZ4zfeHIl/Vr7LpaeVH3J3b44q5BjY3gZlfED6EXiSdZ1E0AYu7bM
KVAiWe/57lmrGJDvDbEUQbuhtOlSVzL+tXyFo7E7vNnL8aWteJ3r+JNPfL709F/ObJWNB5mfmWhr
2maGYYo/rbrLUJwkhCoZboBGxLcU9jcbBTGzcRsQ7XECE2PPYMfx3wVSDLwJdo84DGuysDRtBLBJ
70prKJyJzIDv0iZczd6GMr2eIJ0gM62qLWkRVYtPhfM2T9FTYjF3PUIyn/n0lgtCPk6efJcMA9rE
yQ8PA5IpEFACRCOIiUiVhOquQ7kpTh0eH/8+qfv5gZKZAFH/jvM36zMrY/37cWJMapT4NkCHyXT3
9O6sIk3uEDhJu/FjfqoZ+qd0BX+DRGBI0C+Jd0mDYqchXXuY0WcVvy32Mcx1Usg9bIFY0YbES+Gy
yY+9QKmOKbx8FYgb47c6wbJdRD/6X0pc0XTT0bPr8a9HIM6rES6U5eLXxOviJ5Xt5zcGWbpBkct/
4kNeb6FXPxpzk0YkzTJakwzw27Ca2YJ9xRcm1CVTWuvo/UTfWDMjlFxQoQiKzsg//FcxkzTSjf7T
N91CUg68fFWBeXI9dD+xd8V/q8TPUQBLBzt/1ytzlCBKGe0glTc9JHdz6XnXkRiZkPaEmYy+ncjz
a+183GKa7TjSmeIo3NtJgur87b+lhBy33qHmnjA9F3Z8obxg8CyXj453Kh5epArP/wk1P8Ad46wj
lyFLOqztdkaGaR/8A5KPdXzeMqmUOB+QZ6QPcX62teamE98Vy4e2u4ZrmUuZlbPrhUsxXrHhXZ7u
Cph0nOZL7mkq0TT+hJ4f3MwvDu7A3zWyzaQULPkjewbnlmwoOz3QIoSZ/VaghixSREB/pr5T3Cf7
LBEbN8d3DJNgcqm6OM3p4ViCEA+BUBT2BfsBgOfEiS91onXgbdCLMfS7FO6sABCKbSli7kfOtJnF
CbxIrNmmVdGy7jo03EQG8ucKpp9pdxiRwXnS1UiWW644CV5AWK345YtOO73mBMkHepkg+rLifTJi
qLhEr5YU4WscEEmCcZr5Rgtt751mtjnduw3NAk98A4/C3HryQerdMNh0FCGMBIl7kI7csN50ryRi
FD4n4gaWHX28/5ECJ9aHpYKOUj+VK87MEmm9rOyipz9LaW3SiQ6hftMZWKTNQiTd2EcgyvvHsFr1
NyY8SuNfzIObCjTuAb/drbzAXBouFqF9yjprzwKOO9pvClEwdZxXOpf+psVt5OMmWfLyV9ZGUyQa
3L38RSUR0xACqZ4wc0EvIZfkZQU0FI72zAgPiDclG65DuK6qg04Abbf1231jbQ4HbMF2Kh28Q8x0
+Mmpym7OpUkoNsFPMZEv5kbNRqfEyhg2iX8DKHbhnCnoXu2pJQ2HOSha6W2iX03DpuyK5oKizZ3x
VyNpMX1awo7iCsVMVuIjQLnBTm8QLQwtqw7taowHiAb7z9xyHwXizRTXdblXvJUPvaSdL5d2/PJw
AgnHiZiN2mUnLK1wUErjLpcOqmHH+J9HJ1buAQUxW5hPrwGuRlf3QSfCYVeE6BC3evVIEwehiVju
9OyW1BfD/I6FmzxvVeDj5vyabLKV7RBffQS25b0lRlBGsE45y5TFhMUYc+4iKe9PEXAjNys2QnvL
ESPr4dOadnzzFVSdlLALnvDGwOtXngTUG/MvXHMfh+DfrIA2x2y/dfWOZIehUvBDbWuRXbvMt7J+
JnqtRVAZ20az9mFp6Aof/zIyt2H8G/i2KTj1h4EpM/mcROKzgJmj3CM9RdvqdKjALJ2YhJJnTfsY
cKpPNszD/jEmt/hIoSaojigxkObs1LD50Q0ytvMo4ubOyfuyjHUSk9rLQqQqlWVi8ft3j24ChIlS
ldl4cqvAaNNxkfYm4U2U3CLed41M0B+ER5LwyOKTzqMT/ARhS8GGfsh4UoN4GLGN/FX3j5LaTJjX
MMNNteplQuiyQdBGFF5pEnPBaSn2KP58ccMfJ53Hu2KMjIADnSWkgJuFSkXZxyXqPC5XA1pHAQNP
vrN+VQMm2h35qNBaZNR/+W8JeavDMFmRkjqUBz1r9lOtYk5nt4GQmNykuCbCeV4J89wbE4NlMNvl
8i08kf2Y3wVDJWrKooONjVS5diy5chqfPz1eFNTJkszQiRCjgWjvDIarxUU2zxr5c7NEF4KviF6s
SjhuPCA9fyHsJPhmFjbjeD7r2Hir+Ax8/z6XSuYiXIW/FdVA7IBnRnKqM6DbqNSXDKY0nRc+WE3+
d+8Vy/m17nuSAShsu6sJmJ5pORUZC23kw8jEnah6+dKmZEDifcYRaxwbyRCBbjETQJhQuFgZkhT5
pZRXMsLJQjoy7EuHS68ynl0E/+TuygTUYJXqkvyU/ESBnfQbzl9erJxGmnfeh46IrsJYGp/GUd1I
6IX994Cnol4a8TXpdmVCvh3J5wpL0VPxgJdc7GTG0eOjg6FYujy784ICBiiKzYJNAmRkVDUrLTu0
wVPs3iLByDNkk4Q7K9n4EZ26o4UvooM93hFgqrUNO5n5M5VOj3IiMQAA6H+RgYlhCd8jy0k7EG5h
eDPV+4gp3cKCsTHqS1zuPGyPxm89Qqo6N9JZYeqIeBJcH/qy0ilYnffIN/iBCjIAalKSRnxgHcyK
HTO2adoFw7Gx1uy0Tdy08lIL3Moiw6QNqqUfMYOWJNHAP4nR+jusz+MEYZJTfV2iqdHGW0fjKJzK
8tyOD19ahwOoLIduUqWpe2kM4Dccog0Nk7RJkad40wp1n6DEyFgBR4iIwHdiiZ+Dqf2bo5njo/02
pUP1w1USMQ5GHswGZ11Q+2nCof1CIlQeadhrRPCfJJGpUFouTNT8wRb1p5c6kxsJByZqycsTjoDx
5L/KWtUFVA42MAi0mHDIW9SRk2tA18N/qDmN+jELGni/CjiJBJsyaHIHl2EoxUzAusNSfv0vJsw0
08xSrAmqPgM61EzKs2y+5xp9aQRXSr/Obj8oq5I1n3x+GJQ1PAkGe/mw8KkmB1rsbKWmt07dt7xX
OnuUnh/3Yv62F3384por6bYKvvzqnpJ3MH96d0tbAzcZHwbKSpwWufQT+K7+r37Fq8QOLUfgftP2
mfFDL0mjlq71CS/FqUPxG36ZJJVMS45PZl0Sax1+cnOnpp9p/XGSUMPAl160Q7hWzDWzlcI/Wjxp
3ybKU6lE2EOhuInOjN8ZsWF+Z5uCimgjg7LsFGJZkd7w3Y9fRerq4sEk+4U9CN/8MBCoUK9F/wLR
9uxtB/3PE1D9O/xVMkbk3LX6wA2EA+XzmPqfvb6bMOfiv6H8Nk41JHxkJ7xMdnnhSHNOHoq9K+aD
WVupAUkU6RFEUPmbGq8wnhGy4dp5eCJuBhk+xKKBI8xZhx93tOD1yZf5tmeiqPwMCHsmJJNsuLmv
xuEh1eu8PEto2vP6h+ZLsL47WgKJq7KUgRHsmC03YNt2FmepR5BPvOE6fjMQEJDpJxteFMQLOy4H
FQ9bVW8YyzP0ZPbKn2fEHNw9OMwNPhTsro8eWaB5k6urKEOy8mFz9+9ucNm6JrjfVceo1oN4nrFp
eDFH5vBcMOtqGW1JJZ/6mww8HtYFUXm/hG5UAX8q7Gpkbo2zPVfJ3ZC1tfEKITmwVvUb6JsiK/4e
aPIpJF4TO7BZ3YpfXMiqDvuLh3XHUL3mbRE/ZUqYU2mchKjf14ScswNe1SPWfZedtYBxYHoS9QWD
iHQQXENcQ9jPxlWsnYbsamjLCw1JY4sFg5slPnD+GuF5b8VFjRP8jfzwnYvX9BRdfKSwAbtW/NUi
CVbIo0X1VPm8XdcgWJMLv45Jz17qn8O7Cy+A4ONmp5efNhyD3/p7IDXwjxaPCiTZNzaptUtCeGsu
MVfYxKx6i98/cfcz7h7YRkoszL8Ku+IHtzALniVUeec1my8DB08Ed1/DuLhfg/LbRzm8dDf7lxO8
+H9f1mGL93SG3cbgv9fGCyEKGEADYZyesg6l14dyz2oYcbnARJHYBX4nJo0Ge20cylDJ+ZhK2h8m
gP4di0iXO0vEM64PzInnhTSEVQCI40OKfiaNpBLkCbZUbycVg4yTtzs1pFUkHqCBaMwvwrKfcPsU
q8FAsCPpbaSffNfd8b+A0x4m2+fI4tfy1kieWm0e4VHNQHGB8kjmyl+hHUcRkf1wgWGYT1eWeFzy
ORw77Jc7j9ZuXeMlQqVGWIgovERjG8XnSPhD0DH88J9Z6hGF+K0nJ1SFf26z5Wc+PEancYddqsEn
WOybXw5s1iXxKtouLcAt0hmfy4PVZjMnVq/U7+HB0pSmWcIspawagUzUaj/prLGTe0w/QM4JYobk
6E2/Iku2N2W/5p5MzBi94eM1mpWlyZ7HUuh2yPuGnO99l9740cv49T+Szmy5US3bol9EBK0Er6JH
Qr0s2y8K22nTiFb0fH0NTt2qW+mwnWkZwd5rrzXnmMkP07E9fsx9fSwhL5JyqR07OOTJkrz0PI42
Pm/5jJQXeMF0zr95aNpbUvtrAtnehh/tlJHRResPSzsgfyPfomJE8z0SSd/zyzL7p2qAKDm95Tgp
iEei2vjTZsYAkanPTo4rIN2hbSDQI/lB1ZgcxgZIND0mEjUsIqt7V/1Rqyt6Cftx0GhFovDYdsri
0mnUg+GjyPEbjzwbWpectliQAqo73tH1uAT0RRr6NEd4gc4x4QwAC0PGBhhgXBj16n8WYMHGlE9z
u2X6L9nkaOhExIKCw27QzVbCSZUajZiKLxQQa6BIDPBHU0+dCSq8TTYc53kL53H0M8M1LL2KW1E+
D8xGCb9hUkqTaf9cdKoo1EZM8dI6OLP1fya2ojsJOU3ryVyfJlLWDHOCq6dw2JcglcvcI2ogG36Z
3cp/4i5mS7vSEFKtxVhq0GcU7gyEyw9+UX4M1RbZGOvKQQ7yxUyyWcj5kFGQAdJ+Aqu+gXXSEKBd
Bi/Ethhe/mZI2e0ub0lkXMLiwQ116MMMIsOEzuF68SgS6yK1R7VlOHYuGCyonsAyBnWPNSmRLBjR
pe7mC9YFUZu/gohyEKB9ou3CazfsnmFMkdJsnP74lII1Eoz39h+7MB3oyoOm8hrPIzcCoMUaJ3af
2hwuGUbEyB0B3SHG2IjPnV7bC01JsulPsoEqyHdfhOVs5LPy3AkBZ9jvEk7BU0PWTeq4FSG+J0pp
3hHBVBe+xNIIYWSJJsGFMqrH6MmgHLetINPFpSlXQU2ZMU0jzgMYxJG9+Jv1Wz4RPmTxX8TUWUJG
nrBZ9Lsv5GD5sr9lIWU9axIy7gJpuvhWGL8dHgtUahSvawLSwWdzIo5ZYZX76sY/w2FCzFBEILWB
XBnEys8ggXOxMzi1TcpIjJ4K/F/xxm5vdH7fELhc3dpozeUN04HgWgyNCSU5MivAzj1ygbHa1ewS
S6tZX/4bSRNOTiwsLI94V0VukEiwEhqWNDwS8DcN9FuUPWvEv4zz1fln6niLHtepub8yMD7NvWPY
Wi2GADjl3M0sQavgMX8TgDLQwQIzsbi+6IPPO7k/9pj3lOHa9b+vdM2kkGmI+K5LC0kreMJQZV02
KvhjdgevAnVhbTg4F2OsclX2Jj6uKW2S1/PfK7rn4htkdSPy61Vpysys6atFtGeyqz4zFPqnizA+
HPF5fj5+5MbNjc+R+p6b4VXv0ug+8ZEC8TnBy3HqtK8axkOXfhTV+fFy9efB4AcJxs6gy7/qtr2b
ioG4slnIUjIzZP0s9buRHADxnr8+1oxKabWgsoUJUzBTmahupse3ILtPgljRXXTa29zveno7D3am
B2cFYLhP/gCCfu8HnayPgzCeclIgWmKs+mNW4XZ5/rB36XjjtP/YHXmEyxoU2vS8lhkT0mbp96Vu
JMATc8paIpvqY7rrfJDS6idvIoErpJMMwHusJL9x+gsYsuLRT7JDN76lJAPx1k3y97ragUWewTYo
UEzUPMy5DdbFd0chXwMUkSN0ZFEPr+j0yA46TigAHX29m9r7Wtnm6PPmvwfQOnbo1xp0eXYEm7Ee
wLVyKQSIQMVn7sBusVWv+Kz4+OW27suFqMKy7ZLfi96/cktrQZFPHln1LPwfkANc0RPvi2afYG1H
5gvyt3hHLLW6ix7Oaj4petXvK5S3uBJFcnoWQD6TtCANZE8m4oQPlu9BvF18yl4aFJ/i9um8fnkt
ARpuvsI53qnc4pOtlp+W2uPv6o7R3oU/7K2++QY3v/AqPHGLh5TPqPz/8r3//36Zr9DJWhZ8aoeM
n1q5//+66JEbxE8UPVyuW03d8KsS1cPf50+7Xf7+k0AE0qoDqI5ezF8tnSyAPv3Ndy42FqjE9KHo
+NrSb+9m/B18mS67qQvlquA7kY1Q1996rqfqZcGAa9Cr+bB0Xp94KBz+PXjU+p33qj21rsTfpoPn
LK8hs5fXUDpMMvhswcfjLxd98mgJi7wFgv+iaruTKisFANFgQi+QIEBe2OT7M/5YjOx42r20Mh/f
0m0l8Lv3I+/l6zcNhq3hr33DwiFabWiaY0Q3AU54tz5MsW9Lv7mDoZLrAl+kCLJgecVFkLy3LqZ+
OgYu/5P8FMFwSX50p7twDUpn5fWufu+5usv17rl2JrIy8+XSHuDXkZcyOwvoDLCnv4LiVFIZcv4C
pmTpd9wkbnNgVs13ggk3c+633OLkydn+kyK9P3Mtl+vBxboggHBu1JQOJ+QN/FpsG8NB+Urxgjq1
ozuxp9ix96Db4LANGX/Dbn5LvZj/rIPYq30toJ7hW33+IE5ZcJdPJx/9V+1jV/YQ/H/pFFheAQ6M
cDqfOURhF9woWVjxLEz8yXScXBMgIaGA+JNj/X7wBAu6JznHRPCcZ4pMcAUcOi3lTePi1v/45PKr
udJvd6lg8vOGEB7l0SYPxl95y2URt1yN6CcLioBLaNNt4jF8wtJSPdmDdLF8M/YHBEcMbQ/Rj7pd
bpyQT7Rhc2CcwRusetzJ9aU88K08dcufPNLBBJR4C8+IGRdLErfmK8Rw5eDV2D43fxd5c9+PAaU7
UZr8x2L+/8tdx0MZ8JLasA9hwnk9Sx/HArWy4HWdXiHP54Oxkc4/zZ8A5tMTpsbnJbnEp+qWHzhB
8ULJY7yAYrJe4fOSX9IIC1l54OEKs9OTb2nD5ZVWobgVtyZSkdPzkp5ypOK895ObHJIDNnLjSLRi
STOHhtolOlR8f7cV/CJMLsLRwBO2vRS3KowuWm8T0bbeJKhMj4KP6RRPTRYO28fZODZV8J9FSDuu
j/o+whpdovbAYbSNDqjdjwZDvJBv5AB5XO31vXY0jmloHE9rf33UBATDGrIqF6E/elP+3cdZP3db
TFTxLb2hirmXjfngbyEfhhN1RlL7sMtvTmxb1Kd8v75vUDNi0+bDc8SRntsmDbFwhw9+mrDDg6bw
CjRe3OIl+u+zzfbJ8VHx4rDZKh+gAvgbDRFmy+ES4TIv6DVshF0cLq/aB2+ENtrvtrzUY71Nw+WX
gPZPFNqmvsNoP6PHs0kd/O9HKahe9uyTAD1C9tJn4qQhl4Pf1uo220tqrvH2WC30ELDvd04ZXOmO
VkXwOHMCxNJ7e5wbtrKbfkblui7M1RkTtfYhXHGr37v/ft7wXdzY7oQPyBkLK55ZzK2TzOm7u3MU
Wi6TAcV9a3mn7Mb9uF/7GW/t8pYy5ETlyCvVjllo+OAzfiu6iFiwD8IxOiyf87ot7zD/yL4I68SJ
lltFOC73DIkKACcvUvW1MLMmDqvtgJ9YvUPbauk8y1Q/PqQIOAxk34D5cHl8ilxzOMp16DhjePIC
J90mQ1AWrawi+ifo9BtSmtWHkTFg0wHsS3kmOelFU2vFCYgJlX7Fd7f6NOTGkhgi5DExmKO40RgW
JxMBlaPOaOlhK8MAhlB1NHSf1W0ycOm3B/TS4soqiXaN1I9BumbRFr8Rwz2dvD8HdPxT2SX/pJWD
na4Hy6Cx2MCEdYl8q617mv22FLFIGnnYNwACA7myMVkjfHHSUz1vBxwAWli9vga03GrLQHnwpGYK
WobS0+OaySkWdxWj5qEQDZsLjztzeF1jEv50wRJguuUX7Y28pBzEKO8+MajrHbXfE+SXMmc45iDA
UroVmqP1JyUjHi5FzVBCnaATnvWtM2nrTaO51NhmxDZv1QgZaLrohEhITpYc58F9pYtDr6a5rWz6
1w+YtnqfvedPf8YGl1nCR0O9CKeI5N7hkGThaPzTugqbPGOO1J0ksCTQj3tQdowt6dkgM+C2HEhO
090G/WiLkeu17QynaG/jl5x/xsRXOPEK4S4TQSVHE7pi7YCQUYOYVvY6h5mHx+r1ID6UlgkGYxrV
SqDI5hvivLoAvtHe6BGvv4bnjaj3kqYTqVtYWtIbVsyK+cgTldoDvhPZmO2LPK5DiUH7xnBEST0S
ZfIfIdZsVWXAikYw5xopCGrXSbkhADLZD+MPtzhvGakeElZFkd+o9h/zDfG+ZNiAnrLmIKyJGP9o
GGHgfSS6gIFt7/BLxf9gzLt9iIOBBVrctisqTRu0SBbGLvIBPANmuTfQBM4WSsHBY9y/Ff7ISsQe
1Fjc9pvJl1du/Emrh3LXKL+gleCZZYCES29yV7RVx+4gczovKJrx1g0+VL3heSDIfur3NY6MenUo
btxO16W+2ooOF5hp/kU8CL/zSb7+ZCk5dlglAVURWP567Nm8WZA0v67Q2zjq56qwym10ad15tAqb
6vM+jDZPYkp/EwiRS4IKp6aj9pMwDuG4sGmCgYAFM/vFKgvWkVETgDuoxAjHQ4UCuAdaBoOCMEr0
JHA/h+MKTV+oHsHLvjyoYQA2KWag2pywI0DXu0G97ulsOg0dhw0FmewLbCtPm+VO6m0MGRXFGAcG
BgtcZrIiKW2RcPAa6FhQ5d4gKsA8BMXMu74BDuG89hBO690Svkwtcim202D2D7iQVkJ22AYJ0TtK
TKRpm+IXfw/XsS2x5VP6E2H+3aJRmM5y86uMTv5m/CR/aIIgJZzzMy001DEY9s3HZwEIMbKeBNlq
2+iNdr1wYOzPUXlHf4+Wiqh4PMSztI30E/cTzglanljdMOyMR1yT70BPrtmHeqOV/V0f2swnQoIm
DWeZVVhpViOeWQu8JzrJ53HKsMAA3rUQ761gf7KAr9Ybf7qId3ppn1182J6qDeFlABTD+Lwf9/Wh
rCxhbdO9VTXeM57r0obu3m0oaEhrATnYR5c65+z7wfa6Fd2FSKH7UWFTHC5+VRRIp3h7eeyf95zw
Hjw2F4499tHFAiRfkx0Y+at4pX1RvwLKpIgcPtnhNm3hilXEbkjmE1Ynqb4eATWMu/4F/ak8FBom
lI/8ABsYeiKOxZIy5cYdhXl0KXCohR/f2kCmts9xkbpnNe1K44R/2IiTjUyL+RVz1piDcQhlwyFL
sF82rpBu1CAAOfcpA38pmLEZozXQhpAb3eMtXTbcyiVThkn8h0T/TecBsLAMETsORw9VJQNp4hnz
d1JLrmdeIidQBldmEkZhymSDwnl57hqzMCt6dVbucuLu4EfiLv4Vvrtb01nCWbPHv4ezsiBW92BB
TBlXGzcEkl23UW1QR9jS7X/aAb/Qt3JsXcF9VidaN5AEo/m+DmhoPWhtIQaLkBy/fRDuQlrEr7hr
38hBXL0LT7jP2Ddnx/ibsl08c4RG5bPEOD/el2rrAdtH3J6vuv/yjGZDOkr/BWfWlUBGBAs8G6PW
tFTONtFC8AAqS0u8Bntf7cAojoHSzxZ3F4HahcrUVtjodEY24qf2AQVnqfI0NnivCnX10AAg3tTf
nEYmUrK4I2mBKZa6rb9bzEbJvvz7b6CAJzj+xcmPFYnjXU5uB1Uw7VEOPnR6HxbFx62KfB5EjO6i
6PZxoKXWsk8xMoZEAtSJ/s6O+g+mU8y2JWyIj8MqtrhMcX/qzhx5tHJzpGCDSZGKT4tVA0vWa/Dy
ihfEY1V9Dnk4KYeJEQdKk+8J0oIJBE1Cd0OHmEb2sBGrJWEs+VGW9mD32jEkoH1LgUUVRYJ30REj
YiWX6kQzrf8EboRMmVi9sXVkw4vAEXITkzak+bSYS367xOHfBfiAKb5W/QfHm94eOof/drSMuEEG
kzIWgg5LD41vbEwsbq/nUp33nTVxZdBAoN1MFw5CcuGEgNdl25/XTKQklNEbLDWPyouJqYOxNngU
kUzaAf4wJ8Gzrht02gjogXC6RJui6ZRXm/ialuD0bKreNnVzyU4lB6sUucdEs+pIomnS5TbvW722
0A/DAAjgF3Qel7LUUSXZj/j/r3tp+VLcUgiV3xwI+Ap3zatyiDFYsLyOyIRe4vqZjzu32+L5oEW2
i/ogRaqYLvhepkSD5rJAquhxDFrfTIHM5M60n8B31GWgPhhxrhcYl5HCQ2I45MhoXL9ZKZgpyInD
ssqC2nicEuQ7l2zWyalAZOFpuk0/99kSvuyCbx1ZgnpaRJyTG/Kq64AhEDnzPcceSNscY6iyiMNh
I011e4VDGzc8TfpVeiCneJDw2thFyGsdeqfrnXodLNjYaZevA7nwxfuSJLkkZWlf6WhLz7estahU
NGDDwAt7h0XYOEbdHnAQLscMNJmXdqyKz9ot0F64U/TBUAaXQ3mQ+vAF/nrYMEPFfYUPBNY7lwJH
AfgNBO+9D86BJZ2PudxSe3gUgaLg3rOYiqXsTQZhVDg3mZqYlbTFowjrY4Tiw6mJiX25e0VBpKKq
PLOj9j7HjR5yUXssSI/s/ZntlWkgVAoKdCgXso1tlZsu/1E5h04/bfklUr/nBs8ToIFH95fEHwWV
6IvTarO4Avhs/ESmDslxOYJkFWCoIMUjUXvSgtpdxlUMxrrhT60CepwUyFw3fbcWJdSgml+grIWF
IdvVHBjEtlOqFOfV654oN41/u+0/lP6jfaIp2KnZqVuFJT3R4lvj1KFyXheGD1EkHL3ft9NVATIG
si0OYnhUsDI43wlb/XnFszyjm1bssvSb3pGyLY1OOnakGTcNVSOjKlQ1QPtOPWHXGaqekHERCxXj
JFzLr/w7gclBGsK1+moY/uxUsKNUxyyuDaICRmhEesWinRRg9baDYOU6sSEUcKgOUVnBGQmH72e3
WT8RqZxEcFzsPRsAxdrryAmzZO7zwAiTOsYHzVLWD47c4KoU9f7s9y+BtBDvYfAtXpMd4lsBA8kV
E5T5VgHWnS0r94BYs+ZSpNRB251b0RszPKibIXFYepcDIm6o9AAa/UxM+rj07ljidYcSi84YrGy0
KzJ4JoteI5xhwtvE5yFRqQWh4VkwAVjfqUXcFH4anl7Kz8EyQFmSaKvh5MQ7DK33XNNfozuL8+Pj
tYWoygQkndg/bbixjJiYANEHIhe0N4frdGVejT72eSQMq27CdZD846t5jmLW1qUNzs70LYErb+pU
b7AVmYWUVHooQL7IU3W6q8jcCmaGYNfCV6pbOUvNv/zFENaLsF0/25jBo+x1eXRQhtV+mMCDwYkT
e04UWAcn7ugZll4s0+S4JPSLRUh0sM4X9soDeJ0Eif632uwAbbJQWFeCJq3iTD2+I8gjOmjua0sI
9sawP1GTD6Fh3qk8mYZTOZpPr3E/SbChabcFOU8dBaaTkOdYdRNC74DqvT3eKb+1gO+Ftmcilkbq
qtNZaIHjWY9dlr2vCgC+Fg3/L4qFzoEVTzhUBcoLa09/EJ+siF4eiimISrdCkw3TTMZszO4Xeav0
J318tImTR/6DSU8o0ToXo0sqowddUjgcTGu40SaiT6nHTmDZ4kU5YlECGcAQNaQAeJWAk4ao/OUK
x01MrwsljSOC8DneESdY43jGDt6pNmT3AlkDYSBsQrdYIoD1BUU/QyG/wzP7/Lf0uzqONgDF+p2g
W6rX/vJcFaApO7JM4ElZKtZ4zrg3IKuRq1uNsnfTyh5ARhQiQKuXCnZxa4imcl4TbMD4CCMtxwFk
VJbeeqJGa95rpD0ZRi/pkG6jdw5B2Xlq7RkdoM5UhWcNI7C/6rAfbeIzaanUuwpV3vvaFI/F97V4
uFhcQML0TKdwTVAFnYlGDjta2efmDSUbEo8Jvw/6nPMs3HAezkxE9nLm4qQhPvE9R5HqSd+V/dL9
njeyBZlx36yOjctZgvG0x8wGfMV7+kbaiKV8g/bhC2sbNOFuXvIE7vNeWNLAvIhYLOZtqi+CFLIA
AMTuED78a+HtNFc7DclmnygWN7vGGRffbGmdOyB1ED828ju7m0WwlZ0uxlpN8TkHwvFwkSHh4TJx
hLFifz+uuCzlta1EH2u6aQf+p6FoIUVjDDDjSudxZemHDO/8GeWyjJ+q+VJ7rD02oGPy8LSgeKM5
6F46871Gxe/FK24Cc0O7mhJF+CLbzWWde292KmPi1ia73pg/q9Fi0MzqSVawtshszYZUsdmRYfNZ
tdaaN8oHjnBg023lC3mU8rhwkCC7iwwLktjlTbNLdrp1rOAQByvD7XKT01RmWilt+nkirXd5FRwK
x3IHnaC9FSHnvmXyxspyW9ps02aH0Le05O8MR4LH+X8fLfPPTXbAqfIP7C5DZi4VdAWe89NY2eP4
k+wwgg9WJdEZ/zkCZ2ERibeVlG8SWIlCsi2/n83Do/wbv9yYX0hM3mhbuAZM86Pea/60yejyO0tD
EgSm+LbNJxaHJrOeq98YNIHSq2ak3F3Fjem0VeU/QrMGHr3XZGdvBF3Z0wJs5v8QJkrt1nBfgRzv
GL1tAM/vuEKMGW5jaATYCrU/9fthC866tmj/nZphz1bFosu2zl6szbSeY8gZxsKHkqrzSNOFSM8v
nIPeyu/A8jAIPype4o1YTHd1MEDO3Yj+ev/8pAkYjj73yjeUy3BAtbFpKJk9ju4bEQ4GPuwwz/dN
ZjvXzSLS5gzn4Cu6lUE77LvTCH+UlZwnyX5UW3W0iIsBM2EiZRL/PVz2aK4zox32HUOzPO+58Nxg
2KzhNCtXjf75aot+9sVEOH+L/SYJRLDRc7AKhTp4/k0Mt/7K5weK+RPdquGYQarGS+owlhW8V+yf
RvVcONcchlH3+alt2sv7O86C1SepmZFtVe84c79gbojuKG2YFnqPmg6JBUMRZtNBZE7PL+lXTB3e
n1RqCHYP68MwbwpfadAfI0Z/RoiLHMzuqHaB+VUMzStEXRRzrzEJupVqrUzceXu+5Bj0nN/QR+Mz
xUZ/bYJT24a/su3H98WfRqNz+0rsmPxO6PlOyoDMlRYe4xQiUW0VqzgWB0U18WxtkawiHbBenKx2
K0aZkUvMHkuYoJisaM3XjOt3tNQnmAXQLi7yNjidYuFidUgkYHab+gtF99r4xjohOTUzkwkuN05t
zkrm4qa7Tr90JLV+cRI3OiJRs02stSftuHHmAFNefh53CPv6btuckf4BBKl2+LQliCtOsiXbK0VP
VH2XpY1Xj4ACbKA7RbCIGEbMjaZAuhYWAlKDAOdi49SfLqs+KpASWMaWuX4NScKUQLAyj4N/p3lP
UoDUBX4Vdxv5Jn0b+Emke8R0zH7rLnQniCUaTs12ZZcYPRBeZpUf6nn1bzWj/zKbG1Pt4Swv8igL
kymi+PIc/8v+NeoHfrXnGUxThOCCwVW6YaqLLJm8spX5yk1oR6KNcBkJqZr5Y+sjqB1aB3nluvGr
CLn1e61bgB9BTTDgISLWe75+se/8U+/bzl52gsYf0M8KB/4CmzkHo2PahLyV8w77CWoGfvKCy/pQ
OhOJ44iDi/gPILpYKpCGc3A2Iw9rGnnLvBEwSj/GTTKiKDBjM31nUQl9dTTfJ5e++Fby5ocleQXm
RbO9GFVA9ZMdoFEI92cQPd1HSj7b93AmDzle2Ls4R9pDFOgfJUfZj0nasjaiIgXXauqHWYetgknH
NOwoQOsibfH3TNRRcz5bQNBhN7szv/k5P62+iNoM3IFJY8n3M91G+FF/lzyknbQ78qAbdowF70Xq
sqWm4iaixNASn9AYEptoQFh00ilbl5587tb82AgtZH1Sps+RQiNzFH4HAxF3/DXNVA8vEOf4YQsc
vRYYWQhKY7dXng2hggESUZzO6A8OueG/IMbXKRA6i3h2SE3NYpmA82EvoWtm9g5Hjtpk5GhhdluE
cesPjXg1Mp6FDSfFtNp1GIBL3+jD/EEU91ahmq/o/JNYUfoih5zkI28uj4cJDW3bXFFk0e2MtN+G
azvbJRmUqCjbd5ruiA5iWqPUFUtgygjleGOLG91mP+PGpfuyi+oLB7n+p+347ffyueiwqzAtLi1J
dJYz4IK23TDUx4DNFGWFbGKjSO9a5ST4z4G38U4z13Cq+bTkfubxZ47y8NJm7og3x6jPxYOmKTxs
i1g0ifF7cpF5U9ZfKrRQ/VwRXq9spuIz3soAP5GjzV/qtKWXBEtlowKCwRS4bC3IbP4ElFm1ueTX
EBtQyO6Eu4YGSf8FxNEQGBp8PTZfL4Gt2/BR8NEYWDb/5toYPkqUxwZR6W6uj0yRe+z8f9U+qPb1
4wZYHEYpyrZq31LKtAFicrZZuXvPo705XdnFWnOlk1SzpJYU55bHrjbThnr321A4Mf5yFBP+yPgZ
6sNcbZvWjwmNbcnpUA0vkOYb98yIkZzUgfHzxrmXY4iyKNjQd7LZRGhZi/BGzmk72nW3RezXPZzC
sGuZHE6uyb9iDHXpPN/imOM16R/y+7Qmfu/cFaeByyQscxxOGMhsaEtlGdGLDAKQjnTRLpe5kH4v
QG/krFsjI0TBTX7VGPupiBde+mHArEa7DEU/i/JJiIMudepLO/eMWi1CkGROWRI93jH7aQYMUEHc
3F45xUWKb4lV0u6m3xnZT4nmsPhWfkkNaIjpxOeLJEX7XVW+xuh1tQzsYoHdSrBIUZyzt0TD0wgd
ag5aDSs2rIElndxCalYPSw8RmQuirDUHBIvGDwJMuD4spjfatrdI3AlD2GP+faKzaBAnpI6cL41j
MqmNt2wKv/iA7p/bU7qga6ig023Uu0A5oDh0vb5HBdf9b8k4u2hudI6MykEflqGX/iWuOh19GUda
ccpYnKGOk1og89fqlQ8ISVuZPAQP1adtjs6X34Z/e9GBnIVfyhVqSruuAUYhb6Q7nmaWvsJl47Fj
kDlTYhFGelUkfyL8C6xH6xCtB83mTHGibjvHQYTNgP0A0dKjudd4dU7xZ2yD0mA09LRexJ/Rhjst
SuiSpxHgB7/8R5sBeWALY++HCsMYPzZ2dUreg9W75bFb+E2P8Vd4LqN7Nrg4kOJApbMg0mGHZUKD
kdaZXrxTHfdhA1IdKTNROIb9EBCs4Qitg1z7aknv0nwycrgdlN9y2KObSX4aPeRNNZkTUsVHr0MN
fXvt9m8o5FBGENy7pZJFKNMS5oKMOj924q7QjzkyOFb2TQ48hPiXpiORRd0gK4V/2lgR8TvpeZ0R
6z6qJ7uJgXABDLpM3DscGOF7ezQU0F22J8TaXAwucq2HwVKnZnZ16rnVFaemb17bSC541iq/kU30
LDpiNBCAvyTMNwf0Mf+MkZxtd0k2NisxWKHFimCggozIDjXCvSJ83NfcEsvqLXRWbhFWwd1TUvER
eUyCKdx6lAkXZcSFw+p0Jgernd1LpjDogG2IAQH6Mx0z1GfQlxCRaF/q04xeNqHrLY0rMsoxXLB3
zS7jah6+A48ki65UORL0amo42SaqiJVB/Y7Jk9OCzMvF3fPhjDct/7kVo9+HSK+5Y/hb8eZWXnko
WbTz/dI+XoHkhAVzUHl8ABAMrmbPITkqv+QxIQJCs/fLGvQ6lEcaBpymoxW6VJZKElSAiL1C2k/4
IEqXmfSovw+qGXPK7nbsfx9PwzVYMcx1UEpH+lvK3/RO+wNTk2Ab4Wp0UKYymO2Ya//VO/GHPQ0Z
7N/YMoi+ieM2UrlRhAfvrnUcUYgtQ7GwmYEC2hzyFFMqbCl659+eYeawaZAnjgqb3faL8KEYW6p4
UNjkmEBA5sD9cE0eLsHjcrQXV77aeiu0tHRTSLK0cWdN6q7owdxyyvLJbIVxfyQaHEs8pRDU5oBG
OwrG/KP5R5wRmQYMjA4c6viJ+2K1oWuENHf9J2LE9uItA2s+s6NtjgCHIArIjSTYMDRBsz2tzt1u
wnfLz+TTz1umW7FhGji3+YWJR3h7JWSiVdmdK8t3PBtLk0KuLKLaRUBAs/tfXFiTSt/cXEHBhwnM
uXZtcbpFSkwo9PoL8mRIFUEjfYGkonZEaEu7l0nkZA6L0Z7TWMAAAscAcAEV8ub7ko0Ix39F3cGM
8bSics85rZnzG+fgpWaZTWW1tBXZlhjAGG9cvtnma+TZ/b3g+4Jym0wCJBPZIisjIitePPJBh3BQ
CKfYEmNLVczZHP/ACZDh0xF6qZgDCXaN3dVXpBkCoY+j1YOsiS39R30nuANME6ldC+3ZWmLQqNQe
IR+QKDbMewmPqWz17Puovkmewj1C62FBooB6Xb7ENccXQZ42swCufCcdH/99hkuPuZafpQOhEuz2
bXkjHl9adUSI3b5xSCfDrLmOoCgY0SJfO62vkAzC7p9GvMCD+0NGGY8cDLvmfKjomrj6vK/FI0TN
VXmIcRVYJYiX/WpkkmkW55jbXnGzloQQG88tg4z9sPNQ8QBb8kR2/PqfbLgMkF0yMNe39b7Xr1F1
8wdKaES5IGvdaLPe04lE7YkniV3kS/Aji8HFGP0juZALYNGePihv3NDcIuO+D+lrq0hV/5sVfGq6
JVuERcyfJO08DvQ38fCijCSHETsJi+ZCekONbjX48BzE6NRRZKzMTtLZDJ5kloU/8ef1pjz95+zg
oqFXRSeCper5gSBIctNz2RJQiQsbD9BmvrUh4484O2IiUqbrQLJddWYhVcaQxygi3D7D02XTP+uO
ZD6tHPoAJtpLeuql89iioyA7hdALt1Ic1k5mE5TL9G02xeqDQSWt9slnLTJxIXbYz5YezyLPv/Sn
jKhMsIroc6T3SfMrps/MGdtQv1MlsBwzOlkvkFSyRoTCTmeyGHm4Vo7+rv5E8uaY7huahCQ8bfSM
fRXVRM/YHqcn4W6UU40/WcQpC+7jApwLU2d+fWzrg7bIFyzO8XuGnUgDf/IypCSO3nk/Bp9Li/+M
Zb3yi8qZyVaB4eAzrX7Q/GZwHAeI49lBaliL4pLWWREKMFzYRVaxq3aI9T1qGpymJyM7kiU3V06n
os8NBASO+uYpYE//rkRswzBfqS7iLX0HuKqCpxxf3A2vLbMBWoKzPwYIhledyWhMfedsIGhg+k6R
PxwJg8rudPB4Okt/z+ihOZavIKKO/1mCRwq7O4z5niyRvrfWozVku/mr+ZeCvaWs1Oovpd69lGqz
GpjIDamjbiPhWj8P1frIhsW7SIW/DEh68u5wzaJcpHFrxWiVKYOIzKGu5Ooo0Je4bRmSzcEDyKE7
FCcA5ivZziuvRBbNfA0dqZD/cFNoGtQqD1H5JFrpepm+TTodGcuYTqjHhdjn5mb7Z9BMNPUb+zdt
J4VN7SHgBanXblRbr/amo69bm60YVKKd07pbK454JTdG5ChDb5UsJ5O9lxoCRWrM4RbDCGZ1FX8M
SlVKHabnhErFFgl2V3Il8RjhNvU5jbwYwXBGB7lEsBgTT/YESA6v4zJEfa++WIEUMIN7RflI+gAQ
b4SWsLAGjjMIcPKTiFnYbk909Hm8Ay3g57B8fkbvPVS+E3JLnGyWRNyZ/okTRW8vMi7mW2Yo1J+E
mQclpbV+pJjpalq58S7TmKGZ+h3z0OhKw4FDBr96qt8fIPrFixT7Ins+phfJW7KA2f60P5Y57ekn
kC11FBCwuK8sxLLDOv6CcEK41g9ncSxq+pVOAzerVdKh9+XD6/4rXlb0ixehG3IgllFLpB8q0r4O
Kg/X9TLyxwPEHS6DZjWjKw/kRd4avysnubKXREd64KV3IS+x25Vovd7apY+I6khb7TmsUDg3B2Ss
u5ep3Zoja/NxjaydUw2mgfdFaFCtLzPbJDUpcW+yZb8YO2K/ZojhGrRdlxuBfbD+oDr4701+bFui
vyIngBDzkZ11yoxx5RDcSTWBsHr9x6ExyzyeGSKPscGUW5Ir9feWhBmihrDh/C0gTuIfNsWXnY/b
9g/AGW1jG+yF6LKysJmUPqlwfAdaEBzUxZtMbseeI3nCZs6Gu4voLO8nByww8S9PeYO60WMnBpHF
9N2l766/SzrZXLaNYIv82MZe/cxw7JhU3P7H0XntNo4tUfSLCDCHV0mUqJyD/UJYtpo5Z379LA5w
gb4z05Yp8vCcql07aCvEgApz9AV6qy9ubbMeVzVhu8Aq8SIpCeGiFyEGDjER1wUHYOKYc1H9tNMr
G3Y5mIleMqfybtAeXFhwMCFgT8GNhEpdrRt3RSGCdQ7CxVl+5jVI5Sla9+7N2ZuQeq/vKDAOycla
gQ6sqCXEJQ+OCmitUHdNszN5QfSUdqe5Azog0RD7AW8NM59SlJYoADIGS7DA2GZ4BsyoTKQ9Jw1l
jxA7EQfvY7jyN9oVGk/Sfny4yiUnpD6V+nSlqHqbRaBT/BCLfKS8hllOm0xaN4Ptmu4mOcYaqoe5
/ETi+86OOg1TMbUgiNHW9IfqdlN2EJr7PSUO/zwyVwY/NebSBxvQLblhhUPrh5siXYa5sWiCGGAy
TqGS3zO8JQKZCaoFxEz130JwSX4t7xn8gtiCDU+tXnUUjWkmnSIlNMnt2aOuwlBGnA1FwS3kPoTw
WTCtRlcID2ekNuBPYikjn5LQUdl3gCwZy3UGmZIXFak0tDVVRUAFw04SqXwrrL6dmgaNW80bEM64
6wAMsPWqhb+1YFF9RSLEeu1R8uyYSarcURrT6A+ZGGa8AoCQOzuEUkEQ9rCrMMkDKZF3HJy5ufWh
mTCJrP5sylUBhsLqgBOmcBRWAmXt7qDwimwO/CAWfu0qlxFCrSLMBhKb7E4k3wjaOheSgCMuIZIK
L7WFUo7/oNREqPtvCb1ocrOGozTu8x5sNbjD45+3ODuI9SZ/JNA9pflXTpaGsYgl6olxVqwncZpB
cBgoXf7IB3hn8UbrOLrxAMGIDGSv9PZlpSy78VRgXVpg1SR+9IWb3j1/ATfSQjJ5btx67XU47eQY
+sWzC2Or/kVko4SQ5PjV6xi2bNQE1hvzlzQ7CaxbV6cURpSBkNqUMYYZlmWIl9JLWUEmSJiWe0zh
GAXDKme9DkjHMdxiXPKSmfhYt3GGSQSpg8cEXmMI5ZeLK5Vqk5j3jgi9O7G5ZQi9LumvIyYA/SaU
Voa27YdjsMbQDGvcTZXvuVt1vQSdXGcpBu/dImj4jUsEjWyI1+hPRKXZrGpGQRgkZyMBmksBvTET
BSr/OZYTtOQjY4daLpca89CCuLd/orzTG1Qwhsgk9uGS9YMOkUfQUg1a7jX/5z+G44DZArmaOb0o
QlSN/KD9aDMPQYSXRBeefB9fmXpyW6pdFH1TUEW80v6ZSn8EPvVwzcByJP13Ih483Zo4HVFVZ0B9
vfcqu59C4e+c/BFabLbKPIDYT1M51rQQAZgjbBc66SQmt0q3C0vAwhZ3ifEp2QZELYGgrJwJBuVo
jd4MLEUntyNUnxzV5uurwntOxPqGZTW5n6WrLFFOCS+vIn6nSfxPtd4iQ5jRveIdgz8CuHf+MZuV
f+ntWrnJBJAOIW9gxxfV5r46OKVJBNkIBq4NjinXEHpePh8fXwwCrwxSyVete/LgnDaazY+bAnpj
3H/i71DzNhbUWNqrcHI8oD7AJTiF/ilPg1vbg4WZVIlTV3j1gCcb+QMiYVJgK51tXZ5tta5xIUj7
ZFcxBWPp0v5c1WGKjQMpsSU7gr9PVUfcsiwtmkaaFeqn5BBlKZnSI5c3Vf/MoyvLy73qPmETjYXd
djYbWe/HlFgkYzrWOL5u8kzFXQohcXCLGszJZ9Iwl3/BrznXsAPDBYvz5F/5Y2C9fUggKQQ76x/g
RvotPcxfiMhRuUh/slvhzoKbnB27dhNJJwuvfiwHmtPQ2F2wcCVbvA0qIqGNuqwWvBPNK49emXIZ
gm3C2KoUdsOLwEgSE0sTseW3W8AhIHSsf+ooqOL23pvevIDgpUm37pWyZPvyYGjmrP2XRxtGqVF3
pVCLF82x2Xm0Gipuv5hl/NS2ABwDBouQkrxCrIL07YC5Nrz3fC+lHxDzcS0QYkABPYvOxBaWlww7
fevhxtuAuLPbUK9z/YR+YMQxAWP3cmn+GiZgI5grMstiPRiTLLnvFmL71KRzzwsXSXTe9a62TfAG
yL4LVKvNvcRfYkfjZc5+Tcqy7zS+muAmeUWWplM/mh7TnxtupCaUtnPjn3jr04EDo1kN7IMNA9sW
9zYcsINyXcK9i4iwnZhuBi2kE+F6H+3japvF/VqVlj1IhbmvQ5Y82the/rFsRk3FMwbdOmnhXoxT
PI4Jvb5o2rlMnVJmIcpOVTruUiu2sJ4hVqfU4p30r6F38Yhxbdx9Xf4FyX1gs2+pA2wG+podemQi
rUJzOzC8VB8p81FtqYhOUGF74Ii/bXYiHbrgPF50eKSY92K4msVtDNfuNNXcp8k6CA8x3igb9rAy
WdWHQT+Sriy4J7daSd+lPRXNu/gCJBOTbzRj0NI3wixs39Q2KZeQT7kTFGoQ3nrpDFkwWxoPYnAX
ebdoDcZaYzq3sHuO2CUAo2RmUAQmM/5fJMOS+r6bIpo3Pu5JkZ8QePmx9IWa77Xv9F9kYRm7VB6J
8ctzFNe/OQRTylIcZ+hVpcTW2CalvWehA25eY/UuMPhTf4fqRSvG4RfL9Gp07cWu0/5k480ZlmwG
hr1hcZC1C7lr1QpDzHl+KMnclBfSz2ieCn2CoH4i/S9zfyekiZKS4Otdj1wSkRNSlxVtIS2feWnB
agYy5U5gaCajjZ4yk18YlEcAMGUvUo36zg/bNCMRYYP9VGpHf9ES5pWyc3n32Jqi2m6VJdJqJfsZ
+zUELsF4IYTDbcfc5i4MGQRL6T+/+NdXb+AghiIj7/yAlTuVphU98dOYY49o7MvI8cn0gekPCknq
tlFcAPMiLzyH+Z9FUkwC86q/NkujId0j+PHdKxsMgFFIpi8nvyeif3vIHMKe/1OCjeMl047fFRrT
+k3XSo2WCx9YZWF3MfHr6Fa9cappAwP2SGYYrvWNeJ/ee6qWEN5OyJuA1GFWYKBFusQI42ujjSs6
VuUGVNB7GEBch/ZEFWxqR4/6pL6p2scwQfZqaMMWvTfmWvHZBRJRIDcFmEkkJEMITtHvsnEayCoY
2zGPx+6rOQQkOxZgCEgsCYExD7gQpcauqk5JsSKrj9EnpYa8RJWrHcQO7lWJpWfmMDCIzZ2c06kx
RvtTahrMNUbNA9HNGAvp8045muf8kDOHjnDtJqeMkpQ5HLSclWK3MJTNr7w5xt9QMSEi1cLB3arM
fcJtQqxuwAwWIkqwVdayfMScpSvn+Wsb0vaRXA2dYReEZ4PebAr62Q7Muqs3PVXhgTLbSrZTn7q/
DOQbvbhcba0FZOJiDXG3qU8txEmBLf67q95pv2kJovG35WIaAhVn0LVsCUOZnAY1ItcSRzss2+zK
wSZDdEyXdAiiI+F1Q5Ee0x1eCbMeU9NhpSHZQp9hNocyuejdr9wc4NUOe8jWPe6nbK2UV9AFlsbi
jzaYbXkSi/kbAR9AKBYVo1vAxbWC/ThOzewWvwkm1pMCp5go1aq71iHjhstOsuMVuJ8IZ34h58hJ
cCqaNzk8dzLd9i4TzGE11mRuTrGj05gUjChYMcetl535RTYy/LgDkBgZRSA7PJ7irSoUuisFdRW1
/0pScEB0/OBeLltC+ZADegJ18Z+14CTQMLm2yFGFTovn6MyHCjNP3iwecSV5duUyvcPpjfMUBwqe
w4qpcYWIceQpHFqCPTAKgww8r6OleeA9QCmBTn3rMZpbeEueeLghyLTp3/gqp8Ixm+01MjpvRYEf
P5fWt45+wV9akXYED6qQbbbGGuZ3wtfUGJmhVNG4tOjXT4/bqHorJiD/xcLBRDwLCaQXFlG4ixWi
Z0/yhvuEkYnTwa/Csx8/tbObffwbpXA18YpTzIjyaKmF333VMdxbAJiRz8LsRWtvAssgP2OpOI+i
ja4tmx/oJPIZME10SKwjsIyBzpOMHzFeKNfmn+vaOeUErwHwFxjiCJ3FdXpz1ZaOvq+YfkorvJSH
xPaQmel9YaMBWiFbJBqNn2ovyJPRasPhIVGKFAX48SkU2GezIYpNHNdJtQy6nyF8Qlny1UdI5u0/
wTqSrlKg1+2ySWYj0k3t6+EQi0Bs43GSHC9biGL15qGgd+sZ1OZ7QX501e6bnJ19dWEv6BKqatzU
kcCO6yF/THGBHfFa3U+79Mndo+0oizN8QNepUvx1QQ8Zr0CS9+cjv0fV2DTnA4UodmPDkniqQ2jc
If8z+cp4hU7m3sLCLB+vEdWAjfnatxDuiFLRQ6al2yZefxfdj0qYpgyn1OftR9edbapkG1pQUvas
wS4/yNKXTr3Jrab7YMxnHXgBSrbz5bgYJ7vDKXsEJ7WBRJDxUP1Yr1bZ4f9Inhrlro9FP855vf6x
xhPO8DjJpyvhr6XXfubNMNeuWgZCZGPJaDKIB00O7q92yWsdFuT9wKZfiEgsaBVhwQcQ51T0n8B+
K+Ea/XgPvVu89j7RCmS2HcVViGMuaOUJpyrueJZtMQEv5uaG1IiBoDxSC8t2a3w5BoixtMwyiBke
ZvL7HD0y7yIvdZh9ZQ6ddbUN5E236QZezG2NP060YY93JnuZac8av6w1DiMeBtHojzGSSD3nrAbn
BNi2QSzEu2xrLPFfkmp1FiCdl/oO4yX4/gohSTMs1IuwwysFZzhpylFL1nDHOA3IXVEP6qUa6Au2
JmIee/CWhHTgbMLyxXaUoL2+xqWTzgTzJNL2PMWc6cANXnhTbmW1MfH//Ylcb9HKB9hh3aZQXzJg
/m/WMqm2UJ68TFvxT4/B2kawofT8KknkJj4L9Zu9Zmxvue7Uwsqq9yMhuaFlrNVu1yEpWRe4iLlL
g7F6mFx4VOg4MaY1boRgETGIO4sLYqJcSMrtcChIHxay9+RvgPGZVOD9FJ4j4UHqqwF7kkSYPvz6
uNtoi1x+Cu6nQi+HICMWVngdDD4VKyDkUpVt9dDulBqcgeMZNMuisFgQrQwRjOXMkmzI6IK2ZJfQ
nxNnpLrrzGfWLYqS1Amm9zR3DDKTv76hYH5a7nfBmSTpTrqGa44DPLuwfON/+St0L+guY+Wp+Zip
HrQCq63qOIwc7wta6EHQUPVcAaYJoYWLY5whGG9lPM/b+XiMAEQZ2J36U0E8JnANkxcUy4MtFZMT
pJSfhWYthwiujnWCptxyxKnxmOsIjVih0SY4uAPDuoek77yLVx609v/twGcT6Y+qSIYlxttQT3eN
Y+k7MplkSsE5EwDpFE3uVAu8ZLxj5pE0Th5r8hRxQoAlCW88Xnk/8KBhLPKmRKhaHJgLvkCjPRM4
AnFnXZpzeVhPRMK5sDOUhtSibVlvLIj38T/M9An2i6BpdnBSLGUlCye/IGKWhrSgrGlWWbmMaVlZ
0QtOGqi0PkEQzTwCmhyd8jaQjRQ5HSf1shJ27F91+B3B73TBznEBg78akxfDsw/uObUEYld/R6Uw
Ckv/NJ1BuMv3NgeuthgGvGJu83A4NFuTXJx0R/4RJmEwJoRd2PGqK82NiA40pxXmEOrJuuqJg08p
FEypOhLgKZVH7MXcZC0ZGOXPZAIK1oYyywa7b9e8FIR49V+4ateLAoCQs5UbWOW/Oc4S2m+lk7rk
ZJPN40alr5UZLABBuTtVJUSU0gJv44gJmR4TlBC9Uoo1K/nJchKX50L4T3WSd6Exf7SNl0IydTwL
/rVIGgyALFRR5NB/af+YadLgvYtniQnvt/5N/bwNm6PfM9J41NZ+/O0tzrZ1iQ1xjtpcd0LlUATP
EiGbgucdMqpaJCyaLVBC/dPems3o311tUznMi/275V68HPBzWXV/DS/naEHEKJedAAME4w6Pszh6
E3CHuBlQagBSHnM2JrS6qupYf433hdFTL7/iaCHCnK8ujb5I/hW6rR8EJnrlGhczwqZQX0oKlTWE
vA2iT7jTvG181iz9DdofjeaE1FGqE7FddmBoZw3ojcIo+IEmWaOIg+NJ9ELj2Qkg1cDULr0RUCeh
kQ3m+kienjpDV5YQR4z/9K0D9F9Gwb4216K4wqkxS7d9rc1egouUzOrX5Hp2oIQTVvts8aLBWd1c
WflZg4Eu/ZJFX9Vv1zy04mFIP4luzhKmWDRmKk4t2DZ69E5bnx3cdLAiaCuntjZjDAkxvhbKrZ2C
JZhjZUiUjkO47puNYK76YUuqbOFibQATabL1VTimtVnXGvOK5AqPMLqpfsw+fXDn3bX8HS4O0B3/
jPpFlLOZbFVWgUJjsmIbHuKNZe17Ns58Yo9XbzdxjOEgFetJ/g/dmiXEGS9yHpOoQxQEcR5RvvIw
gLLeSveyynPY86KzSeR/Brmy+a8vMBsV2P8O02H54r2p9TfxJQKdcXjKLWfckcDEXWhIQ9HeEejn
IJ0NZpQ6f7RPQZoN/1yRsee+DE7EPg4lPOHE8bKFdxkkuNDEDsQ6SL5EIojtQ4jptX+V8tJxV0jI
yzZvsMwF68moHd+ghFjtgzC+FZrgBZ5iuQ4GcG7Uk5TbSnhr34ZLmNdfK1Dur8LGaW8aAnFpIg+a
jFi+vP4n65kB72IDW/SinffNijplPORQTmj8TeyGDYbz+G/WxEbz/rjTsCk7WlOatb7krG1HTKdB
H83tOOBqlTpwl7MTVYQMLqbgdMRjpCiTieft7ZGBZgYsZkmEbs77U2YscPmW66WHERTEttH7LgJH
Yt4ecfKTrmp8lF1JOAQCS/ycGnzo8IUWwtxhYSi/e9+815SfCh62GpLgEk+u4kE0I9bictQd4MrZ
PgIh37qo8T8XIJv0KKLcB71eSmpLVtPb1EG9mEe5TBTmbFkwsTdBoS/Gq0XUuwV3QgDTm665SGiK
KXjCLVi2gA6UU/rJRDWn+DnC0hBw58Nl1CDSraJrdYY38zQV3R+bxfBWz360k2HuuuF13PkkIBxi
7ESUu6AefRpCNExLjxM/LfYqeLoobpqIP8Y3ItWSKp/k+RavSnyHtznyOLTz1SVSVnl0rLBeMO4t
roSr2HQU60fpGWmjgIWbFqwYC0QVMP5cyDYN1MdWxpUY69x0NdjZkC+qAmjSgy1SU1QrtxhJlwly
0WR/HEgZlyCA6OgR4M4FRaoJZpiWixCfAPlv6oJ/R4Sw5FxPCwq3FnkXZI8OGVKMsfWI/0darIZu
Z3Tsecks8qF/D4uqadeknRAZ2B8Dje1feCWorvSAE2BGCBijrupYQ35LpbtAFl7jGO4vaC91pLHk
X5Bz3gviVjLxPk7xJ/QxbzWjbWAqmL/0hyZkBNn99kQtJjBvoxE/LR1DOQ1VnSIeCEQ9sJCpm1sn
qbi5Ava7cXnsc/3Q8vcsDEHiVCfMyYBpHorkQYA7yAkWHi7foTVsvST3aVDuap1gjk4jksXLMTOe
JswptQVGkkrmWYDx/niXGvmZiuhBcVIZjZ3JZsVEBOChsHV3q7VfprLuBVzk5eIS+vUzLr+zPPgO
s910pve0XP5kBW9Cb0VRZgkGWXmE8nVZiTT2b+BJuqb7W0oQUlslu7kq5uciFZsHjwIisYVjvAaj
P47Uc0+TnRBrrqfKRXVD2INqDY3elL6EJrpowe+IsUtifQXZuGj4ewmcidzsnw16aV5zhV2vQcJk
4A8TNSc5yhaFepQN/0w6uDTVHgNMBfOrb1yCeMxjW6F8YjSaGxbf40OsiV0N9cYbdkP358fsk6J5
C8zynwB/1ArrZxD3BxGhHQYIUT9uRddFsqHfHaFWt77Vg4fnqD4/UmqeM/EdyzEhjohaEmGXkVps
4ZQyDMWn4aqBPzoVWrdrIywWY40xCtRO0kddhdlAkp1MuuzGFHfFmNy8ayyrRzI8e4AmfZMF2iJ1
zbWEgIu1i1SF50XKAowgKhVBbhmBu5uo/0NjCyVdFjC+D6tTlCan6c7oanERSVMV2Tya9p/rA1KN
kZ9zBWyl7BjDL2kjn7QF/HY9W0EJYhZPP06ubnhTI+bfNKk07kNa2oXHbk5slKBck8nMa2BUTIa7
+w9XrlxAZQxgIMLo4/bH9VGr8Mwps5/EleelaWtSdkHHLsJwa2ILYRTWGnx8oZQIstnDSwbsEiC4
Wuy88EhZawja2kFLarTxQssJt2Aq27vKyfDpsZ+DBs+OltfDvA0FOgAjTRupdZ6D9YCScXoSeMrF
NMpPVjNS5XpHuk8DaC2P2o3cQdbu/2qSAYP+r3kPkKn5OhXqQw27/b9KM8AqiPhMyWjhctmocmGK
icUeh/ZdcUY6UBXLe1UErhVJlkWBgRmOODBR8koMIec6xNueumuYviFAYbWNwLs9tPoi+Ih3HSxC
fkhpwrCc7z127ty95Px93UVGBsKXetBBcTCRpEca2Wl/jvMfS293GEexAmd8gAj57SXz86VM2dD+
mxxx6ZCLAWcc81wF6IyY12MG7QEJvKgKB7P5/2OjcTHw/uM9CRjxNbAS8N1Nsx/+nYBgw2XJFbgQ
8AmhONiy/zUF55Z8f7dgmohNr9bg3mAt+S9+DqUSyQgfMKX8En8JhXRsjqGMfPtYhPgOim/TZJrt
4ZWGR63+7X+LrL+WryelF76Bj6eHpVzF9p/eHKYn3TEmTUPQw+rbgBtLuJlHoIaiHjRLJGJEs889
73Et4l0uQPFtJk7kWc+T09D+wy/X91CoiQMhJRCTmPgXtL5yipKlIoUGNSnPPGJgNC0JQT30nbnK
IYt6sS0sankZhxQGiiOiF5q+behdM8B5AaIvnGXzzEpW+ZAygsyDNoUUa3KeFjWPnPvb4pii4umi
Wuzw06Ivs35e9Q+vwnBscXeVezH+RsOvrPzEGeZZCw/ouRb8xeRkwt1OsVgNy7s3/MURgNeUc1zz
dSvZ1iyYAeG250JZmbXOmuhvDYTVMHnrY7Ms8135yT9Zk8IsviEByfElMel7xh5s3NuMXrgBScX0
gOtzpZT6hlRDvjNfFUpVlC9SmZZLkKdflluok4Y3Q7GYlB5ZO6rRDY16nkX89EeF5qLwf7HkZv2w
ZNJuwo/xaF/mH11DdEkfy28R2GetcMXPDin+MGawKLlLJdAMgkaPGFTgSG+jY9wX9heTl8+d7C+i
YSWF+WJkN+ij34YOFBMrrcPx6oM0P5NBhfuZAWG7qlD34qWtdCJ92jxO3p7B5D6HL4cmBTFOLBT4
/4qOm+Urc/hF219Gj8gTIKpmpwn+N3gEuf+p4fVp2QWPkIoFjAXOQ8THUASq7mNMFDRe4Ds2HBF9
UO8TJc2ykXJC5cZ+hxPNNEtES250TLSe/NZuG/zvTD2oayV8uHzrhq8VGWQyxHOTlYjdjYQCG7du
Qpkj2kZGDluJu1L2tzI6aYC+70eOiZaIlhIyR0uM96ztnFR8ZQwAaAVSfkqJNNstOG0YmLm4IPuk
x17F7lPrJy2v7KzCtYm3UUW+9o2VSkegZhxttxKfW5UgMJ3dcqx41/xbN8/THmE1ZIY0KpuetXAi
0lujrUBEhe+tQ39TQUQwgyUr2cUBQwG7Y/Fi5KZ2HdF0zCubEpt5JiUYVLURoizS2XrtGaX6lvuZ
Jm+jxyhPe+rcKcB4g98Toat8YCWO60OSrSVMzAHbIxM8jI/rZ3JYnMeeqay2wHRczEh8XBEgDAEp
DP/c4Vd3vzyupfLxeGb4cIo/I1aFV6VzcOWYtj2QULKXoBVpHSZtMiD4GpeINPA2cfVdsFJ83vOc
r5bsS5LDMD8sWzZVxM8t46UQnTszjw5U1rLzUD3p9Za+Yk5+d1+sCmSEPD21utbYcAnKXvI/Bt53
McQBj7jS9FV3e6X7wsOrJmK1qZmd8afMXRMnSVCaYdJ8V5vRQea7eYAyTUa+I8YlOWqXTl/qPani
1Xg3DX9V8ROKSXrx5H409B+Ju0LfrvifgSTl9uSX96mn2xrMVrEeooDyUanBe0z3ZIGJwVJjaQrw
wsMaffXcCCJ4nbYOL7S8i0/Ft9aSdtAwqOFmhMWPNGxSCZ63TZYV5rrZ9sEn9QwOLaAIRNgcd9tz
BShfYlc6eZBFyGPOOUulwqYiA05webJRCMJYI1mCVZMGKPrLZlXBRAkLJNE4CZACj29OkM6U6huH
4WzAvQXn/LtawgNWfyJ0CT0hgA1tYgHvneeH3/R8UOqNEJQEvMAI6j8u1xLqzwLCkQmMAH/R09d4
fQ3nIHsF6j1wv8reEbIL27uJr4m8rHR0cMHSNMuFAUtCYDWIBQjeFnyblwp/LIOPH4Kvkf24rr4V
diBxymiP+k+HW0SeAgZ0Ho0l5MjpWTH+k8FZh0VmTPgQ9GKI5n+j9KrT8VqiXM5AxlW+eIC0soNg
OuwIek/3Fenv+BWQaZ0Fqu1mTldCTkqlWZsYcxm+WUaMxshujKEj7+m+/Hj48FhQOjBrL30HW57o
IBaojYlFpkuhm6jgUhKSBwV3RLTNve+EGyKswduZGfEGLhatLA5EBxnLZpIySW8CKueJzrEafCKC
TuQeSrWPJihcurTuvGhQV0Xhq/Q3uFBLzTHRYH1hujQ8RG5kT5xSyu2iTluJvFD4qnTYWFkwFBiq
zRndd+/JNZf7FDPKlSihsma8i2Qb5BhIRJNPMwiTp5C+iA1Kx9sH5ZztAgJ0+cG2B3ETDylNpCMM
+B46bNgOi1LGlwWQVUpoRB0cKYxyhaXjPGZbkC4qQhyd9J0SmxqGjVr93X44ibEu1GEosm32X8iu
Wk7CDsAwwaMoEI19BC+zjJaW50Gop5qC8wdCE4cYjG/1t2Awx1+y3itP2coII4LUmnVMk+tIPRmc
u1j1V09cC6GTi9uOKRoj0FEjKa4+ykVpe4z367w/toxMPA2SrsRMrEDqdFB4K7GriSwMuFGkZNBB
hGKESzGcXXckr71lhsDQ22xh+dNObhqUZUaiAp3nmz5FBgXBJB8A1fAWqJkiOsnV5E+D+5Przw5r
QoARZWA+yQoPEnAr3tEEd26OPB1+QK9Wv4KFLUspoUvB5RSkAgY8Tyuon6W1S7IXfuJ6qcN4DLcj
jwAkxI4SY2GUd5Nl3RnDuhTFpSdmDoo4LX4IwwavJZ3IxkmDmMaPCm1LKLibgKQojYtq/XVAGGR/
D4g5yXnWbGvJ0hhuIaNzdDFqtDdBImsFHy1uisLXFPCdmLyjdQsPFnycJ8aoO3mTBJNpdJE71HlW
sNeAxaenGjB2VAgf47OFXncUOiUIn2jiRm1hlZUt+EzY8wtqsKDhK2jEYpizvthBYkeTOH5Ce4xx
gqRoJK35QXcKazqcqfXTLegAyEiPUHH2DG5y+RWJu/4eGt3MjY4m9xuZJJT/yd20xwxaXIe2gAuN
wpEy+v+C6IsDCM/4PyG/lOGnGbsty5+7NmD6ZxI0/i2jo2cYWYEfw5mx4odEAh9Mh8GD+52eDdzv
uB/aVQDU6k4hw4Na7BZVcsPhiHvBp3n8qKze0ZEKeI2WGDSKws1lg233g3BTGmhC8cnCDIns3e5Q
mBvuA7T8Vn755gnTcp5E4O+CkdG9QAEH0B0mvxkLQ+lt0UOdXP4ggZCjr86Hf4xK2GSMBns2TaCd
4iegj/8y8dGn4HzlJlZecfstW98eHjPmachfXj8iDjnpfD5i4gy7AiyCfP9pBNcCBmE8wFpJAGyZ
KxFagxVIg/hY025dfQ7HeyJeQ/+WWDCgvUeYPT3dqRAr1n9m/jImuTCBVhEzWEkAORA/5Hzo+GXX
f4340aDeusJbVd8iiBP4R12uOuPj5iZd1F0LXlJHxfsszD9Te5jFsQPYLqu/uvoT25ds/AX4SY73
vLuo+Nu3OzBnKGuybCxE3LnSDOrHcPfMS1Gfc4bh8gJDbEgrOZqX6kwLOCsEMhaPKPWKKQnx1g/3
iq5wfFThJRdy6vSfpNpDylTqXziIhYsL2MnowGBukneTjYvcdbPYRIfcvzPSMGSNKbH61qvVHYa3
AfeoIEvNQp9QoGppiITAu5f9Jb90/krK/iWZf/S0h2WYs1MO8F43kI88VGM21aUty4gyZhm+vx1Q
XX4U/L0cwZEoblZ+mghX/aQgK/nOqb9i9AmdSY7uBURIfJu6O8W6C53NkngUu3DS0SPRAqmptaXe
ken9FYBS1+G6hvo4yJiMlFRanKAc48M1J19xcO9F7fjMCst9VWQb1cUSSReJjmBzMB2IqgwyIFtJ
YMMHJIvPGFuV+lLLG1X58M+tR8oNbMCGkqL9V+M9UXbkZtYbjSCmrkYcmv0lCFzGTdU9u/A7BGGX
qnee/5V6tHR9cdXkGolpFz6rIJVzfLbGtvOQLT4NkHYRBT9cJAhXUNERDbrHEvNE8EUJbDBiKUSg
gzlcqBBZgFJdVGZ1mWTr6Eny/BFLX+M0YIHWm0hsROEV5nASfntrrP+6Yg5W7AnLstrRa/gJ0/YS
z05s491NLt0gFANyzer6knkua/ufTB7NyE06l9orMxxFhLXCViSdkYzh3Bv/EzWMi7StLD8yXssy
gVxv94C08gYaH2LOkH0CqmlCWGEor+ghBsMJWgDaLVTrAe9D0/xp8KFUQE3FEvmOien4XbEQvTDb
LZR/sESp6+aoKQp+gMkhDwnKplmuDQ3AyZsyMp40iXH5K43fvnuIO4VTkC4rP6HP9wJG4ypnFRmO
+mz31QcyxykOd9iPhFxfUr1M5oumJyJVpGTol5XxbsqOzNl76EfHkWRcP9qEuMkIAQTTjPnizsq2
meU0vFpcNe0oL+21dG3Z9LbWsA5AooxbNscsJO1BmIkUkyEgK0S//0i0LSKhgwzR855krTnJsMCd
WzWGZWr8mniwtpA+j+0FIiQaCdj1dbog3gduD9uPi9WVO9u4PilAJFywJB5WA45j6y/5Nf6DXSe+
QqxTBhuhK+6aaCAJScFFR0QTMRtgxKEwFxcS/DdK1/RqCHZbLX28xh/z5BelUakt8HOM3K9o2bwp
3wyGYe0SQIJevihsVOx1P8dycJnPvcUcOEfXVkL0aOqnpp86gIZuP8Q3SniqXLrMgZ5/zO8qzYYE
OjYuLIA7FWuOAmVf3p8jnNZwkJ48/OSoYdRBXwtu4lSZU4ekjlLNtrYmOIZFoIHQE6yCVmmuQE2m
fqMnKlbQV6AtAdAM0VkA0s7WAphO7P8tQvjInE6RC8/5nrZfBobm0J/8L1wxNJrxSkWbnjnVu0cn
JGp7rs5AhoS382YCr2i8iKYfAGUAXTxg1QD8T2ahRchRGmFbgfv3+V3y/zqKVIJ71PAogis4cQHl
MYQ/d3PTdUn/RJVJP2V2/Y784VnI6YxRufYfR2fWnKrWreFfRBV9cxtRQOw1GnNDxZhFKyA9/Pr9
sKtO89U5a++VKMw5xtsyUY5rAgoVktqYeZv+mCDRLogrSXwkH0l/l4GN+pvZ/42wQTiQiWfEaM6i
beC/mkP9UB3/tIXHp43xm6A00jm2CruYXkv2VP9gy3vDmUUKm1HmafHWIrVn4nonpL9y+CrbkLaa
FUDlQqIOpRA/JPU+oDWqjmP00N5cJulmp1Wr94VgSYORuRLbOWiCv6IgHym8vAxyaPMVphQJY5Cy
khnSimAlWSzP+E+meB3kX1jgsVr2cyyDCdHM5zFerPgPgBbugawaAtCCDdnjaLcTyaWmcS6SlB8R
sjj2Hhd2Wgt+o8aeniqCyXbIVwVqCmybTEnwAfAIrYmhQvCY5doaq+IZ0eKQL2pjpZxJJkc8wImG
WW4V0pnqJJdxrTpJvfSb+LuXvRCpY7vioQtg/9jFafrDWUlFNMiCljjWhXXBiscVkfeg6L03I4lo
MJN0WQFIqfg39NOUHEwQvByrrRgQGcvjXA7iqkZ/cwumU9Ed5ik+A6+Ljvm8hmTWSBfk7h1uBB5d
fcKemhIvEtv6C4xpuHTmUkT22GW0/iUrI0UNsYeqIwl2XNP5w5g8UzuMvcOwUOckCsZeyhsI15l1
o2th8Mps92JMNim5n0fjWmupsrfNMkdos1UJwSUDXKyY8bU5b7GtMKUvJE3nByDKgo1K4GQu2Sgn
X66PAcIRWCICXQPdSzBbvGljHD5ljmLiUzKLcxitPyUoRIuzEP6zUEUCFQEYogRqQWAeWNGRnjfC
UqyOHeo8Lgbji+xKznQ4xhiZyJtuWWz7ThrsM+Xej1T4YVbmIqUzHMEGn3NETW5wUHLGuerjwzJW
9Se21ltM1ptAFIs9pVu1vgcDpyJBveZKJ7USOhifQIF7ZkP4XM0DQbbwImUUKTAg4t9Emp/5QbPY
RFfEAqcmhgs5tkB6ias2a6aI6Oet/r7a7du81giLbuQBBiuRzfyLlzl3AY870sY7xQ3SHdthoscs
SqiWdtVDi+711uPTQWBIanMO4vpBJGJaLqz+YILC70p/kl0dJdng8AviAmo7V36SsMIxQU4yirgl
hknoI832gL1DlhTOlwUZw+TL39/VWViLeKB9PmagKIqRzqJ+Ifskh5VldNB+aONwYJo5E9D/OUPr
sZ9Kn9Wuyh1GIEZg3JEA+5vZ/iJSaZ+4WXwjRXkkv8LEMIcvj+a28NxCBsWe5CEoZs/+BOeW1HWP
QbDYE1vKkbRGQB91Jwm8VLTJMTIth4wBFbxVXvXWMdBo5AH8EVwofZUcEyr2WmM/heSjjH4wN+na
XENheBj0+WFCua2QVD6LblAptR+bXaj/Ruai/dVB7PdmN5fQJLO6mFgRFPva5DFS0t7DeoWa7sCf
XNekA/Ia4WvEAuRy/BJvq5+g8ThFOMeJI9WiJ3dG9M1FR9UIebTlGoQ5GdeEHwONDqGHLpILnhcZ
CPlc6B55eOTpDs0cxSxeyHDXkb2s0Q7yJK1048i0gyFay5D4+7i6TbCAERPhBULHiYQTKiI0oqi8
6mybKzdVAo2xa3WfYU7PjgOYoD6gJ+ASAERvbRoMitK1DujbEso6XaBGNu0U9KZpvkMiTYTrWHr9
pd+UNF6dR+xb8DqBH2Fes2WJhMwloOykki37YT5giuxXQuAsHV9koIHqHmSCaYh4AduGQGBzLVe1
tkePrTlDeepwEpCgTizjgV9uRMvogKW/9qyPDKIjNPi6oZTOrq4gXNUivsqgSVv6CgQPeyWXN4c0
2xH1fMksyc6P0k8uH6VFccjXEmz5awExh0NwIe3zr7zns6OXiZ+FIIAd2YFwQD+kdqKvIIb+rX0q
CBZ8FMsIhvSJFNoPYm7hX8A+dPmEDUJCZodenr2rQqcNXb4mRRXUJzF4331GKAJamGJIW+SLsQ6G
hzpOenb44/EQvFcxxZaxM5K0kOwNwUVqE7yd7g/sqiqhlL4jyrHQtkysyWd0VDvgl3k8cutmN231
zgm5kBtbkXemiNeIEuXlKzv2fhK5z94CVeRJZW9vd69ybWpOjUkqHQja+0j3b7CRuj+8OccbjjRw
4JQ+HtJW0YkqwkAn657mjqzfZ4QhCsQ8IqfhaM/NZdj4LVzBvtvGwbF/jqSt/5QwfqtN9w+dDIcr
tvLMrb6PgscPZAlHgbiOjt7muZMPzqYld9vWFqpvBdB86MSZvkld7qlgoNQLRRy54ov20W0nHL00
7Wie9CQPHJUT2YS9raOHd0gtJwMcgcUKpVHuKIAN1EWuTagCC8EgVhqwR1tfKriZ2C5d6JlgySg6
T63+sXWF+7SlKqGmAjYiQWuiwH3G+Ofkp2ZakzPBiJf5xabGhEXsaWqTrXuBJF8hb4LGWQz39Efj
ei+9WVDI7Lclb5vOGv278mo0kI54qv1BxcQxvJY/uM+UFO6t9n3MnivjmVOGhIkWPYZFUpqj0hk9
0RNgHMgknzrX0m64yee6KXQUW1R3yKGKJckGmtdhnO+WHCrVmzEQhQzvFukD8i8M8MfIC72Ifsyv
jKaNuZ2ARhc4HWJRmA1ItqdtFsmM/aknaOnfvkwiWUtpE8iJOfKRwS8rTmiT7V4d+Yj5M9y1A4np
6ZpM/NlHgx390D/miFFSWfmXpAT8u09txhJJJ2Dv+sTcMvDE5Eva75b8TMO/7mWHCwJhQsLGVRJI
gI9Sf8YWJvrPafS1xxWMMLEK3acEq0OeMdpr5lFgYEsiA58XfHoTEffhEm+IJiBNeCbXTXSe4XCi
jEgayntwuAgcnF4s9avB6mh4NTA8FiacIdmRjkIyx0GBRBAE6x8JeFbqaghm5yBTnvV21xOEUY8P
o91+Ttlj/mDj5A5QmzrWPftEusqNlxzG95keYO1A54OIqYZj+f1p0cppxMTPr3DuzOEucrKR9NmM
aP3Fq2HfksKwQsTSSj+ySnbknSZargpxwYYhBmDUC1FfN/R7Rt+4X97yiQR5LrwId/BG3Wiim85j
jrWTYP0WKn536O2PnvQ5cYX6cddbRIIaHoOvRkjSycRwQ1bOCkknmJV1L7dsjQ9EE6OCOSc6IFgk
7SZYZo2HNgfFFDmkeuxp1VqRzkP025dLGghqkcloFX2jmJFf2+bI6GP6VYKd/gbv2gZUBWCAJaFE
+9eUf+O4IjCviFG2u01gv6nY9q3pM6aXYK5S+xwfMRVRL94F/KbVseL92XZ24QodIlqaG5Ll20Af
QALRQf4iURfyg7MUxyoPvnGgrwD+UKTXnHul3LAGoDIRdJuTE+kLZB7CwH/DF5UO3GM7ck3OWF0/
Kg+BjwT2wDbiFiLVpL4mP9MCzxUHRvY6jSP4qk0FM2siqvQiPYbt4UWMIHPoKPh8ORAgOddhUK65
32izapQzh2n6+mpGRwnXlE9BxU1m+wUb3VKECTxfE+bOukOYlkQsW11xzYKxwiCNAyFeDq6pWWEw
MJILhBfRZDRTgQ33Azxfnv4WxneIfSt+Hdko33BMHEhqco/4QGkP5hjHO0UvCn0V4So+qzdpWvNs
eilHKgcmO5n4JYlfcQzpTp6NgT2RqpxqIkZCu2WRyxjPjol+XYohxlFEBB1eWmJsb6Gyn5dNvqOa
V0H1wvPMD1cIZelmqlg1+ZDK5ColfhL+BfwbAOBaTBiMnSJWP6367hDyEM02LyPooDB8RXB9GR0u
tDlk1LNW5wx6MKLgZ3hSFyTYFVSo6sYCyfg4ftjRUDT0ZEaqXkMtBm0Hgiep/EOcXtQTh+qPhF/u
ZXy/4Ad64hnY/NXqNlBaJbMixZKOR+FDEPfEM7PJIXiH7E7bXTH332CcTnat/Mm5RT8FBWHeGy17
6880f9H9jdLnm//0ojS1YUcm6RKlut0lvxW34sBdKHhwzlIwuKJ1UUpQafZAbSc137y5TEsp/UxD
/DeS+zpj8y36EWspo0v7LRrHPJONo5/qs3YnIXptuvEFXhKxJdW6uNWWEpsoAfIQCIv8F/W8ArSk
rapfnjRlyTcL+NIRwsCgBHXhyKSGtQSGEJmvo/rgCWH4iViAfigCijBWM1aT8/rDc65uAI75fsmM
wqPQHwXXOhfUWqPrWIw/0xfOjwjrJiQCbVLNytgzF12Hwxl/PI+vN3yl0V5ckweOiY/LUN0FFB2V
q2CJ1FAPqBhANODVrhacZgUQhxrIe3LIYd9VIARwppppa9nyQt+JFfPeT27Pbvdq5pdIia4TiEq3
hJ7vdER86JjX8+LqW/lpMDcYUGHGeS/ne0kgoc+6dyGrERPqwhxtaS6JxyKc/C/n4cFtqTKGFOQw
OSFK/ebvZxY2jbV1GJ3gSOJ7v+xP1l5r7oIbme50lg4I8yh8wKmVrD+ta4dbfJ3gm/A5lNSy4hPZ
RT4tDcHScnbFnUdeMxz4eTjDcr4vSVL19Iuq2uVSJx+g97JZ91bFDup7ckaca/KpIBkUKUB8pytc
1XtObcTs5s241PtEoKXTQBLzv7OOTCzmBy4vfUnXBhXZu/CmqrSRuyi/um/2YJLnhOLDDgsXGVVd
n2FnFsQBfhKD1Z/pBeyWRr1/P4by+03htuKCFhjUtwxOJ/s6saLqj8UCyUOLb9XBO1LcGMp3Acnz
nKEL8R/J7rAJFifLhd8RHsXOPcOPCDNa1lftQznPp9ZcwgCu975ZDFVAbrN8iHqYfvqFFUSHVO/p
JIGYkZYSD0RQLiPNHqavd0mc+0f7RvRuc7aR5r3Af3RoPRYdRLbLAt7TJt0oL9AULlgjcfuywwO0
88+EtFM6i9LNbuYh3RUnCbjohP3ZVf70L4blk7yLPsm6Xkaf2YakyU8MWMYBJIuEyI60A9KeJWdy
DuVcFGeTofs7YffFsXaL4zXp9L3hZFd8ClsAn9etZDElTrf7aU5szlwVjmZt8vQGtWGtE5/JKTeW
nR2fYEaT8iN2+ZGMSwuCdUCXm3uT/VrjXSjXar4ALD3gvcONnn1dgQ+rL5k4qI+UhyDcyy8v4sxD
1hEybhc9Ts2PkXRLzjlQLcLP3Zrwyn2B/LpgTvApXSKofmT+c+oLMcJwusbanccuZVjQ/BCclelD
vQvsQwvjk9AnRNeJPWznfF2yf0hsgY6QBx9wNFiK37z3U+328j33gj8FvKLzhNgBoyNhaRHwDi4o
KY2onkNgoR2US9gwjqSz51v8LsgRbVfEr23HP40UxCV4H/3Rk8tebYd+vf0D/0fG2xD+fpGJLt4D
OLYLH4MZY3KhbhH2DoBz9+wLJxHxiMR/YcTYajDxd7y/TBmtywZIjRiis1lRGmcXuo5YGlkBY5pf
h+RqIb0oVj3Y08t0Eh8BjbGSvzPS2D4qJoTN8N7q4PScxGmCuMcWi4NElJnuQ/OoTPwfPc2kWOjC
ddcdwjnmHSpi0+8yJhtK0QBCOPifIpVh7OhnVXLH3G6VtWT89tf6qq9hOCXiXhLem7CLoWTtyHxU
wupdlKtSrqFwv7sE0x1xJCrbgJaFC6kiHUf6y0m2hWDGc0SG4HeIsHFtKvu4OUjNVhDJB5d+dHH5
5u+vUbaB/YtvJ7UumD2QVVg2yqI3Ep1iJZ8sHlnWwBQ4XwKo7voL+ngheqo964KGVi/oVw06maDn
bW5hwCI0KlGypMoF5droF/TrAeZh5/4WOLRLJCxFa6KJUdq9ZiFY36UfVCCzOciILdki9OkxhghE
+osRvBex4LPUpmirA0yqb7C2RdvsWrbjHNFXQ/MahzJi2uIWSD+oV8OYuvI7rTzg6Hn4l86iQrBt
48CNWZ1VVMWa0lFOPQuwySYH055PkQIprUrbKme8oe4y9jP0pSyV70eJ6E+aewf7qAR5/9Ozrwbw
9E0CYe034b8YHITIdWFWUBKeNLCsVWTe0IaTGaT7afv/3x6kcWBLzGgZKp6SdIxcTXftSBSsSNjZ
SP4k43a8Vae/gbNewG4dfIEqasbovNovInzKnqzm4Fy3rNnDuWatqbofBfPjC4sEq6UMjAcQXK1A
kOCxSusmNNcYa+/DQowzfCBieUdr4da44DE3YTehsAnX7Xa4QfNq8ODnZNX5/V/tGJgbH+Rb+OXt
/an/1X/CrvGTWxksK9c8FMfXmqOdyK2/1H+5nS8fxLP2bXxbR+pdtjok7yLYgLtmvmoTKXLWF/ph
WDe+TquBirHv2PmZrxzBRK0tAZq/vac+wjMfBB8+PRI2Io3sszlGPyH5nrMMqNwO3Zb/0/AB9omp
gQFeEzykQvFSm5Hy3geIkMWblJ+DBT5aax9iZafmnVpQio33OlENzMEYmleNbav/ONyfSGdY7wn9
Zf0ibmVJrFQ5t+rSh7MKs9UcXRFNC+kqutqTb0fpzu0DoQ05fPJKKHYqrpPPtx8+Ggp+7SOlX+Wc
KEnGdL3MPn4oOiUo+lOWEYYsRapPxRUkAsk5aM2RNQBhvGAdNBIcUZmVzoC2pcet32PolVddY4PR
tAuFrCairZ7IZrRFs+c4fI9grjD9m0SYHc3ho3354tE88YGU23+yT7AFncJt5IDqZI6PquiLyb+O
gE8WvELTJ8HssOrtGYrcYKIbZ+EdoBKpl+yp6NHSS8uqDRHiJMI5Z77iE7xxURLrRz5AnB+AgLBJ
9iPa8d8qIZyRlur5o86OHJLaMtdBOdeA9lbm89KXv5iqDfr2IgztqD6mhLp7fLEh6WbkPEORrvj7
Yn6SwU0f6H/BchCNoriMFntfdcaSTgZeWpQIERr37ezBWYv23FIyLUG234UHwzZq0AAL7JxGiQN9
FBeMEKD8zZEHBqRLur/AQbSF5IXx3A7M++xi7ifJQP5mXYbRwSOjMMtny0pwam3NoF9JsyG6MTb8
qK/uMM75a8Qus29E6PDjaJ8AksJfdFurmHWrioFPpvbZNFoEUTFIYsdt4w0OHxwpQFgqCA6iOwo1
F4Wf5odxly1fw6iYLmVkmaMXrQtOFF9Y0YeExjF1AwfEpoKwkRD+zj5EbikVx1HTHVNwjYEfRT3N
rmcm1XvYHQKEtKjNwL9MMsLlnya9WrTJ6d/NX4DWtF2apzjEjYqq5SeHLGM8AEvGC1xoQJmrXnWo
UAvZHYgsaZcIVfE/gQFP8c7MPVX1Io7Ils5ADevOks5bVF5M6UBEL/U7Sn7pBaYPpuP2+gLHhSoT
NYdBYy4GYsIl5BT2LU3ciQAPggUmGtymEx9vzfglhH8xWYflcAE6pDCzYu9j7ZFYjlAYT7+WdngT
3KN6aXzPCCHMULeanNKmIS3z5Io2jbmwqM/c5FN/gfFM3p9I/CEYVWYYds+SqLngqirsKA3f0nk+
lLm5ovTAwwM0zu+h91elw1Tb/RP4t8c3AdpU4T/p3Iw9PCq3nGMpRBRz0a56JMgRUr16IqWYTq+t
xWw+dbRNUR301GgTMgBCD7P7oUDGy0YDKch83Vv3WVvqugaI1g5+nMJt2sxkLiAU4wLoebm8ZvpB
78mr/suKUwJQiHJYR6bdaNS7Dgt6IZMFz/gNxNyw0UZDIs4x5RTp6PUEd0w8DwJVue2WIstU6Knx
PB/TZsl+Od7g9QrZWiBSluHhgF7YwVt+RIT7+UvfCJo49/qh3s23FJJT4jXLaF9IiXv2TvDYTiDm
ZliA9xk8DqSko4tCiIxWfTIRUvDfJbt1y6aHmyiff6jYsBMdLDpHNwYBjcLQhluOCHCfsv4YY/Kk
wGEqfybGBgUduMD/zrjAVYR8ASW3NFWWnBgvfuoC+T2fuqobfKNYOKlTz8FtCZEm/Nvk/ZuTOUmq
IryvdnkbknLx7sgmXlCrWbiQBDML0h9DFLavK6LKiZpMVO8CLCefVTpR5oZkxELMR89h9D6FFmpA
R74Ryk+9AzNpNdw1gvaH7cxPq4+Z2P6f4ldg7lgWgIsUrnZRJ/J3qT66+ZOAOU8vMUn7qjR6U/QX
GOvqj3khTw86qNTdiJ/5O7QrxgbS6wVUueCBJLXM+sPgdSymawlLpkAsT+8a7Io8Z4W4XX5slVfm
zahUcnuWa54rLAUWuuG2l0GtbqYADQYPNxy77JB+GQ1d188Uoqh3QZiN/iiBDNG72PJ9R2M4B+lD
w+jbTNu1L+Dq2I6J20ExaFixp5oATe3aomf2fYFHo3jHA763trRS5wRKg3fXspt9QsoxLrc3HCi1
6qn6NwsZ0SyjvjTJqID0ejlUpbLXkps07eMLuU0Gsd3F4XXFjUhExIi/bWckLIcnItPUeULAZ7zR
PrNvXqt3tBJcVVnL7Jo7YFMTp5dF/AXSYN8oP1vxNAxHACfyux/VrKzl2Sc32KxuKWNXisgAbbZE
JUD1CXtNpc4fAr1QOpn8f1EsWOmzh7UY4sQRzA2KodvIux0juB3oHKE+rdN2UeTO9YKsCiIvEKdK
TSJmCUY3foAvsThIhExmuAoiZtzMIeHrZvJlSaDF/L1ReYrQ7crkcMpIfPHZx5RoCMNltFYktZqH
GL1xMV4t4tKq2YavdPuQZmwEP2ZOLTkyu/BGTj/7DowWlkhIx4EaaErlVq9hNdFbYum3drzORMoM
WUXEGlTLWSZtzFx/ECduznQKwxdRYNkMHEsEkKWc1E3K+I5mVe0iHCQxCmxiO2FYLCKTEDuR2u9z
f5v6MZxTuHFp6tFlZPjACPquhyWXRT3+CuV3CI+qkF3Egfj1ZgdH0U6BMpRUvIKymw/XF0g1zN/a
5KmlKXDapGiBqyV9jOT61i/U8E4P6tE3tyF7WpIrCLsxFZZhtEnrWz2zo/1PEjmCeoKo4CfsKQsh
Gwj5JCRNlxAzssdZYTEMgZNAVJcertt6N2QosfYvYS7Tpb8ejceOWMKRtq+jgdZnDllwkbUL/wA3
uW1RviQw5vEpaE9o/JV4aR7DhuTaVTZy6q3inys5A21CiD/QMP4raDZ1O+SbhL7V3EvSXapvGTVI
pGKQL1yLep9oOUcm0G/YuQrcprHUEpZ5eGssfS/BzxWoW8Q8PFgQeOj6pXTJ/sGv1KucVCfAMLyX
NNBCr5JpxA9RcBIypdRri+AisvzeJIav5GzbTF8JfzoFdiRSiTesuueyVwPIcvP3FM4S8neaLeCJ
p8hXkygdZQtOHXMfvM91d23iX3ywYnnmfcw6/CtsWi65NDMtgVdvoBTGaXJ08r4x+yDh0juqIxXh
yHcNwCa0R3209Z06B1KR8nPpeag3DYSm6oDIWZ7gaXdh85pOzI4MAdjk65zL21gm6WM68I9PCqLL
1H67b4Zx7ZunKHPIFBNdQKDa19RzNDnkXxfSL+BoywXINBTs6O4hgAirD61XBP8vpDPgB6MKGOyD
v73DkC/he7PxG8alF0lfnJ1heuFAplmWEcykx4E08gvXGxdiU2ymDonwwvJAKT956aYlZUeoXrqP
alpS3jBikVH7DSGExONXJyKhKGcQeIqwIRW2ueM6U1/e+8Yw02qoTyQyKEoCzBqTNqa/ma8HwxJ4
ctFf1WcU/jAKshtlvmy5zIi8DSGa2WUQfI2cAbwuW5i+xE3/8aDzFQI7dlfIMesZWVcl2UFOVGdE
eD1RxaTLgOIX6xC+040LV+kXLRWtnymGV/I+PwJtS3UaaCV3MYR0eMbS9YZyjqUTwisRN4pmA7XB
tzdQavw5tvxcu7GfsEUJDS0R9TdnyoRThFUXZL/cMg1wQ7PfsOtLna0S0tQiwcd9hGNJUxHB4E9t
EG1YT3CZmjRGbv3hIj/k2jdhkhE9wjh7bBz8xdxFp4oSNlv9tiGJqtbVYnR4oY2SFrty7sFvkd3R
gv4QroELv7g1mL7Dct1X5xBIQz2tB/OqHArzwqvcaIfAOFrt1srJ1rsr7bYl8OyhktF2gwCzaGGc
4e9/DLJMzyivmXgm+31r8WLUi0j8yhypYSOjVtCtb9FRlmFkBGTS5D6RegQvEVXfxlNvDjqsF+oJ
lyR5v2SKzDFVBCzf+k57EnU3d0InlwCGiW9evwYaUTlZtCIuJ76REfF8RnDLcffkoYEOSRxCf51S
grShlaxURFcF+cnGNVc0UBU3BeL2+ayslqRW02aQSdv4CQD0I8fcyhFPCAxXvyUTiPrfmDDFxg2y
FR2xLdmdzAm7usWk7gWNLz7ImQ/303uusmaq2OQQ/rOdS56XhStKNdCXBImbo8Ts3XZEpnS0EEgm
pvuCxKEDyQ81ac2vpfIJBc383ftCskOPfAVthitHI0tuASOd6b/Rp2RoP+yRSOKTwJroGB6rINEc
AKHzh8w0TP6TXpDhcyUwg2+W413qfI0MW+wPZElw3SzLGf4jmWDdPeWU7ImB6RNGLd9lKN/fWyP8
McNooYU/kJBih2jnOi+3MecEBbYUtSrxQUiHxaTs1GBjIinury3ziNCvzWiltF4GqDCQmU5zUXro
cSdrUMKCSqAKCDn8bNsRF4N6CfkdkJhRYAqbSxAqh6T+kdauP6SsUkqYw7KNbUahHg7JJV9JVFy0
HBNf4QZ5/ogUtfsDAKNN23tVjsMo4jM1keD2curRZkhjIX8/tJDzhTKTc78Yfr966xxKa0BIbigK
Av9p9TL3mvrNdr6KNrJ+hGkaZbo0VPpiSMND+OUUHA73OTvAbP4Z7dJ4a3ZASIXVHTkehIQW8F3P
0jAS6c/X9XFljIvP/yrnH/mO5jexo9qSbCUOqerPJIHGG650IPwMO3KcFMTyH/lGpPfMfoEBvUEg
ZlWtkj+ItW/6I/cJY68xEPLHl8zqIwDAkcunVj5hZX13jTgLX9VtfB1xSKZMpQKq1aQ4QZuKPWJ6
0D/LIJLfKf9UGMs98qiSuWPijGKp4NB4OdHm3Hp4G0fbmjxZ2RgITwnwQFVEmB2gbXuL5z6DF2Ke
uTeJeWz6wDnWPhAFS09Vo0IYYGCh+a9p/V7zZFH3lP6DQ2ZfY7cbmH9QP0Fh/TOnpfAVnup/CWk8
bEjdSnkONPVInAXEWIJybdsbm1rS2Opx+hpTF1hYl6h3c+a4RRRB0q0UVi2dmAQWN2ugnYm0AFSu
RQMZKvFKRLM76KPlpDjqw5K4OcPaWj2rPWRB0OYrDa1vRswROlwiaIjOPsfyT2Jspvg36QjAoVyY
5JUYXRPn8+s7lC4NpCYPjBWeRAtl5pZAQBbVST6b+a4k6jla8sPEzDKFdc7layYTXkiaIvGcSI4s
LCWEkJlnKSfws7fhDpV4Y0h/hfZljsS2rAvxwsRkQTQNr5+YD2vgMy55dZuI913Hl4VhxdH/r1dH
+9zWh3raktVDFIpW7Ssio6Nr8CNT9tgdR+NeI5hX4l/kOcJdf98mChCHI4olDHQED7SoCUvhaT0l
dH8ZvmdQZeskiw45VS9C4Ymvovhw9+5+LIEoyjPEgOkgg49/Aj5J2Mr2czKuDVd52660dgvMDTWG
jEX4Ssg/Qzn8gZ+0sQioBFmmHcatSOkuLpO5TYRm4ReFLTxRh1A9yNRkXNhH0Xnl9wGe52TULmHX
iwA4ArQSY+SFAXiOmUgT1C7kXddkXdoBSBXS9QVuYY0oG/P0worXwtY7IhueuDSM7xi3NCWfF0n+
KMmJiLgsCpl2wV3QU1O4kVbqv5osRsQv2mlKEYFWhCvTCxMEXIDtTxI6HTDlnTZN0ynoJWIqJMcT
T9AkM9bEy1el83eDd8TIUyHRIESDgVw6BgkQd37eagXtkP021rE6P3gkvHpJIObT8JKjCKLK7xf0
G6L+zOYg5Csx2us6j7FXg0upwhfBYOR0GtbnBC1i4rck7RsxSivfX1f0ymJAkMkatZupjLYpkZI+
fGj7wOiplQfhhi1Yz6qAkPiF/ttQToEiLnKevl7EstRcorCgeud7/g7lEp9swG9Y42F8/dBhzS5k
Z9Cro439JUVwMYJbOnUfILgPUPkjW1D3754GqpBphDSBcEUMnFEjOlz2DzgihUjslpKmBqlzRXEr
eRa2afk5TVWFTNQRRq3hW84IP2PEtbYiMbcy2lhCul8hkUCfbU9km7BqxgNw9bCKNQZxBGAw6YLP
miwxoL4ZOfl1IkLPukBfwM28ERI08tlKzEfRkNwPLobOoWYigAfqU1rXsSBa9huAeMpXvfgj85RH
mGxCEKiOkI8510Y8dtJGGGRXpSC3kv7UI+t6tuwu70fb7iyPIXGiCjmQPSX8NERa9g5vgmKyEVwW
+CTsiYRt3Uj4ZfEVC32lMoWi78BiNMul+uGkpqErFVs0P/qyRbEeOXJ7xYFC6BoEIyvZQE5k+tVX
fv46BbndtZequc9LBMkB6Ihq8VPlF4nTL1P8DOI3SyYnLpXW4y4WQrsl8yfkrUm6SyTPEOtl0jc1
Q57sEoI73WOYwAKfhcdOIsnnqL1H4ZpzziwdjJsSPUPkZb1O4KRj+vUKfHYAQjyjZMdVGHUelyAi
VW7hEFqMMu8Bdc2KCJyqsWuKhaWZPZIVz8g34bAx+AVSGlGuguAds44sbxd+KWCrhIZGRRQiSHdL
9haw5wY1FreQd06HzTvw2Taibsm1R5xRwoxILBdaOm1RcwmbV/irEMVSCYC5MysyNtat4rEAEUhr
qg5/P/k0AdwngktuVY4oIssBASER2eJVR6G3HYNq7kZw9CY3E9EMHwMxnOgdtFl4Mqu99DU/bs5P
dud6T3oXgessVHkvg9wF4mU7ENnQ9E2hOkieGP4Tzj3Oh9ytEccRMRL8gxchMyfmJ1U8PiYgcSDe
SF6hdsWQxSEEhMh+ySSuHcYHFpSNzljE8Mp/sae1W0nZ9XwF0aoAJeURrBENO8gDZXJEcaYq+2A2
jfi8oQxT0/ubTxQwh097hOCrfbZNi1agYc79TLgBQhcpEEkXkDUEShP/qd3bm0pP9GjDX7JbAuWm
jKo3LXBnsXCLDMzDIPPOKUfyWsK60PhQVUJiq+qk2rbQtkZ3gUES4706nlJ1z+fOz1A8xGLNWpql
O/LIEJ/wFwD6Ah+rFSlczJrnip8FxSmFtUg7UN0aH3jWBJcgzAqksXCHYU0r+khWcmvPIc6aE6re
mwNkTjYMzRURdbzVJCwOkq8MDpcr+kLKipibQHxgLEho5aZROzhvu+AisAAEvZTNh8cCopETHh0u
izEJKsOGTxLkRQx8vnvEIW/9O7XurOtdsutg3J/8crwH3HU8NvyUaFH4U2jfy3CN8QJDkriDdt8L
yD/oC/k68gTCsrKnNKrNnsdqJp+kXx0SFVM9Z4bgaPnGQDQTdFdQe943I3C7zs0SYIyzUkCN8bXy
ukn3gVCL8cT/NFB0PKwnKAp0MisbCw6fCt8bQkz+p/W0i0e4Bz+wnsVDOQjPF5Q0EZfJkvUX2ANX
TKKc29ybH+4HO6R+Mp4dCkfkJ8KTL4DJVrgAHQBtzX8dL6QBScfyeYm2LaVlyt/oJwvjMu9eT+RT
fJI8V69H74vzFogdT941v4VP7jPAlC8/FilacXSwOHSAXPp5gZQEcIQrX/GcztngwBKNlsAXRqxZ
5pV9hUJpc4jw4AJxIBjDFf4Hv1WTL2ks61uZkI7qdxJ9q05OZZ9xJwKYpfogIiENbDNojpoAUMVh
4fLYQdNFAqKxpWBWmBb3qJazpIGjA+2GCpfFxk62MrctyXO2EJGqy7+f0RxtD5vFfZ5S2iXZliw9
qsEL7TIaiqATp6z8VNgKQ1SzJauvBA+u8WjSFyLmrsiv8macedFIKICF8f5b/aUmxta8G/Oyw5/O
YhWBDUHTCHQSDuM5AGmSSTpFIzCWuPk7xiKYolJm+0F6YBGtjvXJEXEPjFq86OfT9y7A4YX8EwNh
YrF1qSE+ZOsOewUKIPF0GRD7ufAvtADkEFZ1r9ab5asx7A1ihbxDBB9DOqrvD1R/84TVxgieTuz6
inDCJaXnoDoYr5bwKzUqAkayYlWGLqfok1FIje4BUEmj3rjgx5bl/U9SzgCInBoDX3HoCpIPkq2b
yC1myTX2DoWQCQ1v2Jotbt7meXABlTraFhfsx7OapHNxXgBUYRAwiSv+j6QzW05Ui8LwE1Elg4K3
zJM4D8mNpTGRUVBAwKc/H33qdPXpTieKsNms9a9/SOwPnB8F6VvIEJJDGN2b3tg3/qSDw2CCDW7c
sD8b+bFhi+AA2DcERmNM7Wj8KcvobUHIuNU7b5hiCWhxeKA5mJEA5EKz5NUEVISpNYGiB/T8JJqZ
mBRMf9eUM1CJOAFsE/ihc5w8tvJy7PbiDoHpqhQCPuP95aA25KXywUHSQSIJc8/53ecTsTpfOe6g
8FncXuEZbmUoImO4+PuHQms+XSm4xTFbmzrQsfjAnDWqEV4r1Sxt9k0yNzU8z75WHN202Izx4IHC
x9nhoIGgCm3kcNIcws5kxMSnHWY+6kTu+H/3b3vlEPi+pAkKqJYSSZTjlsQPc1mYqvFmfCBQVlo0
OPoIOoezyZnjXXlSqimPWOwfxw1k/H560NIGiEX3wXrqLHrUlBCZFEgb01xnotnlefxGTsTjl8Eh
JzmD43k2H5y0zsDGi5EtmpZ5g02lM5pM4YcBIQ0zpbfNS/NBaVPbf0sFEAQpJnUll+aTRkyKWUV8
AD46uh7WElyjUUXCx21XXFMuEM8TbuHhs0GjA/8OLyIO4KwshW6nocACuZ5seB0+tgp5ibX3XnBS
+cx8ArBirP24c5DRjRx8JF4HHm3sBAyFeTACwbNn5QsAP4jH/AwHDeOez5B3Lp4LSFk4keBfXAVy
w8avAxBUliwwCKKIHs8xNDKBJz0tBPcV0y3YGuidCqLHiN7E8y41ZE4l5xyF3S83Ha8Aksk/ogmE
U4m+B1+XybW9ql9Qv6aYLdYBa5RTBulSLO03t2JmshY51yDlrF2W0/ixUZWhWeVJDor5y70Ww88Z
az4LKid9lHYeS7L2ihVJ3FMuOx0zkSmXMHewhWZwKv5Wv0zY8SY3xycMVlVMiPGC2TOyB0llf5+u
2MLyPW7spQ2VmF9MdDIWEbo1tgBGGAzo6djw/OJRA2sBzhS+H9QOfGgofVdKMCpADgP4BNxVEOje
GTJbXKZ3usIXhLuSEoVzx4LmNMNS4INKLFaNiR1uRWgkTUxzYHsLXwUS0cpnSYPas5LfLBMKPuxN
eUjwB1z/OacIZF4OPfFTQeo9rlDirDlNXBd+EOwSky5eJybMmm2GmXXncq5hdYNovbjR0T0ja+vg
WrL03DP1Ii4yeLkwqgHQwDlLNHADYnGwwMslkA+TQ1mBRbvCvoXN9olXjOo/JYslnkPX5Yat/A8W
LpqFwIr5B8cI/wIpB1eIIFBWLezEh0NCwIfhduzC8cUijkPETOjDhnn3+ISwnDGfZWQCaRPvkz5j
XxkLHYQkXIp/+6pJJMlHC6sqfCqu0kajarUK5xRrrNNPqMwW6uADpfEJeS9oEHLqNJi8t0tV2WoF
Dqw7uQMf3BL8jSgL2r3ExBna/b4VTEkbIezmF7HGcKRy5qj43BPFxV5LJds09nuZBL1KXb2Y+rZT
r5VYvAZM+VQecTvmuExxuzFCA58fthiUA3CJu0lInDWL8TM1c0K2px6B4nFPGAaCxzHbRMWaJHYL
Sj4GiZWrZUvGtRAp+J0Ez/fcwnDhpSLuwSUS+rzBo7v5GA047dsYXjQYegXN+6FfGPoRcMhNPoG+
BKeB2SbjBI8oy6lTvNYIDgnSqg6f+4LQuTepZqo7yW0icMrC1iRGXLxIb0ConjPW9d5Ow0OTWRIK
hVGGUe5I0sFuQoGVgvJY9HvFjrF0VyAkmWf0zpC6w9ZOoIcyyddnuoV5HwwQzqoxWbaMD4kVSiUA
QVOqrVp1c50rp9c2MJVIYN4MQKzbS6N8Uc9drAQ0PWTXMKu/ZL7M8HyILQBVkaSuj09C27Jyp9bE
c45sPj/QgQ2IQBaCRlN0yN0mgAelHdFLYzixzv4TkMBg9vpPY70uz122EqBvI7HGCOoPVjeKHabU
KaAIDJOW7lfvoePCQScUASrxTx6JPgNRkWaZes9QcLvM8doxCjK9kXbZPVwTDYR5xLtTdpkD9UwB
OyDAl2T1vGnXxx71/fpp+2c9TDzhV91jEcDkmwo/t+Gf5EzTXm59au3azry3wUl+XVymuu7goJ3S
2cc5H0eR7GQMN1eXgbkqXv1m1zpMCwJIzdkSBUtBpX3jOkKCwMWFtSL4go/dC04TLBE+xyVDuYxw
HZRIVxcFxC7ELZkZXbhc07W8HkzZyr/HnZ2AZNIbvx8Loh2M2Jmbt62f6lbEulqWuz1aYJCLALmN
OV3NonjdkHMv+Cr/iYc4Uhe4TyyLlWQTLbpuY7RaL58kxO/hZ7omx3AlBcQIsWEw1iRHlKs+/y22
8p4lLaLnioilXmJTelH/xlBpG8iJsZtmj6MKHG3We4lkHkZkOrIlnp0+8gP9oulfuW4dw87cb/Hz
0tej7yi8rcUseh5fi22k6WMwaHW4r+5gnXZmC6sE9iHR4yfBL7/wpxAPxF8xjxNu+ak6FX9MJHSD
TpcYLEpxOhJkbogTEANSN5k8NsorJB9O4gu3IyqI3WOjXettsx+4k5z3npSSyXX+1XGKNbdYYjG3
KEYjBtqqsTdg5ODBn/LmOyT//Ko4XYRMMySjiEcy/RlZ++AnyDcpOCfMuniS8eufryAsw3ZV2vMD
7xhQEzCneVozS1rMrGGN+T8zSfqI240wSRIOCHvGuewELy14/QreqOTYUzJCZYNCWF5JNvttr3yQ
eL0FEeNpggSrGV0mwHuJUrwfgHfvF8jl51/0e3SgkOBlwOjESciPZdnR1y9OuP/ZSL8cOG9Y0zzp
xvSRZKQ62qJfCm4ZMMAbp3dHMAIYmHAzHi6IK1kmc3fiTKIPN9YF5DH5ux9EYkzUbXJoTsr39MaR
0BMBuT4JzaNloiHndfgiQ+5vdHuwi/ly6b5HnvD8a34Duu+uoBTtlWe++jU+ujc9cP5RXhVXyiTK
FboksoTKo7iCW4nfGGo+IFDVpCxAi8F8D0SBmoGnJI+EM/Oddeu9/GYvrOiTxtph168YLNW0yTvZ
4/5nbchjczZeS575zAEkLhZuHsd5ynRJf+xZGTRc8EL2WJxdIf7i7CZ84dTx9QJVA2+DaDQWFXSb
lOhBY88WyR8YM5N/WBgMyacwHSD0GrxvIWIjb/E7h0knCLgyGfDrQa1paLUus4RVtAB/CVsWLhvY
bCA+xU0E/7/CIXNKW6hbXOuff2nIhES1kyMrbLxglNj/vxuLN5IWkAcc9FtGrfM4v1AcEc+mn9fE
TRnMSszGw2/8oq07K13JISYsHlM1r3Gp6RmcE+beBySfVrfPTnZxG7ezBVFm9nt59mXw20uxaTfi
td7Pg08IkmJlB7IjtPWA79Hf+U91KwyGjrFggPF/KavJ1wxN5xXhgiNQlUzMnmMa/KfTUcz9tr/0
nrDrSUfJMAO4wnvuFsqBwfc23U6D88co/QLG5zVb249lzUgHwx3cO7gNWScIyQ8d8hpUyzrfRTT0
/Ngtqq/n5rlBb2vgdLt++s+Neix9Mcj2SM1SO1k/bGx+NvmtO6Qr1b4mbn3Id6Itms9v7HY2SaBe
iwXy+hWo16raFm6BZb3+XMtw2RmTbIs14Bc82O38rp9XnLP6t2ZnBVNq9PtaPNb74be/3r+nXBZV
/70vKlwX0AZBp9x2OBD1lKGmCo/JFd1q+b7NDswVPhDYe/35C4wqbLJ1uYB/5StWfnvv0pto4hZ2
9mtjeizWj/Ec1QuVfIPp6byWf1B2zpzy8EDv5fRhvss2WFMFs0uv4bGI/tN4oG6n9a9pkWH5MGeE
nUaNTgpYwO9MvJhIlh+o75dGOqjg/PHmQbLrPOo/q8n09ByWTD8VqzE1hoCKXRFwRFYmIQRzpIjc
xL9qg2eVO9OiWgjrl42nXiF+VTwdYZEOq2GyTlWciADU7FaLyOBKqzVTqI/K/JTINvM+UHU6ycdN
8Ad8hcjOYEeBcbeMyxAOXpgWoKNkqizqbBjqOGzT9mnIqJGkmn4O2xcTEx2eDrj38wGRC1d5XVoo
RJrFDgjSUwVmFAKYUdxW7Hz4m7XcotQ/+vTEkA+ShThuxrwu361FTxcB/v1lcx/C4aJrwHgTFqwK
6xEomb0wBaMKiEKysF8CSYIyo0MXZlbAKG3cIicAOjxq7hD1YF6NN3bHLsw7AwUiGoYpeho3YLc9
VvtsGa+1qLg+TsPm9ZP9PU5MKWGNsFM+XRFhNgYYdC0APrBAccxFcr85/0qL5Noh70gtmuWxI4Kr
TxxOHRwwydChRupQJXR2WIPtmdsNaNtsceF/eEW+AK0CgXyI2EuRu+lMhk0lBmC5gLcwYcTgCTLz
2DCN6TQbrSFqPqjDZ9B+TzkHgMWNiPTIBXx/0s+o67hZAsF/iAKA6w/7nfa2D4GAB9ECFE9hNhfe
+BFwPe5GRWBOVw9S9nQSsC8X4BsMG2CQQT4U5QGgjy2hWaHr5d1EfghQXiGbgtQHnWvAxWQJVGOj
MHLweeTRzGHbsSFnKh5lS6+eJmvJx8wIwoLT9kHNyIuYgAWAt0AbDCDA+DRMaN4uDWF55Hk9D+Gh
jticwRigSwgINXiQz+ZmnxI7b4P9jnADuIlmFzjUsg2NHvQwkhj0eLBe2vbv8diMbO8E7Ay/SCjh
rDXMoUgRmKvG8P6FxTYVNlK2jmGxgtgylKQn3SjR5zbbCN4H7YEU/PuPWMonjgKpj8x/k2L/WAfj
f0IoIDpvuQWuvYKQAqbuorAHAm/rU3eqDsmq3abfrL/zBQrV2AsfaSpw8OQmMEQLfPIIrolcnJBy
Qu7aYWSn1UeKF+SAYCu9Xrs8dDlVeHDT7AGgoGHIDg1dqEaUNQ9G5+3idmJJ4SSo3b4dh+wqPcfX
eVNuVUWf0wNKDNC8unIh9Kdk241VEwBBh8LgEf/Rl2Uq3FenAq5GJ7gG4CBCinBR+WGiAsgakoHW
nwm7hXXODXWhrKpAdqCwhkRXUEpT9uMJUNxytydC98mwe+xCFA3DAQvXM6W3tcahr3myNUVTX11r
20dENKI7dxQzM948BZIwCd9U/4WZ3ZjB8cTOLt3fJAJYp/x/+ffdG0JO7WnBJHjgM0FUeMQojKe/
p9jYAsn+2aj9t8NoZSz8lCgOMcKJWru18+MnSsL8EkNIpgPn6c+o2ITXBc/Vx2WC8PEzlqyg1wTc
fWsL0cMNYkmERXS3MXSI4oW2oXjftASWxbu5e45oen2sAOyPP4op+u/hSvaetk8u7FlPDnjuPyJ8
d3CtGXERhj7oXGwucBrcIeLAPF1N3Naj80A3+XNfkSOylZHusYvdt6RMrXBBzInig/5/lFwaCcBa
DGx+6UaaS7WmTjSIarA/Tudl25JjZTh5QRmP9vLlAjIac/7lTAG8A5PLjpgcHfjdKfDFaMiiPevG
e+O+oKfSr5+PFLFO7X940hbRbEHMiy2ZWKuUJuHDVh7SWZjJqlyiE6KE4aZz1UiDKcIcdFtexdU8
zJ3eefnVOl5Ta5eBeOMe5bVZ8nArmanhlA6pO6wo6RmQ2M9DQ498Qfxstx6tHm29XS5zH5jXqrep
DyRLASctJP/sTylPqcK11xjJRlwgN4IWwXq/qjcuF98mfkEAIBX8ypCIen3DVj5sEszY4V0gnmGy
VR7VlUTf0CyG43lDrYhRvOTeTUi17p2zqFFSxPbMhB6P7x/35eDMtwJGG7El0Wrkew2dAA8qtiKw
/WNstRY8ymhu8nS1yD7aPN05tqqNgWXSuPJ4YXI2lyQnjikLI9qymHBf0/wETFZtbvkY89vcaI1k
U4Wfn89y2OSsDRB/C4rgz8w5O7mnfJepMcU9GpNa40kPCXUVJ5OB66Qu4zD1sMX1Uo9gF46lc31a
YH/KJ6oc3BusGqYj9nyByLwM9twGDnWUOwKO/3p66U4E/mRm5Uy9PEywQWLBEgu6wnEr3+QuLZk5
c3Lsfy+ph1mly2hCp8nVB0OD+6HPBp0JxtyFj5nOkUdNt7WrWWzSEJO5DZczR/Ibk30QAsfgz5za
upF3b6wlg0M20eAvbuSgOghhAoSiPpAHf8vDmMzCqZ2453WJORPyjGvlN9HERTvtTvyJc+B8cVKl
iHrJbIPkqGzGdLPSzP3K0DBfykxkwOZkMzVxbfLkrbJ+Mv+7Sd/9qfGeGyAmG+F8qDhow9zXLb3F
hG7OT/eAxHloE8fGwwTt5eWrFjL0Dy6s4rVbNOGdvyFgZYAV9mH3h5SoiB52avfYEIPGGnNajykj
Ma4IQAIli4fezYCbwQHhqUWIFfUfagaLsSGYTuU+TerLneZ0fm9PLOw9fzOfg+DjN2wT1S/gpepN
ouyv+4tXsTf/EVxE2ay5l5e4cnD3n4vcTJc4mRnvkGEmJm4jTMpOnjvzEBt/ZxohzzIlP2WJAMWb
GLLZsvm8NMjEH5ziymud7DvzJYPpiKPavd36oMMbumSrtFoDYF6HCWoRkK3LYRJU9tutiO0mSoe+
Lzj7rzA5qIINkUu8O+VFwMRjyj5UW4Mh/LxudW4p+AOBVWAHiWWimwTI/aznHkLMNHjfqmWyBst0
39t8WTgYnKGNRDhrJVEZ9eOZsc5O54h8WHycnIpjH/gKMLATU4AC02KLDkZ/ZEDlv3aP27BgjzCk
COkXcwhd3bYWhm/L4nv0cterHWtuxWSDqmSDeSz2OaAP15jLAcW8MOWf2V+bGK+ZlX89dvNl7oze
9XUAjWoFkQJNN12SL9os0RWxf+xwi96Y6U9nPKxPKO7eW4aJzTJ/Gxl7CA0jDo7kYoIi7OXjM6LY
T3c863E3K4AEJIfYGYpXC7s5Fn7j0S/JGoEPJKbhyajTva40j65kQmG5LqP4lH6JnGiIZH7rvFev
HZpk99+iiu4bMUzWVHubbNO0DpNlyQHRXpYABNoCj10IRsviSABaMPj3DYrdvxwH08szInqPVZ3j
q819Be1q8XS7dUF0IQredbLE8gbRM/tNxw+SnGGrXnuc0pkrzvPQhzR66rIliIUtRPDosj9f0jde
wkg/4b04UO8P4g/WH4+deFK4h2DCcB2++l36dXYqj0ksSXizP0hZ4zZDZg2KCbAKN1+K2BnclD3K
75ZmkFPQfj+jUf64ygJkXP55PWb1knO3wfJasXp35j2ddJV7ookJq3F2KIats5duQRVteLjS39vT
LvJJXP4hpGGlP6MiQgKPleKGwOIDm5VFvFnUwPIqDM2Bkm+Rqm5MnH6lrfMdu8YKqmqzoymB3cMk
QCc/8TAhWFxPb5+wW8QmjTK/HtvamR0AIX6Y57YzxKFmfqsP5V/rKzwieruzYLV8KDroSc2YOzDC
ntD5BNB7zCoc/PKAG64DIc6/R7AguIDaWoOli7X3T7fuV1B24D00X6+fYfMX8TjwabAoVuwpUEDp
VGO6taOMEbtsOWS6ThktSofXaVgLobhqeXIn7uRwj8At6KDePyADNFm0p6OCLDdnYOmN80ThAzlt
jNW+88ABDfO7tXrDoC6cwb3nlhZwb8Rj4nUSt/RCCMPnaAuNDOoKblg0e3g4zc8eoFYyucCYxQCE
9gzIZe7WfiCu4IJO1i1JT40zq0gjIE12EhHDibIXjouMIw/TGUBj6yC3Y0A1i4s6QvyCuPcgNwwK
HiofCydO3vzVOGgd6NjYY/DMJArsCxgMOIswq+eVLopXAuTjb7DY4EsRDsxuTX/HE6Q7wgILkmu6
v9vP7eMblIuRKH0KwBDdR/qLop5CweDZSPh1YPL0WuHYggSGpOQTmQLilg/Lp6lZ8FAI1sSUGLA4
gX0fFsik/hfra0x7eLoC1h2ZnwMkfvD2cvFaNEXvs6UoMBoPopehROUxsftfXwmTJeX3ntwtGzKx
WR7MYW3Ky2rM9Y1af8bXKgyqGps5qjMxZovb6HvBKIXghFi/vYyjaBTh1Drevd6f6GwwhrKAVWG8
T7HXHac/2Ov+qMtqV3npqvlitfxRPS050HQNYua9UP1mS2gPx3TfXl3Zg2S9GjbqFyvLZ/CFZxUS
4tHei92Q/Uve8dATtvc//nf+hhjaWp/T/XKPljJmplDWaXI/1NHg1vDqT+ldL1cWUHO6oUb+15RD
pGB0mq5GV57KlrAoYpvGy9D5W7bH+eqxJmeYUlpwppQ4b6AzUwvioPU+B9qg7Qw0U3OFkHheF3lX
ZgG4v/f0NowFkQMwJDSYwS4yk6S/ZTNO3OiEZ/AZt8xe9fgXwQfVwkAtDPKH2O9uspb7dPU3NRHf
G0+XhWrOPeaPT3cWpcZf5zEBMP5opoWQbu0o3FidrUJp1Qbj5DMOSQo1zMmxQhtG6iGrk0psCXpZ
kfxwvtJSPRaAnvgNT3cHsgZwTsQe1WPLeawkCwqNVQPeHTj1roJuwkpsMEpIxdHAMw3PFCrLeFew
ibG/aBgERtgeWCpHi9rEYYPHw5CTRL+ASG4vuxXboOY/lpAMH9vEGp+69UU4TXn28hg5yacyaqN6
rbqKPzlMXUy0l/32VZuttGjX3T75hgeLPfgeKjgmItl3xTwSe17maxxNj4cp+gh9gmosKPc1T3Am
Z3dv6A21Nru7TTR3NmbVmZhCASBhKnKafXNbHxQn3s3WLGgYKKDzUDb1ljukxMqodWt3HNacF59T
Jjk9rUJ0j7CE40ypK2Z+4YvNEnqNW1qUUKc0JG4Y9l5qJSC5QBBjA5CGOEI4r5BHl5vQo3CPOOPL
93a8g23tFAcVj5hQ+a79l42AO+qppNTwfgRMF1fwIMsW1uYIbr1+plvIhwMlOWWEl12FcFwXsQeq
4wurGcknYCg6WXgGH98SAXc+GMjh23L/m+4g7nOrwpjj/XnWDBa4LGuS68V93NtlwPqdRDxCjQRh
+TYN2XmcxCQq7Iumi/pRhqQ884GH9IDHHstF2LLBk6HwspWo85U1JboVh2f26/GxSBXk51T1czc7
EmfNFMHMLmNh+f4C8JrQSs5N2avYTGBAssAH+qLEHk8uYtD+J+El5R28LtLi6GQaRwkFZ8ZWhGM/
zq6te3ltcgwj+tWwpgBnaLAjrTTIR7M6PiFFglWF8a2irp1h7o6D3cwhpZQzVF+J4qODeKzm18wi
L96MbR4XYbMlMyZnzv09LGTzE5y/sn23mOKJqYPcAs9ifH9M4UqIhoKhT2VCVBr2fNHFrH1ZMmW+
3vfpFZeNRbMD5N7KuL8po68GzLwtZrr9ZKzESh5mpRFvFUZDoMHObCVDP1B0PCIibHAczcNSctTn
UA1jjrMp9+U6CbC55GugJJQE82AggCo1MkB31BK0k9ydNdZghGvhaMCIQuceU6FdxM4EAesPBHqi
W+YnmedzHSn7zG08OqodxQe4ZHIoDgV/E005aBc1Ho8jTk5ddWdDo8IaDhAsaZ9UHY0b9hGMtBG9
6K9rA7UcSgdtHsY7qqXJTMb1KfOOffkDN9GZbu6/uI+1p7NLEDzGrC+jX0++Socolw2Fkf1cSAfY
wgsezUuoa7Z81utFsocFDcvl0NrSar55rhN/hmPW3BCJQEFQWeGIYspT4jIRU9qZC+rPWaVtqvGL
AP73qp3kQ3O10BF6Z6+khWhpJRj/GJRlW2V1t1KbetsqHVxrGVucvakF88Ru/rmhZP4naNxPgDum
O0YNg9H2Rjy3px9YA/oD6TbzI3Jn8HkD7Ie/X5lDaYDYZ9/JN99didRURkzLBqJBWMlv8ZstqgBa
KEXjJ5QO0mG4UNsH6bJcMMFexNuMoUKH3Gkput6HKvLFAaCfsgtHBHg0RN4QPJDgt2I9D0S3dtJt
j3h1LZp0AReiY9pDfal294uyUHfACkxh4Tik6zVZV85YEGc67EkDCNwWj59j4mfrJ9tpX2956fo3
+34s8225p3BErMoihZvHIhVro4FfxdNiqbqzg3LpIt49YIjpM7mtIuQ6Fv5T5t0vNq/tZC8eeTXo
/bWEH4M7ZxLBoxO9h2bL2rrl7oA5BK0Z89gFPQckwvOh38kwAlHLvQxthhwZMqaZnr1YNicHuoJ+
K+5UjFbYj4j2qM0GVFImXYB1iNFdmG1UOgcZib7Od0kfo9plTP8ZKfPsw3CJ+ogEmz+JjuvuPjfj
qaOdWSkoiNOoP7yjh9VEBFr0E/eT+3VLzIujNPBtGBY7EiIN5Fi0Wwqz0iExCijlhbQYHr2vzX0y
Fg/N5LzIwf5bwJ2Z1cmU3I/V27u7tEK09ZqHHSLbsGLQ4syZQ0Tv8O4ySnJa5lfT2KTfjx5eEtQY
deg8dTQ/O6QEUqcerGXjE768LDr7hYstPfPP3w+PY5Zt5hDhw6iKjvD8pLi3X7tigzFVs6qj+oIr
OXgKWI54+tiVV1iFC3fIKaAWGXRqe5yU8QTdFE75O7DlkGUwdT5UvMfnunpZfRtwvT9XdoBsL7rx
T3xi/HZUUeccX8E8YnnEW2HzujKy2yULYSNE8XIeSat7OPbN2YLdik6xxLbAK8kq5OFsvpZ8Arf9
Va8Mx5jgNcdkzU0BR+SX4RgR4/kRN9b5mV1FJxfnDQuckSuTVSj27nS4SZ1VEycdQ9i0mK0Vc+s5
gTdnvIgJBSDAcZmq71Ruhu/4RKuGxQ4XqylsWt37B6sOlyVWAoaRWQatVZdP9QVF/dfjK3M1bDQT
s0dJ8oDpCq3ceswdWi9aEW6qHFN4wXr9szsryt9OdPg6bZzSYZ5tiLH5vjuk3zI2ezcnUT7IJ/6x
ZOaNO6+p+LlZuGd/HMDRTpLO3nPWy19MDpLLE2NiMjQcBpBrvHM28x8aq5RmWDPgZGtnxr8OeqW8
dWaKDUlKsZQ1BSxN7jg4l9azxXQ732Klwk5Gy1c4bWcSvkbdS6V7/kbbhLHjh0JbYuQS9lL4HEY1
+V3EPcKgjgAd41e8a6N+26wyRGSCjeCuK6ypaPY/wpbDecSIBvD2IrcGwQ5DaGtCnH3qAb2hkgUk
pp2HQWyoJD6Rpg0eOBifGisZ/a1YxIcXTNyJPeEPD0ccsJI3mcWNCXGpl6Skj0Lot+vCmpe75GXP
aCkONIIo41+AxnMduODAaQNrAOMaBquHWzRY1WDn5bKUfMSbzObUxu8F//6xcGmdpmGV7gmlz2q7
hFCEDOllf/j8YJGak0goLcKCGwvlVIb4azl/rl+faP5Zvc8LJp09iBDfP1/cH0HNmcDPkYZIsTpw
hRcubEb9CCYvW/u4moQnze9EWvdkFPsxovFiK56X7/NS4rjOkdJs+n8vL7w8jp4MmsHmogKZcGp4
2KqYGbcYPthEb9f9spm5cyAx0UQSyPkXa6siP0cOGbcOqTfMo0+1ezab2Xt/fu/f2r7Mt68ccpX9
eXlFQw+/lEbpn8fS7JPxVpieKvJaBCawC8l5hLX1Apl4ufH8bbbi10t1549lg2XzYynVtNEBOkRM
mieE5kyDuRje52xG13N7KaRdOyyn8u1+XzwGhJ3XCjhrom0Vbct5At6hd8/+mK4y4lV7WyVGqLZk
NrxD5z9a4/xN28+9ofzlNznk7usuEArQGCMXRQ+mGgRxZiobu4OTb/MY3bnkl016wEB5/jf7wY04
etoKPbG0mEQUmQBChJv0TzOvfRGYe4aBkJcp9hlDYIYDZ1a4h5kg64deHvkla0qamRIa1oL7YsKG
ql2QKD5k3gK+QZZtJeD9JORbEUBWDaowjJMdrD/eoNUsRMGess8zCMrs+OU+uuBRLV7VQqZUxpxv
Zmaw1lKf6yYu0w7YDWTgzp5gIYJMyISvyx+NmzahN+OHnm6qWFiicGJyR40D7Rm0r1DtMXpyzjIW
Q1HX7JN0i3R5irEa0QYyQ8VxmkyeCfQVhOH0w12Yz1wVM5fCS9CNEDpdQTQlvlz/bBscwYnBRahM
BHlpCeRDSR6snr61JKwzBA+5FxNo5fuD5wa63wlCSYy5bErz0eK8H6EUtQgZnPLrTu2VM/YxPi2E
a2jeBl9EvTyVTfTa2DhOYUjQzUnLGKMgprlQh5Dzql/YdUFTiZPgTereyHEyRd6ffRrPrhhGzmre
jYJM8k7QanwSbCAcBA2ouHI0yzz2J0aMEgGIM2EQTc7w+MXy4fZflRzhToY9FtNfXgB5YAqI1NCr
n4Q5g91gaJgizm8CSHq67toz4bud+Wl3Z3mhEJuCdog0VLY/xuvAIHNT5d3eo/UJQ87HfCNQBQK4
0e9HWbJTAWARaCFFudO7Vg76vPuoT4uax34qRS3K15GK7HIh1ITPzZPUUwoeNeGj9Sr80BWb68FU
QurRO9l54yD9JZ/s03py684kr+l8kbeeoV61gIrJtRqVdUjisDYLeUn++iw8XkxDEYLFnLh9tTup
CxNkeP8upTaHZDdef012OEBazj5xKs576+LJ3DAnqRi8I8mw5M4ZNT6tS/MOkSg5vr96msSKGaFg
s7WCX8AvT637VthlR8bnoFOxHJ3r1ZmHPK+VBNAImCuAcj1+WGs0thwScBm9qDCBjQz1mtxLE2oF
RzXqThDf3TumsOPagYLFYJ6DSEadGm7n45nnADgyFIRwDmiY63QkQPHzfBu+CajZx7WJ5cWLEtTU
8H2DkoSPZLrgY6TtIlVWeRKwbGNp+ylQ2ZInhzeDOEqZuHmO5bBplNWQ7AQBWn3wEAO0T4gjk4fX
NyYz/ZZHdS3u8QooNFvFHRVXlpINXWc8ysQ7Lm2hc6bYyYcz1QbHY4kLwEETAx5AjgY/cTgfQqBu
p4xQ8VkOX6vakY+kYlHuJq1pU21ALMEbA+bWdcAxH0zIf/gKSGbqjigPjS3sBFRNCNgYHY5CLlAD
PIHpJIfNGZ5J8wg5WIRu3GhycRmyRVH68ySQE1RDJmwTLPwK2UXHeOd37fCpl9w1UCT4YGCMEhZO
KcwxA/bEVNpCA8EnI0iRvNRLvOR7rg8lXYG/i8D0aLyWMOc44byY+PxOiTOo0Z/1YTNa443MDBSW
sDA61HOxPSr2GL/AfYcMIG2V9hdx3lTmxhh5fLw75IiyDmBYiO8df+bdYLI9oAYIUBRRSfI19cYa
hA3TvF21XaDQO8vLsv17IxQq8tMoFh3eh+cIrQo3vIP5Ib4HkwcEPy2xF2gsKMg/ZqzoHFyD/8N7
Xac7iBn80+vtvSn+hXYxNMwSYWKlo04RfSUnGvfm193vHqP9OVc9Pf+VTSQUmCG7Wh/W04XIjoep
v4YxuIXI58zuNIYKwEPxOVnl00FOOVMcDoQTwsqCggOHEXrgfYntLaoajNIpabWDgmkXitS7L6U7
6XN9wwfBnoEIKFJVVAl8YMP7ABcjeYdBArNkqCxOR0MPm+KWSDKdjdIUjeoHiZCMm4GFxI6PjYTr
w1pFf6XtOswB7y7f3OGDg3qCRTHz0eW831YFSaQOCEPhxef3W4P56+cKYwZEBcEFyCZ6PDiJ0Fyk
Pkwm1zNXQyCeEw0TZrrwcRAWonbCsBXCJEZEU76XO5WkGYA4GBAq6c8Yy1rY+jALF0cJWchR8BWQ
zQKzlZmP61qTHjKMiLPdW9h8MEbufbQy4NsY0KOzmODii8bffilRqyxVEV+qFWa+BKB1cMLTQMZ3
m3GVSK8f4MqO4gDXibcYcPkmT4dEGpRdM9mFkcJawCUH6T+nBgVOe0QmMIoZ4TDkize4NjqFdMUL
IKtBSlTCvMVQEIEl3nHorRkBduuKMWIpX4RmGeOIM7lyMRFD8Ut7juKu9E4iEjw+GBo4PXKOQWpw
styqq3Qho84kq1UKSHUNq/VjwXpgY23gfLbj3owcF9gL3Tm8JHxXRu2jdFHhJAjwMw1OG/a2T2o4
lF4i6iLutyWoNJReeEAQnbrxH5DO8BPl+w9WETl12vMYk83ejWotmDiTt422At0OR6kyqkDPirrt
nyyTP6M55nZsUXc9PKQ5/1OdWGa4ZyevbSxv8/cXQjo2R0hRXGPIV7IYVN1a4IacTw2W7DjKYH4B
HgdNGEXzAzNNGHAh12g0YepuSmsXRyobhNCMtVOI6F4KLapZVW9KEa9EyMe2KTgoDNlEYGMVz5Ft
xWLjDmBRP94Llm1SB/cpxnw+Al7uMQ2zKtin8lIFEoQcwe7Dkj/jmj9WRiOjjmqOiwnixbPlgcEL
khSfW4F7i8gHZEfYgGo2N+Jo7oPIKgn4/T+S7mtJkSSJAugXYYYWr2itKQpesKIEWmu+fk702Pbu
9E53ITIjI9yvX7FfNzI0vefp4/VtheJL2w2Q0iL7ZlJRROBHhje5NXZjO/XDSPufTsz39Q6WlJuS
NNpP5pMqU5RXJiSmXL+veWS4+Dh9JPUyugqYqVmNiTxYlzEY/gdy2njXeY5uA9MBIuqfW11TEO/R
uHYS3/ey1/d2lq5zWh37fDTUyRxDdpyZEP6cZRzbV23kNHQ/4e93Wg4TeXp+IBE+80WAoB2lHD/U
4/MtIsi1sqUJPnSEZfQeVXFxfbEeaNnP8qylI3mXp2hWbER1gK2HoQ6xT9+6cyQp962vke/ugUGh
AbFe5ib7FE+5CTmUVRbYaTxuwZCp/1Vetg4OcUWMF4QuxHNkt0cVTm50t60lVBtnn6i7qe5rhw8B
TD3KJcsfutFImjNmfvhVIyrC0WcjJjPh7AzvmjfDqij9zMKwkjxmrEJE1OVZN7D4um06eGLBYmds
MFI6f3JWfAWHodnvOthMlN+4wqa2uXAD0ihhtxpLpijuhfGhbWNfu2Nl39pbbmEAl82QTI0BMKnc
i5ryXiMCTdxrgc1Y9r2SuJR8ZA/UC+QL64bouyvMa12+dFKjHRtTZEPyIb7XtFGt9RQzPNm8/RwM
6AeCbqyY16nklmFjeaBtf6dqqpMW29HIMVPamR0Y30uogXTUV4bM0br53mon8hk7uPkSR3luOH5Y
DGyoEhVBym53aG5maK/gYZ0N92M1sHIJ3FL1/beG7Jy//CVuYRJ87D4HL5l9Afcz4S+b2CwFlefP
n+Z5TT/iyLkfmsGsgMoRieWbfy3+bOo7i0aM7i99F+lRfNfCzdmOLrL0lG1cM5BS9uUrPhybtGdf
mf/unMuHP80eO5yZQJFTQVsIWQCwvJOlxcehuhyxf6m8ho/OqbMauCK5nzBS3nz5QMAHHzsJLgek
UOO8cKhaXoDJDlKwTiuQhawnWXWwP9Fzm7L2UNejFj0vCHACL9iHjAztcTaGB2RcMDYSyrFEwrbs
qcwuc1WUYa9MDPOWrbZIEDu//Vxz2SKsHO0aM2l6ZS5a2t39d7IHrWvvu1tJdNgei16EsJa+8l0s
E82Vse4sZixV21ZmSHaApCsrRsEbm/GvGGZutR5xRVJOFb6vPcsYwWc51pFmbSeOC4+T5LPVJyHL
ZXj/ODLhpwZZdTc/zxKOlDyNmHlJtsSCvfrupPurcdSQfbjszI75XP/Z0DZUTNE+sEXKInzadwyb
a/PQtvkaLTEMSjE9M00u4UF8umbQHdMB/CGtUCFaR89AlDqYjT/MjR71G76TyIB8pH4ElULUBpuJ
vqZ0lfNlWrMYz0ZaVPzODWTZJodX1/PcMggeJTqRRuLn3cEbGC2b7vSvOoqm30N7m59kkR1L9mBF
IDLd41i5KXrF+zbDGO5l4Rj0e5XW4mM2Sk/TKUbq+SvpzrObwiedPgFfxaggkXPJ3klR0s+ObkJ9
BpGO6Qjc81HfGKIpDYfM2gf7T/vw8zvViX3fJ8n2q/FoCLBqXYyJTIEoekjQTIUCVsLxzLXAuqK0
+rg3r8Pz8PW3rM0KLEKGKcHqDMUrpzDPcq81iwiNXyHD4CM3zLZXnfj81Im1HlwGMrV0n09XObPw
4BZ0CJHOrg2dkRT+8f6MfS6Hj/q7+2QXgL1psvrCWjuXE9+JT6q4Pz2q2R+WXNh8l78xUpJjhVsi
pum+xWwUQy6btx12SAXxI6Hi08UgxSowLCv09Pj0+p34Xg9TA6EJtXT7he4j2q2VbG+g76YLnut1
PjWg7ayZvmbzr1bK3iyzpRpmgIsglGEdogFb6V0ynUDSYd/yaSSU/tpOoqVzjSNS88ljMH8SCKPS
Bvach4kycIWlkllfFGJUYLsw3nT0ALXn5NAw6/u+1ON8JPdNt2vp5y9/t4/1z70ZOGUpXDUZAfVb
B7Wu7z5VYh2VRhEYMzhO97+X+W786h0ayxZv8yZGjJls4nPXf7QZDW2/n03OoJ0FpgbxS8b8MRNM
iqyddOvVP4zj7dlX+GL9bDvbd5/K1F/lRAHBHxZ7qr5/rBHnRHqEP9jeFtDydWDvyfEzaVgADkaA
fVdjWJaisv6emUqaomye+tHpoH/cuZKsyo4+ymgWfjIyEB/OH/HyqXb+wl7dtskpKdNyfImSmBJ9
4uRfJ+msjbJUdp7dGh7q6iskGMf70cq7jGnGED85ffSiPRkYrwrpNjrTuXVtJatLzeShcTbMTVYC
kY+aBjlp7w4ea6nB83PWOrRpRKdKhmKY2qLidSUrl+xMfTlBV/RGD1S0Hq+HiI1syyZr4krZ8cl8
Hj80WyEleTdXbaQkLDjJ1Z14b/GBIVgHMy5WhcPHtrnF5wPoaKMXWAWBxcpSM37lIhct53pPYJ3C
KIR2H0j3MvXrh7iiFLHEz/Nj9DA/5smz5A/llvUPH7kmsk1l11k2KIfxWGVkFpfVdylVUMIg9MLC
kCtXZZpBnNhtRYlUV/WBmPNU46VYd/9Nhlt71R/1i8dkLc+rH+HGcRjzbPpc1y5/h4/M4JjL3z8V
+KuvZCA8dlDyS+LXmsbENf9pXlBF/32evsFnRFH3cZMdZR9Kty7kEYEft/Z8fazap79XPzWJ1YjH
W2ejlrUQOcGaLvY3uzJPemcxBqfFWygrHQcLKPv1R8GDrgqWR3a6fBAMoX0/ijmc0kcRoI4fF+VQ
TpKSbUMg6gjXDDjPv5I8S1ET/3PtiXN5t50/m7tqyoTyWt1VzuIa4jX4b9WoorqqXMqL5qJiMtp4
jjfTaClZD7eQWUh10Xs2jtV3JahvY/Xs92KYHjz76WaqjUJd21Xy+PglZ2AxVzkUr1Sgl9qzhD1W
DOrVaI2HwbhyVYC53YawxFiqCPrcufepI8sESlf7/Srb61IdnNzXX+LzZCay+rpgOqTr96YSoGAY
S0VcehRPtT3VyKPQmqMr5kWPV4QQHj9Sh3ZE2iIk1hMcch+qB3zcV/7wmW0aMHdnzSMwQe8IeYiV
73Pz4DCwV4BRyyOEdc7EoMbHN5E7VUOxLI/1I6pl8vfU28fyj1zpsS3t+IzsC5l7IZ0rbG2Fk/Vk
h9O9KlxESFvdfZqyx6GSthL5ZcWZ3DUf1uKyxHh9ky0eTdKZCX5bGplEM76vKNxMgzBLrpFWbltO
sA/tWga6gMJ6hl1TOVwADsHKqBY59VKZ6uPQyFzYnZceuyIFDoTXwHJXSP7j8F5MnkKGfPGdqTLx
2+2KKQi+t/g0yLCxna/1x7pWTJ/L0VhvlSqv3XzTi03dbOPo3ZMl06BjvLmBfnrxV4l+a9FO95z3
YhiUUthyMpx7BjivVOPN/O1Setu3k9GJJIpLbry59HfZ9gaRKV1VT4HnCTiz0QoQPDW4RXvkV6lZ
gIfXV010JWqRrT8ziW70/g1ZvURHEZzvfbDi0vJp6xVcu3goeSPdGNFsrnYYPEk6xuJZG7x3Wud+
zgMxjNR0rud6nMd1fl1/8QMDp+SKKpxe4jNZl2QXXMuLh2fB7DDVeFRubfPP7J9TFZi3b14/M51W
rrP62nqgtz/b7qyHxv2VnqpyzHDwgvUbYRM0FfQM9zOfp3YqjmlQCilxKmPkgGxt+aRmrZg4xd9c
okSGSaakJ6VSqqTTxdilbghwKvFwEhML8U7vatGcKVeVUnW1BIIyFy8KuFALQsaifQmsQ8OqiwoY
mVGZ8WiYQWSfJWcNilA0U+CUfvhTFT/+Uup/he6jaOq1pdo3hxTYZnKXqRiNqXwweUzA4sePzaZ6
+jsmCllTlIWQ6eoCec4BuPrYXzuxTFPEA5hAn64djPzAV7hfPLH+Np2d8pEXzz80jq2Wdjmf5Kvv
PY0QXuV1pG4C6E3O+87hXTMUYVF65xB7Z1khYKyY1S6zrmjtzakuSOwJrEc2pzik7+7m0lR4w34h
kgzGiFfvRhJD0JH9eImM2tC8GT+Q3WSq/zhAiAqt+Fh4RjvDCyD//o5Od2O1h6aCZku5GJoK8vxD
fn3qoQsPj0MD9uYhEF63P5nGcfBspLucxZEacGwoUukjD+KBsrxo8wmn5c1TwYMYNh/mh0vbSaZo
ZIVlmm2dH42cM20N7qyR79HTnYgJn8qgzHccwWFGSWouxIKiej7ZxxHCaCx2tdS1BfZ37Enb0FSG
Y2wRZndJy2V6Nb3K5c0PXRNFDs2gAiIZrAXNfyiid7tS9l7056Znp1d1F6+yWDVLSKFIUzHfG5ZW
IsGdjFVlyYBnydpEQ1HJRcsrdkc/6g4/eU9Xz5ka49FrDu8rVcOAX/Bhwj0pZrhMpILKEbtUomhb
Zpe8nRitTVloiV+5/dDc46pLAplyKksGT2327gATpQxY73943xTnJNqH896tFU+2IuBqyIyyM5mn
boYQIKuq419slSM/ynqYBSYhMX/mf+ygZNn93B9Bb7T9p2GGGUKXAYNvF/pYiqSb22dlv+oa/JgG
+SMacADxZj2EHYXmIFE9J2hnGgF+TNT0/gAa2CvgiRce6PlyK7OfBLGtLhrKYGUUfpEbW/eZMh9V
WLPXgZ15GOBpb0kehhT7GjwI5BCNlcgT2bXBK5brxnVd4nmp7mP6QkM56wO1Mo8eSxqeQxZuENSP
TQpUfOBeCFcA2p1F2nXdEqiLDRLs413UN0OYIFDscHxuH+4yZ+QHZ4Ujc8ZxXeC4SJugrQW/bnZQ
xDn/uqPI0OUBckOw/HlAW81CgCP/sBdoK5vDTaIKxgVAMqJ6btohEgW8u2YhU/BpkAWl3Qgo3M19
q1gm2ENlJTDk92pxgGfumPe/vjxfPA5UA6pEEO9qsDiVLvNbtWdjoHCH9LloKM70gZFHiN7kqXSa
gyg1tyRkIHR/6Ev4BRryd8Pq4NFKyrYfWSPbEchnRJBvlUx5B61/6aN28yV6c65W5UUFx2S0JBQ6
BHQ7tpGn5H4KY1NQxYK8nh3w9Tcq9XKtEfeRCOOXLc3LLF6Ft+NhB+AfzAEDwiz2jLTI9Drr1qWq
5uL/QPMKrrnlryQOVMvF3ISjAwuMStaWw/1CvzFrpTrJXm6YCegZCkidWVXlQliwCzKm/q0Q7adb
/0QLiZ/N3OWZBzEMuT9CWDAPcsUNHXwmv6yZsG2BGMhFuFr1xEL4e/vf8NF+l73DIAY1xpzCqWV2
9Ot6/fNliM81eLcgBebH1011cxMTu6aGZJzqApm6UsdGKKMmiTV+mRZd5OcxZ8wTLpVqWK0z2BTP
T5yOYFQEKjuMn5N161gxsm7culspFFq/e+tJn3jlSyqtUhr1d3S4rl4/Ds34UCjIeNFk3BUEjflV
ZdZM0yKeZBUUcyRThxLWX8chTRT+KGq27+o5FWy2d/6cjYx+E4NXL8NcHNl84GAvPbsxapUH7W/N
OtDoC/Ieh0s/OozfXXjABsX01DDKbm6G6/6rGHjhzNHqOrrJZq53BWZZLJnh0qvF/DejQzowKwBa
fya+I1U4DqLoALjafX6rYnAXY52Dt3yND51bd/HNer8jpyG4oplE1rc9N7xyaxzGQlJYkULSYsXI
ppyOVi7ooEB5JMddPijneIOJk7JU+l6tsaynBYh+yUwRUf7C36kMNN7lmEZBhaG5Qaldjm4NPsi4
4UHqM1l46/ercmTFgR3cfYwz/omwWkcnw1u/VRPdi0mFop6Ss2ryPVn8xD5iZGw6O15JIukaWTpf
LNjyWXWU+OHYWzNcRPu++EDZIKogrtCYtE/1VEMhFJici8apzrQAtpqfTdD39gPapvtg5bL/oDTj
KykqFh8bXTpXDFaMJOrJIgM4YD6vNvXWcXqr8Qb6yoCtL7XdLP/+OCObUhNkmrYo/VMokHA4lgUM
Ij4eeGsGpUUD896lsijlCrsKDxNmPPjepHXLn+WP8rcutmFZiB41vONFbjPYkagcevvBnd0udy2O
8c/8FX3/O6JM9mknB2bHKFqXYvwpRTHFqzqvII/vS0lmJZe8KptW543bhPJ1Lh6Z6MeLp0jpnq29
JDRyKMgNMHnOSD7vKi6RM1jp6hNvdiVVbuppTOUNSst/QZMVIWHHVUW8YiJaNnLHqNjTouNuyi1C
LiM4ilcNv3e6xURNRUMQz8szzEAhnj8PobZ8O7Sophec4iSSPfL2RbtumudqdmjGtGQV+KyAjJ15
/06SRtrAg8mXLKLWY0xCYmpxSvmtPXpVhndXIfvOKv62J1IpcE6M8a1+DKJi4IV9zfiP91oQhRh5
3VuRmt1+//seLZf1UwPea8TuTHpEPp8dI4fUgDaWzETErBDg4BQSbIAryhbmKNXkljwz11T8QMYD
NKOnXm1aJzAMR1jhQpUEmErsHNOj+OCJxLNadchswZPHAa6Bb2vik0NlmNwgTZNgbrJ0eKx7zlGn
tS8VUsHNC0KvbrLjMhgPHwztHsGlgFttlDCm7bfcQHdjoLYpGts+czKpscGsJTIMvplDx7qz93QF
3pg98bS1hu0UMB4ly7riBdYj4OtN/tgpNzk81GSqwd3hWtphfXcN2LwMya5MBZOdf+MNSofKZc6q
HgMgnACLaobPuml0zQH7k+37f10hhY9g7+Y8O9PE9uhwK0JBOtmSb84kiYeorNTFIN2O1RRjPf4L
8bYHzMDMAUgWrMmnSYoUzUyMwzz6y5HJSm5is3HIYWFwCqL+mSxb65alwGS0bDJbDcpyoLQRQny6
aue+z+XcMM3s2abRy36uQMDZUc4OvXUv9QgNmiioJG48u4vCYhw35TlBp6SsjN6jxIRvQgGbSWTr
UdTI2CF2rj+n11au6w6pMeg8W7N2rrtgdzk09hXy6ynAXhukS07BNvXKl87qT8I8xEoaH6DmRCat
MNkFrZX3z0eLi+7uyAA/bGaVbDS/6oDWwktmfv7dv3C/+Qv8xvvK+9TEINsddRBuKyoE2P+ijL+n
MjFFJ6s68fZzbqhsYl2lX7zNdwglj9FxYPr/ZCZpLzIKZ2xLhQhVlqURAp4Nc/e/LrUXdKEvdDD/
Fwhu4j/41DTeBBl1oZOs3gOuNHKK3qoztv0F8wO3Fwxffo2Nykr25Oq11du2sBybB1/Go2bdqZvp
LlqHjqoIWsjHWpnzu69whJgfmTuU4+Njff+V+2AeVW0q0MrnwmBXXvfidDmYapbthPPI9HrjNWTb
ULkHH6J94UPhCqtVD5V2xYHNoPSxRoWs3hrnkWLMWC8vybTVc6bOweah5GIUR08Zyu/8Yq7ezViy
536ysewZmj8aC2Zfvez8MJD37Xt6ABQuFEkqWI5PLRKwZ1mL8iJ51Ki0gPHPCXOWKIWFap/xisF1
Ia3BHtGfq7Jd7mkyxOZ5MYjzI5/5IVPhIrL6ApIq43PV98SDowcceZZYPqf7y3spW4h1Q8nTYJcW
4iZClYrkVfMAVZc9N12AQKao77DfzSj03USWkl3by3oktkv7lTcHRSweCMO7wmbqpu6MIZWv3orb
1rqzLCnKqokfURn2irhvaWAuKjr18Zr7nM4+bZOBqibJNGuR8pgVwnLsjS4Nolu8DB40wXcyV4t0
eQns86OkwulYETtlVjbg1GCsx//imcy3XYTGjPNpJ4l1ZnaZq9rqocggbNg3lpqtr6bmx65brprQ
UTRr63KkCbbmkfMW1lvXZF6B/VBA59+uUWl3bSvhN/ONhqV2G6epsDytSign5C/M2y3urHtC28pY
DsTQDzpzx3ekm233bHC3XWiETIj5Dugi1FC18PdvP2ppOrZcN9f1j7c439/oGON9Gh0CVw1+J/GM
HWlEFMver0ulwVuMVZj0mlATR8w8fl7KDixfPFZzGWWufkHjmcqf26sJcs39Vz3lqv+bGtjkcj9r
PEcRyvTHAOJTIWYvjXRPnX3pbf6H5j/1fHKywIkrXcvH5id0xFynkwl+J56m/L3/JJEcXgH0x8or
32DaU2U+28phGDd5N9bM75AjRqvO6cemGiZnoeh9f13b3Er5vPbjvXgPpAtpDlqkA6wiNzhDrQ+k
IM4Xn9WExhiMqhVwNBtRWv2LnTK+lcBqZ0tM3A3HI8O65Hj/yzlmUXg1uFyfqvhGtkst5LEYb5jQ
1Lk+5/nSLluIjkrY/J34G9Uu82OugGfVPqw722X1NUaRWRgM5zeD5ykvh/WlQnxxC8w4HRr8f4dm
AR6Ehr8SjHNnxTjRiTyVOUbrrejZCUfvpoea4NJp4OLiSYxbb+XDXNxVKtbgp2NL11AGWo9qgbEO
O81h7DzNzhpG8tLHURz/37QqMUS6Cvv3u4gYjQ6CD7JRZNYPdqk+m0CJzt/K4+UVE0SX9iJhQc9M
M8cwLrX/YnoLTrpcBzKVLKH9peMwnpWyYBEtoYNzJo3NGBI5ivT+0F+xqnlUtcSx4GCvO/NceT8O
zWAikmAkGL3fBRPgiaEBWr5Xk6ex4icuNU0Sa1x0MG9Vt8FfgricB+t42VM/K76M5Xl7k5IVNdCe
k8XE5dNYYnz2hN+d6pZbjLYx3nDdr4tCqghL+7gv+J8GF1Y/udx0/zXSebPfAwghoKZSr5ynf0nm
l/1LvH74A9X4WpFycO6IjSKvfK4iCXErsTqPH9aOjXy8B8oEMpjn1nvGG8l5PKjN6jA9hnvmZRlu
DBgYClv92A18EabBYmuy/Wtr86MAjxeP58Io9Xupvb8Ao6+hFIfr12KYGXWf/Rmrmn22uP66fTLg
yqI367oXfwk+ON+bPtRw2Q2zUgpOkA2Kbrr4zorjM7N6NfT+tTVPDc6zj8HqIhVL3FL7+vFAIc/D
hWkH7svSI92IbMvXmgky3XqiTJP9qs+eYV0rgQN7RD33b8QSwwzjYi07NqXnhoJIPjBrD1iH9oXn
WrqQBK30wLqvwSxReI4yXUMR7eIvL9Nny0GI6YNauvy9Vjar0nt67QVu2+33X+2Ccx+GxAVEu8Qi
JJ+d2Ka2HGRc9XnMMhHCoEktGM0sozzOm7nKZhLhRorrV9r/YsdgTByuX1i/cCrbb0xd5UOGprVz
+bORbN6lzLFDfciTP1eM99ULG9ypweFc0a2f6zNhvcEIHoHHrl/G8pkdO4cfqWUJCo+Q3Iq/0Nxf
K1BKxBBWqE4aOpNKasJhl6Fzlsv1pqCKeV46SoywHGYqpmxe3e8qXdJFINVCOGwrNZL0mvs4J/PX
6cssSQTMtsZQKMdURa+eLUcBAgnjJtOACHnFsgD9fWZq2RGE7TC29zr00FUV99tPRPnUQjNY13vt
mUenS4ICQqF14HcdEtyPS1OVPINcdsAeQu7/L47o/2iPiRw5E/bWcmNU+hQaGP/yYbOEItmS5CpG
VrtbV6F6WU5Cerp3Ze5gQADpGwJEkCgDtoXmifGD5TpGT9qTL4OkN9QPM9h7ESkVvoW7F5W3+7Jy
Twnp1pKXZ/2FZCouj10GyK/Hz3Yd9IQMHE9gb66z43fw5m6wjrkzHC5nT4MsXcQFyW5wjfQX927Y
x/hIzxPL7zB5WNRTfEpU5JeBQQLg7UdSY9Tc8ZApJVOtRORUqG4QjhxBRyIb49jrrugWnNER8sf6
4VSEm/1aFbsx60Q0eUPg6N96+HrlE0PwqNIeNSjjxWIC9SpKEjuLreiK3ciPDhfxvJHRTSt3yFXS
97w+W1mrN4wrszwkCYxr7WBI1rL/gPIJMXxBY2sRSAEphKdtKwjkG4MC2ZtmA9uiuVB6aofilo2x
iIu4/br3/ZzSDp/kSnh9L7xHNlINrVYmse6+MfhijeRUOiYlbC7YQIctL1YgkNDAzohwD03uzrt1
eZngeS6jgj1J0WOH2H28V888k1q5hUzuEq83M9R1EEPkOUDQtSuLYihniWLmWbirj37XcE1Tp0wh
kLzRj28dKnOZcNtt8fis2ezvQDlGPo/ilaiQWi+Vj5v+GHyOtp8XkmEaVuplaCBlwyGf1LA+mPBJ
vs3n74qET1timAxBfSNFO4ijnJ/FwtXuGuOQJm0/CTsO+fe7cCbLAyPqCslrcftQp5yOya4yOb3p
Ed47V1592o9M6BaQ+gnJI/hd+cc9tDF2l71J+aFN5BSb6LgDvqo3skVEi490i9/ZXUYi/o9GVYLi
onAVhMM8OHS7wYaQrGmqodZo30FYuxK4PvfDwnyaHTNiYqTvWj/uIG0ERRWRKDN38MTFk4UtwsoS
erP+saUHmF+No/k2rszWFHfB+VOCKf3NLoByysTQRvMF6D6WEuPoPcrZs2GVsIrItrrtiVMHGiQU
JCjmBtlKFgzxAs4GwtkBc8NUHy/yV/btb6juINu5IsA77u/OgWOpiXVjkf1cGjbwdfc2es7NXG/t
yPfiK/Gz/l38M9hCpgoL5x+nONFZnQqJT4fcelfeTeVkwqSu2hHFrK1OvN2Trpr2omRgRoTxVlL1
KNGey+LrD81LL+ZE9COAH/NWrK1CvBrHn8gMPIYSqPYcRdTSSlcKcQoSk6fpqwGdPgSfv1DFWRo0
CgZkuabbH5QAx1J8zn8OUQNIj8qZ1NLcio5q2Lr4oQOmL8sWDP8H1FJcK3FZsgBzCIolvIHjt3fU
BqnDQs+iKRnG8I++lNWrTD0BxnMa5OMqhMrSWTK5/xuV6D8VzUFC9nWe2f2JXfOwIzPe+NeKB9Vv
Ko52HzIkjspH9P5dYU1lY1jdjtN3wnT/3hP4jIbFAmzb68MJH/5NsmqrsMHJXv6i+jQFtoBsQxnS
wC0CBOeg81T3wBCptmw8n6H2U42Fslaxzvn298CHZsNlm6n2Kp8YvWOVNWHHIPWLxZLqUvEZKJ25
c8J472gYonTL2enm4xzHFzxP12roMYnT89tnu1RV7AkfmBV1J+Q5euSDRiA79tKv731P/YXuX1qb
hk4u38nP/amQ6UUbxmdulE3Jg/NqnkzcdBEp7ir5hw5tukgU0p+wSAeS3kqByYQ+WlxN4vwYAvE2
A9nIFFZuBw1OXyMczn8r4LooLv6ECVx1iQyU5cnJ8bCVY9gqz/WXx7rK0nMblaOTkXHOofD8nYiZ
mHHaVQ0ZZamx8c7Dtg1n/WNmGqF7O9VMyTmc0oYd1lWz2Vz04xD5nJkHJpMtmoezZNHsECKYNcih
6M/U8Q6X7CZ8EpVZzstQ7ZdhagrUYIv9sWeDGR5QoproFBRFzJLW5ypAJZkd6TeDFBV900bE7ESX
/dKh7Ou2KSyRyTKQFvKzz+jcKtfhShx8N3N39pfyVvTz2kyPcICbkvnUl68CCsl8XLQ7GAC3D7Lq
dbaKJPF4sgHVNnpmIpxz0PGIVel4AtOTPsTUBtU3lS1mt+XzqZBTUCL/vVTr/tw8X6xGFLF1cu9p
jIT7AvlIQt4TPe/jJG61eEMJcA8SIquLs39YAlZAirolXXcEnpf1qwFMopy0pEO9eC6u/5bLQnxR
OtpDHBE5yeL590ibm0P2yU1iP4c/BeV0O73KC/l8DF+1bXtmWjzfiiR68w+YXQupCoFGCU3v7/gd
eJP3ylveZD79va+rCv/h+OdvX7Sdnic+JvtqdnCqqVkeWpNz5T06sjrmWoNtyCw1nk/GKQzcsOvI
sbWOi+gJi1y/c0POIrHG3v2HTR++or1MF5WttmLRNHw1rDDtKulqcdWMfD26j5xXWXwbDDQ3f+dv
m92hCpZ5zbe/p0x+W3uXM58bQ5KP+N9+aOoxoI4dJ2p4h4lg+1iJz4+tzOQ6MWGGu8R4X1s2q2Tn
yV9leumTgV/ymW/krEcl/YWghCSW/JpVbii4tZsSclE0kM7cPMWxgR2disxyxPYNK8jb/mM5U7SH
0oeeJhFEU8HGMgPuO4xBM7/r/vsv+anrzjWhUlkPUNcgdLruHXs27Qe/YzOIwn2666LI2iM//mXA
7nuu/WqYm1JkHtvO59UkUgwtxT+sMTvNDBY8enL/pu+Ou7lWdH7+pUJik/8dFl0qfxcR7mthi70a
LHEbgYSG/pFEFlzNT/PZ72wUjo6MfcjewOb0PRC7hRZItta4jKNFKYRdbhFfO4BhPtm7GympSG0v
gTL96qEvzZwvGjN5ujX64LecBXzAdzW+Gqd4g+ra1STYPw9eBO1UsmtP2gs7jSYBXGOrBk4DuIdI
YJHkd7Mu0kHi1U7wBJCmEK2fotK4WueTbNiGdkTRrLXB2FYc44PbCsPOm26/ydRj7LIMwbrB+wnM
XaMmrJP8lSI1qr/C5+MDmS/au9S10jXxdEYv5aVB2rKLmcRDzKkeGWSn6elqnh4pH958Mxffu/Kl
+f57OX1ErT7w5XODXaSUY0vIV4SVHru2cQZXWRBqJ/JzZhW3btGVVN5ohQwLwTbT+3Td8LjNhBuI
oxgNdP2Fn10eiLHKa6riYm6dOaDK33X92r81r8jCJ25BsW8kotFrjsPYFC68smIqgQL56r+56fjq
UWzHbFud4qSINFhVGcAZW4rliuNZwJO+76SAMV/32scj+A35ZpvOaCC2h78pmbd0NOUJOGca3ZWm
GDRMucNMQ832KZ4x7xoNVBRYVLxPoLqegPyORYEZaUo3BzRRUV+BgSJS4+w+/kVlzLPCtMKsly4g
N9zWloSAXuOmVnU2a/6AH6+aSk4BedHlmNa3DKu0R1mWFAIbeg7xMApvJH55w3uQHvNoG0kOL6mV
qeGjkYCyoCu/Biz/43kfm0z2UuWO1juMudhOo3utBcNrNAfqiUc/a4e0dZzG6lbgc04L+ZkyQmZE
VEpjj2brrGWbtud0bz25RGsqptnTGVtazFcfrk+VAoA7TOoeSG8PIB26ni7lz6OsGIKsP/lR5Eqh
A1KoTF/CX6SD2KzzyWxB4ZIdbX9XT9I0vYItWYsEPgYiI0CiMMBfIuxo8pHRG6tctBm2WTyfw4nV
T5XS1Si/zx++1Z2VW+u8YqBntDcLugCWHS7qglNTcGbIX79xpGxIHhL9Dpgp9nsb3uZmDmpTXlqY
BegB6fnFzNGsALKl73kwS7Hf2+s84NHeU92WLKTZlquTMt3Yb+brOrIZO0duHH6bjvWzoS4RKpds
O9+PcC5RWUAAyKxEmxzkoPSWyancUK+auPiq3YQz8Zi3jTl6X027h8XTSQxZF4qDWA2yuAVp7y4U
PVzZNNc6lyXdWLsgO9HteYGBk9WfQi6Cr/se9Hbjxd/q483t7DUWEBHm15VXL/rnmpgsYegWNpNo
c9uTgmORAiHfndmXyjc9PzKnYeN0Carc5S+dkzkImOnMvuFSnmVAGwVppMcjA3dWHJl5Wp2xKLyP
RWr8+nsYGSeSqMKPj0fQLOG9v8OBkJP8/grUtIWBcOYfP6etm0PueJT/n+vrSPQ4mZrQ125uGJ8K
6lUuMlD3PC/Kx7p+UCfhmdb+ZH62llELlkNTb+bgum/NbXekN6X9pRqLtHhzXZnOvnWgci/JIdv3
ZWU7dA/Xy5Jt/MxwPzhRh9nNrQbVJHISHk6Ye6JdjDORB7AXA/+dF51Z4K/UTR1291E3yLSfgIpP
1sptDuMD0VStPCISdMjUpR5p0tcqTleNZJ+kLIci5jROtlX5oZZ2jTOkURGjt8ajnjpV76eiCt77
7kIgoueF1Go1Ps3vgaXhoJTpqAz3RmKmNJws1CNNqvin88kCIZVHW7ItcMp9VWy2T0Uhnc//avbf
xNC7kc5fy7NVz9DigXO465j2pgqgomcnnkZzDlx7j6KyyG5HWvB5Ngxtr691k26WZsIz9cUZG01J
8QWleHZ0WhorbNXjnblJkc+aeSFt8wJcebcwp5ByJY/6jmXwuxt8OZn+q1r2SZvm6y61Vqb2x71y
bjmOxu8U7+NguBs2tsm6t2R9yGBh82eMiYf7++44bk7VbUUr3vdJqGBcVCYXe3VyUIs4n/VveOc0
z0Hp/Cj8+At7ps8GibNSnCtkmPm5mi7um6jG7rxurx/SJcgZoFyXdT13Lt0fA/dQfL0Q7TgqmIxf
Do8d7FSf0G81xktCqrX0jr7W172CkZFuLI899FVz/Qz686232rbw0KDoZtckkn4DMTgkFJrVRbr3
/86gZ8yJNFo/W5dBhAPVvyscbZ8TDAUG12+i9fW667qHeFiazsTg5zr7uzh6QgCxElxllfWYZoKK
TzuTqKsoX24X+AuamT/3+Xufy+fH4LGhv9mPnu8K+V35sZoy0Iq0F809QKO//J19KTpnvVzOI86o
mTUR7O+dDz4Y8qRYX6ebq/tHevQSq5Bt7bOdXJMCEqkK9Sh7zx8cIFP7o9IO9YsNjOBpuAOdrujO
rJipwv1dyp0KcNV13679Dp3g26Grbc1W7+HoNGl/spF4B7FTuLIwm360b3u7zRdsK+BtiIeLYECl
lF9Xd6iTv+BRkjFKmOe1PqO8OS45utRuPA6+TONgHqQ/t+4zoTq/r7Go9BOrXeV1bWYMLCCc8tEW
zdnc6nTXr7desnR5FAnXbsGDWwrPPNedfc2iJZyBMw78ssxQImdaks4LunqDPvjmZsNuFDOqfBf8
Ot748xWpW/eHvpi1F0Rs0XzuCUVrm13BfnVsafDN3XkPS7xpJr9oPJApId40wftHjfm9n4tWs3D4
+OSZhcUQihfi/34tg/dQOYkUXki0dKmmXsf6MiylVy89BXB03cWNfYs8hWefg0+xt2TnJeW8m0QJ
o7KGXpNV6f0iLYU8pgxuK2wgqm1OGBuE5bSt0DbfyeTzGpUT1CntFA4DfU2EM8KTBTZ5H9AiHK52
NrFwqSEW2wq7rwuK3nQUEIBNXb4NOteJv0rrXOX5vf989F5924HxZ+n4cfyTTnBipDO9DEHtCGyj
Z1dQR+pUU0al848/V8nRfb4byyADYv2cq1uNOYu99mkO3FNBH2L1ZbYD94v3Uq/ygac8k4fv7Ojd
hSgr8uK3Ar2bi3hZFv3gQZuMp5sQM1tIqCxKp7FB9YJfqYYLAk/hpzm09iCHyXLu+9WGY2nbw9aE
LigOKYeKthvsfrzqnpbwWl9qz9oYzRO9z6G6n94/Fl1B69Wz7/4lWMvDg8Ny/XYwIW1b8NBgl5k9
ul5U7RXLw6XQo43KYoMlfiCq3L8gJ0L6ZDX1Lt0/9HeqGcTh/uhcOXX3VrNI3aBENODy2L3ZqyGT
/cfSfS2nkmRRAP0iIvDmFQoK74QQ0gshc4X3nq+fleqJ6OnW6OoKqMrKPGefbVrGeBycLpXEy00f
xkAEMlUoT2HbKzVJkM+qcThLZP98JFX5H+4aKENrmv5K5urFS5z7d150NpvK6me3aqcjE5mY2+0f
FKe85aRQrDy20eXT1Ikfkk+lY9V19qeFMnKOg2HKWCDEIdbusYn3GwIzlkhOgM/Fyzkzn/1WAD1R
C75k3xVLtSfpbL6WcixCZ7E3DzUtTIYVoAZo2YefZewxsEOVlQSX2Z9KumTLTy4bR5wQs3jomaMs
pLJjyrcvB2hshBCXDzYhFKcSMnPXd6iA3QmZzkhlPRBi/0zh/9anvEKeDL7qU3MX7ZJtJTGcr2Kb
6YaKePAsVo6KeVFOJvSPZBQ4EMXO5nOGBTLMpMsuymk5sJlAgBlAbBNDmP36DnVXXdKpZyR/r78A
fIBh9h/SPJxKIVr7Wj9tWD+zJTNp3davMy9gwAznT7eKb/ziKHzRIeD1y2zXZMNzOXUysXw14H6W
N4JsWwKcZ9fu5U2i+SP1OjdCVarnm8rN1a6+L7ZnL4E4sG9mueIdfIxi/mN9l/ZaOZaqqxcvie2L
dYGbsqx4oWATYIyUkF3oPlDUXKIfPOsscpauY0WLwxB134RWK4ZKGYVRZUklpbuREhok3M9VvHzE
Z3NPTNzL7Tc/f5fleVx3cRzWr1noWRMKX/qxanehyTA7c7ADzgso1Ul8oQXzQlfFYDoXkAEPp2GQ
0dFzKDR1GRhfJryqyNu1JilyHvA79OrPbaIeslZmzSyGhqYX+TiVaj1Rr3SLYKF0FWqQuDcHuQSE
N00s9ygzaq+8ylpMpSel9Xj/j7WOhQR0QXNfsFJ8vJbm/dUNj+CKhdfYp1ozWm7CbFzR9SD/4PrI
YeX0crj24YEIbfJoS0vlEZjqX2lWjHJC+1LoHeYHZ3wUMzirkkyDd4rceKcgJilSWy6+3+riNVM7
wV1FBrLf1t3i+bOsXs6tU4Yg6f4zUx47VEJo3/ofUfR0U3fLcduDmQAS3aUHC0zN67gsu1ttea/q
WeamvcmRFSTbWY2N6Vd4Z8Nwr11Kwb1FEo0Vb/YJ633VBWLm3lexTRiGy9NlLjJYWK0fSlbE1Jrh
6x2QPKZvp5/cll9qoM1gt+HFLZvikwinjwq+WXn/7VzbfqeHcnoZjADt7qvvYqG5O1cKpcm0iKg8
zLey9XS2nSv2F+Qq3/uEkJTt6yFtit1wxEhws4f31T5qYqUgo5nVvulz2sSSyzdqvELl1NLLO0mg
W5tktP4QxHtXiazeM5/Taa+occ8G45eQH+fZW+ElZ3AzGlhVN8ajEBQThRtDgUMTJQePhokHgiW+
7766vo24b1+xL+6V7XRcWBQ8u5HN6ZaoWPwSR5gdLYK7T2pbA8zm8FMfzf2+dkuIL6rZcBJYr9tG
/pIuJ+gfksPnNTwG9AbGiEJL94yVHAG15bpFflpX9RxSTUWqghNcpvjHdebnzLfVQ/zP9uy2B+G/
YtUIjFv+PKLaMWZLDrg/DdSbunBHZXFZ3yeAqEEtsHgBYbAOuktRdyiTDtmozgYd3eP3U4aVbaF1
f809K5QVb4idjnQVr/GuQmYTs+MDQ5EwMH+9NgrXjqViLzWGPq7Gy8W/zM28p75KRkmJICEgOppp
hvK49ItuMug4leAMOkgtCrN64h5Cmm1ExsWHeS3FGsiYRA0eits/WQtQJZQI1zDFODgsEiEVBlN9
Dn/TGRlzkNIwXCixsCoF6uP13p0FjRFd1GxZn/nKklWnSS+/ZXqcP57ZwN9gtn2lYyin24aM6AlY
fw7Lez84HOBHlKJiN/XDmH6uuLeplO4TN5WOwk52/+cwmL8mPxiymNhlr61MMxBmGMSBsJ7QxfwQ
PjL9h3aAquvvZChgKuHI1iovavuOxy7/kSmWP47tVes0HW7r8OPz1yJfmXG7fOPOS2N4qI6274UJ
M2qozQacRbAV4yaGbmyMUO4RA5lBZ8PEdnCdqGr/9F4uiVyDa/veqLGEur5oLcdGrditxjIqf5b4
ZqV84cT6sf1SWDr0+ywXioPC96zEsnX/nmk/Olsenuve3pEYe2PY1K3TB9DxqPz0735uYu0feVsm
O5lTY5V40cjTlN0nZNqFurpABtwcX5DH++KDtatH6w/+Rw9AQZD6fGqZE7lzhlVTU52C0x9NLfej
qwYwsTyZDlN9VAkOhy+nQX5J/1xhkNykWN0djTDLz015xB0xWTAkoW61RqQKkDnZpw/hIAxoS6TR
RqDOmd3+EWRIha7v5r/NOafq6vxn94mwraVgs1TMxdmTMU4hkNVPISAx85OVeXDpqGAG597R8XuI
54jyneUEq3n1ORuL2kGp0VZxS2+ceMsmch0GwwtPRDmTUNpE534quoH00+Vc7fCZbQpUFyvzaK7b
LrhwwEX8Q8c3+9p+pxombMlAzSm+GoJ2DDM3n65oqTcdiCZ+8RCuhmCzzWcWC46Kv3Gu3abWizqd
V4R5IWzHItm3iQiDxK/1LDUlvrzAoVefz5puedmwMo5tUtlb1TP/rF15p/fOk+OkAw7ffvPtAwDY
SW5NOq7B7V6dWMilOp1JwLXSscr0OtkyF5/zOwZHksJ3NrcOT2PTzmT5Qb5N/WklXMKH5KcwYK7X
v3l0x6UXg9fpQGugbA+QbQWUvHhWOYdy5ixxo89WwTvZTnIwb4CQY9NPRFO5MdwiIA6srGlFPg6P
4MeYGeXoyVu7bKxkc7Ls3mwMPwI4Udo1TolJAJMDCVMmmeePFAk2mK9uWge+X1zaK5YJP4SHtFHP
/AM4DuxAJcX+DJzoMLFshcHmUwjgEAV3HquQ+QCVgs9W7mdXv1n828YhG5tEhemuF4JBBpFSkCza
dBBlaWkAuD+2FYGh5OKqa2YnhUaQPWF3FH40ko6pxOjOqzpErEd5jdrL9m4SFgM1mXjcjLX40Nje
4RmnaunbEwdcT7rbFcQ+Reu6zcgHnriuYVEBl72I8gis7pQN55BBxRNCe4tspPufc6JSLFYIGlI/
IpEM8M2rIRTvphi4KkwPU/30EF6y+dK4ss/AUNXZiRGwpf15x8bXr8O9nB7jlnHZpFfPMZ1bjUNb
L8ZQ1LHmua1t+SlRCwZvuflg2rv174PbSB4VR5XVOFnZnGu7sadm90s7UbtOzE2W4ODBvHOoYXr3
9928Z+2DZQR7F6cN2O3UnP4D6yHBdAF9/Zxlptqdvm6aSxOMvGyYe83c8PlihR7bulUthUtBcugQ
BbN1QTD2BcdGierX/aJEJSzrKwBgkPtAd4xJLHbj+WTfcOqm4+WInxt9TKqym9xuPI2huonQIT2G
1/dT6/DlFtojCImAX3gyg7v4FwND+ZAtyezsVzuYWIV39zDkcpFV3asQSxbBxV+t6N4IEHUFeUxu
39u8keKC23PlvSJDci42DwC7XX7zmx+s6nNJQbOWm3+UfrUJS5O/hiNGgJGrYts0KPJ2xEGh44Kv
QhY9K41wb83QPL6BME5G6KYPS/1fCo5AAb68Be46uFHL6M+DblQbZf1r5G3J6jNDv1c/QnUczEe9
nIXI90kz12GKiK0TPG4ciX4Ht09cxUOLUZX1iWX+k38FKHBfdPwygralU/bF3Dy9lNdA7Atogenv
6gs3HJnIJn2oF4e5/jK2A5camodp94RRYHXaFJ1j0PKvvKV4ept2Edot0R/dHUuMTXmM3g/fWIR4
QFQXBkF6om6qj4G2OL4FAiovsPm7WqbrQxSHkKRZpE7xyC7ju9dcf6EQFvGxz90xNZbacISsyckT
UeNSxzmCCRlKkQbmPpDYtjrYEk+NZV9cm0eXJZ7WVeUN+pJFmaWZKo1Dba2rpdEMTn2VQ2t8aSkJ
QMecHPoIXjU7VFV3lbhWdSs/l9bYR/HWZM7bvCxJCot5cx8DBJpgluyXcZqnG+XOGI2jHvbG7g2d
dlyKdllCcoyXEFzwUrrHFCU3Mk0Ri8r1YvDTgjQn3hegz/FyVgOyN+5w4M59V9E4jUGm61fJiE2F
8F0Y42nyqG1+Lv1fb9xV1Su8kjV1bi+wjce3uPmwxJF6Bhcj0EMoTthdTMlCwbumAZdy6h9J3htv
j13feYNaeBdswx5aMnKkHMHpNuY3m7u9mcz79WH9It+x2Wjhit3/4TZm6yriS5AqbjtUEZhUAyV4
mflfo/Cbb607hdACJF5yL3Dx5pwMEpWShxeFAhsjlrMP1MRcn/uft+X+ISTAl1VzFNOL4f2nNBGf
weS+8ezReyNALSQQ169c5oyJ3SPgVFkFFe1/zLav0X1dOzClWNcYG8SUFNmh5Ot9NaXZ/HgtNezz
SMV8YjYlTgkVRwkxruKb+5gFX76VvZvKufZYNOyP9h0nT/ysvALTzKkO78hEVaEzG/up2sJ86Bxz
6DCb47yAV6HTsK8pWgYeVnuKnYOgIeEo7Zt1Wt4r69mmoTqap8OcneXutRDj/cn89m9KM/MDWBkJ
0tjjNXZJ2CVCG071xaX7qms+Fsmv6jmxLjLHyeeFA6qWGHNxy8uWS9EK13mawpuMQNFZ0rBURVsI
FCBIMHuYnVv2j/Eser7PMo3nO2oW0roqZzjGJ/eIoUuiyIoF+1p9eSYKDU3W6+Pt3Nm/hkVWfpz4
h7VgDnYH7K7Dm196vXY85vhnAVVYBmfM8Z9L5fne/Luteg3cV8Wjzer8aKaeE9zKEsuGfcORen/X
Xcxezh0EnDW74H9XLO/aA2TuvjjuR2tPFqXmoZo0qHQ262wozlWK6N90ycZbdOco7NkXH3w+MP2b
MYfKxn63rx+XLohiyZRNzxSi2KXRFvo/cA/0EJev0C/8hBuzjqfFWtBgA/RdEIJaRPNq8sve+Tof
HKUwmO+L9u67eN7CzM9w1FVOOd4rtLk/lPjSvjJSULqSv23LeBnINbm+7Wtc7I4NGryR+22ESDbO
U62fW9DlS0uOgdu3ryJsNXHqRVlzacExrLwiShf3UeYZI39qwhLR6VZjJJiqPeCAJDJnKr91dVdo
kl0kVcUMlQSXcmhkDPm17TQ3m3Chsd0NrS4RRQxlYPDhAxgkGkAkUqCx1XAEXKyu/dmjvfPYFY5m
fIXm6/YRTo78cpQng3MZEsaLhSafNC0y2YJVB/V4xN716z05mfI+zXe2SKLp14AB5TpjVF/zDdCy
N5XFoLt0d+uBsccriGwhGEoffm/alP29xy1YePSBKNdLdJdnvPih5J39vm7lkZGYv4BDVrfY5prT
uD7G6ekIpLjIV4s7xRnHGAlhcTDiyrfQ8I4fJFuN5fj6oCZ+/qLhuyBKNKCEM8wWVuq/3FoZyyR6
dWAV2Fl4WPC0w85gW4r0uVRfqp1CG6vjM/3mvp0L8mscMMvqGJABQKihM/5qQm2K7/d31Y8TwSUu
0jwcqi8+3fSNm0cl/XIeS4xgAGrp6XeMJfwNRzVQzNfU+cirr+lOuqtC9hCf4ySS8awG1UE0XFiZ
rKB8VpRGBCiYDccOAt06mq3mfloY5Kv3d3NH1SwyNdHmoTWD9mFGVQp5c141VNjuEy1neBi5tinZ
s93CDz5u6H133L/OcbodEjlhvYPkEIJxxuhjhGmxGqQXKvOm+iTZTeHExSjA9WJHLTgldVsAGCuH
X4VQkUXkFQUQtJObHFS09+JrVgq5ZIgUtHXJLgjPN1ooT4FzZJ58EaRDyn2U14C3duc8lw3tzXFi
esN0oJrpnWtuy0ca9UPx3A7fY5rSuDSPoSRI9R+rATvLBLrApZkM0c/ifRqHatrLeXso7pxvjNXY
h1y/z1Gws3J8zMZ+5qiUTOsVikSuqiUH+WDdPiaaB6J2xQPqz6EK3BjPwl8loPydjS/V2dj7a/A7
dmj2fOwEo73gOrYKviTZbO/wtftKDqnVeyIGD5X8o5xf14uBCOLFB+E955SNl5BTKCkzOQCzfVkx
y3jFV6eSRK1ABmRX9Ba07ZyLcjUn2e74zXSGoaGBxjFSRr4ULUEfOE1l2UrULJrq6o0FJknwNieH
M/dy/c70WE5tfs1unj2jHR5qOlgXP9WA2v9pdM2OeR+F+S9gQrF87x8AmBVnqqKO8tys4oD7uqtZ
pKk+kefbvSdaIlUWGnCq8hVaP7uoJlNGi5g9SmHMXQOlbJw1XNRv3hVa3Cl0cyzuRoCtPC+VbS8E
RpxMeJ7l53mSK8VbflPKsCD51oMvmbToJg8Osbf7CDki8ZI9talM0gJPALXQB7Ms62TZdk4PAHbH
+spKO62YtTaS6VHuAKk41hK88DjqvyyhhOXUUWi92lpSSMidn32ujw1K0Q4CyS8hjOfhxUq5lbrT
WCe/zX/P0nGiV+rp03GVro/aQ5v8OHyHmA9izL0KuX3c9R6IN6cU3uypsVs1csUG3nHo/E0scZa5
usJwasv3ZKI6E6G8apxzpBZDPjr8gzDm5sPUqp0vtKaLynHd2zGFYDZQxy0haTAcrGdyPak/IH+j
K7OXw7ndOZxqxV9D+lK2PY13jhwiLBFFuV+UiFle7HkdyLJcDEtsisa2g7ntTinauffCQ/Fo5hRT
prvHbvLOeFIMRsR8k2VPMg7RG6l4k24mXtJNM3bX4dhOPGquW6ZY3wouowLChLtzTMTBk08nwaXq
qsnDTKbix1ZhDqeobca5TCWJxyO7Yfqy5vP3FB4QpXPRrtjefJwbcBL8DpStAcWBi2433WDeHDpF
9l5C2x5vK33hJllP3VvMz8LFvrVYVqWeXTZYJ6aGrK98jG2MJLI8cp7hPxWnBWGax5mQyjqeKXR0
KJXSuRkGibmwXL2iMEU0i+TgPDEV3B4HFIhnQTHLaW/RTZd4k//sVyIXWud2dvpy6B7bxXg6mEqF
rDxSA06N61DTPTSvFsS+YYBmxMiaBwikA6Vj5MQ1+fPNOiqaBb5RFd6a+Y9lG9CbbV5+n5c48V0o
slWo5F+XsapwB4lpP/t0hmH6atNId8XFthchD3INce/dKGYt9IcFWtx2r9/r+xubKVktxJ/kP3Xh
z46J68uR3NIXnPlevJ38fWggydcBIfYbAxVWQMF0ruVoUxoSRXaYAGGCXp2XehI5giHW8okgyLOp
OZ9VYY8ztMxcxQjqOWviDEFVdEswHWqpQoE3MBRoO21OKZSoGAZgIacXMO+FAZbakJaikt22zsfI
9rA8V782qU42FX9hpXyx5uma+YVzdsW0W2ldmRa7s1/3xxrnebfsbx2S7g4NrpDpBhSNnZPKxsV2
hIN6S01WE0ZcSNj36m38rIW8ElevhmDrKmEnJ/7iMDIvzOUCCbJQalxFkkt/3hmBWi8yKW4tiy9f
5G0bXSNKClQMQ/Eh+FZuzgvqxyFCzCND8TrykQoh5IadIhusYz1zbCxXmCFSFcoMLrISYivSjTii
l7eq8Df2yqtoYwe71PZvYNhDvH03zRVkdc7/HhdEOq1kJs7IG0rQWS0quVIjQ8exqfmJ/ZW141+M
7PXkvzfq8MY1HUlOTTSXic5Bq3B/1E7nITqVGAVvCsWK4oYHCFjuEsMm3NL7RD7QPvNv8ZmYVZmy
pJue5yWM+MAVE/hhcH2fIK0uZcXc3wTTJPp+laRB4cRY5OnyfJJqbeKc5GI03VMFh/x9VWhkkDRI
A1hqt3Jv2Up2bI/+Or0fqyWvVn28z6PvfH/9dtw1k9t2GvNxPNybnlpIpHNcupAlmtdW4lNab2/X
z7dkQkLvRtMep+1c+fGTuw9xMqN5ZFASfZ/fvvO8gDh/D0qAl+bZ4Q+bPjRTxY+LbOPpvXFJN+a3
eM0Q69C7rBsrYPepk0Wai+RTDlf52nH1+rgXo8uzmsn+Hj0z9+y/p4F4mm1mM2/vfjrc0oXozIwX
/GbGN79o5gOXzEWYV59ooLsdHh5Qa1pdZn5P0zeGX4kC5eduXGR74ppfMIJ/EkIzF/GsK3NsNybg
3kv4A20d67OxecyDfZg5e+L7lH4PRwqO5Rm6xKfOlCZr/gqnVZGEFKdjbZYabR5M5Nh2jvObEDJE
HnRLDjbzXmEGqBkS55TILtDMBKBPy7fh/uW0qt46Lso25z0PFD0qHgSMm1jC2aJh0Py8BcYdytpa
NfRyam0nPMGyH0qKZ7a6/VbNQnkYtWijPUbPdHQv9YQITbM1ToHnQmMx64ChAfhbB/01RkopSDHD
xgwKd4eMimjuU6gNBeAkre5KJl+Hfp8cBEW+8NCjioi6tDREgNLb8WzCEq3nMb9QOtcbU5nbqilJ
SPilQrcEuF+0/zhbmut5opnetriyHQuv0t213x5fCPWmCtbcbZiUxblCjLODFzoPp9X0dck47uhw
rFvXmVSbnOocyqv5P6P3bLZFpObd0nNc/mK7ctmf7JNzW3xOjy+YRUqjRdADwQvJKDPFGPBYnHYd
9JCHQKQ1uHF/cpOafcgWIZdJZmhzztszE9Qusy40nQdRoU7+KjV5dq/ABGdDvJzLuGRE1N2mo69r
1MO2aDkLK07ij3vUw3RN/poYoMK1AR+5QzTthNrqZ3TtS0QXUXjmXZj2U05nYSxfzVsd5JtrIHjm
yr9k7fb2UqDbXt9TvVSp3Nq2WxyabF/lZfsmNDbgwwkODnCec/aH0YF9W7FGstO7R6d9q/QdfJRJ
mQ4NtTokdhbp4tlyHF9+1hVEmcANS6IZkmMHtkEEzmrdILU66hZFToYAf1oNvCFoJawX5jPagQPL
j2Vzy3JAYmXZSCwaXyP3MQnManrSDp+9ed/F6D2qpZ7nYDfuCXjdlgHkLMg5PAIkx/l4LOaa1Iqn
4Tfnui+HRR16X32fsxQhlqz+2vj9IBVs6M0eLcPRJthcmbueZD8KThEMIfGkl6pSvrX4DP92ODu5
zTm8/FdqtAh3qnqqcB6ae9fHnljtkZopU2vcZ635z2zYW4+ukSVrjvTn6XotdU78e53/MSrjsu76
Zz80Ax2vt6maPayj+6Qlkosve6UlPG1e2ZWT+0puVbtGY2VJtTgY5wetcF0K5dY1auXjU67GdqI1
67buk/Amw095M1H4CMpee+Wasjqc7z/T1+m/hMbroejg1fso9/aNnsnNdDAOf/U80U79JL21Q9XH
9opeyheBaQUJB2zdazCS5ljuFJqk51eRo3qA0l51DIVe4WVXDm9B3Rz+4/14h+uGr73bdTu7rxTI
lnzMjk8VO6xNs8o/xY8FdUNZl/jo3BYNUy22rZWrINxWcjEK810neHd/k9FNB924b2v77+Mkoxrw
lmyUveupPll0DUB95rmWhfuIjMd2QdNm6ZYy5j0uP0PvXsdWJEeOz1MvWfGNPBvZ8ghG6M/9xz/F
JnDQwmF4NFFquhJI5d4fqEqJxRaxPb782ofSm2gEHzep/JW5Xj1+2yFWPhpv40koQbfPrvJvcmtK
nmN3g+No+YenAFSkgWZmAhQKz8PfP///IoDb4FLiGbWQpqB890EZLOUHZ47ixQDocgS6eppw5xVY
wAeO+iq/bcMD/zUrGxGwHWZ0bwBW+Vm2sSf+uyPu3w4FY+B9oqZ8o01n6CZncWHabG3G6tz3ws/v
/l+6/vuaiMQBwJWi5q386qFQPP97vrv63wgfUOzIb3RPp5s42czHLdVEC+RSuzUNYabVXPTTmr+W
3lcvVWrS6qdJVwxyklLsM7mOVqZhygfI9vf/H7rQaBkKuybFyi9vHoxeKWxla+VYCzZW+8lkLCsJ
0mz9h082bxwnruuzFobeZaVSpY6DxY7pLA4F6AvM0Kjjb3FE+i0xPCuEMLVB9uPHCeQZGB7Sld9X
YFE/08BWQrUnaDZF6ejYh0tUSZf7ajBlZT6a4wHg9hukDXZx4XMuAMGl0ce5BlzI1RafHsJb025p
2muS6GS8NMDMeNLKgyAmsoVkvtO3qJdu9u4zRmEVFemzRpIxNjULt2fdCA9Z+GC+Ej808ej89/j5
w2z894cKU8+WZ8zz47ub8djxYDN0pNgNv1wv3ZHYUl7D1qQkXDzQ+FAencqL1kg2hQL4o9C6ow3g
w9HWtWD2dlqd9GcY8y7i9r/2d/E9U8cN7cwdLjgJeCRle3OxfC/nhBv7d/1j5hftPDO7ShFhoqEK
Yhvn2e5nm70TKmxfEne1tqv0Dp1bnMhWriNagRVNGGzqrTft99ZQhXIq4ppEe5fHYLVE4YmzWCF5
b9uK4pBOLHMzg+o6LY9m6O4RBZp62161z1XDo5qpzd8lpV7o03xzSdamvlFZ+RN52+PUt4xMrV8v
2/xyVCyGvUSvx8bfMXapuF+KAzu//dMQ3NgXkBg/1+8b0/Ws1w675pK7y7mGhWElhns0c3vqIbXY
VmYgesEe8N2whf0kmz/2It/xjfUpVBFuX+nF1rR/dv+7sdbvuSZGE8wUdtWfsENbRCkrM7yLv5vf
MgkTIe7/hF8EKIZHXETdhS4mnxwhlpuDl7cT+24uulVym3b+Gg1wWPINNKJCL4uP9e1cuDUFCKLp
eo9hC96MndmG7bN5h+2IPsDr514mRu0XYwsfSubg6fKKpDH7/0fP/519Bob45TgppyZozBqeeK/O
HmdZWHLUrDLXhRpj2VUWpqirqhDj47nc56s9updjEvDKNIo3sVzTcskJaTUdLa5SZVbuKwr8b9va
xfF+GtVmZdnGyc7R99KfGzF2V0XMcVP7SrydLLK3XPcZv/eNujqLweYk6lfZrBxSAqlEJHVOufFO
Q0liQ4dwrHbVFQZJdj440EZ4ecKZngxtk9aPvdlBi7m3DB1PzDUSaSG9GmHD9pmg7mn0LmNuF+Ms
q3rlNXD+F+dvFH53bkI2m39UBZOOKftapV5LEKkIyg/Ak43/FuihGW1bww+nJmtruXRtuW33DEF/
vFm9EQPaoPTJ7elYvHS4bisUsZWPUr69nnuFmuytqtfFTr5/b8aLRcUL19AxwtH19/HY5o3uUXjW
e/CjnsKwln1+HC5DKvhFd3K2NaAgFSpJplKvj0odzamn73BIhNnXrZxlcaFOKtfvdiro/PBOu5Pq
XaMQABtlONxHCguiRHR9ONh4f44RlcE31Nxz8god8b9ZgpqrQheYlGnMm6KakDmjcUHD+FXnQmA3
XWsmiNLPspVpwr8SdPDiCP5JIR5661q8xT3AEqP5Ty488tvRsh9QmUIEj1LsnapTu6xW9SFwZOLZ
W7cdHczCmSE1Er11P03rHMHcFp4pWshZ6U0vy0l/kBkVRkfjThWmgpMMltJvIzsqzvVU42e0LBHZ
cWpeSyBCvt72ZDrALdHj4sArxy+dRHSonF9yNaLfXPVjzj6qt62tcYBf0yVCzsqUK0iHmU190ZyV
F81T54C7xWAhIyyzzjqVHqqx1SsJZe3mt7+SetOgZU/jhKp2DFUIwOqf37JKqhriBBzurvTVyQIa
aqAt4YV7w/tLLPE1vWtxkqxa6NdzUwMDoeiBaunskNpxaMRGVRXmYw29Q8Hu0crZOpwiLlrYT4I8
Cf+HxS6exF/x3f7dfBmrZog+m6t8qwXpXKNyaG2Sfd3JKRVDSQrlSes5GYf/g4HyzC/LD41tADz4
+aQNe1q3u2Up5Zgo8dhY98+jWT1dwWpac5ZB2Rjfo3tUmJYR/zZdIiNHoRTa31qH16aeo70qiJgo
PkJxBiZxpAUmCz5B+fGsXD5vi0qhZoO//uwu30BBfvnQO9acqXkVg+geMSWnGMrVRp2Nh9xmrVQS
QjW51+4TDCOB3up66MRm1VjrpUQya5Cf5d422g0KpRokY64Pq9z+LXtb93deuUqaQJVupfOTzfDa
TqCKHM9VEBOMz0kyHQAdGfALa96PTp+roX0p2g3nMwEKsMzi74MgZo4W/nooiulmIM6G9BigmGkq
9pRmEk1o7sPDcm2XcJ6q80pH52uQ4SS91hdcIKRfHzpZZ+6imiQwq0FzyysssF5m6mNEo/u2PF3J
OA1/58xfJbrwPAW4wpz6i6EcibEH/ZZ+V/koOWsf01ifMlvXP/LNNZCMP1K5mG6qfM/nCZwN/Q7E
4LxKWETZzLZOyOKBcilZmK1WzYvhiVVZM26Xxuz5M1WB1+cjKba7XzmFhvKnFBjehYpyZQX7uk1w
rF0NXfz02YDsNW9Ui5tKLdETdpCON89K6hLEeVBWOsq00OymIz4VIrBz6gH73aMI5Pt1vP/grSLs
hOLNsZ140ay3gu2anuwY4dj9OvSKr8o2qs+iKcuVl8zCO7kyy/tOfcNG8oObArTBau6R6G8bAX0e
KICpZAa2jWx8L8aX30dlMv3In4ckzlPDdvEK3cSkl/wN4cu/m3ScKdTvkOP+tQ3EM6RYdfNx+vcQ
QqUUDoEemOm1cOiKH0FiWsMXAqkK9fQFgyX52TpWHkvxGqpTgOResR8Z1SUruy/mhpTY2aEhbJXR
PTnzPFK2pGqz4fk46OAETYoD2dXLeqmOgMHBN/CknQwEiDwQf2T09Pk0hjFbonX9Ttvh8vG6XRys
FNqFb2jPhIo5KGwJnFMieQ8jHyWVq6bOTXER9qERF7Rmjm1V3SJa/0AFaqh3ycptaHZS6flIVSOG
Z3lGYbaJPkoT525yPAldz3TPpbCtY/vwtKeg6FWzo+m9V3rpHKoThMDLrpvKqJoLk8tdKmYjlHHP
2mKYxSNf1ffeSOF73S+uX04gnT+H/Vq2eu3ls2U0tB3rSZyu+h6/2Y7SR5seJYverKfYFjyDaLVS
mz9EFoyYGworcdh2GDVkG2cTeaf/alD6SpV71/60eeqmK4/ffXv2qTs86hIcC46ter51PpWPr/lu
II5myuN5W+bKORhW5E2/QpOy+b2EMwSFdvab/hCybEA19AhoPl9kzlfH/kQNteKlfC13bvIzmDo8
OKiIOPcIIm7zE3bOLVExTLYmh+zg49B9Mn8IBagCfmXPNrRQuKKOafoq11n7VBllt86k+pPN07Mq
ta1yYKYW5X9hPDUJiMg9PeDR4PmGzWK2XZ02gIKbSqIUTfECfUhER/ejuoqHV+fUoTxs3OvXN/9K
1bP4emZe24qkj9aZYVddvfp6eZ0NrmQh9+b0PXuPp/1FJ2w/hWnl+hgCpw+vi+YD/wmELWOceQ6h
RbI8wrVtXD6mOKf5ePOIcra8THQYzrLN5XvJFqNIlALu8y+qF09ebS8yp51gevtE63Zd9yftQw7J
OM81N1TaXaXUNPFmQLYHA2xHXPbjj8e+u3zWnjiw2Et0yLQmnxnEEt8B0ZbiRaZphwUwirRLNx9W
/HHzsTs6W/77hRvkVScnNVp6NrGHB1lalPsW+cKrpOGFMScPt89SoX5Va2LebPIts9TnxE3Ut5lM
yIS3l6Yucak0LYO9RcPjSe4bzi9jhxPp4qf0HXuNgTx+4GH05VgziJvZNt4RMowtxMTcXnK9a1HT
7Kx2xF9+NeGTzuWcFqX6mA9LiZpi0pwqk8LBJrmfDf1+h23BKD1xqRTEeaXMUybpQyWTLncG1JFI
o5mm9TRY9/eH0YEbxZ51wUp8j8Sl1Hfh1ITmiZxLE+0nZlgizc1YPTcYDT4yPUjlduS0aDXW7e33
Y2i4Pa0e9fko3PXljMnCqrumObAGqe4C/uY0KDUUb89JGnlKPayPsSmTylZGVnCyfhePVrGD4Q0o
etsJCmcbWucSmhAcZbX/vDE2yA1o45wSeF0rMVtNN3mAtw17ZrV0JTON2TnsY/LEfCjyKHynse/J
U3JRXKB4qXdP1h+t8ztptznLB9pr5xxdYCuzGjfCySw4pC7m5Wj1AjKpgwqiGaBgWGplWgbHKyr3
C0stJOfZcPtDMF05qt9adyHS2OybZCA4H6WZQWOzIioZjr3s4my+sijfvxLdKeAJMwYzoaUan6Xq
p3FmHh26pYmNA2Pod8cma1r2DFDnbziwVSancW6iooMKqVpMDg5jQ2dtAZ1cUihj4gWtKxuyufKx
+0WV2EOxmlVh6+ZN6WaujHFav2yZp2/GIQkEFwxf4NFMKFtzaHU0IDCqW5Tfdu/pf2aA1dUu7E00
3A7CZ4mXu7gVITs2/e9wWkoLcfNyva0QNSJ6PWAuOJzI4/b6gr7uPdgrpWJCAFE1DFyj83fp3l23
D4sG0H8/2fz6s6CaJsZL1NSQqOR5z8SyCHtJyIj+WS3eLqQEgPQClMb59ntu2xIDL1hlDMp/o75Z
Ru5ZL/c+nr1hKXgHl4K1HbgdoJpj4XOBOgWSnP3uo22qnRtJCUL8E1+WebmjLiRjGX0BNmnjqAhW
T3eLfNM+csF4nQ97+sNvvJaaaVvgsSalLoMD82eTzdjNsjqPEcgzOVBYiJLppwdO7bHOeN7wp5gQ
yaGzIHeunMj+GP52oNgIfGWU89W2b2BAd6PzX1xqkaAEgri2aUaRktHmfAywur3AHIbyioqpIJjC
w9FghXDvZUFGpda9X9q0MalTFz1LdpivMp/jEFDNjagGJn/kCdhI8VXhMDv/owR3idI18NxabCAz
bTbBHMaa2/6znZLi9RDNqCnL2SZyvRNLAAy91+RaZ6cOukcdtXUKeO6UD5WV8nT7nny1M4czZbmI
bClWLacZO1lxK44D2ax2HNlhESn7+dhsq9gxYHKKfZKjII5GGTt23f75FMgKrJnweYwNwo/l6CPd
7IhOrHZaNcZQB/IlyuJNdZWKF5dVVVKOYX1OaqS/kHuxRDGq7OXep1MxuN2Vree9KZdVqJnRc+gJ
J7O6I6Gx48R3ip45nPldV7NQW6beUAh0RCYdSmP/bDJxnObQlHv/H0nnteQmFkXRL6KKHF4lclBu
tbpfqE4CFBAio6+fhafG9tjutoQI956zzw688S9du+kNdJzMJRGGZIz74JbbKINiraIVA28CapoI
ezRy2wwBDJpFVSdMxE/oP5ZJfnjO3RVKEeAj+3FU5Ngii3I4M+Q9SWuiLZ37MVs9byCSpPZsT73L
LduEuGJgD4x9AeXyXAuqBNTKAKaSKx6rPnq5zZlNSLbvOwNNhjmbBLHOrgWAs2twhfcrzyNKjlMw
vw3qpef6efMF8Gk8kFla8KfpvLk0vkCNK52JWrVnPtTNOh/ReSDzVwi0MKBpcR7FktnOg4tVRviH
7FE5TzXPYR5YVwaInjxhXTrM8KQDSjVfjzVTwyfDJfTJLr0/w3Kd2Z9BWBb/XYIUzwU2QKyIxtWa
vhYxyzh/atOan+Pqp4OrWBGJxKBQ9gDXGA4CtXNx6c9gsK6nXetOxOvxWDycdfshPX1M1jR5STiU
INqcKMomHcfiRX11UZAv87ido3f7x/ZZeQZLmBRjxjeLlGVq0jmJCwX87YS1J53u7AsLmJedeXxh
NmVzQNa0rTLR4R30m8MyYFV0MKI7bQlNMnSHihneL88pXAO0dKxa0QMBBOR33TfKA08/bhMAWBh+
cPw8lSoNHuMjaHm8Igz6Cxp+2o9pw7LKeSg0Uqej77uzoxaN85fdQ6i3ds0HeeVP97XK673eO5bp
pkFsBlZGGbZIh0D+Gzxe5elo0e36sc4uGL4uzeMokkC0dF8xieM9ZkJe/vHYKa4w7RMMedpfyXKt
d/0PO0Stp7XmXgcOA5M9YPwz010Yqu46wTF+RprGIzc2BfdZf/7wNDO05RID6ukeJorWnlL2SWfD
VsQIx+y/xGmdYtmU5MBn+PI1sWV4VG6c+/s1IbUIp9vdOV36W2Q15Ekv5/CZBt+o+YTCrjtGAqbU
0H0KZ0BGxLMLraNXnDZIveYa3FfUc6wXnUKiHEexwJ4MBtNKsBYsN/QNZsDUlbWCcgFOAm0FR46F
WtLc9pgWHdLPWwDcQR+FfAkUAk51vtx+sqNBoSs/mOZmsL3g5NXcuYP4UdtrtkSoXpEOOyS8zs81
prHi3Wsu75dZXoWWkpGbsl7f0rBQT2AfxiKBh4GrOFgvfUeGAuG9nnX7wEnMgHlDlxk95C8CsJmG
uckxTWRyTtlx2dt46i94sbK66L6yB/HluQKnXt/p1X8PCEFOzJlmo5JquUZEs/28sFahtmEmOwdo
IsOHT0jt4oio/tnJuTZ3iSgUt5dsSEz4aK9FIc6NN/oaZMXRv4wifOEeW37k5N3ATPnEWJAPpcNg
ux4HlGPMnNmjDIzgQAo17VtiyZ33K0aumk7P7eCPQrYe01uc3hsMaOddfDtn3qbnV5AMTn14sWyR
VkkYGu4niKNoQi8BO5iTnaUcdoQ7T61Y3GvnQBFo+bi0va870bN80PML6yoYOol9uKY1GNQ6hIfk
yu562fM34id7qQDLVPhntYmXJw/f68T40rZOFg3EaJteb9f4qRpriClfYsjVoBfnXYdQ9lhMvYcj
fxItnToEvMJGu0Gwttiz7uHcB5mbbAvumld2NxyqX7oKHg7wyAqvDnXOjGnXGVJWc1HuK2JIP2hj
G3X/vHqLbDrUZlg23hUUAcX5A99UwOsHKraJTkVEntya35a206t7MN+qAmO3ZwP9GvkkAKVa/qbY
mJ2KdHMf1/fLlmH3INIK+uxidjp8VnUA5UZZ1rC/bu4EM46wwSLOEVwmUr67Eaq5aRE5VdWaLloa
9+wiTyTz8gdrKwLNCmgSue1FXkjYxJ653zIWNYG6z9ijE6Nu7F4QSInVpD/hgXotaSwQoo4DXmMN
KDG8OWsFVa2S4v4EHQgEsqzWGkWRqGBY9CGpOLaHOsA43CUe5SxK76FF+Ss4ZRsmNWfPgBz4oq69
f51G3JkBRGzt3/Osz9ALQcyc4BOQCWpDTF3TsPu6YVw7s2l6m4ZgClVPhB4GSn1bAuJxGnkGbCAb
YwEao43vw5FExa8aJVFPoAy2wGCGgLwLgQESdBN1KfwAs0P1mz3b5rDGO132CFkJC5TJZYUjva8/
cc/IIZST+aFnFuA9z4RWs4A4rFCwxOJCcK766bHrNx2TE/gdK95dfAVP6eMF2QDaIeSbR7rR2y+m
wihSGNFnj9W8U5IViQcEr/H8HFAjvfGUeNUJFzs9VH5f+xRejYKt4f1ZLG8SZkkHbD102KlljIIK
vfKFgIAHDw1TZswijq9Ysf/J4UwuJWGsijt8Mb27dIH4l4HrbBg1EMvJ6kc3dAnQac6f535UQOi0
dZWGN6hY5mWfyzFz0AsPgAiQAg6SyLOVPEehQU1F1SDhOrG2AIsAW72qsvXBuVUMYPsQltTt9znO
lZ6J8VSJq4wR9Sp0bvtG8XzFqOrbuKwv6AM6OAVPm2tR/kovtyPzHGyfDVD9o24x5UPbPm1JLea5
DfWWDMgQIfxg6ubjeErlfG7oAQys7PJdj5No55RFBZJIPyZr9yVliywdqFAkQMZbDPfgqUWWhF32
T5owcmdfhiHNXj7AVZbbL7F4NwcwM1xMGNg9cAnEYQMOoaT+ZOC27bQqqHch/b+C/LlVCsFXsczJ
vkyWw5m3yPWq4Ia7KY9RN61r3k8+FPUDQodJyEGLBwKBQTaYAJzFTAyu8jZ5riDogXt/Xn67IxNW
NQOcQWm9rpDPmS7+CNah4PxP8Yh/3E97iVsZLZHyJ/LpsPK7Uj1eyVCy3l8VyNIDW6gWkxA+RgvU
ZgASzJlTIhwwIE6Kva6gFu6qCKoJM9U1aO3lMu/T8ifVFD4l9Eo/8nngPP8WJlwl4mYLrh6FnnKU
MzZqYXSmqrDxAFD2DyoOTp9Q2DMSYC3SxyaVtsweusbtW6eHR45QK1BGus5Ay6hmjR8RXQRji2kA
VDC3c3uhIatSHcWkEwH7TNdluW6fyezWJO0FF8vpexGAgz6hzn/OMEHyYtz1OtVkiEN4GoaddaJX
oY4SmS339onOIMft6Wb3J3bgzKD6oN6nYBDGPCqFQDUkH581fTtaQwCDp2K8DEPNcHNqq4l/3WpL
tAjP/ohhcUmx3YyX9fjxYnm9i28WnqX4b3aDtWzACIrvmXqjbK4ZenK25xEb2vyYdkd91n9FbRFh
LK4Cg5j16IxYScDnayFTp9cVjCrieDX0zEPcwnzgWw22mZkLrfwqtbic9IYkNuj/7YDUbzZmou6l
zIUeQrwW5ZmYQEeW6SPeqD9j41Qd8n36m/4+cRl4VY6GYz5Fcz4P4ED5UJRAGMGQ4m2UHWAbfVnW
76h1Rugp6IiI6VTpapgaN5d9p8bttn7DvAIdyHGWJDzPZe5AX2Z6QI85dcoC6Nn07zdfhC4+MqTo
whaPqHqMVCiGC+KAH9d35sc8lxRltf0yfIMZXflXWCsFNu/jF2b46LLdtSeIQiqeELNengkBmrCw
0SLq4gpwlWj3WFnLWB7m8rF5fst13JWbqxQK0u80ATAuQTL4YATez/KVZvO0IiwJ2+4gtclzluW6
KmqGmvyXmJuA27xiwakEr4eXTBd6LeO7xLqUNS69e0eCwaPCQoqaQp++qU6bVLXrV+6bViQarswg
Eu3GpXG5Ilc8KnLDQi5y4biv161g7ZCnQp9bYP4QjxmDddXjigr+aIKiltiQL+//i8wKr78wbcth
6CGNLX2Sd+QvClA0o1wN+CTKh67h4/x7T2dzcVTlV8D8R67MBvkkeOr0E1OxbkHrzo02uKh4WlCw
FQSA3B34/NyIv0qx0l7Elli2JeIggUfhjl/wmS453tlrboxJRJVKoJr143bC2B8FF84pHBEbKBS9
HGnFEp+Xl7bkFsVJgYJPaEiC9a7P/U2K0isEZSPW2jU6bbJ5O0aRkMczj0WcGGHRHTB3NrH+T7rm
KN/39Cr48gSpHCHHmC6rl7iDs9zrjozBOqg0wlCFDx3zQHf4J9B5D8Oi+aJGKJtAXl5X3ZHfZ+Ve
FD+5GWlYWEdvN5eE4+HMdA+q2wu+M5nVWNNr0aOFPvYs7IiKhhETksacBVNCs3DhHqMvD5nEWHsG
IeBcZQxp9RPzntnOsP8paRDFrbQ35u6BL4qhRidvYZLHdGUt4MqIuv1GZ5CCIqV/9c8c+1O7s2qH
nLY3aS9v1WTyCLuqgV8EEEjyEPxpqx2K9+JbXSkHOZm/FUwgfAEZvFF4mUkVz6U2G0p1YkFFNpoH
GYyr+kR7Cn2RGORQT/IY/hHmEZYv+F3IxIf5JIJwmdkOhpERmqW9zDfyCT/7n/EHg9A9oZOhoQcT
WqfsOHE4QJ28Ob8aLhhT8to3IWaaYY2ECCkDCJdIAAZ/VIIBn43IipVfGdvjeyRhmztQc0TiDucQ
ZrPQMxksybuHr++4iyMLefUOOIXIx+s3x+Tib3NZNFGe5Im+mvNGSWWKGdnPLbgVt0TPPWeZ007Z
aIEWGATOZaarQLiaka5ZxiBEFPWMG5VA8NGV5d4vhldkG35oh5Fvow9HRPIp7eFRxSWAy2Uzp3NO
ISTjY+GXBz28roBhkBIk2dcMH8/zr4pg++oXZ0pSNV8n2K+HOjAJrR/pJJiSCmtCmzZjMHgl83vr
m9hLnKBwOO92V3+MW9yOb4eZigC/4LXMfCT9oLjM/nrA6Zm6gHfeleFwjm3I84ilwKE506BRjSAV
2xpr2mhhL4ZMyduYfraKQb3qGJh2T5MJvstRwSvCF5lUaIpSa32FrAHV+8w9QZw488cQlkN54pYK
CbjmStIfzK4ikDVH7AnM2Xk5D4x9FUsb3KWQNTECTT+0knbM2l37j9YRe19Qcd53G8pzHfk1RrF3
x9qa62sgru+BFGZBEb+8LNbXQtjwZ6ChdZPkayRakZCADMXV6on9eb4Skvk7hbdprePBsxx3OFw6
D8oCn+GUN25vmEMEamCsHm/35J5kiZYYiYDazOt5F7JJAuzRojRWAz3Ogu704DkNtVAJBXS2jhZe
N9dN/TWe7wEiqkO2KQ4GFMHDI+jmWfDiGuRfE7aWa319j5XtGF6Dlk75ZzgVwch8lWIxHsPL8XYs
Am2reQwA+anv82MWZ7H1djmL6+akJGV0i6TPxm3pN1aDwuHfqNadW4SP7Yqu823006COrOQRC/x8
xP25YPQG7Pn1jDlfh/bMy/47dxVqeL7hFap0NPG4nE7yT3tukLRsr4hcF9PpdqzPCILi7FBQAh/T
PTN5N18p+Mgcx9BKhM97rK47potrdS950vblFRyttBX34vqFN+cDAGs3/Q6b7oNTnZPTvVNWaazg
JTQfL7vKSt7IgfnvGr62EufFSJqfh7Vo3CyQ1y9ekfMwOux4ZQTfcJfG8sb8rXwk7jsxeFKWYMa0
w1A2qKIJUSX0P2FlrDSnAOkoosJXTgzsKcZQ+hxYeyliV3VQ7NpYwLFmtoipybENKgwymHK0AZw5
V4tVJzWRI40bNZmDfOnhlQMcSh9pkhSMGHugDca5IYFvn4iA1hbduASJ5pk8UNWG/XcfUauJfLTU
TX/NIP24J2kg7IQVdzbqJ+5Q7lH8VvfCboxG//7vnnu8CasrnmpMmpP7n7BLN9c3ppr9u2G6fQR1
4x0AbvQZVhbMS7PPLJSix1+xHdHaBi8kDo/l9c3EvQ1wKuFV+PdJ8dZ+txzO63v0n1DOqBR5N75o
kv6+SAP9A+gLnpuws3Y4fHLn9/CGhJX+7/fSO7q2cMQjKFKgnF0TY9VjTzBQwC8MUGBeYYPwmcTd
wmHM62PYFyiJGmQofy4u7mR2dpgA1je3bKEzKT6Ny3fJxzYY72hmA3c3DYevFLIMDOB/dCAznJyC
b6g3z5W5pfXv6R+O88Z2n3lqxa7cPL/uK1pia1+yKxr75oiugOk7kpik4CIofhpaLq5ooebPH3c+
18Kqj+p3IkjEj6et7rsT5hgKaCdGq8vhY1N+izBmN6nLXenoNiPY25zLjdEDIY4AoOq2Oxe76jAG
z+UVK6hsmW3/se/AKxc6wNfTYeu7sZYMC2UP7vhloPuEq/BWnMkoYeO9wS4ozuxgq8d7w1o32+vg
zJKuhI9sLX7Xnhw1e5MQhue6TzCz3svR4MvfJTJ1MVIjgUVGIzTh4V73SE4COdHZiAH1Qu52BmnK
OgNCbYOGzSHzy40e0hDBifnKdoglVow27qsb9LTb4fkF+Wpk6QKEyla8xlZEYHhi9vo8ziAU/2hF
HzHh7IoZ8jz1gGDKUJmVnHIJ4D5+Ra8ZTsIpFLNZZaYipWEZzGJJ5ofMY05V66QeRzOTA6Gh1DFW
tvbzCAya0J1Wgf15OVQBlThqwxDAEyEPuxUsqHRRHaBi8oKeem6OEMJwZ4KAMLwhiEw9eDW8JvCM
y6x4iSSB3ehCJsX8rtMZYe10Bn2FOU+bjaEcdFaA/H1He3YujpfgOOBWwWeGuoHsZFp89kzwwEgA
GFgQ8Jujy4tnEPD108N37M5sjJ6OfH9x9xGakqy0UL6nhB4fZkB7+KzZjlMPBhsEMBuyMJOZbAdJ
6+XyO04lXfNqBiTmtDxGRIyIN2nCITHxj6G6L4S1sWYnRcl25oQzQi2+KABuAb/ACYMnCQeMl2ZM
y9REPc+G5WxFMxO2O2riCssveLEOlKg27o6Sy9TE+GF7t7l0EJqxOZ8jN0BkoU2t1OcS/gX97xal
YeE/dsIiAZYkcJwCf/4+aJp8liUkhO441jYhebPqF1MsnLKYzR5B/kALeOpoZsLZKOtMV0fbBvgC
loVNks30OFHuLsHTKS818+iYyf1OR7SMDRy5aT5cUMmAqwhQhy6BFzJ+qC7KoMGaH/TkdZrV5218
X11nAisQKVI9F5RvFrUgH2icUyKsHys+3RdEhXk1+DLWZaz8zOwFeemKXzOJ+xWTpPabXJAK453W
zrSgY8N4L1ZckaUlQWzECF8POyJETM/0+MwzMYPcCsgYwkldlhto5/w9+qrR/maIduFGYJrIQGwG
ClFO9rwFB5yrc/HEaQOlU0NiAEwubVJCaU2ZTiKU1b3hTMvhvJgur2dnZ04s6MwRFAtw/YXAAmX4
/O+ZdfkVpHOUAasTSA07OgSAGDaOdLKpfu6wQepZW9vaRHjjy5E5sGzu1O7capAjZ05z/6MyQKBb
BaiG3oxzjJ1vqsNjdV1VxKaAV2H7zEybmYvHydLP3TH/BYgHJGQiGjIR5Lbkdobcx6hT493OuI/O
Ez2eyYnXg1vHszO52UprHF7OrojjcrvFCZMePFbwp8exQN5S5IkB95NSvFHfb6FRgijNt94VXznu
CzjBB8C3+SS56ZktF6gePzNYwvAnIiti3I+tO7kFDRaCA88Hy9RjYdMAccZ7qFw93VSH+RQMCX02
tqNLZ5ZZ84q4OfOynnECNCL4nIKOEIRyXNjp20ySgzzCZsI1XAPGjkwfjiPyNqI3I9QpnMbevRpI
s8j4Y6iK5hFi2CcP3DAzZE4ylA0+hvZiAZlfYxY3RXT/OPDc3wnazv8sPdZ3L2yYooZgKz/Hp8bW
qBcEn+RcO9dIZeeTsrT7BfNPYO6l6fPgW14XFxsdbtb5Q2Dl5amOJ7vbvBHRJgRsEjqUo3+WJjWQ
4iwuu/092HbQptyj2rbRtHKflDHgGTAzELGx5h6bXaucCziRsogwtaJiZ/zGyogd0flGKvtMKsER
C19O9RvF5zLFA/ANh9ZlQXAr8WlutYW/ALqL5ZX9Re4SbopGiBe06F58ZfllnCl6P2qdGf7LuezS
hcREfVHqruoiUl5N9vNghCKYJEqhzM1OL4atYC5/Obf9/MP6q+slxJRFd4C3hkk3Z2LB0DFdOLzJ
B2Fbo2OcNWiv9hRr3JVvGYOCRQWVFl/URY/zgq0SNALU7mUfst01wA7LboNxFDYo3JEM4OFPMqra
NnY6bYqlQPxN0sF19iyQFj87SJhm/Az8uTyWdztdY7V9P6wGKD+vxY+6bp0nZih3G8YFlskCYb+Y
vWTY1Ri29JvZ2MhwaXbaL/40OJO8pwykUMBA8MNDsQ54WiN+p1iL08lMTsP3+e7OH9GYcKRfgoww
pFzrz6AGzQMVYJFePg+iq/9gpU85jt93kP22OqebnQVUc3kJia6l0eShY+ag4/3N3nGizVJnQHkK
UT3jIj8c1/qG4s6K1t/q8rqTchz1mDCVtABH9hJ2WnZp0dd+yoB4jXHf9F89WTXJrNQyo/HMEzR9
ZpsMn9LhC2Nq1lMdFoLTN/ReI2zx7/pHw6iRiZ8uQ0WaWlciGpzVG+i4AsZ8zloyNop7R4EtkVLt
5BKgSK1BF3gY0W1T+DmsBBqwLHoa0R15MjwpDaeCgG397OohToxscQgKHahshONSiNnDSsSDziO8
C8oHpg3OLI/E9AICM3xKUGCy9DDd+OoejpF7aok4vlEPEK/1J7x2Py+cJ6WRLLE6N7cQGBseJ9Au
NBHa4suHJrNn3XcveXOf3jIlKXyNBRKpQm95z1WH1j7HNu7b/OvNUCPb5ThzpfABYLes+QXl+Ez6
lI8G+1M+p2NsQYnKbIO2vkqDZGS2BEDd+n1MdQPwDIyFry06fwgvB2QFMr4gKHfs28G47KCESn51
/Zq+au1Y4Z/f9bsquJs2thWK++9tESXYhZyUlx1jvhRl1HB84HjH6k1AHtBb+Oh2wOdQkE2PCRDD
aQ4Py4Cx8dpsg2nqetRQOy7vGSSL5676eKV2h9uNtOtYX2lmtgP+4Re3Z+E3rutriIAA42sb/5El
lRA1MGTJZvQJL1Qq+9YuGa7ARXti28zz0YdYibpWFQzQh2ZpOqmZxPe1MIXW3Vv6jPvCmR77snRf
hy6nNGkO113d8kvqzW4FxLH8Tl8M/q9q2Chhf40hvGYeNxWSDRZk5mppQhAxXCwR6RCV6guoIFFa
KAtxPf5MBq5FTKsxHwkRjoEgD8Hr6b2+Cx57BNarv/L9Tgbqw04fbnbdXORvYfyV+aKOV6WLUWl6
WWgMXOGnYJckOUW2xzSCZqsWlsOIk8+RgMKZ3Tk5rn5F88KRAswfnrn/vPyUdIds7N01atv3vPhA
cmY+2d3WhrirMC9aBKktVI5yX0wC85TfckRHWNJ89YDggjNJrmRs5WFrKvscI0xtI0ksBzl5EfyL
wdexwfYbj8vwSEwVW31GrVyckZQs0hreeI1aZEi6JEVyP499TfzUl2Dp+Mpc8JW8LFsNQSm8EsdQ
1pf3kQX2w/wVP/BqT1rmXoyrIMtaq3sfPPvtWPr34njvD490V+E/QwOFmp4flI9aqOMdMXqaI+7n
Hj51Lcwg0J/M7dY9ad+hvxfQsb6xTYCmS7NYffNL/W6srFWRyB8aRI7F9NFyF8YaERejY30JN6jj
yxrGzcM26qiOwFe1VZYolm3sEOLvjBU/d+qm/bZ2k7BQlUUVVREvNX+fsVI32Zu+6d+5XffN323d
eApEYS4RNhVJG/W+HnDmi4SX9uuoQxEz2VX0YtQhLBou++qJNdVHHelB7ctoML9bv0jmd0gBJBTv
HncuPLegcTUHJAjYofV51QhOeHhNUhdGIV/lPxaI4PFT+bdvHW5y7b/gM7vEr3gY64VF0KnOyNSY
bTqcYRkpTGHixM1PFswQyv1U+TNCUs8/I2V1eS+EBRAKkgzoI7i54jdjX1ggFaf7yWu3hDeIQIjl
l/EJvEQ2Xfz11Q0f74WDEQ0bdjOI5PgIg8tzahPGGSi77M+ybIHMXbzYeuc++/R7uhjpZdwNywmH
v8vBUJNS+8xbLCFgLHRuTl9P7XzxZEKZsODuA9lwhtEz2g2TZrA601VT32pW5oAHFsbGil0Yjllg
NmsX+K+R2Uuxcr5NTsYtBY0Ov5sVtUMj8+h5AsVh6UkgSZROcEexr+S5fsG12DRP05/MdK9Os6Ga
yOUVi0jq3zK2GvY1Z8calzkiHgnIsuF1wc+bIHH9PeLs8WER9qEt/rARifOj4hUCOyjYl3l1w7+Q
lMyKPjIfF7fF/rXMQbmaYfGihrDNH/JKrPrH0hYb0Y03FtbecE0eG2GgtNuYa+WshKPDUdlckOHE
XKQ8v1fQN6rFooW9vSyPDZQudipUX4uR/Ax5e/lqhzePkAImkQ3Wlzb7+xv/E+stIR/7p2y/32CF
1IG+iPmSuV+2d2+H7hS+IwGxCGJk+3X+6GGgk2qSee/3Q2ntmxl6+q1fMOSTOVfM8B+HWgw0SCmL
y2Lhgf5tlxvLsHsBL8hN3e6mm9uBAY/y4coLvnyTScRWq6lB2HM4HoYfS+91PlSlJ57MxbVfbDSM
5rLDgGvJ8g0wdpH+CJQdmrrwLG8z0s9PpMxO0AbmL/+kPx+bbLPYEGHlqD+WysPBuS6nxZLJ5KI9
XwNrWrP4UX0ZFDSCdFBwmEMQs3iFq8sxQ3AVtrW7XNb1IkSstGAQuK6cJfKI5qcPx+VBHN1O2VTv
daSiMv8zbSh/7xr8iWX+TkrEXGNZNKS2RiTa+7AhP+u8AtINmUJTgOV4v30JiUwngNtTwOVzqsdK
rZLm/oE8YMMDA9/KUwF4L7jpr6V6eeXw7YyAJihjQKdXhL7OK+xOdxjtyUhsK0sYcn83noZ3zVM8
JmgPlCDLFA94toCeJ/HuWW+y4Q0bHmlB+SzVxHAAMKnnP3taT0Sqx+tz2zrXoCPhCi/JBS0XdUod
/IRQd5zutMS7ZTtQ0jPg8qozN7+WZFhcLC7fd273P20HnPWwzop+yLC59ZTmj6ev8jNvxGcTasfi
3nqdC0ybUQdOnFsjsXS7hxJe01ManvJJuMJCkg4vD49Ufyg8HPvdBatN6Fnwd4OKinQRmnhSG4Fu
rnus9oDLTQrru2SHLb4aW5Z0GflEuXxKxwNBM/ffTY8YCZIDOTxdkPX+9eIIR81YXnHmEJVV0wXC
p/BX+1035xre8fFCZfdjsMlfPrn5jNShEh1sC3tsSGU8siPkzSZ+wtCB/9B5RbW1UNkB279lcCi0
8VskPTaXDEJU0NbDfCAUwoT0jzsPg/ntKFBS3ug8CP2cXdrlDWvlxrx/KXXEDuXAcpQma6l2113x
Ijqa2Ub9OUwnLY1aOpgnlMdMY1FbX1GNPRhQmJKrPlzjBazUn2/Fh1H6cIkudD7kCn+QkEmBK/DD
r9Wg9y3zo6Q9frgiZGt3MhxpjJEcCzs11//9KwnfTuLPEa+bHwWoMtN5/wL30jdlw32iorEO4sOF
hqELf9LwV/Ybfhiw11ra25u+lpWoWpevuEA8YBUf5vNNwSuc7gtHIUbrKJAhyYDpXRd6ESKLKXHl
42O93fa5HmgxZh8qLEHo/K0H8W5w6l/4ZrgPlJuZEMGhiGDz498996d+/biYdjfrdPDc/xyeRHYt
NPyTnvSgQav4lyMh3un4axSh2M1tZ9jigifLtpxjLGznukvCyvjVq4e7jDcwMYnShDccG7KJ+KD1
nybz1udagVpDnjCpzCPOSBNhxcNGmzyJ+cyWlBiSj1YQoRY3MyIFp9LtzZ1p9O2ttJbiwezDmsWg
Xm6YNzMncxjTZitCvVLNCU3Tp1NVrKX2N3APSKup9f/wacrJbFpcyPZBF4xYcAGolMYXqBXDh9xt
Bf1DX3hrNd+Y5eJb+URRdMtdaVV1R7Xb3gFrkBFh1vHzhVqZ1WSINMJVJdsz+4jdwPkTmOakjomV
IqrI5R8Xp6P/owa/uNdxQeLTGzUv9DZfB1hmt70AT1BE1cW6+rYM98/ArLy1x87FfOtBbJfDDJ1Z
OHf98kAEfcURF2HuPjX7tsbySlhSBUfo3O0HQDnzBJ9hAlOL3GXO5mTMvDKvDeEdHWCYEitGDVLE
Bf9vw8aFWOWkLg8TkzA5ePElMosHFoVFRUFHCQGz8JEjITO3zZBIqT1ULkdg6DRhxK8Kdk/mRJfo
G8hDj7ccjQjK//ENIegsY1/u1L2gugqTsMdPcXOFz8ZmX788frrM4TdM2/gaz7GJMWnFoqXLvwq7
eniNWSakrbIdTvX5sqstu2GrbeOSYgftB+qwXwgQFELGRGlWGvaV3k09tORWUkyqFTp+arvCfsUM
XnY8zWiehz/q9E61kY+9wWIwj227mdtg33rvqK5KJ1U3Rk4zBnXsmj5C/aAYA+xnsaUN4EzkCiEY
l4VbOBTMiHfGJUC9Q6mTWDsK8GLLGKeB0q9D5/L1Y4baZIbdvRLLjOnyK/ShzmAUILn+oNFrhVCc
sAHKvVpY08hXHLyDrOS2SKLnIrFn1oHmfpODQcdGFwaX8ImCZWffV9CeG/hn7vQ1+x1S6+Fiz9qA
rg4C4TN6FJHl4k9AW919Vnt6d0ig2gludCvFcDwt+hKnZWu9yaQ1wlu2zWFZuvdhzgTCpOhTLFFD
UtYDl9Pu8xaUpwWu0+M+RSP0+kRZfZFnl4WL9isw2Tbt9Di8vPpOe1TuZAPmS5iGGmD2pD4pN1kR
wBKYK01wGqW7Gg2qhnQCJ67y8HxukJ6ZZeaaE/w0SH5oYDBhNfpIRS1TYAoWS4J3798EHK4AY8u/
F8vmlUC0XPu9MxNnYeC7bp07qvGrArebvuBqgWsxkRxWehVxsnuVzHA+g/+i4Aplxovt5o9J17i/
+ohJe2nFai3uH3f/8jHrpYGsAAKfRzOs3Obzfv9+id/dl+LeuAqluMEdS0pDLAW4IXgIoSaLzv25
AV2/t3SNtxBDPRViFtXPhak04SYNxoZrdKI8//33Za1E6td9pzEusNZZllQNgh7tp9DJHJbLX5hI
+iU0kERl/Ru0fblkY5tNfMsLbSCl4qukQ2KzahRMynfDe7GvxRM5SCSND6r/XOeXX0nkSAHkiLBS
8PzcXbXPsXcy1W8Fv4UQt6mFX+gzGS2ASH3/cPOLA+wvopFcoFgmoeVhRRK0/fOgceOom2cdVT9W
GqA1HZuwoQAlJ0G/R4z/5XmVCJWgY8qCLcO/AJx7oB20wRP0482EzUhNezGOV/hW7d/NukLeAR1m
661odryyJQ/IZUMykG1DhqVoohFEgHWJTIwawS5wiDmUq+4al3e/TqbDwByMRs78ypE06gsy2Q6d
jlhwDp16vMP857Vr4mraNfkrKUEZsFoDZi+zz9uHBjXDRAtH4uov2dEZdlWwWId55MJ0jxAN0WNa
gwssTF2Nxss3MCu2hffyF0dSrDKh6gHtt0EFv7D+5i+YMU3ZQSWPD2SPpa5K4AWhI5KUs4gvAFYE
yC8PgIYtk4nJF6dg8i7UGTx11Hx/cu4Zm0jGm3MENZK9I8RSkqovW8H2c49IUADVQPjGtMaHquNh
moYpA84KUGKgEUqBmaAZmpeDBIuSa5hly/6bee+70UTFZ7m/Oky2xgNaZCSPpRZ3CFrZoZdIAAm3
ecghGXiNdsoGlnYyKnjs3qVfGGEiTD4inZlIgnJxp1+BwhjXw0PCzd3XaCird+Bnw4irPOyeDka/
MlpajNohgSKfp5TCbMh5TG66Vo4jBFOUKNwm2swoRLzGjYMKhuBaIHXlspm+9cIVmXarfs7A+z+e
7ms5dWaJAvATUUUOt+QcDMY2NxQO5Jzh6c8n9J9dpa0ti9FoNLGne/VqfX/KQABblV2JpVfP7rt8
s1ErXBmioA8zn5tFYUNzznefDfM0eUa7dGOR1M9y+W5kHgqRDm8mfI9NYmU84LqhZKJfT2ybi9sw
0hX9Mwdncatvl5UE1FY0j/J6nyvYN7dy3TWvqScFTDafeFQW47Lwqz9iI5t/htCMtDSHv3gphSNF
rGH9og2ilvg93suQBON4ddweowtqXfrvu1Tz+pb+xtkkqDkTQ1sbrN6QIbQP2AToyW9NTjzitmKr
F4qhuje1xb5P46/rrYXoPjOvJ26tU6aeYcQRN+pahcPkXAmME+sGuLxoHusqBM1WHLts6W5xi5X2
98KVf7pwazVM7zeaUoMoQQFfmO2qCaLsrIrnfj2Hl6teAu+SV3ACQWYR//MkvEYbZ+GHomXFu3IW
ADxAuvvLmRmoH0ZQreV+029CTTy2tcv34Rm8M/J1QxkvgOafxTJxKd44Nbbvw/WikMBTuK0gzSwS
0FgVDoPbhyjWeKqTou2cP+MttN2wQrlqlOFrDZO+KSVgGi6tZXlfFhy2jXZliARmg6fpXDsOkLHs
2ukHS2uOMJuuZ+u5T8APXu0WOsEMhuvBuAcc8sN+km5lBpmBKsBWeeT8fKzBWPGJanN/IITWDq15
eSvyR1v/1jLXweHtPMh5wdt2wGptep8E8FaaaE2vm9lYv/gFHkPxWRZBMCFG3uSUc2MRa+b76T3V
OPWO4qa93ft7Nos3eo5m3MKxqp5r58H+a/21/ZKyd3mLfNz78XdAscalve/u3jbVa3eR39Qf7wjm
/pzf48LsNLPMe4PskLqcVvc5mIsxhCxI2ckzo/3XvX8esPt+Hi1w7fHwMTrhHqIvlgAEelFcfp0H
NNSPYXaq4KnmkxMm/oS3MVerT+uVyqSFJYWJ7LEqc/2rw2wcJqfeYQSI0rs3dqPL+7kry/2vCsLU
HKP1HhwHWDHKGW+AR6AwRxay/b0PbpOrmTWIsH7uxtDYpEA+Zm8HqGmeDFwTF2/HWoDDmf9Eme6K
50FyeB5EJ+uvcVC6VawaT+dP7XM31VxFS7NDIwfUgCcsVQa4Xr05mUsVJTvN/r0YbqF5rr8qEW/K
5DTBjcQ3emCzaJYjDUW1NQFLq5kivohjeDyC16AL+4185EQ0fseytO2f2cNKqW+C7Ya9BEfjN4nd
/9nuppltiNZgQEGPG2LCHVrfZz+H7lF0W5PP+W/XvwlY0c7y9ZyKLYrNnxZqTo6AXiRKkBYKDESN
Y/3RX4LStOekjV7arlJR0S3U78PkZ+yRf07nbzQ7k1szUpk3HsKMP/rjxtLV7GvTXfxemuthgG+J
wmk9K+NmqnUs0fsSWGkCzkgoCrGP264wq6Niecv+pr/QpGY+LjDv8WDPgfoxkMjn+dMBQU5p/YO9
5TFaiaYT0FnpKtYplvEoJ3U0hJB57EmxE4Ank41+fs0xP56Gq2riI7srI2GQO3PU4W/eubTsNHmg
805f+8Pu6XtXf/xdRvHA1y+YrKfsJMzTSA32DOJ2EyyEyQJ4FqMAfMn991CffwWOOhx8pbeYnlHy
PPMjqybD8pO57VQ7pQN6CaYbqxDUwMKabzXHO0AzSDgF4LEmoDXI5dOwvqyugpbfiitTSQA4rpIq
kH+aNS9cYpgDWCHFGgUYvfPIQVZewD/gjvNzhiikyC/d+bTGcdTN5kq8v0ygHn8umozKcLqbTYlD
zObZ8jhTrVjU/M+4YKLkWXxEfhPdx1sKBHLbvILB8pfAMbWopPuRVuwNeIwGZj5M1rKD8SDV3vDe
DdgN0wHBH26PJXgIL9IfEIl5pGU/YJYB3uMVRIuJLzWe9/VM3hAOLNbqwBp5hAl5efexVAacwD8I
Y3qQbaV56dhOx5vAihlYoEU+jpstf5+yo9JBHvXUg4B4+euUakaa/eR8Kq8Gs9/doH0e7uk139Kf
p27ukE9ZbL17knvwU8mnfyhzaUBPF3yoRVqy+bN2+sm9zz/GzWwz0Zp5EVfV6elzPkn0Hj/xH3u9
g6nm5/aznybWogHZ3N1+5tHW45Oq93Yq7QiZKCupqjhs5e+zPBvGW+798Hn63E9XDJEWcahKRV4Q
ffYFGkShT24/Nj5RrpS+h+9vKk/7vp6up4dcPmkrCnY/On36b9FMtce1RGD/E4+bq2/gTQilVzpW
x1UqSM+v4irnADaZatkLDyDiWCKi3Wf72UuMsjNqYFFfWuNmpp0BwJxXT2JRcNj8EA4KX9kvh1Po
nYNtpA6uKwfuqZy50qkAent4BL5u1iM7gpMg0RAwsDPgDEdBSwJ/Tb4/h3Hpeq7whrswxL5WXm74
p3kBu15WjIlLAdnq+GCLtubLWRKdJwZINX9DicetBWzHk6dxSZRKL5jxuKHQA+/lYIbLiv4UYzsZ
0dYPFRXdOkHVZoXUy0fDuB9aV0yvu7clPthkPVhdNS1YVwRtSWCf47AjrBFQmT/xpxlzPAABE+Tr
m6h5eVvfUMfd+oZU9v0M3M2jrL56W/9m2cYnm2F6hBVQkdL30vFzDnJkWlwK1ciPvab4TGuWIQ6Z
YnThsCTm7D8Xw8uuAdaFEBGDhEG+1NmpkdF9rwtGflxXHviaJxzKsp5GYiu2Ee0kK/q5ACBOjMke
cZoEoTg4UKSFU4kEB+EyeimPsWSKBkGPrlJbp4Y4Jedesgq0wFO/nOtiReVQYnkfwcCwGEBdLSaP
4bMmfqitF2vrqWI5febTkw0j7XtE8BrYuf0AYi6wMdtK/GzaQU1PuTobxGA6+ITsHMytn/YJHM23
zdMQdivSX0z3P1wAq8vP3Sj6R0roriZBfZBoAWninF4yn9ro+itKK0fN31OuNB6idYs1H6OjiJnH
boAJBwWIDqHpCmbTm1AglGziYk7sBu1ndXxtA4A+WLS1pUoNQhHYlMBUTBeT8aHMONlKllaj5/fh
HRE6UMfgAd0cdBVfAwRH4Oom34kkx6/kJMV/EU4DSutK2Vrf6U80/jgT1pyg4Y3KZ1HrNwF7Mz3j
GnM4lVeMHAUxEvTxfS5wet5/PvuuzLeIevn46iCLafb9Un/Y46yYDak2a8tuBv/Drr5bFS0zuca+
+7TSqnhCvhkDI8Qzb3tjVQkYFqJV9v/TJDlVZnWr/GpEJyTi0RW4BunyRRYSu74slTc0qiGKOBr1
yY+AFKfJuXkbji7D6HQ9EIL7k+BHzGM0j/zMfzHm8c6YCz+ShZC9/c2qnF06RtZpGvv0svmv1qbP
0cq6OKqcOIZokZRwTb9iS1yycCGvIBPEeJ+HfeURsJepNoMaHI86BAgkdqzaZwZc7FO/LIGkXog+
ZP0WY8w8Bj2vUF449Ax2zs8fopiizWp3O7H58Giht4cX75R52b4HscoYqBaMB2cVgTwHqFuNGiix
PJP74VZ0YHoJWOFfGBTlgDkzSxlbmDR4nDPoiJHJv9tsaugiGuDxFkSn56mNbCBs0WCIq1rfbVGx
QOdeGz1YTd8XuHjNpngztj+mX40ugR3nDq/LIvDOlljniFqdk+VIonSdlY68kTN8SAu4Xeb2EXRc
MOlMC9TViaKtFmCuPqMYZ1D3R9C9FIZ7gpztXMQBsjH6NO2uVn3O5Bd0EebcXCAKmCPOFgixHSog
4AhXsC8ceeLStuaTu5KMqzEq2HGVv4e93RYNT+Yrc6EsAq1qc2F6Ck9xE190cCyfsjDNmJSw4Ywn
i/NUiHgKbUqWE9UI365HvBa/v6GjXmanm5Q4ZRyjKH6zrR2votIhzpeTa93m1MZ+meKRs2nct50A
nfusJR7l5ayREZYm2oqnuJVWqONAbqm0ADgDB+kbGW7fXT/6D263ieaQBuGRbmzg7N9mz1HyIMBe
xxQaoPyirWSFvgkp7x9Whdh+xuL/Pj9VkWYKk5I943UBwxxe7YyCDS3ezIa5IZWvxX4Ow9OUsKGP
EeW9O/153whUxl9hkU8FLWlB66S43KCRXNa2ufcTnqXybV3nA59APLJdjZIBmnG7fEcK1OFmbu5P
7rrY9q6nKoG8GRXTpJfesmqV4huUmHV55oLQOkk+5ECXvHrFp4g9ygn4z2yBXWeKxWBZCzCJaE4m
R8jAG2ihcgivgr/qBkW3Gxpbh3U/N67vsVHdF5N7V/jnIOJjEOgu9SVeSXxc4E21xEbaok3JJIqn
egqRKtLdZZUSMnvkntXJYP7fFwTZ6RyjMRwzfKbGiyqmgiCsjHDkccGyi+gg5rkAeJqtl1eA1FRe
6/IdmBA/BIAlSDPUsKA4AViLz/rQrOvzbSk55s+751PVdhoNxanaE2xv/9W7TCKrdxrhXaMXX31E
8sX4kEZKtls6+T0tuCFbakVXdfER2ODtO5DQnEDuB+ualapgrqCOmyOUOMabs8jHM1uLR2umPvhs
iVeX5qeOD/g5HFlqspUNHeyq+uAAxw0fX3cE6eF+GsekOgx8hMs386N1F0QIZuzQe0DDFs/9WYly
LLnCtJvegsROoHf7R12IHE/XralgaJdNkhlEN5gR2twml0wKtvupdBPrut/JXIz8/jY2L3SClXyE
Jva6h3Zcd4cDsm0Kc168ftwDHpStW/pRFIYgUj9mq783JkjOoGh8RZJDKoTD+FgE0uvlstRowVeX
0qQn0Y04TwfTCdGCbMbFPD0KFJmrcsAsVbBRLGYAUwJ20KF20pOuZafE5/PH5BrNfdjAmJfnp2A2
7NBXGvqrabp1z1S42ZlSroluJtW0Gawuyo3YgIzxtq6VSQ9io9YWH6ptcIU+QG5LfzPvmJezo9MS
W4EA5bzclazyKJ04l3LaE4I41m+YIwlaaG8xQ+x/Uvz1iCA6IVaKbMuYGy9qmUh5PDJj2LxDDW+Q
LSVLEOl3sp61JQGDUbNXilxM5GMO7wMDffzoPE+f2OXxryEoud8/uE2r1VW0Znwb2mSN9V2EBZBi
ViNVIRBKpnr/mb3N4bNGmhCH0lDbkUu4O6uCT2IuqSzw5zajot+EYfHzo7v/FDfLZE4u1GnIp+Z+
m5xz5c7NEMQYtIKfwJ3TDa/JxyMIk+Yb6MVQ6x+igx23hy1qzxJW83myuPlYLQvC9fgRVwhCD+5m
AojvLuVbtH7CsiVkAeYDaw20r0btsReYRIG4H5wd20weAZyxphvBH44rIOwUQvak5lYAz0wxd6on
+E5aSXbTy7ZOlMRUIChBl00iiUkcCfKduqyZOlbYkuJ/933xif9K+FB2IGxtwJ+W3ChXCoxs0GSQ
n7BqDP5Hwiw84/zzHCnOopXnvnjlQ3OvHUHY+QwRh9Ml2xH0PTnxWwuXaCm9qad19EhAQBoQfW87
aUYr6gk+2KbcZsatWrA7FvPLzBjoYGZAiOfq/LuUKyXZwzux/GeK3wgm1k31xIlkVSKqvmG5BUjM
X7IshZyev3HdoM7M/JzqAb3kuUZxsyzGv8SCMlLxeEQ64P0xMBIank8cDACXCYDM6JD56dKGynye
amhaV9tS4miwPEBEuxtg4UAgFgmmEnnLlPhvlU7VWOf+Qzp9zRmXCZVnINYH33BrM32V1sPMNNem
p7nIis5YZJLfQJgtGeBit0drnMBRA9UUH/AxGW0FfpP4R3J52PjM91jhLQO4o0a8RvaD/bNMVS9y
DILRHUzfWjyC/PVURNxD2ogU8fbF2IpPVX3AyL6IGdu7vD8uxQRurhpCkir9//QxHD+tqSWcTDAr
YHhM36cRsfj4HR3EMO71BOhiz/1JA0+PP7Lly+8XvHV+W1/YeNYzE7p0iwGa3HRRyMJqDJQkVd99
JurH/mVdwpx0FH40XUpPMpGiGjtNMqpudSfkVgBZHxpjXLuk80x5reWJXT5QXYpgdD8VYt9lowdY
wB4QQSfiWar8x9SqMn5pDRancvLBwt48PDuA+vOBSe1oeJU2vbG96Lp8fBFlqzdtJyCf3QlmEez+
XIF+BD6nEEkyi5DpEz9jUQq1OVeCXN8ScBbAhQDCqWEr4H3ASyE0OKkFcwKZwcEYWSKMuTJFhIdr
8mMgoTENFBEge8Bf/454PdOxh0TP+Mg7bO1MGAxRziROZwKm+ZBHyciek5hHbCWB7iBSXlsGo57K
xOGO+8YuvwXEOpVEjePwLbgd/khy3JWiI6KOA8UDD2bD0Vtur5i6hoMdIbU/EoxFBfR28W3WRjJB
VeRNrgmXLkxgSufCpiWQhGV3CxzFTO4hT4ILh4zHfwpsNrYhMJQcmsWeg2jvPN8HWwTX7uvZ7mC9
CWvMzWu5IXwmpJitB/WV2YlQcqgzXL0qT4W6cBB2TazegadK73fIyypvqX1oa8psRNzkuF1+NNQQ
hqDM7We8K1hLpzEeZgNr/Rnx4WWqfKPkVA46El551jguK6+cXGgbbebs632Xl7vQFg4XqpjcrHXs
BbSImnCcAk8Qlb2/BQeoqchN8gDsDkSBVxGUxYUlhP5L6X2vbwurwcVmAuTasrWBkNOBmvPKo0GX
dW0HnpqvqtEaPsrG7r+y4X+6vLNU9U8TaxpVA6lUDQrYnecA0nqYKV7qLyA6ai/CJnoMraX4PiL1
o5aNhE0+iJIhBk7+/GOZ0gH5kQRdUQ/wd1gBd6vYq0oaWsBviuvQfVU8YwomHz+jRx5yO4EcW+Z7
OuPykGd+uaupQaa4+eY7XzoTl1hkUF5jOQpsLIRrPE0uSAy8Qi7Z8uEVmVjAK8aeaCP1vj7k/SEj
Z+lcBNd0vPxDuXXouiI1gzKbvynMP67v50N+zy8MUPr1BqldO8teXkw7kJLuRD9u1ej3TPSBD9Ui
Xq8XH4O5jlVIkAlMBqVo9Vi/V7LVqB1h4IRPIG+Lv9LL1YH/eFDkY19kq1v12VrQkC9LSAOGNErb
LkXBeDoe5gBfE4IIIKP6e7T5J33qdNGeKerZ3QXcfBQHPO3wPgy1xrEkzLZauYGgtpaD1eSGAjOf
ax5PHZaoRT81NMnmhotEMcYbhCdDFBRjKvpxNyCMi7fP1xLTGz7U2qIYaS7Qr2SnuDkEkAR31l7T
ZTPQDZUelWRpw+cXL8FCswP5lPHJrhY1wv2pjgKT1XIuJClqknUreaiw1N3/hIinDBvkvpZ4zj+W
3D1FJztW1FmyLZzRs7uciT1ZuH/N0QcwmKFwErKLdeFvBc1TP3XkMk9KzCHoQE79ytWurUXf87Ev
ZtZItLG9VrES3PAMwliKg4qsEwl0tncp5foiBbRNLLtJFsKhFvm0NUhiTuiTpippHp485qyytsyj
3MA+t7agSG4Qsec18n6ks+EJdg0890z36XEgOSYyNZE+zcbgivzw7DTiIh6pD5usZZcsjod/tary
Li3sDz1kwJSAxiBFfxpbbICMwHhEsWQTd1rWhOdjqsrmB48CoLYNx72QxFE8WVW4LIwLld37ke8c
V0egikR11YIO+9jwUQb8r511rvxZAFkK/8KKY8u8/7jS3ZuK96XJuLlaVkrrVe8+TFACQy4M7hzS
ytfJky4cy1f+Xt+XBoQl2OV4F24y0vrJwzorNhecaNkY+jq0V9faYl5ZtM64/ZOwsqXld4YlXXIG
zRxch5CTwWpLPZ3V8rMgQAwd60YwXt4E8VmRQce8eSvfA8hiZc7r8esq62Mn+n5fFS6Vcx9iEeUl
P1LVg8NjiHXpCP8/WIhpm+OTUIjeGW7rQRjA5rGz+GOwz+afH8d+KgUamP46xMunS3G1YvYmIlDu
LzuHSzG9rIxr13SdmQfGFFrwFdZkIRy4h0mks9pVcKC/bf9QIX5iWBTTZ40B37KOHipgbHiCwJov
EJIl8ut9ObEqzVeVeDVLtGAZErL2VEBh/I2ZpA7F3ZivSutbT9TM8YRa5CimPb8t9DCwJXeUdey1
vPbgaCETOFgIo/KcC2taBtE6xBoXoeb3oCftNAPuchBJ1FIoUtMFbhCIVhOZ+u7aURMrwy/WCGiy
fMS+6I5zOnhx+Yp7ZNMLgI84uD6ELqZq3VWjqZbYqhGY6sqyPs+VNuePXeMIQrOsPFeVaLIau3RE
+77fBncNnaR1KCcAmXk1i9fHNlV8miobp2s1E3uPrXrLVAVzUexavvLbFsR93d5mWqt7SxSU6inS
uHGtWXZnp75AGPmrQOGRt9i6d2K47XHYj1oDC8dUxwdBd86WDRZYqrw3BPjl2Hf2WmOvXXdyKgcI
f1Zaji0QtByRwqO/6/Lk2/8lP7a99U24q8JsFQSonmN6+DoB/M9WnSdeZzG+slSmufIiwo5fE/59
vWovzo3t7m2d7q5vtWO6e0OPXj0XDdJ9+br5nCfe7U9y7MaWk8ZhEsywh162Tog4MCD3+flc5hTe
TbLtauS0FOPwDNiWBwCLFDL8HW3tZ/3IqR8R31ks59qinfjEThvLVk7Xdxs/O71MH98MDflVPO1O
9j581G4JNpwACjErMJ0O7VF1yt3HI9jtwbafG79D+sX53V4xlaBXhUg0xdx7CNrBiYRIsYLS/VA0
HoLIqzccZ12941646TTX9iMOB5qPrAb7Y2V3L7BbcF4e8tGa2vfJqeYflQsFEjIo58s0h2MBmLx2
/mBAeYxgOO5C7DxS7fOmF/27Delhs72A3GyJMeJp8zoLgo9m8tG3a3yY2Pfutw88PvfP870cHzcD
XjCcK7d6mn+rsf69y5a3nGqvjQ2M2Hy4+M7dU5NEtJHd5rqbWzPKOpfZliJGFo6tJFLwZDd9+No9
s61tIfYF7Ha94dHdcnUcrNK0nWtxCssPqx76mkxgrbiipmY3xvwEFjwLwqxvk21i0ASlAZeD9L5k
GdhyT1cMMbPvTQvJb2QQ4GhQaJxF1bQcoz447Uv6PmBUbpD4XfOV+o2lCrNEdRYrpK/DQPT4JsE9
I/l16/Edp2PDC32tzYA+Y6UMJvm3Z+Ijmi3De0FDX7aBIs3vx1k9F6khWh3nitdrKc60kuhEwHyW
FXEL9AKQ+a/ZpbvJ9A6xQor3EKaLZxHsBKUUFqesXSl/rsJqUQZoSyxLLtYpXbqX6u5T3WWyLWT3
Bc1/rDGLNE7jou/KECfjjW28rO9H8IMcSos9qEzvsMOFK0pi5GuNiLpxg+SMBiInET1F8TudQvZZ
gZrs5bz17zQmQfFk+KgeGZkK8789UxE5tBYrRPO9HmxIaYcPeVc49JNBNIbedpNfVtvLxpyBf1zL
MkFuyZGzYswSXX40NotyfF+a1zP80x5N+CiwHIPW+EwKQZxkixPepLHiXHQRxbKeCub0liB5yWh+
XY9/sCC/w87cK9t1MVI5kuVNVKUzRVAFeYwwWJ83CDvC+5BPcWPHdHGyi2SG42J2KcN9v0H/NTi2
zIrXn0jG5Fm67aqUmZ1HY17qLz5lvvhJ/GW/r6PoQLDa6xvoXPfWf/SzH8/3aH7fi/mRIAndcGDT
J6twLHhd3/+Wvetf+mM7urb270U2M2zJd+7MnH5JFrUM5MJ74v3SOfaEZF18zn7G37f+vYKEI1K8
t/hQYLuIcTodLZBwxSfn4XUYbbMqfRE3UzTiJL4P4qz/NS/R1NntCxgUPf/rZnBnWSHBuoiQCaGR
bvmHeUoV3IOU4R03XQQJXqAkPwXJXndc7OOse7POsbXJlf0kGfAXvb4Lf7pYMmGCMlniSdWvHNwx
jFbl87tNf5mpeTsKf5DC65U1+jGvZ2NvZJAKLtGC0OWfp1/o+CSQxuvI/SUC/+jM3+X3ieWe2p5U
gmZC09qr0UBC3wO6sNIPHvF8O1pcv82+zpMn+Sbgv8TTYwr5Wo8OXY7RVD4LCTedBOqf1S8haGnj
ZHrXqPx9/zbF2Q/g/DrRqEYeFRqLSm74HEGMZv4yE6+8/OpaSmeTwE9bMWa0q6+tQVjtak/VqSv1
7LBU3fp6eU39+ClA6fVX5WMl+z3+Tr1HA2x86dAhh/QufWvO+7p9LqX74yri/d6t8yCjw7TkA//z
yLafG50ns087CXC/6qq861vgsveP8E1eYLcRGFnMerAqpkzoldfFkz8sqI0JnHvq3+rn8OXP3N/m
x6ertkdfcR3K59nzvuzsOP4tWXP3oyNbvVnwlYEPP3ypDE0yOfyeBus3WTgOMNP2ce9pFtHPxMjQ
CPvXqyhev/lJTCTTHk/ulZ3V73NW3ogFVFuK3lRWkevXtuvyu23lOgw/s+9gpovmyfz6sbK50L+z
KMhEC1+3rFaghlOGpRo+qcalqg4kmb9nktQ9tz+mhh0ZiXfVeZXJb9OFKL3ckyfjPmX9HmPd4AqQ
LaU5GR7JG49DPZquZXaVByDKM3aYZAoo84ps5jSMjzFgo5qNFSJMH5nm4zrc2B/wDNkYGkUt0Y0W
ow3cNdab3n6UbV8yZRtGxbcZNfrmfwAxrw/xCS58ju3io28E5Lo2kQr+7zt9R5goHCT6lNQO993x
mKEWNo8ihZUS/rqOl5MfsVay6RHjVf1Lafp0vejPSEv6ZXBPxW3/wl8XuaCldRG/hd0zHMfKHo5m
f8rcr95lrCqvHubs8fAsmV/DF8n9v3wagkk3Ll27/Vfpw0TO4TOP6qqDgsIfkuuoihBc2zUfZk2c
AK3l6Pzu/sXMyQhJU4gEqHzqQoTdhwE3hJV7mB4s+6v3VC9SJ280qTPaaLvBueejYPLtZ8f5a0AX
cRxtR0FDGcajxc/iU98dZSaPgaUhRhQr7dsZQL7pPn9rbt+AYrA12V8UNwwAn1mRBjD2fGdn+Uc1
UtQqc7VQ6c3fb98a0U46+7F/D3atxpJ9z9/57fiXG1j7V5Qi+CioIP6gTPVfjecctrzJIWj8/zdS
2JZn/iCv4asmjNpw+PpJvcsmrKTnnyRh45pTjalwYGgLf8Y/lqPHsdI/JCeHFYNxfdNfVmeCTQ7P
rcRuoojpRuLdbGWu3P6lR9HejucGs5e9SGFWYEft/FodaPjRUpnWyveu7ksAcPYNWliJlSYsQth9
MEr2/a2RkQnqJzqSdjXFPPrJ5urbY5YjuqfoyP+qL6wLCcN8XPgwh4vAuvNS3SjP9d1JF1Rp7nnt
0eb3219qYlXe9L0gDjk2CuYybCOXfLS66cjDS4jE4YhT1cropseclcyqpMriOpSNGyQUrVkHhtoT
WvUSIGQoUj7gsKtXuppyHGmG6jkMZsIXUI5RUh0ygXIzrBIXLM6UdaIE0NQtObHxasqwZf1XYWFK
LRQfHUq3nrLt/yj+EB6jzC/t+muEV/MKmS779uxiEi0uK+cyNWInMkh9PunRAy3xvbZr4zFgFcz0
r5+LarKEvK0cBO9CwDSgPsn1F5PEYPEGNgMdmPpM9dPvEZG36R5ReH+eJjT+9GmUeBQRmUCPSTdB
JUm1Fp9eE0XWDHEmiotJVJSLfTONZOYgnlZ0uO1u2tkWsXf7lwyCjssBl72NReNbfg7ajUwjO6K4
szWBAKCdTOzzq9IYdoATSm9Dc2c/UERbW4PECRV83kzYVqYAD8L21nEbVGLHVzseFEtEI+h96xH0
hp0/jWLAzvOfGlXJqeGXGobCMgBsJOuU1F+MpDDQiOnAdm1KX2pole9YHDCNBs1B9+ziSQ8NPP9q
QXtvnVFXIbe7djORyPci+yB12OHDzitFeJhoXZjK3d+fO/+uwwtn9zV24mtcksiVB4Ij7PRI9ufv
lyqKzdckEJ51+fkf8k3Be9qJr0z3N1ej5UwsARTy6wBWv2YqL7ilC+s+SwPCKNNjX/kbTuFF2MeN
Qe+SLFdMfVkkPXP5Hrf9Fw6A8MIT/y4859UW0tasH1tW3DfG1yODIXxCji4kcZ6a3jy7lRgU/TXh
rfo0n+kP+rhla39BaS64+36kBqVTNjOc8gQveClK5eH3xyv5n+IZ9BYSr5CCumTRV3KP0IMug/8d
8ggzkEhS04Gz+85mhLA+jPDwvuEtfe7L7uW1lhC7j5V9ZU9lFbxBFi4c4fNeToIyB3GqkN2SU97r
jlxcWC0SpUPZyiOdbdLf9i9cqcLnq/P6PdN4lh4UjpfTT6QjGHihlytO6/2l9SnxlaglMNxuG6lD
LVUUlPd7/74cwcs51K2zhnQoVrBs7LCUBW917vt2teVKMf3m7Fo6qV1bU/zpLI0/nX2yOz7C1wT3
ffTrkTBBmIn68FOY279M3ITbC781/KrwT1m5kCwskAflLNvwQb8G25lXnXmRX73dReQ1WfszLIlH
wvL40+Hx8Kw2Xcs/WOFeN8NswzI7h+nPt5J2kMAdid1UGGcd7ViZ193ys78VxWucNVQoKHjGgi+1
ooQFlVIu4fN+9afHg19fOUgciBevs6xcB+WGovrWECTu1+5teuh7wME/ihjsxdLJy9mf1v7ws+z5
lj1QIEk7+0r4SWExArPCq2D+DEviT48qs/KE75XNv5LIQvbuy2ReWvdi2ZI/HAoqL0f4bbILS9wn
77gVPuSWDIKnXy/xKoYHv7qwqtm/hsXxsJd7JPweCTz4zAbldyGx89z3BLX3ykh2Cq/2fK474U1n
T8oovPhXzPBC7mEyr5QdCUxKF/3tyB0ZLnuP6qYfvi/MVlkdnpIg2YhXJfJ3lOzGRZu39avZXDuC
HF+HErj/qO5b/27JQBH642+/yTisXc/s+rIKqyF8q3uXV1EkdLjpueCNJjZPjckQzUCIlOjfOfya
8AtMIR572mG9qjcHkqMzmjhQ5L7uRINNVnDj9eWP17u8RarbK5WzR73UzaCkrz+ld/PfeQHO98rM
TRs498Nn5a09w+sHYrLXfTmEXxH/3hUTFVCKwdezxPlUoJvrzKQnDmNlsx9ej0JajJnRA+QKg8Yi
WnQcV2Nq1TLM90yswmT5cmjBmyfzkXdK+hszf9HufQMkUyApkyO50QxMeupf1mEhmdCeryZUnrC0
/4qtx7uphOpMzWXjmMeDxlF/ng0E9LA9fJIffIY6p/YLa95N2TlL4xjHS679NEuUvE9tUxTE1jzo
Xm3x6ihy8G5ZA0YEz3jez/EAuZRXefqCBnF2J/m6CHMPXyO7sBE8q5qDM7HW+DlzcZPES50lCRva
n56wNyZfytJNvzpcOA7Hkpe4kN47l6LfsX8E9zykAmkzFNNz/+XxalZp+7OfMDP3FxbGWZDg0gkL
XwhEWfIZtH/gpRZ8hju5Py/wpgsVZfB/7o9F00/rXFDbipn784RWyv15zOGvsGwK7xOluPx6gUdv
v8olhQxfl7ZfYUFT1DCS0gAM47ZmKu/2K5tLkN5bHWHWuT+5yCvz55YSnoJUub/cn5zw192CTLzv
9qs4UjjfglL7yfOvb/GXBGExXPsUv7h4fVj4/f+Vqh0vui//V1H87i+l1kHvE3qbYep997WxuWGd
IRHPKymqbwFrIXnzyU0hgYHzWs+ly7NxLfU3blxhNs7VHf06GK9ARuVtO70pzOO1E1XPvUgRk9wE
OovlrnTCd58Vwipwf9wsitHAFLYSJL4dORR43S5KsUXrBCWH67s4+0KTM/XXdlE4dTNA1ERSu1DG
sxyGs/Z2U49CBJ2KtFE3ZHsYQ3eVZbx1wbIPdjAvXrcI4Gq39M9tMZmLeZ1oJlHsr5rrt8s4f+bX
wykDcjLHtJBfdJdcFEjp09WzvDx00QnFcbNsS0fwKBsJ9JsYe8juvUgPOcBTPN9eon4rE2wwoqxq
EeT7P896tBydFc+443/wZx9r6AYiCPPrlJZLbk/rfoI/hd3RrrPJVGOxHkeYW3NzLaTgxJJ/qfqy
ep4cLpVxP/PAGFe8imNz5Sjb2iFp6xyaGaBV8ak3xRW+7naM9i/eS+26mdYe0vJn/4bUcHepIKZZ
CmsNT8G/CUFDCrNK5D0K1ewLxAAVA6u/0M1pAiaRQqS9SDIDrnrpwaKCPdpKU952+OJVLoHP1a6M
y7mUeEsWFacR6/HSnHBN3hQv5zqioEsuHxCw2M99pX/j20L71k9UuqleQHiRd+DLyM/bY+4om8LK
XucTIVJ1Pbr0NdKxvvi8p8WAKQSVeJ2OO/x8JH2WjtFqbJg8VXeb8hxL7G+qPn/bMgl/3qkey7ME
JojSohtUnkV3ggMJy+IJU0ozUeFJxIWHi08cdsYYqIDKxSunSobD3lv8WgPJQFE9WJVj9exPDKL2
bXcs7QYUbdnO43MLLMObDWMM347mHGPeNNbz7bkeKggvy1UEhNTfC9u65S5ZvSLJLtwn2JbW6/q4
s0bx0E5M8DNiWNp9JQFnlaXWpy6vR2HNxEQHwz2WMWPUmCxL7NHvRuzq69S81IBSd2XmnUkW2OdH
p9jVFGGCMYrS8O1RXPey2fyZDZaNtzzfvKb2Ueo9Nhn/mAP2mYKoG/S5RUNPPIg5IArKGy51hT1f
a6MrXT5iWDGcN9hL+E8XjeRr271tom7s5ChyrwhTypFMkWXoNjAs8ZYsxaXYVdZvMWhAXudWvDiH
KwwQjcO8ZJDE4GOY46uZito40ThJlatAzUSyhQWtUjofG7fVc7KcEbv77XCif4zwnhO0dyppYhpP
ltbTWzeaE9g3f2NOm542BSMaMr8Sm6Q/E5UsK/qjFiie0Pg6cHrBy/oz4PFU5V52+0TpdKhFKjw4
REW+FJ58XurpzvJbhadEsAsG7tVeuTiG8GWWWbd3tTtIxqWCO4rN48xI2kzDzs4R1OaXb7FUWbZB
D1uX09majnke+mBjk2U008v0/IcLx06/hlONkFA6FEsY8LtLU2u68yhvatGiyVYXMORPvoKT1OBE
P5bQ1Hso2IE8/0fSmS0pygRR+ImIABSUW0FWQdzatm+ItrUBF0RREZ9+vuyJ+ZeZHoVasrKysk6e
wz904QWDJf69cG4GXKLX4BG0LHcKNFhkMhV3ymR5L1pHhd2HDRi5vdwry3lReU9WdIeckIeDUWEX
0EaEGhpV3pRN9NNuU/2SeK8ZmTx8xFRwWu6NFMpjzIrhtAdD13dDzSO4khB5g85m8fDyCWW1PftB
To/Kr4xLthHVboOvvm7jMjIdeRdHbTan9bkF942egZ42q3raXzXJGyrFz2s8oRjN7vkVwco57jmo
n/9euOUmCfHFvKJq44D2PU2JWp38urQ4Qc5yCqgXwBrJMpPXmxvf+uR5kiPE6wtL1ojMppT5XxaE
feTMsoTLJqA2XJJUnr4ly/XTvV24dlQmBGih4WpfzzGqCzpJa1ufHEKCkuf85jU77bedWkyaJpmw
HN5Jv7e/xaTmSGxTkpE26X1+SYdrK7er2XPGbs1OxQhBenb/gGj1jhwyU0IuSfOu1Kv9wiGbKzEl
jozkyYfGFrxEz2MAKSM8B4dvdapPh4vsLpFgdbDhQrG0VbaE4tK5TLmpv8FTaPcCtFNGlOsEdypr
p6pcUegRJs8lYIjaoDuksFF6NAghrD3My415E/M6JS/vTgK4wTPMqqQEwr8dgLdAOHBcfTFS6prY
UblSyGY3i4qH6WynFw83AMXaf/OzqFXh1sLSXA5jHMAHBIIUVHA653J2TxKx/FEn2CiXPV/kzF3j
++k9oqNjRl0d9ikSa+Mh3AB+loG694+f9bx8ek1anibnnezD3IImvTGNvSI/Jev2NsPrD6M2sD76
7tW5e3CTKQBeJnU7PqMiacJf3CML55wRx+otmyibF1/MB46N/Z6tsAfBM10lbMGXvT50yt9A4dt1
YrrXKf60Wwy+TcKCW1wlWbYaUh7pyG0XV7HsRQsqMEV3I4uGEZhaoqpH3zYoQAEvQFgwa3bjZ3Je
4glLirGGgQIRFQQdsENQqATn15oleU4JDvonEA9eM8lyrzHQ78iosoeFCkY/KgYRj2oCflICJLns
K1QJacFFXCZsbG3jqw9vozI2PbZ4ewXcKPqdnRJlVpB5g8HGzjRKCQLttOALisn1c5gVc7X3W6MS
89G/bN7gB97TE0UHDeyB1DIvdWOeDbvRoJkMvt6q3cIoCDQaqm32YeqOoVBwr4BT9GgIzSb8hl3Q
Gzjf6aIF4A+RX3pDuakSpBh6pPOT7DOZzhb3W+0bUKCu8qtTSzoGNA318xg8hcg1udn24Fff50k7
2eg/t9HGmnG/73JV4+MCKWcQTmVCZeZ5YThAvlyCACyY2brm3kR3zdG+F07mCaR9TTnHBQ0BeqYW
iHqAUf0fw+scrglGD0enatr7rj50N11cC4cnz39Z7Qb8zDB2A4M8ESFpaKLAZgr5McyQ79j4PhBe
hCgkuOxSQDuytYqA48mvZ8/5IzgvuY739acHS6Q52lBrPMVopi36j2Om/mn3wmLA9YKDmCXhgVQV
N7DCsDmz/4/w5WlabK8OrWDj21DVIPycPy38nsDLIN1j9KDosmY/1oewWZcBNQyfABT4MvXFHEds
BGru3zg8oGScChyKYCmM2Fme/Ja9k7ikcYzwbZsLtjmYLhxiT/YzwHJjGuBU3yUlaQ4OnivWTT3W
qeULucVzrxPxpZBcj1ka3urqoiEcEKgkXDnONB5o2GyuNiSibuvWrDQlgEvFRqRtdBpxDO4cLlhJ
M7YLslbYOIItsQVR4evDXJ9CAgkQdgEMHW63fiXs2VwMATubHr7xcWy41x9QeiMrxiHs3uM6bNZ3
b5WnRUQqlhbe5mTUukUbHWa26lvOYZaNK/tBOcv96P1K1m+cLwZLyms70rMVSEs8kbV8RJdt55MZ
bZIWbLXv9zkeBdpGUCrok+3kKoQ6PduCzNfhKRqNSCiy0pE0TkUqw85d0qarLqrA9eoRWZ2VGV1d
iou5ajjtM/DtB64ZKOQYv/fv1l5QuLcCPBzfV+8Na39SfQ0gk/LIj1ZxBr/XtiSLGpxCC36RHCb7
m92KrwqbX2uibgcbeujlzoB7/+O4XbAKJgZB72VXRHhDkucb/MzP2wKF48OF0oCedt7f2sclzXew
CvbsfFMlsMy9nGdioKEbWl6dlCnh0TXonDd1DOeUE5J3k2nlLykUX7aTJ7XTcJ8QfvVsVYlVyoOV
8bk/yYdQuSLTyzTi+u8fxJXVG3Vn+wAbRMf1DnJbJpHC7fbDvqC6zzppKK67h9WHcVoQslGMzweg
NG2o4QP4HQDQr3dvOPHZYl0rj4GEXHGY3hndAcPlpydmV42rLOmOX6b+UdUfee5VdWIbwEtup8VB
SduOInEl7fVRau6mPaCcrOXmafg9OEiGFeKfADzvRxbBnUC2m9YGYbd656T22/BE6mhLChPeVygI
uxvVPOEb2SUtxClCf575Q/D/l+RcbQ7apsQjXePr59Xpmc6dQJovdNb3QSXRkLN9w/94DwlSLhRq
UHd49y7FnIiL31zzb05ThIi3Y3jO4lrzbvWHZiV6l7ygO36/454W6tz+dE1oHWHkcl/UmkK66qhp
n7NucUnuzRz1Ry7hLkv4pkY9735zG/RgoCbJiyyq2d56Vqov6jPXYqv37QgM9Euh4rJfzwb96EYR
ZZbW2sykLgMncSdU7gHUOAIEGTXU3Gsbutqig/m21jey6ReAZiwP+vIG7vOCs5NTmj4xF6+wn1k2
/Hj96YBjAgwHDzgChjihioK1Z1NSwwSGBRDTjQPccaEvLtAXDWJtZsXtZ/X7aBeca48Ank2fEJFB
yQlJ3WeoL7gIxguztZgwvAyATY6UL4Jt+BiUL37U10ZrcLUi57npPjk0EPJfG9iqhdWBCBNKVc5e
8DIcPgbCxkc98Q9RffMJ967yxabN4exJdQXbKCEQ8e4UQuUJUak2O3w8fogge3GzycWH/dIsaBCb
T3aNw8EeqQvC1owCDE4FlDET+HVuP5cj8ru2eSPhsvaF71KomSJl17OP1LI9wWWCs6RaAPIE+M9G
yvf5U/0bbn7UPUYtS3jCM+gRs8CD+Q0/hh21m55oAPdxXwXj09qDVeM+qTRzIB371L6g9x2s9AV9
yAjYfy/WCMrU9ho0udPxfPdUBofBqKWk4253OJAbmkgnCtrIp8HDBEuXOS5AEaBzcXfQx4IGlnda
q8GKb8FocQHiFZw/rxoHCiGn7koPrrp6MLIoWV8waEwIaSKwjOTJIJGaoN9UC3/pY8NPbnCEb+4I
J/YdbV6fHHWXqe59wNiA2SQ/ZfN31xKoM8Z22Kobyr7iF3qK9jAoPer4Rk8YFRvHywM1HTpHr1xl
/L/vGOMejBQ/r5PzIjiBDmutfJsTBX5JzYESl0MJHM/QUF8M9FpRLBAy6nPfUXqeodpnyKWeM81y
KuhXO+GwzFCtLsPH6uQa0YNcO5n8VW8wqrYdGQpiTQBUENp4RD8DuP0SnsFI3TrYBhHTdK+H8e2C
hvOoyjBhB7Lw652MhlMXLryyZd+5oBsCX9OFuj37fBi/ePOab9wADbsPruwA9EOQRcZr118+GLw5
o8EIDeb3db5XN3xk36KKgcHpmxsKIRkccZBE2x1MTQowcipq7eGS+YPftorMHX/ULg4DTNt7cH1C
JkSqY9nf/W/pjQwCQAPDzgz76JH6iubMMg+rMwrz7TuNRPrtsDxx6UpteXDiCm97eDt5/J4/Kdbc
Fltg8DTwCunqJo+tJN9nOy3Bnt4JLh5JOHOXAbLm4i0oHIrIJj/I1XGc2BzW/Z1JjADt+n20v0Xw
tndpRlKpP9oPA7TinGO8B4vwWY/rcd/Zw44OuwVR4AYyzFU26UCobZQxZD73bb6/KqNb1LENw4n/
8pqXB7o+y/wBFJgUssLtCaHQTq9H4Op1UrjIknHRapcIgj1g2Fga7Jt1eN/y/6qxa822Lg7pKzC6
JfXR3A18aWstAkd/WLzWdy5jySKS/1H8PMxnb56ZB5TVce3kQ0YCb+kBUtOLdwwrF169+D7tOKPQ
UWRMdpA0QKnZ/VJJMoCDUQpH4HRA6fO0AwZ8n4rO5wXLf1+QLxi19ItikINjAP41JxpxI5fqK5Pp
hijpaJdDaV7mlD4e1vo03NZ7Lgz/BP56Da6SPtTcMi76mzKGVd0brPCUmmqr9eh0Afk/Zuo9JAm6
Fl0fd7hUN3pq7jrS2OCfD0Knr5XQ9Qp/+klb8WpY8o1EcMj8ntHbDOYwjd7XPMKCOj9LM7TbHHOT
oXl3X6PcBjXQcUVFBGklbvxX1mB0jp9RMRQluCEs9Q2jD5895Pzyedgso5wg+Gi/12VuX+LgHbFV
T0HNzi6rcnaaHhbv6BEbEZPxc1KcosQLUZn6XOpkLKaNviktWMQuyN0NHbOYl+mLos1ik6VPlObM
9L5m2IYDqJNWmn9dvbf5DENAd26fbY5x/tXEDaxtl1k1hbIu7kU9OGlhg314cFFcDGdocDbxqaHs
r46ngGqTJwoZ0Ms5tQtDmopqAzsgrOnO6Ucch+IP0+faTIWGTIugqhoAQCCo3nRfB8JPjNuv3Hw2
SKDwcUmqGomWZC7ruIJTEgJ/Ie6B+zOgrHSuAhiL7qGa8rnB3ASzs4UwNzIiJMuhkdmDoveh2y0c
pP5WGrz/x6D+nQi1NphxRAJyNLBGOSKNPHRuCV84C78fsG6wBWiMlRGfjXvoa23+r5HhskJZ4PIp
eoX6pjdXag+/UK2B86MdsO4lfcQcbxHuHUnstbwmh9SrRlCgil6wDgkzFDoEKaYi7Z62G7wQzn+Q
UMgRqUFBziJAWiKCR/o1QvwvEsAKM1Wy1BmDbieSimo7Qv0Pdngm6bUuZ5r/fhNkYUXmwTnHA9bD
tN1DYjsTePw92te+6C3SmBjyVjQOTbQrldhAglN3D0kDrsycVh9WXCSGp4UXOMne4XmSLQ4fjWt9
ZXApKR+4XmrJfqu/nrxR2ezFxboX1/ALi6DjYVtHjA1O9LHpJW84WlN1IYILZBp8PpgYyWnN6MKM
Ne8lgsQmL5O5kGa5MjwID2QTRoqpKdYylNqcBWcG1VpWKXmBpFxZc0oe7mvKYdBlTET78A7zd85/
RRExC87oQZa+KKgOISh6JGfEBcWgL/ssZYlaiXwcvqglipYJZexApry3hweIaU7FUihZhfctYqKz
46o3dO/renvbsv3lHC393LSNOcoSMkPs8VgwPN8muh1P0sjgZHb5qiX4SFCQSMkGAjygFyqOg94S
30UvVrv4c32jE1Sk9Tpb3v63Z6duoIXGVtdsnOD6U7EdrPEuHqAe42+ynTXnw+fRMNVbDJYVFNGu
Z9T0nYNm44tQHnGMOZ4auY75YI5iSLW+R9CU94mbYvrhP9fHFYqT5Zf4mbWS3Lc8c20G5YoYmW4/
WR74eMwox+cPNzjxUIINVCn37GDsYvUW936nroS7CSVhu+Br/KJF9ZZNlkHAMFW2TSYy85nxORug
DJQxfw1k/6z8fKJCewSvABe1MwgzCKETdnT0LrSZ5ulTUyi9VCRf0e2aQvTsW6tT9AxFrZSM8bQ3
6y8qX50qK2KnZ6ih7/HmW0cUPEjFEqojx0rp6ZS04N024nuoT6E4bj65OCGlmjvvs9f9kEdGQOCM
kSPcakDFSxBI5DxccFc05EKFJ/Wno4LU7kzZF7+YCU4/m9z8AXqgynwIW2sMEbGPqCQaIkQ9hHeI
zJIA5TYFdRXkX78ltPohwL7K294erdVhiGZy+imenf8igoC0CWEOciU4hCXc//Hd1/Af4vigPMW5
H2c18Za4rVvUE+cx0QOERiLCF2aYiRPhlix9MZlWMgze3LpA9S0iJDnLkuIbXEzmUivnkVD47gdG
wgbq96J3NKAOMWI7PMeHhexGw8CaU+Wyf0d0jeKeRe1SPJRA0Lq4shqQQqVhFPLNlXkekiVDpOUN
4ePZH3xeEkMaiBfAM/jnfKwvnuGbDHeVQJczUcIeFy9XlwvRW3gakwKYDqN61o8gLPZUxRbcTB2X
0ywZzo/spEnhAZPTEyonXTOhSCQGLUmOlvTFLQbRGdYrdd35YF6DfDqcm/NT3AveG5WT3NpaQoWK
5POmWGkku8mvqv49BusBszAJhOgWt1GFAvEi53WDlBKutEAKvj8z0dW2fB09aS0154+IxATItoC8
wxzKGf8QSvtgsyWvoaSnWAmqVbtuJW18bGxEqOd9PG5s0SKSEDkqiyPdh66Ze5RqfAghBvaf5Aus
GackLsKSq0/fYnRHP7KZEGpTNAeTJkp22ddgoURXf5i00TVqInIuD2iFRub8ujUTSkhb24LdO+6x
LwElovSDwg2KU4DA8m6LyjTNZriaqDBtKwDVF3HHAnrPaMl4DtLD6hSDRl9nc2nqIeYL3boE0wPX
gWv6cllERpHJU+IBk3JAHRtV7sjkbujgv/b5Qp5pAocIVC/nPM7tghoCCQ2yJJ+aCa+F5s4dJuS3
qKnpQZzZRZStTiHsDSlF7cL+TI8vvoYotxEME/B6TJG+lgHOpyJ194g6H73voN2q0XGh+vrfyPWj
i8s4+o+g3Imx8B2/DkHBuRBLB02kpQ3tgAc9PUL36nTZGI4QX02y/SvVguZMTfFg+dqcUQQH1iqD
N5w3TF+rQcbsc78VPNYVqShU9h7r4RxwY7G647haG7XwJfDJ4UAAghkpLZC8osRXcG2bk7HjT6C+
CH9IL8ZKStemeqy4kPHyHhOLfmyZkQq7PXI/Ght7leG0AjN5Q0J3vDiUgg3IuA/S4dzyO4+6cbCi
+VpLBzstOK/P6+uWqi+WhJmUC4CMvBrr2/D7+BRyv7KouWPg17i3P4VF2EYicn5dGxvMO2AkM+mn
L6m/p9cb98aPoO/WXGLc4MYaslmeE2WhUAQNOfwEPgUWWzYfpEUfs1CjOob+iueg9I3ddJFM1m1V
x3evHx1kzS6UlGEBE6qlndciH1+jLo607a8S6ZwwkoIV0USgiJstWUNZ4EN+ZgTUIRxiFqxCNdtl
e6WdTfSIAF7mlH8HtHaVJcrECKgrTbKEgoC4XbOYaQSGm1qpoKJXRnCN+vP24vTnWMDBOa1oC1a0
LvhcZM7BCE204I0BKJMmGs7zKas2Hs4vjA78pxNr+f/xfC/BsCnZoVjjsZVlQdHacVvEgx0EP43N
GmyiZv0i5NrRjcGGHwznA2goWGKkOpdDjL9jmM3kEbFMyQPtlB1fQfeXH6z1RAugKE/bqF3/7ysL
T5DWMhzXLRDaYs+XmjX5ev4tVvLdrax+ILqyGMSpPHAzKwgp58M5jmh1iHu82Fpe1wWTZGLW5vwQ
4yp5QMNXlE21ksaRxI1g3F9SOS9DnDtGOzrwNxk+7kHKFD9IcwOHGVEmlAbgZ9a9VNpOqcrmhLvM
F6h7zigxC1UegLZZSrDOvIrvVCZXkcoMDvEl6k2LCX+OGFRacwUzLv6Q31EVgw3hIZP3Rn4ni1wG
mVczmfmChkRWyhUj6wf0+aai9LcDx6oExUheKjYnzq3zrh8dbCL6rJ4AvDZZ4dUkh58NwZOp4mO9
AbQfMt9sHxYHwajlaYpTurILHKcqOIjmiCxjPzpP5fH00r9GMFNcmKgX5YCMFbbki2Fhi7KeMT0P
/sOluD9EVeBjb8Mz1TzSztavcEQlj8LHxUO/DXpjypFCav3YMdg1MJX0wS7ABTUsMhWVgzcXr4T7
h+6fh1PZzFdrRok/4UGLWMEV9ALLb0PFB6bmaDiKB695ehorFy8VdWE96Vhoh8mBuTmtKC+KwO5E
fbyqws8oXZkZ3NmOyxSxowlR0BTpFXHo3ml8iinmaVi6pMOr2GD7Y6xxuH8TyGDKTpSFz8ByNUht
IaWfC9H6zbXwZk2Yf/xXT29+4QG5+Li6tE8RNFaKPRRxRq/IL7OrQyP8jVRLWgbPkGa44BGCLhQB
d4Ots6S2oEysKTsunJQVmpN6mCcdktJDXp3PDeaSy1AqybEJLIWzPFlKKelz9cj0GcrklJTLy2Tg
IUgW5EQ7F2TESTeERVQBjb57ddz5+QIkDcU6HbLcj4jriXwhNkwtKMCJdtJMlFhu/o30Eg0RhL/4
Voo3DxxZdvgmH367mYQBJPmDc1CHci9hMUbKIocTEjdGnB1yQJjJc1oqLO/4VF45OU+awKT87Rmr
PMqasM37OHc8K2sf7XRlCm192I+z78dEd8QnZnPugx6TW4JPX0mxiMptiewTh9nFv6FvT/ID/u5q
cv6oJtrUWF78K75G2jlgXVhBx8ZJnSlONtFSbdNjjYrv1efXiCUtS70V2g9xIyw44Htr/DYr0UgH
AZv3hrdzQRQVM8pyBqED6a3icruDX6cyGPIiBrAiSGNmHcpNHSkPJGbA0fAXEtqQtRuDv3HRBGKL
AXUf9rfUld4YkaGrjQu46oRa+MklPnALhY2IueR7VvDnPEA98geWjC8eE/0EStFLJJD74SmAN8hv
iAJAz/gctPlE51ED3oVFIH8BgN2ni2KFDyJCLotu3DXhmgLFPXNu4qdSQqAE4gJ039xyT8pr+Uoj
RmYET+QicVL0Eu/s/3k5n751/n88vLFjH0e9D9+Ax7YCyvhkMycY6Y1ZOV7B3igm1Rv3eSxRHUz3
CrMDrUCE2QJzxRLuey6t2PXkl+K2EqA+cDL/t4eW1Sedp7CMliuMyH+Qfec/9zfvjA0zogxiHxiQ
Az9ZdPFPnzQdKhe+yfbi39wiqNh59RAq2J7TH1ebO1T7HbcW3CvhSahf6SA2Y1IveDz6LqNehM8L
ofcBBzvcnsIjN8syMgjoeu20x3SWPzIaMocWCYF3SPacjACzh55IaAR/nHXiGmQaxAzE+v+3T4WP
hM5x3A6Assu4KoH8yycc+SrOky5ztchE1T834WCIqNC4Ev+oXslFg0dZMz29eQq/qnHni6EfaAt7
PeMprZJhuTiklP1iBlMLK41YmTJvJAWRzcCsA4HKsxHKnOBewiL+89o0hPqVNkL33L2g3AgntNcL
3xDfEJVwW+cOAuZ+LeUZCo8hMgvwmS3OXyxn1m0loMHVusRqTKdJdlseJ7u0JZ8s4j5hDc/QcYNc
abkDoMSEUowCvVVcLbiOo/wXIWOvwTRl9Uh32Of4E+UpnX8lQqPQ2LUYJ4O4gW0k4lKWvYwMBeOA
h4XA6K+f5IXkZZTVHcaAdzzpL5Ys4ys/BQTiC0LrCvG8zA1jzlwQI/j3jfp1c9UvCVQhCWV9SAP4
W7or0aJ8X/ZB+TkkaVysElRi1H+vo81MjUyfGPXNLX87ekPXDPvKRoHL+jmIv4e/caKGN26leAdA
mw37G887Yj7/VzrDyE53+UVezeUjMhoX7s17YY/L1T7ehGkBPRhonihYNWhxouLJ0EoPiKACiWjv
NAT3RgoxAFAjfVY8cUUSn/y58fEJn6/wJ+Igt/7RaB+B5//uWNyWa5h6h/GI9Sm+rHRxKgzk38L8
s+s+zpE+1/uaLVcJdFAoGIHiyhLG+fpP05Z1K8/4v3vIcqerMMD4gMnFuTHsJmzcY7EMnKzb52f4
D5r+t4EyksiPh7ev01isRqaKdzEiLCLW6yOCaKiInxD40VHoDlha6d9cHNjqTc4whIMYQyJzJ6v2
b5yLkX/bQzuOLcm2SDMizrRiUqB8gnwtw+hg9eBpMbUeUmTMPudfqqoiomqJK1l1jHNHOGNuQRR/
AX9QZROVFSHbD0fKwIRcE3iXLe1JaQ8LCO8qWx9flKgaZ4eD/VujA6Ic4EXJn5FKFCjrhqM8jZbh
lgfKSMq+f34yhwwa0S+YdZ+iUSaee2abkxfPDVh28jRpungTc/vgtPjnVXyb3axFGoq+ypQrOBMZ
c5VRzrdEkZi5+F7Zaq5iDAa9llNHCxcOr6pjOUdJ66RN0sIiZEv4vV2kXovhZv0BleWXOC6ZOdUH
nCqnfMJUcCKE0qycei9rinMh63YgOw7xPs2VcZEn+m0Dl0Ub8cgiPL3sen8TM+o4kfJMxlE+xlYg
FifdIjbGQsRKqII5AiOmwZxn9hxh+Q/NFWOSxg4CKbMjd43wjZywiGr/IlqDuF3OA8Tjh5hzkDbm
W8SWJBMd2eTlLzAsMQI5KWFTlODgbxhH/qElHR8Wm5VhZiY4tNNwJgObG2Y2FsDpLGmpHt6z98kW
qqQS2baEYtIuDJTPcPyAlVf8DAtG0BwMGBEJHxNb4ZXMnfScYZITkhweKEljC5fO5S75Ft4gw4sN
KkE5JUDnLkqxi/pvY/hvRzIyvDCg5rLH//58sqw7GW/ZYxl6HiSHTo490AVD0iMGy4KIaByzw/2m
LL2/wwtOWQ4y1CP+5XZkksit4B//N1TCCxkC1gy/MNgilPYz6fIu5lIK86H95A089txwDGOlEA7y
jJS+lNO8dqTBhKncpMd0l95Tvs+IMCb0tPUtHPCJQxuUAoGAYZgL/ubELDLOBaeIv222+hujbEzY
yqv9uylcKTSFJSdzyUD/dwwEJB41PTSUd2Pj2sWVz1OnxU/Z+HBdsq7FkvgpvkM2lv+nJSyfxtOE
Pyt87lksX3d2aLF9GeD/gRHddbulLDhG8W/fuOKgZHmLk71wTjt9ojKFAXdcyPFKiWRAFsmAi/eS
BSid+b+byN5vQeY1YsqGHKmkcWIaDCnWwR8wCVnZU8xIOsh7KBIZjigw4sw08Br2CWxRJBrYbFj3
PAGH1CfBJAuUAAjvLM20+OlfxMIU/OU8MIcBcbJ4JZVYQ45OMtuk1zgzM6Iya2J62JXEb+JqJUyQ
9UEjxBPy9+K8WON/5vrwMSZxG70dqSU6gPPjq0S3uEAmWtyWHJ2l47g1wyZhJ46AOAP3wQmFfzEC
3s6xHMdCc6W/xKR/x5r/jl/aJc8dZpB5sQMRwbGtZNsn2wr6W5SesMiwduwxptDk/0rDU+7IYjiQ
ZsNy82f3smblSX9GF+kcQMXXSTPFTf53BNjM//6W7kK2K7YzWUoPlPr+pubvrC/mjhFzgBcLIU8m
TpZes6FK6/+WGy5LDls4ftYAG1pEqk18Ah+/F2xcvLGiEFhsEp/fymHlL2rC8GQ5iVHwPwlgZd+V
1GiFWiNvYYr/di+qreg+m5jMO5V+rI89knpwZvCJP1cCzkfOONvb3zQOt32fkIqRI0eNkciqoKWM
GOwZrC++IwtPXL4MpAQNf6NW7f9b8HMvuy7nQedEUCPxnERgh1CORVxeBTBBwONVBF3jAbGeASNN
2XjPiAj1IXuBeI4cNbZ1i2/cthv+rlyQzyZOYX6kzlr4DpToefwglQn/4GUtGzAZ6D2Yvn1Vhv01
2I6VtcTf4FYR1UCSkbUDOB1udIcM3tGhrOID2i3OUhP19TObPTKnCs9wl4TMIZCldkC5eHjvS8xh
pMXoQ3nCBQa4Tnd6H98p6t9WQHhWW59H7py89welOM6JKqlFXn/e7U8qq455mj28w7c5rcGfTqy9
OgibYZghMUFB3gWeyWIPLwFMm6NiVa9uZCigN19wPeSZ63ZBEQV1Lxe0q0Rz+hYence6F8BKBcvv
qiZgRgPH19C6ubn378Noxd6Jm8iIZ5z+rPiB64ulDw2vDU1TcndB0gB1tw8RJgimKbhuANV2OwiC
FCcbMzyce0UHYVpzUdD15DCUFnCMU9RBtRUAb4phrhMY1AUa8SDR8zpGOifpy4JKEx0sxAaSGWCe
MZo6HUBcNsjS/czmq6E6dqxdSHbTgbintUPO1pApDD3qfwvgrHYFvo6w4vv8PYzvG417bk8CPqoy
ffVLn53Sxwqszj5zuJMvZ81z3H1x+QZWc34C0ajaU3Qy4IL9oFISjWX3/QMP+hsQ9hWo0pinMQfl
WPmBObgGewUkcDfsA8kADvZRBXXhNL/KaMczvmaZd0WOl8JFCA/AsU+Vz0Na35znfdwdfW4hvqCU
QD7upPgMVuehaoHGIqoelm0BlnrH5srYGcshxFH4PcLs3YDCyE890Qt06EdXUA5I3rxEdKqBmKgU
IgiVK+oAsQATSnDbhJyWcoPT2Di68A8AX32NT9V4BbroMDqOnCKAkx1qcMPJIeMCHwRRQotEzrQ1
ItUGOzZqPRjEgJ/D7g9EEdiBCJAcefGag5SvJ48RaxAxA9HAMLipe48HozjOERO168/iRURYcZgm
dWOGs9OeVKh/8PoZmhCjB6RxCC6TnwGxivbChv9kUNL3w9p0ex8r7gGQ4h6dVhAwNlBCLm+eWQtl
Gannp5C89uD7QrCz7+accWfWktVKUSYV8INReZpRNAAIFRz2daI6r8RcP78gz50bXvWRTzpg+yhB
knOy6fXQLRdsUid9QYa6FoLbTrXzi2NeXQMAJhjiXuCU62qImrl9GIwPmnuB0eLnvmA6TA+dTUKw
FbwCJAoQhwID3cJA6SGC1fyWCSzszCu6PHBdaGGPtQlPqXOYta27OHm/XODce6KCBKtGAzzw6lQI
oaKbMDn/VsJYfj555m85H35Bmgm1Ww7HF29NrgClt0euUhJ2DQ7nt73EEfHh4HxYS/H/pGsIiSGk
g5ZrCwIZEzpTAyTs0a9PK/fUWINONNSfwsy+1ACXTCyX8jngEVztcy/N9fbXk6xRG6IMOti9ptXP
NapW2VxPTitOY8aG13B8UqGuJKj9GqD2W7mw05HZfxt2ueZHMLCxiOKbIlJEADWt6fvhnynYAWqI
WjQ9qt2L1z6ck+H3dQRkPQwvbkR075LUuoMQzLFOtZ+y+4JjNZtR2Cy3N3IulBMHK5+DLhsAYHLw
q9ODNQWg03xP4Yi/znUbnwDQFWoOOD19RXUQo0DPA40ytlRl+djWHhns8xHMde44wOIGtBW8KSeq
lV7bTCO03p/4gGn9UymuPrtPGFIFjQDS5VY57uxW9DVA/df200EF5w2V7A3UpSJcwZetFvRjkxLK
BWT9hyCCO7GmNsw7dmNmPIBD37vB6lVx0lDXaGYIAUh9dxTWqegF8WDTGX71WXVJ/QkdJwSHiTJ9
oeLEFSCqqMVQdIDuZUL36T11OGiMps8NLagPY2NxwBopVjLQ8hww0KiIYMUoyJjxEyGpEKEh3Su3
bW/aK1MowL/KgWdeEb+EiXR8XBTQgbPb1kJ3AfnFwH2My3z0GLP+rTJh5A2qaqluOBwoFeuIkBRH
YnwQfzZ5+Yj4UHOFJxg2nddU596si34hOkm1nUPD34s3lOfRHczgOJt1sNviabzXqODtczWM0DBJ
s4vzAgQxnA5VDyyZbbiP12gLElkF6lZCIIZm4iOfwUB8tJCAPiZ5gsYX/lCnKMlCQhE+WWhkaih2
ucxGzyaIIT1Hms99gugSqhnzxm/R/EJlRUP5Z8VYEgw30Zmtz+XEBDNz+l5ANPMUqVuYOPu/Vy0o
dnVwmxxgxv+M7mwGS6xErrzLde6GpxVY/leK9sQjVCYS+QPOn+FMLL+cGrsrausMjPDdGG4Hx7bu
HSZ/R1+CZjmUcRQjGDuEOhGVRLFFSCD+F2DyAcmzoPYecF8cylWxXGxItjKHK+gZZKH6PfyF6Bhq
zvzs4KuryeW3mtwnkvytJsdf0byboCDDH7pQJ83Ejyh2ix9hMZF8jeTRJOP6QN1YIZ1UkJc8TU6I
88EbJETIJQSTJEG7EJ8rX5BcUxeKt4I+CAkIwC2zgYjkRkNtWVZRe1gYCzp7P8Mt2r+55gx/gAqR
C5rjEJI9QsAHuTTnV9twffH2XyLaCxjjNm4ZQNDr1GxSTc5cz/P565NZmz6RVnaHJ69Txw9QqaNc
G8MV2nAjWI+UJXf774Oj1A+4o67N4gbxq9OiCLGCZXLmNOTFfKTaYdcPXnTN9AcI1lqxObacGcoO
Vedejai1Urcs7Gl3CF9kaK5uv/aI2kg33GCJtHkV8Y0tK1yz69w35wC7OUx1TiOJJau3qCGSeY4z
AJVT9Fyj7EfxhsBhfoBscAwbNx/EFpvTMof3yJvtGjnQmL7+06ekEBC5S105SFuSplo71pPB6LaE
j+mwqZYSRSBmEMoQuQdzTDEQkcrQRq4F/YnJHaBCfHJcdJWX1Hcvl2dvMFc55Kh29worAHoQF3Uh
GMNH3BgLbXteFe7FRrLj2sf3jS8/z9scFDHQLGooj3auu+c+xWMuVMrn4fgAls9XWWfdslKcQe3U
+rx4JX3bIlXMRfMQyfV+eFemlOtRYpeggFrOLSKpr1j9vRnjc9JUICJHxU91dS7kldFtRxYKEDLS
HHUwnEX/SDqvJUexJYp+ERGAsK8SXt5UybwoSmXwwgkjvn4WPXFvTMx0V8nA4ZzMndsQ0qMEOSgf
c6a/F4oQ0khVW+mtpfJaFTg2zVUqpHr/1i1frdbSBatoCjVyWYkbq9fquCnvH2FhSytxLWqLsFzB
WaSgE+Z7zlHUdeNeeTlv6DLNWq33BtEmHFwBebnlz52WqjhI59O23tY0xFP8cNKsJYIwSj77nKD2
mv001WDhk7myrhkf+C+nu+D9GoTSmvDSlRauldFLTupUiC6jU/i0pxt1Yry6VE0/NaxLdxLSw8zw
bkut3Mh/lAuzU1mdRMFe12z52jx6O5q7JVXgFXINczeyBtSVr/mAQ9Jv4zb6TkP0d9DbS1XtutWI
DQ0yZOMRimDVJENFDooTw+1k1niQ7AgtQFkmnYaW3Qpiva1XbrNOs5+4XhC1TAOXzR10hKiW3vPX
7DOKvvAH2YgLUqe6S+w9WWvX6Jh8awNnC85NAxUZZUcJ6x0Xsi+VkW3jEBh3DxxlES8zy9UfNZyz
1O3RYQjB3b1NgYj4GVul+XEPHslF+TS+bryvEnCA4vo/eg4bk3G7PzdbStnSQq/2PUpUvpVyswJO
U0320jNPQiwRxTO9cbkirofF7ywVkUIax/Up9UBz782DTCNYxOpBcdntRWY1Qf7HgPC5I7s58akA
ppRJe4t18vOafpbhV7Yyjz1HP5XvYPIxBKyLYS+jrD0S+ybh1T87cGuSixlb1KJk7NzNpXDKKARp
QiWkQ7jAPeTN84ln+LaAimdAvrcGGQdALyMwAlkbmqNw/Rl/qccHM2fS6IJKmxO8uxTAsFjBy5T0
S4y50A4cc8W+O5DqdySSico8rhy9W2iFWz0tBTma6UPpJuEMK3byaXuOMmA5jhMapdmfERACxh6a
OY+Z16GMdV+RHRLXPo2v6JU0FHXl3Dbp/xY/jP4wRbAKtG/aUshuT45LHAKErQRldMf1NJvLq9hi
BmzH+JMItd9ShA3F/JKPXtx9dZnzxJR73GL6PNLDQ7tC2U+f943iAwsNe61PTQkpNUzSmtGmcum1
+RIw4WWr+mMkMdN/a5c4XmgkwNPl6Ibbv+2ktkixeq70LTd6Wr2YejpYx0mDI07c9/js5G9uIcce
j28xbAvjmGJJKOP9HH/Ke4WaDMe/zynfysReHUs6OqVxKyKLPBvil1Dc4Jrkm+3zQtvYBHXtE4tn
cR6HB8PVXo+ehXV/49rCLuDI9nDEJTxzUV0slF92ly2OdgLJUYWA+MdVJqJjudhOMW165dMj1Sjp
aku0mR379YWYUZq8KrffaKucxn5e4ieErZ/Wq+MdVdQPLs4ssDeOfFzx+58ir4fGJ8CWtHkYXs1q
JrEmE1/fSt/TSgWj2Ea+sjeP5va5uu81prqtDY3D1bdEwV2Gi7Jv/nSm4oCL6/xT5U+z1RQgnqzq
Cw0fuQg6bT3A1UXwlJvxQTshHRmqr0W3CYyPiU4GdrcyvZ5cXM7B7oo55EM+dFfm34cCVkcBlw5C
FXyFYtmCGzKnEQ+lMEW7TFU55ytkQ4LKpV3+mKYBIekEbLQHbTNjRD67TjwbnXG5ujMpavjnCXrR
SVhBz+I5h2f2NU30yZ7dkkIY/hGXxWCLNiQQGcOrJ6aKJ6iFq/FYO9igL8ddfu6uJqXI8zs+K/zE
eBX+vWQKnUf9iYE5CqbL5goTzABBoQk7KFhS7ATinmo7Jb9l/eYNpq/dBAytJsbLavqGqvUjrAaY
HcoGrPP0/3WZZtjSTuYrmifuoLDiHwrkAOUg7SqPb5+eFWjHfFnqNqYAvgmTJ4e4N175d0hQeO8L
IFTwBXYVcyNknrwHb3zQV4x62XGna8pF2VCCcr3+ZclDkioeVA8P7QCp5Trz5QMMI3oxYck1AOE0
V8qB6flE29RQ8vg59AVQBTqx/GxM+2d6niYX6QOOJgxP8CjcwsG9DgriQ9hE9LnqSTxI5H+41PBc
BZHvLDhLeEjUeQksi6kQhCvDWqTbfxFuhtX7O5jWo7HGY9SVttJWJJUySFasqFXLHRPAgUUIKyAL
/Z618naNZm7NYBRAFYj5RDF8LnETPiZKYc5uDnqDw+v0DX4mIprwowNSdgL9/zRVgknEZZV29DEn
9ad2+BbSlXtxyB/jbsbVrxitMoQlrc9nRM9d84AJpgGzfOCSbViknQoLkbqR6eRh2IkH+lRQlpSl
x1efrpDIxRhZk8VSP1FuQ2uAGKZsWMjuNPThrnBn9FP64LOBPyy1TfJRPcB2mST6E4VnomJWpB0z
7IHvB1ADx5Ni4mOigk0q4Pwx0boEJ+JPigeU2w1PBw8dT4Cw4j6bP+KBG+GrPzT7QNXTuuLGnWM6
eWgHsO9mPyMpKMv4QWgvi8/SuRgzOGF814kLKu2Ih/FYgD/AIdPKjdbDlZaXkTJDg+m9f+QDpL+K
iZX45CvzOc4Tu09l1XAVJwQWbmd1xs9+ugFwCs8DEji/ekB+mwZAfEsgHMakVO8wn7nkAy70i2kd
xufhyjMK73LiOVHeKwfzpJYgRnx4FuXB/JlM7NmRrxNlBHcPLst45c7DKOVpHq7malrF1NXTrGlq
enLWSDnNWnntHfYzhFdMyM/b+regqpab+wLa2gmOuJmdZj7d+4bnDQCYhvjpvLmW/zbBvX4cv+WE
tdwGHDLQBqZ012MbQOl4XfXVxOjIqDagS49zACBWybRKUafxjD0RqO7BynCRlTccKGyBJx5ldkse
5pjLpxxYY/CFeCgBlgBcYPOxOCffz8qjIQfwKgFMTuHj39PFDwGh8U8Nhh93/jQxARtwidW/555r
0k8/ULCFKQfYs6AqAv0efztxuaGpcb+kkt/me7LrYGt6X/DEQtybgm0M9sceiTQHcXiID6R67qSV
gnR6jt23XQV0wRZ+Up/b8ocM+dcp93KPDhw0HB56s5HIQ+anXvDtESzwP/ZER9zCfEM5+YQJj4Jg
W0CteJPC08FgzSAT3y8MqlYG9gSFVQbSlxno7t1BoQYRrXdHT1g3vuHAWFprW2XbwaSnykErtxR/
jNULhqD3CkpcXDzDny1Lh2MZsw2aVTJ2OPW+J5LSG2SEVfrvufanGw7yRLpEgGJr2y3xc2Iwt74j
B0IkdorX6M2Q+ey0XfGPkI/Ex+8e8STBSJCAjR7ClAChV7EYPYnUmHWxzoc5772t9iHop0eX0vny
FzHWmycMyM24Ur5Mh/A9DTsxnybjl5L7CN78Xuu04L2bSPNySxTjmcKtpXbj1dOP6JhtqbkD6Z/A
AWnBQUPOT2gWSTBXbRcjXUPz8pjkgzLqJkQPLyJJmQ97oa/aMvI1Ey1c55mbSbcD3szVn6Qd+log
Xz3FrmUMQh+inKMCN1n9btxPsgZxF7uajy6vWybbmEv0/lDsmTWCFuQHHNE3UCf302YebpITnRS1
I4E9VKEY2TIlYXDCat2gnFmOqGFlQt2C2Q1lEcuB3suT+Ofo3X0kUn4KjQsxR3Isj3kA5IPC4eml
q5D3fy0nSUS2LT7SQHeyXYKUqHR6smJSj1I1ADNnIcv7cFMCMkyFoxyA4aUb89KxEPtN8i2cTfYY
r1njhYUCaRV7jAem30ctAa0yRfQ2iSFVb8IJlim7jGc6uqfyPwRz4O7ouPbPY75vPohH45aEN8RH
QbF+HmdeHkwS3HoLhN+vIXx5jcuL7eOpTT7wLT1+G1HdjauSbeP9JAxEprKnzTvmqR3eKgwCrMFL
ttW6uJEayF0mgAkPam6far+CDHXb7KCi9sD63+OOoF17X6UDIi7kY6+zvnl5yO7Qr1X9/O6JvnqI
1/FH/JGukVZxYEp4WFlICku7PofrHs3PkifkNCKzFH/CNTLjcM3PlUDBO1TFhh0dJQSkW8nLSZrl
6/FovNDH6IdBslGd6hukuTpLqT6/HsKhOxfcH/SPR2SR2g6ZJZ910omZG+pUFyF4jPQodAUcHTYI
klgRnsafGCvNl3nRl44AjUeMj5Kd7z/ZYxLdqevoU8qsEh3LDDUXm8h4vvt3H4nfj7jjqUfTF6KS
qh8RGUzrScqGkC3kG9fo6mYHlJ27Zp0H/Tr3VAQ5vwjK2Ci8ISjZ3CZ1/Tfy/HiVnPV6waMx7U4y
urjRRTC3EiGiafydupmkUkgU0Wh9IPEJ0fAgl9oO+y4wtqF/hwaVPd5ASOshcviCFVoyFmw8XdR/
IuHNm81+V3uzAxug4iunp5c8xgOKwdZGoLNTN/IOKROK4Ro5bbi8kxNG/CCjECQa8SFFA01vGCRc
AfARoIPYUqjuzWv0tjh/76LNQWPOzW/RBt3ZNaRl4Mpu7d+y18/8T7h87D/o4K1kAsk8Zl7eAsJj
tA44/5CuSHN5sMzH27SNXw2JvbTUq6B5WttHdDF4SyeZWXhWSSCdwZvWbRWaC/WCy46h02TTBPrl
qdIXgGZwMoDQz68LdTDJ3hboLC5KaC743tgZJHZsUey0D048KCkhoNqcUSrQZMhkCg4FNFOoB9pR
Ylv0QlQ4iRNX/pgSFuyg7WHwTcDLpJ+gnKPAmChJkxZhIk1rFBMUeJFLJTHVXxTyKCBgE1F2ojmA
WLfp9++9fOv3wlJfUU0C0TIdh8o8EbQgMfRnYuVggE9o6zQ6nizCp9cFn6LSBV2lW6FY303k90kf
AyXYS25RAIWosJhxky00BHDMJoLNMJmUIs2RYbZDZaDeLEkiOkzFqbwhGWKSk1BncNLLb0vhJKb3
SRayTj1PqQblYTcpJqL1uKOe8DBW+SP4nQZxtuVgvqgczNPh/C8BFIxW+gb1KWFB69spFpSG7R9o
C2SOfQT3kxYILEI/TnKQllkN2H0x/fHblfe0muCCTG1YaUYQL00edg6ZZePm7OSmUx3GlfapO+91
uW3caS8cV+XPtGPOltKymPbLJUl4MKjNo7FnHnAaVrqjc/KmCbDrnnFFjfaxWfLQg/VrwsxSmSC8
0dkcOvHQ42hVrjInSU8FA22ewVe2l/vrizyC+zUrfUE69GC0uLHchPraZrTKl4FhpzGplyEnmcFd
2IxYObAyo5CGCAeuUtwo/Yemva1Qm6eN01Y/OsZy+UcY7+9PO8+87r7kUxX9GnuJnuObTDoU5Yg9
M4ozPJtYjpGn4+oA5DTaHOAh/AiVjN456AoWASEEeqKH3/AT3hSHQahYIk0BGs2b5ktLbRVh/cP0
6LlI+ErEnFWwOwmbFB9Cab+13QjXEFzm1xiDZ75KYGFxgMQfaHGx/EEYQozp04uYbPSfXKoQz1CT
0WK+7tNNUgX5jWOFI8mAU2DXsZ2Oc52KvwodBN7d9n5FbJ0sEK1m0AXKYwtBfjNWbqyeGxWvQteU
7UKHG3hWPqgyRqxHQD9/mWwZf8UeubYXZu4AsLzgApNSJgcPzgJZX012E32x6ERL+eUSkcJMYCpj
vNfv+GH+vvbFlgSJJ4M0miW4d9yho3y+n0cF+9oFs1H+ENCP/KcxDADO28RjdTAQLySPwbAeusSm
EpreRcxVnQmHZOzCeBZXKJDlARiqWgtIFznwQtInSMXWAyPdnYCeGenEeAtyxfVFEzqzFzZQmHgs
CDPwq6+9OQdfXQB4HAIDP0dWvPujDycYcoLCcWQB3gsqsKffS+t7w+euF2J/uMughifql/q5ZvMN
1wJZMc5D2gQ4sKQrEgw3uNRgIraO3btVXhtgI1MHD1i3lECsHAjCSBFZXsADIvnPI0ZDM/VOfDWr
zo+g+eCKfHxpbhKtNGNHhn27b387MK3FkBAhnX13O+Uzump/k9kCidbS+XlMjhwUcA44aDCzYhy7
L9aUWcDsKQ4wLimLHDt/1ZRRLBAlSygba/xGxLs5RxrYjnN1CX/3pg2uz3j2pbgxtc2BFMTubL6t
vCO5wakx2V0Zi/TBtapG9BDaAViM/7NJxSVYn0XeJ1sjnSVNJ9ACPeQt3ODqAEYHuM17M+YyK6sL
sapzXya2YpxKtSWQDoex4mCl/aF/WgNxKArELa98YFcxFWbEv56IRXzAR5oGzxQPnUc8Ig8aRrnV
y6v1Rf+DwzNO0AV/LC1oLklFix80VPAUeApEIAlaowZjBrIuT6VrVK6KayCd52ubtFYFl2gMumw5
ZC4Oyj3z9V2O7yGBtOP8jkqZCZWLBTDSpwkO5NF6LRjCaxp+STOmwGArLQGUi6izDdMysUjl1G9t
WQ3ieFsVARt6VVhqNNdsOAAMoMQNSBltFZ0q7arK5MdT+MXW7qvjS8BqSQcjGY9wL0D4yc2emR7j
jKFb3GEkfBFMDhnlTuweubrcPDxKX36H3WEdCIljmlAKPzpr+Cb+gniNimBqTmhkCX/RT/0jf6Ze
wkQaT8fgjcPvsHkDFPVYT/jPXftVn2AGTAgz+UxfLXX0E2nrOpTckhfAz/Tp5DJ0X9/4rH6pLvlQ
h7GzBPDOeiX/9IQGvtcDKSCchBymV2kzAy38N/Vn1yC33ei2xeBrya9OJHfk528run+bWOo9XWat
DHHArrnpPLnVpuGwGOeaRt9sh7oTli7NxPP0UhZhvZjG33CigHhzrjjgjj1jBP4bPy0zmgLFlT9+
l4vG5JJkdgGrC3nOaKWaXISshpnBD4mtCXyh1B8ajzUKgsxew0ChWVN+Ao4QgAuAp1HF4D8Zuu8C
+bwF4A5VIMnoD22Y83es6eo9Katycoagw4XmQwOj/4ttxkeLJ6zSqX8swfArOH4I2V4rfk8o1zq6
ebaE7+YP+YeiOgkTty9moZFff+d/7zdPifUcnfpl1+ImgxjAm+PKOiwZAbS2GK75NG++O/4dWAbj
4SpuY2nd348jgFD/Jb3PYf2pcOAKs0XWeEriy9qlEH2RiPZiyYDmnQUFltEvm+kZE6Syc2Vo9s0+
Qpsy2lUeFJmnssxDmQ6ajF5n9GPgZI1iwrrvWQ/5V71qPrnvtHvUpaVs6wUGAVgENs0BUD150zUs
hOe1h1RzNzhv9ncmr6+V+W189bOlQS6NQvFdskRER7s+f6JTDDViE97Ml0PDQSku7gYyekglxGvX
mNPArPDRk87la8kKFTsvl5xKsbF5aLfR+IiLlWmcEpPp/SIanEHGkWGe/UmHYjJXFasFLL68n2PN
YkhLQkPrRWR4GVXauXL7A+eXtKLlB1djzrOoBzIVAZEoT4V8hUAQ8wDW4sLsqWVaNG7Vb6ovunQh
84rDYpY4kuE0jESNFWn29ap7X7JL+5ft4plTpbvhNLydArNv7LlkwxUwmuPmziW4RFg/NTt0O5ij
yo2fPfGG6kqLOrtHFEJ3O1r9QUOlt1Nw/2SbXk2BwjUkIP0+j3onXTasDRxktXlRujpemhgs4F8G
1QCC5xJ8B26hyenykTs6FUeF4L6V4EU+C2dIPmd3YCRR35cXlqrEXc6OxAKt4n+53WTXDu9Vfms3
5mx63XYWUAPpT1+BpMEoAv7HjT57l5ExiLNb6nT9KYMAaMyftzT8CLcMv3pUWI1rxthbUMiSwSvs
9CuCWFTbe9HgoOaRZZpWq5i0RiR2WSXQ8rBCWaCUgUktOeF5cCKVZhk25zTdw3qRX195uYE5xfyR
qW2GKj71+nr+g6FUIJR/cYY9IlP7BFWe1LnkeOXIFsWLkH5GGEXNjv37oE5Dt6nq8nI4w+/VEB5z
8rko0LE9b7D5bXASSbws62AYPSG8LaO3Pn/BgVnHiTNheN+gbAo2/EcFB3u8U/8UgLbToO7oa4yZ
B656f/4ydsrP7PlYBK+woY7BG3GMpPYXLlJ1m3VeWrkR1qkqXRyx6sE0U2LlVOH1kyTQJ50HNcy/
SknJPUgJSWhnjZ1dDHFh1nbIHiy3n8/vTgHYQ/smLgn9jGg7cE8jAI+f0uQJ82LG/5bZ4OQTnxgH
wfmrnnJNLEmEAV0Xp/A49ItOPvL2bxGihVPOrFpYsmdXBC9PEyP7vmo+mF9zmmCFF2mlNqdM2maR
XfLyjT3UVlr9CY1NMjgRULiGilZRWjEDZmg8OTeBZwkCoqXpFtVZ1tqYDOFzJcnbhF0fc1XYt+LC
gFdsEKA8VQ21RonqiL+swRcjiy0F5Btvzj0TrFhzeAgJmgKt5cd7rHZs+TOMCN6m0FD9n+77qVmh
sCiMaxNE3VrTj3xCXrdxeQwxP2LsgxdPYvdblfNNmQtQkyGCPE8tOVeMuSuLJCzPvFC0QBcpReuF
NcWt++YKZe1CDNHz6T88JiNZDPDYSSWEtlRbTxzK48DPD6j1UXfV4eKNaxyt3BQrmDHWhWUHgIo1
bW5FOIv7ceplu+rGJ2O6z/lHLpCTQ8xIYD16Y3p7yWiS0hUPOxPxf5uBpMDBI46d/C4MpJ87aub+
QIA1l5dlyX+1XyQ419ht+MlptqTkLP863GKBX9JP6ZQjxiWXXbFKA1voVWY6ONhXgaTZT9HR74/0
xQa6x7S6GufcjfrKd9OHI2LjfKV+y/ri/RdFLsxVKj1MAzqn+tToNL9TKJ4L1TN+8BWMl027hlvA
UXwnT0EcPVV7vNCIA9zL5jmaHUZokfKCRG46Eo5yfDSefhZjARqoxTo1cGW3IY9q2V6RZ3OTYFsp
DLRusF8JBNciaGdfjXFtFVIeVdK4T9MDbR5gFPZqbFOD1can+d6R9768FzYMoXjgHHtli8yEM7J4
Ag1dGaBDvO365RDf1O0Md0Z4HZYxwtOOGVJXFpOe+6FMrXtpq822VVyAFehBUUsXfv9lCHzfc96/
cYt52a1bfAw4zQ7SAjw0XkzXzEt7e8aI41zSFV4NzkkstUyr1/eJMhdjUkzd5wzJSPtAOsIj/vlq
/AIfJ3mVhO7UpjPIg7SM+6maeNo2AwhTbYJw0YLRP0QZkm15mVvlV/V2ynSygkfH2jq4sebGnB5L
T633uKxvhA6LWHnrOGnDA5RMiB4l7nGGI9L0m6HHw3tvvthnTLoyBhuz2Yaxybv9iTD/Mf/K/Kt4
jABU0ferOz27fdf6jJa5YGWFI7EfCruUGtlIPOxFm1UNRNrSS1oyogzhSxR2Gp9Tds3uAl9Mc6CY
6K3LkB+6q8ZeN8PpnB+lNpjBFMjvx3d27PTHTDmIxub13lXmciAiHcfN8KqVx3EHx1iuHBOnSfw7
t8Oq286W0E0bItoNArLNC1YCbrKvSqshQlhZG0+LT9/xiL8mbuDwnaxoRygm73+IbyA4b2QcPfD0
fpS3xLRycP6OsGHxHAGTTc/MvLA1Ns01HJpQdYTay8wPgWlxSmb3my2p+KIb7m9U5zwU8ZdO4X3o
psBIVF9GS2aGXRkE9zHwdJhCaas6ccnQLVWLJoafios9XFHcTN6Ro8nbqmeISAuf29roU0F1ujuL
XUm3ET0xu7ljCinSj87v6nLcJshcBAk759DihT7TUz2XnfIwICTsNgZTJOVcY8QzHrBBKfVF9tu+
gAUqV+9sWt6wolgTyCf3mvtVbndj/Imkj+Hc4Mrw8xWLGZBUWaNk0UyMqUNLxdtLyfIufTDwZdSD
1oW4NbJAYCEWj06ah5DxqqWk7KCQS9mXGq+aZPoWM2lljB8xIgvo0znHGE4gF/EW/t2rJXt6q1N1
wXKrk6XUrSOgK6AkINScKE6142vseDehusjQsvM/WKM9ZVD0T87TJNtFQ0XC8B5bon/yKHZypJG0
oFCFZC7asq/YImH4MD07FeEK/DAhGAJrZ/znEY6NCxOWqkdWBhEDie48M/sdrcxwMhTQ3DbZQrXv
DJvjnimzVPn5J/T3CO9+hrGpLWr2lCmDH7FuEbuSf/PThgYxbpPsDWf212yRTcQuA/woGD9a1jgz
Iogb1fqFKJ/o0dlcMXAzP/PhhadbvM/5jhUYPj/QEAqYWd50YxEBsKVT6WCmdspqQfumWniOp5Ul
d/P00jH6uAmMJrWgHFxY3HgFteEquo3C7zNdYoAzwyn7BVcJzosXX5+yK4K2KgslXXQtzaeVDEgo
Mtkl5EcQoP2GXgL6Ols2hZ9eJjdvPP3nKsjgAdUcZxouKYJVGAhblsq4HuNLc4eCP7kpa67GfEUx
3MJkMpe3e/RB49qQgdDm/WhV44EE9lu+VdAMaguiqDPbAFkDVu73Oaw9bEAx6jTZaK0+OT0liyNX
T2wUve0M+M/piAj5rbka1/sXCOKTw6RHfuNm+mpUoS1+mJgw8mjT9A/wlXFiar1X54HHsgH0y66Z
l4lLLcECYGpvbLC7j94BwDnC42+K/rQKevmDq2JMVNALZGs7Q5odLjC1P9afNZomkzqO14vPzRI9
ErEeya5L7fKDT1q60hpj9IpKEUQ5pZdMe7rO4I6rH/VWulGZBX7IhU99ZP623UKK/DQ9yDibr5uS
jYQAGM2ueldvD72yahiMbqD5ujkmuGX5V/DfOL++/HCmbvpepeVkWQpfQ3sgEP0ODaWZa51jtJsI
iwfTno0uWEW3mJLGgfJDZr8VuB6V7t2t61UrWqT+kH3QUd6hYEDkiUNiAR/M7rOrrP/o2nFWEPgN
QRxCZ7Rs9a2ZBeQsSwYNKNkszYOVPWtuPJHIzyiIaFNe/l1A4xFdcsOiIqy1x/u5rOMVDTEaBLM/
tlBoIDIbLjRuSv78U3951Ao9sBBW2iTA34oWEg559/ilo++gnFWvGqSUJ5k5IRwjympqAirk+7of
bGQROeI6mk43VIHmPovIKYFaoXXq9pvPeky/lLV+7X5BIsUDb1p4eDRNUFVrQ0G4czzC/eoQKuxf
7ZqtQno6HbX5zKcIMYCvhZ937jeSPSrWUDhvfa8Cid1FzgZAO2ES8H2Uvw2EDoYNkIQvKNI+WNnY
jsFbfy7AoLI1xdL9NXqy9J7L9Mz1DWo9gQ2KcIpet8oIJNkRmg8FBqxpP8uFpn5VjHxwBGXnI3mG
hN0L8VsvN6S3JdZU+DNkS4f/FrM7zAsziCVsR3ep5gvGZK+ulVYuPIofwlYIl2obf/ycrNbTXT3H
gmWSWBXULS9PiexR5MQO3dx8pGA6vyRYR5HPEk+IoyJLCvpH7I2hH160+5qXMyg2q2M5QoM/PNvV
lAU1LFtxo7arMg/IwdKrTeQ9m08jOSg5gdk4XFhPc2EQr8Qs5HnOm7VhuiI+I++l1B7on4QgqTdf
bbg0WhQuj0w50V+w7yWI4osrcTsk/yRPCvqt8DoQQBOJvtIuniU8B+ORvpcdXSZkwjY5CJitCg/9
aRPRM/ALXwqnYVTSrX+XXzJDZuREMr7ewGiRrWt8osnbnL1bHDcdmH3cBiUh37UjSdfwpHwLiT9m
Qa7a5CgJOzZqXK+xErofzTRohGx+vZNTIJOFBRe93mfmQr50nyqvbtDhtosIz0Ja87e5lZrDoC4r
mW43vuVTFE8IEOtgp501m7F14hUW28/kHI3YRhyy9gNrcPFHYU4ws8QjyJrw9jk36sgRacYFB+9t
nJjJr2gTG6QNy2PW2czKTdgFBGl4w0DCHJ60j6RZZJXbqcHw2nRPL0uCl/ilxEt1xlwYAL9HreQo
uzAlQ2ttwJsDUmfXumXHMDyqRENJTJlLqwKpeW5LedMDy2KhOa+TwHhdh2kQCnM7Vy05Waaucnr9
UUa+vmYGl4jGKDCJxY79bxWdce4LITTYudEt2guG8yGLiS4WdQrIG60sbf7J0B53M2jEzyRGvu0q
x7fopO4INP/04ZzL8if+6Hjyf5MHEscrTKT5O/1gfgwBLujS207fTps5chOUky4Xr0rCeQgqIDJr
hcM5aWDcYoH4ws8ZrrspPgkX/kW/2wQNVdGBv5/99c9thIILD8gi2dSEmKBpNJe5bpumxV/kWLMZ
J2Ao7nGkbEUo/pVrsBeqG02YMy8QJFvkMEYqh1E5T/DA8eK9f+YjgpiHSotf2h0fGn0J4wiejou0
j8pNVZ7ohsFWmnn6m368gZ7gEskBMSAvQPwk9dr+XFA3QAbWfVH6hM0R3z11o3e3FOMhfSWXH0/p
IQp/UEEy2HidnS+yRxxOVt3KFSRNfi14F9acdMAXVAeZg42Bn4VuV6g7UlsaHy2kqsgK+0Ulr/Bk
59dPlUNUPQPMp41B0AyT1WSS/BypjhPBi9nW0IaQA6oHGtMcpE/U3dJilrqtR0kYUSLD7SENQ7WG
EAAN+RhVHiiEx2gW2T2nvZRySGCBiMq2UQlctrCBKfGK62V7lJ3Wk5ByhT55PpQ4Pb5GdK7DL4Ol
qNsyKY41Fw4bLQ3BXVh2S4tC23bDfkTULyxHRLXDZ9HtKHiHYR62QKi/Uu/PkKFnm6hG0PrNzkHK
jkrWkmzz78cWFInqEvqr5pa6U5NgJ1rUL40VwQVodmSNmNVBefkqttUAgQp5O2G6ai/9bmC/h0Ut
rcnq4ccIpquNxbO3tO/k5RjltXg7WLsbW1Ow25qSEgG5U4RunzLVdJQH5Q2qO6H6orZKFnDie8SC
a8nE1AKqNRP3SR1bL96oxMIPAUaj6ZVAEfWhiIn0oGlrrBgT0x6qQS9G1r3es+9y0+T6xEYb0xtz
HKZknc0+B5o2wsmjDZmABMSktAmb11/e+DrKwT463NVvaBpR7id/HZTpFLcXZEatk12a0YcoMACj
CVPDPjUK+CQ8GbRR77Ay6s6uIGBUNmYBJiZYsa9wganAjE9aGfAkESKbC24GjZAJBuknwq8I04pZ
DLQiw2YtKZh21YuMpK+pAH0BbiQ0896rOIxIS3pKOOUsJ+SLWoBRLATCp3sq6+9Mt8ImEG4GjsEM
xHzzV5aJT4LQPkcYPJAN+GVcDIST45GjTn4wqpodkX9kF2pIxNVxigUBw/LBlt7umLlhclVUj5WU
qVYt2oWxL2mfXwsu4eswfPC9aXSx6edIjbc0Nb03RbFtEgT3K2pdTqU/TpcZuotkAXatKJO8Oap3
HN1RRmaWR2dStL78I2h7Lj+3o6RhWUxIFzMiquuPnOL3Os6c54E+hTRGxNbhOB2TL3MhiHjFeexs
hLAJlGdYUT0dgUpmJ0YuaUL5t1jZlAIkOAnKScecplzmA8gywqLWdOv+g+g6Sbv05raVPxP5Wpq4
rreXgdZah74EJIDvLthG7SWR83pttNjO7rsnQiWYxE8L22CM9UvSBwijQKelOqz0kHwUhh8F937m
D6Ubnygg4npPjoNZO8RyAFcIBNAnN1GaghqGhDHJC7HdlD9hDxDtQmBJt8aOjEGH1QNP964t404j
WbTF3RxSn23fYUIMN0IsGntVKPF8JSkO5ycGxeWfJiEjPgjS6Q3NuXKK+0EhrKBZFEQeRJME6QXO
+NyGNUvTlmEYDrsi/lRiNxu2d919qSRkQJhmwo8TMWTQOvGkAw53Lk/VeOCckm600XdSK+p8PuIh
Jbgx4lcsayQu63ylx/4z/4+k81pOXNui6BdRhbJ4RVnkYIP9osJ2GyGhiPLXn7F9qk/3ve22QUg7
rD3XDGRm+K8qiNF1oMPh2OjBP9woB3LSyvfopH1WBGNqolk8e28fHnt6jwMA1ogCc16SuNL9avgB
NjfYtcvFuwKzHlFh6Ub4UMGGMZeU5KrIwUYQ9hRx6DhDcACeW3RlOYZE9D4Xtp5uGsDgZPXo6D6s
poE4rrWWH/FWqP+pFyI/z6+fVrGH9/n6tdNXgzhXoZ/Gxo3FPiX1yUp38kW9kLs7Yus0/cK7WCAH
l0VtiPCMtmqK618fsHLXWJ7emA6rF1//y981IfUw8z22BUnguiJwrZ4zcyTcHz75VwKxWd+B3RIW
AAtaMeTl1XQSssf8CjoFBAfpuvCJvd+mX5y+h/0CgjGKtAvrTYziPHGyXXnAZXVDxzS5PNM16DA6
ao56Ap7nrj0ELWmme3QLC3LxDEseOfXSjPcnLO5IgrPR2IEoZYWd/s7nYOsU1+hN0FSXeG1Ib6+F
bS4cee5lFwhJgPvzLZqdzvSeV96iLUMl6L45S2DHMC3ABZwaoQulyD050fPW1yPdS1VwkRAGLqbr
kDivEHkdYLNGC4Zi6ADArFyjzZ24uAzhphTwag/Q8d5lf5VKevuPt/xpAYnhw/NwOLoMDfgJPiBj
vX52vF66NUgyCGSNSWe/EPulG1Tdi2JTIvxiMrdWdUtvEHs453AY4VikRnYHTaOaXHAH0Cca0vSm
zQMXxB0EmgGcy1yMA8CU6QpDKLqrLgs69iJnndIb4w7UDwfxkjRoJwt/ATjmCI8Kuy0RxQ6SPdQ+
I1EX1xD947TfFr7AUKgU4MUgOAHzW2BlQaGEDQytRgROho/ibqD7ivV0A2PHjvE7Br6gmevOyCmV
HTMWtRq9DEYfZ9X8YB6lXZ9TPEFgK6hB1wQHvaGy6FZI4pWTAlqOAD5Zz3/nt0a25iJfJozeGFpN
8/FCytRuHpPNlWuKi68wlCrk4QyQHIIAXKVvdiuwEd6NeNUbGX3TP1ZnznzwxmlRUEnRHfkdJ8GN
qeboUeVDy1KIoLO8SN0Bs0cJvpHXwdsawpnN9tUyK745m9IaEZhecQS7uF8jWFodmDq+WJYomf5c
h7tog0SJLYAja5YccEGKF0eFQ9zX/PDY8s6xZIP3KPB1JPr7WJB3m0LfUGbNO7EBwmOgLkI72r5W
fJ5U81B+/twzj4Zsp/vc8XS02AygKSw0qyevGsrDirlM++01HWd4OOg+j3gaVvIt30lnOna0JXCn
oEUhIBfJZT5g5qGLgSkAJlh7+J2ekbrQtQINeJRMJk6gJ14f8ONZiuk0ogkafbP/wUBgUreAPtVH
sXsRg/SFquk5ujVzAxX/8fliU3EiZB5g0cndH9WdqtwgFqL9MX5wUjDf8nHbSx/06scjd6JcvCfm
Ou8+jMe2p62a2KjOzfRQoJdVvRhfQRUHJ8JYdkBoD0oDavFvZbxc1diirxpBJ6OxNvNUBT0c22W7
lBrzW+UB5ZvnvxGq42y2vMMStGcJyMK1H+A/EBoyYViiMk8h2klZ5TSz2J71ND9jpCw1q9IeJHa6
n0D9m/uvlO5LbZuQTKyeKEmblkg3hpexYB5iJaCHynDWzUMUrTLMBiIqwV1GdANsL3NJ/eIz+Fny
PiMH/lS8htAjPK8TjW6wH7MgvwySofGmwsjOcBpObQ21S3G86zsqkhFBx0JcvPxwZ6lHe6Oj38h4
mY6N6Si61YAGg2vcO0KttY1snuN0q0YtqaCr2d1PBaaMdbf9Al4vQyBmwAp6NQWiZb6qxP9aFot4
OD9BntWTkqzkWmTh8vM0jjllgFcn9p3hMUPNK/Xnl4i7ZR7HU2Kx8cRPe9LwZyihY6xj42U3DKuq
oTC/pdJRm18rftQojk9G1xT/NHfcXggOlL4aq32dKtWfErCsezC0tlr44/iud/sJONDYZ9khxUsg
fe8GjibwZ2Fkk9IAQabiWHRRSR8mTgf3fMXXZr6mbc3noYt9M74DCXN6JFWWMJUNFd9YETzjMXgW
2ENmm1JxzYcblX6ZbukgG9rF6HaDvGpnFgYz7Q/6BWyNNuKU09PFxv2UBReUNW3/Nk0qk9anF620
qDm8Bc6CQIQJbn3VSruHPJ9F6nFWwbWgaXZD8k2fDMrkRFqC5uK/krfn+8UAQ6aKwpIhh5sCHAkD
hj4B0qTun3pUFu8GjGPjhc8OUgsQLJ4A88KaU0cnGCQxYdIVz1flEQ8brfeBpxKTRkK/yXu/7D5k
shyOTIl6uhaFbj3vJ5PP0VOFuMwVBUey1awlw0fQnXqE3bCLiXqsREW8f6qnWHYHGBqfD/f5Vj9+
jH0NFge4zchqKCZMskeYpLgQpAfTOLBM8tJmdXnG/5r+nHzK6g6WIMswapfZuUscFh6wma+Ink/Q
a64U7TRBcQVFGPddcUBjSyMYQSlg4cuZh1MhdrT7u3yE3/f4Qh9P/61aIV/EJgfNIOrVgzrfoCNd
TNuKsPDt/I1eanubw7GJHKEZx2ti4aOxO8frgm7xlRRGehmt5Bg8ufoNm3ObqE7mPn0wWqPe/BnO
IKZMQV9/vcieow1CpVdzcy7PdjM+di0s0Npw2NT1acNeUFCC5MIDdp4HNIzYADgZqQeMPWL4U0h0
C6Qi66JcHSo9bBBEX7ERwROO0xxHYnmbcuyIHbFWvtYDPCzIoHnxlg/hyJJP7djIroKyqrGRumDj
Uwx2zh4ugoA9gNIRYDOlV7nUYg7yKLJYseVNZh4okmJ1CyNDGaGoWO855DtW/YLu8nKY+dR10cxK
0hXHtdhwAObZNyv2BwMni25vxB8lfAoE+1A6R2txHpLtvCInGJcucqAD4yTVPjsK7WRZdwF/1QPM
Gwq2x1bhDIurVBZA/IzIUirXZbd9GMLAJL4u8gCGTEJfO/srGmzeFVEXlQsfHX7V6GCZwiOPI5+j
6qPy+NBQHaHSgaJwQhXntP6dMohmJ1gvTh+v+Q4eCQrr+af52hYTnEePJTfq34v0UBdr0Ryt7Miw
4VdKhd+U8Pm8cWCTclOaJTHN4psE/VIm8qX+os7rMw82F9ysEjI9rocT5gXWi7TcKYDY0E9+G11k
bqJWkhaIAQi5SzhzPe1q5kDOGDWcfpZ6u77L3oDFLJG/UQgbFdoZd0k6t32gQtXM3IGyqcDK3ETv
Rm71CzUYnN1cFkqijkDAOS3C++qpg13Qhu90ABtC9Px22MH9gOSqmqdalZfSN2zMjsjnF7ZNSIM5
3MzIfDnSqlfnZ4pfCmGk+ezNqlqStIpXS7Fp7yjJDLQNr1s/fN5Fmx++anpaEFKP41t6mgxf/kXD
r8a0nPPZ81+K2vr5Xib/1JoH/jmyUs0XEeX3kf9GiaLwXkKDAUIvHb3yFFb2ZwSRR0aZQk+dvaPB
QV6lyzBHyBzD9Eve4XdkAhe8M6p8jeZQ4XIyGIx1/MaAB08YBo+mWP/YKRh4GE6tbuv8SE1WCj4B
5zmAgzq26JJyMnoqzCXM1hQYTDjhacJFUGEbtVVaph/z52YwGMZABviaU9X58gPWX/e7CH5jAAbx
kwYnprHdD7ni1Ybs1kjf2vhjzuF20bEpvdav+cIqFOoizEHvFF37or4IKhLbwxh/TB2PxI1JI9Y2
E+3sWX68P0lDNJ1IfuvZ0NjAWXlbm/7oaB5o46r6Z5Lu08opIeeZ7pMi5FE5Nc50bg6PPvUQU4CV
4EPH5m/iaQAzc5F4g/g+pLka6wRbJUK0PmDhHetTWgSFESaxPyC9qIafOz45X+Mdgmq3+WWLzzC8
J0St31QQgQfx6vDlU8tEgtf9QpVgn2/wexr6oCDqUzhs6p/N67P4c015Zl8PfVPTWCxFiyrvN4W2
o1fHayic/krdenUuncAq27TKGx87l1dY8JWURWZ9Ya8yklXf4mAOPZBcjdIGKpS/jMTjfnCGealB
r9ySPuCyZv2hM9d1uZ4gSRhhr1El4b8jHWmOIoQYPXVcRy3g7uU5HIz+cNcNZC/QX++/GL0COpFA
o0/fxp2I6Q9RThHDjeAGHlBqV9HHHORiGoRoJRgX52QAuV0VmLCggWTpimw+44CIArkJttRl6irl
QLeRu01bReLyKqwZZjyLMcqplDcKu9IrxsgO3S2x3zGtw3m3HyoaluBWOV4i7UwmYB02u0YWeg+x
8/77ep2y6Tvjlcb+nzq85+TW8FOPxaFk2xYVUMighxPNGSBjwY1hnRuf8+hDo6RDoyoqqnQl0dhp
Wk6sfvzwF7FPi3jUN9y1P6Mbp3uLvqbbApc/T/lH6yB1osW56f3hgflJ6YPJluS1D1ZU+Kl7n9Za
/zEIz/JiJy+Ia7IU2ZVKFyMXTKr5kSYvQ/2rzw5D7BelDywgY6lHxoElT/aJlGAYlQtX/zrRpD9Z
c7qDt4xjOlSpDhovfepCOj4PB14VHGT5IsWaenM0wjsyYNm3SwwphV/Uh0nHyckgUxOAilNlxyHN
y1bTL4XG4NColAZhycWAgw+s7V4KmgVGQ166Ot0fNQUAz6+EeTNO/IIOScIMzALOzAln23o/xyLj
ZwzmvZvlG9KRqMPZ9/6p2DrobEtg7DZoOSAHTj4WSPZjdqYWTRxqT1aFzG3hvcvZQYr9cRl2r9ky
jIFFfsf0JmFmg2zYtKf6TanfJGRe9xPLEZhKp257BGNS79OaVChqs1CmO0evBDpWvqJbBkIE0YPo
bzJsYcs3BDiWGL/R3g84ZMzxsSWHCm5l/63nrNC7pL7VNHqR8TD7E7vROYmAjmlM233D2SHZQgUZ
Ewh6HL79gR0eNpRJWQxNnyvBtBsLPY1RzMHR2CbsO3Vq8x/AJbBO96/bAPi0BVa965S1p+D0PJed
50HpiSF8H8ojwOpEoVbkh9mT9iL5o155ANJxsZP0i9PEgf7pgHXV2HuWWKOW3vMTlunb6yS+Vfxd
xBz8b579xCO832U2v1zxW7yMMPMUPwcwylfyw9PJbIDVp/M6AfQ60D9czYKcb8n8LmxCIvmhxPn/
V+MJw3YZfJeW5us8KVieF+tHcA9Ejpn4M+Vv4v8/gimsRW6C4Wlhhp1tIX6vlT/b+iyo+CVhea6F
Mnb2C4826Y32Jq4rR4lrEJ8xdXEbBeYSSjOhVvvfABdoT5iv1qSCsNcDlf9rkPQ5beRNKCveAW/F
W4ogwDv+63cEitn1HhibyZMIzNNIe8Y/nxuSMuRKbhYp3bw2FEkXwwAmG24hnmZ1twUwo7j04Vfz
uNx1vM0CWnX4+mPuLggmzVaY+kPbWb12lVvtKQj5h61so/xxJbbmPftf+lFhOApc6UD0qGgztwGY
ArcIGxY+OWB8WAR0c8gEIe7cx6+QuzI5qivjIo+JCT5hj+0zoIzuQ2Hd/wwiL8N2rF7nQQIjkxuE
A25QHmoP0153sYPBEDyDBN8ykTOBHC8AZBLGDpjxsu9ggCfsYHv+/H/0QIwjUKDCWC5zQd+IZPg3
VmHEdimGAk8EVL+lYeb3u9e+BGx0xPUCBrjDe7VXXfrORcAmP+cpit9pkJDDyMMn4RdJtN+6InsB
6HjPYc3icBDSREKuTPvUU7wqELdLcahwedw1j2IMKUMCPpyoeDnNuZINAZ0yAY+dq/AlRk9I5oF4
biOLK8OAwTziQowgi+WAUSGM9OmxYw0dQ7hg9EyoIPlfNhE+I4CmO/LjbLdEhOGwEIrZU8NjZAZU
jHMYKDzvItCfVkakY4fuevZ+9zryDO9EEhQBYSAaIyzjNszt8qiuW6yoa/cZ0InSQ1TePBNs+QL1
Qnq8lxNogXRHWHkEYsSi1z90YLQZrt+UI2Q7GJhViz+xaQmQ5vQ+2RCs0xwM15Gno8SHq9hIK6w8
AVswq8a2H6XXiYxAbiezlCHIw8P9NiN2IAEc/htwSDlYDbBj9bHLPTK/kTdwl7BJwWFk7kBmZrhw
3AtLxr7w/eawgFPhCENXv85YGhZ/OQp81cPBYd3+3r9iZKefjLTPblhWJ3XN2uAgqGJai9ADsUbQ
NP1bNwB+WCPgrTExsUP9m1/C8m5OBtAiuslh/xsHZPKw9dmwQII7AnmZfxNueagjsdCDNYg4Hdci
MdRNTwXMLQPjKqQV4qvjr4orX46yHoW6Q8PJQVCPANHv+AYxN3gnfrOM0iLsQyoOKlMeC0sjzt34
2wur6tGHKMU1ixVAqFdJOOG9c+6CeOHIa86RNxcauTKQf3lZF/M9Lq0O5u8oc3T8tlQu5r5VvfLv
PuZBg+OfyH4RnwFt0J9roLsIxPrLmoVDVc701X/BeMs1/dmQixOfj9ckBUXcgicXnWP/Igxg5vzt
GeB7q4avG2a2GLfpobgVxvff64sbwQgRY0TBaqoj2xmvJXue4pqYzzZoboqtuEfi/lHbUGlwDhdX
HXnCpLDhZ8VNRASwnmMLB4Sy+7vz7uNY3UqGrfiaeIGE/xUfhf7T39MhFYM12NX4dvF8xMWIYCB8
GEWsjIhSM72GD4Xp2C9XveZTCkMJvA4535O7Et2IIHl4MSdmUqVM/ICE+eH8UwQTRDeFkSh+oT5n
AZvxHcwtPBQxVaQFREomN0UMIN6ar4ItslKM2OD8WSqK2RLSvRC5HiJJR7wQhu1CxcwvPFjENOMA
RJoBLslorv4GuZh5It9AfIP4BX2JSp8WC4SXH+HIE6/vdCFFckwgTJ6SdUyaEf5G2BjNiCT5i5T6
e7cFniDiogH1t8J5h3/h7ww1IAmusGV+/V1ztBGvJqTGvAJ1uY83pLhmESoDqMKNEKrsDE8gnJTw
2al4PWH0VGEHJeLlhCsS6z5/Z+vKBGlLOMkIUbYIXxGJZKyXMJ/F0o/m4v8vczZjykIglYg0F/8G
GZnhj8n8n5hbfFxuItPQ2JF+wqMu4cpztv4btIyb9tatQacy64GvZ+QVy8E2MQQRg8pkaNSM7TrQ
eeQwH9gQGBY4UPLp7r/yJ1Ah7jDozMU4oHclMn2iG64tPxX4E3oIbpTwn8HvSsQbCeo3N+7/x8ej
0H7+xOoElwhXe57Wj7jL4o7x+vh6PkRLS9slf2NDzH9x+WJVER/m746Lp/ZnQwXlfI6fp/iVsAYx
sND1hn+PFcp9KFyU/oaSNy72QFH3XwBNLIVAToQNPwzvBW0/7++xjcJxVUxYIozQ4f0tGoCvzVof
WTNYDIK7zzLS4UIq5pGwMhW+G3K42IlbnOPx9P9Vcp1svcx49vlmja2xmHhkmnmwb469l0Gl13DL
eLrnKMBRJXiEC9dwxQwVbyOHEd5dmW0AdTIlGKri0wjr0Dmup3xA2pPt32LERxVvKgZhwVRgBPE8
RvHmYs3TeaTiFcVjxBGmYonTWWRUoXwnZ4yr4izPdZfcX7FvlKjfYtYlcakQZba40/59JrGel2ua
Yw++JIedVDvJsJJ2wtdq7uGP9jc5xaQRQ0H8WX/HuF09uT8shAHSzUBzIe3+PUWOn8W2Dro1ikS+
wv8psb3DhDAUn/++Fb47jLU10IdIeRPGWeLziQQfOcRCFYdFRmK+nq7iGsX3Qm7nznDdEMZZCuWQ
0C6WEbEcUQEJgBRuCHeOj8vz5UsMrz4svxVuWHSbe9E/qJjOD0jCmuXn75vLgHkiru3ua0wNFltX
2P4sXMUWn2XuiCkzd/otXbw9nZ2jYuPqSHUjDAPpAGHXh5usuKk6N1NsKyh4xJ0W9/Jv5RPrxcyX
P1+hIcyOGP8txm0L1hYRd6SwWjwZCOLh3XkrYS+Djy7WLxk+NIQ/8+ZizorB16ynoMY5p/H/37g1
nINSwqOFncHLe4TQ6fbPHW49/kPfDyvFr7ycOPTq8BLwhW3QIzylcBuQocf29ID2gPYbx3yLHG9t
Zo8UMFbPUhajvo4bK7dxIUUu5uiF2KarJehffmoHb0ZSz8mYrZSFK8Hd2E3Qo3yQoGju49pZwfrP
EDZbqjMFUgxgFlShYreF81SE0egXmiBURu4T0PMEi4DqEleAwknxXvyIcuwS1y8wjNTSIby79cye
D+fiE31v1R8XqjWth4eNKLH/N4J7vxWlG0DjwNLaibHIr3FSXKZhF7mRhHVOwQ7J2WKN3824Nd97
UGgL26YHSOrSyCwVBNOZvyN1RdLR/NBAeBCagtcqHFncIkmBh9AY9LcGP0nAWY3qbbzpvxoK/g5t
VeSZfIPo7eWvzWsrtVcJnRHacvUZqi0G08NqnnvZYF+LdwWyMBZNN8MMngqkMhxpgM62yMRqaYu1
QU5jaNnfGVhlREtoiZRjo4bSVQPX6tbaFfdn8JThLfJeC1NoiUsg28nafI6OQWF45SfuB35ID4vj
S8IPYEYjk2UBk8QIwZC0ob1rpiyhrHdItrB1EH77NF5sAwNBsGqdcz7ewoslfnXS95heUGsVhC6L
FxkBF5hozJnFqcN587WW5LUaOUN57q1Jj5ZIfHEtv2qGv1jaXBHL4GQ/CKBykOXqXq+v0lv7q3yT
iWAzlVmgPNrow7W7o/7AzbIgqE+oKvgTh2QJOqiOELj1DNUp1/E5KvY0PhLCQsFy6anhW80p7O6o
Xoe94uvIj9VXfQRa9mbyT8dRF5+pEHJAtyATRL12GYCqu8At1bgZHOeK6iv/niG7BqeK79CTSbjt
Q+1c8yFxL6ugmrBMPb1ZQ67ugGThYRMlJrgIC5u4XFwotUPNFnBsB/B5kGPYHohBMKwqUPJBSVM/
8b83UI/i+l2vouYXpgCbtxH5OKKyhZbtpm1d7afU1zgUtwclEOolLJoTJpSDe43ys4j3lCQY0gnX
xD69StjC0BOAHtNhkutCf6HRnR7myBl4w/vH0NFEhptlQlnHw7mEjAFll671ZJePb4A4bT+1G9y0
6lVLt2NZfEFsi6xGwj7G1EIpX3eSK7duTM6CRqxAddG6M3Cz8doZKpkabtb/0BN74I0OCShGbQuZ
6USTHtKBcNuh64KHC0q0saThc+N8VqynF8dDS37sDtAjIadxfFXw9ae+QQExIf/gpWgjpg9om3a/
7DpHPxJL3Gwjq+zIncbVD8Nq2nwdxULOB6yIwsFaCGUviHEJ6wOcdElthI6Y/GUMn4CQOYRxzFD8
18KwUhpToOPmUZ6+bN6JaxhyUT7F939AONVX2+65jReNqOoLGBM+N4YD+kqsFFzsyiMPJzqSdAQa
yz8g4QCcpdqk2aiIYynOONBEJHKxZ6nFar7/PRyk6Bc2AgGA49+h3aeVDOMzsaOj1gWgsoW6e3ra
x9NLktUPLe++8n7jN/gEh4NJDgJorH2nYczVHdAKLRJn0ZANwqvwrnxXyQdWVM54mAWheXtufny9
+0dieKKvktnMbu7/RjJX8wqWTGnd+fx5f0hou8UppNjGWYiSDW9+5UHHrOM7ECM0uCB23dLASuNJ
kKrEht7RyUEPBFMlxuuhThr0nOGseqtTULFcPaTj+vfpLerWaVOShNDuFDUZG7qJlwNiJpDeDjhZ
xu63zrB9VJKIxub7w+UkKvf/XgYc4JLSN4ITdCfR2ZyOc0gD8/QMsyA+gDhHvNwDUDS1aU1HNamJ
xWA1rED4E6X2D4DuHI5ipGRsV2F8yLOvMl3Rhb39gNg1vem9mtX8QlKOmnnpyYRkLPsg/5pHKMNM
nD1MekSpI3+J3ub2jutYTUHlw40hYgWCbnqS+BAlB3Y4IOKzQLutTu96tlm91BvfxpqRF8f6333O
fmJAkA2reEkiEP+eL9+5IT8C+W0I24JjCYbM5lrxdvcyWBU7uuaSQBfzzWmgTHk0Jzi88fI3mbxx
uQJizd8kFAkNdTKIeldMy8QhmGxm8eOH3FnBXiYjaAn4/0COA/JKnatvEVu8VzuIyRoddoxDyFTt
7e7YXqbENpEW4vt31b8AMXWf5hXeAKYDewJKgEFEViH6HnOgfliAMa40HJumA01UnVP6ZXXHy+T5
ifjOCMcLjYTFnfAlNDttxaiyD9Jw7sBlaIAYny2ngPHSQrJAgBmV6A/eGq6v7IP8yV4c+zTCiC+s
59dpellha4Sgypl6k+mKL1oslLA8p1/RsyyvAXkhPedzwiDY6pNdXzrKQ6Qcl28kBnjZCTuklAU7
uWXyUkHWKC0niIawMLw54lnntX6YMG9Q8l3p6sJQs1bqRVUD+jL0peelI7XBHUR3kwobGBi82bRG
a5osxUPsxsO0kdB8hvCZzZffodjYF4I/KiDUEUH0stzqaE2i8H7WWa26rfIWLy1Dp4kMOeGQ0KuJ
l9JGY7gd79Hyubyhz1sWHURDn3thhNlPfXd7YrKWUb3hlrM50DTC0uQKbp9nNvL0sCKDM7LhdhIy
42cPi14qSHgKmB+0Lr12F3YyO96yvBmfJcKLt5ZXmS1zbROtF/l3T9oDHDAE31b9DgFW8VifE8sM
ILwiaLDUnymUr/d9DnZf0OlWuTO2xGxpT4VdI9qyZgfMSwK8JiT826PV+fkVs9azBu4BCr8VIunP
LDPJyBq0lE+LT2nCc+Y5OBDx0GzwDCBNtcA3M7Rc2rrfJ3AEMOnj6CLudf25Kg8s42iXnXeQVneF
pIz2a239kjb3DSwx4VMKowCnThx2JZs8DvikffiJcwnZSQPVFztLbQOAzd91xXuoxDMYJ45GFUYs
9JhrmqlePF6lD8Z7ZEFakaxtxzbsvM7MaxwLjHVCFU4qV2kzPgqw0JfHcIzo0Dc28Res9NiSfDA7
FrSDXLxVHaUWtZJiBpsrsSkF8nckJHPBbggx42rWjb3bcMCY3McWVsKQfdB0/om9srjJsE+NdYrD
KqfMye8W4U9fIOo/HJDWQ/lTNj3kzMga6NVN6+ZtRROJRUukBP4oe5ZvjN5L6JfULMCS8RoGtNS8
d58NNK6Y0HoTP9wj5Ug1W/ki9oYPQaqJA8fsJ0FueWrH9yHGOkUQgYY47Eq3eaOdx9rZaVvR7OLE
EIsVi5dTcV7HsmQ1ffDuH8C0kGPSE7Fo9shc2aUIGlQsEJYhGytEvhqqDGrh+bV92Kab2vqLqGnS
joVSFQxbOCuB7aLexFKJmkGFNqv1sFGMU4znDXFz8OJzTKO8XNuyGsXgUZRC9DJwHFjWy/AVVPJy
sD76b+MtrjzdBrdl9l/pyu8yWhFkgEMOgSFuhI+R1pIFgIyMlcoKQzM9vA+/aYO6N1WcUsaeucVm
5Bh9D44Tqt/Z081my+M/kyQyzoIUTp60vRdnfChMHjR8sGW/TrZGEr7s1p5ex/t53fw+YVsgKfqV
zWCyjNhSJp/qnI4Ptit0VPaoyfpz31nD57Ne01WYXyO8LNzsI6MgAM6Ku6C4VCshxIc6tZ/TNEig
zGOsK1QiFBvI/eD7E5/IgvDoRfMnlL/gDtAghKFbSGEJkQYLynNyzfPN9CUjuXiLLW2Nd755MFAc
ERbhTOSM2MVNAempXQx2DGGl1mORIi3VCh031k0iIYh1qrRgU2sfBxjXwj3ePJAusAiopDlsXa7W
NaxeR6OxlLP9xj7RByUZayJ/j3wUZA5WVuESDxMErTWcSrwXzdFprtoS83rzF6sirCqAOAQhlV1C
zpYfcLtBwZFQiHxLFnYTi2JwmpzrXxXv5KlBWkYH9YMLFhlPlG4Ojfrnv1/edFzl/+Yw/IUxRkwE
DKRNgtM+2JhvAGtoFTWbP+ercZnuTOkLIoGYwDOxoU8gS3Z2/lh/pMA3zgxGzZrG3NOhtejEW8ny
P3QTLggLYLNlhdNlfAsAikI2foS24jXbL0OM/MW+3c1YmfA0WBZwljglrSdYV5zRw/RM+5K+7R45
9UwnB687MASE6Oj9NH5BZg3ScxqUuYPmQXtPOErT0sEs41B+jshchfbB8Kr9a5eEcOjgSTefr3bZ
7juIwuSyCEtK3KmRkv3A290LtlDzFe8Xho8vEv4VHYAcYALG/clZj05pGnR0itI1itQZDMYJggo0
uutgl+dh4UMmglIRdjLHZeVbP1wnrP7Lxp9c85MzAvPPpvlMJPbzTV21qVDIgCQL0Itshls+cxt5
maPw7N9fXvzRmH6UXrLqfRFxz1bptKOdklFEI5vxMFqZMLODVyV/Yte4GLaa4ZU2IMkR7iaqchEX
+/hCuojS47sntzGz8cNRCVD7oJ3bfmGa0FPOeSJ8jNFEOIOB0iaQdnDqlRKyS0Ed/cW5aPogl4hm
ElCiNbjFu0m0XbxGdOKp3yauaGMQX0aFciQcLpqBJxPRgzuSEia3ZHxI76iUk9IxKYNl6/GZf2mH
7Pz4mCaLR1XRSLzBAdgGyic7391JTsZX/w9WkrLRnDmMfcyJiKrRg3HcGroNL6c1AonNjxwP6EeY
YeUOonkUcwj85oZfTFskJSp84Vv1Ue0oHVhk8+goJVhS4DNmPaVVqED8WACJrJU9zhksovWnie4J
PiEHg2R4sbbCWKcXNPvIvTY9Uz0z6kWrP/YFBSY7yF/r95riteecaUNHgYUzV0nfxY4IvfYFjktW
LvOleVJodrwj+hTaL3iNL6cXNGC7nBxh/bPXcq/CI8rV1fc7xiiSvQ05eP5wc6F9K6PzGLfaIY2d
h7pW5M19L1w1iMl++X1ybJD9KJZ14YOPwAuNZ34vvPHpwp+MSbs7R1cjRAbDvDSgQoMPXudn8m5W
MH1b8oRQDEDj5NCN5zln4ngdo5UhliTeDTs03YKDhkcWjkqgF/V34cxWhYhdu+Khj60rtA+s+jJr
1d5MFIzsKPFxjiUEhjp0CBMFZ3Vk1M6TUVoFK756gXyMZmO0ucWCRUDmFRR4dWviQgk7A+7R/IgT
E8TvOGz+QQJ5fnLOgWq12OPPgJgJh1fd6oivANT6gkhBsGOO3cdktevHBwR5kBlBcUfuX6FOHDkU
8kW4skGM9TrsiD2WfwTBvqHGF4sPBx6Mp4+0FoCB1ukxqunGLU4YuWda2OlUfeAnGKtVSahqB1Pe
8RolazmxNz9/S6yyW7ChKKivkKn5ED/5GPFnR9/R1Q8ZQJ4Hkj2JwJnGhfvx7376ZXVFh3BGR0Gu
Ixaj0eIEcTLjAWEMSgmhUNvhfzKXPJZ4HIeS/RAYogPrY8yO4EC2mXFmwEpnfqPgZO6EMxTKTBvF
j5H/ECm41HctQSx7pFIZK++0LGB0WqrdurmvBzm1Iaeui3o+TrhpQj58LEXxv4x/e2UJthn9IEzj
PxV7Toz/eyRNE5FzwEVH5chhnOIsxY2sftr3gOOxhGQx+hLWo6Y9j1czc399xZ+9dDHbEzz3vkfa
ssFlBLZRPYbNYg27BjKU7CMTA8yxEACiUjpTQ5HBZdfvLAc6tYNOr+6qYYSZQuPzRUnSSvsC1y54
eNQQ3nzY41HonAiW7leq/fp+fqkY1SZO3rrzU+kMh6oVerx+HSnW0FNqxIYdVbbCeaz6jY/k72DM
uIxvprSWkBgAr/TWkyOy7syD4jqv/d6u8LlvP9Bu0vD5B0zT2qVf6OsqdRAm38l8gkyhn5IaQ2ZT
wYQ7uUjoygZvvjcsquLSj5St3IeS6eJlXWQ7Fqxo3fl7g+Z5+qNGy8mCB4Okq2S3hhhBeaRsBmQm
oLwutjJ72PZtkH3zgV3OBqYtU264GBDbYL1OrtPsf9iPK3RYf1o+rI+52/5wYGYh0oFVAixoodD9
MR4QGHwCBJgc5ClLOc3BknQA2PjXoHe1celUu37VeArw0W7YxIcRqhbruu4yo8SipVodbN19Y/mv
kzgAsfU75soU5GhHVimqXeRe0CphX2Bo9KOL03TzD7uRvnLG5d0dlwcgQnUpEXtxIS7YGTaDJzmv
gFwaJBRCurtM0XuH3aYMT/UQSBzDLwPG5V7+mVXhgvgaqnLWDpKGaefZv9iO7DmxmQ5hwYyjC04x
0KZQleHb1qx+6ZadbZIU+pAcHuLSqxMJtU7u9bzphXhI/CZ8Vj4sP/49vR4qPrXq/qHB/7MTEPrN
g6NZ6pkiTsLGbiU5wIe+PKgaoM5ahPC+NW+1lX4nuPp5v7mXbPCD4PVefvyGFALxKwHvFsUYFAfc
42S41151fug/xZ5dAR7TV+69sCSCPbG6X7PW54jH68mOgjW8sAFtL490x6Hg7iJtILXhgvyVlaxw
k96HNKqqu+j4C7MR2oJqI3b60LBDskDWcfM7ZPBPLgWkVHIGP/HcIbaIXIRFuLA57RTqW/hCe8mH
YlrLLvoL7YMzyiH/pFSGIHAyPn6F6NX9j6jzWlIeSaLwCy0ReHNbJS8QSAJhbgjUGOE9Ejz9fgkz
u6O/6R4QIFOVlXny5EkwKtoFI5qAKMmJJH1jjcjxpQ8N7eJ5oGZ1YV1QDETN3SynbQ7E3JOHZa0e
rNbRy4QL0YEFqO8pl/QNO8UCb43PF+9WmNcYxA9YdR5sLUpo3ypG94JydOpsSKl40IJTGAvsgigA
NHY6TV0odcuIDTBM+vEHJZz1mztPVnU/htu+fBNnWucxNR3M8cMImA/CgzpzKX0qdfYxQenWWu9s
Vv5ydKYjd4f6IZvidcqX9RlFyXyI9lsDoNDF2SEzTQ3bBv6ebeHcmyQEgRuAwig0qGjqfrcWSwB5
UVEz3OJsAhrjyh1WfCFnRlM+fd1rgx5DZMXQmQwy9BD2NkMJ3woM8c28zMyq00GZnJobGDN3Bw32
2pCgZUetv0NFEeDSjnLLHp93fDsV6oszmg0Pq70d/g9NBKynVyYZDAB1sg9SSpeNgItn0NsoboIJ
9jYgJhn3wTMuwQ027j6dQ5zPH+ow3iH7uxnG3URnFHGx5tG/vAdvbGKfy0aldNOh959gWhCzjnQv
BJAXXaoNeqDWK2AQUmx+7bUncIxqZpv1o/m2PqP/bMp5p9O+ZS/MedPo6JZu89g2ELnXEIBZmn4/
W41G6/cVMjj64ePQoqy/7V3GJRYMXTL39h6+Ub0w0JT3EaAOoOGn0oZGmAXM6o4obxIegetBzqH3
XFe2bQIcZRZWQfvQp/miw9+jC1znbvyNX4Uf8wyZX4YQqjYkdkw8OrY3W8WSxw8Zyd+PZCV/W9FF
dDX47SF7ze0ttXC2/Fkhm1ixCuMcvLqFcQzOQYHUXdsrDOkfSsdMHtGyU/LboqqAP1oKR9+4GZU+
Che9nBCPmJTPfCdC+fqmUC/uk/+Rz5fceb7YOHwh3TuTc1SzHsOyifCxWdfNhDiP/FtdAwaRVUQF
2kIanMcd2wHKATAXCLhalcxVJaUlhiaLa1B/p1myWS4A+MjQ3dWs3/aAFVTFIFCFz8BlsHKu4a1L
HEIs80LCSGenMOeG4HWhWPTxCpeKSXqU3A/2FmV4D9orQC9JvXO0uxhH6WZRc2rpp2HTkROYXOOC
cJ8LVnt4pIyBMdWk+gHjjeAAjl99XHaaadXfG4DSGp0fhd/Dzw210oMNPA5tHQapZmXlfW/3oTGV
0JggvMWoYSIo0ZoKTVLAfKAq60eAFMYl7bZZSC/JblG81dtCddt6GuPB6oUYCtRE3WEbrNCz4VpR
UaclQUvnRe7o3KNXqZYf0kF+3mvQbXBvtnySuSR0mzyfNqy7SvGCzE0IBDYipTu6xOfwhOj9K6YZ
iHRptvp7Mx32EWmynuFW9fmrn+m0/4JdJLQ4yYlfIxmHkpye2/Lsx6D+0ajz5dJDkUJV7jFYm4IA
8b1tH7Varf7GfzKb6ECtUTjQK0SX9IbLzHzmch85I3lhzxRcHdQADIOtqTh1uQ8FN192I+fCUJD7
Qz9oldbNFOdAgcOwPRG9/23A38iiy1CWoZ2bFJMbPxbHi45+ly6tAb5DHYIx+5G59oktKT9EJsuQ
0U67OxPNfMb6bw7IPJAmeA/j8/eyZMpeTbAseoRDFpxQB0yDP9GBRzBNIwSuCZj0wW1/WVtzO2fi
/ebrw4X6tsDmR5cB5bLRaXBjfhwGPSF0vVDtfXXlr5t7DB4QNmhsDCNC6DDzXrvX6Ld5bPdqkDJq
/cdffVafnSbQGqoOPn85BD2nbJoC4RqNfhJs/80t/QlZoqzviZDx5FqICfjZBvDkWuEjXQhcRHPL
OVagbZ+Gcqkmb+2fVS+96xQdE7XxG1a/n6b08Fll3FmSoVznYc0ZDu+675L8+d7WgxpTLG90CZG5
c9Tp4TO2CScvGFuKy9SCZRbd2SaI1m8T2mfVaEJlLdlzSKqH4G20vM66ZLe8l8kaNSzMWyJur2xV
mJJ16wBJ9G3gwVkVmrUX7FXI4PGu4S1u+bd+9ifkiZpxMnaWDCmUadAtOKRIJLjEABjptluf/ow1
jz0E6ZUrAwt3lC3FANqgg/Roc0kVvb0q9KeOI9yhsk2pOkSVZvg02yFhAs1YYbVgI+EYmdmgMGRD
pg+LjH4o6Xyx11v/GNGEpAF1EMX5RTaamw0jowL/TUufXbcR0/06qdJeYrOArANy/arpfcJXE4Zd
4ArD+detfjZ4JscIsKMTbxbkK8Lnmuq5Lk+xzqLvjoEto/esd5PL5OklAGzNYINstA+eUg8cGmX7
VVrE6NcWeWAjQT+UfsS2WHPS3p/49nTeF5uO3Re6GnTMFvTPtkb8EqoCnB4k7xFjOeC1wYMANxW1
nRy/2PlQKSqS/1Wo16jFjEm4g4BEZfRf1Hu5hfzjHjs0K6ABJG8wzvaufx2VIaRo2kgdQSQOfrUN
FEIy20B9JSic7cGq34zLwSMMov/FBHRhi+FL7sM3Yu4vlTEYl8hU7ae3pqok7ckpCsrct2ET/AAd
UhPMYAvNPTeyklmuaYTMqdKj3TzJJZIhG07D4o9KS1+BZwBpyCMwXhhGQHKDX7ObFdpMrSADVYnq
w1qUPZPaBVExo/3XsOUvC40T3BTdZMYb6dG5sgi98Iv03ufAaAh8VI2oIgJVOQ74soREzaDZLcd0
xaHTUae3PSv2120CyuVhDexAXx8aFu31FQ1fhJmQbSy6pbKOXtRWIZ2AYA0ixzi/4DseoV8Z9Vmi
4N4DtvyLFaZpEPbmm2UFWgc+YhlfpOpWIu5RrkpmhqoQR4hoxZWyBdbT2nhOFNannA1RfmGGgCCQ
L0mgv9Um8ASRc6YNClyXRSnlLl9tNFqMRlRdtrlPf+fJfXKe1OP7XzZGBo9xtqwuT+l7Oh8+xhld
rIp0uA9b40v/FldHzRVlhlCHoB1VF7vJHmajcw8gUpHECW5DeFTwxqqaK2yJQ3IZMrRZT7YO7Xi2
WhaYY4CBXh/cBmSMfsU9wvYa0r4W/tv5qjNYG4o25hNavEAtOy+oSMTxLtcJUnp7sF+kauiM2F6B
sZduZosRANqLfaukH7LaFZ0zd7L+cVaFq3caMEeTWpXEWK9+RuKaxjCkNukK1rGgRW1n+xVX+Ikn
Tonz7Pk3xwmAP4KU1WZRfdhXGD7E5pneU1ZfQkwSLU89vxvvlv0o2/cCVpGx5xZeNFospSS7Q010
qiVmjD+nKkfk1xlRajcnO45ypD5Bxalb5b9yB8k11BkQMqCuipIaK+/Y886oQ2HEyW6VBtda97Qo
HWEoUHxoFXRlxNsERICmvX5PaJ8xJD+KBtuK6QsKTxFrhsOOVF5eMrYtf3OSPgR/RzCW7XGV0wNj
j1R7R8zQYfpkpu4VPcz0xb9IRtXFjBqou7pV+qztuw9zS9EYCQmztGqNbmBiNKWoqSGC2LA5USGB
FB1WaUqagcW9Q6zbProhbIsg8z24LC8DiG0TOIY0HSYQrEjCCkIyEhuomBoUNfOGyh+A9ZvS2uFn
sj/ZjUlu1+hMtyWV2QrRGDNRmn529DN6DHO6Sezd0uSyxCXBv5fGEi/o33O6lR3In5tztwohAlcM
mCCHpvmc8dd7RGoVP6cOG6y+eEYtv5PekdSlsLiL+DmSLiB7BEKFi8RtNb1cQL3jlvRybNGSE6Wv
HpJaVK5Sg1WQN3uB++uqjzgeykXotRewzcj7DjLESoHgKZnFs4ChQTaW4r01EAWse9zI0vACtU0d
kwveAzaZLs3UVi5KXgfIGGVRYo+GQZaaTD4irW2/nOZxiyFODgMwx9zSAnmyHVI23QW0BjKtrc5x
5woDDwUs9NHJ2GXhZ0Ugj0m9I2UIw4BPQiqFf+E+rfYeE1RTaBxMGTeXHVFsVDR0swdqesQ5qvZQ
ikWFFI2TzXo/l54rD5r1AjkBEBHmQ85owBMxsSJ07ablA4Y1533lTJ+T1oB6xwfV2Af7s7xn+kVJ
QAbES6vnckitP7wuaowJg3DX/uAEU55bnhUVySQ9M+tDFm5G3ok6aOSOC0TR/6DTMfPrtLoMmgjq
SbUAFRHrMrLNqjHZ+rf4jT4P2biCOl8wXoVi+p1VgGEEepeZcPlpG8cnzN7IR5IrRNwNt40bwnMn
3Ok6lhxRV2J00lNX80Ac6dHrHVHsM7InT6M2hzI5rV8WZ2rEGkHLp3VRdI/yACGq2X3F+C/GFJYu
thGOWP9IuIEQcq8SlfsVb5egDDXYerUWNYj60cUAYw9pHvKmHVrypg8gc5GS2bcYz3cA7+02vVAR
vtwQsk9pEnKjZwWDAgoCGaUunUGOBs7efdGw6ghzc2Ghko6O3s6qM03v0+e0QbJH9BNpxPgYQLs7
RrQOhN7Zb8K+MOce5Du6pnzw68ojFDM1BXQx6WcqDEp97NSAtQJDuTvpvfmMaDSF7zXee/QKXG1N
svq4Zjdd7dVniItRqXylpOM2eJTj+8nL8gCSqFsG5rSPtdwyX6bJepMgB5XUJ/MJ6nXy2VaVuu65
ugVnWjtQgANGJ1WBij/Ow10ExHO38gmiYoj1GPgPA4B7e7+18G7WyJ6zslnPJnLC0Y37vx6xI2js
278QtAadVXsMSn2ifg/NUf1padJ5IY3K3BaaWc4rvAVFchs1x2S+rwQc4ypu4/JJuoJZgjdfVefl
ZnIJQbJfq5IxT9tghqPnzqIG9hm3EnJ62+EpmQMhKyw+OkpeMSGnwDhGsoz7tnoJjknlI4rnc1Lq
5OxHtdGVF6lWIEhilb6IPDKQCdS4RmE3bxAVVDHNVnm34R0WTyrrsfYwJ0mufHWGq40ZaNdrVYMu
gXhp2+Badc4kE6ptqDBIwyFUBjvl8iEMRh/bPeHxl6VxZqswOSHy2diF1qqxYlEhy4OEKMlqoOzS
23zSvBvYk8FwEArRh79bBoTWAjh88v4D+yVpta8qk5QNRoyU9rvl8F3C78FRBP2lV0+V1kEmEH7j
7ENlQjWEstp3CmXu8+21JEANZhH2HbHgSdVR6zrMJE0ieBMinWiMqbgFAQHyxVG3FnMCQMYfxyQ9
rsh2UZQsh9GMW7ParIRCLJd+ze/3oGW2Rh2InkiwqL+51TGpRu+TaIjK02xMk5Iiop69oc6TGrnD
s4IzQ1P3gMVyM2Uamt2KuZl2MJ1bfHQALbrJblNRA2SyMaRQ64PqQfqZ9CKJB4qeCUdraCNKKgRA
OKewf/UKy91T0KnTXoemSIr2oEGW4jfkhMi4wgBu6WncJOkx/HBzKeAdoTAzgq5B0z/SetJGQN3T
fHwB70Wk6oJfP4OoRd7utWqOqfPE3Qxro7ZPOfPqjJGjehisnlJkUQnLISnQ0yfZr5FeoAuNibBT
bYrsyGPapO3vUw78QYkdckEkRWoOFD8hW/YwgRhCOAeHyXz0uLp1G0btnBZ2uqCRNVYXpjt6pZQh
YyDqdr6e4fbMYC9C3R6T8iIvj6g3tdrnrcWQBvhiAHcbdLGkizYdHRQFcVDN0saS1i39Snw2kUsG
HEzI8kNCpodQcTfpBVTNSEGRO+53GMyaeZShQQa1etHpv9d1hmKCNEk5yYAajrNXul81ufhRK8Lt
oPuetLLMTRrjHGBv+2/4fmiDjlkGrqtbSqTCIqw66W1ao1NYZsErJyF0t69ea1wg5cznniMCZjgM
U9Ag5zy7jvYhHfSc2lFtVrjSN1wP1KNo2YvjYUl5B2UePcRk42gf7uDfbz2+paCn6z6sjXE6CJBq
KRTkUkRXhMlmQRbapjHZ+O3ARX7HpDiQ4Eoh+JBogOKZNQzS4DAN0JGB6bFh9EbXlBTdO2WE/fTK
MfAsfp1J9aPhoYdgXtmAagTo8R9ie1TBcOc3JWr8dfWi8as+ZEZ5DxeZS0nXpeuCfalZAMiCYwYR
/GNdsUBzYgW9cW60/7bpezSkkI7wsAqSZzysJrwNKbxo3VyWYaJeABDK44ihclK+6E3SJ4I6rMp0
bm7TU8ukTTVN5yHSFRDivPLdAarlK6z6sgWTDho50JD9d0pqNuHPvst0LoFp38zz33OKNmF7ePMk
l0OT5A2kjLZxHFQWxcfEFyrsgvrE0nq/fN2t+eQQUNa7sbdztVvspNOU2wCvZHXMjPfwfDdOgBxr
5uLBb8efIEd7C+3Kft5yrpkBExEdUTIKSJmRp8VJap4NKpXLKa4R+V7AdtLizI7H9EU/d5yBuXWh
HZluHWBBI0yksuVu+cannrJC7ptWNUkpL4j4n3ld7f08oZKF4d16qmaId0tqA6GzffTBw1lTsVLC
R6QdH1VTEFZWTx9TiAROQ1piY2D26XkMoYGWEbgmuEe8qxPXgybMfHG3dtitYQNJQ5I6vWJVd9BK
SI7DqvHs0pjgSUCMvSTlSm6yXEVIz9mK+LWug9AMEN87I/ZFJwQaNOgq+RPCD4TwW8LMaVBATEqY
+hBi+eFnsEnxxLbrJzg+HHPqx4a3wWlj4BvRPiogHO2V0iKe2/ukQ4vv2uCcdpairieN13c9RgSn
CPTOY9mGFPRc47WcKUMPNv7eaRG/+fXRY5D33jgkBj7bu9dc4TqFNN7u0sAkPsMlJmWCjeKajA+j
zvKJENh0A0sO1guEGipTthRncHW4oNcxiLvVdDK/E768zqgyK7xSD0llMiMMdfDJGWYf9nu/jBc1
fYWQiZ09Pkbm0MrWwJa7jHan2r0PHqK7e47x/4N395S8oA88BU6ASPlY1CflCStdXaYx8/QP1iJU
TySmJbWKMDNXPW5O8wkEBpZTIIpbj5UQtfn2xYD5iBwwxj2nlR8sXyHUnVZPNNz+aisGIiMfYi05
Z54n7zgiaYPU+41qI2LeY9S0ycQD2zF7L3CTMjrlaozAe42sBPKFx4QqciJ7Tnj9mdR7GxJI3ksi
xFdyhsZv5GURMwEdIsHGoMbFQ6jTfoMRk9cwCoS4NOl9nPqS85rc1wwG1PWqtMysKuwXijldAoIh
ne33tGjp1ob4KscFfWfiT78+a4YgVCk6UJXJhWW3QvJaT5g/uDr0h/3E81GunLUf+lStTG7GUfme
l6mnCv1lcgZrBm8WSHjYLyn+HnLJjK1Z84cbFeFWqiGqYGB1Vz2Ezmha7DFkZ1ppASY1ALtT6L4m
KN6wUNFZR7xNtqPN24fuRrnyJBEAXD8XbETQ/Siyo1W0yowoWq22dmQPBpgk274aKoqiwSCy/+zp
ip0+ARC8XdJYrChyOZrhVkUlM+Jj5RiGQ443TaW3cEVFhQJABwXsz+Q80/4s7Q9nMxqoqdlMlLVI
wajJpG5PZr2JIIhVMEReAF8we5J3+VgzXuETZ72OkppNARkhOhlvoGX2QGkC1Kkj72HQb8mDeLIf
mC3k0z7PCih1Vf276teMS59vQrVLTXwj8SERBaTfDqODJj7zY0QhIX0vn+j775W/57AExp7UVJJr
P9fhxgjXCdKx1OJc3Nmk17Th9E1y3VDcsJbye0d51Zj0Ji9DUkWtuInYAftgsm4G63i/YlHuaBId
yB2Vw5QzvJHyQoaYc+e33eyxJnCMxHMhV+WoJgn0EnaVjJicF8gRj4UxK+tZLzfl3CXjIL/P/FS9
2SytU4DV+Z019wboAHyaGy5DKU3lCYbDzhqmKW4go0K4HB+fgdJ0I26tyz9GB8/xGm+MbEk7kI3i
XcM+D26h/uSJl3O2C9+VESPwmVzYu5lwJSYttXM58RpHnxATq8lTcx3DZcsIkTXsUdU7ptmH4tS4
0n7ibyFNQvz+nh6lgnrC5U/8mzUJQ4dJe9Fxxs3ZqVFNj87GIkAAO1ju1E2NguCivGDEEm6MSD45
7Lg+6XVmvqEaOpni/2PfX4a5orJEPs1bk1gOfVK+fCB1LDVKrnNqVZdN4OiL0TR90F4Oq2pTqMcZ
PDmQ0OctTuL7iHW6lThzyWIXf/NZFVGLuwNu4IQGTECDsp6DXvNdThiSrteIKkcEWiYSWF/0n5RA
F9os3F0D1uX4bkzHUzrfGrCOzSZ7ZNFJBSBGbLZkC6Zj827kVnfwN0D+w7a32h6MV5IbWg06pGEJ
uPRL86JNTgk6i7H9JsVs+6GYnPxrwrQf8F+06TXhv1D2b/DGv6ij7fG4S4FAFya1Gk/pOaZ4Yooj
pbo8zxEkHNmUQ6h5Oy4xHS5nu0X3ZXYhJZnyPHtNu4U2x2PFqcgZTtu876ICb4GOnZ4GVMQZ32wH
hH8+YkQjI2OU+V7Lvg/brEv7IVkSkz35pGDKB4/Hq7E5mk67XdPkRl9Ul0RK96YCzMyqzvfSMlGf
3XGFo5wW2q7zKgiE3e1OzbkyA35xukHAMa1W3QCQQL50wSghfH4jD0Pqgu5amVlW4ZqUogwOJInw
XkwZLx1jvd4acEXWvBjCL1Og5NY6jvFCWMVDP6QYYJThO+dquVyG7G0B8vg7stgUQDJmGOuhAc1E
w+HXjrcMj6RoLSax/J4VlsyPSfLUvjyTAKAGZ3Onw2XIMTDI10683plrenwxdjf9oBvoDL0hUUXy
/fWIkb2OvXW8dtahIUP5pOMYCjCkAyekcflx54D9mB0MFz9iKajusfyn+dY97KGYnWHKY4sdJj1s
sFjb2QzrQS6TJj0Wxvvew4PAQGAnUn4wGBhqFn/FJ3AeD4NZje4yM0Q28sXy7PeFXGP9/LZOOLm3
ThKSL1eTs9xpZh+EihzvQHLDN+Yy8Q9xEmy+5Zzzb0G0WLLqYWghGkrKkI/gQj1JPLbki2ccLk8Z
nJZkuV9dSbSKuZNkpBjRGbE3mcXvKvCvjeQs4QlgSVvfR6JODqStlwncIwOtaOp+2nx1W/vZDDzE
8xgMRJkcp1x9LjQYgrE4OAsGLQGxXgQLyBLTbubULZCbskGM4re8DzIlBbTvGOBHyd3hvcQzCopT
6GejDWDoWfGdTwU/OYy9OFwmPnlS2ZYJFdnwvJZ37iivhixD4XIJaS9YhoAgTdiNtQe940MuLf9Y
bbgBL8nJLuZeXVbKuY3JJ9E2O0ayzAE6gXnNKFf5Lglbp6R6Ja4NOwhDgEbGinuaQmlh4Zg93O/N
hZAuyyepTm6lXE75wYTznZhJn3WSGyu3WRbEmvJZ7Way8EwKqwfjR56XV2eQqFmWNs47IYMKZAYI
KUlvkuEfg6WHhWfosppEg+jrglSUNeyQGZQDEhLDhoOtcChyv9+aVRReOdOmPyMskFNPWCdkWejN
+CoZ3UkInqsWTPIYR4oqW59nbBjCehkmTbPmJpBeLX/JpeeSmphl7LEuDaVCc7nOFbM8M7lZdE5G
2ms0GlVVsIGhUDP5yCvFe2SzY2CF18gjXgCfbjEOvG3DxO/du3SO5REDiI0a/JHUn04r+qO7GNJu
EARikxB8M7B9ntnwptjEwgwWAVYpWADwiW2KQ71YBDHaDMwNDoTCUhhZmKHlEm2+QQPdjxZa201z
mZQsZlYTuhzrFato29zZoBkqHnmcNEPV8xh9Mu7idQnNNeXEC75FQkKlqbkybyHEQOwgOjreC3tC
EILp23kAbCnz0kGG6PvMHrk1gGCuQKxH03GAGh5sDfYUS3qlYVYtoYgWWv5itODUphCWWc9uSMlB
7UfDZQHr89yXVwqT1QQchPytQQdAqBv0+aVBD0tDsz+mEKwTAhMZNA0h331J2mfKw04c24PyDojv
yNnKhQD3VkvmLoT1N/3dIHPNbrAS6O7DdnKZDHR7YiAKFQc4l8T+BbIB/YhtBDPJ4xcGfTERUBC1
jLt5N2ltCWEBNWfrbJ4xAKHYANm44ND14KMSgSCowx/o08sxdL4v0tmF3zsuOUAoiWjZNgHUBmRR
6Dbx9RNkj7m5sUqG2BHZhMRJlRk/LAniHqHUqlBDlPn1gSX0I4xwlF1JAf58tibcI3GEhZgB5cIT
8y26EKBLfCcV+pYYL/lkeZRPJlTjg3svozf5OlvMkYmc74+6Qa8uLpWUust8KutNVF+3/FKKaqn5
AMAF/cG1+3GNcOILtQK2cY72CpKNE5Xw/HjurAuHPftN5pBLZ65elWZpRA2RkE+2uPL9ssYW/By4
yUSuMxahTigsZkQsFzmELgUpNnPya8nqtjxL2p8VwgVns6CdxO2zmVFhxL6cXpgkYcKsx7ZgnGQB
Y7XCEjEBQlaDFL1elqk+2QKuhGydrjxiR3HIaPMpQ4dqsmXL9XHpQvHI5jDYD6O1w1z34tiJHWkq
XNh5Wo3qwZppIwYFB2Q8DRZYg4XHNLYXnrdTHoVXwWJ6dsX1WYyn07maftA36OVkGO9nYwfuBmWj
FN+XN4LJUkBNE2WJBj6PErE22S421FUSYxtKmWWd2XaqTqXYmNSwqTFkePywr9NHO1k1boSgnJ5M
HhNq8FzhW0XQoVWFSUT5AV5WMJKAEfd2tPjoK1wT8cGYeRecyQfbDd9xDn/DuhsvfTNRjwPj61L2
9GWCCL1IWCElyFPwiQ0CSYmRhrQBUv1Zg4sqcUsK2YWIMbo4Nk7mhxtN+ayKBm21CAYS70GhlLd9
Y4rheDqOMoPoAA4gUOHeBlnyqVswCkIF+TJ55G+F5ChfTEdD4cmIIeX06+rvDlsC9qfaor73MAv9
hNFC0YHRCbfDSwIb7EHWJLewJpPcepCjAoiL2/HvVG+ccE0oBTAaDFKiuMefAHTFelx0/YGbLBvl
pl8O2x7699amA8R0M9qMSib9tIS3ODf2I3plmnJspe/FgRKTcX3aUzIWMvC/h0+MdFB/F1MuK7VO
d4OetXinZJi78PcVac8TrC3jj/h5PP5j14dqmIO6+4fHyj/MJCwhoVaisfq9EhmPGUQKmWhw/3r0
fYERdiX99GX8Mcdy/DI8M/voyXyTHyhf/Mv00yZlBwYMMZXHTE8IDHHaSHgSBLJBG5AlmMlT/RK9
fvGzeEmzPqCC1bsYzDDZvu4VGDKxecsqXFZm+Rahkck3iu/AF8pKLZyeO9Jl+BH4E1WcDdyHtj2b
MRzEmlCkx6FaFGB83w09TecjenUCS5y+hCShxAkp7i4Ihv07H9jBFhQFizPhLIDHeF7OR9h6Qu0U
j2/WwiURc5By7rSC0vNQYl45Q9m+juoLn/GDa0ufZNzarfOMGlbWnxtjRGLGzenDq83q8Q0Be10L
r5Nm/93P0opddm8bqZsoLdrD5pBd9b4LZhaiCQh7PihwvuWfAAT8lrAhY14z+cCuvts6Ho3i0Xod
rkNy0ayY8GAc4UPKkr41Lj2JD2VV42+e/W3xUdZqmk7yvDzyP4SxJFq1rNeUsDqCSbDUfqMYFnPW
YfKDvC6etATEYGzf3/Js2wdbsmR5rnaFZQkD09j35ZvgZn5X/JEj75F3gmDp3H264s1SfNRAB5OM
fClELRTOpcy0BzOtEt54bNgIWzKkydsRfYmTk1ORIYYIJQ5SRWSE4LVRpWb/jNOB0kF6yrLfmLUk
Y/avDtikwixbudFm3S+FONIEhCKxmqkF4eP4hNIihdx2btW8hnelaPQ6rEOHk3MWspzEDTc9euhR
a9X2OUPcbyjVrLRkkbClazRc5WJENY0LZ8A2+DLi5FuFOXpJhEh6S4RH930OZ0xYdNzcD3qVZSQL
RSz0wTdB2sZWZ1/BUDrfcEMa+hXt/J3/HNAABm9KNiBkXbYIQ4k0Zd5iJTZmtMKcyZUa4+VG0bj9
ne2KRjFqN+7okz93JEBvGk2jPexgZU4p/+diiDQmQoishbIs4WpeF1+lPLTzyN8xv+CS6g7T6U4L
TiG04ynzt0ycW0zTg+98qBjjpuoOBqsBdplZyWTdsLxDLxVbL9YPQ8XhQXMkdv9QskNdEYaIe/QD
AH9UbrFJQhUUmrcQvkHKmSuyhhQ6S7Zfv5fcFusNyq9/lOuLlcbF6z8ZFE9KW4rv9wA//MAIsXNC
ID9qrtGZCV9xxLDVyhybwE/CfBUc887ygvSLBRhlbsyfNRTTK+xeWS2EKMtpfC1n62vKrwZJEF14
kLhkJXmYXH3ZYEkoAbHzriyVuJucrBytnLCcR9U9MRzqHdWGamM3GHMIcCQUvSQslzU7W8gTFW+P
XmoFsKJlI+NudXhEMdN6JfO/K10eNHVqDe/elWIk8WJ/nF/h/WKQ/b239y6YM2KvRIIt2SpobFLI
j5Tmk/uHAeMGiUkWSPMF4ZReJpBCIV9A4KYpQzKn+8dQ+PBkofDh6PRNbCwRMVRd/NzCyAZi0+Ur
ZROz/PUY8RwRctH4U/wW84iHhHd8g1YmniXQuCOP4gvKj+CK4ky/NUWuEDoFZZTPkT1IvzLw0o4S
FO9JxCrenDh5gj1KtPn9cMLGG9BGzsEJV/hKi92n/kVdTEwJSrCTEAAlKhYcQDY62n8/UIjDePgb
uqz9XGZkQvH9DHx+cW8FJcCFYWsMfm9pcVq/SwF8AkQn8KtAiZnLGiT0YqEpy/GLtyye8VOJTV7i
dO5cnM1wSbeUAFSCW80bCfHYDi6FgzjmL6v4o1DYFQRD/GU5VRxPkGe5FjIJuWfff7Iabxm3Qtvf
wh8XqFRGK5U3uBPCR+f/+v8fv/uejOHf9psRwu6WOSazhAIsBxKNWwsKUFVuRsGCB/YylKX3u5j3
0+EQF01I7jCVecQ1WBUpE4ayAPK2rLgynTbf6dTtdmyCr2AMcGhHJU5BEBxOZNK05ca2ecwpFZhU
iLF/Pru8LFsfH1t2zoGRBEySa/mvuJ7cbLkSs69duer+sC8YPtF/CBYWgvIecdJnOIOSFOAfdugD
YtxP5crN5AIKPiGj5k3FRvEdeBLWAPl4bR4FCgKh+d3y320/aBkxsnYygCCHVakxIHHDUDrYa6nS
klEl4fPBZO20foNNAOCTTW01u9JCij12vCoRcizx7FuV3G1fBhVIMGABQMwyXFQ03jTDVLYDGkgU
W0n4F8Yxq3LsMH4ezJGGjFbes4RGRTj5IfD8Dbjq+je53tBfC+4dLAhxi9Hx4vaID3VXe0eyMauN
CePDqWDyfqUcNf7OGFjircnllVsiAaWM7Dc0Z0mT/2JHFCW/kRS4lvf53rpNIHvLN9Oam6v6m48Q
zHinOHqMHf51xGSgfim3Ey04jEZV54kcp1gfADUDKiJ7CR/+nchxyNoiRHBCQbbVXxNXlSVKNpoK
sZzIRmMdHpusbo3o4Ty+Hr7Yayy6t/F2sdhxklZ8FPkgrkbF4IJUGKESb0g+Sxw9KdMgBzMQwKqu
99TEXKPfOLHOgfyBTFsgGrlNLVR2+t7yiaUUknu/4d9HDG5o/VR80yojbg8IaEGdeqQSNlLqSnTg
diLcX7c8uDjQCdK93TLr7sXv0PuX5owOXSmsTzC8ONQBm7CHHFJebnWA0L4wfacbBoG3GXXMTlTF
deKoX1wVwoRvFEX+Q+Pjb4kdSmajhxyAeEmGPe8eKS7dUIu66dE912i6dff6Xfhzq6T/5Iu2evqx
79aFoOVAo0Obfm6sThJDUBBq8uX2sfvy3ixEUmqF4hVx3N/JCRD5UIt8UOdJiZsoObceSB9uiHc6
5svjW92KffLFWdu6V2PrFshX764BekejTa7azqttvNV1CqJjio+KshRx6ZZ6HNScwT1ytIaQF3q5
pC9s4DLUyUpsMunEiSyrkYkrhnjHXIEviRcEDQ1kh8Icid3+GCRi5OrUz4vm9PhoC5aA+pQNA/V/
K/hvJOF8kPXYoxki+Q+J7Z7G3ZDXDmNCs4F4SnXOV1b3vQai+DB2JHwUf0Y2CZrEUdgZElyIUOTe
/Nd92FkSOt3ik8EwYdDsMdNirAlBCEyOCEyKF9Xwb0/1AOifVYKsTSBPuxwNFWOBgJIt1RtPQ+qQ
pIZDCuXEAxZfAjZZcFigdCK70Ff06+7KS+IYPY0yHqf4DJCpKjSf82CVtf/Ormhe4Gfjbt+7ObMV
s9w9ullw7pKQz4IWrkgDb0O+UN79NgLgN6KNN3EH5a+Q1srxfvbxXRmHWA9mkGykzvkhbpI46Ye2
onVCLdjPtUAi2S6vPxYNdowPCusvo9QXrEwm/gcsHaK5J14EYjpEm1KAtg23ofhhmZXF8huglkUP
ZQzmMQtM72pj2wdwQPEM/8CASCs3B8R9kH4xHW1KvigtxRfvCCnhUTUOy9fgTtU6HQEtWoLt+u1B
50J3epg+uvN3XBwGKLYzWY2Tv0Fq/bA4jfejdpfIGh+thoBKCMNtS8QyfNGhjtwnGiS0ceoIp2wv
zeONgvr2g0GFxQXQggadn16tt6uY78Fzelg348P6jTaIjaYOt7jlkEVCFhs3kG6kTxQUVJmWROrc
LU86oXiJWfAAOjkk4sxuhhIL0SQYZq0lfq7c45cpd6r6R+dphizF3d/7hfSUDRlC7px1BQZ+mOcu
Dc+CLJABI5Pk545SOf4NOM7Lcnejb1FVtS2BnNGi6bfpNSvBHSVy/Ga+Od9As78LmX/fiZrN6k7d
qToQq50LKvK7mTRMEEUiC+kmVBG+P1SnMrf/kTSXdgSdpLDvA1F9RMJd1koYqXA2GFiyQPJjxqQv
cz9P83QD9ol6HgozvTlV5r6o7WfhNpauoHX/JqxuDlYiIxEk35kbTcpOAp/uuNBjAKYZM5tJWnwH
qAzPLRV0UrP4r78vgY5s8hvbapYHbaMR0NXwW8kH/cpiOEHgfqDSVTHPoHlWBoX/g6svjrxgRP+Y
E+AaCRYATWwZujLDO+MHSw8dukp6D2MLe5IeR/Vpddqq2x1kw5BfQpHCLPePub/BBBRQxiVujuYT
It8qVHD6QSIOxbhQDbLNZ7pKSJx68OR+iK+hwQG4c98wUEygnDvQHYOd9gxycBhCWRj3FAu8lABA
Yra/ppFT3lJpJaibuIgS/jCtUAj7bjKptwp3iizyyQ5DUE9SW/0ZnhbQCvgZpz2I8KkoN2OqldRt
KKu4VFlJ7SuyrvxI/HijluS/RJ3XcqvKtoZfaKsKRL4VUTkn31CSLSOEyAghnv587bl3nfLyXM6W
Ed09xj/+IJzVheJPLPkrlaMA4G4x4NibnB5uc2PNZutqf/+Ke5oehjMQZQ8dEE3RSdzjoleG6r6B
cAbzhYb5n/RMcqzJa/wI3ryKPjw/1ytOV+4IAr6W3FNrUHzkbWqAKgepPeEcSyz+uYz6sbLNK3cO
sxsxd+AGZ+hRgfeTdH8Vt/PfWbREGfKHvIshHVZ+FP3qHBovg7vKE20BM8OpaEhwC8OCmTHZWPQR
zNn+Oo7hVBSF4nVCCRxDbdn4F8o4UNzLYrIXMIKATRiHCJBY/Bw4XMLRkxcxt8dNHdEQpaKoIP/g
GwxHRC0pnn8oXPxgYJXb/z4nlpAYqpC+wJpE9G//CMAbxL8CrBctiHgR/U3ksJCpQP+tT5FxIBa5
QEL+C8wEnATTiUAixMsQ/IHkI3GFuXqvrcK1FMiNBsiBr4SDJO6vxxVLQhy94oT9hyQK9FDUnk9H
C7Sp+D932FEcG1DuqEfrBPCNxoUvQrgoIFxRkD6c5AsLH7pwcaymc4He/A+FFN9bcrOKJoP7WWOr
FGCn4ApcLiwIHpoAmkSd8CCfz36uIfP6jD//9hfxDP9DoXR2kHo7DJpk1M7FBRA3TcofLP5o8eUC
qhIfMRnV67yS2TkX75dLPAn+di95nuFOAJdvBU+NE/h4hA8PC2F2Zr5GWUIi/eQR4H04Fjtss2GE
e/kDm3iC2Ldyb6+JJSzeoyVlWPhzYKIvGoLtZHJZnF2Bj7DXyBOTlQ2ozoHDBq3ZkiN+LEkpvCVe
P38vnEVs+SiOqBMIakTACRXUqw5i4ifxUSAoUAiAeUSdBUkjyPKpmUwAkycwwgQnRER6G1FlVAd4
oi5lQ8daFL9dIP1o+scC949XAl5TAKDE0x6Ohvwgxc42oixJd0ix/j4j/oUCymYmJgEfJ+OXfhhD
YB8GUIf7LmKxYPDbo6cZcJFQ1TDCxswIexIW+R/IIZJuPqB+AgZRfIH9VEDdpSNeVMew//PJh/U9
zKsap4DhG2MwDa8cv7TQeJUjWL8UfhOcULCfzmy5OpYYWUPLfk5TTKTcBsplR7qVXWq2ZuDaN8IR
G8Zxih6S1GAbdZ6SINpav/HaB0tQpvIOHunntwcFBibVA4UG8ff5HQFTpws1X9f6nrb59SbGzYZg
HPeTfnwnwKnY95B70CYMg3dhf36xpx08l/3sFXkm1ctzl6u45EQcRDMFl6XVy44tBx9rkhLviOwa
P9e8PvIV9l3OzXIw6rAkHVK1jNGpoaB/06dry/j5baQnHmn3mkb1Xm++kjsUSBQn+kpF2E5g2XCv
yZfMPIfFV/P+TiOmbkMOVsyD4WEe+ybG6Poilei9qGgsflSv41MbUvQgTHoRVjXSz59lT3a420ek
zlm4Ljyuz2tjEMpt88CMCrVBvGqbhZnSisXKNocICf2HSa1wPGfYIU9jItVyV74z4oTPPHpcrY2B
FmadIyOBJm55lTquBtO6gX+9IYIPeCE8h2cDT+drc2yu1TG6qWeDY/oPjRYblkhpERUAxj2Ezygu
d5ZfU/QM5vpyMDeX1poh79Kat5PebybDP61cRLKO6BbvHNfy8eFFXw+vg0gWjsOx+ffyr/WMBZTh
iu5BTGZE+FHtDenconk0j+fmWIwnxfd0024q+s1+2k9R1c7lKXdQMlGCl4/3OipK8ow9AZJBS6eo
iCaMpqYmOpM/n4oB1cdgkc6xYZrel4ONeLkv63nmCfF+gh1+OzYhUZMvQNw61lBibCxU72i0vNaJ
AsNL4c58XNGhv20+j1TCXJg4e+B1Q5BFNq987Kr+tguOSFek/WQE2zz5fD19EHrxEKUWuRB742yc
66O6gR26khaviY6+AD7Ouj/G6/pW8tJf89sdnONmRaPPYyVI/2gxN73pYVo+lY/a9LNQho71jWvX
KSE8LPGMITNq0t/9IeLSjr4fHgCsWkp82unlW7fRf4bjHMN2qHDMqs8J/buFF92ouA42cbbhtgtl
xM4/kTzNcudunmXVV9kDLecmIbtuiRdHcEQrlX411ycqAbsLp/pY+W0I0O6caOjcD1k16rHVoItt
HBM/cIPD4sgaTYmiHWlAkr/UvxtrhrjNmlk/KuYsrrKDzfzcGbAnBUR+aYeBiucgRrABhdOmI5rJ
AFOXczc7hqhd4DE2I8y1OKKySUPEtfvoifbDI55BYCav89kbth5WGZkXw+NT/SwdS+P+g8355WY6
tw0FmbcRI0pBr5txxiEgXDEZEh1pz9xOGkMR5x6+E/LN5jrlz+FNkjWl8w1rrmNxTB6ERikRLlzh
DzGNt+IqDXhIdy+blk524CyhdiFXnjA5vIiq1sHXMHbkeUR9UIyTU3g0Az0Ip5WxiE9UnjIypVHS
eeQfxRUECVBJfdQQxJCzT9Aa3/FpRgIj701pG79c5WAGMFUGkz7yKoLR5Hmt7TlnDZqI2fDtaFvp
qyq8D3KxK6Tr8l8CL8vo7hHfHm4YnDfqUQ+n6p+QIblic14gBkYjgNXa+D68ICqZN3jFeors6gMG
ZrSNpS98EYa/bxzyljmeTQB7CCPUW7bNBk65zlZIBML5cA6XmiwdjMh9dDITi2PQeAZBngBWfYTA
tMnheBW0fUb8TbIhpnLW4SVdiesNRFy8sAcJcRw+F7e8mfZ42dwDbIFaZfqcQLJMnHSbLnMQPAZB
xgoQ77lCSUXQ6DOovnBAkt/UPCLnAUpKpm0NlCAqvDQLywAyCYfTVNqk1VHtsiWWdniXwDoPfjFJ
taVZTuhastP22MPW4LyI8izo+91SQmyW2aZ0NXFJd3ASVOEXAVY+RryhVF8xhXavHE0E46bqh+ge
zwXFvtSs0i7zOPayAI/bVJjTDjf4Zzyu0jBAMPQ8JW3NPY4ApIMwzo2HCTpRc3jmoL1qxAp8Dcwg
k0Y5MLdyfJvUHZbD+i2uz55chhu9TocqGJGaYmDCqDAOpo7CNMsZSpREtc0KLt6HTzQxV8SkjzrT
ZoNe9cfwHHF2XJUrUqKv0EPX/gKwtfWfmFHQzQgx+6PNz4deQy3C/BZAFdb6fnhupxWzfPQjx/g2
OIQ/VJg5AqSOqAmnGdgm6ZzvQCKMHG/+A3KdCVLyHm8W9dLv5J2FIkjVBIe4enrYCj/QTKfO6+Oy
i8nHISDNky45SFxrOuTcP5a6LYGVdXaeTD/YDVA8BMOEfE5E2wLQqZCC4YWBYN3RZJAOpCLVzvoO
P6NiRZIE5tWYcOKK8Nse1aXmW/wiWuZNtPo4uJ8KJwWTzWdB3LnfbSL/tYfUsYpwtHJfi+eKaYk7
JITFIhMLHtBGn8hL3B0DeWPO7t4Ts9+ZcWypeW6fi3bMltL8sW2P0T5caVNMae3hSj+312yZf2nH
jh3qGBcziqJljITqsaJxLVYG5AJGKYLqFKGimVslQIinTCOhvS+uXUgCM4kbdjgYgZ3wHPC0qarD
BzmwC3InqN/3/VHFmmGXtPNh7lUsVu2rkm1Azdy3Xis12+SfySYGNNOWYmI1AJgEwinjs1ZMsspP
7xMZ1VjrcXF5o9QchScdv17JqW9oX0kG37+wEdKdevNaGJSrGxmzMURjQHaPUQsUzCTm7hQ/WTGq
Vi0wQD6qvsN5dEguiF6+kq8CmaaEpzaXSpwhVw3FkYhwGTAgdB6Z1+9UjhATCK/4US/P1EbzVu3Y
G7IzRYuGQxTadFwLdJyYyIkxRw2p8Zyzp3SClRHaX2Vaz/N1P4suyQGLyMc27XbpCxsMh1/6qAiM
4Vpw5DVBdb1Gkzs+JeWoueZ7LaVhUpgacY1/FEB2FRaIFk4f1tl0ukDZgDpSaXxwP7VLQq6+2eWs
jzfkrtW85nSfD3Zs5DhvDUdYE1zVxUPYqCGqyp9z3Zoa1n1bDiZggpT77LeNchgO9wNpbrFKJ0h9
njR/ePcxXJ/hpQaA4OaHD1p8zdEjIa98XZF/ZZaNoHylvaHihl/qQt2EC2lqrDCQu2ZzvjBfllvE
pu59biE0LEDgAOChsfRTAxGY5qFljKhEhtpcLYE9ZQTo6LofCwUvXs2OkV0fSa1GEv/ZcEToC35T
BGP9KDPf2L6xh5JQT4pgUoO7X1tFThUFEoEQL68hlB639NPrl10yv+JaNs8mYFjz9CrcDZH2viQb
PbYyZSpVwTGdWi0eDNPqPQ0ZvvYBAdqvj92wSz7sD5qsv5wwbfdeYyX+GEcxRsi2CU7HO9kqh7qx
HADEcEpyc8CBmqlr5fsRbohk1xeQKWPiOVBxMvJj/RAfsevO8qqitN6QYzKATJYy0Yd3hnibC8bk
cJWpH5v0seA+Vxcv2LgccHwjqWhYZfjQQzHv2gw81LEM95QlSfbJtWE+i1UbWTMQYJmshXYEv4Xt
9SFEppgB/vRvoZbFyJkOgDLH+kFwqG+i2o4YHUpCAE1bwCXlueM7fl+wb9mbaE0FUQ2vLA2RpGW4
z9vraJ25pUjeNjFTsHlT4HTYD88lRLQES0ZEO/iEJ+isL85tAIgvBE/76LVV1eDeLi04DYn/nuaV
35LFrooIEeXhIFDlcUbcgAjxUKmiJJvqgBn3aIvDIcEiyNg49CqrIlt5xvc8MDOjnG7HTT7TGHY0
qyFuvXxXzTxvzB/RP1xDgiX/ZrbZOIPZ5wOl+SNhBAxlj6yXElwuDAiAIQVmxzPB1/UKzrOjAS7S
mNanm5cOsNO5FkYjUHr12QO2MAOVFMOalBbOxNQRQdu7wBWRa5jAVH1M7l03atrtc8s+kS3Za6mk
Jq85uwK9APm5036s4kqk4bFC5tUkJEnwn+GU8HITIXCdpzN4p8qn2m+9BuKocH4r0GqhDqb+F+NA
MT7/9yr8jsSL5F5RTzKr0sE9FSf9GzggjN1SGK/LvehSIhCSxO5jL71FHJK3B8gR/23z/WP7XGrQ
I/7mhYwEM0A9DjpXdggVwxMLR33CCXVfvP7/v/2fpZZgSMFmIR0LE+UJQw86oXIOl2zeH9tjQraU
eE41oRW06omqT3vzbXfF+Y40dHAdnAYyE73ao9vNXnTo+AbC7zC0eYX3rba8d2LzHpcMp1Mvkr/K
z9D+pDi7Pp8Tgw6yYMP4ZLunAePX2D9bxVG/kmcMvxEGUTrVu01Rg6FkJhRSiWafGV3uyYkeVC1n
1wC2AA4cVTHTBq2Xmdas/in64qaLKcnAfXEHvd9MjVWIehyGwg7G6J3XWfrpmUypdr67r/Wv9Bcm
LvOs7mIuo3GxeEyNA40xdgdA7Mqhh7Q2xO88xnhxifPrOj2/lZn2e5eWw2+o3Wa3jRsXoU75UyD3
RCuaJWpQ3zcWgWMfsmiu3QPLFcpRTCr6ZIvHUgfQRZlArlQNxPGdRFNLRmktjR9w3RKU0s0a5a36
nClEZfRAZckPiRsFBpL4nAYtJx4mozCW+KVkUY/MhaoFIQnVyUoDJpGCCCjyM6k0J6LOBVTnxEPy
HtnldjvAVlS53ktQmxC7yN5vobuVtFNODfPZHD1AIOmaIDxyBRTnjt8Z8G7nqFwCGrVDvMKCNv7B
Zhin3km4/HwnM2TovnIkEKNdYtX1iw9QkO6ba02NyZ46/XDVgMp1GTNdqk67R/zyzTCGS6CslbW8
DrcwYjjmg6L0/qMM9XfS1GmzSwdjw7KftKAvN3kQnOUUphe9xwleLKQfyHYFPzK0E+y4qYXYrSKs
AsL8MmCjZk9GWclAfFEjKd8/yb5k34RPwEygcQqSZVCEXAeQOCgF5xiMIFLXNumcLrmkp8XtG78c
il9GDI8l5iX1rb5Rgaf+fZu4b59a8rml5tqioOevJUwtXbN4KNma5TKZ1huOkUm1Y0DuWeC2hCsz
VsTanQ2k9qUDbk7hb4UBMyfCyULaei43HdPJzecg0kxNm0/M34c7qN8h4+MHi+PpNUpdbOnW0sGc
hOva1V0suufJ5B5Tp5JLX9qDrTAZUKjdK0e/20PhE4P/zLT9aXAvOGZbzo3j4JiyppwSmqtok81D
i30RMIrhDDNfVmwUxth/q0QR7LItVlPYaQ4/I5UQg+X7Zh2LH/LXpWamgCNXXoUf09Mm/qikav7K
MgHLtcsWQ0TzRn3GFvq+aXhlEImaL+qD8OYjU+392zAHYmK+iRcU8EG8qDcYGvU7EjBo4kYa2yQ+
NWzkU5qQ6EILK3vNWBA/CupaA1YIVAP3T5NSH2A9ATrfPfSshPd1QYuJGOcaFkvHxVEw2ZrpYIOV
3W0Qifsi/uL/JucMT/MxMt3+CIihBAZmoUj+mQYlYD20I24kqOJPtJ+1n3k1ti5/zgTykb03PA8W
g42F3Vo/zf2S+6Dc37cdyFh4Lq4GuFB3rHBrWJqzGtC2BPy8O5aLMTSOETfuU6C56Eu71vMBCOTn
8vatacFOz8c2jyOQHaQiy6+QJFPmLRQmvQ8MD8OJdYwmIKo7cAowfpXGRtx2zU4WtlCvBXa5RJPT
FzrVYBJCYVPhNWVkvgiNS/5hgbgVo1h9ZJySBcLiJVwVecmuBAy15cBuv0FOXgf9FyMJBTnpXJqk
Uz7EA+FeMmB9hW4bucPQbbAzgVMCmoNT3VeJ7UHl9USbMpTLRsaPQdf9QwPGcctopEJNJo5Bq7Vf
A+L9XLP9yjpPoXYDo8agAUHYd/JbnTB8GfYjDUj6Jypcwt5afs6OQxs/BE56U7ILw61FRFmQ5V6W
z6iKn4mjMJM6NLb7CNovFbsBpg948SY2ivIPDnC1Qzi6jq9TKyxk7uviJrxAbuHxs0vO8Tf7IyWP
fqV5f9yKbjIVdP/QZQc93/fEpGU4OqiEYiEi8VLTez7oWyYKaebCa0Zm8AUAT7CatSMLR9f8koQU
4rPn5VJ9eM2m2LydwVqoVkAi+6D/CM+8GtZtjpqeuBr78xL/tYwtahf3saq0P9h14NP48s0T4hYF
2iWgEZxcdq6T8lvvXvQH5LMDrFs4Ocj4Nwq66WcGqXYR/zw3GJxh30DMAg0CTcRzUc8w/8HJJqbM
gYQCVwFewd1lR2drz3TPQhPfe3nvtcZU4uEAYYy4du8WjEPYP9SNa1y6S6raxGwPZ/QOH1Kv4Xq2
dkp1mE60oS/x89oRniqq/dHcz0w+NJQh8FUUR4p8vjWTgqz2zGJuVuNHuGgIdkK/QSXF08NUkdyC
10ROXcqxeiZBR7q7BREJkW/AQVQJDPLwIOTMSIF3hwfDsJ/Z4j/a65UnutI1u+fRgMd+NaDnQ7Fh
oX1bDIXh5UyLKbMG2MZcjKG2wrkSPSg1WmBtksStpFGByuB437ZXdoVXGxgG4EIVOv10gHno+r5k
FJwn+JFw5uJJRWHkl3+MkgfQKceEGI+NAFv5V77iokmbMGGYzLviNRpt/Jvvf6+O0JYXTJvq79L5
bpBnYE0JgUcIbZmAQ2QW/AFBIaJfc6AGnRnPMUwSozKmw3xtJ0z4uZl9Y0FjiaU0GwpYuw8K4+Rz
wR+kqRkjwu/4pWI3FAyXUGgQPExXxFQ84ZOCWSWof0J+nd7wodmKQTLv2yQR7imoiP38wtwWttV/
i0mQt4XKPGxvLXosuhpAkMwBtuEMzNfN1gL0nL03AqmoN2nQ7bLzC3dC9nBONTYW6RAFhWrzvvn7
ObwP1rd2yhfFc18N9viH/bzfF5G/QKyFFNBry+MXY8Od9ZhhlzNYPlZIPbb3E9ZZiub2wxFHG19Q
X1Sqj9/youLTJwVaPip2nKhMs93Byx4yqAJHO1S78Lcdgy2ROTureWomnPDwsRRkalflCysmrCYO
JC58ialDOktp6BmxY4RTQ9Y11tZcXluXN1dCGanQ4j94vTJVEn5xyl28G7VuDYlhLi/SPdBIqNkl
QH7hpqojvzxoKkk7DnfxvPfT8cDHU24W/nTX+zLehMTdhs5zEfsZIxMmTiCiTugh/wied48TQcMP
ZGgRHfueJeZRHuKTHfY+jo2j8PCuR5XMIAgjMqUF1qRl4PPLmH0wZlV6Kbw92lHAwBhveid5ORqA
0hd35otNS/aioXcnjc+X5auAvPrZE8MKhdzVFDoQRIvY+eT+sLcp6GEKWD6psfW6ZRqwY5oll/Ql
JjAIVpsLUhtxvCc0loHyHScxB/A/LEAuidTuiaAQaD2VmWY5TSBj+j5TuZIPyi4QYJVCS5o/3363
1Wb9LFtRnXHWkWzCn4dM5of3pF8cc5rGffzE0xrCV2wTu6P+4oF0iLGKS9ck5YiiKYSVFZRfnwUx
ePi7Wv6L0hXrFiqFXLwBktQTRs0GwBya1gPHLuBk1id3JcrM2uWobPHwUsBPsW6/0nfHkLJYFtVI
A2GvPAWeMZAC1SAuwXCG/xJXZXk0XMsCYRTdfnQ19+qakUTHnbitwD2QUExKPG/jX0z5Ad57DP/4
9HlIxF4OI+CxNgHPkXp94wzDT+3YqymtGFH3QFWqjgs3VvRWOMLgk9ruhOXQT2nZoNFWEdCy3hmS
hiNDcipiiw0WLNCZdBOD+ur8PON51djvfnTlNCBjMRoZ4Uib4ahrX6ntsseGVTPuZiz2KW6m1ine
kEtSSkE+9HPIFcJgnIpUm6V4UjCqekCAX4VYtt5SF4fyQ8HhABsOoe4+lmwK1Xb3+KGkC/1+kz3s
9jfBL7ax2ZVbZj8MbNjIzJGYqrZX8+fFCPD0b2mlT7v87jevU4wCa/8uRsNtD0MmeHu9nw8hJIMV
OeJLs9ngEno4vYr9LYu9mNkdfzOYZy3goH4hhsbG6Bna18Tujtz6mstIhfAWlb7CXhXH6qpOXof3
hYlvv4llVlwOGZCNfGDn9wmPS3QW4Yr2F8eaZfJ2mfYKT1oR+MkIYuAaxthcJ7UnQ3qNHDK9/c9a
G/g8+3hxnAnocAFjIgISufUFSAIsBYjhS++DpC6Vs/wK+m35OMWinK/ncIoq6TqQ2ZPS95rouKB5
kFsUAHqzWE1a8fswGVFTt8lSuqVBmjhtQxNxxUcyZgeC2ZGcm3kCooTShWBGRiJEO0wrFIiCF9L4
nelmuY0RltwsI6I+yDki9kg+gRt55ZG2HjwmAxp3lJUkDAUaMn5eEP7VtQkmyYpoeRgRGONzVllB
Wq+yc0+k+4fWjcKLze6be1rC6JE0ROoFFiurO17IgDUYaiEImbYeiPkSYCXTbPAztcJKmIS4EQOR
bF9mhMmNKw7nAuDFbs5AdVhVPh5OepTPQEFYKNXAkSmMM8xm+SPTdfEmtKSY7LNLcalwT48D1kj8
iycHP7UGqNBtkkI/0/iOa627fRY8CNpsdDoFRhZIYniIGf5uwF3vZbpiNiKRE9DEO5JYGDgCKxZf
Pdkw1Mq2hWZRGbkGgyXEy8TXDM4GNL6VvI34kyZ7+TktwZuZrJkOay21C+DP5JTGzpOumdH2KG8n
ekt8D3wMDMhmrE/MzA5IiBxh2x2f6h1FU+rRdlPAQc4j3Si7B2/LM9h6HXUm73XV5kuIQaMGLOz8
5aqz8CiD79RUrTBS6iXJj6SHkv2XHxPUFvrkIHY3ijx4Q2P+z8nI6n+hAFInUe4240xz2RHjjcXg
AhNPzTMvSnvKIMC9Jm8XykS7+lDxEPiJOdvwID1JIu+2kC0eDB83FZNWT5kVKwkbsN946PfVXGLb
plihJ42xb9A3r0kU6Lgt2eyOL8YPuL5B0fgtTkJxLTQSMf4VwyBegmjyfOCPFF9Jn+lm9RHnqzGA
MXcCuDKJbSvKdGalna1d+v0Wtz6e1/MFJ+vZEC7iuly2m2aRruqxfIAmM3vt5Lk5LSbtnqeLLuRx
Izh9HM7Lw/0nXyikFIpck3FZe+zUDRygD2mQHiEjAxkLJvyWkg9OPA12LBbeOwG3dyG6EsTF9aE+
YKeXwbTclIf8GTByArnH4rujAsNl0Xn2XudgCa+adiQRzO1UW/rEUaShuIhdUrbv3cjYAfEe9NR/
rw0yN/uTMDfjJpIBtOCsMnH1jHjG4GY4T49xhmnzTyJdDWz0R1U3iQvXGvhlM1KipRT6aKgezKix
X5iV2HkumrkwsskIIoAPDRWGmhDBIbnMXF8nXuZLCHXcMzuCGCGxM2+odsBX+slIJhWutYQLIqOA
ZIFVJE5X5rcxF9lH4FJ2PRibTIrG9fd7JW+gw7DGx9FYWz8OGh2N6Q9U76XCIddn8HcesM0BuZuL
fpJBDkhnDRr+IuR23sf0ZbYJonNqdijSUaxx4tXZvK796ulLTrsYTNqF7pVwKW0qrRUALtETH7um
8IKCH1P6xv5DMEs0n62xO4IyzLRNt669GIlh61aImuEveS9aYjNQCRWEITX0FgP/HQoXsfsmWVnE
Wi4RfRAVWAOhzQfn+1pYm3J8u7RZn12xyMBIGIJI5LJt+0uxwNzyYo4WZ7xqcIypRi5UKhubhMUZ
hxpBaMGeZGt9Rt/MfF985iUMHCCP0aQPR2dsavhGQbUSikesHCJbpdwDMISxBR6OP0K9syYLY4Lx
g2y7sxc6Muz8RmegMcYrXH6GZ2M4zOp3uivrNQ5tkLXscFEeLepozimGpZzOpR9kIjlGvk/wbpio
U1I0toX/dIejZsNEH1cKdZpyoC5JFmITZgRE2tCdrhhpCzeLQZ6zc+9sbhw2U5KIDKbS9OmScPP7
cKrQLRCdyFZ7fPqBtLaCGhsU+fbadpBnTt2XceHqcRYsM8lOVqqXjxk8jMNl7yoT/Ff7307mWMd7
/TXwwAH1yGkmcuuojtSvuAPZ1C/QHJ40c5vPTHzbu3KO3N3lbLB+z+gADiVc/NXbIWUwXsWrAQBi
Ms5n5VjiIr4oV9ga9G8M5OB+W1/GlzEf7NXtB2dstH/UHRHlcWhnpZgwg8mAEBaIvBmFgAztgYUG
G2rZWrPTzv/whIFdCAJ6pa+h/A4u5Pi2EFFxE3rbycMJqb3hpnAnh7b0ozsVlQ+OD7jwpSgUBlhi
9IExNyBTzrMA7jCPiZX2nGa/n867H6CVN49xa9o6CXwLvMk/9wunEEeGceg5xROvhJzNqTFtgP6J
nQ2k4/PG00WXjPDBxw7LeQw9kgmHjyW+4xSuJb87DOSHy75aQyr40auttXp8VfP2RkHqf2Ypz7HD
7RLBe4ZJXTikUr0cKhXSsc5S8D4+2c+FLSvhtS/ShQa44OFr9XZO+YWi2RADjBdSZX2KybWxBKUD
qq8LHy/gj0UmqreurwpQCdOswYitHEXhNp8OZq9jgRF9MNGDwZkbCPSHG4tH3GNzGfdOecTxcqmB
9fhs3dirVbdkO7xK1wdZVqMhjfqe769u3LSVj+/IukXpQvjyNFmqC7jnAxupCsMqHG81yOE3vWUS
OYR9gfJ2+RRBUpPuAGpNxBwHesVCgzGxp0jhUTQwFRzShb4oYQbfz3O1zDfdKca+l0v9zfz3qzgh
TIiPEWwwoJWT9f3YMVVFXmLagJMVXt+T4mVjqm1UJ22LxiqfK7v35NQtuzfkk8I5cMJpK4as1faB
wXtwf7sfHXoqUBQ+tckq32o2+VKdxq7PYYLDGHSvt/3Z1IEiooOLfQz3G3v4cXdWyODBW9kl6XU4
b3n4DA9n6oKYNALvdREI1a/Uhbxqz3RrIygfNg1GAvPZWjCmteLZcF19xJvvfIFcFOWpixMiUqpT
uqnOsSsf4QHo56z13u1cVxfJFyFARgFuYIFOMoGi3xN0k4C+tTvqnLKcSJs8Qq/iCD4ZBRmjM4Q2
GscQw41xWsxkbWk8ljk50TTi+RxWgK5u7822HdiE7ICwOrXiDfC9m2Di6FJsvDd968s7ehAmSCAJ
w2egA2EFr96eqzboc9N791X78eaxsAtVLxISNMXyaWHh3pEESzk2fq5AF/TH2PzAA40uXHOmf9+c
3DFGpzU1D9rO5FJV45qSlrFM4uHc2PgtGxpDUM9Q3Bw0SvI/HNgf1zF48BX+W2DSUIHg0KKs8eUt
twTHuLw1v7AlOT+gg15eExrH6MBXMzhmSE1beWQUTGBdTrsh6m7aS/Zpnq3PlAKHYOc1zH1pmmyJ
z0uXaqDth0Bdf2HnjT3wEypMWVl/Ts+NfhVJisfOH/j6N3OVjusFhUqbSuGEoxxmAMgGeyxoWnMo
Vxq8LrbneQWtsJzCejcYIZm0BE7mypN+8yDZy3QH5JOUJAyygpRkVDCGsgtXRdhB/aAfk622ek/h
OR21MXEarzMMIoEYyVN1zHp0ze9y92BkBGNRMW2jX4I7hvh/OwUYE39Q9wzSFd2gtMwpdSA05ysy
ns1kVrw2iJxKELMYrUYM/+vlPY5DxTFAy2HpkY+CcMPDk3UV6eOc0oQ9YD+IblrufdQxXqYOM+T8
OryTM+7owtcGTgSPGfYTJMaKP36qGjh6Ko1v6jRorBkyiKTD82/NIHVcZKvPZ5QLOsL0b+tpOwBP
Wx26T24TmtRjheRwc+eKsNP3HocU6Oz7pCyQQ+SjM2osK3U/+RmzbjjUySxi0kWttJLPr5EjfFwT
E69Y5WYc2k31HNMMtMn4DiMQhHOkDyYfaHdP0J5RM0GdNNw2vzWh7CCwve2CD3eT+iwzKgYjD/iH
kAKsaJrRt8qZKeTswruPhhFBjKBnmONqylep4xi2awMfwRgJP5UGzisERbiyD8whSicFFxnOUoWT
nK1lwdB7XVKqhKOy5ZrbT8h7MjpDa41GajBHQIbZNm12iuhyW+PX34Ft7ogcoEpg+LY0XguNDbp0
taDbLttdu8tmrC3WWSc7ZJjiqY+jtm7YkODUbGLFftQ7CUfDtTeXb+uY/sa/QAhJ6RXnQohsYCVM
ev5eycnx7o8hptmlEJ0+d5CvR9bdYaY0AN1e1FjeXsOZuSs468hzNUQWKuw3A0tK0CcjGc0eBJiH
rsIZbNgDy42we3P7BDQlvtUexNPXIsUymhH1l1bbovfGjaQblah3mFpcAVtLKDioIl3Ib0PDBc9a
3CFm3HdvVHO+geoPApwemGwbGuQb2JXwwtrPCJmXYsf4QlwMTp4S0j2IuAZp6Lccv3aMMynPPfyr
OwdICvkM9TacnQV3RkLPx10CKj+mJmgvEvqG1kcrs2UNYvZFEfaaGmMLq2j4g2wGWL5ndlN4CqHn
E8Yc6/VnFKCLQdy83//z7KDwwTOMkvTCTkczChXbmvB2ZItX7An5b7GHhw2rnwkkL/X4IuGHwfeA
XTcHoUET9h3ilRu0OByRp2FHGVOLoRk//um4rNcvmSzg40LIPYbQIBOcdsVsKRbSI1jZOERFI+Hr
c7tF89vN4iM3PjgVqqZutBH4dDr/w8138WQXu7DK7N1/IXY0wVA2HbwPWkc0kfMEd8Ofn8xeo9DZ
fqbYM2LTWMxfx8f+PV0LP0ZUGsHPD36CHMDUu7wIrzogfk+yv05CI4xK+M8h5xqPlnTDfCTztKlC
dOT69cdx5qRqSlenpCBYCo4DtIQzKTS1MstRrKEr7UhvxthfgVBQjop+hl95Ny43gGjPOoiT8YPu
/+2Ec0IgLk+y32HQF050ox3K744EcDHsF91vuIREGXRQhnd1b0f0bhJHzA6etZ57FKZkDvYQ+ojf
WSRoi0c4dTf9l2IYLj9FXyKPZHbt9azCH8wMHMyNi7tbRc7HJ7TNGeD55sEO26gs0RehXdP0EB+B
XIgHSEbxwVz3p2gqDdx2xezjbaC3mKSyV5ke+wUEb0OfcHjhbvZ21WjCwoATCNxGxNKDLRejRDJ8
cTumHMAD4IdEbShWoVgkgfJB3+Gxy8BNqPaKuoUvRD13n/CPiZUH3DaSjGAd9aRRODli3kO74PTe
P/bUuYSMwvdigJhIhHDVzer/SDuP5UayJU2/yrW7btiEFm19ZwEiJAIAQYJyA0uCJHRAy6ef74+o
sqpk5SQXbTCSIETEEX5c/u4+oy30MG0YbQNP383ubdeb3K1nWXjB548C2DyHsUejphNu1GLVwLYN
T5ENVMIjlYxI4fqVrBpglKN54p37ZzISqAcFXnDccl4uVKEA24pnqOuSOW23EQFDl+7xFP2q8hVa
GxotPCFUSF6k0zKt3klaRXS/bZ7OLwQpL4C6VI1AWJ9Tjr+3RzFfFAo9lIi2ywHsggJrB2DV+SDS
n7p85PneKiltl7ZQDG+87hlg8A3KMTBf1ad4flbVBaGFKFe5usk4V4otKf1PhRKAPLQGBIRwhVaF
nwg9yT9aZzwrGrREOijlfjjAVc4zMB9A25o4w9pCpdPh4dqdPU1vKAOrQrAWWPXR7cfH3bipJPrX
kMi7CmSqKAAxQqorq8ijstRm2Z/V8NQgXIMVuMnrn4E9LWjxppO2J2DRIbxAVJmW2zenttUu+2Ng
e2i9m2gWFvSHpXYeRRoeaCfLiS0fVNBIxRvI1aFA7u5JNdnY6RRPUhNsNAjAd7/1zlJFVwSs1bWz
dUtr1UbT9fGHvHfFp0yyu5Rd/TL3RgRWrR2F72WUCVBNTg5m2COZ8hkR/HbZNt4nb3tixRxF/Jes
aHsYb0Y7PHY9t2MmxFqTYRtXQe9EIt25u3qZvpSv27vdLUDtZ/Ph/FHm1tvlbf9xopbS1oKnhQBi
fSp0ENaDMW6jZTFMr93Gx39tt77thWvALYtDbGH/POCiRtYAxb0+bV5pl0DOu1puLJ8LGlktgowK
0MTT0vMTJ9EmNQYFAZFOr2ic2xFQdAuhY7ZmxZiUe6JJ6aKgVdcU2KR7P740bRoXRz6wjCzcYvLH
2zA/UfJlFHye7wGaAXZZAYGj/+1ge71zjoBgZkg9ZB75WDlRiccyu1Av8USB1gfaJfYR6bjCycgQ
eGNCTYNb3IIJ/gea6K4naX8BcOJ9dmPdqdgK0v5k9PcvJbADslOI7FJQgyAkXQdyxV7yBnmvAB+o
okRlEpptvO76SPUA4Ew5gGWNG/QHnHaJ6dkkLwYgmW7A5auwiNC8uOUud+47GjSG6prCQEQJaca+
IQb1o2ERechNauORZpAaXfIRKKgOsJOYB7nkI9aAVmZTzsy1WR5vTj8WeKCJKVu07wUiRBVrsmRO
449Z44a+X/sWHgMW5Xh9Qw/yELXCy6NmwbjvLuS2bVpbIOisPn1C36gDad5Y8J5xOp+3dqL0Jh5t
Utc+Lg+TZxSm3amJ0w7v1uG5/Jx8oq6EGAmXpkFZoQW18gtS1HdjWr9ES8zhK93YOLlohN4uCxN6
OA+8+8Zjo7d8BLR6JO9z19pNOvSBKwgr4EO9c4sFSLx8v26Bxhm2iDOcTgAObhySogWZBmDeQNOP
Zr0tbbHAc96YbwS9e0cSYifpnFRw+94BqZluA8TvOT2hjETDRwJJ9zTVJaQypcnWZOA9UOH+0p+/
oXHb78YreOMmGJDFw7BrnprgOuD6mDbTHg6GB2ydibpHnynNbzhJg3pB22JMeVLLSPBUg1bCjVqC
0yBDlNuRWI0GfHu6A/NHA7muT8/PCzTJDZ2m+wTsMbgFvDX/aMAjUH3pA+OBz5kQFUW43K979hOU
hC2I/kg02AAE80iuILJ5TBbDG3HL4Bbq3z2cOuVg89i433SZDCQFidojCFtG//Rx8YzFDyI7vtIe
b5hvUa9WL1tc6QOC8f1Ze0pLMMwRfBrrh2Fv/2FJHDRe8KThk6HZ2fF1/Up+Sc8iy49YE75rUP84
1l+AQ09AHd0S7iD+scIew/gjAHDo0concWK8GPbHaU1SD7Ed+T9ShM/slTbPHavtkO+8bP24TFsu
vn+ad+JXae07NKKwAxKsJ1vCP+CDUqfRnkzScY/9KcNHgMHj+3VQ+C/DuylOYZvQaAvzBO8JSG0S
Rnpt5JOBneG0DsDO7RfiWuZLuOaQ+8X+ZVFIhzGfHZBg9wYaco6mDzURXSZpYka8CTwl5R6611Hg
3+xHRxuJhYvdJpKvZpmXHNZ04/UD0El4I0G3+6lB09QOYOgX/xaIOEnaByyIPBihVFlqPN2mv8a5
u/Oy8JwOg+bx2i/XySpeI8VX0e7+YDLTCxnAsQ/C0c6pyraathq7eI4jb2J2ZoRm8mG6fZzc4YsL
ILbFjdHbEfB1otO57Z7odkIvsqS8Ri51oK/pAgtwXnibzhX+0EEx22K2O9FUIFVqPaTW/mZCRO1I
fufj8QfomYZLAijGdgtdf46e5d/gmivLxIa14KW4OTgFPj+3f0ZXpggXXffGieGnl1mxhQVhvxFE
oLw4yd6EiIsnu3/tmgqiN9Ud8Np33h2cBXeHeN81P12XNn20X9pG//7X//m//zM6//f4Y3W7WlzG
q/Jf5WF5u5qW+91//m0Ztvvvf63rN7L3//zbcz3XCXyURS8wLTN0w4D3Rz/I0hvzefO/guk2OE8O
l/MAfYV+rQt6oBrJKb8ktEdJJpnF86BDZQPK4dI6krZR1Egq1ETSEn++JwnlcdzFEbbgI5e8pFTZ
sKM2r04y7pb03x12qJR1oBfsjIa8fm9Bb6SyWHOFoK8Su/qhJweteim/S3oMEZv+tGvkDXhFHlRX
0RcM3sLneMk1IiMRQdIANkNHy5YUg9WDike9dXH69DmvQX9Nkoe+pHHr50glNV09vNdvPfd7DmkA
SDZmuaBY7oRKa+fRrBoybh0r2T5vPnVJXXraxW3k9y45LQYLg5wQpr8u6guVhYYyrKjcyOePm8+Q
jsOaVj2AE9TPCuietOzja+F9WVxy7qFpzLJ1YSUsPL81DSvR4jCweMagDnxloue8U9IxBfTnsCPd
0unrK/Q9yGlmHOtDi8LnuroM/if9ueR8rJocLzF0zcNKNDLugkuze2FHdTSJ09ULOOMiZq+R0niS
7KSgY7DUVt8gC60pQx4vNBcgbYmX3XsNz6C/r8agW51yjUmrKJqxq0/xvE9Kduq9QkFF0NFF9cl9
jFuAYFAs0jrwr0E9fCMB6RVfEj74oN/r0SryqPJrvAIq4RP7EX3fQzRnL0KVjkJaw3P/2My8B+CH
Pxrpst1IiXK+NNJDvh15r7hwweCms+LC1ffxktMaTRKybfmevh88bLkdTVETrkGeLs4+4JLk40ZL
0jGAbaDUU+iQYhEU6+f1Q77Lhz80Z3onfvqFF7nZJGm8b1I3U1JHI8bJ1m7EqT+gaz2Nj3f1eJek
v72t0gsfIBWBIXLVTapJg6Llg0A0o+OLvgnqndntOH1e1Cg07XLUiGmkxog0pm2s+wjSSUU6CpUz
Y2agOTR4z+ogU3QXnxkv22hB2Sqd0HBmHy8I7/OhRmsFKkWfZYHBcR6ogadNlisTTXqgsei6E+IL
M1q4BV15G1hvgiMMR29seIGcksyl93oj26Xq9HZId+nybdfeMGBt7SWxWZAGn9fAVtGGZ35RjrTQ
oFEjIgxkvUarVPdAyuwIJfEaf/542JlZrahmyQ2wkHZtl+duZnNLQDm3sp/OJDZGlztNSffxqvto
KzTGRuFn8yeNL7jTBtEHiCHxoW2MOZk6hKE36YkOaiy5xqnFJtu9AK2dhhC2F4WZny2e9d6E67Ou
zIv7MBftIfQIZUIIFFHiAtg31HE6EYk8xIKJsbzNc954WEfrqAEwL1sTIjX0uHejxZY6zQBZU8At
JPPfTRPvHdMs9akthBPr9DJOrMxpNR71t+Rl4x2RkBj3qv3lUjCGsguZ/T5J3HdCLUQB2F9RnEhj
Q2UTQKs7pnx90Yw1MYsjZA9Cnmn4HqXMK/oO0/WziPkEeYtax0/UOOd/I5kUIk+dG5G7CETHXL/F
KUjJhf1lJoCQeXd8p2f7Yp3V3ex9cuctsAYu9YDtFp6pQnWzTg+LuEq5rxLwhxmxOOp7pfxZJv4d
hb/aS3olIyRzAasFxU82ySqpQN14MbV+IQXSgozacWkAiBMskKLCa9xnkxQLXwUFOtSRgihPZMur
whHZiK3rA/65eEd5inN+oDgFBkg8TKndRgIyi4vlQ6G104sbHSisNs6GsZab654xdLCI/UibsE9B
ZU+BCILeo9wAMe1Um+VH48TJvME2dfRqm2ESod6mbgTmln0aJ+vU7QqS6kZbmu66ERjOyCMzfZxs
SXcndkL5BFqr79uUv6ge08ReNkPQgcfKdctb/NVv51bd14FAqRRdquKPtFPjTmCbY14D7QpACgCW
RkXJA0an+1/JQ+UG72vuToW6meKV67YbUWNInmJNwuDD46RMZ0+U0irKdBc7ratK0VWwRV0KXC22
CGXvAI9EYaShzhMXLytZ4Ciw7BPZ8alDuYNpV+VKT7m4gI7u9EnsRBRF/8TokNscXw7xQDSnGjxi
fKQxI1Qm6A6iuH0sKYholLiSoNIF+UD/OIIQYWSwLH1XZzBMrc70Sax7leq3RaPkmtuo4AI+li2y
QR+WvNhwZGEx3I/TXHMk+ARvXZLgweK+SMdXqT1SgxBYD/qa8wrjr8ZqdcN0/MRJQRounjW/SjJx
LraIHjVo1fz28XE0yVaftfTW3EIe4F3oW7iNSQjRXPCILCTzUQW25Gf5HJYlNa7LlhORjRqfCxrr
5QFEAkSUtQdqURFSIn4wzQjwUm1pNzpAxcBGownbVnEINup6t2ib3arghfgGFEGcgF0r2/ADPu+0
NqMx/MnmogA64FXnfA7eoOJXxAWOuUnRDLGpzShEAwVFZ2Si/y0HZptOnjAL0z3VNABjJHsIWEQv
GhJh6BzpfR0BkbkIFI8S350m9edE4boS3I5kuQua4dhvscdAhdlzLATUiEt+ZqON5AgdiCq0knS+
SxHlSHY2XT9bOJgWXuRjwFuA8ZGKMeT2Yg+6zZFDRZQkcwb+g86FTqpOyppjfk0O8VROGQhcBaT1
CDtal0O8pKzivDjnduL3VdVK66HX3b6Yw5orsOqcBD2IWbFBWiRQwoB+c9AUXNalpKLePsBquAAl
ga85FRl7drL+1OJKQBwoW7978SMNgbxuBg1L6OzfjvCBYXbcYXhfU3FLXmhzZOF4hJWYAYUJ3ohu
RCYcgkAPi7tn+ffMlhIn/Ld983Q5eIXe572ux6rApaADX92t29SiWBEmj8xXzYhhPB/hi2EHL3ZC
3/a40bGZ9zJTBWwz32KS84+Zg8HAHTaluoWZLJ+1oGWbobxDWoNxIkJ0WsPUpvyXz+epAMRqrDAA
k7AjFxjxsp5qI+tSlFIgToYf7povCzeZZnMeuD2AYRfcmZ+qpHf1zIVr6xqYSCJbqvDx7zQLX7Ut
Y/5bs4bHnGmw/sccaAmbdRV5F5rc7FOf0sZp0zV2XPU2eCHtsV7Q2+tIhmK9GprILh6TuaNLa7Ns
vsgWUoskn2Yk/Sd2bowo9czOEZ7jY4cYcFbhMD2yPHIqS/eOOWHvYk6/98PIIavQ7E+oeM3wz7nb
1+LMs+OWUJE+H1AsYFlcRhAeRTfHA9XBoUMMVAP6SUsDbmrE+WzOC+XLnbnBNBN0ndy5hBYC7JpO
rXZQIxX9LrkxobVYg7ETgosak27a6DQ6V15SlVDWijVkXFoUSatDtfPMl2FsNBj2QZwGyE4h2tAX
NwUxLRsXAwilTRZS6F6bvaIgZUDca575wHHmxYlGC2wRWzFl6SeMFTg9tKSjMKeMtjZdRLUpSKHk
6na/3iKYHcqReJY0I1G7zpb7emUM02L3PGTR6y2vx0xZcfoV/nEj7Y7f93pnQloVh2NdcOcwqBPb
5/NXE6sHITVNlarmgNiArNUnm5n3p3z4yjjLRx1VEZoOKx+ER5K5w2ZzEzD91r0B6Ull0MgsFLo1
jFJEUZ2oWCrepee07M7pRVyilvmqEVNSs7tEpnkJxSUwv6qHEZFl2ld1oq1EM+odDL7FaTBzrVSj
o9+XeNalvOhnfTo1Nn3sBP1qFFqXQ+y/7uJldn5cEA1DH8rL10lOejeKNcozenCXZGn+7pBsE2Tl
pBMgnWVCSG6ayGZpzl6kcgGRdG40f7Dj9J0PM5kBFKZK0Ylvd3zjgOoudVzfA5SfDn/83jHhGt+4
JcKf3RLm4XgZmxv3PHBjZUTvEnpXohQ5BDOlPaXlm/ShfUrJBckX8uroU/mBYz020QVL7BciRFgT
wBskJxDCsiRqi43pVlriiRmqspL3jVfF9H4x+MALbNs1Ld93A+fnwW9wwAwn6wY9dHFWT4YdB+D8
OD5uo+GE7LVsC3Jv9WRNSQl8Dcl02mczuz3ZXlq/X0PzV2sY+K5l+CRdO4zm52FsT9e9s7zal8Fu
AjJzQvi/gfpfntqeS7DDIi7TGHbs6WfjNE6+ufWvvEp/v7VW6G9eJcs4WPbS9S4DZ3nbsD6n86eT
on5mcrnkDYIfwYFw8vQBTxuIRicAH/gwK7+hIdP6xTaEtu2ZgWcbnhuYPw/i5M79hXU4XQZjH689
aRYNANue3S+dMm7s5nm5CiJ39za0hv3A+XFx828WwfnFAELDMUzbDuRaC+2fB3A0Tu5iuz+cB+SH
JAo/0B4bX72TezlRFP95itvLwR3l5FZOYzSHBH35vuRWKlERpf2uC7rSWmiKMrYo4V391tv6XpnJ
cabLAbqmkDHpq4h69BBYzjAjlkSHDBvpvIaVSlkg4LRO6d4OR53DN3yEdZiolN8iOqFZyc2l5KvK
RJSNf6G0LIeJD4CmI48xAVlr5+dPMwcKI+XGGFG7GKljc1tJiDUCV3L1eANrWvIWv5GaZm7F4Nj/
LEeblx+nVGaaOAo2d/z7dbd+xTx+Wvcv589Zzs/nscm6z3CldYhJslLz7hqfHWuVUBhF6jf1KyoP
obxXcoxd8H7KPBCvkPtJKrs8XbXJyz5U7kyckPJp6qvypFm5d02Xm5t14VHZAZUe0zjseXgsx135
LeVzk1+0cvcdMTJKrBr5T7W32l15Pcm6oPW5LL4pMhzmj2jCXS0GLwEklu+ib1BMmNYSXo/iwCy1
6iye0SxRKthMiQg/kZIlPUKqm0FXFDpWjE4EbZG2SF6VI56j2uCQeMScQ1kWA1W17XMqa5v4I3y2
hNuK41K3A3tEssmItpCuftYZgZt0SYU9Uq2lqfJXtquuNE+CdwNXRCqdRNtuMsgpemTkIeYbEBpw
6JYVrwYh/1kwalC77/qrZ/anFW+omBUmQz6tbi4WVTApdImrg/fJ4QCPBy0uKWisiq8GRVOhoDaZ
Hw3cUYsESSWnlVwxsgXlIPw9VTm/YGmh4Rm+E3qe5Vn2F5Y2ccrj0dlu5Civ/bSUtINsamemRIse
m/QCYXn5nJXcsLLU4Oou3saVirWmF+kpDvu7QvPnMMWrAo3bopD67Obx96N1JR+/uPV/Gq3/M+tx
r+EYjrilUBlMZZg0njd349Ql44NKcF2DPK7djy2piGoZU9JcRP572A8lL2ElZ0y0xoPITpqWvE7S
MYBz50DBuuCjW8uYrMguCYLJ+ZGCEGQiq+kOSUlxA3Vhl/5+MqbxC0n202y+BCn21vIYONs93dMr
r5TclQZ+cuAFlZ9b+yB3v9zq8p+7Iwf3lBxSw8SIbHo6UXUGaAwpcNC1wY8fm3/QuAW1Y32jZYjy
V6idB+qywhYfpUqowuk1EvWusvKHzfkz8z2InePnfLCkJvg+En9zUWPF5cTxtGThK+onjADeCn48
oRIJpWxEmrJYd7DX36+PZYmh/W63v2pLu/k63Lk70SbeevwZVFaqtlHmMHnCGMjTXLXeg1xCiDLP
sPqaBWrFWDkZ4Vbi9xRssCufsFyCcv/J7l5QbhOqgEvRSQSn3DU13yBvimgeVqSllfG+R8oO1r1c
W95A5vcKboJniDYRklsljg/dSW6dug4NmYS0A1Ojmy37ZDxqVOLP1M6gjRgeN5m77IX4H90FIEZZ
0pIo10otrkwI8EMVe8RGwzTVRsDu1j9UL3eVDUcizwabYNEVSsQ6fldTnk3m04RnBWs6f6ro/iY7
Rz6cZtGVcVYLR/09gpHdFZgo2aXVIN1enAoeFk/Sc6TviCeZEbAuuNKMgoNyUMsLhL8nkauH/ot4
VieZfX/KvSqWIs+G3gFXcX2Ru7ZRoEK/79JN235xunJMfUcbvzg7gWVbfhDCt6wwdK0vWmCw9Cen
8+QyH5w49Q77f0p8GE54u+40WhQopVPGobPrTCOAGPnsliBVdGwb5Fcs7hD3l5dFz06tl2XHf1p2
xhGFKx7O4Ah6u7vgh/GwvackHwXZgIMeuuesjOdkO9hd73b/Nu7gmcxX7yBljWKPE9/pE/qM/ez4
MNvE9rzlmTeTOeAOYqTKdyAL5d5JGySk5iRnjS7Zpb1rH1J6c0i76QCjwqCDu/gvZYfQ+wflIL9T
mB1bbPGfB8kxA9ezPcd1vhykg+UcVptDxeS1dYS9K8IV2VLTCcceUTckuKMjU0UxrdweSRmotQkp
GkG/PljXWHWH+uOuVDppatIL8GpVepuUPH1sgc90DjCdMCOQ9SON4kmeUwzU0qEpFEKk1O9kAIdD
TUBzIeba07slolgImfrv5LY6OMViUDICvSoFEYzIFkUHDk8iC/+P7/YF4Bs9HSbTu2UXuUDX02V3
igu/MdKXtgW/qVXZsxAN22LYl+J0+RQz5fs7WsaskRq0GPvULfWikzd6qx+63eT28snpZVi6EmWW
K+kihZdFSebdgMrUPKk0qDFrQkE2/MVEIjU5aUbSh6RaoStT3y6h8J80Ki1SvRISu/rKuIv1rDem
XS2+vshYCo0dVMGCSWhxPQQBC56ruV+Dpa91LTE+YtaU2rg0pYvpzvI0o/nSFoKRs/5Ths5/0hXJ
QyfEoTuEPQWWFfgWAZRZo7dFGR5pc2tmqjsQTYW9adSaoE90WnQy7J8+9TVFvzUXmC2B2syZkKVZ
D17Lp+XUmksj1EZYORWrqxFK0WQ5+IpmpOVt9BDaBJjUQtFjSNAO34WguJ7HnC6fuuK2AH3BC3xE
m0/pCxBWPF12g+TVRJsbUhVMe2NRJUwD+HPH9Kq4tqZSE3fY01Itsj8WieR8va+pw8+J0mtTpFQv
GJoGpA3QoqIJ87yOFzF+zUCUrVXidOgzmhqbrw3Xu5qnborAqN4ENUAVDDSuP2ICWmFiAreKN1Hu
qcd26cP1PLjrMtIlGSxD131kRdENiTXTkTt8sorco77tsA+dEdln5Fpcjb06wIk6nzR6kGrh9ypy
9RItgCAOUjG0Kwr5c7sEsCPKPfgB3pMaQoFPzjJ3AgjLhADN6Z1FdgFRxxd1a1ASYPcqDIMmpu5u
E2iDUWJr1IF7ub4poMb1g1eN9xyLzgSl0LVIaulIxIBW4Jnuy+JoykLayGDZE5/YS85UA1OcIUC6
Lt51jHXepcuDFIS32i2jc7iz8vEPzdyKxjmO41btv7boGgioDZFOeQwidNgnPrElOfaBCVWCWb7R
LWqtDBL5H0ng/0PVlZlREpFQ9EkhAgevdfUXn962rViYolYS8bUfXp/Hi4b/T551ef9k+kiig7gl
KCO//yzZojhjHuhVRLXcerI09IpsDXnrNTK8dPgr3eTwLL1VERO/o8/hc1ZzvhC8/aFAA7DwsMp3
esWQWuOlVjEQ7k4ITFHCgMCL3MZuX1qcRaUdxRgpVkOrx2V8fqAPAeMpX1dILYGEjxgmp/SS0lml
NUlV1lwmmIywFbV48aObPKU7E+nZePPk26OVD75TEhgLmW1Bj6Y+2GmKPFzQavaf8v1dWOFr5TnV
N07xpAuoCNemRiuvLO5i/IS1kXhFNaUnEN8ny6R7ib3RBJVmU8x+yPOuZFKt1QaVxseNrd4zl8o8
x8v+eeRuqDqg4Ar6lwI2DEb6K6cjI5bvlu9w3fphY3iaMEr8+CRfVgYniTTc5BhVc9DnT7HWmy+J
OLRlclzLKT3ryiAlXatYdEuSc+kG/rjJVjzWP9w8TMiFUPSBJ5XarY/KDKybDiy6uo18yFpDzURz
Yx6Vs+EyEhXK76ydXz7Xbn9KC+PXlz8ZH5uHe1lPFa9QWJYXIdNhfDrgC5ceSbwBP+q4UgVtamaj
y4u4CFtMWD9mtW2R0vxnNEMjXWKsbrId5qsagooSGqAnpN3hZE3kepVBqniVn63Jsfa1IIxn8aRh
TAlUyGjQiHf4cA8jygN9KvagMwYGOdl+evjzNS+FIHbkcA97+pmwOfLCoANjMMtI8Yh0y7jUmlCp
nA2U0S37bJJ6MfnjjFTv0ydK+nB9aJmSkGpaS5ml/OT6zmFgtDwUXjNyMIIOlONwnkUWpNxybZZA
xFVCREREOKgiJkhUbSykUm8yUnYrhVkKODWt4um7QaVR7qu9Fln6yaxLxpqIbcHLsi/rPTdI7xV5
kAMDMUImPzRTOTmgOiirpi6dDKX/Hj/r0yTjTIp/TTWNvghKSv6MYYqGNFAPk8DmLrvCzQ+YAAfs
b1fdtXwm5/Oyjiyts3u6mKjZzl2erTL7k2UjqY16lPjDFtERjGeklrLULu6eI4wHaGNVeexr/mRw
Une6Ovuz43X5ROSqkXnxJ33CedwmReLYZONerEvMU0xnGCsqf76jgjxUqsA7wcsqYBk+HGC+Yq1A
H/gR6GDf3lcx1T3BwCX/0d2g8ufIY067wFQlsDd9Jwpjn84EKl8qC9hszWlCYNPkTJ4KgRpwPpH1
nIyXdO1h+HQtkVmPhXMHzBL2xw+QisWr80YvmnzK8zK5wPDE9uh9mCySQ5suUJj/M/x7csqElT9G
MfU6aGtn7ruiDQovHDB/gP8QV5D5U2UnEtT1HuwBOK1vPfKmI1/rPzV737NMzzSs0JeL4W8e6fA8
nboHo5SJPKHKSWWKInnHd2hQVHEdJuBY+F8S2csXA0wlHGAyYbU8y+iQjNt8ri9UpL4rzB24eH7b
PeElAQS8CkYg+S3DT+HtSx7ez5DstSaCpiIfZF2PFS0arUs6sPRW6cp2PHl3gc7IS3MsZDXLBbwC
gVhD6STd3Z5EPho2WpXxif65R9NwR4jvO1QsSXDzedi3Kc5zTDedavB9n+qJs3fpx4IL1hhDqYlC
+tDbgGD6Cc1BqkVtkwTJHl/zgRi9fMYY+lXISqrlvphDS3q46I4a87oyNfQ9KVRSROTaZNpMWV5p
Oxai4TqQR9FuEeVK7HTBb/X0Bnobz/MdS0vxzLdldLrzabJHFjU+KvQQ7sF3YqmqUo/AaFyBtl0w
oIF24E3Z1AEobOdZJ3xfJKoQfXhrZPgBtx9OKuEsClXCjhDTQIFiuadkqR+oS2DSvUYsR2fegmk6
hcQ6+bhQ8oyayYsE5LT+yE0tEqcuUly+6mIGRL57W3QAcdPukPIq1VeEZMN+J2oW4gKUwhUCBUH/
R+GT2YC2O+1iymHwkW+NcqcT0XZbAqys0jOpL8+CqnASCFrJVVQ5oaGSLVYOFEJiGJSKeYgmKke2
tOQA41K2TmXkVfaBbAypmOsCesAK4+PVUztE127cS2fXYGRgBGineHNRK0WHoh1oAsCWfJbqqbIn
Gik1TBioNVJSnh0hN7ZwG5JQFEkQy5AjWVrc8lnuTTEz6U6StziCcAvT+4GP73EWn7ns9ONIExde
Xr/VmKfgfdwRbCPI1PERWBiQB2gOKjGhs2Uuz1wZb14xkWPrA5wR74vHbVP6cf5Qj5g/4RgS9Qrm
U6IJNXVaBV2P+TBeMuppZyoFtq0Y61FVO6FD+btpK82Pfu8S+vFSRIlWhQyB9DXgF/KMj3F4qdPL
vvpukA1f6BZC1V2mADybT+ACo7JMdH6fR/aTme4SPIvysH2WLxRpa4nbOrSPnEcG51HP7Nb+XQkb
2OUwEp1InZx6B2RvWZC2C/IQ4utYqeiX1IB7eb0hO2H7oAydiIq4sLAV+dHpks++jNdc34LTa0yc
LfzQ07ye6ZQCqXpMGe8CfyDjBmYP2m6V1Cguqj5rLtOcSlQf12p98Lzk5tMwm3+ozw7bjTiVeEXN
IcsE7eBP12il+n1K9wJCl4IPSLYRWmuFspjT3EfyVzrAIbNIZj/cr1qUD0WQ7m4DtOVla0N4SD3z
pGPv8Zeqa9cypv9A/0xlGDndGhxWSfLpLem6HFugGK+SpLNH6UkCTaAF8skzzlqqfiNnFbWXKEV0
FgawlwqiRGhMBDJHf9xG50+hJipUD0J1j6veJ2+tAvigVHOJIz4/4lYaGLzkRAkAxqd/KBdTFWGt
NRwv9mhkJPGIkOSHkiv8XT/M8jUCcp2QVdOu0Ii4yvjnQqqqXvberDfkaXV9Tf2IhiEpq8lPSRGN
90nNyOoPzbgDlkasRnmyMXS3E/3NlANh0RXG/UFVmVv54R3GI82E1HN0FAnvY5f/CwM3poW+Iy3p
Gm1u5SS10OmkG0mvvqC31f+xvoSRqNSMxmI9WyOZLnK8SlPVQSM//JXvQgzSa4Q+qNb09Yh6r0OI
6ahlFjvQF2YXdGv9U1uHsu8UwxcAlCPFocRJXSkg4ijCNVXISvZKvXDFFlS0Er8zhdAFCgUpCpM6
tmVRirfUQLSaQfFKFZACoJY6AyuzBqhLWHS3jUdSl6XI0xJqIAtW49GoZRkeWJtlbHDAOI4cS+Fm
a2+9kLI2GvyGo3dAEjQyut5qF2vZYrCPkiqCESw6h5RcJz8b96QGCRR90KO9QIpMInMupVu6+PVR
mvX4Rdu95HjrAvP4+LBNaIFYPXRZ4gb5JF93StQovJ5SsDrVlTskDl/aDUEXPkgdehPIo3E7AfBh
tK10j6Sj0gLEckTuLVJ6At4FRNBMSIGDF9O0Bh/sISX/9/dRCNP5dRTiLxXrS7x9uDEN+3xZnwd0
j6rQfNI48OKJxYldybuDN6yzBFV2f8mnn3sCrFKZKKlB2GzbItEqoWQnW73s0PUFRWxMuuMSXZXa
goo1Qh6SQSKaKbzNidZ0BBsDxfFA7go5AzEOQJddRrW9gA2sOOqk2+hsUMbLRxkMMh19yFYmsUwI
fsMqwk6FKhsJPYbWXQkxJB8ycJrMniSjdGfcDvmCDaNACERRk4VIwx2UIKlXlPrYoAaUoy3kc33Z
gLsJsymEpeOvvmdUv+Jb0ry+WXz71wG/vxZfWIS/6bfrxrpcD0sCfnIA1ZkdtbNJYkYhaFqy4Hqq
0ksQG3LL6VVBXg1g3tf7P+LeKIb44DKzhaL2sasg2CogQZ8NlIEDuNMaI0kN12T3bMBVJekNlgxM
IZxBPF8agE4w6iNxRGHoJBlgBWxfSGhH6MYFomqH8BXwdV2Jq+oufILa2fAlwruJiFj8dovw02MS
0X2KE1N7XnRytKhrzBDBCPQjxM+USkisb52SoWcXXGW/X237l8AO76/F/gLsWJQN/zqfstjyslFm
rpgVYIqjzqHy0UmZJwCHIJ7j5cIKxycSAr0rP8V9SAyAIsE++NnvRxV8Z+J8gT2Es2142iw5f5dk
/ilGJgD0hrQY9Ml08axolIgDZ+Hys3IO4rTFyZvTeAFLp+5yvUZVOX2gfrUFuVpgCBxQ16UioTSg
xXnwVGDBPQOpK9/PGc+C1GkDjwEtIQsyEKlWg1A6ZGdawsrgFUJSUMTKBcfMpY3rHPx+9rYp9vLV
wjPt0Pd9wvSB538JdPnHyWwYBitOwCvGTTTDCsMWQ8mV89MFwCCql1O29vh7SaNnfO4+5X5WFGD9
rANN4gg9w2TWwnsrrb9i7Ri3Ur5ETkoFkQ2oLDSpb2JhMnukkeusDR8mlZtXr8iKpE0MatQQkP+8
Q3K4VFAkn0Bre50rTtYWH6skn8DUkmZiclK+rXdJNync1fv04hojGYdUyXGRpu4VXUUIjBXHyLsR
wcl+DJhqSbh2CbfS1yUI6ws45BUKXCkXJ52tcw4kKd2vtZcJRghudAz0lEpz7FpebSrLgBjDJhFX
m7E4BxQZLYsWZ/1Bn2cO3A76kk2v2PMFU1gBYz2vUrBS814LZg8CUlYaVPxbRLbcQfj78S1V0jDy
8EeJRyjMC/6y4iIAbLErqDP1vqu0BmketU84fABfhG5Z2xjSIuqWjugIPNd/CwxIIzoWBuJhjQla
m58mpoQ8RQoBUwcN/uLndKRDczveSR+V3ilOIzk7S5Q7o0g9fW1ccp3kxLu+YIMqxKs4bYiRJo+e
Esy+Y+bBr+AOf6dk72devtitz9bKhpJFaaLWS76BTnWgdc/aCCDN4llLrVdqQSpzQlFL0WQNPKL4
VgvvBQ/lbJyhrX1K+nq1ZhMEp4w9efWHWG3AHoAkL06tbWSN5NKVI0+/1eFVPjC5OVEfUXxlSbOT
35xg0xKM43cn+CtoZeLOnE0wR4HAEFW+kH6ucl8lp4capCGualdkbuOEkBErk0nmEGwYFjd8EMAA
S7nKRtpXIS6ZvcSdOKcE4sFfyGdA38LZx4FN1FJhj9MrAevtQUxPDp8rz4XfIdEFpzBJV3gDpS6K
i+nAKEsGgC+kKt+23HzyFkp5Dp6lZIM5aFWO1Fh+RepsomKDRuATwbMMGvrYUpbEedJKihtKTVTa
0olz9nu+aP4DtxT6lm+Gvhv6ph2EwRe26JiLxWG6Xpv3a0oLBDdrq6UC2cub2X34SumtwERbWlpN
69hsUNRkePP721cR85/2VLe3bPCPXuD7doWR/Jte4tq7vXt25gB2nPbCKnZkj+ypvJst6DtJ9vz6
1raLBY7CdfdodJ1xfMbQDwo3jI/z3tHPQ/JhqETXuDvb6ZWydZRtY5PDbDdul5PO0conWH5htiJS
suq5JOP5xwdrQ32XiBK+DlWw+B009/ClfXd+Lo773o5eaqvcORW/n+g/QL++Z7oGOE/HcFzT9r+C
PUtnCszWKS+D000rphZLRktQNyr6Yfbe/+ZWX8/J11t9EfTnvRuWO49bXZL2c6c3IAGm2RwnzeLm
mNx/foOKsHTq/r6DX+/2hYAWxnke2OcVLTOarU5M6+9pdHck+ycZNaMiv7npu9ni5p7Gl/32/3Ke
X/jgOTjOZucjd253Ljdxh3I3yaZVvOT5/Wf78Zt7fdWfv87yC++Z+GNrbc23l8Hh5rn12rvSz/U2
anYfmN8307K+6mlfb/UFzeYcz95+be4uA7sZNnurPoV97u7WadH8kd9QFIeqVhRcbabpNzP8jmq+
YFvmw+Wp3K1ZzVZM7/ZxM/kIbyhmS8Gd+8VNf/6NOfgPTNrPswwqTN/fDv5lbS7DwxkiVfWt8L7T
gXIyao/SGZRmFjcRNXFnd92H+z6VZH8/U+urJvj11l8N0ctiHAyP7GXbSjodsyWP47mZ3BbXmx+z
Zs4t7W9ma/6afFzb9xzLBXD+JbxwPTjl3p+tRaqttyz7oLhSwtpyq9buO1y5yP6fB/Kve32Z3jQ0
9+PLgZVt9XplnDnNhHKCD3gNvyPUrwZ9vY5/3eiLTXk6ByczLLlR+/l51YSnQTXzh7vE7d7eUqWJ
qs5N+tZemv1vWM63q/nVvjqv5svrUTdudXbNDFZ6e1tEUZS3UsK039zt/0Muf01Ty/A3Sr1eMJuC
K3ejugA3ZKaDLLvDs2zdJy9Rnqbf3fCrSP66rv/gqEdj3PCXTK/tNzvxhgp552bGoZjeFFHR5Y6f
7SH1W785FprH7+jmCzvdetul31jAACiZ1el0CAZmZnpHyvATAX4qU8N87umq97+loi+c1QpmV8sd
arYsbQdFSyXMsuR4E7G4OQX80n6//w07r4y93831C4/198P/R9qZ9qiOJG37FyHZxuvXTNuA2Xeo
L6ioxYANeAHb8OvfyzV651RzqgtpHk3rSN1nqmznEhkRGXHdu/hWMqeZy+WKIbpouLyd4dKTjzqK
FQzAIUawA84ylaLz1voa91ttdqXXoqm5IT8uYrm2gp5H7x00I98b6cITr3L87rjuNJCD3rL0ewWb
XD5dID8bsD8r8sFUnxVDv6d7ZmphiP5LLvwOtMk3lbfkPHLHift0DzyGHA9L8vF6tHFqnKLwjP2K
xKLeAS8zH0M96onB67T9bH//i0vx3++zHiyYUaTHvNSYnUX/JRXDmSq2m2Doi31rJLz1YFBMAp5a
c9+ebIGfz8A/D36waJWtnNXTiYFlRbAaqHsfRm1/xjYY7eWIOlZv4M01dBmm4/bYfuILPzM01oNZ
y8t7GNu1P8MGROCWqd36YtKKxRIxLiEDCQbpyQc/m9cH23a+3vSsONeWdLVS/f7JnXXe3nqg5yUy
NOP/7eD9M7wPhk3Z3Hf2OeVpfAgnRtHrK33Wrun26r3uLIL2E+PS/NmX+vPEB5u2O2bNXVibUpcd
3t/6nc5RzmZsbdChHUbWs6nt6OXu2sOshv64C5nu9yHWnw3xg31z7Nvlojn1EGNVh7j+3uzegawd
cXBZsiVQMVqYCAHIQfuTmJN8Qinc6QXRADbWsxVuPBuQB8Onq+qpdBTeJl6huLEq5TVgLgr3RZcc
ayCj2x3o+Ft8TvQwL1sx4czpNYPlqJC70u31vIEM/c8Y1+XsthWceht9J/QGnhhord5pvxho68HE
JeatOG029VLpnwP4sLDlOAB73mso2wTD72Pjyamr/hzH/HepfGVdvh3zl+KkhFHEE5XWauUPMXAT
wgmvKZ+uSvWJmXnsPKz0UC+cAxs99VgTHbCd3At5rZ6cT2+iO/59Af6Lt2QD8Go6jqI+VvgnRkO3
znlcH7B4SzvZ6cD4ZCKDYO8+DZS0n5f7n6c97LjmTUuTS/20SOBE7FhVYlKfn7VrjXf2bIP/PJR/
Hve4uw7FUbsb0W22cgu3m7kLzOZwuL2L4fDuDmN3SBgq1qj+JkJ4TKc3n362gVYe/jfj/edFHjeW
c7Dv8YXvXuF2AzXuTD5iPG/5Wu/jxf/5cQ/7Izoajbuq8t1uv7/NJUuoM+ELPTQhajdl2n2yPf4l
Xvvv9zXref+2PZqH064ss3qgV1mv/zLs+JDo3uqYSXrBtOG67cUzY/Vs5TYf/ICbdYwd58Izj6QW
hsRNEwpKPA9X1B03/Pff98m/HL9/vvDh8I+ahd64FTwNJ5+NQtKk0xnhcAQhR+8YiuyT5z3ZKV9n
17cRvRnVoSzqndLvu0OT6HfSGbW8wUW2cTOfZhV+Dir+fN3DSV8ahzTWDZ7WFP1V329wBM7OsoUb
21oOMKp7/7Pt/l+H9OHAd6pYS+KEIcUUDE/un1WqiN3XKm3/Pqb/YsT/fOWD9THC4hTnNg9kCnU5
jLxOy6udGeoR3SfP+lrx/zyiNF2xmrbddGyNhs+HEW0m12iX2vSPr1B5qkUmIXJDYf6qDxIfLTbj
+oAA0CmQe660ODMdtxRP5/XvY+ufb/EwxOVlV1zTomLVrvp9ZpU8qEB4o+K81AyJSSCjQWGJ/Pyk
PgCcr/fu/j7mT8fhYcxvTfN0tw3Ggcjtem+l0qJAaot45c63XWPCQMhA2U7tbbSa1ncon04HAn3i
PRsKVfk7y1KPhUU2mXSywv3rP21Unodn53JgLJy2i8QGC71WCrUorFytjqLbuEjb4FDAPCPe7GsV
Cj9up7N/QZWJa2S5h6Yv9LbZvUzQQRzmEj5nDzJ/Ox6iThi9qCJuoOo6q7Z0E6OPipzDO4I8k483
S4oWFeBLOroQopC1Q0dEuJtAiB+8Vi3ULiw551LEpeJHfCIC+In0BUxraMJC21bzaRdgtQIpro3S
RDuRnFAWvt+zJmXz78DxnwP0EGEcSzM+lTcGiJu94cVlhNIFCPEed3pcmph7qdyFo01mM0yR5b0B
X1muN025XhqHdguM8XHTjgWStY0xpU/ITNV3AhmDloJ59U4yGu59RKDe9Y0M3TsyQ10EnBE4EQfj
yXHrPPuSh813PSV3Y+MUMDS8xknsb6IMopt3FPln3c6FZAbC42JY9pFtmAH+jYcmemvCQZIU/Uap
jyADS9RoXpANPUsyx6jPTAoWrbf/gKPeAMkomHPIfEHYx0bGXY5yQoREJh/xGPotJPAtvxY1Gzmn
IaFnSOjCYudNy+W0HbnBpaIyIR3WO2964iYp777vt5G4K/6T3fe3Xf/nlD7s//RcJqEV17vPmoKw
gMN1bd3g6zZXL4rnz1ip/seHPhvRb/yyPHNj71LFHexH6Ddc3wPJWntiD/7iarDv/rELH+zBXk3N
XZySXoVkOUZUoI8oZQvh1kE53QG1//37/7oU/HqazZ8W90eG/Ugx2e9KfXO9E+El+x4YsEvoaboP
kTTP/dtgNw1LeaQ9E+p7iaCzROOjOFM5drH83E1eb53ywDW3u3ejsJfA3+4el7+/n/oVtT8eEzjd
utY0bMeyv/bkt2P+Wp0ru3nkSCrUdzjst9g9Jm8poid9xNFvGy+laR3RrAGZp8vbJvUP1NIFJ3RE
UbNwxIaKZmTLDHEA13eFSu7ZQWR1gVBHIj21AMjsbTdNBlrDO6CyTXVUOskQQbyJyl2pV7kb2bR7
V+69c5iCYH7dlaLZpoL1tiiG1jbvIyOxS1wf5frZpvDYDWGbxc9ggV4018kSrYd9BXwCnmKtekL3
IAJi3ZILSvDsqhceuvYMUQi0Yj7LN6XjACPRxs0pBSXcviYIZlTiQAlJ4rV2J3Hmtg0RjVpsrlWu
DmDJx6lWU5mzxYlN5F0/FemskKYfUAUTn7ijW8BP0tUagW5QsbCfX3XPu1AL2fCSm7DfmugrjQ9o
9mlI3QZoutR8JgSKPxvo3q0ALt8tlNikSv+bvghtoGKAmVHFgVnyUrwUlGhTeSt2NDTYfqrNk0bb
OLQq3TWbbf5M1O4FcLm1SPPB76viy3P9a1FYpmNyVlnNpvOwa0O1ec6L5qYiJlP9IUq+2dro4q3g
xOtuq7Vc54XAK4vbgdZGmvUkEHgZb7zF76+h/XRgqt9e42GrHpsb5XAuGtXMrRP4VWc4q5aVaE7e
LkL0PIo82tONR7HhNHQdt929tX5//o+ug+rUACLF0Uz70YVyKvtyjK17hYOfvx5mhV8zeXuXYbGk
IAHAJlZ172/OvjLatClgpDa2XLY5XWxgFODIUbU8JfL9mU0x/w4qNR0skm0zQaptfTWLfNuyzcoo
7kkEXerLi3wpXHpkaWAT/aqDuKo7E52PVi2wEXmzxoR8iU9+fjIC3t9qrWMxkPkwJep7Py/Hn9jX
uTegtpQM04WsCUk15FD8d0746fvvo/lDAPPP1344E43TRSlPR157RaSPQm13m7dIYxBTeM06+m4/
ySx8ZQ4eV/H3cXpYxdlpk0RKold1Hhp3iyXUn9X5cssj9M3qq4rakxm7zyboh8Dwn1/6sG6z6LC/
nWO+lD6r3lEMXzriIz4HpuuV0+nC6imT9/LZx/7kcXz/2IdMw7mw1DSz+dguInnuajXkXoYgf9ny
ik+P3OyT8OLpbNaL9NsiPBbJTTfrweVefWW2KBrwZ5OCJSa8vBO03SfH9g8BPmOqqk1Nc5qGpTxS
yazj5XB3DmrFDTcZQdLfPkkwQZDfay096Q1Iuz3L3vxw1f3PZz4soFueXApnxzMX/S7d58cBjihO
tz/0qVaoER0397wRFBE8G139p7Dp+9c+rKBrclRv14wnE3vbi+05oPqbrFHRnlRidBuJSefgTz5a
ntdokd7gxt2eXKnu6rbZ3NP2rftJoZv8jFvPbqZ+ssgaMaWqWJqpK19+77dZz472yS7DryLN/evJ
/YCkiSJN8sRr+ov9VntN3x/zEClFZdTM8g0lZJnbGIbtGYJ64oh0xZNN8+xrHuIN9RwfDtes/pox
OsuS0BAlQPtt+rvhe/aUB7tXXLQqOlx4ysUPB6qgxYRSRWk92SBq/bJ/WbtvU/OwWCmdzUOzrp8F
BCb8lKahkELIwY0WL8QT/2+f9LA8rT0EEqueH62P1IHFWaNMtSEtAb8/5q+i2Md18GDU9OY5VDbp
19Dl6N1vRjbtEN55imc5+v1RP9uzb8P3YM/y6lwocV1/e0URBxH5m7+9t2/EJdE7qsKrHE9r0FM/
zfatVyLkR9zoPHmFZ+uk/vtve6u6Z1qYGbxBmpEGP8qvxmo5OD3bXPV6+/eF8h/kzrfnaLvNIblH
DKoB07BvCXCCNY28IVG1n8VI0Afls1ziD/clbGidIjrNtIi+vlyab8+Mq0grmiW1kTmEi6SjLCzf
Wu7b4aRA510kqNrBlwlyoS5PbthWarhG+Fq5dXYjndi2xPrGFNCawGSiRd1qaExTeDZ0H3ZVOCUo
nNMhQNNh4MSoJaUenYkW3ZXUlrpXr6LqMhsaPoKxCPUkM9yl8dXTiavPc6Od7N1jTTa9orVnjBK3
WKlvi9PFw9JvAofuvYP/NkJNaJpMEXBuqRNztBnFQ5hB944dIGPUIAxqwYjvl3PLT9nhFYqgG5eA
ourCm67xr8h6nde2SN1qkqJ/I67d+UXYM3T3Mrp7KGUmgBgf6+ryTsHaqwBD0TIpzS3Rgj2NZhq3
ka/Z5ObmNCqcujAJdrQ5O8Flob+dBoh8U44YI9JNdw6xBCqTQbLQQu/wqq9uvcugLEQJ379GPu3f
N1fptErNRSg8OA7LLsrFjXUaybq1NEPIu0mqKaT9g1KVVtUvZwfacog94yAf6X48uH+q1EBr3bLb
mNkTZ3ZPni2WHw2Z7qjUIemWA37yn/vgqBen5s5ulDMz2HymE5SRRuoOGcuJGHkt1KQurZ0w20iZ
9rLg0i/bz6qh/mpG+bI6317gwWDfr+lez7M9jmrjLWyn5ChWd8Suhf1KOWcs1MzNRhRWe8qbOUtb
6CytuZh2au1yXO6KblPQ019SfMWXfhJ5vEpkA9uPX0KqnX+3W8aPft+3l30w+xfTPNI6wcuePaA4
e/eGmFLmJoZnCdpuySN87OS+m+m0oJb9mw1ufDe0Z3H3SgpsQ8lO2qvmFd0TKYpEZ7eRiZPQhpyC
3dtymtZCsWjE2+Lsz49HmQVF/4wqn9vdWLQP//4lP9sICF+GTpu7ZRgPh0p6Pp9I0zLvt1olzVmp
vbIfjR0YX9VsYiPjKs4jvXfoorinI+zq38T7kzf40QJ/e4OH4+asRJF2TngD9Ku9VKyMzuLqoQjR
Rm9dHtwoKLgOD2U1p4W2JpSmLqtRVq3GyB5o/d9f5uuW9S8z/e1lHg6kfZQVdmlsylmju1/U6N8u
koYi76Nh5Z06mxeUaWjIQlV8jApWELH8/JwuHmju3nkQj5j1MTmVFnYqQVHHDcUyR41+tJscZ81F
8rp7zUNPobTwOKcFDR44uPUd5fb4l3cMB12qsUDTUB05vQ1E4sg/9I/bAx0G5xpnGcDSRq1FmANS
EHm7Gv7+8Xrt4P328Q9n4RWeYl5kzIQ93oyVz1OvBI09WBzEa+HNI46tGGG9yd2tCG9x2l5wdryj
bKmf5DVpLIGjg6Zxhqpz3fup+Fd6eA35ef2fjtI/c/RYN6k19/eicWCOuqXX7KXBdYCcs4BTIiI3
GyfB9Pdh+dkv/va82hh8O0az7FxUZc6wkEDtla27qEv26aqNn3zYjwkg7duDHhxwPTtnVzvlw0rk
M69jDeTBzVOQBZcfd9iZ7MURvUDilVmYZqJnyfV875fcGYDJdafPyvDrpf7XaoBbSvm/auGwPNi4
SrtHupLxNhqkC6f7tr7Ozv+Tq/ntGQ/WhwJqTa8KhrZWSqLcZDNiIl0ruMgnVkatj4/fvubByqjN
/NA4NfkadGc2bOnJ7SSvJ7neYIEPVxcoQ95+ViFX/87fnvlgTM5WqDvptR7BVjrQPdpJXdv/fXFq
9Qj99oyHPbs5Ok4R14uz79DoDA3h0A3PXFTR/MJdEVrNfTza1w0xtDzbYoeXlHiy4aK3qIVCu3H5
97Q49keD/mdSv/bTt/3STE+RkVz4bEMUswZ3KjE1ckkQPfn0n+MUk1SprjuK03y0A8YtvyZGHFYz
dbgbXQfX/qm7xAqAIuSa7Pdh/tkGfHvWgw0ozlZqg5evZnWbK/IhLhCi2UXSyf3kST8P3p+PerAB
8b5hponCg5CDJEEfwsVOsaLPGj+fDt6Dv3dv2Ne7HuHBHDHp6HTiWekCQlPILZ3yJLP9Vz/Rl2/H
Fayl6HiX1lea6duKKItbQy0PRu1k3LyqQ3voeAM8QRcgGsCi7YLN0zugH2+ctG/PfDBfRhgbUaTr
9TPDdj45BxQ2IN84S2jDf5LRePqsRzNmOqfkqPEsA7HbSyeXofd2heimuZ/P0pw/b3jLNBVTb9Iz
8JgeP2yatzjGSZlBhuGWs5bC4b5Y3mcOXWiqIisRgTDZTBXUvFFI6Vxko2NvUc4c3CaJbKyfvdBP
C7ZJY7+iffUyfYX43+b2crZ2++geV7PmG5dIKGjSMOkh0vxst/+YK/j+oIedsU9sU9NKHpS5QItc
q6sCBLIX5o3mvjPU8cPwBpM2h814GxcwqsJgC7k0nRgrTZaD0ou6u6GzbYjIFEVH6RPcXieorPZ2
qL+CMzm+2A2yjHqtQm+JlGJbpnKWDQ+gr9JWranbdM/SoYABMfPxvr33jqSzLbrHcP1FRIk4KFak
eUrXWFSv8Pw8Z51ON0dBrDrOaOnmmL4ge412nXKu7W+CdPWlH63TntJF+zZy1f5tA+1MfwvXKB+3
758bBMRxaJCgHROLRuvDRzQN12ZX2f5u3X4MZ9idNpoDmm4aSn14fptD/Z6n90PzUMH7hfSFDK4I
X403BShM1IbgelgbKHMHR8xetkXWDK68O09kONwRlG5EJaF5QGpJfZ0AETpIoFMBliIZfhIbMb+J
hmuN9j7BDZccUL6eWMwfbfP3t3/Y6bfKvJ0cm7c34NTytvD6mlzAU0bx+zD96J99f9DDNr9khpKG
Og/KfPvFbDV9fWFo7r6djUhbEPS1GhAMMgBwNCa+niZn0A83btZhptDpjnc6PXR33jOv8efPJ3BD
MaJp2sZXhPdt8hpxlR+U8FqS5bm7O2oUHJnzPO7Invinuv7j3VzTRD3BsGzd0L5wAt+etWvaemOf
1CMAl7fyDZDqx64xRExtuuur6zPZHPR5fQRAAxP1T+RqW8pOIi6afl5vMv1Ek9m7wHAmswDRCv1d
yvXREHZ6QBNFs9sgq0l3dCFNxAetBLHhDDH3QAGYmrlGR5vUKl/pAk1xhLrlvu+I3Qj1CWzgfbrj
X3q2bCSiUFFZbI7UUqCbnLnl551lbNX41AgNTpgWMhf74LI95XKHrjWX3SNnavc389NKH3zqfibv
8zgI/QOnru2VKIjrcHMRLCTd9Wa2GGRXHUQYAtAyAYSy12znweoKX82XzcVHnHdqfildLzKa/bm0
11+QekUP/f5m0W8/rLkPF+4xN0hFk8ndCTf1HBfCj6hhRO+HHorSPeXmphu5ubloUCK4rBxk8/2E
yDbylXO7TzKrKTYswbC9pT2OdUdv/Cew5GbeJmOXzI7tZHRRxWV6Lb1TQyZDq61L2M5AjAExe1ym
dvYT/l19Q2U2XGj9cBltMU9j+4jwNsrT1gg7FS3VEeKZNJIf5IWwlD/d44BAUFaIN87u3Zd4lXu0
CNP8ggZhDRAA1hFvdxhmtXcGNLZ/jT4vlC1ccWbMVvpqk9tz/AbnlVkDaAmwR4bbHF6J+/OWT0j9
wjsJ21WoNAJ4K6/efnEfskLqrvbKpZOblhyVfqCzRFj9jElOOnc3DOqqhFO3CCZ7EZG7wpCzjs4e
PG1B4zLCJnsyj+UCNJpbrA2qgIrlCzp+R2Fg60++I2xvv73BzK3XlSbtlvpWuCmflbd0aawKpEgB
s5ToReSB4d5ERoWT49reZm656npDJpM6CtNVWiFarxpw4+NealROZN26eogckRaUEjGlwa1FukCo
3VktPPhue5m7mVdvd0c0pqzqktgedT+mCiYDIf4kwqePgmNgtTO4eQyjMdX7+kSzhA1g/tRr9Bpd
xvFylcaQld6FOPB+3O7YJZWLNryLEJyDnhuCjB7CV4xO6F02EjnIrTFhCXbIPfCeCRLHemsTKJKW
eDJrPb4GpcRWU6DpfZU3RoQUW1c9MOLcB7g36Uzvvok6wPWlsdTkSp+U4828FlfkW4bKRDvimkgD
LkzcKTcSg9AyWFKoRfHGer82D7AKRzgwgy054TFlLnhO/I9yMXHgKAXuuGtV640MMlGXvUEe2nUc
jEcuFHLZFUkYwOXWsKmSeMlFys124Rao0aZe7pXAf/I+MqkSfD357A12YnuWJQfDKGYFIbFSo6Nf
1DbFYa9aK8IrHWerDPR5jUe0gyPBIJxo4PE5L6cOlUG1ZgfWs8WqeIXNzQXFK5NWvG0SWU/oWaKu
bLZuTPmle5Yqh9ClO2v6la+Cc1RIeocfs8K9uLUYZHKV4IxsHPzVbsbzWldpAvJ/IdfVdzgqutv9
pPKv0pan/rVrS8QMp1fB5PZRgmCyYIAPj9h6g+VY15KVy90Hq4lmltq8OpPD0BLUsBXLBmV8RLfD
WvK+pdF4OdiPN53TRVC4cximcBbzRU0xQKRhfLdZwJJk2/DSIb1+Leck7tERiqFQrc62ZGj25OOZ
qLojrt73Z0LavWdM7twkXGA7Gk69whgAikw/s517QSDkKrlW0Qr3yJ9jc9xc6Z/nV3XFXyk3z77J
YhUunLY+uW5tFhcCYva6WCeXuk7Q4lag8q23cFCrNMNqXDtnCBJnt6YhXFqAmDfivmh6MNn79oAf
KLHXs3DrzOwBVJ/gygl06FQjh6ojHTNtB9ZXYGiRX5g2V7cg/6zcSUghmikr94TY/I18S856Anv4
tuNoUhlHLqBEc0Bvn7gzmcduwhxqcnuUZ1rr0t4bcVP3+qLMTUm09q61mOPOsX1t7cdk97ix8ItR
uahxLogbsE7uPox4LCYMRQpJzyBb9vKCN2W6R/Y8FV0Oa1nFPiFq6cejbJQG5Xw/PkOywNtASfzQ
2wFo7IYkn0gGj8qBJsd2UN+DEFaNje7Bj7DB8KYGo3vbyaWqiGQb7/mvVi2Q0b5fxEmV4bxsCkMD
6yOdPu5bP16SDrlPDIhD1jzqKVDcLNnwzmDoota1qmtcb/HoMjUrWRD1NoUWt4r3cyYvVy+CfJP6
ezbwXcSIhDXd28mtFD9ZZwnZ+xRISyJ2kLAwiXErMb1TU+yaQnlN3m+Va8bt+NK5Xdn32Mmwm23g
zSuoi4NTRVsiEZAnLln/kneayshU+rV2EumuqH0hCufcH97XFdTz4+KWCbMfrzgszYG1tgdgtHr6
Sx64+uCOVc+7hz7pntIv4A7xugzgoo7VKjcS79wqefP3i5svxrE0qJLjcslDMv3IAUTVGrn37MNa
74IrdikESWhwpu86+aeJT5x1CMTyz+aVhvViZQyJptsWgEhrW2+LylVeKEQ99aKFMdUQEnBgInEy
cQUIFdbg4SZw9cKFDzsuv3Cbinfr392Mcj3+foXgDsGk7RZyklFaqorjURxWyodxEUxlpIsDsqfF
TLu4zdo65wMl98c6icqDF6ryPmp0QbVmIgUAc9wqmUyhzN26HPD8sx9eL8LkFtmiolAaMwMa6m6O
7b7Kkl40pHdrwY/dC5dOPZwwIK3hfRge3evnfXVCRuArI9wpenvKC1GrY31x3DRDrmztnuMVS70h
9LU5OurCJvmEcaKvdn3xU3AxvQ2CImzJbEqN7fHDIuDCaKIo0KoScVHd27FVw9GcOoUeuVAnOWEB
kH79HKgiiuqDemY2r4Uh9YkyAODV6BbubnQnAh3hAgSof2I6Cz8anAfXiRVJo43GdIv6CeLhBqrl
5VinKH5yH2W+NT1ozB4QfNpHwXGBfwJwVWfT4pp/DBsOu+54VSiwnRhRGGVHufdK3C8CDk+Z0DHn
3Thhj7g/txHXlaJ5lDBKXHrU+vdJhWYnuFNKHZp+xg3W3StmZessa8WazVWQBvHO86J7YzanxZJb
zm51kBp9Au7uTU3cfRemDQVishoj6F2KTTurcednoNYdtXfvnbhcsiZEniPkc0fVpptxzcmSn+v1
pRSyBCvVrQvTS7rxz3sZtY32vp/wZXW4Qll+fRft6fWPc3maSXVgZN2KE5wZOwqL4ru3wi/cBjWi
Z3S3oxeYUvM6zqm4lTG7jRrJLQkJ1/Fyk4jGhCvYZGp1LwgHcMyV3uzLOSRsPEoEpDn1fI3zEDmB
G3vnsD64KO3F05Nr+PsJGOcXLMokHhUuZ2//4jpNmcw0IvCDW5I2SlMuGk7ICRyW51XWjbukORC6
deYF5RC4eB4iCuUimlhvTeL0/QsMOlRudwt46EQSV7nEuE0vONTr42Fw4C7WlKdIphXLw/6AfPrC
dcJke49kMo3XePfLk6/P37P5QWZckWuvaR0y9K/rxiveXsJFMryfSCTDM2vjPR7ViLxs5Uxhtcrz
GKbM9PIOSGzFUeqZbjX+wPVlHddrBcVyCemrXZ+6LxVir1iRgUYYgfW4fRQM4vreoxqWH2ADV2+W
e9zmBAN0KbhcAR9cboKJk/Aw/D1mfzcl8n3HipKRVKnaLHB7Lj1LLEJIkXUYZI/NAElH1+6Yrtm7
tCk/OHN/05B2z+7sx1GQ0Izj+Lu3qhOPrHYUHHZEZLYpGxdK4s9RrfiTiq0j+ldv1wuXR4jiK6cM
bJbWWp8kB6H1z11zcOjd3/CrAPGCgR4ABzq1TsFtmS+PW2fd6Jn9E1FBHYQQwM03I3Z5zt6p3wt8
OZmHDd3dKshZbj9GyejeY92NDMFEVoJ73Do82LjJ0u7ta3PHaNX+PdcijgdG8NNc1TIKNqPZIBAm
vtzLYnYFynQiSkAVCF4vbt8G6XMgn1OUdlvhnNzPifVadfBsTp1SGpyENDF0NaCqkLvw+kPXHORE
oDgANYhZ8e49txSHoG7HQF8RT9tBS+M8aKyqjvlpL/LxeUKIkrKxFLlw3ilvwLEwuvftNhrkFJmE
fd3FKJAaAuVElQDzcGLvtU/UHQ9zGiRVYiF9UIeeVGfAETY7u2HKf6+vk+k/aDUWylp3a+EHAP+9
nLEfwqf1nMFlu59jdLo1BDvrAN/uchLhkUaykMoqmo2OGKfyzqiUAI2JkcR5rG65NiAixsbc6VhS
APvF0zPs4fMgDaoeLHC6fqe4iF11icu/qKlo+JhkwBrehVYC2gbmH7HbJMiALE9NRVRg0xx57Ktd
h3vcO8iIg80tfQMjAWt+u6/qGfZYgSr2lDLfAiEpTSJus5/gFnQMYYyumFRNHoNSFzcMmT1G0shv
TA683qWXe6hgYZXZsGA87Z41p3CfoCz3q0kIITYlHQiU3F2MGy1G3xxHA5MVxzWWvwly6UCo3vg7
uOH1AB38qltf8FZtVvx+Xof1mD6ubrk9sd3D0gReWAX72QnEQEU6ftO7rWvRxWOtgECRtoyoCQGc
ChI8CxK6Qmq9hXgC8iw41rQ6MIb52wHvpJMRq/OhpbgTTMyAVrLaoVNqXX6rMtotMCj2zLlzA2bX
bTQde5Ac3GldGnBcmUNUa2TcCtbQceUNhyCj5zGUPUeeljoAtsOgZuPR1JpNzG4cVAMY5aiLX6mC
oY+prygUk0RvxYBbfLsp9zs3HMV7qRMwzxR6ClQGH59656LAoWNLrwDg6kRS2jFZb/q0HBU4RpsR
pFSamnIXDNhtiNPadQbJ8kYneEUmMJO9ShBt1L6AxsJEeaRzdvcj/c0Yb3bCyIX+blHo0ncGNS0N
SnSLXxOxNWD04uPSLtd64dwdhfO9JHHGPeeF6w9d6PRkuJtZNWnMAQ3SXERvD9+cr0OLE1Z7P+0k
TVZ0BGidS1CRiyOWggpM0R8czWuvkrB7C48FSfhIbngBFR8rbZMn1lCPp7xpksu0H77gaeT9er+M
7jy/EJtZfBHqAE31bfjRcNxN5zrnBFrZGEEzSCBf0xIRK2LTS99IK4NYNLGmKcHDflGyfgHpsRNg
FJILHBWDLPgq4XEHyaeCHOLeBRf4/pnw4+jejK1+s29CVFRYSZ/pcrBs9msGHMd2y3E4wY8TIos+
MYFU28Ct6qyLOZqtUjqcLbHdDTOQs3X5mj4ze83BbY1Y/KCJSn2BI5EPjG5zWU50eRzEeHP/iRVD
sTVHe0bl7qrUuroHxo0OE6QX1LVCNuSlJLiuqeq1Oh+npooyRdq5zo6zO8xmqzUfQzoWXjgjVwQk
eloSuZPWEuuU3MIVdPQXahXcZ7HYsYwK1k0Nct6MjnP74lqDM4bFEuYI8+cXM4tMOaI38AYYwf28
JrpXuBpNyuu7qMGzLbRZrSdDXWrXeck8Vijt1By8fjWrdiKfY0pUyH+1L2pM6vssa6CLQoZnkcfy
yGadGjtp43Dh3ou9G7pBE9d8QVETTOwcn9jXBBhZPIi3O0euZ3ZVT5VW35Il1S8zW5MqUisKEurn
XjVWRue6PNEIhV3/smHIDi3dN3OUsZbmtmv36t0H/XCc0ttojDSuYLl47d7rxBoljXvXcs3uza1k
qYqPYTUpRxrlxFSbvO17kD8/kuX1wGGXklagP6ilj+gv828JVs5oFZT/Op1gDUkX9Zn/f5JcyZmt
lqN6GoFaUuLmtA4TVCUZBZJ0Ft3LODYet93sn40Xj2MvmSBZGWj8Xw0vYruf6JBaxa8w8y6LarFj
AOwVoocB5VWDlAoUVWayWGwYThZdIjfgRfd9m5Vm+4z+/gVkfCcfFD1TgoXvEwzspqeh2o2H1z7F
eRc2MuD+huCvJgDx51YNuz3wx31s0qT1npbyI+zb9ARTghi5YOXHOB3EsZTVDKO+ho9ZJgIT0sik
9p4gyDBHN36s0vezMrHITXnvN71w1PSMj11blTV9/kyFH0oK0hzR4mTF/UqV0YfJLsrJGeX4OIio
ty0J9D/Y44qHSD5TZ5Rs1cklsProOxLxuG+1N1FfBEXIMsi8Ke7jmHrJtwIf+NLfrM4jA5WZAh9X
ZY8epjDJp9QCmkM6joJw1Ghd2WQv8TiZX5gtCvswYRVDx8S2VeQCGARs7muMlsLGnSkyWpyIrCq3
Mf1PXvzqIeoBmXQfqFvWMEWbx/Fmnc/NkTWo2smU7JwlDluFzOck5FREWqBb311tRgnum1il3EOB
tCWqAa3WJktDbB5yznbRLzj5904yJGE8vc6TnSi6ubS4bmpzz0ViYgNlHUkEhEAP1N9F8kriQx/R
4CX/H2nv0aQ8tsZ5fpdZjyLkzWI2MgjvkkyS3CjSgiQkZBBCfPr+nbwzXVyKTjp6NjfeqvsWR+48
5zF/Qx0wjFb1pqg48z/jZ93fu+/dKPeGOchkDgjnHcz1Kh1LLyWd/ak93+L0eEHFtqRjbY+T2tuv
Kx7sQN1o0yPkmcnKcZMedRTZSrT1Wx/25HBocgQW3o4RHHMdFbrsnpkSfQ3XnomzTRrU6zO//0W3
nL6IMH2CcjtTuU6BHxNPV0epp+VQ7WbOBFAoGuoiRTwOYwwMNERwsyXl2Fsyc6bVmp4vvUJaNdiJ
MO8LzkfXWTpEdhmjqBpbhpYwWL/yFSyRwQzotM5MToMPvCq+uvl5EY+FKEklUMzEkOGOSUHqma7Y
OHSMl0MMjGlzWv7lKXrW3L7c2780r+KYTP1NzLMuRpdpzUtHETT32n6fGdpKfTpSw9M62iCF6emz
hu8vlCaYBPGr0nzLdnAvExt40Jyz2s/GuxdxlDgTbpqRHCZkIGpwD0Z/lHDlQH7GRt3V5+qg9LEK
7+lu3jefpEkzxoUAOuLa2hQHIrs8/MI4c2JyERJlRefhLjQ7Be/JW/10nGjevPQPDiy/i5fwcqCm
UROKqlAfRQTSclC8dDA3wm6WJ6RNbOt+PTn3qw8zCePnIw2ycdQvCZLWUGZICNESpixG9yvpyyCd
QzaWlt4m9oOzN6a7x3xC8p8bciiXZCLjUwEWOow+MRUjQU/X9bBdmM9Vb3skY6dDTzwvnq159hGv
rbE9zSfZU516BPSF7WoLZI1HF9N33hosv2Ik/TsYn9te6zsLYUqXDiKYu/sw/chDOIHI+frKTF1I
I2tFs8Txk1GFyD5tSTSBx91SmSuMZqZ65eUSNVjXFwYLxs8JB26q6t/zBAiXwPZFGLUUDBzI5YpJ
MnQGx5A579dFKGCH9GjHypP9TCMTAvV6+5Q+5W/VW/p6eTkjKlv39jzIvNdsDgnDZqJ7H7CdONLy
d2V48k4WTMGWexC2D+9VwFQa7zLgCJMCgd6KPRdTCzWT3ZOahM7UlgaQ6PjrWy+bgQ7KGz+m3A8L
/qt0kpauxSnqEAXoQQ4zAnMMI4SFw/bDab3E8PNQNCIqUQX4l74ENLPrFVOcJEDHuf/Z7oguP2mL
LZs+IvdvKKYAw1ZEXGe6HRZPl4/s+dgHtsMwyOdL8SXElvcvGFFsJI563jhVg9h9Xa8dK3wIJ6+D
93fxIj64rAcXcCp/Hve+PpMmMDZd4Eyx/16Pc+afWitmi+mHDR1DofpRe+IrbdbR9IkPZ4oOL3pW
++fdRONE/nBEpt0A2vz4ZLrN2VO6zRoINtx1Y15+KOSfS+cUsMAh9SzB/TGnzTp+6tY706PDuMXP
7IQzr7OCFYjgdTMysDak/Wy+aXwZbV/mZpTeVg2YsUV8QKE116dU9PrSzvsqU1Ne/nw3OScMM18p
H91k7PSNJqDApimmTlgO4pxE4Ykype6Ws6Nn4ABY/QBLF8RyJhH9+MNcOgM+QlennYZ/JOZlCK33
8wl9Pp69Z2Vs+CooMj4f4WHhDKthk7u71K3aPoWwa1L1I97coU6R+iQnYtaFfchzRU96/cyrULhi
chbhVT2EhDly4L7vhnmozWUqLsV3Por52W+9XRj7OT/7bH+c3pr54cvgEP6SOGBqeXqhX7Kj5tZW
WvvcVIsWlfK0fzrs3KgD/ryx0ZGfHktvewx0PMl2QVUD25vmCsQnKTjJg23EcNc3lFBNKEIsXz7M
miY8SEM9muiH2W4/lA7TU9qPUVA+jEppqG0nwDQk2rrpUNWDyJk5h2nEoVbDL/UqWiWZqMfUV1JE
enL1a9RvNjLT6VnVbAelibABv4LFXh3Uykuaz9S0V1rPkYVrt7+l2yZOuGhjME7kW5Nck1EpBsn5
nFnAEKP7lfRyKei1OCTUmdtSsVVP6mFMza191ItucgiJzJgGcT6SAjafCUCpZUjmP90usjfa4+lw
YCa+sW6mxdducxp0ExLzEazvgO6peqbakQdQHuA6nzxl2WBq0eK8sA2/Y9ySzgva+QwC5YHxljWE
cdtnqoApkgV24/izfyloT22x8Mnektc9zRPgKT8t2dTeLXuKl2F4lYnYsEP8HJr3C3YyHAmJq5Nc
0H3bxL3jm/1RLJI3J3FLegBzY+WM7SWIFaeX0GFcbF+b1WmRDCWmyJKwvJrzzRVvzdOO7gnFHqkF
6cnFO6Mqf+l1NGZw2PpU8P81ekeo8I1Xv+q+5NXfoKXX5wIbOyvYyG78RHSjMkPXnlP2jNAGJfVM
HEIAkXu2hyG5+xSBIFd0SqPlWywILiRpVCDU9engvKh90mYK+6E5c/DW80007zkX8G+yAm2yf/mO
+/TNescRu3SAGw2dBnEwtKOCHCKFoIgBDkM4QAwHzHfpl/gcVD8Y/oTyx3bGIMI/flIYqa7aeNUP
5ygDEb5seB0VrtUypeIcZG8yKmdsIqHUpLqk3/VgA/2dLpX7HpM2SD7JNqedOETYbZN8IjAlRyIv
zV6CM+dp0U/HNnkRoJw51toCDt2jge9JWDMS3M/P9WyLVxdl0WWJnQO2EgJH/3z+jekSxUjmfjXM
UBPfGRSTcsapV73hpTQGez5yNoizREuZaGCy/y8w/0fqYPvMp8UBpPerCVwGa8PJ5zkubVr3Rdvs
n/kS1CUh7rSJAj4WhLjdPCRcHmTXmeN8Q/a0B59XMaMhgzMzN39u18iYMs0UsSOdMXQJ23acrhuE
zn+jCfEP7NRuEn8caUqrQ4eeFZ5aDAjk4GDSHnUTIDmcJm+kvCW7kdr34B+VUWf36rWxaYy3FsEC
e1XT6+jyweHUc4y5RAWyHar5IOlCvZn/SK2X6v3uxLfr2Uz/277S+MetV0PKSHod9ZbkOYafmL6i
vZ4vi5MT6LTYYB6Df6COUL0ts3rMivafzWm6f9NSIB/uqQ3kKqwlT8fbvfYKJhvGE1wCo+2fdPe8
HVQ6851F7fT02ju2k9qcxLlrJT7miFilHRma+gk7HZAfSv4t46DengtlwK5Om617bIdnrM1A3CI/
H4+yyCMnFr3M/STukdY5G2tTrk+bdrEfp668tIj2b5l7+dQXF8VV5B7HDJP/rFuqar9C0uHwvD9B
/0JxHQhJY7uXU5AaoU3jCq2II+oTXloG8vo4OYfpF91Sf48iLKZjHxw2JHDJJJlog5KeLdyz0FgB
ZTmJy/VPp8H+eztTP0o2MHcrf+QTaZV7u5FIAzkt4ZIlXjviheffxrx2fHWS/RizE/O+V+vJ6Wdr
7iryitbjDdeWmGDFkc+5yig8OC3IzFpX5bidG4PLV4tTNfAcNP4D0B4FDti9/YSTZrdw5nU/f708
MX/GsdRetetujWqNjLGfOvqJn2heG5uyzxDCbUPFb2G6nWdKw/46JUGZrFq7t32S+x0WFaT23mWG
x4MvbejpcjKzeXF+2mFCz8ycT5Vp/cSZS/NqUqKSo89EzsxUlY1Q97drvKP8Y+qLa9JB5PZ0NH9I
WZ/rkTJQp8AfMJXgFccf+nQflkRkhn8f9NwfINzuIdav8V03QMAql5MoMap2dcEpwZmJXm/NwSFN
U0LiZSF5y7ivDnWvwVhr+3ZcU+b6KdlH0tf7qtjUwCSkAYjehTQokTZ6hOJX76Ddr6/vBupXFYD9
7P2pBefReR/MDg9hOiFf40skr1j//TTuKgpolmojzY89DOv+NyxyW+H9uYvOrRCteTbf6j6CwCCK
hCfGecmETCAA5iaz5Hr0iA6n3GOYoQyu6o5pObb1i8T7fF/G+bb+f/4v5f9uuyKyjyZvomMIAMgL
IeFN5QLEenCP91geWDw4gt8PdvD3Oq7W0YvTTj1F25aeA/0380V/344U93OdTw9fh3lG6KcnNu/c
lwfr3n2TV+vePNtcjZNjbLMu/T8vp/fmjSnpPZAKvvxwsXvkD12WNVkRj1NTbhfbKZIjIUeGBtgR
vCZxaOQE6/Gn6CTvgij4+96Mf4v4qTpaIQ66P3gLoTr239+NpkdHaV+r4t1F4Wlg9Q/Ty0pmAtQD
WaMzCjyu8RR8tSZGuOMohvICfgSZncGJprOwW9s+SfN30f1w5scJBcdY1KKRdwhyXNJaqs+01zwd
l4X3EEt790ldXfoNz0G97E+mnYBkH2H4rnvwgt3PdLBWe9SZmBN2D6Q6FUEzuKWvXD+qmzezrU1b
b2rWoz/FUApFIn9JFYgTitvMHiociPDw12o3pIf4VB12l4wXA9yC9t8WM5skd49Hly8hX2RIUZGA
PYLN/sev5K9lb6LqsWxrTdK4yRaU0O5LBUsBcn/7kwDxE32517jv9OL+GT9gUEbjU+2nnd8lVGzT
LiC1Ok0Y4goke68A5a+UgUkxNkmHcx3oozaC6CPj0eLpZA9YR0mve81t32j0XdQgG8Z9wAxj2qmT
09oJ5unQJCGdtzUjPRAlNVgTBu9uNK9dvMdG4CXReDf6zsc2oLmuQJg4/Zb3wucUdANjq/V5tPfl
53wWQ9EHEK/7NHRtX/hQYRw9ijN3v0lxE3awCDoh7dAMso1z9kDdjNPxFtgDMKHP8u1bzC8Vuh4d
hblEYnvyGLt9w8ImwXY82pjfQCc9B4TM+MLcIXJPU0jIQ2uO6sYH6HPSfeYcDEiawWWyX8QYnpac
xsxr82e6qV7N6Ic5VUir1aJxcOEKSF4/S190MUiqNRwz1jVgZAZX6cqpficnNlXbUUz10K5zNmZE
hyAGWvak+rul/qrgP5oPZfIcjWaN7G+Zg5wXRV8TCAiXf/e9D2nQTJig9MBEiqwYfrfMaGUoTXQ6
HNGcH+9/CwOuT3tm09uPAzEV6ehFZH4Br9pZ5SGpouq+F7T2MS8nTUDhiHZDESrfEpmyNMhmHQ0W
aUjbmUiQezjVLPiW5Km2qT8U1OkoowOQSjN51AEV24Xa14GsOlpiPmihTCFaUE7fAi/KajjGCpk+
ISgBARgpNK7dXFrz7kMemf1icf4Wv6BO9SWGw1tkzh/GnEcx4OZQP+RllhY5u5JEjg927zO9oI4j
FHJ38dMjhtVvtP/3dtQ1Q9MUzXB+2UpXR17bRbIUpxzrAth6emJcHgLHdPdIV8NDenAY3NF1FofB
P6vdkAa2SB+3XXuB4ugLaQUp0BjKoWQ1sf3P9z2g4NxTBiTMDwkz90+hfxa+YTymjqkbJEz/OWEz
UDD0TlxYAWAa/j7vFHELfz3QG54jGZmjKgdWIpBlAR2eLEzZb8/dKO49tzS2c5BuD9a8G8o13TRR
sDYUWbk5Y0/RJTrEp7pdpUCMlJ4NxhccJ/PfbzodYTdIgkckr3tEJ/1qxZujMc6rtsxtMrIG+Hv9
smOwOJKfS2KgCXywxensGJSD+svsPT9aWvz0vx7w1dI3p2TcadFBalj6RZoVK2VMt1SnH+qE6qPH
encvaraMA5dsw6m8OSHTg1LEdlq2KAJbTIWPA6s3O7kBWoI9Leg/eIfisv99W/8sdnMuygf5cE7k
TDBX2kB6BWMOCxFi5QBMKJ5rf6/2y4P512qGjaOZbAhrsZuHaHXxMd+ZsTiFdSEsCMw2pM3KXHKu
BPNzP4a2TtFKR6nsVRPMlB9sE/XuW0RlAbaqaliOcXO7hrRXLoq2ExtSUBjK56Nw0xYuxoDwmMLA
xKWvA2YqoBbE1u0RU+j+E7i6ALGnrgJfVZrasS1SEfiETW7y6kBqA+wAlhRVwTODyYypB5q3nDJA
e5ePKe6KuMd/vYSrS7iJhudW2WdFxjMAgsdUe0BM6s+nNSfzzy5UBn+/8vvZpWkYtk6BY5KL//cN
l7tCbVrbOREkfqVqAI/hI79eR249e/h4/xf39s9qN2FQUw+mYVfRaWWHu82FlGi9iVF79u2wr7qP
vub7D/KfxUS0unqX9i6xJClmMbF3gIIQht4cRsRWb08qFo0363KsMRNw6OZpOAciwus9eLp3t+//
fLrUV/99CcdqX3RmwSWQw77AmRiEoI8A5Xt2j8L8wQ3fjb5Xi91EX61ITnaxZTEgcaBYJG99oHn0
9eCW7p6ZV6vcxAjMVs7H045VQFADDtv734XbMpt9RCV8dDc3YVY7HBph9yA+TIgAI/wqvaR/Ch+q
Tt09Ja/u5ybk6Ll9qs9iHWa5ngWFg1uih874Wx8fgw3cYP9RuXO3cwGJ9P/ddLp8E2Ukvbkku5Rn
ePabd9DrTMNtl2hSeY+Oxb/3gC7fBBPD2FsxepMniJ9twOwN9E8xok9FR/o0pV8eZI/K1Xv9set7
uwkocmOm2bmVTiuk3d3fcu7DoUgR/vZDcjma3FHwSO/krqLm9aI3ccXE+KjLdV6iUNOMUCHvfa/r
cQgoJhB9ISBrg8+z905J1NPmDBahxDzKYu8qKqMLpam27ej4Jd/sdas42dlRbIyT376PYEJA2Dpj
sx4P20kD+crlCAtsJheUMjpIc6YUUDuPfupuZ3s0zB/s07tpiq3inGebtk12/d+hpysvTbb9T/fI
6snf2yBs/WE531PI7L1HL+B+wXC12s0uOmyNixXV9KpgjBBqJ8zG+aSfZbftG/O/70y/m0tfrXW7
ey6Hs6JLPGhlljKqKhmn5APq+PD7rcKZt2Z+n/hA8HHT9AEW4C3f+iuguiIiai+k2h4IcB5/M6Z7
5FeCdc7M5xJufk6bvy/1bgy7utKb3VcYWOMkCU+lBa48M8H7CVjZw1Pm7ia/WuZmy22dLtvGMcsc
IPRB0CJjQRTD/YQnEh6fi8nDcvRumna14M1205tSLvWOBWt4hKCUIfhXULQYXcGR+fsR3t/aV2uJ
Z3x1iquH7rhrj8QT2buM4fT1iWG8cyCFc8qKTfi+w2ikYzAvhdEHYElYS3n48vdF3A/Y/1zEbzvz
6iLo9umZeuSTo105RBnn03anSoB6/6OE4TfD/Vf2d7XSzSHuJIVllFsebdVLIIAUX1SLPfSket1Q
fbPisKMtd6FIPjxL0xPYy8Rzluk3vBhhrqcPAI0xSMWc+zuaE/mSQJpG0GEAugosfwH8XYgzAD8Q
fS2hCQWId9tz6XXp73DJgNDqrtyLvzaA38U3VII4MZnCbueqr4/UkYNjd0I/6OBPQVLh5cfc2Nu/
qX49UIJsRXajBD9opbsHlMjJrE4bgpzfvTIOHJe99klgI6JxEdgU2nhdw0/oKxAxBImjfT/5sJjd
ihE5EgieNStfoEy6P+i/bS5vyXAXiB+Wh/aCaegS4gFggWek4nYMgzAQf4tANfvV98PT+m6GcPVK
bjIe1T5V5VHmlZSwW8vgyBhViNU5IOBtd1ww8bX8v7837UGIM26C96FNWrvTWFIQPIW82s63fWmy
bNBEM8EGCvaA4COk7DvASN6FNHaxH/yg4Mgj+jnQ6Eu8DvbFowLpQUS7LdD0zO72xo4LQwuPymwu
em85NNy/71+5m0QgViLLtq5SEtzsggu9EjOObJG2qN7OS8H3jJyPi8u+Q+MRVFMROrTfHt3db0vk
37vvn3VvXnUTqfG2PFsij9B+KfRz1BV7/e2D93t3bMa5/D/v7+b9mm2UNUyvTis9ZKMolCScYtS8
xG26nz3qL1MFVlKF0qDDUv3R4xU//9dtigPlKpyVslNcTjq3KTKU/cboiwIX6at+x6NNHsqs6nfL
oKvbvTmxNdMkpNWsx2C4p/TzTQ5KlwYmRF8IYGT2J0Rl04GxaBmidAKa6ONP4h/6P9VC7YOBnCMC
L/pyIkdHMYOW8xb294OP7m5lc3WVN6f13iyjcynxUuqAUYK7cthcCpfzaHCp3nv8QjAOIRkZD3n9
5uvupJNs78hisDZ8m8xAciOD//1Z9wLXe+4TNP2vR6Whde8NXC9582HbkmJ0UpEhzS+HL6QJ845m
v1CvtdzOw9eqe3HcmgEDgRwcMCr9A52hGqPrwHl2FsKPqZzZ8AiCTQIEJxzLPSEv/vNjB35/eA6f
vbH6ugnSeYyhsBtme2E56GFv9iPcRg+PPmBVfKC3H/D17YgnfPUBHw/bJDXNnCc4kb9Xg2P/G1YV
hklIyFQYx7buz5e5fJAE3O0NXS96s2u2cZZqkSJeG+7wirtKt9gXzU23PmB2hr2i5H8tyke3ejcU
Xq96s3esaH+Uy5I3hzfL8Ngz3NcUONfnJ4wf6poAFMj/Uff/esmbjYAxzH5nV9xo6o7kIWSgKYAl
x7M/kzODp2zw975T7+276+Vu0lfbrs5Wvme5ZjmrIle4t7ooyBext/HyAB8gSvAHS9470q+XvElg
jfZgH/JWvMqGrz+dvik4uK70zTJ059PNezPH+2vx9ejB3lVHul72JpfFKK9uyiPLvuDM18NoCbrJ
zBiv4AWiNrFScKt2vHBauE/Dc+lquvvk9R9dxN1c9uoibnPZY1lpFc4/QvL6go7KL9kVXR1kUB42
OtR7ecz1WjeRzjIK5PTFDfvYyg0G6WSFts0AwpEwhpZ9D/mO/iLxvh7NPrR7CcT1wjfxTsWcpW5P
It5Nerjp4LEO7NZt86DXc0Xaqi3Uxg1Qm5z2k+FPzu61R0/9n8Vu8vJwB98N96oMyIFERlZ/v4qr
YGVEe0NqaYqs9rjF7J92sxx9mSaYD9fNRwJQ0Hh0kN196lcL3tx8ke67Y3lEBq7r3GJsLnTP6n8z
hWYGsw+YwzTe++LhZyW2zL9C8tWiNyG5PqlZre64SxoA09O8mDkFEkTYJJ4ht2W6Z/YKzwcutnt7
uPTd3Xy19E1g3pmprZgZ93sgXYQFQiUEineRj44C7A+UG1R3N0KC6O8ocjdbpImnMSih7aPdAoO0
Im+bbeogLGr1dz3Q/+Fx2a4hZIwfLCS2yb+e7dVCNy/UTJXEUC87Id8mI+iUwTWLV4Bj3UW7+Hup
+4fc1VI3rzEq8rjSO5RJq9f4BcGgnZ8IVheM6Lk1iXrmRp//Eivy99M0ln3Jl+ZfD+eyj+735oUm
jq6l+Yn7fcWOB1YneQjoXOY9dV9+JLwpnt1fz/bmfM2k7JA7Qk1UwvYyhZS4XwMRFoN/X3uoBHl3
3HL9ydwcrZin1FUR/Qq/Gij/TI2epSLEON+/78ye9lINH/W3f0vFv+7v5nTdHQ5W2u1YEZUT1M8c
FDms125aYCuWhum3oocn2VUFGVEh2U1eLsq7/nUkAaZvus98A0ZONcl8J+RPGEllIHrdffD0E2su
lIfUl+C0vcGz1FqvrT19QhUuT1VUMQDferIxVOyX8yMV7ruxxlQsR8W2QTZuh1aVbLHrUlvcU/PD
pFJBwyPrKas6BMzzpnJ0ju2f85c1oheIPJfhHatxJY2PlXvs+s7b4Tg8DRU+6gW0oIsNqLYKiUz6
8myF+5hmIjp5g8KvrAC+XMd+zj0TwU4jvJwmlt8t/95y978JS0U/WrFtw9JvkpGLlMuZdZIFvjCb
FkIT/fsyTYFeg9kEpXvZPOrRq5bYQP/6KK6WvElEEmenq20K3ErPPw+V+9KhC7nz96rfa4LtjxoW
qtCoMl41C4EZq2+8trRr3nP0DGurZ598RPz2mlcrIXLvsbtdx/ok7VzU8tr3MvMRHfukL7vMoQGY
QY0wzMHtfmYvNa5yaBKoGxVq19dlVWAs+p4NERNAG4PmVX2coQgBkhqJL75PZaloAKEYsR+n5/X+
U4PWWb5rsd8ovd1+cc4H2XM27N7LYfocNt+7Gdwua7lD72u2g2sAxc1V3i5T6NGj7zi0dyi3uFtB
ucSTHUYAig/Q6nsVmqTzJQ4YCwlFUvrFcXg8zrNvyK9vUE9qtkVozpQwAe80+xD8UO7HgwwMUmSg
zuoNZBtGUxBCWrpeePdliNCsIfVpixiyDFJQySL5KE8BX2LVTyx3j5dhT1uUr847xNR1g25/3+HA
KuFWN65iuOlA45P24OVU7/ul8lLOp/Bg/Y42RFHR6EMFznK/MiDS8ck9oPNm/5KAztgLoiEdry97
9OnM3aytvHP5mp2XNRrWX8CVAETPBCIdcadzYDwbF9p4gILtnsAu0nRbaxLMiQgiK7yJpbmeHs9u
8d1e/EvrKt9Mn7VVzVz8OY/nJmJRiBv1KhhLYDqQKECJIPPsfiS7dv+cB/Yom+l9OEigFJNe7B8N
P5tJ+4HyXJLQy46P9hL8MDR/mPDPtA0yDk0Rxo+ad/f6VcY/H/ptsmse5FLe4u/GtFJY0MFh8KCg
0118sIfv5ptX69wkul2S77u41Jh/wIAHFdKARiW+ux8x48vn7WCjTC4ppfCDZR/sY+MmMSiP6j6q
O24Po5dvVBEhEnTDfQ8W0CIf6v30M32U89x/oIahmQrIa0W+OcCqRskvZt1iv4JEDxqW3Cv9STI9
cIhvyqIjKUkCZuk+3q3bB7d7v5zAgeP/W/zmLCv3pX1QLixe+J0nZNN3NOlstHpEMUw3CfoesjGK
hwdEuIcvoaBVk0wkWkWPvqv7RevVpdwE7eYoZ93O4FLKgB4e/PFdzyHbFcIewsaPMR8TxtwD4fW/
MSS4G73/eQw30VvSWjnNCvBy259igECS7A7gi9I4BKgbTIvvwwzux99f2t37tVSGm5qsWZqj3qxp
God9pZbgq06oKW1HUMKBywpFUYS+QE88wW1Kwgi6Bv87fbi97iWEV6vfQv0tO04KLWF1KCLzjyXx
F8chwWN9VKzdneJiIUdbTlbAzd2O5qOudbY43AHUa1Hqlb2JRoNMjLLB8fbyJ0WcKijqbCLMk0Cu
qJgWKyVRczs7Th45zxj3Ntv1xdxstsLW0yjacjEycqCqZ+C0oobHzwYBvwmUhx0isCb9GKEZUWDp
dB5th8CCoeyNnfcz+q6imYyWFQw8NDGYwQM7gUoNTF7IqjTe9p2NMd1+YCzGVKnldBAAest9fUkm
Tv/vD+iuwP31vdzsXZoAmlNF+//A5pRxzAylQFMfiCfqPRCmG0QEHgYrUa3c5jnXi97s0lqRDvUx
PQgsFRqii+inYF41QEjtQy7ddnmB8YVYzyqdpjSV0V/lkEBJ4zAsF7rptYzRECg7PSHFWKDc9+Lw
yPopowFgzUCIZuX3YVLBU9gOpDd05RD9Erhc2Nj6VwSR/+Su1Vfz6QL1eoUGgLLYrrZzjkpEYVpX
SLzm4+0POshnhX8q+81I7j/VMxW18HcVGpendAF6Qw3/ZUFKwRuUE85SaJfIQ4V1Twt3U2rbEY1a
KxCyM7ulFkKIzBF9QpgygnT+q790Qe3pMIkX7YFEA/ksfcDMKPPxidy9JPgdQ5oU/NQD53FgDc6b
89walBDin0qSISquLpQXSJRNqu+C7HeHNLPJ34NgBblvXP9U7HhnQ1pRQnSDK5L6aeGTM8h980NF
Nd4jqWjhyrJJzq6NEtgz+tMlvwo/KdTD43j3tSOodNyj4JifraD+TXAeOY3cRRlb0JRUk2Jd/IFv
5aoNcyqyehtLfIDVZ4rMMeh98L59Znh+YE2UhVCMwu3ML7MHofNuww08iKELEC59gpsKU79EqdQ5
TD8gIXuHKbJ0CJqqiB8IjYsHu+xe6+d6rZuIsbM1rdESZhijGG3QFPZGhAnO3t2oLkR+wQ0YlP8n
iJ/rNW92Nggq63yOxXTHowYMkK5BTYks2M3X4S/on3CDecyjMcpdzMn1ujeb+5hoWhEp3OvbEXVS
Ib/kijHRr/rJLvz7wf5CX28jyfViN+dfLtWZGunmaQWBnzMeXW30KUAzQVdBRxMJdBRbQ00c+giX
8Q+oIHvQ1av1jkeBB/kog69hTR3yJCw2/E9p6UzVjYRyxDYQqQNaAWH0CoWeCfjujVHLnrGfwCba
8A7MCart4+hR6+NedLy6J/1mR1SyVDkwtMSH+ZH4SJXhFQ5iRmRv0urhyXqvS3e92k2KfJI6pXJi
MFpCUghRH6EqiIoN8kgahAoC2VjvH8VR2kDL6CiAVFgdqAoyoXrwMu827q4v5SZtbs+StU8FyAIy
+zsekzx9DRSJoHj8/dncHVRdr3TTTju33dHIxUBZfCQq0CgSRR84xhami4kwiEL0FXnMtmdBL4fP
zZ/FmPPvy3i0VXRRR1zFvujQSEnXsVV4mEIpy6PH9Wv4mIQP13r0Vd2Eu1y6yG0mwsFuhUwlFXk1
EjaPHdgnQCcja/X/895uQp5dVk6XiJAHDRRRJ2aBYjchddWzg0dz1LujWwc4vjAaNhRS8P9+kHl0
No+yYaANieb7pdcGJaoTCTU/olg71ORPMKWIQOgoI+0BNkJo7DxMa8Tb+lcsurqIm7dpq01upgUX
sRsItWx6d37kG8u13NMRdyLKP9gvlvwLVP5ryZuXWkWgNHYRHloNY2MLTV8ZH1Q9RHd8DV/9HVpU
+yK90hianF4vvZx3YTDsR+/cocWCSN1HFqjvtenaHc4ywp8UmdAOEc54Sfvu8nn42eIf0YuwBYje
9gNNyIwae+9UBybaw457vkylamCnfQnljctUzp4YXSO9fnjX0M1JBqfX8zG8fF5e9SG6XFHdQ+eg
Kb0m8+u9W+17ySpGtnyK0eTzcb7HfTUK985nCddo52NOobrKq8rfLb2O0k3uJ6eQn7EtX/05YaRB
kfsq/2TLLbrP7608UJowOowMnHMOYUJiLXsSuOGLiz1siRT3GAl4k0xppQG0/Ekqn5mE9an/dFyT
I5TBM3CoCEoPzR+uMZvmzGc+dSVsXtB3mTt0qJxQx/MZywzbN6g7doH0uV+lp2W9pAs2aoX0bbqA
ltk+l8OaHs2GrmFXuynCcysSDKBamRBDf5cn1sd5kMzp5e2/mimWi3UK5sIGcjJu37aj7gUHzln9
XLeDbBi9WOvy7MK4qL+NNTIy6nfxVCJGRc54GbW7fmW7kR003apF9gZhBtSj2yBTX7UUoXxy+XHt
eCRWcgAnE8n40wyNYNLo+jI8Sn5Zjvc5l8MfVQy04n5k+FUxaMkJd08fGhAQyW/Og23Zay5hiojW
rn8u/ExDIigwjIF89hwUFi4vbTsrK37TlV/2aAR0AGhL5HFp3ucB4gfKa9f6SuMdLuDHorcs7TtP
0iwGX/3T2L5u++1L9o5AOnYKh/d0eRC4N/P7sMAV6dm2gzPKXm+73MsT19bxF7TZW58p7/cjHqWY
KEyzvjHWwOOVw8v4PBZykLxRSDnCbACfS+r/NOTV9QHVqKghZ4HzEQ8l74SCHGLsX+fB4c0Y8bWo
KCnLk9NXPmdTnHcBNkwZX2gOx4cqAzNXOKLypIHBChhjpP9UsIw0NFhBdy7bN3mSUmuQ+ItuJ+rI
Qp+56FXRSreDQvZjkHZb79KMks+UiRHKVOk3ajyIlQAk2/rZOeCxG2tKCXTXuNqe9MqOsz7r6V7z
nWS5k54lPuEfvmeUvfm/2BUylp6xV740P9Gb1C/7iDxFlIwSQu0olQn5kwH9rSDCCHEkDSgHEuw7
dgPMO7x6hNfLcEePyua04e6QcxfOJy+UXDznoHrFm8M3iRznWdXTQ3vRIIzREA9MfoGMAHmIEwi/
aCJjEdJgTlEBQJzmczP8yUOhRo/ov4dwxABZlMHhxfq0pGE21ZGw2dIaRr1wpo1KAjU+Ngq/r4KU
26+SjdVDOJ/6b9vnFo8DpPrRHkdMvhxiRYinBNWAg3i8gDJuZWTq+RCx0zy8OJ+7L/im3g5F9Bna
9mwwHRW9c//ix3UvRjJmFxjEKdca0bseV/PTOJ5KT0LxmdBY+Q2JIz7a0xofrhOywpdp+HZ67X6a
F0KKMhZ65eBzyEWkeTIxg+1Lg95ohVlM6vqCAKHhuVG+oNzsxaG5IsOc5U+4jKDZCDP47fDW0Auj
GyB0i4yFDp3yjKbc8QktQ/07xUAIFe6Vxii6fjd66fAQRiiRlhOErFH0iwPV9jvE9McO9tXWTP4x
XnUsYdhjH+Iy5CGrA5qof4TUPL2vSfEqL4pXPgjfcKWZHjIPAKEVNCiX/w/SzmxXdazZ0q9yVPeo
wMbYlI7qwn1vY/p1g2jWojM2bsDA09c3d5aOlPv/lVs6R5lSpvZeC2N7zpgRI0aMIXFGjt2Td47v
MxFrV4qtuBcbnbODnMk3JAYwTg9PjHltELdOGW47m+MNu6zwWk6Sa1whCojjboLBitPa5zgXH/Oa
igavNO3xzJUAb+MTYmw+MXqPCLVz23Z4VVS+sEsRwtpXhP2FUgcbOdk9LCROCH7k3Ki86VFtMlca
NT/k2NybeJkI7xgoH3tIaVpdg9QWx1e5qPGrGwSo2pry7Lw8eR2jcSu6HeJpwIZFBkRZsZauwobF
zHlcSiJhlRFiEYt3TGGebIwdkoy+1GrIhsPSFodbJdKmG2apx8bTR0vL1gBRUYLCsxkPCr1Iiylh
ajlcy7vLVHhrbCJ6U8JbSSSs6EcxD/tB+PATv/TeUtiutdjjyrRK5XiUtkLZ/dLZl9YQ/5KGKd7m
ijSbLRMxUGtFhf/lyrwOIARZZ5ielonK8DM7oplUMcEOuVukgs4xLua+lDE8/TBy8VTrTi/BPCUM
Q+7rJrvPCLtCrPxmNY68vE1eaENLiGhXBCnsa/CLz4Y/zfYZFoCib33YC+UpRjIPEoiDsDqrcBO5
xrKdI9s6oWG3VMEvSidnTWsLBnIuqTb57Gtbil9phSYB9+0e41GNP83DLd0LjGRRbkmWGlSot+Ex
NqBLjoMNbTz0OZkdpOlC96f4uRqUHNe5kEj9xKqledB4IVNzlzL/U6L4VbjN/unnu3N0SsjrzD09
UJw9jMvY5vRDFoCTd/iNm4BdLMcx/aPHy8BxgjN2/ZpdVs0RUfx3PGBaPrtLJgcx0mvSD7x1F0uB
k6XRVMKdJj+gGzGiO9noJDVYvJyFrc4ZPx2OAbHfTuGGc9oZ65CMe8YOiXYUAzzOuGxD7KQD54tI
gS8r0pw0j+IN+7ebl36T1bN8RhaFodierKPcEr6E+LrQIydROPpASK/gs0R5PoRqlc9IVR5kSIxP
FLaye+3G2ZC15sqI+r+WCOR6g0CBpCT0Onc1Js7An9T1Cbpo/N83gz3YNFffyo7DRbUfi49Z+mpQ
H4Ywt6/xcfukivUus5f3wslsgA0DejT4VgSIY70QkzTeKwjmce0evcsPWnw16gOhjDSQ+BYMkeDW
IlmNfoKK6PfA5YzKYWHn+D0Q1gwlOiLWiJNWJKbhEZOdDmcKWqIbj6/OxN83minKTkGdemyrlbXB
ZXU/GFm1bCpPp0NNbuwd2ZtoPX8s0lFt0tqoDLnPVW+ao2sNPHcKO6H5YgweHDEnD/gvQWO1QfM1
Zto/ui741C8lEat3aDXRZv34rr6arNouhnGffFRGKAI3xcXHJnOgp4ytwYK/LszH4szG0TCUokda
HeHivzw0ZnnOHSUE6YQ/CO72afVCeQILNpvO52l6xveqMq7Q9ncK22dMLq4y8HGyL7vR+jgpfaoS
UkQlHLLGBG/v5YlxKPJv4l0Btfhip6c4HcM1Mx/xi5qFSWliHA1NdXXFkQeFK5u8+haToDy9Tc7S
eTGaKbb2K7zbnXNHkYz0FYEWYd8yIzoH38CGOkcrovHOZQ1yajyyEQfJrIm0b7Rz8fBJ9/k6J7jt
P5zGagxtUnYfMcnhR0fTrzClhboaIcJRvSwGE0IR4ofsEzH8OsSPgSHkRbd9L/pb6o7p1cV5zFQ4
azV0Yx4TIYA9MlEtJp6DyGZt605IcXQ8Px4U23x2IAfO284qJyuQH0/PVgXoMjK4vavI6YY/G5+T
754gq1JvcTFBL3ACtEpegKnMB9O1jdehfT+82/LuOHl890fGJdl4GHnQo+4t+xHv7xigRMwip0Ko
MmEDecx4cZOb1c6oi/agzpifM4XK3fk8+F9ZCHLBQstY7FoeHOne9418VbgbkAS0gj6FPknnMI8I
SYHTv7+Vw+HimaLkPa3XQ7gBnD8bh/RidjrUYUcvqEhV1rSA2jbO4mgKv6ZrQFPd2D+R6UWZArHF
j/eIKieC71twKuwaUszjkQQVUyG70L+v8zwRkhtnN62t8+xjZDl2ZhAUL0YzQeGkhraNMsMRj4DB
rD9/zD9eFTPGyDn4simk3tbwbPQj6qvZK2TrMuqGQrvP20Hyju74pW9vkKtmjALMzsPzqLdxlOC9
lU0HyW591BPuMZzmdd+u0zLTGM26Gfn6eaiT8qXLd56Zuqt80QD84E7QbQemvFTdTwhEho8ZhzvX
Df6yKJJI+Phm2E7hR3yfIpXt7OB1A9jjxyW8YJ9suJFeb/c3TuWRZl63R7e/FdZUlf+l8Bg5Vhak
2lNeKNLdwdElXh7RXFlgMGI93J59XWhflJhv6BGx9PPGH050YUf+SiMt3TVzEws9OpVXGrOiuUCo
Wo++bwih88E31eAkZu2x13xV01VWMRvjknISLjBARGf+5pKKAgKKnAa9TxMixZBWzY6z6YxjBoQD
pFrLnRBQIztNbrHwDEHsOhAWfSgt2oSysBN5r9sugWPuJmY1wo2tR66L9j4YpsIhY+EAY5Ex6M+L
DlcSf61ggOJ1cjJ2H4DAMQ+7zAR6RQnErh1zQKMHabeEhw+veP8kIwHwZDxG6IVwNJGzIyrIDwtt
/A8ef0QcMNIRQYnpSGBifK+5vavbOQUS0rj4mGKkZYNiNQZ2fIJwXiMcARAyeY+QN2udQCDynjNZ
eD0dLzFj4HFJ82eyE/MLmE2aFEjgDb1E+PBcWaBio7OwxSYmeXkb5F5fb84T8YsDjhQiHiY0D6vK
dhS80ED4tlztZEvMUBlqJqZyXwuqXqIyXsXg9vsW7uqe4XGzTThR+ZoXvv7R2knct0h3kOZ20Q1K
qsnDUXlAMgMW2NjY8pJy/WICWjCRdQafGotQzn9fpG0oQhMc+T3QgOhJHcnQKIGdJJBnqOLNy61x
AwzAeTseqdj4xml2zmpxqOLk8VozvI/gHPpEvAYspRiZ2XUOtgspw3L/9U8/6uktAV+MQlKuYLyC
uBJ/i3git4Y8MdcXQ/JkkqwfPsbpOJmIWpRg0MNQz2HLob3POdGAckPhwD8V1z0Q/0eGzZrFOd3f
7jBZ51E0E2XJfzGJIgVmGfC950h26pvoxTcEbkYsGBwSQViy49sE0AMjOTyKqW6IenDaBbLOYlui
CQaixFP8tZ4EfHqNxCwt5zBrntTz12vusSQRf7Q/xmiFML9XZjm5KaJw+3eyF44NmwkLkpCL9TQF
OtKmXFYzjygZIU3CNLS26sxNgrozoRBEnjDDIeWIxOJkjtCS/zVxNRty+W7OI529o5v7joQlF//w
6hqEOmUm2cQe4SQPLgkC/ZzdbVJPH9Htmzk8EisW4824zjcmnqCu2C1iWrbH5ZSYjh3HNMtSLFq4
uj2UyYVFDH9rszlB+XpELdFaGcf5UvR0GjhLY26gtyDJ46zusEyjuqSSwZeNrcnI5JaAS5WPwQV5
JMsUy0HW8sBAxZJVLYTXL6xiMgWQzKGxw8JGrEGu3pldWGBbyPokHJJHnzkZ2fnZORJfVCyYh1nO
3h54nqMAYiM4aldROREB/2mJKzwjmDbI0cvMpp1t1YP664wBRefANro0K37JosIWYQ7wnCD2vtaY
3jjp7wB9bXSNkHJFeg6dphyFRxTd9f3AmI9gZzK4wo/dcZPJHXiGo/jJmxdPTPSahAMMttLMvTHc
botnJBgpzCFTWXLtmmFEIaMlBnH54wujRiDgnmDriDF/Vp1/tpEKj8Ye2qtUhQihONSAC2Se+ETS
P6jEV4RmC+5iM+ZGzqE6Yf8usMQYR+JqnG/76+EOo168v8qoMrHVT3Y/rSmMRGcWzEbMzN53V7Ya
yowgxY6SikctegFiU9F+h1c7piPw153UW1TGwJqamMEp1pDG3tFMBj/RKXhwHe75G3M982zjs0I3
/Y7k1oiXx33Teu0v6QULKWJpyU1mNHdwnUIvGoWPvv6cDBCSEmtCZJ5sKxbfiEsIh046FSZVUVov
VZac2AHo2BKExZbt8SfIdeHcjGgwzWK2Po9NaLfjyUt4h1AIOUPLKrejSC53418pAqprpAkdFXkN
ON7noY7cmt/kBvThdBwBCovhPpwNIIXRrzybc541WDoCW5bQU+aBHHFD471tUPm8wK7ZIKgqFjNI
u4GcKD/ATxMvxZHZ8hWUFMdUE2tMU0k34ijjEmiqsRSOLKS+PkeVjEcRHg0pEMtD5i30uVFE9NMm
fC2OfLU7P1nr25oFiJy5yifW/L505sJd+AjJ2H2WIM+rjHoZJh8X87PTOmEvamj0AJbjX5rLsrE9
Eum3fHvjFeVIFPOWZyrftv4ukBC7zFWD+ow9yf4ShELOil92UTIDMLw56EQnNNsfO6FE3PIPx6gp
9hRROOiBO4jQCf0G+wI+F207pjvI1EF8OuO8G6S9GaKJPEn0D5wNcfbE6xqn0Al5mGgCoMpmXOZi
EZ3Yt4g8876VSUNIreC6bGZXvCJQumerHG2xSNErjoS6PaK3NDVBCrjJCgU7Ejd9y1QUu4/p0Dmy
zKzqeRme+dZCo1k84IHVeGhDm0JpThw9Inh//CE+okIrQuITSnOOYRKL8uFtHyzy1/9f6uK/Qoww
7lGwb8xXcMNwbxPWLtU8MN+Hr0FAt15xhVysUDO+LnnC9pyhZu8zwZ/F6DB9EmJmQ/eX/j1LMNgu
XxOM6dFSI/5go4PMkLNRkeguIiV906uLKSnse4apD2jvmMgeYS6FUn4X3MybWSMDBG/S4CcH3lBM
3qL8G12X76xEWw4h+k0wdEdYT/W+eFA/T34MpbGHJ4LOAAdgeY+UEkgIkCqcnWKx5SF1Rm82Egbt
6xPwo1eGPUdwyn7GDixV+BcCXJV1bGkw/2O4ocJThL1PpE6HLOOn9VhtpsX2vmBtlyHR32IhAhl9
NkbbBKNUsUZTzpaMP9L4ayQS7H7SEhPaqL9D0pQwDAyi0qse2pX5sGO+KZic9RbvFFjYHzj9FSaN
xH6EkURG+A2G18v2sSR8M+WjOx8YezJlfNhGM/oiaB+wOPAHgcMSaMgMT/Eu5+gS0xmbjDdNHm6s
kX5nYFzMgDZBuet5j+nFJfBtzzmeO/jp9GVmMmV8CcQsgmK1/tvuOV1Sf7EMvfOvsH4z8VhAvf3w
NNYjUziBAcoQoKw8wPvMIFooDqYPT+uNhCY7CnvqxlqUxGCNe8MDhKWvoq+Jb9A1VL9ERoAcTIT/
2wSmofmLuaHnzo9kj/irQp/7HzaGagHjW+WhNW5ToogtEkY8MxxCpt9z5MWd7YVYAjjAwAaSdDdx
lRIweRrXmUx8OrSmskfc26iS1zyHca8Fbw+nEggqewT+7Tvijp3d6rMee+3lv/Gpu6ZF7kkf+4Nf
JQUvnS/9BM0J3m3nqocfccoOeB+cCZz+L6uZyfhGyD7WRKW+9kq8dCaAp+QmfjHt4TwjNtt13YW1
ZsI5Pox5aYcHU/1nVvkn7YCgRoGgdVbIGw8AS4G4Dj2z9jFSm7fO0ayCAyDbQrABW+M0YQ4nrPAW
Qj3yF5fh2tfF+3H7Ivc4seye8JywXvNHbDgH8Xik4weTAdKRT+ea9Dw5Fa6I/aDPc+1WbDeqGrKd
H9W48tN1oWt3cm0ROu56KI7D5UnoUG6SClnlMim+rTumPC/jW0i/p1YFi+Jq3ECS7IkK5UtzFj/C
EIInTi7rbvRRgkeVjQP3+q/SCxvsaEBbzR/e7CM2GeDtQqafQLAxiPYqvfqwDJsQ3rN9iWJpKrNo
3t7LqdLOw3yD/gU8UFDuvQS4eNSX17texNdU1ozGKyx8zsJRoNnV4cRIsz+iJvE/aGeWU3hUJeMu
NfQkiCEZsOr3cXKd3xtjxBInbswQzjeeqIPHH0Oe4J6yv3lqhOULCv7WGqWXAlasE/b8yn5GQoEf
UxtKe4RGecMsNhsRY8FC67PN6VAiVINAPWPO6PZj3JsW/AFsoQAZfLu03+4Dwc2J0B2/RFghN2P9
RJmAwxli6BZGdeYpOr2cXgjjXL8VgqiG118LwyND8hxlrTdNU3dZ7oUBnmxUdotWa5ttBw5hMJwf
gXWlr1fqanoDrHPHeQaeGwfYR9Yb13/Yl8VV4rviYoJ60Gb+dvAHiLhn/oxOAVkBkvxw6lM6NcZ7
d3H82hLH8fqHLM5YHOOVjzcA8fIDid5/J8gQIVWBXCl8QIR3mLAQucQ4fKUt3SbAbfODJTELWQpb
A94l2Un9I6wSiBQRU3uQ81+WFN4dgCyyag8uhSNMXxQn593m1pWjUWV8ndqK13mKz2nPxxrZaOOc
4+5oGCiyEC8LXTZec/rXIfO0Ip2kxPq6fOXzHPdITHmF99zHfhuHNr4KoTtNn6eilzVMx+TPGDfn
zs1kPX5NUxwC50B6HfRNFkcKduNT11g0MLi3ac/a421yj08B5kPTN+R8Cg+NhIpd5zLlhF9OZaJE
BGvgQYhC3EOInSoofZ7wYeY/QkL5aP70fA1n8QVgoOEScOg/AzMoO6FGsTxlD6/nIEHBmY+9Bv5T
yDMbecaL5OyXcEO6uDWkqJPnPxJl8eZNdQYizTgsPA1J0pENWSk/NWC4r/pDjmDEep3h2zgvYFSC
foRYGTCa5LZQ6QPJRe+/Webz49XAfOBMtseT7HNZUeKUaP8IwfWW6H5D2KcK4MoWJBzEYGRp5dEv
wdRq2dev63DDt31ZrYFi+MsmuiEvEj/4xm/h0qAvKz4FK2QAHOfI4p9T8a5HsDz8dS96m5qNtgrF
lvalka6D7fkKtI+LhbwQ+oTnaT6Bb4ey/dg90jir0Kgf2YUzsnpBz6aDgtdN8JoL4xD0azknTvbd
fWAzt8ZJezmKa5s22qHzSFxNvFmCPq+cQO5WA7L6zfTUUcX4mrWZn0IuyxnNxuasmQ0o4lFywPSL
wwXR1P5XEEt7zK/AoXDjtgS9qLQ1ssURUis7llo8Ts/2KOgHZ7REjOrQUH3NOQV9CW5zn3AxdAvh
mmM26cg9BblFdhTnGVmxBUmN1fxFPJ/Wi2rGpAsTeiOchBA5QmKrg0zpr1UHFeIP1cxktKsnBOiG
tFRzFcog2R+uHmc9X7xw5zHqTrjlVWiUVt7+TeBNlQxTyeUIOpoj/yJoSjjujH38CDk2ScQWL4zM
7ts+YhGzsQ9AQx5Cj5MK+joZuM8lRwJmaKRdd2CMw2euLjgYzDtGpOxSsuxJgXDyskxuZnW2VGzI
mtVl0ZJ64MZApdFQnUicVXgHDVcMo9cxMVQfx0NzSZUZnYIK+HBLc+2rH1DLgDoAJodIOaNW/LaZ
z1xd8Q77phzQTNW4LE7xy2IREktKj9Hn3B8u7yPMu0bZwPtMe+El6gfa8rwqD7f0vu3VNnEOUYjW
vUUVNtORSl6j6cL8CRBszqgBlYR/Jf97s45poUSjGVZMrE/FeFoUps59dyZZ3iTvsS4cEEmUQuE1
xpU3BCCRrr8WQlU6+4AhkH/hWkPtHn+AfVuilUTimOs4DnMBUVbncwkLgxqjL3Sj74s8xtGAZEMR
otFOPb/ZW6iDUYt3InvPHGLiayP8T36imreTSX28F5o5b97HbU3rSTwVkDAhzSZbFENU1WR6vJyh
3ZswVnTztFURtxjZz3Cu+holvOfGRPx0+TLWuCfgl+4J01IkrpEsOduMHK02e5nyDgQCSWsdAeqR
Xu2P3ocsuVwPsbXHstZpMbe/oawiE4bB8kQ8H1h3LP/IOY7IOqksLo2amHN8vVnVC0MT9CMXb8zT
onCLJZR65h/biFc961C94KDv9pDtC6go/uPCZ25+adSsG/IaAk4en2fvodXXHJ5CWSYKtTG4P2vr
17CXosWyInw/nxv8T+wP41+5XeJmfjLHdPDD/OJ/QNBoV0Pda01GXC7TrJwcA0xOablgFcdKoL+v
0GGUhYcw1ipArPPBxqRjBtROXzBqd5gdItR1dZS4u2PspWDLcMKATcEGkOEGtLvGkfDZ5TlI+Nn2
V32UdvpwQT9QzDdTQA6LK6ssknmOAzXbqBHWvj3cHia3lQpyiOR+jAN2kShAXwiFUApLTJMJa4yK
mTl05CERoVBldqsMFPDnNZPmBZB8y8woIwqtJUTKH6kAGCQiSniNhOuZmPslRTalHUsMjmZpltPx
4uRKsLJ+ekylQqUo9VN2PAg3ww8mRAwlcV7S2UCM/ZS2dAgAnjFjpsJdHudXlgYONBf7MVcDNODl
ArBOaCtVJu5DQz1T7Wb7ywKcldYw9Iohj9hMKupylSOBMBGuUSA7A7T3dgp4GiWSI9g9ICLWECGS
J2f6PvuETE1vmBB07zb4LEf/2qGxA36aE6PP2OwK3BG/OoQzb+ALpBU3csmHdwQAT29UqthXP7w7
8+spD/72jV0myjlg1oOe2eelgtADFzoVOBxWDQfV7WtmH0On9GI+QYTHmGDf8Y0XwEMVqn7aOY/s
TEcjgI0E96BIBGGQ7wxhin7DGoX8EwjjWDjPOwKgzW1aY3cPKXRSJYW+4HgFH0ZdkddNZZOu/DOk
Zc2AAiDHg7aOshwtFPzHmSpOiRzZO+7TkSbrzTFtIGoKZW10fgrSd+y1d5SjIBzF9MWQhDqpF/et
cAbNNWB3zKyZRySHAFpqWKRPZ7TT7Ft6TFs4wncI+6dY8T+LZ/z8OrmyT6go6eIkwrNr8mDUf2Dj
w4rWA6DeTomPsDY25tgq3AFbHznoUAu6EFtngvC+B3kbAgIGSX2H7bgZcJSNsIum0QzMKcgA2hQX
KJLdpyVPjh6hACwHdNzMF8P9y7+7T/cqBb14CHX4IrTNBjGlAeZw1OxMR7U3/c7C7oecTgBnDnma
WGqaCMJfV9zpirgDcZX0J5KVwNn5/AoBJ6wdtI5iYqjdPAn4I3e41Gx8xgbGldpihA06fpMfWHTG
dUZ9PM1f3rk1PoDT5Mivdef26DRMr4kEypm+KPodNjHC+nWQ9k3mPn18F69mjGVGKxyj3mQBUgxf
a8JSHGDi9EUZA+UAE864yPp2f3WbvbbIDVQk8P5h6FSLQBHft0nGI4OsjOAL6AGXeqHoY0+jUpRt
WmU29Jp07EENo8/EcEtuiALRaqZc85wcbQBCeFg1qUm1PC+HEYAW0RumeyKILhFsj6CX3h25gpKp
1xHbWiAmXvstz/mMCfRao+cuzkm3uyWjXYdPEmkaTlmiOYFnIVZBPhr/olEBFlFK+mWLbXR6QcKP
/mBnFGxb+rIL1vF4+kZ+vcCTUk1z2g8BRn9fLQMhV2/8xtoNn2ObApKCibMpz7h1QiXtlTn39FNy
p4IzsZMpqmioQYZzW7xAvk/BFjE9T7jm5ksFIIJ5W3u4y92SZKScknbhlnShEh0y3cWnB+P0hd6B
eXiasICg0x3tcspt4XbgNADtBSFaQC59ZLCpRHPOyjJdK/59oUYjU8Oochzjw8qRCgaT9JfksJ9M
2CPggzYfuUc6XCQN2Ezgi9DUZs6ee5vNARsucnZ23NDtAuoKm8WZvaj+6Qj5UiJqmzd5IKcCuMhj
Jv8UN343x/xG9S/4AwIG4QbXsb8LlyMW68k1T8tuvy9uTKu7z54mYXpyZOffBQW0wRYSxtetIWNv
l70WimpuoE/U5hWImd7agDYvJx9+eyH7+QUMHuMXrWBkC0jMYiADgZGKlybltbFZvkkBRA+OGSM+
/BmhcbgVO4qlxLJ7h8f0vRpjE17zxMheTn6V9HwVEauP8zHWb0pgDVT1riu+DNZxmeOPYQwWJxBz
X/FfP+QZdkENN9w9pixzWI33Th/RlcIri54G1bTwj4h6qUypTe+C7ABpyNbJnTI47zD4gqQBiwPb
EVjIx23FBYHsVq+0oyHxtKSLIb3JORmnSimVlbOjzsjNycqnN1u2sJm0B3Dy2GNHRkHE0K1gB9Ib
jgbgqtF7eU2OKxLcklKY+i0sUHuk31n6lCpDNqX3ShTQgnW5ZBDWe85x4IjBiKjry11BBBEG5Fcg
fUOdPXB3KJjdbZFYB0R+78ZCJ/WCedcbt+KAPxoCG4uqc7RrEk5rHi15M0uCNJHOqzMai6xxCCZD
FiiHgx/i5Sjp9iTmD4rMwfcz6gvxdEB4OCjReVp/k3GBsRqdJ3ArWhT1N4oHmtGuFBOcG5vOOit8
6ioSYDLdDbUkVyq9C30VfEtUWFyNCVzK3FoHZNi5klvZedablOFgwgkwjvgFctexeaP3IYwVW3jZ
Q+cOlHmy4Bp7pdfZKGXm0xQ+SPqy3jaexB311By8muiDEwwNIQzF3CPnH4Ah5TtUHk5FcCMo7lxR
FDr3B82jh0uRGvHyyfUr+ii8XaqtO82kxq2sBkbky+RENaolw/DmQYHNl4efqRoqnsCXr0eKWcH7
6izY58z1ukNGDOTpJ+mF9AioYYUdGr8KXwvzab7NcVpHw+BjXWd98wERMhj72OmunkCSV+7s5DYw
DR7uLYBN41OrWnfnuHrOMXADyktFFfOg98LOIDvvzFZ0QLKh+7NYXU0EgqJFHWKxjdX9eQulcdb/
uu7kdUdF5qD78SSrSVTCEAC6rfpyGfQZcwKcGU37HsoZXtvHth4q3RzrSutKwvPy8eq0nngIyARJ
FVswwnk66LCZo4yhsBzpeyJAp38j1YuAyJG0a0/+4o39Huiwf0tFK0L1q7ALQQ+vdrfjiMoqe7Tk
GZtQQvzz9sMMqwjNEaIdJ05E54bRL7Mn1o37O9KEOhKwFY/a9eTDLaExndTz8bqh6H4ll/C4vS1e
WJ6GtwCG/4zxo2UP95jdxc+t7XCl1WA5F+qnIaNaN8rsqze/O/FpoaCu/IwvVklfzzdDAi2dHiV6
2w9m0zuwVcl8RYpmYjE5BfehRfFTHTS3hr7cAjlBmn7SRDgAGz2MEytDaBJ3sKDS6UHZFv4Py8I3
xaoTp2y36GjRYSU7jPqxChZ0nVYQ4FzNbry5hLC8nbd2lRYWB2A2BB0T4ktYgvddcNGoAU/Au9bo
djScPPFNabvCjkNgAmUMuhrJ0UjVDPNnff6i2ry4rYPWw7pcvTj/6V0mWnY6Mq56sQyA9NYqPRCe
7OqNMPu2EY8kPoKk0IcEpJA4aYG9nlE3a8lqBGWGg5a2nUB+h8hOaHSzlFQ9YIbqXafCFXtAog8U
gaRvdDcl5xhDvjMHUZN0+mHkTB5TccprkwWTrC53xb67h3cPhkrQg096muDVK9AnzdaWDN41Jtk0
gCqnq1lD1xlZdLpIgDpzlFxxb/VFQ6X+7q0bl11c6rfguOwQS59UwDfdEoL6WCZEXaxLkBOICkjk
rU487lUIXxhlIhYiAvizwbyN2+0pK8OHTQ916MAYJ4G4+9oSop1Vu6hvEW7xmOzEhB1thISmV4Cv
DrmzvLt93xxa6FvxM5cvafnh+HKr4PJdRC/4Zl8fLJYB8d92Z79Nxbh/ifMtIOFhqPY5L6zP4tyY
pbehhyoA+GHIPXtU8efZ4GT0vpSJSGPrrPLUE2izMGli/2Jogfl24cqOiFR347bEnXDZsuMacntC
VIv27zHlWG48zR5EF5fPtO5vndKvXhzXD1wwghyjc6BmD9RE9O1OVhHRJEJmbMDP3Yx+SCsO+kXQ
xkeOzqyjo/CABp+NeHAHCWAAROTpfBr7prkD0uB70PWiMw01JpvJSWBj9O0BRDIV3qXdh/lKgUhD
DfX6uJypDoHhp3sY57TxRDuHtCa8n/WAVUhf4FPTDyjTGlLftsNAL4Fi4Fw8Io5efgLhSPs5/GDc
JxHtfjhe9lS16dgRs4DCkec173l0PAis/iamcW7PsbjHlXJ7/uUai9rCD5Ubnej+Tb9hK83Mjz6n
LrDengS26jWhTKjgRKQztySHHWO2CR8+BP9kiUo2r4aOjDVk0SJifIlUj8YhptjeA8CKE3KIbMto
/oH3tIM0TR2M4Tl1Y6zOatwymWhi4gSRgmHWgWAObJle3IAu8oYeHzBywVO6QY13WUuXyTvoyfoU
sBXw+84QAVNXlFqQx435MeFoB1WVdph6hvi6gNcqHCS9iHqMN6wsVL83wXiPVlzHdJXgUwsqwEmf
dtzxNZm3wh8MfJim4od1yhowWFjY0udRPHDW4ij11NnnUKyYIEBBuw7fHEfDWEkvRMcl+c7wqCuz
BhLk1434jHXwbmNIcW68dYOO0MjmVDpDE8mteHm3QoFV5RMBz0mmKxJkJZXQlQZ8pSrc8uCn0o6k
ppjUfpmqPhLWfFNBNblXNJozmTote0LuYnObg/WRZEgmJI9mLG69xcfnDoGFjX2mRcmqRpwAGopK
CnXeKR7VlUdoGqRkYw5VFu8ZX7yEph+toNsUyDtusCQ8J/wtBrw5AC0JWR7dkudcKO2UHlDSfcEH
X2K22TgiO2pWLRtGEkcxaTHr1hdQoci6TG0PXwVuDcGC6vXhvb0hi3scHrYk46DeF50RBCYs0Mk2
ywRuB8NLztAdL4aank9YdMIxTbMGpCBX2mI9j/OAlByVdEZuHA5KA6/2KXbwA9Ih1jUJyMMqZgvO
0HE6ivtY3dg9jyjuiztpdrInz8Dj6UARO4js1KoJqWYV3IBekVq5RBq66DQnpiSRmYLNskiPGv+d
PVnHFGawmFZ1bgxJ41zIHImC6awWoxamoUQxxtEsKPa34LNmUYxY1qVdaTP+ePBywLu3EH4+zFqT
hbTfGNSeE2HU1to3+JJjGpVjulH84ge2x8ln416TepQ2O76glmnkh41BYURgVxVjzPSxpt8Vk2wI
38YJrsn8XyEoRRAlkuJLMVQNlGCKd7CNz3zYOxTRvJrVgOkXZDLE42A3Xj/Ms+kFUFf0YPPSkSC3
zE7f6qHcbbCpPen9XWleMoXkQyEDpYaEYQFDxhvDLqA+te4hDPy33wvGh2YpCwve6YUUscfOqyfl
tBaWGZwrFCCdyyWQReYlMI4xSKtdztbmhUlWP3hwM3SOmz/pdohZ6H+a/PxtvPbyHoyqz4hh0xbq
5suEJXajZzF2qLH+KL8tJvb/6Vq/KQkg+jdonmihzd7Gl2SNoXP+ReEU3C7ES8jVKAyxkv3jhcUH
/9OFf5MS6JrL/ZLnTPfLsBCB92Dw9CzoJYJoSJklgnx2hFT0v/7jf//f/9y//s/xu0z/+vz/KB63
tDwXLZ60f7rd3zQFPlrvelFeXBWmI3YGIqa+Ce//fBHp38jrKn0FH7+RgqeWpPw2sjw+qddy82I+
mvks/Y1fNHRCQSwQkzGtvqVHa0IY8EimIcT8d1xR/nb132aV+3lTDxqZq69OspkwXvTEX/OUwEDJ
7tj18jp7sAjiGlTcqbxnPEKPtVvm0THBlMn7w6P4NxIEf/syv00x97T++6xqfJkIyIUZCoXQCfgn
LNWYPJkVP1ZjHx0GmOgULOc5dXAXNMwY/fPX+DeqPn/7Fr/tKPku39EK41tQ7tud49G7Q+f48M8X
GQz/9b0jcyJJaBgNpPFQHf62ma5SdTqr97acdUaz0HrWAEX5DAL5OX6DE4ijNaetd6HvywQSJHF1
rKtUQE/mDsNmKXIEMmaTwQK46w/r4d9UeCvFN+Q8cKTcErUUpzjH43NLGW2LghgoTYNCxKwqU8ME
i82ESUEXB3uJyUIKl4Fd+hJdOuaiVmfruxd9HDlmoGU6WJ79p/uiVwtTE9Yr+eOymYuh2i/mXl0w
ewZuiT+COC7KZiwBaGbQzIHWfnd784I+xrShpaOawz3ehnCqiR3e86fP+Q2dpQGrOp2NE/2nsPA7
GCJ09812Ic7TvLTI4O8+qTn2JdBY/vAi/jWA/v09/BZbrk/5pSl1U85gk8LvFQaM2S9zHCCYP6ys
wZ+u9VtEwctK/mj5o0QgreAt0IVxoA+pv/LZP3k4D8Q6/XvQ/NuNKb/Jh4wbeXwfnVhgd96MmHGg
2ZMMDSYDaIK97WJEHQfR4A/x7I+X/U1HpKyf2qkb8zyhB2iMYUsoCzAkTW+WFnD2/DqvR0Ay/7OX
qIgHv9/+l9d4/yzdhv0bD5aRLGnLoK/uLXtOz6/9yR+uNB7+60uUlCFe6shFK2ofX9C/X+stjT9q
lyuPGbMm9F9IIsQTNT3vSyVWYXJCOthB2IwuScKs04GtFDAqr4v5VPBNexyHtDyiQ7Aa6EkALO5+
9QzHpuWzcldHm1N10lFmXIxZNivnyeEnSDK8dNhQEEXth75SvdnJtA8imRozLZCF5HeCAk6jsWd9
48xaGt9Z38FsZpUsDrI3A37Uk9ZUD3f4qHwR6zQ/iNYRDJzA+959k4qbiafoGagLqdMGZgINE9D7
joHct4MIufOFMd/HvHtXd1ca3lHPaBqR+DKWZ9JwdMQJOaG7YD78vs9cxRGXtizTH+tEsET3A3fB
kHn7/0g7s93WkaRbP5EAUhwk3nImRc2yBt8ItmxRA0WNFEk9/fnSP3C2NkswG1XoRleh97aTmRkZ
GRmxYi0A9aO0M5DNKS+o6fxiI6EMYuUxh8mUzoXCLp1P0UfS7c6Db7v7/nm1JppLNt/05wYLQ8tF
YRPfvJPYI+lnOsPOuy2ZHTK8mTltmF3fX1rR8OzMT/bXnucXoDJ6A0a0A2MRN/8dgB9dEiW9a7o1
53XnxI6EnMKETA51uoM5nI8+S/4NpApJAZ6lVEjS6GhOC1uJJKdtdcm7UoZ7l7mrJzPRE/G+NVe6
R73TnHTIBgIN3thkuwz7feN8iU6PqDcSPcERbAAwx7JYAJ93dp9fMqTpyO50123ifOZF2dUWWYlB
2ySTpjpDsagg57Avz53RRvzdbZms+Iyy4pXsj0zyhHIWnalUdPpRNBrNvqHD63RpEfQy893z3vfm
19Eced3h+zvvGXP43j2aX8yC7n0m1e3TD+HsIhVksh52PpdO352Kvp2dp3c7sshBWW3qkYARnNh3
mbuoZpLc4cbx551PL+h0Zf5MtVhs+ir42fcJlUSvxyez0j72bc3p3DLnMX8pDr8nFALMTr+P9SdW
H/y0RZU/HH3Tymx2O93CtKfiySPaVmhuyiGwdELF/+5u7DnQXoqXFm5Et4+csocb8E/EObj2TEu3
+sE8Nrvu3QyovzGaUJZDrmRAZh9Ix6g3cYY98mxvznow9qzv3B7RAPZNb6RtRp+xaS4ENifCuD2Q
c5RUnE9SeDQG2N+2N3JN+kI6Q9fuBIXJUm4sH/wPu/olOQvXCRYw1etmFIy6/Hw4uvsnk8ZSml9o
+7iaffsd0/W/ptQBO4o9OplkbxzaSX8sWvSofA9GNGt2fYDYQf4esIGWN4p47SLU7eUm8JwIWLG9
G99NQCV0JZnd81BgK9/B7oYLHrnUYyey0C53osR5y03ynQ8en4txOOXBihITGCqylGxKwrk+mbOP
Nal9kee1E/NDBJi9gYADDx4ssvf2IMLeg8Jfr3pIuWzC0dHzxmtskPQcBTizx0LzdpyFQ3IQbo8W
MGc3lkeq+TkjU8Ji3TsLEPwOfn80GojqAqvRIwFGakc4goYdCZwZYEVrLtRLdh5AKudLd8j0pFbP
9+dDGkk4NT0NFK/olSj5uTW24QGN5pcFHzQPg4u/mcFKwKDBGlHrX+QmIaLofhEYvtjC4SlmEr1N
LQtVFWrveIRFB2g8fAjBfgoG6mL6i5Plrdiw7sOc+b0RhBujFayDnSv7ewWYKXrMx1d/TEfzKDHX
JK3NNXXxA12bzocZTM4BL/0xrcZUkmRcINlh82M6zS2EIsCHi3Lf+u3LXYun8LrthKvF6Gp9L3DP
uhkCZ3Z6YzyPQ9p5NJgg42F+LJnQ2ZzdHcxx9XbBZVsfqcfVsD4CPsQkGDwKe2vBYCvulfFiZ347
BHt2lwYCu7doYCGDxd3EAmawj0anb32xwVG/kVX6vJsTYFM+QDCNRpPFWqHDMHjvWPxFCm2z89uj
F3mzj1FvY04h3u69A13EXXQM86thzkX55xxOOBOixQDimE7fnUzJKXQy/Pa7T3sXLvnc8S8+ZZm9
6axT1m9pmr1vvCplUrM3DIeUsSism4CJAo8E0ryz+FiHzKrHF0eLPntFX8PFBC6KefZARGHEB25V
RCEgy1v3xsBGBW/JBP9m9xyLFgL63OycBWdLh3zONzh1nIV34CffqLr2hqNoMfkwna8PYGUm7RIk
2d+Yse2Ahwmd/rkbCWu2OggaERmNgw9X/CztRV8Re8tyDQXeX9D0eR+dycacf9AZZOW+H27sj2j9
zaB3X1yH32HDWrCn40HDnrkTyp98yux9Y88Kk374KLXYHtMCoxmaLu7qzYzc0ffYcz4icujzQBRL
TF4AICTMoWJNBjDnQfyDIYq24LvlUVRTvHFmrsG7mjQmpNZwducozDskR6zFwooW8J98tJ1HH+6M
3BqLfoo9MQknbeZPgY2RcgKoaPkcN8jlhl+aOaTPxuwsVoAGTfrOEn6RTtFpIDn87Mdk8v3u5nNr
Neuza+n0ZkY+rfpuD/r2T1CcWIc9vHhq7wtBIQtEThg6Y+Dwmjk54EO3GDT10R6wEsGEQXSGc+sk
pje7OP1TAO7MK8zZmjEvDgDCE1OnPgeun54dQXmHCVGTHm88riSTtpi9NaKQA2BFClbcBx/j7zeH
fGNicfZtYij/e8zhSLwx8u1gmoD5DcZTyDfw+uCPTdzEHNSp8wFRqD1eOijYkbfFMnpkm9tgiUUv
j2K+G843d0o58nXTHYWAZM3xekA3QSROGb1ii6AvmzOyldaavqWvMY2CsdNcDGh25Gr+aO3IjuJ3
1r0hkGE8w4c/tKJBOOS4t+w5PXBYPOgj4a34xVxu9J/SJCk8WxStV2Egery2nkPGGA5YqysS4zpG
jdBaafqDgvtq5EXj1KKu3bZPnw5uqeBvJKYopVlgB0PaNNGfA4Q7m3yunO9wOA3Fb9j0aZZ9K3yw
FDbNDHwPlQH8eW84J0c+mnguVuoI4dtPai7sYETfBzHj2rE8qjoHc/0hPpiPxGkuQHrMOY/0VITR
UDFtX9zJe/NTgwMYdBQ3ZYuOaQLOxJp+TQr//Z2bzljYgKH5045kdQFqs3Ok16ktI6p2sbECD4BF
c/QFMMQ6kfb8PY5viSj979fR31F85cWw1dQ4y3Ilm8zf52PiGd3pduxg+um/fy4mZ3yY9Z7YC7oK
yHG9F2aHHhjairlnWRUihb3VE4C7telwe5AL7iRdDIsH+8HC8+TgeJc2Dul7IZnf6JjWvEJeJo2e
3yCVpNF+I2/2h4eaIbAFNPLnEpg4o3duOIGrHHmSOf59veRXWZHnESuJoov6KGVFY8R5agej1Jz1
YY749mY0AVkUFYfT38dTXiTf/nplVXJB5SNu5Red8d53fQ77ri/oYM40vJsDorWPnAtsa7KyNgEN
bmFIBSCwVhvbfFN2tLr7Nd/zz8f03+Yi/vzpgbk9q/dCyvgc4IhhZ/37ZJt1v72SC1pKhZSUKr/9
ImLKDmRvdiBSnDN/PHJSb2iY4kBE49hehL8PrdTtayX9oZ30pLFvMnQH3OPcHeHOvvGiatCdEwq1
B1vLT01c+SK2O5j3xlvgGMYtYGS7gHdqzde8ygA+W1klQZKl+03jcedUxvTKT2AoIgztfvfbva7U
7Y9AEY2+z3Zv1Btap7eMW/IrvPFaSD3Rvvz7p/wfVf4vHkKp5E9OVznflktWhoYfHneJ9a72Ohf7
qz/po4/hycEcO+PFPBaR/sbtb/o4DV4MrkEIDUY2uH/KBwi+QXL/XGyTq40DPDk0Ky5YxMwZFlYP
gb4Btz6hFsEhL9qxDjAh9aOlRaTncNHo5lihvpNwH92FXJ/viZv+wGNoGGGLsRfGrlPy7u2ta5yM
ONG/zb+S52jepS3bwfznQU2OqFn3qyvOd7k7HhvXhF9dWv0+AFHzk05mmD8IHHLbR/h8DtBguJ4S
0v6+q0qN21cqjjORlpmxE45zPr2zZfZEuMwTN+bnqEEsv7B5NioEofOTFY2HpTUeZ3VJwJrDrlQ8
KQoNDW0fkz86mHgzGB2IUWPz9EmgS23e7wLPrD1XdQte8aYbQ9GUq5g2h7yb2Jjt3QyJbSa4050J
BdpK5mrWHJwNaD9rrjsYGW59Ov19/V/x9z+7dUUszpMfTfUy2TYuHHDRDJ1BoJLYa9l0+yI9MkpM
F0NYsR3+lHhb3K11975cZwAVV5vEV/nS2rISgoJBMC/trZkW0ogPFqlmrsKKfztAFdeK1vz1sRUb
3fY+eXT1ea/A7GKCtjcPEQTcFjBExeyFKVH470O/TDQrbU2TVNjUVa1VGXqZ5vdT66qK3K9GDgJm
CGeV29YbfuT3kf55fcCY/jRQxWFLyU15lAkDwS7Pa/T8Rj3/QHT8+yg/x/LvpfxrmHbFF1+0S5o1
UobhEROcYTw5+CndMtZpIji34lBGws5cRfHw4ou3juwUtB8K8MbtPXG2fZInNNhdvutIs+V/nqu/
v6vqI1XlJLf3fJcQQoZRaj8EEIN8oVPAFMWTuGa1X1jv3+NVHGcrvcTlWWK8AyyJwnpFLp8mPhNO
zzrzFTby25pXXOVZv6j33ZmxRAUKBFxpjqfLYUzlCI4n9xBu3CUvSe971gKuKzqQAEIPE3Iqv++9
LE7kP7+jbaiSrreahl7Z+8M91uOLKh+RU4HFBYUDpDUe3KhQplGgEopQ5tv/oHEtfu1vw1a2tmzp
x0LeNIXJwT22IeE1E9iC2jjjtQn9mV5lS4v8pMhnnelBbQcRTta7Qrp+80+AyQSuZhPWbuzrM/tn
xMrGJtfmtn2/MyLYJG/7kcAUCvUt5E5f59FjcunL/q6/fYuFJNeV5iqaI2g9e2uSeTUoJAqcRAE+
41S3z3ULIf786WrYNBrZPUnEgjvNaUY/z5KmjGNAc/2QHsfYrSvvv3jSiMP0Zx0ql6KxiTfyXZGO
wLX0YRqopEcGDxL9xJzg1uTwTltB/HWbNml5rwtEXoRAfw9euQivx0xoJLMJB3L/9Dndx1doU1P/
0aKhQcBoT2ETAA5QFjpSUR+h9/dGAqy2Sig2u2rmnCwZfU5FV9tS5abYx0VZHBIFY4DK19OtC9ln
0fx0nOyAI9dd/68O1fNoletit2ypDX3DaJllQNYrOjOCPQ9nsAWCTOlKc1vbJVuSWbVhlzhHv0xU
rriR5KQY12zP0GenRaZS8KBRq6PMrDjrGo9VN1TFdVz0W1uKxSzJXgayK9FVQSZFNF4a04TUUs1w
NYv6Eww8HZxcumRxYZTHSRceUfv7Zoo+1nrtkn++zZTm097JFbfRygll9kvOpyJyhmDlHyT44Xc0
ozb4PIHNqpnXqwtIlQxN01FmUWS1soztfavc7lLOJ+yqXwblRzjx3s5Eyw/0AN8oevhSSlZYfqsL
an5KuP+0lT8jV3xy1pSy1v78OE6aw2YIU99AhygNdmn6wBkdusr9oAc6Y3HpCYhirb7qK0/4PPHK
SidKEu9a50KcElFDF6xlB0snIwp5FW9xb1iz0MLX/DbdiudN7smhvbuz0GTGw9iHSx0Kuthbuoa1
aPplJyPxUOcA5ZeDyrrabBOfGu0qPGFjqI1b0hKTdJbecSSQF7j7SOpHV5eMLOKDI82umeirk9KS
ZF1mVF1Vf8K555PSyk/F7spJgaqA6u8GLrUCD5BS1fqPI1Xulod23Bx2GSPR1OmK9lNSm/QdCz70
mpHEKahuXktqq229qahyUxPr/DSnZlYKBZPbET0Pdc07Q4GoczMS/AK1W/Z6+f4MJSK1p6GMXLs8
4jZDQfMMCxZtOTS8AfenzFMzqbqRKreSttm2b3KTkS52E/vHVXfAbdNxW7d6dQNVLqTlbXlD9uYq
orwDdVX7k4I61y8UCXVTenUpPO1TNYyNpWzfajyYEj3c4WOeBpPVNqCQA5a4dqwam9ArnnN/UopT
S2esu/vZ/fzWnMyGKqPuOL2MYZ6nVHGTRrOUbtqVYeT+HXERGXE1pCYp/mmkdAT1CqXbfjs6ziF6
OL1HF5DntS+wmg3UK77yrCmP7TYG+cPbJCU1LGBGxC61+9d8df09T7biJI9Fs8x3KpPNKapcHR2M
G21CvOVX1MxU2B9JnNKCTLtiXwmpNJU2b6FOXfD+8gX4/BkVx7LNjcY1VsRnWD8lCirEory+d79q
jmCdvVb8yj0+Il16Y2EF4vyGWMCVGao0KJxp+6t74NdOq+JapEbLeMTahZ0LZBtGZPqlgHGIgmut
xQiL+MVh6hXfUmTqNtmJw0ExVSfzNhEMysDw3tBXHP2+iLUnpOJe7vpy/3hIjNX0Hm4yKT8kQDKI
khwoIJ1pV9bWMn3j+NBpGoHXhHRuh+OuQ/n+xLa/TLklDtGT4z4uG/u7vGUvaa+8m++Tm5nDp3ox
179P92Xa6RnTWjHOdCfF6e3MLl7cbu4AuyJuOVGtBiQC5KNmsJcn/wlAWzHQVhJfknzDpNDqWQuA
FxmuMlp2pjXjvMo/PE1Kq3iY1k5rlIcbewhTVvLD97v1DQgXsg8qYdAGqMioO+noZtWFZTUT1Coe
p/HYn+L8yAQhaSFvi+acKdibsBKzZop1I1X27abdkoZcnoVTKeYtwBFoXkBbWutEX2UenpeysmXX
k0TCTBw9tizchmd7Ifqia0MisTD/MPc/lqFVnYl23hipcNV3dFkK/tPNegqgAUBBhX0iNqrNUdUt
YMWn3DOteS4PGP6dDgzeYIJLTTDP1YGVxQL9NrOKPzktETg7LJkZ3TxhikU2YbENPwt4LCBgRBI+
LKbAjf6VeRiy1JRaLdGo8Lf7uBqpcd9pp+NEgrA04NFHxeQI2KY27Hu9cX8GqtrH5qRdixt2iGLU
Sp6DDKANCUZFyADW6ahpftVM7OUd1/wzXsVQjDzTLkkjFXccKtEf+Qd8KdxxJXBOj/bcumP2Mix7
Gq5iJUma7zZbmXWEeQMHItpnQHpuv2jJqxvq5cwUuknakiYZLVX8+ZPH36byQ04ee3HxyO4c9RZ7
UEBHUjCp2jzaywv1aayKg7ztpfNxu92KaW0GzRBRA7/44a/aT2LAdXWb9nIVn4YTRvQ0NV07P875
juGExh+M6pFsDuCX4ebM/Rr7qBuqYvjt+yG7nqWdOG4PBIW34YpIVve3/f86p4rhS639oX0vmJN4
62de/D4QJ+yCIOy/Cn9I8/00nWAeP9CSp+WT8u2+kedGOunoHgrHPRnE2tVuDQXai062OkN8dXs+
DyeW+Gk4ebM8FY2ynWIc82a4HLZD0aQmA/06wc7fU10QqjW79sr2n4es2H5athR1mTLDsyMAphQL
dCBgokoCzav3bwaT26pQXdcNqVkxfrV9K8u91qIlk9KE1SVIpogtWisgsbNrxhJWUPX+7aexKpaf
UMQ1LgfWUjA+tUlM0dzoTEhbf1ADkcwvdLCtdc2Yr2625zGrR6DFcZMaesqVfQuEfIXXhkNqV+eK
lZeb9jS3ygl4KOnxVhx/xjlNdpMN0CtoZCU4JraR6NRvmjcLvu0VxLLufXqxOrugQbNy3BG4spN3
6+6GtXHEq+P/PPfK9bA/HPPD8creQtpva2QHgP1TF0fGoP7JXrfOlbuhJR9T9Xpn/jwtvSUdVN+q
2V4J/NzvG/oCOqY0nydVCSHyNL82lZhJNb3NQJBPbPvTwkV9o4Q0TKirXVc3+IBK3AHgTr+uKv7y
LfI0fhVWs0llKZXyn4ka1MNFZjx33/6HoLbGon6gIE+eRz9rmpw1GQjsJPpnuAFa24YFj63/oVoo
jt4vR/PHvJ8GS1vJ/apLrKo+VFYt1DISkSkeCoIOmLl4L7et3/fxJ93+24gVx6Mrj9vpLKY3Leb7
HjV+3A/JCLhxmjwjhzWj1c2v4no2D+2UN4+4HiJ3ROGbKEyJOlHuatCEcCPW54drDoRScTzXXC4b
jSvzg2l2pIe8WeXwGtS/smoOeRWRkud3vZk/fnbuXeEuHOSu4JgUVD81a/jSfROSSUAyVM2o1mmk
5bZ15G5KeYVDEUhLzR6NOz1QbTjTQd+XHcFOrDs1o748Bk+jVuzESO/N227JqALEvw0FRfGDeHNJ
N5OAlf3H0Sp2Qvn+3FB3TfE0iX16o1DioYLcNt+WTm2n4cude5pZxUIu132yPwCnEhm5wKDxgDpb
cFuXNu3g/3VeletJLg7ba6GzimenC7UMSgiiDyUUnuRcE3X+hAz/ONlP86pcO+csvh2yLZZvQwJM
QfaE3CaiQ4DhQRKSGOu3uqY+BjxuQ18whjemPh33Mmp7+oTKbZSWN/m4K7R0sosygighFNUO22Ea
9Ava3cztV0HwVpuHeJkuaz8NW7mb2k35Vt4bqrhwT5Ex7+++JjONjjQrSAZbph7TLQEnE10HACk5
oFDi1R1ScRx+WfxqeCxfk9b9ZrDRF7sxbiBdXBCREyGv1D7MvlbteDUr/VOKfLo4suK6y0/CKcA/
FsW+aOTci7y5CX80IgEbWI031BhrjulLd/5noZvCaTyPekruLZA2KbVcMgk4dNFyptoDQf9L/8y/
uj2ehqv4oNtFf8jZkn0VQRRe4W5KA+gF4NWjs6b0v2pm9/LqeBqu4oRo3L2eYhnrjXuGSXIEJnhm
JVo6agaq8a0/NYOnZTzrJEXyO5sHp4lbRA+bKrW5glJ4AT1YzWCvcmdPZ+MHQ/40VnZUjjyj8KzT
Gx2posOrsLJoX2cZdfZfcT7FKb2rlzNTurtCyRE1eJSdvBYADYFcqCshvY4Gn7aq4mi0Zabflfzn
vmgjJjkZwRkNf2Ztsrjm7m1WPMv2LqVn7ci01OHNnjQHAQTjs7NNheZLsCQIOvQa26gxwmqce7hf
TuwWI/IwRKBb1IfgkXGX9DvWjFRzmP8R6O4KmkE2P6cr9hEGh6AQN41qINQVVKEAiNcMWDc1cSye
THGX786lumVAWo2XA0HmHZ7gx6wNXerGqbgN6bZXL3ohLngLNWcBgjjbGkoGoixUM6WaWKIKyo7V
UgdkylA3954hACoGa3XT6Wa0q0unvn7q/rH5amSb50pZ7K/YvID07wa7hTxBkRDw09bqF9GdDmCR
IDFmgjM1g+T6FJa0YHVUVIqEvviOjuDzjZ6umiWouYmqgbCxKW6qseGzhFB4g8K7o4EmoPCw5MNK
Av0zfJcIJMHx+1/DK6XidfSEDpTsJryOrdHdDa3yz3ExvAYCHz2ImK2aydb4g5/2oycTPl3L1vYa
c0UUJBGEOz16BjpVD4B/b1v3PKPdtvYB8KKniaf308ZXnNBye29ke4MVPoN8e8Dh9wGIKoKJn6sX
+Bu4ohsv4gf06gqEuKKAjBANMA7kNrx9r3ChdeZJPht/SP2P8VfNitScAFUcxqcV0bN7ttvLbAEq
K9Hn1hypyCOcaAuM+zUj1VwxVVxXmm3OzTznrIGRJhII9x904K4OkQwHbVjWXpyvMx5/lr2aC99v
NsrmILPsMiQYBTqMUMxzl5WA7+9AFlCaFsH8eDkW/E6198DrdW23VDie2mpTqjixy7GlKftb+VOs
SUCJa+435M0R0hi13CSvT/CfocRF8bSFjyv8UvmeqK4kyXpAFnrj6gGSTkHZv8BvfbKus6tfpLUZ
+dd++s+4lYfYXVkaZblhQzUo538OkzXb1ucIX4IE2s0/41QeYfpeu+wU/SFeJbnzUxmCCkOIgv0P
2aO6OVU80lI3thvZyMVjvWm9g3yAT+FEDFmbjxeX5T8fHH8mVYmASn1/UA1x8xSrTbBEJPb7MZSH
QkVTNDT/q6P3Z7CKB9rmTfVUXjDG9nAX3WxDUFSatNQlB7joBcVCzXhi53+Z3E/492SRpAO2yyQT
74wxtRpPEOSgi9CVvmTIvdE+yxDe+Y9DivP4PGT6KNpxg41Tu7sAQssLs5y0g7Qjn0h87Hg5qjXt
bHV2WU3s3OOzgE/eCfUe7taHh4NWf6jrx7VoNWELvy1nxZcA+8m2xkXMjRshh1fbnGw9DRFiWmC2
EDdfyEnAuuhefSOqWdaa81CFTmoPCsCZyhxJXpGGEEQ1b+tDLdiixlvKFVdSpPdG477jNAjSM/EY
HuhI8BGD1Z6717fQ/z8KP/jUJzvJD4BBL20mJBg0coh5YgQo6O/m/oEdBOK1mgWsm1nFoTxOraO2
Sdg7hXbzCTqBENzn9PrDx/Lv4vM/U6u4FKMs5NbyzKk7kGYEb0RTuqBk/dePnD8jVfwJtIXFNpfF
pCA9J1MCGA2FXRJSdVN6/cb5/wNV0zJt/bbNyj0DPfpyf/uhe58xbDXbKIJDWCCZagPEGvOo5mUU
/Xh5yGcG3MOYR0sv2jhfiKqNZAql2H1rUmMeuqHXzbHyrDLUw804y2BRm54BK59C3m1dUA7iKKwE
T1bu7VbF125+6hcIBuW95KuAVzuFIhEJ1MXGlU3qc70Y3XHA1OBYKa44DzJKqneHFhi6F7ecttxT
0B6SvneXFOqXCFJDy2smgdJ/uMdR2+MxDG5LIfifa8EO+LkeAq1CrL2ECiydi3TY7m4Z8yJKXag4
QX3mw9sKrNcHMommEgiWdyAAqaMf7HaYI7J+muhYYHK1LrNlcBgu7ZYjoYp3tzSnzYX6sIvZ9Whp
syYU2g3rPt7NN6mVfJ0QOud16bWHF/uEDGseUqRyNP8WlGFLtEvTZIgkXjDdluBpBT4f7GdncotQ
kPeO3WQs+/m78XkMlyEfLM/PSGnu/QMNcy2ayr+l/mFO+xhddDpcXysqjEce56tHMEFAltaQ/2vT
hHiyoxxRR0KvgRY4fRj3mOr0gMIASpUjQvilh7YPmTs1ZP5uNkQZxD6/7Vn370cotDDh/LpbEHLT
ptdpRygfXTo64iYzBQD61zLado2Tg23ZBiQb2fej04b3tnsaF5/wLB5RNkJN4PP+eVtaEmxNXVZR
0NGKzlXu0egbdQ+/HUnjC8zeM+OjOUDs1EFFKUnNFnR/ktl82/GlobFE5r4daJLVntw7BfLKOCBH
md1pn1M6e950mq89Os2jR1NlTETstrbmkYvlbi6nh/DWvwWHppejxI5CGYUfyI6LThstGFi5oRmm
F2IfxCi5GW8nquyZdyTETfhroRR387bFk/qhkjQ3+gly5ZBWbxALsZPSzQj58/FjJVHbOTjS0tFu
noZC5sW+zzOpeyMPfAnyi2mchuXFlS4uP7xtW/tHkIIzPjjlNjiqbkKHoneDLXx8wMr7MoRqiJrt
ggtlFcS70Hz5kNaHwtbXqEd9SVN9qsKncwnliXLtXo/eNrUNwzMgw3xYeeqcVEtBPi/MYBttetpK
z+0jmkxoHpXmee+nG+eBnAQJ8OBEexy+QcKy2mEykaDGh1ANHbHcbmTmDSLpu3n8MEAh6Mg1Zd4y
/b6dh8tHcLmFzC2DiV11NpmXLLsl1Tu9o7WC7BG0j9PGNtJ3/nkfGntXRq0ks5iGSm/YlbbXQEGD
RX87MbbkZvAYadYe8m0SA0f7VngawL0WRLWHqwVFcwIZwfcODrQ7lPPQqLq3YUrdglflEFYlK14w
Yavd0xYwm5u7ybQJsXyOy8shXbrwF4wAbuUogVO6BX4OWQ70LRdfiBuEYgxUK3icQ5wPLBEE9tX5
KiFgUtZU6iAmGd8gQEYSBr3JzEbSF3GRI70kaBqFaURKByNo9Lei77HbGp8YVrMwk/MELqLhDa4l
90JQCnXZ6nZE+nPd9qFeBhrWl0ZF/4gsEWonpzeaqB3kas4WEhygTJGHQ/r1gHInBPL+Q3CLbcfp
+224X9w+GpsfKR0EMRH/GsySzgmyp4P7QPRUUFmR9LA0EAVwz3YEW+Jhmq8l7zHWe1oDAuyTnTkS
miAw2HMOToN0Z7bcbEqw8s7PCWLuwaGnenK/9AxyJKKIsezK43Y3RRfmAsHiEaXTTbdZ2lLvMi/m
0lpdE8vRFDLZni3OzCN2NviUbbBfLzmTd+sxOLLKV/MOEABVZSjt3VN0jx6TGMpsob2A65Ec1dGi
8ygblW9n3JsabAuTduil7C5ziOqtUz+xz10OHk9dHT2LM5g6pLTWS7hl22hgk/IC2YDHMd/3UwnG
LzSfwmRx6qf2hdLT3ZbomLu5DdoPJev0JcAJRxSV5V7QGLMUjb6M6r3QR0B1i7TZlfDw4B3hRLy5
NIohgmeebRX33AQ9su8e32IuJi8OZEJWfZHOysFycpvJM0m3Tk0IE68tazmlHfV2sJbIMwFgu9jt
5TiDa/rhXzX3knmXi929Nhfy1TlALs//ojIJK629Qcuhnyz7Kb50rXF/IsQO+RYUeysyDRxZA27l
Ht/MyXvM414acFgbY1zVve0doDTJiKtPLR8vtIMtfu8vtQ5/dWuM07R/XDpbbqDYvhvmFcPUOvfY
yUu/beQmN+PGUvrEChtSSTsrlswYCbdF62TyXx3mRPRyyd1QDo3DKzJzsMlzNINmiLx4cKC2jQo8
TOaLJaRaSr/hGpPSO63ucx3BwekOvS06lno6VNAdONXxdpsIf9catKH6596DTgRtIAyO+9ntXOD4
Hwva9VNUrvWhAQp7egqgFjZWyyH6KatH/+y0h0lUeodP5QvBZJQRgiakj6wiUqmwmoba6jHfTR5z
mmJUIgDVSSaqRbMfSckMFXsX3Txve7QeneLz/KZ+S91HdJnsey1elLA6EG2SxbO5KZLJ4djJ+Ip5
oVgaPnGehawfSh7aat/bj7Z+6UA/DPZynUQ7JFBxi9vpZd4ekjNX5qpXGHj0GzT4Tssuzbi/8a7h
PrfPa7ZAeIyDe3CN6Mwyrdsc+PVuUq5VhGba3UI2m5rJj2r0Jq6aIxrHwzY5n62754BLnRjae62P
CBGc7tPsM0Ncr+1ddTMm01b0IdJfIKXdQ175S1O4WoqB2lN78pfQlJLwNIJYLe4p5pJnbG4iQhJs
R6r36F8io1+Ght+KNoHRN1ZHtMiOptKPudz6Gjwuq82AntCw6V2gcIaIDVfR45eFOnK0uCuha4r+
06f+eeVyRjfuHT3YwR5xK6qPASot9ubt5pYYYElktwla0Rn+0yukB4WZDhsB6rQ7yMwSsIO63/Z3
zlfBvMrpboB8Ay/wzeAUNb0tay/bV6S6953sDZY1AjJEa0zvlJrn7t2XO5vx4Q3Fv+RkF5/Nhm+k
QQpRGSG+1C2iY49u6QvPirWRedk0/rhEBEMxuDcBLOBF5cezeKY1LbGMyslEECNI4TxGOctWxtMj
egjib+773NPkxI7h9W07vBJiJROjzw3eb6Bivu/p68fGoc1mT9qZCBDiB1SgeslA6qJ07Kn4Vmw3
2MGBJRLp2UeBSPTxI/bvwfUj7rW7+fCBcHTca6wSJBY3qL8790gRB/+CmJ2DcWMh91XG1+B5hbCn
qb9vMN2+NpEBQw5Ragg2HodPDoyvo6N6MRYrWlH1sOzKfrth7vqtzyZlecm6oyilWreJvlZwMGds
8YjOOH0fhAKbwWFUBMfwyNIuI6XXbJhqkC0OOxhfExqndgvV2fp6YW5WB1/VzSb6MFtr93DlzCuA
1SrTLBm3CRGIQ6Ic60ojAxmZi5mtS2uzsZeJfaGAfPGL05AoodhGueRdJS8uzaXa0d+bwytI0qVV
7FCB2IAoWK5jX0LqNXYlVIAOdnkgrkfezSUO4QqgURHB4c2QC9U9Ymo0S554TSrITRG8kpdqwwIK
y2oCsLgEsHZb6UO9yy2OMje2deyxd+HBL1Dz0j04ykO1dyPRfsMIjt9Q1UFwcHgzRk3SMm1Qi51T
Jw75P3px2Bg1UTdqQKU5u0NqSPxk8QBxeMzcIVMi7lUi1LeIH3nu0DhvtgjVAWSMdgvF37jNIPnU
uWuGh8KccPWpsaWhS8CDNDYv0DrGyBVOWjB9S0GGrjBHs2kaRp/AND13k/OwKU+MzHwYZkfXOmpi
Zzv/cHERHHo03PjhZ6qbb4Py/GksCZDtNu+HxVBoEO3stuJnshUb7vHs5L4SCAUKGY5hDS3r6VKb
4Yl+SlihfOaBlX0PBjuUhcruvnME3bT3uR6DAw+le3DoyXMWzDtNztP9x2PV2rtcNNeScN4m2Gt9
bc6ENgYcb4RkA/WA9jU3EOOjUo7gRBPd2Ia37Ce91ofyIXPHoveihAcjaBxjUzlbGW0C2eh6c653
s2ya2yUoLok7Yq71pPGJRaapOmoMkU0YyN19X8kR0G6ntoL+WG8JX/wm2k+RgVRWEoH42SrXGa+9
q4vnzHi4km5L3C1i2g831gVoxdhHPMD4l9bFVgkAWDK0k/0WdKwPHqycIOQ/yz61PYuIKji5aIPy
1sshaT6jnxt3W70Dzznsw1NzczmJuXdgOxQ6sfYt2HdSlwuo4bcXx7ctFWQOnkT3MvyskbqSUVrT
bWPUzq3t8DjkYo84Tx1hRNzhkIkIIr8Dzz1eoXY83fPjIcFSE63GJZUBdZqhoglrz/CSmerHA2NE
BgYBzbOl7sObYinQf3PC6Oh8b/Pu4jJGYn5JUGARsCcXu+Bhsk4O1r6wbyqh08E3zs7jHAYnJLzp
GRQPBEuS3nUkKQ/u55IIECOFWpsTLQWN1XJj4eWLc1fa/z+WzqxJWazZwr/ICGb0lhnEWUvLG0Kr
6mUGZVDk138PfU50R0d1DYqw986VK1fmCvp6q4jHuuLUr7+kwppf089Gx/R77mpMv62MGfORSSgW
hsQI69FL3ssE7x6wdbmUdu9AbOw0Mz+7Oc0iKjOAP0CPyWuMEBcbI5C6pyt1PlmlM1EPU73SFjfa
Gg9M5jALOBJIK2XfL/GW9PDeXuIUZj2Y+BlzghPRHcbZb6YDoUnYjcQ7UFOOrSAhTwjGTYchuGrO
ERGNRiIu0zMn6rDBFkk/PiOTJfxsMQq2+C/OL7NtRslat6YYnP198DyMLon3IWBIjPYuXMET/0g1
v/D8nlzeJ69QAv6asztl2mlEk6nwXwrTm+qGkG5HusEkzgcdOdrlxWBt5+OX0xQTn+kaQWxJV5BU
40Qr0jUA2aple773CxbQvr4V4ftf+zTLNdIr5HoVkPh11ILOahicXJ0i870jNFKazjmDGGMdBXeg
sblYxUfJkQsq/n+oz2/vrwYdBcsn1M3XuXaZCJFsCW5MiIa5RV+E2EkzB+ZB85UByXUZFRvWyTpN
5T9lFVF2mO4xgxBAH/96U3Ml9ku8q6ldytzKj5mvP08W8mSWTM+dU5udh530/ztPtzcVDM0ThUdq
UcH2Rnp7EzmZ+43WmInoaKdLZ3Khf1jpehIF4+NweWMIQfVjXWN2g8Ua2UK6bpmzPNvi3YenUeOX
TGLqGNwsgo6e3tvr6PtwCiwypbUeYiNJPje/ZHtsAAkZL0e8cNz2lfuenSeBbMvKevGgRewVJa/h
UzaWEGBDUVOWEI2a6ecMXq+4yuqUXCugW3KM95gfMwp7cXoZjKQHGzx8Jry/nRH58r8Gegeq7jA6
ybbC7pC0BgPjK+7RsCsJRqpMNlAdrLhAbVMAqxzBhhj7oGv5mmL7zGiYO66hc2s/Ridan4cpHsQt
QXIpGYjQBxMqiVK8eJrGmnbh12FwJwOnyWFhcREdXJ4Ub8CFbvLw+tMthmIF72LS7XkFx1ROazI9
K7U3vpg/zTD+Y+TmdsyRyKvlWNlYpNVTagZlQyGoscp7w2ven2580sIHTvOclZgAxLf5jiVvRN8y
L4g7KEOGgw4g0dH9P9jiP+zfjYWTMa85tu+AWsRCC1TWTLT2U24ItJSOSYBqp/Bv3ALMWvlg883A
oqERdrDnm1fQ4O6EGY2+bN04mFI2eLXE6qaJhgxdX1abGYiQITUzJCC5rTuflVKT+4mAI6q5f3f9
MvGIebBNQx6VRKdOYcFMDYIhcgxH9D0tPyRjTchNPzJOwOmWqZuhPOdugHswRXRRs6wnyf3zJ7lz
4k924JKpMBdfJ/Tr3sjteuLcWfj1WjPzHTdyoPNIMom0w0/F/CS34aYkDsYlM7tluk/FTE1xnTjy
UnUgg/h4MJMwgB2vODPam05b/tt8LmUOsdZ8rqYJB8XkMuXOSPwYQkCG7XZL5Xv+DcPWwm4q9oPJ
o0sx7G/iZXC6bwaUbUdHW3HOO0/y4Ml0WFphfbn+2C+/5unho4xxynsF0MJYgXyWqfMorUTQzY+0
+SHXC3CP4j7Ebk6iTT45msyQYEDuA997T2AJLzEuP46h7vWnbDMjKMeHD0xLb9xF6yrYXUL7XDm3
cvCJaj9wGKGlCBvSW6d75HzYmw6O7GDxzlGnuY8Qmw6/XRPAkXc3fvtvfh1/JjSoOvBX7DdnxqzV
BejQaGL3/Y/jfWJci+958LzFOAOSykLW4C94g7tGMQBZ6RY+KSQ8Cen3LcbWUfUb5lo3mGkmv68j
VXgGG02uGIC5F04Ais8gxIC2Wg7GabmqGL0SjN8BSZ3OWTD6Ymw/0hP/O+j+E8L/kpG/2KVhQWfz
z+JQ3vqv7mUyBGe0wIQBzhFsPb+5qBsQ+NuGsgHostXsLlQZfj0Zs73tdDkjG5yvZ4iMOBCsknPh
1NHpyMo6L1SO36n7tmISs8lJw+D4lmHLPTp0IFj4T6PW8e/NUu3tw/MYA41ru3FnMNODw/tNAPl1
5iUhGHkXJqYT8iyJmzOpSgtnZF54F2TYwORUg8Dt/EVP3C38+DZdnOqoZGITZS67vbOHUF81Pm1b
9MhPJLd4hy253dsV+3zkhC0CPCdGngeERDD1H+Hf4BJRnMJZ7MHRR+mGw1PvVtzmkkSTJAj81e5A
nZ5miUwWnZkR/HBxUJeDn3zLGFT8wF52oWI+r6/tAjMha+H19lR9j4FnEhoDRznVDKdZMPz6wapS
jfLcWXO3+K6vM96l5l1onAkH/7lv3RaC6BT9ftjzXhz2P5hVSge+5Kh/GxniXswbBFSUzfQAblEw
0pzPNDQj+5f8m93UfeRHhHLmfhPfDsVPQjYPeNgppzKoXTj0ysntxQGeDIvyLrHECzROBaNoa6cM
z0gcfO+JC5tJtBM8nfXztrWJTv+4mju0vhp+OMAEO7eHJXLyMPdEj/rAGuZqL9m8L73ecCwwN2az
wp3XE1w42AKka5TrCCy8Sr3IlUhU8UfmSZJi2rP9lKiw94iTGcdCj0M0I7F5BYLGnZg9+XXs37YM
E07eTG4yRUoHotLm/iffeKcGH/eNrwr0jYtYKOAm//C58psQAEC1iUAAH0yMLA4tBw1T4reJ+xxb
m8m0jEbU/qVrHglc7fRgmuP8Y5S3eVAb1+YI6JkaR/q/fgV0m52hNPvrANMANme8hQ+6xnE+IR6V
wXAWje6oXx7h8LPwiFcY6EEaW4JbflV+P7eqba0Z7VqobPnSWSm5E/MvYMtXnyXgzkn5TQjU0ir3
wo0zbLctw+mEK718V5EEJ1uYiunWnip3jlrg4ROrWS/0tplZOFL+eQb6UqLilfnjZnFkAP2FMoD8
w9kGed/gg7ouPQoZkG9Y3kBbEcehleBh8e5U/Q4EJeEw6UOHUEnSnS4kK48MmLEXrEThP6YzAFPy
blLZAYFIXgPFrnctluaeyHGbB5+TyOJyqs2Umaj75j4yD3FiYqfTfiSpV9flCa/3jeTPfyl6lX+i
p9DqUX59OFwSa9hVy8c9/6tP+U62HNyK8C5pWRQsQy4a+1pi6Gs5/erDG5YduZjX+AzY17c51Ee7
jmj7I+pPyssgtx8b4qbxsgcTTwlxuXBUabLyakKoVyycZ3DYOuj0iZMJGJ6j4+E32wWXn9uSCQ86
gYbxPgKLYm+iTMAkJ8A9N58tblZYL1ovts9aDl/H53rCqwG8OxEX3ch6RqgmfXaEvye9Aay+i445
mVcvsQ8X1lmo7QomzXd2uh4uNet5R1JA4YN80qXSQP0HR9hj8SvcnusZM5PXzfEOA6IMlnAaQAWp
nf+R+VC421GGSlK7IQ7EPGPkgVlkaI0BIdL/i/dwPlwTpqWTwcrChNaIF/9RDYn1Q4cpgqR/7993
+DNnXiaHP70EyXtiWORQYyhovao/fn/CwCwUQ+0rHY1M41ERe4/SFwvuLluzH85ZV17Wp5f3tJp/
gzlndj2Fi5a4rV/K9UDUgwtdOCCWGwsc1xfO8pTj9Nr/o/ha+ZiuXVRo8pfR2M2XPMGcI/QosIXK
5Zzpg1NTyWRo2CD6BGqteoDd7uGULOTJhy5exoU1w89yl2IKv49X07ExW+b/nuSH0LN5EPn7iXWf
IC3zWn56HnBqv86Jc99J5P3gGgYFxDuB6qeOzcIUalj/a5IbU17fn2QoCyeFhImsfhdx1lTM2QSM
ejC9u9mm3UmUDdwRrEy89GAJW3Yllx30J8oNuvc4kJ/jmRq7ZE4ecpTVi3TmXdifAXXFdFXUe2JP
X0J1tc77C6aXfVPvGd1xBN2Q2rBcWbaTVVkz5+LSdXSN1x37nulC1l08D+f5tjpnnIzcuNlPui6/
GJdujVvh2gfRajr9KIpYr0ALYxdd5+Mib1p8bCcY+jnN7hjUGC+fmV/cpS03ebdg9KJXX7vt67fZ
FhssoDC86pzoNN275w57IsBiR58bLMWBtyRNPpZgXyqPt2llHycymzwff/gPDlgdqGZSFL62SBNW
GjW0pW7+3aeJLxdYAugCCjKBznEA8+Gz39mtXmz/6BxwNRY6M7teRb//AS2cobBNo+mGIZi/fJ/2
AuNxXmnXqR0o3UPTK0G2JbwGygRa/Lf72CRISeDiqKKa0Wn8SX6lrzQ23i/61pkn77cctLmr+EjM
KAoEUA0UqzCxnqrovQ3OBghLEMeoexbwxIMzvfmLys3Tik9vvIG4gt9JazBdaH7qPMpRtk7QZ6Vb
wwW2h1HOsRGFG5IhzkKGd34TxPt/FAXAH9z2dQTCwK0Xc+HEvz5N5/GT+S+rDgja+AxSJTIAbKIF
TUgHpS4ZnxH5MfPTWXNUDGAd0DvBKGDWO7Htmyd1KOwf5S2FARBY5Q8w0IhnmdECpbMvZJzSAJzT
kJ9pyb+I6C9fX87/LnPCIaKJYIK1I9t0YSonkfL4woa5Z0vwTXk1563v6oX2q2+dVcdAVBqhCCBm
Rj+OU2znu6mRfQGInCpqyWaVfj2IesRsZpfun7wfFZMnHFNrpNec/G49B98KXGlHGjD9gHzRK73P
RLbYc1zWRE88g2kyTvYiMorOhv9NtgIVGIzPVAZVZ8wgzAtrqd0fq9/E721AvD8XN0/NUv6UBZTw
naXSskSnk/39xY6bXws/gVNySrs9QfW79V/uvTb9iaNlP4YyWNZtTy2/IFr9qttqgykMZvK0Fh2b
+nOq4bZQIdD0rFqcv0XrfnLreX0vTNWrDt1vc4jHoIXOAGGvHpvSzdhHwlflvFRfvhfWMCPzRoRq
xbLTHGQwCiiaOf4Q+v9U+41RxsoQdSQPMzu7N8tRnJjeWYP1enpKmEPaey0IFckIJ/ZEsmI6bCzW
8O6RYsHxyi8n+q5EsyD7YGy4YJRxoCZOJprIJ2RsSF6+qhsvACTwLaU557nKXeFb38lg/k0ePlP0
D7SVfTaxK3PO6kaN1zpCKYBAZnFhuWINtaVidsx+PrNB5v1K2C7s+Xe6E4jtkd893fyU51bNoJKT
kE2fRqE7H3NwPIG/2byD25wTBrwKRnMv7k3vLFqD11ehdCauOh/MyIpCnHFOoGP5zvLSto/z57vE
BTAG+ivb2brYvHFHW5xGhuJ2DEfkbmy5RbSI+5RP/bmPG7uvbWGQyPB5GtO9WTAsKF+KepAJVvbB
nCg3m8Og+vo9zulvlZ03HuRIbvKF3ZV4OLMTpeSQ6mYHEcSeKTZaQfo99Mt+8DXwQH3PIlhwEFe1
KkQS5KSxCyU34ozWFm6N8Pkeo13NCVhT6n5dq/lK12519SPqG707SvnfJwqbB5GjpCD9WcmWUG4z
LJSe3BJrPCbNppOtF0MuSV1L9BL2yLcXnnZTblEZqJ0ndI5SUj81NG3a5Kr6Jb9cEX/Cx3IMVXGb
ym6NF9loNPpvh9ny3Co47iT3+brPkdKTXA03OGjUHdXLHVQbnpWvo8e61JcNtvU74CT1uowigPm5
UWe32nW/lv4AZRNKBMjRDKF9LQ7yD8IN8uE4GQyK0R+G5serR+vNChPFVpv5Atk+30cGsx4TVwYm
gTYeW7l3F0QvFYuB0pT+NTXgpPW55lx2q19tNJ0utdE/ZQ8jVgLyLTQ4D2pIZMcPu8NKS3Tn3DVb
/okofx6FL7E0+VhiH8hzb+zs4mW2z20Mn5DYiuCLuLsymwpHWIIyUpZmJXEzEMKUVtesAOuvcJHu
09TM+WFi6+ofV6piMMTdSVwRaKyEhWa3raEkuynTmi8pcfGeJaBXcj+4A8fLFP6vo87t1BJWVKld
vsJCthal2UO5vN1mO4jrx3e/MHUkZrFRPaZ6DEX+noz3zjLUEk96e/l1gTn3DoosYZ2mjgaoFQyN
WsbDHl5OGX2l+HM/7BxPkPYwApVyntI2zt0n4NV+Jt54/6Mo0OZbNoDcGeOyelgPvDtU6/lwyAnS
q3yv8qkgM6snAAPdy4Drk/L2tPf3M0fdE0i9Be6SRZP/NkwPEc1M9dW7mE9Sqo5SwRjMEXE9wm5m
SkmQMgq2Nt+q9XnbZE/VgXopwrt4MIczl9IpHtlqLTnte1XgHI99O5wad/W9fiXGcHhtM9lWekt7
OEV3eBNEOrMGZcrLQXPFONT1oEeY9kf6JTKqG8hOlghnwq8U2wkjYQqMHVHhouKSOLR/Xmzcx15L
AonTfWHDMvcodWOTH77piYalw0SMl+Gdis2joqpg8S+akUwy++tDsDSSueILVPzGWl5bzx9OR82p
/Hk9/Hr3INdUIEhHvgVlKVjKYJIMpYULO0KVhNMgfpivajevzSz/jukj6Q/C35BRMwuqyKl6CsQW
L95J+4EkJjdTfZ09rXniI6gbJXNBhIs5hT7FUs2cOAsmlVZnJpe37NRInFVDe0LlIwAxqsae8ykW
1wXjcblr5bZS7q/k2rc4Yb33Cu7Gh/qzmqeBNt+K/bkmpxdQtkmblkomSS0uw/IqXSwLeRuTA7/G
pTonuymDMd/L+f7ZkPO/KysX7HcLJIvXsbrLS+9JdbbZcizp5B51eumb9WygesyRnpUnWdrm/c9b
qYxIKA3qwZX+VyTLlmyuDGW4g6ExdYnr4Qz8oCl41kYuXdlXY+QPrSXETgr3XoYaMjz1+JCtkp/C
zoubKJob0ZNiFBFnoPJeXcXEfcRbTaSsgL7wfed/+thhm2qak+h/feHneNMIjkrm8XLlBEIm63Ya
vGl7/CwuumIONTWRV8CnFRamHBlV72XFXk7Q9W0bfZOPu/jpKKrVzY1u4bQ9V+P0yvnVLgmsI6Gx
DofnOWtNuVtLpI/ZksikRua8s1TFLdRVI9p9/91m6z5zdSjC2ilUlw2uinaB+pKFTxSMTGQkkWpK
b+NNzKy8xf4582aIVJ5uT73kedZwQtqrT5d6wOMRJPlR1oIFFhqZbAjvo/x0xSeSN1t/2FM8pET4
NhvRVDKrGalpOyPJl2iWMEuE8ILje2Y8WrNdfEXZWsvWUfozPGxpcGOMWfutFP9l6Mc4RzCqqy09
5hxe55gN0aElOhIqMNHJ//i51lkRHiYvr4X+w5a+8rTYSw4LZTMDw7y9z3uHAEuIPQ0xRbGKhqBj
gHW7HJWNyrQeJXO72uu4H/jrKutyblPy5i8hc/mm8t5J9a0rL7UG5hp/OFFKUsW5DZJRKYi0S3Hc
61TOQISLb1mhlMbi/rh68TQQajypJSm+CAxX1+/c5mzrkyAeaiidCd3BR0KVM1uHlKE68H+FhsRh
0vWoIRzyPLdEj08wdgZyxyXSUYh9FT3xVQVoHRZn/Z5tWOyxIfW7Yaqrm2mGetLhASeb8ayfC0fI
KFkIqdt2FuAtjoOFGsgf6wmkQSvzYD06z3oagznf8jraFtTmwUtuJZvSrSdt5T2PIz0tYFRkY7HP
/2YklgVFgNGLttqv5s/2kCvC4W9K0mY3ANQ3DGpjDrwHOigkV+Ad6nt18FLcaObWQ6DWQclSrJ02
DopHkH74/XP0zUIGhc5kN9ftJ9QE3NFKVNxPZneinRWrsbYEGDlmdEKEU4xNke9n666acKUwuC2k
S+V1nOd6HfRoKl72KHs6T/hBSbavb9kjaOsw4RfYNW30T0Asx1ofM87IHaDpg/37e8dOYAmwTh8v
qFruy/9VquaNAXU/hByzxGD81kkDyG3sDkcKVBQYv1EtwqiebP5HMYQLW8pSHiSeLAw0yGFKzXJc
zmzBzz6UfeZ+9N3+xdhR7Z+ZywfigoHb3GoBDvokIlVgEwD8qVCxlXsWz5YXGoP8OjtDCR9iD10X
DaoucF/1kL2iKOSvWbpcMvn1XZCc99/7TwT1U2ME/lPQ+2+0UHaMl8iGbpCyKLziW3kDX6HRrjZ0
w81w8Urs9bAjcz+SbcR8zBfTIRXKL7XzYt8zUWtxax2aNHYLu/6ZW5kjes3yZebf+TEN/4alsoUv
CmA16CGcbz4/cagdn2hOM0M6I0U3dDdFTsla36VwzOuZ//bhJBMj8Wp/QPbmQ6hu0k27EcImNas9
xylANzGfSOr+vSiMiSDS82vZeKOb+oM9rNOtGowBWT0FM9pjC+vB0qQf7WHOcmMx2B062GodsZT5
ncJSr59yM9PXkmyLn1U/rCNGv9SrZ+7w65KfissBqeeWM0zZCr9Ns9wrWljJ3iDa0S9lt/e2yEzh
Ozqmf7Jo06yaTSUp7Zub/1L88oogJpmWiMcBN5w/OQDosYHSub6Br10Y72NP9tQ7gOxXrSZ/1TP5
vSdsG8qKTyaJkZUGNUtkRqr6xzmzbx1tE2/nl5aJv+7D6Rn3Tz1bbzBrMEUszNGWwzWjzeEvyr8G
N5bUJAP3SAmv0S+bgruSksjFu+oQ7zg6FZ9uBJCpkXrd7xvRWeyynF31jq7QI/uaLE8A/xQjoVow
BFst9pQop2QxGO7jmU+LqsGMgn73DNJdedK956lkHheXg/SnM6hzBRoiG0vaPq0xEA7xSfHJnm6P
M/CZeUxdEAdUWW0xiJnyU5Bi8jln+zSgSMjibfmUT7ehGvUzmt1Xtv6JTzqWpa212Cl4lCLKoKKH
PbA+lQf4IyC8T2Ka8Vfjsl1pf29UtgQapGyxGZElRk7nqSRuUFb/FfDiPzasR4xiuzzuGZXHCBcu
JLMObTM+mMaKaKqwxf30ZHH+JEfUcJILaTu5puT0/+Jjakrb+KqhGyMT1u2GZm07XykIqTrav8b1
bKo1H+h3u+d0NFd3ugemm5lfc5y8nyRp2zh8O4+bjuD4e7RxqMZ7bFktte/Yfm3Iq6RTdYi+uzsv
8q1tob4JapSKeR1Yw9zUfjNonhkuCOkJxs+qvPclJr8fzt1S8OX1bB1tB4pWU2FLOWjMo4qcD5vw
bWhHmRrMKuWol8jYYJ0m23UqTl7qF195OO4Tp3cBb/B10EpUqyU/Z0I6LRQ5p16OhDxb1yRPLgjo
6cOFrlL7s0YtYd1ncJgz2M4aJTqsaYps3lycEwvSx9aX6lJHX8YnXPXfk8hx+tgCr9ynxvzyDFvc
Due/A89fM8vUVG5QG44cSrZoPE/PFQKyx0ZuTZViDTbXTskSGTzd/umt2QdJh7oj2ETHYskmZTXQ
1NLdZ5kpnivKaJ8k4Hb68SmZCLr2r2QFnUQOU9a0t1iTJby8BWMN5hvp0lrtN18ddLzn2QENHkAN
o1apjaKSYwie/k/Hk4bb4vS+7nbk/qw8czE9Q7OhosqvDDt9LV6pUKyBk4f5Yb6Z4ZOYUWu8vS+1
bH4uT1LRxiDu4NkxclM167PpbOnD7f5sKLqu+2N+0TzJ4QAMSx9E9Q09hne3E4vGd27mJ3yw7cZm
LM80TJTiuN0jzolRj6bhpB1gkJU3dyBgfN1MNg0c6GAW6/klupDRBfqJsvwFhTZTC/f5tvQbpHxr
Cst/3eqB2sKOf8swcub+DyG0DnsrphEWUzoEsPO1tD8Bgw86XroBhMokQ04gy8nyDX6bWWTm0wHF
zz10fW5CESJhLvrHO31vRxFF2DRwu90ycJuSAPieciwyFVxEptoZ7VZH8VC4JQ2AxIegxYXis019
1b39S9yI1+KezhhzMceV4kBlDJniZNL05pPWVu6LbtiZjftYx/RZlOF0T9GPomOC6beZ74qz9tsv
t8M/DhOEPhmbK95197NgQQ/tp05f2e9pj1j80y5vjk3dVN1sT0YGQavZvfmvYRx6yWQyPO39jyPa
T4cuAoLxrWaA8szuQ8D2QbYlB80k0xpa/4T+dymce8p0lLohLyhlV660pFvaStbZTaInbJPsGxo+
FE+4cztw+v1NRmP8R8ZTSgbt+LBkykEQDVVAPmYWsi90E2inRDLpFy4oDULG4O8WDmw1rLaCcnPu
o9S7Qgp7nJP77h6rbEIRjbrH0RZzdzzpF8ClYGW0ZduFsxPrlTaM9lJehG9xL/gRBFiYnckEkMDA
YDMNxtRPupus2y12E45i0MvrsinNxRbtNyalXr6Nfoov8R8RwGyWzX1+zFdoex0llDypNU/EBjQW
CMrNGOhFYmc0wdxwaTSCehb33ZJ4MTWxHLKdwOMn3acji9kHdJ8I0HarhUvl+687bSkpn4Fu02x6
kdEMuK6dFoolhM9N7OzUib/GSbtxtWV1RWEG112FMmNphWV5iNY0BWCyzG8dAcq7aa2l35md7RaW
/IvEiNdEv6Mj+yBXNgSEdvTquPmmx1u43AwnyUt/er9lfa7rX1qSwobelcR4rIaVRFtP45LTHio2
lRzk4eQVI13oC7IET6E1QEUAMQeKVSbX5man9/LGUZr7D4N+nCTQ0cBPpsVfEJ0uiJvGvOvgzgnH
841gob5DoBVbw9sQ33QITOIoRwDOnmfbYkd30o6CLcyOqyxfPBjRLQFI40r9A9jd6LSRg9qvjwtX
tBV4j1N0znazt4lEyhbNFu+6ncxknFB39RXkq1EEmMM7yUngHvSJDUXoycFs97Gy5cN9Lzvm9KcO
x9GGtgoq0CVwAVqCz9LYz1A2m6uWm58jXWUcQV3wceKIjiLmlTFKBSQ1DZPmL/bUqbwXXXm8o1Vv
hCU+xoeEzgb+BeWghxLIO0hgWBizgNYvp7SGv1w0tGWGpSB4EqXE6PahtmQ1DavsekI7bn1T83ay
HW701DvSfURZCBbQeF0f7sIaaWv6jva69VjdWrRauftzazg0hpWwRMhL8XWOrK//kp1lamW7TnKe
ByrX2xLEtKGNqjzPvGIl3WV7wsMvkztn4eN+YSP8kVKvWaVhuq0qe/inECYB1ekloUsqo/rd0+VT
hTPq8QuWwB7NMl1HwFTQiyt/53cZDR4nA/iNwTLzfUfd/q/44zlp8HShwAVRnrMoJL495Vxb8C02
sc8rXNSa7ozSfnMVWFgL2iKQdORmtcuu1Ur+k8J3mK11nh7J2UlmkU16BbQIHoNFLq81VJsl7zvj
Ricasw9VCnqqWR41j7M0EKzOjjxUHyGVAXcwHzcx6L46ezrIydMcPZzkB+25+JvTWODPfmd+TFz4
A+U4D7Q/65l7QBF6Utb8XGlpZVP2+Z2Fq6BQOhPPqhfePypFJ+T9gTzdtQWhdJ//apdEY6yudohD
1pXRuZLV3ZqvRdDsVQYlp9Yb7G5I4dNBlcu1PGgfm1G4XAleSkii+5KOu8MLHT1lYOb0wqLQhzWY
9RxLPecFIP8TzhrdnH8aW2AOI2m+32QEm1LfCKwBqsC6iXy6M4XOFL+eLeMZhq/X1ywQ8GmjZ0X0
Pwg2P4aCvoXGCujYiDK3rDky9u902W2bdV7xUdrt62UVuvk+6qP5iVwlxDPruUmWLzimY7ZgHH7y
OSXUy/cqR/aXQl1zNBCHSyl6HKvtvGjhRqqtgNTjJXfnARNOEwZyQVSaTKlI7EVpLeRjz1kELmQc
ohLOF/cP4eaotTvx1vAxUqsaaYc004cxI8LOvciIYhcI2gOh4WEpW1MQaqlG2FNs1uiYcuPS4ZtJ
a3TTMdGN5lwO018VYUhqpK31Rh/HSGciFe657NLRfGKKXNk9l55YFWKU1BR4nh84jBPsiNKb9WPz
lqxkX63Ff/Ofkjtqa3z3qF2gaMP4F1z0JOH45e+z/Vw2ezApCSiq/L3gVGu+3cth0uPqbCm0yEWb
PD81rVN+DtHHUeQvCfHFDDcpwVNzT+uChDmbe9WlRRPp4uM36fdzyoXRAawygMSV7NRHm/Rzlgra
eaxiNMmtBtZrGpkL1GaPdfHYPp4mP16MXi5ZGTp72ayKIEUsT/8YX7yMNN3nza4ie2CEByKzBiY1
ILbruSc9j/Sz0o0abaLhMEP6QAN0vZFkc9CWpLYSXVVkt3xBx5JC922g0utQOLzJ+FU+wBbiv3jS
D4boFeJtmpyo5R9H6rwLOsSq8CPCyZkaHZpoGMrduGzO8r5Yfl4HWbOGatvOnE8bVCC3z1ZWSL/E
QJtdZ7pZN54suIuXVXbUECC0zaR0F+VyXu8qUnHF1hWHnz4vrWKLdKMgO6qWfWvLpV3Q5vnYCsOh
rzc11Ijofgqnmdk8LhlhceuzLhYzW6e8na7G0WZFNQUtelSBDCmhkkG9zixQDbN0681Mhc8J1Xo7
8CE+63qxiRi6RTPWJQZGYsjy9NXWkDaZ4kyp4OwUM0IVX0TU0dc4sd4/CVB0VbY2y2SB0Dgn2vgs
oROsFfQKRIaQcdWUmEcUJGS5jRdhpz7Yt9qH/I39H7YbTI68hr9k/ETsIxvC+b29Th3gpUv2SXMU
xc5wesudIpvCTx7O8BkCXu7l4BnC66Ch6x15X3lQj6fPpjg3ZyCEpxRme+F652H0C11a/0HxJdZW
w9qg3zCdhKFeOjqSbmFFHuwXB4bi5P7imhfOAxmBT0yOiXBRSCcpjWUFm1D5qb5EF5JmlR3+Hra2
kXHZJd7Rz3ufcUziDQSjDRK3wKfb5jYiRAZlDHkggvJv7K/RhoJpt9El7mwexBQX5uePj5QfEv/w
QB14aK7xz3OTz6ZOYQaZzAta0uj8pG2EvpfKHRWDMP2miFPRKQD28HjWKH6A/hpIZ+5VQNppXPjn
Xlq9zwbcUbHJDHX1IFFIqFD/fMdmt6oCeqEBmpSNI2cgFZpG/k5hRDZoncM/uCaOdy69Tw6fiLmY
/83Ss2GCqYV3Rn3gosxhk5mHbNnChcBr2TAmqI1ncBbTy32W8/XwHZlB4hVr9nUfUoe1ixUJEgBc
O7zwM0MrzstMvVmwRkwdRq8V3+gosKZQOo1faO24tuqOBoUszBboA1swfW59N6wXyQF37CSBiCfd
q0C261+Vg222egU6axDCitR/XL9/OliT/7F0Zs2qYlkQ/kVGODK8Ms+KiNOL4XBEERFURPz1/e1b
HRVdXXHvGVT2XkOuzFz0FhPoGp1d8iFbfTLohxK4MN+IRW9G8Xe36F+0NvjtVUatZz6N5Gbt0JK+
VmV6t14QqCjLDBX+5w4ROGLDfvCa3gwVev7XkjxB3ruglRvkBr0Kpcc0S0Yb9GaSidH4An5O2GQa
UosaMhuVW5bcaFNj5dAmrxmpgbhfB1+kF6QVvf3oBYR1QxmwH62MJvoOP50OzObhypQ1Z2gAnLbl
r4FajbpwnGGIp00YfunjsDxmSK/Zm4oe7K+H/NsrQ9S3PffiVfZTrwH6KKi+f9n0hb3einSdb79/
tIo9DAvmonplHLAZuvXxBZ7KY9SkuTJ/OfgoUssJ3SRG/5D3he6zYNf1kE1K5HadUigYh0rYc6hw
ZkVYlHOOqLTTizSnd7+Zzz9V7FfgJ9Jb306FYpBCr7ypS/TzwHHyc+byESyHa9VTHDZBObvV0Nj8
YoA0BC1iT04FnArB9jCZtX6xpWjg4Q+dyuOlq2dl3bO5jFsaAXO0fCzKfR4xFQ0HMH/TLxbTpfeO
G7eI7niCSQsKK053blK4094ONjIb0MfaBELCtPTkpQSLcF8tn2esU3VaDyBDb8yrasAP4swFp51S
y0zp3KndaWRY1sV/XIzxkebZKh24GIBDdFx48wMxW8gpJxvGE/1DbhIFzIJDhDKYgjbfcp92FLA3
Y7wqtt/wtt6tBjjwoG2taReu1m7eUbBllKoJP3G7o8FFq/ByL3751K8YkdjV3Xiw+S3I1kF/9jju
kAlAFnwa+VLFhgBd9HoCEWf9PDOG8AbAVgRlWafOp4h1eyFftMFUEjFuHtJvOzU/UrYRrj1BEykE
khEgxdhiFOATIhTVGKpoM0q7suUvTODmwFmuGZOlovTvXr7a6v/9yWMqHdAsb1/T3/bp0RzMLvM6
ILOAGgBXSATUFz1Lkwx7YB+yJ8JpzWowBdS6pP69LgS8UNnNAcqFVziqVxPSXg+NcCQBGJWrL2OY
ZBJ3lmoDT3igKLV2MyisU0rPlneUnYcwkiG34vTyb9sS51SKeO0hNCjhjtCidOAm5Hp9aJ1HghbU
KuY8Zj5NtvZluoyH/Rv9yBjmzb/SmxqsXrxmkv8QjQm8mE1hZ3gk5GEePlOCuIxGlHFh8kuJjYvJ
+RXQigO0FfuXq57vbruGv28+DDY6Gi0wv7YZ8lKz5BL/Uk4v4wh/9AeQQ0VYMvYAotmt6xGe29nf
biEtKvPH0sRJf/o1RRQvwFyYWK9eh17gXyjEn/HVym1pPhyYE8rwad8BKYU/X2ppqb9bfTi/5Tqt
zHcz2DkPVkzMHisMFqqjYmKZ8TgMTg8fSX7rOISPbDohKusy4IWiNYduxTjiTmVAnxF95r8UvMDs
OyjXSEbhhzz6WBT7n0fa69C4EzxIS/ekN+Oa9Rj7rhBz2uy/8moWXxGW5NzonC8XZH1FaU6Ci99p
s4JGu2j8nX6GVzJ/7AweEZeIGLL7GZ3fcqTIQt3DuVn1lN4vpQGHqaV/Ul7WKM0wdV7yGnecnSkD
29aVx0bjdysakIpczeEC1EiHqzdTO2Nws8u47OIGLBCXmIv3gRLQo1nR7gOtndZAZirrDAGnk52m
WBQbOv2/CuUgUk9ZwnEjnDJ2z2DC/8l/k/T7nPUXVzTPAORHXb7qzwgJKkszAJOga8YEa1ZkXcD4
ZH1gD/T0aozc12rkMkNbyh5dW5gFUFLsYopNkMY3BCqwEXMvPd9/zV4MRW0qaFE3+0P3SOdv7TjP
Y2dAnGRvd9xYFVG2RhEp1LG9zTOU/IvPgtRItjNcsFScPshAo9lnw0Hgd4ttswjC+FwOHawmdPO/
/cgsvP/eW+GNWDbc+bt5NrGLFLyBYMgpL1LZzQ6kMxIkx4MSiH+BI3D00tuq54KMEIvzv5v1I1ku
FDjCP01U5h7Fic+fYzhwjRDm3SJuaDSZAWYkcgQevwPjaowdkGntttaTMX04iHvhbvoBu7RG6dhq
AsKdcpzYo5hGl/aGZWMJ+zV9EqXPYMrGSHMNCAn80bh13xot6WtBSdeA5+Z10waroWsj9doRK1oU
bbzFoT9efaNi/tyXP/2j6NW5YNoTD60hvecsGMTt+k7c8ahTKRSU4xhEREXTUK4fvJnK/mJY+vMG
BC2F5v2ERDL4WkJKLs8uJqx0LGEUzjwI0xdkTMGz/klVIttAQ8bVGPuF/kvQZhi49FEUKWgKB66C
3BOKdnyzRAbOGKMYPb6cX4VVYaevuYf+0JfA/3oiS1pqTC8f4a2DIQxKXOu1ugplIb8F0JAzwVZs
9+VDhfEHNNP9dbboqJKt8aI81B9w9nbG0I7oTAfUCx8AsZ0xSSkptQ+sOCDnf1nYxr9FmiOPf9qk
h2APEgEJeWeWQDPSAYjoDi1uXjgZXg6uKa1/nlisNPRfU4UuUpleXSgQ+vfvNSWjLO6Lm8sv/ZBI
zfwscE06el5mDUoxp/a1fwB/GbXgc53Tk4Q34GjCdR4iax2CISUkT9JqRyyQDlRbfs8Yz1+Yx6uz
GygjvjXcgUflKUXYgVP85dUcKCKXdflP4XJ9jXosmmyOEF0qbSi4/q2BlWBBjazpSkE0zcq5pmC2
DDcY9qog/XTQ5m61n9iPtXDFfFKTMfc2nzEAHaVqwbxb+x4ltAVTFCotRTSKgoFb497jqDOIU0Dd
yCaHQs+6i1SXMjG3SxtA5JoQcDfQpI59W+Dz5fpiX1LgLyqnMeS22QNk06Dzz82ecYL5K4uwmkPX
ospR4DDAWzQ/8XWN68EPYBtJFprI8ZFgfKPokr0V2EwkFthhwbJqtc6eGAUxYWSS90DKoak4CKdv
mmzgZNZQnFMvV4JCZjwhTzjUiU+KmIlNAC7DksfcvigYbpkxABj52YAuRTa9sS0coh07RK5m8Zx5
6vIh29+rk6ma8jLuk6C9mijzG1CU9ZjC+8GgWrXFmACJmJ5e5hkIVHHVa0QvMPc+dlZvQEWUxu7j
ynPV72P97k46vVq+mXohqp8NFAP0apzZ78LrX4wbmCfWul8f2GDQGmAklygj7Kyl6TARFn2dVZnw
b2dSAuBuYXpMD6CX7CDtbe4WSmlGi4B4WlrYnX+3KAbLqL9ms8ZGWQMxCBCOObVW7QkqEzEkkECq
BK5/099vjVkv8gTmPj9TogqsSbmUm29K0H/GKdEP15Xkx319mup+AEAyMN92Zl0C2egZA8Lbc3kn
OTxXT1h3dMxySDSkZ71PiSO0psWyMkd0JmT0F+V839nNmWxQhirrDPhRnnGeJovsTPTBAkQIk3kb
tBzGJ2Qg4qgLagS9DRgs8bwbwsNUTfqxZH6n2YozSR0EEyLhhfjiNKMkQIonVCvcOynq8Mjze+xF
IljNaCFySS+pXBnHrRQq4pHxfuHgxPCBEMwbg8Bo5CnZv38AFmwOSOqfTD8ditNfp4EvvQVQCYMH
uJ4n+GC487L6MykQgl8sFdySlEbs/AJBltGIAeCQOrTr6XeDcYLfDQ0e9+4oLi/qxM76dFwIHcik
PZqXfQWWgURVnPcNTwjw63vG1HxJa8NDPtYuO+y9CR3hNKPdEtM2yVcNbG4wIrqYH5IqTGOaU5RU
uAci130f141wCBkQR4tQguyYTGjP5teptNJfybXQQQevp/Jn7qZjlZjWWJmNnBOhA3IIBoCKRhRK
eWhWL7yi09X3F++d/tLb+r5pAoaEcE2t73lo9QMWAUSXPSiaNP3FKFYYLQ5XQ8zFAF959BP4SkgO
GFQxlV0qfIKAJG9zL4Z/6uZJZfHGSE6r18SwBkDgZo0YXU/vlujHe/bNok0ieDX0g4zvcA4ZuRqI
vtWwT8wULI6lgly/MTxax5iP3JDtH34SD4LGaTiFxgWJWdU+KCaI//T7N6v1GSZCiSKDfYjcu6j1
P+kYUjql/it4AtdTptF7k55jILWaP2oRfffxXGQ2R0eAuv/AACLsHDYqUapdjzv/5QJXUUh+GUBg
Eo9hBw5tAXmrIXUZPbsfKEQ53t6Mh+9NwjoYJ/myWXNdDOrX/qrc0iCem6BcCjYM+PpCdnsuZ8RS
PcBNMcp4O9CgGDn3THizoEojr2C6DH+RRl7EpLd1eoDxj+flEdtgpGUi3UyI+QwhEk5Xa7wWlf5Y
cfYMbhfePfhK6mVISU89nnsVlxnhKRD13fgsxzKz53eIq3vEfEfl0QoiyHgKogRtZBL2wq9pphkd
du0IQwqF6g5Oq/EzxXyPwbZFJgeTKE2aoUgMBhTQjQLVoJhtjjhiD4KZqC+eUT4HLB2yy4W/43t4
isX+aTJPX5TOi6g7Xg94EK7k78DXxJaQG9CLjFCxQCizQ2opfNfFgjkJvygqX7PeV8F1qToMUlA0
36b09OOcyQJeQT6zvTcVVC++uddgvBhhUb3uU3skfPQwa/4ao/8hvdNzmohSEUN68mlC282zE/MY
5KRzlVooBXr1fvqeA4XvUGaM0tbFt0KT3FvYm0OmqJgwS0xq3mELrkH5SgMvzyqExQ24ZwB+FPwA
/8nDCpVEZVNp+CPUQv8PX8i6FHsXvuCHMkC21CmiTBsfsNVkxhRM0X4hsCzfBrQzw6/OHKTPOfDp
jWE4Rry0JKmiq3y6F/+9pIe1KGy9m5E7772g1by9ipk/2gMKZOoR6nEoIAya60U+H3i4TBmf1duR
0+dKNV9Hhr6zCuFHxyJUYWNDwHEuITBR1mkXuwy7wxA2wW9ZRPx6KNU8MI68dkHegGh3YjxE4wWI
wUAQsAo7ElauM2vfmT0LiyLht8e0czteXY8/ms3a6E48BO2y7T8MgD4cTvO0TNtD72HxAbWrJyjd
RZtgcNESrKe5BwJBMH8tSKgE6hK4+cmEB2baG97gbGDfuI+N3gMchnmXXCGxwMrrZhMTTlkF7240
V/UsyM9SUPjgiAOPaRMJvNxf5iRHn9e9IK+uG46WCP7SEdqFyxQFrJ9K7BVMgNt/+oY7psYf5k+A
Ag5dqN8H9WkX/0Aapqsj/UoUe5kXynaKdihC0FU1MSLnkVK+Mwt3Gyj64c7hIGo1eYka1vgx3hx5
TLrk8P/4p8y3wEF5GbXbgEvJNi04qJILDRUvK+ZgnkApMQPRVgNbBHPCgoXlio0NCgaVV6boZHeF
J8CMlIZSDGAY27G6EdwloP0GJVuItWOqca7xmWnIsEsF7fMSZRuGgXQGN22Z6/wxXnfaido1PieU
fn6HBXQI7sXt8UhVG8ru3PRYFxCJ0jCOG21JJ6X5Z8aPzGAJ3y54VR8AirkzeKxA3WVPtQtmOR8y
Y0PMHpx7lPBNklYgXLmXa9w8Nb7MG0aWrwDCsLbhGqYX7ew4y6WCePumOUUKiZV/arRnGeNKKAJE
Wu8MkGuea9qYjCKGSzyEFQMVlQTK/Ub9DHekc+AbalFURFEkys1W42U75yvN5cWLTyfK3mntXAVj
g59FpamnEKOJGHdrtyJvCYaiwf97SdQapnfGhsuM8WIhMdLQ67mPeEN/LRp3X0SVxgeTAEed+lra
4oYJ+v5wqRptaVosRzRKV30SScZKC7yLhtVXp/FGh1QAT21T7qGGbaD302uTRKn0Zse/L7K4B7n8
rv+J4pBpXvD12BNumV0QBdcFLylSnAKuwA3UCgyTuT/4DsXlWHtZtIY23DsGjtyUyhffj/emI6gC
Ov19H6aRpEVmz4siHoweNbPC/KZgTEa7yPSU+jTX9izDuru8r5ojkfaDoSFZYBKkH4lCojZKfLoi
JA7asTECRYuSAsIowC7IV0xJCAKmT9DK80yEexEVwI0eVrgl7hV+ecOxb6yfPaNF2OwgH4yDyTJl
UhLs97CBbT6df6/gZfBp7sWp8yIFdk/kneOKh0C68fhPIdHsm6q29mNUNjoA0cXhE45jsX+PIZFm
0M6W3vcPIz8eW/ozo4e7SXmAwtpP44lTO2mbzmLwcg0KLdiYudM34Fo5NNWINbkRmNH4PnnJBEvn
mpBQmEEnJkljZc//csOdrTbRSN/jACHu0xvHwxNf5ifpJrKZOX2c4zEI0qTFBwcPI3GaHU4uOzE4
ah0/D7RI8/YV1fZT0/f6hsKWgDL7u0FmnDFDkm2TllrVj4FmRh1fovipk/BquK+FfVpK4S404szw
zNUqiMz0fMZbNXcnGlkUPkXk6THmYfiG5HovABLAPkqrmNyxoIO4fNPOEGW0lAegm5AmuL5m5KR4
wL8xCGCGD8umwIqO+l4/4T7L/iatc3f/dPAU1Np4MQPX8h4Bh2Cg772S5iriFmdW7fM5IAOwHY8z
OQs2Ty1JneU4XK8f2nTqWg9teYo7J4mCI8fAu5OCGxyWUCii7G3NtRAo/1sAuD0cMBFAwI/w1wBM
hnvrTzC/e1thiO5TWxPTTvFJnU1m8eltXZcjgDPgCwvECYksDjPwzmQDJNidEPVkbTuxQn5a8DWu
86EHqZefO7bzAFsvwLYJTI9LKJk9mCEEzx4nRcQHsAeOC6JaoMIZPpBGlnA1BB2IAyVOfkYqLPTT
XVtPrUU+/eFEIjvUJfzCCSJUXKGAQxt9LWuS93RHUILmxeKDP4yc5EFlTIyLfYOmMMbyi0GhTq3R
Oi0TLBB9Rhy2zyhOlxD2M6jCn0DzT44OJ+4NQis2BgUYE3QCd/2GI2FaV2F2Bk1A7xmAbRkUnmsi
LuJ9StXxAFGk1SwZqZA7LAi0PDuQ5yVAMJ0dDcPdhbfFdf9xHqjdoKAeIeJRhXqOQw+Kfyn/s5mP
4ETMST73NZAXILNId0aaQexNThM++BN/CfuELsx/aimTbfqiTqxZggFHzHfLnV4DDV4tRfV7mtG9
oj0vhTMc57aTgNtykIw44aIKJmkBnYDa0RPUmZlooUYxzRe6vt2AsSxjWOKsxFDiat8BMb8OJif4
8Xsjv7KGf9YCvr02g/YVCxXyx/mzZ2bA9dcDlpO9rIm5C+CuwfUR4akEw1rNZhjZhpLxhCQAKxal
Z/oBnoscMBBoKRxu6H6z70aEiSRi6wvGMHz/xOQeEvdKHe5FzQe5KbT+lGuCZAC3pi+VOVoMfrRY
uBDpIILMriKRg9P9SA9ow/la8WnP7Ie+cO2VWBdu6t4Z+qcuJ42+PHvR26S2cINA1D8vSJkbkhDA
sMVH/9Qg0iia7pyyM2dGI3fVDq/Qg97MW8NjxOxPVzd9fjEokt5YVW9ykdX1mCgiEmnScAZEcnrq
Y5893jyR5OJ1h05LyKc7Ae2rRuJFIm2p2/2TnAzrBKDwgr013QGEySGjnIdLnXV1P/yKCu7/c77h
TIFlSDiRyNFNP/JhM27/UDKtzNRxxpHozIibb822655mR7xpDpa+j/Z7j5x+PhHYlzxue+v7lC2N
liRDy/OcMxiX5Tsp9BluIseRdg1IPwc4/jfydZxK8zq/wRXYp05x4jBUkWH3dSBrpyXMC8sG8Lgp
ZmKcWghlOC13OuYcqDOYOzfaY0WtHFfhO9ytpBUeLcCKirUf6DTdgb5PyMCXaGV/ONN/rFsUQ26P
/gy03edo4I/NB4+KUFux3oszSMFrrFbHGd5kRB/tuFI0jwq+b6TMuttVfLrQbsSO7olkK8Lska5O
FtyG6DcXWZfKVtvs9ynA3GhG0CnxXeHTt8+nl9NiFaMb66lguy8sWVtj3bDngzudmCi7FE8iF3Kz
TsvCXfox6AaYJ2wxoqXIYB1+Sn2PmMpYIcR1HLEVh4hz4V3XaVQT+xuD0zY09LOBDRdwIxsOkKhp
S2yc8IjCFVl8pP+eJaRltN+UGHH8sVgHKCK1eGMEi71HqHBPp1YzzNXG9AQf8q75Dgc4pRJgBZrr
nQy/jwv/z8IE5ShE/ANSQhXgCgTVE8DQxAB3LovG7OLBZrDf8DxHpHCIU9W/iAYJKEgpOUv+2el3
Xxwxmbcbl2xA+LgMYZClvAA51zBA4W8cP+feVspQimqMMQVJACPauBrpMoswrmAbwvu4wNh6bGFy
HDLEBYCkWe7ZH9rmC1XwxflCaWicci0bV6pzzM0NBj5Yul5mo+Nk+psO5wPuOwL4MQ7TN4bUROB8
To0To1j0hkFhZtZokwE1g+Dm0FGblaCMSiFtVkSrSfkkBpV0ojgIsk0C+876jHM6TelAILmYSu7m
sBWpCc1XkMNa51Z02lKeSh1N9YnpFtC5NZnVK+Z1/ojFZ3y13vP76IrsK+TWwqOQ5hPP5n2mT7z5
Yw6I9ASK1VpCPiAelwx3GBK8Q4CgmcZxEkG2y3CHgl9A8Mwm+Rie0FpHprQqbJoLXObmkxm+0YE4
cOCUWDtSTXhgYCGSPOMbXTIWs4mJo0TkqUApO7sguQjWwgSebQVEGkL/hyuDKTUhBpQKeKLHjWUn
8XRMhVIfyNnYkX5MOnouvAN4wNVmnjk2wK4HrNVo40HyMfCC9N/ubz2G65OULGZH7zOXkROglONH
olvM9BfUBQZHEVRyE3orA/x9z77ytzYQ13QUQ+saMV/KeU0rim6ejGDAw7kh1aN6xiljgCgLvjsu
g3QqTOGBt9iUFPQS9hrI2Hevf8KCCmb8Sf5HX/iCYH7t3tfLwcMZOaIZ/GLB5ZfYYdKkTxhgHmCS
MlX8/DH0zm/Lx9vH5wy4/IfhBByTuD0wEK/G4i1QDw2sjMAkUMdS1vsk9onb8sJo0P6o5MaEobc+
MidMne1j5j5BrwMoVaEKFPeDWsLAShslspjr6GjrTl/sVsFO60Ux/53/7cyTdQT9UEMcYSPVAuJP
ZrTX2KQULodkMP3NOCiNf/niwaB1mHn1nA/7Pgg3O32wqThnYcswrO/vokIOBj3tNsAT8P2BBk5F
vIRS2AYYxGc0s5NNaQsbUGEN/cQSFI5JyN3SmRY7b86AahRbpgO0yLVZYScgXG1VbXk71Bi1D/Gi
gk4DvannDwFkJlZN1YctrUCcIAu3qvHeXGxlnl2t0u6vaswu2L3A9Uv62FmE2bT8ExOLimKQsx4w
E9cThrH3KTMAULJxQvkLwYdIlJIpKOX7MB2/+xxSyCP5CC3cZavIYGkwuPi+LHkdvi0e0XaN8cHD
YYYPDet986Wr1WAPUTIfQpp6nmTnsrIUJBWh+iexMXinVVtOCeyaPsO2bEYk31KZgow54lUW4XgF
lcu/iGzsvBKyFNnjFoIPEIqZXYcQVuG3ENUJbDhewlamp+aED61C251aBmmWQo3PSJzNKxAHxIYK
zvSSuH095r4YGLzcz/wFZMwoLd3537DTcMJjQDh0PuHdUoEGehiLP60aVtAEuv2TuhnY1IH7DurF
tIgxzBXY4Gem3argLX0oTUSvzePUJOymrOyE0m8puBASuBbNIv+pCwpE8iHNTbAhF4SgnU+3ZnVr
poranuvBAxSWYlcqcTwlbF7IlFmRyzSNtpp6gdi1b57CTCjATzN4Ave5NyzZoAKEzBgps2kta+sO
zfhhSId3qLpcyzlRGlrJ2Lmtm0UGKEA0zWxJhbmvl2c1fC8ZNAPCo+dmJFsfe1s4I4Jcz7OmiBsm
4zclNLpFt5oX5tXw30Yx68iQwM7M3UYs6MA5zLhCVvhuv3T+D72efqJ6AR+jH3h86F57gPSgulUI
T5tuGXLbRzB9ClvCqZ+bvpvzl1CumA3/tasyfI9pQF9s1roi+VsIo/va7itWD3dVRv8ByWQ+ESSV
7Xjbx2ZfCtUNdYlWgVqr3oQ2Oo962/4RuBYgrlHtb2ugA4PB2R9D4xUnxIVFCD3ghi5n/sWKfkld
oKIXensQ/42CxgFpIYcYZIcciXqIKm/fC1maBiAxCgtsFXR0wk/I6IDTT8R4ENRFFuwcAj9yp+Gx
PIsBt8gVAqptkytUAggk+8ZVCcA/u/CV02je4SwjQOh8myXgr/SbNGojL1U3qIAR9sg26Lbsnvcf
cwTyNjQgTFKjAuU6D9Kh0/jPdOy84zF6n8sShhGaCBgyBqKpAUpEEkkmFkQcKvthKBwE2chlaiV8
iYCzxIa7EeS4Ia5oVF34G0z/gYCHyhOjRqoOCpJ/2xmfxtt6AGTfplWcy1bv/LYZiZm/peQzNYQz
JZL6m5H8xMWX0GMxxSxHVcSGHv27bNzPVqXmQ+I0wlkPu3L8xbUvICYwvIFLhU9+IRNi7kGlxsA/
ZnEL3sCUhDS1gymR2Yduxem2SYK1rwb97ThqnWdKRfyGAkvSDzlP8mYI+UiAF5X3+dHmZ28dyRSO
RcsB4cOHsn5lSvYSOWNMeOvDPc1mmC+bhNWACwiiW1FqYBMNsUJPodK544QxEewD/Y0Jw4ZXAQIM
oBorFt8HTjVMoClLdHKPYKdd0cIg0vlvPgZtd/HWPViLQOr1ZgyziNxANx1CFfvFCGYFV2WFJwD1
adTata24ggannoM/MrPxt2oDdvQAqQHXgaLWbgUW1092wZDTDuDGigeaFfwH2d0A7D0yFb/jCQ84
/w8XBq4v3s8jUGMmh1xd52b48KLpsXbcuuqv4VPazS/bty1g+VtS2eTV91z27m6+/NmSy84r5iUj
CFNgk3QSUFhAx4BiefTPfY5zDppmKlTaAaBiwGGHX8os6EbFL2bmN+PEil7qVUgSCIUajUcEYebO
XImTBpj2mL2Cyx5LCqJLsW8s5H84a2GJvf3FYuCCBohYLoctQjswvbSDtEuSWgLy/FFF0SvNR4jk
fpHk3skQK7hdx9b9bikNsFX+2A3YotDn0FXTmlyPb0yKoc19aD0VPpxnVHoiUSV4G/FRiOG0lPT+
kEqp2pDldDgL6Tewxhlya94kj/f4DuGUHHjtUFjAGt4SBM3nco/ahblT6dWn+2zgqVsluS0Qjxoc
iUFYbVtHEFJQnUDxobHLphiCeo8Zw4I7Z4LaBqgR8opVOPzRbj0SpH0ClxoOiR00d/EYmXKT8xoq
7Wt/vpxsofV7MG1rV3da/a+GTgqeSs76i9lNfBELoAEDcElLbutXQpa3wZAADR+AFz0IZc8MIuGE
yHEanP6bfj29IVzijNGd5Hy3LU1PLxyz7aggXeNmLQRxAOWzvu/h07eo3R4fAVoVSA3B9/zBl+pI
Q38iMRrLjwWAB1njUlkS+d0r4GGbFwLFzWJDlMuUEz0O9WRJSwZ5mP6HDZ/Pc42ZCQPdjhwpUs8z
AiW9kVeovC7x0L8dFZa4TC9PCNQ4g0Mg5YurOaMKagRRYyt+4dXJXqKAAwstVz9b1X9OBy9UW0lW
c4KPQbdUeTXIuLDsxN3UvkHnuoQT+GQPN835QCdQjug/IQowfjCYNVs3oAB7t5BJB3xuVPRtLJAO
wSiIKkH0pT6ggsBjDaxKOUBS+Jjpfcqz5r6LaYmANQazh/+0hHJvgy+RC3bkU8xwrRqK7oIe4nGA
1YKaLRjNK1PM34VtvoMvIaFaAcn+AT3/p3EagMRzYIEwsgPMV/exfFIDlimv2RaJWLDGkYyZfe38
sR5mxhSAgmR2RJMPq52lIIR9CMKE/HOFbBYVHOcCh3pEjSUygxKgSv4y2+/7FzOn4seL2JY1gE5e
CFODjkANbwIVLErTjEh6ZYA63gotV3pfsNGNpPSd8inRT718DD75xBiJOl/IGCyPXX1jwZpGpeDv
HCYm4ldf6NqQmKV9KuY3i5y0B58epNK1eKnMpRUxc6RPumfBneoGZhX6S6vc4tvBe9359QkpUn8x
VrQe8eUl2gdBoeQL979YmUILr/whY7bSVKgI79anNKMaZVnPg4T8lNc7RBlsK0ME9ICmguiX8wNR
RoVe6u8UW2btEEIQ2ZDwBMYvUnKRYrOHGxXxawg88DKexD+xgGzo4+FE6AXCBMu8u2YbIGkU3DvS
sfxzW0NAgJMYm3kcAiWjZR3AQwzsP/o8S4Wng4ulFzp5OboYVzwxBZERp66oYhLF3t1bQII4TEy4
Qy5h3cNIxr2GmS025HYw1TqCZm1w7IfUkSUyZgXTYwSxNGRLVe9ALRcS6ZHRqctSExjyrwAFACP9
y1TsBuz9gXYRc+8zhXUYxRlkkvDGVWCdhzU+Kg3MIPQBN7fH726sD+t4XF42NrqcLFeZ7fDBwDYN
a2MVUwn7braQDZE6kuBUE9sKd8TYb/FFZuUyslwitFnfXbqPoDWeZ3krDXnFTTg5/A7qHPc0XBMG
B3F9xTogBb9bzEyIxFfs6LP0oWO+r38P5VRx/+kosIXEwQdTEgxbMGtZqNjGIL9ZDTewY8xs8T4L
sh7i3fj7NeurLS0wTzh8/PIgkq64EoToy5a7DJg6iLDx2/HT+FcDQ9nnvxjJDo8PftZgXh3gPuh7
Zk6i86MFxsmeuYmof34zFWhDgIfDMTQUGYORi+DFZWH+1v4g6sX/LVWD+TQgwlPlqUGMxI0kINZY
sIwJvBJ4gBYKIBZdKsX8TjtewR37x2IvkQSu3g5BDky2OGdQyYAchJcqYU+fMOdGQo0Fseniy4hp
jYhBO2h1R+GOgC8+dQO6Afg6lFiT40hDttJRmABlQjacEdH38JKNZkWo585SlE6RQQC5suMEV1Wg
PpB3BmEX0rEZMRxa4RPKRwGzOc7ZvkHLQSBBOs0IoqRjekw7B5cnxCkYvPwoBIYrCMxDPjMpbTx1
Wrmf4DMTxqQACfRfBHt2Nz2tcZQxcNv3ATY+vANRFj6t35HSAccM499AlpnuPy9fFt+QYpYViBrd
ItD6l3Am7CwLPOu3dCnTBwDXbipWS1wNOJCHHiEHPyUDs01zgKtmn+kSJFEqL7pwBZveIU8Usaz9
3l4QXAs59I/lqf9oqGTpnfkCGv9vykUzQ3C/HiCkacKPQZyjGNLfkxVsDr43eJCOPf7Nb5asMZPE
0aZhY8CY0Q9PiyrqfmLfEOjVji1V3R7vb87BG04PGpFoz2JJ8715wyoTywvY+GV9MNoVpJ/Jhslv
PyrW3RzomNNzoWjt7C+Jt9BTalhasyhjKggBDNeBVBBmGQ6diOoCfotYyQw77C0CsyA393gg/Ebn
BaPsprKbD6EDk/CjHH0diJ92xyySLaJJvYbUICh/DADlPqbx1NccTGgMX3FetHdFpbXpa2B0PGtA
Uq41NHfRLQM1juctK7KK9YSpynkzHhmvjM4YXhOV6V6O3zBar/puMwMbxDdCDa4UCeKydF8Hw7vW
Horn5BsoYmFeU/aceIT7it0D55bD87bboJyrXqbHE1Bwmn7jt2ReA17Om3KhWOjL+x68kbNUkrRA
C0czmp48LBHjgsoy96TpFKWg6PYfCcbvZL6OQZygW5X6edn3BNeTusZT/JHOtAh9DH8JmSa+nlkh
iiM8MJz2mH32lNT+1675tkZXOIVMlOHBcjA7D7gTtuaeLWQU7kI9gqQRTheKrco4R+NjxQOVY/FA
MyMFP48/sF3oeTusKtjj55JZKjNfDYB/mEXtmIMhLmMqi4MSLuUsw5oJ2qEUD8UaHCQbfBuYAIx2
hFP63zhBwMdYQ3jftAG9kWTVAQY46ITjaAeaig0c/KmbETNUDNgXFFNmzqnezR+sKtKdfUo7d0C3
8QSsgOUgnL6zN7zHZWGqyx+znsW/IglreXXdOzLJhkFy0TCj5RpkQgHBhIdv5U7scXdCJgNlVd9N
AUCG4Q7YYaOmL1pKAfF3UAxQFoxhytORQa0COgX/gPBFb/ryBNwxZHY0MTEGY58ZgMx3WyOC/js9
AdtpMG8v6MT+UvLaZaufFZyXhGK4c29Gb9Gzqhv1ER8duyPosWjevkuKeUKb0N0BBKM8ARtqFu30
NSucOmFWitlvgbHXIpvBYA9FEfZwvtQm/nfz8lv/X3hiCm0P0Atre/E+swRFuH+9AM3y1YNZfbiE
EAzevAHCneSTI+DZU1NzUFVbRKpRPFRBHe5kN7E5BNGEnmHliTNMeF//oOvfsaERSIOoTEttRuPE
s4X1ZQ2gOmFHQqzHJMhj3SXaMsKVlwNujm20dfCjCzuavTZkk6mcjrb1cbiYxAOhpEAK1hIpBbbA
5IRKnB2DDF+5oFSDnElBxYEOzzx/A0eFmyxyFQ+NCgFurC1oAELe3h6UeXe4wJeE/IMFymgDnqXn
kNk/XCsMYvKXPuY8oe4PEAUH5T5gNyArit8M8/5H2nktt65kafpVOup6EANvOqbnApbeG0k3DEkU
CRoAJEAAJJ9+vlRF95G4NUJFnYuKqDh7b6UAZK5c5jerLYyi3N04U318IK55neWuBycrfj3MgBeV
s/PI4UhcoaWX69sUIjsSFUJWpiMcIbGpej+Ss0Rjcqw9VM8OLCIQlPmGpgmNMRFQVh+MQS7vF+yp
mRbx+8rg/egQccuBlHyyos82ODk5B7dGeBk3MHoa9hyTiDHw0UDbqAwL6Ye29Y3407Hd3dOxc3qg
MzvYeXABuM86oT86DtLFjr7JhvIbAByJOKYObTk6c9e4a7tluzfOOmNBvhK3OfCqvk1+JzQkOJGL
HFgL409riFEptlImH6CHr201gNVIZTQWvn5Yc9LLgY9OoyjH7WnrvzID1oG+1didcKyJwFQY2La+
W0hyOC7GV8ZQx7o1bfOFS3cK0kejgUnrFo44kuwAWM7wJskRoDAA1uMTK0PRmxaphgErjU4ue24O
KYWhKMhPNvsLg2NqcgGJl6M16sb+Ml2i5yJ4cjWKEpgxA/mqO1tsbeD7BFDemNlQSVBvXkIRNyvw
edztDMv0seG424mY5NDXCGswZzc/7bzWIUBY7ijuKWZGzntO6xN1iqIrKKNiNqOA7EO8hHltSVKJ
9gvuUmgsMaMhvbkuMuL0/fkuZqOcLU+dq0T3ra+quBcSANA7Ea4aa7q6HdhwAuNggNegQsuGFUcI
jxbgHHZgksd8OtjsW+LEfnJa8IyA4UeZKNrG9OZJwAQURFwppA4iePlr0gBo3wJjyOZh2MBNpncW
GYQ4YWNld57oJgJ6QJyFvJFGqmjQ2ShvbQECMH6+EegTpLiQEViLxpNoapz7H0KiqO4hZveBysII
nB4zRUaiu3C95wjv6Z8o3ojOOfJaDhj72dYd5cR36qz1P4dXgKR9yh0EslhRTKGSV6AdPUo7bkuz
O6XlRXsn3FCIQ13cZPDTSGSwZ4zbC3SRxZxr0TurvmWgU+HCzJY612gtdhZcO6WTbxw4QfCGaWUj
4n+GizudH0F+MtEUH1KAW7Kl056L8hYvCeaPXEA3fxSHcPxhZxDuDQjGsHgR53cho944sGscU4Yx
HWixLeHih3pobIB2uEKDHuv0I9Wy2I2YWUvh50ySKdeTSNw/HATg+u9CEkQFGiraQ/WTaL6uBb6F
4U6fgNAzOnTN/IpTFCXrY7ChUUBusOfJNrY3po3Ppx4nbs6R9ZLWPaw99jyNTOBGkE7BOVMaiW45
sZJJjkgA6UtwSg33hos2d9slJ/FHgoiNQl6GiGYfvxfuKUCJK3T7N4KBeCVfce+IoOyGjP064u/G
kR87+NaRMQJBoYombkcfdQSelxpx2zaH9OLEQHGzZ0sigiQd/SOU0cOobitI/L1QY+D07sJoBXPs
DQHPj8z1as0GmYEoieYbLDupKiLyR/vCj6QOcaWQ4ZLO2HZ+Z6hHxauGNTdj2Ra7DcY9yAyu0NB4
Kl+Re8TuQGOgvkagxRejzGd4l2SIFZdLSctKZXL6ydAVoxxYIxTn/MSakdTaaQGxZZcdfEJThekN
KBHtSRxs2uABVzMPzVjqNCmngohxFW5uyCeB6nNAa4sJeuajx8itVPCTLvDkkoG9MUL8v0XeQckZ
HtZnZOk6/yzZzAPRissLiCYeJri4QA5rcRG988LTaFH54Eb44vsJd9/JNSZqm4b9AszLfEv3oiK8
YFjuLaVJPMWW5mnnCuX6y5YEgWgP+MS9vc6uICLpBVAAu3h66NiugHaERUeLzSCTgz4cbk4+nWTe
MBuXWLeBekiA0EbyQI7wW3o6TBhcofnDnZh8XkkCF8cMnYm4wLffIDIMDsM5Hx/GExsWzQNyfSaj
0XnhPNmoHYYL/nqnohmVL+DDgMYH4kI6Clx8WgRvUP9peDmMBT7R92SoBI42rj0AqThgZC0e8yLe
MN4JNTc87jligF9GQ3zHfBIsroND73kPEqvsPSNM/3QJoIiNtryQkUjjmJfTl1p3INfyowtUwISR
g93BP0N0v7AFgXL22YeXYK1AXwTLor6Iz67QpkVDHiSQYLldQuWd8GFCcxQ9JowD/aPoLJGqpa0R
bioQAoy+FlWoRyysKEUnrnafKL2CbEPNDd+JXh+QtNf9q8CFCUzplandalJyry64O97mI5QNKb2T
mbWxQPvCF+ZalansoAgzG7YN5sGoiw8Ep7/gRJPrcKTjNl1t703HyEmUFrBiQhlcqznEVtX9EC2c
MynIM0SVgNye1o04zau3kvKQIZqIt/76Ss29lj2H9zlYTCEZYB2IphDRWRK3HIx2a0T7HN8jPCFy
d0Hhf5yc8WblxLRKYCjFW4myAnMST94s5sxRuPdJsTs76o1zsGbi93SYiangrWWBoSEU4WiDzjWX
xG0KZIBapOWhO0Z3fzUBGcvVuU6BdQkko+iGCkNFxBZ69QTPN/4ZKFL6t4Ayjm2CH70Endv9ym9H
F5RaF3EJj9xlhUrvheJWDMHFy6KRUnHNEJPFbjjwbQo6rlsqrZI+Kt0/zyZZ4fLOQv61iTnwkTk8
Z52OwZH/uMbMOxOQCDFLpHd986HFBDESeBxIurBrtr1oasZC1qr2uTJUvOy82+ZGLvhZGqukAkbH
fgKFEUitNQ1Efml3XdF2z/kc/OQCCyLgD8tzIIgpbLIPA9AlhMrep1m14cvjoqsMxZ3PJySrRjkZ
8AA3SDLYDvZteh2ClsA6ToduvtXJBzJdFsoR6qTKH2PLzfuAcM2Awjc7JTNSLJLOIIG4UHkPjP9A
8JKC2EH+nnXl6MB0TupxB4phHUo4UxvYIpJO8NXimTMVtjbQaZ4vr9lIm6fi3zNTE5ZL+z3BmOsH
Q+ecxDcOXp2NxJ4WeJOLX2Nl1tNJj/b4mzl+0RLzPfzKfW6AyXEyEMJswM3oqApz1lNPwBFehdUU
rSyX9/Vp79niUxKYAT9IM0VUDcRqpr0QhkTaiKFqhI8RxoxiWizSOdXHao7CUg5eRI9ljMQJzFvx
Kx8WOW6mmG6kb3s8xmTh54cQTcz9sgqYbRPyTNDG/Iqvoio5RqUnQiGYnMExmmdtAIBOy34B4ADR
A0tu//BGTYbWiMVNAkO2q74YJQQWE5vH8hU3+dfVC6/JASd0HxaWu33jRsjfJSS0cd9c6BsdtcrF
9Z3fYLs8UWzBr2V02svfz1gRnjH5SRa1gWyEu/owGCqgO8AYfjUAy4IyGy5PJPvmHbdVA7Yg4gGj
OCL5VKh7wDHzk0gq2rD6plpbU0KAvr3tqzUtOkXXqMdiXPLi6cvLy2lCVD+8gytSYWHSJk1AujMV
ZYS1mkLOpFw7sltUcmkyUFCoAagB0s+F/WLOU2bJ9AvQf8t5S9YoZhBTIkXlxfC0d+HFDs6MXmUf
FjLqIA6Q0Kf82C4pmBgdQzTcQXdEYza8vRt9dUa7fr0a0Z62WvJCiK4itRZeO8wzzaFMkgiq9+m4
Ud+ZW4kIvUl3vcxwpZ71bI04NJHyZGIsLPLaeALaDOnQoodyVYb49QZJjXp0hgg6t7mmlgb6RDWG
kG0TsBvdbc1yLdlLqe93I6aTfHxImoHsW2M8F7hOU5qOFQkWrQ8Wk9rV3F6eaRWIngv9QFHLnFqU
nHbv/G5Pc0og6hgxEoEQSip9iC7u8kYV+G4MhAp0jbxXDfVAifirEECA3MNvPi0sGGudhMbsFCgF
JGS6yJ8DJeDJh6HZ0l7RIyjC/cJ40SKjI2iqKlo8sPtg76YdpCD05Q2wHtilT2jW6m215IuBZ4dA
JYZv21C8pxgiOxN7diyfElhw5/DmtNCQ6eG1O0XTD/bFPirwYxZDcr1/XxegicIiMGNh/2y8C0xa
3ifbrkli6AjC4iPLbc0NOgBhObx+iCYG1AWSgI0AzzC65DpUxkI65hqUMWFaBGZpeBis+glqcqGw
StPALV7CpHt4273pkLAFj+rYUkPS0M8yf0/CdxAtTnrkXA7CNZFwTrFMi4lUHxH51zOaY1HSEvkh
bKsdAhz10nhOulBuuxfEwUk1XpgLnBk77hcMWejrIPjXBrMQlkuIxQQmZsX0ZCRwFDn9PvD3OpZo
yO+GKo2549OFNHB28oXV0aktkzFRqvW0ttXecTcI1N6CuM23WgV5iPEj9yBYw/EZRQKq9ryP+g2o
AE10UxGXRTSdu0Chh04sE2RM2V0i88OoAChhi3whFA9KJH7aIZM1XMCrFAw3tQtpfU9iwgCMDhgR
igK99MB+Zm7/iDETWGMxGdyJwkYEK+Inair4rYpkK6FVyhyOV62BrgPPWftsauBopDzCo6HqxbMY
4bipNZTHe6AVQjQpe9MIB2gHiQGEEH2pwLc87VswcsXIdVQF73nr0hIsa6EDRY8cZrJoWNOimtrw
mJB8BBbWvkH6Yd+QRPBLC5l1cU1liEjtpvXyhF5k8q5iWKyHBV0B973gt9G92Qe+C+hcAu4QRtCY
A4C6Yw/xhGsxJ6SRjolxsMmoern0PeYFokEBBRmuMocTci7/VensydfYUnOBJiJ+TkTjlYIMQZ98
DgE1YhBJmXBCAEhaQ1GC/s4yODCJKuDcuksuGi0FNGMg9AKGBl1OQaiA4h4KWR/6cw/MGY3puGVQ
0e9oK5vRhZkhyCVnXQLZqaJixkDfFipLwpgWcoubvdoMVMVhTN7O6KiAJkfoiJ5I7cLfaKd99mw+
Po+OE0TaVu8GcnMDKEg883ZwIEvc8y0PwMSYX9+ocuFOgBZ02qC6by2TXNqc7D+QOuJz0+u4MOaE
GkIXSQ1tYvRLQkwRiDx5GXMEJP+CCTdyCMidTUkMw6y3HR0HdbsUwbbkmtzw+UjRQK+L1pXcYbDC
Fq7CC/cZvzEMXMDV0ESwumQ20sbcHYUR0vQ52EY4ocePUz99yejvaWDBIQSdvPU//uN//9//8379
z+1HNsqOt22W/kdaJqNsl16K//qHIv/jP07//M/t9X/9wzQsU1Nt1bZ0Q1NsXVU1/vz9dbJLt+Jv
/y/pnqfS9lSnsxucFzqVwTuDKNdptRrWMRrW0b+vY5jOcWUnVTpThilJhYOGTPKx64MuYUhxBAqK
aFvUsKb43X97NvE7fXm2WI/P1km5p7OYfBUxCaaTTCopoldo4h74EA3r/fAudVN3bEXRDcWRnYf1
jntZPR/vZja74ON39maiDiNz4xA2LKT8+WDfFjK/P1hWXRwrllnIIvGUgBCggt/XOq9M+dyGpdSG
pazvSx2KujA1sRQshnbVJhEUw0U1pHtML7thMbEJHj7Yt+eyvy8mG//9XGafPBy4lXDhAzID/etV
zETLpqf7YVd+W9D5vuDlWO7OZ5Wn+zRpLyIhgx17s9EJzgzSzeDo/96nU2Sxh77sSV3fXsvyyooa
dRAdzcJ9T1tCBKluerYfX6ZhmramOY5ha2ITfVlplTqXypYMAmdUoOwW4HWIDaIQBaEFKUB3AHaa
1vzxBHxZU+ymL2vmuarHacWaohcvvBYzb7Qalr1xw0YRP+ePjfJlHXHyv6wT7w7p1hHrFMFtg+F2
OPuoyXviyeu/ER9188tKD3Hrotr15VjwvRABdZP+RODouIPRYW54pB/P9JeFHoJHomtpbJo80oXM
SQsB39OOU5/udPya3l7TzngIH6eyOqan0+eZtobqze2vIrTf2/LzuxWhr0pi6Dc8nPgef3wvU1YU
R7M0XbEe9oV2VRQ1LrVspkcKdrRCNFXA+AyPoS+FbmPU+nEfflnvYX/YlzLbFznrYfIUgdqEKUDz
W8x4Gh6saaGH7VFXcaWpFxYSjCWBqaGCZ3TDTPn3hf55ET++QtswHNOxbVVRtIePdq6VOq8tPZ2J
hrQYAq/6tGRvKk04/GMBo9L9cOX+C60emJ3As08kVIrqWmE1K7kkyMCZkwOyo2uTzyFKQKSWGXpI
QBCRJu3p8Im4I+dXyM8Lp10zwhaIPDQJ2lo7B+wgQMFbgHXOtIYCofhosQSZS+Gd++pGDqgHh/hK
KbQKGSAADLpQl+7IBA/LmlRbEqzJyJjQpGjR/RVWv4h4sOsmlV/SEDBCbGNDWaSq0uCtROm+DhQ4
BsyyYj8Jtp03qHQz8kLazAL0cSJZtJ5ksDitnTsCEL6j+5ZieuOlo/Od7OLSSltCyVWJLIjuCA52
nFcwEToWJxdmJAVSnSeGxj2KT/Dj5mj1vB/m0zvCQbQMRopCFUPrj18Bf5O8Jf4B2tTrbET2DnRz
1QVFnghkS7YWsuIM+zrpAiWHmZqT3p/R9ctU0IESUPrIEFj27Rra7BXIbkUb6sYwQww+f98kyg8x
xOBwyZajW4YiOw+7UVFNp8rO53RGR5J0jtGSqNeoTejr/c2lHsLVyba2W8ss0tkT0MzWbb7rAIQF
3rx7v/3dpR52fnE6HrPtjacC2uZxbXGpVC4a9mKQ3/BUPxznby/wIduptgdzt1vl6cwZ9hV3IjoP
4mZeNyzzQzj8tsxDnlNp9216MFhG9L5SH1a3w05FI0uQXulrNyzX9FQPWY5+253UfcEL7KIL3aqj
CcjbE4ovf2uZP1Kb6m5pua7xVLhU+MOYbg2zZngSf3cdcQq+XP6Kel1tk+0lnb2cO9ijQZ7GqHf5
976RIqvfV1llJ+l8PPE0on1MDx3zZlGu0JRiAk9r4/eXJz7BQ3T/siMU+eHCStLT3apVjhNYs7bE
1PTSWgoPhd9X+ana+7aM/v2hbCO3VkeLZe5hOnoTGQaIctrPTRnG7ztOkR+ig61vL5ph8fJeEPjC
EhA4GtGBO6rhtTU+0ENsSJ1cM2WdB1KmTyjNRk4gxntiktbw5sSR/PMDGYZi6LrtGNbDGbIuWVE5
B87QObiHbG69fXWLsRSsmOUf3df4Sp2not9watrtP8eK/1nYFq/6y24/qcVdzk12O/Sb6QmZjRss
UyL7+UizC1RBw3P+/OX+Wu7hcFV1bhxMmed8EobyILgwW5sjPNzUD/j5qvprnYfjpV90c68UfLgc
aboncVeZIFpVJuUNmZPyQ43Hnv9rpYejpR6clXJMSy5FgZt7tUk2Cnf2Ad4OZhkoIIYgRrvhLTY9
3cM5SzUzPh/2rHnzbmRVpjcRXWtSBr/pe4mf9Mu+tB9OWp7qtm1rJxE4ZI/BZh+HglDoAIKsFATW
eN7waE0b5PHEXQ9SkovbmK5gwCX5gegOXUDHb1in6RU+XMXG8XK34ooNcurdOo47RNEYssI9mDa9
QbHTfnuDD5exmljxZafxrZQp46eni38n55M+TptbOJ82PFTTXnyIIjt1q6y24lJBdAVlXUaA4FVK
fKx2nj0UmgZiSNewZsMHcx4CSBEXep4YBBAxYBbeiBBK/oVGovgev7xG5yFwXFNNSW8mr7H0iFKx
f41BCceeRey/vqIwCB7I6lgd0YtteMCGneI8hBJF2e4U88YRyH0ai+HL1qXeq3tCELVhpYbP5zyE
Ev2Y10V2pomp96F5UtFcpjsmr0KpzW4JKTIxJ2hYs2F7Pub0x/vOvEvS5wG/+vd28ZJ573dmMABQ
gLo1LKY3fMSHaHJS7wfHKXjAIsgGyCRtQaTuvDp8ZqrCNLXp6DV9uYdYsjPTvVJpxBLwDC9JB/qN
t5zHY6npsZre4UMsSbWdaRUVx67yNe60AtNdgUx+TaZ1d9zwCpue6SGcrMqjdizvHDfqZfBFVL10
gXF0AxDQ+Lma1noIJ8ppn1tVzPuzgMplbtIRuBapb9Pac2YNz/V7GDEfG5epnipmbrIPBRkvFCWY
8I0AjdB0yH7PtGjisEe/JDx3Rbelg8ILrBAhuaNCnm1SrHaYPsFYcrwCyBI1tXSmySJUIn9/TPX3
V2o+pv3V9q4nuShiMNLDGVH9OATncRyi9IGn4PI17SCygQRP+sKcGS2Qplj2+041H+uAMnH060Vc
52IcsyNzxl71cy4MJQ94ye8P+//Jnv87NSJR/v6qT/X9oCgyd6yN8pYY/2Db7J0R0Gwcjfz4Wm1V
sy3NMU0aEd9XyiTlsjuXGWnlLahGIDTdj2egJ6m7aXikpoUejvrq7GSr9JCms4Xs3dvDIvpYMjru
7Du/r6P+eBy+PNDDMd9b9T6vKh6IaXPogL3TWhDXWqMBHAxOxrMOBP4MeEhuNd534qv8cdN+WfqP
U6/c89xI0tkVqENkdI8+yMNiyIDE6977ja3Hn3fJX+tpjwlEkmWaJPGo+M9D9zt7y+cTgoj/Vgls
GyykWbLOpvy+RbQ8vyfp6kgC0eHTuXl358Fp+Pfu0y/LiBP4Jbzs9TKVVJtlBNbrHvtvR442OHCE
fUPYCE1Xj0gJ/vxYfz3VY8pQZiv9Yu1JGZC2s0C8ofzukTPvBzeIWuPfd+XPDcAvD/dwoKtVVqzE
9icVOraHp3DvvwtzLbxmGwKV9vMm/Ou5HjKFwz4rCqmMxWwVZDrEPRB6dHtxcQvpmdJzBUR0xrBT
GnxSDi4ROSBI1LloydbvWCUIEy59INiZTqvhLfwYRL+8hYdgE5fnWCou/G7/5BXgCALHEkVQkJbN
Az3xw377wA8Bx6oO9/p2Yz8Jebe8HT9r6LV5+xD4P+QMBL9nK2DLjUGgaV89xB+9EJHusk1nZv8K
KQIYY2sF5Zk6AvlnJLubbuWmd/oQdC7XlWyqGY95G8udM3EHREdHQzNljuta8Pc+oPkQcdSbahb7
7Y7eG9TKwm2LATeeUWHOnd94Nf0cyf9nJ5sPcSermFiWBoud4OpheSOQZzbQ9sZs7acjw1zHBBpg
q6YhP+yUy0W3ymrPJ6uY8EnutZuGsEQE/MeGvYsMS8MZVcQPfNyaqqnbLGXapmM8fDNNi0+n1TVL
ZgvL7YezidDug1TVQwlz3LRBPoEivyz2+M3u8u2QO4pYDIaPNzwzvZ+122hmQI423Z6LaZ/sTgHi
cOobtsuPL9YExWJaumpojxljWVaJfjvtwIi7EgrHM54TjEINxAPt8GjRFGSblhNH5csNcs1lO99p
SUJ4AX+7eEmCe4sJFHaJwAvhFTU83U8nT2WcY/AJZZVT9n057WSvbsqO5cS2uQFPABQKhgXnb1qq
jXvmp9PwdbWH+yq/XNUqL44J5YvOsAV2OSRGAb1qzPPFufpjw3x5LvGav7zG1IpvyaVkJdEFQViO
tRBBQlvmX+iB/BQtvz7V4211VOO7lPAOzwE6KG0rBNHIzrzjWmkxu2uMzj+evC/P9ngD3bLVysl4
tm5/P2ImqrguXYJgYNLfnG7833eI/tPT0eZTbEc2bdnWH+4CJS1jrd7GRzZk3qsXjFcruC13pqmA
HcGVjbYTi1vZHCG30YGW4u9DvF7fQNYiv4bSEP2gM8C2oq3dkM7C9gK7MUSIOicq8cPyAh8u/P03
VkTkefz2pqnpKnAAzSIifv/2uXS/GtetihpAlPZM9CDfs8G1/Snv1arY10HhZzNMERE1QIyzMeT/
dIK/LP+Z3H/Zesfd9aRmjnKc0YTr3Huaj9UkKYIwdhKGL7rA2P/+xDzUn49syjY1ls1RNunJfn/k
1DqskvtVOfCR9A7evgBR971jT2GUHq46Dsoq8OwNxjIr2jw6ntL+tYqOzye8Za7+cW1CGEec3/ZN
qFOD29x4K4zBVW/d4a3suwfYGCgXA++FPGQy6CcEzo/DreFqbwXGvtDQW/tQa5UDIHAtZwKrBjWT
XXhDk5I0DG6fU3j74a6vj64AePVA6YJxb2vAU1fPyXzvnzuA8EmUFSiAMibQaPgkmXcIEiSMlwpC
F46ngCngIuufkJvuQiPGxQCNi6cEdkl0pfkxv6NYl8MkTJCpWHEcHCBrBVLTTPhde3BCplxD318F
6pupMG+FDtcFjw+BNgNyChbTeJYn+wgeGwbjEHkRvjiT2uEdTycCUxjlAztHAArW9IjJDBidg4/B
JOwp7FJmoELp6z4JpeFzuMkQw2ahdw3LEKgmRWd9g091D/hZLcHEk98RkWg5z9IMUQcYvNYaRYIP
QM8QRQ6hNdJAKYPP/PSFgRYEeRlgrsxsBnotfNfBcS4kBdHKf4cL3EUTCZUJow2zNsLmql6CTrcA
aKBj9En1ZI4z5X8wYBGGQPBEUMiR3n+6j3G8aFf8ypij4gSLNIs8zDcZ8izlcCNk+kyhdIHlFZQy
riIULO1IA98cR3kEWr11G++W6KNN6HPxMAcw8tg0MZA1+wokhy1Zh1BDQ8EbpDGsEv/YibsAjgYK
IIwx0Hqsxa6goQUDHlkKgRhHQeEEbwR94TbOYwKcbDwB4EA1t+Lqq7eCxAJBuyvoYJb/CZIuBFMl
D6GyhbUQbnDWOIHWAOandRuHGzgZyZsFe2MHSQxWSOM988Nh/3bwHu4ZNc9KRb/doVr1MWDbAz6t
JxO0sYbxIN0IHtv696NuKD+u6JiaYeqapTiPbWJnezuu9nV9mJUBp3U3QTTHDKCoIfPeToIsWqGd
2M+H1ezWL/p7hJOB0nQKZJvQlEJFCOms13S9A8TiWvDdz95+lG+jVPUtPdCKJ6X0ciRf2ubJKzb1
JoPojStZ/6pNdkgFAP9JImWqyh5mWHB1X+mijZGhUNr3dQ33FLq6Ni0wD4J7ifw+gHGg8KjICd0y
NgpYfGLGOxgbuF5Izc9u0eolWVhTsMvMvUG8UNYU7WRSTpJrULzUEAxK/zTdHlxn7ylo+nzYoyI6
93Ei6ujIxuHyHhBS3GSGRrefwQbOUUO6oYs12vaFq4SGc1MBM8nyYoQ31/ooDeMppczSBKaOKhxC
lBBm4IV3Ety7PUQlYk4II5MS0NouImloIc8UVtDNrh5GgIq3tXrxlLXnJUXmSBrsIhNxwahEomMh
FBxWSM9Xwa6NUZF3jBGVzFu1wPkcOuqcFiMVlDIHkY7+3baHRBRCeELWT3AfnX4HHt2b0EuOsVNj
ooHcyKRacG+iDqEgHQI7FcD8XBIO7teNNcZShlb604UhwcmtuoCevQssbjiu6MGE2afzTH8HJQ0h
3yWuvu58S+12w9pWKDrBId4cX7XIQkhvj/Sd3M5RH8KYF/FLIOElKOonZC08NByhzTOFOPvxUsZb
/B5AaanRlZF75UhIycaLQ/swq4TKKpytAqeGTgnkHjc/smQYjZGF7ipiITWG0RISKYLcuoEo7Z4+
HFyEPslcR0/tj8thvUZ5zksiExkwDEDKJ4vJHAyddu/qvh/Q+IAG4BAxW/ORgTpE+FwjdD418ZtE
ZEQo6d7wDO4ckUvg/iHWCR+Fk/e8g24uDN2QrfWOY6YbPQlDSlw7EGNQAK06UOZFDR/C7+xAOrUx
0DmOdxxg/CN3GI0jVSRGueuLoLW9WrwWAXwSvJLKt55SxIKQpIBVgIBatHqtkc3FWvEAUQExNr9u
Y6l54HIjAyApxGEUVk/ngGyYELsTbOoqI7bxaRAPhCAsvDYgEfDj4w4SvvBnpSFsxdV41b8PZdkz
ZlJvt1SQed/YLcjpnCsLtRxLKNrG0Osg9wWn9nmid24daZr3OFDBan6C4Ds2X6DxZyNns3oyvPP0
CpX6XwAu/pChmvKXGPUQFfVslR0r9UqMwtnxhEINr2dApyRENjMqQlgLlwBFAKUxNf5sKn/L/SxD
diyBRbNU1dEes1Vpn8dKsVvVM7RrCvWZMUlPUO0VeEpeDDsUuzjvBZKNFPvO08ryVbICdEtG1zYI
D3VuGO3DcXBchSeIiTVzCMnfERZQ/AVvJ3ou+NV2k+DQt4IR5JFPqfJ9qx6eOmT/7zW6yMPD3l/a
OvJj/LmHSluC0AN8eGQnbeEVakXOYIssHPknqo+V+1rsQ0OCPzW2w4qbakSKjPpw5hmYgHRXrwhF
RI7u67Jncfu1Tpm3rg5dWCNg/5DofxP6f00Z9J85/8NbfMigj9Xu7qiJVM/OSOsjINGpsXvtqcpL
OY6hcSLtcfAv+lA/hek5IDqfaw/1NMnxQC1+dGosDM4zIJGOt2KHQTguPCNunTk6WpjWreraOZKd
XMm9BpjXXz4cw9uDUt83pMWK/kd1S5UkyxQuhq4ZimY/1C7H+7m43e52PZNf7vt5iaaXgd7cHhOP
/j1UEk9aFlGO9kk6kU3hYM2nRpMGfSxEnYDQY4p29VSGbPympifpbcfuXM3oeBnnQ6VlIoU5rKPI
REmGGwPHaET17vuQq0VGCEcmf9RaGhJqlmdOrbH5DtUOcR8/gTBPChTJa8iFU73C6OTYV3RfOQtW
phYMAkpHJ7B7q2FOdnqDR41LaRbdenEhfDLShKS26l8vUMXRfLDQpBmeVz7jjnyOo9MAllT2ujkh
SWiGMD234e2NvDB7RswBfcxI6aPBGUo1ROjoND+9wBC1Q2nBxWR3S4R6YreDjDMyQ+On/YdGiQ4L
iZihoVHh/57LaMYfuYz4PopqyIou2w40oe9lS72TLvtKMWoqNXmz6x6Z/CXRLrgNAB0nkTS9qWOL
ShPBFseTFL/aRgk9tCCGBMw8AozIEs2V9q342BbuPafDhkkodL1I4//3Uv6cbJRSRxk50pDqxlYi
6RKcJ7d+6td06O++oXg2os5laD5bu/Da2mI1six035TeP2zShHIf6ZIbI/i37VxPkcxBhZP35qC+
614AjUj+FmqR4qbT7BaZ0qSkAbXzc9QZj0sHHZsDwkFISGIyuPU5Dg6vEROTMMYGdGnXJFpcpFsv
hwPoX7mFbbd3QYua/tZR9fbyAinEC+XLPmAeuqxTb8Qpi4khXSPuHfeTbWsYvlm4hV5b5w/0Em07
qNh68qlnHwItmdn1xLI6AMfvXmgvyEC2nQuyxsgstPVnWR/wo3bIf+rItntsXWbXfr1zET7slSq1
gQzGmqA4QlYoWCG0Qu6Gue/rJRCygUcIegpXx/O2/ZG/JejeIgY2wv768qEI8dfyDQ72WteF7XjX
3pKx4xSORisZFolH/6KGMoeJt4uZTFW3j2ivcuVzBEYpvwxdk32IDbFRI8Tp7uPWbVks8avXuJeF
zH9wg5D8UvDIy4MxBz8A1zfExTdu7SsfTnNOyO1vTXKN0wBVRiGUfDh44+PcQMqcjHFZSJ7FOmNC
rzzJn2BOby9upgT7qmWtjbZVIjquIiZOnKXORAMnoxRO4aECDT+07JhtA2jh6AFmP/ZtKigYeszi
B2fFLUZXvmZ/Oierc0Z2ua6RS462QrVPQ/xoh5ZdoPZQcYdd3p9aWS/GqNCM7ueeanU0J7i9YZoh
VPy7l7nzwS2ion21SQQ2NORH5hB5U6rx9uppisRea5wgPlKQ90jAfpCfbeMGgTqVhEYw4gu+M3Ja
xaZ73XbsiVk0RFhV/aPPxgk2Fc1yYALJuqI9NB4cWwZpvMrrGcmONr1s0Wa6K76ejZQjgilIOW3D
+tDieJa5N0TT72IMs8S9tLOBzGWXflTG5BQH8IcWu05ies4g7e5Thg3OQIe87u+C9PZOin4I4qdE
9iRUq1M/ySJVC5OxispN93IOivnK6pkj01ms2tq5E6W8JESrLFE0rJA9u/Qus0Pr3kWQM3f1LLyT
H+Fuio6x7NeoaASnRYxY2ZlbP7pNYOh29HNL6r9WL9zFEqzxyyQN5tiAIg7vXL3TuODbjeplbLgB
+rFg/QymFr7zksQ+59xEZzMdAd7HAUqVPEjpOeKL6H1wad8xgx+hBHZFYEnNPe8pW5bd8m3jPcHF
pKg/hIg4QyZ2aEcoh2C7oQo+wb9/QWog7qD50RIEWxIEqbeacK2aTpCVYYEaJc5sjAHDbUlHdS+8
Lv29EtIHUKHfIzwmFMmo5aTgtosUzERml+WphSgcj5+gjk+7w7NQx7zRIT3gIxbVt6VQO1/SwEF+
lIw+89AROHfHCyMNobDe0Oh6ijHFdJ3nW8sQXjVUFas3yrrfLwnnj9aW2GG6TVuLxpZlqw+5SLWy
blsIAdUMNUu2Vrk5qOOt3Eeyxn5FvKHIw8NGQiUp7peHVowJippE96GTzSo7kvXwxNcY5oiSiaoW
DsuRAO0Z1Eq7rUcj64Ciwps+0mtu7y1StDt0qp7z7oeULXOyeqoL+CVJ93QL8NhJ90vd1RXXg9Sh
9Ozz0w47PrL5ZKLvosM22N8DrubbNsjPnr2KIoy4JZQO9ZYltWxRPwxKRMXvuGhrwlEz7s7vgg1e
G8GZLiHijR6e3/m1fcDdCz1MfqfGDvwf3Vz6oRZUXMsRaAlapN9vXMuuzqcLTmYzYyrEyvg9GaPq
aNcNetNGQPgfjVgWs+lJOoaqyZr5iMs4bBNpWyjAJZCrRi9mmPqFx1vybX9EBhTTPMO1USDbft8y
f7ZIPteFmqioxCTnEdWm5vr+uGLeD9CMYb9/5GLH/iFCi5rKFN/ZyJz8viLZ5E8v1tFUWeUxVVjP
Dy92b9Srk7YDLZXjhF0sqp4KG0JBvwe7vHcDyaWw3GwH0lRT/MNrhmbM5iL0MbwD4ggI496Hu4U8
1o0u141Dt2yqTctO9axPdhshlIchUDue46aDxO7bmWsvuA/5t4OcXuar86TSrziSVSSIAe3XpxGD
qo7RTX1bd7WeASlD6x7GSXAWHRX1EBQfMJFWiDfHw+04HaJtjQqHPbLXBNHn68pv0311AI9+aMvs
hbqym8+0lXtFc3ZthTRIko7V3Q76BnJgmOF0KoaLpx4xXt/cgRWt/OuSbKLL/xvHH8Lxg15hR0wP
CrDRxPROIdjgZGtPCxuNXXUi7CGQZn81Wg4IBgfohDGEfBzwY1E737WuzGUXMT9IKtv1OO39P8LO
bMlRLWnW73LuMQPEeMskNM9SSjcySZnJJASIQcDTn4+66l39W2/r6rKynYNgsVgR4eHhniwlL7Rf
nolnA7oke0Rq7EvvePu9twfQ8tBKmBZLgJ69vJbXGUuTAor3DkNgDgoCA0MboRbe95aZn46QpaLs
Ex/Mbx0pjgyoM8ZU9XjdKNN0+XSMtbkkf7ZXsHfRbZlk/BDxyAPLmfwwaDZMn+1FRsUgX7gjv6Q3
eWf6IfQENxkzkbbV563J73tN/lgodr8BqnlfqZ+vnl7i6jxRRo+WmPwslMVzIuySbbX/LMLV20d4
bMZxbREsj9X6M+4nGO3iTNLOqlOySMchW1vl4fTzdtKsdUwDh69nY7RPJs3pOkxdrtfpItqOvHD9
3MMX9JBVGZF/dTaapvEvPuDkKDcyP/CW5p7+JD/pOFgMfoTK2VwClM1GlxZVv89DxmVdm6OXNQ/4
3yAm+xB+2q3BVeHljf41Ek0oO7VWgRkMktygMUD4KJtg0XChg1BAIf9RE1sp5gIq5K0lndJDfhLP
Eoa8NCk+0xQQDqRS8Ltm8ow8WfI0warwTzH2Vb1s1HEGgZ9yk2EIFFXo2WMv39oZHweXDjYKpvfF
sIvX7GJcOXrnheRz43HO95Z0H93F2tGR6h1zaSmhNXHf+FWhkndKLs9Vi/niVbDKz6Ju7RBJesxL
aGR9PBGRIMbsUWdCcA15yt5S9a0pOwwH0jUJekuPLBE9kMj6aFZIYwF5R2Qhyklr+Jq0yDSvTqfx
mboTcfDYU6BqynZ9ME/qXM5nUu9Fz0mOWBt1IXGpncmIZ4GsllYwmlLSFEdyzdoAgudUWepeM1G9
wAcMKji65Q3dLf1xpSIyx1nqKChx3ILC5nhBg0Ni0xH+0VUevhkbTmRdB8WOLGXHv81FVm6v8fSt
uFf0oxS3D1xSXnFTR6en4DXmNOJ3z7tNyWjr2yqTqYQvc+A0SFSV0ze/m0yksxtUvFB3uoz20W+F
0IvM7meyY4PONmLC+fyDs/3b52oQNGEYWP5t5tVEn0UIM+SuMPL5x5Wp/01xSC8vAAKSpX221aat
g00Wwl+Nl9N2kOEqonvP1kx5EUM+BVk5JHCGOc4KUx2Z3Ix5ZpRUO490xe7Qu+qcGjGTh+rqLmOe
o60xua6LRTlONi/QHdUjPWSoNBKxpcLMhNrDeu4izW7uwMHJmLywM7cNUEBphSc8DDcP5VtCHO1q
v+/tLLg8d6N7PZbmzVxDvuQ9F1ajL/kXb9dtvcmmrx37np16neBu4poHefL21S2/sHdacDDDak/G
5D0T1591J1kiGriUB7PKRysFJfzoUJGsPmcY35MPyzsN5Sd9UTpoAu8jekooE5YeYkkrFafVNTYs
ZK/GahBUeW8Hh5arF59GVztKZsLnmCHurtnGuVAs6kveG67ij/rr41QimcTzq+wACfrcbqgWENDZ
Mjo9rr3n7LOOMX+Mqz/2ASoGmBptzOGjjVWOyiSaLMf39L3RTggM0SHLj2SPO3Qkw5Myssp2zFvY
vnx+nrPh/R6XMNk/NtC9n/sfdCIzsIzB8SU5P308E2gUj3UXI9SDidkoOn3f8ek1S7EriDDJGRQo
QJGvCI0C13G2mjMRiZOttu7v/YmOADnZ2+W6qVsHP/NhMRXKy8ZXBJ8A9znw7ssc4xvqNh7wIpjS
3OTUq+4VS7I03fcMdOQwGPElNi/mlquP78976MXeG4fdWTSNV8IW8O4SXCjbXztqUU9DycYHqXCz
BebX/nUeLYxJOqZ23Ul+6AUslnChQEjmOuJ48zDE6YZM/Bc1nD5fNkfp91k8NMFT6X9hC4EMBr73
0bjxkRIB0aVZSkx5eahUaivtC8VVbAYQ/6tnEZKxwlSdChshnYUn6xNbJopZGKVRw+Jp4gL7d1/G
CoGuHf802T0kpUPTAF+IRflopmPcGxzyAMkfbLs5mGENolzJ4LJV/SJ/xfRStDfH6iaahyegT2iM
S3AK5FBFBzVSxOK6L2wySWMhpmQe8NBU+1IeEoH5FwSwNC3hdvWrWYJbwIwHT5ioZgX4r75QZ8Oi
IaowmF2lcw1DrH589ZpZfSCw2ipnXeTviY5jQ55fa+w+M6aiqWdTZJ0Og9MCThUsqmm90Hz66pds
JwSIwNiYolQmhD9H1QfT8LUcu/qSHZj7r1nTTQq8Tbb0Sqh53rPrHvmPmcD0d+Sq/nCsqvOnE+/M
ZRtYwbwunIJtzP3xAuAuRxEKALseLQHmvKtHGTBCwL57mJf6YR70Aw+4PHfnz3ncneuX17I+qKU3
oJ10q4cOazrWOYSEjDabJX6X52rKSmy0oRcTzc2bxF2Uqq1982FAkfryeeqRoyeSkaudM95e3Gig
bdMLw33rkk3T1hrEwn8YJT/VC/MuZqREzSpFfouJeY1Dst4gcwIRjIJ4hLXI6MNVeYK2FTGFPuaI
4+3eZ+M2cqp9uiVEebIdmHbFxsFWDT1d8Ap8XlAHfnIkm95nGX8pB3MmzbvW0YNxsr0iubsPUeSm
MSFvGM0ZOoT6rmeQH7W0DzqiM4VbWMoB+PZoIq0T+kBntPFw8MHV6x4eQBURaJiMVnwevwNQr5sq
G0Cf/esc09bs3TDRPYyne5oYkV9fOnLS6kSgb/2KfEVFtI2h+kteuCQYJnAuaLSA4yJtUIcE5DqR
gHXQ80eG7Wd01+8x2RQ4Fx7XpQUArN2unBaGjcx9QpaAoOp3/s1/CkmH9soxPptke2x+4MT3XEX2
3sfiBDIJdnhHckM0SE23HtIGO1h01I3FAgYVW7ly1Y0AIsJmf/CUibgPkAIZGYGX+yZPwIwyL+xg
HfphAKrQHpvC/vSeQY8dbPCmfHGYDy8hpi8XDKOBfDUe19RAEIudLE9yWiqr8JjOq0HUANRvLMID
WvJF/09q9oGDEVbrEE3sRbKgoj0FB3lt0P2srDZ3tWYyyt0I4a3AT1Sn4OVepdPPQTyEX+Ki3wez
+Dv8Fh5owSVbFBntbGFARAf6hBIw5eW9jE7ywbiZhlVBnTQcaZ761aRzi6U5a9bNSlxEM+VIa/qs
IvyLm+hPs6Z+KF9ulkw0XB96O+H+JfIe94MXe+9fc7ugJfJQv0hu8n3+nW5xjKtv9WtMkoMUHhpX
bkVhEB0TGjBI+hHdKeZxTnhAQ4q2NRKOPNTu1qAxoU21abjvkQ8Q3YI5cV+BgsE+Lo8j3nN+3o2m
zSxcUcyUl1hYPaNtGbdER9f80hUsfBwpX43QWCYh5+wK18XnEKSOmmC0JE2P3eb9+LQrdvurW8vi
VJgZqa+I+/cjUbwUMejz++3wlrxlW/zpIKNg/EHWeRn57/N7VV4S1apWpWmH4Tirtx2iveRNhDBe
Ctw+ptEmmtJS2JT06Ime7ODD+xQdRHDgzvlAkLkZe2NePkR0zAPEG10h8Mpi0m4IILqbg6+ZjnCj
Qc3zv+4RML7ouQvG+2SEs3E1UlPPXFKbLAw0HZW9uHuhvzl5zVRSC2n7ussvW1lXvgHgTj/cfsZ+
8eiXMaqYdsY1cH8+UXCTbMpFPyuwsRsmSehu4n80bOluYng7BNyw4gzOOt5YBMDugfkN5+po2ehD
Oz6lmfp0OTNR8F1Ec53CUXGig7kNV8+VCFWF03QxtN7NZT570/zfviEVpYdi3EMeCtwtKYFu09iO
cKubm5chlSiRqAaj98X7a/xexNNugm3nUUZs6RcSD/afX4TQG0q7mleshWm+rI56aPe4wKMpjkwg
ko8IGV5eN3PT/EqqJbdeWY0lRocfvFQtLoWhJdDOQX8DnLNwPo8/d9Ujyg1sA4pCIsFMkYl7jEbX
cxW5yQ+Ht7bGsInWEiDnoiIOomHPss6p8iXURx12vb6qRrZpTlGD26Gk8gXbfSLg85jdQZ4ceCWU
CLQxn/NPTj+1xcIaNAuR3CPWByKpNZ5Fi+RGtbqlGPnc6mN5LI7N3kxsubWbfKimTDBPyavjJVGj
+xlqIhpET6er6FQ45Zd+kTo7D0nK7QKR4WPLdB7CkCRiNKXXyq6cV8vXFge5eExUI5iVSAns0Ffj
uIuschDZBerML/Wu2cSzdIflDQKBG+mY33o0XNH+Q0x0iIFgWqwjZUTBw7MypEpP72VX+tdVCaXM
vL+/m2/sgc640wZO8McpiwvqIZbxSRzPL/xvnTdaq/ybcmKiLkGHqRp6UhN6KXBf6Nvhj4uiMdkw
ZM/d80F5ltIfgpvxq5J3hEd+kgQsNG2OYlN3sDSkqaSQ+n7H526ZbJ6ejqEvxcqLeI3Pyu97WGeL
up2/33BJ8dAcTBpgEwiWhoWBRlnUyT4MJZ6IzNCO4OkIzTZ2TUj7IVZWAAr0tiA7wiCBm5BMemno
LHByGbUThT5VgXxE2nEwqS5tDFKNq5PTlPg4XTdQcOAvFbi6Px3EXqXv/qtHtY+Yt4kQ2Nnk+CHx
p7WyHf1nz5w7CfaHXMy8mRS5Vx4+U/070TeIfnvSw7i07GYMYPdXYrZS2hXaiH60AsFvYSvQqlet
iHrqXF5Isqf9yGrRiy0cyrf3V/9odF9leh/tVq4nxLXQVkR3dPWv4CFUw61n6pMk8VsWkW+bSF/Z
x4nA3QG8RRf/FTmdYIxXObR5Arh9NMx0K68dM8aXbS4ifgmkjNTc+jUPH6bk6kiF35tJcmqaSRO7
QM4s0dD+xif4bdOfaenJMYsOQraOEWdGFxwzJpwFaOdhK8RxRXtLGJf8eioitJglO6od6jByCJ7V
tkTWOnZMBO7vHx/MinMa+CKCmYRNar3ghGlFN3jNVXPW654qT2RzGyMJwhFZYU/nv/A3rdaC7rWd
U4LlGIsEHt7TyV/HKh9jeRSH9rUcj+JplnhptDRbS8P17A187JNidigWYwH99uP2kpgLkTZCOosx
Ksb5HXWE1G/I6lmF2qsxPwDR46TB34Wj/VfKxwKNIHq1vdU1fpW7OSQ0uD+YIRD1WNjPUAiHH0dP
/VAZl5AhOof2JO3MAgc0miONzQ0JI5gpVeh9+N5k0ch+xU5+eRTQanbS8cR6z546G+YkhmtxtB6V
a2DvV74b6TTz5yUi7gj5z/ihlPCcTsrsoMu+ES2p/T4f61lMOW2iFmzdgFzDTtLtUvCuxSQB7gYa
eLvVUHp6pOHJD6dZNm1FS40mAuYxzA4S5kikHpwAo274fg7lLvG4ZW4B9KbcBj/1lzAkf/0iQekZ
jlEyLc1VTVnb5o9XtqzUmfAcG1SSzSXBwxKnhtiNyPaLmTLaZunZ0FfXat8zffny3++ZLM5MMgh4
rstnXVqFvGMFwvogpbOymelEN8w1f98hIM9WgobT+SVSPvkOigiOgWV8MFA15hI1R4XERrdIoFiY
x7X3iV3OT5nSNvH4ttK4U2MRntR+Ejw9jSD5PFScPPqXpvuZuq2pgIJxQ9sqOUnxqSYDULZlt8z0
iWZOXzAuq7ERX7p+LfdrQdpn5kpEpV7ZCun4WmwyoF9509Xjl+583n6Jnnk5LYxxDL8SgmrmpRxR
iR/L08aw2+4igEQXe9wPcZJpf1/mUiM4oC/JUY4D0hAwqqubACgJ0YTfx0o/se7k8SHHHo9B2t6I
G+uu+LGJ8ypEz88EuVQRpTAQiN1nH8/w0D3pxyRYmonfPb2I0wf+HkcvE1u4XYq+UjpP7GswZpNr
O6ItgnoBYAvsA0S5Vfcjro3OK4FdyC9xMxYn8VLt/edz+lLZUY7IKA9itsyG7a5Yz5meTkn0pgwZ
C6kDg0LGsbvyEgIwxN/3QqBCDMYFpSytiKdndrYWYjTpJUQKPAI+jtq5eW8/e6iJFjHnqXkjZBXg
jIVTWRun5lRqnVflPU27xwIA59fXcPnXJ4CBqyNtr7oZCaXqqcn0zVwvksC5nRqTovRVeYrTZG8M
mrWlZBW0R7C/Nd0QumvBivrXqwPv4+PFplvQDfqOYJRw+Ed2AD2i90K0fTW3N+0RKY7mqfVcq/gV
k0RYFSN4Il4gO4gCv0ovFycG0xxQyKTpR3J45unHpgPYPB218ISnS34Ds9KIHam3RvRCMeSi4Ois
JvEzfiFIApZbyL+RldvSAvAr5wAdP1n2zqXOxxW7QwlacTln8l9t1cPVI4uDum1aWoRKN5rfHofu
leZubAsicJ87QgIDL7bMGUWeolhSApTpJS1HgzUwLKmnmHmFUQO+vYTzQqxne7BVyglCP78Y7mJR
2ySAVRMJ/y9C7HthQkwkP0dI6Rfzxea3a2ckHkFD93TICoraz4xJnUFp5OwUbgOawpDko9j3F1Cw
urFSONLf0k8Fljy4t6L9THKxwZUNOjEiPImb/6gHenRCaJed141sqbAVqMlQUbB0QYoit/tN/4tv
Ccwu4RdDYV3xeNvkR/sbfT9xeQPgCW+UgLGPotvXNbGLc77tMewRIwisGp4kwW8F0fNbqqifHVG0
BPyqYBo8HXlJVFTP6kSY03JxR8g6GzsBLxRh3p6bM2mB/Kv7yQIkbFnDF0ewGsgYwXw0+p8Hyu9w
rvzWN/2Rzj6noebGt2KGW88x88JD9sts5WtdH57n+HuRLvV5DEHo+ZPOgm28N2inOy8wbrIaIA/8
gSiHNPsXgjrAb7S96F/YHBgo8dFcAxsix6ssmhr8eT3CPchzzmv+HIxsSAp2nwsBVjlKEYQAsAAS
nRxY0Nce6TqQLE6K4oRS8THG0S4fb8p1bEEWEU8op8iWYtjhnLT0OoMTT/j36vvocV0IeFxTZ7nl
rQUBFqYBFCmcL1WPrks9uJCAF1VAh+xhXmbSXqoeBlHo+FDT5/BagAF+0xu2Co8CCuga0visOJrg
V3Si+NSXm+fDDIkPZ58x04jEy2b0ssHmdxZvnv5Ux4cQB91JiDGvESJH+JpE0NIf+aN5GLDYceHD
/BQFBaxiqEDDibnXzyFMQPogzBIgOMh7cmBB+xUVbRsM1XH3cWJSPPQA2hn/FsG5fjtS4I8TdG7w
9mREDwWyaAdLeID+HAhWtWIYv9WQlBnQ6OFHAXQBPqt2pZNA7OPAFwYtbPVGpasKVqKDLtmf0mp3
lNyRcNLIWobky8tw4eM8Lt0YmnXqmvTPMgLolNuIH0Ceej8XTTo7Hh0IvT295KO2aYVLXo1LWgk0
OF9rMTx1JWhFfmnar1K8teHxGa1H4SPAvQlhcKZKjI2OXGQyvuKfy1xB6wutbdxFPDX6h4aeV7HQ
r9OwoCvW+dE5/vlsqi8BJl99LC7gOUXtPB8U6qPZ6A6ii5lAhwmQZostz9kLcf8oqfpdvZxm0rSM
JqHmU5kr8SZv/Kdm18pA/6gjV8BYtR2SZ1SxP7sKOXGPv3og88TmDuB6iMiSa/aTLOY72T3ncOd7
SlDcWphioXoIXGPw4fNM2tm6y1q/8KdXLYVJCbg7sHbA0nEg+5PGh4LHKw7EpgdOCMhQwNJwIGSb
IxJG28ABiwKRB0YtDFMAHmjgZ0yVMWvCvl1W2+j8/okHcxR9riyQEbfbozApwAi+cZ1wmIsYJ6ec
nWbYT/pQV1dLx/WNTQUL96Ch44y/S4/9g12DH8kblueK8THjLbgSY55reEHvVJh/U0fHY5XNwmls
WNEjNbFc+IVbQSDaa8B7AH9uftC/zdxKV5xfHIDQY9l7OCwggXm/rtKdLnkij7GxmMyAHEXzFkNE
8gFbZSbnp7i/GGQGn1y/v3DxGOvrzDU2uAIsWB9H2RS3hA557VKocCtKOi4TAqeXiguKq4pUdVzF
bsVccjoRxNkzdls4qBDvmUIhs+Ks8Hr86mibYeSDSf39esF1YdbNRvgIwOsEx+GbMl+IZ+T+Iqx9
JLtLu0/WLVr1KjHQUUa28dUfUsox1cbmkfVL5/E9c7Q7hMxwFuzhDk9e4wF0UNdwYmrRwvOh/2nP
FM5UKe+XzcI+AXhxgdb9Boo7dldEpWN5otQrJtn+zSAEByl6HxRSXneT8T7FhwWm5hka/pXBBAwl
IqsqXQDSD3xwVNq/OITxLUuwAAWgsWmJJF/qGTHVGe2/SUtH1Aq1YRqpHqxzvroWPVTT+Q037Q9P
0My8orPoNNMrpSACSsYgHsOj1G3guJPn85CZV6AdBSuAVj64BQM86mCimTQMuTPHs3g9um2x6ybE
o1n7oDtJuZkMPbGVcoNNrZAJfMPJbAfoigEKeEU0SKFBy5bKXBTYF0cxDgk7plOak3Q3xtTSgmQT
FEryOBhgFRi5n2HzBxGSOjJymM8yThxbxlahe40YxdtL4dWTpVBb45a4MJclLxsR79b46heV+gfC
/yGbxpN+Z1zCfcpQw5ppFw5jagzaq+wrTFnp9LZ7Y6OuOiaK5qx3cgK6fn9x3j7XDS2C6zeg13Wd
XvQlM2abcJXMRAiJDlMomjX8iWxpn+BaRr714G2oT6OztItO14N2BCOh7qHdDGd0IBjNWj+58eLz
gnJ6MLmEAQ2XVII+YQ7YWUTZnF4teNT8yrSV7nQu/cVJMQU3CIHeLm+4IaeRB5ECjgJ1eURLq7I4
mBDkDe78Zc5l2/SKBSUwac5rVRzrXxVXWWibzMQdyh/wzs+hPDR45CjO0EDA0i6iWe9mgtvCFIk2
dTGQUuVzM4vXxEBMRoyLvBU5YsjroacRzwBZ3XSWzkQG+aIlIaOaqJUFjgyI8RYpyMk7ZF5PUmib
PIRnHn4FPzLG1DC4sKY37CJYDOvAWCJkRkxxGFtgXEK1CDlyP+Fjo9apBReooRAXn4+jXF2eO6Y8
uD1cDU/LnArXckpaHdJh/wiOb0Z8WXzIatT5OJEAZj3tRrVVFglchwMK9BGDDsBM5gJ60jZLy2x0
eOmvjHoHuN8obLn06tJreA9TcuzJiLZcOR0Zq8pTC0eqbG6nkbwUCyfDy1UoAp4JfIeoKpsWGD6d
CZqriQSU2Ssei+38mc0zjYd3bF4gexgRKE6rOLLk9g3Te0Y2lRo3b84ShD6A0Y91vUPvVPMFqQK7
s0fSD6cQEsHaC8Fu9/LHqaCLsT05dsKJNgVBl6GK1pDWsRh1RWn6qsfsI/HWJIRBi356RWr9IwyG
Jf2DaJT8mswxkEGRVNMnz3w9dt98fI+3HUAQ3FmTwQcMYDM7BtMdWXgiEhzfG1jhb4422qVnbYnf
Dh0S+uKUrkBYhVM95EUC/ND4Be1c0QrpETCyIn2Ruo4Sb3Aj0r0u9JJibMYzI3drMGCiF1UxwBNu
TyBL9abTNgV+hMbxU60NZfEpdp9qGWIXq88j4OLMPEf9FoquggekzkiUk1dOoHg9iCnlU7S/vvxE
dq+om8pehF8egz9MXAJ/YeXupFjScHKLLh4qxqWBGk6PD5VfCEHYMdcLRZ1CqNev4L5rkBPDewr+
q/F9wkeNk2g8HuG90o6bzGsIyehzZl4UnXW2XeyqupsxLkQ+Yszh3fKRPSKrNL6AZnArUsep7Cqo
7y1Ztqc2ZJDxT3piko54n3InOGpxKMNYZQZAd1Xya8V6qYx8YArFXESZ+TUnOJAPlAJGldS1Gj+u
9TrsxpJyagSfJIFAKjglFQOZ6jlYRSG+Jo6xxZkcitOJR8AkAjSlDV/4gFJ/qPTGST4FR2OZuFst
tomcQe6ojU+C/7nHfBYEGhjFboatKjSaqzNSTop8iMrdh9Gv0iaCjOJhZKBjgiqzK0JXaV+X19DT
GLHmpapXZIjDaMNSYGhOY/7GMVIWbDBez3/qYQhhSKy4Gq6cO4OYrZ2UmQh7tS7GbcDEyNIUtuL7
VCXLOPfyfP5kE8f57ZXfOlDB9N5QDvTR9yhZatCdWMIfsFAWbrB2B1/EhIAj6Yco2dJQh2iR2IS1
bBVf8h+RgFNY9WuIdXRulv3tvdWPRPaOEb0fYJtVtWFUDTNNnAWP+oY23PM4aETG/nvKWoFxs67e
6Maoy29n0u/k9bQ0zpnp1X/2E8NcFPlCgcnczIz1+nUbTdtbuxzsBxnvXQx6PdBzHBFEziKDwvKC
oWAdi7DaDdfxXl9hk+uo58D0WtrrIzdYRxPabUwHlkzIEfqx2OwX74WyLKfyBlhn3c4jn/J1qYyZ
RZu9xtR9M20sIeaHBQrpRro2MKr7zD4MwXWz98GcINF+rOziJOCIA4vLFi06UHMsxi1qYGcYa8T9
qHX183O4BD56EG0Px7Xlw+bxUCR0k11WjMF21X1yB+UVZtJ3dI9O7VqDVnwqIcYPhFirTK1+9/4i
paNcFVmC0QQq3YI8abRWtsH9DS+etA/1eSzimCukS7rghErJSD2smLgwW8YBNZ3U83r4IlN0h9jS
rJ91hQ9gsr5iMD7sqnG2ml6t2iHn8YtxOc4WwQaeAZp1m2yVL4SzuS5P4tJgVq+eFWTR4rhkRZ4X
9kxzkJ10cl3hHeYyaHLAkpamlsiUYD0Jvqvb4AFNHuRgcgf7eIM7rYRbZEv7/rz53EP3XDrzFmtn
TnIBg7fcQZ74okE5bB8MSnOb+F5NB5lMoH54S8FSt74usbOCIgj/D0AdQ6ex/k1QJw8RT/ElvgQ7
ntG/CJqM/puyjyQCAgXIBYiixozcPynAod5LaVRU6X6EV9boOyNZhAhM8tHBNw2mSrMoCf3vcdPP
DWNuRDDiJsLzkL8uEuaY9Kbks6x9j9Jl9LSrYCPm57a9lcKNcbGUACa1NEaMf5FFGY3+mwY+XLWJ
O8EwJyQbf40KGVe1z0NZZzZ/AnTrm+7VixbVXVgGm/SH7vVFgfFAiaZh+SdCl5NhQAAsEQnlxKEm
rOFhM36wA3l0m3lBi6z/MjbdL23jaTtw0nxarSi7rPWltBRX1bSagpzNczha1z10JO0sr3OmmCco
My+Y0CksqXdo0EK0nePTdUV3AERyXs35rzzQnlkw6OVIIEA30YgdFF+4fmU02azu0C3gMiyDwCLl
BdgYCJomphwlmoDtKUnclpYq4uMGNKJ0gbwCXFnVEm0PZMxmSGpsTAjQDgxGWEbSLIDjMloC4+Oz
HvwI2xLZtmLD4NBrlS2QUoDOBMr/c51fv1v6X8NwBf4FM5mU9B7RyU+m9aZeFkuG877BkR6UbPS5
qA2nzUTCyr2Dg7SFgkT1vEPiY54hIDB+HQ0aYcDHTESCgnLP5F/fzIvFDAKORwAlb8cVQ1cBxKPL
BsgLENbrjvEQNigwFHgVhA6YzAfTe8Ig3F4mKz4L4kpdL4k+LxRsP1g8wMrADqJ18HWFK4zMQW7J
MbM7A24Uu/IMR2zn7bqHj4/VMgRUhzEKznqHeFLDTn7THaSugfl7fsUux1BEMQ/ItjJ30bJ2cUot
ZlFpl760FvwG42V8XqV1du/PxSxIwCKdV2Abp74dsAAZv2omeZjGEwaIK2/cbltP019QJvu5eC7E
GbW5cooxEb9uPwTDbelz+BmuOen89yK88KMCtQNUAEeGPyfQoiYAFZDnysnTf7kSEAT26fVdOHOa
AUTy9/OHFn/s6PQ1yRXwKPsXQbNhBvKfE7O8WIYuijh0ISig/CUcxXikkWmfPN2Xv/VS8kWiMXSK
B9Xg//ufZmDqf4n/6JosqqouS9Dk8bAa3vD/0EXpCqlq1ArZmhIm+q/JuCJY9KA/INwrpk4Af+BX
M2sPjMmkT3XUSLqRdMAWEO0Jmg+KV4KV4LP39iSObcQoEPRIvXyR3sFOeNBSbn3AITlg394ocArw
ahjkANvIYWVeTl4lOeS/nWi/eSFxauvs/32Lf5Rl/nMtDRlFLJHhAEYddWxU/jpa6zz8mAoqLVui
mU/2/rlJX8rP56e653dIYxipkHUzocPQBex9Qg4aKf9yDfLfxzsTMpI6Ug3+z0nJmMc/lznp1HrU
q89s2yuP8vg8I7HSIBV3goOyEskBEXk6yiutXKmLKLnI+uIJlvSC0tIbx39Zjv/zUtCp0ExFEVGy
GL7+H09c6tqg0oIk26r98r0PRwdRtSPzRr8m+HgwwxKMedN/2c6jv4dO/ty/apqiqkjMaYh/PYNK
aupXEAivrZSdg+eu6Jie+BXFcTs0gSedsZPaGSRteEvSTJRmWQ/RJhkduyeT2I4ELlMru3wVQ60c
uF9y6uiq1YSLrD0FSOOblxDWhMqpFK/VaNZGI0tL/Wc7HWwt//fyyfJfb+ZwJ4PNEG+lKI7Mv4WE
cAppzToKsm1XzQth3qMCLc+7/OdZrBq48+1PoSyN7wjp1kR0zfZQK9sXZBkdCseyeG2ewQ8VyOt1
+N+XJf2fl8UrrCE4pJjMuvzzqeqinPWFar62kFYE5VcI5lK6gIhp9pM0p388BmXKlJt63f7vD/6/
1mOwFGR4SWZdDPGvA6RuwlQchc/XFgCroWXXg43aZbFOgTOqcGx8mFJ12WLaiKlBNyYMvIgb3TgN
xtdyQx0LpirACMv+ZURNHnKPf7725j8u7K8jtH5LTcYr99oKdGaacZ2vc4iuNAoIwKcnVgAvt1O9
/DxMHjCIFDlavicoypJFH6lAiOnjwLyVmEVQdzDR/2XZhg3/99Vpos6rwDSmJol/Pa9MElPz845f
2xSbgMwFf4bmVsGeI+VD60U+jND8aHzNhKQEkkotjlMTDps5zMJJoU0MHaTbx4YW1Y/s+i/HlWT8
rRXB3ChJqExOh5mGZKp/va/mVU+fVdpHW60YJHxASYc/tFPd+OmVHwd8ow1cII5A9UzFBVACHPn8
vlL7mQ49itFD/2pBJo/migZLmHoSs8v4g6OHU06UbFbx92ucK/YTpuKtWVV3XJouow26DIrmvruB
oNF9K3uGYF4VwJd2NhSnukc/0U+2qBfZ5bUCydw2lSUWA2jU+9FFnadAszRcQLwvTIhoChyUAWx5
G8NYSn7v6oV47picJimaP7fRBKZYDZ+E0U23oekiMXUjwyJaFI/8zVCi3TPUj9X5Zwe6TvylF11i
8UnKQ1PMbzf50FCEMfr+ANbaCl2j3hYMWxdcRgAY7Cy5596jN2z+4VU1t3I/9MiQrqJ5B6bFuEPq
lvii0ctV3JyWUzU10e0pt5xuWegODK4lA9j0HgiP1CJCYwd3IGhg7R6pANg1dP5yC5yNfxQmeLbL
4gFizyj2zgBD/ZkR6PBHP4/2AWxHxo/RfdhgiA3WA7PouWjXCoH3MxXeq0g/J7L/rv/lwEQD6e+t
PhJ19pEyMiluJPnP1/8j4FTaq6g+wQdRpEO438NUsOJyQnsS93IgX9iUnfceOnpjOFsb/rsGNemW
3iBgNoOhQLP+ahCckubsH70eV90sWQJDLjKLn/r/pJ3XkuNYtmS/CGbQ4pUESFBrhniBhQQIrdXX
z0LOw82KKsu0mVtdnVYdlZ0AwYMj9nZfjkQYOdol2Y/Uwl4k0ZbQs7I9Ze+9oKEjvmF3aZb6epFw
qk0xF/gxVeYSiU9CDWqK8mU/Ux5IQJnlNJFzcdPmt2H48KX3sToU2PWqk0VtSIjeNH0psqFWFsZ7
FX8onFphVMRH1Thq1klJn3NQaYWDlejR7yzZ0ZJTc+uwkjX7jLO9ib1pxgmjnF8FcrWbiczGnayK
+TjaMv0BJsLJX3/Er9C+dNUr4z0f+Tg2Vtv5uKEp74chatWryrHpq/TshdmixYQukPV4qVACh9qK
uUxG/cSRZT4iVCk0m5PN2C7gg6TR/LET6QxRaZbMmfKkcBwo6aapQIrUK1VnO34ZduXlAXsFKwjG
dzwTGGboP2KtO+n+9yCw/UOy3e2klh+378oTtl2+wnnOWR7p5Vd5UfApsZNblYWDwtjax4dHsQ0P
6E/Cye/3Wr1i8l0jdD0pOQ25Kd5gKQ5r/WVCyy28ZbfkXmOTE1wBumGmMed8eSxdJ9oSHN14WOlk
ZXw44xMWEU6HTffCwzWkOdarwE3W7SFc+LOleGkdlDoUxKehI20auodYJEsK8cPaGM+hOXt8gRAJ
ymUO8QfKXXoOL/JKPXwxpq7KFm4T1TZ93o+20uzHyTFBccstn2JKzTS50NcIOB4Qa72iiMxH1yoX
+XjoE7sXHHPWTK96tW1Pxt2nrDp/TAHf1sla1ow02DfKB/0imAdUxcjYu6wD99LRf7KLCP6BeQZg
0FH6CZ1fG2h5Sr0/Skeqed750x4XPc97DsHtkxhjDne76uhKK/GUbcwzDbwcOxuxdCbHGkrI5lkG
iSou/YNBBvM33UMlXKaU7J+LRUhfnroAjCZ19vWB3eeJOh/1N+bMr+aSRjSvbfE9Pqk1+rsVdUqq
msEOvNUMkC2er0VH7sy6mj0Hu5DWVT1lJwuuMqMp4aCIwB7/GigLKDvp+naxXPkd2sqUIB4d3xAz
UBbDOiLtsLHTouuX5RuHrumAlR2GJ1Pc1ujRk60mrTRz0/qLfpz5zSThKTOnfcx7rK0YbeMt41iX
jpmHVthWraWFnN2D4POpN2ufsli7tIKdBzQQMiZlAg6md3TFlCxO4jVEkPy4diuZGp/oausMi9ot
5snCQeIdOeUbYflmuqJtbjjV2M12nS8fyFCKLX/OgArnI6xmt2CnuiUn7hMik/42LN7a2y37HL/8
uZ7NQnQeKQffRZ3aiIV04dbXKDzqcl9TibaYM/bZuLEwK31yKhdYTTAz4jugnnG2pNXjpVNsY91+
8yV9EEDQv/qfuL5wTX4V1+roK07SLbBxHTRl4W3Y+EYYgVx6GP5BA+CxpnTq0UG9FXD3KaGfvX7W
zcRNtgBBjCLHP9LuEeYDh+oPLXmicHiJT+V8uDI2TWsRrwF4TcKEYQ3MJo2mcVPvwNSoW6V1KSCn
Nz9f5zdxY+Jh2o1HznbCQmpdSuyyOZWnqR1+U9Zzre2fN1D/IhCwQzE0la0TTCmL3cqPfWcpjq3R
xeHjTB+XGmfuQxRovoWN9pF8G8/s78TsU9I+WAR0qG7Ipt5eeetsRBXDLQNl7dkF7xb0QqrcPfDy
kD9jUz1bTPHNPCCfF32RfW1nHrPYDfPduXcIg1su5SPVzeyjdpttsPfp3rSo+3uHL2vHnvt7Pcxu
TrSqp2HF/mcbQpcKnxC7lACnzJDfke4ROh98e7zQUTbPPZ2NALAUPQKbBbp++fNz+vfJC96qbMAU
0GROLbL5A6xtqUOqBhpWigT1V2fjdEceQvfTTZ60TxZFuv+swhUiB6rLEDUpdHZ04ucccIi7oXi/
1k7FlUYJrhfPST2cG7b3oRMpzOyF21PejK/FcbzTv//znf/ryMiNayKHLJItOTL+vHFDDX12DWV0
Bl2I7IdqnjIr/RmHLZedzZ+vJf17j/LPi/04FA9V2sZSOF2sxzLa7RNOabao2FRh13Sjd8gUZkBF
/3zVXySlfxwCfnzEH4eAPE50dUAme8bYW38I+UkDSjTQtbx39MscMOhIXr8t9igGS8xx2nUiai1n
E4X9OkpLzioxvo/iCcmvSpMZWmf13AyonmcCFp9Bd4N9dUDsWbDKdbuQDXE+AwsigF1Ql3/+MJQz
fn5jBrUkSTRkKHOMM1GcHvJvGz0r6g2vDIvkOrRvXnFM1VuknnKK5tqXr26IWJk96HiXbElHCkMW
mFgjaDAzfJaQL6Kb1Cy74h6zFDwo7UqIEAAtBOVMY0UqYK/VmAdyvBTZ4DTI4LI7YBt2iJawevgv
nXTr07Nc7wXhXPanqN2bwg6RRNQugxLcEf1TLdua4jnpPnPrnOH2yDl+NptAX61K6dgGbw/tuY7P
Qf4a1stax5fNq93Fq8Ba98mzZK4z7drLZ7l8e4zAkejZqRtN/Qr8t5hmUat8Dcln+rglw2sbImSh
Ly62Z9W/as06hbtgIFg5oK4u2e90KGtp3C3xwsXqTZr2Fmm7iLSnKOafN6O1sNDVxusovYx05wG1
uZgdmrd+pccr/jzOUEm1wHSCwEx+ETlpowgYC5vuKLKNfqM8q6cIySFH3aE+Z9/Z2zge+d/cKrQh
tTnX+JwJDTrhbvf3/BK9VfEa3GGKQ8daKrNMeRFAFV/F7wHFhjlP/aV6Eg4Pay/1l750xfEQg7FR
ccE/QC6ah6ihoMPWPnsRgrOA+Ar3h8ILK+DW8Xdy7JgOneR2siy4yG8Sdan5N1E8Wd5C7s8JW2E0
Vi37Peu7emrqfZO6Sv6qW3bfLTl5ZqAiuyevPEv1MizdkQceZZ8KkoT8HiOthoWKa0XL+EJPdboY
xU3XnwfzRRJQmmQUJjKGGkoItxumo3YlnkYFfxauxMc+qtmYccweHgeO+Q11JSpMiLNY0GXbq89i
tun7SynZGr5q2kKm3WkLJGZevCxIGqa/hZ0VLzJ9R+0EVaRyxsDhgUmS3Zl73t2Cr8dyKu+4CWne
F8EBawdPopWfdNlFL8FOD3VEBJjCnEwriXEN24tCadw6owGQMBzrdhc++RnHnm0Ix8aj3WredfTv
/VKBYcyFSFujdIGFFX/wSCBHThab/l2usnH6EZ8ImSZXoLJQgOFBIPHNMOmtWWsuR0QJao/TqjZm
QX6VPjz1OccDZnUXXFDeUt8p01vmn3GRSPJX1b8OoKS9tVSvJ+kOm3/sNYL/ZoSvbXHyq/fYQsp0
QpOCBardxhinhAeiTprEwG0OGkI1xgf8EIK6pxb1+KVHc41ebrMtX7OcHyJavz5ChI12jaQrmMWe
jT57WLfqwWPFTW6j5CSRHVlbQdjAhxisSSn5lefrArBQUKyr5F3Td1GwzgQ+25E/ovHdsuU8dJSa
ozbawnslLwxMNqhistUgL2KMJyn0sXaeJ/OHOG/epGsgTOjZrnHib7OQ8ARMVg8gBIXtwTlLVvG7
at2T1xBD8VdDHTt11fbE7dRYnVu3Y3erziI0gzpQwm2LXQRnY7xD6N32W0TVWedk2Vupuhy3Eopg
LSULkwpGg6UGNcBCucJCA+pwALGdo9mqye/Fe01VJdUOaraN9UlRFDmq8CWxofXCj5HfpXeuquBS
ufFr8tor723+3LKJdhOXY5Rgrukh8nsMds8lJwFt2VZInckzkN67EUcfPw/FD/KvqFbmb/1E6+KE
mLeLxLuLHXKOBNn3uZVvTX3g/VHGCHSjPfkynBphyIRxqr5jDPM3JXH79I4Roy7fu+EoeU4/IN/Z
CtUZhh07zp5SrpLeH9Q1KoJi2I61AflQ8xFxuHEH4YTHJ8Fmx788dGgi6NodPTh7GuqtRcck0gBb
gAKKdyUDrf2Us5kBDidO9fyyf5c4DGftUwS54Zq/divc4U7/NJ4tXI0CSpUAqQ1qZNt7bPLyog/P
OrgQasitthbTrdysLKyuBWqEFhnGUpFuuvXdo3LuPsLw5Ml4+p5TN9sm/jnY9+eOtUhcN8ZKMfZN
tQYi7JM3J7CW+W+QJNLRbaxdsH+81HeqSt4iPkrgSDfgXBbY+9JyEYMY0V2ps6UThSjQVtbANwYK
FWuaXRkrn0SGTxUnt7QO5FPGIor90eDIxm/oL0pnd9tEwGfyMWJNuQNZPrFzlap3IVxD6NVK1llc
jx8Rh2KKnQjMbgLsiHzHLfvBrcl3FqYGbknACTxT0VWlLt6DnLtBk82s0q1FOnPdxsTqgEqo3Gje
s8B1wB9IJxVQSPskH4Vyb8yDlhX22IZulLylIWo1+SloFrW3ydKbQrC8fuKfLf+gfnYobIrXUHvF
aToBNCFSUMfPT6Nu9/W3KS4wZWEQA0CDPUZ4lXUnQEMrYKKeUSgErQCUYuh2mrkIGMuIzemFyjjW
P2XOOCsMhezmB7p/hYrZud3l+vrRuWK/fHj3oUEFGyW7ViNIT3wWaJQajOJee+vHLzM6jt5L1Tlp
u0/0I6+yYiL94gy8pREvZToL4jalNAwOL8AyiKXQ5LS7DOPnUYG75gbY/ltOxDIn+k49xuYVRIlc
7x7Soka1J0oLMDjZ47NA0Kvv4uhaUbiHz/Fod3BzPHWPlolqoFNsI+WTOWxo3LY+ag3FYMPxlH2u
LUcasvFp7LdV82KiR+xWAWKghJoNkB0qJSj7gmrT/LKX8atVL3B/leY+RjhjzCpjCxI34jUT18or
1c4EZxZ+kbx7xY/S487GijIIS7aUEfy8fBdQSCqaZaM4jYd6b64DFwIXRBP5K6D6xAYdo5Iy1yu7
frj8pFOckQ3Ms78Y2dywz+lXfezASMwsxAxzi09WrD32Zwd5j1Rv5LQ6+5aZ6KHooVCnuEcxi6SI
zMF3GJ/aU4L6YTEO0zSrpC4qgOgVyxwlWcxHXuAk6h3vjoxNNliViSv6e+oKClr4WWzaWG8wclE/
yKzpJwqeynsEuGPiqjJ+hd5Vk0UcYcadI1iGmiNNiu1wAw9B3rGRU2On3mowEBHOFvmxo63CuRmv
VrXyP5Q3D6cu95JINr5ABhETDxWvlUSznn0B9vKNsVOfH/1euuNuyiVklsgWV5G+LHtn2piGdoZ5
sdojZNRfyw+OUrRJqa9b+qolX7QA+GeXH2Gz7L1Di++BkmYfbbt02Uu2OBzkXY9iMISo4whQ43pb
oOiA5KoCNMCrN4+emicpm1dHOvvaTULhvQnOzAjKWr4yrSjFnDNdqjGhMUpUC+dHzqzXz9nv6LP6
tX6SAoC2i4pjIiXrxsEkHUs20m/rl/S0/iwBMnOAPFCBPfds0sO576+McBE0TqutBgm2EM7PgnrW
cDColI2HMQIy9DSiMeU4w4TDBOELn/gkjXSvdsuKz16fmwzpU8yU/tYE+6S6FtpWiF2Rfai/MftN
IO86/yiIB1B9HgxC1WEoROLTIO4ZhgkpNnf1+aUmb8JfGO028zeiir3aCXu3Q9HI2Jk1F+Ele5eg
7slr4lO8RXIevqu18KJK+yxfSd4285bZ450jhM5FUqqy29Y/5OXWkqc8SuiiDC9N3onjZqjZgaon
PzpL1jyl1inSET9gPRNxRaNWpdVAetfcCk41uzr+7/LOr3ZDtTOqhWLhpmrfC3Ueee958Bz4oMyx
wRv5l4fPWOeYVCdPQvxUDBduG17rOM5kUp+1lSdM0nAQdzmH46paWv6qeAncDjUTdCvKbRT4PvWP
Opg7zZVTCxLE8HGJUUilu666WGgU+6vmfxf6MgA6KFwrf6tY29I4Wppt5G/8+dTxvBx340lSlmN5
7/HOSSur2Q4XxgntDH2DArPU5wmUIfabz/FGpSSy1jnBvof3KlvoF0natWgci2ibe5eBb92YY1qc
hZSSGMgLSqVo2rbb7ct2v93vnf1+vV/P9+567s5d/jrZJ3cTzpWZMttMv7Axcko7QSLFdmSFHoF/
2myQGfAfFKZ2M9t8btyTe/r+Nt+xO85u8my+LlYskwgVxAORl/aSlOL5kv/WzlM6c+br+frCpS7d
DEL+Z6UDAz/n1k4wDn14N1hR+m5n+ltEJ9bjO10L0+YLo5mZPYfqNR7e1OFJ/AJglohPufesMhrG
B3NqKjixCNIXIGyH/YcEioavTkKSVb0l6YGvJyxWNVE8QD8rdgGTpqQdngQoSskxA5RiwBfwEzC/
A9yTpYW2iAWcBG7tA/N1xpKgYpv3tOehhUWx86ke35XKDoqXxD957VtHOSeklJ3JSHOqk1aDqDnp
rKdRgl+DOp020J8N6TM0KHuoBmktsn9kSkzDpaJBv0YlqOwf9TlmHKT8pAvdHESSKNnCgyJpKc5l
ZpesZVzS6JLYUKrMGwLFCb+5P7pX8XHN6D54PZKvgnMvWNgGIq5BC3GC96dwddSeLqba0A1EuFqU
M5nf30QnKfp41BgW0JAIA7cVHusIdMQN6NCDho9IqoZmPifmySJlsL9W5bsBLSh96RBrE5Q3iwFp
dB8t4p/ooymXBgw69i3hJuyvcsj21W3ifYVfMbsO0okDpWhefAoOcnhqk0M9PqOiThATdux1PifB
LEXUFGUMQEHwZSlK8aeweckeLyol6M57CcB3Rphh3bA7ZeWl5lii+YAGvoCkWu2mlb794Rzxjf25
8qL8bNZSd1FkVDySjoAHyv5PymXmCQTel/EVxwK2Ik5tcA4IFqDBRt2I420LrekMT2lPxXrbn+L3
lk6qfJQndpp8xAKJRZLD/7uyT7IZ/hcdsBORNU8mhm44AH8THck/JSg/b/hHdznUm/ghJVV8zZ/j
5+AafDbfPSULNEKzeFH/guXQY8BCY83Gde/oLszzzz8/NGOqD/9ee5vugb8shEGmQUTtj9pbbRiR
3mlqdJXw8OgL6wMG8qT9gR9oUymmUGUFy8Q1ou2uutvPK+1jJ1zIvjmE1qHlJXrbtOqXN8zwsBzM
r159e/TX1ZC/mcrsnHK6A9+wEh6uIq1ljQXy2M/XrKh3Z1oOKh1P8FzlQPrLzQYlmG7Us3j14Urt
UWzgaIwKR3Qxuh10zW1KBwMQ28n6r9/ENDR+PgXdkmRVNXXd4O9/luyasMz6blBBZS5V6DzxqiOd
wicxrFmMy8Qp6c6pq2I70b0kgN2AqsgY+vM3If+UQkzfxO/3YP7zHlJfa5Os5h4e+6qcF+wyzvQl
o5t3jZ/aObCjFdZmeh5vF5wObHVA3qNyj3fo/dq/oXj/o4TJvZiSpJuSqqrSj1FR+rGQaqocXkOC
vB+zK4bKKy71vxR+/+uF/f0qP15YMjVRrFlcZfxQ18UOWxtdw+OfH6v0t4v8eMmSRM5areMiLcyN
WbensbEegGo40qnYms/rOcaDA8W25C/T0S/J4M8xZSqmZUmGKsGJ/lFLN6XQaItBD6/oSEHl4T8S
zuR6zV7oRh5EqO1wH5xw9+ePK/+s4E+j6Per/vjmrLQasrbmqsFKXqM0RnJvHBDXTIHiKfF3ufsg
Jad5jlYBon9rORkzSxqjf40T/9uN/Phyi8doxKbEjaDq2aIXZkrjNAM5k7PDvN9AioLdAxlyugXR
DZFg0Kz6ZGmJ539+JNJ/aDv/8Uh+jIDIbyTZMpXwCuK4nQU2uvGD5Nz6m3X9/7mSSlylopuWKv+U
q3aZpRtezlgbaDSH12TNe0MHbqGzW/tfXurHbKEZSZGkLZcCteSOM28xAaQhO6x05395pWmu+K2d
YapiH1c1VwpWxZ59maMsCWuKneovweLSf02A5v88vV8a3d8uFHbZwxunpyejQNm+tscjKFDU7kQ6
RJ8ROV5/+WDTI/rnC2rKCAKn/EhRA97+4wWVc8NPcr18XAtn5EVBG4JfO9kZ827RgjHgNbWjBeaT
vyUi/seA5MKogCyNxpcsaz+e6CPqWfhzPbiq63eKslPYnbow9wF2mL98xH8P/X9cSf/R9RSU3nrE
rRpcIRfiJPBW+ipbQYGzg799edO88q+H+T+fSf/xMCtRk4nc1YJfK6hijxv5xVtkQM5IBtj8TRb+
a/3509V+zHKmUY9RPyrB1dwBH9uW0KuJV1h6B/+orcu/zKn/XkH++RB/zGRCLAxpmvJ1yev3+KJ/
ZAvrL2v/f6wV/7zEjylKMCpCu1We3rAUXMLpdub6sS43qPXIGRMPj1WCNuPvS9TfvrQfncqxja1x
GH99af65ZakvYAm/IIZYkBu1+fNY/K+naEqWws5cAkL/q/X829vdkslcKoPMNncFznQtLQPX+ttw
/483WkEGYaqqjD6ZmemfU5VWp3mtyzLxVum+Aaxg4jQ9hdaLBTTqRVOWirJ80LbHPk/rCGlDDsvk
mLDLaf/yhcrTmPh9gJpTS3v6oJoiGQoBEf+8k0D1uJcojhAdkV0YKWvUtyKMDnVewhwyXrUJfzeh
7L2XIwXqmuLcYI/ltxnfYm1mRQ7YMLP/y6Lxa/350139EIv0hSmLucJdjZdxgTV+5JwDAE4EAvLW
dosGkmqx9H4VWHM8EBXdIlop4d7KMH+eDqO+pn8jzAF4kpAg7oJkbcZbqpc9yZc7gfbcIRjWOC7j
JUEcDSIUoBdgv6I7J1xT3cCOUYSzRjHl/3WN+vm4p8H32+AShrAOdCGLzvor4Utfwr4EzhzvASS8
/3kU/8ug9vNK0xD87UpSIpdyO3CleGvMMEpB6x627bv21AzwruxUfNcn+uOIqR4q+Nn8FL4Q0rTf
FtgjqvF08Wg/NdpcoDQE6mGA4E7sruwG3l+G4L+W0593+mOV8Qy11TQ9ic44Aw8eebGky0kbDLAd
+fU9ROt5obIL/fPz+dtV5R+v4Nj7qeTlIUOMugdhV1DCZvQWCKUbZxagNTucdSY5F8bfLvzz3f+/
H9dU0UGRMK/9FOD7qtT6ai+EZx15MmXMihgfvZhHqJ6c6Ibsnh6fsg4BLp9xf/WUyLSl9rePr/3n
e0+WG1UIk0yYX0v/78OjHIuxTqzwTKXKyHfiSdFX9NINROIKxdIt1v1iXGVuh7vkDDXCQWqXQ5yk
GGkHWBaROWDhIxQu9K6a6t7pxUkLTXfyFzFfRHAghEPAMGIMnZVdBc7iI0KSi3zhJcDCNwpO02+q
GK47JTZ91m15M8v2L2/bvwQuPGqVIoukyexxJ6fmP9+BAtWL3oVozrreid4ee9i2e4HY4MDN4Dmt
0ev2QCvCjTeJ8pdmttXTLW012FfjGq76o3JLRsa9PVkqNLSLNaHykJlRgu3WElI66DLYhD3bh3wS
/mUZIvVJnEb+j2lQVRD7E8WocjBTf+xVhrqTC83XyCj7tqcARoyz25R6S7yCsxmBnEDwMlBQRVGg
iEcZZB/F+Q7B6vBsBXeNbsTHYM69Je2hRLsYuVvHW2jQqk/c5kVMAL7cUmkLlRL5Q9Gcc/WTzDdi
AME4H9AAAGNQEDNep4LkuSvPgnzX/GWvzo2Z+arMVG/jKysmB/+xeFgLjPctoQDPQQBzb6ZOYbQj
ZYHlh9k4JrwA9Zg3Rz/89DQbvEkgTzwsuEjSc2189NmLgZaeKgyi69RR5/6GjDpgoxHkXKwIMSG8
HAbv6hLvhRrSuplXgOS3VJZPeuLENeqb2UhdLHpFcp7Ja7HaDvDihB3EFD+YP4BZI7cHkzw4g3zQ
UL5a5SGmp5jrgi0Qrziu+R41byFmH+Nzg5jIXOrGvAyOEvYTDqj82cC8HZnq5sGnoLECflFQ16fn
vLzy06k3bu0MF2HKA6m1trTeBfksfvGWqHaz43VqdP6Nu4ngd3TGJrnLy0ZcGleT9h68hYUBnKiC
Vq/BlZx3S5JGbaNfyiRiZ0c1Wndn80pD2Dw+NuYNMoKkOPKpJcABMLGIVOGcwe3ITDuHAoiMY9F8
myNQQ8xOttrdgHLQbyPXzJvwcA/L1k+s9y2YlnwOoHqfP5x21WAFVuwqsUu6uCt1h8lSlF2P5mPI
RpJUHYQ5A7MUOra1QG8tp1tREzmGJB7P4Lr0doSQZczX4NgAM9KHmPX9gqosPO70IhKBDb0fgQZt
bRB9SKldqXJ4btyi+S0hNQIo8Hit7mCpgou2MNPNg47w0Qc9sspTODzjofbRDDBplK73SpG0I3Rm
kXXnuFmhn2kbonSSdKZu/IPV7GjyELZsLElXBlGI6PSbeuF4gUYLbQQbWOOMPS5/0i/usrxkMkbe
Oagba6t5bgTICGdhT9iytiOaOd8ypJvyDgamBEFCtCwGCLBY5koz3qnBN8NK/mZoUck13Nib2Dw5
xNxTmp5VvkFCA0WnbXepv0LfbpA8QMYc2Gnqd6CiPiFnEu5y0aGkKjPQXsUTbIwCTMFzY9qIfjJi
RdzuVGgLIFckF2hzFFdls1L6BeXjhFGYDhcCOTVxIXhfFTo1cTlYT1m6Ny6Y3UCZMYwqxhWfEaPd
3nvNNQFzKBb7cS8C/YF5YqBjxwR6N7QzTzd9bt5F8exZtqbQEF9U36H3Rg/RQn0raaBSqAl11b6C
vtDdk8wmPq07TSgGXsYAw0uLM3PUP9hIVoY6AdgamrkN8r4q31c0AI2Nt6Ta3coooVYQ4Xv7MQlR
nF5l+fl4cOzzdta0Lq/5HGwvJxo4MWl0V8oA0SSwk3it5ryeduU5gHlwntNJ3uIMp/vBYtoACVGJ
rE6TiRIOBjsiqWIyb5YFRKTdo1oQtG3Jn4r8VWvnSRNlrczRgfpfVnRXYWprbpFAVMeEop/7VrAH
LNM9u1BZG+wspWYyxbn7MY1o+LJbhrN3ojEBw6+3wS35W7k/Dci77vDOFyodBkg39JpTW4Y8MXu8
iQk4lFl28gU3tM9MI9HcCLYVAhrt0kPFVx5OMthKeY1NiqhbLbzlvMDMM5X/jIxOQVWGIplGzH4C
0ZwmMz9VYMNBIK1LG6wryRpjCvp6uDTBl9oje96iV+pu3NrQryX5zWTepuYjTDabD9S6KKt4vI8v
LUgd8gVDYRNBPWmvo3nKwj2/bYp66nLYDGVPc3NXjx9eSvfQu0vpcx9sJIJ+ZhTI963IZLjCw8UV
EnkTIZtiwUSvl00nib4e7ce4NIkNeMBWxtjjo6sWYbK8J6di2ah0voLJlnXuMcsMNxxnHjIr0m9n
gQwfGbfEJBqqrwWtEsucyTkjAytK4ZPosKeBzWgKeHggfxfVcFNILY0YsJWwEhLgkkW28Ggvj8bH
IydP480yV6FxNuk/RREgxuBkhW+jBgtnWQlOyD6mUrOZrm8EDh8S2ldlcH3cPwJaWIxzMlj9+n1U
v2o6hTEWk1Ku5x0jJEDmZ7X0Yw90K+LsRQdh0Cgw0VrTbuRTLttKvYYQkPPnlBOznsx7tnm9T+qP
8PQ8iLu4esZXw/43eg2N9xBrvQS3xaZRJFS/iNZowuFc+aIb5d8jr3JtHXiPMxYFHwUpCafXiogb
gl3V0A0ZFmNIbxxILK3hLwQcA8NvoAELyQWDsR1kL9YEEmLTK73AVRGQyJTvmHlgmOalG0E1bCvD
VnqYf3jqogIMm7DtSoLuP26w5og3Cc7iWvWeTGEb+/lcZB0LrJrm45MukfeHXr6g+4448UHOqneM
Qgwi4r3/wE6sXLQI7wOGeSJkuEIp0tMfyVRS6+8KPjLV8Gw/5ogWSBQ+FxlQ2mNHZFe/idgKVPNe
WLGSM2XA+SzcQnELwmH1bV/YJuoBwwFV4N/V9FMqncrEQI6nVJvnySEk27BYmORngd8H5oWj6oF9
ZcvGxDBpUF40jwbdeGBT5APhpX9KhsccJaH8YiyYltvbIz8G6rZnIaxG597dibTCGKM71XBSdfC5
yCkwEyIAQZCZH9Dt57Z4AgFVETpJIE/i9N7OW4KgiqNbywyG5G0U5o8NQQYLchbEHejz+GUSKgDh
ULYof/lGj9XZhCvFwoRrhBRo60r0F/wtNn7Rpl/lL2wDALcFJf/WLaDv3PPVY3RGcR8GjsnyvmID
j2mqVT+BhBXoZXq5dkiBHCj/doi10LoKi8B8k9lvCgv95n1BEiJi3RWA8pIBRT4CwC+SSTbkoNnk
Nu46zCbQA1gI75lE9QLJiSMC8ESuAyBsotIgKqJ0r6LvOvl7Rj6JxBhoiRaGxHfMNIxr2xY+xzN2
vQ7n3IqSiLkWKrfoHfqjVulYU/Ywq8oFDhSy3IFDPIkhR0FmTCG56MZDabrqcrwo1/xxD4O1Wi67
k2AucyLaN8yWdUWCKlkAQ73PlT3czhBFwngwdFcQJ1Rs+sHcTK7MTGQJYSFYBFtyNcYLgCvfli5m
uAZVDpsop8HMOz09lcEF6UnTGT8IG0hkQYO+wnol9462TekNHpGn0BUU1vD34itswiaivoLYGAwF
RMUUm+m0aMvFMtUm4F+Ub4a5eGLnt4XMVXrnB0ozcwExrkHvMUHVOJNF6RK0qHak013UGxBQwYtS
rmGkCe2lBSZGAGt9kI4PDvpkFtvYB8LIAW92xUoUKp+cGfzyztCqMe91Nq5NtpKR4sKvkhDkZ+h5
teYEq8ow7+DLOJfB4BCxY9/Z5BQMq2OJ/5P9TeWGfHFIS76gwGwLkbBAWtfT9+FoWEbjI1Csxnxq
Wg5cZ4hYpjTHbUbdH8kHSNL+SZG2WvXiA9ekj8ozq/uFDKQCS1eDjAjG1adqXuPxWch2AwF2aDLQ
0N/5fvad8RK0U1mCVxxVGMsHPjWIXg3L8QwpTuaAdUWWwWGmQtK7EoW5uVd51UGoHsivZhhmT+Df
zK3QYw6cpyR37VSoMPE8fyzZzUIimeNiYHoB9rSq9FMUHNgbetj7LJeCQTnse1RlExv2pVS2zff0
WWpSg6ZOvrDJMlffc0aZKFHT00tW4LkEgFbtpSk3bb8MDGy94H5FDL+eW9VYhIWlgF5TcgBeGBLy
Pmb3r765lo+jmrojwj9gLeFRqg5BvWzrgx49z4sUEyNzKtBRyUF0T4rzMmnvQKM4kFak7enkdxNn
IV9Isa0ylOdiBZ3tPGSI5Zyu2eMJyzYDFr5xW94MYIDsHnoHj6N47otFZKvxrjKJC+OLZIyob/6B
bRO7pSh1xmFBuEa+kkmVey852+04KpAu8xG7N+sl3kMp22BL7Kbd95y/aZVEbBKhi85a6T6cMR/A
M/bKaZaO3qAdaR/wL8115Tze1HKBvo3VFY9hDRZHnOdfijz3nvxFQD3G2KK20yWHSUEAlmu8VLje
5gTwQPs+cbAJ1wEuCXTR5oIdX+8tLXYZTnF6nP4PR+ex3Di2LdEvYgS8mZIwBL0XVROEHOG9I/D1
vdCzfnX1qiQROGebzJU1egqyOUrH91B4I66riULYEOSk2/QLyGCWkG/vlatSnV/oP6rcRgzfzv9D
Uf2GN0rPK9xzNJWzjuYEf2Y53ZPjcNVf6j1y8nv7dk3BqWyVVgQfa4n3xVL2muL6gj0+oi0uBomq
Z1PdMq8FNkd73e4UcjCAeDBNJXvUroyVZhze7R7EJ4UzUkZhtA28IcU/Xl29PI6rSvgSXiZUd/8a
VQCweLJrcz9BZIP8TkHRkkGYICMajKsGkBqeMQ4Qc9Uga+KUh+CIKUE+IRYx19ZDF3fdaC+mU7zY
xEG2QukfLzw4gzPQbrHV2i3B4dVHFt3oeeRshww6rbxSWrbIX/XNW7US2n/hzmWGV0Qh2a8gHNMN
810ElBttkcw463/kTsidAT/OXoAzDn6C8uPMeAnPfJldutxTxV+JaCy2IgoMOrv6GGH+8NqIdC24
37sM5+wmJ40FS9SboRILWJVc+WID5y80Sf1wm5bQZ2n65vw5Ib5D+TA0yxe0wrD7HPXbyEtN+yKF
DkxdtjIr83dEkHoKrorqGgF/KWTVbg+/dxGdxgYyMaI7wHGLOe3ARfAp6csFb3OGoiEv7z6ek7G6
BuYn3xcXgCbcqXF4S/m0QVNCCG700qkkOjrlSCvIOR7DV7pm1G3K0vQWp0Fel++N2a+TduszS8HW
iWncWKZnPKFzbx3c4EIBwWt2RuuFdzynIMkhrwEb5J210n9F70DuVQoItvDRRiJMrLe4k50F0GkM
svRNdle6vdW2jC5CWtZpbXQXFjf/sm5pDWQCOMywMvjAgHQGh5iavqR/5oBGPPlHtUiMAzZHDhTM
DczwaCRdNJVb04rvXIu6tOXD4MCO3tSb3jPDO4ABu5wTs5FwyhZmGh9CPkHqWoMPAwKX/+qLXWXc
TN2Wik2kBKQe3N7xAQbLjJXGnuKKEIfjbYTGWQYYN5xV/49zbWotfoMDI3ukuPs++e58qx32tbDR
8MXuASmfcbbqA3WuXbGOElaZ4lkpzlfcPHRelSsAHF6DNVgW8ZGfF750+hc9YfGpJz6QikADvzkZ
dCIWMGF9eupcWcWmU/a+Leqc7p8Bx7Q6A/XhDAyWdofByK9Kpbh8oW/hU1C9asvlgaGJXQLoepI8
ujWdQBJ7DCDF+NufzjnJMutUOUXxtSprpmLICMdnOJxN0lC8oDt13QksbAjkYStQiPrihl87dz5e
0IbPYpzbBiG3aQIbRhfFVnwO2Qs7WfUI3ndmEv1TFBws80/VWMtvxi4LnEWlU/gHnFDTM6goCvYh
mijFHsqHFnv6kTOjI4WD2DXMOq9stFXjnlUPDFEhIHFkEbMCaquk615ZlSehuObknDONDDA07jWE
axxcqu9G8Z4/HS7wDRpGFlavADQucDy50IiZxRh01tp2QAAISVe2xOpcm64okygeTKj1LT2y6fVS
IBrqI4G14OQnZeIodRsKwFv6N+Qer2CV7NF6Tj8xeyc6ECjy5Y1OUrDfT4lnDeUTIyEF3xQZFnZ7
RLc/uG8alw+j2SXihtlP268wOqBiDL2eIAwBdzZJDNem/ze8fH317MVf4htw116ZzEHAHVd7NNwk
Qzuah6x0xCOSUTlSozjZ4kC8LKezpi6/a0/AjHZD493pVvzLOGJTcVthLiuOSsVoYPEh6mtq1XAH
sD0HcypDSmN0S5rcVebsRze61hmCiCeGbWD4S4prWoPfYcL/s621X2rr/NaGFq0RlXM4HjDh5YWT
OAzk74m0Eu/YQqyOrK0aIk15/Sa22FxKw0oikhW48LTh0zQZGvKQvrfQ9ngIMFeC0a2Y0zGSLeAI
d+F+Un4RJPzPzCZiwGYExWBZ9Bg76lyGGVRii8ACz4RQwXn41ePCsmR/Hy3sPISfR1X8Sr6Mf4yl
qRVDNGEvNUJSyXJNoZtqnr38KxNVaEBZ+Gi6C49bNa0hUJM93yc73Kg4EukOmogESHrq1yDehs17
cTbfzxmSQsimakUDWlWQ6MDw+DnUC7SRMVvDCxLMqz4eUua3OSpYbFe7THGk4hRiqYYuSnnJXkI5
lgF1FxwI9x1dByruaY4ogT/4N6WXhXIZXsqDFlaSHCpk7cx4GTsTA5R4layrs3TRoTZ/m43L0ErP
jtFB3sXDSXe2HQenMZNDF2t9rKFdYGawWkADmPNVPuySQelTcs2jxLnM0KvXXwkRmJkDJXBZnQHg
YBpL7iXn4JatKypUrgugCHZFCIHxqVGNJOCi25OZr7M7uc3EjJBNLm8l/fQmPQUcdawew8VnC2by
TdnOTJMYRUnaia5YQbzYVtGmNX8MjK6zKn8tyb6VkKNCp4gx1PEhGsQkdOChITQqvo7yU1CtAUV5
QImNPyJLH0Hqzj0uY2fxNGSW8Fq0T55fSHRq7cXprg1tgYkq/wyJk/2NmkOa7DFZS2TDTKucloqq
PLc1SKc/wxcmUhBUc1jkd7DG/h9SsEH8J709YW3xKPhayKjSBQqVv6F8/BY/GHXBzO5olVRyM1/9
75vs9uCYRtZCsfPIqnl2QUZsik1grgJy8kiVMji6eEaSA2EaueYRnIOb1G4jkqn4YF0pv5iFXWEg
hFOwVAWv8yDT3OQVou7/KYJbv6f5QxmWEG+ULD8T8opEvG7yOJugGn8/hvdwamwtFKxBIPrWNCmF
PlLh851vml4H9/JvlA919WGQd1aoJ41bC75v6PhEFYzIlfDFGZiNtbWQXgaSwZLvqug4iBgGUAox
ZTb8P5H7K091VzMqy2SgV4+79pvBvj8+C0hs/MXxltDiEZ9SDyNz8QJVCB8LbzyeUsKiGw0fxXRR
+L+qBOq5/q8ipdky4Nx0cbqK5C0B3/iszgoATSNBmf4RSM8cZ4RlPNgS5MztzSvDA4EhGmuCa+IC
D12qH/KW3wtsNYV4NY4qN5dsbrh7EK3La/CPgVbJQhAJHQMMjku9Je+L3Yv7/nXa09vjmsiJdJzc
ign5ZszgcD7K6Yq2VNT/tGgtqRaWCn2bOrS5R24ZKVonhS2hGRx/3vMH7vTsCcJnD70BK+b4Q6WX
8W4kqzxyxAMpO7Dfg78ZGQo6oQDdBx6G1EXWGFF5DzY6edJkrTCvYKfXQygnSdBK4u/AI8B8Zp+S
qRBtMK51VIoZRlUIMTY2GiBDcK2GYFPku3jcCVxKeJIVS/icaiaqmK5wCcEW5U1WvAYlCUyX6BhH
zgAxYGuKuHs2KQFu4HCJkd7zQYfZU963TB++F/i0TtKn8WnORjF4sg+MOqUdfk4WY7/8lw7q0UTr
DGz4lgk17u2m3ytksIkO+WTkML9t5A+TO57K9fShU3jrG9g5TI2gBWmYPdexQjSbay6evnPK/jcu
1pyJGVbNEPAncaOTFz6Kp75ve1f3saATPN1vp61/mtaNspQQEIDawRONaN2OURMssc5sB5rkZumW
OCWs9zZmkEAGcUABNJM8OmIQ9sZN38uV09Pqtl+NcayeWCjhhrEA3wMM5oWlRfss16pPgiLhJMWB
o6sX3QBBzC1yuz3tB4ZqvMIF6UxWInn+uGmo49aVmy5u40RMAOqBJthI0EU/JeDme1TzEZwA0TYs
XP14m3SK/znWgm9OL9208YRHdWEy9k6gZHriB3Zikqovs9U35JaLTkX9r5WPTNQTGVvqj85agWym
ZjgHf1G0a6yIEOSJIR6PoLERSys98gtpsD7YCUcraVqOUuyJF02t4bmAmqNhwpHXzI+XHiaR72H+
bRk3rLFYb9MtkLQ82WehNfBQyP6ORDgMs6kK6OaIzZKTuCevhdQ7nLa7WvFyhgGXSGPi75Gdyx/O
NmfCxCYmOr8NJDFhfj7I0rJKdekDmijBzOBt6DsASmsNmD7Tye7VtPDMtr18LKeLin1ar9lIwZb5
DHoOS0c51d8ZEy+xPTRUL+NszeUFypttxoshiLuAEPELNk8G7qZ2Y+7Myn+xDHWrNbeK8GiINdRt
hfldTsTgvm7wOzkjc90x/2yNg07pjiJAN69zIAdQiS++NFo1yTcR5UjMvJHpUbnWPAbVimI1HdlV
nxy/kE2VHkI9y6lztnCJNg9IHk4vPU10MKxKmjeoJKm/rfDDqN+D5EwUXdRY91g7DpdIPIa3NrrL
is2EK/kSVsfyRHYNKyfjr2iP2GlWbvFTkJmCSx7/JRxrf13rt/e4LxFKFEeDBfqn8JG6jKON7pcc
xujZatyHTJWdOYTTmwRb6iz2KDimif7z/X/VjyjkltDYXbIjmm38FehW0B/dRnOTdCzkz2/ZC9yR
yTmHF/i6fE35WRdWFNjTWcaCs+BC71ntkXua2tJNWLgDFHvh7KdfXctum6/gtErRCgSkPqj7dt3q
BOgtIXK97ZqSixgZOEVkR/EhYHe7UPSxwE45JH6IDGCooroQmFlLy6vmRyZYDPsmswMszQyUaygI
hb4WFGKfZxbiBZxep/116h/XZFj/mufFObgNOJ/xp+zAzmb6XZtORMXJOOhIdkMywlGuEX2+sFfm
ps82sJO0dLBVc5UknwuN+pAGwc0x7k3WNbIYNk3vJagQxAMXlRzsuWmD5Ba/2r2enF45FSSu7Ide
32mPbaA3Zev0hZ0RWrKPxc+qOQscJ9nVVy8JnrJTIThdNQMk+WFWne+ya8utVfajD3uyHFiBHcm9
vSTkHmjVBvSVzARipcNeQ7KFZdxH9aAe5GjdX8ZbuoZpv4wvbeKJzHCqW6X9GBXRMnLu6QzZVf+j
ZYOyYTWpsd0sTlAsR1ovFa+yMGyVHwXtzHTw/Q0CRAJsTovyscBCO9l8muaytqNbn9u5uAZkVD4E
aVenm2mGc3XBNlXPJPu9bb9GtmSyeDm0bLFURHHm6GEaTx+Y1nuF9fCpZTcsWmL+W4pe5n/lFZcF
XKW9RjWwwCG7KoC1U0QSWTlE2Lbw67N1lqdjSDfH3EFvvgvth0XaSsCrq2xEBJJMzSuSzoHV/RSa
22EPneUfrr7Ae9UsyWckq+JH5QlbaDyVqE8U9hph/FHUz6G/ksxXs4kK2H8R2ZlX61LdCpyzaMVH
cx/Xjs+xmbzGaMcgkyUzQ8sfmXD733KzeJ8BHIigG3dicUolkpFoj8PyWrWW8Ashw5GY6pQI9jU1
5nUM4b0thU+deeTcByQWaZvAIYDyZLwsJHvH750+WlXDPHK0NDJI1H36oXeP2LhlHIWhtjE7lmJf
HUFtjUi17JkSCpNih2x0GToQOzT6wY7vgemvDGKNN13iEmNuhFUuCf4aXMpMCoLPvsf+SbHdqgRU
YfwmQG3k5f2/8DBuf9H7yfRU/wpwPRy+lG3zHRLClu05xe7LikQxZQcdLQyvCcbxUeA4zM9RfmaY
KxPaLjHWIIQIvZ4lTFdf+41APC+hpS5wELcbnyFRYYMdHBTL/6Q/nM9I8vZS0+7Pjdd9Cr9aOJtR
e/65r4H1vb8cHagCBqE26VcAnIHzhISK3eJAi7nHpm5+dYufHe0Bo0NXey7OjK442ggaLVMiMCw9
XzeQftf6ZdRt6uOYLAXYoQHJITt1XIbt/V2dZNNWGbkKu+6kONhh3/8wwIbVLoQwke7qxGs6l0CI
7FOM10QFGkv+PxfFi2T4ZjrpUIeUo+mvkVW8r6JxlPxdRJMkfbFequqPeBNA6x/Waf6Qy6+C4Ipg
JXGj8b1FbvOBK3FUjmlIvBszmAOgPtCJuD/smDVHs8rfG5ptcn3rQJnpPdr0j8Af8CVm9G/WvnHD
sPCR7MqlgJWAbBxaLO9r2kjqw3Bxrz/fJGn2y/Fh+LaZzd/coN8Ij5EgISArCw7v3kpayDlOL39E
GDI7HFPhodI2DVUQqXVi7eFz73W3UjeYugVEWPjHw+1Cf4gFusH9rxZv3pK2lJXfIMENBdIi/Xtz
4SqupB9GxWkN9hPxie0HYw4WuG7QcqSxyITHQHQkWhEHV2vVQdBSP/37m1EEwyow8iXMFhIAPIYO
rXlp+1tYOKxZWJ5W6j9ZIP6I0Xt01KhlY1sg+OFHgQjJuHgFK40soQ777+g2+OckezgSJhrOXDA+
MI1fh7JOTAdrMjIyhrPLeE/6YS9d0Vt04w9ExO6q1k5zk8idQeKFf5ichV2+RqtZIOMKG75s2xwV
08mSG8OzmTBvFaSZqw555cJ0sgs2YLmXau4kfBsJAkCi0x2qnwxSdXcwcDT7f7J+HmWGbdaiPIB8
izcioTukAe2QuDDchosMLj89qcNnBviNBL9on0/HZKqXg3mXwbLJDMYQUb2tWnXSl2ZRvex6Abbt
ktW4tMHMEHOaucFN8fcNezx26ICDEYbIntHb0rU8KPSwp6xzo9GBLgZEaqg25p9heGGxJTu92bwJ
7Cg/ZOMmnfLmJWO/pd/j2xcUSzu94Vu+gUZrdoIhNNua8r/8I4VF/zEijqDVpTqrA5cu4x0PS3U4
qMxPQUQAhncqxPyXd7M1Fms0H7DG5GtPQfdHs62ugXqSuaw3W7/6p8i42YlO4kLW9B3+Y96F8Ful
q1h3hL7SYtffIOVLTtU2AobJexPOd3rLVQMFAE0B4xn9qCvWq78ceMEbduMik+F1/SJRytho9a0H
x7R6X0SKq+YUzyEi71kHm1X8VPbsP6/eHyYqhwMqKfCwV6ibImOUl+/Qt8fFOnyB5yX4uD7AbH0N
EZvlDT+bsrgwW/FPDNlpNYDas+y7FgL1A8t9UJQWg8hO+pay/XvchKlNt+Tmm3R0UbwxDRdYMVau
7k3Fbhge797LRacChw4vMmNe8lhsCUGaf9wlOIk78yR2qZm0QlMYkVwxHbJg2xFYDcpBJTcT+nBT
07+z/l8NJ+060Dp8+vV6VC5dcleLg55cgbbQ7oQES4E7TAnguY4Jk+mrhtQD+ALAhwXAQ5A+idyv
oujv26PxqOpTlSBdQaaEttgZ9jpYV+UeY74u/vnBS97ygX75c1haNqdTLmKHNWH1NaH8dnrm9Gjz
lEMz0FWszcipY9a7h3krDTiLdFBlbyCknVbmE/0cevwxXaNCndgI7QZGn3zHyr+AKvHqTR+0tKX6
7z0PdNK9mntv8o2YEjJwAOT7UxlribjuxiEQORvInLtpAF1wbRn5DIlpwKocdL7rkFASRvKLK7MO
Bq/8iJlh5Z8CuTnddoqPeXZeEDBjeFgDRt64EVFZOf8YCYJuCIml8Kfql0V9M4zTqJHzZBFvksYs
wpeFuM60z4VMHXWv3yx7G8dEARetQhLPuPg9pkahue7+P/bE0RHGf8h0ZPwnOqFWLru5Re+qDNeR
FqbEY7rKYscekklwI7rTrKRJ1iFXhPSHgSFs16DlWNaSHIb4Yrj67JwZwojqwxDQkmrLYvlvfDE4
Th7s4tB3qceB8FEG/zpaDO0nZYpH23WUP+cdFaG/PWXSSvhK5CMrh+BjwfBnl1BmLsZTgBbCKmzx
N5NZP1jTLxP2Lf/0Yjm1J3Yb2+7RJCQr7MJ63/z5xk6X19OWwLqJbh1EskG7ntrKdGZ01iBE6ZaM
f9DRhfCPwosU7AXoRGcugxSp+EiRsakTqNSwZ9RulTPrzBIWo+1G5DFxc38TG1/DuMeYfm3ORJjZ
pMeh+S2btSbfFsIpPGkQAnUro+ztul2VvzBz+8KRP0IjmAXPRNxP8mOWP7ILM64+fxVSDThpYz/z
/Fm5s+GtEFzmr/GFJlYSzzF6rU0YuMgD9Z1MTaBZ/Lbn6XDjoNKcqdVgqYat5CoG5MGdEa+DBCzj
lYjJgllFtbDH8hDQyIyQQbYS70qBDWaTjWeyPpYtvSmv4zB47UeGznSerld787vjVyDNjGcEwCGM
1vouxNvZSEP5R6Ra96eR3dAc62+f9tEnrXIvgCCz+g+GkVIBiqyyRc1VAPn6yRY9D28Wj1qPG0NB
TPYBFsJvjzrLNs4VurlCQR5qcYS3QJ3H50LdqM2Wi9EXt1A8dCZeQKAszu1uRC7+GjTkIeq+2EeB
l6y49zseF3Lh/cf7t7kPwzrbQ5A2bL2Fp9kat5blLLPFbH9zfMnp9EOzz6W1EHMwOSpJ0jKooIC+
WmEfnyCjaEtXHL1+ruqq6D7QV5Txh0rLWO4/u+dEHzA4ZWZLND1acYs8+tZ3s3vTokeIRDeRt4Mj
U0l/ZbzmP9TI44sVhujc/4u97C7GNTqhmzit/WuxK5NNzwiifk1UB35vZSbrb1JoAbj6dj+XnvWw
5LjYKdzAgXkcfPJfk81kXKFmTa3ECexp6O0m+poARP+T2G7aeVFCHkyS4neHfALmPDV++Q8qnIwR
QwQsRoQtILJ/M7PpLo2OtuPXkW6JINSs5hYX2zTZVOY+BWw0ZwCgXxbpUDh9jTtjRdHcTsUBzhWS
Zgko4e6DYDqrZFuVFzVTyZ1xBaD29mm5vEr9Lo2rwdAdPDIF5kTsHeO/1l9yXTLWN2pbjzeNhZsp
i+56GiwrS2PvHl9rVrOSFt4zzXf1znc0bpc5QYkAh4Lf9aQxnxWJLmIOSsA5Ek4OkrDYkFFhN0QZ
RsW9EIb7iDC+ZuMZD4zYqfDI/Ulzq0sCy0yBgwzFbep/2wLsri6tUyRsZnOShVWk20HOwTni+vhk
XCCePyh0Cvi68D3UyfP177L60UB15uh3KOLDYD+iOJvpbzHNTiMdFuGtpOoCbJQ2B62/lsJNQ8cd
dpDR9IfKTLgJqGBNxzd/fZHR2rDLZc8PH2FO4XroJ5hDp2n6roE7indA66Z99AZarQgOCSJXFm3j
hrtIZM5G2kDsoIhIDghkW4I/EexJ9jE4M73v9u0ptIQHcVP84nX0f+R7EkWGdMPrvnpsVQuAlmRs
zgpvPjXLV4Br16BYnMbNNqnDYDpYmz8IM9TxKm1UwLRw95bhD8sGXAWX9zElDJHtyNz9ztkHEL4w
qG0Vmy0SaO1iZayssnpyNYP5OKQ8Ko6uzKlZkT24QDqhOCrnZkMuYWGvWaYOj/ZIl8k3s+Ul3c5x
rLzBMPhbpOokOWD0Kp5gXSlE1cyThRuzNsEKifQtAMSnmwWTXL8m6v6geQJSL/TOCO4neLTBkWEY
BdYbhRCp3Ce8Pchuwxn/xz8nqOdpRMBAyOsmfuaFp36nwaORNyk4AUvYDO85k1t0xFuX2NQt7S+e
jGD+mYs9I5EJ+ZslmVs6B6ChGYtSm/sJtpZb6NvgQHgqc0ZtOb7YJAWZjfxQdxWmwcwxeTCpT/86
JBN7rnXog0787EGM83rvkKRNq3i+uZfxEyhd5lbL0jHZVmKZ3oqe5pJmQRB19rbQvIv9NlQsY9VB
S0+pp2nwOfEBK2foCOe0K9GKT9+6kwZWxOR1SZJG/9PZGAdYQ2bk2BdbbVpPzwqbRBv/y9A7Lvm7
WacRBBh0S/oPR0g2Qu2Y14aKXPY36XQQlT8ZhMnEF5TCQYQ6NH6Nj15l6ThAAnaISaJa/w3sCDTB
WjkX/A0wGSgL4KPSHcm7sT5o9SGiDEr/r0dEtPf84+0CShW7dVkAmcNNaY3jKt/xnz0mLTIWIc7s
Ql5tVn0+nDkyD4Xi1Tvx5PTtc5j+lVzyHTdyyXP5ps8JcED4xmh1w30fiAQgDBax1zyYDa6If8ml
Nr7lngDEZqfwqq7qaCdGCMk4OgKU1OKJ7XKpslZFCjuRbcOPjrphJgJ/4llooTfy1UH+BxzQlaNL
yPLG/8q4Llk3pbDDMicythHXteChJ3ulXgF8lXzw/FBxZJrP8HcQ98qIIHpGWCy1nfTLfIYnsgvX
6cIKMoCMiLIY/tNdHlNCy2FNyB+62i6Ve25cCqaJ3T0DB3boTQftbBfCdGKgONSrko7BKo/RWaru
zL1a1lNo41RbQwk7AuqV/+RsG6uO/C/rP4aTQYsOgLJzEvi+FPioosACH3LBlRgX1Ve2CVzQSov5
zLeyGCmHZY6Xt7bxiQN5b+ga85RdOo99/M3QO4p+RUJEvCxcl77VxW6tuCJ45Yhp0TfhK3mzq6mp
qp84J0SbX2qm2H3+eAuCxeR34kkrCL5uLlriZOPBkGH2UOwQzcl51rL3f/8z05fozg5b9LapNtid
th5QMaj+jtFvxuIxSHKrChMn6m+gCeXur3pv0E90xW5CV6bRlGezwGBblp7su1iitDEj3mPRO8G4
MSJmjpxtnaNhzH2mLL41R3r2PrMeIGJqqFosbFSHTXL+lAEaeMjTWPB0bMDj7mX6W4yqU+0WoTeQ
Z7v0anYCNfgN1AQS8ZzOQHIlGQiEJb+3gcg0ntSifypmt2rD0ksuLPSRdym8DiyWiuLbZNAGIl8y
kCzAmj6yRwzAD1vN+6v1/WURYMqQ3RrcWkQyAQe+AQFPBkmLOEXXkVmczSRjtoVWVHwTsECtjJWY
OlfbqupvJdXYIBmxd3cpXY/pRmS0r3Dg0KglEJG/DVaRyS75arnNxQ7Ph7QpQSf9QwswvuZrlPEM
WroQyYkIiQQaXrdqRY5LRqdy8PUGJyeNxwpzG4P1uJe3TY2EhlW7cB6Y9WJd0diFc2gvDaR8mt7x
SnAh9HupR3yN5Lh8K1ud6Wq7D9NTjg/t3GBjqRm+PN4hpSUsxyYnB9nVSkR6h/EhYcnCPa1xNdxj
85/0XhvD/FuLFsLKkDdJtq3rTSXDkFywHhzIK54/vwMaoE6mdbD0bNUzQQ9yy9gQHJd4mm7NXYJ6
jIpH80oOuYf+tD7m8ZeB9y+3+qs6OIwoEMSgYRtZNCJMen9Qc8XqXmmPbPHxpzqltk3zX2a8mGh8
1POgPNMOZiJLM2q1GZhGx4AgU/9k38L3GfNz7aNPtmjluJ6z51kiksq+1o7Fs0m/MraCqWNSwi3s
Kv9Mv4BLriBrnMrq1QIGnOxmN4nuor+jc5XYkUJG3faPfKC9XgVonSTpFfIMI/WgshEnL4p3Nfus
kOlQjA4oP+Xs5CayXDCKMLRl0TIQyJx8w2nt4NItpSNlmnopv5W3G7CTV6zsr6gQU/0Z77MSRzYk
Mc54hxuvSy/UpEPv1d/a4jJy0D3geVZgYMtwn38x+MrYxL+FPdP5mvC1jHgbBL+rRP0BfDsFlFak
dIZbvgEYyQgbRqoIDIjUrMLPwNauZ0TeipuR+OyFG3KOA2HdjwViHqfeMlyo3zvN/NV8J38t9vGX
xm3SfceH/MAAi4kuPB1sJY4mMLmUrqgadNffCqS4/Gt+DYwgTM2WX129DjP3vfQJ/F72zR+apSX4
ReaTHtDBhqEKOmBKjQPJTsBPm0+zt3L88qRnvjeSB5/vWpY7/GVQ7MLy0DG31C1lsREH0iGQtYtn
oreaxiNYtZbPYRU4ailiDl0qMkrovfJTFoHTsCceEax8bAbU3iUbk4wzV1SftRZda6K3fcquhiwS
DU+QUdz0KkPB1Lr62JzlKV1xRpb8+WhJix+RqSQda8iIrMm+37Ubvb9TCI/xZ4D2/M90YhCTJP2s
xXVwDq/hVeu9bP/PKDjCXEJF99/vjwV9thS7jEFC41O9iILN3hZTus1WerQQkf3m3wyEqoAIHp5B
XsClf2tLmzUvlO331uxOLaaBuz98jn9R6ibnBstUuenX/m8yK0R+svzCbl1cRffG/CMDsnqa7BBZ
TaeJN2HGETdidzc0cuOX2kkkkJyt8yVY6X8LC2xgzkp9pfVM1b7990c579Yq/zigyBgdAtAQQ7Yb
6UjCUTXv1CgY46vMUiN7tk1paWLi8pr5V+0aNU+1/RqPMUzm2GV9WbIekt+odhB7Sg26u3nL0Wev
iEcll8GkmocQY+lK6FbaESkfsAqqGPKio/DOf5DdpSEO8/TMDcfj6CA6q+fnngUSq1WqnEZTKItW
qXA3BjfBtOIlY7CawiO3yZv9Am4SqinC55xFezcPwfx7502bP9D5CqT+52XJeRRhaLAA0Jct8l4p
HjfZDF7sf31kMwyae0jFOCzYWCJ8WrX4kxjbhO0LcZE+SVtRIHodhThedJMRJBtvYNLBPo/XPacZ
hyRk4Oy4wIuQF/xTqbGOxF1fYjLZ6vfF3QjvGm2tHH8wbMnzAxPCtHgkQ88o4S8Vb4uAqZfNRazu
ZQwUBR87jOMWGTfelPg7wvP+DTpSJG26cFL5rqb7Iv3WL5O+1NUNtIcco0V0m9j3BPgaoXy7I78Y
kt3roxyZKzU/+NpapdzgoGZw2qxzeHkLEtFxYZEJBShfcfulF4xPVWcA8dSbE5tybe4bgJVidI74
oK2oOmswRVfTWWH76he3pMiRSVussYK9sfDeSIWRvDEIzNNzGN/YVGXdcU6Z+pNobO4mmnceS7P6
iKfvTt/NAPE1e7w35olSJqvs+F7zRn3IyW3Md6nisT8XeIzQF6sHDmFkMYVnSEttuaptbedbo2Hz
FxeVt3gfu8qSD3E8i3Si8IHsIdqX3Qnbgr9C2jBiQWIMQLgdQcQCGb7AYbt4q5yU25gdmReR7mti
eVsGnn5QkT/s0of5hRcaM8PaQdJD58u0ZqiI4c64Cdf8Zv6yJ5lA2yMRxKv6dahQni0e3AqGdOBb
nvSVjv49vHPDwiqXCR+l1Q+IjeTDhpQxIfP6F2rPLy5o/R4fGonFy6s9wBdOjkVjUffp5CbCOFnW
25nDHX5xwraIUs4Grnab1CaX0X16uJeuZC3jA0kLord4cD8FHvq3a8k4y/U/HnTP2Le5Mjmk328S
jbcNXHIc3sjCWzfyPjL8ftFuKuzkWe06TFN4uA5v5A4W23gS6lfhXuc5vIKd5pYoD229G49L7jEi
e1I3T18ls6FVwSVMABOTRNb39ikUzxXa9zPbumb7G7EQcOpNmWHat8dhE7BTwAeqc9dhG/SoLP3d
e/ujas4IpJbtHynWPHk/3Q/XRLps7dWORSZbV9s8l0SWRlsdfdxR161Pg8U5MdWfAWteC60ORMt2
9ZGNzihZyWLjA9piCd5cfOOoR+eJkBmVexdwDBP6BekoSO8QZh/V1QHwOIE9WAwDlgY2ZF8SBim8
Mu583HfU5KvdIvJYARGw2ee/7EHj2DPjdfhg+ByvzH23+4+kM1tSVF2i8BMRAQgCtzIrznPdEJZV
xaACyszT74/eEedix+nuKoV/yFy5hvRm9EsVUKcxVsG1Z3DDiu0yFxiS808N+HQxypELkdCtTh8N
vNpYIXFTuAMjS3amM3JrkTGO5JTZVHeVDpj2pAsO+Je27PAK/4E4hAPxA0d8hjhO8XFhTYLTHxI0
HSSH0J/a2PWv0NV/k36iA/ts4b+paAS+m3PoN95O7typz/mgQWZiCMgjiAL940tIbMI5XZl8N28d
lj2VT7H8MvwHEwNUy0A7SKl5Rhhg84Yjky1xBXZRoB97de7owbBiWB8Ctm+LzywQ4HCMsKbJZAwH
+h4AzdYeCF5XEGvENWYtv8YZtpm2i1vrxbz8BI6n+8hbFL/6rlsX+3zqmMQ+Yuv8Zj/WtafCfBPt
yT8D+3B2JZeDKToGt+7bC+3XtaK83g1ILtdMvKMfDDGWw45hEYfKbYMPRGpLXyEkSN+w3eiYnSEx
qefcZCGD4BZehIz9Q6PtvEBDJ0vIVTp2Iu/MEf8lhlFmygdFmE0BOYl1+H649bV08CB5OZxAaI75
8FsAbKhPGO/CciEA0yTDkxHeQloxkFMpuSCyqe7TZjKI4meweZtJZyoWHChhGc7MVYaxv/3RbfRN
XIa4cot7AKCKZUoE3PJzKw/PbbjTCV8c5W5d7On31w/UD7Pc14sPA19+gU2GZS3On5Af97JlU7Nr
LgOYW/aYB8rTFFx0Q+ZU85MDe4sKEz04tZ1GahrseUI6OERRxbz8GjvsfoaIo+TmnNXV/DH96VbA
Vqj8VBcEk6WarjoNMg64eiCnTuN2q2rqtInV+68NRizx2EJB5VBB66wYQrdOHK3FJEynu5x1qOvM
pJvRbobTgAAIZqVdP3LLCjSWGFSYj8lOexPWY1WeUG1S6dZUR/aLZva1/aoPr27Bc5x6hKm1JOGp
8RyikaFQ5HdmB24EoFgHEjITU/Z6PBDsHoVBZYfVXB85m/mvceQLhweqtHhd/On1LL2tpr2zeu7U
42cLOel9Zacxa4MxIM1FRp9E4owtpM0BnjXWO+DV0PoD+nf4otA6rbj2lRaoFaLSG5oxIxGL6jFp
TQYA4FbZjKuHxpDjY6DDkA+z8qLtIJ55uo7jiLoC8ng4XHvgBdPUrbkGRmLzLP3GHgDOHGhDK7h1
bX0yD4VhbRl/tPsJnBXOVPjYbJ708lHWlVqgMPO5j0rhFz784/eNdQDmtkM/mywfgaaTHzmTwKqZ
CEAtuHIJMlRQKUhxPMlJ2IPoxcugvAJKZjlPK3aHkyBPVknZmfWQMuh6obFvPoaJ/Xstn1p0saNp
gy/+5EFeM7xw8Pp/799ObSW+KO1fyobjHWKkOEeLAqTxrZkVvAVEa80KTq8EJmLlF/3e+2Y624sk
IO0g3R6oPmndaqcGh/CqE7k01Ovk55HgcYLQPWh48S+n+hLuLMs4N3ZMIXrOWq9bFpxMXrqSIwuy
0+ttQbN9ihhRzyYczkPl9OQaTBkhcJ3QssLTjZfFiWaP5KHKzJQL1ZrZSd77AOcGPhquoiGzuZbJ
jRvvE+LtIZwIpgyBgoH1LvL7yM5QaHlQiNT0IiUHXhg9hQGJm5AKaeZSmTBbBkMDJ3dWclCZOsyK
2XP11l06XjpFPCicJ3LNi3YjBGIk9JO2QvHEP4EUERvmhlaFZhRnGa/JOdj0Zj4u7DuIrNczQSXn
LrS4Drveir4oNhiiMu54z/mDSH9Y+mTfQZ8xFrupXzFdPxButSYupby+TBdZAeQtbl0IGeRJKvG6
ZvGBHwOlKpd4BUZy+8HKwMxmvRWuDQSn8uztt+v3d9nDwjGNa+IwWZg9vSiyUc/N9rqdEe+A1FWc
Ve7Lz5PZ3RXfyCiCJyiKzeQLVnEZaBiHHcG4OXZJrsD9x2SVS18fO2ifzrCq7xAllLGKgbZSanPg
O9YdFRBtO21Jdgqm/DIBDf3yAjY14+ChINsaOMwrqOMDBkUEyM4F5AsukQv8rsIdJF7VLG4seQH6
60pLCeHODasApN7qXAFCO6jEd54NLL66UZSKCWoUEGWcnXSIls4UiyAteLDuQAi27cOBo1wwOVtD
57c/u9d37qixmTspRxQMZcvgpMfOjgcyr74YDb2C1wUpnnKNNjiIgc1NFpxBky3DMaNdcqz4CAfI
4Fw8CoexeIpkUHfkyE4Z51svCzQf7uPbp/bV3MJEuclAZQHkMSlMsl+uVcVzmC4Y4TOm5OYdryid
/uTtkeBQ2YNuQRZ4z37k3btcCPMJ2VgGxC3zuVB3ggz31dSOhU3rBpJHqKNqw7LDY2XWMWXxsQzf
po5u7UjQPU0dxBWTH/ptPJgcDJIswTEslKsNLAEU5OZ0RZrJx5luRTh6p2KOSw0VHEYTe2ggylo+
MN44v+CSw8Bl6hLbafVN8sWL0SQpJIUNm8Qqs1v/k6LFv0FRpr1dMJGaYfkmYID2skqUBEyinuml
m7+neGiTownns8l+J9k83WlMMqASugxPmen6HXJZCMY+viYQsrmSb5A03QSu45gJ7co/OhHOGDi4
PLWW4hvvGGp6hDb5jUzneDEFvdPZFPjoz+I1pZHxWLZX1isUlXJfuExu6XZW6ZIKGSh3HXLRWZI9
zJ83EC2CckReSOGKH3+cxM+Gm1KPAAfkvex3euZY9Uhr0lZ0IX9kw/oEfYywq2bdGC8hTZtH1G9/
lD68sOob8HoSjHcnGmj+1YNCG3Y5SoVxRSk+BEkwVMJqaJibuQIBkLGTO3yp24aMAWLnZsTimDqt
8EwRfPrcaUDHQ3BeL+ygxyET+BOtt2ANnSf8QjVKxdlOQgcfZA9PHTWA3/0P6BWDe9Pj9nagONVr
aml8CMAdnI6RQ8dHgf2Vm5/eh6LJRYVhGyoOZBdApeoskOYEAv4OxLrqe24f4MHuD2hVhZsCBmDK
H3uob0BdXCTMHxgVa1at2jyugnU3hQk5iz0IQe0GJdXIjG7djX4C61kRXWxBM4WQNOJj2IHMZGwO
WG2O3Qbkac75A+vw/TJfZn4PxMtnN+UXMKrDlLLfcBbh3tJbohNlJoQvRoUA7i75L5Syt3KT6/x4
IOHWYVo0huvGszPeK+N1eamzgHP73ZMBOzr+hg4fAO5w5PGQBQouapznlFhs2kLO86yHorR/N0tu
0DZ0685YJdO7culgwzn6nQqK08sVvjSm5ZXOTACbjQUgiCGyzvaIjClogMEkYC39r6QCpFbFswIR
KqQJeIfsPkjl+BZJNw3X+QBRUoWEErEGAzt0YtbnnAECAKJgogFJU/ydrIrmJOTnF7nnS8a6Yjsy
9ENYDQVEKLIOIhdi2PXTrXuGP5AYcRjTOvv1giUPZrZskf64XGAj8sCpSnGRBNy77vt96X9aS/nY
z2FNwK+2zfFY0M0AOER3QGy6YbzZ0Q/ovy8dJteIZAqIBGHplBfKR0DiAnI2yc8yQU7K6pnP203z
FwOf97MnkT4U8eYbFZuG0GdWitZg4g4pg0AbdAsuOqGFQJnsifqMucXUIkOeKUcDMcj6/E2Jja5p
TS1FNuOJ38xbph6txTZgnC/8Vnb081IsDtzOnHBF8Vmo0kKPVUr/D68ZKNZJPyYmTvGiPCgHmBgI
XmbGePFoLunqrmJxcnBjhPiDaG7v1LCgUK3Pzv0mpv7AEZXhW+uDBG1ymtQs4Fx4IDppnAFFHVEh
vx24yKUBKyXiDMuFxNTR8NkoKzi4NTo+q74TkovSgIMKJKQ5o1Dx88amW9uXVtCZ70CCORxPPHAF
wGOKE4JicspmnP9Y2gphCibB05ToYXSUnhjM+ZT5cRdQ9fLmBzcxwZBjBxD1wWRLsoEyY8nGRokL
kAviA2lk2i54B3zPlGf0ITrwYwH3TrBKYMpLcuSbIRozM8WJxoHj26qG5bBqTJG0LrsC6Wp8Ordp
AJWC7tNYNvP0ueczDttpMK6H2yuyQ9gSms9cjLqJUyURvCG+osFsFvpGnG6QgBE91yOzh6k2htYl
kRsksY0b8thiCyc25ONYMhO2BUqhiZve4mFG0AomBRQ94kK7QYbR78aS9V/BHKkvKh7QzaoPncGe
7kF0CNwDS8UWpIHkCFmIp0AU2lKjPl5CmThz4iLQYSmNIpe59Ne/HJuTgtX4sQihoxMGRksfXkdD
cG+4MQWfxzqW8vRpX4Z6gZQDZij+MMB7aIECu5GZnJPu2xbKjTMlhZ5lAbHKZ+kMqEQmO9j46MgE
wxR+2XIZT5WrBqRhGJZptGSomIP648WFrRaEDAgTsMWpF6JxjpAnYxgeG62jSC/+hNMbFQi9nbQA
L1B3Q+xkyrLMzBamA14GgdSvS8EJCapizMxNAo0myko3yimDGihDfGuovJHu0w2YWHpSHM1kaqHY
RB8AMagBOUaJyYHPRBQlQ33qUJGB89c3tH9PrEHonnIQjxCdo0ULPSWByxtczsFuegGMVGmlOdnQ
9RO2iQT9pLzM9nDuL1RQHTSbFr/H+k7nwIWSY26GiEqUTjBjY+wn/0Cr5Ttug+gw+QsLTg+qr/dF
uEEdL8yRxooAFCgBB+URjNkDfNAf0fEJX63yQ8vP9PYvOxPbWPF0uBn43m72F5UXbubX4BCl1iU+
MFdGrX5CHLFB7cf5Lt/HqoJzuXJpa4a/gvVwSU/ql/TVPm//8mKYJITNAaLOG7PMJHgIsxI4O/N0
BBLGrYnBJx4uTqhDY02WMviXBpdVMrnwuY1KA88IkmjNTfytrR5zP0OyZmNWZ4xEUQvJGgUCusQB
+RUkB7jaCBBaT/XhQFB5Xovjx4XTzcdS58iBvigyGm60cM7QAV0v2jskytexsaWmoKFehz+7+Nx4
/RcDctr++fia71R6ZcBBYfXAJAzfVJeV119K7FBc9L3Hd+wpwB/hD+0ntA1WabaL7vp3cZSn8+mu
pyJNDpR//DBWWPi2umzRO5EtYwPEbQ1S2+OSN4vP3TxcayO6Sv36my2qOZwikLT19EBOVORq9jv4
rFRwngA8sjDby/uQLkTZ7v1Vbgl/sQ7VfTfqm0iPpB8rdxGdMWBJSDsLtAtrKV6wRFVpzo7PjAUM
4Co0oVbpyFAwM9mwuNikYBvxX0m9i3dIuAPQQNEbfQ1vG7O6b86wl0pYoTmsyAijl2RRL36HnZSc
ZZw/U3qgHRrK5XuZ70gQN3NX3MCT668jEUoEw6GJnJ1FApJNEHBl8fySqLuPY66Y9R69RRU79pkG
7gD1xviz1xx29I944RmNT52FSwENSXCXu1ERdOiFyCc12xa1nD8ULuGH0O0gN1Pc/4H5cSWS+ScI
QWnc2NfQ83p+Chxx6loUPvGKi6Cbcgmu8x5d1YJgxSEiORNWA9tA2inKhkKbMkuFwWmH6/cGpdaE
EnzLsEAkgu6sHLSv6R051/A3pngiPYMdy5dy0j/Oa8rrmPa8ZAZmAVBCGEqVr2xRO3QnibYDxCu2
cEv2T1fx5AD9EaYE1/DlaIlHTRgvJnNkWtzO2ClCRwCiY8HsHuZmLK6mHo20vnnNlTe2QflXs/iF
1wmbfiyfgP5bE9627PcbbNRzYpsxD3beIOo15GGzBqgcwXd8UHAb5nJqMc/lTDhXBVyTGuuZr3Rd
fRdMHUDNoGZ3M/EeCMCOJ5YIIw0HLSHsYx9pbHkXqdAQLH1syB9dcoYcOJDUIICCc03BLpZoQZW7
tMKrGNUqJ+CB3yi5z1X7ciQT9MZ8QAWcQyQBl0oOr0Ozwv+7mLdB4uub5xo30eUbetpvZNj69fnc
TjcjVjGepw+uT3bnoB9gYV/rq77HbOBNcCmEY7fp0WtSV4KAsH5qlpM7+Yo/cMXAd1G0UxqxtpfY
D5BXmV0nrEhCJ2mEBG5sSqDIb3V3fNbRHZ2AU72sBI8Dw2cf1+UcVJPF8aKuO7O9GY2ImwRfsPEA
nQaVR+GDNnuT+KS5Gkeun+e/U4s3QmfhvgN5YsN6ofNXmN6HpS38kY5Lrl52NPwxytxUD+q1HiEI
GKEM95hI/yWbV34Fnaaajz0q1FGcEcA6L5RDGdsPHisuyFao/yRXTgGck/YVk1gmGbvhBJiymhJc
+cKvyn6ucgROI17Ed3nDkthyipb4p0hWV+6yF751s+nPS1qoRB2kIEkwyCTAWyBEAKygkpdA3Z2+
iuQARDSvfe5hBvkpex0kU3CnHg7vqyS3yu/sK5sXu26wqbKjAwOB+DQi18wBddAfbVePiJbq8rgR
q1Z/wEdIKMbTFXM7GLWZ1cnuo1h3w1okQ1q9Zy/4veNyClcRVzcH+l1LzxTqHBCcP1CSafY47SSu
HGh6utsigeeS+njCMWrO/CfcI84ARhUJeFxlyi2uqMZPxmAGu0jscyQcpXTUVpfXY+JyDOIfI69U
JibpH/om7qzUj7hwbgl91lWdT4lMtvIgAIGssHaU0mWTbgfhkn1LuAuUq7qbd8gRvssxy5pRISWA
kR6MuJ0JE/9xDEN0m1YrQL34gH/yaRlesYXOCdoYhyLMSr6fqtnO9sImJbsOkI0CV6YtJQEU+Xww
1dcN7saf8bFcV3jRJbiEdya7XZ/BEQKw0HB9Vnp8fegBPfHxxfwGMqyaLiXXBcKbMfFmjLcMNe+x
0eaSSqtQvig5Kd5A1s2k8oXeZtk9qcnhEo/RSNLrV1d2lCtTYy0MnEwMyqf87Sb/7f6gpHS4GaRo
UY2VzPXDXxgfH8cuF7D+RoVNF8U2yQ4tkmol3z7a+TPHLmDVbfHcnu5VF7KgE6tOSLhgQqypZJyT
MWu4tGDRPvctFUJNXj13VRVUfyDs/MSuumkw0JpXTwe1Ft8XxO5PfQ+/qSd2+eOAe1KI7liw6pem
rULZdPt1BGbNvAGI5QN5MLFEJo+U7lFAVH2eHslVVulXxCv5pJhQigu44SABNG1RaelUJ5+LEQaD
ikc3qns2fDRHuqIcGJ803qvd1pBueqvd9OuCRqbDlDEWmYE+Pj6cPALRg+esKxiMLKaf+Z2he6vu
arzIOodnVQAOwMC9y2tilJ/qPNautTHPqoCd/4bijQkG+AbYDR2+tPstxgk7GYYbaACwBcSrkhKW
nZ2iyS+btRmWn2xDm0jdS2i1BJtlPNNUrHWoEjxQdS5SnHWQgKaQvzxw4KFiXO3Khyfo1L2yu8ce
iAPVH9TthjnG6p0uqmGEVsrEVbs1lgbCZ4cABE/EHnLrWP8z0UZg88ZUDa+xGy1TVZwq/pL0Rw/e
SR/SMelfxwu1dybZKmc1RO/LExglRiq+wI1z9IRjAgpdnUnN8Dg/ugu3K7i2qjq07qH4F7EW+kcQ
6awueEN42LSU+hZ8kt4GamrMfi1ksCBmvGeQotfUoxuZZIsnxQo+fmBr8MB51Jc6wZOee+OL1h68
M9n0Vjp1EFbiGY3jHCu6V36F5mHHWoMmfCX1M+Q7q3qfocO8cIMJK+6vxg4gx4cBz1xmyoLTxpfx
sN6Vl8BlEIOkc2Q0qqWf8z+f/mMHtPKKbtzLHIIjmvJB+oFyFgsvytrnrbNLeBG9wbeT3c/TBZFK
nrjS4R74XqiZK81BYDHz6tBmYYgVUm7MishPuX6ec+2Wy99gXvVewXsHW+DIlxcPZ69p2EhKeDAA
0YXYsOrzSYvPxlr/NgyoCgxQVGq7VRqRXmtOxfur24SG9/pc24OM01P681QW84ej42FkIIbg9TO9
TNimN0NcuhPa3PN4sznVqlvu9/q30F754lxPD0h+ieYyW1bGJ0v/iZqbMRgTxs8f4xwCQ7W7Ac0Y
R4bRij31K3VBA1hzEY/jI2k50a0m/hOH31ZEhkUDEo6zsLj5TmR+xIsqXNDMAqcK9A8Fzr0Uby5t
MkGzCMoTW2lXb23J52HHD4hQnxwtAdo2PAYRSs0U5TtB8M2igPtXnWVe/PCrDTcRBLg8SFisDea/
3htLJhT3mhU9v8Dx0sFv4UwWsithqtXcNHFpuEAlYVzP5qsUZ+3QkUO/2mKNoq7kIdA+G3R6iFIH
BjkEWw0Lw+VQn/z1+IOhVMPMTzUfaziZFmGGgz+5PdaGtZB4x6/ddCdNLqJitpWPBHQdD9vwcQOf
V6p9k4Kks5BaW4kC9el35QnCR8ngU3+Y+ms7NyJITHux8F/NotAXqo5VDauZERuXIVwDonUpKfl/
xrH1Ky9oj0XYOMNSq2i5Iru+0O3nxcEgO6h33qWv/v5VqrlIj9gQo8GHXYeP/0s7VfK171evj/U5
qX/qb3XkHICSi73GBk1IdhbCRa1s1Dyxq+xHkf+q9CzHuyg8PvPfecjIsyXkQWN8E0KxtOoQ5zS/
etrGRvI7ptPmE3Yjrxj8CodKoko+m6do12tx9rRZv5nrTfGA3uKNp/ql93Cm0J52jHJTwVahYrCq
78KWJ147nNk2MiCUPRPtwjgOyMQD84XY8DHlQGDOeERkX5qGV2F4hidr1x3zclvgDYXHAwpu/Ehf
5ezOwVwGteZRaj9vIVLa0AVtTUjaQegcmUwWUPyjDZxuMUyNjZGj0YVYeQFkuwh982L+bOdWtJfs
K1QDZmesV9kSINPTVRbLSWvlB15VDZGcfpOxPI52utfcaBwyCsTZ0OLpL6Kp+EI1weODPL9HnY2l
Ctnj+0lOgwxBwtJgWv1W4Wp0XgVAel0bPKc/3gSFDBZZGgeI/gKCJG3FkUfWw+yjKex4Vy83j2/W
ZQm5utvXisMCxTmwEBdJeu4N5s1mz2QPTAv9VwlvAMRR9TTVKqmtP+Zz9xHOz3zTIL5o4HYmeBSv
oKOI92quYvcAcRVDUXh0jOswc7ZwZn1eqGgKzMv5wx5eMDbkv/yKj1XAhwK+Wzcv72/iNyrX6NhQ
QYngKOMvQt0j7dzW3JUo3AbMlrpVeiQJOmUWaLJCwfReI3v+om0ncYtPMEM23Xv9wERe9IhdQSDF
RXisrC86Y908YQ3JjGcySs/s5LtgeBmUIDDZpoFxeKM/mOcQ9kiBskgUbvhr020LaAZrNHGqImgX
1NgLFWPtZP3EP9ZYqP4zZmWjlQN5YJrAujq230Rop8uTUG/LBSVxubk9LOjUjBb85o/HEh8Fx3qQ
JZJbr4+d/WKeqSNo/xBn+D/SFcMTfnlP+4WyZ0ZLOZ3n4HbqJlEAY4fds9hNUSQs5NWTAf2mnRlo
pD+uak17HBUQ8SACweEhxaNmgxwFB+EteCnz/TUiPbvA6ddtF1LjGdipeMZvbWXMdRsXQhsA57Kx
tGvrIW1e1ocohOc9Y9y0YNiYgYFSq3m6jNvAkYHtiTFKJtoxAprEMaAl+XqyjifEgax6L7lrcJlZ
iiMTBm8xqFsxMoEC7i9ovuLqmKGgQ1DWKdbsvNh09cDmasa2PFNjrpvKEq7QoiL8ZVUMrziyKlBy
RxNmGM/j59A+8RdPT3LN3eYZQc0ZUsDrgbliIehO+R06+dKjfQUqhASbMpWsXdLhoWV3L0uH0WDp
XoZvMfpR0gGeBLpY3bL15NhhZjz4zQAZ0hvJXrSmeJQ6T4Wa2OHkgOQX8Tk9WNdnjTkPE5eoW2hu
a0FeTSnkTtrtZVw/gqvsjq0v3oWvJA7o0AisZym/Y7z7idYVSMtwMLdWXyTkQBe2Xk6u+3RcIpLq
BYTGst4zwZpC8INkei8mzvRbMvBvABEs7+kJuPZxoCSOK0cR1lwKEWqUqVtAcv/gw0Y8CJApJMjG
kxiUmEKyaGNy6QkVoACzEfSyYYo7tpspKSvz2iu/iff4OBWsRQQf03KR4luFHW4E1tEd4gc6QWwf
Fjp0TiJiIK8oYwaLesSF5wEwVPqxByjBi1m0/GJIrpN5yzQLr+TrIw4iCTnCRVm+7Y8lBE0TxFOo
I9RhzGjmwlUD4X5yILBhMnPYZBeyYej8NWzjhdocg1S1oKssTilI3CzihyMHeQQPGW0v5cqmFt0c
KTpgEocJQ1Nf3cRBnY1ZM5c0wNCff4mpGkgpdFzOT46GO0ildBLDTdZifsEGCOdT9kb+o4pwRBhm
R1slP7/F7Ss8t9VtivTl9YsOQnGLIH0EJb2JvpQ5Q6mvN4ZsVtQlrMiv13PfhfOqO4sqwhNzMY6B
Pw7a1ooNpm74AJHzPOIy8VaWyXQup9IMyga4gKJ7grCSLexLyHyoOAq3AgSJiaWslKXK0Gtw60Wk
mzgazuQVp3zfOEKzjYlkKXufbPYE9aeBD/3UNib3D153kZfj3G7s9OE4taVNrwbUtpAoYTUsMld+
Q4LUcOWKo/kTN60Ow943AvtT9FePD2KOp0Z/xgg3ZnCNbYZZ0OjmX2X1Gw60hPYzQuxMzMbq88Cu
YpPXmI30waTxE4SEIjwzFLwEmYz8qUP12KAyw+2gyp0Gjxrj/VXDWVFg2Q5zS8C+xcUxt4wo4OKt
wli0xHuRDj8KDxkMSUodaYU2lts3Yi65SMnAoGiPcV/ewOiB15OzXn8fBa/QLlUXTlhTr+FlJPWG
k8FQVgWOafhC8qDvamsZf6OyF8JavuabKnDrgZuL1uMHvvF26SdHjUMFcAoL1a98uvwgaKxX7GK1
8ft83lGhQZTIbylODBC9sKptJ7f+/IT1QiURxa4GhZARD5IipCTvveBXv61ylPnKQ8SQQ/CE4vgu
9+rzW62U2QBD/nOMKGemLTcdvGCmJcj++nkOtwydpuFlBBXg4VJY9SZBP8/3cCR8xcBv+ejqkgVj
ytFXBtKCcMIPsTMxyZZu0zlzksiRO0BjEKl2yT9KvtljUJkOFNxi7T4uVMjlN2WGmGPmnOzlkhv4
W69WGfmI0U+y55AqF/m3zFiZe6HofMhtr2ZTYAKZDz96d3qoXrol/UPZv8R7BjdSg41p9Y9D/LxL
z3v8oog5lMNP+kV6EHUF86mz9/mlsCBMsZk4ucTlgT4BJ+vJ9jNcoxqRc/PdSUuaSckt6/lUgEG8
rXOPtBthPVIBETaexScZDzdIXyyAAWLSb+lNRuPsN7elxa3KhuMeYHuQt95iY017acUiLGjju5JJ
OfPkF3IhX/qCjqRijVrOspLZtjz9gZXSwaun/ZjBTS2vjBGrKtDzLbDAo7a6xSiHGJ3iADdkfD3G
GS1sx9AeENpZjHjhLv+bu3ZfXQ3pBZvep+wrJXJPN2c3t4iwfAiRFbMYO0mdPN1yiG4nmm0EItPo
RTw149/pagz14tG2P2ydkpw5LNpBltqTuuFahU7TMF8J0cOd2Hyxz2nKQYo48w3rApLcoqoXSoxC
4ZZuCh9xZWxPcT40TIZH6kLHRJVMtB8VCaJL4o0xQ7dt0v53l6Q0UxALa8CmuZwRp0HXOevg122M
yAvzubpJ01X+3v9gac6NXMt8ykMv2ulohdBdWtGTIVS7OWSMeqw8sa6Y1Ii73Am074hem/JOdqQc
pjWJ0UuGQe3ysdSvCLeiGmU3uSCXMnMbgiCesIAxdAYPt2ibVEB8Ur5XCrTUTeOHD5eQAyAMOIj7
YsyE+ITeC+/iOUr9G7koitdgkE8w1itbdPjblXZJ+UzeSouJLIzEqj1zSzzKHfcA7KIKce0YHZPR
M0i1J/1oDNkRvUJrSL7fKsk9b/GngtUFwmpkR3GCtOCF8gkneABx3gf1oCmrY9zB41I/A/QNxa1e
Z0sRsmh+m648Kb7nmd9ApMTOEg7OX3bJ4p0+OUwAPUs4FPMo3RPCEwtf9eBhkqImt077wbHkG6V0
9dP2X8/k+BZBPxZhuo+Qh6brguOpPUG/ov7EpmkC/xhmDQNt5g0Zjb9PlAp9JgjRxA45IxidvFDx
j6EzLBOqgtSDm1M42AYyOE7AlT2YhRLvEMZ5wFvAP0RCCqNtxPQ0mRzbVQbijSsJOSK8jviYnyvI
nDH8Dfvxzb8D0bRABZm4fhgf2Cg7m4fZ0cIx+sgc+ZfwvrusjNEVpXEmzYEgwKj/UtJ9FhCA1S8Y
QTji+1szZmF3jDlUDRv523NbPmB50pfOrH4xttU4FzAES48pvfYH/90tK0Bsx2KbHpOH/FQ3jTBb
0LpEiKmP2gQxw6y454sJc1tWsxyaE/EX7hr3EM2AW7+n9EQOIS3R8IU5iOwKcZA+nXZLu4LN/4PY
tANezY+Mo9Wsv1VLQl+yqbE0tyhTMHtKZ1vUXDnG2pSPJjzDCEe7MRegFc1QXRB+puZO2a0/E2mm
SzdhYk30ZShjIX6hrlaUJVWwgiYFZ3Cr41ARGv+51DH0p9IhiwLHoufcOFELtzOPnpP3vcf6vwbg
WsqrpDnG/IJDZVkK+shlptnp8qeea44C0RZTdILTIMFQvaZmbGG5m3N0blWqosE6vLwQnkuyjPE0
Vcy+s1CYvhyeGurTx8rRtxq2qTDbSpdEqFCBPURxT0OVwHfkyxjNmaA51km0UmVavmJGwPLJgLz0
prIbPsvHTchmJ8EhQoVH7wnr9P54z3J8xz39S/+Co0UVXLCkUITNagjaVMAMdR74grjx7yJdDtfJ
jDNJWSrux29+xGIXYkT6W043KrlCT+xf5kXKkMSqlICIROxB8lNe7cpTTRDcAev5SbGd4I7EGOVF
m46LO5FrAIhoit1hLaVWc0WxQBbX8tWEDnS5aXqJKIqS8MD7q9o5/gb1pt0aHg0yeJe7IFNCYSxQ
2NP3oiu+8HMrb6TrYOiEWtxVN/rbEVq3JzECr3PqzJl0b2Gjn7KRbOGyuolRUEvr8+GpBcU1vYbE
lrNXFKZ5VLmaI5CIKMEVZ67KaHF6HMKl6GbQtTD/3lK5henyES7GddJWx/K7YCSfhn9yjR3a16O9
awSS0KKQ3LPKor/uGHKzOz1JQh00NZuqs07XCbGwo5sMGQ3ckzhoUKbhB7MhahDZLaJ7DS0O5PYz
OC0dq6dX+3o6T/TDpFoTNfMQD2/hklCxgVFTV7xT1EtcazZU1rdx7VCY5tRTy15dMs2gvuReeZbz
8puyjXwQiDAri2QEWNzo2MQL62I/DA6BOYNljGg+V4dDKEdOv/62ceAxNhmdCB3FLFwVeqDGfNzn
90PGFOZxwVcgRVIfOvvPkm/Xjl3pRuGILNgedNv9Z/dZdrFPT0u/roylmvUDbXyKrfZv8VidMnSy
lMzPhmvC23K6YPU3XU3IL0IBwdQOy0UrWuX5oqsuKRRH5mxQANElEnLBXH0n9z6GTMiCTVW3nksF
ii8t/hwa59jrNFaHOEUF172g1aVd7iaLIqJ/tn44JgljwFv4Nqm94YPk3ozhOaLRuHx87d7vaP6B
uANuY7Acbuw0Bmq0YeJzgDQuOneZI19ycs1il2I0LUGAJaCF+Rj2K3YXsao4skvkH+hOeiiYsL8m
qx5GiXSJmo04r3z1IuV0/xMmYjWeXETFENSCDwY/rkUJfZBS7j+BE5SIpjxZkrqIT/kE9oyMnQaT
U6fQ3QWuUwQ8lfNXviigvnzAEb0OEmhCXzW6bwh3XJqew6Y19skqK5ftw1eBUwdHoU1inIi38oVs
aK59Eh0htO2qcF5QmUwtI4gaB1BH8WiczY7Nqt24fHiwVNrtDwhsPQQEx6iCT+8yYSoVvcfQ2tzW
R7vDiJcGEh+vwo+jvS1lnmgr8Y+sgfcfFxcdvQHufUL4/h9nZ7bbNrdt6Vc5ONdFFPumUKcuJIqi
Oqu3JN8QtmWxkdiL7dPXxxwUkN9/4AC1A2zsHSdRQ3KtueYc4xv9lQTYjrgZOAJwTJPP+2uF3m7J
+v3FuYPbnFAQcUzUzCiNWQXeHAeYGMb3klH5/KCjv50tuCzQvfsl3SaBrYb+T0n1vVUObHnSFWVm
cq7TdcrXUxdTwHDac3qHNT1TkpHisLHGO989PHkqXPLs0P5wTCcOQLwVxI/j9lha1K6dm78+JJIb
7ZoDFAjAkQEi50VmrPoavhPgURB/ky9o4UzbYWPnLC3ODfRkA7xCnhMOolTIQccESbGO4C9A0Akf
onXQBG0EbYLB/UyKion+rFnmNPob5jrowhgH0JM3GanbYsfMfx1Hc8OfdMmLIiBjp2GM6pKwSllb
PEEYEISQy66YzjtatfKUTwL0VCUJkA7n/bnLlmeh4jhDoIb82iOEOnjV0oEARD3fcJy3k6MqYcoD
GzcehCasoneO3khT6dFkLM5jdvhwX1EcjfOzUTj3SzBXDhHNRQoiJMLE5Swk9aXbRrOkGtOVZjxu
A6mPnvMUNJoxgT/5ZNjnGoTEs4Xz0OIdTt6KTx+0cQFtgBCRvczUhj7rG3qOacicd0ra26CTmYmE
fBgvBadevNBMPFGPEayDTT1Gzvq0F64i0EPBdQNJczjF05zKPyBZuiwEPIveG0Q8UugM/M90E+lW
1RJAaecZzL1mTWe58sbDeuy7VbvrOhokFEJDXgyUfXQ7wAQjZmOcYWc5UfZPUCV28VUwqHLJ38zx
549wSy5xmNMF7rZssaoxFGrRPNGpf9C6I85pq0nH4jjlR6kya0TaQRayJmOgqwB82ZItw2nkjTs/
MKdGPstfuxB4ivVJDCPkLx6qEZR07k0wCHMsLWB4fAvV8yyAXkY9NdQMwBysck711Y1tFUTeyFor
e5IjLey/p+x4Z55gKvQcaQIYDrmGNHFAwwwXDHjB1BcvrGwl8pKG6QFdiJEy47RKaGvKvGACpk2i
nGJJfwFWYdjdBzBouvSRQ44v9KSh/FPxkCxZ9atXdShtKO78EGfTHrIgdU/kLzIa0RVdQ3SBs+gS
rTuaO+STNA3JQ5ypJskV2FfvhhytUSuSLzhixY2ZOycQFZzwPWmdqlwKC4uxLK3JfKWs6TXxEDVj
Fauk0wYT8ml3IshiaXMXh6hpdh6IMKY0unm/XCS5ytFphA664wYr5Umbu2K2T0wY/FNpT1ZlQ4Lc
YGnon+jAx0XhxrRkW2XJh6PW6HFbBm/kNNlq7IqxTbEGOoaVRZr+Ev93SH9bnm1gL8CophS/uTDW
rhB9KJvzeGZfGzTrNvsU00JGgM9pEtis6+VrOvISu7w9aWpi8eL4gxF1qK/D7ORZcI64nLa6AIfS
LLZW4lSQIKCZjP0bvVmGitbllZ83Swp3P96ipjNsehbkZUVkBS15NKS1RGedwS5CBRQSIlEp6htj
qpjKUZl0iitVGL453Dos87QAtQvYqmoeYskLSdJmZ0GilSyCjTByBjJPOWGOw/KvORLBM/Q1uZGM
mbgD+8R2TyPu7qiKK7Zrrr4Sg3Gwn5FTHMBFWR/IpdCzVO59m8NKOkjCe9Vx/YnYmDzOQX+mTmJd
kYjBGVt7ifGVOeVfAfEosNgRCsRVoMXAahCYE49IDVIK8llP6Bi1ejAGJ4iclI7eztgE3ZABKQZr
uql8vxxHubrMDKuTWG24s3HVg153pIufujR1qJio2vT7GSlOhxFvRfEdNBO8lxH9rXBI/qLzWn3w
wFcTqRkXR57NZiginrXLiMJHQz448yayZZenG913I4HJy2459Er6/I3D9S2bhvuQgvvOpjIKHfEg
NO80Ji1/ZcjzZGLzt+rugNlDmRDfQ09cwwmk40sneHg05Fehqc0c4ZDDt+Yko81TYcFTX9D/n7Lt
NcmcD2t7uwfkob2EpJlnAN7f02bQyT8CGiI4MptVJrVDAtM5qM6kjZI5Giu4y8kpnOUdA7Y9gZxs
uhqjWcyPn0Nrt2MyO2Rw07MBqXbHRTrjSLrIJ4ItvtAwnatHuEfpjnkTX8JkhnWi2oqQZrCXQN3i
6GNR5bk0RSiLtwJ+lNJWUexdPCBqi/BsbWBjcsa8vf3aw8IXmhvQYlKIro/Rx6qeyV8hc5lXnvA3
crfr9sBlHOzJzn0t3CflyeetOBGjBmu0gjqDmqEb906obuEgj3GmeLQSHcpZcd5tQ8h+iIXlSzBE
g89Ef0Vft4z2nbqSEIYzCX0cS20mgKtkbBPbSFvzZBa0s37j0Z/H4T8TGX/BoqWvvuBZpYGzalAY
8YY4c9/nQ50l0ac6eEwtkDl99veFRXY2AFH7Ad2vdBEvxt2CGc6jBR4xLt504A4Y+TbB9CaxsUiI
xck5hZNeKDv6SOSgq9du3sFYIyOMwK3PPP4iPtcvHdZmzjpB7vJ98X8LdUz+8vNjh3IaNm7q9sos
o64L5rOGECckYcVLW6yI4ZEVp+FAfkFXzLHinXAgjaQpFX4EgPZFtZp584Zn0x/dP1gBdZB+53at
dJsnk9UPHgKiUnk6zceUT04riik30s141O2UcuKhGsNGz7Bm1M1B1g+nsTeOEQWcYawYR4Vjy1dl
bOJs/CFOcqQNoIgZ79j1mqKR2kaGHd/PKnndWDbzcCFecuxGtcSxTEOlc2BOwOSdCAmbWbVEK42f
eUcf9Ddj5Zl3DG8WoIxPamLuiMcsR5mMUcFCj77gtI6ADFwgOq8TOgCTXFZEJDtFGRczYJ6nxAab
670K2MdSh86M4iqmoyySi3ZfEo9Tvemg3jSHFMyeOAby+kBHUzSte7YoXLiYTAE0sYzP+RZgpIVD
HXsmi6waYKwIDFyGKURMbKXcFt8A5WGL4buFrxgdHvItQZXaUT2yLXYjwi3rkKTiUc+sLAgYmbLd
2201lt97ddfNYx6o92AJv5vGjFZzEBpTUI709wcw5oGGgXgloyf8+rBOmrboq6PFjvI0DnzVHoAe
Gi22nC5nSGdQRSEebVTSz5mTM5ETxlQ9I0J1HsbKh7PTTCU4ru4aa+KscJvN4x1vJ+OHCSt6r9gm
WQIOrXVPgtzmiIVFuDb75hjE4TsKdXyvfO0biHjFEtgJKjpO6bhMvfWDW6tnZd6wqVITtRjkVPhN
8VSu31thLvdMKEBqEU9MB5lYr+wVFiOUX+By3qqiKKTuIr0vB7+VLqiMySWj9BHyGfubDkIQ7Cw7
fr7K0MgZupuD7+UHR8HlYc3O7CaYF5es0cz0RqlryS/mC1U9jE0OLvc9dVldbQN14pl7vwhRQh7z
54Z5Tccpud0UA+Bs/UhERzCAb8yl4FUIyYFljlkNjkc2xAJu3rq1HYkB1tkKqaviCO2Ww+wHdh1R
lvxjKBweREWjRXQeGKY0AgRPhMb1qAaeyH/Ohi2bTle/eikM98F9qX0pr/Gs9ybBe/JiIoC6j5ge
1NOeFXpExnLtUC8weAkx+C8QMBDNGjDRpwOMsMOnw4tswLfh2hjjeTBpqO3SCcVY1x7RNc3kt8J4
ZfuJfVsl5LYYI52oicS+b6BbcBLS2WpIn0B5o3JgknF3DQmTKs7aaSDbzSsdaWOdg6PgG59lmCKn
GUZ2+POBo+AupUuGbxQxl2E/zyxbEu0XtLEYs54u3kbjFfn8QlvfRZemD71xQiP7yrXlLcw1ppGy
CVJo7jMTKjfaVbyvhsa+57Aw2vuaOTKPNAWLq4zH8bVyt964H+b8yOXnKolUO+8xJ8CebZRCZCx8
0smqzWNq7pU9hbzVY3Afid5ZqbZF5Ub15Ip4aX1HXTN06Zvq2JNKR8yJ+UJDmT23/qq/vDGcZoWA
cyIiRtal7uYSIEvjApg6mXvjxeOYtq8M3COu2wUHVfjJpIvDl49jvsTHP60+no8PKhrOtFyzdFGI
r3RYpAdn+Hf1LAc7TGEK2gImS3T3fLuh1AE6JRIQQDsa8XJQ2fKLsQyAmMdQJ1/EHc5RDsaUJ7Xn
dlvyN7jL5TGLoikwBcaN5SC3YlsDncgyrZUzgM9qtcuCdw1VMstScCwptxk1WNWwmQqAHEiPqseM
dkDrb7L+RXk4KtkO61oBwjHm3Fimp4SzHiUWR3lvJ2roVxwGRGiNp/GN5St8R3B1Mz6FtThfsIQb
x4e11oslb857TGWkz5xM+Ihb19TtLNhxiovvZ05O1qVzx9kRoiICqcx2QYQbWFG/xK343InRTKO5
HxC9fqBaGm7r291hLOVBEcQ70MNgPaHjQZBVsypRAjEmj57TBiv3ITUvFHgCSuoWsj7pBcWaEGi+
VSrJB2lgY6ld1M00nWhXZl+lAteufIlYSqgpmauCQ6VvxU3NQNaiwHc4xmPHxM/zDuSbsyxFJ2fK
hTlRqQ7Ud6FeMr4ogX2TlGTxxgaILIeVqucyME1bSjFV44oxZvcgy2lUnB9ESVFyKDaxbiiOsjV+
5pggZf4EjcyXZqtdqwUnWHGB4te+9c8Vx6KPvABOterIvbHZXTRMxLOuY1vmXEaZhOaAZ75g2F+j
/kZqSeyN3Y3lLe1yGQ84EdXK+m4yCyMP4cJCpcwSc20t0W3H8Ks5jxLGGE0sWA70seu5lXAYovIZ
dyeN6TKo1PuSWvG5pIAhaZf/Thu+QXoIw6iAlZkTckxfqVkW1k1RXmTZleieZemT0m1WGKiKj0Pz
UaQ02eKkvzvJVjn6jIbSW/z5kJ2Eq9xwk6y4UCrbPM2RNUVscTCYaGkOKchMPFLU2GyGZ2UdMC7p
Vj6rpXnT2Meo23EKBJvOuBTIzK9NMYRKJiueRpNYY0hLHlNfaKs+t0XN6HVuqQc2r2SSq+PivWOw
rSEL3HtEQjCuZXYYjW1SOEDK8KncfN3m9M02euam60EtgfTiFoEixPRPsWDezHDekdKrXs1VDmLb
sjumBAc0ciGuGXALe4MBiObPXZclI5pX/jKstvBUkIBEMP3w+sBRdXkU4IuM6Xkb1wp7VsjsAlUk
eRaO6karCq9rveqlK8QJY0YHKpumGi2KwHmqe4pOJCYxp7EJtSyJ8rU/Cx3cQeGie74YLMpRN2Xv
sR476fJE0xVm0Jy49KMwiNzHl3jfPrJlGTFms7Gzf2Ig8zmiwJICaI40MMAGcfJAp3/od8RwPFcE
nCpvSIiyZsZMudGner3R6pUU3od9ChG+RrYr4kvuT2EXKjhgMgwBM948e9fQVgQ+2SxSy9YQ10wq
bRmRi2nTFqOTehIdLIy8AR4zhZDF8XNlvBPidFUYpnyWgS1/Ijdsyon62Qobk0EtQBIOkDxO+VnK
VhY4hmD8zA8mFsjIf6kDLNRugdAUuf7b0B592uH+bkMJMFaWdqpbl7aZaTgGoSD0iu6uz0K4CUP0
NvRsbC0fFcFK+SLUKT3kwbpnjEfKPIrhV74vA+/HUE5vWoOTNK3oYejGuI1h3phpm+RwmGHdxLS3
osNWBRcVEQBtcGPL3eDLjMSQA9TMp7BrUmjG9YvO080/dOzaHe23WHmvKPu0DcPLMFyr9U2rBim8
I5DxvOHLBwWBL/bif1A0lnOWAzm8VJBIurPOquKCzHqEhBnQepqbxiiQHPoVFXp80qZZFOI1e5Nl
Cwd6l3fZZWToUT3ue2un63PWWGMezZ8wWRPXOHg7YiokdExzRMlzvm/vnbNkeGKESAP+aOLIs80P
4tMxsrwmtMIX6CAqbQ5bN7MZxjPE916GCcqHNCMnmuF7BBLfdJoFnL4omkdvwoYAhUR5KeIWBIvP
ABxbMCsH5T1uuHt8ttSTQQEkRNMeNgDZ6Nmisriyra0d0SFxhOtelQfTPYedUiXGlWA9f0w7oBlZ
7n/+x//8P//7s/1f/le6SR+dnyb/kVSkjYbJs/yv/5SU//yP7L9/e3b9r//UNVMxTFU2JUuzNF2R
DZWff77vwsQf/vT/SITcyL0k8neLt2arHgkC6KFWTGLUwezM5QCS+PkVtW+vqEuKKeqyKhqWoWm6
oUr/fEXFsuSuF/x6bcivw/b+nBDCQUvuKWyhT+bZ0RR2BY1m+SFzQobtssIAXmDIfuwI3ouzdqwK
CQ18hGHaRon3BTLz5qgnK0SJWj9X5IWZzio0UaCJoqmc0fgrTkr6buLzV45e99k1XwWSDvQe/dxL
mYLa0TyrcWyF6tq7r7znBjEi1fbPn1vSjX9+1f/9wS1dVjR5+AJM8Z8fPDKNJsklr1oXOKVwpJlj
OnI0yVEhkHdxVRF+j7RP7dRSgrbriqkuJPp9/NK965f4rV0zKxpV78KVLajbNu/NTWCY2Z0EYXVn
ehN2bvwW9tO+t3F4GL0dfpXI02m3Pl00+E3/Ery3Wwycr80vmfOn+tmc1X3yXm+zt+ZDuoi7Ztte
8o/01F/iDzputIjT4dCff8Qn/7X/bNf3U/WBbnWXvEev3UY/9LvsJF/aD4unCKzJR/Zx/0IeW3zI
l+yUnHALHrqBcLjpNs3w6xy8C2/9C7+28h5jzand8rZeS7zHxluzUffNBrbjfvj1WPhLz5tZx2aD
tf+1+6ywr/HnqnNJ/+0GEQ/3nJEharHDdEYHq77wSCVvjzc8R8zk4sauKsdL5sz6ZCgonLI6RB1T
Dk9/ua6G9YfraoiKJBqSpliy/O2Gfurew1BNpVpLe2FR3SjWy/kdAYw0EhaMuF+5vqgB0RgTRwld
6qRxlGAeIb8AUaXsk7cBkUy7phva/JSQ1KT0MoEPxUBkbZPpN8D5w11g/bebdsLUFtdIMDS0eUho
OcBSlxyT/0k2AkFhN9pNGnwNiRYNFiUCryfxHKukm1QO084lMYD9ROW9MdkpXIAXtftYZMQ/cYwf
GF74nyCr6vZgs3WNN9B8e9haDtQT44jD+Q0Ds7quzljSARcqK+UNzt5jYR3v2rjfNYDtD81GemHi
3K1hQe95/PDOyftQQMbaXZ+jJdazZzEa8Q/qyOtReeDc2UBz6Gz5aT8/mH3sWlTnwhK/TPIW7n0o
AyMokMLF5WTcxKt61V4CjpLIX415wLqffjSmk3zlBFfZN2nDRNu4LnDDSOGy1TecQJF65CMXq8pW
O/x1BZX+fP11TVUk2TA069v1byLTahJVrtZRDQGyFW2DUl/jFIr335en6H39x0pq5iUoaOD/FtKD
I6loRLWU9YfELRBcAmoBv3qT0rcKM5aUbDXt7YmKl7bCw5yHdLsPkXpMOQ6XAf3QISSPCdkjvFj0
y5LcPGZ0M2O0yBVEb5kMO7lltPOFFZnqYZCk3wer2uTRYruoXpOaYXXzVT8QhDXHNoIwIAS3yoK3
+G4qHHCMjr7dsc3mFTPLFhcPzEoEUAXBT2MJvJTggA7jEUSHoAoc6ibZ3UYjasrVmKizINllEeZN
J4RwREOSwsrCWa8mVBOjO7TEmDoI9d22f15o55akKvpIuiQCNpZW61gMGJEyx6DGBEAjBZWaSjXf
tCoIIVDsJLDfu+dc6Iln/lKHIQL9z8y33JochpzcSywyjBh+fsrVYR/8bZ/8tXgbpiWKumpZ7Jjf
LnLea5oc5Xm1frYoVV59nKQnsi64lM1NvmMoJgCuXzDavrfTVF/2HlFQb1X6Di3XahkLr8xsK1tr
M9qAn+3KOYxIo0O0ANEEkspStdwmWJrNra3emuTcVBtaLDVxiOQAGWtPcQpp9rxPI+Mvu5Lyp03J
sDSTKkA1NMkcfv7b/h83Yl7eW8SzXkco17yJIKy69Pi4X2lgBOotDk4FYY+0KGVWDYk0ciKC+o9Q
PXUhg0sXrEcgYxq0c33VoAt8LDPDKVoyrJDN7pCHGMItu3/iFEB80NaTIJoyHv756vz1U5j//BSm
oHZSVrbVOiNiBQOvAz0O7v7j+nyOo3JKmhEtZWgJbUwm7Sj7kCBV+HNpB4joVu2pYUOCymuHMRkF
oXKpPgjU4BBCyd8fQzpGCElJ6d79/K7/vHD89t0PC8tv372UZIHh5021bphVZzPf7Y4qtj7HGvLd
R7Q9sTszPb9Cywzm0ReHGGZRP78HVfvDfW2KsqGJisXlt4Zq7bf34N0Lv1G7tFozEtR59E/0nKPz
cGcDA3sDvnQzd5Tj+CZitlvGKjUqN4qydpwA3OYwVzsqjx3POzVZNMk5Cb3iJfzyPiocUzB+ypE1
xSeRdVB0wewiHh+RtmsytTCdnz/L91r21zNqaqKpqaLMo/rrs/72Wao29HstIeqKB6dRVkJKT73H
KO+bdg9shSMQ/OQn/S/BDpA7Pfj9n9/Bnx4mU1c1y7BkVda0bw+T/3gUMUGfpOmQOViPfV7ESKYl
dmFOuj+/1J82nd9f6tsdb2iGVd0jXkqeMs4dA4ixlSmn9b98p/qfbo/fPtG3W7RLy9YSYl4GlamN
5X8ZHX/+HMpfPoj+rSqWu67JuzviMmlfkLIILLKeiJ8UlDiANOQqSMGvRJyRlMoPdLiG4OphjDXg
DMfyF3S29CwXw4nOQhyiotZ3S8JXiQF/AgWZtTTWLbo0KDwQedE9oIGVM3ou//Ic/fHKG5KqW6Yh
WSQq/PMxKluv5YwnPdcZudxkcg3+cZISRjXWmp+/MPlvL/XtxNbqpZgJSkegG0a0lkgPV6w+FPQI
9Cyegg2YzRSdoHeBVmJrCgvX9HckoqKJhSoQzCxsroxHXcx9HU/oRw2FZfuXtzh82m+bpaRqsqRa
KuuK+v1BDJvEj5Wmf66ZdCHmQljQbT3zhfMKVauwlpaZQ48FWigOA1wT8lrvNlq5VMiDHuEXpVi7
n35+S8Pj8P0d6SZHL0u3DFW0hmXwt6UBxLivVVleQkgBoZBtJZIYLX16Z1TNakCe1s8vp//7ubEs
XeeUp1MQypI1XMTfX0/2jIdiZTw37Vq2XpgN+c+PQt/FwaqyhmDVJ7NfHTWE44VTXXI6RtJwEJAp
sJ7G567fDcVM9uLhdzUH+gzYAB/cX/le8IUqLeRsIidD/SQ9zma8TGjDShm7F31NEzszsJEaa5Yn
Yoc2FlGOBuak6p9ld/KRD5jBu65jFXKe/TwimdTEu0J64yotgGdCmYK/vL3DEtCfe8xOZbURqkOJ
84lOnFD9ZeuWpOEB/+el4auyFENRNUor6fuiGapKqUd69Vyj34hm1SJbhrCsOZ2jCFgxsGM62H8C
fp9wkHu4+jzCFSzOJWtmYSeZGeDEJlI5jZKDtagz966SIMIgaNYvkHiUR+kja+zJTtzQZyxu6r6d
ozggKmbYYIeXHMFB2AtT8l5pRLdjZWrdvI+eieksYHAc2E8CwnDvI/h7oyEfYDA27MibfBrzBjww
ILdMoEVzbNiocfkgEjKu3Q4QbdYwLOdAzxgEBzK2yytA7GsP2Fcexy8DGhvbzzowED7heeR5fILx
VSHUYX3uFrU/KCx+viflP33RhmioQ6mnybr0bctoGzPXJOPJPQkUu+hORXlI2Z7T4Fo3bzVHTVQI
D7SveQWJrbx54VFlLMcG6hPEXfXqWLeIdNMZSSZ/uQn+9LQYCqdnUdZlSRa/7QG12JetGZRPaA3k
cIGoCUS6n6i2//IV/PF1uNdkdmhV+dcq7St+kT81o1yHj8ECPmWlDs2bl7z9/E1L8h9uaeO31/m2
RHtidX8+Ml5HKVcqPLZ80gOKlFaUoncQjtBNavDuzRcK0Z9fWf7XyquK1D6SbOqioYvi9x6TpOdl
rRt6SX+XjhDu8zFTZyTq9Zn+AqNLQQKndACkohB5gSQTNw3OqmIin8liwhNvOgxbEDj8/LYk7V+7
PO9Lt0RJ12mAaeb3Y4aoPcRn1OnFupoLDqdEFIThWLEl9+GEc4TkdmI3q3yaTgGmAeITAXaDuByb
M28WT9NxuUK+7twnLX9eWsSrh4NhiQjqxMmnhZtOiQdhhMUiAP8knXqbaB3sOY3xp0HPTkg8JXPw
k4HgTB2F03bE6Bh0pjYBOwnOCAfdOJ7GMOE4Jkzagcpi85fH1Tl5hy/pIB0AKtuBPPPXj+0DxlnA
RJFpD6yC0iV6cGe+wAM6DROgazHaDz9Hjzitp6b7HN982ra0a0Y3GVbpCJ2ZHcyeyxqyRwCKcRA1
pmtybMbiVgehlszwiU9Q2tnCDH/iSpopB4Yx0+4vO9S/NsRvF+TbYmA91a68N0wwVJECdZ4/Ckfm
CJDhnwsRVPb3v5Qt/17mVVEa7k1V1EzJUL7XeX1VSImVqjlr3jFv3g1jZ0KAZdfaJ0DG7oTUWIef
77o/3HOSqBgsJ4rMa2vf9vwgqqKyqdJ8nUVHDwHrjuiGmpgkGUKmU7d/WVvkP3yj/3i5YfH5bcs3
o0dn3UNeDrko49NyF7+R8bt6FBM25OeaHqm2s47B7n7NIYXHm4IbhF7BGh7KzFxwBqWV0Wd/+dr/
+KZMFlZOd4opi8N68dubyoTqEbL3ZmsNFMiBSBulHInmtEJIVDk/f92yMixr/9jJh0vMsz208A1G
C996JIaqSmbj8WLCIqXnd0Mxme+A3GFGYDqtLJAaIV6XDSh/kyKcIE0KzuEX4QN74AsHBnz9WV9V
rxoWNXwjDlI4sJbLdmY5qKBexSM5B+mXzpRGtBk3Ewiqw3lDfu9U02QdTwto7wrPcXtCNzT35vIc
nR1NJtaEEu1LNwUdjXM3N4mAssmfwpcyJsQkx9R1HxM5ppxIKYExt42PeKH3CiE+I2vVAbjdiWdg
xEyUkXcug5u3rMltniM+BOD3igDKGhFcfkhfJBYKHFYyPvURiLJ7PU5x3sdzS9gr+UZEF9Zh1kDn
TgDGtNuHB39GP/w9vBivLfQbmviMwHftTcNiH4IwsrvGeZB9Vb3ImJCBPtB++9TOEUwj4oCAb6N6
uYlbmsDFMvmiBFG49c7tlEQhLOTY09WVclE/cGJ7RyZQ1ke9Vs40iQsCc5GhAWQxj4zL4/fQDWaI
OQVHWEgbYvFW/mIdrGsgu/WiXD32WK5eYjf5rHEXI89yG1cgQAwz3ay9oNBFPdqvsFBBC0bf+qnF
dvsK1xUvOkNk6k16hzviTJsVFMq8wNUKlWMMj0eg7QGNHLvSI0WtAsqz+QrCKx6wn2/Nf+37327M
Yb/+7SnQM09vRIsbk7THmDAPaI1PqbKZYP78Ov/e+Ok8SJapaZbK/q/+ekJ+e6Go62vlkSrZOlOu
grf21K0foFb0bl43b4R1p00quqjSY3Ac/H+8NMucZWmcuQwaEP/8jHl7jz3P6viMj2Da1XzxYAvF
/CZn749BpMGSdLeOCYtMUCM+l/421/v1dH97+mVZtph00Ajk439f/zozu3Mw5Q2QQ1xgs8MV4JBW
b/c21jIbtNBEOCFgmGjoCXBx2MYIxwZBv5ALbXGM9WlB8OKkmUj8WfJ47XAy/MrH9Yj4kjHPFSBr
+sLjpU58hTo6WWMkvezOKrQ9jtz2kEIzMH1wGAIfQaLB7xQDX2FC6tgSlMf4r3XNv0pqrvfvn/nb
MS/1mlZ/JNxY0jnvhzhnEUgILhGS7UftF0etny/yH3a0f7zct027sqQwMR+8nO9vNchygJgIGQE8
Fs6plTHh/fxy0rBD/uuS6grtbjpapip9u6SB3DRlHKvsHiiZkY1yLcDQfhpnIng+zEPSDRhr8IIG
69XzL5/1DzuXLOuGTNNdU3TDGr6L3x6lxm8zJYt4bfYL7zViVISVKWe0N03/9lLDVfr3x/x/L2V+
P36IRhXlmS9na52sXZb06JVZSQfrLZ3//IWq5h+2SD7UMGw3JdoQyrf9uEiC6iEofkZM3OgOQB0v
BZw8bDGSLWFGmeoQCocJCQoTGxUjCjhUxPErAjRmDPk7fk8EjB26JIwyAFVoouCjvRk+0vhBsNVw
p4NULIA/j4hLFW8xOwSTUFRCCYatqUcETWsjNQ/TiccIpwcyQGLXqHsFGYd1ohj2aksdI0SEwKqx
w6Y0ysdgLOorkNXeG0lMGTFjDO7iezgurpiknvuUWi404KTaGIvZBNknq2217ZfPhUR8I1u0PCZN
VlHd5ksQIMWQIudknkM8sbB+TKmEBjtgwvvAX5aO8tfaIWgT2eqgrOYdKb/Q5gnjJHhIBG8SoAC5
HXwQ1n5/LJ2yRTwrZ3D+p/0E+QTSm9t9o70LU1iYx3BNssb819hTXyQvTz4LeVMXMBs5TUOSB8IR
Kj+2hE4Za6jjAMVe2aHMdTiQAB8Pt4dzcu1mJKtTrfkH7xIfSeKcmK0TkWHEO34QWWTXGOD0iWEB
Mbfhi1eogw07RqyTE7HgMGpTgA12I9hgpslJf6TLNvhcBCEQ0QHSamwLlv1A6pU6ZBgab92ndSzl
EYNB9kUYmT5hcewbMKugZ8NgX4uXFhqBOKrw+5KBPVO28rVjB0bnaBD8MHqeLIwe1JaCS5BneF+E
2gsuY+rQgr+EHYPsPu0t+RDQMubTEtSHZ7c9DY+RtJPm6dI8wBX3Ili3Y4vi9DNh5I+VvPjwDmgo
PulN7eFr+mjOj/oG3CpZVPpSXFcXfRmuwkO4LFzxnBROjZMOQsUhg264q1+eU9jOpP3urXfef4fQ
KEJOP5HyKekyvDMr30PUgMG9oDIwF9VeuZgEpGyko8zFPwkX8WR+lBvod2h84vsYFkJ5kq4FUpxi
hHkS/ll4065IpX1Ifxxp/WF8I57KTbGNFtmbtRE/osVjK1wpYVA7ewDFP6SNzjODJOyKMlJF/Mx7
yqcwk/CXCoOfmgSVdqVd0PLiclHUkX8evBHwcS4+AOgnrD2FYjIfGS8Dwo4uZjn8Pfw4qEsg8/R3
zHbzBsswueEfIN+YbbfHQb/sU48OUrP0jikKpdYVgJ2FqvXSMglCMIvkCcMH3KXrMICRMRBoa/+1
24k7ed4NKTYwm6DHeVuybUCPjFkh4lOz9T+en95Xt+uVEdPvHH81LEH0EbQIsVhDSgF2j+pq5S2k
lXlS+QAYUeUFTSg0hs/K5q0yYud/U9oNPqOeK4JtdCIsfTDLPv45lsmxYafl2ABwxPuDC43wnPvr
oBxa0GeI306PrzAZpfvO1Xc/L6SS8qetiQ6LoliGaKkcKv+5PfRxpTZRrRNsE18Fi1Gffr1nr0FE
oGh5SSh26TaOmhg5acDqQwQpuNjG36f1utfaZYoDoigRXMaYevNFZyE4A/qYWTS3sDobpKHq2S6U
lUkfJgR84jKV7i8SJkw/8Gyt3VnMrN/ZMVr0tJW1K8NPifs8QJreVSS8AEaN0qtYJFMz4NlhIbMA
RJh04B+am6XoARnYkDMQ4kKRS3B89sOyC/0ilCDx9fW9vknRCyksNZPLVLRQOP4SQKo87qU+EaBJ
tzJztYQraeF4Zd2GmyuZE/xubbCPCljzhDkSoGzRvkuqBVMLVOuRXT0jPnOKIQ3CO3EIBSm3OsiK
Ws1mRBmE0rWCU9yY17I4dCrxeEY67ThXBMG1fESYa5KjEHyFOpCXEHEuebR+7rmFBRcdCOWgEXgi
NBABhwdfhULL+Vz7BADrbCC6GEyzFs2dAIeJlakPUicL5xXa+LbsxoHE6m6NinSfEAwqADXTiGtD
e/qXG0f8Uw1lSByH+Q/teXnYoX+rK2RBkKvk3qfrQjyJ0R4QYgQTBWGNHE8qhBEl7fDeJ4gvYN+5
Lwu8Kn6Kg8nEG83v5mudLlCPAzFkKsuA2EAEGDbUfPeDpK0arUPIRqJH+QYa+C68p6BoArpO+i3J
v4R8Y2VLPZkLz1llbtJsc0ebrU3IQu+bU2OQYTcRyXh6uHV+MAbqzWearo2EeDyW4IbVrci+7qAk
2/wqy1/ABPF8t7orWahsMBxD5jFdbuv6OUsDl8SC/8vZee62zmVb9okIMIe/kqgsykGWwx/CkTln
Pn0PnotGl2WXhb6og6+qUKcgxs2115pzTILZyFXrUHbwrOOJifdJtMtdW2tAhTtWviNh0/BvFfRz
7g63sRaeVfcU+0sJpqV+8JR7y3xUyvcQu6Zk7tJ8X9YvCkhE/cZgUm5iqQZv3x5FhPwSq6TXH1uX
QbB6/Pu2/dZcYUYt8UfWVZqI8ve7Zmbt2NeGkE7yi9FcyelO9pZoZ0QMyBBXOpLc1yKztqo9EeZT
i6A7V668aEfbfNLYNhBlpmzAq2I1yLz9OKyAgwmBjb7yyoH+Vkv+54FeFHhW3mehgiqTMOa7AgOy
TEP1jk8wLQaKOc+Ywdzx3+phmiMgRYDLbkBurHDl3I2pjVbZOtQItjGqo1ZQUb4sJV6avw/yX5V5
WfAamokUkW67ov7bxv7HO2AJrlHprZodcTzjRwu0k97PJ2WRYk15rZFhl/JKRmdni/2ymiTYS5Gd
nAV9DD40vlwm6TB02w3+wmRcYyoLV6m31uRlhZVp2KMIFuBjqVeOW5oaSH8d98XFDXTDVYRczo68
e0RK9kR+dPi35t5zfceuYPCvtLR+v1AmFbsmyhYb+4vFomsbKdN0xPWtiGbNc9UPpQZa7fvZvizi
hSUDJJMYKBrqwyElmNZtNqJlsh/C7s3dE5px1Un4EfC301r38mKRt5SK5JMWfY9GWD+MTb2XqMrl
EqpmiGpIH8jNOvc6OmXiFTs+zX/f/P+ZPV5eRZPEcH2S/ZqWdLFppeMipeJY8umkLm1nirGSwGFU
oOfc7q4iqShg81GzBAr6hyqcW4blEamSbQ4WF7e/XL+OAZot/ykdP8fToN2mgNg0LOBBP5N9is0n
Eem7YeJI4JOo3wvtQa9WKvAfMaLLlT1rcHzUMmQvgbEgg0xhYZYgN4XBfKO9xHFjdxASNCZgkQF0
xCTyAopnkZOQ2bHv8fDh+afSxEy96ymoDMJnBwy15jRosUK4X8ucDr1uVzJZXHiIqARYObVxqUzu
L0AhDVU1rwVV0GcGwTBDoLf2RadjNxBAyA6OLgElIvIQPSpsyedlxG45Wo4Kvz3Rk4USSytEC3M5
uLGGaPHZFqiLCPWRIz7yyd6sn3Lq07F8U8RsblB99B3mBuSabbkbdDyUfkn+6mM7cRUFYJTJrOnv
1WZHhmPb32RAQQSXJmilzRoE/fqnktz25aNEd7BHg5MSiaoCd7F0ih3isI3nCpm8+umHMDXQjoYU
d2oD/gsgY3BnaoB3BsVujHA5cnOHsQfv8jqVSHjswOGb7OYi89YaNWKI7plwlvlNaCbUC0tu0oII
Ug+3V3Gyin0nosmd+kgD9SKBn8R66Yzp8MHHytHK78X+XpBZjrFeU+THzYOmsdUI71yGeXl0L4nH
LMcWFu5j6z5CnsDMNRswJuRvdX0ugc7ojLlVVkiLbhVGdBN7QLzrGOWOpytvwfTBuHgJDN0Eks3s
GeGmdPFm+25X1XRukqOXndsG6t8ISgtdRAnPozpI8DjjO+gEZvQA6Ofv3/5tSDfpgxQmIfzTlC9a
G4rSAhGuk+Q4YgQ2H+rBkYyNJfjUnk4jIoV8TFGsDCfyhlSZhzskrXQt9C9ms5IYjKIvFh1kG2OA
y+LK90v9pVXKsbEo0EIURe2yi9dGUSJKfYijormvzZeia2fdiBO8P4fDuxzQjDD2BhEkFYpPRsXG
Y0ekWK5to/4+Z/KG/sRYKeIxTWFSMMLfx8GhKNZdvpGbFUYXwtP7fpJ+AZborW2pMpRZivrW1510
ImJuPO2Yt2tdJ6l+YwXvDSZ8a/f39f+3wH2/95NADImYQoNGVJSLtlYrBLmkKG6KnfMlxUhoUWGX
FgRIXsQYBkDv6SA+NsLUHMBd4olnZBizgKjOALiJUNOxqYsrraGfdYOqGRJj26krxDt5sSgbmh+4
9MKiY0lQRPQQ4WZRDw0epoDd79/n/+8eXpy/Zih8+GnqTV+1y+dPClzDH8ToWFAIwsHO9/mmcKLd
cGjTmcYmtYEV7IgeDkvyeWgiz7ItSR8wG2nMLghuujFsQo+FvUQkUkkQ3Uj5acezfWsPCziuh5Lo
hP7Tg4pyEHfDm/jov3SP4YEz6Xb557SbRpiMUQwZzKf6xn8RHwdaGg/+p7L5+1x/2SeiyUJawA3X
TF66i5lUY1hgv9Qi4mMHjEQ7Db25SPnWVsqxSW8hPZfSshW2hrLPMKsXeWKPwwcQLb0/tf17NtJH
Gd61eGWIQP9pJMTmk9K/SsZO9Qi8Vc5jvzFH9Iz6nWccIwloI5OvZGcoj1dO5GerWTWof3lKREbp
SGW+V8BVJeVtqynhURafE/OpbIpFiZqq7oEsGq8WAFNjgHNNsdjyoenJ/RFhOPeBtBoSFPYa2bMN
UvoMC2W1yErsdTB7zZDJO+1C+iRZ9R5Hu9E8AikDVF2physn8LOhqxoyGizePEv9aX8RkqrKvVJB
9KKvU9AjgwiGdykN+wTOjXToZYItYImtknbREvn36irbwdumDUkhdlY4+E+J+KEJyVoJaSxiKapG
stg/TPkxCx6SdHB6mAeysm/RvEfCIfVO7C9rMKueFF8Z9Pxboi9eIWQ0GrfEtExT+bfL/I8Kuq6N
MAuKJjgWeP1a/b0hDzN68HIoa8WhERyF3g7FgJA/a8ltOqnMEni0ydkHXjTw+QaZKRyk/KYW6M7W
6KfpBctPZvPod88JS5HLh9D1n/++BerPj94k/kEaa5jcCt24WGSCxFXMLOkCRKPZGXdILs9MYK3U
WvQ9aMASF+CtVHHTjTbN2GBFodERyYQPkRhCBraAodijIqA2Zt3zFJQ5NSYHnGu29oAf33sCfAcG
i/4Q9U4WHKnvRGOGV/3t7xP5ZTCBfUpD6yszaDYk+aL7o5lj4PnZ6LM3pq2Trga2yGnlzbXqQEY2
8y2DyCXgLTHwoG0W0EqD/TEkVx7pn4oqVTUlZVqxDVGSfjp/LDo7Wq5AT2KvZnt3TbShMjbGvQmi
Ilhih2JYeiogvYprl9x5gnUcHoxC2A39/sol+fnhRvk8TUumRxKBxcXeaAy0xMgVUXCgxZF+ZaUM
WzeW8lDXduZt2E40EonyW62fjPYD4KCY5piqX/mM/bJF00QKBxGBGa05Vb9Yb9veC9IkjIV/Yk/8
rDCEtYNFz13fEdEeggrYCuKVD/ovz7WGvoOtrKaaJjbGi+c6MoS67SJfcFwt2fbkL+IOLVxUJYVT
kI4z3CG8CggydvvFwFS81D9cQ5v5JCIrnyX901LHKeWLs2WVkhPmYnu+7+qPUCH9Z3xSxG3FOy0R
2WLh3s9zOxuIMecFTbGUMp0q4hdDbOZtvBng4Y0xG9Hav/LN/kU+o0m6OWkksUxqinFxXeWwUcNc
CF0HgnIr8wU9wHKlbrH8bdAtp7S4K8/TdM2+r3DTD+osFjojXT493783TVFGhVTzg7m5yTNpBg/s
tuwwFu7UdO/lz1ibU4vO/tx6JpE5LPcqnU0C1P8+jF+eagndGFo9nckn6pLvR2F2XsjXHcIQG0Fq
Il7xxN+Z+eLvX/llbs/J8hajTbMowbSLn8mUsQ+MnJ/xzCfKu5EM5pdIOicS5QH5QIfKxZC8bATp
yun9elsxBxoKmigkiYb8/fySJpYyKaktpxiPGtY15l0RYMhg7+dnkS24KL4r6bWl4mfvnPryP370
YqlwM9XXEqGxHJdmpfECRsdLztNDRSzyYK3L6HEiMHoAGndW81LwkRvv/r7gP2sBjoCrPV1u1IrW
RQXeBJLYC0pkOaG51kTWpQW5k0IEhdourpWAv5T7GFv4w6JoyTg0L55kpTZi00v5Md14ytCaqdUM
jkrC1ysrlqyNYnYg+QyTcQBGriaD4aZWnmpx7Y/XFsfpwn5/p3Qq0el5nkRSlEPf7/Yg9J3luhFD
og/yV1t/BUkJtZNOG8TH/XassxWRb8HSuKay/rel+fHL7LZFOllIMy63nHoTjVIW6LojRDKzYFB2
ib6MPUheOdxAchgsU8HXhgKt1495xIudi2+CLvOFD2ixhAF46Vb5CFz/3mpIHsSLRhhRAFs3KbJ7
n1InN9u9zl9rR2JPGiCJVgbu1PexKgILKZtpSFqtzBAYIRwOVa1vclG78jppP59sffr06QbTdZYs
/aIuSEpBKMYy0B0ebGqbbX6jLIRH4017DF5Qih7FQ7CrT+YXKCt90m/Z/X1gM+IOZ2hAx61w29sK
gH5tXs7kZVdtwrv0Dj8UxDVIC/T6NxZhObjPJ6ALlTSGrBnzZOLLVrd/vyD/5A0XN4zT4IZxNqqF
ZOD7oyKVgYozZlAd/2RAHXaMdXssbsv7kviZw/BAx3AbLptb69FCFNfP8LuxVammLhidlknW5tNE
AsNko8JiCGwgtnk0J0n/wnLSt5EdARzst+65v22eSWkjesN46Zg2zPJzeU7Pwi1Tn/q12zMwfyVR
TPmqX9vX5IPLcS630kN8C6oQZ1wiQ7rTnoUc3bvy7A4LiViHR+1D+xjzWf8s3TC1HCaYNgNMmvAg
rjUyCul7I+ZgWvGPzOHRrrpTPpI3GQf635fxpzdb1YlvMdkDMkKUfjiyOlUZRzHOFQexYY0MswSa
BehyTvvEWsCBb8F5EM6Nch/UpL6YwL++PfmxGbY2E220ShdKNC9RMZi2AaKjtoVkaXY2ODLKypyw
gdrGSBLn60S4y+QloziR6EGdycRmtLCew5ifpTKZIevSB7C1hX9ZrFXrQAuxAbdFwFx6DKBU6yZO
FOx0Lyn75sJdwZ6qgaLz+rRziNF6vmV8MWW9T8kZpWlX6pSTBhaTo237baOsgVTA8LhyAX+WAVxA
ReMZFEX0bJcf4K7QgibvIsXxoeLTwAxRhSzR8qHfNEnBnkiQJOkuRDJWxqUZkTK6V6Q5/kFvnHNl
IY+UZLEnc0ovtskZyBFSWaCcQwmEgizMi2inAfMvlpq5lEq0Afuu2xAFi4Ep6+91WvxYwkGQZDtP
vNGLU0i4iTz3CDY2kVzM8jsZ/M1XiaZUXGkqvic25TPmrGB0/YcR31i4Unq2wwuumsqMdeIb28Nw
l9ZHLpkU7Kp+byHKvtZIk6e1/NsLrGF/mna6lOV8fS63KEo88LfdQnOGCuguwCoctEbz2ZFatnLx
7lQBjYg05HG6DVtzXikNwPUXTNuK0tmdz3ueDGcDR/TEREUWcGXvov2orKjQIXBYqoUWW8Gk9X2B
CcqxFYOqNJ0gfy/gezW7pO8WZXczWPvavTWDz5YkpiIpgUUxwvZP0oR4GDAMIH415a2VPSv5s5S8
CDn47AEK+uTSE7cNcocAnEearlKSPsgZ0xFfB1PJ6lt0k09jcRcYh8iCVIxUyGQg3qFMKkcUix1S
RbsBbpptRHjOr4NKGf/ukrXY38bZa46Rr4P0grMKSt/730/6j5Jkuh40BWVJwTYhXTYFhShRimJI
TGeAiy4jmxoalJLDzKy2pbzNGVf8/Xs/3b8XP3hRlsiiK4aZEBKPENEM37nVi4UgmIVYxYIbdIyd
dW0lUBmWJyl5x5TF2JHuHHvwieYVLrIUQSPipb8P619D7Ptz+/06XJTClZx6URRyHYykWgwSIhE+
n+pIFwYptGPSJggC6HuisRwMfLQeHmXL2LjFU0jPvqyYXZbRqlAJL0zeKu0lByDy9xH+rGUuLtzF
p5G9a6MkFUdIzJZhrPzuUUlP55yFNXWsEIkFjFvf+BgZ10cC7TBUg7WC7DVCZYEgq6mhS6FKruCU
E4JUTHng7sIUtrV3aiM0FCLRflDqlOCr1lGF4+GHTe7KDx1BdytPXf19OvKPFXY6HTYxMuiQyYJ9
8SKmQ6CURR6ZjpUg+EB5lgIZvdWZAlt0DjxElykpI1H0OQZA5qmpyuYhGcCfAnlXkMJZcsp5RYu8
+OinFyp6tlJMbygLO4ZYxikzTqpnXbsJ8o/lTTam+QXIi0nve7kfDSwxDWk4mo4kn6WEYOlcuZGS
eMNech7kr3VEo2sKVeNij+KD2uJvhG+k82JVhUc7MmcRvok9YmMgnI3Ve+sSesouPE1mWWA6Pb7y
NFQXYclMUJQ2DU0z3nyNkFWDyuPvW/Bz+6fJsFskrj0GNJE+wve10C/yQhdolzu9vsq8bV2uevMU
RodO2o81YVp3OnMyjHNmsv77l/+pTS7eNn6ZNgnpvIyXL1WuYttHje6LhiMlRyPB8cjrRjwP8yjG
P8BcK+GmL3lmUQj6KM76gg+uC0oFiY0PoNpDdsVOi8hzBmzA4RkdIrW7t8QnjUXk72P9L1fp/x4r
pen3q9S1Ql4ofmc4HfKK4iYqb9zYidF1Jt2jIBMJsHQBD8U3hnJ/5Zen5sZ/v0oUdN9/WRJLpe7L
0XAS5FbGQD7JLkFpOGw9ajAFJqdH3ttzIj38/bs/VScojzVKRzq8LPk/hMGxpfVq5vqGU5AhYwiQ
FD1YardZjVkB1CyxNcJNXII6jdGlAKlpnoYUFinuXFP4KOAt42QtDXGhV+w3o2OGZiroAcF2d0K+
7xuI9cGylJ/+Pmppelq/Xy2O2tQVdtb8S1cv7lMYJp4ms+g4lvoJmsxyvPojptxXaUNnEh2ciZUf
oH0FTCm9/v3jys91QdFpwNFiphWJYvzix4eq0QXfLdmBZVALvwQGZkrz2QakoFjWfVpVlGgtqy3B
QZa0kqJTagDdZqVw6fWnL26/ymnc+sFtzCA5LaN16J6DJt2rNemzwCKHku9Qj0tkmFXJoUHXVnUR
AevllTXhn1Py4irSaJNlRZnsirSGvj9zYRVYbmX5miM9qefknD/Ve0bfabDKczhSs+bO200BEbfa
vrnr30BNeC/DQdoxLGse2pN+Ll4qdM9oKnDlo4h2+jf+k8YQ414+seFvJRLhZs0zpKvzsJd36Rmc
cv7qj6h8Z506Tyn8wdmRALUkE3b8RExTfkL0ZLYPj066z87CPRpyGTQwUurbHMUnKTdlP6e/XN+p
/C988UhNfOuvSLEk9efbqGAixsk3Dc6pIC++v4Yf14piCKpjGasmsUUChfFsEvMJ0LdaA8a3iDgu
F+JjjhFpvEcmLqN+plbolhO/B1z2G5xuwLH9TJyAlnOjXKn10v9A9l6SwJ4vAOel0kwkyTyyUUA2
/JWIUBISSecpszZyAvYDCEf2rOZcRGiELsmYIW2kAjUnefx89JdqRzrZEn0VExaJHcA4qyUiHpeZ
uMyxkfZ2epdZK0o7U7XZPviCLYirlvEfcYGEhfBLBj5BYnCKW+ONPVz1WUdz7hoFfG0ghy5pJ7NR
y5g4IVGfww5l8gEHSZfmLFCv3AYmoMK8MpeAPUnp8JFXvkn9REQlnigR5sQuNuWK/IWRnFME8zkc
ZTt6Zy4Kh5etVn9CNZlgiQk3Y7mJ9J2QH8hLAW/GrwQTBBe53oyYFvSbbMPL5soO4RdnPn3m/3ej
sRN/fwWUtJRUiinVGeHiIY2YFV/xB5sC5d0992/RrvzAU6nMfYKnwdO5L8M2cMwDiU0PBPwiDxxv
4n3/FL26h8JRv8SK53pGNPxIkukrBja8JMW5L6GczfzncZPWs+QzBMwDtpUtM9/9YF4gvae/wnWI
ZuaHDt2028Rf0pl6AxewuhnP1U3xXNwjF6csnjXQD95B3slP9PHJy7XIzBCIeMfqzJICj2Wmn9K3
/i4C1P5UnLx9derA1b0gvi5fWsc4t4fyQTqktw27r3tuIfeIF48AwOFOuvl7pZT+NaMuV5gJ4aKJ
KoILluTvl3eo3DTNmPpj1au2yr10rxyhxJ+51OCupGYSswu7yhbu8eK/BGfpXSQIZPoHpi4C6l+M
++BVeko3hH3xCWLrMKte9S/+bTgf6lPzmt2VrEPEY0wZB3dSOwt26oP6GhM7wcpzZ74y8BYPwqP6
Wb0Ij9Yb1xi5Dg4Dc9L50/oLHvJdsAm/mmc2Z5pdPQ8fKlv3eqHcVcvuHXgfCsHexxdEcwlfgfcg
f8Qoo5e5079mN+Or8uU9ezfyHk9FtfGey9f2PCyqU1KDCZ7hQJPfKbm/9Hf8Af2X+kTLiWxLm3aT
+oQlIzt5H9UGNv+JFPKtYifP4r53sg+UqlPIwUOJXfkWY/Zae6YR4vgPNG3CB+8YHliFHnSnwT5t
7KXnYm2tjZO4+5DvMvvvm/hTSsErAjuLff6EOWHb+P0eur7QMbtoieIr5qROi180QnyiRZNFq9nE
pkCYhrEfEUbQzumbJhP4eYUmzSUwQcAJYrdoWMOF4S8tbOeAfzGIQgMJF7phe52NP9/8wHiqswLC
XnhnhheMS4iOI9FZBhEWs+AZRi+oRj4NBMmyMkzxKySQopkb7Rgnebwix7BzSYKBhWkjWC6CBZx4
Fg1A65Q19Ut0bWjzyx6SCuDfANDi2vzYHIhD6JeeJtF1S1aTGDxYiJYtR6sKk1+6cJUF5D8xdBpt
ju4cqRA0dKLqdPwc+AyyZe+uo2vuZOo1bsXF6zaNAAwTzZdKW/Dig17RYRG6jltFXuxA1M6E5ycz
1L1vuPL+HGCCZM2g9pfFAdiiRCa9fKJPLH7lyd6q7RzNU2uHkOibY7FtYMaLd+ImhgaHnZZu35rc
Bg3G/ZPFWk6WlS0gclKPJpTYYW60n6Px0msUD+sqcbT7GBcFiEiX68+HWqpvsfdo+goLtEpUK9r8
Rc5KSAxps+SDIz7HO54HDokUY8Vm/B6Sf50vcfGMsDqShQ5oELPRmq6JhFHD34KRgZQPvJgg9TH8
wLNSHzV5pdN1saSj2OzokinglI3VGG+iYx4QXamIy6i8r7oVOt4uOXnjPvN3Htk5wYI3lqhkpiZN
cgCZisWhyin4bcLJsKbVkJUK+6B9oLNoYYCRYPX593v2X26eIcONZQoqqhfNktFoPL/oC4jyR9La
GNFhlEvwdSVL+t9JbCuyTVOWHMspGnaqHuZ8mVv2n8myoY0xLsWADu4s0zayvnKR81+z/v62mlNt
izqfSVRGbCS/rwSZOpTCYFWsQ8YGRV/+PhLHpqxCuvTMlL0ds6aUNZTsI+PWMG+TCOLOqq5OWvoC
DqgBTRWIT329a/zHQkFsupxKys8KO6wxsTIVNszpGwYMCvqNgQZT2TfNBiNGOLJ4yiu1ocW8Awfu
Cs9utdP0PdhyIMw6yhK0/Uq+RAPalVslecO+pJrvXbMKpTV7aklfyynN4w2ofyICCSz++979Vi9+
uzIXa2QjlC5sgpII88TGIhI59I5lUBuyPZDUIdt5gfFiMoD5teOLC/He3Xjq9PAL6NPoc9CRRHdC
kPNagXPO9mpWkqJMlxFcGGYJ3Fqt3WQLg6mNCrd3YRIPYqckDGnzv89E+aXy5UzQe9AkACFzublJ
LKErOi2THWxDLQq4AiHVkrhYrVzgsgS0ThCJDxIomjcIZ3OSLeiW2jVFY2QLOMkIt5PmHtB8eCDJ
nF1+QcQYGbX5Qs4XuTCDt/v3Ef+cff6jPtCkYRPDiPuyhJMVrCxSGMvITm5L9yBTgIHtI0XRvSOp
BlN6N7O0XUmjYTij2h+tM/264pri8JcLxwvB/hnoCKME+kXfXw5rKDzfD02JjfQMMKtqzv0TOSlk
+JqEZD7hejJHmyFi2pHGsRG0AyYSZVikZG1MjeWZGy9LiSxz9BaTe5OOPmT/clhl7RILH16zvy+b
/LMnNx0vHR9a47SE/jUG/kPeVTGujLTWkByrWKCmo1jFQk8zkJFH+kxbRvEhNRF/ioSRDxnlOzyl
GcR+LVrLPpkO5PMBL52zI4AgPiElASFeAw/LU/n9/YP2/SAv9mGpIZWlVE8XdQp6nuP3bVGm8rkl
/RzXHq8J1SuZTeWCZUISN/WrWNtonBMkgBgClSvv+U9ZM9xFTQb+oaIpNWk/fL/JZpqHcYCe37Gi
ZV3hnOO7xrO96w7g5PWPihJ9mzdfJE6nj8m+qW3PXaXblOBDKldjmxKBd+3B+6U+45iYCZuQxSQe
v4saOxvVuJYiXXLKpeLZLxTK7DbGeiMxvVSWUHEr5MnU2xsDyqxNOsQ+3qcflbbw2c8hVCarmvf5
rd8aX5S0e8qzjMi6Q+cv2EMQf4BPem9skWQHxAnVK4Og0jv3A3pZsY+0c+OSilMARUUvt6MtDiO+
5nmy4337nLe2woceANycMVX0KPWOOvz/v/6cMifPpAfIJyLP77dEHLMgQsZI04esFQE3hnb244eu
OMtEOJj2wHlVTjkc23ovFs9ZsteJ45KCNZEcf79R/1ABlw8raESRlQiBFn2170cCst1VYr0UHZK+
jZRvM2/RZJ8LWQ5HExgT3/CRBXR4CMxDiIoVgTKl6ptbIOj6X1wWFCE0XmUqCcbCF9/qRPW6ug49
yemNVUv0WUr9hidzRV+HPoVKchED8iEEZvsSklpXnSXzqYFT9L9YZmQR6eAkTEaYol98Ga0wG5rB
ykTHpzFUTsmcIwFQBWnCybIqHoRGX+pVudPNLyELFiPLoVUQ0MmAAiUtKjM7GN6TNKHzAsRJwxxA
3ljrRPKDF91aaLRH+dhcu5O/FPfUN2CgdQIDAI5clmJGlSeR1sOTH9Eq0Q99FIiROVQvOTtpW3kw
th56hfcYozcpCekB3/YCaY175Vv82wP17TAuVhuRzfOQqxxG5PhEuG1EiAcN812MNXC+gJ/Xc3mH
IcgkpvUoXHmcf/tAfPv1i7U3jspe1z1+3X0RjvnHoCw9Dbb1i+xtioNm65D58fTHMzyuh2JdL+l1
CDettzT6uUt88zhT1wQWZFvv8e/37JdCmbuDgwA1GfcIg+v396zGSKV1ZjM6bGQ2HV5N9pkLlI5d
RJ4i7Y/yi30M3mEo4hwab5xy8o4mrSh5Xiy5ZiQj5Dz+z38f1i/Dzu+HNX1w/+ODmpTmoFpRCe1f
WBIcnFZ2vfHreaM+Ds0mgglgx90is2Z4Ni3cWlPaqm/Y2oJAqb+P5Jfp4fcjuXhuxjE36iTiApEQ
+eWrcx5hNmXKmgTILtr13RciKBLkBnlZxrdBP++GVTmQ7LafGhyf7poRwCSI0pwuW7fdhrSaPtsP
EhqM25h88PIgRTeQCWSaS+u/D326dRdLKI49lnOTrhx6rItvWeJnud7X2eBUFbZ2ka1plJALBs6s
Of/9Sz9VvBqZIIzCJobppBC4WJhKT2wqtwsHZzTYzbb7sqFppM9TmKIV4/7efzI7J9UK7FtX1mZj
OosfZ6kzVOQENY3m+/cnRQuLQXVzdlDxjXDEVQ5HeRLv0o8C2jyXdh6mBjzma+9WtuMT7dEcLims
MGOYdN8Kpu1yJ5NFIJLCvQVQn3306Squ9/QCgW2AgJP7ZWGuiGT3Fmzo2+aLdEOdFjYoSGx1M90C
hIkBcKZZB/ra4XADpMq34Qhz4knKRH5iZ8FVoS4knQ32fLUmsJ4tByZKKAo0gvuGHK5ZKhDZzeZ7
JpIDfeUq/UStTTfoP67SxfoTZL5sArQenHpJ70LtFgL5YUD/IYJV+dk6NudoHW2TQ6Da/JEhM5xo
Q9TBpiVxaly3g63Toa/sbs8Gn0oV5Q2taTrKH+ZDkmwAhP79RGm/FKsYrqbsF8mgRrw0TAhKgXmy
yQcy6uzhgR4KgpO4cTrFKbCHBu8EUdSkTLgkS22HBFXPjYmCDMpQTGdmJXt3xnBsGLkgLJnyztZZ
vTXiLflmZbdmIBKEGzOfF9W+rhdtv1RobpZrT7rF8EmSS9iuaW546drsEfHVB5YW3UCSjk5pobX2
36f6Wx0sT7QkBEC6BgzsYgmW8GjWsm/0Tlkha12rPHYCkU04Y0ndyBdKcYxJfG7XMLpcggVpCqh8
+Lc+qXiMMMqVEr/7msazSAOgvDbX+mU6CM3JohDD4Mqc0LqofRqjMkVcDT1Ow21UnL3gKxwgsxDT
7DthtsX8KJdb13hJs1dRfvj70ijTy3vxcqOuoTmoAqKl5LlYV4Y8TTtNLntH3GpP6oQkWoTavhtX
dEKVnf+E6ukfL5H+5kyiTxfaLRJBKm32T5O3h8HqY49mQ12J+SOO7z7cWbgFMwh+tjQxc0HjLHte
T3VOXxMkyebvE/hXGV6eAEpxFkVRY/h1eQKe35dppkaDU3zhAxaO5ktzKz+0+OKIoF11L8NnXu+0
fMvIjzaeQjwfCuMVbnHWIpI4sEXn9nhHz7z+IiZ+zU67DRdquSsYFD81qI34Cpbs0Jb/MHus7aO5
F4EGG3Oqwwoe4TCvoEd6Rxab+spH+hfJGt0r1AhTh2PaNl3Me8TG9Iq81xrHw6JszhtAbWeEpVB/
0+pQHaJ/ZKL4TSRGtpm1r+LJgmwzrAqXWR/+PeXK8bDkXz4uuo6rZsqJAuqPRuKiapCSTMoK2XUd
EgcyQHFsY/2VtKddGjfrIX2EITuMtqU9dOGNC/bhzbxp+DzoG61deZldQc0ibbW5n3KFu6MR7zu6
DcK88Tameza757i+VwPmVM1jUTpSmECTOkoFiRVskumNeU6iPveaHejLY6lin0HcmWTeg2RFRxm1
04B3vYy1hwH5qwAzOmcsE4BkkYRtwzjA2kTFronXmXJbiUdpuLdkomH2TEf94T4sTtlEeTwY7arz
D3AT6CCRwiuVC02BCTRPTNy1CwnOEAEudhGvWlC4yToxd0g1Z0Z5auMHT3BqPv/838eXsNl2iGzq
fTrSQMfivlCkmfgS8G5AuwTgwHE9EyZdajbw87Ykjx51/y4St52y0zXHQqCKyRfoOEwHjS5mMkMK
LtT3GreX+TQWwVK8C5MOn/+HZp4SYZV1ZPIVq8SzY5pd/rAvmg0NAFsn2LS/77xdKR2DYafEG9Nz
QjmlKHobZfomSKlNY1vSCA++jOjDHxZ0dHwet+TBIEUy6W96wN+V76SwsgKew17ceALxhztD3+Xy
yuMUpWOb2WJ+9NMVc1w33BOsJ3u0L/dS+4bxKzR2Grq93EnjR14cuVonhBQRQEUWknsv109ANwTX
iXyymAB173N19kVH7qHTNqExD5Vd496qgGGUhUggXL4dMLV6m6Q+qM02zG+EcWN9lsOW97TPKes3
mmV3DX7thQAlT9sZDeCtRaLuw3yXc2TBQIczmw/au5J8StFaGI51ly9CGHomUwZBaWl3vhX5LYls
s057S1NHLm2U+dCkVoZ22xG20q/FbN2Fxzg6Vy7hXJuExoJfLwW09QMmPOUVzpTWbdLYyVxkA4c6
vjERwZO6WCxVf2VaG8z/ZbqI4FDEK2k8JaQ9dqsiOSXG0e9pNRPqAued+lIfH5Ejt4kj0acI9jm5
jMpdoN8aBli2ySnyJvB9DrKnvDsQpZYVC1/ipGxUQCDP6QB17UMcvvjlJrSOUbVH0+WJDxVjvWa4
a0nB6WY5VGMS2scFgAlV2bj5FrwWKYBX7C7/3F/f1uyJwy+xWMPDZnG77IFaIWRete5J7WMX2oAU
UsWXirnJiM1U4fbLX4m8KvVD3m7dqjkZYrg0cIVDSBfnKfgwti6M774UmOGlRek5injb71pXXQfd
NpJKnmdzYXZLLnWh67jJQT653msp5kjHenSaBzzICJLdK0Xg/yiuLs+MKoOBFueGvfmiCtRS7lQK
OtHB+gevYf1/CDuv3ca1bIt+EQHGTfJVOViyZVtyeCGcxJw2M7/+DtZ96bIPykB3H+Cgq0SJO6w1
1wxFeKlxK7uL+0XWHwkl3XTWegie8ObLUYmN8DA0h7R6HNECQANz3RGmFpgF3iXjasQS3G9fNapb
i5EFDMtd5hg78aUqzjwj7clNT4F1Le1qrrXMK23G5iWgLUdVctTEPfVEq18EslKr26fDDYXBTHGM
O6V5in3/pk8qnCVmOviZdN5IcpoNrodDQHp2AuOxIbS9JkIm7Ju3rCm3QfzesOOcQpmrQJb8xcgO
V8GLBHOwnyVBm4bQ3zsbu/hTMvFy8BQvDlalY1eHJNVdxsaKq7ZgqpKWy9qGE4BrcFaQ89yh23i3
8C0yR4QHk9/EzZDauM3ZK5HdquSG8o6J0FAqbJeIb8HczliXCofLshhmpneQ9Vma8BgqOM2hFq6T
3tqHpXxSepW8b5QZAnlNvjJyNAT5TY4JnFK504SiKcq5Ljqa23heC0FEOQd5Ni6Y5LkKlNptqxFd
ohx0LGVGIopavNbc/M2DYCEzAF6MMAiGAtjRsULspuz0GdJulT0VF0+hfHDGd4PYpvytC42d0R9S
+zVOIN3nx3wgF1476foJX6g7tXnU/I5AlGAeF1cZR3PREoXJEi41+15lAQQwUUj9DrKzUUnO+F2L
QrKOX6rq3GTjrK0PKWkNku8QquvOOcnwXg8eMuPdpAGJiViO1WgHU4FQeQbBAJxfGihRpGrz8VkJ
U4yzRpowQGgRzXvccYbwyVEokBqRvagqEi1+JUerPzRde1eYikj1EgTZMZX3JhOUVlfmntFu+Lfg
ezeZ/UaKeGH0NF+Gg8XISPLnyvaHU2ihc+1NruBBwFp8Lm2ixjUX7v3cspYD7gQ0eCKm03+x3PO0
S/kEDgNMfAlGTU+1jnFk9DVk/ise6UHdYPx8yHV3mYlpAhGQMvgWa7tSO6T6q5Kn711b7Q1CfnEC
CxtyYWm1lDFYb3tJ7kxrUY90BW/uaRh0je4RvNuzuOv1yCCDOLvJEncnYv0R79sYcU0yqB+t060z
BXlVL1aBlu1ylYmgRqIo7yXN7318Zgl8bK6ZyQ4gYVl5dlkPxdC8SOJ0OKAI/+imYEhx0sudVdkv
OWxiHC5RIPjH0u0XWL6bdrqAfDyoZOpuYntntwc3OmI7jRlh4l9T+aRaBDaV7WOz93mR7CUMSumI
zQ2MKLjUQwiJ1+eIaIGTMDWR7YObBBgDxRi/Dd1TTgAUCVzFKFZO/mYBdBclGT2lDRI/LrGG46Z0
NmnCRMxEvE3SZ+agiY9IRz5XVrNUDIdMH9Ywf0GfJPN60Pb9mCwKd9/LfSbtdVzW60BrFwoBFolF
uUwlLWKkHlg0sZdgH3xg2rHOBC07EyjLPOeqNbfAMIdJ1j4QlAilsHVOjn7FnBpEzJt+9eA0ju68
hpcg2LTcAlHB1oBkzlzKkyf+n3ZxJhe3NHH+08P5mIkj4d2puZWHwV1xWvQw5BtYzZoS36lYToqh
3GrBrmkudles0tTCxTzZ5l2w76OLb0R3FbWQABn3QMmtcGLXTCGPdZFuDOXGa41dRF3LNIwUi44Z
igyWFW+xwwdCYsVbu/jrrB2uoR5aoWesMzzAs6tqIDnpI/VYlDgfjq9px/cL5jrAVYRu2hX5xcgg
YGQDtVTYbKenNjlXi3uLajNyGBM7y7CjSyuGTVK9odR916AaxWO6SADLW+y0TZyfppcUp8qKTfjn
uNMsnzWPgQ820MlaDKQFyjP8ghBs1Ir3bRUcXIeX4NItuwcPpWDMBaK63iJV1UXf4aSNpaPPyrbi
+jZ0k42Nmel0kNrlTWLPNXCZf7d4PynZlAvonqcwJ2YnP1q80Q8HRVGhzWpDqM9CDjQ9PNkmlA+s
blniHFllT8a1d6VUcvU7qybHV0QPkSGeq2RY1G351kLLM6uDxRylMbVlqJsbh9uGgvm3mfRPqA66
LV5e0LKpA4j9+tZSy7rTpC8UKPMUvXaLi1iy61OVDhp65PjiNerSjdsFnuwJKcX//q20H2Dd9OE0
Z9jIQdfV/5Re/wPrup3ihqgXsa1TwESbmTW5oirewWk3ltuttf7TzT/LGA+J2uDtm+sI34hiWYvh
F1j3j1/Tt1IIFw6dAaSLE4AQ5t+wYR13WpM6rXOEeZpmizS9MznH9Y8BhZ0nWNzX2oZVCLe4wwyX
iakd6b/UY3/GNd+fgRm7DcCFsxqJsH8/g9EGui87NBGWcW/1D2q/RdtNb/DJ6kHmJUk0ivp1m6Fx
Eq8NtYmB81uCKi3wqjWNJWO3U+IWW7N5o0WzaeEwWVxX5IBX7rWMLyNwNDdLMFDRMLUs1HJnE8vU
9TuTbUAw2Fw8j8WRE2ZmcJUBjKrbSisPOnSFWDGWId88O+DauTXdraMee+WoK1jAWsoXbbXCwKSZ
VH3HGnDcPwj1JXROdfIh2+6XXwrY70dnzy/EdIKQPBU/x+82ETY1TeYVnXOkjR6FttRGrNdgE/XW
2fMRW6r7VMM8BIZtgHqQskGFbpsSj9XRDVEyZbmKocbkyqQfSE0VJKLK/lPGt1VIpvObOx7cZBcq
X2jz5lzPTRvO8+AqMwsVGuqlbkIwiApty6NGi1XgfdxxsRAOiBMpFUbEIeTLapNo47wZDhQAuLHg
2cYsRTj9Xk2Wk7t+yt+oYi2buztTKAtfTXCWRKKGdiuUuHJW0cZ2V14wmesp+xghn1Ywb07uzdYj
9vSiJB1TxjcLGCNAjZ14G8/obxI8cAozuUmc5LZJxXtTc5jj0eMow1ZPDkZ0tIj1YYkpDfllWFTh
so8pnFgWMEdzekrF+JCVuRwSoHvMqA3uNXYvLRq/TMaDp8hG5LpoXqUDIc18MBhOxZhhjuDWFPG+
8E9piVFlQoYz8JuQlCkj518TnSrtbSAAKlE+KvU0NDcKwVarBrtnGuISRYHq4J7GnF8tIL5g7qZ9
0CIkqPubjSJ+A8F/kltQOBAnxDxHx6oCH+C/91vnVqYblpZ9jMpnfIJyz9mW1OCxay5d5dlOqPYn
x9lAjs8+AnvGppEXz2OCJ4TPAyp7z/iFHP8T5sbgCH0e0k9h6DAcv2G/uirLVnF6yKdT66HDJefU
ybt65eAIzRYuYnUKJB2ZUwzFTVA1ayKiNPao2R90p9t2PjUiRM4wIgnaew4V1JEVkw20DgTLWkp1
iimiB/yFFbU4lmG1U4KT7YubRFNeSuMcSxyc/e409SZpPiAEP3TQyHPWcaE2B8rMqXwnITimwqj0
celTz4SsDs158+3xl7t0egF/HYiOhqgKjwdNhxzrfJ+zG71em+louUc3WSEQAJWDYAyHQtQ7Pbih
uPz3dfTbx327CmMmDKFv8HFpSj1Iq7VCQhDay1SehLoof6P8GT9uv+nruQyqDP7Xtr4TXiJRFpGb
Ee9naNe+cm5iGDgCW0MqlsDsF1625+gJul0O3TqB7LbmpKaRLEwy5h850jUOsijbtJgKOA8FnpQ5
O1jBBMvFjJkNxKld76SdLCxkT0lrz0Q7n5LjYHn++4fD/PM/3pSOOQWyoGng92er/c9FHvdupPZ0
NsdeLokJS3pQu3AraBt1eXH9cq2B1nsqKijKds4X01733luX3zXFXQc3Kqc1TuAUR+LdS49hjsK+
3LTKynbGtcG3ApfsvLvEWzO0mpfKw2DvRfFp5bc15suZis8KKvbwnNMDdqa1csydITgy1mRQBxRO
jFMg6TjHJlprx44wZe8qmx4T1ZmI3e3g4c1qX3JEkaVfzad/+t4AmRh/ctxhPWtLTxxBbw+JPNMQ
IcR48KJhS84G1Z2WXbP0igZ7EdvDbGjzhdLWa0U8OiUOO4oAm1vb5nNkGauW9zCMxBT2r6yppj50
NIoh9wU1hRrZuG/uShjCsnmlCFzH9NcCmosHNBzKKQLu32/tz7Dh2/bS1em4cRx2GAfh3+efH+ij
6bLwjhgaiER9sEW8ZcQJftE36LDnJbwruH6V3BTjNjGfnRAp1W1sPQwRaiNyiHjyWMI4D+6GeDWk
cMQX5vDg1Ke46WcFM6hIyehuTgnJSdZ45lv++xv8x4aFgWMSWWNDmmUu9PcXUPvEUrvY4QDHsynC
PRoC5coM31MCXdPnMXz/98eRN/ZzmSPoMiycQVRBrfx9uGyUsRhHxT6im1QQWg3Dax+/dQW3Y7FW
2VsBK8RRcQF38nVPMIZkT1uDNUtLTFwh52jeu8owonLuCvwyOmNTqOaa2s6Imw0J7WUaLjwvuJdu
tlIM2I04Uof9AtQg7A9GxXyWc10NnIUCsJUFGsfxsXD9udNDeeBtWAbckFfPsT8Du9iZqzo01/R/
2LKJFfa65IV4M2JFEVEBln8SGt5bLyxeLcs/A1RwCaEfG1Pca3jud8p89IifeK9aMbt6DqPttL3w
CkcAYFutbpTuxIyvd3koymHXI03WyjApexuq906LV9NObytsbJF5u+EH/E0g+ocMMVr1NdavOmBi
NLx04jXiO0nGczHDSnLke//622v7+dbQX+KKyWCSWGf127ku9KrpR7VCJEu7rV/HZkfJh88buFyC
lHFESAkK/cuHTmvv2+b660O/ba5CjwtND/7/Q5XWxRpsp1kncAMqzmxKlRZnanFawzg6TuUixt/z
MeU0V6iSfgtX+uljgs/c//4E01X0P+dzIbNWSH3AOcgmYijEm8CDNQ60m2J0Xise6sp3v9H3ugEa
M5qgB4kLCgmipSKaAyirMUR05BpDPKNdmDm5Zqa9cmtGUPCwk+YaxNl2zJe95mFh0k6O5Gg4cOY3
bnScZKYzmPSosQIwxfr/vQjSRd71M9yU0KNIc+vHxwlSl4TKdNmbrJWdJf1VJr9cSVwoSuGY2iy5
7xzGUtn42JgAeglejpjK15ehO46H5gHlj0Jzsza600C5X9nacvQfXXRddhhuVOvA19XpIVWAasP2
1oksFyX1d0Jp9cvLn17uj5fPqWRPvDwcN78NySNMYwLfwaipYwyT7sZ4QEmPZ051xiN2VUXlg2d8
+agyfX2V0RikJWpLWpNfHuM/CgyDynbyrmLlo7X8+61XUlfj0HTEUU8Iw8YuB4axe8bzRVQsQKZd
dX5t0cu19VUg7g3A0FPt/reI7p+cMhYfuhkcDqkPKOa+F7VRDRbme+Loe0sH4NupPgeG0n6ws0S9
aTnKBobv5XjKqb5Vcg26JUE2+HTPjBFaSopvSIC99V1GAoXgQJvc+ZSTHXwJ1Hd69xvX5Gdzyc/1
xyeVysy2Gdf//bMZem6HmQ4MF2qnjqvLHJVdl0zdHRzB9Ni1bwVT27IlrotJt2X5qzRSQduvI8dd
X57rJnjs6rVaRRfFe+nLF2HuMkbw00nqcRkUYzUP/WIj6dZsDj1QZC2PdlOP2hL/EhTibFkvEe1s
FBHbd/llVfzHJUY1jV0BA3HNJNvy768XZE1shNI0puOwp8tS82rWOAwxNq25bgKg2eRC87r65WN/
tOwEu8FW1afqkOgA69sqiLNEcxo7EcfEvwdjKpwvtX5VQKxlsdWwePGFNeNErqwvCBILwOaCrKOo
zBbhVAcRRdKdfnmi6dz/e5fyRAZ+LeqUevejfGjC3iitDGif8y5Ulhx2dbdmStWLV1oB9OGrtlvW
uEqQ5zI5Vf3y8T/fAx8/SdzZmjh4WN92Z+76UvE9AF9GAExW1HQXlEs4aJSGVbVjcmRar//+SPc/
38H/fOS3dyC7CPJi34gjY5eqKzcD8Sz+NWTkPM3dauZFRY+JDG74nULVwJjOQJAVa8ZWSPuRu5Pj
owjJpxpnmYPxHEu0Kx1CwIYVvWqNQ4fJ5EUB0O7sDl/u+iYGhtVVfzHq5Z6N9edlVjX2OBmJMeFS
0TEPNvN522fMP7HSDp15XN4ZAt95LPtBkssw20RttCervE8eOfCPIYeX3zMULQ7F8MWIQusuHuwH
iWVAX05bcHDBwNxFZyOEbFVvlZaHuiJfTMGfbNDH22TKyYLCKoxyRdM7VeB2S26SJVdlVGdMVuAL
psXSafMVE/vAcJ917rcWQ61CEgwI1saQMp6L8eRouzZmig7WHYIy+zoTbuKRyEKC4rtQaxKXGCj+
unZ/Vr5/r51vlW/Yl6mo+1zg3k9r9ZXgjNfOQa0YLI/YqGOq8e+V85MwOO1eC6kq/0EPIb4t1lgv
MkGanjiq+UWzUKTJnSj3Cq0q2KTTk/cA4hXOi9rBnsuC8HAdUQAPVMZmizsUcP7EmQsWnXf2qH4U
cn6c8iFwsdn9oBDkDYxW/h6PzTHAxz+T/T1nn2pCkfhl1//kn0/fBAYZuOF/ZXJU3ClZb/BNmGsG
1UGV7t1t65Z7RpnTJuDfNs4ij5cuInwzQ/t/tuMvPN+m8qxfpmGyVbMTZeu/f+D/fiz8oxAoohky
vl86LYvPKpCaHJO0eIhbYChoAzKEB1adsSCnBeNXk8ecrj6lYMmb9Uh6mQswgxGRBx+lhHpN+Txd
UlULjQTo7d+PyP3wHwemQfD7ZGWiocf6tgjEkGqKVWOPWMThRWnDp6nOH+2eWLJzjxnfNL3pGeWV
3dWYhj/G0XZoD7pxBh7t1ESoSZSkhgM1Sr5UnvFUB+1Jn0QAmn5TwHm7NuqwDQZtISxr7+nxytVw
AKsP0y2pq9e+Ljc6KlL2vCLI/zb5yAK6S6luM+MSA2zh6sYNPVV2iYIRfjJSZVgm4Me8TQvCH5lQ
pae2uUygGLW4GhS85CSaN327qcbTSFIFMxqG9Zizk2avhIc0Lk4axZPNxd028q621DOTiFluoFTA
YULJvqQx0uwXBMbVK3VbOJBSqKIl4xJRo8OUcjeUcjf3e7gOpes9IPeJK9S7ao4VMJ7jzTR7I1B6
+mdsJEvW2wCI8ocsko2U6AweOES86oGaY4qU8Iji0zyXhN/ktsPVvM3EtjO0bepnex9a6rRIu8rb
h0O/KbPJO7oqPATCjOR/WRJTIfvXFToZ1DG6cRidQMpVv51DURCZzEBr/zjUjNiCfKZGpPDCureQ
BEuv5biVm8gFcyFVKsbyWCjbfz/CT7rs9AhwzYXGuWMDm/5dzniuOfaxWvhHbWrIpYawGWdWn+B2
1/sQNX5QFLnUkJ73JVt7G2MpmA/2qqWKDM+JdYirJXbyUIThz9XPTjIsI4iUdvNbatLPERMPOsl7
xUScNX7EJvh96+h5qCrwKtRZkmUzJ01eUyVfqQDoFi4TIxWYZu/GxFn44YsHn9B2FCamv/pV/ehN
eRI0HtTksKk1pPZ//2Qd29fxqsQ7qOWl9Fl8lnMYhTs3Chtcf5oxO0iDu61WktUm52F9I+2lO2Wq
IbWzkov2a1IsTrrfVxLHMnxijj74mlzj31bSWPrqqPeWODrOQ0xwhDV4BtQ2pJGpWi7HxthHAPCp
tyiBmUc7+Ago0QSWgBzYJb5bdT/F7Chzn6BTk6kxVBQUdSij9eA+hz9UaNYm4r7X2msbuEQhYuZh
TkdlOHfZrT1+L4HxqRNoZ5XiSR2Te5dQ6TDq5giq7uxUfk63gwG1M5PNrlcYmePSZOAyxqjf8Vcc
O4Z3MMqXodgHKR0MFDCQ+JnjltsBCJ0eWoP2IBUG7DHMZRB8D75CpmIkEDHmNWKkLGeijLB8aCMP
yAazpxA5HcbK+0pSJqWnoTslzklCm0kEkdnjME84H0dxa7nJp1U+draxbiQMBYWmt0izg8jHpcQK
J21vM4JVLD/GJY1D0z5URrtyemNTx+4Nz502144drEIn9PFXMTlvpyMHFOxg4AARF0ulrtYxP1iG
7RNpI6Sd4jAYngik5WHIOVU8CJL9bVm/OSa8K45tjtgc37PpD7v6sNTHLxoObtk+w8qmIScTrlNd
n70S2mmcL6xpAJS/TUUWqo55xawtYf4tUcZmFjZ1/lQka85BS49t9kafRAE0S8rxRmFSl94PUbn0
mrVpnhMTbaXlb2NMzYzkqQy6c5VkS+oJwSfCZi0J5tC9lWMoj1KaB9MIF9VoHEoIhN2jGjC23KXB
3Rjusvymk6vMX7v+W6cfcsLbicnwbsWuVo9+cOqxG0ErgZWP3r02UDAjA04PWQKJAYoCA2tao7oR
r6Lm1Ln2I3yoWlCjven9id9uYow0iaAffn03YufeB0sNAJ6pY//MKVlBLqYgSa7cTOBI2L5i1rVk
0mNayMGiFwZ4CapP63X6Q5H4Utpj+ZqwJZIWSk2erpQ6nHftKaSw7mFMJZS8FjV+7RMoCOLgwXCv
nKe4fPeha0jvNY6elHEf9jeG8dDK185kZGChs8yK2d7kD6QdXVH9Ru3XGw9GeD+OD8qAusa3NwoV
SMa1Ew7FHVCXzptLg11Vn0cTq5KooJ0PV34yAN302678wLF1YoIpTfoJKRAYrIGRUjIt/TPvOk3z
6QopvCoUyFLUlVyqLk4FA3kTmS7X+qfaYxPUdLME0F1WFGXpVo3CTRa5z3YaXWKGojxHxGjKmy7j
8smHYk6/UxVM9/V1HVzU6h7BMzi3g2kYXw7ikTQ9xP84pcSXhCSGEuorEwSKnaALV0HB4K8lL5g7
BfkyrJ4lJ/iMZMxwMd3Vuf9mWy+mS9S0gQqD2TztSaXau75atM6tlmMFTPFSOe2hxRzZXysMNvSw
PlnUStMRVop2FxdUDVBmdMakXVssksSYT+1VAuFRaaJVC6pa4ydJo/SeuNXaZnJd25QmJI7SF5mw
qiYMQeJYy8Zt050R7oKUxmT4Ukg5BBNzOYGaTFt01bggbHReUqfrdGRVIuZEu83K+lhCu/J7ayWK
ArUoeXTuh5t4c4H9FGEZHc67pFqsBDeFxLg4RtXVTaEfs9o4Y8bbandNn0LjEXgDcLK6W6XdpcpF
Fs+w4ocEiwk4Bi+qf6Wyq1EVg52X8jxNYTJn1xJxga3vCBUYb5poD0EsLCwwEgIsYQOX2kVbj81b
gpuJrt8scWbqVqJH6tPi+UBPFuB3EeFwYyHvSJ14n7vuwo+qXZ9BsGfgn1VPdh1sk6I/ktk1vRCO
lZED2psopWax6W1jFer5Up97arvVcJeO2F5TfzMQWp0wotYhUNX6UZtYWeFR4idZcpwNULii/FGv
73vrPkNaNZrZfWoOqzpuFkIwVMGVOQWhb9F6gJynxrg0n5IWjZdyDe1Tyfq0nPaj9/U5GYW7EF+F
9MW0T9GIbkOAg7oPXmcgNU45rvylnR16dUKP/f40ZS9O44fpKSOotizqIdtHzlZVD9pQEqABvaCk
CuNHTLGtgb2nBW8wl/XsWhknD7ucmjEiGyHhMOPvrLqDo79agrRQFE9IvVJv5tWMfrto5THtMplS
KbtkgCLroKqyKUvLfWUiAuWm6lNsupNb2Tc3NRkYRpdiFqMBCjBwmmOwvjDRsIf4owEabwZH3ydA
4Dn6FFufQQbNqMg0iMVN2e07313UsfLYjvoqt/H0gqFfuMu2xX0c+5G6hBPBhe+20YsGGJGr0FXt
rwj30i6hPifxLjRQwUCt+UAU4+EqOv28jl5tO/dx2gVAgWsNyQLhzpGxkrUOUAqoGJDKYa1L60uI
L3qQlVA/SuylrOp1RN3t403QdUSLq5eejgAu2b3fQUXBQeqMNeFM61solFhdIeCPWZdKaUFVbfCJ
DxaWf01qnGWbp7C/I8lt1rf3wfgo/Ffu+oE85Fa8WOJu9K4Z60uVeFjjpIwYGBuf5AA1Vo0fVRwi
Vf0uEBAvApjBswy/MpPrjtl+A9055taQ0ZcNB3Qw2GLNXYUNcRoEJ7UDiQ90+u9yNYj8EHfmogWg
L2sbG1aIBRVIdYrgI3XnWTvMTV2ZJe5nqTzljc7Naq1teKUdt4UVstLOjr6ukovjHTu/2wkbZi5s
XJsj2R2Ltc3BK7THwLtV7HirKk8OUpVgrjIVVvHAC+pNl6ybBLPUtU4d4OMtX/ED1cMy1x6Typ01
8r5z/Ccpndk4tDdDfTc4ChRqD1C4XCrmQwiw7nWoME2k25zfE3ZQ69ouZVSmdXJj9uqCigsOjrrt
UXFo40PtXoV2Voxj1mvE3A/7DCsnH25+YV7N8TxauMbFl87BVCvv+MvKud9lM+x+ybHvcVfyy7M/
a/uWPhOFC/Pbnox7rwTd8D+JV/bDVztZqeMmgaGc7YaIIFz8haYZoENh0JVXvzq3DHgiIrBda+No
tKWw3kwNDzZ/rydTnBg7ZMgegubE/7eLNDKq2ZToFrEAN6dU8/Y2wW5leFRhe1jeXpIh2UtSaocd
hUVTqQslnd46fbg566EwF+4q4y73nSvoXm0eEuLkbYMz0SpmpRbhonWP45js91nUP2XOl0bcr8Of
HesH2fULzvhoFfNNPASGCTdq3D4y1UM/3HD+RtvcT3Ze6tx7aFfbmZ+5N+UktY1qXHTSa1ph5smD
6mDlEfQmwi8R47KlIR5p7CmylLdDQYg9RUKJdCZMIQ1wDhuBQpSt/mrS6KZF/RjQ6cf6a5hcMg4F
3SDuEtonnEq9JUQQ07cpFTNWvlyTZe7i90gMeU0SVaVoi7UvgpUzokNoL0ZOArdV3+WZC0ccYqrS
MpyGXBnB8GXrvaCengtLIYkimeNd/lhyg+gKUm28I01DWQYtlhdTkCEpy3fVVubH1Dg63iaqZ6C3
4HCh9WUOT0l5E+gbu74PqVIkxITAR4LGxMsRHt6FmGkM/Vy1oNG42zr68st4boRflYcjA9Br5a+i
oFn1pYNayNmRYoVOvEDwNdPH8sXHB1kOxVtUhysFtXIpvLuutjYi4IXDkSHEAmXFppTbRm6NcduT
2GHFO5WS1Fe4IiYgNAB+0Jn4K+6NK+5M1EJjhdJ4J/AM1S+thZYUd2y1IokLEYvEJTrrh5UNvOhA
MBo7Wi5XuZgPmGSAuG4TaSy1rgBSg1Ko+9FZGPA1qhsS21Bg+osWI8YWOpkfFNjVwXGsL62RH0EW
li4BAIZjngyr3RW0FdQ9ywaOfmUlqx76SnRR9XEhcToKnBprGH3emMpitHANxcuz9N2z+lktYv3T
C8etqcizwwHUg93VbbtP2jeJcArYhlHmhhkpHh2cpq17m9mtDY+jWgptZJQZo3JTFzMfzOhP1LkT
wLvNVwqJI/jVLPy2RYPzVUsawmRgI1szXZLCbjZrVsLAD++1KKU7c9nq5TJr8RuEgE2chmN2uDko
8ZMzAmLB3h4bZZfDdUF+Q09JQHLU73PN2IWOcqia6KiOxl41Pj0TIIqUh5bg7ap96PvXoHmXmJAN
JvVR44JSo63szuH4BAYoOFuc5kbVSEYkoLaeKAcwTHhAb4tdG9V8gA528B5d5g0EKvrxPPRWYeIu
S5I3+heusKgHuCYhiSjYEHInqsEggefHZrwaanorE1A9d8SxGb5OEAXroPGJdEMy8OQEWO8cPPPg
RHiPYFobup8tOXyE2y1G+xnx9rLz12nUnhr7IyUcKLXvmXvUGJLlT5IqXfnyMkin3hcoxMyPb7kD
3TKgQ6zmGRovEwbM6NG3Uhi32D4wtwzWni3wmsnWhcYMyy7Q0Nj0Q2iCmi5AF2Mp516LdpGUMMeN
R3741ajLla84y9RTVg0Wsj1EUUIlVM48voqhIfCx4hXg2SKkvM/x74xrdGm9PidlmZLtIfcXMbe9
mAfJZ+oYQJJcgtFXJmkIxn2anOP8oGivLRWaLwTeAN5N5PZbP3e2gwMohazSunhtv3bkom7e4Wlh
3rJwKeFdbDO79xwBoUuJkW5s62E0oL7buAU5uHnLch7oCTbmFXv7a1SUpU5hrI57Q3HY8RkUew0z
hXaZSw2hlbX0ynreGRgAKl8+2os6hSa6Mxjy+pJtA9SavDgXcRIH96F1yeeZFdjkQvjFuPOpECC5
c3whQVT7aGnfEXQyohoKVoH13lugly1slmf/Xm7rmxxv3ucKI8g8vurmq8OiNIetpV9i9iv6W+bM
J0d+BGAEcMM8sJxJpTRviTdJsJXDWpT7t8IxkXg7m/DLXD7g35j5/jIOjHlfeccxw8fdPEr0iP3B
Ci8V5JWgM5/q9EmSH1anG9PSP40oX2sEUlU6Uo9MLEJ6fb9nZVSvrobSo6rOE97j9gLlM99Bx/Vl
pG7t6P7tpJ/76rtJ2+xRXFgYSybQGxJcJxniY5MbLjT7rg8ePGzDPPs6CP7BdZTFsF75TN9riD9/
GbJLrIAK0T3VSM3z7EulU/AI4RiQM4VvBps2NVvAX4ZFJhmU6Ih85sIGpU6O6qarrlV+ichkSFDv
OsVkIZkSsujMlYafB9ERvw8IWW8dpf9V23clEiPGVT2Lp8yfR+NBcb8MgKv60VMwm+guw0grmNwr
ZYftKpU4tgbem+c9VOZBYnITAydd8hylJq/pOMAIIqtRel//Rmh/jg1gN070LFdHRfnTUFykZW65
eQOzPEWlAbGuxYzIrOcehjtFNV6V7DVDgSSHS6hdXNtYIjgKBvOk+2efJHugL3Gc0KRfHusH4gj1
Erk61qvCNFycFv5GQcNSIzFhhK/OujTtfYfZKZXJsG7NjRXt/Iq6Zx+EOzF8/PLBP8iS3z74G7/A
jhOZ5pWbH53saNc7x8GoIdjV6XZC34Jl522VYYoNnv3yuT+mv3997g8zv86CpUl6QnFkoXYasjAY
SBuXbjvFeKbJV5i9YaWj0i4m+Mduet1f6KjLYfqiUu6S30yQflpJTM+Dc7EBjDj5vX17AUUZe0Og
l/kRbuyOiZuOC3sX5eiEmNzsYv8VoZFLhYO+oFfsWVH9ZubzU/zCE2iTcRbsb32Sofy9BJy88ZpA
VJQhiBf0k4RdzVC6gBpKJWdDYOrIdqNQl7/Sw/5r8fGJIJlsCf77bRLf+n1pDL0BPUg/1WG0MIpu
DwHQsoE4EdRVB4UOPLQXE7c6HdzfRnn/x9l5NUWOrGn4FylCKa9bSuUNFE3RwI2CpkHee/36fZLd
i8FEE7EXE2fmTDNUyWR++dovAiW+ODEqfHsef67/Jw2Iq6Zg1EH+/sUVDkK57B3Nj3mZbAHIuQHI
D9C9ZnWyKMXD7Lcr9qX/x+NIxBSCYRWP8RfiJguDicMHCin0D4pdrhnmVlIA5mIwRpXQD+HaJJEj
P3UEoUihHpZUH74zdWOvvdgTA13/9u/P9IXg5IpAvcqOW2Qq6Lc+Pg+BagaDa5X5qck55WR0pQxv
NVFM3I/SVjctOcp58IOI9dvXgExLhP+wH7Ix4uMvjWMzHHrDzE6SYJgxsmTsV7h+4lzqYZyBdDmz
esRmaWP+mRPcyz8sDF/Jfb62QTUo0khbpiZ9+toz5ZVJrEGkJOBYYaZemS/t7J5KU8A+YQgYQNiB
5LN2XKQwA810tgoXbXK97vSjlFhLDwzJ3Z1KbV9+zyaPvbtkWck2mv13MC+grRIW9wGX5gDAr443
c0STM6KR8Gwkww9fiGWEa/aRl8TUxjvtujzl8PxS+vMfvaOq9ZNtCIIMBLNgGJqHSh8vWUR+pe+u
EPqDYVDWZ78a0auukp1hmNe4KAjGLXb5wQ7DjdMMm2ZiYFBIwgUjIRre1pStiJrH0WnWaJis6j6a
LzZWd8htzNGThh2KJqBWcrSBjgW3uiosOsvluV99Q9O4rS3l3GU2LXBYyMKTTAnAeXWWJI4BApEl
yt8E+kZDyIxCeIjvy34F2NC061h7lhx4HQUS5AQCKd/Fma1oySdh7QZBfxm7FiNmdAzn17yMtg4z
nF2Z28F6HNDVNZjEo3w/FTb+Z2wCSEQk1lGg0jZkMil/elZ/G4Gygj45SvS6bRoiK9YRhsWM2G1d
oUIn0dbYxq6kBGfOVXn+Wo1AJFa6q9uzUYxLtz4P07XByMrzbCDgom1bvxX0IaCByWZig1+cwPHK
fhfkb8IO9nPWMOJuexxnoJZCuwj1WQt3zgx9B9thx88w9lI6HTPQRTBo2F8imwpw5ZKgW0KxRWLd
tozzpYQqY5HdkO1ide5aG6nGhl1Rqp2G05OjyUZeOvkA40vwMp0q6mHdqQCr8V4PTarQsUdLmw0L
nyLFBNznzsfagi6vQ9F21enUEDJMl656yAJYIYy1CSN11+BCj0DQKZoos3SDPqTp7eMEsF6xekAD
Jtf1MN2JGNmRsCAQ2xclTwlc5xCpBMahreiBDLEc6sGpN8mwjROibC9YcxTAkbTv2Br/Dh0fMY0P
fakfHOQDwWwtY0Y4ST2E5bCJIDfRTks+BEvnum59ZDXPHViJ3lubtpPJz9FDgJevc8bdEEzHVJv/
gGRsHumlORbOgG3DWk/M025NatrkcjlRRfnViAATqTpYNkFKoTc1kHuwKC1wVM7skqXBAoTKE3m0
VDU0+PGuBCzrxZMOD6vEiMc4KyFqUDgX9VaG4K/yCRyHRiFhxVAwIe5cbcffBx12JPIwVGJm8CJP
XU/9jQEV8WaB5jvi4pIIG7TQOf4GyhOxGj2zgok7B/l4JPqqavf+2EKBEECQMc3bPEG684YhElm1
qSrLwm5v/r1lfPWwEp5h2kggkMRYqCA+7eRhktrBkPXJSR0cL+aVHpRpk0Ag5BFFK8arU6abLLq3
Q/UwJMN91k2H3BxRXrYrUP9/f5j3xI6P656h0TSEvgD1jqp+NigExpjWRpUFuHmXXXayOT/WM8fO
GNoMJn9GqR/aXierznnvjZOu/UlQ+jm0MWepONI4r69MOjUUjbZbmlDAkcEeneCg8GL06EK7k150
S6D5HyaSb/YgPjmnAzJeyY4Sn70cftujWcjJTEoRqOtk5XXrBpy8olHeCW+c7K5w6E3ln2IInoSW
k6llSlXOSqevsvlXUGWQyYeaBjHaAJqWXBlANBTl6o3L+lCP5HoTxcKJ2FTwu2KrjMurnoIJ83qi
f/qH2/B1++HLME7KcFZDN8Wn8Ur4ONXbwQXPKUiIYHxxp5OenZXmpm1I6iCmDBDRVYkGjn4bxOZZ
wJeqHq+U4n7oV4l/I2LVa4gyKIi2/eGzfZ1xGDYImCPZ2yGZ8XM2dYgXqiRUQ4GHpiI0IP5cz2GE
/qhG4IUOVoyKLaA9UJIIsbl3nJ37jGRjwVF+FSOxjx9T8zGDYBi0m4hinJrtoXlo4FbDeBPD3mZM
KqaJNcX44U2z7K+XVc4pSBAtorWZXj9NStHY0mso6hLPy1FSXXNcbRNHX6RQafIUpZs53tp6HdXR
SpT2Sxk8l1jtXXvkkXdvZghzvSbM3qeOG9aoFW8oCfTC3AYOVUclRGJ2mp1wxf6cACHkfX0T9BzW
y/RxSjCoyf0axKJmnZ+a6iB34ZCNMrSba+x3z1IRrhX+cnAGglXgZdlnnQm/Go7dPH9siNHRx/bW
IFVWnZ3rmPtrERQJJLFCoETAc4OHOVxF4XCwjXg5qORNr4Wu0Fh6zs0Q/4hk/KIGKDsmQ5wASYeJ
zElJglOiTYTwK2JzUzRBipW+5EsgGbGbkb6g3suap6ocV/5AQNSlxRIuBb7yAA5svMp0sWmi4G0w
iJcd+70kpuENFlSM/ZJfGpawM9CsV/cqLRU9mYr9lK4aFP3jUN2nOoa5MhuPNsm9WY+vpXiy8/5G
aYPjrGH7Cys2YdAY2z2bogKe8rcitnYxXHoBD9QP2WaGV+RbSpOMcDEVB9i4jrqBMmQ8Wsprbvnv
wDHHwsi4WOboaXO+7Nr8lmjKcBQr+eBGbvXLRj43biIo7nhyls106SjGAz07mAbGI/2NG1zJKbvd
FTXBDNp5LAyONvN6LDYxvni588ZhCTSSk75PI0ehHdmGpyZkemXVTLQ3P3L4BYR+OuQ0Wa72xw2R
A9sWHxmXs5VSBcJkFGYTI4e+RZSGktCDvVkqs9gm+FmYZ/z6tfPnG2cSu5pxqglHj57srZyq5UCW
psOqoYF2bsKFQPcpzTX2n4EIjopQ8ZyxGuY8I61ZCceH2B9+8SpfAajbIek5fn1IkTzKv5eXTcC5
2j7GZkqGgydEvNe1uQ70ysu77iKnl9kysF2dW12l76Ve1cW80xv+y8W6hGNRdX8pE1/6znxOc2IC
ZHOaMR2gb9e6dnapPmpnD8ygNaZlBgBpIlKqVdlXSyrPs0MJTZ5mLan9QIGzQ+BxTYPZeFbQsQ71
k172VIksMjSN2dnSLgpqe5M5zrTjdWtYd6q5Ud3x0GNS8als8EeNC4PGJrJ2TYWi2zCPvMJNC6fA
i2YhnmhlHBESIQsJEZZxR8v3Tavu5xnDPt/ULoOdzDpxpnyRUKFjCXosmFP9/3tfmxGmysEuAzPb
cLFtps4K2K1OrL9oIGFNmJaepe9DBPe5/SQzdIFt1/I9k35tMeDF1o6d/B7tfUavCQaSmLQAE592
eKmp+uKpU5tX4gSmlHeFXMY+HPdZ+KsoNfoqeYHh2eUPGsTP1Ip6mPqzyemgkHQsUS+xsatESOhn
uBjppO+qVSrSG4oGj6NwsedThMBd7eOZVRy9GSlUKaPHlHa7eXoq3YPDKUgllAallhlA+dnPLcNc
KBlUOUmyEibtr5lymGBclD2d38DUAaQyq9mDxcdDBc6oHP8xaVXK2AAQSIcUZ8xztmxIj0GK5ebl
elYZH9p1pIpTBK0SjsY2NAI6aCjjJdY20kyvKc4pIv8Ypb6U9jUMvhzoG+dvGv+lJGacZ0+Kip3p
iaiVq4LKs7lbtgbYPZk/gf4sTabYcjzRXPKRzC20RiinppZON7RPU7h+l3tBY5okMTAZM5anuHQJ
hvds5YYh37DTzagUXojuyiEto+bMVd1lpfXbrV9RU/gl9CovbFX0tyMyyRZQQE+CDeE5BrGbcgh3
6qU6Eo+fM6zgcaW7WOvJDC5eWlJbkSAiW7t1u3BFwJonbQ+Vm+0nnL7RRGpHl/9Ko3iPp9JlaK9z
d2lMlDqb4qA2z1LJEzWdp8qXwn83rUlZv8nJSxpiynxacmjh6rB+wjerC8XUrimb/FV1T0Fj7noU
VKrW7Xn3OxQeuVgCLwWsEw6Wmix5DbAuWwkOayziYNy1X52HAukMMmkOdGABszg4uKoNRj2zuBVA
gFnl33T5gOefGoReW8qwgDy57/PJGxHvANdS67AbCNcZpomcNR+KTGTLMaKRm7UqeNbVt4D9U7qn
5L4pX9lOeVDS28y2qfy7CKjrstK8kr4LW8W3jhDXtcxlxspbh+U5EsN2RlYUoCtOol1ivdJxzwN4
jqN7qBLuCHTUcLb5hiZPKSYkyoU5n9n9Mkv5zM64CiDhiKbbxOjD+q71atklot/qGrtCL6Dvt+6s
EU2NF6kgB4neGKLOiE7b+5N64YltRLLjlbExKhgFgWe+uVRtCMkqWafJq8h7z+VZlFdG/nbyyZBG
QXrqJG5xICsU+5CgmOJfF4SAyJXOTTgpNKz1VC5pdsawS5Byqd3W04X8tYYzqZSKVpJS0s4sbPGE
zJ/xN+bPR0RRjKmy5/uRr7lOo/yvGtV38v9G2zN1+qGM1Y3RDKsh5kTYLE0XUk5V1iZuJnKTyJeh
71zxmgoFZbVyQneloiXIpZkmMZ6JcDv16X6I2q2SFgts7VehuE5K8hl5bBWycJIgP7sscERtrSmw
uwqtcW8QNJU1G3OwYa619+Nah6aenIOlWq1jEAkCZpaJG/DMvYrR+SOXOjbQPlR+GHW/Troa3kfb
dIk2NATOw08gkDlXmKLn/CRtKtX8xDhERTrkglxKmVKt4ico7ztY1WTsJ9rXtV3rs+EyKdqg0U0C
6qEUhgwNKAbuCgFrYCC2wOPPZqE3BPelSESqY8+4JR8FeaD+95BvaV/wL746Ha6A66RWfikrK0oj
tuugAchssq1pJYQAI0AT47JRnevaiY7TUIAg8HFCVp2sOXZJAhfF+KDO4EPq+mxmz0O89QlfAdlh
emQgvzFscx3/mczKm1BuCTaRnh/rDIMaACjdMSYR276kIwWb428CnDzMfPpM5RIJkDOeiXJW11G0
0lDnSCGlTd3cUB/Bwj0wg2jyr8YieIgIJ5QbeZGMlNCQnRMfcjGwSaqLqR6fEgC3mmhMv0UZh0XI
/MG4/R1JYlKn7eBU5Iz0WRtf611RlyEQsLxiiXFm6DabN9KAdDoFfvxt3zIQGH7IMACuVIl9+fiM
ZlWk+TWaVIDKZzkTSSmvHL8Z1KEgej+6zvIndojop2f1u+8JXMEziuJeo1Hl4y+uZ00UZRfkkpST
wLMDUKU3/nXRsJJx5td/TEYT370dFp3fZHeTOqo7n3ivQnF8rSYA+wQek6IhSTH3vaN+an8so2st
uimDcFvVR8YAdvPK+P8wDgTsmDjZ+B/3c0D10PR121lJDqUMdtm4K4FzDQhYApczu7I8Q8oorG6I
PeLaFjZgKhBWqbSrxIIynS45zQ72T0GsBI1987panMZdunSIu3E+HWzLoWoJllDk6ZN8rQo9f0tz
FW55fee22qrror1KOmBZqMSU+wt1dNe1c5lQbevpymkjr9OypbyLYT3ctSgXC0aPkk1s0sd1ZD41
tg/SbNFxmq4l6qyWdBaSbBbwxWsSRxJUaMgfcO0xIfzu9GIdqN3SKppLnK/lOUiGMzaSpsoxjK+z
wdhlFWfTfr5PCZeuJk+ZG0JX82WdXSR3IodzNSPpRA0XD3nNOcFg3L9vWBPUKDojTQ7x9zO5CVBa
QyJ6jrZhQmgABS3Ju82O15ITzgFIiv/Z1EMHENWp8XPICP6do2coV9QNyvGRzrYhylfAzRsU13Kw
0Sz2Wg5OVkUcVfgbR+I2zBgYrStwQAm3NxSiWwm+B4bhcrYR85Wo0l8j4imqyPFEGt0EvrrHl0xK
QqJvqZC+aukX4aQoKutGcCqSlxwHs2+gNWjQSrM86IzJI6OPOhV7jX16cu+1Zt75WnNQ2Gnrzlqk
fstBH00B4kL5m6bKYR55GklcVSh6c4ODPJizV4yl75EoBp4u77gBw2L14Z3kQPHgkiu2loYXbNzE
c2uIWWtSnMm59qF0uVv1hpCLUgs2EvV2kRcqxpH0+0XI/SbWZF2Cqo5IMXP3F5m1SaZif7qk1uSB
aBEGWzBlAY4909CxKt3zOP2d0IQCvQMxc/LkYylPoVgzfykpZLn5yDxtj8UyAADOJrb5zvNd9AUj
sTHJ6ztz1pL0oNF0zBVyZ/0xKJQlRpPl0IKX+gWKB924acLAM7RXOqDWcraWs/0IXdERMyUVHSOs
AuKu1qx/+S6dx8BqFoNDbxl7itgWWcbFgrrSiT2aru2a05JpY4dwbmZK7Qvd3zpJ8FiMGRMQKBWA
dUk65tTuytzcxbb2ODQP2ZT1VxVwBvmpz3y9mGhsHOKc+p6ERcuF/lgxt5axs9R8/paRsQUWqf9w
stPY4h0aB6cWlR+j0KyKvRw+ZShQ0WjbiHQu0bVrDmEyDkcjSU9kO3JHWkLh5FScIKvSqOZ0E9Uj
nPicAGqFZXjsfE/TLhyoKYerAQXkMFX51LFzCRVWpjETWCTyq07l/ifIdiGt1AqnMs//iMKkoOFO
jwrsouOScIKSeLygHz1TpGtXoAwzu/eTTLhUrfKHvVR8N4bYmg0UDRzKJPaJX8/Ttq/NeiLRiScM
eMeuV9Sp7UbnTFXErB4hBcoiW8vDUgFC9O8h6LsdDoDfpaiC/Y2It487XJez+2F9YXsD9BFHdlR4
bdYzJj821H//rm/3NpsqX4BVAj80S+59/yEcu74PZsTV/CZLpvLn1S5LTr27R5dG8nxAe0jl9eQD
ib1iHnJl/cOv//73U3IA6wmI/cVc6KapEfftmJ2aVpCrHlCQLL1qQyNWWpz8VrtxkXfFhgQvD4K/
SZ+loBMy+NpKS/YVFifjSTKMzMjy50zQqAQ0SkNibpqvOBD8weun31D1WMUa1l5xlDEB0uBNnRSC
pXzpKBsn1bxRP8aTthgtBS9hv/drGU+WLTU1vM6QYmdorpqs3kKiPXMQ4ExP4gWYkiIAnEL8h6qE
opi8kJ1FHOeZoMWsPsiTFdFGKbnvOmfKKXxqSZmXPts8L0/Y/vf4g4GCQ4cYKnhNP2RfAd6AENiR
VCRJWZP/HMdckAEsXdEKNFDaq3VWIbvgTIWvpqiB4+4rmm6qCifZuuF8Wt3XReoVHHYapbiwi7il
vnbH9roqrF0KakRWHwU4pkDrju0kC3PUvMlK692tisjUgLgSKc2quoOo7mCKcP/vW/9eaPSR8tEc
9BO6gftVNjvJd/A/T16NWFsd6iFDJtFezGrE5kVIzvwq9/tINpqgdI0PAsQP07pULeqAAARPv6PY
3D45WOtcKXZGefCD2daS+CCz7iX374r8OkvWSlDtjR4OcK7RbZkaImg4bOjKlxT9XOFAd48FuXzT
QvjKvpoScmRx9qRpezPM5kZhpWWHkRNJJZ6HCWnLBqXDAiICLaS+1DgUOUm60hVzK4/0va1vWep/
DMB4J14+XSx6VxnsyT1BcPSuG/jPxYosUwtSnJEnQwOC3OUmkldS454lpHMoGwK7AOn/fYO+xky6
VJAwYpMzyRLIUfTjDSLiw5mGilg7iQWBZPlcDHbRkK1QgrwSeZSX1wJpYnPICaEgFqHQRgLGyevp
cbUQiPzvz6R/eyEcNBJ4gPl0RDp8/FAktUyFFZOJLqG3HIKEqyFH4BEbkNQjdWF6kxHKJ2vx2pU0
8c21Ql9geavYxlLnMbN4tuo83MwmYyTZ9kG/Y2KbkoIITzR+YmdCz/NQyWdQ7mXgtJLz5GScVGJp
UnwHxMwfG9kkXT+/a23ocqwhtQlv28aLd1NjMgAtBXufT1JJCALD0dT90ZDAFDbSb3GUkx51dbsW
hTiaj+s46o6W+cgqJKCdm1OKXVX6LNma32Mvl47eEPKBbY9hsJFZppRfKO0JEc5iYquVjr7cEWfi
yl7KGeE2es1en9/xfVE4S7NEW4xMN4ddboatbq6z6TmcUAKoavdbtzOaHLQFGQ9bXqa73rUeZb5B
FOEXIfmowJCpkJKSk2eC1NLAlj7oPILFsa5aJKtwrA5p0E62s8p4w9QL0SWvjxynTWU60Wjzu+Qa
xFm/MqbsoVOTZ5PigbLZShxrilcy3FGgo9Pi4aoQw44ATxUPAYbRESmlfMYS399ySlskDADSzMuE
Oes2cokzA9m9HGEHGUIU306Os66g4VG5uNy/OQaDxsfbEE1YM2ZrTzFaJSm+wL8nx1tj1A5NiCky
/WOYZMbid0RHmc6WJziv2JKjq617w6VoR7+0zrSVQXa490Hxh3VyqTuschnp/GO1kzQHMzDJFmlv
rUNdu3P6GKt1uWXnGvNtoeuLKSzOZRsuOrKNLXAJQHwHPZ3cxMb0TWTuYsAnGfndpkQRMDzUZLJr
XIOefgDGJU4yXVRf0hZLe0PiLvb8NVpDMtpo1OrCaBtQkRRMq4QHgzEl60g8j67Hcj5I1M5mMIwS
LuBwofdKLNru1jdMcD4+nUkkhrhXUc+52ZrchZ2rYBNy2p05ZdKFnCf8Jep9Ascncq5M5u00c5vk
Z0laKHX1LJdLQQ5BlBF25awh/Ujh9xVPJqdITYUvLnLr8oPqTOwlxfNOuXbMPSt9l4a7EKRG6uS6
BEsdsnwifXmSXKZ7EwLKMjbJykILICdz5n+jV7y28OWRo8QSRFzESipt4BIeEzxo6S7V3L9dOP7J
UbYEJN4OjnuXTcU14zGKI1TjGtaHsb+WTNGcaOwnIOcxrITE9llc5Gw7LDriSUmtdgiwlujCv5ez
76Yf5i4GL/rhmI2NT3x74yRqk4OTnrCksbSCs4E73tew/D3amFekKJqB1muZVdKNBZ/7U1Lt1zJl
FnnHBNjQLRs5mvNpPbUD0li0rCUdLNmRxjP0Z+khDug4KZZISiezWHfQwlJ9xBRaVf4+IFQEnsGE
eEHgmlOpHHcoMZA//3BxJHjwcc8DA1SZwtjchKXZn9R9Kp2vlC7EmYRdeNmr4WiRn5K9FfUFz5sN
izKNkBxckz7ZcalqpLi1O/4wIX+dxmXOlsR+6KBke5H//j87r2n3+sT9S0+u/krAFpx431/+dxQX
ztsPX1l+pc9fmZBaZDk2Yfyu8WnLtXqi3AtjTk9y45BYAl66phRLuTjIBIJyF+DrDVihFHGWsSsm
6KTosIwXZ8W1CXC4/fcnehdxfvlEQkjtAhIGdJYfv36o9U3eKlZ6ypkA5tjZyFQcuXTHkrZnw4Sn
kYq1Qmriec19+l4SjrIqEd9ABLGZPGpwzsF8kxGyEwYX+TM94jX8HsWgeRL8mapLhCkxg/7giF6K
Y01qgA5LYVIwxnpng6yOc3HfDcmtJBklIjCq8VYeU1PEIJxyAyGu+rMqKmIJpZ6C83Txd664iIQj
FLAyESOsOMbsI3pEroGEF/rxTsITORGNCoWIvZN4pkq6BoxoOyWbf1/Ib151xPr0inJvTYLTjE8v
2lAb4ez6k3/0y3tdudQEguUGIer4H8dN1t0N205atQNGmLo7BOpLW/+Un/LNyy7L5HjT0YbqiJU+
3cy0bDIt7WL/GOPc1xMCM+x63NDQFpASVWB8MvonnjH2kqQ3N3NCewMDU86zqBt3HTNNlSNFw/pn
dgxEyU+L0dcX3jI4CnB6s5AUk3j68Vlz8VGbMLzWUaCqbiptp2YvbgRn9MOt+Ipa8nvoRScikQDr
LwtL0dNI04e+dSzy+1Qju2kbI+bkit0PcUq6IYtKsma16zmpmea0KZUB21N7CHju8vnI3uImPyx2
X1cZ+ZFo3oD1QSb4eSNIajPBicpX18NnHwkp8lBRral98MgSBbz94Qp8XWcIoiJFB9Uf2jW6CD5e
aRVZom+MrUnZwZpYFtxS/qICW0uaZzoDW/O1VMnSQCHQOrdSCSRV7NDQI5s7fOZOHnv+/Ym++f60
amsWHRLyAfgs7kq7qLDdEppC1qBE6VrSCLbjwU8rwU407Q/nCG71l5XWQuOCWJ6TBJzJZ0y/10XT
G7yEhHcEHN84kjND0nHlFgv5TzVHLScZzyWLQ4H6W7axyEqUEPBKn0+utB3EFwN7YZiYqNuJo7B5
myYIXlJiQp3wB/PJCAjLGnYlfcGyP4WENMQV3dnVGxZCXIq8hDYigqY5NM3tWB61kgZ6zgVG88ae
vM7So0b2t0qVobTatbQ+mccCtNTgpmUXxabd6AJGbYp7pcZQtRFohQrHJoQF7thVN3oBE0SSTsTy
XUwl5TOEgBRPRYgYFZVDKJsxinUqYk6PkyfV+9oEix7EW4kTE9vSYxEf7AgRDp1FTbfVsug6ohXD
HhmTkadKyiFxn8XgnxvTXk30ROerVL8eY7Hw2/Q6K/J15HQ7I9eW8jAy+zaeWnCSyzDVG0oDriz6
Aa2p/AXtsm0L6lqkUnzWmh3VOxvd9gLw97xJOKkHq6AhfJf0Bi6hIvqV68gmrpCj/dslKx0JseYA
lGGqryTQ2Vevqs0PgpdSri0nU0Wp3hy0rXJdC/jhAOWQJPusTjlDrlZ+cshGHG38BKmXq7zp9zq/
MrS1CwoQzG7X3UwKDe04G8l8Sq1azOnMpi66RNQb4UrjBjskQcrgDUWGCAyvgisqwZ+eNgxVJc0L
+Za86cDsPzzT37xCMDDsMahocYN8aYUYxtahA8s6yt2ViBCpjifZmLamGRAND8a/39j3vvuPkwF9
sAA3OkYcy2J6/LiGDHOu9EOvmMeSbxskqdSheaxi5MO9lS2nw9oYCFQmb6EbxcbXnkaOrAjrUOLA
2Ye+fqnT7GgE92ZLjWBS75zCXQ0Gsh8b2yRFSADQQ6kuLKs/22h2xojyGvPRdZtLhtagIw64r/92
COlI07XEbd1y3nfJVVCdJbV6G9XI1loHNsFQjY046GYU3vkP2/p3W6rroKEGkUCe+oWw1oskKYO5
ZC+JfisAigIV5rzULc8u6W4dtnS3TH+t6I1iDh61gdBOGifDN7VcG8lDV/xN3O6HpfQbRbJDeywT
myqtMeAkH2+MqQ+5GiqDc9TLO2KKbKtdkpWv5S1yanL89QtRdymmc3pgMrtCpJKB46Dmmm4nootl
skHRXdVcOQKLvWk6V8xPYTGsVVa65KUKjVXT/rLNO3uIlnHqZfTZ8UBnzk7Ep38/Y+7XVfrjV/lE
9jpak9qjNjq0id1aI02fw6kUN1r9DOFphpe8TVdFjkqkbTkLk+eKWn9ldGTc+xRu8Z1KUr7qQV/k
+cEnngudZxTcdfKtmEiSIR4KDx2b34vIbsf0LqHAyiiPQoEWdBE0wR3mvEdpg3oYguhgWvTD2YOH
4+gq5BOkqr5KcmejMCfY+rG3jY0bkLg407DixnsgaD+h6jGe7g2mvMTGwOu6L1pHnNBL4NbIZdCJ
R+ovueiKyVM3lljoqHBcdmNfRISFLLT2MEVHEvHeLcmIpzxc4gsbXDulS0cREHNJeXVXhwp030Yp
ME3o1VWFWSJCDEp4x1y8sUBW7g+LjWl92T+5M7qMRNYZWaCAPz5kSWRVfPTWOU6K2OkqtTsKnfXZ
X534s4Q7BULo0VGsTo+z/9zg9ckGnZa1k6NFnjXe08fas/WM274clgp6sFbeKfKZZt0bhoj0W3bk
cj4Nr/bckip4YhH2BxY0y9o0PuhT2mBPQeZIR2RitmhUr3OOqUM4LHf4mF+DEZM9dqOXbBwZo35n
xsVVAyoqSzCp7FAFzaorkYDUEATND3rvb9YEPIosjowW39H1VpMZXefm9pF0UFEM15TLnXK3XcJ6
IkYiqrpYaH7oaWZwTJUHjRUSb3bgUIMwR2iWUfBSo6xX/kqZ1Cun/LG/5etOwefDscDJWrdpT/s0
/XGuLoqmYv61EZdFyQM5iXazCfIXg3tk9dGyh9AW037Qd05r7wycKmRV4KIYbc7c66A/UZHLlNxa
3DdYMHNt4cJq1HBj5n8TqE3aGEPUWrnaek23a8o7zaY+8oV2iHVgC0ryWIai+Yel+BtoGIxalcwZ
34mT2qevVZEA6U6k5x5D5FuFQvx/eArFwkqaRWvdDd3DFJNd+PrvJUq8axw+7oP8WseFQqPoB5j8
kzrEbIMuciOFq0kmAyW4gIf1i1aBCneBempjl1yFtZEzULUrWWJg+cs6OWnMOYV+HWPAj3nAmXqH
rFul9FObhFmyri/M9EEVf62azD48i7q+cfIO8LrG263jTjJRXzMb5ZSEVkSetNTcJvaLVb2k7LCt
o+4sopVY7wneXSl/qKdG4jt6WX1T509Ow0kb1lQLcuQV0ZInkcaYjr9OaiuIQWHOH+LXOR88HRcW
wJ1JWkNaYT6BaZsoHaUPrEYhrxvXLQWbXb6sfAq3IxPY1EfLi3IQpUYJRjqE9GKjRsSs4KSzpzcG
uRzo8ZQR91PosWVk05s9B4uQuS/TPL9pVoY4jVPtWX5yjWNOQgrXcfkyQMXTqrKqKZivQQHmis4w
cnlkQuwsgyyjh0k8VMqxYzbO96k6bEzqLTXsqLNxLk3kWw9GI64MSAOzS7yYdJWB+kX6nwnHpvYB
2WdLNpdNstx9MsP4cI3Tzst1nNVXubDCq9mmz7M+Yda7Qq+8M42zdbUpejzYxFp2VvNkz3S6ptNZ
GdeJjFpypusZ+0/T8yIYAJjDvduU11rX31VOHpH1IlNJ07SGERiXgZodlZRlv0bAfJzUFimXfTWC
2oLB0GpFMEa+xhzF/cVVR4LQtAmGYsOs8wyZdUUUP38gQuSOGFWGhYX5khCSxVDEK4yhUX+TV+kP
Q6D1zTagmVB40vrE+KPLf/8fdMyv1DrhQGsfk8TcIQXDmkqnTTa8RkmzR+CqRmyX2iWxomsRSW2e
Or5yfJGKMaLzAgqpESO0Ku5MCotsKBzHXHXpc5mdaZaFa28qeO/sXKHwLlDjDxc2c0EoRe0PqBHP
Gq3pOEwxv6Y7PD4Vvkt+xrkBPpU1HjUyHDXduu2mhD/MGNYjJfGC9sG/rjAPZRZQer8oEY1HxPs1
GHCY0fphjVjBJhJqvhvz538vF+98+ufVwjI56xPcgIZN+wQDxXVoDRlxUUe37k4KX1qabvzuKPl9
bDiF/moEVHRDsnTRro60P1p/lDBnwllLqSRzPF718FyoEoRPJCjbrD9wDCN1H/mSO7yC43KUJcJL
hmzNJcKecgdHJq0zbcaqDU3CGagjXC4FZ5B5zhM2UAXrgP/QGffYorwofWKA7eNgVVAv4EcYbhRa
UR+TCqsEL4U+cCG5UiR09FGxeJuHO5vVoKE4NpqHRQQVo7s/qSLMr6iNo/33yn0aa20EAqPaRvax
ArhPBF6j5DAF5yTcdMovXotyDIkvOhUCSUkdejUpj0NwG9MDmqNeMX9VJJeUSK5sgYOCQDCneTHD
u8n41ZrlokKoTezRqC1L/utDtBH2SzrjVx2uJutVdS9VdJrnkFDbEavQlsQ4jzzKjeY8tZbASPE8
OmB58b4IO06ApJxynev6EHVvEYlZNa0yROpGDCwU3i4pVL5qyngFAOz9+/EyvkJo8iKxvQPvqKar
fnofEcYE1qyxGVkzZz4wxeTBDFNPtRqCTI31bL36/HLO5lcBp4Aw3Fv9siLBiiWZ4X9hhQ+dstYK
cgvmQxfcVqq10BmuwQWuhuliZNc9Ee2MAVtN+9OSuRcxRFnzLyP4H8rOY7lxpOu2T4QI+ASmBOid
KENRnCBUMvDe4+n/hZrc/tQVXXFnFdXVokgiM0+es/faLz3nvp0d2jQjUIBMguwgG+jr8b1QhWre
04QRofO+e2g9//2ef88B/r2k/t97/tHV1K3Ck3MvEceEA7hKpWWVYEAhrDeH9SUzB/V9c13D9LYr
2HLhYzKqy2y6yiHzsu5eqsbS5hHXqueMusRrjMc4aN0gtHcqXZ5KrNDTjxXAL+ZLH5383NLOifxi
mUUzaWTXTBXc35pF4xMbcFL87wzikwnU0Bj97aTcQT5r6tUg3yEernPt6rdMywxEwxb5Jf6xaA32
a2LW92hxZs/SSh3Qs1fALWThzKderAD7LLeq/dJoxIBCfsaErwQ95FYYUW/IRgBJPlfqoTSJ4RqH
ZVM+lpIEPfDwl4/6T9u9icyTS/8MTv95tURZY0cioXJUwBwBOPM/m7Kgya+4Md1qKWVCiSYtuVZS
5jDRdoW/prwuEw9KLasm2hvjk4iew2ypK2sbQMugvZBopEYnCzHMdEizQyPuonPz4dnuP+iHhs11
GJk00JykAzulB4lc+Twm2k5yGpR0LEYBFdCf9lyMIAM8MQXpslPC8ZjAA04/q/Jahr8ULuTJLQSR
WdsbhLS9Sk5o6ij6ecRwDN2Af5+VJ0rVMsdKwYaKeHRATMne2OcfOTUGWQ8r0tn+8on++xpF09PQ
FT5SW1CR/+/5qSC6z3Xo4ceMs1N+SsydFeHPjJh2/0VV9sev7h+v9KO5jja2FEHKK00dUiQWvnVO
KVbhhf/3O/pjGf7PtzRvUf8oCZIR00jQWXx1xCbWDeIBzhDSCPVLqTkqndKuyhH7/W3nmz+pf+0C
/3h/P3a+0LaaLkt42UbLwJN1tHDvjfZtB4+98mwH72XULQeeOKjKTmFDDpVfjXRNr8YUOyO4xDPs
djyY/uNofPauMrLHB8vIOBgRIap7yPGRupP0ix7slfgzC7ZF8y5p9F6fOvlWia0FLrBI1tQWfbMt
/sqZn+8u/353FraQGcKPM+J/P1SvKutByKZ57OXnwX9grfum69vfecTGrXP9lZ3E+stq/wPgZdbY
zPkI0AwZUf/YWMWoDq2ecqFiOp1qFUzNdT7ik8IBqTLh4yg0wCYzX19gSgtpPv/VmKL96X3/81eY
r7L/eJg0rfGUtuRXCJkB0xZJ+JpgrtUtGWkp/DLa8CaiHUySdYtcoGiWSapD8H6cmQ1l+ijF71YA
l8hbe8HbNHKLGXw4zru43OTta4WZOhows3jnAbRw3f+lf6X9qWZhWTM6phfAxfTHlRR+pNmqnczy
xpQWvHoZJFx1fAzFLeuYqdFiIzEc5B2BidyNcABOOnJyTaX3TxPRumdNtkta0w3s9tzW3Qkeg47x
RqJGAZ7mCN2AegJ0x+AiDutIk+8zhq/+EkFyMX15g4/F9l9nfsLLoPdngSjrv1f7nwoO5uMKIQi2
obOV/fiCTAUeE9Yv81hW/cEABzAyB7GNpdo9zskE0blLqnNl3yUAyFhTTa+lQ4VnrsazTikK9Lyl
EcdqlT7k6SjRXw+5Y7IPJmDXvFX50Zc3H9IfjX4tz/ERHzQSPDkq8CjX2KFE/EyVJ1iY2R0pm+N3
2cEXzMjlalfal/9+t7+ltz+WIV0dVea2o1DA/zTy+3obtsJMNNrW9tpn2hDKO2UiBfAh9Ce3tRUU
//DCrxP11tTky0kAfmwg39r6Zir+NsXS/tAeNVUy3xjNE8UlzB+tB81IRS8znzhaNG3EFDF1f4th
KRofef88KIFrTZHTaXMqGhHwzz0rwVSf8hSCr9wsGuBHSGElgol9W4aPsZovlVZ+K+z3OR7TWoJ5
SfjHNbMv+3lo/0ay+z3z/vlxqobNjqbgHzF+l/z/WN0Kie7BZHXqURofPPPJj19pxGYq93jmTcyT
Omq36mBC2EcfLsRLpdVrrb4Z1mfEzbgzjilU+Rgk+dBjzGOYg7F9vNC20guUrTZ+ORIT5Z2XvCVc
jvzgWkHVDCt1q+GXsBGNDileiDx3Da9beZZHgs31L0/Mvwty2yAghIKcLEFZ+/0V/uMtho3EyDPV
5WPb3y3xJCOlwlnREkRbI8TTcDOoSP8bHGTc4IsnrAROFP8yAAH89y9i/3srYoFCCDPRdDIa+Kmm
KfDXV00yTXyWwC+Q1izIalgGQ7qK/I2PEowPTwJe6/WA44fA9axgY+sILNjXvWEbzPc+QxxsRHQz
gjGAoh7XmyoMgQ13eO8GlLPQTQceobgQG62hCyUmJ/N4pSwP3HhGngvbiYbsyKR3I1Zx/974j4X/
MKqvBZNG1L10vEkucdm/dfwKduZv4q5cpRTKPm0UFfhsXUbLYZZPnm2jXvr0+UPlK6d+V2B7CjTZ
5vj0zundkd1jNriI262RP3mgeoKgclsLyxFAfQUJKSxjrmxwEyuG20PdLmglDfFX1iILQw/v5YAM
7SJdpkXk+EwK5NEh7MRRg7fZ8WDrFIuAA1qIVAdPV3daGzEmVDceGNgGx0ev/8WUMO+k/7tYiNqj
SITMghXN+KmOyPS2GmrBFzhNp1wFfj28x9pTo+yCga8AG/h/PzB/ejmTtqLNnZuZvPHj8PfMaGqI
qRmPjJOcnCtNH/2qorOKVT4oZtf739QffwASIY/BUDj7UFEa/YwVb1MlnSa5m45U6SHeFjNQd8ew
+ELWZYaY2o9Gh4c8uRPY3JRfiZEiVPn/f9NMMjE0WvR0BcmzP8oNyilF66vpaGURcAnSWh6N4eCF
B0JR13F8+++PWP1DecNbBiNoqIJDBeHD/77elA9h0kntRIbLAxQxejwlqNc5mMehOKisc3m19+0L
TPbEX+cZrE+3XA4HMFkg14vPLn+TtO/sEEV4gkjGXXTlMRIvUrmp7HeZ2TtTUypdEOB4317IYzIK
F+17kCKkdMbhXUtXPqhhk/r8mORv+beVbnJaA8QLlXs8WcW4x1M/TmhWK9f7HMTZCrZ5ss3e1C+r
P3YBXdOHYLqW2r4tVrnxKroVrWHCZvrqQand6inLt+ndqk7sCpr37A1vcf6cag+K/makLjSvdtun
ZMIts1M20v8laXkxRE9R/tXxEy+gRmJzk5oPqn1q32PDDfIvDHBjdM3XsbeQ3sb+SaoeR/NQaw79
3iJ3herGL8Ej/o16yRpPqzkSr1QXXOlD6Vh2Tg2dPdnL0jki7dpj89vx3rrxph/DR847VG4Mshr1
STc4RZbqr0G+T/K5rN2GyLX+YkWXHCcwLUzsatQzEDZuOe3vmjm1CzOlai8oOEwE0XTNi2VQw1a+
jNaxS4iNdHrpxa+fdX4NAYTiRcd/vEQKbGWL/mzZi+7J4h+HpyE72VQV48PgIKnXYcXXH2P5LDBB
5hvzjaOiTOHN3QH0md0qWZf6McgOg3XImTmFm9JcWtNrUO4BvdjSpx0hvtgHtPzjZY75Huz5R9Qt
gi2hVMp5NqxxO6MLigrk09789yP+h10EZQDVEpBI9IM/KxQ9GUK5mOrfa9rrsVjuREwe7a5NHZkM
hP9+sXlL+rFD8mJ0JyxcEkggfqzeshRS6uusXihwHn1SuLAY/Jj953/bi/9wmM7l1pxDNpe++s/C
SyrVzM/C6Wgz2miMA6Z1B47dQvMvpaI7VUUwtfSXj9LQ//320AprbP/UfDKTxf/dLOSxbCIdD96x
T0KGzNkjboY93gyvhdf8Xgj/bAGHGMnjhuljZiRoNU+FqqxsA0NeA9JfMI5RnoKRBoqXugoNUsZ7
rNZp3TIeIlpgwvwaEx3FxMKXiWaYU0+4MeNi52h3WQNcl4viyqybaYCrSPlW09mPZCCL/FDT4Fgc
trK4DNpHUd2LFHii/jFlZAd5UHIZc9iBRrH8l6/996f943u35w4KTXUcbIb946hSez8qUz0Yjlpj
uIldflYd6gUh+18m4SlTiQpLxZ+r1kCgyrZ9ZYi2Iin5FDHSoezkzl/LGLooOiMyr3yFdnJISUB9
0U7KYipOYeqtKUTcRsNslX1lMtcvVA85AMFGkVBS6tCs5j9v589uAJ4t6TLcKDKKvS+7S5f9CHZl
knewYhzd/DB2JV7RJlSWZvcNy3f53+vg9xDh5weC+kORFZK8OVB/XDuTSLbSNjP7Y6azb/QrP7SR
Mt06pothgoLCIdjNKeXatbrEHcX7HNlcaPde/cpAeL6b/t4kdSEUEMaDj//+3X7783/+bhaay1mr
xGDo55E3lFXojwE5PQMXd7Tvbko6kRrDnGjV99bRtAdgz0ygH/OyR7SibyTxUYOYb7D94cyymOu2
jb0JQ4IKEAqMzcRpGWwG41gPzXb2e/cMfANuPIzWioJ+In0Z1wS0Et3C8DtSMZJp+qJsGNGR+TLx
hhWpeJS7nohFdOblpqmCBz8g6imigkWBwfAv6J/SfqWSrtmY6soo/wZ0xsj/78WNDl+B4EsJBN7u
RyWAxTsFktn2x4mWe6uQ6zgv0xhBibj4hAOkXfAwK2AYN7heU1yHwHMEXkcKM8EUKQEXl9rtvuWE
nwl4BSiVxoCyIp1j+aWnTE1iHXvt96jU8KW6lcLgSw2eskRdy5h3e9DmEga2Pkt3vjoe26zb6TS+
RZa4QWSjqycUd+SwZ3iqU2UbFWAxi9hRvuhnv6etzuiBAzG7mJgvxXJiiQAcWCTRc6EYFDaOQNGR
al/M+Eyw75JSr2t+DhZYd0rf7HNqclOm41YW32lKPkOVrdq4fExDCelavc6YvbQ8tEHSL8zhJsqJ
zL/aVcf9gGzZlm8qzd/+zOre5VLn+rQZm9R06jhz2b6IL6BnT3JlFozO6O/84llAQe3xH1kuWbAL
mzzEHu6o0BwPQtLUjC9dKV+qwWCo8z2l0IIFIaBJc8kQDpXhAXMQHQmPy3EbMT2S2TrNjdG/GNV7
m2XO6NW0d+jOT/iwrZ4Qx3ATmbcJb3xHLq/CUuSumR88MjLaEdeSievJ/yUxk6EE3c4pqrO4IgcC
jPHvoZVCcq6eVS6HesoGo9xkpDIAJAdl2YXYZgl3JNfGp11ZR6dG+eDvhY0VLWao2opTyVDBnFV6
8mvtXXjtnMuSEpc3anxHA+Wna95CEBAl996y4bNirjUlGwIILVRPs2IRQX1Xpe7UfUgkEJalTHyF
Ss+pOzLBl8rbOHxkMUOTBGctrNY743Y9OA02Av8abg4V6tVTz0WjL+z0ALS4CL7NcqWhdiBr3nCl
euVTawbwjWUaqIQbqStRIegKxmVAokvjPcFQAjxL0We4pnFsNWPVDXBKs+f/3p+wd/9xJSLnYH4m
aLX+2DzDakT8FScY3NVvE+wD3PlGzbZq3x+UeDx49N7MsNmgNd0w/XZS9lfPOvljLODyFbuR9tSI
5ayRsiVZDme99XdwSamGPSrEpLEWNPNWWG+vsWk98PKr0jQPlmi3ooFmGue6M4zX2eVnh+nrpDwG
PvmM/U215a3eFg9yLl4a6IJ2S8wH3TQDaBq0m4cM46sMxlmPGn6vI2oEnPnWChKWag6PLVOqSose
Q2Vcl9w05uFMxRwqJ25E817UdRny9ekHguwam52h3MyKkUiqqJHnxznaKwlFhQd8p8WsjHOgZwRq
+DcZnlQx4EwCS5Xs01mNWWgulIAFOrcq++hzgA71KZjj0ZLlnKckdyB4OVqgQih2uRiaYSn6GESU
wZK0XNkK3K6I111/aOvLmCukEaKCym+zmk3XFVLZ6e902TLIKzoPWDVrfla6k6s19r+QCRjDTif9
7qQG3CpuwaV0wJMBkmc2Vn7Oc1iVzYLHyO/E0Y9hVBFxkqInC2ktKO0X3lAoBweRJ46OnRMbmaMQ
2ZOie06TveGdBalUKZr4XHJGRlOV6S+R5MA2eBH2wbcBO6tUgvyGrbGrOn2fabcpZoZY5qthBACH
ciGCjVnfYvFJzMreK5lWg3rwR536/tCFG6N5bFdZObARNWs5MF1Z+s6nzmn4PjpaGEWZuzkDgHTt
4QRVUugvIQf8wTLrhdT98um9DMhPNb46Qc6Gn4LRVj/G6nUMR+QTJUhkVna+l6lQYgyYyPwWlndX
ZnEACVQY082iQ2snO7qurjpDW/CdlsU1VtGh+GfbYkZZXn0ObeZ5snqjj4DsBVtNQZbhOCwkzGC6
XDApx4xdP1GCgYgFdTEp/sbU8xWQScbJEJk1pvnpfc4tHtsKoIXJO863OR8IZAzEfTQd0MilBcQk
cOWsKhnua88oNRH2Zv6ipPrdi+4yAe1xzGgfBxQPV3qKzwkBnDlbUachp3wdpo3VUIXRnk6PQsVQ
l+jg4CgXBteqLgLZTC6qjdJCbxHORHxq6HG3/aulGmHwj92Faz4StTmIHkccbqAf+g8xDI1tSkl7
7LBpolCuqmQnFcNGoluu2lBRncrCZ2sjg2aeGRnNwiw0Dk+Bx9hadH7kgIxY++N8ZGvrcXrpy88Q
RZRCU31bslpMLgeUGUcxxETvRk7IXGSo5r6puo7RRsyAciZyVvOYI2Ute2k98CR4Y8dKv6QDA6+S
KrlBeiq2qGA2eojawgAoWCIxpWs8Y9U7n+SfrtxXirksOUoa9dpO8TutWoMUjJAQtgReMWDBBoWw
gK6ANYxiE96PX39PyrSHYutIGawxBNDlx0Rg6pjRhFzn8Q4AAU18y03HcK/zf4Qoys16sgi+GdyA
0S5bptNTHBkmVNzmZsqI+vqR7/6r1eckSV5I28X5Z1jzOjzCQwJNjHJQHdGSV9yOESKY+QPMcMoD
fSNSzntF3gUeSoj8K4R1rlGlh0nmyCF3SB6g1WAkHI0WkiXUpgM03IQ/SyV9QoNmZHSawpb8gMAF
urSxZNMtksdCOubtF8pxPrxsI0uvtYq0TMS7AE1aLZVuPZDDFPZ3OGVC23tS81gVqQPLp8zxvGBP
VySn40aFQXNZKx4Bu+rG5DkFeokEDxdvZjpmdBsQYTR6hTL6aVApdL6rPnDl7tz6oBxXHZtXJF0q
U97JZreukfVwKZx7ud7MRghWrOuoL1cSkbZIyerBRgn0brD2DA++osou1F+N8LmBlluvmuqQVtOh
lmmad9F2kh90DoKArLAWjUifKevSS9YWx0s2+gyoikUhuHxQbZoBXpPEW+l4lON1k2FJ2EFHjUi4
7zm/DP6gDETape9DlC4DqhJaM+MQrOY+tRrVe6/rjxrbdjLBzaVDrNbXxiOK0atcUXdOaEprgoJ1
nL5R6hZB5NZKRJN628dXc1oKpblHCbhYOJexT456hM2j6YiYfreto1W9qcQoVLD/MwS6oX9U7dSh
9VcmmSv33AItaS0k+9pIoKugP8Ldalwk4IL8J+Y6qkQdCSzEo0QlC9DnYelDQmWJf2u/EoljVLuG
AE6Y2xJuznc0YthJg2USc9KxoNvSXmvmnG5Hp6ruiDSAYnVb6L6+qIfUSSicw+GXznqoXGxJA6ul
z09hfe1NQJXlnmAGeeBNu/G0aYi/GfbKLR6XLYRR+ktU/jbxw6swhoC4Sc/FZTLczj6MROq95r07
UuKAiqWsR4hHugFfXLM0Ad6TP0aOVeJkkauPbgOWHMEJ5yGs5KuQVsrAU7MgmAzjPLfHZheprl3x
eIEud3vEsHT/WCaQ9xJsHfhxCgqgBV2tDOXUqtzMoiEkUkwDQRw6GIyY0ev9IfVQYQUE8+oapoNn
tCSSSu+Nz10mzkAi/ZtKqZ/uEfrjvIcSEmXHuHu3cMYrybBvSB3p01tdbD1bWtCZ4GxjPRhsndMT
OCsxBKgxmfsA3bQpZLgimd0hVOA91Q7J8/vEOxveCh35wm63ray62iAvO4VIq6zb6oWJVTA+ePQO
DR3lZ86dxV9o5p1bT9PRtA2vTX+DFO9MyUGoX5qQSBalBVt8C6DQGiF6xpLUyqHC350kW2k++gco
34+df01LTk/y96oKYrn9OTES8W3toKR3igrECXMOdeZTC4L7FHu1+xXHHrYEmuURZrG+wixcn3Hi
Y3q82NIva+poJNK/GFVorjyPMl87+ziSd32GBMNiZUFpYthNgcq4g8xg+ukDKCpPvsdgCEQK05t/
GeUpoV77tsLfn2wDmpMWFYIg266sgnU19CCs/KVexpzxiG+v0yhcs8BDwv/4Zsb6qWkZdys0mz6G
Il/V5amFyEnkyCKkw1Rtuxk50MN963U0zP0Z8Qh4cpsANm4aHHzkZy9R5CWCFk535zqu0eAU3TXB
mt95+wwcuYALUAMym4dXjT+sAyTRCfe60tvAeOL6B5KOj8IqqPp6brn2yzTMxyDnjvcZjI1Li79p
wTVbbj69Egt+2A7ABBR5AGVlIYEc9nmt4Qx84oGhI/gqZ29m+GuM7waZIFQ6aOAa6SrKjaCn1OaE
dF7H7muo66XVkhJNSCCdsVDycdyxjUeSK4YXSV+JAPgMhVzPmi6rm1cVi2k4/+4kJtu5XPGZhQhY
Jh6DcbjGUm5SYBFfTZORfhr3arIQo+uU3fpyoxYHQ16W+pXah6d3gKVcYFs7zHpriEWMCDi9opPJ
jzSli07kr66u1WIr8XTZTeIoyj3Jv7TxhQYavcHSJmf1zZfpN3xazBiYV6bpjbvXZE745wpX1rkJ
ycZqvkAbuHS92F5VyoFkgvlKa3jBOR83pCNsVAyUEle/0uvhTatupginqsHFEFZrRW99cuvJfeW/
A9xtQKSYLXlmlf4oI/jQvWaZBhyvHAhGlO0MEMHDMiawx9Qm11b6i4qYnr1QwPR9anv++qTxcVeD
t1Bk0pYtazV0VwkWs4HF98ily4lskyOAIaJAFpg500SeQQCTWbqM8SGIT552ryS06TimJjAisJIp
jYryi8+q7D9qbuCmJV+88VxkXLKyOZNdZ6coc6hpMs348yBXR8u/t0zOCHTpeNrpRXF5Q/6w9zSs
tuOHEnzHFHgULrN5qWu3JepZIqGdHgHloN4SW0aOH77iWQFeJ/chUqVuXzVfvY5BS1npW0w3yHfP
ChtABRfNR5YTShLsvvkSqT539somnFB/kyntMvNp1Miyzw5a3bCLfwR47sZ2myO8F6Z2lDWXHtdq
ru8MECud8hQT6EbS7aKjjDTbb2j0hb6Ui69Ie+y5D+gE9HU0DBrOM1XBw9rcpoo6aDskCkcRxD4w
4fFBKx7TaSWLF0YAB+pyrhSg9MBJ1LSWW+qxvnOnAWoW7cbM0F25PsaadWitc0PlS0ByQRO2NxQs
hIh2NfAeHA0oCqOcbgfKTrgyC5w1qASebLKzLVKL4PEypFE3dr8JtL3EtpZEX0VnOJ2+k+gOVqq4
epl2mXW+CgnhvfjVtJXryzb5qoeU7Xx2A+gMfSuioCbiE+DAH0bGJLFtP2twA2cPqaGRDKNuO2n8
aGp/aQ/Te4TMvCZRMw2Jo2vHo67Dhy/SXWv5bhtf9VRadMWHYl60SVpU0y8yOrdkZbq9d/cGhmY6
8cfUjtBP1n7aL2qxrjCiZfjPs7TZSOaNvA+3oThHtrfEtDGnzGTeSIOlPYEjfpKjfptlilO3I/LS
iyC3XA79nZz/KuXQiYt3Bf5Jc4vQXhpoi/qDH1lMvBM2TnM5MPTKRXHUynFd0+tL5xBR7oBFNx0U
9reRlNJzksunXlJOup1BbuxwKXjFQaTpVpe/m/6LOtHkklCJC3cok6pFcOSYonGkAO6gUe7jLnsw
pZgLB0G0dV19hkRSeuzB46ui1ac6leGjpW8qgtiMWZWa1i6XYVhBTKZO/cCBUiCiTsu91P7CYbrw
7OIpUNcthUSJAS408GenNPS4PDWttjSwQefZcxE9YAlW7G6hpqQTas3vNtJIG784mOKzYEooa6+Z
fC/DYWXVmxjtqqHsCjsHpC+zehEQ0qEjzVIFFmeH3ZJJoNGyewg2a5me5JR/JjqdOjo/UvsVs+kL
GVAxGe5hAUJsV8+PWnQSFlGFF6WhAWEFB6XMniIrftUYUUbeEo7KXpFeZMJu45o6V3vxBsNtFGOV
19HDhFzKoDHE01+I95LlrnsHKY/xy8r7EPuEnd0YWbu8fDK91OMhgSupPiYDPBn/VFMpl0X1iVIF
MTNerw8Jg4RsfS0y4ygD78ASlGU3z/qKta/R25jyA0a5pYE7qGrvKddwQGmcB5NLAsEqUgq3VIfj
ZHQ0qPHkdGsJHR23yW03f0f+TSPZuZ2e5q0jJSCRJmZbaA9ygxHcO894D83eBF21jkh3TqW7KHvH
1nqS6nTXlxZtSaa2JnPfM5yIEV4TfhOwkOoVhjm6aXQ7LWa09JexmFEQ1hiDMeCscjU4zN0cOo3Y
U0fgXXrwXJt3bH+L3qSPJeFz4iQ0NBJjabc2+q8yCLm9YN98CNELVfFlnKYNxHL6M96sE04YIAzx
Ke/Ll+5FJkWqtLlbK60jFKR017i7KZ3OzdtgRA4UXdA34wX4jNyKWaAcnIyYRt62G6FGfqj67PMg
tZfymxOEiRO2Hu2A3D5m0fhg/2z00vGqGUH9MLTr+MtY3hjFh5bzPFDrhIT6+j04RqzrXe6SAYoV
D6u3+qIy+u/bb0/3nAoE/ZS96SqXMFo/FUWCbK0axJKekA+RSj0ogtUwa5/KfPuX3in6wn+3NxSV
2SvcTAWYkPVzjBH3VSSNBAip+s3ACioJHI20w9SRB4W+f13sNZkrgnIyMELGyV7Vl5a6nB0DvlgW
YbRUVQgLbcNCQw9kjmthVIfZwjwFABKtz57LxghbKyO7IlDbdaV+qkO8UAC7VNXLSAkymA9QVDYc
qbP6PN3Hw3cYK/ASiZAK4PKPpwRNfYH3NOXSMEMYGg6YUbpNdPKnnjCvbonK3UlqWLKQk7XVFJ36
SoWhK4EXu9ad5+bcrGK6NbBkkBgojkJsRmjFbxr36NR+rmv8fVwZiFSByoDurK8/zDZcKuGeMZKv
vA7++1jO8Jf2gMy9wrUSfswCI1P9Gq3sEundhtYRl7s5S6UhsfA6Fgc7Q/og30o0tyWd13jS+Ogu
HSrlGrwtdJ3sK5Xfs099rhfbF+7f7lwH14PlSkO0kmmb8DHnaJ8r1VgP7CoSKDcOsrD7tiTL7bpk
ncY7pT/J0WsvFxcTJaY5XCqPIsG7DTI0hfbMCKBLb0U6uYaxi0XtSgb9t3eDj9gIqJYUsVe4SoLv
WXQ6TD3oedMhYx5Sq+XaDFNcDtc5+6hNBaF7WNODq2bTgbvL1LXUtqtISLqTWuox0RDpGR9WbSwj
2uZj8xiJaYUy1lGko40AWH5LEsUR/lujcJ/whlWTlZcWK+qoRMhBOmKdFCaYgrbDbZSC5ewcBMm+
04dbX+BwJeO8gjCJp7DJDcJ6P7TuiqIQzQUUd9Ajk7YNi/c8/+XxdEno1wrapwTTT91bpe7qtAU7
cJWU9zQi+iDVXN8Yj7WmOon0RhKgbFwSWtZNnV2s3nrjBlARV92zJc8PmYcrMQdodVUy9kzse7lx
j8r3isweCTHz8BDesvSad9xFuffSryrbX2OiLkI25dlFmrEdKX1F+hyameEopfXa4KBUg29GZ6hY
aneCAppEWN4tJXgM6Wx06rdIj/5AtYtCNZrcMTRWKQi6tMlfu2ovs5lzhvvRdCq9L0BUC35Lxyw3
Be2QMqblxQmgl0BGU/ALWKw6Hmm/cSfzmZqlSCxXwQgfUqkxlXbVgLlEPGwFrQWPU03WuW21eo/F
O1jNYsNE+5RhnYbesZcYTRqIcko+Br9ZDmnj+PVNYV3nRvudE0DJDyZNTfGbPZLzbQG7k7pSYN4H
Q8Klx2aKm7Gge28BAbWOqk1NxA0lpMyDZ0rNkv7Ac/rsaVfUVq6HZ0Ui3A4odjPptBF6RzPZvCPS
SR4zLXUTy1jrY77Rqmql+CvLE59iojpNaTDke8JjjiZ9aWxczwg+Uotm/IQhVvU/I1r+BFlIVC8p
zADGIWRkYO81+teyFW6tNk4RvwYxO7LlY3jHxmobvu/WDBLNZnbRhu+yRBq5KnZVBjIb9ILRbHu5
ea+jcJljWeKSv5KHi5U/9lXAjMheTcOnUr0WNsunjY8ZF3hkWForHisJQmmBIKrOFwkEgoQoZNg7
+ySrV1GpP3ch/b/iqHNbMLvUQQXG0QcSCce91vLO+YitHE0aqQYoafA7hZ13LNlolPuYH8+y3C/V
/J2/Vykri4m68nugwLe57gV1tI+QSaYIHzr/GEJX5638NoQP/rqBNS1z+Oqz4gsS1/Qq+W9291HR
AxSAZ/3yJo+0XdQdXklXFfcI53jTWuwuj11zr/saGHDinMYcdK/3a8wgS3IRCWkW2qbNGrvO4cdy
dvcTeTM0h6Lwaemw5xU2uNJmodTfRnOQqSVK0vQCWlhcZRgAOJ7WbUMeG+HDJ6e53Wq0JXQ3tvtd
TJtxbBFGHBXlrFakACi3JCQgCttc4D2qGir7+IHUyJXVhnjAakduaV3SJpQoY5qZjeDTzIm2KJgW
XP3pIERkp1dlQg1kgk9MIETY4Gsuk/2kdaoD1ZWgdxmfM6qIVt9yyac9IEKJ1BLTyRJmTCbDq3Ft
MrLx/OHRR7MdI8ULyLYqaNnl9ngQZKkTh1qE4DtYsL22nKRk3dNO60FdhgbcR/stjzGUUOBV4Vtq
GGsGRDulfIrLwUFCM6JrjfzqkethGAtGYk5Btl+Z0hwY7hGVZTIOZKnKL0oVrnsP/jBphlTjDcGo
noJjw7/mUDGjanLznNZ5e7Maj6lqsklAkvrxWlGyTcegAEbTA4EGa+GFxJllW7/P3uRueGvMs1X1
D3Xju0xI3xLNfCX191JbJDDt/JKawnsyKe5yAu+yGDlBcWSI7FdXrGN91nCAbkR+o4RTfs0qgn6e
wHqXEb8Hskxu5NNh0mazN+cVvFUz/T/CzrO5bX7H4p+IM+zlrSw2Nff6hpM4MSV2Uuyffn9wdmfv
Zu/cZxQ7sirLn8ABcHDwlpwNCveQ+IpQHe5WE5GTMaySIlJ4YmHmfZL8No3PzgyK8rxtSgLtzH5n
0BcSzldEK73Lg67QnEL3nsIAINc7H6ktdecXuivBuvBKB3KsjCGTSZUouqppT8R311lZkKp9aLZM
fKuPy8AS0G1qj/ZetSffMNJjMvwymHROFu0uT0fmGiOSRb/0eL2l0nodXkzSYG7FsHqGHhmU8asz
yxg+MwOXDp053nBx0KRASlnBkJe73OhfIegwLlNoTTnLOL1pebk6jDvPmgMrn3+ZNkB7zPeWPT6n
zPitOmgJPbIBxETkU1MpdMO3vjw3yk+G6m1IZtVXUjlXCg+MjFSnnyhP+unUP2ddu1UTEr/NhBJt
s206z29wrJNCyTZXjhY0NBvuNDCg7CGCZMZWBR8oolydbYk9N7SQ6Rafre0Ga9/ZXdSfL6FRq08d
RLhzo8QXD3mP+RIY0jDSMrUrv25aorImM1GWvlLDUkHZ76ZSfCTNI3nDqdQkBTMMB4fkfHpXSqqm
TUKvNDcrHy5FCUZE0RuMkhadQx5FBGlbTB090D2CO8tXNIQMu1PiHnAJCWmCzrjcuo85GHMZNQoG
oUtqfiUDfWFakoXcz9l7hNDBrAdKq65x0vIVORoz0Dp3P3AJd1nN/Bn6p3v0N6fpnYlPd4ZORrkk
jz9U+Ioqair1yoZd3xgsd0QC6D1N3D2ZxufrmfBNn77cqgqWXItTg26c1nrOqImNxHQjbe8UFsIx
Fb4UFalW4TGPiJdMdTMnYdEoF7QYbEbbMDkkUa1bWhRRFYNCtdahqT55M9pemXlD30LSwnJb9ep0
HtoQUvwt+q5N29xM96OqR9XMqMQe0MnMTSXbN1q5zcgtTRbddWu9XSfaXhMznKsUuScC9ux56Ry0
O+6R7o4V67yH8UGOCsOsp9u+f+s9iLIqxUAmFZqTiV9cI1REtl6r3FlOVW5ShibXU3EyUvNWL607
Jk4xq5Gpaskq84/b2M7jRS+e5nwit0YRix7X52lCZQ3RWkxBa7j78zrUN2WlHrR5OEEaZA7iNRjX
Iar19kstUWaojEPfObeWZQdVPz/NJLt1Eg12PR7H9gpceLnCAwCBr/AfUGDX+49msn+UdMzWKHIh
eTBQs180IFX3rA+w1+hY7ZUbI8qS62M1jrdpWoc231QzGmuZ9FOR10hb9/u1mGjXhvZhefcjRqzn
YmQAt/ulcd1C/UAzSLspVffgDveqzJyAn5zZCDRdSMP0jJVADgU9OWhHZbprz8/107nZ28lHqRhb
WrXFfXQ20QFnKZiYbDBpDmwTwChtOItJd7yoCXjTMyMzN1N735hH1fxNmvOi5rvBSCLG0TYicdbU
l6Pl9C8ro+i6hYLgqgRZ/9w1ZDns4kGf6Yg30/Urz5l4i9tbk3rfJxwpnfwJxIBSiRUzJ6/do2Sk
06yhoVB3bokcmVM4Y4+M6UdZoGjBvJirQ9+uV0HGSsP12n1MjIEzOB0JPEw4Rgx2KRkfwWTjrV4V
0VAwoxPegdunQY7EG1ns1/HgJKSmRBe516L5XDHpnMKYZ1MN8GjbZkpzQa1pBBY6HMgBioqF/qon
Y4f0ZpNC366HL5kPMjDg0dBpA/cqBoYwbw5M68P7bsYmZvkAtbMjmOgAb/hpba4bONPbpCl2uvo4
nxBh8I25jWxoPDZNjrWKxhac/GGbdtV+Rn/7/OIfmByyCQ+f5mbzGb6Gm83v8HLzeXfgsUscHjZ3
h37zWmxeXzev4eH1GvD7cBe+3h3uXg+h/Ko24Xgz3/AwldeNH/rm5hIzDeTm7vD5/UTIU+PNa3jX
bnlZyRBFmB5b1Cj0R9Za4oTZl/rICK0H/Y4C8oO7/Y3y1pbc/60aaF9KODxd4/WGgt2m26fmpgzn
fbalGhv2j9RhyO7uqB1s6mMZejeXG7a1951w9dugD4nrN5hbaRq+nX+ju0dDDtPadsYNk2biYcA1
3aBrrT+S83UPn2hwrQ9ArIu3GT7pGDcZ7vVL+6C0YFCooHz3AzEj74f560rHvQlzGf4grRAbGErk
dhHnM7mo7QNtLEbtDwjzHaq95fNiEu1IhWyaKrqCJROy1OqkUssaQsmRZWksAvgsfiMr47ZJQ4dI
uV1B3N10k6F8o+J4ncwMzohn25LRik3jrsqwuy1zYZp8l1RnstbLujcZmpuwjiz111ll541js5JZ
Sq/7AaUIlXTzhRLsqC57E30KrXjVKK2bgy4NUMLVsYbnclKjIYFEO77XTPuklhAg2RrbZbfRrYn0
LdUURMHUKY1dZFxdhhCC8rcORfeM9MS8oqFImJ3Dop2xr5pt7JAeBXKRMKgCXUYxzEemCQV2nz+4
lREa8/penlO/QOijWIfQTModIsUWl8ECkbBtwCOTX2wNOjwH9G3SBqNszxBR81BfEkimqAdllKlo
6oPQIVL9SOrTbTMhNuchFnwptz1NJ1cMgqlYG3f+GMgwt8Sx0/pLUAcjWcaR0U8iSaqcGD66TxeK
GZC/evIN58kMjbMG8RQ1F/drcLl01X5nGwoag88ynsdRu2BeGe3ZfQ79UY7sUMqMC0oD3V4UY8TR
oP564ZlJI4WDcGVffw3KO9NmFe8EDdJZkgCQxNTFC4KwDSIFCR2VyIgP6tGd82NRbUZ3CtGPDdvJ
8S2lDKfKjofLI6B2m3T6rQvDRUNIu6RcaSEBhWEdy0M/J4czGRtlJCVNYwc4/8wYqIEhvNfVuteV
nGNKLrvAaS96aGlfCXkYB3UgVDb5pMg1ni0tIKVTM0elQBfiMiWHukcAEc1/Bz0le4Jba4Okp+w0
ZOJ8qDYpDEbIT33666qGNBE70013efGI2dvLK3mQDQwHZkFD/UmfGKK4MZERRaUsMG+uC3LslLIT
5BWS/oHMItwpJaIIJkyjVFNvzlDP1kZ9WEzHN1JUAkmvCJzryYw4EBXNdHcVoiHJ7atYduMMJThG
AP3CBNWpfBEuMx3duB6N9APakm5+YypYxiup6RP1FLICfE8oqhAtKT9zfGB4sq3acdexlbQ6apBm
p/WN/nYoOyg+NKFe0K3/OK9g9+upso8WjKkkCy362Wmj29TmfeK8VOmnyYhT7VHJD3DLe/utb+K+
uuNOqn3S3bgVjYvSRbiHvHD54dnQaiameJrbGYaVC0iEAGmp1g1y0JuKFteR4ZErUghKmJCL6m2O
JzV7z2piI0EwinpLFc4IXVPe6oeXCgihppAUfk6MSRq3w/IwW4/CinPTH2mus/gTDY2g6/u51bbX
VtyJsc+15wxPP/YxjEeneCrJBRWoj3GIGVZwaPT3In9dyLBYj/06IJWZPVCVUzPSVIZUPjVVpUOi
PmT2ExSeIMc0qIwCpYaQkEjp6t8LbLALDKNUs2E9025Ffa6ftAid/VmhVA0sXuk7o/GTLa/tF5x4
sNSMUiTW3Z51RrI0lGGOqEdqBGhdXHsyiIJygb536CKB0ceqhKpwM9Q/cgdv0PVPZscEL6RgnXAh
z7fqb65V0uGOXJ6nktWmrXRO/LxmchSCgxXnuVvsWGdcjwOHRCvDdf6AhomK/y9lLnfuTOmjLTHu
ECRXRmBQwD+TPodqVcByZsb6Df1V3WhvXY2QSBjUlyiln8Tun23nnXLJTQFZvuJyJY+4tAPsIuEo
MJCUY//FrNlTQ8faubidKmjxqMKuyvuIipv5MlK6PSfPHgHFDInDtel7q4wb0ciQIhfCWQpD0AYH
LSJclGpV27oqY7lcFOm2QXrWJR1QXwhLTyV5rML2L9HYvfbcb5bb2YAgofQ3HJ05f6Qxd2sCsNbm
sbXP0EUBG+aryBflsCCzOoAymmN3FDKRKYk4q7ak2LtHqJXu5MRBz+miM46IGuE6MSBCahB7g9qP
TiInW8rNwJCg+e08nLzsBwsWddfoDBVXwU1DQu+SR6pKFrIr9v6MwWlqJofcF6kOMipgeZMC/DTa
J5cwouw/V2UK5HTrBaJEPUXBozcy6gIPXkAMGZkuk1CR69Y9OrF3BkJOllU/Q9hQ1y9oeOhzXFo9
dlW6dOaXimxsU0NqZSqSndNek+0mdd2tdLFrq31aViYCigQexf/OeuZVYcf8nJx4aW0lsqPZaQJW
L49d85Bc0H+afw/td36pI+OLWt0o8m85WME0+q1C2R3lZPRSid4vr7PaRFnjvamA4TODJNqSfod1
hE3l3pt6v7U0j6FapB0U98Gujh3La6HcyqwHJcsOvfeIhP3ewLVBT6RTGT+yUvd9Rx0TRhUFDEYA
NkyWyjDDZVPdjDQtnIvB79BeTAo7uF5sCAnUgJGOILMw1ICdChWinO4Q+7dLmVlHH2npIzfde6wK
ERHtetBmDieyMrYu753nuKN1oWPYrQY/y0Rkt+azmoyGMg0iBhlfPe1v0dLBk6x3Tlr8rpdLzGjG
mySpdpPjIqmy3Kv0MJwTeFf6cONaHj/I8SL6X8GdotmBHNVEPUO4485AqEyk35Sf2eWtLzQY8aN/
zdmtbtyPkFlWp0PMVHuyvHfPiBx2vAdCTa66NSmuO/gIfYzb9c2BoVE7M60XDJhun5rRQe6FloGa
2emwUUsI1lZJbpDEPR3uOqnsFcXNPKMlRv0SoUALKhBFX/L6d3NRnIYZFTXf/NVbO5HcQGr2VoOU
ZBXKd3CULQpjqUf8vdOfzKpBZVoNFH2Tab+a8wedvOblWFpZODvazaoYe7qtjuOc7NdL4VcotFGl
6M2GmPOnNh0MGWQ7vmJXUJul2sFAvxrEypkPUtojrig6MvV0ryCTeFlDxVLD+fqScXWsy+Aj/FGl
yg71wBsmuPsaEVDjLTSC/lrMF6urHqGI15dLbNN5uqjVw/l6vpvJl5XwjkQ+o0d2OemVrVrleyV/
HHNypspbhy4ovbzomGUUvzO6zptNUR0rNh9KZudwZZbXwGiwSqnC/BY0TDx4vBYZ3AnQeXZ72hDZ
uC4lexVLZqk23J1hmWG6YrkV8pILbM0aJV3mD+ZdUJlHKFWISjPZbzm0rutDpoMrYAgj43pM6mtA
YA8ZhG6e5HUajO1Zjhzh75X5ksn1o1CyqAViyBwi5BeRAGxYupJ2UAtGixNdXsn0avqPdfzNvLmf
Tmrv2kI/pib9kI11u6pMn5zvZcCE7nYHEKOz3CYTSJ0GZmZU/HQHDZyFqDSsXDTDvdxAKepeZgF2
iwOd+RIn1UeybnMbwnUOgxLwwXfo3vk+gY1lK1ooMw010rYGwEHJ9321L1mMq41cXXY4F+Mx7Q82
uVe3826N9jnT9xRwVy1IEwQ1oQGiE4M2X/vR5HfpeI6RQqdsiIJMo1BuTxHhZSRImzMUVkU9obQi
oTGpYx4ORKR1S12YyZ83Mht1mghhDYXGHxLxUzzNyZc9QIJFvH5u8+3lPMFv9Q6esCNr5zBXSL26
aiyD76oSqmrOZWS1zHm0TsgJEobwQ2rTow5F8RR9L3AQE6Ica4uyokK7kDRN5RKfnz/S97JGvdTV
RTd9fLD65JSM9aMuPSLLOT5zSmh0E6c6U0Yp7yH/fdRDHSgtjFO3jxG73JlWMtDSltNYnZAxuL6o
84AEWnwu6AZpzUDU4BNtxqQ/28yrABEp0/Oc4i9yRHYY4qUW9GtZcJFJdGcj6rYqs26KaKrRtyjW
hzIv78/6/ppxdvBZOR2eDbGdS1pFphSs43HqlsNCZk1dg35IfiLPHNX0XoxZ5kA0Aeq4y1Xcpz+v
2i7LFfDZKESfj6yCTtudn1oZ6E2PRx272bOePsvEiZLOZcKPc9qFFk5A4ajleQmm+6nOlV8zn/Sc
0XnvopqfzBQ9vCXuH6p2fzVnP+Hbp+KeOYdMckIgnTkVCynoeX6+6r+vlXJnt8WOQ6DQigdLfzj2
/f0yHs9cX2V2+TFRMHdDBtCQnZ2gFVOxfD8zRn50tb11hsNUsfSVc0rlGlGiUj/ftGOWbKuFLE5O
SFnB4jHnxwuivyv600oxkYrtrtuGARrJRG8bsX1bvhrjh8lAK9aGzJw3rKfeEXERyBIM8vVahmPT
iWhls6/ixhzj1kLVnulz0I9NL7YUut7ds5JurQKx9VZx0SzHOJ9bKHJQYErvzMLSOUGXiX5fd3xe
puUptckTwDbDDGb9QaNtpxnG56bPHuyr9QYqRdccY27p1TFbz59pBTVWtz5a4PD6gGXWivWkQbdu
r8ldnelhr2gbp/lJzzEk+cei1r6hgmKX5NHyt/WcB8hMntLWeJDFNubr4dJc34oU/kHj+eW+7IzD
bHtB6p0My9s5U9SPDCdfadZ2fZjQ6PSev8b6I50vn2RJ4+W6xI2l3pqteqzoxn5TbWoRarqnCoWs
5NdQO0jD9vS6tL6b7CnhhMXw5DrkvAdquONlPyUW2ThYJwliJvPq+TOV36jM1pcLbdm/Uapc0SR0
vYlsGcVIOsv6+a3V4WWgbGY3IVVpm8nOXpL4Z+elzt5aOEZ0qclMqh/UMSdTv0EMH5MObwozMq73
E+tQJf1uWcXPwlrvJX+26FMI59ifKxjQbQp9GBxmCqexfc1xhpd2jaZOORAb0eaQohVOJorruySg
Mmh9SMdT0SHbsFOLKnYXOFFq8uh49VcBfKxhKgu+MFGlbJP7wWWzloPLpjNXRko7JiHVwsTMCejd
MUC0uKx39oXKJb2g5/NLU2d3zTw9K9apLiu4jKlPCJkhzEOELYKa5WG8NvgSjmLJkGXG82of89W+
ySi84NM2bX31NdIHVnNm8kMPXfQSjMvrsADmkhl5+gVAZinHqkTC2avpCddv0+GlTO3AtN9MOD91
Cy/fu/olZLAcheKkLY5Zb6IJfoGiWyev63LKCVpN2Cc29pGiNWSUgJNz1SI9eW1p9bUyHcYox7oz
aeQK0wKfECXZc9vdp/aPRIPtd946MwGE/qLm5/Cc66gqL/eWQVKV5GwrFqlPfW00trOpBNYFzu7V
e8jx9g1MynJqQhXW00hfQ/aY0HagK81dYXf35/X6Mz17W8jCvn21fRruGG7IkJBiOyanifECLhqd
+ahC6mx81BZH87qv+53nvGnmdXvOr9spw8Ra+t7Ll4A4kjSViJuo6Ad91sxXHViDra3TJTVup9U/
kuK47ARlzEUTFPR1pKp7OzN40kOysSrOful5cUrApnL4Gs25Td3JT3J6ZwoNfgP0nqOhgQ5R7MRY
9HdZXwaQKjOu1MGj2vdAU7mnvM2UWp2fV2iXDqwvew1ayhju9Hkpsmg17zMHfdQkpGvVZjQi4wEt
umH7ET3ot5zLp0sWiCcp5uXRq20a/X57xcMlp+NyvOdxshr+1AxQGsh5gk8EwdstvFv4Ddbk3pQZ
qbiEdjp6t0vbiChsluqHNYgINwHcQABsvdsV4t3XPlQgrljI2+oIZM7jA8mKsqETksRZiyBmX4OZ
SRRZy71NItwEgnUfM0F4XjAz9kq4jxaJNSDcOhDbjJBcq1/C6KseyRDBW5nr9bCs744BNUVnUh8J
XhlwSG+UBe9YJ+1ZMXHcqcMLpY+U1Mt8nmNyPRWTvZG0nPUmRL6ohCkNDa8UurN2bM5kAhgt2g1U
zGjIDzoSKcBsRZt/1iZFper2P/PUYKP9X5qaBVmSEVyGriHJZTqsVZ7/F1WuRbS6RqWYn+CXBUWQ
xHNUBLqfRsCsiDwP1bmdc2uGy44hVGF1WHbcC69fqbPt3rK4/4R1SuS2g9Cjh2bYHBiee9B3Ji9T
IjIeOz4BjlrM8J83yamdY3l/+UVD0g5Q7PeBFiuRcqvvqoMenuPuDZcSrL9qX1pjuO3PYe2rYRbT
uLUrYnRsd2gAxVWsfnUHmtViM0yelxDxqgDuZfnVB14EYfGNfrzI+cUokmjhjfI29ygbcOEVpIbv
Vb5QfrK44KcP1FANbb8L7GdmDPMZ110XqLvLaflK7ulGZe+WnXUrn6BE2iM9xEEdKezANcpCJBR9
dvKAfFiUhCaHqojTH+oOKbUjI8bYxCLWCfHC9NRwBIs4ObL9O5PjsnzRUL1r+MsNXd7KrOudu1N9
Y0sJJnJ8NBZulNAKHb+LxqgNq63uyw2aeoAYwJYZpwGNr1vTLzh9c2T5l3gKnNC+pcQXEOzvyCfE
1zflYwiMELYLKQey8TxrhNpObiCT8BJrIdFVXH8yCjac3h1/4/jm9hL2bER5nKNriPTUjelXW/ma
fNeGNbd058aKj/ZCeAlpLX24aFuaerZrSIYlSPk2qg0+E5VDtjRQ2WorALBuu9gNWU2cO2beB+dw
ieTmcBL0sIuNbc7eOQH9xDEF/IN1az+TCOWADzv9fmAVqqyIJST8oY9zw2W/r/1zeHk9h6g0xMov
J3bQEN64R1mMHFk2GibU7/o3k96TOD/2+zHS3+243y/vZiybuD5UEZiJXbdjx3f8y/HCHvURQWtI
PMMVUQXtfelbkcH9IZxC+U2Wjk1FFg1mbuxy0htWZRV3h+5g7rzb5pAdvIgJPJESL1G2uwSyj06M
L2DVb8cASHeQE10F1us1zLj23Dj1H2YO+RitfJXJh6vPTfD9JX57j1DE92Ff9+t+juQEXCLmrnwf
VwY4BcNDGskmyYdx2jg9GCXWkBuve44Ar5Y1xihZVk7NGXFZf0ZAP/O9EeX+HMkG5KHlWz51dT8J
bIxB/rvnE8zvw2JuzV/mtqE4ZPHsfL+GIPAf3ytol8d1fD6VsRMyAPyF1bUr4+sBuak6rk7WTg+8
sOUluOMArg8zyFl/hBLurbEjagiIJHhYDS7IUdSxcm+Fcs/YLYHGe+UVZcxlsGOSjB60scMD1wPx
zs4JqUzzae2BbyRREKt8Q81DVOFY2haXjix1y1/Dxh8CRhfz3BIUP5yw5QM0Npzlf9nIujef5Cob
uF5kL+SNclU4vsb14YRqIP02zk77kvslVxdYn/7oN3mDxoYgpBGuX7KHc8FWeuyI3NrDwgbx8BZm
g+8GZQDf28/8Pix8w9f8a5y+m+QgN8tW8/UtFLpt4aN0Vfiwg3llzuvLQI2I/rZKaAY6nyPvAasF
qLVsSTQHK58jb6upHpZbhoNtW+yGfFS9JU43eJIaOb8z3+SDaHwJPHujb60bfcsn8MXyEobahgU3
J/Z+WfE1Grid+esayc3mImv5W1a0E5dB4Rdsbnsn3yWbPXBPvlM+XJ6tQoOSm788/GeXZf2lOPX/
PNZfAsDXbs1KhArnJyVKnvsAx4BzEKdxjt1nWqlC7VFMBMpecRbXOBqx3EVcYIVTLhrSNKGsi+Vz
CABxnFyNv6uvKei53/jKs9g9c1t/dhjTARMmi2AJMnb7HP7nffkWqvoXCaD/3hcboRtVRa3rb5W9
wl0KRde/vS+eiVFyIW5km4dEAxERaJDf3FnYo/mh8es31vCDHY/R5Xf3c8RIVFziSZzEYgjW6LLL
Ai7yI13/sXIrrsTAUrtcuBdWuMPCkZPMbDKWUeEzdEvdNGEVTtEUae9XPK0Ti/mUc1uE9U8rNuIz
DtF+VgIxrf80vxytrn+LPP533/8iyI+aZw9zUs1P6od4ZP1DD8UtrkG9MXAW2MVtE6wYpXG/ct4Y
fhg1gbg/kOhBw5EYW8IuDld7XwTpLokvnCc5t23Mssbo5mIJDliSuPFbjh68CI4jDopXoqoRpTv7
xgm0rXjt8bKpWCIFfrg5pCcVPLE82L7FMaGdkIMp9vUSOcH8q8QRVtjXC0ZlwTTRuwSbY5P9+LOu
ZBuGQAtXpj9x9WNmYogAvso1BtWRa/fPVSmX4nqcbpt8S1sTgceGUdShF3scfY+zMMm1d7RiCCPh
+q7gJ/9J4dH+Wwj1z+qzWHmooeoGI4//L/ZLstqbsvo8PwG9dmkEHZtVVXNkRlpJOPD8gQOECXUg
MuI40D9y5Rq47nWaS0KxCYOAHxDan7Vy3f/PK3iVLCYrhsaBq3bBVExqBHtpj33QfQraQrrhBPaK
6xfltsNJIyXC+RbHRecJ61ncUn0PyQtHVbEWStx4/SGuULyxhh8GJoBL8MLcn54hYINGxp9lKE6s
j/oo+XXhQhKvzjXAj8sOlXhuS1ZXYO4qwKSccrAZrhvdI/xwuht5p+NfA1k1AqG6LwFGAmjURwE3
2Wu3N99NGsO4+NxYvgifyFs6fuT/778wIpbfcLsGCR5EeVlZLQnGpI884EXJJZsShxxX9kC2HvoA
K957o1sbCCTgyAzzk+prUQUQYhYHx8Bhu8sTLBrgU3cQ5CqWbQyqAyB4J5jdCJoDfcnAS8G8yw94
g76AiJybgId8x71duks/tJ+C8wES8jviKmLvBc/0jzAogJOXiICYT1xe7J0WjACpy0kgq4B0geIj
2Fi+3T3qgLEarH0OEbeLiqMs3ytLwuaMy8+CZUaKinXAEn5iciGYL+qCP4j9yhMSWWSxbLiED99g
mfXmPitR9UYhiOUyfcccskti7hfiETHt38HGQaB1fkKkliPafp8ROQfKi8C6Pye/ieynDvUPECo/
P+VEiQUwY7JcvPJHEkBrkJUCTyck9L1whxIoV0HkxnzYcxrDoxEz/Gch0ZTIm9Pjn/8FBw24kRU3
Iv97xyFIIiaebtMDRgCHIg5m3pGYYEkZYRJRhApNmo++n5TzL6vRJmJqWblmPOCbylhADaJcX+KR
QDM4U5o2QunuKmPafU5idGrBCzh/8WZYG+8IzOEmGGz5xieC7r2jrDzZMg2Xl/Lx0IVodN8ZYX1Y
QT/Wzvq+V2Ks1CC5tT9JWwngMnbyAKhMPpLBZrcSKAhaGvjGC4843K5sm8CHkRFbwbL1gECCe7zQ
/Vx9902sXX8DTvh2O/UWdTqQiiAHhkFi9nKevz5VDzouSexh9g1RBCGp0bJfsC9LRDv0gjmkNiie
iRwnpnE/RKyyn9kz4GRPmmTYC7LOsFLnEJt9hOSOA+Bte/Fw1e/0lsW556U8e43QS8duDRH4RNzd
sHdPTmxCwGfxQkwTy7ank1LsFz9316jei92j5VKCymvEc7LWSTjJJ2LzJAps9zWvKXGcsKy/ARTp
svKn2Eix6kosW9QQ6zRhx8lUo0ug/qx+L3uP7ZXtybCixLtRwnBwduM/Iw37L0XQ/2fr/9bp9NSh
IPmJt8XyQvMQiCTBLPOmDi42nrgr6OL+2/xcIpbkuBmfDMJK4AiWtfsp3rXx5xukOAIxbRI+UgyE
siY/mm/dPFNa5czJfnZg2xpk6oGUZdUPwfmkghLFj9n/oPFo/Fsg8b9uTPtLpmxstKwrLNxYhkEX
WCDGTJwEodl3ZAy9kT0ipcHudJFcG16oA4cEQZMCFvBagIpyYCvXGSA4+4ej7/wlWPr30df+0joy
Km2Yejrrn8gpiNUE65xjg147zsCyKzdX3+S0UMISrPHhRXJmJD9C/ScmDSkYVg1pExH7Vx3yUwOw
o/nlMY2Tb9uDieIYc0q4eR8S6Dgf2BpgiABaWJLKc+Orj2s431s8LQkCiVism+Yf9xVpzX8H7P7l
fPylzqqXOnNNGLv6xOoCVlTBBWCR7mpiUQEY6x7AekziHhDrxh5z3fDKBlOo7kzyDv0+Jwi38azz
fv6ZAmovQLsa0yguvIuSg9jnBK/aAM+baHhvfHrDCWkqbApDsuP0lnF32YZynkQyw15+Kwf79H21
QyiUqzN2TwKy5KlpP/G/vFFMBW/ksiXlhIuSFJTt13sxF2JW/vMVCcL/d8fJNlwZUOs4ui6X7L+k
3tJmZgpOncmi6ILs0AXJ7yVMv6ZdgdeTlUBWDS+HJJgdXk4JFv52+lK/fSUtkLcUrbsD0hzNAaFq
EmI4UB1Xmp4kXefeCzr485PFcHZMEmASBonz/gMdmkMHGYkHBIUxGgDMcOZT/sRLxFJH69a5lU2Q
pJ/4+2XnPZrf3l8+TD5IJ+clDpn82GMWQwvn0QJkwrZ859ZkC0gMykv/bBYZr++nyf3AGTzZPC/f
SmeVfJ08KxsvwJB9un7Jt2nEcYI6mK2ih3JsaI4CQNa+R9JNrhBB7B2Xxvc/OWjn2LpFdf5G9ku+
muMCXhIjZwU5iQ4aOyW98tpgFgywTRPb3wk4yRGSFT9J9pKqPwaxidPo+sMi7b/pYgk5SrBee1AD
pjR9StCP68UUyq3imZSwogybPXxPUgJk2SQ9EPTf+QLasnHq6qf4aESOSHo4OFPJMchvKxTXWsNd
psYvEKL7wrr+tyuXKzXDfMqbJNEh+Qt5M+wlwAIBjfCQzaeGLUA67Bvsgk9IYMlPF+VcO2WYH+Va
IkgCZlxBSpLGM6LpueU+geOxDbU9j9+TUxJ8sxWkML1d4uyHzp7OhMcaoTNUH+yN+ihJsvVB7sv+
sFHkN4oTEj5iV5DWjWnStkKdvRXAsO6Ue/EFCjdJkkBWPwhO4P/vEPwPqLhwJAT2yEfksRis+k2s
Wsnj8loJqgRjyT6LJVDfBeaPe4iEBMUSLwvmvgbKx7rT3yQvRGpF/5RcEl/AMRNELz5M0H1b3dCo
iQXRgVwj2rIbiaQl5BH0L7FiR4AnkQS8G5Ag1bxITqtscvYDxARaEkcyBAK7JhCR7ERO6lVOrACn
moPmAPx4vQPOlC3uI8mopTuJrZI7N6YViq2WRGNORMCXHYn8wZUCTnuekcQELAmOX02qqj3ISRcr
b/G4rD6iT4JbOSZyRL5TsFRWuEvmEiPa700MKb2/DJ4KL/fp7rKTIAnSHGlPnmZ7ZNdIh7KLctZt
Vo28XZDun93V+C6FM8XK/U6qSTpOzs6fdbtynyRdeP2UrZCVLFmxP4eZFf3lcbblcAjAZCgrkHPd
CRrQH+XT9SfnOeH8f5+zl+9IiRUsmNkCv4uFZ3XgEfQn9RFRVL5BC9VHOEd+DnedWEw2VfZSEqZU
/EDRqt8/MfCWXaGDik2VxSYIuXuQ4Ft8vE0ILik42hHuBXTmASzY72BbQBqQ9MhgXppJyUWLN5Zs
MyUO3LV9nKksPtvPErhIhYF4hvy/BmSznryIXme5K/iw5WHjl2R5eQoImYX0RoIheZhUwkk5OIcr
94mN9+137UAiY4mI5SsNLK7cH6ieSOQsIA3fL4EPDqKOrK28T4txUsgzvwuckJtUPySXbpBdlnhc
0CT/kz+Qj5bsec0mI+ovn9181hKFXZnSR1pHvT8fvis1+Lw/CT75ACCwbOPTsIN/EZdfpN7ZPmYb
sXvfsd6G0fR8hSQAeNeeVt7wfDQfRICEvRaXycvA0rININs77U4OG6m5D755Vzpk7Vu/C1pn07+L
LZfjJejQIONBCu9OHO8FMF3vvcP6XgPBjX9wwJr9b4EKgpFkQHSZJ/IXKivLsXCM1RCggr/7kJjb
DpXH5iD5MwGTy05iW6kK1T4dd+Gfc1LvkenlXAo+QPWLI0rWET+G0w4kHpHYgL85XuINqQRpJDNK
fwjVY/9YhxtJy0vqAJIq9MP48rvflyQCaB0K4R0iaRFBDSNLIRkZidslegeDR1Yg5YwutkjZS64m
ibs9OnZvXDpv38DvWTKaYiCNUP2kg1yuVLliF8yWBGsJbXPBfxF2XsuN5Ey3fSJG0BTdLb2nKFES
WzcMSS3Re8+nP2sVus8/X8/ETDAkumIZFJDI3LlzAxkzDZRD4wZUVhjlAdh9iC3fNZkMkWKLqoDG
vVrWSXbsZMu5Gu49nnKagO7e3eByCWHtnuZvFzyq/4pXUn8uGBZc5r/cnD+8yHMhkVzn0rkL3tG0
eWrtqpCqyZk86xIf8QkSOMm8wn3WN56hNEhHXeIoLHFXdBxABjqr7zmb69Jc2AyHezkygBPMTgAy
ZIe56rZDTUBs4TWFxSrroh+xy+uPXzMpwI+2SU/6OjDOd3qIPU/KQoF0sEFDTVga07SlRhqjtG9r
je+P5OLYev6KNcVDcLY0qyIEyezJRBJsucF1HitLwhgvFtkPAhEqNkD8L5xolqZdMSA1FsGm3B51
Tmevqf8YD0FZ/W9odJ4FbhDsQZA+/Scie5wu9ttzZJPTt8neHmvRG+CfqV2be84gOX7q/BX7OoVo
ptHJdc587V3ylpCjbd2ZU8IkxJVCJ3+9/UAv8CNC9wtAOmLm2zb2bUTBKJJzroNHfGyLyjIptX1l
GMC0WM9MkKApM3W2J18OFXFvS6kcP05bTv3+18k5M7Ui6NJAGshYg3k2Bo519vR35mS9HEzLyjD7
GjBEXZ/DlwjjYQCjmr3M6lMsZfncmAIxCjbeeqh41TKddHX3mK2N6xn+pg8wKsmdIdVYqOdIp8V4
WZVxiccIF6eu35hmzIpb608IvtB1HneVYrfYjfq/MhC16zd5CHy5FczceKJKM8s624rgOHOucCLS
n86qZNNY6iIexrhZEAt46Zx8Z5bV3aDiE1V1Ruvx3XRQunZ9KYLOOP8V671UOcmTqEzh8/ySYkiL
yqyY/My8GhKBh4BlaL4KzFv7YyWevoaUr0OgeDMpjkVmEstVU1j31M8zcgxDTbujKSQObg3D/l1/
GwPYTEu9DNruQCjmkX4/fmEn865pJA/s1/5lEZhnxQxiL7EUJ07nGdj1PhmA7RpRb9PW5GJ8ed6B
43g+/x6WpVL/FKsXc+hnJ1mskJVN/sgvzajGjg7n4nW4XJbbZwg8Vfh8fZaHyVcyZEmejpXLDV25
9pFyvEXpNiiAW19KyU118Urdfytb2ibq12NleWixvGhv9PNpVaq04BjeH+5Ix6VNWEPvYNmeTRUS
yw5rg2LmoUchMCT/zOnhckbgoHWY9fYUgvahST5+zvOD2bEyvfbvLEuSQFO1t2649M0DLk55Dgy1
LJ+riW40q5xGN8QnNwjWtR+OlIlXEUzbTKvj/qpyGk4bJH7KbPtjUltURrfXK5IP5FBQZZ//PFba
iWP/dnrIZ8u90aS2+lh2M9saWhrI8/57G1OK/g+hL/NtGvWOdDHDi/8NfdOJA8ttXTOEvhQcsTTa
tY3ibxoxhUEmUWZNVASB7+UF7vT3nTWF6tDTC2+5wbGyp5+XWefhaUsNFwVN1VN1B0IMnEXRanvZ
Z7ECtB2OLORdW6crKLhm2ix1jY53f0/tO/IT11ptWFuyYHz1yBpovWu+NRtEze2ikWeliFLUhyG2
etg1KS6A/bOJKnuWSI0EKdJrqkCvr71j1Cw8rBvz3q2zSqPQ1byhQhDVcuSj5+1942Hb3nzeoLRR
QZXrFKe1AvWlPSqY5yUq9aiGA/X/uEPjuHYmz1D9yl+rZxjE6C5uyodUbXZpRD/u7Yfzx/ghf3u8
YNCy9c60BjE8Pa+vd/Xt65yYa1OFMJ8ZZF729S3gJ0stNhNAutQElwkPn0+N5K3y1M08tEaFZRel
xdOd3O5owPqebcRPWCqE92/UtOyR9EJW5+N5lLz+TFQa5eeX9TNrdIKCQDynr7Tnz/B8WT+0v3/O
LCqoQqXbo+UXysOtxLHSm9cHz9DBoJkvF+3dB1LH+8oKVHa9rKIiuS7vXnurUjlficHUaNwetaLe
otRmHusijLRqoxvPkoPU0a1K1VEr0WHhxXzie42UVfsKfzVC2Ly8ekm2slCzm4uP4sN08D46fYAI
L/qoWaZ+/ke//CeQtFhIuVp4loXPoj+6ZS6/ZrGh852E2Cj3Rk1irt691hY9Ei8U0hYqZJ/OqfKs
i6L/jFro2rTxgwrSVLnVS1egry3+Y5iksk64f07Ifz2fPybk2Tp/vKTXDJM85prkRGufKUFySvUv
5cl7hAYW2aXWKVktfCNsOa+OB5NGJNuuxFIlZAmeKENgAWVWuYkevhKZ2rVQYzUwag/qCL+UYWD0
DoivUwJXX5wrywpig5nO5ZuaktZtgC5Y80rRzfnhnoZLW04g1lpm4EyqExwcZFRP/enTjnqFAgc7
kZNB/yVbRwWUeq3MoEgBBiURpWOJWPkKQF7JDEjMUsyJ5uC9tng4sr4b5ONylZqEZWt1rd3au3R1
+cwc0soMVjWENVG3aWwrk+9ykXp09D2RJqij8cMat7X8V7rTppCtdXk1WPs57aItva0X8hhXwL4H
4PXS8XnTn1QyPxfQ/0uXNlKviUqrfbkgKFx+ztXOX+jiJJpIQyIVt8qwLhxL3NSj1X84VdE/30IW
m2R1z0I2G/0xmywz9839tqNLbSicqh9uFCGiklDJjijajjoFSBKnFnaoSfEzqlCTVmJVukZ1iFQ5
5CuQchnSvq2oYdw6PT0mO1mKv1FDGxRvpfsbGNF3Lvc2f/7JDPwTkWIkY/99SKT+cUi46nEBtzBT
/JMfuN9ttrv5NHkdTiGU5koL0iJtrNEYYIyaglruxLp6ldOUqbE0rhY7qZ/F/1p7+Z/g/eJfzuCP
Ftycj0fY7JxBdlkmBj/Xpg+ootWRzEEaMXursAzebFdChxhRsjJV4VDT/mu1gn/IlGfR8aMRkvlc
HqrkH5Hi/HrZnO6ZQ+wTTKMqYuFofCeiTmJ0o3tawbWtEuVHvWIHeWfijPyE0ro2UeW4OqGU83qr
TYeszlMsHV7y7QgZgFJt/ZDdV25kWQ+PxdqmS+lVAX0ACmZ6q3s5IpvJiiqtabKyq6+66FCc0k3k
mCZvCDaK7gFgwSxGMxDdw8WyNiNagUBb535k8P72w2S6RAnUZpi9N5IIm56fDpXP1EDtxENzPKlX
YTJhP6YkFw9cT7pEFLhi2izPWF4AzL22jXoZ7iUr003n9dT2P7pV9Dfs25Wgc1EulUmx4mP+z5zN
fr+7IEW9Og0XL6fe+lLKjG7vlxkrr5U2rcsLbjp+UYnIAUmp22jz89ZxpaV2sb0YRKQLo6dr9fR0
fjwNow8QfAoMB4n+blZePc1Gg/nX/ce/D4IoRgL+1xBnkxnKsVjpOJtL5mOf8S9QPSzp9X46J3sG
dLEnd3aOAyTWHpg2D6zRDGguZn9rjd8AtGEqEBxJV43qMTRPvPREUa5MAymJDO8efBN4Jo/nDvw7
kr9bCBgzgOe05KW3eUcoJjuMEw9d8pa8S/CHw9i4EXNxDF6L6cTBLJEhukq/3GiWPi48SuDRM8/8
0JcWkAnkLSGhBKc+/mIgUWQ2kkIlCzP3bLI+30m0hbdI14OsCzwhdSLyBMgOt5fpZ2TC0HB63aHe
uzkn9DP6FnMPCIp4h4j7uBvnCyBB3oD+zUz4XzSeT0ho3MpsM0i3RFqMmcTbIyiwMjIM31m4/hNy
LPkMY9H7j4BMGaYsfwUqOBtExvDdzC5j37kKuQDnDtMUsZuxH4sAsKwZ6SbjMOHt9ZMsh9NzBryQ
jdrMXxKH4Ft+TJ9YxKg7a3HzIJac6qf6DTGImDo6biK7+D7vGUABjkADlHwYYBXB6RtgLJrJvyFg
8uvixFfweyHPCZDtvXVtCdOaoMvUV8D8AqaYjBjUjPmDfA6EOiutQEonfL3+DpsbOqIoMWsWu1B3
ww5M4N1Bfpffh09xhQm5wBQHSjxfW+7UP9T9778yCIALXaHigFDPYgh5wkb+LIASAhVCUbKiDNyl
tYwJ1AnTiV3zz+Fbo2zokZ8hvSHrQOhCQNhXie6lBq+ACBrIlhabASHP5pXis5uzkDBYu9wYofUs
5R9Ew1HFr7Z7IGtR3RgXeRYheUX+gD3mPuEjEK4S4ErsDMFv+G/gnK+zbAXBbngIUx3L516qu3si
409CT+REEBNZOMaKqTwi2DiG/XfrEBJ1f7MO2XQunwVHTGdzf7hpi9Mhd9mwLgdu4w0y+qV1/kwC
OMlOFBsU2SXGGjmKBJUDYnhojb+SQKJLBiH85U7yTHQjkutP5LyAZ7H8ao382Q2TA4M9akkNz8SM
Ndlx6E5Uk5B/UdDKAxdKADJ/jzvYSkniodPL/12RwgA6ARQP7Z94gaHCQ5R/TQ7Wbdxq0jqS5Pem
i3CJvgslnripYvb+hYd0KPumELvPdqwAPEJIRDoOggYCqNzOOyoFJTIIZGm9vyE/4/2NSq8iZix6
Sx+SHiuUkWdsbd8XzfX7qnn+TrwhDE9ndgStOri59MQzr2WuTN8T3RUwJWTTmllcKRv3HwFq1wxK
oSNGAYUQzhAKl5NhV8D2AWMF+jiVAXSJ46lEVcD43dc2fa5K4S3//wtW+AesmRnkL33EiPgvMwhL
wfzqIxpwSmLBcNdAUrOWtcAYKACpVEnKQvSSqiSreegLG0fSU/HZAW0zw7YxqyYyZPJJfIjpMcZn
O8vqDO09Mt6HD3GcwMhj6bJX5wlEQTCiIDb/dVVZA6K/9/wculOsOJospv3+L1c1XWTTxfn5dBk6
J9w/c6tqoU5RITDYWN5gjbwSKTHx55BDzNSPLem1hWaTgkUu2/SjSHaezJwEEYnRyYZZGaGpX7kY
5z9nv38ft6n83z1L7wmLwZt+L7Js3P+e/XJxz96jBWcv1UL2qWSYmRl1p6ttJ7kn5T5LABE7mctN
86/4xIoc1oyYl3bKoRydlafJGsevTa9bJGMunE8gk7olkrmKMoINihemoaVkeKzg/C3g9mWAGGX5
nQbHPhy8vlUWcM+qOzjvUEY7O6jVErUD10oSaRqyVRZg37lHXpbW3KmA5NmbY+V0wsT+RpvlHTIG
cUzZLqSqt1UW/qjvKpn6brSnd+1ItZq7LLAiazRKxntdsWf3KecxmAXN971VrEs2B3qQWgWNyv84
jLz3M+/evLWoCWL7mfcR9hYzt+Pv329hPvcPaQLuYS5dLGTyEQsRxyH0X3rgYUOx9p1FI4cmuoIB
lRyAwW94V3XL9FgW39peWahnyAO5uBJIG73/1AEy/2MNkN4Mfg2FG1oJEwrHVEUmzhxCA28ociPN
UOjq7lFNhInWo9EzCkkG73ngHwiIp1gCko7gJjpMrFgV8yHoFX50YOmmmFax7sxwjW6QJ7LwGq2K
gepgr7InyeoInqQMDz/ZfctQKNQpMAFlzsUHuNHP1h0dMlzM2OmcNzOfgc4MmTnumdYk6XumY/De
QqpQsOKzPpdeWzgGokADPdVkC2DNg6VbdN9QegVHAiWBzpwIO3zoj3DhOjn+wgiRR+0VzaB3mCnw
O8m2dn4PQmtw0plPP2PxbUtScnBdLUaZU7Qaw+djnEIYnZRQkTvneLMeOpgRhV9ZrsoSm/UUS8Pl
0BBbkmI5RGl4u+9cHGQ+whElztAijF3f40x2ckyk0wcb0PcRn6w5kvvwV+yJ5vC8Ga2374gN3CsX
x05SNUtnYMpgpLkGjy0p1pPXwV30OPj0p0TxScMSp2N8UA+U/GZFrhaF2B4F19/SNfe74OfuyCbD
B8b7ew+XZwWR+9QdJstg1DDr3aFTMXPgF/uVn016nsDle0FThzONjcyRrwqcVSDteqDdC+fmidLC
dCK+pcUg/k3Lix44UrrF2lOh1RAa5uSoxuMQnKl7LdT5cdfrCDe2wEntOywP5UG5l98JSDPyd63M
s79kPicc25bJHKo0anyt7jJckoFOYBNztqRHe/SC7CdXH+wu5OIT0YHHsqvIhV43V3SF0D8nPQr+
GHt2dvv2BHsNPcdf22ltIl+Fh0bZq/EzdyflCOZRTKpaNuUaUbTH5567Hd4hJlOJPdqdPV9viGdh
i3uAZfP07c4LaNQPnAC4Vhwwhq4/9twkMTGEIUX10XNjN2bMdOAMgdYdiVaaBz91tzZLse8WJ2yA
fY/m3eDx+eCIdBe2clxz5vKwPAr71zhoL3zrmXMWc4oqjcc2pD0d0fK5rFrUCE2bSMGaH502r7in
buDkpGVacoaWKZqu9r/T1rjrlH5jv0uuALs3Z0+BcY5wK61FIRa7IlSt6tdqObFr+KrxlWmO2POM
A7LhsnP9tE7ThLimc9zN9DWFLKA2YZhBdTB3qBEeP0t8gLGAtgj2nEiVFU/4/Fg7f2rC5YTrQEPo
+pRDrtE3M+lF+2r8rAcdyArLkfwIJ4VTK7h0+5hdUMDRMx7A2XvW0QsPyqThGJjjkoFg8gttPOou
Vh8SHqzDMCmlG3mIn3U3fWcKLObuzuF4mM06QEU29uaPaBvXhdA8i0cqL0DX7IRqOsKzUJZ9n/gZ
onT91HAgnZ1cD3fHsJ7PctUMCbcsNc+/anISXJFReg7WRLguc2JmxTzz2YfRDvk6zj+eBtn6+ONW
TzWLcSyUatoqZ67MB0vHSL7AC/Y2JhrIxesj22xCDCTTaW6gU5ZzbwEhdHSRY07+KFlP9SX/774p
io3vnfPjAvaidysmi7wR/vAuiawZd9MbK5+iCKnGveeYiznF9oRE9smd093sBnTGN9PN9mUPEHXj
SZeNP4G+9yN/bYfxHK315dKevP3UIVuxy3PYk9O2JMrwzpMDlvMD+5nn6O45t2+DtJDJdvDoJPj9
6jvT3386Uj0MIxDHwOs6f9JrQ8Lb47l3umvfnbrhVBiojhTrdkRIFx88EHvcJyK8cdvkugIprPzS
xLkI3BvWGuJA3jphpGPN2DGAPKS8Rpe43VJPJCVaBb6JMRdbjza8kHTX26GPDJMsMEdTUxuLEiQv
uEnASXg5dm6ZLG82AGPKw57jA3ljHA8h7mScocqMafB6/J+ss7oZx4AJQGE8LE0v1wAKzcVMfM94
04Ah4H1352Fka6Ctz8B4BY4nRm7INOwE23K6xfKzh7iOQ4sTSKbToVz0czxtTh+YP1pMPBEYUZxo
T/RXPXcRMdMmcH6i1uzRCVobGgyzNp49UK697OxuJayRlhGd+Sf8iCfNc2GgzcZq0m+Z99xc06kR
D5MBeJ3zAU8Ru7m1Aqc1N5j0Ek94Pv9nbd0KscJ+Cj5AocVCxTgH+2ZxtMKRQfadOSdM7voIXdTY
etOHDATSc9/apWsBaCm4/9RFf52IlFJAUpZVs4yKVTmnr9Oikn2FsYdM7OwtpvAZpiP/QaAuUgNT
AopgHNRTtho102A2vkPIeLhvpH8awksJhXVRiYZpIizL0dLEEWTpsUI703AwmLz51i9guTB08png
tcW9RSOpIRSMhDGDpio4mzUM/s1q1C7AHUChOH4s+TTxwy1m0OtWFdY/X1P0liaq28FCkHKUaR2I
9aV4bnjedTbNJazWa/UwvHQskLOsNVGfNvxLQ0eKa1yas4dEffYgXWnXSZBESrUQSRPasgSFivUO
fMjBomlFe3GQao378976ZdrL85l/IGbABtlBAlIty5P3FwB3i2ahf+gsv8XWDJ6okWF/SzAlw+wr
pyfjItOacFgPDHOqb6AlGLGPAy0jqiv8V+EzkQ05k5YKwV98u9eLz3HERagl3CeOIkk0Xz9+u4cA
m4lnrd/XuzJrI/GVRYLyqY71Y3fVTzf2dZaH7N+aa0SB84T7UX9bJUU9oYgp8eJxZx05uhYRCY4Y
+Im0BDal2A6xH58CLXaKz/AmKWAz9GNbzvh3VZIQpMiN241rx9YZsqrVTKykCIv5+jgGt4lAjnhH
ZwLQ5PdyTS2DSz6lm1OYTenm/DVN6BmOLzjo3rfVB+SSnxIv51YadpSnZjFCqn6mEMqdWFebeRMc
DJV2p9ryO6rIznULsdJFx6IGSFdgp5I//U2+ayGV0GcgZHmJxecj2KpgVABBjYPPrc3IvYkxBc6v
R5k089wcIau4koWL9dn9hv3bPAJdvju30D6DY2osXXz3G2+1TXSvs6gqZ0j5RfN/G95r8rfhiKwv
5alIAPYQv0/QcJp2/GGD+KnfiupKILPlvKceys/PIG9eqgBQVKEQDUj1/jh/zTWXBOTZao4F5V6u
g+LzupFmVeHmbuSvDfCT/CLxIpuX9P7D4cd1cGzln71Lhx/R8IsFH/jCcncgQMr5pdxqS9JNSLnY
knGN2mdWUYp5bIXOpJvvQXOLiXHt/GPM04KlJYF59px+kEocl8zNurlmsRdhnHIP+3bu/3OMo4di
L/CN01SEw9MCZnycdeE/FnuzrizkADnD9IrrKgvUewRoKNNIdmVdEU3oBu++dSPDnCt6Ki3u/EP3
LPhOLIBtDZUcWFm40/rkFRom/FIdYYM4AmY5JhVDNNx6am0SUApzb9ZfxDDtHrfa6MZqAYNBXZvZ
i45xPBsymRQGY4qMEH2Dw7mAqA1VECsbG4GeFaZnVCXGDW93gLQ1BTNw9cBQ48oxFQ6kxIvDxmEp
GdDb5n3g1jcK57Lcd2ncxR66zjE+K2kUFv8GalooO51B14ZkuEJefAYsj5CFxYpYoW08DUTIB5Uc
unwJL2XfOOZ568G96XNG7r4x/TjBDgifs4cKS0lGTcU/BIvdmTt21+hk/AxUdZ/d45ZbJk3d/edo
hzAfLboKV9zbM4p9LDTIvppvIYvCfwsOllDwMq+/UD8IllLcNYer5hHjKxp8oAsHQ2XOIbYcUMi1
jBarBzxpAfK74zfUGbCN5UIe3csyBWOORkzUqjRTA0lEE6yVXFWSjW09+WGdjxOU+9CoB2g75Gcc
ildM9L2uHoigOHkQRv76O1XnftfT3/smmG08aBPPmPS3MFCDyQPWtlXRzKjaedbN7CdhXFkkI0N/
I1X7IGgvF/HemKPvYjUU2aeP8ZX2s1Ute5LHeAa6t1jKiv5lbf9kjbCV0FIS4Q6RoEo1yJFWi7Sv
6uSIxbBwMqkrEEUr5CGsvIxBGuOiFetbCIINImOIg2g8BMTnGu4ZyE7spBlqGnDlqoMi3F6kJUqs
CURrbqgQXVVuRCvTOstup4FBVDvZx6iJOxQYMlgX/tQbE5HZ9ExUzLjmSz33ZQdYcFKILTYytUOO
+n5r7vO1PNfnlXufnXo1es4VwQrZu5DVX3/Yw+3Ztx82knUKyJn6EX2ya3+0ny5fc8Nb3HdZNsWu
6/Ao8BfTSenGocIh1Fb4nZ/4fPsx/bD3O69ZQ+GraMiCy6SnmEmfGdrMnrtPdG1689eQxVJYn0Sd
ub/ZcN2D2DJ7mD2QFqTBrlUrXbItKmct2LhwTcHEp+gvmPPRgl9OHymLaCkMUGxZingY2kvNMCot
As4fMHMZoCbZTN+ZZlPOIPZnAGHp3LGmQISLxZrv8aRm4lGsff5iQzrzW/VrFQmn+ll809vB33nz
vw+TgU6TAej1tT6MLWB754a2tS1llsgKvjvVfLJiM5XzU6pypSbqjKkE2DKbK4SSp2ZMr1rkROBJ
nGsJFskaMAGlEEaJRJaU9tlSui1QpfjRrEdMoPZCDLOAHMTQhmFEjPL00gR/ijTwK/Zup1PDyU73
OwDwWChWdUw9REQZdkadcCWWREND6EKaO+acUj/MvGHgPHm1498EitAWUBpHFQTTZynyE0Fyx0+u
UIot3qFG6AOLAwfZZtEXt5H0x2+JUuHXrIfBpdJftnMwwukfbuDDicDn8U+7PuIewPj52GhNG4fh
5kHKvZWpFtbqAvs8htqbrkXcZ13q8Pn+3aqrIKnjQIXhi2J/bEe9rYuOHTikALRPsUtIp9YlyKoo
EidkLQ9zAtbqeI2MR+y27Gj1CJBzqt3eA7vZ5KKD+kiRsDjoFepCCvYmoip+5ZAe1+cP0bfPIQ95
Rd7o9Hh9CnJiBn/e8C0FDEV60Y7mpTFJN/vwFEIm0gY2I39V46iL7B3WkimDCgnN4b3N2pk7OqM/
X7QMnMzkoyBnpHT9gArTSn34i00dFiUTspd2pPLKY8T8Ku8bHgszhl1dHxDhb7wpmsakiHZAt9Jm
utcTxbJSVnFkxcRqkZ8mgRJ+fjluhNkjLo4bhXy/Q+yCy2a5v3M/+z6RpSfuqE8ROfrMsYQz42z/
vepoFkzt4SOOnEhy1ITlfoST8zv0kQgY8P6LREQpqpd+C7awGk5c2G6mZVU7I/mTZn6bI4hFEPXD
SMruU2xte7K/71VtSqaeePtVM2hO19PjKrskXWFQFDnlQAIYN4OUyqwZjayTtuhDlSB4e5UsZzuP
9Z5wrB/J6MV908qFc89tOHqnQJmIr3IEdkUCG9Y0aak9FmItrVOoPLHiYdrYcElZUraFX9pCS5JF
XoxNabWFfrHSLaEbx47B6PaZpa870YfqMgWfDC9vMZ2eOI4cDVGiIR1rVkCcYJIOxw83S7undfQR
nnHVEeaAuF2d33DavT1+Ef68k742kZnlp55+upajfecNL/rawzshXi3WI07M43JrZ6TadGTCjrTB
Czx5c+ihe2Tr83dr4uwo7vQhQpNBCoeehrfHQjkflphq8P1Z4G+cvy3pgXHCLrOeI9dpjpyupJyW
X8JxhHZJNd4ZVZpbkV2HKw7pP1t1QpAjx+QaF2vOiZchZEZFFGvMKjN7oTx1axR/inUCCH4AVZLk
o7a/v1EviovlzqIMTf82nj9WQ8lCCLf16CxN2L7bYqGcU0+L1uFMHTne1t+eE8qRgO1YQf9CC0FY
C7fX6W7TuXK17nn/rWJFMm5lB41zq3tdddzOo1qAeK56TAN4ugdcWVrDn3PbBnGpBa8CdQeBMCSC
a2FK1W76+0xrpawYjRdPo9wkJ2IfV8ywZjrHbM1ow4MMHqVV40WqyEF44zoIq+cCximKIli2HKW7
yJzE88ztUXga5A6MlVUMAd/ACo88CeYJX1I4DdIIDnmC+0HNIMFMkW0t4ZO+4v8bZRrZ5gyG15bh
idwWnrAOQoiJ7b+HOKL1smdN6gSU+Qjohe0bEsD3+pS4PUQDxgOsBTckQMaJNjVspw/911d2r3tc
94ln8W5aWOTF6FVbiVZcHGDssbGGhsxuFOYwzz1DF4qDxFAPpckNoYL6dk6mrPmDYI+WOtQlqw3A
0j36v4auQiUO7jQmJVuOMCjUQHN6aBhwWE9Vl043TltO4MNfEB20j01ftb7poQG3kIm/m4EpeGH2
Q0e0ql9cGKPrMKIXhtBDW2FTet2nT5/X3zSiA3UVS9yJEuiSrSjItf+caomuFJg7RrWI+yT8IpNK
mqaYAJEd/ckho4XgPmHQdLOMrVi+g21xSpl8NBael2Wy9j97sUyXWy33qeCdU7w5/02nasres8QP
Rb6Gl3fEHiz/dq5yjopYlMr4yaGvebTrU/nnThR+SbUY44T+49r0NfqhlywQcBg5L0yayX4ydmjw
j3/SzM1A1AGHwFtRRknnx9n6zAGK8Y0IIfD9EXrYjwlokzJ7Or/WLds1vZwsjaUZ8LX9ySEdBq7j
UTNiA/82GNcbVBd/HJxeAbQi3rMMM7pdTzcesAtx/8akmaM+OLRHPd9NsyOYMqCL3hPL2fNV7lRL
71qH3nYBI+UCl6+EyChKcLuQUf4oQEk5wPtbUg3Pz74MP7z+dBOghz4RZG823HRDzwUkPg21Bm3c
4JkDqH+SbLDeMYHmtOW8SiUlV51iC1GRENbpSc+M4xdfwdUBAqHabY+j4rmGyJuydAr6599OI7Co
xnRwgRNm5zdhB2+2Nz1MTQEpctgHCMqOJOgbdwVmIbur7ZqvS6nL0M7e0dtn/i1VZ1GT912mzAKO
+/J0U4GajLx379i+ts+v08oRyeqP06W6GkTljbxkAr2XefnUQFCidv8+sQrz56ZYW/VvLMeSUJzn
dISWOXtPjFaPp11593IietaZ3xIr7FmtpCb7JRNzX3ABkbS0Bs/QIi6LryzK1GCyqMgjjOfNF2ez
6FJskGG5yHyJNWzyq+YdAGiGGidLi/bIr+EtHyvXS+meYnXHxiw/mLAe0rGSeiJTUrVEzLzajaRF
SGyawcwMKTCGERvyKGZdxLdZCxbUdYUgUaK+L73rUAEa1ChMI0hI1Ei45klakl58NNGWiut7g4aZ
+QP4FuSA1h0aoEoyg5y5sYnCViZ+RNHJd7GiEnVrJnBU0o3zHp1UM/mWs8Is15U1GxK6pH/NE5uf
EuzKQccwyCkMWIYC3oRiHWZpzbCY5kWC69v8jTPHGNXTcdcyZqEygaskeZYdBCXLmf2doh4sNlkb
qXYRCA9GWJ4QyZMutbWk05H2Na9n0OSsdGllyPbJ7wh5Y79jyZ0PlblyJLzJDhJuGQMY9nlc0/Tx
8c1lexEFLseJTXaN6R5jtUhGY90eEfpEmlV8sjF5THIFMss1iRCKxc5gUdkASS532SlSo22Gyv2Z
suZTLs6E29H82SDRNu1rlo4ENkt595UEyT9xDwsDxPjhHG96ghMRQci8z+odjintmfDLokvRKSFJ
O3owMNmDdE5iPdjM4wKA0zE7aylqY2S46hrwhTgQEQn34SOWXQRCWzSjTyEoPeIxTiEOM1qn3/qQ
1xcDOb+KMx/DG147kp8Ifq7w6uXzzVs3DEnQa0QVHdMdjKizl5BEFoDQCdUgB6zqy+cQ10Dv5NDM
aJdaiPUDuswkCM6hDY8qOSanGeCJk4VzvshzmCwKn9aT6sB5mmHq0IY7MeX6fpaFdBjFE3OeT68t
FKH4OZNCsVp4WNAi2VVJM5tr0pIGXuJaW1oxzxkbd5pA8PxB8pk9NV8J7LuHYEXDzGCLMya72YhE
7EfLaaB9bbNShoxBo/IQqaPmBwYGjvR4HibpRemq/Jtsza6opNW4npJez6srqUh6qB0uImso00LK
SainZ2t/HSJe4WFJtJma8FZg54QBqPJehv55eblLjaEbvQOmfUeXyhKtdGAHDsJRwTo4pCJ9cqPc
hdsaFWfBxAqtMxCFpyZGGAASgRPBinstpsQwyMq3skOcAUzvtifLUJM0Ef5QKsAoaNXs43MoHaaw
ZTCqLWUa+0ry2k9yKAH5ys9Y0g7NKX5AyngkHV9WidYA1st76jMAKww5NpYSpukKuXEtQSA0atCU
5DGT7W4dhiarNY0OcwsFgvSqQ9LfaViEa7YMYFtEOpUApHucwIhxSEP3h00kcnjugPcjZngivFeh
5vwU5BpzmAparbIlvl+BAmx4TWU2+/XX2Lu+SJRkITlAopMbssUC+V6VauOXVmiS0GAwf0J6mFaU
bCN9TAPIc8ggN89CVjEZBi3vQ5UkAPaVTIETANUZzVNpWU6QnEd8QDkNZxHnEYqSY4KIzA4E67px
dECadNmFl9xVkC6B0gjLN8EJUT1DjbkpMYLKmDahiFZooOJn8TPxqSzbuXN7SZG4pRvTs9F15L+d
uThingFsVjR81Tt3fA4Qi00pAuz7Ix2QpPq3qelxHSKXP1XiyLsQ/uwi3OtW6tO2E+TJMKgy1NQe
BlH11k28njiQB82rzlqgQ2O9SZZwqjGoTE+2V/tb8SBFKhxCs/i1p+IJxQS/HL89vHuD4iEBBohj
0Cx8Oxs4ZPwLN674KULoAAIudP4Dq46nJDoVmLWzkZOsKXz78qR3ZrpwNw7kC/1DcOjeSLXnNa2H
iFxIvRgF6dWrW6P50YsyJD0gCRxidiJztIsCTrIBmxFA08j5rVZS39ZwVBf1gu9qjEkJiG/UP9I+
KxodAAwzOw8sTI9PRiaWtCCEPsxlqp4eusdoGBvEoYlSefnmVg1/gku/rbIMO8kid2JulsLiZRHj
KTKrJTeICAmQI06tbmTItOlKniibrSrd7aULQ06pMYuxR/8HHLKIST425q+GINJ8nRtEWxLvBE9P
GxSghA7Nz5nP87xUlhOOYPl3G85rNMZgZsNdYu0rHF/d31uD0kyekFe7oHEYMwVYxjYWWGScwD6Y
vOK07eHhwKrhv6yS4CgpJ3BpUARa3qkjTbhd5OwKIFMbJrlzY/3h5fBez3uQ4rs7V6uHLMYXi0Y4
pe25WaA2IxpaLedXCunqZ5AKeRAGHEqd+LDCRCXDLEh8GrZCemRM53yU4FIFjZhLubOoQNNhlPAK
9/n87RTpRHljMtTRd2vEjbhVoVXiKLE5RWkbHwDdS7EtOBO0SHgAGlxoH83AhSovKBZL2GLzLwll
U/7LyfBDShkSP+ZvVDrFiJGFM97O8U/v3TFuD5+dc81Q2IeK+PZFcDdKishos3GIku3I9s/5u1Gh
bG8nexGtwkiFdoME20gldkW6hIOQjPgWcfL6AgommAA4OAf+vIBkGl8YzU17ASUgsmT37EXwxTh3
hqdkUdWhzjq91euH4VoQWRc3imKxLn0bg7gYUGCgmssxGjIAM7q36xmG2bYOxUNcwGL//o0A5Iar
I6lWVkpZvrroQMCzKYSpoAulag525jjU7yP+aOhDCDwYzJ6Jv1wXIHQf5QbvaO9MGtcOBg1QQrcu
xvt5FXNwupTAqmFokg51n8axXzSwwYBJbp0D1kDegk4TFD1DLjrJGrBIfMrn44NZJQXTzDBEPp+0
Lyla65HRgWV1myo+dbcIo8pJYTvyOUzhvyntgYSmB64LPHnffd9aeLj6B7remsSgnedrZrnKrSx3
2OnRfAueDz44LhA2FPupV+Qc7YcxS5rZ1hlXI+0jq2+Pw6xI894yOoK2A0leeUuHLxezDo9VHa6S
sdxEOL6N9GPbCg82bLNR+/AFbk9+OBCeDs/M5r5xOQmfbU3/szw2R8qSbVL6OcPNMPlp7skFjcl5
mp0JJX6CSWItmmbHnyADumuMacEGs4nYv1hNxjHgFIChGEaVJQNFiXVeUYGGXu/vbuV84I60876S
8TOjw1siYdx8zaLd6/gOqLCZFkeUDxfbACryJESwhS5462Qx702pbWLNbhAg+3mwnJrcCe4tHenj
+mFWgwr71RdhBc6os6gyVAY159oObvAScfRwl5wyzaV6j5xX8a3i/qGb53Z6VnAzCTuldOmW6CpK
ZSZpQ5J4FWuYr2uWmyihTQjPZz5kpaWGLCMfh+omezL4rEnOxpzO9GeulazKdbtB7M5R8mMv1Ps7
s/81U3mQrGKxXeV2zFdnKrtHJmUuRBAAJ4LRmCTOY0cMFH+uS+mP6XgcTD1GkoT2S39id568h/oC
iec6R+EbO/nh2z7rFe379iFQC+yg1AXoRbGx8g5quERHNBvXQXzDtUD2mPSTU34ea6JcU5bN/u9x
qSWWlVsNWN1ZfQGyHAKjAiGd2VqXbQhpObFhhLSYC9TdSadJnJu1czpRE5l335rbAOmFgjc7RSrG
VLWeAZG2vGtaNuLiFVgfQJMzC9I+rnPh8hlyxjTOhT5rbudAAxMkPtJYbhUip4/KNhfr23cPaRI6
N2IdelRG2E3ohGL7goh8OTh1BFYzCPemKxdeW9S6as6G0OtWODbbFw+ZR+PX/FMasQuujURvz3U+
QmcPHd5G03sK48X2NnmxaG5fxk/6ReY3De8sD+UujIDo+kKVmniJFpJefMg+052Q6pZ7WnQIb8kJ
oJdNM1BZOLo9fO5wfIrXUsTwBeZ7G6MhqILjLz4LKLRQahjmzoU8YnHA1dcZdM9JRFdIbwtmWwNU
TuSvkQZ2E6qV7aSxMECdfkj7ADnrrhvFd+ll5yxR7qrI0M92paHlu6yGjYUwal51CFtz0LcWGyZb
5Z24X3APdT+Ea82fk9t70FAF7wXdWzA241opM5jK+DwP3Qw27tiXGDFpFEfnTsJij6EVKsVl2WBp
8VLoavLT9esoFjtj5FDVMTTCZUXZCiXPjeujDYcsaFNuF12+laX54xRP9nsFndJ+aRLDNKHibry7
VKbvU/I1Lhi0f7EfxbWG08dd3DN2Tf0XXaQDXSPXN3cZ8peBnyZhLhSeZX/5ySAMx7LdQhqa7iqI
ZmUJ4EwtNbOzOAXl/fqwwgMyMXzGwwRqcVL3k+WH/8kh/BRvPrb1+4o9tTMV0EMiQEA0B+XNLofc
KF340inCqjj31q51EXdtoRe7+OLH/DHLYg1p1EcYPAwQRsEFQiyphcahvwH4y9Amm8qxl+HHBbxP
f1pAlS3NCiesaYJ7a1GbyVeL3Fg3NNGcttI4qjBqAX03tSVMpRXsmSxiXLRtBhpSWIdl18d3I4uG
0A26xAfItxbm6+CxPCLj/Q7F0b4ZUThNv8PdcsRYZD5/ZAWZYbG+fHRAp2trytDVWo3z/Tpw2BFv
Ge4sYCwUFFm2p0qO7KDe15QNBdVDyOOKBnZayCR/eWSxgx42PdTb2hF/ObWwmNQHgtlEkE71gt/B
B9TR8+Y7JeoFplrnqv0Fz5EG1R6emqwhR7PpvKeezZOZpd6+hepAFtpO4gMf69EHbXktWSuYpA39
j0w87bivJ9tWgPL+Ndk2mvAHG5Bq9OKTDZXT56092Uj/z6vp9rw1byHy4n04do/dOUstAcLzy3n1
2N3W01YkVvf19EccnXRjVI2VsclwGqiEkIX/Vde/4WBtgxcPi2Y7GvRF7tGaH836tzYhjS/gkHUl
QRPrPG+7KoYb9cQ1kF3W3E6yBm1hVpklysvd8xo5q4hVgBuJTWedK8+2ldkaaaQVZLDFSyLqXU69
7ReiNrvqYNran1idr/Q9bS0n3+uv4rzNQZeDM27dFPEu1ApWLP1bSbAM+rkqtLBE2Xv7vP5KVJKv
FdgBpwqyIMtBMtGmd94S7UmhNL10F2sWsxscUS9CZWbGGqrl6aWxQ0xUsetPj7iDb1wozWqLJ1ol
9TGtrsvLbOWYbm9W3X1U2j/fKCJqpJMltjrmyo1baTb+f4Sd6VIbTdNtr0gRak2t/iuhCYTAGMzw
R2EwaJ5nXf1Zq8o+rz8ehx0KJtHqsSorc+fOnffr2StHWR/a9ICn2faqQZO70c1sdj2cXHGNSypb
K/UZayZFS8vL3O3oZvo+aB44qS/l6rf5vp3cFibXq3m7Wt+j1307WjaGm1l9tP+xqw2O3dljhfag
CwJF1T9LCKcKseA8h5x0rquAo/6NyqBFhMz4F4JrxQ6dHhuVHvIloT4n1z0gSMSvua48URuVICfK
R/yo7wX26FVyaznPL+FSuPE9Iq+ehxq2kJ1jsqL1epshzLHAYbfm4QT3dPSoa0WEFnYF51T3Puta
g5PwQf8mVQDnlf4C7A1KqnkA8sLt6sY0yaOnYzphwXVWETZDaEVJu0BhDcEDerHUyHCRYdec972b
F04XXr0XxSVcWSzkh4KkJanh3bh+SOlsXx/lOQpd1HlvZW8WaLG8yENwoxRm5eoxRCQlurzn/tIf
qzYVT1elO2+A2f+KSRY2S24tGEDjlpOhGEls68e0nsLdEAuzdICWa+HRcEKbNgfz+pH08hNaO25u
6lMaXse7mutCLegWbzn1Xj9fP6YND8Qmm3a1R0eiK2ylGfUdBzffPeb0+KKJg/wtq6lE0NIxWr28
cTsGXttdmYafXg+ZKDfm5LMgBn94ReWJ/7bTW/pAXJGkSm8jGmezq/E7+qXuxR330YHuUUe/u+Ij
c7E7dHYXIVgHwSNDZLiOWUAnmI49/qFsMFv3ZEisgFf4ZXptswlVCdRb4Rax45/NJsZBp2V47Vve
1V/VZJt2gr4fdV8bHpZXmfJsvLG/HitPCtk7RlMO8WAHEhuDljhYip3js/c6BpYnhuv+2ZkSK9kW
jAu3yjUHj2Gb+xOfXJC7gRWdMXDX/MNdUelFGDp4/FeNdjG1heR/RAIqql9VshK6ip9EAtarrDpd
lA8HJLDEk6Vxz7s7ypjB82L5owU8EeU2gBEHjbVN1YcVYbDJKKHFLdrORvIGIOWmIgPmhUxriWz/
qowStI5wb8RTCXysSnQXBWLKDUGWraL0NvySsj1mVxGPNhQ5gRMbmFiVKXIplml6YLepgRt0TzRf
2N7scDNtkicqpIaFeIocK2POQzNQkPR49YZZOoGMcMLCsuvi6xJs8CFNgSY0uqp90umTd0neg0v6
e4GY6Iz6cTGkiM8YZYg2hTy+tDDIRkBQWbmWB7isfI2rOg40KR4Rv0i22INZoIhqyCxtuERkubnz
FhrTrQm5jNr0MK1bygPDmnSTIgz+LbwaYPLkzZgrpDTF22NwJpBumWcMLI3tbEI5uNzCxbWFmd6E
Z1OmQyJopkmfhOIJs+26G3jcZJ90VI28swcFP4TmSuSfirgSJ2MgsDVg+qd5L9eSLBs1iosfKVCd
QY5SPGak9GP3d/YcqcCKLTXH7Xz4rYzKqa7Er0qlXZuZCgRPV188ut3PciNTbwnO4uJij1eBmzKo
n6jNdIoGlSHoN4DzMQnjT78UIN7C23EuOfPskycVyCMNG7oE03cB/h3WuYzR/rvwQem/AprKHvxv
Tn2SnMmXB9tJbonkjPG+stXk5n1s5yZYuXgA4Dn1cz5lSa1HIh8Jiw5QHDWG0S8NaO9e1pr0axKX
8Y5xeVESgfT19xPO/qu1/X9P+JP+Capq68PwwAnDtEUmSzDL2ygu4MvA3iEWM1VaAVGsAgG+3Nwh
YMeKYEnspoxa87E9v0Dohgv/mRhv5d4qdQf16s5mn3FLAzgpEcwLJl9gkkg9IY6PgbjqGVXEz0J0
fCbnaMvIagYh4ow8WokAABnLS3nC/5Ieqf7RJCIlV0grpUKSVD+3/iiMVqdjfnvAGO8xLrL284ha
IhlM3ite2uXuYzirl1BDw9YR2W3EJGM3AkAO70F4vSavkwAWheT7NwEzHzah62UJ0Nmg5vCVptUE
MUnjwBQSu4icUOskwBBCeya95DXudQHHV7eadpN44gHPf5mDRP9T3zv706Lw2x341Huu1K8sZ5My
2iumoGSBr2/XX4FueDbOeqd3ghbMpLlhhfr7WEz+LOf228E9ud9EQ4a5ybyYK3Bw6QLrpzUD0YYh
cfFhOJpZYgAWyJK6tDhURbkcqFFJ3HesQy/eu2T2H7L24Jv/ccmpNAovgYZAJjK0HAnzLwi+D7D1
Uq38EoWUtxYXIknKo/eMv/LPvjt+PfFTIkEEMoQKKsD9QhwwEtqVYi0zNT5/NVhWTWtyqBMrs4FT
pEA26fgl5pGOAFtUA7EwySD3gds4LCpAG0+pNb6mI5VWMrhUNNbSgbE5Dm2xdORwIH/ojUTPpN84
4H0dGCkGYn5YwpNpjQ9VY3Um/vHAKn/UGfrfA/us1FOaLQbZeMJ8CWXGxYZ3H0ccJ1xNAJ9SLPUe
dvZv2mXDVld0zcu2OXqEzYLENzLfgP6Uy7RpkM7v5JcfZZevACoT0kM2FBSwdBKZaXY+SlD6xSlf
tQ4PBFE3UarHYhuMzrUIuMR5KUymB6q0RI71JFRTMIhnF97dQNjmntr3zBsnT8x41giWrmegCwum
qwx/01Fyp3UoYpsRiGv0nHFNdFr4KjFFTF+dMdl+ZtVZA/r5f3vUlkB0AP9ANGL2bIGivGryOpX/
MmV05fz7TA6W/7fJtD9M09Osv0KBh8cQBSz06gpY582HDlWcPqJVPj1f9FoI9l+WjhHVFjmC47Mh
gjGJUZLfSy3Q4NsJ3LBfnA8fhb0SrU8QrA7pAbhgxXaokOKB+YgtLdBWiu0KwI174hOL+1Wn8mQ+
S1zE2tLTLrTFWmIsxQSP43bEguGmMDPNEehHmVD9xTKdvpZwGnUeB7RqoY39/PXwLOUUrIbMrT7N
qLU6kN5dkTSG8EjKAPIsj9EEIIw2sBDYPQ2HQA4GwC4QqwXoF+3Bq8Ykj2HRiHhn7C+iYxECKfuF
EBEoORF5xqXUeuzwsqQNVAoKmzJL3Mb7v8+/P8t8VfNJpVhBHJluof/XXpY2hf56WF0e7nXMPUEz
UVGGxXR99iYJIZJvCj8fiz2oTQDI7jUr7W0ofpwbS1qxDMAdGOTmQmKqxPVoAQLktf3bfBTK/xWx
xfmoIvWVlatZWg3ibL8N0XQ5nqfZcK1IlDkQ2TeHHkOL4QLiyuLKQAqzPfaN0zZ4/labmMqSPWAG
PKZQMd7vkWZl2kBT7fM3oUnLDQTvda8W/1+vUOSeNzKE8HaMOrILz8t2fllDwTXHt6V1ayEccWVw
XQcMfiX/CMElVlFqViBF91kg5NymUKuu0YB3YRDpzj+PWtCuQhLU81mRhgAfpGGkdl3fdxz6NJ+a
5Ia92mD5tFYQ3PC+RwGlNlI5MFk8RbgJpM3MmegnakW0T4KpUmipAoHlihUj9lWqBImADUn8BUb3
xOAovAwAP3wZeIq7OJcNdVURgCi0EythgI8e/bTwSrlzzLHGBD0UgmgZNAa3IjTb53Khrs06f600
Lsr0JDCpWmms6UyzaB+fQ7sbdgd8wmKsXkaRjh5ucUAxQxUR8RLPQdTHk9WbYLb9c4n6Q4e/cr5U
KpfQjk1QDv+8QlXXo8L4dGKIxdh1KzvxhfiI4UaO1cxwpOTY2CV65SlunQETmg8vrhrOEgM/XzP6
QYXWxwSGOnMGmVTSKKgQwGyiHMza/sN0j6tB/2lN9LO7cSGWTxDX7mGLNkGG/n83B4XQGPhzRF8q
l9My16yC3idnPrc6FUaj1eRwH6VXvFBZXNJI0dVAW8NYKVJ1vAEV4hPzy/POAuIPsTZ3wy/rwbI3
eHiwrkqX13ukjyHvgAX4ouccSm3xpc5azGgb2hTJ5JvLl2gUf8MISeZyoVnDr402Sn9Nbps5zxlN
obyfRvtZI8w8q66hUTDUDdEpG/pepdFG7OLsdI55QHHzGEc41f343f6xOq/3IYaTN3bBkCZyoFea
gYZzSO77htqe4pfFru4GIQMd0k6uJ6waFqvC9KEwDKfMnKFhbR7ecaFrAkIvXFRcv2r+Ao08aOz5
UA0w9dQtsbJBT0ww5longl3ZNwEefxxeFg/1ICNE8/V/+mLZfxXNeerlLMno/FhKsmBsfzOmq+1s
Nxv154f7b7s6fZse1k/eeVl4ZKPrBioGJibadVb1SWVwvmf18TYUpEdgoESywbRQvDmD1uGZG+NS
KvIxIiHnKgulhXV2i1XctwcoQpMxG9ACRvuLwxzyZ/vXPeFQmD/Q6Sfvs3erqoVR+ItnLnPUykBd
iOQ1edSfS7CEwbi+kHYPOzdgpCYP4x1SGKEbbfSJDYrMCuTsJksN1LwFRjggQo6hvm8s3/0npWsA
CwFoeAbwHzVHQ77xN4aSJ0dfMXFDEgj+6To9rfch0lcpR2VZvyrP6+MWEGraQcF5YiuFYB/vV22a
i9CI/L5yrgnUCT9H7E9jWL6fEr38fXr/qYEnT7haLJQK1WKSLxc/gQvzye442I8zGLXE5/l6Fabp
qDe4k8i67th/e8UzgVTXWOLLLRpAetAiscLYVqegXG9ZfXNcayNWeFfRKeBz8m1sdsdzvXbJLQO9
GSSV6Uxg4KL0yL7NeuemEQITWjP3BeZDMFttp9/pFFMvfxs3kutoDQ1hF83iu/gPbalYq+xts34h
N9QGzfhn7PrZ402LNOa0wWmxVMiyrGJ0/9sMKA6Ls+K5dFjcTSuve/TX09L3aZqrH8/fCoDu5d3+
gmYAF4MCDatO1+nirpIHrEw29fl531qNbv7+uOjT/kf3ppQhz18tMyWrn9Tps+l5sjjmS4az+tUg
qZBCgpUkRNGVSbm/1UAUKfC/aJi1tFEmUDNcoF0DxIv8R2QqW9Wrl+TD0chC2whzjE6JzGqxJKrD
mdn5Z1FUPRFnuVAfMD62bfiIEvD40dqrHS6JjsX6A5BUcye6lycSJaeJ/I81pSKABsKT9wXclwE5
wRuSSDdwYRw6O+TxdfVx7Glf7uA7wjgaoi2rVLVV1npndGEnhzSu7/HYrGHVibJcm2F6vSDHrv/k
XI9Dj/7eNKC9UrAk8LowIjp5Qb8CzytCpTPQ5gJj3FjGBdw68qjzGrGpyF6RhuLip16Z7yyZkPru
zoQ81SJiXOvOhJPSirkMwVm/Au8JBBprQ6LHtACBV6MLUTafIkUhBriYV/AvkfnKQ0ToA1hBwWoL
pviitgcsYh4280iX0y2CvRv7HNuWCY0wgd6uKbeP589CyLJMBGEUMb4+1AYX+NvmtUgr6J3JTYaK
+E4iA5/KKENDJQo6eR225qiQKa9nMgHNNbTUOFGDt+L94NE3DVS0ZFUaO5FIs7e2Cr6hpgY30g6c
GxbJJe1DlVSQb5NSamjoldKG/UAB4hxxB+ueBIhdHMT7IHlQ3uVqbPVczDE7fAxz5eMsOjBcSiDs
DjL4KSyq+q+MULxhdwMRApdbiGTZPtyOGZ2KDUWPCkIWi6+t7MR9849mfY2TbRG8eiUrQzqVJI0m
miTXFZk+EN1XF+Hhy/5hTmw/J3qHPfB1QsrZT7tWjJpct26Y93qq+dbjVbhuCfjCrfINvdj4Uwij
8DL6ODFiBo9lTL7/s9bTryKI6SQ4y5FRTkNx0ZfXTLj5ZzYKsiwnoJ8gdBMJpTGWklQrpur4XH3Q
9/t0mXw10CzptetdnaiHEkapPPQfQF1VclOwAV5V1KuVbaJG7i+GFroKWvOASEoTKzC2JKsVCAE1
HpIJpdyLzqIUqQdmgkZA19PwL9E0FfZM2tDZxnVjxR1Tj2WEApHiG1KBiqgS73iwhiIkBsBQwFNi
Oa41hKZF+m85EBZr1I10vOlAVNx0F0y7YPLgQOGNkqNfTA+x1hbH8WitABfN6O0U0QeKEa2VCk4+
h3+MTCJ7LnRk35FNdOl2rR81Q8bQkl+DitWMlhDCTntkLnU6fzq/oR7DS1cDugRDv/IxwmfFmDbX
95O72G4dBWjunYrQUkjzDRoYhKfl6a0ajB4nP4YEMcOEmq7RiecmQuKFykEQRBLoMVDjxeLH0se7
4gzwHwj/ZgQNhYszkJ83i4D0y/pD/3YfWELSzNVfKXxNWhht11w9s+i9yfpWoSKSPySPxISX9ezr
D3llGSXIOZZ8S54NwCJCQIBWqEfblQHSOeDieEZsCbtG6dgjt/jCGeBo13AYzRkpRjMi5ojj039w
UhTvqw/LN7PPfsAJFH4SFRrM2ZJVk6sJQ+McZm2FxmncPURIQ+9psArjAod7CFFb/SMsWQehIYLC
zg5MSiIaI5YLbZMcF18699GEBFjHlQ+VLkgvJ7A5TVJsQ6ufaXPOkIwID0+POI56d+2hXDIc/VWq
5ZSYionP7M3GF0RDxEChpIIleQ+r02nkZIqaGWIsMY4qUMXiYkO8xHxyUu+fYjN5J7nSWMJsXpzo
tIPxl26l4zouWJ6J49zScs2a7femDBdLH6P2iDbRVVrkwgybJG2JPpFSNO5JKJJwJenfJrqDG+2+
GTAfH2sCx/aBeyZwkj9cDHkUCjAqOqk8q6fopIONXLY6lDvyswARqUVVRQUOTfy4F+t3jC8sdimT
Ltl2Dj3boaq96H3xugwZuevcM/OZiPSqSeMrvuVNs3C0FprOtkfkwjlHIhfhyOTrjik9usFdD3wf
l0E5DbSJbwT9AxZiJ92Jue5cpHnKkpw0poQ/xDRPl2faYjqeDpco2oqO+dIZkMOtuIzXYg2SwIAX
jzmlzmjXmHGa3o4c+68we7xXPlfrNRVt0q3wLvB8Xzzc/M3zkNtrd1Oj7SA0rr1NbySPe4rcWaxw
yXPjwDxm/lu+oQMVaQ1PxIItd7ZFCNjfwkCQznbgumPZgcuHKzytLILzs+6sqHXbYjcrYdee5f8m
kWPRCafEK5nRm1gNZPFdcCwdyrHUTV+KZ87sZFow9J00u48jkb6yQE4FfC2+fF6akspLgvgqrQRu
S+w4pe2ospvuQ29pA8qDN8J/8laI0vKISlRNjEZl0UY41snHmuZo9/7+6m2jRVD91yfqk2YewG9Z
tOHkY8aVl6UpclP2EaXCgRokCKuB4ovtCHbC8hxNhyfrRVWvlbf1P9pCb6xDnWX1i6foy9qx6RP2
J+Q0gxw0y6xDJ8xNHo4LfoX1yHNYZtj66oM+vQeytk+lTteh8XVEyDwlLaasE8VT9LhM4oyZhtHk
0S+L8Sn3OqIlRFzNHRGB0Zz3GhUwKgIwOMEonMIQdTrpaq9vDncFhNYlXsdSLwsnLbnSZAVd9K6S
5YM2/QxAZHxWPgme96XvzfAJwnNnMAv7sAWJFWpnceT5P5/gPPBOJZ1LODdlLTAUh5lifWkomHTP
gET8JxYj/PpexBhYrKZRKID6BwylGYgD8+8pZE9Ykd09qdDjh9zp6tsKmRTWMuqGsgfBBoMTFSvl
I8fCEwUUlGQY49ToKcCAD5rx1kNre6PV5YbcVy8XvUJj/zXjtBnWRE7S1/utE5cWaycG7QNkERXf
xCcCeoEiem32pHAmOhHd8p3RrgGUhcdV+s8H+YsK4IcFTAPqDnIv6sTI8tQGq+4Sk6PiFKvQE95i
pQgylfic9U+ENkldRgkBDypV/Cm/hCCoygahnubBpAfnQDQulK22n2eUfQ+Ke2QvpGrAY+ktbvEn
cK4qbaiymPtiQ72hUiBZVN5WhRpcRjRWgmSZJxiqhF5Sc/RX0K6JRIBgXrdXHi93LYA8ufX7tDft
jXurn3VWXqpbGC/+QoAI6MLZ6q5Ht0NyuNUS3rHYtN7Ypui1vVc7w5vzVaXO6OKBGeHCMeBhWZt/
GNZDGy6XGOXp5VFrd/y+b6JE301wJJzSTtkNDjIWo7yrzT5cTp22KcWp8cH7KfXN4uetVHRkhzIN
uqg+zbuAvS5JLkrO2zO6Y9CcXL8T3DvYRHyE/OSXuA6UXqzu0ZvJwbvDteeVdfJhMmuu12SQnX57
WgXgBXAgmwbQ5qCKXL8y/9hM7YeHcyUofVnSOQgaREuk/whCRgW2IJxjrIJEZOkiPmsHfyDCw88u
ESpJcZfKnbRoKsV/5shq+FOFU/VUlwRSkvVllZtxViVyfjWhFx073DVrK/bhiwotCPVA1mTIxO1w
IJ8d2YqMKAsTpgEV4o5LydwxqeHflVuBbyK+B47MpPS7T9xzkjCF2iNe2QjhIuICpnHlpr9DIgQa
MhtRV/mVU27RQdeaMXtLxYIPIgemz8y6TJhUqDy1cz3j40VreKOrW6KiwCtMH9iKvcaaTcbqkR1V
KFqnTfugRmW/KHyU6fQEJgxcT0vCvI5idqpLwx5/c6JOmLbWHZXuTao4K2zjrDNl6UaUQtGBcsvN
rm5BkJVCklQsIDJTH4Oe+Ye6YDqhWgDTiPnmENEpuOVoc8kA06qJWeab8+9SzxYI3MjLNxbWxVfz
NX2wNXksAfSShbEXZMFjVU8svV31is0NZcXbjmyh6c3gcoRPO8P0M67QjIhyDXqjlVbZslz8tcWK
MQgIkSxqlP2gs6eDq9ehz6UYRFXuOK6dq7UfOMEPW1LaoMqD1LM5LlL/Wvl+1mjmmSsQLisqDrEn
i7PRBdtUIx3zkGdRlthxaFUBMeKzT45XOx/GdYU8rfnZFCipxGiixPYFNIFnbIRjmUh43h14F5TK
Bk0HBBDWlIYwKrGBZHavl6+5npwK50b+K6MgOdc2jHWG+QypHSeAOrwmAxhj6KJeoJnL0c0Ql9hn
hLvd15T9hn7yP0kZg9aCeIYTgev2vdA5kUDwqVjYGGEOn8zyVDcnEXufQfzvnj+ouSHvA8yxoRJD
HoAcANQlKc5MW7unYbtP2kJpCDhda0rPxhRhopLFuNt0SqE2QddeKw7HmziQtrmNHFCqOQQd/h0y
bqGKiFlSxJAjZANS41gdf6f4g4GWYu8tPTD5pEJFnmAaRv4VMfChLZn9JzguIu4xDCKMM3OBUebg
NmAw1+ucFJqJ91drLmxISQ56PtqLEuEmHeFH16ProI7IW0dKB3fUcsPFuDRrKaBsNUiVbs3cdx/H
4inkVQNKcEQt2kwrI+TBKVrkaB5RuxEFMeenevLijPCuc1BspEOAvOqshfIMuQsAQJDDlzN140Jo
JvytQ9ECeKARxiRfZNq61o2/b0ioClMqi7mkZL7QmDC6t535D38zYCk0Tt8GyD7oq+gHO0eMHfTc
pGab8za0zbUN5RRTiaEc80EIBhcto7OHbYIMcEJKi9m07GY31nha/h5nXhBZMMwSgtHli1XV5k51
Fj3I4HVJAwVjkzQBszBnun3W/4/hh40Dkq8D1j3hGp3a4puTftDew70tNGhEjHRjoXHozSDKqN+z
v08unMs4PMx710rJiF7jpMdi1xm1I52GHqhRFviISIgPGofDWhcAHqvCLFLSh1mGaapDYhLI8kwH
TUI9mUPIwRnNqB5H9c3iuOLlqlumSK34YWnP8rtFy86RmBl11ljX5oyRReNeFt1hz4obraWP0KGh
nXXBc8HJXvS7XBAPO8BErY2rwrlMbRf1zfzpimPFGsTWJ+ETN3E8aWN/ddYbtLL5RbpnqHtdLjM6
Mg7Yg8l/3rh3c5Vu/aAb6PKl9RZ5wWjXNlw8N4QttHGyvMov6QalSq2Pm6MqxbIbjNv98NGz+ZVP
G6No6122Sl4Xj3oz7vrI6nmAbnF2YWIpBsLSyjfrFmj01o3cg+rTrmqH5v4jOHT8LkDkkSi2ontj
XX9RlRnO/kHg30I7szl5nN8y3ri9kkS6/HtxV2oEfs7FL3qVvv723oghevIxF+H4iYGSvCGhA2WH
7OHleOyTaKws6wPKJBjYubYDuViwIzDR0ahmexHcuCf0Y0OKSkkp8gDvzt2YVQ/2lgdJ/a42Qn0G
wSw02160FGq3DVq0LkwfNm+6Hzxj4OpQ+XtBld+XPkLfxy+5Bz+qx8FIeBt1XYDm9Np0CHALLVhk
yRDWPrdIELMhw3uG+Ge0S0UK5XQe1CZwbOlUILbwoIyBD3b4mDpA0OZ+jM6wcBQfRgtzyfONvxG3
sPA4/nIP55Rjz+kBHEArq/EVQRQlZeZw/o493RD/r4ODHKTon/CNbkbcMAiNorqolV5/0ABhQcmr
oKv+jZ8tt3C1/EX21P6jxJIzXdUVWnP+ePtoTur9tFbUtUK8UaVEKW1GZRmAEvK0Hm7RhSfj0XV3
KjeqW/KGdZKianG5yFqDPeqSK9YmYg2mtf8Y4mtww9JrrbChBi0khqRsC1BeVKnmTiMrDE5VpuGp
578+cRn0nyAEhPuF1oEGI4UgF4oeAyIaCyHLdcohWVZNR406XIq+5JocEbdPuUQm+9N6WuvfnD+4
kHsT7+cGDRuwLh5v1unfWATQDxcz6vbbaoaMjDWfvD96b26lj+cNdHHWl5sMoQrkmWQ7ROVczuH3
s8YO20Po60ng5oroVtoyxozyDRQi9CkOsGnPqV0ZXh5YdWc0oN+wL06Hkag98f76LCjd9KrZO1eg
d+nTkoWvs226NVZauiRroRyoPhz8RwoJs8tdoIQf6bOKOxHEL8/QiK2NlGm/723vjmi/butVXIzd
7f6LPEYK/hryGs2pSAwVpPa3YSCLHijHMykuWn+W+WN+S6jJl3GYgdD8evqy5qP6GiZW+LkKpXei
+eKVpmXOVAmJXwaePaksapFWKIykoZQn5R+q64zByaeoaZjJMrhiYzY01JrSI3RJHR+J/av865IM
/ahpokAYTP4/LPjO+NqMyhhsxYPGr4z99O/Ym3U9fPndwE0g1aNAjOLy4MhC9+R4JXJGuU5VGQ++
6TTxX8qLwBh1oJT+GMMdMEmRwuuCXXBz0LeK18U2nn+OwiyfOCWkKbVK7PaaOia249eMpzGuZx2y
U24iEuuvRU8p3GfJB5YsRbURbwHlfxvIB7v2F+u3wLb4DCVuoaKucJbP9S8Kb1r4U7fNEnnzcj61
SW75E2loss+NDtV5UVZBrl0CzDxRuEK/oDlAHm81QcVo8PSUkDPCxCtdlfsKrHlCTGuONyEy6G8j
wl+bB9KNh1gb4YovdBgz9Zqjm5tLhqhkHoAx1hrZudH3hp0VLQuzr3tidMtW9kCkOmGmagihidF1
pVTI27/JZzLo0AkKsQ/w1aBnjzbOK4AK6uyppacAnTkK+GxT8AIPJQhqjnZ36Sl4YME8T0H+K/Bx
Wvdtecq4d/3r2DFOf0lkwkyRLfHgW/BCp+M6N7jQwTOIUkQdzG5tB22hjArv6giOekqoT/hQAVA1
h5JYdkN5OLCFG8cc/hldrQGOqdgUiy/IgqwrlfpP3yab2vxe/SiBhsrl+FZpsmJzeCs+a9fFoMgA
+JC7WXMw0Y1TowLOt2OdrsIO8QQ9GXDbj8plaBvoZoXLIfT+/hehQ33S4psurC5ivJ4QFHKnTSoL
TNPbDQKhzigoarv8Y1KDTQEa6gh1WjnBKKScYQgor2EQ+1prG6i422EKUrzp2SMYNmwa2cSmN5w3
ljGuQjGiUG8oYQy4abSmWUBKhYeFXs18R9aih81CLpxSzVcShUoh01pkeG3ST2tVIXqNfIrQ0aqq
/tsIv7dIcF0E7tmDTOoHlT5sOTnrKaFhFp5L6p6gQA5b1XCxgr0OeFurKe4oYpsjoWm8Ji92d7Vh
YMPGeSm8OJ7MKFZfgKgBrKdPp3UdEsHHljZkdP0S9dXh97YFXB8LqN0bv+c6+asT7Zls4iTVH7Nw
PbJSGps3n9SmlzQeuppSMD0hE5K71Qwe2lgZTK2Zb37D7G4xWdKclq3SlSnGJXS0WZPtMZXYEmzM
YksNpY9q3Or3fBP7iVmmmFLD3KfEMb21wNF/eSp+0v+GFxQEzaP2Ss2oE5ZTipWlnP2e1fPPGPxg
c3M/NP0g37UUHoNP1Viq2Jmhi7wjjWNF/pKS6rizJbvADPP8bAhpMeAUAQ0eRiTD6HaWMSoDUDPh
IZXnjQQp9eMRZo8mvK0HKIEJl+h4CcSxplGYzcaMk9yJc4DIzkakBVIUBGNBQUeaosp/zjzAOsAQ
NxNWFLUT23OO5hkI5iwqjTHZQc/LGcOcL9T6KFaSKe6SftnXNrML0ZUdLTfJhTD1LTERFQdNoWhB
2E8sXUJzvgG2DsE0QadfvRVlB9XsH7QBEEc1EFEv+nCZ3JC4eYLKAWe2DJSY3uwaRpbTjo1AI/1n
RBYOkD65OA/pUT2qQWWS/fU1SK6A8u0J2Kq3IVxCghg8MEbKkDwuVSLHFw0+xfmyeqMjp2iyot16
mHlCaPOKKmWWwS8uQe/FMxTJHPf6Geo5fsR+YWoh6wbr+BIThRAxdFw4XlXGQXPouOWHukyLVpHO
5kKeQgx+X16h4xs6GOnaheBouo0CEmN+EL0ca3fji9ll+SrIxtGDDSLSGZhyQLs1ocvIZbw7QXnS
aTJqo2kWb0e64YTB078sYzVX38S2jPYLIAIEVpy1GARKuPTN2T0rfaJ8m3qY1PCAQU3zCI6GNj0Q
YMSEjLbOONqTezG+ZS2pW+1YedvTPZurILB7gO60r82QEU7vuPlzfuE0gSq28OjcP+ECyxoepxG0
SJPAmGNa4p3iTOgsXSWwpWRI0ZfJIDElSATy/GHyP1CqBD3YpyEkJxiwGs+ax9s6UanNXv2SA+9Z
GwPnudceXu1Of8OBpiGd8cqc/i1Cx8v2Av4/7B8+/BwDfyFVI2B9bSNdw+QtSs+TILJsg7bYa0Es
N6XJm+597toQ53y5ReOdWIxRxmlx1DBEZEwbP+kMLyXqCtzZxuxMDxYHqHW1CxxzB6aolygXQEKr
J+gs/JxHxk25sVDRAf6UNiXUKVGUB8yRsJgH8FmQjADc5tHunoh/gsoGOyBI4Wig2vCwEhj9Rsh5
63MDvFslWMjDtigAgDiShTtKHdRQ8Md/7K8s63IUePdEHA0MRRX8O1aZEIEbXgonDNiHg4LLBAwQ
whD9Fv3y/0xEdGDzzS2e7Rxel0uo32GqBiq5OB01Kc1hQ78X+QuQuxIRUpnPxnnmofOd8aOnZCAN
vgn85jijdZdkPaabnVH2V2SuxNKqPP8JY6ECbMGD5GkfmUOido6Qc6vajRgoqPaLT8mGB4rZqsbD
aX9PXpZcv8Q8DymGQWKCQT25Ph3qa2Sp5bVZtlxtyUjVydGU6m/p+ctty6HDTLfmCzR+oRKwWmKI
yyBzKrdJ9HWiOZ5FHJ2HkIovySqx5w3cplUwGh7cWRthQk9AIyCYImQoPOWXnb0cdg6UX+kB77sj
bNAZfhOX9kIY2cSQUWrccR+mByGWJDTDVSepI9CA25AdGIZ7nHJ7HNoQzJd18wwOejk3tgw0kpYN
JU4z7KkflW9SL62F9LYhw/ZoLs8Zkn5xI/EOS88TXoWnEDxjUEwqqHtYeioQpW+/G23ba6RECfWu
UwH3TRqTW3VzDP6gylFLlTJ3DL8TAsRFZw6J09LsIp8ZttEwJlOINSZArDarlFgXG+Vvhorjti9i
2wHS4RU2nd4hn/WNMtsP4OVTbXK7IQpWV0uO36az6xq5Lu4zjnkC+j5yHmzMubINeig9SoZA/FZE
4Fbwlt6cwBEy2HQOXYNoB/PuPiFSTxrD9pGLM2qPvXXgn17O2CHQxOWpWwKk2BDVDp5nz8P2qRsB
gjE3QpDcMlovQS2fSnMZeMjDqxXvCBgc0e6xOYDGhKr1LhxlxG9IkraPKCWzFeG7QWyAyRG20akr
1+UzOzU9f3WHVBgySi4Q8urM4q4GRcCM0GELj8AsobyDVRs9EUM5fWDj2BWbU6ce3Ccj0+gHW+2i
Q4H3e+nHZJRKGxEWtiW1HcN1RcbAwnm8ZBy6oGOjm+U+/UTWlmCVB3WYP5XOxGr2Ef5XPUHhT6Wd
aTkplKppli8Wyp/I5oN0e84Py9X9/QxN+eNLLrnYfU/ukWmo9VFHcCIMaostsFRR+ChrlYaNKfjj
vHZ+XrX/TqVOkj8xqdNyqVItUZidVBKZ378xu/fDzTY/OOb29xSK4aLRW1wnT1drA9Nm+WQ0YloX
8kNniaKC2hGTyw3wf/Fi11t3Sh/QhFGKhz6Jnw9CnjyGnkqN04ROSWZvT+TX3Jry9UB7GDddtl2y
4/qVpXUASpcFF+NKd4/hcMH17+Nd9pCCToOV4SHZ9Wu2ryfXMv4s9HT4Dp6FZo7Xs2b+EYkqXHgH
lTW6q6/Vq8NX5RBKj3ncaseK2MgRsZC/38Y/VrdXq/DQy2lWSQrFT9Xt2+n5WB3kq7t7SULlN3mh
5jykcO1IMibkSPRQCw1zBmYtlJ+M9e2p1TEu/9Fw6mgF/PZ9wurnHZHNu69tuUODtFO4OTS3HxoA
DAhJLHCnGdUaluyPiRp2N2TOLjBlzL8J0M4JoGXxOnlE98ROysRvjTBPQmTw93uQZH8Y19ZOVJKS
I7tS/KR6Ui1vs+zQ7x/vQaidwPspqAaNnUEMdLydetJsJIvGtI+JfEYGubdNY1xuLGr9YT33dmrk
KaI8nuo5UtjDi/Sq9UpCsFVAcG4Harm+W1O7XqH9wXXusl+rr6CQXG57vfLyVKP7Tfpl+U08WEE/
Db8uk4uC6ogu8HpJLly6xOYArJnRGR4h+mXRQBGCr+PWFJAMRUNPJ4YYii/qt570hWx3QFBhbCK7
QiSAjbs6SlbjultS8+KLHm36YSMfOyDF3iDi1ZT744bplvnTVU6GpbB8jCUivh0XSzFXIGMpMKxX
FIWUuovm7rb0qhWUBwUqirfD6AYkNGrXEp7uJHdB1VUd5+8Pu2DBx6d6uCRfoWamUiqWKZL99KxX
m+P2NBmlx3vjOWI31DGV3Zb/Jg1qwrgVsa6+mYNKWODATesojrX+fh6h0OO/51HMCoVSPiulpU/n
kZUmi/L8xHnIIxN2IrEOgiWWRaiI01SG5KrsLY/E6ilyQTxrXBjLpBFNbSQfMgvQaIwiG0FkR24J
T5wpWibVaR409001F+wQSo1LBCuvd3SBMuF2ZCHb1rU7oqeiDq5N2Q9Qle6Z227NJujEwz8rEtPP
JTmVcjmhMoYFJJ8vlP5juM/5daVyXhyO93MUSQVTApEH3qR6DNvmoCcZzdrXQZtQHfzJzvTiexG4
sj2gL+agsbx4oxDVdkfDkyGt46MAkYiWSVFU6nFCA6EGxzsyUPoGR3iucEYeK51cL1AMiDqpNMFw
0RRXT1ojbzomGPuQvFvi++P5+zm51vi5D4UljXdL95WhlhDnkYS4fufoOqu/62EbqE1ogeO6gVUk
dW5oBqujqw6m6SRXCx3HGYkPc58B+B8xnXQ4dB11Je1WJOclQP2YBF82olNHEX+wW0EcdNpYi4Zf
Dd9FTwKAI7x8bdWIiIEoFtR0yKgOEEs7hToiagi8AZql0TVHsQyADqPhygy3FsLhOGiPfxhWHe+l
5IuNyaUa9IRxh0g6iOHRjlSQainM1xJx0qLrQUl6t7aZAgI8NAMZwbLZgHjGzIHJB7Iml0r+5G6D
LJgdYUAJzTic7qx5+fv0Cwj25+n3+yD8tO6dC4tZupokRxBu6V1RhMdAUTNKHpw1T3BJ5tOIx6Of
TxvxL2IJpgqDF0DuFVUi6BN0YBMbG1BCaE2JiJtyYIHxDmgIxgk7+V+WrFz6gy4LE6mCK5aV80kx
uGu/eUDr3K686ud3Rzwgr+KY1KQmnPhVbqvfhe+1K86fQOD+uZ65olmym2tPId1FmoLvucCLTOeR
/fdha4VUFVaqR+DIJGRIfAU5W5kuMQ23JMTSRmlxYphseZaKAupxqGWlUrR5bBcYdTzU3xD7AbEB
YWgPBvXk0S2R7QK7skBlhY8m7VhsTas4Q1k4imFXArm0DDlWWEsdalHA/c/gXQ/MYC3fDHK6Bl5m
dQ8hTczTQ5gUZhnEKiNMgl1O0ufsKS0wt0dOUQEu6yGFqlhvJTFaqZaByQgUuBFcE0JMQ09jfceD
125aWVDHQ6jx79bU7kOo8zdbFPsZMS7tgdY8fjYG7DJCpf/tGXJE41dpz8A23NEN5D21WF34KaIF
4opkgHAAPuABk1mo2dVMieDYSM3cqLG8UMPwY92ARdGFGRegjezaHHN80XO2K17hS8jLl37GAdXf
PECFnseooyy21SV6s87hMSC86ScDeQRAmdMZPoCtNJeczpob7XNYEMUJXGwnNaY9b5jtdOCMaJ+q
aQAnxRWE1A89icAmluZqP8p1q7bG4dN8BxqxbAaKFN83X9kjqdTNjbnLE3VeMayaQtOhFozZJxNf
Zw42OTx9hQqC/OOYqSqebjqy2tPKxPoccw8rYG9/movA8uCRhEsb1ExNmHcjmRBkKKUBTR6d10No
OLosNA4MhkRwOXZHiRoC/Vb2pHdBosUeMFP4tAe6/JHCtizcC9dmkMJ8FUc3neEhqz1PodqgyFjl
xVhIQ6EUv6tkaWdC8wWcIxU7IOV8CFlOUx1+LvVa8Z/ZT8MMY3ZfZHGXwuRf3p0TgWL/3YoqLzqk
SzwIV2I4qcIlJvdfnlfxTwt/iYxiklGTm5SDdMlv9mq22BQHu+LqeB/LgMifvBig+YqVbZR33Giw
fPdE9yn/I1Zvt67qCzVxZLRk9+oImJAyKrYpSuTvWkQjQ9FcHjKmoEpH5gnLbb2EPLHT9di2bdy8
mV1Zz2yf82iiLE4N05hhv2HFlW0hrUgcSCzS5dtJCbeUuQsqZtSzhO4jzVbQ1S+bwmnTtA3hBV4r
dmvt66R1GuNbiCe5jugmi5/GMFJau/gVzfxoPitivmz7c/YkqcVXbNCnSn780j0tg+0YWvqesL2z
avkhfUEeq5NOOKRgAp8Blv/p3/GoCYtPZBHMofHIGVP752m5fmIwxRSbQjYxHed3p4FDDed8T7Go
maLk2engm+dbHTbKIFifY8HX31fp9A8xfvL7iPkEOFQHpywdJYwYq23NlsW6mAM+h9UlFmbZPRr8
nvWa0P7F/MYS5Z9I1QSqfAGfC0GqZnf0LiqqacNVA+8Tv1MXUniuzIKBVfo5KcVr9Im9XhOZ1Lyh
Bc3lqxEYinC5K5Ih/n7BhST/B8mGJJ+mlUqlSJBSyH/SO1vs1sdq2s8d763Sy7Ul3eole7k6u+Vd
3eWPiK1QAxiyTGNEH6tZr0ysviWccdEGuLjddi25khG4JX1s8283LvKeSS5zwvG/FaI/PEECRlNe
/P4FUMSPGUXIgDeRb6bag6Zv1FKEnR5pe2c3ppT0k5T7HQXX+UsqucxwDX/AJqRoFaexQmgJfsJ/
PVv3Zd+NuFeJAoM73UuS1fge7NME27pLqyQafF/yNzm6KFBFChATasMk9rOuZTfje9L7QZHuRO5L
0r78/gmp/769jnBZu2PU2HOhbZ70+0rreLGo5W7syzDmKuYeb8T2nHTupvxWONVC2Exm3cOUi/UR
oLRRolIn6y6HjylAj+SNceeDO7kA3iz2YulUeBp8s5WZf8cmSZqtsCH5wvG9ZVGWJQyQHmeD0DOp
TAswIj6S8t4bO29Xqd7yyD5uvSC7R/TNWlPMUuHEV9/kE1ClOITbrS2MPNOjcZBG0dHiP0w9Du7c
WwHFUAGeuEcrv7yM7IYH3+H++mB8QzzAa5ScsNxTD1G4LD+Fs6Wagt1ZgWRlRXhcy+7PTu+WRXrb
eWI8AnOqmO7KFzOnoRCMWsopYKbmfNzZfdAR6l7YwbOJ7eV5UhyJ897XzMBr4T1Bf3fo2R1+fp80
hz9Mz9p8TPeQPD1Dk52wtRNEF1YH1gfHPvDUuRDvpYVKgfgeRjN30SHuy5NwA+dJwgMoNrkC/5RU
ISMje/MpeOciT8K6kKlqj352eLvobb5x/MF12KeFRg54Pzi4Kz65Tf/LoUEnr8Gd9SA+xbwTTAmW
Eufp8B6Bw3gOJaZJ5OMiZ8ut8ZwcDgwj5vTwdnq/ZQV0UMVH6GVVTpzt6SNfPzRyzMV1F3qMJQCO
K7f2TBj0U67GOeCXkI/DxT5uduvg5/D/EXZmy6lkQZb9lbJ6x5p5aKvuh4gAxCRAQgLpBdPIDGIe
vr7XirhZlX0zLTNJ6UoIgogT5/hx3759e1jpCp9amZhubp6nAyeRS5r3s9MqCwS9x1czqB7CV8h+
MaOetPyQlAMt58r91yp4//WG3KTNo/tC/yW+/0gdid1Ty9Bb7OU46ew3R9r8WOUuZoN8nyrUwrU2
I7bF4k6ro1qK6pX9+2pdLX5tOh+0RN5G5+zzuhxeviu72vyZjg6ZB+R8UfSSqOemmP3QX3VzFKfy
GZB/fqPtd5zRTnWyFXj4/mn+Js3YBKySA0lHsATQkvk5plEOW/cYTEUEeNcq3KtOYALUZJ4ZPztd
SPyNS2riLsuWMegXLIc+7waUJKMKV2pbBPDyjeyLwIHBwwGXOYZQO4c56pD4C77ZZxOv39zXCR+m
EoMJq/oqRH6dgOEEmxepD3AJOmeslODB6VHuWPBgE5MyjcHNTYsqitaZi7nEGRkgeoifMiT1Rm/P
JPT5BZSWRiolNkTABf5mDugP2qUppXJXNraFDyU2zjJ9apOkk8Vi5lXYTOmxawLVEfchiOHYC2fI
y9wVQQQrfIBNqh39HC++NCXESjwQUIzJl7QjpX8JdFBukRiJ5598gt/9tIQuWapTYOR7k1yxPARR
riyX+vPmSebIRUmKXMLW/HmwiiLfXUD+/OVfMRm83Dn5sdN3pilFlD7EtHCzU3QGrOXGVzIbnCHm
DfdUMphJTNK8iThbhvTe/MHPE6JL5hJlgAwLtyDOvDnQiiAQ2HBTbs8klThTlOg4DjQCazMjefiJ
imICIBUHZDL5LCFgepZxZGryqtIqzRvp1lNHDBsVFdko9ZSNc5Umbtt7lEQZv6aouifhSXn37Xhj
4cexayS1/NU/QwIw9A3c0wMR7vU+JqdQfrqmhZN6mxlODIDkmSIChiLBfCd8WIlTuqEVSDIatzO5
6Iltzj/oqISOjAOrK23i1EIXhWITFmh6qIt6Y6YypJRXJmG4bvmkaQQaE7Tj1K505nMN4rHUCiUk
Dv1Nj4+lhABiMdC0ZBVnDFzne6e494qc+0CawQSChrlj11eyxnTfE4Tv5onxEQmwjmfYqaAsQG0I
XpSZEHNLiVis1U4SENUwNyoxIYCeC8G/6gxA9XGK3GN5lzx1avQgp/MMqfTKE6khfFFhckP68Z3E
Glq+xswIF4jnLzE5+ddrOODNWygmg2IR8xVcRg6oZf36/kdLjLiBC0A3ASj5staoKG99BFWDJob3
f5Z+m6jmEw9CoFuO8q+whOL6df1+YcIpYVNMVyb+S/41CiCD+anjXQRJEi1KwwEV7pu39/CPOiBn
baVS/DLFALFy96Hmg4xAI0ngfDoKSICW8mW6f3Nn++QzlLnxm5+EOCBhiEHs4eNan3wbg5g93VAB
Q4DyNBuWL+Rkyk+G88Z2PjLkCY4T+kf4mlx8hlD8KJD3MW9X4jys2JfVMwfyIOJfFWNrUg0MDM/4
rM+xhH558p7NlZvrrvUD7qXMh/mSbDUNk0yKEO4ecKeFprFYRVyrLi6dlFzr8ZlB8LW+Sx5KtloB
xU5XC7ULTrjuSdxhFU8o0QqgZv8FSheZGZ0nwFUYZUlhTpK5MbSVx6pb4I6deE/zBk1GrLQw0hXm
M2sCX6QlVzABXmFgn0mxzCFmWw5sej5Fqa80KEhOxKUroK7K/ap9ZWdw4iWZHDqgiTVr647QaoxL
xwS4kxiocqbvvieNSjzTDyQkFN7cAXfdQEh5PZuFaXhFesxsmpgXrjHrk+MZk/wFVqgflhRj/lGS
SQ2Dm6/bQGK23bHS0BCoGGKv0sZLjF/UCtwB/VF9BVh9pHsfjWTLAiXxgV14MdC3YmlMXn7e7HNo
VUZiyiUnJVWg7EYIzM4apSd5GjKRNhUSldoL7Eg1qb9LzOS29wdoXQhzbxe69HCqnOissR0h2ww8
JruHnQxyJZAUW6Xwdo4xpDkWcIAYwoQV7gX+PG+x9sBtjcvzktKE5b37hFV8WzgUuwetO7URHJEN
j/Gz5oE6AygYsi2yXNKem1lo2tqrIgVvc8Iqrqw+jFOG2kLTb6U+ZAdcoBiePVHCsWq00/TKFPpz
j/SStUS28pKLRAGFPb00Vz5kSRS7lvLClmDM6JRFnxeeNO9g2arnTCcDPK4m9XWVfplyCs1/gaTZ
nHOzlL+CnfKqwPw4X7ucKSL2w1+9Ams4LIsvNG1odiTyVhCOUoW7XPVCyi1DlnwDQiiZQ5aLNJR4
LOIty1TCsnp9zAEO+uV399U5nZ2smtx/+twcUBLhS8ZxercFqmeDgx9zbsNSgRjJiUlgKXEqL9wF
GDK00GrEigQqnvl8vraDu+JUFt30RKyl+KPk49yY3v0PDYeNvGcRh523UnX/4pYvBab0baMrCTdJ
xQXLFG5JtmXaY9f3Uj19eCUxt1J/1RIcPRzr4Si+fzi2XRlOEuYsjaM83S0UnAwc4jh9BOOSu7rC
A7J0yLZfMwSASjSmci1zt1gA8+/5d/px8yHuoa6fldU2atzynfIy1nilL7zvhSrTd6DiYomHkVQ9
JgpUFUw46Nwr8kZYflgnmWDe1mL7sHJRSaztnZJBSPGzE+Q+r/+SOc2X/hYiKecLuXK2kM1XYn3X
P+GIk8LimpsUs5eBMi0afEsKoNgTbEKqln9zbO6bK+z6YU5K5PCS7+yBUhJRISCVJy2muNW1rlSR
6KnbjpiWWGuBnUZQVHEcMqJcMdyc1qbANuSeQbAXsqhb8+EfqD2JAoQXhS3znfJTrmvenX1hFkwb
FcaHwmmzmDIJoPS0F6gyti1GkEG+bKsuAtrJSScFEQTHO96TFCHMG2yp40654wEVI7oaILOJ+A5L
GjySW4XBlRuXuCdvIb4DR7hWxRyATp+KT+WOh5dIkeBJIgfGXu5TEu1OyNxNYD0XOVOHldPgtatv
lYjGnd3o2lxYdmGqSPzVi5023JWFpkzRwiCIqyDADDDOu/bNog0e0CaIam81THwtlQuFh9LP+paF
mFuTqH7eKEjc4pwFedoQ5skFmImkEqgapqmhz1TvcwgauwkklV8ujxK+kJ6UVeTL913r9iAF04rz
NFaoxAIUrRSlLFfR7m5Z2LRiISc2UY9LL+3S1F9LEhyaPX19ra9WXQvJv5RXShkzlZHsXEh5sJ1q
Z+PUOubSFor6pux3/LRBEngC0ciiRvOHC7zEA1GenFx8UZNGsY8eKyVgo1cxt9Wo4Q/hkMUgiY5M
CG/xaBV2sjg2vyFs0jLoyZfqNJs00vHLq0ooI9pnDfb5Iy708xKAQalJ1K4rD+FeKACt6ysz4AhT
2fCCENfrQeWaHV2S5w4BLTwA5Fdm7QliBZROumG4RdKTkT/kXieg4R7TzpClp3HNpoHFdhZROF0G
ia8ZiigdSI0QWxJRB+39CFf2/5LQ/Vtt+0z6T1ZB4sefrMI+lVrl9suiGV3XkrU6+T6t0FhZwA7t
c/h8xGkvdLFTOK5w9zfM5/WvyuwYmmB1oXYfr0RXk2uXJaoylwss3y/2U494YRYjlLpiNrTdMVfq
kjAkSOMCF/vl/gKpQYG3GDnRmfQ3sRX5NsJxSTv0hE9VrkPv17fjH5GepHuKIMPPnXFFqbqqb5lB
CkHoSZh+cxNKKvfzo2PbKKBCEGYYvm87T2arWOKCYPFnkGXTcLIoRmM46Cw2OjYg1yfR8VOqxv7Z
VuS7HmbU6DKF4BqxDHQBdRKONC5atOEANyudW3PDJmO1ZKY5vbc6IIn79K8SdQyjwnR0/pe7nLXw
7Pe0/Z9v8m+kv/msvM3d1oXLAH8fylKSUZbZPY4y98aMtjdfRZQS0gXQjBpkOgz4v6D0f0veyWfy
uUqmlE+Xs6XfVFzXk+JynilvzLwTDBAHgp1SWZ+u7mAS0mYCyqCPuJCE4CFHVZYI/ITXiL5rBMvN
FcQdOdonEB4TwtJQkDMiApWo7pcPI9YFvUN2vAqCSrnBNyEe/e9YA4GNvHUYE5SfQJQmm3Dcm0Kf
luyNl9+kJTb58RmVA5L4bKe978uu2TOp4ox8rKCgC7CtF96VR9jQGbDJtyRKUIc7/SJEBTv8QUfW
NJYk8x8CA094B1tc8+YFyAb35x/0H7OscjpmxqWYJfKPRzKSVoaVSKb4rGEqpZPeJAMVJSHtPVk4
k/M1JfzT310CY9sNB9rRBsoUsB62j2330PfwNPeke2FcdjpFhps/h/JMrGuVZqlXhf4wzoz6w2ue
OXEow2VFMRSHtLkcZ9IzW2rO08xnEh8a5qdASM0alOOfBKXXeDu6D/o6OAWUN5Ew5rtdRv3MDZ9n
E00vp8Tx9nSdUv4MkKaRHe64CIUer0A3/zwnM39Xs5kpMB9L6UqhUMmlf1sai01ut6ucMzZO0BSV
XxOvQPB9SlkqJgj5PmmNid/A7v2qk6Ef4Y4ubk4OQ2Ml7HyDtIg1upn0OIHP+qyouMQfS46sFrT5
qLwOmQwTLLzs10M63Iz8QbBTlFPGjJPm0mdv4eFW4H7ljiUQWamXQfnwjd3cNWIGCj5tVKqn644n
Wf4KNOfvSdpTZFP/PQPylIbIlvGuM292OA3m6P55dPPp3+1OqVTKFhnZbDpHL6/Cbwv+Z3b52WWm
meMg/Vrpto7VwuP5e3qonhq7wW4fLVqFdp6eUM1ZQOlwtNoG496yNSXaWd9vPm/PRcJqGlW9reHa
rwZYaMgAd6to/L7eBpXeP59qrvy3p5rPlaHYlQp/mQez1PJ0WZ9Ox0Fr8VzskNW6tLevrCSMgvJI
4U8mTFUz97N2PhseR7lrAD/16ee+8LyJvs+tHNrShRGpHfox9Er4+PvhtVVpF87BP59mJl35O/rS
n225yd8/bdjr3Sk1Ty3Sl0G+44qDhIUjC6hGmV7ho0LyKREA07kUZXHqJjxAsailhcSxO14v/8DW
LbI7u5k7N80+7RAYBDLhkOro6veC7OC9Iz3YAL3BEchwAN1Xj/yrWgi7uAEoXLcQfmBjXH9X0C8Y
3yEnpEckE+BgOp9oyVKzC13g41Z9GFeJS2eELsVv1V3ZG1nR5lw5ezkG8g3SnQLKd+psACjhM1M5
j+2DsUe5gT8V76cECglsJf+a1Knn/jPCnQEfwzMnVyY5TVypyAvOOy5BTehzU8rGvjlvg4yRLtbn
UflscZ+pyeKe3JX4GpPbkhxs3tfKVWCk7/HTFgYJINvTEv/dodBjSmIN4gk8FeIJntdnsU4uzxZS
gjUhs2LSVI+7siMNQSIiLjRaEU/MSM7FmSa4+GqDzp6FqjiluLYbGjcemFHikWIHNfUr7gdRX7iR
Uop3aS8lik/jklM1+A0F8sOful2YrF+9YmklxVtvCm8G6vCRSE/aiMGgZHGjFeMtTZu+WZIWNFXl
3PoDYTNtlbhl/numZkCeXLrOYBKSATm+ipDKkHNg0ISLzmDh2Se7TU0U8O6gykL9YiIUPmuWYsU4
JTJNmmmC49rp+Kjije4ZsnPcCded8b3sIYs+4FsM1iOMdjw7zdPGqcAmcl0J4Cc789qcPBuxOpGZ
tO31qAIYq26kTCBYnRzUviylzyTqUUCIquSREWayaLbfrhcgVbrUJtFwFsCXI1KyEbdkkQ4CPltQ
LPylwiBn7+ibyqbcUX/VPB6T++4I6Ec1RVShloJAB88rpqCx88t3cx/I4YdZUZZ4CqZHsnRZXzRm
pyDVwfr/4riYNBNvlxLHXNoGC5SkFnVKJXEgelgqjkjaRURKsN5tJEf1pIVZp2b5GFfwTRonXpIE
GQkpR1fkB4cEkDMOQHRbpNqOOYwxjQeTd5N6PgKIXogZTzg+hJ66LvzNhvKJ5lWpkx+k3ghrquce
dXoAp6qMWbF1ao5ryO3EnrKM3Ol9vnv7FeQcmuKlflq6gY3l3Zwy55O799SlDeelDsfkQbM748/U
fbHXKEeVe0pcY6sCWWjWOSFolWNzpekRZMhMVGZS4D3CTdg/uxWbpUUY6vFU20XCDXlkS73XmjnN
GtKqnS2qC9QlHZszovgLyVIUDYqdKxOcCAkIOkbtQUD4vZ/pguQY1JvsmNM6WSZZ8d6embKyReMh
4ppoguyDybDfL3jJvQs5mdTUneMSsbx7koUUY020stJ0ZPZ5SWYSzDT15k5Ir3ftCG9+03ECd2X0
46pFChKzDYqTieb5y72eruMGIbJ6ffm5QzCJn7yvOqGSLU0c7Q6BvExvew6k+4C0YRHZzqIVuN7V
sSEqdwO+dpQlJJZ2nfCwJlAfly3nkfJQTDXCGSJepKb0VlYEuDPmmeGQukD57p7I3+fE1DL13iHY
f+Q6TEJK94yVjLiNsAuv+5qukBNFUSFJqItG3G5WLre/VDq5ApGW/eN9GCsfPyB/f6hrBSL9YZ3l
JA7VrJdbV/eAmQr0mNi8fBtRJxWGulICmPhMTfO1a5nWMfAu7C5BjEJCcEvxy4SNve9aRJiOe+EI
RJidyyDxY1oJeAP0/YLHkgcOLIR5IBlyhuyJy7fTt9lD83anumWEecNIoF8DT0XwxEz5lPblfkuI
KiSrR7wh4DT/K1hB1hZIWzi7QmbSHlUmB0590VQhbsVGT/ybps7uBGSjP7+qnbuK4IkFnQHGb8Do
0wc9xh966Zl33hOPCsqLjQiCT3Cz1g+V5vQurgYElpkNBGnUNPJM/I45ahaa63vQ2UHMSq/dKMZy
h0kAqEQjgbSKja79Zdpxn/1nRyiusPqnkFZ/7k9u0OK4v/3kCnnKIdoaWIW+Yu8BH+J2pxaXPoQw
WR7eoGqBNwZ1ijxPIu5wjqmvNjKwf80RDPOfz4/OJEYOfznDCt1K0lRsZIrF3yhp6XFluZlNc0a7
QqD0OMCgEICzRZJ9IlXnPvQsMJxsO8nL9Nv8MvJY3F+/EZCsyo2vNDII1UlEM7vWyUWpGc2alagr
k2BQPa7EvMTT524WmuWgDJtDJBw2t5NUoUzXqDDUpGETCVM+Wm6WuluJSSkED3rvFzp5pDtJr9lC
zXZHE2QyF1VHM0PLEUszDq31e3Hgu+VjiiAmVsGl7JcooHmbclf8z58tvxE5OfOXuFQLq2D2mL+z
NyyHghBJYxXRNJ/XsniuFNOPxg2wHPSTc1z6BEeJUEsRWtFYPQYLpMWBsJDac6MyvNg6vSAI14C3
Yee/5ZtkvkSgjlfYd8V+jq1A71mPR4kaPC3CC+s5tPMN93+1bqYQ/kGGQaL75kUTGRO3jsX3cRpG
iaIOHpNNJXSKc11+XDZuH4kvZDBJxY3uE06TP+itc/IJM0ua3fVbNlPM2Lt+S9ry8iQima37QQTm
h/0DDwPvKtfNxcCcwai+vWeuf6YDWhQ0hp9XGvnODUrm528vRnBOsNkx8qvymO9PG8VXMHV4gvhI
iQPnITxZzxM9HGP3A1Iayx4cQ0Dp7TO8N/3/GLJjnJ2s7KSA9uppIOPrtVn5h1QRSLxD6M3YfCsx
fPgoIvjCm7l23alYF8gf9Kelh+klC+YBwPPgYgg4vLVzzk4I/rJEUUgiQZGYRx2dhLTs9dkl1Vsm
Sunv+rHij5Q+ssy4p4KWyZ/iE4gPwqCQHfC7GKdCQ6icIETScd359YN6UvwTwyHba3QbeYecQfr0
cSI1ZvpJB9Rxteo4QSmT746qaXHgUqdkpjtvG5HoJxs+6C84e4/ccS87pmFyGKF/D+7cnH3raiTZ
E1kGU67Kq810r+CxOrd2WmA6665zaji7sfZQcv6ekLFf+dU5a8ueK0GSmX8zTsr+6MY6mroZPyOk
18EozG3EUkh44vr1zuItoZFqzoZGB+iDOUR/lCewHTqkGygfkAq5gawwrmPyQBTsGEl9TYiKBJVE
pQ+GRDGUy3UvGV8dsSvyh1OCJy9BrFiJILPVXM7kntSJU0QBGlieTDXdMxYj1Af8MU8u8+iATIYV
uiBKlMAr17TKuMjiSLEk2+O3dH/PaMJa4DOdIX4KDp+xIeVdTOSXDBKMKTw+xmN0RBy7zGzVq5M8
Ue6kppgRJ7A3j1owvtTvdap5FnMshRqO3g4iBYY7nnyA5UXiUg+8bpvcyta5niSfRAMF52S+P1ek
y2PA4I8vjUXBSF8qQRx/e/UlVvzMcrEytD9nHkRFbN3oWJ3dl7paLgDyN42V5k+QiswVTBGjOE/U
U/AueyKeyrR8lyd8WfeOJH1hBLXX42CCuOKqd8kB2U0PnVlQKnX2UGsmtfEVkbXmBk7yLDrvg2O6
uj6F+WUwwfMOVqXWYgZ/Ei512wB9dQsooR3YoTyrmA7hdro6bho/Azk/lGqLu9ndoXe+pzMUAi2F
oW2FY289srrAqgL37RWaNGw14qw2e5KqJ0qqs6vGSkIxNKXupmaE5FciK2Fq64bTK2fQKl9KD9hU
rAby4UYl8r7qzZDZWIQfs0IIfQzHFL91R04r9Vo9naNUAX4A5Z4yBPazoF0NMtfwfKx+xHgGpzHb
om+f28Io394hDZ+jrRUI7OiDArfSK1sFuswox+SD4iF8WAaNTClAZoeOb9VptAqn3U34sKo3pnCr
ykdU+HuZeRhMo3GEJ04dZH3+PjtE11xQuF/UU5AVo2kUFOZhOfqadB7mw+uMQpgeXcDOqa9T8FWe
tS6gZtNT7TStzdNvldPHBmHS1ds288jR8j2Q7fS8vhvOM9Vj9r5dbs9R/6G9dR5dxh6yG5XHoUSI
9jJ4OVTL3cO4V/+AtMBmGlxx8D7s4HgLg9I0zB7D2/c5QgQzDK7dUjpYdwcZqgaIHZuH5mxQLfUr
fXgVuKq7oPC9b+dQgFj1glSzeX/8rDwTViGimA2ujzAMgvwJPcVtLx29hef22/RuvAm2jdyWXxjz
fYTAaHlNDfyhyVKBYY6TUjqvg+VmSlXKrVw7kUhOtWhWPLjcOmRY0DuWg/eyHKZzwU9rMY/W8/CI
flD6bX+pnZbRdrQMAtL74VwlU1if495luIwm1Ukw35LGpWYN7uj55QdlgkVwTqE7dJmHuVVAeVjm
obfPhZPeCfKnQkUUoWdCvKZcuLx/yfHzla0jCIsU7Z+iZRODXC8MMo3WrrYKKtlwEaRK3Vu6VaBI
OFq9l9NhsRKVH6Jr0Kf4MbpLRaneOMz19nfIwVUi2iEdyAD9hDimwTx4wnFfBu2X80clZFql0tXz
PHi49mYTqILU582DgE58t0u1GKxLEczd6LiLirh/cEh20YkYaqi6UH2ITwVToj+dhdwk3OHQtYCs
avplGn0N9vVC+xapkYf5JkEH6fqhtg3WEcXPqChtv8rn4BIMJtVcOqCD0Ps8G3ZT77Pqe/4pXyXD
WesOctF8HZyGtdx9USlxotAL768dH6bz4P1wqF6r2fBncItI5szg3mebrVP7XJ+GBUPQRX/Wn1SX
P9EmxH3vdM9PubttyB/Lwft8tAKJO/WK4fFhngsmpHOa2wcKLQ/sNwd2oUK7Ep57xWV4jNIf40fa
kqKwtQmW1+ohOI7G2XCar82ntckh2l2j6yS6fqQnZLzP0QclyISbm+ASQspRMfZl/jZ9yF9a52hS
viujuPADGvoMTyisvuSnUXk0Di7bkGl6gurbr8KiHJ5ujesyXLSDY5RFI6NUzx7C8T46Iry5nyIk
TMjdCfKfJfSr0L0dXkISQW/T+2O0fnup1IMMiwptB2LHNvIWIYTUsAcPrHZ6vvLj5hPcuY57GOnM
h8dl7chNlYi9aQfQjc81QJ1CHx3YXP8SVjqpTrG7j8Z35SniClgwpBhv4fytTNvmW3O7ge4Fl2UZ
lvGD4QJWt9H8bflWXb9VF2M4zEGVM6mWg5fMNjw2yABlg1M/HaE7c8LSlQg8F717ekCianMl0s1U
3yYvoPTj4IBeE+dJfh/vl9zCtmd0uoWIlOFfo9nTkyweYtKo9LWJLvcZskxKwSqmblJWBlC6Nv7Y
9OxVdwj3RK50nYtfkUaFFXJSdwMj12Z7S465JCcFpdUjkr3a9fNEn3jKDUvzySJ1pq+Cw0vETwWK
zS4dH5WESuhhRtLTu8v9kU9QUSNLRaQ9NbN3fBHFZ6rXKE+cjDYsEbV1mydiZ/PwnqnH8DUq7Zh3
oYc0XOst0ETMuIZSBkDhFiXjS5abZAK1pPOxLrMpfrE2ae1GUsZTF1TSKH8Ds4k3vy+A0tdl7dAl
8QhwuGhaqcUCi6ur7XlI3xmxnaHVeSaT3CbhJfGlLp59vizvnVUvluerWSVQZ5JacEYYxlAMbjOl
SKSGklr5S19OXuFVJoeVv0ouIULBn3Fif2WfBF1kOmbqpLRhs5kVl2All25DfZ2sNblrDlA2vnky
bctDB9nSdri1kZlIJ8Kunr2TX+IjDe2S73dJdpKw53UFC3KB1IkpwiJpn3SslHuAJTke/rcCP9Mg
+RTKXEPET6pG9HI5fdeOzKh4rNrBO46TjY/gcz+kPlNYfNIIHLZ1bikhk45bEh86vLVrauEKMdQC
wB9z4k/MI5Ktuy/f7KulLHpoZjvpVyVqkrm5ivK0i2Fyyt50AZiks/uAo7wBMzMi1onhZ+SYLNXd
MT2PDRNxLoR87dy29JfnWESmX1WWYunEsu9reGYC+V5pOgZc5DDLW0Zjl+pc9QfEFm0NKPpS6qlq
ICV5znMye3R7YxQScLKYtObl77F+ZkzqFRkXYBedSMDtXAOeqPy0FWkGqxt9OqmJ3d6Rgdiw0+2A
TPXFfRhQiKik4haDi2H88hjv9BwMQ/wMzyP5ntIZtwmwfxJs998EPZ0S91z50oM1CjYnLM9ZF9sA
QFlHYk6+6+VuBfeJbZYdm0MBs5IQUaI4KUeUxe3x8apxufOvvl7RhEpjVz91yIBiJ5QTUlzFQmcH
kWEkrBNnsdzdOvYL7VUOwCBr3NWkOc+y5vPSeuUdeya2dC8gU/rHZc5JNNj+L4F6jeUsAJXnJ+PC
2uXyE4S72uTb65RYt5V1zU92t2aQiE38V3qdWXOTFUh92h6Tae4ScOJIaNICWWQhgKKHrNha6Ukd
up/q9L1EE1IaIMZgLxBohcvl1JgvSbFqZeAhK3LepcUjt8wnL1Hu9G6QKmEKVT69I2uiRc9TtBuy
X/P6sG1F1lM4a3wBN4ug0ViJ769CXIabXG7En52MydhWoPFJH5TlbvjmzCo06EiaV+8VFqIvdOL5
8f5kNwnpBv+M1VVMmf6O1P1Z1eI3DtTmuF2VTkdULX5GBkpKPBiVCfMkSbjku1NHiMPY3pA0Rij4
6ZQJik/OzyL6vqYTKIRkvpSJWhLOWD5SgB+KHjUiJG2aiy80ECWmkDQxYgEwG8mv9m5pXjWql2+p
ctKWSlDKxKy9n97HpFTCcuU5y8wKdT/53/ii2YJX/f+NCsl7pH5ymVIpl8nl8r8l77eH6XlfOK6O
g+dN8Mr/fJ2iY/XU2N+Xm/lwsQq2waaJUGq0/PWYR7PqvAaPJh2gUzqvXQhsNuEm3AcVGvmOnvFU
os/PXO/zHDz77vfu4H0bbsNlbdEn3gvwHaJzZx3N44fvXIW9j16vV4y+unx8qxCgCB6ughHtSMNT
lA4rwfvg62UdDJdBj3DoYTBooNHafsmELz57rOEVxw9+e7lv16v19iUsBi/8lwmb9/c0quDRG/LX
XfCUDabBKnp6bHW83larQH41aLVGo1IwyjYP0espGo1GrdbnfdvDXSOpCsFLORi+bHjmUK2uX9Ot
RfSDQT93V4FJ4dHoM4ds1U0yZiZ8ykZvb+32sH18zJaD2yKCfoOz//3JUg76R4fFa0QAnQvcMGif
rf7+rk9bnbAMyUYlYKKSfyEV/FVaKL7TRWgPpXQhU/6dAzNOX/K31X55HOT4xFL86dtgz2PJjdiG
yMaOI6LyACHM0CC2/HJ6n0a0A0efVYXWj3Ljq15tv7y9vN0/PV6D7+9v+hIQy9x9r+nCPA2+p4H1
S+QIgu/WMxfZZwO76z/voud5mGr/2wVl/sKR+O2CfuNIZC6F/X66YuqCBIWNeXQLHibMjq8eHOHg
7nES9af/NoYxffqvy+V/BvG3hETpdjlMZqnNcbDgFh4+zuHIounX10wguYxAs7oJB7Og+8qqCTrM
4FXQemYlLMNJ7Rx8z7o/Yf+u35+H/f7344w59DkPd1GrMXHg69NoMOh2u6mge60Sl+1ZOyUnjLOT
w7GW3pUtXkesIVlqofMaaCCaBA8Pg4d3PP/4zjq7snWm8DV4/Amn1SnD8X2ObxbK/PVxMXBbuwXz
KPPuvd+69MGFVpx0i2vqpHnqfTDtCmQMWLG5VrzqeekrJ5JM39fu+6YJUaSzaq7xX7chMr3hjVbn
3glPEKQIbsipmSUKmYhlnSL6EgGhuWZGzA8Ohc54UFuEqYd5dxrOJkEqh1Y63/pKbTNmiOgH0fNP
1BpVgm434x0mZg++vr4mQfc9xQDdGLl5bQMvj9xQZ9k95r2s1rKrKjJoUOclcMUTJgVPzTcm7wu6
VMFLnSNNCHV58b6jKfKwF4WIg/owDzQSDFGju1+E7R+ith+in2t0Imgq8+bhIqw/DCRtn6uSt0E1
gteHdr3eG0cP9eHL29tP0G736p4iiRnOtjesv7Rf7l+K2jCs2Bef/tAdXcPR62uHS+h99XrD9vI5
1RlCQ4rtgqbvGhaC0SJo1aah+nNhtzHwJL++NkEuvgvPo2lw//j8jMBZ4WToPkgFzMZScOyva/Wv
h8a7c4U3OUW8hRriB8+kXW9zpV8PDw/x3GssI6KQSus9ww3JOKTRIB6hLwCoU/DBUDEbndScD1Vq
1c9x+LkKXjt7RvHCjecFrIlS71NdiFvtgqNW4vi+8X0avu/DwTbch062ObvFlrGBxYD0Nr3SC50T
aMtTE8ucvcu2stjW+oU/N+ZMmww/oN3EHuRZfdV7hP4zjHs5hmgEam7xo0h0X2RoSVfz02kXDPfR
sL1fkRhd9Tafb5veDulPvPFtb3qH0GDYaX3233LNNsEvQh9PZQzd6ywTEE7glo/D78/W8yLYV5u3
8P5SHQfpIPu+hku1r+6rB+bxvjpqPfe/+09Van2Dn+cyuCmd6CvBJepwT0cd71u/32qi1voGwDPH
Jk2dO+vgUl+HUSFofT8278vB47yaigDM7vKERvnWrvMT/tQxEJ/9dYiBnQaPj9A+6k0V4LOtdfgT
ViZ3V+h/6SD6boa7fEAsRFQ06WIojmyc2Iota6UUdCCs9T8xPt93jxzm+47N57PP9vrc4klt9xW7
ZGVkKqrwmESlxjjsfz7/53/8r//7Xx+X/z352vQS4/gf6yOjOFsf9v/nPwt/SZH+Zqd/S5HmSsvS
OjXHTk/bAOIItZMZY3oNuq+v3dkTpJV2Khz2WBrDep0b/8AEr9eHbLXVddBkW8FUso889h/PAed9
DpqzyNX8z2eZQ9Pyb12h/7btGXmOf0o2V+AsT66eZwtLy0T3Dn52ukXmLZYHB4Y11J1hcrr9+MYw
ppzdgq2Q8SOV1319H7Det+EAeCuYvF54vctpUWX2v3czoGwZLc7XQ71eHX4twl4bpwKoqBfb1I6G
hBi8ekYz85VVG7+yh924hVqeE8PRxsh84XB16bzLksPqVbV/bDhdRlN/5nUf1PaM4V2jO3jtbgPS
vuNeJkg2C03EFzbqQcu0xWp5nT7wfZ6fW+iZxUoi2e/z86Xxjps1q9a1D+xodEkKulzHng/79ahy
hpixlaZ0EL9kBtCKEVpx+Szg6oC3phgN9iScG6bi5/PzMXwe4Wpi95ikP2xmXChbRxUwvxKyBrHA
q1B72R6+vPSwEVwel6GnNNpFo311+jgLesug/rAPUpz/5QZekg8+8LbqB56tD96z1X1Q5HSD+SMb
0l0maGBJNp2k/n/KczDUmku2jBXY+5StIaynqg83zNScK7yxveaf3vlM/udEN8EhqiGEIO45g8k4
eGfkKnzyiOEejfpcVqvlpnkM+XYNWy084HF1GTJX+cYcagE1gw+fWcnssaRUqt7C6EHXl8n+EN+/
KTturVIKJnkA8cWWiTOtjT9XX/wRyzfwNRjg91xUfp6CkS7uczTWgZA6g4o8oMFfPNPeZ/GY6IeT
cg6PWCrQUMo7SkG2GM056zt6T2AvtsHuaRfuOA0ohD/hN3Bv//q+SoX5dPDTSdNBmy7i5eDn6SfM
poPpJOwvQ/w9/is1cCSuvx4o8kbzfjQDhqz2J9EMtNvWHJijgK/hdZh9T/V0f4G7o0+aYzgPUtH3
LOrPogWO4x3H7T8zLWJ3AJPFDO6Sm8KZcS40uu/atOPd5yTCcn0yzMdqp3ZpTD/H/Q7xd8AVz6r6
Wzq01/BUa7X6mtp5AJ4SPD1p977739wG+uAygpVg0koFA4adkR10mZverud+ttpwiFndyYJYuc99
Pve90m/Cg86omw+94QduYecSvbb6d98YpzcKbbHq2nZe2O9zfZ8c8Bh+7tgkMMS/1hdT9xZ70e6m
h+DjxPbvPs8sazAFvjCGf3zwcyHiCEydY8Bpn3EBDLB1BUosgmxIKQUREToehA5e9Yl7vHom/8Gm
ew5JKzXPBA+ZboE96sJz1/CbIIabycPvV7yZt6fH78dyv3WJVvcdFn+BPX0RPD/erUN2CQbkiPfV
Z1oHffYNcQLaNaEAF7xW+ERmtvEK+yOfFt5GOippwP40343VGF2sAGOZ5YlrSGa/piP83P/87rdY
/Iv7UTrkVte6713cp84IfZwIizB41+Y5PgzPnpvaeSUS6+LqpapjIpGvOo7XQDPnldtd6YqeTzo+
PPc+ukTz3iVyTHg2vLFqK0im+OoRV8Ksm0UphshhPDQqweKhO68Z1e6JXfNhKrhxhJInWg6f/Y/E
TpAN/ctguL6rPORaxzrXpuVtpDgqRJOgAPx6CoaoEJBdw7n74Ht9G5T7KzL28ZSMKFGZdD7Id52a
5FWR4sBcJS0vsHQEVV7e11d9WAzY8z70jKoPK2zhgscKG8En1jFWYbmRohu2Y6u9xeAbZVS8JQ5H
se6Fvp6rr6NZPmjXvd1tDtgbMruw91yEDvmKT99wqktSfn7xKlhiL/CCeu12lQAafDe4hesA/SVe
1H291UrBmQa6fAzL7RZN6puPMkKJJ/4KC5HvuDTlLjXNbWIA1uMA1l+eB7P8a4DEn3OctaYp536/
u4Nugw63fzRCfInza7+0ewzCnqX/cCSrNXzw19gsvmPzMrRq4R2scCaqrjanka2+61W+YgOYIqeI
FXmJstyoNNAE7mIrE6yu9eCrEj4Mq/dvuLvtl/oQ8OBjpVnBB270yN3iKeYD3PZ6gy2M8+qyJhnD
2vgnoIJ1UH/4EFcw/B/Wv0yf0kqcax3PyPIWVq77+3M0Ds7tTLglaUhYQQqJ/19YaMWA0UZb+GUD
7ztTe5+iGQDl8szcHt8V2ManBEjzc9CIN5R31/O64dpI1lC8gwa9OoPTbiBoUx8O46577eEhGBKT
vJmc5AOfJqOfr9w3sl7soo0hRMtO6ousXLiG5JltsJhWpEoV9MwI11TmBAC3u3P9h210BcE8HDDQ
A24QXDqGgEHgv3iFMbPoaofzs+ct5ASZdJl4mey5xRNOzBn2hA08dLSSj/f3QB56PzP8N27q/Ryn
eYVvmibNmQ5CzLGBkUaoHGRHlsbNqUarDwuFgFReolBzacpa3l1DycLruzRU1yzkVr/yXMxP63hq
LDqpMH0OZx2I0bPODfUWbl4xZFN1R50xjZwnOOhk/KLXQR2/gCl6qjrpvT6maOK5DHl6+P8IO6/l
xpUla7/LXA8i4M0tCqD3FCWxbxCy8CS8e/r50Gdu/n3+OLOlVvemSJhCVVbmypUr3/5+bvaimJxM
s3+ZbAW7NC0m6DCsLf+z941V0Lup+Cm2zPTgSALWe2v85f9abcaKWYnT9q9N5Mik7Jf1eVpF18ki
tTxtaGLT8pl5fuuMzx/m8rzZPVlhXA9bAJMQcvS9PhfHilBnlUNAoFbGY9bpHrZhxrj+Bjgea/oH
z2r24WZTlmOF39//fCJwZKOFxfBzd+sTs3pGc15mf4/d5V+3ZfHebejHW/yG+JLRGC1eDZ4ci2Ft
UWZcn1l3bI0nHuBsQ0xv+fY1MKR7EAH2aDyZFX/ANFhyXD0O/BE7XYojk2faYksfblm6J+JbRpU1
RdNpcWzvppfRX5jmFq7vH3aXHce+7twlxmau5bUgotqLcW2uKhwHDPXurb6y3RMcPc4F6SOT4Gsb
+efzK7gc2/smcQ8bfG88r9nhIqDJ2b3wIpC3meOGw0EFeZj3e3/7DSqFIQRs3bXe3GBE9qAIQ8VV
d/EpFMWhPEnL7pCI3/u99/zugEu/4QSbG2EXGccWPsK52jdLduXfG0HqhhkvedfrhyYOIwHC09+2
4umvVgfWPStAd99Op115jfx5U8zd7zOB3PVXXG8gk3iou52bR2587BXRvp0p7jhz2OwGHeDvfTBn
mXqGW/ozlEOE/Xf7en8lXpxfAFGaLcWfd5Zb793j0wC/t3CNDSvrYzMri1TuHFUeZs5CwF9cv8Ey
SdCXxdsi/sPPZ8w2H6fSw6SkaxFt21N7nH2+QiBxvSSZxGXXm9dyzvIwsHgCrXt+uFw9OAWbXQGo
U+LVCb3F3WWLxovimK8EKRN05s7/C5iS9t7d74Pf42/ICxu8FuqFF4qDmosR/nL43uzNbXk1PI39
ed61Z8unb9rX2dmXRXjpvJnQP29A8yDMoTXhtgUGOav8JIe5mVR0uQdYXUXwf4eDwN9jSD1bfFve
Cv/k9ZV5FHpkx4Ar52Aaz+VMkoN7SoFQgCbZ7bff5gH/deSu9383uRpDgm0Gp3jRti9sm8c/s3v0
N7z+exzmVOxdi+Xv2aMi8wCBysF5gErpzXsdIMB8vTg+fOnn6DS1gtJIb36wsx/0L2cLTS6A8oQK
fO1eb5vnot4qPT3qSGv9zMU7I9E+8+6HYNeP/IeYv0ZOO7vWKUWUsquvZLe7OXc8w9ea6bL9np1Q
cqu41qlXkQzP/FvFtLBTwah8/z4Ea0HcwCJCUbmHne7hIPiraj9/jjCWJCVZ/GoDDsMXrW9I988c
9ImMOpQKb/AHv4OCMsARooLgRUce7kt9/5j57lxdz6j+he8WBQmA8zzgLFIeyYwWz14lPi3x3/v3
9+8cQrC+ZlCNqbCOT7NbCqn5ZPO3IuDhsF2k0Gxk9pAb/sHu7e92knoyd/AQofegKR/VT9vxbR4Y
MBMGRXYrrvl2+7hp4mNzP5Djp+6URfnzFDSa115RCfCeeCm6i54JTzL0fs+z28sosVYK9wDKv7u7
45o8QXIYT3NEeqIX8StskICxZyM7bzabj3mrw4YNwodx/3fzixfXDxCn3bguj+FRD7nb0n2Zp9Dg
kiNglhH9ziC57M4DhW9vwRpx5/kyu8vsrcfP92T5/f6+/7y8J2JLOHV+f0+87m2d42++YtFAZkz/
FSzd2zfrl2Pi/UhsyqjdLXEYOcI65px/ADM/G/fy18tiAy/+6ixxGrakFpM0g9Hh4nfGhHkK52/c
by70f13KM7+0POJW8hQA05p75PicHV5aLjgFuw7JnPd3JhyGFfSLPYHxIO7h/YRypFQFgSK3+v2d
sYTTA4jBC+kib96uIlJF85YwuX9e57W5Yj6wcS3wieCAfXJsonfySVDav7A7r1ubYXAwkNtXciLl
yjsbrveOqwKViSTQPKoUB81JC64LBgO5J9I22+1+/7I4HnFjFux6s2M4J7Tmrxm7m4uCIHUSq2PT
GAEMeQCiBLyy/0WEm/HFVPyduNDxLlXpzr1ZXHEHKoDlUzOjNlt8e6JDZvJspL/hgHHimVSNrALP
lrQXpnq20vs/vPH7irWYMTw2lVfj58kaYw02S8S5CRspucY3igA+58lbX2eyASAoPwsxbyGsk192
G0AKvm5/VynXFy4YFxDYwAe1WzieRGRDD+bjTFqATgY5DQhx9b1dfczpqwPu4oFN6c0vhHSKzj37
LKVrwI74LOzfs4f36RBHArGzm9c4Mu8YkNtV5QKBzJ/eZsMK/t3Odu2VNXD9ez3n/6PYQ6Gjzj8R
OMcyLLoWGapJ2yLF/AcCJ6WJHej9MF6pyJLsz2SIFg/1JE1wS2ip61TQCeHFKn9ymtDE9bdiwMup
z2X+ZtiksegTo+ePRe90rq4P0MEsTwsToaT3IXzVnrp7NOxyU8k/eU2B4CMWSnK3Usl7TKpbbsz4
V1NH17Ast85iUvu1V00YKBRzp2abHMv+Xsrd8tGHbjEGbtepblWmS9WkcHxkY7EI+mzKW1PHGx1I
g43pDwX1isFZqxVPDjXF7aRqSb8Cv04heqWaMLOYxpamUdJUphaD8hVUH3ZkCnVYmRYksec1bxov
SSS3q5f1VAnH+p6s3zz9GWv6Lls1zR59XbOErdB4kbbkugKDi56xTvc4l9VvlvfeECxNdcKVXBRV
IpLYC2oWUKC6w8jigEDWyrkbVOxhHzW6otCEoZ02NstJ3unlr1ynXuuIlOaHAwWucsUCloZ9Qgop
QEIf+W9amAV/puBz7FJX1s6TVImkflHhksvAjs2X2u3k7tJkravV52C8SW5lDm6LKmlW3fXnNc03
Ur1v9e0AR9+iyeF0HevYdeDrJeZrPGSupiakWU5S37sV4fzkWqprJ+RJcOSey0S+DtNWzVbB4GWU
edIZg+qEKvJMatEeb4rUizJ+N+xVX27th6+nnladHeui5le7Bq9SH25lXWJcneYlcWK3iMk+Nwtn
vFZMKC0A2sl3cakLvf9M0ksZnx+ICkVbh4bYWvce3ct4r5m/TXEcuC612Gp0G7AuI9WPCkV2Ay53
epGqfc8hWkt3H7AhoWk9r0mIMEa5lfODCv9Kt3UeUuAaxo9ckXAbDbftLjX0iDTe5xSSWOiJZTvN
5Iml68fzj6WcdHX/gF+Q3ZL7YIA1N4WrontT2arr6KJrQ/5oost2+XhT2xDxXp5k1IgimDxj/gB4
rb1N+0+VigRj0Svrwvh9kpm/x7bXPzxT/mOFh3gCyoDtrN1zdd/LR2tadDa3fEmCtTx8yMp60lMx
xL4Mp4+Gk9VpiHI3iv0eNMU0RVfe61zF1X+3ra1NNDH52rQIh1vE2Oawzl9YwFN2q61g4dCjWTnx
09ReMuvbKe6Zg4HK3liiKTK+matUfi5tq/ooN+5AWi4SASzGzutLV6Lxtj9FlzBDewOZlifEaUrO
n5LfBK7eeulNXoeySLqlTfjmXEe0m+kxRtsaM/emWvAEbFvAvC++reQYlK4ZvVfOZ63Q9/eoQsw1
rs6wy3XMoOoqH9UPK4dlNR0bSK/KWybhtz+8vlnS4e35lZByG/bm3SiuDw5/yOJFOLdFX6nzOtlY
bkp9zV2avIKelrlf4Rfabvwna09luxr0I9dOzDieBkq4Eq8pPANG3uqRQBwm4L1MuugBovoXVXGN
fBnVCy0U2aUd32yoNdNchVScgtpwFQ5rMOaRPnpR0i81icp7A4Jmp3t59f7QCtElm153vAIvlOGU
jFU1fCr5d6Mmu8miuKw4S4XmVsa2fBRu6Q3xW0ZK4pBeBwTRUPqD9K3g2dj5IlIWuSIU89RNyxyS
SL/qEPUodi3yE9JOCtaP8ZDQ/xZ9K9uLR1FEfmOvtGvMI8UvQbMJ2Mt0pW7OAcsKLeS8h+4qJwNR
N/pPPdG1hPEuktLtiI3lnQISvshgcJJQjERsi4k9fjrmgd+ZoiSKsUWiC6SSC2pB94G6MyR/+FWR
JEk8ylrRpP1UI+9BNRRkyuhWB5lryupKmu4Oe6VOu2hcRQTCmenxrrdgZCqvDSVSM019MpiAX8+m
9Br1nib0oS9tEUBjDG9tdNGK2DPj27N6mXpPdZhUzYdUpS5j6hhb1dk35ha++ZNkKcmCEqzEhpsb
3yxoiAgEai+Q8XPy4+rvUByQEVSgcRtu1i7HfNk+AV0exyzCs7G03+Y9KHGgokuR3MKmEl3xUteX
pjyzAfbI49yrXZ1h9Tyd7muVJxHivRuPI6Mt49aOonzj1P0b8nAW3WUsMTJ9S8GaMItFgsq0I7LK
UyfBWtNCz0i84ajoAgUoixxE4MVvCd37jnTW1sFM9iqgDxq+eJ6tCNuLmW0wS9GxJvap19LkBpJb
164aCVnyTYgIR45SEW/9WLQKCn0H3vRO+n5yqYjMF6IKvCJfaA83LV4piwndPvphEbU9JnJdJ3+U
5sNGzy5b9M9OpMZr0GzGx/FRfZoTcyMOOM3GalqR/XbmRsLDsz9r4rUg6xaltK+IkYpDUe90aklq
Xwt8RX2pRqjRO/VXLb5N6sWcnmS2czOHydX721M7a9pv1AmtoXi8Tt34+VuVGN4en69gchyT8hyE
g1s5R5uCzmbJfCoeR7O5TWsAq5ISAecUVdtSq93GroWpU3iXGTCanIUG0jGWmiiqTDx11Y0JJIJE
FlZ7cVK2bBihJaTlSBYVEr/jgU5NMwVej26a2rk9ygNVw6YEGhKPB/2J2z28GdPKcA5qwUPQ7o76
IrdCaoGLKSqEAB/fpFFyHwXM8uCktbFfS5tneW8VVtdXT/FjQ5/T0iYubP60xkebKrtoPNuSKvJ2
cB/qe2GJFN20bJmUi9z4yDJUiyT6Eka1F9GMvRv3ZrmJCCjkXZiXkMMjHC/rGYsw/nxCkAOezEwE
ldJFXB37UnEL2XZ1inFsNXFL81XFbzMjye3D16f1k6qHnunUUAg8gWiN22d+izWX3c9rlGM/vVXN
6IYjV48P0PO3lr/VhrEaaygG7EqdHSzs+MNkcVm9hiOxD81VaK6VctdhgdM6FWPw0plv/fDzcHbD
sJeHn9zKRIBbaI4/UwlNZ3rtslez3bbtAba6LuKvBJTFUalesf1M23bZV9X+sfNzT7olXvWkCYZ7
G/4xk3tCyV8IQaHzHuroD+ahGHBBvzVpFJGJkoK2zc2lHdIgnbxm+FgMj2tASWJMK029xvFYZQq5
fxR98msZnqaw2Ou4DhP+f0fdPm2lSTJkK40ipYklU+BHtRJRfXwOaSuDQJPpSepC6/fPcCcp71oY
uiMFFUWc+qH81cWZyJL0PGUHW2pWzhOufvYSJJIXhl6U4nLDL25kr/pjWG/zQ5vi65OFmoQO1VP3
p3owKGgrkJhXqFvJw2iRJfR8o1hAejx9q8QkZKanvwUx9F9r9rIq92lQsZ3ap2q4S5Ytquw1MClr
ayQmHI5Z7zctbXsHUHuuNdrow49R3tB5WlTFR/L4lPJYyPk5SwBysC1hqXilmrIM0oVWte40rJXm
j41LbnEl2vPzScmARgkVMnVswzzQp01qNDjruFWhsavsNyV8m0gTWluLYBX20eRZ1ON0x6FYSOlX
Q+I09UcLI5ueqrFzNeOarOpde6yThfz5gH08YJtJJfX7Pu9d1XgKy2Sbxrfz8sc+LTd5vs/YmTr+
NIMocopXHu91QKLh8VnFq6T66TLcw3VevnVUBT3GRZVuTUmok6cNIsjOWfwUhtJ6WgruOO2sYhfY
uPCFFweuvap0LxuoSntr07tcYMJX9oi0Y7B7ttdCenjDg6DojE0ZUs9U/IGS/+oNrSmLMslHSoEE
yd4ou1ZsnLX7kP2x2kQqQhOqtC9pXjLsrcfVpCrulOq844dTOKvC8TMkVUIxZCcFWU39qOeMHAIp
0WbS3yZqBqcrPpip76dw1eMLAmVPF9Oh/625L/G8OBUXTQx6aPSDjO2nOVAKtjLRSPTVocx0uOv2
4r/+Iy/FUv8t2nQU21QM03EM24L8+v/yPaYsCtLY0cercbQ/0nQbl4uYsH5pd+t4j2+qqxgrt4Y4
QLVizhK5UbCWvSYPv+ppg94nc2H+jTDqSanKQqF+hbYOti+RTXw+BdolKAoz+afBq1sXflFtbZKb
+uZIbtqIMKEEbcMgPi4mm9vV3KZXttaq9LJlsMWL74/9Z/qZG+6DMlzkPKjhStgUlhEkeook33Tt
+J/Hw/n36NvRVceCAEPXTVpQ/oOn85Tjocwcdbj2uT8Rm6SrpF5b1JkR6IVbjSKFU/fSdSLvduG4
zozVYC7VCc3HbaX5k+z1JN80yiQXTuAlcJ1s90nH0MmL4oUWLXLoZ41XImrcefi2KTQrpqpC7Lqw
Ieju9EZgNWLETpibFeRwdLgyNDKAAHC0TLwA1/yuKZZSVwHhBXnUqxmIR+vFpR8WG0DTHhaU81w8
Efb61GmZpgqNohvqpcK1lB4mvosdC2uCsE95Yb9iDcm43zc7pq5y0+orrOJgHJyBW1oH9f9BMFL0
/8980zVZ4T/EeW3N+AdfFU0ySxqVYbg+NNHmy8JJ3cjET9df5ezNoLjpt6he8mKOsPcj6Lj+mtVn
XTtHxKFYwDg6pxQQI1uIrhKaL3QEpLMRhtw5S28D0qT6LQeNRtoJaSvwgODFRIkNUQzWbLvlE3K8
sR57fvJRmcwMwn+oLS2kcmM5ZzU7PBC+6Q/9sLeHF8u5UyyZVW82DTnXSbyYQNu1o5Luw3hnh76C
GIB0KggDKGWmy4j0RqmcVpxsaaPknma9dx9ReQoRuIEM9PydtJeDHC5Lw6/1V+23lQ/pdMVlYcvi
vcVwM+Sjnd7K4Mbrsv5a63jqhyfKNRrdUJJLHxxNTcjmWqUoUN7J7ba29lN/V7JPCyzP2EfJV0vH
I32psDa6H9N+6aydypQJ7ymVOOFGr7eB4svG3kb8msRaVN6YMMnzEpZ+mr7IteCVwhSWdmVuyfXh
Py8u+NX/RlfGzKiObFoKXbltXf9H/UEXplk/9Wl3DZrbCHyer1LaBtofBtVOI/lb3U+s1C0m2JT1
RSnOkU6h8tXJ7w923urTKt+t537Mv4MJkP1x6+VNn28duqEUYgo9m8J7xNGNbSCfw3CP0ejN7RAc
NWnTRnvwmym56N0l0O898AJL2MoXevGrfpgFEdmxp4xzpCqPyofmEkBnpBs4ZS7qroguFdOx3QXq
EqTDppUZQgIkcePNYB3z4rPMX0cLLzNyJ/VSoOxL0SYeX3vVKBQGFGuzQ5UsalRR8a+oxEGfJSSL
/0cr/Yq66u3j+DyjBpe6UOVgZc39MCXpwRUeOzbQhKKlJYWoshdaJzM9pcO94bfT+D2UfjHt7HFZ
97417ip99SCNF7zU4dUIvFF+H4xjlx7b9DXs95n1R46/k/qtmb6eQIPhLiUKf16m4N7IF0O7TcFL
YJ4m9AfYToPXdjjL0U8jf6n9vqMscXjt6usjexnS44Sg+3BOaesTbYpwV4W7EF5ItNIonFS3fb+f
VH+yNnwP7PTBS2IuJ32lGEcpO9vPi2kcntMG3yaToBDsDTpiNlulrlwVofn0yHeYbftBaLJbp0uO
pSPPPr44z/UjuZc08BjP0WOvTKybP0G0YUiM5zrMXrkUDior7wVSKmjJI3A3berBNSiZHFZKSny2
zlDryg5BuOZXQbqdKlIh0zTfyEBjRHan/hRAjp12Bp5ZjsIVYgqnACtZLLiWgW7n5EJ4eKm2DRj3
7JA7O45jAVmTfGm9MVpJdNJhcHFsUY0pCf1Im6+ydlvhhyAlh/v12DfGOo83nJUraaeNFe6KY6lt
M+kljnB7FhwyjNaleQjLC+eJB94O0sltnUakSvRViVuOj5qdknZrd8eMvvb2pjOPvbYtIH8QP4TC
NDywp6IRduvxooUYliQmCG6tl6jC7H00KR+U40K2pLCr9Qx8pdQLnkLj8aH/gf4jCbDUs5QL05d9
zYZakPkhLVAoAqTM0xQNOx1VfQUeotdIXo1DDCuZTAK0JzJw8LLoSEJZMro5hccHA8OLEBJjowRT
5byOz1k4RZ758iCY4rHjG5KoVOGofvb3FPxvYCPLwyd4C79n1Uzl/K7YEl2/YDC4WBseJZGyOr/3
kSwKOnRIYs095sNK7f2SLg8MoONP1CbCJiw8QNAc0hbhmSQYBO7ooQq+dYaldMPOm1KR0KVmcDVJ
ZMR6GQ6By9U+WmI+wW/BrR6NKAdXJtKldrb0eWfqO7Jr934db+wZxf57PAplJDzN9/kV3VWdnQws
CU3gj0qBgwh0lyOr+NQDZtzjqXE6FadZEoyk0p/ibDneCLNNsvetyzFDWlaS/8Q1N0DV5yc54nji
UDK/MSHkejAlqdBMkC5hpQIQY0gFT++huDJPAPjz74UzO4yHy/kZPQ5rloArLgdkCjB6XA4/+VVL
SOb44eA3hE+Q7xoxyF7Q++qPqbvhnJighG2BBxiVnvwUXCaPHCPH6CThPAlMzswsNLx5XnI23vDg
qbu8zhPjxsEEBjf5Ykfm1rnmiIZNhtfxBOgQzeiB76WC+2r+/lb/aXAeO49vboXTMRFmTBsNY2PF
xfz9Xo5QMh9IkFH5W05LqfDA77hJ5l5W+cxPFghDo0nMKpcblphvmq8wHJyY+v3Kl0l4G+BDO+Yt
A2oOYsyW8FL0p/gEap1UsXCKuVp5Nd7sn8/SEoRbmYaGg8+NWOhSZb5EMkJzmWV9Oo/t457DWKYM
4d3+0MgJPsCMvXj7pAwYBAjF9oeIqackT9AJki9O4NayUFCselAQ78uOPwKukrvoXVxt1ip3TT6F
YeQebOYUwhOMM8YdlKEQAcX+jk8mhaeNYUy+VCoVjPlmGc2UNm7sRvCOSCIC9OGpVsImG8YcyUmn
DPO31Ymu8gnnuANmVnWvKp+kyLPzGEnGp61EEAsGtqzE8F3cOQGfIs7MChd0VgnckjLRb/t1pP34
XcqFEnsViLWyjkmRJC55GH4idcD7yxBdcpeP/IVpIOsCBYpBF8EkgNossB3eTPqYIeKzdIHORdEB
Gfi67QFpD/jFAP7NWi+2hQlDtv2YIFl8cOS2ZjyRudUWJcFf4DbNmlcjzTU/gOGsXPDdfAevDuoW
v+brQPKF2MxvTvWlvVTf+kdyb74tinQG2s9R6HDlCsmSOF9jKVLySrRz56oXPCEC9JIxhvJwIzsk
8Wp9Tp49z53xwvDp4I3RO+Ogs/IQmGOPLNZT7DvN7AiwFhT2+uiqGcdn71NcWEKTY5N23OqQU2ak
kzalPuGQrea2XMaSrARKMAdzpT9c6ReoyTw22+dOJeB6DRW3fUE3oTt0t0SwdlcBWVFQxseNatvV
tEcHAQv9luztt+z2JNB2W2S5kaj4bn5rPO+cJJUb3sM7wK3xgRdjf04/JhkH2pYUHijRkLok/dTP
LPUaUwSya26d1/xeRvwjgIz9Eb+H72TR+pfgU/nh3SXsEegxsDfJUtgbIFLqAlOsGAs18ySQ71jY
OQjowpwWCn384C8/vDYnJeInCgE1gJjbmdCrjgnMbUALNyQGzRcP23MQBa89aDXgDEC5ekDMKAAJ
FdPVlHXQLWVI9af2pfyO34c/RJ4kzywkVwAgTbc5D/so3pTodmq+pCyl6VhMfrtDjMJSN7xGzC8X
m8e+ReltAlDwVNWzjEUBJ9mzBo8Idxj9AB0Yqvgd8j6Cg8qBy8nJeNWq+yA2Tldqt4zRyMDjgwH+
Mhyl0EvonwkQA25P9eGX9eLceQKpPdOjSGKfhx9gbkBcWV816KFMC01ZcrkWENbSGc9gO+UdalMR
ClHaM0e9VeZwsIyoYC0v6UDrT0QSRx10eanTM2AkvrxoZ/KuFbm5TrT2Jiy8gboqBCdPzUWmoh9L
r3/WpJzAgOxkYf2G/ENouguIwy+JO4J8UbagZQuegoQJN73wOwd4of7nzUFRON8SjTyhsXxeJQJ9
dk2Ajc9h/0yPQ7MzQTNyX0VnQXuVMs/AsXar0derlVytQ5JRttCpCG4F0CWYILQTHumksWdveWAV
uqYPAlUBCihNa0iTKrkofn4Zv6P+9SzXs2dNy3jI4pbIWTl0MMyXqeM2ObN7E4wLkxbb0ApUl2su
ntuR6D66TNnKei6tUjhEAXX9XlpGBtT/WDTmsH6aFCg39JceQLi7XPHLOHkBoezt4Pp4SIfcgGQ+
CS7vXpae8wO0pGNwsIyQ1Ts2MfGMfcPcauWpl69N/znZ2w6tNHNh60KzvWfstVSTh4ux9vIQVIuZ
I560ZTfWA0/TWXS9T77yCTJLwXG/akY6+ywLvMp0K3UABhuD8nYKpyV37Go32qvRIkWp39jr2qp+
rvRiM6N+5aXQtk10Jd+fKAU2V4wlYLcAwNJab2JDl+ZF7cyW12+5JpQssKpwhWYAxGeKWwXpKNcf
YBkYPssPhRP6+OSv3X36i7kV0Sr2JtsfZozQZZUJtVkO6OpcWJB1LZzT9Pjou8VTEakyp7BimQzK
NZVf8nH1BOmA6k/9LJO4uEWId6o4dbNx0Z1FiDfK3qb6AQ4sa7nDAxDAfU/otNYiLL2J2d9DMHhV
DUrjgk0Ll3K8FehOkP3CksGwQRSpEumJDkk7oxRjLurYU3DYTZGMnowY00f8ktjgmqs+vkwkRaJ9
7Swr6314+KO9Ig8P22+sVnq6cLI5J3CTssAl3QJ1k/wPrSmds44nFCyiYT2wW0vCIIx54ANtI7Sp
kdyA8qRLn4a2mDAwycUZIerXr7nmBqWf2V7xXPbOZ6XfU2edXfpmBeA4Bm6GOF3sYR7J1CcW81Ik
eCkY3eTYF171rP2eflj6wVlr3X4yTw0hGxGEdNfS1wf9E6StlfglgEi7z7pzW23VfB1EC/u5kYOt
gwOiL4tunQ1LHWWFequyy6U1qizmAdiuJEpFdtXw9MZVayElW/CDglS9rOMJoJclbTsCDKjHKbZb
jEB5X+UdoNYJ30iHySw0qG2Qd2B0UsqYiTFZlDhytwANrVfSyHwS/xpZE9vVIGTgfTeCc827BByx
Qag2SUzYEFflg8NYP3D5UsVN38u79eGUrhEKW3bJRmaIoFEk0AgJh//IcaAa8EZ2QsDGDoccHefm
mEg/1k9F00CKZKEIsiEyX6PvzG737VaRVk7iO8mheYos5ECuQ38IiWSngOvA6muv0z5L3YCAGcqI
eJJrIhkIrN+LRvdsg8zbSo8WarvoA+apW3xNJziN/XMVNC4UKziuJPvCyVOp8X0I03KdxlOUxcRR
oMrVIrRdMyY17JLcjx/scR77q7U27qBxAEEZ7DRAPkVELFTO2btocPC+iDAk8ALQHrg7iuhroSok
Nmk7QGu2Q2V4NqtOEiZLC0+59bAfg+62BHoIMBHHgdoToGHBFeIOzKIA9Q9T4SSe3BycePmgzAWB
tF7YI+Q4M1qwTltzYyCj2Z21dmVUODHLPvBjBF0KV7uHktDqBUA3CktM31zzDGX9sBZ9dozfezYo
FQks6UVXfR5hkn+ZzXU2P8TCT+FEm6q6PZHO+zG3KoWhxby6k3JcdERwv8YPfgO5gNBZGKQQ4nVw
LA72yq6WIyYGe1i/5cYyRKK49XRFcHtqvKiRHkqXSrHAhEhIWsQLczaMkB5ImfhT4neWb8E06v0o
XD1QaCV5RnqC/QtBOVAzsqioV0CdQ86q9bqnwH8ClCQFxyk08oDO7M0Yhjd+grTWOpr04yerNIk2
Bv/sFgzoYyRFiJfDOgrEiPhTL3R9OQzLTKgcPF4ksOPTPeylHrLAWx2I0tx8SwQQtcgoVKD/dEGq
yO8Ror7B+NxnNwrgUC8JUteWlzZEaGRsf80rGl8222LnkpVFUQVGbOdOJEnJT7+xPoN8jxWVMIeW
6CNiKz9lp0npYXbs9qRL8DjIXCg3RjRB8Vp2HRi6vc+yniMB8Yg3DVkl0K/pg5RjQeZCcllzzYBz
c34i37shVUS7vmEVZX6AFiBKmqn/RLKc8RjWakNUKxQK83AW2lMeTBBBhPlZoaDdkpNfkmaWBjFE
67TdTtLrFK1qPNt0O6DLWVDQvK/HHbZrsF8bc5fLN1NbjoOf5fdEO6gXQ96WhTAv/xm91P5NOwXs
0qCXj+qYswbyP6FrpU+lMBq79hopXp77oeU5IX6Tp6PzhOwFVo84HmuOmAEhHJ0OiLUrH3G/WHJB
8ZrMi1sR0DOK5qzGOD+ZyA989QLHlHCOxD+kABJxMs/Fq0fvP1+98W+Nkf5evamYhuFYtqzOv//6
uMSPkHJl5b9lvQv/h7AzW05c2db1EylCPdItamgNGDCFfUNgMBISEuq7pz9fuvbZu1atiqo5PT2x
UJPKZuRo/vEPXTOzetdccLRSGcIOx502Lm3X2MXbYFFDGY4cZh7T7MCpYof4/ShyeggiER4GziTH
rNyS7HVgBx+629zwim86uOvxsc2CSw73U0QxYeWMCsHmj06a8QHvhPI/kjR6s2dDNGHoDcW/l87f
31BR/ovGhVc0ZfhbDB0Oakv7jcalVtVSl/RTtcM5WiFiHAuT40YV8TrHUhyP6jF5gR08uQTfwOib
gI2mFGoHupNdmgtErANR2iOGHQ5hbBGMCGRqOT4JyePGD+HdwZOEawMgUgjVFrZ35o3tfMIfp/dG
cUjASbP5HeEKNzsczkIY+TXMRZTTPhG9ZRcYyzXMo2MDswOsfc3D3QYFt3Sr1BsGxJ+HYlVYrtK5
ITSk+zc9nARYvHA9Ama/2HdSFTRTbKjtdcARgAV/eQKjv6AY1OyNnZODXg+cnJ2DhFbkHywYYNfY
IknEY/mTuQLLJHsXJi75Bu34+VkYmM14T4jpomeP29e/D4z2x3FRR5o9IuJj6dpvUy/RzbKVi1G1
i5ZIIrCkz7Oxvh9yQj5jwJpY0N0uwUPCtnK9fzw/1L2xxfV7x5y99ujt5CyRm/ij+hAmG4VqcCFP
S/Jm2PBxn/34e2vtP0SoDNNUAOHKqvhHZPL/slAeWjRK9TSvdnk/BuUUH+4j10ommj2mbFujez2E
dNF00D0LB8vJC7ACe58/H2QK2ONsOfS+HM8NBR+YO2hOpzmkPsitW4G5boE8gEDy1NbtR26cOyMb
9ddJSp9zenpjahHXGUtv+J75kRVMZry1Y4OaQVTc+QjxNzRkJ4JfAV8X5Vh3jq45utDNx4IVkqD0
ToeF0wG/cw9d7D8QWqriDqHTa05L0S0ARVAAhijp7LIIf+IG6GYAopyGW9hjrCHFEno10Fy//Qe8
Wf1T/OfXzv0t/Gd2zWjQm2e1SyIiuLNy5J5ImGJjYk7WngX0mHpSkAwubXg0cDndLBincHmuMU9n
waY6mAArzsZDTIpi9XhBZfr78P9Ryv/awt/IbTTtFCeBkVW7Ae5IAFqOUoP/cYGIKcBISw9pcb+x
mz7np6VC9GEc0n81qxM1YAxwjTWNAZreHrQRDFmN733c0vXAGCnnMxBRxy1xmobs/MU/JKD6x4X2
y9T9LXiddnUHkoq2n0DJIdiQE0DCd9K2J9fkXb7ml/pd+iqPDRvAUV/mKCijdx19EaNSGt9/FNE/
4r36n3adX3pT+x3Mnkit0Y/SahfCqWvjN2eYHciYG6jkQjyZANQFyM4AxYfvrXeCQ3x+UH6DINse
TCoYE6kcy9m4KMZQekqZ6E3sbuvhMOFBDBN2BYbJhNVugIAkHFXk5bwJRxjgC/KbRv94Ie3P0sFQ
bNW2TdmQf5vAVpoHeZjKSIdbeWjPw17+Mn7UXynhOMqzkHHfstbH+n70wbR97rtzfW13Jpgbweoz
XNh3Kc3NLGD7WFcfACH2f5+/5p97/P8a+Nv81UF5tUGsVHCfuiYdOgAyc4rEAeaIO9RIHNsS/lbh
nRR62djPsC73LDvi3Tg0QCWS0Q6jI3YmtjTuegA816pY1pcTs5z8KMaJBDFq9dw8jDsJIcmtwMiB
GgVV17M8K7Af7/l7fGx3mGsYYOjIiYjLOVkO9nCsfbFTYdBhXshPjNp/LOH/rhsm9ADTMlXLRg2w
9N8kePgMI7Pte/abJ878sTVyAd80pCtUXorjwHLgykcr6GowFm4GO3XrMgfR4dIr2NcUj0dFCMhp
AWZ+u5iLk2AFj654e58Asb89xmDg6EuJ0AqYGCBMmFWD2Paz7jJEDs4zNq4BZD0846T9XGQwBEh6
cA5j+oD+wHFyhe2YfgRFgDhHVTdCB7U9KKdI5/pYESdAg4/GpDzo2E74EDS2CKe7ZTlgXpyCZClg
N40xrJ6oJxcsWvr00Tll7tHV99h5YEw0vgQ7reJZkdDDsCoxy062Wxn/kj1/0o7NkSqbuk22haqI
efnLtmmXRt5aGp0u5W59aLfFugKlj4XJkH+UxGA/lU+btBEMVJCJgBLZ4c7FtnmrPho6BXwYKdGo
wujB1T8mhDr6fVGMZMA8GpgTRVUVVZbFqv6lca18zzpweAAGDyW+oVdtR/EsleEhueGik9I+ODYJ
l8AmSezDNYgXkBzUZhxd002wwOH7alAti/zFfT85gc2NTuOPdI9O2ZDI3lMRL920L92ntH2+dm6+
kHyKoMzhWvH6G7s6YG4oWybDxcIBkjsW0pens4GdxkzMCEfchXBAgXHeggF1CzJ9hf/StZm1Ae5p
N7ewuj1lX+3kt2aHkjDDV71CexLtA460qz/i1+YavaNNjbD8bsSHAkIDg4h8sAWQOHCHv/7GG5s3
FSQbe9TglLf2dicTG2zkSZyYYbXfPZZ/M9PG4bVcRZvBFagaF5NA/yLwRwCLkBwoGNB3hUJUkRGj
uoqx0BbaRJQy14DqXjflsXuVPvoje162qm79sTpjIgZHdVquR4dOqLVAfogqjM5RL8jEwRDiJDjZ
43slnHW25QTv+E/t3MH2t2k04XaA4SCrb8252j6ITLAr7OOL8hZf4gh/yTh+z4meTaubsU2nRD1w
8l2DfBYfjbf2msHDP22+akKIx+wgb04iQtK8wLyLEQzWLHsxp2QvQQ86bCxP/0znWC4l9tEKsnY8
+bRvOCdXRJ+NVxkkVuiY5Vy+cECGgLSZJk7zWszfaCcuTzxmhGO6j5BETNgAX+OLNcVuLmGEYH7j
SgLIiwEsjdVVOEk+qRk0taeUCp3+fSdQxN76K03f75NeQN1+mfS92WZlL92THUy1GYTiqsfOVF6t
H9Ur0YW/P8z8fV8UD1PA9aAv64apyL9t9H2ZFHcrC5JdsxfFbeGU3Tf3scm2fUCJRu1Hcnb4axNw
pCI0XSCqYiKbTkDUkhReXAzgN9+7T2Z/8GaflQmqFWj3M2km2QHVlJLFZAbhvjU/W/YNGbMMSyBa
5Ovw4/GmwS6bflVf9Q8Kiy3t6ckr3nqx64YfwXq0+fvL8l5/6FpFG5k6GXqyon9//0vXhrJhVmFW
PXaa9aI0C5vCDSDxmrdBwUHql8woNvvQzVFN6okIrJHjFnrCj0cix2OK/YLHb6S5+C2a0TQ8rW0w
YKEXQOcACHpYAtJR7Neh3MU6QJ7FI/Sbbik/l129KUGq4/Cidl8ajEvzUkiePqw08yip7zLVzMgJ
9FssDOrf2Gtp2BTyJqFaiQQB/mxEXdIIgPLiVPuqvSDdZXjiKXTVdmHWpH+spGplSjOrEV77LJ7r
iqDYjwl2fuEmtfBnwnV6QCkzqo0tgp0TLZkowwzeeS3xdEI3jynxLtOapabfkXOKMxhe8wfOYrfU
pq1NuAvfFaPn/WNE/kv1FfPPknVVNbD/dXL9/nOyl4r5CJ6PJN5pKJqjaQZQM9p24SQuNprssqeT
uIFAB5RQr7RLkxCsnWnlTMM5ZrlDv3hUsyCZniCdHhzrCxgByhDR5TvOTqBICGLwL8fuNLuTqUcm
TekGT38U+oq9jaxZYc+qctZJ67zZqvUyVghjvdjNZH2HcMqad8Dn21mB4IvMl46ouamTtvaj0T6e
4eZUvYTVphrto09yFtoM1+o4v1TSEpuPrBlFnnUfLbsPzOaETkm/GK2b+xS6vvzuaWh2VNeUXDzl
2cO7y0sLGIoJmnFskNOAaeIkqtPr0zJYGl9lQd7gwY6+DG1R2KTzTS1jpkpAU3d4yPHFI7UUkyyJ
qXCMElLCDdp6ZACoDHvzpb1p/aQAbbWt0P9O/9AfdCGNfpdWlqIzfPDz2va3XfbLksp069SGtR3t
smOivOiW06KnjYDOQzeIUqaO9RtKam47zab/klYAU55EAccG3ubIKWHe7907GaegREnfwmh8oPS6
902yD95DMttHc4wCPPDqD3RPYpb2F+K5erWBQlj/mIy28DP97VV+U8GTuLCTTA7i3UjzEuX1pLw+
+lUyIpS8PNm7ZFg38uZReSBlnqu6n6SAhEmz4a1tbYlL6q7RzSuj2iuszMxv0uNpmbFPEwfBkV25
6lXBz3BtcGNLi6jc6eS/QbH++JTrd1iP2thTg2n3dPWr0rjRZ36xgXxQbBP+qIcfoHOQ/tw1M9iv
K0AFvrqRFWLZGLGgeigZuxfQePWlHhbMiqSYlLvh6bZLGU4haPbteQQZRu9HQDMS77HVwRepx2J4
rYbX3HoBkZpFV6kFqdtsGuUfaHXrd/fB9yo3bDQ4m5Q9DMv/XOUJu1kmn5poF0bL9rkxzKmkHCKV
nQCm1R5YwgVtxjT8FKJ1XKvVaJzGH3o8fZoU+PFK6i/gp8F8JK1M8tJiqlLpXPjaQX/OWfsKMdjl
KHgjA6JaKgjv1ikjYTCABA2vIGtAceWUlA48ao9ZvkH8E66R3eN2L2ags+lEWXVREaq1SinGrxN1
HchiJaJl+kPmqbsQreVB0tikesxPxUy11w9UHdAByquKX6eIdxVkk9ZbbWzvxatZgBebZvG0j0n9
oHASM+j5leWHrHPjz38IUDEn/2vO4toWslNRFfs3u1Z6BmGqV89oZ4F9CmzYulv4j2VQ60MHwo9U
L5v4vZWtbWNEOFGdxSA87EF1TT3dRjEvGWX3dQiUleSHf7TN/KNs+KVxvy2orisjTU+LaEeQqVGW
tTwxYLEYkQ4yU3unuOBTEIl7QNfMhdxd78MsCrx0Kd3H4eWuzoxugjrfngNoT5n+wIPgg/EFgAd4
h7kd7IkMOpi07cYBv4iea6GEn3yAPPHgYCjaoRvD6YiJrOBADo/xK9ZzEiI+XXzAuMzzLfkbIbU5
8xV5DFrgE8C3dTK3JsTUTEBqkwJSF3OBbl5U3l15CQCVGAT+JgEu3AZLdJLYAuFEEAFLoKMQygmg
IJ7hSZN5Ftni2OwUJ1k1OBD5Sbz62JbefY8mjKw/FW4I3nzVtnsMSPx5TX7AjHyKyDsY5Qnuwac1
rYipkFyUuIRhUW+f73hTmeYkttQfpJPhcJO7xem0Dt7BJpzRzJClqN/MaPLGOoJbVJ4hnQorE6od
3NDEOD4IIrYnF3cG+dAYF5km7KaT4d/PeDgHitPVKL0UhrMBL9ZAF8l+RMVPa21sS5tRtayC11R9
+ft0+fNO8sts+c0LpvSqOXRaHu0eV+BeWGjqNiaQuZdqR72ZCdmNeHLpTxBGYyCOpAngb7clkjbI
NZyDw8vfME4T/PRoZ9s7qBi6636tKRP8mbxpWzxPGBQpOXuvJD8DYDqmr9r7319CETkR/7UkUaN1
vhkBmVcJ3PynsGuemtZpivXYoVVWJKgpbts7B8t0cSLlZKcErkzNG92rAk++z9oIqIBXjVBD/Dpd
Sd0q0j0FO3vXQBRzqWFoYHtE0rO8T540mkidX1GrG2NF9/WTdwI8a02e8VTBzMK9TERyopJC7MvG
OCzc0wjsD4AHNHi3ZWNFBCEIQ6+9OzhEQOlZg6PDQkxJCmzIZB6ZoIjmwPLMJ4FYb9RMjAacIkqM
W6euAa6BapuyZ3IfayFbrkRoiPI2FfknvpyQ2DOPH7Oc+9jgVya2NR3V85Sk3XquU7uWir6VNyKR
wnJNMBmDQzJ9XFEmyYMLIKumxd6k6hOp90xe1CF7ElHu9zFFeavr5WBNn52rUQbYmoYUYpC8NvXq
zmVp1qnHkeA5gUQheVIzTFxYmz74Q/3uNJAXmP5dmdYC3klBH9PnZa0OJdkZAXmW3XgkkJXWF/9C
QYC1DMKNXQPH8PfXDzibyLFdAKY0v/J5R1Wfh2vZyySbAKiVsmlvL9s34zMPHEMe8/MEokqxNNxF
uddDBdT6IH8RUGCUAfMSjzrFHtjlFCP2G889Ukkx9AwA85TglpwW/RvX27wwznhg2Lx0w+V7ELsq
OeVcR4up6gL7ByVsgHcYrp17P8HEoYI4cILc51EgvQFOcyGQbM4EQPzzJsBO0YZzAQbnezDPoLmB
5AKk5QPYbT50kcAVtwMkDyAcfHC6wGmfDwoEencKeX2BxI3yaQfcuRu3tpfcdy1RHjeALA2Og8yh
uzRjShwu7zwyfcyvFuD5Jc6c0iZM76ZUD3EG2QWPCqyXZ2/uVAsKvkxXm5yIdw/N5NHM1wmgLaJi
5swATQy6uZtZcNrkWzC05cjpV9xP5O5TTLzzEm9tLMKjjcQwJycA953ABI+o5fd8ARNMU5/c3RIj
CqZVAt3eEvIVaPvowvcBNfWoeHCfgv0t3q2HIHvQCBIcYfSxvrg/vB8m5bdlr06mBtwTuAVl1y/V
mZxMzfvU+qqwIQE9dl6ezkGGqpTJ0F6gPEjD1Sn9UZ1mz+hFhseCgmWoLqmbGUsd/ptqasLREK4a
UmKhO3lOSFFJ4LipSegem9aiJzWYE6DxIEn2OYHuLkogXKN8YZxM1c5VKvKK3GFYaFSsjLeNsgqo
RNY49uMt0SAeWNXU+4A+yAbTtgueOxghGhVaGj+lwxPW41RpjneMbQgQoCJRZhYLD04ZZQqtiKQv
mxzraJnki4HFS9kzrZk01bQ/a4lDVg0EGmQwBIApVRjCzJxolNleVCr8tfAjSo+3LnhuuxgqrvBV
t6SPSOtQ2OCA6JkD2TQXXi8gFxW1Z6zCS5XioMHjp7+SoEejO7gXvnr9gZ8hwjvtmkRcUzffDuXr
M4QTMQ8/YxueA7LamYZZe4TBhDbetVe7pN6NAsVFB1Hwrk9+0LRJsk0ob5W9824sMggRsgchv26M
tYfl/YjOqO8AsMPitVBTEL0QY5bsLR1YaULDlC6oSYZe2PoSNDsV45IHOrV/GkAnLnNpZ1Hpr5wQ
gK5GU0Ne1byaij23MMFhrsPTDC3lYXydmk/gxvZ9e3pOmtIFEd1re5WpFDQgRIfAw9g1/FE1t82b
SXZVIOFm7BdA5B/X060/w9NBOh2OP/pChlbxPV8pPgJ+PPpmbRK/FV8wq2JlQBfZzQhYU2C+Pdhj
AGke6Rl8B90IZJi6J9hhxbnFDGWEUqi4Uh0YFQme2UeQ/dDCCVJSiQaJv8rVB1jiuWAq/XmZeJCg
thN0sj//X66AlGw+PwhH8iiIWMLrCDC1rr+jiaoMC8ZtYV6j9APpjZ8GM8ucmPDq2G8KwiI5rdgW
ZJLkKqwkGeNRChZYjxUYbmk0VVQgyIVxMEEY44ZLBs2L76998NrDFhK8hqRnll4PSl9NfqTNIngu
dHwqj4ncexYb3xN02hq6HewKBZS+NZNHC62Zn9RXucR5EGNtY26Qx74sSDHrcffAuiG2MLVrKfe6
askWLGdQ+JAYkF1xH6s3KfTwQhsh4mVMNt4CiWEdBrHRFkCgRVSifmXTgPZzhQ8ZoppbfSdBxu2W
vOed+DnrGPyA4Y1CDz9SdIWFh6KmARBTpgFu2GuwqJYMyY3T1MGDzoIJgCKEV45TuYRdtU89DlaN
iBvqTJHn9kQpuVW+JdqZbEMIDAnEJw70P0Q3THSGFXOHRXiatwc85hFYfGiAK8+AjJGxSj2IlgKI
vt7RCZn1uP7ARLq4BE+4/uH03RpLokxMcjorP2iXZJXt0zvLstsnbLOAjy14UOALJAzC3MCP0lB2
dVhWs5jf+YrUp028um+TrXwggYvgDB9P8+f2uc329lFDa9/2h54oXX+g/VfuaB+zfXuuz/G2W7qc
kO0h3tmqnFLwiV6sz+mmXKWbDKJ/hz7WfDJ93N6TmYaCG5lSjBSdG1yZSpCKq1ByQtA7Cz5n0cjv
NbGidCws94C9pLVCyWCSNVek6s+eKypOLjtqTzYzrG9/WD6392lAvceRn27o6myf7Zmg4Tt6SX8m
ceH6eK828vlO0v+7JcErNEZF4jdTpT9H1+p7aDXMGJR+QujEFUk2uWLXMOJQUjGY+P4JL5CU8NhU
s59TgUHnO85Ev+FrglxMIW4avsv0VfhezdZwvlezam/diG+eWipZtuSqjGtT3FfDIjhwHX8xI7gN
ni6OtY8pMA4Olncnhs4IWC5oRXXsGwM1wsQUJQTJIX4IefBGNI4jvAK3EKfegUQKJAi/uQsH+cw5
0vF0w59w7A/SMdk+Nh0hmHhb7J+rYPpcic/ZPgjoS+nIa3RLAcQiiknj3ukHbvC40kwez7c0h6CL
6JKreXtcxbIgw4ZRI1wfLOi+mLKCpC2AWFTJ2JxyLy7hhxcQP9h/A0klnGjdeMHoKh+kUNwA1yzT
g8q/KyEi5cODBqcbe8x8eFxl5k4x4/F40za8CgigAz3E3eRDtj/dpGN75h48pj3zzv33y6PpPq68
FyfyHec+Ls0enfQhEPv2zNYPCiwHBNR7xPpTWsnprlvep2JFhNd4a80teUoYlEzECNwgxc00+CW3
xSzZclPqWrPNacaXUhhipZo3PWH4lKlsyoCOXEzVPvBUcrBVYjYZuRmqa2C7kYmOBbzRpLWNIxUD
/Cyt61vCiimu8Otc61V7ZhWyrRBrFW3eW6/VrJ1UlIWQdsqRBuzT9/5MXxBtwuQk1FSzBO5bUfmZ
itz7ekXnMhuAA7AWje9w9Ag4NWHDKyQXwLhE+Cx0ygP+wWqg5jluWC9JBTFPmviqvGbwidxGJcgX
d8BEoJcH4DVicSBEmZwtpl4IzE1gD3j3hnh4OcuFM4vsN4dr+Y1qj/RiuaCbwOeFXETyICZZo5wv
SS/pBoWph3ax9OFfw8Kk23lZYmuH/gx5D8aHkMhIpLu4JU0gkCyG274k58eeQ7QEA4jUp+cW2Y/x
364yX4bEVFqYk55ODa+0qCKDShWoNGaHcF7jvLBclkq5JWtPQpYF5RhzLbxivTA1xFmVxwtkZEdA
BGQ7GgIBVkQSzZg7G+4lHQd5hfR/wjxlO7QQWd+pUOS4DBizWbxf6N6nWEcsUv2QXR8bIf5N37zl
53bwmI4PnfiEKzZwjblUg1r6fi71h/FOH/DKeuVNWtPMZJsTDe3w/uOpcbgHn8sOjLJoLBONoDuN
4CCLnrHgNP7kOgMfQs8WZN2yK/oRLVP88sAXLB4Rw9+o52FW7KQfFrElFzMv3ipHk+Lb+Rz65hWP
CN8REOw1I7ek0QJhku5RPrdQiU4t2FyAALoWGy8B+MHhN0NYogwAI7EncDxgzkbXYqld7B105KtP
ZUkj2Q04Df+iEmJUjmkqO17w/Tvl/MZhT6sHjxex5Bl7C+2lsRV0DGxEzwk9KnqNCQblWfLBnHjm
K16Z2cUJ3I0OoetLy7XoZb9Yo/LLHj2DSiDf0rR0oJ372V20UGYPxwYFvQUr1bdjfBuAq1vhtjxS
22qCxZOv9DlB7RFX8rCfDaWVuTYX9jJDtifgi38Eo/ZMdBi3aLgfIdVE3fJ8NRTuc2XOExxgx6F0
Y0rfkagI3yDRWvJV8FYhyFBZKIl7C69qQpRHCO780CybmX5m4vFWeb5hpHk0DZAPPIkJ/VyVB9LL
PzCuJnRptsEXU7KDQ/CxjKCTXDLd6U/WCPOXZ0LitaZALDN6WV2ypUWdLVIZRwuQKnyedbjBVume
mcxjWFX0KC9JPzGToytGe4ZcEkKXCD/oWzQPIEgsenKEOIdcFeRfx2RGVPn6h/5qTkSZd6huZvQv
mCSgsTZaLG/XH+ozGwtvRgpnvZIP4gU70j+JQjzcD42iCupWmuoTa+Iz094RTumV7EcWN81B6BGq
52HnbyEHOebJcqRLx4xmXhak/QA0TZjJTMsHJa/HdBwPoCeYv8TvywMDRAwr28fTZErSPqT2uoho
QWJQO6jHvrFkX3+u4tVzG28Bt/YIuP8vB2gAYhVVAJWMdnHv6FqeuccQLFKM0AXz7AQvNU4Qwq2z
bkl6pLI/zWkB7anlKa1TD0RuEaIPfDcsWduhuWyRiB59tAgpBamLYeYK1vrPIedze272ekG5NZYO
V6HJYyWw2RLZx1+Ufxsgg5Nv9TMp7H63yHxwC+o8ObDhpDPUs8aR6+XP5cbo4mpKG6GQ0FMrhB8q
kukhW7HmoisBV+jS7CMiu+kX3B/PKr8REf2q2TXcTVrH52hDo5k84Ts75go4v2+9wq59JF9oRYdC
ecYqPM0RzfmcRJwNMyWd1Z75Ud/yQ7ThnRCwRPiYTTgU6WS0dtGfpRBzfNAfcwQEpzG+CW9sO/QQ
yj6cYcdiX55lD/42NOhhyeAxWIcKDWRXLB8b+jzbk4dy5aVZolzJ7SxMALI+SWztFywI3ufn8f/9
zTbB5xf68oOO5UTGl7PQ+YTmRxkf7DO2iplJMU80ZQHW8BknpBNtTLapWKE/BT9rjLtwMyYdC5r2
sw/zJ/ekCXzgh5NHjPD3abw7x1ltXM6FDBLnowxsqjUpdEziFQSM5hw6VTRvTuA01CZOQ7hj2PJn
BuS3SAS5noVCZgL0KMb00IHhEVsokeTcYbQYeFazGH6RHuqyDM/FlVbR80xh9Lz+kKMtk96/eM61
JQYuGM3Uu2/DasaFvC2Klc/F3I4X4NDpMTdvGXA4DB/QVBAw/hQJZ+QZY8N5KIIop8lWkdZcwpTi
DMwktjoejAr7093JEDIPWKGIvp8tDmtIv1DtMBzmpxcAzxMWEAybCit1b527PXY+GikPkY7klrBH
OciyLfr+gW2PLmWh8GxGkKWGokouJI35jkXzAJ6qVB5qCTLtx7eIMoDp9uI6xkEIvmTOsuRVxaDR
8d8ykRdgliDyi2rKZ77innEiKAt/dke+iq7IYmapeWioZEBimKu7wDNQbRNE3jFY4R6OV8h8LuBi
fnNrhoYJwJaGn0cXah2HWXN8L5bdt+KNnfndP3QRIoZvaAUuY6aemMlP9nKazkwT39QQ8ogZ1S1J
aMUCYzZxmdBRUJa+FSmh1xPJBzx15oVovh7D8DJuSJX7XupczKszKAwtEpuWcVyp5zSqBu/EBGI2
f5+JPENtxBXEZJAu6FB0FudyV9rFMa7gkfzm88/jyB3rFoj+4z48lzli1POfmiOt777bQCdyHjOb
rkFFRGdktTBz6AQmLtei3kuECEOX4/TgnvZ4vR8Qmp6nG66mJQQFlzqUyWKiIXxwKbBlNS5aGIoa
PUQDeSUUOJ76s1toOweRSWgIWTOBZ5fT+gRD71vRFPtoJHLh2bW5jO9oUYSgKF0mprBMFuQ6BEJP
od/KM8SY7OrfshmNU6w23N8sNHr3sREVdirmQzZDzaIFPJhGCGOdfQsdCIXmzAxMr+YBryhhMwyw
DZuKZEM9JxwNjCc/Yg2Ctvve8xgRpNV9MZoCPAPJBajhNGbKm4fw2MzMW7Jit2SSI5+YLDgFUK7o
3x53xrldcWI3k19gl55Ll16b3yHgguIS9Ecprbr6KGXvCtktJpmsvnIpllgbDJswpXGte+g11hwN
HAGBJiBEJ2og+5o9C4MVA90nc/lwIt26EIuKL7EoGEM6qJsZC2UK+YPwAQAjNEg/8pG3Qg3R5gBO
2nNlePX/fMSeQJ9gP8A5wqDSTfR7r04Qjvz5eCzr74FhF0EechdhAdVz2kgEhZeyj8wXLdrWZ+OI
UfzwqfGEJwYkuYjFAfTzomChSh7RTHqQJ4m2KLP+TG+xun5atWgsKNaPueGzQqKNeeNpj4J8xwIL
3k2YcaPeFioN/qwIFArzqJLWKR4AGnq6KdRwZlJ8y0NNXjECd2WmxjPeJU0+gC4xf1gU1g1LAUbq
u3Am9QXBSHsWN+Dd5JWlvBAyeSJKJPgO6Ga5vNRn8XeL1y1YJMAiv/+D4pF+prc4wFw4Ce1BsSen
/GqGL3caWkRbq4VUWpiab3R3+KDKCOvNAHJaLxWqx+xZPZJ05kLmcLPEUpOytcjihlKbN8HFwvyV
uzdeCSrrD8UW8/lb4/SSBKqYl9EJskiB8UXYM4qtBB+kcMGwOdtYN9/q1/M56RoAUL6uTrTgE0xw
Uc04wtsRdkAqqrAA8DJ3sB6TEQo2LJ2ElwRFnFBBiIIZPoPIKglJNjg0195bi9CkBofyWFtW12qf
r54r2JhR/hoX4TC6kGOS4lPqZqTojfOXzoX59oU4dRR6xcN/BJMYN5rwXb7Jb/1bjTP0A9Kel3Rx
8oubMlE3ukti7i1adTf50hV+KKzUsdY7MVRbxFXeA93t32Ebt+Fwp1iGGwLhhqvnhShIRPLapdrh
C4IxpXbbr8euyeYPS7A04RKnOOBjLUM4ZInAlVSSVEpK8JgI1qMiGgdPtyPCTZUgvAFloH/14hAs
JkSaGuIzsD5BViLoSQidhUcREvoARAwbD9QqPF61Pb6wwHGOoeGBm6fV0Hrp9WQqE21/rXEZlVNh
0RKXFCzZLls4BhubmJe/EWomtfXpDp9w7CRUlqWw4gYo63u5h4DPhSQFthlBdVisec/6gwCPEfmE
hvRzdzV4k8ypNkyJ/oBVdWcDmOtn/J1TUDzzyDU39/mXKIh0d9hqFywF9s/ITyhGxIpCM2dci5mf
zcJ9TRQeWjaqzu0v+M/Gmst6HPnA5KfWhtH44KmTdArpkPt4T6gbQRL5Czed2n6MwLnPJY8NkZJI
SAdcjbwKUDODfXNPEEs7+fW2Hd7giYGYJTZdgz1McwsoofaA2MstDnVCP4TYwB/Iu1E1BeJmQE4E
Qjubke2WaVRXzODbITgeAHGZoEa2Z30OtdpBmSnvI+bES+UKu1hzlTEVn1Ezx+2LIEp0VW+NV3Fi
exLxgRjlhk3viqd0mrrFDEOTgrzKovu8fxGKsWb5RKGksuHjFiR64BhUf2eN+ApFgUyHIRvDjbCI
51CSjRWsURzYfrTU1vKc7XFfrijWBb9N7FHRCxl1ei+ml9XTx/xe58saFcoHRLwkdbyfQu0tOc0b
qcTL+3t3SFE99vfCzdn2b2Hv9WtVLExfvo7BcPjxvgzhViHlpLhVPby6ImcvO3lg84wX7eHCK1C+
35cJbB9k3RLnORgv0sHW58+j/QaBbgjkURtHT1d7wlriBZFbv0fsEOW4IYWvcokDZb1DNa/IaUFd
7u9PhNZY+jrROd+g7xEiAUK/1BnBHkH2+SpuxxDHQmrRvxsARn5ovcvPvZuUlavDzJrMns0sacBO
uyNU031EZSVSUcwlweZoYpNuC7yHiAeWdrpNNIuo4LDIBlePXFAmFWExxalYrqUAdlffnyUKIAAB
qVd0LeyUQU2urmPBwU7iec6szxSBAAdopkbuKRWfuYJ0SIFdiTCsYUbyEmB2ZB6AeLZ8nmOfxGnx
F3eRnq7VeKHtQ4TdQYBF5l/riO/vvjVamtTXmUmruKb4hHv/6n5EkhPAWgXNaoRuiqThzvyVw5it
iDTVJ+xN5Es/yc8ijYBINGRA4jNHaL749oS3ZRxZYqJwFZdwQvl0uDHH7wHOKYhRSKkXKZy8Ak3h
nEjkwOI//UYqMym/LySvkwmKgZNA2MwPCZfiuPgNfT7tSUfzGBZ6GHL08QxwCYh+wDQlfD+loyki
sB9/ZPD2xeIYZ5IlGoNCobWkblAV2hQP4rNBobqTG4rovpCoHMwNF1Y/eFi5E5dwMtf2vCOUe7AV
5FDdYWw69sA5EJhPazLPFYfiFfz0ptOwKHkLyHokJ+c3qe+5V7+xVUAfBQ4YEgD4ReAd+bAsb6DL
cWkQCQCrDbsbVETfWAREOpxwejwBBQB7HwfJCOAcbjCiMeQeImQ/ASRAzAVPFptAEZIAwjWcEVUQ
2VCfAFACAVWbt4BBKIZGwKGvmBYM8v2lWqwLVno4e84rzR0tSDoICb58v4imT8m3OSlHHt1kLnfn
JjSfDz9/g9/iZLjOYgQkoZtv5jYVlt9WoBTCwgPXwJ90lEXGCRRKn+0bDeOt+M1doCLsIBzJ4Dpw
uePztf2wcE0RvnwBNKb8wHVIbTeI5JfEePzTjIOM+n0O95n+le0eO+UkpuXzLfAqcARsh2/tW+R/
yT5hfB/i500zzb+S1wiGr+mwGD7TNcRg0a7+YuBMosOSoM27DxOQYAkCv5xgGzx2YD/qj2Y3+oRF
kb0UqAUkccA1AItJn6CdrzAGGj/Co/YDzlk89rxcDo8eadDXZIubxK+/hh+wd8cL2kROgi+/jH7A
F0eK9FxQTpY59SWBW9wXGNw/7NH/I+m+mlPJgSgA/yKqyOF1ImCScfYLxXUg58yv32+8tS6vL0Ej
aSRN9+nTp4lsZU8jIi6keb73LX7001UoYxoyPfurLrZHNO3PPq1It4gNrHq46BgFh7gaPismGiyU
cLu3jGKdKNR8DOrMjocpWLPgsZqsv1UGFM/cxetkHcIqg2N/m4vYFDPltQaC3MH6+bkOrUVZKNBU
iz3t6bLhwBJANEMsBiqASCCLZcQy8Jbx4uM1HmbN06NFRl0P34RllX9ZtVvGZ5qLBGK6p1R+Qvvw
6A5+7NpIYn1hjdO0Bdyavh9S0E0V4SI5HtJrLrpMWwgfdAUnt1bx2qQXOCk/LGbyK4mNZ3KJLBnp
4cVZu6gmtAJc9DnwVlQkIJSHPXuOLAxkFgvPbwSh64ViRUaVIabnXTK4H/vBTf3BfERekVKeF1k1
Lkpl0JjREC+fs1vWC0ptx2lHzGSDf0KcwjN6JLReik6pG+1hj5SEuFgji7hMMQvKLJqP7XJI4w7i
VFwN7sWwRuX7nmKsMACm12Rx69428baWzjDz372sYoqUNjkI+cojEoqhZdQYtlYtnVYyjlNx2tJb
SnPMmcvwsA8vu+RYbXmzPOmvNm8INhuC1h6dAkbVaH9Jqb1dv8HR+w9Ul9unq55Pcbncrl7610rn
uqcFjpeYZf/yMqtj1XTU19ioULLO7JayCPa0c7KWGSc2ihf38SEfNzIlufgkbjKklLddJ/vN46TY
/1f2Srl9/mZp27cf2qnPeL/B/P18f/C9wwbdJaiXklqzuXvMQVcx+fLJZZJA3yRE3s8E3SMjFtk3
KSbAl4lzUXerT5TySInyCc4X1cZhWsYYwNg1LgFKJ6PHADU4RAXby+citj1tups+2YPzoC+d+Jiw
rnZNxBrsAxvru6FGwCxNKPKHxbHQjpv4U72nmbk4aDxcv/HHtNyQhFZI+uh048rD5vFE+DO4E0bP
XAqQk85AOCvIcxjb4XoSVccZX+0UA7krHSsFnInYiHCQB8aX0myYaK6v+8Huz3qk/OcWXr//XbLF
AcCyBOalAQF8N82oagSjTrEaQCIvvgdJa4TsTn1zRLtfNAvrr+WxGgOxf2EkXavYT9ak+3Qa1n/q
9QcKedUqi87/b8dEm3hzXO5iA16TraYZC1gGJmMS7RQgOJ5TNpl54CnqKm0m+95mEx9nUR1bBWSt
/MNA6+JDnnvppcdT04pO/QUfdkPtGXH5hWF7/WvmnyDTVhZWcnyenlpcD+wLFbayiIZwZKXSqf7Y
TLtiywsGxprWu0kCDwuOA634GykMp3g3rHQoK675/scWOHfoazOEl8Lb7dPUlcdEHPl+7oV9uT6p
sqXGTNb/A3SglkUzrZlr6/ZZ6RAcvH6fv8VOuewWIJovif6OfX0YZql7GEOv4kBbATxrWEBofFx1
oFZco9OQYW4BN1YJl9RUmwC0ZBa8feIwy3enX9VXaHq2hj+AS7LA2u97W0os6tg6lNKFeCPIS6wU
IFiPxCPtJxtkN9x+Z7u2Cqnu81o16QARK7lOH+xRRTXinYeRYWWtg3Msh1ctuaHOj4zdCSFdRu7G
7dNxVQUPLaNrK3N4lY47kkHObrDft55DTpjh9fCIqWjQjg7ZOO7haYjeZk4cMNZx4wEDsvHm+EEn
dCB5eNZ/9IoP6SKFjtW5/OLtOohfCs90WpErHz3M+Y6LR2YNY2eP5jZtHyiKqUxglpNlf9PFxItK
3cZLo1v8uiUVBciUVgtz3SOKSim+DtdMeDKDzNktPfzw2IiQ/KdM0F/P514FCYKjTiDAKagIfY19
Fq4cUKtW3ukTZZIv0qwu6WZNJSpa10Ag4fIh59bJDH+fHeKR5SG68m4rPzbG53YDGXQX3b5qn5XH
cpGQBEAmPOxpCikVTKyhxImQEXSDMAshisYpPJalI07EZWz5ZXg4IfVF218pMPQSKD20qHk9y3Wc
9/IHbN2wpqBWOW7IBhQYrLpU8WsGaOvPxcYL0VS9gzorJMhQmz/liILPY01/5ffNGZB/Enf2ozcV
mVbTKA/Q2ycu5+pZMZ/LA224m6UB3bpEl/dqPV1KXWgE21+J4/Qn5ut0dUtyn/UnaWXrOnmqaCK4
vU+uNEGYQ6o07enVW/TZ6+biUibLZe0oQ5Z9OF9X3igeTZh/Erb6cIvaKiUHUFSYpF9JdzQwVrGO
qfalTExhFR9/ayMndFwbDShlaPBWVzUoS2CXuCYPw1UOUqpNk7DF6w6JPhf7posogbO9KFgQNspK
aCS+VGyAguAN4XSdykgku1G4RJtpdFMaCGvrwuMjIwYIQ6BIzLKUm+0qmiu0VIPoMROoS0W77JZ6
obZPVtP4JNgrvHYgvRRrb1OMZpX4BsLhnVbiBjnJQ3xeRbcMNdVXm43v0N0og4qwrNRHRhZ7JP6x
/PvnWbSGhqLKTxngnKXt+fGxK7j0Ei3vfaofeuSfF6kyl8iLuT1Nvcj6osaYLScYIKUtVYLW6QKY
hOetETFOTAoZ9GIfKP232GT4pNmSgGAmqo2gWGa4WKqUROTXRzk3sq7gWjDYTNLlIdHKiOTbJqAg
mFt5cseXTV9zGtUJVZ3KXyrRmIf/O+wbVO710wdzt/gySY9mUamuC75rfAGD6jklx300h+k93n99
dLtO/3/VlMmll1ojl3iRjSf7qQsKukH7yHcOzuVKPCW9N429WKllPxxiF5iIeonaUVA5hQawFyMz
DCg/iQl6nsICoMLSh0+S8/euf/rbh0diuQQ+ppluiqusVmy3oZ5o2e05dC659nbZ3hxa+3rFs/n9
rIIRscl6mLfYvmmZ3EQE8i3SkM/kfOzWjap25t2jE+39t7Rsl4hM4WaIxVcSKRmkAfd/qoYSYkkw
FBOdu3k/35x91/XfGvcGm2XRmhAGk2y0vsdr8KjNvUw2QNLdoXVppMfxffPQ2Du6eHfTeIOvqtLB
5NSuXU7hXljH9Ofak+owW6ejLkGxc4WplB7zLQjJdtQrXV6Wo17hDrTM9B8q9jul/dnwIsX6gGfY
s5b9bAUq9o/n7eCUa7uZldotOpaeD53N7c0ceVFu72GSuqv2yZT45Pum1FFNYVd6dct3xcjdpHvq
7/06W1Ej0lnFU7ZLCou39SHJA/o2D5PFiwZv5Z+3j48wFtAI094LTd1gQN8piHvbIDzHL5tWu3eN
p839WIp9nH5kBaQVcAp2nVtCiOecVZFupFfVm9l12rB3eocOApRSuh+Hzq51jd962lJ1Xu33erB4
zqXL3sfbLQrBoB3oRzp+W5PB2jzToRtI2YyrwSUKe5143oNMKpteCMvvAhrBmORm+AFQVIFYB+da
W48r7XvYqevuoVNpN9LZM79Xq8ueZ1Mwhsn5zq61Dd7u8RuVP2D/YNcidZ8wDpKsencxyj1SBA7a
I+l9vO6obgrUPm2nvY8wCFP/74zfDOatTck44HKGbx+d+pcqCaECbYGFHbdT17rGNku8Ddppext8
+OJHrxf0xuf46K0XWh5BqkBwcOrsBeWCWIt0DaJR8Hbq1HwDIj08dUrhyz3ujS/+2AYvnRdbJWi0
bUjlzm9RNuR8NH6jBWSetBpDOwJvF8L2POi4SD7qtXvGrh9MqOipR2ItbKeFMHxzPzvjOBj3Qg23
e/Ng0F5F7fjlbRT4wjXeB2ptB8ewc07TYjAO2x8vvV7ZPGVFsrPPd8KewtC9nt9u6Es92D3jvyHh
E6YQuPutJ/gSQUcjWf7jpeXwp2ewHbaBODq28dn8c5iqfqgsbVatuRh8rL56L51jGPfa5ppCqHqg
tImv8lgKzSXhBXqiCmfKtV0oUMptzkWbSlOdwCKNQQBNsDkljWpcuw6ux7Rc761Gb/tip5rv3ucv
dc+8Uqexb1ZqLwRMCrsWscX75nmKplEaVgpvpPCWi6ReeRwdXw/l7rn4dqi055uXVWFcWvybHqPl
qbsrvMxJ8WyRDmpch8Pp995wuFtH27NojwoDX5XchGbLy3H+UFY3BM3qKE29VSwcg/VmXFqT5eMi
7hqAYDbwRViQezIrM9T2V2ritSCrjvdFRAt6TvjyuQ6RrIDwlcVyCrzRJGl4b7TsluaCD+WcNI6b
k6qmNBkFfnGQcoMBssU83WO1QjtVqCluq0qSkcFawKyqg6JkluWh5nB6KKlCcf2ZECi/LPr5c3Ii
LEbNZjuu5N+3i8Ft9LHob1aP02n7Rd6qr+f/0W+eXxlqQbXAMgxpeZItLSvYBwvMUH6KMGG+kXgr
+ydbEdwFs+t7fz9tEg3dUl4FMAhSv2h8G/mAFma5kKrCFUrHTIUAWU6AQ7Y3JGQTUmZR3MnPvRqW
AazgLjWbaSTS9wetUgUg6vsjxqkowRPJZ3PrGmUoZlmht0y3heDkegLMy/q8BzeCD+uZxh4RzzqG
VyPREzrOi2o62TZXC9p7UfUejUiCHkI6CNnnYeASpusMqHD+qUCW63jNfBwnLZ3KLgXPqccupWFK
r0ag1b0cx4Wc6nDWV5drk4kAzBwrB9LaWX9ICLhuMR/kSIUWwhu7W2XKRVxVvINS79tJ3yfKesQ7
xRGefMH3Tdlql4lslFTzelt+HgWNRKmcBiqBCQ2QHTTludDQN2CeTUsCnx4St0Hay2ciN+ZUj7S9
SI7M++6ye3ojNK2hMtAUrCjV2w+Rkr/Z9iVT7Rrmf3RODG8hKYdCIcU+sHE1tCSMf0eS1JKAMmWI
BM1jYz401UaaqOfh8NUWsFCFg1GmG2ucW4lYBkwM1NcybUuhDMmW2f1TYsnrptCH76esXa9bRNot
I4dDrAhpWhAmRoziqO5oeAW+Sh87UBfJ/jbX2fxS8QE0jSJarXUa64iAWyKhqALZ1FuGbpSFkm3M
Scs/TYsfws5PJdVFgPYgctXrxNcsxmWv5l5JAZPAQaruoqhGWAFNSxezqnV6EU3/BD/pBtSUF7h3
JIE3KH/Sz1XKAnSFf2+f+7pasiMiD0qaMKyDxjbZCvsoRzFSoi+egeuOb9TEaQrQEF9zjurd66Vf
uzYvh1Si36pJJuUGI57F5MPbx2Jr5O7PYlmm53n3pmWQ4jGZAS14TfSzp71jzRroFUdpATK1Su6i
80CW8fGY0EW+UNiQRiCWxs0E+QAnCs0FYVSEekEV+U14R8gFHzTCTt8O4Fo9moF28kLB0Rb7DWWe
ar6sPY6noBcvdqliYjTP4BQHh4ABIm6mw7iaxXV00UOWFjuR2UN8IfsUOZsqbuQqWS5bDv56JaZV
P2OogNQYkZ61jazeGU2bER8HUUarHwt0KlwqbeFWoFUORoLsgALONJqiUOI5lBAOZLrHO076PdkO
9ebWqdHOQSBFvkEN2aRV2igfh22wkrvqYQTj+th8E8HPUn7h7dNOrdq7gq0/Jd22cp388FQT8gly
s2mPW8kCnJHblzCAgPVeqb5Px3c8SXT6zB5gdR46S3bJdVzBLK4m8016rCbFFWF435kCgjLiAIUs
spgPM3yb1+0xGYHSpE1W0e3/JPyF7OsPpdfyMb6Pz9dIskyQW7TMHK2w2UgScTaeUjVo/N7zfRH/
LHUhovpolsoc1Gb+AZ7bLrRZGnPf8J4MLUF3vtLhkV7QYvfhC25N4/cg+A6xwL9mtR2SazVQG/qB
V8KiPb5eX8vFYClQv2xO4Qs+Wwe6x2rQXVGQcGE+7q917iG2Nzcg39T2vtSuclRDWhLroQFeOnH9
vdEuUs9mtTDez1WHFptDPQUkrEmwFtyR7kLFEBmpvX7lBhb29gwjU/0vPt0Eifke8zYY9lUCK4BP
cfZ7Vt9BKUgeQen60vHGSpVjKrPItTwESgG4T1wyNipSoDweQWa+MkTmz1nY6kVFnZuEq+Atn9eo
pv3QnnGf/v+51h5yOV5YtBee5ciB5fAmcRVRc1XZwGjn9eBkMUeYgjTtAQrIbe/yoE12ORNd94ms
y8bEGbE66Za6JnEJ1/ee2qaub17m9WiPPYY0Eiy+L89cw6gUFF5pohG8WUbz8Xq8w/EHpFZizcg9
NyqDrP9NiWbuWL3YJZnbl/2onDZqvByQ6Ug1cFjNVub7ZW+VSx3emk6bspzk7We+jqnbjmcYTLRg
+D+1B+/l+d36fIwv/EJKl+6MzPk/98o0mE6XtCI4S3NHBg8eswZpxwf4mybM9CNhTaOP6d/bmjBy
HqWPmhLDrmwHBVlkyySHey5BuZh9IXeBK+J19yS/n+n1+BbhOWkFyORmhTeuODYXF7UXS1xe9d8/
/TYEl9Qz5TzCZfi0iUwlPstr5dfojdvGKwEWgHQQGXxOKQ9AnHzfbVDAwnSaFWPOCoJg4Juwv2kz
qT7sLRc1NXxGf2tw/3eHfddNNxy7425rXOfxEfHpt/5efycDj/vreNpnfb7GG9w2QMgqc3+3+eYO
u+mSecBa0q/R19p+fbi+zBjIUMKv9StZTJH3yTM4hBfE/f77uEGuh6psCBvVP7edLVwB/oLTBtAM
R+ETch4Cfq7rc/64VYdmfYG9Jc+kgEXuFgcsRqZkJtWlY7aZG9S49+vLxBox2PlpaLa5jPfS7AFA
sjUwQrv51mjUpenvGIRHQDgcezCPI/U/BD1aDcfMC6KV+r97b+9mreS63FWuvk/a2zxSL57X6XU7
4N76zJY//gc3uErBOtA7BFKH5S5T+MPn/t08H/iXNIozmAb6M9cR4QRAj5I1mAk0SqiLZSKt0njA
bTGgDdqyP3by7y4ALLpITXJcQWV5WqhMyJL6jUCZU6YqBKEY5BGxkmMiVnKhuIkuBbLKABztTXs7
2HMlyZugglroMe++qLQ3QuAhG5HXL1jzsgAAA8hoXHsibMXIz/oPbUGi4JbXy7HmCcA4PGsR9Or4
Cx6co/rVeIdk79ssqrdVpse9a9JpoU+fa5Wb11cUrHT0VErzrWopKA3v6aS1fgUguRe5O8Fk8HGG
VIG1PIUUVLQr7Bm7iKtyqbc+8kkxybWXsVBWeAsrjYwhRdyDSAcu1M3iqtG2kk0W52vuaVIjk5AT
5gzznnGPq9fvMRVuY/3S8enQrbEt3cRVIzX7pjCD5ZDLYIwwVw6SPBrc9n1g4uFN/um3KdJh85YH
HewztcfGvel3JwMqTL41IeEVnJPNYAw0W1o6U8dTAqyqfrkJZQmD3XPGM/G1zbPnr5rphP5oyboJ
SoMfsh/QLUhur1w8nqKlBOnbJ2C75XZwWP2hcZVNrz4Zux21RbueS2h/+NHt/7ERoImxNNq7Vvn9
llgl6yHzN2oMXLMF935sdAnmVZ/mpuxvGMr/QFTgUidpw7RKMshtjgsnQaCSoXQGDuXUIXAgwBac
mfXG2t63bNGvCyGmzmmZVMtx8fCHCO4T44HI1hHKjrKSL1FtlQGVU4iVlWd80mLMxV6Z3+aykpgD
F8g2xC37Me7LH5SG3NZI7VP4paXtZV3SmJnyVWijf/7fMf+0Md0y0JO74QogQi3pkvRo984NARR6
3fZUy9ZttbQcXXfcYkjnL5zsLi/1EFsk8FZTC5B1QeitMZmPbB9YJrWm7piqyfP/r7nLsFP983un
u39z54M2YLaal0/lv2+UJl2d9qJ1Yh784TNaMC1A6J3yu31Tci2k59/soISl/eHMgOC9lKVTCpSH
21sYRqkJQ3dJi6RYa+ZrTTA1oRgY3uJEASayRy20DJQegU1bLqAakVUEsgZfayHDvScpdBwiXvzS
seO8Rc8NajtnbWaXYG6ynyz590xhuuDR2dS8ZuDtVgDXfFdrrqXl4nrdW1qdwAfhprS7ak01fkQC
9oVUL0aH9hzhqxTO8cWcKfvmOXN6m2qdL49Dv9c2W60pgiCccbXsXoUxTu9XEJbH+9OidY73MYc5
Xv5Ox3tPx/vggP5IPxU605CQ7Hwme0AELVo2nkqgs6mad6IlGaCvNvx5pHZNItyhPMcxe9kL01o0
E2S5hTty7H8/GwgJpFuipMJBxLsP7UMuGbnwkpOYnI7pwlkotrJqWYaKvjwpQDvOCTSGpTbT9FXV
ojmWtSexJBRWPBIp9jVcGLWZIwDyQ5gvZpbs4lmkIFvCFEi4BQPGgo8y6IDWdppQx0GG0AWBMFRa
chPUj20npB/6NlmZKceXdezHQUmE1z6HqPrQmiMDb+ECvFqDnlMeSR5q//9kZ57ocGbNB6Dt7IJa
dgW/rQlhpS9XFRhhqTkXxSIyA5997Gd1anvqGosff2gws1GuD9phwhkd2Do/Y8c32Buz6MwVI5l7
ZuQHruOaB5OBaV1MZ/myMSOwIOAlDnnlnjPL8EZtKkO17cSlRDggkPOg2Ia8F34dQsdXB5hPr0vP
jubavKXr/vDbY7GWVjguOLXwNb6YmySU65QDmTOamU5UiyvZb4EOy9rf0Gbhpykzd5rN35Z4I6uK
WXRjMdmhdvZ36ddfLCg/QPXKb4W2N7JjwPw/K5EOoA/u+WZuq+Bw6yJvUsU6ca59ZqUz5ZUxO499
1dwxT03Nurc8dSq/21lY+519e8f3j/fYb1fzvqcAE9/y2JF1Y3iT7JMLY3LE+KvB/A6NdGW3Vhd8
kPnsD78ztVStL74bqIA90ZsnPvL64d4knkIO5fj6Zxcjuy6bqgdkhQM+1IpF0G9Wwra63cPTd5kJ
uO8opzOphAfaFGp3HIPzy14MYZHVUoE1bcvK+IDwgqkyi9uspNA8J1s0vNGS/NjngvMHvcDevX+K
N7LeKw97AJq6Mmh0ubD0J2Vzfzg/0Iktkikh2tdgayfFx4tUPtlnFY+z3q1d7R7FTNXaeWsMVsk8
vjzQ87woSxEcEHqGt+E0VUGiXAtcXt2pwtwTKrieFXFBAAjKw/r5e7Fu1b4LWeXF7g5RXCx2zV4J
Z//ugxvNjHg599gQ5/+okqnAmiC3g4FoXl52hfBaiw+1oEjnUmDg3/osINi8bdNy1lRF+pyu4FsV
zIpSsMAdzl662QfUliiEzX53v4Snl4wjKmDTYPQze1Vw1xF6TGt4tX2VT/qHW3CZdC9+/548Z1gw
/fqn+gIS2yr1dPEqI0zulOjrvTl9XmO/R/hmUb1TC3PxKtW9aNqrpYtW7rH2qBwAjoL8i/m3tArp
kwsOaEt6xVEGCPf+lmwkMXOGrH7hRa5hv/opoaSVDyP3/vR8CzLHTLmDc0LarvC1Gde+cv35c/H3
iJ98ddpn5njFd8Vl+6bg/fQ6H6DZJHcVAorQ3N5hBA2KFq/z8JpI9qPRUJIf8JDspO7K8n6jkhVR
yInVHmoMyODOuzjYv/d30h/h6mdJT6HcLqaPMDCSc+DWSX/eLQUn8xNn5OPy47pzCduOzVyKHNsn
o71MqzhniBI/O15Do1l4yhPMXIaFr7Lj9Fk6r7yU6u+id8r/O8flhFTasWebsLxb57QUr3uzgaQQ
RN34afq47E7T7ftuFfwKHbxeOhytz3lbeYkdATP05sd5ukzXbZVPvjmCAsCtdeuhEdXjTVz7Ioqh
EFMyeV13jsKzDPv0ntzSTXP686r+7PD4LVlE7cJ2sT3nnnwpLJebGPA9qjwcHtFj2bCW7uatjtop
uO3JR3C5VyCr9rF9yTohPvd2Cknfv5YCmQJv67A+vDzkm2O5QCG56H9rbManSVS4j/c4SI95r6mf
5ZtoGsZ9+gsUTpv0iAsx9GMrbxyMciGCnH8TOVK1Nbh0QFggjOfJ4NBSCAxrGnO6W2deV92H8NSc
PF3+gbMnX/s0F9WHjUGxOW3nBnb+YNOk6dS/PEzT3IPNFd4eVk9Pi77QpWJeYT45tivpqM/VTJAT
h7C6h/XjLZBhMJxExBY6f2GXcw+0+9KIVmakQvcjl0ACdan+pXu19qW1jCHZZDt717T0QiSjA7U7
9LftyTuUEqy8SObtXbmpG91G6/ag0GLxDTBrcsr/JtE+UQiN+kY318KGBoVF/KT0/L6Nfh1SgfzK
/uwpUxyNb2mlX0zP2VzPH9F+Og3JncFIen6xXQkery8iFb2Rx126Tlk5nclwiZnQrVoNWcb4JVaG
TeUZ+6b+iA8ejBeDeTOPedJdd+eWcCWUM9plx/aF0ZUZnRJOkgr4vhYt+9kl1xR2rpZye+neXpSs
N0Gjp2IihhZOEsBGNA1AhdZyoh1rT61je+D33MUXCqDefSVIEuZEMotyLSGh5rU7b8+SAiHio61V
dsvReDO7dbxPRT5wTSki5oJS6z5YKkyw7V6O/LQcWSvgNtKM7YYhWpaJmcwubMl9ePrYilUTggLL
SamZdQR1jnIlnpiArDBW0/I3c06m0WQwH3LGPbN5zOjw76dBMSl/2ZHCY5+VRVT/twdiZ/GDwHNF
yCSLzPJfw9VTI2p06p+PoDVrBxUHhnkN8m+T/igu9J27j7uE3JQ5cFbsA8dT85peX0p/oY1lG5K6
S2aA75fcgCi7iqmn59n3enhk9jTZyHGuy9/iCl3ettYo2p475EmTzFvuaCvXfH0pJszM18Vg9wzw
e9+1Ds9wtwd1urrUc+PJkxIwX+oJx24/0qy1Ou2xERRLj4vJIap1Fx0QeICf1ZdlEa6S28O8PcnQ
hkobdy4r2hU49J9vAsvyGMNT59QqvKjItXkSwyAlLm5qT6Qnzwdy2qffxXjRG7Ulr2Ri9B3ZTU58
WgDLZ3m23yoz/5Sbi0Q2R6/yKPQ+PLVmX2qfR6Pw0n68WQbFh3VqHT+v05n6XI4BlehjZ1y1m6fb
8DiLjl0s0CiPqqMqTFh4P3a0+4s4Gd6b8/6olf/4eb/8OnAHlUGjNYtWSQ46KP/kxU6//oiwzHdB
SdE0OQcPh5g82DlYtkISg8awivP9LL/CWlh9b6JNv/i2DzuCRJHExXiaLJ+QwCtvu3TWXf2UP2ov
1agilH3owINvz+duJuHLGDh2x6U2/mwifhMAGB9hRa3r6+ZbLlJ7/VP7qH2Xvm/DRrNZKEtSC1b2
teJ9kNTmzjkV5lu1buMxC7CXGD4SI6QuWUm3p/VwPyyE6Z3wwuWT9dI87QKUdtJeV+fGQ0Mks6sE
w709702bjlSJL+emql/Hf6KysUSb38LvPWzl/glODcgoD2q8lepTLc4NV2n122e75CMfS2ktTc//
Zl1RjpAyQrZ+smBYJewcm+hm62axzx0pfmXkArjZeijKsPvYDEoED4NL89BcZ5BYrVv6hIF55L8K
aohWt5EDfqW/vXIkH0d99t5mwFd5WpyC0YPiXGP2ZDkRISjEDd6wC9gAr0cTp4ZmtUkOP4JGPt4f
+TA9pmte0lF8/Jy9E9PH0fwQddi395+VsP7lSfFdi0vtc6qanBSt9zX4bfFlEJdv69u1rnHttZrU
3202IOCyJ5mjKWzZQrwYzh8OT1fyakHh9/xa/7Icysl5uMF4ftgNitExtcvPPzNZNxJswRVINuXk
/nldqAK1ebpQQhXFs3Mc7d3D26l5GpR+y0lNMDQ9j8/d6487aqaqkjHgkQHL7e3SqYTOR4HjeD0k
hsqkfTlRdmpWRPCoxMDIvLdSHyucP1z6l/7i/d6t4tt7wFROIDxJCxjKwSIfFRBusiQN4aXPyzkR
dVwQOsz95j4u9HQeF311R3vr8bp3f91E83j+qc7JpUki3CEPFrn+RRumAkzkhl7vu8Fs1KrjTT5p
PdcopeuH+W/5KXPXa4BCatWHh72MmXUWxdt/5uR96AKu5JOoK7OrVMOmTiti+dLs9A+n8K/kmthg
49L0wbnEQXxFdRNFRSilfdABv8ziU38xibbbsEIHXVr9Oa2Lf+O6L/vb5cP59nz9YUE4/gUk90KL
L5UrWl2oUqpw+zGcSbK4Bk9Z7UBxac9lJP3H8l+oNYtGK2Wxjey8wk/JTM2T7acHdEXv8D1/NhPb
VZVWcZim+jCbJ1FaT5jLvylugMLIjHZcycHkjcYzbZT4pG7S0tO/IRqjVEeHN8lVE1bBSHi4JIw7
KGoWegvdxbN41DdXaTLDrw+vY8uqEFij1YcdUXARcGkAopW74NSfKIpUij0syrnQ4m3NnuNbtGxW
cXak7FwdjR/Qpthq/PSfgHjzGNphAJhWNWHQPh27yltn8fGAWQKmrT6cHz3eLqjincnX/XOT7Poi
zauk/mBlrXBlMqF1ZaSHtV/+3bJpF2hHXQ1HcFj/hwbgwX/9qYSYSM/XV8yP5rGrbaP/Xn2LAO6H
iqbmwoOapvivAsiC3Q01f4/B9oe1R5L+9TwWFBNiE3osS3VXr9GKkKT8chqcBuWmB4D0ymyDTIqk
+Cm5DaAh6JWXdwgAUme9zyfOeFAOa8ke14i3jujR3Jqh7Zhivkdz43H/ykWH/OLgcdEBBFlwyUP+
VZTTYTR7L42NEmrTu/YU4b53y2/lJjrJ13romB4S4PnxzBjbeTxN7ITEoyjfUaQgXg1EXdr79NrN
pdNmw3jy0f1n1VcEmSPYygdbVk7dYb1knk4fUSKeDq1pM3vuHV8ECjvG+E9kn0c+ECLfduu9vLoj
5YQuZnwYoL4+bFnyTMV4z87A29+2K4fXamvUnHXl3G15TBKS3xet0o3lCQrA/XmeAJyPr3l6Po88
5w3RkdflENEODc3DXADo1LpiWwmSSOC3aEQXm5vnxXc+u2zmXdPIHYsPZ2tS9iYsJzo97x+XzVzb
RHq8WbLVZOu8yhsK1dgsjLAa7JLD0zoLCJ5f4fflr+XYw/NViOcPoXTAj95FKo/jW+fyVHo9klda
SY8Lz2PYw2RgKUBRN4EYq+mdBo/iauN39gloSPogs+0wbVA3jVGUBL1ECWGfAqd33PJ6dBOKnsa9
O7Vy4BQE5xlKvOuUkxsmlEZAXfAMnWeB8u3EoqJy+s11+9i07u3GWLw9EAFXHhoTpdn4uXUEZkwP
KOnSYdaH5c9J9JSP9mMTnWsrhtodDWvR8n2EZyXgfuathaVXna6mrxnB6jjGa4qkyjGJ2Hwp9uTH
eSj8d4xvH5PO4R3ZuFxPAaOQY88U0DIMHkKVm7eARlm07I/W6ZZW341JPEFoMcN9IVgiOfUIRclq
FjXL4p6p+Mfs9iTeUP2CaAJ0txWwTiLIkQOkAs4z5mQkEgReq++6IhQZfETNqyLdO6ujh2aKVplR
Hf9eBKX5DJgLFgef865okVeyUCswijtiv3GRUDT/AMN6Vr/V02Ly7cSD2e0OTSC0iKLTTwGoskwm
E0oIvCm6ZKPWj+8GI7Z8HPUMTDc0i5nqLfU5mbkVvkf0xp5ojomaP0tnfQT4G+BxnSq1AvSiY3oD
dLYg5P83BZwDj2dAuqRjEgeCIMQQeS3T+GzuWH9EB/BwBVEJ2aDvVVU/6bh7N9a08Nk2GN0Tiz+v
UHQWzl18HwaN19NgkRW/cmwAt0CG3yP2sxZ7xc5Er7JSbvueZ2hP0hKM9GO9jq69wvgkuh5Potrg
uGxJrH6AmIXrnmBLl1MZlPv4fr+zKN/s1dqeyZ1TUkMUFBM8sK/ti+jWKVawDNeYDb/MoWYufZuk
qw4AkGmPZQpyFaoREKfrQyXgN4swfvO+juNa6n17QHwNFljKID9jRBs5te5dZ+lFalhYJqIeWt0Z
d2BDaSnEzMKp7CHsOyYErbS77GW4+dhDxEJb9yrj0hjQdnKj9+DJFjD8GKxacI7MQ8Mn3o69VX23
wrLobsuSRdWA9VrD5x5k1XQVk9XA0+NuZ7AFrXsRUjN9R7eHOUAiobc0STFe5N1JncnWHo7j6nvy
3fg1Jr5pMPrSY0Ffp1AWvTfi2YcbkqGVwdUED3HacBmoTEjBivBWBoDdxUeRkymGMWS99cYVAqQS
fBLIablTeskrYdakIrF6/pqDWhZfqw/zVfo1O4Ze/TqM+v6cD3mBVgn2WY/VaEo8xjMgub1+pDZ/
6M8/q8nk24Yw4qUiFaXo+MiVamAcCD6GjFla7A7WzSz2G0+GiYAAo6NYN56w33g+CoW3Nqds9zPr
TFjHwXl7vikSVH2ZOUOBIYDNP7QWrccgGu2C4WVTWxCICkwY5LmREsGDCmdUI88AkME+M2c9QWXg
3IOGEPl40qDKaDC+vh5m1qS0Mmi+k/Dc3ZSyUnguDkn497GXUycX15Oe0cXKXMilJSoNRWrNe0os
X8rN6dXJFbywcotNfK1ZNd3/9FbVdHsNP9gNmUXyr4Q0hoj1hGOG6rXNSI55LoJdF0lj+6knvg1F
nUeH/ugYf2VY0FWUgj+/iNbtXVFWfCHmuWnn9kab4af84P1bE6PrrgxG5jvO03lL1CsLW+TatdfZ
Lhr9m0oVLQRW7nESjutvTI+MSJeeU/+THyNzv1cFD/S6i19QVuUJkFdUtGAa5tuLt+tXkRj9pZWx
/pv3Hzfd5yXPsRszuKOYVBMew/lVkGXTQTSUcfXB0LQcjsP6V73ZiApPuQc1b8d5rAUzjbjxYqZy
Hwyi/TnKLzxhaykbMFPxok7NC9++bl/t3MlAMdXLYNFZvsnD/VSuAWupT+FiLzf11pNshpB6tv4d
QNFkeG9N+9N/viKoYf2JfYnQr5734fmz2OSjjB7QrloZHaK5e1Yynpya3JKWHXzvUtxu1a7h7Ou8
tDD4V4y1fzCq0X+cndmO6lrWpV/lV14XKrfYLtVfF4AbMH0bcGPRhTvAxgY3PH19K1KlzLPzaG+p
lEeRsbvAzVpzzTnmGGNOyeZDsXGc+k2oEczzgTIuV9nquW9X4xIwp0+iVyybo8jzSOwvHSTTqAHA
dpa8OiYTPNHL4PjbM3fx7MMb1LfQH6hKVVsze6b3mAKljYkGxghqGGz7pX6EGZieSXmB//VtPfs8
e5JflvThetA/LIAQsStLpkRAQUKN3rvvJWtY0+TBYXH9vFTT7MJb4WWo22b6WuQk5LBsRvJG2T1n
DcRqsNViGZzkK0k+E4oYh66MmUlw0Y/BjtdXrtSrfi0O71l8zhfB6bMJduqG/qKxVbfsxtV7zdkX
s1WSxdsPpp19cciX6ZzAFV/YsJH3ObKjJKr24mh+iQ3OubYmYhHDbtNwD6ObYPpgp7EWQCBYUpHW
UwFRAZUm/EaIgEn8ujutveRQr8rxQ6QeRCyQzec4niSzx+w1M0eYkQKuCKs0Me7hRraxq04oorV9
gC3B7WRQv5vDCoeOZojNmRcv0FQ3HqUb5pKl+xnGHn3m022nDdtZSXEpjrPINzaPbxJrjpZg1nwX
ZLbhnkfabCNeFq2WL5St4w7JY4O5PzfdbK1RPW7s9/hoOi9yVlwUxsBQ46cTrngrXvgDJ7Ea3XZY
TD82fAgPKJf1dB82IygV7ixYJMPPV8r1KLgWy1ihtLbqWOgww9Hd1YYYRLgBRhy1m3oqzo2q08Hx
+0GnmpoehkjyHXjSrLtigRy1WXZ+ns0VfBsymHs6Fo1DXpglBEpsjBy1YZ8HSv0AYyRe0/xUvojy
tLQAQs+kLJxlZEb8exITKC6cgvCOBHYQnN/rZsqMvXn1TeuRZwZUQeQN5/mWriT959uR05AP5Awl
FqtkbJag02CTQxbf4iI3yHGV+mnsw9mhGxleKLHFPyC3BiVmIeO+RZWPERk0Okz9lg9E5khbUeMA
u0EMgohZUQ4DmlCcsdOOxpbDiRVaLcMzPFZopfwMKFYyTU/RdPdJbMKHoC1yHhC0+Hm8TnA36Kgo
qUgctuoonmdrDuriCt+VCi5b063L1kK5E4sOIsmfoAfx2Ty7b245hdNKnlS5hBU4W7clWjb6OR9I
MFgR+awOBlhyhkJNwSAOgidVCgaQSJCx7xZcI0H+I4HgQfENWUixVb7kERwjOqE8ej65XL1P2Uts
hTtgsYeLSYyeAPX6N5fNvcuTmGHiM15BvH8tiRnBgNUykjbp6INddYnbduZC4FkkTjGXx3fP8EO/
xNiWJhc9K+v8XFSeMuyuOofim5TGevh0xEnKyY9vRwrNVb5NS8GcoDddvkby/6NkkGRRI7Cf1W/O
XB4z90HPk8fMztf5huYnc2Q5WYByKdIIL/SKDwZHESYtu/eXtgpwKYIdciev+7jdsT4tKbuxLp9p
l3KSjkJavl/V3Nz+zMrEkpzoP1AP0hcd4Zzki/8gMP401WFdQMeA4UMlVlsbUkPa8jwTFi78OfI8
kcTxSAHioEKBrPH7mNWi94EXjIQh7Mvw24l4xVU68axpVwr0nYNsV/uck6BTUgp1vkeH5oPJw0HU
/ogFqOtPKez3UwoB/9VrpR7HIi0z40L3sUveUPf5apFZ38koHZ0hEAEGc3b88Fqe0trA6B8vi0ef
FqZ80WusEAW8z8ERnlmnAsTbRsfumXXI9dYd10Kmh8XkBWEyJglM6XlfG4OlMcB+Bh4dfaSwp0+T
k7x87287BtlLD5RvkOF7yF4tayC8anjC/NISk7A712hnbUiycc2JePmobHvqtMHeJwSupvDDIwEY
BwMDiGuUwqgwRcJ5X0vj8tXXG/7FIL5BBMEcZdCifqfDCl+3+G7pvIJ84xH+gIBP3TKAGq6gD0eI
TFqI0aYw7bNzmiDk8GkfCjv6Gjjr4He1yWxRkWqR8pC2gPFwSgnAEeD/IeAgzk0OKYOUXeoZQ3WY
eebhDeWkFYajGvUPBG2CJocae21g0YgkzT1aPuYRyJExQEkGBlx7034JBTv2LIN/Qt/E++9sa6yy
E/0VmihM/9UAN65dMPcTideHES2RmOuXflWHbHU7gFiOb3HPQGwH3w/qN2UulHarl33fvtQLC4kl
BI7ZAH4zcmIWOgmADP4SPFOd0eQdsmbo50DVFGGiW/7GbvTdYxuEXEDR62yVi5T3GC8cfT+w2zzn
dLUuYGm3U74L9qGdLtQdDrvqzoKut4Kj8BMUje/mCEqcjB4HbReNP+dwy2Se3WtSHEgz/buYPGVN
rAORpPiGzKSdLTvfY7///YaOS8X1JYluWLmNfTS9k8/0s1SXyv5+fR7uKXPvbziSWS6cddLuAowo
m9+WxZQ6S+NojA6Uvl5DMjd7iUt+O/Ku3qAEjykMyXJISjhN4N8SmfCWkXGb436I2Kf3oaXPyb3u
lSOvCs+RJxD19d70VCEz6Rnco/M+A1dTugBmhv0P42pojpGzo18hDEbiP67rjp2BqJsM+B+E6aIL
p/lj1zgjiiM88bI57Av0rE5NtJXOqg783Ht42kyAY2gaoSiRp6p9UkkiO4Rrojzn0YcElGQXB/yj
dUV1NUkO1QJ+hky2/d35JgYS3QmGnKuEqNuRBIJzVQi9cUCP+si0SxiewQSl+D/DFoGJk5boT9eU
Vn/bg2jKycRRA+9Fgk0C7SuFPbuuZ9ms2EDIZEkpU2WCX+lIHjdiNkGv2eST1jeX8jxwU4I79g4T
zW0cnFoQ6JxYx1QfFlnpDzhM9fQClkbF8rS1E6NulZO1p0OGkwjwTm0r3QmaKSFrgVqhiXZLyBN+
iW9o+EcN3C4baQ152ntnktet1f391C7exAq3I+yGHivr1Dm9VjjWYGzS2WUjvuNFvhux+UzMAdjt
zPhZGxBmvhGNYUmAj4W2kdgnIKBUXMxQA5pCUsU7nzanclMNnydC6o9F/BYXh2PlWN904kx46Lhj
wm8ZAICzAsiUgxMRwrqiUEFmQOBlsaVi5zJG5CNg8kvdT9bBovmiA3lb50tKJSV0g3OxZcsAQvJ0
INLccUsjb99w5q1ei6pBKgBDa0C/jGdRUvpItEvF7uYZeKV/P8GXZfNS21BCnVnnj3kGnXqPsyk8
mQaUgdOHE5czixyZFQShl+KZOh0+glDEULPgYyLcJiL8Bln6B3aKBR44f62M3c/E6WT28eVdeAhI
bcuJXvY7DOLlzQDLMwGZx0uspJGww06Hx1weaIW9gN13xtKSegyi+nC12/e2635W8kyaalN1bo0l
N+0dYHRg7q1tXxO4FgC3oiNKXeTKS/NiTGFs2jmKWDYM3S+Acud1QJH1hgoxkcQSajbN1SRGig5G
fuA1PMm/dxTMJADtTjqB6PqPa80FYyFMkwapG9yTyXPGUcdTLPQ+ReaTNpXOs8NOn/zvaEHfA5j7
Ns4xWolj9xsvvm3nC+9PnivxvMJZSNz6fcPE2stMmkh4KFo7DCWka6o6DGDB5UfbsKK0ze1SApRA
vKInRSn1Y+BKu5kcBeicfHMp038/NuhzQRcI4eSiFgheLzqXB+XHjYgljJMMJbF9nwas31V74t13
LlhJkGTAKSNT3uK/uYZGkLN1+R1W1xAqES8cOwIZS0Emv/dvwFLsZ5Zc0Xud02/lEO5iWjekFITk
VbjUUPZ8AQik89f2801Ueu9fbBY22vH+xVEczN5D7Ie8J+TKzgLD0i2sUEQbIpkWabYIGHC8WV1H
NCqW3qM4IFFkkVN8IVJCFtSFBZwO+WV1bIVywDpQthHJ/9n2oClxIIjeFu+VsZWPMiQHOiy3Ue5i
3TCt1s36uYx9LKYdyBrvHQcXOyzloSG2OueHYNeumbYnGnIoCVbWNr6wDWleXenbX8uxtVFWt+Pz
8hgZV9o7HKeUrwRY65usbBOLCjKapmDSsktnqy8A5MQmSDmEhaFlN1j+gRlrFn3mgjYwrYP9Z1nB
+24x8xbSfnobDBlnHsbnwBlASOWOy64NPG3SikIzEQwVnsSyurmiv0M8a0TGRWOwDQa0WzqZEzPM
h03Oa0EsuxMvJjq/JohKZ7XXGeBnOeg4PkOs7cTuDPAZgSQW2A83nEUT9oQx9iPyi4GyVGm7U8VG
E472jGnlxpgBpd2NfImDvrp+J/3nKTrApXjRDCKvseWTfGInB/vXyc39ANzjM31CPzndfDKAZqFc
aGpLe2pccgLwDeRJnjl4eRjBDVQuJTlEB2vPIQF2DMGO/6B7dcgqRYg0Evcd4OiCna1oPVJtU09I
uW2cwU9YddJROb6X+E6u5F0y0+xkb311ZvUIT3w/OxlcFkiFPCk4avIReIB/3+tbmt2XyH8dqgly
Wu6E/5LcKUxb2rW76JCupJPk4wFDF47UaS1vsr0yLpZgiByizz2St8DPLoB45ZxQzW9TfEHARL+N
IAliDlQI2udkTfZtNIWU5JCTD6nn+UvZuvuVcS5Ka4CEdXhpvlXa6Uxb7bisJH5U5N2YSE5VxpkK
SkINBmABAmgwPmVPO9sQCMV7Lq1p55FNAouxDMj7COhgYtkHf3rQhw6a6N6n7hlzFkOVMPST3D49
dcby3AL9hgUz5wtBrDO/r/g/Yx3uos1tw7i7TQfXSOYmwhUDXyPTTzYZxJkhCFo4kPxwxT80gTeQ
y41uC+LjCS7UAk0i7RW6YnC3VtYckk2904e81OLa2TONnj7443rbdPYsOCcckHsPxTiQbPr5ssaC
ZdeZ1OP75U3fp5wrPvUMh1XsqJXNP4bzN376MNpcrDU30i5aYMLAvnxsar/24hm9SV5kAlOgoOMJ
fq/0VwR2jsRKH4B6EtoRmuoCTMtmlECwziKCKJxlCkCRxr8x7QOkrR1pDeLK06blQBziddz31ZF0
h/ZO8uOBQieO9EhoOJzRbYv1zZy/F3zR0TK/gCBg3D6mNMKMUb5F42SVDhUcxGsQbxjYOlYYCsOO
ETXzV7cZncKkL0Hk00alHe4MRlYEG7HhSGaAFKbVHvnhDN5b/3bQBzVhPNiKWVBUUBNj33os/5lo
82HDOHiqvU4fCB/DiDUgwtBYaLMQwo/Cn+n29aTYZW9NYgWpEwK6dhb2HWR9y/s8G1ouzXIRlyGQ
4tJzecICgdThoJYSnY2bbfr69bNB06tvVfs5U3x9o+Blyx+jsbbJt6pNsuAttL4MXZEMalPQbm08
tNPtiv5w4L9XeMMAiLzXeBWPFL86REyZtMvhJiboxFs8DPqFq3n8YzgiNaoX901eRPXxVV9ehyfX
ItHkA6PIBs21uoJUlX1W2XvHioMQOU3s2PkQIEakgTReF9t7bxs7vH/SqnxxW4SPLyTYb2wpGd8+
QN4MJetpvzbUvtCqMgApehv42ik2ySJQt5rayKaRpiOPRs9c1TjBLe54TsZeyephPUEQqTZcRUW6
iSnmo1evOpz5JA0SRLCG+ochlvRlIUvtsxUTSLlF/74tv+E9gTz1latmY1qFPS1fL1gMYyHNK+h/
C+oX1qiONOq6rwGGnINkCIN/QApH8Evs3KV+5oAep1Mge2ygwkUwaOdXQDAYfuqXFvWDA57b49LH
BY4ZeaBWoM80DfiRHydeVoMF/rCCCekm/Wpg9eqNeoHBRcxj7t2ksbMxQIU2gH/T1xcRZ/X+ARjf
1+d49sAleo9vWxZPOM49a3lHie9R29FjG+bLyn3PKAawg1Q25YQ6ZNxda/vY3aGS94DX2X3SqXsS
/Z73GHIgsB7CxSHgJJY+Vl/u9tphvA85pwObHrUxon4RObz7nLcVrf7EF4AlzSC3cTE10WY6WllE
AqYnHwOfwio9r5YkkrPKDsU72d8d5q+T7AWQRb64AFZENDIYQBKMMDY33fwKzD7iNLVGcMWAv/vZ
KptVGwv7RYqrkbIjHoYj4l/To1tiZY5mOpgH6In93DG8O6ycV43cwDfGxVdwiHcmNDfUxkeS5HR5
P3JMlbYJwQQe21y0sEE1+s9j1+14OsUgjpbVEDaz08y7S4AUZRnvEJv3yt6XYpMl59gE0pyxjR7r
B+IQoYMLGXnEYOc5jKb5tyvNX37MueiCurA72jE0KLoTElWIHQ7DOQZbOa9ngIikB1RP75xW1jgc
66Tz7suOlgDfEIAi26SpkJ94j4qQfYSXjjQML0DuNPvk7wiYnf4q8QEIhGOQRqronTVXLCV2rMzo
Z1NzIEzgEFGWMcysnzrlKXbIqqsJ7rD+60qnKBm9Z9Qlrw25igFlHn+L5xP9maDnvFkcPvuNjIs/
3M/49R2/DWyANzSu+AMZjv8Ijk+wM8SuRug2yPtGAymFKvA2+jnKwg4JXwL38DaiBJSetuJZ+4Hi
QySGEGsNtFO8olFxnxFC/NeGq0sWEJCsfbG5z7gYT1A3HiO+z4XJg/h7sL5yqgdGJfXBZSgGJi83
H1UbccDQ4+UklrETEO05MCO6BjS53NYTRPJ6qF7blwex1KW74ZiKXV27u3whT8hcE7v1gGfkKx2u
agIHmL5yYhPtBb75mf2kXyFEFYYzsUVgD3vvXTJ5uJHLBMMVm86x7NhFmD0ROSaolNPdYvHrFoR8
oWGKpsjRBFcPyI/AaY0AjSkX1/REQ2J8tDzyVIQb1Qs0fY41DmYMzm1ZHeVvwSNloLzNAGLYhU6y
xEXBh+ELl5/eX+RFS+La6uXSMEUzLLhTJnNfeznHSVSg9BVkh3qI6O2SWMK2oGkGqPkDoF9YFqoD
JAZwqV/r9efYMLucWmikC24nxzibltYXxeGco/M1/RzeClB3/5HTAStn5knxU1QRLmzrcweF0cFg
o8K/ZbDuinO/zTE38QUCAAZDHDjlqP6Q/Ilfs324n726UUGDJqDtajqown6xgEDiR+JA4ViQdjCA
YzpcsYO9CdhTz+xtWBLAJg+I6CQ/JDoYyqKatdluNNKSEUzhIcECsG2reZL39qnwZYgKzeYxKleI
QnjR3R1o2mNDFQY/nbJEvHB1+CDJlDmn8Aa1G9ZfMkpFzk4JuoJiVxGVto9Ry+5kOS+AE2Gq+Sgc
yCtTqikUhbOHS3zq1+tiykNwJZ9nodpQUjYYC9r55NU/gnetiNroDaChDEqfB+Gqlwc71MKogS6z
u0C4OIQGDR9vRnbNYrpPYsLJfbjfBLbBVWo+SJ9TkAGy+gWcaVzh3dvZAHNxJwYeXklIBTgXE68c
3h2NE4rVPWSfZv235hXQHPGgoZ2J8gUPk2aaI60EyHexDh9SjJu9gkCAKOODZ9OueA/CFYlr6wme
OEiQ5L0OJIUa5O0BHBmWMzfh84WITOwRmGdqF1fmoFE08BOLSbpi2gL0afAPNjsgBkibz4Z2jWG0
kH4qJdrOvXIY+SnU5ZxD9r669bdE8/GLYslcGjCGT+Sf8SpyLS8QOHl+BccKSIn81k2/IWfK/Tvs
D4IJucjanLKkGYn2Rbo4tNbQPBxx/Ct+6Dx3HUeHCHrbICIi6nXp+UyAY0hy89xJYL+zDH/KSupP
FfVfX76SqnBWidhY4AzpQC1MFvi9kIaXu8iFmN6OKN/h/DnM/di/50REOgcQFDjpWH8hjV+ivm8S
NRn1TcwEsbzyhvgcngiag1WyeQKK0PMg56Wmobh4kvDSseErmpVWBDYYBAo9yAYr1kHGzXT6hoa3
AZYivQQomFvxP7w5fniLRy49A9kjHoM1g6EHUIziAWUrhQ4sKlJ5F17uht50nQ14dkFu3yIvwaH8
aSdM9mbKN3Uqsg9ckJYglmxPcdG83MOdJ5K6KZapuNyYotEAzpdwjMCCBkw/JgtS6Yl8CTj/KLbM
3oiNqpISvwT2BX5DmidcmFZQgkn6NTqb1tz8KTkfmw+EcFzqOWZINFJoTn3AwhribjDIWYkd4Tfk
wYLEBIczAV4utah2esAcHL79kkqC5ULhzdnGceGAMDiRB6Bt030fWG49puicKd7ToQj1+N8uGtGH
Z6vfZ99cmSQgGUpbaw87guIrmKYrrpaq5dTuai9YijNOIqzANhzeNuUuWCauueQrzENsiRos5Qck
4jy+hAY23YVXzwQERXvBwsxxAZpyUyS1seXEEATyETeFVRLbkGWFJIiSD0smbGvpBcHFxVwc06OA
OStuxivuGgK8RZRhVd4ncyQZSSPOP27HYAqka/G96mnZgF9qT5cnqfBLGAqVwwtg8LGBGrvu00Ci
LEUbwo8Cccx2FX8yUOctfv4X5j3w4b4u/o9+FBB8J0cDZVz0S+bLe2V597vLhkWz40GlDBLIcGJ2
Pp1ehCx+WaHKQ+3280msqYZSEytdejgMzuVTAy9yO53zg149NjwAKpj3tjiS0FVeFy/G/HFhg6Yz
TAz79sL0w7kltlG7luS8cYVg8vmj/8ZZThV/irbvXo//8V//8//873Pzv8Irtjm3Nswe//V4U0XF
j1f53/9Q1X/8V/7P3x5e/vsfXd2QZEnS5a6sa7pkqIrOn5+Py/gR8rfl/5GlYf1WQoWcZGWcNBMg
G17zWOpyFo3fGkybMdayOWMJYifCommvJ32FzM59HT71UCMmhUOd6RWp+8Zov3Dl94xVDIYBDQvx
CH7yw/+vCzY101AtU5O68l8vOH6nWaN+2njVvsfd+tg5SdZWxng3Bua7v/V+hruRmVye7foGGINt
kgpCSdPqPSneU5MJNN+lvtEZ9CXEPWzBmswOynpB5aon24afUEEJaepFhJUvmVHp/f4GZOPvnnhX
thRVNRRFk7S/3oDxeOqJWXMDDIdcPmZp695W98aT0J7u5t0vErPnjBwgbC/EALP/h08XP/3X960a
Mi9ckg1dl82/fnpWFc97qajpCvvLwQlqSn+J7qUncvcCjV5k/+HzdOtvPtAyra7aVSVTNrq/3G6U
teGjrM1kpUE1QlP76OP2rDGrIBpG1DzWWGM+bIGsn9GRzofiLtx1kHjDBXpi4jpt8MWXHMuY4E0d
5L4l7fTXUAzCJbmbFvoWWFpB64QYE5OgTg+JFmwI4iftz47pgGNXJOH0hshXSIoweNupuAArAyMa
MEpGAi7QpsZnqZ/i1M/p7WTLwsKf1qaRC1UUZ+aydB5reZyNDC8b5TNLn0WrD8UcECgQD6fFvMqG
j9xTtaOELhiVagff+ldPACJdYaBFeY/oBuXyewSNAtw2bRzkCM/AjWSvqZb1ChAYpgToR57ZcVOT
hCwUuH6Pw61ePh4jKP0xwWwePUZRY6MQE15jpuU8MJyu52E+pIa4qX78mOQQpIx+XbgwydXQM7Nh
lQ4++i4Ox2rdByUkvt2NXkvRAiCXTuVoREYjnUioODtuCNUx5tGx8u3zmZI+eRYuqGSWzpQWd7Yv
KxzEu7D8w5JUxI79y5JUuyxFWVJ0TTUs2fhlSd6ez3dtMK9+WaarqJvbj3c77kLNewTXpvDTgCto
KNEt0EYqiZqxFSnDPwxGReWU87LqZvCLOqn//JQrPe64z/iz/MMq/tMlikX+b1FS7jZRU96kZhnU
swKHboxWYqoE4TxDqMzlSW1c4UF3S/f3Hyxu/TePxpT++rndt1J3tURplnygjtQB38q2+So7k1Q7
BgC2v/805T+Cw1/fhPlLbC2MSmtv3bpZvl+n9h4ROr9bJmM/IqYmzF71NbmpQGDUf+Qotwe94A94
LyhKax4MbDDf8xsvJmniYSKHuOzDNzCgIMjYzdSj31+qbIlb/8uj4eCyLFUihpqKJKu/rJr2ccvq
UFKT1QsniwgjNe+NnAM6w7Mn1cJLnrCATrnAm45+8he9U35DLT315cldO6dbeKg3XXXQhTiKg4OO
/wi0qTHC5Uc+e0ZuImHmY2f003LMEwUQrX8V0ej++KJ07MLHLyfQYeiO1K8hvfOb0Y8WBjNj/Dej
XZn+68IG1aaYxszb3KeTVY1hVmQ7kFiapO+dPCw/nkRvEDMQeO3h4mn1k3OndnKUpRLcGz9UR898
+sn3OqT0y01axahzpHEXhzXVr8KxFK0YGvIyZmZDJUC1Aq9RqsbMIdBbGDHkTYHDSIk2GpY3v7jN
4IEyWDMK/RYMA+UxzDdIJqltaMMX9o1I28lnTxoUwpZacZEjPLG8TBvrnxkmPxF+KZoT0Yun2iJh
zQZS6EmJX7znmTGuCgZiDOtWKDPAG/Sb95EOEAewOyccZqnfpo5S2rU8h6lvFHP9PpXv8xpqPCUG
JLCGcnjSRMM03Nzu02fgqB83N5wqnJlItSWnCsZlNEaE1Zi2ZxFkpcgN5LliXKTXMLvN2nputW5Y
uFk+UD9f4GPBLs29uMANnYfzh0PtZ9v959rr6pKp6LrZVbp/3ZZl+WxUOZCTVbVWxx1UOBB7u4sf
Yka80fR+Z6qfmmFmdy7B0oLNBSsrPTZnOtk5/uf4/U34lmOw8NK5dZAf0HhbMaiHfmnoUUMoI0k0
HB0oSTudyfA0rLHijTjXesBqHQPJBK+qs8noQa2SHW3rYC+6kTNQgOAc740j3CPwiXm+aM0JlCDM
L/V62O5SAT3dUldGarZP+vkfwpWs/O2m/NeDEbnPv8fJoNGqWukmq9alA+1h9rYQw9LwCwG/m739
3wcB7e9SKcv618f9EgNe3VLXjVjh46avVb15zKSrVYkmMT4EPM425QqeCwYmvfyHOspRsDViVlME
2QB9/w5V+gpSZCtUCDL6q3IFs/11QMVOm2AJWsXyxnkRHh5kWlpZeT+Cu2zL+9/fhvyTZP9uPf1y
vIRyk0bxw0pWCWLtGEjK1U0vsjzFAlhyPiiC1joSsVf/VFEtqDY8IOY/5fsUZr7qPJBmrko2kku2
rnUYvOI8tGGcj5XuPEvtGjyJ2hV0rhriU8K4snsyLyDtkMmjP66hb8h2ieJ1qIZMCn2YvfxUwF4/
IoBBpqA/mdrrI8Oh501PsAV2WkprWlddHFefA9YTaBWntoYEblHSzh6WMwk8A2wyBSrBwbgvGpr5
BO7Da0O13EBYmQpgm+axsstmxvEpLDZwjui6Jc4KKFP6sUdTAGMCQNkf7NVDpdl69MLd24QfW98n
tHZSnXk5AlunHO+QId0hCz0hhv3+7eiiAvrNy1F/OYM/mlYo1o1FVh5ueCAfOtN8Vn11xuVIdt5u
d5hbGN/C0+kns2hGK2Re01aYd5zPgN97brJJOjH66oSXO3vSUF4iM6YHTcHtgnaCpIGNoIAEoL0W
qMNYheSsvMxseLsm1zdT2qI/JFzyT5L/u1v65ZyP2s8tyd7Erwg3SAKKg1XRUtk+8p6BAl7bp244
eqzr0d2P1kgot/q5uyiGshdBPPHaEej29jWuJyEjsoIhI3mOEIRC5p8gqtt3yV0puHvpiLQBgiWK
udc6XBn7dAnvsuj0ZT8GDh0mfeyOzjw5DEKWb7e8wmqiQ2TMpAW8pvIQjyrgOP/u0SbpbqUr498S
GT20i7W+vDBnWEcJCyXGnZYOVo34osKxh6ompIQQ0G7HLiZnW/VYbG5LBEkySmQxw3qo6SjkceYY
Fgc4gxSrYP9ACsGUSc3JH+LhTzH6nw/asjRNUayu9ZNw/Vs8/Nzjm5K+qmQlg3JDg8bYHuH66t4L
jxHSwWN9lVgIjHy8L7N7r4GGf+sJEqNq9GLIfw7NZzi1sEVo5zHNfcB0D4jg+/Jqyf1lqA8oaBBx
TnM/7Ys+fUhH6euhuNb3Uxujk8TEVoKi9BhkdCSBFAFRR8ka+Ojpy5ffbxP5P3LHn3zsX7f6C5AQ
W1rzlkxuFWySGU6gerNI6ulQoUgn6UXAUqBXvGtj5w8fbP5HkvzLJ/9yGityXnTeARs0PFah/wmc
kl7GC7kagK/TmJPXa0LSVERThhPl+HVdUhSBENqBvbA1gtgMXF0wydFt82lt+CZ8IxBIDKyUXqaN
VJY20bDjPgQr7fUF6BmdWyRtzs10nq9xofbCp6DPvkNHTMWedyC68FpezpMps4CiTY9hrowwTPkG
yMzTgMuYHEY8prH6mNDOT2v7ifM0VthZX7kgQBRdSZzzkYJ8XFValp8RVHgYL4XL3LrktoCig3c0
dCXRoStGn1OkzWrDbmu7OLWXNDqi73zcaIsxkdlp7FYdFwY2VQN8m1NkEIhXrto0w80EI6UGpb2w
bczWgUUr0ZPNQXyom765rym0Ni9D8JgRDtzBJVS7kmwE9bWOJbYHvquvc+hf+MSpkMptrctM4Flu
qH31g3/WLAnHt3peMbIDRLkNhjQftNcacPb2eMHKHrxhA36g4FFgMEV0KNF2N20ERTAPpcRBEWRS
Z+ceff+Utj/OELhs0+fDzz1BtW1j2FV3XUBiAT1BWbDGdMkDc1FFnoGdQ9dtUuZbO61MXfaHQ+En
6P9uY/+S6KhNh1rs1RLU1zATrTPmSqPuVFo8eRmPWehnDESbmlvD0TYZ8QzDvHCNBSKTeKkERM9H
3uSLZJQP/rAZ/uawopCW9K5EYWQoukjQ/i3gqI0p6Z1X/YO2JOE0uS8MHYweIhiHVcf75HY1qtiL
huxp0T6CEB2d/3AJ3b9BfP5yDepfr0G+dWq9aJpk1aVQ+gzDmJqsr8a996LzZZ5e1UBdWx5cxLbb
JxODSR5BWjpL2yiGxt4n3KvYyiDLpKhiIhiUoHDQlb0YRfVnoWM4QS1wP7/LTXUfM724gQZA+2Yt
yELn/IVXX49By2nrvZ7eWwwndMmitKcfsXhrhxGK2m3bPG1CQyfAWdMhK9SnEoMXAiYne7AJQqiW
cKcz0FgvlP1bFfdurVADhPE07XpdxkS2woZBWolJQIWDiyV6nsCBMY3yB6vLCmYEyugpxrWMB/RD
w8N1EzkQGhcdN1CMAe4eIA7bkGYK/4oF/eChUFJzgnZFhrOlI2ngSB+NgXmwbmAH3E/NkYYT3QNp
TW8DCR3LCDiIpgBfwdl11X8E4wSDMPaXMb9ZYzotWe51nsK3gUwNoQDe/XQksPWny8zgS+YUN6NX
6OFFAdqsPvq39X3KeA5FZ2Bz1YzkakjbgdZIl5yxO0qYrJA5cmI3Z0FK1f+YlvwHyiLJf1k44oj5
t8VbNqkUyNqLtAS91QrUAApw63Rbu1kHaPbO4am1iwvEfRMxaTtgCUX4iJEY1452LfGN2zFdExov
+UUwr2bt1AgGLzxplQFyOfOb9IGX3BVQdS9CyHiluwOghHUWzKnOCNEaYx33Fk5aNGo5J5ZYYiyE
CwhWGRvU+30mrCmtW6Iy7DOeVzg4Fmhm+6pHCwn9DmZy2lb1npvcfwErCt47ZHqOZTwHCZDGJhuj
vW3wyP/qiDnIKMNfS6wrmHcqJrATNKbxVKLHNKFVi8igsWGzrF5Fn55qu9PyP1Sx+p8e9y8ndmSo
n6JUObEl14K0jVEsg7whO08jDpaSOYS9x6U8FD5663KYjqpLuXnMjVm7hJbOZOA384QlKqsuy3x9
Oxm28tVZMN7aQzS1LIdIyZ57hiXQ50588nQLczK4nj57RFqhd2j+EJLlP4WdX9KA263qPPSoSFbF
WccRYK8KsxRboEOE/+g+Qa5QnGTVwwoBzXqQbkL8sMxe49LC+n0I/E9E85eF/Mvp0NYvSb23XIp2
sEJErN9pNEnebsV8OWvawsijJpqU5Hb7GwM4Ow4M5Ko4Y1uf33f69r77/eX8XcfhL/vqlzI5qDTr
qcnsK33WfsPpGgt4SlqZgwrm2Rl7FkxcaPN7f0p//w7754MNTVU4k1Trp37/tw3d1SO5ydsnK2wR
etX4OYVy+T7KiCuDXry8Y801LPkyB6aiSiXUm7i4xPYDVC73VW3M5FJiOcOen7CmNA+NBENaLubq
c1RwyMdIA4cLpWciMZmgq1JDx4A00gys7440SY5G5t+sfoMVIFxl2sfQCYGPM0+vJvTAIWEyaLpy
On9IhDVxvP2SGvzlpn952uC1chm9uenmbDS+Ootx8gf6gq5klIubdQ6zVSHtamL4pGWy+lfu3JmL
jsTLf0N5L/pN3r9JbncG9xr2UDdmUq7zfzl7zx1ntSxa+4qQyOGvDdg4hypX+IMqkgzGBBOu/jzU
kb5d7ddfWTrdW1ut7t2vMYa15ppzjGdoiRME4FSq04R8CXShZwU6+ljeGV+0X4tZqA74HVm8U078
/ywR//2AV42JJgpzQRLKeG8g/Ad31biEBgtkq/Sz0HfPZ5ccUB8zfWunzPBL1DpjnW7Lp38IP3rB
plmFMuzyjnNWz9dtPqe/chJdPG3QAwp1FkCm4D7I4/yVmbjqZChrNiZgErRY2AVoeLUj6bJu8kGX
qQjTrPHwSd3pIsk3Osm/fzDt6oCf9skpNiNeD3EiOiaS/2X5qszlL+Opf0qZZ69Fm3lNR8MVc8Rw
VXQyMPL8/ZKqN04x/3MVV2fyrlKiqK251cmbfDB/jC3HB+PD+qgn8TrHlLpEwAIqfkacpxNuWq+d
XgaO2nHGARZ5+3AwQAIpL1SUyQaZMh77Y7vAuLcstqy2zXtNj3jC1CR7EB50QHnB/u+vcKtTIolM
+XSDY6AsG1dPi38ME8OIKfwYcD33oHaQZXWjRJl1uE2JFUgWbJMsAcG01skTcJndRdvLHLPMK6AE
QO0Rzz/kRawtSyALbj/RVsjJ0OKNlQmwQaiOBTooaQnz6q3Y6XOFOby4BtvBOt5FzuU1eUbGVU04
MP/91X5mUP+81P99tX8GMU0YBEEtkqX9fMa2hhZpAA3VOGexT7xa69OhaMZANBf6VpniY/FfC1fb
69uIIco+CF3zNd0Fj5zU31VQtsoSlxo2XR5qHihcSMFYeWcFlObZOl63c9VjdmmgzJXmMaJn3y4f
j8VEjye6QOT0WG1GDCWQeZcwR7p+Qd4V5VwJfZhwJYRxMHpXESiO0h4aAtZgswYfd0DcSrvj7xuj
33x5ft2Yq8e2Pfu6LKYchJhltP66hOpE8sgrKwKOACQxhc39EvFtHwnMsbMIbZCjLsER8z+fcZBC
YKJeUEaEiKeEgrMOMh35Ira+2JfLyzRd6OuaQRPeBHyi3WCmN1j3ac3+/IWPmpOtjhz+B1DCDnAE
l0lF79G5ND8o5LgPTOUQBxGDhDH272/PzPzWYv/r68v/W7I2eUPROpwDGyYjwkoMtmIyq7AKoD0N
UGSOcg5dvmUH0HQZnEA7xioJmyNf1xCn4CSFE1K7teTRJMgS5y3gakKTyHFtl724CMkBnqaVWxwX
eTntvrmbPFsVuT+QEOrn9MgQCYoZYpKxeMDES1ixuNQWwSNihoiziDViYzEiD6eybCFL8tR8ayV7
AWALGnyK7B+oAVNM0giqHOudl3AyhVeA7c6AH3imnXLwKcR3jeJYdDhf6RYipkFq5WRTnmKXLYkU
dTRl5Lu6KpSGYK7gq+I1T6ZmtycuKZam9Ij/vu/KUED9+zqqCkWFzonWGPbgX4VFVFmJGPXc9ujN
GOEOgwiN/S0FWgAJr3BzZZFhE6QtAxCTr3le1jCcsBt8nqgMoXziDkesxoGMAh5PKXQF6bQKQpv/
gPqYUJtk0x7wk3YP6vTvS5dulgeKgXrFUplqKldPTHdUj0kms0g2O+P9jEg92uLsAECC53grPiHQ
+/sDzeHU9O+9+u8Dr+5VGNVCFQw9yOoj904rn5PKYzeTDxWwCHTutJ+J0BmawP1Hugp4ngB7Yyez
u5ez3Sx7xleAJDmlnHkkRlBA0hP9l5GOEnGBS756Ul/EjbhXQJtKiH4ZxQNHLsadVz/Ibv9U7E+P
yMRRUs/0jfoT3Nk8GF+ndeSa2+4E89OcIxpDQBaPi8+jF+KNTPfFI8uDCotl5wOgIjgBzpF2uDd4
+dmQ/ro1VwfO8Kj1nayy57brqAH3rC9bVpnF2bAbqLfayF+mCaLbs9Nv5KVQjTG1lYcEVACdr2n+
Ai0CQNGjNTeeEHxkU/x8xSoAC6/YyeK07ZbMaceQT4ZGNCsxo9/SjV6ZSPOecqOZBVICF58l/TwH
xvlLC5EOtNlb95yzmKqetKW4A+lUP5zXJvDl/uKkDyBTIVt52S6cF6/le/L+9+Mi3ewg/Xo+r06F
RyU9n+OOaqh6xudJeV63I5nDnbfh5YBkVq5pQ5zfbeneHivdaiFTP/z3pF6d4Grz0guVxZNaKPhO
3d6fRPnEV2b0kxkJCHicAlds7UoalfhHziQEEjg1LjghmADYyLTBpTcOe7snqcukITIungndTEjQ
QTKj0aScp4yV1WnfLvLa9aP5UZ2kkq1IRO+MiBYWTQ/lT6Y+VL5zskZRO4UkolkO8Iu4G/IizR2S
aBq2CIWPsiteRudmSpofB7cyfeX3YxZ2YbQGYXuOegKDLuMu6UXcWoTCI2HdkVzZCSCsFAXs3ggl
DgV+Tjb8ZgjVLsbS8jQXv5nVppx1LssmHifA9MBcQ13koZG9NHGyPbMVX560/jsd1FD2ADWeG7eT
ndSaNhUmbEc/LjCUoe2982Tcmu5Koioh1rEkjebi1UqSp2oexgmvC9hkNgKVoEJnWICNEl/sItMO
urzslIkWbCoOlKIbpgQsOeplh+gr2jZAVsCKYUOLp6y6G1q/7IcZ0W1bgTxYDIvQF74Kywsqtzw5
OPEh9BnzTp50xP811LeXZ/O8yeC6npxT9xDq3plFKQQ2Kjnnn62OfJeS/FismgzN9SEXI6yB+H3j
OIGYk0RvpY7WDL8BBxFcAmNZ/VaFmeDvJeUhzdd+sQWigw9XYRWispDJaNiXweHSrHX5Paj2RjBt
rUOiehqDrcvUyB+Hqafllukmo+7qZ0o+LXTHPDtCvmDgjnY49BcFAZIYVBSXIEryK4toxmmGR+jv
n0fWb54gNEk1FRNlofIzJ/m1KcpFmtdqn9E+k9BKb8/+xueobD522CtOX/LlsW5sRduVwiYQlxWZ
YPHU5ygBuLJblZdH2dx3OMn3UrdJOElwHNWexRJs0LORvVgsfSnoH53RSeLJ8qSQVsqgPWfiQWX3
KGH9o4aArfdsrthsj+iVKO0whGuqrWRu5r9m6CJ01A2fkv9WFUsKwlqeSabXZXuR5Gu4Qcj7pI0i
zGR2YTh6yQIhYBIvc2w/7OaIuzFTEUXX2jqYM8wADCV4PtQHVaGQztdGsSwoomVatZ28LQWHv3px
0zCiCLu5CspGOdALBLfbC29a8UA9mvPKVpcJ3Wbm6zrg9GbDVMaAN4UDAxavujjhlmanTt4MaaeH
M0YsluaZybwBBCSHU8F4bWC/FY9B65X44YDCxZPT6Y2BjG8x8MxcnczLo6OjfyBNEUx2+KBZ6DXY
cc12dTRXvfhSSbOgfLbiJ9145zFsSQv1aTRLB2k4bLIJ6R9W9g3CiYk8T63ZPVWkl5Fvrjl6sTXr
SWN5Uv5F0kq+TqRNwtfpxBXPdEn/MWCTToSloM1P0S4Gmwnlkmbmaa0STES1WO2orI+JZ8bAI0AT
9WizezQsVb8UpAcBVHO+SfJ1Dzqn5l0N3qXuEU6ltGpPe3oSmBQhhGrqrEle8ssQ4C4KKJXd4jFa
Hw0U6MEm0b12WViO1j9Iikv/P0LFTwujctIa3OZECj1MTbTDdRTr0k4lBsHEgd3T2R6OtpwKi/ZB
hoN5tM9DyutepK+Qa/u0eDIq+ovTsBgyLGPDDk4EUqaflxD/+s9hxyD7m8kaacHBAhX9WUQB/q6n
QFhWQu6e0yWJHtZx9/ebqN48E2mqJVkmDW0kjf9bneaxJft6KER7eULWhQRzmLeGAy7hXNvmm7OO
POsJqdKc8EX4SHe8CcbH+VuftU+mZ6Tz7rlxTyCqgp/ZoEdu3vHEfsLeL2zbg/6RE6Q3yibyncv+
Wb7/qYZ+Xbb8v5fdJHJUnQw/2ldnr1I/Vd2WlDGDaKiR/rLON0cToeg30kBTnoX9k988+vLseCEL
4RMTPKHJJ8CxI6Jv2Yc7bJXJ0Q2AsJtAJgnN4xjmlJ/V4ahseyb2nWvApbyY2KqMKQGFWc/Z0fUD
x0Dz/5FsOB1BnXrxaRGQOnOv2yKpQy3x75c1FQRCpmop4tWXja1UEnJ5aLdk88Ba+f3S59xQTo2z
TV1Wam6kubrqSuVMI5cM5X28DN9jlDaegCUQW8YXOBqdVw/+J29PefRMUkfB4tYLOcTQx73zEDDo
PSMGEnQm5+NUKsmKcphmtfrEKqBOjYN2jAIgIZjNPbcgz9xoYMw4cMr4U0txeoKegliLSjB3GFpE
cBtiO7mQwGkn2tPJdASfKYOX4Q6nGSJNoOehF6OjgIp3FCSLCG5uMoVuhOMMTxqTHCT6YKCKfFZi
I6nm0L/AM8bIjhHsGwyB9V1fLQhvksUNQFIyPlOkgY3HyTltlnqMRPrQDutpuk+em3eZQK1gXhJK
jGVBcTE2J9KO7hij5f8rXBFO63pw5AEUk0lB+WjJPD+UwhzHRqhjSYe77CqKbTDbrR+Lck27xMcU
CkKdP5kRTTVBA693tp5653vWB+v2fvnfI3BVzshGHWSNcBoqXUF1RJxsRCya0wtxfceZfpwVxoc8
DNNOp5EG9/28jB413c4Ix4FgoQxpRA07CNjkeqFA9l1HnJAMVwB3oMTbFAhU5JkKM3ewMjZBa8S0
0cmgcYgPJYUwxpf8ycJEByi86y/Mg0DFEah3fMtXBcCcF2MraCROM2Uh5MquQYPFyxMojG+ZnFz0
BpvQJDS1RIXwISIvmQkD2j3gxs25gf7HQGSC9MOEHIUonlBEqkOgN6ETBVg2j2T2qsUZG77quFEw
gkFAR20V32khSzc7JNp/d/nqjGUIgXAxcs4TkjXLF5yMoBIAS5N2PqboNQKvvxffW4YWSfz1eVfn
l8S4BJezyuwle+4Dpyzc87e/1d/kdqzMuSWVE8z4aT7h0qChFQhB4qtTzl9cU6OoHYsf2rdxCNbV
ca7S5xahDTpU6fz+0f7vK9WH5+uvJejquGOVspYpw51Bj5KZk26rfLZ0E1EvfjOZPJOudiRKzs5g
JlzAgNH0lSmsPhl+il856Ixd9kTLNz8wQrbwUJOgloKeGFEPjclQxeXN1J2SAwWyyrFt0k7lB2nG
644ainOlidh4CDTO3kgmhsND9JU0oTQPoGOTSoFEa0g6iy9TpmfYl/7+7vLN747sH7m/Zhr6T4Pn
V63ah0KfidWRkVQ9Er+7Q6C5x6/cvtB8ebs8XKb1s7QlV7TzUq4LTs2spbMgTw3vzuN5c2j46zqG
NeLXdYjJOT0JShrvT7Me7+V79c2MqHvCVpneGzPcfBF+fdRVdzzL5dbMVT4qOBgWIWPxBixQOr7U
43ZxeTiiYMO2xs45IqGA2Evqphf5Pf86/z9NA/+7jp/q5ddXbmJNZVzHddAZO7/1xBlTYK2rp36b
YOiH3Q7FIN9VB9XNl5p353e/ue3++vCr0sjsAskvj5xRjqYnofGcRStYZhCmfE/aobdncxtyZhqI
RCuwCsqjznO8JwLuG/4uUVwG0XZ/X5I2LED/vIa/LumqEijCSksTgUuqyHp4iGKg/RoZm6Ausz1k
K5zu/G1teccFMMTnmNDCQ/vMGyngdmWucWgfpAcFj+q+n5sv6gvYv2KIFlZe9b1cj+SP7Lvdsp2z
3JnIzUCd/2RQkFhn13Na1TQEOn0dYbEnRlgY//3lbh/ZdY1hDN4+XVSvVt/A0NXACoeHDpztN0CI
18tef6OxYWNxgNXaLv/+QPlmZ/bXB14tv3nRCVWs5PGemre1JhHNYYY9SCbIgtMdtSeZdiRDRWkP
TAabZ0CYYAtq8D3HaWNNALIfRac672i2WMEUY9NJQvt+567cUm9J4q+LvFp5m6Auwrpg9YEghkOF
5GStnuReDkA+xNoAlCx5q5RxQ7uJxW/TrciD1Y7wfi8kEOK8l2f/F+xZQTSzQWehccD4eWzuXOft
XvGv6xxu9q9XtWjENghNfr1+r38fX4yzcyIED51gbBe0WDmj0ldonPvlsXJ7XfzvublaF3Oh1AMx
4WcsJOZcwnOITDVaMFTJHpUa8eHSYPzb2FQiNXpBY0yFQ43fe4LxHhcP+bo6eVK/aLVpgYckn9fH
J3pWZrhNII7oa+lol4zQGDR8SqF7equJuQQv/N0QEDBtghEkExgUpH9Tqr7UW5SR6l6aoq4MAkhz
MP9GvcHY30HF2YRP6VYYazAljnYoTOpmHVxsjhHZTAR5dVqq0oD+JYZH9eQXs7LFDRG8/XfyEiNM
wfL4rb2CQKMPwMtKdV0B8HEvjwxQSeXlCJbQw9I/UBmc9wNi3hgCzFEVUFP34TL9JFLqm2N4GU/O
iJVS21+HpzkxyJa1IvC0753YwDc7bozlWV/7UCaEEQcLzromcqEW4yp24A+/IkTkI7ZGOIvCE+j6
VZ+9SYSIK5O/307t3tt5tQdpvhB0ZsoDdZTsQnXKxtYJIGacI404Gw/lopN8c+YKDtEq3HSzAXaG
jPbIIGXMiyISGg1qGqMS0MSmfahlt0ZMnI3ZSi5nJxTt9BFcJ6cKRDbQEOfoxDptTAksPzPCI4Ia
/lpZU2Z4arhD+CI/Xw4KPXTLzWX3VI2ie10xybrzla+n+2ejuQSywFdWt705aWN6o3gIAWnma5E4
VVfuoY+l4BuhFs/MYmQR7IAiVu2npylAh+8Bfu2I0Ef0KVv1eZVOfZqyxIdNugXIvGoCvAWll/Sd
7XqCg842Cwd5p8VnDFeLvmPtCM2Ybk/wfjl7lj8zgbEPUHCmT7iYxvLQJ0PzaJzwkvG8skOMz5/H
WegVjGDgm5iMk2e8Qn6+Iqe0eIgYS6T2TyIneuT4OYBLMdaVGR1iMJbVpkjH6o+YuMD2Q0gVMkIq
GiIY53E4rr6Lwo1gEQNwx//1hjKLnSmYFCuCBFExIrhhBRQPJofI52HH0qeZ9CCTaE3zjOxJ1u4N
hiT6L2IzB3I4p1XGC0bVefQ3Zck0HDCP+eC7BGITRa0HZC6hqxtyad4ThkqcMAuvKkYy5595hYfS
kdcgzfja5hO41csWmAOV7Wkmb3YL43VoelChwm9p7BOKtCXwC7xd0Z7XP+foO5SIFCyS5raJdxrS
lgBMoKArllG3qKS5qjKsQLUyPr8zh71U9j297Y+e9t/i4f9bJ7WreiaPu2Pchuwkyv54fu7IU/Wn
x9I56/NyaDKvRPgUAjoXm2qhaUe0vXB+DU1MZIPBXDx6J8W9FJP83QKkLSFJWqogauruKSBGMV9d
gmUQL+Ruc8QrApGOCCZ1EkMH88cI/R8NUi3egmdm/gVuDGGMuDP/gRwwa8Z2/PfiId1sa+mmTrUu
6ug7rgqlVAnloMtCauVvxmMyR2E6asJIMuBVEEtXpvc+8OYBHZO6oumaKlra9SbUmEdJkmlISevj
QzQ/71JYyNlIWAVL7bWahTuafMRrPOpPx1fl8+9va9wq15lyWJYlyrpk/mj8fu297Vk7aqXeYNMn
sVZxOnMVH92ceJt6bAROBW0xm4eA1YlY578xJ/r2LM8qdL9kg9Elz4RZa8cpoykvYOq3FMqpqD5o
2uFYPbThSgIjPcum7XfNy5g5/Noi71DvPBJ/gzBxlUL1N72SbgB9MQ2gH8mu5qSCeVTukm5liRNo
yxU8UmIE6tkxcKlCIsy5lFO0JUoPqQQR6d0UxoT1UAkjWF937s+tSl7SwTCIlqGY2o8y4tf96ZpW
UX3/Eu2VwjnBT0Qna41ySvrTip35BEBywA7amY9oZSUekP00xMfU9JRG5wm+gnhcuzmhwCeU/Qzf
tlhIxcw1EfcyM9XYhUeKMsk6RqYXESvRuK6nuv8RtzvU10x7rNQhEIEUBW6TOSAOC8BH1qMgPKnu
QBYiw1phMAg6g1VnZzyE/pR5m5pOk9CFIUqT5kIOae0k+nZgiQMdVlZsBarsncGdrP6+WbcMV5Jk
8TSp3Kvh3/9byPWh0itRHTOaCSZSYAfA9OTZBfQgzPap8m50nob7mBQ6wpcQxRy6PdtAsP5/ugrA
E6Ih8fpeoxhaK6jzWrKivTCtneqj/AbxUTKYrx+tFWcTMG4AZbMhmwP4wdPfHy7fqigl678PvzoY
qHTaRLPhZc5tDHL9Aj7PN0PD5ws9oROBIjXh8dS44SaZh/sICcpM73409QWEyXhO2syQ1wud9e/r
urmq/b6uq7NA2ua92J+5KWCLYPCv+ycJVFD/Kj4J97oeP9qO692Cs7XOv0wd2crVaawDW1Lk5s8P
oFlUueKM3ZatzFUgVjMEuCzKN4Y0nygutIXgIFNWQLHTGSQMmlMSs5lReGCIOO7fys/uToPi5uRf
5pUe2meSKhpDJfXrjT4nRtZFDW90CZScAmFrOP60BREyYZK+bObKpgJ1dm8dudUJkpmUqLqmabIq
X70ahSz5stLyqb0rHhJyGQ+ahPrf3OZ7zJPj1PFnxcaaZ59Hl8Gj5lgT4Zvu2LKeBCcn/6w+tSfk
KBkdVI4FEnTg2DEfBFCOxLGyAlqEvEjOG+/ZmBH9WJpQopCYjDF8jxuC9iNn7uIVJivtz/Pos12T
w27hd7L5+/G5mZK08DGEnIKnvPPk3RQKy4qiWaKqiZr1c5T+db/DSoyNLKxZQfmoB1zLnNHzRQpz
G+g+IFfGnpWjcuIk7ZDJG0kwGwAq1hO2A5OG4WAry0jXWqkfDAWtJc3l8wP5iExlCWegCX0gx6wF
RFx5VkAsmAxSJXISV7PvvEHGrcLg9xe5+gmTU2XoiVzxRVCS43UiaQUp99Gm1O3VHR2+PrAvzz40
FIh13+J3MI83w37glDOmAOxjL8IUtzKJZexaBX7mkUlgw9aE2DM2l70FDnIksq0dWBMm4jZZtV78
qRPxNiupgL1kpZPcnGDbGeeehW8EnflT/Gy+Ba/wMsp2Ul+ILHsXX2RwmTNfwzIySiYm4duY1NMp
kxcLYtRIfzH3OFpn3ZL/F8HFa9ODyrrWsZ8u2nmjjvonAe6mgzGa8SOdYoUkhHAerzDwfVk7NiwJ
Ojldj2+GL/R5EJgp4kR4RWdnWiMHrz6HQz6GxHaOQhthqy0l8o6obt6GUdeknQUPpZ1+JRPAmhy7
RtBicO4wOjF+EhOpayEZ5lujn8hzBOyiTd7XqzoHFEegR0OdSQqAx9QEp4hmE3cIUAhc00jtR/Hk
ri1auVUfyVSCbCOyqirXYhAxtvJzlfP0ZugQSYJnTKjyq5GR9NzvNUx5jsh4yg73OKlajDbSOGCA
NNIciYmUT+IET8iYpS0iJRtSWDAwxKzNnUfz9pP530VeLbhhfMzki8iTWTt4vmKcg3ZtY/4Y7Ikg
9+582r1bcrXFCcfy1IvDC91/wJwCRmRbDglv1fdb/mjdAXfd3E9/3/+rfauM4yawLnw1/TX3mAC8
A3dXR8FrXo6PcJYZM20ZDIgujoIh1zbasOq59bzPR4hvrU/dUSjdvawZNds7t2F43f/Z5eBa6TKE
Llm/XtdSKVWlsOM2yEf7gnO8G7+38+M36bnvvWUzGgb06sZjqIktUJk7+8nPieufTx9a2LpsgbP5
ObH9WlWVxlelJi0pcubRSv2mviH6+a3aM2is6C4lK3HSjY3n864lUB4ICoJaldP/jtEr0XbymqKj
p2Qcoixo05xsOAML3mpryYuIl4tzOwmrTGVW5nu2tDZDQPcscHO7droJ3Z2/7+XtPeLXtxl2z1/f
JmjOmlGVfBt6MMiKea/EfIyjkryc+OP0lWyxKkawoBng0kKwlV1rABORvcYNNic7f8R4jcvSaSe0
BBirqJ8AsphTqjaBZHNDH6drJpkoEoD7wkS8i3Yanvi/foyr90/tzpKR6udon2qj8rt9gKL3igqC
VNN2Lj0gHLLboy3NoF8RBh0SeM3ujBDT7YeUR+CK9xxJNyswZai82HWBoKlXDbBTe1Ti/NSyILyh
cSbQa/F5eiJiyTHfEmRDdBo+TysYIsnZDfdmOMKrOWAGULZiW6IakxdZNJWWQwjapJsnd4pkqvAb
N+zX9V13q9qmMNTI4PriBb0irfACRpblVIdWKCLLmrbdk4/UhRUW+lUFnH4GjZ9EDmb1ho1eU4bX
768GMdVK7R1jmFNQTfSXcbkrKq+QRsiohqHGLtvg0sG5s9IABFzGxw/kCPmc26/a5S7eCAqVV/Ca
vZQHXuDvC0Kdz+xTcgtOdJ8465pVwFK64k87VmMkU4gSLYFX2o7o0C4GzdMsdEnnZahNeiFmSQpZ
eRtgisxXQvWukfzMnifP6Plw+hXWRLyVHOUPjAECsni46b37Dce3UCb92dUOHWao0u4uE+s0IQar
labny5zwrKzzTGAOCuOMeXj0OALHIpIGGimjemO9/P023pxaKhLtADQjJiPtYbv59TaqURGUUjXs
ea1rVEMLJC1Yaqfl5OgDjhzLm/w0OxFeRiZ2DN5yrBljigHlu3k6oeAgw6yZmP29NeKGzU41uCaE
mapIHf0zRvh1Wcf64ou+xmVRSuHon+besXYCNBgXm+Y3htiQNkHUsNhuemurI48kWZOHQMQ4MKVH
2IA4lR10vj1AdWOWnhf5cY0FI2iXuLwiUl0R28an1/A5Zv1BiUxZDGf7aKP0rNG2DUGtMNmwpuBb
GCnBovmqwxlkC6McZ7R26UK+tKkXcoAzX6ycnWdIEcMeYhvv1FUVw9Zma+SIJh3UL3UyQaZbEUT0
GKGzqUk9RHQbTzrDwcEOxOZChcvl1jbIRDHYS3PrCfMvXzM/PpTJxxm+Ke1LfRVF04DW+2PRHk71
WovXXb6AdxVEXzLpmBpkrGkJdrnZ5sVTuDbJNwBV1WzPwTS8uL5B6/G94AscJcrRsfnJ3kVa3Dk6
WJdP+eJxvcM/fHFCEAPFa2o6GIN5iVSVaKbpechl5XRfL2mQN48pAoxkDLkSSgfzXkg9Afm7bonO
qcSO4URA5Ogjt4Rg0rLMvN50fSo8otZQiiZ2/cWwogJtJXPvHYN/8CEB65DYQTc9EaI2Pr0iBjo/
8tP20wB8pURHWW9nTbyptAkzo7qbpOr+SD5d/yzX6FkwdHMYes/ZEq2vPHnWy3VB5jB9l3RkvaI+
n8RbRHkhOEN2yWDW6mNFOICwrduD/16XE/IqwO1qygxYYG/amD5ChWq2PdRkyWFQcfNdTA5M5tbW
tNiy04hPDANIJ0CM9CbRZmaqT+DnpJ5n6VqNn7N6KeKFHTLbSQ4wJDfGAUb6STVvv/hY0Ktt+Els
FfT5lImp6pnyIwc4WA8pTWmeoDVk2fMafa3+tBezZc+jY2LA2RFDSHB0/kqvlFkMnQ2WGiDDNPQ1
XKZMQUaQoSmni2eO5ALN/RF2+Cbz8nYmXnC72wBjEUHhIGdYKxWPao6kcNRWB5jX23CWLQWwSjMo
FPkrONy+HSWMQ4j84gj/XYicLasvpV7DyPUx55BCgKhbgqA2NjiHaAicoYvMGHlJCscCW6oh74J6
4ed6tzx6ufxlEAOAmdJDVEVzuTPI/52L5SbtxieqqQFXChB5+KWMCCzcjDsFJAPWSt8/43DFe1TE
85rsH7uALcYa9U4y32XI60LyhVAICyxfNeBBgMSbjbVPnBdB9CLJ8zix03KPSDLmjXSlfhZIzDhZ
rQfqNDbaF7rxlNFW+Yr1jDF2Wc/lRct+9RYP+dL1ZiA1vXMCyVkfplbscD9VsniyHDX+CiUaDiPu
kDqFFVxqE0a+qbTjQZPJahnG7xrxyTMJCLrxdJySHCggA1uaEM47Yh1ZrfIte3HcTkvxgwwMM8fB
74VHYiO0Sa2teTg6bWLiDIgZ302Ne0eLf/tZbAGipYpYeCxTuZZRJLmUJ6Ilh3u5Bb+Ogs1ak7V5
Nu2mdNkYx7LnA0AnJCt1OO4grNVlMtQvmfv3nnRjwq8phqJIwOigZxriVYUoG4lftp2m7kojX/Tn
bKmWst0k5UyOmL5QbV+O6vQcEMqtpO45LqY6TIe/r+GGCRABnEYLwNJV+lr6VedIlbK2CFLdpzWN
ANJfKMJW9zcJAW3nsXZxm/xRGCgaOZgF9dWX90L1VeXKt4VAvz9NZYQXwqnFUtSPel8lHhS8KXlf
HX5onPEhS01X4paEUtr7q7IknRb5kjy8aDWY6tyW9dnJhyq1reN9nmi7Qh8TE5q1kyx5D0+Pcfqi
o8NMyDWpX/zq+0LUNp5im4Qn3bIFYaLJTzVsRX2hR/fOQvK/FbCmibplqKqO/MJUro5p+lHuElPo
zR2gEC/30p3qWKPUSbfyF/RXVm4IhW5CIb49nTEVEe8z5RjXqXY/tdyEzDDU2O8Y2RxahM2bRKYG
iIURJxSqtlGMzc9pp7njv+h24CF3f0oADS112/SyJ4RgG0o4O98XuQ16rFkmFtEYI/FRu4wLz5hm
m8wO3fCJJpgnfKsLYxbOrYP+xBGR7kK8QgfGNFcn5QT96oJR4COHhUq1g70xYM2JYB2YbghXS0YR
FMTilDgKWEkOYRVLCtUdJO5mjplqCMlBKA54kOUbFaoFPDucniy31iYDZOROu/2GvoN2mqRosoX8
mmbr1TuRGEGg5UUp7TLBNcWJYk4yfw3W04p2Cou2NYXVFM0pXk0g5KYDtFQAHq5OjPIrApFTXiCF
ZOTzumX/FMteIgPWdLNsp4qPqrwWhDvvz79LCe1gmcOAphrATK8xCTkFvxThFdx1oqcr20ZgUGiN
zz0Se0c4P/bm4e/39ebnsWIovLAqDcirPsUxLiPf1Exxd8pjgDXeKYhG5QCr3wmh10GBEry/P1Aa
nvL/PQfyDX994tVbEElR24Y931AzPKHK5rnM2YV32m8MIj4xbE18qi5gfsKOqU9sNTS9ag6m55Ua
35mC3PryBndbFFm6JeVnHvCrWPbDqCgw/Is7OXrS1E898DoRZ5cPYHhgjwZ4du98+WH1u/7yhikb
kg4QGM761dN4VHI5k48RrPjLU05XV2EYl0rdVFj7B3iBwZQfG2CXDJ21yj9bkSkZs/bmufFf7lzJ
vw0qpnWMoNgndJEf/qpRa6VmoSSNSbNDnBTaZxu9K/T3/XhSte/GkMgFRK/qyBPe//3B/3SErrjC
w6n31z3Pi9o4N3T5dzKuIjrqouBopkBm7xiYWJSK90Ro/5yih8/TwQJrjLpE88cS++vzYinSK1k6
tTvFf9NwWgr9jiE1UcBmkX1djizA0h43jNx/gY4W+rmMUCMxiQEMZlt/dGFeefJyBD4ff9+Gfx49
LstUufu6oUiqdQ0RyPK4ORvpsd1dhGUhvLXaY6bPEuWgc4nowjXrznsu//PaKbpsIrHVTUOTDPmH
fPHrPiQJ+3VohdyHMl5eIpJtBiGTn4+aAvsRhofuSEADnnuW8XwIrmV5D9CixM8n1myIc6nwGHOK
UZszHhCUJIYA9odMjMeIiCWzMrzIMMZ/3yT13x3TkHhPTE1mTKn8gzALo1MrCUpx2UnsdoFjoVRC
lCe4DAEuLt68D8iyNDbBko8kcXT+Ok0EKusL8o7ViaauPI0k94ROi2mvaqMQMEpSLAipPTON79Gr
+bYkY8CCyilM8tgpyOsjFGZ5vHhp7qTZNMsWmfwUVncW+RuDRmPQE2jA8FVY+D9TlF8/hizkWX0+
WfUu9UGAivQxIOBFGz3ENWEKri+gmBk34cPft/PmxwL7HyQqEt0B8ao2k8REC/XgQtQA3Z8QGmEW
TSQZs8Um7F4TxDy89MblzoJ/Qz/IvmtZDFYh/0uKddUpKUJB03QU3g/UpJ4118mg7V7L7QmwC+cw
cti8s83B/Z3k5am1Cv8PYWe6pKq2tOsrMgIBAf8OehSw7/4YZanYIoiIevXnGbW/iLN2zR1rRs2q
Wa0iMDJzZL4N9UZuy0XaGb77OFidANZ2BV22x1DdsF/CnwTvkHyl4QwJJO1k89HI/3aF/gzUrJS2
CiAdZXGz8wMJ+ccV0rsPeETHbjXRFua4wkWtirPIWKKSkPXVZeNBf4mtURf1un+/Rj8o3P/OEP/9
xL/io9WqW9nhvq4mNxf2jXOOtAAtKE8LaKAH6+DunsQFT084hM7Jubql3wLOhTOHU/YhL4ZvX/Xx
oRy8oiseoHoPAdDxOn4PleQd6L31Xxbo/9D3k7GVwNJRKFqM35hi9WC2LH5aTQ745VKiM8aXpkfv
IaZAl6t92EKgWscgOAsPR/MuaNo6aC0NbGNaGDQhqgnM4uv9lS+hZJZf1pR5RDtE83T+nOvheyAL
1+pbnxj9c18Z65PrDh85+xqCfypcK5BwsgnNPszM8RCeIIKPB3iB0fjdwZ2c3j38jRIA++2v43Ht
jzzO69aklhXqNqZp/VpJRX3vHo6dVzVRho/F2z8mRb81zkNm5cxU1zbVjN9Eb4G4BtAfnM/sOrJW
5Uz2WpVI866+lqy9M9U0uqBYzZ6Al6LSYSMdgCY189xshZRCitB+79zDm2HRzJiU0cv/DNvDT5LP
17iXIzjsXEbv8BHfQuJ4Hb+/rH2+bGKiIRNQHQdGOQ7vzD+htkGsgcH5xEw1borzuJwDFKaboY7y
fpV8JtbNNpP201En6lgbVv2qf57kIytAX7R3GVq99Tyf5lPkiPX5Ky7i+/TgYtAQdQadQZbmu3X6
ihCWH10wJ7RsaTKIUVVf9eFyM2DYqF7b1ftq0Gwe08f0Hpdj1YFm9Jhm4ypo/2U3Dnjlf1wcWvpd
VUVVQ5pJ/CoxbufmYrSe1USPT8AmLvZhAOGaGeTsbp/EFG1Dm+Ey1qWaAK7lADnCJewOINB0yp7h
3tz30MSTcw3vQ4/bKcgMOm8Mj+7iuF9PD33dP9ix6j+Ba9zcxgak4yC2I2Awe7pbRg/2TChd4ZpB
NMdqC2FCQ+3BHqcfhLOG01GEtaTWOuMmS68J4ab9C4jz0/lcnBsNo48YvekY88B0HJH2/gHTXoqA
zPymQ0oH5SHFMvmy2/WuQ42eV4FVgNvVgrsi6oabh8gAUm3zwS+0xy66ZBMNlABwuoFoF9o8ctKF
Cn1tdxY3zNWwYMXomfNR2AB4n1dxw2/YaQbFxUGBFtItPiosridoXyzAQal9Wd/rtlRIASoEmPd0
iXC8YORtDutv61u60oKGA95t2W9MwKS1IfpdU7XN9MEFmCiJhE8XPVa08ulvZegatQQZ770pwF4z
f9r82EixlwT1L2UIcVraPbERV3A2EKAgEEdh8wBZDudC/mL+3hw3D/Yvc766MtHH8AWFgRPsR4Q0
bR6BQqWzu690mmNkPSmNJFoM30etST5Ve5ddllbzav5CUmle8menv8TJtvU/7kn2/Wzo2Nl1O4b2
a5/1uutN81Gf9eQsFotVKVZpm543KHa3LTalgH4j0puNeTYqimefqW3LZY7jEEJhye12g8HgezC/
iDndOvcB/Kd2Bk/BDeXjT4RAS8umUyd8/vnhHKdrvpDvUIrE6HtQOvz1U/hwrRP6pMFusFx+HcR+
bc8sd7vdHz1kJ4fbrSa26CwEW7zq/OFeGkdj7epz24ntcLt2t/vCTpJkPxzOFlcx6433GEGK3uLG
S9rL3zqIbUcMh9sh+qsC02+xaYnNTcxmeOrOFqvFYjHDLlY0ZDCsf/7vbW3vedZabP89kRo/W+Vf
mdTUYZXRbFGBjP5gnP6Rwq1Lq60fO6d6QrsEtQ6QgCP91ms5b44Ue0Lpz8shZM52y5NLv7wOGuVv
hHBe33n/0u/wClDlYGHL12Jib9fhHaFkB7dm9+kQUGw9UvBAvmKrKu3v5Cte+/K30e/25P+84rfN
v6cjv5ZvHSxX29+1a/iWLx87xo3SXvvcEXScxSqGI95viRQJL5FO0g0f00nuTNKDnXIyO166aokq
D3k1FZ4btuGDHxHgLR1yn6vb8YpH2mwcb+XEsTdJPXmveXEcq7NVWom2SK/ccBMornG64bmcD3iB
zcGGJSzKn3uIG6dHGe0yS45fYnfwXoLJrDh4mHp7oxu/M0GfVBzFhH8EKAe62uYoUsPmIzKhnvxY
eJs2T0buHedjZFBtFLzsOmYCxeva8Kr+75bvCg5qw2ADvBL2wR8+ogrIMmAnOoAuHcjbmC4/t/HR
f4qnGIxGI8P53vnzXAyO/mCQ5KLfJ4T5hnjZcxz5zi5zGEQ+JFD2qxmi2PN2L034mH2goRfi4y75
i/ngu9/vf2z8aeeD+ff3mXUnn4jOINquGS8eKgoHIQ9Fft5y7/P7HOcE/+jvOBb7aA/mrEXaZRSf
fcyqRvLoaH+F6M3wJlfkU+xQBxnx4ERYjg7Vl37jgSe02/aUvS72kQoOlqpQBVya0SHQvS802oR8
/9j4OP28Vd6DRzZdsDw818cnTH+G/3lAwMVift8DfuIv8BdeVv2XmzSgviyxlCaZfIieBXAXuyp9
CB0ighpjP+wpXHJPPq98ftTj7LND1c3nmOrhM3xgIZ/E1/THBkx8LTnHyyThj6K2myRLLUqWX5qd
fPFkH3ctvgglcvWjaSawD3X2+/FByH9yhTe9DLPJd6+FcBMTKc1uOfKb+wsisFghYtO9H+7rAOiJ
fBdbI9nutw2rlK4cVqSZ1wTbuqcz72ClZpiGslJ7s9lVLi0kJnj7MZ5EzB47i1wsbq7EMFzFtlf1
uqHlXvw170QnRg7i6OwVrHffYtxyZBzYj7FCJvLVwXC4H+8bMdzKl0Gv/CdGUcISl2SxgFQdtZws
HE62ZdMe8wyXULbd4uELpP9mkxR1AMxcl79B7f+Dnv4dxwwM4pgz64apd3+VM3pe5Obpqj0msQw/
vMKr6K16/wk4i95ME4se0Zhvcl62DXGZz68irl2C9GK2kOeLXyA+2LGMSM7dWTgLGbTjRVzKvLOS
MYTzuODnN7FayIiOzrtD8GGdbja5s1rxO+C53dWGeJKuVgtQ1yJMCQUTtPtsAgH5LE0/IhyF4dWe
7EajySi82Szb0c/S8MOB8E37mzW72+38kNAS+tzSvu+/xGi0a9HJZs4jRr7P8vL5m3AndjtoQPZu
YISjwdXe8fcoh7jfXdtwBju5XsOuPRr4u8HobH9jvzGSj/ISA5lELecRTMKMA2Lb5Ox2pMGzPRrx
xL4/4I1/POSOZ9/J1ElYuxF7+G/0n9R5s/n+6Odnk8xlr8nPrjaH2/fdftJfytXpE0SSvuiLp53M
+3IFLpc/SxEAKcvYtWW6TFghSeTa0XQ6HY/lfbTfk0Lpm5N+g23HqQUzue2a21CYg587Dx9dII6s
jrG88aYIIIppwtKbRtODCKKf/w4iipI7a3gauRGr0p1G8tFzf392IlbfUN7PWxYXf0GoEfvh2t4O
Zwd/OLTH+/FwPyTtmc6eZ23Ez6+CA0Ok3QWML4Lh9uLXYjjjyHryG7MZi4PPye1DsvtsgSOLjX2v
TOzopeMWKLOo/MIenuzhX5pXQBf+LOlNUwUWbIBGZsD2q3zC6O1wONyOj8ndW6ALH0Ia8y+h4TOb
DZ/9V7/dz3rtPhL77mdiem1HdatEdSnnAt1mxsDtLN9XXcF9LFN55cqVJO54DjM75Rs/d/7Pjxcy
ScvfUPzyZwnJ1SST/wzHHyA2slLQfWSv+awVqPGMn5Ru6fYeXqs3e3gorbuswFqeHjCrdklHKll/
zV4pNifEJfD+1EAW51pGsXixkqVE21PYn7Qder4humW8URn/fJSvgBy52VATgOp0Vy/n5WierB3o
bXHcaNw7vBT5DaST3Wqm2CuZ9VWbKlPzmMK5cpUfA1kl8BWPVtqy9GyNHr1H794r0BjFJSyLi14R
wO0juZWOSboCeT/WnadN8fi92yFBQy4cTdoshcHlZ2nIJShXi99/2X3oXjIffs/7S0u4ipf0+7Jg
Rd5LStSRo9hyhEfQaHe3crCZEDzq9zcpEqJ7QM/V3hnOzprIMIB8o43eJx/xF91dfdb6btB12fyz
zpmLOIOuvYN1Sd5nAmajpWLraekovN9hkcmnwJTNM33Fu4UIU4IvdqT/bUEKLH4yIPp9rjaF8Gb0
Xv6DlIgAi93hXYFhwFan5bdQmW35H/eKG/nb+ZBSgftFANJSxuk/uRyQICUFuxb+BEmIgXxsmTL/
k1gxSfJOq7P3OgRYkY0LXOBJamQbeJ5rt0Zg+z9v7WWFL6y5rdaIewgjYdKNW/QBZ/WW9+8VcftH
SeF3JjGhT+lal2GHZv3KJI1i1odPbVSTEtgjBjp5UtFCuNjqO66jKqrI0f32WD+G+hBayplR49A4
RwsNpg4qSgs+PMJDQ413X6pfx8wzILnStxHvRLG73HCUplRysoI8jNfhB9HaS/rpgRjpfViqWB2x
NvxWUj6cA/ine99i5vlNL6fWHWOJWJZCVNng2eIB1adgKFoAaiCyjciuNd3b9cUuQ2BkyAKtg05H
KJp9mald8W47LXzNdffnKz01h3r6XtRNr7rAvrfVVBIHOx7SNRQ97A4B8B/J//JymGEn1Hi7BXLf
j9Jc2h4XpNhWoKwwuF5o4/VUGxRO8XSN0VtNS9T90FIdHHQHSb+/MqnaprwE/32J2COiQ8TMss2I
wJBjm+//78FrGOf75/6ksQRU/gUhxorgYZaJhoSt1gNyVdM8ig5A1a94Ijndh7iy5DuJTp/p7t9/
kEG3y+A61eZMdy/jQ2uiT/P1EOuIr5IQs5ONfCxmEBlCfa50K1jUdRNkONA0qAjbxIE8eC8PlJXP
CPgRRhxIrTlVf80M/inaOFQEx+/Se/ebfrntRk16WZVu4cwMcObdCS42tFVkIrjYlCL77R4zgRA4
Kq0VsGKurPmor2hx0YUBKSuT1d0GDxFc+R81Pqrhhw0InLXI1DkyAnWOv+scj4BIhemRsoG/phi5
P1b3d2x4DflxfApAN/yQdn/+v1x7p8/wUzL0F+cHRWCDObZ8z+1DJEs7dnxoiMpKzjXclvfwuNww
CYMWEdyYZpVtMf3Ndi0ETf+qNaX82Qfg+rJXNXTsiumM6v99favz536w1lVFImsF+MfC9OvfnTpq
7IeTh/fwGDzCR3gZlElJP05AjXiE6wgPNA82vN/4td8OYL+43NFeW8htFaIoXj0t/WaXU3/lntxC
Aa6lktlR4LBl+maoIy5fMhp24c6Gqtclrn1cBVo29zBvMvwBjPBOgTYrRvXk41a8qw6UeFDPGK8I
w6MEkVeHsOZwrXwVD/BD1AQVb7fgr6Hqf43HJC9NUks7pqn8mhnk76bQi6f6QUHKflZaVMH1VIrk
qLBXaY2u74ixmv/MQCu8ZlfAIO182Hp+mwZqyRjcNGagf1471BX/PYL+UYWwImE4GOi4qRQhv2eJ
Vueef07N6T3S69HDYP7UfFtATI6okm7+Oq35X6cAChTB2uqaxIRfwbr6KN3Xp9V6je5rXJEQY6pv
lqdriaI3dl20Y02NLWXz7y/wj6mHfIFwEvGCbjMn7P6KPq36ZJnVw3yNsnq0ppI4fB9yt11N139z
0f3bE/16cff68GryGy9OmuhaiIfN7g9gYJr9XP+ldoTR+DukSrtpNE8IqJzK9u9hW6eVY2z+vjcj
pNaQUksqzMKlSDaWhEenBPYNk+rIKa5FuQKhWX985SMwpvjgcJjg8/Ji41/uACYVpMwSfWnnGK2D
W0x9meJaP0FicdOd67OricySqH2TYubr1adXe0MhoDtXZlli+afFqwgtSE+ZyCk2Rs/Fx3tODmxq
gYp6yos0emDmc5rWtopSdY2wAj37cvikvfOxn+dRvVof7Vt+dREZfRr+ddeg//H261jlb6c0+j9X
CU799O4BZU8hWpcALlEHEBrU/I7TbMwZkJwd0gX4slDeuUVuiOeMCVsnMq6gcIPHaD3HXAZf4U0C
2wwgnv0xnXtSLl+uFtNmluriAu/QHhg8FFO9hw8c8+V3/ed8Pj8lmOulxxRxclEgPzd4iFOCOv+o
hpNL95zabDdF95hvUHZRFG4fw1uaT63hgs2FbCqXHIVnUoP1r2z+h4YLM7eSLrGnER3vl9saAC5H
GtItaOO/JPMX1aqeSa8MVzDc0yofo688MSg0PEYVeWZnFvHrwIyk2IGUR8bVawBKeRgQoiBLnwDq
X++p/G069CcJjjsODBxsceSsGF/LOPKPJK6VZ71tXa7NSLEvA7p9cqSM67DzPLgE/Dvm0MMspyqn
jdh/3RkeHMbAGEcwlNERsrFpo7zXHBSjHYXJ4wW+IfKfHlYoFrW6q1hO+wjBCtRmt1dAlXibc+Qe
mHxrD6bG09e4pHHVyfrP0n2OC8M37tP6MlMKNOSBNp3t+7i8T5/Fj7FVeeodI4wFWu4b8b+kytxD
3nsGl96z6uN20Y27VoJ4I54X9yCbnLfINiiLd+0vD6yYTu60v+j252AWrnxazLTZ1aPzxGU7TlC0
/5JQMlVxGMczH4Dqa/VqxUNfwoL3IS3czgIJQmXzWIHvlRdvqjKT8qbcYaCEN/WGo5NTmcrOjJiB
73Oan/0Kr65jryqi26lBDQIWfgoGOLfbYG8z5F9CQ50W9FP74GAbhlTI1IjT1HruXyefDlIjHo1d
zam4P856caUq18S/R9H/GXHana5J+1kaU6u/knyunwowTji2H2j3d5nr2McRI86dSsgxV2DWL9f4
TskJvOKNILKQwBvxBpLxYSUO77hLdRzltX0bkdlne+p2kRz/90Ns/xkUTSgCELIYYkoF518b6pdx
B8x+MepRpoRArjp1UqnjE3Ofk+FdzjP6hdfT4i/P+Wf65Dlxo6PqJZ8pPw37fyyL7sV8r5uOBurh
WKYXvfLrLmhB6HjN9ozT4vFw92oFSEAzq9e194Fayb3VKXB6KHtPqwsqOawa/W+jmT8qMgSSFQmH
YKVCBfoRLfzHUTVMtcsqyx/oTDnqqxsqAIBqA9vtlkcWbJWYVeYLFU7wA9dbLWf70UWgrbm474P/
V0Tan7rnHI3aZUaktfEIVX4PltuXT1l226fHKLtrZIpX9v3RLm5pPvsfHMzuah12P9ZAK6AVdJ98
v3DLe2nfnuugrdV/u0lkFv6vzQgHY+ga9LmOApT3h3f4j1PTvVvrrDrLC0avQf8qQgZngJlZ5vYD
0s9flo2q/DFVB72MSq6G8Kyuglf6VX4Y92ulfq6Px4hJOgNpr5zB+gVJcD/SU8lGxMkUrA/DCjSd
3JuvBceRPnuML8sCtVR8UCINAXBmtQ5HOaURT0uPLZOk+RH5pux/2BNJnLq9MWjgnOf1nNmv9I57
Bp2kjBlXhNXo00Oj+ZLePv6nVyUFiKc90nwHFXoakj+osNcowJ6d1hz5/rEJnWCJYZs8MTRIhtWu
g1LkS+i72/SDzCftqGalo+LecbDqVpewi8/T9+4RaP5rngXt3qGy4WR0XTC5nzcClD7u6DuAVJ2z
eLra6sbE4DUsLqI15BhdKwU2HcKWEMbSZL5s571OdAo6+yLznv59B/oZ53l2YbS1cBN59mVQObsn
RFYDVIQjfaNMYNPlybv3io+U1H3s5c6D1uA26FLqk2VHaDWXg9x/pap4Mt8D5L8eaSjr2GhZzVt6
wk5hckyZn77WyBZAtH4Ii3MJRccSJvxqhIbEGV0HBqzhfbgeEdg/J0dh/HOfq4htLP89qKh/VpLc
M6rZ0XQElpEN+JVrLaMpqsfr9hihpJPBkS6aXmk6j0k5xEwHGuRnBJ+pW4QfAA8lLd4TVAupPtV6
xdRGa9U53uOztitRtGrZL+C2HG2V/eXW/hnv/lpJ/3WUstj/x0p6d49sLF7lY4Rgr9f+fh3wOcWi
117T8bC82yFCAe9pikPSBbJNzyNuwnpuZIyr0FfqYlyQHjdXa2gyrsbIIEVxn+k3MhC4cPzNPA9v
0D+3HpxTq0uDiF2OoVi/ksP50n0ZSn19jKx7//ZeWadAPaQdHF2RYYNMh3dv8mbgonjH6cVD38nW
0jy80fs5xKs7NefR7X76ahMUipNdk0vaXQu83MRHtT2Y/bSTlC8PuckwPue+Mm1T73TCZl9g21Cj
g+w8EOAb8IBvltUr0KMnhg9MmsdF5urJ2UOjltvZ1JMqKmen+NVJDlmonfzzHOvLF7IPzzp9nJz1
rnv2NK+2UWfH6033n4U4s3RgPEG/z+xq9aaB23GhZ9/Q6Amxj0Dq6v2CymfTWuESUcgb0/YEpnrl
n5O7h7NZDLzC9DSTXfr5A0cdBBLaZpVtDsD0q4KXVGPfAJvK8XKpHkNBM0QYT0MVW42QM3DXPM5p
0uqdwOCHrfAAJbyxr7O3xBwUO2NaH72CHkmcR3qSJzfn3bttWJeUPa3GbSREHmVQJw7f+xwGAX6p
eE9+UuPlyodGT0prfM6P0uyPrV7+jqy1U1J+NfHjmSrgLdYOLgXZ7DShq0TbwBDHwr43ntJJqAvf
1ZfOpgWAVTVtkHHD17g5RJpTG7Z3xKTNa+CWZ249uwOGRwPZCLMI7vFAc9obHByMndf9vhHxPACs
F9pneDgxVoxjNu54Eymad8i9w1L7hpB2m3aQ7befmn10L/NjT/OyBBv7Yw/JE9kfunvPbY7TaQJl
6+5xIdhZcft8JG27dXesGcCx9oRYfzxLuvNnrg8+ESNS99ij7z09u13vMrYGOFI6Vl8LbtH6JJod
OYDNwhSrZ6xsnuwQxsBnkjKTn7cgylM0tm0kthEogK7YwE8ohHemNGejVMuD7dAxBO3irUEEL5Ar
HeGH5GUjFaFW06lQ5UBIDdAwA13AEEvK05qdE+qITHkNGqgWYLF8Ufc4P80GHsQanb0NHAvpcGOM
svlz8d5bUTWqYmtJuigIrYPn5joEuTW4I5lGkbhfR3naRTI5xzDovHpP2f1VdO5PX/kXm7lEWXTi
w/yxOU7XS0BgkuoxfaSviZSVwZ+YkcdRFAvcM4CPtUaV3/W8w+ASvhjiLPUevI648OvQPeIkLiGF
WKhH7SH+UeuxssiTIiEU9DhygyHJkoiqTS59a4gPdrOv9t1+iV9PM8YpqfeeU8mbEyru9B7DHBtc
J0xHrcUJs7lmTo6oNuSfy+oUVWk+YmtwDt+LS+89AA5333w2HQA7jLvRZUSUjufJBHzU1X12LkTF
FB8rGnQxqJwZQcSdl9yB4EtdGAINrRaqg2iHd9l+sDyhMVvfyuIKYEJq5jR8e/8El4dK4T7/yhPs
0RZNjyzVPD0cdWka6hvYfa+zr88v8WOFGmQGM26cLfIVVHR2pZf+eXbc39jVH2JOBeC2pDV7p+ri
OmCbmQltye6Dh2CJ5y+5BQXR1N2a/fs3px99FyDMMpB+58SOsJxh3FiwWTnOWv1q00hdKrTuL2EZ
oZzZf34rq9cANi97m3rzkvkYLMsF8Ahq4n1ldJm2mfmY3gmYA6qXP1Yye+Rqyr21+ixyfuM0pKu5
t/bvfZlgJrircOxBbWHzXqqD9qbdy0IzQjIgMnvKMu+9ht0RZuhYh6Md9xEqXgy7Ms6mxvIYmBNN
XvL2AOZrrG3OQRmU43NqJBzTYcoozS3S+B52w2dcptfxOnn7j0a0215neZjWm8Mwj40Yv4d8yLav
WB2GSH0c4WUCa2HbcbPrOQu/3nQ7Nq21D3G2ENfNdd4Etd0atwDqA/yaPEPvjii9o8zBx3Irh1Cq
F9moYsk7/GQ9W2GoEMaNa83iNlIMjWXP1gy98oE6VWxwmIGc3HUFbqI90Mj9Ymo6CoK93GbXhDTR
05ixbXh108o7x2kGM8NYwc4d59NOKHeS5RczRmZpjDPiy8QaKoZjpp+w9DG98jwj0oBVucdRZgLD
swbMIr+p0zXcF/H+tQkZCa5k0XlUeJaPtXzcfC1iUhQMXcFIhcO6TV9iw6gemB9MMGYeAq035z0H
hsDk7hZf3TxkafUetA3w8SZw+KCOZnjoCHNRt0N9WgE1CeGRiSsjyqH6ZWHvHOhjeKh27KESQLvr
BtCPgM2Ij7PhaptsWMWINmKNJk6ePkGk8/QQzQCcWVv6BeA+QK8E/EPbbQ+LL6Of4QENGElqhwp9
dus41y+ipHvpvbCkBBP4mFWT1nBKGJ0N6v6JlhM+07TcOj20D4+9+k2kZvebB7dwSt+h/XaeUbad
g4U8TyaNR2NKggnjV488qtgt4AvV7AOcAE19E3FYhw84M6lTehLRNbjtst5zjlkeIE8vVu1u75il
m1ixZ/s2MloF7aiH7zKto5QaEKFrp2O6WogZPDecZbPZYAgiWim4jtCkB3cJP+N3xP2LBvQsByD1
4gSunY33ZsqFQ4EpyQbt/nrJBX/0WS4w9UbHhC1s7Zf+xjP8OpFZoZK25jhaMGzl94GzCI6J7oWV
WEN6QtMndLMxpNb1U7jYLIg3fG2gJqpsyEFux0lPGBvugsxhYObjF4XMon3327l9mqqr1lgDLMBM
t4m6DtWDEXecI8oCPZUM791uzozXcRQakx7hFSHNIxjWSaFjh8wEeHpnQmdOs9UHfuqGk0zREOk2
MpVkcsiA1DzS2u20aRbrQBsdmIxIPZ+G0ffx5uIrOETxMd/kgenT0ptfHJLnNTYmH5OdkDz3Nfpk
E9b/OqHp2vTUhMQ5OSZHTihlhDXDZSvAED4atOIjA2MIX8V8nQ5eAWYU/Xy7HipcdFxRijDVmH0U
aTYEGUuT6zWqGUxkYQavfNPAji7FiBngTEtnj5M/u20wCcH9z6AJxQAsXlm6KNLjLnfYIqbcTtEF
ZMjRdUKFURVGujRj7BNwWsTm1s63vEnyZIAlVKIvyZ6qRPpFqKDy8vh1agzENsX3yeJG4FU+v1up
6TkelvbZSErprQnMn540pXl6oH0x2BHF/BirWy1SnCciasj2Y9pF+5i8iwQXy8IJ1WHb6wLxy1zN
8WqXNkigjg4hmeAQ4kUijvu8r7uvDdvQMfg2XWyIbZtPr4VI3QakbzlK7+NzcgyOQ+Xm0SYTz42Z
VGj2wrqG3cMFp2dmm0ynabt5p2TwdL8rIPOy69pp+2OXQzsJ+/L1GNnJ0l+yuPZIvqK3ELQ6gNpM
W28JNWyvUDwm1zEoWqfTj59F3d5tRJmBtaQh9c3P/WxCBYUK580B5fYZVvRueeDGO7oVwfqcpRw5
ur/zGkk/YFS4C+q+VrALn91m3MP+Hmbstz6kcnJvvRO620JfMYa7ifTkwb5shq/eNcpW2a4NWs0n
PDyd9RdZ0zT7JyyoJPoXn4L24g1K6jTAWNZb5/6DvWy/RVW2V+zCYZHl9uxDhx1hKtynzwmx1v/c
nfWojkjRKOtSK9Hodl/9TgBnwS4opDZsQR5+kZReK+wAImAg1vKjo6MAJ3FEYCDBWgVNlI0KOcNL
CaxrMOWmkHnJ5DG2TQC54e7cAFGr3Fa5cw/xN3U8Pbqj57NoL8y2YHfEvh88iiEOA4rP1WlSRa1J
UaQTTIJs9iTNl+l9yF8Uw1qfiMOrQvMBQQn0MFrE4OgcXIG+KRESAV2H9iplZKwkzZ768Q28kZdO
2dSZ0TTS9jmdJfCGtTMuhhD1sWeFpQ7E2lXxMLFsxWtxPETM4/jmuGV/YA0y95NgIZvvjXtQw+AX
JyVQHVfDifQiUKQ9u60lmscL8MvgHxvn4b/nsh+sOET2fHr1XB7yOqZpUOzwIF5Pqzk74IGsXJL2
mF0AjebhyX33bTNm8+iRTTPbNi6eKg4uB2GJb9M3PPvpZj63c77qLs8esIshdSrHCSR+UAKumDWz
UwhNbMmuQcRv99DPHMRyJ4bNmr17XWcmr3PK7nNY9+ii8Kcc8eAKuBxaAkrDwuwf8fYNHg56NAse
4+M9Jmx6zkGMkv0aQCs6dfe0+apRgAIBW0HbHJ+BEY3eNJIMQkA9JKgefCBzza7jxSAVzT4aWzcC
7c0SDUD0mN6w7j4WM6Yl+B7Y207K1ngTdxYvzTaKAfsJ+DOkn7UPLxoLsy/ThB8qDqiGpFh06s6D
ATjdMFTpS0SsKYcyxUYM6BaVfqd/TaoVIeu2o5qYkUoY1azb7kEk3Wk2uEfKnA7RebuWjptnDLaf
3qXjTI+AIs727YMfAYoUYB1Kd/vwuFKsQubTuqtP045zZ74fuTWkc1C3bjG8rKSYBwCZo6+jjCRz
wTk+rd0HJxvBsel3ZuErAp72TrvM8srvl42dMw0tOjSnEN2fStgd9q7MFhwbEWeVe7b0Xi4/74PC
cT5Ms0I69eHdaQKGZ6maND2kWUmH3UluVyk9/LDFoFoia1XsNy++gZA5dCjXeXuf4TXzkSU2AIGy
c9a+qb8S3a9m9Spe1SsgKifvpEodGSOEjqbiEjxoTQE+CTTUps/o9NWK1nMe9hl3o/usIRmnnfkr
IO+5hx6y6QCJv7MJTJMI/JQ/RTtSD9ijTGHPAgW+Z5RDUdmfktljiIuzLlqBvFoai5LY7yJpnY+g
WEYuCKX7Bslvzquwy75r0buKa8E9056Ou4OHjSqTBohs/oQYMT3aJgFz+x7gDbS3AF8Zof9mnSCJ
IuvpIWKVyhwHOH60Q02FPVJcAAtIC/RO2O60bV1cdzREb/gkgs16uoW/5TxigmcL+w3iJrXvs+4U
wQoYeLz4PSHjMlL6Rs9NDmd3agOwkhQVTjeqQrZMZ+I+6SzQ4aA0pVmiESRRIQJKX1JKvYfdNJXV
EYVpRdh7eGv/Rbtu/NxUdHk6yXF4SCnL1k4etLQA+5UfsdGjg4rPOBsbo5z1kjkslqndQbvdRmYJ
x8J0bbnPDRpBM+BY8y61mu2rCxI5/JLxbawKAXJrUHCEqR5erqjfwYh68oGrVVJ5ud0RvunJy3cH
VZ9Qc0nMGaASDAaBYW/k/XVDGMbOv/Y/J8y/bDDuaycUHUWv7GPEQ96kRt49Zw8Q3a1+MwclwVVQ
PG78CfRYu8NIea5g4QUDhiU41G0Cw3lf97K3wASJxE9tHX09XG6gk4/Eu8MBH8agXfpnv97dgOGR
nIP26AT8qsVqQ80ErTnv4sNYCGR9jJUICnfQNaJmLgJ9cdocbbK7JaIHW1DX9a991IfCg7CTcpyf
nZy6k6vGjqp3cL/sD3029Lne3muupAgCtad2cl4oljjhU+iCXG37r/9H2JksN6pla/iJiJDomYpO
AvWtrYnCkm16gUC0T38/clSV90SdScWpTKeMYLP3Wv/6G7vZ2en6vQoLB0vJ4cDxZ95moKXyEdiM
4gZfjhmWXePsl73heaJducTjTtedZvPeeVQ/zXt2c9I1t2w2QsgPzCIC097y/jjPNbURYjBlIXxi
PbekcNLMeF3Q29dH1Q+vLcZU8/EVP/VO7fBJhB3pM0rkFhQVf/OLywlUHaJx0JdzGtcONRbb0Ua0
PP6FviKw+rUFjOLIWcsrw/oyCfpc3xZQHmeesU1tk5LoK01RD44vH05pDn1DuUsOkq2dyxXBS/Dz
nHaDRSw8dgFhAKwad9hO7slHuANXk47izmfWB9N0WcPkzBBqsBxKZBkhIgd9JXtY6VPSNovepnls
LN0MfxSqDIq4Lac9YTf5+No0j40DkHf/U90ArJhPt/rt3clvBD786WyG92x1TWyS4b+ptC2A1Il7
M6XZxNMJ3p5NN4blQ0qo5gqqQfx41oQbrhyVcoWpcI/IKLFvVkC7ugKivF1vJwOjNK6p20B7XTsO
C0r9iXZGQ5UhIi8ZFskOe0gOLKQu7F8VjD/Ao+k9MUOdhtVaDI5mDU41Y5IZUaGmPsdszzFPWK6l
XQKfSB+HGgh+PMOGA9jXZZDY4bvzeL7nvzCN536H8wk1gGw72Xqyqkj5eLFJNBZowMQdlmgfzWb7
Or2pcEjk/gM8OtG65AX9jPFmfbnlJtrdFvw9ZoGYsBn76ErcBrieiSe5WdI+3PkHJF+aA83L6r3U
FsUqPE0f+CuA1dAjUvi75+qLbYvKdwQh09NkHWx4mPM7fV67yrpZ63JCRDaaOqGiHXfyM94nTsaI
adPwU6rL7Z9p/hsmp+kImydHssVweyd07ggQO9p3uABw1uD0nl4euy9XuOIpSFvuBGxWAIzmOLbH
Hq2K9vijn1sedKenHUemCJbCgpGcpyWfN9nXmD8NmOk4AzeSTT9gKyGN1uH8nSBiB5CgbjnjfzP6
Te0IG1ypNjuxG6NexFWJNYGBIO7ONh3iYuzZQLSFchFve0Bb88auaEbfEiQLRg7IRRHpLCVzQns6
nr35In/8qDP+wJ9AmF3QkVon+LHcPLS3NkqTjbQdvt8U/2I9w/HzgHjFBUHr7MlCWL229aW/K5/c
Agrz3fNIloMlO9mxnee2zniOwbcf7mloQQxQwj3nopM4zx99zVfl5CRwFJT4vYeEVpnTLRazewgC
0dSENGCzReYOZ+oKTvamBicZfYi5yAO4rA6YS132G0FP5TmlB80PHZAou9kGe2JxiYqH+wnj4AFw
gHi4MD/pVEh1nJ2f5glwERklhCEQZgB5Zh70bNE19TGh77znuUStpANuTua39fQ7XRWkzD1o+SFj
mN0qXqMKhYgaUbQc82rB32CHa1fa/KGsPwHeORD5pSgXaWXEezxLNu0Bp8RmPW50h8xnB+GGjXuU
glxr+/ylWol+JuQDpvsBMDXD9zjG8Hdq45XFxrLGza6IbC64mNodzSv7C4OYj2ERO8Crs8cUIIka
4EJ97Der9MfX91RbnVOfKxfnoaZx2pGHuE+Pr734M1zutwVYLBt0WNrRHPgnPNATUjLyNrzOBJu+
Zo/Qmq6x6re139DDG5mjxhbJ7BFtFjvyWIg3lo7jAAKlN9Nd6zYTP06QifcM6Jasyi3OeA5iJ77K
UgVjkyzqHW2eoJSzgx0SLOCnCnO7yYG9wIcpPquXTOMvLSTOT26QsENjDN9cM0E4OHgBO/ixlQpq
Wa/139c+3rypN5JVzUpiU5tzm48BMeMfLRNLA6tzYu/GfoO5Ao0g8p/GBazcxZ7x2XKKEnTjAFjZ
iDTDgwasRDGXWxM/pr1h72VVoOy72fKlvo+eOnO5MlWf4D4nG20BDVtd9o/+s7SngAkUKr3THgUK
EmFHwoub+YFDZXgoz9SLbJfULDODranm8HKec8XrXHDzl0+zSJYMsy5kyyU09MHjhhKhMtbm8Umx
MKur8Ua0lZ9ifCCT1YvUpj2rRcZLELwZmHo1cchuIVUXy9hmToVnU7o8gs/8U/H45acQJujYHs4e
3f2hjZweiF77bKHzkp5gXfX+qRlZQ4htPXYALowKPMEPdMGgOeeh9yF/QPf9wAUZFahMu80rVOQm
TNOT7opQXkcw+S6j3XqaMo1Ysai5dzp2AdyKeJ4zs7Zz3dVOmmtuHZbe2thvo2b26SUHEmPZFmQr
Eq0thxob+xaO/ofAY75ZsJZ3nXvbQJi+vA7tPdtO9wDxIBrUDkgsaUaW8ZohjeYzUZ1dxg+K14rJ
xnFju2GC/xi3u614syjchKUH3rNWmGjY0PUYU+SkSAFZszFf9PtrgSf8QV6OPrWm4rmNb/g62N3y
ti19jmvNVGfxnqXWrB/FF/MN2iewug8QRv9tEi0Aq06+pzD/hAPtf2xH0JlWogXjnY2GBQYfinXd
0C+iVUBL5z9xAmN3fbIwsGpxI/Z9if+kZOXlZzByuiskXlq4Gm0jR4VnXcJYpB6iQD2RajUbOU9P
W3Az631+ugChaN79Zo2x4AiJIkfg+BouhHctiOteJDN9TfwZzmCB80otiNGk2sKJH6fpdBUxjgca
3lFjD824rpFBYCzaDnFyN0R/uD7p5YCLgsNYo7Bx/FClVJfg7TP5+Gx36Y92nDS/52IZ7M/Ctui4
icZI8kKxl89CX71zesGa+4rYyShiVBfJ1F09SZC+4S3zFJSDwDNdpJCSmfbQK2gzCfAj2IRLnWyw
O/aRnOfWC+ezT6gUfFy8fH3Rh53+gBs0Kemi56RktJObzYp76bwtZgzPL3AqsFSMJqqFzjP6YDHn
MxqY4K49AOPdCZj0nVJi3sHU0w4Ricgz5Zi62M3hglCf+cbU8dvQZs7xJnbdef+kJpwunwUTcpHJ
ob1ox13kpLseeZWwTXfjRggzjTH32JB39ikpbaDUGcud0TRv6Q7uRmDKhiPixkiALGZ1dNnLt2IV
pIHuxfO4pVM4+GfyM8ZDGAzaSo8F2A4KlcpCaU/Eu/VOPgOkzhd8CgIamZuDsKPG8HLc4zlaM3o8
R/fyHSUG0+754CtzbH4ZZkK+h0/+BoUNPFk12323LOvRbzxklnuXLm8qoORLvxL84honYk7M8ptj
VyOuATv+c1Y+msq+UyZDpxlMMqNrwFpWW+u+MssnhQUjBeXjhc/9ANsnWMdLpDENk5tr9lNhxDRm
CgT7N3WHasU/LEJhyWCC3nNsrRe8W1i0IfpnGGmDfOAyTdkxa1NqZ0iS0mUTWwxNORRkSKhmtEsd
obAo6shBjvN5m7gTY4lrw4Ry68KgLKOb5fuM5qucQoBEax7BvLhZrrzJVhuKsaXuVqhjUI5HcyBV
gEvKKAQRLoOJ0+075WcSmI9OsW023EwGJuZrp1BfQFICGvsogBJa9+YWVkhZJv6GH9BBDGd6V02O
2duIBDJgv0D52UhrjlbeeXfcxoz169SFTGFEkrTOkJChVPKrZql7lj2F0hkpfoAM0VLdarRFGhas
XcGh+sQP0uNKurl2yc1H/Qh5cj/jhRtzxLquvJv85vOUghXDkt0wxwo95m1nhkBc+yVaIy+hNdDA
SeVTtgKVtGD3MtLAxmWh2qon2yQ+QtfquXdM2ucGJqHMkHrveXiFgKAmrhUq1OrAjuhC1MFk4iD+
yuUsZYKEPli8157s1ebrAnWVB0hkPH20oy3b+7k+N1R03OgRZnc0Eb3D9HJn2mcCDrnExqLlVayA
3JQXsmgzARsf2WCSHwSmS5O2DpHRtXbxMSEXg6dpgYphFdHuqJ7rc2k4kMMorNDLdNA4DO3PHX0+
lNkdYuwm4h5121oDRE29dCX+1rSl53h7z1d/GGXaEVKI1FEYhvCwZY58yq0Pzr5+DeivoPXY8HNQ
wRaYWUgzRClz4VAu7uXmteq/A1TY8KnGmeaxvgsOGsLz5IQO3oGPNNnx4CLWERNVx/AHXyKC2s0X
zVlGZQVzwmV7l80nOGjjaS4au5GlM3XEHRMwRjzUKT2O9qUPQw1bbSJITW3Tk37o3BSnWGJrsiPZ
2BNm2t14iGyGvInPD301XTDJ3z93hQVAyxqD/gbeVi9qJNQcd9Z3yXWiX8xoK1vq0i3KNd2mL+vQ
brOX1x4BmldAfRezFZDK5sGs1UHjhZ/x8j6dR+vMTwYLEJwOCENcTiUrt5+Bu+ku1JUqClNgu5F/
Fh6jEmwRUh4rjwwoG2yYLbOlQguzcSthBVUMPvC/MREVkut8ZqrQMMf+GLb9L4fnZ84wRzSn1DSD
lfpMOkcevjO5go3nv1PmwFhXz6Yf30/GNNtxtIZx8zBLv9maVu9D41cOpzkT2dbVHpA/PcJeP6RF
Ogp01hwUKufb5LeaIaVSfBQF/Mptf+zn5whyK9QE3TI2ClgbOduFRwuA72h6osGFnI91C5CC817f
Lg0PbpyHEdNdjoV+74NOW1B/IEqsRIAcDmKfwASqvtkUhNo5d5+hthBzG8MaYpqLj28587GjBh3c
G1vl+y3xtB218hkbC/5E4fbpJ5VGchdTXbc7eAXgqnjBf6k2qZzAzU82M6AUZtDq7hxY5YNoRKZS
CgMBwdU++8iRG4dDKAZzau2IBPoDFzRs68KscG1eG3PtwfRCgu5uZmv5XO0SHD5Hds+1PXF+zCU0
f2sVea4N2/JK+mHnM9JAFnAez9sE8ONa/YSfSWCmuSX1jDcJz3AG1VMBvfP5kyKvM6HHvHhrwZuI
z9WImYQMZKnclOsbKnxuZQrTTmY13lO0RSri0kXZACWqWU1gXg57cepj9WkAOFGUPPG1cRKartcJ
WjokbHkuJMc4djK6Mg8f8sqVACojr/9Re0boUKYOKp4Fp9GG51KdYMJr3r0g0ZzWn1YjMJ+QVCZB
NRMuE5yzMS2LvE5bvW+7Wwms7pa133erCVq7zsmGYyT7g+51lYsHBjbq4DjaqkHPlZaQF+d1NMfN
iSFbdn7CuuKUeW+q+GdaWJOTAPXSsLUYAz8Xt8MZAuIAAsDoJ5va1+qqw6QH7q1LrmAuMsoG6h5N
6h2khG8qfmZEnKvjiThuPbzIbyrPCNy2YeoCaQTnoMqdMg1GgcuzwwAF2iqzX7oQNHZ8wBczfYQO
xUwZMz+3IOF8P9VU7sybpqCmtiFa8feT8bdO3f3ecMHg0DsN4UnjvE6STxfJaDzxULEsENv4yoe0
nKxI7PmJmKdPj2RcGg4BzNyUC/UolJE79vKcLYk3gEYsmbWhqqmuxZZ9zWvPwswAmBl/IaP63Iud
9vN9h2l57OaPzI3ozxImdK08UzDqYD+4t4Ep4RcNzQc2HESQbpzW5zv4mUBMcDrqHftz7E45dO8C
F8cuwhiz3LZXkBZc76+paFY/tTswvGZpZ+s7Sut1TS1/YM+qkJXCOPTq1W3JiQAyeX4fc0Yqnanc
+PNoj3qdR4rZ266CzXVtKT2t9FOZQyDrJuxAb4afgUuMvZP47219VdC7D/NoRdmCy8kHHDzqAXUD
S26ln4lfIN3e2lKdQAwfZiw7xDaQcaAWmQU3hc1uBH2uENukpYbXiPU8TmEE5TTM4zN2URdit3hv
eVi8Ym66gRTJTtivkDRF/pBuIpgCDMSJC0h26WBthT1buhWdOIYWJRyu26fG3sdlUSRQ8UBDWeWr
5ModHysqPmT2nowuVm8k1T6kXF5ddSsfi7N4BD4C5+43s/D3zYI5Tt7W9jkhEpx/yRPx9CWqTmgp
awbSOjnLmw1hwBQ3SPRPxkWVnCNC1Q0kbvh8QjHvmCmqbvpNL8f9bTs6Rh34oFa3hQAfhi2H91el
FGQpg0luCgbeIJaYSEMTELfRTpmzGmrUW8EcBKjaKw+qSzAaBtr0sYRBFY74lW7vzSWAQRPZryvr
2H3t2mFWAT6JVg3xM/+N9t0Cg36WWOIL7F5X8STax8ADL11j0DKPS7cWiVcweeXvyfVVY9s9mvrj
/rYrnGrVXXoAOGEG9M0mVzDjfx/iB2uHPWZVXamsfqKTsh8u1Kms5oRai41ruD8P14oSintcYwp2
23JPMzfxWPUYHTfz/CHsnz5IuoOBy3E5+Vi2qVkAEQaWtJKPCQMwF7/PYBGfp97rIZjxhs0S6FO7
p82amp8Foh4xAMhMhVwUv2RI0Lmp+PEsTI0C7INoJ1ljOM4lfTMvrAiiQfqV2pNLfCIO7Piil3D1
S3NFV5EyJv94ix5MeEjCO8WNW0vp2fuu7XRWk9kjwoco7Oa9LQo7tJpuqa2zwAOGKcd50aNFLOTC
ShGDOeZndWsmkHimsDDGeeS4R6hbPabnCrH15L1B9KSwRi6yyWG1BbC3efWhfd7kwxNbLoItRPlA
l9CTsAV2houRCt0eZqGxH4GfjgMTkWx/mNxvxEmRS2beHBFfQ7hmgs/OxtYYggffLLHb3fRlG3lB
NE/SrTSxSqwNILO9LabHtx/Zk1onYQyo0KCeYxYqtF2856QPtj5U2fe2WPLS5EsUeqd0fbvNE4oa
8Pzfph8JHfJhAuW+XQTgwmRyMEr+kaqRREIvzKvH4QYWEfIGk0JiqRBoNiDNhsPXARNM2IScmHH/
Md00Geg6ZoEf7NDajTPsD9gOcJmYsebph5zHsBRjSziHa4KU2JwICqbrR3FhVmfQByqw4jvwcs4q
dkLZy/z8C3laa+aslIK9/XYgjCVfYDDxc9PcGHZMA3w7x1xc6a1ne1ZH7v0vuseBIhgYTLcl6mbm
1KS/hFbHj7VmD4gIb1ZxqIb7dX5qoXMg6zyrKcw4aVm1qxarzoiAO7CTP/uxbKOEizcIJj7S14HJ
AAKA1Gt7O/ExTJ/Hj5JCJ5jnWDgsbluIt1CgOT4lYK1RNFh59V3fsVWnG/I90GAuZ3hQkB83uH20
y/f5/lm7rYmGHBI5JSKCdVzyfiARq2/rJ4ktSfXoYN7JZqqepyjPCPNLl0NDQqr7Tp0KFjvx2x64
7QCQDzsv3ewLYDkOpcosR7GYOT2GBw6DaB+C3Dix5o6UWE5XxNkCmqRZpyBzrBtbLzGcwPBQ5LGq
jWFPcS7slYgodmppmCdNe2P2wJwhzOZRBBDCFxDpl4WKxkxPHFGM5iEvblXR/KnRIkkyq8a/sGo4
MxOKgDIPI/stE3GhS7xbvSKibiORtSDvAGNZbmxnhyyDksmq3FynRruSBQq9G/28ChiL9/MMKcRM
ku8CVWKu2jdh3gvCttNoFQEThaR2DOyFu/BpivwqoPAY4JVKuHzu++pNVoZsTYYK5DJKD2ry3EpV
trxEkR1JU6fKofOC3fYE8uVAyd3oV0HnBqIYdGQGhfQqU9kxEolZVzUsVFwXewU0rw/q1SD7LxwU
mqh1pVo0i2A3YeMZKtGfAHkPb2A85XOQ8ZF7eRmSmnAyl3KO4LobVuHwPL51kgTpbLvpSMuRYU2c
U7hMSrnvbjBIU4QHT24Kr3wIjYZsHfFqCLIpSh9tBtUTyl2U0cEJp5tQbZ8vT62MfZyTOoh3RULc
R8B7/EKPg4IbIjpZtoh8uxZGYkB6bfG0ExraKbw5yrE25IADoOFOP9XT+MSDhrHCLUJF8BuIgSNq
Av2IaCbyZjI8rRiKc5iEm4FMWl5++eVn5YR1K8/b5z5phc9yKPy8yQK7SafzuEmsWF69bkwK+jI7
qRlfTdg++QY3cCLGSZk1yFS+Hb0QD90Y9rVQe0KrLoTT0LEDNcxucuzOYXWrlBLZmq9bvTcvJcfm
tAMSKKjWp6jPZiFfIZ2r4jbgTWiE8Dts4MiWJNUnHPQRN7Ic5qlY7IZBR00d7YBuxz9+aqX1Ni7x
GPXXfkXZdPbWrSQUHT3Ot9NMtcuo3nV56jTyZP3WQRvkR0GPcpMQAOg7MYch+4b+V5yirLckY+oN
WuOhiv7OSFF7l/42q6Dqi24AtCTzS7XUzHtSPgwG9k11CgAaqzZZjXX3W8BBrNHMjGLrxo8btRrM
OjYx9fwMSEgQEGylkqW+Gk+4JXbylg7N6NBsTLOj0L88vTKWggqqmN5mE9CmLZFXcQOdRQLCVpLd
i92gmsgI0zqzeu/Gd6YgZUXUYWU32txoqUSnOCdPVeYg+vtJxvpKeZ8UfKcb6fjcvUVMIaLADJmL
KaXoPfsvUykZMWUHtTsMSN4UJoUwg0SyicPBFHbTxHAzpXATkWr5KWxCLf+Z6ih7sQHNBDiUAoFP
8C0bFDk1jubkgVyMlIHCq/+QRFcbMN5+AXEGpJlrzTaTF9pIlWeB54xMcw6JNy+ScXsd1KDesfDW
XQUBkUyxIXh50ZtzRtvm5dsuQA/hjGA3Otwm4GySjyIgK6lDhJhwJPyhZfMdHLui2gpqCz+undyI
n+B0GB5GDlFZc5XXdHbjZJbnIrIcKGEVCvtlD6262E/kN9w1djvjCQY9Db6Ed/XAo21tTN8OYLFB
bMhwm0fqxJchbWVD5I2GFHJn5wL1gHRSR7qyqLKZQiljX+G0fUJWVOBrkU6jvIiVjTqnVOMvHdS6
jH9LXV0Hr3mjNk4o/IiIiAAl55Do/V9/Z1UX5rWy1TULK79Li982dNqZNSFc6b7rWVMFDEI/JEvr
W9+r65a3jIEw8dZv6z3Fmc8fu3lhOX3jfHNmVGocU7bmng6Qz8ktX9lq3y0COHzIJGKueuxwG/wK
4/VLPBnNorq8IrQ4KxCZhBwvwZ/CONhBjWdAMfN+1XuFWQJMhcbJGVdiugi1X82t/Aag4aTEETWO
jk0d40uFh0MDFXjSVpk6Iy8C5Mf0DWl2/mYAhtvO6y7qjtG54Q+Sg2S2y3KrnaESA17PcJFhpP0j
7ozpLCXlFf7Dj7BMV8KWR7Ck75julN3nSfvE27edVT6k+H3HTTminbB/b9GRm2FYuGkYlkSQ3qqa
2vo+v0PLtkl2J6x8gVjexgVmyB0uXoTEiTjIh91RYIrgV3OxsAnbYqxnBxbD+XLXYFpAJbsqsPWi
oaqZe+FcW5zqS+yySTI2OQhEMHEXXMiZDa61i8nvc1ufOY8gzkjn/LMA/kkDYEzt84+lOT41k1kA
hza2zn8coU5cRPdO9uMV3XCRQiXCrcr9fqegvuvt2y8WFF8hp95JWI5kdlJX0I7rKwAZ3VU4J2a/
Xx7B4kB4m8jysKwy9U8XhVFvieSazdwLI8Bki8IGi2eXZ5eeWu4MMCQEJ6BSnR0RkAC9vcWcGrvI
Vcnl4rIQ25BhEku8nKbMGsDyKbcd/c48FmaRL1+eHsMhop1OEqU4vSjuS2uhcJhn6MzfbQ762fvH
y4EF+HdhhxYE1dZHun9tOxcYRrcBSo8qkh8vIf4aB2s4JIz64HSd3bedLyg5fNVv4LO97E63mawI
BNMYR+6RtNBh3ygemVkG9jf1PEJz8P7JqFBGu0oVmffsyZgrmo/k2Il5NAiAGCESWgN2ze5oOHQF
r92LXcXOtfURrApMCFVVguyKHpMAHZjFFj8bPxSatWHsRukVTvUJyJf20A+Yh01gdCEXvHayo7ja
SoGJZ/LnAvLUxhlX8Y7ZIVz5ACtAEucYx4XAL2CcPYULYeguOxdur7hN20IzuyOmW40zcPzfXj74
4JzldwTBLa4TbG31ZT9YJOuEtocOa36KRrMzaoVD7IesskO0qWFBnZEjI7NYIjyh5OQkRj/RbF57
nOfWzVaZj7gEHJRRrqHN+Wb4oo7ICb+e/lVaisBimOKR5HQU7VWyx8/WROxrluNkwGk2KyjbINy4
iTLOdG5rqZjtJpDxKI/wL2XwQfYJnDGrO51Ep9PNT2IefXWwGrdbd+PCsioW22ZqmBNL/Mg/YfFl
316xyhlRAKBv5BXEYFtYpbiQ4tnG4P7XtNc7cfYLHXlq7vmbvcIAldl9+z21bca1tPheAirdbYND
DH/xkw9/eqKv+6XbrYafX9WHbIQR9k9sQ9WQHOhKNEbj7D+x8k3CjWMXn+z10xtBqtOa2ReHlLgT
yAeJLGR87gnUtr5Ucz+qsYGX98YiAug0LNF9LscpQD/Lzs0jpyUyMYFbQTnXNQuIkOE1ApQdblcW
UUiU+2fN83gNv6TfF3/kP72nm66Mo4axi09GhPJJQgXnOBzv4FddMR7AEQ27bWRE3h2S0GA57Xnj
cHBHCHVNwmXIcM92HMhoUZhwMHmZrZjIt+UhOkzmBWRgXtg9iPdHudRm/tOE9Rcy6uf0E7Fs3WVH
aLi/FNb193RVbfJN7I0Atavu5XW/V0/GPL/8cmTIewhGexK/bz+EI3xq7AzMhJnR34lREqDkPrJf
4aAWDGsLB+fvyZOR8lmIHhpA7gxzGvxfmoVO2EF1NRZIB9vPkG2Pn6TqL4NFn3/wGJsdReGLQDes
GNkJuMX08VDpxdVtHQuzIvBiYTGcgjOLvhy5eY1qchw/FUsaNxczTe0u2PSjhsuNUH7gYM5Pov/j
Yt8QNVAdoKhZc75sA7NeTo6t/1wYjvSo79LGYBDFrCmxdDKwXhvG5XhlUCniJnBXTHP8LKtgtK9A
WpXOMCyv022TBzhGuIq6btS1aIyXVO5M3ZjxPbLP7G3eshO18uh2hxOPZAeT/WsTMlK8meqdLwrZ
grhDkQbz1BhLnXY8mx2U6QffS4HzMTB2EXxE9/C20RizOe3ghpQORxL/F8+cHzjdqNdcI90SvfVU
1wUIjLg1sov5/qLd4wcJJM2TlVJtXjiNwRygju8WMDcNcvm+tK8JA3dS+6pzv0e7KK60DSsdP2UL
+XnHvOZU2fEHU/PxvsdKOzM22rJYVRgGofYxnzw8RwpslZOgpw1B0YUnMNs0R/vvba1SFjPwXAjC
LHjkwVI5N9fW77ZP29BN5av7ld+XXIdexs/DAmfJxWbLyZFuZbbYYCGOXINZyUZw12qrXlCcTEk1
Jlhs9DlOMV1RLJ6Qaux6hCrcc71Z21ZL/E1N2rE1ufM/4yymcAbEkQeYptugsEYadA3Dt77LroiU
QgCqYaHl9+mGpTKeHLErfT+Rf34Ji/Sj5OPYP/7Q1/U/OMVBWEx2Mm72dDkYlrENVoeQAd+BPMVy
V7JB4yNF8kO9eU2WUgREKZ101PN0cuiI+t9UBlEJeUdWQ+++mNodxADeyWsZattp4LVHWV1RJk3M
dgOzV3QoZ7nIZpXfGX9Td0ElEnyC1UaTHen+tOHYeyUFlQZ5pHdJeERenr5KeANANzVTaSjI5xBs
Wxkl5KRtEt2mXG7IO9ldlWyymG6RO14zCHg1BAWyJVhj8IwKenMaVTMjgW5cZyUGmeB9OdaKqQeR
fZE4QuzWW4x3yCm5j/oqDnoOcB4hRHz8H9UQ8AuTjfxN7tQT7p+2EVe8WSqITuCXjthsK8qrayZw
TQMEwYsx9acrnoYE74zMVcoLSCXU9DrJYVZ9HOsieaw6WkhF8bZgQb4tBmtTmkPmtnO2jTT0koui
LTuQtQE3CCxOtOnYrp5jTVnETGLSl/hZS7+TfpkVZNgx99d4rXrel+5Wfg7i9Fz2mmbHxdeQOjmN
AzG4pQWqB98EwScFV2yn14l4UsWvZ89uteGMYEwG+8DUSx+2hhD+vCIYgsHP/zbFmP6Du4+E7ZCq
TzR59JH5yxTjJWnv5Nlr5V4g1Dv+ajNPR/RQd46KxSwWepN7H/5Llto/+XD856/8y+GiFpVKUxJ+
JbleWWAAGfmKcXn3q4jW9n9/PXH0T/rLTUMfo/z4hmAQqjZey3+4aWjPbBJVr2dJf+YE03AeZgNK
2A6yACMafUID0yBHK3oDuXsXe6UceyK0rtrmdsgZD6ioXKXpwa4K3b0JnSkp2rZU+4MsbZpmMVBl
/8sV/7+0Ney7yfObaiJNtsLH/fcVh6rQR7mRv/bFQOX4agpr4A14vdBMUwaFTDmKZ7xQjHAtRmya
0kMpIuxFEcUr6IxeOPAzlnk9P2I0BFgwjG3ov0aS/YMRkq4RB0d2tCaRlPbXNXKX9Fc+eb/2Sp9A
+5ZpJD0h4eg12n9ZK/9gBPVfv+mv5fkcwmcgCNVr38mp0+WiPUntKMCVLmgZlP9kr3/xbZz+04IZ
7dPxYCFrTZT++mrVEEWD1svFvr1d0mDdZxA7OqzuKX6NJwxPSEQRLOQbU6sCnWQL26+5cnD8yyr4
hzuMcSRhWFgpYehu/OVqGffRrQnJWdsnrxYfj32f/7DjBXhctuV3XjpR/ZXIOyIrzapDbsA0e1r7
70FMrada4aJngHrdFpmy78Pru0DnGqu6mdz0X6Gh7idKqGv/zbFU/dsDireLZQvmRZDOhASTv26d
HA5V+q5TqKB27aVHeSctko0tHTvYYTckxzpeuTkTMAxF5G72Wi/6c7JPUGW367dP+sz2OX9BOXp0
XkJ6UbHOCGzKnAQVWWobK23XnNN1vi3nmqNCRmT9L8ef0AlxzpazxHndlfBfzHhYz3/tH39/p7/W
X/xS4iyTkvr4fjT4QlA+DR/CXIfRZ/ctvgoG07BzsMthkXuvq+EEfuUC0d7GwtJkSDdpmWo3izBZ
pltOAl/avy8DTRKEoy8S60khhgAC90iaA7N3i9cPM4oXRO0lyvV9cxeYz8yMXXkWMJHfTWlsF5QF
iBR8xnPIbuUPNaLQaS+wjeeDYMsoFLm2bzQu5vvMtlXDB6msKDVv8LLahSLMCB8ABRJXbyZIijMc
oYMldDqLiW5FBiSf1710n16DMulSIVy4wI3c9fOinVNxD6t6waFAj1jBmvvfS17+4xH2n3v1n3tN
gB9etwaRd3/28v/Yq4O4EsspqP4Rh+nz5Bx+w4TBjeLarjiEjSV2fEidjwjV67OGGc4WWoB0gIIE
fHouD80hZMy6UndYQQpLUmTH+FjUazda4Ds62qmf76iUtgrNIswVOnogJywBQahwT+zh+0gHkBSw
H/TE2OLSz6p2hbmzsRizHYw5RBcn/Yw/oKYTvM5ntF+YBLHmVOQjPWMrmKfMDJnlFGTW2lTuwDKs
jwkpY0zq2MMxUSBy/KvdJ4JtfFNBap8Ng6pHsUUkxvx96oN2VqjBUA79xG6BtpPZ3aW/Ur1LJ/hn
hBQFZ/QyCVxVY/ZWx8SjfC59UzrC4dEvmKNoXxQ60jfjvIqe/WN4jsFI1JVjdjj11IMTT4HUvcWo
YTM356Y1n1P0TW3tQ3uwLuSLuC6PwVV71Dh1j9IK0YWbyq1HggXNFtvx7DwFVgitkYsJVd80NulW
/+5PxUeG3mcNqwGQWYa8BFmSqvmreUxRno9EaUbnSATuMd/iRwebpKrj7oErQjti+mpPkS6/eJqe
uiLzTVlUXkrMIoZsc/UqTS0dxdg3aEJ8qF0U+Jktw+XmE8LNiKlseO36LYDBARlIvH9qFjNPPvwJ
D+uY7YAtlMfzm3dv1x2fm/8j7cy6E9XCdf2LGIO+uZXOvjfG3DBiGhRFUUGQX3+eaZ2zV0Ky48VZ
ViW1kqqAk9l8zdscenRRTZoSSIrAbugDu7gt6DVUyK6+xdAqIxfszXW4YckPRaNgAG7EfrouQXbj
7rsmBj+/8j6PfXPEp3roTJhSPEZtcP6Q3zTXGlMFH8tjbUhJR6G8+lnMEZGn/HUmqxB9zOKZXpG1
piOJBjdFTSpEM50k9fXyofVTYjBvr7iCCwt+Hh0HcMA5UYi7xxUAtYM8UNG7LDxVcvV2MgVMT38X
1/BS6RuHbu30ogt67UIIMdm0nfOLXQyvCDPVLvptB/CzrgKClPzM243hqd+QuutcIS3zY6DWohQF
ApH28LNAWABqVT2NcjI6IauiY4Gf2wvddU4QE9jyDOMvQVkx4SY6/fiTsvyBWFk417NPkuxsX3VE
3+n0QmmYH8haGc5lOoK2O8o+yjmOgPTxYcG+M9uV5+0nC/o831IruMEEozuwoiIUr6FIoK/zaIf/
XzYdYkTd4bBFi7URbmm7TXbUN8W8eqM7O4a6PUQtag4mtPi4LJi3BQVlV+Oon2AGTT1U6m5XNbWg
eiGvEcw7L4Snafro4Pn13LH/uy0RH3zZC025SoujjCMVOXRydeXFBZh41BYcChDUnYz6Vv2Gwq31
nvis3uj17834Hvb/2ItRlpdx/tXwl25c/xDt8zJTuH4mlKCKF6JlCkLAa+glo8h/Rvrd8qNZ9XGd
sL/U1G8ADCKo8YZygQUaASuLQuxIJPgw1v++OaMZo4mDQsWGWlOJjgxkUxuDU5T7jZRFQKP8CrUS
4VN1DJNA8a6d0dVjEwPAJPy4bgAL4CMCXU5D8EpDi3IA7hHG0PJ1z8KiSA/eSg94OCV7pxMNJ/rk
nQZDCtlIwE90DIDwFxoXD1R/9WbO9f3+GePv93+0DqWiOk4+B1EKkYVl0cq5+/kzCgHeM6p/hAdX
7yXyjoC9K0zeLl6BRcUNzvspkPto4qKXIMMsIvhga94P7Afh54+s8H6HyPmpso5xJfLq3+9Q2hrH
o10q+Tz9pJb1uvvA5bonUcSiRPP3w1SbSp7NS4nvf5npx7oonFNm5PMnZbR5A6GAuSvorZr6yQSc
OgwZxz2+ZRjMy+tsCsMdbI86jWnvJw+SxWau0bwTMe2+3ImkZYWVWDKPpS8/UcmGzNK7zMwHNvOK
GLvm0lK/jG1jx1Fuh6wGgZDPaxLPN3I8XNQgOHAMdhDQHpVUFlcPxvjXCWfqKm6CDo44aiMyv1nR
ObYlFgwcPahUAk0LfLRtDTiEWyrbOJyRY0Ah0denKBc9iOy0Zkr7b2D/u3wjiD5kN5rMO/ZY+RPr
SrhOqAmEsS/cPuB9zeSxaCbtu2rb6sJ7HYMrQwYbURFUVCgS+0QH7unBGvxhNdy8p8YeEu+00pIv
MQUgGNNquOnA5ZkJpwUY75TxkHEMN2+6B06U81fuEJCPlPDqbvtnP3XHdIUDYelit4YbYOhJiKZf
+++H9iMTbdyh1tglYmV/U04aD03q7TvS0IHQFq3OPXVktq0VviKD9MGYWA+e0/05flkAtXG6XRBe
zufWKOvffKl17iBFicAHiI1u0jcX+7462U4zdOYn0UsFBOna17xDYCwFqg7QreMuIWrMjiEicANt
elgCqyT06UXvBApoRF3eiv7N2w+LMWXCyb5XBHaQD2gseOYI/VLMP47tG3wSIgRKTyN7SDnOmh19
QBB/D6766K02NjhaBYddtuHxU2QOzx2ZFhkeGNfWmzDrgiOJ6IXQKUBzP4go0T24+m97nqkIUw/L
UFiUjQVhF9JNv1tGAzkZZ2NQt5eF1s6WjqtB1FA9Lu7eaPFAUUbWczMQoiX2g33I/m0Ivt5EYwWU
+pX6hzBklp7Nm2hhgvn+NCegUByVCM/LkeJCMm8UCacM/3ALtlDIx3iKjMiAgL5dKIEsL8CGoJUq
GPZgACsEz5AacVxyLI8yOuBIZLsMVwrhzHZkdJ8os4EDfN6tndUZ3N/yOsSCZ7751F4KataAE1SL
4ND43KAgglSA1aJcAWL3NkZT8gU16SEoqlM/AauMMUvpp+cwo+x09bfrB4/oh4+YWH6mbhAX6uSj
qimG78tiIFqs7b10Y3iAEx5B8flH6BvH8AYnCC7TdbzdjRWpd771o47k47+KOS28WfFHG0tHiVGI
+Iwj5FR8cxeS5aBrTJ8Tlqjv+DZ/zfb0MQJgkmt7Bnq+pgfzgX9nuVdeOo1PqvMYZOHQNuvyn976
CFd8ns1mn+1PvFKxWbs7ss2wUOzGLr5u/PqUvM/PgztrJy3am/5rd9hdiL+AiWFJtED4iIUrVXb+
TL4b0LnC34hzfQtJUtgdyTT1JI/kWXwhC2G+0rEHvA/ZMmZRmAEs7NaCRIULACJtgei4QXM6LMql
aJRvg8/P9/d3CxCGBQgj9rhqjNmD+J5wZvxnqBPBNLT5DZMHax1hc5au4zWUJVh6W2O0jzt6PiyL
4O+naog53Tx7KazeTV5RcdcbDxUV+eumNovL/Gm0Xr8guwEpjhRxDM20tYb4D96cDZ/Gs3A1RRLc
2+Lnh1o0X6EjynaPtV7XTVrdRdlZHHyghby6kFf8f6MnbHAZVuxwy96j88D6bdewTMNBZdnSVVVu
REpldQC+pUv5HEFBAFN9bCKQQFbebDfuReHJBR1wRm4dTa4UFkXV38/ALmovlqv0ZTLBKUK3tFvF
nxTP6CnL23AHzz5EXBfGwWfPgqK0fUIqtKuNgHTZML6eAeXqOHph7IIHM5UqfX58NvzCoUCFKTlc
VS8FBY+v0HKzJENR52dIkNQwXuVQfgG5+hxNNmPA82sgd4kFHfoKcptwvA0OPg35F1vEzY84lESw
ukuII1KCIaMxZR/Rx0BnxvK7OaYvFSC43SrfrAlQKUo0ULajN+CAei+XnjIUkHMI9cCHZjmQ/2cz
iCmiBVtKELx/mjarpL1h4uJCBOu/jS4D4jgHQBYAq9sZE/tihDh+dZzubQYm5xxCQo5BAJCoQySG
4Em7dAZ/kDGnBCMgGIeBbrUMIoZx9GBXVsTW/2OGfnnIjSC0Km9xcnN4yGQGwbG7pTbFs0LQPffp
XQJwzLp0YYkAHsYbj67ciEsP10xTipgj8Qy9ukCSWQ3JTcAnh/veiQSEHu70OoxQ/t0/KLqrv8Wn
X2d2I9u8Rvqe/ZY3DWhlSUWpf+UVQcdRJjnoI4DgQRo8ESUER7Bpf+8J9+C3MeKO4ti2rqgWN6E3
DuOiTstIki02ehS9IDSg/CsowGhOrvO1Oq4m0vD4QakG4Q7/6uK78bZ9p9CmDOS1KL+tEVYl2/37
pnTxjv+6qcbhnO210227iy5zrWjpaIsw6dGsyIFdbPq0qEGmbFC8QBENvT4HCUOcg3qH1WGFnGA3
j5DbCeSofaCzC4QT4QCo+BkcA+awZ9MYvgjZ1bHevy6kMQC+sTqsZ9aDqP+3LPfruBqN+HW3sbR4
dzQv8xItVMxhFTbUE6+qjf4bR5/wSo46b6nrvAoU3NbLwnKNGAZaiG2VTRWgn+E9CQBi5s6Eue7f
Q3yPn5tDrKq0Bh3ZtDW92fmMrOhiyPEVfzXFK+FqgCpJXekNTPR+VQ5AyNATPLnlIgFzgErauzG8
bFsYKdSoZ9juytTcBMUF5AynERUvohooSsaDm1RtEYg275IWmyiH6zIGG43ZuS1S1bmeDkwEFCEN
1C8dSJmqa6NyRC3fxWXPJzhjhzyFcL4we8PaSFi+zXYvVBapjgrG72T3coQh9KKsUeQ/fQgF4w9p
ijnIHVu2G1x7SBwLpjCKmSjxywvxui3yDQqH4hfFbn5Zy3JhLY21dn8Z60vFcakT5gEjOfXzGf5V
/DOUKtE8UongFfQiKWeeV/9exWRntIrJDaerunN93/ZU1KgtfFjRKWVaiNMW4eG7j70In7htXiKM
1OAol89lYEys+8sexfPNMJ6bOAtP0Mrgs2S0lKTjTA6HUH+7fupv1af5Fo/3Q3KNPmYsEjI36GGI
MIUYBy6Ma7i1f5rvp+l8N0/nyfTUkUI9uHQA43MQSFhl7Nv5pF4gulsv0MToUTz3z127l02yyWl2
XeSLHUCvzWSL3h7ZKgrfp57WQax0YIx0KknaqNjgimkorZLcqezeQoWVtlnY02JZAsWT+V0KfXeK
89T8aXFQeqJm6gCxo2mwTl7Utbqm/Q5iCY0P3LFH+0E8utBTGGsUC4ZcdrFHKyMGmQUZd5RMzoN8
oPf2Xe1Dp3FG4tC99TLMwnhOEIIPA6eTfKCRjcHhPhSfCxz5kvCChajpP0omVVOcVH/N3MYWVmwu
2fFiM3OPfuHXiFgr4M3idtzetvUnre8gfSJeRj/PACnKgysTKIZ5I0ToMSIYWb1ycOYj4le8oCH2
qs4VAnXeqfC6PGPnC8mXz3BhOSvE145oZidjxLmHZ6IYUtiu3L11y+6mI6KafUdHzSDDOZHtkpeC
9qCogyht8ToN6h6+LryUdvEB27ybDqShNDQJ0cE/+dpUm4qY3mFqgktkZwA83FqjTk/1zgj+meg6
wn0XMhE0wL0ngkc+Bv/3RVYcregqEaj9v5fShprZpdbVBicZt6zhubdj3qPJ24o/yAuEi64zrO67
pTq2AYzQytgOtoO8l/e2g3Pb7MCwhfHP7mkhARjN6WgYuGNGvS2eEHimOXDnBzUHxkD8n4iFRvkA
L4EzGo8TetfiqxckXS+jM9MaQoL4n2oBmH4ZI6O2sOKOub5+7F/yRYb/ZuWeF8dZilridWCChgRK
e//B+0lBcNIDpiP+NgI1L+K3Vc0v+GuD4VZ7NK/oODGvCcJAYDElAbUgjxfhRtlDWBWsM5gozFX/
3uQV9Zcs16GXT1NRxzfF1BpRjW6VB7t2mIWA3EI5xIY5THCDFi+hK4TWM4pwkMBQcOohmc6L5tta
ZGQSKZqE2xlKQmRmxhBOvvgqVsMpsWqL7qPkd+zOeamv4kUahtdW642H544p4LWWy3530b47YdMo
dIlDkQ8XL9IeH9CQm+LH4k7eD+4Ei+0NDt04c2etFfbIfhFcvJzUDWRUIMbr1t6OgJo5BJvR0FoZ
K211XKZLrXPCT1Pp/D1i1q/L9suANWKxJM7l66FmwIR7tWgA4p6LnF9F1VC8FF4QLNt0K9tbAM7C
CL1q438uCie01HgJQ3MwW3wsECZCYp5UNm+9ZW1RT2NgVn38yZGsoraCqHbrnUOCDJD9s21hCuv0
I/qOouUKSO1BWPVL7dXWLdI+x6D4YtE/YM/6ktRv7Vo6xapyxItC948f17W6khZFJ5raU3bfR4XP
X8ro4nIWbSVFVrHqbaSblzJP0+xUHzm84XxUnWRm9pVuNkQm6NFE/9kw+n4pEUd8eWfGWcvixJSP
81u471vobuvu7VVbwg68PSuQprPW5hUsqEYXdkk7+bL8e9qIMOT7Zv/98o3cdH916lOhc3loBHBY
FijAVhRpRuWj9/kzVfh+oUZ+ZNdyZqs1F4I5C1h5P4rDuL8dIxX5oBp6L8L9eEtwBFXTVnTQTo25
kh6rU1bdkuPc6GEQw/jBl55unh0WLjUoXEDArrydn+iyh9v5dpUPMrQ6mOsYDIPypEGHQhhYRH4p
gUbjLDCHxdqcauiUPypn/j6vv9xro8B/yZNbEYl7PcwLPDhQSZjUwwSNjjhAA654MDSq2DR/DI1j
0hwysdx17q5QXyabZO3tpMjiI5sqEc7s9AkyHYO1l9ppIdNOzngdIbw+0Ef73vkpQoearyDaDHiJ
tnkXrIr/9+xTftZ1mBX/3ZDdyDWyIrLyOOWGDv0zyl9v+CbNNvPzu9HezIQoLshS3KigIAzTcTmX
H0zKX9aeoWBCJ2OBxWK/x/BfhuPolLsili8nmqXUANVRHsYP06nfr+GYOtAqpmMzm9KN3V7RgAXO
5ZfrGE0+evuHyaMH+8sqNuCEylgvKgaJUeOwNPTkarNhneb1G+5Lw80SAb3zon5/8LR+nslAxHTT
UEi7HYUK6/e9SimVm2rl6WmujXBDUOYy4K7NtOyQTB0Glvf31X5/T/9zsebAHW5aku+l/Wm+I75D
9BVr92h6fLAifn06/70jo7HRy/XRTiKLi8hhOlXa2iABtv73+7hHKo1FZ9K9kx0Z+0nHaM6yaxLZ
myzbiIN59yqNhDjbrpegNYT2QtRxfBikYZ64H/ve4QmqCxJHnTasXAqU0socKhzd4wjnrwjlrGr1
4N5+eaImJqYAFgD+KeYdGvhlBVxV+VaeJOk8f774p6f9++HdCrZdEtDTAC+KDy0jjsp69XQVoWFa
DW3kUWBPIN+vroH3Qw/ZEc48Cv5+4gRs1qPFmHHQU8i/hzpf7yqxNntbOiVzdOAqzxpt3o0gn21f
trA6jPZemiDqYe1G0Oc3z6S95scOKTrUNA6y5yjuCbNFBKO8I+FbqMLnBSOOhcLBTwMbLjYFiz35
qw5Uxlch2CIs+ayw+qkWCEV0U25dDQF8R+K68JyxhRIIKLxHWIj7KfRtVjTeY2PJnq51Vm+uWTKH
YgWKzYEbsHXneHIjlobSUB8L416Bvge9melmhEKJjK4PXqnUM/NOMXUuHpZhJPnFMEJSfbipScCN
4eHzihif5CPEgVptHcJUnCA94mnwJYyRNFQ70cxChm0YwQIHU3R10dZOEaBHCIqU9kQPD2lIzIjA
uwUVTSyjky3QUKWl+BZTVKndeBh7KEkmPQFPgxkz2vu7GXyPKmm9l8v37Zu6RgnZfrkg4y6tlMVu
9mAXusd6jZHjxMSr1LiDfS2xcXyZHadISxRTVbCeAYVhFVByYVnHred6iaYN7RCC1jWIX8zjffdE
RuaCNe2ldEZ8UPnl0j4/qPXcoUbfb0iAvhWZXZEQ1XQam4i1Uay8ck7SjDuRUz9FT8Z1kPRBvEJr
XWBrQu1uwU6xX0AVVuWD2PjHEXqHnP939UYAKdlOeciTTJoBS8DxBHBeprbgOoiUMvWM4sG2rNzt
NptvF99jg70MiBFWv9/HfwMuxrbTqzNj6In0keVBTPgGy1K8Soy4RJ3r5ovM+l/qsV5DKiS5Xs/r
1rzTmX6E/Nfv983WqnZXh3vOIdOWr+maLgsPiZr+sD9czF6zlt9ffnxM49Z8PidlF1nMevTy4tDg
fhGKVDDcMNimtGaHlP0oVv57rV/u6fxoLrpCnen0bbw8tJYI5nk0UToi2cl9cdnhIoZV09IoMeUu
nTGKbj7K0v4uoKh576mJupNogIkWGLsAyQ0a1msbsdG/N+KflXQgO8xaQ1U0w3EsW/8+qJIslalx
MOxZ4ZeIWWttAwFEC3Fg+P/AqDN0gOcO73i2C6JHQdiPQ+B+bQPsLtAs+19B6MuCSnYVyJOTas+g
PoYQe7ssIsiYsSsI2X+/z5/F28a1mtuefpUi7cy1Cuo8MRIyko8Jixuj5IhcBdLlQnN1C2BDCktv
G1K34anh4OptuhDa1sb8UZjxc/mIgf/vzTeyBWWvyRdc3u0Zw04d0yTzfQWg+WjV/IhmGu+7sWik
qibQTLhMLpQ8mckXdPXnaBCvhhEgnmR4pklUPBptsfa/L9Xvb665VeLEjZ2uwmiDHkLr8N3u2hBV
1fAFJbKugog+bj4+8FIfqSgfbBqdmgtka1xKRMk13KIrrD+Ih7C6/nlXAkJhqDKRB3yDxlw/1HVu
6seNMfN6g4HUern5KLQFFIXZP0SV/OXl1HpZv8znQeoiOxb7yOExRzZe2BHFGhZ0EFxa89Fo9LIe
redFGLCrIAHjdTrzkagNIlnu8h1E48XG0elULfYBCnb0goU4Fn39qjW1Ox/T8bjfomg3DlvjFuWP
fr/0+pV/35rKoO8PkcXALGto8p0xJmihqGmXgQKub3wJ+qJuQluphZq52VruOqul3lr2C2/VX63Y
uxbDrmjftz/37ifNeB8W8b3BjG4xpZMJXlhF68mbzBazLk3/T2/SpsdO/582/Gfvvdfrpa3n52Pr
2fMIBvmS19u1eu/e+zsy/xOnI3AEOaBJsQeX7tO77T7hx0q9Cl4oupTiG7L7zA6JOdJg4LQQ/Hz2
el7bm7nYc1DRo5iut+kueJ/td+9BXK2JZ9iYeSqu4oZJ1Evec098v+wpqSFviOusw9ya7WhKbodZ
f78CH+iDNjoucgVZGj5rA214QnwxXWzDS//Q3bycRvlU+tSXQm1ShqyA7+QAd4Pt8u99SBF1jR/3
x0klY3tuOShv8P0v9xerdX25bDQkfSC5lGDq4nBP4QunEyZ+QQX+//N6jZWY79Nsf3FMAMpUsHFG
dOv2BkcWUKz+nuD+YdLxo9xiq6r25f01UjX9dlDOqcH1sBBupxMw9qkrdxwq1TnOeKJ7c1pkqJ3i
3ECLdjs7LI5oSQiFe8JAe3hbR1PjwR74szDz/Z6sRrKfHIrargHRzo+fNeThtCfOAAD86pO0LD60
AGhOV+8409MHk+OKzHbakp70mTU5zomlSpgL/R1ZYBVmE/w8YArTw13iLma16tmDx/XLqaAS20Cr
tCyVfFdMny/TA3C1cpLP1YG6RDUvXo5IVaaLMiwxHcljyqPXyflFuFQBfIFO/hBM8OvT0y2buckG
TnL2/fIGy8pIrNNhHj9th6q/fcl6JcY6Jr2kv9/oT7w4z8SkS0nArMnUOht7sQNkxTnHMt4Pw3yG
LBoR1BwOzb/68AdR2jIcjwnBoueSRpUE8eJhDUz+Za/QYJ+J0EPVFcNprI1UUW95kUgJa2PTMVpP
yDoF1+DWRbg4VAjuKE3iaILqcB+u8BBWWlgFWicCk1T77IxotrCTvmM66Wcd6U1oJ58FMA9IyrVX
LROcvIAn0J+J0Jk2O3pHHyMTiDtG7GvtXddyqy7yaQNzdOoboRRScupo4bZj8FsdbftlcOpsxwYm
Q5GQumiTH4Y42cDdorkHhruAS36iHbcnTMyEuAsi35YnBX8/KEXEIY0NC5KDzX4qch/Ym9+nhOzY
h7iQdztYec7otMQ4+/M4jf2svfeMMG/nPjQUrJAfwVoeXbaR22j21k5PNy5rdrPAGJ1HF+TJHYas
wLzNpvCvsrefP/5+sz/JHdAERA5H+n8v+TeiRDXSLnG9SejwEhrVwe3g5b10eqpaeceySAI0nOXA
DpLhZU/4hOUo9nWO7/UHUMOQmgRpO7oiVH71RwHVr8Nhgiu04SRDom1sq5aZX7SjquPZyCaeDkhq
6EhCNSnYUoW6NOyFLkRfvIKRSJuAhCoDVE2IqEwAlK3X1Dt0q6pFf0hizjwYtN/WkaFRytEsg/Iu
lbrvU0TRUlvfl6fdXGrTJOvG2DW5Kpw4GDye4MahAOTVOLOQpuqcQlXwvifZIFObqlDCEN5B8RyC
jKBPAPcDQowGi3sAmKB/nFxEtrwIyxl9iC404tF78iP4JAw3QgKEzgYtYtWvOxmQBqMX++h9YTmC
aBdBVx3qLD2i/FA4vtHehwKWIFMuL7A4gHrVToLN/Uds22XIydSV1nrVljHQBEK2MvqHOfieA8gq
CWEctgbsYCswFKIRjPgoECc840MivFZfAdtNlncDsgKZn7g29zPfwRPrRm8On7/avXQMJEO9EhmW
6uk4MxaCdfuECBONu/tHH/ZecOuo4M4QNaYSp/YOk2SCBdIy9WDyY7uw8ffhrX1+uWI6fF5s2Qyq
xQVsbUcgA+ReTswMFwWFpc0kmtJBRb0H/6wtyl649E2TwaMH/8txQbuDKMbhrPpJwJT35nlX7JiV
1ze0VUPk0hBScuiy5PiUQWQNMbhlryu7KFoGOVH9JxS/jo0PSxXshmV4GdTtVKTocCWJSsEXoGZH
lw8XDqy5cKsV2lMhHXqkjKlH0Vu8+XlHab3RVA034AbzFmotYD5sgMO4D2PVVGEqomD0haQSKBUw
tlRmMuxd8ABum97O/6ASR663oQ8p0ZXfeLvQYZNGrTlwANmi4kvwj1AemFoQbEFM9C1aklFw4vki
Gisg/W7uU33ub8kXEQnxDZ/4zYcdZLhQg4JK2DD1077Kjp/1aKaBiRXi7zd6tJSxstZlniBMZZFn
GtAUxPZN44V/nHRtRoE8GxgTjc0Bbi6MBnp0jAatTe9TfPlzJoOefU89jAND5oVLK5TfZXu/eLSw
jd8eL6UWwQIB7SY7jVj1UhTbYxld6I28ocCPRxhC6qw92684HC08h1LG6BKIWqkWrKd5GxAuk38b
Kl1mMNEKkuWvdJNwIJIRkxeUCYSowFAKwS8B0Kpwn5Y69oOahvPovhvnepRKqZxQm5qbA/aMQKYk
BG/X5er+JzQBrBERGgatKDMvUdXlZg44NkchzFhM9DDVc2XfaGHLxmyyJ5i3gDWKxlFbrOuTh2cK
HzGhInQ/0B7IgIQwA5+h+FJHBX6ExinvHBCwb2IWVELESoZUTbGW2411zA2xwumArWarCzWwzKKl
DbGHRv/fy/Mu/NA4uQ3DsMg1VJuesirS4S+x5K7Stol82yekGhwT0GOdtiC7HYcmK0J8hV3tgEA3
5R1qWemTMNvgWfJaopkSIl0RJk/wyHw6dIsikAZR6zVD5kpiFYgUlNqWsPuBawDKW4g9le1H/fef
jUNb/fYeGvGwYTtxtd+kmA7iHYDunFt7WKC68InVTsHqrJDMpXzHmSCa/+S+UDCCRxPql8rv97to
HHB6dKZkvuUu7IURoGZDhTGlarjxBHTH8Ct/XLc+hNsYUletV8rcrjFCYe/BA9XEm/3rgTaik/P5
bFixxQMV4Sm7l8fRCth8zQTnhIoYjktgtgx2ogz9wC3o88pF2D84uO/qhL2Tx3QO3/+eZfdZ9OOm
6OLQzuTsd/TG2ES73TFLdrGYZTe/GPB0umlrItHIAReDxjcIF/bH2M3DXYBKOdP97xtQ7F9yJgN6
nKGJ5qAmN8vgl5t5cI5xkszvjpdgxlLMSURV514NHsIHg6vtK1inXAlHxJFEnTMweMkoG8btHIm+
uAc4HNy74ml9uJQdulFtHIlh+ZwxT9c8DYO49RpQ6rY1EuUdAUH8+BAxhiABILPWxqjGZ1lR2Kpa
H29vy+VqVfurEjO3qy8HyBwCzxHlXigRSMMJi9PKVcJDL2vvMGbAOI+faRIOEVq4W37CeLwcDl8X
7KR3jT0+anjkxvSRRGVY0CIg87Lz3tiNrda7YEoISsEOxLMKokD1aIbAlkraFbgzX/MVtOxqn2iD
z8f7z0wD9POgC8GSJwK5BSmphwPxBtcQFBvQpfMWixm+XhzI8D8ebNI/UdSsbPYksTXBWmaf+r47
2Zl52+5zbTvH6AZt56cYN6J3HsYMZQTGm0FGEhpTpvDAHrQN968L7XMPs3N8ncTU2Xyb/evwINn5
rUpM348aoZBRQWy1kewgI6xUwEW2sLyuq5dPWg1+RlbIBsjjsYQzSD47LUD3QtyXAScZL7cxzKPD
K/oZ8vyMLETmXQFQ4uO31lZ/T3T9l/KlSMAEk9mBZXuHgH/dzzdWbeXn6xZ8NJ4wT7e9TzsyIfbY
tjLi3aQfTQq0Ii5s3DDpD0HxvF+qo7oLCvmKwmzLHhkDlIhhoezbFsrrkNYmKux6ZNjCFOX8RXLE
mxxqeoYgdP4gg7l3Zxr7BLAm8HRUvhTTbnZ8z6j/1EYlb+YS7aLg9lqClkxqIjj5bat4+vNlVK43
A7DxOkoUj+DxZPXNvdOhokHr07QNW0CrGvmkTGnjAklZndkIzEFILNF1DBxgowHWt5DRkMrAXPUE
VafS1hG+CHcYc0Ueo7VxBgLJI2+7hJqITvH3TUSohicg1TURqu4j8M6fC6VtY356GWwpI0Q0Fm6v
ZwTbP8/QWna9FInv/u70LHFMpb5QW+uhGVFNU3ffw4I0PF0nKgA4NEY6fOZ0M9uX1Y614VYWhs97
dP+9lMjh4B8GBVYHvln5Sgf2PDqQuzXL/+JCoC96+49bj6eZh3IP6CUILgKuXn5m/y1HW8rwV2Gd
ZC/LmULbGn0R8N53sTy7tcU1kb9kvAJ37trLDGeOVpx1doQFO4gEaM5g92K00Wu2WwldkSuOH8hx
DDchRiYvSEzNmTX6g0LAHdvxbd6IB8exAgeL9BI0Q2OfsOtIkaJYnSEzKxNopvTE3QtcucpDSHtj
uIXsO/vRMQuz3MXuKiceOfmk7Dc02XBsYPeN20YxTLPpDXBq3EGq0sxHKsorG1SSXVbsGRBWEmjo
1Jfj821iab0dYfypd9G8TAs2p1eWdHQdl+ngrM/yWxdrpL+X9k/Q6fc3eccFflnaSpqVp8KUlBl8
azS/z63i1XzdvIHGTz9MJEHi/vXz8Bqv9L7GQwWhVZfu5kE654iT+udI0xmhN8KAy40dmfLCztRK
W5nVo9MTytpHaajgm7kVmjToSKmmp4Cuv7Wvuh/VbTUb30BlX/BRAgJrT2y1dwKwGHuYDjnLegdn
q8bLBDeImjRq293eJv8sjFJ0rNspiIqsHSPzuWkbqq+XbcnsbpmoeqjpoY4wGZnW6w6qIzaApITw
iTLPRLmVZTYvwOejjopSEWFfgsEhEnj6OVwwmU1Q/zuPpruBIdCpG1sDcz+/5W4G7HScfJ7e2AAr
L752nScdouiiOnjXqRZ3SsrjtRfDyHiwa/9Emt0f7X+j2khGnF2eFvbOUGaZ4deczOSfqDJVwiTl
SM+5FEZyh5XdyZ80mgC6K4TWDwMbmd3swen28wDhVujXg2zWVU0lYPq+lLZ7Wc8OhqnMhGYOHNnP
WnMz6fVsPJ0JHTRfA4Rb+tYSE0O/1HCY8TdvduIl2KUQH1xxXwgddYTQcHklx8NrkvhJ9u3eZu+Z
tG0hiqKtAxd1cdTbJm4yo4hGLuX0BBDy3wvmZ1Wy8VYaUWcc5ejmJyyYTQeD7MEVWcyLS3+HeiSM
RheFtckZyPji0SL5X8YQgRNZQ84OybfvY2gfiuqyrRRlJhSlgC2jp4ZPruwV0D8nGbNz01bwEj4F
7ENF6ZtJKGMgSnmBLH7nEzPYUD7fERJPx+kM/HuJjSyOX3ob3cx8FyogbTOvQjz22EEL/Qyj8BzW
2PeUAQroShX+PY6/rnlF/p+3cy8BfNl4tlqVniogFzMMUJCoMyhU2Cj8B1h1XzaD2H5Okikufinx
RpVr7m6o1v71MoGqwcrEB1lFAtbwk4t3hoGM3yaAVykE87oT/keXFwlJBjomzJ7CO1L4ooR2XaVV
F1H7o7FBR7Wvam+KPLnYIycjbPFjO6xh1dgdjeoIGsu6mzK2tVdjaHNob46BnfmJGmhJyLicsayi
voSrl+OmhL/AzLWuBH/ntKrjyfk6LfBfOI0jzL+zkY5kKE7hRJCnVWm3MQBBMhzQlWx20acXJxee
g2/5cWLAdzHcM1KOj8hZyg/Aw33W/jfajSBEjzdJDlpTme2e9u9HjKbnUX//tBvL/XwIW/TvZ6v9
iBfF1RDRUExFhtJgN9LFgy0nSXyRFZzJAfChSwgpN8bPym5tWKo7byN72579ikKhRmPaFgFP4gT4
5BwQknnbveNNgOJ6KbkG8AQ+7jysFxBx3Z48IRn2CKLxM8tu3K+ogX+ZixmqeXoZc79nzPGEAVDN
XgmLWrheeGxG1smPOTYQA6Oyi+gAXhBGy8KRkdCFmLJq8b8xRR6Z9ePJ2wDGxN8j+jPXvd8hmA1C
SQa02VwGNa1uLptcmV3QcdNcqM5idqOknKGb5R6pRZI7wmlJfPN9O4bid/1Awx4iTGV4au0hhAzE
7e97+gkCa9xTY1O/HAX+17goMxu0NBzlawtzNQLrC3LcavuMU+Ozng6Q/xcK9jzbR5P6Z4mmcQON
rdiwd3undLgBRXNtW4AIz1AJsGd5VV9r9Q4c1FqJ0sJH6IIsNQUaGqjkwVtk2P0DnQEqiFfX4ETE
Le7wKM380Thp3F1jERw3Z6veydyddfIirF1S95KiNOaXkr/XXXYtwxY+VpIdHKW2dPNuJy+FExmH
mxpRvs4+DsiPCtW/gk28uLuTr94ePEFLxFXNuEvR/5tVjXl/rspqZ1y4RXilG3jU+8Dedy2cH+Th
Vhqesl5R9KVL2wBHiH8sPBqQMnfHY+afsvFxo9ntiGpRdvMzlAWowJ897Uy3xT/kPgYCuopHb7BF
nW/vnak0bj2UQTFHxpbgzKpXXPrd1guwzSwbxuY0z4ZVNkTeTeZezk+nS0fa4TyACVJfQ8blNDGj
wS4bJRq+OCML+/kihCGfDHM1LIBMpS7hwL7upna3qNFgHEhlh126InxwHq1HMbX+GrlGxFoczdTc
OKxHhdyA4haQfcr6FxFbRVV4RWw6CY/FCIw9BnAl3slKWFUeBnJViXWPv7d9FR1Nrb1BcN958Fh/
VusaM68R+MVH1axsiZvLY3QNEfb0NghhsEBqsSZUSPmYJBJxYQRCpZzCzjGISOYRY8dYGm82yFQ8
RIT0ACji+LdzgcWyE6M2vGErr9y9GsTHdpb4f28oIoD5a0wbAc5Zz7L0cuG2cRbskRRTS4jws8+A
sz7qalKc+/tid3Ti1y3f1Hea+n8Ie6/ltrGta/uKUIUcTonMJFKUZEknKMlqASByDlf/PfDBv/t1
99+u8nZr25YIggtrzTnmCAUvFtGOo1jd8paOkbiPcp+7RmgzqBBuEl2OE/wue1l/rrGrELfO7JDb
gxWPHEijW4ze3Z8F/EyDmqQT6HT4hICWjVuTDh82dTNQd2ZG2MI27sj5oBBb6E40kakdoyAjfQmQ
DUnZTxlqPLYSuGvTS5AEjLD/S0dUae5ITBQrjwDDCNIpMCH28YYjMh+Szj3QJw+kFOpdGFvbc4Ov
Yk9YY4z+X2k8jfzc8qiUgTj72cQ1BikJgKObk5uLM3HjUxlqkksw6MIaEII0CeR4L6i+QBSpzDyV
tuo6K4TNnhor0LVgQZRK4YuA1TjFnU//Cm8c1rikATLs2HvT1RVI9obEhIsuCGxM6AiVHWkw3ZOV
2viFGkIgYTKv/GHV/3th/r/N7Fen+7dPdJ6Lu5Y2g3SD4fSEAy4WjUUQPxt4o91I+67P7X74lH+k
r+Ljf6/bfzKrfj1vFqMqcRt6/E7PXlZFmqt7K90Kk23R0UaeH3KSduIXj1Ld2K2+q1s7J+LyT0fg
LwLRP5+Z/730b8+MBJ2nztvtmdHoYN17G/YMUr4QfVJZEdOa964hU3j5M6vbsOWNru3nKmeJTVGt
MRm9h3fLJyOsjB3ah9nyrNS7M0M33UXyUiI4sJFu8CBxMGfoG07LHZWsSuIeMkuS32THBPwnzwNS
W+tU8LyE9x68v9vlxICKNk6eHGM1c+3Ult4iVC2KY+IkG5iXFeR3XW3i4VCuYy//JYt/OIOl/59F
8f/dn9/VVqJyl41U4oRjdaaEfPW2lNut7NS9O66e1ruN7gyakzGvx9GKXQ+QCypoFwi46i2e1pES
FlYaT5knAGYikIN6IhPit51/lRiqWXDnR0HUAhpa7TlxIW+QNTyZTkPNz3s1HWm0yeYqqEv4Ny5k
M/ZSS7fTzlbxrDUJ27LZZrCIFG19M5+1eShrZatBKWpiYAIIKE/jV9PaYBts3ZTRUArxauU+rtDp
St/QPIOJ7OpihSw7Qr6fk1M5HFvxQWxPsrB9ncYHIzpPjNLwt9YPNfJc4aJHD50ZcP6KbHmmPfVu
PLgNxPSGsCs/1cPF3I/QHQTsNO3asGmxqZZk1a5IEhT+cKZiDvSve/L/PqzfmpQyVtRWVWv51nVk
JeXfQxYYxUkU3ovxJDSol0nJmwrq7BX3C1H3FC1yjRRSYVT4Ro0Fi+WpJHUYfjE6RhTmyk7Gs3BU
gBHZSft2r/L9sK1xZYw9Mn9G0SPzZ/2wymt6KD1pvizthdZayOyh+6v/MooNjIVTkJzTwNj8g4Hj
DaY3Q2t7PQYrDhHXgcZOG/AnfCR8tB4w7LbFx0E0PVpkGKeQtTzidWPYyGz6w1mTH8exRkum23Gg
JDsZYXfweSct4pYG40Ma5D/hSp8JIhrO7Vu8/ejBB1z3ue5pZbi0hhv629DIQ+19ZN3OvIKwu2OY
de2/UiwrppPSX3kC30SmlfZ4mZ3te7KDlBCZwx/wj4o7BNn2jZ+0i3RoEEBD6YHzjlhH3JrhOiSN
I7VvYnVTuhPWS/xZQoYLvDMYNArR2aexD8oolBWvUE7V+lHED3Xp3Uuvij0Rs70IN167a88K09Pu
tLTnEY+K8TVhknQ/6e1F6oOle2nU/Zg91tNrTfyzdE7iF1M+6VKYVTK9YtBgvzTuB/MgSoE1+sX6
oUjnTLsqxzY5rPJFad+imEMxiKtbppIp+JIn9OTBHIWjFfR8a3krtReucE1dkhzH+TKZnMIpT82O
H8HN40Pm0ShY3n/F47FMzhJ5qfJpjXy92MfVJlOacPihFm4Oa/MgNA+D4teo2CBC6Z42+lofWOrx
Lt6qyuUa1j6UzQNZqFS+lbo3sL0Zj0seDpZdIzRavbgI7qnfsqyKYyU9zONeVK95+a6mJ4EkSaRO
POLjXi723F4rRowan4XRF6Vw5nusgCtLa38YP7Xu1JFNMjcPbGWi9WommS2snkWeh7rAEE380fjW
rVdxRsPWnaQ+XHG5VuVTSfRyfL73V15SMR4H9WqOnx3c+O4l7r26Dzq0uEXQ9J6akxsR8pN4M9wo
5gwWca5WwArgT2JycKCwNG5/99LVl5NAKU49sOvotak3VsFY78fRo6LQx5NierWCn05reppoqz29
vaOm+ObZUb9Zilbwh5pLe8cD4pqapyJ+H6ZzMV+6Cux7P6ZXK34djJ+jeYi0l3QzdpzAxoWHtjiL
QPCZGhIQo9aEnhBv6/SECFGSdLZQESu6tetbGqbXaQ8D9RZ6vzmgZTBgA0OXQpiAOQ0cmQ642O0K
T189VbWHJuDQivvrSN7trukDTXDvYtAJe1nYJ3mglf4IvU0MCs0VJqd4kr7lhJibvUyseemOZL7Q
L5UuUFJOGh0Cm+bAQcipKY+vXeeIHKgtUKy7pO6ICpKpSk9agiv2gQj1A3M0MxCBuFpkwrGtg0ro
5PDuPxTdk/Ig6oJq9LlYK98LmtdxR5f2pJI7rBxHZS8DlRkc/16dh7UIWuCkojfG3mo6HWbkfSjS
AuueIQbl/CFYGPT25U2ATcHLNLaIQfwv7+yp2pnZe4ximlkTSb3DUaW87UDpvGnw9X5fCi6eNLOT
dF4j7MsS7/I1qNbzeA/J/shlAmF3pMRJsBrLb8J4zdkDxo0HW8MURDJ2DDBfCvKBmq1SGAo7lR2x
dbhrOaKY1LkT41o6SeXW0Ljw2L8/Fn0YSbYAOLzulteqcQySenQnH50k90WSzklVToOm3Rur3/MF
VrUVicQEIe+SnqBc735nW9pege/l42hbUt9dsqzmkfRtV6bAzf1u8hSKVYlH3E9/YoZOCGqjuB38
KoUaye0bj1dLGrzFvWbia1dNXZmdDt99y03ys5EEpmRzD77a15nnEdd6En7pDxkaEOaHcRuoLE8K
nVTrmun2e2J4eelExFGT2U7mVbFr0XWggQUvwGuHZW25MiNxInhw96Bo4tbAEZxJhbW3sQP26/FW
chOGlTOJX2jYXfk8QULD1RAtCXmsy76cgrt8IBtoInOO4zL1xHqfxKGpU+N7RLmpQQ+ZRtqRXzKo
oVAdC7LBtoACv6v3+eJPBD5hjoShJUIFNJPRplhg7QYgFdwMEfyeQXTtjadig1Z2Faqu+z3Qco5A
WEfknEG5I/0ObJUj6inigfkazzwKhwifch7O7lIziR2xMOofZU8tvIaZCxabj5tv1Wh/V+NmCpbw
DJBlgW99vYv6PQiB8K5ftE9qKaV+q+FLPdx55/h64/sYI4N0Wc+97t2XZ3JYNdywUB0jlMW7bwwe
Ow8aXftOjKMhhuvytFZQ49Zburgt8sI2VHGDatyWamywjSvG+zl2Mq51JcnuaXjSgP3x8/upHzIP
2/USCzh+K10NRgrZAC885BqUHYsYQOVlPsvoLfJDrDF/PjQPDEzJdTQICSO3da88WvZzzzwYPpux
jwD7mBAN0Fne9e2GbcNzbfU7plGZXZKqx60+AXqAQGrP7Bx6F5gkzZonAhuGlBRqZ2AJDz/G6VHD
dhwzQiTBqUumFUwdDNbiN3bApn1YkQdCE0UOyP7Ow2+rBnsyVYD8ztNLvsyuhxr5gZ+mwOhzm3+J
R239yKQfSuepg79wquFW1TglAhuGTaUrJpsgN2fzQ6UICRSvyWiX/WRYAwDSrC9a5hvR1yL91PKX
eUa/ik/9LJM3/LPoGESQZ9shQM4kvHgEmJs0TpIk/aHgVP4doftfvSlTj/6tYxxWKxkijeZJGnag
WzKZRdQBBJmjTxsJrXOIBddLF1yRUkaBXmjYpeX1263fDQQV9s7UOpbgNp0Ttc6E2yRMUNFW8EBu
dgSj31RGULT6TKgmDwj2v9tO+d8xqP9d/m/4K8WyNDG9/XX5FszgyWl7lzTlscds1i4RQkds1Ta7
XglkIewIpoGwptqp4rAOJmxbH4dPs3LaP0Kf2yv/R1dqblf+9xvbFANmwlyZGJHKxlCFpDp7Me1t
WhPt6L3AoCRYqdsvO02cGkHkrzZ5gbWg2gmkB37HwulPV/ZPYunWqmt416G0B0n/BZ397cpmIx01
K+XKEk4giKBwqF67j/JLfMmfTGyUcXFPSXKxZDhVw7v1iZec8qnDQCVXCbOkT27mWPA07O7Y8J2k
vfqATid6rb76x+wneychn7WP8eb8nF9luBCbs4r4uZmjpbfix38vgF+38R+3+W9v5rfbPK+lOfRC
Ld1In5n4xOWdmNgVERfbaGBnNja4+HRupZ1qOnSmWXISq0M7H+7Zsc2O01afsFP5bezTwMZiMIBP
W+d1PecRrIaz1pw6+SrLGyK8yD5BstT+Wh2YmdsNUJO8DScqg1IJdLj22KMT2qewS7mdhV/qA629
2jqlvAdMbAZ/WLwalf7g87URUdv4wvLQi6dyfRDWoKTijAkLdzUA29Jhg2ZwwZnaz27BBN4K7oqf
wzaEfAKhlfSPyJuu/307f81Q/ut2/gbYT+K6WGJSMZH8KU+O3Hm4BpoT+dW2SjjMV/YzEuz6j0jk
v2Lw8NEgmECsgvz1f58VXa+Ke5uBUCiyk7cnfGrpwHKiVz/IUyO/PE0JHd+YCBnMbYwAQQW2muwP
m4n0b5uJzKOhQpMyICn9BmirVhJZpclaUgmxwdl53Kk8fwgYMFrDhF/emezOCPphx21zL+8P9/4X
xeP3m//31/8Ns8beUogaDQytRoq+bOjrK0tT1Wgs3DH21Qn+BxbATvado8qAl4fyIt7X8mGqg8QI
rMbJFbLqXYgFwDgztLMOQ0eaeTO1aXCZELOrl6nDFxrc6dxRP/gysYLSCuiMtNQVeb8MIUnAIoEy
O2ObHQ8P+XBRh1Nd7ZXkYRquXQptZJckRMg4Xcy40k1zT4PgmmyLkrFuwhSaGfzJSkPKXINK14DR
tr9n0J8OmRDeRT8v/ArhjMrszjEqz7LgPae+QFqnHJSYXQsHBWP/iG7Jl1YQ1l+Aq+KCGAmwuytn
vPsqDVa2/X5ffGtwS8kbivC/P5F/eh6wU/79A/ltXVb9akzLzLqMyAyePYDv/DjhHgjHHPI8EBCO
4KXLqRiNpIqDAgYYI9eEs1pOSuelAHY4NHoMtu4j4wK7j4CBXRMLwSroG3d9bNCUrHTkzt10cCld
I3dUvdmgfiMePMgWz+zcQdvpo5NnngGIo/opig59H5WU9MdRv+jWEwtAJs6sP9//RFCQ/mlivd2B
bXrNKNtCuP0bHJXOdSt1050xClykkClPhyug5NVdADNJe51fOTCwYsWq8X3ETwQdiO6UXTDREFr2
2rsitwcz5NXLCTdrqWO9mhmC4lQVZiPuIO66TxxPoXTW2HVxTJB4y6JA21A42XMzbUe2xq6OJXvz
XNTeIh/65ZgIgBUhbQHV6H11TTBXnNBzWxWcTNlJeD5S9ROtZmydhPIelV6k2Uj+zmwlA4Q7NLED
zoBSFYL/f2IUNpz6FRrJbi2D4oR7B7YqFU48uPheCW2eQgDG1cUVqyc7ef2Y4OZOEHxrYkGpwwM1
9w2FsGGbVFqdFPQH4W29u9LmGKrHO8wXkdrzIsLLisVEvDqW4VK9lu/Tw7iff7TYZ6LQYmjWYw+E
E/9fvHT8jAOM5TIMEXGgr0iqd5lvE4gDYfAFwR93FZeWHniJ2OsgZ1YK652KXQgVuqnbXXhBqKU+
J8tba2yNBTnXicl933V/0nH+IuX+Y9P62wr5rYDE2KJSFynjAF44Y+0Eu51ig34t8hlke+4hEdia
AKPDRuBLuO0YtGWo3Vnfdkt22t1piSH7EjQH30t2A5rQtLRFtir6abiolGrSzqJ75OQFuweLIjsX
OQUUd/EPtbCqb8/zP98L1QTcY9lCh/h/z6FcmldJWjn9JtGftIOZhqCq8UdnOEYbyISRkc1+D1MS
zQs3AgbEE13ap4Vvlk4lB2P30BtuLHF4g6S5ZXmsO5etm9KvLDz2bQPrxMVOnu6MjZuTaZ1l8bSq
xFP2j6t4SYFLGFPgyER0ONbZpYu3NTpp9TsB2pKvDXA1ZiSaV7anQTo10ik1DqlylcA62lPVnEv1
aA2+xsQ4gSJIYtiu11x4Pq0ZpCQ5kxuj75b63DFvr3aEvxWP0zuczoQjABykcwg3HKk2wKBWr9Zd
cwDqcLXIj9/72xZqhemv6eio5KQQ63mGouD7j2u0k7Zqx9a2Qxki0M74KTH8kYLaClgPnOKTTjpt
CAYcFyETwAJ5RO0pqyPPflcdE+0UDae7duru54wcuU6zCwp5uI6IfSJ7PY6vODFxImcEvFF+otGa
bAPMMuFn2w3GTpgJTuGi7zLdS5tzYoW87YX3BR1/dqZPC03Q6oHzAP/Pp25xRs2Gehw1ntLCBHYU
Nu4t/b3FQKreFbTziSf9xHhfhVzJJo2vPRpHZoSC3ak77up8Gb5VXKWJcnwXHkmYUyIbizemxg2e
uSq5zjanY2PtYhoiBZ6abyILlRwTexPgC4V2IEjYvFSPN9qnYWWEkx7cy0PPSDNx5I/qWXqHOl6Q
Tn1qur3IyZN5Wbfn66kJjSVMjVCWjo3DD+pkVghHegLIBX0iVMqzlob1euoR80UOKEiLvo3xPz6m
AuFBxAM4K/ja7E50aZHLCZ5T3ClOD6vZYPDqVved/MVwBfr/XQ62WXhNd+dKkk/c3BQ52t2PgHKY
9qIiZV5uepG+NxvfigOBSMS7v5ThsmxUFw7qOLLL0dVJjhkYVdgSo12/isi59CZ2PXzGpo1xZ2B5
m7sxIELlr6tbIQYDJsaiBHCPQDW0CefRgMdHOvRT33rCGgLFrYXL8Rm/pfBbtI2PlKMuY9yBQohs
7S6I+dALd9ShSxH+udPhKjMg4HqgmQzAZTuF5oC4MFp3M1TbUDf9qQPVsuNXzrgerRyEIfJScAxm
LcAF/sKRvWXzx4KIhn7ZGdqOmSpbGWQfA2Ht4gjQLxc7OzZHZYsAVTYLT5Achn8xhOcvwj+zr0mG
rbQzX5N3+JrYRKlNKD8RXgXJEyLT/NjkG1DYOKLpwwVptL8YPTcjmXU2ZQLAwwxEaD6KoiMkYUWW
/K4GaAFDKwG2ruVfvS/gARzfyvchkD8H3C+xvvzsfVK057+is3zIMmo013hrAix22QSglwMykGtK
UwrAxwRp3smjn7eYWZFrmeyiz3a/EIrYbx/pOPkjiSPkpdbH9P4gpGQJnwf1FHVnSzxE/YU/iZM/
VMb61nX8c18mZ5lsXR0Pqt+aPGxjFrFZIvHG/J3K6Kb7OVNbzjL1USdu6NyKLyTgzK+yfT8aRlBt
whwINmiuZGyffMiiWr9vUGdQfwk7ozyTFo/D5Vjsu7CjElCBC4kFdKK3TjrIOD91b6T3gRgIDJgg
2w1ehBDpu37JH8GsTQCcZxy/sZDzuh+Zx02GKUoYOxy95Q+OKv/KeDUkC22XISkmAvT/eySJeW1N
rc6RZJU7Bdj+mL4obI+FmxXOrFIG7HQ+O54sFhhLl9QPYhFeitRmgsbeiGoXTsW4zbEVawMbNCaY
rPuFJFT7rh+0a9nYPRJMaC6mDXSvor9VdhWuwYPT/RGukf+1pMZ5hdBsCfdn9XeLjSQfzKjQBfFW
IprId4herNGWev+OBy4rLPMoNJPYV+7H3IT/5ZrdsQcTbAMOXgA5yQjV6jzji40Tdn8Uq3Nn3db0
ubHOjXXj5Mxpj2i367NRPbTKUcmO9ehL1JmohmIXFQcEdy27Wmw9bNnZQWBIM9IbtT/uVbiy5VlX
Mw47yKsPUX3OpQvGDCRM0PuRKDoeEfxk2fcC7j17TBIndLXZc6u5qfRQF56At3jL7BmgbidRBCSu
iC11trcMaMnO3LtRFnDMx6V/lx1QQYVTZOJ6nQzQqj6oicscmnxOTE8A02bk94k75mQd2O0mK3Gp
PxLc0AZX0QMxukzdcTbCuxHWkHey2zre5vFA1u9dsZtPdn7chR8U1F23PGAXu6NWThz9xs43Vn67
nHL5QY6fO55u4682hxLj68YXlDum4BsdLWaAxfz/SeeQQjnNfCfbbTuYsouRWuKP+NG9Lgk/y55k
936V2Zx3Uhj1gX6MbjBNHlvKZNbRjaYyxSjuFvmElMnbgmwxucQT9aOlFucHBXPrC5pvYjKQPsjD
KVFDqT/TcM4EYZSHysQO9iHNjjMVkHQyES7YTR2k48VK7iRcvorLMVaD6ktE9gBNG3azec5xEEAL
X10qShIhfdeRcmDDhXRY21t6WMPQsDgpyktq3prqS6ufYEfI/NuUtBZUQRLndmgaFzG/JPPFzC/l
eBD6q7QeYiwy9SdZvw3rdaxOnXqIrUtm3JT5IsUvU/sttxe9utXy2dKCUTsy82Venj2u7V6TL/f+
JEsPTHN19TpLZ4a3s/ijil4Z6ya0Av1ViS9G+7YQS6s9ZYQIJAfGjVrCiDVUzQNDXSqwSNnPVhDh
LE91xTRNvqT3E8PSwjwws2wZ6VtBUhwZt3YlnMC9kh9NJqvdU8JkOGa7vDE3zhBVqdfJPAyMdiUK
ilDKj/fkIDIqKt97/XvSnnQ9ph5hlE0B1xGnYybXWXhWtJe1fDfZPZlQS+qxYPFz4d01bi+5+Whg
LMA8liGxeRiF51Tdz/RBa8+sjs9p38uXNnvMRS9fD8boxwf+W8uXZD0IBCPJvimcsxZCiNvwdvvQ
zAPeBN0EfJOS8hQfAJoLKuKNVOJPBfkpeFp6iejV62EhnIi5OwkJeVAwSMzDmXE/0+hfU+qKP6lc
QdskqQU35oXt0VzpLn3e81p4q3pciv3YnfAdJdlx+eD1GOnjkM3o3TQOmXzKxmOSnAtGv7g4QXFP
wAZPcnoau6dUe+rip7J8bzkxuydx+ZjTgtLkpVue1/hzGT+j8bFqvqEfNulpgAnJ0UOlKoVxHnLh
1nKAKyqR+mBtd0pW9jmS8e7Uj37LvZNPIMczhIHKR+fWP82bU+c+YVQeb2+eXw0BBYVH5T+qx04K
+VcJw3+JWtM3TOZZgU7c87CnJafqZ40z6pfVp67yld5dmvMdbEMKG/VaS2dToId8jiQm1oFuHPjb
nKVrBQIKVUiuUHpW9566C58Nq444C9gJyvZFQXDNQgKP9KALNzNGwPCRLc/wFyLxYYZjIJ6L9BST
zbzaNRP47ipzTestj89lg7blaLQngzuAZ0fiIyCmqWFNrCBMoQaHq0yIQt538klszoL6YopBBGKL
SxL3cCMYBJp45nIrKdSK9zI+68OR61t5XRN64sNSHzBBkRiwStxYp2T5rG5McAoJGxwSrEXF51vy
7jQ1l/7YA6B9wP7a2CD5kWsVlgN/N/M5iQ9syI1wTtUrL8YPbUjqyUILYm7OGr+uy2FQ9tX4yNXw
E5v46d5vK6jg6puLQdXRXMQXlIqCGfApk+gu5gHXyQ+DejDx7mKf92IOx0EKVTFQlb0OFgtIFB8G
2Z/aL8sMGvOVlocdlWVjqC8qR1wmPVT8Z4WRX7RfdUQI89s9+pSG12hD4tcf72b7MonvRfIKJWRo
LlX7xXuY5ueSgbv5upQ3eBRdeqoIGJRBPA02/XG98bHuVMxsKigjWfMXR2qzwsShtoXpMpmvmvaX
IjxoEjuyG8Xb/02T15GEuPUHRLCMbm3Yr/VDEp9lGtboec2e4VSP7ROfQSGc+aucS2S5dUGvHs36
XEbPTQNVCxznkaau5MPLf4zpx6i+sCKgXmfDUa7Pa3udjNclfpXQyWXHITklwkMsnLuPCVK2ctWL
mx6dB+Xaqi8NopT2aYHcRtGNocHiTJbTtFjN5MReAKRQQ3+J2k77Yi49KchlXE1xBDoWO1udzOB+
7CZCDt/IZldnh4O+xBIBld03ZDSYaGKzEyg1wTOdlgKj86X0oNe+BcWo5jbZaY1EqmYYGu+S24Dt
CIjXCNPOy2SPfMZagLyI0VXBVfqNeTS6w6QSKazdenNnsBQ3upYPAYjfjXEPl+pODEznrZgRUN9+
mtiTRWBoNooICUwRTuOnir9G7cpYoGaeVAYygOR0GItwO2NNvAlgLp0bw13uDCrDZva0wq/hKhII
Gn+sEsShB9rMVaVICiZr36THe+G3cjCkvjEdp/RQZyd52ovRI3kmZfoQ3rV3s3kXzLd8ejHyV36t
+asiwRhB5bw+jo2vENtAXEnqa6Vj6qgQfXE8lPeg04MRzxlYHpeWZmXaa3oYm17+iBmzeIUgIxjn
u3k2+uc0eSmEn6V6Eo2X3njKrO/7+CXMVBJ3INmTDiSZAoW8N6SY3j9nFO7yLZU8/qlufSfzzyR+
y8nXSSkoPguC48atjx/elPFLWR7Xa3oppqtITzkBRNwr5C4qsuBveX016+dcf1fVBqiPsmf6S0je
quxnMn2r2Vmp93F8q5VnMf3qlWdVvbXiY66Fa70Xk7/U+Nvs3q3R61t/mq9q8xzfv6bmOZmogvhf
3d1UJuUamPgivhamq+t2rp/Me7ZLwISMiNDD0TPHUCKAFZYCl7zWt2Y5m+pjBX1OYgCXlN+wlSPa
PAGgAJEtg3rfrJ/E+/soPYn4lklvifQmiMzAHVrU9jWWv7vybVHJBVntSKXiuxbi2RCDrHNi6bxW
/vBkrXtS69dvilX4Nul6sKRghkJg2MsTI5kGhT71Hw0oNgr5Nm9PEcl2Xqlcl/SxFKn3fJK3BuGk
1ZeZ2m23VoeY42n0o/pNIfaguMVsrKSzcUg9xfNG9ATKioZH4ZcEoxxe04ZpJI96/h5noWhcexQN
jwyCSHMD8azQ7CI2Gs+muU/g/M0h1Sj9aZnsB0pK8moAmu4QXZ14YKrkFJPLJ8rijwtPop/HcDs7
lMqBbyRzAONoBAk4Y/fg+4+58qR8DD9iSGTJFbQ1S/0VKx0dRga0dvvOKC8+RokD5ZyxPs/5o5S5
yxOMkJFZuelQ3nfKEd7T3HlvsEcbOE7YGWGbj8UhEtoeDAZx9+YSNv4FGwSCkrh4eaA/xpBc4c9P
viKFgnlQCof5utxgo4ng00DhgVmdaRc/oSnBSS8fuaYUYhx7W2szj+eNDXgAdZskNMJGl8GQTsUD
WA6Tn97KvzOgYKth7MPhaQZF56gi4u59JV2kfF/BbG520MBynlbKicnhtPrBacCZE8hHWd5Zf6Vv
EOPHF0YPx5YRwB6JWkI15WVRyA9s0e4wNbbFS/cFN4LkteIifo44R2CzVW6e48Pkd50bDYzEd+NL
DqfDcOVd/IRgBrewv2IO/+NS7ZYe0soOrpK4HMpTxjD/Knwky05k94o2LZNxkT/HlwK2agirQscA
HI0hmCQN+eMGH+H/pe261WtIJSQ3ddw+OJlThmggbF47b/5e7rvo1j/SasFw4x5njMEEr31HfN++
KFhRIGdpoEOTuXvEOb6DUxL7q3HQZL8lfIoLRnn1I9eh0W1jSUhgFjaRQn+UNWhstIJBewbGHvqw
NqE/oaPe8/kvsqMp3gzhcPKhLaUQZsVzvBwyjl/hNFYHY0Vn5JXEODJwakHHvQHXgg8j20fLeTDg
J7pptxfWkyJQtduidLSgsQpBdHdnOO80+DoYZzBLewufeUr3uyujnRAAxRwBnjNxb99SHvZiWKlH
hif3JFxav3obqrD4Kd69hsYMbhwT6MhLlkC1AohiWIsz2JaaXQGuj6dCdtQ0b6O34GVKZTnsF9WO
fw6MTGnqP6anWPCXJ9Btjksm4bIDDabSQBPDxgwgO9Y0psBZ407AWY4YYnaxx+ErQWnIoK/1JMPR
Xqwr+aUKCDwWBzi2cOBp21/wpviCOzRwb3QH1AyvhhXzFnjnrRNDnTA2ZHFE3MPpPgULlkqyN1d2
yzuS3VbxesvO4e8Xvt65OhNMYs3wqcEiD1dYE9s7sXZjA+7qfkXtc4I6aWS/RKtEXHIpkTscReR9
EDj1/aw6KLojXKsSd2HdM72A+POqlLYOEIqurA16UNi7H3eHjLRoIZjLx2G4jBVrPFDBV/udnJ+i
9jaYmLaekM8Xb+wT2Vemhajeysrj4hUcH9RgL3E2zKG07issbDsWjy9uynFPwRg/OdaNV+Z+iTvJ
uivhjFJwqkcRXhNtgwXq77HZFIxjcAQUXDhPk+CwLOEY1QhomNdRvzFDoBit+CEhA9ehDpptjuOV
7PykDJMG9s4zxs6fjMcpfoll18Rln094T4mp1wGXpUZ+fR7w7CP1jJ5L9Er27+cC3FcPWfIZXYxs
V1YArQFGPWPgAnGf4ES48UTeUIcxxTkrlkeudlSUbBAQ9bBqgkL3i3mjh8IE433zCl0VSgvIQcgK
Ru8OCdGkNTT2Un0UU7cqPaP3psRnvApVbLVcVIQgmzy6KUPDyB8tV98kPYDGJWZcKG0JgU7tChh5
gSHoyZz/DB+gTRKpSNywgKAN5VIAGtsCZuA7VHJ47otuY8EmpbPSbSm+UewbMh7hMmKRkW8XmwoI
S2BRbuoPF8x2Y3YfmGzPKyzcbeMib4J9T8J6b+TW7mTJVlGXEVuGiKhA2LqHIzebdqOgcLUJezCT
x2XwK3gsmE7lXjTuoItFwCoL5/BZDmT9QUcIrz0kw0OBi9q0r0Q//Ybk1YH+JduUB50iURrKOX3G
6GKWbAZEdNnmS39JH5GFa3aKNfKl+44ZyoGX76HwARGmdK9g4STgvRAaBW1Y7dEmOoxXQKyAlqCp
srEmDUTdndRhMyw4gKOA3pxXlraxO5nHgD0OiCwoPHJ3uCDXYjnIHL3tRmjlDiSZA00LiuSSbpzh
xtwNX6viy1rIAQvFBvJyx4cW0ylwv71+uWZE9d2Ak6TU/sjdatMgA1EVJO0lu/ru658UDAuESoo5
dloMCfnagihxgE0jKHug9YX4vtU29vG063T3/xF2ZsuNYkvbviIimIdTRqF5smX7hLBkGwRIQsxw
9f+Dv5Pe9Vd0R/Surl1d5ZKlRa7Md0plC342RVt4+Zp0HJRwDYtBlgoiY4KfKj/74i8Tb9DaK1lc
QzjgBuLWHXlwPngL4C6QwtEXwBcI+2wx2S2aqQCCveYKURzhM/ehE7i/pceC0zlpFNH7/S7XiHKa
K07hE1IbCaZqVwf+zXJkFC+4J5HSAafkv20XEsixw5PnsM2UZqhnMXZjP1l5+Kv4HqbMAke6ubcX
9VBge2ptrkaeLP6YVU4I+O0SC9CSLgJXdv/J7NE7ty+l/KvPvYcmI4OE+g/bgXctXH7UH0SDUBnn
CfrfwpeG+XXD/+uLpVaQXbRS5IXRraRsoZcIFTwkf6nuljSLAh8iHoa53G1rZdEZOB4CRVsPt13N
mmfZ19WZGS+pykk/E9Q1ApBH/5p2K7Xd8utStuXrq9ZORBwVhzcS2ExXxt+Q7O7XVdHuFS7idN8D
CDcBrkBE6jRCCbsDUXCNK+2+qH7RwxK7j+An2I1Ur74vtDEsZQy1c2GV1EvFOkQ8VeO6rnzjHeaG
a47dbAhnS7fo3GHaePkBBTb1rkQ0yHOVRdo0WlYwJjBh/aIdQ1QvdyngYOMdvBKmUAIPA92wN9Gt
qln/WAw51Qlqap2x37HaGxHLQbdVueNGplXRpBlhKdQNnIety/U1ZaOgXiQQiYhTY96by+dtp2Vr
Y4BxA4Caa8AnwD4CpuFF1sxS6FeDvyrEa0v7gYIw78kfkwLyXBAMi9OLBwSmIg8HNMrC3PgQVqNJ
lAtLkZ00D42JbGJ+WDXYXUwcROtOXKNllT4nebXGRcE6cfdaE9jkIO6mnPJC4yqg6bbIn5lkCRAV
Nx6kcJJioCbkDeM5NuZlGhiGx5MtVTBr7qNeSIxNj71o7XRrp3YwR3OL2worSL5s2fGZh4wbV2t2
rVaKuKGmohEYEtilrQZ1Awdd+xGQFWuR87mJgB4GXdyq4/Y+bFLNHwm0SGdNt7AAyR/rzAx592VU
SKQ2ia4+67W1oG8Ta6m1s+7B0fQrZfZkQsMJ3yzSmHK4jbNj1LIrKH1N4oOZ77iWddwc5tI0d2m2
rvudrq+MbGs0m8TY5t0qUz/7B0MAcPC80ldcWtJzmScQ8nOrX+GlMJtFxDF/+k9teWWRoTBZApMF
VxKzwTVZDCOQQfiIdl28rPKj1GzKx/6ercduV417uLVpoFHDez/vsc1L3w+B4Zl3DhmQ2xqwB/tO
2US3UFXCYnhL2qOebJpuOd42kjWHNGA98hvgqjgyPTkECw1w+jcILQdlAbpfWO18XtFXt+h8Jok5
LWf6dK7v2k9yUo+ooEWbNx8bAZ0AY05Ny0VeR/MfJmjJ+psSj6AwpEckC1rmn8uer2ok1TezEA/J
8q0jkFh5a14fMPxXp0J7hZCcDivx0Bl0+La4MphuYLyobWSiwmTBGQO5wNXhXbA7Fl1g6IC3b6F/
f/80EmX6VEBQdjQ3RJJMgtEn5sHENUt/kmiUbgOBSANN4DDHlSgJ9jmjT++XNHRd5NTkGRo8Mkwm
xM3ZKYhSMmlPMb+ilmdl0hQJRxQOP4frgZISwJKmxAperMV/4q650QA5BszR/QCuF1Gkaap+XzAA
8RWMCHvcslpnBCECaq+MtbG/sjtR3QwbMDnhtYauaOwrXKdmpz/a6rY0dkhpNOz1pQ3kQbCfBXHl
5B0yAYd2J2L7OdYzxOeuARSlOCPGVnzWv1+kehe+y5/mcn8lGffChIcQAf4JUwsWBpo7nAMdcnZY
q2qqh5YxeeMphrhlAG00hCqEtZPV9yojYGCpAu85IvqSxCibBp2bhp/QL4AFoNuA0OcnGgMsPQsn
rLK5mhmdGKWZ93DcY0+gKRR61HU2Xg/upUEPaowUZPK8xBsrtAhg/Hetn/o3jtk0yDqbghFhXP9Q
vho3QX5qXSIe6qRCJBHezUBVcbXQVDvNYFsb7Q311dR9IVFM/GvqakWgJRuwJeHhgbihVlMBBHmq
7355QhufFCfDMTfGYFOWERDQTHJHx0/PcK8bgU3pd0zkvrBIVTf6xkraJtv/+J7+ZvD/5/f0p54p
H9Q+Ta7ioUrnmrUaDwqu/OgKjBSkqifF3JIz3Ppd5KlMWxvtCj7pifNWRqpjpxs6f1wVz4YwyH1H
BNjKkuZRsboXlwHmu/cLFF/Yh77bW9A1Dosjm2OBcuM/2P//P1DYskheNC2FBHaJ3Kc/VJhE0CpJ
JtX1obVsfWC6QvDimN/4+ATkDeR/fkjJlBFAGh21jccdvJmHjH900pSQJbHK+Fd9H5dOLDr8CHCL
IlyHGW/cLnbYDso/cuMaDFJIfNDqYYzlC8pOglCPnkPyEMkMlt3/MJVZP9cv4SdBIJGjrLVrCgQv
iSOLk+8jvnBm2aVasdSTWIyWB81lFOM/04xmVCUaffbAk8mqAKxj8nFydDgkKF3kM6ALKQF0uwZm
EPKzWP1GailCv4q7zCv+K7zmL6mM//PG/mkM1zu1HbW4qA8J6B47IKiiiF2YpxM4tmnH2vCBZxjx
sNxPGP7kXKAR5v9ilVGdkRn7QvzCDe3bJGTBNWe8Xi9opDEZTc+yxBxAieNN4tGm+yUXRfOTu1dQ
aQnsXJOeyH3CdMA//51uYfxNVI6QTzGIWiPh9Fft/Q+bg5RmWv8UM7jOS7JluKlqX1ETcpeQUtnZ
AgIFThaXyzuO8pL0CfOj77Bl2snGqO2iCKV2S42eP74fu65Ygqw034ihH0TMZi/Ni7BuuhkKBT/+
QJ0qkOuKoZ37wEbL+viI0ilTJPtGNVawsIDfk7GE2kkPzJvCvoln8e6JjGqL4uoZ1PZog7gESFy7
PmhP4zNALiq/j7PirDwDqfkxj/GuSYOnY0C4PFGLSmdLmVGa4u+xX0ryzPpE55Qi2Gc7Nw9Fdrw0
y/oHjOSWsyvNmBU/lOjpQXYuzIzRxbqRRqsLL7j6pE+MUkBj0srKggZf8Hhshx3wjPnBiEPLLhV+
pr1gS7gly/4bUbY4fkcVUljmiEURPE/Wu0UroTa4bsDjvipW0cWz7sxGjOdL+ZJPCUymMX8eptGE
XWtOfJYNp1QvegcbhT8z8/lzj9tCFLEWceewDqkPhEUsAqG0+jJG+kdkLgN15wjtf5R9Wfmb5tM0
SZOSVfZ0snvyfwU2tdFWid7esC4nTsHTOejHBA3m4OrprAZmG2c14Q7iDCUmCUYRC8EzcDWusUkA
jqNvvPoqYxAzThfex2VeoLUI+iJUx3mWhGqxrCbxFJ0WMbCInMvIfwBtkDQ8zKuPm+EU9OJYBQ+c
n9KcV8jg0jdBC01U7dZR78LneJSzYFhVWSCrky1fJgpFd6BgyZ1/OCK3on5EwFzYxkkEgYiXhWLT
S1h+W5P+45cH0cJCGWDaFz8bBcwS5aKr02ys25FoUjRcNk/H4z45wuXhHRrruepW5dcNiFR2y+3w
Ur7DuSnu8JqzaEoPWEJJMg1ySOG+M8436EriMHzjeTAkr+oInccqIkRkPG3gNK4wT/jm0IZoFjTU
HizlMYG5+hvs92CbBkk8NBbCHIxW+4w6HwyEppmFHoTQ9NACpDD4qrEiB/Q+gr4AGQTVgW7612KE
kFJdTKgJ/p4kKMhP5YTp+MEZ/ZTVsMzHlwpYa9Z+kquKPodt57i5Kzt+1z5FskwRx84BvsCRk/py
J6DpOjUtN3hoec4AT0gkdQ7tQFCuH2GfI7qh/Xb4ApYcaCMRTLsMx44+IRPMrkDegBu4JGnzRwLp
UbW8P0/3b7ys38LSeiyZoJ+nyeeI2typsh3JrY0vr2OfDlMCfMYx7A7281RiKPRv5X9oyViY/hcd
3T/P+uRZ+0dJzJ6RKF3vvQiewGe7rIqtFm3gRbP1o/ILKyCZS0uXTRreUpTPHlYR8jhknB7s45GI
APS4FkTuV5FbLShkt0LLROsXOSqZxiZtEftHIPEhr9ulVq76YoNEWQVnHBZV5SdfPDQ4B/Q0JFtk
CwnQomf6Bq6wys3Q+BKbKlTfNFwM/mhYWraZ9MesP+a3nQJOcNsVZVAYrvxSoF3onSTyh+tcKcK7
vsl6ABXQCVizTdttO32tmHNiEM/JWy66oh+9G1Q4MkgI4MPPyF4OdpE3M5X9WKjn6CfJL7nbtBHG
omhmaLt6wR0JJYW3QFxfwsfZ+ZfO1U/giQkXzAFDGDxlXJALhlTh3k7wWS87Yhb0zH4YsUvPGr+y
p4/KKHoEkekmb2X6rpOIIwRl4hv7VHL6gq7f43mKxiB/Ay2EBBr7WcdivHclfAK/3ELku9fZnV9h
PZPgDrhcuWfZNIK/v5hReSLSKnO3PZ7PfYg9b8A8sEJZPRChwlKWr45ZObERraFPXSZ68ATMTv2j
0fpMRyq5kIWPbCYOJ4EzNB5XPBr0u43+1zrjl+OzuhbrQZ43rzEmhfuUGYHG4tzMCtUbxMClU+4y
KGAyQ469GVw5NehjNVvpFn0B+jtPo81NwqC7VKGV6WgazsuUrIA+wmQVOz6PSYtoj18ymIMzEi+V
zkB+tdwRby7Scl0K8jjQs3meeDfgt1V0iL0M3S2DBv51pDDEukJhgaHBDeS+zPmhFiYBQyGn+prP
MfYZF429J4XzZAEiymtaV3Yo1ZNdig64FvwccfBZIyG0tl3ry9QCfOkauvCPugz5RisaZNTY4Lbk
vZezG7nxMERGGEE8kIJzt49ZM4nVcYwM2uQ6LVEQpJDtAYrL4X20XMnwU1BJJRRIxJrfZwpvPgoo
cr8lVOVuTPpx6prRrJJwX3nXLsQkIfdzo18a2jxHf6p7quFpjd8RUZQ4BMaRPs/8jqH9N/r6Koaa
MMcepqmcJ68gXei6ifnCWF6Bokjx4Xbj7QIbQ8eN6qh1LGXSBqupQ1BVa2Je9Jj2dJK0gHBqVybi
RHRSRA4xuO3kNWTe7zbj3UVMT8mMcO2ccgM8mEbAK53+W6J9JHDwxlyDvyboMKylS4sd1o0D9mRN
OZJO/gquAE4GKNdV8/6+VW+bu0iOxozE9Ec/h8OvJLd6ow1Do9Xiq4+cWwaFbAureAnooF8Ys5ST
ThibTxBl1IaESzc8AsmMfI0n6PcJZwGcDRMBQy4lZmAZkNovkkfQ7m9faMxBZeR2QkjLdoOMEI2S
iayHigvXSdvu4lYjjcMicjmCUYYqV4jvpuJJbqoGyYOzPsORQ2MWdyFp7zi+HrgSHR2TvWLrd2RY
LhHjvRhIA0zyL8CeBTkWAbItWBvF5ax698HOlrwxUDI5eRhYjZwHwmS2uqSElflmRbAZXYbLZY5z
OXIqa16bSHPCIg0HqK56zrDNBC7UewYS3Qxjafssj6Uc3ItFQZJ6FYIxs+zGIr6A8frqSiQuuA0F
1PIg9NhKwHQNMPckUsfns+RKQ8wDT4f01MQc6xrz23b8kAu2Zk+BZbUFyuxL3/HlWgXwKFnmT128
JycLkPwOzm6Rpqv8PlfUeSIGmbnq1YWoh2kJLLyT261cnsyGNhzPV2BYq4JIvtJX+lNe7vQM0jKU
NebJRRz7sgSFwa3vXsvFw9jN7vd9dXvrzJ3WruJ0IyKBSPDKOk107NuNYS3hxSD7AEmvF3hWeMSI
zCK8HoRHshFKJtiWWCgn+ygnv/c0rpihIe2GaDWKq67cxcNhBINlQGO4KTYcY+y1rEIvJ8xukPZG
sTfhsybi2MwdfhPz2w0e+YAh/rob3qtqboI6yrtR3mnwyNo+vR08M4ps4XZoJPKUjup1L5e7stkD
1I4JSsp5cj/kUsijlnHssrXOWvPbrqoPan14cNBJixG95hpO5ZAIdKcosXE4ypz6JLHvztjWyIpM
oF+/FUjtgjnDuQGyvHuYu6E8ZeK+Kk9Dvqut177djShyq+1Yr8Ry+Wj85xkO0mDILWzCLCgD3ZOF
6Vujm4/RrEY2nO0qZXNr/mOOl5W/onqWxO5ZVdSQ8f8BsYy3/jlIvTAeHoR61PMSVQjplSjzk1Vu
BZilhshD3I6zCjiCThuvEy4oypnc0RO6xt1v+0D8AGEjLVgxPMYCHX7+eK+dji18sI90ouGTdNi3
/DKuAS/Hk/jS3+x74WpLbUk728vbkRMBZ4W0mDsc7A4Qa8O7SXMPBHglxTMOLFhyHlI0JmRzMuEf
wZPfkNfTKktLkxxTZmQ01h0KMBoE21qQvjHXUCusHm8jxpCXkqS1L2QKyV4/pwsyyhDllWT/Xwl7
g+Nys94mOBsrWITcCDuWVzAG4iFPgwLYQWCUsw3IImi3igUE+E0ICAI4R6lvWzVuGDAlAgLA1oHb
UO5kDOA0BizigeRhpy+sZeF0DAk80jlBGlN6MCIDnB1kjELgcdCjCZHqvnCfwr1DHDbENGBQxYX4
AkgFQE83wiVBFX/WcyTgOtlZ2H8ukcqFBgko7RGLYSZ4dA4ns6pdkDFcWdeY+K4od6Ofe+JINDQK
jlCP+m5hEUWGgsMJbxedufSDieZGzNAdd59HrAsiIqJckKokGJQo1uYUqkfCEDIBwmrRTaS4aEHf
+LarIL3N2ofH3cNFSW478AXv+muK0ysjswQwXIrBKIMqd2kwCLPjPDVwZq23sNoZzoYBzgoIV1vh
Vfp3zE3S/wok/uOU/wG6jTm7N58WQOINdxV5FBpEeWCwLImbczaU/uNG4CBqe0gRZ7h/sfw2AoT3
LJaZo6XA2ngZqe1iCGYMHk+u8LAdf9iWgE6lPSAlLM9UH4IFJgcSW4BjNIio8+2+8EbRKYkhVuin
/XKKhdt1AnEzYC4zUMpJz3ZqUuZLmsB5a1Cqg2s/p9EYTdBs1AxeseBhwShFR1OfwTBSElJgRRRH
PeqYMxBNXr2S3C3o8fAR0wdx+2GdmCxVgKaIGMV582vSpHgQZt6escKZihvH+B3909S6fCAlxMyW
yzMDsdNXIk1fbzR8OZopBiKdWceeoitiQoTIaK+Dx5J5jEkNXteKJ9t90fIbvZRdEvq8bsM7e8Du
YSHhnZgYzLTwbzjRSu8uIJL3VfSAKvTfktpGpPj4Hl2h7mdxuegUJL+rIl0UTGV31IGewf64zjZF
WiM3WcmskIEBZqcHgD+8S3ef6d2S1Sz/floM/W95f5YosYRHkQ1Z+92e+4+RzBLMh3h/muMBTFZj
PelI8OSSUxIR+vCAVie2yylBW1FmloznZOHQ03l85IJo9wcOV4Tob/B45DIMZ52tudbSUhykxRKL
VLPZLQu5X7XHRit3Rra8KvMC9bGwpTXG+2/CLHYhFZF5RsEH5WlLYj+i10hHa+8ij6cQgQyibCHL
Dmtqh6OKiNOgZHA49xta/WQi0gNKnxhEqq/vSHEEOBTepgi+QpoARQTK9P1XPGeYuz+nlmyBYFY6
wYp/EpS9w1RJQjb4fsECq2gKPLGxDF/ztai6yoe8fcbz/BlEU9vH8MFROmlLjJ1kz8FbKacxnAys
RJZh1TIQwcBL2xiP7xvC9OCHXoDMnoT8s/aFLA072jS5Q2CyKLnqpSlDofewZWp7jjR2lfb0bTmo
ID+MDPvshaUMkrjEb4HAlmES1+qDClrbaW3zbdxRK/1m5NM6KOjsbXzoxb5+LGA9qc8orfh7KL90
rcU6SyaVBBBpv9K+MAjBDKXLYQjxn8LHk46mV6d+DK5steGBAwSmYZ+Vc8h/8FIcfJv+FcN57IAp
x3A1NxdpWg52hym9Q4tOGBMQK1o/p4Ry/klelV072OM6wqzTOXr4XBF+S1ONoRybe9wHTWFrfJBf
EqbayFXgc4MzulNG+Ssz2smKN/SdAJMLNXXBxqM51BR5Kla5kn7Rn8kfI6BnVgy4KjCBHYFTKvPP
is9E5haYDs6A3O1JHLsr02jwnqwxuscrg0iqdvtcQQNtWEVi4TdDrw0w46LhTnCov9Zv4xfhXESz
2OAN40VYVIsEU+K68yDFWv+2xlXefXMszv1PvjDWyGMB1FBEx4rPi0y+Hs2eUAJ5/pgJWObMUHz6
zWud2OarnIcPhByk4oKS9fVprO1L9o0l2uw2RN5c/PsyHiY8LALXeMu/SCbmVXNECTAmR5M/NLY2
YRCJCzDC0OBx5pjJGcWek82IbsKnI5lUhrZIjzHH+bkH5QkIwPbeep8ABeZrPvmb2059RzWwWM+Y
3NXjpcAhfKO9QdzBZ2+a6P3c+6V/097akEG9YhHuBDIAWRN+KFKvZojJk4PMKP4jaT583pxL+oa3
FO3dPn7JvPZknNuT8KrHnsAswqDSB/GcWxV1abYg4NYMpXNPFJfsZQs+Ktau1mFvheQut9cXcB9d
nEMPY3lu4zXf39PCzOaNkgOCmbyR8dkELa4Bsj44WAFg+ILpd5JTslld8jgXpLurCCVJlLSFfW65
PDL1Pchf+UH76b3LBEqr9Ll26ZHdylMwLCOEPJWLY3by3bLsiNSZbs5HAFSTbEjLQ2cfgm6cyVxD
/CO44r4hvfak+73DX/7kZvJN0ZaRrM/TBxEi9uA/tnq+QWenoPvdZ2fUwu8oJ0yiN+6B6E5J86/q
Gy8NLrVzrTkvakpAlO0LKX5g5rJf281ynAvlOnmF5rxu008i/lCK5fPxu0Gp9duUo7QBXuyD29Xt
P/BTQG6wcmDqv3q0Kvjmtk+/COTpPuOvpnIwFKef5SdKXgfeFvXvXgjVM78T8Nut2Rhw4WFXIL0r
t/5E0UIOArxSTWTbD1b+BrvzAi+wlM3yV8B+vu+pANhSAAyPrZDlfxRy3BqhFVzIkIPgeDpokNrP
JiKW0hHAez55p8V6hjFQXjAVj4QWvzfbfDaFXU86YnSwUx6D9MkCKhHnWOFjtAb4RwgIzWePH7y6
9on4LECRw7s9vvLVWmIZ40B6jbRZzpca+R32cCg73lFP+yYzD1VS5JFJf6cD0sKEd1tAcGhfBwQ0
jvDBKxfDGs6VxCScFyFn5ZKv4TPEi/bDSt4XVMRE4444Djr8GDZS6UFfxX7PYF2jGVyQDSMB4zNt
84Y9Z3XtQlGQXfm7I6eEgD2g2xTH99jtbhD2ftRtdJJ9HR2pi/1CFABhGQxrvEXHPvVYF3pGWMhE
ZqlrCoBTpwH0hBWOLSHjHvpSleUcwACA/IiuiLEYGV9JNyT5YYkfvujnBE4zR/x746CYU/LKn55o
SzSnjXSGav3fXsZ/NA6dmKRp9LQYpiJP0l8ApMYLDy6xLECs3ef1lwalRIHZURNFzGBRyJM8uSHP
lBFT8KZKThP2JJC5QZnUv+jSbPA670H0GB6xnxEXz9WZtgMDchWIdN/YZAJR37miF6/Z+7VB398f
OMYEQFDnrsTrKVyQETiyi0rHsms/b+3JCDWtooiJE2KfiUd0DhoNOhjxM+b2mlKk19OCitHF0+9j
3UewH2ToNlimKawGeQVDEsG0BxUZj3vsEJieaFJMtizHPtwcEkKW6YGk3RFqzrkIWPwTx6EIjPYB
gpR5NSHTXG0a0L3dn0vADgLMkABb/kNekN3Axvhsh8/loHFKAKYxmTud6UXJnPdSR7kHO0JRs6bn
CpYi/TTW2Zy6+oHI+XG8JQHoUUU8jl3uOGfqGZ6LZxXh4RO6B8NxxzZp7YW8P8WfZBTorAY3390u
WnADvEQqPBHWdDQ1DxwADEt8Z0xwdEJDMoMJyjf1mb9vps2wveQ+HwRCk2r01GQFJ/XwAFrRRCi2
dSkxkMFv5x4D1kpGeskuY3aixoiYYfP5gSbqJsyw3jJH6hqEj2+SrGT3s3GOHuOB+dBhLnRvH93H
lLNb2PdNbR3lY7xFrfoCHw1VWLCGHeozW/QoNMgzRF7uDqRcnBHgrKVV+y1so9aP9tnhdulfpi9H
3yE459t3WsxuqGnvJ5X+g6CU7/RE4qH/+BrItonR/Ct7hBLkbtPv08+kcCLP76fi5t6NwFEICpGY
zRfLBMAhwHPFSMgzDX7yJL2EQa8gMO+1OUoraqfgXi/gNRLiVT5CG9ymWFMEKQj7/rXacuMQ9aCz
wJtSeofNZlkHI8oEHMXZnpRKOCdgmKFZM2Ki9nlpTkgZYyZUT3sXHj5wKR4KuzsLLNeYpXCaKvcS
kzutnAEK6tXaAaXbze8WqCR1DWJwfqXsYvHBoxB/lKvYCPiFejyKz/kkvlYXqLatMWgS+26e+pdu
U0CvAnPkt1cr/8J8Iv2HOERW/1pBoDxVXbJ0VflTZCXHiTlovTge+g3RCTcXECQJeUDHZUNoDaIo
9FYsOEBYapMOzPICOw9NNPdvxkUOcs3TAzF3KTlkQ1JVBhA5YEM9iHuen+uHhmGFSG7IivOwBjz4
aV5LhT/D98QCNDJhhjV+3P72Ar2iZkHE3ZkwJdjsYrPcjms/FD7gsTHl5bawo1+niWQvno+eACAi
DqMt5QJv1KbgwtvygNLVcP3jKT7p79nHdfbwqvNwMngsfeMwDHZTkGdisy19C1LEpEMWnxkoRFjB
RsusDO7R2jnPU7/hCaM5Zeve4oFJ5xUqaDLYbUqmib1yLkBVSVlA+o4GpYNnJY0JLcnPky4Q2Lim
xBTgDxoozX1mUF0+mXu7C84H+ORXbBC8yJQ+6LX+kf0LZv+RvZtc8Xz/+2x+nSkLZATPy/VIMFA5
b1/QT+N45XsnIVASPOOVXycdsN2hEAGoRKAjv02ALkvSBQRglC0XTOWxidsFaCghgrcN8Ump19G2
Vey+xSN4kbnPcwfJOjpl3lKKGm8pxY/MgYGHBhLo4ZEn3PMtoc7oyKImJIRwT3Yk+N35uaC28dzl
OmspnVZ38N7TJaA9VrYvJASLZ+297e1kh2h1eExi0X+/+2Dm/3b3/ePk/qEIqhOh6odWx5fKCiqF
vGKHfGjOAQPDAg3qgbpYH5lE0Ak1n89X/PbMxmBWlv38NDl8P+Y8W6ACAZMCJ0OHRuYwMxT+lNgr
sQKYe0IwtetniqLnysCpnKmZtJ5xatBGsUeOiVXa92fBGRe3FepAdKPPYHiPrdc4WxcLfCj3mdT4
eufYU/7buo6gUg4P1NzzcT0VYvZHq4EsTIeWMAIVm45DT0OILq0ZNKt7n5UnMm2LOcUzW+ELPeYL
8wu6h2eIRY/U79TEMkpu3DRpWSezcxiOOYMKvePEfXAj92cmt3gnQ1NMd2TA1WgWy9+b0laPzRu2
3ZJ4E/vJKgjmKEDEfN2XdNph/jN0oPRuurlkiKTe45X1wtWFSs94JZ8asoC6Smh0JLzr+gaBSLXJ
LagKuL2M7cdPLWRfcrZItAPODOt9qpT87zT9+7ZBDoHIpneoeivC8EzfcIeTgHKOjn4KVJauXzQw
EuEqeG9Mr1KRFVstliiqPwW4wYkDSaJupGRGAGLqVSR48HV4hwlfpkTbTeROJflFZL/fmUHiwdct
XnDc4J5BoNLZMtFDex6Gfz+W2l/rqWwpGjvkDEv9rbf/6MiERhjzasAtjfP1Qk4BetR+w6Uhr1mH
c98i+KMZDhXAWVDlip33yhuRcle6WTtFXaGQ0eOyX6DugtuOFmXY7m9HlY2eSFzfAWvRS6Z27REF
ridTgLqRhUjGByvEwjDdPQN5ZJOsW7T/K2RV+ct3poiaZclktiiTpOp/dQNVqqdiOT7GA0JIXrAQ
u+In4z5jflfaApbzSV6rMsOTAEIVRrz6Vh70I9JSifaei3mSGQH2YrDgVsZnqek2wmeAaRyu//4p
yH8TOaAaFhF9Wbpu6NKfKZpDXMqGyYtF5BChWov35pWtPzQT7niRSq9+M0AaOKtkz6jIbertcLOT
lysLj2YqAxad0Fs8bnrsNYb7+AS1rwi2IiM3RszW2qQYsAuAmAYN8TlauPGF5pUeDjXQdZjlukce
QVmHd+uD67BfkDQomTaX4ThrWVWBJnicWeXS6nFehQlkzJ0cJe+muioRkkh+z8as2QGBUXCIx+M5
x07O+ExO4Ol5QYOC7fRzXEOIWp/cIk0T3j8nk+HnsOx/8PLEToJFYypeEJJ2N9NP0YKJStk9QpPW
AqUaCjX4E5gFzHWetRdD7qk1ZwwAC9fcfbT5aOYQZwRM7Zq3ZjlgU18QVii4xXd1LllKvHkcOI4P
mp8HX4bW7TLtypwzO/8aSvBulQzyKHzzPWlaxY/ezGIcbm78QmgLUA1HGuTEhURAoW/iZcVG5IDe
OU/esDMMHGsrF/2eSZdXcFTQaNDyzh5Errr5uvG5mcsTuOeB78ta4a1ifYX3YLMB+io8Rhw4qBsC
iRmF8TVnbwyDvFK3oglzyPTHD4uHC60b4rVujnb9kZIeEFjmN+2/QruBvm4PSs63zYpzjG/urTiQ
TCqChVQ/RPvlb8//QIE1YxLe/DHMcWZJHUThqqr/N+z9o3Q8O10WW1UYDlSKniRH0a/foh2qOo1q
tY7ZncRG62xqtsTPNwzgpQdXyhCkzYDu+i+usvJh6/kBXGbbGBPjQXjFda2y/Xr4oWeT3rjfnq+P
NXIQ2uoSLRfhOJAxcwQGlxpIKcPlF1zXPMco1uyBzwNRBWrgykvQxvgZ4YRIvFbIMppXKnfYv0Xo
ghqquPaGFwCwkXbx6TCEr+myoNhAqUYTTaMjE+TRK/wrPbJfj07QrFCtfRCqqJCHeKPpe6yFYtV2
B0bPam8ZLw3chRGIc4HdJKcuRy7mlPG+1s7NEAr+IDqY07Q2HBEqfGO6q/fQVg1EGdMNkWzoB5Ae
IqyfPV8HDz/l+r58atz1gHfpe4uy8RNJd3thgdnzlITFkaBAEYh8gw8AFwHmWlZtmvPUF0481pS0
Jjleq5e7HmrPOXtlWMNNGPA3E2S7UE79iaVTbPR4b1ZGChnowO4wjABjS3a2Y8ZxSSAXOH6E73UO
+Xi0FGf5S78YH8bDy3/yV5PLYdaeAPPqxYXmMP7OFy2LR1ykPC3RYjNSwU8oRMcZdN5UFigIs+tL
SlbpM3xYLA98Lg0nNZkipwcgXwhr5TyitTioIc+xtSJGoljQaxQLA4ZGnzZlxr97reuT/mWljrxl
UKxeNOzDYKIn5VS+U943PJcVrxkOVX/Pz/U5PfHdFdMDjb+pCkF2cHENWMjYFbuiZ9X21kv9k6lO
u2MPAja6cn7/iA/WdVq1QCPu3r/5XPrJt29NGRrC4okNiBUN5K+m0+5zwgrdcQ1jtosPeRrQC7F3
PWd4fDV2Ij4EG9XE9boAX/FYmrWOv/s9kHuOc+LINsT1yK4Aj9luIe5hiAlVca0p0A9MnKZGT5cl
18HTNTf1K9HbQEuazI4bGE0I2854uT5XzBD8beycaMtlcubNzoSAvxJ+q+ThqeaZPtPWOoPHuKbW
RL78Vc94k+pFvrge+QROfGAIRSps75VnBUCHsHSMms8jfZY1L14Rd8HbnmVCXBs/s74AHKNL6fG5
cTse6b5JggdIAM3bU8CoZAaLLV4hAFblmkaA+tVN2bIv9eSXh8RtluYBT4LVAR3YyEiPj5DDEJoL
VhmT/SivdaI3dtVCWOgB16Ffka/tVwae+XKOoG0/ZQSWUOar+CBt+cKdI1s+Xnf0TwiDQSn5qK6S
UwT6GiIKy8cGdJKfETfXLTA302CxgWiiQVyoCQSMU7Ygzm0XtIDjiAbpE4UR4naEnuol8vV35EhE
Qud7JpTiFWXmgqZvoItAVnV3oEXybb5kWsaqhJPYhYW+XsiB5WqqvwfGt9VkGMagRV4a8CjCQeEo
7mmC2fllzhjB8QAvwFd4dwTCNYX5uBPSGd62JhQXBtG4rCXAy8Fq49n9EsFXpy4AcZt5CKhV4oBc
+RwflLAb6Nvuc/3t7pn7f+9OJG1if/+30luqIqmmptGESOafUedSWSSFERU9mP9BuL0XypeQftxJ
mzQTTun4IZaXmwhUvb9jA7JYD44WTpVXlvbdUsKTgq0eOH9EZJeVuZb7TXpd5uJCLpdX/Y3BVRTW
hvIykAAbP/8fYee14ziWbdsvIkBvXuW9DUkhvQiSQkHvvb7+DEbjApmRdSOA7jrd1adSIrW5ufZa
c455C7GRvhaIIlxCWgyMlPui+WjMt6hEDj4X6gVA79I9vpR1hEyVurGZRcXGFKa2jUE77RXSwY52
NYA1th3fwecTbutmGQcb9G3ol23eSPKoukf6hY2qaBbydackQ3CDEsOCdmblpEXtPXWpmkuYlyLt
+xZ3LMefRxDuse8b4rIrQ6Qzr2/A13aCFxHm3lbDbyKDUmNH4BU4q9tTYr+7BUbzWWZvFWEfhkwy
eW7LeZ3NTGuS4guMmH31FWKN1HmeglPtpEhlxQgNO/rUIo+imUj6ykcdit0QAS6evGoJtDRZwrKk
Do3Ce81MjVTTnuNiF6BcoyJQ3XV13bFYJIH+4VIK6VGRAAkw65QQLS7NBeXkuSsfdIC0uCpjKT4k
8knVz78sHOtfOwMLxxSBQLJucMXJf9fgtRBKtpxGzR5GGAkdbxFzhLH2zsxJnfkrhN4oOXp5/zW5
BBwtgNQMopEMB6Yfb+Et40npeUd3WG4hUYzTJZpQ6c3pd7Nc5DXDYJAuuxkWP+hYuuPxfIYHjQlt
MEBrOXaH6axTNC7TWbTWN8Gg2CCAVybXKdiOBdYGMs+wqvagqwAImFFI9qy+MwiJq+qFh2hvkMym
IVvxQfcu4SJJfVqqGQBuqWvFavOQJgORgnOQBlXPGlf6HLZrLQ2kcX1GH2lKIxMm94kIy09/Kn1a
mBcOsDrCkQgAcs3byDtS8jZDehq1BXFthAgb9eARhQmZSvIjn2q09noaSW7A4yfonkT0Cd5A31Uq
syOMn7yhKLPo9Am9gF1oKc7x5NvrMhk6Y5C2Q9QxgIHhe4NwGIVrY4Cl3Og0M9k2OZTzdO67I4zR
nEdRd1MnYyBh8ofqaEM0qHdpltkYZORYpU02Z9fRFITvDKmc2XWoffyyUv49rFmQrS3dVBXVsDix
/b1QLFl2ro2ulXvKMZPRrQo4t28Y/eJWbPlWHraB3zImjf/4TE03ORvKpq7J+Cj+/szKNwvNFsJi
b47pmdq9JRWp9WB6wIbLEZFuCjUmglzmtx4IWxymyng08j68D+RVjEthoUFi2jN7RnjMS7ixe9En
M+zP66Pa6nf1Hu+9eb84mgttx9mn3VgX+UHnYVWe7Td1VCytTXvnVaYcpIP1GW+Mm3TonAAi1rt+
9ay29dp/dBd/+Plmm/+xnXPhlqyqOEgsWKB/X/iVgr5stKDYK+mg5t2CSnJI+VnLM2IzpRL24KwN
EQ93HHCbJGhxAyCd8JcQ9SW+1azT0tfU2+C6aa7cJdKxyjVTixQdBxB6ssR57vwhFC8U3LI6qO2J
Z44QqsZARnl631DRM7JiQhUj38jRfXTxWtA9EMzQVcRd2fGCoYuuJNAtzjCDGoshFKH9UODhxuTZ
DuGfKBTj0H7Z8Z7kVeHczrvAlJ7OsCXp4t31E0F+MrGYvdbrJ9JoVOJ7H/x8L63/OARpRNLIvBpN
kb3u28G9KMv4FYVJu1fVedauwOr7eH8SuiVOcJDyJaN201pIzedLBdRRL6/aPg8edr2WzUX7gll2
UivmFZ0Id194u+gDQqEYMo2cXo8hPng7GUsdiH5u6k03dZH1FXxvzxm1ZofvEIR9kx0FuZOv78rk
rLs3ODOZybw/sujLYRpT+7yxzIiQx7EIK7LZIFSTyINpZxyIS/aucBw6Hfnhla6MGv4QYO0jIW7a
gQZ+8J6HTF78kY9ZrNxkep9BheNuveCrpqmwjwyAPFzVI56S7s0jDjNpTrx7z3gxxQju15oKy0t/
aZj8hwHK0vBa6zy1qsWt/6bKtCvrarwMXIDXZ8l+jsQRl4ZDXd0PiSSKe/glkfCwSAVGgHDoOO3h
U4w7TQ32SXurXYJjdivaHnK/1uqlC+yANedsc6IhAjow8TDvpNU1Oj9lx6lQkt+u4L92nz+v4Jvi
zjXS6mW4abG3wwEqSVLkJiCEm87BzmEPhD/AfRMOw6uziKbdMBy/Zt3XGFyRNpBPLHuJLhJLeScU
Yp60jmgYMkf8yFCC/LLK/2Pq8vft/tZLu3p1lOgtX7bttFJR1eN0r1g9FwFP9tVGSza0cenr2u6+
fTa4UpKBfPDH6SF/4h58GJ/2o9yUe3kRb15LOO9b44ltLZvZjCnPJCLSpQ1QtM/c/c/P53903f/+
5t+ez8oKsupV883FLSVySXsGUEk4EJfFXiBJs1efmYa+ZffsVIDw2nmr5pBdqPSBYX21XX/+Ol8F
z7dKmnWri7phwQXX9G+/eh3YdlE3cbEnvvmVTUhwiuM5sh8ce0E5S+BIoNMBkVStLRUg/cz0Npo+
c+jXt7OWADY6QIzx4H1poMB6cJL9krPQrthlW3B0nHw4waJY45HdVdvqwpt+GzLgiRnL9q5zj6y+
bGu6GlCksU4KrjrQcQTX45+vUvnXws1Nl3TFQDStQkD/dpWSILz0xPO5SiD0Ge7P7qmMOR7hKv+i
DsACZLmvc2VUs0i2oAXf2OErCURKv3WR/ncSFLmd863td5Ps6T0Fbrv75Wt2L/g/fwwivzVFUlRy
k2TL+AfYELexkJtqm+2/Zi3GPpz7p3ju3uTPYqPN7Yk/ZKowt3bOOhxjnT1cu7nrzKVaSwnkG2g7
Gh/XNcxC1juyDo7hz0AeAT4l9XEiMoP/LW3pn5Yb39g0cfrrpiay9Zndjf+j5aaUeVUWShXunWkw
9TY87mPl7jhd7KQ9W6t9Dg+fMBtoq30y4iveqjX5NMq8mfhjYoemEGCTvjQ+oGTClnrODu5+aKCT
pTsjOCOk0eZo6j6TUw9ky+C6vvZm2GLHHHIBOgHqn1XPdl/tUM6s3X3JaxWmfr89Mcc/q/7S+Hj9
Mu2V/llI/7teBr2iqtFq/Aqe/uN6xSh8tWZUYEkgbfYgb+1b+1khwaYRsDFG5ZiT/5hm4AjZzp6h
kzYBpaEiG9DScUr+FZZQBk3reAa3aJ8uy2W+Tbe0vziDn0ARjSG3LOOlt08PyTpFFobgndqs53ye
EDjBGuprQ1XoXTdMeDkKNPOExZAVWCQ6EXNzr+ZWvxwJS7o52VHGG4pWYMzJIhzzXA10JD4j7NjD
phcg6EpWYKJ0AoXoxt9odUK4yTfIqXhi4SNBbuYtj2LPmzP6qU/gIent44XjKhDpYLM0epXAS51Y
mp5tdiYo5pnd0IjWhTekrufvM73P78YGDF/0y9tK/n6Q+/ohDMtSTcplTnPfFl5hpC8vFeJw7y3s
uUbte3AvsGDxi6fP5kTH8B7c2307rbaMVJOnezeXZl8aKsNoyznjLv42Tv2nAPj+hbrX6x8rg4FW
HDhO1j0JAqc9c8Ovsw8veND1DQ7haTi7DuyxMSQTehMvhVVFMzCbRKdolhxsDo13Km2kDeoqnnCM
7vb6Tc0LgBuN2/KXdWx9L7i/f1n57y+rBLWsJ0ka7uNduVKP1bRmP7EvFnOD8IlLFNYQU+uoW2QJ
gwWT6SX6Hg6nLcOVi7yneYJccuZO9QWniG20045A0x8cjWbRjEnpwkEoYk2TQ7bMlsE2O3xaA4O1
B1dqmdMrECcmv0619J753Fy192ApsX+IB5mTYrA0pvkwekPIOY7eeLtrPXvkr4UNXsZZQVrzWFiA
6By6a/DQe28mjOqT9ssN+nrtfduJsfgqSnf80xmdf1tealSkkWC44d48CI9w5UytfUthsWjeok2L
4Jr8tcN1W71hHLAI7+jVlwSNq/klYS0HLlXpHbQQFiC7T2DWoTop85AjOeF/pK9upCUkp2E2TN/S
abBLPwjZXbkri44f2SCr9i08BxOMZOo9oH20rffmPUKgQMzrSfitI9L90j9d6LdlG5ShEdcWF4rX
eOTPwjGvbw08ajSjTzlXpj+/4b7MSd8/Dq2MKCLW57z3lR31x1OS+XakNZ4Y7hFJjMzxBQXxutX7
nJNmTDiWOCZpl78mhASN6odwgO02lBjko9/sg4Ew6OIXc5x8nMYgJdKQ7MHT2qTzA52mKXdxQm4x
WcmMBOgwVOd0np+0X0rPLy/BD5fwfefxdFXPGYyGe9BBM+HBgQbdLy+3ZApsbGjsUVZWZ3mFbaqX
zc0N23TfHQOBeYc7zjStmNhLBIY9IEAnaQmjRzl2c/af7/N/vqf+uM9frYY/7rOv5mJViHzJhAyX
ZoB7BCEU/ANSKMDXcff8jTBThqtpuq1X5Y7uerNSF+XU/pDxzsen6pd1Jn/383Q7zp9f6NuOk2dt
XhV194UW+VEc1mOATLyXsAmM3ZkzYKLbp/lzGEq7aHKj55ONsRz1vV/ui949t//+eAzfdapB0fhO
wUkMtQjVmPUnL7W9e+t4RCZTN5ge70jKC6C/gJKuw4jhLkM9VCxYRwbXt4K+F13AD4T6cgKdcaDz
MiQSOuoNmRox21DGEJf9EYRY4ZIdi1sNJWsCbtHqN2MOzQ4qI68fn5Qz8X6Plr4MDIN5O2Z83tcG
8fDnX1/+r4eanMH/d5XfqzJTFH3VtZpwfyTjcBYNKCaeNJ+J/0ZPpa/rAe/7kD49XutVjC/AW/78
BYz/er9YatfDMillSar5+/0SF5YWqVZXJvWZXpKlRXkEiACNudPHmAgJC23xkNTjWTlk4o/+0SAA
sJfuwqE3IPJwC3hOJ12hR9D0pTjGU7T0EzAdvBXpoY+TObyLEQLWYzwqDvQAhI5l9c7QYeLvGcqA
Qzmp9Ge8FZGdA2ewkAfVOBpmM28nzLz5kab6JJ1fdz9ftfyl9ftzdVncdN0QJVBLmsLFf39rOJZL
M7FKtnTrZB7y65TwRh1+bYk/FR9ipX4i5m9rOvgLK5lk+dx3Znl2qGuyPmhxHSttaiejJB2TsGUR
7vjET0lPD0d2Y23dCtMftpNJjBo3nvgASQjGfC3keq2hPyf5M12rweaqzKvruAxOL39R6Hi4BrK0
jJMnTP/AWcT42KuHJi6Ss+MxOtglCXLElSsc8QqBVCdXxvPXTTJBt6p0SSLLsDiSkSLeQnNeO+9u
OreAl8QTHOPogasu8GCQIeWg9gKKQPj3rtgUr7mJpo1erzRU0eIE0MwGrwBJQ6+CVZ+v3WJgyUCz
hnigSbP3CJe/hJAXgPS+BrQmGaGyArD7ZBZUDPJoiJYmLAGyx5SBIF7N60nXLnG58ZVDVK7NbNxC
Ww/7mJQ5KrcIycwhomEBIbYJqWTkFhNUqSkiMQRgBS9WIhA9Wtf53C3mVYvpqtPvX8nGCKbydRxq
x0xe8tkJ/i765xg3OzXERC5n1wJ0+tpnkooDx94TcoDr2PVGjQNJ+JJiJ8lWV6o9ua97I5CPkfKm
SdNC3wMB9jgjcMu0VRUc4fDCXaRNiJbXI9ovn/oP+up4pgFE4M/B8hN3nxE9Ufxfk1lhbMA/+vKw
AWZZrqKl0Iz1e3AIASNLaYk+lw8kM/61y6JFa+47561HPhFJA/M4Q5S9kvxjpu1jY2Z5v+w3kiR+
bx59X/nfyggxagVLEJtkm38iOhfwpR+zD++cHw2rh5EuxgvImeSNlIizeaR/TR9QP9IBi7fFBgvi
O+dy5y2bGnMauAWSzWkYDLz3bsh1lJ8F1v5nsi/2xZs+y1dVMkE2il4ovyDS48XGyYpOD4sZvwIC
L6QcXUV2Kz6cs/Ag7ULuPk68BefqI+AhRMGzjk5oZN6CN/FTWtSH4KN519HszeyjOI7wjjS0kzei
NxWLBX118yicSo62vDWTEcqFGCrzl4bf7JsUp2mf7gEKX4ZIkFFklOfT9BOeYd6SKtfX6S+/evWM
IIJL9WAumfVq9rCixyyFczpvBtShTdqTT8EynqtL94hIY9q85fT+mbzQeLgiuCBKcVysk3V+UObu
s7o3mOcaCLS94JHvym11imFSmp/i13AAUx+6lCW1cjlTL9EiZqyztj85hGWPK8DdXXxqHh44kE/u
Nv28V9VjTJqc2xubFn1LxZymvB5Qpjx4HXYmrLSDXeqMq7hQdHb0Lz/5ZsJDevg0hXv2J/JUd89o
wH03nuGDwR99NIfLRG5MtgciBzblp//w5u65s1wjAubIxl/flMP1TlJAw/ERddiz2MYftD0Fph0d
QWWoHIttdRBxLEpY9PIP/kxM1+lZfKvfwo9qh82ZKTcPLoWUbs95+B2i7bgtGqK6IT4KDM7GLd9f
GTI91QV2OhoS0oOGISI846zfi4PH4bAhGvVSfqY356xif36GCMt2DILdG2pDtMrCibUaPCDZIFYj
yd2aI9Sxg//dzwLqJ+qTh3bmV+Xs5m07jxQfeCFTMFx72xf8Iu9ZzhoWY0pzmMB4rO8YOrugV3ri
+CWSrYJJ5CzTJj8Wr+7uKQRGdR1g+k6INhxizFP63H2J/3pulsHEuVhvLKTXw2MO5PYp6+g7S2yO
tLd23kN+mkftXV8KWJbopD/KU/XUT+wYz5pBJwImLC7Xg33SpB5xoepK2BAYcgkO8bwZeQukXiPc
V0v8vYvylq1fJ/dAk8HfxjuWSNiR38wbBkAR4N8h3do7MN7D66aKeCZpc9PvVpEuILh6Y3klH+i9
7/ahQNrRFz+KO40RiUbnwba7x0aDsNqLSYrvodA/snZzGojv0ZTnEBP6xXigM+Tv4rrhW3M5+Seq
epp41AvSG+NWokRQgyZnXlhsB8E52NQHBqI8HuBLZNKQmSGiBUcxiRAHX+2eImzerK/ZCFe4Uvab
TXzyT9K784g+QJzqnwyfUtyLuBuY5HygDxA5nWeLcMcncne7x+oTDZn3Lj7LC+2s+oJKiUVi0Enk
oJIR9dnh/sjLuinv9i3a5EtmTtWdRs3rzle07t7eYFBXD5QxjvTy4Z2Su3YKF9nEJzAUgTTPET0a
p7dm5+Oecsg03v1dveJqOVV2LYVzgpnvg3JTuaTvzQ5xkv6RQkU6B2tlLuzMj2oSDJQRueYTZQYl
4BHzk3zIHwnfnwXCtY1kC2BNx5skiA4VAF4R5lcMt0gDMLKet9IBNcIvRCahdG9ikDMJTV1nB70x
42OFLmHZ+VL61F5PMnpEGZmMuZ6oFuQ34cB/Du7+M7szXnxAKgwgrEDCchHa2xWeCNiGPfkD4oR2
wRefoHzrnNIU2FTbVD6IY7AE3MwF/yeZO6gQkZmRvDNFuXtlEysZsUPXlJg1DFSlh8FWJXESASiV
Bd8l72PIJY76ekZfngyTClD73sGhyRwFUCjDY/AR5aKpCGjpgd8/5jeRpXJgaEC/rtnXR+lBc5iH
lEVaXjCN1gd3zjBM6bFnsglkX1pVQj8RyLMYcH1IC+OOgcC4R8inUVcmUJJ7LESemwzvFEnm7D4C
IcL0npH1kGjQx0hs0PQ2YTui9O7XaY9hPhnWCN+aE4Jxvauh+BcrBxE8dRGXFpYDU+jWB/Uhlyl2
FWGfXwBvsKB13UIqBzpJ/EQtcAO0SMyNQQv03KrLHTRQsTJ14Pd/szE60oShPWZQQJ/pQbU7n31X
w6vQ07hOhmediANcU8/Gs0ULn7eqxxwUSRckjc68oN1g1zdHKi+kVtUx23k3kdEPqDbQaLh0AcFx
Bz/KN6gIF7Dx2ZMuF76cu7wT3tJ1tlIO5LLdcGagL7LQZaK+97vursdmne3cc5HSVUH5xMAJTRlN
4c7T5J4zhJVsHo9oSzeeN0nRFz4z5RK+RvAxyw5SBjmHCSYiCnHRoKdQ2rOGUBraOYEbdYOmvcaI
+wVzRHxHDgHfFEZ1VM38jUVEpDXMmiFI9xwjLfcJwRZaDGIq0Z5b/WjFue51TCil2Syhed0I2kWd
Jd0qgs2TGxgN66KyOyrd45XgnGI8f1FpgtMUQKuAnADv3BNuApJu5WaoI8zvTJ94XZVmdwO4SeGe
4LJgyKs2e3Rb0a29GWt1mdJUwP/n9tUbu4xFbXIj5pCtDuoY6hQ6sJxA7xw1rJM1v36S2ZrfEg62
MX+MDtaEJl4N7B47bP9Fji8RJJ8uhpnmlF9ARdWczm7uKTwZC33pPMs7rZSjZVsTb/ki5ad7kQtU
PjDQOd+w1zPC6WwIeGi0Z/fKOvKVxtGRhzx9b9fxwhyFZi82e6U2VSA3Xhq9x124vpf7TovUt7p/
qNzw4geXspTfhRvLVru0MOCoo87BntyzIdzAZYV40lh2SmVQHlizGS6/CwfGNU9zgQwJ8Q6qJyiw
/J49PDMty5PnxoeTjk6a11x4ZLUhm4akUPRfKYml/SLtiUjd1G6ZGwsGqnDiseZ1b+47CZgW/8Mz
28rz6CAsnKV6qsbeLJ3A+JwEDLb4QZVbSi+Ujajoa4dka+Afefv5PElZ/a1b8VVVY0+VNMXSZe2r
6v6ji1MpSfXSKzfZll8IFsgmBLPKSHmZX0343UmV4zhJQubNwKsO64IDczEl2iyMh+qLEA/Y4oRU
dKYWTmYBdApmeCV6hs504HDGQmV+LhjZ8vwCXeOwTNlHpUHZguHOGwgW8tn+KyNGp+ehLmVfFnhG
+7zOEMSQ9ws/j1CGAmkTkZ+8zzHLR/foZB1IJV3F4ojYCfGNMBWf8DSqT39s6RtPOL6cCYEFXzEI
K9Nb+zEGwKlqjYhrkIAhuoPwA9nFy+0TGpXjqcJhTBFMGHpGyO2oVbooDSbi/KkOBuW054HvFDAf
02kp4SkAWZVgFPd+/jlk8fvMofs5DEUWVeY+smx9l6kUciJ7riTF24ADIaEkYG8p3+SBiIxwpc1F
3EPXfmONLKBVC+8J0c1IBynqVezjgMrESZ2PKP4y2oBKn/00gdhLES/RUxqgFoVRjMfCK8Yotzlg
YGdV8nEaTBOulxCBok9eMU+oRbSGN1I4b8ZTTroKhTHHTDapGunWkL8qEA0hj+RjAWgi4UcO8fMd
nxJqNbCtoIATOmxeOFpHSXiovaUDLhxIR8U6sKbyUZfHJRlWyuyVT1POv7DE3QGnngxEa9xxU2P8
U+kQcKRnjXCjvvBKCX14e0nSUUDApCM5BJTnBqMUuW3n4oPqNGPGpQPMyeays7pWJ01BWMBjXgNn
DvG3OMmnZ783R7kc69mk89UBY6AKo2YL+yTrJiOwn3SPECYgnoEqiPLsZc9E3HQ2svCB0mwNyKFA
1RppSka9KMxImnJZmbh7iqFgQKJdqC/cklhHxxEJSqBQcO7SOI76NjQnsAUkHmFSIUWAxiOe/IMp
D8h2J8g3QWckYAEbZVik5Am8cVMakihE+AM7YcNzA85UgYgMWRNuxSDn9M+ux0HzGcO9OJkojYxB
iXaI8HHcLuA3w6Eh982MD4KIwVuSiOY+jl8iFYlGtAZ4F35evdJ3XdDX4tUZK4umisjM/CZQiYy6
1iNHiLcv82CWEaEoESm+nMCTA9JR3ZyUxgF0lONpdDrw4HPHfv4GXc/v7+YYI21GxKomiUzD5G/N
Ma+2/Ti7tvlGFccF4VzmVvWY5sICaGZe88vEX/q3IcGnmZqElA4oMZ3IvzuQrppczSC3vz6tuR6k
+GIlEhnQn41SDksUqtf2aULhfuXmL/vE9063ZQFXF7vMBdRsuLy+tUKkOmkCTdazjZg/wXkV7aHx
jj/fyv+8uj8/o2sA//FiiCIhidTKzDZG0Wk05DQdU9BkqT2R821hT03pnnvEIOrub62e7xKF71f3
7b76r9Q0cknLNgXNi4qixy7h+5iX0mAngB2q0Qtz1BdBdNtC9Ud1eFEgDmbuzCC+LtOEc2jga6Le
VY3tzzfl2+6sS91EiYx3WZJF2WQw/Pc9qU3jqqSvrCAI5u7kS0kE84RvNTyQBvbzJynd7f1jKf/z
Ud1N+uP2+4Gj1VoaQ/vz5FHdyEAkzR4Yu6PRdrtfh+My5kEozly3hV8g4V+fOcY2CGhW44Iw8diI
UxubjMOBtI2tgyXjO/YovjnERDSU6qCTs3EoiGDjptEgg+Rbm112uzj5+Vq+nvu/rgU5NLITXVRV
XRNRrv19LS/hZQeaHzVrdRZf4Kueo2mBrHfcbDRGIcf4oh5hcqP63l2n2PDCMbFN4/hJjGY1ee3w
woRPHBtIPghnVZt+DvFDmZYawD2C6QaFuK2kGYcQKtwW2zNOPIoSJBO4SYt3C0D3Ir0zrps6Z2ua
+QMF6fCzXl/fAadO6OESq7qTtV6K5FobQd+Ahtp34exNQIkT6TSBjTGV8cNzXtE4cxlDkdnSLz+3
+m3N66jFuUXd9KrTU5rfQy1c3Q9fhhnSMxiTjhyNXvybcKvzlWp6iA8TL8YQDPIYoxez9H3+vJ4D
pKZPdSDAON6pexWdeS9FrPOim8+j0eOy3l+X4IlviysWqiXBd0kzvi4lzFzjeqeigOxaXu0vv/aX
hPiPXxv3KSUMaglZBpWmm0o3uPlj5UYB793KEOOtieC7KMdGu9KLRU6RoreX2t0K6vpl7o3mJkRA
I8icxEhE5rm/KaJb237U9i9zQV39+1H63xfi1mpmp86Svg/kvLYWNSEx4y3sXRXOYQLqP1TeWIwo
TUp6UJ4xsGKOksTKev4CuzraXuQJNALTyhnLhCRZ1l0unbFBGdY2l1gaGoifYofWQA4/iYoeX+BK
6SgQOFeteeocxQzvIual6prQiYWYJtijllSDxkeqyxGaCkPS5rFKb0TyCRqA8oIrIigLQNkBCD3z
DUFrn30lT9G5oOFtEWnIJEAG1NUSv2io1WNXli/UCDIWXc0meC9+rYuA7jWOpJ8fYVX8th993UQO
CDKWyM45/aXS+uNX9auqCPUmjMlTOliNuBMjwjGIAq1fLCfOeTZKRoMeqU8f0NVH2CIGcfVaRjTc
O/xyQDpCOpDsgw76zpfdWUFbShbapUDVchXbZUZLo/sHdPNdrdpZSl3H9Av9KjMTgymdT8Oolea1
RocDpK5WivOYZp3f+HRe5snrYYkWQc7OIJLVcUkF5GBRUIzPIAAk8BBen56FpI720NXxkEcfEuXo
on/gDYjoOCZQGyWMFFJb2yvV8gCpz4OECAmRBCJDXhWZPSion4P2LMfvUXIQRmlRLyVvESB5x65v
F9jwCbmtCW61SLyrlZHi0SGqVz72YzU2yd41+bRDBfXFrHslBmNJPqgeM+kGNpLMYCEup455heVU
9RP3UPgc7eMPNUn76JAVdx5U5NZUxdFXuK0yexuVM5PAXQ7k64o1LY0dMMgA+4D5pufQ5h/y6UCE
4sD3H26sDmSWZJ7mk1x8f3Xn0rtQrx0FhbXyplPl+1gyVOE1kkhqt2h9ldZU0dmLoCq/NJpOuNqk
xjzLzBsDyvWriovzxWDCeb0VOYEtJlw6vX/Nz+HL618BPwflKsEWVKYaXbSACUlyMGt/+TJQZvrO
UgCI2D2OV5f2vvBi7OSELuZZdkCFCJa0y30bCzF0qRi5A4+RCjshEkIYqcXGR/6bgSrUUNsb1+tM
MzQE3tGgxGqEPVLEChhUg8RSFlfOfUSSWsj8KSlM5+yjPrPcdpYxi9Hi99wMB2cbCzqhvJWMQKAJ
CUfDzZSyIzhrKY8nbbRr09fU8NmXuy4ImrNXsYpiBYvrqpYkBO9M50oq2hBlOF0MMuRLqn09STcK
zUJaFkEOjOLum9ThcU8hJjez31IvJRRcGYmFMM1io+fkkAVC2m5t4qGL84fXEFiuKNPqfX2yEzAn
iBtzJhIrrEvVoKLFxHgQWXvYWp9yMoy6Q6LbcpjTh5YtDjKJQ4bhTBuDw0kRCr06zEahe3KZ9ZRT
kxa2ebDic6y9mQOhhHBgbmPU9h6VKwpCnadAuY6MclXB76IyGiYNTxd9MMuZxmgtie0pLGHIHRVe
K4cwUsEQ+mF913GwpjF7E94uv6RdAMa1jlWIK5hN2Sq7XTCmsfeSJlryqVKnVXTBImkpIIFyyZfI
t1cCTmMFOBfpDanADISMWZ3mO+ggjwaXmjVj8RGoJFjWr1PodV79my0yIOXwhtTdjx3SW0/dvtzd
E0dayHnTM69vJTC1nEam1zeyeBNdPxR3LPKQFFeRNc3Ndnd1+mJs20Lg2wYMDQqVG6NnxUSCBfUS
vXlJTkLFMElRSFpIB2V6kNMK1Hc6C8NioBIYYYFFSlaBl7+pr3QiacbYE6aphTna6TvtVnCIY8wZ
OLcnj7Ui83d1Ox01LObri5YJ6W3tWrZ3qXXnQYncWUxfjAgLn41AcRp47hbjFAhvmPBirs7goQnj
kWtFDGhoMYZJP9Rgvb20gaaSfOCyPgS5z926mcnMzSSY784vrwfp//N6sLDWyIYhIi/++6VfNXKR
V2aELAEfp7R16PGDR/SzlVwtfOS25bRQSLM6Xz9wArvCpAByow2qgswPWIanMlwlwRrTSBCuFRtA
Ucp8Ze/qpwanLNSaZsKKBAhGb70isNIgwg0Q4ZIWEt3vShuDHg0xbbcwJPtV2wdpjDYB10Cw89xp
Ho3EtOvglwKRL3262CSkEbooVmMFRTH6gL1A7GWLfHluoLqT5pZBnORMgbnbjt2Rh/WOuTkpjGov
3tTlDOiOoMwj4wQ9CpWNJ0yy5q2F1mC7Z5Gnx0gWMaOZ5Ozny0hfifoMbkFRTl3s4OYo8ueq3LK3
zPTklyMpu9q/tU5XSKLxFlU8rfK3k2GUKHEeyn6yDcLzS34GDlEpzd5Ilka8zMS5fl3U1r4qSOod
Beqhku+msamyIclKSjjdlPW2ILHIX7e4MGHRDZOCOzbJsCuQ9yGNkwXBfgUGVKpw1/skIsfVCZpA
ULLQ+JUCg3bx5pWNjXJDRoCCOV2+BQmtcl4sG78GTDxNigG3gYiKWpldWaLpjFOdDeTS2tq47ECF
+SO1nhUqYbufNJsp9l8G/hAQNnB/wFSPCgriGK5MR8NMIf8Cm6BD4w8tqR8Ig9DoeNr5M4i7o4TO
+aYa2dYwvrhDoRqZ5SAlJQn8FbkFGblxmBBmQK2Yu0v0ZxUcX32vHkcbq94Y13PFYDzFx+yEKBZf
d4G+TN21bvgrIxenJulohOuDLSLEmGAyzeurDhcEj5n0j0HIC9mD4ci9HHAdYAdw48gkx0Ba/Rq0
+MWaxz6HvgWITZ7r/P9jACeu8WuYUxNWWk9gy1U6mD0ik/voFrlBBKYyurKJBwFlxpEQ9GPPn1B8
Za+9RmDhB203vR5CiWVsQ/cJuihnIoTyALivEEnObjCxY6I5Rg0OlAJawbwMJrk8tv2pgP1eXmQS
DPdeCzL27t4aOlcQxUpcGPT6Omgwf5CCjqWbpiqLGoKC070wGAv47VTKZpk1qcBPw2OasIj0aKib
A82atOHEMcaEIb3IxczGdcu+ODBSoi6wIA3kmLSCyZXTPfEW1cyOZkIx9S0eu37CfJmUFxMJ/EBE
siAS3tOnvVRBe9dByHUI9AFOFsoDBlkUG9BTUmDMuJzYqNsh6h6TDBQqbQ1uxURJNmQnaCo+0Hnh
sr0AYCbIGurIMDcnQjRWTTKklhaDBHFAiBFRL54FWnoWOwsUNkwiFAo9RO4YKDUEZ7OrM7KwFzcz
VRsTcUD6KSHcpnDwSGmkVu/ccYzRyF+eUOFrao8i953jKpu/wm5ldlBRE6IbIBhCo+FCoEpkq+/C
VvrxI8cRywmCKcpW8ZgPIfgsjSMLEJj7dY/RzbNHBZFQl3L/eiY4WwmEB+0GN+zuqXCm+7SI+aul
DCqamDjJ3XHO2JLnFyQrTCt3xJBO6cZrBFGCMcDgHYEW43fWqMf7HWITWQJ6fXLWIVCIvIMnzDHU
ZIgEP9LIn5uZIFE7Fa0j0BQfAGqWeFu3Ixrr3DfZmMkC5xgAqagS6KH2Y+P/KDvP5sS1pmv/IlUp
h6+gSAZnf6HGHlsBCSQhgvj179Vwznuf8UyN6xkXHkxQ2KF37+7Va0XrSwiYwlLnkP94pD6UEayB
u2qodiid88Wxw29k94zwaPloIMMmoB7GWh4fKSusQw6oTZGE1srx7shyPBBViWqsnWOU30+7BAFe
BfOtCH8Ust7QNSMhDWccveSdkFWMu7nzDCwCCN2e7QWECWdgYhRlI8MsKSPSdKR4oHvenonLDkgT
klAiNQQxLrKcLfDfH+QiJXkNLoVN2qSnNNtACHxw+aGMTt2StML5latjAHEUfOCzG5DQBPxACRMJ
WYXKvKhjB/l2gXZ/tlGRex7Ce78vYDrZTs7Pu08X7Hf+prNDeenfdnQUMfV7xUJxJLb6oQ1pWrIG
BlzkU3pJhUTDHcHmpc8KUMvER85DwIvPaY/4jWQy+sMoP2C8Zi1IQNKBjTLYbebrCyy+ZbBvI/ey
0u3pYbMsSRgcjhWGZZbvJ33JRit4AboyZJG7UHSOuo2FHw3yxiaBHuvVMgVkpIG2KYDbGHBQ6+D5
i3GmfKjHn636TVTS+BKBk20ojFGa5ek2XKqE4n71MwihnXPt3O6WYJ72Nompy3i9CyvSnfmQvQt5
DAjVc2CL+6EW4wqB+6bq0aUHnjDX9i5sD2G2Bk5Lz0MSHZbn5Fiv7NMCsWvdjLM+6ooAp76QDObf
99DWH7bQXLtF5JB9tGd9jUP0fe+Unbvj2iN7RNpUajRhHhlb6azYR+uNz+ZRmOV1n9JNEa1iU2WH
Qm2HWAo10jC2xccZ/BnzdahB/sE6hKftDbbWgNgP9o0iYrK9OH1AAJHz7knnUNgKZeGOiuRhagSt
gVgS3uMnozJ/at/JZmTfuCDmn+I//73Nr8jgs3vO7NIkUnC524JYgZGdBDUsFIBuhs3jBZ9ZHV5e
2Mfb0GYBWkG8o2dJYY80JH28nbQ/WcOhkF1DtFg+lOhJwJEBGPciil4FUQekfui+anAYK9awQvS+
9hma0J0ItRAw/yraEEDMpn03gZt8q4yOCDYFaKeiEVtAoUvADFY/2UuSyxHEDyLRowuV6codXcLJ
AdPtbUYRpGcTYz3dgiW5KlY1J5x4yjxZFk+foFEFk2MHugw4X/+hAxKLjBTK/ZGNXT9EILA8/qQW
2ZSicToSgCI4PpwKlk+Von/0ZcH3AW8gJEtE59OZk5FjzbRgw4DxBmeXMhCogO6cVzRS1oQ+ZuRZ
QQCqU7BHPXsp/JZ76n7JoIEL0h/61/Ujqssgo1S0vk4+oAoXgBpVq8g1ohWdIstbL2G+fweTAsEi
xf7lO9e2ZhXS/Q61dKSMqFkk9IkWVxqR24U9lvxr1gkbEU4P4CISgU79DAiSFZ/ibpOuGViboUVO
NHbewKUALgKIAihZoyhwZt+fWMCBQGi+Qf4UGtIORXZBW8ByrX2eP9tHgCMH/sxE3nyDWDvcV5PN
PUjbC82DDmXmN0SL5ttHQD7kA3aJ+eytn9buQ1o8kE8DeMSCta0C0Ck61DJIs5eQpA4hdELZoh6s
J+6L+tIAb4GVHS3fjRC4waBPvVGJV5GCUxjmLCck9CFPYzVLzhOw+YQi4ZkYHl65JUTC9seYkAfA
mM0masEinklUsuYhiznsP0CIuQCr7rSnamosjU9E2sttUDySZWzeT1zfZ/0D8EmDjWRhB0dTwWIX
1nrEkkf0jti+ChB3CEzGhM0JKVwKoTMf4G6J4IrBLs7Xj4CvFzl8Kg2hqIA1CuDDFtT2+R6iW60I
iEoyE9IXNQsPtb//eY7Okf5M7Ji1XQFlBWc39Mdws2RkfwFYIhgmUlLbbsIOUoUgLAsgFz1aA5eh
B/J1F7q7kHCyNcG3Oj/1P+355TFf9O/Qk8ARwbA+o3IZXFJaOwD0sNOHDVp+pwAnaUcwj4JDONGg
2D0n9QdOBK+tYXl2RXyUUJZnDVMFMpnBCW0JlHsPPqgJ6/rVait4ITKyM2FPp+rwB+arIKcDhGVR
ozdDDcVl2EJjiKjcBSpKDJ7gsrn8dRvjP7EosxXWHrGAgDA4N2d1Fn8355rEsb/EuX+xc1+2Wnbd
bs4XgoTLvFvp9UeDhw7b2mWVpohGfSJff0DuYrwXbc3s6FfWfLP5pgbiT8UAruroOnlA8lJs+H5d
DTXCKttzle2W/We1AoHoAlzCloIXvEQdYpdZbHhhqw87vD/CiSl72KpNGuIWu/q5OE/XbQRkG+h3
b8YKgojUNoBfY6/14+9tdSVL+q2t/nOhX3IC2cE8ejt1DZYKnQhwhRcD+aH6OT9BnFEV2nznFEtt
1wY6Bku7KM+QKfwgjXE5nFFZm1vmSNUbv3DAkREq1teo3fSYim6nvpa9HZ+8NMxwns324h8hINLZ
BSmXY/j3m9D+kEdwVWLgtkrilfqLrzGOzPWywmNhA0qBEUJadLBrMbSDfHkAm7cXcJWggwfaw9/P
bMlQ+tp8UrNNCk1Sj9eh+J/gu25d8rOmbBhqBIMhR2iSHLQ5bM7nKTaIqgZXH0M5C8kx0Goqz9Ex
qk+RXS667s5xXmv9Ldeenc19loPHgP8owum2ldG6XTZoreLzTA/4E6ZUSOeboYN9g53JQSdo3Lrj
MzTldWz3k90uvrhBlkMnNdfZn1O2q3yTPNKvgaLfb1WI8qWFKbz9dUi3pnHJag3B2uoRthPEt6Ck
G6YxlfPsftlEUcsDT74eVIhCDLQ3XIpo86qN9w+X8RboevO6WRrje7Ag97sVuEcfD2nWsrB8KvNu
sptRPx71QT8kUgELEyjowRvoxQDC94XkQBc5pHXscV5Lfz+gzjx2xt6b+bEF5Qpd0liL7SHWashi
GkKbFCDoFedjGBnZwo6qlTtaE7AWrPsJsGcJ9h/g8QIWw+n+sVzkqzqxR/CqtT6ZATRbyGq0b96q
A3pLYGiCkwoIsR7YgwAs+lD3nUc3hHoTftwJ2agEnREe2fh030+K1WECaR4FiqwobeAstQj5DB+W
zvAcdbMyYO876KYdiz2yqCMVqUDYl4nFz69FShCzubH2AL7u8tCOdGjvs9HmLp+DKHFjO24gabND
3NCBNVR9IyDOwPMOvmMAtM/WMBvMqIYEWDIoqXYug25pPbBn+wHVE2uK1JHGMYUJkUiZQM5JxaSX
pPPyAcwRadXTYB14REoBraTz0yD1C1yv8hs39Jpl/G0cmSrhSAiWXFf/YnF643gkM17syA0P7P2k
bRCLTnqybOWk6UKUCZCE1ak634W2FlaoSiHNymA6jHA5kJSs+yGbOrbEBHU1RCfQXjAIklPjiLR1
AKGdBv8jyjsosQES61iavikjNP445/9zA192OqT3tNTysO0kncFNQkdDVAaWTuItqNFCcWvWs0sV
etABoKPRs+/xG8jDIUTNB9oIeGduynTtzoFhjCCMhYQWZqH+voEOk52x883u5tqgf2vwr0n+trPt
9Z7rzSBhgOkLLxb2s21oAmaFlJWJk5L4EMElb4TvRzYJV4NrVe+s6XaFJIdUOG2CkpwO2jTON8b7
S379um/UTcc0DQLuYGa+wCna9bpSzHK/Xbb56kzxU7Jjy2pmq6KPTf1dgrZ/N9l/PB9lumB0dDi+
vlIkbS/rY6+ct9vljiqR8mNDfYyVBxmSyOklaLNERR3h72e0ZER/7QDdxiXxiP+Sdv+yPFmnI8iL
3W67XOsvVTNDHuhaI4GZRx3A0Xe+VQPTPFaLIqOKpjYpLz1VgX54OVK9RNYcVZx2mKNZCUTeIFi+
2U8M4Nhb/F/oVfbkazUTOKp576n9ak/EuOjZOlDao+3HGvdXdk2gAThpDmdf6yEoZWlnI6vu31IM
Y/VxOYWUaW1xLSsjHW5ICKrFncJ46HdPNQJ1qrLq2elax7lexxmPv7ePzJe/Nc8Xdy3tmtottWK7
NIyfqvMMsyOk+FQhElxOk7+f6up3fTkXOXIEX2zHMKT/f13EqvLS7A5NvV3uR9Z7q/w4OyuinwqO
FYFjCEgvhCtWtfWCs8xlNN/BSP/kmnrw7LiWo/HP/Ioi9Qz3UlVNVy21zIpMNry25QwvUMSS/SN/
fz7NvOyl0Vu4A/qo13/C8HipWP7BVNXf+C5/AgUS61ABDYiX6lpf0Fz7ok8vmz3XomhZqNPr1nYJ
AU6FmBfIvAhV5f05btgB1opFiPmbea/9ods9ywOQApUKBHDql66w9/3FPu8y+DBrWPnvS6k98GB0
K4GdlNSpHLYZHnIbbreYUxU9UhEtK6MdyUK08/S973j7+78Pj98q5wliebaFJ4m8qumAu/51eJTl
OjtbVVotGRrlSX04kAxnHrhV+sNbp5S4oH7qRp07PzrvLSHtOjynlLjoz3XRhUek7XtGrZGagaHW
iCtVZNbRvlI2ZKpgMgS87XbFQtFIbf7YeRBanL4Z3/ofskxQthsqYiQOg+yKuPmPP3q5mOeLZdol
nrA6cpfnfbBhgylCLfFeCOOpbmngH1nf5xNvaiEhRolGw6YW9CvRBC/K8Df+3qZ/7GcBG0EvphMe
/Oo3uplVW+tOL2V6M8SPZh3VCt5yNsvSnz21wdrJnRrQkIKN6cpLhDVgP+S8p65AUsus+MYB+U32
STpZph9XBDrU++qzG2fN7L3zuVxuqgDKq8P6DiUWwkPIxWpenJOlrYfpKYBmRz+x74HsMoLBh5QI
cb7MHSggNGDOhNABqThbdEM1NAO3bMgn1i7WCXgSTHeGGvyouFXoMCA4pE4zwlbmsNMSlzJnj9Jp
1FTHDQx4AK8tH81w7hWVm4YQAp/sEDcNKdTJK1KnhChmzZtg39765eazHznvcPHkZwl5KSD7n/F4
FMNXqRA30f9EsY00FPTdQkLYKt8sn79RmHmepqrA4NnyML7IZ/46RbLyounNJac7DxllAp1vE2bR
Uifs0MA+XRJ07jRvaTnk39x77zg7dSvrAgGqeo9aDqVJu3iXPdrr9cK1NrTrBzuouO3b4Yn00N9H
3h88TWqVDQNyM7QkdO1rvLOosj2IgONmeZ4jCiPMqg0A6AGIA/rwYFITV1KJuACITi7OeENKauA+
H1dwI1HHs4fhWY/Vt/1Tweb25+4NFEL74cDODpX6dxHoK6Por+sSmXvcHxXJBWQX7C8+pQoBZtaV
bbnc2ePGGJdgD3LqCXqSTDsnORvP+RkBKufptCPi1n4HIrsmn7+eHmCr4YkTZhnXbe5/zIbn1Rmy
0uZm2e8n+/NxDFodNr1tTW0mOygNQQcFBH6vEhe3E0+/L09ve2V6MmyI8HHZQRZA2a13yc6A9dD+
xuHW/tg6tsmVAe21XO86o/9zeZeNUedl12+W5p6Npz3Ojt1rdrDQ22XjRG47LSu4KjUH+XSLiqOs
0QYZRZgNZkbZqcODDcIIDFjeW2i1AoBBTQYQ0PZgQDfKxyGZrEhUOkB32hxmdwB0cogUHSARVnsO
T0qM6FeqxMeWEGz9imu2oxiwMvXgQ6uAyXRTStbPbklyETI2lvQaZXU9C8+WhtBlCzgGBOLZ0l97
L4vNrRUewNimyFxqXVzp68U6f7XfFag6EUC5LnpH8oju5sehhxXNOYM0SccZ9ej58a4esdnJSup3
ACr2jGUmV7ZxF+YFBItJobmBD1+rQBPT+RYxVF7uYQE7E2E6uGw+9N6MTC+dlP0mvuhtAnfmWVFB
uqQzXWeDlVzM2QVCBQ9G9HZ6XOvBLtOhay5xEeqAGoh9OxHcEhCJPqsWtnua/X3a/sFHgtwb/L4D
TFV3fyMxbbvKUPAciDvtgzJTCUxWSWqP98jSaybZFkCfeMK61/ibQhRx8VWyTfHTNai9ffvmWsQ1
/zIxTEC/2A7IAw1ieb9au9P5AD/wWi+WTYHxP0SCTLx4odlSYHhyfDULyHO66/E3p/3dN9Is04JI
BPYpjbDWFyPrVKXp5ptzsUyLuzy1Rufd3IbRMicNnc31juSKI5ji17XsdKvL1OzHe+SwTUCAYFMd
lHb/fkHG7xE2NOctZiChHxf39YuzdtlTu1Fm+2KJy5qhwoADsqDC2DOS1Dqh17pRp2kGZw4lSoCu
jCpo1v3izA5XE5w8RCRQRNYWxHWmHheHHkb7B4eKal2vCYeiH1EdHhsIRzf3KhPF6c7RtkRXtEYo
CnaP7LtqlKuAzZdutRwThj9dxaAgGv1rt+bFpcq25jpbgnvJ1BnehyxOpn1ZbHeJ5d13zmfN5Xn7
VUGH142HzPdsy8ZUy4RS9vFg1t90ufuHFnaQPcLGGaChra/7Us3p9+7WcZQFJAFHLwKHs6nHUki/
he8F3iBvN6VohoooZVwvic93JKwX1C+uCYeBCSCSo/kkKNPDqq8XlxJ44PDiRcZx0D8iJ0m94Ojs
t3MP4BxpoFHznCJSx9SPSRqP0CsM0Dy70+/bWFmRwj4OlQcERHsn0kF4BvXyPZu/n5ekczpSd22y
d6PyR0V2aj1ao2K2jdIKAOYQxocT5WLZmH082qrZ2S9X2cD9ZjD+IY9JK5muB95Zmsz8smFct9vS
PecXi86CxqWbNMY9geWAwhTcqR1AVy1Iq6TZTerDaYs73qAFbWikwpRAt1enLgtLO/yWCOUPoXTH
sQgPEBvFL8J4/Tqo0pNV7k/q1li4JInDC6R/Z7jMujykAhyZi3GRDSmMHgFbG0wOL070oPggdhwq
ryHLK3xY0d+cyd/nrfO7/eKaTKatZxLkp3zx12uiYid1z25hLBBlXhljWCAfj76WoPoZkO/0vAhW
i9In08q8hUrBp5v10+AdNDxbU8gKqZudYOrmKAt9kARHoyR7Orxnn/rcfjbDy7QYZQdfuVf88vX4
up29G9MTAUmsUj3cITqGx6Uiv22MdJ8k+hO8GIrfE4h8L6aUxf39Xv9go7hXisyAIGiQ2qpffCjL
9vp8V1TGQpq/eBG9n5N/Aj78fgkFMmzHJHSZMW2IlNXhk+Q3IEdY06mAHVzUwDUCy/Y3azSKArKZ
/Y6q+SEQFoNC26mkqb7bq/0+43+93i9xub2Serlu7QzJbo9PweEhpbbyTSg+O/+ChAosEUOydWE/
JrCpUSo4ZmP0aAweKWt2fv698f7gYv16MV8MfJa32dEyGLwW8XdKQ2KsSfi+S9bjO/X/vqg6DvE3
1AddNqum9mVQYpUdxQIcvOgmaI6HabBIfxaDPFT+jyGG32p3vszIDF66UtlvRELOz7V7fb8ivGxA
wrh5V9wXCkPOUD70OyheqEwmhVzmd3sryg+L/tu9iHTmf1ac26Ww/UX9DX5/COh+nYi72jsfzl5x
nluAk8Dwe+wjBlL9lLW+/aqujuE2yeM9EK23begCAxl6MxLkjIam8NU771Wj+BcQ9Wf3AwaEGTp1
h3vrkRJrpGWCw7hf/X086F88kOv1atc1H4JfNFa+BIfSLG3qQw67mPdu3GUvp+Xu1Q7SuH/YzwD2
Um9oQxLvIwRJFYDuWxXEloS8X9Qo/UQfnvot5/6bK/pTC2pQ9zmalGCbX2MzmWW6aatcTvP08XKf
C2PkykoIwZuP26QhccRStvZBNzg1urgaTKRwa63Uw8hVBNbF1EfgMgPNF2Fy/35phA+lOf7TvdhX
V6eAzpHIAoLSXzdQprEuzpes0xZNsH4oEtADo+1EH/UjZX57ViQQSnHRRZLO2kk7OfKTLdCcgfsz
n1Uz+Sv76c3P96dpHUqCi/LvaTrqIEuG9xdfyEd1lV0/8qzbECpeHs10Mz3GbrKZ5svLOB+VczBX
8MtW03R5Hp/HLlV6YEz4300qPnseF35xtxlpFNSMnTe45kKQGQSABiqZIXJmTgh4+/owSeMRKDpG
p0+ba24n5f3Og9VmH13Gh6jskhO5K5eIhYBntj9PD+6oS9qkS8qfeZzG8ugYz1Yoz4gNJMWL/A3m
gE90icUrZDsmeeyO9Ef56/aafF4+CwsNr8GkzG85SvGSc0w5VhqbHEM+ffs7j2EQu/7thHLe2zlB
4/Hq7RoMyGfl4Y7aRB45R5B3uIJHObqcj6Nen8sZb9cgn7VH6Yp6/dsh9eD6zu2a5PvuSH7L546T
lKtwR9WMs05ur8jfcmXUeKbxbvC5hlGqnreQNKyRDt+AttyuHxwYlpz5MSyS7aQ/+c3MCDXIoUKW
nvE+4nZXegAoeqTFhyjrx7qcARa9pHog1UuXH6Kam3YZZCjJpat0xX9ccLrqJpuZPNZLMCSzDaPL
HVmh+uO4MHwStdw/ADBirR1eQbaQz1UzcGAtmgNLlHhmxb0yz2fpquZ9b67MUWTl2e2vdCWfl7PJ
6/KO/JUzqpU5SKb1kl8ypuUINa/1PVSpKU/lTw7BGx4/6ugZ/pTrnJB50Y/UkcyRjteY2vzdhWZk
v8rzDm+lC+VnFwDwR+D8EHsLNdZJqlojO0Ryem4HxSQLQNVBL9HcAdeGQ2m6JX+JGKEed1EVFiNU
os6xcQeLx7Af5/NyCgNIOTX3Y+8nPQHz8GFMJWGSRUCwn7oQTD03tZtJV3ZJnWQLBfOxkJHr0Snm
Q51AEDCtpwfY2ZGrTJrY4/pBaDN3N6NDVDFSqbILvScjNuKC2Vm48Hany91UGzdTLdbGm9EeMlSG
Kl0kc64KpE8P0ZYTiAlIl+vETkzfCQ6h/ICUTNq4fpOJXxHIPY+zuTJDeYjjXTjyOkmjOjCiQwjv
ET9OkEduch5rjBXm+pppLuNf5saOESJ9Wk+g4hwi9QzRyyEup/sxvmHozYvEDm7NkbHEWPd2gOOE
rvx2Ir1G8HrCQpV0cRdTC8yNIEyI8Ujjir6vJ1hk+lM+lyMeaCIDcf2aGEZWhyWFvXQs2Ta6Xjpe
HscJY35UzNeLbC73kzLGs3kzze4u3CVNR/vx53oB0ZIyk7uyr6fvMIFyIfLbTXbTnJaDpo0MpxrA
echN7AKbAcQZ0XhjKJ7DnjuCXYS7zaLLi82o6sI2OdCMZnC7LO6CkGHO3Sjzy7NOgYXMi5sNSePb
AFaZjzDwXz8Hd8eLWJPTD7EoYonEdqkPTF7ACeU8XcqUlU7nwSuXsRGXYf+xp1ukw6Xza0iyTfrH
AOemD2uxp8zeIw8ZXzfrdr7PHbAW8oUt1lsmM4PLV562oRFvRvL7ELF8oEIlXe2AfMQ6MKmRuIKb
cS6r0paBLaNARmm6hIWXJkPKTWcQ9KOahQhTcJ3LMktNOrzmEm7mTIybnB36eo4vZ5f14nwv5jrl
OmrOb8RyXfjWdH22SLmefNnFCO8s6gDWJNheCYjdbL5NC3ay8vEj1kQuFfMhg1KWTag8wzYsmJN7
xOe8BWgEmbOoSo1vP/vYZtzqoHZvp9ZiaQgzyBbHUL12+2kp3U8UflyMyqCFyGc7LZmxHDLexzKy
xdZUrMBoXrHkUboECb/BSnWcIHUBRo/h/KsRohSHq7IZxXJoGV8FWEJGUJakj1fCRbnv40QWKVmu
ag4MOUi4l36h1HWUzYn6TWVNRsvhOrxlqssooD9Y8WXSOoEyy4G2rJP8uv57QRqVTzLb5F1pzkN4
iQi0Y/+UaD8x/f2L87qLoIBdiu2nXTm9rHwyQDS8A/ELZILkURs7QydoYyRb0ZSopsfxEQ3u41iO
Ctp/sptAGQMVX5ijQrBeiJWSPlUfpFdlYMtYAOcko5/Bwiop/SerjHgA6H6+yFiVZ4yzq9G/TnEa
iw1OKM22ebKZktL60oQwIPod/SX2X+aZfEePcO58J7Hop0PcIEXPJ1gTKKA8DfK5DAGZtt7PcprP
6+lpDMQ+kmEtNyzD6jgRJ0nsrDRyBTHn9S7FFMrtXBAI/bctxSTfbIsstfT9gxzEwcOQ+Xi8E2/s
Nm+L+W5KQRNeGI6mu6imuGBM8HyEtWIaiaslA+g43kVIJbg+djMBBh2sl7L+wh+6al+aH6yd3KPL
2gbSBTMI0RaAX7rMm8tiZwfcWgbdgbQRKvKsiDDuXFdFPWqxRWLKHFE+uNoN8anACYiJkMuW0SZT
QGaprCaylsisFMtwHudRHqExMZe/eZX5Ku9xxTGDIjiF0v3espjBGDuChX0B0ZPPN6D0BB61Mu/L
N9OXQXgbvHLneCGhcfK1ETxHkInJSdyEyj2aQay1NP/uOsb3kfhcbkLFfahFLGnQvB9CNXSui9U6
oT4HP7cOtIiqwYmydEYUi0T7RIMFTCj/dX+fdJGQOR/u2tcuIpZdjNoI5kqgTpbQPeO9EBNOtAgk
O6eQ9VKmCVPpAULolROg1sw0kgkkqyIVpi/yTH6AGfFqi7Mtq02DARBbKpcv6+q//2O4x7nlSxdn
NKGYOfFuKfnkHll+0V4bXVfv3L/1t4VqmNyD/JZLNKJi1iRKZHDJhwV6FIEZGkF/B9H9iGaEXoNS
/KhfWIF9Lxclj/XPHOKLwbXFSd4aMSXy9C9lTvS1PCN/di+WkmEUFAloOhwU6Xu5B1kJzODm9srM
da4m4bQ6LsTcia8hi0Bz1R0RI5DhpFyu9y7DXxz2mzdy+5yMlR2Wn7VLZoTYFXFieMZA0FidC7Fn
c7nU24LcYWPEWnVjDxPYPIh9lXkII/PPjhkoDoybILgZMBsZnBBnJM3EGg33E22ULmQAGDRM+8ZW
Bh9AGxs+PYAhzA+4RMbV1SFqzBna2GZg2owvXCKaiT3OmdOI79T4eYKCygjMLY3eMl50XEc9bqf5
XfmR3qmvuNYxksACmGOBUMfKYot+oRoXI/lLFc2KcT1NXQyPGstI7KIaFtZN8QOpMUeNPYD94YaR
3fgOfSvDEkFRUukqq46y8LBhMp8PHESPK0bzzj8uYc6RUc3xCKKNWJ9YlU58op72480cjudFeser
cNIFWYAPzRXKWLdBE+7C05yD4PhCgR6J9EEb8T7/V9eHvHqaH5dZrPtZfJtAO3hKdnyecNZWf7Hg
E+9DsPuXUTMxImn1TYKibnIZGRGpW14xInldekT+zxPlVaaUPGflGZ2YXJdR/y6u5v9+ZPaKk3r7
pEw+cUTVuTf9d0q2108oDzJBWyyByJifQgtX9TZZxWk1ff3O9L2HhtVILML/HmhO0sbW9bN1cFmJ
g0s9KJ+4PZg3vPv/X9tivbBdNaXuvChT6vYjg0UWQPfeQnPgZhHkALd3KVt9SiP5hIwesRiyUNys
xu0T8lkZ2nKMzfV3ziDsX+RzRHqfgOliIZ1ADCFpbUqrE+Q6b2bRTQgyTh1UYmws0HVy/OO5yuoh
j+3bMWa1Yuc/XfMC7CHMJjAbPNCIxfMfy9OKN8lj4nwzkfiRSceXSGH/s6L/u6ofx9QodrQS7qKE
EP71NfevJBOvLqT4nUYs78icFrNRRZQ1BpsrtHYzuv1/s+XyW2a8WHo+F/Qf8s0txkKOK/tLMUoi
9rK5+jliB9jG0CzSMNJoYmYgnRzL/JUZbAVVVL+xBo+4v/GtWdArovmuy0yUMpGZ09QpEr4uExeb
Jct3yoHERuN9jqXTiztxoSx0o0SaJmVdMq4uLg791YY1U9kX7cELi11oAyWicHpwHJ0W0gfiI4hz
dOvp6zPadM1eq4vpw+teqkrgeroDLosD6QCbbZnqVHYkMoDwp+RDlDtP0kWT7BNB6cpUtR4lZckf
WWyGVI9mj4eXGnMmvpYRea95YtEKF1bP24xjNo6gB4pcCIEZJKjpyNH2rBn7xBqBBwEVcpuVu4lx
MwYYLuDIcQnUR0SwMDFircANQyd7DMXNFSdZfopph5brJlnPjVE5s0ZySDnw7QQHTpXFFsvuPjlM
dkwNtIwW1MnIgtqjuLALLQzzng/drscMHYwqjz1kJkNtlM0sZr/MfelbcR1k7mIPWM8uM0p8YdsM
nmSVPy1ktstcx8kIZbLcXApZWW9rx803kzYS25TNDhM5F9obmDFZ8O1nWIsALWNeZBCJUbo1pzSk
PMeZAWzLN3dJNmsmDQuKQc6U7gFRw0o8QsNzKFZvxzsVdu9m/+SKneA6L6FVZoaKi0yIjdn6v9/M
TnEgbr/l2ulNmd/MRoY1S9DK9NtAVh1Zd+TktCdd9Oklp/F6BomuLATizOzC49KkaXNRhyl/AOz8
p91ItUOlfMDA3GybODBicKjZou0Oz3j71yuV66imXYyNY/HhWsWt7ZhGeXReiXHeMMDErNP4N4+/
Ze2VIf+vfyGmTSaBhbdh+9dRF6V8/Wbybj15CynIDZ3C62LKVYqNlv2C9E8xk0Fjh2Yoy00Wy89Z
tPO81zTR71X4j/9pPmkrN/mnteTprfn+tV90PqQf4x13JG9dPS3/PGjYoYozI7/FQuXBvTjl4tvK
/7J9Ej8cNlGGT05ZDwEEO1EexGjXQbHza6Q0xI39X6MxuxfFPJtbERQC4t4Q7hx+iD0XFwJ//jyQ
Nkqjy+zmCN9GpJjs28iWlcjE3cxG/ZjqVVpRgjRUTl5HszyzRrsQGmCxy+Jt3tYXeVs6TQzAJikY
2A2bt5tpZDo8H2jgA1iLYQ6ZMeNY+lAaGVKGubjETSK/DzhJzgjuYBp/x/PDBMqhQL+7Ldrnlcfg
6F/WyXYOFkCs+5qDyg+rI8lIrOuQk0NfwjfFYcnAOmmBPJdQmfgWpJ1XNyNGygRrSTk04zSLsZuQ
ZlNEB0Pp2W+O0V70J7AESuSMbj6uuOAtU1JGisxBGRtKhIYlB2HQ46RQ8uBjs5jNclCb27iaHaaJ
NZqJAZFBL+0kjXpe3Zb8iq2AElEgR610aKZ8gk2J+A3SQAZn/NeLuM1hWEJR2ZL3ekzezbpiA7C1
zaScred7fVDO0kU544l4PeKbG3hm4v6J6ydmtI1QbmWHLTcuVypju0KmY9UKHcIQZ54LVtiE37Yq
slmRaaChgloNxVBeRecw0w03KE1RzHaT/XWJOKBLU4y6SA7ZJDdTDjZihJ/JflacwH9/b6fQfqAf
x8uy1VW5rptzar+J4ycuqnyYkg1si8S0JJApEQ5iefFh7L2UD9TaiaVpFk3YLMwJXdaxccKX5Vv7
WGIhmyeqNVkmZM+phCASr3HW2rfYVIjvKu/I/xIva0juWEnBa/ItJVQWxtCeu3M7xrKt1SGFw91h
UOkxcuCkggsoETqfUnrnvnpzV9v1yjxPlPy9sPyCLTHZr3K5jWzvflu+H5sf+WHs4qQf/bxJerZR
G19HMiCNq/bpNHdwhy/vwB+OqDRBBAFJEmUw4lBDlw1CbiArhDjIVFs819yhuPBKYnYDFOkUZeAl
hzeitAe0w5LsIw1vTXWISal60l6d/PcBseUcx7tHN2ZAe/L0FNfN4JG1P+JSj3Ba9qJFKatsPd1G
6D6wG70NGv1Nf2t5p+NLmHni0JxeQ5xBqv29x1odrp86uGugREbhBVBx/Sr0ZH4V7ud3BfsBceE3
4eUBJhw2KT1jsNkOPqXfC7ADzc9itZ5DbOBbsLkzjWSulvI1335bqvFm/kkp2bSONttBWEZbpNX7
MVwlb9Tz4LlwX8IuaPnyVMLd5QOiCoyS6o14w4rsOB3+5sJviGRYLMEXN4Cn4O3qRogL4STusHnz
/NuocRgFzkK5l7+sxPGzB9F1L6YWTE6v1zHoJI6MoA+4HHgmPwUif7eQHv0QOyAvOafHG4R7yIxw
2v31m/t4vULYiV0Rj/jwBsZg6pxoTTqF/D2vyrgtP5Yy2MupkuyfRHf+9lx5kdMQmJ8fYmXB12XZ
HXPaFzmYnKCMmifIlGmC600FWTOYai/eT4b4B+LdV3+J4vhqMLa42Ya/QTDBQmxeJ0FzbRdIIOYn
CU69EZ/0oVWStpR4lQLB8j/HcAijKy8ytSxuF6r4n2XE+WkwzvzGlcVcDsMwdl64vv1YrsYOnBeZ
avIZuoVrkC6SDSRg7mKA/0nTsWFUEutFYdgWdCYj0Z1sYDEDdsPIVQk0Mg7oe2SmKOUSY0I6JEFU
cHgbCEqCKpk0Yjk9xZZybVGaMs4Y/reXOfSHs7h+ejOUdqU1yf0+KQh90w9MlofTOMcjPsT1x+t1
xzpXKClm43vbP6MkQtXl0iG6R3jrGozSgznoi2dlbg+rmTY3FsXyuMy3iARBii+bYePx8sjOdi6m
TXa1sq+9Jm+ullEu7NYqTiJ9UhAmdK5OFSMADIEoRdLtt4/Irvs2TuU3jTdjJy6DIFEYz5avprSR
lLw5i2JUXXfS7KZ9scI9hzgJOUg2uPN8j+HMUd3AnmURLNAEyhkMZE1geIzsCHjVvYRYJPOhzCVL
JgFIiWyTP+RxzaQl+00sce1bwtcjqSbPBcI9bycHNtyEVSkyPMCfM0Z0QV1KaFms8TW9f10M0nnO
z78LhEbMiP1BItb/hI7bzZTJ3WPWlUXP2JeXJAt2nQc8W0NlB/8IB6P8T8aDslivDGYgKmWBwbAz
vknaUxr6e2LcAGkPq6RtIzJtf8ERaIra9ptzdVm0KZDR97YP90ShnBiVafdVfdVXmGII23XYv1CJ
EraVCtkw+PTIcyrRCbr7/QSNmvTN7P3zQtkO4EFQ6yE4QyAU+hLCN+P+NPImBbV1CR2qwxCJhMDL
8TRMIbYohszZI745tW7PUEx061GBRA1BMxibCHEPCr+EDuoj76fGKyxl0FBeZjo0CkPgIG18gE7F
1x+ykNIgFhtoHogmxC01h76alE/OfvD/CDuv5baxrd0+EaqQwy2JwCxSIpVuUJQsIeeMpz8DPv9F
t3aXXbu3O1iWQABrrRm+Ob6v7Jg/BbtoXbLgYG06SFO7/tihluaUaFdd7Egx8L0LkEmpx0QUE4eQ
9gfeDLgoOBV4nnqbXmvGMU8QDFNxNW5HPA2cWlgrdnJiKqY9xNARwEmtUNqDsBoGZ7FHLWHMQJN4
C3apjfuM0rnFGrG2+UbQ+g7FPxfWk2R3iFuceV+LqxNHDX4uBRyH9bjucN2QVwvtLnebXy0g2BVM
zzfk0CxZXdjDISnJ8yBeMfvPmD4u7/GqPXUY2NcA+47V9GJWx/xeCLuyPLXJpsYSA28ZR4HSt3Cj
NqB2hut8R0TFECEA+hk6oN2f6Mf+WX0ByO5/3zGVwTddxdKR8YSfIrc0MNO2zSLeMckW4QXHm+lR
eECvIML8M7bta23wJLeKZNeYW8WoF2muGYKb3GmWY1Ad3WdAa58mc9U5F4m7lxPNB/Ojf29BIwHi
pUL6bQA5hminPGm8ucxHMhLFEAGipcMAjRa/nWsLaQvmbLyOPb90wps42eG2MtcjlKsLcnqeuYyF
KdN1CNRsfGPA1/ZUtbltOdOvboF/1xUECS1+iGy6V5+Dx4Gu/a58lX4x8novco9p9m4Nw68N6aQw
szJuoXL5IC6K9ahASiIuWuVPIdwgwK8e8/zjBwDqwVvMmU7iun4dHMJWWhK4udjw9RXRUZ8mkpwQ
5okzWsCmVyIzrQ6sXHVa2lXZ7oqTCnzniOqLtE7UFYMxeKglayTzzOka2LWOTEyvp2Oc2ZQBXtLf
XGTjLtsCrMkVAxfnHtcs5LQe8KsXf6/tIGxZiJqhRNrlo49rg51ueH1awkCJ8sace9kBtwp3fuaF
8x/Cb8ObQXMkq+mgxTvT8NBJQcFCo4YbVLsje26f4YnlG+xhr0xKSI8aEK78oDwa7+aqxtkksH2K
qYjzLxB5FjDjcYzsYClJCE7HZCuG7tBjUC6sC8Ssp7l+ws36o0ap/N5ONiaf6grn4+aA/aC5UJu4
qhQjWuY27yBR+WTv/RJlT6KNYDgPt8lrLmI53XRrBV3s+cXCyCYEH+dKyaYaUWuv8D3P9jFRLDPl
9xwxIstSW8M3XKmEV7xAX4QknDw1BneXdkTmvu62PV03RsFjiCQoK6HlMOwz/0UL+Hu9/BAzaRrq
PJTRBtOq5g91dJ82icJsx3QO/Z2MNUErQdc28XqLoCABgQmeYb3qmHtFOL+FAPnkZqelmIBYqgdC
ZlK+DQMoRADIsfnLcMB/iDyX2UmVES4ZFRboaPaCf4yCGKMvh3Jnjueop5z5aowwVRJPuqJqRsa5
ZLfMAWTZGtiKTamMyfEaOgGOLRjYgPqFBAnvBwuG67lBBR17+WirvsuwlIlQFSubYPN3YP9/KINN
3WDyDamjiubR+CH+m8Os7kZ5Hs94xmMHaDWnQl6cWvDjBJgAKqj3XYiuceK2MYDADcAecIf9ryld
XD6x1qzUVUlWEwMCXNCBCcETNYPfvk5zfLEMV89drVS3qeRUKqPwnqJs9NiJoNHI+77dD/yxwal9
26fn4vPjbBicEu14/GDA4FaeP3qwgTvQvQweY9zh4/2yMm2FiUXlufefmmYTMIuMJoRQElEB2xGR
B5Nt+EnhpQG2VVvN7+M7G59E2hOD8d5EZHHDZhxwD9vUwVYKtipVLWhl0TnRaJCYkZsMrjJiWLMp
uEYVDOlB9W1N2oOgL8OdENsAzogOzAJK406aXms4KFB4Gmk7ph9m7zJGH2EXrK9HTheJggTABiJk
R+qdOt73w6Vq9i2wekRSk/2XY+eHQnKR/OkmOladwRBLUn/zMv7xJsaNwFDnXI/nvHEK2rjRJaAI
NxLLCKv2RWH1nxp22XNcr6zb8Jkd4rsp2Xm2EJPw9SuejLfuowy2HcyfpAn/IpI31f84FYm4mAPF
ywbHj59DU5PczGrPPOiZiYrsHmHAIAlHYcqvVWq6Qs6IM91LRm1hER2VxhFGt2b+E8ZMlQNlq+zM
ApoNmqD3RvMrwpjupSRymk/xwLYkUC3l6jPiofF5mHn/mMv5tKC0pR4z6cv8EB6wi5W9TW87+kgY
2hFtXVyYWmrM0Hm2VbB0x2qvL7dy8JKNcPGpEJv7UqaRHHgqVWocTdFsZi2oIW5xua3kkw9NrqHm
tIC4N2NimwQo2N30G0s/6PnO1KGXbgsLDMy6weOPsx7pjoy2xSlhjmD7RqY+Q+OxtcBZ5tx5vfAD
hoTYOwMqFxxyGGFg0ucVoXDcstZw3V3nTz1ucLPd4uKcuESBFRanRGMYwBARgrfLmGalhLARQhc5
eYYAob8ElNBYYOI+zwo7iC4xDgilwYRXyo8CEpGOrg5Z4TjVp1Hbptmx1D2B+eL0Eo+//Ogzsp7l
fiMpD2V7VipXyzYSvkLCwsnUBKdHlmY9dPENaowJUNB3VeGiGzfJwFy8hEs9voj+w9BcsvQw3hU0
jZyS1kORv6nKlwVlIC8/C//hMMS3ucSp+qQI+GBxDGFcsjOZGg6dzt/15lM/PpiREyeXZOFxIKry
8sJWY4f5gMw6lsFR9Y/sEpJuBwSlgweiCsqXxuHMNG28nfsbjLEstltxrQaOCcQVViZAzcYheO1C
26+X8mz1qbwDnx406iQu36gvsX4mpl3sFJ14tkFqquxN1Zp4YpRg5tkKIUPvwpeVgx3YsGDYRGiO
CX+LQ6U+dVRX2jjfhjlFKOE5HkebWVBchMjpfs2qZpuNW0ZODxut4CF6Jqx6Ha7tazvD9AA9Pl1T
82LNj9l4aQX8jLeN9mSKr03yPLBfWosfUoNsKPhWIOGa4Y6MIGHXcntKMh2bFQzfrVTufNNhWEop
d5X4KpkXI3wrjR1zIC1xDN1zlJ8mRkjPvXXB05nPAA7W7x01Z8BveaVmzdO1U1A9hvNzPR8ShgGH
bRLvA34LmlTg4H9oRS4JQVTB6d0I5kXUzqnyMBtXjreO6qnimdHzEB16Sqajq012RoOA/ll3Hnqn
TY4cPop0l/pnU3LhPo/t4nC6HB0SPYlN2526cZeKeAk/yOZxHg9pUmMztep7PupmUE6J5Io51b4Y
cLKaKu6gWA+lDPAX405yuMUd8QPs/Um6aCfOaPVrfIE9Jzwrp9zG2i59SvfNkfFbDBGVY/MmbkVK
PPQyYIIGq+xm/qr56htctv5buKsP0euMyIKpJyqOCOlJRXg5MRUBcHpmNhNsQFY8zMBX/STZTHhU
J8N0TCuH1wUILaneAtVdSSCq6oEBalaPP1xqNG5U44jezsS+BgG+uuVIg6bMITj9kt6ZBSGW0B+Y
ddJVR/vOGLcbhocIHjZjgUXJ+aOoTNEb7yFZDwMlhYdRrWI5xkDB2ye8F3CKVNt9PEi7vK+34qx6
qnobgTaLGJPnTgSNpFJuHZakQ3BIggIDXRd2a87UUvPcFJgAtKD0YXoex2Uid95U+J8H91I6luFF
BkvfMu/SZAZLonHUsrEbA564SEa7gUMv7EDCzVgAsrNnmznbKNFmkldM3KsH44vGGeTtB120AwAv
YOSBgHxqz6M3XKW7cVeeJxodxk0/yAfy2628Ye5nr9znO9a7DMgAfxNyByOsoV9DzFMYndutuQug
83Fq3PD+nPzP5Ky/cg+58T6xY0ujctGaBk9xScF3K4IwFN18A4OCLmJxoMmAYq/Z5xTxdKfaa+eK
jWC+sXH5j/3EMfKARVUzu+DleGQS3NtMyrckIFWLLSIWlqBPScRJ38WV/zadrROdcZJgzmYIgzzZ
WGSQdyUryyiDsA4u0l7eRqiO9E1zbs4tueM1+IyoLnwFEnPf6dE8tTd1j4cuMGUKqGfVK8wZ76py
rYF7TPQvGbPxj5LbjNXPanpQjvqhpg8XPgnHlgbpGwEyzoHZG2qfZ+urvWH1GL0KzJbfuYfJL/+z
ujI/1z3olVcTFQbkBQwpwgXoliioRvUmh54/VLukecIRzY/YYzDeWFOLYzR9wvS2WdxxfE5f5pno
ojE3As+TfGpaUJqYk1Bk4FK1dpWS0+I3R1WBpHZcSeJK+xA+/IXqXeNBybeFnkRBjoH+xRR1AFdM
lWZcNeqCEbeoEuc4a6vfjYUH6Sx4FCmwiM5n7ZpNkKsIg3LggNJIzwoDt6RKXa3fKBTlQdjmm0E9
ysJrF9fOxOoNlccseSnkiyg84ZJniZJdwk7wldqWqRUozbtqXhj4dnkrCQuD9FLjGk/dnDJwwD3o
nZElhmObnjsh9K1U8kKqeCTQ8ZNghatqIHPX1I8cH0EGQODlPJCQV0DLulNlvAXc6Qoa+QZiciu5
Uo81gh25FiNYJWB14hUbAO2QH/2CsGSjjNcYuTN9Tx00rx2pD4qwHdlq1W0L1oy/BnzD1yEuFyAq
+frhShismLTTvard65WjN3szgY9waGY77DlzvL6Bbfo3vIr2HxMpoAQkRnWXcVJmAP+dKCly1clD
lI1n6ZOBbf+WmNXKZ7kEI4gLV/LXg0KkALDbJUotZJzR3fQ76bdqx5lwbHGug8HFqoRI1RJUrebv
hZIZEtoBDwLQtVloW9QDltDclug8lw5cIRmNFBp13x7KXdfsuTOVsgGgwB8ZfPwbbYZv4CzLL/rt
z+G4ZP3HB2aeC9KIpqoqvAf13x84aRpfmE1pOAv6Vs75ddNRSCkxmueqEPrL2iYv53etiNdWfTTV
8NjqhmdZma2OR0mwZc0mrVeyhR/KKsCzNwscv3O61mZ3yjVwxNtyOA/BUxNsQmklTl5LfUTt1FWG
kYLGP0/EPWLyWZOIqXc9Pst9sZqUp0Z9CVDEx16vPnDId8E2GK4qCs7iMevfVGHDgadNB8O6lhMT
rNsUOeFwNZuHluEumPc5Nj1Oi1JQ2qmgwCkgNFskl7KxGQVg+C+Nf6xhiA52hwHrEiFuNV5/Y+Mb
m0iBk3vS0h1ULyxL8Sw0AuggK9Isg/6zvzYrN+hvM9JnFSrNUcvurXIifQrKTRK5GXsFcXywDvJj
VGwbddNFBGfuZF2qdj0AEh0Zid+R4M3JHt8EUJXxvOt8GxvdBTwKd4p0lGcfuyISxQSkvK0wCapu
A2LujPR9V9V4+SwNhaFyAt8VjR0ESm3YQjaEXjqinR8dHDPI4rvttFQUQEFjOGyH6r6xNgUjq+m2
aAhiPIlbAk8XvhUzM6hq+iMMdQ2cv+AVyFJpvJpumtiaBubF4RWNPjvFJu2fZI5mBy561eOyuVZA
HERu2DtG9zfQ1f9O4y7uW4a6OBNCv/udsv0jZZSlSc9VSRjO+K/jz6lYPF4bZAbJhp/g3kdPGQIh
9KMNPgpJRQDg6TScI/qDOPOgX9Q8SfPCYmNMNnZ/sW/LsdMisOsdX3INyaFA176EH8TRFjG5YYP2
qWaeIkYRXo6HjUKaaieVbeK92SyUV4XAl/ID1m34IgCZIt8bV+EXXSKjZZzcZZ3zpKzYUwl4y50B
kY8/hDkXkhsSqpHh/L8Nbcr/uZD/cZeW3//HXYqKoq4jOR9xGbRH4Mrjcr6BJwV/TBYLZrlIiNxc
UV3BNaMqqSqcV1AD10LlAfzHC0p2BEbAh40ebIhyE9nF7KEYHGI6uaUca8PlboalbJnxcpe2+EYW
QH4H7icw1th9N5M3wwXBpCdfdgN8HwzWAqJk387LnVgc9H4bxcxOe5ZP8ul2WDVhOkv9HdHBvMqf
p8WdXS5WAKaxyaZg96ra8eMMVQV2/ghPCitkmyiaYgjtqNGL5f1AMkBTCblht4ftjxeJD9gTSYXs
cqaA4BNkzCgcK8ZHyxVZvpNnfOkUP2ZPlx2cA3zfFmKPFJsqONxuGpV+6QGdl75K+MqEcIbb+5yv
wIOdQVz/efs1//bQfuy+Qa+ofidG4znLMGtY05xo8SIg/cHPAH20ummBiwhUcrAussEkNl80OGK0
X5jGzN7AWcut89f8RzxAIl71yJ0rD1g8uQg9FFlbys1VYgPdwjG+sol4LXEpSLfSSsGy5ggcFCpy
SlpYOnRRcKz3X5O3epdfcBXzbdFfR5VD/YhtZg43Hbj23g3HjYkHSLDlcOeM1gC8kN35m5qkBmL5
O90QNspw2Yx2ynDxu3Ml7OvYo8mUVV6p/q2k9B9kAzYIU1YpKulw6n4y0fpKoNqUisM5HSteKdJT
czy+Z5OdGncjy7HKwEk75qMIZ8oqASHdmwgQFquWJPWs5HYMQ6id9J4HQl+l3QyEo+WmHySAvYDS
DYpApARVkrKrWivwL0DVAVY1JJz8oZxJc+XQFYBchQbT2idl5HBcAl6SMAlmKu2RJv3s4l9Dsu+i
Xz0CL51gr5Q+FApBRv8tUdyPHmB+DMhzVLcHLUBEgR3esM+ltxzlAdwdlb7aTF75ZDY7XUQAcvC7
6zx/VOqJJxiyprGK1jyrd3Uw3uYKwje4zwDXG426BJqRU5S5QLNNlKfUShlNxgt5+qzjTyqHVn8V
1WMXX035zsmU8gV01QtlnzAlqDtpBj99S1AH8Lomi0YMlD5EtWPqnqhuxexiDUeBtYqttL5m22Pm
vuJ3Nla4o35pUHCSiQlOg/hI92LwPeDYxWwbkdf1rkyFSNkr0anH5F32oZsMliuEl6FAvhu8DmW4
N7swgx62DkGZmmAaseK2dXlBdrPtkhIAzkXdel+i1G7FmWgMeMCt5q/l5MQjByIibQhidsprvAg0
XyAxm3YW2RnKAxoxwl5l0SBWbPdcdCoTgH0pLc0aLwNWxtQB0tzOJrgV8vWyCUVXWbpJ/VYmly92
/Ao/FagR52aKdgkDHKD9rdNh/8Id/yJtg7yH38Qo7dmEtJaKmPPnfURS/peuSlGV3gMRnIJZ8c8C
fwJZOs+ydDhXFsOc7S42R1smT++UizUqD6pBVaIH6SwMVJzje5MrW2uUXUu1bmMdXcyefXm8qShF
qrnYSi1u6f179ZtyX7okGxZ+0VaA7x0xRm2lt1ELQWo19FVoXlq9Riie7hX5rJJlFlQwh8UqMnvX
eubvo3Zel1inZKHk+BYrZoRvrcjqtsnwg86KY0B9MRgzd8DGDlMrDAxGUrOmOycySkxy/Kk3j1Fd
PwfyudN9qA6YrmKeFLlGkTnR4gM0M4arprvfpVdQnv7ivACMNeXsNktgidl7IX8DGrXzcSKoYXKT
CwrM/DVVd0Nwnlpz3WY4oyU9BxJq3eiO2XGr+7sSTrsWiqTE1DGhybXqKaeFlfuCMxHIY4DhSZSy
1dCyI9L4ft41wnUeinVIEUcgUGgAM2r8s0/YVIVODUk0rp6Bnro0DQaONRgVucKB07/HS0M6poRE
A46CkSBd5OBWDepBi57I6uhk4B/U8C5V5WnsMF1hZ/rzi/Qf8De6V/idgvkR4SD+xAUYWRb7QjH3
Z1ySKzITM6QyVk2nhjyWuj2KeP0cjphF0D55V/JjWO9mSpsdeWIQ9viioxKR+OBGw1ruNjU2cTMD
W21watRvmd1zKCYMD6f9pOgvk65g78008FB5wdistLTbVrriBsal1sO/HBPSf5y18Ck12aCppOOl
/YOfMY1BE4xG1Z4l8z7Bda7MMz6QW6N/TuTvGvVCiUEGrVT1ltGmzcnl/nxvdeV/WAzYLSu6oYJQ
XBxltR/JpSUKqtIqQntmKR6GdHifh+rYztIpVR+zSsF6oLlrHdO/fbXpaXp3NIKG+tugr02DDNd7
cVUbiyAj7lZyfaZgneeYGhoMK8nvqvheYINszuUt1r+GAW8xpuhTcrIYbn9+yy2I9FTaxmMQYUTB
IWbE92SkRruOQRwLeQk7r3JI8VUsmGKZUnjzCMtwbfn9W9vScMMFPGjEbTUVx2lAh4H7hk9PrEKr
3b3r/ncqIT3BvGPqCJsCFPLW90ik16KqaAXkstK0ZbyPzpMw6KvE/yaYBSAL4FJENnwMKSl0zKpj
B18P310tujyGY4tfpkg9kUK82l2Ezt8UHLs+foFJke27Cmy8HlO3YM8gmRun6dBRzjIRjZYC2gGD
rQCfaEvC1qJ+1Sg3RRBsOJ4H8DRx7Pr8tMITgMYoUskrCpJr3TUoEHyutIcGRxDbaK+UbdujriMK
TIZDK2jnvvfBHqNAtPpnQ9oJ+lNKf89CGiBgEmGUn1lxHRjEGdkwKiqk8XMMB2iKkTHWl45AbJZ2
UuZBjAJwLVS7MFLR6OD0mqd33aoeSrzitFvEoJuMIYl/LUvW1UwZ6L58fMVHipA8V8v8oxps8M3D
sYjwdrz4/ldG4WgVStVhItTlhy5GlvVJ6/RVR7cx5O+5YuF+iuQwP2rivFEmZqzlYwYDszTDtTih
LhVKbDMrVzcEZKZoMTuvwEdyDqavGUevrGzRpMwGGssm/gyyBvOogb1vGN2weBBzpEiTcljq2WYF
Fp5E2GcqXbX7oPTM5l3geZazBgXc4S0/ZLRTLbHBAWSmjcKYmkj+qzC3bnYI0N8j6yYrBL2xeAwl
5VRxTldh4yhC9dDMulNSwmsKlKq9Jjk9BUxToKGFdka0OAXk06Dz7I2A5lI0QdzMwJyQjIRtsg4k
4FaCP2zqJN2yJT2xPJJwcpP5ko2nktabNK612ljVff1Av6btB2+wpEOhzF5Mx2gNP9ARQhSkrgjX
o6fiUWmLJgvkvYz4R+nf0+LeUPMICKGiNkOegBvtSBXFHNxBuxEYzPGvkGp2mDxP4bts3rFeH2lv
x5pqj/OxmE5mcouMY4ooqwdcqNedN8i+E2r+LkFJneXvOW9wX+fAsIlIMqxmDF6z6VImTPzlCFJo
iKvl42ygkKnHj6H1+MEWhTZ/+iyrr9rEDy6856UOih0XAKpdnWzRPlpnYrXTg/kxxPtn0LwSwqxy
G+bkqRXxEpiKjaL27lJbLS22htCTlZRKOziCiIo8Y56zeTWQXYhmcFrCCBw+WXACWk9qkHkgX6Is
gO++B4VXxB9j0qyChqi12CsGrzmjFVluU6Kjhot+SsxAT0ST6+skjTjkBUSKGX43DRGkhs6bO1OK
1WEmCIgBZCVoLAjutY7aZeeJKLPGHA+BjJFZ0JuFhYnz47Ju1Z2UtrSNIBuVEs5reB+wKxSojrWj
Kj1HkrRK+QgJSpY5xewHhCnMcx1fhcWHPhYIFRkL1FFzsL4VmGlthSkjJ19FBFFPj6FEx4s9wuCr
ph7VsoRzuE/viyog1jxhgHyzZpOnVdPea8rj/FyaFTo90BkNXGP2dhOoCDROMtbDfui7k/DNqq5g
GURD8pBV+b6LjUuiPfYguwI64oqGZEncFsm8FeSFsM8Zh06hF49oOMT0JmbaCx0UhfdJzHA9C7Ds
bQMMqyhbk+m2ynTPxO5ZMhkSEtL8Ux2/wwnDzPCroUsp6Cqr+9IQDVHj7QSJIpFkhx0avbjZpShX
xvwQ9tclLimT50KwYx6FMRgvSaK6ovRhUjTGfpqSgrEqMXJe3p05v6ti8B1intlH5zhWvzKeuTgr
R1+HsoZuLo/0g0FbzeCbld17QjGU4KxHa9cvNetOfdMDYqfQjghFG5k7+kh7KJqe64HWQTpQgKMv
SD+ZlTRKCCvwG4l5qFr03OEN6JP6Mm0m87SWtbEI9XBJIuBPLWHL60rcq68VhULIeMw4uSqfGSk9
3BMdiXO/fRr8K/BV1692LSdHwJLI63ob9qgJ6WhY15iuZB+SvlMoXBcd5EbSj/a9k1pcYDhiDAvI
DQ32PrypwrBrMP0UKvwP6GZpVrgZOumXgCWhPxv2Wk6jZ5GjW7Ocqt9bcfCtlSRjU3+ZxHlr4fla
By32QzJVXBZbkcibXhDeZvzftFlZEwZr2lu3GCKTo7Cgra8Jl6gBssqQesvqqQDjj08WC02biVu5
48vlWlkCpxtbony66nl7tK6LX3xnZAh6CyQCopl8hbrwljcdRZIE5LNEquXflMrHr21lMuCkWzud
Guwcxnc4kpu5D94kUgGD2l01SWdFks863IiC4LEB54YBt8gZUNTZN/lVwtod0+jrzwHZT34v6F7i
MQNAKdxBav2/a+P/KJn14gTD3beac1jKOBxSd2mki9HEuJP766XyXSsUD/wYA2bePLm8msWwNVsm
m6W7kjYrPzWoftYf3Tit2/bW+zXXf//zRWo/pMD/d5FE5EhnAN3/BIGXmV623eA350yeXNOkM4gr
eTksflvUv9URWDoWsXn0S8r9J11Mv2eqRbQs9stOmZg4R0fRU800FYmTohOLRWLqiXrymNfVDfcf
u2l2iik4y3OX4nhvzkYKG5NZB/9VjioMyFENp2gJSxCINOFJzSuOMKjey9qcLcEOx2M70hukDte9
D0jGGJ1+9SkCJmA4TP/Moab1vefjo7C8oRqSQR8E+EgnQG0+iiH6m43Uj4Lx71tGMwMs8/Ir//rv
UqiAV3WdZDxXqav2YuZltMzLIvIaWnw9mpWWWcYmoJeKRp6VoYwHXWRDbmtqtOGFaoPLB6GFNozP
YfwXKd5PZOD/vzgN3a1Bqo687QcycABYWmScEufaure5dkvS4TXzp6MGK7hTKTtL+pNCd1CrnufM
fJpylDd/fqX+871Xda5AU1RNQef07/sTV1JW0wvivW8xWWwN1rxCkt1EtKaOPgJ7OaCO9CzltW00
zdMYJU+88QYxmm7dUvyVgpyxEg68sMg3XdJdxjT4S7b2Oxf6h5ry923SRBSLuG9jFWX8yJXUqk2a
POIaI4DxfrqjjrftQKQvb7vfhNbK4g0skBsZNA9p57NSg6VfFXDQi7tRJTwfn4ll17WaPc7aUaqD
vay99e3FQNYiMUFQLQcQjts4NFHDZgXXCE/zwMYU3lKcKoJASm8gH1telqS5LNFMFqQ7jp6sS5E/
RxaFkeZQhkZGdacDW9Lu8/FNMM7NnCKtNcrNwMuWRq0XohSYCuNRnTFkhxg0tepfEvef5X/uF6Ys
oEqX3JJX6+deFjVNHaht25xLC3WpTNM6pXzns0RrtNkSHbCcw6ZNNMovjDTQAKnQmYz4Bt6VW123
VwSyuOgG0LzbIbiGWvyiNBK+A+Nf2jm/rWn+/WQtAJY8V54s5gY/O47tbMqVotb1mSytq8SnUuMA
EfxT1SzBVO62MjOgpXaIxMntUAZNBbX5zpFj05bmAc4ojIvyYMbDQSWM0BOecUYctWx7Y7nr5/k0
pOJzp/krP7gHqJ8z413gWVvJyMte4NXIKHuESfFyohXL+NFVDJVzEQqbTgBZCpuMAk8sjL+U7qil
htOozMZ2+nukL46A3eOfV+N/bAjL/aAagMSV/+s/6hJWqoVtpWY1jRtyQJ/amQLQjhBKpRiqTKat
chpZiSNQkSD66szLny9A+VEYWV4dS9RxvtBltgNEj//eDoZmbrtJVKuz0OzM9lGaF+Nus7xnFKlb
qjxMUtUhJIr8VhWPTbxv9d2UuwUQb+NRx+4IYAcirfKuMdMGERn/KDbQeE89vhaRWDlD8y1XaGH3
sn7986VLP9Sk/3PpPyTCjSzrfWRJ1bmYHxT9niP4qndau0/FezPsatFLZtdnemK8yPx48zJXt67Y
tvFfMNQ/ydj/dx2wgmXCRElXfuyoqlnqet9zHaP6qPh0/u4Ks60qCYj/uET27fjQaShuEjyaVjzB
lLs47lqIR/qum/7yRv3ev3+sMGtxJYAXq1uLFv3fD7RXg6pt4qk6R5Qu1F9WDT3YbVRIO4AnDIH5
/5p+3UpDJ4cvEtBp62VQzvTM5f6KvLmbLviLbvXXMbcN/IO3Fl2SeGOBGUxtkhNfW3fJHps3jU30
V3ziK/xmU7IEv+MP7SKjd7+F71Nvz8Imia9abIPYt+kgMVjSCgRPrn5D6Byg6pAQxNtxbCMECRky
jzdQZdAzodrM6XutsOjItNWf35nfpfD/uTuqbEJFVRXN+K2V/0fUV4xzkaR+U51ndAvxQRPdObC1
YU8RTGYU4lOlMsYsh2jT+OzYU+S1buBKm/JWhYc0PGNYaAg2Ls35dKBlZkQYQJW3lGmJBKnkrQQ2
o9FAXff6qvRPabHPwn1b7nv2kILW0qPcNauBNeWTHr3/+bPpPzXzv19EUKoqn07kcP99TPzjwyVm
IGlimlVnhHH87+P4nKyedt/++tlg/POZYGeFLsUhElvY1at3zn4gsGgC7RFzQXX9PjiaKx0kTAEX
y8Bqpa7HbcKAmENPcS2vFRdjCMd40h4qx0DiZVE4XE2eznQfddz1sKLnbOfryGYa0gGvtfZXN1Sp
trK6rHfe+aVcoSbbxMt/fH7dUwpfL2Opl+UX193a7tFmhN+O8FHI1wMTeTe0/E7/SL94zejV6le+
3v/KVq/7X2zrp9Ylr1vtKdrxfXCKcHt+jgAHdN6ikHJT950RJOwVEdE64pe0h172QliqbaBSbudP
tJbBXn+2HoBIstPaygfKDCe75a7x6F+pKK2uEmp+RlK9yGm8EdZKcMmf4BtAcIHDQZn7CKKDCfXw
lB1ap19/9qASGLv3VFvy0GrvymcEE1CaUE7Y9R4ZXQIybYFeLcpJvgslXP8ZZWL3nqVOd8wfBm8+
5Od6K/MYNJAwwkp08JVym5XFoyBzthltcpbHg0R8jTAOAOLye4jnf6nA15Z/i5xsTea8+sJo3su8
wqu86TZirmuTrK+D1RdN0n20R6gMgVVdPyBM5/aH18GBmL+V3MnJTiV/r5bvyt9NUH/Sg//uH8MF
znsBRc7wln8TGd7kW/Ct8J9/KdnY6K4J5Lar7DLdwk9LXFXBGln8ooxfeasBbFl3TTfmHlEf3orB
W7cAy0ALgCDYi1vfhRy+epGBcXLoQoIoLOrXqxK55QMFyQ7bbY3OKY3TpatNqQ/3MeYDLQAW6gPd
0dfsjIAZsVXDsANf8FX9qnDtI5thGuozCulgrynXkddmv2gykcAhjWZ6MTi0O7gj6wXOlGxNkP07
7X0unHLTvHEESqeC/zI6xq45DPZ37JQ7xsz36WaCRYBFOQT/6oq+hH9XX/vnineAPPCa76w368ys
M5Oi+mP0Ml2MQ3gTrt1LeGHMuHrKHbwrj9kDBskjUq+n6Mk4K1v1xBe7Mhwswc4htqonFtpD+6oe
i024xazELfY9Y8crw14muK3/R9l57baOZVv0iwgwh1eSIpWjJYcXwXJgJkWRYvr6O3j6pY59YOMC
3QV0ddWRxLD32mvNOeYDXNZVP8VPvSCe0tUcecoYktflCIPhAe9dMRX9lIEopPzxv2Q2LITZgcDC
HTO26fvB+aBjZOdO6pw2L4vPU+rg0uJ11tx3RC8uIkfePF5X5P280iQOLTBf8VTSF3VNp3fop9ir
J2lmLRN7N34w0iAburEPaG5ymDyL9vvpczftp87x89OpnUNr76bvTy4pmnxt/pnePuTOJzHXvMJH
RJf8MqbxznRHjwrw/f2X9d9Q2f2+rf8WS78ia5LEwf/v3dHsEJ8HVVxuKaUZR8yDSHYCQ5wECJ7v
Bg0QNT9IzLSwpgyGub8hX+uYMuAHZVg3Hh3PQ1cjWGvmZ8pOCSNFmZwkNJGaNjMb0VEiHtsBrVYA
Ci4tJioI/bt0fWla3ZeyuR4xIY2OhYKactJwRh+rzTT56MngHVrZVXtgXwwaVat2lBujCCFZdKjU
C3mYpCgRx/aXxGMp8sEyQI2+ONN55L5UjoFYsO9QpLc4uoxqE3d+we4kQJMw+GLC7dgzqU4p7eto
HgY4miyC4loOe+hjxq6QpTXbn3ck6V9XWwaJrtDBod63xv//PxtSEZWtMBTnKy7TTw3dvkJBfiVf
B5PC3TxpI6tH4WtBfFiJVPD6Ff8tasKfv8X3HoplUZmZo5NMIutA/vtL5BWnv0jRSPgodoN6ptcW
QJWa845b2ec9zZya8KKfP3KsPL8+ZSaCNcpp4klIw/n7I4WqNK2yGPjd9S6J12m0qm4+6qKfP+VP
K+Pbx+gioR4SiRXf5v5Nds0bS9aLrRHsi+t7TtaIXB2p7/J0rpROGtGN6Rho/lJofP9c5qfkwHFj
RXQ35ledbB/lUUuMWLFNzodr6EuDB59b698QjitozQxlQZzu9ReR2/fq5sunfrmoQd+LhSaIxRb8
fxxNtJubMprJ9niP2EQtbWOpCwVjQwOGJ5vJ7apBZEv1IhJEiFGUad2Kg1QTT4Z+W5v5ZFDH5uSq
uqScl0kL/fnmfBv3jt+W860sW6RwfcvfqurSIuWtLLZDtRsqOgBNgBPxckM32CKtqvvZz5/3/V37
8oFfHvN60ITz/V4VWxNGRXefn2vBziltNO0lZBLIoOcercfJx7Ayg5dxSajQQ/78JX770eNh8z/v
e3YTh7NEXOhW0T6HJkPPNB+72xG2jZgAoN+e/29n1y8/+cvyosVq0ElFMV7jiZy5DM2vZJ0lLq09
mv7IOZkJIFso9dWvt/eroEBnQRNFnfACYlM0HcPg3z916HUslXJSbJnTVgiThqaYVsy66s6AqTDO
FJRBnWusszf+rsp8oel+iYlU/3G5ienTZMJZFVKZvp3djZvUGrGcbZObXWl2ekfwipHXvaMeYFTR
kabII+AwJw+wrYeuAZ2vfx6ji7Fuw+c4EaNcKjirbIyqiGAIy8iW2i6jdAcozQ7MlG5UYzNjxPqO
tODF2t7HbL+KOp5Ro2EHIH0waz38/BjJ/7ix+JRpE/1Zucn4+/vixlJTMObL0205vMQIFUz8u0zz
eXq9GxYQWtjkgtLvOesnZirWDWFk5dcknOLTwrp/MW8oyFZR5UuB7P783b41HdjIdBq4Y3vZHBW3
f381pOuqUN7TdNtJjFiIfKVYGMqeWG6/Ez5//qx/PWR/fdiXDod+T1SSUIVki05RZtmQQcYyIFJX
PNixOMtLZ1BRQkWIJwC+ZbfJz5//bRv78lvHa/Gf1/kanMv2eg3SrWUqdojugPbn+DT34i9zjq/2
+fFtIu1UI6hE1DRT/nMh/vNJoRxX9V0tcTyxVHWp7N+txr4YUggGv1qJxEJpDMpvGMX6+lVCKRme
wY0ijUE55hJ+cij1ahao0yCBvo7y5efrIOn/uBKqSA2BAJ1gO9n6ctevpaZVUWZG24JeDmnqhjs8
3QTEwS/ySybhWVwDmsCIVr4WCGLMUYNNNBsAi6cxU0yHmpK5qGDoXAMfGK1/FTCGvaY4vJiSuB1H
TlW9L9ujknoVW9jy9t7eE3oGnyHKOGOBtJTfX60IfD9DrVOX5w6r/jS8TXgfYvLG0mX1WuLOJVy9
4uiV0/mq4HxmQFiepXpCVnw+UzwVVMNLdixXfb6/A2YSsDjNDXnGkoCtfm3dFka15kTwbEGOoeF4
xZC3VY3ezteNXb7J+gU7tly6gu4W1SSv9wZkPN1Vqi3e+PySHft32kpPND+QTADJOKPAnRSZY8yL
yGXo2M9idSfw/SxhfZVXQcU7usuiCQE9mSOAaKjaRYF1OUe8kuGO3qKKYfeAJ0eVK885WqXVO751
wXjMu0mrzWrhVJvLQfZUxMkV+ic3RrCyBRf1ZyQlP945aiN15aCI5QuhsjBtOVdIC5GZqEIpTbHy
ywLxp4X9V1Umi389K19e2kyl7qJLE22f7nZIMp59fcCk1VlHKxjFugOxKqaf4J4gGW4N6oV5+lON
6+/mkNC5gzeUx798pX+tI9ia6AdKukzmjvpls2IUnsb3Soq20uF+sh4xo2LVQdKYPYlv2Zb0UUQU
qeT9/NZ87/XLCO6AYhh4NzRV/NoXzfQc6WMURNt+l+i2DHz01FP/H6zrvD2GT7etConkFddAi+B9
HjrDFOW7JGJ2pz5yMdZQTqYP1Qsy97hyMLBtuExspAag/ITR/gTYHLpuJlGJWx8tFf2x2z9eX9LG
bY63Y3o+3fXfpovfDhNYpejzjls+LdZvV7K6n1t9EORwmyv7qz61IAbfpo24jSxm4Z4OBef8gX/i
xgj5vLiqvnDCqRjg5+z2DFfMcJ9ZMzWf6emTcJ6Koae9Jhcx3uEE+/nif7/lGNissQBlD6XD/zXZ
rSbdTghFE6bPJ5Kw/mTUdDXJPMTPhJqIcnlsRlvgcvtfCl9J/rZFfvnosWz5z2KeVxx8o0gTNig+
xWJRQqeni9RPRM1ThHlVLzvTH97vUAhzlBZ2uqRMyYBRGEisbQWkDG2fyDbnLFpXzRmwhz8aS/Ol
kVzMcMymkSUOdzfA27AQ54LCbMsVDVfxMCj/sZKn+mhFkc1Jjk8qWRgsZLJXIr4ufT2Gvtozn3sd
TtET8+1CsUuyXzH7y64sjXwQ0huNlx4Rde5rvQOJIkYaMeoSXNBQEbpbSFQII+Y1aApbRCVEJHjo
mdAFq8q90xUFTwXxzW0+I9bhU7AFZT85r2ELqrTEQnuPzSDx3uZHDkmL2uGvLuZ/WkCinbg3uMeg
u/J2UhJkhuT+t5szblR/LU4KufEjhYOzsAwV5sspocrl5io2CYZzayWFrzeF/tpwFIyXq4AYssDJ
p22pDk0pnyAWQakSXulC5tL/e0UilYzQQd4knRmFKn3ZUEO9jhLtFsJjIBEG2Y45rHSE0WhXlRXu
+0S80R65Osr1446dUP/lBPutcP7y6V+W6KS6ET2mAne4wWy4Qajg+MA54cY5gZFp9MvUXx3L1b8v
ui6ReauJBmpMyVDGcvc/L4TSq1o+1IW54ayQjs/8pNZXAu5ZAZFTdUZ9kFJ0Lwx6i1j5jHkwzGs8
y90swBEVzi2Z0Y3wGRGEVWdX/6ZrizMVedSX81jrsQ5dZ7lluQ1SX94oJEFBvutjmsvGy01e8B9O
HgaiM0vYp+ITFoGfl5rvrzuuvPHn0WRRRcn4cjHrsutQgibGJrq/cjER9TY3JxRf0v6X8470Z8f4
ciGpEfE5IAEd1+Ev8on8mgpxWkrqJqZlucUPNqr8PrNhYtWTDDgYKFLFSXq3rh21ZT+BCBTintdH
u1OrjAQEC5s04pUQFo/XHURUwmSBNN41RLrJAWpiPUi918yzD/mDsEuC7THTVJ3DklJCwABreXej
fh7+ca6J5qR8Ubf5pQcWvy1Yqm7eGafJE6BAGt2AQvvVOdsxIu0AjSMls0Y3u5g4wsp8JEOhsDHR
stxt0tccyaldb+oLlp0cfSNM2B0KUWuplXaxOL/0rwlCrEWKuAfO36Nc2u2+/1QsOuLgcWxWRHz3
aHUZ4kfb66v1Yex4izFYHwqEnRtYINTPOKlpCYd0/BGUrtKP7gU/9Xj4e+46wq4hFFGOApjxf34+
vhf3Cop7CSX6GPWny38mlv95/EXlGvRlPYxGXlfUXZhxZPwRN05dR4eelFBsaLE7liQD+vE30A5C
sLNKR1NHP8/PX8YY37Wvj5BB85daSNUtPAF/v4vXSr9e2wLeRzrDFzy7eVTKPm/ig2ZrdjLtwF7d
nWgvLEVImNAkT+Eyf2AqaG2i/d3XHfxEs3gbLlvf8NojyOxnTCg7zKW49xZwnXCGy4fiSdiDx5/p
U0r/HmLLG8CS+X17flOgwevT21yYQ50EM64QoMH0cSIvgoOyTZnQ/fx7/7HSoS2gO0iWrQnX6Mte
bIVVIxk3Td6UZBPcX3txVY+IKXg+hEMlvxQd34sjPoidRQaihCJF/3psH326uXETN1k6151C3pjC
BzQ31M154QTZL7XY959maNQ4qqbS/Pie0xvHkcwvy8RNDiSHnCPCcwa3VSVbJJtFGn5Z5cZV7O/n
BpGGgnuD3ZNI0q/1lCLmV9o9mrjBZpFTyp2Z8fYrmcTnn2+Y+tsHfbljbavEdR3yQW03QQ/SpzbP
5A1QCSs902VWOQ7gr4LpKcA77msVeA+pzflUyaeS6fXkUmtIuUdncwDdHd/ca9KgCk6veH2RwNh4
DbC0s+mwVrDUsAuhZWpZCGLXkBbdWKr6NRXsCKSe/vzb/kxXfrqIX9bvLBLDmCVC3AiwMTnMi9Ne
Z6Uz10Y9FU9FtMqujvo59mw7V6Fsw/ae+gF0yAOzROkhUw9VOyuaCQdxqfTlbipyCJC8AeRpMVqp
VHm0NcfqPHgynpWP6pHAvQfIdY9649xFxLozM9nU+mN28zvtIE/N+7pvtqyq+BB//qnG9z2f5wVT
nopok+3RHNeh/yx616FoG/VeixvxFCzMFdMfFCB+sNQWAESQJ6HLuFIeT9NPHKEwEaM3wOIo/mH/
FhNlSWxiRTtzw+/WZ8mD5QyzGvaW6QK8S1Bp1RAoHUau4cU6Fkf8S5zVVTA0AHNXyrbaIjuJ3hB2
w06h8DRtEQb8Fd81Ngxa83jYGbMbW0SbTjrGHe2uq9uaI/fPF0H557P8n4ug/n0RzoNQ3CyhJMyG
7pi0lLNFNEzplMAQBTAL4ExZdguKcxPwXIA8b3u+zyq8kupKaZf3xBvdc1cqmmlcLEYI5AZ/DS7L
kJImAZ3haVuENBpEAmUlVL/cwT87wdeH1RwVpLz3nJ/+vKj/uYONEFtKjj5w0xgc15dJ5ifnScls
Dg81VBSsSS0sfcKM6JEqbMvlHXc9vZgI73FZbXDsBPeHIkTmgN7DhIDSuK15vMuF26cvMiEDtkSa
0j2f5WbuDGfolCrRp5aNTAzIGgcgZty9C4v355ui/WvdtFTmNorCz9O0L/Wa3FZdlQ/isCEI+DqL
n++tGzLLZn24Q34hCPhsMiRwo9S9th68nuKFMlTFEQwyLFmXPQInELo1wJqLtMfAlzFb/xQ0BNF0
qOwKpYZ3g9uD2w/Txri1wwVbQj5IW1t6xlaeJhMY+D0UrkUGLec6NVr6do7Ei+sbD4xM/fLy80/+
12P431/8pY+JmfR8NrVh2JxBSZFuISzhO+W/7X7/uK46DQFUqzpPjKl+edjboQ3NvmL3u92h7gSO
EqySEM8HQ+2u3vz8i6Q/gd9fns6/Pu3LAaoJpHNXxndxw3AjZHLqpEs42wGmIgoYu/hsLKBsdqcQ
OmF3UIvekUFzg5PX+1xPbPiACsGD4YTGDEuNkHpYuDpmoxxeH0Ant5h3gPGD8qVyLFyhwI/jwRvj
oYaX2RC2UTsGBpeeFlK3Mx+AAsJxgBimPocXNqA79TkjfQzFT/is9EPwoLPqwSNpnT53+EeixYA7
9DyN63WA9LKbAyzAjmM9AzWPDtiEcAqmL6AN98I8eSIsIHiLX1KIPPY9cfCf6FPheTRWh1MrYAww
F9PVO5WrXPpAOIZihJn0ZweQjkowBpV9+8vSpo9388v1N2UoQdxrGR238uX6B3XJe19nKA9ltyaR
L1gERH+YbpVg1nBqoix2+IuMx0KakbEtXRpICthA0MlgNW+ng93kbEZel02ovUf8VgbTpt+zfQUJ
c5mnWJ5a2QLbRwSgBuaMPva8IsEV5bFJ0R1lwWFNj9RlJOFJZmWZN7LHcLOWFnr8YDUziSy+HiMy
TQdkr9n0GtPgmLTRpqaZUv9yxP1Hz4ctDunjiGqVRP0PpeE/i+W10UOjE/t+A3HEoh+9MbbZJ60E
++pet9qyOXBi+UhIQZkjwox94VgAbd6MW987uxTa14gr88trz+f+4yYpuq6PcCOVwu1LQXrOKzMN
qqFHr1aqHj7RbI7HqXfFI0QNsl8ku5viTyLvRvpkgZ4Koo1fp991Sw0mtFesbpfyQ7ZgOT7fNWjI
OL/Hv+6FfBqhpIObCgViQI20zfGuE5tl0bK3ya+hnZ3UUzY2kqAmYK2GDh2SY/ndp0obCo+E+dYS
hnX9CGIvJ9OIaCBPnLI4Xq9LRbBjv993zYzchsTp96Yv7uNZRLoaBjj7vtfIdA7oFtEuvwieTrbl
mfDIR4N0+cnIDyRZwJppkR+ex4yOukBgMql+KeX+cY7ihgOPMkUGIhTGX1Y73SgUNWmbfnN9k/GN
vhaveubX9EIhqZwnQTwzEL6IjviiJhDq3RbX2g1oMy8GdhpKmxYdGtHKEURHH+viFYN7gpzSyxoX
mwru3Ig5LqwX1IOmx6k9I8mqnTFsC+7O2dpgNTcr/6y4GBhYWmpiAADfEZrdL8A89pDM7dFkKs2b
z2vgkb0j+HeJji38MNe4b6RkISabQtu0hAB0PsUuwwdjNvxa8f6B9X9dJ1SRI5iuI4DBwvN3CRTc
6tjIJF4Ma6p4+L82VLcUCqyrPEtxs9YIbKD9RD9zlX9eFwx9QtkRwPTmdmOxoCyvsNCEBTL5KvHb
ZKqKABVzeW4Bq1/lFkQVB/dsbWvQ6xRbBW/CUOcTdlnlaFvcaDP9U8woo214tZQt8TEkDgZ5ZOFo
VBwL46E9WRBY2axtPWPAZ6uvRCAdRNbqtbgSkQHueSvqh+S+zDoXtNGjAuiVDeZOPx++eOY03ASC
6hpfIT8h2JzTmYJIEAgzdgqZaWEXb4Sa/sYeqFBDGSDA2eFmw0wGa+yFSL6qFfMrMSUuh2/IH26F
rhk5o9ExcQegaFDTeI9MjyGTSG7zR03iQeyyC/GA0LzhT8kwWp4djZAwxsPtZODwo2P+mIHsg+5S
0o+in1j5xtWNdpWvLCq2QKRqH4gTkw9s3mj8w8TRH+SDtW+fr8hdNUclsIP20jFYRT60mH27olX0
WPjxBeEvKNKMC0m/n22SgAPQiK09XEI457JH1m1Navmy3pjvDb3gwuMCpJUDnYddVakcmjnqkdGW
orxS+nYXTZ8D87XQeh4YftAMkVT/Diiq83NtxU8NL8BlIGleK9v4GEacvNPwjXfBGxEBaI5h3LbG
FEKKeAheqCRBrUYJCDMooe7o0ONO5w5EDPmNXdxnSoiJwq4OV3LU8vl1X8yibfcargkb0Jn9ExKB
eFSmJcQeCvJ6Cb8KUkrMEP7AanLDGM1XR0I+1zfGCpOJ+kS7/JUVHYEnCH1jrhMyArdmUzxHTzTs
TTAEmi0dO0QQu9KjAybSIvtQZv2l3uc78cJ5jP1eX2tbQmhkT0fg2jmChowFf9k0kPbqdY5cPHyJ
PwApqpcb5RvjMvWZQb9QL7XhRY6PMrTPetkSAcYWmbk9qYDqTNiDmBrZ/hQe2HFwaKMqb537m7A7
P4GdVz5IHliXnoJ6ktCewO/vRADMqruPoTXVF6Q9lG8FpdNRfx/vMA9EYad7a15ssty2nsuN9nrG
bELVuxw+qX/bh2orw1Ev7Mwxt4Hf7e5euhCfzGm9yvfJA8Jh9U+W21LaIbobVvmuQLFqAsRzeDW1
FoTOCNI5U3KBE/sQSGoBmgxLcRxeZv1SgLgERrf7jLtpPgBjn5wVYhdwRZeVn5fLKvba1utbD4r4
EM7PiIE0h70iPOIEhNFz7Fo7f7MCcM5u/cyIpuk98K1Bb2eX/NjBaC6IGQk+m7tTw6OFwXomT1mL
7f4RKuQ5dDQYet0h07zbUzlNoY2K62B93sm7vLUx1MQv8fT62h/EC/wo9iTVwGFs5w1hCrQtZnTQ
+vXwZPaboT1o0ctwB5iavNbQy5MJLc/7ttnrT/VrsyMzjfqAx4vblLyF7KAcJhb5a+mxL74EJwuK
8LF7yvbyXNynOy5bNS9OV+IeS6eU6TC6Gkpy0puW4p4kLZB6mb4KWfjv2xTLMQeURl5g/eM9eyIb
YaUi4w1mpj6/BXPOeC1/aoCamaCY9pfN81/F+wirEkfPjYVX48sRTKxbQ2myuN8ICpCq4hn9mpmD
AekSpxSeQwby4TTOlz+fGf645r5uRUx+KFcZ/WDA+tJ9EbuuT6w86Tbt4Mi8Fmqw6ppVLh2S5Oqr
+VrrDvfMP6O+VwE+s3xiStf3RrGhgZ5zXSuG6fjxYkaGWfssCntFPnaMvcoVaRFW6HX5VISUkHOW
l+yh+DCY4hXaKVWelAx3l7BKQVyDXijnjbWsVc7QrP35zEJI9DRAOxDhRe1B57URfpBLQzM1E4mz
2VnqIVV8AbQ+/Y2ZlB603M2SSXZeSbDGe6+IlzGnmxtrmq5vWTQtEXzNY0bTP4LN3Ce/dAaQMn6v
KxmqUvYw3qat/XXkoQRlOeTXshsnnMEpnTWHM+vzUS62bLTta7UP367qFC45Nmw8NR3LDmGUU6k8
AJHGkq8+w7o+A7ecDjsldHDdaKMAHe8MNZB/jRwcz7sCBB0qNl994zidZAzAse8ZjvVCsSig94JR
Mq2JcKoWpOWwB1Vb6H2T+1SJXcoAVFo3f9BRbXeaS/sVWARmCoX6k9y8x3PDPjBmWbGck9mJfJK/
xqj33UZzAoJzoq0gevFHuUjIOIp2ySUiHISu8QuF59iA3OuT20e///kJlb7X6yaqOo2DraprI63n
72IpzhIplGueULpjVOAUHNiGtXpS+gJJP7OQQlNeRmRWlZAbVg1heL/y5JDx/X1zObtzokOzy1QS
WR+3+O8v0ZqBec9T+U6Vb5MZYxFaAo4BMKdDE4/4E7Lwjtr8OrfwkZgvgzU3HgaJ1gaUVw7+b4SK
H006bbY+BtgUk/yojFwMfSJekhPiGzhTfpp4QjQxV4m8I8qm/wQNNybd+IQs4eIYJj2pMKSG13b0
kW42+TtlWZbMau0deU+HRdXgbmvevd4XnxUoF6wsiPGFZf1Me4qDFNQMcJMX6B+nZhWhfeGIqcMj
JRYb8hrO63bRY9F5sDbd04k/WMdPwsTpudh1F0guk/bQT48hWznfpj+RE7rK5kbjwSI8p4siWwtk
kQ2kceFSmRrdwvJ4yl8kxlU4PbQpvUzdEY8Ff7OeVAOZUSBLnJYobXg0/djapfoqdvfehrw9xjvJ
ud9imrAJ85HByrNFjWs71SwJLwpXlq00c93iFLMxgWl+rxWnh0uCepftrJ6ANrgR0Mq5QR5XFDrK
AXJbAL1vHbJ3ggHbmYA201qWBIxN02xT3JxGWsONH2KP8R9pKGRZWkRBRbvboa1zIHSEGe16uJLR
tCK7Pvysi5kGjLX/CKyJBAEDJg1d2I7YNWKHNVwl26ibCRf+V65ByFveyQxit1qqb8zaosYn+bNa
Zg7IBMaRpmNe1/LE9NNnKfZCYNxq8s6UzBZTtDgzhombhKSGw21D+S1d4JbP7zv6vgbyfX3Dl4MA
1dC7owNwjEFEklB2HdvlMD7p212vvDQOdP7QC9KJJTkoxPD73f44cejTCCfh9YZ/4wJgMuUICm+P
UGHsXyQ9Er6A1iZxrqatO6HXHKTHF0N4hv90O2CQ0Lf6g7LKKHRua10lD8tVensb4koqThG3dZej
jXjKASM/MWHQ7Pu+YW7q39OTHh7wkgGjYiBrrliRq8GXHisbkigz2vYDWPwxo6HduDeRl/pSQDfC
3VO+iEfhIgaYNr3rbW5ykluk1lzkT0o38Uh8x0anzSj6K/IXySEFMq3a4xgEIxNlMGTLsRIeo4pE
bZsnD6zHAO0BqsjdPJjnBNnG2wIU+Wq0gXeUHKA08cZdkR21q9Jc7nl4NHVTwOCt1EMBs7RiaOne
LK+2PIWEjOuUiwNjE6SQCBQWvyulMXksvGagTWHwJg6QY5KlOPBJa1bpkMqX6v1yXfSb9HRF83KF
lTdp+onEDPoAo7OvXXNrIYNcjMk1JEhxSBqZnRyqfcILONsMZ4euQ0xBzBz6I8MqGXoyeYAcFES7
YRy8614Hyr2RIl0+0kwzH8t3PfDflGX6R2qT7QCZR2BvgCk6XYc98AS+thL3ZeW4hGXhp7bFV5DX
lVNZzD6liWVxKjoAeW3aTzExCPzYJum6B5phd80WMxXnLvKg9XUJ+4h9d+wZnwUanzaeO1iXnMxM
TiojTx1Y7P143SQv10O5OnPwVfgeNVx5xziaSPTWY66yRkT11r4Mbue189FiqBD3aCn2ibrVVd6S
/W3LaCTYiYnPXaHtjMHyj90sHK83xjgQ7L4AgNeuPtRJdTTNCQck0TWvnsycSF/f7gtGz0jOrIqt
ZtUJDwj10s3tAFSDm8eUhE7+9UKcTrjsBLfeJtYENygmNxpVFrxNNFRURU/Jbckc6qWAl9XZcv9c
6c9y4AG3VpObWzQ8axOd/XKF5fKtn5d7uCahy0aGj01Zc+xk2Sxfql0INfIYpRM18VmNaIWU0XyY
tr76mhpzkCjigieWBiJg2FrzbzVvh4cJN35tcKsTjGSwSrlm5/Ud+brXifyEPw0Gv+EihiZhfROB
YOtpMgWcWsZ2YevFOzHykMxa3cMzJd8LfrNNspkP7d6oTjfHUuZSxczoknbTtfmY+4E5B78PA3rM
KY3h7NvMox7T/rl4llGLw8Hyaid5ICHBP/JkLkDwY8SInEFgOrvVnDftM7YBB21SGgdL3m0VOprj
n12/mYhLw89lYvYcQfStfeURgIyuBXtjM8WrQP4TwTc3FyA3HnMJsRQ7DUzWwn5Un6ozXv7pGQhY
OjfRdqazYHuP9mX4apwn+m120xcG8q1yonXzgYfMgsccwRnwuhVz0KaBij0fMJl6yN5Z5eccyrpX
49S8APYf9VrzHhkX7xEwuTEL4cEKHjMivWX3pgLVGoHQXIyH0pNUWzftZlK4yabcyHY2M936gnyE
4ybUESckgV1989k4fIzGNu9HsQvsN6wnEJSIyT0vEKIR9sZq8VY7/WPtRA8c3DaJzKE5cBNbdOhj
1A+IDxzwnrxedF8i+yXcQjKQCSTK+PHPnf+aEOKd20cCGGgRTDpybavNFXHkBAoqdniGURWbxwdz
XyDL9Pa3Y/4ArdHnAlkipzM7XlQbepaCanPoKr3swfQwcZB3iVH3gKWsoBFheB0T2RXsMZQPPPgV
8ZKj0ladJm9t4tw+7ptiFi8AOT/FU0gSHRw0l7N590laxSKdEzC7UGFfzZC6VOSHsT7iHIS+EOCc
bE2PVCSlHZvC7Pit8kpciKit8PM43AyfyoCLrtNs9eJ15p33BR0qujeolgu/f2e13WYzBC1o7mpH
co48q0eSfZYEw+EKsY/b1tVM57bGzT7pPPCc4XhmZMbgJhyEvSfAbXiiN9lrsQgfFI9ePZmHT5Ry
k5y3bcElEp+SJTNy3dPmMqmmJBHeHb4df3budx6MD9OBdHggNeE8idxu/Xl7SkP3UjNBse9zztXy
Csteu4mzQ2tOSX+KaRk50qe+aG3o628aed88De74S3XerrnA2NRV55R3bs/Oy0u8ktfhR81ZuHAp
MfFGEyky+5/388TifkBYxL8erTX3k57OVsZZ2X6mPrXLZ766rpMNMX4z4wDBZx+4zZiHy0CeebDF
P1KS+oSMOnzgTEBk7GM4B17YL861x2FYY6BF9lbwCYGoeM7kee2Z50lxnvQ+ciy4VW8cOCbCjp6s
spc773wISWnM3C3B3/knMsPt2dVdSi5c0afqnVOmSKIPi17ltwfOh9gY+sdydif5RuV2y6rT+JFL
o8cdPlBH7miClV4/RceAPH3erAImyS4G5wku8bMvfYaTY8SckfwEl51hFr/KB4IkYC2zrbEQPJw3
1ge8Cl5ut5gFm+j0fl71PpbVG2I7N2qIOO/m458nPibD/vZRU9SyorE6AC61h4n8Jp04mzjw9RwC
wRcYdvfWjMNR9Thsr7xz/mUg4jLwqELddI11hhrMhZgVIu7UL+2UTjPxMLhpyKWfwKfjDZUT3nRO
FeRxQLGxYUbP+FnWSzcptnfZ5r0cvcj4awdARpQqF2ASxbZGHLsAWM5rPkc24EHiF70CkcMUr4jC
90G/5FfAWT1WVffUfoZcyHZGFfXY2nwaaiv7lC/rt25r5aPFOnkYNayH8/pkcI7JkGAhLMD6X7sE
xbLLDlPITW45Oe+GK3/qafD6XUpto3DOn0sK7WGLxFmwgsKG3ucNU/5wKJGcVEAO+SSO+tZCQuA9
GW7uRp3LpDFb7wAkfNXneXuoPcz6J+mx/aSHvabdU9Dc99Vighrcvpg+eNG8nF43wp6CrluAdEEF
sKBkYjGlWld5LydALLs3GlXBQV2gpWeVaglVAHOxDt4AD/PnxU+Sp7gEiaovyHKRc4VOI9qb/tV4
M1/kSfcEIWgs0xiBIsey3NHlTB+CLXfZkwRarri9xQLW2bpxT/eL6Qib6KXd0wwncMXNXN41V0BY
xqmG+95zzIuPlHmb4mOwoyn5O7Z4c9IZYaOIpBAuD0/6XHpqZA4/7UJebTr3JXjBs+gOB5KQJ3xa
cJFJ7rHhDgmb0Xtdo0zcY/bomP4cOT3eiB84QW6axsQj12/KzGDP8IKpUrqcKlo+Bn6dTXeRfcza
4CVxzBVXIuAVJ2jeuoJF9Ia3E11iL+LudktSQMFc0GDOl1RKaLe8k+7DE/d6W2Gr0hdkjx8IH2bJ
xg/uLuJkogLx4NdvgpuvL6gLphJL9J9HxHiI3GPCwxrT+x3/LqMKEjFgutmEs5/QAUH88IyHm5vs
hYW1Pcbr/y39NFawRXAlLWKjUz/bWDP2seBNmJ2uMxLSyglcarzvrQdknK44+5J6YbRmt9v+EO5Z
Fx1ryuZWbk2a8LP81fRIuZJWyUNMwbrPcBkwfGUQSLvlaHBodnjdXGlLyXlR0YnuxanCMwBSnjOh
xJY9rw8ZuwB6wYoXgbMsdK5+RY5rfGjXY+zCutwEJCuAN5yaiNLJ1yTohBKChBeHNW4adqiu2JKZ
jk/DibHle19X6lQmgijgEAij3g05cm66db57rnEMOyXhGgHuFlvLec8ZK+p07BM3aLZmMTUf+4t8
devXsT7Z0AlG5BmRT4OInTPzs/iQPKkXmXCHXXx3SXzMiBQRXIIzHgVa9Pk+yDzTqyqffwW53pbg
YfJtxsWEhn9CPJ7JDupQngANQKf8QGLGlBkffX9gqmSZJFcuWXu57W9jjjhPzDM9f8XVpx3QWyLO
x7tNFeOVJ/PlRHmgzSM3I0ibBtX/cXYey40z2bZ+IkbAmynhCILeSpow5AoehKd5+vtBd3D+oiqk
OGfQ0d1VJQFIJDJ3rr0MpUfmtAv2ZrIVXLoo5bggdXDB+rc54UwwoCUfQm8Xo6m8bIdP4/70BkVb
dBvaDRS7C9VF5qXclxFAgBvtSizXDwQH97Ilza/vJnF8mwyDWM0ZHHPpynoSThl3F5dBobTuhTWy
wUPykz16Np+7gGrKCipAYheHh3GLan5IvjrtwOroK6WU6fdx/eeKUSuSYQRdLkoUM/ITnDA4hFKO
6ROBj3KXzu6nhUZ208jBw4l0z9CClTtE243PywF9Z0uA1cocBc5/Zp+kBg5UWMjZ5ASNhoKK/C9J
ousVlIV9VmelMMW2n0uly573hE6+t1JqgGMEn5TZ57yh+zKtHLGXlz9HMsEGQQOxlm2KHV/HwudG
DqR/ORFGMD5/qH+kmfoHXPdgUDzRwMCjJSgXeTkeeenTJbJlL1mcPzCg0y36pwZVzQdOcS9K0A25
0A4rKmIbDeHn9UB83m16BkRYZ1PpSKWcl0TsLEvo6zNc/KmW8VPQ6Khj4vk5pSm0ND142cdk/Coy
QZ4qwRZ2dfNBCyvajGrXeBds6XaosBeh2wR7b0UniH6g/UzhenmraCKlHqNJ0c13TxT7mt9cbtIP
ujeJXb2dRSdZK0EJN0T3VKxjFh6/2Woo5nZM38y9Tw1qejTxnvR+9oftU5h0GCdASPk8UH/SGGlJ
U1ymkXUzA9wrQ/ugy2NjITTsvGxHPPfQxz5en5WFAJjqX5fRnrP4/nzETjV/a44SR7L5gc2UpWpf
rPs12XYy1mXz7GVkU+pyLZHuU3B7O2+LKZFpoWxnm/OKRh82EyNLYzsv12yWox379s/oqvTVk/9P
A+D/I5uQV4E1IaygZPwb2YxDybif+qzb1Hj8aB6qizVrqWCFk3xKxsTNwa53ES2rl35ZGJPupd4t
R0fDu2yqfV9OoqVikxGjrUoXZcKGxzicLk6/A8cHMsMhkK+z9yvohCB2GFO/D5tn7cJBmWmU7NSW
tskxzuPbNN873Qbpu03LHWe8zBU2nROw1XoqZiLxwcSA9r1ejdirkq2xPq3CSbMmt9EleGIi8E0t
tU9C2IBoxtn72SqDiC0bulOFKU2qDoymN/rn6YJj0XRQRE6xjNOtN/BzmSmB8zIhmTcL1iTg+31z
o1IbrQlZs+FqHLTtO4a6reqiNvw6C/mEJ1EAI5reRotGYv0k52g+HPTOgLzLZhb7xLy58s2hvAw/
9DXmQaR0U/cnQwRiPa383sp30P4gMDYrTgzj2OX4kjOpWDTfwesm8ZEaY30JRh86C2nIaYLtl6yC
+ciGwtEtr9pYm6QrY5IuOSs+3dnHqXppydHnPPH5VKv6ldPV+8V+TV7Kce72r/w0J2tt8iq4+y6o
PTy8vJtfzbCCJvqKxfqgrTnz/0JfVv+Jnv9njkl/z7G0126d2OTdJtqxVHOwo8Bw+7Of0ju/H5vP
ITLMcCJOoCe78c7z8mQJg40Y4eDndDZpDz07ZcyK7dceycXH2hyLOA2967vb3Q7f2eNZoy1hjam2
qx2T/e1NCzgu/Nah+2rhPHwrMu4WykAxhz/02IrQNKORrp3cbuh2ZKi6KGi1T/b7anE+O1fBvjRs
/VrrtghbBWf0RAwvyLP+BGuBM/qT9Kr9QW2bsFRnviG7FAlttTSfVLwydtIBjW+zwcbVVJ1kddlc
DAdg6sJexU5DEatFc1Oyi8KlDRfCClhJgFL4e+8yV4Yfd1mmX3lrJFyZA8vOCdlJIqb9wCkBZ0u7
oVXUB+2b8ZwQQMJ4JR5/mGDlXToFC//NMQubqBllp88Vyspp9inS51nesOfaRx79ZzLMRquYk1+4
AnkcWgfQ7c7ujUlNPu9+Xyw4n/gUc1MYXOPMu7vV4utc7oiv0hOv/Vg4VCFCgIvmKyeUNXNuADXO
O2NCvPvwgxzkmghD5nEH+rdg3lbuNd6mUH9aq4D909hp7ZkH+tjncKZfaTyODeDU+xSpZ0yH7DST
qqVcLwjpPF88YjISYdps2SuNSd6Nxd+kFMowdb9NCfxIpUFOMVhu/j21SYbGbaK6t5u7mzrZjpc1
L4+6Ey1Pw9r42uyZ0gkuYrywY3sUEGBNiBkG1rRMzhCdV0zjLR02sOiF+AypmGhv2jYBHTUUmiYW
e2iZCNX4RX7z79uGlicTAG9C1Hq47fwsF6MortpNUwNxaOQm4LRzAebfz+nByBOs7y6H7r6sEN4R
vUkCM/WOEb033USnx5GRUARIDA/goz1A6lSeoGHglAV/hBNE+A5kLH/ccE/t/9RDjN1ZhJ/kZ08/
b17iv9pyMn8qKMTBCai/Hh5Dz0ShycW+3bBp+AXRXuSug1SDpcj27U81LT7MZb5pPqOnfpdvFCed
ErMxlw4oPjcGLCR/QF28A/C0/ZXSWH1mx9sKLgZ1cQbrOXF34LzZlh6AeKzwdeJfkjEDYrQvx/Wr
6oTTy2Jw3h7njZ2DdlJT5aS12JfgvuKE0+Naxhfy3H5SNtRzYYfcgqIXxcVQDvvtCwVROsRfcDTl
e1KO2JWhCL1rMJ8t2JzMbooR+VN6+2XkHln4w7bPyCF4wr7AUNn4/563Wi2rJ/3MyN1d04Ve9FqN
aauoDjQrso3G4hpkSpsO/tsHjn7+V1grG/CSwHqwUDsNEldxiMDEtJlzDMZRvv7E8WeovQsf5MSi
17Cs32nZ4OSvOOcDXvnxoZ2ZwfVND+5vGKrHL50HByB5ujmFK+C+Sv1PUbcZsRdPdAhTcGXozW3V
GTSst2RXn1w8VEbjjMPHKvyA7rMg/wo4xbk66azaJVTQ8hxYxyWywapsvNw6V3iKNvHHdDhiYqVV
Y96/rNhuO1/CQGvJIkP1DpdEJc+QWvi5f1E45uAcCpFoKMyDSvUjTiUgOIgu4D0DDv38KuRB9PG4
gvz3TTy0llVDj1I5pm8L5njTg/K0bG60iIeIvtlJDiJOoG/yfZMkzzQgyMMReZaMesKEOIQ5M/yz
DfKPhnryRivjemiEj6h77060gsdm/BvNYbibn+72gaWS9hfpml7rdiPcfOCSRJhdlYl4nkhJcC8m
5iudoTzb3ORX8uI6u9N/q1f/sd6i9CS1VDCRsqvGA19FqbOzaTZmsUkugTqcwpGsQUMgjSVqWkci
ZE0UCZ6LgZEvy5julyGXTlS/Dka+MOLUHmJTdYjMVcUG3oX1Mj/9Lzn/w6eFmRx3iesmPgfaw6KU
XdssiYT0vDHYf8t+WmhfORhlaVVZ4/bg8z/PoEfm0LcLPoxJiN1CH12z8+ZGPUf+j3Jn0729Z1xe
wxJeH5hhULRGv2wiw3M8TAWThVdWILwMjl8PE7fUSn67qhSbUyxxAl5XuezFhJ6y9TaF5oyk4y/P
+c8Los6EhSGYmO08MEHSkdo2faQVm1urW6iKWx0YXWj8+Cq4J0L8JBJE6I2WdxOD2qmkA0ngdXdB
TwsIlD6pFVr/828Mqn+OPkYasFNEdI6C8HBXxIhfbyEpG5u4fjVGkaOI5SQnckY5vV7P3kkqFwwi
9izqL8M//N7H4f/vdR+mWSeQ2pTkRFv0pQH3CuDjSrYsB6LbHbTnF5n1o4EJc2xwB8A+VpVFE0HL
g3QtFkNRGYnGGQr6kHiHDQPLcFO6urGOKSfV/jPun6+KH2dvfTEZKV40Cq7NIrs710+DDocyEK+D
kzzaSNmTGP9mt/x9Wfr79h62MzGL5bhQwnITAesWl+vYIPbmTPjEiXjKmk89ierJpby9pPKB5oLS
UQ+QL3Yq8j9YKv4iQkXH/+3dGAICeGFYpCTUzQ9zApfeTkOAW2zYE4lM9cIX2tz5BBL/jvhHN/uQ
B4NZZJyndQ1L9E98ULctkC4qvSmH4A2WmsH9GRQdqh3ga/NHRUn8rH4Q5hScXqliJzjfZhbEF/cC
EP+WLNsJXLvJGMRwDMsYt9ehDsKfHtfXYvwsomagjnNzL/YULGyXox73c7qQ43qiPZ983a39+dUt
wVZ3NJ9hbziC3wZnT5zkTvJ0nqKeXcs21L2pbBe+NGVf5zALKJb65pq2zbSypV0dhJ4KVpQsVFDB
zj6NlRk14OyCcysCF7gkDvCu9pbS0uWkusQky4EvYFuv8Ur1iHf/U7x2trZt1XFsjqfYFszrTyEA
LkIApEw4n3vpcjgfa975z33bTAqv34NjvhR7guXcn1ebf79D/HF0XRocax7VK3lolm0n8l0HdFPn
CN98cxvQS5oZU8G5Icc0DhIwUggtoZkn2wgVOEZCkAHgkNq4kbjNonTzqe+9+jIGwZVF8WKffAXv
WiDQMYe3ILae+7EXrvpDMgEnUNx6eqaJfH1tVt2y8atnlI8rQPHPdq7TG008dEMrc4LL8S9ryfeV
1RD5ukUB9cYgZH5YS/JEbrKrXJyHXfUuh2OWMs3s7fzkIxP5deOQvm/iXA41OJsjpSfO1Hw+/xEG
5V3OCfvE5ZoaMVByOYSCRyDdKT1cTrxT4kUiquSLcrUv2siSriC9QKDtbeTVwktxfSVIC5gxHGGb
SG9QvmP0kOS/qJeM7+urga0EObIMx1BrPIwJWU01iY3sNoPPMgBS49Xb2MlcCGaFTXTKSVlvadtg
ZUVOG6BrT1tHtC8L2k2vuAyuQyCqq4rDjvx6jmwgpmU/UVYKOBDqv2U5Jk7IsDqU8OdxMwOhpg+d
TdHh01ExE+e0Gdn1frSCwpDTAHDirRRwigKy0WxkCEBI44HNYUzCpwwIPbYjThYDDCoFmDfYyVQK
0q15Afq3P37+MHj8f6y2WHqobApMGAkk5O/318cpGUsKfmH44/7RPMOrDnpGE3D4BioHAoWb+cq0
3tUxYtLlTQs40k6lqUEbnE6S29KRupO9xYROrlPygAeSu7zqbRVw8HJUfQZ7oJs1Xww1FeY7JjjQ
V0c3ItPOUAQjw8/2hgKhAsKrTz28kFyAg2QTOaAUIwhnduZDTfMQy6CE4X850qaamB+46OIhrnI8
E1G2g8iKbrTnfKr78jPJ9cfIgWPQHIl/5ilOTheM3MZRptEKNywajkiXHAj02KXfXcUD27M5Cz+h
PeIihreUSnhi3uijmai7BgWrdXYiX5hC9KQ7Uc/62X129Ut3p48VtAg93L4NV/BVH0SsOVkin3jx
SfocE0na15D43khtZynhjMpTSfQFTxZt9kkzOWPb7gsMfPRBL8xG5Om1s4wjWPf69HSZkhgxJgOX
frhXz04eTL1n44ZhiZfMe6zYj+KziQc0fbApSWINhEsLT2OfBvXyQqO0fFI8+SnzMz8lRNFLPghE
vc+FtTJHBXC6EpQ+J/FNi30Rf02kVaPxfTvg4pQ+xwatC9Cq4azTLRobVmUc//GmJq77KRExcdb9
0ydPEZzgxY64AQ2ndwgmz4kX0zWN/I/RMJfXcFSUcTmX3oQAtBMHIpKu36j2KqyCx0S4EGTkog9x
B/yvhFxT7mNboi1Q0r0ersuIQGkJBuv4yKn5uLLJ2QYls2nKW1hTYygdb6E9QdC5bVP3IjmpfZ33
GzytnXRJpxxT7v1pQ3/tCjAbrWOYkgRAwsTA3BKsvpyXc+4wdePlYITdLeXhttIt3mNcwSGN0IfC
MLAtIFcC+Y471gaAXa5P99wz5oMMsvBJ2RxrbNPxuIfiU5CdQ4YZHB6MuCyqgz8d/WWsNMFLi1kz
jfz+yQTPxrPPgWfm09sdsgcACPACRJS1lCyEX6yXVjdnw573k/ojI+m5u817I9/DsQR+gCVjjYKI
rZwp3jgXFGG6LSw0R6cDtIIRxcYuOInfOB3/0rRPOU+JyN7/kIG7wdwZW5n3SdVRWW+81+fOkta8
zJkyJ+sNz/hhGbz7mOwDxLvYUE6hMYdX2YskEJc6yC643Ms9mqhoeW/+wAgeXxZoA6g64EBaF9Al
1kbdauwecQYN9GSnBjTY6UZaI/ii+Vpki4USOTCeHGIPKVHAphaIeRzFinaKReYe7voxv0q1MB0e
9/zqHdKGsUbBoqyGv2ps7AhtmsSq12B8B8jaQEo9exGduLvFUX/8bmJviBtGBsUCi0E0hlB8TmiZ
ayQtuZwtm3iLJh9tLVEI/Y60JA8DkDV4xhySK3dS2Jd9Rc0loYC5jN/JfhhHDMenMvYMaKF1s62R
n1RyOsmi1r0aE4V+kVB8IncG+LbOTF7IVeCBqOynNJqMRXkZAMy4h6EUYU8TA3Tx6QxTLINWcHMo
sJg56Vh9RgUKHwNrj9jCQIgO7PSGMPvMB3hn4SG6ZSSB1I5Fu/9gKGek3PPDsCzGFazuswWcRcAX
JUoIYVcxDxg8enSZWW35Yvh7g90HXjb/AKpaM4smzywurzg30Nq97glqmxFGto7dEi5MOFC/8D0S
jDcRTnAPp8oZqJ3pPKU2NZZ3ay8P3D8tXGaGvTEgAkVLYCXe3p3UMHjcKOrG9QKHusNllu9osVnC
jghwYCc01RbXgdOq7MhWsZLeJLAAkjnNsvcjaMgEWqEdbT9jq7MvdLQtw9YxzKJEVuHejXbVkaqD
pgyLpUwD4uUCVwXPEwOqFwQIRxpyDmCUTTnNuvnb+U33eSW05U2/0GiCf4yK4+0cBRhM6/PWSYbn
iTbECKiHs9t68CfX3SWZnz6QnyIkysa1c3HxqLQ7/5mk1rGw4hxriwu6v3Ppaaja7xZUZ9YiqAb4
vYVuNqcBeYJkw57G90n2GrWxbj9JF+bKONSXQ4HU3ifNIiQl8zX5ANXkR1fZc7tr4IFSlxS74YPU
J/IRuQg3qA/cSvf0lImTy048pB+oP/7Qm658rUMcILcGWgL7fs0RJWKm2CeTkPCKm53zvcQBB0wV
5d24ZDktfHXRGJwjGsNPvVHkRsvs7SL2bmSen29R9TZEzPMDSogJgX2l5du9Kghqod8JdruA48ZL
oNqxMcUbfbDBi+pAPJEAw/Mx6QWwJgtAJrs6au0C5R+tsAs9rgAGYrq0Wb3h8tFUFiYEWJ7ublIv
0Dg5eTtPZ80zuoRnQjZm7G0OfQEHPkygTc6rs91+IvCiCCjm1F/WsLzqdraH0alfYLFKx9KrluwG
+AmP4+cRzsm+5qYfImowZp4ruWTwThRkH7CthsV/DLC5aWFIg4A44Z8R+5VTHQc7eaoZvk4YQNLJ
vhMKqva4U1LBOViZrtjRYPsB7XMMY6sOUFXiuc/uxkPdggsEMpE0V8IWLeJKyQmfnSrJV55AiVUP
vSApFe1YIyFDgxYmWncH5sokejFJYCB2xUsNWmLGL328f50SBnvjwelSG4LF/i77sla9XWNVyzcF
Eo242+B0nKas/q1uK/q8hA//c6Upfe8bGl/ACgA/9pHfjiWdXJ/4vKpiUzKt84MWz2PhNK1xIrrC
Lc/M9QlJaA/mfj2nnp4A9pQHNWNcLleW69JPIfvLxMKGMITvhI//fHviv44xGFrpBjEGioY86O/x
UMiFF+I2AYvEu1I5FFfJrUvkSaM/eZSsRB3mvRdd+MRiBYHIL5CHNhTZf+M/DA5eLVgjidg3mg9I
rHHrKkNM5ByiK8zP1LD0exKkkTzntZyKdJWfCStkkoaYNdYl1kFA9YplZGSyt8K8UsLFzaS2BocI
1bOTKYlT8Qb5M7/sWDRl3EOwFjrDvDAEdXarEI6SakNQk7gtrwcDVgPBsJMilqawqc0bvEFR8hvi
bzTNH7V2ZFZ2WGdufxWAA28WlVlMwOdtFvagcVWgpeq6MhZ19qah80zFdlIKgnfmOc6QMpML6ztu
/oFBs6XOQS2Qgfz8+qR/vT6TV8fRnlBB5Qvy+s8ptKnEosgKKd+E8VpICDYpAmLLFfmYNOzQo6BA
pWDSQ9KmeixtNHox1IJnThol9C/JKuOpoHlR86YhhoLx8/PdfZ2BH1/vf+/uAV2t7iM5kk3uDucY
/S7bdb6PKidvnJZCVJEX+vkYo0MG2tJ4hc397ZfrP8juBsBvCC7DTg3Vm2DID554QnJq8+5S8bET
pAPfK4fFEh4u6SIzSRIcUKvLcfj4NWhzl7crDXjQA5iGlfDLqvPPGwH0FXSafFh2PGBpEVja6Spl
SHqxKCYYz0I0P4z6+bccsN8u9PA530S1T6r2nG9Y2kiBEXGOS/K3G+acPw+t8qAUHYZWwndZkoFc
NODzB7z+0ldi1elhtrmizUB2mzuChmusm542bbhn9sW1pUGUHs0BuU1lUkAmL5177I9GbHjX8VX1
+mMxCu7CHgfaM5zt68xElYOOJqsmsjYX9aAb4ZRebeWzG+EjUWE1CEMHlcbg+6EU7S+PZPxj7Eg2
wUoQqAQTqUd9ZF3fT0YqyslmODxSMskiFQL2zpMWXu82fQ3f6GhrL+cDBEkVOcg7rGiF/gtNegT2
89OnVFohNihEhWEmTorsoN+6LeA53DkpLJpPzkfZdYbzbnFFJJ+zhaMpQUVPi4PjFZ3Xyu0/r04P
/3waejW15NhcIBJJZ8VB/yPgJ3JQqFRgeI9gOIjwR9zKvntShwqSfZSrXTivc7p+Z1IDyRA8HcBC
oIdVXnYSR6bRL8uP+A98iSgYfO0lHb0wyu+/d4/8Tip7fC3TTXl+btJty3MILfkl+kaPHN6yDpeI
bnVXuQpmAnfI6jjCYe9aIdO9/Pb+vu8lCM8HAtggXQbq//teEpKKDOF6yzeZfGD7YKGpuklK7yjE
HrQ6/jz/1X88uSIRQshnIIGPPy4trdKG/SiSoCsDe63r99O+eDJjBz8CwB3z/bJQgwYayALtpuIY
TG/YTuxjQbHKX8ycCtASPi/7e3Anko6FabAgs33jGY4FNsqkCdUYlnSWgXFFbdcbwYDne0busONg
KWC8jcU7NDwN+5gUSokTcR55Ox851f38mMo/vglaY5qGzTn7s/KIkl2EC26UxOJsbkAtxUzyEP8e
khmGDYGylpfdlIPX4CbqGesL6NgX08fL58bKWI04B9VvF/QBupMctdl1muIn8VTt7geUX4tuh/EN
de9gwvDzTUv/WJvgNZEdggMBaUWPdMBU6tK87IV4AyOvkdcjognuKmXDeTPqp9mw07DKNHA4cSyq
4Q4jQcCbVRI+QjLWRoMAmYaQOfiGJR5Rlj/fnfjvuwNyNE12bU0dtvT/bNlKW/bmxbjFG8zDWaJv
6QKnoDA79Mb6Cgk+nhvcoU7F9/N15eH3PmzGdDixR2Az5Ev4KiX+c92Uz+NURNd4c3WjVb8rZtmn
orran9uiP2L/XX2mEwPUZpZIjvaMFPi6IVxOG1OEPcfN3PwM6V+gKuBEvwmXnYEB1s83KP6jUlZI
dyQ3VjYGyPphYDCKCJuTdoo2hoRfCDsk8sXzZd0CzpUVYDFHaWUCPPnLZf81xWV8tCRV1vjP47oh
ZEXOeSDkS1Y3+FWwbkgEw6fd0kgPOnr9ql6c4mS8m+Z9b50JbB5ilZpfM0n+0W7jgCBRiw8hLGRr
/T0tML2O2nPE00s5qpR+mBqlNj2ZrzUuM6NqdhOc/8OD67T2NIac6319+/+ZEKWgCCftKoebhEWy
vier3igCs9I98YrFvPJ6FnqMagB6VdEiI3182Z6y6zGEBJMkpo/9mPfLDX2bAGQpqLou8jaIsdMf
uxWFKbX3rizCTcVpADluuaB2wIa+Vgp7Rhic+Ztl5Ff/669vYrgipT+eIexgGCf/PeiyWsXXMM/D
zU2aioO5+GFkHLVkkcLp4YygwXEkTq2BrN/s8wt22zfcIjijKc0nUMYdyOUS7X4ZhW/rw8M9DTvP
f16LkCr38qpyT0qBUkf2BOA7/HBr8XVTyNOmX7QnsC5j/fNlv30FD1d9mH7h6VaM0htj346m5QhK
gkO9gdng//4qHPWI7KAQFunC//1sRZyfpL7l2eQOAxP2vmsFf9MxK/GXk+X3cy3P858rfR3L/zOK
EgNYX/Q43JT3RZPhV4HxzXkjizd8Oxf3ciHiiXADEoeypRx/fkjxW2tJEVSZrGJ2Hv5LeEzJi2VQ
hiLKTmu+LXYcE1W+2lslSaeDl3sVhOA0bDgqhhNn1EJYy6t3pyt/22iG4uthcv91Gw+DfVX1a11H
8Wl97klr7aZl9kqdgctwN6I52b6ZkJUByvrwj144v04o6ZfLmw/1GGGRSVdfGIW6BPQpYppmOVks
o2gIEQYUrp7qeJfc8YZRG/+GTQ51UFGyE3ar8rZv6U0Zfljsz8gEW/FFvxGQXv2yBH7HH1S40Jhs
qwYmdjAwh2/xP7PEuDRaWsbZZR8f5PebE0/6GQKPNYz7gQAo0y/vZwjinNwS7TYgznWFJAXea09H
QJvhg4okHVfq8aDIHMFL6KeqZ+zMNcZasqctQygLg7qgIYG1nkuBsgCA5RqFJ1IWgdsqCyCI29r8
0P2f5+D39ubDkz1spnmdnM51k172yryjlaMjx57fl5pVbLVp/3TbKJ5A/abM++fLuH8fmn/iUvZH
tD7ieY8WBKGB/SYM7EifBG2/n6Tz0aEITiL2kaEjOXcvnREuHNxWhMz6IowJ0h6c+uv/Xy1HJeQV
tZZvWif37pAiZQtLaZkQmDraKe7oQBbx1kS+nx/TEzFr6krb/DwA39JaVP1hBIb5+Z9328pJZ+qX
6LLXscSnl5tMiN9gFPp3iT4NuSv6tp+p7/LytD8791WgOcqiRlDaWa7d4kRZ2/ryNsW4g+jlfkYn
K33ND+IyHwfKfNCZiO7lQDbLXPFNGqfpApsCBApI7czBJ0ZZyYvQNzftVF6ocElusEPimWoZi2xe
O20gL+RFclQX0m7kKVvZk2kAm8/hVvSMD8zaVvd1TZjvopjHrrCkHKKFoM7LKarcmbxWlvQMAjbr
eRbIU+Dwqb42Pc01Fphqbm4BfcW55oi/zCn92xf9MKLK3yMaXkdFFubJZX/zgvpdXeIQNXPpJczL
GV3YMaPSeeVEDgxOA5SXNo55i3hPBlfqYedrC764UF/CucR0QZLtCf4OeBmSTriqJ0XQuMXEmOUz
wb2tssVor2xB25GvrGFjD3A6ByhkLjsgdo0Ug/tSmod/RESU1+c7jKOfZ89XfMBfa+fXo1KKUBtQ
kXwRa/4zeTKpKigXQrpfTnyID9f3kwcdfnbayd4VP1Xlg4fxbrMhZQFz8uk0tM8D550o4szTfymM
v6+kw83IisA6RYGKzOnvcb+lWoJ4zOj392W80F0cGucjB0FEUDtkrc3xYp6pc9FBmuoIi+uKYbou
2+efR0QeCoBvI/Kfm3goEJT4pHTiSe9xphtt8z8n3LzGd0xSy5m+zA80C6fpQn+H8uytMBgcX9cR
7c0lVri2tBIX5nr0Mlo3s2KuWv1UeRJmEMR+E4IRfPvLTT5seXkTdme55Jtvv0gazRynwXmJWaK+
oGvMUVXz7Kery8c64zyIU27uFXAaiORa5B6cJ9cWNvhOW+q8om2mu9C+PWWtTZPtfRPP75CgLgi9
lLnwYuxxp0LBtYfVAFHMXERbdYNHy1aZi1sclWZklnvlLHPT9XmezapJurja6kRbkcg0jadnT2Fn
0FFjBuY6ctOANPVFG8Qrza0X6EOscK7Qp8WFZ58v6fSh3MfAarYkbt3uaTXStveSQ3kYzc1pstDc
i3/zR+iNT1OD28ZLhLbyBcpeOi2WLRHvZUB0s58tTERbmktaFyaS2M9OBVp5Zw/FxyJ6zjc4e+7w
/kHTdF2HM9Rpjkm8vLG6cV1hdVmx5c3w8bXDNfD4WnI7P/UVMChjic3HBrEBzTlldZpBlFt182x7
f8s/axFjkDbQF+JaRcGYk9U92tGDtOuJ9CyvLzOaiosRYd/6NAPGn0lL4Ykoq1X3FCJfTv3cZjXj
admB0L/g57BWV5B1oBaFWwEPw2R2ha8xnVyh0ifTEnMRiW8w3EosEsoiZonStwjvJt2UVf22Rqa+
1BbSpn1qn4w5OSn72SL2T5Obq9CrZ2uax3i2DLBaNwttNoc5/taWtMBafSWt2bqX96MKYZFzgGUd
7iu2trdkPgoahg1JINyF+ZUQ+soZ+VAntuZKXxqetM6IRadL1r2pz+SXv8HCx6vLuk76Yz0RVql/
W6p4llZ+hRHFlZ+FxDNV5ie27PYpIytyHE0vAVJSS1uY/tUC9PMHdd8gasZSzdUt2U7cemJaq8ZG
Aoxh/1h1oCOmw57AoF8CbYH8aVCDq0SdFvNiTidygnXxdSX/coL5Ik0/LBUmB8ohNQkWOWFtf69X
bShX2ejedfublS/quxvjHkrfmHR2BCxD0ZAsSXqAg3jFIaF075MTczcblzgXuCeS3Jnq7BG4H3gD
jQEyDKpCk18wpS8/bXbkAoWZ9ec3GdQXZPfttlUVarbAYZDm4N+3fbtl6VlTm24P6OZdnHZVIwS5
P+Wvtb8chjf1TEtktxWn9z9kP9J9h6MlLxNoPK0nOxgSjH9ec78fT1ntdZJZpCEu9jt9s7lqUnrr
625vQ5ERgf8CMpcn+mZQiBAqhJTCyalNgnJ6XTTbny/+JQT8Nhz/c/HHE1QXaedrK5y7/UDkoVE6
7Tbaq8DMgo5mmS1mC6l1bHyF8lwb4w6xBWquBnYfws5snkAD/OWI+tVT+HZHuiRpSCboORgPFV0l
Ree8PXNHRjWOnUF0CQeFssumCEdDrluvxbTfQ7UNbVudQbqi/W8r1lOPLgwtWlD8xpH+3twdXhAR
YbIOd16ADPr3lFFake1GKbo95Ca/96On8wu+c9Gyfbsfzy/Ny92HhtQjzyIcbS4ckz1LFesyf7UW
Z4gng25+2ScuSq01noE2cHCAsNculp0yPq1ya9NbQL74sSiRHZ6Af0VP4Tm9ERUkcl8ckdVFHdTH
wYWh9aCqOPuhX196ue0oKzqO6H/aebjFMXs+er7hdgV77VmhwXAZE7g2pj1vY5ZFw/2Q7QH4cCzG
RjNfSggXj7Tvx9l4kTgXCFOjydc2D7GzKe3k5Td0UvtHbTlEkiBMVegt0cn8eyR79WJyAGxbCq4U
M3AiXWSr+hND6SC+mfzCHt6Wd7o5XTrBghKENKLYnqBpS55Ohx6b/WnuwbeaEa8F+wrGTPgZ7nXn
bmGHCyu7Hgvb/Ck5nOC2IMKVnso/+lpw89V9LmNvhwDTvSB6xswXfkJyyLEAw/9gcln2nyNKu58/
Le0bxMO0+e/DPkzkkXw/nUdt1+7R2Uf29T2ajWaE43RQ4YtVA8OLSFv41/sUaxlCdqYZDosb3VUD
1DCYzxkrLAHj+RWyyYu+N1HpHu6eCp4xLg/6GgYPTmK0vhWMG+CmrLBdPWPd0vGs0nGwwzvmR+GF
KhEwy5z07+akhkDyyyYgfgOUHp7x4bAQafGtDrWmpRS72rlD53XbB5j8PENmgY3XYT5cHcXVzyMr
f4Nevq5KmhVsC7KXH8FcKerSqtIZWX2sT2ivWfcg3/dvhh3vFftzcIgRnj9Vp3NfFc6ixoLPwmWP
hIcUeXnQwObpIKeSv/kLE/t7v2i4MWISUZ/ohvENbE0asTTRdbT7HjovEQEoTF+uk/qowKzDaTKd
Nl7ijhYi73Sh7Tq4OOg7wykdVQXq5Or2fpqMrJ3oiog8yZT6wDRiUGm6iPn+H2Fn1pwsFq3hX2QV
iIDeMo/OaPSGihlEBBXFAX/9eXb6VJ18JidedFf3N0SEzd5rvesdHOjTLlZ80dbqDdXFfh/o57i7
jbs2nRNE4iMTwcbieadHs3yCs31pZh735O/f62EHPNdrcKY7jxlGRIvsFCI/z4Y+qF55RZftmTw9
L3eD9VJbqDtPJcUF2Q0O7YvTm8hOIr7rZDWOhLUKLK1xT2xKeIR8XqPLCAeqOQQ1tiWrM4Y99vdC
0X9dKN+ex0M7074iZqruFeW1cYiqGc5D+uDg40sTX1b7ZDfAt/Dq7obQN27RNoQDCj2T+BeMnfs3
Qw3VED96axfKIxzz8COsTdyR3orZ2pfHzdVoSebOE7LZtgXnKtDY9rdOad5HGsU81jGTM7pGXJ3H
wqT9tLovBNOXUf3HjUFMDYd1b5MyIkjDJCWRfLOun3z/X0oL+klAE6RoRH+3H4udu4z4Z6tndbL+
XKPaSNHpI/cYYJscknFTk/oL5zS4m+WiJkOrZ2lP9sDOzz2QCwBz76laW0J19vAAjrtNsSm2+TnB
TWNwsNp9XDSMQRXQMREGiUMc6zV60yxCFuAUYriLY8oQKxViQPboFGDJCsxqok+x2rJgKruFS+bp
sOQ0+3upqD+bSo52TelBd+Cg7zyOepWql7aPauvE0aQObo5Ec4VQmz2tw+EqNjbng/G78QG4Zt1W
24+eSfdi4SJ4MmzU172QNgoXbJqZqAW19YiwoQlV8EV8o/guJ9gEA3J8lOH9il3A3xf/NTb69/3s
gB2QhiVSsdC+PXTEd5lA2LSVnpKTLeo22dt6EhT1xm0fzQqKNLZijV0FcrhZ6hidhGVlsCXdve0o
9dN3bUHYeyT5iqu7PZ3VfEuuHuXDaYUlGcYMQwiC11DUDFcfGweqi78v/6eAhcHzt8v/ce9bdWd9
zLn3tQNlwG9suqkz5HdeyxeFpVCYWGjJDiHyRwRg6NsJdqfE4gC1CudFwr2h9I6TDF8+MDS3M02t
rX33BTv4g4R3UVhFV1G4YgRgclgY59Ge9xqPTocagjJBh67dzW1XGrZm7UllCUHYDjkYTLG51HXW
E1HnkspEAi5GlHhpoqz3n+yxvzQm3AQoNihyv3heD+XCNb11kUm2T8k14L1g5A/tWYKgjRABnYqV
DwkcWwpuM6o5uwIfuABKn33MOYOOMP3rH5L3v5+LKk7vH8vq2yU9nO5SJ7vslIvKVAz2f2UySVjV
QuRn1wuOURvK9cUh9MmFfVzaGEM6s3RUvkKDNS9eGhWrTdSxKgvtntLHz3jLwp/Ko+aFRHs/HayH
guq6dfAjr3wUczEuNS4cvv2zGysW/89vQaAng19eb+2x6DxtWsfz+SK+RduUsUSrDLoG2ve7D4Xc
3bARcfhClXfXNlxvTCTmBNpSVMp27cLg1YfQFAF0D+4nfPdTmMX78PTsIsUJ+tdFPjz9Xs1c9Hbj
Iq+43bWMKXHWZm9+9GufmnCD/wNjNEhUiRp+3M25MAyICEec7DFERDosXBlLA0UKrtHWFT2LNP57
Kfx6kjCsFf2+BJ9We5ihprV+KQ7K8UTJxatnHqPcDNvQ4yvrrYypRQOSi+GD4+P5ZHPQvhq+H7fm
20c/FB/Z7t65FhtuDSAemXAXzJW6s9u0powHXhlgKI//IVmjJ00olVBqufSyAR6MNj3kq2Ri2yiS
bTbBxeOXYjlqko09TAc0u6m7w5bOu+HI0Z1lOKhvXUFE79iKV7ESDjYG71ZulSNMR8qA+ZrRWron
0oHQwqztdFhMdpPq42ZcgAzGLaONz6CMccQWr2GsSYACBxuiiya3YTmH65ww96IsbgxhLZXiWi20
KXtDI+ZIglTTMhBABVARwrMZ3x3YY0hN8GwcFhaFCNaLbdwr6gEaqQg3s7cTHP74hoZKj+DvYlWz
R1OU2gw/AtUg8sRvoWja+cvVzZ+2RMhvao7zyq5R3qYLpx1s+kes8wsKFs1i6RtnFCBQm8IqgbaE
o/qdb3AHI8EkyCGEJyA+KbgIqlszw0bT76CeIU8RD0uOEJQLDbKe+TkubfQmyEqh1kfvgJrjE6qq
qw33PUFYjCPE3ajR3jB2wZSzZx3olV/a5nGiIBthR96aWJ/Yy46LEMde3qzCwmuiiFSjSFQLyPZA
a7SAxIJ4BRwiIRzMgObOQGY37xhs0gk29ZvgNkc2YGTAaaXVKozFNj7isdXDUz6zhggt3gT2WiZw
hy3Yf0iJuxR0iwASe27Mi7DD37COHwR4hlJY4tqrY3IeSD74Qz+zJUhaKH6M22oTrO2P6BAUAS6m
H0x1zGTjEK4U9AIU2/gkEngRXFz9FVta3kzVJCiMadmRrQWx0FLs3k0EeW9ygTz4mgPgZct2eJ10
PUDOJR9s73EtLMlH8PcvPROS71jCxnJIsYySjDYwyRPyRQ37RAIbMc0WgIFxtSZ751VoCd7Yzly6
aKO/RZgQ1OD1OLa5vX7PnAPIjrgWPjI1FBjP4qP7OMN7qXcPNYsQ8E+GmUAswdrPgaopd+Cv24DK
yCBAF3YIxQJu1+cFoOJMtElpVX7mARDxYDvxqM9ebhNcx02nutOAIE7+56SKgsL0KoY/0rQLUzDJ
g/VA90G233YzmvgBEY7OootWgGBi1b3buaejhSL1wCAJwmGKSpAqaypFEAZP228jM6bodiu8LAv0
nNiqWkLfoLzNAsywTWKM9i8MaEmq3n12jcXaXGxd92jvPrWtg3E65ir35dZ5x27SJjbyZVSPLnE9
gvBRxNuJUAOCd3nNmFfA0nk788WRIAWzbaOu63j1Wsi+ua5XCedQ/HHxRUP1mKL2Qisp3Fohz71p
KitsidaMdxNHMOu8Qh3D3cCQk0fDaf7S+FtrbwmQd5bGp9lhmg3D99IhPdjbHlAKorR1066B9y4/
W/zgLjWxFkAPEVbYDdURxn4IxfrIz/jj5wFYjiHOuuKtZaDN2t2EEXjhqn4hfHT/Phi0Xw+ub7vz
Q4WvKjfG7uv6BAyscvNTNpNZb3L9FJE2gF+Uy84tPCXpUKzEsTDgxRfH6eESHGJR7x5C0hAcBoW8
/oUx3zCEPxClCa81x/ptjR6SHMYDPvq1NcLD2GkFF+o5/G48lDgjnCxHx6TkwLs53rOJ3E+GhyhL
v321h6pal8tstzlx5lGFzZS2McXPH8AdNPJ1Oz3iY9pjD/v7dn51ZD8POx2bI0mF2yI/3M4j2ple
ruanhCyRUQGSXl/wKnKr0X60YRMv3eFijp9rhc2PM8cNNLrfcJFspmw4O3apZPtWL/GF9J5dWPtn
Ky1uxv9d2MPN2BVqeu3tt6KKumAyjT1Y0AObIwuuy6MFlMM6O6iGlUNqBZ0PlM+1gYvSLLg/wWN1
Ua/9cYseIet8uzkr1Z5bpGBSceU0HWxn6svNvwzg14rOMihj3aFcdVaMkpFLXsKdM22bK8KrvY8z
AdRGFYHGdC2X0cPeMcv3/bToMy5758igfCB0YmxJRh+L7ZN1s9G5hbktXHyvkEQu1gHRIWXGzjxh
dfEM/oYl9eTrPbBVitP90OqcSrHqCMFDcoxGCptn5Swau5fTjJwZ6bM3UF7uL3xr5/5yiajJUANz
whgztkBm8vdVixJ8nYgU56RZcNzKvj5V/Ku5hJ8vDZHvWmJrmezmGSAjuUlQ0bt+ZdVerRuUPWbj
cJYRfIZWWBwxbdgHoikndgk3Us14lUJG+kIFSFodE8E9FuavNwZRqL7yoOsdUPVfYf1eza7d8lQ0
vwiIPd1Ycy46Qojeoz/GTs9hZzqH5ye4xy8AIcSwtgrIrAF9YBjKPf422Jf36XWba2xK6ZICTGPW
Fh4Y1dHP4RS6Y1rbtpVV2wa/sdY24kjsR7Bf56A4IDa/WHfhHWs0DP1pT4bdsY7HLlJ27+93/Rc0
nKtUQGW+LII66kNN3Sq2etXWeKVOSAoyE8lEm91ctjYUUYcRaaNvZDcBtCGfVcDH3A49AQKgj2q0
tmXGY9AwcqcOb/A62U5BShbYgp7oGgfzt7IgVsjIZ20GBpz7oxRLYR/GecOY/hYgxSOzRtgzeGtM
jRly4hBaoNR/mjT8I20Mhg4mPLIM5xNRDCOuh2exVrVTcdA3orknjGp6Z5JU22whvEbnWe3jnBFg
f2DETurWvg44jlZfstchfqh0mlRn2O/jRXN9RZCRfmqY0ShBOb5jQO30XqgOXzAAFE/S2Vm1D3Aq
ibtkbvzmpf1SvNaNEXUHJz6UnrmDEmM3Ri2pw693CHWx08kF25m7CAPqOpvhcbZ+v802eDdj+W9c
MaQHA0jun5RxFdSvzDPthLB3EiNW9cctkaagOk+AKPmXuYG4YR1SmSUhPOg97LSpfj139qV+TNp2
gVtdzBzHyPE8SBeZmdKy5MPDlLYQo3MFR7xrjNNNqIRidr6P6Xb8jGG2GG3yqmG108MYQbVEMYHx
Pi4PLCM8Iwo3jRHFUitdxNgzG6bm0S1wn2gN1t7Z3cQHu2OsaO9cLHf66XQdr2NljK7W0oPSJ+HT
yy2iM5ht72GpSM6B0X5q1GHKHkJWASrWXUAGh13Gm5HstcYb986Prxj8FkExwgMBLkHtYq5p60EV
ITMG8L6gkabWofKSvIsLJ9gmTRrhf0keg0R1SyKUraOppodi+I3rLAPZPNZxv2AD6fRb1hsmm3ZJ
Dvv5SXf+C/7NI2E2i00S3JzOI6u+nebFWW1z5OR+z6u+gEnhYYD9DIPZlrGiqBEt4XmP6p/FgWOu
QqQo9SGbyBWQcG9VkeJi+sevXAGMMy9pQnnRI/T82UgGM+RfDpDvF/sAJWy1TOsWBduKPFGN5rMY
6lgbNzZicT8fkAC00CPcNuj9ylhZvRDABqAXKxHLyMusgoeO3sRowX4Ie1RqRx+KfpQNb1EGQm2X
5ACzg1uq8d7Ma1pFiqAW/5QQb3B8MORpb47zgYvXgEkOgYMS7gINDu9o92LqrANhkKs5sh0x6ADQ
MHs2tga5tXWPKwxkpjeYl3dvfMaU4uqR0gBQNMb1npEO9rQB0zuUo1ZDE+twsLwTFG3mQZEQHnMO
kzkktB02NitcDBTUN7Qs+0imRdwZE9IBF9hQOYp5GjaAZwQYsrAP9pqMno3LDuke+8ivzVuA4H80
1ixaJL7v4OQVcccpLWaj9DZE1FJuv6xDHc29GLc27mfUngixfBURlcGJdybKXuxH77T44ZFJKl3L
J/Sek4c7/Re7rRVt53+fJL/Qtv5dnw9A3V25NQe1y/osZ4Qu9MkXik592RsAVfv7MXAcbS238Ga4
m2EP56sWbvyiJT0BdPYLb1T4o/PFkNgmMG9+dhj/hiKiSUF4gfZXxqTq38P4kkqHzVlNj3QI10/R
pxnbkMjMKSF68ToQ1RoRe+a5XwU3Y65DqK2DM6L7ipc66kSnKebyMKlHAjt/pkb5tVBAkIFok2Fd
V308grtb9ZJmdfeY4NO/MfS3PRbi7K2u3CfbZHbDC4ucj6A0t1iDYS3P3tYlQwUWiClmiXR1AWlZ
sKM2g9z9+5n+woPgmX67tAfYK7+lykZvi2MglvDtEguVO5Vsk64vLeqgmKVwsmhiRbINJi576q3C
rULmvOR7EHvzZA/80sw/lt3fr+ehM7mfdnmzzbhV588maI+0JeRPn3NgkU+zi9GbtOPtPIvkt2K6
8VR8X/YEL5KEDChRxYDu7tqlNHfvAXiBQw49YzXYS24Hj/+jiQfRkFRH+FiM/4nckYMTp7EalNF6
SjRLkA5a+A9nyy4MLQAVouWf9Tdfgqy/vt7DqZvvC/m8Xn+tBOys481rCqEvXULu8w+RYAoDzUUX
jOd6pjCdwySF8cGGWNOt/wrEwRsGcWjj4lL3v44wNZazIlSsTaGhiALZKew2k6CnBcNvDcO3B6M9
FFinw01RjuLK5UGLvRmgHReeCyA8mni3pEjUIj2++mDET5bof7YGP24aVTbqa3DbHx6n2S7Vy169
PsGsP0aMyxaYt5wl8NOD08XAWLEGaoTsqPdS9i8R3jWTfKD5mcU4KbhBu9yP6smHBha3DW4euY2r
rXtaXpM1LA+2VE5JToMXZXwJ9nvqt12/8ybbtz4sO/tV8FoIhnirbfZpvO/X7Mw4IOXG7hUjFrcF
ZS9l9NWa4DHF7j5Y00r1rKOp2G1HDvA2AYK7x5352XvHnnMkY3LsHcxF6rx+eeiSLIsshoX27C36
hebLaw3DF/GbjLD0q/r71ppcq9Zlo6jaMWGAwsvR33+ckSConjBCWo/2H6f4HG9H6FYG20AND5OD
s8UzpYOTH6eOozv5kN42YGoNUYQseEsOVecSHVE0qGDW+1j8CrRWbGAu1FQn3HCA6cdwVa17pFMj
k9EKpl0AfMpgt6CIrmR87o34BC7L4mS59imxrC4/It6Mdz5hOnTUZHNj2iieXIddjxoU6yi8fQKO
R/7EjqryGInrSAPN5Hr5vbR/Afy5e6onzKxv4Ya/dYhyV3ILX4sxaDIJz7RyZltd/MoOvFipqwVr
b+3hx8YQ8Ah3t4Ryv8Ot6QAftZphDuPhfkWcLgW+LXzORPgRCwd3M+3z4JOMh5lR6h/DVp/cGweq
JITbdXxFm4ALEQmMeDYN5xo70i0sXfx7qABA7uEjrs3Sr2287yzMEGmsBA3wYndxUWoZCoSNWrCv
Es3Hwq+/C+8CEuCfkrqAYJ+QJUYFBNOFbbcVESpkiQSuln+2mkEvaShQ8QNjxLhhRIL5GD9VG/bs
o61AzMVghjii3qLlY1cFkNsFyGW0DPJKFiZHNi2IcKznvK69FjdAhpcOVk6cH09uIQji/jiDVLYJ
QNECgnawntwMCuIFBKiYB/hRNtZm2aJ8ysB7JQ97HHcb3OkXtmzEN7s7OIJoiTARgTSmVNu61Ywz
5L7iyaA3oHribbwHpNM5vD6XuBwwD+4NkTyzi6dAYmtcrHQ+AEsgKII6U3ryP7xXcnEYiOMSD/6L
wSbdCDfAxTPO3ENtE9nO5O9Ygkd887CUsfU+kYPQAwSOvbM29iHscdP0cY/jts1N5ZZaJcZGBSv2
aCxKUHi8kjiShUOSAjaKnRNBxRm4huprNom/EQlTPPrcr52MsKael0HR5hlR9TRE5QCb+4DNUeoo
tDiHsO2r8cmpvZR9XbfhYrsnyjo2ohuhUIRbOph6cdqKfsTEEsjthDu79Peca/uAsQaeSVtfejlH
CDWoYHSEAjloOX+Ga9xjHpSbOT0A+dc89Q0nCleGwyKzCAY3Ci/TAVHBBphpuSTeD9BXIGmam+JF
iDxzKSiFJW7jop1jGaF9D9HhWxpzHw0KG9A+i0GgVQhPCIaSxRIYjIoY+Ii1lAWEBWJ7WPvAOmE5
KAdXBCRXY1QTa8na29CnHNGniK8pGi/WDhZAPVzgtDFDDbjHd6ahZy/t7+edfrd/9iBV4f3a4vef
8QH+46X8OFe+bZIPJeP2fjnn9UXlSHvJhmIHucDf11/S4DQWSgSdBOdmtn/NhmVwmGxHuldMUk8b
gBx7XXYZ/my4m1wG6qoX6qvdoEoKZk/zciRyW4l7UWBgbmOAHnW0BflrrFdo98YHUgfG7IrjIFcj
bJl+aD8q4yMPNoSIOcAR1Qcag0SeB7AArH3UstcxGifj0s88Zj7QrXGLgXV/C/SkGa6jy6zgVwkU
5hNBJuldrn473AwqUvdkP43z6OTdbdIM/cZiAZBUVbCQORd472hwjIP3wcszFA0U6gDa49zOGbQy
6GMqp/o7XiZyCz2eATIgWcD7jNS0fo5uJmN6IiqUI/vMydr1UxuzQUE7Z5NkiwXILDDgLGJt3IiY
NCq1s8sx47Z45rkLc4XmnLijkJ7AaTEITR2VRXWfXXl77vxExH4sNBzPeLEz5Ao9v2t/Ueo8AtbG
CgaRWv/KGKU9LrklHhRq/6l8R1TAf62Sh0ZXuqvb47XbOSbU6LhKygiT9knL3nrMIi/IZFjNzj4+
RQVJNHUshlxsHGbjbclffOY4BUfo59VgNdrFRkGDiIMG/982ByP3c3lomiqRXBFpbFQkZ63NbIL1
VUR6SUFQtaUQGKAORJrvC9gx4J53p93sE0Ee1GG5dbtXYwPrOx9TzoQZJqx4jw61CRYvqCaZ4fSb
SeflstSmDQkPN7M6OKRO9hlW84V9Fcb9Lez6m4iMnzGsQFj1b0cAYROsRQFNwzzMY9udA7hEUtgl
RxfEL43RQof7YUYikORJUYvc0/MAdALK+46Skh152kTMY7BKUKgPdmSjbgenVe43/f1SCjp9ciUm
BPHpQ9KtiMAUs1hhfNfKbW3V9WC3SaHuX0gOxfBxqbxnAb22gVMaa3A/vz8zCPnpC6F2aDLVjoL5
ugLp7KGQ352aS1bsb1Vyow/XZtlbh4C7gpInlN0r7wDpQ3tGmyB3kJlwbjuHz/Yv+ZeO9/slPEKe
2bZkb9twCW2zhCjAsNrC/uU0YncaVBOsb9cDVed8/btjVMUKe3gf+FgKSwzecbt/BA7Xx0t5quVT
lWC9GMorqMTCng5I2BAZFt7dQDtE+BQ0nsxiTC7kIy2bBaiBV71e+sPcge5gpl4Ci1EMcVYXzbx8
NKt3jQnEAT9a/X1PezGrvOuTsvgrDOH/v3Q4g/++PGW7bmf3W81GPUVg5pHjwguE8uoylG4kAzmb
0WGi7IwMEGbZ5JaykjsuvO8AARXpsAA3OKo4nReESfBOLQiNbz0XezXomUeG02TTUfZzboPXAF+x
aa7feEMYUmncnwDIBmq4fUTOi12gJYMRIaO5rhTwYBoO6PUQrFCS2VlYTtpkZG5Is2vB0wDLxEJT
JvmxHWhL3t02u4s8/Puxtn9yrAEcNUXBuI1dBSeHf+/N9ZDlWEbcq6QLqaRjt9dxXQcq8SZbv5im
RwiUrdH1hRGAumRqsV5jFWTgInNauxdqCMLZMjAs7Qnl8KfNvspV4QZElI0wctAfntixlDu38nqt
kqt9fh10bHDC/mZ5n29QbVTGvZ8OeNFuMQY388nOZpIUQ3nVAZyf3J0vv4iHpQN3UMdOAm802F0P
2JfelNVO2uiHJKO/ObNanDyiRoK62w1KD0NZT+nfKdxXcrjzSPNFBYddz/VuYgUd5QnGmpQ/LR8V
2ed2VsE71Po7n7+ATTEBUJgqjknDcnW4Qzl7tV8bmxGFJwX8LYTsDlJK4J/FOrTw/0En/LYBWYVX
zHul9rv+BVAzEMiWjCxuNz5RROOSTQwwhonUJdvRjbJkRybsZsTf18e7fjcslofgOL5DAf+Q5li4
kTKeTgA2r+6dErqMG1gYFzcdAKwDiLet2iV8KQUgq5esAxqEbNBeFDOalFlNG1OP4EFog6N7mmIn
2etQ7F/halBwMAW8z7GfdPa+PLtglQN7tN0Ymf/ZWPhexlTcDALvOOh7LWbsF5gHUIZnpEMHilsO
t+Ybw8OdkdpVxZSwchCWhHJhniYK1sSQkiLmV+S/gopuyZ9GTI0NOADqfpBSP5dEuQWkY1WTbLQ9
sSX+vTCUX6jHEJ9Vsi56qtxuP3JiS61dlfW13ie9yab/crFOSZfmM4+5gA+MaUcE6YYo/vvFXF0W
YbE6zNcRqYox0uOtr8HyS8fPQKbf6NDfr+mR6KqnVSVfpNM+uUf1l03yNVYc9hSva6egfEfY8uZ2
pJzMmhYv2cftK0HB2LWOiEsZIuQA/3LBw6jHSv8zrwC9m1BHNigyTBfPBCy/HWNsOBq2Vwj82tBS
/914lDOWWOtjtk8OPikGDNL3H2t8WRdElQfH5D87UHXx92P7OhsfX+fvH/pQ+nfTQ91SFD6U0dZH
LywpFV4JvmnpmBadX8uP7vTwWRPrtNC7NlnTeJCekGCu/r4KRXzKw1UgCpfw9OwpWOeoD0WEml8u
8jatdkk3uZ1BRnpouJoSf10GIU5DyiRAQ5xb6bDrlxFMB/g8XmeCca+OH8BldqBBaMK2l3vak6Hx
L1Xm9wt7BPv066054mu4S1rMOdp+NmrBxPz7y/90VaF4wkGKiBhUbyB74hq+QVTr/TGXLsqWrAr3
jH3y8LaSsH2nH9klubdL1Pcnn/dLufTP5z0gy7p8vknZUXwe3qmfa6SP2hQTuYpwupPZWnbfVEK6
SaN75tf4i1ynowvcX+p05C9TwH+/6P500i+5nJWJNGpATNd90FN/DXV+P2sxKTuPqW91mQqqE5RQ
E+0y2ulGlwwDExX4RFtwkczsX5TZkX+fF+vpCZfpPjslLnwoiVvv2p2pOgAOAMDaIhTF9DD1h7f1
9w1s/+TmqJImqj7GGJIqf33Pbw9MTpW9dM5aeVJE21dprCBS1BIYdFCwoLIdrIJU2wSLDhUtoYE1
dVRT+8UtcpxxCqXaU9QnS6j785H+e0UPj1S+pvK12XBF1az7uQ3QcXTM49vGy1A0EVt2Y1iKxeEV
Pl/vHaQpOveh9nbcA/MnvPYL/+YBn0cd+nvwvElqNUOJpsrdTrdQTxVPSvZuwz11S//C5Lk2lbjN
2+g0PViRso0+HN/kmIzCGvq/Bsch/2BAPDywdnvR1pGHzJ9hozcAf5qdLtlJO/BPnYNmnKfSSn3q
NKH+9oRgeYB0aF321Effr/22qA6t63FDc0jbd3xrUYMTq47vRD8DuEE3b52wgcahNGrGZ47hndUw
FsMrAAawCplpQ4deDFr9NRIsZ83U1Sz3+LTnIamI7dXayeIO8QQxeJCRN8yYeVntapAv8cHvWX8v
N1301f9ujqrUE2kjHfx0xBv072tz1DaHOruWmySPepOeMU2Hd+Ply30mh58NtRh/ypBcOIT+rzhu
OQe4JT7MKeQ0dywFCYXxKVuvr0pUMZLkJRKMWB0zBNGINM4F9bXQ+t5sOJGwjiJoK704xeVdjP7d
192s49S29A6OY9ZMZK29l5pJa5SgWn2y22pin3/4qgz99R5MjA6P7mvw+u3N6qVZS8c0DX8TWCYY
9mFMrlrrJHvdTw8z7X1z4/QBZMdc318Xfuvk333ge/jOYC9DfHhJ+MMp4TxV7piQk6hZTjVHIspv
gUpu4/aSE47HOIV6Da14LHXMG6EK9N2MuBnC770mpLwqcKowWx9ZX/64kgqA4fjwEKevOVs/VscD
0hC2O1cd1g0Y999P+pehGJyHNmJ5qf1l5/VwGLdaR3lNQE6WbPv5ojXpLbpwaxnoZO/tm3WYtsI1
OfN11NiQ0fN3CXbnqlImal8Pat7Zi3+RjJtuXCSeqoJbiFvHalC8wmol/XoJQoGNOsnVCtTRoKH3
XB5RW8yArAVudIFMCjP79mSzVH62U5SDqKRkLBKFgcHD1pR1MZfupVqWXCzF8b98a7JB97Vl7HkV
cyBSig04A8x0YbcNZeMNxhEMXSCN6OhW7/COgNugJgXK+9Pc3l+GrFwcZrsdDb9dler131crb2fH
w3WnZokMPvSC8TVvCMRK4lNKjEGqOXoBziVbhkGnktKAlBEPXhgn5noM0fjiyBN5UfW3IOEkDkwJ
j1bRxRsoi6VgR1A4aA+rSTGaD+HKhiAqxPuqcGrF7BBMT5I65lgVlr0iC4PDjszljq8vRThXRyYO
SAa179lr/47vPz40n+hofeWT+cpYnnfupL+kTokwoOMD+/clLECvmJi+0zXBySfLYm8cxxskBubl
vcIOjZmIQqz6F83Q280xP8Us1K1gIsrIu9+PsbAGaWDYBGq/YtDSOJp3onmB2dZHrEa2Qchw4Y3V
tGGcd//cTnN7w1hCTejY0R3JAJxXT7DbWWN75zwlkOvKmO/83hoVszaxmyCEB7PL2HnRjP9+c35x
5lKxFcKblABAcoe+NpZvG0ed9W56telmiQbnjpRMDdYsYe5qz9h/9ibl6znt9wa6sQPBJWSE8FII
0Ff79o7a5w3Yg3OsMElzgDSkO/d30lQUk5aVVVB69xVH36aHrdvB3LW93edmKtsdqPPT7OQAv10t
ShI4oNvMaOFPps8UzIU5X4hxIcvmzJAD8btxAEGUrA6+Jx+nOkQwzsbSISVq3gZ3/mg5VD4T1Fgg
xnuSvou49y6Nu0v1nSj7+fnZkaL9Ui/goqfJpGx1aeG/dObfbpdySMkmPJ+zpFORY1RHneBkSzdb
x954VlG2LCG8AlofOVyIprMyJn5IqmGMZ/3bmLCHw5zwFUzvDjDwUdxuILLCVbI1EcLSGsukl6Mt
Y1Fo5C1oA5JM1FE9a6b3eA8radZdNSsmvqRFn41t24b0H1Lsq/psKyfy2S8+0v4zyab+2zak9WDF
ULThhPoD8VoX6iHbXNZJjcqVWf0QQwhmfyeDWU//ZEPP7F8Bkmvr8xC0fLHnXJjZqqvTbNaCjZS6
Ww+BOcNQEhvG68BdXH1E4AhVd7xtS47VNcnlsKaYRYrZ+g0uwn4BtMws8rgEHPO2Z+PGyC8WRRjQ
ATPHnIG5GAgzJ3f+fh1+4dng10wGJ3a94r14DJ9W7lt1R/pCa5pHcAFoenky5CO8Ow5OB8jv2MKI
E3OFPxgz0Dez60w2FmPGDA3EALhhFzQGrPb3Z/P4X1B7kikJOCSms4OJTedhw5VO9fEso/udHoQ2
HFfrdmrXnFZv7c9yZ5H9nmFpwAWesWTJJUOJd7NjUI97ozI6NtYNZmZ/u9hPiXmqhmSdnacXd2cz
MvG1vvRkT/mlKeVakYei8IWGiLfmv4eDcuh1svP52ppujVln9AIHzXAGg9yBr+RSUwyAmkwEr8Pd
rIxcu2967zugUvK6/36YBIb/UhVxdorUOU2DqioKxG9v66Uo86x7ObWm0mimo19zljro8jkh/svm
HNWcfV/I2tIRGjfIyyMvG32+n/HUu1ho2+inW4bnHUYbNvUi+YS9yWYWx/APjJfLSxh65/D9XUHZ
87mdjLxwaxCugCAMwaZzjE6zkpcC6+wztHItPpC9aJEcy70gF8zS0Yj0lzt4xFWJ5IYjkYAaL71a
8f5kDBCVbZAD4ge90L2LYqXMZpFeEYUHZwGaOAetMb2txuMMJrQAx7fxuD3EWtSZ9wpLH93M+Zvk
o3YYl2a9IqOeLaiXiNkhdGzcHDrDm+ejzigGN683psKzUSEMbgKU5oX88D/SKW4vZfKRr+qwPfw4
OWp8obRzTYZ/ZmvxiQhMYrL8iusJudGvr301ee04xK+9LDAgt4JFFfWD4JNR3vxqBKWVSF7SZ4SP
1UUFWZNuFEOTg9EKFlEm5uNRPXvFamHZGPXNrJdY0BMKxv91ZPOKA7LMS3/13k+hrhjlfGRlQbKz
A63n9nO4lzXKOf6TYTCWI+5nwU6Ru+9PkP9fxjWE/raZWeCILPU6j4BGV1+rUl1uW1PUw7KzdADA
7PHNIzjHtBdm47etBMrl+7Ml/MsK/v6pD9DWutynzUnPW9PZxYrvkTYbTHuQDK2pC8AboRdojP5p
OGmHk8+r8ZmjRf/7An7bEMFxVB11Aq7UWOX++woVt3umb+68QgO4ZfiQktJxNrK3bJih3q8jovRw
5Xwj8w1Re2EIUpL9qjFkTucSrNIm2jtop6EBPNupO2ITeeh4/rmwB/DnnNZZq7pxYUJ0hSUPtKHu
6/mO9BBi0nGB3ocyD7IJTHOnJzMJ1mc7KOHg5PM05PzMVSMbCS7LDmZWY8wQI0GIyGl3/76Dv21C
LBhSfqmuZA1/13/vYNXFAWa/Y+FYMWxSK7ZQyphWHBP/MSBmzmR2hbJTDwexxYxvFsbxvh9TC/vs
msv10Rj4SEjFMqMB/TCMCOQmNybt+SSwI1U1FscZ9W7/+Bo000CM5skGBhq/GSNv9vc36fzSZP7z
TR4WY/vWk9adLd9kFr/cBMVqVhlLKw7DzwPuY1r46Y1GL05mrvTVlAnyGdmrO3RNWEdB0pechQT7
7fo+mTRc29+Xpjy7tIcG8CzX0NjETcYp+79bh7usfzd8CtHYP7vqXJmPs8F4XHMH+0luBMWyGnhr
h9ObfWayHnhPNozOL6UiNZMEZVeU1hiL/Pvcm84+K3f05dMZ2ullZQym0DAg4pcBE2+jjDkD1y51
nmWXiHTtftA2wNzWznu4FCdMY677M2vUhJ/oxBfPoLhfxBuiovu/q3t4fbKTXlyUdC1WZc9YimOl
Gyy1j4Fffdw5rWHxxANnbexdJOfT6QcWqa59s+1XxUYxVdiBN9JsDxaO/pq0neR14o0qe4S6Nvgf
0s5zSXUl29ZPRAQSEoi/mbJ4o8L9UZQB4YU3evr7JX3vWZSKRhHndsfu3nuvtSpTaWZOM+YYyCi/
39sXAOPfU80EwjhqVpJohSgcoNT2yUqqmxOwmRtZupNg8mRry7tEJltsvbmgt9CeVe1uXpnhwbKa
tTganS4Gnk0JuvDMGStWz+vT2WIeJZVFGl0dWvTDvRcan+2dG268cOGEPM29mwDuxy8EcdPzDOE0
9sGYK3tt16SH58hf9PWJodkctj5q/k/yRUVs63Urdn0x6y69Wdev0Znd9/0zha7oM2c1XyTF2Hh0
ZeCaL5M1V8f2ySc6WNdT6WqZETeFc+mmQXvtBlOA0dIRTsuUGA/gWN2cTXzlE0IXAsUOBWKlPJTZ
xN1lt42KpYhNNCajETBQ0dzarBpgppUTCgpbYrUQjVTS4sVjD25vNkvafvf91z/c5D97+DQNZUee
vn59P6TlwqYchUqmjkDSa05u/ZD39CjoSSofBLeBA+a3BcJbkkIw2EOvoc3GDm7NXKgoxP8xer6/
dNKJ7+eskqGO0JvpZbE512VprlWubM68sRGjooRoQcLBJi7tih/y4gsXNzD8Ysfw6YYOmToxPrVa
JB+c2s07/3ycoN7ayp9z3iU0lW1/N7OM7TeT6hqxilIUjpo3uzkBtDFp4pLUy/TZNletCcw27cDC
s8To3uq8wn26pGmgbxVtEx/lE6fgA/O24I0TP1efZr73O/uCIxkr8W9nrczt1Pd3K11eLA5Yk14g
dDnBC4pwVQt78KcO1ZVrbXutjd1fuAXUilV1I1e8Qx3iv4tEWoxSpIFavYpHnk7XMrJOl6XBIhX8
URMAG+TkIhDDMRli+6Of98KUX15lpTL+f4fLvDDF22KlXSL9YZAU7BgcQ9DmGNMQsCCwmZ+cybEM
Iw4NX/BmFHorL8AdokZEBDlquwHQODYJFij9+6rc8b0O4DQdUHoBlTF3AAvWpA/4GdbaE88SWsrN
vG94fSFLBoA0OglBRWTeoctyrkfl4y0Ky5PmzW1OFvWv6wBmDnfuBjzhYSKTZiqmvNsNMK0JJuoD
aOvPzvbtGsjdViz9Q/NQq9k5HsXrA/80sYzB2l/n290SqUPOk0Ez7tfKb5cTGcZCWDvBG5nSFRAa
NC/G/heNhgGNgxw3h98wbTQ+IaD6hvPCIqcIyLlCzobH3aNztaN4IN4f/RdJKRKwFIBR0iEvVXzU
QZ6OXRrtS5tlFdt6cIlOw4LyNnZhDK/LsbXv6QNImpxNF8TJw/8AmN6kHt2MgjLCvQ1L1IBi27Wa
jOb2B5ALQSHmLrTmeBGMNeeAS2zifdrSn9k/ZzmA8HiQ5428gA79/oLMo5SW9PM8Uk9rHRSenFwC
/SiigeG0Y+F5DSRHKt0VhL1rGnFMb/1pApRASLyUE+w8Yrjf9/f3NDL3t1y8lNNkrTyNaw1JaVJe
qbvq0fnrLDtWDcEmoX8eiHwq/q5951gqPm3OgQxE4AgpajtC7ZZqxVWQcd1e7ETr5hCbrj+rXUQ/
AuoNB8HLPqvn3aNHZ+e7qWdsQelyOlyLK6aOTrv5PXH38GBByCIQlJ0+WGZg/qNOpcxeLrTpb5rl
97Jl7vCiuKxsKmrsk0aKw4Bv4S6h1Vi0mk1Xkfj1gPAXq/RI3mTDIf9Nw9T7G4Cd/2N5f08hc1tX
+/ku1e5MYYP/rxiIip9wqlDkq4I2x5X+XCK6UPaQ773YMLZG3rpTFa7ZYJaiNJyTgEwgW1qIOXr0
Jbc4gEgIFoW4RcfYhb+lV91xXVcZc1rS7epkQdIC9WaYLCRwHLq0aWWUw44nArekQPKHVq3k9Odi
1p1Zva7vdChQ0ITFQ1gG0FRykFkpb9VhEWelap7YhRotLeIDM5Hn82hq6/8cDXgNy5TcdbJhmSzY
Yl86JddLVZmHbQAbFdaBTG4NmUtbq90+x9ZoA6T+/Y6U8wbN3OhifNWj05FBB1xplfciZS8ro1Nj
TxGo6Iza/JOYNAkgSZjBIrULFWFXarfbR/nFDFW8BF8V0M/hiQYUGpTtJLDE8O6a3r4B21DnNjgG
nx+UCWBZIdMg7qLetd9/xQuECcfqaekyBiE5VJLodMCylvpA6xJYXG/+HfYCsfaTNoDTnOHURcnu
VIU3sAIHAVKh2Z1aWfFa2+9XUQjGqt0ryx5SLpSyPsuixjOcSzH+13+wIJ74N1xmj+5IkiTLMsMR
CAxQmOegV8SoGeI3oVsuQiEA80uAS/anThqnthJQYdRyHtrHR7376MwaW8n9XN0dmMVgpNylJjDn
AaQKHA03bDZHVPXSBtTnX21IsfjVetMNXbc5sifKSwh6seMJx5Efzng4bMHwgaq5QxIydT65fR+0
DQN1lS05a33YeS7ni6o7C2iBlKgQg9IwnDG6641xPu3n8yiEckVqfZhPqIfcaBya06PbrvRHX70t
GUKTtvJ1vSCdsv2N1MBySFYWDYHOUPHRmNQZg7Y7agdi6n1/d3onv0piEec1COCAwi37bI0FT09M
jB58e8FXMN36a+E5jUjQ0kO9VXjf8IUNvWm44Ll0xp1AdwIPKL8IQhrqgyHMbKLlsaVfBbjFOp3G
3mVbG9MgnETehJSi/MZVT4knTqJDcH2liXTCZiCEDtAaeARSx1OFvxy2TnK4tXsVZ2IKplx11rB9
k7+llUyuAgp5wRr+qKq9blI3pNnCL9DFA7sopEeqWtVHqDQwx7FbsfnzjOC6uBToGiLPc3JES7HM
wgyhsK3dUTNYupNRKejOa7OtrF/Jkg/KjuKLK8LWBleLwz/Gs5KoW0ozvJsghwGJld2VYtGA78+A
7q7R6Ofc0eqr1w6gBUhnmGpR+MyEkMebEQM7i6qkAZRlG00mCzEZ0JXW/X9mboJU0R5zR4CE48ht
CjwovSJRFg26dy7C/VJvk/rd7IhKpOHmqA46rwFQRrSGnZgUUftm36i4fcViMqLyAI0x9pH3DKYg
xbe3pM0x6pB8xTce7tQPbjh99F5Y/buoNb4VDYX6mRVnCqc3J6TBfVjAvnMH4UU71YxkxNTbCS9c
c6963pjG+63AlPa3clZrbcVwOuWPNT5IB9j9Ws0L9tBIqNb8aWdc4zetZZ++GdmdfZCPpmdv6y1c
0oDwWqhC+VpWx7QaClI2g5847+a9yCYgkUULgaagj8jlZfYgKSzL29u+VCX5u0QxuTZCJRO9E0gt
5GEAkU5AGUMCxvuO61ArIXFUVmz1FkoqMb2Nfb+CJ9fLS0m/YER6nhXZNcz7kx9+TM5JxYzNajiH
BeXYOtAOOL0p1dxvZzGep+LYKRGitQAdVXOM6KuH6mlB/kNu8zT0aX2uahcq12G9SDm52oO9j4RY
nzzYPs/qvXC1fg2VCbSXCWXxAkjU0KKfyejCbAPV5eTchbejg+Ju4lmNy8yi0wq2TRgAK2HeBfz7
SP4aP+POVJfbpbUr6FU0Q/E2iXG8RQ2QCPQm6HaswGdtB8cOaDMYmHOcmhf4xd8bnHkwD9F2cbmD
4w5Vp+MeXXqSLeRug4UIkOoEb6W1tgNLHEeUpNZHsURSNmnTjkJ7ds4uvHLqfq1C5tUsa9EmPu3K
VSizyh4AypJ9ZUA6P/VI1OiMLo8sdzbIWfq/SaDf3595747b6HjQNmz9VeoQZKrC4nAIQo6O9ZyR
XhjZMplWCFxhwi0hmf77KumH/fwcF7RqCENnQFh9qXdwVxUxzQEiFfprc9bTVAFCxgsBO47WNg4y
b3opc6oue/NkpZVDIdTOgjQz7NLkAifX3iSqfWkhHDQ1bIoxtgoeVPgXf3vEts77cJV+U3S9H+zL
rIynKk4Vt0FS7h74/QJadt2Uv7bNWeHnyBEFD0K9jDSinxaE0ZtPf9Kc1+kxzXefkTmhu0t62yXm
nqLD6DyYrOpfymrTqCzDAHpVXI6bJRsA3MiCxbYP+pvie7GXe07UQXg3jcz2JVHF2F+jXUGlysvk
WE0XNz/uNS/UECvfBQrcN7sN98Ze8vidGhOVC57elvJcEuBEjiBmm9NeL/wKg7TO7ZpL5t6rSDEe
t+DIBnJx9eVwFXTQscQVGqaS5JCBoXc80kO0c1Ma6OAJWfjPH5eJT3RAabZQdhLfaA6Sr6pNDeog
pWpN8IuiT8bDH9xyGjseBZ53i5C5LXpqHI5ljSNlNJd7WrshJMTDNhFxR79xTxsUb9O8TVLG6UVb
97CB9IYMOOTt340GaJ81PKiGwCVwJH3cUCY3f7oFt+vzTzVySdRZLuOf7vKDvX5/+UovwpBfd0H9
+tNjsjvejndzyyGKZ7sRHo7K7xLGw+s6LfTC8OyFQQ/JJ7yDogtdVEue25VPCDBnlvzJDVL+HiVE
S6m4UKmwaJyqZBLP8XZ/LKfI3pCxH42oGhzFzlVRewIcmXIaNxPVGYHiY6PV0kWNgtnGlRTDu/Pm
0T8O6zmLY/y1gb/nk3n+EGhexOtLoaKqUWQG96K5/m4e8LjhwaAIhINXDAofW/xmpiOrHb/miHKf
iJXUDwnwQmd2ocVU5K7T39IB8yqj/gMdm0m5OXPa0t1hW97pl0pYnxiyHW66S9zrHmUer3PrDemx
BT9f/prVBxRfmvVNfbD17nn1ixdJ+N+TyJwc7XA5rCsbJlHCiEJ4t4bOsm0NiEvm7vRQT3tcVsdp
pZP+pUkvG9WuHDteUgbu96X7PYNMImhxOhrbUzGthNu1HBBDtvG/U6qt5g7yBzRRr50ObBISVTVH
4VL6d0Tb+mfRNVLxEzndnJv091UhiudN4eQWiwh5ZTbFjAsVo7IumeHgYMONv2gVZ5NJupH4/6uA
oJYUB836nQ4hVkCCEFyWfUMTGLDWZ6vy2YcGBvoQUkI5z+uLG845Uc8cgu88sH/ahuaGvimU5+pS
nchu0k0Hk8XSVQzZUIcPNoBe5/3p90k4n58wEtTGlHULDZW83qG9ATKPZ4zwjgbV9wv2wsP6NbEs
ykavwt9qAjkhj9dORVtFiVz6I958+oDa7Mm6gYDQRf86VETGP+/Hf1G0r+qaXtbgf6QcQWTx2/RZ
1jy57DemSWCxGFREoT3RbLe3HXoKSzCKSGhCr9CzfhYEa7w6pOxqzt1tUIaQ/flk7hAYdXMrz9UX
NvB5Vo/s55NBXpYX23kyZ1ZpfzTak2MkpriJ8Msd3WdN3tYK1OMqvzZJG5OihJxkcKTfs0Fxbmef
vhXfNMJOpT2rSXu84N0VvUtMo7x/XMv9t0VMP4RsFsUqTwOZIHsQzJDb7oE5Ga5nHefT4bmM7W6M
LBXxu88TS8DfODaIau/BNVwKWFnybMkLV+bXVmgZw387A/E53Pno+pkPmKxayGpM2kTTvd61IHb1
nY+qMbyvONyaJHtKrapg/1SXTreeV2HJ3YCM0b9vV+Y91Q0z3DujZtJrNkk51Gl1jCRajiNSAIpY
JeU979HAexTeRgYuoTqPp96tT8I2+ZxOxflGXbJhCMVRLuAbVO5z2qJpdbSlrOX7VF6Mo+hCNlvD
g7QbzvcFn8Cp9edn+8e0QQbR3DFq+v19f6Yoa3Prly+kPVhy6vMPIZySUcqYq1tpsVxvzld1zlR1
vKAYu90m4IZerxd7UwPsDKVwq0/RyKlRKaLSPHh/AV8ZgF9TyL4gZuVqaRumMKKjskk7rPINKaoV
WtMFxETDcTobyw+poJfvR36RU/j98ZmXw1qa23t8vJlh4jTrd8ctfIVrvJ5p5OKMrShmWwK4Rtcv
9n7IVikGIQAaZt4sXl514h4yG9UiuOtMDmGenG67eLMzeUHro2YR1Wqpz/YC9joIVzj73E4us+w0
nB3oSzTzBp90IHJiigJuHPye3FzL33ifdXmaUeYeLk70JxcuiRnag2Zz/nOArcIebWZ1arWCsux3
ZdI4Is3XckgeST8vBf+isPV7+MzV21XOq+tdZ3iTBSGn1ibOdwNvLQTpyhZdVX5e6Vc3/voQv744
Ewve9xEovtIWyzNqouUAPKTnFYMOGVMpiRbsWcXuDnKraH+97t8fqmb1ZOSLi+vyWi2u8RUe0A+X
Nnf5talx9nvqa1utWnVQkwpo/P7gv3Lafn1uJlgrG0k52qWscL3+yFzDgwfLsaaykkHPbOE/SlKD
Z/XI9eWsnuMjmWo1Mx7br+EzRicqpmlc1lntkgBXeBzc7NG5Zk8mE8J+yE9pFBhO01YHCAfl/pqU
9YECUt9rJNFIMPb7S4wnTgFE0eQvHfoVBajr90v04GJ5N8eMVdok57RwvW/Ym9GEVQk6MdGl6Mv+
T74n/3AK3w2WMUTXfbV4PBcfC3KyR5ZXwQYUuPwKcxDwwHTEGAb7QKEp/X69m2OBc7814wIVjIKx
SdW37myOv+uSsO5MPaIrKpN5C/va3P8zLtWMudsuVpVjRd1u6jlQAoI1dHs9qiJg0WRr7/oEuj7Z
7/fb+fLE61WIzLUq1b2KlrlqO/2srZc3rtq5NkBRFxyTi20lxVAYDBUry9gSQPMkr6zs5ty2xxua
3d2SRpdJxULbFxWt39ecdvbjTdcLhsLf4XoTojQpf1qemkHAae+ww0e34Y3HexplFNSXPDsTOQv7
/Sq8CpX055lk7v19sd1u4+Nc3fuR2ywiicPweLe9su1RTWAF+jC19mugPe3+Tzf3qX/11D2Pn7n4
i3gbl7Q745eETaw4mZBTqwUBXigevuMs8fJrfDttGTlH/KWBfx45c53nazZmES/UEaeemCD0h0cG
sqfiOOjSgECk/13k7fwLRk2UDZ92PnOviwe6Ckw9UjvfbLa3kCEepQsqwMOzkABG+nLrzXJXWZ2n
d+ctc531ZYX3c7U0H6M221/ujaRTwMPdIbXEc8agVzK4Z/H/tcgV4t/fB32fnjTrHvG5Vb8+oaD9
BV4qkaK3kEKMG5+lT9mnfJQ3qjq0//VzGTXjrejmxrS2UYy38qi+FSgiY7CB3QqHUipGjAgNJ8XM
uUwvjfb/bC7jZtyUU7Q+VHYGh/lhS77ChUoG9YLOd0MCuyF8rkKDN+v+5JiTlwFribYMeN4sKN/L
mXGj6m59IyNvqKPMF6umteZVwjuoSwSd9zQKp5q8DB+ZKZp/VOXZdIZAuzjnrY1Ll759QpnF80lM
0ckJW7r33sy8NPHPM8x4Uwdtu55f7qYRqrdsAvkSGV2n9+154zM0O4JeeTAFVz8/anvRsqMu3L+1
yZjahW7EOzNl5PpoSzcFZx8urg4hhGy1MCxdOy8J91+u+L8RMyZVj87xYonNVybtLpuTOZk4Hm0P
vgDPudutj37BtnMcqP9y9P4NmrGjO321XAMbNsiZgMXVVLREDz8hG3CDBpB9YEgkJtYwNUb5+VlD
HbC/F+7f6BlbujmUIuuu8clVSvIEvERsVK1Ldc2Pxdf8+6t3q9NmhnXt3AFBtcuPXq1YplDr9mF5
HSq88vqDbDbc2nmxi/Eqdnk+ARmTW4m5MMZRnYATU0tdnGr4UoJw2Q+UIQJDoR3UUydtH/IHCiIq
WSsaY2Cv72/BI257t0wZMwzV35YuKjWTQTPqwiEStSaH8IJq4l4gWtdsw7DU+EI1ZPLVpqdgAym2
YS+gJmw0Do5DEuAnqf/4M99xhqXuuCwWIe1zHrFfMq7VGs6QLnhyBvRSktH0+x/VwWZMN9CMfril
d7qCj3j/PY+upTffk+3x1K35bW1sLPWYsbLNJuEC582wG5LmGvqAcgdU5+jPgBTodCgDUQl++HRP
4VHhfkp21V0RM6Igos3JtnPZQtWrbnSDHbyG4BtqK7ffp/Wju8vZvgcM+d3ome2rzM1CHEUp28db
1oTahd4F2llFTzTIAzqkn+YwD/YxYzm3+2HA34ycpeI6AEHR7ydd3S+ySZ66YO3U3pEHc0Hr9ILA
vXQCdzgkCjr0auNFqAoNkrLej2qFMulBVZ2qXZJ2rWFDb1NfIpLMxaK/dKlL/7anlHl3l1UkYbUV
CzQYgdAywJ5SFKfy6OFnELhJR6qdIXrMeQDzduaR1nk6F9Z5OzcWd7UzPH+uC8Uu6SqQYl7PdDrw
KdJQEjkzSMD8vIxR7jdnXrZKOd5WaJA0wqJHPx+uhmrtmoMSrTgeiBPSEypepbusa7XywubHgr47
F5nHbX483SvHHYOPmu1zq00bDSnI//jvVTrURYNCC9htUlXz7qJNywMu7c//7sF72vbMg7dfxJWT
lmqsvmoKaRNA9ArSq7LyAhpghXj3IYPMMz7q2959e+bFu6LUsaqcsQVkpE5tCgUi6FSl8FRakmZD
gkayJLlRo/qp70bNvHTJvFRcR4i8EqsCTySPTgFn66qY/ATsrqWp5jjMQN+u58mTv/ahnpY5844d
l+WNZq5Y5p2qiKh4lXrjIzO0t0UjaYxbnzXct1xv+lVu5vlWZ8zeamEUC9blbtCPNBq122HYE2lP
CPwnHhcOVB6sxchZ48eD/nSb0/S0uBVTdpZnhU5Yq0b+Td/aX8sjMLkidSBhIvIaEil7DRB1rYP4
dNafY8pURTuFlUpcYP+V4PDBBHsQnP3kPQRqpd8cgkd5+GmC272+TtcW5rhJ8D4hS4YhvpD4RyfM
Fw0VYmDp/NkD/JErU//61f13Dh7O2NPot+sefZiloUZ3XQwd2uE9zxOgMrnnYCTz2KJfZl+fDsAf
BoWtqZVvZz530FSYelWvhMJBue2tG1z//Vnee/fam336xIxdO8ErsbheGfEAYGKknOg9uS9K/rSC
fDv4swfhrEIctLyHJOesGxlTdtSPoJHoUiJOIRd19UJtqNLMj1rHR21hr9p2N9eS5Z33jCUzLvv5
qZio1wtTRk8Wp2kDNXjgDSHGAHwNTmctr/DR5nzti4ZpYqOnZc4Ys7iUGovCuvS4aKNVK3UJGCdn
1FE0IPhgK264FpR/G417A073xgqiDvpXduK8wbfoxid4iPNcvNw5ZaxcerT0Y/WItUmcESYuDcJd
n1S/sjeJLR28LRDBgSCkpuwoKZj5sx/kvd97ti+LYM8rk7F516t5XMSg/LC1TbtpOGvK4pDfymqv
B7GKOv2kJjn6p+aCPqlrvdu1nJsp/Zxp5LxxZiZ9st1XsDNwmuDXUHbBn9r16WPH5icf3ASSKKqx
qPV5EB9+txL++PoQVBROTs40XkZQ/86JmfHrEmu9WG3gUFYGmWwwwCUxQQc7nASxEwiz6QwTlaYk
R7gDaA9WIS+8fZiYNxb3wf32ZPMKcEYatyNPQt0eRR6vALhLSFAkwI4DbZ2QDMBRHLbnfULMKXnj
A69AaWtDTOtSku8fvKJFb4jKYl5aH/7/Lpf4tEBZJ/BUOkamxqHFA+KF7F2GUwiHG6o4VatxQAsN
BZrI2ZWcV8jMGEkIX4/reEs0yU0Z0UfTpi6+dFGnM0Qw5e965ZLoGPb3wwurAR4DrBHMYlUfBPoM
0OV/5xzBG0lDCZltGrx5N592aa1tIuwJyzC4yiZySrQrI89OtZJ0rhQSAMF9eGjCCJPrhr/2hJ+G
zpiNZRqjVLRSQyMoVRvRmF+U5HqoHqH6KKednd8hOEb7UbQs9wNl6u4yPx5+uSNPk8hYjc19kxRS
9f22vaOdw1XgtFI9AJLc29BuCbbCUXnAYn1hF1CFFkjwvD8Tr6ORfzPIgkT2qRmdrzu1DPaoSgUP
IWFo8qgZLW1S2x7gSNyl1qeOXCBOamwPcg7l6+TX0wQypkI/3rXrpnIzwjvhEB4yDdAB0RAnQPlF
pCpqXXKvOQbqdfz3NGomATo3b/p8YzIq7SAjvPImVwH3DzHv3vc3RTpNtqgRoqrTneUN/TLXXKpC
2V3WTf6TGTpa7CpRsXpR2b7kDl5ClRJcmpa/8JICdNe8TeOssB03AJs5u/0gYv1jFZ/GzpgdazuP
NON0fbxSLkWksLdCgyVsuoM6TBI0Xux9YlI30C8OARnnvzFMPeIEh6oOVnqmoW6OnF1ePvq/nMJ/
a5KxTItK4V697s/KHFYUHzVtS4i/IisjelXZ6YzBCcC4c+48qlr1PMP4urLztCwZJ25nHs7bTYkt
+c+rSZP7vN+jgPlNHuBD0ovtgYDMuXjqk95tRcaHux5STdsu2ArGXLTIfbQBDICd8hqNuMNzpBpl
urmh90u8CryN/3P6MhZ3VZ3fjcKeYQ9unab/URvPzayv7X1z3p+T3/S+AYmMl4C9P84rOeMCgIHO
uwIvneanSWRs72KpH9eJyXYPRqNdQL676vL1OEkUl1q63bL8vp/nob0OEaCVo95BExAcpL/fmtV+
Z922yVadMYBhVbpZwy/VLNfh0XXAS9c+alz2nE+tqtuc2eaSCQwPZgcUu4sPJs2nF+54LxfosN0Y
EIDZ9LQSmeCtP+rx959eD9KckouMU3tyYVKX7wH8CyHCSRsAVKt6UqOufYLeEJaVRsJUe71VlzTR
fFgMhlpXQQkjvyOgXAs6B+hmu/quuaYGuu9IGStV2O6sYHe51dWtO9jvkM80YaRFwCz6/Hl/ml/B
7hDz1Cz1nZahZxkQF8W0ei7EsQHeBosGpvDY0iVo/QmupxINnpYb8PclojQRQK4JPOcoNoGcrdjQ
M8Z5mR71ZvxZdMjdUZ+GbL+U7QO56nqyPSbVUmi7UNm7UOwo6iQ6MQgLzsFHvwtlarmVs9Wv0i04
Mv9GzRww7VZalg9zRi34KOieYbSc0OpYcUz+26HvALRev0swWHbyAu5Xdh0+3TJ0vzC9w5STsZ8r
S4+N80EvhVTEVdGK82NDygTY3TBa0/J45Z0L7MJG3lQYbnuR/93x6OKY16z7N9ztwRKewYP74/sY
np2cRehnRTJPEv6VnQU7DIgBPh+uRJZFqLzdVc3i6lp6oOD30BOWhQ79NyKEbZUgoCO0Um3BeVpW
2DRfAaZyjukLo1uiN8jA9gD4trKcF2uzvLosL3GJohdsjZNJO3CTj+DrBu4Sh2NBu2zj1h3y7rU+
/f55yBGVNxoCYbxP827MCzfAQDIeSqWKWcIRyJyWyLxBFbs/6KGOyI7iFFLdnRNzIyfrEGrktquA
oXR3bn2IApQjOl7gAdpnALTk0cq59vFVTdigBZBUEDA1aNwzfokxJy+9uez0cDHbIVNYAeM9D5dh
FeZJHqe9JEihd8OK0SXaj3So52n0jewiErctVDiJHDYnuyNUKnMrq0uRFnztiqDKWprUFHKZTV88
IcyWlStynMCiZwLdha5ftOJhrxNvE/UXRBvcmXGVVuLSvTA9j4f70epa71zduzsGhFZDGNGSkInf
L/aSNqpjKy+WeZWHMFFaqGroO7GM2Vr+7bazSvNIL4abOV7dKC6DTdHCI4d7sguaX0dADEHkfg9p
17nvbazhWTZUMRtr+KgCxW63+vMDB3CaZw7Vm/7LHKLEaujAcysgl6r8/e+XL43TefF8MDVc7Ks8
uUTkX+Rke6e6SggotiUFwvSBoNvvr5v2amCUEjTDMFGpMR9e+NPjZ1qLzSZepho+jqrvthNPOTio
4/T9vKTzXwAaH/k8VsaniMvr+X1zvWmgs0bNCZUNKHUqqAuJRg3Em59f3PvzyGQGzMRu1X1y3qYp
AxZ8MP9AnlV6Qb3sHlmvVacG3DhnPf9ir9SQWlkJ7GoI8T3Eop7Wc5ee92crZsiVmJckQF9pAG3d
d4+yBzIc2ioyu7TCUe4dHwTmolWllnMgjDgDlHi/t9bfDEsZoQcTzXNsBW9+1rMBtbCoXpO0GNaZ
SxG6+X2whJFdXA7B2Tkt0EJqVr93J+fuRLPSuQan9WCLWdgqXd4b7M4q4DpDkn6iKQva9yBQYnL8
uwj1tkMKpTUqtojcWt1bZC9xDzfobgmyA/yPRf1k3l/29WsAPXxU7sCUVOAXcDZWibR4cqmo2RXU
zQTSAwckLi0ATItp1fDKV5EmdnxGePKAoGYpMLayvCTaKZ3dwibQaIrQSEAskeiNZNWBijsKFgWE
DFva3N2ieFLYeWbVBmO/kveTPS1e6DBBbO6y947RdL2Dl4F/ZS4lojI3tIhvjUs9XTcvJZ+fey/8
6KYsjw1YxnZOOSgv62uaG2UvOCT+rii0pFZa8rt65Yu/gh467S0SqR3r4LeNi19AQTYMynFN2wbr
DdMeF5febecgSEZLwFLGUNCh3j2tJnZIPngvUSmwOnM7GtMM2YuvHI7zFNmtI8tsUXOrRmqqiG6s
HP4ojDednSajJRAHEaDwELKa9wSvdHjbewXcOH/HYtjlgj/lz2rOnt4+u8rkFo6JrgzNNvzAIAwO
6ucf+T3RsqUVBfqAfAqtXBaEwZejXMTyhDys1IawCYcr9txZ91MS1n32dMtZOEMX8IU3C+cy3xo7
q4n5dSio3PLSvg05B1PzqA4MlMzTAH7t2Kmi3jQt7Pg5sSgnjQe3UilRetEy5F6gTpFYDsTh0QUf
cC85SGhjJUpfkg/QJIqBqxo/cG7vGEZsdHc/hQj2lIBFWUOiWj9TS6CjCmKEFfwIZGiKX2qNmC1i
zR+hRaoEB/PKIdzz/wc6Z9TsElQE7DPrkBjAycLLkPLy5mPbvxVFBTaahPMK9WPUgW3jwjKxhxYU
xI8BNk21+KyNznO2untlzaVnOKBkpC+ZZP26rB8v/vXinGmp3soUUdNImtfGfCmNlVvc251qkwqE
Ylou2tbJMT8+0j3NBwjj7OR573DS1D+mzflBrItQPMXQQ0BMdIYcRHMqa3G40ltG8aIaJCFinY3r
T2InfZ2ymbMItsKsKcqJ5bL5eQ5QtniMcZLnTjqNR3yKPP4UG5WBX4MUAh+uEMxhWrEigZbBClYY
LXYRDx5XvHmr0B3XnALF11i2jhchPz/6MZycXcWFtKHHNtbIOlVj93OLcs5alDhLZ2HMheWXdvXP
gncN7v3+pt8v+y2HDhM46OzxZ7+fWALK/7u4wOmpp7Z+lHw+Ea3lHo/2bSF3ZVdHfWXNEopoIaqQ
5fC13k2exzThnOrcaGEO3SnJGLqBL583VSNsrW82LfI4YQtbVmpG7OGn1rCyK61fRK7Au9zkLVa9
d8YXLnTVNg17K68nKukJvcewLW8pf1ZiecEqbVm/Gy9/ZUuoXyiLj8OEH2HCUU2LtXuG6CWyS5zO
q1hATrBC8+c0RQwMDVxk9AIUG2c0J0+LX9ejquGZibvoo5RrAxYsBCRqtkCjrLk7/4DO4A6549Vf
2H5SqPOHPBS6e+Rx5giL0xCluRCRF+Hb/klNIA+0mpsdkJ2+ojiWM6MHP/lhb5fOTiXyCSPjcs2S
sYZYoG2lH6Xi7H6Qm+LHfin1Q53O2Rt56zOYqUO7UrJP/CDAJPaZlC7Sg3QerSr8T/f4dSG3sZxe
RXSQx68EnhuPFTOXZKCKSzhCmMVPJeA2kJoVcXt2wDwB0+9SOz7Wadbi96HvuxFJal8MG9nmncNv
Ba7hrL1KqRWrWVR/KkuimHTbYGxFHwPqv3vUgDr5649KEPVim1W4XPxYrTIgxisuQ//ApGJLbIBF
idhlB9m5GeIJ53JNR0BgGXYrS/GzP8Fe4WvjSGrVmbVqJuVaUXOKkMUXJdpMl6VnJPbNYJqIIO2c
gwLKmiX7spWWvLVP36hqcuE0kez6hShYo5W0sI8oTy/7m6VvbPz1tXbebOzBnf7SU8FblSZ3r1pp
R+lnDOMNsiGbemnT2KM2U25EiZNqfXLTsJRtDG+lkaWfF4L3r/2DaDXjQuLAERtYCCMRwmWCg2h/
S6z0VE7Dutm/ubuDXSrJ844Rj27qot6BDFJgzUruCfZIFGkJcvdysrN8pFv469KBaqIeujD57+pn
VzTmverGRsu0cUewsjH/LEwucn61h/NPqyrGEXwNW8+Zm25ZrObO/ogYy5ZaTCsmPdRfOj42Yk4B
B81WcCplyV241gk07hhf9/2Hv3Jh8bWqGtQkJV2Frb99Z2g7jsulmaa4XJqtOxoPmTz0w06i28vW
FaWmkvQR8kk778f9W55QvGtP42YWvHIulI7JvJiGhncepOHSTX3dKdfOTjq6LRAN1FzT3bKgFkrs
5FXiwPQiyO9LzjGook3pVwfFejXIE35BWZLv/XMQWAp66hGUQGno93rohUr5WCwd0nBQ8AkleCdU
c+ijj321spGEXqnqQQBTjkztVCeR2z51lohxnORubAxizadDaeuhCcO/X4gCKrZ2yTbdgti3ECa/
Ndr7WntLaY7WvSvX3aVZ8/8Qdh1LbiNL8IsQAW+u8J7ezFwQY+G9x9e/7Nl3kCiFGIpdSRyKABtt
qrKyMsOw07avROWBTNY4fnLHrxNszFSngq5YqhclBXtNcY00UkvHH1aDCioY575I7ps7WacCi/oT
1ayX7wSWtqfKxaK2L5e31gldGabl04HFcmcgR4+9DidkpUkzMYxBt/6/n6r4KBhCTEJYWUZmL3Os
hH6wh+Fbp2FiqGUR4IESX6XdpK+GZOJZqvn3aEBE2OCtyplgOTXp8PPUYEPtwqoGuheRFdvFPj8y
MPhdUarioJ4iObUtw+Nux+z4gH7d9vH7duJO00cHkN5lnM6MoJ3RG0RyqtNnDUqGUIdadBR5Vo21
BPDZt5McTHdBJRpYyA1173NVL5+f+FxcgWQ1jLkzkcQCuYOHAnw80cJN47REylpooBiksLSTdNlo
7cQSDcVeXZ11Ezi+OMevXON1iwnTYLA778xaiNIQFk2qs4vfCkcBJ4fXgPZjA4HDFjg6DG6NJlKo
EkFCQIJGyZjY4Tjme6qaR+frK0OrD5G+TzS49iAHOEI9x8jMSs+NDGolCqLfCn9DPPY6eRTM7AsT
SjCg3FDwmaO1wlk1mjRFaT30bSlcByU/FiJshV9fsUvprDWZmQMXeQLeMWjFJYBtAx+73hgN0SLj
B7lni7f+04Vcjfw4G3C0sTo/Oy8r/qHg5UatUSHxzhCM1BrswZN12YngnYHg0sqtyRs8cR8HkS8i
0UEWIeulFX2ymYqsoHkXjs0tvUAsdrpNEUzjOhJtI1UyJvVD0SDLEAE6+GjBmWX34r4MthviyTLW
WhLBn19h5gggaTFnA95ZeAxEfYbdp8HiLRiQWiswVIwNavUt/kK1t4BhhgfTEC0GbUMEMxSpFpIt
ed+gDkZ0oi9EHz0GY6FCcIDDlWC2MPOQzVnvIPOXufRthap1pL5FUE2JoETAWdxBCW6NQZusyhms
zdu8V+ss4s0MDCDaWY6Q7BYxtjx8hSNfgO+kfJrcFLrCA/4vvWIvC7hgcBcXSJPOWFuYQi9k01CQ
N8X7DB2GxSCek9AYmHXanAw4RcMTZnN5Fc3q1vYN+zzzBT5J+D5kjImkxRdObO026iD/GrOZ+7HP
78iv2eSs3IFRMAyERh0eYC75uNVsHRHKdopbO/gaUDEU8HMGbaMsXl2gF0hkvRtEKgeYbevfF8GC
2Qmc30u/8arSkiAEZPYODcW8AiMAI3aEU5mB7AH/UT/LroA1o6TD4s9YtNJEUAGWveLXNmV3JmXK
2mRCoimIr5kjgAhAVi/EMYBDRmCGMrBuqx0OPRCFkbiz13scLJQoUzSAHmF20laNQjHnEMs8yOo5
KZwDRxsO9hro/HClqYIE+yUSH0gh9LAfcSuEt9Bi01ov0kCGw8fPaBNEm0+C+AsvaSzk3Dotx0Cs
OqvjicNpeIUuSYXIKjdZj1bRHjGhVwHKpB4iUJs6YwsxRo89clgeDZgEqak4M/tELeex7vCznyqw
uqNlQFs8/Uhta5e26weqEEOpM5ToNR2+6gpUDkRcUgQlMayqIjMLCK0gdOjXSyEHFXbMNPJZ2FdP
OEY+yi5cOllvyw+5g+raErudUnvidGrLEcyIXqUFpIHUVWxFdZVS5CWLJsvPMDrmAU3674tAXUNg
aQXGQz8cvl+gHaHbIEUbixB9zEDzj29yAXcsJDGIjqKwQfg/XLjKzOniCTj4GOD8d2E07dOcgs5C
+CH+fqBzZRsVDIY4LJqXjva4zaxoq0yv03rM+92yBjP1kQ6KmnKSGgOuRPgpcjtp9rr29d+nI/MA
iZNb4Wj4uxIhGsBKPwj1L2Mw8+joLbNNCKshMxoZ0kvIzNdzyeyK4jXeLIqFP21Ua0p3zUQUOrpv
qn0riuhJzPdYyPnjPh7KwWnLDkzWYYY0ZA7xx57Z0RSMcttTpKwWrE7Des7h9AqKTh6ImE/9hiw1
qU5lj/2XxpLJJK0B3iMUipYNYE5kpUFHZt/BR2Zd/BxsmidD9wCH//+WiQoKByUGqBv+/hSHIaPW
cZqFMK+NBfr/8Zdc3YbpK5s+C2STSJlpZN+xQqlb/l6PT0aMRC2/BIX/XZ0TobjG0ghq+Iert1RK
Nc00YEkJpzX3Fs5u2BeusHr5nKbnf39VAqv+61oPERQl9PUKZQEsFObKNPY86/1mjDlY7Bzwqsni
mPnJ4D4mPz9fj8V8lBkILAjQSn8cXKUU0yITwlk6XdPep6B2AxgCx38c8LOdxVYkHIqK0wTQxtbX
AoBGC9iA6lVhus1r0IveKOhDpEkDthLepqhazZe7KCU6PQWMkhozYIQ5O8XFh7zuKOkraligkq/s
EDCVy00mxdsrLDP7Rt/gEkhTbodDCNAqC85K6dUztOcGVaHMLnbH7bTBTywd1S71Vsao002NCDp0
Lni12HAsCirfQqhDemE3s6TNTvKhMD8ZKSJ2+Ikh4fQLOKOIesxrVaz9++n98IkeHx8cF1CEZ7DR
8TKZyL+scS6jeSGLI5gA1l8jsv9sv9K9TjO3qTzR5Z0qMUOF7skTZEmF48+rojgq0AKEdx/TV/QM
83yXiXxY0ojyZcyZzBlEgIGrzkUfDLNqCSCJgarUkuGMOmY1BWmeXHjYBrRI/orZwoArnI4ecLUR
bhvzOuXXYdTl8kmF8gc1/9edPozPxkNgpcswPkpntAI0naiAQRTfntn2k0GqrXxwMPQSbvz0UjYX
CrmgLNwo3tkmdy72Y3WUWCeDJfWoxqyfzvZUBvli1bnVwDtofGW2r5GfNBHTpYfncLcUBy4WPEb0
xPg1k0GOXAqVbc+LYDJwd4gUtx9tmVXLwVv709zo46R1tCNUBl/bSe2XnMOuTsPqIyr5mQ0woqE9
id/34kFJfE6ymmrHQwMKJTcAsq2V5rtYdvnMZFiTmoJUPnCcrMG0VhXXoyT6SwMUmPXsZQrwj+vh
SdXikff1s5TxiTAmkxUFNY2Hrb2X6nSVs1wIl95NMmzahrKa/WoMsTamZsL6Q6kVELyPVF42U+BW
H2Nn4SiWGVeGL2xtNit2dK3u/U0+SzUsdbdYzwF//XuZ/PUI+vU+xd+Xybz048Rv2HISwVAYtQRu
JpjlpmW5Tye22Kj8fmstWbbizIJGLP2Jpj88nRKlDdGgzyywCngaLScW5n2z8e+b+9tu/+u9Pez2
U94NkySWQlhK97k2UNpgIGy/eNvmCvwTHOSv1+LRvSeiWA+duofoJKliuZZTjMNWBwlgBKXozZU2
42Y3xSA35E+WH9w6/7ZTwFEENS0EPRBr/n3ga2mgkzKS+RDK0QfE4IsOaIIonBOHHwYOjRl0pnuk
6shakTEqeD1FfvZ/8Xk0ioJT5Z1OcL0AxeA1uNLQPCX/XLS6OwPjRsLO8FxITCKdIDLdHXQkPfLp
JNks1U8dqlv7CKm/jCJyidD/AFNfxOAkOZctD8x1YgQHZetP8jroPdA1aY3Z5a1Bx6f7tLb85LyD
TsT0BNg2ILGA+SnefDImgCbkwiMytQgJ2QldAgACJqALLDQ1WQ1IQGZdvdPbywU/I1rTBDGA1Rd+
M3EZrdOJBZKMW4A9nwY5EdTXF4N8lRfCUmj9LKQsgSgpYqvAO0nSTLJ6XhuRRAs7iHK9ibjVFtAs
aVHA+/D7qPaG7YLtCS/CyRz08TrgerTLwE7TEANAHP/PyGkNJpmAVQUUEASX0SgL9sbo6OlUsGQx
NuTRDLpyqvF44CqNPB+mnT8pMcEyiCMDAaaITdqMdxLEhbxe49G+v7++Orm7/4BgD6NBGDshUuC8
+mJ83DiL0Xgz1hikoB97mI4Cg6kc4DQ6aYEAbOASXGFBuYck2IhPIdkONomGhB99AJDXNWAJZTAW
qDZIs0nGD4qxBUAgpIB/3Ca7DIAQ4EU03kNWu7RiNzEjvbZSI9K/UiAcKT4HcL4Op1sUjWKXwmeQ
K8QW6mMG6eArkOii9Li/kbx3NuM9rSNQx1eZUQiazdq/tbq1l7Ren028oJOUl+SAeIPZIAclEwI1
L6TWJMN722BvOPr8vQoZDarekNH5qfhgHqGRxjDQQxC+RGrvrLr8iSBIfbnt0QG9Py5wBBOhYkmy
dcJlB74A484Cif+NUDEUS3DhFY23QO/Y4ZFMT0in0R/i8yYxGnnDBWj8uoRuiAwedA0VqStS3/9+
ASYD7PT5/e/9DHSEvy16iTjbQT4YXvDk578EJZFYTtkI/9lQwByBCDewHiKwjomLJb7ozR5OHnjC
g7/pDH5BpwHOHugkeG+BXr6zmGaEqoOaJsBhAJl4c43/CKKFmgKxWBcxumT2ALqA1QAWC+Taz7Cs
QOl3wBQDw6cDZrFiWZLFiRIm3lVh9uGwNfDMzA3taQDmUM6KsJ51+xsYDEr7b2geJmIzK9YlFjnS
9AsWNRZf/jOr7wdABE2YA74hXb1Augzz7l1ClMhoLBgk88/kO34CqYfwRQJFQRFkjgd4zD+EyllZ
0I1McUIYl4YA0AmFF0DXmx4zppibWePlaEhu7CqznjzDv+SOkgIDZrC7SIj3SECUJ5z4PSvxIU9b
27ZH2LTGhww1R8ZhiyNHWzQ0tWNLViyOdppGo5/lQH9LpH+7g4eTAzEmWpFW8O0QuUWlJyk74A5T
r7OjjkoxHeupZCudR7Vm1/sYCRzXW+wu2ZPT+cl9QEL098lMpa2UwIKcDzPZWqdLBaGE1ZNib16s
GbUk6FArOg5shHbK96rYtOTKnJ0tzx7IX9bUL8Oh0A+Fk7aopp7rOT7EWOSyRkOodDbE6LguZj9q
VJD2erVo0l6qnj+Ln4zscRpCBQ+2u0jXwIx8WNCDkgnKBunFcJDssTTyyhFLMjOU5ChDHK8Jaew8
vZX053a0V15rBhBobiLllNiPOneaP7rt0Cogh9hy7+QxbDFY6T2mvGKweOlJdvL3J6YguGF4FiTh
n+3pl+0HxXamoPHDcBpcLJputuLmtPGOjAQOo7V4+eB2lV5OblMYYu0wqCx2Xsw/e2QiiSr/GLZf
buQhOhYael3iGDeCkm+J0m2S+2V8Z2McOgnEOOovtojUtPEwqtFmM9EZuUecnEFDqWB5tE7vyFPQ
1QQeS0vSkpT1amEPjKRt3nLeo9ZTSdgmIvLPq9A6yAvywmlQbldsfPOuPmOqcNxNGoKIPnDR27ae
utZagUVxb9hG2P5jHMyiuVOMj4dawy5rNrfUqGgzQ7KEjZf2BhSiM6sQLaU1GaCgLCxR4PKA4ry2
0AfkMlzp4D3R6GyrUfsCSgeZoWioEQdTvZ97R1SstDnwsjMlAXYKlg5XlNU3q5uDaL6K05fI7xQc
87UhgTQykMdBC/aEagqYSGnsFYkzsN46uVFp5nBKj10s8pg80d0Cj2FGleUzUDRxpK1GeonZG6JZ
zC/cbp3scas58xVNNuoYg8dQsS7WgZhe8Flsa0S8gyVdFzrbWpjLDBvgYl22p5gb8OLRoda7Mh+Q
VYnFLq4PUm3hX+TwGpP9rdbW8tAyx7JxI/kFL/JSIBeHmbN58Zwoxye78V8mEsAS6BkRv1CobzyA
NOwar3lUZMjyKb8d3qVW7wTAZJRRAIbdCh18o0nU09IclMkWkVdvKhATPnqWRv0t35PRWwZaNpFt
w+nw+2ZYcTTFyXPNhiDNuAnqpNc8c+bv+Zu7yy5R6M897gbOwz3D+Q3GlF8fU1gB66OVwbFtcUQX
Z0jnSB+cWcJJh9ZAiYXrKQ76c3wcfEpR5+91Ve/cx2bGdrPPXqDTTHNuG8J6PfWmfdujnyU6yMG8
qtJdQUrt0jl6DxacRYAYIhi6D84ckBCvhIcYSqBIN2Acp5i9RRmR0wZbr2Ft7VgntWLURRpj1hW3
u9ZnAWVvxBmj1r2BsrNYsGHXCsR0YF+hqsEFuZMdR703GSuGXzDMJTqUFb8T+B/2LOzeKVKzQGTg
QKYUcUahfgDAN5MrfU9Z2EIgMqtZtXmrKKMJBTex68+mV93WzD+VQykgZGTvxWbwqzkn+ujwfvTO
aYk3HDq19mddQFjfoGsOcg5vo49kFIQI5AlZyH3jJbffdagV1c4t2lFWrTcQYCdu37RbwDoNPpTV
GWhzZPDh8lJo8Q0tAtVH5XexsXzIh+m+7RQdWKrToMO6PEVHGvFk6aCWq2qj98zA49GhBXMHVuYs
aPUCThJyqP0+idahEumh7zYSHhpQcfGaU2ywP1Wj1iR8m+xIYinZeGbM8GdV4OHKD+eYyGYDm3Xt
Bl/OwnmXnRy2SsiuUEZ6cgaxf+S9D1d62PrpTqJkWcGVBJgL2eCzuTI0xlknhiz9YIS9XaMwJeyJ
VxDyMw1oj/1kzyCp/G+Hz8MdPEAezZyz6xZjlAcke9W+QdUOKLo6+6TQVT3ZGR5tmckzRaDIKqh6
IPBHYPj7M5WLuqy3JVrDRp9M1m2cyZFsCYQGLYMDQAmZUCSi/nqNLPkQWRsq9OQriwF1onbtlQa3
LMXCpg1CdkRtEWVqBeoayT61sTfoN8UCHfEWoTzdv8JTSFvcFKkb1K1gz0Cbcqo2YbpvUfhMrmmi
D5WFYuO3+FMtbHeyuZZavy8MGoW2f4+yJP05ylB9QycSC1I2Cy7P799bWNElso7siucsW8ChVwMo
gdMBdphDjrARMNGIcPriZbvc4PzcY3RqtxrjFeQXNHKDf4kqewvicbaHqMZPwZg3GD0CjQ2KC62W
QlupQw01QvF3eF1Rppx9EHqasDnmoGe8oBBH+2Tdordt0gf981u0hbfVr+D522Dwnzb3/VFZw5Mm
gZVEuj5Id8Pv33ipuJluymkNE6dCRfqeH7PzeF38YQ/lSEuE31m8T/cy8m7BoCwWkMQzD/A/0Txy
C+B8EMKMAFjpISSPBPS8LE2/hmxQd2r5jXiYbcC4+GnUIcDSewyIIEKSnbltAdI64hoDbEFDcpgn
gNpPBvb7MvvxdER6xkgK7uVhM5uijI1SQZjCFaStVosgjtDjwXHIZZEvYD5n9+yTeodJxoUKZBTI
10+wEZDDZkdYUAIkQl5qr6gn93Z85VTqs7goe+r8DAF9zCQRPGCcaATwKBVAUf+n8vtLUCynsSBn
MccGo7HouT1b4BdrcGjbi3ajPTPyeWxA/eNqD9tBU9U9K6QCG3T3DpB6ogk7tHFM4FFIuU/GB92g
yZt4IgLym9tDghDtOmfGzYGAbQh4DRpAxb+X6mNa8Mc9PWzJfDzlWVvhnlpjxGkJiM+EVAA04Vtg
OMWqvuEkeHJJ8jV/mRx/XPJhd2DndKqyFpcUS4w6bFgJLRkFgfvwXYNG8Gxtgj34+wVJWMbJeMSK
grIM2ngevmPPM4OsbO0UFrCS9pP9qsmX3h291psPrcepmZOGEG1urMwawYQa7oWDnYaUZc0OpkC7
zu/O0TfybF90Yxud6wfBXsAg1osdFcJTHH5isK6uw01HPPEGnRK0l8MLZgeivQ1udzkbLa+W7mxN
5z7czmil+Cpd3mj8xmF89B9f8qDQi7Polkayi4C5Derk5dq8L/3JrdBUIGnsrvDoHVw4imv1xpMz
CwwTBCMINl9WrOOPM2MT0g7o/x1oIYknfHGI4ZA66EpYnNpF3WxF49DwnwaNV3gMjIDfN2sw4Bcb
iHviGrFomysFFbhEoP1AOzoEEuhl90qXbulh8sov/iXptfVl8cB5P4CEV+Swmcq/htuA4qBWgn8K
cyQftlh5yJONGjprAXP8St0pAYed9P4qBogyJ8pgQQJQ5RfQiZZ36QjDiHfw+RXoUwx2Y3c2hiPB
akCc5stWH66vYq31l+ilDzj0cYDdWYG0Dbq/ld3oHUJ+yUBDA7snDDAm5I4dVPh2qE3RH4j7DinC
UvgbmluQI4qTwW8EQbm+MaBUA8ZigO+CKg8JsinA8w/KW2u+Dd8IVNFocoRpoFuai1UcbxGYO5Ir
ucK1NZvX5JW411E+jfBBZ+3v6NgFlN67Igj15nUEUmstICIpWsepdAdWE8iFB0Sex4rQck+5emrg
EMHvEDU7kc1YnDs6Fcg7s5cjqC11HnQbWJlAqa0D51tBYqMlVv4+oW45A5sDOTsQHBhOAmaG3UBq
tiAYN4fZKQyip4He21ytYYFyAUtXfWkMQnAq3hb0IC9GDb5469XGyJvFqNXXxFFsxT+xH9ShCblC
7c/NBm26Us8Tdbso+n7ThpA3F3CWaNR5RJy4sv2t+LLWHXmPBh+7sDqLDIjgfLNmE454l1EYWQC6
Xu9Sg0bZcjCYlD/bjQVHNp3dsTiO/MXoNNy1ProRTOgP/ZW1aHd2KRtqnYo61epA4tHFTz1Q/VT5
koHHpMdHAUQ+1gIX/aXfK1ecFT2sPS3eF8F+Aqnb3xiVfy1IZ2kO0qDk/3vzYmmyWfyye/2xmTzs
XqUIpbWC7qdwuFf+/L1BoQh6BTqFHlzUaMwYu4Bgoyyypxz5vUA7NHOatW3HOLVXf8elvsEA9k6+
xhzkh+hF1sUzF0b6e3NO7WQvW4MznKh3DvIg6LgQjAHmrOueV+dRlSsVh3mC2o5gb7YEl65wKOEs
1puKhr+JTuTzL9G5BegOl5w9GliSHfjycCX+iJzONlD1/uAd/NhKAPtTR2T0emSK8DHrg+6UmGgy
Qh/JJQcXjj2t5oAFxuv0i9Cr7D636g8hSG4oGzjMoX+Z3PVOHSSkiN138y1Z8J47854Iuleugg0G
Px7uMwdiMB+QD0us1txbu3+PwCQI0hvjAFjY9aB21WZhy+/5TniBnV6m9q58GQFQaxceC4Q4+XB7
dK7qJYjHitWF7a4krRsK8nvsF5kuvfT2MIMEoQIQ3Tc6BT4aFl/iX16iE+qYEA8ebcH59xTgxIcD
7L8pIIGpDSIVYOAfC6NfooZcUupu5LIp5F/Fwwab2NWicrNA4e2zPBVa5g96AUwe9ikHnKnRRbzk
vMkGlD298KiDDS/prY80CvRGEXqA/TvnRF+rtcDmeIeOWG63asWZIPzLhwJw5pU+5NfRkN3IRWtb
ZAn3yS9tzmtf28N4GC+0iFYm5ZhbKATYiym/Rl/cKb/GxzLMe1VGXQBR9QR2XwtpgEWXvA1lr+FD
On3z7/DA9FeLkC7Rh0b8AgSHc8Ddy9UqiFARwWw2xQOoqQjEaLjOi7na2lGYVk7iSo7yiZI7fetv
rT0fJlQXEwQQ3K5wuDtrxe8oUITJWXbzY+pVOvqnkFjrNZDR12Ufh6JV4KiYTOVjvXKoaqGC6Y7X
1C5tHrUcPXVLt9CnXEtf8y+h1ju7ssVz4eVWGUihDK9i9AiBAEoOYRB0ATNwBw46HgyOHUzSILZA
y0tJH3HtL67oC4fJEE+5w3/QZutTwWIkdvEG7AInKIjZZgorCfoz/ursCW7BKz4EPdAAZM+ln07o
IZAZHYcCfW/eel32lVB0mCOYpWYZRLYUFF5jSGHsTzZ/ol5bf76DhOrXZmmWeruLYCAMWVxtQ60T
9rWyuleATcv7HiQus0QBjL4rqDFitquXYTRxNmI5d/a8724CbloIRDVBaCxr+5xVo1GtQConNbwP
/gQM5JW6jKYAJAXs3S+oGOuptiI0oF7pO3vfWg1NSJGHfhzt0p+Xq2yOe3Qj0anahfXLeMp3M7QC
EpW7ljrI/C9A8fUMUxjTGM/a2Ewa3PEZqfhIsC0cRfwtccm2/e9F9ZOdPGyr8LiUEaEheVE46WFb
zbiZb5RsGEOcaQ0eAq9NlN6Oeoce5s1pv9s35WOZtDhzBSBB7GFswSVt1CFSF8VK6LDHLlSaCaM2
SC5ubLlD5b7pVH4JZzgTV1detKVEg0Qcu3kL4/TTPVN0TvErbHdYAWWw8k6cmiyjCuAfs4hlTA5Y
2/wMEvjz9OA5GpUr9L+z+I1kzr9sHSldTJU4NGOY4yTwqdbK4MsHHSTmCQeFDNfjcP56nQdstF3T
pZpHXGcb1YHW19xE20LztP7yJ5wCmQPSKywyaIvmHmuaaRxX0yhUY9gsZr3ZLRx2Y41n0GtodZHB
bXYOAjKiaOHJMP4FsxJ5tCaDWgGja3A5H1KpOe04oZXSMYxhsC3rcWwm8AvDEYwuIcrYEEoMGkOb
/56kP0Du76OKcg+D2oUACzbSa/770xuzbFsEYR7DUZNfqQSdWFZZqBujj0o4dmaNP+uLgyo9eBbf
olWiAoTGpNKYLxwaUScP5YOIU5sbDVL894pitIggtQpZf9VJOR+tVmqCHM8UYaltETtoKHIF4AEa
qHR7jBafAcWuoyYcpNfqOvudNojaYPW7cAJbPDHSJ9/3L/gVKW/B7Fai8Zwl9gHYXrl2mbqkHkMO
VAdeRpJThpDvBw58XpFRUJpgNw0oq4jlq/fC5C/Ce7JLLzSimhHdOAdRX1zlwBwi22psNPgF9G7U
Z18EbX27AIiCViHtwSb0kz8SN7jB5AP0xLzPSD3fMhcj5SPqQYDuRcYng6YTNDwj1uO+iYBe7xGa
QKqPNwrb05Mz/j9G8sOjRuyHvBHQHUoMysNCreqYESuxG8LMES0cyL7nzegyR3SDhL21CRODQU/R
BJiSWGpH1u6OfpLzGW4lqMuTP+I1iG4Emw5ZC3ThqjsIqVvQIQEeAhFL2OQBabVI/wqB9twOWDcU
PW/wfwRI7jOHDTz/aIdo2UQtDlyGFc0AhcubpBcBhAicIqKHXW5HUJLZ48MW4Om/pzvzJ1dagNbO
L4PwsIvkYy+1W94P4WSi1oyOms7P7cF/RwXJ2OH/0x5t9oc1YGzJ5uxNR5/0bMSv4kt5yZHUbkfE
j05v0lCoGW55IB0rr7KRyOI1sFR4XfRTfEfqwKP/GfyDqwAzDOSI/vQmFHjQ7J2yKgNdtcxlCTID
PQHn+DR7zAsCJjQJVX6MiA+Biw4nd0rHRmdyPz1GRIx8NFD/NTNLDBILyY7GOJmPGPwmYqBiNCSA
D4iAbNvj7LOe9fP9Bf/EuIkczBqJcAi0KR72iYVhonFtB+CfYBihD4qwS9Avo2XafUT3lQyZv+/K
+vnbiDk1mMqOBWZ3VXbZOQ9B/NkDAzOQyZBeGjfR0WEDQBTd/h9bCIItiByps7j8rofn5KyD8IGi
LSoi4H4YrY/CEAAjwSW/X2qUMArsDjM4LVADhQ3hvyfJD5T3uFCgtYN9EdgjRIEe5kitbHSViuMY
8gDRoLUzA1aXraZWQVlnYl1+5T7gw96+Rd893F0Gj3UGlz+lQY3ofFW3BK7ogxcfCBOptEAZTt6R
hfCflce8MlZ+HjRuNsrduumdVZqNVQTFfbTRkyvtxfCZmDUezh/npozeOZwnDMuTXo8HEJXOo3yg
GbELEcsOH8wH6xbnFWErIaXRBmF0CU5tUPaK9Z8baP/GwILASYL1U41gPAMiBNUJG9Qq6CG8S+oO
YDzoWBdEw4JK2QKwcMmLEdoy4P3EdqJxHm1wJNy10AJSWmfZaiHUHsMPNrcyvGszwZoDhsxBJMGr
g82ToR052aB3NUbkU8Zij4BGIJ3Q3eJA1HM/1eiXxuaAn5wWgJiw910MIUATE+hYAghiuZ+g1Eaj
1WZ9n9F9g0KhPWibQddAj7breGZ1LrGjd9mkLNBIDuWugoAqkgIrP5FGnWXXIywk0xZrJ5ARK2Ks
IDBhoMc7Rs6VmuBbODJIdZ2u2NuLfJxV9kZMWhFeqQShSA48kvXk0tY6/6zGhOf0l0cooJDGciA5
cJDm+n3x5TWChkLBI4zQAl/owq4HkIfp2IEWCXZ1nbvMiXaFDzBw2VW75sBDgB5Z1G4SjP4ttoVK
TdEOtZevrTtfUIiAltqm5kiaW/QEitCjaHbZKUJSbwPYYrzcRXPgKT40EB5GR52NE7547zzeAQ4F
nr2W7cC2wOmHhAItafchXFCrbK4Sqnkf1bWAOHt2FDmt9XHqi6cWpU59xo4vdGp+ButWtmUTxBEU
FUDcO0YfkXpS0PUUoVtfQNXjJQRR9ZP3CLGu9LIvQUd7ePQmv4Kx/55h60Qt5R2VTe6TO/975Ut/
wqpQlfploB+OyFpZREWYMNBygBZ97ZNGcxcQVC0KgEyh5Jza1R6JKuoPb8knStRKYaIjtzp3+9pF
+yKYhfyuhp24goo4bcRq5OcWZ6OxTau+a3+g0CygK/ggyCQUunKormjpW0E6RIXgq3plUg3ccx1t
aXuQxJ3ug7LBnCEtpKtd6k8ouzxDKha/bXNomIKkMQxI4fUNNPkBQ2YXgUog95WEnclLWoRdDRjn
2qloRP1sj3fFlxx08EfY6aWdGNAuoWzSIE2SQhawClDlFjMVTMxFFJ+5jyRS22vndI7g0Ec24E5R
kGnoXVNxiiGoKENu1HjBXHxS14NmBOdC2m4Buw7EwSOjr6K6ON0OFAxoQXjs12hxemxTCEtRVKjV
7BN9pbt2VZVdeqTuWaPWaG52Il6lLwwYvuUb2mTJ0SKakzMCy1Xxo8hdfN4F6DZwKKuvKof2V4hr
ROhNhZ4DKkUknaXQmynoNHpT1+/IEq/8pXgB4AVYSgPEewG7AOU94S66FZC7pUZHMDxeTGGXv4mH
xkm05lQA4SbpeefV6HEnbFNelRHv5uoIBiJpDl3eI73V5RP9wX+I9/RTcTlEPGjdhBYYwstDkpll
69eHCdJgLzmPgmdpUDCZMEBXNZRLtjkgKABXNbEM32kwaUsgWakPlDXsZ1UFRBxMLnue7zTCdEyp
OwucfDlm1+oK/gJaMI3/kXZmS4pq2xp+IiKkh1t6sO81b4w0MxVBUERBffrzzVwn4lRZFZUXJ9bF
3rF3rUJgMucYfzdqhK3WR/Z0FcCzyutgaooP8UN1DzOkq73LpI715BFsAg2iEgWMh1a+7F58nVnv
6sXJDjgn+XyDvTdH4//RejKDqduI0j7OCqdEvUAVyxS5BmknNweuTJ2D/GbZ8e5sMhE5KMPzvNMt
2AnM5DwpB/mMKcjWRw4jOmGHDkaFW07z5JBGdf9IihtHaN/qmX27z5+7+NK8DZjzjhH0Btr9/gTc
Vwu/fL+88zD5hzJhJj3dwxoA6i1nMDD2seQKOsu4YhHkgcjZmQ6egONKdBhm/VMXPMAXhGr2pY6e
6/tInRpEIwi1yx3NRBnnE6G41mXntLCJqCKpiRQNgQyD0J7nNiFtsTUQtu71c9xSxCqc5/lQobiP
yF85vhnbx9KOVfzgPJoRMRjGgJQJkD5+2umH5tj+A8N9+ZhfjoiLVWnpuXmmA2ScH51EGm50hy/y
3CNaZ7dfHN5lEVN8stiYhJfNzZP/ZPlvNjb6S49STRD6qL+TWRpgi5koU/PNGkLyIMbG+O1WfTIQ
WaYhFm1ewxGCq+hTBmD6va0YpE5BlpGIYyZZJFB5E9WuvEjxQBs4oVEon4HoB0f8pk7Og3ovJyS4
hO/LozPYdLVI2RpBBwr53/v5nwcnzj7aWouHg2mK4uf3g1PRJKmUOg3bd//qlbMcKVLVL4fX6cZw
T2/3iJvrH+JssB89Ur85MGOa+ru3X/6UWvinnooJ5yJEDi2VpsKpv7Sd/Ixrdr0fN/0T9XN865Ob
hTRnq19cbdRSYOAx8p7sFKO2DeXdYaTvXbtNCG85kB0NfqR+VpgaMuenE4/ovz9Ogd9+2TfT+At8
U1TZ2ZKb06YvdcsYQw/nfYyI++hsxoSJvZMmpHsXwLRlzRHeBMfKr+bNkvwo0sSu6PszzyAJ/Yvf
v38jvksnuGai0aqQ0swXeOleZV8Eh9FQj4Div0xwVkLJQHglJPTzQ5pQI+775cMllaLt5aV7Rbh9
8c99QtR7ED7kcw2NjnMayv0Uo2Kv/jxGR2Kn/EKdU+iRQUOzLI3SeYrLno9LhOYA+B22/JcHHgWo
pRmu6kNgMWAeYnRujp50LmudLl9cIjOYK651XGSb8uj2Y6Sq6BV+P2R/f7wvfdOmNfWj1Sk2/Vty
RbWRzo4zTsKVNc6jO96Fqk+0VWSOHx/H3cGtvP3oOHjEt097pI+swU90vfm3l01KJR+DaTPx+jVG
I2uf+VG3Lbt/4VwdK5Jv7Z69m4Jor/XrpE7AQgdgiBzYJ0R04/uHNLXCEk/cl/W5IcTMngBU05QR
V9AlIM0Dxx2yoQJwNKFN0AzO7x7H3qEHHYv1qnXS5QbI2R4D1ZWDAVs1wVexFu2HcBt9/T1fIQTz
TO9RRjL3u/dKkSNyqMN/7wPi6/rlJQh6ntZHsckN0fkCXs1J50ySHw+7JBwB3SEre0GEw36mo6h7
fv37Sn8TRPx6qVfJii3fHlKlFmpfusTnIpApiggqwE5gJDJxdlW4hwADajm75C18QbZCX15F+BH1
j2W64r/vPa13eWuugiKFXiLO6t+/8Yenob8sSfnSnrJndlb7p0U2EqU+AprT7Kz9qN95hTRfn7v+
Ai6mHWmzaUqudNvtJ89YhOZZvdPssuhEP6rBf7qrF33Oft925P31xIOHjljIW3LzMl71UMZ/9NMg
mZeW+o/7Ev3aL3tmmhLmbLasJ8tydfbE3X13IGRM+QGs/OmWxNf8y2U2nVI97Asug/jpQlzcOTg1
fEa0TF1p9O818YqL/XFLL/WDfTWtphC3pLmd/uHNBs3jwKFBpzpDjTpPv+qoRQuy/Pd1/3qL8COq
YdhaBy3L77d4y6qLdstytW9THh+dBwp9/Nrvj1k2R23w72v9TRqlId3C0WJoovV5wXXMTns8y3mq
oin2iwjr+0PDdlV/VMREol8b3pY/cUCvPdZ/j5XmStOgE4jbeLk/q25Lu7AytX8s3GdPLp3ScqoD
I/osaOJNtx62P1/TUP+CFzA6CRZXPFG4hJc2tmos/W7KWT2geG0BCXpV5ebv6lDqbvrM6/DxR/TR
vSBB0RxSHDefFCMkDMXXnj5UP067M5MEDt12sEkOE9ADoVdA3Ud0p599yLPL8BygFWonPEXHGsBb
64K0Ji4odfPx1mT868O/jAzaJ8k3Rum0kd38K6+cbHgaoxWfXoksxcjvVe+PXf0uKyDJNrFcNfY3
xWlmgPG3BY3faVBE11H5Wb9TqmvLTveU04ynYRqn8GVCFk4ElEK42CmhoHL4u0yv03oPhIlP/0z0
ytNXEqNvDglV3dPkEheNH2xlTlGil71zzxw+V4oeqCt9qDu7k9eMYbzd5mPTP+7D583N8PH3ME5A
WoBKe8+RTmucT54oIDvMgLh6RgIe8Fn49YQci/snsqltzVxvKQ331DTdy3SzkKMaAclQg+tGOOrX
CGyeQ0waDtIAA8tlGUtTLWkXt0FnzjMVsxvUbolMpXuY6wN7UMyL+bWbDhtkQCS1bvfkacKYe3Ul
Okevxn9a3J0LeHyzNJFCyTSasCtvbH3G8O5qsT2Rt1gFSJMhbxpIbm5hpTzQeacB8a/4J+XBlxwJ
derdfaw0ONorgqQ+4w1nbahubf+A2PYwKxckoMqE0XVQp7ydQjpjyufnkthTgh/9yTmQe2a3AlGa
NJQxEnGu+lgaq0j86BR8Sr9aiPavozZMP2xyNAEMtbW1Lr5UmACCp3KR4mniNQVZozwU6bDNknry
2p1VqMdl5tCdp214SM5TJMOTDDRp8pwQBRszi2SFNMocp+9sIMPLLTjSbAIOn33g+KkSn4k1q7xD
CJfuH4dHauq3b2QynRZzVQOiPZBMM7Inwm5okpd0cE1foVQLbjoUF+lSfCL7r2fEv8llrdmF9qZF
kaJMeY6JElPntjTVZkK20wNOfOMJhdwdWZcxOm4ltFKgQDzVQ5JNbcR1DW+LzfUUEsXLj/GFDky5
J1TOexJ9+/eOc8EYfO9ZxB4ikgoKWOuv/K1KalSnB5r3xrlueWDGiJysBMGLqK4RucwPbt7TdbKb
jDXIHfgpojI28ntN/lVnZA82M/7iZ8TcTF8akG8wF+1cGqB72x4m6HMmgtpqUNrU/XvE7yIXd0yo
FSIckK3k0Qe48TXWFRtY0XuMqPM/61VnWADPA8yfyOP0COc2prh2B6Zrk4AJWz21bRfm7EQSFOIb
yp1yQDaPSEo6eQ9w/k2g9vUx6fFqkg6MoXV1DYRpBFrGje5sorPJBG1t2ODZJuNqfN8d35EL4ItB
0lcHbSsCfsut5Mvd09yikQLdPA47zAjrcqPjKgRFQKdY96tQJ/VMmlC3Dj8mR3gue9WhxJUcoNCI
13FZXrrPQXMLiCg+rahag8ZV1kQR70lTBqYaNfQlHyoWF++MyCJfZ12ly4wIBS3JcX7aKgPYgWJZ
XJ0pCbLCnt0vgnJcLdvtd1Gbr7FruAIvVg7OHMN2Qd2bHhAkzOWFjmws65fsNI/eZqXvjtEjVrCU
7+p4KbwLNQ+33+xKeLQ73BrAzckBekXfONCmRNfqY8gS1uVOelPHea8dnTPXJEYlR1BVB2ci1FjD
EpblR2CtsBIPP4rkjnqydG6zNcqNtydBs5NrcCKbkNy7GIZuJIWbIXHYNbL6tlf1zIdTzc4k2uFf
NoZXzMf2br/uhRr+eVZFEWuIhmBmTkE1AzYlLrWKS2QAIKi1X8b1+8MF5HWPg9Gy7t0Xt5htDKbB
CFCd9o1B6wAWden6ePNRyeQm+Qtkxn1MUBUhRzx5pAKHF4/P1VHXUnxkuBHf/PBGBGqOQOnqPZKz
N0VP3Dv6qBt9YEe0yDnvgUwW+AzT+wS7n96SFhHWGYINsd+KdpDfOWBKdmdJiYP+Z0+671BcEq72
K5cBtrh/0jK/OQEyTHrprJjgaELDsxkh9jz4Jy4kzdIvU3Shm8lheOLfP/n6VJrWF6RFwnhP0KUa
t+5b8XYL0XJ82s7C/CZ/oCggF6wJzjeEdVLwQCSpTCTCAdMQBTfPrgh2nRAilLVzW4rYAeDWRdq/
f3xCdsQdMlVhLrTwk7uGjOJ+eEbJHdYQtBM02YhwD/u7wnmu5A/AoIXOoYe878Misu8aKCju4n1w
ncPMp+F8791OpATcB2XYhC3vGck40cghzwkqxOh/omFFoAKWylTUFjLE9BCo+DIg7zXMwVHpZ7I5
i8i7vTcegXfXiRVV62rUzuopVWT/LB4/j76N4MlLVyVa7QoLkzmkewdnXK0UnLdQXDCq4pO3WxD0
uHhyR8WAWIiDdw+V6DoWqlayHZYa4k9aKpLaM2E37dFyasABoK+nWOdbUnHnXwcFkoOja05ZHMfo
PMBDuIxy7z5oBvkamRRrQx8C9POx+m2ssILvWDY9FsJ+eDf93dlBkqUOGvAs3b2RAaCy2kk2aL0v
dhb/4IPw9/excKoDTo7IRp5dx5lfQpTLEKW8/D4Idu2P68/7AFKDL33jVz5s6REZqdCGf17DsRJ2
hdYTrvDg1LuL7Bmhij2EXAlRfuiLnD/HWx0iPCWYzvYkyhLxfRx7GO17eq8c1m/7qA6b4WlQL8Y7
ZKw8X4l1nU9xmRI4mActuOmu6N7g7LCohvrazZnXV7ranvC5NMlIwDj5qBydzZvRt6P7B3WTHKBI
0oMVVwrNdcMKIRKJB7pftTGeehFUoYTn3j7KMQSBs38qOBRjtK6BFBnhSuVbaEkyFEkc1lyfseP5
53HpWwXbXzaWYBr5YlsgxSBL7FHN10BAoQlJp3WbL1aXk41wGSMxYM3fugglccf1oLL6UvzJELCB
kHElBZCQPFe6GWMHxb5Cwmfvexv5Os/JKGXdMJGQ4bVG4F+cZP58z1gAYGtHdlxB/5GK6yTTuUjy
+xQ5IZHA3YIBweexNSrCVhgEQQkXT5EcmBTDFF0D5yAAB7K2WUFZ2LdR1EPHHWOrz74DiqhF56SA
2bcm5ijnnho/naSwZHsgh+xNdedlaHxvZeyJB0/pik1JiwDTnWLIZvSVe5hHDv0PdKFTIoM9mcxC
HEAA70D7YcGD0AiOFPiqDpMLLZH1yt6mr3IPYve8YCksvF0WPqINQL2CfvnRIxQCawBxImxLYtKp
EsqrS0ydDqvYX23c7OvYzxJE30wKM96Y74dZkDq/4zy2UiaiuSSPtWKPFN5nTm7WzBiIgEu2NiST
5RjRwo2VrQ+b1c05DMfQy4mR3D30RDQhyEeNN9ZeT4pvwhLHfvKmjRuPXiLuIOYUqSete1pmX7bq
XPpleNo+OToo3gKWPCg7OhHuVkEJT0mju8hNH+wWCCd2ZzidsuHSN1f47CBJ0aWuGKqwuIRAUHM7
Qh2XEDo0novbVtFSqMPFw3GyiJxD+C3jTZwK+Cvd0/aaOZC4Z7cZdDhb2AaYqP3570ZUFc30L3gU
YiuLocVEQiP1Um1UX793vXmm3DJVflwGbYIrw14p/qP/jHSEokfsAkWAXFRyLp/MQqVLYBps+r7/
BKFZ3Fbm+DA6rQ0FTfttdA07YOY4JABTYw6tH4ThmgCC/vUzX4Ci7HzU9rbyvAw6+HCtkLZpz7xn
6BESTPKoeD/PoANRh5k0egN9QvowAf6lEHgOnyJoxi3VRH9GVx/OiVV57TdzOKPps38J93xc0Ob6
DzAGw1n+8pt1BaGKaZGnp7w+2mOZtcrR2l8GOaZjusruAw9oZyBOyaMG+YFeNV5sxjoHslhWz9Zh
bXT1mCOLmGgkysn17D2I+KVa6t/uTjV+fN3maHn9DXnx0Iic4x1oIfJ9mR+BCCriuO3pXTXav6Ec
8pmPwBlI4HAb1kRmOLRvgNdhgWTCJYHmLZ+Tz0j+zNFZ6snTX/Ni4yy69R5Bx2tJkdt/mZwoTZdm
48LEc+Nd4y6OxPNikkQ0AdMfnb6kCcV93j+ERrwfU4UwLeFtQ8OijTA+w9UQ37ssEdeRVxRTzi7P
MGCIXaMTQaTLSzSCYU2+8vkGHQWx+dCNhWNkzrULDECm/DszKfr4gEyaQZQsmPsoBQ4zPSQvgHrq
NL3N8s+74RSzPf88/UdcJrxfaB6qMR7kCfuxMbBjhqqF5ogiYGBs07cjGUoFDok9290xHFMAi/if
yqckDDvR55XsVkk4L+YdpBtGRFRf0pldw0Ow8YmaQPZejjtbDXaBAQqcOjf3uS4447h5O1DYjMjf
hU2Vu5LZQ9rdrfifmsirt3qJvkVUgTl7SD0zwzquY4ph7zo/jjsRZpisS5RBfIa+JCT+x4TJP6kf
PnZdF6C7gbzeelUcZvvGUG6mWbEGZYrrFhnJDmaOdIVQ9Imaw8wMgo+3Bm4ffbLpdZhieu7q/kPY
VHgponPEyc6UjKCBL6crm/Cm0RYZHm5YK2gG4cltwzySkZwx0MT9ujHA44MF1aP3p83DQHu0nE0s
mjkW1pakZGFDL6NDXMT5qFjXQ07kVRYpEZUzT1byCtL7us1cZ+oJQEMMb2IhjKFS8kxykgYUcJj8
OZWFPYwXoo/MzywEqz7OlQlvhuF8ZENF94xk6GOPyO6JktR+vSV83vwBzJatFwjxezMlrURETNpi
lN4LcmlpzCyrW6uiFsBqMhPgzPWzDe0gn9SCSKefr1fi+R2BYe7TzruQGZgRXpU3GRE/SBizK1JP
86txOwDH8HiOjiamuWxbzTmMc8tnoA5f0mZNZxzk/XU24aW5stdWznEoqFSe61J4VZrEIE4bcVS2
FYKlzpRhAz08YDmNbxFPAaaBIYSkfj+XB0XIH6Vpu0Qfh9nRseH6lWEP1wm8/+jRK4IDZn1RfRMU
kkhddQgi1d9hpSLxOqDjfj8nxzFJt3MRssVZRfc5LZM2xv66B67iT6NYOvaVrgy8sW2+njSXlW9s
j19YurTJk9cG48sRTK8wwd6Bh7A7zoe3KO21jJpBdtisOSg/nittnOO7C3Bh+eY7f7NjR8aYzyfJ
uhZl2j7I+v8+IM2/AZj4zEHRdaEt/yMHo2gu7VlXq2/Xnc0osBxwhBoTRRPaVduhR3iw6vkmoESh
nxYPGlM8GRYinC27dvs1q+d8KdUXG+CVTfWyvRORRtRy9Sklz/eW3t7DNTdVekvLMReiejzfEQy0
y0cXZl+CfWOpqqRXm8wHuE11ir8r8gYZTASl6hkdIGYsm6f87zv/k7EWuwXqZFVk+draax6TZpf5
3qgOF9z8p0W1uKd+PeZEqkBOMD9haGI/FyWB1FcIbRtVUzxtFenjX5yobIY/+d7lP74uy7SJ9lLR
FWqI/L+D+X/hIC6Xh3W6WKdqoLLaO5LiF/fGyaRT1LTSeH+DmbilRlQYe8YZNF5VWRP1moVFkX49
ntfk+NRNYcHZXC7u7ZHGhf5TADQi1NcTX/xCMZ/Nlg3BI7ywJHbTqFfVyquBMdenWW+/kHr30XF1
lIVjKV+cdmAGg3OMbyDOu4cumiH8nufgHJQk7uTd25xx8+Gmt5ltZigMN6POqJ4jO4zV6Mr/caP+
JBymq7Gh3LHBVgMgBKaT1NK3J4eMoeSQSMtDdCA0n8R6YLY7esYc46sa6DHS3iEVU9lTEpsp1WUX
hr2rY44EnKSxop19sgmYxNTZIJxWeCS2/OAbKA3TGA9vRGJNfCDlhLPCO5KUQi4gar2crABrdDoS
HGLTN9Jd+dQkgdQVg8cNjlQLEyXORFrrdHyjETgEzIex4w4GdOYOoNAqusSeD6T4yayBJgGfQ3wb
orvv3g9omFAbz57jTpxtjV4R07R8WqtH7zg48YduRJHdMCigA/uOUqdGjwjXCMmHx6spMJQquuGt
lJP96ILFBzEgvRDNI6E23Vs3C1vm7Ty6P5Pb8h+bBgMiLIIChMqCUbXf5ewvS9Xc65V1ze/VwI6O
sfF1IYd/beA4rXuyf0mMreQ91//+WtU/JHQvl3yhdy6WYd6e+aMabOba+PBevENsVMQqk0M3qyYn
uFWD7EB1zNexwcR09Tc2T+Q0OsU3HuutZ4M5U9wwhWZNwfJDmyG/0JR8Fr8/kBdKVK5l7XCq+XVp
DPuzKkdXJrpetmUXFdSOjP4ZUa1ATcrk30/l79c16G+YFIrsWH3pGx6pcjH0RytOZCM0vwN5GJiQ
bgD/mHZAAc7AmdYBCip+TD/46wv55dIvL+RalI9CfnJpQXTtI+CtybHLuAIPWcOta87+fafaH3oK
8YRtQm7QFtHIff//vyy5jLjZIrMPpBY5KKiIp6gW+aDjk1TUAr0uIfuuW3B9edAZ5nE6eZ5G6sN/
7lgSgzP18H4tzBBzkoJ9a4KEd3xHGS0kShWtd71lEpI6OiwvZJLG//7h8sumKXjJ31IiXhjCtM2s
02lDSkTrPkghwa3IaLmvNmgxlldg1EJb/9PZ9kpL/ndRnag2QzY7tGcvL6c9PC63m3xRoORgIZWk
WjxEeBThkNh/xfyMjdfmgTVs3FqFjuJbuR9pPKrVfVKTmkor7qX9IwCFMOHStp3DH57Kyw7yvz+Q
DYTQON7oqyLWrHO1lM814lXGED+96kuC4BxdMao0DIDgW8Gj8sOB/zeNBOHa/3fNl/I1VxVVVh9c
8wZUQi6yd+2eu7SvmN5/upb19/uzmXUsE8tufge2/7JcH7eLnKZNRVoH6C2nGa5e1IkIuNwbE5Ka
Xuvj1iCL6ziSyHKYkX34TrCWDgzIzpVc1ncUsA1hno3qWe8PNXjQJhozES+CeJd5Jwr4sXPZnTCg
okqHn0hd3BBPNJhou7AQNeRiSWOMmrf4OmlC4CQBh5ojwC/LhdywhqrbvHVo3aIaVFnqFVsgtqx/
X5NF8ElgtNcyPgQb77/f+0uN8/3aFZI0GDVuQZl/7/K/PBbjopj326UjXkEjXkFQRvhP8A//+zKv
eVh/XEe8nl+uk56v6r4xn0p/te1vVYZNTibhkoa4Chj9+9PX9lq5/XG1l7pIvSnKvilIu2MIUpJ3
t0yr9OGtaXVy0my5QZ8IhEGuMIjlR8fCi+rtj2u/LOrsqpqN/GB7EeYQMTSoiLazED+y7L6X3PHV
Hf90v8rLaffHNV+2NLW9Knp91pR+sXiumtQzh/r00mtxHgWGh6samgcq2p0hOmZg2uCI/wwHAi0S
9UgaPn7aS356BC9iE+tmyA+j4RGIYOZ8sKf0lB1oV/cDvOUCVyCjAbkgaMiX/15mygsE9seDEMv9
l2V2Ohkn7Vzy4qGCGR61lfDnETC1d/CS/+euunAKHzl/P/+/L/5VcGvmWqmlR16CPNyMydVfaAyw
1XweulA3dlZ1r5hdB+S4RP++ab7TP9oAcRTTA+BNY2f7Fjj9ctf3QtXqRufkZ3gs9NNlZkYk04CY
YKUTWchouXuaWySnCbNgWn9RhvLXIy48CLQz3u9LbxNiKtiEj12JRvPmj2GtnBq8CYdCyQNsMObZ
PYPIcCPUPy7oR+QpfiDiXFKSBL85JlDz2ilXU6GIpLUAZv4UDr47CRq8enh1m5k+dEwGZFoGHqVN
qmUWSl0CJDz1XYS4ZP18qW5E8onbxhGtwzANz5CezQejv3rQocwnmiowehYKf/44I4uaAKcKCm2g
SP9NCe2pBWeE8BtZPZwVPqFelehL6N9r7TIRuAHNJ2WCIIrMu4+VUdk1pgAkQXhkLN4EkY4anRAS
1J5Nks6TtJgFM7Ni7AKMB/qQI7qOOVKEPvYuUHjUOnHJMM4lAEhUdiHsjWn6ru5uMXr8pPZq/Lyy
f+1jVOBfl8cVrr8mUmJ0GvhhGZWLoGdh9qX5fWzNMHiFo4p4b2Ut3YJr9wBDfSCRSKOCFoILYSgV
Oc/KkRDvTlzirdg7nXUaiJxHY2gL042vjqvViJYGT96FcWEtbk18bqhVGj/byoPn+LjQptZUJ2Qy
sSfEsS1KbG37ufJZk4ZTkMcihDE9GWsquoo6ENsksg7eGT/9NAbzAQqyhdt1DlI3fAw706twPeFB
Q2zDJC4y3IguIeLAmAH2YIG7EnJkINtoHi6ujU3vOc48a1Gu1eje3c/vCA+icrhPiEdomUgbHo8O
Ywmlvs5UriY6+zYufv+DTlAPdKx1+oq91G/7RfiE1Nf9Jappsa/dsecd6CTXV5f5zyOC447vuN/O
BChceIopZuxrJLKFTEQAsKIwo4Q+TMsFBpYawW4Cz3UnTp9fSEqJQKxlhBGpa29JYe2XDJ8EriK7
8YTU3w7VsEWHIBArkVq+4W2ONqMztzmTPTPYJ8j49n0g6icBTjdULAev1J0SYyAeivAU15xAYkvG
fUJVcBwcgJWhZxyJ1jPRoix5cOj7lxpnHdOaCwdw9ktiol0lkk5hoAzMwpOKdtkXk0HxhvllyEzJ
+W2rw7WZMUND+cLJhmN83hsmHITfMyBMKdag2Qn2SawB6NeFxBABTTawwwQYB7vHWIrM4WLXziTw
csvHzprC+ZZ+eec/hMtPmkUwg8RAkb9xArL/EE/24Oph8070Bgye7H4dvS+SF3eKmCrLPqAEnZWa
dODSC7cd5kQHxUQz4Z8V6aY6M01zQsihIZNN/zAgOLHfEAAIxdczIcTe77MzAyxlNp+aXaqO9tOE
iy0wzFV+2bsjYNAmFy+AWSBBh6Id6I9UIrQkjr7j+V2hNx/J7j0JcGpeCM0YHyatC4R56nux1xkQ
IQ0R/MC1K/gjeVSxnwmfsREC96puvetY7qKEyoE/lRNkfqII7r6Z/KUoNyJh7WKDDIyEaQDUq9lc
oZJcnokyshPRQ5CnQs3GhiCsmfth3ZVHBI0zqSSukeqRpgCUSMFP9BeqA3IML6E0EhQDHmef0Jvr
B+gIGSjhemey+xpHj/mNgYKZkA2EitJnZ2aowGZM2tyHyEBrOVZh8ZlHq44QU7js2t3KfSMJjyib
y2pDIqVYTUinQt2JdKYRC/mFtj1/PboSaF+KWsKIIIwDZuvu0cH54DHDMxXvbfdggK+wad+HqcYl
qiGKpM8jnYLIvm99QbxqvHOaWxhXOU572tvC8hGCDK05ZfZqE57jwhk3HH7gMl9HktnAGadjJBJd
oTtkAANJCBcHXlLplYlgLisypEjgpi8Yc1gsb6hGHDMSqkvckRDJC9VP+SlnBAW29+/zVBG92G/c
33dn+3/H6UsFJ53OjXyprtXAooRAWpDjhee+GQQOhW1EGIAmZ3eOdSyYs/B/uPqrGvk/5OKXw/yl
ljP0trjcLlydie0zadXEnJ9sSm5I2HEP/wdOkvUPDirjtRP7vqjdYaAbDaqukSf+e90EsrjZGHZZ
DcgVwljbBGmvCaw+NUCxaz6K9wsjCLEOouGCZyYazJylksMyPRW+0NRsmDwywRO6f4rywp5JlNXI
dRZneOhqZ08J0RRrCCZy9fwwP1a5tygIQRqSKRcSrEmjRWFSoNKtYbLTHg5Upk730Fe4ck8EXu7x
KtbL/bTegt+jVFpQOLicEgZoNDo/qgl7ZvekKIslRLwE9KG3rcOVOXosj2+PiFGJCKn4kqulxEgS
qBKUAyROsMXiemG42XI/zIcHcgT2WwsGAYE+m+3DUz9rJlvQc7nXxdT07iMxEVH/5ItFXQvbP7XG
+3f18xKYU50KDzsk+jkHEf55RZAbzYU1UNf39XWPc1p3hngF0RIhFZihPUpbl7Gr61vCuq9Rue1W
1pNM1bEVnJH4YQ1je/er7m4fIBR4GwoRaDEp0ZmcuT9puD2FtKsdf3J1lI8Ppvm46ajicXAKYboV
hE8d9v8TOYjUAVL4qJBItxIjPmGqC8K56oicrl6HPU9xH19vbMjeVvOZw8ZAxjX1jMWcTRB3hmpO
Dug1tdFeVDLUGS7WdJsDJmUHgQaWCKQjoWzWGX1tS5aPyCgVSFDrC9FsjVJNJUFRILd5Pw8NSoc8
bnvk+OfOcyzEdHmwVuIZI0tDc6xCDBOu5IB6kKLnle8oBuVFB5A13ArDNtm5/LUioK2MGLgyxOog
BJ7ZsvrQ3yYyVB+rkLOfuUIJ4wNCEKXFmRKiiVHT7HQmWEyz6YkMhlzoQFGDXqL7+LjEMkvqVJPY
/QzZ7kQnZ1ANO/GeNDaEVjvkhYxkhUqBdaXcRGp3CpDqCndgkcCOUXChbZ0SgNrf8Dc/l0brQChX
VHCzJgETeKyOA4ygwX6NMAsljurrbq/sSl/thzXbRI1ffBpdUvbEwJjj+9Fy0/czwPYUFeNzgsj2
OcYtjRJSm95xquohE06TGkz9glZUghu3YvWJ3pGLh8pMHuAh2+n47dxy48KTf1EH9drKqzECf1QX
r7n2ajKRKGF9mKQ7Y0PKgRExzgoWTvfPaHzRrIQiIJsBqavzhHntEPQKxdOHKOXXFNRhQ+oARtbG
vc2AMOYId3Fzn2Ip3FO3dJ99JbDH74AWSASZL4oCHJmeIKKZKuTlMxVl182Rh2PGhMFIi6yyveel
At+aSHAHeybaEwOyh9yrUN7dEFURt8yu8onZZDM48eXq67MrmjnGeYdpryaZDemh8LVm/elADSl0
CKHB1ck8I/hY44LvyPnhoBBb8ctBIWZOquBl4Cfqa1iGrSnK1a4KwF4fgchxVs7wOTTucc1Exdod
ZYOG8J/AAEayGMZSsIeyLITUmllE3wXC579/kPyXRpAfRAuoEEglso1+38bNsk6tvM6qwdXTIGmH
OOqYyXr74b7/ehlGNkLqk0/MiSGQ6F/6TVntFPLhAvT7BmnEktOgBZP9UPmBClX/dju/XuflVDoY
aio/M67TBPuJArSBb5edXWw4Vmz6ks8sIz447Ho0K7hs91OEhIzOpc5c76c2w6x/eL4vaJk4JlEt
QVOSA46o4dtQ+uuNP877R+dsoKQMCfYYnJ78HmzrAXNJFnafSVbRbooKc5SF9g9N/p/k6MulX4qS
h3bXHhdDPUNo0EkwIcqeMIaZ+DwmWGMVyKD6BYANUOvOkbGi3EcT4J+W5U/GYlkRr/d12f/6FF4q
lE5j3x7WwTyTEUP9yuixscloS0rjYcF2krodpJkAA6fdHUHaHNXR6shUADZh0O6AFI0xxzSb9Pbh
QloKFXixO+DUJ4xXpqC9UVymYM0IPbto6kBvrPXTMZItggy6PeRhlPyMsR+YnGko3p11s1gW42Ju
kk+E5zZp1/WaEILhoI0O3oBWeXzvMDTSSXf71s2JyjY81fBKZiY/IoT6bKNgtXLhW9OTzfH2YHgz
aqQhlQWbFdKCCylRHQcxSIu6CLm2utY/yawhvjWuKcZMh9Nc+mml/W1r+fUZv0Bo+7vRqTYpK+3w
jgt1tEWSNdIouMU0Nu+YiJSoJeny/r8X+Lfn7I9Xy6hDPmoi35Ho/f5l6/fWJgOOYTfNB3HKzJtG
MylKGqSQF+oVqWu9nVdpLEXyp9a/M2N8gR+pM7aHNngjJntzeBhcYgRyDHRnYAVxBuh1PumXkTDQ
W4ECidQptCP01PXXfYnbJGZy2TBrArzQZd5Pt6rptK0rcyKjuKb4axxdSTqpp6yEx/6IcrkdPojB
MUUbOuXlVLl7u2IZd6vlv5/GnwFx4ptjF7dNA8cw1MHvT0Mrs7NdyzKzLIboxQck/b4/hCoEWPW2
6CTE8t7QNXX80kM8997MkAcwbKzP5r+zh/AE62OQj3EtoYUHucjnMs4eo0fZpE07U2vGTMwwu4HQ
osFhtiayR41cXx1f/JQ4xDabGSZdbcHxNdK6pb9ZMm+6a2tOlqA7Ugku+vftvqLI7G7saOLUYCqv
qtEL/H67HQnzoHkrz4M7ZdExqBYZ1EfaN+Gkcie9usXbVsvRYz099RZ0iJ4ou1gvUrmvP339mRjX
bmUHheTKtHcb79xE5k+JTqbY8X9fn3QpxPLrNCkmZPfL1lOf0sPteb+exNYz1tyDE30rZNXpHnMd
xgEajhN6gJxlZoVIHhCWVl/WGjqGwrT4H9Lea7lxbcu2/SJGEIYwrwToPUVSEl8QMkw4Eobw/PrT
pnbE3UqkrnBOVe3aa1WsXKUpTD/HGL11Cggl6mdqCWlVvZA/jVfSTTwoAC3djvd3tErUySgTD1bN
FolJY6s+qy2/yAuqtR+9IVKF6XqCM5fg2SO9B2BriTpugggE5ka9xb0zW6n+u9nyxeSTdU5V8ZdW
KiMvgtKQbwml7ZghuuvqjXLIbFjhtvDpLiSK6ObZMdpob+4IQRU2PYJCoJxd9ELhof/ymMsbfCXW
9UQX6vJ+PL2ueDcTp+DVv4VpjFUfqraOhTMQM+WfYfr2S7cOK9ksC9PJ4xhPlpKIcnUStQEUdQ6Q
kb2+U6M313nSHq9PygK/QlH8RzzNv6TA0J57p8daB5H+4e0bOp9q2mV+MbcRNVf3cwJdLR2GPQvM
7pZwmP55E7A8KjrQIBF6+H1FfG13/3wHvnT4bIn/aWdt6zT1erWWxTCRpJcaqebwMatn1Tnl/fZq
EjWOBB8i5KnjPUX+GPmawURh7rN1XbKJtCgXBUeiMUNA+B6vfEBh5qiooAWiC83fH3vHlmfVlrgW
qkfkWS9EZke9t/xEnjDZN0vQMzDKrZAZtzJnhAbLc712KCTIxa5XTZv3cJw+PeDBySNEDs/E8og2
9adY6IF40MU1YHAg7ATRDFjwVhGQhzvzeP17Pyn/3ouYpN/6qXUhdKvYl5yYZTnAtOdPPr6PszkC
DlkEBPyphqiOj6KEHYYcAFjgW4lt2M1WQxDfXyKr0UBIqlQAA79C9XN1rTvqRLvW+JSGwFLXTve1
Tfw2rq2LZQGFNEqo4FrLFN/rXFikYTaB6wH8Xh8Tr4XVSClAvopWxijoKov9woq0WzeF6hv3SBa1
3FodvUdUSHEvjdfXWXDI2K7UeTM6UC1GvTjARKTJK242FEKDJHs6oOUbXZ8o5pySyiAZw1+ftFcQ
yTzJNKQot80X6hdjh2wmrQwqvpdCAKTPvIm/1yx5lB/cqf7yUi2uBCYHNztfEyfEJQb7lhPsKetT
HlKVQ8SW+AlaCX4Q8Y+uFGU7ASwOF0xETAUPGRPA4BfE59vVWe7HqZvcdCg4OJwViC7CaXjSX7IJ
y4ATDwQ5SfDePD0EU9yHtY4Z+vUkafX5X823+ryRy0dayZqA8IzI3dxOarbGraPwrKq/cq62Vy38
yvZRp76Y749Z8Wa+OKf0oqJv7U0e/dEN5xviyEhAUIZH1JujC/4D8bC62zH995JP86cbglRto92F
b1ZpWDX+pFfb+CwuEkBvprP4Pgho17dnRikiGotYyy4vOFdUy8T9+H1NtuX3/3R466j0Y++mKDUd
DoQfD55P44REW7W5VfGLa0OXawXi2Mz6XzbbujNpeulq14xm83H1p5gA9ukHI6dH3Ae7ogHXNKwU
R4Chupr94WYA3hVRhAQTQMGe6e/Li6QWkm/ey+taoYZ5W2Jlj3ToZFBEb1DZrwwZ7AZLSdJIJsE2
QRL8JOiMMKZ3UHd9BKkEPNN1sMUVJLf9czTDYg0gpDsPAaByWThwP+s9hjlYHVzOLO/TfPbV4UNk
F6/G2MXuGzkthf2v/Hv1wtwPUkqfA5Ioz9fD1c5Ii0ETWIegqi30PVzsVner0ifVC+HkVR8VxO01
tclQ2ebr7UlH1oQogSoxFY0ZxSkrpeCKERfTAkGXzeEZIqMe9V+aMezgt2pJOr8UBdZQP17SV8Wd
3WBfgTNMhojqUEip2jAaezxpJt4Kq0b0SPiVUFyyqdfuQcW8fG9yhh312vJ2etfgmK2sPJ5BEitf
07m/oErhb3+PjRn2w+b+cIP17Q+Z3IO+kUkX4ejBIOCL/sdwRJKC78M7h7gICC+IqltqWMcouCUO
XcoZPmANBgdud5b3nr5UH8HNdijiB5hOiiYFPEul0sZ5In/4gVSbRwu9sayFBvs/8gHShPiELCuT
lB2Q2ceGkqMPSj/JfAjruSNz1JKeyjG/1fDNx1HvCEaASp7bkhIeKsDZUWskWl1XbqOra1rLBcv5
u95zA0BzfGe2l48oDXqvINPWIlm+0uC//yG2DAlR28XE+j7qZbKtKCjASUY9DaZUdVC7jS1T/cJL
KCPWgxsxxZ/xsTjq1F1kO55gX0lYb6w8eyz6ubQwXhVMlqNhdgRSMav3qe1ssrFB5Iqwu07wmSry
Vb4loB8uKjQC7JNvzhxg8lzdmYwIrAOrPHjQDuZohaJNPCF5Shhoky5BmJprfaSLJDFx8GntfAUm
TEowUM5b+lkFFYwDBjlXn1xUJMK5C4h7dvVSNsP6nezo8A2KNIF9PABWpLkdCMmQuCdCsT2/ThLr
VVOG2mcyelWnb9n41a8oYs+Rl/osHZ/5UJ4iXEtIWmrgpYNJxsxAVqOOM7KWClosHe+TY7i57oIz
kCK8eMzj9dTnj3wkQqT+KdcQb/+rqBEiLGHXKOfSd65WT9FK2xN6/GBNRTFAjHI2gBaCWU7OXx4f
Xjl0CJuvMIykdo+qE0D/5BWxkH3yWJ8v6R+ZniR8GVgMLiWhk+aZ+KXtH3qr4AQMaVtSDWHOJE1Y
wkzIw764h2z2BwbVqRg+PU6xrRECmSD7OzobX8XKvCIAP+KaBTe7eIfu+DVVhZTv9+1V65qmrcCi
Aserih8htLg/CHcJkTORiJicEYVvVQL+J3MINbI5yW/h3l0EXKfIs2LfgIAgRz2MCuPwJY6zI0iq
+khZpR8leKfVAHajtPZnAn5+vMKFpDprbjw9qO/Yc0iS0SdkzI0/Ojp7HmA+r4bp758mtQ/Kds1Q
u3a6UFxdrkPqduoXITdpkJH3kBI3YHoBrzq74PN2hZgzcmHw/uGezW2MUpq1Ojdwg1jnn+oIIw+5
ttKjgtZ+QaHNKSBtmg3v2Fj34E/cKNJ4Rm/Etd7mhSD2f9vbcxbaDeJ23thEsevLw+rtonVNhfR9
YnATi2fYTGywrujl5F+kibg+7Mq5bg0aIu0PkhWE2OcuuYHzdeeTB63mOgEab5IiaRIVJvfTWzS5
k2iFS9Afy7NynuOSkT5p79UUhGxHN4oL1LcL1j+92Dp/q1sR3qSAXlQniA8BXGtcqg+kp+7YDw2o
ert3659ab+OvNhUeHhKl78hGvuLH3+6Ufn1XfbVu5NVjiUoRze4Y10QqrZN1to2wtShfOz5S7Mbt
j/zeoFgm3xosempz6w+oYly8QK0ZhWTYa45i3yKtg+EkPkmksyefHa3+1LXfW211bVlK1SNW+cxg
26wFobBeVgio2PktCuln6Th7QjLdEXxvPen+6dvWk+76MIgRBTSKCoRKJMI+vB6KaVe6W27F+P9p
p/UU8/1+cNPudCmQ/ftr38I4hn6dbU3rwYaPADO3sA8EJMPO+b/s11ZopciNUh5cv5rGsVJaJuPN
foJzbb6fTz87UuzttP5/vhOCNbpnFd5X+36axlKmqW71n0LbB+6E6luzFsMIN5k8HOdQOSGQ/Psn
/jiI3xptDWIaPbIkfuSiqFvZ1GxJlMEKXEPXx/04iN/aaQ3i7cZrVhIfh+7dyrciMyoceQTg8PcP
aqee/unG1pgNSkfKM4+WoPADcr8SO+2tsFtmfvze0o9L/dsntR6Mihbnfiq6riFBrk/9SzYrJ37H
53SNT+tiXMuVrD+uX/3Gt8D/HBEHWdZccn7/mK52WrdMXE7uUpgWYnwop6IMmn2STbmrcqarGfHn
37ZH/Z5VjhvTTDEyMTQCxkMGxRl1RYGl1m2kPQm+9pRv7bgDX+nHpClQcJSbbKcs3NFg7gzLSXT2
N7/3XGdbrS0/zHyIctRXrwLMMpRFQNcJc0WMaVa9w/+yrdZG7/YcKbwPvvqvByrrNkcRAUebDEDC
Cu5oTKyUf84yQXwnGgMfWGvNiao2/KAqXXmVgYIivLzTpwPc6ZI/1ZIL5cfdkgG2dLQp5vNvbbYm
iOrf6kwNvP+oYLzPEs4a6mK7v5U/nA9IS2NRRmba1a6j3R/3p/9+61cB9bcJUxRG/5prfKvQelw3
+VA9qITweVF37YQ/Ts1vLbWmS9U4pnlL+MKU2hJzDdYYkj9JWb6qKzr949GpDvrI6kkLkLRr9eYt
VP3KKHvSiucG1tK1LZ+UfDaYOttoimjI4f1A7HyfonRLVv5HCaaoo1/VH8YT3mdf8HRR8nwxd7/1
a6Rcb71eI0lfhN9iPtgg4WJ3oTRn7gh1JwnYjhZ/6l9NQuUoGejejfYxqmZ3U4+jSmLpP9CrRJuA
6mcUOGd30yWv/+kE+N5U6/CsBkqZuG4prbK5+CzgdnxS8T+ZMN9bEV38rQvl0PSNMuSDtFX2R18I
yT6iVMISwbRre5a7Oq91eOa9otLYz746byw9AWSYAOSmVIWC72nAZNUn13VNCRLpenHh6lr+osfa
y//7t7bOVPOuSHX04FvFMYQl3EF8bU3Mi68V6PyuLU7sl/+0p5gkzzTBH5db+2n5aLLbtV9IK4Xa
tnpJrM/CdsG6I4KgNrezRKOrudaEufZ8L+89MgmA1GCDzg/sk9hvhDmDZzcVzPPsQ7JKTveCfb2y
xcLsWB4/bXTaty9uzaY48tRkYNyl1Zls0pjDgwMYOBl+SR0N/XR6fG+oNZUaxw+KWOVbSawSwwHr
svM2MprqAIcBCh8Jq3a1qfw4fb59XGv6PCLJD68Nw4lN51I4yVJ2hbGAdmzAbhAfdKkHNwHHVBPD
Jiyrw1YkGF8RUwDgp8/Fy9DfgifE96DzZOsa+9ZNrqfXjtpz6A/BOg+25MG/pjY13FYBgqWj98Uw
/jaxW2d3ejNupdzQmvQEc4aInvCCzyl4bBhveSH6v6PFH7eOb33fOmvitEILXNLifbygSJchn2wH
O2pChh0NdXRk+00f10Gm9cQgY0lEznImrlwiLd/YA6KSmOV0tNfRlUrrwM6Lm+k8xIqpQNIiF7QD
u1ipLJxkrVDwzHWko8V2JdfX7fXb0mmXWTxypekVei5hy4CcdBYYxC1kKI54goGrdKZ4YIKfLJYQ
PYEMNhO4XszYrl/j66T8ZQ59rbZvB89DirUwDuho8lUUNBNBXuK2esS/WmBWus6er3H7rbnWziRr
ZeMqPl8dmfDahJtUeKrwWgHdAVKyJg+JCoCdUlmEU0C5Y5PjlrJYXAPfpD9wYVLsVzoPJDFrf/ul
WruY48q+e9cYfLFq0dxwue/BANenMHHwapQEZURwArAG+J+1jSGG+pUYUZTWGg5r8369NanEwwJr
jBv2CN42OmQi1oL9bW9FEhGrWm8frSGgd8fOfrqKa4M+LoEaJaz9r8TEt+H38qvr5WEoPl2lih2P
ongd4uYnKEreG6xfcHsYF0x+X24/X0EGygC7TWoqVK21T1YNBWaDKuDcGPc2FIwVXI6xpIArXdrx
Ot0zHWBiIowfORuEfkRLu4wgpJ/CadBS/r9fodXxipf6oa/xK5SsPxK+a+OT8iv1gA8DC95YCxHR
7b3f79pCvxb2P7PtW8OtPTTPFV+t7nS5tEmlSeOupA/KWslFigxdcAi2D9lSayvbNefHLHDGztb5
xEJPpn9gIW1riNPsTgE0tKdoqh7kmQ4XO5rmc/JC6946UqiVdGwF3OS23qPbK1fUicjvlC32F1SM
xVwowVvZFOoCS+HkhBABrTF8KSfiIQRfkDoAiXBKf1ZwZpKV78/E5ezOfgREbK5S6bJ0poLvKzNJ
qDulIl6m9F68NgzMC7n2W7jUEVoAjwRdHV84Fwim+dmDlmis81X2hIJkUyCS+OKZIjs6xAv+aI+t
Gb8gZSrm0jGtbP77pPvxDU/MTTcEGk822vXKZfVQM680+iuEFlSergDQsMGLqBHVoB03ox/XlcAG
URgtk+5sTfDay+M8vOp9zi9goJb8Irr69+/58eGnfWujNYM9Jfb69/yrjXxZY6O8F7EwjwHRwWD3
jt5asuJPoXPGa3Xf1fz/T3f+9xNb87gxGlNPyq/mw2lCDV0GojN8EWThzl3yx+P5v5/afrmXQRXL
A5e2EJKjAcVokWxhspAAB6Qbkind+/JPFxBdMjBmgPkkqW27oiasb9ljkPZ5YfJKKSlmFVEY4+Ox
+tz9Po5imNr7wbeWvuqEvm3BZEsGbmHQUp9aWXGDy5bVtKsHuxpp3W/uZjjwKdYXHSgIG9G0b0eT
rkZ+vEx8/xTRqd8+pQrvqirDkeClBZh6FCLQxRoWTddMRD/+J2vse2vK363djZKBM+m4/1BD5BnI
uOffx+bHrOD3Nlr3Fay9G//hZ2IaYHW/Z2em9+QZbuxoiOBjdN6wf3i6aWR5FEODlYhxUut1k6lc
RRwl6a9cNFMmBF5KM4VDW2dLP1x6/mqotUMVTd04XkND9fg/mwbvfnI7nU+irg9q7VJKcFP6acQo
lbb4JH+ULHBlWN4nXUG3rg9q7UdRqHquexUrloknjkBqKu1i0wWX+Cn38L3jvrblb5M8iUo9C5Sv
aVejyoRpQP5N5SztfAR1dN3XLepbSz2lJK4muo5bMl/kjtzVdQ+dr7OlH3aHvz6ptW6RNImHHXOh
IWLfs+RZgiy4a3x+2h1ohV1cBlPZ/8eT5XqLbsojuLI7cNMrZ2KrgwJHaBT7k+4j44cN/K/WWvNO
lZ0mi4ywTxgGNP6Iel2eGdHUm8o2tox2xz7xw8P4r9Zaky+LAtUfeHybMPp08KmAvoCGRODFura9
rn7UxLT5Ni2qqxIFA5e2xEQXgfOEJ9JjRPDMtevXjg8Tm2jrdAIlDKe5PwAuiIff342lZezn3sAX
F5nbGrDcWKQ+qOZDkkGZDYDIYUeDP87Fbw22HmN1KMG9LD3KMXdi5GqmPmrPXXhE57RKFnjqYqmJ
Eqd7Ffy4gXxrubX1JmZ5l/Ig+BrDmU8wS99dKR/o+sIfHh5/9Whr4w1MxQ/ih9un9FWgE7xF1wQR
P+C3IWvNfAo+DS2Q6UFRfZIsZK77nSf9j1vTt75qzXfDkx9uHtFGjSWuaCeF2GuQXOj6mI7p0A4E
lQNXTm8Vg4JoC5YG9eL4A3eduvIPcczvY9IO/+hhXF6bis8JT5SD3lILvoK/FwUW2oEaKw4Tn0IE
f+stvHXyx8Dx7zoV9VZ9QMD/u/nfjgupmdPzCX/1wY0D8K2ng3dedbzBgJxTXIIEentdqZgP4zY5
7pqaHTOnHQyKnKBWmj5TU0HAj2PHGq/m/9FO+d+Z84XI+7Z7NdeBkd1K2hA7JVZrSD76L+QaCYd3
dOXP6xkapqZieSZ/PWC+tVQ6DGgoWqKMll3E2fqWMe5jUv77iP28nv/bTOvw1B3fdMJe70EIRTSD
Qlue/t7Cz1cOlHgobdEJyG3Aq9xohpEqGk1Q7lCRrxFntHTnbd31SG77YxooWqlK4dWjExGSwQ//
vd/3b3mTRG6vXOWQGP1Zkq58HvnBUo0XtYwniHWjOGdgF8k4SEQFchCtHuDZ05FDSTdRCrQDeBgp
6xDfbDhBqN8n8GF3Yfpl7XSMgOVHY3dHofw8G8NwFYcX1WyYHJxJyIQ3C1wqzgMO4Fpl6N2GPepv
E1QwBSWEJ8rcMn9kpkOHCB2EyGrm4eHjTfusRypzAcNqFrIRvBEqoEhax9SF+dveWUXnKAJkTr5V
KAL/7pwbz8X6mhjlCsmf9ZKO7BMAisUC/WewBH0Fbow5MIa+NpbxyoYgjfRini9XVDWB0Bi+VNai
h78Q7g72SRmyKyN6HS4W1MhbO2W4+DwtTvYCeTs/ebE43e0FROvhy+L08rJY1OOXBje20h4MVzr/
OB6uVi8r/pvMIN+MPeT/e+xYKDT8Ir7aj4l+riA6LQEpRENKcpPh0BqOnq9D7l3P2EeNqCnYTp5n
8G+3ExRGFjWvw61DieDeMkf6aDT7+HARdZNSQG77kc+lSWHDBcAjKv1IYFiZIxSv3H7BuYFyQPw9
Wovb3Gidzfg/iFe+PUbrtTV98rjfCdF7xCMQlg7AmYiy1oU7Fr3XsVT+DUt8jZGAoavoANBo/z1G
eW5GcemYTOCxtqo/4pO7Nz+qN4ccpzqCALG87Qm1oSW1AE9xkoSgAwS3vwEDyjEGaOhuf6Ljowzd
2aFmfUkOCvwAEapGSWXL1uo95e+8Bqey8H5gD8PQyO6tA65GyeFGzSODQKoCaphAKgxFNf7GP5iT
htrjGJowYIV6VNBfr/lJgrhDkI2SnxoHsYY8VX9LiecdnxRgQISm+pQyG/7wSoloMI8m4Oc7PC6k
tuCTJa8q+kCSkFQOcGf+JwTtqk6j9vOCZ4Y6eeDm9Cf9o2wSxCl3W9uJpLcusi9HnSpsirqip2RT
f2qnxzLcC5dCbNb418qYyX5jeS8laqJBH+8fL0E6g93+GZ/yDwK816HKdL4P5Z060UFF438BPKt4
7c9CiP8gLqhJ+zTjUQ6VhLmyiN4F3QxQxCsq4DheAuxA9gc5ORzqC+1kGtNir4DMejaf4zM+AsFG
Jqp3BDw/G6yEUY0x9anfbmZ5PXJevH2NV/rpTqnmJMEKyJvfV3JmRed4k8lCOVyfpXp6P0tH7z40
RPIFv+WjBM8ZrDXv4uZwRz6Je1HH6fFvHFr0viap/IdSStNo33cLWL25mxSrBGoFNjJw5g4SIdAV
dvQjuRKwrf4HdepYLvmTpiuK1xaW/mfwvzXfWi7+Tcm8Oo2LlYz1A/7zB8mnSJCENdrLnfxHA8u/
GZBQXUvnHC6Ke5Awe0KkrR4GK2yb52YwJC2TjXG4lmV7sA58u1THTmYZsnVll3pFwoBO5T166Z/z
Lh/fgXh9/HXVbXVe67SSKqmQCWsVVC+RBfZHjyXw1m0PLaY7QljgbTJcPm9TZ349oI6AUoHlw9LZ
mHP/9bo2dzcqrqk8AEGT2SInrE39J4MrHWZB/Fc8Su+2dGdOI8v4dPb4ZwgFCNHzrl2LhM+/X4Iz
K/EqmTqFPrL7v7etyqzKUvWCgudqgh4wOZjj6ojaOk9sUxohmSwuKu3DIXilxF4j/M6c1O0MO/t4
WN1G5Yce4Rw2HAAou8LDHxV9S3vAYuTvyJugnrAzrQGe9Yb8L8g42bTTaUR1AqadYFfe43flFS+F
9N3ceoV9HdhImvE+uoXW/VJNjTPaBXeRbMLC9p4kNIkRu/oOEbR7vl16yehajiM87mDzodOQk1n+
HK5U1G6AhBCKG2MVpwR2zODjVs1C6H3uLA4npjZP5XE2WKvx/jqYacYySqZRaLkIlinAT/Fit9Pd
gD+Be3zFT9HySQYv+wIufuPqoOFnA+xiRBgGNgQPBJCMRTzR/aExL9buMlXuQzxmGOIl1bVDMhN0
kzK5b8KRQ9rx/pm84l7KRdcfOhDtffBVJr5u2IzNenjD9efBoX8moeL117e1jB+CYvXIWwJ5kYd9
iDM4EgPx+fBm/glehbyrhtUUnhKuExoF8Cd//VDp+nu5DjgSsCji3y61wSTFOfM1O9Vg9dWVuvKW
3hJaVEkx4Yu3vS/7vVFPZILit1IWB1UD9kIRfBWQMZPkJNIWLjdAjX+UY3K5B9HsupY7T3Bme45R
IAhH0SS0+vI4vZ6QryWJfQvthw9IT7XiszS9hvAbrxu5Wvk7JZ71qxWcbplRN4YhVq94lOA535ve
F87YeAUNuVX2ajKMK+v6HvAC4eB89+nCWeFip3q7uJfcH5egkxBF+OMQy5Bik15gMjFt/XMJto8F
NkzG4TzZZMBbFg8W5TkzICRF8Szc0Wwio6fINFgReBNMUyaZneI6KT2H84Ljlt+XHzGJbFR93rB/
NN+rc0WCdoacf9pnAJePmfZmYiFQAKPBDHanTNXCrtP5nSOYmTnMEJWPsRSqhVGOMDvVhVQvi4UP
Kd31gKuFLPlZ8A124a6fDvvVqIDVKVq744uVWy6inkuxa9a5N7wnQ/XIxMiZRJRlpnaqW6jBK/wf
4CdTeEFrOOjhsYTHGtafuqWxfxvDMoTzzCGGNaV17Qn/YT2eDrjw5ovr5vGeHcO5iUEX2IcUxuOE
Xy9gG8WEcWy+F/TAOfjoPUP8g6hB92wwzXm+Me+ZEDv3zA+sp8HT4xkEQLriLzl2auqw4ndBCPJU
G8ht+SGD5+qIW+9gyS8cfJgw/vCUDSFMvStYPy4kkircgnDwDC2GUHo2yMrRaYt3HQ8GiCujPlYu
czT86TwcxbvHsFgV5+Z8m2qXZFt+Zmv5rZCmfW34ONxw6khhXg4fvq1Fo9Swey+S2EeMS1Ky9FeJ
M9HkSYoSEasTi6lhF5SC+oPhOXptRslntmfHexwwONbs5jE0WPNbh3GdZSuZL0PxDhHTm7o1YzDi
t6woDsGT571+FvL7+4R+rQphZpVsdExK4Xne54wdyTLTs+9EHjPxpfHR3LOSXPFkGbHBObi/xFNm
uEEZTbBg5boD21SmbjUqiVlC9KRKBDssmICuxQZ2Nce6ZAW4QqLsudDFOoNlX5/YIvHMZdVBlrX9
RThSFiqYBQyS43n/xF7lbXV1xC6CR8Am2aoj1gkIm3U+oxfGPrjREt3x8NpQRDRYY2cVruoFPgLq
DDWcNZhDBoC3xXwCqurjqLWVuMLLs+xFOmcvvEMT9qQnn/6Wh548zxtEOEqG5xt5rEP8om7wclyy
rsG4PsmgezYVtJ5lgr1cZKWqjXWu81riuMsTzd3iePVSbJuZfmqQmgwuuZXs7hnXJNxBF/XqPs/P
gk2S7Lyd+ToYWArdspOf83oYmKMMc+ijytyfD96wtNo5iU2lzc3iB5BrPkmn5kB9JUuFgFuNzOtc
RMNHbPkv7kvIfQhtBJUfdNOH6VlsoRMPfy0UeJfHWRvr8+uihzSwnoezCDOoZlk8odZbm6iwp0J+
4H5KIjYa7Jw9d9WtwYQfoyYJrTS3pEsqW49jY8zzfX+ZvmbbwelOZ5/8rbq5rm+HYlYd7hGoMi45
zkYeFxvLfxpwAQCewQXCWzcvJrQ6bpjAVWVkgaY2yngD9iFDcU4XVGwEeGH6UIxVqLSYBJNbF8Ik
4e94n0yDFRiIKUaDeA/y75qU6E770EYSDJU/8L19TqY5WfaGt4AySseYHI3qCUad1n0PlWhXLczk
y2mSNDOX8GbasO0vmkX//cG2z0Y8xsxoUmDrc7diXhLor+ZhQZ0seE1CWGAiJv4TQzlcBpQBcDXm
sbGQl/rFWaQbGQ6ouhCyO9bgUWKlcUjtKENPN3iISnDcuEVN1bH/iqnYXF7KNgZa/CH00l2D14jy
CihxppEkW0+rRe+zeBcXCwIBsNv2t6eYBrTn+IlnzTk/F0+agNr0uVWAUulbvPvD18eb+xofYt9+
HOOxdOkvHpfr/HHJnsojRqb4doDaMqbZU47J432F0pmrZsUP77nT6wVbIP5Jg6vMJXzKLzl7aTr0
Lj6JoRt4Hu/Yg1eqDzMsaBDM4hHG1ni5vSZr/XLjQFKHem/oDWzDsR8X50UtoW4osQUJtx7YD1DI
nBQfOZ5uN0vmDqLY5nUY5WMkp4NjEtn0552SZJg+poV53CMc9vB5BBz6zIyrNtVnAAILOtspOyT7
27g8YlMzbRbBBeW1COQ762thh5u6Gt05hSjAYDvf1aurP1W4sL7pX6ORQSreww6uZtrUxI4uGbqv
cOaK2VzGfMCuZvrFp66DgEk8jqkfw34WFt80gqxxxmQOAeLjjZDmojcH/DBSIcDS9qACqsdzI7rc
npIjSjb2OEAmXAVxHsD+81zg2mUuk/NtU16c5/x8n4ufHb7EKNDMCyMYLFTVGrzhGvze+5SlUfFu
ci+EXQWi6SneRqP6WGr42WfETN5z18JNtMSJ63z7uH1AcmIWAwmBLggMGdlnPdSDzzq0jefyEmBW
5537z+oz4BNNpAHoGjYLH6DPk/tR8f+0U47J3HnHFuqpN4tW96N0TBIrn1zP99WNSXlhGI/lufjM
9/VZc4ZEmvq4APSH/QNByF348eCbk+NtPBDcEapkYjt99i7Xiz8WbEZn8TiJLSbaxVwmwgmNG2Nu
g8zp93yS1Fa88Z8K/sMyY7EgfEEvd2BQypMRLiGqc3mY4GtWTUu4AeEo29CzfBIb97OYHlOHimh3
XBKKSIbBg4K3piQxW9j98TM9NUp4gPgbGC88jN/j+0QyRsxdTJQueO+O07HCXoFLIaKrQEj/ZYhR
yugGOFXGgsi7mHYNBuSzYKi9S2hwX+WxN7oupRncJN4dBvg1546StxJ04Yc4s6C3SzPusytYr9UO
3rSCKFsaOfuSqMchmrgb6FSs5YXAt0NuHN3HlcCiQpKvbUhfGD6JWMsAQJL8rjHr5CmZ8xGL0Fv5
yKzfH8ZIXvunaAnt9+xgJGvMX9ydqPHIN+4CP47ZQxqGcFEE6ud6vMZWeVFmJmMTb5qFv+lzgwPt
+lq8356bfbNzVvcuWEsbdieeyRQTQMyVNDhg/yCA1EpP49RMcnJuYFKJDeWUS8pfhoQGGThnq4/w
Yrc1IlvYkM58G9FtR2TL+CcVIn4H0hTilQijq/1ElLSm5vHI7/DYaH+4VHE14mIMH1seFfvsHI39
kUEIlLfQQZh6cYsMz9UlegoX8T740J+TYFzEVnrmSty/yLFV7OpD80amo6SsNFAFXcClg7lPPGeV
lTg2AZ98aq4Jw4ST+oAfynO8dGkXo8TqmXcwI6lOoZCuQZtyzTBcoBRYbI1vM2D04VBF+hXPlImC
9/aCO2pv7R4TJFo+PEp9Uo4obmxQ2mtj/MWm0cjcSbsrFQISlWS3JW6bZ0xvXqUdR/B7DzjQPl1E
85vNsXmsnrk1b9V9cqkvwY7Z8Ko8qTtlg5v2pVwZi2Dv7UNM2sJpdAqmt6feq/nq7LNnb9Vbymt1
V/254uS6h1i4afYDu85t8zN6cd/KF3mHhEaPh7zJJuj5r8cqp1I8A0dTr0BkXVcFmUfQSc/q4ogT
2FPIgLs2vtILqAvG3tn/Pug/DTkUE2DMMuwMJt/fUYGHrD70WA6yVRK/Fgow3P6s4t2PnDpcq/n2
98b+yf4wv0j1G0DfIFvi5fR3Y9nNVePIDWmMV2vGseIUVM5P7zgewAr+vS3WDj+tFboZoIGFCDJQ
FM3U2wEPz1TyMvGylal+5r37MhOv4nvCdvd+8+A1GFu95wxjtW+b0ebWnCVj48m4/jaDrRasomXS
u610Xx5LUrmjNGyshfq0b0U3TBRUZSM/3tJezQbLdhbeF7KWTcLqOuu75qyO0s8YL17OVzmE0V4u
M4AuRjIz7gPkt8nQjCo8v9HHpsDkA1gwKZiGlHSVn/ACQVHQoyycyWEQXciug0mVrww3XrlSMZEV
TIIoYCwA+bvQVrxb9FQOmnmpgydR4fGqxlAz8cEtvVF0ZZ34yjbOjalMBKLS3rOy3F6dZuEGCWGD
/BTL1eF6fVj97L5Ub295dcGwtuSiosrcqFMEXQ9eYsoq6SmjIvXGdyK2pof64q5bUs17Cci/5ynD
MJ3Kj3B2fRAcUADw+1i8yyDjU8qpeQ1rPQMSW8+6c7PBtYp3/LN0hxYTJuAGSitX3c3Vb0bVTbN1
nX+tR4z8IS19qZw2WTOrjcEMAu7Cw9cuzeygZ1pl70NXy3EQLcNSs10peHf6r/1K8ApLGvGU++ga
Ue9+d0CD7Klo2EtNOcYmdh2Hg7WsAjbTfCuvJNh77sZgO+qYfv/MdQGgMTUIVGZfx19KLLxvucHY
r4NbJbnNKnlB2b5pRMnQhacTFaw4nW8RzY2BZ1F2/3u7/54jrXZbGSTldtMy3fMaDMAyqJrpH9im
6/KQb2/z27Q5uiOiZrilbCsB8epTiwu2YdEFu2i7bxsg3r9/fbuE6ZreFT9s+Prcdna9j8fyoY0k
/6sKOkeFrs8z8nDjK4+mrbsgVPFVJ7sZ9KfBtHwMr5AdTl9iBM4NXKNRR/S4QPy/SxNav2Vrh3Cj
Ii9lk9/S2yqYPUzzP4QjVvlK6Fr+L9Sh/9QAtJpr5XGviWxqPZXmnIuxqyn5xLdrAYa03vXO7lZ6
w6tr7T//Ph/aJMt/RkJkHL/NQzfry2UlRqLAJUjf9MoJDEeuXuf0Orp+GG9qPew/hi7OrRvkVWsU
zgtz7CMPCMaCeZws1EP/yVwZG1kHHhWt0zHPww0XPweEkyhjl2bGrrR9NFEej2uU0ejNUNmt/w9p
57XkKLat6yciAuG5xUlCyCuV5oZIUymElTAS8PTnI/vE3lnKjFLEOVGrV3dXVRcwzZhjjvGbXLPq
13TSLgY895K7+QjRGTzeVtHCeC+eYYtx3oLaXmkG5rb3jNVH4g8ACaMtAY7WRWXgAMjDBv324Tku
bIewuLT0TNF/oo73sZ9frA1dTaq97gtcNaf0tijTfeBfgoeHTTkjoHDC1ahC9AiDawsssD/w2y4W
Y4OIGZwJPNewhTk7f8i3ac0JC2k1sjAtdoPO0azN6vWxs97H7talHO5tPx+ehwZdwHjT4XykCgja
snfRgkLpibQf+ZXMeed6jOvzv+f9Vgvra95ZT+KA9ERX9kua8NvnK4WkNWlYtXPnbAnkxoY9W2bu
m2AtRXv24WN0gbNBsPjMBxnnmeLvsRFDU5lfr6w/q+ARBH5rIUPHj6GxQWnTg/pLJah2uaSjj0U5
EamlQZSEL6MXhpLS4CsiUrFxxzBl3dIaOhw4kdtPurV/eFjn9ufJ/hzqEP/+1i8K+V8nPVMtixjL
GYMnKTLpf0+1rErnU5Ke2/nQtK6sCk2Yimq95HYL2emf+Ol5ZfG6m52HrJr1hgbk4eP9T5C7C/s9
wGhii7oNmLPMfuTNubM43Ji4uQzfBHmbUGA9+KCnE4tbTceExtbnPWTML4EbIL+IFTMIDH3Iwv/+
CFPQ46sq9LhJ+zlBsXtQqcMh+SvPsLbn5XT3EMSfNVesMMO6p5vSPkm2HGT/Hkz158HFeyDrjnoi
Bsl0DP9+jyzp4/NZb9I5Tj2FZSAjP+eQ79FVNh38NWqqEtTE18dFt2mpXFlIriaZY9IngMkrPhk0
mNS5OnKxXqJWCv39IXqOPtT36OP8gFeAOUVq9Uj+O6FApqZWg7zU50F0Rn8OlHAjV7sMNRM00JBg
TXurfMjeMmlCZeDyktzRXPjZ3AMCDVqUfBTgC2r2N+sGYuOlPhz0mAbJFVJ5uKY5OVh5zU7b41pF
va3ww4ZzIQyk51rzq4drO9UfmxeJggWBgb6Bvrj4xjJcZjgPBdyjoRM9pVyNcx+z6wdjRF0u9S8Y
akoYFwgbeYrX4mHZUbGoF0cwVnda7caPdqWGKiEMFHLrwSvgdhEdzKN+OCYi9hDzbJEvaUBcE/c8
H83OD6NZ+ziaNfPh3yjaR+kOBM3BQHMEP5AKj/bCLx6Gin/+aASZiYjdYUWO2gVSgBfMyW/HxiO3
03y48fuHlbYsZ1h1zA9BujfXfDzleox95LM1dDiLWRyMUOeaxUhYTMVNu9QqbuMHGqNUQbcE/YUw
Q98rm9WNpQftEpnpWRwTef+9mpWfq/nvAbk5/jT9oBZZ1B/nh0Ub4NFIEXIiLM4PdGeOL9FyxGGH
fCx9vVnc4EOKFUfQjLhtU3fPl838MrLVTQdm5RCoaxATgTKh7pm2dp648YORwGRcDj+o4R2W8RzD
1Dsf8MUd/zu2adxfADSLI13jMnMTFuos0s+Hoj3ODUq4JCpt0AewftfcTTZ8BNX1Q6AtjyskTT0K
eRRTTfR372E4vk7Lf73GzTjGyUkzau16nA/b5Oritx3SntxFgRmoK+TShKDyo13oN3Naf8LmoFin
t5NojXSrfJQBqBwDgXu2McGKeWoY02EgqVHJd2XWtB+3PsB4kiIqiFhjYIgG7N/hKy0gQnZSE83N
rbm8QN++VkMnyi984xVn8kDBCvxdWxsYgxX7Zj94RtIfXLZH75xvhv0RJx49uXx5xniVy3AAROy4
S4J8o8woVKbr7F3wo5lGi3ZTIm9KnT31qVoWS27rUwjgXSD4BmWL09zUA2pHs9NcX93r56vDtN/M
x1+feXO90MOoQkb9EpHWCUusmPeDQkW+NWHXgkVYHTd07zGOqL3jbOBtx0v5TaLjR+RGxnEJ1GYj
zBusxofyNi5jS8MLZ/Jrjs8GnmhTdnn5QATz1YcUxM24fMARNrbFxf/DdeXv6bq5rrS62Ev5ie8w
t8Ky/MDHhzh0XBSb67h/LPH1y1jdBCJfolYykejozNP5Kb5z6Jm/xE1OXlUzFJxGiJ83NwFgS8c8
GoU46k3QCV2Pnpp9skkm9cmSHmIEtq8eOiszXL5XV19cyFN5qi/NZb0bpHpGM3Yjvyq/j5bmJEP/
ITAnV//wasJROmwGlK/kvpVbEVPSWb5Ml/j4zc6nXREI89YPt6O1Oj8NtoWi7ioyf1fnGnYf6xP6
kD5IoiUNpZwJyJbUgNOJwSUcp9Xj6khPxPQBOzw1hl9sacz07Lq5sRmKUMIdAMlPDBf7SsaHRRuy
6RGA/b/31aC7JwpX5TDv1in7HLnO+WFezjgutqEvVG6+a6fZWliMNmikIim5LPdXROPSaKrHcC/v
LZyv/PV2A3x/n5sZa0baKD91vE+IXJ2RTFBJX0ZLZaoFh+lhFy+GjgVF+xIpzX8fKT+h3IyEgvmN
iRoNtdKvM/hbZo1GYGZ02Qlvqm0eEAVjQvAs/zC9EzGDrq2wqWf55BBQWAyMGPqgmnAlkmbJMn4Y
3amo/Tot31/mBtylphdDvlS8DLDDyQAnv0xPzwl2BPEymetzxcTnkr8tI3qJWPHNzJXKlXyBmgUX
t3vpx0j85bhFdxsFFHC9mAjcij2Z+vFqjvLkAD9vhATu+oTNo+Q3e0WcnlOk2otXyVxAdjMnDW6M
USAhXD03SA0Gsj4zmdnnRbqiXDDVZ+d5xO1irU50NOxCPzan1/2X+Vi2UNF4BaEQbZOH43y0qf0Y
AIxf7E77cJvujwHKnn65b4JyccJHc5C315bRZxiYG3I2qB5fSzecDCoIFJIjO0HQNMCLAQtJY5Ju
DiuDl2dj9uNoP0j5kqOsWVIB1AAa4j5tlFNrKTNpdhYhgKW+8naPlfDr+v4+kjeBUesatTTMmFUG
kgK3kz5o5skD6i4DnDlanIN0IfjILXH03tnqX4DA26317dH6zVbHuQ+zdJVHS2T5JzRGaslWBRQT
DtT5M31Ws/8BSCxkltzZb/ASIwIWJExIcE4PKPTOGs26BB2ywVI7uBpOxfkRtxXajI8KPO5sRVs+
W+n+OUCOelWsTF/wm2qKbvOOS0C5yRBjRpm4QZ+Z1eGZ+8uipP2b+6ADzpYI/pUCP0juZjqkFJnk
xgArNsdl/nLqiZjFUlhFD//e9coQT24HRZWkkSoSAfEpvIk3+qmv+kZgUFCvZ6US2ReAAsmm421N
w/8l4QwQwCbBahefSAwoD++MpYb7JitH8V7PHrJ+pIjZTG4AcV99OiJzkch4zu4cZl/uWz9fVVVh
eI5UVbyF2zZNmwoYSgjBmc4LCrEn74yVUTkbA6JDdLiHa0++4pVzc6VP7wzTkAf+69k3y/bYNErc
NDz7sABblmxy+tONH69CIPrD6Zf5Z79C/tz0LgEIHlCIgt3M82XP3SRawtz00wVSo/02Bg43OYe0
mqudjFJztjxvT/IMojmh698v/VuOraiSKcIbNEyaEzdzezyf41GXM7fYb5DeFoifqrNkri7MAlxq
OTvM+3G8oKRFAC3pWxf0r+9ldFBvfx26/32LIeX7fq6oURkaJ2KnUI37lcHlubNbdLaB8A2JRQ/u
Eormgh+b5DV7jUOLm8tpBT4xM21hmWxKygRUZBYVuMB014nz4tXc9k/CMgoOr9q8fgr5KlpQ/dNh
Ia3BbEZByV1nfkH5nCDnX8fX+WF9ZbkK4LDNhZDOuQ9uyCuZowfuu8lM7Sl5lbMjMPNkdSb3lfeH
cKqCrCJyIwTwWuezR8JlhtQIN5Jw3j1F+3QfdZYCxmwmTkM6b6nkE1+lEjXwcn/RZupaGES884nw
Itf8ycWHEoB1UC4DriGaFTu8KrlPy8/FjMyr5CT4/PcC+O2WqOojCgCmypml3yY3cqZd2vNJFoYj
KEDaaZcBxwS9FZ6BfGZc9c9zc8FVS8GDuQ3OexwxP8+aFX/0gzoUYYCTaA5pO+C8VXpyMxJp4Bft
mE5KO4Y/YniFbIm0kodbYnnPKu3r/W52nTZYSOnDAkYf7yZiH071tdajEUVyTqpltLogZ3Rc0zEi
IZwMg46FFeAjFJuWIboj5zsnhvxLcOT5Gm09VSOBvm3smVVjnM7hRQgaX5sLW/RWDA53M8DFajmQ
Os/cK/Y6FR8HEfcHYXHCPq3l0NbPKAAR/KsPbcL16iG6Iy78Ve+4GRhjJJmUf0c6Hij6TYUnEkKu
1KoWkpMfFurBpZYFYGCDu5TpVejQmF7hm5RkQGQKgDZlwG3RZ49w+5kMQw50H8DR7NwHQMdEBu8e
Y/nu+93cVnFfA5St6yEDl2JHmwfGOlmYDUCi5bkdIKXJHLOHr1MfvgL1kkDDG8gX1ukiNhwQMF4N
ou/smqtwQSoQAlv499b4bWkNwo+wkkyFWvJtbbXvS+zhaKMFcXBcqB7Ne8p/Ze/Ub+Xj6fEQGIBx
6gcaxulh2j9rD/eEm28NXShka7yAYnyB17mZ3dQjBVMqz1Jah8EBpkBqa36YAr7OqGrBzIIs1L0n
Aerl6ea6vWwk/d5h+rNpoxkDNVmluKyaxm0fLwcw0QhtHAZdBGocCa3hnBJKu3oXgHO9atzNMO8x
P+5dcKRf9hSFyaF6T9oBKe/mJG0uRR1L3YGkFVDpCgeuJBnjb6SDvMVRNhjS0XiicSDGClL/YJu2
ISn9v2f/a3Bv98+3l7gNLI3W9icywWH2k0X5LJu7K7bBgQZEYKrh7EUFJzSde+3DnyLWzPn3x94c
yFnSnPJSFMxA8dGLwpFhOwIWi3AJDhIfI0T2ACpRHlYd9SO917n97X5Hy1aB32XqwCLUmytVXrSi
1hQqtsTLZMhjKYFHK0OFFnDFaasiYtHUnpqo9MMrQphhYq6uFOJmXMwTFgP2Af+ehGGi/54DJNBl
XRzwGYY4+qpdfMsLDml6DEep1AeDBeIe+XkiVZV7wtUZoXMhTf79NOknF5QTcKBnaoh1AZz4yoS/
Pe+UntWqPfK8I4pMJv7YZT3NlMNYOgJ/vA4mBAd9FcqNc8nmR62zM/00Kcr6Q0+DrnCFWpoawsXv
w9Yp9U3azcqpcl70l7NTy3ZaOWHiqydjeoX3AMKMhtjAB2rPqyzKl2rshc27oI1JIyeCtgl7Wxfm
Elob+LWNnAQ0hRq/mPnR1zq3Pu+qeiMd1o3ajZVYshR2Q7Wpwzn/0OE/k8VBDKDLBJwMFat3uzgb
t/KJBvQFxx2w0/xK0rxpZxL6xI8vdoac5FV3jOrNAHghTntuPcAV7COtGDGchad3TVpn/IdRDtfD
eDAjHLA01e3k0NMPC118i7Opqj5V3WPZcuFJXhXlU9Q3GZZPF9XSTjulPnsNjTJFd0+9xamFVmTI
d55gsp5lt0eiFCBHDE53+L7FFTDIEU1CHOF68NKFdrCrCCXyLgsEvfZw3VU3B8lB7ssuKngwOAON
q+O0g4lcWonp0XqNuJ3k6bQAlF6ZFmplNgAr83x4VPNVdQQJ4dSEFAra0Kx66DzoeIJvr2Zhu40T
SEDnTY5NjXFy2gQZ3PZVyMf8qY0ozho2fyNulfA81XO30YT3K3llebD5Cl6aL9AxF4tat4LCVTc4
Fe0b8y2vsyejHQGqt049HKJt34958TOmRMlUkd4rmARQXSJwv/gKcTb30svhmo9bPXYKHWiZI14X
/XV9BDOTafPOOl34HkVw6niVg5rvDStq7jSKRkPq/WMLGupIElFzY3PcVFvlVqiOUZNxBxfHLJBw
XHNDRcKxmEghFCdQMq6sWB1WI3c248/Th7347cE3h0B0HPXlwUj6oI5fWNgy9CpQ2f0fCHWOSt8c
9mO96bp2TKlLVkGxT9kmSrwFaCTrLghiERwa8943gGmskQLJwLnzikNu+WNsTAKlgTWGBIDw72uL
2nTKOTJjiHGInCmuWNFSh3WRm1MoC6ytXp2xGlilaeIPa3XwpYoAuIMfaKcnybvzOj+OTV0kgadg
C8vNgMh+kwobZ5SOi2uD/gtYfNwWalbhrlDWuRqUmJ4Wk0a1GZASHdesfupGTi2t5cojlIqoTOiW
SQerFu5N5I+62M1b3Q5SovfHq1q3QSE/jcBh4FOUe2B5zeL1398/uvf9w1L+Fr3jWj9HssL3s1SJ
riwXMZrEEIBUWBoO5g9l4xxHdzrwP46om8+76Q4JWq0fL4cLWrkwivW33pxU8d44BuduW4UeofPf
H6n+qDJ8PQ+RH0WkZ04L9++PVK9SemwBNwR566mQb3Lj49yu+8M4QqAXfB1w6WTGrbiBaQEymoPH
NB/gBzWXt1NYWf11xR9gm22G9xcj1CMYCN1aAMu/5P9jiCvXcVePE3NMCEvFhwpagTzJLx60tbDz
iFen1K2LbqxHhZ2Rrx9F8IKin9HY5hcVSJ0QH6vRZlIrd4oVvw/1/376zVBXCV4pbVe0QVW/Eopq
THNhmQEOjil+WUzuv4f699D3bXvfPA/5VvMsHIhARhVwntcw3BSQtiOiOtzEE8BoiCPcU3DavKfk
MUTVn5EFgr2iKEz4V7H521Kuj5oWyVWK6U5qR6pbRBNVX3OWaZVdhPe+87dIy2rSZSRzFR2Y6t9L
itQC7fkRYYwlXEuO1gTdaRYhRFm/nqthkbBC9IY2zTHIqHE2EJbypztj/eMd4OVSsTMUbtHSCFW4
v9+hU7tEME2dKjPvcN32A4TChYMWqeOifCFv+O9ktZN6Lmiru7v4qzD414APzx+KhjKsZ25dN9sK
7yMjbbqoD0ZQC1uH+twxneTynv1zaj0tGydoMKazMl5qqk0Ya0pbqMdx5ZSSe7ruGaTkvB9Vuw4A
P/GmiFwpeu37qRI9EHsGS8FpeAW1UsXORZ7ldec0/T4cuXfR9KNfAgRfYlIN4bwefJv+HklBvMpV
0wtfI8mXkJceRD9FifS/tZuxt+EInmObpdvL2zvz+OvTB0SSShmdlOrm1C7jpFGukdkF135pUJJR
a8Nm+fCTdl+tksrJoElBuLjiYd87979++Lof84gRIpd2oC3GV4b/beNkRSLVcWJ0QWVwVag3pjkO
1QWmnNnxQQ8X1QgA+ifp1d0V9PPuMKygb0++Ped0qWiZEewgwjnLgbzyFHmcPmpnExR5ZN88/3uw
f4mHfz3xZqZj89JqqaR2OJs6BAnWbF7PknxzlGHdTy/F3er6L0f5Xw+8DYhapptazeCySZi6OHKu
ncsC41vhMRzHZ3NTwgzjekY8ZnnlyOOGwUm5F7B+Oej/eo+bgCWE5yrXUg1JSsPmniTPTkjcUAwe
lXYj2wz19eSoFLD/X4Yba02WN8qst2HykvexKlYjJhjlJhwOadV9feh5G/aBFN3J5n6bXAnLD/rN
Brn37QmAZogidp3M02S7Am2pkN66hBKSJ77u/pj+yGVZvt+fdxOATzXYt+bA89i4tKtkfJA5XLk2
Id/8h3RNvY7/PZw/iw1fT+TIAamqctTdLN9DlLfipWU8+bwTN+FuuFfDokW35wQMDjU8ZNLr8SHr
rQqEjeLn/Y6blSa3Vi4/FT0CSNuRcrYarH3rZUqxuXhtinsgpJuTWKUWgHALTX8d9xdR+vLl/hZQ
hKIv2iKt+p3zJH7WF9o2reO9Ke60tf6ApHcwYKKi33+6iwHYCnpmvsYY985iuB2r27dQblL7UdTp
Bw0Wxy5BsqgMXt7eoLfvNqa9cYNk55Zw27AbtaE5Ntb6zjwNheJvIfXHs28CWyPoqirVPPtJtZ5G
3pyPhwY5b60NhqHjoAqe4bvm68/Jwfn4+P989s0a6ZK+04321O9ka97ZyDfYhl/uouflW7GeIiwS
ZBdrcV7lG9gjE6Sv13f2vHyTl/z4+NuQFwIp1Ew+3gFJa4znxueL8oBhuDW2YFmx/y374WFynWzB
0fqshcWraNnOnSm4rUX+37cYYCjc7wz1C835bRGOaME2o74YhqH3mAN8kIEfhx5MbhfJTfvOsH+F
stspl0SZ0q+mI1om3gQDQVW0TinTfld62lj6HCG5BbjOCnHAdDW7GCdjeSOumtjtMyTJDoE5195V
P5rg++HhqzrP/xy2qS3M0jlIYvffa+LW5uBrML6/3E2KkYX16BIbcb8rXH3bPlGPkhCUSh6yzWWF
qftcwecBEn/zlOONmtr95xFf46MtGHYDSnXvp1cge/CIzhPtxdzdebmb/Of25W7zD+FKEhnHSb+7
2tia7hAlKYN6OtqlXrQ8AMBAvTTcU0tHdPAYiGiK2q948l4t9RnSKr/eIHCXQ6wXxiKSXv9+uVtg
xX8vx4WCagVIBv2r9vx9GSk1tQxB6nbmtrFr7wXGtQOSfa4gWFZM9bHoiYNY1+bOY5VfAoj07bFD
gPn2WK0cjSLD4LGAXsaSq3oj50/ro232iHPL6h4k/hau8N9XAtTQZAhIA/3h78cZyrnL857DooEZ
i4BPGuwR4Zk9vcDGRO5kujy6u9YaK6s/iHO8hM6ffDIG8AumJFktrjvj6fnhYYuB9f7fw6D8Fkqo
yvzPew3D9G0YFC2pk+jCJk4sB1mhsz3P0iGgVq8eaOoJHIPeirw/if0ujx+flXfsXzaHl80G5Tj3
+fX47CeOdHa3BJt1Yv373XiH3+aI4MKeV3Te8maOqrbvleRy7HezY+YiEuZKoYvcUefXxa4+zaWx
SPCHAXe1j+Rc6LlF2KnMIqR06BZaqhP+WVeTvfiiWtJ49oLRhLW8TD3vPGaoL7PWwqA9dXZQLCBA
z5fT1Jn+OczR1DtYS+8FXbRBxI8mJSp8UwmpRyLc2XpTJ0drM73AxjjNVnnnvGNZ+mdT2J63fNHf
0QicYWbwum+sSfTnw3RMpAmtprbi+SAxhy6Js78g7Pc5X3r5dviTIBKvArQ7VmPUqv6cQhs1nh1q
PxvYHFMoEJuDv9M30pW3GggeS/bjZumhq21NN8nDZpdNvOSlx3J3o+OG+cF/2PJu3jLcU1TXLCwl
wCD4UIqscJrZNAow3dbFwb8WGgNV8UHcN52Nj1MI7cvFc2kJrQPvkcutAHXXfZQ7e7rRnOl4F215
zNsSsaWR8wJptramEIXP1p8/+Vttjd+PWA0/lp31OF5JH7UVwBygN5oj0LREjsdJsS8eB+0RneR4
D+rXhkYcTjgxgih5OtaOLI/R0HuCIE5zrfGA6zlHyZLXlLsRGLt6KHZJ1iMSJufp9T23dAr4kHjy
0mv9R9EYd40d9NBeytcTZIYHvO3d2L0gMlfbD0hOTAY1Qn6M18aCJkQ1yeqFQLfMLdtxKkyubdDK
i3ZIVQ4gnHYSelmLbNaukg6aSR1be1l2Clf9mCWNJ25ycwPolT98TR+qcT/wibHScPLvDfBl5Pfj
xKPAIEkQP0zUOf/enKVWJ9iKjbqdwhJ+6r2C9fdy8t4oz49RfhznR0/YDHsThbYxMowjjMCB/QdB
QEFTXDaO69qy62+v1if24zaCf8qiX/Hi9/zs5ZtL2H/h7dub3oS3tukOFypG3e4YEd941ac+eIFY
3TovO/VtB618YPNsxNhanSZWkFsR3smLbT/P1+gjRNZkveYkvBNApN/SZMAG/zN+N8FNj42jlnWM
Xzfez1/mXjJbIkVqtZOpNB1bgSt6C9XOOF8mYBmte9a/X6342+mTIcKRqkB8/kFnadTKqIX02u1i
9MGpID2dntTIgjfQAc0fYBiyc2ZtbVE/UqHvH914G+Z28ifeyhjpJuMw0Nj18+gt/UxBtmcQfXa5
NYIUeXltF5FqKY9lAdD9NNafaTaQQvx7/d1WD75m9fsHDLP+7XBAJtIc9Vnb7Q77bEFzYFetUXH8
IDrE1Z1nUVL7bba+P+0mvyuKuk/KSuvIJ6PpoJOa6Y5uidehT9m4Ub8o9lk+1sakL1XpITHgqdaV
ppNFT0O2EVOLpwoyGGCd5/tzSqDViWMu5WWZH6Cr5MuMouh5theCWYz1zYDPsNfmFNcfIqB9SOwq
dD4xIv2sgenY2hvrYr29ztbRw179GE3bZZHN9lCwxlhWI4xuNeC6nhRewp7VzwNnMbRTW9+F9qzy
9yl3R177nPENlatTZPNEdCSqz8zK0W8VUF6yuk/61OMM5mI+Fe0IqTar2SxLwXnrp8sX0+L+qfjz
8+Jled2kzhWj81m9XRqvKhwtS8S0bDCo1KySq78Fj6Jz0bS7OIOuY4F8Bg+en/fegCSDBNTZb+cN
yj7Y7djAqPjvsY95CudPXCF67+UFATrJfknEySkYPekQFDUFoe/LoD/8VIY+GlF+Z+v4mQreIBBc
IKWKqM7Veto3zMdnZxtjLZ5eR2MGpMfh2s46BuYgkhZcKr90JBY5c3Uy0bo97vmXlNGQBge/nscd
XnO0cbPxOaP5jEohak45s3aMPLG029wTCzdhBzBW9TtJbMsfEk3Rmgtdc5LoVja4ZQheXHhXqx15
tIxdSMqz2eV93y73Ssmvhq6+SpmfA9qUlip6/GQroK56zScfumytdWGaPa4PnrpqL7vzm+Fmbx+f
CvMmctIM8ypbe04DvkndMuEn58OpHtdbaRb523C23XaTz4m8Al46mc2bz8KaOY69RZgCbuJrvikt
H7rlRzSPOU26izPrDtaHOtWfU45gl0wb62wvHkdjw/162wiiGCI8tniywanBvu9WhrhjZCC/VBuz
W+2ZopHzhIEUScreQSCYOb84TNVrH6XOcXFgIxxMdHDAbJjyp4xah38JtJIbk2QfJ9eO4R0c4Fr+
6mxt3NnCe2U1eLH13tvZrvhd2vjKXwOtduQh6Tg78nOinU7zgOX1irYbJPpFRv0SdmlAVdfwR0EE
Q4M/idd3T1iMFsh0OeidleSW9hVDATQInugKB8gfKJ+kWEBiy6DrXFQWsQFb6FY6TacIXu+71KpR
y4dzobqsbXD9Re8Wrwob/hUtheJsqzBhB/3SS3CKHNqqADANXK42h0XtDe7GI8/wya71pTY/fCqI
xCDQHBQLyiXVPmR9r8kSAXOfP81l88pASpk7ku2rwY3+uCjBfPHLk8GnajQFhYpKDf8Rb9UfLS31
ASPmvZeSQREQCAH9JCMaCKkto/xGVEdbUJ20U/anuy9bBGLMVUOc2uZPRKIMpTuJhqh9OgKFoG7m
or2rZa4W2R3reMBiWsr6+Hk9DXtC5ezGY+ngKnCiDdvQnEq1zvzzHki/UnoxTG+um90w2KyJ2Jim
nafDWEH3AahSOzsFdemU/I9XJZtJh01IkqxozjlfoEOZ0pZFKvWh9MKHhO4w8eNZ0r0itksQBWWQ
s28ST8omMvMP6Fu0r6dx0zldtdIKF8TLKXZjwRI00iP64CU6RPLkwhIgRiMZs+G3Qikov3SETAcH
VoplMtpF6bh/RpXI/9At3ZP4HVMkOda4TO7Pr1o/RKl6qvx5Q5bRryaf+Us+1p3DWzc+TxTS30fd
Eab0Ct0LaNfdddn+6c5us0SphjRQeMim4VO5wFmJu9ai9hWn94vpCRrKBbp85DNR2wpBaqSJdDjS
ocVfuIrG8IhOiECYVrWoFmDb1sBw0TeSP0qoyqeLJSzTp355wUGHEePpj7weI8paOX9e/dAuxzEY
CMMTMPCRR1aMVILyePpjrtaDTJICNA2UOfj0ZeEhVbxQpGCA1Pojt/CQa6pm0Rhh9Xm7NBAbpCJw
fCP+ACbZQyubcPWheZGVXnJFj05+NjbXWYzP0plE10AJCnI3tgU4vUletCmcTzQEPGF73uvv6VSZ
X31Ww5Ht9n54a2NLn6I6540QsstdyQJPWdtn5PRIhv24RVtJWyRvp9oZreIHfXpyoiANsld9KT9V
r5dpDW68nUkCQornMescrd14i34TEB6aTyvNZ5uKuHZB4XfQwQuRRRvqCeIG31KBzdmvkKft1snn
wKQoIzed1qmtjCU0AFAmTWy2go8K8dJ4MObUemD3di563J4wQyeOm0wKkgGUaAvvGZmE2VCKpuer
eXVwkqys8i7DAUsibxMECzea607JESt7h9klKPakChw8xmhXZQgV2m1qh80DY1q/E2kPnwdgnUzh
ye5HTlq55cHVAVqhjfdSPiEvjjw9NETEUUqLMys6cm8mJkW2hFTbrDJnGWf6nB3WAtO2LrWTjThK
YGxrpd1/mNX4otpE9wtiYe960H90lCnfDRs9q+zt8hwFx87NA/Gz9SpfXlGACVEttISP7I0h1E/W
sUeUQhou6aN3sSNayluTlYjiA0cZVN+T7WvsaP+4Rf3BXaCb6xoDdr+xRyXkyH5vgLEiB0BTKUfk
A/mAwrsgV0jVmClaioyLbT4bi/OssXxzfViVrzTs4SQ+ijM4tpFf2+a4B6q+UP3Dc+4SCGbVpCRV
MC0CH2H/8HpYnKYQSl7Apqc2c2odXKNGa+QF7cMQx8HOXkL7gaIxkz31iQRo+A5jfJxQw3XTclzj
Dvrn9Kg9F+ORA/bMVneX2DI2h6WioiMmeMkniZ6wPU0PE82G73IFeIiD6GNEWiJsgc8PK32P8ngu
eOicPLNwJtiWfC2KpFtypU9eibKR5MjvejO0jPSPq3XOyRJh9kUP17cj+1PxisyGcW3AwETHTbbD
Jc5mNdJAnngch5Mjs2/Y4nu4LC5cnaNX9WUwF9Rf24tTfWThGKWrZfWUTxoPySzbRKLvhPji6YGS
WoFU7rIAbfanaBbqZaLATOf+vZBX0dwgr0rc01y9TsRHoFqaPNFXTH1+tUbPReGQOhD/yvei9KTe
QlF/+H0i8rKaTd6Cp9wBnegh+AKPcwkZ88jVyYbj6cg7Ml5H5ICPE/PpOCGBXA/w61ek2I4BCRdA
+LbGkdFprP6jX9blhBNG9E9TcS/ua/zPAo4QZuu/BU8sMV6On23iyTvDzcepm60072RjY9A/ATkX
fe2l6qenQH1PFg+CL3m0XYujle+TXecUjjFpR1NIldXFAvBTt84VpTEo3afXCgVuO0T34wiadXBD
hcHQvGuBjGXn8YHlgdRt9seYoosqLgFcPIVbASeGyNHeryVRVYTfly1Bsz01zmc0LiafxHcvGwoS
03ZSzypP2Y5UKhAClpp4Deko1xGHpnKgwszVnvNHCQfM1o1zAoAF0wTezmf/qSKTF5w+1bm4wuRu
ppHqTDX+wGgIUIj48dn1MJzDTsgwWcAPirTHa9dZgFKpxb9kOxGBHz93YXK4xkTwdQgNDtGFGlPS
WXtO9dL0ZUgDZL8fIfavu35Jkp3UQx56PYFrLib9/yHtTJtUVZ8t/4mMQAbFt8zgPA9vCLUUEGVS
EPz0/WPf6P7vU7fuqY7u2Cf2qWkX00M+mStXrjWVpoBeab/NqZH7DrTqrQvsNC3jK7iy7QuTd8NO
SZoQYct9fVwJF8q5P00b83FNznydfzRYxU/9mdsNYnqrBi01iBwQ8CGYhsbzSuCE0PeZdmdhrpGo
jtCKE/DJHXYsSs0HsslGsktSrQ8DfE4QJX6/eEjwMT4av7Ha1wnUSOvNWrQ7S0kmLFAC91GB6hpN
4/iPYclZQFW5U9Xq42DROTME0HtTtBDw5/XUF0yyXfxZJ0RIiOym4pZeiqKtQUGxE2zynjabR9QQ
6ZTGDt22DkOCcJ4eW2MCQS83AtkqnRm3nMibaqWMXlNqsstg+2TTKOfVshb1BDCQYayeXpwY2QQL
wwDjPpQ1ck4tctMRY4vme5cbygG14DW9BXnWkJgHjnCbSCQ5qKtovZvRYUK9eOoQgZViqb61jwxV
WZdTiy2qRjesrUqQGkaaS1OQpEcMN7JSxgeVAOli8L7KGQBL+EaPep8JFexpSzTqtEYd5ahIY5Mc
WQoD8STQsaFUFiP9DZIqsVnS3RDNCtljlLBxbWhl4vSy8R6HsqcrLw1NcOVU5CYSz9IJxe8bNe7b
Qe04V826sqBRPUojRwMeXecSESHvVtgIQ+egCsR6ApKLkvjnNcxID1QNYUFIj6uCa2V5YjUaEHOl
beeJzqdNzsv5dVFkRpFwKZ2A8dmHYj2u2e50XtiUmcBZdeLihdJ4I8z6wvH2SUE1INXRG8r0Su9j
fLx/PjWI/fcVarrwYW2IxNGEZVlZ2XkwQqt+3ZsAo7x2b69PWh5M1Pmn1GsjIe1YoazDQ1YmmdOd
B3Y0qgqt2RFG6ut711v6zm2r8srGa0E2kHrmrNCVwGlc1CXBUGMD5/G40IuZQGdmV6y6T7cHoXUk
YRtC2J+HiMTz5oR4XrU5UQdr6r4rgwIubvZ7O3AJz8PcKR1/gcibg8YmaWRrp0Bez4f8imyEw4hb
VFrEQCIltIvYWjO5G/VQ/ZIWhYO6k0v3SjG7h0y2ikzvPhzxK78ZzWywDjfiuQ7JW7hlWtcjcibH
3q7YEJ1qr+B9RVGOwsyVl8m1ht8xDaDd7YiKiCA83O6VSZWHyPijmY/e7EggqaDOaOcce8vHyF9m
R0LVQh2pK1TbPjd94VuDdeSGHXNARU+KA+zrFcfjffHRH6MQeAFl0pFKhQNzkrpt+xpGuTYbjONR
zHqfl307azQfcUo9JkzD0+8vku0HxT6npBld8H6xmy8j99bXJDTF9w9F91fdRdPVKq/T1xnYppmZ
jipPnHJpta7SWLTreW9U7qUJ3sPncvexJYBr5hCs9/62bRJd/Up8vYFj6TsilHy0JdEsaD/WOx/N
Z6COzKuvgXrfuujRORl/s2KVFgcvUkOedQNNGhjM9zz/+BowVzJojAdU7xdscQ2eFH93EDe92RV8
WfZcpNJeRrFFo7uPhcfkRictASbRgktx6vGd4QDNmlF/IQGBnnjdFVbYWIQZzEgfHufEhkwjDlBb
oLiO0sK4p78cJUKE1oou7FXbiIaQ2zPItVH9H0wCWSPzjdAqZgiPqZ/tY03oqE58k4BRbfuJ69/s
izpDVZ8cmqMx3sVsEJEBYB3Fib16MzNBazqa1Neq1OAsBMwEff0CKWbb+xKAsdCihnvZaS+5QIiC
Xov5vnEt4v6TOE1qcaLinlgldFCI1nsUdtw2Ij3zdVodTbOuztDiE9Htk/8lpUY/tOgyZtwtZl8F
rVfbArwI0tm+lnC/XoaKLdTLII4KSMGXxocpKpxi/GGrz47sqkCdjz7sQ+cfEGJfmJTf2sA1aAVX
UujBW6Ir3+jdhmFh8zEq9hhUhKIZIe0HViRaBB++GKV6F43Cafsh4So2o4DdhzpCT7PWKqD92TXx
9Zlrt9zMcLnCzpaASrA8PWUtzyxCMz9E9krQJPLyg+1/avtBkFlMIqTjdJ0s76Em0bXkuHI7NPa8
5LFBuL7DkUndcElE/5Bwrz/bJl/3PwaRskT7/0LorQWN2Hl5xjahtMBIIXD7+EfoQjwhvCaFzc/i
2MCp8MGrN05b2Xkuk6O0oR95YaQqE42LUE7tWYBsIuWM6UHqEPnZD7hwTp+vv3IkobiY9qR4s9gh
MHmMJ/gzPFl4zdsJDvnlbvBvFdl9tNRoJ1ymF25MfAHt0B82S7bgcQIl3swQabYGC9tygRMC/BeJ
waxTOI0OkWpWQxYjpgMd87Pozarh3RLGvY3/tHCRtiJknDLMvXwj5caun7hRzIGfGCb70GzO2qcf
eZfAq1S8LmLvxTWd/mxKbfSODuxo7LE8x1Qll+Mt4N0bLOILi5KlWWzrrazovT2rg1OFrnQkFNxP
zUxBFl+Q2Iq05Bq7zQ7X+Wk5ui0kJrL3PqO865zIdSinSoSEiNVKyCAQzQzwksku2tHbe601T73Z
Cr5xX0cM5JJMnZDNHD95nki8zSA3+gvEymb8GDbqY2Sa1m0NZTxZl8uYAiDRBm6UGb7PdxM2EBV7
hgt69b7ep/Irt/dx35Vwb6FO2/JDzPQN3nqrSXsRtmhRU0Y8VTi/dj8242VFI3YoPyHxa48p3w0P
8ha+5zCbZ+N0KoumvBUyOP+trjdlTry8e6FHZ7+3fUxRMhnW+KUs0Pj6rMWB1aNfiYt76PkTShZj
KQwpULpsmPZ9Db6BZFxs3A4RkAEMQsS3lgNo19OE7uZFZLylRvGaKDPmNHCT4WjhAbJWOBe3ReB2
ZhG+AAf51AEt9SeJnata3DFqnv4XIkQdQp2eLgeughj7vMLqzQl2OM+fGPU+JPPQE7bNUJ106BKo
uOPF1FC24FTr3kmpwez9YflVziCTS+ZRHpF0TZNJ93hbKBQrCGS/7GqSrtCtB2+BpQIxKj1dKSCN
QaxlZmXixAU0DBZhKIvkNKXcIZF5OTkzCth3oaI+aVMfQWPSCjC7uwxHtcWrP2coVEVs33lp+3D4
RgTZJEhZza6V4+OSWSsofjDqH2g9tyRqkgpi0BHNiYu8kMyx0ftldW5qxLzvZk6/kjqXj5hUdl6b
yuTR88KFU/YLIzjU2tkf+cYCgwQt26AJZq3pVwTa8oiE6pDBrpaJ46VjDoNu0mGV6vJMcjiaR7e2
crqLwQLNLbtchHv01eYVAh/CsZg9TGkkmx8ai58hiu+kwQltYBQ1LNQtqHpVg5y1leyiEyFtcYFp
gXTt4aSe5HRxicG3gG3yZvfQ621lphjWJ1miU0uv8tKbiXtm9ACoMNfA1YJU2Hdvp2gkut1WLro3
C9aFU3svT3RpFmYn3ld/rywU877JjQQofBbYgiu7L46P+LdJOu3PsMgYmM1MmKmjwA5w9ejoFOYu
maTJUWuAp69y31/3cL7owa91/VbslLRqXu56xqf1GyuGxGjUwmxxRQ7ksPEp5mBdN4YEhDFCnnrX
uTwHTCKQSwWrwZjcbBLZsnu/krd01lDRt/UiR4GdlePeNp+5khidTeW07TthX7fbfnozbqf7Vtzz
+U2PLspCdWNqjNQgDa0+hnjDj+Ux/pyQdUeXcii6JAr47e3VVe1lQy5EcGut+8d9jr4WQNvt/LQf
9mDRkv8vN6sZt58Ga7KQakuIXkpAf07XKQ+5XmnkNJZv9/FxqYfFsK+D2kAS1y6ysYjxz6qXzAHN
i1M2jO1o3j9FhykJ/fozZM8sbUROeDHHXYNepd4alCA7iaoQKwkrvAp4Vhh3QbpFdkQP+ViMs6x6
Wc0UC4C/v6OkZEr32PN69scKHMXqnx8T1OdBVPBpWgKORfr7+Fk9FgLA5Cpa5JPn8bWSvY5WLDFw
3si0zyzhyOERhmP00/aBhBAW0kWPlYpWGEpLC9HERAct9BTVAp2S7L5sCw32PeyJkE+mV44UvYFj
0X16s7jrZE/cZ3+fX9IxN5cRXp7Ga+i7bekjazWF1E3/nG4Ua7gi1ZrqUsC0j4kKp/1kQjWOgEeq
11vqsXgezXsyr8bjwA7WYGmDNAu2RH88c9id6MzMuDPJ3prmi8B5HwN2qF3sVF/yBoqN1XdyEE5p
F0+qEQpXYMboFwEKgoRGQ2arEeOxJJqhY6YJhwr3UAUMpdLiVUVCkCdaDKvhh+9E7WSnB2ZplOvX
9H2R6OwwXw9V5AGxixdv3qzltbypGViE1rPiLX7NQjRgGeI8U8dXO8lqJg+z3FRuc+DWzVjaf8Qu
+/obpBjVta/PUd0pqt5Ykv1BdyI73XDoHaEKRmVN7wSEDdAA4xk9RqiUlipy8qIbsL8mTpurN9Zn
AkAMAPRAVSvcvuhiLfxVyu3B0oVUjIxkrUwUs/JKAz0aKgRMagzZ6mGPN7DTFZlqiyJoioIg1w3f
Ucgh8rRzKc/gcjLyUg8zMwNbdR8YXL6BgpB+bCNj0golZqSKdjmlwNOCr+zJhLyWr7JJuQLkQ7sH
xgd7QiTrokgvyOqmTNgaAjUqmB5tl526E8GjQlTBMQuyb31Loc9AG+0q/XmfehpP3Gbj3NQNcrts
OA/Ux1DToY96bKUoj+Cu4ZC/0n1qoUiHaOssBgZ38SCsNVQdkRElAxgYBWeNw4LF1MuOIWY7Jf24
OaUrGvlSdbJJOLxP0tlr8pjl+/tiYGfHF3TTO969yFy8NoCQU9HgrJMBYyKGzwjUBO39Q35OafRQ
aSVWuiv36ZsY0xYgxmchLInuGZKmDNOwrDCIw4YymOGCdVCt3o4eg0Ww0oAhDRGSjAawX1mD0W39
9LJdYZXoBjPyazdeB2/rux2Toy6rdQnnfdn3JNoT7xeONOnUR651lQB6MMfdo+Olh2kLsmH1+n7o
A1VPVIMEDMzN31Wb/oM3VU/d1+YNaMbE7l0DaE2Oqduh0w3QBtnEBJPDOuyoeMSPawax0QTnHhwS
B1MDNpiBTvI0AoibopvKPkmiS5fLUhaVwwYULkkcK6dnSBNaONBnHtbA+4xDbDdRUPXqNmezQeY7
4IlvF8AbDwHMXzAmeWHGFLtPgv4kxluoOIq7+yRbJBlutDj23E3GldzGyPiYtMf5jN/uH/iT3d35
bFhHKaJowYoquDC95ynBmIUd5EjVRI8KbNtWPGEn8ocbwSzBNfDRcolhTrFPubkhzdVlSqeDViZN
2Wk6kuzA7XrcB5v5ZZDtiYAR0Vzi5li4qI+ar9zAxxo3ORQpCYL4yA3RbMeODAbVaCI6PCE3+OLn
e1OUQObJkOGmgkaGgVbkELtSM1vcF48Z7xzL63m+b1CWwTO70pQevkD3SbiAEYKDz2sROu1b6ztC
C5Z35/EIzKFuUZg78MXHa6bAFeFGWJZn3+FyZpXOfOCmGlPvzhS9j8w4t2LkDwvsmepNQ4rGuz8H
S8CrTwRm95dBfEhLnTigzPEIPcIk6oR6dcX+gRQrsJEP69LGC6ncdZ9+EgHiLOxefeMujMnskg0Q
tIB7JL/ibRCxWC83tslrDrIY2MAlTyZI7tYNEf7Cra7Fhh/DppWDmzXeTg+jvau0+0pdnd4mRfu2
l8xSQbuCnhYEDE87z939mneN/lqc9ohJJj/So2awcvfudPVypyJw37Yto1WS6yFjkKh3cqZEVRBm
foPAmufRRLPBXEy1D6SOh5FtugDvofniJh/jl0lv4rF6wOUoyXEVXjJSW7trQg0iTgHVt08mX1WL
ZkTEEYxQsAWyolqT1khhergKYY1TrKOpsgdcVva39Q0Bh3HTNnq2dCdCqriFDJwLEQAz1mHaGMgB
CW0qWxc6bAQmatakVIGLbgx0Ek58Vm86c9GSRfjM79Vz1rFVXGgyryL9Rl7+AXfptsAXEgWXjhFb
7bnQJ+/Zhd3jczyXEoA8Y7CP8dKlyDlUl2ydn+SFMhu0p9e22gYjZvN1ggn9cP507XCBh6LZ3n03
mPln0Yixc+KecTxhNLhGe8kUEEkPVuGC94nXbo8mAcCqk+jM7LlIWHn+toSqzyqrJpiOEekb91YZ
mQ7rY13jUXIb4iA+9IfqFhyeRlXRyoTbRDO8T/zpB8XkEb0iXmFhWFGwUb+QE09F0RS3Ga91MBOM
zAPbp7lshm0gvB+EE5a09nOb6UeZSQEkCYv1s6Mj4n7z7nP5JDrdcUPDQNT7l3qMgw41e4x9kgqm
MCV8ypHJw+zxpRGftUVRf49R0CGDn90KiPLz6jCA3/HRPjBd8avQY8VhB4ywjqbFZcqtgHNz4iHf
x4JDuG7dn7gTObfHwQQKFeIZBfQoJJgBIZ35p/Lp5in6Z0OLmIqm7QzGM3HUPDAVy8HEPNS4NgMW
oAhOjIl3jiZc95qjT20O9Git4gxDLgR+rYW4y5Xn+80lKojnYhN9+bSJyYlA3A24+S1Vlj3bihBA
+KolW1nX67IDl96GlsXSM8QpkW6RHAEFQRfJPDq+KSmAHFpXf666IVPGGhR7XnxeJ/Xco707QEJc
urIyu5v0C6vqqmPeFr3QCBMeYrpiLPuj78Pjtn83RnZff+47euRRSyzs96yPnnr0NFnwCxv+ou+M
9nsTytPX8djNdQ9NDrudNFlm43COF9CCvoc89XXFlWb0Qji4OWcCB1hnfXyvmtHk1oOpmRrektTR
YPQenT62ab3RGoZl7CsgQOnM7+sADpOvf6nrljfVm2fnm7sTuvZOHdPV2W4yCA2Ml+gDp7GbuyHT
Ut88TtjDladoyd7L8qxo/HVwqLYLEOrhwIXj6EQkFrFRsNEt8+Xy6k94uZ/O3X7jROaEhytLl4WB
YaZ2ZVVcY8OpFi/d4f/XYKnMPjNxkW+vKRYoDLbYqMdjhQNYDHciMG6yNofqzKSsdn1rS4DzA5oS
a8Hh0k5X0fHqyYTdHdFAjy+9T7yCa9ycrCuV/g3C1pDfiDcYdmKePCoEnVuSIjK3vMOwMK7vIb2e
db+jfeFC1TfejtxyKwZ70iU62Hw5vHySxVPQrol9HdR2YC3LanbtGM9m5MzzlzZnSXBD4WMrLi3S
mz0wcsADvaY60wdv7zl84gDg6xlekF2LiDi+Bc4chx+IgyYr7KYZOP703eewO/t6DAwar0rH7Rtx
cxqMIjSL4xNnRlv/xcRRotOJX/ePy+tcQSDCnocagAv3K4KlgUmXw+2BaIiniy0YZuG1Nz1hUOir
/4sCuSj+RM39m1b5bTIlF+ooeoRQc7vTd0sIIn7Rvnd3WMk/NctaPOwUyxzDtXbyYQiJveuspt3V
akWwHC8oPNBdvwyI+JFeWihebc+uJdJnj4/jKUboWjon9W81/lc4hpcGCPdLWyWoMnGLp6hN2sWw
574g2wdeoGFTJZsPuvxYp1uhhT7eFjIuh+oaGBC1NRXKbf4Mgn5sYu2Kf2zsQTt/nYApt9QIH3v7
DsxWNLGZQSjmwWuzZIi7PZrWiUYa0DoEJIvJnjeaRByecVc3u+ZS3Qramhut2+Yi9kY2MMXKHmWa
aS6XDoudyAthB/n1tvmtX3lPsPNjeQUEYf4sE7rRrQ+FA1XCN2HZ0HmUnHdohbYiTZoBK+jLCTXd
NG3fGsEmMpk5AiAzAlVbLuUtxnTBkjf7rbGlvrVQHc3nCs2kf+fr/jjM8dejHnwbyLvVef91k+Hr
tjTFIQYJB4qcGkJa3NeZjsMdCVjHeK5zrIVDJzIDQpo5mRS6vhROpMNaDwOMwXtKq1kgON0HI2G4
5Mrnw19mx3o/TXb8fabfxvdE6R7WnZYvHgs2QhgbOOOJO6blC5yER7vRP7nBfLFQvxYsHEYd4LGd
x2Ox0A7TP+z3BSU57dojCeqBBlFsmft4lWlUZBLJeBK7mQa1W3cCi2AU2knpbmJsKfV/v+FSS8D/
F4b3oP3+XwRp6RV8pKDhhm9k+zBO9rjeSq0bcL1sxivLXpj2XrpOEuaO4StBtGoIA/HUcYbzzPjl
VH6aZ/r7jn5j4GPvJWTdB1z34W68O4Bbqpv72boZmra4a+Seo9ob7d+GZ6bEHwBd2KHTeZ949e/n
gTHGL/fkG+k+9j9N3LvxaJPdJutYDAQQUNv2Le0mYwyusPBdnmoD9ZTpF7e1MckFk9xuSxxAoubW
Nr9xHmB2RAN7qb0HhrTvaDajHiHxy8yUHl4LatGgukVTpgroLeB+8ry0P0+X60HvgNZYsVWxt7Yu
9ZZlbrldbRV5AFfauW+2AwhdfTLB0M25tlzAt9ZfQatx5o3m1LanU3pOCu34OFN4gmwbN8la54zG
dD/6+m56zrJjfM0l2mTYi77xgUX8LDL8Pm8QRo6twSv759cX3Ak7SA3AUhgWNx3pUJg9OvaSyqy7
pyGRjL6ew7v99Wxnp1ie8CfwqNZ/XRq/rdJ2BuyvVXofRGWTNjyR4XBqvRcn7NPVGX5Py4VNG6Sv
t4FQd+AfPaakBIsvR1x8bX6bFu7+dBYMQeBhojC1zLj6P89CbLqoUStJvWIdjFrbZwitlMGvyfqO
g+Ivq7CNH99fTBTjECpEIEr6bzZ6DzFIH8g5MPmhnx4OYl56ZdLIJW0o/38P9W1IIr4XUpo1HErS
upZklTYNAzxrVCsxr79c1U+v1t9X9W1CQhLKZiAUEaOSDua/emswPWCfhVyGMKvq/BKku72fhgNl
VWHyThEZwfu+n3zivMAAY1CverZPsm6/vdJUPdgAS4BdyOGZgRvLDEOHQ5kygpvbtAJt+N6R8XI/
q6ctmPDQGAwYWLHJUJpzoM29656fmw4hHZNTuoZ9ZnkLF78P79DO8XVh9jC4sVRthaBvybZi4QLO
gNVVHMVGYLREQ9FMLORBmWOgYQF/h9Yju/1jFjqJdsG6fIu5uf3iobf+mM9JM47nOT2H+UDPjdZE
5b0Lt7J2xCfmeDPvDIJ07GSChqcNQrcLzmCRE8nszGXrTCUAoQ9WwSJuxSNKA+CYx5ph3Ysl9fA5
qq+YVGOeRq0bDmtbgf7b8P/XU3tPP+tqAkACe/D51bixhdXur3Yq4s/r/D9P6Ps+WqZZ7xkHzaqE
QZY7A2fAtAdkK5NbMnxtsSBor45BJ2RC8Zr+zH5ZkT8ll3+vkG8bYNh5Cb4ScfzUrOFE4+GhTUPj
9dC893ACx8XeXwe/7HTq/7AscRNhSaqITX3LaD9q3CS5UDSrt2DDCBMoPl4j6POS1BLIGAOQBuvm
CqbdjgRADM4TKNoOqkFpT+szd/MxP/g8fswapjzkolzPwKVb/AWPeA1to5jfCfmTWdPlXdLVvt6r
TVG2+k96X2NUd5g1qEpbgk1/c+HgSmf08aAFl1dplx8fC/n4Woop1Kg3vs1/ZDIbTCEAOGiXK9NP
78D+Rnm8pmMdo4oFnx32FTBlOaVXljd2jNs0rmSQYONZgtNrClvZS3JTiqxW+BkewjpXDHZK2uZ0
wmF/DVrRGj3MvUGFjyWUMHB3FbqLI8fmG3EoxgQBcNlzGZOnTUxh2XiQt0SUkgP9FeswunKap7FJ
c1NWJj1kp2HLg0nHdqea1UxHD1M6ebtG9nzvNcJVs9FvaF27Fds3g/djGIkCJl+P+ccJrVwvJxG9
ppeTmYWprmDYwJnD3AgeBhw02Ad0De/0PdpUL/BuU6hjARbi52CICFzyRT8iXRRfjIAc1UZTdvB2
kVQpRrUBEc5RZzgGv80TziPONKGEX2XuixHXwpHdVD8JOuzGhJkXVMVodQ70XR+74wPhxsHePtXJ
HQx13WM8BMaYETFA1SXQ7ERbqq302ucyThCedIhxWP3escvWeMxMR5n+aJWbsLZ3Dx1LjXE6pjE/
epoHoo89rXfTz/BQmtPgcJ9i0AITFF9ZozU9q41gMw7M1zClWKpQ94ZY5A3aWR15jv2xR3/GbOza
gg4GR5qzEs0u5VhgY9oz6ug08cY3yhzUAoaiNQvPkUkODxOr0urtfcrwLr8YCxOMAWEpUgT1tFFm
ShN59oJrpWXUmnist79iOBVam3ozov1p5KglXJ4GRLR5hrnZ9L6knWunO6sPcd2IoEDBhjwjKo79
ngt4s07HcIUYej7dDcHs8iRuVu3cjQPAyHj30Vh9pFm1gZy5Ubhp60S2r5YRRR+/BhTN41eR2SEU
Rl+mf4AUQMuynHdHyaqE+Wc0k2KKave0Y/aJ5e/WUngUAZFHX4DWIi2I3vkx+tgNqDRzrE52Et+6
LBudBYQf2Dx0n5lDoAf2ceota4w1rcZDlLrafhdSLermPRZZ/F7fKo+3WewI449xm5UT5O912Xza
wTy1YbSOMHs271wuVlkLCKL02B4M46tfyiKkqxbMg0uDSCqc7Bkr3Yh0EHczuqiY870tGG3gV2AY
etMKIEer8BjSFAYRMLmIaNVhlmvuo5EcUU9DtibdYqsArrfBcPMXKHq22Q502nm6QO9HHh4fLUYW
0HTwuQfVRFhFM1nS41UcGgmdGG4sjk4u8GqwB/OEnWAXY8F4rOiUiMyD3LzODMgCnLftkSCZo1CH
xAb+eUyhwCcbBVNhS0E7BLH3aISMJUDaYvIwCjvQIQ3SKYWHcbO7AE1mgA17XzbY+0I32GF6/3Tl
3WDe7i6i00B6BEkK1wlunbdh44J1jBMs1dUY59BIoqX1mKlOcPbRR85AoPvHzlUeCU8by9PHvj6I
sf6a0JL78MokWnB+LWgLqaDdgNgPPdpjL0FLC0b1m+bAeyU79zlwGQK4WNxDJQG0erH7fjYvvVoD
zFIfbOpxDWfQ6W8g8hQHcfSIME4im787mKzfFrje5dFxAAPZfrK26LVY6NICufVHz+F7G7Zzya+5
OEp4nY+chsL9wVVxYHeAQTPmZAqvWDwrDJuyORipjCD5qP+0ip416I4LWO2yHtILS5blwyo6k2do
F0zIwb+UvEAZJQhWI1+fublvvQZm8bGxLoNBA80KYOoNF2vaJ1eJYdZ5ebHsSzCDVFxjEDxJ9JKa
4mP0Fo39YbO6Btvn+xzHOwZLInp0+2dkianzgCB0uQPfJUigPIx2Hik3P8zJWv5FRn4MUi2eSHcq
k+hUw9dkAHHZnBDK4uigaBj+gXdAJwq9DDgEudnGkzFyRP8VvkthRuW2+thdqDMMOKkaDixYr7wf
qw47Do4o2aK+SOgDMprglCDCHo9hxk03IeGbin7zRGy5KhNIhEur3u3kwfuX9FX9qSJGxqmLBWUf
uSq1zab/Knv8YqAGUtmvVwdAUqa4eMmGjNnpj8ObtLK7Sj1lezPG6ZCE1hLJpLMljqtUom3bkITS
UIf+SwOhP9cOdD+kh2eRfcCbHpCro/f1j/fx4BWcefL0I/aZmTi0ovSZwPRVT5uVdqVBQCr02EI6
MDZF9AqpDJnE6Frz2Aos5YszMge/AH5dsVXF+G+1z1/X/a0Av/fj5JGUZO0Sk6E3KPrTfPNCsyDb
NV49q6wY2fhqioWPHS167B2Qy+MD5IBLaMGesZiusMLzpa1gSuNCk4qwGg+h/lPCsyiYIfYBa6FL
0QMdfbRz16MfL+ygDdKxYqIC/NpQTCifcIHnyvxVWPn5sWtmRE1p0cGsFO1T4Dv/66O9J6l+bpuA
DKENieKbz0badD3yM6YumHGcySQmyxsLhiZ2vI+ooy+f8f3P0JFqSisA2x6siGVvXCLP3LE+Uz7t
YR8bXaObXjNci48N4N0vSe9Pg+p/L6xv9XScfvJn1eUGt+OxjSmbl3M+iscV6CM67CDghQHAff/l
sP3f1vM3NZQqk/s+HkT1KsYtBA6yIxmyWWujJyM/nIhvx055ZBqAiW8cf8aBd5E8aJ7O1hQc/ey7
Mtio7IwGJnuweRasdCRa7KdmzWo9ShSR3GgPNw8K5Za8lrsishF0u9/OHe2S1Ey8RFfQlu+DZb6s
yvrVteLH8vavhfutki7L3r1+SH69EnRYMFTSdxRbPhYJk64aA5N9gJYrUzmLRCMNass5jM81qqpT
qTP2o8+ZL5z1zH9/2n9wiX97nb4V3Y+0fiV5wm2He0mm2U4stnOhNxeHdlv2yBcsJgRNcRq5D7dl
tdO5/dCPLUdsqaD7wI//fkbdH4u+v+7Tt/onKuX6nqQENgXr3D4AwBZFCPv3FfejwtdfC/17/S+r
PJKHxKVj2ewKJjJ3+uUcGrPGeC1otPz7ZYktAPT9RisYSnSxd5DFbvfb48+UZ5EnEQBRO6vWmX4g
MmEQsn8N+5A46N/pvMkQRAlCN/NX2PInqOPvg397yupbaeSX/yBoLuEBkYK/nL4J+45+X2FO3k47
2vHL9f54SIVrRcFPFaii/7k/5e9Y8D/9tF3u2FvrAcoLgg4fwCqG/2UK5fPCZubE+0IaAEQJO97F
r84OPxXweFL9n5P4FlRetd9Jqi4nwayCy/C4RQAfx+Oem3HdezojtFUkUsXfBLG+m2L90RZByI2d
GTtsUfpuinX331GQPe71ima9/qHHWRjwWpl9YNSAqx4xgUuj1l88nedv6ok/vT9/H/rb+5MVafXo
Jhx6I+p3C67gELYYugglez8mLmPoQhadQbP5r7lLZfXvD17+5fjyNyQ0lBJwUDmqVy2NypB55ioE
4GCOyvlH2/Umpc4QnlFtDzU4OBCZvsW6nVsjL2udqgG5iWqc07heD1x4afCfsfE1fvO/7v4UjZW+
jGO5KrNEpW9pRHArSkRH/TdxD6k9M7N8t+I1NJ/uC0p43/j3myL9kLX0hB46OUoXjb++/O1tCJ7d
dzeseCj9RGs51QxmUk/iAUyO1Jk+hqKtQpNsK00yZk3eg8pQFMPdcVCqmjdM6+KZPMOPRFs+HfSa
/v30fkKv/3F6396TsheIQZaE9aqBfXlqE8BF7VGMaBDEfjvWDxv9P471LRB+MlVq+iLrg+xQi0zf
KJwz5n+MkE4CiznQX1PGH4LAPw74Lfg1Sd3P4y4HLNCoQYDvzNC40eaBHTjrtb4OrMcTdPGXW9r+
1m/x/h9H/fYaiokqPB+DoF4xugRU8raFdkyQpo22f9C/E6COHCMr3w5+ef/+4IP/cuDvlgTS86b2
cplnSdmG2R1d51a5Z9yxchOSrerWTBAZFxYXcxtrBEQWvJc07+DInUpH+WXh/7Sb/30blDZa/FWm
dKOqq6gxCx8cSD+pvO7+CKybuf9fNpz2fv7bZX/Dat/dXpjmOZfdKipwncZWhIzwW5ra/WEb/8f1
tHHlr+u5JUEvveVs44Uh6NOPUzGSSFNev9m/rJ/fDtS+Rn8dqP68o+w+iNs6BzETkCXIoX+EPH5D
nP+HSxq0yt20roTBt9iUZKmoPOrOe1UhedMCcDgH0xUM/i+6pz8+o/8c6VuYGdxpuHRyjlRbt1X7
lF4OgysjeUmKTuGPmi3CDL8UFv9DbPvPQb/Fm7iXhIJ/56AFl8dAOjcyMzlgaD5/b5f9sK2wPP5z
sG+xJvJDpcAPEyqUfgJHB5KFBrKdRFYrvffLCvntWN8iTP/xbppwwBY2gGCSsgYrFCp4fiaqFqDm
v73JPy/I/31pCL/9c0HK2SOWhAeX9qD77sb2iC5w3/1NFvOnjfmvO9gVvgWMsL5LodIjbr6szD0h
esB4qI/KL40rOxz/v1Qb/zjct7AR3tRO597exA0jow7SUJcPWcj/Iu3MdhvXlTX8RAY02JZ0q1m2
5TmJkxsjozyP8vj056MW9mqFS8s82LuDBhpoICWSxWINf/3F6MLw8WlVmScdT4OZiZpO6Va6ZM6x
drhAyi12j1fvqe6/jqxEuRrxtbIRLEuRLthqM90t5w3rQpBxntgRbneAp+/VUpgnCCUfL6nScJSl
STdLn1/Wd9j5hbKn8IEEfUEQgilU3OB6laKX5UiXSndO+nS1Y1UQPdAqHS9TMHK4TrMltAkW6Jl5
yyL1JF4vKOjuHq312+E4ymb+4p3sOoke+D9EW/C53RdUFRSecCwtSDrWEDmrAAnKbZHu5c6aZtvb
haMWljthLnYQtWp+I1HsvmJX5PC1ll9OR+2EGOgxYKDbumMwtuDnMW1arDxrhWY50rWs3Q/nxkmc
AZkSyMRaYd42h7SE0HNGH4XixFVbKCOPLtlxs3b24sThLoGrgVLOlTzZDSSmYhcr18XIjjp/GPtY
pKVKz+x96axmM1u/jLVoldCw1HU82u0JkGYi9aKIzfRKK1CSJlkBPd8cV8zeuwBhO/0w8iRYklCk
jzg1u0bv6NMuAw6PISjQDumvj1faFHf/H7bBMgh5DAyNZkmWbpkzK/1+ul3GEEK3THBJcHske0+U
PBfj2kgEizwehGwHKOzgPcB3rMEGSb9BfG0v6VnToB8mcxk6QbNjpbfw/ebuAVpRWQipeEKdZPEX
FHgbYjJ6OChvjYVjeX4ebdt0TJJFbvhzklmP11UkTv65Lsc0DaOOaa1LVqi2upp6c5qzpz+LjtHa
dnchUMcn0RgCOjvqMMthNA9V4LjKk7T+SJVsknOfMwyjgdTnc4e4OiEXDtuASjv/ecd10D11h+Eu
RKOWJb25jfvSsK7W3RzD0dVMl93V6+3bSY8JkHwxJL4ZKtM2/7wPQqJtNptgYhgLJElcmGZjZuwv
5vh5ssZ80f44joafc8LSl5XrxaRHV56vihIqkmO/pUrWRTusawfzgFTTnUwIj3U3XHr9qAN+c+HG
8dfgsc4YqlVKd+Hq6KfbLEeeT81E8A7v3ZD4H4mdgKQrlMKx4rFUihRHXTI0PGEN63Q7I9Jfg/Mc
J8nS86KXwG2NYnxDRTRUkdf9vaNS+KAfl+vbbXkzeR2YX+E7iLx1e8B8XTf5tsTevmqh9w7vPac6
mKWqHf7n/fgtX7J089XuUL+fxQ4Dxe41Oj1Am3YUvn24oRtR4H8Vrdfde9r6Ue60+NW/DcJv0ZIT
dJ027W2zIUTzKL7dgh7d7DQJR7QER8Er3t3MjUHOfym2vMK4/5YrGaKrbeZ1fYrcdggyGcg4jPdR
FGReC4MOKvaxDjdUOixZIGOTO6vsKsSZ5BehSH27dnqmn1DqhOA9neT+hFOn39FNkiF7HnRvfvD6
Mk9eAlo8Wt6c3ombSymE1PPOU3ydUWm5SH4ySMepG4yd+a3uzmK9sjTnYPLSpWn4liSZ+z2Mos5L
ABz7J26r7LEpTMQ/Tr0kUNr9ub44OIaxN6EUa4OlDnrNVho2vSRJCMO+626HYl0QdLwnkOCBeGYH
KpUXV+rRF0gHctCM3FlsxQ0Pods34/UAkBHrHva55JBucNHbdbiUVCFTBUwOxSstXdzFkmlpLGe2
lRvsNeDovdtLZmCPk5dXdhos9CAeKM62oTjbf7wR620939rIe26/NVAyGzgSRAxYl/wjiQTh/8Y1
tm6Xvo+53/JAykGwEJDqx64O4p3vp9NB6sfeHqz4IG4/P74YFQmwX9tRpKRK24HjeJ7Ncz7v5D2n
bZgNgFqlCXexo7fASTDZATiIaFH5GQx8hXCVGhbZiJLw3NiCD7+ghs+XhvvcPtIsFgtm6DOr5h6S
EaCRxLv0P2ntDjrXoGu43mCgBMyr7l8RZpe+47o/3+arqzgj+KfrLfHGpZRhxklUZwNOHadF/0Bb
oRkVxfnfWy+9OvPL5WQfTifBuOdPbEGWb6fA4o9uEvantBN36p92r9n7C5KtsojKg5fenPO0Pl1d
7lzAy8CJn4uJAmFPdAEl/eMrnbjst/faaQXeKP76Uhy8Ufnq/LmEumTw9lPtmOdbDr7hFr0pmKCQ
mRub8C7sb4QJmNM21vJjhbar5Mp2j9HiTmOJ3PZkMjn7b2FPmDxh8F6DqcvbQzvGY5EVOd3fpywZ
OkNbXAzzcOSCgTvRw3PihNkArjNwXO1Z+liY8kJJxk1f6Mus1iiECYe0CRrDe3u7JmvSUGOMa8J0
CLdDh67u1cPWKnaeR8SJfqw434pmmF+LLlzY0oVaLbPLytij2n5bh6bY9YFpTm7e9ZP7lX6QeHMT
GAf6L0YWvID5eO0+tVTfYChemOIhKH2DMWvebvtbzlm3IdR4Y1RJc+/1wgTXtRN1X6FuAE5muLwz
qotd6Wz80e7Cuy1L3htHbXVh9aBu3OkbrPrEBuMQj/kYzpOO7Xa7nlK1VUIll/lMJtA86qg2u+33
QjA3ay+J+tFL1/N+ftrPqoxqxUSN32csma/FZk7JVghsk9x/y+cIHSbfw2MIX2uvu0/eu+fIEzMT
QGM8q/JGpuImFxamtMc1k2GB1nVnkrxjf1ntMuUdD4EK9GB9ZCiPiE/cV6/1BLl4ENPkLaZ6fD2+
bypnojDxpa/YLy5OrtucNLT7NWwndywaLr3ARbFaZOjb/mOBxZjZB25T0eFZEnjZnZ1l0+SCT9Cp
N4sxJm4y9yIv2L/iqKvaPopf90icZLzuq2bteDV5GO890ZfXTpkL8QbQO0miT2gyGLkDLoHJMj+L
SOU4VVSBf+uXZMsaJ22xvdTF/V10MBvNW9BwndENAvT0TeeUh2OIE7+5Up0mGFQs2uv9x2xNKYwS
eW+UM+5UD6bctLSvLU5mXUPfl7SmuZBEMvqgl4QJHWQ/IJmhvuwHL6+8IoSIg5PbIGRQnX5lnPjH
sBTmv3T6h+xyW62OHAe8tyETCLyUJt2IXs6h7QZPzChRegniEj9QgMLQlySCOKRNSxhR/+I9C4Je
lyEHbyn9jC/gwU9h53U+fkXZ/8eH2pSs2cVoLvRLnc2GZTiGDCeZIJa5bOGw9jzduP1OYIT03vmL
KFZFCLrCtMhoh+36fp5rZ+4YQ2bAHHfPfUDuqdWFBiTrbwIbdD4MfWvVq6HaavFZpa2+zKfnWW3K
4TI2jMttt94+xrveeFjz8EENxhM9ERP5CvdEqdWSJzbLrNX8uBO3LG18Xv0U0tEZpVpqcdd2Mvzs
kEqG2AjHu0Wj4w+TmRSugsrEmJJLph2uW9KULFs8lgyiuQdp79xPeoThWhIFHcYd4ZrRm+LBxkOm
SXGnVL6/DD5y7idnpYvHeu0+T6DIYqyWCAsTIiA6YCZdAsNYBetQvRvy0Nb6ep05txOL5vHyIdnq
GB42lbCrEyzHr91V7KnOWeEe1KVU5YyRgydtwzLbjOPBcuQilSf8fXJcjtcXlhy2dRqlY+/xk6Xy
9QsIVEmvt7Pa3jxduE7tPGwTZ6TzoeH1rmK5S68T0B5Bp363++4pc1uKG1UXe1KSfNEX2THPCHFI
6jV6WJAUOrvE3cT9Q8Dh0u4etxxf9XCprlRRoSuJ3TdWy4OhcbjtK2hQwPWTXnp7C8023hE5HTZ6
m9RPXhdD0gpin5SjYsfFq/zAaNfFvpQ+wJxqB+N04E7fItTrLlwFGq2KWIccm9txBrtn231t8U6q
Qvrq5PSfJ0rGbjmnaZ7tLyKvI1glenSdo2Cuy7vYGo1U028r5oT98hHqkvU6nq3G4rAQWy2GS7Un
ixmzQWB6pxMvxDvqfexGY/t1uD0HkK4J7sTP9dZ9IbfXzbfB0z1otZZhqxW8dkl0xl784w+eGdJz
cv1VBPkNv5DxTJMYOhSeVsUhiQsnHZLZAN3WMCjFWLbswG6mtf36ZK9MSvdtkQL7Hk47L5/iGsRg
SVQt11XJhl/ipJ2aZ1mmrR3EMXLy5pFlJvMVJtE1Yz4u4++W4y43v22NbU/VfFGVzP8lWrLwi91h
tbLrWxNMCcnGlPTyMPqGS4fqAR6r2ikXS3m0s5LTauab22Kdrf9SfwwOYT5zPUUu/wApa3/dYShQ
gMsSN7uqN1xXiJZ81tOhuZvadXZZFBLSNGMu55lc2kv0KpY6UL2dipXKLulpY2orDVg26YwwvXXH
LJIhorugH7xCdkK/yQzYvlAnVR1RdaayJ3rcTue3WpOFHsL8c5KGVGj6sMT6d4KurjcaDJQpI8XW
yp5ozT6st9MGEicEmslwHn0DFai7kUdgtwKReFJOsqx6pcuKKzuhtnk118cbImeQRnmkqkgWr2Gs
PUPM+vkS4HPjkakqI0qpkvXer7JscTSRCqUuLtGa+a0cKoTuXoeYkj//o9IWoXbpucib55NZWwst
SkMy8MwxIw97R20DCh+kfY8w2qwmCvMnLv2DS1pEfyWhy1NuLZYOQkk+nsNnCjIkPnvjtccMU8dr
+oSXr3Ww7pS8lPemqvj062Ali3Te/8citSe34C3pgXLrYxMCoblqZ6/CDfklTbJH61utttmtNyLZ
KUaTWG44Icvqfn++HGiBgjaSY1Wahoog5pdQyRItbvPaNP/rUP23mReOYXCKbl/TmCAVxYVYy/9p
f80WgeJcFddU9jMva+Bc1x3nirEXiRlYpfpM0mYE8EvHiyG+g9pEIbJyf+tG06jrIDYajnSa2r12
2i92C65px0/DDx62njvM6tDdBF7LG02HA3ohlV6eSqp0qof6IeORmYlryio34XgdDYefmzaPKdlM
jFKbVkqVwa/w4k0aYv5eqnSqtcuuri+PS3FV0x1nGglvluds44LMFk/M0m0+Kba38pH5WyY9ANzk
0k09rxb6wtSRiS95AR89j3u7MKEFwCXrwWoFe86BjtiZKwb3KoQ/XnBTBjjm81N21XOEQw/pikJl
MmQ2Cm+q525DHMqfZ1WgVKnApeWKLyot97a/7G8Lh3PdCQUW81mBO+y9MIJwDGJP6P7ikfK2VlrD
klAp3WHu7PXJEOc6oQo/jYhAicyE6yzmfQh2MiiIYIQEL7jjlFU1iqoYvKRWTU16cmqNa9O8nbhB
Ypctd8JoS3xn8chCtP6iE5Wux7on0jzx17NKwQpf4R9PQWnxUuJjdzqdZ1k+/ysDIHJae4pA0B7g
KFIOcoe7WMTFC7cbH6hEWsmA/mWFmj2+zGBcfx/6sr7T63edQ8eREoCacQIj0nCIgnfeG143ZowP
l7nhK8SqtFuyXLXbZj1rLlk511kvlu0E33hQWJB4RmioNFqVQUdpqyWjtV/W8+t2xzrJO1CJoZGX
ssTwM3Lh0sSXUdylwtg/OlnJXK3O+s1w5ugVmRW6VEk7QAKECRHjAN1kDEuE22f8dnQJO/ga8Rck
0W4M+cE7Y9rbysUrDlmuxJ839+3KPP612+RNoQjByRm6JOvx4wrORYVnVeSuHqxfLq5fzlvqu03W
D9Ig78/dMQz/8LC6DhNfKM7sYvJbxKKNpxHFAnx1+jYHdDXG7Xv/C4Su4jiqPcs/py+X2/X5fyw5
jl6Pbm6SfMDVSN+LVmXhySozEYq3Qy6sb061efOwYQPEqDahcpcgJRjTfQFsMlPqrgymB2DgeVmo
tGoKS65LVq2xudsXu1D29ikg7wToNwTb81IwvtEbpjjtqkxi2YoWeeXSy2Fni5plbjHi/psVE1t/
MxqQzT1QQaeFR7SvKSRW4dZ+SZTMlkXpycg0rvOzcC1FbZUEV5js2hAGkehauX3ongJIKmIPN/rr
v0sqgJHlXa43DbodfpvN3N6aK8dpGkSBE38yH1LdTkgoClgL3LngEa0WHnwMkEWx8n+xLH8kS5al
cVnX5rnpGPjUTHdNe2M4xdzpF9FLZFmYlTlBWkRZzBt5g+NHDHwGWsjgXXO9oiDpjL+2/5Xn+2cz
ZM/Xtu75dGbUDIz5JQhxuUUOGZKSwES9fTwzxeNRbc7+3gI5r5rNaP62tAzqgxbPxweZTfgPm2OS
5h223gM88QPtjavKXf+L0v2RKzlIy9XlapLmY51G1E7taMKp9y4RGQB92O8IXv3uKyOSBBS1xgum
dPeFUv3TqP6RL/lK+TLTGuc7+yyYTUWS8SNB9jzlvmHKd7C5UQj7GaiNWfXj+UewZE+awKRWmyaC
/ZRCCbhpUV73Oh7ILTxvhYZXJVK523+kSV6RY6/n2ebC8bYnvWVMZkekyznXJnUvcaNUj0O1L/JH
nmRL7tfFpZmL1TGTNwWSmYwhAu73XdIcjLsVuNf2LXqswlUwkV9rlPyf9Srbn68a9qMNG2jvzDQb
sw1zZxwRMmKnYUuifg9/xqX9sxhcisbB/3mfJRu2ysyLbdAEMG6/jYkbExKTfe9dwKiV5lIYpUea
KxmtjV7brmZLbs5zSvMZA5K75pwmAZexiCB8bx2RtGs1wFxSvo5Hhbf9eMNVSiW3u+amUZ/N12Kx
of/xgXe99fqu6xGw/vwQsT6WVtGKpJePV25nXVvb3X4Ka6TAFsJ13CKCezPP7h4KVobOgDRlkhHA
Dc/4ItU0i5lQ7bVu8JJAQgx9ejzKPfwiSulTVdGxqsT768skG+bcb4e6Nhc2DNiG4BzAdDLC1xfy
lIZaGKQHx14gREt+QXY96ZZ1ZxtEhRNco6A2sBOqbuQnRt7PyvshQcvP4903qn2vvy90QzJXzmWW
b+tzDAhxO/aKdRLW8EYQ1OQtnsZWCxLykbAkeqIQXaXoTVN3aOEHRlyXM4rNfLraa3MNSzkxJ9an
w3TT8ANmtb9eZ3J8WeRG3XfDr9XdEXPjRBz/pfiGKu+v/A2SPWvUN6cmUa34BpETGlLPjcA0Y8j+
P5as6m0oS5Ms2bWxODeWN90ga+C/pR81Jole3TGeEGI79iePBJT6ozVhRs2PB77iplV69mXxkhGr
LS5TmpWKDX8jel35bvIpcDl4X7OAopZib6veirI4yZDtbW2/bGxZ7Sy5EK+DbRteGcOGu+NSWwPL
pwRlVFWRzZJI2bu6Xs35pq4jEtj228cMbC6jQVwEBu8tknyjeOX9Nzi+XzKFipUurnO4a7f6AZl+
ARV3x8OZPyTjxcbGoyxUPsFVhqK8RskqWbOsOdXMK/IAYqcQ5YZuQpGD6UhFJpO8EyOVHh9lFY7u
1xolb+o8P6zr9ROa007Nz3SWtEHFivRT9yME5kUCCnBRBFHba/YFZTjzm0h/MZ1goEzBVJmr8uIl
c5U1L439wuC+4sw2wnV3GvUYIyDwdHW/HwT5e2sfxsyYGKgNtEKd5Zq1eXcyo7ESutUmOQ9B6EcS
RskLzha4FwII//GeVwaK5aVKpum+PWxmxo6lnrzUB8s2F9VJEpufZKyZ+ETRBWVWyFRtr2SgNHvZ
XO7FGn1c9iy++twhihDMVIwCzKKgOD94DLv6UuFwlRom2aZD08jW+yurfRaNVemzRtSQhvTeQPg3
bCbflKCXnsjBxCPnFdb1Ze/nR2kgVUcsWSytWbO02V0sn2I77ZwC4ORGn4GHQpP3GpCeUGy40Ff5
1S8dsuxqaZf5bXqyhElupz1sMuHCcEhqjwQywIuRT8FSJdNRyZQMlrHMTDur3Q16zHsrBtY1YVPZ
a7HhQVnonvs4AIw99Kfs/LCvJWgbLRWZN5q5Yg7MqNV9dcm5NuJjqsci3kAtNnzue+fog5AQYc4g
87cvP4MW72jnO6rBxUaKuA/Othu0NjS0GvAcMFPvTf+GE6z2tUqVd0fx0BaNXiWbvNmsD/vzim11
4skbXHeiZynqB53DM8U7dc5Q4UXIvttiDuDS0oV5ZB4Krw5pO/xWXh3RasnTqrotVajqsj2Wvbba
3YJjwUJRTx7zfYhu043fG2etITPYVzhNDCP13otWJXVWpbKqX9ZZKebcb7er/fQobonfS+FDcLPA
LXRWHP6ICOxLZZYU97IhmcLrbXozVrNif7dwPfRwjxlmK6B33Sdw61yS/9H4NiRDaB3v9fvlJiTi
GDrUOVAgeg8D9/VdeONKhVVpkGT+Gpm9uloL9lTEuKAre2P3M4paAWjO0Y9qceKAHhkdycwdd8eD
NluwuFs0SS3xlIVgFpLoEIvLDJc9podMa6ywdYo1NsWlLV3KqUWi27gXe5p+jO8FwsfxggirUKAz
BsrKicIMNCVLdztry3xZFxItgqrwTUBCAPyLJh7h4CvWp3DMmkKLS+u72836whSXkiM8ujPvI2sz
dKbff6E/atTK/DyaBSOF0Mo8W+kyFsNVSkIzCieHzMCY+6lfFJh1zR0OiZw63e7Iu7xAk+vGTyNW
63+pXpIC4/xAkZripSkJn+mM7thZPNoiZp1MGLUzHjb7TGlZjPj78hkFZosexadD+iM6K+JnrauE
iChcloL7v/QN623DyeYzsQG0DoUEsMLc0znEw0WWz3DfCwQOiSmVOquUSzJK+3w3WzZENLXzJ20w
sgld/cAJOoTMlJyfFcqlkiYZpPp8vXAghTSI09PziAbk2WhMeBxAkRAbDKvaYJQUIsXteHS6kk1q
zs3avQajQeHwAosVfn7yCaiefBsAI5U2qd6VpmSW9vb1srqeWSKPmkCYiwJr8i1s7s59wgGjB+vx
Cqv6ZMrPqMwFYebWfDkt3N3emWQTkfh3B9Cfz/KyUGV1Fdtpif8vKeqqsbAOxyJ+mCUcIuCIazzc
esPvPpMkgyC+vCizlop3U+YnMTe3vFETEXjbf7OjtHcfJ+MiP1yLnnKKHd7IVyiNyiRYUqR4tXXj
vjSFSIHTT0M0ld6E4ZWMbRK5V/wTGpeLWDVoPXnxF/MvOye3DqW/wrWuhG+VLKNMQ2NYDS2HeVks
fsunUGj5ro+jAKHkTZVZalVyxZK8otN5t7Abwit69sPeOvjreetHrx2a88nmrBgc+Fh7C2Dhg/tp
SQZocbKOx42GRF+0vYzXgRWDYNXDNycc87yOI/g+uKy1qHsFeoOJeAMtoHRFFfbXkgzTYTrX7k2N
bebOvl26H4KWYAivt3Aljgn+GVdp5akSd8rTlYzTpTG7GqtcPO2pT6PAePxXg1vutX6UGR6Fv2RJ
hul6btSvtTkZl2cmIHq9pMlYbqoeTb/vdjV39OMkP/FXfai4Sip7aEv+kt08aU1TuGkiEhbTFXG1
CSvYWOFo854OcHwf65Qq6WBLRqppa+vG7oxOgVfze3kC2lJgojlPQIjv8EWJGrzSIRWH9UCTbclz
Ou+dNXkdpOYheTvTFxPeIpDnQ1TYQpPowhDEC0ab8oOTKDNqKvGSzVqcN/tGc1NstOgfmwn3YUFu
p9GNXmD2IBJfBHEtGXwtIDVXbLhCt2zJhVqv57Q1bUVCyxeO+Cni5k77XKFPt9MygHMtw9EmhXFC
ZR8rqzxN0J8O9cOmhmP6+z2anbT1erbKubjMF2D8HyGOu/dfRFVYsIkoU3fVu/xHnnTIh3xq1zZH
5D3bxKuidsh4lycwmFF05Yz1oLVNPGaPDKZBrOwE/hfFtm1Tr5vMgCrsSen1NXaNW/N0O7HPk7BH
gD48aC6FWdbKCL7ehhEnX+qUYbXT9rfQ4ghKQpu7I8WP7GKMU/i/Qkwj9+hMFuud/o0B850VuiTs
0D+v0R9x0omel01mW9zZYd8HPkN7HiQ9rStVq2U03LzkCIeyhk5cjWFb7v7DgS3b2yr9uAr2MB2v
6s9nSAedHxr64bQ9o1gk0YawrL7USRl15xADZr7Vnz09Xva/vIN/5EnXN5+t7vODybJ5CrCUH3rM
+zvGatn+kGSI8Fe9J4b8jmaBQJ8Ovh7L/xc7/Ue+dIVrxuxQu15RrYtHCQCHJxl+g2TGTsdgDJSj
UP/l6fsjT5iUklbpGr2Y9Tn7+1w4NtMIbAPrvDO6jQQt+S3F+qov7h95kp9xrl8vM01HHhFmbzcq
6CKXLnX/aBegUEE3vuUufEcMfKbDW5mLUa5X8jDs5nS52+XCcFDwoHMfywEer0l4133iHVQ9u9UW
+c9yxXaUttfeNGqNzaWwFEC2x+KpB0GdYCtEMbQozT2rEMzKNUouhn5v2sd6jqW4ecU7gPpiLUT7
4TsJVSgCHp9p0dT4wFTIPUHWKTeZ1IA8MfYX9/Ewbq7cDyYytrAZg+sLte4nMY/F6wd6VPQidg/d
lr5yGS8FTmwT+UsICj0mmIp53srARWE4CzBw6Qwo4s3q1obPE8N+U8jGKEIkOZ3kqJs48lgRnBWN
JI/2Q7JZ2c5YWas9Ok4TaFr3EnA7Q8CP1A+/txBFkzYSRuRahKFgDWxvwGDuH8WpVBbjS5azsHSl
ZZ8aS92qnVA9uhSFJyI4Kq4oIDl04u4OTGseo1UY/6oSLK7Qo+VLJmxZW8+bxla8HEy/Sx33+P6G
O9D/XrWvg08aHxtFapep70xB/x/NpwwD0OY1OIacYuv93qE3nvWGkTDb3S6XbQZF8Y8dqBTsX9Jm
f19yubHIOhyWJ9tEwZ7TeUxXRmvlf9w7ITh6QqbZEKxLrH2sw1h42arNVim3ZM/0bGpftbswMEAx
Q3xdkVgZQsFC9jzzVar9L4Hpn6VK9gzi0vxorVgqKkVLkWDyDIau+4IyeZdYzRUovIxHuiSZMnu6
PDV2R+SJrjTRF/G2YSpFgv6eaZ3Ckx59xY+tmcp6ymX/LDs1iR5QoVvkk4VckOaddqAIzmnWVVcJ
K8+vbhhNq86oMFjifj8Qq+PUui6EI0vgmYb3OIEhOKI9nTQ2fRfPTkeZGauMsUsSpS3VzvNsmovr
uXSfxcxHlklv2PD7sz/3GsEnNKKByGerHdjKs/wjWCZEXq2gLb3txdMLbJiCP/3AQ0p+He/1feE+
KY6x+lEqSZP8V2u31Pe1NdJMgs9wLCaC9cBjn6B0oXNb5JPIQtLyAiq89n7pX3RwB91b5wA11T4Y
+Jv0Z/ZEF+Jj5aq+P6Wvkp6G/HLbHLXC/cDdCqmMbkEmkXkNvKe5z/hvVQpNKVDyZ5v3622jiW1o
uEfaIDhpnI9+P6D3EMibMrMsvv8f97W0Psn2Hw7O8bY/IY46It5VGBJ0M2OtD9khEI54q6qTVN/W
kkDJf91q/3lsoFdLdR8/B35DsZ0jEKuK0yuoih+tTnJeofpdmqeM1W2DfXBpuPbTwfcXc/hbSYiG
IAvgxWG2rEBW0HDev3qLZ1rzDPyMz83MoyO7HnYFtefgWRmAVz66pX2Q3oG9Myc7KRTrFqXY5t7b
WJAJ4mzYY+bmvLIlF7+7IxfNQNCGCtyo1DLJisHysT1dd0gnWARmkQw3H64gMuTlG8RTb/2ismLV
2Xbg/xp4BiiBZGNiarOLvsybuihhMOjjTVjpkPDMA4r90/AV11bckn8cfEmaZEzmN7zb5cLWAbHu
kt5bjwM+MxSJwz1guTKffvfHEitxymJOxX/WJxmKpUHgO9tbSGR5W7d9DCBefgNyP2bIrPvtNoIV
zRaCQcUlmbV5o5FHzdQpbuujZUvG47zQzPvqyCaLkhx0envUe04xcnjrk3h3BXYYTALVoralNFxC
ZR7JliyJo9uHe2YgG/eV0diM9s7iXgg7EbjKz36wTaBPnFDRZveVTpXquCWjMrvlFo1bbD68SOLJ
SN+MgPJRVPeBOM5iuodGarIv1WZLxkXbbSEwbLDgWhuh5+J9oGpF9g4/Mgr28EWCTla3bVdajpKm
SZbDWB3qOTBANE1k/hf9tLeOqXdiRuEDPXYoqK/9p8Hcb3+pLrGhWrJkNhhiudRr4ozhPUmhQv4Y
1+iANIABoVtcZC/riZKzHXw9vl3VkBdmfdQNx2nouiYp9t6ZwiShm4Vypc0IkBjMLdzqTy0x06Kb
+uYyb3IA/uT0X3VUN0vCJc2+3RY3/XK5i1WDkw4xXWG/CYcGrXlkeeL7QvVuVdEDmWWJkj6fs5l1
ns5ZbnvClPC9exrSCRkkIlvqvpiIFYE4UdlgRL5UybdVXcYrLVjS7N2sfrzqtbo+Ttuzfvq2jGfe
0WXkHD8JpuR75V5bHRTtDjIOut2lP3J8MvN++zZ8fO5FqP9Po/Ln3CVdP+X6RTMXfIloDAz9mbcf
7EZUt4CoWx7+HxaNLJDW3oYAgUZC94jPVSFbZU6otB2S1i9m57xuifOHwRG6ovF4ODReRUYIXlQB
dAWJyWBlxYNSnVgsSZXc/rMFY8Fq00AHBLddSmTTC7lqdfel04EMNR6oRpcWGNYHmy03v04bN4tB
oZoOkyNoipwJi/SA9shADKmFXGNq5JhyvdvvH/0O/bfeyOnH9HAJPkVwt97PlxIYVW1v/j5+uTn2
yEDIRX7jHsAUUbBZ9oCRi57YIuP52qIVY6+saSqOW26B3d211WJ+5rjxFVOeUAIf4SG6n3lwJYEf
AXNs8YSpYNaqSy83wl6XjNbUluj6IeQtOUAd+Vc/xpD8rvvSGFy9RgozGGgB3rJj5tI2p9D06mT6
H53TJUu3yk8GvLSGcGIm1O9FsjVjyuXpiUecV01A6bVQD55G85D0yIimlC9Vw9e/OIp/zlyyfTf4
rk1HYxsEOxIBH02LOczecFcAWFAsuNoPLi1YsnTGaXnZ2jmXjDkZPv2/H7grmdukNbYfMJR3NPf/
K522dMtukJSxdVMuC12y/a6+dVAvMU0hDD+ARgzp2qPSWeAZKYH5EKB4jw1pgQmV73ZZquQQ27NL
XtsvudtcpLeeEWT7cKwzCxjUKMMpaWiL5gxy6iy63Vqruwhag6+vycXbdW5eG5IL0WnWwth2n1bU
zGp9KrFHZemoUvvK3yi50Ia+tDUz4xthNRo13M2c5/bs11bkWTaEwX/RQcNMl403rpPSavD6LiC2
as+uysMqf4jkbVjN5r22P/AhbZGBnmwSyNc2fkjV4+q6Qw3YP9H4+5oRavFJ2ZJe5cuWhUt3cHrM
DGNni9dmMvnoCbZziFRfyPEEFCsL4rfHqlEZuZQFSheuXqvP76sVq32esNhphFZek57VxpNdME9W
KCcGiNbo7vJz0aYBgGyT6u2ppBcpf4R0EadTxzkamthyeg+49dfx+JiChyfdEn3CXtM9tJ6uKa8t
DKPqfmHxlj66HZKbsWlM7exqC+k+1CYM0qVAvZj05sEY9pxcpHuIm572O7dFE+SzYv9V2ia5F7X5
Od/kmS4Mgh1t1p4YKN1b+dQf2PzvJjTVhDEw0okMKgWhdsAuHNs/Wbh5ooVZ8TWVpfLyQUhux/2y
Wi3PU6EN9C8Lv2+cfJNpE4E6KDwPB9t/vP7KukdJolyNWp23++ZMSGzX0b00BTu7bvHg4OOB2m+1
zhGYZIEtVxj/gkH1wanLdabZ7dpc5zex1FoMu9iuA+VhPUjmS3c87pmh9kwJJmD7mXPTP0P9Fbyb
c08bP4H6ucU/X4rPUV2B4p6W6j/6NZuetqb4HEY8TNL1cO/euuL+DwFmiPkfO5enlzwZ1lc57qUy
tCufgmTz9KtZy5hHySm003pr8mG8i3YU0hYvAXq3hgmUuF3JVlWZDiyLlazdbrOz7WMh1hdpIbDv
EK1FZtRpvbcQp0wMVeW07WajqTUswkWjCH1Km7zVT6ecfWaTzyEpmhC8kSjA5C6IG1tQshvqGkzV
BS/LlAxsZp0ZK2ghM5tRb/WLgubwswHHy5Z+yDkMxoKJYZYSry+8uQoYUskwUxYvmdba8nZdb/Kr
8HHwcvCpxJiH2QYlPwFo499u3h4yMFy0rBQWjoI+VDdvo59poG4yq0oTlb9GMrXno2WClORrBNmL
n96gchaR5WK08M0udCBevOyNvHXYGjETQGFqKgt/ZeGSqV3calvbuR85/QkzysfzALE2iHn4wjiE
BfAJUeE/6R7YDbh2/h/lP9XyJfNaWzu7e8M8EFr7b3cAdveZ+7Elr4CXTXgvntnll054b4dP04/R
YsnnqHahAMXLdq+0C3VR4irdgY1hThfnE0fAcz/hpQvBu4XMaqRYl07a51eq4JNwQ1b4ewWlJND2
RbgR7CkUPogCk4XmQjUZBFZ0p7E29zCHo4F5oVh6c+2jR2Iz84kMBs9fiodC+H+PvlvyYWvG1XAY
Ai4eSkqKpk+iPAlI/tDcCwHEQG0Tq2p95Y2SHNL5+mpvzlkunBKRJd+m34TfABKpt3Es9LcqnoBK
V6wsUDLC+WK32tQPrLDhGhQoGDB3fCK1h30A2tqlyOh2sg4W+YniuB+3sxfFDiusY12yxjkd+fne
vBSakUIJSQ7VhYQX149Qewpw+rG8SutfXq9kGY/mZXvP7twGpkYEID8pRNApeEpa8Y+jnH6iMMN1
yQ7O19NFExSgiK8Jb6eRaNZj1K27bBHbc/1vSbfrRO9kVlQ+lfjNjxRXtnnZLDvYUDxg85rp2m24
Oe87NR9QFp/fx7AOJP7kLxOirlg5fkQc2SPZksnT56f1nE4VTJ5givUZWSVYnaO1V7A8dLRQgLS/
1h+Koy0A9o/kSoYuu+g1AIlnjvYcQpENhyompQe3RMbD87H72vgX8RCCRvgmTU/lyWpBMTISFGcj
hsIEQR3N60dDuw/rdQj7nABIGO2YwSnTWB9EYkKOyPi1B9dLdO09VswCAfLg6+XO3IVuzcydg4kU
TXJk2cmEjJcDPIVaN3ECUJXp0HUCCGg7PJld2LNEyp3Khm4FqhOspEgpXRKZIqV+nDmafUd7toEW
zRgQPtl1Gm59wJgTKtKCtmLpFUVbgACvDGgNOn0r2EBjzWtKw2uMLf5SPKSVPnv5myTL6DiX86F+
KSwjzPU9jQSR4B4CJwWJOw4yrCGEiYPB42NR2Qu51fa8OWjLM2yfIJVCNIq6R999JTjEbYOsVpUJ
rGxLL69SMoe72ey23l7E3QGEDzAsHO8j7AWlpS1ErpCiM27UA3S5DA909zECc3Ck006VCa5ERpQ/
Q7KSlzosdfc5q6YdVZR8yEWMw1lIp9114V1FUn5stUPidLRxD0k7rKc/We9rlk5JUJOgGLSVwPWq
gLn8SZItNfe3LDMXPFRiWgPTwxhO8bGOwxCOnEbQ55XqAy/mxw5HYOfbXyrIpFIBJZNqr+rG9LIR
HyD6ZRsvux6A8mRo4cMaPiWB1eAGSyK8Ocr8jMKDa0gGtb7N6wf4ZpF88NPeJQUTYmouhg3YLyk8
MlKj0ezqjpYhAxFV8IlKjhOb6nmdmcJNBwjSb99NW9/Mo7PZi6eEWYzwgdLdTtMA1T83OrB4J6I9
7/9IO6/mxpFkC/8iRgAk4V4BkKAXnQz1wmi1KIIE6D1//f0SHbuCqjGsG7OrnRjTESqUy0pz8pxB
taerbxfGh/mBlbtwn5rHytTc/PHbqxFpEui4/BmKCb/PAdK3LTqViRZK9cdXvjArnh9XOfzxrrx2
LuWtOS6/t9+2Tel1/wB15W1rtNfOrFqHomPQqrb3QCUlbCFMDTXvd2FiMv8NymnfHirOcp1kcz9k
wjvdpw/4IRroRsz27SS49/rQk0rydAkBL8Cgr/DzPKn46cV/vBrFsZxjeYKxh05RrU1cAYycbcRo
sEisP6kS8gO77ngP3F/4dWZDUhWvYIV6BHJmVxKGNOzEzy96orJCVzH3JcpBXO5u+3LpvJYvIW0u
6dnIC9iMQERJdZa42PDnRlNO3xRbdExujHasC6xQcIxDv4/x7/RGLd0VL97v3GjKmdttjethtV+J
p0iIRE7qqYvJ7zarKFCWasTKXLUId/y5Cl857X2fbk2bh5Mz9ZcHkvsG5cyl3n013dt8A9JmKAQO
sPuILu0i8T0gz6RnpncY/5IuzoU2Y1GIm3JzgyvWdbEpVatWynKHOG9GMN3D90yF8/4pSAeQyePI
XPmR1IM3wS7ar4GrCwxy4vpIuByfW5dmq7aakrC6NAkaShrfEv0WzeIoNji976ogeLkGFUTOYHgE
ngg34BOGcD7AuwU7WLu303C8aHwYwfEMa0Sl7D9tJ0/eIbgkYdKyGsfp4JD46QjCse4qgFNZnFBJ
65dDKIYTXs6WNwuuXCULhvgB6b7752dInNl4LvvPmwlMdO7v+SqYoJRJkpKmQD+gzf2VLv9fMfwm
/iYMhOAkBNZmWcHndIVjCzfKdJgGB0BdujRP8cuQ2zPF4TYuADOWJ/YMUP87GnxevSmJleFvYhu6
91rXaERo3tbhford0+9x1XpWUtmlll3K9gIaAMACXbuFTnR9NaNgfBe2RBwThKKhLFo8NVrPvzrH
F6CMoy8J8fQMnJp7k1X8csmNzRZ5lZXBMkgJ8wvoV30H7+hZ4DGAY1wfQR9hwT81GrrKZZY7fHBl
s4p+bujbHPpP+7o0x1WCPGggPsa72fgyh36GWCsBqys6zg6owtq0DWgBsEKpPzr5lcm/g626rl0u
mxYIpEp2WHKfskiXl+rOnbMKkHVJmDAeygqAP8NXBiz88vL4YSpMXucHVMxVkqzdZbyKGVDkmUXC
C63L5hN6m4x79F8p1tE9Iv12Ix3GvdhNz01WsVZXN11XVtbUGL+ImBWHkBISWlrh2HrFN4Y/fFrH
MeNFNGgiHdUCL+pxXzl8mjUoPHq571Cs0mFrVG7XdckgexM+bbdQSYPZ8e9o+xCsCoP2KoTPxcNN
IrX5eOzigDU3tnL7q0gDwibF2Bx70FHl2sc6k0qOw4yPaCgv1tqfiMbWBgNHdAY5XYPeUm0ZozBL
9/0lajnHXcOEYh1cg85SlKp5OJvzSPKFHQgOSXCEWlFEzbKrZRxzftykxy0DCnOEeIhP9O5kkqfR
hHNHMhX7LYmCx0te7BHnJqrEwIfDZXu7nzh2m1obdVuEJ3FK7A7+F41bAnQUYJAWN1wYfuRGVfyu
9e54Pu4OctjfkNrgLUZQtibekB12wKcgkocczpQTNg10Qb+4PX/Zt9zQihNWLfHqbpacsW6Xy0V1
Eh0e9vaVFYatbB3QmvQSR7pbpZuw4oxRobstkykTlrQ0zhi1+DG8wzDC0RiFWa1NJjRmkQqC0FlX
ls7YyR9NWTFriyNvqptytkowWQtzB+T03XOzhAAHReo70q6RHfsA5jtsOtji3pm0eK22bIOFFECU
dvtljZUPqpqu6ZhWBUp1T01igtWP55uDwz0XPa8naL8GQ1dkbIRt7BlnVJSuXh6f9OyXPhpUMbBW
st3Tg8kqiNjdWzvukA1BFuLuJ9XMBSQS8v3N2+twGI9gz6dWjPv0VWp+ARcZjRZgQt25r5X7yghM
Hn2WYm+PThK7RsxasBWw1tEvYnSbaCe0l2GJiJxknQMREZ2qQxBzwfO+FVBR9siY+ILCfu7RdwDl
amsRprM1vtuoXeqQLIOsw+4NoGwilAkHgGDAM2s7E4rK7D/2UbHXMYJEdipWsv3yQoDBAy0MY+A7
J72WtMHrkkhegcucH1DNaJYO220CRJoB6QJD8pCHoV4Pw+S1PQJG2qbVo03ll2QezLDjK8gg2qh3
JGun9J/clrhxV2p0hJp1gLdAE9BdeaU1sUmOtlP1O8gYcASJxIUq8WvZHayDRTgyZ6Ml0Ovr82iU
dtMg5i+twEFRw/mPicnEc64O/BzTUnnDSr5ISp0yGtn8rHW20bA0FrAo/P4xlmLy1+7UdS0xB+QD
kRoWdP0gU2SVLKB/q9NatxbKjE6rtffp34ALituYOJo0QBFs7cd3KI+AOU3d4xpi+DFgVCq5cd0t
0UTIvRvFMN77yxmVSw7zYzNQFGH8GFWx//uq693KmRmgbXFZp1clGdR5d2D0beHdEPlwe3hodVa4
6KVlYMuEbsrxPEDgP7c4cWJjatl3WfYs41U/RCAyadiJApCnzxnFjjbtWrjICG9iYxkTH1qx/eX5
db84lAx5eKgCSOc5TrSXUZJAo0AEM/gXHgUdQd8jKnb27pyW5vbIiAd40N/c6AmiZqESavoE16LY
UKtQegSHoTnX1YI39sfAiiWl8/hQWVg3QyACJyR4Nqn/9pJ8rQAMtEWNzo3qgkU1/e1ISKv8dftV
Sh+QVteMNOgQWGEEIkohQIHJxNNhEmrWpign8+MTFYO5SawSbaWsjSgrvNf3Wyp3GV/KqpuQiZC+
YdZHxImPSdjaD0hDtVGv0zyFukOherf30n5zmbp8xikIJe216vKiCIBDCh4wQ+rGKyhBM23awsue
jWydp9z0ZHOLPc/YcfTJ90lNPjrVIUyh9hV86vVJdKMpN3zuVZKL5TEaKJVKeAigAwDwGNV+9VJA
vw0t8K4obPkxPcW5q7iHKxRlDJjQ7ciZh4T+wwT6JmZ8FTRPk2rI49MHnwOXlgDQaJH+8j6/JHC5
9x/btyJ0yI+PUS68M4/Xh9tiz1pDz34deWSQJMU19LeNVxq0F+MOwhpAQ14HYETohX/xdBa26JHO
77ZqACqH+XUH8pRDTo3HfKUtsS+cdADOoAIir9rWAYMLjXp+SOXqe7f4dts7MmmqGdVgbDZwDXxK
rj4GBxeICtJHODhp+xvMTBRQdd/yI6s3+uy61/uVvacj0KWl58nqgEXZ8nx6i/pdsMlS25Ij6G4I
rWbIudqdqJN0JJ6fJWRCvbR79bdHOG5mQpDQIw5oHbtJeKz6X4cNij6gmPdL/+Xzq1Vb9wh9y6EQ
kgFUmSP/QsfwPDy1v0ZL4ZgC2km/+Od1HVTxVU9+qf55aE8DPaikIIrKnTJMxc/HzEzKi+MBpIWE
q0RwGJFxM1pE0w41btFBCnAdYMbTmPiiDPqPYRU3aV+Kr8utJUfr7d3zP4R4IOqYAcJDLJMmZivC
sfwYTH2w7dNuHpcYjDkKzYGHr7Sg0RaSzN+IfM7Yu4haAZt1o1T8lXbDz8d3uahm+uMLFLtZSpaL
jeWwyhc05a6/pX0I1vp987208Etn/0OafskTn30qJtGB1C+ZwR0amUbdflr7MEW3fo0SYEwfJ95b
q6l5zf7hGfmPWXcNxdCut+d4ubmyQDyw3XdSZRJI4kiBMWVD9BhbWfB/vmuuodjZxSnd7VcQ/wrT
uBBBZH2KkJuD7fn1b8W3fqy/YkvvqWelc8r18KPuMOzTdxrZzmiMkJuygzRsihSqMTlLW2zbHfdR
8pn0gF4uW1ekIWD9cLCw+k6+x+8bvbo/7x6Ajul0K68pNI0ijkps8xvDwcPSGEwDzRksjPG+DZxr
KKbVri6SzfEki959d22kfPYSnuAv0Nx9fmFQ8xqUG+SJdFmC4vtXsakTu65TdV3lsm9Oq9u6dN5I
kgjZ+OGiO8SQDsDyAeQm+xntQrl9QQZw9BYaU2OJ4f7rsOVGV27/3Vqcnd15K+66uGqgnK6NewOG
1WrQPXeecGPq43VM1DIcIl1RA4PUolNW+F5gSrYbvR51JLM1qeHYo3KQIosHb9cysEi0PbYShYFF
OfelipVYn1clgMJ8qWiqCuc/wWMJMM2006GQi4ePkqhW0jPDVz5aH+XyH/b3+31tsjtZh1MltOGM
Bwu1G8j4pRrKN31jFFE964H23pKZkMbWIIy7Im91gW1L74cVOh65hVDsw27rVc8GV0OQLjR+gYom
bTze7HxAJlVAefSfiEog/cwAZKXNMo3a+7pmN2S1H62LYjP2h83di+1UTu07/b34upQ5xamXmgVv
uS4nUuz75GatmINKuRQnHjJEJNOMgP5S2t3G14/hkLepJ7IGmGKWXkuGaOsuiGIY3N1uu/FOTDQh
wAJFsiZpPW09kbsa4nuhH8Bp3CD9IIDtCi8XvHYZLSWe0MSt+LMpyRi6QgCOu/5E2q7Xwa2R7kiC
/oJRvfrkA9iEoiX2j7g4uDtx9PJ4qzJi8Udbpfhux403dVbLbKuq0fk3j/x00O6CWn2nQPwmSoP1
cQbPcILX9MX2q8DL/YiM0zs9Rl0Y/Gkp+v16Dl63fmwLxfOp2YNLZdlpAxrTuSPFhvh7n1Xuie19
HR+XhnwtpEtvEsgTUw8hVUFVjcQFMufaZraijvVqzrRk+bhcWupoWsYtPsvZCkNu1LRlB6vGOFp/
gFnpY+Aow4BybUxrg9JSzzIlJuTB/niKCb6U79b56K2ZMThzmlrWKEUPh/3ftY6VwSwFJjPY/Kvw
JbfOijk9rdH/LLkYtnL3jdLPB4tc6YmICPLII2aqOYWZkMejWSqG1LKOW2u3YDxS0pwrkcohBWiG
T1ZjfBRcP2GBvHOxFN9ahHFw4yf+8Oy/QjBGBsf9AKmIC8odQTGbZ+bxLSkqTFbLVUiYwWrRbWIp
9qVasaeV+zU2sk7ig/9BE+2WJLnZaA69GuSJ/rNQnlITXD8PKBYNXv6dhct9gWJp4ku8MrcQOGbp
CjDW9WV9/i61oj49dUQa5OkxHhdy3lpnKxMX/Wt3cmMrNmKbru5XDKy4gNg4cCOQzF4b0ljYRHAC
VR97DC8INpYr73ySMW6V/XIHiZ9UCzQvfui/v0VVn4in+/nanC4NCEJoa6sARCaxwfNSg6EbN6M1
CHWHszBhhayd5zgVxzBMVep3sV3v09v1xBV8kWbqnW/8ShqYHhJ6NUBzSOJ0yBBvfYOsgjzzkMKA
mH3RAveKfN78dyivanK7rcykyiWhm32OVAFwBMIMVH0kWtaLp1hF8a1rGlWPhC2qmKomxWKfXNd2
Jb2N4w6hpgmJwO3LCE4v6Kjs++g6xyQS343ask/nCQTT4yYpDkjhnzpnUorpkCLaFekT05Uyfe1K
VStAR41yEqdCm83TfatiQFZXEBvOdnnDQ3fpPXxCP6JGaBJkutskFHa0uQuqUMifH9uGIlxj1S0b
rmFDSQwbvXozz3Hi7tPSlXpMt9J5f/dEVf7Y/wBdPA0jEl7kV59Xp1rsPyf1RkMbIhQ5W/nxldt5
cTYurXDxDd+HWkYcNPH3knYdaZ0ZYBlJafJALcJSOA9HjTIF3oGO8LKwcpP7BJVvIjU3pwTjdAMv
0w7H/rntEw5SSyAi0rwUhQFRfiglIFqfT+badKdXIZLAwfWk12kFmm9aElnPoR3OpcVVtKxgyh98
IVjyudNzJGVQBNUk5j9DeZZ39sE6rqw/M+6WWxJziGOXEZoMoZR/PSGNbLH2LP4Its9In8DW7LsK
IF6tDSpHpsdK1MUZqvMoOI2nCD+7NKj14ErSG1+xMI9mrdyy25x+YleG7L7P28cmynm0dUNCCQUl
BCpccI8GipYuBVQEScrfMNUA3w+LzanqzW942SIO807nC70n02YEnwQROLxuq7ABLXSjbYWayy2X
99GMFZvr7q2rfTwxY7gMV9RTbsG6Gdbpc4l8YRD0Z0Q1oiX7K2xJUlczurgVj0ZX3I7L/XycelsO
O9DRNq653SLDlHF5+CSZ+p1VU3BAW5+YG2p5zeC686XYtdPxOE+NEqvexgUEn5w1KtDTS3V4zxsn
ApX/65CKKZsb2/LBvcr5kpoZFhRMvD/Zdcg0QnMqICddT05hqSB3kctKEtebnqCmOYv1XPnlG5gz
QcTbEb42MeS93SSdC+JpUhP8KNz2eqLVwnxu/gsUi+asS+nmZvAFoO3omKdzDihMBGrhOYQVQLOp
RenD/GCK3dqgM3VZTtnUCmUaCWcYj0cCQj0q7cEzwXmoGbIwSeJS6uUHsLtpKPO7HdxSZbpgU9vH
evv+Bn0jiVzpfvl4XyyC7tuh1qUe+wqnXtKcrOgD3dZiAs3rF/caQduR7koXugq571GWwPPcdeqW
7SupIgnIRa4xsoZ0Womk2F4KNI1KHzAnWUvN4ot5/Ps6f6+E3LhcJOlcKsZ9d3Sv2DGDpq9l8xac
w/PCr97ANf9JWvW3tc6i+TpZJpC4uLoP0E1dsd+L6vmUuEe2ApqE6eANnS8aTvxep9LqRGfCKgGU
6l7sfzjf37OWj8rNemGVTeewtNj/LlVBakM0C0qd5tT5ta6BIdWctyK6LV6L7/EUk32elo7ra5X9
pQ5GIqgOqqoPxxdRmshBwTkS/I/bqljp3TReGd7uz4AeVE/15njaF+XI12hCcmBEG8WFHJDO8dQu
rGKg06O5ra7ujixsm8QTAQEJ2ijyJ56AOHS2WXd4Fdtsr68l47Tm8OJlGjUk+DBUUJjtaWKm2iV9
4p+61xdNj8c3RnUsD8muurqexXZs/CUxRz2k+CDakZWNX6EQcfhaOLTSlTx/voZjt3v6ZS78J4BN
ZhsKcp+O1LV/pRgz9ALixA2OcU1yoUuoh3nCawKizSBNAMpqSC8f5rVORKul4X8GIbytvyFS6tXc
eq12CFEd9SuEmZc6Obl50KsZG0DYi/48iBs0quH1nBClvv9+M0/B+73zTlbmoxEGvfU6JAXpn5NG
x+kKcvZrEEefui6TQkBT7tSbipWdVwzLi1NuGbY1lE7OD/iz1xwISqxRx/Y7QLpIgzfam0ZIPXUJ
2RLsVJqbIIM8MHBqU9PxXD7dDoeqXL062h0g9pqZw4B2YNAAS6Yz5cX+0X+vuuoC75PzPfGmjPfS
ft82CfuOW38z9ytwGwjardYpDSatqhEC2K6PBh6VqMcT1l1BUzGopVUau/sb51MKANOIaBg2XDrf
e6dxS8cp8A9u8PdsFUOaxttD6Zpw34n/BWe4Cab9GQ0JHXL6ZFzEBReS4UG5+3iWhTmX/NlSLKqx
uSd3wxQLvqI9xwwlKUzelfoXrtEt/IXPT33lUzNqUbojP6piVtPpebneL5ju+3i86UIGD/Se0v4X
cFS99K9Yr0cnV7GlUOaYh1sJ63agQ+qMY7S5B8e49s7YUljuJ81XWoQwJgG5nq1//ZUOia9051lc
j0dfodjY+clMzOpdXhJ5ubBYq2ea0ztT/5nB4HNeveoeSzmgD0ZU3d/pcpUsHYlv9mFCfSIeg/QH
VhoZzd9Hcv2INj7T/qQnR9cY9qysnnMKpsmyBCyPmxti2aGOIb4Y+xGcjLUJeYOW9OJpplpEipn3
C9SmnmOysy/uXd4SGNIrHYADT/amDjNXVOlZ+2A2GyfvM/zgSblDc0sKVpA83oHOLzhBzf7itd0e
uStivIaueKl75bKqR24xjKNzOZtrTjovyFvSw46RToOipc1ztXkHt3T1F88WaJpaJsBdS0k2UmBt
XNrr6NK+fHwhzHrxq3P/U1/90Jj0zDbkvq00ra5OFIkwsSR+P2AuHSOkTrWKZCuZdo2TYWscVLXb
aXe8nqZnFESJObcLwjAI+96ts/+Oad3wrxI0fNTBNI0NgMxQYYsOJFn/sH/aEj8AXyYYbwVhGg2C
M0dp2eM/PgkyIhjYw2kwQP1tGRwcX3O2/iEH+F/TXFYspFfepBdTHOs/F3fTvftreJD8E/TvkC0G
omAxMOb4gPAM4ippDEdhijpnK7OnI7dLZ2T3zk5KoiCkZ4jOiuunieP7+97jRlWfXkVTiuoJ1bFl
sKVIFS6p0WsjvcIqbP4rFCO6tZP4Yi/YvT29vW1r9CbCSyIkmQQzKoRlQKZE8aGOQuAfknHfq6+Y
TXPpnBcbD2Py1hbYIdg3bg8P1Ar+N8re/cjf+8fer2kb7dnGJ9I3/2sIoIJJVyX7uD+l7L/XEIIJ
nONje0EqTipDclH0zVma1zFbk9yOX735vTw9ivOPweahCKqTEjEOfh5loE9ny/Y+fo91vk6Wmc2N
eN8Z4KtljthPbuOV5B/NMpcQB4CE/uPBCuGkuaOUHfjcYIvdyjZ26yxIh8QO4mxAJ8wycvsrgZSW
hsKlSej6K6H/g6zFYPUKkLPb1lZd/iG3/d/DVZEXNPcld29h7i8rnJ8neya6uzSdYGRgq0ZayND4
k7rYVRVROlc2drqXkI5WFcAE1/Dw60668RpAF3z/qommMX7747XO3vgHPkC2F7kZ2huKaqWVHKVu
VyQkSbo1O3AFYuRbcChpRtM8KFkgkxtts56W53OX9dygq0D6pTmbgcqVjgd2UZvv0jwoWVtYbjRr
ilW2phzaEkGyMFLSFLMe4WocliTKAwpUo20XaIgb6OYpxu7RqipGybtdtvvzOdvKfUhQRqZtuG8P
YV0jKoKKC8/KrSMEg4JD5/ES6+xhlpHLTfqe2Ja1XTLpkHIlVxVZgaehvzz6a/LlaTuaN4lqR9C/
4jVYwFLCKu1w/ovOKhZRFec9rqyunPuOQymp7K0LSyAiA5ZwfrTTztvbYkgGf8gtdkOe8f5p0umc
6LB5bqCS+tQKWrXJK92A/XMbHhbS6629NCUejj6lu/nH46Widv94mzL4ae4by3HldNvPJbbptm+p
D6LWWvgEk923Nbzdbyub5xTadnia3vYdEZU98LIsaiYtFE1whyJu+zuqncZl8gW1RbPT2TQ7IO3J
jjgClIPN4zSjsciv3cIWdHM9cgavnWgoLf3SBPDbF8zMr94v4fjgDvRqlRuQpdZI9sYJB5STgQXV
zvCadSa3Oo4f/LkZmIlg9rDydcB1nbnLfNXceqTX3e1kJ5ydLUEmisxNdoKvJ+Ohs/E6d6GqWNbN
xrlcDzbughyP6temVydjALAjigCH15ZDaUAZzUe6cf/hbXFsB9pup2qovD87vJS7OffuJNzlZkJ6
gg7AlX7zIBrSjtqCLRWug98zKh2CV0ue4toa8OLq4+Tr6Mkyx/AvK1GBFwMIiVmmuv/zddnszam9
OFXvuNdYQ8DDq8DpzYDURvY4Q7xc/CkQ94GpeWALkVSo6P53YMVjde+Gs9q51h3/AWQplzF5HiYR
Nw6ID+FXU3KWBz2pQ2HcV6lallGpUCo35M9zxwstn+qc3jsZtt5dDQAPN/v7BsBdzvQOdKgWGFAY
2OcGVA7ZKS1V7Z3FgBUY+wQyXf/AIY2fLMDkDYd/CqMhWr6kMXoS6M7D+7mGqq4uQCh8hyzTqRhl
o1p21H1eXc6X1bKyvoNPIHVDjlKgI2NRLp78ajzLYkv5ULfJhfmx3KjKJtNYmBjG+cDpokKMV4o3
PqStlzDpVeIBMgpakXX5lX8d6NyQStbGNu/m0Z2u7ngwglimPgwyPyIrjXkUDR1hYn15bMSLHZjc
mErccbht7OX9wuK26XYyJXQmDb4LJzwctK9pwXG6vVRe9h3opKO12t1BOzBJmhHmSE82MwXsRXMS
mcEEsj5QULozVOjyf09TfdYX3vFUcs9yhoDfv4NxXkD4Kw3jANCD0agdPl7W7Pc92Er1+Y6rsXdc
m3/OrHANr0N6Pzi2ZCayH7EWlN8pio6+oAnk/7xZjRd6cdAdf/wtmZf96Fskc5azG3trncxhB2Hu
+IxlMFikAp5ompcDzXnu1PBokDsgZ2MIykebmSs0I7m1V+zW9H5z5taCPZe3Ck4e6kqAfKnzgLGJ
SETAR0MUBMx8goAOEa4u01zYZwIO6z8GRH0sywfkRu/wB2LH+IQ6XHmUe4iCIkbu1Tb1lm7JC3Gv
+RGVp0kY1d35aXvHExBHPcGdwaEZUkphUFGuOYICAPJIylmz28WPU26yit2yj8m+ku6wW/RKCrfq
rNQbzmgwgFMavwiMoy6FUBx4OWWo2IyqU/bUFJyZbs6V+TozWywuY879M2pvGK4a1aDGBfi4ZpKF
mFI3N6TyMlmXfWqZYinBTPEmNK/tTRSHqyAOYcNogncVi8m9XghmbkDSqNTRas0X3/HcRyibvIrL
5/jopX/eY6npUVCYDcdDgu3sZkW1Fmab//EFIb1sL1q+oUJrmvsCZa/nzm09RzGZN+qtHn5QG742
GPvs95FORK1iEO98Dy6MJR6YZgeKna/c0Mpbdal4VWtpyeSh4KiTRaElGpnw2QwHVAp1Gbb6Uwfl
LdLFqeY3Xnmu5vtFer7KmlM0AioIYg8zHpEnrAEU01Olyzn6y3TmZqk8V44rLSq3bDgsB04mFwru
ucANvWAmWf5wF1LIrQmKS95noZz8fLGfH1vw4iLS92eoKTJj5bjH25995hN4MFHnac5eiYcmPdJy
A86W9lZrzpaaJDucytb57sgG12EW+SD0viL9cvYXEVxqeEDrLm+V2xuEOlBmRsLxYNHVZFl1tVys
pwdGPrV2NeG7EdcLAuQZwGlSkqvAxtNn/c/ABOhfwKBy0UZokkjyruk0/3RLnYAN6F6SwlyxBwyn
asL1JlQMP5/SzcU5e4k1vSEORlPKE7AyIcDI0rR0r579aT1tv4JBwcKL+fkcLKNl4DKJxweiEMmZ
/w7lSbdOZcNxSlx8y8+8U2ATWJ3zB8vDm8obA64g2PIjyFXxj9ta/7jIWc1/gvKqG6tzeYmKxD0D
k9bRsH0CNdvsn31e9BoAUgm0hYYnjnQ8mIXveX5oxfo7lrPfHecLrH+IDWhSzB0uDazAHNrNeb0x
sEJdV3yhm5wfUrH1t+rZ3pXTJbMVWbL3Om85Ekjw1FC+hbhO4z4WWtf8cIphT6sr11ktmKFo9MLq
CIehdMRFpDLxGfEdoPXFYdS2wBU6LvmBFbNOyHu+mBvmKcDFLsQq4iTO0L6ZUImB3XZAU7jmKSlM
jufHVGz6tjL1XPPMYaYF/k//Gf1/0hTLXNFDfv2fj65i1ZN1vNpeNtnqgntxSCzCoiIINoCSHFyx
I3ruocJusdw0/+q+KJeON3vJ0lZ8i58/Wt6ZoDirLHFBKZD4YBYtAhIofZ412B6c6BLuKcE8N0Yw
E1GgeiMdCuvxoDEKoDmrgTnjxdHal6LgN/+tip2rXK7xaXPGznmNHdrikl0h9TobRud9AHo2CYDn
z8CG2Yvw9y4sPXeAwRHLfH4O4kXvsg8emzvd7bMVc5eeqjsrPnJCkMt+x83JVJNBlv55dHU1ZZ19
UZs3jnGp7F32zB7alw0clpj4+pBuYaw6kwz1mR3dcisGzXZL6XG952hw5wRY2Fji0vozGhDI4YLQ
rpNvvtAUePK1vIFFHk5+pxXDllbteWwmmHFnzZGkR5s82tkno1cdZ1QyVOAGn3Gke+Szqqr6yOfH
VSzcninPt2BjyDsgdQbNit/0K3L+V8/D4YKO19b5/bnROHzQgvCisTja86RYuY2zsA+bCpMGzSBY
kVo0RPsomsAxIvUwo/f4/DpF2Yf8ZBULd77fKSncxKpi4ES4l7qC0Nbhx8nF52+wXwzZ8RW8bMO+
VFfI96w53mDrSInzhfc2iRlKor0WHZN0ST1vo6+vQdqd1tq6amVhQJf/XMU+WrF3S0pH7CP4EjJf
0PyTpxf9Fez/56duM+TyPjgJ2eLl0xPr9dFZJ9nikNwTtrVVBLGJODHk8gcXICQ7bapNc+wdxcCB
q7VLayOzKDjUsEf6s8qpPqMTD2iIkBX3K0sUvKPHB0H3BmRkfrm5XmKENqsVhoW5/E2uGps+bMLk
/icrdG5AwUz41jej11nk9IRWnXcJWMaAb6Jo0T403JoVxpEbWGRKxMNt4GeyTIPPwcvjjy2MtXLH
wFE8vPutvD87jnwsvF/UGrkjUUfgIFqDqzsCiv27HTeVm7njPlZFD4tTh9hSRjnUNnu4sgKBhA1Q
c/AKoUP5+Smmz0qm3n5z45jjRIPmFwkFtA7dC51IZnv8cfD3Z0QI7xA4j/90ok32v3qtMmk8VHIg
uhYapjYh9ifVc92LpzufinlcJ2srNo1YLAbnhCcPO9FGoo2OSUltwHbuTbT0iDrvz1Hs4jRJ7sll
yopcnyTd/47YxykiUzarQjQWvV4EhIII4RJy1ZM/PxJhPT5yupfXUQzlxZB2DvkAKDukohOHdPs3
vWDbWAS2/wxKc/XhhPu6Zljd+VMM3uGS7pK0LCZICkmQToHPhnyCp7c1QNJbGho0I2peBFf+PGcI
7mcPFtkq+xuGtHPQmDQmISzsTfSRNPQbWxTMI5dgOfThViDxUzb2UrkvrMPBuoGSI6B+77KrlG/q
QzwMgrUAaUkyz43wUzNL+bV/m/bvYZXtPLqneZIeGZbUSTUgQWU2TFKhq2esnkj9Snvl8xGpCNhH
n/8fNOiyb3+P7xgmzceOaWdF9twq36ybe0uq7k0yz/jNix5tG9ykaFb65dJuK+x90mjZOLSd5osW
m/gPBvR7eMXArFaWlcYVhodop970erO+kOSPkErQneDCUrxnfg+l2AtjldKeNGUoFOgCSABq9Xfs
1gLnYggDRf9uBPKoRNTL+QKYhU6+ufVfjhPNhhcf6+/PUM7Z6miU7bPNZ+xq0nP3LrngJtjCrNMP
ufZQM17hxaUqWPVsuq3NzJPJbfAiLidla16WlixhRX7KpDORRa9B6iXx6kgL+JGF/OtI5UZUHsXU
rO63J9eUIy3KmTDUSTGDrEvaJh/wOpkgjgCEcmA1tSIwuqGVVxIqL3uRHB1p5QQqSXCehktSY9LN
eHvCZYSXphEa0ExpaeoK8b9ebtbKSV4cLsvd5vpnnYmHKHnzHjVExqxCxnnYN/q/SzV7689eX3mt
a9TWWq81GjaEfnIZpcHFAZBhNpcBUYbmCBSBUPKfppz803pb2Ztn+0ZfVjdk/8lYzIxmf9Hpw5UY
fF6lfUgzZOEpz62Gcsrt42G+W+4ZkvxTUsv8Y1rPallfp8UkB5rx5Ew9OnOqGT0l0yPcrDToQ5OG
WGlzRapx1i83X/2JiD5+Vlf+p/aJ0t0t5VGsnOEvsMwqJ/0i/HWS9QI+DFdVxwdVXxt9tRv/2zzV
NPe2akxvB09GFEI4IRYdumBo0D/uPNM9+qWnIdTMUU1y7+3j5rpLONfIWPEwGjSjSypT2hZeybW5
tPUFxISaeRa+xt/nR01wT8uH4yE2uMiWj58TAowC2VaPhqnj/66B5Wp8Luii0iWvCzFDuZuSJbdz
xtLdrE8Qm3KMXm5oBIi726xHs990bdVqlmDSQx26oLBOlx9SMVnSMsD1lPU91x1/3sOpk8mOo0WX
Qh2sczegX4hDINqHVy0yQllS86K5QTr7pUJIUjutHs0LJ4tN7iKHkjSSuW+On8YkWprlCV+yQjcA
nFkMnqa/eot6ZvDr0H+mg2GBxum+Tk5rGZiTl//xJCjGa5MaSy9J+K49ObbK2w5kXH12WcJ0jA0T
Mm1/MUqeBGuilxQotmIVuLpxjNxqRoecOw7W3d065s1gb+Qh+8DljeCCAThF2aCh03cvTrmUv0dT
rMkl3mxiay/vJqT5uAVkOXd04UtzXa3xYjZ1W/4PR++/A6pU75jMNTquMj2MV3fnb/sfq1oT6p/h
kOpoJ4MDD+Z11IxaLbhnQH439EW04sfp+yPkz/NrvDnAM2HwES/78EVgRBy35vA+5Lhj0TwdP3Rh
oZAC/H/2NOOKyo13pUIRny+MJ/llcomi1oj8CuFrJ3Jo+IDmMqw0dW5+8fv0PariE+2WcbrcVRiV
9OV7iVohpfCIJcZ4YrZBLekGLDbb3wMqZmWVbDe3iyl7KwlLfJEhff8Z1BJQ8DIgJ/b4nhaXKHLr
qvg/7ny1qay2MiDBE3sIA/pvwH5gKho6nnftWIpNOCXzxXW+5aa88O6SJRRAVlVYUUGMaCM0jRGw
FFdmvTJ38XTHxEo0XzwJ1TMEYZ3XiST7iFO0rlPxUXEq5NfKru3YyoUopfamWkoY7wIdyE4wvumT
gDaggzsg3SKP7WiAO8MzoDk0hV2+HvDB/wwthyp3N86Vxa56LTM0SjVv66Z4NPbLB6H+rNonGv3d
cQaH8NVLYGJCYzqg5ZXc4xe8h2b/ihr44xNVCNPJf41yZ1Jzb6b30l0iF+DROFdo6wXNqH/HvQp+
0an5qd3r4lvzvQDKrSntjrZXWcohxg5dnrk2zcjsQQInVPWXRlwbfOpiFlMO69+u6/eYysU5XfbH
7VXGfDHgBfloRstXUQ0APq/Z3qKktQVNqYv+VqVadVTE3dHZrcyTsRcjFNYFC9McrtuCDQAhARP/
56Gl2cGCq/NjQOU8Ga5zPd7hSieXW6fnkDrpvAsmFSQIWpPanHzBxfkxmnJeLgdvaScJo0FlCIUA
TfrSnkWSvCes9MEtqw49nmGlYPN+jKkcmKWzXlqbKUtKwfGN1MnHqbsM3SVcAM3t0yZA+mIIfh+O
WAoSaXcj3G3rqHV4yqCq/8IEW4aouAEzA3yduXi562ujvjO/XI+38VuXnmauSgT8JegRhuitVMGz
/WMsxQQ7rrndWRXGCt+IBnhBh5HbMXv0pvdGA3MNQnEbPl7rInvwY0jFEFdLx719iE/Z8f2gHGA3
j42ZoI2pBKXR1+eLNmdU5JL9GFIJK0/b+fLqyCwp9TfRUOI4OXjjNWrNg4HOEhRBVn6MpjiAy2Xs
naa3bE3RXyc1RXK3OX8mj0BQ2ZO4kvobMJ7B3AQ3gi4biDmdjdDsq+oT3q/HqmcszlhACltU/kiC
DsGPOcEr/lgg/pjuNdftq4oY2nrbxW59Z9oXpDJANwDlQJqnH51C24+CHnwSdk03zULL9H1VVC9w
MTfm8X3FNLehNE9BblJnZyNYiiSOHvwbPA5bC3kZvVE2LI+KkU8rq/jmlDdiCfE5KahCm2HVSDeK
8DqdR9p6UaExzA2o3M/U2d09I93+CeeQmGwKSuU3arS1KfUwSF3/nfH5nqFyOy9Xu0zonD0ucFQL
4ot0feTj/10QjdKNJr9NeTR/rKdyMafuHGHvHaOxd/VlDDBE9MSCRpxgYbX11+JL8T035WJyNh0Y
Stm9N/yCrAOAW2HD8AKMc4E8os57z17iB9PL7FLOkidxckxP5bWASzie7yQixMICnmtEzUoDLefm
rDxJIq+3Cm59AcEYdfgwRVlWug3vTm0anILFhzbhJc/Zo+9SfNPT3HB3VYvvetnVyI+QYEVBcbhv
TOvRZBL8IjnR1tuHwjf2+yirGey7eT5XKi5HmVAG7Ic01VCgEHEPMYctWJkF4aNDJBR7S7lhFXei
UnJ2l+mcYamMELRxZ59oBvjNewONV4sb9O9s0n9PmcqFUF6dLydjhf/yJr2AZDGRqUczSbD/5XAU
atn/iwAm+UuUZcNyp8w+V6Z7q8putjGCbCYanD6d9AItmAmyLIB1eoo+pLZ0W2x9v2eqGKfj0j4u
phSWBVySiTGD8fidBIIuG118r6kF7RXVmX5MVbFOlbiync/l4IojOh6Wahh76jyB1+Sm+C+PPZWi
+PTHaIp1SqeuVzltd1yT/yPty5Zb15Flv4gRnEm8AqQoWbJkypanF4aHtTjPM7/+JLTv7ZZptRjn
dERHP/TebQggUJWVVZW1Wn0+IV7coiyFy99984KEhcWWnsfMOFU1hqioOQ6T9+2Edo7mVoz45AL8
mQN3vWB5r6XRLvc2Z6A7UsVjLnETcG4o5KUoiJJqBi2E9fGPf1/kFo/PcHUyH1FF8me99BP+Ayr7
1/WZU9Ii+KK4FbHjrXl6voe3QWcBGrIeKmh1Agwu7Phaxv3HjmdRjGc2XZtk/LZithtGqzNk+1+Q
P2PrAiVny76N344bRnZOQk9ZGY5yiduTvWrnbnl0jkI+kGv48/yge/v+LJ4mt/kXVmAyAsMYwRaB
uLGk1T/F2mA4+KBGDy6lXxuLkhrXePYfRzqDQ1o+RkYj8DV5CmPCaHVe3wUH9xAi3f5RgeLQ98am
XGrOXXqZ53juYrNCA2nGvjnbAWh7/5EfkOFG+/GjhQrlpfD3+mKQbNZN9KPq2rw6aMhqSZkIQCZS
r6iegX19+meLCMow1gSNoP+XT3mx4OxTKpMZSF2BCAkLNtb9E6jyDapkoaiz/4DUwoKZu/4wLpab
fUXfA4xOcixXWNtXaYUI6cyQ2y8Dd8tr6/burvWOa6KBswR3YWiyOAMfWmwWHQngkCGWa0EK7Ty6
efcG0a6lnV0jwn4sNXvyTUa8TDD4/QwR1svnKYsYmMkmqAOjmv6P/vCFF/liPr6IvtWxPdgwBEfg
cdHM4HwvRr58uV8W4WLnMygyhVGhKN75iQJ04auCg4TyXkI74IM1unq4LP9SXHbdZ16sOrtNnqln
puJx3IX2JQSjUO1CPIa+Xp4v/q/3OLtMBDLnYi9jtWcdQyHeDytEns5mfHig090bcmBrd3q8faGu
W6GLDc5gSJ9EUhSHWDLmFcyrA+Yf8QYeH/QmZsnc/XOwHP4s+ez/8HL+fZVncCTvlb5IuAdr79Cp
vuJQDyUKXzvwNVCoQJfUInK/Crku9jqDJIrc94hM+fE+v05QYeFBNu+1hMLOfs9bURbcyuITmsGS
qEvVUiTYItI6r8VuZM/KgVfng64PbaQ/wKt+tV9OZzsvmu0wpF0gn6q9uevbH3npFs81Pg0dY3+b
kR812+JWnSlB6M/sP4A0lyzUVc/970Oeq2TGjdZ5Xnq+UK/Ip8GjbVDYc75KSyBoyRrOxTD7sMeM
XQNrISTl9eh4LSEQNIxhS5dqp65VPV7aw7kS5ij5JapqsFh9p0HZmY9+ggLn5gnFB3/+jG88JmqO
6zs0MznLbuZqrH9xqjM71BZy0048EDsXHkKo0RDZEGHOIzKxEBHi5ZaP2LT0YABeT6jZ+i9v0Mwy
6amSamIAPFba9wOezv3TH3zVBkWmvCDg9mJLNkma2yRdrdWAG10wjngpXJYq4J8XyTsM5ektbBcT
LoZosXFP5n/5hpM5X7gLaFTn/tSWDVb2n7svKP6/89GiEHDG+Mc377AXYtSMnRhi7YUt/weY9C9j
eH7BFwv3WirHUB/FTQbnyAu+dctASb+9BsmJVOWSKVxcb2aZqrBU2qDCes0K0cPqk244lcPrWKB+
tWB+rqPrf1/e8z+/2FzWiD1EDngoyDUOuPVBjTgfK88TPH+jpWBlaXNnz3OxXiw3pI9Ufpi4Prg8
GKR5bpXAUF5j4cNdS6VfWoU5MRNJQ9eJLV/r9f3A5YY2X39QWeiggvKs9W7a/8e8w8V5zqCQrslj
OXLib4uuP0Chz+NRs0Ow03zRR4LO1iWNlyUP8ouXGQSfqDxY0e8t6x5M8YYWNhwXQs310mO4zjpd
7G9mbDpDlpIgwX3ZAsBzmVZeWI/in3/KcJfFTRaM69kqXNyXRFPCyUQDN9wjsAhW5Myt76DNBmpi
qKR/A4H7CF1Lzfq+bemuZzsudjrDQN6EjpbhTOulFCbH0mi2gZoY6j9KB+0t0CJtwJqgyEi07mwC
rXOUSi52ESx+3Bkukho5yKQCdxgpZrwYZHxR6fQGwW6oxd3e8OKnndmdSYUaVcmPmi/E55pikAv9
54DddeBgdvLCgguYb07VxJ7+/+BIs4JyDSyraenWl/2CjBlvlNMW7MGS7fnFy4TxVBL+UO5fQXuB
IofMBBoQ0ZkHM/5f7m0Woala3vmgvWBXLet9g7HPvBeQc5ZImy9bnauvBISTKqoaKuXnKSojEIsR
Y/J4pID60gPqMcBXYBDSkQusod8MY+EeMSRmsZSaW7NfPvli3dkuDUUX6jzELs8RCpQTkQvc/uFD
HQF+dm/97oOBGJYnevt0zzTIrXVnVrYszFpT+/N+eRrwHHHynsMjdCxUB8UDK6dYQ+oPkpFoBvYg
IYaxFtb3kqu+jkku9q/+5KaGXEz6SuB0TfOV/80phLPpASW22XqCmvPLroTjhkAN0rGPS6zfVSx/
sfTMEIdJFDUxx/K8+wQPdrUptgaU379Qw87FLNzyBarviLyX7zYnMm6d/gwDqqXZqujnPYdO98HD
+z+zz5y3fGPzMOn2t77+ai82OrPDDZQk0QXCE3fNClvl8mFPRw/sn4QCJ8T6Cwd7pi9v7W5mcUlQ
i17Fc1vP99HGUjH6V1sduIwusr066pweHOMdQz91wDFrLeygmYY638UInH++W79iZowTvdd1idPY
1vYddRvHwAJb9oSJT0grIZpBUZ7R08VE4lUi599nPW9wbwU0GXXcjgBIIJd1nuh1bmA+8cbRBXus
XUX0F6vNCDOvFmSjqXGPONB95zz5/f02DEBnaDTa1PZWWE/N/fCAiQ6cnERWMe3RoJB8EhZH6GCf
9hi3DUlI6H+ByUfnOl65axbgLZeUua/7xoufOjN0KD3GfIlzVuGecwQlU6wV2o371xfo1qDdi8d3
m9sX/3om42LNmZETq1gTZE7CxFTvLPMUUz+Bgk1nqRizkEJYLmTpK++UGf7uVIqqNxRjA7cvx3wL
Vl6fWTkdGc5/EgwtQ9SHSVgMI+eOXy+N3SDDDPyFkagLr/B6XHKx+Zl5MyEpLUhQ48TmAfrA7vFJ
a6iBxShpBEHWIr238N70mU3z1WCQhQiHDWp6i+Hu6Zr3BFEJM5QnBtbiMcN81fX3UuHFdXx3sc+Z
dQsMr45Q58xjFBHD1UZ7hU2ipNqknFNcqktYPNaZcUs1s5dIhuVaJjpckhYUEOI9JwOzV6FHYzl9
s+As9JkhyybZSCsDK0KagMtMYSo0zxvDNTOUeaBlcQHGXif2/n2i82b0LBSntD+H6/CKB3xEwd5I
uxKpBgCEhwFTLJCG2z+i7hdp3DX6Ft32ZYnVW7IX8+Z00SetqXBghBHgmNvzhHKwo6NSsAYfH5g9
AzmG28biOmN7seuZgUqUuPE1XqT0/LwdGRe4QbKDR7uY42PZ0HhaWG/BJsxzR1pKal3nGYhnYW2h
Fheoc4OKIaRyEOne4YyhPbmw5MJNMmZmSCyFf5UD3B96VC6CHqYAHBnvpV64RdeLvi7Oc2Z/JGhE
GQVQ9dOW9zFzzWaKitQNktcv9lu9CdCzD7XH2zuU+A5uOH1jZoSiXBVrtcJHrO1io8DpHRzMYbHD
p90+XDjNJcMzbxRPxVKN9QqwqmcoakueSkrb1YNtIJBF/etSFvccy93a2szwJJoQShrnmc6CFAkM
wbmXAvm/ji8MSPOBlNxf3nf5fPtUr5eRXHzKmQUqay0wiwhLo9Ng2OE1ok7mj3I8AiXznum/6IaH
0vLj9/ftdZdOeN4gPnq6CnkCWD4EZUiiICkm7DlZghI+1zwu7PI63/7vXZr89VwQJSjnKKIa3BOq
c4DH1Y0JW4MoYB1/LuzrOgV8sdLM1MiSoPZogOM3B2U57xlU5dTO/iMwZQ+9xMceEqTrvxGqFJ+X
pN2XXqU5g0RjhQGO+Xhe+lO2DwEmEoHPQ8k2xlMCGMCh1C9g2BbAiLoAi03+bi/OVjQj0zD45b0H
NHhFWPDKJfyg7uEjrSFB1AGTlo2JIvDlPTMnSCee/q4Li+ygA/BYOBjKvXC1+JW98ZrMmXVCcXPi
VRBaACvEo19UrgsMbhx5dMgdIMO7sBx/nLeWm9mlooslsZOwf+SoDDqhaCi9+9o1fLaLfUIhj3V7
vSXvac5AUepNci+dqTfwQq3zxOtnvnjnvUgfoSKydJyL682MU+TLYiP5eKkKhRA5952INY7AfihL
gJQYdLsWNrjgPc25SZJ1LTeEs3fBJHP6tOKyoyE0MnYO8DQgiSs9LKwpLZEVhNNxF7c4rMJsHHk8
gUYhPhrhUNINDPH7dkLiU3fuXzFXzH2Mga7Ru/uahZj3+xz/hTA8vjhapoAn0LPcIekNWQLKBbwh
YM7VSv/0DcLiDlVkmNShU13n8yzeFDSOoXQY8yaf74tdSgVUivKWtmYVc+V+3Xa/IY308WZiWDrv
NceUnpf8FYWi9r5zGN0rqGDaY3D3uX5V2yydxsILIjNzOZja/6/w4TQ25ONMJHXwgB6x+8WjX1ps
ZjGTWkJFGvdAXFOBA7Mj5m88oC3gb732FnESf42XrxVSezrKhLjIKmbdGmT2ekRzDH017EW3ibSd
qeZOkRXroGNq9y7Gn0qb0BrD68NKY2Ve20kvUK16iVrX6J49uWGqmFq6HNDJL6nXBqwR/kyhwcox
tXx1YhUR1lqULTz5X86S/2giEVkzNUPTIXHy83KKRTZAkLaa3EoeLMNPaRjdyQn0aQLfJtl71O7N
YV9VlTV693X4EaoDLcl7NN6p+V0/2LqcsNtv9NovMkRd0XSiGiiznUe9XkXU3O9D0TXTbeeDjo52
DYalkI0vOnK3qaNdp67k5r5s3SG+y1S3buwgt/N8U3ZLBvgXhsHxGCIxCLSZIVmKVt+fxzOJsRlF
hS+6uuj0vkvCY2J+K8FnR055eAiDQ+i/SVlLe9HJlD9N5Q7dXVmfim5fPAQqS6p1L7tRfuiSnay4
Smnn3ZvWBVRCDV8LvlZraFhus+rJmB562Yk1N+5RUJQrFHfHlFfEeDTDr7rvaC9DjLR5C6U/YjLR
KC0xNjSgpPvuJ58NUkJHEzqI04cRHKrwKfIeiG4F/bsZfNV1RpPxOQ0fI/NLLf4OfU8LI6RtdRqL
D23YKZqrg+AJ6n0pP/fqcUrgXf2KSsF9kj6Q6rkpI9qpb1qJsj/jqzIfe5R2q6yDFRpWyeQK8RfJ
U9rhJw7Rw6TvY+0Uy7ZYsza7I8ZGT51RQBFA/Dk2D8GfLmxoPnyjuZpqemSRxGB1nlu6/l7FdlEN
TBAqSoqTWu8H4RsjHWiNKQ3RcC+pd117GPq3Dv8XX2iZHhZ07EN6+wrO3S7/6KpJdExNUGTNIDO3
23bgx3y/nlxZxuNkdXZs5ecpsf3SbsIlgzjHOFjMFAmfw6HLyHrNr3uKyraykNPJzcd1EKZM8z7K
cC28NHpKg+hRb+5CKEmqMcPqt7c5t458ZUnWZFNT0PhM5kMxTBI2gSkFkxv127A9JsQVpZeqOTam
NYyOQo63l/uFX/l6po4xBQRDUHC2M9MvRmMs1zAzLizh4FGhshr5/J+OTSaNdSYqdCqY7FvSyPyn
JmQNYaPKFJ32Keuf/I8uYXXEup7pS5mNK5/cNImK76ApkqmcC10ufPSkGl2hlPWA5/cxNSyN7UG7
65W/o+6E3ULIQK4sBvE0OAgcOjEwf+WnUWlHPW4xr6J3jdLKAitf559pRT2M5Q6pEtrCJ3kZ30XM
EHxveloJtPjqZDqeYJwrk2YCyxNMAWYJ4qfXSKJySXWBKgZtXlSBCsfWZwHmBAV0CKinUsmkas76
gXnQRnhrvwwMPA+pcNIxS+0jgEbYK94P7IvasgqA4Dn9HjHk+D5IqKBR3MeoptpHBw70VexopVND
o/4bGfm/WdDmPXrP/qg+Nb5rkaoSm07lY3GSFBrc6xhY9NJW1HiKD8pb94Z/ITZp+SjS9lN5un23
fp+obJqiiOcjwRzgTv880UmvjXisjMatp3dSvBalrXSnxsxpXtqLWTDpF5uHm4yUH1T7USVG9F+e
vg58wfe9tHczQk2DBZUVBZZlHMz3sqJw3SkEsh6M1+4pvtMg2vWprAVW7slX9tA+p8f02B+Vrfds
PuOLKq/NU3fIT9NT/SF/4H+I3sbn8eM9P05PJXr9pI3n+MfS7Z+ngLbvoWt+F9sE8VfDv3oOmSpY
/tfQo7rCqpApCRUDS5StCEp8qRVMYKH8xh4DOwysYqQeoWpghR1LAyv2aOpR/LePem5w2iqrU9YA
pRCaApt4rJnwZyw5svSeIeQrYn7n+s2k4p8zSbVIYymqZQx3YczwaTuV5hmVRSoJtE1pW7BIoDj9
GgpG37FIm2wBKvz+6vgMsqirqPqFZZmXuim96JWZonWuDlGSbqN4zK/WxYf34jXBgkv4FYoSU+bW
EldMAVoy1JlPwJBeKfMw08ZVy2d1VGkjJzZCQUbkL7OPtmrxSDzB6vqOVRm+qnKUFN0e0XQRFxWN
U2/VBGSV691KwSMxK8zDjFZFoVBBrm1fSa2UHBsptAISMWK89MWrUU2MxM/h2L2MYrYKq5KKdQ7V
FxM4keR7s7wbjfLoYxj4koH6lfrjmyWgEUUVcu0E7+nncwqMskj6vh/dmMCYiPsu6g669KoPe7mE
mGYw3lXTuBnET78wma+mljbJ90040Czyad+nT5Ck3qDd0aRmG1v/66eOHyYBG4omwVCjWQjXlL6A
4QlkcEVxA8jG2jKhRX+Sy3yVSa+TtnTHfvtnWSfwCLLGnbSmztYzfaFOoJjRu4I2OVWuOWU/0XIc
aTviFXaG6yubwoTQdFef2uR1quqd0ZZMU4+SYdwPUuyEikrlRKZR9+pX0iohTlzJx1HPLCWCLHHj
W6QT7+vRpIHir/24s73w26vUP7kS3kVeYTXisSbyyrRiIXkchXyXlZNF6qMoM286wt/SCX+sC16n
Yl/cJYbPfE+y9W54HXyC7wDH0sYUMlhbP2jvg65d+XW+rcQvSFZSor1mk251tbQWY98K/bVZeytT
7WlIpk1PgMTknPae8o4AZR2IkZMVCbBj+SApJdVS0fJTssX0yLsibJzUk7elaBz7KV1g2n8xmbiU
hqggspI0GbX+OrcGFy7a8zwFBUlx7zZdydA9wVJ/sjQRBhc3wNQ91o/iQ5aKK1ksHWX4VqOaySns
UE0AIXRai3eIbYRhWieiI/gCU8NwQ4QXQ0TOU61sItQPYdhbTeYd+6ynOexdoYwL9+nc0fszSsQ2
ILQgYgaCaejzZvxWCIVEMfPBNfptlzIpcyWYZo8j3vBgGFRCvDBhapjm+PXWtI38I4WTv/2GfpGW
/CxlTcUTx09AlDUPVbOehEYEBzbWOyVA9YQJe2O+ezIwvg3AsgbU30iiE0TFSh8GSzEkWijbSRDs
UvfspNss/CCO/eancvmDZh/XKGpFbzv8oDJ1ZBjytD4hUiryjZcd+gxqeVUO5AOFY2Vh5V8lLfwo
oHmhGRiRBrg/tydoqprkQg0614CLI6axqQSIpga2qYiWqT3pPTRV9n37YZCYldN7qVuK/FXL4kEE
8DLxG3uBpToAa5CfxjKj8VRbEGOgRjZZQaGzMQjXZb7TK1eaBkxOTOT7ydfsPJJfs8SGwdmoQW/X
arr0jc+h++xMoYis66qMj6zL89h1zMypCxWhc708pkL+lqXlasIFDzPJjhrBKusvbZDxQxFDQY0+
9lZq9lCFoh0V8GBEo2Zy0A13GmurVnxrtMfMsxvBf2vI2nse28SRQn+vlflWjN5a4anJjl4T0ngw
WOKtgJAsrQA7pSFKTY9m/LcCCjGggdFo9jj4K7M/JdHOqO9qvMUmeSNVRRNk2nvDwgwwmuYelSGe
y6Pl0msQhZ3CQWMZmew0+I6M3irTwpIF0TH90RH0tygoLUmuWBnhHhtWAoubCohbu5F2w5fQ48+0
maX6oYXiPsAeDnAzKxfLlXlQJthyI3Fg+GDKVX+TTV9CqN0ZhRN1E9XglcM2WI+tt4HRjeOTkr30
Esu9bV1qj/FTIZh0yAZbmQzm5W+9ElJTWA3KW23mVqkBU5mugb+sjPJaHoHo0cMWJnZoNiwr/ip6
B57oc8AvldUaMb1BW0Ng3vBQSq9C/pzmvdW2r2ko2HJ8KryKdn18T7Lg/vYrJFd8HSgOBdKEfAgy
wqGfJrat1XhSRL1z/epLGJvHLvXuFDF8CMmu6gK8xcxKFPJQCsXRa4udUFcHIpWWIkWrFh6mbRJn
RCgX7kz9VAFJqlLMxMBW9MjJUSeB3i1aRrYGg1IhRIjzozqYVMmBHjWwFG5mQDUwdTKhtXytspXU
tFV1WkVDTM1RYUYQvGeK+VaKjaUGldOg9NxTaqZWBk01jBAu7cB0wuG9gdMqI8OCYAVrun6VlfvE
7ByfUHlsV3k22fm+INFKVsc7khs08GULHyjOnnJNZa2ssrGpaJFUK79Ht+xUspgULAudsfpbiF9m
FjJjXJU1Pqv9OIgFqFfPksSGRRv+keXc2PZ4DmHyLjXFgv/4lWaHvTIRdSAEkQCBwE7NvlEiq1Ff
aK0b5k4KeKbqqyLjZsZV5PhQ6SozM/WxrnYxYpIUDk+TadFtSzhq/gZqQWdNke7bFqxKeZoyr6S5
MLoK8D7eFREdLX/O1Ay2z9zr6UMXwipaoZdumv6tALzzzGLbZQmV2+/bt09TfvsA0zBFWYXSraig
m+/nzrwsHKpAKlrXzx8aUjixUdLGrAUKioRNtF+ZI6LkSbM64TVP4lWvvyDW7YOSjVVyRi1NbFiQ
3twVk4hHT0Y71tfQzLIKT/uT1KusTvaespuIwrwU7KEnWhE0X9s7jHIAyCpYNbh6MrJpeMLgvZVU
AMoFf2XZzsORmYTpuL8pLmecDnaN0Mkv8M5VI1kbubYiksc6J02WmjcJ3/bcjMNNS5Do5ZzBPAlW
S1quEXCMbh/qK60Vt5M50iAPVknkOxHY4bT/1EvdGaRtIoHgD8AORI9pr9BI7Sy49MlX6VC1doju
EEF9kNu9IOrrsttmXeIEOfgA8VEkq0TejVO6U1TZMUVvX5oiK40VgQnGQ1v7Tc20qbzru0Pt9CAB
jEBF4IL2wkYByt8VXSDTWh2ZmotW6xUyDbXWUcuUCePExJXU647mTTuvaK22w3iqlZbacW0Pg932
ji9ttfabkP3o71vpNIB3aMyDILhlbxU5hdSiZRgbufxMxmANkzpFIEklVopfBoCqYRzqYJMS4Fzz
XoQLkLwSwTBiVVAbYJOKfJtrnZU3kkp9w9xnwQKjw+OhW59oFi+lUSpLpRC0GOHy2QQHJd0L4cIS
5waf+RogojUokMOhAwf/fB1haQ5pHPWtm5imHaQrOYVXDtfxlNrec9rWzPRBCRQnIBgSTM7Qh0z0
IeiHN59FS6TllacKbVKAWChH6yLCsZ8/xm9ClFlLSePG+irzXNVTmJlYRnU3mEdT2yPFZgWesuY/
oEu19yo93rYVvyN/megEg7pA9hgYpTxzVOi810jjtY3rF8/JCC5FFgILlE8ovXDj/79fzOAuEX5R
gVL4DCxrmC0biyRq3Ep4N8w1VL0sUWNqcPT9kwrC5/ZqZ8A5+9AE4FxS4Gk1FVHZz7OddCPLfDls
XEHI2VjTXHM1LQes8WlZgzjPG1YZHyBs06Cx2zhA4khgRTYxzEphZRiuEkQRrRezvgav09ZUiepN
00mOD9onqaddI3ssF09EfDbSYaOSp9sb+KUYCw8FalMWRQ3q8SKZ11/oU5TImUZqF++yj3tWNZUd
GDVwX4jJ65qtJzGt1IoJTUETb7DEEreF3KXmqyzl92Y+OXpbrCbDRypsOuVlu2nynEWR8afJn71k
3Btq8917H6HwqTfTOm1kliWGPal7X1yh+YgJbpNsNK1Gbai8JTg3KYthCB9KhM2epG6S4h2pOeqb
S9Vg/Cb8+nQm6AIRZAEyCLNP14NhzhKzqt2m3ogA9wgLvPotDbayuBQOX4sjsY6K56fqCmzCbC1S
a0ih9UrtJpJOp7FkejnSqKddm60QN/m1b6Xa3o9UWnjxSsKxkGAjk9zOooUZPef21fm2L3/KzHEP
Wl/VoNZrV4MLIaMDN7BK1E9AubLQNl0+Mb1ApCtvpfbt9l0z+EP/tbSkgg1QMDTWVGdv00t131NS
qXZJIz4H0q6rR2vwP3i8D/mFh8avdwQ+aso0iuiFCn3PBENiHsBDSRX1Myr4lQD+L+lYfpXik5Zq
dmQoTAkiJ56+orQ5yPW01vqXTksiiuotqxQipDBCAMLWbkfFrqenRFQZKX27C6bVJCsIOvI1irx2
cVxaflzQbKBR3doyuFKzyRyjCJnfvfi6v5aQ6ekTTEUZPBC0sSVBydr3E7vwp1UnDkyqKlaBDxi6
3BqbTdQlVPfFgyG2dq/ukxyD2uUOmBbUbxlTsSqAUOBSW7sKavjIMWAYEWcP4O7VccEIX7+CF4c/
C9ozw/NzXRpw3Y1TKOwl+HwZebmJEvI5kJVmvglIchv9KVcSuzTuH72YLFhLTrv++v7gKEH8G6BT
5tVXmCGbqkpe1q6kw+DFtpE6aiDQxYt2JREMGhR8osoZKCLOK/Qx2Q/1tLlQuH3xHZFmn3vjKlI8
pxyaNcz4odXrNYpZjoF4LysCm6LpLi9KEPQjq2OF4SkDjoW2VpyS7lEE+E4zu60Kq/JNS1IEOuip
jYazU1g1C2m+Mw3+84z4T0d+H/ABTIc+sxRZhNkwSecVbtzswhE5kvJv079LNQIAsWTIa6ap4RTJ
V5VjUkyz8IHO7urW6jPjQNS+zwUJqzd9xib/lBB/JQOBp7JipzJCCSSi9fggZqPdljXLC2mz7FTP
3fw/f4VMTNVE7CTJCkhc+adThUxGm5VKV8OpvmvVRqmfinawWnCuVRRbflWfgRJBbcZtA3WNSifg
qeEQkOXVyJmkuWAtK8MMgmQ0Kn74NWJNsTqJcGpVt4HSIJ0IAohBYka393oX+LcR4LmSL08dQQfi
nuzBdMPotM7tn/UbPykifAeCfF0zVencIXLxq+RGEc1OlSrXI/uQiFaVu5K2JVPLBhXxXrSw3Pnv
/Tx+vh5CViiQgrcXZwBZqyWvK0OxcnkI1ZiDNXjZyuti24cl1EuUDyLHWzTrcXgf/G8Zb8DXD1Xa
stzQVkN0EvvyESPhHSktT7H/3ZSxnWRQTh0TFmcRQ8xnk9RJ5BPnT+oM1RJlbZkWajroUA/U1wS7
1o4JiOtd4KegyqeVrqCeQglwuPmqryva6/1jJEpIzEwbU2sZShk8eVXnf7TUWAHJEKR1oiS0Y5h6
fZmt+1VIznMMILbRRwh8rwL9/byhGKml9YlMCletviqYMHE08CHeUd2ApF7HekGxJ1R4xEPI2k5j
UlhtjVyiIETWSU9oM6VW0Xu0wXUOp3Klp4cIOb4BhUUZov9iYBWIylorLH20kyGwjDK/43FW2Mh3
HG9pQbhJM+ldHHUrC23OyiSlCPoNpH/qMaXzmdwEbjJ9JWHDEUYKakaHC2x8V4mCu9Q7ZftgeDc7
FOqA0RkCmHzxLtCIrUQKJcqWP3PVypXOHlEoAuEsBC5gwpmI2DSoW9YhoZKX1V3pO+UUWSHSC6GE
2cntREMjf9WNP5G81QunRoTVlLbQfso4BM7kN0A/+leDDGbV504CskYNy3v08j8bxWeAd8aR6KAj
79KgnAhpU3CKPIsBIRKr0Yu7It6kXk2NFrA+0m0IibH6OZHTU2y2tqh7q66xB9wVn7iBUjpZ4D/r
5DPuWIDePyhL6OqhB9C+/UZ/uzZMm0JSG/GNjnb6ORnnhWIS5XlbuAk5ccYVEkL4+TVKAW6v8xu+
IY2GXBpBiIPUivkrsWLmgJIDHAMBeSQBE5VvQdYwrYDoDca/y/dV+N3ILQ2zze2Vf1khLIy6F+BU
lNsoxJhZBSMBIx4KU+3Goz104PCeCHnzzZM2uVm3gBR/AcXZWvy0LyxepFci6TuxdvOptEukKg3y
KYhfbWwHgMZdkqwBj29v77fT4WuiVADRHA4XKeqfa0qhLDc6dzpRbeektRVcJNNFRgMRASd5pcSe
luii30Bltig/iIuNJrra+ogRa9eMNzVam0LbCzak25vR17AOxq+wEhl8MAt1YaXZRbcpIvA9J6k+
xO1eLuxB3ceFXZeOl8ZM9XbKw2DYib7gF39d7p+/8ldNrCTnUum1teubDD80TURUAr02xeKMI242
f3ie2UIzpkJAlVer8JCsFHZdOzht71tFbcGqZpwoE0QweYZdZIKlg4smyF+kYcEUjC1R0NAYv+NT
aTUyHcjsiJlER0mwoKSN8hpj4UR+xY6zHzpDKJIihZ4o4Ltlqp0aGoteOXiGkfsfzs5jOW5rW8NP
hCrkMEXsxNAMYpigGCTknPH094MGt+QWS6w6E1u2aTYa2Hvttf6EbyntvxWWvz/KBOpH+SXy9/8u
EVqkbFT1ujvrIah4q5zSQgzA+XQkZgnApzy8mIIWpLIViOgLivgaZj1JU88IJTsujktYByIT+7+3
y1fVQIewosGmYaIm/PeqRllpORdKpsiwghUxt8W6DUpKsdgrorBe+WZu1b665X9+4sX+VIo2s6qu
6M6j3P7so9E3Q9ltU8Eb1oeKU6Maen+GCdZBF+JU9YXwBTrhWA3iPkzhAdX3UMs4Cs8dIKQu9l6R
aV4E31dRXlSOlyG1Df0jy4N1fhUM8z5bfKF9z3CVyrR1ibDbTtlF/kyi93Cc7CJVnKoUHY6ZQZve
hNU8z13jZVJy1xn3EixLWnXAmG8sykTu7/PFnVrRFmcC6KLPmCVJosw3rdtvYcvlBjIUZisDRSS9
28VjycQ4rYpGbs95tEmpsh/1PjqMvd02ALfgT65Cw9jb0yZCddBjJKZn9m6dOiLEUO7mhVuCVMp2
eG+crXOEMV48mN4ZnDxubPqogcEos9NHpEPa7Wp6ZZDdT+peN1BUeMl3+RC/T81/fZ2LZ14mZTY1
OV9n8ZSP5NrayV5INL96nlqbF8DpDvwbXdW++aXshjvxFwxmdWe9Tz9Nx/gEAOh+yg/dRyg7M2wl
fB1vlq3stUXKbQ+JLX+E9xOqswfUEblt/MI+Nkp+V3vt9E25+KqAIthWLQUVoQ5W+N/dEkZi0uTT
0IJE7EOCFkSuIbJ80r/+l/bgz0+6qKC1kBtj2c7t2ShuZqiHFt1ZKxWB0J661svlY12dZBhVcTr9
uyD8PTpSp/785IuSKOsRi3LgOya8s9cAqaydpfGtI5MECYdGODpIrqanOmS7fdcvfFWNDGg2oEwJ
od/l/YWqjMp5XVkn841ZBKB5cXKTMV3wkWn5zTf9qzlBTLDpQbZXRvCRykUjpKtjPmVl256npfAa
RkCr2kO/DcXiWZHgc/p+K2L8q/b9/khTRdck8z3Vi/XTWZ2xGGbZns3urunXUwo4XLWdB6J7X4bJ
N1Xkr7u5fZoOBkGaFxCKeLHrrGgUZi0p2nOR3a/zcWgeI7C6dR/1V9+W9S8AdD6MdYOcA3HmX41z
PiRlvah1u8m3Q7r8eFhdolivxrq9TqVhN6E/joxrwziraWUDjNhazSttUpd4kyBjxDO1BoCaYqBz
0OtABIJ1I9WRu/FloG3wHJNXJE9aWh+KkSI1dM/frPyvFgRKVoAmyUSdcqkQrqA29DmP27M4g+dn
pxyNDrxYPD4jQ4H0hi27HrrJ60FPRL9vJLQZkcMYY7WdLaS1q82Qvt/0s1+NqBA+RGmhVd+Q/Yv9
mOtDLxqF0ZxN67rjbKvomGTztjKu0TLoq7Ohz3geluMoHMX5uFi+HPpg8q1Q210fOVmI4VW7Tr9D
gb+6MKAMzUSdKUoSCs3/FkPmU+QJS9ac897y48m0K4XepvU3UntTMm2VA079BOFtLXveFWLXKzur
PCigq0qf2i3yuhowaJWOYu1F43eixS+g0u3tKwpgPYSOomkXXbncFrwvqh2bswjsVhr6vWUsz1m/
uM18DtX1Nl/D3TAYbmpFh+42kzoG1Lw+VNN0pcaa+83y2urJfw5BsAbeWwehTJ+lGL9R9T9mBEtK
BtnKIh5kEdTV9mpREe35i4AoIy3OighN7G9iFO3XpBhI1BGS953NfPDNdXxRFpDySYpF0dM07XJA
os2NmzwFVLUiNhWiZAQgUhxkS+SziqThlx4PTp33Tqj+VGWqfB7as7RbLNNdl9RZDd6cyij/76v6
ojJu+kKTnseykDldTIpDGPfWGgJYcnMmU3GG6SU2kZl2TvMtfP3lZyHkQMGg8pffw9wfD2JUBSmX
Ra0+IxfNrWR7CGm6V7uHuYq+eehf3us/PuqiBCeqEsnQIvUZ5jAG72SPttY1olEDgixWv3m0f33a
dnTrwBfSFpej6Bcjxkp42qKuHN3hsjFhOf1Bin0r9AHAv9Xw/XUX+TDI4E2N/3uouahLslxLupLE
3Tkegiw5l8ojR0uivhvfVcDfUQf/2TjbJ6kaFXk7z1glF4VmEuJpyTMm+ko89vF70vV+ruk3q/aq
JoC7zWnUdk1aPdYw4M1k+GicElZzU8i2tn6sxkuUocMBw0ktnb73cZPhTHBJ1WIcmvyjQoOYGZaN
OsaZtczNo/Qa5YVnIn2El1JMv/pZZTJcU+PE94XugLZJIUKKHJUwJ1M+XMeo/CmRH0IoP60RPhYz
OSjQn2XpGVDjBZJftS2upUk6lFPtzNZdnXqZUjDt6H48vwjmLY4ku0M30G8nzDy51jriL2nsJstO
bdw6Y6c5lcQPRA3YqtJ+09p+OZ/+eZcv2qGmi8tMGizQ4my/tI8V5FWSKZ6cYCpBJ4tY1I9F+O5I
ut7kejC7emreiRtqHGU3wqAeeSk9Lxzw/10YvuxHLWhdcZOMsuI2rOGP3drPoqZSVFv6hkOV7Sf1
aMaat0kP0myHFaMaj3HkIJndCBW0gf/++C9X+R+ffrH2wni1hrZER1qqdxmqnRI/DTpJ9tT/8lGs
bY2jVINbA8D67xct0IxFpUFz2PfBUnmC6SvmtczMI33znQDcL48iRn0KBNWWVkf/a+qPBJqsfs7b
s9LJnpmP7krLoPVPafxWapmtMGKE/epIQ7PpnMDig2l9SMTQtRb9Y2k+4hhYnoGzbHCt4M6Ym/ux
iT0wU309Z1K1Qb+/fwYwfPuFRU+gJQqjOdtNT5tVg8Pejhm4meTCH42Svo3qyk+m9qIddTb0ppzS
aHQav11HX9CnRyRRO35/114PskgDacLYmouXmhkoOZD5pskQEtUW1QdjivdxNDrCZOwrS/Qmqb3e
pI/Fonzq6XIsIpa1NPoRp5lJVxlmSDdMrx+f9frIL3VL5G5G3N0ZUrGTkeWmqJtGU7cz1K1x9NhC
L26+z6iXbA3X5iir9jQb/liZe7FOD2qCrDwuHLPQuc6zpQnH1EDzAT0OeekQQ+L2Cy0QCpFC1r3G
eo/Fh5kBuDJaJES0dN3jOqiHjQ1XxntezeAsyc2a/kBvlCO9jROEDump7JtfWx8tZtadlHbXnZnv
Eo4zbX2zjNmppcEepOXKnINESIJYah3KoG2Kn4J+v3UXazQex74NpPp6xXVmKf70ZA6y3SQC7pb2
UCBkQ+tFX/6bSO2FydVKT4Iu72fwzXH2V/25qHSs89yMSfioWvh+xu5eH21RuQt9kbLb96NH/Phi
48xeVWiRmIaidxr5lqa0MGq8nuexGvZJdKqjZ4UttmIXzyEvEmxVY2RA072EETPCKAeIGzI5CWSN
95lUp6EpT3z+Va/hcq1fpWZEfHWjmXcGWV1tdbDCaDfkli3K6A177HiT4ZTGXhpwMqMgMoV8q2I5
H6nJyc661drSHjPT0/K7fxeRv9JVrYv9dtEGNIkSKmpbMYlJL3GXH3I9xep1mP1u15gPI49+BPWK
O8nua4xf4oTa0u3me6173wiBxB6VEmy0s+U0aKDQGOXAwVYUC7C8SJcJW8E/KqfLL625a9JwkyX+
+yt8dTxAklkS4yT1RLscjvo6sma5kJvzoup7eWx2eq+dhRSU2npUwJV0M3uU9NIbi2gHs3FTLZkT
I9iVkAKbA4YdSNessGyAFe+bS9tOgIv+QMMeZqK2x1YvXg4iWVRMUjGJzTlK632NR6VGA6ALhdNM
5BwA780ll7vO/gCdtrGJ0RR7Wvbx78v4TZz86zIuGqJUEst2TZbmLAzMulZYPA3N5OPWwb2fis1x
03hGg4n/yNzNGLeJN9031ktDZcqF1R3zyq6jBN1nEuCy6s1zLyCxjvadRGMwDK6hCHeaJR+2NkRr
258mZWzjFcYu8SaBLFIGvT70rehGCq95+a+3hJlbQjIi4BIMUG0w5mp2NoEv4hqmtdTJZyyuiHc6
A/p1Hm9p8aWldiNR9hD0K8N1iP9C6RK3q2SvLSM7WyQbpbMdDeg8tcVVIQYz3RujxJfYR1KhXC3l
5CrZhyCa75rpjcjOTB5B8z2D9kW3CyAEOqorqHT/siY1eocBVWqbs0HdwSQC8+pZcuuiXg+MRnYa
zhl1GQP0roXxcxqey4hloea7CNZQmsp9tHxE2vRdv/IXisBelyWId5kViefoYizmLo19HxYsg+Qx
jomdMEvETvg6mWVKESA2lR/Wdvb6Oj5syiEpGveEHTCr17bKnUrLFrda5iR4a+0VAfC/l+nfktbf
16eoBtLKDfa6GIqnZimzvuH66NsRVor0eQrVcJ46V/gh6YvbjoaDIjg0IZotB31/i9VrTj9gp/59
KV+gqdyp/7+SSzTMqoesURSuRNePKnkG080SPX5fuX7f8cuNyUiJ5sJEIYl69b+NlV6Hw9qHE0+E
vA/VNnpMsZtVu66xqVE9bes9yl1AFBVDIWrtwZ5RQbuq5Wqao0ueafp1tOMwthK3FPw095vVWQvm
Y5vYiAHeJMWzbTeli7s+Hw4pr/To7O0HQLcZ6AvKsat0npE7rewWna1XjvTEQbOkrigde8kzakTz
Dg1VMzJb7+LVBdBfO6egq528cXX7dxXO8EkW7FQ4rmD6sS+PXp34UeR04xV/biWvr1xCJobSkbYk
Cc5Qp0cdj5qA2H7Ji29mrOjiPv2R3nV7gP82czt+gWtUflh7i+TxotiGiQS7iMqmcYQ5GFN3cxyP
XtXbyKVSLllySIXg53sQsd6mayuAZkcXRV407CIFs7yLvx1pcvNQWMFouLWwGaFrCo7uAc9Dbtcx
AruTmgRh4ir1b1M0gnXshKZtyP5Q71YYDzYDtNC5kxxlDiBD49QTW2ctHSaMxPJhX4r6u4PkKxpX
Uzdls7yJtqDk/rtS8r6o1kxipRh9MA6BkvspEkPypUWs2HRBtrlFjyKXQujusnwSLMWJx3/C728O
7qS5MZaA0Ve5dTU2GrflTeECZl53HZ1EvhpITLGQ4qKZdabS5X9XYpcPqmPXirxVcdQJ8QiKYxsL
pdpQ/UmtcUoECKmtM4CWEGUOVtVIp5nx6tqdJ1/pj5Pso+2IeEA/cukqIyOkOia9Fxo7C6L32Gj7
NXMJuUGpUrK3+QLNoZ33guYKSCITT+89BXfNjzA7lXLQMF3F3rw62NMVxlpnfqR0xY8lernJRryR
1N7255eocxSbbqRWXUWx69LRXobeNt8F1CCLq6yeMrsT6hLBXQc3Ht3svpX3vNEi9HXJsaIdZ0pY
2Pn8XVnZUPTL/Y6RCjEwKIiuXAJcbHchbuUKoG1xZnOvLHTmdnpqhYNrSoda9dbIFSy7vS12DXfL
bYxt99SijfhZH/eydCyy6yzaRzMw1M6sTwS+TanNUt3op3wnW/sqDGq6+TJARRWlLniC/BA+RKSE
Qatl6Jkg43qM6Y7aBJbkR+q+n4Pe8BaO0JttqT+py2ekXxkP/y6pf8sOqe4oSjaccZshL2tdv8xG
rIdNc66td0CVzSvZGCMK8NbHD7nJ7gRxl8zLviLAZ+EY+vfnfzEu8/Eo/fA/EzZymek4xWGutVre
bHz6TFRFrOyn6kYW71Xz5d+f9Lcli2+qq7oqiRsThx/iv3tVLBZ1ksgEP48fyj2ai2wJFh0ljQOW
WW1NvFs8VDdG5hFjglqNf9Vlbjz5xXzoi302HbHZhZ2bH2UOwDJgexilwwKnAW/LOyHcm/GTYQSC
EPTZ7fCtUfSrEfzPy78YCWLemdjPZYk+9If2bD0XM9rkK6N11MHOfzC89j+r0BEHv03db19tvYEW
lxuEMBgTY+1W7qQLGmqVeIXOKkz12WUcWsCaaxuct7AcWhBu4KK5RLHkFWeW3b3M3XVruWyTvAky
YcfrftpfeNNVcx9hAqocY7gZbnqsA1lQqUGFM1QJKmWXit9MIPIXbT6Xu+F/qsU1/+XFWRV5yQcm
RlxPvjpQdFDgJbAcCo2vwKm9thiQkKIpCymNy0ePA8JqeBlbmNnSWDkJWSzYbbfYgHDGwNHNntoz
8BFi9R3W/9XihAsjZYZgFI4R4+LplmHRmqUl83QLTxWvavE2Cq8X3ghqeUt+rcZ7Xfe7iGkYmfm1
md3LEpXEHiDCJ4d6opcAE8jc/QbPFoOT2Xtyge6NlsPp4mBYfTm5kxw1OzHzJrKjt47h/nt/SV8s
EkNHFIJbnS8C/Pbf/dXWObDHyv5qlU8RW7JxVlBLDLipwyX0y/iUNtMJeHmJV+jZq1V5lr6TVRF/
8UU3bejwJmQQsNPlS+N+mCVhI+dNfW5qR+oOUnhV575J0yB42eqEo6vf1Vfj4KLbzNKdZQQK4TAL
Qw3OeTeZPOzi+cvKOkkci9yQHW48y/B6tAeWO+SunOxDyyvonTixf59vGNxqza2O88c4OOmtcmoO
ALHCfVa44DUavR9hL4Ut3xlud2gTWwNK5s2jE3Et7oLgVdxZ0Dm+WHqr7BKRkoOARR5X3PaHLD+k
vWd9hAsWHHtWnOQXOsZOtJXPNXdqY1cJt2ihShS4C0iFt86HrA1UdKBzMJU7ObvKK3/u3UqD93fV
MtCsPfs1afxaD9i7IwOh5RQgXvmeWBMA5axy1pjIE6+KyLegmQuQ98aSJ6hXo3pTKzu1u1mEoG7J
PEOE65A8Q9cSE4rx+zSMDkpvl1j+KsckqwZsCcUBPiIsnJHbAgc+M9YZsq3/lDp3sZw8woEGOhGo
g19q2HC2rnEVbDPjrgc0l+Ydo/kgOTyAlitqAWzs7hBXtnafD8g/+71Q3YgKJ/fjku+H2cuOMVra
EszIsWCkEInlfibtpvBkNm+GdjNjLBKc7UHTmzJoFa7Sumvrkpcw537Ctlo88Egso9YzsUgSCsvG
nfHe97yiTD5LH90P8s7upaeusWnikCCL6z5VvSXAs08AX8UjPcQBriaF5JDJ01Q3WshlMn1Z2QmC
vTwJESmBhMa408a8Yv71s+HYZDcW3V/l9/Sp9ICDm2q2xLAgO+SSZAT2GDYWfSZ5Yha4gUlkL2+T
jvnfbh9eO90fQ7trnYqkqNsKDgAFxOIVvyqfYCgQR9LaWK215E7LTok8gWWIYkzfUpBqw7MqH9jY
iPy1PpaoctO7JCQ14DAlbmjtZ8aUaa8ah9w8LWbi41XNRxJOMOM38Utodhx8qm9lfbBh+5s4f14l
ZwJHy9qKlnXAabRC5T+EwKtYPrLlpmiOc2zQCMW22ZkHRNs7Ioj9JKn9lKNXyIRb3mkLHhpI8uTk
z4QQJMnqzgn+Yr6ilJ7E+KnHPFdngmNYz6VMcHleOSEeDjm1eGoKNpPJ4S21u9IMkXm9C/EJCZ0s
POHK06q3NPpVD423sWqDkKGnQMqd3qMyYxAiFO+46au7sfbDFSH38BEWUjAuMQqpFWpTdzSUkApw
SiYGWZqezCqGepHcWf2l1oBv7f00XonK6iMzQ+yjArvk3jSvsj3mm5BB1m9qstQs6UfemLTspkCK
YxQCQAt+x40c6OA1i2RR9h9M46LlXrnsQ2036TzCQXm21hnY1iGOwAC1tUiyMtZzRwBUMjAkPTaA
K+qJvsaI5s+h70lccFKz9DP8h+KhK936tr0pih8w7TGuBasADyXToTM1B0+cFJ7hx4j83+4FaoFW
vM0amWSpJA94ElKNmwkK3lyDiVmW9DuK8U1eO3nBTGfNEFHNTdPtunEOVFFiYI4oOXV6K4r9KwAN
c+bomMboNGH+0KX9rmiu9ao7Ys8NJsHwim7y4yQwy6cum70FB9igXGdhDzAdu8tSe1JHwNwpRxCg
VvEx03TIpjG+S0vSVXsvX2mJnKr3sPpohpt0u2xwpAf2dMo7e0v81S5LiG4gyux88Jbrthpts37X
89Ajh4OHM5PAKu1LXOvrg5BPnrQkh8E4Zs3APf9Qyv2oW1cj69sg5UIwz0nT79ZOcVW93EEHOr3e
2bOaHKrCI1mSP9Dj3qxMcF1JPoea7Hjnbk/rscZIBee7ipCPRESrl8aLMxWpKzMEa13oVhaYe9t6
ZVHewf1DDUAP1MJOL+8L6UbOdQap8iFpLKZj0wmjB5xVnK/6cj0waCwKjSHJDiEymRrUDVIgruAj
UUpa7NceYrkpzrqa+FOGg5+AR+NN10g8zV95K7BbcAh169to9ODpTKTRCYecmyGybVD7ryDzYm6+
l8rkS0vH6lyO0TjsBMxJORlnkUVeAwOrQp1qwtXD4OiPUDg6LyZLjVO6/CY1Yn1CM2o4GymRKCvj
c3HY4FYhOs9V/CoRlLeszHw8VSsyHwQ4kGUQHMoNAZ3HjYVdI4xb3Xn7JTLKV0nJr7N+9Jv+vIqr
3Q7TYRNh5kZQJv1OitA9VlxBrN22NdrIIgsW/HzQt7ETmYITRccqW9wNXt/MLWtouMLwZBB1si30
qFN30SK7DZs9f+kRY1jgFPiljluASt/IfpLbaf0gqpmNy9XI5t1Qmn68nHFtsVMJI9nsU0s50EXr
+x7QYpMrkPMC4AKkC3GTiUS1gr+EJEUEGuhjaMhBEsOhUMLl1iej0la8eLeFxz2Lt6SBRrItLbaK
HvqjeJHvxc+MpgSUoCYcx1EfyE7gh0gdrLcYQj3aIKjkkPuzdlVFd0zt4ilVgtR0VcJ7AKsAgQB0
yCKASsSL69a83ufcAsO40eixNIcMu2OQk6Mg7rvlOFn71HLabBfmHAv2eEWqQDlTzwhdcGmMBsJ4
iMSUbFI3MjiLRyKpIJlyhxU+skTJlhQ8g9VOUKHplG+kHsIipqWX8gqZxZMjpjI6dQ/Rbr06MvZ1
wY813yhIqHE6kBZq1j4ckSvZ7fX6ViU0wvZSOMWLKQMHwe3RYdiPM+ckJWj2ayJME29ZaV5Azuyx
gOnyLaZduHzSWieXYEuwYZJr6fdD1SOhD+gF//OTddTftmi/qzhzKLOsTP2zvM6em1P53tP6IENj
FHqN2Ux2zBs+8diTKUif5QvjoRK9tvATOcBNKIHfaF47whHifwzmxBVifx0fl7Gxy3YBb9adaNt0
HOzUM579FpLgkBK4UW4xVnMvyv2xdmBJ28Jehg3GkbTt/pF1sep28oyyiulF05301Yj2QCfye/Zi
/NJlW342zsIb0MStxFvbU7eatkm3jR2SIvTn6UEObapKJ9skMgjZHnWLRFotqE5mj3QUPFYLdgKX
K4wnLJmbjUjuHdTOLBV+AENR3thxMBGgxIJ+XRiRcT3/Sjs/69xr+v7iwaRdLb3acIeP6Ko0WRn4
vHzD8iSVifCeNBeLJk7fLc/yTVXZPdrKImCF4Rqay6AnT8gMhikoN2aT9g5kNRgeq1frHS6ORU7Q
DHoL4cn8sQWo2JhrCxWdBv4pSqpdtWQtOmRqYl5KHtQ+mDm/Y9pXN+GZGG6VOz30bOsgKCJY9AY7
AZkxDf3Yz4wJa0th8tgguuhmgyfotG+2lpBt8gpFEg2Q/Kx+8Clb+anvwuVYylcR5mPFNQ784OP0
vt6XD1A9M8QNvA3cML1vvusSh74ugqyb3IrUwMhbJjfkJU8kw6CfwKG18qVs/s3W1kBdLE6Tu2bl
Je/lz/6x+RRo+DA90NGl2wowBfatHWWONjkE9mosEXNLv6Q86Y+9QrUhqsOZc4RcfG+/K9w1dvvC
EXFjJ86MiQo6lH/8xYpl/BAWX0FftXjknrZksjBU5i6HS/K22ZYXp/8oNAYSpOAFmx6IkRLDTnkX
X2P6VMDrlh9VHkD64IGqe6qnQdKeScUyflC41tauPngh8Jo6EmsxdSZiURenYuWjSOeYUZ0Ugwy9
7ehsIC8pyYQSNM6kOsYKz+3yBIR1qwbEa6I5KQWv1/yCX7ylS23YsbDao2Gz6tX76LNJvHQGHKcr
ccATEWPHldNzJrJ9W69WnG1QgriWiEWl0RFfxcBAY/MhXymfpNpyD4XYHl84SsTr9T57MzpPRrza
b1sakx+Jg7AwkALz4EW8/GUmw4ocpdFufjFEVNLWhguf8atCKlmylW6CQYvBhn1aepI82XhevuxR
s3aCyw5mAtCRKJWoCOCDbPFhfCN/C51kiJz9la0oXf2W2jiSFMBkraUHhmaquzzaD0/MiVrqgsEP
iS++i08oF5J618gUQBfoXvlIP3lCyLJj2IYXNAi1xh321tsEzH5wm02n7tfJTtb2MfPYC1/Yr35k
xyVxaMTVH+29+DMDIoOEpumRbP0HLMaCoaKj20ePP3+mideIeGSWnzbMxc98sMtP8Y3TklAmehEw
1fize4NMYjmxsMnRfNMeuqd4CaRoV2iBxOQt+cbgzQNKCCeO3ekXOQVbDaV6ti4HtMkaloMhep6u
0xo1rTOOzmCBicBV+plI9rSzJXwnPM78eUsmLlxEGeVz9SsnKHe0EQ8z/g+dv1bINXje64ulOdgd
4p9grwPpqFTzyOvNAKWqObld42x7IvdpEBLTZcRlN1defGJOFeltI2dnABu9G/fhL35x+2lkZL5s
15OxhR+zp6XYBnnMr3jpwkB4zo7We/6hAcsw2UL2AgIQRfqDsV58g20yVCdWcJP49Ysh2u0795n1
1vIVPseH5k7VbZVG0ubvxKbN9/kNmyjG2d7biExykPtXWUeAbxNGS8PbvQpPkg+gpeQOX3jkMGEi
MAllZJ05HflJPGgKQ2dPd1wvA0v/Gf7gg34soNf4W732FJFe2QPHO5wNKclOeEgqt1e344EUzHF2
6GAGkzLomYjoNFdkSVceiudhK4JEgsuAWATAoUPQnRlbN9Jt5g+ZWfdgSgGmc/AT1lhIK8kpAle9
egAg4lnZJ377ygnf/lQL27jZCovlhKXXvVkD7K3HF6H/nOgd0HqtfqtxkNANuQPfETRm9ck46sng
bexZ3k4H1anuJOLJX2O6Xxn1kofDOH8QUW29kNYD7O3xszw68M6eVm8IBGV7jGQAi8QcfRLnwQZK
R+p4oJHXS7MkXGFYVxkxaoeHR77DT/EhudeZz2KPZWm+LT+HN6K7ePatjZ2an244FtF2fhBX22Gs
gbjhVRf3POzmFeBg7uEGHGikRnOjeJfQXgAt/B72uTZzX+ON5SUUqr1iMUJAuIV9OjUZGgNEjvKG
P6vYcASUyjwrK7Un4O/qrX/uDuI7tqakd+LcpcZA8oALCqYXNkxgQTX5oeX3j/nr+milLifJaJyo
C9VT+dG9wUJr/Y6lqppsRpaJgz6Az6243c/hK7tGmCgDIEsbaAEYyFEmeRaL7MMj8frqpf+h3lTP
WeGoKJvsfjfvlp/LtfzS/1JWp7ScEuQz3Q6y5tM8WrfdL/O6uKdLLD6p3LR/aXEv5r6SExTqSgVY
zEtSssf4mt6ietPiw2m1JK8Ntgk857VPqK0GbPOdTyuZ85INa9eLnkpEpLUzwP5HbwjdmBNYQFAT
qJg5SJ9TTyMpi4q/tIFS7YqY7p+zwG9S1wSKCq+sbLeKu2p9svL9mBDS+cQ10cbQpTF41hOckTNE
Hm+RoNGu2oeZtLPqNi1/6vKpFYkpDBRxrxjHvjj0RBw2iBO3mr/qTuUWnyX2TvyFrG6d5jcQMiJt
mQl8me9tXYfSyYCaIvMuuZuXm5CDtM7vi70WMZkin9v3iDLNQDb2MWdCd9Wop3jHkUkv3m8t7Y6b
zPVzm9ZXTliJbdO5M/NQtaP8xQySWUBYKwyUpHgo3uXCG93eesTsMC/HQfSaKpC5m9l+joN+vTes
ff+Qr/5kOawJ+lfd8tLwkKl+PgStYlMTLehJmjhxT//V0T5gQ1gDXj4A4oUcjIMTFI6Q3K52RhDF
wVmQvi4+sjh6n3UrED7kn8QKDqF0sdI5aQRyZq+lu75tq5de8q70wvti9SWd7Fxw0CBWgigMSvNY
Snuz8GmktcMMhnZHHJwUndtsv/GYmkvhmnr6Nb8g0nKw2WeBydTCSBMRCb1ngAB4qQZHlk4MKAP4
HjyqSmFx+4y0R4esRJFszuxFsE6DHoTRiXddbOKYieOcaGFUW7gC6XHAwgLOZR2WL9qJm1Jx62Wq
20G4stabuCfZcqcWPqf/2AAO7PPsG1ZE3yjpCy6HPFvZQGSuy5piXgjns4a0e9kSiUiZvTw8VK3P
Wbpc1Q8E73T0iRRyrAZo5tCKdadCAsYImtDrGMcaJ8EKQXeMdIwzl2QOOdg4CtBlmM/lIDIgcroo
biYz6p4aMCJsyvHP2vIzgo0gXR7peGhY1h+DdlLQCBD1Jj4NtyJQ7sco2uq+fVv6nRgSgfTRdQ+R
Asrm9IOr9d+wFcoXWhKE6IR+QPhKhvz7Nv2hEs5SASQugycQXxMaYHCP2OuA6IF8ayA+e/3gXM9v
N5z1EWxG4ZkNdA4MIbb2BDFUvi+ftK4D8iEQBDQMM/G7LhEHC8dBREV36crFp/TxG5YFD8/FA8RN
h5uQlx+IsqbzJpsLniUrY9MQVyV6GE/ROXrsAY7u/4+0M+ttVFnX8C9CYgbfMpnBeEwcJzcoI4MN
NnjA8Ov3Q7aOlHZabZ1ztLS610qcFBRF1Te8Qxkep7u5Hm6n+3Ux6WdmnAW7SRdmgbmQw+P68JD6
l+C0Oo6P8TEuFwhJRIdZNZOeipn5bCzVwJiKwcHv5okvBuqcXt3LbqY8Sf5+oThtvA/VzzocRZWn
+dUqDZMAKGiU+MJCC4UxYvOx6h/GTSw+ZeF29u1xJvqlV4Q7P/OFsTE2wmMgmPZoCq3e74NmJvm7
VR33UePXk713iLNQ9neh6hfRdZxF6GJ77UT3as/0QVaMdb8JM18Kr2ETdfjIr5L5NRotG1/nwrVl
PlbZYqY6xm6fpnPi0vLFcWx4/eQyyeanCeGDtjk8ZM+Gh2nHDHZ/rC5oB6lhMT8wj/tpEjbBCNLi
1s/5RyNc9NNoG11mecS8BYcHM7xMtD0RWzFP+M1JkE+yKUXHZcYdJptjoHp0ScLevayNsRqUC83f
h6Xb8GgOs/NYi7QIzo5/fKEcPpaI+fKw5J99qPgisKBx7lNuWFfz45L5JnIYK/4p2tvl+BIdYy3q
J3JYTdb4JMRSYEzqSAu0IPnsxo0nREksx7TXJlJQR3UE83usvpzDYziaaHNlLkzoo8ixGisrNZZm
39/wi8dmfLCz6TYQ4nJCWzCg2BOqkRDm82xaTEdrya34W4jVWR5cmPjjBoW7RTZVZ/psP5HCMth7
2lxfasFwQWqsx+YLrWkmd7jSw0QbDUmuvijXJV8la+T/kjidCqvRLJ9up2JIoJm+bl/LV77wasyA
TYT7dfo6WuWvhwnlEdAYo1X2YMyKAIpgbMxyEqrRSpllwWECXWwc5evdZPiw9t5MeF219/y1XB8m
Sdx+5a/pNAt6aN1WF/bvSazN0uloJYbF94uhx4jKrvS4DbMcN+VqwuXHykxcZJM2bENptvcBgHja
qvGKCenIrOLrwy9BKyXQY3lRTJJPwROn++gYytMuNOPdZHgGwzWew352QjM+UmOQ3BNxIc24cF9a
HcPDJv+SVsDNA4WvdbRJYxLx7XoXiGG5Pn9J7yJ52ORMGgnaV18IK31REXKPVucv6vVfB/4b3KQx
o+Rv8h2YhVCi+dOMk5curL8QtyXLYgqum2rPV/k/clZtlbxwhRQdNvUXn75supCf68IhMVorq2Ki
AxEjeUPNT6XN5nW7MJ+26Mfa9YGHxRGxk512TcRcOWfI5bXysJ3Wr51pd19qiFZFSqzhVMPHCKLc
Jv/2PnH6p3KMdQq7Tq3PBWyrFtkKzH3aLlKrehIoDgxdRycVgqIcg2s7KBSdkBQADEe4HHTeCCiR
szcQ7aIoWNjpmJ8pheBS4bdj0fKgu2ofqP8XPrTK9DA7LDsLiAJYjsImgWyxyFo1n+1qtLOekTcV
3GTWvDb9A1v0YWpaz6jcnAFSEKba24D9/NJ4+gradD0xcRkFVp3hDsVVWC2hZBKkk2LdAgFxlSdK
FhkVTvoIAM3QoSf4fJfINw3/HJDfmbQBLCTwi2mzlr7OE4T3X6WwD4149LKdpIHCEIW/9/ae6R2D
ampADJ+bs3ZjrtTZdnLhg+bMiMqw8hQwFFRtj4/5on/bP16jfbyPq5UWpVETdOvUb4KUYNxSNJfS
qD0DG7z9LILkBf/J3cPVo6fhNR/Dn8cpz3NKRm93r6Tq7vE6JLCXiWyLbu8gdeLx3R6QBs+dvgc+
N4Rqbsnmqdov5asZyvbhwUNa2+enX9rxQbZz2jnWcUqFE2YyEkDW1hU1p/BonVijd/aAAPsgOdxX
bm3RVWfoWpjKrm5v3XP8Jn4+4IDCp/HHcJE/OY6Vp8JL3Z3qb8fw3nwaYbs3eL9UOwc8244SHZLO
wdNorJPXncfnCdVK8x3YNEWFibm5ulf3FQC3K9lkF8/P9Mh0az+Zikko0+iHhnt2LusjybVikyXQ
zAevdnE1ajZ894rImk1Tl3jXk72pEXaDk4eFbTgMjFdkm6hcTvOjo8rWaKywIpc1zcXM1q0xVIIm
AOynO1BUhvI7pWxX3ZzWOyPaP/Ab8HCZP5NVBNs512qwSRL/2sYX5Qw7ed8HoAG8HUtECpGvXl+4
gYpjACPz1zbI58KYH6oDNuaFEhZT1s60fCjnxfI82S3roFmzJY/7cBSnk/0mHV9CcyaF/11KiS8H
yrQfJ/6WjX4/ETdo9i6K5WGqUCv09vNuInCIbx+U8DCtXNWvXNADePi2geS2geKSAKxOY9kHl8UR
feWo5zML/nvRcGwf4nyGw/k5Gk2GDW/v174ypy/wqAP8mB6jY7T31akWiDDYaN2L025xDsWFwCkl
LstoOLMOseybHqiCx8QVnjs/J/rlfKrCncvhH1dh6alRH1/5r+u4nm2drUfT39efTmP0xbmyw+JM
CYSL4lB7AWi69+oZ/3qFfwyOAdLb090y/yC/Sz92U7cO1E221DdaSKN7Dq2vnRymAs9aYbjTuIrb
J2O+e4zOfjJV5tnjong0nrPYAJ32qZCeL7NHdXnk29xhFp8jbY7qAYyKB6oSypz7fTKe0ZR/Ej7O
0S5GQ/7pGCVTc9n6UnAvGrwF3dwGg7fgbC3BdqaQ0gdzsWef3q9NDjZ50Wza0Fh1YRdu1x3nlsG5
dZiMZnp4Dfpg61+IwmSXt3ENlgAMQUL8iH6ar/jbl+tTEsDLi1CLDEaxEp7W+TydH15ZuQ/J+/YB
TbFgWIPpfDRO5+UDq3KphQoLV52NYnHWL3bRwdemeXx9SkMTA5qhTOFX/tFLvJxlOoqTGes9uDym
s9E8mSbL45O+ZNH4e18LzGn9dJ0nn+2in418wdOnWSwEPVz/8flOLqT8dfbIgUa6iFS7+o3K+pEE
ZOpOOWi7a/qgx8gju4eZEkl+vpCiOq7jiw9iLFYWEn4DNDAm13Af9O4pHhZ8uhoeqb6kzTeRp+dw
7995sLdZGhiqAY2qmhCuZVW5TU+yvpATTVGoIj4a77lfIFHjUscWPYockl3gE2XdGfE2IRpGBO4+
KLtLmM3JN1Dm2jirPUwNqF7v5ZraqDFoHpLnWkcPZDKo9UE5ZftBgnyFGXdP8eUXa3MAjcFiNLUR
aQ02jjcsiO2x7RX1mGkriARjzVOcNN69ip7oTXEIFu48ePkvN8tI6ohuKqhtVJvIsX48+CK7QiHW
E3Ulx/Q7OZgE62jVtpdaSyoJNvXH2fhqw4lj76fCbQGWdvYAe/49578cyrjpPy7jZs7L7UnJu3I0
XIYY0l4pp5eJwYspLMdW4rebMtDfVU/1ytko2N1BPf+SY7gd/IblUPVncJANc9DZGzpKTAPd39nD
Z/CkW5M9+/7qcV3Y95COv2CCt8MO7+SPqd8f9l1ZXwV1BXIqJNxYaLA73UOEiK5NGzTaPR7vvUy/
MuabaR6gtT+GLDKzNEmbtdVpgoAwWxtx5UKES8ehdW+sW/zh7e3dlFdGB3YbozDUlfkiDTV7/xgf
nsyP5AF29ISI46MJL+N8tX/r0QC+s6x/0XSHwXUYugrmDNpgU/nnjWZl1TYXXvCV4G+P1gt9gU51
AOISrYDOEq2v6+NhfNcK9tcuejPqDbC6RdW2gDWnrtSX4ZyhQJ6MdTt38zi3+1DIbDAXd8G9f9kg
/7jVmyrIVbsy4lZTVxHLFzEu/wVEsUXCzOvL+u3Xj421+vr6MO/Rof62mH7O8c2JWzeHcse+oq5O
DoKYcwSUcVCc0OS2ujfjjuLQL9HHmwd6q2ecZFfzfM2Y2gsgkQ28L+fk1xtlMRrvHeFOMCHfeY7f
hacfr4mRlP0xLZhS+UWb7SZNUC/beLtIX5Ad4Cbn3GY+ocHhjMIuqFfFonuqn2h1/ntT/KXFe3vP
N5uiqKhCshUkddWSeB1dxaS4brWveZSG0tJccSqk46n8vpWxcLEG+E58d4/62/Ggi8DwkDwZoVl9
g3c/1BcpMQou4bSzC9kRzFfF8AsVgR+r16zetEXySsAbpatvPcGc4m8Lvfzf8/D3xyGjlQEPTdYR
SfrzZda1bofqylldSRtjJjnq+jCv7d2THFRf2iIHwTlNHyGgnD0SFhsTyXAXy5lHywWpmH9fyt+X
4Y9LuXnD92Wv1nV7VVeb7esJIN2cDO2p2+jvl9ft07/H+iX99v34f4x182LLx316rqR+2E3aEJ5T
QTuLGHUL9gJlXxuBJ7yovjEI3QGtIrdqHOAShw9hCquZ+YCoDi9O/xBn5w09WXoG2nMRSm43KV7h
IoyA0gVNZFEyTEHgWlk1BjEoNz4eBWfZEsILof2/b+k7dPpZcv++JQUBLzR8YBt/H4k/XiwUg/ZI
vOP3c93IzdCZS8bKhlY1eXY9vdJruIC7RuIAUUsylNPLBW85S52UjnlH7wUHEhbNn5eCN8nAVCPo
QfVFvZndy7U3zeKwbVc5fe+dQ9Gs+W4Xml9o/4M+pxFO85cOczWnk1/R4TOc7otyVEGHlRqJYSkP
xgPMYxPUFB5cQEq+KC4DRZwATjltxAUAxHEzIdEAU82LQueks9ov5P33X8p8+0SR0LTlzq3BKwF6
6cGh4Bg0lBzqZR+cF+KjNhHBI87Oa2FnSztbpapYr6VJ9YENY/u59au5/MqOQKHpembrL10ZntXZ
HkkOWIzy6KkkwjsPDAeI1guRXeriwCOYGPV5o91gyEKDmM5t8kWEi66xingAnEEDsK1dSHZ5cbe0
McBOfjVfOaQkLWoSt+/A4diU3L8Or9uLNTbs4u1MaKw6hWhdIyXikpVIWBaAXHyeIjilI+Q80HKd
DbisZpq/1NV+Y2ZWY0CItooOlzG7G1kQuClvtMB6KU9I1nmjvIBAO0pONzsS7LvHZ5aGurNl1W1A
BWHw95psDuuEvuIOsLjDbzEMu00BlgG+wv8ILAmKDMOQRyhrAEzgqK0k2tFUWwG1Ax8CUNO7kPby
3CloNVMJqy28jd/k5e6xfjMfqcuyOkoKUk/nlO+A5YI0k8/O2M7ZMknAu7QHnzOg0i+fBloLVrY4
r/rPE0qRqJ2syudmcboCCrHkJ/AQSHQK0N0AgtJbw914I783ryKXsrOUL0OzDl/1Zve1e9o9Zcvk
yYxQrAGrUvOHEoD7IBVBZh0EUg32iw7quxqfC/v8lLxBxlFe8wuvDChu2sXU9EQM4rDS4LWnb5Pe
2ZF/hXYQyBSoYzjMogDIOfTnhnxRmqbXjvJuNSA+yPdh8L5TPWxCqoxIDv570/idEH0T80SsXWV6
QNiw/jna7ngs++0x260o35rj3fsBSMqT+sADvExTr/jUPtrFv4f82/2paEH9z4g3SdGurs8jIU+5
P0RWFqe5CEt5oIgWV1tf/v+Gkv+8uaoxkqJVGApCzFB+mO/O4COtPk5nKAT8e6y7M3mT6PQn1ayL
YbCMVg/6YLYBtsUv1nYD1xbk80DyuDPkryDx5uHdLBWpOXejHEuBlfIO6uNqaUtguD3cWJRZLH3a
P/97vGHX/mNXvxnuJsFJRmKpJSPukB4LpYLyMT/buynvGwSsf48k/QqNboa6iUquiZKkR4REVmi9
WMZTd7U5Sa3R4uoKC3D5ewdZug8sfdp7T3GIMX7eI4YeyG4ivGmqgxTBt97Ij0NUq9OMlGcL9e2K
idCHGcJpgMij2UYMXkOfUcJlBR06l/pmhJwrFLc7tz4syj+vAC9YSSQYw2Ca/OrmjTQO6Mx3VZ6t
epo47AHHK3wDZDico1NNpdQG4bjb/J/GNLDFQEMFhuzNdDMjFVoQWbaCzELBvn2hkc7hpJkr6bGI
96pniN6dIW+fMHOLjxa6ejA99RE2HH++m6dilxjkdOlKHKdRjjddcKUuTjSyOkfFy3Y2FDh1927M
fRuZDMMik4ufJVKD8q+K1xH24FVolWRJCIEx5OvIq1bJc4WMICRMK3naxf38zp3+5YEOtH2yuRGi
EtCQ/7xTKd8btaBekyX4laFpVr4m62LVl2ztY9VL39PZnQFvt4Xve/wx4M17amZyI56kNlnm63xN
L9rFUti/hJqrRuXqzljDarxZrX/c3M3KqU5naZuJjKVy9j/uQ3F1HZocxGz+9c72881OvRmL1ULp
EH1P0+Qt/XMidxecH8ozslL0EcPeK6N0dkRui75vvhYXoKOCfKrJVvN8fSjm+ct2uf88zIA+ggZQ
nraL3Xy76CjwzhVff04+kjktv0DeqLPrUp7TxoiyCBue4GIjhSBZDW2AM50MPL43QISs/OFI6+Jk
g5oJ95FjzI3JaFK51WM5Qw6zmSKeDk9iNnqgdv/vOf7FMB62oZ/3fRNN5zhbwArDFP4wAO/gyPSg
9SorkN4yaXl5gohx7WPczizRucbigOlFfeNk5epMNQDM3XkMv8qJt5czHPA/tkhBaYvifNiNloqX
h1uQA1cmN18cnqDfAtrczswpNMN5vs4muWcEdybjLwsOyi3Sd9TRdarWN9tjavQ4nyC+uRwQX8G+
tE5Yl1gE1rsm5Hk/wUzJQLfT3g4PY0Cf19Y/A4yn63hPx1j6/WLLqEGTbuHogLPyt0Dkj4kY5dKp
bWVBX9KYBjwJYOSp1Oj3UXnLwKPbWOuJd1KrXzmyKXMusIUBnxpkctSbzeSoHw7XOq81PJSt8vW8
EKYn2nG7aeeUs/TOHq393kgYTOO8wxscRRzxJlS7XrZnKtuSuoQnPJig09desALFo4cyTDIHJdqO
obDWrxfn4pxDeedsd47geiL0BNysTpawVE+Owr4emPkU1JIE+qcYBFroW1LqH7Qu3/PeOyt+FWqA
+L4ysPm61xgu7KamcIm/d3FGDxUKcOH+eyX9qgANUwlnkP4GGp4kqsPj/fH4xJ2B5NBZ5O5eOAqu
k93k+EULGc4Q8jO8Z4CBYenLluxvwSq/6xHcA+Xj3xeh/m2Kf17EcF79uIg6NxtknZli7f1s2lCn
JO/SONdBWuf6NvBNAUUfBRf/iZEtovUCb0S0KtT6yJIH+RrYBfZx75BB4c7iFK7uZ+h6qsPa0wJ/
9yJP5L2zdYzLndn7vQsow7LQ0BDACA25q5uNv95ftnuchASckhHPN2o/G42rYLs8rWRgzuePCxDu
xpkeXsy3825hOL3pqtPmf71CFY4BVTT4S6eto988QwWrS0WuM2HRONUDan6aldnnRYGDVhqwKe1t
YVpd35X2Q61f0D89md6pW6o51eq088I2AH7Y2gCJ043Mgo3P4OPnUpCCsIZz7aggzhe0z09rUNRR
myPhaIFXHj0rZzehaVcH19qRlTtb3K/aFMA7/G8IAanKKUP36M81kVN9N0elkNDBll0eN6DY1WUL
TAe0PqyHmYCs6binW03VY+2Vj8nZHS1P+2CH2g/0k3kvg3Q2K1v4BJtvEdkI674e74DtFquTO0XZ
1crhx52ijtbyaRuBor4UY0Gb505TLtt7half/QLsGEXyWUNGJgP1l29XiR9r/NxieVaml9ECIFCw
1Sy0ozpIU1fvdT+7yF62tZwSpFny+e9361dG9j0uoSXRHtulYdzEC9vTcS+eOgw0ikGOQKwcEb5a
3J7c6jWFgjbNN9x/Uzv/HvYX5nMYFlEIY7BPovgl3QwrmVVfNIlhLmrXad6VUwgD2emgoRWPLYpU
rXt6Sxdbe6k7iXfwj/rWqp1iTZGlpV7UqDgcwxJbjtYlOBLUOzcHSlyuDIr1gwKHKDr3zhT11zk2
+BLJXKuhyMjzfLcxfzyfS7Hf5mKlGgsgqhW4NIi0R5D3Y/Rsq4cR2kGyvR+bz+KHNoZFCXLXF8FF
UgSVAClRVeJlEiD4TC9fOlieMfp7OjCbzKZYIrR+P1o3sEXRNtj6/sWD3dRs3eT135P+K2Fk0v+4
h5tJ1455a5ZnxVhQv4UtRgm3dZExuU5wJLlGIImfD+C7G3sL3H4h3Hnk6q+sYjCCBCdLNV9XVJrL
f76xIzlJhRIXp0Xx0CguoheCJ23QSsAqAP72SmK1PV+kocgM0ld95QwF5BwOwi/j8x40lY+gFUDe
HijFw9UVa//yNSrRPPRzRH2Fcb4Ztagex/DGy8oKc6LP413lnyFs+yO6vrmHm8O+wpqrkLatsegB
aFw4csfEmCPsCI+rYtY96s4O3i6FtWj/VihRk1Jpg4jUWlvr348SrcQ7V3Kz/x36ei8KV+TkAIkd
kRqCwYi/Jr1z+LcUCZvZKQkp6VJBzqtwBC12z1tkB/2TgLTcBEYgJygwQ7BPwKaO0H7X+72bvhGS
QrQ82t3Bl98GxSkoAo4o2uDK7c41U6+aazMoSsmiiC+pk0B6PUxQnd4bEU9xlICdzJ53uHVlmL7D
q3RNyU8QroSL0IXG5fOEWl1lJ2a8NQJ8A7XjpKs8mQmCGdWFClwcoOwwxuG2zgTJzvhOPdevFmKg
dHvGKSAnlDLZsJsHIIJJhRwapn82pkCUmT0i2rK1T7s4PSEkAmklhKlblM78VLp7cS5+7F/M4NMg
JDvb+Yf2WIFsuzyKGWjhZkz7jJrmUtDQqAkUKT4BPpgiLYMI5lv2gt1VM0ns9qlawHDYfXajoQRa
Snb/cUZo2Em9trFBfFqRTnkbuLpJ0bZDZxggqh5x4oCu1t2rMD8+NPguRqiZo4FwmiL4AR+j2FDe
k8B/PQgVVcyLK1wcdQMqxzlHugfBS0R8hML3OkNV2bSLSD7a6ZuwjZCBGNnbaQnN1xr5bdTVLtCn
S3UnhvglisTWgYsr5myIY5Kjf2+PP7a/MmuN7UHrjAUMjL2lXx2C+f1jizX9p/GW1cEIzcVLYKhx
8qxBeYuw871mnsbWwgKEjWJ1rLVTpGlzTYPa/UhRWYPzGGGmeogl8IkfyryFlXC8t+uof3lPZKgV
HG6qRDP+ZtdJzXOrpnqrgyam8aGWLsLTKWDOaXax1XRx6ICWb0MYOK642sGwUJa97hwaQm+nmMJy
B5YH8X0/QezFzV7rQBgjC4/O/IITuYAVeg3RyElPsBXlLigjTh/hTuf5u7N8u+mQzUuyPiKMNG6b
wZImXrigs77o94tq00FJHERkA7XwYc8jJy2HqDxb6tapd3OpditYjoV1uk4SorZtlCNgQFNStxUo
Y+PTW/OWfNAv2X3p5jh7MiHv7PGO3OLtudktxVGwfe4/+zY+t/MjGLHa1QHakipHB0C+qMWM4f+E
khTt4N4WNdYpTqrNJNi56HH3d3Y57baYOqw6eQBdYS6hE9HdFGnOQlXm+77R6WRttktp0pvIFeVA
+zB+tttY3o2zTRsPIP7rCRYxoYArPldR7bSeQXJLx0arPTnYodLpyg9nrwRcL5QOauCT58f8vX9s
YhR+CtOFDZwnzuEC2tVpM+8EVGMJyRhhaaAaA3RSvpOjyr9yGkSxRCQONUVVJVBeN/UKUazqXSVn
6uKQupirwlBsgl5Z92kEo7BqvXS/RGJUbsfl0dU7D46YniyMq7+fG9dBMV/P7rzid6/opmQhdqWG
EHyhLmopznL3JM0FwVYvfpsGCGooCrp7g4GXAiO7h5xqowWZFkiZTutn8iuzDO7X7oeA5GblG0wS
LWiaLjpWr3z/x65z6otK2l8O2uLc0Lt0IaNqXrEp3RIdFaTeQdGW6RjIKALKul2frOyeW/bfJsUQ
h1roYEpJEnWzfXQp6oVJJaiLcjpCN0J0FWeUwEM6tq56HevzdEJ459f9hC4bsusVEHLRbzK/G//7
wP9bwPzHhdxEHuqFLpiupBoBM7askIJPkLER01HPM+zyqpVuuBVSSXMUdCC3wyUsAp3Ui5IH3u1G
jCjEyIWwiTYH0NuZunOvndfAdV5crx5HSFVE6du/L5kSyF8en4TGIzAo8IRM4Z+PL6sFQ1Wak7bY
4W20C49mdEw3QhIW1bNaoKLp9oCg95FgsQFwQHrEK43kXPTHRlprCTImTCwHIAhf+ntfGRIUiHil
/jZxdqhlgKtt3sXiqaKT3CH/FOCTlS617klHduABmMZpdnmS6IIi/3NFqSMAq29Agt+UL5DHzjlA
5U16iHraXuOzvKiM9+tlgPbwBdxrhT3EsRkh/l6z0uNHo+tg0WF4Yz1/qGc9zCdVmArIUKRzIxe9
HoS5MNyPTD0iy8Y7Pjva0SIosZR/wXQgGwVKEvfyF92DgMrvu2w+VrTsYY8TbCFf/Caa2N4PwxCB
pYKb1vZpiNBKNaaslE7FAReIcO98JLlNn5BwwHWIu71X7qKLNt4bHqTyFAEZWxgfPy46EiUweguX
qCSi192CXZT9hjTE0WyMBwLgOxy9Itp7T2ZqKdknBGXNxRrYP6BJAIBDVFGGR1irP4SShiSaX9AT
r7lT/4IOAt3onjJr1ChzySs0uwHP1xuzKptyGHHT1H1ham+oNWwgVenFOL/M0GK90LL4rMoNWq06
7f02KOqQhn3RoJZgp+3yhJTEbjJ6LxaZOK4/qvF6+wV9ph031G57iWbyQqbfDd/OT7AVeJOEx2Ke
fTRI8ulBG0NUv05SjARgfB0/9evDjKOyj07UtlsdAxjmDgLHGbT+OUq4BJIv9QVO4akOt/EyFXxe
ahl303oso9YnPu7eeK8S4Ys/s8unXC4Vddym4RbGeGVCvijfKCxr0rg9uur+ha4iXfUtnscw6zV3
jyoLmjJU08OiW6BorsBulDivOTJtVMhQSOa2S5pI49PxDf2o3h6EZQY2Lxa0Vrk54gLtjmCVM9k5
p659pKTSOGkFG1ytQhrrZR0iUGEiwoC8ip45ch8pu0j3oZkTtVTygiFrmLtPaEoTn4majYD5NGPh
jtWJgyaC4LdIt7E6yk1XTbKvMoCCvPeQYZB9yLHlimgHqaKjL8lhV8ftiCdsXxetYukBuk2S6aXo
GT83qiciuKfYzcXZq4/adrwLjc8uaB/YilLN1c0YbhGqXajNnE6TPfDu3j1nTjkK0bIdjaA3H6bd
4bkX5saewQHBp4gre6rqdKAawksylI7PsnddSuJY64PTISr6WUHKbbKvgKwI9Ytn6E/pyAIW0Y9P
kEfDK2xvCz/WEwI0j3pBMynsHNe0iqk866f5+Iw4tmaP4ufLertJVP9yogcNJWp1ll2JQbE4iykC
mdWC56g01iBYY13YD/b2lWLvaTlgKGSXxGOAbRxtfbp9252cb6wG9iVlXGirw26IcVUcY9EtBMMs
zzI1VImsJMR90M7CL9VLECdCHwaxLCM8xUf0Ha7KWKaAeZQ+Li+6+F7WTibHJ1IuSls4TXTdpzRy
jZzj2fqu00ifgoOIU2TnHnzu0xThZ+r7n/DghUtcPHar69dpefks0Ux90ZA1nxziM9wQFcf04NE5
r/hV+0m39Uz4K2ks9P6QxhadVS0vqOwNGt7pk3IMq43Jjhj06C7LryrhXytsjrqBJOT8JEba8xUF
5dwTHPNoH03ENcay7BApZKGKDiVdj36iIPhAxPlwMaJzgEzFKW5rN1l2VA6NOwHNN4DqJnqgQ07B
QaGyRhfkJnpQtsft8aTXCme3/lperTJGLgqVdilxDPaLSQ6qR3Br5Jwsow5Lanz1TH08zKjJ9xfk
v+foIfThc7Y0IAbFp8NbgviapT51mGTANklXhd/SYeNBzqgrf+Q4QB8tzivYKdvO/vdh+rfazR83
M9QDfoRCMBT6s1RyM4C6QFU5ZjWXNvpnMqcFjdta84Vp7Aj1kAfTT+/kUL/7KQClf07kTd2o7dtc
uZwOygKxKcXZIZNuIc8ERyksGxfu/en53zf7u6fyPSAp20ikbG2aN4HDPsv3dX/ZKYsqW5qal4m8
1JNCejwKXvtcFSTJflEFkuKrqCS2H4fEobl6oFxrTND+avXHKur2kxN4tdQ3kbkEy7fR9RjZUjCZ
QhqiYnRANkSm2DR46ZpXlAIWo+qVZdpf0EoJjQpZobA983Y+dsZDudv057jgRbiXB/xusPx5q7dV
seZ8qovsXCkLwiEB4tznbu8fTlOyNo2L7N9rEJ7l8uiYT3sBDj/WTNkgJaRKj9vt5t/T/pd2Bc8Z
KQKDxjEtu+8a9Y81ViVaW6QC0350HdioJVRAhCC63u0nvdM/gMCzsvVJj5JTqGIx0tto+Trd8t9X
YQ6v5a/X9sdV3Kz0th5tTazUlUWaB53tbE5XGLNa7bcHFyHhogMOIEyyPPousDidrZf+hUS9mYy2
Xoae7TYEAwkKUeumSf2OGm9+tE1Q8J3sgRMTePJWknjCdqUecbxx5gpyxBwM70Z8+EIWlaaRmL9U
qPB11Qz/kYvunDkWEI0t5hIIViLnrX8V7VOkz/WJ0c3actZ6eTIDFoggRZovoW+P9aUQaVevNZD/
GQiw+Kam8mJLTcr9QNeBTdocWcn7v6dOHop+t1MHWkSUYQ/h9nP73vQHnZhbrciXXKQzMSC3DPEN
NK6VTOSAshdCJN724RWMNJq3SAOiRqXNS2XWn2b1vVrp9/b658VQrhgQCBp9GkQuhsrMj9XUaFou
KomuLQ6buvHEMoIHO1Y4/u1tCBEtj5Up4pfFkw7IcKYkbgPPveFpUheTYcAiRXJnD9X+UjQFXTIg
TEamqMOsGkrUPy6pa7a9IjQk3fgE0zAEnope8w45kXYoO/fJ4CyCauh10HFyZHp2kKiRNgQN95CE
3RRR8v9+gOYuktEKMgHwnelFXK3zZ0vPFhMOMEE0nZd8ggIrn0CYKlMs1CTrJSodCB0UCdyilp+A
iX3NkV/ogySE3k1nE9juulsOJaSTs0WjoH7UKNxWwRJ/WgFNIWQEt3aPu4fiEw2lnGioRJsuQlNY
6VGtfEj3rolo9tEBy4dKiA4PsIpmaCtrkQAiqiJnWY5QxjvZVO5ULA1aW2lQew0yDYthp8PtAEpB
aqFu1J2dKywg+RFTVYZB1+JVR+xHdKgtGRztvIktiq5upkc7PZRPzkkEjf9A6qWH+jXk9zQXCpfI
2M07Y3KItHrM3yJ01stDr1LRf+wPWKxUNj/HZQzY3fRZUGZlgQItEmPkCZd4G28Pj7t2TaieVMs+
cS6HsO8mUJKRJ8ZP/T+Enddu2+q2hZ+IAHu5FatEdUu25RvCLawSxSaWpz8fc252soIEWFjA2siO
afIvc445ClDXA9vOPCQeAAi0NVb8L0riRd0pK51kXFf5HLSSpZ5Vrgxto+grniPtl62+0SJHKINJ
9x/ksn/Hlts2fnazM31n4HGNeUIfaNqcwKaTojKu+RL88iVi3IrWbNFdmNj3NdXy3qhDhorUpthC
TbQSHC+XKsN4oo7sEnmgZsf1kmj72dkRd8zkurhl+wF/N3wSj0Xmm5AgiIQBW36QymbzR9ifKgNJ
w+b/JJBvPW3x66gtl/Ew2POt8Idh3sAprGfZxWJSFR2YxPyZKvErBD5Xu5+cZnIq/KPodIGd8Y3k
b8Dso3AyY5EAoQ821U3yLuE5gwkMenRxr5LBJPnx1YODDTqNldWAdSoOgq6i41iO33cA1C5EocC8
QVlqeJvC/4MJF7t9FZi4eeIrWnt1cyT2MoYe61EwUbpWGFtJy7zFVw8jTSzcbPHODG3JFAryFf7M
NqwHfJz0zmcapmiOGTnSfV3fgOIcXAUlmnQ8SHA0ogonwe57ZjKPa/XuQjYg4+f2TQcwwYOmef02
WLo5zqEODiaRMxabEUdzKFfYX+MWrDrT4EuSlzBc+sACXLwtLcSlSjBOx6o48IAJ7jjJ11wF0HKk
zCDCG9CS6WEiOF8u6fLWuPjJ39rVcIda7Vk0HJus9Q3MDJWtnuwM3e1155ZjSoQjsa9fHS2aJ9Km
SRpXYOHgqLpSvWz0sIbDcKHlwG16VH2FsIgBZbwD1pX3TjtbRC+LbNuJmDy6NwloeTuWq9ZYF49A
VgMJZzNhlZPiIgRSt3mQycx6WI2RPcDZryA8YI+I7Zdj4APEaCfZyQjiE0/C8xagAEMGLeShDcVF
x9HeugWWyRNNQMTrxyF2Pojbb7Tc6Vc9G2HOPq1gSwSGWTcbIwygJHlBq4b+gPuV30L50vEl4CSd
X9wHLlbVLhKZfi5601PzwyAETRMS1jwbqHdbizH3QIdsK7LHC1YR9XN7czuBLuLelHi6yJIACF3y
KGn5r4r2D6UOt4BMpQNqJUryz0j0/7kJuriNzMdjUg5lYj9e+RImw0bM7RALaB6/hKjNnh1K7rWY
5X9iKz5AdJllDMMndh+Pz/src2h0Gjjqz40ppn4mBskLxm3k/lyRxd+9B5ZSJfnU3pVMjiSYuq3S
0XGtAaEGy1EV5xqTsoMdrQuGQNkq73tIIRnmLN51ZNIVgNRDHdKdLCyO10/2uYj7JRAUksmI2Clc
7dw2ARMIgHeAuDlVQZDyYQVioMBuOMoVcIOP1B57y+g6ewQm5EiSkMXITLPZPoRjsUcifNF/WtLR
t2RMljYRK45Xb67VcpnQSn+zt4ivlFqn0jC/t1neReYU6lYk5vRmTxDTYYIIy+SBBTNwkpL8AyyX
1P8AwdB/JPhVEAaI5GCa8+vFbehwyGrowIebtEZjMj6b79mn9MJZy6VWvrCvWWXGV33jY95fb9zD
+IOWZOPhSWa3rcMZy+d8nLrv/I3YLc55LPLYlzK5w9gW2qOwqDDnzLdCsQGraka/zLeTsZrzoHrq
Qb9pXAwg8MxuHrNpctXjMwpC5rBQ8fXE1Kbdafqqv5+5DW7K8ir4GE9oOGLjtpcHLSM7af46AHgE
TfEEZuYnBA6U/N/dEqM5HGIR/7wwtVBl5EezdZX4sPmCbMoXmbQRCVdbHEIwoVykFT7Zi05zCRAB
nElJdJBDvo5EM8RCZBEx2NdhvvE1osSeLHQmHkdYJ9gsohbTMO7JwjVKH6N/bNEAWR94NolhisE3
OWToNWBZrVSfBYGDbo4niG7fyeBJPYCADK81oKybLR+vuPIQB5rN/5B1w2ky/quK5CP/XtPy6RWJ
2BhV1WhNxN/KyGbsUsKdRfmAT1BB9PMikR0tdrI109UmQnHjqlQZh1myjasw5tztTDQs8asQnZF8
B/zv7t6Y+zJWKJjdY9jzwldgMl1cOGl71RsNWz3czCX/pfRhLK+EOoDVQQk1jeFdtStiB9DmnK41
QiUiUKnE/r8Y0H9wFKqUY5xxh+Y5RTxtzMlfD8HOc7f+oPqJLvdZV3F/RceBylj6zPFApb57aQYS
MmwWL0aRVWxT15TfRT1732DN2WBr4uCgzMCebEg8JVHWRC8cnOzT+2CDOqXr+EwCyIjAwGDKhUmv
tSHjtf/iaAeOwoIweaYU5VGbTUS+F+TxRXIsKCTDfn1tiL72Zdg+nF+Y+1nU3/Jr+sSJgGcydsAp
Rp+Wb+IylDgKE+sCfMvm0SyCqFq/+oQE3swhFbiuu7i2YDetfMdc79F8Pd9yAuXOuhAWRLFw+6jk
ozq4OlKM3M/VwyOXjiX698bHmvf/L73GvEiMOT0d2wIM2ebG6H+O88QSbnV91yRMmq7vvHDlibWr
9HYNzI7Eypuw4CQ9TaTYm2cHVWRbRMzMjWA4SIuB8hlfzs3wdX/FhYCNDYmRsAuqa6xfMreCaVA4
1uCxRNCzDfAFsL899m9lTvoyxvRe3zpzZkG56DvsbEgiI4PNmQtUXiaH50/DdszNIUqW1HbBnRJo
/p7VSTlSZXNNUGRSC/ddwMCyUZkleJwcvPKiWeT74X2OfCDsCJEFtzqgHYyHs76mchs/i2P9XkY/
Pa9r//GWHSoqDIiOuvv3dwzL6b8vWdU04oQ0UaGl+x2qsO6JPFw7XjLuzFpyNtOXVF1i0N+/Ab3Q
PCXIB/EPR7JHfzDnSAcEvojjfGverKUoBZoI59iPIBpRNyD5hH3UeyW+7YSuJKTA77nF4gzWHnmD
Nm9vxF6f6BFzTTKfCFabAEHPW5yfhUflLIPkq5BIhyW6EXAsgO/k2NdQmKueYiFR9YD4yL+pP9Sd
8sYxnz2JPxAeWjCsLgxKUASi8+Msp1kgvEmGvYt/3knCtji1RWZs/Zw7ZkQOCdMEFKQabIf5e/Mr
nfP5aOHjLrTR5UJgGwqkShCNQ8/CvyPm5hAFmQOx11ZYaN2ptq9Ojf1THhg3RJB2gnysJ01hhZ0m
PV+lkbznA0VRoLVbai5K7+KF1muWROJ72y5wO+0uPHACaInDEzrATzql/ATyx19NvacQYyAsas5v
FjQWOc/6Dot2XFhnAy0YODRvZlAo/riMZXfewW/j4IHympLD+cD1oIfJUWZwhlF3QrtgVxOQyVPP
eKtf/rQMNrI5CU8lY5IuTwmu5ZK0oAiXvtauYRtQnxSz/I9tQzlL1iCAjYZXVGvTDOfTcv7P2CHZ
J/1BqR1jYUUGmeHO1qYd/sxcWvOfk9zmp2SwvDsc7RRgVCONgDE7Rmb/ODiU+fb47eDgWiEhi3R6
3RB/ygr+5+AgKIPJSdewpolLx1AcpTtFNJt/FjczdN4o8PpI+QrGjbrnuC0iWzp+WvgZQQqZ/c48
RHkVARx2/8n5re8GX7mMzGsMGCF/34CojP67Ayl+JI3ClaR5Ebb5r8dcQybL9dYM0kE+YEffdV7p
Qi3c0JJn8IHwLjRsPLhJ/FmRacO5nwajfsJKeVGualhoO7pF6GGnaAOPQ7jEO7hyhMEkm4HBhNNq
S9WlZg2ITJnDMqPWgVnhzO5+9NawRyJnt9cwZHSu7zlJksgayo3VewN8n0BytJO0UxxccFeKtnks
yW7iWJVui3zF40lBm4QNTl7PqHukXXbBedJ86zbQjeH9cYxSTO8nAAgfB7SbO4ssq2ExLedordRF
QaaHgvaJ6WOJh3l+oa3PcWt7BF0FaSLInqijrc6bfHncC5HL9ackywcGksmRgIJM3V190B7u0jtM
DoZ8JWkm8xArTF3lg4Qq3laJW+zNWGTTGr5DW1pzYWnutcbOqIqM67neN9rJwF5J/2GySAeHpxWX
2FxPLWnrl+wVaOb2AcLiiAjYR/zfl4PmM1QgAytVXoX8aF6doQ7GHyJSo0T1OS7alyFQXjDk25SF
DzZJdqxFmAKgMwcgg5OlJMEkAyvi5evqXnCzHSVBOSwyrvjStixSTUgDWbdXj0m0NeLRbNwCneRq
5SkXZjP8CClcv8vhIXKWxUV4xdUaZc+w0sSzkp8snOTx3G+i9QOmdH9O8NH2YmmpqLau298G1m9V
mDGUUlyp39+fIGMWjy/9VK317mUoAhrCSH7u83P7vB29cs34Etn2iTBnaO0Z/1UigMEONV0ChBBo
m4E8ZfqKEKGCs3M0vDv6cesyLBDowDoPHqFEnJv+lsbfRunwe3okyJDm2C+AbaQmzP0bi4pWC1Kh
HAovOeYXNF0A5YRV2RaoghcNhy53Df6aDxqp9FzFLH2nI+4KE+g3YJUJLpA0fBrAIE4MBbxfLGqC
QlFFU/XtFMy7Hg58XpX4ZEaqOF+zqEl+5nwi+tYX3rQDeJA9HdpwwFUbyQUqVmHLneWLDOY+Z2u8
ZvGQl9wCJGOUGwAqBdj5+ODpc9886fv2pQ3ZE2TmPIKIiSz/Xj4+WmzyzhJXUWBtyftiaL8H8yJL
mD0yYKOKVbAbSaFM3MdQctu5prAQNChzpKlwk63LPrg3Tw2ajJ2wTSjiKdshRcEaQCaO9KjYESee
JWuCOgSiKCg4vi03Mb3rhqtVKZ250kQ8/XATjwWHxK8M8kPy2GZDQq/hXA9gtt1wSBUvGzxiJh+A
cG/34qB9JGzpOxeoe394WhmQyNjxq84FVebhpJ4TI47RpLYtwOH3UPUf3daYaHxrfLSZpLYMgMul
cKeoEC4KrtJSCP909Av9zPHBfkDuPwL7POkQOdJXYAfZtSjL1TChDYjDTAsY54l0oZGdQgyyvBKY
R9ukhnuNv/4/XnkUvibjVH9omj8p9GAMeVdQ4swMhQ5R2nf+5HdL8AU5CPYJW4BJ4DAFf8jhf9ZP
BTqlMibwCDyJyR+OLL2XAQNO5VInOqC+69QmZP1aYLBMRSRm6RopUF8laZAnibKgC0ABHxk0AKiT
nq66lvAyAILda7qyWVFBdk5WbR8mcacdINkzxuG3m68qX716HMV4Id/Otfomtdt77ccoB7GeWWmU
eq+18FRASclgWcrO+CqR1BKtOsiBWB48oEYZUHUr+DckMP3IQDZY8zBOiN9IQbLzpf4aW9AoFsR0
COZTsy/77Zj48uRRdxryqVK/7rR0BAsZh455BWRtv0+Ogq/pHCjenY2HBT/GfvKCPspZj2tM+6ma
d9eP6qUTF9YayGctKYvuA3aWCS1kwavA3OE79jjx9iZ1Db7635isXzD27tcTiqbzzYbVTydrgAPB
c1qIYbegIrittd1tiZls4xH0tU1OsrhRXqNzPMd5VFlgZhvdJSAkU90id7XM19SFsFT26YcsL6kU
ldkP+1zlR7nF0ZPgDvmz1cLCeqKZBnRMto1TKfblujR+YKzIT2Y+7Ru3Lz6KHL/V76bp5xNurOd7
+jpyO9zVMOKmTyNsLqCSEgZwqemwvoHIZk8afl94mkYxzEEOskVhYSweqB8dM7wSNR7wBpgnYiKB
yxgDNyI3GIbwZNbOWijyOgGMReIbb4bel/ZStteAFEg7wQtCIq5BAWMNynGncObIvG4wjoeA8iU/
3NVtS3ImTJ8MCH/0aUtEP4HLCrR68+pxa+0MgKHmTcT4LyGbzNWeb8JeXg846eU2E1GoA+2hrEHq
V/XWDFL6OXfOPSFIu98Nc86PQ/0gc8TUgqedriXJ1j48ZuH+3qeAeH5awyvnLr3Tq2DxG23q10RY
NtI59qr7nHCQhf2SiKTiqLjgu8r5wbBqB+wlhMi0iEMh9SPMLY8iCAbSog8D4mru3/MjFRt49Tck
S8s+UAy3/ODbm0eU11X1VOPqDj3iicArUj4ZkDhii8lHFyQbnGVW1aVi9T5plxYS6NwelOdsTkmH
xVvU5x7rTcZiqastOyGc1yiFHDmeMjcJTpct8Un2bKMhOMY3zv25I35Yjml35NB6FUbf8bPlCJTC
u8fG5HcEmCpB4Rm5YT2d7OBkF373EhNz2JM45Cffhvl8f7tt3Sx86NJCJCdU4RCxJ8U1nCbg51n7
Ce+MduGiwF7S8T8WCK3QxZzv7JgiFF/IU/QfBHVm2FCP1Ytqhdmm3Vg/9Fd4ZO5dnyMmrG6p3T0F
jvnGcqzUr15+WnJm17D5IihKmRmdq2FfO/fYJ45IV5aW6IH8gp9n0PWD2DiUd7K3gofwZfUY/Xo5
8wmROkXd9lhoI5tTl4/mTesDwflhGOQFPcc9CiuPBS6+iB4qu2JLH9uM22FOJO/XWKk2X+DJj01n
ebGxaqAxgi6a3VZUzkw+hPIZWQwBgsT4VZrbxWduNViXo69y71OYG3tFeaJ9oEgX9slhjE4V4FgK
XQgt5fUJH5VvcghYNpi1SNilcPposPrDmcoNNYX09o8kfCmUOY6B/meC5OHeVwxlY687aW8lIzFs
aGmp6ajMJzM+Wte92eNEz6wPiOWiQ6m82txAaBayZHcd971H8NFPnxl4yQusTw8Q3sE9bDx7SK9m
DBHUMEfImcV8jvFzvDJmCp5wMS4DNawbb4fPm8/F3lSBdYGTNaShxOFguUqPDQc5g6Xiqh8GZqqR
jeujeA+EbKHRcOF4vIAIQBuL+pHjtv6+HfRj2THO8X+or2clCxg/0cLAv2HuyHvaRdL5ER2TABMM
fzKezNaettv9tOCe6khesMGxWQgUxnD884UCdIHcIShYUbDT7AR34ttHDDvSwmY9P/UeQpzB9jsj
iNcSETDwCdGJMwvlUNUXEqqGLxFz93Zt+sCy4qr80b4BBogunE1EGEwnAv7aitNihZiKNCq4kBu6
55z+KRZWnezAZcqWpGNcEXaFrM3c4569QxgLhcGuMR+GhEDWIPo8txBdY0VW0WaAT3qYniynX4xh
PWyaxmfTnbnRa21vLmhTHWVlzIxFxOkYE0OJctrzlWLTLV/oXqMjwyHzvoqf4tJBj8ZXXSLf1Iht
ctrHpXBzjIAZZNXCZ9UgscfshkiCOuwc0RuX1DBDtgV51pQtijGi7uit29K9LyKyjZzrXqvOqrJk
PWfY/n7kd1y0XDJ3pa8Go3yJo0J44Ed9XQrvjdfmeGlRV7/TrA1nqQtAdbM8BMR+Fwku/TBdJCMl
2lzk+PDxsffhWQRbAEF8uDUYo5+qPgEwpri40+75bbUu3hg/AoyNiBic+IN9w8WUV5+zlwdkLiMA
N37gAMMmy+KggTZq8DeR8OPVwvO1DMT4UnxzfZCXfKmU4AEEOS4bw6ktbKgXyBfZKQut3hTtBtv0
k7lFEINkt1vp73L+VbBdIbGI+zgLr3bF9BPymWEPBPyVeLujJoid+Eeb+ZHljM0xfu6aUNVPJc9/
HnUfKDE1LzkjyNhPlhioEwp0XeGsgAPd4ZovyU2r3rLPfnB6Rm9XSLSdgXl9SFiVLG3UfJUQMBEr
C/UYkaDxEV+y41C4jKrSNhQ4K4dVpwbzVfD1QP6UbSOSwBbTWVNXxUpiFKO9sKK+o8iZVESIQOgL
Dusquwx71sn7aHf8GNuCDQsQ7D13mPTumj3XHtitWMxcMUiE7Dk3iUnytDWHFc3OX3Fd6b61JPer
2BSu1niMa6SS+cr6AV+ziF5Gb6ZbPeXtD4LS1M0dy8P6lSCTv4MMfwBEJNkCQFWxnUXyrf7GM5d7
/XpvkTrOHvRIPPKXlulXvdRXs/EdcPYLqBfNS7wCDEFukb3IJ/krXeod/pbutIpPzKWfMpU5KvVb
9XH90Yzz+PTvTyn/h1mOlgetLPHiCiYlmvgbta8XMRJVNGE6xCoc7uekWZpMfLsl7Qaql+G+nKf+
RE6Q+XlH7jOgjvFaY44VauGdnlJ5DwOHm4JAwOk7FY9mFI7Z4Xp/+vtz/heW/vUxf6MyZXmd62KT
iIf+oK7qEz4qEMxuK/lT6i5//0nogf6DZKHORx4Eg8tinvm71rxLq0g0Oj5cJjnApT9iZs6P5hIX
X0wScFMTzXWfPUsIfSMP+OQt7UXGxC5DfRFwr7at6hIbBF675ASK0q7+igTIHcfBGV2l3sjYGUGX
YXuj0G0bt7/6I4MR8DGLAYUd6Z5qvHJSZcAtT5EDHGU+S407PGyhtYUdfvgV+UTmUsiw1mt+WNGM
DZ1QEOrZBtxYMwKmN+SeE8MubipfK51YCWUpTMcgF8iHhr5srBsSSUK1D6o5c/Oxx+EDdo3GeVix
2lDkQkqX9B1XVzhA8dyKt6MseyoE2McWA8cFLth12MvbKfXy757u+cogz1dvbn7OfrT1ehxWEtM7
8qWE4D4etfuT7L4RAQmXwhaOooJBjF45gO6WGmqi3yEMc5G0QZeB3u+JX32zamv6uUBTw4FzdJFk
L6Rp3lJABywJIIr7OfECPXGlpMVUxaqfBwIkcir87sSLlgZFi3HUp32igwiHxH42FrnrWkAYEV3W
rfWoztvHponXvKmXK/MLu/owGCJOn/Q7HYQIbWPd1h2wvLmmdsSknZqwJLxvXamBBY0NgiRtCM1J
ATlMVn0amFGqnb50LCmcMpd/CPjRMeHGG09Dr+B1oqOH+edNwf9tnKnCuT8gX2YWFeb7yrsVW4Mg
CcEf18yBHj7GC0SfAX4lgaZT9hFbZMPRgAwdI7H8hOXIKF3NDgDdKu6GVzwD/r4TlFmS8yuk++tG
+I2tWnfXtMfxYDpU1gsJdin+WPna0tzrCsQEN3XykOyk3eebDl3CnnVQ+oQlCB6UcQJITeIjF3H8
Qapx7MHMoL9oJDdp/wE8Y1Twp8fEo8DAF4KB9+9cvUGpc2w3Jh5ztO/r8j3Ctj0J79QO4tXA4ANB
wbbRDzK8soGMo+u0uJdeo68adWN9SUlKbuGlh0cwz5iQNUwf9TzGPUvw6a9niFR9eTTxmweFAkTx
J3LQux3RPJKxqIju6Z4f3O5S9gQFTe19E6sHuAzhnSyb7NQCsrUfGqvjE1AqCZkQ8uVhP0E2eRdx
gCKHEewAmhkTDapnYVhEi3c9IdyEBHWwkYGMoJTwnNsJAgtNxvTEdIZeSKV0AJcmNjv46Ut43d1o
CZnWRk5uen1AVBOiA63Z6TrditPx6xFFP6yR5v59kaBC+sPr5xKZ4XR9NnD57WhuJm2Ky6IBx5v5
074JMasJCE0h+RAGKW87Ln0iyo3YtZR1K0ANjENyrFXibuI1MucL+mJ2+HXTtLs839YfhMRpbEfw
IRI4yYSNXZV7Rzv0hXcD9iH1HVRrx5RQ7JZNuY4azrpjC5fB/AaASUfPVF3ljfBb4s3M4r196Yp3
AMSxdVJYGG4EJEni4f7akpsSx/sY68jWw3bX3KmIO6p6iSPkQJFyt/uwfpyyTZoxsCXoTVzG01Ko
V6q8RP6apOv73PY+MyBtylWp+mx5mc6oO4ymp2PbYR3F7FSwRej1F9JT+0ryD8f+54977qnNVtv/
yxngD4NFlLmqiqsczqwSVhR8q/8ZwoxjqqmFHE+Hgf6HPD805tm65b4kpZIKaxfT/Wf2iCKk3CJG
TDDvuOjdKv1U8AyVmDP8g29i/GHO8ssD/TZnkbRGlyslnw5y8iJqYdsAK8559dKKXOBc2Frz0GME
EIDkR2rtU/YRA8W1dLbDdjK345fhHvkoaHCbwWd3lK3ffY77GMYlsMwASUj2JKhDGnYlH/dxDRR8
PYn1hkYnzd9KVCusoObm9Z/1trwIyZcEFbS3AdJq2aM9GUdUNZOj0rUptiCwD98rCWbD5aE6+hHE
jkJ1kJ5ic/F4BE2Qtv/YPn88Y1X0mGwg9afx0a9fLEWtqUSNNB5y0n4Kb6r5aGE2hkByQhvczM9M
Jng+JI+GOUVOrA9ZHvpqhM6ErShg13xqTONb2bq69ZFikEriLvhAHKTZoVf9v292mAB/2uymhhuW
SEEGI/nXxxVLXapqXJwPVm0t+tWj88VsA80/wq5WWqAPX9Sfj9eOBCEcPeQJWcFCAivi3oPGK+zE
IjCUteLUwWQDBNwF+hGudQ/NlXzu9QuzlaJyJ33F9MaCjlnZ6hkxnvIiE927MJ8JOsXy6Rm4Cj9Y
qugdfrEIuowN4UNou9rSgYUlwakMYI5xL3d0jmVAO3ln/JRdugcSJs7c6+2FAVQSfQwCQjOAnBQP
WKqHaNeA74rNusJUjIHAuug380C58mtaRXV/s+A1kPuF3+zRxIEBLOXIkIuJS0d+puF2YHOPAMoK
MzFlRsevAZcRKaqM44CX64CqzxQYGK8GhnPO8DTVPqOF/gErEXclx7qtyOIcsxCC8ljso3SVUcmQ
aUI9ZtWbptpbeJ7o0dbICoIrfZU5npgMZDpZzoM2MMICTLlBlq4BPs7oQ+PyKyYxuoNcs5ABURU4
DsrWylxsFwKV0X8RB2CZBjmxUBfZPPrjPAxhl2xQCIOC1sRsU98Pw3PypPCF+tMohW0UtuI5plmp
l/crqYYbQQ17r2OMzi/PEbuU/E4/V5EvE+1NDjwhk/6cseiW+Q77hVrc1RXyISCu9pi3K617rxq3
eRXRY024WjN6YI4lOtfbh3ZfdQPOcwXVYROKjC/pGy2vK/mau+axLHuCzz3z5k3KBviMfOAnJd6Q
QJoqa5GkXHKTwXUwSkFh8X41MT5xI1KOD22/HHr3qgSFbssvNIjX1IfYVw9L9GLQ6qOPWrtcx7BN
Dmpc+BLwc0lVrRwGeVMRNAVp+PlhrutzAselyi9D8vLgG5XNwYxZK+8ZC3rKl2aQO/zJgsFht+w6
xP8gtj78E9AoDNS6EHkjWZDTdUsqbBzBNMMTCdZ7hBYM01NwfOUbups1vGGELEfvE+l1jB6UZ9lc
ugIPWstLBIgSID0ItY9c9akv31rD1j+gB6f3oEId0S6LN+RwQMFl9TTcqWhe9PwkEzucBmJ4o1Vu
shNA19+PCu1PXZRqWZKJapkD4/eyIBumIY7vPXJNUMkfzuTdTkLiGxrQ0tYy/SrdkHhtvmtwxpkd
ZaGxvUoh1mcsY0gwyjGFzgGh59gGcFluFMMlp81zWS1T02/nvOsV5TQ8jI+u9kchhCDVWOzuJGis
Uz4dEYs8Sq8GBeHcvgUpkkB1WQj/OL7lP9WeOrJ6CFOc4f8xNL6ZmTlisMV5yM9mc/MxTmxeZnwY
AzkDQ43cgYzKIqUKRiNwdUfYqU/FtMqfZrAJoblznf5VEv+xJsP8SlWw+scv/acG/n/qgCS5l/1Q
81j9Cu5OG7uSEURZwPHMvqYIQHfAwMw8Ja9ce6PENrZpMb4l54aY2OkwZ/5OprVUrVK2xplRnoTo
YA8wyyErbLFSmMjjHZbVOYHNvDDxyMYkotrcTmBD9zVUT6iyvInpY2wpn/Fgd9uXMd02cD65se7b
mjDzm2c990+i5IKQURR3NsGTNx9Cgbi7P1fyQnSAdsudENs5Jd+wwFKHbNq1dNY9W+ud4RkuWdjC
cZ88xmoN+Qmjkxs+HLnnBGXRwhCgtNtXdXnr3W78qUsbVhX8JJWh2z8oXX/gVkqKoVD/KpJIKfyT
dvs/L1zMszQqhmg8iGMgZismOj1URqoMmnoG+JRixO9NGAwEyitj2mt3JFUbA5IrRsqxfx+ewNIe
8nOH8Xu+6n2MgSAGkfoRnTDEAk+XNoJGZlv1eb1DOTkY6aHMMbdytHyD2dq9cERYejM1N7hKJNWu
81M1cFC7MJoiA/5V9s51ZPUOR53imtvCvtXYSArLHAx9Jyn/WIA/zQx/7xyN2axSIpjFsLTfOsdb
YWj3URd/VjUQ2OIikMstifMYb/C1vmRb1sOr7Fsp4h3YZBOx1dXrWgZFgMltba9xiFCaFGP8eigj
XpASGMvDrLP9+yH1R6jHYPPSNKqIW/XfMDpAO70T0248tIbPTtBGBMurTPsuuJxadMrFzC1fyAOV
CoC901JVlytpdAQFZ5PZqb5QKWD3KcYJt5NYvV5NH2LaQzkUN1/pPu5SUDUbrjWI4uJH4WuGO3Ef
dXnrThd4+SiqAWP//jsZc7/1n3fPbyTSAYicPb+V3Jagdo3ac/Aahm8Zvont77g08cwHRELYGZ7T
pwiNTglqbb7obyNIXuyjRo0fRwhDVCiG6Yuwp8GgWmd8hnsrg3JRkNBMgnRN5co6UpPpxjqPlxK9
fvNtIi5/BC2sVQb99nhheu9W605YgRG2ZajjbisuE51J3rZM1z2jojxIKht8Rgbkz4dZhS+5cqgm
fhTKAbPPCZWxNh3EDzkcP3r4BP/48sr8Fv7zlixpNjQyVZ2t+2shm+mCoIxCOx6kJzxjHg5H1B3D
ng/CfBXWK1J0t+scfViSziCFGZJ1ZGq3HxDKH5zxz0y1AadVmtnNfYC6t08f31wzVAMas8ILSP/f
v6r5hy4beFbGP0XHotEQf+Pt110VN5YKTmuek2UM8raQqk1jklqZOGIUEB1MuZNswAZTaZcWTsL8
GLrJdzNBGyEgDySQ3CuIJ7fP8azom9sFd5witwXpfNPfqk/hTOOsqt95G9BSVN4PxuPtK4mZo032
KzouIIxY3BOXVjbLgny719hW3nUkTBko1lhvwNjaLSOeM1QEQnSlgEq67Pf1hsnURceUR4YZx1hK
GXze0nBprH/AVQAO//2mKsEC8HckQ6Fx+u0dSb2aNdeYd9R69dUzPMx2HsuHd42c1uNqk927uuyP
UC4X05fahLXXr4TdY98fuVV2oPQocPIpYGpTw9bO6RKAf01517Q49GDouJ+IC37StRuNT6p5k8A1
uZKcSXRSNbZlpmpX4tUE2s2PuU+xiNKxBzhXTMeGLoTvTlNjwHSCgxm/SgxRGbS9wDvCmqH0u29N
Phovs2PScuqf+XawkxD8k2YMv0LfQ1Tm0lbxZMKN4U2UZk41XJolaxT6qZ+FZLbDr2M8DpVeJG+6
/TEMLq63w3N2t4sD5qOV042eYTo3y632BFR/Rqci9RgMI1pyUjzPHO2NH6Ni7pUAUbt6oK3M2MHI
swAX9k1ios39YFHmZzBRNlXGo3lWtZqq3I76Q8fCtxkOj/7j7kCt00xybN32Fhjam/kl5073XeQn
rfBrc8EeS9BCOJYLnwmCGgxdzgFPU51zscIy5howQtXLhfSG38ylMvA8YW3dQooN6WguioBJH2j1
D+271Pxu8dlrdvZSBPj0IU5bjB+J8QQNAtLbuRE/b8aLVuHTHFImMLpapj5vHjxHDdrShj2SetsS
fd8nEoI9MxkIZgvjLDpxv6oURxa4KvGW9CwEOQ1wOK1Jh2sKX7Hb9i/RA0AHJuGLQPwJzqKpR81F
RuiRfImmWhGm/Bwf1U33weiYjaEGneDTB3nMZu8uaqDCJ0NEqt+qjx4dBYDwd5lz1zG8qtew07FE
/FfJCrXjT9uESxnuuWzKivzb0ZeMkcjUgFlKFG/k0pVKiFhucrriO26eGemhQlOZjdPVM9HAlngV
RQwGxGW0yerXksJ2vEG8WRQ1MQXLkjrXvb2mkz1bKJMnKP/4P8rOa7dxLNq2X0SAObxKpHKwZFsO
L4TtKjPnzK8/g3VxcdyyYeG8dDfQ3UWK3NxhrTnHpFVBQDXtjNJfWg06LFzIGxmnHOoKeMyNtvDy
AyfTlgAZQsnJMQ+jhas+cdgLxTMSj+hCr2eOcZ9yYEHdbd5Zl7Y+qBJLVulYw1yV5+5Opx+pTEzC
4Y/JQxXgpuuaUz1g5Btovm8LBupLBMcnXA/audKcluaUzbCmJMR7QxtEJ0YbXmGWtMWdlmDsAyO6
9+VmJj/r1hE5+iDviM1VRPwfnZ06j0WwoF0pB7YgAxht7zhvZzdmsX8pjVcLE/U7KBsahybOTlcV
Fi8wO7bv+niiFNR6Z86ZOPOfhWMEzvFtiNe05Mbk5CN3MjcaZQxAT06S7VS0Ig+jODce8ZH2xTyR
DjFdmRjXWbe36DPc4pF/d6XDRf96o1fDqPF6M1EVugPtnUYf1WmcEa+EsTAo+kMXS49oXHXhgzBs
gWnAsfpVci/YzZP/1wru2MrjTbixC5f+QcS+PTzamZalqqKKgf+/q7oOrbzvh4EMbWQNCK458MS+
k2z9R8TvGqfF/CKZHwkUT7rlk2utX+PpTu90usQxaUi2+1mmC/WTvWBiUjKH6Plsjq9l8SB/xu2S
/2MkEOpIoYTotLXGQgALCey8ZefCSTMPugjGbe22x2wZsQ/HnSyv+IaLhcsMN3uBQ85GaIw3gwqz
3LQFYpzJvZAX1t/S2IbByRX2/XiMY9KCN6G8Cs0HaWmcA4caN8EB0j6tL+Y2Q/6nWE70IUQHg8NV
vkIuEugEGiO1H85Bsof/iGsgJmQnzmh/L73sRsjnT3VAtPMqoRpARcjdmrYrX847jal0oijm4ymh
3I8jSrH9uwSL4DG8SwM7HnflyzPdvnAtfrZrak89EZVmaANjqtPlOI97G2l5h/gnv7yk+ZZ60DgX
7eijosUCg2TLKvP7BorD7w/TnsyhWGdbjAfyX8Hiyy1XYxi2ppCNJ9ydIHM3avTkm+sMp9PRROXG
BNX1KwH3d/mQqpf+wYOBBIMV3UtAMW4jtUs2Xan2J7zzIHLOJKwh5rg01ZmkHvMnAFyGOCuP4TOa
3GPvnzVrxqcgDPeSxeZHvySORFq0v01ih4/bj2kHbSrNlrJXemmr0dj3wMlafWm802Xukz3NJhZK
BaUIIkVzbSzkR6JZlPssW0TNfjomdw+tctRymisLjbdwKfEafuizJkQOTYMZCPo8+hPUJ48GiR0L
jnXyCBa8BGvAg5zfS4zlm+oh3VZ2+FZH9zlbyQOZZ6lD/HGyyDy4IGvzYzTnpH3H1tTh7+p7F0Dr
Bw76EoL3QQaQZG0QeGlLrG3DM7DP8gDvozqiTSaxml/jhzOWCHKrH0aH+O/aOvAJbvDNx2ybAR7Y
GR1SFl1MYfPgmDfHPtuZBwwCfyJaNlu8TeqK/loQHsPoA0VkpCFBFNWdNTLLLaZtuGi777rseMlJ
jPeRYAOqqpZ1fxLyR/XcDXvOWf5fr7sLwzvK4rxp5dZxV/6hKk6AjoZ1TuTI+C0lok0T1w/HYDwZ
Hyljelzo2pO2lYk4FpaGt1PNHar7hMwXDlciDd3nAKzoK2ynESG0dTIam5uVQoRhHavS7Fai9nf6
J1O1jkdbZUok6eva1NcmqtlLtTKcdHHpTvm04lJMl8ZKO/rRuVecoD/JlF6CvZotsT1RmAXhZWPh
1sdlldCLn9xbersHEmQVW0vbFsO2qleICVFFN2wNDVRfdOYtevWgTQNbft9gRqsueBqjP2KyoM7Z
RksVpK68QizUj3cI+VRK+HhzZxLeP9Lq179/8N+ZiVc/+uocLBW5OA6lOpyoviDGKnscDXbOWIVH
E6wSJ17ThhOMpTtyOnb8F+g4MbJCjOmoPIDamTbDf9kJjlCxt6FdVStwSYAbU8lGgrUMtsaRA3Oo
zDpcNwcLoMiwYzPDJ5viAaIL2y9AQNQAF+IFz0TNV0Ziix/sgAM0ovFK/2iQFA4L5sAOI2SLag4E
Airyaq9dJHlhYgjLEcwCjQP7MFfSZdUuC2OfvZS8Fsw6t7o7P52fvg6TaQb9MkOmadAlVUhzR2u3
moBWb5t9hvSUz5Exj2gQou/MV172Tr8Oj0TmOeD1+mQjPwuEDyI0r/j3C5V5q2ASZ5OHakl+V0LH
+xjDG9sk6YfzOxUbhSMxw5rm/9VZb1D1wm1yeTgFgpM3RCRS01w0VF4zROR2q01PXNNpdWAevVHd
+qm6+uXakLX++5zMLEpC15uufajp/e6n4wR+/mdzZcAMuHHy/0lH9v8qaaoIBki97un2Cv3B1quG
k7ov8NUVTk/5DG53uJbnOAro2+AcAwIfIhvfYBwZlfV4hoc5/YsdoL3oD7PkwJ4BsqvXLfgHud+h
30RWXSJAte+Rjvz+6f2bT663YbpFag50IAyuytUeVnQbzW/JxD5BbwsOee1QR6uxt+5l02nrraKs
xnwCAWhv1bFUFsNDirJ1K6GwAKaCRUG7MbK/c9emueDLDV3tVfs0MDVvuqG6sDUFsM3kGfLRpFAR
dVKnuEd8+Psz+Je7cP0MCNSgEKfoqkEe138HiSvGnWSqEdPPupV2ULTYwA8HEoTSI+oGBH94TGXO
SMYW6fdzUWya+e938JO0b4rz4AiBug9D5tUnMjZm6ouqN5yGT5+qzqTJXyjmWewmq56w1cHG2Bry
3XHmVi/yvUF0Z71xP6JnCfwOYlh0UJIjKFgmQGk+5mAi/ty4w59Ool/uUL16RmkMKG00/eEEGhYC
Sls5UAUoSGJXtt6jfSnMsxNUTLBIIEJDkvg8YnOhDs08klcptT1MFSWHtr1b3RAuqD+t6RhDVUav
bMlTHfW/7y9p9FAKWq0/gQbXL6G/7XcZURXj0atoSJMY7Z8kfAH41zkVtOmr3MezHNhVy7Rv8p+k
8c5TH4R4FxQXGfcLRBBKUPgvN35jw3g2coQIBMo6agm692CtEKHlKI0wLzK9AoVOHoLx4qLaSN5d
ep8KZ11hpYWH3CAKgFKujVrZw0kHHIteC5XXJl02EVqxVZd9aNXGxPPeLmXM4jwl2/xTi/MoPwXN
Q4OvhZa7d49MKXKqfRA7oQbI6WjklHoeRgFC6JplLQwcMbkzQGPAnnyTtJU1fljI2yw7Fm0AUGg5
QH34917zgjDPwpbBeposc2g40qbF3JDiO6FyfJemcHSSUwv9U31Q80Mo3gPZFXwHjnH+AkLYVO8H
xE1QpIhN8dp3dtxlD573EPVIgex+VVfzFlwzRehXH08D6JK59syHDMWxcg8NFonSn7XDfVvs1eYR
gvECbJj5Rsc18UGk0fqA8AqR5QVvYhdsg8gJTVCoa7b7IbkL5TIs70ENFNh134riEBrLyITTh2nV
Re4op2evBmDksNmGTSJweKU3ng5OZk6qA+PQ7KXkUe6OuumUMZtn/HywT2TtiSMwkUBIMIOd6tl9
8NTh7x/33aJSPslLGGwF01TCMxo4T2CTRSK5UZu10n/I+MPzTYH3pNFnKfhw8TmDchwfkUg0mFVx
acrNDhMdKpFkpQI5jM5wMJBwY2nFdRoMtnhP8aJipwn6DJjFh147EKigPxHxbUIH3rA2PIQH7270
Toq0lF1SS/P5o1PPm3txZbCln+OeUyiUUSV8dJV5euD8+1gM2HYkZJZLo3/LRyRz6+6esgiWGlZb
UTwLIT6NTGKZITUKwm6ALnWt4PsMSBcnPW4G2gz0rZOhL8XJS3XyraWiNx7K4qAi53C0DUQtyC5P
6lNiLsBdefaoON7RQKid8WE4E5MGy8mGmFN6A2lFVdn/W0EN0Ra4zPEKWFhVnrgbNXrAsjOZF5pp
1giOqXqQUCvTD6ejKPYXA3tOvkzNqTYoJ68J6JFc3Whv7cnP59U9EI76VVyxmzEm/PFc9c+CYYvm
mgNsQ6azvlSbJ/z8NKwEQAfD33zAJH2oMaIeBIqvOKLafIfcn0MtEm7Og8WKvyLNQ5EurmL1Xsf9
fF+jhyusdRDYXfxCVLDAOQeDExyrFKUpdGWRXWnNCQilR8Z3XmCnXXR0AQwQCkSjP9KWyC/KcDRO
QrnouU8V8wF7oQLIg409qctf5PEeKaGxR4hPgfL3ifx7hhSnHgj8kABhkyvWNSBWcrWwjeSyn+ou
5klplgXgSMkm5lijmJrMCafpKR+zG96hiwart69ouQzL/k/LfyLvpF2QrIynon/AS4pOE1ILSFmI
gvKmjp608sMbnxKwFNknGBEZN2b2kNyB7AUTj0pyMDdMm5iyqPSn4fvvv438cGb6q5UcNbisicQr
oTH9d9D4si1mfWqytuGM5JIbpZ6bxG6kdUGeEu4+2urUXt7YgcbcnnSYaBolHJqFcXSVdgbbkKyi
cT0YUxiB+irCJsaLZdNDGK0H9ZHSSYcUHO4F2PVVXK8G1KQL1YTD/DxsKic4MCCLpS5MRlt4pu0K
MRw6o0VwF75lIe7ox7S6FwJOHNBjvItGqAPFreygbzIEK8WlxoOKyw2fKhYknLcTybJidqfUWtyL
4TICShCv42Apx/Ci7aKlXeGUGK3xlkeHoF/ivqd/jKzLkYvTSO2AeoHqaLTXVXiM73XwUOdOg9ez
Q4BdzvNhrwnlrH1UtHsrPpQK3EEwijOxOMHbpkXCcb2An7aRif/Omk+lO4kcjOnr9xCVku4vuhRX
XbI3pQw66/mj2BlFrIM020g5VHZwN/iu6ESB5zNJjGo+KgLK1BkgkB3NDxyDGuSRFH73fUMoirfQ
n5p2Yb5Xf7oBmiFOwsVQ2QCYNL49dz7eivTVfzBUaHwG/xR9U6zvVQmyV5VBakW5P0WwVctVmrRz
XQMhUlAfHIAObdv4VchPncEo2g/pfY3teWdVzlAuUInFNCOBDYANof/U7CJMWv49mlllwLY+T3OS
Yyfueg+w6E4CQKSvXDw+fEM6cvu/lrpo3bsoAW0zONIncOh4JaVPEWdbDrCICMoZ7K04/ws3pdlR
3gGAYpCNw8kXxQW4J2qe9aorHXHbtus6vbUj1aYN3dWnRHiMrCILMvmYrsE3gSx3RSR0/al+duNl
BKlcpLm49tmrFHwbDM7uHFcraq8p3TXocVq9pj+Bfg11Pc2urcYg8Of6X40AhHmxJx8AxI82A22B
0joq0QvTUmm2FtUFLIV2dkgmlggj3PiTdedQnQOoC3WHjZFZY7HH07nS32oYgsg0WIJAPE78AzPc
4pNX3IWIj51uOBNqyhZILg5VsqK1KO4B+ipbAJbGMFnakr+5YEPupOW1plJCI1zNcWLMfAkwKJyy
SetYYm2g8PmWPEvQRjiKlSuquhFmewsD6LyfM7PjVhgPzIDxUfQ2hTXTaVJQL0KcWs0ays899Fzk
IOTMp70tXaKF+F69SzRnSFVB2i4QMhVv0LySzAIUP18gSBbYx9F/7Jxw9QYy9eksr6sPid6utG7q
DW53RV+w4JuwYmm0rwYsLdK5HmeCtAY4rwQr/CXBC7kppb/GMOpu1Wo1vrKoHHxlDrukm4nPYjaL
Y8A3UCxnLFrhCZ8pxujBUX1I9bi67kVl1el7D1lmsOiObyMtnGdlvqEZg8wPuIfdH0D3/NWTtyl+
JrPNNacSZLibAcTYnI6xeMe8hWZvjovafMxkAPTRsSRZIDlK/QFUwj3YDWSbK4ikS5moinzTMutg
x+DTsMtPOZhcpwM79SWGz/GRrMVsVczEk7ZGJ/R/T7iGjasSz2ZBntEUS7+qPSGRDYoqGPuTHm5I
jnUTh2BgVCTwEHR4oof6MjxgNr2xUsk/fV1frnpVv0Gn1oVJzVVZDDLAum+xhgTTMe/bT4/Wo6Xd
GbdKIdMZ8tsH/eWSVyd9yfOSrmnF/sQXLOBVfjH1mUuvFd8j0kxa3ifK5DVl8gUNQ6xHOw3y6lMW
3vjp30OLrx741QG/qa2kLSR+ujIs4hJRJLbiqVCCFs9869duuGQLjBiqobn9ojlG7xR4/Bc1KRyj
Iz705u5mYNa/Pup/nw3nRqKW5Kl8o7M74tl92Td0VpcSxeM1J3kJ57SkrW3OBOGlJXoJ2hwr+FPT
L7RDRWN5Z8R2187aPdvnqYqdrtmxPhGegJ/bQmd7Y7/2Q3GCDDKJerBJFwcZ99XhtpVCT9PLrj4h
DfPuc+uBO5q4YMKKkxyaoUX9KqCo9lcsxMod/tsaecSN0fp9LfjvPVwtlGohucTkcg+DcV+uEcRZ
22COqwMeVH5K1Rsj1fg+UvmhbFLhsasGLPyrt1H0kW6OllGfCGuMd4TZQSvRPtL6eRD3k/IZ32tf
LxVx0aw8YcLellTDbcMmkaXxgVgtleAsQoKuFDZQj8NJzpfU2oYFrkzzpHLSJ3ODHpxms6siDRVa
Up8sE5lYiwkzZqic2mt2wI5fbpPwjvb1rLCzHb0TwrS0eYqAGr84Dem30KmyVUMugTkTd/nFXXFm
bKy/xiOCATCajzSze/7cqH6ums2AUiOcty+/vxtrehhXQ5fWLq4eBLwUHa/nL0nqhMHMpfqklZua
fbx7VF2cf7RyltaAjPNcXNL8aJ6AiSBBDwn9Q9MIaI332LPjrSrSBzeQkEoi/MI5rTMMiaq86N/N
YCk8usbaXbGFdOMzcFY2meU7bJ8YjcXB2NOIF5JDvwmzrXEpJ8Odwar2lx9aG9vIs4Wl1zj1pWk2
ebZM1kQSDwv2ggMXn4QpdO3RTQfkRPvaYqI9bj3aLI80Ilq6srkjl+fuKM9IZ4HyNo9YBdSztWYz
tkEeDzCOg0T1hCqyf6GV/ftT/aEgJ9MzNSToaJjVFPNqsoy8Ih9NPa9O4kaIdiGQPBRcqEDWCqqg
vwSbWtVdpT6JEsZOJ2dbAM3mT5sTRzRHtk1wzj547/xjmT/q6h518/jn9xuEfPbDe1eoqqMxU2Vk
m1frVtuFXZ3UQnVin0VTJNHhaM6EBz6I3LcFyZ7geghD5jpwam9ZUHofyFc7DOEKuQepgHrv6PlU
6SxffIzwIyR1V552Qt5rFcwTbK75HGyg+Da+J6+eNef/AngX6DOvhJ7pcAzGLwbPIBTvMv3ZVy6B
T6zJRY7vA8QaubX0a1iGYLaogDtptWqrFVzRtgM5hymiWmXBph92nFkmUYRkF/LOEjdBuBT7JVYB
s3SIZaEJb30W7CNhBRN9ls39fl2aE5ukwVsCGYYYyGcwBIVAXdaEVoVmu3kQHnHb0AsNSnqvG2ME
mEaw0l4L1lbNlp2t5RJhula+x9FG1ld5djAUTiUz7AhRQs7CvAFXQBxKRx1q3p0whBdPPvhgnH69
DUG0qNZFCbp5hQkgXrieU9BQjXbR8GS0bwpoeAJDqTnA0Fcm/mkC4IRQKey0lErho0jO70NB/WkG
QD6umQQGShTyp73Gl8XLMjI5bnqpOgWfDaU8bYaMP+ls68N6BllRnTxoPIRNIv5WSLwdaABdlJ2+
yR9wk+BMJLHKnRN9hZiGR1j4tv7REsM1ztHhaFAWce2PM3gz6S7/mMA07wCKCEcEW/XQ3lKq/GBF
mFz4CrpsjO7YrK72RcpgCLGo9xUGUacBHu7Z0DQK7OzAS9t55zq16hB5IUSLln+oKPI6JYWydBmQ
FZg6oN8qfN+0s7F+OyG550eGJxOZu4ukBS6UgSXLyiBmUqhzXGNFDNU0QIQNZJ6D6jEFzjAwpr1j
WgvQrtPFW3Ko7YKTunFrWZ2W7uup++uPvZpkiqpIIjccK2Rojh6igFmUL6j6vEc6+AtFwwc4M6Sl
NAAoA0zRYKzQbmzGfuhYTc+blZaFFgnytRgeV32eW2NXEXHaIMyfCStzj1dsl5xLVBULxsgf/YKj
rZjzoA7ynbpGnLWh0Dp+EjSwC+7KN74LU2b2g/vTP1Y3Wmr/prHvz+h/b/Bq69HEVVl7ATfIZzjy
fsDiszsjgahYFD5pA6ganZEuGyfueqVD+L24VP1gt4QLznMq9SlhXol0tWbqBaMZteegc8qX1FwV
PT1zp6TIkSPTmPjUAOH8T47azBpWtCpYB8tlgEphQLsP0ZTuL6Al6hz4kizBaSx00gtc6k0LVmkJ
H9gAjFjMsz85/ejeJqdZr5Y+AHVkEeoaEpcnbD35MQB7Tc7WrVf5QzWDV6mLMmpaYzq1X/WQCk2M
JNmtq5NeY4Ke+KP6sI7R6WO3nSJkFlm4rvmriV5qTv0Jhmyyyhw+KxYOPGXsqlg5jGGhk6nQA9mZ
eNI6EDzKYP8UlMPMiEGsOMwgQrVCaeCzLeqBmc27fhlBNOWAXdg6xWM0WOEOXZQ1eXAXcNb40mSE
9w2rkS0ywxQnoohi75ToZxGvLUaphLorp48pf75+1M+/T5E/mBymuUSdtvYSu0rrahPNxl+vqkIp
aANXvBw75GhzxgSkLQzBlgqnru89a2o0lONOTCLK3u2sF6HvzKt10DBDCgfO6u42A48qwAUXVnF8
yB/vh/OtVqA1Dej/DHg2cbxEA8SHga7wegZMQ4b8oOTSyfDsLJ4B4snX5psBORYC3kxqKrqSQrHx
j1W2iP+A8DZgwOQ7kH+9u11CrebYdAnviXylDrGnqwNtkbzuNfPhONO2FApQwtupLZBtti0ox28V
MFLuMlAeQlSJ9/EdbS+Y4Ruze0QTw0iKoaTZ7mv9B8OjWe8R3ELdoTxlrA1kzRMlfd7Z7K53lnsI
hqcelKm7zK0WISrwzAVtBM5zlkN3QtYvCl8S3uBugWzVG//oxD34G6mgvaLaZFxOYJgBuhnJDnWz
/n0U/EtO/fZoaS8TsSWZWEmuzhVCUkidGSXSyX2UXUfe48sXdgBbVqRTVOdwUYQfMRhzAEug7ISF
91e+M9f9FsjhkRofPqlLqdjpvTEHPZ5Y1Fbo3wEdIoECkhFbwrVxx+BINxFCKsovUxn3hpZCm9a/
//4ES5ksEIaEbp6/X7Vh8yLIO0+PulNAyeSRiJwi3LrKvSVsxT1QtkF9Cd4aJP/FRQeuFe/eMRVI
7tqq7LFb6B4791mFRQytebtRISOJzIhkhsb3iByBsnbY8MWdVRzk8Y8UbFJxA3/DZX5omftSY8uE
xw8f7kk89Iudyor0GHYv3r0vrHzpxh78m27EMkxdmtrxHL0NyrRXH63RyEpo6WRLsc6jvct9wW6T
jkrz3KQ3LyWknC2H5BQM6q5i3FT1jcayNG2cvj7s6xu4WnvEXrCSfjD9cz8cxJzkBwe1pFTUDuX8
Xt6040uKMFAEuPL2+0j9JoL4d2UTf5qOS00n3Io7+7KlU4UhEIbO8M+4m6voqcucUt9LcTqPMI7K
FzVwBKuwDWH5+3Wv555/l7UmLoGG+Ay3zX8vm/utNHqWgiKy3qTWqYnfLe8Yy8uaQoivPP3fLybr
uqUwHRskXFztfixk7VbXy/65bLdMONB4EtqEWN3ijd/vf7/Wj6/y68WuPv26ycUsjMB4Tt3J5iyO
OckRn5ELND49u2pJr3WYG90bT7bQb118GqjX4wgfkGJMVQ2EuFdHtSTRxsbvajDjQJulaE66TYgE
b9rCCKGTYl7LQE6YmHDgk1okqox0MuVkYnla6MSL/nLjaUwX/H5D7K/J4SNwULraKpQVofbNyA1F
VJ7L+lT2FwYWaMAu2+NdVv2ta73lZNMWjolX5PerT3/4Lxf/l1LzZWwXdVLVllH5Z46ihnLhvcO9
1YptpFxclGzdrR97LZWbBrUiTj0MPqZJVPzfQa2kUdrLbuGf3eApKT9b5Q0iUp0TfeO9teVFoaDO
HnwOE/L33zmN3+vfyUGGUpaK49i8brQ2SSK7vqF457g85uTONEu/e/n9Et/kbf9+25drXP223B+6
MlRUjwjhMzppgaFEp4OPSCTFIvVPjOVBvHHe/Gk0T9+syAmNVUi6umYlx6bvtvgdVMpCnP9R8JKd
g17gVvz3v2F4/QR1DY0u1lTqi9fCQTZHwugKlXcOTapUVT1r4O/22mNc1Xs5NJFq72s6nhWkQItD
qQivFVq8LWavfQvvYPCWZlauzPQ102+8258myv+9s28J6Wbie7lX1Xg+2GiTkvP/566eOldx41o/
PW9dZ0cI34xWnDitUl++l06oS6n0Iu/MvBXES1xarD18KTd/1I/Peyp5qaY2bUGvcwHMUvXGXo25
UrBuMWdpIBkgZAduYVvGq8SuR9A3o7psOiKP38R2qcSXOkIffjIS1eaWcr+8cUD9abL4ektXK5KZ
u9Ygiol3Fqw3MdmI+Vtl3tXpQffYAbTHELrj75/Uv+Ly9aAzCAO19IkpZ0hXi77mlrni1trkEUEQ
Ps7S4By1zdwdwFtshoYjS2Hn0GzCkV4dgK2BZHcqu93gWGY5j9HzDJhvMYQASAi0VYpyz2BvlLWb
DgGcVYNgM0Yqz5DMUBGFz2VLns7AQot/AXCjF2wpff7+m34aQV9/0tV0r1nq0HuRKZzykeMPIM6t
Wm9y7Ebp+fcLTZ/+L8/uemo3UkP30LULpw5rdvnEpIBwXuuXv1/l38z522WmGf/LFxGlkZTXkSqc
/r0YuCBMfVm+nMapoI1OkLCgtqT5RGuXrECpRpxivIQ1fdecGuajaR077RgM5z7cCi6Mu5jhTCdZ
m4SfH7/f648ztKUorPsWOT1oU/57r4Xad7Lvxtyr2tlZzV52zjgSy6MIpxczfWf8vTlxfqsNsyww
cCdHmiix8FlXG45i8LQu1Sz3NI53GeV29U5y9xOXFW2Zew9pxegOPgot4hnhpqrYTpD9RxwU9qF/
V065g8Wr1eqLoZwUC3gHCcgSu5mUO9w01dkCDTw4apFwrmKTTw6Jfk+Oixb+7Smx1B8j3Tvv7JeX
3DhoCNMMGGPEIpLyzl9NzJzpmT3QjSf9wzpvoJyd9suGgrDpaqoAXlX5eZq7p4wEmmDZ5pTiu2A2
lO0qlF60CPrNq0rJopOr9Y1LTy/xakAaypTDxNFdZP68et5Bb0pZP6TuCVdXzOMlboO+5hHNcNvZ
yIab+pTLT9l4Y3D98F1zWVAWtKQAU13voCMl64VICdyTJxzcqUg3Hlz3PYwdQul+/4W3rnS15vet
1eR+GronUcRMRExOefQmgziH/E74v55xp9GLGBuaFk1PNs3TzXz5vEc3j4VGmJ5mesyNcF+k7qLG
XCvo9OdQw+dkI5SeOBeaHtVQgtsiWoTqWVVOAapMMpHL5NHNm3VkuavCRz2/0Jn6SLAnbVVe6tE0
EJ9ImcYCTSPJNB67JlhGCgykoEaez4ylnEYEnIlCAGQLGy5bDp1FVUuw64ETd2bRZWiBxhNslZ6a
/tgKLbWjS0IuTJQb5xBok+drNxamn44whoZlXqffw1jTr2YSTmxW6/mVewpJikE1quw5oknk7wlL
Yj6g2oemNDMzW1JuXPkbgGF6IZwHFUMlRJjt2NWXpaZez1mCF6KOBSkUqBM2gvEqK2elXXS0gpRN
ZmZIOaCEIf4Jyrka3qnmsQHstAhBaEodcAJE7TT1QZZPRjDMEDQqPlvEda3rL9JuHuCpwV6/HHFt
/z52f9hCGKQdsa8BGsKe9Wo4hXGNhbOSrVMavlYtalP3ueteVOkpC85hTjzoreX22+bQFNm04jXR
6M6hQbzaQeRu38X+yPLEplxJK7JNp5Nti+GXfYAV3fg0vwkEMG5ozHgERcK/5Z+uLmelqRqkFSsM
42IYUNsD+XaxbyMMakH34fcKTpywzHbu558a8gY1muJSP5PklN3qRX2bJ7gX1BOSgt/H1PH1/vfT
TepCi73KcE/8ZoJcYh++xdxnD6ncwvj824f9Z87lUobMcRrlHl4b/WpKkrqKWDbfdU+u2NkiCbAt
vX12YXLq2QzNStizISUToxvOY3nUrIvow1TEcF5JtkH9qJTvfx9nP/32rzd0Nc68yPeyNhPcU9dP
nSkX0lexrYGMFjfe+Dd05PTGv17p6o2XXZCNisZPZ98TtK864plSMBexRDhD9qagTvdcBHWRExPC
Z01pp8L05QEUFa1T+xc5eKXCggGyodkB4orfnwNS4uvl8N/9TacIqjpUKa+Ww7THhp+bpXCSmCJw
HbOF9jrMii1x0spFKAoykRaS8G4SUxwHATE4p0F79nCTRPlH1yLwC7aeVSw5xW07EO5FPmyMdK+O
rz0KnFrYe9Vn7T76XjNLpXsDFPPQM3mMj3QAeSRof/WJnQwkod0o7lsES0dW97V28MfHjjCzGoVu
CdIgpPyTRhe5eq/SDUjkQd6k+I2a7NACcNaM90E7Maqk9GSNKBaSv3W/UVEluvhmW/dD4rwpp1tA
Yt4p1Y4ZyMeg3ysmhwWOCS2ZEm1s95Tb9e5NkmRkxNTByRD2ug/RwmRCXTk5Yg9z2SFZDSlI6PcG
AXkkQQpdfccJx2iXVivu8/sEUKSeQN2wjiZb6gBUWSK+600/a+iNdyM/wJ8rfGd42NMMx0nBFo5A
m1FdTFtbr4sPlvBYwrqqEbi5AeJeDzkLG7TxwEviZFnQa9ACpzEwMnfLiMDB6XaKiBCEeUt1Ves/
ffgAGcawWtgidICcJ1oLYobJWzlEIgSvqHgfwZNE6T7TcbVXsR1ZnJ/wOPfoQDLYKa1JQBkh6RJh
SryxWH8vhjeGbBGnNtK0haXtBbbzZVY6I/EoCXfBywy9g6T5y54+XEeyTGr+jflzy94nL54jKqlH
FASIh3y2pgz7gowUJT5JAFILs19IGveeIfXkfDW4Sy2inpbpM0WNbCk81uS8mhaFhQJvePjEH5WY
BJbr/UxAodz6vDQ6436CN44ZtAQc14XYSDGpaGcxQ5mWpTvKWL1Z26JCcGNCdgOePsnaDiQeN2Rw
U25KXbWfHXvCE9M8X7kRulWyIDUiQLwUmwBnSajbpiA9RKLBmFlXjO0oqJe8MWz7pKJfTBXTNU4N
T4FOjmXXoyAePrkJDTeLVhQRKqnx6sl7JSf46jFhby1q6V1b6scSRero6mj8AmCTyV2m5U4nlTvZ
bXYUK0bSawRto0C6NGuPQHDSIawBnAs9DV56wsvwpGpTGqojkt0mCRuR8mRuemxpg1VQPlmRjWE4
+UPLflmi3+U80JgnFphQk0ibL2xXW5vlXmzgrGmrGj14If3RYXxkFfFTihMmuhPRcR8oN7Sf5Mpa
NHlB1m1S8izktTGvEt3OKUUHW8Hr76Rkk1OphDe0iAL0IZiym6ecucEENJzlJujN0a7JGsX7hBFj
6Ks/HNrlT2pAYffmDRReeX5BO23MwV0qhVOmG74kV5RtppK2yo8h3ktLfmVeYNlQtT3RC0K0RCGQ
asaiJn8ziI5SXC74bCjMUiQtBDzx3T410acizBZj4nemkYItKdBKW3XfdM5Oqm+tY8ZzMGl+OQQO
eYZpHxKI8ErFbqoBKxH0ACARLR1rvafCMdjUpkuMslO7Y/p/OvNNpVMnJFumJE0SN2JwMpQ3E36B
lR1E5CYpNkA9kR8EbARCfsHWnesAF+GRuphtUDDrjN0OtbVm0d2E4Gw9aUiUk+RdKmsOZ4/DqJ8i
49U3LMpq9wUThiAh0+SjALi88+B9yhrif3KAlGBZ0cOTeiY0xXQy639IO7PdxrXtXL9KkHsi7Jsg
JxeiSHWWZMlWubkh7Cqbfd/z6fOxToAsy4USzskC9q5ae5eL/Zxj/ONv3lJou3qAyAdW18iESSQO
9G3sZ2FXCtiKmBU+r9DVfDFurJw1KN5G8NhaZwOVSz9UW6E3fgzhswnZYirLo5G/qcUDNzmJP6S8
WxuMMWWlcpNuQDfX3BXYxiRRvkgNskZElYkntZZ56hVjKSXFnaU+0TQkUsHoGW8jl78otlAdRxbc
HUY43ZkRxDrqZ8lVxHj/F1uFxXPgI47n8Cc0IVGGLyUMf3VCMTJdKuVUoIFNSQvVq5PY2LJxskjV
iDgJkxWdEcCmgixS6Z5bm6wquKoZM3FoS3uI/TFB5s+KcZpafM8RXjCOi7ihGVPUEB0UHxbA9IS1
jRSo6yT4RAi5VIJkDdlz/iMeCZYkw6qxtu3gSBv10YQZG7HK0KpIn0l7YBkBRJfE1yR9x3kaUx9l
OT//LpF3hZXsgLglNVw1SLZ4Mr5JbGbwM9bJ+ib4T1Vw8GW2VfmfCZkIlSZxPframsG/elyaGJ2D
JnuMDk3xpjH872rtWzWHZ5rKSBPgTbwqabSkamh5REoaAF2FZMuYQPY8tFapyfSdy9VjtAdpvmX0
rXXhWRF/yXOjMWBo36xi9ABsInjZMZ6ezex1JphUvvMm01j6e9QhNMlxFRDfpVjfxKzvljfaXbir
ZhcXbRFKEI2zfdQeiulcZlsLwDmAqhbKjy1U05gVtof/XuTmvhD0XSmAjMLbYX/Gei+UXdyRW550
kNCVcgGUIoqEk3WND2TSOL0e/OJMARTHcUCjI64iapaOoZrRP1f9yid81xzrtRnO4a9rlnfspMIt
679iNWvFe66CxBG8nRFW6977OU+KyJVJeRSYAGzymJE6wS6s1W3+cxoUnA4/A2S66DLnmzDv+nm7
lzXyULu3YmbMolRoze5YUP+Eaccai2NZ86YN8o8B3zk5re1hGDYJmHqZG7v0Z1P0n1bBXz7NAmTB
0caXPCCcPPDgl8VPmXzPfsVCyGWwkFJ0N9JrFhY7dU4uHZceIYiT2TvggYA3c8yOIh3H4K3MRDSE
5wk9lpfiwgydlB+PKNdKODUx+7IykT+k1Y5a4HkRS/u+obWu4p2RoGKqcBNYRkGIH4y6p0NYsh8p
QbsxC9ygITaqaHD6SsEuej9STeCC5P690v0O7s2FroaHnUb3DUX7qt0ZUz3tur4igoeKkMoTN7hY
s7WyWSz6dlsiJJTsvx9y/g6+fSd0emC2AIrW9fBlFER/6ntAABBWGj2aDA7I1gaaexM2/tY4c3Wm
KEKbAVajjdW+NnOdIRVjpSUAas2ZDUePDhlR6TwwNj1G3jHKgb9f3J86KFj4CiR8U2MNuDpg2YnS
qHkaaS2dzWehULrRxoXqpfHOfz/SdzBlvjZyKBjLofxApff12gat10xfnqz52qgh2YL9iEACPsTu
nb1UIMQx2Zvnwrglw/jjTf3Hgef//x/glqKbQm2OqnXq+1dZfagt6Fg0aliuklYHt2yIb7EY5m7r
+pUBjAANVpkeoZH/ekR1CNOyL/GuYe66AP636mlJXIPnrzVok+2JGpC+CFwiu1i3nuifrhY+gcm6
DsUQx52vx+7KICpqrNNOQM1SQxgvVtynCqUcgtjhRFP+98c69/zfLvUfh7t6gaZKL0S1n5tcX6Qg
x2DJu2QR9U30/L870BX4kJixltfgwafBn8s3FjaIA82ty/nD3ZvJL2h2oElYln51OU03ieEY8AHS
QMuQe7Mzoap8f1bwGbcYA9wCXr8h6CZ7L5iVhiBUNykgvz4ts/Gk1oxAeVsdww8I35NBPSvvC0U7
5Bmiudo/dZG4qjxyAPn6axE0dGDyx9ZTAkDIRKJmIsF8BSu2MXOeEyhsJL4WIdnubCYNngYHDX5d
p5B8F227Ec2agYyeHES2zhIhYcZKOrdGPTq8BHMB1rbK99ik662eoZgHQtMyTu6geNM6bvuHGcsR
+IQMnAK8jkAbzfl/ftbcFUhjrEsiE9ird3iyImFKIVKcwv4Nragv7oTm3SxuCX3+sPjp4FiKRgKZ
ysJ0tTAIUpoWkuphMaX8YLBd1keedIooKzj+/Xq+0eCAjwBCQWZkuHDgyFdHgv6D7DNi7SsBjoLZ
fSA4BibBBl3kGhVsvx7qGt7JGUEAOugLVP9YNezS8ly16CHoXxq9PQ9+/uB3J22iT4Y9GkIDntJm
OUkrJfuhtT98iraRv2aMZJApjMHhkPqi41uX2frRIKcddYBMw5rVGUYVstMRgWw8jOVDkp/lWuLM
Pv5+4X9YHXTErIYkzz7rmnj10U5CCExRzQsh2qDM4XOiyeRD+vtR/lQUfDnMFQ7YVKnpCXrHCj/A
Vj+zUadmuZjxWDpX0YN1iIUriun/n8NSisxME4Z/1yYomjkVYWxWjAS8LXCWRUwtgR3sn0mOa0dO
nu1m0O9uHPQP5Ygu8wqxvRhYqv32Wv/HbpapGHMacm4RifIQqm5ZqQ9Ktu+C6rE08SaWMIm2thrp
p4KKgjmVVmLwluNDrcjSY1vrLrD8nOX697P607L5z5O62tsNMIB87Jvfm85Mjl2lAnb1TvU7dPkW
2P+dpcjX9JsIA/Ct0ZJdvVVd31adF7bWSe9CYuO8pGHeqq29gWBujR4j3/oV4HQ2x7RRk4fEWas3
TZP+tHjQOklwNixqw+udQh7mCU3KajF0TzNRhls7VKLTVMQhkbQyAwi87oq46rGuEU0BAw1ywFRv
VTOV8ekPbhFkvikq50VGU2cfJ40BJUbPX/eSmn/MoZnMUyqzONT6cjAyB/EpLa5KYNYMq6m4rc9g
h1CstSa2syy+KwAOMX3Rm+y+rQgOKN+9WF4ytxABAGVQsxyHI73u7TgNVHv+zd9fnW92WL9Pm+EN
ZSHWk4wfv572VKSFGpOScRKsLR8SJXaeA6MTfFQOttQTR6T7Lj0i7FNLOrETVZCP+MhE7EVQMVvj
1kcbU4LpDSHZXygqbpzg1Rc3f22aqRsGz1iWqQ6uagI1y6rYzJrgYCIaKenHjGz2LgG/nrbW+HPq
vfUobMKyw2XDZFc0C9czp1ORfkgJ+RbGeRIOEYmRlSfjyKCvP5lKB3p+VoxwY7S8s/JlwsG5boYb
2yiOWV+rs/nUWRgVi92Hhgm10td7W0d632aVHBxQu9ptSa5a92BOA1DYD2R4iwbEpG8vOO1uTPV5
UgDEg5QYRtItRes+N3CTVkmlskjZLDfehA9yhyfnYJ4DKJW+rC5VCZCciPMWk7cs28TpQahOfgiP
UtSWQ2S4QYmEKLWwkIXrPFSbPoS0HeCbNEofSq0fy25E+B48nLveYkQSbtVhWKiNRmYM4xLlLuRf
5dK3W6I+Q/qusnhpzVWor5V8q4vkmoaPBlM+/SVCsFPj7Dtima0nr4oPwFk5BlTKQEwfCyCrhNgx
MyHv21Z7sk7uDNXtPXy380tVpgdJfFdlrBHS8r3p0vs40yEMeUsgoEusxihPY5x+LoIMzvkj9rGi
jF7lXsPWQL2MsXKqGoU/sh3T6l1sg3XZRc888mXO0MeUnqwR6/P8wQQEiazHUn+BrZBBmfjsI5J2
+VCLHEtiAgzHcoPsjIcCNgt3Hq/byZ4ma93Iw0aXFjRVTmRhLxqZc6xovIwnfafNGTiJtCIeEvsr
k1BfseQ1ZT30BVB2jT9kbAIj+DWiei91iXlvug7U3CXd8143ChKVphdFqc8Fsl7NtOzEutTRSQOl
k0U0ecQPJyHRtm1+nrT+aIn9eazv5UzB18DoNz1cnyYj/XrCn8xz6i6n1tTJAhLQJFYForjgUOFA
ndWo2wen9luyUhGivvTJqQPIFgkOD+KMwCZA3FvEV23utP7RnvzfD8BCf4I9jWip11EbvR6Vll4I
/qHGQ9d7FER0OhezdA31ocNSFTF+0RO5EnVuJRJ6rw/nahiBa7qegQMPIRbxRYEUrAm24YPDMZPQ
Suw4SCzyu/1UyKco9nd63riY5z4YWst8Y51MhEJFewHaTp691ibdEFG2Rq2kZK5omG+Eu6zDwwVh
OehiUr9aGFzF66GA0LkRxXu/lBZt+9RHQMDy5u+r2R8WMwi5/3NDrlYEMwyEaVQ9osDLeWKMrD0j
4M3cSAmZnKu/H+tqi/x28682JLHFTrPMDP8AGpyG+z1pqU2K4/gNtuY1Oe36ONcKDUEQSqlJLP/g
D/iMEeLXwtg/ifKLEmD0MiXgjKBW7clDOuUPjvA+wpsgepw0Kg91AdnVKT4QGBHLGXptNUNlDSK5
0ePT3++H9Mfl+H9uvn7FomsDL5TaxvQPI/GMRfYwomFTiwWCDJvTgYuYZjaYApHPzNwmsFVkdubN
WfYVOvHtdl2hEz2UXiUECj+MjGsFFhGrJdsbOybBwzt+XwbkP78ap7jnVSUmfV75TA+/E2RH0wpT
P6l/rMItCSXWR8rwJMdf6MZ9uhJafzvDq5JAqDLLn/9zyIq93pxlhFPeire1KFZ5xXAjuoTZjQr2
uqj8dsyrnnMIerFgGuIfEO8VLMveXpdIIyuZ1CFxfsmrE/ZviYKn/bKubnwo0hUM8O3gVyWG4Xtp
UbccXGpov2G5IiAOpxUhUl675+tMFVI0NIz1Xm7c6Rvr4zWlwxjaKpA63kjJZyjokmBImjCU7o2h
HFUi6/1TlI1uVy4wZLxx6PmarpdmWaHzhljxm+n0tTbRJ/ZYygT/oOnsGLVGqN2HIUYuxEUJjreA
g4R3j1dE7KVPuAVgVrKp+n2iRzerpG8nArEeqAxUGVo5v349EWgPhT8WVXFImm09XpputPvyg/XR
6EubWXxaXFqZZM4EPhsmYUUPo4H49HBfVJfRzO3wZmP5/XXgjEyCdzSsNel1rt5/ObX8KJKi4mAU
J00J2HpeRZLw8vAVotPCIpKRDIeexLZbPN+rfp338OuBrz4CoWuLJi1wnjLby9Tiw/DJZK8vbizY
0veNYZYxWKYExR4nhWu2imq0iTpaUXbQht3QbqNmD8FBJRZEfQ29NfZb0bAm/iMH44tQnT9h9Nz1
q0m8gb79dtr9+gpC4sIi2bQA3JmiXq2Eta94uhaP6aGpiGU0SDwIi41Oqls+vHaDuBqll0mUV1le
ulXIukOUYNd9BJW5C+rZM0wlm+OUyI+pt5GKgVwP/FHi1ybb5nhlVMIjQg1T+BgFyh4MfxKKUXn+
uemjHLLdaMTLMYnWNz6r72unqWOsg5oARhyCsvne/wMfQOWkUL0owh5zpRzu3TDbWfWrvtlXTcPY
GR8VktL9W4903su/3kqUg6A83E440Bipfz2sKQ1TIwY5zq/pSip8vIMDhkP9ISzS1aRmdiLOFgZL
OQYSEC/xHLp4ngCyFN7yvHqszf6R8J3eW/79dvze+7+cly6iY5lTobgX2Plc1SBBEg7Q5pJmn2YH
dZQJ8/FWXZc4Q10vey12w54YOiqvyCT9j7qhb+2uevSgDaSz1rKXGIgR9zVhAPoRYDCXGSTaMH+m
lmuMV8F8qEnaTZ5L1cl7rIpoU3AIb6eHguYkUHonG+EU0Y+PnQFNW990GKLx8Bg2LzozwIsqWZVa
u2q7deVdmnLbM6lX+/sJ7X3QnybUHUYHHUGQd4PV3xnDXgjU+zytnDmLV3/9+936rRb4drdAlfg0
uVe8R1+folBAthH6stlbzWxKi65ZYDMafbsa2jWAYar8FJV+IeevOnwLc3iW+g/RoLYNnnOPpNsH
4INS2CrjeGORRov99QWjBlJZ5dFnzq+1yXDj66nVUtVaZaqGJ1K0s+JxpyarsWC6u/BKW5ycRHMq
HFgyWxcdHFMkhoNozaGrBfp5Mi8mlGH1nPpkrgf7iOQp6CFoFVTsFmrmzr/iyRnjtT/ZfgzKgCnl
oqC7rex2ZIiyxHOYDq2wtli+TOYa86yIiffkmhNt3UuZ36Pzj8fXyDuOGR70u5IQhmkRMQSNH0Jx
H5a/YmNX5ysdO+viEOeH8nPytkZ5ysrHkdx4SOTNWbQOI07y2g5vF6Xa6ySfewdreBgbLFIPg7FS
vD2YMBiE7B1SMoIwW84/PO8+qNexzk/tFN5fYbb6MzDXkDZNt6rUH5W8RNZOz1IwPcBgQFygmame
LUIOGfGnBPUQfIW/397vl+VE6jUmJDsyMbECUaNNS1aOzguLka5t2tJmEkgDdjPYGOP889xJpOzj
R72XuaGZjeFf17oalRo2TgT2rmsiHLKl1NoTH4jg9Gdvy78Ys/1p85JhbMBs2jxkAE76mRvaKttQ
4htxeQZGsxJwqwOPKPdmtvIkkjDuAu/iQRm03rFNzw/RzzrZWuGFFq4fN96HkB87vLx1JzVcD4s+
wVHjh8bAO8atmXOUR2IL5jejJqTAThrbwIEQMyppmZuOGDklnkN4DEfrplhBd2tkkoohaCyEp/m9
Ya4O3x//huA5m9xQOVkMC9KVDFlKuauIfHhT43VuLHVlVSIYM5w4OVXCGX8m70OE0IK3j7fHj78j
3QwZH5BhBZdUXEvDTi3um3AJ+0WTocmRsbLJULiB1WNXay3U0c4/g5Q+FBYbCO9C+iUfLEwooxVC
/trYiuraF3G7PMokiIX3TKWTYTvll1ReY36dPMYEOJAYKm7q8mCYmxDbWGE1KA8Z19Z0jp9v0mIj
RLs825DLDkvPh6G31qy7rHAFyR3wLX5VnhnUAgPADRvrN1neh1hnwzJLgF3JLyTh0QnEexEUpoux
pEx3eeDGiK4wcMA9TFkzlxJaG9oUSUKASWjeHSk85Mm+apeAkmq1BKLs0O8DKYjVk69udHUlcs99
m+wvQziL+VYcfqI4z0jvDtw6cLk7kPLbfKXyXtarDuOUcSZArDo4OP29pNJRr4XUxv4ST4bJdBVl
E1LdEgNqFLi/rPTc1p6IrxKlne9vY6JwNVtSV716UAV8g9adN7/FXXgUo59puZBQ/Bd3RvasB+uW
sx2bV6l+CuVncG8reTRwPUl/jsBE5dnSV7BmhuB9kolVIevE1sz1HO2LauJtqnedeoQ0KWFVLDQ7
whSDykl0p5lcTk/qXS8HEnnMGDh29wrmSOG2qFeq4lKH8FdZMtlLdoC67WyGPEoqwcXYgw/tdH8N
7X0kd67/jC0nIPlOWLoY4Erk6ZFRgp1zv5IvPQYF5kJrKwgfaLWeeKZ1Mq9YZbuc8C9PV/XPtN+Z
4WsgndRynVn3IfnIcGEHZyKpVQFB20FG6SuWqK1XrWscfywSXA+qfKfjix1tehMLsRej+CFmR3LC
WtZeaVmEGw+aqUaWwRZVk+9tq+wwpi+T9Gilv2LV8bFqV11+E2Sr4NxjEW/z94rV0oLYijFIS8ym
I7FkhA4+61HoxhfWGrwxNJqyeDfFiHDniPRhYgC6ii3Cyh0Zg0nsiohJ8/jqipdyfMA3mQTShvkA
isRFNRuxwEE2SCAW8TYTQ9h2/NoVPytKgIbPUs9PYf446C+ZCPUPNxr0H+UDL1GNG2npxIrLjTQx
oGK0AiXIhyB08KEYmO4ouuMvqIt64ob1Uoq3lAEGZpCBbQlPhvGM/h3/GlxsVCL19BV0MRN7LvUg
NMc0xu55T66QJO8HXLd0B/5kVx1gguIFkYV7D2dr0yOIfBPDh6x0Ex3I3qtOoeIoBAL/hB0lhng1
QVyxvWYnpe9MjXrhpcz2LYZxffMkA+0bJUa8d7BdA2Vf0v16mxJ/HlxcIVE1Dr/JMoevs1ZtX3dg
mKaNg49TNzql4BKVZK6zeCGSPmg4WeQoPZlVrgKvGYCDJSxxzZ+47OakjeBYrq2Ubu2rx1iFU/Ui
Z89mekq26vijFe9a4ygEG6u8NwW8YIKNpFCrCQ+h9mHoHaU2VmjQ0tT4dWxLHs2PXL5r6vNQH7Bg
SdtlJ19k2HnGm2ntfREI2XewIgd85iGjfgnFZZCsYFdHeKghW4aAKLlFtJuCrdLvWQAt5UGCmOs9
erPWBtvhY2rsk/IcGquGPOE1zkIyM1Rr1XtH3qUpw7MPKuVaTvElXobsLLwpWDOOC9nbYjQceIcq
3KfxW5XQRW0VPin8DaMNxi1BvQh/QWFMKFrSrYCpBeBn7nAPUv9V9VwpOGnlod1owbOR4tPCTJdO
DE6Y9a7UrhKvGaxhoNWwM3sLzisvFt4TzEjlrSVEFJ0yBP6FiIVWsut6hzKmLfCpoXK9UfLrV9jB
XJGZuFbQNJP3IjEB/VqR6ZVpyrpqhaeh3sRcQMyceksOMG9msM2K7TQt88hRUdwinjo2+Ra31bZ/
EkYb2r7fruLOSUYnOebN0msQ5B5wuMmjV3ikOLs0dkAcVbdEPFMsx535VGNd8NN/oiADgu2cVmLO
wHgBnt2hEw9gVggb7up33EB/QfNPJbssnfEkYAi14zNK083fS+VrZPnb1V/1jq03TtrYmOFJT7bR
Ha2DL25inkxNbbiuX5O7Nt5kySMpHQVLHck/ENw1VG2278BMnYIFocm5/5CImDI4Yuz69aYilIwX
C3vuHrK/G410UtByyfa4TPvJNto3/z7bDuxN/aOyyQNouAt9V8G5IaZCWfMGhvd/v0rpmrnw35fJ
+IvyG0aMckVQ0RK1HHOFh2xId2rtGotucIkRywy2XIfQ8coRfqbp7DYo38OJHtxAImr+iQBCWPQP
pk2Y1VxrCYtRxR1saaEkgSRM9AH8eLwNV6TdxDbeKvkmLi5J9RRThkRwim0Fs5VmmxDds/VJsTSW
bJBkxRf+XaVCgHc6hb7Rleq1Vc1ZEGK3KQI3JEQ7JEzHLtr7OrcNzOHv29cKRfJdA3FGZZD1o3li
FoYIV1YXHb7HyiUbXhHtDPw0sXEZPtTLtt5Ob0wZRWFvUpYtDYZB3QocJCRa5KLdj+rHlN8JsYNf
XX4vurhXJ2cpQAzghphy5i5k4CfrddQ5m6PIDx+0nviS2budyIaES7dBdzHCI2hCx5nbXGv3SPsd
4zIwUICPjrBsR3i7ykgFs2f2LVau4VKh9IDAimcH1hk3IEhgl+8NFpDT7H+l8Cv/fP2c88Yzxaok
O92S7ZI4Z4zJiDMOiACxx8nuP0pCpFiJ4XETPVou2jftvSLV6wk+NUUPkxQ1chhJsRVDWxKzO4/o
r2yup8BMO8KfhbUwLhuy8CCBGItyC0/Aj3EFcdBQlbkLl0iM0Ak45QctskSoNWqVXxQlhIng0efZ
cw1Xzx+TrC/qiVkZg6pVxBKYEEOy0FkJMFSC40ISW9Da+daAJdOxKNs1GonJ9gYnwKqr2pTpijnU
XLajkC7stHZhxaBsSSHXQjG289ImjRltDl8XRqmwWTFkJrK1lpydfx6e/NeS1FFfX+g4MpH9wnlg
r4ZVWM++tRDahU92N0EHjPmJSaeWgIXDi/eEXgfQQH7ATVerF8U99bmKJsgm9pjqDKWKtMDVABxe
deKLcmc98NvZHS7Em2bR7/tP/TXclZ/KT7CJ4IUur/xQH5X1+Kl+hufwjURE7thQM9RnxUWKtoxj
bg+FAsZ9i3w7axmIYYDMTrzJUqM0/xDekYgpr4Rk6CzI8nJ8AeoohcWE7dzsL7Jgj5GZCfPfpNQS
hEejBK6FkI81CVB8cA2iwJmyJg789IBPtZitSiOYjrotm8uCnMRsOdXEKy5Fyk9WQG82/TPAoXKb
JXA0P8puIXxq04KJjPDWPwc7xo41ptjFCnv3Ci0ELoM/pACLP5AI4dK9xpI9PnKGPu9ivpg+2HWJ
YsG6sfxl9LDHlz6btIZHKj6obIPk1dnRW/pAsmGBb0mxyHGfY/bmkf3iAuR3nYNaa1YkEK0h2SB8
IvapLHNnrbChFxQUdhMNLMiVLeCLjKGbyn1Z5Oair1YiJQ27l2WP797PQV2knRvnFAVIoxbKL6oh
nBhCkSJ/qfwaaxs+DAhXjHbIWhSHHmUOYc+kqOiLecsmx4BFPrCJgijrZUcYM+86vq4EaUz2fMiw
+sGJBozv70CtfN0mMJS7VHf87PySDh+asJChcCN6a5dIor1sPSLLke36vXqVNHyqF8MxdomONl6E
XXNR3y1cSfv3Bv6E7BAlg5Bu9tpO5orUZ0KMhNHVVhAbsneKfijrRG08qM/8GYMSlOtQrbUoOiKh
pntEckNDbjW5Q+KpichYP6Qx5MVlTOof87bxzo+Zuy5zASc3Fz1IEc+89QGthbZqDKceN7qrfIaP
FclJEqJym0vJuV1kkfmLicYIduSvqVnmqdMWNMlzwakZN4Cm35SIf0Bgs+uZiJhJwsxBNCEgXgGG
Yt5n0pRFKVT96qOYBJcsllJ81qnDjEF2J7EldQSzfNQ8s2gtaa1l3BLzDOFABdjpEmQLd7guK+NR
QbidtKC8QX1Ch+UI7edMSCjNjsHKc81uJpCKLZb5Wm/zdVEyiNRkFtC72nwyGTwJwT6J6CqHXS2W
CA8iIgTI0amFjVK9ee1ngsuwAWihsAb967/823/+x8/h3/0P0Khk9PPsX7IW8VmYNfX/+ddrsvZ/
3wUgerhNsGGtq+omyBI096WfHnvUbGKrsgyRBBWzC5NxX8fMpXAZTrutCWjT03xrtej+/RSut6P5
OSgizl0z6sdJXJ0BYsImG/GcORoxzfAdVGZLcri1bfMsl06r3MLNr/HF38dTuFSMlkR4mlfHm9S+
xt5ZSo4xESM9yiGzTPYKOwvekHdBdiniR6/d6GN0HodhH/A69GKApvIWv+8P1y3BGTdwzcQHG07w
121YH0Ufg+wgPWYDiRV15Azs+VkER1Rf6e1JG0mQlM6u3r6LKYkuqr6QjUtT0FPKWxXkRWd7uH1W
V1OF+X0gI1Dh7vBVAM5eFQetFfmpmXjJMZw2MCLtvjWX4rSlvQ0wAO4k2pbEyYkS+/tL8Kf3EOIS
T8NUZMTNvyfq/5hmFJM8iBUt4bH17ksFMqfECjd7VLM0a+R8VYmte8SsBewK9UMqXW4c/0/XrUOm
h2SI2AQ3ua9PI1C6EpjeT46ScenKRya0lUa0XrbsDMPhIy6Fndaebhx0npVcLUGzg4zCawhp69v4
L5xSrMDiMD36CqDDShIPZfMu2iw2w4+Zy1WCYY1vWfCQ3BrK/unl++eRr+Z/uTmkVjzy0TW46ucf
jNx9edfJG7849jqO5jcGcH86HB4REiYb4Pp4j3y9u61WpW1R8VblyZK7y+EqhM4ouCdav1XV3qBh
cwO/31mZSRC6ttkYyDKuplSxqcWSlXrRqVhSCa0svDOk57x12y3Q2z2BXNNzjVV1QuzZAh99f1mX
K3I6oRbyxyNIOctC3ZgfADUv0Ccxss2eJLTfW/p+apXS+kHyq/DOzFgoAZJIJ6/XQ/lobhvdkfpn
kr3C4S21dvqPkrpIhN5whKLH8HuNNFTfSYjB4OMj1s/fxtoljRdnWWPH2p+Mv/rmtcEL33SjwhEI
6b7vGsrdNzkiuG3RLyka8hEzEu84OIzUIP2WKUPjz8Dfe9RhfncSRKf019ZwzupDEJ8Cct0JW993
7376TuUdd3sEvdlT0brDKc2OFAGIFtWHZufH6BeB2NAjUx2uUn8tELOELfk91c+4sFZtA08TTBKD
Ui5jXWbHxHrCDopYZ8J+MlrxfpuSK4cBY9mt9ZfgyYDVhpfowlfP8mPSnGfYmCA/fakNm+wQEpd1
YIygPgtv6oaC1BKd8ZgDAYmrLl4XqBi4aY7WL+v7fIlyFXS4WmVbbdrGylws1CSpAG0PWxNVtDU3
jEZ/yqdznD7Pye+r5Dkgnr50nnEWoAtICGMZ91a0kvONdEREbE33kovcatc61lJ4bEfC6o+9iIvB
g76l8tahU4Pn5sdgEwMOLstxTZZdam4F8mL17Ugs5wKgAnQC8xrYe0iSX+tm1+V3k8KE2B611zxy
sWFg9AGxYJUT02MnJDMicrcze5nYRfOiknqmrP3OFYCC6FMZQS20RboTx7sffbStWmx8owXRX9lq
XOVPTbzyPLv4GbqJ4gKqexD/hbtGWKRvCvpd6Jm29YI6N+P+dJRdhqMFu7K2G2T4F2Yfd5110D6Z
SVO1Gpu0uU+LrRXceaCuh1C/0W2aV0SDeT8BG2LQyahRRlZ3tZ+Uem1WujhGJ3OgjnbJ+wKyRYK2
7FSsqnfyynqmHqyeST9BOj3RY5gby633G5qpGoMn4KDD6G9FSINhdxpKUCJti+M88dPRKu1tDy3L
VNnKHhF2LjOaWkxO+ty9DznfHQ3LMqvcZjs3/ESMgjSE+HSTKG9njv7U+Ns23wZ7k/sSrBmRUSrP
A6l5r+nJqTsXTLYZ3qzjdzPag7fPEQ2QIKFJH/zZ57qT3C5y8vqgRzaKRKm+sY79YdlUuINzdjCq
IeVaAoBEsAkk6FEny1w1vwK3zO76pZzRQwHc3tqBbx3saiTcB2kCtdLwT/5ISYJ1BbqSVSpvq814
MCMQz/cCzWDmWq+C6srPrXFuaRk/eK43dsU/vDJIfsgKwld8VuxcwY1KlfmVEfbRSdgFUE8f4ZkC
/4uACMsR92eaKW8B2Erk1pNQLMr3vx/evOLkzG/sl8PLX/eqLmNe7gdNdAI50I6QX6vH4BeDS7AR
1OD8O6O/riER0AZUZ2RWixh4rIRH/QD/3yj4n2Ysov8s7mtO/NWHSI1xAG+7v6Yl1voPLQSdYPgE
kdYuylVgusacRBuCp2srtbczCu6enojVdJE+T+fo0yJWm7H3Of1FdF+7gR6Ajbxb7aFf0GyShylh
gD8tOTjwEyL57BUuZDGBasywePeavZIozWzbZBCS2QyH/37LlPnVuKpjvtyyq922ziUpx3B4fmL6
STVxEFuBUzDifAbfyzRHWCwzNzx5L/FFvpdO9QsbhHjf3yuv+lF/IJSEV/qu2taP0md/x3TzmaWL
a5NmQ5pbb9etc70qRerRK/Q2baMTE+/i3nJhx36kWx/zhQc6nuZHtFbX5i450Y3G79rj3+/Ud5iV
t4s0aqRoyN5MlZDQr28XInXBlCwZup3vDNoIayEjwuRBnTbAUfDLtW7rbRV/JUHFs/QzhnfDGuCq
tctqX1LFEFMAmkK00iJ1XmM8UaR9nu/kCVbJvqtQg7ikoyvhRXlGPbTz1RemWr1lD/4FQYhdLwe0
/w2ziU/zpWYrKHGgudffJOGIjor5odcBbD9AAJELV2c6Fe8TMDKi+0LrR2199oaj58QcOL3MqiqR
TlGzoTCX6rd18MPgo8DLYUX04LuOOm3tGa9acVY67KJ27MfgKFX2s9V+KMm2IgoMTTrBTg+B+SCQ
75TMNvzxNoYCNt11OxC9RR0sleKDy783X1jxq/i/CDuvJTe1bQ0/EVXkcEtQjq2sG6pb3QIkkEgi
Pf358L44y22Xu7YvvO3lFoLJnGP84w+jF3cmJv4JkkaG4Yq3eo5L/AsQuY2wzsWmZPic3w61G+LI
Qs4K8BLzcKwZg25vvVygKQx+2q+XcTaJkQpGFWMq5tRyiluLXXU/SXS/02z6vUSlscZEEG6SiJTp
96etqEYY0iwF6zseR4InBMNY2D2sHZ2n+dhAL5HTCwAcqCpQgvJWCmS/NEQoiGfGaECNRuT+ewH+
AfN/v6Jvu1vrG90rEpKAOecFkoF0ERhYEvh45ZTrI6q80POBWqHLH/E4+vQ1t262hTVj0AyKGRAe
TUCJ+qIyRJ46JAE48YzGawg/4oY/JgBgMrB3VPcAGimKt4AEcLyJPK3PYHTN6Idu/tf78m3rwYhT
VpHMmrIsfnegTqRHIUtZECC15jPhTQ26dG6Jsq13p7BdvTTb1YfRW4n5N8itMjYCoMudzlxXmyvR
sksPbLRqM8gheFAT3bo5yUXxe0tpOKquZeJ1HsFcgDfTtDoF2llpqh92T/UvrWff+fbhCSDy1q+8
rP+0vvd73JZYcND3EpDmM/t32Mr9IdKxcoDbj7+WZvkyG3L99QLhBQbC/YMryBYhWQKdS+MYGkHC
xM9iLWI6aX5JKihAPvCB4YR9RpruVW+A1gM9GwT7eBf8cGT+MSJjUVmYsOKojwzegH/3bZkHr858
qG24VoRzSYZehy1k59XI3ttZQQ7cJ+448A3Amh/FNE/mNPKWNmRKw/we+zx6rlKm5PKsJ7wjxz+x
CwnhQLH68x4tU9M6TDwppGMmJSI+SO4ND67SQ+x6tybPfEjWrRaOULWQ1pfIXoNS7DnOb8O62ofM
aO4/UMj/ct6xfdPMWkbftcvfHQ7CxEj8OmmsFWSthAkAydKQlGpjwewvYlel1DTd+9ujBNy0j0iD
Xrcx5hnaSFk0sdumW2vXYFmLMkhdysUx2TK1NqeYoBSvKUixEnxp9CjKSMbwpxR/OAH/mP8gYu1N
LqBxMv0x8Lv8/WklzyZN4/purDLf0/MP9qKQJEDg5XYkIqsd4/GEk4BSX27AP/AGHByr1CWEz6fd
6heBzFdmOyTyYMYzV7hOddicytcPLzYMYS7j9zcbdinmq5KMQtnEMvv3y1Q7Idcx5zZWD+FcPQaJ
sZXbOUMatnnM5KiADwz6wSzlEf1VmB+fzwW4bMBkNltjKl2aI+J4QkfyXaFaJe2wZUjU0T/cHmO/
GkWa/ZIFfK4dsudu2kg6BB5uPfqnzsjTDmZG6wXaVyPOlYqPMoeQhFV5UVh3MnAdjLCs7oJphxYO
RCobYaJ56lZ6usoi9UJKVTgszD1bVn02fDQzX5pmtVPuSfkj/rt18nWmvSukG5XkZttJ7uaW9xy3
2QjAi7Q7dk/GE4Aw5MUq5C6C82m+006eIgwzn6vjxDpAD3/0Ue/zzHL9iAx1uFPnlH1t1Um8fW/S
0hjq+rB6uYQ5gsYzF+iccIq78A9A5i9C5rcHpeIoYvS2iUgnfxXU/9m/Auxz9TtSvhUTYfqFRn+L
9WuhMNIlrBDGF8ORN4XorclbNs8JuzAxHGRk5OXWontcQ9/zR2xSOVP0endfdc17Sv2FU9yXWbwb
s7TyfEfXJ3rv0fNDdyr3XNJvl44ZSm+7Cu5MoMC37lQRq6dRGi3cLTsdd8cmmiWLTJ50M5LbmgpW
7LY+heHgRmXxnPEdqFGYxhNMY52MyuO0VMaSvJDfAIiN8b9P6r/d1t+urb/2/9zWPHv6ZgJEvAot
G2p6MZIYYlOU1nPgFqGdSVPBs8jLCR3so+RkWUQ7fxm9vNqNJ5r4pa3u0HNAJfAvY3I0M4dPGuAh
w+mnC96UOYrpvF//fc3fdU/UO5ikir07KcpkUiG+HQSp6Gt1dXvhWUSWE7SgRejGzYUiE266Oru7
DMykkwbT8Cdx8R8cle+f/K2uNm93Yhm6Wl4xsokW5gS2KjlMBVykQ/EVY8eJsVMCozm9r3vXK6Fx
HvH8JYxk4e2LCDxINfclAxY7Ck/5fWF91pyljnqEPfeOT7c0Kc/5AIPePSyAaeAq41odNMoUMlXl
ymtjQze2Vsb+OxsPxps6pEZt/ugm+gGUAGABOsG/7zSVzd+Wbi+m1hWDyKXvkoZW6aKXUJXyKntP
V+fEyyYRyBTB9crhxic+a0+vPDlaPF7XKFqF1VUGPmHXg9MuvsYMsvHkbEbaLPsQh1IIRR7CtH1b
iwwVh+LQIrHOKWdGOZKvjDEViDz3a/xp7rWtaDo6aZ1kjJNZNhUPkOqACu1aXatDaVMD0ll2PLdm
8pC5f77q0Ls58Rcd8YNhKZSsaZ94hZM8zEZh0AjgjQPNNc9QNPp092JgTdlAMf0S2EELxmbBi6z2
et8EJ2ptmG94l/VuYzJEiRczd6YkDHDbi45ndpwx0OzmhClkamTTV59EUofr1q4uIkTV1jNmBH8d
4LEX+aEC8ry5/jBfSiMIovIEuuHdVoivdcQtgg9S6JaIkgPZA2GLwRulat72KJG2NezyNqj3xSTc
RS/dfmpnPRsSq4UKIPIwAmhnYETRwvJ79oM6Ytofb26Zpz7fywoyz1fRTpBHtOGE8FUXhkoaXQgM
J6w7ouCpzcHTmBjVKCs2vhe1dlLPOP8gCbwiR3HbBdOR2tjA4fUdUx4lh5QmyXnN9I8QUp44ldko
YYhWg9dU+qRFdNk/4CbrfR+WQCg5/nslMqP720rkde9HNwR/Sd+6/0YWq0IOFHmlvWwhcI3lMdzG
l/u8SBlXuQIZFto4eH7g0YkEepAV2OI/3/WY0Tu8sWxwXwf0nLY/iphJr5PeGgdPDVseICcW12Rz
YO2B8h6WR5keCpyVcKHEZQl6kDas4U1Z8RpKibrSZ7Pqqh8z19QdeAbpgLUk7gSSWO1WWcWHxLG8
oDj7bj5NGaGvSztcNpFXkBxKmWXYUNGw1ZiAeidf+t3jVVEG4r3fdR9oy1m4ErCEqyxhxmcUqQ7h
L70PD/6weC4RAcvSA10d1VznrOumGWmKM0DZXbB7or7H06abwDTSt3p3BIXXWAjNCMj8xWw/V5YV
EY/RLsedRwlOnbokrTX9IJNRsItjRYhrP+5/SY4R7e/8NyK8HL9YMHu4d7O2/cDkW1qBa9qsuBkJ
WvlU0NdY31ad/XJxyEQrL4tEqkoD9PtEkiIAbdJxA5HsF3u2vU2jkJTwehQKUzkYVx/JUBkaui3G
bwm0RUBVY0LCoyBhlzhTxzIDfow3JB4h1KkRVECIYDsjcUi0zGzt46kueqhrJIzEhRANTSwOHSpk
O7GcAtNVBz5U6WZOsahrV3jsXtESwhTuQ83LQzGwiSYB78qsPPiuAg0c0Q34d2oO6sdM3Dzsdtbs
Hue4AWlbpWdIwwAJuTFoDa/JhkE2eKRuTGR1CDeQB3Nam0ZPAgVM4p+oI30J8xgYs7ltG6jXkqO6
yTgcpdWyVUe3AkeEBQYysHfhM85w/a2xKUPTpRSbO6ADFvAi6darqETkY6PST+GXDKRzY3na9Tk2
5u1n3xxrULazBTV1sNeMcZOgEHKb4+MovbZKv1heX3wwfEB4JC5VZ4qToED4taDsbgMB7tBWuI2k
yYn6e5sMUmufRKdwHaEncICxlbebC+lYH4vLVJrcjJ7LFmdDBkTl9BVMNM78dCRBM540KrM10igx
zYAeYxe2FHmZNsAxRIpAV0ZVtAqUswCPKMHE8lNPpvfHUMOPNpzTfTL10iMnMN0yJJIYn3USKWwF
EY0BSdgjqHtTemK7aJqlRUTfqK3GoY82jqz2O57zd/Im5RZDFvymgssLYvXsoAuD8HnRk5MK9Q/v
ZhuPaDzTi+ODJgT2ET61D/Y77I784hjc3uSZ70OTGNweArgvQRosY4mhGGuMgVl824O4At/DRIoW
UQX10IC7D19qlJTJVMMhMuZ+6Xaa7qSb2zzfRYKvUy99vOHCVI+ewtR/M7MhoQUK50ya7Xpf3oq1
FsLjKpVNUUAt4lZdyuestiexM6F+ScPPslzKQQxLihDCeG0+8TGZ3IWjZYYYxC/zaqx9UrOLBWb8
bCTVrbeGHbbirnyuczC0Gw2EusrU4SM7oxCosTPZt6BsRmjYnea0bE45Vb/Bu6vCTKNo8QXkQFP1
NbjedtmhHtWsNAkN70j4bJohjJmihrTyGUi5AzO06SqyCKfhlxKMGi6Vn3oikUUofsKS+mruW/WM
excoJkQarEN+NZr/qVATsZSi+ClIK2ga1/Y9ds+omU3rS65Gie6wK+SnfIZFnJmMhNmrmJJGwI7J
7YC94Nyn8QCiGi+rgBFwxkJdZDtGr+VIgsmtuFhxPMgRWymOmBAy4SqaC09r9+I9abY6u6eyehWr
f59lag/+/uMbfSfBhqVkVnUayKsmxF5UmknSl6UxbVDfeltwpFxCQbL24oHyRQVKVJ5bCJRp6N0Q
9biRN4jIBcVo0ymZrZaU6+qx4Nto1qGoN819IwDzl81t8ipYwWAxw5v0Ti+UzJJPwi39dpY8xoo+
g//DK/rvryb9pZ3G7E5mmEQmHWHE3wpksaNWzDtfWvlQPpE1efXlOWsJIZ/pB6qwf3/a32+kqYOQ
0BCiyPyGMaRKI6v+ixtZKSjpqF3EG03eRL6WpedfcVdN77Pw/i4sc5cZD0bbkOmg1MNnS12ojR0Y
0IB6DsAXq7poAAKRjCVHi22UBq0yi9FtSUM1HOrdNDnRbG/xX2LMnMeHm3Z6GT98nf+BDX8sjN6l
DqEI5pbfyTqh3CbpCxBsVbAIzXHgew0Jp8bGsiCk7kt468RM5xCmV0ID906Fz4rIaIB4LcW0D08c
62VbFjZ7Cy2fIIaOsdLXBo/xY4v8L/IXSHTE2+QebzL1iKZSZnYjUJA78TjTB+jvupU2Drsjfy62
gO6DZK9sGjYtplDksctuMvL3LUY7G/3rsVLUz/B01gb3yr2VTusxianIfW1mVfLeNudcXBklFbz9
9HSSTqHfYZgM55v6oT2AWWlwEutBWcHwG2OcLLNDZ/by7nUH4m7Vch4e6Key15JS4tYAUsLRrBnY
dI95WTgZxb16EYJlSM3z0RLRPraaHSSqTIIdChM73ySag9S9o47SbqO2nNfapZ41eN8vOm0dtuvy
bDHR8Id6MSZo5oUuLHpHIARn03QMKL6A6LEtDX1gDQbBsdMZA2gKgFcCcexDfYZeY17QfD5taYIc
5+lDW3Y1xMmTm7TMpMFtgX1/vr4zOMDGeEvgkidxOXbGl7nhxMJ9o+TjMMqDgSIN83SakcCnH+80
sd0DBedW2MnNrC5XaOZe+dIMZhXUkd6eL0NqmNm3fEakuTqW2uHr8O8X62+oGBZPInILFdMA8Ed2
sP/suYVgys8uYiGWyVLEXPn9kc27fJQ3U1Mb1O25mSGKSZ6zCEYz+dBChxptpBCHhiFpNmjLH94M
HGX+smVKPXSNwYOJbe636l8OxbjTW0NaCcsb0cQhetKN/5hSNiBBQwKa8oI7tCmyh8hPvk/QFtzf
WHwtvOLHKoB+esg5EQiTp/HLvSewu4U3LLYAdjMrok215dW572/6SDuim9MQHshu0bxnsFzeo/uh
y90W12gcEgdyfuF9lOMc1tTUGDUbClo6U/Vq3JDCYe//pk8wCHxQ8I9EhSkLCm3Xd9MS9vFrUKro
UV1TngnRKL9PohLVji0Gu7Q7J8/TU7ugD1BX3UhBFvt0o6+ScQnv1nuMY6XNj8Dp7YvdSmZH6FZR
McnovbX5OBRpdwbRV0wAszEjVkjR5ixd4a0b+d0Q3WkdTZgF1717uksLZGluX+8jqFw2EwjWg9uH
iBASBmy9V3JS1JDrvZn+JIZ2gu3nnFFqjaitaKB9IDF/zjR2BaRPVut41uS+YgzQ+ziNkZdYjMsT
MwKRY7aoUodOpRR8ba4JX+FtqrejVN7LNxyCzmA32gV5zgxfiG0OtI7q8FCInymQRjEVXiPouAGk
VrvBVrdOjg9g4EUnfpn0mp/NbWjJU2VcDR6zJ0ofrwoIivzpPPv7uoNQ1gvYCen6Bg/LoSxrKcOI
1ZOYyOyoBvPXndGp7pyTtX9z5a0IcSGaKb6Xpivl6ycbGezT/1j4/QvY20mIeBP+MXkSGsXSQq0U
V/IZAyz8hAzOIeQHiSddHjnDTjvboxR8lyobywGqyttnfWW4B9UfJQMAS4dAeaXuMKAK7p+dTFPw
ukOwcF+dY4Uuk4PivZSxCUVCkC/1LwpqyGrSVkICiB/+oPnU7giLnIRanZAWO76oX8oUyj21EZ6x
zCJc8gN63QQzPqdCg567pNPz2UgXwGgoh/evgjFyL0bYwH+1mA/ZwTp74mtoZ7sKZkHqPnesXpFy
9IbsAwqzrb6rV2TiMup0GpZLvjU+ZNDlpFf5VKkDV1yUbJgiXerYcHLqlUDHcEAIUVyU1hGPAYvI
zlavrYw3qkeWAW0+JIF9zP9InDB3dAQmkksHKSkneud7XexCkGcPJzcMGlpOT4IJ2d0Oz4wpsZLW
SlcQ7KYe02ZTktO2Glfsu182o+W3zlM/IIcBE+HiFTklLNoeDsU6ziE/DolpwIPwPetM8EB5Tfc0
aKajOcmSrgKD9/CLdobojPKr22lf2ntckGBic5zF1/u49JpFV3sZnPfEQbmjZXi7k/rD4NOWvMdZ
/8h3ujKK56EFj+zmQRNLOldjAEm3w+cjF2tRC9khxTvROAHfwdE+u0+/sF8dwKmDEEmEI6I7AFk/
8n3MP3Eb3h6GdozuekucX56C/zlK5Oxl4F39Ele4mJX5GG55Xngtor3W1j6zg6Z7ieVCc8/xYYgH
huT2RgTcwlkTw0awX9SRGDFQ1wDD0dU/6eeVpQVl9W7LH9UJswEE7daWxlvZ6p4Bo9jGPS5A7UNF
jSRnmI5lMlDAPXC82SGQwUkzaHGzJ7DCkT58Ajy2Pqcwxt0tIgWb38cfbF0KfnXscazaF4pJFy/I
EpEXnWfDVJSYAnxHbNuHMccH04ueAc3ZXAtEc3ZxZfkTbTOONFcnmAKtTOmqW5W1UjqPFjzNYUmw
MFAgJ9YyAlsAU2E9tzaB0ge0DxwVzMveKAWe6Jx5Ry8JGyrrVJzIL0BQD9WjxexIdZqe4cCncIA4
QDHgFOhA4rfoxHrpULfY6DlZjiZsUaBKxuMjymJ9DRUBBfpXxoII7U061E4x8U12finG6iWn1Bo8
x+RWNMzfvKoZQZ2BT1hgOc6J2jfAxssjVZIG0rfcvNdk9n9FnRddpUs4rrfRqp2pNP8/MHyVv/Cm
fl9O3/jsVnaLbsGD4vKmOHWLC+pIjKmJ7OjmUEpilCdREUx5CLBs2Q0jyme+LwaLwGe4D9a2Vva6
lQLJ4LVdYxWlEq9zCu7Ojabyjf6hPLKkblttoB1icqWtgUmnvnl9pcvgdW53bFYl45lfq0HBisDr
eEtl7CBt9QyTZyXM/F3wDiYDda4+ME1Mcbwm0LR3uAAlPbKeKbRbBhdL8it8w6EhUa9gNwQxZmft
I3uzjh3Jz9a4tMZs37U4wmVhmiMoF9mWlQG2Hfx09n30K7wTj5nUAiU59APVkVLtuVevKGh22gFt
lf5uRbZ87XpyWzTxx8Le2JmfKOnkMdOcG2rZ1itofaV+Z6UYZQ+sjbHwLnyJdPuKbdwmLME+3KpX
aNnIn5Its9qW9wvzwsC1NBu5csPhbNkPcJ4B+zc7Mi43+bOHZF/naskszjLsurarBNJYz0LJMMNZ
GwsfkDwCQ7zPKfHTjdnCP7T9vb4vN81HvMyX8ju+BP4Vk5N1dJZP8UHYCedsNoNAZeYweLU19n8S
lY7d7+DrAknPGa1Xu3ke0PZ13q1xn1teEaTneWHniGn614NN8oEvS+WgjqqXiJTEYgMLCvvG6ozV
zAQ1E3UsW71sDpAohfIg++gpeCdzrZswCBBX22BZAacAAAQ6AWVU417KCiwdwmkU6uILtE4C0bAn
JCUJ8M3po+t60uhzwJ5N4oYXfHLrhHNE/sfLLk7iJwIsWRy0S3yYsbVgVSpkjtlxNYieTkhNd+rQ
QQo2v6OzgENdeybzDnPw+MiOwNDKogZkG6J66zBSqd1Os3EyqNEM8mJCp6ZK2JrTjHgrRk+cixyI
zdWY1DP+cGAekm24F+bGxJziUflcmsd8rx/ThVw5qsn/52agzz2RKgaPv6QXLBbdZ/sWfoW7fPDE
msPuhfqvMWMBhh7AxdKvys+fwsGX3fslWD4/dLF3jCGusAMoRwXDgkcBFDtPzb5L2GB5wGAp+Svw
l39y7fwLkQJqK0a7Op7hSHKUb0UcKORT1/1EBCZwgjd4SMaG7Dh10u59EFSGx+FF5hW145P4ThoM
rgqjYJiB/497AWOIlsBh6bOG2q3iWVemUvlbtYiOyqmY3rgF/26+IHj8peZTsDLjaiEdwU34vfuy
Yk17mvFdXD1m3Kd0rCxvW3ih+nv9pu7Ea/NY5kf/C5peuGtWN/YN3k7ViauhTwHwcqjDwmZax3Q2
zyFcEGjgg1R2pcvrSh5RnjjyR3sQMZ6aCzPGSfEMHwFrqTbeiw0B5jylSuwEV4S6ftN7/JTobzkz
P9g2M82un7DPs2uzun8oG85lnidbMXxmXgpYKppkNxcqVf8sbfBORtAtZW5fn1+Rw1LRKZtuyQYI
vsCE79k5xZ4LDUkd4OQ9dy8nJzaG4Je437mJE6TKfM3pWOqTv4Lyg0zg1rkPWLq78qMaQb8W3vQV
JaNBmwRn52wdSijVV/J3OP51PoTYRGzbKUAtB44ili7cK99ufNt852drs3YvMsq9tqC7wkA8J0wG
ltF7OXu+Ubwm19uM08B8eFHk3M3+zvLVhM3r6mPC0A6API7sxP32m49U0AZmS5cUAgjOCafIwp50
oMFXQ0+K7xelGAjLjNojmSBndBDxPeA8uo8Kcw8kyw7bYJb1xS8kSQYYIGhJCaWM+bLH4YDDF3/b
Ppmo21KIhBtDWJtpi7qPUdPuKEtgzlVwgFG+ojOld8Rju59t2iAhbL9f7UmuKR2wHdZmlY6qA6sk
J6VCwr7DQ9SsMG0BJGMwhjCgGGHd+NhGFA1XPIrI5bRjeMc8EyB1sGRYlNTuH30V7+UjRgxNX0YD
YPf62/sp79j03cd7EQ+oVNihKxAV3y7GxiRj61mDwv+vXsHMAvwAbso9GCLj19BiHoNZcXxdsImO
gHM9TLAGIs52MyA+yuYWplA+ymo7ZyLxSVaZseswTfL4iVRuiDtMIg7vg9Kw8YGgeS6ZpFpTVPx3
1aWhzlMPzUjq93ckZaGONLgCwN8G9lr9pClGrX8bInI2lLGIJCv1EnkKSAXkjMPPQxuG2CzUHomI
le/y++i+iCbKAcW6MlU6RN/c4NSYh0eMgvJPBhta6bXvBfQ+sKnErVwN9ooBy3skYWwgMbRCcAYW
5rUJIvchnkYSEH1lt4ske+9z6NAxHKwdZ+UtIRVqgCzIAk9AG5O4/oZ7G4UeDjIivA3ed8ELo147
A8Gn5TnGm46joPVKZksY3ZiOHAwbHK5awvrseKGPeaqIvLlpeNsw3WXq8jqCiFdYFUD+2VYfHbPA
pxs8uV2OeOqP7611bsBUqKkulThWrvQk99MDWf1Q8yiZKY1vpl0ho0ltcSnTC24hgVjnG8VAwOHF
Y+vbLL5Gy8AB28sS3zskeHaJCfvLQbp84yLuMwNQnlrijD37uVybiGqsvqsCmIOJYiWeBUMx6X1v
QmnO9hytZNTtoIRz9ePOYI7ZbO2EX8TDY7QmTh/r8gvOurZh7CuVQ+aBbDfPabDEICrfRYJLfSuc
iFiIPnBM5V0wgfpm5REkZVZmc3kufJbzlv++O/EPC+5f2tPGMZMKKbJI+ePbpR4dIvR4v5nRnYS4
XMPLXz5fNv1i8aEJQ6DWR2/36RHK1QufeYWgKa3rTf0pfZVrygP25Q/+Eh4oCmB+tR/K6nloOFI/
xA/zQJQoICEM4nl8pjJBgE0nF1ceOzIVOaUtPxWxM7yhpoFLgV7Afn1S/pNfWaBvh0/mMCYLG/K5
3CcR55UdEsKpD56ruBeP98ag1HOXDjYbkJ95RQimnJU5b9CttBnvqluTHt829lFq19tmz1qL/F7d
H6yqvQnGSq4cJ/wv7hJehztwoIBMRyQ/GA4cxCkRgxjCcUSwmFnwGJgBKNEN3UbhlqIKKIhiFXj+
6lPG0srE2KrZxQTkxcjc/BLz7D45iLjx4ZcgOzF9Dv9gGN9mkeEm1+6TE7H32L5Qv+GcBc9kgmcm
h+EwHcaTcI05GJwL3RoKtfssxhRpOZKexjX4S1zcWb+NK89uuSNlv57BKtVt+ntxkwI78Fh6q6gb
MnpacByJhtxLUK70LE8ZwfG53P1mAZjnm3ZwlHZ8acTyKMUYMOFChjZtLMD/AoNbcsOZAML2ncmD
dgaoFdBdpT9oTakT/lJGIHombFzDt5Py5/cyQrLKNn9KRrfydwI74hH0sthTe0Vv93cT6gwLi/Ob
jeGSH4XP+0cLuTqaRh8mPvc20YLx/LbTts/WprfgZrdrbUObcxSm0VKfhlNzJB4YF4wRp/HH5ak6
RX1TFdPi2xQi/BkmeZzCnDIJYj3sE6n5MG9gpIrFC1sWU5i+RUs/fd3WKqbGWEQSK9H/Gccf9RgH
thT25FYOJTZPagY6LRnvPBCaLeIY3uA9gz+/9e78hAunl6Tg6cQc3qbI4xqegPSoGQu7fgN0sj44
8Q1rwGbd7op+Q7exE3kJ9u0jkaYvHhSrtrSZcCvE83Hsw2iRhi/GGnwPjkjsIXqfMetMT/70J92C
I8jiQSKc/LjhT0N4ukcY70IcI7QcmCtzBoJTXdmnFE7XX11KAng3r9NB8QUbxHp7se1ywqI6QAxr
i5j1E6k6bI+PK3+M1BE64zgac2KGb+W7NSlWj3W+U9gP8GdgN/KnvMPG+32A00R6xu+lczR4Qp/y
CPrTEk739Bl50Dfx8NrkcLKlFTUeXHpbwjQDV7FNtmQxjm8oJHvogdu3lhac8dAS+VKQWf0tQpqz
OTPdakyG1fg11MfB2NxIZ2ttDVn9z2W8tsCge7grhTf0TjIgxhqiSYNtEzWH6Uy87r6iC2FefWch
yl5QOvlZ+8KYevra+G/FoRVhVCHxCufwbA3tB96o9LdiWkX3D12wJwxK3wiOmtk+G93ENyieBW+C
LU3pqBK+GVZ1w2DrVftkUI+sMZkG0H5/mlv8GuX+PtEzgG15A4k476Prv81D60Yl4Sqj9QhnQrd4
JS7WMQrmhKFLQQCOy4FPx2EAxFKZs7g5rOH21dAR7JySnrEkbnQAg76LuSTFScgm+9kZfSmYQhYi
yYLSEfxlj+NMH+uINNRfUDk2oVcRUKn2v3TdjtJhQYTPoaIXeIMGlUMRCnr4KYAHnLsBv3j7mC7c
UDL2zpuU1PVKvHBUhx+ZxZZNVW4rh+TrMQUfFdbFkR1R3+R7mnHAz9ljEq9LeSqOOPhaKvQv3Esw
IQlo+8kEP5GmkjaQkDh6cC1xmV6xRDAOLnOnoDTGagyEztEImPiAiKBsVep3Ba1t/0K3B23HqYdR
AT+wug/xrKCTZ7smZDttXGGNy0iG4y/d0E+N2N820P9/eN8p7KYhmJ185+Epm1/N6iBbsLeFK9Ac
a3sD7Fff8hnmmmP/LZxH78zj4GtNE9mpvqjHONFCiJvOEwfSLSU9mw/opfVhcKWFq6nO4wQ2Ei7Z
KLaPEf5j4zZ22iURFpvXRd0wHvQv2YqiRladbCxeigvqC3TLmqfzrIGcZjFbM83Lyjzg+pKDX3Ha
QvNr7HRnvv37Xmg9rvbHQlZ6fRGGFviaf1/IWf1sZIjCK3bhlkoSg4hfNrC0NSHWOY8pjV8P6S6L
90Ie0sKBlATKhB6FajagQv1SDhgFsb8CbZjb9hTMtQWmpje2TAp3EwZ3TAtGceS1JqZKjugSeZ9a
TtruUvJ8PxO8dlYEb59fzx7cfh5uc/cnAwFsWf79NaVvjIJO1qpHVgoItjfdJXgMgz0UptdEiQc5
uC4PH3yp563SVA0ampvC03lxZ+2VhZFvE/xCrygReytbY0TnKF4LjLnwig0968gLmX5i+oqxVHYW
yJehvb075YGOL/5McAkf9qiy4dyu4hiDnCkdMF3okQg9uOz9v85P3Rsv3qh5e6Xz8opXzyOeJNuO
bYR0Ww5Cye3RCgHnTy8W2Uw7J/a0ExLuUbnn78HCOsGjKFeu1bs6iy7Bzaa0fi7vbvWFSzpmRP3Q
u5ZnlIO8V0eLQ9f1D89NSSMJiLdWf4haU/u57R/LChmuioGCqsvGtxpFk0KrK27szgoq36fNjUvb
AfILHJCZH3HPRSda6JNqGg6e/ZlJj/ucY65F6NzH49Atwn007oahOnhcGf0DnDXrYtCkjrm5Y7lC
EPPdTjKv/rCqniCNw8+t/sG3UP6T8sIW/5+v8O2AebSGkaVV1a3yC3z04PC4SBtxYg0CLxyoY3Kk
mVVgQnXSl8b6BQr3E16k/WXN6pouafovlxdR/3YPy9QQnkWKyUDKNPr4vI+UkMAronW9MvI0jH6B
Qk/oZTNMqX/ZQaRQKNk+OeV9CqVJ3I3rCzWuNV9RxoQfXC3UUch3EeAAW1IwxPETvhUNCo6onOBL
eBB2pEFq9egBb+UgeOFlObhD0HotHrfVv7ce4y83WMcrBsMWRFBE9H67wayPxAgf1LGdZavr5OrP
jSVLYkaqyqIct3vrKF/1CaPF20q7NBc24vFjZRzFqzKQIaeiTH0PT9SB4h53VBnFhZ0taPMXysgO
3dwrXGOtUHTR04K4+Et9mQAUD7RufN+GYA50RljeXylypNa+Y+rPGxO41Rn+ZreDut3NOfcol34Y
dVh/2XF/+9rfOBhBfKsSJWXKf19k71gSU/axeZ7jldlDad3Rv6Zb6BdAZfIV4+JCt3M24pwu97ln
UsaGBPjVyDZH0K1y9G4JokMtLnH5nV1j/PRujGDKP8BdD/3hro413LGavtZAg9K9MaiC8h7gn+Xk
7zTmr3wrMKsAp6MuXucf6SahC55iHVrhQknfeYI/SFPEfPKp0MNDp7fBSGFCoNysesdXGZ4GPShX
aWCJS2mCQ7jbJ2bjVoY6AlwLu10Lwoadga88HUZTxLP4PyghfzHFf99z8HvnHBNlcvbIkvy2x+tJ
98hSXxZXWGU/TvCD1HGg2q8Bmx42MQKA+8Q45T+pdH8Vmn98rGYY2EGZRC3+Qn3/MwjNb4YlaHEj
ruhTmnw9j1dooUEtymm9qib0le3gXo6VDgX+rnmN//0S/VEGkzat9rR5DTaBaujaNwKN9dQ0H++F
aKlJe6g0joksUO+DyTtaeK3zupYD17fG5E8OqhtEXtMk02gXEP6dMjpKVkm8McilZGL1w5V9377+
d2VIBSUR+4k/0PksU1+C2t6jJZY9lgBI+Jjk4FN4QdUvrXcmCq2VfFu+fjKcVb5zO359MA5UMtl0
Mjloff/8nwei+8ZD0v6Ps/PaqVxZ2/UVWXIOpzByJocTC2hwztlX/z9mbWmBGRrW2ietnk3PLrtc
4QtviG33qKPRaZOSYU0mcsfLwHGriI3DlZmV6cIwkBS1rXlLb9GVnszmtcIA13SOkkw+meboiNK4
ouXiUxkt6R9VeP50MaLbaFmZbn4qpN2Hy2ovfVAwyVcnoDhZPadJtInrJ1V8SNQJ6ugYMju8mYEB
t2UqgCKV7xvjx5upneooWm24R1nfNskcvbnSWPj2nUFP03uc+H5D9+Tnuh4PNuquFF0fN2UyDMb9
LNmUPZzn3Hr1AOdEa4GWVvEIdnOW81mnrgZpXOIYxrZYzwibGcbgSvj7EzaS2himKrjHUt4BjCko
iSIilyIanECc2lfU9nOJJmm/dJQ3o91o4CcmXn+cX44fYfT6YeuEdSn53jHwNykAFC/6VySfSATU
yA0LAtUEOzyETrbkK7jFwciNA3b2LeKrJqrmBQXegi5inWiLyw829VyjDR9HORSp0vGOQvocGc9d
sG2VlWg8ClygwswXPi8P9x0Zj5eBhQLPAPpl6Y0jZ0+UClFR2E0qznwUG4VtFAnsoY8KQwLE7/Hm
642JtSef/f4/Bh19f63SamSqGLQjJYhIuQoPILCv4FaLyBbnePCaYcFi9xi2BcG1DpbD01HGUtzl
4MJooiIVkHyn8ksqvZbgSHuqAyV1ybZ/EOVsohZx9pP8eNrRUukMxQgl23KPubwLhIMnPfNJEH8b
5NAQlJj8JEPg9/eTEDYNADJunNEBl0R1mw16c8cSJLiinLJen2XkYkX/HteIGJenAEC44z10bTw3
67s4eW+4CfMMmbB+KkweXm70MJrIQUsZRjfAtA2T8+NMCrWmFAHuYVRNSXqQgdTJifPOovLhrAOO
DkP51Iy9rMhzrXrwg4TuGcsmupM89CFo4QNkTpcZkJo4ph6Ft0IDk+TyIj5zbiLzMOxo+sRglkaR
gaynWpKovXtkB6O6VlcnDhHP+EiC+1qfWAzn1i5sBmj9FKWGDzSK77TAF301qtxjHD70iMpDfuq1
GFTBqfFe9ZraH2jNPl6p9j7NnnAhbquCyt/REwC7clM1nwGyO7ElzPD/CAhMBSp7puZMnCN/wiWm
Ax0CBfKnqvC4ymjVFrKYdq6Bw3jiPRkDWukQei+KSb1Seor6U5l8ekgmJ08yVJJJxUTjW+Xg57ox
ifmpYesDc5rTRRwtYsxxsREzOvEU0ryi8elTINUBpDzJ8a5GVmCLH8zOoFdrn7QWB1UVj5GZ/EpJ
sShhNuoPcoCk3FzFGOBVSvcmvjY7/RODC4mak7uWVnaMyyuCLp2ybbJtSvsQyt0qWknKu5Muq1vd
3dfGewIAyxHf8vQmyW/5VRPoE7gn8xUPHeerxK713gfCSFc9p8R97alLwCu0Wu4Deh4oCqflit66
gy3qR/zcJJvMv8vjnQG8xTsM2cMspRXlrYR2g1lZBfFbe4JHLQEtNVal9R4dtOraV3a0rkR9a/be
AjGevt7a0dKL6YY9ZG9gUw3+er4Kkq0CksVa2e5dLcycboX8J4y1BLBRhvhIca9HH7p4tPtXvb9G
FqNr1xZ0uXYm5fcenhPOsy3SzMVQUt4XtyLNuqZ4zKmTQs86CKB7KjoodGqEnA5PhMEMCzB2MIol
PiJ3ckJ1pUgxfQBnrTvInffUNuQNtZCld/3pA32ynpxqAHqsPQ+ulfxoS1+O9Gjo0YL+rFI1AyTU
txeA9qC1HAgj7HUXLOlWauYCOLKNckW0Dz4l/2ixaVD3+LSKp0EGf9W+41syeLM8Ze2qae4DSo16
8JHxL4VLMNAKEEgheJDSo3dr0UkVUb0i1oxxBgEW4r7FIJmYUEAW7MjKt/DpAqZXKnOnpY6uRbPi
K3jM8mwVWm+0qVhVSD2Km4B+9tB6qqN5oxRzhcAwcVDf0hZitaPAi2+Gt1Dn5F4VpVFvR/pdPZLF
IfcL0IGCXbpXQK2RdFQGYEJwMTmtVxoU8XvxIM6FI8UQepfgGKqH5AFxdPkl2InPbTPjdqNko9Di
AJmNhkABhhb23YAx1O+pHLd3DOrFS/Um+Yrc64rGC/qU6byCVTkw1BeWsEAQHwIwLjjOMd2QjPWf
aXblPdFjs711i+SDMuODt9JmaIHkc4vCX75QoVLcEhV71VsgvpTxS4MlUUTEqyJN3Hs7nRalYcKx
Y2FToLjO0EykJ6RXxrVXpRjDAFVjbQD/ypJu5jmYWsC9ABpmzCNhHcEwdg9IguMe0yX3EZ3TOhuu
9RL401uGIkoBfFhEo79yxAFgkAabLPWWgt4fqGz3IXPebC1Y0oMcN3+l6E8G0Cjw2wvPPEo3RI2o
LVxF6d5Wb6F6J8qnUL65YBG0a9rRsb5RsmVDgUyN37RDEt2m6R32E/oJv+TSPpHKCsKpFU45AUej
7Ex73xnwWk8aih8znQ3RaPFaC55MajLBqqHAjouXL90Y2AAuaNWXtyB8MUKhCBMjLE5bucPxxS0z
/HyBEGhbFC0lbaEom8adG2J73V+LlTDDgRjHkVt0yd32gYzvSnSRw0dGIBLqWZ1Clxzwnv7a8O9a
6Sal6dIIfAPnzYuG6moM2YewABDkLQxee49z65XxqtAZ1JH/UZ+r4lhQ8OBeYv1e4/a13usbUXjK
HmOMSgaVOafFaGwJ19oMD+4uQuhqERyDO7/fAMiF4+gs/hlrkrlqQ/O2bJ/S5kkFT0kX4hH3wnUK
A/q+DwFrmsByEX9C+9LFsnyZn2x/HizxSd3KG0F/p1WSQLHI2vtoE3rLwFmgQSZTSq2dg628UJQp
5hCP7m1y91v1LvnoF8EBUikbhc6BYe4rHTHIub4EXgQZhDq0tkAL/Uv4SFG5vkNsv1Mhs25qaHX1
BlClAR9URIWFCgpQTdffUbM1nikJzL1tu03kf2iJuPVDaMCZoCqNDqr6r4T2nn+I5kNYPwj2zucI
cmc0Es2dX54k+jlOuTT9V81HeAQPN5j6gogFD5BeMmzbxhJVRMPn3ZFb8siTlT1G6Qs7Tc/ldREl
V4H2IR9D5bVRT9KT3ty46BI9D5HSAXhPlu7Qio1wNEWRoaj3QFhIP8EhGwO+eTmUQjHz4NRqwtfA
RrcDCtUqAaAkSJh+bWCRKum8DPZGdheiRV/cwda2V/mXjjDQXk5eGrdBtvYQ0HlBB9Q9IV0rvCBq
WsTPHrjxLswQLT44+Uslnp6s7J2ee34D6sTlc/pLx1ym2KWpjyr4p3jr9ns2YOXOYF9xidwnmGNG
vGEPxG7jaO51jgQ8dtbxNXKzqxqLoQcxwUT+mtC4bKnQzCB4G/FD6C8Fd+t/AjPE0aRF9ysT3mm4
4E9OMS7MUtxx2CMthuXcL8rS85Z+Tl1Fe2uUBwvQX5dunLKdde+ytgYoYWMyALjFutcofaJvh6zE
laiuMVqsoh0CiM7eV27mjv0umFunvLPWyCVV0hxY6LLoZk6DmsIJKzXH2GrmsvJXuXUrDRpzdO+U
J4AKeKq14M0rWumfgrS1HYAMHYRh51j1O6Ph3VaFvidqyPvn2t+qAAuoosa0wI4eJApI/Tr4mn4N
URP6bpi/NuYNQU5Pc62fOdUplbca3KBgUdsfl0NhaZw8jOOuoTz5I1435LAoQj+jSgZNXrtq033/
Ea6ND9l59oU3ziptnvjc3gBT6Uf5lNznl59A/1sAJfIzpcFmU1TJG0bRuK9aSaYkPIH9SI0EpZFy
oT7aS4xkNfBXbGPvrbMxrwQYeyrVuQ6OkHURoIcUm2sfpMF9JxyI3vRl+vHFgsFdxMe96NpDmqUt
l/lOBowCesE4AnBIkX+aoZQHdP2TG0q4EiLI09zmgDyia5XL3YKK3+dXMpGLiJqbgFJBPEjktg+t
cmP0r1DAddqvdDDSa/VdbB7zKSCr9C1xNg6GKe1IMvo3KKDJo3w3F4S0Cz06knawUq1DBZJ3jseI
Doi2X1F1ak/GvYtiLYoN1SInChm8bpA2jxDZIw6gY0ULxI439iehT/jVwQKA9LXumoiC7F3ZKzPU
uup8XXUcQLA2o0+XppU+T97o6BEoyeY2ObTKp6s+RsRC4XFo994YIPTEpQyzgxp5vTSebSR4wy9u
e3lTzblOhH3QQ/JBGLlkr9sbMJD1tqpvPOw/EjQm/C2mRaG3hlaG8qlkPfVVtzDEufuOSakqLWRk
OsA3IW8aI5xjLIqAKNM7cAkjm+Df9l+ycq0sVRpG1QKVCbhLpXgFLlTBPClHhdKp0IZcaMI8M/7Z
zyaU8HYL3i1on/EgAaqBBJP1piq3prl0U6SZ6IPvTH+nDtFpvu9gWd1I6RcXaVkswmLR42+RP9HK
TskU+BDCohI2PiLZUJ7nerXtthI+He0XDt/NDnVU/m8gQO21vAMuXi096vVwCNzoH71+wGryVtgZ
sNxseYWJA1ykFcDZwJ1Q+ZXH5c5hQ7ObkCs3TUlTxq02tWq0MOs9DJQwC46YyRnuSeAPdESatLkW
7GqEFmgPpocquZXzZ4OOAQI+eK7RT4nnND90rldtkZ0UsIfWKqIhUf+7vOelc3sekhBLW1RVRdJG
vR5PlSOUC+ru1EbHDqZrssTlSsmeHGoEPRgbcObUpsFNZiDi3/sKiYT06vIzfNthjzaZLlGHxi4c
oTHx++c/Tr6yUBKnzJPu1ADATNKTkd/oaHN5Ns4r4WtIT026lcwrHBctZR1Vayd8NfMZYrlG9uW2
74XpX2k6IGB3L4XrXs4mnu9PpY0P+ev5RhlxUNcFDbGsO5WgjWpkSk9eZQJsOgnOkz1oS9BXmVo9
fyqt/xlUNwZxZqoB5ujkiXylC9qISam7A0J+Yr+ssLIx5h6+ttnMTu9VONDrstqB6kjhb13+JmcE
OHlnhPYVg3UxaCL+vo2UttMyo4+7k4s6BwmUKR9FwK/awoMWUssowF3Xzk5rKSlVG5oIwLyjbi8h
BQvmoqvVqwxRJrRdxX2A72h9p3T3jXeL/kcZohcCU+yu4pqTsImFGewsGn8hR3sE1t2Cj47oZZBO
3G5/yirfE/rfNxrXmjqlkJuY1Odk5ote2HftfeB86tXeNNBGWcCbyHDwBNaBOEzLaXZ5PseVSGo5
ImKHOhqNNF3+tD6iIKsKzSjDI0DkwkqvNQ/tqRvZx3OYBLI+tMiAXh5xXFr7z4jqUKM3Bvu30cau
hS5w9CJjRPFGV2/6dteLXBxYsCz/97YAg8miSOdDZzCOOvn3apHKtEEkLgiH/odYfPbdnSMuC/8k
t3vq0qo3K+loc01LLcm2wAE92Zg487q/nmBUfS8FX9aFgieIUZaS7FtLrFYm12KGmJAZYOS7rcu9
AV3KzzRCOEjgQNPkvYf6PL2uJDNnOVity5/g7x4eTcvo4OiFSInLHPeRfIjdVzTahBzpMXVT9x+0
22o8SFIYvYhkgCyqMBKjsnD5EeRh5n+drd+PgKqALGmIhHz//MfZqiEhUxqWGx4LYafT6I0b4GYW
KWuzVBJ4xHW0iuuN4WyFfOl4q6ydme4e05IMSmNeLKsGuy0c8JDenYkCReGpD3f2u8m6zr7gCf/Y
BHWCI5mFzRThSAhrRZbx3B4cSyzAHd7L5ck4swllCZaPZZrcM4o1WqWJZSei7DrB0U2PZjB3EGtj
aaIUiQDqEkeiHP7W5RGlc6836LLQBJYU5Y9hidClqZCKuk9TSMFgglxZv6Uo6rk3bgkfhBqnYB5L
NKu8o2GCwQMi3LbJUrSNpTcwoEoQOl+Xn+lPWPId31Nd1unhDfrEv/dqLrS223qKP3jEsF1t7cAk
yOKwDC8PdO7dZfG/A42m2/ETSRRqaoa4w2DlrTkHWpQsexELpuLu8lh/kqfRS422f9DYqeo7mn+0
lYVrfJTAqwZwuz8R003N3WhDy66alF3JPzvgP6ojVUBO1MGrVZpojEwNNIRtP7at1CmC6FbMndi9
YqtTVie3P9rZxpxSnJwaaJjYHwMpaW2V3Of+sUZJtAfDhAPVKg9XUTq7/IWmBhp+/mOgTvCs1DZV
/+inN9S1OX8C+0u23iddgqYGGpblj4H8GvnhRGTqAtjJ3LPcfNyzYvYS1jf/+ysNPX+SZhzWCPTH
I6l+XNqpf8TfLJduWdqONsf4bdK+6xs/8PMUpyVEIw9gAcg3JJ6/f/7jncI8QjlG43aj5y1L8oye
dwyJQQ1L5M7wVgmAzzf3WI+t7cRZBIjqORYsGTJKycVqT53zt5wALUznYCZ44N1U3EZk2taRMmxt
n4bfy19Ai/lNld032T3gBerBtEvLjMJ1dFeWDxLUJVs33lp6iSDyjeYVZzsHimcBFloKtU0onPib
nX1D++7yTH93TscToBgGpn4g71TFGO1vp7RSHTlyJoBeh6MMSkFFvG7bECOj97RBpUuPV6QWi9h8
cN1ZtzF6f1800DG9eF/YpOIpkrBKpAHQ6tea4y5cq5xLankdxvHeGVzmW1pdcn7t5ebKA5PvOO1T
IGmzREmwyDbwIWjXOCFg2FHTMZBT7SCz/bvSW9JKLvJwkfGPV722Myj5y3m2TpJ7H5kaNytfPAoD
VQGgVoIolrX2UWpqjDvyqdtmDNwblgl686hzKUCP1O8S049lItqK7hVJHR7L4NWUl1qyMkCDsy5t
dV52e05dfxKNMj55GVOh0y3qtJjpVo4B90nXm4HUdP4xcveW+i8ugNAbyFMVOE2AXcfZvJSpMkJN
ySqE7YOdH7lLoXAWORxLtZlo8o43/+hpxghyx7BxQRB4Gi43gzpSoN+7wb6nZxbqE1DaP/n9MJaE
RwEAswEIOoa11bETe1pb+kezEzamLBxwYtyELi7n0Rvo260fpIuS9rmKpIAYx8uPyu12iaxsCwQk
1DjaidJLhew6Fy9VV84Nodo7XJHscVfe+vKrC1nx8j4aX8n/eWQLgJJIE9wcM5QqP9fsKMoww5Jv
FOUf4E9Ure4K6U5qnfn/fFt+j4Zfm4wuPWDScbzla16adxIaULwRjWwCcB+nBdh2Gj3Fyy+mDjfv
6ICggKDoGMOJ0M7HTXNNzF25Vhv/qGrdTMhXUp+tvQwRd7dbd4k+M4IXSQcl3klXhfOSUfDJ82Mt
AVLFys1oX30QcBqYFhO2T9zCXW4+MrLAvHGwOr8vsiPNdwHVDQtmVyO9pegutcVrRMOvyWsw3yXg
aCNZ4vUYBktPBYzemHv0bvM8eg4QtDGyt8tvLA23y6U3Hh2JgmK1ngBW99gC3x50fvxbQhLQLQXE
aLQWPO1xyCymjNPHQfTwUWVDsXSMOYB6jc+YLGvlupBr/xinEEHvRTDOwdazbodboeGASRaX3/Pc
+SJbSJExIrjB8ZKNs0YpKyP0j1q2BlrHbS7p28ml+idV+34tS9XYE4PS+Ri6E+i4G6oJr0WC3hfk
QdDbDz6cRnxDVe26ZmmQNSKOXVSnXK2RyZ5K1c7tTfnHE4xCPtNrpNgseIJaRiMTnTztiTVHfOn7
G0wDLs/qH2PO8fuO4j7DUTvbU4fP2J8sCffAAFrrvInfcunFc+whCqAhLzXTOJyzQ+OVpHME6QM2
dxREl3qeJAJSsUiqUu8XO+Qe7mXvJpCesxhjTma6lqln6xgUJXtPe51483NHBTkgsH0Jm1hcgkcT
7aKz1yquhzqxiKohVkUp3VzwEqnhbtpG2guAn6J4aVYmanH2LOqs6x7Kdw11lrirRfHbU6Ul6DFF
vcsoasQt3a5k38PAjivsmECbxrUF/DM4piq497mC4bsmw4XnfbMK4IcJ9h82mYpMHljbwQNWzzCH
kCC0osnYua9BDpcSFc+o/QcMNy3wD/LfHbqa7PoHt2yXhi0tsCvZEN/m1ovdIoVSqbu6euQo01Qi
NlyGvBBxPBC9sqTg/q3sgiRaV3a3bPRi7icwjxvxWrO0gw2H/D+IVY9qQOSGS0WnjA6DvceptCSI
9GT91HloLZpPDoigGgvozFdnkl8BulkD1134uMLYhTCzMqA48ra1yGW9FyKPmJJlpb3XsrPhz0nv
+bWyP7oKjNwQYTYxVh3VMUeLoOnQ73JAzEFGagOLiFQCDwEZ2qrmOUoPpWKg1Cyjcp3uZFj+IugA
uryO434mfbTyNf0+0dN9Qm7WQPY2QnflKrcN4o3J4DXHlJphs1DRaYlNNHhiUEsdqv/xw/BHsvCu
SSvu3YnVdua4pH9kWZauA+uClfg7R5AURwhEg/78gMAr/C8nVJaZY60rQ9rrDrDlLJxhlo1kPXFz
pKLMeesRh1dOvFAatLShdDUQpwU8QC8/2ZnjRqNiR2VwuJ9Rj/39YEpqObXRpC5+mRjgrUTnE2yZ
EKyI3eNqAh597nT9NdioFBBmTu3qJYOJUCXEvSSe6vSYRZuknqUNEBRa1cIesIvB9QVYdjJ/+FPC
57ijuSBpfAiTQHVs7eNxmTWV3IAExSyyMFfk1BzsgA1B5wbAUgawdDVRLDgXIBJoAZQmY9N1Sx3d
0GKsG44ftsBBIbtG0TumFYO5AbVI6qKdFbwRoLMFgkHogxdXMzza5WQBC8BvBxmjTTQcI1iFCrSF
7HUQ3BDXC85HKj7HrOjJxXpuSfx83tFa9axQVqyyBtxbP9DvjLXjAOk2VgqOq1Ns+XPhiyYRrDE9
+Iv8YSEkfZ42Ont0WBI1sPGkR7H7E8C256J9ZjyjwMcy4G0vL/sz+1GTFF1m3atwlMeVaktJi1Cx
IsDz9JpKHKHrwSJZNh6BJLMIwAxcHu9PW39YeRKVP2rjZOZ/4hcZOkRStXQXqUwZ6j8b1Xwg88RM
OhIdTfzOGSlDZ1A9UFjIufYPnkM3cy85nxMPciZC/vUgowJM7IuOGzcu7IvoMODmYQ1IkE0SBNLU
CLArUgQhECMF+r0uDBV6MXnNphL5c5e/JoFLliRo2gZB1e9jx84DOZdEyxlyAktHFQgiPMFOYM6p
Qoq0+01YiUZyAuJaTm3Is99eY0yyNbh73/v1R3qcZKmTNLaKiLFyW4NcaHBorhA8tte2mOG//p2K
XZ71s1vqx5DDz38MabdR5fgB1JXB/7wBTweWBTYpcbO+np7c4UAZpQRMrm6aimqJg3bv79HcnsJJ
7WoIFURfA3iYupCP1VzeLGk2VVC7WORejbgEiAEBnc6JK+XcWrdkZMGBviuoao9dMJsaSGLpg7Bm
8LLNFqJ0Y8mfhY7jhr4NCaYjFbaxLs5RiM/D7NpU/3kRJSnhwYRgennm/9BE2Xg/H2aMZjES3SjC
ooTvjVbsrnWaWzdXEXDa0uZwpX5u+IRA4gKv8rK+BenuQjh0sPAi7KUoRkBHkqFVN5ef6tyxx1NR
wSP0pLf7jcH5sSAyz0nx1eLYq5EeLL2ZWTyy9lmCZYvqaQsHeSth8io+T4w7fPrR0rB0xJw5iERD
YYf9XhpB5YeK3cfOkEbVxgftuajfyAScWwcQSIzc5itcPFZFkA4hgK5N0BH0M5vPQqJeInscSqXK
6DLse6eW00x0jjKwcOXTkfZ4+CXBnlUo+Eu0Z9ysmHXQHlvw5vhO+hsv3TZk0BnPjPKFBapWRvIa
73NkOjckaGGKKdnSHyJdhCHpYjntWgWL5CMyfSjMdVVjtYtU9rLMtq6+CJyti4ivtxayheLf+PnW
thAXfuXNBbcE0tNiqbVsi8cYHPDR0ffcBYq00uxDh3+3jA618ZDqA0yUIL9Qj0jAuvl1ZS1Cf375
Y/0tYn0fkMwVMsgmRnm/v1WlVI4u1ZJwIFiBRlqqR85GarVp/XJ5oL/f5NdA32IaPxaj4WpJjkyf
cAjAeWZXANIjlAw4NSLKo3M6YpeHm3gvZRRyiiXqDp4/FMrsBZ0nPl6j72LjGe3pywP9PXV/v9co
3HSruvf7ngmUUefsjyLijfbajb+sz8lEemoKR8s6r23Vs2ymkP4qiUfXbwrEuZJqDwurSblV4okK
5x8cAyUCrk9MFEVK/tTCR1eKZ0q9bAqqcEh6kHYeSOUaDhHS6EDpZH09hE9l8BQPzY94PtnUOxNJ
MzwpAwxOSL2SOXrh2IxyP5QA+lH/6RE8sKQ5UeJQ6S7tg4B3ARc72fXEaX526fwYdRQ2pF7fZknA
NBNFeQ4IsmCeBnvKsguyvMuL5+wXpdyDRAIyyn8yNr9qCoIU5teMDjBIMoR/1I1d3w/VP8VZhxP1
iLNvRnRIewdGpTKuIseiH+aaxlolGE3CD8ldcAso4CamOu1nvxyRKKaI2oBGs0Yln0A2XMJftl9L
7KNauBgA2HEX0K1ihOYw+r4m0OdEvjydZyI+KF4/hh0m4MchIyZyapXJ8ILyTkESqtyT75fi51Bc
42irrKUB/LcxQkR+7y+P/V31/X3r0ZQg0v9uwMuEJb/Hdkrf8ezSEg4RHCLtA7VhVVzq2WMP6FxM
UAFTd0XwJPm7Pr9x+ztKfp6OJPa1mj+bwmucfehpelWIuN5Aw9ewcY4BbsIS4KIIk3nrrlDrTNU7
WwWW9r8HU7DA4I6DGzIklsbotJSbwI5rvxcOnGABkJE1ZbIENSNSV+87Ws4yVOMgJpChZclN6XSo
ixHgTEZ1f0OHwRYXninNJU2HEfZ7EiWK+Inrsff6dgG6hgKpad/1FiX2nYZJUnHkTrWSU6xssnpL
TQw5osuf8QyXnidgcHCUqmjhqvz7CdrAyxrJygEXg2BRAeQPECrLw0DCQpeSyj39cUI5w82vADLY
Q1pBMYFmLPEMwKDrAO1NTUWnk+Np4tHOTg6e7xjI6DKkudFXymrL1dQs5fxP8llWvhuQPQxEAXMy
LA1CQFvgEJRdd1K2L6GbDUHm8CRiutHR37n8MOawg8fLXfnxMKN5Aumj4X6bETg0d1101xf3Xoa9
6s7yMCY37wssqszauaJ7QqGxvEvRTSzsOXD3nDJbSyXORtUzQno3Ra6w1bIb/ISvq24Q4qe/IOFG
1yobR9J3sDtC8CumeOwKkGzpIF+IK0lSzovywVU/E6qcnSndykjQoZYC4Q2UpIc6k1HsQ02+5g45
2GawlBH7QaHItOJDGyP1qyT7KjLeTeFN81yGQKYfdgZHQw2Roi0easwOlRZ+EyJ5dhFd31qhu+7A
zmX+TojvCmRmQzxrgvg+I0jTqLF2QLOV9LHVFwXy3pmOZM06KBEAwjXF1ZCTxFVMehfCd7V6vPw1
zoT6rFqwk7oJhpMTcPQ1IrdPLbxe4R37CF7fE+50VHcbK76mrk9/HZK8i+evWMhTi/Jc/KMMLGTN
Qo+Azsnv/dLLFnjWwv8OIDl1B1BePxfVYA7MdAcKjepDRf8icdIZj9JgTOWxZC2zmIEGnjfaW2ZN
RJrGsA/+LE0DN0nDUGFkG6NboHCz2I4N9gnodx6mTTdKvI9QH1nL8o1pnxRjH6FmCS+oR4AF7fxe
eEXd2Idd1YkvlrjQoaf4Ep5pKKdRbt66xlqxb2EJm+K9Fu6a6Klv/wmIYzLPQ6JQgkJ41IqnMtor
1otZvEoBbTz06tW12OHvLf8zBzegfp45b4111IK7ytsauBar/wi1QUmqyhsluCoVrzL9qzA3WkcI
sNPMWQRSut8KzVreZcqsjzYEWWU7kS+dXT3IfkkGQR7k6LH5uoSORqZJMWGev4ISWfNtKgQtuImW
OPVp4tpBx82+nViz54Kfn6MOP/9xWfdq5ALTYc3aOO1la0md+VgY5JTwKRbtInDgGEZJD251aqp1
LuxS8yAjB+psIfbE8tQVeC42okqk64bCxfOngSybtdy1jUt+QngpQAmxrRTU/F6hYE+9EM0J39Ku
EeKFE03s0g5HHnTiekPq3rRTgfcQY46XMLU8gyTWoCM5/iKelKdyKEj2ocgXOZAXlpzs/fPsrxr5
Su7AQJ7p2X4oXDmbXD20jTWRF/5RtBlCf0RlTIsgDlqBOAr98zjURLojwsHQIAd06kx0nq1WJp09
hv7zUNAgk+dksWoPyTY6KPGrITyagxAX2fLD/89asXSEHuGos0xH55vRtabeypZ9oKCIBoWfvvT2
DbGdlLz63stwuOQlstQk3K4MwhK2M+0kYA5JrF8HCCy7ZnDdwfqfeKwhARl/piFc0EwD8joh9WgJ
a36gZKVhHyTjIa6QVOPMRSyFmaGXyj7mbNMU1O8AxwiP/VSZ9dyS/Tn6KFFJAldurVC3h+ys0tV/
cr0iMgnoUU32F84NpYuW8d2MV0Hh/n7RuEQpQJFSjE2Tjyz7F7kru1rLgF6IwS7P6Zla2tC++e9Q
o9M7amUHQf/CPvTmHvFuc0kgH2CQhE1lhpFDi/VFjx04sGYwUZ4vrmIHDSof963yIZLfQ8K0XhBm
X5cf69xhhR25DiROomk/RrJamdTZRc8E7CV9lRq3VbMin0FtO7AfJmf73J36c7DRahfFoCsqN7KH
vLfuHy2kxnnXIctP9mISTK3iM3El3AvaBdQIQfCPgwdNz007azls8OgpqAEBl8x2un/g+PfoWJrr
OJzL0m0FhduYQxjNlQl403dBbrSPCFoU4heR00YcJ6am05tRaPb2QUwP9jKpqAqR9EM6wYc+5BTe
gGhv0RJ7Sb0nUXy0F7r6Xohfmb2JohezXFJV1bMXjmVKZK6w8s2lFC9MZMgKDMX9nfhaSNeZPHVE
ntn9v556FI/rGZ51mtraQ+1MzD4IK7L8wXE3Mv3U4kovnxtcWXAAlrZM2uXleC5NocNIFkBtlytL
H23ITnaKNkBw5iC+Ou4zuWUgrWPMQLKnAJaiJi4Ned1kiEPMh2WjrhvxXdSgJ68cdWkqU3n3mevq
19OM9mxteGXWoNVzCM0lpVQqvomyBCHZ1XMpnYOFEoUj3wg1wbiZa95ECe4P8YC7ClKZwu0gU+z+
kxjlTdlotIDsA2GE3yAfSX0WMwXRPmThE1p5ZXOolnZcrfXqhiuLXUQ/sw/nXGT8J+eG61LSgpA7
VRQ4c2xKugIcX0QAU5fU0SXqGrYeam3F/cAcIBVF/ZsBkYiqJyE9f+D/35PwY6xROJXkXhOENWMh
QIT+cG8fZ6n2SOjCoDu5eCaCGtAaQ+4KMwcMifM54BSc7v3y0jz7zirUB/CzFJS/ldl+hHVKJruJ
3XN4kZsBGaFmB6nTqN4nJ/cPn/D7jWmwU7dAYlRXhnPtx0hN0Yl5WOX2AaiMbgxrK7+inUyggkIX
kJBUemsHi217PdSZLbWa2xJqJXg2Xn7jPx404wcZbUYzi4E+91xZrL/UPprJCQx0Hi96bRUl8yrd
pv2C30Q35T34J1veuP22S+ZUpGjQaZU6sxoqqA78xxIclA6ac5ZiRV6TQ6EDvBLNW1LIUliZ2qZv
1p55A0JHue+MxeX3OKNaNDQr/zuho20sIITnuzm1Ve4dzglaI8DT2nJjf+PUEvyqhRV9nNqeC8kc
9ywuCA46Q4KYv6JdQUoe49cFmTu84RS+/HBnLmCeDRTsUJAmyx0O4x8fuy56rTRoIQxzzOxSmWJl
oR4TygN4bDKJPAMjGebiv+ONgitFhzsW9Iw3rCrgCjhb8OZ4UNBKl0ij3QrjNcQDXSXa0GDt1GbZ
AnKaTAWm3nu0yMOq6TzB5TmoRrO4OV1JOkv95v9VwacPkrP798eLjxazErSuF4osZqg0/2loEOjQ
PZ1sZ3yLYI1vfXrjxkAzYPuqozAn7iy7q2mMH2pPxPUL8WRFn/XeUnPQCsfKC9QMPaJ269dw0hG+
MJATQbpfWgbx0XOWEroz9rUqUVDYmPqx8SAz42mElmrjN9iO/B9n57lbN5K16ysiwBz+7hy0t7Is
6Q8h2W3mnHn15yn1wYxEbYgfBo32eGy3SRaLq1Z4A0L+4++fN+GlBjNJoMKkTNyw9bFrPu1CvfQy
zVcIbvRZYHYRXVswXxwrnfuGpma1TZdhd8JxeCbEXMgIv1x3sgt6mmJGlKTuue6P5GcZ/ikUGYQK
mgceO3HmMb+D+6k9BVzEYa5tAHH++rHpUY24oRe65wYZJ3Oj1GvVWvPZ07OgF53wxM7q50teekCL
C2k4YhHOp5jqMDEkx69Z2NF+I70GI8ipwVkJJGkWJ6OK1ZpuPA4NFathSKTfqmtLMpxIqnz33Jfr
2L4mH0rqK8FUjChms/aqEcD4taTv+bFz/8awetACrty3UT6hg4sGESV4WZ9xDNe1K1XpDrqkrX9e
EOXiOzDADTm8COdbAe4rTpgNg+KcgTwG2otgF9V4Quw4Mvga6U2J2vbna15MpMjB7Q/qMCs0+faj
ockjy5acszzsOUZZlRYNCdS+FOE4TirOqSqhdR8HD3Z2UrKjPNyH7i9m4LSmfG1Th2epvibp/vm+
LjWoRG3wn/uaHEx5reijw+n0MZJzzmpxpkKh58bsE0G/knZwgrqxOXMeXuqBfLnsJH2zwCv1ccly
DP06Av2pnOCsigMwOphkmpCCtJ1lHASnsVypxZoQ6TU3/1t6LcIkPqsyG2EaKF1Fg1/tjw7D7Jo8
AbMN1LvpbILuoyCqHZHpaJhy2CNe2NbvKuuOUvMy8w7Eu//20QD3YVKJpPu34WGnGZLby4Qgynf0
5PCcq7H2O5dRg3jIWur/cEwwnW2z34YUb8V8ZGykhUmjaBbjeTFYOJBKsDAnIZiqXYSlKQ3WQHjK
vTe4R8B8ac+JHI+vwtBvZh5cHEPfHvzT1Sabb7TsrpMlogWNJ5o8ZXYrA78mPKHR79DudwoxTTRW
dv6/bHsbuCj0KgPc4rS3HjVRIUdoWiIsWyzEJFVAsGGXq/sEla1uALi+zRDOCGfiwEddMnlkGO5A
ZwzeMyjW6SO7HIFonLlYYpxQngnyJwQaaYSb6t7C/LJ9xOO0aR/zCMFw4xaIG78HloYAoVBydOvc
PEgJweqoodVmIQNK69zdZ86iDHcNlAMDfZEuua7texJJxzhg/zwapwT3yWA1GDsk2CX5NMaLBlma
tkbLZx0ij9T8JTmZeVTtwrZGK0EDHQqvnFH1ZOIY6GXhWZ7hEFFGNG4MANt/OrRukuEtNwR8qWnv
OOaRVS/idRq9UFGnWC8f2GpkvR52Crh1uLck6JhLaRXKB6ckQTMEapZ+5bTjkqkCsvnIam1C+TZG
bYlZlx9Yc0f2xedg0k5WQu8MptjXI1vSemcIndo529Q5LdL+UZ5vOEY719k4WrL1rIxTCso3KnFS
OZ4y44lwJcfxxrSTdZDW/8P5xVTovzc0CZ46VhtlkFYfMZsvx1a2Q/eoFWtQyFITLGPE4udY4BfX
wJbREYG+STtr8i5HrQ7TSFxS/uCas+U09STXcwHhQrdDlW1R3xKTYfhPsqPK0AaG45kIxxuBZhKY
GPJySpLOuxfDLldwc10oo+NiEFbMXgAK8eHnsHQhBn65iUl9opYFCVPAs2rwsSqSZ+BASrPRwfci
qz6brF86ghkDMJen2U37c6oRU6dpYXlW6AhoBWEI/LTJhz1Gz9BwxazbjE5Iai585+7n57xUiKl4
uQi6EqK9zkdK/inlzlKlhG3vOx9Fafo3MuSVQg/UXlk5UL4l9Otl2pZbcLziNmKCsgxXZOYmLmSM
yDlQrLC7PkYiX7+uXq0sO/S4CYoiH/XE0ZY2boU2nTAij1+zHrTGP2I47CTlwuILzKj9LZz75l/E
pU3ORM6CDS7beF9Ndp+jaIPsMikBPn3H2MECY+v14R5gMyB6Rqz6gPmkekZfQpB9wEcTRR9p9gQo
Z82syvdbgWkAbYcDStDSp+0tJ1biOkhTvrdxTf8xdh/77ib0r2TAKtkVOXKXvEb6lZQc+vHQG2da
GJwgP9/ER/Lz9az6ehOigP60PyR7MMtYLQh87g2dYmgLUORRtNSLp7zeh+Xa9X77cDDj4TfCRoxo
WxbCtw80arPw2CLia68ZUlfRuzLsW/dXpD0F9BB155Hyw2quTOk9Kw/qeFV1GyM8k+B1wYPjoRud
Lks/WmQZlpxUp9VMU/xCewsgDotKh1dj6DBlP+ZUlklWehTioehoN9aqdwSZhNvPMYNq4JMciaJu
sqE/3yFuWczs+gtn49c7mJwp6aiE7iiT/47VQXbXNgYjuO/BUn3jrIxezdcI2+9rodt8nz2a4Ypm
EG5571W3cN5MaGK3WrdqbjAH0R4jBMU+XOOUGzC2iNq+qHe6O1NEXkjYoW1y+tmkLujoTVkwVobj
kORbzrnrqVKvYuNOc9+cHFfbW2o63X8ia2uCxz47AwVFDgehfipZua9nbuRDjuHrpvx6I5Po7OZ+
bduB6ZxD+3pkWWgJgj0YwJ9icuMcRSsN61kdrguCVgg/3+fDq9M9Uk6BjDYNFvMlGeciqYgM05tC
GEZB2gHrSGUq01SX1lC4JueWCdohwG8p2SOs7eqbAi/osv+TPRLOe+826lGBrmea9BeapMxHP119
kg9oBYY3mUGwSPKzzIQnx4/YOzrpptWu3Hiv6/ey9axTNshKQCFpL4L2Dh2EbjsY5z7EQl7AAGrt
uuBX/KOV/IpcIEXkh/hVmoBezmF5btGFbbZQ4BgB7uo6xp30fpj9ML8fvTyJ4JQKZwpaV9MInDae
n4dEnKh64zQywTPCAtzD7XF7xNIfAwQvDGiPazV7dt8R1ZFQ4q0rfGPnoKoXDkduxUGpA5QAI45p
VxS5eCfTbbIAHXxEeq1mR+SVEn/P0WwNyMYinroZ9L8AlJRm1fZzAUJWL2wpSEdCTU+lU6RPgm+t
Gm1uZ5J97mmj9K+K98bgLik2CZAqbmM0EZNVPKzWb1t8BHM0wQdeGMEY4KORQr7CAHbErKqK10p3
q3oWfLyT572gNY9PW4npa2zdyU9N85t2urA+dK6f+2pX24cSPFEHWuU2Cp+77lpTbuLhKFsr7ERL
mZyrOCTx0e4xrcUxrE/QkDc4Hk5lAzwvvqqsG+gRmLosOvcmLvcoW3KASdZ7z/TMvI0QDuD7C21e
4Q50rFtsXBTNgDszTeTjjRM6Qg8IX4hkrz2NhbRMfcEWcIoDtU8nIS3OY9yk3oPpnX1YjwuOGwYx
bi7YA09Rv8VYZKXGd+xpiiNOpSDagnSBVoCmmec/2N594uERp22reBcpW6BMVraPzS29D860rj/U
+kvl3ajSgdp38P4Mw7P4xeTk2Mi7GzeVe5e0rPqWKEPW7ej7pt4QClNsDEGkUrtwPouCIApXmf+X
Fj/1PD39McNWDCTyRneeCvnIGYNFJG39rtqzi5Iai0i0cdFs3oILYjhh5BvyeCYwEfLi2S5xdoOz
k+InT3qoxjtEi6Nb6MuO9yfvHrT43ff8BbQPJ0N5FCrcIyNcvRUZCk18fmXAUNWQsUsEaOr8ww/Y
s0KE5wCm0hqKE+ZTiOYSv61+EchXfreD2WEJI7Mtovtts9cs9KvvAgdXljsSJMaNknaoFfiwwRow
rdkfLXXLiALUTt3trIhc8hjVh6Bajd5GwDY7OBs3aXafGjfcMceq+HaKJZ1P/ttQuXajRySLWBPe
IexpN6ODKFTuQv1XHx35mw1bEGtaH6WXasPFYNeWB5A6ltkuWS/WrlW3HNpYr1Hw0mS0pSdaWb55
EsyLau9Kj4qEXVbMqP22zMKtnajbnM3K6pJABdaxHX8xGAeUht9PxQs3znlw2/t7GCgaKm/Ba4Uk
vqpe8yw5IqzdCdKDNQsaE4f/9DQB3u1QDoCxM53Jp+8MXTbULXkoDQIUNyr9EAwn2Tsoyc5Pd36w
keNNyxRslUgrZNKPYfI+y/K4mCP99ybgG31N/ppBaqIx1e0z3yXfP0hhJ77lg2iknRxuc3wc023r
LEFuBtE1OI1WmgmBFyPw5zuYgAACz6mVYOAOkM0XH6m1s9x9AP8Sy/lg74f7pNqxtTSU5yHzl3NV
9vfCBNFM/DPArSG4x4H0dQHSpFDMkk6Z6IzazZWbLT3nSiPfstdds4ZAJNdrtlyoH01lyVAuKGfO
9QscEcptVUZ1xYZ2+g27UZqZYg6VYZ8Ni692NTaAfA+KsyuCp1zbh+iUaFdedNcrCPTM5P6z154s
flMXYgDM4rf5Lad9nV+LMau/+zcAs/JQs9iBxHGghT/XHRe3HjMS1CVsurI8+teVb/MuzZyelS/0
DWNSRrxMStpqy85XoT2WR+aikLb40gkKfLjAZ36+g4sZFfRSmFsiFwE98/UONLUtm0Kt7bMGuJpn
5y5C9SYAr9itS+Wu1B5p1wOSI6pTLeT9tS7dRqSa2ROozn5c8mOUvWFbjUmkrWO7fpTITmXMIJ4L
5bdZLarqrGNLUXohShPRslAOwPLz8OzY//z8KJdfJEhh9g/g9m+dztr26wGhavuMpfvg3braweg2
nHZ8x5hnV84jh03U3RACnXYGvHJh6AGgS8ZJ/UNAGT3yr8so+UYdAx6xzhl60/bWqbcFYlLZQu0W
cr9NvB27WrhP1A9xsxvhH/3NqoM13A2AVFMMv5FxXbv1zNb+0JqZhtfPdzXZ2lqR5n7uOda5tJG1
qrZJcF1WJ9c54oNQ1gdb20qJvcxsAbf2e5Q3mpUD3l5ydkxqBBtXVOPRRs7wSLc4V66qeCvntxaW
44ohJhi6tUXFguZrE54BC8XyCzkLASNirFnv7PQ2aHEsGW885W50nuL2WtLOGDg28oZZbD1e46gB
8mpIkbfEF9w4Y+UmLJ9/3hjq9xYDL0el8SOclDSIxl9fzlgrxPeyss9ZhBU9TSeoIf57B+8tCoJl
5uM3zO40tXMVrgdjSbQjxhLr9WOBoQYol3HLGWh0+xb/eTv/5RmvTfuPrD7+fJ8Xo4HN/Qn5DVr2
08nZYHhW3PSlLaZ1lYYHAtIKeJD5twEmCQrtB228Nm3gdb+b8Z9C5ntVIQdvZu7iUmXy+S4mEaEa
/NEF1EMshkvU6CemNEV+U0h/0uhagQOFAFfUIsz2K1Z2mn1U7HaRhDu1OhcDCfZcvSmK3G9b+NOa
TM4myQ40FFcL+yxj3ubov+UYQcFd3N2YH7kpZTED7DjeO/E5iu6iem7viE/k2/UFERhJWkzrPtob
nzpDgxOXWmSqFkLaR1JoBhT0pirnykOU/gZxJ7SWqMhK40jBlplrga1hu/BB2xoC/Kt4rlxSRWE4
vSGmDCCV4ItDjJt0BeA6ukGca9Y58gT1gLhSya9UI1Z8jTsa02RSzIJCJt0C1mI+EttioiDANXi1
BhtaTyCrSfHCcKZfYc7dmUgzPi2V3fvpSCphUVscIqQKpPCNrhMFI31rWph6+FJKe61GMh+3huI4
lH+06qHBTSZOi2UBGmHoTnJ4lMuVnF3b5h0c6KS+duGf9OlBa24ixD677lDZT3LA0HhTc/QgySkt
SIFh5enATDvq9qOiPvjWbW3jK7LV25u+WWkB64HV+J/wTT+V5q6R+ayUYFUVT27z13V++Xgn+d2D
2zxVuPY6ydvMNzW3NCJCfVoaA6cMOejYRSyIbJ8HbkzeU0gxswJLB6UfUgLjX0Q1fGPutVwqr1GP
QtBX/4A3Tg4ByW2aAXULrp3nvxz5yZQP7rC3zHe9RcdF0xa5+lj7x5LAL3Nwq260zIvdEG6t5tgl
T3FBOKzQ3culZdKny5R6FyOgtLzpAM7I92l+UOq7hCo7dah2XCgwx9Q+R+pTiWGE+6ugv+fh/GaX
2zF+z3EEIf3Difxdtf943ZPskvjjbnL20VTRsO2Ijb9VdTdWlMnKL8NaC5kqyX5KwvumuC7cLZ0K
7nMOv/xxBnz7rJA8stEWQknemsQZu0/8Lgk63o1OvfqC/AWtEJiXfPM1nqC6fa/Yb1r2AJuQw9Jh
LdZZ/iby5PrcG4c2u6EBx1mYWU8qDRzrV1W+kSdR4voNrsxIV/NRChaMscbyNKpWhXw/WK8gHShu
Z3bbxTf+6VkmVVWgjDUMv5aCxhNCqq0nxkpBt+vqrcDZ4YdSrKnr4IL+fOELYCyLtOs/izhlXsZu
aEbWyCJyVandBt1LEh2RJnMYaiAyy1pm5mLA7TQYljG4UV37FXTQwfFqumJtKOK5M6pkLI4IotR7
VkfTQFlSRAMg+flmL4h/fL3ZyXeR+Z09Vm3/UXRp48YtHmMgVznIzrb9g/4IUYV7cvtKTObb9K3W
zpDjc3mm9rl03KK3xIScfjNKkJPQUEe1O/gOa8bEQYl0MZ4XCWtcAREiYXmYeeoLe4NKgyrPRsuO
ZHXy1J1SDUUWilxIWofWX7WKFvThKTf/1XbqEF3pX5MRk6fuf7s0hyi1pg4sUv8aBH2jLUvP4ygX
UsDCcRbj4fZFpQtT/h3UK4BvKFTiFzP/QYiTZ/Jx89DIaTGkB+8xHf+1RRt4kkRUAvcJHJElHkLx
LSyR/JetJ6N5HMJH8zc4MUcCozUwVjbmstBL5Qm0SiafYP8IxB9YrU9nQNd7YW102cdNRNYzi986
e5zH0nwVvNK2EeJ1UtQtWYf/QWACv91P15689ShVG0Q9RVgOD11yT0nHBXNMbfN5awMRXb4t9qdr
iR346TmryGzUyoNol2LOF7+y2Ghbczkvf9HdTabvZnb0hbOVZzPZ0ywtAMdptPONrlN0yj5N+5Ao
vBkM46RVkqC7AEMuoFvnibOPext99fs+S5GQ8ucin1jA7w/9n5uwJiWG5lu116mxDXnh3YKVn1qL
vIHIJd3V3rkbtmV7E3b/mGqwp4VMzpgh0fmWJZB8x4XmD7tAJszIEJa7aubWLsBNefdQvKiAoKRr
UxvZqi4jPCR4H7iOtsoKkAG9X+Iy5Ty0HOIsM0kMzb37mfdyoeriujB0OVJt4BSTPdc2dmg2PnsO
3g1tNa2+HSU6xyvh1jkeKftoHbj1TjZ23AOyr3S3ZlFvFwQVeHjivINjkCWGG183YyiZaoUGgn32
nvqP1pJrPEfyycPhqywF1UY14b47LzS/2zZY7OmrM8cFFV7n9SJS/qH54kdbSEGky0h76u0/Epzo
NHoCwuqOTxlK1aI/OrN0F7e0ZQnBJVwwGEZ+vWuWtaiKMWTpcHt0DzQzwOsGtKSwqZGPg/XuKivA
QlCMJW+Oxyui8LedbFMmUy6TNk6LZblsFD0rbUsQnwXtSWLKuAuja0O/VskJ3TXKQjQD6UKLNvfc
5S8GD2QTBEYCStIUledUSdjYEU8OPozIAXobXDTyYwQqzsJZsQ/z4tPCjQUvzKpaU7Xernacoc25
HkQxp4KhfaIHWsSiQ44iNyMbgc2hkxTbJyZHiGaMPs2NA/JPlrOl3c5UpFRu0JcQaCG0ANO9VZ8c
b0vHDCzNWN2zxZi5MJ6BrT0M51LeQuEmCQzRV2uPbXzD5kdNm/FBpd+VPfZqJ/4MmGEA0uwxBiv0
Idt/2RH9LZC3PDva+YrcSGpPjC7YA/DVft5/F+iTfDWfVmWy/1TdtUbg4fa5WXvplrFOEovJD3MG
XggDFTHIcO/SZiOkKGEx2xglZmsUwrAsqPS9N/M9XIASisobYQBBZaYRPQnxspNwgkm+fS5xq8XW
ta5IXm9MVOHkHZWbPVynwZoWalS/Q4ReqvHORKsTAfnyKTPypTCbTdel+15oOIjsVW/NKgsL1lF9
INO/DuAGKgcKeF6NXD2guFAH/UKFmAkAJackxCnvlmkTu71ScUJ1VkyIQAf47cPPC38xVmMs7pCe
iRG7MTk7myjKieQeHaD+JlEYRCE3tkM4qHqhOmRkRLzkbrJZ7ZZLWaFG6x3hFpiA8gep59OZ7UnE
6aCgqQCNvlRXjCZhSoJNpmLgjLCdLU+fqev5C1+KdJA20XMVLTrl2+HUWr2VoSYjEhOANxxOY3sA
WNN9AEGoinP1VkQb1C/0/c+Lfan1LWgCeACYFH3qx+9/euihr8uqrAfrzOwWcDp3wCkUJPiemugQ
YoGADwVxQE22ZbV2ZcavFn6kK/DadrMf5Xds3Mz0Lu6ucAarBqFFy+RNkMXYTGPyd0hegLVHkBlB
LNHQC1aBszHSO4oZxXr6+VmsS3Hs87NMvpC60+wxinmBfiOASARuTbuLFk/RcMdMiZBW3BBOKVdR
0eSmJfA+Q7Hw02ciU2rgy57QW0FMW3tk8Xno3PgDNQW5HOZPBulJd6TjXwBRoqPEuBmFMtm+8kDh
mrq7EMioUaPCVbH3xShc6QtCXLjgixKDE+kfHKXpAfXeHwW1+gKSPXqLXY+dT7InliXVQ9m+kgdI
FSlafw1nO/Qs4HFXRLmiMuHwZAs+tyxyWNpjmkoLqFqz5LCLCToObpBQ4RMxk5m0AJIhKaIwaKwz
0d0ZzoDC6dAwUq9ITOjnc/F6Qz6AjkWSz5y6hoio01MXfVdGMPDiEQ6a5im97/SWK1vnJP2TaQ/g
QrrqLoi3UnObBc9Sfmi0QzLs3fKAj7WR7sbAWNTpc+78NuikV/o9wBGjPsMniYYbK3lXsivmHJRW
vD8TI7EPng9Td2bvor3tiZYpnTPdWrMB/PChSK6l8kkfVoZXokPzW6fYNc/8RY3q4R17UkbcNR9t
AUBpTn5/q1sCgzAX/i6vAlhxHCrAoUxhia1XxoiPlh9hCDCGnjJ43tiMqAEhHzP/BjkRFNSwLPD3
Sb5nIlfU51kw4Afl89u7sKnQhBYXcWnyLuxC7q1UZh+MQIsAA1p7qVv44VoNdnF8FUbKgvEcyMCm
eMR0EAvn11ZGjpA7DK8ASvTVTRA+N8E2dje5vkncRwb3WXI7+n97vPqq6KXxC2xdniX9V+EcU4/G
ZLr4OR5czHsFqVsYZwgTGhEvPsW2zNVgHiaZJdpZNBZqRJG9R76lrd/Gay/co07JdFcO35HDCrMb
eQSecmIgk3lrRjlF9EQCQ/CXxh2YDcJa4YlRMMcmmSe52ND/GcNtU8zVDJeOA4AAQj5GdJGsyfkX
eLFVdmVCrzJeEYXAKqL+A0SLXgxNUtAOIDDYxWAVZ9vXl3B/ipC/lsUMT4g0fF0yRVzX8rg2iQTd
WVgadfLACJSVEKOhl7y+q4snpTiDksABkcSfdhDZ3s9v7gJ/Fti58ZF6CwM8Z5J7NbIzhm6rm+dU
G1fCnQbDIPOpCp7l8aAFLw4euYb+KgfyUqZ607cEA/MGH3OZ5us6ceCvNDe1uZPsnR4bTLuyma11
KUPH9g6mJZbL4JknyxR2eVYFvmoKwQKSdPRQ4A4BVGcMwz6v5oSYLrTHQOH/93KT9tiQ9okpkaqe
kX2n8drLd5xWuPJwLY6Un9f+UvghBltMCQVG/eOA+PTRpGPg1ZGC8Q6MRaI/KSbKSnA0Zv2x5i40
+TrLqEzLsuZCWD+R8iCHQ1KNiHY8Jyp88UyjjOJAI58HZTjZTZ01KokeRSbIEm0xRLgPk9mSCQjf
AhgpVL41xHoAk8KwwDGb/4OU/aVv+vMtTI5VJ8hUoikPaxuLRtla3pnnFb0Zc6Xpxxa8A9qY3RIJ
YToAP7/QC4QDUCVIFwMqpL+KmvTXb7qrIyn0MlI8EiKQFeDbaYODXquQdsRTMxN6o+0squMSohHK
E1INQDvIa6c8msaWckNKaksgGmNmGvhbQ/pj2Wmywr2yoxUDO+xLPPB6hDZ7yBd50S8K29+YKu0F
q1nIw7OZPZbCX7H56+flwnX/6O5d3KBXs4SsaEEfLHcAMJx/lH7p4VlbrSL7RDnIoW8ZmEevGS6R
Nh1IP4ExMaOn4QM6HXqd6xxIaBh/U2OCK0mLDTZ9wNLBs+Ui8t+QpZZcK390mj3AZ22jxJiU4l8v
iLyY4SESAjqJEiENF9RfvDeCgU3my3grdtFw2hrM+f2dFRyJkWC7GJ4KUoXh3plthdAh4MD6XOOe
C8K2P8j10UOvLN+QLWJINDuXuISv+vI+JluwSbK0zN2CzI7sst945sZnUkjlrB7zBkHRHUXOUO1g
jSnqZn6ifuFz5/JUr6IN5qhTVc8uzIE3Rbl1RrhBKm8j5BzKJU04YGYA3UgZjGSL4xkinXq4ESQw
e22ZV0xqZ76Gy/dhMzn+0JSfco4SLzbNPuWEg5mL55JVb5UH2yAT30KRB+6JSbpkLDpvO3IIqutA
WWLzAQbw59v46OFM8iuW47+3MYl+hZ42cdSRmzC7pr2Ue2s4UHSbWJfOvOcTQfmODITwxDLpQosE
XOUKQrChLckIMAAFByvYIrQcIOoD3wX0SvILDp7nADQlJD6zI0jNBGt5OjLqfkyAbO5pONJKYrH5
eBjtyPKZ3c/AHgQnoQCAHXtAkCEQFc9OfEwEB36XH2kBtvGS+0johiXidtnJABHZwUr7giYOAFLy
UD4CkBsI2PMC2cTzKcqFOQb8KZITzBWB6037gnGpW7Up8mNzOJEhQSZkE4MV9pMTMyPe47+S6Bpg
lXxDtUlT5ud3d4H1bsGKELADjkcHrdevAbWKnDKVEraQR3yp71D5q5aluSdNolHh2A9oGnKmWPo1
yCCQ40DYWeKw3wIc9AaQRd2+z4HdoK8vmlezSuQXJI24P6SeZSYBoqs32Vt1L1M/FIF1rr03NR0W
ZfCa4TqkX8fN2pT+lKq2GO2NMu7zoV8OuRDA86Un7HQd7ZwkpyibKewuhh6F9gb4epvxwLSdathR
H8etT5NhvMfmrV35K1kRFkKnMtw35V7qbymBW39XVzSxZmaLl3JasGgUAg4CDPSVJqWMKcUhhZZl
kq1SSd+gxwI4DdvUuhWyvG1xD7y7oALgmwmh3W4AILDdgS3/vG0uIZu+3Mckr3c6IxiTlvugtDbg
/qEYHawQ9B/MZQXJjKqDBmjvbapuyxaJUkQ2Z6LOxVTARB2bagjlF+OjAv+U3BmZp1oSbp1n+rrE
P44zsgH2L901NirZK3UxdcXPD/7RM5jGOhP2Fe5zopKc9reyoRm6UmE/jmG1SuVxJecALoYaSOfR
h9Vr9x+dpQ4TMe4owIrTBudUZg9V+Y7TmZJe+x/lZiRzvKsKVn+i/dLUzxxaCse3Ht/J6QZVwpUm
9UsjVFZ8hDSlmfmH+hU/Gd0lNGi6aLDScAgFnsfTkgwoxokxFPapvHIQQ+pYLqiw2txfmtItTQMG
8SB3+HEob4kqSJCREbj+NXtDoYqNy1cYFizlbEv+o4D4vmRwkKHmIx45neelqVEWhkH3IYv/iiaR
Lf5NESlYVM2bHt0bjPkgWVjqXytYKKxoGy7hT3BiaAV7eyuo49EJrVQH9DpHhILM3y+yLvIgsiGR
X/HU7HVOA8k99uUREThNvVZJUbKzkf5huUATkflLxTttPOHsRTCD0mD7d/T40B8juBLheYNkNgLe
lK/oDAPNpRhshmoNh442S1cu0d3k5CC1GYyTlZ04HkiLNO0XeHuv24BkbpqZPiCOcATgb6vnUJhR
Oqqa4UwGkX08pI5UiS9tEOcReDUQvZp7IP2WhZKd8D7LX7LiD6Pwpm6WHqALS4EYEKFFujOcRzpf
XvlembdWvAT0qxvo0SiPsXwrdU/0BtP8WvO2HgSKYnjl/QsHOfH3FF6/gN4igB/uMR3vuDANVbQV
Qtwea2NN4sgnD3ovLw9dfgdUTbg3G3/wIHD8OyG1TtOVTd/ZS0tdxPbCi95t/YZBiM5p1h/hA/ny
ygg3jA+b/JZxpp7nixD4gipkDLQnSEoCR+Wtc/2BkYQcCvAbw30dVzLeaobOpPDOUv8aGMSBRVhs
wezoXrMoWiaAkYqeQLVw+3KRlLei9V8iYlg8lQBTqqth2Phnhjb0Qv6tGWh+kKEByGZs1Kp/2Qd6
JLYCur+F8ua2G0+5afDvcG5E48dD6eOeH5n2gColI/45yPBqL7x0Ch0Vr2Hyy28mLS7eG6MHAFac
ykCPo3EZa1fMhMWME8ViBjii9gg3LKJi3aEaD8GLXBRJBgSueYXP9IcQmmfaCAXMt/b8NexU9jV6
uqN6r8P6JxViUNUJ0gm/ToHAQcLbzY3fVvDo6HcGs626W4jBKqQrOudE+rY/8NfQ9uX0EfZVjvJP
WB8YaJK88UH6wzvZNz/xupNQmuarB4u2ZmvQ6qDWEUJmfJiiNMY2Id1K1r3/ruYL/jg+Y9ig1s2a
30TDiI0CX4PXT2OTX3GqO95eVadrGnWOhlfcIdctLAnvq/iNt84cDiYQIEOA93zzQPw19oNIAUdo
PXtoujyuDu9a32TZk+g+k9PR70EAm9yQRWAE6vwDUo94ThXFVmOQpMPP4yaxXyHHJIBAGSKVp4PN
xFC3Tt7v8nXWDP3DWWX6tWNKBbYFoV3MNSbnqpX1TR0bA80Y5UaL5GVpSSslSZZW2hwa1dxFdrVk
etmAfxcY4hIkhjnmuxx7SA15c6mIz2qM8WxtLLxTPdzl2mtbRk+u/Tuk14//3MJqnLXv/VOgMVe9
/LxvL+5atJqozjFmlfVJa0fLC9nOU5lAj/WTSzAUzlYoASjBn58vZFzKm2lB/OdK4k4+nf1D1oTd
6HTmmRGlEVerJLzNk6tI3adqvtZ7QSe8aqpoHVbXsvYKBxF4apUat1LeLjr5tuwTSlO8ugdwqiPH
bQNi3FWFYCzsvwKCnbzOAvmoRhAPlGEtSzU4emsZZghSl9t4hAWhQmfP242vVOuuy3dt663Nst+4
rk6Tz1iG+oNlP5utsonBuwbgwDCDWrpGvCyqdsN3v8zqZ1++Lgx/iWXVTJ/kQpMNb7P/rs8kq49H
L0icgjcBVEP0SNQj/RlSov8LPEgRJ9C3PUvlgDcC2IZvdqpjVehB1fXmh6lbbvrgrbYj9pfpCk9N
F10TzJHgwv28BS4N+1QeEIILbUukPSadoMJt5dTpGvMcJ+GqoZpLwJAa9nscNRiY+luHD9nUoo0X
YuOKxZZ43b6zcAdS1mzRpoc00NdjoAhNyBqoKiHKBBeaYTwwVOUa7MlSa92dpD2j17lSHBoy4cuI
fXrmCAmVeGfT3AMDvA7sRzJNuQtn+rIX3+GnB5xUPmWsOJGlVyaZJgyuv2N/FxtHrFlg9s3maBev
hYCicKQFVTytsqQxRiBmCM0zcb7AzIDAzfWG8WwFDd3pmXc3dzXxdX/6emW7i2vbpIFI3R1GV1W5
5MwANo3L69LTXn/eKJe3p5iCI5aAhfJURI6CSbL8SDzbsIkhkmL3Ft3U5CO1kMpTynExz0C89IRo
X8DAclTqhO/r2bWB6xcmJaiY6qX1keGM2u1Ja2XYKYDnmDty5nbaDrAHIhhRdd80N8KQbBYKcPFe
oDvwgXKm2MbkQ3HquNNLZOHECMZNtqN6pbiYaq4k+mPxGUIv2ReTIQ7N2LtlJ0v+Luk24WFWze8S
QFeFiEI+w7tAL2x6uJl5mDdJQu86X9IoH5EK83Dk3Yjj3DyUxZY+Jg03vFP2HLPku+Qv3Rw18cK4
Q0UwXjSR0Uz7Zr4cOfJQJKlsnFFfoGROgl1QkfU3d13/q+Z1DVoy8yF/dIc/BUgcnnHKcgiMukmd
ChDq635PTeyRWz3UThreq+pKt1eqtyTtRTJNzTcJcsh4LumLMVpmQOFRJn4efUYiqyRaqSgOyusq
OtrDxk03HPudtsxjms5rgNZyu46aZdiv8QM362PoHZzg3EarEIIzuphjnS3MU4VzynOpYudMP3qB
Hp80cxpPVlQ8Ho5cDLo5tVC9n874EmvEodq31JN27SO+gA/1Qm+Q/lkOZO8zazn9mr9dbLKWVTpE
aZva6mnIl2DJ8z/yuJDe2oEJAAqsC33zc/SYfDzfLjcJwjCnnKIGc3gyHxEk8HAL/gW7P2U8N/dk
c1eaBMWm8kbdDLiSnS/dYQFqXf9j+Uuk0vI5aeK5FzbJ05TB7FWj4FKdgQLEska0bI13hPzbeMtn
B1bmJD0QBusg4SECOwyuERCdfPValSdDVnb6NllYi/dgIf7x+OcuWSbbbNkvwk2wIA9boGa3alfW
gobWIlvUV9DD+F93261RTuJnzoJRyeLdWPwxFqd+9Sr+C3XZr54t/uJ+MywReVoCLFk/M0pd8tuv
oFsW0eI54T9O+D1roR8sfib+v758v8ZJZJEurvJFt7q6KlZgpJbONtm/jMsXc+EuruzF73rx6yVd
oJ7Fvy+/mhU/5otxmYvfvEoXL8zZlm/9ml88I4S/fDnz9wGk4E/LGzQgN+oq2yALvDgEq79/m8V9
vLTPt93iqeHX/I+7+3m/TpF1/3+1+Q6JOCK6/T/CzmvJcVjn1k/kKudwK5JKzrHDjauj5Jzj0//f
kvc+e07P1Mx4uttBligSBBYWQPAHQbikeEOyrdHbN3q04JGZE6zcqPv+9TW1d8/rjdhpk3evXq9X
9c7uDb/B7L0h+sb//qadqfeZ2KWZlLzJ5POz/68S9dl2VL/owt/a90MaKqvZ/rpYXMvBJG+olOW9
j9jwyYwGB8PQ4rra0R3ZICLsUVIvem0gGZKRr95L3aP4r/fGLDTxlGfqwKXpn7zmyftmjxyfvZa8
xH4PuafOmPf/3rME+/5/nPtb03+onsKRbRbvU7q2higmA8ka+WPIXQ15en7Wq5pX4WeTyZr/mkci
uQHvteIXs4Of9V09JMwUDTUlHyhqn2E6/Fe9B6I0efd8txtvHZ3tirckxzqN5sJswG6kPKp0lrpp
0Ft6L6ymoTeQxOzXeXJ3Lx3k8QXKyysY5PRiN5HemXovXqfqPSGmF7v2nujKvffC784Le2W47CyE
Ar2nJyZCFSlf65SN+OWt6OeCcedfG6Vk2T9/k4UfyvU03+9uSRlZSFkkPKW4liNXaV40VEnIzQ37
Su4hCrnbqpev2JtZfTVYyGb21A4gVclWxo3gRnCRats0l69UDUU32fcrFwP12XHmX+shs0yNv7X3
h4qmsvzpXFzR3pxXsK/Ql0jpLnhoNEns3VvauT+iGhYzb4lWo8AIz/UoeKP39x3KqP/9OVl5z+/v
S7sxMHUdaCYv+Po6N6/eynwN3thyym2Dm/edCTM7FAb8mClSP0aBrCTqY6brwh9fkHeAZJ9p+w2g
8objlaWalhl+/0Py839W4Q3qYDbEuP+EkLl6pbhn1Vs52FtCneZiTtnj7F/M3p59MhT5e3IFH0G2
JYR9PwLamIJdhJVW1azt2u7Mqb0LUj9xbH9hFoYAobmatHM1Za/qkQZvyx5Jx7ZuE5e4mZt3yW50
abfh2AjOsOmgLRhIJroB6GRI2jPXQM+LXpHuuQaxnq7s3iyyn4WlWn5wayZ+YhM7NXUec1N1evb3
3slWgvwuFf/rnB9SvN9d02NpdyoHTUgCaS43YmyZ5JmBmqFqB+hb+363B28QYDOe7l7Ff5cO/uL/
V2/tvY2z2Zv33t5S7+RNZKSGWzN++3p62wffn0jDOO99f39fvO9/gLesIsXfmi+w8Isztt7dz7tD
hZJAZ1q/y6wjIBidtvIeJvuh1TCiO29Eez96CxMsPQpceh9UuDRPS683OHuDD5nDeLg2WGeZ2Ml3
Hyv5VJdtmTvEevL3fs+E7reGk9TXoJpog6KbPyxdurvn5vmUfqdpN9QrCljaUb9X3mvNa5LfaVGe
eqONHm1476kNeq2qh0WXclt6TwfbeaKJLx1pR+xG6o1ZEGv+0dTqD7rqYTnIgSuRrF6iiPoPxXEp
r2fTW4n5IxSS894L6O7UnvmNBFCchSeYvRnWr8ueauHM63LI3UsNUjLIOSSk7s29IbMcqWB3IRuj
BFZ2PB5u7DEYDmd2bfr9z8+1uXifyM/fe5qCMX+yfL+0X5//IiPLdZqvzXIEG1jb6ZOkCSCjrrW7
d68YrrM92nJwcAd3tOuIFHOX65bjOvJUD6aTvEMfOBbFMqeXw0V/aQvhJpja1AePhEu/EO6COXOe
ja/Dup3anJmZqj16t17VEn1HU1Qt20KO6nYRNHhebV16W7d3x7hmrv2ZabiqXRgKYLukrSMWpsHj
6DVM0t6HDddw+ubUnsPZeBWszCJg/zyT2oaboXnO5mzKXI3fiHLNJEEte6Z3KOnOJzt7skuXuooh
XxlVQjQokAaEMHQ5S8cHiU/cO1i258HULINLWHmZ8unRXm3ZVHkU6YFjqx6oj3aO0lEeFVkCCmqh
lqbuFs7dJjq6nT3YWvtg99ybNN4mygPJWLFitiiymZ9yNchoezIHd/fPPldzieUz9G8xvvqMiWnY
uat71AwIBO1KMeEVA2XuMBP+pflJAUb7+T1+uXo5l3gIFSZD9iL7c8MyNSwcgJlynjo/FPbPWngJ
a7bKtU7hKdS7PAyFqyz1Q9zc7LEBp+zV34Xu58qJ3+bMD4p3dj1tztczc2aH6QhW2ICcSf3Lcy1O
KbTlH7rLr79f8Sf3/tsVhf9+kfJt+ZarXItI+bFkKNJ6qpspa/kSd9yHJEez3x751QfV9fOuLDS9
eGXmKB4nW5nOzY7FJBubYxX0jlQAs9qYAyZ7YcoHQ0wt/VdN/p9ZCL+19YfWTkvT6bk4pXc2bAc8
80VDtu8H7CTJGFV3TMzqbpcL+329/AMG/0uX/VwSvp4tGov6ArX7QLJN9kL1ngvYfbwtIixosR14
Xdjm+lBrc2bRBxaj5b18PPUI2iF8KxDPyqCHZRuo7o0n1Ee+vMknGhg4g6yCfwSF+POPYc5coN8N
x//Txj9T82/7MxknkqyLOdqKXYDZKXvJtSc3847i3eD6XMxkaz8XXnOyoDUrDuBJnXk/Ab3htUAU
G6zh3evuMosjjHf3Rjl0Nlo7NeA/m4D6UOyJGyVZX3yl/oDifYCcBmpHmM/76LWeUFpH2aKqh3pa
8lbO9L56H0B7LGvv46PVe+Jfr/d0BiaVvScKxnm9qb8OceD06FHaxlBpx+Cszgwr8lsHXNq6HFZ5
okB4vqnTYfnWHicsY8Q/BDg+sN2tpyFTHz0wxHRwv9THQSV891lqUsKOLjyEGfPKXVe8nN+c9Km1
1yEn2Xx+zuV8zc3C04F7O0E5eRU6VBaI78kSaUQPDm/3sz/53DkdykeTo7/QxfA0sVv/ADQwiX+y
VoTQ2Keyzr6dpR9z41I+nq+zy17ju7foafQTVqut0T5guSofJ0dGAXbq7u/eWAfnbq5gSzxSo98l
ancWcLFOAasrHDtvm7Jb2kMwx2Jdw4TnibvzV7YqiVMQv2zX0mebvABv4FX2bOEORhZvhl1Lh6mf
cxzH91K7HFIm2839uV9oboKEZ7NXnWH3n0dqV0HOMUt4rMy5mcuulXL83D986agNj5Rv8O147i9i
WVCcDa7IkjlDTSjaTVI97dnxzoFXS3/tr+0lOIDE0wyNL/0TrZz7hPhp1ZRrYiGb11D3d22C0uM5
1lmtSv17mF3d6oqy24+rp93Ux57yOS3tkPYKh5Sj/jYW2rJ1VWbFsa7u6EjXcCeLM+e27mDz9mjy
djHK41LidZqbf3WyU3dXMkUfnfl5dQmooh5Q5wtMcXDoY8uiTASrgkWthAcqdRS4D42O7J5GuOrY
OB47vXZHc+yw6A/BOmTIA88yulv5JbA9IBV2m7ZyFEp4EbMe1VFsLqCWhp/rzfwFVnZDxckAw+5P
OfGWCyNEfs2mMUUsLHlWOMpzLnb0qVSr1hHLw7JfcCuqDvvLXwpeYIfXgxseCwy3u/kswjErf2p2
TQqw2hwOCmWpsKXLYBsQZQJZHHknF9UH8yB1Ky43pddOturtXdmrI2dzehm8Yygt42oBGwvahr1Y
zuwX/SXXlRcmfFHHdTzSSPrZ3+MZsQGK3CHu7OoLi6T8JGE9uHJ0wacQIjNCfctWCqaCPZ+6mV8x
FwutFdTpgGWQ0GKhlpJHhoQl7diSDQg+2Frd8w28Qop5VAO/rCc5swn2Lu8fwWSSAHXW3uQ4A+fB
NrE1BceuRle+s+PuTn4toBKHGzsIhyd0IRqt7PU25qv31Xra2V7DBGcPk7Ex8qTZIBpdiwrOAP/r
3X8G02/kZiUi3VCTH4BGNCkUBv9vPvrvDWQ/98ZLFxOEtd/sQmu+v2GNUHY4yuO3t/EYP1q6iEby
0QVK6dDsS4VBK+IyiGbJYdAO3kgtQPU3vBwoXhzPBdX4+TlphHvA3h24Ww2QlzDpLgFnDAUdBz2E
CqkGZ79CN6RARFCFqYyogZiBJsGoJQJYMwyVL3h1swxwxHJUy/6evJv4nJ3h2iBsFzpT3bmyt5Ck
1Ayozd3drXiHfaSBkHR5JiR3hOXm381x0kDEtsE6mKMGO0XkXTJJAVDk8uoayBIFXhFoMIRfp3dY
ocxIg2fBtcK2a0adLFsQrcYe+tJVXcrJav/IeSn+0Uf6n9b+La+SJNSkcdk+tPYR3VSnA87mY4Yg
1S2aJ+caRvpDLdLNFNsV2/hXK7JFQb+Bg1+a8dOrrBynd/L4yoB8Qe08lIem+Q41RHIKD2quu9Uk
c3z8IxMP4jnWFJJxodkR68V81AIqp/Rcji9uGuylgGzBVvwCpmWF+ofe4HbOYW1AHnI4RWVKccq9
YdLEum3SOZGDk70xkTVcJ5t7rXpXl+M98qUYaTa8NZUg7xfQS0gVskGlkWAu92t4M/PW2Rb8C+9u
kSHx16KtsfcHy9x4A2ON3/K2Ix6VnUhAGq3WFY8+N2DysX190BtkbhFv8c4uuIoJJ9fOy8BIj0HJ
phlk981vvfAcGMOLakZgDE/AhonoTDY4BDYsQHcTASnx7nnmTJPtTsAUoIdP9S1u7coORY9DjGlO
VTLumWy1GLW4QAQ1Qw4QRDe/FJSznkvtYYx7GBSQ/S2zivnGfFoGf8eKrBX9O5b4mY+TnMu5xay+
gR1hUC8IBFOZQSe9GN/3DvN19wv+NCgy0PqkAhJOwjz2KQ+qmAbTIG9urozNRYNjZz/OYD1GGrd0
Yahn7Jf61eHFZyy5jxmzX2Al4T7WjnAWZowFUriDZ4xnHdUol3hmyK11pC4gYdIrZwi3a1jFVZbM
bKIz01smtRgmmLOFvw+OQdHuOzfkq04f3g2RHoxPHQ2liV13f++zLGf9bzPoB01ezFMgrHGlyy5G
RuZqt0Csk1u3St0TgOyI4cBZxbTM/BWGceEvMSYavbt/B3zxg2HCWDcFuB6U4AqnfRbMcO5nwKJF
wC62Pi5/Wxqv7B3pG/and5WgEmiuyH2uezjrRHNS7pGqRLpTNOYBV/ZfwTS2ev6HjPwgAKvb+mx7
vspv9HWDO3dEVqQCZJOlDKQYhGMogpspjmpAiKuDlPh5V+FmSXmdSDmw0LolZLPvJc0ar48R7MnM
S8IyJII+KLp2ahbNkh2xg+94gRysuwBIB/gEoLKMEqjHu7GgK+8CNo/DU7AfLu2pDTwFkgoMAhOD
WXwH7ImAYctCfwMhkvqCcJLLB4WCJoIE4SfeY1Nm5uSzNAD5E1Vb6Oe70lKiWqBgTM3NNEJQJ2WM
OrmhwQJoqJESzdIw+V7DCQLrysBYoFsGT3m+CDSmVcaZ6iwcqZ+kVQb4nF3Zp2IGgEazQlTDg5BA
quMCLWLPrYwqOTDeUMn9mjmG00jweDlMMBW0LDiGagPpYXYZJ0PmlUmwsfNx7mXBnNsxI87Y2IUA
F2enqLbBTiJBt2dRzthPfFOSApllAppb7PfhHduOvBb70D/RmvNdwrrbNGUg9UNlAGCT4NgRu/1Q
GYKxR+IXV9SFxEHK5OyLMpdSOTMHTxBHs+4tpPI39h6zi8kVY13j6mKtH54TFHs2p0v/gdQkHQEt
GyAFEluWHnUr/VqrhItFgUjYqcTPCyOCdteACh4M4DEzJVeU6UlQAegg0CF0B/oTNAFLyvJPUULs
6iiVakq91ROQJZqCYe8aKqfBFe/2EBHWPmTA4+bLVIEdMTkNGKMH6V6Fl8JahzkQa+2FLegiEC5I
ncwLfxmfQe0rbDrpV5mZqwXCtDvQSTlj4CSCe5gsTe/pEHSImLJ3lK1HihSk/MhXevgkWeygLd6O
/O5e3ZY6MH3ghsZgGq3g/vSb7Zea8m0khjo+B38oD0gPvCRMdIU5ecdML3gfsXIFV6Uf65gewL/J
w9zBuzFE80w5qz+5HsI9cyu3BWOzExDEbgNxBqX7JVcMxd6tha8yrvDwVGfgSVJmUAXg2NXClOEA
Z74ECyEEHmokyoMUnPMwa7snWDn6E++AY2ojqe7c6CG0vM5gJVVDm6QYDeSBPKBmlWnDKqkR9YA5
/u9K/ucy1Ix/Yll/nTKTrOX9rcr0qlJc7BqltXwOBJs1Q3i2nkaLHHBk51/BV5bp/0HJ/nrBH+Tc
QsVIkz1WZYsFwYFnzshWSuGWcMQeDXleRzdTwCILeMG4wkJvo6u94QneGduiSw1Vz1FDFRQf3jg/
eMq0fo0MLPi0ZGs+5E32jnzfh+8l33qJ/zjneLxmPOMVsC3F7M675PLg/QjAPWCbFNoVpbdGtclj
KwXsaWGIULk7fhXGHNx9QdaFvTHTPDviFzdczaThvLkM5ZdOkTRFZDWjNTOxKBmYI8Gb9hYw+3hz
wc0tI400riiIZNVkFnfFvl/thU/kcMxRVKTv8WmdeX4Oil4xJDko3gMBcqiNVaviNGYnZtzFX3u7
SC09BlschgTJnGs2o2RFMC1I1pjDGqzopXO3Sk9ppuwwsQW3BKyQ8YqewS8N5MuSU45OqGKW80Qq
V0NUG5I7xw1Z2EtIwSPAqpTi0ebNMtIQnsxscoOhWdmNLfriwBu0TX16xY+UqstJqdoijlAdD0R3
PnUvEP00TlN+74SPgaBXFLpmyt8lnqXFf4yCUFjmv1FQeTC/8sMpKxoqJeL/5XZhKP9X/BKgG2bp
nCn7arvQvXf3dt6S4meWc4/zaI5dl5g+NOwDDbAjCfqWCkCYiBPOwx4dzNGxNPGG18B3TERtiHl4
TjrCEcnb/UOGQ9cDRNETF/Nc4WJFPJRCN5kIeOiiuizNe965QjeHZypFw8nj6RfZ/yz+pXQdR9Cg
Z5YQcZFi/wAsIVzhL1tAFFgD+AyZKaI5reuzPiLLOVLcY/q6bs2jfLxswaJ1dYQMozQAbgfmjXuN
2LMHJ0Rn0GfJ2+xN0npigi4jLsHPyTWGV9r/QEQCiYfvalDtM/YIc/aQXdTj/rzmUlw6rg1vMRuZ
xY+ZXvhYMtHlgy2jw/e2Jeu6brGBSyZSAub1NjtfuLQl0k8/wp/qalngm2HP91f1nGjB/8IzfVbr
3vCh5G2fObOufOKMDDiv51GV7b6DRsG7xZe9d/anr9QOYZ7RzA/1TkYIpQizukhny8dQQzFTEXdB
jkIxFmIH+k3unJ1NW+Kb0WfV/tkmHbVRHViM962LlCqtUEfpbiAo/dKHOg0cMinwF9TAGRVuq9Kx
eiVSU9MfFI36K8aLDrVBRjoXXkJLn9wwbDXOIrVIedSgGpdj9dwZ5qJOltWVs26jabDqtKVDuUxL
3s0V3ZM32yyyl7mUjlqXvdNEh95cEhbNcXSOKv4sZA/cqGzK6MqG39h4wFoUbwmHKAlZcQ7yrHKt
Ne/uJu2bYxUVTarG00AAdzM4vOXdLNSZ7q27lRe1CFcOriU7qmiEk4WRhYr1jf1IGkivy4bb5rRJ
KEd73rtxK3e7j/R30znyV+erx2w75IqGs3AmqhCV/Hlvj3m4crn9aBrcufskvNpVZ9HR+yV/1Sn5
22gbsS1YtOYI+TL6zTrDFovfnzUuBb/4PQ0eF310iQyO7nkf7WnqmbPzvdFicHrTO9XvO9/HZTT7
qPxd8M+tK/0vZ5ESTObIeO0mRfYz58TnlnqIZn7Wv4/sWoknUDTL3rJ3jKZxiQ6v+NO44u8G8g7y
ruYfOuqSdW8a63WRzrsE9Yk+FftQ5J0CpOkpYMEOZg/vAVKY8i9++sGGLACYFHZi5ZJm1dwWRDJw
Mtlpq4RPUuKgCqNxCrb+JmatckxWh19rkuL/VGqyHivc9BfuMhY/rVjuHdcCxtrKJaEKLHZy7tdA
+P3Su/wV6sw38UmCU7Drb/ryS9QWeQWl8BAsYqhrTlQIk1jh4seRItiX/r0pD0cXEc2uS8iMY4z5
W+CzQ3Amg6LNDoOxHCDZ7QM239+KAufBCqS1X+Zy3BeXwkrDkIuRPwRswrQby7wv4jvUPBE8vKRZ
fxHvgkOw6eMpcX1dF2IcolN0t3yqMuBAbSeNDQMJDKT4MZ25cKWQBsnd4gRzu+4uYvqLU5Tg68Wo
35tCE4on6HY5CXy9IghqTwGW+4E5ZHGVPyOUIvJIRxeaIpAqTXWbriPXT+jzFJR0JNdQR85cCRe6
EO6HnJnzKyZRC0kdi9l0FwSvGEAtxJ/kPY5/4tgnkneb6mKOzKIHOhvtoLW68fpk4a5gH7WVPkPE
iYxwbihSnYLQQxZuUJPUMG466/NSU1IFRGQKCyIrUEGNJNgh1lW2Z302XwwbnVlb/mfdbpsK2+Na
hPtwgWXfRPLwDrbRPvkNAuQHW3ACLEecF/avAKDUCHdT4Q/4mQd2XHyWzcKLwXr5u1berwC/BHZm
vU1UhC4v8kkDC5gZXLfBWVc4P43ycLe3WBaGZdxgyxqe2BxXCE4WmA5E6e4DKt3j5EBwEzaBhwEs
3QFPcrFoE+DuBl8D8wLtPodx2GUhfkw99ROT4RYugvAC3LDIyzTgbPigYmMKMLfs6IV7dgX2VQI4
Hu7ryr2fuBfOHO7ljYr0N6yI47pwJsCpUyjGr07eE/XMsPKia4El4X4MH8mZGgo+0U85euNG6w4A
KyrD4sELXinxoYzzooQHZibyfMb7nOI0HGi33BARv6tmDpdSCILygUBJ2SAWweLCUaeBcAF7TMqV
9HT3LJXE5SG1i3kph2oOKBYYPpp1nA9TXEudc4OLk/ny0RJoh7MYEHIMS14eFvXMdJz7ryw+xfTu
OVyXBd1mzveqqdf5zmPghLzq6kaGck78pmA+FFZYkbjIul3CEOwyBSIsmB3JFeDDRx9wr3nuf5bl
0xXgDcS6A48B2mlwg/MVZ49lBl4KKQG3kA9dFsbKlKI06C8JI6y42sHSaw3y7fJeju8Dtekd+AXy
fQu4iflQ/BPLxRg5uHx6hqypjyujfUByGsEi2lmlsVwZhy0uQcnIET511R+rLNnjhKMojXdyaVyl
/zfvSTYCRMZZVo8fCqZ2FwZ2hQCzLRiTBF/CIEqkwFXgZ5kVFbEbRAxmlht96ySmD8doLrikUP6u
jkuwZiQbNhcVSQNuBJnz5l/bC97DZeUnj7zBwgS7JkXfXyRhhNW8XOuEDK58cuz4q4DakXs5t499
wlhc/ELz5PDTYiSRyjRu2sSxYBzWBKwZ9Uz+WLPQWjZTAottWXBsCb2qDtlEd9MhgI3MKHtv1s1F
7HPhX56WbfgRHlTjyLCuQoIK7s78DfeI9NOafcCeekTvph22WcFpwPFgLnIcjlQa1BWk4y7U6o2f
ZOkxojvmkgC3Z1bqk6Urh9VwHmbzOiI06cguZG434BeLEBxcD8AnJ2wZ3TNURpoKV5zC1YhEUfxH
LV3zXNdXzAcdwtnnhDk5l7/HLUrEJ4WXMBcpqqPrH7kKhAyxoSVMFDmM6CqFNPPQN5LpskfKqz1z
ln2bT0gqvzXpYwVm+NEjQTPcnqhwhQSu/Hy4IPuckgC+AnGETbiDUnzzV5FcUemrG1L6SKmchzhu
zI6qX/Zh27tLJIMSKcwLQo3NeXB5Us+p/9jhNmDLAY6toJVuuLA3v9qFWcbJZPdlyAxSmujbfIs9
DXtK1ySfhiuVcGh3XLkSKNNe8r9gwO/oC/Q/w05wEPYOfcTrY1O6SRERsuTa5Z5Y8zoPfvcqnGfl
48rSY0gIGjUjrbjnBSQLPTDWGM5drFNmcdSMB5I3iZpDhW44MaExUjSAGCgqAowoSpYjmMYgiale
M0he4ZkwQopRl6UAMCANJpSmcQNPnuKyRgzACmV9dD3NBVoN/y4u8kw/wry3aDd5GFz73ISFYhhX
DJ6izFsEYYVhompBXEZFJUoJQbSqKAe2zUNkGVxUe83252jjIiBw5pMjQ/8u3S7cIFtHbo10WHN7
KiIHrMtH5yC7hHtZ2dpmpPqSKiqU0iN6X89y9Mk8KHlYNp4tsUJIBgm1BFqQzhSNwDgybhe7iKp2
OizbagQfDKFBiD9LEoAlJkVPWh3SAmtIigI3B8zzl90Nz9VlcPBm1qq5M6Emqq+aalTHPuTGq4xc
0AiJ37w0y6GC048xVHLd1RX9AvOMjEaU1S08dElcI39XOlWdhpYJi5ZStoM7A3CF84dIodsKPJeN
P2JL2ByH5+sO+1dmiQWKqmyDok3DHLGBUlz3FDujerNXgxVORmVkPW9LDIKIUtlaag37h9aFQS1n
2qEa7j4rEHTqvZytYhv2eEz4gtBxJ3NryqrVTS4i4M8AH7nqg3FekOSsVEYRF0UKXIrNVorD0Wg9
iGYZSAVrqfl3i8bc8cpWmxo7Sa605sJXIk7CnGZ7SPosjdVXWTu4mnKb86RHldFR5ZC9R6FgjkFJ
GiSjlGqBIsg3iEs29MK2i3w6ZRQVibtZX5f9XJt7RwYSFq7UP9ArbhXBons1MonISdRXcjGFmf8T
kC6QOVEyWBweCrNsJ4QF+FQa+8CkvgBiUFCcoMzQ790iknkTeCNYw7OZObwQRMAUriK6qb+LGnEO
EMQSGQaJAfZ1M+QJZJCCUg6ZoVD+A+ttzc4UMlBZA48ehwWCRQ3AwqJ/Bfo/YsPMXsBM/pnytQx3
AQCgPAiUJo4Omei4CQtmPXAEJSigppyUK4I95+xbzrX2V+7WLvNXAVrl5uzwdqg5BcpVTlAZAJvz
amBvhRRODN6VMyG2ADOdSxNSKlEDoBwI6R5yO7hvZccAiWOhZumbHGoNbhl1QQ0YIzSuMBdZBojP
GTjLVEHZAxQQRLhCphR7u/oU6ADfw7XKx4qVP7sgwKHpSf1XQjBiILP+plVVdB0OEV6BAjtiwcnV
Ifyn48VMXwCxd7Nh0VM9c7DmGZfegMXdATooG4PZL/NZituelx/FlRWAkp4E1ttKS/4LfU8ryCLC
15ATVArv9J1Y03t4aM9R4CWQSYn7FLC90iO7SKHJHFoTzUniW93LEdYTuCWHJFDrdS/iGpdEv6Yx
niPS1uC6KCJlFyEV0urIHP0Oz8d9HoGzSVTBOJaH1SxjdwNwFVglYIMqnLoT0xQuFZCaRR7QtOLt
JR0KpxLLxr+ZMhaMIPBRnKySfBSOUUhISLTGJEydzGkGqeDzSbjACXhRfLoM/hBlqiwL9C+zrhIr
uCI9BvqRvcf2FbH080CPHLp225Z9lmZWMtCG0zJ/JyJNS0T45cPQad+kEBGAQGeAAjiCV9Jzwm6y
vzzQbNDF4LyCmzcL7Q3i95jTEnDN7BvtUTryWXkK/F1DAktbJs8b2iRcwXNQ0NLdJ2hXoqZrR3VW
tNI8RCu/5W3t+4x/UqGzpt6BiXsD3wLRxkwnknN2TO9kNIs0dJpsKA0EduqVGOwb/g2+H8NGpoN0
IZkOqV+m28S1lLAaxATRlzWcdLnENQa2gahu4kWoUMwVEbiyLAgXu8Qs3zJq7BHMBe4ouzKqU6q8
RFyHIJ7CiHjNxEFljeTFy7nfDnGLIasfjvKSCa5IKgnZiKqOkEstFkLu/yOgtKEt8la3SkxH7A7w
I3XYlAR4qkC/gkMK6YvJggLM4nXU4ZS36yvBam2n2Dt8UoRY8UXQDSpN2Eg6XV4i+2m5vJdvUZfQ
lFwaykOgdCdKYqWbwOfbMgUU9kKZynpAoc+QFIJ4vrwG4t6dqi325BvWgkZfdmqFPZW/o1GQAp7h
d0izpwPo+CyV7IISPzM6XL8LXrOnFslv2L48Wl9KkTGOpt7qc+9dopJsGQCFGGmT2GN4hMqVk/Xw
h+uDRtToJb5y5JSWLrL/0F3QSvIMkB/kiitfWjsMCBwb1iczEdi/GqqHVOCaKXaTlmazdIc0ywLK
pFV0jawHiV0Tj57itYkkWWck0gZKBF7IXdosl5ajwJEZqzVSsEYpt+KERHCce1JYUH+TPOxXyc87
0YJ50T224IlSUfhH3BjjCRHDvuKsKgOkoQTWpHcqtKNsgyykh5q62DmJfHAHoz33Nhc+wR9QUtue
QAc9yDbOBWaaelAKhfAjwUC1nERKlK0CSHVuUyao5Kc99pgmdFKGhIQAhfErwoOI6hN7e7Vl7nLT
biA7M6SHsyEv8toVur0wczSLmD0v4r/UN5CZMMniWCtNzRcFgjRWigIohbIAc6xFho2ZN42Lb9eo
RNdtmSSQav6ur3C8UgEIzI9h7dQ5OJxQDNwAFNeYMotYY6mSM7fG4CGSbJ2AOiAmG2wQmBQ3I2GY
i8SKcKwzAHdBeaAdARUlvr0clImCFtzUq6EUIW2UmjHKoxpY0RXjEHfBFwZWiSEU0C3Q7JupZxNN
a0hEwx6hYA+Q2wkMpKznTF0qcokfaiBh96FjmJJQ7thtku7R7cIkmg6yOTeUWp6OLDBwJWl23BmW
EjZnba0uy+gPzog6w5KeeVYZPKJ5R7wD2EJzI0axjlKIK6wEOEQRY6EG0Y/kaUDRX+GXi2K+wRiZ
ZSMBAQUJO0aOMHZNd0itNwb+NkkGDFVLimQL1y0u7QQdf+DOxWaLwStC5if+EQG7vsnJ5rnsfpa9
Kf46j3pSRhFLBxHYOySFhKvGMUriQHxbyv+9Z0EBqH7WmYryRyGiHAqsH+qnLPycRok3ItcrcVER
hebzEqBP7+6kxggrSJQIWphqrKiqYtM4DMjONfOfJIw77KekQlBT1Nvj54oqKcSoJmL5DyMgTHOA
iiuYC6sDogrrM+9YMtUuRoJkfgSdZZiAsZb9DHBFIbBwcXm3de6Q8zfAnUSuZLowffZKQpgMoOC0
zOfcnVFYG6pqoG2PGuRmEYZKNvOC37F2FCvjIvoyqb+YD1lJAc9NZn/ZDwc7vhrKhstTulE8CxdO
Fl8pGWvco6Sr9TY8uiLJFI1P2w+KTHmxh3D3pB56JGVWelohoxwK5U80gPD/yavgWb0janFKBBOz
3BM1oNf8hhbbhcq0OISFl5yfa5GNe8jy6QVmci3li+qCZJuEWjqk1wqDUs6XSxz5K32sBAI+iQov
tag82DX1qtyZQ5RVIhb3gFBYMcqN6H6XMRwIjJMe1F+HvxFeYcdIIsD9FS4tNUkgPUVCyOHGpeWr
ytrYEyFeqksxaIwGqOiR44BhoDGs2SUh5l/LLLNatr+llf0Sff2xBq1IucnVLMeqDaSQgD/lnzuK
+mgpLpGKDJ0rvp80ZQA0V09EKWQSRDdL40GbA3MzzaxpAusAeJRFvGCTxYUwNfAuWU5NWuTDfk49
eZviRyr0EaFsekuCKoZ3xmCS6MDtYhujI88lKBnz9I8Vpn9ed/6/uPOPlVDV0ya5X+8nVg+y63bd
u4dTdhL3Lsz+f5Uc+nMq2y+d/CPLolHezKqnPZe6UShB6ygJymol681oJT7VFt7f/7uimczo940Z
fH3gbGy9gRb7aN1+9504nTd6LGqk88FGr9QqY9kL9R7W+OwsSH/pvF1Zbt4ZH814PFfNgcfvOUmp
4zeWgEOqHhHUvhajXLxajyTrv0fzKdX5p3ySBuUoKUVD8ZKfi0TyhVzlSKnucmCfCZ1TyJyQqwK2
CqBqZZNtXkyTXWLaZPt6dIIW9GpZKyM+4eWk4jWfn8+2/Zyt2/d3nt9GFn3rv3ZZbnq1bd9/97vt
Lukkr902VgPwUTXvvPna5aMRaX30CQulgkju2VV5tinrMXgXRKs1GHSpHtLQQirKgRey1ZqiQjNi
uajCVGYkIyR0BAfDZyw6LzW7M2/hIjLWOYoKF10tLZ15vv6985cXWpI0GgXRqHL0olE0wghwqsSL
YGPNgCsPosFXznwNNE9YiOqzUjXxBl+Ac6AHjYrJo6L9vMrOvWSl0ZrSofpPXcDDwjUS1rbPvqge
WGaLq/cp2x5QzQCBgjVfsdWyl6M3dzQvYg1Kj9YMyMrCokYr4/lfdTvQ0tjHCmlWwA6+WCQffAWe
9zUAANE4kUpfDfdFoyIv8EhYBhgPMOvBYNDr7SwY+sP7wrEOPJ9D+LqHBywx5C7V+TAVV96sWy8a
RJyWLgcFakFMimbIxHVlBqNBbzAYkAVNZwRass30WzI0oHZo54U3gzlAZN4P4/Vw3y00k5gSlyyC
Y2xmr/enVZB8bYELZOMt3Ape5IvNrtinZ9nNDfbNfIRPwzpWEAO1Ogi73TaGapx42qxAIg6HZ8Mu
H9RG9WYVzDouPfwItqtb7i3f6y9sV0RV68TsrqYMHt6YS+d6Nuupd6qyua93X7PO84vvr7+fVi12
Zd4DYXts2st6iZNXoO9fa2+JYTvUPXZmso2P7fyReo2+fi/Yyc/b9q9UoVmY9SwujdeJt+9cWlRV
E9c/De+GPO+tzYX18fqDWgsbAgv9y8pDKSXkGcBfMsB3O6+aCw4MJAUMCmBn4RW+iiQhv+WZ2ayr
i05EN+qD5XgHGZyyZZE3p8IB8x8SFRrvRh0y78ieadFmaY4DeG7lWhJNY08iQMzaBfULcUTg7jK7
n8rX0mOp/Hg4NiQXjq8BJTMNeqbodeLOnuUgFRPH4xhS3HHvY3T7Gx5ap9V58YwJie7Yz+bkZJo4
PqRxskwtbE8I/lBixHLduWFpSMj0b9qmDe2nJamdtHY+mXzKLDVZJWGa1rYf2sI+W9KNw34f08w6
Rmo0sBSX6w/3xjjXMfHQNvvNZt9OrH1+fm6/vrbfUQ6DaDTq+u3X7usreqSdLWEvmmnwenNtVbap
xqx9URILK1SUvZJmSSj19kSZ88pKQjlNLEn2Sv6peM96cvQntFUtVyK+MoWUg59GacRxj+/pVibN
Z/JXSMFXsv4kO1Pz8UJHEXOL9bVJu6RlOETJOB3H3ZTQrSWCE1SpllOqAfzP3qUzS579nEzomanp
lwfCQqy/aX5+9z8VTPj+7uebWwMdooXssXV0z9ZU31MPPncL2zEMWaI4ZMj5s+rSj8Hwe0h/ziyL
tW5eGuds2G/Qx/3w4vGfkxPSsv11m+oP+Km89c1eyd6p+c1H35dmX6vla3zp+5NyBTcCeLzPm9+J
taFhbO6O38jDpwSi2Ww+M9Rhv/k5+Vc57+qfcsq0lyW1XOsUCCv+WG6y2lWWxc06Jb+rk/+u/B9h
Z7akOJZu6Vc5dq4baxCIoa27LzRLIIEQOMMNBu7MIObx6ftbxDlWlVHZFekZHgQIaWtrD/+w1vq/
G+0HpCrSicSNwVNW7HuvPt19L8+W0TcQN4Gjkev35ckyf8wajO46080/EUuYMUuxevA0EcPp7+fU
mCzZe/hexBb62xjy8rW57hcfVrlm8ZsFmnQ7cOHPv55IJeEv83tjPYmUsT5PjQ4ZABTLXlZjatas
e7M6eu+tdWunQFpYw9TuHVooBXLA2rBew1JUxGeYFoCd/tSmZZr7YwJGJWoam+n1Zd2G+LINa9k5
7W0D1vTWus7JF+HX+I/FrmN6j+m6uz1RqtdqUIomKpQQK7VKbcBuG9YAa71YLmorawKFDrmixepg
LRfF8XJx/D5vKHKglYf1hxoscfmof5xJj3dLBZ77FgTb1r0VrV2fKhiUPockNVtmxsVm1dm3N+kF
vabAmPE+r1iDXgwsUruf39vvxw+vNn+qC/R3tIF/fvS/KSFV9jvDMO7rin8EA/YiAXohIbVh71GW
S2FJBeCXrBmyM8l5/sGqrImH8ZtBTeFk00CstYQonfGbWVl8G+/rbQdtAfgipssdrJKC62bztLXy
jJ92iUiAuG/ypXfWfAtCA1SOhdxmH/YNQBJEmoIy8BEp3tD/WKUVS/EeCWQ9/ar3jg84D1h4RetO
YkPO16+URp1VAFcE6Z70iEqxDOuTxWQrtE7B7Q83+kuA9F/uFGFLaixUyxWk+/8K3Mxv1/rl8IbT
VYS0fgbP97JNkH5Pb9Wr+sUVqqyso6vWoXmJEG4YArD0iun9e78wkVK2C8ELBuoVJO5Xwfs5BeWR
ks4lkrSnQEvpOwPQYbEA/fzcrEr3IBSJHXu9Fb7/hxFLMk1RATDiBMAUwlGUuoU9hfVEHL8jsQbF
eU7O/NxcIZ7XI0HQmx/iiYMwpN2ZOPCvCJO632TMrSnsCNgSgb+bsb2jRUfA+rvKNfRzDPLmBWUd
YW9LGAzfWEIgaeNvfd0EEWLlhGK/BdWuKjwCkqVI+JS0SVhxlj5AZLvcbdj5YEnAvUoghBInWFIl
vxgONotrdPMGAHKjX4G8O+doISX14ZpDLYNf9lGCOTmDUnQg0atkP4Qxkc4gmCEPY3jTPon90dtG
S5nYEgE0JePcKEtTNgzRwo/Ol/a0iwsTDDr6z7Mj3rkCWiA92IftH/adu8cmJl+Tv7QxVQnRy2O5
e0N26hhcNI6LsLJXZyiEp5A4z/aq1XxFwosAjwHR+ojuw9PiBRFepNJXtAHNeSP+yQYKHDnC5/ae
HbE4Nq1XVAbuqq1PeT+5+Vy4zCZZtn6SkelP2nVrGkBg+/oqArHYPDFgLJK7FJHjzj+056E72hI9
V/btEI6UDyPbED28WuzDaIPhSvwFpafcJuKgveoPqgdlkZD+/3MAXcO/zoE9ksab8oU5YCKVJ+Dq
11cck3lCawZvhXhTgjMDZ3ZnlSIUv333QPLpTMzZtZ303ztfv0v3ijyADs5/z0ekOP/aluv1dLo+
z5+26PlN4lr77uAlQrC1x6T2nIYVe2FoudPpq2UTamTY5UAfNskosrP0D5tw5W/24L8057eF2KQA
4PuhrsFwa1jjo/fwY8QsGDtEQcP5yiHJeXXr7ZYtj7BsBVmWlAljvpyg+ZK5l2FPOv++jwxd9F+e
l1mlfGsFwVA67K999NqcLsXieQOpzHl+N8BCpbvekUwP8qGofK2dHbghFquataE0LnDN/mNPWQSF
5CbWi9jX4Q+r6N/psTRK/2jQ73UIbtVb475Fx9pfszMFRYwKexJUKk5pQZ4Bc5FQzOMP1/wIwv6b
TviEK76n3XW+vPyf/yz9j/q+tjXWT64pc7XRLhJ/vJP62cEi3XafIHzPvS3B/ZpXcb1e71twr5Ld
QB1QvFZgYNERPcYPARyaPAKN287RGrD0sWhiUVmBbPKl8wcBir/jjP6lp34bT7XVkuote1oNX2Fi
VaPGoFcsWM+ggRr+zn3+qZf+NFQa2uj/qZfM6/JkHg4MlRo1ILtFiiGArMsq7j655GRNkYXJgwkA
s4l1yu4+xWGIdFTs2sma9G/Bvx+2f6dL85d7/40Lebuvdpv3g3sfIsLZbuOUo0USZdkf5qyhe/qX
kUFNxzr1zCkrUv39nuulfY7wd8UvH6xjuCbyRFSjW/k6t9fpqX9uI70e1ANjeEzei3o7n1eahIzj
1R9Wsr+JzFGp8B+t+O1uTwSQikYBE+5xAmR8IG31TQR6E+/+MBE+tti/u93fqSeXbXV9XnO7J5J1
1uphFSEoTtA1pxyWXYJ7RRYWEDLYmps1Z7AVh0/AAKdOTpADiaLcmuRxZUgFALBpBDP/sFhVzZru
9F8biOQoFS5N1JV/a2D+utVe+e1U8eVF4haym5uW8/X11ZSrLCexEl+iL7zDh/ZO+aFOzL+G+KMO
v+Iv6Ci/fFZ2fQXaTDZXDjvjGuOB8V/hc56YeB1vK/xmWvjZH3W3GDpBHHtjJUe8sSdH2XPGROao
9S4eesy6LqmIeDz0Yh1cBiqPc73tTmA+5CGIe3gaywR0K8G/dXL6IqVDTg7dG1pzgTOikOC1VbPE
DskJpTirkEIlfiWFXoJxID97A/WDpLC4lDRc6XY6IQUWOAZYjC0jNtDJxSle8z5MFQ8hIVKX0FaI
mbVw0YebluGX2tgtMGyks2j4V2+4ChvBBoNmV0GM4DjctRoZJmw8wXsCAmu2qa0cQpMRcebs7DhD
MVqFsmYmYzn4y+kOLpFMpu0XZ0b+BWWAu0ezYMhUQLoWORQFgwVcmDEe1yrENIYWst9xe1Tgaesp
PIhw71qEG4r2qncM67h07RI2MJ0/5c3FqrNPdr1tYg7L3uNLYXnDfrYIgwXsp9vgGZL7Iiq8j7B5
AXyDXQezrsi89HXKLWHQ4RqQ0a66hfrOrtY6rz6JyK39ABN2sVXZgros+/gA2owUlXsdhGu4nCbF
lcCMj63OnHBht0vEkFheSEQRdT1e8k8rDAkaUhcxrJ6bkwL49RgIHZkiIQiq3lkRZ9Ialk3MHy9l
70TZ1FhbfTLb0g1RyCZHIGSZrQSxI3406lCtsVnHJLcxqiujXzxA35dy42os3QzyPWXm2cZfIMxp
2nZ1KFSQwG7neAMQVspLRcLgRBurnb19HuAYkIS0vvf2+oRz1asgnamQOUH0O7p2KJtwJ9AL3DWf
EpwMqNaUoRVK1NeSHM6GGC0YC3DEhf6dO18TBVW/4Dq0WtHLIqBzwGQFRKYIx8JOklEOjqJK3vXi
uC6yW5K2Eub7QKhm5SPqFNfwpQerE9ESuiEafUtJKsrEn64TNwizLSJd4Gud3Rj8isUui92I4wcw
5JsAb3Imt1okfOfXO2TY+8CP4ufVIibhrp+EuSedCSMMLFEBKwK2rNu5uoD2gh8BdH+BZYsz3PUl
fn6GaMsx7uMIrf2uUvP63hWKwHfLRQY1K3RAJ89e7OWRsJ5yPaeoUAoeL7iqQHR4z00AtfYkeVlB
MgJQhStGYLTuzDstYVfm+UBaXrNYsf94/OSTLgZOirfbFJXkvLV7SCcNGbLxYUz0nMJCPkphayK/
Nx0o8IA2oobVs/CAB0ucqiMOlBL5YLzCx/fdHZXsadAkmnd3cCRvSBEoO1jFE15mxebLqgYKdvWF
MkA4GmGabJq8PGvf6nT0RPOgOKJizcBAqtJTTrk1RRKS1GSn0cH+WqW78WYs4LkydSsreYTUi6IW
Et7ZzhJDFX8RPam1/30kyb2Ta/Z2pwePQd9epRreffOL0tDW7gs3YFTnAJxHiuwAIUOLwfGtkXK1
Sp4CaLLqZP8MiYbhtINOBIoVUYI+JTMGRlXSrDLBlOcl6Fp0JNosiU2BFMnt8sFoT7+/gXE1/Eak
0QURFQFcaEMM8Q5wAeVsj9EGve0vv5wYTLSCSwwcoALaBiRTKm6jWWtCeWkiKGm/mx9X9dyUjIoc
U2kR7RldRskaHMJDCzlkAfKmdFpRkVgrmiakophdA4ESRlyJngDHdSbxpNEkvaC1l7FONDXEAepw
52QJkwEc05bgfWifmJE49COqr5E7dMHcC28pRE0ZsMOkfXU5+W046gze/vfAR6ntuysgGxmKHejG
gZzzbTio8oS+BwPTl41K/TgQ2wSJQX0KFR5gxrpW9x70yOh4od/i8viPuNEKYO8dx5nFMZFbKOWE
I7TtNn8erD8a7sLrk822zuDy0TpCF/vh2P2dy7NAGfrpjly3a/URgwmmievTXy0yO5+MjttbObSS
Z0Jrn0G3W3c6hA0UOBAGutN6LgRtAjgKdDahaxw6hIRDPNC4mfu+9GEH7ggt6XI0qEg+psPAq1qD
zhyBJ6qmYx2KH7a2oOfjY5GgkdwdCR6iGyFJGp9uaZGhmvsdcja0irA4U5Q/CpzQujtX0JI/Z3Le
yWZpNRHzfkCWBjoYh3W7QoeQmlAGmPSvyeCCzhW/WU31w98xSE+bhRYwRUSz4KyslIvTEUgM3IGl
zPkwJ6ED7DPlJSsZuSEeqO2HYhu3COOzqgDUJhaQEqTGeddOkUnfyybcDGaX/SUySDKT83x5CFwp
z6fE3o6/w/ZMhgorO6kwn/teunN2gi2PYnQnw8XfRajZgyc9PeiAkZaodynKWC6Vkda00nuSv+qg
zZtbPDAitFeL1J2WL7oLlftDTIatDRQKxl7J2oJxJ7rXRC9Skr6hN5ZwY8WdQT2zPrMq3RPV2wO3
2QcNMphm0JYBBQB9cUDKWK/bsx6zlTwZkFbOUHYu0tyNVzHkkkL40dHKMhYoQvoZ6j658OnMutyN
iLVLHTB9cSSwSXbGD+5CCDI8tyDSip0JGd63k5HiD/3gh3yMj7EHRqz5DGue4bZ70lQEXCPhXO7I
bT/JkbIbQluUinyJYzEcfqXSqDCgbuBBtx/d2cmuzejrLvnoLvQkq0vy82JjMxpgymY3XzhfsrUx
jP+Io1pWQiKA3FAUJexzCsEtQzbN4HMDpK4T1kq6vUOQThLeSrluxxqlucdppMTCayWABVi6Yfbo
3XCZMv6aYgbqQPZFbfhPbf/3gIm+87yeMqOkdtuzC/S6EzzYEtljwoobh0+6vdmevb/th623/d1q
zXpW9+XxYmJZ4awtYMSM8/V+qRUI36pss+wIcqFSH9YFZz3aYoVmoLw9wXBk5R80eCbUnXT3UR8m
R+q6YIYIcgaCjshYyqO+aWvl9HsXX7KCKBd7AIczutQndbJSKDfF3XIB8WMCuS7TtAfvkXwpj+oy
Fj5TywzPLuwJWR3Oez0RTwvcKY6rqyR36B+DqzVgkivFrQZBahRYymxKVPvJQOfpU9aKHz10ARMI
QjPHwYqD09ZgmOXgAQ1k+EmJn+wety50uv95VEjgzvd2KHXZi3X0sKWEowMxRxrfY9eUSPRHDp+5
8Wx5odVIS3aXBwT0yun53ySimcRub81QKztelb1LAHRUagGbHGXuxvudqyB5D7yeVQro/M80DMnA
09X6Zo+wRbtH39G+HoO4ZM34UH9i/rRzp+fRMF71vLZH2lo/Xo9zry1y+0te94gb8l0LLuUa2LoW
NfL9PZ1bM1PPsMTVTvZQgvN8wjfJ5vPcmQ0zFYO4qBM/sICZTj6jMeeMr19AK/RokUdL1Bj1dLtH
Qxkpsx7v9HJ9FLZJV/IXTSBkZ5F+n/NswrDbA1KgBc5jlabFYUjDWeyq9tgjyzmbeV5Ib3JfIOwa
Vo8VlX2CZoWsqhZagFohgTsEXdayOYu8kvJacPiTopLtPLV0alqIS112Zr3O3S2kzj7odUDKsj7M
hRMUpgB2imDwWiG2cjhA9j4xOpXaEG6CjYIoSZNvkKkfm0UGcwm0Xi0oIx9O7whq0aPsJyn6X7qf
IdNmx3oNiEDQSTEeYSG36WCfJVTdPeOWPAU0Z+AzMN5QMmSscSKAwlpkpYcvtEx5ds5QEWbCb4OT
1b7x5VpTBOALqORcxIcIMjGE6wbgQBjcH8+gOP2FxTlZ9WgmNKcYxUKP8EhKjGRNCIi8llSg/ovM
QAvVnRCMGe0zTXph+rXCaamaX5tsNdTRAaMTf2TdBzaYUzBG3hrEsaZBMj1iDwHIqccUnP2WpBuG
pqB7S8y5RnTypufoSQCbjKT1aBvQkOAi/giCPmlOJ0S9J0wpsb4Uf3PCwmf0s7weXawOl4ekXPJw
Gcx4DCA75qzKbOPt0HBsF5vHbSVkzE2bbW8aJW5otdso77bbvXmn67uvozVnHjDgGOCfMd7taW1h
WNInoWYOv0q//tULVfdFK0yPEdxr6902/2BodTkJlkUhuQfzUMaI67rRBzGANZ6wjyVuFJ0J/NpJ
hDUl8BJwDDZhrEdiwPa0xFonClFuJRwVubIXabg75U/St0E62YIhuEnkyuxaFLH5yYBldsIXLe6F
UTKfQ6MhbuZafDPCyMaajzLAAi4b0DQpgUUC3n0KwR0/wmkyFdxaWAnZ5ASDATq+v+ipU69PgMhZ
JQOTZIPERKGvwcfCygYiew2OZInZ8GosqOWmltNr8xiQTvq6YsfizyGciX159jtbv4rkP6DzDjqk
mD8CuHc+9BebbBamUu8cHqzX1xAWjzNm8IFd4tEB7i+45+DcJG8FAymVIHGFEyfJhVQQqSmtLWuW
ciZjwMKIcd/9NeVfMSLb7mb0bCGc1xFaWtBZzdk6o/gdaHU9MrsQe/CWwcOtnIFQP4m8GMgaCBZu
uNsmqfMOEJew1BpfkNRvIF/A5ZgTNQLGVbYLNkecKLfDyO9RrjQRg18Tc900ptJLIBsOqHYsTG7R
laIGyIs3RYfYieN6tA5eLsQCGRYFazPa8qUC8LhjD7GH1rEnSDfViL6kO3TobrsvF9HwFqXGgGnL
0KguTokA4AcL7YwWhWKA936+zoLDByc2tLzT+DiUV+C5483Q4M0l6hhCO+7d2oDFBkk3FukGJ3wA
nM5/pAZR806glKSIMX07FRKR6+CUEBer0jUNa0+8S2l2wx2vuKunAyqc3y+3gpzEBMtHGOYSqx6r
FE1QEGZGISphLI8/xa94HI/LTrv+deLBgVjy6tGKpXuGPdLadWSfcNPnsB4tUaaQFAcSH2+UUt8O
IhetgoouHXsS/ohNhCDdSbT7OYeS8zDZVLDJyldtT4Q+gmfr0H07s5MubR2ituFKxXcSMRxa7EMQ
Q1TcYZIadjzGig5ZOctAsYturF1HIDaFP7pa8bRf0YKartigqg55JtOb5b0Sapfy4u+hRtITVkeO
5gfBLdJAGKQycZb8kP0i3qh4nqJ78bYLhJv4lnRCGHA2ZnDcfsSsRfHD3XSYB/YwZjUBAEYBo43z
ii8WEMKviXvsE521G2Gq2CXpLqA9eyu+BE2sZtRREFsptKXLohAEmEm5cSwOfUGVr3biVjB3/Dew
aoD1O4tVCLt5wzqy7NypAbTvTA3LwPbbBbiiDygDJ5x/ERP2nZezat5C0z50RMOtevvOo1VhpSgs
UP5kMlJJKXh+XXpRtvSiEX6577fq7SqQOtE7w3H5Yw2dwiMllvD4V24afBVJIwoVX0PEAYq8I6nc
g7W7W5O0kd1cQpI1bqYis6YIKoRjoTd4NQR89oR1BUg6IK3LQEMsHQtj3hq1/C5PDgtjfG/RrVDN
uiGrBJbax8BhrX99PblODhPg6+wp+Upxqp1Pe8hXZiCbmJXaIUkIqO4SRfMIRCo6PG63n8z8BqNP
sKyvVICfIB2i3cO3hikuSNG6dWA6VrxLeAv3P8ZnNSVWkdzCWqT1dQqQ3SF0cLaT/so9tYkT4lX7
4l2SjeMPXBC6h3jhGtJ1tHPFzSR2IMSDjoTB9XaBoRUtKI6gXiOiP19DyQJN0lUHJNcHfJU+YHPn
1P4hXqUYudBc1JMCqjDEvQ8oFRH9utIuuvqTgZb8a8r2JJDyrnvsEvBJapBcYVzYETb7ArxV/LIx
L+nX+NoCWCRloGVCAB3o1SquJzUHFzXjLogD9dm+LrBbCn4hktpEot386p/Z3KYaTmWktQ8jgjfO
uVv3br0qczWqercO7IrWK0ye+LeC6ePlfpinhpcApEPThsC7JJPXSc0qEIeDMl9o76dDNEDtNMum
YEXwa82okI5Oa+In7zNxBrE34HuRA+6XiSFdwtGy87EQyQQrxsfjANMHloCBo7kuMPcWvIPYIBW2
Oh8GMnG+eosxCWWFwMOIC8k1yTZ+gGcacbdFj+jTQpx0IlEAlD40m5ab2Ys6mPmUWHAVSfIS+75j
/2D4aMBcvY39IzKUMGnk6u2EbW1A64j6dKA3rRIBLrByKpad/hBLBTVYtwlirlJjQFceI3ZslZyr
WwgyGIwNRocXTd2OgglnRock07KFVAQ+SuTOuZ9ufM4kYdFho61RAbvRGr6giL8I7Sp+2yTaCa7h
4A7PrRgb24vTn2LQfHrl3oO0tUmqwPlhpAcT9wvnbMeDQXeLvISwewAoYgYcGLgF6wrPPiHqRQgM
weyMwJE4FRWoHAX/iOnhm26rNaL7150ab7h2UGie3B05BGlJQVonVMCKp0R5I3hEG7gjAlR8wD0E
0ok/GyAnUx4884BYbTJiaQtb4H6xw8Q9wdvw8SINS0xpqRdUPXHg7n0x0gQNNXmKi4AkERV/GsM2
WzvbDnJM/NaK/kY16dAtseOcw1Nysg7dQ3KHKFZGiKnBpgXCQIaBFgmyoCCe5HQeO4APus9QXEHx
yW5+YXDzX2Oz2WhSxAYA9wFLnHJWd8yCe4bj9Ik08F2IP+6uc0nYzUZvZ411ISlXNkPsljt79703
nsnFNfEQS3haZjDjdPg5t7GEjeQ6F4HK+SdkJ7zjEbP8ABF9dmMTHoPoI0jDZt/eR71LH2pimmck
OO1b/4EOq3+pWMD+3P0TwNaNfMCJWDXebLwnWvWsW+aACFDwlE6R3JV9VB7UBiJFcJLIHGBVZUg1
WeWBxJIu/Utcm4n1KLqEFI0uBMfWEInkKJB8kL4SrZOvuCkSl0AliEsJdH6xz22pBJ2zSywXw2we
IrZzOTi6bu/GYoZBUYPAfc8aAySR5OWMD+kpfcXyWHYkhPbuAbWnM/ECmlCAw8i/QETP99HFnx24
MaRQ5g+8lEMsa/EUl4ltSVsJh61WxOr8yEbRN89czzXQGR9dKd5+SCDgJamenIrkfc8e/rF9SnOn
hoQSylfRLd5d4Yu8+jce9KvP/WRmcG2jitS8jW8xXYrHqVPJnLj5xrzCIJnxbBgM6in5lBeUrHSt
Bnd2Yvc/pbpfTDHiUBhrnIAvHxlY+xSlKZ4QLglKSc0T3y0PRA1HnQo7OwAeju/HxaumQ5i7/4qv
NJZQHFGRZ8a4SWsYvyJAvnvPcIZp1HkQ8qJawQiIZydnbUnu4btiT6IrEmmYJtcQY825Je1yK+9h
qcBSMGwmwRj3WaZaW6MTQ+jKJGjPvFI020e1gREN2Sec+tFHeP/oW13CiocW/pSiCoLtKzhkeaUz
vsPpJPw/z2KGjhRxR6pcRMsxLAGrutH/67iWiON+DST2VHCNApGyJVzuWU0hm7qs8A7haGQdhi9n
27ng4ey6LL1fW3xIaMetIhLWyNNg05yxiIoOtOikwV4Hj599u8rOLYGFS8giv7Rv4aU3GT6yM2tF
xTtatxBTbiStB7hkZcg8nNmFbUY+o+hsAuUl6nAXbygSaLHRTnrs6iiTxUdiDZtgFUx/cbFpxQdd
sjhOwZHgLXXMmCLi+MqdfYu6yV9ycka0UtvarWVGAveZkLrFiCwgsXMJlUeR33jwctzAa6x0RAfj
gmbQdl71hX8nTK8yXwG5ADmOWA/8Mqw++HX8PTZnEMqRgm3RKTu1syj4uImyCwmkEnnVd8hJWuwn
O7Y0TknKGIAd7D+b0ges9GQ1MFM+W1DKpahITf03rEq4d/iqmY1dsKJN5KNwP1cWuGzsFzRHaLpU
KqQsonp7OJ+wx/L0AFVRK7Q4dQC4A6yU2BDLnZRDdCJsmN5JgO69E+elTTT77u8imGgcX23SEI61
j1EFaZDqQNfa8dFdp+CAy8qqz+7xLjKCA7nZe3zI8ujQrs7qg2u8hwCo+LERPGOdmSQTdMD6TO08
2yc2McwY7bUgW1M1Tew2RDToq3t/MuMqEkT6dAHdLMzqNVa0eluy7uODZJKiK9/SabmFT3x/Q9eA
Zk2FbAWyGeiyd9Y5vstD61eblebBq/OVu68eecaV4M7XSX6lqGFhYLLv88kRW1FKKMdIl8EObZdw
PGR4cXKIjdoBZY5Wg3t383k4x0h0ybNdb9Z5Fsq2SX8J8dWof/0YpFyGvjumejRkE0WZPHmgYWhZ
nYiN/k1O7pfA/KVTZh7gGzjUGRYB8xVWvSkcTLvu6d0NDsWxy1jtyZcgzoExYNryNRigCVl058Rx
jMozPzr3tOzyNc4QYYMyABPuBgwUiXZGriiXE75oEKMo230pFChwoW+KmlLwOfHnKp9afK49Ktt2
4kDdFRyfQYu9JIUYaRbIAExIbk6nkrU6co7pKoimb0ItRyIuUX3YcgejmzPYw2EmtCipj5bldlr4
/BBYBtQ9gmlPVSWCPC3+WC0iNDkwgCSJmG8MJR6BRoV8QKYct+XaLB62O4Iu4hJzZ5YPbg6hDAU2
iPsoDaArE546W9BWp+qSaGrbBIn6DB9Oe+ZmASUxHJjR/IcR+nmmvB3RE3ILZNNDiuv3GeTozPAJ
LignsPsZB2ncMOf1tl7wbkQP9wm8VYN+lPGqbwesBH1NhrOWDycKQF9pum/cz7BiGmtmH20s188C
kTGKsqIEixxmNuN4wc2Tjs4y3oV6kSEZzEkzjs8yMoVwh2PelCGW4aCuXB234HyQMjSltDJohYHp
EmjR4HKZ7RhNjenA5uu0jyvrIE7Hha3qDOpH0WJMryze6Nu8svu6QzqejmI5Ozh9ljo+gX6p3uNI
+o+g3OdZ6YM9iU2bZUprhVY27l5rFlyfz3LpcApOxbPQOsD6akfMTVwzmoqnxu1yfws7oIXOwmnm
dpM8Hq8CwXFTUrEBNB5eBKntYD3zmo/JZKX84Z9OCowwhZ2Emyb2Cb8+f9eTnQ9PtOEoITJxdY5m
SiGCH/ldPzqds5rD6e0i7S4880IlWAq98igNHMfGSz3Mfj6EFmrTcMGA93RlLrpw0oUunmJKc2nO
zCV+PknHQJxjfeakNId7SjPe4h5o9pIPdKRazWta0eTEkJoCLpbyh/+5aydr8s6SjxfcNKfiJLxJ
g2tqln5gxHA0sHe+zpmChZPxTkB7Ar2lzipApykg8yez/1NRxuHWd/bn4gvUC6loOiGaAHp+QU0e
lbMlQrIm6622Lfh67vNLpXCbCxhUEAZg/+RwmLPFQtXhFiseYM5I4w+PbAFIh3RrsMB14XMW+gXv
5T5fhC9EoBWmUZbyScEhKxkEVM4NxCP69Q43wSk+rxeECLgIlUB92rjMLbw3cppyh1R+k6itvqhB
w7zgVKJ1aYYsSI7RIohKNOXDH1/jskj4MeC8+vnwwLbeYpHpnU87Mp4Qak6cAAEv/lppI1c949V4
YvorY2kH400l4/oZY5FGcPSDK790hgWdSDu5MDf56ZJsUSAOq5fqvojNXl2acUe/+gVPlPbwTZqy
KM7Ue6gDqugp8jUVGrjZQoVhY4/XH3G/J2wZlKc+NPD2uX8kxdmuTpwKex6BfMiS7u5JP0HgmIvL
kcd5vBo/LvZxvqSDAh6C5L6YRAtu2uEOUsYbLafbFqkUyniLcIzexzdP6Wn1M0+PbCPt/jwdHjfv
cA5FRuhz3bkeju6Ks+nWVi43lKU2D4aXv1zXjHf0NPB6+Sa/Ix6SDIFMGAgWiCprpdYL8NyKgGj1
rdD5LDAsb1qb6By+mbEq0C5Cd0yNR8AYThn2mkmThEnDE2DwMXycQAGXX6sCpW00DZj1P4Ax7AW/
QVLFWhvUAZohHMtsgqLvc6Ymc7LG3z+asqvY4fgb3+CV3dSXmNs6MdM4+NH05sT17k/K/FFdEz75
2fmU2APyFPzwUsdrWtPVzn/NeL6hteKiw7nGT/NHwgXwD3+4uEN7nR8+Yv4uUoIDP5eg0ENUtEkY
gms2A87IiZjnzR8WupRTgH5v/sDuM4GgNIGe/Od//M//+7+/n/9rOT90fkFH/yO/7TuHdX4FzU1V
3L+BlJZLxVqjVi4ajfrvrB0Kzj4vh221jLLiRybdlhCT1LjRs0bdRMrZQmmKK/JCtfWGeLqEGOpw
PWBo0OxVX6UUjmg/buBY3WwoH1TbkCaKiQMlv0yKPcAq4727GirP8EjeoeHyDkF/RbD3iRILFdS8
/7uM4J3r7j7nURS4TOpS3iuOMF6z2bzhoqswnRmgx0ICWqrD8p237jUjw4w6kPxN/Zaq8ZFyuITm
4BPjm6KLLGVjeZNieUsJUTlLdGSiA1wr5EOQQJJc4ZryFchr4e3rm0p2C36GvNgY9rHwK7no2mi6
qMDLL0DLigggJ5jJK5Muc2mwRuGFA/UPpF7AVK2yPQQlySMC21vGQBL7RH/JKRYQJpIcTo1cqkEa
k0kfUt7lo7Um1TEcdQq28IpPJFxT48i8maMfdnImlCV6Q28phtCLMvTMQoV65CqVfeEohBe8uuW0
jFEmQdqzWx5L+ugOPE3ljAA1t/Sa0lMp6l4OdMQW7CXQko7RVtkCHfL2dTLJpT2+dUqhyso+2qf+
FfbKy7u6ZkpEbnx0GxQHoaDYnZbxSw2kPAMXl7oOSlWRxNwkYqIfqeW9hnzSOrWknYvqz5fcTGlk
AR/F6v7Efr1rfIBhgBarhBYpVAXqEDlF3wyp3AvmUiKoLBWeNi1kgD39SG5VkoaipmptVOVBXtkf
uipiwaqRwibI0asxUh2foxqFz4LHl0OtsLeZTrIZU6YBFdFGqMJ98JIY7SZiuQIal61K+mt2SK3w
iZb8haIQoI4p0SztVNU2rDJTKPUGn0lNY3dF9+TRfLDwqtE0qqPKYmqMMH4PFjmURkJUzOJauOlj
rmDcNMJdrDVoEzdGOgvtSB5NgI196uDx+1OzxyXu3IXqCzQWGKqOcSfAHgV91DsTPoUDzh1wVz0K
zVBZZ03JCMXCl20U07irA3f07xeYUv1feT+NUq1hUii0XK82KCPOAvT9D3bJYX1/3l6NMthopoJ5
bxp5UFg1a6vOZhIc9k7h7OzzbJfjS1WWVqUYPK9Btdysvu/W+2UQEolyclwooSAZx8IEiw9pADBH
1ei08SuI+RfcvGhf0A6+ZC8S9BW/MAnOTPEafnZrb2ysEhJYS/9UC888lGrr/QofK3dys00iSjiw
z6aBkMsNvHmwfvWek5t1baTvYmtSDFeUk4T8bFbmVSoR7YJivWkW+kejU1zH29WwgHAmGq9zQkml
h9eguEAxq2wD4+zdz0HhFFaK/qTo3yvODhAw0nLgqh9x/vSWS8+kqsDZKY3gsJ2IlZS9zdMtP+0J
mi/c6xFz4Paav9ZOvWFNytYKvWmo1ZvmbfNd3cIK3/jrY3wh0bTxzEd4a3gH1Gpuo/198cKZ3j9W
FEvuPF7Olcu8vRsZSMMvT9J8j0NnDAvFbu0e3TuHS+f5+nozIOre25g93/NLrbN+xLfJ13KbXOsj
/jeq7v3smXnzuIwP636j4u1qzcMlLr6a632rsuuvGs3KhPtxz6V4fQ0LUbnWNO5+Y9m7npN1vfsu
65295ItO29y6XOJV0a/k8Z1qamQbD76BmbOxr0/fLDWLhWahkrz26XozWq2i/eRPhJbf+F51aCRV
s2qaxboJOa5q/MbPqx1fhpHf6vcW2ZLiJtxevMpid3av5Ig2VNO6RueaVc9BizZqkKjDwjGBoLyK
8heCgq+7c83/QDkpibHxT4yOf2nQbyS9U2l1v+2XNGizJodX3wSPBZT0GmkutIABkD9Ry1z67/EL
3NjmDxev/Vbt53PxerVWr1UM/mrUfyPWFB7LRz7ZV0gFIjC+PluV27S8Sl5valPae1iYp6/7g1DZ
YXG9RIcXGZ+yv2n01+/+mjD2q2+eIdxCkDcmrglQdXu0Gue0dLULy+i6TnY3FO0mlJFcf+XE+ffp
3QT/cIxKB5ffJhv5m4Icl8WSGLt52Tu1NdX37ke7ckdLyYBUUdpaF+PhnhqtB3IY651f3Hy9X+PC
ub8hQ7cHkJMvyktUPErznKgSyhfFFbK6XOVeYSrl4/qN2TX5vpyCYw027yqtv1qvM073bg91b/2y
JpVdsHrC2WeReKb32usPHfx7rfNPBzeqNawu06gXGXl/Xfuqd3NfLNwqt9bTmF8L8b5SdYrErrHn
l/3dAWDIdk9j3nbhPS2wWh2ISa+T9dW0Kg9eXuNrDTUgIGcXQFOo/KIVsv7ansnTlSnws1dHFxkt
VfP4B6qRUfyboVErmuVKCemeMiPjN6ZR41R8F8675631eLr7ac2ro7q6i2ponr7EDDxUvV0jXHVe
UQXY5JIVyZ40nBoisKRwdsOzdx5eH1GJcjIsJGEtOFPZPTOeVgnOinteuXVVmUU5LytGdwMkwolT
IIbJ3rcLSVHEm/Y5XBnOdduqL7bJemetkT9CgB27uuY0KBgaPdI7WSEAHEOVj984R3Af9WhDhhU4
2HvtTOqg1Z5IIJyT66R3xd9AfJPQeG4tX/a67EPhelC0hSLK7mUS1B+WQQX14IESwqtdn3hX2OPg
ZS6k0cfwYrYN1LR3Zwt9l9rO2o9qiwuKlSTGUOkqdJ6mU8ytzAiO5ERn1f9H2pk1N24kW/gXIQJ7
Aa9cRYqURHVL3a0XhOyWsO87fv39qh0xliAGee9cx9gztjwqoFCVeTLz5MmN68AdVp5KZETzlfrL
DtfuKw0atJns04eJGS4YPiLHJ/t7eiycRYHeZn1LealTF+Ov0KVCWlDHUvbNa/7d9+9Yh5q52Orx
MvY2Yl+3S7fHay6DYBkigP1gMJbuudY5Sqt206By1rB+S3VxY8C9w4B1K/PG+atCe4+8HgQxe9mQ
HWcgNvQ5bVO8VNvmJeFfvSEAs6mIr/iL9mvo1gFslh+33rhyGX4wLVR6Q8kgN5hEsbsMFAzjqyWk
CdfWAQu24RrarJ8zzm1Xd7O6kdN+9EVEYYWSym1OVUNHpIc620Bu/QYOWgqJGpexwHwEz+I9/t4e
zGClQsSmbpGstW863LiTierNsFU2jn5fhFemVJ2z2jyrazP13BCCRrzP97ow7THKprQ5GMymYF7Y
nfM86EvuLMq/4QJpDhVe3532dH2bzFm8Jk2KY7KybjmOZZrGTE8i7rTRz0VIlxyI+ODsDYaowx2q
blKSWi210JFRA395DwAtWmaO7ot7F31roah76Ev8pJ6HNiVnv3yx+wWb66DCwfDBtYVR2ekoA31L
IQzkS/U2W4uS/LSfLDusabTUrsmg6dK3zXzfp1eZyaDVXRS5nZ80h1bdZ+42DI5Re1KcU5XvEgPN
h7BcBk64AhUGd/0mjtHXK96Mni4cu1zgVvoQ1D2B4vL95bNonoEJAAQdN6MbmmFrM7vdppMRR5NX
H1omBiGO5C0me5f8KkIoViCH9G58pVk8HleQrO/zbEm3ApqXN/nRgtlIj8Ja/2YzCuk7FsMwNyV9
S3eDuNOpFccPzl9ptSacyY64ygygit53vLaUK8BbP/sOri4YG4jzEcbMgnfDaHhjrdYH49v4qFr0
W0LYg1Hnw9P63twqTwIhcu+gfzP2KTX0E1MT9vUVvHX2UlsfHmK2kZOHLoqr8xAMKxuW6Z1gwFfw
EBLtI/6+6x5A8hPlGJfDh2mtd/TOGnuxNqoFkssIEiBwTFh9KNaM7dvTKKcSCP+4/LG/XCgBAqKl
lvvsmF99tGJZWRK2dXHoMlqDmGxEgrygTsmYe//KudJmncyOxlquamv4W4Y54lc/2w1fC/IxHIri
UCvONh6bbd2FS7BAnr8OEfpCQbXss9eJaIZ/olmn1H/NomqR2QiX2EczI02QNFcUcmbxmXwmxzY0
/jA1zVDNmS1TVK82EjHkhzw4edVL3p/K6ph1/TVIcXYd03Qsy1AB4XP7nnh253tGnh/aFBJI97cZ
eEfTI6ugxIdg2uT0d9sByqfFj1qhzmltNS1fiqlY+R4dUZRUTRNaav0GUks6lBoInCC2tU+lCyLh
R4yuvOKS9C/gXG6N6egI+Dgq52Nmaxt/6oq8TvLD2BrroSXfqnT62imCBdD5vvSLVRrHGyWyF2mO
Zq/yknbQhvDGAs3bSlsH9IfmE07bJExNVnz6ZdN6S80eltFgPZaGuEkicQ10zprE//mgH556dsia
vtfzzuCpK0XcJyWTB4PXmHJzUWzb0l2ZirVr4vu4u5ewOunSXdHpex207dd3gYYwZ7iYXGiHkb+M
W3vR+MrWB2bXerIIssf/8+VzOAtCFxgCQ7clKPiQHBBDOg6mqPKDcLaDeBu81cjsdwJq3bpyzL8A
WvktP6w0i3XUPivTpi3zQyO2kf4uGACfbAWDA4eXJNkTBVx+sTM3neUszTZ0HZ899yCVn0Z2mvFi
+LaR7Q32HfoFzXZs931xxax8daTy3WypMKUBDcQ8qnWdwa6VIcsPZgcTCrFUZz0ZSEqDsjs92OjN
sFSTceNEdzGvzV1JBDk67WVIkpswXBu40xR9xchmQERIE1OpXTmT2rndF5pQSTRbQtft2e67Q+NM
4cCZNJT0wZuYrYImWhpPd4PaL4nlFvKejEJZqQQJav7i9ulaJxPtFkt5zWvjaWKMhXN0/Pjwf/9Q
H59s5iZNpx4yy4jYO9IS+lEnDqS0OT6NYq//dXmpcxbw41IzZ2ioWuE5bZwfCKxHbJs42e6T2r1f
XuWMP3O4TwaZOCJ7w5xttW4lgxqafn4I3Kep3WPPbQfea701r8Ek7Qtk59xRNhCWKfGomJv0oOns
Iu2d7ODXhyF70sxpXzu4qw72Wr+3658k58r0CdelNd4yM4P1f/Gqrm6rusYdM6yZ67LVWkPZjQ0t
tWPTbzUG3VWnKtyLYXt5oT9v8gmqyjf9sNIsTVOrelHYnpIdpuBRTfdVoa2qjO7j++lZJfE1TnQJ
hfAjanAdrfuXVz/3RR3TxD8DVDRnnkUYuqojMNKzA4akZLZ9+8xrRi75GuPKe55fiStKUEM5aC7X
a+aBBhZSs0OvbVOzWFgCSHDy/acpev5v3uk/K81RR+lmStfnrJTCTWpPDrox04uNfMq1Q2p8wcF8
Otc2TVWVt0HMV0oVM6gdwafLGtpnnW8uAbd1r3vUecq/AqQWlY6hT9FvJdQWSvYsGp380b2mrBiG
fZN41HlG9OLru7Rd5sNvktRLbi1JKN+GAKEdehtiJNi1adRl7qMHW0OdncIrUOTsVfv4FrMDWFV9
0LsjVy02QYVLG1pcGrMYoS5D6f2IBqPmmMXhUiYKx2aRk2C4/MU4bvN4Te6kaxk6QkBIm5kzZ+0a
cVgXhp0drHzYRC3TXkaGb0TGYqiybds0B7dlakBGl13abnQnW00HzX8W7r1Z0pHX1LdDyTiFmCb+
ihIiSnnDtI5RZUDRJyP+xPQqigYdTGGitQvJK3SWWA9dMOtFz9YyHTaicmJT3RoAC/RXme0tecUy
99YaRYKROR4WjHogWcAsJJ0+G6Ne1SaC5EV7iPngacrsA0Q7G/YnK9eipe/lxWwoAgfOwujuJnur
Tb+bkpICovDa4Ky1yAUWIfIAICqaH7rnkzmZFrpTk+F+6cF4ao3zCvIHXT9JPBVXcNx1WN5W+7Os
QKbDUZDoSwRZfZcqU3KaAjmvw6bhUP8RPmTxrgD1A41WrUqaZnrrU9g9obdJ2Mg8rtd6QOC489JT
zO/xyFVNOexM50FknDrpurtG2ca4e7KiPsHqyJlwq7dazdYdaa1Cp4TaujdVwMPYELvKeBerZJhc
tBH8d8d/GX13oVpHs3VXbHeiMGfWe8/TEwqQi6R+8WxCFGNcl3r3A4Rww0D6tbDjK5HiOQuLpJVh
CNfEZyHD/hkJltEQlWHdZoegb9Zp6L7mIfzDsmJzf2qxWFiwCyP/xo1oQGiYBqq+Xj7eZxAKBQFV
tzTDIQf1p07+AYkWTUbxasyygyNtwL7xUVoc3gjDsLXxwEk0ni4v+DWJJGxWxGsaBoX3L+JaRpvE
uWYl2aFwdnykxGU2GeVE5+SEz7QfuoO7zPElYcpgqnA/+NXSDcu1E2hXLvbXTMHsQWaIwQ4Se1CC
iHsdEOGUdKL4SP4U7Vo0SAupx6h7i0lN9sYxTJqbbGj2HMiwPRVxtU4S1EW9Yjk1L1XgUWp6s4rX
OOjuL2/WGceE6BUR2D+FG1Ua+Q9fJyoiLfC6PJNxgo60kTgZFGjUOx1xossrnTsHH1eaGTldL8ym
NdLsoAXk5KnhvfTDUzTSXaTpS5DpdWxxxqx+erfZ9quKo3rhxMlLRboccibnOhpqv+OykxN7erHw
bIWE7xOXulOLK697Jk5xdSy6ijCyLsx5nt/UCisrBd8eCCVxuNDrHdjNopSONDASUZd391wgQKpF
F5oJaiTmm72sOVJ30UUIllGP1IAi3yHj8Vg1yWJUbTDUs+YWt5hvoa8NdWc0CCFR5hT+pmoYAUtp
SPrXrD9deayz5wvzZ6mCUB+dys/ny3KKSskan6/eI5IS3HnhUp2Cu8ZA4SWmZoFeg8vQrClYem29
xCQYTXgAF5kKFUTeIVSMK9j2rHnQyZUQLQGTSEN8fqRRb3JVGS005bUXanQbpdxHlnbQoEmDrzuP
kTuNu1LZDjfZ5yoaTMmptCeywc61Rzl7SISB17c0h6BCnuAPt6+x/CZzRj09hCi9xcW70biI6K/l
efH1Y1s0C8t9kn9XNvVN6D41LnNrwnYTDgKYvE/4SdpdAZB/IugZJJeJxf881MwkaGFjA4zN9GAV
dCMHr7320qAqlD76SrwQ07Gl/aRAJmJqFpOK5VpGACairZxjd/n0nIu/XY6NpakmMoXkOz/vj5M4
jjEwOuVQuMfEtBduGFGa3w15tAKfZN0zOWHPwZ3x0UzdXshnClMm23nhVhlXyHo7NJE32SH0jHXj
XgkIz2FHV/DZEGYmMHTnJ6mI0z5hOgdSs+mbI5ZR7Owgi5F4Y55MWi0ma291sAoSNdoO+Zb0BIWT
yzukyWs9/1gUQHXNxM+RSZNW99MJ6iO/GRsaW9Rt3JPTK2wwGEOYcxqmvHfPfnZzY+2IYVVGyHGj
sgjCUfsrZ+bcOf73KVx1Fi+aY+pWrlXnANUtp4AqtvfHvxN32ICry+/8dTGhmq5hqthXvJY2uzSp
0gcOmtjpoU7XLc2HXALclt38uQ7e1etgSBP1eYs/rzc7hEiMJ63e19yHyl3FdrQcVKZp+ZCLCMnT
IVlqKCpmAQ1BybM9nBqFlAd15bL8UZnGKoroXldUKu/4gF7F/ccrgbxtFT30E3IwMFL7cELonuHd
4d8UxhZ5GmyHkN4r6CdjmSwMLT6EzXTbeBDUivcuoPoZDnfA3X1hdoQpdPCH7r6u7iJn+FbG2iYP
olenL256k9Of+quOxpHKpAygcm8oX+barmgQsx9OOhODt7IubhS/m5ipWj1tWUWyVLV+oTSMqKDO
eYxbd5kY0aMZ0WMaMAuMnnpNUHTl3uM+DepcnjMuJbJLO6Rtm71vxqvJotJLmd1GQb+JaQ/L8zUm
TFNfWwWiVPoe+rQqJfAREjg+sbtQDK4KxbeKaQL1Ny/45evr3mIi7/TkGxggki2lrmxM+8mvj7pK
G099itsAb77W44SiGhoQVIQcjxmcpsGMAUhb/ckoJRuJ1uzYWfkUv0ZDLHRFRWz0WULeVORL11LW
JsybjCBmeCsNFM7jfHX50H71g/IQUWG0dGwZKY/P9zSIIuhaQ4YlM54hOQGA2Aj8S0D0e3mlrzjr
00rzEqrHB/dLNU8PboS2Yrjup+/+cOrb9eDTHBXt7fiKjz+3ICw0srGkUSw8x+dXm5TItSqVV7O0
Z0fploX5nPdQVtx+IQsexVZEd5dfUYYs8xv5ccUZ1umyNhNeXrCZFLh8OArkPTmIMql+eSFNGq5L
K1mf361uatuophJbkyDpFwEfuactHCbD2GJIpQMW3ntq+1c83x/X8XVhg3CJIqMBp+rzwqoSqAm2
JQXOncQi54yrjrGWCQgb1VyrZQJtRwutE/8w1eS+TnXI7MWNJr7Z/b4tT01gA/BejDDfDi0s/qHc
iuxNp/znY4N8oW+CivHg1m4U48pjtkR4V9TGgVQ6Ybw1oj+PnqH7y1ODGzGZ3/KSCXcUVNqwWBsx
8pM9FEydrkB2Qwv2nvY6Rdd24Oyx0lUZmugaeHa2A2IYrCkbUmatp92iNbNV00Z3vuTXme2vgOYz
s/0ZNeG6GJillDJMTje2tTcuFfvZtOMN2YRHkEpE2qBC8tM8lsG6oN+HsnaFxoKRfDe69xgL1qj5
Ta4iJ+DROGQ7SzYQX5Kp1lLmBbKaEWBu8eBLexPqW03VyXcNhA2neDpa9S8ng8fojwvDyhddAW7r
rmUpzx/Cf3dino0th7i3TT1ID8Hv0k9vYWvloZC21Ei2VoIULsSl4BqB/UxAAU9JlyQMqKW65s7c
bK0Pqt0YSnLwbXVZha8loXRT+xsjI42f1JvaZ6Bumq0UK7uh/lLXjLu8AeZ4aM+24ypqqPBzL/yp
uGJvzgD4z082c8jkjKe2i9mPibSYyI56uwq0x3iEI1SxMI72n0TiGDN7IWVgfL9O8E9OeQ2/G2fN
Ayk7uUkywJGG6gP6qsPULnrXSg5h+exmL4OdL62fvXdXF8/J9CPyb2OErm3RbDJsMQFGyOkbJnNb
pPlK7mfRPTGC3AyWqmVCkNK1W75qUSa3SlzslV05IXMY4K9GqKzA2svGTT9rRp0/waml2uq8dmR1
eN1eZR+NHspTzcQIyz84jrMrUzSjk5+wSBZ6V9JrkvQWXFt9qRXNWs1fPeMbwuH3OgoaBke/Kg59
btKLHfOO7H6eaw6xk5Yu02z6NRVPsQdiuPzw56yDzWAB/nQJVeZ5i8pxyyrsHMSnAWSJRhM3fGZS
JsaIHkR1Kvrj4DVXPOs54PlxzZmjsz2tF6EhWDNbF1De2/cA3YRWAnulcq684DnA8HGxmY/LRTOm
gW0nsnwGpJYUTfATsgW4nMtbee4Y2NgtQ4eVaDDc4vMhDi0vbz3d5LXg1qEfyUHruqeOnOvldc5u
34d1ZgbdV0QVjy2Xpar3GWOain2couiOOkG1tdLXy4udSXsK+CD/eat5dcLoo17HCyZ/6sTqsYS/
p/zNFRySU+PeUvhZ4hDCenu1APMnoTl33cRiumMyl4j/zL4c9Yqkbd0xOaQKM3SbbsspSYGaavgX
HSmVs06VbQ1Rnomm/bseMXQ8ancyC+O1740V/BfAkyINsTOtSFDcZl83avyqbPo6OSTkHjm1pPjL
mIAes3TFLutnj6ylmbbJNCY2YPaBM7NUssCosIYtglOBdXB1pnp7cN58E4JHuFfyYaVH1lrtmFdt
v6i6vXRgv3kC/UKVEvRLP+Fx4+ChK/vbOGUasnsMRu9eJM0paP0HIUZ8bbvLrGv89bMfjWyQSy0S
9jopu8+XwKuykK0y5DY9Dq1kUYsk3jnRrUdwEHinMoYXae09443H9JtgaVOV7GIYouP2Ou4861gc
Q9DbYWuEDO7MsWSdYbatzZ00ihOlniBhcF7/3Cmy7hHfkPNe6RheLIKsRow2w7ZxItLzgf08GABZ
/goXAxKcIA/R2y91JxgpttZgo1LBoD0S3nm5791oQQ35ys2zzp0D6qku6X7Xoq46uwBVHpTTZE6c
A/tnZaBh07yajbeCNUcN98033Me8qHb2SNWFiWXNCMG02VBOj2QBB7oMTJXRBWCQsI1vM3tYWHZx
KzyMoOfWZHTeI0NdAl0WvkO0moptFfAi4DaV9EORR2vD22g9RR7Fo/UgFxCWCzpJHGfTh93enYJh
lcf+KlDFYz8hZYG6vUZzR/0yWifP/OaGm5GaQOczKix194DIDIFxFBCq7GBo41oN7spNVycr+NHy
0xt0oVCs23XxXuQQpdOjat6J4UXWdnJzlwTqS6TQlMOwSYh2AsGWEpk+Wk/ka5juEyzmsUEkJ86/
EbDvdYihTn5Qur3M4eiiWkTTkUAqUqwlm5lozj3ZsCqBrVmg6QBtvCYIjrxgU/j1UpLYtfAkuVKj
56/0Jnlu9WqluIdOeTSYLF6om0GxDgl3ziYlLZN2taPeuVqyrZjGnBT7MAy3LZW2JH6DZX8w5R6o
+7LQ1kDr4Hs2ZUuDPBK1nJEtFVn5TdWfCGW1/NlIEERPXHJ0NBk2297oNlW6VoL3mzLSb1oDFm/u
33aaep9F/mPj1j/KFi1PbTUgrDUq7fcrR/EcSoB9CJ9XMw1pAj/faiOpPb3TVU4iQVNYjwuXzoWW
PIqWvTcuZMCxWoQRs9OVtyL/Iaz8KIlmdr0lnWkkzv0ooOd2NVIv+hUsce6OuOTD6ZSBPAWQ+fxk
mmJXtpvhJNhGO2E+YP8Ob6iL3gATVzbhnH//uNTsOgqqUGreyutYPv9TgzOhqmsLecjrCFUNgiCc
cTG9DEa+tuENlfauTiiTXIvpzkYycmify0woh3qk3JUPeDnsSyerpGWAcBHV23qafio607uLkcu6
CkcGetRyLsa12tPVhWde0Mv70uscDkITvsrSOZEdxlMVT4N/IkMxVdTUw7+ubLyMkOZA4OPbzvxh
FQ9Nlsq3DbTnHplD0rJ6Q1UYCZrSWYD0YUMVaNZUabz5/y09Rz813EJT61g6Vne+d5fqL9Kw1nTJ
ucUOyDV54W4smPqTXAEBZ42/rPeSn9WIHt3ZaUvMcWpFxMH2qzfLC39OvfVD5yX1Id95UG61INsp
/fM0ZXs3e5bJ2yFChwqPisWr8/epy1cyWmr++LpjAd0ir95Bjg8WSdUGrqXSvlOMUJJi16hMCtFQ
R+TAUDnVs1PctfXKGI4SSNhBdVBCa53iyPucxKAe74eI6gr0hyKKT0sLq+yqd6nxNnDu5ZFI4o0s
/AfZfZzSmkg0P3k3Vz6NRBJfT8W/GzRLKWlhZWu52f65AzCUVQgQqe+thLrs26OW7l1aenwVGRJ5
Lf33K6ufNQYfPo/8+Ycb2KVW33V+/8fuwNOU6Ib7MHqghOx1oFWNFJA/FkvyW57OOHr/T1ZNKKgC
J+XT5Yc5Z50/HpWZNdCNcvTieEgkKSrJlphAGXtQf27CvczNtub28oJnja7G1HTmlkpgNTO6tRoo
iuo3yWHwnpr0qItn/Kqr0D3XXsleabo8518/879rze6B7ST95Alwd+a/9uA0TV2/eSyVUrJY9Xg9
P6HYGDx2ztOUIpLXKmvX+c2/2Vfpoi4PZfXUFNNKzY1FCJBIPASQ6G/XmWcvT6q+zEptAdreDrJ/
NnqO9fdhQi4MEio8SzK+cC5rqCkpmY+eji/iHkNBPwriA5n5hWYdh+Td4oiXTYRCfGQ+8eW7fFw4
fbmtsP60ExokvaJ8r08cizqlRRFeQGzzAP0CyqvtvLZk7c2jwxIyYozeir7ZQNEOSk0m1EeH8I7e
Iqu40Yfnqd9JZJoAfhracHvnJKskTWP8hQGW7FTqBhoTfMvmhA/M8x8SZYNB4MkZ4ZsEj7HmLr1m
kh0qufPmxE+kHumHlFjHGE+ae/CxcRmROJShyX+p1N8OVB8rRAcG9OFA7gE08f8s6nTH4/m5BW5j
HBJRUU97t3stcXc2wUJ2wjZdyPm0as8OuKNGXd4UXDaHJEUQ0oXpLSdYhqoqtrXdP0mOx1A5K1l3
HhkK7AdoXQvUoY10aU5iD6QNpifBBwk9RAgdPn6joi4abWvFutV6m6mSY/HzOjHyXKjuCkqX4HfI
kfNoqKvjvo38kIvS7oEGfGPIUlAXiBwcnvnyrTxrkj4sNruVTluPXldEyUGl16+2ylWbLglZwmvx
6dmUwMe3ml1J0RT0BLs+IEA5cgvV7khngTR9Rk1p2dzjF5WBFDHQXCba/39vOTP7ZaWkkZXyloor
F5eUNupXvOflZc6auA+bObPvKWA/a3u+HGmjqjk1hrzWafZCquHyQo584C8G7sNKs8PdeRFpSZ/d
VGUrfzB+yzNv0SKzanbPsvsmrZyNylh720dmxFVWVVjLmEGen6qNNtBiwqm6VWPG1uByiZcSv5Rs
nLH3H82au/1K20RqkWBOT47yO1boZK2etRiR1jiVtcsMBAcd4UErUYavjk5TIj3YRIitpBbNgyEc
n27jQ0UsLYbGqicLOgm3bAN4kMTtAOPG/yRZKM0S6FcGfFlIsTLce+YxmegwtaAS8MPQfMopVCow
vokjElnwYdSJZS5y8dKY5Z/cLBnHoooW5OP3CWbdnqobfmc7pHdm38JqoacW6xSV6ubKd7jyGebI
tokHT3WDP4kLOCMjDfXiJF8Ko3YtlDiblmDaOy1WFrNUxbzUV3WjM07CiQ+TM6xsgXaRepTmM20E
feTlmlDWJhfLXUqIQ0OLRhcSWpnWrXSiqDhAmR8IWMTPU7qX8b+s3Ujir9++Dpm6lobMoWDjUkTU
a0LgeNENV8Khs1mqj+8wswJJ3nWqyLz4MJrqUvgT5E0gOFIOtv5uWb/YOgeJC5UWI7Wl8pa/lsnj
GIhNAemUgIFQ0S9Oglls6Du1CELEGVOkSvSSe/MOvGZCQbn8he2zcYQDr0sSPAgWZ3FEYXUKqSCe
WET0OlWPQ2AuJiO9rZ0HIgtd+Rl7yk5RCFx9nxIhVOWqX9kU8UC2gUYPrfkrtoObHg+DUkdv29uC
ea5KuBgtlBiSn1Pzauk7chfBxiBtkgR3unZjUexUHH+Z228JigS5edOir2WRTLGsv+3ol4weqCZL
Yr6pndQKx3ZTtC19r39PzO30perIylG0GyjGm1qbqJpOi8aFUlAhcWpB5DXIWuDkLm/WGU6OUF0Z
V9P2JCBVyc38AHCHLFAx4AWTJNHEqp9llWXSUDx19gqhhPS0MlLohlUQp2vJT5AvcuUZznq0D88g
Q4APz9D4teV3DolQjtnC0JkTjgqwpS9zGtqw/RWqwPVLGzSSz73vAN1ELPCCZY2xdYrdlac5U6TC
k2uuYVBHtl0x8zwVQWgUDhlPY/y27iWQItKiL0CNipuUNuu3sriGfqXLnvmGT0vOvZDtZLki5JL+
K4ber590S27+cwoCIrT4B+OngbtK23eB9O7lVz5np1jfMmxeGqrfH2Luhw+QuJ2lCDUFeA3xBjQo
rzj5UMlQkaC6U37JOwyOtrKHQFSrMEeDY+hXpCcxoE3M1LsGFarI3mNGLX5I1lT6DI/v2UbVd8hW
JbG7u4dFYoNKLz/+uWQ0j+9AfKOjk5eYbV81aEpYTjjxCEawna6dHh/5QGo3j9H4IDdu6Ee5eTF8
FoVRVPU3Op5b34Xm/HQ1oj9DwsPLa7puymZNXZv3O8d9H0DcxdEXebs36eCtsdiRlm1z7RQSQLhD
tFEz0hvkVGF2W8bWzeJnyZi3xl8eF861hqVsNgCGGPXT/6KB4uwJ//CEs/0qk7SorZx2Vz51oD4G
4a8uVzbAA/hn4WDu+vZ5dfkTnbnhn/ZkBn56pVGnZOALFR6lDgKQPn0pkBcMrvXyX1to5t4TaGNq
LFiI/igwIx0HhAvBieT95ReiOfncnf2wiTMvQ0J7oIsOL2Nov5UC9rDUrRDfoyy476xyZyTawnIY
mNF8g4zA6N8VuhqjzXSJ9LsNuhnFXYC8WeX+nMxndPHWTf+TYdrLtkkQ4Uh/OPpLqZdrw4eeSPU7
y5DF6veypwLOAL987QkG9aEdI5Q3HX52o0CtqZijg4J4iXcBcLTGUacRJ43fcmA6Dd/Ul4NlH+Vb
zVz6VXEHrvdFCJOYnJFt/kyL4bEavYUyxrBrGWYmO3mSfT/spURMQccHzh4Wj0sSigbXTRa8U2BN
0XRAAZxbbZNWIqnf6wJtpoZ6ASYsfZf2XEbA/Boy+wOd1ar5lniQcYLSWqi5xn08+pBRI4CBBXci
aB6NBBvT9Yua4pck3YBCreahjVYkyXPeu9eGtRgWRgZVDx2RcO80qy5BQDn8OaBCAnAkFAROhvab
Xa+Ff4wMrAL1MudUVtUS2nZStYLJKuu8Oqbhs0zrqGr0ngyPGQ0sLoGjjMmlWg8ZHXBsICuv6akO
X3W41vz+UH8NRLYUDeoxKb0R9bbtzJe+VWH+IbqtPPopioUtrQuhC1s/2nRltwqnaSvybyjs3JQS
QJlPPomD0W9WtpRWqZ8M74kGGMHfTLq5IcE9dUdb/3vMbpOEKdSCSQGIFI3j25XDfNYgGLojWyex
/mLmgJUeppNVg1PhS5bZ3nPDncxlUIEVmeRtKQWCS7W1ubzsmXwWmXxbdw0V0hJp/c9ufxCD2qQ5
q2KGIDzk6QNtfoIGe9lvz9Cu7lql7QwwZEFX6JBPVBcb/XnBpnINd3LtWAZ7MjEDtgD8e5LW6L0T
XcrsRkzFgzrg5Tc9B6I/rTyL2TPIYnbVszK0wjR7aMM9XPttETMlIWhPvneYkC+SmSRzsI7p9LOr
bKY9BMtaEysJuForWrr1iwSpIlR3cPIXAn63R5+0rKjZjNgpy632cPmxzwTHMMkNzbZUk4ZFU5rA
D7CgI0PT1ZobS+Zwpt4JC6Fe5T4TdwRvl1c6k0D5tNLMP6Rt6Ti2is8U/iMUfplhGvYe1SbqZNRm
Ly92DvN+Wm3mJJxSCZIqZrWWKgP9ur76ApcjiB6Ft8vHfWYeB9JHkz9I/idu6sry8ph9QXsftnXm
OUZav0a3wv0q9RqGRWswOoCkJG3YOhp55tJEADNCqTF+o9388tp/yClf17ZtGuBp4EUN7PMnNXOt
EI6G18pR+0rH7wmVYLfRNwrycirxp04Pql7RNg0DMkTjyKPvRDAvkyxEQeWgdBhBMpi4FzjMeUtN
bNzkIzNP02Xuwm/r48NQGrshWjvxTxPIRXCx8cbf0UhLJeIqNPAaW8fol3r0XfP8hc3vuvyG53h4
fNx/33B21cawdhOn4OOm/RPAXYuLtVO9jf2ujm+pjNShoKeJ6xPCcRlQvCG3C5KtUMih0UgmHmkP
xf9deaqzFvbDU82iaOHGtVaHXKUwW4fNszpAB0dVKDxGyLA9DObt9Xaus7cX2i+AmE4nba78YCV6
TasYG+Hl6iHKMkz6311zVPNnn/lv+DD4GZWerl2lXyU3ackw8e49gn1OfKNq/s3lHTh7wz88zeyG
u8YUhsrEwfunCyHEZOG7wTLcr6uE5/M33LJd6LCy33ou5zEkoaaohRXL1KXfMtZVvCRxQ5WW2NE6
yjRKPRD/A0sEyYsgrWgHvmLz7bPX/MMzzD552kWwMmyegU5pcnLS09QvlsZxVPIN1YIy6TZa9479
iQPmIcQ3MtREe8SMvMeug8WhC5RRwtvsIe2Kh4hkENiO1HLC92oaygqTWIKHAvLgw4lgpy3LRU9/
clW8WfspY6JDEiwRqanGJ5OOhbrf2viKLmKgc/+kIvyEb9dgxXhBfEO601WnFZkmugcy0OKAzh2d
lSAA0LObv+aWSn0puje6myRLtpfPxld5QkHIZBvCIYgT0Ipmd9apJ0OrLD2G7U9PRR4uEe6AnTJC
z4CCQfZ5ajcqlUiUAPLBuKFww38XVECfBVs30AfGm9IoMRSQe09mkax0GuZc6COqnv0s8nHTUlsp
HX9DR+CVq332YNPPhEAhbXvu3KKWVqcmXjf8ARW1cRp9WW2lWA1cJFi/vFHnzzXSAbBKaef5wk5T
FcWpTMXAdfivVb9t0WjN03Q1ERZQeBoB/X1+HGkCASwoQy7rAlee4CyGYnEbtQ3bNf/U8T5ggqic
8tD2J/QQi/8h7bya28bWdP2LUIUcbgkwk5KoZEs3KNmWkXPGr59naZ9zRqJZ4pmaq9273d0LXPEL
bwBJY99xnEgcCftFu1nk++O07lECuN5kUS/OtK1rKMug9UFZ9evblUxO6wMS4lBbONjiwata3V/S
VY21juT5pwULpadslAXxncg6GjCCIgmgeKWE067optXwAR98JrGxpP6QVNTk4O7TFzNNgSQJI0SV
Ef37fs6ufffZRdBUiWk3tZgyWtS59GQYryHblgMpahAUb78fTrm8RJbg0fIQ/oNEt4e+lROnJzPl
QmGXNCnUBf2IOrtHpTku/07cLmnc7Agfrwx98c2Bmfl/hxZ34qfdwc3WqBO9t8OIwpC6I3ej8YlO
K3UOkR22cb4VNW9o7SB3+PGdbYqt2mBHc52Jdm0ezvZLXg6JNA8Nb6681n766QNlxVR/ChEfKJWj
0O+rnM7Nr4RYHwjRf0IscCzcB5bgL53NgVplzjBPTD/3fiEHXvJmx+F2mscnH+yObPpubUtQvdaI
1DZzclQ6awu+AcXVnTL+0VC8dMieBYs1VGqvdOaHNid0chLX1h6wzN1IFroUKCoE4S60diKY0WbH
FVUVeqYUmYh6oizfFBihWahX8B8SQQ+ITG8wDdeRnpxeuxeqtjbNQwGuo9bQSm4wAUBP3mlR+JSf
+R8Y6N5/nhxRcx3N1zqqD5r1ARj/wNqFb4W1FYiTWnkzzH1wx+OBjYXprIeGImKuxWBRwqc89d8L
tHkFSK5Ug+WQVKswm9ZS9qtMLTcKtNsQ4g3RR3mtHHQpxUQTCLkaG9IplNiv+9GRU3JugQqvoh+j
hjza8EbBEkyvgdIy9Jarr/6ls65bjKVYFvoR2lnKJKVpb1qlRXsJfQDyNjT8qmUsrzuU1K9hhz7g
eOc77fNgZzFVkIWdpFcC866e1OFeTbd9SP2kt938tqgxvnXiTW++gsiUbdCvwWOlE2iA2GvsXUaf
rgl9dwrXsWZdyewvXkGfv0xM06d7oBihbSYx09AjTUuqUL+PmWBFF916fI7sZiHnJx6K72+fa3N/
lldJQ6TLfc50IDLeoKEs+p3I3INOVJ/Ca4D5K4OdI8bsvi8siG3AkvIb6hcWVR96BBndPM14vLqt
LgHyFGpqCHSwq4g1zjZyLummn89gf8gfxDGa3n0YVSMsNaFhnlmvfX/6n88mYRmAZOAYaPCcXWO9
LmuBnyvpgVq5z1sP6w2eNlLX1Pyq+srSXTqnnwc7u6rnQkva2gRvyJ0IgILkvzZP1B7LeT32x6uL
d4kuqNAuoDuoUhyRbfF0fNqfnT91caXQcYLKdVS04EGldymUxIdybfS9h6jAUONo6rzOsbqm4HdE
HOOmoXQqUamSERFz4P706rDS6wbR6DdVB63kNaFNyYbstr+hcuDb8SJJA7dKhSB5sGh8tKWg7YJX
QyeYJjmkuAImtnlStIeKW7MOH/pwC6w4D7fa+CjV/s0c3+SVfyVC0MXanV8cn3/+2drq0pzmlil+
PpYnXA28ZYtEfZnTVVDu9WaVal7rgGst//qVC5WQdJCUny+9CyQsaMt1XW4bEo9seEkMawcixfMV
vFIw29IO0lotb0knl06buhWuAXn9Lpfp0pZ/mz+G+TCTcxTyb7Rmg/RR0odFVI5XCK+XKG+ilwlD
x9LIAM+pWlESK63d0tUMqI6FC2cW9eJ3PnGSV1Z7aGRkie6NaadIm8T38sFV6itCMR8CIv/MMVEq
lAQbtZhzjr9mFtJsBgWdCGvt40rZbAAHSflr1c+umv3ukEKM3uEeI+tkn9iOrt0UW7N8mpKboXpr
MrAR0lOR7zoYz1rDg7Ush7UVINKzKHHLbCGyu+hlVi2bqyvvzPqFnopSWa4EqZPehNuyKrJfrkyK
heQviNEF6xqIhxpe+akXLycb6g6SEabAaJ/d9mVQhSSttC91i+D7VMsYuZdLdMEd0P+2UPEk572m
03T5DKPbbJHe0+z/EE39dIZR6kIjzuFKbKDPDDyxgGikvHRj4m1XmeaNzyQl6Z2f/kr65GjE0koO
7gcfHM3NhJRrBkwvSeWFKa0gxnnAHxFDL5blvG3GlRRt2mmrZYSr1bIq3pL3lPC5nhoQV94Y9u4Y
PA3hNtJWGuU6FYkoOdqoJcYwM8Uk7SkVoFnqS8TKIANfQ548Hx/U7IFLJkBzcS7jVTM92uo+tl4l
uDGB0MBANCt4VIcXlGaXESmCbN0Vqryc0nt7sLGpOPWgrzrAkNmMJWD+W292gZU/OyjONtNPzQjX
ASyDBl6hfTPq2WMn5W6nHKThKYq8KVsN2eD5eLjAFOrN5ZSDIyrudf0J2ZCFk3DHU+G1kt9CqEAX
qEnzhituJ8X5slo3mPZkJ8Pwl+Z8Gpx+FUpcZFgsxa7sLHQfiYE7n7ZNBTAEnYM+eOzAFzsIe+p4
DcVItdOskvt6YUtvoXNXTydHj73M2hnJ73rGagEL3npaZ5JLhDyWT4555+ubrKhWznufY6okyz7h
ZPVUVsGd2nCLGq1+W44ItMW2L1+5Ii92ccmyIUKYiGY48lnSZnB8We1UIMLXgbSUgrUfrKKodqPm
b5TDRr31O08dNn7jOTiSSBiR4N811G5rYU/xlhhrqvlGfkUk9BImDwaEaCtrMqX5c4aG4ZRTkTsJ
N/eTVm8t+xc5DREmSknsu7i/TydvNoGBet8HA5cCOsYVqlfoU1NfFfXNT4fNjot80jvGVY+16kGC
Sc21qnu8anPm0UermQnlSgXtglgLErI2twqiJbCF7bNBLX0CuSJbyUFB2xzm0qFAozs01/GP4HH+
q/euGh6K9kcd4ldyZf0vTjRrr5DHoRTzz+0ylIpTRzEF2wrYW4MULc3WJVjZj5DZa80V/ceAyOgq
CFZEcmfvBuo0/z3wWQYRI9oHdIKBteTVj3/U0m2h3JKtDD0F3AVS72bUgjlyp+GoP87zKS9WXXaa
hrtZP7XWT813u+0ICnBGHtIb6ytrciHBV4kJ0f6EIwQ45uzrstQ3it6nUocTC+RXSCkDPgz6+9WI
8CNTOp8HABQKwDlBgDnvSepd0zhjVyUHn1TXwCfFWeeks516C4uCW/iIDH81UOhb68OStkRdHPUs
WRbhe2jepkQwnf/aUYgi+ynicG/6xxjjLvWX0CIEj60+teC7jHkd+Gu5dRvJs8ons9638ZUm2sWj
A9Wdn0BhkwfybBeXXJ+jY+XJwWx4sSdzH1p/chMXX7oMhYaM+FOXABBpy71Rddsr5/bSbqLdqasa
qsw68OSv5zaXRyHHkdFjBSMgN9pSFpwFxtOjd7sN7kYt2cnWgQo4oAIEK/IKGfEaQYB0o1VXaocX
gnwUiGRLY3ujefRPUDZOcRNUUXIw7C0yBJr/olMpbT64eSn1uauwqo8G5fkeogqD3BSqIPI/+Mse
ECy9LpI0hUsRzOIC9j61nxsFef+OsCjpsY9RErfQqnU8Fjs23abq9X0NloM/W5QOFvah4SXq6Bpj
tKibx3H+4Rs4bgHc7YudOaMMGu2dzFnEWkWkj3AOOjVt5CKaLxSkDHo9+nvT7KAcDBnCBe1rDB0e
zU4uNq+sdjr6IyYEy+JtyOZ3vXeWwbAJod7V3WtS/2hmfzkMOJLHu7lJF/BdSGarylrQgk0iGUTH
K/1RvcUMMexWUjmtQer3ek2t/wRXMhYiD+3OwatMlNYpCTnKC7V4MXKEMNoHGER9EkqeZOdGSUCA
+mOI55JFrwDlPNTAAL5VS3KxCZAFdbO5pKxBJCrKv+W8RMv8MSir5UijD0bwQhottwK8FBZAXOto
O2QZkS11BruEKt8BcRxPZWTT91bdubcAf+xTlFsriygqlxb9cHD6V5sg12aNBDdSkxpvbtMj9+1Q
37ZMfIxqhYK/T6yAq9GwaJ3LY2mq2wSpUOVkg5gxpBvWfh0VW2eWgacM0UIuf4R5t00jmi7W7SjZ
/eL7o3apPI29BZRotPuEAs1ZxDCGnSoPHQlzBlJes3my5l2v5K6RVcSJ+t6WAdG8SXG6gtAOkibs
20WXOos0xefUxmGOtTfECwPgUzclUsbboLDRqoJ2Bkgmfxm00UMgcKE01/h+F4oZPK/Cd0HmllDP
hZ07qw+dKh0+6H6iZjuuCSimiso+cW595Wm9PJgOQJcwRjXPOwhqNhZpZEAd53Ei3W/NI60x/LSE
MM5VNTJLzPo/VwDv1Qejk+zk7MHq6CApYdATMNHqFM4ahaEsEyW/pWhDzrIy/HbvI4fXSbGbg5mP
+8cebwW/fujrt7T3fOtdXbBaVM6Fv4KAh4hqdc8SDy7E4kjHuRNYfDy5zdRv+a9qGr6SOCAJCiPn
/EO9i75IyoGiDZj1h1z+wT8WAMKiTLaZDEg5bwJ5gCUUOwTBHgrjiomaL33RCcdE423oyAENbBXD
l8yXsD4qQKzgXIcpFDZESuqm0pEA6qBY0joEjWQp7jji1VccaQDROBvjZ7OrFv70F+TspAeHrEb8
q47WdsxTGL10U+vF4eCN/m1ukBnl+p0l7QP9WSobV/Zlb4CFXcY+JIBkh2IBDwT6nAu1IamVrRDM
Lu7zWGbNi7yM7trS2oZ0g/rm3q/Bqa3n5s0cTYDEr1pbnHQ8ilPsZsbYVWXjjq74zez02GLFrtWo
XNMROOdlqzobS5WQaXpN/XolOpjDZK0LDhEej4uhv1PabokLyT5AiLaQX/2hFwyOOUPysB5utFGj
3E1boVa3nf53ps/uy9Omm1vMuIz1auOkd3H87piYN6U/5uJG6cBbTwC/mnkh9LhoaSX+B+lTMJ/l
YAkcy2ZySKsoLMY0lSi/6elrnWHAVW1C07mP/GrXXJVauPSEO7KKugOiOYBwxJ9/Cr2DzJDMDJG5
Q5nfjk13UxgTwSe/rMoWeVB5yGUEXLgapmXxwA3KzXYzzMUDcoBXTu7FUAaMlK0KqXui8rNoomxC
x6gcaho2dZXIEk1lZZcZxapX8Y3ORUXd4HKuHWs/o5v1/QV7KXyAH0jT0TBkAVP+Og9Naxc9C/TB
RoQ8sAiRsQaqwxLkpOHokmTA9r4f8hKYRGU7IfNC3oOy/1mdMNTIMwMzoLKBtDBqlIjEC7nznn60
If9BItl0WoCBLzyPYGcNp+ZUfWhsw4kXzD1z8oqyvxKDX5yITx91Vr2Lw7ihqwF+iOundCimlWtb
eqfrTF8fLQNa/t/PwiX0Gn48JprYFtLY3KRfZ943q8Cq8TcQ5PvawAAUMlbvoJDeqv5vhaaNrLmC
Dyb7u4C3Y4QogvCHQIoCqHNq9HLJRizRaOppHjUqpGbmEKxkh1vVpMDJRHvIbq1tU4RXcLoX5opP
R3VUs8hYgBp+/XQ8O8barEghCbroi8EjgN9V1UdIS/R7r3LmLg338Yait2nayvlrE2ZFmUYl/Xng
h9RJXYXYSkZKBKehOUVR8K8O8+PK6ly4H8AHi+j+P2OedYEqNQ/sOQdnUrMXJoBr+jjBCn3rLW2B
baWGSkBhUbKtbsQdjCPf7DUpCFjgsLztmq09kr/xVISichVj5ZYna3Nqlq1YINTJvv9c8d6evcc0
MSzOEgGHMLz6uiAlXINm7MABYbDYY70sr7Ty1yRfOSKqWNfzYTRNJDyGw0jnyglxNhh5PANHU1NE
bUO4OyO+nXhAyvntbA0rAQubaYPjZDWEwS624DWFBRpHqqsNCAbPUum6hW48mLYqWN15aG7raLzN
pWuCQ5cqTTBNqOhwuWkyDYevMxKXVqcWMgASWjscZUHxFwwwmrJ+9hdQIo9aR9RbdzdWdweu2a8e
1QItbpQ5pBetGIlVqLRy0oT02feLdSHb//JpZ6enb/NeckIQF9x7goRJOo0KFDHEdeHrSwuGnBZE
c9BqgjH3dRaKeupNNaRrLjhAEfI3ICMh/oioiVSqzPdT/eggnxy/WMk7mPfvf+ili16oef2/4c9K
2P3UBCmAxg94WkiMMU23qIBss/h3DimybJ4F1RpUD5kPmDWhlDdI+4GU0KiylRCR0SCdC9zL9991
qcXLdxGTo2lkoEd1llQE2ENYpQqGYbaP+OiAHiFzE2RBqGKo4FEbNk6kG+LKlZCKESCcInhDK6uT
rU0lkYsBD9B5KbtRv9ZkuRBa0+GmPor+E/zG8xJphBaeAqAGZqB8RJAMBioKCXTvEMckeMrTFjWK
V9JRAB4fkCQEy7+fnX8zCTzGdFMVxQ3QYx988k+RkRnohV0WWSwwhSi3Bsk6GDE5W8D7uIpQvnCj
fB3sbIOiSDuokp/Gh3y8CciX0c5eSuhEp3KwcFD+DqITdf8Alh7i8aYCkZ4KemcG7jiRKadv+Ui6
XZ20GJZ+FyOSma0nQ91I8tXm+7+P0NcvPdvLsU7aPFtMS9ovbMLl8tg5N1ZxSwEzxl6kIsEoaUbu
UDrGrrufKWtA70UEQfbQt0eS6PtV+vfG53OoF4qyD/f9OUBOs0K/KrQ4PvhP3Y19Fz1eszi7NsDZ
LVWmmla2wFsOrbOlikGOF6tHo3z6/mf8exd+/RlnJ9FO5zpNAzEKju1oEwQb9Q8nbhyuRFvXfo3x
9SKEp0lUpTBdxX1w0m/r3fzy/Q+5uD0+rYf4gE+npkwQd6nED8nyZdB7VbIs9yVG4++gFvprtg7X
Zu3s1KRFoARmzmA6BA91XQxHWgahsgVr/b/7VWeb3ta6LrN7BqKqUHbhahaeprR14Vs5bhmegIF8
P6BYh68Rxtf9cBbIgBtOjFJmwF46gsWYg9NVwsqVyTPPKse1miRdHjNEkm5T1W3T23j8bTa4+GhX
7vJrI53lOQPKQJGpMBIWvoQhlPWh4vShKB98P2sXr2zDAcKp86z90ypObDOy1C762A9R94YvHOQx
ik0JSufXYv8L6SpLBKwEEAAscHDgX3f6nFXwFOomPlgapguu0ax1KA4fVq/HzDgU03s74TFz5VW6
OJegKwBBUuPSbPHnn85XpjSGEtgFBxjuSrUDNIO8rl8uo2uOYh9yuedb0FYIbvExIC0+B8RKqYrw
elPHBxxMZxNanJ0fk8bG+Jnsa2zdYiBmMYOVOsjoC2OJd4cdJxBz5a6lRRvlI73vypXtY5UbW6d7
Gpv7rDtWw1Hrx1VJxSXF/MXPpJvaoQdKh52HFQaBje4SFEOsJK0+2/QYcae+8u5XykJrnK0R6YdB
R2Nfz0mN/eBXinI2UiHJZB0RYNbputNxBrfUm6U3UfpWGlx9HtA6+wCFoSwmISrhDxiponigZJXb
thQ60h3/ltDF9SvyRCNYZb7tRcZtRuldQybYoBOGbsXs4BXtIz6ZG5YwRH2KW+p6lBmrEShF4mYt
KXqeLQin6qmkylRuvt/gFxqHLAn9HgJZpBwN42zT9X0X1BSh4oM2PvQ4A2QR5MqFgbNAnC7K58i/
rSwCgnmVA4j9X459dif1Wp7x/koRqSDMY2gP5hMQAqFaRN7HlDcsu2xuTeaaBPjK4Jf2/acffn5b
2ZLdyFLB0UZJIKmeK6txOQEVXu/62vY/wqKQJlQJCzp9pZGBXJ7evdnZTU7s8f23XHriOH6wc20c
jf7x14jtKgFgEXA3W+tqfm3yHfpNVO10e1vkr1d1Pig/XXgMPg94dn82ktP5scmip5p1nMeHSQZ+
3v+OpBIDC1SJpGwhsvNYeS6BX1Ls9QH+ZsG9sHOrM253eSX+UpYxj/hbh0ud0yaX6s5QKP6br4Ej
3UbGuGwFsD64b+CvOIG18OngdLruUZaxlaccOZ7UWTaxfGgU0zNwBBpsj6oggWpTrTRh2bXpIw8n
KbN6JlzNxo1a3zTNKsNaC2H6adVG9z9FvrwJ+v0QrqVw6w/Bcqx/ylkOdmPeJmjko/SRDQp01XVH
58KRHgJNAcT9HJgd9e58A6askeRV+ZPeBq/+bC99Nn+/Lu10H/QPxfBs2uhnImmDc0SBuVEn7+Tk
sTPtV7mfyGRRPCktnPcwhVfxhm9fJpC0MtWUUt/lDdwpmGtquZpnoCELAC6IitRNheB2+KaO3SKa
6pVCm2dQza0j90vEy6K8xqoi2CbJiSuoKqLdVO/kzE2kXZKuWqs5ZYaJ4AWAhiTdJFjCKOofvbHd
gP4NeK3OVNw5upkVg4bTk63sNA0NPhnCIFJk7fSQKq918FMCuAeOy+l/pAYsLzSb9RA+suGa6Y0R
wN/VIWRkdzBrOjgGE2V3f2/UP0cAOf1DrP/xgxdfuqOQ09YvYfir7o94cdA0XE79s01lV6ekTy6B
+Ck53mNl0axr7UXX3PlQCQplY4+PagLsZKWpMfvjjzHlbqr8DfRbiqNp1eNvi2yd8RBBLiQIXKhB
tOhkGAEkKuJkFmQzQ6udyGg1GGPyqRzjLZJXSK+hxmzq8HJfK0taDv0pCmR3wisMVPm6Sh1UQWZg
ztNDhmczDsteAA4tCuz97MsHG0bvZDfPBEmT9Golw9qY71VgFQMafn7V3CXhYyrSD/1N1+jJToeK
p6aqPTPepsFSe8lU7ILx30MDRAFmtQLOrxvHzvew5x7VlW3tIE2bx0J7jGj3N25UA4tli6zzP6hl
UpHtPOw21rg4eMFectaafyympaJgTLvWim0L+mqy41Nggjyqb/ySNrjc7eeo8GLLXlWoN0AKX9dF
dweYus13UpVtJchX8awtWv1lAoHU2E88oyZPpjMfqVeYae7l4FiLN15Jnc5NS4ZqY5FIpuU4/Zp2
F104+j8aiC30fOy/3VDcVkq8lHx5PQ+0kZF+NuVdXTf7WmpXTWudJJ5zi2prMDZeCQkso62a8ZYM
fnVq7HjTjdQtULZjHFN6r8Rzk0EvY1GDYl3DNR706dVxHhitrYWgC4pPNYwUfkoXG8d0+IWDbNyH
rqUCDf+pa8WdAL1FynPvp15A3TDJbJpdyMHaJU96fuO3sUdqt8gdY5VHP+smWrBVAmlR+16J8U/h
jfewCqAalCN71sNPvpn/mNMfQL2sYgPtLvSaHW1nVfZ0xNyatx6PS3FrABLV1TuETwDPz3K66Pf0
nrATORkzxpbl2nGW+YQJxT4J3/tGfoyq9EdaTEAlA9cCSovGbwTAwpLaWxslEgNPQ0tyDR2cpVGu
QwfdJ3M4hG3r1YbzG71os/R3rbRBmaijv5choKlVxTbGw8cp3Khk8XX6HemwBLmmJycLi8LItr3C
mJe05NUh8CRAj3IVb4d6FdcAfI1XMCyrWgMJOwAXaNAGoFbAZS2nxbKQd2a5H0cOMYr42HEhMKqc
OhxEzS0W1E6z5bQ5Cqdo1af3bNksB583bfrKi+Jt1B7s6VZ/TQ23clY4Jdpl7tbyLi/3VHKJlPJk
Pyor23wpDVf+Ud50oadGNBvDdY7mIOFBUbfu9IPOIzECepKDQmOvR/VFitbfv8UXVP0IiNjjoDBs
C3mWs4AoVEsjynUeY4Ei1zRPQbWqUk7iEZu7ai1oGVr4JiolDreqWrzP2nOZQeFD+4QyNR27RY93
uWFwLrzwpjQwI7L2DhqkoDg3Qx1eCR4uxjEU0xFlR/MS0M7X+J180W7rzIkOLcay0dIPdvQLkOKQ
qyszI374P+H7p4HOJkYL4slSOgbi5SZEERQCo9ix5XOgmP019dDLgSmkUTISjWLMeXxmBE6bpZoZ
HSTJU9UP6MqwDAgJLGTWiFZ2pr94Kq/RYC8mYR82R/9n2LPQqLOsMptCO6J5RDq+bR8abWXNHh3W
yLxH7Sbcx8P2+y13AZDMlvv0U89K6mpqotvaWRF6Rouh2Aex23MhZZgELuxubQL48b3vh7xQxf86
pIgQP2V9qV+VrTyxmE5DCX8vLDYAezc80nB803xr3ZBX1QWSREvTOGRIjw/N1tHgHaPNB4exf0VO
xequ6CpcDIQNyEiALWjdndt+NNRf8rLVokPFuzG5FmAcBzDMED9Z6MYJV57vp+Hi2fk03tksJBgJ
lnpjfGxpcg0eP8o9VF+unh1K85dOz6ehzupxxhTKA8yl6FCCpff08Rharw59xQgCnI+r2bICYxHQ
91kkAUnp0ueZI2FYN+jwRM3v/BHTmQxNWQDrVviWW1vzKWc5mrdB36ixS0VUWqnzZjbu+/S1Nd4l
rqQxeanVZYXaTuZqKuKqN2TbbhxCtnN+KCpC72YPUdlxsakUbdnYOhZGtSiJXmRJ9Zog2TkNma9o
qDhc7elyUJ/6ENrQxpDwGo1PRoh0gjFujRFsF+4y/TOhiWvXzapTdo5WeIbaLmecn2vnVehA+pO1
C8bjaIyLEqYK4iZeiwedBnxHHyk0Y1mt2WuidTnd5ppO9kXIEyxDhCYnqV0m/POgw8vYXk5h8lMh
NjVSeODE4JOeu+DJqCXod3MvrSfsoHP+v8+PgeIEJKYqUXTEEC/E6wjsW1PSE4GZGOuvdj08Uvgn
sE9KH4Mfrw/i3zAltpYUHqtI+6kWmlcifBKNSxs0PC4xm5aChQqXsIW1Ow68a4FHuqbhc93aVy7e
CzRqcVgdkyHtD8vjr4fVbMqy1yqdY0EY5QB+hxQIL1VMZLmDxeIQskKrIvOKCjSKrl38F7o6jE8z
B1IiHT+0rb+OD12d/qjGsRTFSvpdVh+4Pc4UA30lHdAd8Y5D5V71pX0k00W27fVoIp8E/JXouWzv
1EhayDbduPoIW+zK9XnxXfr0dWcnq3Sq0gx1vg59Es4VlUCqB2l07MzX9Joh56ULQ8BToQzjAIPf
39eZsOELD1XLo+SnO24LanO8f3L9/0FNvlRXdxTgxDIFAQOtw68j5WpW+4a4mqQewE6rHSzHcdXq
19C/ZQVlpYF657AoMVQkap61V7/LnrPkCbiLe92O6eIOQJUDlCAbkf702dcEzVzNkzpHolhCQXdE
FiKkMtYk4QLhx5usM352xV9N7z2pwBnVJwNI/XXpgMrqi1uyJOm3pp4mK/EEUeP7S/ziW+agj2Th
0wVB5aMV9uktq3yaneA7o4P2s6liyvWkBDzZKoaX6pgtTLp8xr1WvSi1UDsGgyOCMUdBgTzNbxoc
62upQteWzzvhi/n9x1269h3kojCH1ODz/mMMyXY30Dn4KHE5ZOiGhSkOLXNOrQH0NE96jJKvdLAu
btL/HvOch6BZDTXTYogOxfD0H3gk5UhokPM1pI1+cZN+GulsW2D6jevCpBK4VCosMcdt7H3VlYiN
GvCHWhA3bQxyjVZz1azjZHginMjriUQO0owVgnFBd3fu/xLdQrptVzpJV6Wjo0bf/tlIvXDeBMPE
PW6x9Ts01lB7Kfon0NcaFktj9JQmxNi9dBvkf7n2aG+cArvddobm1XK2tIyXuCBpM2KPcq8bGFe6
Ax8mhWchMeQHdhxHg/hNP/v9lG0qLPQIFmvpzRqQDyqfCwkPrxVucZaKntxwB06zNVah9dPP4bz7
i6wccCbYo2SzmG8AdEpa5CXtzpLuKPiJJzLrbjP9gaRciMvF2XM5g6mldw5cL2VS7eUoN9giWHiz
vZly7sEwaIAfxHezuleCyE1tBhpf6gqISDa5QXvMkithmnKBkWkLVi80W3rZJEtiC346coMa6tVI
9eQwWMVJjhEmish5qkNumMsqecB+IrSorDULLK1dxXybjXyb8jPMogWdOoO3KuAfP0OrVpIbJYxW
0u3Y6fddsJIyUszhTyL/TMsf8Q8JBULnSU2WYbYyiz20bE0HvMXPWjmq142/KvldGzYWmbBMG/u3
ThXPl/SNRbBuIWn/JN6rfP4xWP0iVf+G5iZQFs3oeFGZ7uqQilNTUE7ID2UQeGWt76fe2Mdg3aX2
UTGaTZDM9xpIV7TbF2W/aSVnV+vDQs5UKoVYX+n5xk7TOyrHuGK4qV+uuWV6qdynjnxAYHcVgcRL
bGMB0Nru7+ERiPJKGGSbSLVcOvDOTI2UOIKlW1MJmREHYe0VSqGmMaJcKi3r+VVUQ2YqWkI+RlAF
UW0hx5y1cqfow4Hr+gBwP43MXR1vWvlFVapVXgSrspzup3pjFZQmK9nVCuKEIBm2me4/OK9j/zTZ
2q0+zs8OrsWILlA88oEZGcw0lsGBgobWxnD6fdlTdXNzTmZWpUjXp5v/8SWpKrwtpuixaYQHX3dT
24D66M0qEioEeX2aijX3BJE4+AOC8av34wX0DLv303ji0v60e+2+TVTFYrxqWibEL1Vxw+sFYmj0
vcJBeFWXl6BlGwfBCg+0mZhPCZSZdUpltMahRsBp/H4KLqW7+GkRRpkKn4a91tdvyvzMTgLIGaiu
3ATtIbP2FsGuYqyFkmZ33we3QnqbPsRVHYILImtMx38PfU7S8+cakUqkm4TDb4wGSyJPe3wQNwPn
d5ATKCaja9GJg/YoPMkgAamJ23Q1f+O1Hatlq9MdCbu1PTuHdLrVHLyyAxby3m+WuUnq7JFWYl/r
FAdzPAg+KOZIEMrLbS+dyOkMaIodwu+xZlyZ1Q+e3/kFDRBZJ5k0HQPQzddZHRQlUpWMWTXkZN02
qFRlPx1E3PJoVQuHLlgMysLuPajker6E7Er7Je0crx6pBS8Az+PnNWbKcpiBsTfSznTifYoHpU7X
AOCSqJF2zrqUdXiqK2MQTdOExmbbP9jy2qI+ZIvjHexE404Fn31l04j35bufd3ZweiNLC6OMP8JR
BE+qYpVrG2LuSQUXLjg3Rneyr6k6XQgv0NxUHBU+DTZA5wQxc2oH0XyPhJQE6s/kqugfiFpyc9Vr
TiAGzn+fxo1giLaYjgbh1+XDWDCBLd1yKJSdOj7JzTsdahh8Qw0DDXXySXiJfD+nl+p/6ucxz4ox
oCwB//dNdJirRwtlwGC8dYz7sDpZCAvq0zqqb0I4BAjCKPM+o6xb/0BI2pZXiXIXVgfd2WRUKYt5
2WT2IoXzYEfUwVtPvWa4ealUpQJyVgUNBllS52z1rdnuqiG3wkM4OKtuOvYWGC1w5bnbGO9mH3tm
8Dqj3Myj9P0cXQhqxaFSdR1VDWCxZ5ifWhnwAMzaUACsxfvKFqiSZ0LaGbYeirNX4ZaWmPQvGwE2
okFRBYSsAcP1IwX4dGP3fZwFdSEbh6qNVr12Z5a/wylGHgHHElNeVA269gOmmxYSlapDuBVQEaj/
xKr8bNH7KWOZXIWqRh96I2HpFDpbC7CNgj1lRTU7LBQccvPbqC9+SBDBikMU76u83meAzpyk3oTG
dJvnuRtFCbY5i9ZKWdtiXslTv+7h3m1poCijTRl0ETfvY4Q0cHqD+WBtmF7gwOPbZ6tyxrrGR8cO
LTtY0XgD4o6g0dG0cnwsRs/XEi+TStgZiQsdzXWc5Bn1XyXSDm05PingEyaNog+eRnVwZUU/1AfO
JxiGBNhjvIKVf1TAJ544bTQs/SCjON46PfrExUrHgWbCg9uO6M0bzUpL87U86d4Q/gyxDM+M+w7H
Rh+1fyltqagMSAZrd1Y+rCS5WqKKRqJIUIsDcf1mS+aVGia7/J9dgWK5KjgW1EXs/+LsvJYjR651
/USIgDe3hfIsVrPomzcIdg8J7z2efn9JxdlDohisox2K0Eij1mQByFy5zG8Qg/8aHkIrCp02bI1D
VLVbmsX3ocXAMZD50H7x0KF1UCuLKdp09YOBNxNimdbvpHWZ48TE6XzfktfZGYw2d6qfU4ZnNqOf
uqKIRUoUKS43be1VE97lXIZ2lkJYByog75VMeGDgGyJrd2FRrb3hd49AZowQYK0U62jAZVe3f9eD
ug8Cf5O0JTHg1Xdwiw0ZNa7HyKeUObU3tvRHDTAiZ1dqGwWHB4VOSsg0dCzHfTwsnHfT/MeU/8mn
p3GqVm3WrP0w+52Z7aI0ezxKmd6SEYBkgAuWv40GCvyKusjbdokQ7lubtysTkLUR0b1Sxl0JA8Z6
8rRVexjrbRug472PsefsQvXdnGDmMDtN2+l3VaPiGytuZ3n3RlUfrD78o6UM1nWG0UF2n/jhMmvy
C3f1x138dQvaMgmgYNBTynPOv37N0ahkfSpM/TCM2p6Gh2YiuWWvW8NV9WhnGO8ySW4Dw6ynMKLd
t63bw9QwQMoWQZms8ywnnwjXqe0sS2fgqziPkV/vqhYRinFZWBK4Bgl0R7EwA21pKpxgW8ejtNmW
anKlas+JUIiNo3XeAVK/RO07bwAjCACITBGe1vDl56ZLed/HVS1X+iELZeTUu62fjbcBTUgFkIfA
j+Ookm5zxXpoLAokjHP0sVpGjPIdOGL98FJZZFzc7Hy1dtr71cnqD1L12KEjEjIJ7D1KrOoR2otc
79FkVrDtYXSOkEVRXKU4eho8eRGJlEZ1rem5HKcLjRgkor85kJ+fcXYgK8eG+jrmOsoqz6YGKc14
HGp1NZZcf6OMtyud3Xb8pdSwwIwHrRyPYhA/lgRFGbs0m/K4ugmt1cScN4yPBeG5c7R9r2I+zyS9
zfqF1CIyN0ycqJe8vVeTelUAnAwcyL5ysMqZr4cvivJaIzrXjathOAwWULruxaDq7EuOtP9ij95K
z6tVL600RrChAamw8peVBUNSv0sKjwFev8q84GrCUSwst7W8dpLdlGziakUqi2RGbGyzEHSKa6yq
La8YuWEViwmXk53GjKrdAss/z43jVcuY3nSzAP1TV81oRS9hcKbG1jc3urJKjZ1ZbaR+NVDPDstB
2QXBaUqeJPvQkxFrdXsbOgHN7BMcrp2UX9DnOHcFYFNawI5EUw+C3ZwqZY15r0xqqx8kI1ooxb0M
DFuuk2PQWhwilZiuLirjSU6SlQJaAQLophlV1J8WWp5KwE5gmm3scSkhDhsG5IJ0Oxhi5ciXtmTN
xVsw/e2yUyRnbu8Zrt1qdC7VJYacC6++sbO3XKOZ0Rbr2IAKaLJvjY1cqz5EUSyYkjdjeLz3d/54
LBhyxw7m2rJ3U4rpsOf/iuC7JjjQqVa0kGLdLWpzWUlPYdYvCTSIaO6m7r7ollH47MWYAaXaokrr
XWtPa2ghMnT02rZXWchgC1Q5kXVlEGEdgE2pdiFTtz6y4nl0Qx7C4eDbjLfmY9ogSPtgBIFJZYf7
G3YKNcGo1+1lP4a0L/509HbzsGaaf8xACKECFdi/bGnll84OvtnKsgOXzvSqyD23lFV4tEHpxiEF
suGG3UGOwE9m/m6Ysic/7a877dGDNJvA9+socUKLQKNuGp2+bSbDPwU7jyZ2fqtiO2zWD4mU7XxF
WsTDi5kLRfnCTXoMnNN37L+wQCatgsxKmPJtnbDpbVupfshUa9kFi8FLryotfUomq8QM6h+FMzUg
NlT2w662nusKuaMBMyXvuU50t1a1dd+ALOKIm44btDcD9VTsZC60p6WTBCvrqjArnrHatd67NcrL
qkAutn+xI1yFFI5iLHAjizyjrkSsLx9rVy2UX5o8nRp5jQDSPjOtX1oGjKYZf/vBgEZv2T510kvk
DztZA2FASqaaJx/R1cAWXBhqpSF9CHLgD0iiBcLYED6+4y0nvXtSaHh7tpAFCBnH7hjWuqHyJnf3
Qqh0Uh9Gc5v56xG2WtL8zf1kmQOfG1A/KviVlYgzin/0wV8geVvw22GBcF0XSwPlyuxaasd9mN9Y
3Sp0GPcS6pvKO6j2tG11h4Oi7yw5eSjs8q0jIPhxs0nzPF+0x5Aukf13rN5KpXWl5EEg5Mp42ToC
D5P97nS3uRE9oGCjHWosbv6pvA22FfKwLMJlDcrmtbrvaRfejPwH+TGn1sd/5DAcrOfkH3s/HfIj
HmvZTXnsDsV9ehx5vt/5rZEvpL/T2lhDkn40sWGF+P1rUhfevkbgnzsM60uQEut4Cxw2S92q43/P
7qP7XsmI6TtbepJhmmPbvSjY2L+wlCuj7QimziGetPeIKjTSW6x6DC2xsbIPkuK55E5aGW4UpqOV
9+Zzsw0RnDLOfExXrK7/NnW/aE+D/sdsG1Av8TLzumVeGTc0UdDPpFkK6ikM+8NED4OPaOFIUtQ3
Y5YtcS9Z6rT0pEBfxZ6zmLJs5aHaU4wxjK780Gf9JkStAf0erR9WU+7se6XeBhpIqeAOED8uIkrI
HJd9XaJA2vrXZk0wsrtd4zBtRXhPoQ+beT7OHvJ9YA/GwpabX3RYaINWV6gT0xoP1p1fXcWGtjXN
HIUadPaJl7D3bCBe5KkRICG5jNe+dVP4TF5A1f2u4G+Xlr+ZCG6VHa2bXsGdA6RUH/yWsRAdmlVg
aODlqr0U/rF1gPhwBk1jb+DeYAJ9q/RhHbWrNH1PQs3VO33rC8NoTqaOlEJZKduQSibWowcpDpaM
Kiaq20btULB67lGhCXSUOWqAnURure+umU8/1FwTsfoGjmRZcOt1g7L1VfMOZB3dy3Ct69HR8e5i
r/vdo90uZiAY9i4iPtugvIwTZHv+ZGSrRyFDiKmzyzghGJOdrG9LsEuNYCiZd7aWrHwQlyZhDojR
mKduMnFEGeb4WMJ4TBfwrolTJqTsfclPsUi3Vm2lrjvL7BeeAEKqY12iYyavPekkhpPa4GFfalI8
Lo3hAbwo+wvgc42JlXlEWk0i64hAiiPUu5EHRjlNdKDzXQZkjVK3LNgIEfzMIv8bKfmiQKNA8pSr
eFAwhi9IOrunzGhdmylx7GFN0DsQ8O4Tmtejz3tK1G3YZ4i0CT1C+WRH2dZqg10uQyCv6+cuKUhu
gr91xO05COERVUShtpfurPHU1C9RHt/HU7fsS6QS0tDNGBLK+fCPle5zyUfrRL3XWn0RcxE04aZj
Fp5S7PQOmMLoKMkHZ3qOCg37OCRg+3bVp88BeDQ9V2+k0cdDjlouBfnnIdPajs+63pJFG4tM7lw/
jXetkO6Fupdh+tE+jsUbnZt1MiAZowaLEkgUAsQHLdOXRiZdyUm5HCiMc71cg2rtKhV3+ErjJHKb
+F60TrJmU0a3Xe5sYiX/VQX91i6ibU/NNdX5IgZi4FjD1sZybsq0IzXMOur6Y0KKmEbVSTXwGcyk
nRNah9CAMuyGoEnNzlhWnb/KkJPxnY3StW4ODFfhKRw9vCvwShM3TGNw+5JAyiWix2glgOedEmRz
enlfJHdtaWzYcG7sP4TcFGoGjxFYqo6+QYFta/6363Yt8iB0UZsCiAcwB2SbbE4PJk/IxIdHtWs3
FUTmjps5MsqFE/oov9O+oPgKwEt3iKcEiYqb1nMbQg8M9Gs0xomX2sJH/z9okquQoZmjXrXaHw2G
NqC+Su42zL2WuYlIrm1tDYpQsLNTs+4lgIRcku0YcsW5Y/5YWQdb3zTgK8Q0bbKwMMEtXkbaTk2v
fBKmNjdvhla0vxapZdzZMZBla9pnQcieBZ9hT4tSemj6FXJnm7GIXd3X3MCg5OyBdb6EYGIdGTYJ
P9hOnpNJXiVhu8cL3s2uYUC6yRhvi5g8sOvdpGvu7XENhu2ul5OVbr0MZIaVOSD9q6FGvdYDPESz
aB2m5brOcg7684AQR+HRLVYNJD/aLVIZrilU86FVthurv+4FALIrH8NUYiBXbfNKX0s5CakfXU+Z
tImhJYFvlKylLZ+65GYKGFqG5pWdPrfNnT/kayP6Z/Lrm9qut2GZb6vUdiVHX9lWSyqkAvTNVooM
VD4qIEoE5CfrwTjG1kR+AM1Z6qvl0NY7KywPDPDdADb0xdGjIpp7s3xSOB/hF4lphHnmgRRoxhhL
Qa8esFVFhCUqTXwhgGPIL12/qbLBzRpaTOHb2J2KplhjWhU4N1KxbvI/bQzy+9LQ+bwbadsqol3A
9WD34Mw0a7XnSC4MY+erhyIOd8j8oSXjtdfRYJKS7GLj0KR/OQn928+tyPNlcfURUg8qOkCMJOe2
IWqjJ0rdjAqaWdEqR3kKska3wW8bYWlER0Oda38V+U++H13oP501LFRblVH2oAeL2gbN6RnfzW4C
PQj6rkQFeKXWt6V6X41PWYUhFk1QFy0DyXrR21+mf+c4v5t0V3dbmwuBgyRpD6XF5t6a+jJ797qN
4bhd+dbgrtbfGrisRPu6B7//HHq/S/lP6NzbDjZgeGhfaLrMd5F4BJp9mgLO0jE0Y0auDDUsToy6
KQ5WstY8dSFUeNCYrwC2Fjtm9D9/rO9WQ4eFHWLphkYh9LXD49lDFZZjXhwmghz0LqV/FAxwNXjF
3uYixfJMB0Q8HG1Bh/mByYDro1vxqWms25UR655fHCRrE+wU2dgOUnqV2066UBpTzDGXvdFemZm8
bLNqXSJZr2q8B4OmK3bq/rq0g0UNMjs36PvZMZ5nlDoDsmjZkF8F/N8j31smA5n9hV191o79+Ol0
NalGZEj+5mzwYeQtcvQWAzOllVrcTQZI0Ki0BWW8I92AT/bhGscwLrAKrHbxgEcjDyOOFTYexwSl
y8ge3LqgwYFtQIMOtK/5W5w/uCLMX+Bc6u7iAPPbj/vpJ8/ad5WS2aHiezmjNsVtdePZBHVfaNkq
y8vfvVreaQ594epYdOE67yEImW9DBr0A7B5SOR5Jo8vQdiXE/H/edWf4IPEyEdeAxqmqqILOx8tj
MNlR2Zv5oagk8Pko2dK4MbkgU+W54vKy4FRmmBaq1qOJOExIVZfGqEe0i4L+exivW9Lzcgjvi+C9
khzawPc//8LvXp2miY+toP8hz7Feox2rHclZfoBKBUJgSKyNwAcZvwcKKh2fwZ+X0+djtf+8kH/X
m32qtFTpwnVGjn8rujJUY2op7ww9GBdAeMbBuKpsfa2W0WZsintTix6DZrypElwih+HKKouXNqLq
LJRVpVP8VO2919vUsuMqzfWFpDpMg+gMICDcvPhadA/UAgJIuBvM6Trww22ooMjbuIPj3ySjsqfA
ews5WFNo7ny4f1P45+fn/ZBo+3xXfjyviTarJRPozI8B+KdA0MatYVZaXBz8CofLVMZKCl0S3A5L
P7xTlepKCugNoaC4NbrhWJvyig7ONhP79dj50t9CqveKrTyG5FcAHK99+c9oWrdONqxKwHi70L8k
1/9tAGC4BhgCJU4ax7NQmdFE9dN0YhCF1UYUvUpeiWAgKJFj8ntqdmlyM5A5LhStYo5UPBdKtp4s
FV6Uc9VT6uo6SPLeR6UoviPBu+J2dimmgOKaB70HFjzWl27D+SxavGQ4vSai2hw3YIJfg3vb9RiA
m2V+mAxTCMnZCCglcrOflJVmUsP11i701BUsJG+p+3JLjUn8RfQbQTCtBnsRITixU8bgPojRv4Ez
UyV/y1IRmfDYYLaIA0xuTvelMkE6qO+LyeSxcCZFKPvn/XKWW80fZXYr4mnKWEkno4TH0kPD5Ic2
2B9iTREeww65Z6PZdsAYcPuTIPH2tr120I3v5IVxM6LUI2GY8vNP+nBhmW9h3QCIRbZBojMfupdI
UshIJ5Hk0giNQILAwEAjBSpTgg71dOvUw7EqCiYm+bJRH7xQdSXGskIDMJMNmLXx0YmPuUBZmNad
1ScbxwnumkD9v/xQAQzDgRE9asq6r9vAcdKp1QbenYgrsp1tJUfd+kJBRPWWZoDAp2pHKximCLGp
m0RuXf6crWQrPJhbLME0t5+eysxZTc1L4vQL1FgQdvr5bX7gBuZvk2YsP88kGpCMzH6kmSlNhU/t
oS0QJ26kZa7AOCu2Wd4ByCO7N4xlSE3YVKsc/pGTnlBwO2lxtpO4nqxouq5zdWWZqpi0pwZoK65i
ywFBVtR8nV1IAS1jhFYoWLI3FNwyNWhc3dsXr905GENs1c9PMt+qcZzTXUjyQ0JxGE4niMPkUs4I
RXW88Na+u6XQCcArCRyNwGl9fWlSn8Mp9CJemrIBK6WOXO9Isuf9Cmc+Iw4vyPTPQQb/ebJ/l5tv
pJE0MvGC/FDG73QIbX2ZZwc5edX/pp0r9RcG4B/J+vmW+Hc5bfZ0ijcGhsFyKK9hQuWB34GVOCGj
NPgnFcpfgJUEXq2rn7ei+D4/Lat/XTZNWoR5+jgX4HXgLfawwdoLr42fV/kovmbLKIx4sJJF6RJI
+ezpwjaXc60lOKc1c1y/XUgOc8DrYG0nf4YanC4DkMaCUuChSo0LsNq6BDfANaFuBZTqzYUw8c1e
+vJ7Zo8dBaWcevSx0QTcJ+BV7VPsvVOjsmIU/ZdiIWwkAESgZRUuJqhFs7W0OvR6qeWIRJ2L4hOq
EAv0Hfq6WpAF/Pyev0s1VV0m0QQLDFhlTlor6qKK005OD1b02mNBIJmh2+UNqoIVne6Nqb4bNMMi
a/xlW8i9qELnpSDC1HrlSpK3CY3reDDuNLQWRsiQUnThavvmvZOiWwjxyyh+YMz3dbsFlSzpIXjb
Q2GuVOcgzLYcXXQGsOQp20vi8GfEFV79l+XEGf+UeKlx36VDFoLfCmjKQtyx39C2wLUilN4y5VQp
12PARD5botEGKfrnj3HWGpitPq/Pm8pUmrhldZTfYTeVebLw0z+5TAq7Hvv1BCy8HR6RybywrjhM
Xw8bIE78/qgokVBn4jd76nIoY8800kMGC0EocZJxAcL4VT4AxE3v5XorRN1liNStBF33koL7eeD8
uvxsv3ej2li4e6cHP3oyGoQ+V9TZlr5XPSFogqf4z497vqXI+QwNFA5a6aBIZ3Ea2gNKC7LKlicD
gRCTOSf6x0LsG1UBkPo/r/bdw6mgQxR4HgDv5xtYicKxC/KB1fxbjJAW9HpQ0afJmOIvjdQdAeTn
Bb97PBwkZEezQJCS3H79mBLex17jRWCYvGsWM4dNkT+hrCf3j1Jy+/NaZz5AKNMhw/nvYrMeWlZS
qKR+nArH7wJUUJwJ3PfGVx5hY6LMQ9ziE6KQrnE7NfsMf/ZLu/fb5yWTJ1piVqGZs5/QQbThUIep
sKLllk/HPaUo43IUYnXr/7B1RNXw/9aaRSNTS+CIxbxbkdSyHrS2MrmthOb9dXtpn35zw/NyTfBt
XPIM4Of6fz6aq1KV8XLhL5vOo5NxOAOAziRt5BOnXNSyYIl+/qTidX2NBTpC/kLN3yBncrRZppkC
upnQF00PU3DL6wTXPtW3dCSNS7fcN7H260qzjSoDQtZik5XUInHxbqJA4N8dHINoxpIWMtA2OZQM
l1Zgxi6ek28eVMe6WSUYANQ7szBOq6b0rIqg11iYP+3LaVOHR8E7yv77sE6z9dNKs/gmlylS0hMr
qeopiQHZ6Cd2KXQBDgUL9t4DDl5pemGvngcetKxNwKNCdBP41uxc+NwWoFCJqjzffxJg4k6gvrJi
Fe7/e84lUJAv683ORtcFsWDGi0CXLmJmr15iL9XuUKbbtpWOmTJctwn0VSM4iqqlp1MEjmcVjNrB
16oWAwFvP4A/x9gp17Mri5v+5539zQsRnFBqfRCj0J9mL6SrBksyGzM4+O2rrp68eJX2p0G7RkuT
/TV27z8v983xZVd9Wm/2QtTMNiXAI8FhFOgvdQOjuOrfoXoa2cZEiyAfYc9Emwurittrdn5x5MDc
woDIqhjWbNUhhMeTWTJQ5+EYqtdqePKTR1H7I2srIU+TX4PW1YYTzOefVxb/4PnCtKsccknRA5pn
7FFQ91Id4hhUol0CPwUVIz4hjJgp3V+MjZcWmx2pphyiemxHntK/RWODb0nAECrQcKD/L5FCNOL+
98nmIXHQSiUUrxSqT1Rv0EiB/IbbaK1f+HhiB/70CmcRsRk0POoMXiHuvkKY2BSaWrjOXUxKvn19
uFuBn5OZgM17HrVJr6hJp0DcmQNqMOjucGnCOufnQo6+EAC/OXgwgoE92wjLE9RnB8/M9MiIbbjW
oO/FfqQupa/skluSTGtBDwfnQg70TUMMvIbA39tCj0P/oAN+yuOVcAB/PajSlVfdKgjrWPqfbtij
Yct95rTvodBK9941bUMPdyGrC7PeUsZa9cuyvOiSI7bH168Koh8UHYm1Qik7zwD1NBibwEM0Lppu
4nhfjMd2eDE6acmVY3du4whFpW23Twqk7Yv3xFgyj/j5bH5z1/Ib6Ngbgo8gxo78xk/vow+YzUwB
6hlFeGsp3arcQyyu1WOf4J8sbVpYiqiWaOG7lb9SQV+IvGf7ml2GqwD/YmQHEWMWkxq1HACp+9Q1
SvfAL+AQkZZST8WZcSEKfWzdL2+brQZe2cLRAbz+mdWKV6VePTZE3bB8zLGtg/Te+Dg3A9QAPdIi
8QYUlBb1GLy02uuF13z2qR1uFhI1RWH74Zs4e81ZCzlTJuxf1ZM7gdi0/WNXXfmbiBsfHtBTBF04
UXFVEBSXK8xEfl7/7FizPK13tGcsx0aTfzbfHeFL1qUHWRdkKLmbEKpKjA0aBkJgHa2On1c7P2RM
fmDxyPCp0R62rFnZGGOTQPeg8cS51kcEYOy3OEMFLwQnanr73P/roFGYao91h+EKKZy3jGUo1xUk
hOmhljvMy59//k3m2fXHITP58A6GdoYFz/nrRpetrEv0avKuOuNPXzXQU6uV0ZfLRkrAAWGLJMYl
8boG4K2pECnQd6ORAZ2VvwyTtsx2ZTtuCwftMOk9sDd5DjTHXHcTePtxVTvlUisA9RbRCqku1b8V
mEfbCpa5+t5ET+mguDfI+NHIuA/tBwYFg7zSQhayoc6CsULmKBkQvO9hkUMiVOGKY2s7htF6GrYN
nfrUqJZa+RxO16WBgdNNgGWOMp68P5RvP7+qM/c/lVflGARIqAvQGGzl66vyS83Kqee9K79H8C5D
ExQbTu3IJQQm57FTNrq3NvEApMM1AFhpkEK/FBjO60f67eJWQLtKRcpz7lU0wIrwDa30xJB6Lenv
McZ7Q2yLLHCNaJVmvBCkqgCFXpLKBq0wRu9+qq6NS1XkebZG24MILXNqIQScbZwiysfQDwrnyrIC
N7Z8GE0FnFrP1dRXUYkwF5KCKw/flwuf4TxmfOTNSHcRG9kYs+wCrV7ZioDMXKnTBN3K31UYYRYD
Q3zSNdxBh/GFNoFAx3kw1zwghQLyJiXp6vKRPm8HcpYxj+Cj0HmE1TILYG3XGF2LRZloHnAiQuR8
O4BueCaSwb5kWKm27wl+QF76u9cA1RJI1UZiqN8LdhnNjdpF+VVRnnQ5AMZ6+/O7Or9HSGz5TrSF
PzbNbMeCjh4BwNapcHJgVkTvecTYpG2uR89f/rzUx4349R4Ra4EQIpPFLcGZJS0JHJYmgkN1MF8m
wNPJUhvf4lOXAToEX5ZhhVupSN3BbqG/wTy+xVRKBhsS9Jfu7vMNgtEyOiZ8GMRMkAz5ek65OqXK
jOvkAHeVdrDIqidQWoz2jsgCQshwI6BiN9Fbbmy6i/Oxbw7GB8UdpBIH1NLm3eiwTse6m8oPn3Kf
sScZFFY42NZlyrX3V/otRRech8/SRTaggRcTjwoWUJ0Pv23Pg0+hNBg7B7cMM//zvGg1XAPAwLFL
Mi8FQrFt5p/684LiB31Kjiqth7Ea9skhAPOe+a90IXhIkkNrui7K4hopJgQ+u0ld/7zHvtvOn9b9
QD18WjfNJlkJ7RbzIyxw5ReMJ/im4pBfbHmed5bFO7UBm9GIxCp7Pp230cs1abNiQKfSoNOQcXkp
pCVGCtHwooLOBjPpXuzMiWBx9l7B+pGOfUg1z4JJldttyIj3w/WO1ZApFjTfSz25b7fLp1VmB1X2
OsSatP/sT2ZSxAU8Cm6r9oZ5UEvc+vmbnUkxCG8dzAf/96FmpxEnPDuXJE5jY6KgOY33evnY9JtG
e1CNYKUA00dtvY7sHY+badD4phciBO062jAyDpOodrtgAC8FiTOEzOxnzfbwUDfggm0c5xNSEPKx
Mni30R6nfmyoihlUCafNy/YpIsWbf2JRWHzAKNHBmL0NtCezAncW3P/KR1lDDyRbCjSFCokTJ05T
WcMJEMZv0MtdXBkl01/ZZDl2hgrU9MLfKRhPy/WpxfCrqWoUgwVKAburC1/tuyNu4q9sC7kKMHaz
rTjiUpXLHV8NwBKtGHGfjb3nRkCVYtowHDi/Ppaon1wcrpyDLvkyn5ee7c+wjPOKaRqvaMLkrz0E
A8whBINq+5iMaKtnTB/QzQEhQRfDiuXrAJh7oGT7oD0hkVDk7wYirdNDKd3jVtn42mqKAYjKW0dZ
SfVNpLiVsjLLXRkzJMXH1zS2Nv41KJ+N5n7yt0llXHib4qOef/R/X+bso7dZksuZTzBhDeTqIx8L
9u6dj0ml0QHE/vnbfXe+gQtr9JVovFPYfY3OmT+lZtFkySGvBOVt3TCCYlUSEYEbstVm510CmZ6D
mcQ3+3fNuSCVX/tOPjiYk1ud25q/E8BJpvxr9PF8HqFc/JrqU17C5WvxLqKEp6wFeh4uGg3ZJ4q7
rvnHwkAP1b5lMT50Cs3N9N4aX9GZTi/PLL87+sjcCY8gCwjLvOSBLJRUcRcl6L+ihr+f0MQ1+z3Q
cggvGnhq5sYI6P78UT4q2bM9gKQcuSLLMq/++lW8lDGILPGG8D0Af7FjXDlo71jltt1rHuP6K+kA
3rGdzdBD3yC0AW8W0ioWuflTwuSr03Bt4xSKjMLyjzgcaROwNvOx0N9b7dpCdI27v1HgnXoHOzom
QLRzacnhWaRps56gdSK3Q0DTyUBBZApnpOopBeQeIz1g5MZSkdNtZe4zyP19Yvy2+gcz1vYAYV3G
gku7VxYSBK+KpFsbrFWotoXIJE0WHjFfoFs01W9S/mpP1tIrkgtX/7eb+tPrm8UjiDp6qU18M4VR
O7ry6clL0j0JLUcoUZj5A+L9+Yt9m9CawlOSy5j550eK8CnbiMZKdmLUNQ5602ziJ81HXJsrKd2r
JO16/StE/UGRYVHBAVHtXXXrNH9ppWbx5dT622iMqQbiDWwfZ944aOOYLB6X2kPX6OtCFSzFyhVO
i1o6LXpErDs0i4U8GeL1ojbHWDDhv2FcWli3sRW9KUhpmEX7K8gQLyuNBwGIFWGTllKCPH+ay+A0
qOl9ZdGbL/h6BSrlJcV21ax665lGANsqWFfeXYBAZR1327KV9yhxQogiFtsvk2mvqd5tOsxyjVob
StvTO3lgCNwT5EGI+TMY5ipDZJS/OtljEWjXY3grVeWvEuZpkkG55mLpwG5UpY5knr+Uhr1dwnTY
y/XKmXbCy7Rbm9WdFJykaVce/CLZeSMsGEQqW9PcqMwJlA4CixMh+uVtkyJHvB+wnjy6QZFelzxd
2yrgITBSfQ/kcTEgHRrgXVcHPAS3W3zdtzAsvBc1soCrId4eYBmCqlky3GIg2We39Zgs4+g4pdMq
S99LEGVBAtCAN13n5la/s8IGdF55O4zeGsNs4YJnwjI1zRSAggLOHBfGcHQnybrxBxtRJXWZ47kt
RO6G69DI0dhTXoWnryVPS/ENlURekgWW45tKUHVR/BGjVL/xtjpWiEHVrwJTusFvLAPVxv1iYHea
hSrK6GiGA18rMBBMqIAqVEw92O2YYHbZhTLz25KHOtjmmCBRjZzl1+A2yX450dxKDpkN+VJ90fv0
bkhOtMjzCq7kBtjoMgiMC/gxTQwt5jGVe4cay6Dq4ar7uiyMuamNOuE7aprUkZFbFj1qEogfqO85
EsvyVaYVUC3HxykqhA1EmE3rpt6P4HaEj19I+aIivl5GfxCJXVr4TFKpBdToDPxqW9/KoYNC4YP4
O6Pu7MsWCqaGY4PJnE4F7WxfiDkiiv30QLNEoe/Rq1BivCglDbVm/Zq3x/a/rFQhmnpn69Bept8L
eAN44dcXp0zoGjbCXBCLPNm6GTUYCO1+yJI3JOZOVRDfpWjYmVkLbfN9oKbveKlygxJ+slaU+8oa
93ThZFCxZe6D/0T31aH/lEVP+BWjW4+gGKr7HWJFw1vuMbZI8mXQylxeF5Bf3/Tk4CGhio5z9wey
YrYFyiJmT8pFfICfiEH5yQ/2YfynKSYIWo8yhVoxwe2FsOrtKClAnlWXIB1nSomiwLEp+eG7oG+H
+d/Xl8neTlojES4Z1savoQW2TKyVfdMEa0DSEb7MWW2yJXlJya1dnQR0ntmJmd6q5DzdlIj7XJHf
+QJxiJsGHtZK4cMUxoSA5FDiD8htfs8VY8Ic8HGOVq6QLaxKuOIommkPkZQ94LxZdLgUgORXHjUP
KxSt2f58IX6XxX5+Tu3rc8p6M8m1wnPmyolfrA4nCjdwIyQBl+tv8Q+b79DPi83mlVKtI0zhCamT
/BGpIeLIuzCZLJQcSGoTLuQxX6OvuBmxTJ3G+DpXEu3/o5X0XaoojNp1hiRiNj07KHpT2uOYxB9Z
GxlT3mGZoIRLGQkX7QSeLQHjZxnlpV7adx0sh31lsi6WZB8e8p9Sj1CWLI9rND4Y3kvlvBaVDZwT
7wgnhWYh+gIJutcpeErvWsbfMeNWgYJ3UZTruy/++WfMctZ2CG1Z0ghHXXkyOrhJq7G0F9yyMLkU
/1IR8c14ROBnBHJRaIGdzdwsqSgqp2G5SH1PFO5qYINiFEVvKYCpQTaRZi/sudFE4wt/USV751iT
r4g/7CD/pFiPF7b8tx9CA0IuFAY1sH5f97zk5EbVReInVclqMvMlarsF93gQ4Bd8o0cQv13Lblcq
fueMd/a+utWWcvRIG8HpXtHZdAy0DYpXLsMmZYqIq4zowMqSsU5iYAXkIMaYuM7YuuP0JLS+m2vN
uC7NanGj4jiSmsEVSmFrkavlDg5hD7aKSkigiWJXuF6bWIkIJ9gygJubtCupkfDc2IgsoCF3EQIY
afeYOdetdqK9XFn6LzUM70cb3XRpqRNAEg3RO1NZKXEKjxchZwUv+W3nJCup3yfNS9lj/WvKy6bA
uITEpIsUqDLlOgLcn3mPo+zcWYR2J7iBsy2FF9pH2rcn0BAadERZxi6zK7ELmqEYS4Wj4DxYZFGj
cRJmxEnSXEXogHvhTa2YbhFD/8QoJZBPIDyWRXlnQ8S3d4ZfvjBIE29JMzIGWtQ/xksg5+tYrXd9
dqwIxqO6j5hPqehJTE524Sx/tHvnkcwxmZBwOQDJnbNm4zyp48QkkpEWoqURIXyjrngY7sIKqauy
emiU97h/hS3JPClJ2o2SElGt7Jho1bKunQOG8tQVZkIqnpzMnoRXFmlBXe8dFM2k/yHtzJYbR651
/SqOvoc35uHEtiMOR5EiNZakkm4Q6ioJ8zzj6c+XrHa3BPGQ9t59Y6tKxSSARObKf/2D9PBH2Dop
dQoROt74Rt7qXJytxfNKKPrAaHWgdnFICovsMrXxPIyeh8ACYDr3yhx9YBYELlrJwNLT07U6hqkp
aTUB5wlMAaamg2UQp6YOVbjaSpcjsWEEBAd4Q/CWuDbGGWgmfBC+UH0dteD7OON0N1gLyV5b+kP2
FnvKruzGS7AdXd3LSPnnAQ9Q7JPsiahHuB3CJQqelkksgTE+xHwoApA5RbOOa2UA3z2q1moqrQik
5/+xfKPVH1yXRmLJAZhSsJQfPdTn7NuqEFypewV1BedqqQoXcsDJJ7Geh3Id6TYKwidtvAktf1nG
ICz5bWmOs0G+WaIt40iMaTGgOz5g4txjQPMW2dFST1ZB9np6dfpiTi0qD7rWgvKISbM8xRTU1q5U
RSW8wayxf8ncm1Q3rxE4uipeTXRfS5xJBsW5ayKL7muzV03vaha4zqIOOQgolJfBy5itiEcKnRsb
WkuEoX/kD8R54qPK2w86WWG6nLYzQpZeXRytg8xchpI2I8jhqkBDySz20c3Z+saXXwzfBJB7FEtx
lSCMtjbJ0Kx8/UbFJDODKA+r71qHHn/6Pnzxrp/ehwk4YDq5FfY65ewgjsLSczA+5KikHGZ/Iaoo
zusK5kp9rH9jksB+mbNpdOAhQn1ZUafF7Osm8hpJOJM5/7GsRjwm2OIyTAdBn5wsYaNfRkHiE5md
1a8g360frhT5FYg5AjsRM+T07TgClbCF4t4Kb0+lHSfAhA/FQz6UY2qG6iE5HF0hG0V94EVxivTS
ByrE08MdFA+TBe7TeJP618tGTPzwVdwB7BuBtxhDNgJOroVBUgUQlF23hMFldzlSwWbPuqN17cy0
rLmYXhKlTR81G6yjZ01N8RxciT9GIUo5PLakf7BuobQy54X0M6jiNSDDWIaz6CZxiaRYqP4FeYN3
eOnhqd0sdGeWxasuW2Xjd95ySiRWDZYZAw9wfHpHgCqWAOroMiqWeZ4++wUZgW28NlpcdZWNlRb3
oTFuTt+iw0F0eosU3k9TM6giVH1SRlC/kQOBCGjXZI+jhzOadx+Y2HIpOY4g1UNdeHjzRFetY/wY
cRXvdfWy1bqVbwaL0vHmQWItsT+qTH8ZeObCNWvI0+1SqzoS9HB1K1AElsmixJ5lxOdUsLSGFywl
df85B+AbiA+MoucMNKD1GowHcVIixdRr22WLFFq8CDFrtHgMku4v0ZEPwky5Gs9shV81SqinSLSh
OQy919Cn2RpuG+VpqfEigHA6LT7bRLPHw2vAyZ2AlwuaeWG6rnlEoCZ90G4VqdtwagcnLcPfy+Ac
meLYuvHp+0zqW6tLyz71yItnf/SxE6SfQO0mtqMcp1CzfK6HAov3eqfE4wrGOruwOEtSZgaEL2p1
stIxPbF93GjERnd60hxrQaqw4HR6yAaqPGNyBBo1SU66NgHdyG89FvNu7Zv7BMzBbeeQTWiSYQXg
UUGeHlcsltO5SuMAHq4N80qbeiqERiBJjUPJG3t3qfSQ9GvREAOQ/t8NM7k6q8vI1cFaGGuNW2og
roni9uzidPQmCv0kSW+QZSClfl4M4ZGriRE70Y5jsYDOEXggtAh5isy2QoQoves0h8Jzc+vYIvxx
3Mmi2PlW6LJzU/VJ+1Yv11m4SJ+oRANnlRFUEZ8TBwic4+tT++s6JysMkKkb+R63U6QYarco/zDR
FjUWc/b0gzs30uTBgYk3jeFyZdRK3E1oxEODPGcvn+WDi3v05ZpoPbL24zsDzejzs1MjX9Fbf4ww
KlKhjuG3qSabwtdvO1BTtHbw0C1atgLwy6rwMmm6i9OXevQhYoINDZRnSSf08xdQItvWzZYv4NmI
ltM70T/TKA9V/8qQblqMIhTLXZ8e8/iMtQQhUVBpsGr+PGjg2qEbjlkkHNEJ9pKcfONRshk0i0th
hp7lEhuHwypwzuDj6JP9MPJkzkpRlAS+FFM4aLdqDYi7FW0N+6ZPzxSuZ69xMluLzhkSKU7BOTmY
HhgyttSvDCvfMJcgb4mKPDW882DdEbYrZqgfrnEyp9whrC389w7vpeF4ohBrjPxC6lo827C0UHD+
N146x7gsMmHSeR7lEM/vy6wGq7Rk4VSCcOjz85Wd3O/MHvyAPFgikJVxJ6BokzJQaFbNbH5Idzp7
LvtqkcHmizGpwoximVAOm+GHsrBxRjcPQzY7yA7dnVVha1fOZSXedYCMYngpSe6ggFjQDQwzWINF
gwDcijlPJspCQeFYbpv6qh6vqFKC31tpZuN2d3r2H0GcyAGAtgV7CyuXL/RGhXbHqHFzVA6y6BrJ
unSB2IRS2V3U9pnS9UsSAENB6be4MQDhFvjt52fhutrYjI6Ly18Qv0VNvcrpjnoim5i+a5k9Nan8
3vTlVYoLReKmy6ESbyCcla0VuKuAxk7nl8sxpKTdAl18S7CPLL3sqhrM69h56/Ek04lxO32Pjr2m
lAUggxj6EiMyOU7IXg1nSRywIWyL3hQVsZXC+jr02k4PdfR1+TiWWCE/TpomU/F2pGJjsmZYDoRA
gH4htA+i8YbKzW2yi47WtJ+bxOREZ6bD0Yrxr/E5ZnweX82CzjMkJq1ibwRtwsuvUrwNE46vlnGD
OfwB0nHt9Er0/oDTe9VajTop74U1QyW1Bps/s0Afvf2IoghgEkK4AxXiwy1JTV8tXJkVBA0cDDQ6
g/FBR2+fI28e45aqtLz/HGmy/Xhpb9V+yc0nVotVsqZZqY8PJAMNEZpNC5d+x75QoPn2v4ONutID
wTFi5Wyb5xhPwpTkaTdScLgNtqJPfGZqiDV6uo5p5MWRXAfR8ovDRtjpXV7iDrhrWSHoO3e49pWJ
Mk8AY63+RdbfaPoKBpVjFojXFvAYznyDI0iTqgkStGGSW0CX/vPkcCPPcqsgpEAu92DEoTXO2CVV
dUGSjXdPXlYDN+rMmGJ1/nLVpmqCzYPl4QTweczIxUO08VkxYNQCxVdECGDttINRRCZntDAJGyiS
bhYO25EOxenBj55XUF/+OfjkgodUSgNCjcB70iVRnXyFuH42vkVuvmC/AMYEHDUobQfZnOUmokJ1
JRrZncyd8PElRUxoE6Zen3lLD65up27KZEvLBqtO8pFVG9f+8TrtbwQnJdgW2UPYYFEP+Hqw2qJG
c7o3LW+2zGaolALzKzXzwjU2GfMUJI9p3BTJHJCGP6vJktcNPNj14a0g0uP0zTzocr9+aUekBhmq
hfD785O0i8rMyVeguBP9Xt4trzbXIVbBRmrtczw307p/H5N6aWo3g3I/+DiYOSVZP7ibebl+Sfu/
1yEs4Olg99HqgPRhcw2HARKM6LbHhrQU/G4IAPaWBBALGzkD8m+MqoI0iWVJZ76OojM16xGFAHsa
gg5OjGjZ6aZ8vi7JblqpznkYER422q0JrQCHYaBMF3DfTo2NwzJtmw/gIAGcc5YNApo8egKn7+/x
rYMqlqXB0jXZmKxermyZfi7Z4c7xXj11z3wlS5oOqGhrGIA4XrPi/Bqprw6Yw5mxj9VYGgW7Avva
VvRpbIjVa63RlbylJGfPlB7GlYYhrQwbHKPYZdM80lejmsiAO0+PfOzE8HHgSUEh+17YVpET7lpp
K9MZN91FYT+wPdMrjBp9EednyH5HdyNRChi4O7IlTYoBtRzasRp03FizK4hfrvsONMDLwxw8fWXH
n+eHkSalQEhCjVpZRrjrC5pJey8H9LBusuyudjTKALwDoNjD5TND47ztyjGGCXpAIT1HGA52JHaj
D7tuH3mOjWViKKpXFGoth5+GidTYj1a6tgNM74ltiM/pw47f3b9GnTzOQU2TKjC0ULDOMmUvR1dg
ib4qgKDTd/dY3Ut3iB4j0gkUf5Obm6VNXUfIWnbhDrKZSvhHuAjSHdYFJuv56bGOMbJV6mtMpWDN
2EzXz/eybsKoaQ0cfOF51d07PJMS72kWZIhRkFLhTQpemKi7U8iX6AhivV2JIwFElIgCWSlgBtrn
3lmxHkzX44/fanKvdaVLSEFQwp2bPsI4VtN3Vd1n2WvFUsr/iCpX6D2vdPdaavfSZqyIG8nPOsMd
KyoQd0EqQpQN6W/yJCRZrpxyHEIhphAYJaRKvIvM5FU2CUFSgabDx75p12eeybGZ9mHY6aodmLqH
tqwLd4lm7vA7CPUHzA+IxZmX0reeTlUav4q+d6BFOwR1K47lqY2xKmgEuFlCp+P0Fzp6XCSmBxEN
ZGzo6pPt0ZK6mr4XX8j2vsXto0lGB3tZrn3rSC9qA9yyAvSAVohfiXqbUGjFbkTPcUVjEgCZ4lRI
jCyLsKbod82vtnrJIcEMtkYRL05/1aNoAigNfCbWewVF2Of57Ht25TURO3kg2DclcUwivGRhN9kM
xM2hKUc5RjF61nfqGPsIdIjDKplGTJfpPmNWoSSnmRTuClddoeanYYkbFJnqHMtYEhV/i3WC0877
7FUJfjbEdQTVfy7++fQVJq+NnzRyiKt6tCvth6SLZ/R6xILMhcMMotEhuH+n7/fRqfrhoieouQfZ
Th8kLhrwhiaNGRdkUOGqatUzDPfOPNxjG+rHOzypIgYvlZNRlJYCRx0NcXni8AkjSCDfUBjG9gww
fXSrQdGIvhLvZ7p1k+k04rWeaAGLPkztlHiiGs5DDby5D/N3wfOgXDpfQx8+9cvyh8mGQz2KvcrB
6vjDBtdUSaqXuLTvIkLM1C5YhfpjqNyYNNEzLXqwLZpoNc0G0JnC2Q8hnWZhDtkkC9o9CEJoQszN
fG91bzGZwwZ9V/5c9Lp8Qn3kWy1/E9gS08KD63HgQeB4l9MdRSlBNUjl7ZG4UHJslsd8qTOP1dYl
8NJ5EJu6Utnb7jpoLsMXv15LO/M6RbSL370zM5vbjZCccfSCIEZOUDSX2J1VkLOihqemgg8/Yi8X
4/z4rNT4/3IulTSCOSMyWvJb3WleKgeMM98EcvMgpXdSIF1iJXytKxVpN/nL/2D6gudqqog7ZxP8
vFp0ZlGoo0NdmsTi/F7RCGSb1WsOSHzt/91Y00U0rqrBKCgHaXgBybvYN6N+gKplDv+xFQZQlo6L
CPa3ji6bU+ft1M8MorZHlqJk6RNOkHoCpYlgjFXJmTfkIHT+Mlc/jDXZI/syGofB76lVtGY9LDXf
WVquNKPfAUNc4qESgid9bx1a8Em8zpP+m+GZj8pA6NQtu1pTGksltBaNggpULhdeqy3zrv0mjq1B
nG8d3mwP/4FIz68VvVtZ4zUWFL13Wxb9PKnkp1TwmSFXS/VKTNjQwqeSzxEIhIhuwGKVrAYfdrsc
zz2FjqlhfQuFnos6UU+IaK5phCr4yQh66AutLUlrb7Sbqr7q3XjZ6t7S96/zNptxXFsKNpX0JtkY
2/bBxgKnFkuqBNky9fCG4eCYZYhde3s9ktpT1BjtQejyfuTsdZY8a/03B+X76Xl1tKHMnozeU2DZ
6C8+T2KflOJUKalSEvhl2lBscpvkjLpHtr9vQmtNlWwIR8vW3wQFUTCuddnZ4UJRBiS4mPFZwLw3
BZVVnez1gqQcevUdnVdxijXzYWbqt4PmzIJ+n3fYZssvcudfRHW6RNaNc8XKd4ZFi8sfy+HY/I7w
o/TNVYCRTZ/JG9V7bO1g49K56Iv3GMFAHj2evgHHd94PN2By7qlQFdqywxSkr2dX5AiCnWckf8x1
MtRDjiK8Z4Lrkb7Q4QOnPOs9rx87YyKuEsZfCH0RWH9+BKYP5FGXbBN2RVeow5QAD4vY8Nf9E6zM
xpoL3ZUXZ0u0RY72LR9h2JFGRc9B0H39V1vfZlY70wfyk5mz92VlzQe/W3TpcBXpD7W/Z/duweaV
APerfGmAZtKz5AGoB1IfeyEdcTRFc6EFJNbL59mductHi2HM4AwTeTEmHZO1UkXBr4w6iwrwL8wV
Dl5CQfRLuFZjLG4eCE5nBhX1w5fV5cOgk0UTS+wgTwoqz9p6ID/G79dxN8/ew2svXDvSd3ggaKQU
9mHxkFfEJpwe/yjKRrdRcw7wCT5ynx9s48r1mLeM37FtErDU3ObQoULLWrvq2nK+QRtYOXUwH7RH
pd55KMeA3jHKoSahlQzCJnvPstWceRYHqunX20JXkK9GuTlVJCdh2hSRWOCh2bCXUO4JyoIF4w1Q
2HLgcAUrWQ/WhrmNHe+xgSzi6fkFB7yUtcGmw51F8iKupHnlYi8SOqvERaM9PgLL9GRs4dJEUzMG
hEugfrZkkmvxpqkTnJPnXVg8AM9RQ9eavNQcLD4gY+swppgCCCqCLGLuUvwXBAVyLAmlN0oPQb/z
CeRbU1wEJPloWjtL32t7QbT0PCSrkt1hloL+ZE4+R4acgN1b8B4N9V2XjGXkvXRhfymFZJ8g9uyD
A/V01LwzD/xokwEg+887O9nOAnckTKZvmHDSntSyua5vbQqnYLyKiAlkKewLd5PLeD7fmlZPWvBS
Yzcoh+hbzassRDanZ+Dxxc0BBoB3y/nLmdT0NY0ftxhE+BSMqV8GAv1W4qSnCTqGU48EwAqbTw+0
MnV+Egpz5guIV2w616h+wVqA1ylJJyWwHnAaJX3wgHs42lvabhEGRuq7v3KtpSGvwdFqkpSoJE8P
fAwG+TjuZL1xdT8ZC69kTU0fKRTgnBvWre5fKfnbcM4t8hje8HGsyTKTeSS1xlDJxGuexncxeim1
XTv6mQPM0YeJwRI7BHYlAKGTh5l4bm11EqmboC3smHSNWEk1+NyCnohcBQgLDWOKnUwnw2smk8n5
dvquHj3RiEMF/1HvysZkghcZnvuykYU7z70nPzfvDAKtaJYp6gO9K12OtoGZfAvDn6fHPXZQ/DDs
dBbFlhFAfWEWwRTxgyWCEajtoBXZOefGY8oBkZP0rwucciZQ0LcoB1rWxnDLmQaJCEk6o7KtEulS
Uh+AlkYSK+KlA5A1WtBkUwUdeTOPuivJcYgpIxC6rZaF9nD6Dhxt4UH5xmCKEx3/TY6vhSsp2dil
4Y4gTYHE04ZLogHjnvhCbuuV4CEhaMDQkrfZLc0ZZ3ZfJhYB8rCxsZwSXsCVEzRzOd5b5rnIgQMV
+8trTv0CIxGZCcLSzzud5XsmsQE5kBunzKHLbkPJJUFd2RLRtlAa7xrNE6S4fNFH5o1Ep9d2N5kS
LXDHMlI6CJQozhr4kN6rFGVLOyRmV4WPWc/JCZ75oX1f6/pSp2/r6iiIe38jk9xalevCOefCerTt
IWqxP65lOtl4AzNXM3jNeMFGQ5/rcCtt95FsxSf0AREV/5qcU1zPi2+Z0kExPAf9H127cIQGLVMx
CDQmqCruUENRFf4Bv1TcPWIZGNcSlGmIg/9G+/VYaYYzHc5DmPY5tj6pUmgsNbXe8XKhBGdBASXk
be6JicwfeTwDLVBbP3PuO76OfBhzMpv9Ista4nzZKIvbVurZ6snEMNaWOSw4jlVIdYqSc+6Z7fBo
pw7bFxuDdyGymxo+9UZS+77CpVbZO+LSqs1uIJ6hQkuqR1NPUEBkM3klmfZsHFetuYyl5xDUg8NL
yXlPGDmTx2nla5uw6c560wZ74eBTYJYy+cX0TLcgzqlMCt/wRm50PN4QnSZCi84S9o9OkQ8XMrl/
tdP1FbJ+LiRZVsaw4CpcolQpuzo1hUbyeHr1Ob4sQm6BRiZg3KkTRM5EHVoYwjsI2pvSimbAdUgb
6JVzJhGi1iq+8zkMN4VQVo3FzxH5Jpwfe+/1B378me8jtrov681f3+eAgX3AuIac+KZ+5PukpQqq
zkGt8VeJk1wHh2OnvxJy66CykfNkZCXcChMUHdUzqUynv8nRB4FfM1iJTad06pjUmUpgWA1fRMgu
tXeD2QIZFrj6Voq672e7O0crTMPiEdCkQ0k2pbEYcu/To2I8jdNpnhubombE7lUix1dbGJjZpfy4
CcelEW1iDBf5qE1E0TvED+dPrkerO8EuJDgNi5epqM1ToQ6WqliphqWlvVv+g7Cggb0+s6LnUJgR
Ky8K2azU9nktzYTDQ6ze27aHM4W+rdrk3hxuhMDFA2KAZS/EiA6N/jJ8dfWnMWcvse78wFykNp4e
JvrEEOVTbV4EPqhB+BY6B8RSeA3VbbEOeeh6TDAzsc2SfqaUPZBEv8w54eVJ7JaI15m8c0lnO6Hc
BxQhoe/N7t0gXLbOW6OgAK+6y6G7I9RnHqXsbeKIixOPWiBeeSpQ4hq0f0a1vnDanwp8WvMlKPV1
Vkl08p0F6z1qg2w29CRyBtGi1+4MvFaipdCU5ByfmFrtEF70NSgTjTUpu/HZ7RUiaJ1M3jeSfDdm
P4ORU5B5WynE4ETqrNVf8VVA3GosWhJeTTPdlH6+ipFzafnPOsQtDey3eVDkiygjble1thrJdR2r
fdlD/6jKM7fvsGudun0ToEmywoFUauZKI28JT8FGPaOJfc0EIn0Kg+7gSdJgXNFqico7C14Kvk4y
7CQ4uXGjzmpCf61n3sS5NhKa4xQ86ctA1pa2AWmtXEYlkEiizCo+lN78IOF5YM1d78oanitxpq13
ledfymEzi8xuFdCP5BSm18M8nykQMtAeF02/MDwVJeYVYY3zmoC1Hs+3jqOucR72ESXRl/sB7Q5C
OQpVPFM/l0yZ1RlWL95k7kforpSOPrQoMvU9tFVvMFcCjDm9WB3fdj+MOaksTC2Veo0Gl6ijOZhK
tOEwgQqSV9ZtUBhRygjc7vSoR/EtCMh/Xunk3MJ74PauF9NxFxUpt1XKs0U4dBdOf5dUL7Z+a+vx
tQufYhAqKodcOOyrEqrqqq6WsdURQg0ViUYFkZDYLwaXjrcvaB5qJjLI27y9lotlxoUgTuVDVMpz
q3xjExwlfYn/jm8aswThvAALBpwGIIHNVPmnrblnrvToMYVYC2jeqgmfb1JJyY3aAxiyQnDarshb
SIrZEFzGcO6gGZ6+qUdblZyn/xxrshq5XtuVeHpBTClvodXNkzW4ByUUC0TRbiVpRhzaXCOW+fS4
xy4RR3tcMuguQSicnOfdGo/foDcDcQyBIzb0W69elua35lwXAgOJIy+IiIdjo0NBgivm5xekVkcS
IXGC3BmhPEPtc1sj9hqeux71n/8u90IKbWHGoJbLyncwuXivaFfSH8nJOAdZX7IJC3BeKJ49Gt2i
mZt41UZE3xLXBFFsK0UA3P544fnSY4NYLMKpFy0injHxRi9sqnw8ikoDfLKJL0o7uhxUqALxepAM
wK9U2cSoqqFW/iiArTqsKVTLmFVDNa8IiTcqzjj5uutsYpUJk0R12yTywqJh06LgFp7Tokpx8JXx
CBmWO5wZlBVb6k0m4XaVkL0ApTzXfsZw9MMMwceDZ5MNNhQ4Xd3G6rOP5loo3UZXv7DGSxMtDz9Y
zVwNr+oe41wfcyH8SuFGyea3Hod/BXsOQd4bSQAdioehyZfYFpJvBN5s7QUdJ5NWRovDT4dvft0v
leDGMR88fSuawXU3HyCTBO+mlb4V6FABHET/T5w/fRywbMJRJbfFHcfdWAbwP1lFM8l7tcbvzk3t
LWtn7+GmUaSzHvG/oB9AmeNddBGiC15GsOwRkCVIbptmmNe9vcTD52AudCCVE08XR28eiHwER7WU
hegL1RQ2F28pnv45bkV1zL+lnDAI7AyBIINv3bNQqSYuhiO0eEWsUn3oW2JoicB91ox44wBAetZj
72F6lC2BMZA9i74Qvw9ldlYPt07wqCmPqrdz/IuxwFiDZcpvXmP5hx43c2jZmf5OIrTqoL2PH3K+
qCT8cfjHhro3IzLtqj2bwBKVUEo/36FtKVZCTOngc1mpBv5prURxpFdX6CyFBdNIYYA6rMhovQhz
MfWBpGsUqbc60gbg0BHiCGuYJr+IOQSIx/IdcCGiDIU9kOAhhZumr5F6f+3BjhTdJpbHMS/m+Mvi
snMzYhrbmjcaae2aKS1Ts/lulgwqdTvBOTT1B4Xjjaw0q1wLyZOEJcp804K9SYA45ZqFMUA0OJex
+15175VIkCZS3uD6dLpHrfqEfnumlltxw7o0mSX441kSRKCdrRXzw81BkAm5t6Et7rIdV9pNDs0d
vhs+WHMNztKBbJpF2GZCDzMfM/unX/Zcytuov8V4AdG9KIaHmtc02rKum0rxlsftKmmuMnD2wjxD
rTq69n1YkCaY4jhI+oDXBGtf88qp79fhh1PhWUDxaOMAEzyVlw+7EOiXn5c+HlikNwkjCcOSNGOm
72PhwmyUM819VrW1BwKmrWk5UrZQTtLfASXnD5nAo7oloEj4t5xe+Y8WD6j4cBxnQYZBN9nd0twP
UTerwc4wL8iZz+hWWnghvLh5hv8RTduNc+7AfhTy/DjmZJdLpMxP04IxC2UNuNgk+hyO8KxUwf/L
vTbsMlFF+psaS0DDuzDgRZ5j7v1/rpu4UgjqNsIXcQT8cNa0VCDPLtDElsdJ35l7OFMP6mPgGWuf
/QL54SESKFDObLXHjpY0aAwcTNDYkCPzeVxVd/uKfGTadpgJunu2EsXY8qYT6iG1Z8qJ4zMO0hz2
+cD0sjoB8JCaoL422kAoy7EpmY90afWE1bfcit6PlZrrtn73jPs6xTiTWpXpRx/d7br5hWjmJBWm
Jv287M4gRUcZ4TQu8IDQTHqHUxOIxvMdJxxRzrksq4ItQ2tFLRicrcIryo3IyIMgJfnvsHIpntkl
fbr+A3HRPn3OJK0eKB8EelZmdIykCwLSEVRe1o661OtqRvTwIsXtzB/8i9MvzLHnB8+UDCm0BQTD
TF7iMnQ8eu6obvGGnXVltzIkWzjuiPOuncQL4JHTAx7qy+mRAkG0SNyEWvklsY9UqtzHVina9ebv
1cAaipN4sKVAgk73kLdwl9NFF74l1o0d46KdbrTYmXkNh6O8hd8voOKnSv5eE8Y2pK9FROcOS5mA
4mVALCzMKUzVmfUKZqoSJ0h4Ok0yXHVyN28TC7IEYgnqLGIasR6bidw6sY0KJ0CIEWWG4SEBBGvD
zxfQtWmpE44GmQigOs37lWdUG28A6qQJJtwMTt8auHu8LV/vDYlpGsk85LNNVi8Zh3ndbnG4EP4N
qe8sCMNIMAnuNeOCqlK4PCjeo8sX1irO7mMwT0IwSenSx2SlpBiLpW0SvYli0sQjIyA2ydTv1RT3
RCzjKN4ucdTfhFjCsNsK2tIIh8VM79DSzqowWrq+NbPtx2RAZhUVKyv6xsQVdQ26E6AbCPV05mls
QLSXpXcKFbFVO9JDV66kqIWefFMp6k43MaHwcLDNVsK+R9SNkkICKe8G7aGFTjUWcnSmMkoxl7Io
CLJBtEsBI6l+7XzvgsnlO98m21oNEVQMcx0zXjyxVO59igE2hGypGx/66FV8GD/hjSOUe3Lwu07l
mUVrnWOUENqLYypvGoUHuDTUAh6qMBYWxRyNE6DIUnltvWSBax+PvY8TYUwY8TXcMuUJMCuCVy3f
yX6/8qNk0cWI9CB6CHsZgXz41HCdb88NcgmA7TCcMEENYv4mprurSsWu4tiDmBYmFB8aa1iHbHnl
yIB+YREQnosC93KJbhNGLZhbWcjyWuUFFpOMJjCkJyJOhlSCNv3h+BZnAAF7mDBNWdl4O4WVQei+
l324ELaDmC3P2n5jdUs9NuZhcqFRmIHsCk9VzCYqEpWFsw667JZ8evsuT6VDX1q874FW3GG4FnJN
EdV8EQH9VNlMmLkEiI1OT/ZjdQrZrTonbhBJvBQ/bxxZ0jr6CJIkQs/c6rHrxa5RKy90hk4PdAyN
RNaPEy0MR1hwB3rXh60xpi0XNo0kuDMcYjKOIR650Us8MdFtUdKLicP8gcf6S3HsYkRovUDjEu2p
09/lCJyiQTKGg07wNSYYk9UWrLTpHbHaQsaDsVaC5UD0FjPT3+boU/+NxonYgCdLCkMCf2LGImLs
JgfUMrVInRGEWVMRYHiUkBHBy+xhnbFk+tc9QIb3Jnln9pUjjxe4nYBeyjiN3WXyeKNghL1cMKwT
QjFrblr3vrP2WSv8ms61oo6NJfpghok1ImjD5BKjRrMLo2RHMThM8nKoLmpAD8Gashdv33/+CD8O
Nil4YrWJdAuH2oNkF4/pHGvXZ2AeRPJhDUnubFTVsQf4ccDJnLErx+1SA7q3sMQDPkGqjpu2MD/J
sLBl0eLtZ6KeVQsfa6fQf8LCRzxErFwmV9rpCXJhjfeGmSOS+QzjpYf4bmruFtP+VQbxBaF0GioQ
I9Kl3b1Z7ns23DlptcuJlQ70h3+ZT/7Xj/7/eG/Zza95W/3zv/n5R4ZzD/tdPfnxn/vgR5nR+qr/
W/yzP3/t8z/65/9tqrp8jYPX9G9E87y9Nn/L3v92j+FQUNXBj2r6bz99FCP+8Y0Wr/Xrpx+WmC1y
lm7eyuHurWri+jAs31385r/7l397O3zKtyF/+8dvP7ImrcWneUGW/vbHX21+/uM3oW36r48f/8ff
Xb0m/LNVEAbT3357rep//Cahivo7Mm+B78HA4N3ng7o38VfoPP4uvAYdYcxEI0SYt6UZYKb4V+rf
od84dIhMUEGM8JlnVdYc/k5V/g5Fmw8i+oYwaGbKv77Xp0f21yP8G0TsmyxI6+ofvx3mzYcVCRyZ
Dq4m/oM5j0fQBN8d8y6pezlSn+zWdLtBWTIDs7VUN+zzSQdlW7Kqvrw8/N9E9cpx6QRusu0VUN+L
D3964nd//VaQOmSri0+c/mzbAe3BXx/w17i/Bvv1u3+N61UGGV2HPz18j18///pKWo9K5vBX/diX
9f3xLzr93Q+j/xrSKs7FPIpC8fM9xj5bJHbr3F8LzfLn3ZWyBBu+KOyeahKb3cK4a0JM3dRzCSXG
ZOnlWYogNQTRgmDORj5ZI2JXMpy6kNonU9XCK1fVVlXqj7NYxs1qSCFFACgNaQvQVWvVXB6KezRW
27hW7pO+J1Er0FdlWz4OKUhZVMtrrVEIdxpNdaakyYOs9d8al96tUj8WBAHOWaUuJE0GkwtWTVZu
HalbhXU8H73oyXapaZOygsnfWLcKzeayV35XI+Xe85qX1LWSWeyXL1Vn/xgs80pt84ty1H/ELqxl
L5GeDKVcd8PAOdmFaIo92nOpymvFSR7yqN/EBJfmkvLcufH3TNK1xYeX94+X5NNL8fV5iUQyBd8X
Oq+cJD8/r1QZW/bGvn2qunwR+QJ6cnceHMDTwxz0kZ/nBfpQxF42By8spA+10odaKA97W1cxBXlq
M5/YD1SqkmO9hh2HaSmq3sg0+omg8adkyYCiSdwuctPf6GmpL1SHU2FiEcGVyu2sHSiq2TT8GTm5
99VA8roJgdwcE3XrJirCn4FUg9YCdgjd8aKOcCrrzbBfqPlAPMMQuktHohjonPg6wolwGfm+PeP/
XBIZ97Mzm32XVPq8UPQXVJjhZiz87+nQ34Q9vLW+rtyZLmnKvImAXJyuDNjz4xoEm69tWsTxKNmP
oCJ7SY0vc8l8dv1hX8fEvQ1yvyKtqJqVcoDvmHtjOi2S7dr83ZCcq0w2SSMt7hG8beG3XLe+2wFD
J9e+h0Vr+2oUzXXdVz96Nx2WRRF9d7IG2s1ITI7tP6RG8376cU1FqLxedBQgsWGMC6jDe/Z5WmS5
k0qBMlZP8ladYyD5lMx/aFvkA3NnY52ZglOd5K/BTEoNwBUcpg/2ix/mhqLkhQWKVD3hhKjO5HkX
zOv78SK/GFacw1/aZbdJFsFNPY8WzvPZ0UUZM5mZ4Ed/jm5MiriQ6ZD5mVI9pbt6o13Ym34rr7w5
GWOLeJ7/T65Vw0QBkywOISSDf76xfYslSxTF4sZ2r9pOu8Bwb14/AdeUF8GG0L+Nfhmvw63rzawb
8+70Yz3scNNr/TC6NblW2WxNNa0ZvZv3C3mZb8y5vS7uOP9cYDGygCU/078XO2NerstZfTFui7W9
qBb9EsjjwlgAku/9db0YuzPLg/31ISCmAQpCXa1xQJlOAV/EkCpuGj9pZltT8LXRg9ZU6pwAwnSd
+LI8Q4B9PTbFQxyOa7bvYlZ3xaOUEW6SezJme619GbpopUczEGyC5Pe0kJIlek/a9367BkR8KS1r
EenKRZo4jypY7TZVEyLidDqinWzehdbAwdSnWdZ1mkrmRkQHoo/qVSf3/VbtgSjaoKNpOSr5GkMf
rAosA0aJl5EYW4DdS0MABtf/ZLK9qX6xzqX2tlS5WbVkdYsk78kfsI15ovO0a5k+mq0ScJBj217a
r2OXGcACGtdT+vvc81xaN+NdUQULTBUjKBuDgjcwSNP/4+xMduNWsq77RATYN1OSyezUNynJk4Bk
2ez7Lsin/1feyW+nDQv1oQaFKuBeikwy4sQ5e6+dl8ubUk5LVNvDskmL2QytLkuQnmPpwn9PAPOD
44yP9Gu/de4Kv3d11xAKgsKgBOFY141PfYkSYgHH/CmEnu7//ZpdhrryQXvgVIimQ4fDp3XZm82E
lphAkvOXfiO2dpBuumMRKRvvedpom27bfKX9Nc/v7e/vtXd26bCDUSZit774qmLXivMYW/cLlKGd
mfA7FN5E7I9JqHlT0B5xMoPYQvEkMnll5fUUuKI7DpbqRHNePiYTnsqmU2SQZ564LhJ5pjbmt013
lqnJdBMnZRagcNmMifaqG83PtMwbf9L6Y+l4p3xBViS7/oMWDPDwZQ3tNrtfp+adjecwttNCvphO
AKGz3sP+AiPcfE4IQr84IJ5Ptr89BJ07xz+i6mDcgApelES90PqktS1xcqvsLUnL58qRRMSklRW4
hrz/4jf+44vlalTypKw6DnXyHzGE0+ys4yjEafWQD/hGWDx6D7x823ny5bdqK764u4t+scUmxPmC
rg2HQgbrl3dXMNkb9EYTJ2uSxJaW07n9pj2jNEjDwdCf3VbZiXkwvliZ/vZQf73s+TH8sjfpcemW
o66KU2F1J7srA8yhJUAu8VaqQn5xj5yCfv8F+W5cehb4wM8cW+eieG71JeYO6+xl6rLgTINs6ID9
+3f7434uLnF+zL/cjyjq1pvsMnsp6F+7a3m1rnKvNXnowrH596UuAxvOywBcFJYB+GKOZ1/WfBPm
IlLfx+QlzQ0amWq2cd3V2E9alt7E1iyOpaG/6U57JisNpV+D3wvIGsm7V7vX/MUjs0rI8bhkBjPk
sm5uZoVpsDcTJBNL/r+4HkiASBr5XDH7iZfisU8TeZDJKjc5NOfbKe/3GYR1dGH6GfE93SN+ZQEv
4zsjn7EbIySkTz3Eu9HJjbAb6FHFhWIHyhjjnFEtA1lBLgMhdflFIXDJlD4/HNrsKtWV5rD5XH4/
TdvlY2PW8Ys+WAUROpiBiyRfwxoUW69QWCrnmrJx5MIxFRMkk9DKt+PuW6VqiLNqU0Zta89BhzuR
6tJFuEXSfaBmNft4QQwZ+cfhonVF6BEQX9smbm5LmSKzmz30u4yNU4vRheRsFc16+2l6omaQsdYI
5KTmWy09Ja0o+KLp16nDuGya3NzL0hsCXp09ni4WWS1JDsOK/zUzieyueJUUde4Sv1k0GQISWPe5
HEluMrTo3+/W5ejzvBxgwQULxuSRdd8+v+e/vMdmP6pKTsPghBTFDRRfPuJr+sGnOZKHRBmQR6kS
fHW4/dtVAWGx0zByVHE+XuwzZR+rpd3X7ilpZWQU/S0DQxmspnZdFo96lz8AMGCQpRLR5B4Hxfwc
knI7qy/JV13OS7nl+fWBdm2xICK2hCJ7MbCx8srmx1KTl9gSkYpPyE1eKoMwG4AMBuxwy1Ee8sZ5
Wb2UI3AfcZzyG46XHsPBhvqF0204LjNnJvyNk4HPlm59+R5LKLFuiZ+UzD5vupPzVprZTouzOEqB
+aQTCRn5z7YeuHWGX0VNMpU6wF2Pd3VlRdiVvysJHnYH27rMb4HJnHonOeFL+OFO+qZU9IOyFBuR
7iy2KR/p232vwoKq81D08rCIT89+rRQRGXZ3nJWZFOp40yNJ7JQ6rLruYFViu9rj4//+PrHqngGo
sJwAN178skZRmKO1qMqJkiUJ9KDnpJb4SUQEwhj2e6ph6eeomnb/vq5z3pQvNu1fr/vfeP2X9ziW
FaBKckhOjid8BTtxUYnAZHwmZOPXmggkih5ba+5qYQe4FCKP8VipY25vnQAJcCA1ebOm52dDOoOE
Q4Gsu2/jMOE2stIIY0ydelbf9Wm9NZnP9wPTGa33K2pLXYRlP98vdMFMy9rrbnWtNC1n3TVyYW7w
UngoaoTvlAoU/+q6MUnsy/KoTfjpLCxq6+ocUD7v1R6xSVcAkVTxx4Jg9/s+PzB/u1ZS9Zvh4PLW
9Ii6J/RMwtxGonjqKsysMVwG+0XGFf2Ts24r1xDu1pGOWMlRR4Z3ql/Sxv/3M/+jRUUloVG7sAAT
/GJf/tSD0MD3U2Dz6bCy5damXI5Wnn7BC/ljoz1fhbwsnDKc86xLm4pI3M6qe35Yz0LohBHMYDrf
NSya+v/hSmwiBvMH7orpzu9LYd9Mca+PJleq86OM+zDPk13MTHaYvkLA/O3R/Xqpi2ponBNPyVsu
Zc6wgOvHhqaRvX7+778PUyMWN0enX3tZzGvdaJqFp1DprZKpuMU5xzi4rBj/vsyfh+H/KspzN5pp
IFKSi+c2KGNui0IXpzxtTESLy1M71Y3fdZjD4Y7fe0sbPwkd3Qbrkbd1m3Km/2cfmZTv5rg7qUWK
hNxan+SIzrpemabWhRXmhb61G5Ojgtzm/RR2lhlphc7SXNCOXNaZ/CTHRr423bh2+46e8MppODOk
ejztAL6UX1Uaf64wrGdQG9lv6cxfvu7LAC7AthZxUuR4x4gVJWz9hQzlj7qVJ8nZ6zxuo9NvXdat
8aqVzWJM4jQ6ck8v7dYyv2r4XqZE/lf/uxr/BX0Dc9J/Z85fFsrWWlWxOr04DWH5vpxqWPohpOpg
2oxP8h0Ao88GFmRflMt/O3Xgh+LRkSZq8D7+/m3VyD9m25XE73SLnwGhJMLNr9C4Duu3aj10qAv/
/Vb+rcSgC+vSlEUYw5Ti4q2cx2ZSi4b77Dda5OwKzEtR8zFGZlTs8jDTI3Hz1U1+ec2Lz5oq3h3z
oTtfU6ff50RT5a87hc6sj/I2NH4oYal+caOXPvv/ftBfb9T4/dGmJDaNaCI5WaG38le3EHuSByPE
nqhwHb4Xc9IBQ1uItZdZumHcTC9n3bU/tPObi4+cP6+9UdusAljg3rWtvHfs+N0rYgGYr/8YC3po
BfkBiQYCU9ePsYlQM7aiqbc/FFN8gBPBQ0m0g4Z4Mq9ijA7940pC6y4VShXGUgG21IqfrUshbjXr
91ZtXmObmD18IkeGC4zK7MJPlIm0gCb36Ts8Tn1/N8bNa8monQaAgOxMiqiSZqcGx7sv7BYiQN4T
LKoitClK725uXXJwWsKC6/gxc7N7zur7IdOiuOvJHYs/aW/HMD6sdzlMJl6ZPBplOaGRao/1uJ7+
/fr9bYH/9Uc5f+m/fmVd2VVGMYiTobwZyHRGey9An/37In92l1kvKF9Z2rF3IDq6+KrkUhSaYqx0
TvwpXDZJMP4Q4fclsiOUWV8s85dWgD9OCudb/uWWkiXXhjLV3VOutJQvSQuAqI6vUls9c5ns/aRw
6pM9H3NuHXtzvNHyudr++47/8liNc6ydB8ge/eB/f+Mvf0OcwSj1jNY+Yeicl/vU/VC/ggVdMrbP
9/nbNS4+4nE0nXa1BvsklfIm9rwdc8EgG9pARWCeJZvSU4mUa/2KE5ww6qfYWrdsCz5qG19MCcfj
JEyc+jt0+KD3dBRaxRH1VWArYEzXKlC1eVdgi2q1st38+/H87Tfib2ezhyLKe3G5gdh9xV/SjPbJ
3NoHLcSVEFo35/ehvv3qffivx31RcRtn+JfDqVE7oyB/fx84OGsCJIl36tubeSieTKvxWzfd9Cpp
8GYf9Q2DBjPfdKo8NGp2o07fsO2hV3/t5id1pDu9Uqlb0uf4HnR67AtBCPf4XV+NK6d/8QgoSbFV
znN/XZI+dNZ3M192HFSOhbFNhBnlqQHwvscrUAJef55qqnoXGBlOs+EsRjfWwEpwLEyWn9R3Q4t5
sVruRE5hbJ2dEuWduzzGVnqnWMWNl4wPM0lANhn1xpD5TZlsa1auAWqytBcSMseowLTBLPbKLO2g
rEgPGuSb3nSb2k39tPuSMPlHN/asAmeej1QW+Y92Wfp6taZAVJ+8U9cZ5PV6CRnIZ71jAfojbqwn
a7E+MwNZdOtsmzn/4oP/27f269UvlrBOFFUxG8u5xR/fOR32AZjMHnaWf7+zfwygmY9R6cDjhjWh
wYX9/TUqZUlvAq3DyauKK2ted1mcB2c43GzagS7rL+7qLyUWzSLPQe9+Pp5e9tJq0Iu1oknrZC+7
RE2JpvuqXfeX58b5kWk6dQ7jqUveel8RLqXnvXWaSPpGrDr390P7BRPub5UGrQvjPOtxPb6yy6fm
TWiCV8c8OZqvHmQo9xgVwm7nan65dw7TVtl/RRr9SwmHP/M84KYdxMDtoqlarNmIGD0vXpBMbAU6
dGt5XCFEOg2vhldEOprVf78af3mSDLphzIIuN2keX5RwawedXFHm/KXMX5oWGHUqNlb58X+4CCYz
vAbw8b1LLkG6LmnPRpW/eN7tiv1If8qnu39f4m81Nx3+/3+NiyabHZuaPXRcA7J4e0qPzlG+ODfV
sQ/n0AL0YGx0P7/9qsv2l8fHHBg5AhrNswjs4vHlJEYqqiuyF7Mz9jl03Ebx9rr0/vc9+bfLXOyX
5losdWMq2UuVNkE7Vn5RZ3BWv4p5ujRInPdl3Es0AXgfUEFefrlFMRU8SG5HUtezoJceeYetA728
+JhtL/NlQd82N+Y9u+BJGOWXlO6/fAGcYWDLsoLwn8uPTquLbpVKnb+Y2/w89iWh70VHfv5CjFkg
/OGB7tG2uPf26eNX03X9/BQvdlsQcVwTWh0++EumRByrxiJ7N3sR7nxVW8mT7SLTGWzrKsvmmfoa
mmVVfyrq9KINzTU2NMXviR9KKgLrzAT81+rmr2VFTVJD3y/a21FFvtHrhMY4db+b3a+ksn9bo9i5
EKKdixENqvrFyu4mgOSJHniRuekj4SWh5KeW7jviBkjoqYyPoUjJ0tPv7YJwoirfOYkI4+qLBZ8L
/W3NR5aDJg6tAGOvi8XSKhARaJmATzo4Z3NAqhO9gXJ3FMxuQMjsvKFWds7I9DFptVO7StDcneUS
nlsdzfrTahhLNsotW3U0qbghO2bRXQODmhnLZ13PQXxmG9fVyqFoVd4JiPI4mKyOz/410g5OaPtp
9X511LfU8T71dMWstzpPui7nIOvXvZkZa5RxEpniJdngRNp0ll4e1prhZqVJMxQjkXsJHCB6m0rU
YmG3l+GAzz0Oyjyb+N6Sj8TLjojPX9UhnwKYoY8ylh9qRU2zlsw2lMIdomHiQJiAXJsLEXJ07ClZ
EVzFsjCCVUNhxbf11s4lmZnOrtFSjFAeovRF7xkp6dNxVKmppmrLET9qchAKcbP6yUL9I02qXAPk
wmzfd6qFPVZgZAKcPwlAFW77jFZ6Z8OXb1wtstWRjiHsKHu0CPVziLFstcXwB0RbfGW7Vm+In02j
3jLzKDeG2wK8V1DK8SNDOhCMbi2Z6ls1WSHnanNp3/qhKCnLy49MwMwZc6KF7aL6GAwPFfg5uSCd
ZmsTK+ZZFdGE/fkMTMGaaG6Ul803E8ckKSD929w5H8a5B1XZEnBQJ2+rZj5ptr5dMj3MqkrsjXk4
Jq2CCxfJQdu7rT+y1aOD2EjEPkHTI1I3hu8kBNbnUCiV2PPsUetjSk2dZFhrxJhDC4bG7xogRmDU
kqTfCiyu4VqkP8vMZVqGSiNioPY2OdqHKtzjlJER2bTux+xYi6+Z1REk7I3JmXbbxbM86t7yFhMq
Rjy7FVZx3/hqjTA8HjAyKGWPa7LRC4JrdRJnEstj+up6xxhlRsT4wHnoRr19KlJX+rOhXhuZ9+po
Qx1kufnuOlnJw+iu+9WMZFffrOfb9saaQaOaRqQObedk2RvCrn2ncJ88YxThOKR3S2zG0aBr1xMK
dr+YFUmRXr1UiXHiOYlNPRKhp/IlLYCb3Lr/ULPspdesN3Uq6G0b00C/nb/cTsBlEursXOViYurh
VnR09AJ3dacWz1mshnkLvWFOzbfFFutmLsHm6KPczPHc+AZpURCC121V4jVasrPU5aNw0y0f9HGo
ByIPxmNi9Q9iVX4UDskTldbjyF2iwWmDHpAF9vfILZf9nNJuKAZ79I1pfk5ytfZpdpXB2HX8uUP8
ZKn1N1vDHUnfLbBwSuq1d9XU/Z3Zo3lDr5qelaabuBebzuh3wiZlQw4bMCzbqq7uE8dh3Cb/84vo
L3HanBIJ1GM26k1W09bQKzArs1UEiSOOnglA2+sggiXJz0aNH51leV+M5KaNJ1/jnUuW5tGL2Rna
zNwkhXtdzw0skK7dt7BDbAUDsT2H1doxoRH3ZtGdW3LmQUjnyTGrA8a8BFh7jgtPq54M3CaZmqxb
erAapHtTP0w9H6SZGG0kRPdYz+U7f83PeiqvujEc2+/af2iSGOlq9+gU8uASH5rzrmNO6kXd4deC
31wGtom9pzYYwcqb2SYK2FR73AaYVbxR51PNP8oYaxPD2FOjdC+Mnjd9b27d1dq0Q4O6zEM+3xjY
3CWeMyKUWrEdcVVpeR/MdhbK+HuqPq3ih03MTquXT4AaA6magVczHtJHlINoCll5qiUJpzF+M9ab
JBM/GrcJz2TWs2XaARg+2cUm0RwO9qy+3uQ34trp1cCMX4du3M914md65TtgAYzWojn9iZMzENn0
vSPvdC2tBw5PXVjkK35vEaCvvGXwe2Up3z3USO7ohlmdbGyrCYy6DZV69Bu1umepb30CPHcm35aS
NIfSo4Em2223yKe4uLaG4ntCSLo7dYdFtofYMLdSrR9azb6ykySsZf458I9ay4ROE4qR+lM0n4Kc
FQIRP9opO04Da5Wu411sib12d1Nzm/Y3lgY5u7utk29Dlmz7eGLSeew8OyKU7Aq19Y7lae/FZTD1
y0GpFuLalU2O4soZ21vZsDSnQCDFZ+NMu3hEwpLmj6IwNy7zcCerbySOXjt7HTAd1LSS6FTj9sBH
VmNak87BGpbQsOLHiQDoxIzWuQtZWPiKrQWbnMSE+d7Zw76v4efO/bZ27tbGDQq87mos7hhGhaOL
uk6x9kbaHjywTdApgVTkm9HL9iyGUZ2C/bK0aBW9jxTqDhuaotOVmfLQdJNjv+QM4Qe/0q3JX6sK
pettp6CAKEMxNZEDjRQJ0q4exSYrm8CxxF2SN7dF5WyIO2CNKLYFAovJWYIYExqxT7vO/O7YEAKg
MGD0xcBXBnPubdy+Oljj6JeV6qer2Odje3Cd76Sy+FmZbUqCgw3HvVkhmqcqOd02trSmCvEHHyZ3
wPf+6fbmfTe+DFDDZHGb2GKj6ywYlbJn9hMsRDwhXodm2N6dU+hZb6Ghrr5kglIq2u1ilhsLN1lc
q1AJ2jNMYuOeqfzWuLL5mTsB1mDUeC2XDzCXZMUt9475Kmu+OpP5pyf3Cy0uLfmx2DqNZhe1ybub
vUPU8L3E2JFyvTfrj9ntD648zJCch97d5fmAfNfbOvV025DJnZpZlKjtduyWK5njU2w+XasOHK2L
Und45VcM5cy3buhbsSBXAq+AENnpvJtRx1XYaFEX4+6DQ29MP4Sn8gjO/v3mxqHzA1gbED1fbLkk
UdbbB4V/TU3wg2kUdwVvZFe27GnKa5Pl20QtH+TcbZPCwM6XbOg8+2o1RIU9bnqgL0LmLFm0zkfn
YUo0v+XFawZtb6qS9gihLjK7LbPyo6+ta62pg47fu0zTxzS9M0QZau141FP3Ladoyc3kWmjLLrPt
SNjFcZzcRyuLr5uqDxVIzCXJxzl2Qi3lzxTq1bLUvCYjcIarOkbc2GjU1ASfqG+UvHeJJwLR1YEt
H5wUhPNwUin5sj4O5LhTNDRzZFmdY3lZGu2dUpzU0uEn1KCn1a/EVfu5exUP6VmAHSYqu2V800w0
1rXq2MT1i8aBSiDgPHftdJXQqFOZX2sWZ666D7pJPSjeQ41a0FJASoF/nNY2gCDmuwaHW3Pc2XV5
JECTfBjrhuHah2nfISCvjeuptZEG/FRqxG9Mr2EGh6bR7qgqSYr+qbYK5O42as1pBXZKGm47bZOk
YEhvZD5fyb1pju+6A8Y8+8zSfDtpYueeo41zm6+KfwxATgE646edjEFTRi6YY3u2t3nalX5bFPfM
FovFO8wmjjMsxNvSS00iObrDHGuh0mc7j3xaCxGOnOU2cVCv4dp17s2szwNZvs3141CSd23lkVou
t0Pz2p0l9U01kVEwPws1+VbUKgTa5b3QyudhdeOA1T0OJgeIlJf0JZuDJljky2ulT2GXFcMP0+4e
Vi//UdiIUcU4I7KP3fe0La+bwvNowaEeEGMz+0aqsmJivA7TeZxDe5wdxv1z/LnWVHi8R7NafFSF
vEPS+Z6NLiFlw1FluuIM7Q5R+sZhLoJTNP6MG+O+0BzCW4rxQ+ZyU5QgMGTqXDWcDmaDd01PoHWM
aCZcO5oa65hReuYNABXjnoFu1OYkBszyDgB5lMfGThhcSpNHw162SCzuOW8cDLUKJXKoEaUWSXQk
4a76Vndu4doelQVXYZe5YE/nMfRALMgl39kN33drB3MDqEuuH4KQ4CH7rIbmRvb6w1joUcvoyO10
Ks3l2ZyNYzXhOhjl1mntB2WcwkyogRyGUDc+U4LMOkRvS9PsknmIUi3hQGQyebLCpcDkr3R7gVh5
mucrR6Ha7xiM5uuxlvFnWp0JgJicq8fCvlOYYmpGcZykcmiK4Upv2jCxros1SaK4njVUwusLb2+7
zauWKCYxjERZqHmk9PihTUtw1FkxWUyN/q3M3euCU/DUGxE+PlInqvgoJnMztykZecWy1YUXbzK2
wMCNkQ45w9GdnSPBCqjZSu1BYCxOtfxN6ae3wpAklyWtX8/GR4lczidB/VZLrDAp21vHxSlORIBQ
Y5AECJm3sxmPxFhoL+Wimr6uyu+l6t6vCyLGyVx3rUg/nMKqkVnjIxiX11ZV79k5KdGsUM/dLloY
lgQ0pUcOJa4ZxKXxIYxzhN9EPWPEp1KqU4QJGgo0xw5T4NpQvVINVqt66FNtCKs2/dnKJaSHdZt4
6fXklnFYt/O74667dBlfZDdhsE3v4WrtjbF7qKFdNn39TSrKa+W5D2pq3a9zsc+S7N4yK4glyVVV
aVczZoSgdxwUmnxwqVvcjKp4cIz22Wmcj9V1fsjGuslX69Hz5NYG6d31Sbot1CUqButDra0foptZ
aXXnw1aTm74WZ0k0kgX3rctjbP2O7sdzAadcTz/bZlqCVPTXXqIOW69IHvOBc1Jpylslrj7NBW+A
B3k2629HcpEIQvmJ9vzUmnwPtlvv52x8iG33Xlvldw+KWNk7PxfXek8VmloVNrsbyxPbRQVlTgzF
yzAz8LNhOw0jObfZmI/h7LEdQIKQ22optY06iQfZuewFSvGgJNNp1ZLx2SZy3DfPWCO90g+J1OPA
yoH+2RyE1rIPy7Y56RzOy5KDY0maAx/LVEUJCnAIBOZPe+mPqVc959K602vkRWWbwo5NWQSVrLjN
kFnuhhbRW4dmbjKSF1rh75IGE+XlcleX2aMrrIcmmdQd5mPHb4V2PZgtJafYzXl11TZF5Wvot0gC
meZgsDr2JEtOZHSA8xni+qpq1w8Pyk+cGw9xjSbISyk26OyOO1PD9smJygRZCnvd2mcGfKqYduRY
zN8Md96l9oK6WYOJUPX5Nnc4RRScfq3ixO6OiGrxSGJSCQ9o5/ynm9TdppLz52RNd9Aq9ksutlnX
laPl11OK2EnhiZstg+xltUFuyRU8l6PaYcfS7aOWoS9YevTXDOHRWbJI3rVVXmU/1fjV+l0qdZob
fKNlLCFVsRz5c1eGsea8tgPNicztH5x4OWWZfC3T6r7ruk3rjvd6J7+bFKSeOm9NQya+qrSHrHbd
feq608abqUwyb4SCmdrvIjde7UHZ1RZNjXiVT27pHsdVZSZWDnJfTeDFVut1LtTQrY0fjoEGko1n
Z5XNwdAaHDWGRACXbwdVP6Eev2rmGuKA2zzo6KR8rVe3a8cBTFO3gz5HMd2snBV78Kjn0vgeWd37
Oo3Pveoe+na8WVo0uHpa0YWqNcvPY3E0S5Y4hWWctehoS8cE2jVXzFen7dw2P2Nt/LTT+qbJspGZ
noA5Psmfbkbvas6LKKsR+alVulKFOtf8rx4GlP6qO9OVXSckg6zGfZ/1z6lUrmCyHeO2ujZctn/M
MC8e0QjKKO9nrb2XVXGUFj9cZTeHfK2zXUFOsDmj/FUyDmIkhTSBbhNdQZ3fV+LANOsmx7psKucU
wRkbGtp5vNSLFs2rtm2wlgXONNh+PoEJdbsqUrsyauhPbZeUAlzv1AdVTb/BmIZHRn3BQn6zSvGR
T8628rSdILoYvSAEhwJxc4DaLgtbLd+X9P4YwHvndDWXBat5z7P1DmgenT6UAn5N2VeWxiFZOREn
YLVGh8NgYoejbl7HCu4cHVNx2KdoVmvZA9lihEtYw1M8ta/26LlBFmPEL+L6rlyqR00k+DxSjZt0
6Ar06RQROrdN00b3hTOFQs+veyle1GkZQmGVz0VrIgIp4kdEzGRzC+bcNcs/gEvO9YYsfsxdTl56
ybFf7fhjDPlN6umjN4nvNo1kHwTWzRQP274vv69Fi1kxBoW9jjTWVtjNG6+nDNfU9qlq7bsWq2E1
YTbRi1tNUjQzIk19Tah9KCoDbX5qqb6miXfaiKQBKM9idXndCtMvCfKEGTZfY3B61HuXpkQqjVAs
4g7T6JWyJo9ekr+Q+HqYEvNOS5sK1s1iBIQp42HMDZwr9EADlPeRLCs9mBIwk0YKMbLUb1pXjn4P
qM1oCJ9brB5ooju3oWcrTdSP5qZv59NqcDwfO/gs2oqpajWWo2M1+wlPtW0DOTb7/liTd7FqAuMP
gpZqMF+aaSJdJZ5/qkxmfd0TH4vd3eae+dMDkgWLOB83cZe/FnldgZ6DFTg4zYOxtnSo5oGqzvD8
SgrdtxLlkK7OrbcoQIoU4F+CtamMH/Vpec27ZfbNaqKWNocrMRa3lpx/2IIaivA4g7NFrZ5blLjF
3GDUl4qWxfyto1OATbZEersqgXb+dLP8jGIHYINilUbJeocORwbK4OqgUct4w9UDne0mzJ1aBpZU
tp1nUDPU7UetWuPBAmTj44EQGBugDA/K+lHozIdb1EQSMFSbWnMo5hEZEZ8EzJqYY1y/Ka1Cv5Wd
8UIK0EffgB9Uvau6qKirxqpgg+M1X7Uu3SIoISxN1JFAGu0rnCzJWD/mvTM/rJpxk6zNmSqXoD5S
9Kehon4s2Zr8uhn39riUgV6YARvwoVg644EseI5sWrUElOpnKlGxLVftxu4A18xk2CuJ8TCZXuRp
GQrJKf/OkSDom4LknZR/c7swP+tNUPoyuc7jdQhi2mq+1qY3bamiJteBI5HTyjYbhwhj93NlHulw
vtTl+C32rNVXJWtDMrAOKTmU3ZmZxYaZFQAmY7pO856dVEsghfacjAnK2ayVPm2MLvteTdPrlBkn
0QPyVftR88dq9AJ7TOsI8waUwpnNtmbGtufHfjD79WfbGN9UYsS7sXzVZnHjNRrhbxrUyKF/peH3
tnDWXNyCRmlBRZKV5lPhoKdJ8ncva6NUXe+yqX9NpXVtFuaDljGqsBpe2mVx4Wu6w5Noklt4257v
TIYSuH2v7GaV8jLVvRIFRkywSN5v6jUtg4KtNkpoTmS2lm0ztLyhrRWwUoyJiDhNe249Lz7kiQfE
Un2YqmHXGByfbDqyTjNbYWtJG5ukfeMoIGBZyK/H2LpmL5j4irOnzIqfR2GErcLZIRfXqZgf0l6e
rCSGnQitsrazfe3W1TXAzoq34/xhg+7ZGBMSim7p7Y1Gl8xy6yu4U3utdR7HSX+dF7g1tfcODvQV
ENChrkhXqjDhtOuzaNtbxdJvJrN8Vwb1WEEGpXtNbwyModWqT65DuF5SVvetXbP2UczM63HO7RuD
z3AXx7Qgq6X67qyOt52E85IWMInKETKl3Pw/0s5juXFli7JfhAh4MyUBOlGiLFmqCUKlqkp477++
F24PrkSxxXi3p89UCmBmIvOcvde2LXEz1pYntcnt1FA6H6b9oJU3w9yVqfO+WaQWKhhIMw+D7Pwu
rWlVdLntFVas7zsDLGim8XkzUbmDAeE0BnNT1jM6KtLwIny+72PWAL1P0gydTq+txMQuZ3M+d8Jk
E9SJv8SrP8eVYhRWQWmnY3undzn2wL5/LDrThZVFtkip/hlVxDr+9Bbk5dNs5aBmW+4dg4VWtuiC
0afziSUDuw5GlGizg9MZ+OctW1j7RK0RGGH3XCrduG9S84jEnF/Wf9NEB2TPFqs8avmOdem4NBpS
sSJR4o2qtB9jYXr22DyUvW/Q5iEcWVQvkS8KwDs524LlBVDjFo0/rq2EvdIQ0zaspTtNyPcFiNyy
VbaGMQpaMtVd7RSvcjncNJX0I5hAtZa2RB9uuKlM+W+CmnIhxhqik0mpuWBth5J40nzQlnajWhTE
xhcSHk9hBzAm61suIrA7lgIV8iaf8pVZZXiaOEvQVIshSxORsUzkKV8imuRLpatuoQOomhwqNmyy
YqHVFLlCBqEaETgrqeQkoGkt5TlTXBOlXZAh/N8AeEMxZzP8mU5MZLWGQaFPTm3BtQeRSEx7Ve7+
fq+xuDLKufvcQoSqcwdLTqMKnRF+WJkT4M1F5Pthrja1Z43ABwUigBXsNtMsqrh1Dtkzc3CZLilh
hhimpHXuhqtrrf9L6pFPffSzFzjmEk3lgdY/3aDgGT+Yx8fmEL+wuv9KxkJZwhvfGPfDFdXKBeOF
bSpg7GwLyTtuhc9PalVyGtShE50Q4NjJPTSYhVbg5rGca+/0wm/HSCg6sZ/hxzrXuWlFH1VFqaBt
uFV36PZuIhTpMr1VFzPMolunT2i1/nepPV8gRDHyrKH6wrBxuITrnc/v2NekgtaI6q7ZY/5R0p9L
Nj4OcSagI4aPAN15qnQrsYk3TbAQXreIOWOszRv/rni5ptCaJ8LXAU11NmHoPNaZ4CfLJjkRmsbc
XIcb5SZcp1vVjVfG9soamH/5L+OYRG3hIjYc8pk+zwzHAG2kGjrCjhXszsZfaPvhiXLT0oSOCho/
Ipxq0/ws1myu19QcF2flh7HPpFRjUcdh6+NQzz3/tgsX+C/lN+OEzvUx+Tst42flzXpLD9eID9eG
PVsMPVfaSbSswSy20V/mbkqNuDAe2j66shouiFWgeAJv4HcE6HkuegvtTnagG0SnoDG2Sdl4yHmu
SC4vz0yIAgh3qRKCO/38AyY2EHHJyWi3e/WxWOVrZ9mv6N24yNBc4V7dNC9OGMAU1PBmONX5J2Cq
RoeK+xid1J+EwG20G2sVelK60O/rlfUg7pNNdyvfGPfatZl6cWf5d+Dzr4LJmXwQzRCdKpdsz25p
bbIDZevljOKgpTDd6ptifW3Dpk51YYHYAJU1Fb0YYuyzBWK0WRVTNmPHroVYYrt+aUV9n5g1YfDV
vUVJisQRQgcayzKQYtTKspgRFnT/Fnqk/8wl7SVJy9tGyX/EsG7WaiuOQQQAsqC2OfXmez12J52o
MnoRhBiZcuTQ52q0jZxIL4lMxRlXALeWuFIWdu27se1ni76bWi8DvzHfCfOlXQb5sp7s0LXpDYkw
cwO9u9XlZAX98ECByLUMcZ9mVrXW/GhdO3HMFVwavZh8sB0amGLXDaXpDsReoNftd9wKXkrTB7Oq
vRhUMGRjUJZh7TfLMMtCjyBHQoR8Y2VkCOWhnu7Rh+3aQvwFM3sY4vGuxdCxGCL49CqJtGM/Vx3k
6U6iCgZ5/4Fm2A81zZ9UaziIKqU3PCBMitF4BFw76Csr80lHB7Wr/S0DJ130kkoxvae1beUyx6Co
WGn94FZq+ltEkrpoo/bkS+reTDCp+9lwCMbo0R/StTnfehNLum1qOmvov001QlLi9E9t29+UcXov
g1APy2mtaBXRk/ZdOKSpZ5YTBtw0+eMM9bodW6q/VfYDUg83tGgtapMGh0Wrze+HhAutdhP29i+r
VIQnrPg9CAyvH+2nSTO8wAwOTRC3C2vihDnE1daZ+ucaO2luJBR7QH1O5SSo0JTlQpqaNynr950f
Hs0UlQ+YXUoZcbAnqylw2zBqXCefC17s2zxn/awY8YNVJqtE0d7JDkVjUKR3ZM5glJX9fZfQwVIQ
ZSwbKvBJVMb0LYdbQ6JBM1TOW6BTk9V7gO1T5nHwNYjCQGrk1BR5h8LecwynUqrfcWWHA6UMXlBM
JkUOEy5Y0z5MKsoVhA9SgispJgnMirkY1HVBerjxmiZx6KJBuoOqjMYdYJVdGAC3/efEKG91czhU
Pb77LgzI4S60Ffyy26hLaETK1kEv2/Wg4MFV7Nn6JN04DfeQaqBxFsrvapK92zEnGNmRts3Q7gd4
71U8YtAGsIchSL9XjWlfwb+gDTy6xZi8BmpOy6iGtDWMTkmM+/SkStFDb5k3UNLAfYbdy1STbWmy
DJsY+Gw0t5rHrKA6j14ikW7MJp4Rr6fYwPmc0VZbhICqHG3q6XQKUoeb/Lksal55QUFJKIGXOYlM
4bB1oO7MdcfUORWStE5H7UAN46EU9Ws1KfTWH+Op3mQZ1P+aiis2WapB/zQdTO23Vvi80OlVcvJD
lkl7R6ElALW+k4NdLpo3M63fTZMw9qH6a6jOpjb9Gw3xwhhB81d1FA6J7Q4FO5OecAOunb1A4mtO
6qqyiV8e64OwLN8rMprOhZDuJFgLC7wzI48XP9lTsLEJXZokQqzFwMuQNnoTvuRsbYtcn1ZJIa2z
xn7NKuEqgqpU1omtU1CHH7NfZRLfU+JZla3qKdEEGCAlk1nJi9uun35Uo7av7IQrsJWu/S7ippsP
6F6ch1bLSHPzT23rEDxvOH9ks3/WfH1nWtGmMZUHauFPEaChVVAFAxtCVmIIG0cvm2VoU2v7S7Os
0TOSeH9jm/FvDXBDvqhLAN5Aw/+oTnlfiz6lNWnW/Mc9chHLybZxRw2gy6rEs1UQAISC2As5phGD
5zt2KwkBk1Iiw9XC6XFIUT1NjjgpunjHn3ly9AG4XoGuxOlK3lYpix3YsHwjzYKcRjUQP8iB2Oly
qa+iMqTa7yMj52N7h5fyhyakl6pjhBnNs0gpP66E0iErolEUq+G9JInDRPe0nQqL2PteoWQbjJ5E
E96KZXvR1unzGFfPhtl2V04y5/zRWbENv5/tGxCLpcjW2TEDCkCWx5Ycn4K9eANH9kYLBdF0/mBK
7H+L+kd0N7z1T/KplhfXMDcXvvyfxj47fLdap/ALKPGJG+2vRnC6UO142Vbiimn84ji0ZSH3wOo0
zj/1BGRURqRU8alUa0+UzW/Kr+u6GIcrL/PyOLqGukSmmfXPke7DvXOYmqCIU1BQqvA3CkW3qUbg
rfSr78/2F06f2Ba5FWEbANpy7sZR0lwC0V3HJ0l/L3D4ZRT8vx/hkmkR5x5HWxzOHHPPZwVaRt9y
OBOd7J+di4xrHa/HA7QR2GjXL8+XXhuRxBaKa86eXxzVUaMESi5TIKXUfFCN6iZo8nXiaPvvH+rC
zcvhR+G55keC//j5QN2UKJ+Fz0yHiE1iTNLuMiylQe3fT5xYQkluvL7xo2Vp0hn5fuiLvxhkbMAF
QAuYhp+HNrI6LXXiI0/I/3dpbr/XvXz6fohLFQhmtznjWizVgNH8eYwCJW2bqmnCTbbY2n9CL15P
j+DtdmKJp26tbf1ltr7mpv7ncH52zeTsLHM9n6Mg1X+4Ax+mfGQKKRSFH2MsiZAGNezCepz/cmIs
W3ViIS3QniOz3QcGxeq0R1ZVJm92OxyghD5ECex41WhRKefw5jXFfNdrbYMSHKS87EsLvcl+p8C3
FmFEsuVATqdWxIj1JoIfAvm+Hgr0Ln70o3T0ysML96DlKByTAduwpjzYjXXrGxZfbxQVEXGB0uRj
xyAIin9de6K8e8pU6WeZlYbX2jpdak081hY2ZYnwJYQUcS79+v5XujQHsfsQ5jI7fjBwf/6R4pqe
QGWX8SmqozvRjO+h1BAAVN37UbUr+XgEDQorJbpm4Lu0xNjqZxSIzfw4J9UO8qCU2B/YmXAj7zPb
REVaabum0n98/4Bzae18PmAAwgo2Z5V8KTuYBl83pwrjE93MMP6tl8ZSQamWvfTBPupevx/s0rL6
ONhZnQHDltIFBU9VA1KbfQkZba/25b8MQpI7UhFov+dbIc2FIkwMSmw+FLYaRb2TWVe2h8u/zr9D
nH0HJ0MOhyKnCGXbxXJCCNNjfw2byf0PT8KebuDPooh3DseAFt1MVqRGJ8nqXqvBOQ1a/vb9EJeq
FjMHbf78Ud0CI/F5gqfU4Ok56HzSV8oKfebOiJb1iriWZ/AhG+l3faVMcmkKwCPGbE7T2bbPqyQ5
olKzNrT41ENT7ZW9ll6psP4/noiTw+yptDhVf36iVu4xZAnqq43budo+9ZSbwKXnRk23PzQv/7sh
kE8h900qPpjDsRR/Hi6mgU5hqY1Obakvg+lWUK0LjWukv68zDp4YWwGFXM5+EAo+j9JbFol6BvhE
9m8C4sL7iZyQoEyu7AZfK3Kfh1E/DyMqM475X0CdmYCXFNI+M3NPsAnTa76yhv75vn3eefiXQA6o
mNhs8EBnL64XUqOH9gQzZYhxHRqUjhA/uZVt3g6FdUhiuExa+MNI202qOtux4moI3pDataPtaF/R
TDPxISXI9pXO/qNJZUPjS3/ii+I5WQoSLsuLgyyCW2l03p1C3pvRWLhVaGIv6FEWhkhw2vLUDs1z
Z3H6H2mzj2bsiXR6bmYjmt3R1emLfmupdFfCFHJbHuBgw0qY0PqK3u3BikH9lydVnVCgpfeKr+Yr
ZeTCZikhsUWW+UgJ6TVTG8l1SFPjWoaNUQvfgm7ctUF34Iv4FurVIYji5+9X9teFpvD9oJJsgAvg
FH22DIoI23fug02Z5N+F42rJtSl5aa5wbsY5ClZnRnt+nitse0WQwvE7YuRfRPFjBBIx8E+DpV0j
csx70PlMMRWwxDbQGRi8ZyMpPc+SGL1zzLRsi2VmrSrFasrtW4w1mypVFFrh+Smf5jQ+ZkuVJDJ6
vmFYRCK4dv9Sv5Yh4ZjOixCHOGkCX/oqdpUPZpI7R/+22nOPfUt+x3fQ5JfSJtsjx90gmF5mR33l
eMrDvf9U7ps35bb4KdxrZ7kLV0E4PDacEjjBqv7FOqv6ozNSH7OP/a7Y6zs8Ko/lrngaNu8o9QGR
r6EgDncUn1fltY7BvBGc/SSfhj77kqc5otw8ZujKRcb9XMNopvzmBZvySXKvWdbVC3P502jzb/Lh
0GrFwlHNfLSP7ShhfDF2WmrTEclT/3bQw9G15tKBjNB02afUNrVM+V054fRaWD1Rd1nzVzOjjuxC
AStaES9jIACE6eV0sCqMDYgc7J0ClgM4opA2ZqChVrEl9/v1qFzYwiG62QpoAdicsnH2EFVtJU7L
xDp2K+xU63SdnOTfhCevcrffaE/lZlwH6ytjXlijn8acT38fXhxM9zb0B8asVhhIt9kK8Z1sLMf7
dIv1A3XpIlnLj9Gt6X0/sDp/j87nx8eHPVuydtfLtZKYFswUbZXuylvnTr/HOumJFwjZHnKvxXiD
iOYguZgOxpura+PSBP3wB5gzBuTDkztIUIeYy8TRgOJjrZIDHHss0ktnrbrjJouuPPCVH/f8Mhcl
UxFTFLOOk7ib9f+I8kjaVLZXXuuFnZD7KO4kBQUrsoyz01oVh3oY5tM8h4J78YZW0GIypV5/dG7K
tUUC6iJ767XlTEBobtVFsGmWI23s7/+MC0ScmeX3758xr9cPLzdTkgqDBH9G48pLKn2u2Mlba12u
xs21nebCi3UAXuqzA33uLZ9PpNYxW40gtlNv4wkOKuWPqNodEpK775/p6z1I+TjOeVpSFQe5Hqsz
d9HprGU7Tk+thezI6B5HVftjiGw1TvqVD9uF1QlJmXYW5Q2V0+rZjsDlHOwSTsxTmtc3iCc9WUhb
lKkrubwWEnnxNUIvgmFvzTWos4mjRFI3VLElHROu9QHtmKB6GZJr6WUX9mke6N9RzuaFA9xmkCtJ
OmLXOoip3XCFvfI7XRtiftAPU8/MVIikGQ+icXNc1JP6MPTyla/bxbmgybLGIqNKct4tjnWhK1SW
pKORsZQEiNdGuKZ2HLEBA+Ratu21h7qwrrmv/jvi2bm7c3qjyXqeSrZRTjRQkpG4/7bg9co+Kq42
QhFgZtt0KH6Z7dxyg1RrhkCVJkEapG5MGDfiTa5p26lKscFpauMqmJgWiRT/UTsjIBgkWBpl856I
LHRDRGWeWhJkIuxkw82GFmYo3+iB+dDL1H6AcckkGQR0bkYhr0Jd2UoDPkTFpPQDO3Ra6GoH/614
MEPyZ6xc/Ph+NV4ojs2HK3Y5dDIa0XBnS6NE529UZQlmc4F9Y0XeceIKDzHeFq/bwn5vlunBwot3
ZUV+XSbchB20HpTkdKrrZ7OrK7XQymxOmpEaH0phElWvxsQ7du73zzf/+Z8/j5/HOTs+FTFcDLUY
nKMF3mWG4SbyL825nyYM0nG0+n6weYv8PBhb24fJdbb2ZSACkwI18CjvsJHtwnUPu0zeXLsIX7h4
Mw4BOjr3OjBQ58sGKVIQVaUpHbvaM3cQdFd+v5S8bjktUe1i2b5eib64g+rUaOmHWPKXCkk11GYQ
lYp0nFokB3ChUuwehPsRcGn+l02BHAcezbxQ9DbUKNFqu5eOFf7RWC43Ri8tu8ZatNwN81baqtOv
73+3i1sd8i3oqFBgv0CUHAGTYMha6djwwV1EvnNblc61E8W1Qc5mIrFwtJ758/mUdy4Rq9l9ZD76
u0ms8eq13vxxj7jKtA6dQaT0r1K81exlRkoSgTf91Q7TpR/UIZIRFc2M4Dqvc0hK28tMWBi+8RMC
010Nm9jPxyVykMX//nY/jnS25QYkGSWJqbIq/OaR+9whN9Irx+85HO7LynMU7t7EH+PCPa8e+31e
T13F9DSJjIHhiiVfFS82kv6mi7cQ9lCoEtrltqOv7ls5egmT0TN6+S4fh1UcqKextvEUOgn+9WFX
TfFLCkGmboVn28HeGUxrmU/NzsD1ib0DpXtGtHei2Y+0ij1L7lDEdCmOLOlFd7K//+H9/fts/5AM
P3yItTJTlazm/QVtWkDLg/PTI/z9fpCv+/F8zVYhBFMFVVFwff7aNyg7fM3uAJAnTuniZ6hBnXdP
uXF1pH+Ul+e7JLdI7tEkASJgPKuwFY0xalCwpaMUQYzwUT0bagqjp8Twrt+avHCXoO3tKMsjti8w
GpMOImioAQpF8gG4zfuE2ZJrwM3Uak/fv4avIVQzUR+uMC0piOWWdXYKNhUtEI0US8cYRUS+0NSF
up5WipusNLEw95js3MSb/qZbZZm+8tNf+VxdXJX/Dm+fXaZa4ihbq0qk49i/hXa6HK2jNkXrPiqv
LMqvA5GcQCnaNBxqqrQjPv/efaQlqZq11ATZZA31Een/IoqylT9M/+FL/3Gks5/bHrW+AqbpH3vI
tzJapcB6GoqX73+3r5srjwN5mku/NqdXn03frioTWSOz7mggA7KNTRRdOThefF8fBpj/gA+LkJg2
QWo4RT5sf5R8bnDTEctiQG55+/5JLg2kwXymx4zl+MtCDNRUQKkEGKN3ya1mxdVCIQk4TTAtp8YV
DuPX4/d8OALBCHTVpjF19tamoEJq4rQYPPp4DWoKx+S0ndTkQQxdDR2mWxZ4M67MvIsnzhnyOgPX
ccmer39Bf61L2tI5zqakdzI7tpSbKCGuxAseboez76I8TC94OK6trsuHwX9HPvsSmWZBAldXOcei
O40yyqlyWCASX+kSyt9rGW9fd9T55f472NnLHVUjE4rKY6b5nyb9kfFm0bn875OF0xjXE5OT9JdT
WdJAcDPyxDl2VQfwoI1c2k9eNuqGy9n6ykJW5z3h88ZNjAF35dklwNH9XFJflOxMjho5R4TTd8ZB
WelL7SYe1+YWRSjmrXo1s3qDnahBXy3rU/Tzmuz90uL4+BfME/rDKozjQopwgfBO22rJDRXTXbz3
y11raavv3+ylqfJxpLPvgN2r9dg6MXhgIQHIeBJW51Xmrg9+mVLufT/WhfP8pxf7z4v/8FjygMTN
NALn2C+n1Ry0qG3CHcMuh7/mKj5Mr9+Pd+Ut/lNS/DBc00x+V0oMF+d/RIoXN+qWZvOsyNGVr9nF
pf7hLf6DhfwwkiICv+0aRkLDeairBRVKj5i8fJ8spmrVecayPIwblc5xeGXoS6vv48hnq0/z6T7J
mIyPeQXSqDMXZlwsTfH/+SbPvgqirHqRQcM+Epu0LPtfYfAn0MTW/N+7hbP8BwYriWAGlo+zb6hA
8tRNoWMfnelGbW67xNlpodghOb2yoVx6beiMCB7QOWjBdPq8wKj6tagyoZxZaveCvuTBTFOJo/M1
9vul5UVxHjgu2U0G6pjP4zhx5dh+2dn8PCs9uZva6CbBXllKxDheiwW89EwO0OQZM2+SKnn2TKEx
VAplTPvYNJbbN+NOGPZbjc/9P7y7D+M4Z0cqSJx9lecV41Dtd+znHrlCNF6r11x4Gjx+xGPPx5yv
BgtV94FX9I5zbJfh2/hXbEiXvi1v7YKS++DpKSvKf7xWrblwZqfD+WHUsy9nQJx9qs2j2j/lJaCX
zbTp7lEUu8SVHZO75DHxiltxKK/IEy+o7T6PezZPYiGZPjw95yiVbrVNPeHp23AvnvN/rEHXkOUX
zkOfnvJsOacUAXQBM+zooAJHpZ1t5G6moNjNWp7moKW8v88M/8qJ78Ivyuq2WHBzjtkXYQixXEqZ
mKl9VGKDyBjhomLcCqAK3+/6F5Yc2UCz1lPjqEx77POSQ2oMs2+ELVwokjspvzT1tiUOoCsWvfP8
/VCX9n1u4RotcXLZ5vSez2Npk9WkRqAZR/I2+9E116ihf25p1vQPjmetgRmS5Mv5i2bu9yNf+AV1
nYhB1QTmRyDc2UPGcypzLpnqsUeKlA7STzloH1BRekPhY6SwzUerLdffjznPirNjETdmA9EaAsq5
hPT5YckDF6Wcadoxku9M+AJ+eS3S80L/Wf00xNnEzCOnKPtS0Y7hBPUuo8pcmilOg1a6qwmvRiFd
wosFYdJn21ytn5BMTVhyq001kJTSmi1k9fynlTXTojfU42j3T9+/gwuNKv5CxCUQk3Xm8PmZQtJ6
xIp4ZTnCyEv1GO6sO2OteGQyLu0rv/GlTeHTWGeb0dQMQzAUjGU8FRyqF8DaXN3tPFEsgDK47eb7
Z7uwcOgioz8guxJd4nnH0cbNDQaz044QpTRbQx/beIPy0Lc3ibgm2rpQf6BxxNkanSBaNDj1nydT
CFVJduD7HSMH2LWUl5mrJgCRlVL8tiVpUynWQyaruxh4mGuZsQUMMP1tqeJViuQOJl3z2MftQwxG
Ymz8v0GRP9Kjyq/9BPM6Op/zGgLo2Vyrohg4+zN5J4ZB7s78c/eevsxcZaNv0629Ch6uXdounY7p
pVHTmyu0X+Uv/7Rn0QFqR9EHj2aj3PiD89D0cKoK1d/QeaetTQbishykCqpdSGRnOXlFk6YusTvx
FVndhd2ax55B7lAXCAydZ8uHI+0UT4SyAyE5tu2+bbJFV1uLGEDZ93PugoZhDsGmKcMRiZLreTe2
D6JJLUOJjYwEpF3xbK3qZeTarrKuqL0/E2NMC/jaq774bCTyzGc/KmDm/N9/eLZAgYuWqbZKc+zm
n0q4AD9yf+XJLm2Xxvytw3xLyfa8FyvBNya1c1RJ/em9iZCXjMYP8ZivlaeuUmS+2UK42rVRLz0a
dLB5ASMeREb1+dEca2wV4qB4n+xP3RbEVLoLVqjhXMAsbuZhI7v+Pi89KtN2Vgxxzv3yZVCHqpxC
fsjjqIyvraB3GFlXVuKFu5xBBWCuV+J0p4Px+bnGMVXRlTIE4LZDag0nPZL/5oazQyTueN//dJc2
QiSROAQMmaLDuSZCSvpekDmlHhW1XxK6JUXKoqDUHhavov/9/ViXfi/8AAiL9VmOea7hkepiUHS5
hdk1pn9Suf41Kc37kBR/vx+G4u6FH8lE5iETXMfn60sjZFAYxaIwdIxtoCt0799jbdCXOru8U2vv
IEC2oem/OZn5UkHTdIz+AEF6UzXTj7ht/sDmaeB3KDPJ8aRL0BpJqS8t7SQ16h5i+Q0KqpUJQTBR
ID1xilzgcrwp9H7TV8pP07fILu7bQxrL95qUPtiwx8FMlDegt1Y0gX+BX/JMB5FE0d32ueb5sVjL
dvw6tkUCVVfxPba8N2iwNIqs0kv9xl4MIRGCNcTmzKmfmTy5lwBgX4aIuxZ1Wj2Jojx2bZQ8RjBY
PEMLFMo4hu+1JsFLLf+Aatj2OtZSiNE9McOR0qxxJG2Nou8ZvHgmWjJdmF03LGjr/9JD2iKdOq1n
8iholHt6pHcqYYeebJTqfhhrHVJ8/UflPKYbxrTyg2RlVWKd2MbdYMEEj2C2tt3MEYvGUy2CZ7sg
cniEX9S1ZUI7Xb/Re2elNdl2gIPjqfMlew18S/eG3BmBbIp1OJFVYDk7ddLYQfwWllI1rgyLtnwg
vUxR+GL09bsSi9tAy/aYLXgui14p8v/HRCP3yzfIzAqqhZkXJ1+Lb+003Zpd+kxw2KOQnKeot+74
PhHSNOJiC9RdqiWPRmA/SmP5lvodxEGrHJYjDXwYYK20KHs277G075l2ORaL4MTt8KVATU+DBQXd
hInSrhtuGgHqdjlQkE2lpu3mbY50qyVaRU5fLJKgPd0hoWtoxBG00MoeInxz4qAJ4JlCGlyCtH9l
lT/ORNWIpqzqNU38rFnN26Dig9Un/TUjOHsxieZHDycw04aB3IXg1WyDXQVKLfc11bPLhNiACt8P
9tTlKCvkRSmkYXPeW4UigmZR2LGXiOrXEAdu42SxW0eN1yjmU9lE+5Hq0ciEBfkEi1KpDdeMcset
zGm8CU1OMEnVbBQsnOEwYOiV44UcymLpB3ivwWiT5CB8axvUBWf1UsEGjudZU1Lg0qEBSr8eWDB6
ATY/xB2rCgOPKbuQYxSwsRvjWOsBAGZ/T4gsHpZWegdw/2rUEMcB6j+odhl5RSF+j3E5uXY5/ZPN
dCdlc2S9zD+R8f/Hj6yIJRZzY6XJyI1rxCme1lGaEpBowXfp67y0HyL4WLDRJ3uRleMdGRs/49Z6
DlSZoqS0jiSnB6BLOm+igPhLTYH9VTd2fH/4FbXAlQZTLIUyMiaO23UyaS/jqAP9TrPRlUhkbw2S
17D+/E1wPdOAy/KFKsqnqCa2oagPmtZh/xVEJRqpwh11OkTRBAtcyslqE+wJuRTAcTQzOO4EKgSw
ip2u3jdD+qvN16Uho6rpAmzcIdT3UrZuErMMFkSvrcvUJgfYfCwdeD5KFRyzot3l3H0L028gNo/q
ZiyMHU1CzlqNelPF0i1o6nSp5PF73Nmv/MLBkq10EwBuWGhdziInn4V3cLJEKC+dFr/SKCzs7rO4
JygKroDJuOziaStZ0QHD1G/SHsHfjcadOspPMogvPMGq7eqjWJcWBqDGaVD9d73kkQK6oKK+VLlg
IgmMl5Udr1vd2RNVsAGAdd/Gyhao2LYLu/2g1E/tkLi60fwks2uVc3tcVoF5L+ljgbjJGt1+Ajld
afJOFbrlllF7iA1r1crKnilAtJtZPUWOAA9n+wt+7YOukj2ZaXUH8XZ6kWyQgBmXEcmUx2WKZRr4
fniDjuNPbM2A/+mnOaQHuVFayOT8+UZoBG6SygRcTIREjsKBcoTAQRlDdSlZyGyVSa72ctmGXuu3
T6GO5V2y22QjVcWJLKFkAcNvcDXR3PuTuZ4ktXMdtX217em+GHTF1UywppMe3urcxYE7ThjyQxUi
XQV7fZDYKkRu/2jjLF1I8qAu/bp+sUbnlxOld2pDPxDpL5hx/6Ykbsazk/jRssZ3O8KI3EcbLMyQ
d8WW5/2tSM5vLSpezKh4HJ3gtWqb+8bqLBeO/M6Z8BRX2g+og49SGS3zgCUYZliW5V656VDLdBO3
KsBdqZcZ/br0U88Z5FtYieAWjeDIh/NO2PoxYVH5NkX/QNHDtTLZzykbuJeFI8YJY1vpeDVSC1y+
Xr3Zgf57mHlhlgEqmvwKMjIKLx/kQ1SER6zT7pCPf7PZi6cK9ocGy7bVwIAPkh+EJ/Ah0knK8Du2
sim0xwXeswcljA9Sk4cuFaJHvZHEZoSF5QVqKa3bxjoUhQPOkgLMHk/0a1l2bxjwmgW0/gdHJT2j
aQxi8HCHLyQE1OSlj+kisqcbyu8kWjiuzx+TQMLkPrAnc+RHYvbbyXd2hTYug2DdVe3a99vbvmNu
Rdb4Q/ble4MIALvr7ghdMvHTAudpdwQRrIUmVvg4KLMHElmGXffotNXN0LGQa2AMi658aCRODLn9
K7KMZ8sK3jq/ACnSFWuW4g9jSiQPTL2zUpX6CHNymYoEcL6/CSTb9eGgVbrYsymTv5CuLIcTfANm
35526KAfFEesDEzlEnwQFX28Xv/MQX/jVLwpudXyBdj1drCdIrJwtPEuEtI7CT0Qvcq9NpxMcIGG
Zt5YtbYMTEIWunBjpS+1ErmsO1drqxUpDne+oy8KnBAFgPZEKQneGdxI5kRPUrlP4qEJFckZ91UH
9A5Oc8yRrpD4Mh6C/K4r/9raIe1/DCVU9mKLhtwl6GeFy8Qb+YMtbsyd/BzDJCnFuEnMyTNz+CXd
AJgL8pmpLttIp4fx2EbVSujVq0NBILgzwpJI9a4kDrZ7KXMqIfpvs2pvI6SNJN4Ar2wWoERXExHC
WdFsWumhoNqoc/7KpA0hOtseprgRRZvYAjhKDAhgh2SpdRGhuMZGa3427NoV7vPI7lehigihxi/j
VI9JsK1qRCpZsIG4s1CInxmtZG9bGFL+D2nntdQ6tq3hJ1KVcri15GwymHCjggUo56ynP59W1e4N
woVP9b7u1UxPzTTCH8p7QdjHwZVm0ZgrBFtEyGncCSK1MDiplruRLQRJCyQxAHrGCNCVfWknATeq
Z8JRfA45xN2hHrxrwp9F2L8mqI6XyJnXKrHUsBnibhlU1aoeAr7vZKxjLVx/UpgNscWsnpr0qRaQ
j1LcRW5mk+3KwsAlUVXwopFEJ4DgKqFfGa/y5sEQHUl7atxVnz1WhEDNFMoCm6zFN1ztPfAYhbUR
JsnMMHfqRLIRq0SN+pD6km2F74MmXerR3sBDAsfNXEOgvnIU89HD4mFSVUe62sB8qXVx/6iBNiK4
qqoAUAocr6LGLgZt1cv9Z13lF5CiMVc4WM1nZSROTdrdobNoxgOuTePSzfOrHgyQjG2vF2vHJNXs
sT02Fhh407AFVPjMwN9zOztog20iq7NTs74K69LGQGMctWsJPU61LPfkWUtc2e5a3XpUJa59NTnE
griJuL8Xg5uspXREL1U8NCFEXzXYWwB08H1ZT1LHcUG0kzDTPN2oceP0SMYbKrajOUqyXAdTtmAE
awO8DLQklVjCRLQccZdlbdxok2FL3Nii+F5oF0oK4K5eTwXvkTphI11bXFXFlAohRCP09+Noy/lt
bNwUk250iBICb1lZXwrZvu9xSHfCELcNMd8I0q4fX2v/Ral3unrJ6W5kjIKy9dCjW6S4dp3e6TkY
c679SlGWJT+pLDvOJ8K/3lPhbz33Q8G8IL+O2lXZX9TZp1S9E101zU7R9nKfLPpi0wVPYYWcYSo5
quRvcGQYDdogYWB4i7Jb5Si++aW39Evj0xoCJ66NZdvea81RGfQV7IHca9HBspYt4q8qqUxZmjeF
fuuZn7KuXKeNdmVxblhB20VfvFD7Y224l5JZbNpBXWTFrdxhWue+EbPuEje6kpJhVWYfpfmm1MIq
bcqdmyXLJg52BWjztCydoSX08yk4hDGKJf6yHjelfllEcOW8biF4T9WIS0Vf8dURwyA6cjGiVwVj
7UJ7Fgd2OKdfpZmZZO1KG4uVxL9VW5h6foo6hN8QUOiEWYQG7oOHY4xYF3sz3vn6iztcN8ZTGY/r
pL+j8sMtFS60Otxneb/qwDZVQuaIhX+o0mZhWXfJ2C4GYdwaevYAQX2dp/l1OcpOHBNKyCtBiu3M
fJVZMbdvUN9ZC2X6WNXR0ipxoMC+RfIvE8V6xYTgJl+GnkJygHI2SUo4YCyXpXagP/TCpyA9SAO1
aonKLaUEvuWiGx+G8I9RH2LOnAbMlLq6Mvabuurp9xMQgtzADmAyMfJ1pNDLRyVEBTz4Uwl/MlFf
jtm7IXFJp/uiXEmRaOfhg1gHq0hLF6IROjjRLkt0pHrtc8SgpwmqpeZ2C5l4pW0PQvgs9S+K36xL
QmL3D5xeUN5s1ljfZ+kut/ZCkCiLQULIXGmvO5FsF2FZS3iV8Y1A340IcKUTYHdo5Sj6ZSxcZtir
9IiVZOqj2t6h8HiRivFlom37Cv0s010G6mgXEIbqarLQulHV1u5L7Fg4caH0Jo0XUW8gi+kkylVX
7/r0ttGvsrZyGosATVdtyeyWDbdqVWF6Vt/07SpOucURkq1du8FPOMO0rSfcEPE3kUG4o9UrYTXc
6sG+nDB47eQnzId24xs14neM+MqM72bxUefmEu+zBUg524+w9AHfQSqalKJtqsAQm+XYXsbWunE/
yMnXoT5Z4XwEsrAohdaBy2rjrvlHDUeK8wjt8WC1AZdmoe68SWRe6Mt1FqA2VFu22aORq3KKFS7I
Uip2ZcmLkFa2jvGEmESORlDYxuxSDJY0k4s8Tp6DzMUqvlj3Y7G0EOgcTGGFOvA9Uto7NMlXxLWg
KFye59QezZR4kn6XgByWZMpLip0rLW4iBIcRB1OThaKkAIHGi1GX1l2DqpJiuYuyUXYqWrT0BDHQ
eWixfZYxXV24db0iJl+PoYtAf3xXRSJu7N5F5PpIanaGQzEAVxkd5bJPzJ4WKL5vlSg8UKLaSAMa
7D01SFHb9IG0LDPORdDhV4TLNp7QC/rMV7JXHso8W5tDv9QlrKfR2UJ5tEAPPd2igG97NXJeVC4a
SbKH1uQGvO6y21zFMXNkHbTnUnUdKbX2cldeJHX4UKvioSg1kgzVPGrh+FBE+sHDoabj8+QxZkFB
hONAclMiFr4I42YtVfpFoijOWLZ4min5Yy5WqMYPSyVR8azC0yCOr91eXJoI9RjBeBz09Ho0umVF
AhK55bH2azSp8HkcVAMJZPNByMhZzOFRwgFMCYdJlAv4s+Q7hYminvAUo749ua4YUoybLTpH5mA5
koKtmlgijyU6Ik9aE9/LeoFNKCUwGQVqNbpKjXDbZ8KhLg96EDsRMUmOTHsowUSL4gtzBOM1aMsU
sa3Jn01HR79pBgTFKECnuK+pb3LmroUeAkSTk4nXsZ2PHBO6CDl+DIr2qiIJrmERqSBpK4oq1aiP
pL2s5dd0kCf82L4Uwg+fkGqg6mDKV5r/RIfE7q3nor6vwjc9xpYg+qOBqMuF+t1ze4R7Rf8K3CJ4
KXNrNsq6HbJ1q+IEkIvJbgjyF6H2nwIT28YR34ad6+q7sUZlPRi2+Bf4W7nM66Wf4d461G+YqHGi
KCc1KjgwrhIshXT9wiq1pda/ZHpMpu1zGrJL2cO/MWjepaZxt4ZXLpOQ9NWa/iPivgJGKO1lPxD4
JnuhiBaVIdlqxAcBlsgesqNWXgqi5wxgKOB6oS2/VdRXPz9S5hbJViIpfo6798Q/oEm30+pxbfnS
quekJeWTr/eT59Kijbk8d0FzU/gmgbyGo5dI1UAnrCOSV61mPRbxfe0bB5wNOhyo8PcJdbANqup0
7qugbAt2TSkdM9ApA9mIlElL1XWXKZrawLMB7K7MXN4GwNFSBZH9h9C49yajJWNbIa/fxS9GLNh1
220Ss7NJ6mzJzx+A9Di+P9zIab5RKhhJZuQ0Bj5tmLkPWrsOOiwEtXxj6XCCok+hCw+KYF51QXxV
uHspvE35x3JZbqo8Q1DO22R9aKuAGRtvn8n7CBe+qvUWadxyt1+McfpMzXNTZaBfuis02reiJ+6y
ylo1xMS5PjgYnK5a5SYS3U+8sdZpiBHfuP0L+qvx6ig+TGqePCAhtbce6a5I+pApQQuBudC563X3
rhaeJeMtAX/V+jcDemiS6O50wRE4PkN9V3k3Lh8iDdKFhrOk1hZ7TdTW2GM2YMBRyRd4BYWj26hb
Gf0A04xxI6VKLSXxnizwttM0x0UpPh6oWBcw7IMOVeqHpDNWpXIdNTrmkXvcdpyufMmNKcDGzzDj
DDZDvfZdSisG1TqWXPcPet0ua1V9otpAKS7MbKkRbVyrHB2zjkIKVlpUbKtAdyrtJscIMBov9VTc
1tVFnpPRXEAXQba+5vnhdJa5sh58kyddWAvZSxi1F+Wgb7TWe6jFZNnKxVVUZDv0yl23ePZ0BQlF
TDKKpNQwF0DWTia3VmxUvakQrfXs3RpkQNJEau2l1siOO12S2MEaKcp1qYmG2s5HMDsug2s1iTYx
6UGH213D6voo13UH39dtSvK3nVJvqgGgJMoFRoovEnwat3dvrHLbJru6QZS8uS4gFYhUGUsk3PNK
WIUyFqIBqoAC8x2uwLXtzaBdR1RSLRWHtPjREsIdfsnrLH2qxDtsovCTFFdYa66CSFu6fM2ciEqh
e+r3w7tZ3jfBQwQgO6q1RYB+Y2AhjZSj5S+VdiDf47SJ2GZsXQe+vtCaC7fzCUAF9MP9VeXnax1n
P+7sLtfsmDg0iopbyzW5+W9oE5AqMPuqfMcY2S8fG69zKhTq0f1e0J9bwkIgLOMhGok8PYLky7wc
lkX6mqtIHlr42Oo8Ypu8v8efYZmgi1k0xA+e5xTFe2a8exF4p+BQyS80eHEudgbvfsTfSi15SNBE
zLGqRJ5wFbd3o8Vdp/uvsWfshykH8HsnRvaPujpWfrQmKspstLPtuE036RhdtqhhTe/Gs5lBwqM/
9e6p078SbznsdhsHe6HLP/AcRpZelx9SN7iKZEzQrOeAclFCvwLZArtQRfxO03U9qLeUwt6y0NhG
o4p+p04t7qKOrwOM3gzC7CDRF7Gs3w2hcCnVuKrWI2lvsAsMPNzqhlIdocqobjw9dSKMBM3wIU8u
6HPaUYggPJGekTYrhDA3iQsjue8gJyBFv/D85K3mMmS4/iNO8LeDvgg4+CHxNsX46KtXSvJQQngC
qAZgLattJST5T6L0Vay1tdF+FNFL3Lz01EXRJ8PG7VEWmo2c6/djJjmDe9fX+rLXxVcJAVcFAdPO
1LbdUN70Wn5fKNcST0TcHd00vE5wAYF7BdToGCnEU2JyMTV00NW2EV5dNtGfAsvTXtWuBMq5pRLh
7DAuhJQyWY/3d3Yr5Meh0Jdx8cf0P5QOCUb6UXp7V8kljkFXHqyiEeCdfKGNDfZNUrDUtLuKGp5n
dRc6MqRyKyOqWS8FxD5br0RMSOHXkIoI6kYNn1zqpJMwYUhlTqX+lI62GFN7QmpLEuN1heYfZNQ+
udMJ66Uhx0cLnRvzT4MwLtYrXZ45mhsTJFabnO6CgCIS1McFsmr2iA1mJsdLFXwGPuEO6nd1vMQq
zQ5K047Q2lNkZaHhLqeGBHjaEX42yrP0TuJsKbf0a3BVa5LirR2jpYGrZEmvw0RxqZ1i4WvdhMZ6
QyR9UbTlocAcIakjfmn30CHOQkg3HmV/agOF9XAQWwqkvT8AJrDqYOlp+R0q81jO1ysPn1u8d/Dc
BUTSr3qrxpV4rCskJ8uYz4U6aeJjlIYkx3MSNfxBmVa9RUFzoajBnShZwQ69VCdpsgNJyb1VdZhi
8a6ZYvDeZkqH5w0mZujQLGqtsvHafUQX1CWTKiH7NumHGDX3HteobIYHzaMzR5cHjaw64X9AT2an
yJGHPR3hoh6EF4Wa7GQlfi0BquqaG9mjoV723XChVOkGfqS4wBCabZ3g2tmQtfkaFk2ZhD9XU+S0
cRPpwavz17Dz0K+UJ8/HPLebXN+bafNY4Kq0UDu5vqXR8+ApDbLB8TUSO9dyqBmkrvhI8RT6Pvcf
tD7eSD+3pgL6hVxhMkm8Vtliitln2ab3kGCfigyWawPdwMjL96jB6LhqIjtK6dXh6dXaNfouXHES
qsVysLEUNm5Iwmy3VhEQt6YgSTEGIn1V4ec2OFtQM6QNmtO/0+mDiHjuhZW41P0C4Y1WIVtMSHzI
Ast1Y3W0aAr9DmvzaK+V/ZsM/k5RW4xmFPkagwOGCaA7DfTBnVrHHj0VxPsehR0n6AtssYnQJ3FT
9H+l8JVczsmipl3GvTZhoWh7qnmH5fk51ZtTEBi4wXBgVHOiwswBi3XX16GaBPpRzUlObH1trOCK
BS/us3vQ79LXjM/2QivuDKLiBPLg27AzpIg06mlpGQxrooeIqFlT3MfuOU2mv/yqGYBqgnwiUalA
5Mdh4jtuA2NYc8jQxAWUbDk6ZZ8A554+HfHoo+mk0IWukEtmvrLunYFxnB17AlF+gfkkrptUaq8o
R2QYHDPqLnBow7Um8C+bXiFWNvcq/uR1hK1UFtyeAVxMn2828UnKCLK/qcP7n0NDhSjlrFeAEPtK
xrxXusPtcyeiNlsWmAokuLt4S9d/NsdHueDNoX/4+w84gRBFpEmB+vYXwzIHKmoi6uZ9EgIEUpT1
GB1jWiJtd8kzuqc5iqqHeY7wdAJgMomSgnUibNa1v5C/L59b6eFaSJonHWH8g1R7y+Mz3LRTC0oZ
CmUveHaoeM7l68QxGdw+kOlAl7cXof45UrPSIq5kDjUFNV84VOoZUOQpVB6pHcpXXEZwiI3pGH2Z
ldupJp7ZiXislhg71itlIyzLpYSflYMd5f48tPfUZwR3B+6d2oyFYuj3AbsxlOm/uONRQDHAFXAQ
7bXX3/fGKZytZU5KCCi+oAQ4Zzi5CKL3gm6Ox1yxJVif4ardlxjyANpx9IV3ra8KaoiPHqI6VMzO
XDynQPbfRp+fSxAbaiAYI/wqCbgfhrAEhuUyXJmOBjxmQcyLKPSCEKLb/4tb79vYMxxZYSq+0UjM
3Bp5KRTtFj/H6xay9O9f+ASEDIUEmAQT8Zc/Mx/GN3u60oF41IcNVqFScW+MCMp1YD4G5/ehTu6X
/w411yWSQddkhueJx0AStwMdX5Pi8/82xGxLKlVtajmObkeDRtNQ4/ekyec2xan76ssXmwMXNTr+
Y2cwjXalrIZL7FJjTAsI/R2T9HzXLk2AoOIlpo655pzflKcXzIKkIxomcLzZFKMBOuAQs2BpL4D6
yB5bjCW7W1ExISa35yY7/bX540BCBYJf1GRUnGfbQykM6oUBH9RDRov33tspl4UEtBvN9rNGF9Mf
+2WwOV9HC/tBxVtXPLoFMHICxlHQ13IfLRUcAjySLxEyascd+vumkU5uzP9O0pp9UkXvO22ImCTW
b6/+O7ZtH+62cDoAGwtrh9OgfQ7BLp36roCJFV5cLm20dr7fnXkqNVpsqOJxEOTnPsL/US0mkINM
P9swL2REhFw0D4wif01H5Y8Um39+n/QJmCryAv/9AVNU8OW1kCkQ5FbKD/DHWFrIPSJ+wvBuWQJ+
FM3697FOrevXsZTvY6l10hgdQn7HukXuP6ovKOqAyCtQuq/a596UPul37QP1HLL5ROAI00UitlEQ
SYEQ8n3cKFHCllqeeCzHYJ25/ipSsxdPOzfMz+kpVJdR6aIxTB41F5gymry0Wssaj5l4Q9BIu0xd
aDQvchwq6gKt/uRSbz9+/6Q/l28ak2zcUlGGJFz9PrU4bHrJS3iZ5KKk605ziwy6pN0fhufu1BN7
lbF4e6EaGwoY+9ny1ZGmizA8RpDaGCxfRrtJ8HC0/Y28Pyuk83PJvo81HdUv27JKaWapGmPVTrcU
Ft161NamI241lCXNhbATN5jb9PWZl+lE7DQNiws8TA/9JxWrC/xUzrteRCeohtQWO74T2fHCWKsr
Stnnp3lyy3wZb376Eq2KU5Px1LWJQ1l6RVnbBuYbdEihV464yladuqne5ANghtVZLsPPC4/pEvGz
cyRuoDnZU2pGELeSLx6x9WRz2mTJD5NHmuoYNyEgPogAm+oMc/AEWf37oLOl9YouFBGOFtlGrVNe
Z7tgma+Ki8Q2sde6yu5RCl0DV7DDYFE+yaWtvf9+ZE5NenKnmrgUhP3zY2oJRRU2ljwezR5vZ+W1
dsUzD8nJEQDIELBqJ/zSuqIvCgGLtqOVW5dupn6IQ3tmEidycI4g/BPkg2VO/vzg65nkFqPAZTPR
Jrx9tKsIP9qNhdKUZOub4q7bnA2DT8/rnzGNHzzaxiB4m8bcTZRPfxWvammJDIw9TLTBdGHycj3+
i9XibqMmJ5+wLau5jzJhbMdj4D4mQrDIuzOGfSevNYSHENog2YdCMbtCqapmdZfVI2q20ipf9Ztq
FV+W/y/DspMf8L9D/U0Xv9xq3RCA3EgYyrceaGHhdXxGN+TUtQlDjY0BRQ3iyeylaw2p8CWjIoJB
nmpUQX95B+xWz0SD01/5Hp+x96wpXlEmYbo57y6WRn+UWomEjzwoSI6S9GAqf3wLPx8w3r+v/6mx
ZEhmjMaLqs5XJ2/boUD4hIeAuqspX0B7h9WVLvrmzT+n8HJyrOnjSZQFuB3mD1ymG2OYRpxbMoYQ
BPNgFo4OzUIHNikCUvh9aifiTQoDX8abtsuX7ZAbYVD2BnPTaDMspJXvrn3uYG+pH3rg7muBDtDq
HJX6VMTwddBpC30ZtI1Cd2h8fzyOoGeV4soYayehUpnh2Pb7/E59TgIuXYQ9DZtsvk3CsekHSP/S
sWgbO09jR3cBbmjkySA2ReSAfh/u1MQgT2vkJ7CSICZ+n5jXhVXXGJl0rERwC3m1rEY6VlAn9Oic
s+ipoZApllT2/gkp0X7A0tYD+nXUY3lvjaT/cV7CMlHC6zqi/Pv7xE7e9TplD/YkAmk/ZOJTDTS1
p2vTizlxOmnHBCsBr0FxlVznO4xD9vHTv9kmaBnAQcIBhpBvdhaSuKAvNtTiUVa666HMD5S/7ww9
3FmBsv59fqf2yaQAAeVQ/XsRf1+4UijcipNGIh00e8sQ3ytBO/SJe8Dr7hCOePb9Pt7PxF2ZKI4S
NhyT6dE8l01yLdfaWhSPWBW+mKH76lXStVJa5arq+j1FLg1qw+fvY56gRoOhMiDoTRpYqjavrqYx
rtFZoI/HVBs3SVThBT3EFnBxffJJvM2M5tJ3IayRgWKl7kkrMaIxa5yrWpx4gb79jNmVk+gjBuaK
wgOBqVuFPrxAm/9fTJVDr6nTlS3+mKqLG7yWBUZ/bP+460k70bjVD6M9uRgPG+kMf/TUhDDvgECK
O42Gcsn3zdPLiuD5XTAcE73yIdtog+2h1Hb1+5xOxOlYCGBepVCfpiswS9MDSQ9qwvgerIWxQIvZ
8SCnFO6D4n7qOl2hvVzp5z7jibec+BE5J7Q2cX6a7xizU8tEcN3uKP0Bp3up7UNrJSUL72BdNAd9
I1HUgh7k2uLt73M9cRx5aKdMGZmIaeTvX9RUkrzWe689mkYO2wJ8gvmJDVRStTbN4d/HOjFHxqKm
y02q6eqcJCvhxjjUkGiOVbjRtGNagc+Xnv6nMbRZ1CqXRheUqtkcw1ZaeCkmF+g/e+BTfx/mb/Q7
i4rYHZTGCFZFaiqz75b6BjbqmdAcGxkQoRHm3QIMxx4XjYZGf3JdVjAfkyx5McVmL8rRdeKpm6j3
t4UurK06vxrDZoWZIYzMZsPfIeGUlCUp6XbQk10QDJ9QNPcaTVyzDAFUWIAlk7yAUxFmH4ls7lx6
DZsxqB6rzEoXfoH1Ksp0Tqh0+JlW0c0YBVyxQO/6kR5uXaZXeZn6S8qLz3BB9lXg3QyJR79J9rdi
YLwrinLoXXpNhtbAZR0fRbfdtiY4PPpn96PI+DUEKxUbKM83rwlunwZ3uBu78RKKHVwpXUOHzA0x
A9QhzsRgm5u+gV1kSTgdCs+gFM8s9QmXBH7UVHpRsckgMZrF8iZWlTStWQPzJd+CjADzpMAfs4dX
Aiv8BiLbemkcdeX9oenz1L5KOuDuvyquwpl6+okQ4esvmdcwlSoWzERkZzdFRjv5GImQ61LUrsKb
3/fdiQvw20CzbUenOsoqg4F84c0zDh398X8xANkEps50eaCXf78PpMio6WMZzbFGE7d1waef68Od
CoQVLpx/hphe7C8xaSLlY1l1DKHc6Q/5VnGwr6Fu/z7a2k528Ek4q9R8cnnYpnDYpxLA/HLtrAIL
V0lkUsJLKoXLXt6qvYVj67mu5qmBiEolpLsQi/ihe0OWFHILFBBQaqhp+M7jbJ40SGFKr78v06mr
9OtA8vdviGgo1r0NA8VyD1zwnbjVzuVzQbYy3ZbzWw5XNnTIxEmbfN6IC4xEo+sBoQayyqe78y9w
xF0Dg1r6a4g0UBMoYGFJmtj1Qv0jrfF5vSwOzT00pnWNdHm/Pq+6/Tcv+/GbCMURNJKRGf5x6kcJ
81wjb+GPNDh+NoRRrQwDKUpBgbhG3PE99EdJ81+zPrmfVFzXlimgf5Ol1E7CAW0zKfGxAoFpQYHg
pqo7RCf6YV0q3b1e4AAm0etIu3IZdMraFbwbvRzuQ6OxlbR/R7N+L2XQf+LWUB01Dq8Ey4XwUVnv
Y4vSvKByAyKmv2staSWgKoD48WvQhPdi778VuIcCawoOsoq9FLS+TwHqIrAaZOsqt7yLAgsgFj6U
dljpVxJ+UaDRugd3hBDWjvVBcgH4ZXFxJ6baoYA9xYutPiMgve+VUQR8rEAyNWtbi8X3VPCuq15d
16DJAL3KHxKUhDQQXlxyqgWf5qMZuyvLqP9UcXkFSQowrOCu6zCGgVxcJUG9x/37rikhGv6+d08d
Eo3DqIpTzRU7pe9714UHPQptyabqY7wmP0P5zXfdWxBYy98HOhH6K18HmoW/MJ9zI5Kr9lg1b1IA
sde8zcH8Rkhsy9rBbNN/8Qp8HW86tF8utlyBI9+ZjFeA3gT1DUgxXxZ65njeOUnHU+f/61DTN/4y
VKrIWiBqDKXXB7wvF1k70d3P9sjOfcHZa6CMUayWXT2d/6l6GzvSo+u4q+JhOvHNanA8XFewIbOE
s8LoJySYFFYPX0TdRFIVC4/vU4zR10JMgStOXZdb2vDFAhPKG9nu77ylcRm6VOqtNd7hkWN1G8Fp
zjyEJ3cpabjKD7C4ZWZTx2WKuENieBHhEBKchQT4yQjuXPVMVHxuoNlz2LuuJ4k9A2H+tmjLKzcW
nWK8LP3gzHE4uWdo607BN43hueCvIhZCmwoQ71rvMpQfvPDWcD9+P3EnFOcIT6a0nv4CGmzabNH0
JO2GpCGdSOnOLawIVE8UZktBGDHELqqnsq3vkCi7R7LTX+XeYDrpqPqQx8wbS6pwMRNGUPQBTrBm
dnvmt51Kdb7+ttl1UIwRCj1l0B7DrbIKIARhRrHA/W4JgnfrfwaJXV2X0KsoBp/tcE3znj9aRFSa
BeDJBDw4i9uUtissfwy5ipZU/mzoRm/jjX/r0WUGtLfxz+ypU2Hi1+Fm4QGNZNiMOcNF6n2SPeRn
/ZdPDsCxVCZtIFRoZqF31JV1VSWE3iATd0mYX6HUeCbXP9WeI//+Z4x5UF0JZqDoKWOEkJ7R4w02
zVoUSGUWFhK2R5Zqd65DL586jF/HnK2Tb5RaELikj1RO8O8o5F2rxzDzkgJv9jwzHNWfaL1JCw0C
Bg7I2StSr7WUA1mTengelYmtjBgulZgULUvxpm7Y1hFoMXsIlY9wJNgwxHhfFT4xE7gZsir5UXUR
Rvl9uyvTT/2x5ejyIVNrUUmfP7PAGksfpZP26CcVyh0CLAIsfrZdGz57kfycl9ELC/iK9PkqIQRc
Fqr6rsnGTnWDVQLtC6eF4E1RuwvLi14jTb1SBxJJhJketIGssGyI0/2DkvUFhnL+ZYRMJ5ot5TIG
Gud0nYU4T61LTFY8M7PTlwwc978BMNn37Grux6xCSV9pjsERcOZthIjHqt1EdoYNoLyq1xGyKrf6
W/H2+xf92yD98UW/jDu7qVWzh4LtjmzIrbtWbRDjMlQK7Aa7rbXsd8JNdd1/5NCqXuKL8CVZTaDY
4NN6PteROXWRTxJ8/5n/7PANo1b4vI7NUbCgl+WVu61LrtRKvzkz4VPhP0Ye8KxRpwfXOPvQhovC
RxIMU6bWo/ta7JIIUir4+EVzgZr6plwKa3MPgroc1vgBIyPan7kETt7ZX37B7JOzc8fag+R7DHOz
XZlwTBd5Mq7UNr0tEWjeuCZyU7/P+kT1T5lUBUHFoRf3wxcjE/q+VPueXB5I+mjchhBPXAxZgKyP
NbJPqLX6zZmK48kVxTLBmLCcYFNnz6aXVJERCF1zxJrF7J9qaSPKm9+n9WMIirNoq6mUMxVUNOcv
c+lLZVbnNOJrDYcPydjgGbxqWmH1L4YBp0a33aBlOH8YFNlrq2YCTwKQWURlQ9iEX1dzZlv8bOMy
GyrrkzmwYtBOmH0wV4VLm0yIkek9Vag6m6k9XA0rZTlsdMv5fU4/WzJ/R5sqpAb+5AAmv4eivd6b
4+jTyZ3a78EmdsSHnuY7yqq2vqquJl8g60wu8fP1m405i1ZCjz5o6dHcNa7KLZTNbE0T6Kkk5dtC
/HbETdqvz0xzigq+3W+zIact9CWp4GYrgq5jmqXjX6sEKclF/NisMOxclR/ymXDsRwQxG2x6ib8M
JvYhHZupEd+Vxyh4kYTP32cjn9rwEkKw/1m02eXVa2kxVno50pCUYFH25ZL8/Qne/UjO0DUr1FzA
FhWiYgPJ2wVR/yr3QBzqEGKtFB/zRP8rMAU5LhFuLVDdQaquRGQkOqun1diVlBTMYN9HzW4I+x6R
iPKcO8zf+spvKzK7/gxIJZ7hNRMwCr4oBB2fRsRLthaf/xAGNcGiuB4/1MfgynPOwoV+hELTAqlU
AUnAQArPe/FR0UFeisBiGGmVbMPM+7C81HM8P9xaqbwzFRRfWgVhnbS5NnzjRorkW5d4qI6ihzou
bvWiug/l4cztfGrbUIrCfxkTNOp5swCtFrNYjNHhO0aJvGgs1D7OoPh/vDhMG/SgqANAOQGq6Nvc
NfxYGY4+wkVNtizBFGvis2Fee+dusZNDYfsHFJtSq6XOzlsqDLB7Yo25GBEG2cF1aTZvcTVlIKqp
2r1xLnI6dSTo8v4z4OzM1R1spMHl43lasSzrO1cZHS/xz1yXJ5fIoGRo8Qgw3GyJsMLsggJC8dF3
k4swwpukMv78frh/Ui1YpUnTnNQcjKdpzj4dJSRd96B2HUsDMKunaMtaUh69QuWxkcvNMAS0dVEQ
Q1LIfRiFUTkzx9M/gKfUYOkQlp3jygKvbwIi7/7Y5f51hIPyws/a91rsN0I/IjLmFxAFYnCgWoRQ
W9ueMxyeTv78ZgB6ynMkqYYBo+X79YkejEFXsuqPsW4ekgRTrjG+MzSIgdjPaI4ndXahcWH8/t1P
LS1RpzUtrgZ2era0peYKQWEM/dEzh02tDVeVmZ9b2ukx/TEzPNDo/QPToo7+fWaeOPgUCItp+yhc
ywOXdJ/fNwJEzYhq6AKNnpWbe/AYNfOqVrujJ1nPvsutDR3wX0zXQjvVtAAQ/miOSgQyArJ1/dG0
7oL6pTDff//7PzOZaRt/GWB6kb88gmNUiIISMcAUWMS8ubFjrSbjz2AdbYVyodnlGnr2uQTi5Ob5
Muy0BF+GdZOm97Us6o997aIKmLv3Uaa8tVmyRsb+JYkTEzZ4tfx9sqfek69znfbWl0HHwlfaRo9Z
1yR9jdUY8Si5foticYWf0Lnq3ckvS/tK57Kj1PWj1xxleu9HYzB92W4p0WIK4Od7izG0SRL7ZJKb
XsXraLB7zf59nqfOyJeR5x1ov801VUkZuRYva+s5jsIzh/BUaGgQ18D24uwDbJ3lf5qALiUAk47g
F+P2+26NnKnd2+KquY938focJ+nEwn0dbl6H6cU6cj2L4YT4JYMa3Q2XRY2w8TkMxHSwZwcf0NP/
kXZeS3Ijybb9IphBi1cAKUuxWMWkeIGRbBJaa3z9WeCcM5OFxC1M9x1tQzN6RiDCw8X2vXUo9/lk
t5LNTagMgqd3SHv3CDUHXfeTTGZw2riIt3ZwvldLUxZ4FajsNRGBiqUfa1o/r6OsB4v3L6Wn8iE+
hM6cP4ift8BVt3UDMudra4tbXoRyl075H2sw8jxqL6IzufXz8Ln+5u9ih5bMz+R371b2LJuAZFfy
TTgZ7t8+lXOeNG/wzBy+xF6ETWi1spz2F1qHsJ/VPuMfmroFtlqJaK6tLM8+5NWeXAtYCcPpZ0Vd
HmDQY+C30CrX2Rem27ZGlVYum2HBui6jXgQA6U8AfeVUlM5vLbWPKeVW/StzYH8hWr4REK7lmgyT
EAZTi9QAOC2uW6VlhYS0B+eyrV+DqTqyz26lDZ9FIB3daPwaYc89toUS2SAw4IvUae69//XWEoHr
36DOlZqrdcZRXVaFFPb/m4H2n9TBmXnzB/DfVOWSRxm0Vfpjewz7phoyn93/LH754oPfDwyqE5yb
U3PK9vFBOgTH5FxvVCe2zCyuSFIZDLzLrG88h0fpWN0hwbMvDltm1veReRZiCxmg43I5+iQIuaVi
p2ZuFv4c66du9Xt5TE95KZVOKqoQx5XxedQK+hDjA+wL8DDqkB23Pjqg0dA2ThBBliwKLW2CMPq9
8aFvnS3hHA13Ui8VibFlXDmqHd1eOTUuurpHnxge77t4V/4yIAyxO/6l7UW3YCAmceQtMftb1CLg
LMC08xgDODT+++0hS/VKNwu4i/jWyYeMkmpznr1S5YhH/x+M2c7WcL0kWgwa3rQQdK+XmtELzctM
S7qH4wsy14/a59zRTzD94PcrVxnt/AOFxf2WN7zFoMzGDVNFs4EBY7RX3y4V3nMxLeLY/BMeCHZt
15/8HSxUTDcoTvEc7rc6MreeEYAkAyicOziAKVq/NWjmHiDbLDMulSLdx5DBiVF96vXxVy6IMKHA
cPv+QVp5TCm/kR4gsrGCJ2xD5sSMru0uofhtMF7z6mHcki1VVm0g1WDR0NJ4SxebaCpcDAq03UXq
wu9RUcLbXPiCC1nVU5+BzaCB0LtDEe1QmYOpM2yfoiE+Ffr4NOURPJACfEH68FGcwq+VKUQOVFs+
TMRQcFgUH5xRq/pdUnfqzk+hkBRRPrMF/nJHra1xD0Ahhwkjv+RJ9jzCvwUy7XtQR+qu7+kJj2lZ
7OlVbnWIVh4ck36XRLquAotZVmqHMvWhJAS84AmPhfZgQt/9/odbi+7eWJh/wZWrp67EVIJBP7hn
YmmaIJLVVegAYQq3TSX/S2j8u6BKv7X1+DvshKeyFz7H8gwm9PUNjZ1bX4TaIU1clVQbp7SMkto+
mORm7kw3M/fQiC6dk6dMbw86/Gux/Pz+wleeAKxRm5BmwbIbCRVDE8QECE130fIn+EMfWjP7kYjj
CWrlkx4Z+75IFGgNtjBOa887dmmHGzTGSdnnm3u133DNjJ2AngqTBPlPs+YlD9RT3tTHwTI/xUH9
Kyio91lQTYbdi1iGr+8ve80+652hMLP4ibgslxh52/S66Dd/nvb6sT50R5yf256Ss3Z639ZK3vfG
1OKV9Uxcbm969aUen5TiCDYGehHN9vqXwhwdrRH/wVl+Y3CRaKK7Az14FjeXAkkFpy9KZQfHM6xL
TUY/lfmChsJIjyavoUDRKHoqpH6ZHsLsbT2bk5Lu31//5l4v7pbWqhp6LEJ9Se71s8Vce2PrdnOR
7f9i2Hvl9lA5wC/SQ+KhWU6oxCrU+KQu/O0Hac+05YGTlNmv8UO168HNwGABHWfmbGo1rngoSt5E
xDPZPAniYs+lxJBb2QobXnH9d0qzInJh2WZSEISX7FbONjnBn6BkkU5hkpqQbuEUb4fq2rDyrMms
aYyq5+4VqsH4qNw1H1Kmk1/LbypjpqYLme5O3ydnZZd9Dya7/CrCUPJdOo+u9AlCQReI+3b4uhLT
ADD+z09bDuFFQ2eZcc5P0+zOLT5ox+6oHPKT78xRzVZ4ufIgAqKn286Mtsa03GLrddPzq8bneJVV
vPPKEYWiUkHMo9+Cf63ELyyL6XowdHjLmwQ2bbMmMMP/XVZ4jPbpIdp7LqRY2gEv7fZHeUseefVc
XZlcOA8xKK1eTVhcY6DRAsWxFG109W4tqDqPCKO0jM2Q0S08sZWmUUsuJ1wG2Op9qXipPXljHnnd
BH5ehdqCGv8iZPGTGBkDoRUuJTyQraDAIJvt3ncyaybQNJ47oAzr36ATjKQWrMAfBBqtNIWYQiir
z+9bWPn6KiEkgxTIaDGzsUwSeERHwfdS4cLc2yzelu3Dc/BkMSSGgILoNk7obhUx1lZlqAyOg7o1
mBZZbNykVHBXABBFXVNDgggonL7V7VJunyeyDp2rw9J4j5die/DB+wEANe/S5YNMdbBTbB3xC0cw
xfSxFqVvjR99CCQ5gAuwf01UtEB64SdUdN981YTwM/CgyvP5X51v3nedAm1IAgxFKotPgj9AIZ30
z3IOrs6s5EPQj8YezClR1aDqjtoo31MRyvbAt9JdEwfIqvEQq+NRw5naZWIxPznCCUtTGj0hUXsK
a0X526VDNoDOyQy2YKZk+V0nZZS6rmw8Rskf4KO2JWFLfXallU3BkJ4MgG5KJjdRVioHVqrqCXu8
H03HP0J0nSOKtatd8G/ZRxSffEc9Zs5WQfb2NVRn5UiDfj3dtZs5fAmpypZWqQdt1IX0Fopp2Bh7
JCAoym7cjpVjZNCQoVrDf5m4lLcB3YzO79LR9wCO+pOdodICyUH9Jb3XDjO9i+iyvk/1XeFmh63C
+vxXv30IySivTM+7cBVLltDcJtMQeJcJLGcsPzVoPwzxXxsLXNlLgyalOcerXJcl55c0ZVURpKhA
y8/pd9ixvsDLOvxAh+decozf3ccCECPcVP/gE74xu1hcIeeqjxSDxWhVRBhXO63B7IEqQwO9WYpY
+4bUZxhFpRo8N/nebiTUzGkzeKTLEI6H9mjcGfvp2Cq29ByEDlq6Jq2R2EWZwzwGu8SJtzzs2hYz
v8mEKvNqTKoszlCb6XqM3zDmM3QkwXpWv5r3QPzOUIMc6h/io3rnb0KOV6pTc/HnP1YXO1w2EcnI
xKqje+8Qjm70E7rl9FPsyC81RM+O9QvOl+ih09zM2Tq6a4/KdYViGSl1vRZViYLxnvkBR3bkHWKy
KH1REslfNWf4xYI3/N1KdPamKvInXr+6L+YUw9QzYlMBKPiTYf9StcW/4E6XHPEV1bTB3kLizjHE
4oYCsQLaRYdxbp4uQrTcSsQ+SAJWacgPoarch236ywsOcdq6grylRb+ScLBAMLIkd3Spb9pQzPwH
VU4Hm03tXP+udPKDtSNE2zUP/2hlDMKLs1QtVZ/FlfH1EvklddAvXgXCBbUhbUQmqtS+BJ20s6Zk
I5dcuSEm+IiZPZIQVF02oQpqiMh19fpFVSfJSWKotX3xcVTy2gVdVmyclBXHSqWQnaR+Bn/NkgBF
K8xWDlVBu+jiQz2A1EZBqPPDradj/vrL0wGhgI4FmurqMjyUBT2qgmm0+FzTHk7o9iA8ohDpph+i
Y3b+Ly7dbdGDwcUrg4sbH0EkjUAJButdcepNRw+cediBEEWZ74LpNmfTVhwN0ZHOke14b2x8xrWN
vf4Bi5g7QEBTKtF2QDUxOslC/zWTkfRpt8ysepdrO7PDv7rpMZxWktBOFnGHeoYVnPmlP3Lh+X1z
GU/o6m3XeNdOKCQD83kh3tGWfEd+3aV9EjXWRXuCWO41y8AiolPqorrncEN27Q9CxQashDv8gyIe
3/XK9hxOXy1XaIqpCFtso/110J3+AaEc67Fzul176l+yB1Q1N4KCtaMLUQu4DBwAic3iQ+aJAgxm
liNQKTdMbgW5FBomh2FHqeHlv3ir1g7Otb3FB7XECV0MIbYu00/9k37IfVQmXd2J4KpgxkqJTu20
N0U0pDcfqi3L85262tuyrqzUIiC/qB7ZT/TXjJpAGdI/KJqNaITlkNwfvMetNvjaVb1a8JLIMhta
qTNTzM7jIwp1hH4vHOS/P6vKKPM8aUkWzHzjTfQaI3/S9Bn76rU/YmjdYqF0xI5+sfUP4rk3lha+
R/IMFd4PLAlwjbaFt4f34AhFwScZLY6N07n6za5WtTidSdiYvlWF3IdT8SqirOUMIEsBnxQ7VIs+
yJ+VX/3RrLcuxeo3m0l/Z8IR5I7nn3V1VMSwTlRB8eY2D2QDwhfoVJ7bX/438UN8bz2XqFU5ohvt
YtPu7cRptnZ41evBzPlv+4stLo10GLMxYIt9t7+oDu//Qxc5KCPAWs85Lb4Vv+IfG3u95veujS72
uovEUs8ijKJm3O7QtJhO5SH+hArtKLnJXbdTKH416IUzl/L5fdurn1nVaJWjr4kjWsQggeT1/Thg
ehASVAZi6HpHobVLK9wYcFrfWVi8JFUDCnpDEWwN9QQsTzYvw9OwjzpHPU+v04/QQVlAPs+5AfxR
GzHIWu4MRp9uoco8BF2RxcbmWaLkYZnyNVF1HO3+u3FX/iqefLbSmRDlOCAYVqNHvBmbrxRf6A8w
iUHiTK1vWRihhm6iOm2hjc7cUS9rNr5+9/6XW7spGlMB8Bwx+XATzvVMVNfDpJJ6nLR9ezDhXqxP
29PbqxH/lZ0lmKj0WktQac7yTIVH+df8SEnn+K+5Ao802EZBcf4gy3AOuAuXn4CfYunipdD8Wky6
SDcvIjUORYAoqoWkk5Jz/D0LZPf9Hfwzw3drDUymTPdKuhmWzyTTE0po23E2whMCDDv5Wfop7dNd
/IzOknevpYews4edeSzAaMnf6JBu9bXX7t88FjQXhgGHLeNXSS0EUTBGbgXqyEVeHMqEmd1wK29b
O4/XZhZurecLam0zmahQXTLxtQr/en8rV/9+WmJwqctzJX3hRuI47+lmViYsF2dzRCpwkxlJlteO
xpWJ+c+vXgZ/yGUEnOt/AQBwi0hQfovPxrH4C0FNItO5MUTJz7ybiYzkz0Z3GnN3s86xUuZgff9Z
6BzUXf0KkLpCPA2teUEvDDkv1UbL6JALKEE3tFj9Z1qwG0/i6gm5sjhv/ZVFNFJ9ZC9L81JPymOb
CYcishxr2OKlv2WOIIwBy6dAi4nTQsnyrZ2o1OsY6Uzz0gZAW3Ep0NPTfCG38c/xXfoN5e1dfe9D
8Co5nm0+pR9gAnWSw9z2RNvttF2bWz1UV79ocWgnmNXNOBTNSzWgq65/idoNOsa18s2bNS/eB70Z
hLhMWHNymu6bvXlArOYw3A2+bb709zPzTHRA0snVNtzcqlPVaXIxVwwD302rcURu25r8yCS5mqDL
V47+WXukkrLPdumLsmFtdR+vjC0Cf4Tj01QrC/MCP6OkfhkJMN6//atH9MrAwmtHqTrBO5Cb4EB1
pPKQlpcRS1a3MHVrZuDaNi2A5gyQLeslJaM1UHADAdKS7JBoljMW7ZfIE76+v5q1N+jazMLRaLJf
V3mKmVZDV1VMX4v6UdS/B1p3H0cbttY+jcGoDuRkRCk3kxdhHkfKkAjGpaDwLTQIblmX91cz7/3y
jTNnbiDmOvDOyynCIRCayFAG42IE8d0oUouNslNXaoe4UX8Bqd1lvvzUKeHpfbNr3+ra7MJrMUds
CnE9gYqbBDs1uEoyXZ6ycN83s4IaR+DmankLr0U1cohR1pmjk/gj2OPqVXeUz8ELskbPyC7nTL/a
quQEqi1voExXHyT6niBMoU/Abc47f+WYC0WqaZ7UFCbP/S6Djj58Zs6W+OgMUden8Dw30MW9coEY
F8aYQ3EwPWcrfFj1YFc/YhmdjbLSmmrPjxCOsyMBA4hC1HlU7fihuGM7vs9MuaW1R+56K61fObvU
LcEBUgAXeTkWzjMOxkTqMhPZLfRju1Tf+c0WI/1KYvTGxMJz6YUolIRO2qWskeqe1yCdC7lGQHWr
/rNy6S0FUJwI9oOIffn6WVraBPo0apcmTJFOzfwPmZmhGDzdJeX0ve6zdPf+yV3dvT/gZABMlLoW
gUQSmYJcwH51MeAXkKNvobGRcG0ZmP/86nhajTfJWT5pF5SnvxdFf6hi+fX9NaydPnZtRlj/axGL
22cioOqHtO8IoAsaIMlf3QlCSTfY+4fh3EDMfh4OyZkA6fP/p+FFaBBEaYa6O4ZLqK2qk+rEu/zg
nSwH5tr9tGvIl4PdfzFiOfv+hTdlwZZizHMxsAku4lwVcWZBi9lU8dydtLuSQY55CEHfd7/+CyjM
ihO1/hBagtNB/mhZQ6en3de1MGiXVlU/1EPymJgDqNui+z4MVEDjTryYvlC5FQQQvqp9jT3oG6Ki
+dqbuQu3lX/wEzDu7+/9LeMGDXOkiwAcz9+dxsXbgyWL8L9Oaq79Aeh0r/JZgR8FiczGrr8X+xk4
JDwIlxmWywAWQZTIjER75z8p/eZY1Foc9ea3LBxEU+Z92PQNO3Q2D9I9QnqvAwIEaFKew/2Ww1vz
RgywzqMLtPz4z7cLrxToOSQz0y4ECC66rWP1NI27qt6K+G+JlNjha0OL012NUuhNPjuMup5r+Adm
JJE62Dd2cBFP1gOoTuPcn9RjdPb3wqu2davXDjmoMIox4GWRqFqs05+ndTWPdUZQWdraXjqabukm
JV802m3LHKxuK2PLc3tcAaO78IRDISFPOibaxeOBrGoKjdWwK3xUAr1soyC0kr2BAoYTBSvAY5fX
1yxqK+nlWLtAhDna8yQqw/MvmV9eJgEJWa+5aHVpblyYtacFm5IKNS38B8v7oueCV9RBoF0CUvxO
ue/MfRl3jpG9FOVWQrPm9LED/pcWuEpR4+0RDf0xzjQv1C7mA4Cc7OuskGFQr0FI+lnEdbjBedrS
G1yzqc/MfuwsT6i1uINJNA2GAd3MRU8b11A0J02f33c5Kwjrf2EKgGehbaLrC5czSFLmaYmqwnPA
NWc20HPHr3Ofe27uW6ctDpO1JvAfDMP/2VssCZ0YpZVTXf0jKBb8DM/FcZ40Y6xt28uvbx/nAmUd
gAvK/OdX73SmylnXM7sLpwJ8EUVhFxADvr9/t7yrOBQGJyzmVJg8xs5bG1oUpXRKB/VipElz0DP9
e1Jan4Y2/5h06nOgqdVRgkHIzZLyR1Y2990UuTmS6RJzfTt16BqwRl1q13FoOKZVijYTIhHgdhk5
7f5jIKUMASCWWWXKRWq32ji3ryDVTY0Qc9av0wg03/54JRNDy0xS5dIV1XOtRL9HrTypHS/h+7u0
asdS8QuzktZN5z8tZkKXIlYuZtCc1bY6AYuK7BKC3/ft3H7wuVr7bzvLkbuAXlEj9okCwz+gtxrC
qbrYGINeeRe1uatIWZb9AqW+yE3aokmCLg/kC8Nvk4tslXK0drV037qkRLMXEITD+6vaMrlEo0Rd
VmVFLEjcmVQ80f5CeZV2ePkF+hNtt912Wwk+36xxCUXp9XSqYIdEEHPvjTszg9nUB6fuooedwmfu
O923wok+wTGafNuCbqywCWCcvYVcGTLjm0J1KXdRbCoY98QisuHd/EoT51c/6b+7Xn6R2At71I3a
1QOgXmNXv7y/27dn9e2Fnp/wK6fRKn4BcwAXWuwNR0TAvqio7mxN3a69zCR3kEFzH/j34uZNniJm
YRgR6UFWKXb9c5wae72S6Tle/sF6ZgGZGVsh3gxbDdBGIh4vqJdR88+JDolbFRy6st29b2bt/WeW
EGYAcP4z4+/bbYuzMvZkyWdBPpMUWZJ+z2r1nmnfj61Ez63tPmfluCWRsnJQ+VjcRFXEuxMhLqyC
tKnDJLLUi2o4euHQDTIP6i5y4Zr1fxmO4O2Su/QUfk3dAqo59/0lz3/5MmO5Nr6IJTupERSjx3hZ
/pygxA2lD371DypzjJSB/QNGDVnissiUan3T0mBhheh5yJ7upMPnRBeO7y9ldlrLpfAQGMDoeQ5u
4u/QmFIx7+lgdLUJfkk+KqIOvZlC3pcF0DZXpVNr5ZdZn3BjE29DuFkyjieaqBEk7LLyGAdpqUFE
bFxKv3E6JmEUiDTQV0KAvio/vb/KlWDnrbHF3Y7IqdUqxNiMZCz2c3EF0bG70pX344lkI8gd9eP7
Nm93dl7bvDjevVu6bXMcA7kSI/2ilxdJ83aRTsoWf8oYbY8SxRaMkzz89b7JlVcQWm9APgDttLkp
/PYqekrSlYmAya5vHyfdhKxekrfgYSs1Oqgb/hAiUdEFUbAIHDUtC7vRJ5CDdSy3A6Rhe/88VwfB
qB/CL4E7D2R7dv0hdttj5UaCbUabwthrX/TNr1iEk/EwTTk6YyplklkcN9w13Z9JcOHQHCD0r8XN
xHiFweDtwhcBwDjmtZZmLFz9ll9kJ/ua7szT9Jw/ptCnqic0FqHaN90BqBwS6WdLd3zEfza+8VpM
wMJ1smV6m4zsLT5yWkyT1I0Kv4KjbLFMt2Y42BG/zKPiRX6/laGvnGNmsFFtQnJ1jn8Wn7scwiaS
O025FNZJqgc3YbzGbKs7GW9f9L3rpdZXCwzZ3z7Kb6wuPm8VeqpRwkx4aWrtsUu8p2yTB2rltrwx
sficWpqHgsWLdjET74tvim6M/OfGMlacHDbIGuHnM82bEigTvqU3Y9gvUT06jX4xisGGs3InSU96
1W9k4rehBXAM+Kbo5SBXeVP+7FuC3wF1mEutFIOrdO3BkCrX6KXI1hr18/sfaO1YoDwFhQDuDS6k
xTH0VSMWlJTkpAdvdxekDRMGafogcV7gRklat4gJ4upSKO3SkHv3fetrS2WoAYSfzOPIMPlbT8eT
kQKUnfMXfypsv+mO6pidBCv+VBj5/m/b0nRGfmaqa5jal7gTuTB0BE1G4v6Y1ocZ2OqQHJT+XtWH
jRRj3rO3j7GGJYvHeJ7buBma6uQkSzp/kC999X2SnnXtGKgbfctVE2BBobdnwOYGWOdHeWTmKibS
5EUyAtsw4HMoN9axcrM0CA3+bWQRH9WKlEyh38uXSstdxaodgWn2v/9RECeCyZMQSLlJxpqsmNI6
TOX5APwuiu4uDMMXrRHv8Rsbq1kpHVKO/4+tmyxsCD0EcLDlwXf8Owh2yj4m1Iyd8mf0udrlp/TD
5MwQPtkOdvpGS2wl0sU6IH0DMBldKWPhf5uo0WUviWSeW7TtH1F4UY4zMiO9by17BmjM+Es/dlTD
3vJea9+RyWWZThxn0ljGE21H7attQxYefNH1E3nLxldce8X/qJL9n4XlSTFEEFcjFkoYTGXU5aXI
0V//RXvCXIt2sjbi3bXzz9ADI/2goWf0zlvHQZgtBoIYc8V01bbkH32rIWo1baxrxT3NDZyZnJh/
AGR9awUKp3IyUhNdvsnfySAqgZefJP1FGrYG91c/ET8aLzgP7y/5rQWjgKTFs6SLwjRxoxn2VMf/
wP9RSvu3ifknXOXFlpLSLgGQdwmV5jAU01H3w08kX8dI1Taumjw/60sPSNueJ2Xu4N+IjsXwo2k5
C4Www1TRrI5OujdBoa8z7qj58cFUI9HWa5UcwctHpxKLUxd1JynW71H1ddKMaveYun6e7wfBeso9
BFIY6q/yaU/H/uSFDTQnZZDbrWgAe4+Fc6MWyMgqTKlqdRH+7UFb7i5JAHAUWE9u5BPCphyLgAf4
khjdDipNx+z7jaO28g5jgvE3KFyI/JeVvBp4aYMAqnRp9vqZVvVdCyC7OWwVZ1bvDSMuzEuiBcHY
8NtDoAZWUWsBF9VP7toosXX5d+Jt8UmuXhuTYrRJdYSZs0XXotS8IB40XJ3fJI4w/AZSZVfTV/mf
vLMWHl2kIKnfakCEcm/pccmlyXLa+EUyVIztGLqtdLK4EZOt7Bv5O72DeULduBmGN8O4mWhvYir6
FBWneniJwg2CkhUU8MyoQz2XiR0EJ5YJWV97dZB0snRJASZ8h6DKndWkVM3pFUY8ZjmH7DB9ff/9
XfE7s7oF8BcKyEAsF6/SmESF6oeDdLEIIkz9R61svfC3otkKywLui24lQ6z0h98eORM5nE7oE+kS
KI75afB3BXQV4mVuhjOka9j5T8Nw8vvgo0f5FeSssI11XlsllV6qL2Bn8UaLnyCNdVSIUydfjBeG
omUnF3dQGtD9iVKXmZLephx60E7vb+3KLUBilZga9j8i22VkDbBNYv6KEA1RFFseHgISBd86Qj20
+/uG+IIEUSYkwjdgk8EstAFxPGJBX7cz60ir42wJjJHgLd+39AdjvPDrZKz/MbVI5wyjEbzYpJBd
x8UJzcnPQ5/fF5P0gMpabUee+ZoXTwgV7YrR+tHL6SWuDkpjITSh2epouA3cmKWMBqVCmNCRVav3
KFqJCarSAiNiz3Xa7EyrdaSpOuXqbwRUT037MZ7O0NnZdWQ4ZYPSSl7t5KC2u8FwqWAgTBjvRcVF
O2/XSYx/q/AejoZtIpUVdr+EuHLFunFMIw02gpCVGwtjJTeHGTsZHPiytjfoadmEYY0gH0piqtN9
qA/5wX+oGcxGXNxRRXtLgv7WD1GwZAIDH4RQ8M3oYJhawqgLrXTJKVdUv6WuBUFW/W1nhxHSCtMC
wcVw/eKRSODakmKv5MbmptOHvTOI33W9OLx/mFbAEugR/dHOAzAi30RXXsFJS0VBJJuu7kPFP4WW
kth5HjiNDGCm85GGzMN9ZvT6R70GrOb7prdr1eFzY4ofeqOMXAQEX1LZOvth7+1Qmk8QGzLCU9xa
Z1kc7yzRj9As8wZXmES6h/HwlCfBht/+g214eylYBx24uWvOP5eVFXDBFF0HhYY54GD/zrhLXsIH
L2PW2dqpNGINFvUhdQXXcIWjuevcwVUP8mN/F2zs6B9vvfglkChT3cITzMOli3Qa9GotjTG/RJuy
19gzPgth9ZyO5ecx7aEGQi7ZMZEeV5HttdVS8hBZMxU3DsIPCtqcrWru6tZ6EGrlOUmsvZqWqUPl
vrMLo99rUvMAkdSuz1VbauXM5m969TXLlju+B6UzKQY3KTyKifxg6knueNn4odb0XUJdxZ6qOOD/
se5LMX6oZekxnImlBSO/6JX4F3rNX6asgVrae0r07qNSmUA+dUJhKsudkxd0l7VaDHa9VB+mrirc
okOyXawaMjngII5SKRvee6U8yv2aEXxEqGTYy6/qVY1gtLEEIXdoV/eDa9xZd/IF6WFErU5/xmi/
zpqI5+j82Dz6zkuxDWC8fbb4CUx8IvRMknNTdUrDolVCQRQvI1gXGRli2Z6xLu1+5hmqLCc5bs+0
rNvUeEh4qm+xd5Jee1PkIRCg96GrpHdZvTXHNh/Cm0OqwrwCLILJqmV06A+VZSTBIF6YT3TMCdJv
TUvsIUqPaVD9lNr6pBZqBuGE9fK+w1mBLrCPlFppMEPEcNNs6iV6JEkzdpcxOjVpsUuQQFK64kUo
YsfzdLht+pNXsqept++kdiOJWJm4QvuNyp4pwgtEQ2FxO6cERcRIENuL9aKOtvd77skKCL+hfGCg
i6xBVbJNlbvyRr2x+me24SrtAy6ujPj4Fu/U76rXBt273PEfGKRzhN9/UBtbleb/h0lYP6E/xg8t
r05DiuG3gdSCBJSdmsm5nagwppyfaIDZMkyztvG13HiL/+Tib4+VKZOq09Dgut5KwozhEFZh2s7r
lPbqPHQeHVqigW4fP4DsZpg2d8OXxpE/08VMvoWZnW/jfm+f57c/Yr5dV5tNJcEadLVpL7om7Lr6
x4AkVtlu3aCVWtJsZpaNUHk2b/SazZZurWTU7aXQGcduL5LXOg2Mr4kM8C1A6oR+gooYe6s8F4Hg
ChEKoUnjBgNU6GP5Qe7NR+bjNsLQOYi+/QBgg6AMg9xgifn2AsiSJSltL0rmO3XguYX4VY348PFg
j5a08datpBUkLAT1OJAZaLCsmBiVQrlESxAPPvkf251yks/zoLgK0QdYIXfM//CblPfSbn56NwVF
5JXVXptffOmiLpK0jlhtxXNeEfjFB/1JYCKGR+q4VcCTbuspbxe7iMh0v+r1ocJa9yX9PjCZHu7S
g+UYh84OnwXnp3EQIcPTwZVsbPNK0fSt5TnLuTrRsSCmddBjud41J/8xPJaDPXMnN59n0aBZoqyW
KF2W++icPGxN56we9Otdns/clXUhnCD3zrHeuPAAnMxzwMqFR8tRAdIOu1k7KNiROmxx363MTuCi
YS6dYZ7UTJch8CQJ2ggnYXvxv0/7prDx1eyz+pfyTFPwK+/wM4I5+LHX95+oFf+BWXr46CpKtOoW
lZPAmmPvyUQ6q/QeVC08ycij2QBiN13I/DctbusbS4vzC7Y1rVPLwFM96Ofuw8wqxYP4fXRle7TH
u61x47WFISzCYwPqCoj44gBnllZEmob4WjRIthjf6eEnMd4qoq54IAQC0VCnxj3TBS92T1ZqBl58
nVuSW3YiHjTvvq3OApOd3iYOeeVGvrG12L9CKJNcDrDlfQse5MO4C5zoNO6gxnzojuXPTsQHCYd0
b6mE/e8fkpXWMbk+XQRGaKSZnnFRlibhl+GJw7b1AgvAbjrOJCB1Z0ewW/8TECbWyCZmCDI57rKO
gfZpK5Uxr3kTtfYUvwhIMP+TBV2ZWDgZWapirTH+N0aR54GFTyDm3XnkT3D1j+9bWz2KcIlKGm8n
Rb3F7jVKSZWh4Wob0O40Ledd0R3J3xorXj0gV2bmB+TKdQVNL42lyQXL5drfDa1/CGTxU6N1x7yP
SkeLDJIIcdhoM83HbnmtISD/9+IWV0DU08iUhtlvNTlEO1BEJBuzM2svAoAfypTkl6SaxmL/DLkO
M/qsCFZ+F475JTzGZzzja3nw6Ga1aJGMp/gVQLDju+PGp1vpM3EWr2wvNlXpW7UMBmzPVJH9o8Tr
1/3gNUA8Odl17abU7fp2/meti+3M00wVx1xtL2oOEmbK3aL9+k9OoymTsAMUv5l2Dfu4rSOu2MVo
SjS9zxU1PFH8630jq44RpsT/MzKf1auzmHttB7aJbZOk+waNnOl3x9xdCXePqOzeN7UWl/GJ/mNr
keXEiRD4WogtoHwjKYexLzJb3DX3OEhX2MHtXf9UKlvfx/PgHZOPsmhv0gbf5pjzOfn3j1gqTBhl
qXijKs9xQxXa82GRd00Axgb2uSfj0b+feUPEwJ5lTdvjFlMDXNdr1xBmMKpaqsIfL567djSaSZ3F
VZVIm6mRPdhRCsKzUjc/oPr2MZHLRy+x6PZq5XCc0uRACaKxqffto3Z8aYrqpVOS0q2C7qupwtBh
5MKD5QWlUwV15WgF3Ru9+GEh9dAU/ZNWJm4T6+dGEEObxxHAkmQrcgnwNoN/Wgo/GUNwnwztXaVN
n8y4fYpza5eo/Z2a1YpTN4rKIKRIkSWUPcfqs9MUhPvcMl9EqT+3gv6p7mvZ1nWokTzpqdWVXTx5
413VeYzAhPHRN41kD879txgMz7VlfLGa7F7xwke5UH8osfmI8MbPPPJACEI4SdnOb20/KO56Lfk8
KnXoaEH6JBRGsKv9SXObqf2Lft+rFZq5HQ0h47G1xUB9ABFlHrW+k1v5sc2DJzVNc/SIxwkSU/9n
G9UXSn4f5dY8ydKYOkLVF3uriE7DkJ6UqfjYJ6Zk++M4IxWtiTnskN0fe1ePlOZoSRxIqW2BfxX5
a6Qjg1iM5b6sxd950Gq7uAzNXWTqx87K9/ko5CAujMF5//6su7iro7N4CyH1HVup4bmtdwxQfZXu
9FPrclE4q7Ir3m0G+KvvFHUmujMcr5tmnSJYTRXIJJEzqZ+JYAnKZN9mNVxx//V/SLuOLbeRZflF
OAfebGFJtmU7trTBkVoSfMEV7Ne/qJ77Rugib9dczU7adBJlMrMyIyPILSOfIfDkR0UAYPkv3/nb
LnO9G5+kgYM3Hk1cETmaX7XQ2NkT5OXwTAcOAtRwkq9W7h8tLfjxWVGb9dk5k+gAoORF4RXemQWm
GzDSUrcL2DzeeFP+FBVC2FadBWMoj/y/PS5a4WwOKMLCnlmOvkH7X8NS1m5tWpLbaMLy0sVYtbHG
xSqQeVFTkmFNjuyjEU43K2Q53NHDyfe6I1habkVJ/eU9BAEvXBywcWdU6VDmJY48og6hR2saZFfJ
AVOmd2D3nAMDdFCs4v35Fl78RsZABYsQ1eOfEcrQdgZtcWiGrPFH/aC3It2usz0DoIpNowH0BOZp
mW+IklRTc73rh+d63RNgF1AbxAhDEehUZOm8HvhuCoVdVCPReeUrGGteqyajFXlGZeYpSVz9ub+p
IuMmeVK87Iu500+O7wiQGeeVBGYUDWwVgqCYgePh2tMymbSZY/rcB/rBUFnfCg+IxfBM4rk6JkTn
oHugEYFsrBcLcoMzV8PZ5u7DvJI8rxWHPifr6n6d1we9vjONa6OIHAgIfH5SLq4uwOJ4vbO2/Zn+
z+yMoJ+BOOCzeeyu09HL3x/xQXMFok3iYtRH+dYd86MkWOBL52drlnPftdKupURg1tLnR6lIgyWW
Tk6RXKsDETSe3qehPvgXrOfWFlcdQZiD9u+cD89lh3Ctt9L1IgEpOs3mjTzE12sJyhE1ze9W09R9
XdUgEZiN13LdUU/r7QxidOujPZda0Ged4Tk26P31vplcajUIBf0ICn7JeSDx+i2vm9rLnO5IZAk0
vvKjuiS9h3ad7Vd0ShCj586rgJIIIOc3++lqYRp2VY8OnQ99Xpwsnf4i3XIdd8Wbmtc3yZB5XaWa
IF+HUoJmZ6VXmRb6/3Z5xA2/6hbJ3AEXipS4q799fjLOfAhbNczUogXhANv4XkjeBJ5ldjLNaJLh
OTbmB9LFd4ouCqpnT0yYgDtE7whoEe2s9V/YuYTZABz0WvlCnTRalyIo0b3+/EPO3S/MAI6MaAZU
A2a9uXg2goQc7NV6/7wMlQt4Eujewcur2xC2QbKGI24VD0Z+bHVMnOXf2nkC08j/LJLHEGWM6sJS
DeV8VkFNddqWttM/p0R/ULtxP/fZfZ8YD61qoLGr//z8m883D+YAJ2GjmoCx80Xmal7HuK+M/tky
fqXkF6kfPv/759f3w9/nOUOcYiZ6N+Lvm2O7UyB9V8RjQCqkfL8+N8Q3SRBaTFTJ0fnWUbJC/5vb
PExUkn7BIT11UOHujRUQXurnie0ZyZO0Fv6sjT+6TvLqCaJlax1Yq3Ok1vxGG+1R8FOYqY0f+eun
gGYZ4wGg2zmjy6tqdSgqaisnxejDLCEeafRwXqg/G2k0jVe0Ma7yWHc1p34aLRIJzHNh4d08FgCH
GC821j/4mJZ1ckIydIzXk1IMN5pNvnZwFV5u53iz2Q5xQQCJjDDPEr8E78hQ6K9TLU9eNY2Z51Qp
9cmsAz1Ca/B+6nVAGxscXVos8rYXFun3r0Tb7OOvRO6/zHkuLScb19trcnB8zdbzmo6i3WB5Gr8b
7+ICaGqgI8/nOFPS4eVG4uWEuZwQKKlQn6PZAiOsBaZtEgE5M1NBWnVxB5iewX9MckELP0NrVblY
T80IvSIQANxkcXm1GnXtyrF00+TKTotLwYJyRYm/tn1jlIteo7Fg0ACreio041usGhgVbaF1JtFJ
DaS+HT2nIJWgB8tjTv5jlIGygAaRz0rES1nGhV6Ny2l+nX7pv7q7bLfu2gMj5G9CJhKItuht/Fr7
XYQXwa3xrB1UXwVq4/Mzz9Unzn4Gc3ObGCQVI05Ag58hH+JogEjWEE7X/2AOmAtEf9kxAY90VPz7
jMURqiJ1qVrDctKj+bq7a29Z50gK9DvnEN/Jfk9cxxetMV/8ODPKTtvm46xlJABN0+WU75s9+zhW
FlRDGgl5uC+e283ncZ6jkKGwk1F83uTFx3pngmXQBcsLBrjYPhb32tcFCpNFGD/8j087/hvfq2Cb
b6wxBRjHM1vYOb6e08RP8/Ql0zH5v7Trn9zO31/JR4oBooNpWy/LqTHSF5ScvmaQf55lZzfNelCM
9HESaeVdvJobi3yiTh26Zhl2kCp4G5dQNlw6l9iABJk3Pepon18Gvp9xtpjMI24WM+kcs1zUCeZ8
GVoNvbeCVQUai3sCfycCSQmtcXevgATvMEo9O56zD7LMUNLRSh0DJQDRduVmwhlnwSV8x49tPq/S
0kxPdZyVxTOj1QcpvuSxWvkUAoCwU24KP74VlSBFNjmPnhVaVloDuxkWCHZnEloDsHGaKHDwKejZ
1nFOXKvUoS7rmW3d6A+3IFiDJIT6pnidm6N3owrSMx7CA3sWpgURqNC8AY0LT94A2FKLJ4jWnBJb
qffDMM3Xq2V9p6bx1jA0GDhyRpfIg+mPDoYISFYPLvA4ghh9vrr4FXhTAvYJclhAXD4eWB2lx2Ra
IG1Eku8KRBwp8ErtIGjl8M1vSKIztTfWYkGFAP/m1rYzUSBDr6M6JS8qaPRMb7ixQiY0YATmIwj8
MPJsgjtK5Nr4+dgzu5z/ls2uIUSZqpNWK72LIsnjYOqqt+TDd1qigNW2z4u5wyxJEhiFemVJULjt
q/RWldL92KGcFlcH4DX8WjN8o8gf7b6LJtAclhW9lvO181fZFJZNmUv6kDVxi8WFAg2dX9pQLBYD
YeY/qmDetb7pzt/yfyKHeHYAmDWoC4M2GwUGdC4/HgAF78d8SdsKOZr2uvpOWAGI2LqVV0DsEpSK
spd+jW+Frot7nfy1MxuznF/GYC/qRX1fndpfluPmxo9kZ1ylvt64MlSEOr8dIqNz16DzRrAl7AVu
WvTRnJsGbwek0lDbwEfPPt2X4fydfE8O2btut+rGsus0rjCbOHuccEvNuet16vK1TJvqFN+oHuAf
hyKirnaww/RgBv/yC9kKbDy1lA+kahKsL9tWYw8NEVgsHzGvlLLO5hvTJRcpsvPAtbNN5Vz1goKE
TdmmGu76CmiwNz3Tk/nSQxK9ADpw8q2jcegeZFfy6ysyC7EubAHPbs7mUHFuBvWfxckNnOUOqLis
dPtUhMvg0TRnn8h5lJZqwyqpMEHfMH+h7KkfR01YR+S7poftvgZAK/bEpHSiA8v5BIuoDrUzWp0G
nBcLOnRXi3r3747MezK8OTK6uY6GnHcVHhRV5in+MkMOIvVV4r3NngHO7bCGjt93kTbBeeD9eC3e
A+XGLiaf1nHsYXc6QG28Q5kfAy3kNIOBWn5qAYwSiuuc5/WcSc77ZMA1NgSSAXi0GGFxoDvpRg/Z
sRRhrwX79v7tm28jXbssqgxDpdq5cbLrpW9DIdi4yzbgxDGRC3UHnj+ykmLgWIoaV71l/dQvFeQk
hkkUwgVWLC5RKJRY79k79z2zxZ2OlBPL/JZwuKa3ZZAG1l6U+Z0Xlt636e8v4/EZOuiZzWIsq9MY
Jjto9RzTxtchEaICTUOgDXkCTeHTH92C3za5o2G32eA4DZy0HtmH4TZu3TKM7zMvfsTok9scNWhP
u6JH9Hkmz30pF5Ds0ZnyyimYu2bIK2XXnOLd4KeQJCij7LvgGy8Hot/fyAUigyZLy9ivcfyzHXlM
/bdqn+8a5reiz00xv3TukX9bYqdqc/5NPCGXEoD4k51g9kaK3XlOPYw2uXKKiRLrWE6am4guHd8w
+Y+T/m2Vi0PJ1Fh6TPF95SDZbuckv6yevg5tfUzkmniTme7qedrLcnxN89n2m6aF4qwZQ3NqUHfZ
sDyYMe29z5fi4h6DVQjAbhMsKSDg+bgWWdmjydHF5YlcV7c6sjr7mqnN5C45ZML24sU12Frj9rgt
VDKneUJO6fX4OgVykL6tu+6KjXvkD9UPlIOFm33Rk29tcrudkjZvqJaSkxppr8XVumMMPNV+uu6A
bgXKVLSil+L91h63z20NTQ3ktezW9C/pU4Wa0PS87lBLvTF+dauLTnHw+SZeTHG2JrkUI0stCrwF
PnE6tKWbdz4UEgfgiY1TWkJLvIP6lGGD39QdajeLSmjbujEkR0Ohx7iUQG9/CJeIoFUoG1Iplfj2
LgFo0zIC/RsJq5+6P0/+orrOGgz39Ln0hLkl+0b+Um9Nc8lIQ/VEstKMnOybBtwPqa88KQTzPOzN
gP1+GktXe+kOqGmL64A8KOv9bm+M83goM23HOBuxASyxLVY3vVf8PopLt7xPMYWyIvvCLD2we+bo
FugOFq76PRUABwVrz6MvStTPZZIb1WltB4T1PEFj3dYC6Bb8mMq0EhxzUeTljhyx0smiM6IgCgmu
Vr9WeJNZ05fPD7bJ4hq/qdBI//8swuLOU2LKva2aFTmBJiLf2eCADcchnrzObEKijbcgRUbrQpd2
pEoT9JLK66rUD4sK9JLSBVaa+5hiCEBB4Rl18qgk5dGc5UhblcdCn56TrN2BH8tftTm0puKgj00Z
tBKaiWMLvU+aVm6xkhpALudq1Pu7NTF3doL0Ol4PoKDXvVzq++tBi++San1RtQoyjG37BKLhl5zJ
Hcxje1zmWPYqB8rR45h3bpkrr21uFJ6Bv9tnxlM1Z9UuXxuw45kmNIfTsfOJA6q3ac2bw9igGugY
3aNhx4W/9GgO2xik+nyVLxdCNqvMXR1JBkMwtqU6qcc1VJHpzrs4IpiNRx0tBBuH194T5FKVaHT9
v7xb/t5em0vfSslIl66EYSZ8CPziW5Ugt29zwK2Z0FvnDShtX0n3IpiL4PDyAG9DA59/k1Ts8GoH
pwEBLevFCWsmLHZ+cnptLmsbV4tOlYX8iY2GTbcNhSvATMdh8nW4gTCxhSkbP1XJJxk2F84bYzDr
dERqw5pb8su6L32YDoBTdotjvO8CJMbH1MWeohHV3qHlJ/AL/+UV83tPuRBv0Qo9KdBbIlXtMMcy
7rK9FOXgYRfNkFyKsxvfcIabT+oxhSZLdSI6ZtSz26kUPGFEBrhArknLbJKKnU7rrSS3ZXn/+b17
p1f+7HxwPjTO5CnWWX7dyIXjqVkG3tFcUdzYgjuwaAfphAr/W/rCrdO49UhNrs0BGNUMMAOdJD9U
sLASTRn8rsqiwaD2DoiFyo1N655SejIcoFYS5dbstNfWcgKoF0PgXoGYOp3nHXXWI7hW3szV2Bvo
EbhVXByUoYzkzBK0BS+t5DY8chfBoJ0FtCfSviI9poDOmskiOHYiC9y5H9tcyxqg80+2mt7TGV1H
XTQkdjG+YsYGSDyQPFkmF4t6WmdA/0m4zQDXAHfpx7b8ZNnflPL75+fiknfC/Mnfhnh3XNadok8I
evMwhw55RaT1yvbX50YuJ/6/rfBPZ9pLQ2bG2JM2WLz3wZqo9uR75SBfpwdREe6iV9h8E/9otgmm
KW3A/U9KXPm0AyocOHlz/G6VJNC0OAScfKcnteuA9V/woWy5+Fu2Nc0dvsmSegodQRR1AzsqrtK3
BPS795hjdEHBGYCrbvARylVXvppsuCnhe+BiYrpZaO5oriRuqlGKmUtuV4/uMVrYumv6rmqaRWCo
doGklp/6wtsZIn78i6F9+/Hs3myeuuk4K81SY5fnML3XIc/TPDq3LevizniRZHuoVeeuZENaQbjl
gvtisWO+Md3UWktKG6alR6YPb4C2IR3cOoLMp7v4gMj72uw1wv6jMARy9zSvOlVPY4TABFPvwGmh
pF2GdA9GeZ/cpaEJ4tH5V/dNva7uyAFtc/yGf5tfcDe4IGZuzJC0O1kKUPp7u35aNYFLvbizm/DH
I6lw4PLSRn0Gz1pMX7yQsCgi6yG7BooFp2m9ga6xN+2q3PujLslvb342GSyD1bTpRry0xnDMMGcP
zgb0Pge/CCpvhDpfdp9poCLzMAIufGBevEx/lysgJf/xUE0FlKQxt8lSKqbGwIr42q31/T2vAiBh
/oqccdcf1Ic/cSIbu9xhXmynIim4mHGJzc5NfmHsAzqy7TfTYzo8QEMs3hrZIK3yTJXpQIqFrD+P
cJhO//jlSSslzkrxvOtQ3M+AxYoq6CGCVxZciqlf+ZMEZidRr/Jihr7day5FoTTFIGaM75489QCV
s8XNdhgAD6hrRaR0oV/7MENe7E8u0NYsd4flaXEG3UyqU1Hs1RFSeP2LOv0U7KloRblbCsaZxrJn
lL7GkA0+G5jMSP1u9wa+CFZVlb6Ipo8vx9y/TxE42T/uYZnqmVLVZnkq94OJeTe3PlRRizlMxQwZ
NdefpMi/l/FMe6NQyKwNDW5qb2j72Wn2cxnvPl/FzxcRY8EfP4k0JUmsxalOiyoprrEO39pcFiDZ
hOvGhdAEQ8/WAHbP94dU+iX12E6ZT/GdGaazKyqnXcy/NrvE+RilHEuSD1g10j5Nq+wVBMr0cizI
Sy6Gx40VzqP0SdXGkwpPltvPSfewOrNPljpwalVgSFQAlTnPUTaZpmoj7nCNC3swgf6pbsiVEjGI
w3CXHmVRV4bt+VnGtfk0zmnkE9h/gd8qUckfvtG7JBjdt8Efv/V3/8BDXUzvNsY4V5HGkDNdDOzW
5KH3iU/M752w9EfqthEm1Ao3hhYiiBy+wU8Vrm25Io0YfuSDL/7xmBk1MyUC0kf24p2CbJc+Fbf1
A8TbPdO3vmaw3bnLY3ol9pKinX3PujcpVklpnMwEOQBDB2nXxg6Uf9FfonDN1ywUeeWLra+NP+Gb
onLu1EuzYK1Zi6Y9asBGOJ78CmglRCZZj1kkdPl5uNffHcPmA9fBKCiVUU8m2eoOqOfWw52q/cpR
XHOEwriCe8+3RQcryadERRF38bQ3SPAQV/tOr5pgDrQX+Ylg4nq4Eh4e5ro+uSvvS775Qo1Arz1R
sKSYKwFhcnM/gd/AuKmfln0XJb4QZCLw1+8dmo29rJ+rBu9jcjKPcdRjTNMFUS3xkMGA80rFREMQ
B/TLv4oR70nGxmY3SY0Rs6fmWrVfpCy/G6tV4HNELZD3dHljQ5lLOyU2TooBWnVXSllq6Gu38Ut2
hBjqQTmML0DuYOLUi2+HfYdcSRRsz7FzaJdubwfniSyT5pmsssOa3Br55OpoOeh4U1Y3LSph5n1r
/kCdxqPxr3+3vFweY2kUeGAUyE+gr2SC9cLxdlHbjsfjLYwNKWUZv3pMn8gTfXJChkTU96AVtf18
1/2DN9TFB85mOd93fLOjQ59aej3i1ICw0Izm2LV2Tu0yWtMskhVIPVKXgUql2SNH0TURHaf3R+bG
OIhFZRXldpb3IqqUeyU0wf7krYgmDPpcPqiPzNNKx8XHm+On5RMRYbFw0bmkZybDiH7EXz0lhgiz
QgoaNX92fPJLORgHw6OolutITQQJgyAzeVd023y7k9bWZEwsfC9VkGXgKKSvvR75/+rU8qhdKKyr
pUWQ4pdG6mYpOmK9qPQj8HXvwwqbD7F6pTHWEuFxahK31sDiLz18/hGCkKFymc6UD+YgqzijU3u1
xL9UupfEk5aiz+D8SmERqSS0IOiSxJ2rk8BsXUN2q2i6H3zNK5toBTBX+AbjScb5vIbn00PFzmiq
CQcw3zspIFAuKCHzp26P7Go92XslQh8jVMMGcJs1ku9nb/XMsDxgK8cIsA2kA/9qsXmmPTWlbbI4
WOy+ym5S1ML1WjtYiVBNTrCpGgc+NVZ5QR8Z3w2wnvWmIK1CMneTn5QofqyeAMT8jrj84/NvE+yx
xlLqzVFdwcoZ1xZug0PYOvcu0LF/cq03dUjuGdCMscIEcaqTYhfXTZfdLzbmADLJtTJH0Iq+7Ls2
trh7UVPLWtWYLeHL9E1FqTU5VsgxAGh7BSkqOA/6k+h0XE6GNza5a9IVYCVJcrhs69GO8i8s/isP
5iP4p73+kURS+PmOXQ73G3tc2E0XgDnNGd9ouJgKvWIMdVPY76E5LZQ7v5x4/7bFN0q7TBkxAINv
a17Jfn5SgMH3k0Ddt6heo/3u4WX1RVS4vngNNja5a0BJJg2JpqPglIMifXzUZaAKqPB1yk72WQK8
McOd/DI3+05LsIzLge4BpoOodQ0sHdr6/uTWgqrpRez9ph7O90etnA6mCQD9ybxBlh9mUDduXO1u
DcFxB2qxOtI6sB2tmBvRT9lrfb+8Iln8X1UC/vKsm29m3mBz26mSpLmNyslJaY+58a2r9pUk0ta4
+HTa2GDbu7ExdA54t1rYsKobp/ed4b5OQB35AJUNwUUQ7SDnWGaMk1jSgh2keMLo3hDld3SH8cJo
viWR8/S5tYvJyeazOM8yFYkmUwXGmiUP1unFtH6YGJ5qylLwWRc98sYQ505GcFiM2op6K2mmwlUW
PAclqXj4/GsubhKErzDcjcetzatSlDLNltGxUQTq0RVVlnBuDmiQhk6JN8wkWLrLHnJjjdsokI5T
Xe9Qq2NUNPOIprnnAEYKSR7DVTwp8wpxyeBSeQZceiB5fheS57N4BTR+SwouUdBVQW0WfH19oHoA
77BUtgmypySNhn1TguKSekidHN98/nyJL7mx7Q9gp3dzD9oxlWqi6/FL3i23a2NTEMR012MG6PPn
hi4Gva0lLmEviq7MM42MeMrbUcWaItnslgo4yqWbBWL0+dfCDsWM0hffKlu7nDcZs1mbQF9Qn5zV
AccPKR9r3W7Az18DiTzM8g4O8U3Wihd51qfAnnsJxEpgEwejODTICJmjtDeUK2ftxqCTldkf1VFx
5USdIiDqiKto/dtQ1fbu8/W6dPa3P5tzUAkpZSubLVQi7GR2u7S8w7x26WYqns4OQT9rSoVvqnOM
MWjkGceiroIa+0zWq+4TQN+l6q9C8nBrXNGdjgmQ7qGLREoC5/7joynusqkrVC27KQf/FoiXaOr4
aiakYWP9go+x86MNzhnGs0IrKy7KU9WVnmb9zIsvoKHypg5DCuVzV13p61slnz7ftws9oY9WOc/Y
SZo+LUpZnpSkfppbSIyYi7xbckYZ0D9YU+Xpw4ypCUx/xuXOpDqSFAlt11p7zfryUV2LHM4mCT7/
WaL15tIxNZmrpUzwq2LntsBTfSQixsl3SMT5crNRb6jOQa+Ku+BxF5t1jUrWS67kO8vpUgiVN5Jr
aLXmt630ljPSJAJS7DaTUbOg98NgQXhS1qlfzNOx0kBCRJu19dpGf5vS4oeuFT+0rrVwaVPTb0wa
DLqOinU+NAEYjQjwuuZPSXWeOjReAgxL3g8WIHFyX19jguM+bvTeI0sXNQndQ+rhp7M0jVvS6trW
p9ybK/VNG1EqXZXsPrbVCWqf5AfiDdTUp8azc/1Vlijmuc119sbGRqWqY6OGS383KODPo/q1pba7
uFK/JRJ+GjRBwn4tj4uUgRZ5je9GY8A8cTpOfkGU0sXjwvbsMb2Wkam6GHLEvsc6hEn0/mtNRfiC
8/0Gc7/JqDgxIorwwu13C9W13lS09ERT+8appNJ1OhGb03myAX0l25QxIgpOlLP+mayPWtqZZXaa
S+k0z+ZxomSvFuuxh8Dn58f33BS7VL/PFvvcTZhS8hWyLhSeKVvyL1rmm535JK/2TWaKVAcvYHE+
muIcrwMUGDhM4TXyfbKrD+Bw97Qo3ZGDqIp2IeH4aInzgZh2GEdFh6X4xo6SK9a1K8Dbq76q79PL
om71ea7x0RznDiEtaoIAzi5OJc3yYEysdDeu0zdT6mZ3zeEU7Vr5bmTJMxpG//uQPVMo2Wwg5xVn
mvVNHiP6W4M7BclVfmcFvYPgogSAevqiPJj9uTNfZDK1BaZgcab6JHeJ3gB+XZ7AjymHdFB24Fi8
1pNuD3mG2RuU7Cl3pP3nh/Si67cVGTQyEGJho9kfT6m0VI7Rdhoea4C174Bw96Vv+V3sD19YO5Fx
pCfADHudiMH4vebIf+7WMLe66qItMbTd8JppWl+aB9PTpvlnXoL9M5UrAE2MbolSw4GyuQrBiSn3
E/AKQWJjNmNfqc2HNDaulAJzEDJx/Dldvzt6HxSIGod4NNC3VsFkunwpNCEe9jz/hMrJZsk4P2WX
mTF0CZaM9Ad7CVafQGLE8dIXKfUGzSULqthAVx9EXexz/8jsvutVQaDiTA0DCswKXphjeUpI6jar
E5kLCf/oOPxtg6/IZZBJaKndlYDWQUDFw9sPlZ0mtP2hQTQAioJ6s+k1YxCLla0vzFx8+EC+TOck
9jBTbNhpfFNC47UBK6IvoTAClXLf3Ds37zSJqq+0rtShRLLLA9EcmX3JaW/WmK/aQRIDHIdaX55q
yO54WiY/x0odgSYVlBBqpGs7gxjRSOsH1cyuOkeNbCd9nFcbzzzjESxMnlNSaHfIu9iYPF2T9qaa
vigTBtLKn+CO91Z8VGXWO8xy7OlqBXLe+JWVuzGm/22t8qGCCv6q9os8Z/vGWZBn5uBp0da7qVJu
nLFA+wmyTYnikRnDbaV5GnPTd+Y8xJm8S8o+pDMYCgvQ5PYW+lKR4pBvRTz46yC7TfViAtlVtNDZ
qsCzu7q5nR1afTpQ1boaZHqIoeea3OvO4jWrFBIlv5kX+7pMf5RQC7SH2NWsU0+6b5ZduA7EkPJU
9WIIlq2L5k32kzYUrlVhdlIzdtMkHc363sya/zkr/BjBudffXDdlD1ZW5wV3ELwVX+M/YJH4aIFL
CufZabuK1NlpHKbeh0RHvh/xqvdlksyertr7MbMTL9GG+6aUs12m98phXcEKXGcWpNkGZ77CdHqB
2UOj8gZT/SJRKrinF64K0hgHAqsqE/IAMTvntitzHKAxnGA+bADCxO3x3HLXK0hNMOwa9Ka87nbZ
66Hyy/BALHjXSYK38QVQpoo0CqRLUPGGOi9PulVJTVZkuWa/WCvRXL1MnyDXB9ftPIOKyo1XHTrY
84941jPXzM1XmumHeACeb9GuJ9WK4ikN7Sz9oo/tzRxbL107A2zU5LlH+/oF0G9BNnYpk9hebG7B
FrXBeSlmNhVphNoVq+zqaG0MO4EDvRwcfjtQLuur+7otuq5hXWuKGxqwqi7qaN+NAJJhL5Xv7KeD
9CQwyn78eSz9bZTL/xIcw1WncJxSZ+9UisOAVU8Iik/THIEUJkgxqSKD+JmUmLQqvkMiI1jSWnAk
BPFJ43LD0rAnNc+H8rTWw2G16yuaC4q9IgtcsmLHWgklN4oICCbsIb+y204ETLtUT9ieEy4tSfKS
WsbaMgihedD8eN+HxoEh+cQ9ANHXcHkELUbomKlYL7N0PEdG31ck8XQBZvchovJTjHQEN5xuIWWY
MdleBMmhUYIRzE1asOyUPFAE2aTgi3SuwSClNHGGGeaG5M7oMb+OiCc46pcKJJv90Tn3TxFy9LHC
/ugR3feRhFlQGpghqj2imyxIBXTOY+ipotIY1xBwbIYVaCMbV7nw1uMIe/LO8strMQHHBejZxx1j
S7x5NbbaOudkRQKSoh8LVa628Buwt6y+/WQCnDvfoomieEgEIOdpeF0kPDKCC8D79ThrUMCucSrf
y7tPPdjoWPukvld3otfk5TcABN4g4gCZG7xBPn6smaZaJyV48ih3o48opv5KPTbHoN2Ch6h00zvj
Nof2GgtoczDt63DaWdfyP9BsYqfmzIH+/iF82ktniG/XMUpN9BW842EfJc8anj86ZgnEoLtLB4vR
C2IcCPyC4JH5+NWShhytNQ28H6r0p2WuIANW6VuR25Fd9a+C+3Lhy8A2ziS/FE2D9DMXGqqFjhWq
S/l7h0C5BusSa9suYMYHdhJDO/97DPhgjosBXTbR2ZFIfjJ0UrmDWRYQ61tEje8L3VNQSG2+ilvC
nORlVjsV+yo7Wq9baE2xKfjJb0PQqEeiQewLfu2DOS4oKHOrqMmKRcz6JLTL3M9xCAUbdSGGf7DB
3YVmpaZGCFYOBBa+cr38zB+twIqmffdTvxIHnwu9jQ9LyCNNBxTltWbCN1HfckF37HZTmIYWIB9w
L1/RVJGvEl90PC5VqrZfyeNNpSqnGWjcc1SqRpAZsFF+AySt+kn0krvQzP/4fVygkNZWczoFlpgf
y3bM1jv9SH7816a4SNHlObRsW5hisin683olBQwkrAU16r2CsHQhv8QCgoYeFQh4TH4GS+87Z1zZ
MRnwuJAo1H3T25b+FBzGywf+txXuGlsrnpKSQopT3Miv7cgI+6z2NpOaB7UEsYoDRjooMpl5fYBE
+m6Vie7FmEzz8toIpUETPTZEH81dd7x1k7JO2wKVj9WL9TFc9B7sz3X4+WdfeNPgzOi6jtow3LPG
T5Grpu5IqVTiDo6VdpeAot3N1+yp6loAssDjlw1gINJH31zy18zEIP+ihJ053Rpo7hoQZvUHY/re
rPmbpdlvpdXgAUAlhJG2fJbi8m7VqIjR/HyjVLSawQQNaUtZOdPchfSKXTtZbb84VXU0AR+sKlOQ
dL9H4Y/BkdmAHD3KkqBm57O6jNY6ZpQLiML5KuRJU2+6aX9qeUiIm+mudZWD6u0mkb2ZyQXZvqkg
XYiB63ad9JC8Jn77HdlZHDaYUxC2/y5//+/fxt3yph+mXGnw21TDrR4UQEnr2htd6aXGlJGLovQh
8Udh7fL8PH5cEe7Cl6qEEcxyNV/GcPan3s1M94bup6Du3brCIsQ+ii+oArb3aMFYIDgExWb2Q3W7
4p+Mo55HDvwaKFPYFnQ4oL/MRY5Z6UY9TRPnXY8mrcJqlx2YUclgwRC4aJEXP09gPhjkBxUzsC0s
vZY6L05s/bDROUsbx8spKnPS2+c38uL2/v40h3tQlBjXn+KYSi+T/dpPV7kpAJlf3EhUL0wL8iXn
AsNOpsxzo3bWy2r8KMhbgfNcCeeCzo0ouD3YFxRLULrnM+p2sjJzrubi1OrNSTNB9TUp3UvWKI+f
L9Z70efjRQXiBDyvJmuHo0TMfsjm7ZBPi0nQOExPZB526Io/t5J+b6MgqOunTr2vpPFQQI1Qeonr
kzTIV9bUepWKwb/JeDLJD7IswZIcR7M5SnIzuCMEbzGidVCdwDCO9ZCCvHQIu1nb5xgy6CvZXbW7
rKhc8LbsUv2ONKj7QG8qXk8FvbXWwwCZQN2C6Ki5AuVqF1Gljc/wqpGzPvUgDKBWMrqpowZz+poN
41UyQRY1hZgV2LQ+X5rzE8tWxrahycgwObxwzAKk+wxIWnoaBpAppEd7bD2nxk/tf/2BIQvYH3Dc
YhqQh//8H2lX1h0pjqX/Sp96p4dVgjnT/cASq8O7w2m/cOxMp9g3AUL8+vnIru4M45hgeqYeqiqP
06EASVdX935LCI0X2oyWcayqxEfH2bMyBuyD6ZnwTr481LllBVF2Sunk9/rF0zLWOQlHJYqfZZu8
FNTxbEiFrPOkIgspx7mXdzrQLMZOrQ5KUvRMnTGM/aKC+s1QoNVRO9IduViEaX0dDweNZuI8m/Ib
Y34rlFmudTC7woNFrbPLywTNANBkXZX3+57XeJWV6pdjaEFgO9ygrnfVFobfRuArhw6o4KnxLWub
jTWQx5byTavbOKUKo/JaUd/oYX7DpXPFbNAMOWqQUwOxyisvKer94ERPqGBFh4GUTyVV4LOn2e0q
ViJrnSKE7Io2o1exArMFPvS3AK3160i2N4QRbWe0Mb4jEPY7ybrEI6R/KdXsI2zI6t+d+M/16Slo
nmxzlcJQkilxeFQU496m0YoPTdCDmnJ5GG3Kqj6Hk2kceB85FAJHdC74SMcQzl96EiOtDdcws5DE
BadWRYUZnZFDHzDTM4IR13MC36NyYdGdKYTA7l5Fgdsg6E3CuPrzU5oxgXJyXdtwdUNq4WPwajUA
hJgdA3SbcTFP/eSQecJdOt3mdp3AcmL5wSFYg2OWgwU4yzbNQiCfh2fFsfmWutLLbvMgWlV7O3HT
1+nZTWjtFPfVXYku6aK27JkgDgvEyUnLhFY2gVzR5+duqAND9DC0j2gN3VoCBprQ14Ce025sIHxu
AhVZVtG9JYt1OcogFOkmknKLifLJSB6i2LkLM0yW0yqr0CruYqoGRg6Dkrp4IDp8AAsOLlW8Vowu
AEltlenJdSPWmmx3TgjqyxhvKt3wjGLYEtgNG5oRxMS+Z9p7Z/U+RLw3oTEEyZjedzlskFM9KDLn
AOK11+vHFC4scBF0G3mnqhCKE8wvRuMtD5fm6MzSnI7sf57b83pN2YROpRg4t1sLbo2muQXSw8/M
3kuV935YUuOdEqjZRoCcoqMhJsFHDQfs5ymxNa7Vdq0Cq01q3bO4BhcmNvZwZcbzsnC8VzX0sIcq
XAmgkf3L2/AMGBB7AM7ZkDPHv77oOQ60Bk1CtyJUPOtrmOFtWr+ErqM4DC1qOZPQouHZ++wNh7Vr
Pi+7GU/FjdnTfxp/Fm64rHRqwkjheWyULW49aP3e2uqzg4ONRruMDktxZzpPLg04S2O0uM+JCSOd
Xzf37hq4wTVYcGt5pSJ7XnIfO1MH+fx6p9PoJJrWeU+MKrGj5/znL9WcY7cOE8Q4E+1VlEKcDJqS
8YrTpac8e8qdTOssyvQj7lSFY0bPqlldpQBBuHFCPKeNjsyO15oRrzQNVFytAuyl2BlJdyhosxpV
yD9HMF9k3U2ZDD8ur7UzC/3TVE9L4eRdFLUcM5PizfcrsGU3U5MMuP3NYsFk6dlnN5YRNpaxXWMc
+9X4Pvh6UO/QuRyeyRb2ZcfuiqyI4snNkmDr14zp01TPuyEoW7R216vRc8jQaW/2Wt95BhLdyy9x
aZTZwdXCNFSUFia2HF7t+lYDHoQkCynAwgucd0GkkCPOrxFjhMo+omJnOfgvF4Hs+EL8Of84MAdG
RqtPGfTnNWGErdrHTEagF5dUc/XuwdaXzvqlMaaIcLLuOtK2LK3EP3Z8u42+a++w3PHVG0gn1LfT
/us2obOQP5+Pa78fbBbV1TBMlBE6wc+yH12TA/eY5UHaPmY4IXkNiVFQ5C6vjClSfg1sv0ecRVLR
irIaGUYcpeKNHBUCgDcuD7H0Jqefn7zJPBk4tI7xJlM8RZshT7XRIhs+Lo9ypv4+7aTfTzKtz5Nh
GkDvOlxpcdOEvfDRQHvsl6W5K7+x2wn3D5nuhQf7H+L07yFn8bJq7KpTpzVCHxILoKtJMqTHf/ze
U1cUwBcv24nNUhdwacpmEZH0hmwqDQ8aZZAqqO/iJUnCMxOGNA/VRniXoLxozSaM8yTpe50px4im
kAF03LH7zqMiuDxh50bBLZHgrojmKSWztV50cItjo3SOQ9UdgM3YJY3x2Ov6gpXnmYaebpi6idgD
fC1sbmcb2U66pHNKHh65aj8UElBkosTbNNSuRjWBYIjIYY9iZRTcXXJdyNQTTAvXfdRvYdp4ZUTd
CkquH3DM29COrESdHCCnKEFZzlDGs2TlDXwY/NE00amo+mHhLZ1Bt+LrEwtZN+4ANkQBPy/rwo4G
NcnyEJW0XwqbXme6De4c1q5c6aqbeUuolDPLy5oc/NDLIrhrzSHPTk8ztbQ658i0Fwfewwn4/pdn
/ty+wQcbeC5ncsydSzUMxIwanEj2kTjVR9+XV6wY7mwmNyWpfScDw9cCoI8LuH4bR0i232kGeHRT
pM8id4gW8BW/1vMsBqIOg8ME6uSQvLJn23jIOZBhVqkcwSZYx7a2iRju1np8E3fGioZ16WugFbiA
Wj0WtnFv4BoIroX+TdV/6v3jmPCfY0j3gkL7OYm83HRczrrRrcsPM7NcVu4sLQpS+6kCkA57y+UF
XKpY5jUF6lxq7WqQbyjsj16AYlbXzarOlLXpRKuItztQ3g4osF7FReILi+HIAamKG0+W2j1mRN2i
dreSpf7D4DIOAIkCR3vQUd5JodCpVIOBWlb+QhoY91yewzO799M7mwWhtGByyMxBO7bd8Da2zuA6
rF/p6VKUOHMifhpntvwrA5y4mPXaMR7ET8byq9qA3rIVj+tRQCpYiB7a44m5lPCfSWZOh52XkztR
50mYYNhasEAajxStpZbdwLNqYS+c2W0IstNdajq64GPxeXtnja72Fch5R1MVQa7fZjVbOKWmT5it
7k8jzGZKOJEBrU+A4vTsIwZEFnvPS2m2MvX7tP+4vCrORatPg82mS1p9aEoHlYLJwElBbaau3X6y
Zz+iDeQX6+Hl8oDmwtPNRUPSuGqbzEicY6xvGv2qknf1aFw14c8KeG3FzN0eMuha+m0kEJjukmNi
/+ggclsjr7LhyUCjmwgSewS+lWOae01XrqxUoKyEKovDrgfwYAAh9IY2D2jqrNX8UQnvRQgFJjNz
cVvwykj1+1R4Y3E1aJtuik9OhDpfvzYIpPtM2JKIGyL7x0wDPlNxAgPIxMvv4FxR7PSlz9mPTuVw
K+O6fYSUgIT1HvwTuaeUm6kwVP2E0Jwdu9ohu0tMyFLpCyz8hQX8q395mnb1sEUurdg5GihGNU3k
GYsreGmIWaZAaq7XaanZxxwObZS/l/LH5Tf4S0Hjwh6Zi5EILW3+7B5Jp7yLqAEHyETeC21AVRdv
rdZcLbP3vMs3ZBAvMdwH3TwSmq+J/tmoho1IyR1az4mr9wByjmw/1tETrfRdzZq3egwfYhpfq0W4
FX3/IwntwJbF6+WHOJcAf1oGU8g+mYlBG6Dt3KAF1q/U19bPiWv42qbf8Bfzuxq7DdSzFm/NU/L0
9cURYltgisE/erbfuySpu6pEny+76q8mY48qyK80z0Il1FkWuZ0+7cJo86ic6GnY6DZGm9Qp4Z2G
On/1yLkr1uOerbNjeVU+8lsVhZJVElSHZRza+ZX4r8ed9/6qSqFjLbDYK3SM4kaBpoyVVsc8l/at
mXL4K6edZ8aWOFRjkflhAyH0UmzjWAPMdXw1C4ITX9ee1TgEdl29BvIkvslp/8CrIfLRz0clNVFv
QxKmLmiG8EcxjcznWQz/O9K9lxG84CEa/ehEziGryRZ9BeIqVH3i8If1hgHnIKRLViZMWHzq9Bu0
QgwwkdOt2RTvEbUdt9CGg+iqb8OQfGCNCpAZJBpl1ruaig0mY1OZYtXlQ+XHRL1PreZGrwA9Y8WG
ZHCW10IlhziQ+VLYOcrctvoEW8rYrZrGHwD28kgUHmG8/Z4k8oDbkeH28ej3qvmqNYiThrMlvYP9
YUE5uw2EA21VWr0pY7mytRrZQ3+j2hXYxZkBgzG19RVYDCag/fkSVxWXW9b3OjXXvDZWLWN0wyOj
3uhW/URz/bFotG9RnrwLkQWNUUvX6LrCVRv1JibpgxzaN9wStG+WSUuvaqs3UBtIEDINunkE3Hvb
DqGvVFvSC53u2LFmjQvSUeXDcyrI2+Wtem4dwysc1uG2AXt5OruqmmreczAq2LORvA5IJh2oBkW0
8Wz7Y5xkAPQX1Gz/DxcJcjroLNOQqjRwOMcMAj/V1gA+LYQIBtzNdhqKtMuIwjMiGPqn8WZ5B+tz
RY9A53yGaKFn160fi3hVF+MzpHWhBdA8sTLZFeMQyCrqXZKrukec+noU6lXOlU0NqWpIcr62BlvX
beuyGFpnUfQKIcRANOxgsIVrwBna2ecvPItldqbDLzNrGACXWM4iAOYSLTVoSduPvad/M0G4X5nP
zu2SpsyvzsA8rJ3MzFx3BcHVDsEyYs951QGhQoqfSQa1FaN94hmQI07+IWttL+DRBPbDK7QOgsyB
BjAV7Y6C7AGE+2aou1UZDdsKqYktSID15bGhuYosSJcO+cQThvw2rd5pZLxXcb6jvIQSQ2jvslF5
uLy6zyC8JyjKbwDQ7LyuK9FljoFm1S8kJKoiE37W3MoVgN5PS9WQs9N2OtoUs0+OvXJUwaHg+TTa
uCpBEYs36W4ClOao3I7e5KO5jIk+u7pPR50dtrRW7ZrxzD4maPY8GrqroRNHXuoD+E1wIwY5bYXE
SzuGe+sV/V8ghds1vET7hV195p7y6VXPIkmaWErIbDy8CXZ1xxMY2KLONbyT2FrIMs/1fJBe/D77
plTg5D33WmclvT0leg/OTbsSQbiDYc1W/6jX7IOvqqOynrBN8JoGqGiN9sTm8rI6l+kDqWLakPhw
LMC+Po9vKIMUUFvAo0qyFejoyVyuUNleD2OxGbtyIUb/0m37sitVZHJgbkEhcF5khmBcWUpa0WNt
0qDM5RNRXyymrqrkamDwNbEhiB0q1k+NZ9f1UO8N/gBqdUBo8tqn9ksaDgdFlG6f2x7P7wBAXmUx
9PjH8mCIeBtCfatzXrP+8fJbOoNmRRQ7+dqzacoKCYk7wMqPhuDrTmNPTads8k4p3SrCdUBA5lpZ
EbM6QENyYYbOHmsnQ89myKRGp+VhhYivvE5Xcj68KEbukgia0yhV8uSl5/3Csjy/Kn7P0mz3h0iS
mhzOU8+xUeLEZ9B8cHzGEtciyQ6aANvLr/fcfjt9u7NtP8Y8ytWRs2fHQl5jJdcKNdYy6a9S9LMv
D3U2sIF4oesm6lJIE+ZjoaHcNCxhz+q6A96geuxgrwN/0NbVYOhQXBtvJboQS4zes1f402FnIQVi
E6qWpAA55EcRNLeTxLADDwfljnntOvYXrxDTY3zZZyePOctLGEBDA1qK9jGDTkxAfoo1cFDUbffd
C7Xg4dDf5zbUtwlfWDlnp/Jk3Fl+IuNMyoZnDL0W4kfqRw18eaRU4KIdL0/k0kCzvMIJ03AceATs
RpL5eq3vCUu/qeFd1C5YCZ2rq0If4F8rZo6fV1XuaFGMVzk6rgT8F9xenEUT+1JPV6PHfjBPPGTr
Jfb52Rk8SWdnC5UashjMpMJC1Q4dezBwUbEWqgznH+33GHMYdJuwTjYDUuaJBC4Djk4LWuLpR/hI
D/VVeQssiuEOSyDv89H0ZNhZNC0A/LKYgzcatp3XOaorysHTof8dqQZ0UxK/U1fD6ASwEljY/ueu
mqdJ4SyYEhppMRXY/RkJg0TL3dZxFnbA2cLR6Riz4Kk6SklTiiuB3T3hYusm7bjiNkS9B/OD2oy4
mYBW0lD9jLNylfJyZdaoXOTJqgRSkkIZxe1yY1822ZIq4LmoDkNfXQPSCgf+/Oy1Sk0TaYwYFNNv
URk+RPlj1IGTpJV7ZvULMf3c8oX9OwYCvJ5A5P1zYtGZeWcqNLGPpfGSld/U5AqKOQuv+ld2Mo9y
J4PMjZASqjWxrAZ6rJLcAyEdCKH0JklKdHnNh1wtfJU9oNsS6AkNPT5KH/0IyOUUcOjKXUuXa61s
N7aMPe5kq5q9Z9b3LEJHKvOK8LaULxxlatHtdAtKgwnu3SF0Gbwh6UBN4F5VPhTRElrEmN7LpUea
deHzzLJIWxSIa6T0LKv2DbB5iba3o3t02+qa7+o237Rw4uyftKK9KUAnzQHBt9itAZyrLuRh4LBG
Rc8nzXyl2xTqvebcyP6G18WaGdxPxe3InSAsbC+Tj1l3PTTHTlQHVTxZVriLEt0frTuTVC7Pov/f
qqCznV85xsj0zgILXK9XTLVcFY5moqwXtvnZqt3pwpjtc6xLldch2BJoUq6NvvbbEPYnUbIOwYsr
cOkUdnRMVAPGVdclKiFocAZ2bwW9qS2s0XMR5/SbzKJBrxdQE9AR69AvBX2gcW2xunwSLuy0OVGo
lWFjZi0uTW31GBnoCrTvXH2/PMb5F/r79klnLzQqYHjZ6nihZaDvZGD4xgYFn2cU3tbA8DwX6yVB
oLOJ2sldkM5eXG1YeVJOj6WuyR3bFKt2P7zD4fjWWMPjeNOuK09He3mBA3M2UTsddnbsqrGUqBpg
2OKKv1ko6CheFWTX+dUQlD6MNBde7NkL4Ol4U55zcgHkhHHVSrHfs+0YBUkcIB8lRzRTspVyPzG4
m+vOCmCgqrsCMHZQZ10NBHJfv788w8aUmX0JPCczPMsY9YEZ+jBlqKRKXGYpbpkST6kPychvyND5
caG7hQPjMRvoR9QjdfT0+4NsDW+klUv71q3S9yYHgZhAcRoNHOEwl8m7trwZCN1Q2XkwbfWp3Cro
zEKUS7OYz6pXQr4XWX2VAuuWImIX6P1XyDrsXixcpBbX8Cw3TdDRpBmfQityneEx81Pm9fspDa+3
8jEJuOo6Py6/1XPyHaelBDo7Bnmejnk5jZls2y18YJ0WMvTfh12+ta6HyaACpZRwX7wmaFj/iKGs
GVz+AmfP/N+zOq+CWUYRmeMUCLVu16P+2/OrOv4RN3e8N9eXhzpDxPxUoZpnkwDPVhSHk31k183W
Qo/k+whfLxTZvSU++bnk/2TT2PrnTUOqnMcNbCOOfDwQ9Im48B3nWzpId+GRpg+6sCnmmsMiUngG
20OUR+4mjj6wT9dY9hAU4Q+4tC2cWmcD+clczSJeKCOmNgRXmq76KZMMVfZdHr1cfqKlMWbhLSoq
q4TYKeI4pUEDwlzNKwgCLsCDzl4sTidoFtWgWqjXPSwEUT5sYjd7hIbRpDmmAMUM0AlqeM7O3Pwv
fDymY+jSfM2CGI1VZGY9tpt1E67H7QDDeAJ6nrJm6J0tc6uX1uEsooA8gJN9MMixNcktuHmezawV
miP7NooXluIZx9nPu2seSZpaNdoSr9Q8xNejDygPcGrr8lpfK/tJwUtxjY22AlJmF62Qb38XPt/G
t9odv9L9aGdf14HYjG/YjYsCGtO6vPDS5w3EPGsiRWgMMSbcjtX3gS0E0YU1O+8Pws9LtHmikmOk
wkAXtrq0GqGS9355Zyyd/M4UC05OYhbxwYLgIfIoCMIornqoPQCVYcoI+yD2f1KF0T+RDWbbvXSY
XpchqA1JNKIvt27Rmbz8SL881uczA3qJ7piW5Uz6UZ8faWh6mKBDCuzZdgDkxEY0IwapIEh8V87o
KTwlcG1VcRUy7Nd20g41dBA5JjaHFdmwuAvNh9ik0u1GA3iTKNtGzji6VJY3hsGuaBFNHuzm82A0
kIAQ7ePYWy/l0D02+Cpu3Go1rrLqG3f4fshhkKoy3CvsovA1DVoHMg99UaI+VSJ9dVnSP3YqGMb2
GDobiEdB1yi0rgWRrxrUV30mBHXVRHuGekLvlk1xHXHyBJiYdJldbvIcz6IAteKWbcefuFKUneUi
lbnRGgmdEYtD24Rlg9+0/VoPAb9MuhCNZkquAHa23KGkxbqW6WOiazslFLdKk76wbLwbi+am0ZXc
Mzp6gF5h6GVRvYJSZbrhLGa67ZoNZK/wCb1e5UsYil/mupdmcLZIIjDAuJmh32eOpuqBC6etNDPJ
7gU3LOBsymyVgJ4cmCRpbzsOydrGEorfdNXGHlpcAU0KFJxqPZUCruJRfGxihrIndO983uxDuU1J
p63bASVeeIZsjJ5VyMJIiP6wBstZAx8BjlGxr9L0NjPGY8bMG6A6r+GyEaGXrj+DoGoFedkjyhoO
uOCm0u1SRQx+m6rayk5wJCNqMVdARLfq0dZxlOGqANwuZ8qulQQVmAJpGCngjQOva+HFRvcsiNKv
iR2COJqPLTBVibMWQI5vRvj53cOlnO1FW9peO0pkcJHZrR0zEWtulfK6SjXqQkkU2s2qGUSD3u0d
own0BpAp0mfNt8tb7EtsAitTA6DTcEBixKqeHTh9i249s0rrKECxKsfSpbayV1uysJO/5lbTOBDR
BoYUiFtob3/eySbrm7BFHwBqflYX0D56AnqncxU9edNFcq3n5S1v1NvYgR5lDtIu0rAlmuBXzO/n
7zAvhIresrsxxuE6kP6YhMOqbI1N5WieBk5wbpWPNkyCYwiSycbyIeHqcxCKm7bx9EG4RVf5jN/p
6Z069kEMOBgAdAeKnNuYABSgcsmq9C9Pztce8PSNKUSHbIBuJ57d57fGTZYUQk31ZzAAo0MeAor/
MNChGYPL/0ZQ6/75N09/63/6/3982ulPa2jxLI3y53dAmRd0hDise6kFl1/A1yvP9AKg96qZluPQ
L7LXaSuNodQ1LE8vvFNR4C09eEI9mhCYCt1ip/jG7cKIU33qU8CajTgLWEQfy7KowVkND/l9vUNG
sC4gUAh12X/fVGg21CyXrUG2N0Uv7WOlRb7ECnLa70a6VJH7mhfMhpnlsk3RG8bAdPT+HrrA/Mk9
uIB7MMQBeBroy+VrwNdO/2zAWUwRRsGzZsSkmQf7buq7x08pPBNdNN1hK7hU8Zgix6UJm+WwXcjz
LhUYjQCSDo1wTwGzCMBH2B+AaSohKlFeK8VSsjUlU19GBdESxGPUo5056TcGoi8PS8hBxm+TPVq5
poH9IPw/IW4L2+ArEnF6oyejTd/mJLXjcGfqGORujyFlQBTGYPzh+bofiZ7g3OY+KUYIIjSv5Zi7
ZbwxeBr0DcQUW2i0jmzNwBpneQH1AujDFdhAADvpSh+MeEt8XAFpfAiz3MujECzCJVL+2RNmSuBA
GrDwqmaRv8sbadUOs44hx+UJuCbKhGelPy7v28ujGOrM3lhNudTNjHbPOoxsi7j0p3uhPSxlpNPu
/zrt/3wYY96CGGSRt1WMaS/C+npwMBFpeLz8JF9BJJhscFMM6JVSFStsFvTDQlR9pIfdc7QVRxP5
AXRa+nfwSmBlxbxJPSzflihLCOhP34P0vEISMkx6LerShf7s+WNqmopms0nsL8oNpQ3x4FEpwmNk
heneqeAdzevA4iMUnXI078cMbHfgrP2CEKQp7LuVFfvSggEJzvthnQwFukW40u46Gu1bp1gZ3NrZ
on01a8j0FwZE1yK7fCPZdHyOEnZSZjX62oi7n27sKh5fqdDCgILHEpn2y8UX7/j0wWYbyiGCq7kc
UCzUHtsS+Ocu9lHSD3SuLu3dc5ECRgFQiQDNCKitWUNEZlFa5gU3jzyndWDa5V2fp9wfCmt4lylm
LYpQf5wMy5SiE65wjGIVZVYDnSbtDhatrWfF/X60yQiV56jaZpED0k+tZ7eKJBuV9T+qggzXmkWZ
u7ASz6x2tNl0FWvQBCNrfnGNawHMqWHSo2TWrugUX2vlNQd7XIaKl4XKUwUNozqaaiK9b3bS1fp8
o2dDYFZiVSofRFF3fVSsmLA3hJQPInfcVq82SAVdJn4Y9N8uflP66QvPpjWRdRpRnoTHyTQQuNOd
tSnX4VVludwXfv4j2f37QIXZkLPdivoaMYQRo3hgxHdN36+c5NBDRqVI2un0CWL7qdPpajRx74R6
qhkXgWoDOahCETNdYtueiYJ4fgtwKANrTTNnZ2E95CamBE3LznS2PNpAgRoXFulfXhdnNg/YtRaF
lBf4cwAWfT6NOgqfFTl2YCfD67ZGaZ3ywSuhV2MsChqcuzcAuYCzDwsQ6K65xEqok6hU80o/dn05
uBaPnzKoGtah6pKY30CU4llkfF100a1akECFb8nlZz23BXDGw+aDQLKKOLNcJibjWNgj4POgU7lh
fIvDzLs8wvQJsyNlUkD61wizOUMVsiBUqsbRxObu7eZGGhDn6uldONheqL1dHu3MC7Uh9mP/2tWg
c84Tl7qUSk+cRkF/aKowJr7i8VW9DfeTh/blscyvL+/zWLPt2DZFHNU1cY55XEOGZ0xRP8XZoMZ3
igM58t4C5OxW2OQwSqDmDHU1FW2aIfctDW8bvOe1nalbrYy2Wm6mQYHij6pDYwHu9e4IQqLrlJUP
xpZrTgogFXralIa7vrltKRiD1PRgm+GpyosWVbvRvGulujIBCLNp5VfQ5ivDdtWE9VNrXEOQZBja
fd5lq8vv4Ovsfn4Fs/DQDUDRT7ZXRyLivQE74Ur8jJIQdaWnulm0AZvWyue1hLsSVMig1WqBOTbX
1SJtUxu0HuJnM2zBDKyEE2S6HW1zwCX8MIT6TlE77dZWoA2sWvGuaiN2sBoer/NRUXYComCuncDW
OC2bR7UEQYGMVeM2ceVsF97L13vWJGRmwhzMtKAKNW+2AELfJzrt+2crJs/U6O+rFj4+MlZVXxlR
jkNgTbxG5yF6cbGAcFs2uEoukQyplO0YaRWf8GYlZPmjJuU+5QNE/liyT2vlTcvlTQzZ8ICHQKqw
JP9OWu05zZvKRRix17qWlX5uNL2XDBBmEpxf1yEBLiqRVzbt7xoN0F0Sitewz6HdFGa3oDPcEbO/
q7V+PYbs2QRGH5DrIy9RTwRN+c6qxGsUjQ1sBQB0UOmOddYxqsSe0/qlyCAKpWSVBvxVpAcdC1WP
6gKlONQ83KofD1nHd2ZtvfSm9U2tDOG3MQMYQhn3tpUf6wYUpwZh3484U/26NI8y+1M98T++D//J
PsrbfywT/vf/wp+/l5VEoSxqZ3/8+031UTy0zcdHe3ir/mv61X/91b9//iN+889P9t/at09/CIo2
buVd99HI+w/eZe2vMfEdpr/5v/3hXz5+fcqjrD7+9sf3siva6dNYXBZ//Pmj7Y+//aFNCfh/nH7+
nz+8fsvxe+tOvhUIkP/4rH/9wscbb//2h2KRvyKpdXBWQt4YNN/pHis+fv2IaH9F6wNlKoRJamko
Pf/xl6Js2uhvf9h/tSxk5Q5+hrQYiR2+AS+76UfaXzWKpYx/IMgJFjNABv/8ap9e/+/p+EvR5bdl
XLR8ehb1c/y0AKymyP9RnkPRDH9yZkdDYiZ1TZ0O7Dm1bg+aaoGnaRX6zimlOPR5n67atsquGqh6
bXhamoAp1hwQySzOcxcxtd5nuSKDftTMp0baZFM6dXpVoJiOlK03Ci8TcNhCbbPtH0xb8l0imsLv
IsUM0qqmdw3rimtgFOPbLtGyJz01ciiJpqPxo+JN6ltV69zCqg/izBILG6WzUH8QGUtSt1UGgSp3
MqQ3Tcd54zKUZu9jPtSHGnCBY2KV8FxMcCCgK6RdO6M0faUY0zslt9LrIpXpDtPDPGPoJ4BNVTde
BFbnrcNYfwskeOI3JhU34FOVwrWzSlgeNSXYl1mqAT3ER6Y+MBljbyPXvtbDhH3jatdex1EcG9CO
GqoA4TD6wW0ruakap16ZqZ1f1zrp3ymn0TczzHO8cRrCoY8V2pNWds0tzlN704wAaeuDSt8as2N3
diUg/dHqIgKMaWBbGz5t8DgDnKkw62TDrR511UiyG71MwbisFa11bYBDbjXA965w2WuBFCbOWtaF
9co1Ln3FroEAY7Ya7iPFcl64w5prpxwtiFz1+rg3CXd2bICShJ1E/ZVWddarUhSQN00luYdVEQ/w
YcORprY4ZkVItjgqtPsqywn0tGvRv41gtD6NhdZtWQuHrBpJ9VYPh3pjT851mkOVDUFD7KUFY/0g
UKVHj8IcLX80quy+7SdTF94537NOsQP4OqM1QUlNVtISeQCGW7chkeA7XBPlmpAuuy/gRXcT96Vz
LZWyXufQaN1rADP4teSodnMKIKer1w78p2Wm9FsHZ9BtH5L4O69qALebHBJOuC0OODdjhX5nITjx
TS1ZwDgaCcBbqPomL6sSLltg3/Z5W24KY+xvZajWaNIwYAjcBJpVHqwqdT9jqXnd5nCbMK0B7V3N
kQls3GrpDYaWd1DbS51oCw8QClXUzlhjUcAzJKfgDY/qUH0TZi9fm3aMoBU56gVdd1VuUYA+y8p5
a1Uz2o5mCnhJDcWtZ4bmB4d/TRZzP5YsZEHLMiiaG62m33RRTH6aZhVVOGVa7icQTMaT6iVUWbMI
OVCLOK+7UWpFW9qZSK9VqUTbMgqL58FqUstNmGUChUGp2oHQm5XPNbSDbhJW0Y1eZ/HWLpzov6k7
r+XKjWxNPxE6YBPALbAdPYtk2RtElUqCBxIuYZ7+fGB3nCFBDndUz9W0Wn0hqZUbaVauXOs3N1SM
zb3dlPldYo46dsMqSS/woszvjEj590micfVWWL5VYZk5/Z1lJBS1Fi3+ufoL3swLsaBUS3ddtE3+
1NYLP9JMc3/cKTdOvWAZk+SnbvSIFaZ1/NPKTP3GGJr4tuyZ4EAXA//bzSUMszgqT1U59He2WjKc
R3hdfXUnu/IDHfHk23rJ669TUvJljXSYPX3iR2lmSlyaXZFcFEZffzVbr5rYyg3/WuYSW3GtaL8i
Q9c9tnJOxzAZ8oXacKvPdy4qEnWoL4UnggXtzs+Jr7fyppphZLD5GgMCYV7ytLV1t/us9XOWXqLo
JppwHM2i3fean/VwHwdlhHEX97/HFjG8mxKAvh4aI+zTsG8NxOf4F6bLjziP1s96XmLTTrCalEQ9
oGbTwKRJbc7vRvhk1HASy5ge9YkzttN8U3vEkTT/DizcknsJxP977Kz0rqnS76s4ce7MWTcujUjG
8840U+fS7rRlb8d2h4zvQJ80SKdmevIiHRIAFEPG0uGO2enUPeUx4JkGdb5rfC/MvVP52kkHwHzq
1ve8WQ76I3RJ+TWLtWwJRxFVnxwd5VNq8vl1vriE2Ljv2l9TUdt7I1MwaZuUveho+Oakwu6Rc0uz
DpU1d1qyVWCi/TJ5SYM6EefjqrAm/l452YW1K2W29AFNV3qo+uLubLfM/u5spxl3VVfZd0trpt7O
HtNhRPgS7/GdanLni2dm8lfhJh7nhEaJGU4DWWvoNJ0hrqxCs/7GVDavEHaWpcZlNaO+TU5hDwc9
GtCpkbUm+kM1okvNPlNxFi7KnoeLpWx+dvOYhoO73lqiaZsiNBdXWaRri0udJe3w8hLmmDbX7lgv
3rqPi07ei1rx/tA6eId0hOUY9iLW6qul0AwNwYCMDVwnwEgCK4YalNYIeuRt3hgPnUZFFpEPlER2
iuxzvMncyXfuYsOsnxA3zLywlJ4qLlXnzTXvpbFwd5Pd+8alu5SF949n5IMOm6uATpUVw0VjlJn/
UOMCAqk3dq3ykLiT5j7aFNXsUMRjjrZ7MznzoVWFM927aqqMNPRkq2LroIF+/hoPXvTkp67CyYv4
ve/mQf9s1wlHxklniEJLpbW7FupqESovMpzvjo2oKaTruf3iOnpf/N35mTYGqGO0zh69HYUAjqvX
RUiQGFCLGWOrCarUbX4OjdXcp3ae1Ttr1PHbzT0WK44SXvOxtzYgq8n8vURF87uSWYMju6aVkECF
NzwmbSd2cd80Jwgw5mVqZHpo2arXg6HoIljOXgc1U9B/xAHZH+U3TbFaQV3Uxa8h6YpDiWHWvTUZ
yxecErCM85aUVa8z7ZCUhX7qFajbgDtF7b2mqe7jTtOurGYA2Z9Venbhj6WAWSz9vda1NZTcLGrp
ymfyR2Mk6qCUl99g223c9noOJG9WzUXu6tH3SrVUi+l1XgJmsE6Z0SpIY230GXcIxX3T+tCe8zL6
Jp252RnmOP1OHL/+jDySjXSEmejH0u3ne1n11TfVmDp11Ej7Yil6z8wfzLeIC/dCGV73ue0ij/qB
Y+vfbVdmh8ie3KfCKbJ5D9g8vUto132uCyFuNHvWDmNuo7WsMu/Gmagroq3qHVL6BQccZwPfrW4d
qV9aZGtfY6NEXnSJecUU5ii+S0pZFybWiMci8nmmLYZbftPLcbjCUD49xqNsgaZX5p2AtXBBdHND
DN3gNIuyaU++kOAJe+kjndCB0DByb0DyZpDfY9GBDFBIuQd6raZvSQKdkRZt3z5m+rIqfaYmkgpe
50X5Hs2rBDvIGnHnsO51/4o4a0KAdaFjcbnUJesjBu7G3hzqx8Ux1INLB+RXm9vOwVaWfIorpG9N
pNS+Fa2cvnedLuHgIX5Gh6yfnN+l0oxfIPOcT4szOzc5fZPLMY3UITPjcS+HTF4jEjE8LKrxP01q
lLdFWUefMAAdcLRGmHrUHe+UJWirpFaeHMysF4ey9y1sur1sl3dOsoszwT9ck8+MyCcexKI8yiG+
vyujpAjjyilONPGWIM8tnWe84d5lk5tf9s6IKFKqoRuUGMujW2r6yZndlWNa0MCuyupY5ll/0gdl
nXQzM0O9Wex97es6dPY+3cEc+MfiQbHTqebtosFzAv7SctllJVt+KQYZ1jVGkV5Vu0EFlONXMytg
+0YxHRCeK3Z2nnufCmrTXzUnElcdUe2m6nr36A0iDWdpl7uxBclvJ4XxyR0hIoF9iuQNrtvNVYqw
1bVE0jLE4taHQcI7O5Va9leqZPF5iJbktssN7bvFv+ZaM3P/ts1iEZZNLj5PhhED+NeTY+WX8ns5
NsMl9aX01kQg81OZVmk/HYWd+oV+VZUyAuBmG4/OMjcHCTnhWKTxcrJyp7wywAQcF275fyjTz/84
DUoJbbeaWncoy50UEgWfvVJWF8VoRretRTtijqb5IKO5vumE81ur9PpLExc5cBOVnXRF7SAX9vQj
G3txZ0nRQXSO/OXXYBvmheUVZRYIxLROPZ1LPYhwovqrRc0InR9Du6gir712bRx+Ak0zAP6XRYOi
iDIHyO1sO8SNIot+EC/Av43WMO+72BePQqXaXZN40Y0NihXKo53FCCY08RgdWyX0OojcfDqUtqDp
G2vmVS9tJ1xghV1hQTpm9HBM88n0E/WkuKrqI68GaMOd142PhuSyCpJEdne2M8RHInNLWp9MV2rG
gTpDHK0MM3Mc6A1p+v2o++0BsJZ7SAwnv9ALq71I8wTfyZIwO9eQnXtLtF+1ZlF+gFn6ctFmDal1
a5Tuo0J2qwySqpgu57y3Q81BP6eKVLLXYP7sh2XpPxkYmNx3/JP7xvTBs+pxdgR4akB3N5avRo0J
rjGP+VUqi+wWge4krKy2OCYYpu063QcFnwo/VNTFf3oEjqPb+MOdypGSIK5FEGX8SOzrVhe3VBWN
C9qW9q2L8yzccWfW4XthEE+OYD2NEYyUnDv3MEVWvzeXvhnDYpH+0ez7lrvULg6+RfndSxx72dll
SjWK2qv8PaApZh28hBdSYBCe9tMw+7ceuf6uhra661IpDjm34aU0EAWRWuPs8iUDwxYLOK1Td1mO
lnnjFQ6CYm03XRpz4l0Cgyp2+KAruP0z7Gd/tr9lricPC2u4t4exuMCtxT3wp7jkqZk/2mZkXCil
m7uB19aF1vrRNdvIDccuNpDr1EwyFSA5sagGIHWldYr72t8LMAVBJ1q564yiChOevF9o+nE9QLG4
0aSV3mdx6Z4cv8tP1CXmXxQJSGsTrzslzjCc0iydL/m35/tlihDTydcYLEeA90MZ6bc4Z2ooL9UQ
E7NJ/1r30/goc5dSoCeqEA3c9m+Rc87nvgKbrY3tfqH4ezE5GT2womziv8Rs6WGStNMvwkO+X3UA
qau5Yj/riR2Wad7uqcriCMBbpj82Wt898RwfL4HzpUcrMTSNJ36uvlCXKe/ltDTI/QiMS41BFjB8
ffmQdGV6KLKm2LnZZD9U+ZBe0dMV+0nVxsmKhdynUcx2ym04dJQGCg58W68SbsOVBejniDeOE8aI
1geGaNUBZRNjH/lpeZVOLm8CafDy8rQ6Ccx6an9qc1Y+2YlZusBEOAr9EPdtEE3mfNWmjrbvW8t+
8KOuO8FMzH/iZqAeey/nTdsaHZXn1YY1X2wqpiX2CqyeNf9K8i7/1DQmEUrmo36xuDSYkS+Yf8SD
39/Vrt3fTmmCmbq2FPHFkFpAF2lLxrtkWvI9Yn7ya9419UXpzUhiOF18OQmgiaz4nnr3AK3CXtxr
s3GLY1WYwgrRR0C8nriEUIAzDvdUers7UvRsP1WddU22ht5MnlrfFw7OoU6t9KlJVbNmiTa3mVzE
/TiV+SPi4PESyLgFLhPVpRNWBSWVoSq6nSxcDF9xb+dbzFpUe7THujuLXPU2XWoRiE6aPL95YsGk
ahf/gcfCHJM6d7jKex6K4jwc/tFFisVGo/rp1lJDdVlXYBgrjajruRm9+Krpq0u98Sm5oWaLAy0P
331ea+lVbpfJJ2o4lD1aLbtvkYi6SI3Z3i/RPONKFMW3BonrU4Iw92nStGovZKF+99kKoXXjGeeA
lM76nDbHUWrVJ63Rx79HNWhXnkz8W8tH4zOXtdy7g4nu+3qwBmVyvtdaN4+SdEFtdNITkHwpsE/Q
o/MYWjK2vme1Vu86mwKL14r221Lxw6lwpVfP38VzMbsa23kmzwA3+QiMFgnTcm4eR7rQtKNtS92L
ysj3ZjWJf7ws46+NyXhTs58efen+p0XwRwXpm/SvFifSf/rX1efXVez/78rWFpXm/3vVOmh/Lmnx
smq9/vP/KVqb/r8wGUDtQncMZ5WV/z9Fa9f6Fz67FKUd3zWESxX0f4vWzr9MyqgWCDpq2caqzf6/
RWseeP+ixM3/AQsBS6CVa/xJ1fp1b9hBidTFCx3sCt1hW8ci/nVvGN3qnlfeQiCnAPDVw/Jnt/D4
vBz8xt57S5edgVdsOt5gK3XT5Q+Tyjto9K2O62CadUUKklDExnAz8M1O1MHsOn4Yqzw/0/jetNeA
cPg8Viw+ECwMEqWbj6s0Cy2g0lfBIqv0Zohi94s/9UhxglO8b20tOxZ5h5GN3Z7jfW8+83lkwEDU
lIRFx2JLGGoLrcfXbymCtFPi9zjE8YVvFDxeS3xMz7Rtty3idTDXwlli3SnraBvElmzn1mtjJIJm
SrJ87TCmhrVLC5V4N7KekvRWqOVz7CNrSC36i5/3kH3cSI02lF2t8s60CjffjgeOIRydL6dJ7iHE
tXZJXoDf0PEpl6KG8JzKBq5UbSy7YfXpyT2RnhMUeL19V78dihgeMrcg1ZCu2zogGcXo5fUMo8Cn
RS4DI9Jb/IclcJK50fSb2MEJPet85x793RF8fpP22T73I3OfcEH/FhxDjddnb3/p0qK5amfTuuNA
pOfW6HVnaIUigIlghXzBYaO6uIElyFbkNIa4xw1NGBfZMHnXmKu5Ty/izn9aUi9bUO+MQhsM2Ndq
4cdmWFfmxcxjoqTlMfJyga3JaDfjUXODP1H88PEoa59Nvuha8zE004g8Fo5TGH+6m4/pADwYQ1mM
QQNZ/doTsUuLpI66XbMI58GMMCdsCg8v4E5vDt5UG3vXozGVVtILFy+tz+y37f6nfkgQg/kvaKIT
Kp3NhmtSG0UAT5bB2CKX2A4NEr6+HV8iOrbrquxQahqkDzeMZDUdPHvCoVinA/fxrLzZiZsfsZn7
LDaW3LUgFDijr+5S3Sj2KwYUfoGbhLrdntOw2ZwyFoEI6hBHgWmyHM/0rRdrzUtxxFIlUoGKywZs
aQl3V9li33jTuP+jT3seipPscEdxYfARr7dVLkrPaQQZCi70ETyO2se9pZGnnv8A5cnkGVjYO5+G
F42PjC5Lq4Mlej1e7KwV/pwHsanm5YcfRe5F5mvdTo/U2b2z/vZXe9kxXd0R/qoYwSbZBmpPG0C9
9BzMcXG6g+m3835cEnFMbD2m/JggBaXi6L6pp7UpNAgUDtJ+CKpxiE4DrKDQF111BoPyTGx4+aOY
61UsiCgKagvpgE1ATxGVXPyGCdcs81M9zd/bujd20k2ua5oIGQWboFyivTLSEwrWZ2Lq9tJkcLyJ
wI/6LsAj5J5ez37emH3C8yehEGcZhyjKn+jv/KWVyUUXVS08Gy5LujN/iOO3n4f1fCgtNhsbQMzr
YZvWr4tW0RE2/My/SIZepyTde8XekcABjaWRN2Nlir2kV3Jhm7oW9qZOv0yf1JmTvImi7DmDyMZd
gmCYJyCzbX7Joo35ZPp5QEVO3tHvHj8N+QzB7ONTtV3l53HQJWN/C98yje0qL3GeIV7kdaE+K7nr
bU9dto5eHD1JH2Sox+TnrCitdgtFJFswEdOif/r4N6yf8mKjrZETnh7BHMk1waWxQWFLX68HehIq
rICghaqGylXmWrKfe7O4mg0EFJOy1D9pyHg8DF2qnRl+A7Z6M/x60byIYfS5/Fk2PcM3mbaaVqCz
CWuqbr93S139dhAmQSRO88tzPOtNhFkHFrpNGx21bjKVbWIos9bz5yJC5RXp1jCzzPaEfqt7K4R9
DuP1zlAwYsgFXcAGpNmbHLSZ9A5TWAXvrM7aS10KoB5ORU82GO1InkkF37uEiGNch+vrgFPwekL7
ucnSVD0PFtPvsFqLKlkvTV3uslKUD9gfUV77eA+9s4iMxjvGd7iB/e3B1Qu7duoIaSMv7/ybtk0v
s2ysKAq7+U1TzvaPHJnQc1DnN7O6yfvWiXixcyJrHIW1CoMXMjVDDMPKvzOwa8DOovYMt/zNnFLc
AR2EXx0ZBl+52aR9qqdN42QVoji+9rXMZfGUwpvrjn3WAoxXvO3OxP83AWgdkSejzYvFxspgE4AG
08pbSyeLIotO7nhd2g/4opifP163d6YQkWLPtekN02DeqmU3ZZfA5IXUHddmfLDSUe6b3k52uOOd
gzm/2SJ80MuhNqvVjwYFZiAvFLTax37SsPvL9TJs2iraN2P7l9MM0ePHX7e5xdaHwashNzkqLQiW
LG+m0Gsn8fdSF/mupwZ8bZcUqYIxW5AFQbAuVBEd5I+HfhNU16G5x7i3WTwytNd7M4kcr6ChO4V0
dTwNPwdz0iLE6Su//l0IafEskVoEPsKhXYab6gQqu0xk3Zy5YN7bRiZLSInAIxyITeTJK9DEcTpN
YdPHGniDdDQfDVtrjx9/7jsz7a2IN56gpgG9d91nL45i4feiicyuCkhkhiAZVRzYmbq03Og6calU
13X5tc+JD38+LCRYejCGC1FJ3+wpNgAIdjevgx5fjNBtTMgqeq3tadj8XYDFeojrRtvT0z8X0N/7
3mcqCph6DCyfBXZefG8DakcrRs7NEBk+Qr8OJdRdY/eqDoqmm35MyeCIYPQi+XVEbP0cwP2ds4RR
NvQU+okr03Iz3eDBS6OmXRW2LWTspNdu6uUWvEIZju1oE5SK+fTxTL+znz3uSpCV7COD1PT1AgON
yP08b6qVONvvnbSwQwxi26M1lOMKLIPmSa/ohJQIAl+OVjx8PPzrOAXYU7f4D3UjXs3Q0bZ32rxk
yB9jlgSBwLVuB02zd/YM1Tqj5Xsm8L6e2zdDPdOrXiytNLMR7CVOQoYoh2vEycSPIqrpakUdYp2e
i3JnCk3k/+n7rM2CggKlgRejdN7IXGBG6GWNfinMOc4vnV7J/sxqvt2+JtUwiz+Q97BJcV+vpqK/
GYGqrGhkRpDB6OTop2Ue6XZPqPDqqY7eU2/mO80Fafnxlxqvl3Kt1jA2ucn6YKXtYGwio2jTmusz
qUBALWazG2i6AJFWwzzuMlpjZP10yvpY7+ZwlHH0dZLFcqOSoV52eeUPDyRqMAQbe54vsVsuP0UR
2eOZ6P3eb/R1Njq/k1f1NnqDzBJG1nFXAcQbLvJ2HGjyjNGncijjMy+ttwGatAk7WHY45dc3TEuY
MoZBK4i6hTuIK5Nr+EH2Sjuz4K839fOkW89BEoyzB8ptk7/Qw3cwh1vjs1u6IUZU2CpUETVChHYr
r/5MY2qSED312j3zfe9sNd41FA0cGzi0s/WgqszFrgaL78sLyJ4B9IL4NoJ+9mh5CMZ7vQDhZyD6
Ec/Hjzfaln+7brSXIzubPLjyZZ1mFSObKj0tAuiQUNl1bpkI1iFT7xYqo6Gc4TisJ6dO1b8jb/hm
lvKmAPATFJ7xC8D0X3VpflkBVmzRTOP+nPvQH3CfteARB2bpzyGP+C4gZGBtoAkzBEF0VybnuI/b
etubr9nUQ7Kp7LtBYoOQawqLbNNqb3CBHO7pZi47uJbfKO3He7+b8adYdAjUBrAr4oh5qBpv/P7x
3L63nQB6EDs8nyxH35xhT88qT0nO8GSBEt0XRUJVe4jljPCozd8jdtbQBgFyyXOZxjtH04Jjy3t1
tW2GYf06dPlu0XBIWrDWo1yA7Y1Wn6tvCI4hNL5DF6Mtz3zrewcU7ChD+pTYPWfzrUADXL3qwIe3
6aD393VmFV2ojFnXz2zY58j36iHOhqViK2AvrJobWy8JmA0UnRNagYnrdhaKNyKlJwq+c6XYUlEP
jdIAQEnxiVLmmLQA+0bg41mYmDkNQCcyERXV7dLKr4oanN8x0QbkiZNBztea22hZGDXiTwvBzxvT
gWfMYtgunKDNXWIk45QvnknPejG8owPyKxyTKb2omtII6xalF18TyVXcaxqQpVy/y6gbPikl7BuV
OWL/8c58d7X4JRD8+ZPH6Ovt0ST8lnZtmzt+4aChlOjDdIE81yjObIt34hquzx5b0WLJ4Hq8Hihe
rF45boX+A484azdDdSrh7Ee9fdf0qSf3JFNLfe+4De5TgRXFzjkZ/3dOAikoZSqsBLlTt7yxIhun
SekNiqm4HwZmN1RfOz/3rhPfHv6sGLuuMVVmWKqQaPjo7VAqsoo+LdaPbaX3lwFeLxB2X3+WIK/P
LOCbRJOM2qZFSnrw3kuitl2tAsiFYmFm5Tuo+8NFai8+KvBwDsMK6NFp1MEGRNYS3chKU2fSv82s
Iri/lj1dk94G17+11S4sjWppRz3+njRVpg6kQ94DAGSnvOykUH9WVRDk0dT9bHYRZW6i6OboLFQs
JpezC8QcfOV94zuzcRzZWfbNrIGW/ctIy1ScyW22NwmE2LXaZXNmDYf0z9sckaWoColOFSUvwid9
a6JCgy5LP36uGy7janlYZiSx3Gz+lAjnkCfAoIWY/vn4oG6ukH9/u0cznN/h6lCFX58fCmVw36Ni
hgCRFHvuGP1bvSTD0XMSGqZO1J0mU4lzIXbNc16E2OdRTbjWdBXWLulWNc5p7cT3czyTXQ1pPjP5
2xnyy6hrPzepcZnigp022VdFyzLQXbXPjaSiOtg2Z37Gmz3GunOJsfSIBFGk2Kx7lC+RWUdk++4w
exAlGszsgeXtXd9czmznTTzkg2mLAjleO+0rwXwTpmSqI7YFRRL4vurvfNmXV8s0jH/8QYLryiES
WVSiaLa/XkyKgtTB7FVwqSntwAb69CTTVQTMs87aBL5ZwXUoTMq4K8EPPCv4vnieZUu6TITXGWhr
aUCQ8eUioVTEs38mcX2zSPiEOOwSrn3hERA2M2f7bj9NTpSGpoztbu8KEDUh5pEKQdxqTs9Jl6+n
7uXOpD7DmWQ4GIWUabacdVcCVoL3wTvA64zvcVYYJ36W92jWKvkV6eqcsNZ2Y5i8pVFnAj2yPuph
U75esqHOe8WvoCQ9zs6haqPowq8j9e3jU76dREahqQFT0yRfEwDRX4/iAgNTsYBIu9QD2cAw5Qdo
DSjOgnr8sycOV/A6FFvDBVDj0J1+PZRjplreDj4TaEPhCG0tSr8n5Zxj7xcr6QV+h0ZwuBBoztlP
bJs4z0Oj/UIhiKNm+1vFQyOpSzkPuFQOnt9+V7qydyDOAQDrJMdRW4ElrozuQovoP7vz9DnL0/Gc
5dV7M004IbTROuMGW/OVF+cCplHVGRC1glHT1GddL+RJkBofXaP0jouD86VvZig4t1N/UTkj7rKT
QMiuagoRRqMtaPyoiB49HU9r7P39x/vgnd0GxMkwyZegx3K3v/51AJeFGkpILaTY1acBZ/JbZNnd
M1fbu3PgOhbRzgPHtI0NaeM3wlAxRSpfWeFYGtbFyHMBOTgVnYmrb27RdbtxeYKWAjJlm8+eQy/n
O+6mHDpYGdB5R8oR7f/6wMwTAg0EmuzGXfad22oBwM2uOs3aolffpoz6rmPXPayTrjxXtHj3J1Ge
0w3d05ESWWnWL7dAv1huHq/qhqafLXdDazcwziv3oMrK2vWl0q9SO5mRinWyrwt6mjeLfjOZ4CQA
zPzhhbDODnMD/ITISQNj81Pcln1GXQPfVl3PHaxSwFIH0Zy2PfwF+Pf/xcK/HG5T3hg8L7eimYUf
CyvWA2CdkA57uDF09HFd/Hgvr5fZq0gNwArQBXIcTDZkns1erjAyRm+R0w45WGJrMeHjU4k2gIWa
PeEojaYKAEzv88ejvhdkeHD8u4jj06XdhlJw84PB3CGTroocNUZQowEc1uynTFzgPiNqtUXoVNTt
Ag/N8Z/gr5KnrujEuY22efqsjx0+nwUmZ/VNcuTX+6wUVh4j8cIxaxxxWOoM9+bac1amFsz2sAbb
v4+HtDx0evP08Sy8M/eYiOCwTNUSNtS2eFg20tdsH2yz443IVJX9MP1a/M7IQnCy8tdqWfXYjzn5
7Mfjvo0sBjIa6w1m6qgPbOFsfVzRHJcIOljZaO1khQu4UyfyWI1mdfHxUJsH0Dq7lOooOnKO7VVE
9/Xs5lLzB/gUFRITfbWT+BgFaxKXBn26tLctnfBLTh06cYttHdNS/8O2+L/HXzu55Mm8bLfveSGj
hTqZBacU4NdRo/f/Pa00ivxxPZ+zzH5nJ5HsICXCrKImsr0482Xs21FyLbizW/1j9oghVH6OSQZy
jmFhOFWYGnp7cgDdnznEby8kA2ANUdKhr4ukyZqOvQjfueUkAgs8qtCZTJxD0aI2cDAsIAd/tnMo
GK2Y2hWlRXWEetX6Q14MJAF9tQn658HgCoyHxiaJ/YC0tl9lIYS4/XjzvDOhoC6B8TpUP4jBm0R8
aNN+nHQCoeZG5N9+BoYlLBfT/GFE8/TDTPzqn9Qzmk+N6RAzPh787eFkTn0Sc8CNQNK2ESryMqxZ
S6rmtt4Y3/pEul9Go5T9vp9b1NKQztdapLQjMJgfD/zOkWFggiIdQOCI2yPTK+W2WPxVAd0ja19m
eX7ISTxPKFLQl2rG8qhpiQyUBbFAL4flv5h0tjCp19or4Pi+XmKYyWbazYADUs9OvhQynk5L5hYn
pfVL2Glj9iTFlF2UyN48fPzh7804jRxhk3byX2MTieuxKoxmJhL3Mp+uzb7GYoI++6fcquGMaWgn
9N50ThzvvT3mcHIs7IlpyW0/d9X1SIWk95lF3YBkpZceR+VCCxu7/KpqEKNv9NR5mBwlz92Ba9rw
+urlSUaE4lnLZ78peSVF31v5qmE4or2F3lEf/ahUkjzASM5ErpAOyqKvHVSPoC1934ROT2/JmOIz
6cZW4fb5BgRoSrebZooOfOv1io81ZtkwIdEHSsY+WCzNOJlR/8tzUjD0kYHARjH9aFPzKrLHo+xs
kDd51p4g1achJGHubc3/LwLaSgdA2o0/3yR/iCuMInN4z5FxqSQE9COcvZuB9z5zP22uQgIaCpr0
nfHvtKhbbQ/bzHxEfhLX4KyrzgsRrmr20I8m3MXyOHn8eINvwvTzYPxSEm1qRODxNkdr8KM0g9QI
O8Di1g8B46VlaCe1Nfzx9Jm8Galz8nlrP25zHyA8UmuexRm2kFz4mYCBFTunyLPuzDhvDw/jAMoG
awPmz9runDZV/N3nWLHU5jV89Ps4MqN79voYoLMQ/fAL6dx5sqlPH8/km/qC/1zCtdbSk4GE1yZr
RXiiNkaZmKERZdNBznW665weO+cpn3YK97E/q22uykwAMlDIIyavGKZNGjPoaaf3LhSkrrUWL+S9
5tdBBkkBWj7s5Rk9nyQ5E4iBuD8DM1+EiO242zoKDLFeJmSAe9m7d2nnms1A1SazaUphEgBZ4QBQ
DU9ldGZjVx/xI6ixZQYwrs083lQbA6APxwLXqaM7ZFDn8jZCoDCq3KZWgZ+PXvltHuIup4hBJwdD
WRu0fVru1MJ105MbdlrbhyNc1OneBH3ufNYLx4BpXM2TEtzJvYSREHpR3NX+DqQK2AZk9qxaJqHT
YbtqhATdWlqhaquqWbuKdmUlx2FsI/O+EnanAjCbY32QCKJGTTAvXq4COx716ZDY8bTXUpldZCBi
rmZpJjSuhIaIQbNYl43Ti+tKj5G0NAsnGKa0hEmn1ABMCRJymA+Lvp9Kf3kwK5mGUduk13Quql0x
jjC5V8mlpTIxMDWoW3pNRT2FxvJli5/8gzfqaM2kw7DHCRDTN35EmMk6umiUjryFmFQYLRE6xoXZ
XtrSnE9T6WoXHTUqSJdtda318XToDasNkN53rhwKBpx7bRR/a6aTI/yXL3e0fUpU2izBjHX13kAc
+Xtn6SgB0bb4Pk0jWg7uNB3oL2ifFyqEY1gDTh93ADDlg6a09GlqXONHVvXFTl8pjBrUGCqWHZ6E
RTvou8XTx5sSNsPe65zycVQi/aUVNdWUKZ2eEvofh3Tx6Tu6YxFmSDQEKVoWn9NoaXcCSZuVyJch
1zyWdf3TtZr4ckY6Oe2uVqCvG8hR4YA+z7n6aY1FnwS+ES1Hv+qtgEwYGaTmsp2HIK8H74c1D6Ds
Xb2JdwX55a5ttfq4WF57E3e+jnIEvoNlKZsvzuRNQSTb9BpYBLTQtO9vB8gHbZAg3/+PJvXsi0ji
OGcMpMayQpPzTmgQE4TmTTsdnRWkN+QSWHlRXhcFStNORlHaMSbzBwQOeSOioT34eeQ+zgVIK5kY
xjGe7K/lFCHFpDvJpZ/DL94jpMcbtNac0/9QdB5bbiNLEP0inANvtjD0zWazvTY4kqZV8EAVPL5+
LndvNP2kEQlUZUZG3sjA2X9vBsEPvkeIl882IjKAl8XjstRPGqjxiFUJHjJLTdlOAyOSmLM/rFGB
mLtvB+dlGJog0YvBjdsmGw4zOuUpCIrdnDmsDvcCUo2/zQKOUrM40Vgay2fTDO7feikYjG56mhAb
4MWpNGY2f8zcQNOXclcv5kDBBPuj2+PVMu7pOrE1tZQ3Mi4YJI//aqN8ZwoBgi3/u1XBQbb9oRir
c1N0710lf9Sq/UcR6kQaMsch2GpmFVmD5LguQJ1N+bDsyzfNGd5bD3txvmxz0rurOrmS/W976EDQ
kEbEkqngjQ8+NPAese6Xx9YGLKNZrzoMwsTqIA8vgbFEq9TtW5HWz1WVL1HX1wmesoe81aMr8qfp
UL40W321Y/7u5ubXxOScdGpRRtqgIfml/bGsYI6xxR625faLs+7dHqHCCUOs7N25zI6z0gJKU7wM
OhsH0E1fArf42ermOfdzscvbtKWeBAOKgrWGdlZnYOlA4sxS55HEaNc4zd7UXGuHttlHa5P/8W0c
JRAg+WOYCccM8lhKAwxWrDWWvFSzP1PDjhlhlqdtK4awHJ350k3TjSf6qbdM/kBliihlzBpby7Dx
uhqnYTPRksf6bjn1fciMvc/nHUoEbg4NDPSaU9u7dHZFMrmbGeZzgUhSEw4cB6NL+2pVJn/jINNC
6RsL22hQEiodBAeDvv/KrPTDXvpNuBrNbhSAPwTAlFvq+llc+D32jyZ1KN6qott72Hm6sLZSFRtW
o67Gai23upAUwkhA222ZRPAsNSgtIepUEXv+DxSwc1AHz4uRPrPU+cUxwrONFSB0ff0+C//gezgV
YUc8Md2/9YxJI8mmzX5YOjeiJt6zJBCOhX1YUzsx9fJZBNapcx6U0D4JyPAbM8YvYnbphKh8McsR
cZs3899MboAy+3LPvttbIYrv0V2Aq2YswznlxVv9fYGFE9Fmu6htebdU/9SZ3QubCeRS6/x2FZ2b
XDQ/cuvqXK3WWRLmMmFxzFkZTRZNPBOzsi9F+rNIEm4sG0pKXxPBwvQvCab1VqvBi5mBPNBAJevs
FMqTWasIzsUWZpOZNK32JDfnq57rX9XGy9RXoWrlywMQN3QQ7rQSDI1AaqqG9StQwOIKO6wqPTY8
6v0uW97ZV+HbFLIIa3f7EZ3bxnYRJFOn/0x6CgRpaCPMZlHKgoEY14sz1eaTzNxXI6++WheAeeuy
SwUh/k6EngpnmYOCyA+VKg+c9gSxZgen60/aSqgsVKIghthbhwjyv70mv6wa+IKBwgDgXPZXz7YE
VCp/XRSqTbf27aKNSTmW16Czn8axL4hPXXtj3cN0BcbujhopyO5gdc96H7Rw+nJCnt2gPpuTMmMt
Mz+V2phAbUqFDT8R8exdht5Ppkk7bV1Jq5kv06/KXlVSzuDr/Hzd5Q5vlyr3igekEP59wId2GLdO
xUKb+50a3SIONDWi3/V1FBjiLDnP+Cf23fmh0iDIdEif69KqT9Qvkdtm+yIok64weYxbHjETD6i9
HtoSQoqDbY7bp7rOg7kLuulJQenyGnVf7QkrhnGt9PrmNa6kFBNV7Oi9ioIhFdHYWz0/YE3YlsCn
kMi011gdYGYTxEFv3iALJ1mVF1fEk4Kfzk89cuMoz0YgD32bn9KmTTrH5zdmG4uRWR8VUwGYMK9O
WyAucCLtsPQ86KxV/qnXmGjkhK6m2btsY8eHhJ5+dHezF+wCMC9RRyavaAjd4J70NuuzyXvO+Y0n
R/829HVXzdm7pfVwuosiKRyFGrvtxpQE3Hn9NRC5Hgqpvawu0KDefQtak5uAjsnLzYMwxb5v02S1
yxi6x87WbNCZKY9yKv8z0uyPcMwPR1887geVxxnkJqROxvGLf0tH79OwtutQOCAdcntnDf0rMRp3
bPxIHDyplnj3iBCuTbZ9bSgb/c2vgstGLx05Rncs/O4iXaBpqxP86svpZbazZBzsWCw+rBJitwvz
4JtDUnXFmdJrDdXK3k1OovGiV984rVS46D9tan5OK1Outkq/xdrcNmM7asKJUnN+qQPrlonFCa15
ibLZ/FUU/tWp2l9BT+2/WVBIRJPfHJX+sCRK7bWav3yjwKGeBXGutFsDr83S1WOti1VZafzmX+4b
rGXNAoBrhiMOUxfC7sWxtnd4jkftseo7tMu1FQtmkfJZG/8T88QTbDx1HnUe3npYNzt75aAYUy0p
gZGE7P4QO8WdMmUqESaqVWvfGtnugto5BHb6j3n3PsMMEmNuknTs5U+t539kwIvNGu97pTefMC3X
0K3NZ3YLfhyz36KiVsBT/Dhox9hXfKJOLbWw7Au+eMON1Ma8pdEMjaCTfL/MYxXKGXSMRoll2+SC
OPYJ5lOxK239SRXr2Sxs6KUaEM6yxs/VnIuaIGhzftW2aW9Nzmkx+5iJU+K4236WpBqt2yN4QP3o
vZNysmY7O29fnVa/VULVh6DK/wNQkcG5tNtEq4PX2ZOn1irujlX8s7b5Bd5IVHXZTmpwhigSmHey
4/uHNTwqLfeV9bBfwuhghjT7tOkOvDtHYM/x2ueHUWgIHWNcFk1i9LCIxta717qILe6val327Mmk
oV27TMqc4zC7CZy2xPbkrzp1y9Bzy/vqWMlSgbGZ7MRJg+tcqYPJCm+HtZ9FBuZVdhnZG6c4rH5Q
Kta8m4iBaLX1018ffxIb6dACeVhSqFOtSuQ2Hx1oduXi/jfINDEwgw7dyH78e8DVNVQ62VDWfVkC
Mzab0tuvbfcZACPgvlCfg8v70G+nuqjRN5w2wmj3alkOeZxqeGFm/0Q4FQlkON5CZ3LZegAD7RkW
JwcfAWtlVfuW9fZdWuTIpU3YC+gfls+GRBVna4B+JCiW1N5pnLfGgq7Hz3Bfd6MfjyX5c4G6sqpy
tJs8EX5/tRYvXtc8XtKR0c8PL0BCThBLmkuYmfJSaD7fNpF3ebH3826Ha/qlncqbBoU/y54WZztB
6Xx16ippmw1WFd7XoHtqPRV26s0V3LTW9rbYX9r8uzVeu2reM1X5GAaf1C0W+KGGtsGH0/3S+z99
UfLhORErQzyP9ns+Hmv+kpVLGtfynZaXfKk+6PxPQ97FnvSBxJI2Cyx0vmrtW5D5PDFrPA9gKicC
eLu/HHd7y9qO+qxzMb5rkzikWvmMtg53UzMu1DowS9N4Uno89T82GEGvzMMGmrxl3bSGckGvrnbr
RoV7yfTfI4NfSsYII+TrOC/X3kiTUo4x4PQIID2vxgTT96uq0sSCSwhoNRyDH8He3Oz2iejuufIu
s9k9a8NHmt6qBxCoT6951Sd+8wEdGGDTkHgCy5Sd7xZnjSsivivoS5oiyxgWW9V+E+rzhPod+uPA
YPjF5louYbmCej724rgyEICUeIZOsRPj340rlOjEcKgARK3TWScbBgUMUFW5X/k1n/D0JRAEjbhk
fkri8poH8upUWC/2ABSSLAcxxZZxb7WjUbyP+XfFsr0ftEkhs91KgyM5+d2dQUWtif/qFQ7/Nu00
+9h2V6N6sssT7h6Wpey4shpwCrKNIfpEi/+LmNGw11M40j0zVmPXiXdhP2umf2+Gz6Hep7YZl2q3
dt+KNhL6NKqD7R9XnXtgtBcZZv1f132paW17R9uPi0Wh3V5Vpe8ckSVuLk/FdNWxRUiL1qf2zsr2
LloDYnhZFtKghjdvDaLV/UxFEaqeRYXvCTR0WvUfvf/HsmZUjjzJi9QK12w8NRz71krCWf0eyPUI
J+vFaezXVei7tGg+DZOKJ5AJZttkFirUUoiS/hiNg3ayHyyStQ0bZ4yyhlujKg+PReDSf5rlcdOG
BOTcbpvXIzIWiAlzShbzbeoBHIg3f/5ZrSap7dfO+dp0O7bKW+vexHja/C0OSg2J2n3S8j2YuzNp
NpHqOELbme+jeeATIHKgPjnZzvK7UyvnPWZjGhT/5DnqDJqWyJlaxLn96vjT+whA1q1nNiZgKld/
mvrZG1eEpfxi8TCX0nrRYPCzuMBWyY9rIsdYxc6hBM8rFQdqI+xyPruZ8dZ342mW9U4S1NxWXlSz
F+AEiWP7/1H0kydgLzcmr78nF5g5msYtN7rf0PDuSi70+KjNXdcBvteqCCrzPfed35wFh7kCZWSk
w4vN2F+tFtV+LuiwWmrSMv+XrS0HuInoAaXkrTX4YZ08uni13CczdQ++X13435RNlfaUNVpU6k9o
ToceyZ2wslASP6hwuoOrDUcXwlZ+lUsyG15SLtinucsi5TgHY1yueAN2rWO8FyrnhvH2dq5z2wC1
a4qorYpTnncXRceMiDIRizRBSf8um1sq8rexmf4s6Rz1fnYIdEClXZ9wvdIx/7MWgi/0ryldKd6K
pJOQ4FimPI8pRS4P5GxTM6uj3dVPVWBehtW5Q/feNZWgX3GB2hLDEtVkkQ7udw8TN9tyCmssQpXL
RTD+M12s3dqP5m53LaiSihveWJckneksZisRk7WnQwsru7h0LXepRuMl34zyP9I5QzUEO4P/x8p+
cTM690EtJ00DS+3/labBp5M/BfPNnSB5V3FXLyhTBmCSF4/Yo8ge+dZNf4zTooNxme1GholFwz3B
KHW/DMsrSYunxvTfFk+dKMBfHeujNPRIluLkTUEMyiqxg9eNxtlsjMRtDhbf6NahEHGoaS0Aqkl+
IDTtqsbCePaeO/yoMcibbY3nEXZssz5ImvZv4ZpvrkRAMqhDS3XQCmYclijPXh48UVscLLP7cnTq
UgvEseU/m+JNlUDDoYHXIIEDFYS280hRI6Vpjjov5QxlnQfoHOPfxC3ljt2isGn+mp2z13w+8pzx
ESTMwXtVOnEUBoM189i07X9Gk1jpodRbyHt/irzy+BiHQzAbR2I6k2ozY1q5sNfUAS5H2IDkGNw0
9rQxrp0LI31AvMFMrdgcWh59t/i0x5FHZwhHzht7+6WlVpzO9aXphkvpZglMipByPfSdo+I7kzk0
OB3EqfUR5HCERSTEIeMX2X+GaEtWH81Pb/6HFzLUOassmn7a7lNqNl8AFVAJ1i9WOPfCf8d3jMtW
/wtb+iTNbOcBDLXSD11yhm7bWWrQLZblODblV8v7jZDGuqw1HozF50A36Xrzxv3CFnEtpHYpJQra
Egz/pX12XLDTJipYjbgfzTuw+H+ZLADR6OWVuTXqP80xE83/Ct3+sOzujrHyVaT8TddHNgDDUugj
d8uqr34X/AGody/7iVtjeR+zXT0Nu8C7Cn18Hd277Q6xaJ5N76viDlH9twOmnyX0ODWqoxBca1ZA
L17GgX0OtmuP1XnItCd9WWOnt/dTFuxEXR1W9W9Mg1i6GnyYPHJgaiBLusR6edXfdtqSem7htgHU
cXDZcBn4WpjZf7LU3Anne5xmjJpAA4p44zbLOTo179/AZ1nSOeD3crl03UzGfikjvUkhyFqnUnFk
yQPzgL0L5jtwtX0r1V0Uz86U/U5tvmcSFDyNp6YrDgMpKqYaa+K41vVqChZ7WsQozqhgufEQH7tt
i51A25XzYSZiZdm+8/LxQY+7afsMmJ5lTr2nwT+6EnSv+PKC9LRW47nIoDyPMmTNPFp9b1+Uf+Cc
MC4xI9i3h5rOW1s6BpzO8lpn29tmlKcJf5lVnDKzudnwC5zsTUuNs+vecoAkavrZ0ucA5L9HucQu
WyTWnZDDoSg4VPSKtN0q3ubx4BeosdaLSe1cmtjlmqd+efVI562L36lyQw+CVT19ZBLq9vQKW5YS
O2f76mQVyBTlC48zAfJ+WK06FBTOKvlZm0Ok/IszWPE40q7AKc8OlXZ4WEKbls5//amsNxuVJ82X
M7pFOJCjXKmfRu9IzPnXtMseQffSbPXvwQHhU3txYbNINYikqskrALBH0aCOi+4cJuvWVLfae5sr
uKsTUqYKJSOEPrg2zrsDBHMkNmhK954W/JqJLhorI9kQwzsF/h9wukRfqp2zP32Ytbyu5AUKHw5o
nSL5YszwWti/817r16SnYs4ZI+f5cNImhihFMaLQzrtB+vd07uErcI20PplpVbZr3PKIc+21GpyD
WTSH0tXuqdvua5Opc9bPT6pu7tAkAdDPmc7WSLZXes9ZR/Jy5qAWbkai6cygms4+Y+47FF1TcnmP
boTZMX/K1FxCKRZ/SykhhIjPYpB3rMRnd3UTEyJwZ4rDusCU1I3fU+fdNtSYQ535b05FMxnoVY5O
lXGDlyvR4I7zr5oUil3rD38nfQZmDmA1BFc/RGUhTsxS90tNcx5oIzkKTPf2vtY/G49VYBNhes47
sSsVmrRS8g65YwiHIN8Ouspo/0a7oihzDvaSHTaoFWEKcQB3ZApFWL1NQ2eG0xy8d0ATIZhvMgpk
BfJW7nulvmrDfbYHyo3efW5T+rQt4xtpQR8fNLf80xCwYthw1z2DeRMIUvgsoteRsV1jx0SOey/n
9J0vvlXtzc2EGpqudPIpGRU8kSWjMcrL5mquy0yAA1MvNa+/q9L87gJ2jP2gz5+NcpPxZJgX6a07
OVrHrRXD7sEXjKeixls6mN3RCLJ8N1rTr44MALLNnQEgZPsfTZsf9R3fbcvEKQIyijFCXlNvuevK
c14yvTlhKHsNnIK6Fyh1ODsa/SEbk1QRj+SGnMw2t/JJ7UqHAHHMchiYWDU04qVJsxZeOUyHV09f
m3cFvZQ8ZbDxH3aKnPhe8knzkJumOvIwlHhyiJ15TCuKM6XEHLwpZ/EGOEqDzqxHIVo7Qj/Ogej+
BE7KVkjtZ91BgyL+UXu1rV22kbyOG1Lvlv/JF0v5f+FiqmJnD26JpMA7cVmc3nqSsLDDVbXBk+7O
2Ft15hPZMOhfPcv4sQlc9ZLTViSMWLITQ8722xztlFgzNSWCtZO7O+YpWTBptbBI1dZPcE0lYSRq
g1E79y9aZrhHoW3O2UqL+WDVRb9D3Wgv+oar1SzqPJHFaCN7WrLYsTxYx/483ke62mMuaBYDoKc3
QxH4RwzpZiWaYcpoczsvWqtJowkoAYcGsiBzjNl56wVRASHj7KLxXDbFOVClzCXGas2TSlXOvKtN
fzgiKzXYnOvpzKyZzR6CuN+8hXEm79QaAoNBLl7H7KUwFt1LNOLXttj3luwyZ1bAgc/OHKUdv9va
Fu4jcKspj0BLmZVMQn+xu6lPSEeRr4TUN888v9DHJ2ukZHAY92WGQBexme+04Hj384Lj1Gsagrpc
rz+UqauSdgNSDKLZi2w3o4/z07qI1lSYn+vjEZ0rWmm7JAK+MYriFlSPc25hRac02VNqLPDtnfQk
28pVQaMvjHU9d0afXetyG4mfz4LepZzjuLFJVjjqCIJJDWR+n5p6+ifFCM+UTDn9u2jW4RTkmRE/
llWTFSoNJdWCALHqJoMj3T9s2VBf1NgYe3uaHmz1gD14JyD8MnODU6Mh6kK840Lxe+DGGjOKc6vZ
1pMwYYetIiCbhKCTZCxyj3jfsT7PhMOjPEzdjuSjMrEmKuAGh+uH49S/nHL2woEskH3lmNpDOjTe
HGcivjxViJnlVH6YwzjAYIJYjrSCx2q/qbZOtGaq7jYm1H+5NzWRUfUPCnDX7vRuriNTIlkOxTBd
1nbkoh+E8VrVDZY4a6o7tQdaCeOdSk5WxufaMAfEnu1jI37feuN5KBvnxMddZk+BJkq3e3gxy5J5
WdZZWROb2TIFl07pJYuoFuJ8J5AMq6wi1sPSh9+Brhl0Wxm+A8GUg4UzRZGh1ROxRU2t278xzm9L
v7PtbRjkUTjrVjE48hr5uWlb2t66QlPe2xZAvJUPN/cAWtrhi5g+Pa+2nH+2SUYNw5ZSM5ji+dvg
ryfWSvzypRw0MzgVwUxoiJpSp9mtHvfjZVQama4h9E3JOsawBbnmx12JcYGJGk6v6tvoXMf6EeQL
uH9aTXjLfxubt7QJVhusjJ1cjJWUwakF6peAmK60h9+IHaN6mvqNRMLYcBaqtXD1B2275a1dByfD
lXML6ilol+5TLztXkM8AJtJB5LEDJXiI1Fy0XSgbO0DbQ4JL6++SdVWEDw6ebPzRPEZndOqZ3uv/
8bB5qMRYS/hPCjsvH+T3WMlmfCHnbgmOml3Y6pOwgT44Vp4w038ej/76vLbpsn4BTeytU+ESoRj1
UIuhvNpj4xwEURcub2OX50A6y0b/aANmdmeXKJwWYLTvDwSo9GCoGXXw1lj67LXfTg+D+l6RTNJR
CCwsn5NJQx4MeyWeOGBDN+xrL6Wy4lliR0/yfkwtbCi+8PamWLXv1Wz9794m2BG1gcinPCnMrSfE
CNo3my5RLYyg1o8+HEvkw8EGHz3v004jlYnHXS/Hf/yVpUs6Yu0xmGNP8d+oj+P0o5ZAIyxtm8gz
/q5xGlBM2oun12gP6Tbk75o+TiD+UC34OvSuc7/8gAMfmS7PN3kchkWnBC9cZ7PeWvIf/+t9k+yD
pbGXOxwa0qXWDgPvc+Aqs05Ijmg6VD/L0tQadT4WFYIX8tVg1Gz2YmKkq62b6GPh6mb3TYYSx6pE
guZRRZqhGQ7brtOrEE5wK+KFJXCDDlx46zlthem9Ck7BGuTipP/AD1uHO4RSM98PMrDkaSZfov63
AkCFyFdUkmxfF5xESkDXRK6KV6RVTpNmTlrUidGwdrbXU3yryVyLs792huTDGVtN/ulqv8l3rQ5G
9gy7XjmxWjZl/pNT6y2xpVLd+QiEvqV/LVVOT55iNjI9iEKWxxRHiLTdr1ueo3mxANhQZdhlS9Rs
XnXaD1udPrnN+rIIKl1yJ4I/7UAC2Ctzmi29Zvo0ZpeKlyo7GKIYIfhsOR6xcaum4ffGv9W+vIag
Ld7gbUoVO/A6/HADgJv8l/ZEHr3i6dryg+8CsoDB4OpBrvAbVV2DXDZX+vjcVw7FX9aS+PQ5dsyC
v4hjW5x9mg6Wd/GxS09vTruCgM/KYbTdsCDioPtl5DNkfdKcqI3HQfbRwlfyX2UQ6rjnt3XskNiC
oojtFMVmS/Xlr00Q2YN4a3w1vQrmXW9m5mGpstk+Bsr3z1sh+pNpVcTQ5ELiiCr6bZlvQGZYW0/T
xr9mTEevHJSYaFtpfgU582nQlCqNmNllH9Oihr0rqFUrf3TaZO5XdoiNXiIAVZnGnr8/tjbOtSn3
r/jVKGeCVD+Dp8PUZhNfXT8XZd39KXrf+sKCyDxC6z3vpyNWY9fwKr44hV3eLai6v7KSRTKlKQTb
0p9K6pWJXtmeuNiHTrfTq7GQJXdk4QZpfh395bXTA82mH/HTHqcFU4BoxN+CSygr0aybXPR/TVY0
5tDy2yXAUJBaOyASZpSnK5GecszZOigr/8UdCNl8GyrV4u/Nmh/s0/kQD5NNVlfutxvp0Kthneql
z55By8rnzNBUoqXply3Gb8qvj87rZdT3Ft472YmwsXH3GzMhVVu/N9yR+IMNyx8rwFQlQZ/Ug0WO
k6N96gtDNvIZP/PAGy+qWeudMPHYEfB7q3C+008uzSPO9Hfdq2ant5v3njqD+ovkLPgiqznJ3fY3
4+Rn4sFFqAXzdvO8NjtDa9j23IPNxUkt9Yu2IqPUl6cU+13UF50WO0WKQjXJLdyK1t6L1DA+5KD6
g+pmjYSGjBwYvdDn6uqVqfGEeYmPr2J/r1jJ9B4djRnZNB0JUq9eHFS6P0TGzR9SrrW8W3ppJ7OT
TsbRH3irSGqU9RM+Aow9Nc8jltdFwtbXyHEf3NEiVtAFPBLib+njDP7jJ2aSIeza4ScfWjfe+o4x
zrSNe/7z/01Np+2KINiQ0lt0VTaEHhO1ftd0jRn1fLDHxe3tWBKWkiFpuTUw/0XSHmkGotTKJja7
1swdrF4Sr+AQV952fh0N6xQkRmp/OkoxaW8s5wmaK0ZrrtFbl6FdzJb8MCXipu6121mZqbgPcssf
deBE9pj1NFTmWQ8qWhQs3VFXWzWpY64ddsT/bIa8UNTgD0g9TrBg2T7G0ccLQjB5lKXGjhBJEXvL
I1iMvZQwtWnfjIVPfDSz27blDi+aY0dBrZ7tR7pf69YAiB82jaXCboqlzsXq5klA1L4Td6NnnqfR
uVGI/NYq6iPBtJHHst4ifKWwtcqO6s+jlJ9w8oaOs9Hy6QafakHhZs0ubNDCZ+WsESc5WadRtBiI
eoLUlB5E6VQR5+jj0uDFDg2/9OKg0fXT0m7uzukUHoZpXLh10AwAhTe09mVLYtpSXYG7eYxzy4yo
DR5GS39ZAuDlHQ7vUCsfpzvToqM+5OXOXViihUFzZjiZkb1mpFx/9ZaASgli1mq+gmFAr6RwTXxy
iKIqk39nZgZd4y0XrbTf7N7rGRP3H6O7WVGvZ04EHWhJ2PEojwtb1jE3zRCXohv2ebk6Z1h52h5D
wPzu2Y/VA22wE0wS526aqTiI5AplyRma9WQ7cB1HnSThs7XMI/z5dj8q5yAzhh5Li3ewqHFdZzmT
yWGMc0FvMEwF37M2WcnmGr/Y2KHqM32mViQ4MXoxt6i0q+qIrm5gEyA6xxCUJHVZ7bFxMDXIp4sf
EOvSo1wziVUXmzjKRwKkdeSp0qKqpjwqs+LTnPA02I+rWmxv2VJ2sV0NZ8IYXj2i5dbO+yosxG9G
4wfoak4YeNkNg9f7SB5JtM3dHRLZV0bt/nApmJGw5fQiWonxzaqnWxEU864aTSvWlRGnS71Ec9B8
cthaSZtzQOclTJQAH2O0OgxUdDGIo1hNRtX8GvuZoovyvCRrhaQ+4k/Q+6u1/BkN3Y1JsfIiiCdW
nA3e39QkViVfv7HdfnWd/FajejaVT1Tr+Ix+QbSGs4QDGFC30bSPXBjPtdcwOvSbFSK4jzo0fhgq
vWdKt3beZjyTSIpeRuriv3au/b3l5OiOS60X/DZUKfBuykqnd+qLo61MBA/T3SIGTvVxqdFnyTEp
xJNnlwMWHJ3HgrRsjC2WsyOcTycPklitdujzO/pYz1zBqs4FzIAbUsN013EpfzRBv70r257uEIys
3RRMzVPnB8O+ZXfnskxm5jE0b/FAMdVy/KSZC7m+6F3PS+nORr7EgdtI/GHeu4E1Bxj6yhou/aE7
tHFKbivSUFdzREu9f+oday8sXQ+3qcSSYNjDtVyk9jHo7rrzc53U0Wz8K3SH4Z+n6CPBUR8nmi4c
fvN2GnRiT8uc9rNF3ElaGoGYoBsYqA8LlLvmWQRsk2HhQPYinbd5CAJxXtL2C1J+GeWYSj9rxRRk
rlZ5pB0mjUR31bmsaezLMovJXIEFN9ZMY9S1dBY7doZNPaYE6w32jp2kmjHv0HQOYutQeI3hSG4O
/g8Ug8Jv8B3TS+zXxtNJgK2HAyZuky6o/s1EaruOo+Bc63rMEdtEyqcfHFd00pMO7/upL/lY+FQN
SNNZySCpd96FYpenKRiXmmb2nJXjFXUST7dW8N5NCsODyF7sbWn2gfifo/NabhSJwvATUQVNaLgV
KEu2nMMNZXtscm7i0+/H3u3WTs1aFnSf80crX/NM+AudC6I/Nm0dHGxqRuT0BCehSJ/MgOKX6Zf2
bkDxZXqitaYH15Mt2hWrPRp5jNxE0da4gp4VVU7oEOuUey67YwQHcRpZvWxv3oRjfaDqiqIwdcz0
YcEd4H52avipuxlml4F5jyIDHVAc/aokXrNFjnVeH9u83ZlamV1IzbhfCpgYuyFPUXLUA8Uj4QH9
ZuHRJ2pnx/X0RMtkL+Paf+P5rZk9Ci86cUZT+ix+0q5+ywdA7bxbbj2RD35t9ywBTfUhi9raZZX9
a0wJrXvS+iljHqGlb6hZmjig7b45itzELAfJNKwCknB8ptXR27LukBBgt8aIcCR+s5UI/Qj5JgL2
Mn+tbePJcAvUY5mHWnGeL3LI3rKxO1CHhpa6139GnaqhKh/Q0zXRqxNyQCPiSAMaTAEmFL1KU34m
m0A76QMHQ7xKVEYrby9uCm9C5t8DV+xZRePsl5m6YB08lSZTbjkT8e+1UG+0zJ/yBBjLdT95ov1B
5lcxz/48ufd6Gr5SJ3br8+kgLIjuOTa+zHwGwB8zyCTyynZkMMSBrIneTlPMS1ackkg7tvycFcW2
vE6pT3kGT36JqikxBgepiwlo58SSLDuUG7ZU8oXWJ6OBfg6tE3M1afUeUoG+pTE7c7sNLcwJqYVI
QmMhL4U09lOsJUFbmxpLPD9JlmWvIJOo0dwOnqVYLHQpNWpQouv8hXvbSAvWpuUMuFQjS57vp3j4
S8SqRawQW2IqGHxnZHkK6/k+ZGb1xWg8EM1ubu3cCBpAYZQY01cb5X2QdrSzQTj9hjT/3NOYQXJp
OHzNpfrMCsgagXLfjxSraNuIh3wwHyIKS+MQg6E+ek+JnoJl2C7FRhJlilS5n6A/8PueMjqlFGNL
0r1PrJJJR61GbJlBBE90bFpqPiEDmx00trbpO4H0Mm+2g6zt3egVJyJq1MnV0FObobFsdTw7Z1Ub
0LC59YfNGhGaK17qyjL5dLBocflXinRvpPa1hlHHXQGcGUbxoZ/jE3vofT1F9x3VZksHrp7K8dON
w8eWdXG7NMm/kjEdYLM8tsvwIZacGszGKzjiDEro2uhBQyrmapSoD/JiCeNvIlSBcgXtC33dkXMQ
uYBtUSMGvBxn3paQGOn3M9ZWDOFR035HLnr4gcD6ajHbR7lY5Hl6P2aceLQOT7jzK+uNMOmbmWfX
yRuic5eojySZIgpMjPcUoAyKhEXeqZYPrBQDvxX3EKKbfxjmcdr1pFDSyUVIZpFcRnaJB7w+5pVa
1ANor+0LZzqrqpyxTUChR6B/XpRv8NLvSM7Ztz2BCBxN/F5K858uqi3pn9o+Br40fAhG65xP+r9U
dh/RUiKVrIvnJYpvlTm/6yU2C11vIdY09aDx53y9T/apyI9ySs9qKc+kynQ+PgD9FhXesdRoGaYz
F5XWwMxRjx5o8WBHYLFjuh0axDpZnZ7SUR2tyqDjuyA+gKT0xzisuP2F+xtm4xMr+56j8T40tAmf
w/RHt8cahk/RIw62r5bP44wIGLirtmY2/HIN35WwQFsvZzYcI+q3DBdxlvboREYf5FX5IFWp/LxB
QNsRPj2En3LNc+h5IJks6X22x6MxoADVKIOnW8iB+6kOS9TS/GgXeB61UATFon7jJokCY2o+lTZu
SZh8xQiGbkzca2H/ypxzlY3zTTcG+/CYVdtWQ6YCSKZdypGkFquJ9yos4F1rPLTwRHhVoLoHNy63
SaO669gtHuNWes1082RHAgHR+GNM5ntUsjSHXQgvwM+C8ib1I8DWVdxK+R9bOQcnANZQqUACAyGb
R6qSzeCI1Kg9p7H1MITGgwjrblNboUCMyuMrZxutR2puYgazVQVdlHZyjFNXwR1z+lgFa1+kXmNL
HmDj0LhFdBMW7otHh7LWWgepkAK04miHYZAVLqNvbO/bOkPVVrhcDVUgcoXJYXE+oBXevbmjeinl
lYyPcwLATpYzHXfasgMIcQIELE+uk8YBbFMUtC3zhj4ekkpATnvaOWIUoLwToUKPGEK19mVy7NVO
MoMfpj9VZTgbyp2OZUudLP0Q+hEXwT7rx9HnikmpYdR+LafHq9N3z0A6zWYityXUKERFijo0Jg5B
dHRmh7BjvPAKbPHFblvnO4zrB6HqwFPTT242Z81VvHLirhPF4wCw66lhX4vlPfHWZlhJR94CTd7N
T2VPu3nOqZaK/tMWYezLMTmNVh94hUWNXOU8EBuCrUruKctEQhH6kKl0aIrNgtBzhAtPyDFqHEmG
CkermZzy+dejvQr9Go4zrt7nyp3ejXBU/jDZT8ru951OHnPSrEKAvpuvlWrumkWTENk8dk2BRWH6
w1mCsxEO2o/ShXrj+W12xZNdIxywO/tsEXm/H6vyceYp8gmfPFRU+igQP9wb9r2TSFix4tpFqCbc
GGOQsj7dUn7byn6fheP4tsXDgvVwi+32QPJFvKkAhgGN9eKgkuLYFgDhqm13onb+ZqPglV67Mjmh
LP1QLpK2zOHFzctDOlpnAPUrpC8PaXGXeGVQKGdPKUWGtNY5NTHJH4ahoXqLXN/WypvRW5QJRqg3
vGS89+bwrIzymIb2xVz9nEhikBU57aeNxAsZ5qmMgPhz+gNz4Ctz6XYpT6ymkMeUcfVYlu1rbQ63
0FARgSurcykkMX/EN9yb6b7oJ6R+FWOL+2IjG6jFnVyGQ+6iP6pyZOfozxOtOTpmcmn14RgmWDQb
F1JdPpgqDRJP2/ZTdGNwxpgbuw9x3e81UfuRi+qRthy6Ammq3Gil/apNq3sswVVgM/NVxXQ3edNu
nsIdAG7OWYYGYSEBOuDgv88ijJa6VwB9pD+y46FaJSUoAr0OaT2TXtjlNKsY5ygb/tWZ/kk01MW0
ildNHx7tZZq3gyu1wIgq6ibHJ9Pud92aQmsV71rWBKD5W+xPzOgqhhQ02KgN0zwUlHq09WrFGraz
YyHLweagu+HNbPBALnVyyArnbgjHr8Ubn8Fy2YiLcy2KE+TOqVWYLGf3T2eL24jFsnAShyilhjvl
SOmXhbzTpb51TIdjM/rUhPU3DerJwTC0MQfnDbTS9k09+VsSjsjWNeC7xZwHEbpCcuqGbdWZ57ZD
193a8mQqu9kWpnVsJrGrZbabFxtukn7gkKdJx1tgDR+RHR4TlZxiDpmiATC0JdA1qIU7o49qpy+9
Nk9iCn2ej12iLX/EiAds+heDiaLNRDAm5n0k2B9Gh+bxZDil+vwHo0h3tpteCeaA9EEbGH2Pq46s
qNC5KnUMi/FxFk90MrxZus5Y7QYOhshVbi7Q9dvdYvvdGH7WjQ5ZNZ6jJNkJEkc5R7tnErgfwOmg
DtP+ZC35Ni7Ac+jjdPwwQh4MCyJ9BBRI40JUXOHYd8EQFkfgr++Usu62JTXNq9InamcxQdA+KcPl
5g3G6xjT/lUu9SGatH9GWpKZGJWPnh5eXD0XgWqiF5sm9U0x5zsV14GzUBVrDc7VnZev2bFvHk2m
iPJKZF28fTUKpM00LujbDAMworRO0hiOqArZU8q9KNXGRFg0iLwA5wOaKJ0apLxkpG8CRsNHUiuD
GOnAkIwc5vY1XsRXHRnfUYWm1FO7aFLrE7xPHDS1ql0ApnVrn0FKda5Bs6wHBcv7XlT3FK2jTE3k
Rcrc3eZQNyodfuK6eMSXepdijcM+0BwnEQZpJYNu6l4rURyJr2x5QWMd8VhDsJ6aDlPffLeVtfqB
zANuKx1VFo5V0d3pfXlxsVeb6nHoKJOKFnGMnfnspfaDViSfI3qaxoMjTd17O3qfClqXwvpcYMMw
1w/qWLtorM9dYR2qxsUEpz2Ryn/S6ulABNoVKzSl7TiA68F6FFIPYqtl6HW1I+Nw42PnVljsUOQY
hZ7tOoTBanlVkKFGEZ7dqDa3Y5H/JZn77JDXGpSYNgI5pPNOuFhBWQtKWsZBxOz6l8jibIOWBq6n
ZH5zIF1Ab1t/SkEPRTg/YXbG9Y1fICkzfE4WXEITZr9u7d4tHnzJItGvc8bkmfEwht5ZLvVvL9MP
s8xOulHyDsK7mi6OweZN78nabYZb05MezAdCiD4m4iPtO6iLgdjSfCi20sVxjDketnD1jSENZh1A
KZZqy5NmdDfatgO0sAgJ+vBPH5GJTQ2tPChBcUNTbvPCi78t4rc60ve5cA+JxdPksk0l4x5E0sfk
idozN8ioVQBmLLJF+i1MtGa1CDrTxVznjBAToY1ZUS+DaLRUYJYj3eiLJB5lAp9FYOBAWrKwGdbA
Q2uE0/0QY+bxHMUcVsrq2kSJAtunLLiZlbl3na7bNTRnPnQ1zkoMzD9D5FDn3JeRbzQAhLmul18S
byVBxHSF5a1IAx19z1UXbY6sC/QprKB84gjBQBFtyYr+y7XqxKB34HDeyvF7qkeCS5z9UC6/bWr4
EjQjKvawxccW3ofMrR7DBIoJrIqc34asGTWIrkjFaa6IVG0gvUHywMyvsSKopYp6v5vEASnYscZb
kWUMQDT+Mkm33d7O651nqDviNDcYgTcxfkN7qLa2nHlg9VtJ0HrI+x4W9XX1wpNzGvSM2qbb3/T/
18/hqmJwV4t89qwMMjxLZTb50hi7QEtz2qURk5noliL1Vevhfhzq39zGoYnPphDORsuT53JkHVRx
erHT7t0rnSsvB2Y+cxMSBy8rrDE4P8zoFKnkTDe077JwaT/DqHPoUgsRGVd+WZekEIfawiDLaoDO
/uDSn5q45lsRWT+e0VzLtNmCfTDmO1UagOJkP+VY9T60c7prp26bCW+XDgKxWsv3ZQRkke1YbP28
LZDoJpcJDgbz00MZ3fipdtT5rtSj9aelxhGJlK9Uf7WQMoYRP5gWvjYRlBpwj+yyYMTLa0/7LAc/
AvzxnPA11RwkjC/V+FyNP16KEF6CE3b5LQMYghYiyW56z5zB78vfLpHPUePQdSfvjUm9OKnahcv4
G6lhZ6Igt4dkO/QYjuHKP0kEgIzFVgLMMKxWhOTRqcp9bxQHU+XE06BMpZCYoY6HuO4/kuha6sm+
52bppv7HqdQVY2iQR8wKENlo+Cta70t9L9FzrfWli8tC4ckTPMmxz/r94L7wuekjnx8HjLlrnsPc
f/Vy3ioe5IaKb7et72RVnKuIDa1Insolunr9dFKjeaYG4lIt8xWjrGfGjIpA3aCYKpvPltQvRVTx
dY7miYnvXo+S7eS6gV5DdcTTE35XbG3pqfa4L7XhPrZmYh7sK3odA2WpvE4WULe2nMPF/c4jZxOR
W+/h09RwsXaT/tzFxjk0/vQlP4rFOffM1TUgYDaT8dGQY7Hpao5AOXzyEvx6tsYQmu4YkO7z+dg7
N7jMp1gU17DproSq+HU537BZwDCfPIATl0bfeSUYQ7FP4AhmDxRurE3YWm3fyu5mtuaLkOxJK1Dq
jvK7VMlPnYd432w62x2nPBa2ccn64jt362cOpmDK+11FoPn8f1GiQdeLu+0S/WslSvswPxtp/DQn
M+YnIFtnzN+dKn8TmWv4CKKueYiCVGlPXkIkbMIXMy+7uucGI2R9t/IqiJW6DRMJ0saISnVkzYtz
B5fK7lHtDaiSLKvOFVm1dp0FbtcD1sEjETnfYcDm67nx+Fzyaf7LnZwmcA1HQqO/lkRESaP9i1BB
0Ireka0QfwoGnSTvn0bweSHlQUWoSEe5PIc291YsiBh2wrdmhfPs7ploVWg+DNxNd0jQZiHQEPva
Jn2vwHCXgMejk3nsO+3BbKYbWfDb1DIepPc5WAve9srXlf3qJO5qL0cLk7E1mDanK1ZAupL4j4HH
1q9GFXQpZoCxi19ZZuhoR+DXPoZ99kU4kC/rh1E3eTfykwGC0tFbq7dzoIXttkZwX2DXL2BdnXDc
OXV8NhFq9+6pTw3Wlya8mxoUWkN3kGb5kqXmacYMMSdcKl6/09CjhgtuN9IgTPjg1n5pwvG+lVqN
QEG5myHUdxCkjaH9wyHjA4vgFEt+J8u6Tel40Zu3gZDiKIv4EpOb3uUnLJIHNso7TV8Oy1DcDdjD
vNnEhUw3LAILlg7kMhA8LA1eTp5XxPCbAgQPHbBzlv8MlJYAizfHHg6hN7sfxrxTYTFfUJODAcR6
M41h3wqFoF570MVybOLy1VETQSZY6NDvUtQ+oW0SjXyQ7XTAz4UE7IhBx+akjDhPSB5ol78lL4ht
WXatmrZ1SfHnwjCbn6vplYvixCXxFxI0Impt4+ovieuhF0UjOLNDYEXzGu/F5eJicQ5Sb1ZbJxWv
2TTs49I4pKY6On2207rMNyZuCfhsl+nDwPFEZHWc2EE2uA8W8MdkwcK3X2m9BEno8US7V+aXo92F
mygctlaRfDGLbaxO803UthaC2hrQrGESzEotKKdsa9fGLkYyrSPdNWbWvHqi8Vb3XpSm/6IM2ecF
A7JDccaGyKazyL1dHAGdN+MNVdtF2YA6NiKbjkSM0rS2HHxBm0jM5xi/q0W7VJb3phDX9nGFMcT5
N1WY6/slAJ4+phq5nNhCwZEp3VrsU5bBM7b6NvZu2mi9mwniX7fH5In1RGo7KVp/JgKiirwdXEeA
AwyU+JetgPu73Bud+Tf04bkF8tS0F5eEkUDU480q5pOFPKICaiuRh25QjN6Ncrgop35oU2sbq+yS
VsguKvPfSoUkk7iNlvE2GeWB4M69qMz90vWQ9fS/EBTlTN0xHz28guU2RVq92NGJ4P1TF36FU3bH
BQfNRyBFXTI02g+eYSDBLrd87DfTSh4BLT/I+Gs3kQRIw/0C4G9tc9b/Zip2MuqIV36ZMeRNNvkG
9oICY0zxJ1hb8jTPoiGHC9K4CweLgaONUNeRvoO8NENKFy0WpHBP7cGnCxNaQMckqfk6UTOxgQSG
POaxCz/qEst2f7/qm1oMPbPgFXaeiX5Ca6ULH3Hx1gMoEMW+tNu9x0Tag7UFoXsVsAKduprzNcu+
mu5Pb0rfdP9M4o8sziUzrL7ExA40dkawGOkJU91nPHpHEoXhv9LxvujM90pzGOlQNNC4galovlSp
60vnXGhiZ3e3HmOGpf8j/eiuy63tMMu/Cs8DZdjkykClkVxRtuoyWt9Wis8+m7YpmQxzGG7M+K+v
ZyTSCi70jx0Ow277k6SYWUN5ccgR1zoVFF0DABZfc4ZxF903a39cmky+JFzhz7qQYngA4yWvlyNP
Zd0pZL1yZbvP0mOoxwGCBg5wXixbnOfuXbVFoLW48nLRP0Pr0Y+eTHdDbn47Ldfy0ld3jMEfEYLr
maOAEwHHq2sxwTpN/5Xb7c3SVsdl49uuJEEj/HZKtGp23DAWOZXfk7bl2aj9cn7Velz4UZ/iWuwf
JpW9FASd9u2KVmckQyB3MRICpLr4reF/TfP1/VzUl4hf6CiQYGNrR9ACpMFh1koXa/NjFH7XyQcX
k2+tBJ7twvlbaJw4W/qFn2vp571dxOsvdX6bEuMzBnlfWy1/7UZHMivXWAxM73HENKXqr1LHWC/E
rbGbj8RwP+3+Fdha34o53Iepvivs+A3Q7TN276cy+1Pz/FIW+457HYcF4SkfBJLtBItQnTyRDfah
j+XFM7ogrIwvlXj/urDmFDtT+eG3efir6eahJHHLJkF6ryviiRxieHyP3voAJzs3W0FqRHaJQqax
UpvvcJwlj+40h5/t+khmhXpJEtNFRQhPiGJsBh4WydbN3epB1VoRwGrMAT0bMRIdoeO37NyzXbvW
UdSKRA7Sp7YqM8+omkLBqxDz+pKseCgxEAaNpcjQkOz2qMXJlTAJ+sikwkmfN9F51u0Geb9q/Mkw
8ZJo1oxs1/1CD/+1zBkUjld/SsGXVxgroi2qx6Kpsl0o56/RNrD5eRCB2oSXuZyktUnm6KVvHP5N
62n4Fs11mZx+31ggoF1KdN9oTue41/qjraH+AWEggXwNc1INGaygdrfRgPYm2i/3oxJ+wmGgHOxk
h3CAv6aAyEL/eD/M7qM7JBIUtTCZxJptKDAbxr2RbNK5FHs3Xi4OwCEHLe7cvhr2Q+d8IbzvGDgp
RJIRDawW0rlORkCD5Tdt1qQXGHwCi0xoDM4FfNNGRMZNZN7DYINd284hI+PQJ582xiQJq+72T27Z
H2qd/wWYKo2uO8dtg0mVR+KcvlxwEgkcknbhTdNgTufV79ObF6/tV95Ke86ZJ5dGBtDfHQCR+kbD
CIc0+HEuQHXwVFnlHX81InZ+p1FoJpu+tvGnqOU7m3hh2iWetkvBajsahKfEbgHZN7UYAvWbJdwj
X88/YqkcnJfasXTyh5EYqEHOD8Bk5baVhFyZNrZ/RB6Aq1m9s0V+kRW4GKzm84i40c6mt6QDb0hR
HvqTlaOSc/tjkSweRGzNPOg53+2wOLeiqIC9wrYiKV5GPpEywcJxlBASRufl2dUZWru4+0dqMe4+
Vmh/sfJnQ2W/1GNc07zDmqgee6E/6W71z1rm9RYCFqOHBfPYUP84poZwvoyP2AqCurU+Qxf3hWXj
f/dSSKqksdAIF79G4hjIBDEpdBWDQVWCKFtICcvWwaeIicPxlqOIZ/QDBK4fCQO9r534iqb932IZ
4sRW+s3v9YccYJ3GcKzXhrghk/tcsa1qnUrKdIWfWj9uCGaggzfxZ2nQsQbVMbZuuCHCdPDHeIz9
OB0/DbW8dfjQpmX5ylbndxP2u0ZY5ASF4V1VZVeRcMyxxCSboUgICeqXDFFltCMqUaFBIMKwNqZ0
J1LiJwxOZd/i1dqkqvpSoXhaeLlLXmy+RUKolOBljMk7PvYmWPCIYh8qEO1baZHAMTn6b4FgfTt3
mF24K1+9upMbZGSoBFOCZNh3t0qAXGckdxszBjR09b9JicqmGWVDPBseL9mQpFWgr6D98NAV0y8A
wHhoO4EPKx0eMtc5QHSzHWVHDXEikWpj0K0Qp5VrYPPIQkiYOcF7feWWu635B6x9KFfGienT0uAp
8vkaywLHu0E4STjoTN4rpT8K42ITuhQs5TByKAjsvSzOMuXANTNtB7mziwed2zm3z6kdqX0418/V
lH+5Hr7Wojb2OXnvm3RivhyiO7NhgSMSfjOSieJHRsHKlw07Jwxfltm5V6XzU/Yel1QV5Hl5G9r6
s1FIHysNFpLY6CBJWXGEeKpRlBGgU1rB2NnkGMehhn6/OjdFeIf6/tJO4py2xsG0egmy/EHxhL7L
Z+eJyLmXwUV3gfLnsZz7n6yP7+eewotUXtMUhKdA7b76tqzYuLUJUIgQ+T6p+3tlWJ9dEb0t4/Bq
NOINWJ8xVDfPEKU7XWlAzN4/gdj2GI/dFMwClDdJjf6wuEjh82VvxvovjBbhpmucI4ZtrM5YN+3N
TK8ndn4yB6cuIhggZa7hsAyt/tjVNHAgF/xgCTMxGeH7c8zmq87gnvSUcxJS7G4ai8c0XafDBfWp
LsjnS1sejtRu78vMLXYeBGQiSj3IJDeOhsBAd9O7jE1sIwvaHoVKUGLblrfeAu8E66Qb7JMfIsJx
v5DgYauu2Eip8A/JQe6itin8uTKbbRuPR55Ty4egf2qEi+4BLNXGLrTNBh7AKpx5pRXWHrzX0Rzd
OIhOXSq+3S67TBlOACKICD/KvWEbNmW4i2t0z7pAuyOmcyLMe8Ot/xYdbH6WzKmkcyJaJ6/lSBvk
teO/Dx20R2cew9qZD9qg+Dltsr3MhtTTlUxbUrKsmhRYXSvVeSbDMkjs7n501MkkC2rhjUeLsycC
I4GAHM6F6RRbcssw66QtWfqw4rbmPqaV+Ef2O7XXvcftnWqMoeEKPUEVHJTDHV0NnLNzpjicSsJ/
wF2TbW/LxzjmnCE44pB6PJMdjE+I4AfJFLPhNGzjzvvoNPtNkmETJuEV89JBJvqDVyQnW4NkqLQc
NpdenA2r3SOlrOeRoNLNMLOo1k4e5KoikUGA6DSAQfiLEEklnw3yi4WFW4uib30gZWgSnFig2+gw
xZEpHCJ26pMn5ZIqksvyvSwARfGmbXs+erFqdOd+AKvJgWHZDlNnxtI+D+mOZGTTj6NOHTqPJE8s
Ou0l0gc28BphziDRidljKG9ow+WhDesLBfQPQljGziidFy91dezRhKYtyiGNUGBnqRJiKoey0QNV
WCnib3Z7qS81ySbhn9eT0cNs7qO2zXapAQSMwRNZY7MGIgCCEpzfcA1onGTqsa1HlufoNQXFqVPn
s57A+y0i3umF3VmIFXwzL65lnr2io+KrWYsDYgIvtFNvsB2ZyARiznxk4MusDkpqz4srboO0XikF
2tjQ/u6iv8/kVmUVoda1kFd9JlFdlbuxzbbL0AdzQQeEk67q9bV22iTYsanql454vLrFBmnH+qeq
xyNFQEezke/NOH/Q6qUTodJDymvWS5ERRGqlwjgkFB+gRonWrNgZSsQwh607ClJLvPoyUFPqRLLZ
tG31AddwN4ANbyJoPvL+9KcsZkCsHftlqbqnjqnAKrujJsn06JbDunumVfKsxdodVu2XOHauoaex
3quzFZsX0d7LGQCKLWfNFfCNujobGgEQg73HU7psakBbvyPViIC+ndVOV6fENJcU01dUPXlp+0JG
9gEi99Tny2NZdWw6pGtkFB45GoAvaFyhgC0Zs/pYvvBMtf6IElXgPAPuCm+LPb+7XTliGrT/7IYY
2ogdTAdzhZYgQjl12PAtn0c7OqNxbFaR9suQR/dzFp5jaMKeIBZ6VjdcSoHsxQvlI/+yOd6FenGn
gBFU/5Wp+WqREZVm7huI0L3KPVSrUC6qO/T9FwTwJql15ji2RWu5hHk1rAmR3xVAbqAJ7R6cDrls
+obsw8/Lz1mSdzUbLza0e6KPl6pRp1Zi7CH7a1P2iDmQVmMOu1Sd/h3qyGRcLmHLVM995RCiTE4j
kQTRyEDqdX+A0O1gHxFYbkLP3gnZBdWC/GzK5VnjMK1xMaPhuouG/DyPyaXwyn1M5H1bYXTVW4sA
l7B4Dev+zdScU468Jh60N6L0yNi070cGFuBcl3fVZTwoeiRLZUfSY9vGQWjp3P39bO+VzTpbqn1s
Agi06VuIyoHS41PsqQDABBy29rWw3i+jSwbhJzVHj/jLDnhLP8NVcoRM/piCAUjifj1terZQ+Fnl
lw6YZtSIiBHodMZCfoZjYnJAxVxEh3zgSZkj/vwYWIjJtSUCEynfZXXzuHGjKAosi4gE9VNhTWUE
rhGyL8nboKwvABqA4Ul9MzU8YSMNSEHe49J77KS7raS8Nbn8h/mCRI/5VA/aL2Prtg9B1Qz3cSRE
cOjVrnA8vvAysMPJLziGMfEuW2exjg7wIaslcxNSpyj7ExkW7TlBWwqMsWTjSToN/Fk5vjTsUdzl
O8MZ9oabnkILy5bUbhbC4VyDE84GNJv601CaKyLMCUHQhEFJxC4FjyDvzKYUIBwvymLYrGb3qmD0
h0p/IKkTU6uVQRsvF8lJD3eeBU3KE88PsR9yokQqk8zAhUFs6cZP1Th7S1uYFLXlHUcISK04aK12
wQD9MCKEiDCQQcbOcUCk5wEh8XmWyp/T9i2aEI/pBcvH8GcyD/jOhHygaYpDXIdXAzEZFrFz5VXn
1iOiNSwUu7hhS3iLPg1URoBxRlnmRgp5sEPj4Jo4jmkNUKTxKt9oc1+b8KBBhRDG1fI0l5hLa6ER
W1SeJ5IpAzGr96hq3+K858iZmHDoU91rOdfi2rwei/TYMJnTVQnGSaKey7UsTZTuBjgjOc3ZFmz9
taAcZ+NI2x89Uh6KbBbbPBbizNb6bBsWnnz0Z9w8GJoyP8bd73sL4vlq+LTK6jbKGS13u+ldcYdM
tduIkqi9uGkf6sT7nAtv8oc0fE4cUnRqVgEvvtZrLDlm9wPH9wugdBBKe2PI+dQN1iNjA8u7xrGq
bbxivKuIAsRFJw0SZxFfjtp4ttCMsasHFXzZSOlj5XzbJIvUBRkg6F8WprsKWV9GRIb7pBcvZEDw
lrmY9ttz2bLsQ1/qKLzi7A3zDcFIANoEsRFlVLEtFXp1GJbuP47OY7lxJAqCX4QIeHMVYUiKnhIl
zQUhC+9NA/j6Tex5J3Y4JND9TFXWs232dwc1HLAglVn23F4Y7aRQgmI6NjBdE/UUs1jT4bZ1iurG
wLN66pGAznH6XMYzOkx+IiYGeANr4y2U4N9W4MF6xYKUFb9SrG6UXvMIQv5QqHVRXnKyaQ7OnbGR
5h3SwyBB6P5UmDFOGQOETtw71wiHiZlJb3Va3CAmCwpN9UrGD6gH83tWkt3Ysm+zQMKy6BaUYqg/
YmHmgW233lAPK6ORvctETGomJZvC+oVrzunFKaNzm9ZZth9KqgX1H7tJr2tTpoM/IPVdLphNmMuH
qYGZR/ghuSUrT9s6hkbK+LqVzguooicHfYobxlPlyurwZljaeRlQ54SWfnFqh0bclKjO0nBvsGAe
kOu6vWL7jmg4fxe6QvMuq/G9IIqbtXEHVcQEXDjLNRXapH+ZEzczmmQXFAgP9iJTCettQq1Y3QhW
RpGtfLdM6TVbeJhS2Y5iW5qwnrcN/uxMP9VkawdSaN/yuYw8StFLnNuBPCC9Ym3wEzXYz2Dpv7RS
ZkNfaDPidmKoNKQuizG5hoZxQoQfpHFC9YAOjOlaF+gZNc3Q07clNdyXnoDLoZhfK9X5JSaCXoCh
U4fWqIrZ4EYGn6yC7YVQ3YgwE4Olq4yrydh2U2XMTix9QHYRv+AT+47z3G8hiPW1flcL65VITSRL
Wgz3qd0CqD1b68KWFpPTOf9wJOVltrSvQbZPszRRWobPC64ypiK43AUmDbMmUiFkqt0bkINTtWEO
OopLMhgvrPlYHsS4BQrz15xOGC/AB7f4NmorZsgcpu/mZFybSjsSKbLDd+mWJipD9kT6KJDt8xlk
5W1MlG3OQR3161Kja2nc+HJUiuWw48AzJC+3dV8WJlgDmEDzvHAuoUQp3aVQXuoFu4EVdgGefOr7
0I0N2gnAwrJoP1CCTDxaH4oebuzO3rL31ANVZWA0RtEhXhQuxIiRNsuYt5KrMFFioHzzPg8Lpvfq
zdIrHiCZpqeldpns5RhXK4bVPHd6fxgalFYOUQIVG/F8mH5b3uVySdFVKTK3p/zWaVwFzB7ejYWE
C7WXTvSSbihLSOfzfjNhvZ7lWyHUDQOOatUxbSQxuoJLLUUnHMbj0U60gy6cLUoIV9EhHqnWJdQl
3myTozlje87YfRyZ2SAvTJh+J8wFaCyUbYjmLK4G39ZuMYL/aIQQoqrUsqGlPbDjnhmTpQfcZNWz
0zk/xqRtcdPv8QDiPQwzLBMo8MxvrZmDKYRHTkDZTjQpJUF2gYfyi/CDa14K30cdpSSWlGXTJ+3b
EHa3JXxvEvYb6fQW5eKmtGnpWyqgDDL8Lmk3eWqEzi7TqJvZggtZfjbbqWCeloGQqeyNDkdULVCq
4yVww7lc3HnBOSU713YpPYwy3qRb/HYi8Yp5vGsmRr66bNkn6THS/a7408zh1kVKGDThRCWBGBYr
VoFkGlk+Y64G1fFiUrOat2huvuWE24A5HV26E5tPKK99QysPkd19RSqKMseuNl1kFbQh/PtZfTtj
/9EMSg4vUvVo3LeyohADhMKxLop/WMAoFhvqSZ7QK9PvG9/EBlbKflirD429md1vLcV5XlW4olR9
3USt4hie6pT/JOSxcj/sRNccnD75ZGq2S6qWiQjLLgKxYleTRDB39Qmu9Y40OYYGxg35pbKRMQCz
gZdkn9nDb4MUg4Cdigq2DgZN2eroJ0tWnVLL0rdyJgWeSPc5TLtSxbeiLLy0EVkmkYDrM+5Mo3rL
53jFg6ClnwlHyVj4MzRGnwJSOLVav2nsrVz7eoS9Vv0mnIhpH0SfLUMhMpZbA5oV1NdZSOgXIFYO
+n0SaMX74hSFcNPS9oVNH9o6QL04a5Uwv47TfF00447SNpCsbGdFTPrRUg88K04+H2ZBYWYk2i92
XgTD4jyENKSc9H7Koyq3KAPXCi81Bmejzty6/OI4KAypolqNPblcuAzIZ7HbUYJ5nvKByEFgJG7i
bLRxmS/NJ1lPxYaAiJUH3HHB1SXfHEtqleoWlMuTw+KUrQDotYLjPCm7X4NzmTWE+qEqw18jgN8W
4Qv927ZfjPMSa0cJtxLgfIkbnlJLwquzUcrxvV0bUxQ3b2aJAgib1UcyMmZR8nvt8EuaFTsca3xC
REat8qvRtXRpZARJhPNpkjZhgR1Jk6y3aiYTBdjdV1f1nkiEm4chd++YEFshVfjeke+AEfTEBCxs
xO0bN8iz4q9CRWaYSlD32QL23MWKJW8iS6Hmqz1LSz0jYQ0yLz3raVR/Ru8ACG7ZgmVctnKdHkSE
UahO50M+596iE2k+cAO3GT+yUI8gHXY6gBg1JoonyUA+hk323EsoBWed0lAjOoW5mP3Z4BIa9PEZ
iVGNemQARx+vSu+yHJ5ioMq2MO7F6NyUmmM4ipEEE0YgXUgmcagT2gPwqYOB/68S7X7QsBTIDcqb
H2bZG0lmwp0p/2jU0WVJ2HjAL98mtf8u26rFVAxqwoikd3sy70UtKH06w5vH3Mfxi3SuRMCemoFD
0fmE75xGarR+cAC/Vkv4KJTuew6ZiTFh2avDd6sxCNazOFjY0Id4JNURmUWSmERqqOKvLD+kBWOC
bd9LOhBSF4NiMZ41cS8s7ikF9fiY0BJbjnLgD9zCnhoe2crFlMW/Ibcf+D5RFAEfCYxk4jlM5Pc0
U87jZB3tbvyLyb/hlLarvREaL7Vdf08yhvR6XX9pfLtRCGohjp8LgdHSdLY2zcaQ4lts2c1UvebH
pfrI5foXl+0+004GNv/SeQYY9F4yV1B76ydMpFPJl9xO095M9bep5tRusx3Z6gfDYkQE4rSL5IsV
MYeQimMiWLhSxi525wJK5gFkwJW0rry8mizWCT0L9J7xvfQ8x+eGf52C4jGlhnIEToxwC/poPfLw
QVobDSlmWjV89FMOgnJm9VghSi1QxS75FrsOlrLJ77Dbi3jcEcnsRh1dGrrmUeHIWhpPlfMXZxXJ
cMgpdG4LzricoXLZsbNkFbzR2n4zRPpVZoRf5qmHXktEn+Nq3KpeVcqTFuk6k+ZbQ4JKD0SRB+Yh
T+l+WYWEUhFkJjp8bYoOQ/JppGyGea0aYgqYvQ61tLWmghvPDiqjPOqLfrT1H8wY/PLpU465ddbo
YKzyqbUeKbsD00A2F/3Yi7MBWfUy5+Ynq3g7ylctPRhJMle2Y2f5fYvL3O4ZyalfbKHddOqDjCmH
HH2VK9TcEW5csObuX0amTzM3YCVZ2ywxGNRktCZhkGk87yV1lax+mtwyBO/w0WIchywymCo94Fcc
y7L25/iTOFzfsCx/gkq7yrwRukMdKLyOuV+hs8m0nJVHuibTPdmjulEHrL1NsZdYUORtu2tY81cr
xTcymC9Ju5G4rZYR22AfUlTrCvq+3mFaArFLsGxnh4dihd6A2qguv0oNfUOEG5OBURT6qPEwo0ZB
Kw17Vf4wSgQCi/ZUwU1KNLSR3YekHYCb8vPDABhfZowwI4chBnLKz101g4nFIQofD5Q2pzNXfKd0
QQNwE5zqaageRElvcjus3Tg+dK2Oslb7aWauPa6VumAgL9Fws8id7+pwyMW9FFsZX5sjtsuwS6fG
NchxJcaeaQ7XjpUH6Zh5VfRtM5/IwI4Yy41QC1+W6BtWWrq5h0FysvXSNxErOHH0z5ajw1xqfzoI
8tkB3Swp5WZQBzcaIjilyotRVEyRW4fEBQvF0zD+6JybEXokecw9guk41/vZLxoG95OKM7clGoEm
NMIdWO/hlRw0274YxUwDlWEorX7adj5301GCtGOM4bNqSt6USBsV5ljCDnea26Dj7tXFnX4h1b7s
KWa1tZ2YzdVCpwpTPAHSjh4b1gz1rGiwYzLkLnixWeYu6xyoI7qiHnaMI1l/kN6ITlJd6gMIy14X
T1kEnFFSXBu7UbWQ7hxZ26X/7B0Gn4azE+Ka9MDcUDVlmNMpmJivL42v8BbZXXHosIjqpygG59fQ
4yu9dcVwTSbCuW/2o/yi8i4qiatLPgcOU/rPNAJzrLy11U6Kyd8RV0F5EV2m7rXMTr2ukpiw7i2+
ETA91ayDbMWL1qWBrXtKj8DNeKRsZ3BEGlO+VQVr+gIgcCq7yaA/TdbadJIlUfV+F+neAilWRUVe
oI+XwZxFLDCAE/G6fOsjFLEMp/KKk47nQBvkm16ScWAdZMunS1ph9Ur8tbRvNQ1RtDCqo4acYr7d
FBIWxjUJqVWzs7kgNDT8QvPX+adS/ENclzeHev4skVHXWLyW6M/+F9Y4PZNTSXfKKNhGtahwCUIM
gB20MWBTmJ41/UtkCNtntivm5LOdZnKGkS4QbQDHMWqO1koMhweWgiuDamjSJBq1X9hEYb+YrTui
PzY7WLkJR353MKJfHd+fRhxZt7ijhATGOdnq4vXRtCd09knS8chn5b7ipugLh9SClpnj5LUk87Sa
wzmBiwdPYqRh8WEZy0DTa2LueupPYvoo4naE1zjhj2mQlpedVEcLJlvaFMwwbPbXs7GqfIn0W4qD
7ux45xg8Y/5vGATiDVDNNyeGxKpmW1S++y4B92xmv1Uqbfqq/R0kA/CgjAZgano0fPjHi0K5rTNr
Mj1imrE4htOwiC89gmNfASYlLgwP8Uqkz9NXR0WAZFjphX0+SAEoNmA0Emwg1WRtSZRzC8YFlH2u
ltC72T5paPF87UMBW/lFr1HlYUQYy6dFvedQKls59QBWY/oHMjmY+7jTNnLbXywqSbYQbxU5yCM7
0TJOdoV8tmVQji+9cYnGI1OpJ5W2WFqIqln+TWykBl06ZtXHqOCEQBqIKaswkrdu5myvYbWZ9bMx
3qVU8mxkkAAH3T6x9iaSRnBltE2uMN5ljAQIUcAYPRU0acxa9GpbmO+QwK0QM3Lrlkw6y+qjl946
9CJK0nmWtCCmwT4ItjcigEpe3zLui+hexw9DfpfN5zY8jSJiXnmawTf3uPZqtmBuCrVPmffUq6bF
/o7psP6dIdVeVxygMVngvRT1zFIg23Wj46sZ7y4JOAW2V4MQnlx/GZZAd24VsUfgRVFGVjsVA/eo
fyvNhPf1pKeggQJybI7O8iEwtCJB8gCHuQn06oEGnIFnaZxmlI7Jq2XvcuVuV+8QTA0SwwWQR9Pe
puHd5AE00t2i+Mh1GEMg6rCVd9IwmV2gL2Gvul/lh6vGV0TbcQKESwLWa+KcTBbqmFmcIXenwWfs
ZqS+hp5XY+WZ4OXtbyG5SwZCUic/xA2ZEl5HUgxPqMA+GwrLx350qLlQQUasd/VTDm2BVD1mdoav
pPPNqQYJxDOUMVPj8rIj+50xgiBJgfeHcWSY4FxGloux1nldtPEqQ8NURoZ0Ur8f2mzfCPwq9bkq
Kvr2O5v6PeT8SwHDJq7kzZQsG1g+DBTqp5j9p5I5/woEmRYVMNRHBviWq89HFoHwdhXyEfgdOlCZ
SesbJPcxKtDaRwOvqtt1RGYt0kXoh6h5Ed15wg2ZB2Ve+raafycxD6rUV8+ThCUL0h+b3Y2G9jLM
tQA87r+Z/Bvi00w/k7OgRF9vIZt3RsSKqXLoi+zPxiXRGeJKYbeXyLZpca9zzbONUrYlezLBdDzK
D20t9mNHiIrEYG4NJdbnHgxxg11q2vD/2fXyj27LrpyYELEogur5Z9Hk21iOj8VOjkq3BKbEQG1s
OHUr7SuycALD+VoK40mXIFuzZseiAiY45HyxiMMR4YI8LVWx0f1GUn0ZZk9hTNF/TOx6TecpUcEA
ELHIImXe5Q1ektewpl6a3X5uzto0wYG7rs0y/JptOKce+T0EQ26XQnwSgIjsBM1zV3qSNe4z8gii
vniz5XkjFEIot2k3cryKp7YcLl0Kq5q39Qjwj0laITP5k90OtScL0/dCQu+vGcEgA1DVf8f6eaHK
torjsqiByVDHng+SUntjc45gxgiJECy8Deyux1RGytqdcsxNpBaEKtTYvRT6FU1hNmsHlKxbUZ+x
yXOiEDPVI45akAckhrijJHdHUqKanlFcJl8UUwRj37yCOTsYqMCUDqG/9Yo/Ml+TKmlxVRQYhiZd
a0d66ANLLQqyUI23GTiwUlwwpvzoknOp6okSsYBLQoweqdaaBcRr5mEF3ULFBFwEEVvoUhzf2KOC
BViJQHGgJWCmWn3HDN8jgIgMyL+BoWTcvctUEBMWJ7RiTrzXpfeS3U0rfYup3KnyjwkbOBfkNTCR
aOvjWD8A5PNyU+br4V4k5kFlUYy1NpgFXHQm7qPNmcn8MhEbx1L9ckW+w8gmtnkTLymEjNlvdMRu
Q78tJhzXbbwjluol1cNb0h+HevHV6IcTCAU4lguBDHChqzKpvHPuGelg6PquAJ8zjNeeS0K+l621
492X7W+ZYrDo37v2URn8dvkua19jvPEJ9Wca4uRpopcQ9W+OBheJhJcZAu348FeuaAQRU0IB8qW6
RfCUQxdvcx0YqufQl5s14fU4N/LadBsNp5X4wMAZq/s2UriKpB2WpalmTIrWW6/f5vixRKQCRfQi
MX1hcSE7jL9C8xp+Znib56FHjbCgqrf3HR1Mgqst0fA1Zjd8c/w8uRfinxxHvikxkRVJYJLi3CbD
ndPXXt2N5UyjfpUq2lNFCqCcemipLKk/FjFa3oLW3dDeQr5qdKBl+WVbVxuWX4OGoazOE2tBJ390
zUenLm5n8mRP7yLddyiqamLgWDbwaeZfVOT4CgxOEGu73rl22m5JTl57LqoWhbu7m1p3FkibhXgy
QKaxkt3IDsQp3FjJ3Pk1vOF+ZtuHgZTwRhx6CxE/6naNPAmlyk9RmdPq00rBIbCr58yug7o1gxC3
vqzJR4SQL9wS0OMk9sQzuq9kJwbNy7JwMzRMW+J2U2LHWldXeEpc+lD0vEdrMK4J3G0F9Y9tTNuC
F7ziBFoA3S2SSjqMvsettoW8ckBguJNDyq46e+A/uidEAwLo3UzL6DazAw6GwS+grJjIrLjtn4hW
9ZIcMwZvW60ywTRxtfLaV+OPTLnL5YK+qAt3sOndHvFPuuAtyJQt6OLdWDhX2flnpMk5JiUhEtK2
NoCJt5S4GtgCbvhZL+g9ZZCysltgLtTSBLJUiBtxdpvIvqcWZ2MClSVMAxzjB8ypOxOz9cZCfnVe
QrbBSomqhbLLTNL30bQYcVh0Cw356StdJnrq7Rw6YZ79NnBnywHO4ZgcM3V6XRBWZVZJzmZzVvFa
FkMe6IP2KaX4fcpHaywvef7blhFiLfE2CfKIFe0U4Q5vtPRZjqOzEN2uN5y/aHLeYna0bS3zm6zX
xwWcmhdlt67guDTkH/Ynv70yurapeMMsSPer98D0wRU1SA8bZACPskJe6KzTUZuirVugfFtL0GaD
hwLDtfXieRyHU9U3j3ZuGTsdMh2qMZIBB2KWYfqQ5iVpBNpS7m3mSnE132MmaSSjB5YlXweCQRcK
104emftqN1w1AQg2RtjvdXEZTdb+zp4DG73TrHiQyn1TCE+fxj3nyVeW8Bk5eCHH/cIyOGcxXky8
9brGk87sIeVz2JQo+VhuB1s/ZsrqKjwqwhlxOanUyHDupK8YVxTvlfWxIGnv1U8qoJzIBav4mRHc
5qnkxlP+2nOYxEr6AaCTQxBPiRxZTwlsOZP/Zaq+IRdiwPHbG6yMrZxGMqEXM8z9sDzg6f3f8MwT
3kMlO8Whh973N+KrF4O8MbjEcLfDD6G2tow0aPFZVWBUqlKBIf895i8TmWaj2fgqjjYRmkgWSRzQ
2WjZ5nGaq3Nb5W7amFgJMdxW7X7pOliZOpxKUjOm/jFiHyvl8CSW2lOYpXInHWAOu1bLfK2OLyoj
DbuQfhllPozsNXV+kuY1laCbhgbBZoCvFUGt27n6cp5rAx9bD7EIIJ0uf9Ya91mGVt1QcA/wti9g
Pg3GByXiDGtu3coq/cYiQMVJt9wgrlhIC8zGQ5Ko+6zHWSeuiBl2evy6JnYQMclXm1CfZR6CpHOS
IygfyJdp3xMZosAwkfrWg21Yhz/RQUoGr8kcdDzqNcqarcpofsUQhSOd0QytAo+wKu2FTfUwaHsj
YRGbx3CuHDpqKjQ96Yi5oRSg6YfsayiUTaXtm9x0ElGJJMf9QcXnJau9PDfJL1kSnOP7bEDiTqpQ
U0WeEWGSgZN2HHIDp3zmObUGfjPyEcx0gwH0gpktOdVTcWXydcvCHr+A9WLm6yHEzpO/sUHA1hl7
g7me6piBssgfcrhCZgw2gDBapJ4uP0XLl/ERegktczEoV9nI9/Iw/GZLB95o/Mqw9VFNgzKKJ2QN
UwFSONMy82kc5m9ggldnGk6CT7kplhzxBr7PVSFPQS8tKzYCFk5RGH5rtTNfQpa/oIjrzuU8h+e4
qV5tndhuRfdI+uaqL5p7DgiLpKP+36DBXyCUjiOiDJHqZdrLHEc/+N4eUpz9AgN5MIb4nZaY2lvh
9GwEhJiEvDnPaqhf01r5EsNEW6CxHKpmMXhaIzAvi6WDYZ4ZAWy15xkWdshPXbcDkmijrencqzxw
DOwHyXQ247TDGyL9aFp2IeEmCZZkYrkV3gq6F7fji90IvaoxeETgVjL9VRUcvrPAuwrXUwmcmZgH
Y1VNa2VIQA7/ZuKgCXZUnAGDEQdE06l/dYanLco11CujOFm46plbWlg6ZFPajJXioE+v7zIT63Uq
dFEBtG0ATfKoGMZHlMyBnYWXocz9aKn2fStvY5XTt1RfbEpKpdQCdbJOuPotV1Hg2JgZWnH91mqM
7wnjetJF81fJ0Mgj9RGBeMVOHwOWxjZqyNI+bsuXjqL3qdDARuDX04R4k9MMeE82v2py8lq0uumW
g8lVDpowAd6QKcMzXlHgpj06Riso14DxzIrOho26yLFg27IwrWR2gkYhMRS3cHxkh5FU22QWB7Md
9yxstrCsqyAtlrekwh0O7x7nm+WOEV3kKPkI024iZ/QY1uiPjU9bNBcMZZ6WOhd5Ymg0IQiBox5m
0weKlENddUxgEPMyktRii/S29kEwwjHv26uh0JDiucSDLlsHdVpYOqr+RHJ2u2KlOOKYh7wKRu44
X26V3kNLkJVt05pbobNtYEbBfdbUfMNDcbej6DomSE1a1X6uuvwrThgcd0QxDYwA4uWPXcg/vSFb
WQxur9Vvo0HeVawxS8uMe6Ut93liVQZvgxgKMztIIScOkbiOqSnUX+EbwWRXTZkZSmdnsygeYx4f
RR99rmglTUyHlvEnKRu7qFpqXxsGP1QZBTRse0vZ6wgP0xLlVKvRH3NXcFzTzpD1XYd0FCto4YpJ
q5+6npKioNCJB4lRoHzKFJtTSN3ClsG6gPas5n4l6rZt7V3KpraQpj1Eq20bdy78FISBPTUqWwQk
TAdJAgeQm6+NzfJBzTA1rW1MTRNXzNZ5VjNaryTogAuQHUjqhsmattyFs7InmsO36xzMOuAkB5wj
yx+2PnJ2W9TQL2uIGON3kxBSJ7ZoErypxvPH7Uf64FNu5xuoD2NL7YsakfnFEal5QEbSrrLVs2n0
L7CfdtNYXEl2dg2qzGgo/EGRLnnzmyAvGw1U4HhzghUvHIfl1Z7zMyfTVk2G50mGuME6Rqqsx5BJ
27a6W8u7gVlEHl5kWfJJIfhnS2tAoXUT6gVg8SnSABKM6bNg0ydS3JW0BIjwN8tsXRst82KzAK5H
QqSJ7GFBIZTa9d6aZ6S/1cZxDivFiqBoF9+P21uYDagDSycJVMmiMCQDohm433VkfOYhSr7UdUwn
NXsN8xginM75KmdCi3pwaywf4ljzrJkCi5exBHWYOuzMHD4PwxL9tkT0SWz2KudNZj3cMjNgCM3z
TPi4rO/7MDyWtkbCF2QUbtHBrANZxd4Q/haD40+57jeaFBDVtCXHwistzNq6ytAIm7rDHDxjcrf2
RhW3JPU+P9qfVlefuYQOa5htJLhH2SJPBI8gvKhwybZRyGw6m3mx6z9qx12rvKpFuSWs4qkzET/E
XpNnhxbCu5x9ZuWj7pSNNOsf2nSYcWJGGJ8M8tgzVP+EIW1KQQndMIhEW8TV4kOuw1HzkgAML9HL
JjKx9qxe+g5bQgozpNLoAxkbQ2OsVVhdeTvcVMRVsgL+PJ/2zhzjnpg2ilTQtbUICRA8A3CytYNd
fNhM1An9YQJaepAXovyqLHkg09ZpK61sTQzJBXOSihoNCGIFGmOiyi071V+lNq3gAMdDMQNe6b/N
8VVZZ73mfR01DTbpjUTCRYZzIFdjq8nSZnHi55a6v8JGEpHzFQ7fjfKcCcPtkO4ZyzdRlJtIVn5U
8uqf0oWRIdu1JmSz3EMZMQt3VqIvJYtviiG8MkkPydIciwVY3sRd34a70ik8O8LonfwhuUpFfTXH
9luKSI8SDtVAyioXnwqjKWIinm2bXGP8WvgEd3atBSPKvcm669CG4BcQz2EhSZ/8EMWWQ84PMnrf
4i22MrBD9ecQvxU2oTnMVxREvSqIiHitWuaVKMAYfKRE1fHnQcVBBXCQdHkfxfi9R47Vef7HEeZy
gx+aLjrIrKiH5Rxp747sSeIN4CmrPvC1cuRPnfVo0umzNC0iK2v81tpDmc0/Tsc9FGUADvJRFACV
2FipxVURfyZ6lYhWBkgm/upV2+B0RwfjgjXfZSqtav1Zq2pbzqGHBNTLjRdyljbi1kgRYVvHgmG4
ycvV1/BtAcgholOV10kqH2Erfyl9g5EaDwxaSv6lQwMqZ4G5gf91cOB78GXBzNlOavsnJPUbiMac
TqymYoappDZwWDBVSzMim5Z9h2eaeUwuna01JxaRskAb1jB87CTcKJzXhYykqsu3y7JufKbnElr9
rAECYTPe49BOteIoIzuzEUmNTYsFqXXJskQ3rJBYC2YGkP5fqjuowpu9zS6EJ73nESxIlh4wOJFo
w6P+yBZ8wfy0CUtu0SSrC+hBhg2vJdNtXHvke5Nj2UBzyIMROIGjv3b5DR+8EEdqQxvFsvRcR9uk
P6TofeFXLM42o8tBA0vuezMfa0R3Uer18pbRZdfvuKgFmI6zCXrFeVebV3N5L0ZEdWh3F/290H4N
ViP23jQuVqV4TEs4v5J80zMLxfcltAtAyEUC2gXf61PBc2f62EhZEkIigZutcLNbYAByXj8kAChq
KOe6NZ1r8ltORQ0PofFVzO8505PuFyzNkgbMAZRLNhy0kZwSj3dppdB33zqIdniYrO5mekJzfgUj
QO7AfTHgWwGxzZ9DHTsbtWZQsK1LzDgQ0WMaKUHiowW/ywD4fbe1rylF4eAqzgmp37az/qF0wICr
AkgrnGEXqYvhWfm7Xb72XJhETnkJNDI2aAY2gCmIometCAZpz/Cc5G+vSmuawUAHDTjaMzFSL1Re
Gz1GMiehjWHF/U9qr2byV03XxoByCYsNRtypGZ704qnJQZA+1d2PhKW9ezOLwJKPlIXF8m3nq44S
9BKwEJKytIMoGVzWLyTcp8UVhUAqYWMRD1EjSvZK4ydJ6IkOBkQX0t6Q7mVB8gYAxbbBOa1yoeYZ
qH5r7EiayW1XH321+aB7lQE5hg2ARageREO31QPAglXdLCmFn03fsgNiCgoBcVaBSg2GGIB3r8Tg
OP1ZijddanoqqznlgHKUe2l/rmJ2yzrOLfvf9xw1qCw8tfIH+5yrj34NnHwF7bJg5kGEs4gjCMa6
+JTXlIzZS9jwq8C3sUxENAlgsmUs+0Ge2MdijHamdBkLv1IwskT6hTEqd80mhN/9ROZS7lyGCUgz
UYcYPEnpSqisgtL8N+mEGEYA26p9zJQi5w/1zIYkFjppb2wcLSJ/mv3EVZneEQf13W6I72R68Gph
ymu/SuGOGCnHYGjwtIHCgLc+ns3qFcM+12WFchkTRcSKn/xdlNi8PT0j+/f6rSSkx+Bk/abJwT51
mlGXhKjvNHLecbMydXnpsgtPioWjxtHODJ3TGv7ZGoni5zQ6BnWbAOOHVbYifogBeuyp7bNcvKl8
uiy+ZtXvAPSAakO6GDWQeGQsceHH6i4Vu767iumCP2+Pp6vRAxYpI5d4PCLg/wH0mVhbDVIx0H5m
0AccYC/A6dXV8DiJZ40f3aH4z7rVXYufMyGSAClVAXMFiJ7Md5XioXK1b6hCUrQHsKMsp8l+lUbC
H1wURvFZQgGWAzfnxcE125AENwCn2QrJJnzy2M1XjemXQs/QZstjkrxwPdawPdfFER8kMszAwDPi
DO74GS0/5KQk8R+rE1saPRlvBfGK+M4jgoIuc7ctmPICUF+fLNQCrljPvfrhoG1rFepC9a9TIzee
EbehGYmo9eWJrcMLHoNx/qdJbwIlTaX/assOKUeb+KXllSSTz7ZrU4V10VEZdgBiMtSAZNtqPCCZ
fVGiZ6W6F5iheqhN83daHlr1AAePZuEIa7G2vmem7RYvdHzPhY+Llb89Ns+284hyX8KAyZhU/GW8
/0SFDXcH/Km8NVloD4cCORSFlqOdEFF3llhRHkD5YT5QKqGYnY+z9UgIPFc4Cf1yBDcBU2RfGp95
92HV/hids/TD0PwkpOEGMXfHQIb/sC0+Z55MPeA/VYtLnOQ1xGVv7+KSRUvhZvo+jQ8j7jtJ307I
FRblHQJD77DIhchEAI69g/JuDRismanJ6uxLq/KVyEQVAxH6qOVRAi/s5f84Oo/d1rEtiH4RAYbD
NJVEKmdLtjwh7GubOWd+fS828AaNh+57bYk8Z4eqVf9kzID1ftSPhKuTKjqOP33w3RBrwN0JuSC3
16O6RHgW9FTn+DRJMJjd6J/Mw41kiWk4p1eilOT8088WVgviUmj67124L9sN8YAioitijMG0ighB
k+NvSi6MtLrp0IpVMK+U/0VNwyh1Ob2GEn3ZhpfT75ap5jCyAqeKyNrwWZQjDWylc+o/0+KjCJgr
s63p0umErb2scdUyM+SAtv3PQP2W7bcsAW4w30b7mD2p/bC1twlApenMrCcpAI0Zukl6q6YPn6WU
KXUHNQxWfnSdo4fCnOum+65pzfxVnGzH6Gj4GytZQ+J3u/YDKy2K6VcCeF7+CbWvtETPQadW++9N
8cKfjLEEeHqSMdlF9+MM/lat14P/IdfvkhruLFVe4vzjsbNZ+A/aI0bGWQl+i44PJH8LfliQ17do
6HdWh9dzXNTdIc2/KYFWuv41xR+CxSriovRfFHgrRiWwPc8VZEMVKnhJnQVo3dPPg6G6bBIN4OFI
RZu3AMKNMsx+t5ffvfSuc4ZpWDUJDrGA0Qkybx37AVSlZnrLOLjwZMJW5FQmRalEfcVusCdxzaSA
UB0fon+OltOkiaoy9Ik6bPYTkK8J3UqSb/pbYqhn1ha5dM50V1JQX2kPIxwXpjiysdA+TPlfxHOY
4MbLNHhCqG9hMD8Cy8EWu7CkbxMJEPgXNXoz0k0db9vkYkcP4Z3xEqHMSMD/KA+jXlnNHqW5zUqo
47jkUGS/LyNccnxO3hD4UqW7mX1rW0A32p/CV8NAB2boXq3vMlLHTL/DbkRvu54Ge1H2g1g0+h8f
XhCdBZFHwnBIE6CievH3hoeWkEnEP7Z38tKrZz9k7droW0U59calKt7THqSv66cfYjpWgPFVEsyJ
DfE5DuEuoGWgQS/ygwS6oSI/gLhgmct5o46rwnxkxUuh6PRteWXBtpSYN7I9VslrRobScAdD0VoE
5q5riCOvtlHzJ3Vfg38FZoG4agXNG1R/C2vH6XQHtU+MVRJ/Fum+S/6aMbmK0JHtQ6i/i5ZAJCLM
Q0olMjbRpf3VLINhf/E4ob8q+RarrUQlndfmKR4Z5gLQy5fSnFrVPWTpyv7Hzs6zyNVjrD0vHK4Z
qLNQ1o+aJaAtYwRaRwol2K+MeC/5bE34T+zlpm+l/7LZfAe6tjaavVW8G4xQZIdsvBJjGQ0YBSH+
PEYwAtpmNECMlNYZdpwcVw5WlArhdXT2IqK1WUFDr4ErJdYBt8bErPneBB/qO8wRYbCpIOxCVwFt
YoN8K2p28s3vlN7BUzTJrkIax7wnIKQlAstf4AT+GaN13xwt41vnUqov/fjNQn0ZjB9i3Fqek9iU
odwTrFCl8RkGrHJoOJe9BLiDsZIFbIxAwY2pbtthL6PQj7Q9KgR7+MsgGiCsr0maYI3mSfIxJFSD
STUishW9DlTa0YY4simZ+4ds1RV09+gx/eokIWgeZWxh47LVnqjJwmAzx1MMzKdzkrvzecdTFfQG
WFz7zai4nvHwlVdK/4qGokV/08d/afU9Yf9UTFA0oERY8jJHbiU4xh2TpqMoLgoE5cCgWuCxmJib
rBr1Z4ARqacga6LPnrlKqa5LTicwyjpM3mgTlW9WiyWs2CsFt2ZPBSO2JudT/46DYCQVa3pnLABa
dcezx8oz064B07pyY5SfBjA+mzkvSKGXomBemf8J+Em8aaJdKPNiZAyLinVVfsURAU+nUbhTj529
e+FPmKVl+Fgd0ME+YVB1cyDxgsn2sCwBf3lU8U0GuvQnR6ffRoeW6WflItJYjDwGNczAOD7l3l9E
3afEiWsK1ywuGrooyNkcGwb/se70Pmc7EG1sgOzQ35sI6uiDwNWxRU6rPa3spdLUItcLyjdT+VOL
S20Dgi8Wc0Z1XuJsWdbIyNV3j3kHNgQ2fIS7pFeDOBebf2Khm/HHFKceAvEM6EKfPOHT5Ax9kTMt
wnzF6jKUQUtiaCg4LJNwXCYQxwlDqMxNZj2JjmdeaPDRh9VDG/6l0CXNb/QEGLCu1guemeG7ZXKq
pl+/pBIgad5ahtlngqC1aJ5+wPXNT0HTb0899aO/krjCV0pwrzvmGxhe3O5W8ARUqxIBSKtjhtz5
OjKGEDjdyqj/RE3M11ZRP2r8xLqNgrA+ZeZqOGFLXM7qTQUMP/BMn6secFir7weORo8WgZGFn+5D
8ApT/6NMBEevpPEQEW1EhwP2Emx+H/5GAY/sX579K5CwEM+1jcWvNX0G/3TUEaq0TbRPbFyunkZk
GK17vrZqfqzfkXta0k0q8Paa3CgskZt71H12iImEjboLu/RxHM+EZZGirONJMj3i3VwZqTNoZY4V
Rf5jdZJIR0/alRI5iHfakI4tdTWd2gjHWUIWOkhfPdi0ZbG2I0JjoZAY+DroDhTl1yAFjH8Hgxq7
a1S7ZwNrGqZma1wbPn6wp8YQOjOFY3Dc81dxjoJas6fPBFtWVfyIYN8ph771VjJVSZisQnzJadAd
iSOX+YXieB9D05uOAPbafm8XF9nfeywzvKd+QznX9B+GxLztkUCl00c3C2i62NJ+CRRRFtI4g/yp
Jr6XP2TPwbAIup8cHyHzHhCARx+BK6RU9Uk/0gJNMDaWx1x0Ce4w7WY2ymKQPxXjNypohFnRLPXu
aRY/lf6mRVvggUuj3RW8lipUwLs+naDE2xET3qPCSsATlCHzV6xx997N7isKv8jZCLAFa52r5y6S
MzBEvPIskc3h2SfwCbZywLHuKNayMN0+PerDkl1yzaBP33KJTwZ+E2gjCAFjDlOejjHf0q/i/xvt
VVvfdGtclMPnxP3EpydzUMdHONE16tiYZaxxp8UjaSVmsK52jNV2xLG6IB5Rzi3swI2LK8JUJrpG
up/Ckye9B/lL6lwmaSK+BykmqeyzS1g/3GUZneOaZAJ4kSbK1Uq4nrhY4tQpDlSmMLnW442VWBfi
J29+Y8R1HebLcfY1cUBGXUiiyoZKXFdPcX0Ym1+liDcVtztor9VEomj+NR+AcYqZPmSgVz7z2ZrO
CFMr56EnjW36aQbfhRLvjOLbYsSKtc3qWEEsc/OS0bxgAiNPkY06FxRSjMqVrEPZMu/bpP0xagkI
J8mB2DZSGVEZt1/QF1CVbaP09/+i7aFYbwGeQcH4epViyqw5c22OJgP1NAiulou7y+nVo6fQMDKd
ZuB8z9cTBDhqF8GcjfGPGHBURUeifrV0Y+eXWjp3HNMkqnQcNONBJTWYAAFL57jfqQaxcbtQ3xGI
2f9A7mmL30kFKgMrD+gGmkYQ4SgRUADHz5GtRPAzjT8mooCWYjItD6qGIHUgmIl9Z8silVeWp3Jd
5xeTDjPSf3xm1XKEXfA5xpe4vvfZplaQQ2487ZrZqCAwjefaQoogKXELxuhcwTig/8lX3YDSlDzF
BmEDVrMKo+Vv6+Nvvet+x08PimBu8ZhqSFCu5Foml8E/wlsJGb/jArOn7qg82S7FvHztbqbPomCh
88GdaqDYZamQpa74nfcVmhW6M0+zm9ACgUJ5iw0MkksR71kk9FDKOZ3bD70+ArMPpi1BdoX1TNod
jGvUS0CqSjrldACiri3kC84vngvrwp6ybQ4gqEYSsrT21El/pnYKn5KHowabU4UshlVoBEghYWVe
1Nw1J/hc5CQ4uM9orKya624x4xMtDejhIn8jkRZeXLiMFXY5c4dHxCkKg4YNz4ISzKo2LFJxZyJQ
mf+FWn0W6T2XZ1cf7gankV7GQHTQOrDoM+DFjzw004o8sAxxAfckdDfJR7j9W+qOP+z9OkCJO3DP
OIpBzAfm77sXWziQQGp/Ce1eDOuRPQGmQMHgGrsSyilUgjI5FTnvBaqkxXiMrDcSS6ghVoSuivKB
eodcjzr5zLFEwROq4fTH7pTQgcAoX2s2qm6NDuHU0rKe/NhtuiuIEKqZIzGyBS9QdmNPJw06rG3a
EHbSihsG24LXJxgPgfkZaV+BeK+nf4N0s/tvtdgwx21RY7PVtFvY48Jkz8oZUX0q6j1oPAZMS9YA
DPwQ3rp1uTd0HRcGpLqzYEumh7sMJy9GH52kYAvfsqnebfbfYbFlgEHoKoQY/o9/lFfynAuAZhkr
/zoOd/Kk3VvUkYoyU9yrBQabharsU3g2yU+OIVd2KbUVtOM7824i/OnFuAn+yd2xbE45G0Cv/NWw
/nYMSGnCZbbHGiLhtS+evbegbE3FDx/XuuV1Mqx/MCeiCQtwX6Acv3KJYN2flH3fPqIWVzxfALo+
SCPNq/6Kq0uYnob4nE3fAnGDxqarwK6yCxiumHu9vI42ZlFu44idEEqXbl+jUWH0oWExvBTiZlmU
ZtVG1XdF7XgwRBq2ud3GLy5d8N0BCy4n4JZt50DPWlvQ17P+R483uDY6i1Ru+RChx4IHRpAXEwxw
2Fn41pDfm6R/YtiX8iFI+LTsVzlum9BCT4+n/ywXH3VeOAA4UNDLFjfGNuSdy/sNSe6QVS5xtB4Q
jSQKeAuyP/kR7OQkgRWk8xFbi/xk2rHkNiqYZ/Sz+ImUHPXmVe523UR4YrpPSfLyCt64Q8yGQt6m
EzE4XEeDeu2VC/1cEV9CXFyM0ZcGHZR60jzXih0z1kiO6peS/YaZG5sWVLycKpw7eXIkjsQCYwcJ
hVRMAZCQtHnmnDLIMtPyT+0dhGkqHfjIId/WtUPy9KLB/ROR7COCJQrqhsStlN+NDoHg8wJNcPxO
0SSzt/X+v+Ud3r9WY9OncF1wi9Xz9L9gTVbr11RfNbK1D4avFN5DB3g4p5ZsUfnVKLsf3fAGssO1
CXcR8jLWHWCpYA9/5O5b199S82qgWkX2Rr3EbKx6B1yplRdWJN3MRluyj24JJSVqYzLCFWHv6zRm
UIHWovZgUAZH/EybmKRgI0y/vOqgJ/cE9BRj5orzj2rxhXYFK3kIiQYLmUVSHfVQvWHa3QGZ5rrw
/wycl3aAG9pnfHYkqIZUFXP6rhlWJN5e6f7EjzmeFcM1VKdO8S/wqfzCvh0BWSbxOkJxPF4p/jSG
LeLNqA51zNO+NjrW+Gej2ihaj2PaaTJ1C4iEltP1Iwx9SLjzKt7YMCLrqXpDkwSyYAy1FTfiQBBg
VHP9VSFuWs7ycRllX020nwuRIKVe75VFpu766DPK1hFtIKcP4TejeJKlqc9Ktx0/Xk3ZpoutjApu
SwRnDQVAsw7DB/lAura09QP7Ia/7tpILABvdBPsU3WPrrBRPlncIZYVx7mXgXejF6DH4CvZ2eqm6
m5oTdeeyPioSzbG6CwNuzdrzEXvhzdJvFaLXAOPr1OxM+SLJp45bH+EPuxuLaZ0a/+sVzBQoxVCO
+8Wx9wFqR0BX27NRn2KG7Ep9DtvjCOCrY9BA/pQ8n0nktjJEm+/YRRNuGTMbFtUMgg/YdQohZPpL
1QuGbkA82HtU8bsCAjU2/rGoRC9GNuGWvEMXOwWLQ1KriMTd5xacjWfTHvHbw7FiCfNRwNGGPLUQ
Ol/tVdIutokvjRFULi5Gd9WTq0+VoKp38VHqj6n/IuNIJZiSHia/BcnbvJj1sGWKH+GvvcYJ8u9Q
8TaZDgC5eC+HZ5DdesLySDk0aCC3TXkfPZ5wp7DJpeuxIy+mAGMDOb80wyypJdTDKKD6i8dAO3Om
lkUm2oJk6zF9ta6xspfGY29zoD1qIdwZTFkBhUwo+n8ii7GL4ibZbyJrx0Zn7sX4HzX8IdLm2Jre
USZY/TgsPUHrbOVoIHO3pjwsBRTIv3msoo4bwg2wPCV8DpwdycXsb5GyGuVLKM6FcgAVRjEXEeHL
ciXVkDOSDNEsI+2FKtrTVmUH4Oc3tdyUoS8lTYsyXDDSKXj0leKdeE6IrNs6OGTU1gHYgqoOF8J7
M3THmpY1Gsg6/LA5dcbxqmc/+NP13p2QurEdRVGvFmfW/mUeICx/pjlpQ2uPGonzuebamJ07p0z5
hs+A79JvIREdu59JGRe2Me1EQTD57Pt98v9saigINeQHA91EhloCvzf+d4tJdvhCn8LzD6jT8h6B
vZf5grgtAhgc0V8xH1G85VX0m+affKjshTP/s2EMB1nFmrUEBYDC9KD+jjkbWW4itKMauk6ZZfPD
oBv1VLZdrBhwLTF52Jm8YYJp2hWCqDlyXOGFkr54MuNhTUiJic+43NjGTWJgWan7slzLvHQ1ntVc
3eDhizE/RuRlxPMo9DB5vxQioKQZEi21fFPGaBpXKLFHiduPwbMPIKHtyo3W0z49zOKfVhsECvzI
zDcGRhH9F28bRAtN/LFzKNO9lSF1QKTBm7pncGVHYF1f6Ebo1+DkZsz9cpIidjbrEHxpsYpSm+Eq
0TEasI17jYsZYLBin9uW4XRHBBc3Yeewe1CfQd3sbftTSR4z2SxRQP1a0XI8BcG5oN+WUptZWQlq
uXUq+RxW7WooflsEA8pKM7cRDORJec9QFZJwvJSmZ2Q8o+EC0cWu3AyMTP1sIsrH/Bo0DGHjXSgA
sBafMuuJjEgOo2kODXbDSD9U5q4oQtZK9yomSFejYZHvJrvj6KkFb/ioLZkl+6mW4pUpn4sJ/dQN
aYBd4Xi9eLrbzn2GeoEqSsV7kMO3gaPJMug/BkcU45qdoAVfLKcrQnZLy/semk+VadwIOJGggbF3
zOhd9k82lpuy/K0IheETYE7g7WEL8F8ZFgcPDMuW+pMhXL6EgL8Jo1uARy7tPkz2Mx5yF+NpoVNE
QoyVkgs2ptiJPyX/qpYnUT6t4RqPbmFt+1OUHmlgwIP0oTtxP+V/GVqqPN7iZWTK2acrdbqmDWV5
68i4d0ApxzvWW0m9UR/ozjRjMxnrJr+JwUkVmn1n0FgV1AyekVnm3VeKIsXP7mSk4mi/ZsaZNRWj
yo4Vxy4bgOGu/OEKTUEdtqJ969tPFUh58KXGJy/ZaEyu/fLR6zbT4mnJReHoot4a4jIYbzIQCNn+
ymNMCbc4pZgYHH1kfI3fZSkIDqVcq/5GitvCeiTFKSb0Ydhqw0/qbWZjij4aKyXcjMOvje8uRQzK
34DXRj9lA7gzzmZidVR80rH/jfKC+IXBQGC0pvyVbETf/U1LkLsTOInzR6u3WfCNCjY0b/Hc3qyB
FXjiNFBY8wFH0V/VfaOvirPtPOf00+MAXISpUWC6xUD/jb8Ur2iXnDPrTe6vHp9tiohfIMV30LGy
3WHD02393sX/4hFbqx8bVnMRM+UK8j0m+M+G1jTA9tARWyuBAgmSS4jKH7KqyD8sKMapA+LP6teo
7dvoZvp7bH9h8S2Z/3SW2AgGWfULjus6XAdE0IdLEW1UcR8nCscG/cCbCLH7uu2rILpBvQxoiBuU
JfJ8s7WEIrm9fy1haGOS0360GH8VSlYG4OhHaBDb5F4Hx67lCLFXsndnhiHMkvzUW4o6p8D65abh
BqfjUF+6xlvZ2Wk0NGz7f2ih1nVfoOKql62wNzDYVx2j/im+WbNEvf4Us1fqUyvnsS3hcTHja09w
h/9U7bOwAENb/Py0sixrFiMFuEYBE1NFpfw0jSzfyawdDllFxiDDspcfv3pKjjK8SCZbVLIec4CB
DB4DeudCeVU31Wcp/KzvSYQemewIXlJ6Ti4/0bqSfGiHT0nKN1wBFPMyh0qzpmmGMFJ5vypTJHPZ
aCdj4vneVAY8Cnf8DqeNGlDiT5/wVCT29v3wLYxHAFqJ2ALiuxaWeZakgzU857CUcR12jqS7I0xu
nCLiPuV7ZqSj2NT8Itq/sP/XgSuZI8CTft+LVxptlfHDgz1Si6OvkPJ9oRGS8Ej1WIJQjlnPHCFl
eZ5N2Olf/SqzYVmhAGOBpbZ3DXVIwSNI05WEzmQchXEatV1sfqTkOucb9NzIFbQHM1ovg+K9wrlB
EQu4aWGiKZ94L605a/WZsSU1ue0ny5l4Xo0M+hU7K/gnkomxgKnAe1y9CZMh3NeUgH/w/rT0IOt7
gTABO3SHijB44AnThqeq7bOEWpRHgPAGmumqgtl91HkxYsO15q/zR8sP9TyPq/e4KJPgpmEDUylc
BiqcmMXi6N+G8l7EOgXsl5WelZwU23nMuo7bHRITzL8pfOTW3w3ap9LDM0xXxreMqBnGSjOeI8yL
efIRZN+RfdXznfjwm6UNr5IJMnw2gZOWcYCSIiVHZKjyeVJYVkOwAJngGze5malZ6LQSLmg6Y0/d
912w60DJRZy1BNMoCBJnZf3sV2z8dtXKm1FzJYhm+TNHbzmKq44nIELxr2ZOmu0l3FlQG8RS/VbV
jUIbl3jnGPlvJp3pG1NU2tIMKvtXtit23mNGXYCIj1XD2QZB1hN3SngqeeAf8JfMzya4JpNMEhjA
TXRcIJaIn2r71LXGbulP+0k+KN1PKd1IIw7VAx8rCux2XOP4WFRf0rz/6NDOMvhjtNnyIFhY1vRw
ZZX/Us8xeioc/1canF78MDxOPFcH4KAp9Fx0OIHyryjthYHkpmUAIT5idVkGzBUeCVcE0nMXA4Fy
FBlAsMeooaEpnqb03oFYSPybVV+wiTGI1Ls3+MS1/4xNkwEnDUS7GVA2KD2UBlxwvr3y+ZORCc5n
oCPh5O60L7O+Zy0/enLs4iNosB7neOLttPIPR6chf1vjSpCki8NLbV1FIoR78vgmf4b2DKqx654d
WNrBfhsoyyT1M1SLtZFcR4x2DarcgB+FoIhlzGhLmQl8s1yRPaYd4eZZyf46jzJHVh+Nt5nZUKYj
po+RWWaNbrGles0P2eDaOvaO9KzClDE3otoResYJvjfjfSBO7I3w8H2XxIhNGmtiYl4m5UIHaIhj
3h57QrPTXVysJMPx8f7Ke7yGIv+sGWTG1iPQ71b7B9ShMC9DfkeeyGFQpgeu5CriNXbGivL50pb8
N2xaofuQdwv7dVWXmyw4lLzndZquAvUm0JbDGJwvoiLYjM09a+7o1YF0Hspy23xxrXIOFaQXJQ8/
oKtZJAoE5hXakNS8dcOVIb41Aa6/peqRK6p/GSqqvXcQVMvyzoqZlQYrzJA7LCcvg9OG0ATs5s0G
0ZMgkEW9dfld+UzjW9N2y+Y9Y9Mp86mSBPJSLO7WltRDOXYUIrs4jlHZh+EdBVHO78soh/04+l7r
rtObzXkPNULtGDeriro8gXqU2doe6x0P9ss4yPY6K88tsvnQv3vt1lNWmblPmuYCsmwVMjEKfXiI
MIXJAGvRcasshtdYtUvBQGpyZ13++KxMH6n1DS+znFD2uHHlcCEVrRM+Oqu7w01dMZrJJrZr0QkE
Ltw5r/uF+1BXJKOE6AbJ19KO0nTVW+Bi6U1urwPcTW+vJ98xwJNk+M31S1xwRzNKqlwLAQ1AXgJN
Kxai3SUOXt740SBh50D6CIPfSiAytfaA7QrSiu1hVRb2WqL0k16UCNZ8VWLxhZiaUrjILHYoBfHT
50hsMMOy8U67N7/fJs8gRBMrBICyK+ojmmMJySz6sAHmK2qbSn8f4XZ0KHtt+3fIdhNbDMv76eUP
VR0dHzq80b5olMcCxKaFvAQ6VIAWQzCESkLO1Wgn6U73MGCS4uMOdjiEGNoWyYrLvYBgh+JXYZpv
Ebnr9NM343q9+1FQVAxkbzNpPcTKLjMOJeXhoD/6eD9Km4EvSB0hgylsQHJ9yzEz6fE1zhiDK0ve
PVDxGr9d0Lz3pP01DQWtCQXqLrRjwbqqukrTEZzRkqYaYwmnYBa4BugWeEpEfXuy0/EZzGJp4USg
iuviyCOXsTdk7JObvyllFlMEyEa1wRXSf9fmeUhOgqCuNio4uknPAXCsfo0mDBTG7w2KufSoFguT
ymtEDYs0oVzzgIvopMtbn96fXEqacugJ5YKZT218Ko8w+oeuW5KdSF/K/odWvcroVwBDlsmkneYF
oNo8i3Jnw3Mt3lRuZMz9zV4MF75kiArCPs2kk559PWnjNPwlI7iU6XD1U2iwOvcqghFA5vbGqNFz
IhbcdKCwYB7Ke08nZw81Wr1qUENx2jNfmCUX6P45Xwreg2RAetA9saisqvgeG5NrdCSFDM1DNb4x
srmTjhsJLKy/lMRNoIMWebMYJYD8A1I2/t1MFWz/+euYl4eph6g6/zARM5CddCmtYpnDsO7IRif1
ptXltVDvafURSdVWb554s6vw5WU6dxZqU/Pama82xMHJTErr7iPz2IQyuvWU9YRcQIlObf1HsKFT
I6pTKQxQCQ7+uNEigRY7uJSEl1d8/DaDQ9CkQb2UgFQUCBMF5Vmsf8bpts0vVXX0sR6EkIm1KHsk
WP9tzHel4kreJUH/qKVOSAFuw9gZSepOVIO50ixvZtQingN4dVIulz1AOeLuV0GjLgRclbYjBdEt
2bvJhMWiI+0gIWEJcyfvbyRbLfiyocGxKmRjWx8aQrWS+p4SL+FzKlq6O/huxMwWGPCiZ92I4wFe
EhE66Fcs9tBTZLDHYjGE8a8nDReoJ/3DhkipbTeRUOU5FkEKJROMqOEMo8fB27QUPToKxiwaWVh2
Ga9H8RMaBmWHiv4F3eLoViOrEmPC+cLEZYWzMmPLJ8YQ1SIOf6xTjFAHGAoGHlib6keFRAp4nUfo
iI3MiZB3ZcM7oTGbKboNIXtVLo4Y/Q8GA8TVWMdUfakq2PLJQxNm+wYb9IzMbCc0GwFmgr61/lY8
eAdVHS9YV0TRNiUAZbTdejblP/zxt7WuGKxwV169inOQzS1sMpFdbekleV+pdYCzuBzGR+ddE+Ul
ylcFNI/uYDpl2SmIPlX1WhBe6fPCVdx648AKkuUK5QiEghE+VsD5w8ywVFOu3Hc808tIeZOTu2g+
p+hDsY81a7TResqodVh5Rqy69dJb+jaTVZU5tcr5GHBvkRfJ/pCRyzRZp3Qo1wFTr7A+zv77QkbF
Vf3GkXUfZ5VsQCpjGv6zC2pG+IQZXTW0hEWlnGXCZ6xrn7SLvp9vMLAe4Dnj5hxYxZ7IUTv4iBDL
qxq6Q4l4poA/gdqgS6NNwsywwydGHtwyZdCoou4zsF8UugZYZP5C+6eMp9/uuGfU3BkkyWGvAKKb
VbTRMMGkbynFhkAHLgwFufi/rmJFVjc+J7Z2yPuSxW351wCZM3kqwJRxUQNU10LwVaVTttUGgrcT
IlQcOoqa0EOaudGrYx8JQtviu1L9i0h1TEgjqqr3svGJAboRFaI3m37YeVlxDkWMV8dayCynSo3m
tRsdgqgZ53zm848+fxh164y2wV2QsQs3bBSrc1sFtCVkgKHuClXni2gAwjbdX6pFp1pXfiXUTEH/
v0Bl2TK7lKw3zTiTXQCKhgsGXoiuNQhPB3zU7SpBjcDU1LCx0blce0GD+47FRwQ0Sg1/cEYA1aRm
CtCnb4W+V9kcIEn1xNUzP6zuICKO234t6mRffqjUNhOL5BzTa2PqSz/+NLv/zVpEeUtge45EdpdI
CLtaA2JMUkscuSGVWy8FC4+mZwIMYNeYEvt7GnNBbFKmaYbFvnAiAklQ/LHWPNTK3BtehXEJe5ud
MWA8KHr92kZD06XLVPzL859JjnH+T/AH3YrNcl18o2Y8SdFHgPpcelmUdNRnleW2aHzRf4Y+wiKW
olul4jHbFw04IG0nN+QmqUfZ/5LZVxeoVOQlQ7pLoennUU+fGas6GhGR7VrQ9wlyvEkhRzQ+6IGY
MxGWMppAC9uOmf8zi9Fthz8QMzHmiAqBGuMY9vozZF47SWLdyTvL0PZxZmK46qncNb7smQwGNICa
zKqgVQ43xfhHRNuEvAeePf6XuvnW0N0QbMuqfge0RWN0OPT3SJ0RrItGY/imk+m78VncBXh/VrwE
BPwE/8zxQoGsSu+RhZGIEYiFKibpHkUJ6UF+5HEEaIxaC07unO7EBMBLD2n/ZqsxxjxKc4Qo6irn
aar5EpTwo7S4Tkg77zOEshakUDdKvhE/++2tK66iBNzH75wsLeQAWOQWjYkVHq22YGPOPHKlKWD2
V739gZwgyrSVxkZ07XsPSwIYqK5kzm/J6lw424uI4RYMlYBlBUdWbK0yKFTBNla2gW6APH4OHuIz
CJ1srVjH/Aie9RI/Qm7Wro5FkoRO/qYRgD+TvyG+2wbdZ8+ndUf9WvFPpbcR8kUe92m1G/5ScH3W
KC1L5CJzL8uWTakv5Fei/iD66pBnaNAv04Skg72ah6TmRNMUdRsFw1DH4G8ImRo0p7j/EXoJiBjj
wN5UyZBW+Gn/5QV76ZlZllCx9m7FUEukA4i4FfhIzFCmbi58zFOJPDmm1a1jhXqKGOEUxiBqytoZ
Qet72ANmikinb5C/pUgDfTnfmuojRLo/JPlq/lNShil5g48pujcQAv112RzHdidZzJO26SOT3lv/
e/YY8L8SQZfmVN4uhZdVg4WZ3qTQRcrps/vReASu+HSs4maGaCdhmldEOirzChCklgbkSsXKMSJH
Iofvirnz6KFWydl/jIyjYzrezC9PUzwvdGGZ1qPsooZyAyz3Cd4D4uy+RpqApmu3jZ3gUmfWpDCM
DZIt7xTZnDqTyvLi5+0a0WXCo+ETr7dnijuK9ZxPADyOVKoegM4Z01KguRnZHbJLuJcdb5PBMZJL
QoKif6CBIORhFiJjFPcJ9+yYt+NuJITVQpPJDHNY6QzuG6Cab22xhveix2toTdhGRhYwxWZUXVVD
t/GUcLnf1fKcq8sCb09GoowXxTB77lyh7YQq4pu/p6ujl8z21ZfdgUULO2B8LygzbBKga+07x0Va
NGej3VbZvUETMPzW1NpVyWVUvxPmtqBbJHog0ef0jH8dE/ahmrgtSO1o8mPCIr/mwJbN/9Gio/aa
5HNds6dQ16pvH+immdAJzoopWAsRrspqWqNXx92gDRIKmadKCxRH72PUuXl19RO2SP62IGMrZjsL
qTeVvfWgUzmcfRXLfs9VMjDVweva3GTWzoLIYj5AlQ9MkNvJZjxlXPwour8JvG0NHxzHOxE5p25w
Gv1eIvJvrKclV5Tfl9j/j6PzWJIUiYLgF2GGTrh2ad0lWl6waZVoDQl8/Tp7W7Md0VMFmU9EeBzb
6CSoA03Np8A+htbFb58dwXpFP/j56yDS5Ugn7ZYflgFhVSdwG3MrTsiqAK2YyvUMXRnSU2Zda+sv
ZC2hGa/ljLJXex/Lo5P9s7uMGVyOgPtEZDPx17FFJ8avaEjBKv9lJaFtMBkol86efk1JaMO+Hb0V
yZYkI6YwCHm3Y1zumdIZwXOBHiLFTqWJH59DYqSZrJt73a0tsMI4QACZo7iBKga+8RGLddfIZR4m
94IcN+N5iE7h9IFoIPLniXrr1GST2UspSC3137vxKp1zRRUOQ3495VtYLJiZLAeHHlLVWaEX4FvP
yJV/m5hxdLx4zNTxUkuyVZOV5rZr1Js9JIKIKXiQUxzj3UJlZphIPuBYm38GaJpYebg3N0a5i0K2
81Lu9eg5VN8Jqn+zNCkp4o3nsEHQ3loOcgNLqytnLydSgJk/zeajiy96SuG7xmm266PzFNy8+i6I
g3BzVD/D2iguDMygJqPwpJ1tWXF/SXueI8FMR+LxG5nLlJik4M1Vpz5HOoQgyPEBiqFUj+2b9u77
7tKXHzExnhXviq0t0GkRz+ba2DYXFQu/nC1FuM3EXkDdLQzzIDUW2A6NBe92fPWMRwKyAYrOutUm
gp7bddoA7aoNZsgAJhHgCQazhlVvqrhmxfbj0Qjh0n8SiBb4rpMWDyofeI2rBDMDdxKa2xWgHReN
qvthg++Jhl3g7qvgbRgOdqX9sj+/503OKtrFZ88lQuyDTi6q5CggXG3regHnC/SvAhm8xj/axK+t
78Lkx4g+OlZogxh3ndrntaIJ7deEbW56k70EtXyE70IxGCxJnCgyiNxd1nzGWoT5yV+m0XPpe9AG
HYE0nQmV4fZbz/R389NbfjbMBkgtR6tcMh2bXnSPxlvviazO3iZ2w2byr0NYU2LhyVDB2Dn1BlKM
NEDxVvq/Xn+Kh44tISY2I2SF468Qd/6LGMMFRnhsLXRlkgFfAPm37k9TO6IsAcjPRLzDWCEd8ssA
0wQ+N5U1NAfl/t+tkgVILyYDdynoBzsytbS8RlyPj6YZmk2F/sQ18alz8/bseSm7Ert5z2Em4Q8Y
dh6xaKZhgyXA0THwY0zuU2rXm3J6dZnzUi7Lx4QsxicdyDDhXFMiIm+MmeNbJi44nrTUavYIYJai
cbfRBA8Jsl3VCvTS82zkJZrAdIdiJR3iRPF/m/2y1u/OEK4IKKSVfx14/E2mgz0xcYShte4vBAZg
HdEpT8hDj9nWZLn6wwTHOK0JWG6RG22L9Vik2E/EuJau9engaE3ZRHl3rWAmm24UVtOMwyNBcR9I
2Jg4fdqB+SN4YwvBf+Txaosd7RjVOWtXjCsBHzNmuIVoOYqa+l1Dk1ZjDe+Cvei+uLck4pcCA0Oa
k94m9NeI/RdQNFwVYjURAo/WPCDHVrPLaz5ZBEtXbzhrs7H9rlzI/kMBzaDAnkTGIKLIJAqWWvtv
1AFt2NZR8nbm3qwelruUg6ZwMjpDTA88slWl1mHLfJ5dRcx13vPQFDUecblrmaGr9l/WPRMcdCFV
fEEk9pPA9O0js3Lq8Zy7rzNkQfePKToCNQWYdruFlyJ0axNYTz7hEjZSD+mHZ5fthqi++YXXrrB2
+vTZFxg6mU/V2bolmc4vxheMBqx18plkvIoQGgUGI0ucyEntH7zsoIMvcyt/06XRpeqZtWXap1eP
5lMPsFb8C1mPSryYGQOs2FpYIGu1GFF9XqwTTOl+v3XzY4+iYsh2VtwtPV5lfdpKdNtjcdKQjvgM
70wwzrn6LuncRzQ2Ro/TGzg4lzn/dnvVmRfYe+upxuBLCoOA9lynoK+Le4tCIpg/3oG/IkGZ7owI
OMYO+fi5RJBOjPlT7Ov7WM9IkYkXuZnt04npClpR9FNF98LHsCPrDsYVlwnqAsuQGy07EnrDeA2O
eVlNWGJmIme3jFLjWNXhpR5x/2CT6aB0um67NRTTXyen5K2fCYjcmrOd10xvmRi2JQYRG1FjweLW
bG8u16Nv0Oz2dPdVWBI3ppFS/5eN6fhUd/0lCknDhCHn6z4t3AZm0dJvsiWdxUazqJLoRAP2RdRW
fcd6LKSSdF4CrIVBwykaef3SqKwj/f8jCZnWe5AdTh1kaoqopY/4Ie/KhUWbqmEpyMi+GTvItTDd
XAskbOstNQtmO4YroEsdfGvL0nYanW/HAfJqqU1n+l+KJjXgWY5t429iN8bdwbbVXnims2Rnjvlm
oWPhLizaAyt5j53yNaTJNFjstpnJzKJft1hxUF4+9f2vgN83VRTOYQUtgrm+dC+GipcDsu8UoQ4E
5/XszGaOt7akYvdJ/WBs2mzfFe7KiR+Csb5GAmM6/jgRZF7re6zQffxzPHA0HcRrKz75qJo1kb4M
7vAxaieEfYOJ9tFLSXaDINlvcr18JVEEWbtSOBlt+V2MyaGX/qyPXeZl+XDFoy0cyDgNYOxCQsKA
8dNe/fpFeCdhFci3Pv2aOKwBz6GE091617JVVwexd8CV3XAPW2jtutcGjRVhKAms6+xFCXGIpL/N
rAZZAKdaNl5Czf8ZqwhyHtLkAUlMHeJcvHc+Zs2Cuhe4E8HApoNc0pytVPei15htO/uoFVsVB2zS
UTZUoONIecC8izK/xakX0fbYP7BaF0VM6zqLGrge4VDbTkyH+25a7wnTKTP56gSj9tj5JVuW7skA
bMOyU2Lqi5ptMpKl14bEscb0DxeD577rgC/g7ijkvwkxbyC7kQ1Njb8cNFJY3swcy43mLFGM4OfP
829m5UNFVmT2U/vetx/NEi4CWwy1tFkmsipgX+uvCoZrIxY21aCoxoHmdhohI5dO1HzXWw21r8XL
YzGmKFR+S+esz4ByjZy9Xr2WHJVVzxl8YY2ps34LrTtI+co/lg6VS/3i4w6K6V7Cg9UhjCEMoLCZ
P3/E2MMtGRA/Qh/M9jvqJOuwky/mrfasL1Konn/H6qu2QarK5yxBDKywAnNez7EYxQimugMPQhCQ
waRuEGs497T7MZ0vEI0q8lbKtO4afIwJARWM7mXPtjbDr+ZyLwcZSM8g2k5ss8N5+cuD0fCd1SD9
9Eh/CTAFdKYOVV0h7LW3MbFjWiWOUxTv4RUSKja/3GR7g329ZA3BHwFHZYym3saxJ30QZ1wlvuzX
xiyxRZTDnt36bazuCcdo5derqfA++mTIGGeJDZUfQXAJS1bInUSguXCm0aj6znUIGRYw+J0EqiAe
RhOj7BDeGrbr/Eaeyy+Sp3ZRCwec55qJLIb5vQeBqG4BnOvvNn1hYy4Vam+nIjs7h51zr8khabAa
lhiRqraHeymeyvxrcnC1Mt5tLB+3G6loZbN28S6IDLq+t49xIBqsh4asWtd4ovWs3o1OTMsarTQW
26V5SMdrINtDQ5xyVusnC3uGXaSLzDkFabaNiEiHzPdp9e0+8ywgGB3RqPtkzqFzbqVusgpEl8qA
xuyzP42tYqJr3DzQ0LM5WfjQ8J5VDiIv5EgmjhjF2DFK7K2S+a7u0c9b4yZDMklmzCqh3nORNJpe
tCkbyFp19Tn24i11R0Ra3wUTSANwrQjMRdx+ZIV1ih3WzxxWqd/eiCtfWmy9u9pk7TmdAbo9RQwo
Kh0WgirOsyo+AbBXMHAAV3eD+EEIzsNzaJJbtomtseQyJTTYOphetwYrUBfPg9nNmSM/c3byQD1b
67ch7p4Nap58EhR17ab23R1p3E92Wr20oaKveMO7B3o1XQmqlqKqVobd70aKE78NIKe9zlIzjarQ
I27RpLrrsa0lpdwpdzzYurcp+3xTzV0PzDrKeRJiyA/weDvYkZNOHINYzxP9nW4LVYq+jhEW6ip6
RPJVZsbF8ZEBM9NrRxKWrilagIr6MBtvgU5MDh4qfK47XwN3xtk1cqDFuP7ywHw1sdmyn4g6sj/Z
l5lEwRLut86TYh38zwt1VhS9vOj9xi5RWATE507FJWawZdcrj1es1P512bPtxkCj2VKRb6oiwCA4
A0f9XDWMA+vsb0imdUmz1BrBwQ+jjZfmF1Xn+wo4g8fHLTkgSjBHef2O4pRuoL3x4cdopGxEc303
3ezi2NuUIF7E7pqiSoNC5jXUirl/bmVwCkRyEZ23TAf6NhIRK8yubHvipN4MlbWOSSxMzXhtI1r1
E31tGmIvIzBqtME6AwGDmwQTvNDNE7DZonnYFBL+SxxhHw1cJETkOJQ0PTU/5g/LHM+MFgoffoNs
ixXiYqiKi8KpKQHy5AFpDWwNA5vVAEWxYLuxc1kelOWAVhD/Pu26LnTiSopN3uw99KwpJqsSZpaD
2x3IB5TjTQCXxhXwWPK3kAY1qhOuekZF3E95mRw8UqlELU8UkijqgnOE2cXu81UYsa/S5NYYxbZp
y1VJXQ5oH7luc2sD7aXGfduyFRgwQE+MSsaMszjoViz6Vc8sRA/hzBmrAH6KniveYbayK4v/QyTY
QljpNrSZq6hgX5J15LqQmvihXBsr2avbkt+A9JPPIDF4R/DdlejIPcyo9ndQfZIfGMRvBhOHXOpL
HxRDDlzKL7ZURpsomN58l2yrUHF30gdh9XasrxpQWMg2X+mPLF8mOjo/+IS9XS3URHEYuM+TozEi
IJbGAf6DgmPWioiRIVcOjssCROyrdcfgNejlR0vSZpKha8xqXgWkzrAhAuAfNcIK5AZbe0LInlKK
4dex4/TguP6PZX8lBVW11O6+5Z6UMWyUNWBON1Yjpf8Qag/NJ5SibU9t8NeNP1m0bLkcYznXR8ZB
+BoMtM/GeYknfyX1X+X+ak5w0+kv5nl9U/1ZrlpIZBJDqjOPtfaVR5+T1isQfEsLp4nOnCDjn2pa
VxMu+ZCxOaadTDgisPFq7HChugHZ69DFNdCH2fdh/bEroJpIk+ppSzP0cEMfQxjWXabEjZ/SyQfL
pAFa4anpXSB36jGNdkZ0GnHClOGwCTUGm5W9N6x2V6bhwWGvOtQvdnPuBjY/OmPAILBxZLNGxe7g
QhrCY3XGgbc1dA3phn+FFQhjG3MlpTiKhm1m90fJ7thL8CxEGGdNDzNRTj5KsBNoPQwdyWiX85vS
ZlWn9b9pHHaCyYrXVxt3QpMmOq4LPu2RXAVACMDQj2NfvQov3cfedJUmMzQR7Wxs4AUE5l5nXjlF
hx7dtD4SteqCZHCTDRzmzTC8SW98UPQxIdVXiQ+t1kIKYRdwICInR7+Q4kD39j6sGR3zu8SC2QVk
ZxQ1mMWBQZBElcpyFkGymRhA75vb6J47euaUlF49yP8aqOlPRWxdJUu+juCShklnOlWbvNSfEyQO
nW8SifodyRe25BuhYZeA7NhUNerfefcAa6Z3oclZh5pfrTVYR8GJseY8tKxcbM4IhchXDVBWQgNJ
eXJuyujBS38ep/DNcxLuCdPNF4PxajCVN6tXhk1bUQBeRRBVsqPKEGtp1U9B4A9hzlvAvb9juYG/
vQ4R+YXtB50g1at8otDHWITM9KJCSm3LRRGTgzLCU4vLKIV2H4tDYXxXcldzN/LMHZzRexiksdfA
obOBT2COMqRLCKbp0PvDT5swsMfelpDNEpJJaUhOSfC9I3WL53y2ZbQp2AyPBc7WgcWS8TTH4TSC
2wg9XxhXP/lAdqdL05U26XrEd6AzpO5D6hGOHw+YnOH+KcZH2ihPAVyEGtJBGRl33ZgpnrTUQOMc
+44sF09psjDBzLcd3SlaAgd9cKz/OAi+pK5jtaywdsBfta3nQa838xQ2N91uQ97t7MYCWydhXzyG
9k3HWxvBAwrGvVFR7+pc9iXsFjabx5A3taqcV5JBXhBxXoMWb46bzYd2BE0vOtLoPIsYFh6Lv9Za
CgpVjdAeVmRPhs7cymRkkDPcDEJro2vGaeA8jkYwkUr8Rfm8wuUPc7BA2KydgWV8SGYCA8K+2kHf
Dnln1NZDVtwqn/lSOO5i1q8+Jt4szvfSZjPX1uyas0VLNFiD40Bzq11mkMyHx3RU9Nah+DZz9Vpz
3GSaScFlo3+zxGtaIXCkvi4SObNeWIBVB0vecjgnueyf08leeU34LoE6ekV6GLLm1rMx0Md0p9U8
bXP+Q4Vexkpe+GPujfhXTcMprAUDoXIBYH9VKF7VlsgpeHzmMK4U239zNggJ780OaVyHcp8DiqhS
5CmW/9umToRmtQO2I25EEEZ42owge605bogiQFAeTUc7AevHZ1hIneCvfFUq/9ThFdOn/hFSeE8j
vqkE/E8JJK9Y88rsxCDxLbTThuh6Cnam34arr3XrtbWp4AyJ/yDlgXAb9HJmrb/F9RWjmZ+4u1IV
6NUpCVMjvZDi8GyrrzJ9Vf10qGzOx8o5+pbO3fM1h7k4QPlKe2kMWP7AOuutf5iGcSfKCpicb6xU
y1gpxLIve5+sAHSKeguVKDu3UBb81Mf2QNlcVXczR9CSRxudiL0mQRrhMT9tu4MlXK4QSZJJR6FG
0+CgWA36/FGO7tbVEfy6AIgqZx9mr3qAFGVOESEKoRP+vQCXVKkRD8G86KuxIDKRQsElLWedmCc1
ua+ybreNZZ37yNtY7BydPFwYermvxLC26/aQtQUyICRmjCz/qiA7qIrncL4EVYN3OF3bhFpZIwsR
4a5VWb+q5J/MvqYWuElVrAF8cwyxZcr7tTXJfaarXZRMz0FZrnx0z2yBmHwnC3vC9oWz2ZqOFjOw
oBMrLmb0TRlsI2Iujc/WJ1vdX3rQSStdnM2GPUmibzvkKll6igIuE9mT3/vDQ4Ghh/Q8KMbDRAsF
nZF0d+5g5yxjMJWQ3Hvp7JQPS5ElTAExpDIE2hzGhmNicsaqm8fOX5HNEkbRxiRrCbOELeauYXa5
unvSrwCAsxJhARiSZqsXCneZfwJJ0/bFNUA8yF17H5tuqXLsBI5kN0LpWwMMmrSvjK7URIZpy+qY
ht4mjt1vqdBs6M3WsCcOxJUX3+ceJNabd/ot1ggpy7YOJclniTJuQOw96WpfRjUS41/ZosgXeDVn
KUKL9sUo+0umY08x9IslvI1Tlzi5hv3ggNxPQpIg2H5rwjjVfrALLLFy+uamGS7GOcgdTFTFKDGk
nV2SwSdv0xlg7T5yo1+lJYcpSsWUiWFvYKkttrJBCUvJ7VT1V6Y+ayTSuf/PYbQNe/bhT6y3RbEh
PI4U5zT9TLiRw2jElDOEh1AxoI3bL9cN7yXr92Xqdlh8AhbwtqFmG1KCAVp3XkV/8cr8JP1kMWR3
MVvqMSV60VGv0n2GQ7hnAwQEgQkb75pSnI/ufSad5HD+knhbVO/pFB9Ee7UhyETJeMLssanwNPju
cEnjCUsnTgBE45atMH03i3ig/JvBAsr7KJEMWJ16jGN2EMq8m8Rs6bJ8tUNmZIO7atEDPY06PEGg
rq5CDUlhGTjZ7PifbmE4AdPIboao0DKWv1oVsOxTzInib6MpKP8UD13XOWBz4uEdlR1pSJK5UBN5
DDvsOiCGKtjEEUFKpFkK4BVFmWx0tChTda7G/GoZZFyhPsnj7Nk34RCIUyIj8FVNRvxdolGM2Mcy
+pG5oJtF1BeypamcdM0Ebz/gkOwLQC6V8RZmTDHHZlYbA8GAeGsnGSEYSPmHn85mmg6tbqUH3V4f
XaY/5SYZJYZ4QOCteaoa/EJ+sQyUNNHRUKVN/inM+5uNBDjmaNP09iw991om0Vno49pMnK3KO+7P
DoeFIL7m4hQvU/CsjZQzg7i0noH1HxdBVl7jwjqMYbPzcG9NaIwbU3vWPIFVksEwUZdW310SiNN1
CJPfn/zdKJE1WoCt55kz2QuJhgWTbkqru5OErBzNtEAgeRCjuaizQzLoi7p/99N2Ix2uSOhxStSL
llTEiGOIv48lEyLuMD3MRvSq1CH7mhvq8xnxbXB0yU3SZTtHc84al7WSkqeeqHMwUlEGUJKMIGeg
M5z16lzysYWeV2cwiVZimCjwQmfRZLOWHO2cFTNebDGzc4AbclfpPyOhESZ7tTTWdz4UlARgMfwZ
0rutXWeO20rjj8xMTBbozxz4F4EA2DuGoL/UNRSevBZN94cIb9tEzktYRQ3TBXoxTLnoUxUKR6i9
nVm8enOsd4xYs0NGFc99MO6l1lcXKj+0FpjLHJ+zi4/1X0qf1sxuF429RmrYn6bWHvsgeGhF88tR
chlr5zzGxZ8tUAXlaDN1ekV3giCVsDctyIjvPd9k0GMyrOzoGzNuCFCqoG3FxL3tRRYvdPdVzALs
JsP+aAbuoUtKALsezsWwCl8YJC9lIfFmAQt+4k576kqMQ9Fnb7zX470qp00fJOzpCEpVxW6ObqKn
fLKscC3E+NvKmlOPUrWqKyI9oaIbOdUx90kPCR0SORqYhh5wigibibOdUaaPWryZFk9MTfFg2QKg
MnykACqTQCIyNCTUKjpXzWMbHtXeLdEA5ZnxvuesGmE7CCUPdmqdMwJ3wDTZqNn5ySNAfL2sPsbS
fLV94rBp97VM7NLWBkECuzIwnE3maVsGmAtq7K0DlSr29I1GIcx4b61M9Yhzc17v4WDA0MWJq6XN
PopHFhguw6Z82Ur2mWl7b1jwrUPe/Fyp9chRKpEejI19bgDit6L417Vqb7i02pmznNLylMHNs1j+
5tpfUDwSovAYz+LTxqRj5sT8Tgh8iD2i+WJgiJvfRu2ptWAbcXPmMY7OMn505Pg4RUFYa75PQrX1
qi9Fnd8106Lv7y61Dd0KznKEb21yK/Fv4UkFRPPqFcN7MaEFUkSeO3e63o8CT19kmBsLa7KWlkx7
GrjHuHskXEnua20GKtBh9dFRtkjJ4ln4sVSAOgObPDC3PTayvCWxuru5cdNyqMOTBZQE3KPuPoZU
/XNkty3HrYc9sqq1ZdlRAzqkb2jBR9m4i4ndrMfAQVeYPRlTxaOBLGHkm24Npg3pT6R5xCLNPgE9
+iGI/NaP+M87w3tRZf/ZwC17CpsZkG4cYHHSKkm4RlNu3RDO3kSMJF4bcPQ5lCgGerXScsFXebi3
9M8Kh3TKB5jhhy2MAebbhAenKp8bN9kbpBuZIviGAH9kEQ/3V958zCGdzbeZq2tliefKIm6FTCMT
UTUKkSsXw8Aki4mWhvI1yi6ZU9wM5nrx2GhMyoONXRcHJyfts6Q9LJBGIzNxNP+zttBW6/pDa42T
Z+FgU7Il4CjaWGhiJss+27m3kWG8aXykRMh1HEWlFZsPIP6QjGCTMbE5DzqTzdzlcOhCdh96RA0B
88Zs6ntc2WtD916KisamTYZ13UlqRBtVGVkrmfPpowjA2/UbUZ4QP3J1u9DFRDvifoa5nsWGQ62A
hEVqhL0HAKrlnDvURfqcvA1txI7ZWtSyfjEa+Wz7/V3RhDLQBL1oAoYbCmTskNP47DcNkKaWwR29
8CVDCKInIVPM5ujzVZdaNj0NPoF4nizoDtON0bYrl5q2ibUrUwsiAnvYwlgBR/VWNPTMGMN7GvzI
7IEsUfYlDodiG4f0LOqNXvOXDhWfEAqzqmQ4VkHMRyHP5JEZvbBfK9YVKb7LdGh+zJ7dp0mOSjUt
hhQluRyOJrtODX4xHw7NcrYbw2Ht5v5Ktx08hmIV+h7B1MAqoMwatCuIpJcTBACtM5cu3h8B5dVG
quIy7uoicVd92i8zb44FQ6tS+u+FBS6QssNtGvZP9T9uWHeRhd6uMyr6C5zi0eDH+NdnJDVt8QzS
bqR+71M0u6V7xolH+G2An6wAjPHXdDCy8ve8LSnZrGNtj4emdA9lM53LLL1mfbIJMrhjZm3vIusR
wgKyWoSwLoMLJOg229jFWJsIFITpbpmMPDehtSjmOaNfnlh4/6YlGFwBdquISIbLpu6EkhONfRaf
qxCEek4AQKp57KkQvhacnaupse+CczYMCmSVJZ5RLMkY7rIYQlWBGjoW9UGr22tfNGeC7tYlpQTQ
KOu9TJFLlHHHhl5LFkXt4cd14WuYq6Kv6FOt/O4qpq2qvDAVO+N3wShgvNZmp6PJ4lgXHb1TEbv0
ktm/1nJLMi489rV6tXe0/q0Y8y8/Vsspdw+tFd0YcTNTAs9CwiRwX7nG/f7d+6zt24owxobXELM2
/yEgIjiieDfLaS+75DeXGWFm2iFBm+6ULo9CdLV7pP/8T5YXTKTaJlgbglFRJg8OJVHsIUusNBYQ
IcP3Bl8iByQxIyZUt4ms4CZh4aRjSZMhJa1HKVbgyjaq4KvL8iP6/m1NjoG0kMOa4a+eqOfSBPxb
aNPGSFAw+6P9CD3zX++Az4yRc42UaWEvUClSSYMaH2vmMeRIicn1n4aOSWcOKyZ3unjp6dNOWYoI
akxlTsOiwYdPjJ8nwKpWtfnZDMqTO2R/iejJ+gYfW8hylZgtwX5Otc4V8WJavM+IJea6KfbUqbga
kH4Y3i6np3HrjxRtYDPJS63DtxaQsJhvGSmp9am/sEX8qBJ9Q9AvBT60Z5u07qqpH6wOVyYMb8KV
cCWF+nPGLnGyu6VmIA8y3LOpU18WI5YSs9rx4SEi01ZqdkYlXbNmvHRQk3kOIuQyFKx13p9M3boX
EQd+lp/CxF9nuf6XaOh6KtRAnkvIutlIXOHl2odmiOQGr6jBbo0aRXnoiAQaVaZZJiK29OogLHsa
2YdmgkUb0zwEiHjvp+kxCMiBjdQw4uveeqK6HhBKGXF0EIJ1VMLmTzcqBMXDParbc+zfDTPdSb0/
RJH9TV7YqnDjQ6lzIVf6yWxZfVsEWQn0ccApZRksBq/8CP3wUckRVZpzTHz29CMLdWJv0ZwAKEAc
bufvmZge80dVKOBverHmNcAei7WHtVXC6FLKAaOt/KsDQAulVlw6rb+EmCw1nysitk4OFOe4nzZx
6NPBmJhewr++ALdt2paFwW+gZkOLExbnQXMeDXssrWNZYuIsHDzII2gonoo0Zdbt0Sf1JnoECi3Q
a+ZhNPSN1aEYGgmAs7lJwta5dmPCNQUsZdBvhPQ+5b2zZG++dVNS2qiTn3KiOnOjA5hOFYOCvO+M
t8BHoM8+mYhqH68dbiVIw5lbn3WHwUaB2S1w6G8H6nRM10Qpts4yLDGjjFF2bHSM0K2DOq/tMULm
swC2CfeTJ16ymEA7LJqzxwmRyq7B4VPrxntlDI/OnZUrRbDR/WnVq/5TuBp/d7gRIjyn8HbRLRrL
GlcXvJ6b1rF8b1z7ngfVtp3gbxly73bNdeJzLxxUKRkw6NAOkWh8ew7oq2i8O5ZH3WXmLPbSl65k
5Or6lGzqkvoNJ2B+7ejVXMBwVpDfOxk/dDfcj930kk0aiyj8N2Vyz8AmFDbwC1bXbGEYKYOt0wHe
EzeHnRMAA9YRJXcEE9LgwpJBn9XfHOz+dF1rT85U92Lrxc7KUunJITTa9IHm6Z3/6dGDaBzyYef4
EOBQaQ7qu/HeODPejaC7Gx4DYgJCHONuT+4iKujClXbrgCKNlKaOW189HExubr67o/8cMnLLCAWv
6FJQAOzM+gpmFvtEvbLslwR8ClcPnCrWRWgDzVE7TwNiip4npszES8TyyMWa4trVLxKtt1DE+DZf
HGVecen8WpzERXRnW32uYmfnDHD9ow8n5f1EDlI43LwV5GBbHY0M/UuUNwfDGk6EGOIufbGNlA1n
hL4scbtjLOaYF1TiMiJPgPQyX2fYbiMCLcavKmADhLfVgtaiYQpkA/w8jDxUwl0MxavmNLjuUnpp
cHGVuevNYCe1nwI+YNsW29EFim52DcUqFIip4dttYbX13ktVvA8JH5EcX6MedTRTUgMQS5GSoIy5
dLAZbBUhOSMEN43c4t2Eo87PoBPBC0lyQBigouddw/QRxcg9AvfXMTgrcwBWCahAAgUBo3s2bjD9
X003rPC4J2okdro7Fgmo8dY/YXg8B8r9tLgWSmW+e1X+VMNxUF78Mho2ae3fqi5ehARwrVpYmciB
2RUZeb/R8DmJ6GhMPQ4krGSWjwIiSQtmpum+MDRGVP5MF1uVBGN5KYEgLuEwQ3yKdZARWq1vNbcD
tcgqIyIodAggQU1UqnCpL3GNGs3xoquSzdmRSEiNziEduSOakx08OxhULRszag4R7lphf0/zssV1
L/g2qM++qsH9Sbz2MhXzmBqFQRo6Ph0RXqeKeYpS3yPi5kkQcR5p9rX0arbp4zKADGGxJoEx3bB7
tfAGtVX005Q5Ukm+cr8bz6RurAfkakz7dyPS6zYiOYFHRG+9N1Dx71pNLha+sAJ5Z+b4c+qi9pQ3
3BfZ6B6nHq1tm7Onb/MN6il9WY+sTmI20Tki7qfaKnL8G2CmkyziPMxB3sBu17SvVI5ID/1gK8Zu
q0ftwdc5mE2N9OhsGi7akII7aqjUsm/Nc/VjXrIxcxVm4CJHL5pI8gN7vyFzsMS6oTfTe6tbtzpt
dmWHg9akwK2bP0wbt7BkzcrMnaAnHy1PWvfEMBQ+cpZ+gyUUz1Rq/tojhrVRaJ81inhKQDd7mh8O
jz4HxQOyhQGYSN4z3DQs5gcck7cpb4gNFEdEJfgPwuhSz0gxo2IDpquz3Zc3q2PUzlgAtEN7UAPk
EJWZe24b+pQREbVy2TMoMzkDHRMAJEC3T9n0pRXlxcy9WxkzmK8qfmbUf9c4K4+mzLd2Sbi1aK62
E+41stSdNnltQDIorEQZUWtIA/wPh2lYTcneKA3gV0Sf7NmQgVPXxWqG855svzmqwYD5Zv1H2Zks
2Y1rWfZX0t44aUWCAAGmVdbAb+9975JPaN6Jfd/z62vx1aBSCpnCYvLMniJCdL8XBHDO2Xvtjs89
qaEDzHZ1WjJE6JYukeW7V7GdP/hh/eajkh+1jSnCxVMHhssD4EWclueSHZzFFBlO9gmGeLukP0zL
V2qZcwBl99NYvNE9uCUI4phkHM5D8gETyd33WiI3A+zHDInWNueJz6AiztQp4fA+G/03CaRZQSpo
MGlpVX160vnWp8s5ncg7NVWHsIseK7PsfTGRqGrR7woHgz0tPE8zmxuRhVMdRBVhIpsg6R5V3T64
Kr+pSyCU3FZRpRBajHIsWYhixxQwoffwOT5TIV+TIdzWmXpIGpTPMzeFGSxUko4o61CmTg7ZeYbs
QweLqBH1o4j9p0xApzaV/yht94mIh6+RVsfUGsip0CJ0dALicenNAxwz0583yj5NvPxhll+GVXPF
aGpnbHyu2roeA7MxDu5zuzsGMdy7hP2bizWWVMpoT37LJLCTbsbmOo/bIKaYGxRGbjR3jhdDxEuw
TbsQEIOKPHYrOKZldCHs9GYWzktaEA/XOnviDyBSrThEMK6upgvsITOohuba7zGqgg+MnWQ76hsH
HuJE/0eJNYjBbu56vzxw5O+jyTs17vmolANoJJNXngOxrYhuiY6eNwNZVV3R78WUkalFVxNlqjOj
QVMocMepIVNiTvazqwigaXdTVl+6KWNvfk0SWqPbPoNlGbj2DvNnSoQXjEsxUTmEIwjtpV+xXYSg
5fSYlxEMTG3T+OS+MiM4n0vr0UXhMzvJZdOCLS5CxBYWd8GKbGRFBbgVM/S+1FrOh8a5V8lyKhyS
d2YHtU2bNsRkqo+hN9dd0z9ODgjWtrC/i9b9ZnLqwHqFhI8oS70Sz5ffpmypFYrvKS6PbbHsm5KB
rYjzY4CZcMpDuR8bb9nmUfTUGYHjjW1ewGkIpqdkzp7cljwRZvVsQsZaaTPsUm3Zn1Tkvo4JNRnI
35uYW/neGf39wkbkWZJbAEQn+hLlrsRfcNY66XsZeh//7vKL5VvskhkbLtaP0PceK9tvd6WFtZQY
zJPJpgti+q7SeHkzdoDIZTFPJser3jXROfmqhwkyKScfJqgJylkZ6ZfezK/VEt7R4ztkpEbWY3+M
qNUQVvYPkI4CMKbBti+KCRY9zCMb03LpVvfSy5+sfHBQIw6vdHPz45o0PzSjjepqPIUNm+lo1to6
QdrRTfS0IBczeaGVm6c5JkW7QjO30uuKZVOJYNfJ8bHME8zjCayIoWPuJAsMhVHu3nMnXnPmqofc
U8xtkTO17kU8mpdhxuIYpOm4Rquxt3XOQ9N2fIERLLEqLK681FzLbFQbLhREdUwjw4oZnwxoTdtm
QqsHqohkNcHWrnMf+UVzORog4zz5Y3SZ7dbGe/YG5pPOyP21o9I/s/zyOYdB4Y8QBdqJD8G2rGbv
kM7qpxlhyGP3aeXYsUccMAB6ANmYvn5HJfIY27PcWvUExVHcW8P4WiQVGjCHeluG0TEcU5pJxUUT
IbuIUbkvZBTmN31Qf0jJFSYVOL/9crxqHfWdhfrOLbdl8FODRuJHo6Tga53MjANBARmsYrp/kBAe
Y9nra4UUHv9UZnH8Z+DQdBKgKouBOolMQ3Du7cEeb3In4u4+BRGzQ9rocQ4upSgOBd3eOE5/DKDm
LPK88r4ni4HcIECZdsWASUN8NmRxX4XlM8mPO2X883Z4b+heBDRusdPGAfe/5BWIPdOmhCHlK4iZ
u5Bcbr+gfl3Yei2q975vGeIULJMw3BcVFuasvLL7+U2TgJbqCsB8z5zuxnfs66kd93Zf3lgJ7hX0
RyFfGH/Pg992t3atziDlV+28aQfnbp6HC0+PUKbfIGdt7VW6wRB7EfpNhvkl8cGHClP8QLbAiPB2
q0ibOG8jJz/UaOlIHe3em7b+4lKMw88lk2XAT7brY1iVbdQW51PtMR4FyGT8vr6YcHPeDg4CE9mC
J6OnhAACuHhTefO57rLkvvbqCgNxiSYrI780vE0X8Ljg/LuKbi2hBB7hsf0K75jYYDpcKx4FZ2T7
93YR4AEuxY98YeaVwvZoIKMAucJzNN+7SM5QajFa5SO9nKhmzHW1Su5f2X3s/JADnGm+eeO2r6+7
5drpVvkJRYQ6JgSfp6iUNmD1huSgM2sHyXSTDA8g/SMm6YJpSv206JNqv7nmVJfELuTlzjTFNijf
yhD+qLUXALQnkqB0eAQ2uXXSfBe08AH8LcLhESswCT+9vjXjXY9KoX3FlcmshKnPWTU+Y0qlARl3
e/hoVX8F0sotQbwfF8Zxa3TGyv5nDSF4PQo8AoxOo+LBnRmgolJdUxKu8+FA0Y7nN0UVUoQvITTs
wEOPfT+1O9PDQYPdswBagOdTZnhmkXHG11wYM+p9V13N1VuMtyoKfMrNHxbwSQIFaAd9hXiJhiHf
JOjrPDe+obXJK0vVz26qmfP5LF83TDZJw5jc4pjoeHet7jpD9ufhOIx5ZoxNACQKajaavmA33wZm
W6QTdpduA624PNU+nwf06dfIPe+sFyb1RIJZwYV7h3F0y/Sa/jvZq4zuN0IfcoinMoIKjCkwPJUg
zWHgxC+z5x2nBiHamXjl63FqApDNrkRwSQmHFv5iojMuOUQZ8VFplfHNOvyv6+eK5ICIyTRTxpLI
3pL7IWEZgN6ZtZ2yYhdL1EncVyi8cbdw6Axr43lToPK182eYzg7vApFlpvkeRecs47470Dkh+UwN
59OwR/Nz1jBBi84s7kpF9bV+tu1FVVwqZ4VpldX3Ijm53W0LJaTHvhHT4drUE+ORaqOLqyG7jZxp
gwbL+Wpo6II+EO4NIRd2/z4taD6u2/EuBW0rDiq0SSg7UGScOZ+aIt6jKezoY9nsB3Q8yTrlQaKc
XuviHp+bD1CQkjaC+1oQeNHyV7+k6Bm6+Hyd02NeRT5bqOe6u5/rryrFTDJ9VaQeGAoLn34P0WIN
X2FanbrkmsqswZYQ+AgPQOmDviyKM0n/hXoH2Ul+kczjvQOHsYytc4+iAIcMxyDmhAvDT7Q81NlF
4SMlpWQAHlTze8An0PiFvRfM9Iu8bwyMg+cWG6S1q/yT1Z+a7qPPbpb2fnEvsH8gD+WtCLm93QN7
Ik4hp+dm1VtnZg8OYI8uMBOzR0EABagPBoh0jzD+aOAWb5gb2uiZG/HaB1+Oo9zF4XYqEXwfl+4w
hdxkBtTZZ2Nln2FSoUpF735YhVlMPTKPs4HVV8T0lZEviq1o6eXfw4BwoZcPb0Hy4OmL3BH4FeWx
WJEZssAF0+8Mk8v2eki+W1l2WFYov9OfEdSBVka0/7a1rrG8VN+5dVXBgar9q2ZdfvRTvK1T/nDt
u7i8t6fveCRzHKsoEYCxHdjUCflIo7e0PtbuE31BxUYySdYSiID0lv+39TT+lxKhIwUc1o70yo4h
xDaXeUD++tZmrFRRKXuD2fstapSdg8LUelND8JCLQ6/4C7D4zRLANbcOXHcMns7i+XpmKEUZtmsj
RHQDuPTqAb/ttrZxYEiGSDFZU5oMx4OavkMi2QMM2Bjcb6HiAuNRS9426q6Md6F/SIAwLOLOnU4D
XY9lTWprnwJUst3ScH4ePWsdenzn4I3St8js6wm+YPXcyucSgZf1mKcrTQKPwyY31VkdepTB79DQ
4mGfAP70uguPM2YlmhEri97BPUL4IL9GWDsBH0wAiaB2nGMwK/D5zbErr2PxEtNPELBl0uyasRgK
k3NrgWVq3/QcyFNP0pXcDt0HuFDZXUzRFQPstESltOtHBPAxw5lNxwrN7yJ01xyPwv9spsto/mzd
N5CpNdrckk5LOl1m5f04CpS1x2R1wk7n9QxsL7qe+uYurC6rcdmQ6HZIE2D6sBiDqy5+CaNPH0/D
lHwPea3YtgZgE3Z12YsDsIEhekLPI28SdUvKjc9vDgTIL/cO/sKQz6dxX1znh81NZtn67jdKWOnu
tbiwpxvIkmgO8mk/Z3hkbkcUgSPbEa8Y0ZZz+iJC2oUkv023uuBOyyeSnmrKKlJFshaCzUuzHhh0
fumNnqWs7zLYc8c7KaKGomOFRGe+rscnh3a8ercwaEU9uaUPEPDP3GaFF2QAGyr/Lmxvi3mvuLEH
gOvgB7vfWuKbGJA3AqUnInJ1jsslby4bFIAWAEBgpH13zLAm54vPtn4eORed+misV22dBuIwEvLt
lGTysnNeW5wxNurG9uTEnw4YmT6/s9rnxXJxPwGuURweuF2YvRa8FZLgzKg7teTDWpb/ks6EbQDL
TJaj9sBG06Tl6hyFW0c+JyUcgvPGtLvRfc4sgbjsVHjfuva2IqvE/lYgsQkozxvC19CkDUTpzCsP
4nJCBIlbvhAkuNyrON260C294Nzi5YUVRKG2dTlgsv46EGiiaHaxteR74TeHtgBkz4qL71dpBctT
hC7GhOPKkurhONIGxJ5ejUia8ToAOs7Pa2pyEX0nXq3MzjVAziS5T/ynykHFZT+JYW1Z0b2NfCJX
7mwQD4zR4RccmSOx8b4qOwOm5aLiv2rixyn/pv3nvmEsdHQZyhk2MjVy7o6vik56DnofawfVTsWl
8srLKgRI/ZZQuH1nmg1iRHYGqJbzZT8PTGOqQ5cyDd3bfnhq3Xk/07mlKqXU/1ayDpvpCLL9sLT5
YSyupcQ87F6bQh1bCwi4e+wkwh1g88lR6m8rbz+BXod+rNHfnDTeIV/ctKhhceMuhCmakpll/+GY
a4UFBnk6DSdU81h8Of9wSDVAD8Cg9ebBCt86gWMLI6YfQ+CYcAA3AApxXq9iKG981nCcxkgfRVnf
l070GpCYY2rB4lmNZmib0BE4SMaNIQSJWXBQlvjjxVnb+1dMOYm3mM6t2nroBhrlPm6ObPVrxF58
gntxiEiec2KUxUBSIPJ+R7FL6ZfDB7UL8LZloNi71VYx27CJgY84erIx2zXeakoj+mry7OqqbEoB
nTJAz+Knj+hDAPECg8ptsYm1f+xWeVERRQ9olpmbovVwYxywvj7McBrwnbcXtgJKN63cA4uB8aYO
3IMK9CEzAYFmQfKFvuu+KllApsvCU6/qx7lG6ubTFb7tVRucRAQXeA59Au2rKd9acV+9JF2NYWuG
zo64deau5ffx++T/uwMCfaSe/cvR16fJrVb+4YLBWvEGuJI3uiI/olVLBA2+V6ewsG61DtNjkPf1
ea8Rrc1tgZBU2Vdl7b0Yx5lAFrHkxryixRZ6Drs4/HKIA+214cc9S0fvhahkhox6lHtvUsEzMgcG
C24HQnViJgsBkf6NPl9yqP7oJLnPLdO1b2HYyStXr5/m7VjK/sK2wnqjJfFTesRG7wnnmiYv9dRy
leF18N2G28Y4X8Rc9LJcYJYxN65PIzHiarURDX5qBovHCitxl9hvrouLsuf8QDhAhVpt7EZ427xm
UFMy/cglr6yI+5FGPnSRHuifR3gKmIG0nM8LA6ZzVh/GQqcOLJNjtsMr3tbuYRLKPSI7OU7xGk2U
nCulARH5E9YKye9T58P15KYvMc0TvL7mtFDszAj0Z6dmhoczbF6phxy1LRPy0gCebPo1yyBlSFVB
abQ9jxwLcgkwSBlMKzPQ+CBKfqDGJRWYFNde3QuSOK0EEnPcgTArSFmbEZSrnuZJ+T2W5n5A+xdh
Qdi2w3DoKv1VLOlHWDMf4WdjojNBP2mttynC3icZEhSd/dZ1qz3c+hRJ+BW51lOpwKH4XO1d6yoj
96tHK9CKBuBdeZXI+NRFfONWfp2baFtNEWmU7HGLe+q42GfSPCPeQfroF1fMtwQTdhw9XX7Ccbgf
NGW5CY8JeOA4wU9NMpv0Wkyd7bmr24Nr28/5iFYS+Q/is3ibNIAdOwwUi4e3xCuuKY4hwnnJXd6Q
YJ52j3FLvdT6MFYgDlotBYx4zQKrA43i4EbvAu2SGOxoaAXiMJh5tL9g0kwYNFRbqPHddmPpvYUp
stRPZ+jrntka6H/XJhkrswl+HDE0QPJ0rSxlFFGUQ8Glq/TKIhX7sJElJ0ln1QuYJY5nRrORW2UM
uFoflBLNDIJWyEvUXB/x+oVRZYmbqDQKKHCXB6ALN25R+JJ8yRayBuepbiq0sOTNN7SzONLKjObX
kq8i7EbwtZ0BvGuIPMYu20hGmguz6fc5ptD5YaO8JMRBL60gQEpaQzB8C/hv19aA74S9vq8HncPq
ypOMmRXa36Dn0mDlc2W+R4GHkIEmmI7qG2rdAY5oadqUvUEDoVqHPD1fldym0uoo+IGLUjR0zCTo
iSyLQzuIrpLgXCkHBpQXY5oPRbatda5Grh4hF/2r1iX6G1SbHtxq03ohKRVj5MtzlY5Jzik0MqPY
tsbNYdHhoIvILEZcW1CSpsgZs9fWp8U8bwo7KmmPpciXgvdAMY/Id5jpJL38mKxhTqa8j7Neb8Ns
ClrCiFSAPBfYR0hYQBkFi6oRCg6jewQ7WVIP6KAiX2OjDVPBnIWHvBOmQucDgq3mqfyx1MIRry56
K5A7htVNed8IZLnA5upIlSSpqnYMnnvwJ+YxLExYwYQMPPprizchVyN22VJcrmRWev0PqP0lMRxt
LwZ42nlnUiAtRVE5D13ZNLSF7bTOxqe0Q7CEWo7BGzI7ZPqffgpWlHzPNurEV+iIegJfPCR9/+LQ
fRIHh3W1WKuysQbjZYa0EMkOMOhMTmMj055CXk65bd6XxBN9wp3DKaHQ5lZQ2M55Ftgm/5EVo23k
1h40twRp6kmkjG5EQyfXZpF7q9Dfqghxk45TmKu0HzvziBY/1GhJu8Uz/iGa08x3aZx0Cs63kqb0
Afj67jzdjJxy6J6LjuNsjN1g2md1JAimH+dOKtIfch3QBh5Dj/nWWaQmE3zrhiTGcme6Zo4/Y20S
zKgtZ2v/4aGpxGrG7tGd5sGaVzdr6zcOI7U25Ha40xGGjmgk7p7xpMYxSZdQDEPaIthgXhqLY1dg
KB/PtbBKcrTmKNHMk3vLi0Ew5vBYUgE/3vVdkmHsVjjWvvercnpWGDow0yYySb1uh6S0pNuaDq3H
jNbpAuZPYp6WtEEJXmTBAHko7AaE0y3zGaSJXuVEO362xhxFvdRMWjrPWmU8Of7TcIBmspL4Q7RV
MHn6oqEexfNTcmPsumYAqtcgw2ckpIU/P+emDVvromj7pJh2rTWGpr2yXZXl3raPwqbFqZO5KxE0
mDNZvQ2mD5cY1lNby++CHxqVq2PbuU1zGLpgKre8bCE9EHQF3WB2Im5i8dCKIMj6XR20pe3eZUDF
kW9aOAP6Hw6N/T5/KDyGjcWXbK0QqW2SVv4CT9+OC9oJXRSb7E0GMnWuwjSSNS3eUhVIw8YaAzT4
G6eUuPxnS+f+Gubbev1zkI6pmA9pMwp/QilSRwiPuTEMtMsq/H6STdmqvJvAb6Q4t/O6IERR8B0+
Tu5QUs1iO+OX1qhuGSOGbcgqyOMkrL8hEJL8yzXawOEqQPiC9KxL91Be9GNoK9KRJskI9C6yIzIs
5kUXAPcHASCZ7RPRkj/76+0y6mn9IRzLL4reIHhHYWeGLyEzRcynJmh2epnbqSKk1+9mQX3UL3Xj
/OCFDpcrfjeWQrKEaXwH4LGUl65y1oYB4BHO7sROlvQQZbHjXqqp4USv2cGxGCYepVDdUV7taC2a
5MqSZm0CNo1vXQ4MZJcTdOMOkCH/8fywdHF2z1ccJxex36jhXTtiWk52GWfAuSIHrxKQcy+4m+kp
aKQQnVMc3aXPfZgiXeH3BxlmNsC0zKK21UseA1ususij1Tolpr7HR2YBODRlYcf0wZamHo5oIv0O
LG2CZwiXPDOO57YrWiylFpJHf0evVEZb2TWLsTlDcMa9+ktF45Ql7NJeEC5Cb5oR85L80CrPR8xP
cRg3D0iCc5qIc2ARHBWK1NTfxlbGXKT5jizaIE24jFglsyBAwBIW4RgzMkKicMwnos1xj5cLa4cW
5iqt013JXYYkN5UlPCFYymw4TwHTBA5xrgPNMbjOYRswns9sb7rSPm3sc16KymNsMTQYeLldI+nj
YjWr+cOqBwLgQ996bhDtoc9Lkn7RF5YsUsngIS2yBGqSP4XImadphnEPjgF02y6Mg5rhaAX+hyU9
7yTDO0CWIXQ/ky0UjKU/V3GEYMSEPpyRmkSKctIyaAlVlxa81ryJ+xh9SDlkkIgyL0oPk2MYfeeK
XWzvEsKlDwYnh/U+cQ7QgBuZmh+6goDASysqceG7OefE1oQx4k1TVDAsNfyK4NLyJSNz2zZ99OFj
EO+ZvERDcKitUMwX6LGG9okUkRRfV5MWQPVwMU5IpFwRsHlYnMy3c5pLqEsOGaD0rcq0YJerRErO
ddR9uizoK9HWpfMZFW3DJatRIqdv46re7uE1mTLf19LGB2YlCEyYyFGBXS0+xIHbdmiNc1GN1sh+
wZqtT4Vb1/KiDpegosEROt38FQSNzo6xu8x0Y4ouZOBsLN6oJuhaBIZpJxsSQjqusZZciuQpavKi
e+JVLZPN2HJyg8hw+vGaHXtOztFQBOzVk5qWy67jHXcmXYXbttM4XnGo9I9FI4H6pCadBFk8BhbZ
ZLyY7EGGP0Ti9lHJ2rPguqrqfJxGcl9zRlHRJXPRvsMrWAIuR7CILsdLVTyeu4pL4tmkpI6u7KJm
QjPSrRx2zcBAfy8D2/50pLesh9pg5K0TBCmy+mpAxgNKzQup8yqHbKKxoJnZ2Xmj35ZYpBg+Cj0O
d/RfM/+QS60RsWrdsTc1qUHQVlr+mJ2At/Vyp3hZ5CZVFdviOLmlYhmWMBNr0QiQ93OacmfzO/ER
ec3wOfhlx48TucQBOPPgg3MpRueaXya5kUJGNUlQbPJbqxsZmcwamR3pa42VIM0YU/roKdghWoWL
RWdOduCHZzT7JAVFPsG9AsHWmR4X3LGZrdEBznRH5zPfKxXKjc6tcZeV1WjW3qiXXEudT2pTwYMm
xbPzuve0lZIpH2yoNZbD5Bl9ICfxD6bukaNZjMWdexGLCYmCl/ryfokXBqyOg2rqJoW/ciOqIPmO
VQSuitslIVD6Op8RcwgSZBSy8dfaa+Y7HRj8Vk6bhuc60DS6QzYU1GrI8mnxunVJoFKoCVyvS0jc
Abba97IVabaZRFnwv/Mwf6KK18yYUd2n+wRP3ndbBOrNdyY8+8yUidpN6zHGVRKyUUEkEP07PDID
QyOP0JLO9JC+zUxU7wEj1h9xVpGvo6oiwk7XxCUKM+yFsPVl0oPUQexJVq/0IkI20cnGR9eRIDkt
Xwswk0AUHhrbW0it6zDUAUQCNrde11kFlnJlRmPSwGK0mtGatzO7DH9xO+ZQcty0Qx/Q+iU9Rvbx
eTf1DskkHT72YjuGmijhsLEFB5JlMC/y8CLcFVww/bNY+ArGPD4Ke4e1E7zqHMWMZNoxIYveAwaB
yVHbxUALr+keJwu11C7PNUhqDD7K2rObe+YyGXx73CQqLPxTFKruE1b/UJD4jc0Mx+GsqIpYVxYn
tUSKakUIFmBUFedVbjR8aLi6IOPG1IvuubxIMDbZ4IIGLgVpy6FUMFoQO2lSKtMIBCGmRO42yqY9
up+HzK6fQCsV3b6jAku/sSCL9gZ7URFvfWnZCH+jKW+Oxhqt5s0rR+JTzdyO0WvT93hmHRji8WcW
wvrbl72DZAfU2SwKojIgdaW3Psw01vyCZFcarisDJhYn9WpzBLc6Z88++quUc6vyhsuOqdV4mgK7
TD44PjMWyTJDqEH1NkTMSrkRWMHlEHuICM5GaryBa2EDNY2GDpK/gQbZSuV25uV24saOjihe5gkK
bsstfvCUqO5Mo7VLwoA/IW336x5deopwbtqUcI8YyzR5ZHO51tCkWehRewxg9cSfldMWXBDq2CI3
IKoI+vJljHQ+zQ2q/65YqEiTwcrux6Gy0JTNpYNmTZhJ3RAuoacD5LP8Ph08oe+l2yGOBXcdvnEh
XJrdwFRDHrNBeuFTCCmUTJvOtivmOlFdsC9MU5AEQMVkOcaHAWEdVMi+8aA1+Nl4pcqhj3eyisr8
GlUrTdEYg+SpySan4jXXNMxVr+DpDnWephf12OjuECNIGY/2VKQRgt8wx5IWrhvX0pcFOLOFSsdi
2JKW/iZr3DHYVRxy0YtGE+hj4ZM5s9nU8qv+CR1Ky709xNvBCGZq5g41qdTOnk6cBJUrXYab/xnE
MWbLik0f59aWHZTJ7ketH2S70iP7DYUidzEDQBovVoq1qlnv+AphRpShU+g6OvlNTWXLSNwuJ2jQ
NG2W9LnmPe7Rb2URejnUDr6cNv/6j//1f/73x/Rf4Vd5W2ZzWBb/UfT5LTadrv3vf8l//Uf1//70
9Pnf//J4MVzPM0YYYwuh4Fnxzz/e7uMi5F92/rMSUQNIhs0/TDr7kq1eHwffONt/+BT+Zl5BXxuh
XUdr/+enwNrosyrCeZ0B3oQDo5wo3uZp0Llnf36Q/vXX+flBxv75QTl8mtLStG8m0muSi8bOgpw0
LIBJGyh0BWRAkl3GpYDk/ucHO+sH9dMHqUAXGao+qZSwUU3+/OQu9FrGysxCaCPNcKNLZZsr5Qi8
6cQVE//ZWHU1QOvRbXNIq4VZ0eBN7RpCE5OWUCU1U34JoOL9zz+Y+puf65cv2NJKuCBwUaeOJDuH
oKRR+jT9Ji7G6P7Pj3LW3/GXz0BLJHJsdY4wyjE/fwZhqySTTIaGrRfBhOMaij4YmdTRdV1BznwX
HwE+0k513I69JYppYApBGmiPmvNvltxvvhDlSfgLSkh+Pa1/WQp1E9etBV6ZpTDM8xmO7neUvRBX
mh7/RsifKIlxgAv1GenD0yPuNF42sFub0Fnqxz9/NN7vPhmttG0UGzBvwc+fzNKNmVtqfpgxXWzC
Pv2eK6MGOIsdK4s5QEylFvM3H8Fvvnoe5kq6145ypFh/qP/xbme8K1bdYTILGtWcwlR1lz7f3yEm
Muvun/9+zBC17/F+u76QPz9qEcx6CmaR4FGb+eDKSZCdDELUCvr+BgqLv/vz85z1L/xlqRnb8MIp
BjMS2OHPDxyRcQknQvdgQOV6UbCfgN2w2NREvGh7oSfUTY6zxedFzl/vkzqI7mQyE8jbaLhwTPs3
a/83X7BxNCpv7svUY/4vS3+Ya0VpgllWWq35nrUTDt5OapfaFlogHUHL9YP9nz+Ev252rCRWNzsJ
a4oJ0c+fQZQWXpW4zDHaxuk/krFxHrliuwcgrUiEZPnp0zZ++fMzf7OmaMW6juMqH1fkr+dFE05V
QoazuwnsObYe40ljv2+oT6v3kTSV+evPj/vdx6qkFL4nWcYcHj//ioliVxwr4YBxioCsRdYY3wz0
PC4ZpmWXyHvnjz8/0Fk/tF8XFmpM9jDBShbOL2+q1QuTd+tLg83N+TLalEjLOKirQdk7hQXg0IZT
up3Qpa+NJlGcUnSMf7e8f7OTslP8/5/il+XUcFGMMpdYQgVU/8wNuh+lm+GIqUAKcGX7aLAM/Qhs
2MNF6NjHpAVmVlKy/82p9ru3zLO5ovq+dBUa6Z8/foEJz25nCuCst5OHiHnZzoKC8M+PKF4Ydinl
ONq3nV++5AG1J2regkisnDFWOSTVhY9R5MXmj1///PV6v1m//Cr631uGcXy1/vP/sScamiVh41Ng
O97YbpvesvaVFYBsKgwHckRwGa3BlfWVkufI5I+5vdjoyXdPmRzSfaQrAqa5JTJWkc+GW/Mtl0m6
ciPIEd9RyXmPpj4sSr3Dh5Jj+iEt2OvhDVta39BBu0Cr8VR38sGq6DADvJ44AoM9/bofQ5HQddQI
fIvUot+XDiuu9zmPPYJOLFrOaeHQNMfivsThcF5JZHhM1ql7pvQ96auHpBzf+YDhKLUSEx2RJC7Q
hGxyn4YpQoTtQabobmM3/2ozf58WKWrQmjheBVElTuy7Pmpu01a9UKcQuer+3Rb5u1fLZ6u2Pcfx
XSmcX86jQmSWN68/dcJYArpzEI6MHSJ0vlxuC+d2QQP9I6J75CBWSBO5oQbu8wOzVe7ef7MO/vqW
+0rammupcgWr++dloOSEcUxFLDkHJxrZv17abjJO0Y6eiXS+irzh9f7zM/+69LgarfMKLTzjav3L
y1QE05ThE4eVYI/uTbfkzkvPTOEs0t70+OdH/XXb5FHc66Wylc9v+cuvN0yhti1afQgrh+bLakro
XC1NzGIIbAbjdfiPn7f+UtyVNBW5y0N//jhtWso6gB53JuHm76Nejg9L4nq30wTIue3S4h+ffFyj
mF4Jz0GToD3x8/NcT0hFzASm3Ny5XCKa/qibqoU0KlRFAHCKS6Z83d98f3/9UHkan6lt8/cLXuaf
H1qJJfW8GPqJ43r2K9ny/bGJE6A/zgLAHg3Iql//8/e4LomfDyPPgdyPvMEojj/5y/fYo0+NKd7q
szbukAbWk33wmZX5c9gdbOwB7TaZOoBL//SpxhXSI2TIVixY9ct+XM7RWDLfokIbB5ITVmtNlCeM
gYbZu5oi9SEWOMt/fuZfXw6jFCxA4zlG+8L/5eXQVZwx5E5KehptdJeXJOLRXvSOTSStl3/+KB5j
+8LhtgaY7OfvUeiZuUnBFjc2A1ivPsWylfSFQoiTRcH2Hz9M21pz+WankcL8Uhb28v9ydl7LcTPn
ur4V138Ob6QG0FXb62DyDHMUpROUAoWcM65+P6B/r8UBWTNL2wcuyxTVCI2vv/CG3Ijrlvq6rCYH
A3vomgMUjRz5m/Dce5uSguPdwlgQiTrujEqbMvv4xmDuixxL5gIxRegtdCeljbCED/Cl+VkXNup8
ber63hLbJjP/BoMBoujpu50e3bsrcHiiui2ntNwheSFvO76CsVOZ2AhCnFpW7d7MkgYYnBU+nF7l
w16xVJXKmVm4IPHVxOw+m9YFsYUPAzjBQrMu5BChgxx6DqqyUA896+L0crObsp1pOV3QI5kCjqXP
vntMaDnOqhY/MWL2M2iwZkPPK7s8vcp00e8e3dsqkDOJMDRJVPEhmbe6USk6zJzNqNO3DEOqh8ZB
qcN2a1wxRc7kRLR296fb01JpVlAcclxoGPrNtqf0Kx0CosOqmp0gpDiRN0RcH+wiHf78MeoERotQ
RvNXM2fVCpkO2lZ1naBhWaEoWZjJNWwawCSnn+PHt2UQuTRTCslnYJizt2U3HvO9EpJoSY/PWzex
hWtvnLbx9s/XERw9U3VCHjLfFaVW2yhHon7UI78KxcnA2QNyQ94UV6cX+pg2wfadekqaqU11/Pxw
9ehcOlYHky9U3WpTDVmJpFEb/cwsI7yILFDDjQjAlg8DilsWJIouBSl7+iI+7k6ugfNdQrNVLUru
4w+71bK+R47QW9XISRFIup7h+2qsRjx1llqR4ma4DCoq0H6ltPTfz9Qhs6P3La5Iyn1DqrzRD0WZ
HNUQTatkaiw5/ZLZobuWiIpdMEzyEQIx/TPPfBZhpvX4CslmpvRCM+cRRoIVBbsBaFYrUNnH4/JR
AYyz6kJbnMlkPtuuUJQFW1UgJjWvfUZPACmD+I4XOzimJaOZbq9BVjqXScyeIOHFsBziC7WcSuY9
7090mudFHWAFRD4NvbgyeaD+VwxnRu86boIk3FJy2vr16V3zyaK0CEzCtCl1m6//eNdYZgbEC3WP
ld/XmFGGWguVvQZNUqAPHw/BLqmh5PxZAHh7dxIHQU234Amq85aBbEJGajW5L23YoVr5cQhvSR/q
ptqfvru3hO84ZBu2ymlHh03VhDVvFbiJMw5BBiK3S8oQXK4l8iu0bSALmFF22QlD+W6BIH1hxt9f
QY9U782hym8aC5JMFILutd3eBLCRyCtQBen96cv7uIcJg/Zb/1N1VE2f9dwDJoGyq2hkNFESXaQe
UpeD3eZ7b7DzM6fILDrwyA1NNw1dtR22Mo2L+XvGGi1NQLrpmmt+UyPP3ZVtAzNHd4avetjrd5FE
ZeHMi/5kd6E/ZtkaYZEM660B/K6Uz2urRZYNn88YMgre1WrooF2UJcmkJAaepBKY8GaQp04/1w9Z
FifY+009fdHvllWajoLfY9kINO+NDk6OFAuILnKf6kXS6vI3eovepWI34Y/TK3+24RzDmnphNKa4
59lzBoeRdzT8AKil+sFA2mk19oBz8xZHL/TwYBKA/7qodcW+lQSSSxP4FoAhAchacZCdYwh410yk
49rJ7TOPZbbdpgBD3mcYlCOwYXUxyyTiPFcK2OMUDehb4rqiuJyGLsKHoHTOnAafvQFqdzqCKoMD
1py9ASG8QdfBhvtgARb0EpDPGigyF6PbRXcJIlH7poiomrraF/aZxT/ZdZSA/7P47PVj0YRwKXUf
btMlStmGEQ9XAwokl3pTY84QtOgtn37t04f6Lsz8/XXRWuZWdZMp3fHtyrIKkfuD6BQ0fnVhJD6M
cKpdiOIZEksNBqvSR8KlpRS9Q69Uvz29/OyG/708Zz/JjqB7YejHy4+uMp2Wk6wVfH4IGBY4XdKB
scW/LAMHGKAUdXrFz8IJGc80uNEkoXW2zUPNHzwUKegTFRG4tlqLWw/Zjp5OdxZlZQ3FzyxAniQV
8N/TS8+Trbe7tacC36HfCSl/FjUj/AwCr5o0otFD38Zgwe90p8DoJESwqI2rfGsHrbLLa6ILINYU
H8VwPLPFPrt/ikaGiAZnmDBm928asbCtFuS/2wjFhJLcNBwk1SjQ5cwlcoLSmvRvVdu1zqw8+4i5
e7rstkaySTd2apIev2svw+QDfB72h21ebDLwCgcjksFad/4/bpK8eXq5VDx04uaFsVkwo6de5pUa
BLPR6F/0Mru3oCOtpYPzC0fJ9vS7/biRgTfR+tVoQDrMu2cRKiEFAcfAY83VYDKTq9Wr3FDDbRHb
6QUuZO3+9Hqz1G56mPrU7tRJJE3O4dlrVKpEgaBO0tolDczyKJJNRn/XQD709EKfvDW0J1TqU52j
SZezyio3HDCOjuT4bWvcfAYsSxGv7e/8Bgbc6aXeRrjHwYgKny2pk0VSdsxvCuYFOAqD/jmsovrC
D/EGMbCh3cSTCZwMon6LfgZqXePwYvuwt2Qp662Yhm+qgLM2WqW56g08V7HlsQ6dOfwOfA8xfplb
Zz7lT58Kr5nZBc/GmH9Fg4lGWNQiUaJqQ7q2c1XQN8tAHgJ0PbOz3u569lQgZtlvT0YDjDYL0VSj
FrL2KJL4AwBMlMmGl6o2X6oeFZtcD+XSA53+pUroeit5ct9HkNeCuJcMlNB0ASiHYBDInJVrOP2h
DFrgJY1s13z+/bpxMmeTCUSYPBGTODdYOxeU5yu7sL/B/gDZDrAX5VhLhVPYvWgtY3WUwQ9mr4kJ
3mItUgO11VjNMYGJNcyEfG0pVP8iUhocCYzXXLr4VDpXTSl/F06kUk/23kWuJ84FbjYvVLkTQ7pA
wBrBC08dxLJX9eQqhWSwrczoIAdURXW19JbqKLRlUQFlO73tPvmUaL3wGhl3Mo+a57KR1+IQkAHQ
tlOJcPYgZKpsnNFkuHJ6oembnL9IWnVULDqN1w9tSD2uAEYXEIqdEBcOeofpQwjqelUkuryBtgf+
XFH1M+ed9vGENx2DdIZtQmrHIXscdkMZFwQnFexIOwbREuQluRwGJfXaBGW39g09ue67zF7Zfujv
oqZ/U68uHsc2rbd5JhTESwLUe9wRdlboGfF9JJMGNjazQiz6HOM2zvLk3Ev5+KwczWTs7DAmnZKT
Kd6+T4RRdga2MSGvKg3T5Hw0bxNaL5Mvcn9R2BXACvqpYn36DX3yWZN/sQ3oukkQHrMjKq8Hxxks
5B+yoXP3fgfkAvpqmD+3lUAx6U8Xo+0u7WmwQd5l2tO+fHeLyH7i2mGDAm0LtN4BPwMhhWm8iWAl
bv50KRJ7jSqZ1UzqqdkeCJSg9J1CAWNZ6MEmBkGA/Bqg8NBW8t3ppT5+TSzFkEafoCGGYc0OQmNo
MUAKkEpI2g7Gfxp0K022zpnif5al8wFNq7zNDzjfVTl7UaWkAmxQt4BvWcELKwq0rIYEHkDIjBPL
iKHZJPRYbsoGQaI/v0HaHNwcw2SO+tkNKiUsoNij4Mz0YLj0lAhtQ9oQZxqaH/c/W4MJFB+BQUEw
PwpNa3DG1sO5NGSgF65AADar3m/9vatK27hGGX3UnotOiqfTdwdg7kOUYmXGlo5lg1OgKXe8LbFH
AxJbslcqATUXvd/toFTofy4Z1/BnvMmz5EuavyQGHl/1LxeNzL71V4qHB7KN2gg2baDAxmEZRzfk
1gul1NEXWLUOshcdiOcAKsRjiQzHOGJdjzCr981jWu2E6rLxkCuP75vx1snUTdkjhZ5Ga9gGTLxj
oJj53kCEEb0KZOXRWiwoWrQNRHo12EFoWCbWda31SBcFmGmISwfjdk9eKsh4y+8tIiSpTyFt4U0H
8XqyWkAADm1CZ2LUoAVaYpCQW2hC9gz3XCe+7JqwOCR+/1UhI/FwL5f7OCiXmhtybH7zgE6Ubo8B
KZyHRnzBMKWrN7a/IwsgM9LeWpeXEQQ27cZpkIpxzdUInwbz9mWGugZSz+bw6Dr4Djz5ENaJNIN4
ho2AIs2T2cIWxg8qAZL/GGNhymAl1++bBly6fegwVO4KY1GMNzi1wCdY2Np1hLlHBsWtf8IjIfNL
ZIaAWuOxZTN28qEpO+7PEYtdw/qNR91oXOPZNGIF6wNYi1BY4Lgd85+C3mBUf48akuW1RHs8QVmo
xTe9VnE9T7/UsjiYEqmaKLohyV5oSHaN0VWLeVyTbFJ4IeBRTXtNgQOv4RBhaCu/VsJZ8GpRwkF6
Ed9apUEiRd/phntolK0Zb6JGg355WWB7j5iGe+271XUfbzvEBqLyarIjDMH6AQvPvCfESPFc0sab
Tn3oigt4/qr8kSEkFm3RLET2pDn4OCHU7QWIZQ+PPuSXtey+N1F3am/dduvJeg2RDf+AWxMJ8MxH
gE75qo84fD7rJepx0UPQfcdMCH8JhB405Ji6V298yupLHfwuWFnS4PpgRfcYv4j4To82La7qOalZ
ha5jVXzrwSeW4Y8ShE1RY1ARBDg07Nse3Sp7Dxx8zBHrlRD7RsS9J+zzdW7u7Tha+tBG0UUGtWch
N4XiTP1NNNfI3CeohwTQDPvh6yhfs5a84SEGCBxF6Z7RrebeOPE3gZhwnmKlB/dXCOUpTTOUfsD9
oqMsov6ArOMuR66ythZuiEFLE25y69DKOx+GPQ4M0OQQchhMYPN4AMbNDiHRNezNddmoq5jCorZu
I3zO2sS5AqjFj8jaUnMTtrwlay3dGz1bgbSHTooi7A/d7W9hXa+1cge0JIIwZqEidjpazXGYb+fA
+2A1y42FHg9q5rog43r3Vxr2P11C6ppm/71UlIeJyTM4yZXRw/OMfe1pzNDMsMozxcDb8Xmc2NnU
tJRIKiM8MK+zI6EXoVcxqKGj34tL04/B0WOOblZXmWlgtmrX0dqCIvnLcYV36VcVAvqYjI4AzBZt
hNn46Yfy8WzkeDKnYY7koj5UUZBOvC7RCOCG5+X7Uvbhzq57BD/jtPwO+R22Txm2+AAY2IicXvpj
/sTSTDUAc9GUd6xZ1lbBmmvVDLRS4OJ62+CotMsTyBCJW51Lpj/mGQyBmejz30xt6NUeH1NO4Fb9
mCFy5zMjm2qjXl4iSSr/vGtBOWo6NAKZY35skOlG15QwQiaGYYwoX1+Hd5rrhCifuOG53fzx6KXz
YIDjobRnFjVvxo2iTLrUA3mSlYN3CJpi3Pd2irlXX2KhDMSBeFNVoDSiEo8uEys51Y3uNdJMyB7S
49SxzMnvDG7/2BJkigG5dgtTqDMX+ul1gtOcqgohrDlOE1sxCwwqKn8puGPkePte/dppjvmkOj16
rPAgsTFLSt9Xz6TMn3zvPCEyP4fmDuPCeSPYyCwd5RIVAxo8wMG23PkdPBatsi7syam2LxDqHH+M
ReGuRYbCIwdugU7K6V3+ydZjxmUZVOTQDtQ5Gl9Q+eNsL3CYcvx0p7klrL/S8850eD75jCXjBxUk
EqUg3ZDjDY5gtRFaHpxWQ0DoLJPevy5cPIqgPxq70McRENqYvXMr/MxP39/HihEyBf1R7lGKqet+
vHI45hbsFA9AiUieYIBfYcDypQGDvCqROxaK/ZUi1p5cWm9OL/zpLdOUnepjwBfGrNcE41Y2Vc0t
j/CsnvzY169aoVWMslDwwvu426CY7G+wxjw37pmzC1jRoTNJVxiw6AROmhUUdFAy1W84onMrtxG3
RsTLWCiJq96ablLcC0byP7JcCxFXcPGAQGIyjXBqQVUe+2MZyj9+BVwO4xhAUkTyD+h6iMVpWAvk
oivtERXY4gLCAdLx/Aft2RThUAdBOt1HS0+aer4+/Ro++cqYTTOZhr+jWgw5Zw8DWSUlzOy6WMQR
Y1sjQLZXaoV/QJkZZyPYUutOxME3I2mHJeW7A+jHxKC7t6tV1tXpucuZQvnx8crl0DHnmycufsAH
FHnTjO4kZe26+rMo+vCyyvXqvrxo8qHbI0ZigJJe2pFerpFh0RCPAqsc+UOCuc9ZNOLHPXp8MVNs
fFe1O430laAwIdGPrnrhTBpZbnntKEjW0RxubvqqwXvJsOMzT+FjzJ3WnSbtGvjADyV8iewpe0Dl
naAWslLdIl7XhQoiAl4YQ9BHr7GKM3Hu40dBW4IjjzAAzvNjPxYXe2ZuJnCXQqs6JG+MDspgimbm
yGg5gfqC0mFrLt1KQ959nHwzUDVHLp+XcCanmRKHoy3wdiUQSJA6YWgxL0oDQ20gGnn+ymEq1+4N
+vr9N7CpukT5bVAMHWsZnedy+kP4EAh1Ae7URmcBLBi8mukgePeuBxhUeDjwzMvS8raFtk2UZ6bd
7MQSuZBrr5bDAm8L5QyO/OOciHWhFRkCkAFgrbefv1uXh6pUdm6h6Yqcp7l0jO4+StsnMxx9SJKW
c+vlAxwj0LLxnWOhJMC0DPGC3em7/+wyyLAmpgJJJMfQLAxozP0rB7Ayo07LwF9zVDB6hmHs1b6x
zlo0jpC1xkAHN/IdvRrzOempwk5fxPGLJwICCeINMCA0GB3Z85QIp5je56ybRCNE+N0zAoMaMlXH
ZlXA7boK3bjLznxpx8f725IQUJh0ACxhVqdOl/Tu6eOxgZSNhXFGo0alWBdDnv+s4KD2Z2L8Z+uY
BvA+FLOZdtizqkFafikQZaJs1EDOR7WqPUpEF868RXH05bzdjT7BmVVGYRP0b5Ynu9iG4IZEA8YL
EnVpaaWL8pqvIwPvjr9Ov6szS9n68YOD96u6mWH0MKadMPgB1r3JX2MSw/hB9/EdeX1b7v8c0Uur
N7rpzywfygCXstkf/+smf00f6vL1tb76nv/f6Vf/+68e/+J/XQU/y6zKftfzv3X0S/z7f6+/+l5/
P/rDOoVDONw1r+Vw/1o1cf0fIuz0N/+3P/zH69u/8jjkr//662fWpIgb3b96MPL/+vtHE3N2QsD9
N892+uf//tn194RfW8KD51H9+1/6z19//V7V//pLsax/EiJtkzavwzifUeRf/+he335EOfhPE7Ff
hgB8VAJM0V//SBlo+/yaZv+TnxiSxh9/hfHwX//Ar+DtR8L6J39XQirQpwkUJeVf/7nx239H6H+/
k88ZwbPTE86kakxoV9I72ov2fJZlh54uis6mtzD41he/cXNnkUZqiqcX87NkFfgC2y9y3XWd4gJz
5os73qCEchbmZhgn2PY0jJ5tULMPRRijsbR3wdzuI9fX1wXEsgfNr+wzcWsePFmLT5sMikTKkkC5
pmt5F0Uq0RgiH+tmn3SZL65dlFxvR/Ib1GNdy0qW6mCFjxkdheYQYlM+7FSvQEkoV5Oo3LzbHn+/
hPc07ClgvTs8bfipE4NiOsPp/6M0eHwpyGPhsOhQUQrd/52NHrKX0swu46JwFtHYnos4s0xlunOd
jjyTfBWsAOL9x8tJ6Hq4AqXtpCfIjNZFRz3opP/KUzZWQY5pLpIDzrkezBQt393ktOoEDwIpB5Zk
4oIfrxrVsRVA0sd0kKOIxpqd9r+91iGL14YaPrTm5AHeJ0N4CwlvMsrVuuxbI2CvbHA1oa135pkf
R/dpr5GsAVcD/wwkmVnB8fVUVl1DOWr6PTWecHCrCYLrslZSxIHcUontlVE6NNEwwEkuyhg5iOsJ
89vQizWj4c4M6vra6X2jxBsPCxPEbjvzJWfSm34VVPRLtW1A2nm507o/yEbd6DbQB0Q6PD0PbrHO
1NJ1YXm9hKSDTsUKl1sP74hINMFKFKHfrvUcfeSkzFAaKYsRn9d4Eg5aiSGQ8TSMbW0aCSY43LZL
E5r/vkbnPkSA5pffDFm8hY7qvzSZbiJWkcjkt8hRmEwjGrhJPO4gCtyY9nCPOH0VLyieoh3iRdJf
tHXr6Tehj2of2ibUz3u0S0zEYuloakkYjhN/H8UJZ/KFvUHmJ2s2AchAFGzGWI3WhizcR3gtaCPb
epnEKywlVfPh9Mub7WDCJ7kXXQampQDzGe8fv7tBH7H6bDCwVPSEdMPMW1QGmTygGeNvLcVHlT2C
f3x60XnVxaoTY4yPlUktodGerZqbKPShxWDtLQf/9DVuGABJBLjDRYouT3XjCbu9hEGoXlda2exE
UVSPMo3oWodldtWphXsu6549h7dvitgFIoPvGYjv7IrqoghGWY79Xmil8YwKAZr1FXa7YRCiPWf3
xmHMiSGnn8P8iODDoYNK1cHTh9IyJ+sgD4k4DdnQPkP4KtkACXXMrVsHrbuMDSa+nloYjLG1EV4W
Wl7mz9PLfzwjSLnhtDtUPROydXom7+L26Pkj3jM4LbWK2x6StvEfKk0LHvqhdpenl5q/8en5wsOd
WHvEZyLm7IxQLBMDdMsc93ruRDoOFtLC08apnoaY42GP+Xx2KDhJCgpe/HEAYabu0h9Q9VrkWe7Y
yMT46bnq/7PnbyPnCNRkOinns2IjQXqhi8txD2+svjOGXO56vO0FGs6N8Sprz48XRp93zhoYpPt6
+pG8kXhmYRzA7VT6TFgxfQ6sobjnTFXFuMeL15CrGkgVfsxdFkyGSeNEAlS61F8aeef+TmraoVhz
KS5i3UMQPhWaSzNM9xukqGuB7sPSRFxLoQM/Wcjlhet8NXrhvBaJgYp7WGmY8mLbRikl9dbGzUhJ
EPOsA2zs1jWVBlquCBuC14ASiy1Z5o4HLGbQuURtzkNWIbP435pdNAmqoorrrptSp1OcovmIr1+L
Xnaipw7+s4oaoRU7BNY1amQ1kzRg2U9o8RSTAjwY0zOf0Gcbi5mxoHCC9KYDbTnexAYqX8gsN80e
k/LAuTBwpYVUbJNl1EjW1Wv4flJdGLInpjPdNSPsfqq48hkf9u2jkmojc+ZW/3H65c7K6Wm7w7JH
rRZgLVc375sycEIX0ENzsKuQMgI6ldibqt0FuYMGa3+v1BK3TO17JbrszMqfZWNw5GiqO1CsJiLp
8QPp/RwJTt9u9wlV5k4kZvGLHi5OxAn0rAwnjhahKbrFQlzHeQi0acrtNCT/TMPdnX4K+hQ1321x
m6Y5CF94WFSZdPnl7KvP4wSCcmwnuyIsLjGJ3zeldW+6E7RLLfGa6bsLDu5qVUeSuavIH6vQvaYU
XWVqs6VfyJBXrfYN3r21jVCtjt1AGo6Xnlfg8SMPg6dmy6A+FxbeSBwfLpuTFYqMCWL3Q/KMyWMd
u3qyQzt1j0rrJbCFBxQkUd+y7WDh1wo2QIj5KmXuI9DKKBbYx7Iwq0OcMW5EvW9yBxWHykbeK6qR
CNb6RVeoI4DzyFkoSnbpa+NOE95Oxvh7hdaFEdg/Bmk8ea6BNLMwd1Ikl02uXLLgRWd1h5DuyaHD
TccCstWhdb0cMAjHI4XeSa/XsOqGZhqAWhvbijGjTHZeot+KEiesuIizZU7wxRIcz+1YS5BnM377
rmZe54KIYo+eiQG58UzpDwd/cB6gftyBhbxTcxUQeh/JSz3ob4B5fiG1LbZmV2lbPcQ3bkzs3yjM
3+YNIsQ+Kt0LY9DxDEz3qVvfA5ba+XoX7GpZFdw8quFR2EJWdxzGx333o5TupV8OXwscieIx+2pU
+crOUNWu+ovWSGF7AJNwk6vM8NFAQYMXvA0+MPKmLMRdoGovth5undg7s3FnBwP5CacCBFBQRLTK
yY6OvyFzBBeCS7S1l7VRbhJLKS/7PAlXWmLif+WO3lWARD5gkOIsSv3j0sCmNY6DKXjwzc0GAwjJ
Q33we3ufU8nc50MKKsFCuBaJNqbNGPzWpOE43qfmtdv6QXfmoJ4Frikzo9k1TXqmowld6dmdd+lg
+oMl9sWYjStPui9jHosfYlBu4DNnO90uwWg42FlkLiOE0/Fi+sePvrvZ4tOzeZeQFNUAepONvped
j8lPr0xAAhwIlGTV9Hbhn7nXWd3ydq+MUzXwgjTegMIdL4dMaKIjjSr2o2rHWIIXioIRSJKM0fr0
fX3yTgFLk1oyWzXpTM1Csmv6Xhq2GCTBzNbvEJRN3JUad/gNj2UINsHus+phTJNIxXwls70zAKvP
lp9AxvRDNE7KNw2gd4/V8VC6NyfP5ho7EXSxxwQnFaQCwe6EwjbvoQQk5LeNB0q28nv9DPHhs7c6
IXfBpk9Z5hwyIO2sqhDXFHvk3NvvHt4Cw5ISrQSIK3O6m6ef9SyR//ulktY65JqIoMy+Hz/UBk8g
qLcvkzHGNclCkzQEdJt7qolYcP8Fvec/VUubPhrAEJC3IBNNAeN4I8Vl5qFax0YSVUu+mgpqbB2V
5ZsuidJ11hfa46AV0cvpO/3sU4XYISeiODFjnlKXQyPxVFf5Wtrg2VcBlbF3aaSnmC5oXZE/lhV4
hC7DhiwoUvvMcyYmTY9y9rlO2HzG79QQECJnUTIsXepzzTDQSDGqTV9peKK32D8Bpgl/yoYIt+Qc
jwBP18XwqGhecge9bTzYqXBaOqfU4oBxcKoLMCrZtsDZH6thwsT7qR1dhFYDpA45Ply3EBdYILao
Xgy2LF5gJsYVMt7xc1QGAl1xgOF2MNnnWNCT7ckLCuFT/JbKDrNEdQiHZwVUeb9ETGpCdGVdxNgX
2940EE9ubfLOzBQR4mVoFFiGObpSfwutVlexaHSczdCYyspV2h/qWA63XuJmwaJI8Qsh+0117M81
BSQASrXQ5erWcRjNaQUpThPKpNsEEBsYtRbAKHdN1wdi2eIKnSwi0zOtRVW6Pq5C8QhIsAjA++qR
AIrWkVfvymZAxrBMo+CQjHoYYBCAKjb2DYr1BUCNCJaZNohLnzRfLhEgH/g9b3Kf9OwG3RCkrY0V
WJ0WIJ7u91eyjtxd43ddjHmCwzkf+p13LVuMJnCS9isIHIxqho2Hyem1ZtANQKIouhyLvre2sdeb
HgRB12o2ZlMFGG4YxUOQDskBEHEEzg/EpoEEiyif2tYFZ+i0EueXgKBKPjPqyWObDuD+sI+BaoYM
+TIdw/pnqPjozZZBnTz3JF3XI0qnjwkmTjd2FDETLpwEYeA+8m+iVmTfbbMy71AFCoNLsh19j8w5
QbRplWBVpmjz4f2OEpxfZsNyjEeqKTbRInILZWPmnfqsIZGPJak+NR9TCh/drnkOelvXQCikvRau
lO7adPIUagHT8YX0EQZaAb0cFcSgg4oaJi8UZ4eKR/JNH2yfgSDuwblgKNv1DdP8wjC/VJqFs2Rk
uTeZCSIUH3vQoD1tumXXZnyhZjHq2zS1nJ8oQZm3dmw7eFq6tf2Awri19c1GeRHqqFy0ELcwYmtC
d1jVqsywezcDFwsgTjN/10nEDhe9KoKfxB1M3EQ1+PJ6iN14RCWxxFSNPgbEDc80wn2gyhTTZ8u4
azXMlu0uImFDC8t+yTCNCvCd6c0XgxFYtdCr0BtJQrExABAf93tSoVpdwqvukE/yDcrVbQfZ59ny
qJMn69QACHKJUcrQe6SjtPLs75lSxLfBkLdgP135DUF482fqRIMNF9xufilgDXhTiGTHm0aoTN3N
CltYPo1F03X1gk1WvuqxiQNlHKV4nKPFlBwi9v0XRnXtTlXV4JqMMLoLHQxfFn1OO65XlexrFAA/
rVRLuQsAleBRgcjqJRazxqbWMGjEhghzJrSqNgF2JStZkYcB21a7e4UOEIKjWh1sK4dc54byd7zr
xsYqV2ONbdxuYj5dGJgOAPOq3eiuqrSAwbtS4Quqimpd8apsNh3yHUuyuJCsUfOiL6HuguIImwSL
GFS0o5c4DKFPOWY17B0bPoEBjvjgpoq1NHyP4FXUCWzUnth48IJU2zqZlxx8O7KX0aD4WycIyrXh
J8pO5PgB5IXoqMQ13F8NYcZo1pvJT61SO+0Aflu+er1qLgo1iptF7+p4rwaGvYEmj4Klngn8nTi0
2i9Zaff7pHCUPQrxrwk+KCsNsbIfYT3gBKAGkUTSK3EWDggV3H/VbEPr+1uvOyBAUf5Vnke9My4Y
sILAVAWWSD0AYbpJ2TM6E/HGcLXwzumaYufkUbHK0xAtrwGyJhEOmEG3yfmwMNrg/1j6SEdzPIRI
XOA58UVIz96CS2vRaNMV/A/9AtLPGFymbM5VlufYvqZNuWdqnuMa5cL1QEdsCB8mG4c9sx7spfEb
G8vIv/Tj1t3RcyncpUwb78KFUUdICMxkq6MAgYOyaVSLuomDa9iC+o1UiuIu67FrDWy6u2EV5ejU
I1jbYUCxth2f1q5ChAt0fEQbI49WLg21pSE8QKBKrfQKZa/A4WtA0gH4jIWXG+TxTRu53YNTjfIB
3xbjLnfd8JLQ6O7Vyoh2NM35Y9q7PxU/7zctg4WtoAi8cuImyRbIF+nLiK7HVmNU/D0a8OBIijAH
slCr+Z6Dtr1S/MpZqHqurqvAbJcoPwTfNAxlHn1CXIjHlansBt/Rr5M3Hey4426MRhDyMB+Xy1Bq
yn1ihh72Yb16mSJHeh1DSN7kWguAOcZMnDPZ3iiq6MBjYL0SZqH1rR0zqd9oft7aB+a96S9wBeqW
eT0+XJ5UvXsUHyXMNsyjQVtYO7UsrpVkMi5QddT4Q3QaFx2cqLWe1MpKonr9MPR9HWOd0MTrvLcH
DssQthxx15evWFuMh05FahRuSbrR9bH4hpNsoy/rTlNWjVtWK/TQ3Sc7oAOyqqzCkuuuLPjQ+AWc
v7rMld+joNb57GkF7kM90/Fo0rQXYD7hsuHdACHtEqxGSpC9HioM12OdAD6nWwfyWfNR+g7UMgKu
PEScfxjM42ZsBau0HK1d3cniy1BEDcj0IHuo6cU+DzonC2m+a2iLpvRSum9muS2bEjn4AX/UUSdt
9QPLfs1je7Ktk8GDr0ao5wm8QzZRkV0pVURegXkLioZ2VwEISRN5S5qtNfji1el+rGp7mw+w3LoB
VVweaUTfDro5XgD9GD42oooViD+edaeC0Y1Wo9qO5iJ1Qu0ShJaCeSd/d4UpUf87wAduH1EmQIAK
f6M6HS60AIy4lk6iq51uK0twLCi5+w2A8lSg691o7nOrFla7asci3WJsB7Be6xXU+0l2uhLTek5T
MdLwGNUdVh74V2APsnLCzAEGn4fBMsaF5C6wMv9Jww5kXWSuufBC5SkHI4r6exmWG9Ek4QI58+q7
jPKvkS2HZdGNxlqx++iXHdU0aop4DA9lHuKNYjFvUjskcvXRyer9iJz7Bq5nIy+0ahye9FRMRmxu
5RJegT9PBOlxieyTcu0Nxoi3lR0667AoOY69rlxXE79A85Cm7iRmSYs21oovhCjNX1lB466qYnSb
JW2GDPaxlClK+JOHvOIXCGKrhMBFqirifsTeaDdYHZmjyvwcP2FpbPwkqhClpzWV0LVJ7GhdFX5c
7M3EVg5jnWOhHgvzV+co6q6vXGXto1lA26VWFrTQJCChqFibBuYgjTro2Luk0bDHLCG5cSzyNdP2
sb7SYmc5UC6sSDJH6m3shZZjViYHrlbB8ytSClxzrBi0bVbdycy5j+v6Rwwm6QHN7Vv0GYJnxXM7
PMZGM8a7JEjDbVe2xYZx0pivuyYbNpoo09tQ9o9AHrqfftQb/s5lNoBWY2ySynZ+M67sjtR27Dp6
UZhBr+th4t2mYYzpdux48Jzwj/BXndnTvgqR+8CKvUSsYfB644osP+Q0DZ4qrOHQyQIP33Z4dGUK
fuNpcpHEPH+9ttD7FyPHXxbZGLQVeAoryqOXe/ey9K5wW3owTJehxNCFS5krGIg7wXdgrzsAhyDC
quEeHCXncgNrIID0ErrlJZJLUGtyn0JG0+rrYhjYwL1a3w6m8dDr+or8ygRL8f8IO4/l1pEsDT8R
IgAk7JYgCXpKlNcGIV1dwbuESQBPPx9nNVPd0b2oRVV0SyIJZp7z23hH+tRL4RkYffosjMe0XC0e
hY61yxYs3ofGtta9Wz7yvX+ccgtnZCr+Gpb6cA3ty2OACsxp6k7DaPGxjBqjTma9GrlOM0hZyBuT
DfGLlhPVNBWY9TVCf0KfMImmujaAtGVeFhp+UXMQVr+RpkZMJIuzloWSR0saH8LI/vaRXoUNVWuA
+b8sslCpfraptHpfcFjtocaKjaiTs8rUuJvQXWt1/2orMYZdOn0VuVdslRIP1ujjwXDEUGCFipd2
X2oYjSbK6+BwgQp1XOruIMLCp/0z7jFzxOmIl236Q9DMM4PRE6PcA4VyfUAr5WYZqdkbu+zoLO4H
A9mRcaFhLjCdEFGDuwYIpamqofB84hu7FfQiXWciKoOYMvtVV1PQljfzxYkoKiPdb6sNycVrp6dM
LYwxZvFk6cUfe6koxpsVWSBa1q6nga1Pz72Ey68x12qSH3oKimvyGzkTnF3mGG90GFwAKkOVUou0
3LPkW5cJ3Z6mZdelRMXRsfDOTvtF/dtnZCu5MooWH5IvHpRGS/c4ZWpHMVQeKms+ZwMtjbKpsPwU
9YZPid6ZRaDLHZi74PklWfj1qx7Nl2oyk3uhGNyFlTx5RkqfoEHenqOM6tDqvbPWW/qgF7PD1AJj
c3KtgkvG0rc9YPfB00d5NCrqHMpOF8x69THOrN/a8g5jbdKOmjZMnUk1MrjE1oFQ//ob2SENN12m
BbSs5TuwMX9DD8BnpVV/S0hsnLYqfqBTcyA3o9nQU8X3s6dHjZdYBYse+Q9E57waHjGlMaGEZvVr
+GqL0W8MusjfD4360zrYQfFBJQfkCtceModbqjwlNQea6rHclIK5vSOQPiBRWAW+qT3jGOR6rUzr
2JXGoevUpbOqj97AmdebY7uJYCOovabHmIK9/BUUPOdD8l7gOFgqcaTQNfInt8qvznXx0Et+Favp
Y2kvN0WPDzuhsyET01wtVXu6l1Zt+oY2l0g09oqylYZecoBxJ9P5E2HcQPnxyDWt9Qj0T3Lm5N0o
RkyYebq3dNaikP5D+vSW3lvFqi4ufVyfoXU/0Q/w85T4C2EmQ6eYITw872xVlMtOWvOiOewJYIcy
rOvO2iZCp9fZyR2KHxYrmCPvrY3hCzpBAOxo2O/KI9lO9Q0lVpa1fDYxfbQGwbBB1LAIo5ba1Cl2
MlKVstk9MoSSbOs/9ktxb4XMfxqe1y5SWWiN1IIxYepoESN9axqdvKbElFxLOItVDMux9xv0ey6r
xxZXXn8VTlO+9JYyyM6pqYxzjOGnkkxTky/J9XUiv9g4WrqfaLglIbKMP2XJwNozRTlpH9IOWW/8
Kn3IajTxkcx+LCz5b6L2ZND2LhS81sw7QKiQ0ra3uky/WbX6vRFPG6mZezrWEpoJZ0yO2rCSvfE4
1fcPL04eoSB8SpydbKtZXRE6SnzhRH/UeilWfpzfUr0qf7S8/aF+2wokIQprt2/ImfS54R2XDi/w
vMc5qjaJvrzQklmsGi0Lm4IHkwyCjVZb/Ev8AYdO1zd1cdAXIzDB0uw60c8rg4mZ7sp+4Ypkb3CK
kXwH24fdZTZJNO1Ae0eoteWr0ztXW+sfpA8h4zIhgNf8VvWUAZKp1Nil4/jqae7RKDEc2qo4SoeS
zWS6uJ7iF87RNyHmB7fk6RXzgNOy5gupxenzXGQPY9dmm2Sc45WrTz0csEOnMpZAUpjCrG/O0cRE
r4zkdeB51zl+glh0JEJ12oHYFnvdZNpT7WkPlATuFjvLtuSNBW1dPudEZlM7pm+rKo9WM3xZ0/rv
njauJ330GYPtzxrFDlxHiJsldJ3ptUijw6QorTOqbzUaawb0A/bcg4QGa131lufFGJCjvJvRX1je
chs9d2cjhsdnxm1M+8EqjW1CXNS9Aqx8zYU6o5chFKNIj6NlPaSJ9sd0W+NiTV1YGX66lW12JtEw
NGirssz6F0irDroipw/L7U6YC371lBhrTTAyz1Fzobztt6RTghf3bBSlvUKAmIQIObK1m2o0zNyf
W+kvR2o0WWCRKK+oYzrWfvM2mD2F8P5Cv236CWIc5on3mNbUe1LneK8UZHe0rE8KmnT8l/G5Svuz
08bcm2Vzw4vMnOsX2ygFu3NHbU1+zbFIgV1GnzCd2Kq3aMO/e4/CtsqeqZDxhlNfA9EIuhkGCZCT
Zf7aLMuJ0sjiFvecQk5awDdOClTUv1CrscMBeaDMaW/aPatG+U5/52NXROcxal/J4KV4VdYPM+Bl
rkXHvE0e2sg568t4cJX32uT5c9sVlyUC37HHl2E2GtwyWegMgDtpm73VTnMYjPmtbptX1iidccGq
j366/CyzfUDBr/iK5V+9SB7zwd9CkJMlU2Nj8tpXtJx3cGCvDCdbU9r1TeDeloQCTL598diagkpF
TLJ6nK1ozsAV1tzo0IE3Mes9gNyXbNj+cWP95Q5GPJWfMf0CdYpkTZHSvZbKfB3wpXLSfXej6lYC
7RHVAuaWA5VClTb6tBQFCAgJiwB0RJBTYf+YbfWcZeUmi5yXhD3Ay6K7I6ozV1XUcKYknR90dqNA
razi1OkJ1XDeahDR0YwNLUCfd+1M7zPSy/rIdVx9eHl0otBsbeT5jkGfMUZxZrt+FHSe+4IY6EI0
uXds/Vm9RjWzf0Qn08omvmnsRoxQgokhpuS9t5PoSMsG1QUi7okaqV/SUnNJrhx97sjihMh6Wk2u
UBtXtod47t9zzXyinvO5Lhf6krSE71Hq+Vtskx8U1qXh7OYneyyfU/wmZrN0D3U2J+EUe1stca59
ahJHN5HQqXhMaBObttICafC1Zove4c1hGHL4q0Kn8feL02O49dmOUmPeloN4RxQ4rHVfmLjOUwYt
lz4kZaKrGhrZk3pHkZpWyPI2Ws7G9pG8Wc00bhNlvVJyy01Z8zCNfnOKXB1/+6CzQuhjErgcYYBo
8UmfiiBizQ7ICO7Xjtv8BZch8Kuyj1JMRzmOm9ox951tD+t6WKaHrKrnd+naWghI2waL1MYN4W/y
kujRlkwM0uLjWIQ4lKuHcdEe46hePhPpzesltYsdOjWCVzFO0i1EP3ZybaKaQiel6NhldH7SlEgf
xskH1HPKwkcoo08TsqYmolW0tLdVVtbnUcNSHBvm8pxZJqarpvI3eJNn+pR180UM9ItRgIdyJrfM
AjkQrek09H039FacTasHrvKJDDTG/GZ10S3m+NKnJEWBy/cMDRvghEko7rmLh/iZCJKSEXresrQ9
KrQHXHXUzy/plk3j4hXK2ZA2WYU6D3EQW8Nm8fR2besNG2TmgrsBy65T0VDu2dEVEpk/oIBYtzSb
/rYcm6g7FbRiWlPzfMfkAkstlCCaSq6btLr4cYF6Ippc3B7RwYr6I2v2xHCiPxZtl2+aPj7Wk/Ex
dtFjTtldYKp8Z2TJ22TepUmUAu4Q+GNLb7RLDrS4tqXzmdnNozPl18xc7C0GF47p+zTU6GfgFwgG
i91EAurPX0aVvWmUJKzoPHnwKIHrgTnQiBoHjCEn6Mt0JT310TRgYdWgneecL3c5e3pQWMl7Jr1l
nYn5XrJ+0kEyVwj9R55t873UnEtt9VvRRheIzgM9Mbd2USeZDjvOhmmHfBZf41jnx36GSMHgj4Bx
rCM7sNBNBFNKpzpW05iEgJHal9yj7ioxvt1CPslq2BqZBNymmZJcjJJgWHWWpfbMoPw7m/1Lpca1
MdP5q/XkRJSFuNrxsrXnfOPlqGikurhmQVkXPZgeIKzQ5gs76mcNXAkOE7WPsnLywDBrbmhxKwG1
sf6TpRl7Qwh1erJAVGj78XSiISdSkgQvtuFqNtNoI/L2Sdb6hqC5bAVntqeaAFSidi9Fqv7OpXuJ
SgE4Px4HiQw2n+f2gM2SFqfU0Y6xqtjNGHbEWspuCIa6bLa9pdcnBLDZQ0sXHF9w53MYS/19MBrO
5ViIW9rjxMqaZN5MadpdKDDXV40RTW/MW8sm1Qd+kt3051lWZeD2BFYNs1Vs6k7XtjrAK3mHfHBZ
LgTt5MmTm7FWljUeH7J5/wAocbaPyRTqjrphP2aWzgzyA/z4LUkXTr9Fu3DrUwRRyJSuPJ66yOse
BTgScA0ZLLQxE0kuqbO8ToPqXojMYEiWWr8eAUL5nAG2hUNfejYwKiT9ZAV0qztrdPNWaE48XENT
rPNlGh+UOWqMF7W11XGbfSxy8QNqhnlOLBmHzuLYm8Io9INtEXXl2Uv23hMEcC40vzgMmKpXlQWA
Qj0xnWv5hF1wQAFG0w12fbbhJ7MlQbZgLN8YJgvsQiOKv+mG1v5aChIfZEFsA+jna0FvSsZd3Loy
4YIo9DVyVbnJ3IXPtuCiopg6Dr0xizd0z9kshU66jfL8EyoCKrzU2Gn9prN3uqd8NhzBOtW6ZWCT
IxZMHqAa3c5PaUwtStSRjWXk2isFgPJS1kn6PNST9uQMMn226AMP0Ffo21Yn3BuAIgmKGB3RagB0
DEy7nMPKcViuYcM3Vu7dt98qpjSaYUvIQnvICtt7j8e8242xnd2UD7Y8pLUI20iO9I24HyiVLEIj
QMbslg8l7okwIMZguNgT/m/E3AgIfcCiaISynVz9TzTmyTaXjTi0jt6DVMNaz071alJvCOYx1NvI
qUFNk0VEW2jnI3p56gSXRBTrMY9TRdN3Np6pQHU3yP0JGi2FCCeDcztGgxakeV/SR679JdTI2hOv
x4bn2GD/qZM90APJBuHEHz1KvCsm1Z4WBbaOiV7KAAvMGUx8CDU9eneEtmzVOO5G4Bo4NoJpcAKu
pTn7/QqZxGunOV211pAfnzKHCDaCExlj1LE2ugPhvx7ucmfba/bJWcpyM1vdprfIYzFUkq4K2V/d
0gnLrroYFT/agdV1Mprbh2pTcDpvqVhscfch+vNTHx2cXh9UU8boAMfjkptVgJnoRKNzs3KWej33
dL6UIkKn2gkR2CPtvdQd80iSGL+LergUZxreYS1olmnoMqTvt5X2n8VJXknWmzauM56JCjgRcV2u
6no5+bX6STshV0U/HWcDjWpMM/baF+TTdGW855bJA1JluJ8sgLE2uSMtxakW0dm2673W0jA+ZQCd
2gQpMjs9bdIWBnV0lZwYj2UrjpK8FnumRcLoxy0rAc/NfH94GmZ1fG/73Oo6ylqSibmfpL/K1FMO
9ekRTLOlCmJ8SPXY3mBWgxCU/d/WgJXmbTc9/0dvm7Dzu52epNukZ/73F+tcq4YFsrwlJDiBPVBI
afTENqTxZ9oXN8aLJ9shNy9vOEVloh3Fwt+mF8UGxb8KBiVPbHbuu6UidIONQ+6QwWybugU2Cded
VlJZ2p5c9ENG2RyS4OaRbPsHqoPXlts8Vw2gX+TvOpmdCwvGNtHby4AwbGUh/st65y1CwW7pY6hb
iDtrdoxgcWUd5FX5nhriR8/VXmO9t+nIJomIY2Ok6U90oNOdq727VvYKpLGP8lSHuakf4ByNFTrS
T2MaLoWTb1xXHRZdfpO1am3l4LqU/Q6hiO/1iB1mGJYppAeJp28boikpURdLUFLQmvHgn2NGi42F
FHU1OBr9J508Fl79tiTWuHEtFpI7P4Eb5KFUWjjzZ9L9LVZD0W2zfri1GqlF3JGPfWy8ovB+on37
hrbqoc3KX20CkokkBfJdCrqf96eMtmee+5oP1G3LwNKbnGok7oKkqujEpPAZ7fTOjlgaI1dihzBQ
6zrdp5DiC5UPz2TexvccCH1VZ3WMSNzct215GqsCUnaksqqMWUo7r99j4w9M6dVBqXwS3hdLcOFQ
UBTL4bI0FlJPxTUlFIlLI/uoY0+vPWdOrDwjMFh3V4WDBH9aDug8nwkBeCYQO3AytY/5Chqtv226
nIQnB1aJ//VWSOvMSlsjrak24yQXQPQa8ateHryy/pKOccpFcZrlYh7ivk7XkeHvGzLSJiN5TKto
x7S7pYaW/R6SqKHOcjWz5AYmwT6zKq5dxr8wNf4dTQ0YamQ9mBxy6sjpFbU81KBKCNY2y3x/f2xx
TdP0ek9D4/RytlFMk69XfZVFcWQXADsYVTjI5uxD2WH0jh7Bj77adrxWpRfSO3MctOkZiOu7m4wv
dy6v7X0DhCoNO1dsI1hdmDH/ZVHj3iRs1avcA0frV0NpQdAx8wx9dY0qx7hrjpb14MVv8aABiAx3
aZE4UiqHoMkz1yLS/hRR94b3ncEKUAPXpL8q0uGc8LrVxOlEXhWsWD/pAQXv7xLZXu0Nv3kMPV4M
sr7M7hxtlG3AGLtToMrEuLd4PCY2SpVEapvFyMM8jg+do+SDibrlNNfNFUtDeXVH+dbmLl86B0mA
r4Y9BZJrX/MexL2fdnZQZ8TRUUfEYMbqr54S07Tk6uzn9lY20851yp3saj1A5P+YmP2edEGePj95
NVu5XTS1AJkl9kahC14PvbccKnv8gt4CW4iAtEfj3U+o/l68uQ1bCggRnETzM98Re5t72o2aUUbv
uVzxpYLhE8Ofpo636v5QN4iQ7Jn60c7/rFKz3chMEO3XmW0AqOtsiWSfV07XvOjO8Kt3zWuX5tuo
4RQUlXueSvWaxO6bW2coNhxg/VnT7twEIm7JG8+bx3osjm3LlYjR8DovMbB+W31QU+oT9pWTrTU+
mJH+47vzxXCds3QJA7Vc71WzSOgTC2dnhbMCfI64ii560W2KqeLee9JHRk6zQgg0x77/7oOmXlyW
ATh6n5k9e7YJbvWm1gSgIwHHz1FzpZB5Pd3vnS1PCCX/to45rMqO7hRPhUTGuObKtseQLt6j3sZ8
lih0jDAfjC/Hrj+djLmo8xAsSFDUFT4wPHSwRtE9X69gCbB6tXda/n4x1ftczG8DjgRa309UH6C/
yHVW4dT4zEvylAjbCcBrPsTIF6KmeWhF7ZpBty9lq5qeJeu2NtQqGQFduXSOuCMOhtXtjQXcpiua
fVe3P2Q0PbjVPbGOvNSJVp1gsvySnCHzb2YByxfjfR5YcLJYXIEoo10gOuugt8k27TUOO3MisM19
Smd71fbth2UXRKnBqSW1ZRwIRepIzYBVRKXZBbDfxHdNlPU0M0PFXKsvza8vbH2f+Oz+mFr8jj+t
CjrfSwPNkM22bWFhncxmOHKH0EqrzyJB+JMik/EHqsqFhR4t68td6SVHx1ag2IPZhnZkHxzJg1qT
icEoMb2lRWKf624JufBlgE5cBp4czoAzr8Vg/zr+SKLaHJRx+dsbaAPnPDMCRsd1m3l7P1n0wGdl
rHr7Y6CzGpzEOBRi+rJhKjZZIneIic58iYDH0uTWk2hAEfuwZ086x4nz483p60R1/SpSglJP7atf
VE/IegQK4uyiGiKEtbRf18608/VkY5HktjIoRKm5hxYvORTubK/LOR4YqrnNAWBOTgH8PcbZJ9vF
EQnRnpjAc5XNy7ruYE4cYBV9mJ8nFBBYKsuDrslN6vjIMqhgD8izIJAQ8zBoX56tm1bdcBaRMmXX
aQjMvmWv/8N1s6NClvoVbBLcVu5bbMFDC2c6y8Z6LgycS5nt3Jv6ylvDCXxAJsJlAZlJSiL4ArXX
cajBGAOH6GczcauryPTHuRu7HaPUziqyJ2XGt6IT80Hn7NhP7Rxy3/82MV8amYrN0hLWzY1zneFZ
Vq0/HSLHfLPm4oP7t1rJaQzFLD6nqL6MaXGrZEG0XB/7W0pbVzhAnhZRpIeaoLpccJPqGEY2KVNe
QEroNsvzW1Glv9yRG68pXvV0MVZz736pHPy/qlTQNgn5mlhiMn7MqueyU4ZWrbmmv81ab4JhREY0
Q6ZYELvB0iyf0PGUtqYJ/PQE4Zsu5QXjChjAWP5iI4vWBh85sjMf0MVL1jrrPTv6DQwFwI1eCaTx
7J9cPQCspG4N01srnSosLErMu/sfPbPXo2O1tnfmfJ1xyZb69KCc9FHDqJPSxxiIrAzjUr/HF0KD
afKtaiSHZhRdevQKKx0QhlTF8Zcoq30OLOUN4mExk7OVDQaZmBUdTRP4FwkKh9yOPsrJrXd6hbTE
dfNLjlZxZWU2Vm5xi6rSOQwqISsfPpPjFebORDbG15PXRL8ZWdhYT0S1N2R8nJfk0/QGm/PIBd1q
RXvnvF9I8iXhUzPHUzuhpIk46YQRa0jspoo68Q4MNwJDsvwJLaoX1AoyOveyXdP4E6eIYwK/0IJr
Kdqv7TlsEI8cjFaLAgLoj36r39IZPjHnUKeSfRfP3htfuYM9FfeJ0nkwm+6PENqltYwdV5e/cyd7
PTVIQ9TUXbLCWOA2OEz02g1pjoMg05dtRfpUJoaBE1LstJznR9Ky6N2B/MGZg6ro19IlaNIY7Q+T
DviV5vTIC+u0C8opBrGZrZAzydhnUwUG0NVgBRrPvBiSEFcCGOAcb8xJHoxF3xjD8AzdFDKzruOZ
MgjRDNc0d1vg8MI/J422PJrt8tjaMdbsNgrR8z80iRtm1l00Wjp/GqSsuxw9+SpRyYu/JENQAACl
LXrYxHmuRrHpc5EQcKoT45Z0+76i0Dmx5j9LlLBtuesiKz9dIM9VFg+3xILCMNFoqG44MMUVdGxa
m9aFqyJgv7AMfrJ1qtvhibKKA2W6O1yN18owrnJRDEXjj7mUzibP7xuh+BxpoQ2aaNr3TIVc2sw5
w7ZQGuqfAmRo4GDqq+kBcuGxoCeCywADcO7wefKHNUy/AbvCxSwdvMrNfKhr41ca5oV8E7H2VBIa
Zv7p9+pSjdADPCMtCXfOJvUT/Cy1vyOwE1k5FM09QmqFL5gt4U4YcnS050jmlCPJZjhiF2aAcMwC
zbV51WaNUlUxhLGAOCQUY+uUplgzboSjl3xFenY2UvQ67BWoE/0fSZvLqlYoLaBrw4TNKWiA2l5y
lxSrvjXDHhhiKA142SX+jpr6VFktiUZ+j2QtckPW6K1u5MuqR6OMLv+E1ppszKTkv1QTkkp58mmW
+IpHJXdThtJJiyxjP1O3EFhdvRmU+1vJ5prr7Rnb9m7Aulb2nAbmaH2Yqsq3pHA3204YpP7mxAAS
JdpcRUm2aCmaT3jFDaVAj41txIdZiqecm+5sTtovwrcn0+8ejTw9qYxA1qpojJs2lQ+e6l8RffIE
+syJljNx3M36Vy3kAz6ybAMGcFBOFM4NsXI576LTzdmxEckLOsBxFcdjsRnNUsHka2ut8dLTVPNl
gZStUAfHf0urIJu90C2Uxx2PXS+BLJSOM3hhookL+dcdM/w8/XLv1bLS7z6yh21E7fCukOapBEBC
IIfUhHqfgCGTgAJY0WbCROYuG02zwo6SF79tCa4ebIdzk4u1Eow8TVyHgMTUlqn2I1tKaIEe9FLT
URHOqLVhzfPQiNCBoJY+9a6TBW3e3QEcX6Wb1KMVvvefUcf7NN8aHcHzRb4anWahR6okrTRj8/Yj
Rnu0M9h3PZI60i+zr7dtxv+lHscXu0b1EJWufZ+BUvQdHmhMUcOtetZVCeOiY6VEcaATxps+86hs
6YF3D0TANzu2oQ3vggpifGtoESLQSL28Vhr39mCqm9kivVHTNIdFb4RuwqRqm9Vw15W85J1+qzp2
yqWPCBkdYTghkYLOTZBeaIIccXLkU41x0Fiav1Oa38ZK++srFL11jhvBg/3cEtiwaYTx26CAyRP1
ofT+W8niBetXQr5tuV5iHdGZ8Y3LlPXO9P+gzosxLlS7ZOy3vsYbazTzJ8EilAN0lb9NPS1ZZb4L
c44u8dBGfKwja+8qMpqPxZKsTWn9k9res3Cnd1gYHj7YxHFgdE4mjnJbnz9FVOxHkYL2Jc2XiUsW
39AQ/yyoGlb2ZP2KUTQ7UvG+2jHbI+X/sNL2JxX2YfDrc2c6OytPj15s3lgszHABQrvfkzsMMOz/
c/OCeIOlJxIvVtrFjKVKP0V9QiKwd1Cctmxp9R7b902IaN33+riafUBJEnn/RHP+LXhPy9pCWjSq
Lc7vmzc4O0xk+xEaflXa4BetdHeGn6Hq09bdAKuEpPIn6/w+yIgc6WoGW2fImnU6Zd9pXppBl3nl
qcCnssKEDUN6r4WzipYjxWPfjbRyhEJDq6FJo0BZm07h2DYX0lUXZBjG1qeMNxBlRNA2AoBFZ7/U
UCjMiMqCsYFeboofBfC2RPWT6PlhmtddqQI8+FP8kbb1ofeZauB/9wtS0as55G+gP4HmML81UzYE
U488Y/S9MojG7qgPY2gsJFvXckK1Njn7qhc7HlQVRD4tmZX51UfOQWre1Wc7Xzmzu5s5xFcLotXQ
xMugG1ETdJaRrYivOMqm2zgmYmgDbH6dNdmhu0OPZJvfFGGNZ4sYhFXhIqRYivmrgWC0EtJ8be3M
7D3tMws4GHAjrGYYgcGKuTxoPpUbgNYBhSIHWlGM6YHNUP3BqqvCyMzj596Px0DaeYaG3LzJbrqo
dJIMltHkky7uc19oXmPs2xHMeOllfp40qR6kNHwimlNel29Z82GyqCJpCzzsjeN3Abr7CNIVtwzP
hd78ZNJyt7RPt6RXJuafuC3dc9GW5Q0YHpVSGT8VwBA7thoJv23KkPyzeO1Aqu0jAiVDSdXJzc/T
/IQmrffXqgPExPSawVoYQyU3Uy30DVZglnvSdjLUwvop02vcUfBw1FdJUK4YqnNvu1K9gItSZhib
4s0do+xQ2DWiTIlULzHN9iMh1m2vhn7cdymrRGt2PRkFlb2Zisg+GqMil4UPv0a2Wdb3otkuP5JU
ONmBVxX5H2nF7FsF8XxWk9VfSy7L7TwSBDbIvgsTu2v/1BF67dViDKYVpCKC73WTh7zADpiavRVg
TcmORYtumwXLwUtGxFAT8OVF9ZjcsTOD9Rsqyt20DC/bnm67M+m231R1ZIGXAKeQx4ng3IzbC9p9
cLLO+fSsqifVOxJUgBsdglIR51ui0vrAKmNA13q0p91siG8aP6wDBanlUVdtz3PVTV2gLFWyK959
Ch2R86Hs5jHgVIBMF059AgpwNw0w9x5QUjKqJ+SMw+liHLGnpwJCZmNxH64FhrId0FEZZmWa6wCw
AuJmIaGCt6V/8JAsMEv7LYVPjXXLcbVs89ym99IxOiD18c7WDOmPs7SIHdSo9dweCUeTDcm2jkkL
eQR+sm5q6bpjOy3ysUqFBzyHzxCHe3zRFogcoq5ikKPkbiEpCkQldoEOuK77y5xFy8Udp58p04uT
K2rvrrJg5kuKBdbRBtY0Lfmg7FhdrZw4oKyNSnLN4fhZ/GMWLC1FRf2/hNWhiVgbV4RJDv1GWwzv
oIOJrvF31ZyG4/StFQ0gRA66afkY0SprmLdCLYu7Jc/a+xjtDCX4UCGaplGOw6LI6BfPHfkiICFJ
qs+f3AYOQqbWclqI83iaeQ3kWqd8e/+zjfTf2HOJlIbpdmxSs6iG+f/mVV0KYonKxN8LzJR/Ye0Z
G9uoOpHC9PGff9M/szpcfLIC9MWzXcMxLd7R//+rGgeNRVdX3j7DV897asXJexdTTsbJN9b255Im
7ePgauoHmYQH8drBjNAw7T31edywLs9+/t9Cr/8lMYy/idRr/rFJ6hD6P15+pbHh2d3g7cnGBn/V
ffXY9AZVwWPWcWHjLiHG6j+/D/+0KNsGGZMeMTikFJKK88+Ez9ynDtyssW/Vro5LxcuGjd83zBRx
exXqbnSAQfnPv/Kfr/Kfv/L+EPwfC3g5F25OzEmxQ3HKbmg5tf0WAVcbZ9NLXbWDk2So+c+/89+9
TJL5KNImW4oE7X+8s6WK7LwlxBj3iBjEru7i7i/WhywJU/wo9EkpbXTfl7au/1v6yr88aLxcMkwh
S+FTSZn6Z5oToBIJyvhQ9z1uWuL7B26LlRYnvVQrVrKouU5oV15zqgZfU1IHfEK4yrnH4pI71yVj
ACDJCyD8v7WzG//mc/AFeUO8Lw5xcf/SulM1rm2MzrTX4QBK4kJ64W3YKJS3+x/KzqM5bqSLsr8I
EfBmWwDKV5GiE8kNgpQoJLxPIPHr51TPZqSvoxWz646QVC6R+fK9e8/tU7o5lEBTM8dDGhjqtHDb
44wbu5Jpk1Kj5b502Jaa2JxUVn/zZztt4ros8RM1N2wAcwXPULv//hX/hCTcVo4fgMBAbPEPVub3
ldN4pSXcoCkOeV0mXKE0Z9elYNr+slj+3IX+78sEAeQc4Ium9wf6YSGwafTRJh5ok9Ikr9zcRtS2
+uuu7Jcq/8ue9y9LE7SSD/SUTDPa2X8Q67gLLMq0yJmkqdpW4bRW1Lppp7t3g1wdwV4g6HoXLUqn
v9jm/2UBgGFwGdrCKIV/9seDOGOs1qs+LY5uOusXW8G4x6ns79FxFxsdpvBfPun/ZJ3eHgVoCI7t
e7ane+4fL5g0bWJrPqXhJIsPQGQpuhVdRbj93YvHlYfcDKVCu3fKqO7IfCk90yD2DjC/oTf3RqZQ
GXJqMClc/waO/JelxVFwI2LwmHrshL8vLXZIC8K7gQy6TwjD5LY7f7P1sfpb2N6/fecgIdmKfDD6
vOTvrzN3hhxqjSQ3PpZ9KTEFIeEgy6exq+nDN8dv/99PjO+AZAAmzTEH/On3lxsEDlDuGvRJUEQ2
G/gX+HCsQV+N7X+/0L88M7+90B/PjD1idMEq2hynYVHECvn68GyIZcUmDImy/ssT+mdkIRsTK8nn
6Lbhauj85++fC/dWG0xaox1sXVuPbtbPcYCCGUWEXUd64zAjb+smSjvjdUD3GKHMoXkMZIuNy9vW
mkLrWXHRd5MsOaka7VMyMBsRyM/+suj/JGP8804ZgAFztjzPNazf3ylHkeExQPUOBsQzmg4NBtJE
qL274j+uskDFvResIT1fuHogE/7y8v/2u0DR8eEqwr4iw+H3l4e4VgRkg5kHnHdzhFYMSZ9Dyz7J
GvMv5/rtO/9/ERy3TwrfFdara1LBeH883VnQF+s4WtWB2trZIhBG6aXl9nTEnuYQ61ZZ63kYWnGd
DFXF/738/uXxZR2AScJsBbDe/+OxaixpJGM5lUfbmjmC0AGZP0e0Po///TL/cEz++IyB7tqeCz+M
hqj/x9dJ+I+zFpZZHBlxVjAv7DzKtfVBV9lnqo8n9AXov/rl0mbDGfSZhKc77B1NnZic/SqT9YDH
Z4wcGzFb1wz7FaXsBoTd/ZxDosqCooj71q8wc9gBzNYElaLD/eO/P8T/Hjh8VTbbnKHfQJvWHwfO
VK117w+9OoxpUsZ6Kx8nA/mRrpf2Lsht76hM+y+Y2P/d9WDAwYiFZu+DFHf/fFzLpUQxJvxDoRXj
/Yzwgoa877QfHIvJpqXv9Jdl/7/rAbZ3wGpAwA2m1P3jd3IcdiNcWPXBLhvVRDTe2NQb2am/VVH/
EIN+XxF8NKjKgQ2kCHTjHx9NUzQjrWEuj8LOpgqGTJ88u4knu+gGMMgJQRrGc11y2VpLrfzwcqVj
UJ6D/mtZMAGHUElWurxTvv5aUZk92WUJYbMq1PA4gah4AtXAxRJ4hDZs57XNi1AODh22/14TnPn/
8/QGhHAyGcKNxh3E+WNVyMQwp1nXsiPwJgNzHAGZNSa/bVlZCHiSqYl6GsiRkSCM5ABj3Cn6hRYy
Ui+dTuiZET+mAtfZtVMjt7nVi5j5ubkZRWEf0fA2oc7fR74o56PADsLYuidkbsFJp3fSvWY54cBm
76O/T1AZjY2/xEFWF1+tpqY4W7GJ+B0h9FOHaNYEfBKJuksu5S1TNYfQGQnSErZSL7ANAKu8r1tC
3B00yceuROmBvBOfQZEXxJ9Kfd8vCI5sGL9fFukjoajQD/PQqG1nQWVc2qzc01UN9quXvg6tq28S
S2/jwDGX3YorGTkETprCNLpN4VsLbmEUdmMWDCfD7pZjCz/2JCbE6zEys2prjwaZd6K24iUIPnSu
4/cZap4oI+/uNGgIMkt3xo6njxgCtXwJW+gI1yDJGGaIDvUnvowvE877Fn4CY3CFRrEvcY3n5HBt
lWPAiAlocla3XpVyEA1Suk9MiQz7QOd7eXI5RbfMD+a9KYYEDbQDgUTNn7pAju74DddbjUh30GPV
/RTUHvoTsgfwnLlTl4Zl0EkGRdWahR7K/U2PNGcj66y7LNRlJxrtCQMZoBzetFhX1U5wkJBP2nh8
xPQD6VR3Rb/XRzJLoF8aAFZ6bZBk6qW2wvo/Gd5jByRh06e6fqAZ+IIHBvlitrR3CD7FBquIih03
6fYTzch9O9OG7fR6ODcD0i9wnOlN4OvdFfloHBAnJ7umnx183Al6VggIdODTniEvDSmcG6gYVSDv
ghYFYpu7T703wzHF7r3H1zfuNS7gjy4qql9M8t33hByjYpM3lvUdMYv5KFV2Pw9Z8lBqZn5ifJFt
s5br0U3ijh3s0x8CErgKDZ5MwZxKAq/YtZiJiHgzHFqGgm5qp0ydVETYBkM26AeF9Jy5I423tNY6
Cm/6CnIhGFef3WHvok4+OYuF2dxQiG57YXbbdLIIWQRQtcNWRhQOGo7Yc9EnFPPcxmah0+t3dQN9
km/EtqN3b6rvg3PT5xCPisD4MKo2EFGV6+aLqF11yNeFNGtVjcckH9NzQXnAITQ6zx524nBMGS7V
YLE/ggnFndfjf1ydQDtnq+WGi9EO16BfAIw6k7drssa76Czqe4He6m4CuXlmjet3q1rcb0m5dFes
sV2UZIb9JCxoka1YmwOHQEeyjDFT/5sqxr5InFkzeltc129FY2Mdgvcdr4zUvpjY3DVcBK6Yfb3T
qM0/pgIs5Wp1A91M/qhvdQAOer9GG0zfEdP2QNkbKDZadyjj3Ji9S71o2Y00415AL7RbT1oGvCnd
/5bmsrsWGsZlnKBptKj1O61s7QPlurlfLBS9gaiqR5FlHuvaFeHqWO2pmRN7n5sa7lUaoxfJvfgu
n2rj1VVm+4rftz3lCnVjh1wtNoX2Rv3/c8jHtw5J1FUr0eCTFtfyHVbGVlO+CiHEGpGLyu481HYQ
+3qNv++/t/1/OZcNx6GSsW5cWMrT36vDAa4AREOwvyOX0F2Vee3GEZZ5LJPgVfPN/i+nsuX+23GJ
cJzi3fC4WzuW+fsrMp4g7lB4Lq9IfJxUMyVSMmEhW/tgW1MnnEhUG1BUd2Vk9Jp9srx07xEgePTd
CS5wYuz9KrVe6lZ6z5i3ijAvTWw7SOt/yJXcsT7F7Kqw4JvGBO7OZLma8Bt9zQ8dh7oT4ixzLs25
NhUnTN/CJQU8FHajBtd5tA9IuAW3T5P53lrtVmY+G8sHfC2x05hMVVUtP4u5Pi12Jtg/QKg6up+j
8bKTkHzyp95wT5ZGf9ac75Rb9pGoxrtGTyN4UOoFmNNes5Y9WhEk9dqAgmtoAzQA9X2ltVjrEDdr
w1fgZXd+C4DEy8yoMsddMzLyRQDDqyUK32Xg/SjaCl5SkPkMRBe3MuLayfI9bRh7z5txf1XlYEra
vkgQNwOSOFBYGkYu08VGwMxK59Rr+LoDr3wdJ1/7pk+USAuTmp9qZkoTo86iv95PLhQVqWsHdEf8
Vk7tbRlsNHtDeAybNUugDxrQtT2ojKUda4Nwu1izMug92VIeuykpTknOxKk0EzxLWDt3Q7YSWxUU
coew0YpWz5x2CFAYS5Kq9Aq2y3zJkoUJJ2iHYlO2xfM8Ju+W1sJioZ2BS2R6QOX93SuzIITo+gVq
5ftNsYTtqOUsGSzx4hcNQwFRN+6+B0xDU+qGsivHdmsQmBRbGFU0AOcA6wL27RrgN+GkpxmtPXpE
lJ11Wpg/9SmV2EnBGmY18mYgjqTfoYO6y2suGSWVDoSeqkOyTuN/hxmuPo+jI89N3b1V0BOeqHEb
WAcZoapuN0fGmmQQJHrjKOaZoFTtSykf3YuuEARJEEZ50SEkILDVjWZc21tOyDpuc9OTm9olmJgF
3SyXuem+zMyyolzc0kjbUiuOmmmZO2HXv8QtiRNaKQgAeLE4iHXcc/Xg+Xc07M0nLsjDrlRy2Q5a
kb3pc8PrzfaPmUIMs2A6MWYJzFcpOtaW6Ymtl+XpFoCLvEgYTffY+LV9PYMasfrKRC7ElFTCjg+l
g93fYNZ/QdXybuqV2vrWhGbHSXoDwz6gZxOa65MLCPtlcLPkebIQ1vVBewCf5zJoHoaHBEjReVw9
/WCVho9x0ykeNItaOtXRP3rNTLu4zlxiAXh7LTig77ld5B+z4w13eiCZ15ct0Jo28N5S25U7EG0i
3bpCU0PkJfVM0cigv96z6DGwSVS/N3nTBMvRSfVT6Uq45q7S5hBBIY9xU9FSAA9qPWNnCmJwkHB0
0GLgQqjIwx3MFp+ENF+1ZDX3ZSfaL1Tq1RKqqSfzxxSkCWiiQKlTlV4M8rrDLd5n63Nq6gmAHRbg
Q2thuoG6t16M3l3vPI0TVLXp/AjYtw4n5uTfGJxmOwEmg5TdUTskK7SSlpbzvqpb7XMBR/Shi0RD
/yfs+RsSmRuly3Q+/TWonuUg1rgHab9tmC7cp4WVPkAuw3+dSCwITTqQ3ao5J0dO/nmYjOWMznph
q8zVq2aAfnNqvHL43fKNPQTeLrNRwoP3gtFcZHApWusD4Hm+d9JUewaHlZGbm5pXy2KBcx90o9FN
8yM9v/5n7nvMFcmvlt8kdpqtu47iEuSkXwDX8t70PF+OA9P5qJ+MeUvBk4diKquHaUBcaRD22zKK
V8zFx2LFcW4C4yxlP0Zr3eJKTRfA0pRhqJSScf3qc9g2wrYCmE5Num+xTu3hYYpfbmNesWwj6rPQ
NrymmKuvlmz6UEMtQRFflOIX7oxfosTHiZQF2eRSg1ZwHchAHchJnCHpw7La1X5OsRrfIH663KMX
NOLWcdoH+p8Riv/5qxg8WtM2OSjMuAFV12nqnXsfhhl3bVIEsFeg/OoZb+Zl+031jvME9oSw0fyG
L6j1AYG1XutbzeRy4Sw3LVFSKOTtM9paDAoMuMuY1rH6kaAr4Ah1ZsAQrmxoQ1T1ls2+YwUtY3ss
heYd9aaY8UUOkHaX0Q2++ZY57qFcMTq1a8PZ9AT5EfcsulLbG1IHiGY5ausFTfYM2XU0ojIzPKa5
YzWiqRnHaMosvD6VMi6Z5YlLCrqv4h27doleI0eIwpBV0dWuma+vSLu1fsExODvjMbUDLfIovHm4
HA62min9T/xFwz5djZ6MP8yJDgmz0jwD4Vzf6GCZ73PlzxcvGbi41TYaNobydhmCLp32gz1O6JaY
xmu3WSsKQRGbo5GcHbOwrrRcyirq27SC7ZG6fVy0QwCGzuoMFF9TVsROh72yV91yzgZqEQ1LwO0O
lpt4Z/yJzbVQ5qs7aRkcUoajkYUX3Q/nrvWOZuPVezcnJBvWIx+o75Ih5aGR6Q+RiuKJiBgjtBVw
943O8HvDUNmI59G+aVTSh+6WcbJKZJKQMHbLUrB4k690tbsz9/6dXi/I/NGNRSKdxTZN+7fETqvd
RE/vBx6sd7g8T72ZnMFo7T3E3NBNJWLo/GQP8qlsnYOY0I9oRuPdJ+hjVYcvOC/3E0agvZnm31wp
sxD6J6jpvn+1Jo5bpgAOCZwlN/cOobHDsk9NSBDoJ3dGbj9TZB8wEcAREojotGxYsHTfTqHWicyi
2aMq8jg5WhPOH1vbpNvrFuLNoyXVtZs0Ferg00FRfU+125fMaMnoJfIcFetq/uiXFKhO55zy1OC+
iEcCX9Em99sXJ/Oe5157yet53OH9vTrOaOHVQjLfwXbauugGQoKHYuotaGka2mRwutiPDeD0/Ydf
Wo+elVrxNBiH1qrxyVqRJsTZkqs8jRjhxhRIk6mLNkp8KTddo8PDkcIDfKjqNqo8NooSaeVLZUBT
dU2iFGCh4dudXO6yEAZ3sl/gxtVaJDHsa5DqzyKtkPAsnr/NTHBfPaLYHBca1yv8zYggAo+bXn4z
v2/B1Z4nPyH8IM/3+E8+qtV+90rtNOuWhc+jbLcwIM7cc04C0/yuNdNjI5A4ZZP7gqWOlkv6UfbS
pJdgdNcEZ+3GyJ3u5PbSZ2PsHpcRcB3oona/VubTIt2dVcmLMWHSmThrZUdmUsVvPO8klNEMrTmR
f+jeDQmSx/K4eHuNu60c7170eh2l3rLDcoUECwIKv0aFD6l8tf35AdepB9EXX8Y8826WOwzWO92r
PrSebODc+ia76tEmwN0qqkd2sZ8lvDvFTkfRzwVprb48Z9p4vvdlLfYYGS2i3gLxodlHCXFEYUu/
odaW0CrS2DHZP4QFVpptR28MzOp5sqM5e8eHvyuq8aL52c96dq/KJ9KxXLZV0v60yulROAa3PKqA
Ntn5oruvs9VDVGh9yFIe2jm7k5UWkzf52rUD+rHFD+l6i2+cvh/6Mj/4+KkRxvvu1rDWC95xTCne
dLKBEgoCXBWRAuVxTlEjUSuUe7OsP8EaoJMF5Jm4r07JX1/Rw1yrZYEkpDldXEnaUYs4NLN7lCxL
zg77rhPZcbyFrTbLdoHId5Obo5g6Cy9DxFVHWdNxs8mBnenrgINZlPty7ZMNFqTnYKRoCNzp0QCy
GLloZqMAki7NMKSTue5y0YTytwF/6e1HkZLP5n4xrIhd72bjy7mOzBfqf5xNfkdzonlruJkXjgAw
wD+MTe/b7OH+SbxPXJjOxvYSnLly/hzGMSRqYSt8Gcrev4Lue1/Nabv2qPas5NtIZyTLi/N0y5Qx
MlK5shLjNRSii6aCXVEsUTJ2OzWIH0uRf4oxufNHbkhLdSU4Fc08IcZhi1IwXqdSboPcRKI1aXw/
AfcFvxqAjrRvgY5VvBjQTI5+20VjrTKc+sGDUFnk0aK7IRah6UiWVtB7V5+yPDXydzsfnqE6f+bS
e88DrkCNuSKAc6hSgguMncictKhpxKEvCeUQa5Ssrb8bPee9arWYjDTM393yVa86keFeUm06C+JB
ppAaCSB8cAGH0n2yGuabtU11VwXeRsMNcqQpZ0YCCZicpnJjE0qJ5IY4aL+HopngMjQrnF/dYHo4
/ceXulPkgznV97xVgq+TOg9ALHfSXn5aVQCfGcfIpsf4AMrYe/fJxINVTs/r1jDV0z3wr2QzthUU
UvLbuYqnWLRg2goa0rhX1TVpAlS2ZGUgocnDVAz3+DkilNfXxS62ATR5rig/DX96nC2dPwkzcm6w
6lu9ulNyyLaF1V6csXwbLDZj6mJsxH7CSQMmxwJwgyAO2HlFJT3r1XNJD8U2Oh7iwN+VZT3EgrzM
rRLdU7Y4D+h14JFxXEUN2BMQ4/KzM2x0XaCpbSRvw6CAqoIUjDqnf6pp3nDoFmdUWWM4gFiOA9JS
MajvS7u52FmPKi1P0DDZF5TBoIm6IM4mG4pi3R1U3t2bzo1MK9VB01hOZa72Qdce+FQXw8C5PCxm
SF4sPuxO1Du51j8pw0M7rX96tXHgWqFd0G3TH6+5CHdeesnX5lNB1g11nx/XLWdMANwZZTfw8/i4
zNc24GxezgnDeDp/KCsgunkgvaCuTZ01UUhrC4DwfubuTBP8zHVMv0rc15thFM7BhMDSo0jk72Ie
79373MgOauz2xbqGhFd/Z5feQCLblnkyRIlcXvNSx4bn+/ORZtUvz9D6Q6U0Y7Oa2dHS1RM98jDt
3O95n46XeRiN0EGBSFhEEOBAbo/mrbItA1c9wtU4p5UyQ7fp9tImdqbsPczWxD2Fg0afxBg6bhzs
6pEhpxckolsJwMVu8KZl8txNzdOg5xTRbQegCegToUmAfLoW8TkxFgTt0E7ewMOPslW7zDSoKDgP
lp2dmlS76BSyIBBknFgaVISb3la2bIVVZ++FJ4cN//5+pee0RxveAvHAfdvb8/MUILvnv7wSOi+n
h61lbxQo38uBHaHw7Psl6HKmcMrdae5te5IjQjS19ywwP4bC6Wt216xfNEI0nbDQ4YPMxaYdymm/
FinR8daehIYXv/HDqtIvhZw2PjW9qUHL142OoYbN/w5euS29AEvXmu7L1juYhgVrenoCMPRsmgru
VRs7FJcoNJsSIBcJgQaxObj6hyU0vNmLAyY6+4y6uqjskxD11i/4HqkdFW5W9y3Tpm/9YHzlSfoi
SXDeGEYSt232Sn0fJa3zIMwp5tz4rhYuT/RVN7O9miE1unNTw8MEUs+SgrEetAcCLKfDgOsUvb88
SD3lwBuuy1iE9EuXyHQ/OhgkVGZMEhdIdepF4o3eOEWymxSsOHtaWFvkGlTZw1jM2dlbRB4x96hD
PUursPI4eLMAHFVTj0MMkAwlZdrGauRkJ7dNj80GBFzJj5nM2i8iiQ/mmH+38DBxbSRkQKztoZut
n4Zbzada8mFwtkZ+As1P1qc0Ne4YG13U0P7K85lGnX5VDUnbriE+LPRMkamnX4YRnIYW/1GFD9lT
3paB0oZEtjey6HZdMT4AEMBxqfufkkNYlu4P8sZ2+Zq9e5oWbBU1A9PvMYR+8Z5W2F9KlwOZIgcM
VOU+thIo29o/pJRKvq2I9HaKdzlo08ERGW0NPBWbqSHs3s/7kl5LevGcIYnWUhzqmxsvlaOzdwb3
LjfGo+VO1wI09Zqk06EwM3/jdfyc9rpw/1i/d87yk7LPZQLaeBta4yyt9cFW5vM6FTs5dxdjsYGf
Ljh2q8F7Bu8IH7iVT9It6qs05aNuZ84LFPdHjc2ZjtPqh61ZM7SwzhL6OvrX4QhMntSFedkZA2OS
QCT4khhi9t64g+m4nu1FvJMjdfEp0cV6g5P3GeAG51AB5YzMPnXjuraiGibkABnPnmH4VzJektep
8p46f6W8rOMeX450YPJ5zk9siT8Td7zTQaPinEEcPtUIZ1uxlVNH6AdFjD8s9BgqyYgu8XDomVzL
9OXK7f1O2u67VdhMLuBjovGJSls/dTqa+3UZY8ZG4H6YDkHI2TUwEnR3iFzmKpXeQPlZtytAiQkc
gi/UwZuD09rMu06fomHAwQfs/crOTmqiGgHupTV9q9rihpP2933JLEq3KLjEfk0qbTfXNaCrJmJq
xKgfihr6/CIOZu9AdF28WA55FK3iXuXs0kIc3FQ3NsOE2ea2PKY8f1qsDCDYcOpzb4Sxkl4lIxEs
YuOlsc1db3IFwbSFQ4eZmJ/CtG1ot3pPmO13Xroe1zKn387YOtcx0vrDTjoEH4we5YS5ZwM5+06/
R+i8LdoUSgEsL2IVgre887F5sAcYMJqbNC6zeittZ5doKcQRzT6U+GvaLHCpYtSRYxw8Y3HKQHg5
phZbg3U2jT5aGsjhhA8HSJKI/ubQaPOTR4kxVuV9Mikat8lD00GHbH1azCugIZeydLo2ajzmpXcx
3BYndsKSxrHDnUAMNv2PhWA045oZgAtxi5WTv5X9bdqUs2uMzb6CTgUert1ZGI247VaXUdFfr7TP
2pjc2/0tBG0KI3868/wCuwnCIGm2Wos6rVTMxIvNzRlRcctIkDsJzfy0SYxZ3fqi19PN0H1QUBIa
l0OduJtDPnhPPZ23mnTVOhnYeJ1L1S9Hd1lPcKhiRAzXEZAPlHkau/WuLt29HPVoLrWDM8qrOY6H
ycBFrOf7FNk1BIjtWJinWqH5JrQxqpb6LGX9j1Bu32D96PriUKUTlj31qM/TntUXrmn52DQqbodq
W1J9k/mQ7VVi9ncFRO6wX/oHz644SdAxAJhl7M1IeFq0LekE9mFKWeSF+a3ohkuVqm+jntz7pf4x
axqmpgmiXNNNP26y/kRQ+XsiIvrlUDOh1UXzQLbkzrXgpATuHJd6uWsQmcQCI9TZ6fqTNgcmc4Qh
TPgNr7Df07gw3fuk5EKK//quz+fpsQmq4wyIdJcRraH5JV6yYteOcpd02bPNevDJeWZ4eB5s8jAo
2OXSn5xy3mqaF5sSTklW6t9ll2xoaOHGw1JkU1y2OMuKNQlbeFA0e+N0ba7NKJivBPwLMKIaLsey
e9PTBJCEoT+h7IjqhT7TgvfNXND1Z7QKadAkJpSgYdCellzF1KJaWApXj12A8b3TWxejnBO86AGJ
OILwOxJ+yH3B+EMLM2E2RNANW6n/aE9FG/nECEPJCXTaGNX3Wue0LXtxbgu5H3T2M2Yll2oqPvDQ
/Oi1VcSQ4nkHrX7jZE/3zhQ8uNK/9etCwi6x8uBLbJwASj1PW10sR7tW19Zvn+joGseOxCbalQ22
VfJgRmOswpVadqZ+2Uyrx61T076RvPLhpOUJ5QHAgw5mihDvGLhoP6T1CdXmthnEXboGu8ky98E/
IASIBiiYIvqdO7y+Na7iJFaddoSo9VqyMOh5rQehD1FZUVBm6b2VUqj5LgkIy9ocGUtjY3OdC5nE
29VxKLqN99y6NQIYe2D1dCn4LUUjtzC1985Aj7UU1P19jxcqMZaDFtCF8fQ7xu0kHs64H3BBckKd
/YGNiaZ/MkE/Kyj4XaloNJbWNcfjQEuzDys1DZtCgzRsyzdpmT96WTnPdt3hbQpwefUjFu26qCic
3PqhgQaX6AA0GBscfKeiviCqCU3iXDXbdJmdkwjkK7FY/j5HehO1QAthNFDL2nRGv8lAnVJxKwhR
2TDtoWyjRR+x1mLQZ0+6bN+A+ba0bfUiqnTre0LUY4khNVzX9Mr4Z58gvA5HpTn4PzKfqhC1kdGC
HrO++UNObE2gvSgb/WE3oklYhr2n4ZGBJhIvBfkdPcCGqKMwpqXihBDkdpj0apJDqHqzgblrNk4k
fPM9g5UH5NjRfzeL5fsyJYyZMO+GMiGnwBnwzuj0ubyqriO6o1vL7bmMeMuFBu0zBz5ciQGesdvV
X6W9QnnjCXIZiCEmssjZDZ7dlmll1yZvqYXYCOx5GpoBDE7A8pvB0eJK9LsapGedqddWlgcrSyGV
eGebCmZDfmmmmM5r2ue86nf6kB4UCNig5caVmwGdwcTigC3X02DOn04ewPwWxRbJPSMoe9usAw6b
1fzoAKxfkhp2iQIJXmABFHQknKIfQrwSd96SvxRleZ4ydc5KKzZXhgwprkO3BDDn5R4dSaWFE1Z/
YDbHJh9/ZUWBmTzVj8LnadXzr6C3dk65xrrdfTdMnJ9pDpKzUeZpTODtOTNErWSLEDrGWL2fvRR+
9q24KfCnZKjRERPdYAGgDIryPXM6CCvaTjPmh6rvHvFDnQr6cYNZPo8zcq0piAPccLQ5ivu0Th+L
FDtbg/nNrbMjAELQ/NNCtyl9ghV0N8nqubkZYWjFp6G/tsDuoXoNdNsbPT96/fCSY9EbAudkY66i
bpSPtUEwMUYlFQ3G+DmQlLb1c43kraQzI2esP8Skv9Hu60/9zCYx498lLb0OvRvwKsi+bL+5RccV
YGGwwsIW6JgNi+laZyDxRwN3/Np1cUmdFoo2z/H/+w++KHcYtn/A4yDiQV8OrZY9yq7bccSHltbf
Y52+CDPhEzZ3zbhGhlrvlrwPl4kVZ0HlwoMHXt03jzKo76d1/Nly53KWVA8nvfh0VvlmIwqHB8yh
Vc3AMVEwkWPlx1Uq8b9ZwRZwK1Zsjno5012qENViGV4/vJEWhPsq3AHaSFLsFn990jz1GYzMzBa0
/rpd/XBtMn7a5RboYdMKF2b6HnRCRkmN230RPVGuTcqcVWuCHd6uV82ZdkNQ7slYuo6DTN9l29Mn
Tw6BZj8FGiQdIfJuz6wTey0CvdFMHhx9jkoSwFJAzvCXhjTSRv21HeZoqdjhnAoZAHLAo6jpOmBK
WcA/dZ+EXtmYV7VL4c0v/Qr2n9r7UKvpMRfYgmwVy8pezgshuGj0DRmToH3qgK1K0/lZFT0TGP3E
cRWt1nRexPfGgrM+2mtD/007D/5CkIHadZX5uCLo2CXKeHFUcL+663VQxAd0gmNSr4/EvUSY+7eL
O+3WoNm5g0bgSqq2kng4ZiLtg5PMd6YmFPgQMxp6FACphcOSRzs0HC2qVbmjA3X2+pxaIsD+PaXh
IIgumJPO3WiBXexb3341e4Fbjw4aDaFvPPgxBKeLkMV1VhAjUrv1XvmjVDnB3Q2XV5j6Qo4TK/Xm
tMMl6T6WLReAak3auKF9MhkGhUOA+89rqoNwmq1YtGsj7XRvajAsdWKjsMojyVvv5Dj8sJvkftK1
VxvlCByE4m0V7TXNp/upSO7UDIvZmTn42OW/urp6a8H1ore6X5Gp7JXEusukf+ZeLOsGS+xi7NfU
2U4unj331i5YtTH01o8+Mx7w3F3Spg2reo2cagHIoakHX7cje6E/3gBIqWiXMdxhwOZ04nW0xae3
MJVEG+i9rDTFIIh1UZcCHsnMg2mP706XHnv22qWefharONb/h7Iz25FT2bruEyERBETAbfaZldV3
tm+Qy8em73ue/h/sT/q1K12q0r46OvK2ISGIZq05x6zM36O/fKmT86BNTty2dxvU9baSnIOiOYQc
Z5X8VThALH0H6k0S/Y+7R3n4hyPLXd36Z/gum8kzfy7O2zWVyFUXlLDByqsoje4mV7I3ksMrNcue
JjG64p5uMMie/6mFRVDQMWjJmlrDlyIuTH4XdsekWlNh8pOfgzc85G7JkRNCc6VTNILDTQIqBQvI
W98Or6ptXjhTXuVOsmmijtKacwxidVRZ92RhEKjc6eQhw1nFY7KvpxI9kHpsCoaahDfkBzdDzqHD
TU+kradwoKZnBaxdJki8A4KNx4hOi+5oUNibNB32jDEMzmF63TneE1Pklu7ssUnC664wfxKoQmsq
0S5Tfn8MRfOIMO6BiPhjEMbAtwlULPpzMCckpBU/Akz50ufQp9UuLu1zIuyN13ZXVS/2Q8+hzOid
I6GUzsFvbOqR0Ta0wcy0xVTBia++OUX+x7Qt+tf1z9DS51kUG8sY71HpHdyRdkGTndtS7ColDshM
UTOEdEBh+driOXadq9lGwNhEeMfMUMESzqbbusvx2JpnL6cIx9iFEHPdI/ZE6AB9Vz5ob9zoynkM
2ogW8phB4dR7AhUAZBdbH5xEGPZnzifgtZLjELaMCjol9G/H0CS7h07V2EFVaBKgLyU6TGM9h/5N
CU0qyOZHqKUbs6NimxXGEsxpXNF63VQjQOtMPEv0xHkAhn+KdmZV37adzQ6V2aFuvI1hM5nHU77J
Un+TGZQkKqQu0DF2OmyeOz3RAOFjq1vIH1N+BaXqzpjZvUCNhxdag5Mzk1PW53srTM4LdL+P1WHE
b00u3dqtfCpZgGjS/H8gatinjlfZjPbQUaekrSh4Td1aJBSYl3JgywGX8jrsuuEZPcaZE92xj5Bq
K7YyYd+uyxnCVG9c+zo+58N8tL0ElGjQ/85t6rxFfuYlHr3MODsdnPqeurJumB18MrYIvXyt4vlY
uPPdmKMuyFV27LKyW9e2/5iRgLXuTWc3JimbaNd/CuIEREli3wszP4YGKSJ0AW6McdxbifEHFecP
qrgctUE/hQnCuLT12nNoRYjXBe1oZMg2FUQWi50wGmNHcYcOyTSPp8rWDzOhb5O0MPxyeFDwDehi
HppYMsoMJ8YkxVdqhPVxdMPzFIYPaTbd9N2ivsMUPosbo4/udTICEaNoX9qCs0v4YoYSBqhLRyzj
eO+4K1IXbtqiPnAnvLuk/1WQGjC3yfdx7g4pWY50JtZ96j/OOKzZVENR7qmihrcjIQiEfm9q1zin
lrUnAfQmAycxwbS1UB+kEPxIUXmpquncWNkOQuwuqNlth4S0s0JBdbb0Y4YqHjvSfW8IbqE8R7je
s37+1UDB6srkrFCn3iSwt5zS5BzYwNJN63UXDzt6Xyx08aEGnCpdzhtOY1w7OX1qxtqTjJObwEFf
WDgjwVSDXqdsSDld6RONjyv8qWTiLlUD9CrUC6PpGQs9i2DqHAlCV/tey1/ADcSeeAfKQkG68qru
RYbR3m+9bSuhtGD+TjZGVD7PtrqRQ3PtzhxyQzFtYC/AfPXUPvcs0gMjkhd7KQnFYtWe/adG0mBx
iS4HRMiBvBq2dZLeOli4Vi3jgpxLsEDKv+NkeoiM+iSjfN/Z3q/GirZebdwqEhhsg45T6HOmJixy
Ks+AubBPdKQw1NMLtq4EpmZ/haHxKdDhDbmvV2OWfOuoe2oKmnTv7l0L+mtWh9NapM0jrswjAq9t
mgEGZAO7I2fv96gVNLfmPgXFwQA9aJZIKqAKV0LJWQWOXZWqh6rmKMVWCGEFrALjmWQUEA7DHS8o
WPWD9ctuwr2eYemhOeYYtJymcPjtrLJmG5VugwitmgFAdg0HrdwHsL8gptm/fTDJ68ZBq6nCzTSG
1jKq6e62W5azfZNa625a0lvM/GpqhuoxgsFrxQvVHNx5MI9vNsqUTa/TPwwba40y666EoCe0Eaz1
ME+0+tiLEMxZrxGCWTtq4sPLxMS2sWdIJgOODDdqgHpESQm6k0wKA23HdvbnW6Ov7qqcAp0nT0Mr
3xQWv22u2IwpUe6KAW2bDaTk1hL2KUxQfjiGik5x6Oxn6LrIYSmZDy5xejEG8E1NG5PPPkeLHz6Y
RfXNTeQ5gV8mR/pDSfdKT+tHZ8u3DL3ZDbuNdWcn2S6ixXqm1dNt+8b8VUGcAw12h1vrZW4RPYA9
ZHYjzcklXzmGmAHXbtyOOYw8SnclgDQIdeKGbj8pXFH+kM2c1cxaHEQUIWWaoAYZebiTuHksRQiE
IK1GgoUauiY6WAOxmmUxH5Oi3iGrerE9sKixSg+1V3N/jnPrqeA6MMozgbYVogQWfxS7ZGkssoQo
U9R7JxdJjCOTHVDOcRtO8avpji+jkf+xausn5hVmzvK+tpkHLdtH5589zKq7BxR9KKXzWlMRRoYQ
bMcFvp4b2wp+lV2n941HpXHuvI03AJUcnKPsmudiAlqNK4nQi2m4qQDVo3Hd+d70mHn/HObadRCF
akW//ZubcxgZ6RGLKgr35hQeDSGoQ3QP02hAAJEEevDdlb7azRNZI+TIYWRCjfC9XES68RQ8p3XH
UCd7BEscIYBZ7ga7Cv3xGicgS3lfPTMjYG3CGgqhb+kiQmeONoZnlj8Ji7HOA7EuQHBITQIa129K
u/1GltVLTELJBj2EWBW6iHZ1X8Y7oqpfwYrs26BMt97UuZu5oOI3986uKf0NaeMbpDsUTpXPIcDv
Dpn27zmzEElO3RIp5MnqmKd7vB34jsMfBFZvCQQ7xHV4EE36P0mHiGi8RF/PKQLoyo83BdvnfSjC
DOoPaG6U/6dGOm8jnPMHZB4HmdWKMrF8rPmiXcIIwWDFJ4+AzCtjZmNYqzg9LWknDHPzxm2q6Wi2
xTO6puuWaX9F9/+2G4fn2W0r0NxjwQGHjprUjyOOAdCfHS0TSKx9kd212XwXiPC6mPJi3ckKD858
kyHfAScIgjlQkvJ++5TaE/+p+zR3guTosOnpGdBhUoXRbj1F7nmRZ68+xPNVJZof0om3qmgApkKw
xEjkDLCtQtzaJWWuBqEHtWC1xrHKoS9z6UPx/IPUCa5SD6pgi1iwjLEy0dZDKzh5T1OLIUKRttap
6FAaZru1XIQhpW39JEr2UVn1o8AtvAWHccI3SUkJFv3GGSIXowpa7y4K7z00+NUQfktMzmGKHU6c
5t+ZWaBrTc41KsA14S/hluPgI4Ykasi2OaxdcIN0S5ly56jYTTRSN4FDJkSE2G/nyXxik5bMv+ja
EhiNJgt45PwgEZ52bOj8hh6ROdC/SNT0PIn0VTvZqUBaH5bjCb3y2pzqfSA6kjjoJmYdsQex2iQj
fByNzJ1I9n0Eu60LvedxyJuTFsNLHqY/0mz4E3tI6uTgneYB+U/MBgAv0gtHryvyTY9eQx0RhSeR
Th7JxxbK3+Y+LsmJCcnuiJ1TbhOhGWf97dRYaCTUVpYGuZwTvNasACGss5KsvjC+Dad8Vwr3yjGz
PSEmb2klSKWhMtWsU6IEIdxGm9iNECGEZrm3LGg+M9iMlS3FS+iLkwggfwpSAB2SZ0MDz1cWJvND
0873wCogJUr3Kpigo8dm5p+zfKChPNnVrp3Ujc0W05lHJBltkNAWZ3XqQ/aMhM+fK7tDzWET5YEq
Orb7jZvFj3EtXq0y3+aDPuUuJIAO84JhW0jT5kcDdywkXBRoaB6SE1UWtWYjS6WezbKHxJ+BeW1W
/J66sQFDlQsz1zDPbk1TAOp/yCbGa7aEvE8bEl27p5YghkEmHGlA4YwmdGUVK2o5wH/L9lanTLAA
JrNDkhQsfENLvX8e4Am53c9ayl2e2ND9Ca5opk06On/iJLsiqiKGfMTxbiyaYxUMJfkzzcMkU3Y3
UhyqRP5W2o8AdEM7iAavWA8S2nsZJJAMY9/YsDgUm7YT/U2kwTwUBPi5EeLrASzNQVMCs9hpJs3w
PazKX9T2B9636lZxLh5VnTOpKTqLQO1+9xMREzjN4m0Gk5P0OfDjpWt+C9vpKeekYtao7Rxv7xK6
BlLyTB4uCKLkl98WGx1DrJf1LsXJgpKk2Zp+0f/s4/aq8eBfEnOVPflivk9ompuG2KnOOde5sp4S
MzmDI7x1cyp6MUW6K96OteHpH+YIMf2YYknADb5kFQTnyTFeSIS4xwN6rVmaKfKeGV3RRppFu8O2
eTMO/htU00dDG1dxzxdjVR4wMy/j0FN853ltsYlmJHO4NbgBsZnc5IyTKdp0Sr6wLXoWjXs7RsaR
s3m4s6RNKT/zjpQWQsK+Mo+KmG8+CYdGquT8RmXTJwAl5T1wrj0SLYRYv20epU0iLPjEQz4bJ6MB
fDaigo+t8QFOw898UtcdLWzESYfSae/mIYIWHXHuIhw9XbequOMgxCGIxA2ojaxsJYup2bdsXRq2
rST1BDBsdZ8lK1EIUJ4t263Erw5iSm59WlPHtqsgFk+YLf0wOptNfEhYzsA+wTkosn0OnlKJ9Pfg
5OKUTLG79qyx2qWI3ClsDcC38wPtkh9dBu3WSx+iHKVEEVUT+r6I0lzwve15RoV7oKkEoy4wtqP2
wIRREg/zb5Zhf+9CxJGhJmViDsR3R7XcSlqd0ZKxKRL+Lu+yTU+a3yTCw9TYh86annqn6lbT4hAG
HLp36yWKsf3NEfm1FeNV2jpPQ9pv84qYBq3NKwSIR6WQs9B1iZsakmhQPTk4sJEDMmJKgFY0ZIn1
qbS60/Zgrw22jG6ralrpuCjYzJ5lhEKz7bybMqIzH/S/3L7ib9G7wshGVEZkb/Hp0XfnQAAFvn5R
qaBXWThMfR1NqayDcp4GL4HM/sSieMAamK/6pHygLruHC3L0quhmjDCHDiLZwfxjSprz1yadCLIs
JYfFafiBvyRechg2tNwCNH6cH3LsXMkU8R/VMGkR5uTBdBX6KPxGTDg2qUBRd85IO2jGmHZFte5K
cvoM/77HiuXO0VXlEkLgR+VRQxXEAuA/2pnfrythfSezSO0Q2lob1qK1k2I7cUMO+k0MtV/x5177
JmIN5F96+3YucIBGN0bE3NQp+5fCGINgtPyptbMxYtmesKnbSKD6K7xbA7m8zrdGQDlU9YA7mp5N
yCl18oLvXklZtxCKkE7k/rpj9U0pnCPXnszolUUJt3K+i7S7ji314FQaaXOBkCL25HcYW2+q6dCe
kmW+t3QjziJdkmULjmRUjdR2kPU9Bu9kM7Lt3dUoAmgBiiOp80+pM5xd3fKI8ZM4cbZuw/iKkGxe
HbbdsS5h71V3RRr+AMAGYG/iyDhk1TUJcNHKLEloaQiMjWkSWfy7YCiL1ypz6RIqe0Mj79pzqY4P
RnyMkvxnC6LZo89S+NMfx++e7FE9Vqmz9UlVYmuR3huBuFNdd059cniFuffx+DLSACzmmOwSXANo
KMGqSU50SIz7fUvETkESNmoC/6UcA0zCFOC1VZ0SmZwTgI6jM2zsGq1pozc9G6UmClAZ538Mm2lA
hMGhsdVdCL+apz6xFhNUpcsTDYRvCBcg+4uO94uExBAhCpThpGDCHqAGfW8bew88g+ecJkcIHbeW
FntR9dmWvKNT4VQnTO87oShcyvmuwYVQSnkzZrjg5HzDsWdXGs6fsO47Ps5kR33ltg5N/iVN3366
jxH42X79s5L21hys2zIgb2JWmjDN8NaJ0BON6TWh54vAA5F4FtySXXie28o8c0CVe1JR1oQloCIb
f3gZ6XiJed8JvoBE6SufQ1emw1fu4gVT6Xl0Of8ao8seRhLzBt6B1XI8ity/dTBsYqVqjSuM+T2Z
vUQe9sgdfFId6lRSqGId21qU2K8QVwCINNAvTaN8qY2QbDKNaYiW023NurjWRfHgu1W2IaenQwzo
st/h6H0zDAvI2hoj3o71h1z108xb2eje2SZNtggHSI0LW+SyFRvtYNDs24IjoVH1CgXrTo3iDyyw
TdKKczDG1+PkvsDNYAJpsb1AjSUZtiCygRsBRkP5263U0aKJFAVLds10I4nLZvu+6fLiuS3nexJm
0NKkp4kG84pvYDul1rTnO5uoFHDYmnAhnGQ1fUe2vxmN4OT41oMRaYosbX3t4A58sNgyIR3KzQNi
2WKlm/ma0R/hRglJGiP6irIKbvAI5AGMVGftwKL33PK2RRzbJuZZReYfQxe/dVn+VrL9w6Qc7C2v
PzpZS9uPU3TtgCdgT2HR6i7fkIfdO1TT6TCe03HE4fxmaFLqC8LjCdG2l08jg8mKO4kz8pVtZOzc
QuPozvYaMNcG3/45ccobFdJxjr2fXeIexiGCutmxx0Ms8cRB7JZW3Gqg/baKq+jM1uFujuSbR4tn
lYdg7Too9xTNaEW0LS2TsjfpDqK+7sz9XNO6UcGTIYkFJYlkO9fFa5pQx5LZd+RBN0TTn63K3BYG
00zFoOg6761egj3AL+BJy3OEgxUmi/pUGs2R3QNlsOxArY1QU1qTRRcGBI64N9JyjEXKfY3Sd533
0Rs5XrcRrEasmSfEBZAZ5keSurdABM5GGa5D23r2y/yM8iRkR45W1mNslyOl0cqme2hSSqXMhemE
fNoA2k5IuHIZBhQwy/1o2qd8KB4KvvusrG+7asBznNyrvNr2eqQ1Vi9t1AjzEpj30X6m4jWBmQ8f
nJTBCZXjpreLs+T+Rqrufmr9TFwSWMbkuxEH11ZvuJw1mh82bSHQN/R4UWAlzc7J20d3NL5F+LBW
SUAbGsAikVft8KNL219DMT3YkXEduuPezSgmJsGmSCTqcWytZGwYv80G4RID/gUmSrme0dZXEc8H
ha+Nykhyx9iDSSeZJvquE03NMfimbPNcFtQmyTy4CUR05XX+vO80c3NXo1zTQ4km0pQIqhv5PY+Z
HbIMuljuEEM45fGCPKBl2MTDPRjk/pSOPSlCsfXNy8Vz1WJp6OSRnLPrSSKrTkDbL8GJP4Icq/hY
ISj1p2brQtOmifhQcyy+4Syntu6gfoZYRa4+t/GLvylPnvBcIT0b4M0Cm7pw1UMRHsAtQxUjeOjF
M0GCrWDhpz5aRSw017iP2AS22F1OrNBU+soiMg8aBjf5Ft2EgAvmb/w/GTrGc5w7S/WmF17wBW3A
Wm7jgpXDbdp05yyYZNzv+9usAizJaFCTk1+F46JYkvlLbZmch8wxl+C4mUNxDg3IQt9aYd5NA5FO
fWh2j/ZoAN5rymgAy046yGMUL4f8Xg7VESVXRgECtPBLm3rmk9uhV6N/TChowL/yqzRqX+47MfrD
F9SpDx67JVk5wShpRZXxgv3jh2RpJnYSnGgWpFvhT9GTFRTxejQ6tfv8FX9Aavj3pZwLboKHMbhq
0SIfG+Em6SZUxTjh4wmxeLQZINN1Itw0/4LX8AFFiWwBU0H0gnrlWOb799XZzGWGw/KaDGFIeT0W
BFPGsW1VX4wM8dHPgwtlCppf1sIqe3+l2iFIlBkvJXg7nr91Q+iCaCZIajVELZULx4jBqwPLY4ab
wngpv0FeQfqUZwRIYyiMJ+I7AJ84s/6pHE61pJ7XkmoyiM8v7vUDfJYllPKgWOHlsS6JqSw/Iw7x
nmQPVHv7ROHQ8WJJLzFWWyvSPw0c2U+fv/y/yWqUkk1tO7wLCJGX4yz1gSCrPIlOfpcR9156NLRC
kh6JW6up3rYWJ9pUPrepYRw+v/JHI1ybSpI/RKA9xML378UH1NsrnO0nN8iG77OLCEIXrOW2NVtf
oArFh6NNMwIEQBIFtO79tYrWorgSpPGpqBM0unamXc5SpvFS0Ic7Eo/GqSqnMARWSM772AiWQBCj
KB+x/Xk3nB27YWtRmL9j46SqL76/Dx6EtKAoLpAvOmXexdQlwqTQbld5x5z9xhbTHXL1uc7fYKPq
0+fP/J/P6mKaJHPVhhWtbL69S0akDAabRr87Hq0qg75PLtipJpLyoaRKGqxz041+2GUW3aTkx55E
mYinpg4a9M1OH2uA4FPwGJkFarVYjcEx7gE/oKWv7Cvd+EO4nZNKPyNV6VFdkPPW33x++/+8p8vb
dxUrEV43yxHmxXuso3yCqhNnRyNEZnjw3ITyIrkuEQo8x8Smx7JLBcAdZXULxTFDvVdh8KFnC3b9
ixnsg3lFKkdYHGM9W/E/78cU+mJRZcggj73fITMv8EzltMX6pNrKCbUCZPGKdIXPn8BHY0VRZHMd
RyjB/v39RVHBRsh12JV7lm/sApGHN4ZZsqMv08x4+I/XkpAelF5+IDBUU158oPVcdCAG/fCUVQjQ
bF9RRaGFsm08We8/v9TfJGPpSpvB70LLZsG7pHNncUfxx+2DU+xozlW1+m7OgKemxMcCQrWAuvfo
b8YGuUUzEzAZJazsoRRL9TRovnizfz1kbkZpiM62Uo4p9MUow3lcQWkrx2MAEIQzYF/t4sh9nZks
/yu8cLmSh9+SMF/X5KLvXycQE29surY60qslSJNemLhOhwigVFrLtVL5Vz/t7y+IK2rNfC9pogqh
LyebMUCGOhnhyfZjKi8N2+XOC+EGzjLPKFASiDA6qXE7D1V6yw6PjOlUFP/9AfN0CfDRcrkPdTGK
IyiRknk6PPU5SfA1VhUC0QTEqhWi2viLHexfc79c6LtspGx2rx7/5/0zppeF5ZGhddQGDK0jGspU
71o3D/QXq/cHw8aBhOby1UjosZcAT3ZP9MJcOzrlUWveDTQkDhM952t3wrv8+ffy19yz/CbNJ+lq
02H9XH7zvzjnducTgkbGxMGBHU9uiHJe7R47C5ym7r6bbf3FM/zgeqwXNldFselAK3x/PW807CjT
xXgISLp/6nQXfqstUscZ19XPUUTdFxP9B9fTFv1HJjj2B9Yl1JP12g6xp6LGaXSyYyWQ20BTimO3
vVw0+gr6+xehUrr6n4FoMec5sL3e/z5hwqgboig4krcwbrwiH9eWrutzXVBralHu74gxhtRiNvUm
8NuvRs4/p5N36xoXdyyLzYlm+uPTeH99PTQ6FtS0CesLlIfatBLEMRYGwQ5+R8TOKVJLYYg7cZwd
1HdwI0tQzBFgRQJND2H+0t3T5bk2KEl9sWn4YFx7YLLh0i4Hkr8eDnESAhNAT4fZpNO+KXSJi1Y5
OQGOeZN8MSP+/SY8duo24CuGtfCc5c//NbIrEZmc8PGKl2lVEjdiOqQBInhe5fNYPZlE7VxFHB/p
91rZj36w6QV8/mn9/Ws9k30wkyTLqzAvCe0m3Ec9pDV2CrsXt6mDas418umeKtZXu7EPVj2gfyDy
F5gdE5S8nP5ZErHNESJcaptEVH+pDtYxJtkoeLEVYmdlLNwc9FmQ/+KRqpIHK0snyTfXI77qi1/+
11FAcjdSsBIJxcZcXXwELXrN2k6mEH54NOyJ8cJtVGfFY1NJ40BkEjEpQ/hW9r751er/wZUZYC6k
UKkE8PKL6YWQAFFRO2FDadSdtRUWokOUb8pFMx5P8ioNE5PNB266/GC0w0yIZGBRLh46miMh5i53
500ZaFf0vqC5254/xd1ozzZhExl/NSiIn1hNfU8J//Phsryi918uMQfLwRImpOAnXNw6HF3EW5Yf
IDMIZvZifnaNq2ra0LxHPgOCaYPCy/jigX30vGBhs5NXEqiue7FB8an/Eb6GdLFq7fEqDFCTRjbW
b9cBKgY95nZKiFdNckt+8XV+8HFwlF4iBfjRBE5cXDj2Jl/2qR0cDQeTXzEZZMvlmupqN89f/MYP
L8W5kC9QK6SBFw826O0q7q2I+rM349slKeveMsVrOlTW7eev8KMrMe4hLTuOhC1+sRuhj4xxCLjS
oeSAlqyIybEbdGm9/K1penw11/+9tDGD2ixsDPRlKb3YgHkGRo6pNozjYJjo5ThDbK3AyP43dFF/
TZ7fV9f7YKxIdlkcVDwlrb+2CpG2UbFCNTuqTuyLXMptqWHiRKkHo0L0HFaCanyjfbL9/KlefBjQ
tT3MhOyHkP3zaejL2SRyJ4R2RQbhKkwfTU3njlZ0su1mFx9YNP6wpvirk/Rlref/Lqotvgo2t8qU
y6v+1+pBiSPT6GoGeEK5e9uVcbR1xtk/pFFZnocKWFIx2hgQPedGuigrwgzEgkB9QD44wWRoWdW1
W0Ki8YyQI89o/O/zh3KxulHwYgUV3JrLeZ+Zf3lZ/7q/vszzjMeWnZq6dtF5hejKhtQ6QgzJtoVr
/PTxRu77iepuXnvmfxvoy9MBw22zs2ZlZRN38UlxS2madV59TKaOCMmmt/F2hkM+0jlsrDr7b7v8
fy6Hb9q2IRuhhPCWEfKvH8s00VcUWfwDx6j0Vak+BwHROy8dgfJfLF2XBZ7/u5ajCG9YThRQY95f
K8N/1RAHHB5N9q+HOAvfUkJPlxDbYVWaULtGk2bpWDooA21Y6XbTvtYDbCq3q8UVKdjNpgzg43z+
ui9mln9et8PSDiaER6DNi2/Am+sKseeoD8qqirui6b3DiHfpRFHC+GKTdvGZ//MAllMdRw+mFt70
+weAYngmsAzUj2cB40N9Z0C/xOiLccJpGrTy4xihg2n94Kw18qEvZmvrYlr75/qc5BjS7CFsZV5c
Px6gKnPuMQ6jBJiLIYHg5V1jt86rZAFrV2Mv+mCHCSn45aWR9g6iRfDzbJsE1tKaD6q7ptYbBQbT
PTYuSttNEUTkVlCsmqv9UDhkj4XsF4nEzIEiYLRL+plCS6XYJIbO8CcdxCC2qR3bb7k1KndHACAo
nM9f6Ee/kqABRZ2UcA3vsnxWhQ1KJymA2AineC1V/5uOFvsy5TtHx8Oq/PnlLsfP8sG67Iwc6hAc
pcTFQy16RQj3wKgpbABiunPSo0JOdcTj5Xzxyz68FL/K4dQlOFBdzExJ7HOUQ2N0KvSYAS+IOufZ
ygkap2vbQ7j+/IfZH6wOzHP/f7iIy+/VILJjsFR4HI1RgGLvJZBJyLzttmhF4W+0Owuk5whkaA+7
6GoJKZyeMpJc6X+Rn2wdjSgo7it6Nb+KBLsTyZR598uPh/ahgVNTk5c3dvcssaC4jOZOOPa8Rx+y
mdQ0IIDRnXUGzPTqaqP/E9liBFCl/R7lc7wE0Mk40gviJc9uEi1KExc0kodjQcdLr8t8JtXUlHZa
4vMekSP2tlNH+GoGjPqtX2miNpoGk5IidjS/0uDs7HM5NojF7Djxx03ZAF9+TkPye4+fP9jLAbos
MJZDBAe1blM4l9MA/iCZxnmQHqvJg/WH7X7fgtCMEcCa1tZJ4/6LIXr5IpcLLsNTm8xygn3N+3kH
HWY1KqM3DqadWFvyheMrxDvVg5wBICChSV7sVBX/cbD+c1GtXLQRnJ649vuLjizMRWe07C1yTGcV
Ja2jEIHC1eRMX8yrl9/Fcik6MksdUHAx7+L3uWGPntFDyDbXqdhYoa53E7BjoocQ3vz3d6dZLjj+
8iylvPhV/lx17uDAEQth952aCSemov1N9nUc3eVz1n1xPblsNf99duH0wA/joC3YF3DqvvjmLSpw
CBYE0EoRy990fHBhhg3kpm4ywcuOXdT+9oD0TSucsvoHFSZjXvkUcLtdRaP9KikX7WHfc2BA+dU2
N1ErDbTQvdP+CIvKtG7CImyaQ0QCQbhyRabSFVrjJQxJTu6vRPYuGrKhMN9krKZbx3EIY4iDHvGS
p9JokbxlzbHznABvT+a92qVvASWx8vCLjdHFIKbOa9vawyVFjhF7h8vFKwuD2qjIEDqOCo5YPA7T
KTDSlHKahntRNZzIA7QA/+l1Lxdd9qgYNQXrpWVdTO5D2uUQ1omlwJQk18EIX40+cwr0JDU2qB7N
68+vdzGS/7neUuaStk0pCUj++4/GdmJHtL3LjzS0WPWB6AH5TPUmNzPri0lhufX3A8teUoBo0mhP
cMGLnxbUFLPNFtQ27szE2YWxKLsdqNfE2tAJ8x9Zg/wfkcYHs87R24UIFoXxVRzaX0W15QHTXCT+
dbkJ93J4k3YAYpR0iOOI5X7AqyP6A3oloTFbC6QmNMlMTslzhPIvUl5cU+TTbY6PJyzRqQWT+xAL
t2E1mN3x7vOXsWy1L54QPXfO0MLlK6Sy9v5lBI1NmtgiCa7YHGPl0sIhlWHq3W+fX2cpMH9wKYfj
rYvaQS6v/v2l4syYYxou1pGVA/e/MWB6IEiKvVFTlM+9LpK93ebDxge1dx/1s4Kca0Tb1vKMFaR4
65RmrQAcH9S70oclZSaC7Iu8G/eIRSBpzZZ9O3tJuhdu/DC5lUPOYIQLyhoqF0575e1DPCzfYtg9
gLEJP/xmdIZ1KGAmH8uEhF48oO6rSYdu31Kr2TmeW21GM7DXAnblru3VWxsA3utQCW4j2dikSbsU
O4bMmI6oY+c714OBHps1LtNy8I6FIFtoEn1/T7V6Okhmb+AyQ3ca47S6xyj0jU1VihMX1tQhq6z8
1hVpvvHiidN/y5YSOVlQnyvfqspNIqCnsgEywEMVxls9FijxJhSERqAg6XfIptoZaeIqnBXe9cL2
1k4naCTXk/ndCtrgl7BAbpMtDAk5muqRIajlfSjnEYyg5ZLRMqEIZFeLnXecoKtQIe7W0hqGp6pA
87fKRFBed9KAiz/2Jm71uGczCGBJ/8hhCjzN9Fm3PpuinXLkwhLyO3dLOgCh1ljKtoWt8/tIjsYJ
9EEIVq7yrgKwzTvaPuODnUWYw0OBYjkUeysyRxyh2Xjwsth7kBJ9BKLKegVWllyoyC8KMlMSd16F
lcS97Gf1rnEXDH0Oxa1FsXkyPO8b2Kf+N+5GcWtI6CrrBvtDtdPO7MlVmwpcyaF+G7RnHJvR+Y3b
CXa1Yb/kedD+Gdja3vDhmC8stR2lwNy9DmD1A8fpg+4XQ+LUC9P+wy68emmIsfU3FQHpe8eZ8cJE
TvnsS3tYUWTuV1Aa75TjR/1matKkQ6MaQQ420P/emL2HqTPL1B/ImZhTkqkko2MxDA85GODAFv+P
sjPbbVzJtu0XEWAbJF9F9bLlvkm/EE5nJvsmgj2//g7ul1OpNGzcAgoFVNU2JYqMWLHWnGP+cpqJ
iXea4qMA2vyDKZW/UT5DSXZvECOz7mJrQJdtEAmwtnMreZjzxKZyNm80IbNXpqYDtP+wcd8Ho310
TQsyrky8HqiY+1F5pEqsZG/O/XpwDWNYjU36O+pN+Am0/Ri3NlhOGLifhmg01+00QilyF4KeBiVN
KAJDAtdlOywtwkZWEy7Xx7JvK5SClomvp3VRBq9Rl4LrySTIxcHnu2VwyYC7TgcZqhee7xhumLPN
pywlOlvp2ECb8mi6kfmEO6Q98l6lB1GXP7x2DDkOWFeOBiNX1wHJRL4LobJ7Sid+IJW7R6MvcGCg
GFwNTSVf0LzFkPSr93DhnDh1zRune3hJdKO2A9FVCyM6755oPyjwedgpMY1jo9wlhqGeY4TwV1WK
eCeoYxP8xOQ0V3bhaS+G5F5FJjGMfTabPxsdnZkp03Cv6X4XDGObYGzPSZZdFR3vqrkYsHOZvId+
nb56TtjDv9eEEqsEENmrH0YWqmtiqiHQWB35PV6fXaOfwFrYJFMcpLMLOhJ3/K0wMaxyCxfDEH8G
ZoZIvfyUTK245QnElpVRI5T50ATmZMkfnnKtVd2a/bpoYOLkfpTeWVWLUd/GAlb06EJdB3YdHGh7
xeLiH+H355jyk+mDDI+PMYzjvVUDdi+mSr0pR0/XZe/2K5bQ4b3XsZ92KuV4hOZl2430k2Kwqqti
dHMitBSlE0x/HxwqeRM3eYQNkF5HyWwp454aJIH1SSkGMksUbE6nI1mcJZZAjsGujFujDlP8204t
z/RNcb93thNCVSVYsMf6uYFj7pxrp34e9PCN21Vc15BU3rWhm08T0VWrtJPNBm+Pu0EPaxxEBjrW
MZxxu5wJ30lHG466Uj8Ko4peJiZf6z5H/Eq7PkS1PnnzmrUtCwbDgklbJqOx8/y5ApuVjVdT6ua3
LYYnuC845EVpTAfbh5rTFU5yxYO/pE+0rOWcAHkKtBI1bHlNis8xirUyiPKWA2A6locy7wHXt6Fa
pxE3BSsuRBkNgnNkKTym5TZKgZYovkWAe2QMlhy5bcpyD08e3tTICGLP6Bk64gD3lZOQvRvsrL5h
4i8aosXgB0ZOOwRNHqGy76Sxjp1S7RRKdNheLTbIZB7OPJHy4GSLPhqFEcTxpIF3lBrudSEH8EnO
HO+I8CPwsgTmwdZ021nE42SV0+/AonOaxLr6JzcRu4ArkVdD6ejrJrJvjcS9c3sI+PHMpYvY7Tbt
BLWkQIr/phewe9GCc8CNpP9mQQ9YI9nXuF/mc8swkGziJjykrNA4bsZm23b8EqSlhSs/70SAZ/sK
x/f7XJtv+uT+IQil2liu+iXamoO70bskUwzH0Ssy+B8tciblcv7t7PqHFD25CLow16Hh/5gKXKW9
5n845GhfN7Vj3QkzQ54bgYZoLYztkVcRu+STBudqfwr2cFxc7R/o7A0JTpQxOO+rnTQkBl/GO+zS
4ZvZeVD/xkH13MQq/5kOoJC6yHM2sQnehwKnXek9TmjVegQLeRjIQQiSwtdnTBnMdpVHUPik5by2
mMDJAWoCRPePqXSw9OTmMSzSchPaI20qVy8M5FL5fRGyOoeFjTPZT4kOs12UZQkY27GeHkXJzjMN
OP6ZI3FvaZIFbu0Xr3EhXKbOrX6H9CzdeQaEU/oQEnMPCu6ZlgK9EPveMfv7spYAuYFa6SH/U0I4
JD4mzz84hjpNQzVnAZUrDxpNwhukDtFOIZE/DkNPaBlv+Zotka/paK99Mk2bEqcJ5bPYTIlOF9jI
p8DNIYjTtCnW48CroNdXuPtfK3rnWMyLZatRd7OcmxP9Q3/TOoKPko4WXqAItIChgcxOnfdJ0XOt
cKIvcY3hqqnZXEodL0+Mz/jAIquD/NQ/ELPyzrjiJH2YQuDGrIT9UbHDnsrOeaW7x5NmpL+1tvwN
Z77ByUacSZWY/Z0yqoM5lH3QesBQ3cp6NLrJ+NBlZuBITOXGzmUbdIQxH2Reo/bUjQ3r17RS4Szw
FqdMlxnDwL1f1oXOfa5hTrFjcjwVAjspEiRvoaaVK1egxU797KXR6+i68ao3Qd4n2JVBbmMTJoJo
KW8qf3EBMo9Nwtk6d33EfzeF/bZjQ1nuRLzm2Pmjs8tmx7mj2k/l+Jv8An/FIho/oPUktgqAqcjk
Vpa0cNWgKTbs+Vq4QAEJqMPr084PRTjzj6BKNtNmgBXRiIBBUgYppzz7s/E4+AYJl3IBhaBpXRUm
mdtmZK/BWyXrBA1HgC/3gFFoeR7kFEidkz1kpW0+2DKA75tvQKD6q3ggSkrTubTRTOqUOHYVGC2M
rEh1DI467SfJQnJliT66DbOiDxYtDNc09fuMEy9/VwOcOncPtWa5wPygu5SSvzFX/UOVQeRE3nfE
CjQe1IKAaarBOlHbM0Uc2J8qrf5BBhaASIOiH2juEGBBtd8jx/OO+IHYDhdaAOxs/lBUWTwNSxAb
B+w3b1T+gTeEVEGZPhWh7HEMZ9mH9NzoUc3xne7XLwWbc6A671TTyQ2cCsej0Zlq48ry1m0Fhjkf
3h7g/ZDch/a+bUIPhZIL6huF8rqo3RN5VtfDCFFFDHTkl1A1scFyBIYMbySdCxJNekeLN301dmsy
rUBvEraBcWt290NNUE5T4PTtes7eMO6ac6kkXxRL1gFK02/sc7/bms1WTGA2lKijNXIfdcYgKd8s
z5+wk4Sd9VKP05HI+HHjqflPUePswaKNejpMpdqkErZwo2FydPwyBHJO+/1BaVAIshHbTFw4kQxK
FK0kYGZZul7KutWopaSzkrq1RpqLrFLVProXIq5Xjt4MJj9DhvuU4/IfK8PvmzVcI8yiDj67+zrW
zTXqlOo6nwvwGzoYkL7kL3vdDIi8KBlO5x1GY3Tf20lTjFzsceNwSNs7BkdOBQj3iqNYtp3j2INh
pNsHmeRbd+7vYtA7i8HeXIOvDrdV43yUfn0vJfvJVDovJDAUZ9fWfs1leotaGxl/l2iYRoc3dIXN
4xTa12oZeNm2A/SOmEYHE7VmEjXEJxoKbN1tDJjA0sNjwiDpSqUL+itvgbp0AugaaZeI99j1SyLz
8AjWgWHP89G12wdNm58yozibI2eyws3Sh6aRnGfaXB8D4YfGlZfA0LBnH3hUZbyoWu0m8jnepTs4
1zlhUSfeHnszYj3G69WYXtA4BDsYPh+tgr2175OGzzdhFq9oqQadFHInctPDacuvh0J9ib3JDYDM
jnZT+PB5SLYCkK2Z1c7z2pcwhD9S+oQEay2V89wYIYXg7K1KFKNXZuWfTIpDaqeINYeIrCCaNUb7
nt5t5GjYp86tr3XdKG5MztckhGaPpWapG8bzw2qwkd9acUgeLPhhouaazehWz4W9gKU8682vNRYq
C/dgUtkQBYR4QmYMREUAb82ziNC9dCk+fYiYR2Qc+TohxZSyy23owsHE8mKYzK6pvO2skV8c1nLD
kRgog6q7jV+l/gEiEUt67INftTjA1N4YkrzuvCHOp5lfcyubZPQ2UPuLu7kF+dBONf9Ag4SpzWY/
IJIC/Er2p+i0TQXSDpPYADY2Yr2yTNVxJAEsx5iBrNPU5aRBQxUgr69WPe71zTgO42aOwZV5E45u
XevVwUQqv4lE+uaAFdhyKLlSmNzW7kTplM1jvNUr8ZbKtAoimmjstz2LRiPyIPdKZ01PolqzHv+h
w62v0EclQeU1d8XiW7NZxhxX3bieFl6VQv7qcfmfMLv9yWYt53Gz5FlPcatOJQBbV8xH9m8YfSB4
gzGch41jSZCDtH1w9TMOpbrAeAvSl7ymjy7siLdvFvS2H/7UKohSJOPR8qbkiYba2XJVnNK2Iiev
BZhplM45oh1CQzina+vnLcow1AsmwvBV36a8m8LMt/MwHhOHs50n6KFYVQbvLne8IGtg54N+xWMS
GdUNXt6rCgLNjtHo2ZUy3yo4TOSTGKeuZTG0muYltiGQxckzq7F3JSWtDioCdoe2u6tn9QJ1xF8Z
ENHYz/iaXWXlwVTrVKnlzVxDxZ2ViWM79O/DTABoj8YfxZh1wTRY1DdaQn6lBgaCulM7WAVwt7bs
NILwLOQKsQ+wQpBXRdzvyyDYLjEZ/ezVRGRLpXcramt/y4e9gzFfk5Wo3clIxTvHd+RqSK3hkCVV
eE+Ync6ePxgHKmqOoaVjP2lLdMGYqruR7filo+VzkM7k3LU9jyE4RPKlVQFAk9bgqfE0qqTu2CCO
31ZtLYKMphj8o7kI0kaPqVcKrbkeGzSBmWaXHDys+cq1ZYuz33+LCbILwrmqOCe0DbKy3gmWSOJg
SJzluRekjQzafelHD+MEZahgEX+izLgl/uxjTL0rW2fF5yF77HxQ8pn0fnrAq+Fmxz9KnQwiF7dn
V+pwwcYKA22mVUdjFIRlFa22oqt1rTsczkWVdkdV97wzDWDlqK6euo6dqdVHZDfRGO+HqtAfLEI5
SYbBoWkSH7KpgZ4QrEWVOtUhDI6BXdVgfNCqBoJIWF+Pgx/tcKjizYxAZNMXfAFtBAa5d0k6xrVL
/OzCU3OJ+FAMFlcUhGRrJXO/63Lfus1j88G28/M02WJtTeN7GZc/oFD7qzw034zEyFdTDjQKhewq
4wi/cnoAKZzMaYZlNd0DPPT0CHsoHbHZXEeJxilhGYnl/ruuwcfJp2If0vqziijZ9zNGfkWCQi+q
1xZEEdtae9fXS/NxaLv1rKXi3iAzZZsos9gJABOc8+xq4/ROGOiquS1dnrRcVeDebSzCxOYdwm5I
IDmntznppRjYHH0z8/w+iCl/zRjhEMFa/zIHtH+0Lqq7CSLsTZeUr7YrMsJj+hvC2HC3DSjRyT46
EvUxBWUMjaQxDH+HQvWOWSpBoWYJi1lW5641Pppp+VC2Yg5E+5r3L31JG8mfRYGX8ONgZhbPviZO
kVM+sYX8osN11gABEF0j/D0nnRJ7uTucot7pDu7oRut5NuyjRv4tXQzjJfOMH55UsLO7hlVXgOla
zN4e4G81PEVuk9yw1chVn2OtZMZqooJDzESC6MITHXyQn3Z61LyY35DcKwjJ6bYrJ/MAO64OEgLH
r6BxnAd3BJncluLKmHIqbK2F18UBOyH4I4uwdNdFuhW2ZqxHv/yZulO8HgS1XGhQGupEd1MNpvcq
bmBeSVTCUICuNLu1QQERrdKT0r6D+KC2MDnCoPAHg4OBsrAhYq5JjfHBg1qB1TrPAyvxfmYua/RU
aTvg9Byv65t0Lp7xoPirVEj8ySK7aqvktz+BzyB7d6A+b+QmJQt3p9kzBtmumvhn9bs2mf6MMVWF
axOnFhccrC2AzHsJ5CIYHHtao+xu130h+x1Rp49lTjsNWO69GhSPeKrNe3+US8YFQDk0D5SxtK4J
rsZnDOP8Rjrlm1U1FQe3WK0wT7krES7cZSej/TPjhM4WnhTO4UH08zU5h/ZVDBXuwDflFixdfuUZ
xBtX4Y0mawKsBuvVH3FAYA0AcNxZb2MOmJuyFwYJAWPYMUxzb7n6vClSyDKE3L7C/oz3iUzH+8nF
MkdLpruNbSJ9OgxQADZAsPtTNZ3NyMB13Nt14HiEK5PlCLNJC59Zft5dQnkDxvJAsxxweLN8cvKG
2HHuzMorSnfvFHCuadim1eM0NbDF1Dhc2YLYEXdoD1oJayW0cMeY/ky66TifZ0FqaMV5lHJUvFOX
PBgVIQGjpkcbMQzTxvVgPhaczlalTmOgSPvmxvLdaptnc82aNhjHxHRHttV+Z2UCOtSQqbUgb3fd
pM7tWHkuZIvhypVLxu9Y06m1zjLWcrJ+53GrIWUg2CvNSbcgwouM+Z6OmuO13jUcyxEKP1fRwT3x
E0zT+NDQaD21GhnXZQk+V2Vt/FhFdK44weYPRRIypEHOtWkJn4LWrUpy2nmwBC6VQ6wYBKfIvPZ0
7kM4ByFbjm/HfA1ZgxxrcmKZfYfum1HDk8Crm96wDzqUV727Gwe930eKKRQaOMf8nWZ2eW2K2X6m
yQXsrCZLpvLHP4abqDPE4xdpTPULwZ10u+c6Jlncbtmw6El1bsWR0UzuQ1/+ZigIKNgdqiBJPNz/
lmat7TrN21Xvp/iSB+z54zFtzHQ3xlMLULywPiK9tl8H3rJtRMDC60yjhlZxZPCnpJ22PxNsw7bb
1BuOg/HJLOIGBayJFL6rSIuDNvBSabECEo6q7m7ExbBQyc37sI98Y2Uw89tj6KYW78b8re0cRWCp
aFdVO/WPQ1o1Z5IdvE1eLWAf+lr7UOEd4ThfEaAsmxs7qfsfnKHgfcixO5L8F+79NFYbh7DlbZER
KMoqM8On9WiSF9ofIwFvhI0AuKgJfA/RMAfFwunrbVRR0wy1lm0Y5ZP7MUJ5iGOIBhlGuschi1v6
F3F0iqmcD91g5VcjW1Xha8hIpGadKGebDUxmFYQRc5YcwAAyrZnczHwi0yiCRXNvVOKJ7rZ28D16
RbWAnEp2Sb5Ff4lLpoeRZoZG9qgz66ADBfvZo6P+A7WM9x52zaHwrWk/KAUkP2EYCVjjd9w11saz
iTnKdY2mg1UaQRKKR6PSG6o2WuQUp7/sGjEn4UldUHcU8kJFBHKayHhmzSU4RzRGUIGBW5Uu+mJ/
JAAibhV0GcUDaydDvjJC0kfoGBC9zJ1dw21AUSPm+aDTrQ9sCyK0NhsLYMJlyRpB1hA2bQVT0SZn
Q4oIjpg9BC2MwEPClOW5wDe+dP7oi2h1iArCq7JNyz+40ydDcpTzE1iWkhgWa9B5xPkImZObz2Q1
QEGiv8b5p11uPDB5myQ9RqPQGSpClgKjmFPUq94H1ZBczQ5zLnIu2BYKu7k1zV7fI6XmJJDp48nv
5/RkSJk9zoMHClGWONvMpboLnfmppMO70QBN7MdZiSugzTWANiv+RhzwiQ7B9mhF+aSF+6bvXqhQ
4yGLslHl+iEneg5sg0zBBZe0/O01NZ99980AfFHNXEzaFz2UgybSRrFnXgh49HpBZdm9ARg46Y+8
LKhNSDggiCSUK43x7i1bMqlEUFEHnWNTq7BcfP0ZPpGXuA6mW35GkMq4S/6ewI9VxYtgRNZhtCJ9
O9DaJ2LEnc/2SA5LZxeckSeglF9f9BMNBuIRkpZxbZGmfunqFz00m7ZL7cNIqNx1qUxkvxBX0tVM
3gdLsPKKn3YYJcAWixhviTUVdbT/+jP84zZEguGbi0QLbY2LhOpC5lABz3AasK0HqVIuXU0zLqrK
cifOQalmbX2HjZaBAQQkCx5A0FG0io1CZxB+czv+cT5z912fNo1p424Rnn4hf2k1IqVr6XuHuUoc
SjZHD7ulBgPeWFX1cJ8JRguroiWJnhSYOPoozbn8Y5etjM+ptBA0JLJvrFXSqfbJJ3e1pbUZmWAe
fRsNf8YD+FDFtXeqvNHb53mTfuM0uZD2od/Bb4FqHJ8QgjvMYn8/RZ0z2GFvNP7BYue8ETrJNqpD
hUGXgdCKomy/eWr/uR62X5/TEELCRR5iXrynoJ8jekoQKMqucXacKUmNkMMYPxQ0CUBZGQUd+P/v
52X5kZgoookykChdXFM2VoRQa/QOBSPd+9mIaJnQSgiQ42ebuJrnAaDXyCJv1fHJSNgla5OuzNef
4t8FysXC6WBe8PEvYEj++0bPnVXrjVl5IMg5p6/6eex2MTBxO+hC5+P//1qMR6m+BYYQRJt/X8vO
B60QCX0sybZNKwcJ7kZwXw5U5XP0zTvwiSLK9dD7cRnuMrbKCymQzvkWy7EOacAmvg2Tm/HUC8JK
2CDF3kLwE3BUrLZilAPQwWYZVqkE6BdbAmTJ8sS/u28+079rIxIEVgcAMz6u2cubLaFRT3WX+AdP
dkQX49K8KUgp2dR2RDZqEctNy6l18/Vd/++L/r0puOwG6KoNHm+Wp4t1yYtF0RKy4R2IRyttxpVE
uYk5KV6sdJ7vmqTofieVhZrdQTpw0udaSznIT9ZVao/qZpwmS+0HOSZXzE71u8TPiOrIKkvcE09l
vDlxFL3HxHyK63Yw9Me4nAqI7aVwl3QhQ3fu6K+E1kGha8mZtSWx9uLnxE2taQ3QOI94AulWq1qH
sgUL9U1v+v4aCX49nQ1d4mEwYnM4xLql3pBV2H2g9xYox1I3IUfWqUrctYeNMdzaiQulDknwzYRp
5oYgoJHVLZwIQam9jp4YXZVUPwKHbYBIFo5OKkjU3gNZoJUj3J7MhHKeIfKjV+P/N/Qp7hkSxNsc
YYRNe5T2aXIOtVD96qy5BCDWKrP/5n38ZBdhIcLT49vMeBDEX7yQkHY62481/8AMnXp3TLpAM4gN
imKcgBEN7VvlG/m1mhJj24e+tsGxmnyjnvxs/0DOiEUS6aS+CHT/flMtI4Z/lRUhQRGiOzEktn+b
qo4hntlLwgX51CgdHF4maOKCzyYtvQisuSNJVbRivq1JncKqHZOCuW+dwuyDCIzVq6OBeQqiqRfE
iaDx4iQxkW05cF+Nb+7jIuf9+6Fn1+MuYpJBFkkp9Pc3wP2UtXa17IBp2L9rfSU+tKSTz3OaWWCr
jD6e92M2+G+mXUTeNxf/ZFHl59PRGftQHthT/r4452Oe+aHxDl6WkG9B30BBV0yTEfBx2cCF//oN
//e7oudFgeogsoRfpV+sq6UiYq4wYR2ryERol+huRAvMowxMZUnVXIYTCc86/u437pkef1P4fHp5
urAIUMmUhv3/97f1GDI0ZUb4l6kSxqgM7Jigx7imxaATNWUltyg3YPV3tv3Nlf9dT6n6WEhR5S9i
5kvLETGaMecxVAEkW82HyYkIj++IwGquhiYW1rbRqrEMysgiT+3rW/7plTGxG6jKqfYuPfT+OAMv
Fn14gNIiTjzXiDLmGrgsamCCFXr7DmLwd2vDP0UKlRyeYTZp/gP02MVjZcjR68oCoQqAIyh5ce96
d3NOO7CMwfgOdvmNUnxZai7fITTUNuUJglpxCexoevorA5XmQbaj95bOnl7sTdWia/r6Zv77uuD7
cXFxUDojEPYunl/flFbTmRnPbynHt7qYiBXMSN5ctbZePX19rct7iOzKc23DxbfF78bK8PfD2jLr
SE0GeAdhywhUP7mn8UjKjuXXO0J92vGYO41bH76+6j+rOpf1dUofqhG+JSbBvy/LhNeq5aiSg2M3
JI0n4+RUJLAQkuQQQWeeuiyNjKDFMFMgD8yAyuJScJ76JI+0b6qw/xgg//uzLreA6gs6iIcnh8rz
789SJZYX6yqEK0TF+6uidTWvkJV69xWBhHuADRHkw9x44IDnPXohTn1kZ438E1JEbLsEj9+2tA3F
zASU5dogZpwhZwM8YjXm8KiTajKOOtarK8+o6/uq6SyQu1I9QzYon71ChPcE4NIvITrsCXnD/ELy
tH3ISJw9RMuomq5EbO9DGbVro9WgN9JAT1cu7zge89khMjO0Psymcfe0iap2NacFliijcuagLKRx
U1LtvMdOw8Ev1TQ8VXped3/MPDPIcpt7jzSmoriZqFYEsaO9j8RaEekycVQTq9ot3D4I3bKkFVVU
fbyKDTVBdc0T6AsQsZynpEibez7Z+AZhF5BnX6tsXeIg1/fSaqOrMSrtfT0w4zftTsB/LcbHzJ7i
TZZXtI0QCp0Mg0w+Rc8S14UFrb33oR/ORlfe157VnsRYc9yInMbaL6CKF91EeAyBk0logZn2Nklb
NDnfPKLLjvjPY8FrzsICkcL2l2X+fxysZa2j2Eor7cBwtH6sNTsFRs+L+RKjnCIpyooeShI8yQCv
8ptcN7QbBzHzbarL4dcks9D+5gNdrgrLY8pZfsHYLVbeS5RNooRmZ8z0DlHSNhAIychLUgJvDEVG
79ff/ZNLQYMwfJtdhMtdApkgwlWzLeboGAqzv+lFCpKziItt5Jbzw9eX+nwl+L9r/bOIJwS3kZ6m
HcaJvM9oKrxNJQdyFEMEXb1FVAWAT1S4HBVIa48ZvsrI+4Zw8/n3ZRFg8abEu3R28oYrW6+d9lCV
/viYann1NLSOdrBTZ9p8/X0/uxTMBtZcZ1naL90xwxhZqQ7Il2iiEmX0aOWHOke9Z2RJ8s2lLptA
yxprWzwpYjGdG5f9FxWaMc4YQwOcE7sPfS1LeNT+1UKv3Tl1Va4MjyWBM0YI1J9M5a+/6GUV9N/V
wXkspAjgCpctFz8cE72Ek3yUih73ULrNjjbfuC4JH2WSggBIn9GvDn3/3QHvs1vsEO7BeZE6F6L4
3y+uSIg4tfMJqiFYNng+jv7DMfKW6UPa3X39Jf/zTV0sEqA4/u9ay/b6P4tERsOmr70yPlAuaMRh
S0M0GwqIerxqaNCIwKUKI9ck0zBzuG7WlAcvFGUbIJSSz4tVK72diL0luhCMaLdrayIbEZIKdEaE
jPgi0H24KK9ff+xP7xDnKZ0xgu443sWn1uLGc3IbPaBpz/AHvLS+5YSV7g2wvy9fX2r5U//cIBeQ
nMOF6GBdXMoj01DVmgFaXYPhD6VVrnLTx0FglOLGKmjQf329T7/awn8wYMFS/F/UMy7HDACtmIPG
yVTuY8vcd8RAg8aFUUb/4+uLXRaEyzNO+URfkSMqBc3Fl7NlU06TQxqP0w3kuAvqfYL+uhibwdcX
+qd5A/DPXQh5rm7DKPEu4aAI9KUoKwhmnH0RSdGz9Y2nGP9P5Kg3f7DGGI15abWIgjsyeVwH99Pa
z+OU/cHH0WjlXfTSmqDgv/lk/9xvC/wh/8KY9V+v+aKQ03rPTWMSMwiZ8aMAAU99ALIcPgov+47l
9tmlLJs7zgGcI/blKTK1QsY4Pnr/rK7Gs1H3CM6s1txBtLS+2QAvjzMO38pz6RHRcuANuURNEhXk
Fvgl8mOGHzMKMr+P5HrOlC9XNcnvYPPGLLqhmW6231z53/3QYtOlPYdwlY2e4vjvFSXO69qI63YC
KSC6o9dP1oa5PNEZ2uxv5Ry619qAPid2MrENrXh8KqzSfvr6cfvk67MPLlhLF3gLLtW/P4PD3Czl
mxdHQUYlidt+hMnXrN3xj+7UxH4nA+qWFXphcq++vvJnX/+vSy8f7X8WVFvas2MkitRmi8mZo/dk
ZTiKSZlun62eo8kwEblIp8O6dhB2of3tp8dvPsM/lR8/AQ8zDzayMfBDFz8BudU6N78EQ0/owlpH
WEuKiLS2WZVhqMrVT4MH4c2bKnc9VUO08xuKY+Rgzil3rOGbffSTp96j6USDmAkWatOL04nF7MaK
sFZDwxtIHyzH9F3ozHs9Hz3q11/8k599+bqQGeFK8ZJdrJ0djoYmYlk9zCQakJ1T3Y+NiQRhHv9U
FZoFgjPNb+YarvPZ96MDbuJrwxLNqv33D54hRjYtC/AHjfcjY6tfQNqf4xEFTtE8KvJaM2N8Csfp
OfLNQ6k1oPHi/IAdghiu3vspI0ThDOrHLdHCTlAnDYUNLcB7B9PFziZ7fkWoGCrkhkRxQd4H6RHD
ucO4VJfoFxEDlYfmv3wAUpp9yK0+EjLEJ8hiSY6kw4RqgOyapqxuaHJma90qsR90p3w07/2mwsbW
HKd+Ilt8qH600MamMck3tVHcQ6CFod9o+87gPBRHqTrhiEOsJyqxkqV3F4OmRpcYHvAk3jVi3A+z
JMWb9Mm3mabNOhrFcTCRyuHBJYTeExttqqPdwABbEVfjEdYoKiRHI1GAi5y3EtrZ6h7a1tuZPboI
rFh2EFf5uSE5oCRYuUOdZzftoU2iTZKGKVUZ9gpZ/66b9iZsrZPQ0KPojtpUwtyEUbRDwP7LnpuZ
upwQIx+iv6hCwAvZ0cfh91TUNaIVstKM7qmvqGpGjRQLv3722yojtt4/+gyLjJi2DDE4K2w1JYkp
w5rxy+/ekwcS17ceHJC5cShEdf3B8aZ7bfYeWjFulG4H/oiiS3NIc8SqLvPbJo83HpkNhozxGdn5
UzOLh7Cfrrl1Z6lP13mTbUw73+hevEGq/BArgq+dgpTk1L62SuLl01jQTonNx6jRT91QHue8eNXc
aDNk5e8iL0+wlw5zS96mQURN4wL7zvPbMtU50xbjLi1dtIB69tG0JFp16W0RkzxezdfQPt5dO33J
8pqUPfWqteHas9S1PboPtSi7QI/jn0lsbo0h2usex3C/Fb8GvTvpsfmuJgwYZRHts2q+BeOBiKpt
CcrSXkKw/itbqE1rR8+DIJTWU/JOkGmqNOvd7T0ca/o1/QqShRjdB6mtoXlZAPy27W/ypenpVmdO
poHppWS09uP1sqYT/nVXyZxIChfPpp3t+kx7juMYOVD+bFbdUQwj1muOBjRmOjs6N4OzJ/uLIAw3
yHLnEWvDtYoriErTfVXjSamnfOVO6GDAxtJG3/Wuea1pCbK9fNz0ybDFK7ll9HIoPIhbBEFR0WxS
zd82Uq4Lkt4mY97OcwzAqbmzcvesOv+ap4QkZczhwjwWKF9mr7zmbzwkjO5WHJexLvdnrbI+ALc9
GRr5nXm50f2Q2cZ4Iy3K50RuOqskCKB7HTu5SajVSQ0OipocxI6MNRwtlmmUqyJqzmndXRs8RisH
l0DaJmtH646DGM9OYRzrztoQnsdzofVvjh9vvTRft1ZzOy3uKX/YDEO9H4QVzH30qmz1OOGOgOSA
6SB3Mb+PogkqnxfF1Y6Yoe4arFnkJm1dw9mROLZxp+Ypr7Szq5XPhHzfU7keGtPfMhaHOp87d4Nm
r6dIx7nknFycyTwlvwcfN7o0x4esHk/JnO/JlH0Stdg1cvk5hLfRwnY3tuZZ1vETMeu3bT3s0pAU
65HAO7e6n6NsHVb1h63BGAUs/f84O48lO5Wu2z4REUBCAl1gs13VLqOy6hAyVXjvefp/oM49KilU
8d3miSMpNy7NWnOO+aotqac2zaEq12fFiDFJpg3G8or0tp5CLoEtIYg0Zgt7Ti6R03Kaq4j+syRm
vBSJL0ruL9RJCfOzYnLINVRxIta9tB1upml9LWTxfR7k9VwP3/pqPCHstt2NFsfUapCFLQ52YhIW
Zu80k0CRLDu0BMLaXGJsjUEu6vtWDlMgKrv1WBG/lFZ6Q9/pUZtHZHlRYNoK6Ur5oVbtd9xeqHK7
PWYUgkZS+hpDzS5Vbc0rPY1+QGTDQTqOj0ayZbuGC1+HJLZ37XCDo0cluKhA2ypL57EnGCZx9Due
/VVTdpNHu351x3pM3Rwvo7OsX2uK3IWhxr5RiNsJ8R7lP+VrQlJykjcgidZuZ9baqdLYmZOEcaAD
CVokVrHibpEeMRUB4xolKkcjGmztRARU42swbeoovla1iNpsnZ9zrZUuz+0obJwzVUogLv3xg6F1
QWctSFLj+DiCiuIp+pB0j826HCX3alOw36pFCVSraCuOBvOJwu8p7quziDvqcfaLHdVHs497z4zk
FXTVXSOiQFbTnlCs3WCRDUiQVVxPR4NggCas7oTWcptxqqf2CcAgwffITDiP8Hi/ZKQ7koFtYznj
FU5D5hjlFA+4PELHPpdr+lUvdN0Fx/w9jDeYV66+20p+NWrFm7kiD3XaMViIpbORg07m+DLDSHS7
VvHUdPhBHay4WjKm8wVXrrqOx7HFTFubN8iWzwlmK3dsphyJ/PpTwxl2Qgwa76Ran1OO1FqfE7iF
149Uk1O5yWjzqDpBrkftLb/TAP9GB9A3x+hgbGYPZ4kPCB1x12F8M1aBeHPAO9GNqxp06vKQVuiR
F+dqSIsnGpgEyucPaLkDA2qQp5A2esYXzCo+tte5MT2FtnDbZBwOnVW+q/nAbEMcJnZHZJNTbt2G
y3jTJFDyxqbmNe+uIvVd1PnPqUS8VOMRHhXTa2R3hjJKcrlx6Il0ZfO50/C5+mEzXPqCTPq2y1js
VmL6BvTupOHcmiqpZ7SafTqZu0RzcJQbxsh2J36lUPQI/DWQklWI0CJ2McohXTWcysqhn5jd1ZXE
YKW70y282zqSnTyeEGTbh7acbwmzMN2haBDkKhfdrlkljbfebljRyls04j5Xuesb+b6O+EenLcot
u51GeVQXTjIoP7PosRvNGztPjkaOetEkWhPX8+Baiu3p/RDoYbu3SuMen2igd9bFntAh880ovXhQ
OqzRwoivi4Lg4b67ybTwplGW53SmOR5m+yzPntqGxjuxy6FhBwi4eQuHm8Uwdrq0Xgm1Pzh5uO8s
vO6b54hGutkOl6zVg2FFBBHH+fuYtz+zaXxoi+XKWMqbelg9pdAMT2jRpcqxonaVBbzXCGY9fLBI
hir6cZdmFR6U2i+K8GYUSKUnGEkq/jEd1VURz0eK6RdkBGyD+kOZsp47r4lef83b4hpz033k5Ddh
U7yoCZiQYonu7C47ZEr8qM/9Xh2QCiZtBHBvegb8Q/y4aT8OFYJvx3lu+4XIMNIPw4S8k7mlDSmH
8gsKl5tYG16SRg+IjNN97JDqTimV/ToQC6/1Cz3+THFLI/OqqNw5iAOaAh0lK3SRsUfk/Kdk6n7U
VZLFVMcfh4k9Mn2HmhBEDJgBIizKtepPPV3ebX3lLYjze8dBltiAGeZxTkSLVQjSE/uNszAbhyrI
Ig275nqyp/AIbPkcmzWTsNL+oEuse0jlbhS8sdFI9M4SP1ewsF0O7khDm/exzx5wVh6swfLKavaW
PFTdwkB9TvnxizHXF3TYYIDKp1JTTgiK9jTUrre9LHR4XltrPaTENvz7KPVH2WtD8wIzINOD8gEb
iN9PNdgAKTCkFvUaVeFIYXBShgMDYOddR8M+7EoY558Usf9ydEbrSB4FBRITDKb8MGaoZkafKoN2
XNUoJAW4bNpjrlZGQA+ucVOy1VzUNjhbp1WcVoMGxdzH8Sfw9j+Pc/wIBz0TpUVKKB/rb5qILWBK
Uj8iNYfTU49TuuzTPBUzvH90a5+U+/6ocXOfaZTSQKSZCGXzw+lRKVSMf0Smwv0ZrS/zxKIzqnm3
k2kv71J2L+dZyGRvlDE6b9IiPjkxG397zshLf+GcKATb4vfn3Jcw2zvZGPQxU2ssXfLTww7Rulnc
dr2jxt5CUzN3hdmlhOnEArpR7SRLQ8hbKUm3FFHno8WOXzR1pHIM28EBlKon8IKGfmw3uyE8BGAv
Kp23YpmiBUghfES3jTUyOKn2TTBszWaYHwzRRFfNIMwooDjUYB0ErwXoNdRYS2bckOXeygbcik1P
XMKOWYHwwDlUHGatLt9obCHYC/NnR+bds+SYpAMShdNPLha8h+M6Jr0WtPVat/6Yqs6LkqzVgxba
aX/CkSEh1GRj/hlz+o8uAuziDT1v8E9siTUf7u/SIF8Y8UUcIXdh2JqZWuq6jK7hatPmH5UF7IOo
T5naLYd/f8EGT+63wjUlJNrhv5QFVME+1uGUWK8jVBzi2BARNWETz+YHs8QV9O9h/vICU2rBOIpU
F9nQL+XRf+pddF67VcwGw1hYffZFp5q+ukTj/YjZEjaA0erixVAKke7UOCpm37Z05+1//g3okuXW
xVAhFMsPdR+dLQ0yNIAJSTt3tx2Ahy9JnzUY4XMTr7C00MoVyORg1M1xcuyKLnv+9y/482Yjjt70
eDRakex8/IxjmA12NxK4aMnKMj0bUV0d6INZFp/c7j+nJ4SGNMU0pJCOLn6RbP9zu4lsjdKmJ25p
nBUzwJmlogAO2+5ifK4a+9tYvDka/sJNxOF8eHcVPDh5jT4bk7tdHvuQgsuK3R3oUfrZZ/LXoVBx
cOoAjA+k/fdpaCytpkL2FJ0AnBoAHtKnpoiHZ6WI5od/P6k/JzySCkhhMpAhS0szPky4ORScNaaG
eFiIL7i25inHXFGklOOLhs0XuJp/j2f98RkyniPRclGL13Xnw3hLOk1pRtHzpM+64qO4wF6hNALZ
ISGEqYqzs5yF4f570D8/yk0MQutf36B5NMp+v52xvYJrrbPs2HU9njlMaPscc18QlvjZtJXYSBWW
MVwg7dVyInH/79H/8jGglUPruLXNiKL4IGtSukEBegsnvEI097qiiFWJkzUhlf17nL9cJW0lg1Be
DYcAQrffr7LXM23SzTxB4ZNdpVW8+nViyCCZhU5FyxzP5NFaD3UoEq+1rP+PwAmas/QEt/60YJ/0
YXRm1QqBXHw0G+b9tzJrtYlES3MEtRSmnJqNNc8jjKep8U66NJXRf1/9nysL+yQmAurcvFd8or+P
X5RtacdRQ+xRqSR7WVPg9jt1TpvrkByk+FhNHXSUptW65IoMVfHJzf/LF8uUj9EeHQDdil+M5P9M
RNSy+F/RnJzGtSHTOabg+I1mcLMXIs5+/O+XiraLq6Tfz3b0w8awkCAIqjlLj62K7RkWX505YCRs
/akkxK07CMrk0yXHDovjGyxo8O/h/3ap2LHJt9G53zRMf7/TIl8UcIo2+TolztdcK2o3RW9w4S5b
nzRLmFi3i/l93YbMTRSozcfDrKFvE8p/bqxTDioOs1wetNXEGFzOWDWwJoIe8ge7Outmd6lVyBQl
+2VXzuY5YhtTWAOZ3t2OCYhvfglU0BaV85qn8lWtStMFQnIS4TRe5rr3IyFLrMTmYxQ9GVr2wv7N
TUxqMMq6G6VFkoBavVjGFFTQTxAPvddOhbNbqdRjWoDJyUyIGED6up/2jG+tAxxAU6Gui6sZxEol
Wlg49g+zVb+a7Fs9MuyWYMKfRa9g/QJtrfZtXZi7Is/O9VIMLlvs74NakcWntg8EHe6izrzTRLIv
ivxdicEaAuzcvOhUBNt4uYoz55Qv5R3ntMKtNdLiB8OfAUagzLoiV5t+ozyFwBOcqntZe+suj8zA
0Cl3N3bhKaoVu2YGAa/UG8OLtnR6a61LPN4Q25c8u8fjKnarTj1ottySDJl1xW8usq9bRaKvKupT
1HvM4tini1+aL7GdH+IE/RzUepxZxnM0z9cyQlofDrcE53pZE+8mW52piWtPVtcNuyScLtLuvLFN
H6OifhVru8uA7fVOcchRT8P4VuG6pnBHDGjhauKnSywOZmw801nGCFsJoAT6uiPpjWp5G5+cTgkm
oV5ABjU7UnnrQxeP95QkGw6U1v2oVqbX8rkEZenYlxj+I0LeO01Vlj3yj9XLDceXlNdOKBwo0Sxr
kNtUXisLF4ttTU/dHL8gEafYn2TQjZb6qOP+d/sSdNBaGdNt1vZfNTt5wcKJhV/7slDQKqs1PC6p
Qn8nY7+basnFpBNAEo++a5v4UA2CKg2hfFkOXa2kuAcx6AQiOXLVUnZBHdK6EToRsqxZXqLbCcDK
4n2Nx3bX8flbmf6Ck/IqyStq+23tYf+kRkNbU59eQ5so8LTlO1CBp0QewUu+lJABWuck+e1e3uSN
S+fSG2On5p6FO9ifkgzLNZBL+5iL6H6OBuhTYUeUDxAxl+MaRulyXdjnLqDl+vkiEMq5Zc9Xqs05
8CrZPptTF4BZ2svEGO8nZKlBVU7DFvLzY3ImnVGMJAiRffOC/WqMpfsW3rQnxHKh6nWLkPK0tjJ/
KOz1W2QVEHRS2BUmVDFfjfSdIzBADwsF1bAHroFdGScx/jNkIzurFWCx0J3SF6Fo4MQjHJn2Ll5j
Z1dYGoSlvlf8tawpbvY80YLSkzoMzZWACHGgPV/4sdOr51Bp5UVbKQKrgCoBIal+tGRFQJNrPZh1
T3HWMEI3qqKY+ofS+UyfeZDoCsQytaUZ1oJHbq3lu1ptbMOBl9+yp1utSF4qQ7uJ7f5kasXWSItd
UulvYqVzMXs/JSLy+56KZqhaTybLaEB3onPrhmW1VKw7zVhooZNiBr3Gzt5UO3o0zSaB/gcPIx2i
L4aCfWSSx5RfbDTzO9TUO/y7vh7OhmeU4kcNTNho0JEADwdgU+OaxlV9jMtap/PmxH4syA1wZPJg
5JrhN5ws9lmNtyQN64M1qSM6rG69dA6dLNK+gqHS7ooqPbJFeW/06gKLGayqVvxsV+FXRXxHEuVV
lGnnMJJyo5UYHiWV0k/X8byMFFgbwCyCiGLyahV3yRLUU+lVtVTXa0H5n40DTr9RXBKZq27eWPC5
elgxk8qdK7v6wBz8o6yzX0SD5860Xmhm3YWdeHAwvRztEj6h1A9gCAFI6jSqGBy68XiJtabw6xYO
m4js1Zvgo7gkB/BesHYYObxFM6vsa2nWB2wp3hoZu7RLTgiax02SE/Sxdcbi9CMHhTMCxhHNmPlD
a/yEYblnPd5PxDB4VkaFzrGH+AjNP6GaUH3vwpRFI9wTzXvskG5RFKdS1wMYbWjWpE54XS5wIcN5
V7fNLWiJ76luH7p1vKVFGbsdfRdDLsForeynw5Fw+PTBSccv8PGaU0cjwsvwhflC6R5gQkb0pnAx
CIOJCJgwtzo+15lyl4dot+X6VZtUOpBItJESh+d1jr5ZTX0q06g7lZbxXI4kHizkcnkURsogD2GW
aiUQeKDw+sGozdukqOAeZVdJ5DzTX/RiJlJsLMeZl8ONy+SbGFF/O1pzGyfLTrTVF3szhtvqgSrT
rWiNZ1NRbmEAXPgoX5xOfx0t7aHamu+6bV21SXsdreV9DwrWxdgU5GZynmr9Vu3G52Hodj3l411e
Q5OQMr5y6lm4yypBTYx6oOvTHkOm7fb07Hf6oibBbJX3SdEFQG9/xkZIm8CMDrqRdbDsl/u5c2Ya
dtMefMpZ2j3hZa3tDZNhe1qrfV8X9Wkw9AuixcZVIQH6qS1fqNs9KFVEWUXjM1/ptNAph9Fj1AaT
w6yGvtNqzpF0H+FVK2mseZ/ELyZwNizM+eyJTX6ANKVyqwLcohNDM07pNHqrFBE9zRkmGyQYEbvC
wnlkRgnyBk5SeyMLoyBr5jEogGi86gXwOjO1w1M8l1cD+9MAe5qGIAB0Sii1Bxp69d4eqYYACEld
uxR2AKt0K8Rs+BXd/pmDZXEVBZYiWp0AsVDnrzI5pBPoYQTo8zlvup6su3pBCNCDLnE2g46DHc0z
evtWK3useEX9pNky2inCeNCr7knHwQ+Tpu3dxuFlEW3xnFjzjd7Vd7mSjT6v403aYX1vAWV4ocC6
SO+UKkJp2S71OeADCtqE2E4NXxq9dt3m/CfCkXOvKlfITp7HEE9crGtX1TSYvsglBNqJPyezI0a+
S9OYt7BtXrCBXstVOY9KfNNF/SVSodlEyo2s61vWMUQmmv4wRDBzYjnuOsP4DsYvYCrfyyICYZBg
W8tHYzh3Q3kDkjYAJZm6dOs4XlIDt5R6Hw4tOI+8e5JF+JPdjbaDhPqtEdW9mbZXlp0+D0p+Gaf6
BvnRqwx1ajbaG57pU5bkb63DNkjpOvpZ8iCLYl9HdPBy+zorzc5THCo4aPtfmY/egIGlrnCWp9zg
jbK1AaBm2Z+yJpfeqmlPKz+qjEESWz0W9ZUIek+Ym8qwnr5GRvN9iRMe6WoHGZVVPP1vAwJ5T9fS
ORBrSI8NzTbhPafMtu/12TmH2vhWOuW0I/JdvegSdEpoDK+xPfASqDENxni+jgac1s1CNTQstg6g
ETRxbTL5yCywR8liBECylngT2CyPEytZPm9oXBovJMYUu0WHXiSStT+qJSxSJ/nZNNM9KC8c7rhc
ffyXj+PggJbhhXXtma+2W6DQUAy6EhpICYEV0u9GaT43IFV9tpSvIaZIVxMkiMXIEkzjHqnGpVHa
bdKw8I8Vg4f4GdBCPh3rtUl3sIKgPpOaWEBEjyuYu8liHakybBrhe6uZhC/bMKL1mx6IHj2mzsSr
CwTAAyEJKX0Jpx1TUbmPIIF4phL+GGXETQoX21vK7AlVz60k7IqJPGi07gJI4j1ZVgsOhNO7king
Ora0n8Q2O4caix/IzEUE9SJs31xRieQWHYKs2mItQFEL4M+uTn63P3VRwJOA0dXkT6ZVjq6AsOay
HDpu3wu6fUaJ0VUol1YmXyuw/X1kflEilCahOeytRt/QcwYZOC3JBmJ5DuexvYgoqnwolewLnOoa
Opa/9Ga27YoeKIMJF5kfc6jS35vsdNy+rZ4rzYyh4MohQL5QeCxk443UgH7QnNT2vdDfRM8ELAwg
4vgvb1ZZpj4bUu1at9IGhn/7LCzgMGbp7Ll7ndtvPTcQ22zS4+FlrOlFVjmpb4mcHsvc3qobawQK
L/rSZeq7LJW7dnEcLxqreB+LHmom1BoSN4n5jvrDNOePMh/fqEwj1upsNYBoD0S+kNfQIeGCV+Wx
7aH/WApCRWVISx/L7YswkrtoUBTC1MlRgTWh7ioVNnanSIvHzVGgSqb4BasThHHF6OyLkEux65bU
ImO952A2TzYuX8cOn/NGareo+OCxdnF0WmY7OuD+zE5hb4AJrSdVv1JYfUCSVeRroPTQ/QEHGIBt
/W3NrJ+JQT5lQmFp34eZuDhGqzxHSq376zSod1oyTS+l0U77PM10Kl/ZChl9e4973doL2cEeT5fx
HDpFlBERoGnw1+aEA5Vmj6U3cby4aR1z2GXWuKLSGWbbjyFIv8a93jRe2gzgMGdFmG6a5P11HYf2
Qa1JbKADIqqbWW4g7Bx6ya026t2NalbRftCiN5N/A+lRvz6CZEpu0NvHX0yz+wXsz76KVOEsSBQC
sDUO3h7qicwz4A/vAbZMB93u+wA6dHKbDHH1NCdmuV/6DFAWKRfc8EjetwlsHgGMBPFfWpwMO1Q9
UWjy1Jam5htt5ASxM8G9MfoHc9nw33VY70Y9Sk7oxON3off5RRbD+KARZpBBW56zQz1D7lmcZdq1
CMvOajJb8IGEMl9rpALj4GGjOPbOi6mW6Y6a43yq1Urfsat1LmFiOj5Ht/DB7EK0ADECc3dYlXKn
g6w56I0a7nQ1Ig+CwvphKYD/djhfj6yiEWt9ZO6WWJJg0BP+mMXLsBs65kwCYBJwnc63LbbgaC3O
4NtlG3EeRRGx6jXQQqpABw7CkoCWMT115ElwzlvF/drBBc47mGZLRaiDmRQj372Qfmco0KUHx95D
UEr2TOHiaXGaLhjYSd9inFyOuE7tXTKX4xH9P5kJTHYnrdFrv61yC8iOrJ7jlUgDp5XLnV0q1V2c
JfyYVVKBoOUvsOfp2q1lxZ0nm7E/D4ktgr5Sk6thjowjGPZuu1R5u2qtjSlbrQn+KykxQEKh68V2
mfMOZPrXlV5HQFhmek0eQ74PG2PCNKcxkTNRhFCoZqxpYsy8TtQ26RZdyfYqBVI6l2xeSmoyr06Y
ZkfTKoyjkgolsDqle5q0Ofqa9M2KTEWa844CfBFkk7achwb2ZBymJ6OFdzormtsnKxumJsQVy/Ye
uvaqrFersnxJ++I4AR50YebfsD34buvNY5XJZzg27OfzCyM/y2l9b0wUZCjm0AjaT8ravOeKfS7q
FHUD9Gagu+MzGPDHGT8dSRfTPViJp9J2enBc0aMxyaCalDsOFhit+NA3VZwONdbt+KB81S7f5cj8
m4jADNM3JFUPlaLiFU9PWlvfRjK5xgj3o12q3ZQ3t0vnQEJnw5dCvnV7FLh+PdcCLV71qK/KfkZJ
jv3jNusKFCZs/aLC2YVpLf1MlIHFVtQj1/hrXoS+Oo05nGXtirPMzRiVr7kWXyBjHOWk3JB18qD2
xabimms3GmOmIN5WBRW63szneTUOFt1mnRA5r1kt3U+k/aiseuO2lXYMQ3laZPEg+2oXJRtgcJ6P
QMrPtNh6tjLJIRHNm6VyFKHj60788GbVZw+L5bfWLi/L6vjExdoEhZYNODbQna3o0BzbWTWOFJv6
+FsEcL2mntPOXpoDidYH58nJVDIyqAiGiOjNaX7OC2v2HGe6N+ZsRfuqw/AtDk3SvVXRQP1Xv2on
U9uxW6RcM00nbbEeSLd8skghCMWwpc/Mu9C0rlUd/ltU7ZKu+6YhnPKGhK0/imbAzpZ8s9fpLKrJ
T+ADuiYGV2oO0Pnw1SHYrAJN0x5bu//pFOI4DDOUZA4Dq3ELFGJ0rTE2PQOSnVvauc2dsbYTTPJD
VgjG1AplUmOUD3RsF5jTQ3usjZruIEdIrzSs7FC19tcEpQb3OA2yDq3O0HC4VYLRpCpVE4c5Owlq
0V73pkq5lrYxuGlKck1jnVoBAHI0D6zB8LqpftC/cIco8pHjEB3C2cKIwvikgwxmLaEYGRaARB1r
3GVjcShWLYiz2e+L/Fr0zUmP6sktoNPPoXau+TLYrE/uPHMqoFdPTsu8K9WJqKLkuZ3Uh6iNXxFi
sl+AFjyZ3S4m5thVRLYv4V+7bV2hho1LZLNOd9cXuk8CBEc6DrR9Ul4pM9EJYV5x6sx2zmDerewK
hgoFKgtIV4AzMUDPFXECO3TFrLPq4wu1r5s203ZFv/rIWWjbS+sHWc5fQqd7sBR5qEiEkJP2rFvD
T3VWTwM8SnsqL6tmcniL7u05D0b08G5Ma5DfO30x0+ktzZcIrbNyRiGM72/UyqCTBpVlZItkBX+N
ouVWidazmhpXcPV345DfwsAmg0F9VJhK0ly7m0PUNJN9bcbVt0Yln6BokHGZi8aURZtRInT0SVMB
ImUXz1u1ZHHaA/QZA2EUOCen/tFmdiDIxFlC67tGckibQC5ztPUa7GOxp7vs+HWO/3sdnZu6gCZp
b5TauVgR0bW3hD+Dx7XGhgJOdtVv7puibe8UdX2h5nbd1wqs1B7QOyqpu9qZSB5tkUlIdfppKHZE
pqRxqydgE3HzxIdu4mBGCfeUkutWV8t34CkvdZIPvjGQClmkWedFpVX7JjPFpSFH8ZAt0U01Oc+2
o3xj27qbC+W5JYYmD/NgcLCmyoQNe085sWzsa12HDNdo5puD15zCulH6MgfSErfHCVO4t7alc455
Fz1qfXRpWXq9TLGYDsVGGs9J1srGTvVrG5XjkImAlKyG6lNzrxpcaM5kKwidjKULjPk9o2Dsmr11
BYjkvZyqIBq7R1VVg9oZYQ9P51iNOdf33xRQhWFc3eYJCFW7B89H5W5H3f8mUfDU1jBQE2sj+aGf
UsswGJPoRCTbu47mALL1eqrz5AZEwEGG4Q9kkwhWlvU2sZPrET2VCebabjdvMMcqcqMAu8lvTrT6
DpzYPiNxaa3R2FLphsFeK/Nz1hdnxyGOoap2cJbOZUMcR2rUN5oTst1qvCnHFIDzPHYMX6/1gzqE
hzZxdkJK/rA46yHHkKnqdyYuj3hbsyLqNnAGx9o8Fmt8GnWitUWPptb8acZo7ppyoYBf7Ie+9Geq
3EN76aPhNi20Kz0a3yD0vMVq5RfaRo3QogBN66EklTYj6gdCsuN8VaA/22X+Izanab/q5mnQ49SP
VvNepW/RIdt2aViglJQ3VV9AtuzlQ2UKjobhClM2vUZPubf4zS3IWvQ6ycuSY/7IVDoiUTy+d3a9
70R2hvuJ7hE6OdFAiVFvir1JBxMKNXHG9uEYxbVSOZDf6+oqyyHFI3LdRF1dEGKkOeQx8VVEgHXI
G+wrma9oie0aUGN2g9D3APOWJoKhP4fEHgFjI4rDQr88NF8mK73WlvCJknvAafU7ZpUTUFfyxqL8
zeiSS8ZhinXapwpDPLZ2lQwIJ5R1C0uNsDmYFKDDpxCWq0XmBP42VMbz9xHht6ugCKzYYIGj3qeG
gGIZ3qhWe+WYKPlnqd1vZN8y6/2ue8bFcWUkKMcBF1rmF7VVHtVMumu0nBY92xmcl+DoUxass91Y
Wc9l01DhAXCEL4R3BpOMI1C3joeUvZ/TDDsAoe4cpad+Gl4GSV1Sne7rcHPvI4lC1ISiAsaXarwY
DX8b/4XfRo8hk5Yqm4duUe9BKJFEGUd7dTsDgspc9eWA5v1YApxltb0P8+UVhP2RKmIwksoQJ+lj
b9RAReUBOZWLpnSvtbo7Z5wIx/wTIslHNQaeKbR2FiZFyuP4OT50dsN1TajFd+bRSdT20ZjV6RHF
ULNyyO4mCPLV2KifNK4/CjK2IS2d0in9XPRu1of+aryaSW9bmTz29iLAT6vdDrlC4elDlp/kTARI
l7af9Or/HBMLpkTQaUtHA4D3QUnTTpnVt/AqjikKfx5mXKk+aqI4pCKYlotrJ1InWUNbJvOTBNiP
GgnwYL+N/EElENWiRhXL7nFMO0G9Lo/Pxdgn+3ksu/vJoVxlNbG1J0yg3HVFHPv/bp3/7cI51SDK
MjHHgRr5vZmdjZPS9HUjjmpc5wfQGOlOlNvHNCX919bU8HzYpB/8e9CP/frtmnVw0hIbJPFCH+Vg
9poVqdXOAh2pKK8V+M2PxoIHyumRov17qD/fX4ZCfurAudHY5X24vW2+Jt3YduIoW2u+44+ZHgSG
2c0pJxyTFB7Iv8f7KK3ZLs1CHsX6oZkSAcjv93NFjqrnxaASDaSGrdsNFnLLFLB5+clAf3tvuIHY
eG0sxGj7fh+opF/QJU2k0hdTKjfKtfmuRqbqGovh3MEiLnb5li1gSVhyZmr1n7y2f7lOTTNsG6gf
V6r+IT1bYdL1gkIfeg/OniQfzqA3Q0mH7N839C8vqLbJLZBKCQ2ohf7hOlPk0zxD4xiJBMUDctKy
OuhVbQVdVZjpLlEGjnkYYPre+/fIf7lEtHUUufCpwtP4+JauqzGkMp9IgM4N2oBzmBc/9NEoXv/3
YWw01RsMBWWd9WGG1aOmB4XZClztknBkO9SbhaIOMptPrufPTwGvsYoDFmGi0P/Qm0K36qVV6fJo
tGZPPAipAURnMSibxFIjv3GxZy33/311fxt0k8uYSLWBfH5MyUW2aFP+qui2mXpzzrGoPOSxTWOa
0h1CjqnX1U9G/PjCbMgERDsITSXfoaVvj/U/8pwoJHwgN2GrOIjPXK2Tr5Fe0h5VmcynacENUHbW
Jx/jx6v8NaaxQXhNXlLG/n3MoQQ24cgG4xKtNvMlmmv5FBedhqPTzrR6PwjoWod/39mPE8A2psXM
xj3FRU9j7cOYw+AsIBGyk10qekLAHCj5GvTtjjNF5jUW2VczS0+QpsL2xgZz3b/H//h5fLzmDxPQ
3LMn77Ei04EIp9k3tGE1cITmY/OJ7eCvF4psV+fVBYTyEWizwN93dDoCnBnEctPTufTQ1y5U+DdX
Tl/DgyJc2GPolgKx9lmW8sfF6td9/n/Dmx+eLbviuZtVWRw5U0SF35sEMbABtrFPhbP9GZ7gb28v
fc+NU8vAPNffn6qm2/aaVkV+AmL70DDjcVjVxyMkeGe/zOW2c7XyT57kX68Q8StcP1ZI8XEPMIft
EPYVzPRlyQzWEgPUN5qkKX+28lpzPpnQ/3SRbC8um0oEofb2jW4/5z8fqNCSfowWBOkWTZ/2/zg7
jx23la5dXxEBFjOnonK3u9t2O04Ip00Wc05Xfx72jwNYlCDC3x5sGB64xIorvGHbT1b9c4yqsTrD
IA3z9wZWLXAjJVI2j1aUFv42z2oKJb2TymjlshDzKbkA8wmL3+BA7nBtdeZZLH5MiOtKJqoE1iTl
8aLvxM4KRHiMXUFZUebpwZ5ANkI9IpvSfAdnBi3vzxgFQSsOq/Tj/UN1vRRguWeJYh0tS8LQxc/J
I6o2qtIGJ8UoVS8ZneJRlWGDMKy1dmfdGmqmzaFwyOuDjOTllydSQYQfG8Rj32a5vvEdQ1PwY3Gb
lxw3tN/3v+v6DFsgBmcoMMEKRIDFYLVezu5uZYoxXxJ8VB3pvwyUL59HNcRmLQzt9jSf8pNPmT7w
7BLi7MoVfetzIQ5RhUZ0WdWtxS9og8EdhQUBoI0K++QbiDhog67MwLU1bfTrM2xBP5+lzSxIAARI
lzPbagGWujrw6kgzaWe0VliFD5NrVqdcH+igxqHfAZ8XzdrTd0vER+MF4mwxrq0t3yFELlARmChn
SHYOdpZ6HQMcslv/ObCzwPZGWM5fTIne+I6igHxVSzR1tk1u4EKG+neg7kSRpfh+mCWIzPtb4OYC
EDEacFBA6ZqLWenNzC9LpuUoSr0+tLXaHsoUrGGNcMfaqZ7v5MWp1lDVA2kJN0Jzlnhkt7LTCv6Z
e9TIeoptT/OPIoKb9J+TSpcWIFJpfm0EVRtRhQYc3xxhZjrbdip297/66pWEPkZop+mWOitRL2WV
XBwlRSht8wSJoHR2vmiNn6IVxb8mzbAXBCxATplGJgdq+XLP2RlUbKBpqCRlTv7eF0rRbMBlxu8n
w1apYBmgswC/1OHKbX61qoyLYLENY4NA8Up9qwixCGz8RiFZVz+Fo0brmXsk3LcQff7756kUiPnD
PnIoDsB7ufzEEWeusiVDPUVa6rzAE4k/KtOorYRVNz6ITyIQB4ntEnMstqlNp21sO6hKkLeSBghG
NWMnswQ7WfoXfb4yf1eRIyQwi3deJToGq78kCUzdhKnXIOxTNzpUHaOaRMpr3KoEbhvp6Uf6OgR3
9yfyxicaAh6WgVw7X7o8iQB8w84IoDQGk+9uc1W0px6XUBwk9XBl+1+/rwBWYKniSW0DPjGd+Xz8
9djznlkwWSrr1A5uq2yIFPUd70BIF6kqneTcgHhIj9LXBfIW4GnOwmqxXsWLCANIVKqQgxh6P17j
39yaApRYYSuT25EDL97ZHvGBTrMkNSYj6j2nm4qHNJkwVa3j8nB/tq/jHaZgJvlY1iwqZovFywOk
28BpU7dOSMXoR5EAVTSn8cni9XmnlQom8EiygJUZxUbvq1mhEt+/+79hHuLiPuQnQGNFqpHHj+t3
cTtokW65QVdYpypJf9eRasMDDX/2eg4S1pqwTC6dsNrCH7P+sXzItcR7S+kQ3cvZdWERPKus7hiZ
FO37MtI9fBSLP7noLXdDitYgqe6sUUFufOlcgNE1Qjoy96WYFawPDE5L7sERJViqlF3g42OGeMoG
onj33VZzIIi+VHDJMW2lTFe+9yrO0U0IRxZVGcG9z5m+3O5DZXJvuT45NjW9377UsRvx0dJtNVTJ
u2IKTkZaZKeuKkBwBZW7ss5vYsqLhZ7147VZKJvNps+/76/jZgSKrSAnZYHQgGNB07K3PlK9jUZv
QqCnAzDXDLWHbxSIVz91raOGLvEmUEpg85JWpdgpom5xwAubj3qv0enMkHwYCnX6hslwEXvKUGmA
4V3tYzrJ8kMy2JG6qXXF/BlHibpvhwJ3WJoN5QGJjdTrkiigJtWqAZvbHlAWYejgg4IP9u/ajQCA
0AVvgP8VIjkpk4LtgD8SlQWYEe4TF3noLZ59xbRFiSN1nwW+TzP2gTqJlQcRmL1kSF97bFzRUSow
W7L0djYx1JNntWmyDGwLSh0e0h81fYmCbgggbqc2H+1p0H/3/qxphGELLV7pBzS/A17yM0YtMb1F
szpGA6wsgYwEFl9x/zI2SM1EOeZdY1RYL3gTY1TfqOMBW+30PJZZ9oWYVjvIXDG+ps5g7tEBSjy1
a7R3VY1SwiZDea/xMryP9nmpmCvM+BtvCWHnrEmJsiDshMUpd8rUgfDApeYChN1NDlJZyow1bxwR
f1KjpF9JzG/dbDOBEewPiSrc3sVbibB008KNtOiZ6PKY+BgAOyHMEozbqgONwPCldWJlD79ZeMh5
GFtQs/rKC/P27P+95SmaEYGQvM15DNTixZEbJ7DrSoixad2BmfHaYUye+qE4V5gpokPa/pKtqCGF
cDt+clvLfoBc3Pwsu7AHNxf1RbxNujH/1fWhGR2QeBv/aH7bntNAbfoPihm4H0SSlriXWVBfAJnX
04f7l/PyLZo/QKNmxJXB3YAm4OWZtSMDqkqIbYpU9e4n2r3wBtDA6L/6KXiszf3Blvfj22CwznXW
gOrY8j1OZugdlFSYJwnwwzPaRVhu+GBf6CVp0y8RWy2EMKy6ob1OiFXdH10sv5XLCdAZ1fH5JcK/
YHE/gfkrYy22Y4ZX/EORBtpz09BHMswopNupd16q4WGQiSl9DAd6aDE/cDbIgxvVtb9RrY0+obGX
PJuZCFZ20nJq+G1k3ijvU8Hj6l4WYingSbuJCnFs6w78mEyGuCfHTw3XG0UaMC3QjNINRdb8ddIV
/989LBzYzoSANCEI4pcJOToHskd13D2FVhC/i0ybJcCOCLEHE97R/YVYrgPbgKiMbAxpXkLppUNN
oXaQTyKk24yuQ6sp7bmTI98927n0VwQYlxkQ7R3EcuFqI5YM7k6ff8pfTxKS68rbXjiJZjC+TdMI
V6sKmnJtZ7+FypcXwVuihQwwzUr8nRaxhpuJnNZOZp3sGHvUQ4NBhrmRyuh32ypKrMETZWB8boK8
qLxYL9H90+rkpdd7W3kdIpBcG657+snSrzLQGgNQ1LROxQTQL57qX/cXYLnZmBU2GStAIkwXZVkX
L7lHfKsDso3OXn2AqyS8DGkVwPY9GCYa86AUzOmgxdih3h9ZaFeLj0YmQZkOrwTBd4SFL1dElVqM
a3SLdEys+k9hMzrnGgA8gXZNkUu66YggT1fFv6ukRN9DQy1W28D9BbREC4FuSzbq2hOXevY7CiGw
Kj2iA1sjaCNBPTYwJBROn/YFT1X5w+o75zlyzMqZu9vEFr2PGeqWFaSE66Rh7+wVFS7NA6K3AjW0
lG5SDacULDSCcA5vt1JLrOOH8YA+SPwa2RqcRNjrCDs1+egj196AzPFUe0AFXEc17DRoYaedp0Bp
ovcqOU3mRXplg2VRRfeCT0IFw8PlISI3aLSNXaTanyYvcGozArf8pol2zI6RjR8rUMYS3Bisaf9x
rLQ82hBzTHu1xSNxN4A1GA8mdufQuoswj9/FWAsHz2UCMh0LM/WPXqTiHbwI2/Vqs7R/5eAddNQE
mvpdW08Q2RDnw1JZQOyojnWXTrk3Bnn7Wo04622N0SEJLCkVck+200OMPj4wVrMb6xOdKXjdugE8
UsdD4FmN+hRYUxQNJsarOsw+rnFWFP7y+J+i+26OgFLDp6i+rv3mt6QPmEzjAgVoO31spy7+rxmR
6t5lEMRfRl34fwZfLYCBIeAVQfOJ4JTB1KmTXV3GkBraREu/5LA832UKmkAe3ptahoTfgAGfESkh
fJB4iPeUe/DjDNC7R0OmjZ0YX80s+aiIlEQ610GHbnSnRn4SHvIc5NVRGW4rve9qbMHm+M3pOves
2kVooRkV1L8svdATTCb0/uv9U7GMnWbR67n7S/QOysFaVs4yvUvx3m79k++Ixt6miRM91k1f2Luy
KpJPTVNnL/dHFHN0dHFfMaSJPwklC8qRqr24GA3k0IxhRJ1VoVWkInlDUSgzW6FBYAWY7RH9jmCR
lDk6HWT6x5aN/OTIwPrSFz1Sco4x+A+VfFOVyyrLh10Mrgy8TFF+HUDTrzDfr+7xWRZ8VpyiI+oY
V20YyNA4J3BHzUBZC99HC93q/SAbUIArE3PjfkKF3ES0BNEGbCjmX/LXi5G0k1UC9vNPWaL0zsbk
vQ82CncTbB4fqg+cmAQNVG2SIka1NsmyPZFOh45MDHVs50x69s1MnM71UopfaD92bUDsjUNStvJT
b+wafF0obQhmhh+8XMLC7zrYxsFZ4Y5/SPOgfmxrMb0vEvDghauv9dyW6SW71KHNOFeKUO6mT3Q5
M24W5JqY/OCMOKW+bdRCJ5MRFRBC/Sv4dtTszKHwGhImFA0xDV9ZmBs7dn7FaXKC3sDEcH7U/loY
ONKgEShbnNyg6s5lGIEFa1Brg7Eutz70/2Nj+fohzGJcx/O2we8yVPcDGGx4pU76lCR+vBWJ4mFY
t7Fc/DCljN6v/Mg5y7k8VsBKLJWXFYTJnBFc/siijnUzk2p4Vh03+jbB6X01qXUjXC98+09YB+Yh
slXoUX6ihOgn+4rxRZZ+8NAbpnbum77bBHEVrQRc1zuFDIlyNB2vuQu+xEvEmQYSRY7KKacHdewr
lRq9doRGkgDxnNKVu+V6oRhNcFY5PDzxSx8pDIRkiHcViMWJTr/fjsqmqVH/Uq243lP7Lne1afx3
f+KXp5bwmbgC/2j0iJDQX/bdI4SmemLK6dhmCR1noyFQ85w8zL/qfTb+vD/Ycjr/bzDXFNyf+OYZ
i5041lU4tVUIrcfXTQCysj0mkYO8QGRiXt0AU/4fxpvb7VxHAtm5xaYSoY8uVW/Mzqua8iyQst1I
1cHwt3Zr4Pm6tnKx3JrMtwYwJazZ9mGRJ4UZGqp6qGVnSDXqC3TNHNaFFjzAvTQ/3v+020MR+5CZ
EXUtG2O501W+MbbJucYom6oY+nC/Eti3cBbROrw/1q1loyX2/8dangJLBgVqktp0rEbEUahJTR08
D6d47zY2rYnYAFX9P80k1UAWjYB3GWhXeZ+6Qdr4R1xKEFRqccGOkLj04P66K/WQ5ambNyUR9f8f
ailDo9qEZXUkUejgIABBRj1+01v9mOBN78JemDpt+lOlYlwD2dxcwhkIptE5JoFd7E7oOE0dB118
zoEx/YpNWIBEVCZUVUPWYq3VdHMR0a2jgU/H3F3iMSaURts8jdRjVBESbMfSCH9EhlG5G/4ofkHI
UFaus+Wz9zaxSNgxu8RmV5GSH5hJrKqpdowiAK+BRd0allkwWfl+TH2QuJrUUEEZx5xrnobglDyq
YiynlUvgxs9wmGTucTpEOITMy/DX89foHZYYyN2fbbugkZwHJM8eCmFG63XtgD8gMXCCi1imoPbd
l06H7Xyqd2sGwjfmHzgahno0b0hh7UUQAPfQqXxhxmdbca0dRROYeTYeBUrZto9aXGsrn31zPCLj
2cmHj1+616EdkylWDSQlxYzGAgAjJCIPiYq6NvL6P50A54zD/XvixklyhAX7lq6FMweclzPtTgrW
9GMJKiO17X0W1PbOxS3gSzzqObAbtEFELuTKoLe+k9IpLxjIFONKL4x3RkjM6eyjq3X9USldecis
Bjl9NCr3veNEK2+YMTcs/45U2NYOAmWGAxiWPy6bI5FioRdl1dk5ckuHSFYvyABMX2oPgxn0cLHB
CD3rYvCRs8rS5htGT+0X36+jT41tQniIUPf6EsQ49KB0qyAr0eXS0FFhUSTg87abiHH6xvkw+vHw
QYAge4mQM0hAzlOb9mTphs1GgY636TWkYEL5vW6m+r3Ix0bdQGtPvum6NcU7SgHuk4Gb0nko4J1u
gzhIH8g0/QhaNf9tg9y2HmRTkKebA702z7CK5rFTAud4f1vcWiENCUlWierlFVSy1N0KS8MuOevl
SNHQL3VA+R0+wdBEke5JUdy9P+Ctffj3gNrlPrTB/gShIEXLyeyPFh/+EtDn2Dhx58IjnbKjKQBX
3B90jl2utgUHG/gCwoQE+5eDdmS/+RhFyTmiuv7NVtOQVGdEEYzr1v42RKJ8RtTc3salO6yget/a
Y5djc8NSD3zD2lEjWtbQSvyuaDGE53bs4IZH2kZCqDuNOjJNdVVbmyiFWy2NjgDP9Xsvb/NZZ6D7
dH8KrheaRBwCwGwvh4LfMryLekSMGrqDJy3LjHcRueYRATDXy3qqBElh1StH/7qTAVjbNHX4azNM
g3bGYs79Rio6R/5oxk77khvRySpd6zBMqtiUyfAjwbp0G4oRQd34JapycyVKmS+0xbzPKADBzuam
xVn4cnwbGrXTd1l4joskQe0682kOV1IzxMoKz2/U1UAzjNqeYaq2tdhcfZALHAYQ9pGVHj2naF9B
1eZY+Zumzc0P95fxWipvnla28FxknCssy/MD5s7A0sc/OloEzylK+1gc3IEixq60wqY6JLZT0I9V
fDR+fLiYB7Ov0sOM5n7Kux5mlUz68EMwiWGfBkk8q2M5EKQcEaYj+W+av8IOF1/qaLQoSA5+zZUk
zP5QCD/+wSMSZrPqXvXTb7E/9IZYzR8GK/MRzdKJUzwqU8QNoetOtCfLYIpWlvXWbLOl5kODTBmt
98tlrREbE60ukjOmrucUr8YXvQXPqPZ++OX+VGvLtJfig8W+gSYLuNIht7ocSqvcOGqnJjmlZtuG
iA5NTexlld5mXm0ZEO2EWcAuagC3/IJPbKu06iZVO1BOtbFsCAv3BdUz3CYw7KsVr6yiCjmjRB3O
dgax+LGLzP4Mf3P8hbC8+Rl9O5hPNsrz5T4LWcvHRpbRWsSFOf2N/TrvUxAkNDSvKiwBZ2Kuu2CA
V3T1T71wnKcOaZdfIXK63yanC17FVGhn7ifAXrnm7AytQZfKrYp9gUUCpraiwJ9HR7di59QuNSG1
x3pBT7Gw3cRY2v/undxG+s3Wt0KT8NnKNOMdy4sCNTJNmwNKvMjeVcYU7KULPgSJ4jb83faj8qvj
Oc13NNw19TxoQ9hv6lzvaKLo4tSGSXcYUaajvR47syg2aeLTIEPrAc2J8SkaM3hbGiQGVFCC5uTm
VX/uBx4xz9H74CsVVXlCP9R9B3x9wPgpNN8HfR1/LqYwqbkJU50iaV7XpKRdCSEwNodPdlm2P0dp
pYdwmgpnlzRh/LXSMuPRECMGtwagTyxu6gIxAdXtUdHXE+JIqjTDGYAibbW6tD/JzNBfJhvCfEVN
5BSqc8DHnaEeMfvBFDZWSu3jIAWHK4lNEI62P5dbkH8+6m7oeKkc/O+aFaaPMK6DZ9x1/G1mifpZ
1mp0Rqqh3FtO230aUE9vPdj8qI0XbeJvQahEP0DjxiE2LJMf/9ZHvAcMCzfaEmkz/AzcsJoeNKrH
I4KYYhafyq3eG2pWT+vK7MOkae2aAvzNLQhX/Y2Shsjy4k2ceHGTXHOxq+jVDCR9phyLuLGeCO6U
n/dP8TVcilNMakXzao5BryKctpVB7owmFgXNgGxKvcujryNJs+dGCAU6UxcdTWsw9g0c1o/k59WO
ukuzp0q+5tB780l0wL2j8EeOR0fy8kJpGxyQis7vT4i3JN1eLVNkQ218Rzd6mqPmgNFzVe0jtwC8
ZHTNpG4bXq0Ppls59koLcX79lo/W3z9lvvv+Sry0qZ7dwls05sJCPZq+a30sgjre2hCbNlR78Kgo
2mKlV31zUFzYTd3FRZzC1uWgKorEqZ67yXmaYLgag50/a3GYeGHrjx6pcbeh2tz8Y5lwvsWhOpHE
c5dTSVh8aeNHo2bbQXCmbuEfgsZ44UZJ9lnaI7wn+jUs/q2tDfyNYr7FxrbeMpS/JjZOK3K+PAvO
ZUaeRQtKkriO0FiDBEezlb1964Vy4R+REOszTnUR44xlGcSuFhNMx3HRHKIGmvwGLOdsIyUchJWA
Jbnto0H5ljhAZKm/AcOkoYRROgiu1kGnf3E1MiH8vmTt7O//vFtTMevCU89XWfJl911JQa9HyPed
gqaFTVvWKh4wVt2MB5tax5pJ843NRegz938BIc5J5+Xm6mxZCt2RM+rija6vTRSnYtlV0FxBdzub
GBPlZDcEdNe8/+FDafxBGtR4VJdDm2MubGIi99gOIGBYfeucgE3e2/1que/mnL5FJOQMaDMtwh+M
M3tiXcUH9Abaf6N2avSKL1uWeZqCrt7KCl7H0IBn1BnUAgYa8sRifyF4NUZwotAWqGL9tSjamqq3
5OVf2cjXa8c4cyuM9jmQ62WugCCvOzPpgvPQItLEvhyzA/ge397ijqf87traRrpCy6Z//z54iJRF
CIfQOV227XMoDHkwhYQWOPc5tOIr5d3Y9OjE3d8gN+YREylaBwBGgQcv8appixlfMartaXK1bG+2
VXwckmH855oenBMi1rmbxXlbZjy0+dNWTvA+eiLnQ8+V8ZQbyG44xDToaxFNbgCPtduY/voGy4ax
WYnN3xoSl68K60gBhpsWeiLP7uUZtOyoM3Mkkk7oPZbflTTHk0jJKuc1lpo7EC+3SKn0ydxTNWqY
dJvGR7POy+ohlptqbLM/SZ3m3yG2iGcCAvlF9qXxxREoJ/SWmvZeHyqzXxZ09mivikjmPs5+tflT
6TMZbhGExyMvaZV/frfmz8LAmScEiIdYfJYW5OHYRSmHrswMDxYr1nmKi+RpGgqEHuruAzluuLKa
8321mEvCLdpbM0kXW+z5JvjrIcksNLJttWLPiECHcjhpHyokOJ/pznygkuoe7m/Rq4tFo5dGJDbH
SbSbliB9WQAvyUthnKqijXFZ81vUzyaLznhvaR/uj3X1aW9jWVQigQcA0lvEQWUzI0g6Ot7gVCuk
1FxTSSjQobXi0Q+tx+dyxu3cH/Oq0gymcobLo0JqgOJd5o1TL5GZcwv/2BSB9YPQXm9pg4/GRkPU
94Rlc3UKkhqF1FIrwQDUoVhrwl/NML8A1wRyK46mfbWLLEwxHLuU8pTXonrNHTl4BXrBT50CO/n+
x17dpwxFGw/dfvDKaBAs7u0Kd8IQEI5yitQKceoxRMKwNLAyUeRwMM12gvrdxyuB1o3vo8TLKaHg
w1QvW9lFBAKuQRP3nPYiP4WD8ktqTfwpKBRj5dq+JmUBmpgPIs0SFazAsi3kW5Xixhaer3liUbhG
oXgbxlqNunmhPVs+2seNM7mAWopoW2EBcLSRe9y7mJXtkRIQXksmuPKbbn09NT6ENlT6OHAwL48r
QqPoThhueAo0PUYlDNdVpdbHr1aAauf91b2qZjK7ZE4A8rF9pomwGCqMaxTi5ICYXQH+z5vxS5se
SY3ZdhGQuOyrh2oqhn2Nm9/KxhJXLxmjIns6Ew/gnTH85WfqsO3YdQHI2tZCJUyrqQGYEaRsA9F9
AxFDT1hhx24DfFoLUe+myiy3kSmrgxmiZZ6rsY9JEE6/9+fkxvTPQFPj7XAharCYEzKW+s2c40yr
jLg3RGH/V+Qimhwk5Z/7Q73N78XNzBzAR6BaTioDxGlxuoCpVkqS42iMXtX0xFWTx15KCoPN1ZSp
T6pJKX0np8H5rCHi8B2/vsHxXDRY0KQeKEpsYpnhANspfXXO48R10EssEOu3QnWK95OqBvKziEP9
kwrU8meZpdG4l53UTr2NA/CG/Q32K7Ot9qdvZeDAzRD87L9GZPM30jACigMQnBb95ToDOyUpj+v4
XLTDV7ufkHqrRokYkO0fyrCJH+o6s1aeoLf873JiwVDPojhg7V2Hc305qNRFhmyhRW1PIZL32iZ2
MDfMkejcWT4W4xttRER/T50Il9WoqiIAp+Y4voMAYrpPkL2C3wPIu/dYOQOhKXRz+BwBFvX3ad3D
WfArx3zA+NNpPHtuzVTk3lvEfnWMmwc7cfaycPpyI9smPA0jpVuA9wXte9Wo2+3gx122GyUwoU2k
5x0ekhA9fypuhTaYAcvoXUd90H9EG1eeGhRqgzOmIZ38nmVJdix7VPGPGl4KT5ZR6XDOUdbEmwhK
NNhArML2KeQp9BFHmlF7UxvEuYMZ9w3BZ+TF/dZFLYONoj83MYg0z4+D8EAPV9QbbbLj9KiNqfii
jHr4PnX1qUHxPs7DTd9FaxHz1QUA90gnWJ4lZkA5g964XKMmycqpN+zw7CMQ9Yn/6R9JfsDa1kFi
/aZp1ih7VwzdM0q81Y90qpxT4ijK78zswt/h6Iv/0PQ0vgGgRNTu/sF8w2pd7B94mhiyUakF7H2N
UyoVhGSptinHjIpY/liiJvopwCrhccx0tMCqCK/MtjAmFIwrN3q0m1j+MpMioQFa6BgqWAWvzUHP
FfE0AH1NkJsCVX2ckqzFU5NX7ZPtotDsNWGRfcgJp9w98kXRCcRejjxV2j6WsVu9U0BSY62N2ue0
S2VFUbfHVzI+2hRXH+re8h9xXOyaFx9e5oPaRMjrxyOdlN396TDnO+/v6XijZVP7gCvITc2kXC5V
lthFVZqFPHO76InnoA7724mlrcGfVoVCuqMjoa7WnYsfQZsEKDWmKbqcnT+av7DRQT6cGBRyUxWY
9mvcOH6wyzA4iLymCgTuy10H5hSkEJYirVkrD+7UCqx0YxtaIgDm8WtYDbxIkcZdAeQeJet93iBj
vAuDbky9hlp4S518MhNkNlAN3xEZ9s9D2kXhxglk/2lC7lHfWNaUfYc5mmFDoAdmup30KEdqfPIR
Egf2VVUPBh/B3xhV7e/bMEx/BFySDfBoPzvVLp6DtHOp0O9T1+kOqaWnzVb2mYYuJLpuSKlPZW/x
VWr1Yo99+gE9afR2J7DKa5D6+QpbrAlXHKZ5FAAhJCzfKbMWftCrWEiVuplv+1DPj7201WBja/2a
XdWN9YcsSBwIwMKeKXSX659iKaNM7iTPbunreNlpQIsNBdOHZHQ/ojH7en+/XZU3Z1oi2AL6CrPq
A5H25Xh4Uph1rwUw9dBtxno5svQf2DbVKRKFIbe3is+RRPoN9aujncRFd4hwO7LgBVRhufJj3vqZ
i4nG6U6FD0NRAU2lRc7mj7XqRgO0vUlPtOosJmQ4eFVOMbIx1da22/IJNxM9O6AjiU46//Qs1lvo
lb7nYexQGC2CFDvbEp7hT9gcnfisNJ3y3ax6Qiu/k8jeIP8zqD+FtJFTp2gbDUfcGeh3pEV8mtjQ
n2FNQJNk/yb6kzI4fbwzgUHbYL2nCFCp1oqP9uD48qgHrirfW4lBFFdV7ahSiOXWRAowDX3PQP7V
/F5reRvv4WWFv6pWqsMWg4C4PglZ1KVncYM8S6qfcm8o0iy2qpaPLY3BNODtEmDq/4smZxTjyp17
1d5m0YGU0FsH3QFM6+29+CtNLeiGWQrMu9OIsN8jVn/qbLLUHq2pe/VTXxwnI9L21B4z3Iby9l0V
E7xMfrd2sJZBMXx5klcqriw1shjLGpyayDYVvkJQ1gXxXg3L1qsKPXupAPPvRlt0u9YF0K/10Onv
7/tlsvU2MhE5OQn5D3Nxue0TBRxohsXESWOrbUo1sRFvDkL6DBiOZ9PUA0eFrX1/0GUcPg9KlRPc
FE2N+XhfDmpayLYGPcJ6YWIomqdMMnUwi9Cm/2VeefBBiMykpisjOBCMs0WsEpxbXYm3RWR99O2k
/2EpotrglVR4iRTHwcoxJb//hbemFW0RCi70S4g5Fl/oR4ptEkNjIO00qKhEVUjRBUXOKaY/2mEa
ccycVl+Z1uvrmemcMb7wjOdK3SKNMFWcgfG1Dc7gFUx48mM+ccBmPpGdU85aCbKve7HzMgKC4rbU
DHLGpYhLN0YOpBgMw0o8Hf29mbWG/UCCbsqXkkvtcyEmHKOmoE1azyomw/K0pGmzgwi43WGkgCLB
nSTwa492xKwZPFKp3RaD6D+PtI1+d1qFjrS0tOm17csSmyweyv/UAdVV3QJluHG5eUrPLlTnjJiH
fB1g92RbwN19tEXlGUhQT18m8BQj4d3vxzrtt5Mx+e9kp3T1Vurp9KfMQ/FoagVpUNlNNliLSaIN
6opqrtp2oRo9iFqL3oF9GX6kDTAd2H+DHuzavFDCjbAyA4n8KHR49SmNUJLBk+IFVXjxXGJMjSZ/
gUszfjBom7rUNmjCo2abe6mt6t8aOvS4lQs1sz3g8x0n0BHDN64IypASeMqHSR3caTv1pfiI3qvq
b1QlJtTO88lKfwZB6ydbasPaK2eqxPWeN/u5zvsJNo0zDeI4Urf9Bsp2YFj8XPJDZEWAWZADnJWm
oxYvutyXNhSrcLQVIiYHI3vyg69xEvWf4cU3zqMvGyPdI0dPLaCjWI9mSu8YpygMZM4r4js/4GMo
7x0eLDzVanOQuJ2I8X3CR6OCndNY3kEVEvExFXUI3EybUIXt8KWJP0mlwm6lik2Haw/e1jcrNFfq
n9eBhD2XW5AONbhkKWFfXjbFGOVTUmXKaYLResBPwX6lTpefzbZukG+uw6/3j/7VKQS+RyZIL4XY
RceY9nK8PB1rEmy098PMggufT6bzHu8msHUWW/fz/cGWhcEZK0iuxdljZS1yqMvBsHms9EQW8Xn2
Z8BWwbfhsVnAhVovdproJSid9qMz+jiU+Eb/fgiGfqVwdnWXc5KhLNp0InhKrwBECXVBYmiRnhGz
gCc41tgIopBftCsx0a1pJW0jIpopR5RxLr/UnyWOpAun38kzH81etT41obCOUO/8/f1JvfFJpGF0
JkkkEAVZlqi0Au+PzK2TM5AM+R2ucRd6Q+aiEHV/nKtHgsWDm8LEuZQkyP4uPyltVCdXaj8+V2ro
ogxYyG0QujSpJmP0oqH6A/ShXxnz1jTOBQoISkTWV02OvNJHo4aKdw5RsXxukt75mtBiBuZjpWQy
9z/w5mAUU6no08SmwHX5gdAww6JGeOJsSXSkdkVD4QLp5tDGUn7Kf9wf7NZRgOAzy2yAKUVQ7nIw
q6tI4HptBr3ro5ciXvLRCFQDy0YEs8O2cnaNhQCjHg7V2WktfwVIdxXCsZgOUkR0sNg4oCYvh880
lHpGLUjOgxu0D02mu54M/PygBHb+ZLSy3xidKnfBKP9Zqxi6MNUu1pTtip7ZApiAiaT0cUDNz4Vb
07LquAgAgJfg/OOpKpNtP4guebAo063cdDf2L7rylFRtQd+TfPDyk6HzYnGom8mZanaCIodiUDqt
9cMYO/iH1lgUoPkwrOyp65idC2fWR3Dp0cEiXyaGsdJ1NeYlwGEdCzcZYQVbg34iCuX4RpbSf21k
814zMuNAziI/yM53sFM2/rHBxcXLv0qXcM5Ruey1y28H+j+pgVmlZw0lc7lF3Vf9RC/Weh+iBZN5
th01axnxjekmR6E3qoMUQLlkcZqcqu2F0zfpWWp+87s2CsyeVLXd9UIOx4k4bJO5Y7kSU94aFOgt
hH0K1DMI9/I7MeQd68Dv0rMbEflMYi4gmklzbsO62LqKZp4ARSjH+0f5ShZinl266Wj80kTkLl7M
Li1gafjlLKKSpe3BmCySBEPbIboSF54xwa7YYGo01B9GRE5jXJCT4bHHBgOCcmqP3SYPoRa7bpOt
YCX+L3C/yMzR2UXHD4I+Arbg3ReHbfblNss+Bd6WOGqDt/QwUKVXWIUkK9JdahZDjoRSFeDgGECN
T40OlZDEjPCB9Htl69RO7u/zwTf+w9wCbS9tgNIaBb7xLVFN/8FEXwyrZ4HBXKeP4ntgme1LS8fk
AMfe6QlYguJoOEX74JtW/P8IO4/lxpEoi34RIuDNFo6eFCXKbhBVqip4JDyQ+Po56t3MZrYdUS1R
BDKfuffcPsjX0fznzWZCJsZG3E3gErRYBIOwpzdjyY0nppvIba1WOWZFotwH0zOfXXOzLJ+REuhQ
xAnDkdSBPp6GLB+IJaqsp6HvmlONsyNY17ki0Ahh+u911KZXkhfmIQC9ZoHxsbLq79jkTiQbZmxd
N3Q7cpiMJBrHxIpH1crVndCIpiGPyfi9Yu3GpgPst/OrIpFHRebFEmWDJMzALDbeYXBgbPfXxoHk
Wik1qgZ0lQz4+sJdPt0aNRSQxt79AykB+MBkyr7yB6vMQ8BR6mFrKivMHDt7BXmYnGbqg9CW2RIK
r+tJn3ExxSQJEAANTdrLtKTDn3woSiteu3p8iCGRd0TmbHxWCydN2OpEMwAc0YYDCy1bkujGxjLk
UCj+yqnvzxl/BifMujF9Iky+/qSj82IEh0qw4vBQo6wcjbCg7nqQMdRMEBWR+UA62HJ75zqKW/ir
De8tQM5evyXVNB8kSEr1zW315EWIWhxGoZMKUKacc303PSF6Sz7qBfkfH5cKHLjunVYGuBVThWAZ
dedocdw9CQDuP2HG61HJgbn9JCE3sTK7JiMhT2t/6UTA1PccQxrv8EQUQrwQh/2YVrKyfZEkC3F5
umjAAeT9MIRZn/B9JNtKwLcjkrM7CaUNpaxXZp5Vd2+gYtzB5xBzNDXzxrrIgpmEWJiQlmExhjYS
jpdXUaXaw7lJGIDuVpgEHgm8qWJgdN+YxFqtOZ5SxfIIdsjavU0ky9Gx08T1jWyZaTHVddflZfWF
bKx/VrZpOWsmajy4L+2Od2/4Yxnr9pzJej4b7L+FX1X1yhC4WsltVkxrLHYWgXd3UlukGYhOhQDh
ur2Vs4WYYd9NcH3DQXEIdcxz7WR0meU8MYYi5KvlhIok49jiDG1pvGDns4ejYSyKPwmz/UJ8TCCI
48z7mSf/XVgzF6A9Jpnru5CzrmbjaHdSjzSExH2qXqy+F18pFI3qmY0/TsCqL4Ax5PR0r8vAZjiz
yETy24mkmX7FNx6ZW4E6F6cbKVJVaiR7NsZLHXacJtaj1cm09Bt1tpzQWjcne0lQlR/gd6l0x2W2
/Os1wH7aKhYzyNrsJ3iCVJ6Xre6MB6YiLvARIXSqFaSeEghXBGWtFyentSbD7wTh2P3QQtzJK8eK
RkfiZiPQsw1cGKpHrVYtf85dGWUmqeTLCHddnd3qlayKEViIpVM868nyUKiqnznYyYrArq/tFWOa
LX+tG5LKVsTVlVHXn1kj9I0zwoYMmznNnYiHuvE7bZZgwplI8SDNvxqwuzd+EOGics2AcyVdIc5J
kvVfaSJFGnDwEdnXUR4IB05vQPD00BNXl6an3tHk3u1UuC5TOsn6PsFamn1zRBPtNKt28NS5BMNn
p0dXU8SJtXv7mpazQfawPR4sq9QPg+FVH8nathG5buWLU1gue3vHvYDas/cpAcX5TpmabZ8lThEn
k6LFjSFY1LSNrf+a6pyNN0SwdnKaODXKjTDwpZghiwnDOXv9mO9BxdiXuemQWy0kINkOFlHW5c3i
5zkZtRQmZcaaWAfXN6ZVtiIWKMTJLscgWZLQsHKGIkPtq8JJV59VpZ7tLIhqRzJSS7B7zTTvGw8L
G3HX+qxhCK/Ho2fMWks84Gg6e7bQqw7wqeTtyMEvtKHZjz+ernyIHaqM2zoqqL+XPr+SjOgcx6xJ
PrJp4FJALMYNNtGgBWqpLk4wWmRgB3WRu6z4F9DJ4NQY+VLBkW7FjPDRrY552irFCklzTC6TqjEi
MhT+fLNm7YbJ7e6khtWvKTs71l6J889wKvuVNaV9Uzdh381EIndmkq3/rgySdOCDKAFwmepNsecC
pFyRDGlYd4qh+kBp3MfW9euORBZrv2puSonopU1gwfwoAvqm/2+7DyT0p175P1WDjQiLggYD10+9
/L+rqNkjlinrl+rI/i7MJM+1IT+XAXNsT/6y4lSHxWov8zi/IsuPsHq+KRq3iC6OQJnvyEWCRV8v
Ljk9mi4uzaz+5Zq+iaZ8hWRxxNG8S8jqQpzvBAQYrX5D3q7XjF/Ssc9mMx3UtHuvJXhlTa8A8eUk
mpHuUQze50r6djXJr6RLjUjNeiNIPAZasifrXMB/WcjCqprhplccKHlzK1PlMRjJGR5HVBjeSz+o
J12yy26ItTLsaiVVZ35vKu8OWIFyKAtaHjpfScZwKsSFWvqaCCP29CoceitEnx/i0c995pqhs4pd
qqjnWjiPop3/GM507Ak8aTzrPFXj3laIltzaf17bHY0pD2qRP7ExZghlZZ+JcNpAWOWdSVjgDPpB
OvJb7eQLi5RjOTgfnbf9Haryu4Ny5C9lf2tZ3ASFTZ5Duo1+jjOBNwpHePuskVIlC+0kSyA2Sp8Q
gt1z8TvyuK0L40BKfWRBk8IIjUS2oERnGjAqOxmKtq+H7GzPMioIyJKTeam76ZCszBVHwz0vnRsq
BiTmYmhT3xzq57kuT6Oco02dNl6YlarM6Pmtth3Ur7hZO9SdjeZLZ34eCGOA/hqpSy+C0VQ+sSEw
X+TYj2qjO05W9zGPbwsxiJWXvLQI6CEAoVQ2CTQae+5uxdyvavm1oXORRF2JWn1COqqDMedVTKHr
WA0zf7X7losWFVOqwMxq3kerUc/0f6w5Uw0u+Oz1vj5Xb8NisRqG48PvmlAXBLTmlzZnHzwuxk1J
JFnQUAPcvr4ihvzlIFFki12V0SqNvbSKIKE8XkebiDB16KnnzbsjybXnojuOXXEYGq8LZVm/lhAV
27I8zpRphGpOYVJxBpPk4s/p8JrbW2CQAqiZ2m+dxRjBjtM906pztihfGBP/zY79J82U3aCKP7Jh
GL9Wlw4NElHv5htpjBGDjy+1kYfJlcduzc8GH3x1Wvy0BKcbhpcGpsgvWyZOtYmFntR1bMjJIVvW
WGZeQ7VfXrouCacp3ZvaCnfQfFSdFg3rciyJejXr5kks2Z8Gsw7r1eM4G5+sDZ5kpUbL1H97ShFr
/RwbarvvLLBTNd4JpVDvS6YfbL0KTEv5CTs7OHPxk4W1on81xpBBMZl1zo5FYqhMOC/cjPgwd+OX
guCmlOeei7yrlxeixneumx5Wd9jp9FTW2AaJpYaDlEQg/py/hO4p7hEb0tVVtoeclkNCzTFi3CCW
Y8HnCm1p0lDg8S3LxvxW7OLWqOMHsaHHtNNfCVTb29a8BRbx3z712W4eJI+LOJsqhVAzfrqWduz0
9e9iGXE5p6fEKGO93si6LnZ9Kf/MLY2ABwZMq/9WWfOkmN43h3rQ984vU0KuYg5PuqBl/IWC9TE5
xQ5CBLyy+anLxU4v2isjEFa1m3wMbEzJn9FvupMB5hxaFlrdsyyVK7QtivgSUBhTe6RPIrSy+mqx
VK7W7uJAZyi64rkd+qPezF9u4kHitU8d75fict9qMEOdpn8koo3dtb9aYroCrHnkiUYI1/JuCT02
LOV5dGqC9PJ4LUa2iWgyZyhZZNKZZOuuyxIl40KIrvjnDOseW+ce6n7nE2j1bujKjor3ihtwX0vo
mFJ7Kr0qTIvhXo4Ap+1kJtdLGOGWWTvmDkhzftBka3Fr2z6qkzUy1GVPRjKgVW086VP1mtj8Vdz2
MGwjNCk3PWekvsUmZqnDYLclm9/uQhT8La9oDlJ0cT5fnUsQE95HdZJ4uZoyBI190kbxnNflQWH1
4CdeyuW9Erq2ime7A1ZF8FCbZ3uRVx8Eq0DyVX5TyVDKzeUD+lqgZ9NON4ZIIh+yuYf5kndKvV4L
TY+0FX1dZwTmqp+LnzezsczAw+ayLc1tlRIw30TetUbKqBzng+d095FINaUo4gyoJ2X2HCRj+51b
yxMU1djN6qNNgPU2pbe0zwOmdYCJNvQz/VC/tCTLBcIz987YBRCaDlnGEZIuzT1rlt+aTKPM1hDV
LOgzTFV9Q+UU42o+JWoXD+YaqtpwTnPjbmjdjtHnCynjkKkVU/XlQh+TDRaEuN7gGezsGL9gnGjr
M8XiXl/TJ8IbdlyKMYSYsBMNMZX5yzw48eiN92Ru3zwVHo9ofkkarCLZ9jU4tsFLXkuFBNB2FHGD
msSa2Kh0rrJThuyQkBCuZa4R6JK8YNX99mwEGikKNMsoPnueH2LnIf32G7KerKnuaWn8tVqV80pX
e4YpNqOKtQWFWrCmsrMPjJD7XKixWjXXnyOt74FKuWRXT0PYqtB82TlVfGCyG9vkGeo6d5H22Gzj
WC58uR0UsAzrbpCtGwFQBijx6TBozgcg05emM4ORa9wn0iNY6iqSlT7Ght5RUILdd0pFQhpovxYO
dHtbo8rp77OVnsaaD6muJ2PIQ7IPw1KfL63MyCcr0RUWoV51twQRJS2TrYXLaB9Qg0ebNx3zRGVE
MV0NnXHZbM6vTmHs+q3Og2UZv2ngD6znqE/K8ZKlxmdSlk9dNn/QaZE8T6TxhkmJQL8k1hLrKkRr
B4zc9hm5xPD0qkDT5p06WvvGdtgCroUBC5EtSCpg+xcwl3fcSJceFqA3mtFGkjuurSJS6pwKVwSG
ajCXHd6wGoTJoP6DmRmto3fqf7IBl56TwFBvUGM+XU3ehtp8Q/3BGa+bb9bi3sou3w+TE4m+PthS
3cO0OiRFP/udpTD2SUNg8qSXt+cpN16GRmEonXNdN64dZtt4ckS7J6o4dkp1py/9O38/fnhC9nt6
ElUb2tp8T8z0b/8zOWdGNNBuMXaPU3V+McQQ5+76xiLbiapyuGicyIKY9tVi2L1Ne37xp7YrT6u7
fWUAFYNpc//OSfu62eNXx3BGAUTIGRCqA8EE9dQctBUHnVEqoabIp3IseT3QL5GDujeJvyHseDpU
4xwsZfnAXazv+7UOZ8o5hWAjYhQWJs5lEbEGfqnW+cOw5TOuBoRs1frVu+pBKC7qDUm8R7YradCw
AFeQ4IzpgGEUCSVl2MqYw295YPxinp+SkVOU7vo0Lm4keyOSVoveSwdOKCyPYY4h7kXhrWcSQtHI
uUYae6P8WsbyOjjOJyaQeNCUK/GBH23aVX6izk5YZGqIayfqCVce+pFqT1kPeWK9mUb2jXKTwyXd
gXjM/W5qQlGl+4H6d1T5eaxLo6qbdug5nzJ1ipt+Os6acUlBRN5g52MgUZqwbqYs5k2BmzsWv5LW
22GTI1GPAn/K/3ql9ykF9YO9pR65xOq9cRvC5/k2k9EOtY6LyFkB0LtNSk/aR3TnP67Gb5EqgT55
787PGUwHdhhL8CKGV2s4WLK31htb33b0f9ih9zKx9iqtiM8bw0GLo95Hq5r5fe3eN6Uid6MQT31q
3G2ruDsIMSyrF36ti73spgHN4cwXANizz/OLAHRFJDyYLZfhKsXLVz50720jdsAbnvD7e/6oL3vD
IKoUv/R9poUI2bhG0zKBeBbOdZTLd7uaTApGlcNZtZiQ9LfVs07Nah1E3V28ZXlbBTnhKui1xt0B
Oj0ryAHggxshL/wWZJoVzkK8qGX7OoC9DnJbDc1uan3ddh+uXh+6EiaHNu7J134aiuxAm3ea6q07
rqPxrlMt/oh4Sr/0xLGU+T3paxFlivFomvpSLOmxqDuaX1LMO6UizbREdjp0xMiq2nX4SV90C/MI
FzoWg3mrvfbRbMU9U1PKM3s6bar5C+vwAwvaw1hsXy+gFbMEQzRZTvrNVN3HSN5JYHVT5c+bfnVq
3BRoEfhPznKCLEPJaVu/6QlKv+6G1G8EBnKXR1Nr1ctQEg48qAgjRudLamU8mZkTJk5+sPL5nAxE
yS/iVwVaYecaw5dpMLG0JtRkvDODTJ+r3jkKmXPLtO1zJ5Mb1Ku4rWGH1FLziHuynmydDOSCN7Ah
/31aHeVq2oUXu3Xz4dRaf0RbnoRcnxF99EUIynRRXFYdsQWum38Kv19pFuB6LbVmj5nPyBSUSBnE
fnK3XdFg4GrfcrV8NzuCxiXp2KxZEOQYlIMkp1z0goxZU5I/7hRO+as320MOd0ysC8RSV/zDDn9T
UqOP7XFDszw5Z2vuQnsp6W7S9qmcu5rmtog7ZXbwc7Q3FZXD2ltpyL2cchlo3EM5+IDavrUFZ55C
au0wfQirjg1NfAEwoYfVGfGDqI3tEk2Hpy+wxrG7raL7nt1lh4AJh/V4VHBVBOk4/gK6OUU28aQh
Sx++QD2vmQXl/M/S25KuT9gS/8IeCzOz2psOKe/9FI+z+3DQ69C4C79H+eyjOn7ptvRSCPWMxKcO
0FKdMfWHxH/xocr5fdVQLLGqwHA7dVWg16RLbkypA7vTo7Z2Er/WOLXHYrwUUt6A1O0UyMtxZgAF
4uFAfkFSufgUChNqVbtBW6dWmaegGtV3mqsbrjr7u7PNp8miVjNqGuNVuAN+O6WGc9T4ztbvumS7
0qqHhllk57wwIuI1jpOXRa1MPpE9kQnffBUsPsvencO8zoDScJBptkLJXewSppSht6kMzplbNT00
kdU9ZbZJpUMEwThbhPh6oTQ3WPnZe2MoM0PD4ntyuFubjUZEGdJDJfi3M56RfvxAZv1tziMztrUK
12y7T2l2SdfuZmnmNRvcAI3LsYIECpj4mstM8zFWfCRae9abfmeOBrWLFSsE1Rtbn+1ZWvFESXc6
e1v5WbnkSCf9HGCzTHwn9YiZy+0QS80n40wK4DmYOieseNkrr2kDWuUzA/bfxKY47JLgVDHas2f1
uJX6vcjlHEtobOQ1nzceKn8unAeTAUofTT40nvaipFzFWlCGYjaY8lmNL+DiaYrycJ3mNLsEpieZ
+dVP2gn75FuNyJoqvtuC3rBPupKfRoCZ0fjDIHOnXbGm51pPnhhWn/V6+jeM8KQKx3zNreY61u5R
4SzE/PMHuHgfrHDZGpAivtHIq9YP8djXkM6dam8PlKRNnWcXMdapb6QYOTS5XhYl+9AV669lzr+t
gc7MEOqF2eF+AnoSG0v2tQ0ux1UZD5ly79zmXujt7K8GJgnEpUkP8XlT5LPCyAp4StiZYjoYo3gU
hf7CbVSH9pSF1YDYsjbXC1bmszmtsfiJxGHNBKi0DIpMfGukZwap6bwBuiZ10TlzJXA8j4ibxoSQ
d+GqXw3T4GDqtYz6mfIiX3RWP2zUOouuAc9etPZrbA1NYGzljhlJzDtzzRLjGwIQh1lRRHqR/UW3
yb+ta9RlmfWpIPO1mfLbo+ar9iqDYZx4EFX9n532Qa/rXF1KirBrveUpJhSrYiI4r++DOlLLJshd
5x8Ip7ACMLUXDL8h+YVttGrN3ak2Za83uhuuZfJHzZ33tOOFn2A/ExOuYmJxWvtop8ZflHGTP2b6
cWCkysQ++wIlQp5931JNgSTx3YmmpFUzVPej9LeprENi+2xf64v9rC+XlaPH01t5WfvR8s3F5vUb
rMCylyKoNuqERqFSamzvochqiklouzSelvt2hcA+71oRjVV6kvkSG23J8qQdv2n8LpurvRR5gtyi
cq/muFLxruIxZXKNNKu5c+qQH2CIX4nu7dlAsLgtdGwzfVv4sLvOhjkf/pszWhYWMMlR+hO22AGZ
4rbFxdP7xQb5ye1eeznSQhPeUwhqbtKhnk0hTophM6yZ7GenhvRCPXsdbOPOw/FHl/mptcfQnGgt
9FqPpqQ+m+Z8rkCU2youtFnu1Mx52hbtpq792wLNbBL6HfD1wRX561oTwFhz1m1d/qFq1hUORkcx
quwHDZmLs1zx4T5gx3yIbqDh55mjBIZqDouXbWszWo5P9uqOVIPH8kNtF/2bw8/ts5Y1YO9c1GJ6
BqPxJ8/KggN1+1skJfRWMnWJjhlUJJuKErS1ey0MK2TaHhmlmvnkuN1LtTsN4PR9xxt84HUvWvdZ
ONUalOwrK+40Jhf8nJR2SPbwb+iKFw+FTAc4pm6U29qyGTYyjpyu/67nTYaIaZTQIfchKiSYJ2Rt
lV9tg8buiH0nm9eYf5P69rSJ2Cucv8kGT8pNcDyVJltAk1GtoX4MYxGu88I821kesKIfZMNXQadX
Z3cengslv8hci6tyOVkJJarQ1tTPZuXQqiPkLffmut0nKWfBasrnbKoe2eaEzeQ8e9wPmvCOXmmd
G107Tdkc2Xp50KZKi22NNsDLjnOtvkqTiWSBmTVYNfNXV1iCd3o5tBWrr2L+b6csfjHLZ0tkdT5S
0o+K6A2cL9zEuQ0cnu3JTzFgBtKQUWrKd7Ysu3bOJ58gChgNCfVeZe/01TlVHv+1NJwnYxxGHw9n
6y9L/QZD56AzmLYVZ+/kyx2q1TNKy4PhlSe9945rz/raQn+vipfE7P/pevJWO+0J3P61reWtnlYm
81bo8KouaGmsbUM1kC4hq8K9nQOircS7mqZha8xn5jJB3jf7VZ/+dfZC/7Wt74UKqKRzrEeaqPS1
BC6lnQXqQ04ndVrZ8AyvKdeNYsoU/kS6+U2R6ux0HRpOKmUMPyy+bJG/J2qP8IRkPlOt92mPc3Rt
p13WruwzZu++WCwIdWNl75VSX1CQ+9RzBc5OdQl0FZU/3eSP2JwCHgG2gtPUNK/axAYhN/ljrMOX
mg6UL+NnzVAbwwTEcGlcUwF/x+ND93MoiiSqZM+zppt/4Di1R6tqTKKJxpPWb7vUpbhM9CbwElxD
LHKWyDPYp2bzPcvGi5ykb4rulhnMj2eUr22pfKte8zOwTI/KoLy2SvuHOdjVRBW9oBb2W2Y8c69z
a+v6reS1LdoNE/bGLGQ5ZVLTMBuRZZSnFKTdTpXjK2vXlOCAzPTx4EfICG5SUjb3xp9RZYjYDC3+
Zsh2ar0rZl1Bw+I+NAVvOd+jo5qvycqud8VBWBf2DsHvzs2tyCm811l4/yaj+A2k7a1L6j1hSovv
qdjQ2RMetDH5NvXmCkobT2FVPqpVm3wvn3+XE3Wjtn3NVoaNZqWmNeMsUy8in6Pa0a9Kl7+LPLsT
gRDPM3iuwiSHiWCAL3co/vXb9gbhdUFJrYYiQZLiUII19f5HarYp6f7nzch76nb1L2KPXbJ0qp8T
XRs1sx6CTH2FYrOrpwwV4IDEMVOqX3Aqj9xkbYDLlscltcBtufBqze0JaY4a6LaNwUxNoWAKGc1D
S8Crza5laF81XZ5cOz1tNPjzxHi/tnMlZP73ZcDL8fFxHlm93OaxjZMsYY44DgdlNT1freY/42qf
V6GrgSc31v3mAcTYDYLsHBctGzNLY4bkhQzIbyVA8rTBc4tccF6NGDH3sddTN0jM7Yz0K5pqES+N
EW2MIXFq/kSuy5PWZsetUALEqyA03hA83juV/kf2exstNlnBezKLf/fKvK91PcIQG8yW990XBuVV
56DFcZiSed4Nad01N6dv1rhvi/Krdcn/6ThU+aOdWBGDFmUp6TsSsKgFjLUZjHOJ+oA7AP+IcHcC
HiasFYFcx/yHOu+e5s2+HRgczjQ/Y109+kRcVbJNCg+2RtET7eAVF7brF6R7XGIKyyjnXGfZGzKd
eB5lqCTWu9ovl44qCEh1OJTLHxqFT3dxr14/+I77sx4bd73nrKhJFBMiMDoPsiebYjkVTf+LN/9b
m+ffAyT8Fb3/lKa7oa2agD+u6utu8WnzCpSafagN5cGl509bvdP6Kmq8DcOjjLmiYkQs+6XRnmbW
LJ01nDMd1cPEJenizFKq0EiL2F6z2BicQNGxG87on4bi2xJ9SKIP4oP8d1a5x2lbf431n7Z0Ut9T
zDe1aAKT8RHtSP42V4J9SXVFWX9KGL60WxnObXmymHqlyXaWRnIxliXU+z5QhykSLHhno4mzXI+H
fLng1w5aU7wRZhvlyhJ65hx5uWiDXiSjn23Gs907+6FGa7bokmsm8S1iu6nBrT0TGy5yZzknnhfo
jWtEXcYK15mKk71YMakGvjdS3m7MDbZCu/Rc0qpXBw40WktpD6NsDjrSLTtXX5J0/TcqNcdhGfzQ
Qyf5gTXtYhBYRqicGS1Suy7AQUS+XWC6tL4GglDV013hVvHiZKcF7JLBXjpia3lwC2VXjd47EPQA
uVHAOXEfyt9Jo1yZAyTDEiHjeCkd7Zxkf5tFP+lwT3yd9lQflfukyCswiZ+d2JelvjKOWJ8Wg5Om
H6yT4ZT7ZDuCfqnJ9CIzZmxBbVGkpfg6quWDQjLnCqQ5nbrxk9VDFyNgGVAaOle9oD9nMZG65b91
cr+qvEmOjShiZfR+Rn5HqRmBJc2LV9tAFYfnDpinblccL2PzVCXjNS3E365kECLnXWUNXFsLE5p2
/gbJCI5yujmdG1uOdUTjiNDok5ybsO/myJitD8VyhL/SsntyzX3Pmh7OYH4zqGeUtv7EiB5zmT+n
NuWNotBgTZxNVaiNb0IxuC9d5hpqi/1EpQzulfFFd8XroiYfuZ1eYHvHmdk+ra73si3Ks7Kk+9kt
z4NmxMPCklwoe5nplyFLX00PmiUjcd1o8dMsj4lCvCO3SGv7m7FBikWT6feUW5Mtb+gmj1tDfo7F
xJt5j9r1L4kqIkYoeahbn13SPJkEJEsdu83oQv0ZXsttfFX18nlrSQGanSODX1Yh7YssUgYh6St7
E+l7Yvoc7TZqzCGWLVGpKFOCLs32EC5e2JJxvKnlnUMwUhZWz6uh8+YrWuv/oHl+wHpj4r1rTSV2
ZsYZJrdUP49NHyKwPGY9TLLes36jErR/vDC5EtXuwBQuk+5FENjFsIHKIyms5eQY3Y8ujd6ozGq+
WIbI7PgYrcmTZJ4oKwoNhpvuMPweXOePVLwThWqUabWFBI/4RWlmZ6fVw2RWfpWbdViEa++pyH9N
k3UlfgAsCC7BYarDbJJyV9c2jwTTYr21LnNKi1t78A8Nbw9k9XmskqCFR49hujwWXb3vSWVifLpz
knFAwIDNG1h5iInkGa7PkwqLUirijDfe7yRzMdvOfUVpXqq8iOwWhs/KmCiZroy4d73bGXfkT0hs
wGSG+GK2qG0KNBqeSyaTVH223aeh1+OmbFgEKH5nwxAQJg7aOVzm5tmRKYWGEfXtuBd2+ZLYjJu7
NYSU9JQ2uKIK9m/NTzi0ahALW3Paiw4QWg92frdUEzrYNs+9U21Z7V13N/MxQ6Y4VKjUdipYU7zU
yVaEcNKbko/B7ceqht8NHRctNFKU/7wPrlkByJcegrV5zrNf5ob4208ch1euk+NvLGF/FSSuOGRj
u5CaX1bcDGYSz+V8ZEZzcbP1gC32UC3mLuVFrb8VUzmUWhH3EOR0Q3/vzU6Gqtl9aOnAXoNSaGB5
oOfpbaias9JnxNqghBvexh+Mqpe8y3kMOUUiLKD+OM7+1rZPCjKlzNOfdKsGf9uxdmBcY4NaUlt/
G+ydkWsHeNDBT6E8tNN9AhpE2lJGpWo82d0SaemXp7tBD6wh6dOdtEWElOjqKTXLPVQNGfNMraoP
85Q9CmtH48Nuq+aJUso00pcmSlsRqgDgB3aP5FfnHdyBvjh3Rnn7H87OWzlyZVvT7zL2RURCA8Y4
pXUVtXAQZJOE1kBCPP18OON0VzOaca6xY7dFFIBE5lrrVzQ2yzZqD2FqbrW6H+e2colLjpdSr5NF
MuCb0Mv41kY6OavMfNdLOsYyU0/xRFiLHbowGwQaUwpo3LFmXpp+PNemuxXI4EU3rriBdpa72aqw
rXJWaPBhnT2UrA+ahssA3aBVklWhyFOe8SIJvfFnhRNtPVzB3RSKTRofgcDHhYpSkI8RLksRPYWx
cq9o6tKhN0iicA89mXM4F6+KQxC6TeE+xs2MtMjnFMvZma8GeD8aC9kVJ98dVn5cX0Zk47M0yOed
7W7csZoPOWit1tOr0r/q9L491BgZU6gN+rJwFBfWdLtlLNJ/su3TuDZZanxVvrTreVi7lMHEdPof
KXk0X8wy08/SaeI3LM/7o2nXFRO5boifuyCrhsl5w/6s0b9uDMvzDfzS8qJ6la3Dv5VuKAWRPGpx
SikUj3aU23IxZraV4LQDZWtmK8q4UyW2uWTxUC9JzIvyddg5PSAh0skFHhLZo/RlgFL803Hf9OHi
pdY6JLHG8LzPwkUSGC4KZupj6mztDhjN9Bu65k7Om6E5oS/uFlVr9PM04CH08osp/YeVt/dhPwGa
VbOnSjrGTfko4PVCNmV8EzSooYZzlplzYRgGRwfEc4vgRYYB6qos+mWE3jBPjQVi9VPdEx9vyQVE
46Wtkyg0ktPJWFc1Gj4cXaxQN7WzwWdSNIzAgHk1d0vxbjP4wXPSXiOsfzCi5qwGuGg1brdvjfaR
vZ2hTrmBhp3BksNxocIqxRfKO5BHPfdwme0tCB1uvG7ZjAcFBFrQTlfwrxTGB2hel4C/WMNr6Zs6
iJfSrVYDSIB0unQOD/JX1ctLJJJfAVr5ZdCae+ayDJP8LxdwtyHAqcvIGEUwxemyhDbL2zRWXjou
ykKZaa53sgM2cmdkxF13h0rW53KkBfLoF5H/zZkqryBDLghbXsD6BGnXaZ+GtQKrhGb63scCqFL1
J7MNN3nq7pERLdWseFPD6nXIqmVSJSe+oI8KAi3Ise4sIWjPHDtee4N3k/TKg99UuyFg5wmHplp2
Y3TqwmLWAvGUlfPWK9rKwjTMwuWltNX7wFEedcOnKvFvuauNErbzINFmBGXPayNbdWM8N6PmV5KN
S2WwDh3DbY5pDrbkAiNSZ2bi78KiRFCgztIuWDuZN2vdqFyaSbIo3ezkmsUa+cC6iZS7vuB8qSOS
nHJK6xR2N9MCOUBDEC2p2lwiZYDflmfovgtOuOjkd3zACT11kMuFFjcbrZMLFVsW4lPqlWVaxyEj
x893KLYBurPqHVH/KVXYhPkABrVclKDrYJ6LzkkfBprWWNZbq8bT3CY5AkXINtGhAhqwuw0AZD1X
H0qsDRehg5ZWM6p9NBL9FsSSxt8zTtBEV0nL9qPQoCW+u4vg+dQjjOhJUi3g/qTeK3f1mPUpfA9Q
ydE+MPm5T5qK5GT9MpDBENvwdUtIgAlj6tILQqY3UDDQPBxaaAru6N44uveC3cMi9KulZ4VzaXmf
eKrkDGtQIpbVVsTJcZT0rQWcpuFmMBxYg8pctcXW79y9k7ZLyL4AJ0wdHDbndND28agvUj6JOWwQ
5zDmDPRz+6Yrqr1VpYdQL2d9Bysxqd6NKHlwCkKp27LOlrXvwjSZoKuQILcxXRhRvA1BiWZIkdZD
Dz0l8G/q3nkTabaGxDRX9e6G82PV1eUCz9q5Qq/Cbg+rCv9s4t7OHhMA6RxrJbtI6SDCw0/JdjZF
4yy1RLUYoahPTsLOjnB/OYzj0qK7RV/2QFm/7PT0aFcXRFD32GT4rIvsiSp+oktBfMLEsWyoZEnd
6LAYN2E4tXJmMejTUDgApZ1dWdz7IitnVlDP1R6I0HNvyo5zryV2owk4g6STrgoDu7fcPXvKc27Z
a2TZUG/KDW0m3j6GtqqG4b6DEzM2AFs4bnQJfXQEZIY3HvoQBRp+NSRr0cXnhhcd+mKTWuXcq5kG
KQXnLnEVcEV0/iOtQQ3Undk7r6Gr3uitsoDJuGtbyIJeu4xqUmtGLXxCeLIqIrmBcLToW/9i5Pqy
08z3soR5TVxn1CiUt5gMFWAJIZTBXn9xNIjuePMDoGnRAgThJHuAD+wkFpXeMzT0zpwm6zKp2CWQ
h/fhtjCHVdU565KpDKfwokd54ov+wVY7sOiifgfWWhuyZm8tn8ZOQ9QBzmVSL0g5zF0faT+ZFFnv
7YYqWpRSeTYi444R1NpG/OO5yRoHqhkh6XPJ0ze94CWgYoSbDzWszTfBRLVLKYNdiQdI60GUbX+l
FVS7NhougxOuWjzifCO/T+j9ZrIy9lFXwYPpjm6Zz0VVnZMmvR17IscIoZG9o7LZFgYAs2DSeF+1
+qup9u+ODw4imbKIOoUqHN6rZnkqETBA3ySBINTtkRftn9xCuUSD+dVDGpujoe+hQg2ncqBPr2q+
ms7KtqK19nlhEIFq77Na/bAdq5nHE0F2YpJ60l8nrmYx2KAegseVgOGAuWqzpImWQhQ3RaQ8ZVqz
jMtsV0U1hnjaDMT2mIjq1JLR16jmjPnCRxTqa47ROTHic+x0sfuBRWe7RTXrBjDazEn2butcNG8i
31L7yGbXGU0903V5N0j/BU9VgEiLdIl4p1KMFE77mikl7pW6wgxLc59K07hkQX6Ka49xdLsP0aAl
RfumGRYXQoBlKnzMmDCrs44vum+NRZqzLhiJvsfwfuadTxqkFeHBmucUBE7Jc5r6kLZz7kM1w9LQ
22Bis+ZX34PwvEuLubpdS04plSIaQn6F5lrBIjhlPDo3leo5dIJ9pveXqGXUlEiKcu3QFvKAyoLO
wyQlEMj+2BeON9fwhZllqnJfNfFLOxm5uf6+1pgMMM6+DSf9h1rdOLU/F2Z7Q5A4LSUxFqkHwyLw
vWUZYuNOYiQfAnMgbDbEyq5asQkmSl8TKJhDQYwcoTbVNRTDUiuDVd37dzoWDPNEBtWiyLMQraAx
rL3CXJMEtYM5Ax2//EoAr4cgIYVgwARfLY19YED3LvsaMJpdnhpxh5eYnGOwQysJxYMUoY8xEl92
d2u5sDTg7nEf9r2ZaHfUPwffiL9idzxhP0K6Vrp0a0m3bXxFOZ84u8QZn7mnMCd2vYHzVqkDrlhQ
5gyZ7TXMPFaSoI/arT6nPDvMvBsOC9/0Zw6BkJAJyVromfWFw4M1NPXSabKD7LOHIbZcBnr2smG4
ytlVW0ulb6aq/ibTurMJr6jILR8MrdsZvpWsC83euwF5IKFzBCOeK6lCCcq7TQvmEIYu47nexLuu
gVI8Ng1ZAnimcsaACZ00djLCQTw6qR4dWbbCoPykeuI19o1sAZlq3dftYy8dZp3uK6YEy67WdxiQ
U1KO8EHK3Fokbf3BFASoMPF3MsPIWB37eRXmG6tQYdiH3sQVg+daZS6SNxvB4QR9hSNuoLm7Duzi
edDTR7sCvCRp4Daixk2K+MHA1kSiCeFJbrNUn43OeJe1prEorFSs4gjghGBffNm2em4oMJ6GudIk
k9ClWitJN711HVYyyiMJmt25d5HWGviOMGYM0nedMxya1ZIAWbwjyKiz1V9B2h0R1a9wDbmV/BUs
Htft2KwUrbrv1OizCaqt6ZdHLx7OtlefrSCjAzFvKAZB+DVOWtWiLMYsJW4/Cjl8ZU24rjFvzYbo
tiunQDq7eLIByxKVgRoK+4XGs2brOgbAMy0M6aYb7hGrrLK6Ww2qj4In53MNIvFOwOlRhOkNSOWi
GeIb3U94W/mO5Kk1SCgTOLEfI/spdkxsUxLItIa/nzogb9DPFQz+shIvmhuykroXWxoPFqeDM3bH
vDDf1Eq59xjZicb58iB/XUYDjDXxfyGmxx5LPSSyOvUBdybGciacFm8w7D4W/oDzjm4UHGbZnSur
A/Fi3TbF4WkJaYv4pLx96LoyX2oGQ/2YrSDPYaYbEPrq9NPn5yybrtkRqLBWvGJv1dYpdpSDAi0n
KhX4D2a5xdL5pRxcUOsx3piGdiN9u4OaAHg5Fi4IppBvDT9TTNo5K833ahn4lG7OV5pILGHit1r0
l8BJ3xQSF+kzY8EMq8+3ONMRZVCx949lsExHrJRlYzz7LINZo9jWoqV1DZJgZQj/C3XXoY+Tzzxq
vQWC04dMRSOjgHBFQr10PiK3DHkuCdz6rJYwNgqYkeb4TsP6kBn5XSByDZfZ7uLpyscwGI9J21MJ
xea6AZkchvqrzhnLt8J4KjBATJgFWVWObLBCupyV914GD35o7nDDBSoZm1v43M1yDOIYRZXRL8kh
smespF8ylefM1Z99OxMbEYMeERrybKTtqfS6dRflT3mqoCCP39Gg8PKICV/lIv10Mvc+Ro3GZh0u
8Bw4enq1HkW688xqEQbqQyuTX21twxfwtqls5WqMzKWErnOH8yZG8HBzwHLKVeW4cpv2vbMsernp
mVeY5Fgtw54C26uILkFovescRyGXPmN8QmrLfAwd1A+5sdOM5jYMCKPpehuVkLqsvITtq/oayT0q
pa3B40YVDQV+kAoTuHFXBNBmbDYGGnCDo9EL+AUlfM/K3Bj4e4lSX5hDdTfa/lPtRPUcs3La61au
tVyulMJle0WMqGFoPRB8F3LOM3t8JPavXGcVrR6suinxpN9g/jasLcRK9B7xV0mS0gyGBqQTyJpF
32hs6s1zXft7gbQV4LvaRW287HwTad94bCCZexp4HrnhjAnh+CZAQYYqPghxmQ0iP6WgHV0ln4yC
OrNF2D7DNHHXefERj841p3+8SKHc4Euz9LPyM5pYP3a3sqtwmRZ6QYvDcc22ZjsgCxbBkFBh6ngP
ffPZzJ1THEQfwhwc6mZ7lxZev9Dwk9pDel2GgpYtQCQQ5vY0bcOrVLG0PTnlT0PaXLRGX0d6exvH
cpHFyclKB76Jnslfcmdj1Jb4zMbDcEECVgMrgeo1AvBw/Bo4TqVCLfQpJFaZMmOJAY26J0PzVmWq
H/QU/BgAihHcSoN9CdqL618Q3Nq+VqwiMdZ3cC00VKIJ2xc7T86a53tvF62hH0Qeb2iT61VmESOk
WvgYBpDViORsjnHEyK+xo34x/SPTaPgIQc1p0sDOo30C72YW2uUHyvUdmQpLqQSbUotMimB9U6kw
CsJA7mC7uauwlzMhuwdhlTc2q5hUUZBPEfq/It1ZDCLASZCNjaHHq8vkT2u0ez+QtLV2lm0QG3Yz
MyKGKgezdYbg4pBJwTALmmtrjGfP7W7zQjkbA+MeZbTY9ty9LTCq0mS3zEwYJ304nhLbODKxmg0R
kmZDnH1f3TuCiYWLyD8sxnLua305LwKDfq2mxCmtk9t3s54uq4+Dc46CoIrBiKHEG222ySFy9mH2
QMT4DKuzTSiqtZr0e4QcT3UDIGaa9t7W+mmovSkV1C5mdapbbyWMilci1zKIL5nlIFaBKjQPfLwp
4hF9ja4RcwRBKEziR2sECBo788mo4BajHbjkAzWgpiJrSM34PXK9aK5brTXXAypYvKlWpdov9Ibu
UIYPtZoj8LXEnbSK6c3BqiJLdpDVOsKQk9aiASQ3MH+w/TfbyrcEy24kps4gEC3VEQqvRl/aQJgS
fqg+tLdYUPpENvmPNIznzC4O4QiOpwbKQZrJF6BDMu9HFJ0FcgXJIYve3e6cYOGUxqQQzTbpCNHc
kbfkWzc7PQYvZGdacX6uCzW8K5oahqlhiC3sDL5dkQcrRAEKoxwwdi/QNhhOMry0KFHDwCrmVmYe
eJZbs1LXZtzcO03fLFMYIA6hmIU20BZpBzgsH4aon/WB+bdWoNKJa/GsExdVF2y2OmWpl4b3A1yL
+QD7JjbUtW3SyZL2skrBR0dJf64brxZ0zlDUN5bMtZlMqx0EiLX0p4Fe13Rzt6l+5cRQYRkxrnoV
xqwv/GKWKX4zg9zVka/qLCvZHrNS6WkINOY6aEvZeXvYU6MeLtDTZ5coLz6NgjMrBP2b42pqzf14
GNZdQ6VpGfIF6zOiJIBiWtWGLOwqbA3VOeUryX0Ocyaez9Kw77JgSjpsn0eSpmLCQGOtvfiTcrby
mxMq0nYhunSpxvEaov2xoHFDSgrWF9WPWeYgEZI7z+sf9dZexczebdlARdKSFztQzkrUzCV8OEvr
D9i3/Wqz8NAMw8ZD1wrp/jgEKbR/x9z5YnoedrpGN4UbvZ++JlG9FqlyyEE01hjKefDz5IOA9D0v
q0wnpSB6NyN1U2ZIZIPhOerlAkNoSZakKGd43j0OTX/MBCxGI+5xtEknNp79hjHqh+cT/eG2w6fZ
60+Ufq++NmCu0oVHWclNGKl3cmR83OfdB1hXi86v/xK9jobMeChtqukOvRJjwuJYIqxBQbcfZIC6
QUFqa1dovkRFo5JOC9brTrUml55UnxoZHxtRrP1aEuNBBk40iAhSqkIwYE3b4hWGNndVA6pOuSrN
AUKUfBOw/lKwIZPDe1lm3gXbYBa1WiEetbEJ1DqoPFgWPiSFfk/+z3OkiTUz5HXPr1OTiUYXFN6c
2gPpx6g+BjqJxhoiSvCktdElB9AjoMtAoe+YuFNhVp5hlTDE6NejoZ6lGR3qVFSLGkYnc/+96mm3
wqVTbWuVKiS3dm4W33dGS4k1FLckaK1Dzz6NabcOUihoVWHBDAIwModxjnX5DVKjXSB7BlW2vw/K
aG2p+muvZfaS3IZzDE0a7ikDCrdLbpziM8ih1uCQ8aIHqJsrGMG0vGbkzitzZNARf7pGli5ELm49
RNXzuDU4oHIIIjWArzvRViSneeVRaVo1k3OjZYwbXXT6HrAruFRO7G4Y/eyGzr0fsuxJs4AnPTK/
sCsYBMdMVGSgHAJApyqeK6rjQNV2Zq3MemFcMGFe46C1VxK+PKm+D0a6H10sSQz9Va+tTW6oH4Od
Pvah+Co9rA8yeaqj6KCk4zNOnRfW153C0WGW0QE/QyZCynJEyxC77aWuOWxHJTj1rfqr7Ezeab1R
NcDszHsJTIB3VYyXCrLNjOSZLz9kL6Bbp8PYQ3GDGC0AqNsNCMAurNkPXZy53Qoe3ViAysTLGlsj
ieh7VqfuQqnUX7r0jx4Ibd+9t2z3Wp4cKSUfbCe9KKHON1fnwGXuXdsoOLwVZ4sQYLpDhlJMJc2x
ffaSjMIg3QDULXrXvvjWp5unZ6y0N2rLFGrk6euUf0GJGpkc0qdcUy8VfUrqIYLus9fQb44aEmyU
mjVkS8CrmnGMYxsmFpJIaqvmNbKzJQ6I914o1+DuR2Y2/rQHHgtvuNNL/b5083LmR+VFGYY7avSe
BOKSlx1iGRFMGXJWcZkyirOke3cAG4URnT1PXWEFASBtI1VKxiaZd/Cn4xacuKoPemOfWSsHv1DX
vmaFe8eTeA2EXbsq+/Qh5TSw42Kta/US8sB8tONlE5Qf3ljxxr3uzjIaahe/+sCBfqE78ig1ic4P
JJIUn13fQUQv5MmCM7bs2JcohBkcQPRSi/6QBPXC8lgpWGgCXFlwkNxXhfGsUmm3ulHWDKPR3htA
xUQ+er71qKoVM6vEPUrhazPfHnfB5HSOgcNb08YbjEOZ+WqQqScvcC0+Oy0ngD90c58A6C4ND+gt
5phxQJpAOhJCxyAJ/E0q+S6XZTmrqexLrKBdtXlvC2ZECCqxaPCbNf6+Z9upzzmbgTXkXz6CKlZY
g+RU7Q5WK+91fr4B76pR0YE2+t5ptSWpBPRZVowYtNygaUfOiNlcUN5VNAH8hYMasy+U2qvZmKtA
94/oopc6FfGsQ7/gRJMtRYIGqyGKk9z293oab3AsQZ4KNn2M7YXvPrtd+NSnyjnxxiW6P4KGQwB0
MB9vOEGmegb33Au72zUOg4iJFeSzn5ft0gfyIyj3hrExAHKkb5PA+FWq2Uq0xpqh48UE9BOV6s7N
bnoAcbyoZbSL1W4RyWATRx5qPfNcqRzuQ10v8b31Yb0aOFabt3HSPqHYe0Ilvg0MtVig7D8hP9qo
qb0oLczXQMljDZW6Y8jH2vQIhWT9pglzUXfGGn4WpfLZ4oUR1MGSdTnOAlsitbLprHBsKz2Uxam4
1Qp0HkXPuB7zemXA/YwZNAXcwm6YuoqcqNy02HLhF7dP0F6Uw3Ei+5VCbiL3I7KHL1uE4Gr+sTZU
/LPQ0NrjvtfEc58aOzyWISTpGw8vnSaHrhv0+yiimytikuo7881SeW8jv9zOAowWhAPvoqPGKlpt
5yIU01IoVzGcCbjFsLFrB+6Z0/HzleYgdQy1KONGJz0JfjVGshR94Tk3LfYohX3cnQ+dXP6HAliL
YV6Al9pafjNkGm0uDWtVy4UHTKxXwamI2qfYs6nMnFsZ62sFMEjFDmuUDQzynB0n/RgAH/M8Xie9
fQn9bDuMHf2xkn5gMWA+8UUHj96I7lzrHxyK1plfJ+q8sfpLWbJUbTAaxy2WKt2hH4GvhgWfHiU1
KzeTMBPEM00h7gcC6/N8iU3J1q8EHEVtYbpowLGpncEqZgeNF1bpvrRJch8NPjAV55ooY568V8+o
Dk95+Gz0xSZS1YXZemh3xkumjOu+GN4GOWzdSWiMxh46Q4NkO2ufQtWgsTbmVWb84Nf4jR0n9oHC
wNQU01gMFP90oQnpExNLGPFugM81L3SG68zp1TsyzuofMsuvL2Wq2FBP/tcoIDUD38A/L2VXHp43
BjM2u1GQzyfMPu1GNhApfeMHh0L12lzn6lrWlSUf7wQjZ9koW76h4D7zlYnMJcrHpBz6X6MKz2fw
ItA3T4U1qII4JxDjMFbC9FRibvfwb+/Ca8PE6dfYOJ5aluUawtCvDBNTDHviFDHfTsmKeJ1pBYCi
IFsYBJbPEOihJldq/+9r/hVeMF0UF1As7IiVwjPpykk2900es48VUFpo5Qq/C76jorW+8NWuFzjv
Ay8MRbQxGjeDFhrkK7i9P2VIffceXA1bdxflhm249tV74IgzxoFs2C252/F0sKWXxOyLBZpPlWKW
D/bsxuN4hv1r45zYIV2MqzZ6MHs/u/iOFv6Utv3dY8F6lqg27FGF5l6/C9Izk8TUongXC0S5fQ3/
PLRVbdOYYwFpGusjrRpR9Oe9duMyx9yVrWf9sDy/+RJcFZtQXbVxohfWlfWTkeB92HUBcpBYphPr
01v3knhkW4Mq/cMymP7W7zZTLIM/rnVlyFpjZeJxcmKNSm112+l+eEq0qP0Vt61PcEhID9LjzJ8R
Sx1q5ExnhnCxYRqCE8Sl6Ce/0mml/+PXXJtelZg3BIUOCN4WhVcfBrhGBA46EYFIqDqKcR5mjndT
FklYIXSUxu2/n8Z3l9eEqWoMbcmvNK/8gLVWYYBR2jbT+vRIN+7yMIQVrRv2rDlvTDkNXmP8dNPT
X72+aW1K8jGnDDvt2oXYjQojq3M92jXShlVVpC6k/ry1DLixnpXDQwfr+eG9/31NrH9te1pjU36r
fvXhyTwx3dExhi2WeM4Njvr2Sq15neTYoyFvrOYHR/Vrf+xpmZGhxF06GLWa5pURLch/6A8YlW1r
R1of+EXQ4nTwppb/foHffTkadzYZSJu2Lq5uC9SOakJkPcRGO0dzjY1cwI6tSH3pxCoy6H9f7u+n
yF39drmrjRsSpqIYWRhviQwZIXcOcbjvdKs7ZUWrbEp4Vqt/X/C7x2iwVtiXUOuxTP88I/Xec0rI
NuGusowOICGCs9lWlfvf+kOTKqfqtq5p04GERfXVrqCXyPHJRx63oeQMOaF+4Nml9VgdGYBLCJWR
h1xxEu/++/6+OQldPI10sLb/f/0/7692PXdsGFTv6imMya4MoLkynKRO/XvdYjUWml7yw0n43Zoh
ndIwbM1xHTKN/7ym44wMS0NKxX4wKbg85vZoOXwANprq//72bJvJpin+8xFMP+XX222Y+fX//T/q
/4Rpw7S0LcNdnGTSn+WTXmhW12mDV4fSau8dgVLMp7Gx/Cmz5a+FQ8qHbrqupQlQQtO9OlJyh7zY
tEr0rYGAZmtaSXITMpT44fX99Si5CgWMxR7mGBrJdn/eH+C462hmkm9TgJ0NAycsIn3NnKGdah/+
/Sj17+6IXZq1yUVV4VzdkeqEcWD2tbEdJEq0VWygYVsXhtO1yxDKkrEU4wjYURdA9I8IbX717RAj
H0VvQ3sZGJBK05QhL9jZKOBVhbA34HI1yc2QqphIZnoVB1tTT4e7pMvi21Qwpni3dUcZzqqRMJ6P
VMno26JKQj0Vx502Ty0KJ9KnEvulCi3joNaIcdYcXPFcGmWaLDLqerjLyN+f/SLBjfXfD+Wv/YhH
YbGvO47Ketav46u9sdEESjxrS/xfvoFQFR40t5h0zUkxE0pR3/z7eup3LwFvcR1Xa4fQA3H17XSo
bFBJ4ZzY96Y2npPAcQcIGPmUFVVYw4vMxkrZVDUxj5HVoXZSwMOx4CgitTpVZpvUjBikHNeKlrrJ
Siidevfvn/jXjsIj+e0X/ucOfvvkCN0bFZEUwzZrlOHdcHyo6BT6Skq8zqALjDGAxf8XnwH7pgXq
JjQA4KtTiMzk1IG0VmJ540frscyqZ1FAVCt0L/9vdxR0EBTy1PEkNAjVnV7Qb7cnoqZHTOp4EEa1
fqWW3p0eV/FjX03+D/CLsDb4MfX6m68ck3VNOBQsRI1pV7eXoA3IgoDGlOaw3GF4De0Sx+FzEvnm
Dwv6r4KM2/vtUv/ZBH67vaIyhNk0hPfgwV1jfQiC1m3VLOyfwqyPh4WX+T2SO5xhrJXukCP0Q5k0
rd8/SjOur9MhuY6tYcLqXjVJROcKGaEO35oOBCtp2wJfUBFj5uU+Qr21oO/V4zQYVKAysYv/e+1+
96CJoeHE4EgkIPTqQVcJa1aoA1cngPNs5b1YdGqPZ4hf/vQlf/eg9SlGXZC5QetxdakcBbetWwY+
LyaPNaU6nnRC3UpJsF3RO4De0Usqyipl+O9jonnGU6CaA1UN7+qrPaSPc9cJRIUG1gTeMiV9h50i
LB9qOwx+eKLf7FcmpRO7pMb//xpnxI068r3H7RaCGCqaeHRxNkzyfrR/KCq0v/qqaeX8dqWr0tAN
a69uwsLYFo1h46cIgfEgvAyilIy8VC59Ahf9U682xSc5uXW2gEbZphtTxbA4UV2N+a1ttvlKTUfX
27RtSCOAn6Vya7v98Kl6zqgcWsVW0c5WgTlciHVQLlVsd88/rEHtm0+A9zMlT9uMgq4b4hgCesBo
FuOrxi36EwmO2Y1XwiyeVCIjAmh874dLJZIgPdDk648JBJ3gIMwUHnzcAgXhQ6BiTiAY9Sc4aDdO
usZdS9WgxNbjIdCR6S/dYqhhd2DkxjjTY/WlhSiGZzxG5J6DC5eQysqKT0i8qTZDhh4v0Roi6mk9
AmcB4mGMj76OoDTGymoeMcwKDrnWk5Od+RVLVknN9EbC+auPSoFEblsUTfFl4+T/zFmUirkEsr2X
cFt0LHUhkcxJKsjIYnBLmCFjbUD/9m1fDA+FJdVXZchw0oyiwHJmaqHGWG2HrZA/bO5/j0dYRDZV
PtEdqopD99Ui6hpsiqwAKwFDacD1LYNZuAI7ECPPRMz5lGCVdtXFgamwa1VyzYK+Dm6AVZtVhJf6
D6f9d5uho9O8secT+21N1cdvm7ECPgm87yJYU0YU8LtARMm6HiQSlzhU5gg5ukUZMjgSTVn+EBn1
TWVD0cpYBidsDdr11SZBPkpaKZbtbIkoQD/dwAohxuLGjWJn5tZE0v571X9zOQsbL3pVUrIsmsk/
b9WGPVT1k3+10BL5ZWt68yJd1btzktY/4qwOjPDvC6rX+wXBeAaTGJ6qprM7Xc98qozoiTgxgp02
KNZJ71HAdF11T+Pc7L00/yIbWt1qbors37V3XhE2yzp0mh/2x+tjgF/BCBbOpKDE5WydTqTfXnGo
IJ+DlRbiZpt41dofRNbsAy3Ij4C3YDm6meVv9eD6H9o44L/0w0P468CjNjWnzogARAoo8+q4xeFN
w8BNJNtRhQ49BwZRwp0JcR2uTd2+gdWRbAqBUGtvy3R0HtxyxF2l6WXnAqUXxr1ZlChd4ghpwHyw
phTedIwK+4fv8np1/OcpuXi9URDQIpvTu/ztKSHqavXKdoIdlXH0OOpB8JyMqLrnJZgZUvm+Dl9/
eDLT+ft7ITJdkjqWdYFiiMpy+km/XZLI31z3s+mQTBAembFVkwSeY4ATmnjeSKNY6jhb5BHRxyBE
bYzg/t+/4Lt75k716RvUyJq+Whm1oRsEmzoYohSqshAjqtiG/bVkn9Stc0Rl+0MR/d0XYTKHw5zO
pqlhSP3nLfM8hd1ENjGjWobTk14JYg0k2dqvOJprhzJtlXSdKR0shDwjPg8rWHyBlkY59idwUiv8
4RO9rh2mV2BDYxMUvfB+rkukJHFLrdVaf2fhP4qqUYCVz3DQwunk34/6rxn0dCVX18EDaEBU27y6
cxvA1QIo4VkTZxUsq8TBsA6jd+hErZZsg6aBaK+P/4+yM2uOFFfX7i8iAgQIuM15stOzy74hXC4X
M4hBCPj138pz9/Xp2DvO3d4R3V1lJymkV8+zls7/jnE/F1RbShCjarrhIP7zX+XfPnV+6vD2saNG
+ef+F0yfsp1O8TPTT9xZSWsOJKE/nDwDBzBJWhb/+c/7l/VHYiZzuP4RzA/++ZR1CY4e4GWokhgR
gqDwObutFPVqujfsha+GgdUOi1byCum4M//lF/8vPy3frQAcHW4exv//WH465okmHLk6TsP678B0
a9sZwudzT580QkN/+M8/7L894bzXeZRY7KTkDuj/f8Id8ONxRpyPnI3Q14L3EGXu2p3v2bwKUqgw
sFvm0at60vwvMVF9yonaVKav/ttf5V/WFykcjjgsMDxa4h/rSzWycsaTn5xMQyMMCFmXfpAub15m
lsFfmrTx41j30+PIXrnG0ixICTe+b/23Ae6/Pfu8AbkR4jmw8d/8Y20NB+H3cdgkp8AmI84NbLWb
UPI+pGWb7bWl0VtERM8o8OeIHcwCiujme/jPn8xtMfvHaitd3wc7YPNVt/85NBjyZvDnaUhOoGh6
WGFx+hZUY0WysU7+y63nvz3xGD7+56opZIX/xwG+jbPKGlSBvwf150M/zJLmnQSPpIJxV5QSj47N
PXoWqIf/+8/4P2NWhp588PY/ftH57IZskB36hmlFlj9Wg++deOkp2AuopYv/cpJ3bfYx//vXylaJ
Ix4DO3Y7/9zEUXWr0N1lEagXafSmdYJyP2VEk1ZRkc8nJ9Var8llTfu6KuwN8BViCO4kSIJ4dBFj
wT4+s30iKmC+GuM4sKxtQ5OiIDpfetlrk8MwD/zK2UvE3PcJr7ILnqHueVhadWK03D72NYTNFZnV
lpBm7/WwnUTzF8kHhjFV6uaPExMfU9biURuyAM+NlruNW1gYgDHVzpdd/jHyRbmihySSjc9W6Q1c
tYrtSpx5exnm4yfjQZqulqjJh88qM8+1ceJ7VVtQC4FEx18jG9d7OM184XVuMjp+sULxoaQDGqBt
+vQ8c+d6h/gIBt4Yw0nNtHPQS4ZiaAg9xppJ3zyqTOLNnTtrDxOKanKvo/3kh+UL55WfPI2JrceE
JG1INqA4xDSfPSddnoMoNms/axJmYjRfS0ojt/9bg4aj7521dkrVSBTAU3UNPcN7tpY4Omg38NYc
WoMf183tYwda5Ztel8H4XQCU9aYYPqcPhXPE+m61U/jnZpR+m+vAf2S74EKyG2d8NIV87ANfbUvL
Nvs8SwGip33zR0TsuQ85m8NDKazxWcdWTuq+mb57OxiP7kgdkJhj1/zl0ti64hpzXhgc0G+EDnpJ
VTvQQ20hxGMQWxF/+hkb4FI6Ca01A0bSu6PEeNPc2NDw/i+QfvyzN7vBZRQKdP9UgfDMFUWGFE41
O084vsRa9SGq3OQ6moaiIkWZdZYBwhlrPT0zelJXhHPuvefSjEw9+PM9kyk0BQ02ohgH0qmvNFwR
29Hv1qQM7cuifcBhRLlicjUxRtGuJ6uqTnWkX/pMJEeqCKAZBmdqNzVddQ5WJt55WZU/Jm3lb/RE
eWCalnCDopKHptfd/cjId+fWcf6A6NSxngulcNR0k2yvMLwcqrvAqJhOx5sgpopIBwjlWhbJpzQi
aorVpppBWXrlkZkPAUjJ0boj8P3q2OrWBWcFCtgBgA4cU+rLDrWm2fWcs+9k2dvcV/Ufv/KatZz6
btOk0N8qh+JQzgh+pWZ/QvEJ1JgsXBLs09hvX+tmcV+TAKgcpdriPuHX++BPgfMxjiSlK9HlJ5K9
dANUVAPJasmtRTGJRXpv8Jxh1W9ywxgfouLy1VfAHSHbojgy1c3l56DBqah6VUEf2esAc0Zz13rc
H005AXpq8mte8GsVWB14reqh6BnGW0xiuH0R4SEOTQCmCwp4HvXqMMUWkDyRlWtZ4oLKG/857tPP
wnbKdVOFKSiaBcKSamhdBM+KqNOqbamAVH0fb8fKGi9LfHMhCL+gdCQSkAt1ePJp1rFYAejcsvJF
n9jBvfvMzQd7QyBFP0Wh8T7GuE25qqGc8jQHtfWascv/LtxmohGma/dlKkNarNpOBTaRaOHxnYnw
rJ2IovrMpcZRTzSZbuQL8pJRs6QtfdQMpF4STnm1mbtuSAhFYkfbjAx4CGZFdicAn2V/wCf0d7k3
f1WzhQSq8wcqSvzSrCTutpWO1F1aSRr75HAn58HO5/Y5jLCM3cFO8ZLLJKfI/rNMcBUOlmiNe8fo
0qe0PVqTLfKjhn2C3Xed+ErivwySa9Q69pWKRkwIimL7l6cCcl/RQKbda11aPhLNBFXqG+CrbyXc
QM/a1sONc+hC2b5LIB9HSKeMjzI8Km4o4Q6bk0iC7yhV+kWzr2FXBYnTeMr/GQBePDY5QEkkYQ1/
31LehEPlsltAbmGNnN2HtCv9lyaQalcG8fScCYqGDL/oOqZhc6KXMK6E7bZflFVvGEavtjaEgfPv
EmfjWg98oefBlEfVBVT8ajkSDmbzRY6nsizsZPVNvMkMwVpJmZe8DOeRBHdgMlAopX0J6c7hrWEQ
cqUlBpAHhVDzkRcYKoxV96exk93JpxayspqxOIR5269UK4aXVHnsUXKKZDtPTNa3cer2xL179Svm
DMyzHE3gT0Vj3Gsh5v4Vy9w9Kc1KrzrpJC5fUpDeK7uzoiMp2ei3ZayiWFNsdtcwiOWeOkhw9Ysq
+qwS5YI3jOgjAx5EeZPYMIdaS508k2RrTmrtU4lG5I4+bnHnR7E4qMR136Gnmjdn4vqKdU/Hy2pw
e6UoSSwNiQ9veYOmvBwhA4Ap74khxYmoHxbeXy9dyDtnyjPr3KEgPaVTOL0mHgTKaQ7C1177t+HE
OBWHHD1CuGvwuFBNJvrJd22ywssYpRm6eW3t/a6cnxzLgXIDgOU41U7KIA9NY22S5kWlIRDfujE7
oM7sP8sa0k/UW1sGH/lJyBvSK2atmHpLzbjKvHQvzC0qtlRLR5WUm/IVXeAMORbWuJ26IcI7BsFX
15mtx7T3AMum/jB/RSzEKG34LEnZEpH6lQLrPxa+gV7ucF/8msRxBYxguqV5MXLsYr61l6WvDPv/
qjq4quRrMAKxJiR9scpaXHFRcBQmbryKZxzOVD5jngYjj0gtGaz34EZk3LyQr7WueSnkawap9DDm
rQ0dL+92nccMNivL5gn6NtBB1TRPg+2Ld+VZ2Tqqq/huHPmaKu2p1Q2wtwaBkF+6Dn8O9kHztCRT
8pSU5XdiiuXqBmHwFMasWf0MgcZ4Y/HsE+v+NS8OBOfJTTdd0fo0iptl7zURHrW6sH8DslhYGjN1
NI4eDtx/uEeLwgeXPUVAK4UceLabyYDuoiSw1rqP5Lop0JsVdU53W2P/tNz09l0CMgLlzMCnSsDx
NrR4Fbw3+pnl36iO8jVww+hgQRjdeklRg/qSwQvnTn89EzbbigI1YqdSexUZ7F7UQaqHyp4V0sk4
3bbt3D0E3KmvYZj0q8Kuqx8Edc12ol14JF3m7QZ38PdCDeVXzNZm5RAs22r+3itRJ/GKUWrzPmtZ
3LdFeys2+N10CnuTwOLy2eCZPpuu6TTN+1bwwmnZ223HCHS624ifgjn/wQS2dfCV7++9WthnSVT5
swlmwusDrJq2yII23xhbtSvbIXLaQkKhomlKC3kogggp9zFRNm/TkwD7DIYXy/0JPei7Y+ltoUGD
RTHcXsp+KXNS2G4fsvQqrEAlBviKhlw59DemtlwZt7GeRumkD0VSRTs/ofBjrGTZDgz0trHX+pc4
HIO1p4Pge4TxfGd3GD8r2KQPCXP3TTH7oLb8qbaPNoF7qif4NJAVBOuFfc19M0zdbpJ9cB7rgfrH
7AXdDzoqduc+tY4HQdHsm6TY8sJzK1/DqWzOPnRxUPaTvieJHQoSlG324YBIvJRC9V/adZojaPn2
d+GzIK4SI2e9GYCYsxI30QhcPHWyt6ix85vY0Jf8JYvYmw+CV+OFQwDvVS8ObLrGFaZFbA5CsopO
xKjlSHydrFG2lYXgBKn84gMy5fJLiNJf135uv1kJkCFeiO43SXD+LBoY3s62szEn2537hwjzzHW2
bmDPUQzVnR8PAdjLnBeXVyefSeXJY6Rj7AKyLrZy6GrSybm4BjB/Djza3gG5svdhZZQ5u6SQHzO5
b5L5RGkemNqUzxJkyzXskJ40lqCqCY/kru2R6LUaBxgWD1YxzfnuFXWjus+Xbvnt6vZWHEMxAofF
CvZJagAqtHrqv12S6Y+1VjDDqXniAOtQ+MAVCGDIDabvHha3qc956Nt3g8WjutazYz6JzIPhVzjg
XkLIf1v28qBPRmU/JIGCwpZZ1qZQdb12eGAf6AU2L1nnWlCkCvFRxuzvxh4C2Co18bwtbvV/iCji
snB2v3kmvK+Uese3dMfhvWyRtnBAtMyxR3J66213ny6VjJAyihLgLbhGOlkWnfFVM1N2Z5vY0XuI
bwR70xHc5yE+VMyWN9wf1pfFqOCntEvz5A8mepIpBeIuKLP3arwxoDwJzYwJ9gh7Km/1rhsr/w47
t3l04naY1mDkWVp80kaUKKdb4aGMXm4jZdYbCattRRqJMUDlUcMt+rT5qmFB73SKs7r38/4soUY8
WjrxLyRg60ebXO5hRnH/O9WJHWzh7VIUBbJG9SKKLNYcBuqULAai97xP3oRoo0PdBTwQVl/vPd3H
pzarzDUN4/pIH0+DxUqTicK6k2PPcQQMygQsWLdOsIoHsALQdDrd2CwHw5Uu9f/WlA+DHvJ5ZRsH
B1IaLbzcS4Kkf28hQ8H127x8B81QHH1BQqhbwbLkTFoOPPiQBsJTSKL3iIfbh4ZggmAFly27pE0R
YXWIx2vjpkBio2F+p1BZvFuyNUeLRD0bMaHiPXi2ZJswvLgMVT+zfoDKx+FQbho9yatXVu3aSTLx
p0jFtJG0Ib67uqnOM+OPFwTm5VHjh9qIFEzFoEpeG8io99zCeqDReD1U7vxHq2a6QQQwbDiVtH/D
dJ4ekj5ySOEDmGRgHB+c0iwcPgeuD7EM41XgM4++wUxK7zZCoI7sheyqlm7rlHO960ogJXYJMr0P
NVjCoFiJavrWdkVlt4WcxmtFtD8ZPLczugenX/VWRW01dus9i6x35mfoeNkF1mFZeihcgKd/LyB9
7zqmy2sPRe+pD1OeYcsHKhd3vyM8gvThU/ebIQiGFILvG4et1cbRs4QC0uSb+DbPANVu1v0SPk6c
x/dmCetzA6lsB0PRfXVGC4RZlzyKolUvNb2nN/pK4ctYLg7ZeeYzxcjpKOGHXTteqil2ZOl7nqTB
D4dIe+8MUX9OZM/z6dsQ1QLOshsnSJdsrako8aVvAzqggbcCiGb/Qlhqjjkt9M/euM6BSHTy5pio
+wz6APeAJalqlpK0C70yjNZNObx6VlAHm2lxip/QteyLNVrwRWx426Rq2bpEiFDyWQrOapan74Cv
U2yt/AlsQ2DKqz/iXPMaNgIAFDqUKYVu1lVQ5lsuBoKtG5EET33XfLP8zrt8aMV5EYv3UnuFBeHX
Akkxzb14BEjLP+jJDq6kbjYuJ5QN16V6q+U8X5oJ68jB6LZj8RbYGVLQgLdu9wVn/WMSV85bHkLX
bIQFKnOi1tuN4y/IYzSIJbOGKW0+aOc92yPcZtH3SHtBHLW+eQ+ZOAGmonIqdeFsCt9CmgrcdNch
Wqb9nj9wquPVUjif3KRR9U7gynjaPoVFcw8p7hE60nelfaYz6hjMXbwKO+dJhOZqbHdZs6NR66Wd
NI67IuZfFD5yi6LdBKCzQPBBcovBoqVjv6csThvYzO66K8s7d8Z8qoG3bo30F854lCs6n0lAm7MS
k7mkjKmXa0bdcBXl4WfILu+goA3tJu6/9pTadna9PJcQXDeIOnG4DAFr0gIcjioRGYNXLD9veTLe
UpwZjaqJz5kFk05y+KHr7i912QBPOb0xuqjzmrfLSxLxuzb1j2fHLjY0fVZdclDT9Kko5tEDp44f
JHmxDRL/deg8TZROgzWwkZ2ZJe13XGR+x1ngMkEYv1VX3Ct4xhBQ6EehnN1XOTgSvpwCrULxK5IJ
iDNVl1s3pyVZsBDtAdrAd3IVkrXylf3thhg+/4HQRGtifrdM6ipJ40sW2phapnidVkTfE128AQGp
QG0nMyXwm6DCcQCTQKdAXMWBzixIHkY6ExXeVe7rndVEkp08BiqyRDClKnRNJ13N4Zr82LGtbIyw
0/h77JO7VtJ41l0RHuiWdltqk4BNPRcIXdbDtZ2iX0FoDcz4bHmkh8WyFeBh+l2bYj7osHF+cSel
MPeF9W/KZ/oAOwN0fVCTnF9zwzm+NoHX3PJ4BUFi3Nf0PoR8zOLMuaZF3VClp1RPB74/h8JMR1eU
WLsiLd3zki1geHIoTKu+DAf4fFKeQh3CvAjT+GdyqpEgx2Jf4G1xrFUYgR641HQ2oY3t28i8/aOE
zc6s8ad3HFjmjKiJC+NIZj0A+WA4KM5jl1QPzdYfS/08UiODazeVw1Voj7I1d/L0ivMRcKsV1dZp
4UrwU5bueJ5m/Ow8+E61AXsDw9rJnaORLRJXqnyHel7SvVFDt3EiPi47GipIaq18GfU032fVSDR1
DOd7PfLiw3tZbAaGs1vtmwlPVJayJXejJ6gk4UqZNlzZVcpWVyv7w8eoQypkdN6okS407WI0E0lu
h9veoi8TzjoFU5WJNe4FbJ+xIYRZWGywHGicxe9sKO6KsDk0cVAcPafnNBGf3Vp/ZBrOeT9anBZq
96NNKSRZVYQXOnSe3OFmzE5plbvG+xtY4c/o5XjDfSZN0IU0CFf9AQEqXmFc/4VklekDMR3chZ7G
wW327s1CATkdf+jgveJaxm2S1O/zhCdpkWF5dOPiYxrnaWcyxwEq7gCsCQwu6TR3dtQEoe5ZDJvD
hZJvm6JBGi1EYIhJq7q6xmHJcWNQH8EQ/AFnAgvDeK92mz52FdtRK2VMDzPOJDGZvuWQ9/7RH1qu
/fKDCOi61IV5Ch2+JVUIbwix/Iq6IdLV5SNwhmckBVd7KNEmIYMZvOjOjMnjJCH1uY18qFj01qaq
x03Umh78mh+llLUzXsM3mAXclT9F2f5yesWQ2GolJ9PupRLDx8BhJexTBMRh3m8i8hdAPbtgayHF
2IYNNxvW0HY7HWnxtICgZJPW/rSzgVXu+mYN3uppUW669/zmTXTsahuHamJQil3Kd7khp+SyOwHB
FN9x7AzurcbyLiFHiw9RQh/QXYuWDxPCyou095joVm6J4xdMakJJ93J48aq029VuW93hIINdVdVP
sbhhCJoRYK4d7XjbfA5D/N6UHN3aQAFbbJIrO+gHMUNBIDW0LwNmjkXMaTDLuXagZpDTJtIhv4qe
88Qy1NOfjNz/XUpt5ZWjGzmOJbOPXLn421oN00tD/fg8NNpCXjP4z0yrnLtyvrGj0gGPJAPtQD2z
j2I6ElPRZXCV7Oi2VtswavtDq2cmI1MG3cvvvw3O+0RmzoowRwex3HH2i5hPXsxCX7glVPXblogk
wvwuQDsBZCLeIQiRbaqgJrrMDQ+IQ4TvVbYkPJUzx3wOhJAyqnvjj+mmb60zVjz2zLAvClfelZL/
oAU6e+P7RbmP0wobTCuwDlkKJoGrd5CNqOMX7OeCjEH/MNT2zpGGayET4mjoiY8DLVwPnsUNVV5V
R6dSz/2y/NQDWkB/2g9WED8JIO9bDXn6XNROsiEdjy4wvIGaYw1CaS6vuCsY9oXmSVrusOYuNjkD
+DuPzkA9WnCu5BL2i8Fh8hp1db2rw77vuOHhcmhKmedySb8cEqv+qE3nnulETutGlj9UD5I9HWfr
YObE2VDEvw0wQG4Sj4UdPaaMPiVawYKPd+175rlIAvgUBsXcrGy9SWRgXluuc17nIB12vqWS/TCM
FaPdlMs48khrVDrddh4Q2tUsBo9Mn4J15AkGM2CX5z7+bFWSnDMjX+ahw2ibYjlsJVyRmI3e0zgL
hHlN736UI3TPpUzReikgGLMvj97Ug/ppmK07OH82DuK+hIjKOgzL9hyMpKCGJOLOz4CnsLjwG+sr
aDMGeCmYtkA5P2FTtrAE53Af8lMfl65MtswEWQ8H+WfshbwEBuFkEfYt92Zu+RJxU8qaVqXrLJii
lyUJ/k59+yN6hrohuNCVg2LoyqXpZ+FX1u42DrE4lxw6k/k7T4fTqmfh5VRFKgjRKhL4DE9EMKE/
5agKhwSzWVhDEFKiu+hIAgWhk0xvfwLcyw5ctDbdk57bVtln1VHp2/KIEypAZLFyFp/7yraONlLq
m4RcM8sbRxyOztytDRwExC2+s3PMwpfBNZgQjL7XRfsrr24IxLTMdqYUr2XHP8nrS285bGWbQXJ3
FXaNvx2IBW+DYvnkupRTnO4mTGOTy69M5Ht6eP2+mId45zap3o6DxEZMDdyBY/G69KBzMTlFKwEC
bs2lHYBb7Xx6OaRbO8u8rdZteJobflDm4vzx1e1U1WW/PZGWWxQW3643PEvtgNoYYFtowN0cTWaa
JAPv2OCGL5knd/4cJdh+J3PT9VAbBZphubKRyPcMSv1LioSCWaAoYV/526JmFMsrDEBfiI83h0u0
wZUDXKqCa0t1Umy4wa3AozV/Ig1/rxzinEuA225ZLje4Zw7kBtwE12nUn2TrTigf2e16XX+GuWgf
rGDQd2iHfkUTOk0egnGThDMiGxsuTGapJyvnEVlxWdEdKicv13XQcAWV1+lhyOA7S8/CCpj2MglX
JdNL3hGSgFFi5odAFtleuSLlT5LQVmZO3GlkXvDbtHsrLH+moCnXPhmztQer9+DEldrmRZX/jfyq
PtGnToEjq3yTwtWi1SFY/VCzrQefl2AQIu9IJn++N6P3oQVdheT2VdKmozyAFwlE0ISYmyVU7qo2
H7BWhBn9GcEgEDXXfiw40+goLE6ZNyyPkGSR2PaluLOJ6L9WVc6dbanqXeYyO/IKWe+msGP0qS3Y
VY7uu2M21zN8CHd4qF0Ez8qGET7EPsXvNgnP2uBmbBd4I33TtK8MKfF6ZDFYLr9bIAEL7sIhFWTw
A7mz3oyKqoEWTGtrRPcrBm2wJyyLcWBrZw+oNC0iDWz4oNL3O+hO+i/re/kxT4W9Rt3WXUOQ+kfC
JxNzP3WjS1TZkVM76Nk2d1+z2fM+ytJjsp3IeK9sLp9ggUDowEThcS0ysqzUgIubQMitxAC8YdxQ
7IJwUvh942LbVqR4Yu0xJs4XiQSMH0eqMb7RpcG5FTzOkeRd34Q8JLZHqFeGLhef5JpJT99IPUPV
8LbXecyswURfsz9zI57C14gdKAd1Xk5E1v12jSS34YzM1C3k1gvFMKKEzg/GfeLyIOe1BO8JCJXM
0PjA0BDC6Tj1CIbC7jCzDdl7ZQyx0PWQj3QJu0vbAUAtUZsmiX0/dh3D5Fmz+gg1w1VfwHG0fP9O
nJabx6UeESYKyVQDDAfcDAu9FbkOANElw84DZ60U3gJfEN7BEaoS2YERZNufOFnK0o2uprPSedXC
WTmnNOc2hjbl/aB6VvlA3E5Vuf2b0U26XtzQYb3yUKe4y4yUoF9ARM8wnLks3phxxiEwCH0ainnC
0+TPOK/S9kDHtb0QYIQjFbPWo++kseko3mC8xad1YkiupFXorMZ0dLa91vPR08wF7CVBTdUX3soG
9h3xiugYHqgbja7N24cW3jZ4Swpea83K9uCTBHnupOpuSPDoDGeQ7acZbDrz7Pi5Q5WEbNxepxeT
Iotxe3BDTF1z6ERL98orSb3FJq+PfutrbGPL8jCXfvfepWm7E6y39/UyctjVbfs9FeBRJhKXv/Ke
5EVMN/xMZXk8CW3yJ9FhKLDlozVIjv5o6tqHJMLxsoKxNkPa0+15ULN89/04eYwn0uu8DJFudCRY
PoMmZL9SzNx06PE2K/BI9JvJdFexSPudxF61DcRSXEUugyP3A84jJyDEk26IIKsxZb1R+eAd2jnN
71Cm+bvCR5ZwK3zcc2IPzpxP8nQzeS0jGsm9/7VlIPWZV6I/qdrjmBhqIv/h4m79mG0mPjmvei8s
PR35QnIHVoaFuPg35BDV2+RUVM5y7Ty//+umtnyqrJw9SjFl4f1gYUT0QdxyUNUBDAET+Rzrgf80
F6Y6wL/wrI9sBB31MeAnP/licj9LSRom8xjsjw34p9pyyhdslfam7TPIit6ErN2x9NW1cZt5C9mx
Vd11N/CKAdvcjZb1xMSw/gLZym989tV8GFSnDoaU6j288fEeNpS5Rl2efBi7z998jHCnqXeWy9hn
xU8vrZxJKReK1Spiw+fgeraIQ8xxKC4dzJarzazzOMSOdQ1rcCYjX+/fAMZxOIf1jLxwdPOnGP3G
tpnS6dGtl/KQwsVir8AEsrIdeVdpI54ALvnPxB1QXGX9wJWuXu5bvpMni2v+DQP+4UgtMD4a5bkn
ikfcQC0g8T9q5fNYRGz8OVpkerx0OJxPFpu7t3qRCLREYD/bvQV9ivwUL2xXMPLrBgr8HmYpiqKM
5rL2VkNs5Edpq3QHqso8deNi+EzJQkD687JDQYeXsWWZfUVca1xa5aNq5IxsTYbNszWIPde06gge
t2LEkftPwo27d5c34iv7mvKHD1MdqpELG8HbIuKyr2SsP4ikvQRCeA9zFAwnlrHqmfxLxjFWF5Ci
UxhWm2AooBo7ZXZI1O1mvxlG5BPMvLaNrTE7D0q3M9S8ND6yoIwHBkXBozN20bcVj/Wlb8oYkqsS
LAIpg3OREWd1yrL76KGjnqOsyl7bOci2BDmLbdl4xSOvKDbkAfzP57AGwbryA394auYQH30pra/S
FTO+nobseUAHoQ4Vb/vCs3Zz4KHlVVF+HgU1qiBfiGQ2fvBDgcbcqcy391bRO0/AnuoaX3DGdagY
pg9ttzdAqQwunujSB6iz3ZnMBroKneWIPimK/k5kJU4sgsUW+C7Xo53tlk9TWJOTimOXHWEWfSqW
0PMsHNxwk3RWCqncV1F47jZJFJ+7E+fPOm/N29wW/ZshIn11RZJHTOfC+j1yZxvLpDVwqGnTZqvs
aTklfT/8gv6S7JuARAM8yN+56s2vWTrxwTL5kBDxL9w3dxh4XWsCSjEzm/QmZYbq5aAXWAuYGXtb
+9ggWw8GvN+RrV3Zc+Zt/BR1GK9nx97bPTw21bXN90IGyWc4l9HeEYmLlMszOaDIhfpFr010ciZ/
wfzBJ7UB18I4MAO5eMgbdN0C5hYiixTvMRGBe38RzbsPjRSf1iheh8TPtymbtl+6nDg3x9n8Bb9/
/pghw+3NVMqnZQFUNJha/GkW8pSMYJySnamoL5FbWY+CpMsvSfD2NA0EYda15bPuBLGF2EKk22VM
kp1x3PHgBq5zZHRmH/Ah1PcjNz0HcBLtHabGZE13Mzp23D5+VrnbAl7P9ZfVxjEHChffOHu3TS04
+VZzPG7axUV3xVH5oCFTXULmfLzwGQjoaujus2FyjkvsRayGHeB/kSZfVduOG2V6w25LVTsdqPAc
sFndNXWYXEJeExtcNCEfjeMi3yoNZ3ip/PFUUqvd9V1f34Vj6Hor2l/RIU96zKV2Ib+93Foe2lCo
Bxl43V3gxSVAjjY5B9wMsSEsb75par6/0JS4e2jddFDCuU5XXAOP9CJaLJs9++1j2IL1txfJrUI8
UEdbSyYvD35fFKeprLiBYWF4GkgDchvkDmY/WQzSuSGDXRuVQL0BEUzPvfItLFTFeDc41bDxy9FR
a6Y7PZcypvuMUkMjL+w7rp4gX5BSATXFfVLozBf83PldwMUOgOUsRnaadA8DPKd+RcaSx99rHwJ6
g5OTmQenjqK9rGqmcKMVvtmVJ97J2sHHqyUGijBFW5LF9fw7zmR75ueNNoYhHJBxDxY1A/vwuRkJ
hslcRgBC2Yfs0642Z0BK5qtpp+FeT3bzqubCfSYgsZyysSBCEOF72dAt7fZsEySvixtqWREiIZOV
XLyA6YJnukABHbMFb8ecC2rfdqMtCGZxRIJLeq4MJ1RDhjyN1dVg3Pvs5lsqXf+3l+b4cKJQPc2h
VZ8aSmYN9xM4eJOGfWtOAzXmyn5onjQf/0ox/2HK4HAlyCkNctckmLKMpfN4+7K+TktR31U+CRlS
asOE6jHT96a3lnPcCvyHRD2f5dIFCAiWOPlmWoRhzHaV9/fWpliHSTvmW9OwEd9OedBBXy5goVbe
bexfLOBLk6JSXwDGbqNWMKmTJncv8xoeZhj258yyoVSbkRG5n0QbXh8tt3yMaNde5oSIP+acxj1B
jf/H0Xktt4psYfiJuorYwK0QKNqWvJ1vKEdybPLTz6e5O1MzZ29bgu61/rjv+kRelDFZHDpcDhf0
3oRbJ2S9kow5N2Tnq/Lbm/vsU8YarIKhavuvxW6FOoUkP5bHPmbEyKcx/3PTuX5cnco8YYWcz00p
BroI1+HqZDZ51ANwTH/v2JH7TjsgXSYLlzZAddZBtZSMDGVfhyTgLvlWM4bi2cJt0HPD5sshbfXl
ODud8WZgTv6MNFEck9bj6W5bwjIAn6fyJ6KKl/BFVOOvOWHmwGW3FEu2dSJqe+nMA4HkJNf7REIm
+p0yNcqrGEHjJcy7OB4OijzibGPk9LRFcNbR2UDt8ONMTcNZMBkkVWs3iZuvyiIiF5uI7fRkxJWn
jnrKq3KaGruyviJjWVB2WTkP1DaXtnLCFjYpuayLOT/KWU8qspLBMx4rz6DBAM4dpTWa5Y5ejEwt
T5McZ3oZEP+Bzja9KQN3hbUOrAUzl191U1eEa7G6wza12JKQ9TptfIg1F2a9ypy+h+htaWUqbTbh
Td0BJnMTxMJ8tuy+/LJUXoldbHujebc4rTOEelxM5pavfZnOvKttyuoXR08zL4O174njJPF3TYlC
GIasniEv+yW+Q0WAgAHiAccLm1dXBSNSJrC5Uka0TRGT+zFx7qnzZIK13iQe6IGSYZqmc900WrSP
F0HVGjwcu5Qz3LzM8VqXl0an4xbkjtVxx3bZInROVxIns7pG6AWR25O8Sz+J/tyMGn3PZTLkxd4t
8qo5wWXbK2R5lZcnrDvQkBLQeuXlwy8SgKNgFwRbmqaTldMG7Hddk7mniUb4IVT0EcGq4i0s9tk4
0iakSM4HJSk1jWBqz2npiUmKPCO5Q9fZGitBY3fKrGcGIioJJkOBD06UmgPSnmZAqrGZRkU1Ejnu
VfusAS88RigonZ2pTx10ByPEvebxwf5pS+LoPvpI0LHN0iKuDPJJ74jSG2vuIduOoUN1FFjzLsok
7aIFqSUVrIrdaUdRG6u5MWOj+EU0WqybRU8XPYSGrFCgkRkV75ZIpSZ6C4cmLJmYyUeZEt7Peh0h
pGdyyrygaEkbxrHXrXi2KrjuYCDwnJre2SYBEw8v11xP+RSxHEuB0b+YMqWHGZF0713cIUiIUIfS
wqnSrKmf3XHMM1wLrSGoake4YPJT6HHUMtoWLHYOsyC1YRxyzpuZTO2bokUEzt1Acn67mRod7liB
LEdOXZ2reDJehoa8gYBYypqMoawviRkGulFws5Wj7Qk3qsbbHcpwnIIeceDWavmbDNFlnOfFpKH5
7j9yko/zTWTUhbXRdVm3V21Avw/SZ2X6vYF+wJoP841ypdfdWVrWGrRHi43kp7V7c6XuUMusSvq2
0/AIUcs4k3DKajrG24FCdGPnzBh1yIeWbuMTpWC+Rp0xJGHReB7NMlbf8dHJXuqBR+SKs7ejDCDf
E1S873vY1JNXtGUSDnI2q3/Tqi3aXhZ5Ts6CiAZ5StDHDlvZRA2wPCszzuQNc1QuyJonFkhDqK4I
RAiliAf6xTIvj8JqqaMsTNQkljekfOTQuXPlItGjj9eOEP2nEFoaH5/zUpPpXvJORyRVVihloq2s
lENnhN040c+Kuwo5dRmht9DUUGiBx8BnHpHokZUOl8BW4CHWALFtV2c6lVRNeJ0/ZD0xN/6CFChL
scZEscu7TxlgABfK6o7fwfIQw7U6dJzQjeZHy4nYnj2yNa20Xr3DNGY1cUTIGdfnuRBJzojSdHUw
8X9JHvtV7/QDRXPAHihyUhlmK1VnYq3nPz4zo31zyMRG7UuNy1ByKja2hA0fV/OKlq5JXssqUepu
lfj0A8Oah4y/KjGRpQiRladCrSP5yoWmKHzEH9YlvzktQos/kkJX3y+1Oa7vPWZlFjhT8Rviqq0V
0JphchcBHEFqZyiudokc9enbXCeFIV+x0hLX1nsYLY4tjRvjWWh5OqIRieAYtSjTt4YmKLcyXJMB
wNcrcM2vha/viWiHcjm0yVR7SF6kR3x3EZnuTwS+SIVioei5GWvnmdiXfiIUYEq1ILaipdr1pGN9
InW3s2MkE9pDW6HLcp9Do1lHfWoEHFDOLhu0fLxE8heWnX30gp7tIOvX2rswXMF25Dcbji+ES3ds
U8rWpuxbtIn2u9QJnbfTbE+2n6B+bM8zWIoOU2oCjDpEldyEO3Zp7E2jNJ3TlBagqtoUkzElwe+r
HZ1b9UNKsHm3K9psXbmT0WjiUKoYuOsa5U3YmtMsEXvczDGeV43uwUsj+6dZ5YhkakoHi/obT/8b
Vni48yocwGOmm7l9b8y4tndD3dD30VqT9YX+raGADVF1vTc4Tpr3kixHjIKTURnVc1no1rh1jXYl
rDUV3bRHg+clZ2/NZHsmdg8TRKE7+fCv7Dwp/oGkcsB2Td58pR2Td6iD5GRX8B40tr0LlbRBMTt0
dBnMbMHsSZiPTOq37tvOm79jt7JIuvXogAetmgT/sDWx4Ft0geHk33lyVMURNxVpy/ZgLUuQydvG
Eq9xnfpJIogWN1DARn4OZJTTPiVM+2iaBkHqReYoieTerL8n2zMmqqmhSYIMBAsxbwtl748F+yBP
6Swd6ucIMA0nc6U2gmwLh2IZQY3jycWL5oZEHA7QL/TZo/8qciPFgUkS5AFZJmMMZBTmjWDSi3ql
RQW4oZ5AWDEol56G9A4x5JZzXsvhBQY9C0ZFTQjJGOtNzIKUl+lIi3loWsj3NKBgpU9PVmbkKG/I
pM4viW5Hy1V5Bo9mtWojhG/afXV15Rg+2nJWpQ7RqemPZdrG26kvmvHdLGpStAngreYgwqustqhU
1OyPpCU1QW1ny/whlBvF21Fnhg5UmVttqA1pw+Bfkz1CXdYobl0defOXLNJ6GQrgi22tXFni/+wk
TeKOOY+BJ4itxZVrYy8BOuU4hQXX8sOMlHskLH1BvOiJ1c5/CiBM8StVnKVfsMBdxn8KRDNdK1Gy
xi9go9Q2I3ChwX5sHeTvvDjKvBZ2CmTuNSuoaIeOl2iafk1+XcPAYJCOKiIctljA2SB3LbiYsZ66
r76NySKz84j+GAvPqnfrIkO4Ra9CvR4d8vWfTHfS31VcRs6+iM2GApL/JbaTJ7xXOQzuuM0YYfB4
oUT/yswlTjhLKzoW8BJFul+hmKTvmvqrfDfeYtD4AqoIcoB2qptQoZyi06wGqpXXRhPRM/uT0xzS
PNLekK33xsdCuJEXsPvnzn7VVUllY1RBZqAV1f4VRQU5Ewv1JCRCVSdypn/K0syvqbSdH65k9c+1
JNqRpkzJT5dYEw4z0XXntVMIXat0IYmdOHPu5qGU+tuQq+JlSNJ53upGvjabWsU3s7JFQy7pzhxs
0muZ/oxqnfYk4iEWa+vxYhRZ9ZKxlYW090j6nrTRsEiJx1G06ZVNrLcUBR6LZeF+XaYuQgquk3dV
U4kD3zeZqKOreSa83YHHRC2MFBq9bikgS2Ao6eFLBzMqtp7LDHswPey9Ac/TjWiwonaXskahlUm5
9CJX3uVOzyI/rsBc/LiViLaet6wf9O3yx0m7jS/1mFGwEcexNCFxhv6L/uniFdTcrR6QWyM3WT0D
MELTrf5oowxfd4NVaT+m5dHd4jrzT90h5zqi0Tcf9D6SoZsYihFtaRaeUEu8ZK3sd23fakfZRnXu
R2ye9OGKVcSkywxRdyi71duJwUJcMheDuJAO0zwiDCxuDboazZFETQVVjdhjpeSLHYtfMJzpkwgL
fdIPoPb5kY7l7iePvDqwrEmEyrWaT/6XT2kQNEWY3VLR4VJx0j4YjAFAWad1vrOdIbDQoNwY4265
9gXlTzSFLuLzVnqwVPSUJC+c3PtYnktUXcmDjR+vZMEoJuNMR8VRW2i8r+/pJN6rXIepyP6tFL6k
vF1Gp95slHi29yKHZtcRnwzBDB24nlRKnWTU0jK/8J3/2FZ+AP8KVdvQcMQuDbtFZaGU+Xve5+eG
4sWmeJhTpB3KhZCtfa82dxAIb5l9sahmi1N0m7I9wNx816RDbeB8fxsLaiFO3t2h+JdL74Vi8bB3
50M7vXUmw12+BO4gqH83/mXRGMbd+rIW+ZUnPkgJ7+oLijdjuwjmyHkdkUx1DSru9VIUeAXIQhEK
rHZs93Lu/w2JCOjX9kvxe6vgNTBjcGr5ZChtxOKhEYHLThXOCHr62LnyBlN1Eh2N1nrsvfkF7/KX
ybCMontGBKgHi/yoUO+OdXLp58+cqSVLdeL7fyLz2SNVdqOb5XnUIv6m/tal4BPbDu7ThsnwrMB+
HXFX19Um1dnLp1rU/qq4L9cRt7A8LF75WCGr2NyqdrSV1H3TQJJdl9sOhQ1A4QbCZTPEjo/i/szO
TFg3QZojModqDj2uLOvSkd6rsns8IpRw0TRUpKwczsYxP2tqzvTE9SdCx7T1ao5vuo5QMyfshNpc
D0rEsQHbij1n/E4iWcaFitA7cJ36y7MS/tHb6JKIeDoVazO0ohcaybx2S6Mxsg9QKw3TB6Elfhr/
k26F/om3ghilAk2aQ8XAFBa051jII0pxMabsSykXm41pHrzb53CTX47Qz92AZ7zKV+RzmAmQUU3O
Py15s4ldWm6W4Cr9mDv7mFaUvCbapbKmR6L5ZvujNo71/DPhATc1yJYVcZlBofcB1/XYMgRQJEIx
WYl/BIcXX/cykAMQA5b3mzm/15vsQpkEwJOzZ0UehjPF03hUo/ij4s/haX/mQAWzdbe1yR02kp6s
euzGfEvxqe8P+lfCJabIxoT+/KM9bAVQMDEJVzDwVdh6uzg9509LfqtHCEzjKlH8ie5X5J8iejcl
LaUPlMw2/HubmRVJwfIAp114/4oYTS96bqoH5EbLNmgJSi2gGhRRSj2fmmIH67Oahxb2rPxaDcp8
zqK9WJJcSr+9VWkd2uKkq0udVpuFyyV+5JLQzYfau0NARq31iraMnN0UPPadRgVS+vvspV5e7Oay
zC/r6g85K/4974Cnbzh5ZRbQizDbexz+iGte6VOpixd4mk6dybDFaBaQWgYwQZnJ4vMdpNaJshGU
k3/urZkAWp7KtxTGN21wut/ZlWDLo7Ojx9OcB+OChUY1AS2etAEmeAFvCp065OQz7X1OX2pEzkCh
0vvB0LmlU3QH33hxtOa4PljVbrmmaHuSq2Wg8aGisvUSrMsTgmzO0zFkcek2Vl/5rkg/7DtV9j9Q
pRuhI3lInR41wmMSw7dEloayOr8raOJpWn5Tz7MvFbNoXHc7sj15+NutG0WPSUegthYFmO/vZ/tF
Fx/1iskuTnmRi31tfgMBAgXN7OrNWwpKzu2ytVLsrksbbSY8wBxBX82svyYZI1ERnzvx0zgyWNN7
ldu4KijYFnI3ArY5EbRQ65t1QWspnWqWlm9EROF1PAYaQHPB+6w39q5tq1DX4p+GLl201Vu2Tjj3
7CAcqM9E4qon3nIuMFfpJ8f9xvy5jRL0q5ETQC+GTLaP09icbT0LVU3wa9Xt6kG/9Dp6nkQetNR4
uXVJMovTGl9sBy5VsB+IPj75PsKTo/x56bfpithQR+UR73D6BL0GCmgsB51XUY6gWCimk/HcFwxk
GCn06jUFmZs1RtLM21oMi1yrod4PPoFNvkUj6Ax/ug7fOJ0PUvttp9+ku6Rl7DeFNq40Wc4ENkSL
zuXKrZBDy68Fz2yH14OEHdTVTtglc5JfyZGL0JjUI93aWj8THGBrhe1ezIV+6CdW8pZid7E0ZKIk
SywCiIJ8CjmP424fd43dfnipUH+a2UOFNFm82pT4rFV3XzlrM5/EWGAIsFuEvGifMksrvnGKNvTP
xTU1olj7lLlLCNyr/qTrWZSlVdjvcgzDdKCD87ZxKZC8xiO2tsZFYOSNSDqdVls5MVtEn+T/dqX8
NgztacW7NekjV7u95en6l1pumA3rXdHzcJNm7TsQyAiWQGja+lMfjCcs3PtqQhjjrc5z5U2HmzGo
InV+mxU6AQxiDW5zGHNyuWHP0fxybXX0aqhmpnLk2GppeaZZggmupxtvxpvk4qGiQ20vXe1cEED7
LbyOYySyfjrSjDZqTokrdB/hUIl7Vw+EG75QuPFItKDmN8S0YLrCDeaqpvUHlw1oQtsUjxr+A/EU
i+HYzf1VIIG36XJkndT2U28ESpNvfd702xX9lu+YNyXOTL/g0pl+vVrn2aQ/KzYR0Wmm+iBQ+cNG
i0VRGG65WuqHEjkjc7J+tt3+qzMkSjqCGYZlODolo6wxSgRkMdpFzzDVofLIx6jw7+nu+jykyXNh
WG82bDE+ERR6rtue8SzkmwIB0Ian6wji9zuomqXTvUMi38M06IkfUWOcOlS9WwSgb+axO8Ca8v1n
LeVkjJsu5SOmtUVCQDDFSAnp4vJeAhEcET2wCDc0Ewh4D6t7oAP1s7G1oNede0b7fd0a+wGaa5M2
3SXS+w8tE5ubqaLWz4k090yuH0k9hLCiiJqH75g4MVM4gTO4r2RFoMCqcAA8ggt82EbOtoU3m/bX
yplYF7yHgd4W3mJ/wpViZORMEJlFRdPWcmmAR6mzVvMDWCFJXUt/iGm30ZsPj3bdcYmAXOxHNET+
ivXiRvz1pFuwbmnAk4OW8iXMJ0NiRprTmvZGirD1mLVebl2pwAcvma09WN03+PcZNbw/TcmOxI/A
qZZ7WUefhn0rX6TXEnrLrw37V+e5hPBtNll0gNBBPdZsneSgLQfpvGU9XZ0VmnPzA4EmSBY9YNJh
DsFYQ9taAMZJefJfaUx+gxYO0cojZ9yNVie1sw2oVt0hlr6bojfcZ6GbG74t5zCbnkaMf60zHnN+
UWKN8XdtK7G3nEued2GkjX5twXQj+JLU36ERiImzo3jUjEKo/aDtQydu/ErtwO38pX50xy+FrRYz
iKC7U1RvsR46Ru5DRxCcEsYoQ5BxVMPdIt8aZjhydig+O1EZVSVOmMT7UnX+zAhJjZzvlhwd1BFW
pDKY73ZEej/mwugCouzfjFumfIvG0R/Go5Wisi3upNCoXI5OorMuxK8gjjp4+bKzpvltxS8WifWh
0uWWydP2GLHK9V8Nukxvq+109wOQAKJFH3daIPG4xiPlPTwKrYNQDJPj7ffs3zUGj6hKHhdJ/RJP
AvsWhn7+kNJ+UjOBJz3KdbPaOaLedq1+rJ0IER2zcUPURPZUGD8lrkv6QwEdEAadI0RS3UcKuLE8
i+o+pnacZdF10aIhCIB/FLUXLNi5ZObeuJnt1JacD0XQYBdLhqeuOZO3dOe51XaergZhEgN77dTc
G8YhqdNP3EivmYEasDCvTl0f86y5Z7kfCYBZWl7X5C7v4JszFoziDV7dIZi93i/utzPsPYXCsfZ+
JWEyUfIw69hsqO+uhOWbDXpcBju1PjQ13Ce5kza27JImQcAKsqJOyeiSf/pqMkGjvgrIlghyDQYw
v08QQsGGeXIIOs3v173XnFH8w7FWOIUS8l0v0jwo/ZL27/F6T7ccRnlCI2Kbru/VeezoqWtRhmko
xzMUlQlZIrBCkkXuPjYDJPWY/fut8hoiqr/a9NkBmCzKYz9BHlif9A5vlAOpQKCskR9tt9ww/BGr
NBRXuf5M9Xu3XquG3YLLfuDOQPT7muVnA53F/I/cMNKEtmMWwhdq7S4x/iXOKQbR7BmHXyqAZDKM
J7+tH5GszPoAxrXt+oAkEbcOqFvLsFXrhCDR80iLeRDn7F5AlOeZ8BSnIPlp27xNzh3/yiUNGSdW
0j+s6ujlB+i0RDtlKOjis4PHI80eyuxyK+dukx9rfu3Tv+xFTf6ET8nYZjfB3JupfiDje/vEEh+6
0kQLub2F+E1XlV+FFYzTSxljwt/lK7XsXxRzxUaASorCgxBlTZk+NJLOLLFzTVI+581svZZ8N8t3
Zd6BchQt4OIuivdZGczu+7Qe6xhrK9FTd7y/mtgJydfG14wq47k1Xgy4bgUdiCUxMDJu7J1lX4x8
twAdrj4hBx6DpaSn8IQu0+XSsTj1m/fCRShPNXbDQhAdy/RzXOm/7nZCo47qw83vy/IFIdemz/0i
89EWBuhC5g6Pj0aBc/IcNR/Z9Av8oNUDiNrdzAEyFgSz1FhdRil2DeNm01y0IdD1Y4J5RJlrCILu
J/lfhEou3c3Nb7Ps5uxgWC82I3A66oQHLfx9fxUYs01rcHFoLc+X+WeMjENV0waC5+TNNFfqd3oU
FN0J7wGz5C0tIUFsj+Zz+tQXBOiUwHnnGS2kw9ghKBo+mOUOd6n0PhVEVlqcq2FvLx8221U93gk0
Z0v/kDa2jzwuwO5eUrRYYhtNtRPVcTh9iz5BOPzgONdi+FFNH2pOvnOYWSkJQraFMDsEdKbCGtDN
Phfmq/Ic/rBLP42ooQbfy7gOFtDe6S6Zj217pz1Z099NyYzl6d2LAmaWdr4nN6qnwq7HudnBKhid
FhZYP+ayf26Ij7CyNycOi85GZxUHqrC2po1Fg72ZT2Izm9l2IDLHGdegqv70kU+YjtN83Bdmc2eW
T9JZdoIMkomeYrP+RRC8M5YsuLWquWUSQA9snYY9EnW96M6GdXA8KhVmACUyz3QUnsT44TX5TLQV
giTnmsLWkt3TYgb4m9Bqp8Mw2uXOtWOfawyQqQ6WeD2nVRdOS0RT5yr+Mr5orUVoXr3Hlvtkph/Y
xDborE5eP4R9AtlOl6NbOfsFHWnEWI/anU96ay4UwOnVIdV5smtrmxdnHcAMs3qfvQrvLSopDp/N
vbrNSqisyM78zYfSH6Y+TObl32IW2OQJplK8wZ1U/sIimkTWlk4o2bqcyOwusXFCGsbpgvhB+4cA
a5u3eFeTxk+Ft13cz856ilm6YQD5wVDlYrFjUcL6TqYhN4icqMO16wOmnmOCedV0IurJXVq1yjDS
H4uUbq2ihycl7BUDEbIc+Feu9NY4Wh23XCn5+OuwiL27ytxZyb2nH3rihqCX+LMeyHqaQcc8ewsD
SK1rQbWi2qyi2GhlwWZOfVZEcfpu9Pax027LeL0K96pr66eFLEGtd473ECWPsUmIzrxw3BxSdcT1
zuj9MaVv5UR3YEgW48ogbhj33vRr0pDpxrR2Di4x6BBj0ZO+vOnACOuQH7W2fq5x+K+z947cH438
b2f/xTYdw92lWa1dLrzQspK9iSo9z7MHN2ZRoGBvwV89s9O1HJ4De4NFjFqcTcG0RhswxK3Z4y6w
Xuk236gROARH6oiIXaFAbk9T/ZmXrwtIbqk9CGMfM4vk9UMMlHPzkBOosekGgS5qOWRudGl4OW8W
zwiPg0Ybbox+vq+GrVuyTg14AdA/RbO76+SLmoFLTM5Stw3SWyEYw2L/Dbl8MGf3KXaoefEeRovw
UGTn7tLuZERaD7QXoekRQFjNzEk3J5tcvivTaNuCE9e5Q9x6ujWHISzKLmCj8BvN8klnqXiKOm+5
OqCnMm8fuwJNHSeFoz054ssteyQnDB8uDkuqEAuRkQt7he7xRXmpl6eZ6CoZia055jtsPIcYTLkF
PhBK7tLl0gsQo/fM4q9TfLrJq96dGyT9q6xJEyJXWRj8TcapJFIQEmuvzy/e/Ogyuqh+2q75kZVq
SxYF4Vb6voaGbSOWbpwL3YFIkX3ljHc1LfAYDtMDAmRMH5xQ7AvabbUEDhwSX83wYayRRHFsKoRZ
Y7q3CTpxCAgBE6vNr8Z4L62DRxjYFH+407lLDxwYsL34+mf+89v6j4IUNgzXfiH9pJgZ8x1G8FqJ
i0ZpXc1fkzfDsczyNwLK5Kbq1al31J1ROde4i+8bQz4nqW0ARqjM1xJMNsh1rnPVbx2RhmYCKu7g
syVkwtmo3Lxg30QK6NagzGwiQ7dY26ZgPXNMI6PmZ6TQmF3LWX+TPt4vQ/wPK+A7atgWKMR5i28e
E1QPhAKsdNotkly4ydoJuzzONYCoXlo7G/QslV2QrPZjXJWhxB+vd5KzHzs0sMTVU6z62mBh3bBe
U4ndUq9bSM52Oeo3Z9naYo8yEVUJrHUYH3kdh14jRheXNtZvkl5yMJaNkxIeq2nwC8KQGSFbNEgn
ntrjxOLxR+0dOF33Uec3UF6tAERTWGfanw6KNujzUzZX+9ueHS3aMZvji2qyq4arqiameEO6Fink
LhyRy/KmDGQfHrqUEeQH8aoFlS+vWZZerYxQEMIfA7sdEAJM+m7s8ktHKEKoA3i7DouHZXqXsgBY
NtzmGmUlGsjShBWSJQ4Q3Jm5UbwYNVqc0gMrN0yPjrVkfEnAzQKLXvkt2isrtJca+KDm9eoKzu9h
bcugEWofx8aTUog/WtN9psmMJhfvMdWnz6GqPosWEV8cZQ91XrykEdNBr6mL3XKOR2Z9HKLii6Jr
okEYe2sdeyZvsEHkaW+xu3nNO2UKf3ZPZFs2fBEvhDc/Nf7aYn2wu9rDEM5KVLTfOktrJ0AtiPfi
Fje+bNCjupue1wW2pTSMrxjUy1+S6RmVZaitLt6O8bWJynukN7+Z5VjHceZwkuQrRYk1+7QgjUHq
WC3K4ey3IQdVw06LuvqxSbWfqE4vRCAfmsU6ko1zj/JvS0bjDyFAD9GYotntrwzqFAx6DaHiE5Ae
6iuEa5qFxm90Q0QWJ3q6bcJ5oKDQbUof8Q+5b2RseoO2G+f1tWm9L+tGCxcLOAkISdnuk27OQ3Lj
/s066IDW2uCzRGOoYTg2oLzTCk6dOxgZxRyxA+NBo26xvxd2SuH6tJ7Wsrmnpxie86Yc6KmdQwZA
LIirnp2VkykxkZvP9nEhdCzQPWIdydV4zVYqeic3aBrnnqSdgyG8F6R9Byl4UDyIioxHNDZ0DJYD
s07avGVd9qpiwHuhq/c0mfdEzd2vE6dWo98oE/tNVi4SsBz7BCu0PNuLQaimERDt+6ejNBxnfLeI
MYIiV6av2/EOgXi6GSkMJ5u/+iON8OA03g5J+F+VWZfGGp5QbbDDx/NVr3GMkbAEAiBxICoss151
R/Iz/KXxsCAyC2Yuc17up9hwAxJXxw0NoqMvUuM578n1I6Ez9lFigYiq+TNV1ku8VE/Cip67Rqlj
mw0na13fo747jnG/c0sjlDdjcrLeAP9oZ6Tux2i5zaZaCA7oSJ/xGuy3th2OY3fCpg+0mH0TtnhO
JnRNUGgZeXOe0XziNoVvsuiDB1XzsxiIzyjQ7VHo7oGUCfYy0pY2xIe9QmmzxqrpzP32Ai39m2Xi
06mGR7Vg7+07t30VyqJ8k8grz6RXe030t6rTj0gC7Ds3H/DOoMDwlayf+Tn9SjfB/FNwhSGiMtOs
nogqe15ke0pW8aza9Rnm/ILOvt5GC13CM+LJCjXlJq7n16JSvBIrMw3nM2bj356FZUMrT2jG86HR
Ca2riBNmhwCBINCg36g0vaZZjzisjw6oLN5QF2lcL8YjTCkRLuqC2/88TcbzYshQFoTfElPbOPFJ
ZuNXrpiuyXKF+x6eu1luB4YVgosRG8/aSbcM+o1LcUiIrSUJqNvaDj++EL6uVfu57kkDZthCHh5k
nncyRnGQUvy0K0m2Nhtw2Y/8FAv7RFLT2GyfSgqMNqkL4gTc7ARytB69bKy2KFwAd2b1ZN0yaiMs
KdwKzVV35r3JRVOnDfsOzu5lNFZfeOOdGu1/g4H0ohtJjkXpkvqVJU4qRoZbWuPGlMkJlxYGFPFF
HQ3SQsO7TJ5rhEvUUpWexU/47d5I/HjrvfZt0LlYJjhPoRxk/uV0HBJgmdze23RqIfJoIJ0Ed0ra
bBdCF31qYC5G2bwOxe1k6q1jXy8PSOfxAHg7y+JFjnJ+EwdxRhHFTxFoPMyX992NKD+M/NOlIm+d
m88yTp+E6xyr3r2Tc8SsqPcuaBdfYTmav+UyvnNPgWuDVELU9KHpsMrHTjA23ZcOltHHFUYLutbh
T2tboyZP/DP7bNlUaX1y22YJV/FNChSQAx5zHQ4GNA48eIP19qCqDBfmOSKiIpuvBku6spzzgLs4
4+oVFFqQDnXoRLl3JRmTbQSaR2pIavl4lghp1rZJ1Rwj/IR2an7PrcrCKFm2N/DQ0QB0M/bXATw+
JZbVHL7RYoeiSSKyXQpCRCrvPm2rq1w8RmbnV9TP9N1sYobodI2CxnFCzAV+SiLUXHxHyH5XlktB
FD+hBKFWCDTVf6iBt2na7eYcvqTi/Ykr3Df2DJ9/h5jqHv/Cqwej4sZEN7XuXWpTfk5eWQuPnD03
wgTtQ/K06y3SucwhfpTrzUQ07LgpJ1+i6HW0cqszHMdgLDGEyoa8NoRXj3piH+auO3VV6LY91+Ua
Ev25Jd0QqAUGzXgiVJpL8104PySlbXvPvGSr+c+kWGmWRhiv/3F0HsuNI1sQ/SJEwBYKW4IE6I1E
SS1tELLw3uPr53BW8yLmTatFAlXXZJ4UxKHXLmS4L1tqa7vO9pWZsxFsr0WPiQrfrcOga+EvLDiR
sxCIkW29GPnfUtqrznhnuH6T46teYO1eaE56jkGms2jivU60HHN1jWra2EQye0tGD6QXEMOZMTsX
dMLktCXXOWGez+4aiJg7MwyZrwnnAhjNTpMIKDjHBvKeaGvtmb2j/qctfxVQIgbpaGlm8TmpZ5H0
btH/K0tttYiXJYGG+aEYnlKw8Myr41hP+Ix1CGelH6DmCXntEz1n3IxabXzue+2gNrTDus0wunEV
lQFkXCMTbk9gVxmKWF5gN6eB7lsNyrNmxugqCkrIuiCsIXrLcngjtWGjs8yWzzmbkWjGl8VE/Bs6
r2AkvmIG12rfHODhPmcxXIOwvQ2Gvu90Lln2rmpx7mTIrjt254TlaWebRwVTbwGcLamIOjC3ANuE
FGudOyHr8as66zJkYmnmcMynj3z6IIBpk7CZnMRPYHt9z2kXpX6F5L1v8XLH8BiibB0D0WlLuW0D
xqmmBcSEzHmJaLu62OQqp4o46I7po6r2+55Tky+tHHMvH8v1gBiQO3NX8Yt2YXqzw+gcTMjFtGQd
D8NPRwCIuhjsqW3rGmbG2mxNHyLEHs8neN0bqFY0YeCvnQUuS+GXcb/DA7MpVEYN8yhfiLQ7TYWJ
NlFeeE93oYx1msLghoj/MbVyy+waQ8lysuTaOeNnyNAhSJ4kKgQ2LWi9fvkGBX1Rn51wlJ3H2H4x
53uVPKf5V2B+FNgLOsZII8OeqEAONKbHcmAwmGunNOV90fpPak+PFvegTqcofZ0B6edsxFdjVm2D
otkbAhxifWnk65w96bBMq/yqDsZ6DgWNb+pr7FlS9AiRFFurtG4Wiwnaymw4Oc0318k6iRxkeMYx
Tr7D6a3pu3tfqTeneRSSATS1l2aID6l2zRxkaqpdfDLqv4B2naNoKxeL1byKqlaZ95TpT4CQWJFg
ybCzdC2CysPxQsHziU/ZGr9UNpDcGpvaKD7IJGBgHG2RNPv0VTA1oqfELrepwaxyEfS/KVLwDvCt
VNiioWfG8g45jHlJimQ91qxHygYQPFLHwY7PKAgRCzsDC9T8t1j67TAWTFsYOYrptnQ6PIHvZORI
N8d1Zm2yqfERKP8ONoGqCAGqPlrjBgqZ/UYhERPTuO0iig1EFQMrGE19sxlRIFddKdVfIuMdJp3B
UDdswBjctRumKkiRmChB+UcyDxmmd1ma4sICmYwuXBwh1yGe3cfWLsnadRHtu+jT6Q6AY7iVWE0x
887GvUyKjc6KrMlfbRhWpDtvbBP5hJb4wOtr7ZO9Z0RJied9QCtk0lsEPPxx6HK1uZAdNmOPBqAw
3RoaSj4h86jYWwmUGYCYtHdW+PxBb4lCTJ1iH5LyJQFN3zpms4JH/yZtfveBZpQlxBaGzD1Lmn3f
BetAYkKKVd0FP+KVYjLdOB1P4YxkzNS3Cq2Nmewry/SM9nlOnxPcYUp2i1j1B5+iuSTyJtrKS4Zf
p7COqsrs13wxm39SQwjqjwBj6HHhJ22AqTFAxPAjIfzMgg9CfPCmGnHwqgfzGsvabnG+MQfyYdr1
u6Oka6cpiZ0S6ialPC9zRlp4I+7FABWhLNVhP+XA7Iq6Py8SH53V1bugfBwD8zpONT/R6x/dYmNp
P4/ZXzOeOh1fHuZ1kIrVVzDnq6hjlREdOmPT82sToPHNjLgAvPiho0pJuQGddqBFIYRHmu5kT+iQ
kRIpB6htuCJ2aramPBnDAx5ZhKvAh63RDwtfdJs0QqtbaPsmLjmZKVEu078BOduyXabtOP5CKloV
5iYLD1N1p6Fi2N3aX0O61tiwaJ60z2wjJaPXxLXaY2d+DIUfIXObveZGd7SC5Lgazc+2/lIMF17U
MHAMcQxXbh56WN4zmNOK36Z3azrDSmQf2N8dRpaW+SyNHUrXOcQJ4SbBPmlOjcHw+0bo5jjshPWl
T3vJdmvwKu2zk6hQsVpIhsPZq5Yt5zK5gJYbWNuExSGWeD9DeBTvFWIs9mT4IBodG7DXNQmv9J+Y
107xDtx4yX3YqJN5VZKjrQDCWwcdk0FN9woalmE/VztyGLihPNXwIVmP0qM/0RqADVdkR6B6Mmbk
bMyVa4+J6RdhUInA0sHDvGQfJds1PEe+Pn5W2pmcgPNUrZXBNXgTk+aW5C8mmhcbhcpeq5nRw666
81axz2V22PBGvbAga6ppF+onJrrBcjQ5F/pNnhAuy9mzjvuL+ogh0Nxq/gzwK1QXnkNXoQFV3iP9
KKYvfGmwYliqTBtMCRtd/HU1k3kOFyaUjeVXgOwZF3Vq/dDU7ooKnRq/WH9HOrcy9fogOmWXLOlm
zsZLlmq3SHlWgeXG4sVp33SORxDVcI/0DUN2IACVUq56GF1D/ucYH43p6dNbpf0LeeSlgxYAhzwU
toPVXHNrY0Ik1fwSJcXyVMNwNLYjqb36nsnNIFLfirlHBgZ5xhO39RNOcmfhFTzm2YdGvAbHZffE
OEifDlROtNatdq7ZBTD4zrdq71eHnBjccid0Ejf6zYQSlbk8OPgKC8i+bBCEYHZyk2pn8WF3J8FC
ii/HRm+Je9ufH+mraAeIQ1irTCCy5CYnDx5m5GyaiXXxPtbPdnSEF1k5KEu9ELRQ6s4tHu6tXRzn
5qSXYEUeluI18Ck7emWNaIF4oRrre9ZB6ynx5v5UzasU42Fy78yTFb+P+rPk/S53JlyYmZXitwDe
yIk2A+oc+R7cpLujINCKTWuuMvMktNeo+7M/DXT7+FilAHX9gxM5QnyY3vPSS4wT899VzW7L2DAA
Zmmohxv8EF27tTlangz23thWLNZbnk7cRHp25m8OTcqFsXczllvxrybvEXvN5gl/epze9Y9RXWf5
V6s/JaVvyeODRMHxNDAIYU6zlfphSDi09wimUXSv/1+XAkVgo4R2fm1NRzu4Wv2R9TL3Kuc9HLe9
GuJEPdTGpvij2Mb3abSHyqZ0BSbuZ8Dg8Hg3fhXvaJC05hDm6Euno8awIgsYZu0b4A4I7uaNkny3
FQEJviM3Yezn9ZPdnXXAycgtYduGbv8gZ2P56NHpyVuV78zxbR43mvqeC8SLGywT0YOPxDAHxRKl
ANcuZs9gb+RP9XLUpNs95G4nTvZ0ORT2v1LeSOHTlH09bBZzm1n8RMSwx6m98UrnCGK1S1+wYdpU
wrMYL1XuXJxgb/SaRzUE8dWKd4UCHwpW9imKqatXJWs0HT3+mUbUmK/GyJSLndaqgfiHqnagMHUt
lhcdC7iVJd+UeqdC95u2Qb8Vuh8YJAQRabHCk4leX7pR7yLCY4vORduYqFbBZewCkqVgmkz7pNsg
ujdyhqA+gAoSNgBcUs8RMrgdH28RvShWN2REnB0Fs5M/dGoPe4nb1IvHWGlB1AcvpjkGYtpQeyFK
+Reap7kjpeVPhSlJYdPhHzQZxdGPr8LuX2GcdedJ2tx2u2A6qWDIxt5j++7Cokz4LMDX4ljQCERP
sZOk+bkzXzr4sQtYPjUyjoBvt92yHCB+uVayy7ptC6MxQG3fsYhMVWudacY50ftP0fbboCTcIFaf
DHUmNyffMCI8lR35QFicj2Mln6iMHkdO9WPmQHqFVu3tSGt8YBjs/SUfjxouL21HV+9o419fKt5o
qrhljLZyxweGOGiih/1ipDjDXSajwc+mwMuNGYlquZtRpjiPHeWUrCZp/UiKsYQqc04KurnT4MSe
DWGoubS1hOJdEdN0Ex12CCwoBuCiZPqJ+mudkyqRr8b4GClvjwHHJNfmA1NAzoeXZHtIvYry7MzM
OKHqpsVKKi+OcdDifybfLKJldLPoJuodIn7VcHEac+keZXVSzR8jOtnNj6m8FDVNebHuuGTmv3D6
nYovBBEg6hdlhdITvUjJ50u/Q4m7n0a3cZcNI9F/D2zGuEbyBfzZLOgkvADZV7iN7w370oS454P6
xRiFxwmwvBU/o+ANilsE+sC6LK9xx6rY03MXputYoWHzqG8CMEB8YMWmQ132jfHK6l1xQkkL1bRc
VRvxXswuA32BCehPPcRfNrJnNIIvkkGR5qIna+xDwyjydbjx3PHHIa5qPgKbuvtG8cnkgGhUXqms
Pj7KARssxrp6UTxR7sLuQEvBXiLGZX8IwcaGWwUd0mEKtxRDGsM936D9SXYRipKFr93rfzkUkGCQ
a9WvKTgsEJf1TiG246H/BsignpJnZHcgXSgx56f8DyWbzXy1BDPE084oa4WHibc1uSs/wUkt1mDg
xn1FL6g8U8joKD6OyZH+aOGybxG1rMBPQdhLVuF5+iBQwofyIfmVwJLuQo05CnFx12o69w23MG76
rfya3rNXpLXCRX392SI2K1aJP+6BHUInLD5y1NMw/phM1CtxmnfZS8/vbH+O0YnQMFoW1s/zss1i
jsNtgTCHzQrBA2c8ZdEuu0KHgl/dIZr/l/zqzRHrQ1zsjBJbLItwb8by7pB4t870rbYnxs3aErSV
vMYKDZPPFpf5k1VeJ9+5wqjWKZe/MJMMWL5fNOl1aGiZohr0WIxnnqbeYy9ecgugzq2BxYC828WT
q1/Su1jzeTlvzlb/wzNc/+FSWBZYj/vugjwasdCIm/VKgYDwVnsuPgLKlGRD5bArvkK66p/oGZmD
CV7jFP4gjImYD/EXmdYSYR3rxSuijVm9gnfDw1utgosDp/17OtucthlYkhUXG5B0ulPDeGv2nXAX
inH7gIZDR7oCCkdbzXecCIN1TQ7IDjUUd4wWop2erlAbYklHYDSCPAUacOThbS3oZne72sj4tYlx
xB2i7Lb055xI+tfmi3+EyJyaV2tyKamrV3302yuYiNzTkXYTld0eBlbtbmpeSlZRLqFFIYNgyuJy
9cDFPplI3/zOy8/OlsU14mBeEEVZ4W9DH3QQm86PYM6BdSHHBv3xyv7Xftm/bBVZfD/ji6qRzHNv
gdpGaEMgjYZ+fZvUL8MNeqBWegzGYNlH6cbhPH5i1x7PF+c7cz7Tp3S4pEBG8hXRBJhfYKm6TI7+
uOEpq4oNm9/C3lM51B8MoJ2vTHNzBufhHpsqI8nV8g/PkxL+1bFXzXvFq1+nR7uI9H9lHqbJD4dr
b6FHd6Ntnnlxe2r508KdOLM/nJ0YCcShTP3Qt/3hTIA30skUuemdO1re43txyH/0f80XCYL4A/Rv
gZcBqfrLqHkRL/uOEXKL2QIeHksEEvYWQavs5pm+trUH2cAfk4OV/6tBTJsz55blqQo0YYAr+G3d
BmdbLP9UHU6SdZYGGzPBfpDXom036HjlHPIyvjKN4tA9F5FnMGaCnez0PxXX4YignniGxv4YLINh
2heWIao7H4curLXXKmATyACXmfZKpMckJaYrYYbW7ewCb/vVju+sCKviVBAQN/G4fxvt2aj4jozy
nJGW0+S+FRwV+cz/sNtftZEryKRgBD/N4gglZi06h/qSto3XW6NBWTMGKPS91nh0YGQHvDeAHbHX
lxtZWW8OtNaukl/m9JdFPwV6FMV4tkyIAfmnRfRU4pvaWenui+FBYVVYWD5o8cx/zD2IyhM8ACqb
736LKAVHA2cnsjqahyFlKJw/6q/61ewBjhS/6B4BWt0LpMqd/LM5I4o0XGOlRDl6mFH4sUEZk1Vi
HZT2KWVkZX6AmusEtpiRSMLw26IjJ43Njxptg8d8zg8S196CLGqmrRqc16yFOiu710qs40vGB0MH
RBrzXeoGi/ZHNQpluHuJEG6N2B8yxt/wf1pjq07bqcEHhgBD0Wgi/QfLkuyS0IDBP5/ZSjVct/xr
E8FhNnHA0erZ16HYmwtcWJDCvbot6GBhxqFNz8iIbO7JsJynByW7rf5FWnYkZ3Cgx9Gt8rkhnTYv
yfwzUQHD/dPYGhsmM34n32TiI4NPHKKEH2DNLi1/apx4UruZ07FTlddWp6Ad41Os625gHqA5sB9o
t+Ba6OvzQ6DzxA+LtsMev56GBXtth2sHLsyYgGqWvHHkigXo3rj/+mPHrJP8ParJ7JQKc790ylPd
NojwOIUwlazrIEH/rlY9/614NzFaOhVlHct4AbhwFRksH6le0Hv5eO1VWD/LB8SVB43a2g2DDlR7
sc5GWW4iJF12Vz8nNHuloroz1AZzkFvZEZ8ALhOqFWMshFHARlRcQRHbPMTnDUexLi79/GVyySgJ
QjtgdLaKdA97q4pDzCbUp2cCzPCUKohlh9FTmttj/s8KDa/gwdK0n77hxyqmQBY9/rSSuiZRqKg6
5y1M3kVIbV3F22oUJ8VB1sEDVSXL3hnNbBM5yr2M2zvJPq9gpt0Qjy6OFt4+tqilwh0bwJKIOjxj
nQYDIMOGjOq8qFU8tRB65A96ewabD9lirJ2aMsbtwRuotn6TN/vQqTeWDnwkNQ4d6HVVQX/HC9t0
FnqgmRlc8UMIDWYgxr0y8MY+dmXCLp6OHpLrFTKDCUCovoNh2DUkdXDI5ngbHHAqw7KXitzLJdmr
xvRi6gD6AvPUBe3OMbKtsKutM+lwJrXzVLTrBaI0kbtYztDNYIiAOPsPreEaGCRVBSVAVb8uwexN
qcbCiQYd9Sn7Fw0u00xDZhvPgqQv6Cmp7GjonGPb5d/hcMrSt8xpVmP/FOZoc6r0CFQPWjfjbTjl
rHn18VyaFFqxyToNqWEcmwpHaDj5lqGhbTcMqAcmrVAUJRerirRdCsh+NevDax5064xxs6NOt6HH
pNhM1GYg/KcWaR1ejh5EBH+qc3nkuujo8aV8zfVfTgGvDe11GrFuzdkSv+GjcWVX7I0+37KTX0Gt
fIsR8RhkuKQljc18Dudbrd+SUIGhiJ5wET3vssamEs84SX9nBBYUflUJgPvsMHJMaqjguA/63qKH
JmaHt6UieGJqCe+U0JNWeY0EHus8yZgkWK20lktvaN6CKd+r2nyoHiYCK2TwPDo6Zi0hMVkVL33h
fBPGsouz1M+yD8Hv21qab/CqZgUDGOEp2KDGTAN2TgZMpyL6KRD99I+RWqcdq5iUOmsSnKtt9R1r
ioMBd/GNMLZciB4fOYMaH0+t7jXpuLNz8wlSSEsXsTerA+ACiy5RwpcY8espjLq6cMB5oxycvMcy
uKAjH37aRNxagxjbrt+0VJMKENugaRFmyE0EFn8ldU6mnuBqcMD1PqDjkrF90mJll7XmyeziUxDm
p5HP234Nwu7Ewo4BOJopfkvWKpcuMe+23r/CXXyZEtK47c8sZmRUZdxucvUwcCxkGxR8ZCwxBS5L
kpG+uyZ/chbnzcyD3zIavapGOoIafo/M9QpNHRhSddcA6jVgZGzQhxoy5VpHeL60rqoZm7oX55mR
MOJzygvkcTjJaONRY2o/KkP0KUBUY32DcWlGenCWMBaTSSW3kdw6h8q60wtugoo3tJsBkGoDns7B
gqBusl4UBZP+Zq0jJybG6zLOua/bMOBHE7RBdAx1CkGyftatyP1BRM8j5BiUE68iT3akB/+kNHXJ
TCgkX5syMM5uGbxBef5XOHI7yOWpQTyf2ciH8cQSKHbRWYg2DJ5bIkbmqHwuNNy/kIuUmXSR6Fmp
pm8ek32m0YIVkNnam9KOHSV0elEUEKvsYiSUtBK/8BytGlwIGqtRyaExT3cy2DY9etGg9Gc9Zoat
e0TDUqYb1GAOZ42CUQAfmTOeIZj4tVT8FC/Q1AWrvqTaTwlbMTG9UeRFrzEuRas89PG76Nmf5u8O
jkhRnfLpU5XnafxS8iN5xLxR2jbDhwM62C9oqpHvbSvJvIM1C+pH12TrJYfSiwaxT8w3gFhzRHCX
XmJV4aNGAkVvGKKah1y1ikKFvp2TgrRflHLUT9yIscTajlch4MqR1ptgzsD9ts/KZsvtt66rq5VX
a0yF62Kc0dUFuOKRcqfqQTD0SSE5pHr6lfSo06vevEFGfbwQmxHMorAcf46MdWh1RN1LkG5V/ESQ
JAxYXPirkuJrggkULQAIJux2FYW5luPAjZujgfkMuNbZstt1VFdnlc8kcRDgcyKyCVk5TBpxI6IX
SZ8IlFhbgJwnp7iVaDEs56FDSUD/T16sxodHHRn8pEB8WHSMfdGviBIFvZYuYAV+MQBvE8fYU8sd
ap0YI33ZDNFjCK+zv+fqTdk6caWK+YRMeTOyKUvnmVw0xJYkEgkikCJ1n/WMW9G77VuGJaIddwgU
wOqr+wh/4ljqHtU67p6ZrcbQ/j7Wimxa1rVzim1OMDY+hWBNXWbP2awcDK08dbXzltbJ6zLOu2no
1o2WXCpm50MyngQjQUsFg9NDJ8XHnS7Zi63JryGmZpfdiwRqo9NfjEg4MyM6SLu6hVX+RNrWzmaU
KpJxnwXprpi4tKLOTfXOWudoFlpd+EnAOShryvJW7lCk7NuuWqfs0fhbgCa3iUBZE5j7Crj3kMQZ
CvFhGxPrqHK+zEW/i9jm4rU4whyAsGVfhT6+WyBgMI+OJ7YXDyVZkAbvQqkQFqfZQQw6258w35OJ
SqWV9q95gkwb62MN2L5BlAj+Dy39e/iYtlftb0WV5zBp+38bMmNNiLZDFLhhp+2AHADOZLaXwtZF
jCESfb88wBZL+ZzZ323Ld5pCM6CnCrtPFal/2v8sIW/vwgOCvgJD3uy8N7SSj1DnuWYZXyIZBf4c
3duHC3ABaAN6B52PRzA1pltwDx1jQXb0+sQegKEyeSX8sQyIROX3ZFEF4/TZ9tUK+aAfdYRk8Qma
XbRTyAJ35dASuJ3T8yCpcmoKSPMsH6qFK4I8d66r9yBgIidBZ2I+jI1d3oq1Wf2m2lfOsEfDgwLl
gYM0JfZG6LBWcSgwixkiay8Ff8NooKJh0ijXwmpMEhqSawY+/zNvVB7+KXau1SC+Fy2qXjJkXK9z
Wmm3BknPNS7z2TXmYfLqeW7POaGNa6oQEzHXiIa0Hs1za9ksKwc7fJOBjejd7p0PA3wcQ4wF0LeG
cGwUOnkEPGHQYR4yFQVPKXqUCMVvqo3m3moqmyxxxIxPeckH0RAFsJuq+G2QdPbgXeh0szj09Va/
WNiiN7lYxDYD+XpOFHP4QAnGnr9rGK4ni37SO0ZGRlAW+yHiWrBbJ6S3Nenow2lgMNwephI9pLXc
iih8jQThZ3Mj3kBJaxs+Gy4Wg0AMhLwOLH29fxkhHKMah4W1WUpS5axUFxuN/KJne+F0cNo2O2az
ZXijqB5p7LaEVRSBakQFNp9qW31dquRDF5xnU9da92GeljWJZ2JvTGSl5a25NbOQmo4O02NMHLBf
sWcWEwNXtWPEDOmMxghxRQXiGJHjdY4hJ5Itg3LSDImfSaY5OKr29J3YtUGGxoOtKpPwrR8EO3Jl
KejUmBkNgL2409rO2joEL67arhf4iepqE2j56BogEvHVgworokn45JfmHKiGJu52GmBBtETPwK5Q
MSVV058l2CAqcEj9BubVBYu6gmlPo/tNSTHCq94/gwZCT5UrDQMNtKmO34TasFfSkBNWMVMfLWH1
ArE6uzZLivEdFTaDysw0g6tDFLRbLW3gm7EzQS+ZAix1WZuvM7thkV0iE6DMe0kDrPU16/JNWsd8
BslQU7FMOLJaQ5KgYMEQytquuWn6uNSo1vBhG4Esz84Ux4NndtzFaHPxkcyUQ3iMB06aQNtoy8SY
iG9/z+9legFFH/dM+MkPwPQL09i1uJo2aRx/tV3KbEhCVSPi4RD2KAVi1MLvaTvwAyv+Q7rm6r0O
jBTsfVcT2tcZPHBRts1VAdy7NwZCcbCoLNU8PnMAMDgJ8/rCozwSETWA0QHKuWrV7h/u8nolSfra
qLLqjjOWXzZdgoGhqlN2RxV6tsZoLh133yZoH9K6Jvk2s8j+ShINxIYqqueZYx6RK+19Ncfl3oAg
D5xSV3bFCIgrG4jgHWCaoi0bVB+wO0Nb6Jbzu9Ol7b1QYutADBXEL25JfsHZ4PSbcNSSymH4SmVN
hz5F7WlNWf4t8za7kM8dHFDz47432znx0HCgXCf85z0ILWaSNTDUf47CQ2KNsmW2GJco6aSOf2jB
/RJjgnjLu1rz+pjV9dwPeJbLlCt6NumutZRfVW3GjynAQboA830RURS6kiDlAyHgvjJbJyy3x96Y
DF8u9qOVCvPvWFfwh8ftx5jQQ4l4mFex4QAJCfn/ZtHs8DQgKKAVWwVhk666ZijOMzTI1Zj075MR
HwXoWE6UHjENyZBHyFmY4mN2WzluAZzSMMT68dq3Nu8OhyIGLqX462eWN8QXYMaTvXUayOre8QXs
wXYeUgZUek34pbCfIcmDDQ5fBPa9MYFvPVRgKR5Sc5JKn9GwfISZ+j1V4tmo7NcxyE7N0oP3VrPQ
NxkN/ORVnN9K8Kt47vnrz/mI4qUNHJeUP+EajnFPyVdf25B+VzAaI7dCcLIOCv09iJ0RGAMdQB5q
nVv1+bsR2v8C4DeZXUY4Na0JXdsjTwPmxCpoCobXxsjXO8hWWUWi952oR19aJ+Ki55E8FRIzu12M
T7Y6KwDm0IUNGhZ12VM9jSmCmZQ4KH7YtKo11rC9Eb8DNv4jhSBnENuwTI/KhfbcDD1Hg2FiWoDj
qOEXl2yChzeJZacw7A2ps43XYnfZ1HNin2qHhRVviuoSOhVtra4DE2UPb502tP4QUVoMBEIe6rj8
BDXRklFYAPaHCo0vPvtMdKK8mq5FolXw1LQqX22m8iU75EU1UOVEcxzqUMW6VtSILewLgLTlMJkK
dxY0QN8YZgv6joX/dyx/l3HpVhzZz9j8LX8Z++w4jUz8FxAfW+ZFZGDTrGmBVq+1edE/B7twuEMn
oDtRGDDwX6D/BAAjYkJvXPLgtfUyIFBNpVUwj4oEw6usVr6S2fgyCjl7Q9qfgsV6zrNlU5XinuMG
uNb4j7aaOuCut5xxs1gdCt1Fbtk1yj2SN67hMNoqJbJBE14tw2/Lgedi6PesCUoyAmR5nDvtU9ei
DY6NkqGvAxQzHD57IrNXpQ7hI+yKp4qZm0H3sKKIG6icdKhKVgdSTUWFoxICvusK9sbGIwgoDEMe
UFAE7qBk9AnZuGUC+h04dDTGWB4VXflRzea+2MyAaoPUDoYrhafm4S2yOAyCaUI1Hsr3oMW1uExR
z8oRPRLs7ZA4NQmWjDBGhEjWFQsH1GntweZgA4udaVoJE0QgbNIPdSSeWAGMIS2mUug3Cxg0TUzn
oCG/hZ18dSrqWjPvr6RxyJXQiAbsZPfZIuJfd930YjtquIXSlLsA2BIM1ahsWR+jVprxhZcJdndi
i75RuTtQlwIiO6p6WkP4P2AsZvAFrAJ5Z1I258x6WAOjEXCeNcQrpOOXtJzJ/dC6q2PR/qOnYqw0
ijdVDNRE1cTRY/9VuDjcLM8tn2uogWHd3VMDglY+26qL9BOL/hDy+khkXEjcEf8n4Juqx9kwjymG
l8pMfnpywNFnkLOj1Eu5xXz06EvTL3XR8091aT/ijnPXKjERQG6Pt4UcDwT9cdJVBdpoyXcxDDmt
W2UeE1bNh9GGsoP+9iVmzR8KTaEjqZWLAnOFZ8h+AIKnJDkoi9wsqrwm0/DbxNOr0diMOAr2jnF5
ppwyWHQvT5ZQPkZeSjfVpj89so6kAh4LaNxxof2SYKLeo1ZBU1ShQzJ7tqCcCV/lUGh+RtIDsAvS
IwXDGXfmR/9Vla7QQWM0yBXrZiTRXqjM9QPlYSTobstQ8vrlIeGYFfFbZpJAAe8ITpmni92ghxr7
jsW6WN6NhvZYRRXNctS59bitgbJbDZvoieZ/nhGp6TYjanP6sARbpojA4YEoLEaSVCCjPC6A6xFp
ooBQjeFSJCRHpAhRSGB5s/GibodB/cnq6B8/X0UwDrizr8VOsfRXEbQVGxhH35hCeUP+kJ3MCSm9
MdsPktFicIWCZMjzPMYllb+EY0i/Mz1FcADiIHx21J5fjZM+NieHhEeLvt2qnfKVUMh0a5ppusmD
Zd5LQBU3s62tq5P088VKaehqddrDlgcoav9pRkeWQA2qBhADGyFQTd2vEAUBLFrZrA05s23p+hzS
a9zR2AbBSZGV3NPy2l6ror8dzbFz9YfREH0mfvUlGouzUAYqg4d/zxoqnIP6vidx0BDVWxE5yNOs
4j0ystDTsq7Z9DZ7JshH2c0Z4+pAZtjsUku5RBPScHB2Wzbre55kyxMz319fxCy3W4rPKko/VOEQ
Ypfp1Tou2cgWxA9KtQUipao2cVAS5lgaPYrX8J9FHV8r6s/csmwFa8KeKZ9AvzzijrijC9vPotDL
y7Nuw5hFbdbx8NnTG+C6o9B5+tAGd07JdSYP8VzvMN/Mmy6aL21a7smpWJlGwlKboynOxbHrmrvA
XdHKV8foP+dFuYToSobJQHc4Xa1l9jOLkN+5xGqxJB9DvLDVLv3WLs4PYPBokTPRpJRY5lz5rQY6
Sk+AiUz/o3YuY7m8DNz+/EUodpBUA1mi7M/n2huS6MOI0j0wwnvYXircyq3qEeS0DusWk5Xm9t1+
QmmwWGT/RqwKYTO0+maemLlr3a9EP2eotwlKRxn8kG8G9vBpmFHEMcv7j6PzWIoeWYPoEymipCq5
Le19A41pNgp+aOS919PP0Sxmc+8M0EZVn8k8Ce4DsPdKT38j+H6uDQGsumfFa9xkh4zYR2XfAT4t
PN26io4iY3iw5jv3wd8g2X2PxZL6ctOm9UKz8wOS65NrnBrWypmz1pic6X66ocJla28f8xYLzTvw
HpSImJGWZvMvlZui2FAVnoP0HUlApPwvw/xp1XdD2l8iv6CVLkDoM5YngU2LPyKIaVpLf94PS9dy
/+nMUDyWPWNmXyu6AZnQt6zqTi4G8rBjuS3q98okLtAT65jdrYUuaEBRLtqrmxwMmrsEpSQ5QvTm
ydsAcUWV6pyBWspTeaT2XaR4nhrc3KDlFqUFBINHgbNvh9/3aUAgGfRUp9AtRUnbKYAZ6e3G1Lcx
XahG9+6haxsO5B/wg8hJdnaBscNVPQPmL775Ouq3mOdUFBXuc21+aUhQin0BEWSKz1qJCgVuUfie
tzZdWcTU+F/deqhJ2yOPOTNDCNpyWnmW2nilvpDzpN5UeDhn+C06QAq80sY8AuJmQgnP3ewDj4Od
vyiRqhIexx4BpZT2sKdVpWM+2Tjda+zuJylBQfzGLrPKIuArAklteCUijddMt0cxFDPhBWCPx+g+
w/0zPHRGrcO2wJwb7xVb7dT77qd3fFYHQE8My9EBquKeE+9ZsbvoEn+niL0iPIRXOKR8PBeZeGut
L9eFWwOv+zfY+IEIZYsY7tnWvskuXn2xewZCsf3ksEyMeM+NZBOKq+0dkrZnEXHrxxM0ZJRBrx7n
u+H6vPJ+V3AA2enXFPNaTOdg5ZAxCRPXPiBBL+PqrBWQlpC+iOyH9PMFEblPEVAxlTeHSXD/mN9a
QTVlJWuXAInB0U6TurpgF6b8DmaldV4b6tN4xOk//oPGvk5yRHbqT3j064wuO1Di3azQA+1DAXqY
YhaWKcMpOIqWyUWFEMCz7sRlI5WJN5IvoN3e3FFfFlFA5+b/P9WE+wuU84ci4pwLtlYGHL50Npo8
dXawjpros6kK5IzdV2zXi8TWV4NYV+HRRMAGYkeX9cYJ+WoTUmHAuzBbhFU02WHY76fxd2jfpb0v
JANY3zr18wyEgETdAnRWsY/m/I1rf92pdssGgrMHlbn1A4/72qT4yPicNOs3HW6kGbBEflUGtfL0
nHaICdQdJOITDoll37UvBFSZAqIjDw2ZV58G51IZ8TLydDOVu7Y/O7gLdftRSXtbiRiZaYtWCyNO
hSIj185MDJaC2eqEnhfZBWnTbKF6ZHhqXzqKzD7QwTrdkcehmB91oVZ+UD9F+rAhwGIHNx7kyLgk
ePCpY0QYoprQE+2gmo8Ao0M//A24IJ06eMf6vK6lhkucc0O9xenOVq892H/bJz67qpmCmuyC/GXe
QaJAWEEiCjIHSkKqsp6FCRpyaqy8Yiga2c9dA+IjP4X1qw33rHCuTdFvQJY++Q6DSw0uXc5UDWWv
Nf62/QjqBCWVHr6JkJTsKUBM5WHLqJ5S7972+iIYmA/SWhqiXMeKyYXt7zEdEw8IwaTQdrCXXxK7
xRvi7vD3MoogmkNai8z8DI30JLQZQUmlUyOIqn9Mfn/CpkkTn55bbZsSQBWHX+Q/2NxvJbiC2Kh3
jf1WQSaLq+Q49TfizcgMf6D40HUuqGxbMsVQFbLxq3K3tf1q0GSmmER7BnTMPH1zB6PCi45xd/BA
acoDwTOt2iX5JkYrpC5N+ttHd2FcfZRGLkWreSo7DDXM1dDpprjB4AaFz4P3KMJX0/8dalIEq2VG
s6W+sIC6PjI7xufM+u3x32igG5LfCQ7akuiQaxTdRwN59ps0jwHDaDnyTdw7DvYQDjt7+LPJKJxY
Nqza/NyWRxeEFgA1dUMIJON94Wx1tpHO6zR89P0t9ND78FGTxOzC4QNZ9NL4n23ziSP6yS9f2767
Seecew+kPMQnPI0jeBIaLdoRLGsK2C+bUveckbk4/ussftQHHYFMNbAlGxYAY3krvN+ZqVWghYtA
sse7clzGiI37jiqLgrjUHPaM2bnFYteOm0I3OUco+gKUAuNX0b8bOiGt6UtYLwcCiMtoC8eY/5vo
EGubZf/qkXnkpYbN2tHRUMCiuej30iGYhU8O/4bW6XvH15amO2xH9s4cYO1ciZJZyjecJnznp6tR
R9CKGvXgRgijnxPvoYOQBnnci51qtpXz1le4lJblPGrBJHbV7KvhrBFrDcWW75hoYE3gOhr3gigW
N3lT2o+dfAtENt6qwcXJzBu/VhNzFdErlkyJ4v4sxC1BWRQ7N7JmlzpWESNHdMmcR5Svrv5e5fG2
AE8t0k8F5ze+6BQg45aCMOO2Cv1jOCC1Tg4m6+mp2YTxj6Fv2+ER2DB9Un4SpF09kPcOLVsaEYlV
coyURbjMXTpqsyh3fYkYHALJwczY2sZdvnUDZJN5WOXLoo+hUqOCjX13R5EbY1wBgma3r4PPsMcT
oPj/p3GEJknIxNz4iFnDRiwVacQhA8okCq+1lqyYvIEOofRCnYDYUO/6ii20glaAegNuJL3gcmDi
zAeM5F/tFXKlyPsKbHdT2Gi0K+plE2SQE5EiFyGywRfYoKelVdlrBQaF2gQ5iE9GOJeePtsxX+ng
mQn8+Nb0HDn9ukv0le+Jg2YiUwmsbRgme0Ev49rqOo3BqRs6lMzIDmhdlobzY053QjYYqfh7eHK3
FM2Uro8bqxYbIga3HSvPhY6wN+9wmXXhmkBiRqfjCrwp0Uu07d7OEOlBABBzwoNhAB3IpiUMwQWH
EhTpepHmKyHMJ2eyiPsJ1v2UP7vBN5EG/NJH2YuzU/3aiIg95hWyjhxQgg623fEAfu0T3s2C7FvG
ztmLwK0Q6vVnTHXmtB/m5KJQnC6DtN6KSD/irX0y2vxbCLaqpkvyGPp+rdfIeo5521RffQZEtAuj
XdqC3Vl/H3i0K6Nc02bdXEAoTJmW5WCD8SXJvs+9TaIMMgWnRQrLLpQbD5RWkr5TOxG30jFEr7bp
QA4yVouifEuNYu1lmJaQhhnAAbApsJug5JT1pffKc51bZ5NVmuByspA9MwN7acLXSOMfnRazeuMz
XM2PhdP8kf0OvWF8gXWwN4piNXFBebm9MY1yW/j9wMJHfsjIOhAKtSzFp8/7NjrlUkTVXo1/ZL2R
/7Eo0ua55SnxTeMhEIJCkYYRGOtL4DtLCChPAhEckp5VqwNM0s8tLo88B02ivI1lWlBmsPUgaxYl
V03OEqgJjwXiztSl6aYnRXyFdIZBVRxxlhX9a8A+XEX6wlCSDXVCBlOzIgGHPGqvIyGwXFajv6la
42NA9SiYzCFQQOKMRtahhmi1u44xGEnm3vIjqjkcOr7/lszjBVdbzvhY7qgtb+Ai7KyzA/9KBdh3
OqIZFH0tQRgEJBFtdyBU66kiXcSqrHMFC3M46yYPaAoHxVoH3p8Z4yWY3mytWiPRWAeMHVIYk7Y3
vYYAOvKm3QrEWo58URwoHcVXBTY39aqlFb6MXbs1ahKDm/QTOywjYmoliEJjzXqAUw+uO4t4AkN/
HPfb9apzjM4aMnRPW9+g7aY4dwAqcmas5mq+6msqtncymHHcsQ3hqKFSGhjwVfx3vgfZmi905oiV
jKh95GcRhrCfUPOGJj6RapekzQaK3yIsxIconFWEra+EakEg0SLr/bVE207yjbF186Th+48gwgG6
6aH9Le2zLGEBjmgvgso7hZY6Bk1C7QudCmELgQyEItwblKSQPySMdwFeYlnI/JC7yQsJV9dudLZ5
DPtD9xhYFM9JzTA4qMYUR7ghngyDlAIHLN9k5AiD/uKQT70ZjIb9cP6bBKQHPpc5iD8OcbdIiNqi
lIprILX2i0dh7uaKtWy28bEJ+w6ZnrRyyBqt4Riov6E99Aj2B3aVycXE6IxOiVkq6PVgK4O3WgOa
3WOTCk+NusXFq6pxpMzrq23FOtVBs1eFn24fXDvxWWSPQM4LufaUWiir8/qU5tZldELI9yuPGzaq
/KM14h6tyWFILgZ/jZOIDazUFRNDXHvxefTVynH2Y/tn2Bg7xq9MIQvT5UvWMX23nE1MKA5mjnjG
p/njXqrxlIYakLSIlzmHGfi/FeJXnWxDcECqtncdC7snO0DiUKItuWTVoQueC89ZVq7itKJ4zR0t
YqKLgjf+ZWJ1h8GwCnBPmozyETN8GVr83uf+c+yaGzhzO6QvXMn23WirRc6Ey0okKaNo6RpyTT7J
DgJapeMyHQ5RXKxaq9pbBSHm8cGq954gNGdqXsoQ2CSzGdHufItbVDDftAY0y4Bb86p8tvqRvgXO
MnbrdNB4pjFkN+hf9WcPr1xWREcvB/ARendPehdd4Nx0vOVQyZ0jsnXaTC+gIdBWRmtU25sBk6hF
3+TWHrSRfdO21CrIxhN0oP6rI4g/rz9Zn6Em4CPkSQ4RnEzBW8vQOVHY7siYI2ZjlRTfNryAntLf
ty8tZWXiadC4Lnn90XmrDja/+dGDQfZYswzc+iWyTC+55+3FSj5q3jhl05s7ayf66t3PFNKhDohQ
W7jAdYr6rPRLBzK3sNFAm7fYeCPfDuDhZxFrbCg/RgqjuuWdMrH9o+On8srHRTR+uyH+9H/VuHdb
Y8E2DU32asy/hvoSAiixc2KLr37tIzyFy7UzkpPvPZf6lRg4LITAmnHpoFcIkeVO2kfkXDz7pcaz
UOvM61q1LDzEWfZF58msumCJk5wYliVBNmR40Vd28SJAGwctHGKkCWeGxTKT7pYQMY+/uJ8+sCUt
BjyKyC6LZjsgu3LVn9+90d51jI6hlECWQr3n/MFf7hyWHtQ98m6l1koTDx/xEs8dxfxzQ76Mv0dV
/aTRYktIg1RcDA3b6pR5uCR5Yyxn74UF5E5Ku8j34N4CuMbW9t7O/G8U1fGh1n48grx8ZA5PRK3y
cf9kxbOpXev4xAb6qRp2k8jRxsL0AFDIKP8pNsHNmSCD6fgYtsnhhfw8KtR+qYMXhNYqnT1Y3tB6
Mcc95BI1u0OjxTh065bY+e7qjw4ZfxxMUBDRHC8acl/9uV6D2JvZ1rKpkdGxzHft9yywljOQy5r4
1fBru2CdUyT67j9gwtJZIiBNq4vqV1K2q3YArrUoJ61On3ACm6RGF9H3vOf7s2EK0frb3Ux0MrJz
MBnYOxvCxd5Ll936MppmNpRB4XZqSHyG0AtrfRs0WfhSm9C+WH4Gf7pvOzaOoj78zexwBNCHOhLx
5RD5mza0ETbIh4mtNB1ms2332vrPCdaQwvqnIha1pAdYDMjyTuz85Ec4YAqHiujiaBloHtFF6a72
6x0xbqjV2t3EvZ6pEQ06ySsUFxhm0Zww16l4dnFo8UmkRXsQUJQyuVfzWDFT15hIr9jEM5y9hYOL
5SYntWNYp3xmLPzn9d1Kw6OBk29R5QOpexMLCdal6Lk96IwWvuAaFUdIXdTxlde6rzq/10n03cXV
JlanzvxwFMk/IQY4eTWNZqmN2yQeUHg3pyZ7tALrTPYngE+65CNBa7pS4ixYRL7YkHgl3oRezWGC
OoTAZOkPigVfx3PJUelSeGGcCuYceOYT/fCLA2AM2Ju49snO3shgh8GABQX+r8b3flRYIz4SB8YQ
uy1PngTS3Hb6VczWS2cu1Hnx+UsiKwgg8JV8IjYyFIIAEvtk1bA0mHAGpR9cfHldH5q6B+kXHPw5
gnSetcnflqEVqWJcvZzBVPlpYb6Tln4YYeONagErFeHVMxSfJ1N91Kn5XBUOu51nqW5DxUKbJUUf
3xrrX4+gr8qDU0FNGnJ2eAp/Icynsf+1rIdevEfNg0oxQZTUk39QCDL03GsccLcVc590b+Vfb2tH
yRZzyF8t0hMsXGGSxEYvpAqvvi2EYQWeAjYgRfraATz0NHcJe9jL7PVoIfRHveEGJzP6iX04B7OB
bzza1XOq/RRsD3xzk1KJN9QY/cq3IA2gzrIlLPl4JfLnjvO1oEBsqEbbe2lke2Q7t6m7FNqVdIoP
LvsnBB5UoTiMAHM0/A3Je5AKNDVz8EuKCVB8RqPHjcOUVrzW4Rd6tadJ2U827iPS3iuGcw5kmqBY
uTX7ipDoD4/Z17btTxABE5e9wYdwzwqjh4HvW6OOhY6cTdMqjGiTHQAyBEqbzGIMnHDuWF7HqEd3
3KP36xnTS/wwqEQHRooUArPWMvLf8Z+ucOw6TELG9NIihHeza+qg41OAA3CflZWPbT3BU7uInYA7
kbV5on9V+HHJb3jOvFtBSqPDKlPnZyDnq4Zk4xC4gpCNsfauNflw03XT4CQamIaQgTX2fzDTGAR/
B7L965tqrREgbvosHUZmI+jKK3Tu6K4XevHofcb07pddvGvcKFzl+0EdJSJShRM4VbveuLvJPQlA
cDl2vfDb5ojgnT3IsZk+O+NROTRK8/tAsgOl4CId8f3nLxU3doUBKCLsKVHFqpYe/1o+f/SrxDYu
+ZQczcZbF323qn35VMh306g+SO98KiZ7QzwYxTUqUlLN9DH6YC3GimFYIa9fm/lwmYitMamK7Ohd
H6aj3d0HMf14FS6tWoANeMT2vWq/IAweDP+f5vPEBgd2glrx4mh4HM03coih2QyrCldYjkIzn0i9
zq3TIN+TihC6/MVnDKG53i5Ky5WCw1WzABGhWtegNCPqzqLbDmN/FzwSpnCgyP/6rlwR/Yzg4F/K
EMtNaurNYFn4eyn/5m+63tzbsFmqMV8NJjgr318YWrss+zlT2OTDY/XUqU1BAcEumnANHhFwxae2
2JYYBdAwHFAAIBpF9QHJNprwFIX/JrYQKW7PyPHPNlrJMoLrZt4UAyZ/3rwSkY7i3cZ/V9HY1XX2
FZYaaAz2VeB+0SNSe9QWBgC5KechgpWD2w56/AN4E7Lo162hKAz6xYi0T8BcWy1k52e5wXWU0SxB
I8+t+4Xzu4q9DYhh+jngmqBXykrfzipPiJMuZUY0MZLnQezUcLZckL20VKkaN3gLoPrXC2TH7EKz
j8yY1o76SsdXgeGcLNuN7nwxO951bFby5ixwdSb0+CnvCeppjY2ytmX/vZNAUY3A/5iy+F0jTd5P
dYLjqDi1bDXOOqHk1rgveogCgHV10Nyr/DfHKjEU/a6vDzYJeHR/iKCICigAN1UYjINcMrS1DmTv
bTPdgCVt7SZgHGna7BK8FWnh/OR1hPmkuclSDuu4p8Mug4lbIHef9TrZojrEB83EQDb1/xUIRX3c
EeCWnN3AO0YyXdsJMAK6Qrj+LIh71IqsYlgaE3TKOzmcZMsJq5cGZtOpfIjcuLolrpQOUh2tb3m0
ZnpelnLZBnARBnuTknCFsA13SfkxqvzQdZPBid1E21bEkhSdDFe1jUG36uAJs5m/IDZchXZBekdw
9oXLpDn8bdLx5OTzGo1oOl3kt7BP92EBuSlFQpeLs7QHGxGy+IunItiWLIqMKjoEYY542/fAkXm3
Do8oJ4eNzyj4E6ipl25XrX017YnBIdHCPRH7i6QMDVw9+JzwcjyETQPEufIOSDN+Rgern+FGqNTr
31hDHp6D9LSM/B+iza/a4g51RoD0Sdki66N561gsBy6jQaA0iEKm9p04jWtSESWYeZLur1imQX6w
QOgsB3I7Mbpx3WTENOXZlUUA13SpofoccFj13L+03WqraWw/vJQgpmi4+mnPVDFDStKXdP1myoAa
J0ukA/6ttEtUU11KasA197C2zPTwVujsV2ujuTQD6G1Q8DWqIkV0RGxbKJLSk1LyY4Q9SYbgQIzX
uG5ae9fLdtdrw34U4k9Uw88UGhfiLS+p5RwU0MSE4YTukUpbeZ9VSwZh6xyk5I5RokHor1/iariH
lXxVCNdgOOOBqwQS2BgNDfJ1rwxPShQ3ZRJor3i+XKLi+P5nMw2BkclICJ9lfSf+uPQ6c+X0BQRB
MlclV1w9cNAw40fvEtD49En8yCQVfBlOrK+z3KT2ao79yHS0cOOt3hFfE43mu6v5JeNhY13gg0bV
B+lFWyakKj+Vyjhg+PkMowg3LBRYnkNC8vLBJpfCO7rQEE16Y5mN6PQzu9gIMAeuW29bx/kmRosI
QoXHvdxDYnYRoxN8W6XvOrPORA8l6EDnWutcG4pFk5a5rPOTFGGj5LwyBT0EsA7dsUl8qmdNXsEi
U7Tex2Alqzx8LXmo0ZxWCLi6T6QMbzrJ23rsXoC1rQvprEsB9COc0YyECYh0b4v+LjPmWzNGAe6j
U/t7g60+fTiqPXeV+Q2kjnhZ/N/DQfKNLJAgoYLZkYRLlYvPiT0pmhZuaXNAglHVhVo2hfvtzW6+
nMk0+M56ZaTZHqkUUT/YZkYEe+moDmGAiop9MPEfxQrGNqAlhBth7f9lksrbKJlQKfcUiOI3Hwfs
Oi41D75KfGRddg17FojO3OWUmftQRvITIFZAuP9J+PKOFOZTbSL3rZkgAob66cZ0WE12ezGAucr2
XDbuxo4cbDgK+mhGL0JWb23DprA6lsMQ75XhpOsst0hW8+i/oPKrEhFwGru4p4E/DEx0DL4bOH8d
lwEIjxjSbGOVSjJMJP5GNMhAt7zPYnIgWTH3KwMdNsC49lwICcJ6q233PRXTweDzHAI6HLtOy53L
3IOaFsKjn05c68mXSa62jjzTtcxjqwkSLUjMCJt0pVTysPXyD08OpIMJqFFo0cDZRbXBlxSQXFQ+
l031rbnhxqjSX6TCH4OgDec++Y6qdi2nDium/NIMcRmC+VJJ07nR6k+M4y7FxO0vMu3DaYmVa33t
3LtcULmZ/blV8eyOKHNH5nNLrcgEoLL+db6L+Gfd9GLtW957P6GJJnAH2d6rASoSxuf4ALMyD2qh
UbeVJK6Gd2ciXIfejkV/xfWxDlXSLEfhGosmgrHdddylUjmQrTz7HR0pqdCOmd/NEs9RrVv+WsX9
j53h/h9GE5xBxqrZD52dqWi5owGSSWYEAq+gyY8O350o/BeK/p0gLgUsKD5Ujb0yGKfquUSa4uaI
52G+VmiVJs4hRsSmMzwXExBABy0IbHODMBONp8HzWsJWMCH1Y68IXDBAIuA68iP4KnV7I7CoRPDM
V8tLKSvkHH80GrizQ/pjs4ktsNBRsCX0Uz6NbcskMD82nTesghBpRIaUCm6ivZRMAXst/6eVAwxM
qr5BPCl9YumEjgOHCZ6+hW9xmE8lQ21mErG5ykT4ixIL4ToDOiBcTCaebPILUJTtM+aRg4b5M2aP
77kmMiBu11TfF00JcLmz8FisTOkhkkoTZJRUcpToe1pl0geEV4cOMvp46ta6HjGP1BvDfdSTpFvF
WhJdc5yBK93WonFvMjADOVokwGMHZ+jfLbflBPBDNzV/4jhOsg1uC0tj51Eo78AfPF5myfM5jcp/
wmJj52QIuwenhixja/ZaDLgmxrx6aVXXYNonbGhfdNpNt0gJhG3QyK8iyozbkBNPX2QyfKSJaXxT
DaTXYOi6jVANEP4W+WkSgBypa7pLiegliHiTWtnSkVuMKDKtUWsjIiiLx/EvnBiyFcb8+Pamw0kr
4bvrPOJdFPVHrHeH1Cmji5XVQGt0DomwLphAsCLC1g0F0nNjRsyJ7/Insb1rOmGyDdatlYGB8iyy
8Mf0gEMUsZz5uWR/a7bmwewjT9NNuL9jC6AZ+qYcW3ebfmexJhdZkuKsdftmM2SGOrTe0C4cm3rS
CAN2a3XXZV9qQpabSc0GG4QgaewJmswjRPpS51NwSEZfDIPVvACgyL9LJf2jZ1szr1GHRYyVadcq
EzW3GRESF3ol/D/RveuSXIJOvrRGuxEtB0TgY57HLaPZHvNCU92mIbtoZsgUPdQPmFHfYEYtGtXg
bKBT7QGsGH35Ojn6kVhcRXYmAUXhAAqloiPNY4c3vU3WQdp9JHFJJ69p0Gq9Q0GaSQ2hriZXWHEO
LsfK/awjSAsaS9zZP8MtNcFoi86h7m2acQYeFEwBp8CFZQOeKTWGXYaB3q+iezMDFoZ+2ejOa4kx
RK/He8ZbvOxngBNyfIyCeORlwBHCVfkUFfpCT5iOWFNy0cPuw9MAiLdRuO8Mgjd9oimgPNr0YxAk
U4i4bYf9qZIsBWTBic7m7tkxhrWh5xdvkPCVEN+ya7J2dS4+8KZQugS0dLKZjp1ZImc2GRtkYtzH
/CmDbR4NL9vXlv+PXerItiy9+o1k855joKyoefosxXhTqu1EelSSaq8m8ubM0oiL6IGR5BkssKlY
BYW6uVq3G6PxjTH7xrNZ/il7SWIxcI2OyY9t/pN2usXUcq2s5KeOJZEKRNnHoXUkdQKpAqWasnZd
TRRaVRD+kexDWd9kE+3ipDzIHANkxHJNEyh9g7h5Tsmd7ZmrmCETdQdAGMKFqbNPTYQAu0keVpPS
Hk7bYWg2HOVo4uNnVWqrpuy3bZm8Zj0+K8gJBZQwd2LjiQwyYViWMsJauK59a6RqnlxcG2xsAlY2
EYsZ2KCGCaQ1NrtuPZks90wRwUEKzWrnD9HJh9tEEQU6i+gCJsK8bsYn9jLDPh9n4xHZMG4BBSoW
X2Yn4otbs7fGDQn0RqDGCL0Cy2zUY8+FRtBa1i7mXyBB1F0V2AkVskcCIRkQxNFX1Jb/omZ87Xp3
grOeUeGGjL8HAIIriVc59uSMaVTlPrUEA0KXPtnVIAqTj0MCEQMbFVvZngPsyx4Ah5YMUhZBTSUc
G5SGk+F9NakV7ctCA1ReuCw4fcavylbwuT2idMqJ2U/XflQNfxEKKm6ksU+WTHZ/2tbRlpWl7B0s
dCweuAxoXBlTihh+M0fVN558IlLgWZgoZB23hVbj4HiSnRhmrvVtCPuTLathYeYhqqoiMMFiFOw9
5tE4EzmmPV+VRYaMadHqcRsnZrNuButl1MnycUtv7XSVwcjVIoLNvk7EmsWlCbObpsdIMNEaxIOg
pAt9YxeOzsXshi0BS/t2EvsqTTHkZXNy9nhwwuQxqHZa2A0ScP5nwjvIDWMjtmVh9FwipmMN1n9i
/djKSpxMSXWYF+0uMouVTjYQOIUEsAT4+cq0OY984pIRjLX2+E+zxud6HI4IdwI0E0z4asYsbAeR
NHdBf9eNGEF2dK54ldfSN6OzCdelCAjIkf1OJzaUrbacI/UMhx1BoS06U73JkvfHrotiKVIdWD4N
UN2HP2XM6BUi/cpPgxdGXCYza+rDKYyuccU92/RsCfrErFcTBTnjV6ZzUYBQyDMR9EUVZ1FfIZ/p
zVs0pu+tbIB2cSBXursnpeERdwRW1vg8vZrfGEWPTE/uuCDOVa0fppJyKyxTBHMjTr/WaPBRRuMq
r1qyOZK5B98RkfFic7bM6hUYE/BeNlAgrHlR+8tv+ywD69WqGcDhAjeF+5CsxQjjWrQB6krTPRsD
0T56wwfUYOJ9ym19M3b5JRzqXSy0A2AZsXeH8aGkuW1ZExOzSORCLVZ9HW0qGw/YqCWbep7EaglQ
dIbDGPsfzhS+NrFxi8EfNmawQzq6xHqPxiz6Y1CH0te+BTGRXBrpMAgXTrU/fOlD61EFB8+GiWDN
AvPZltjKdZi+fibZ0jfbzsgx8uRHFxoLjQRvD8+x30Crsuyd0Wkb8Cjf5ALdY9S+mMUBmHnQHuTQ
4boCbDghWbIN858w6o98hgqW7ObIXrxDGN9MSbEebJe9fAGsZ/K/K0XWB4sFSONfDaqKyRY7twXa
pppugxWiYtwb8KfCLW4yCRCaORclWMtsuaIM2jKKBevlojHNvO4cUZN7jdhnFUKKssQYh6LFu6bT
WDK+i6wtNhgG6DiqgKR4AI1niRUqJwbEPKMLqxRvNuElKQsJC8JCl8WbLtUYHZvqYtmmufJd/yGo
IJnbb5pmjooKjqmqtgMmHoF81Xet13nkYU7iMfo6Bsb4rykfVhgcurB9KYbkKgawRrqDrpd3aS3Q
14opuZuhu8nQvFItItcFpRtA4A3BVD0CskQ7hkdGiT6mL3c5KwnXgp86UTslzjpDy1vgjlEj57zI
bp1AL5qpbUH05VTH71bk3SbL9IAtuGceIdjVxA4ifVWBuCTMrNlpykuZCrpa2vSEEV1Y1d8k185Q
ilVPJ9An6T23kWdLwAh8365Ja+7LQd39mmyOiQFkMobEi7LRz4pvbaxthuYaTBZ3n0cSoq4XHIOc
FYeK13FEeczmlAE4ujvtqVaPDHKmiaawuGkt6l2wAB1GTV19dUn/Wgbja6YNL3S5fCly82aWzrpS
xrsdkUmm4aXouZur1lpOg1xpXQkd32vejNa81Y7ce2qcvZqkyMgVc/Yfh9NPCoDripBdLGm2i9zK
F8NOT8aNIJ3BIf8McRba6XqXOIq0X/DROddTEbsnLan3RW0usUntA2gtZdruAS0dB3q4AV1gM4fR
xyM/1SXLknBz9CpjiE6NPQB0eGJXWMw7Oqer724nkybULqyT23LoDVq9TNjECB3yTYZCz9Lgyub6
zvdYc5fO0nS8F4sQmNUYokVPzGJpIabodfOoR1TCI3dNmE5bxfPQkCg3JPa7EQCwmlCXE4UEZGuJ
fWiJ14Z+zVxYfnnHTrjg0t10Zv0yZ8Ta/iOKP7Cy4zSqF635rTNJ501ZeSjQdZ9j2GCui7C8sotl
XwhQLX73YdbNc8f2TWBUyKDM5PkAlokugjn0vmUo7kDQ7sOe79h/HJ3HctxYFkS/CBHwZlsFU96z
iuQGQSPCe4+v74PezUz0qCUKwLsvb+bJlLgeHQF0i7TbIUZCH8Qfsn1uAMozswI+U/mmLwtHltBt
xkuEM8tH55lhAs2wwWthIVTrnlVjwa8DyOy4GGpqCNCrRzOqnNwQ/yEtcW0lb0XAV9hFMtC6MYn+
keR7VXquUrknC06XpB9NJgROkURPPybQOoYItsjFaEwDG2pDsW5i0UABJkw6VmCTQwqSrHz4GvI8
vGTUrApxxfkw0flA7hFvKSHUsZ7pPbC+KqPeNOLo5PP0kZmsuRp+CRZS/D6HVCaE7FfHMBa3Qirf
+hLKwTAVeGKZdhSDc7sQsGOElVDdyGdDe0DwprMyCMPPqU/ApWdIyfBpbGVpry4F/JtCQWLJjxFb
wpwylVIVrpLmX4p09gh3nVXyPiuwFQZxLzymCQBbYczHQx+Bmynw2qVRnW+APm0tC/4WheZKgwFV
EMuWOw+MRtz+pVl4WadvJaIN6xos9ZiTSJT65Fzz3LmSwIKoJ91sS2kX7biL/2Uh3gm/ywOvGRJh
g86Ia89If+K+vyL1MTMmKNGVIvZUIUU6Bu2+3QQp2K3Z75kYs4TuwV7blrh87IKQ+Urn2VrJCrtr
Ii8VsnFpMm4g4VcJpVADMQRG44ZhehkpsLeFdAAl7YYpVyHRo5TbTDwKXF6zZ1sdA8WbDZ+ANavH
7I0a+1XFLaRgwB86NuwL/vY0IWAyUy6gog5D+hT/VazhQcT4AB79+qcO92C8COr+dDRbNRVILs5s
7QYHDKDAxWquCqYp6utsk4hXK30nRF2H8SY31xDeH4JPqW+NZgcAp59etJSV5ZlSL+6gE0m/9HMc
XCiQs8ou6xhqnIEl9YvnUsQw/Z7IThr+9MIRZ0QF0ZfWCbM8BfWbkC7/aSMMb7SLaRLc9JqnieDI
C1BWWjLyGgeDvEMahPxZwtJORZyYsNSqc3FnkYU7QkwxR9sC9SkgHcEZBgz8GJ4cJbzECgIIagKB
dkXCVbOartOedErC9/yNekh12maQWqGSaBuqO4LUq9gU1m6vO/zku61WYMd1qvowhJv4l/9jSz3T
5M1kFvV1Wb6x85+WYDyZ2Y1W0iHutsY+FncBaVxjMxwikh0Wd4F19gfJE6SgxuVIsJvQBgnMoNtT
iwqiRisOhr5NiaXGHg0m7BrC/GMpHBCIO8THoaYZ/cF4GdPfZ/3q8UPrsCCf9BaIe3SCt6SyeWft
RGlQelfPCu0UTKYYYjSbSY5FNrwOmVL3C2Ay6PdddAkENO7vhrpCVhGym2KgkW0ajUgR8cc3aua5
A9BdA06CPN50WvESNDKuQI11nqJvSfVQs7t8pfROmI3UBjuVfozrz/ap3qXwHIpXmtmHCxur8U1P
17zmHDD1RsAvH3FsHUJcZmyMMmcm5DbCd3CB1Wba+0g9AHYd1II6g7b6gquVJodqPrYXhbAD3Jfq
lfDN6P8l+p2c9LotSZ0rNX4ftjb8Sx9d9ZnlN0k/iwY77ehn7HDOlUc/5tNrGxEOFsZHJx/tWUCw
W2uTQ9GTxO6QrFx0A0/10ouj+jNAUcRALeNKWFdkokHATVwJXzlp7RCi+Dp5sW6awVreBtETy5/p
SZqKIyHLcPyxkCKCjpRlt4/2VVuUycKSXqm/3VHnGCvWOKU0nutt3m9Yp4BKEXubvz0AuiTL2SIo
ePNc3kbxr4FbSpxqtBuDtCUVIi6cMdKdM5hGzKe0LYO3Edd9zenjcK9vclfAumqPP9Z7QSCCy7N6
xBgEKRnd1vo1zrwj/b/lPXwqkETwoHmYaSVr1d183CyfrJgqcKuEE1sb/z7Rfsv0lAtAZqA1os9e
mr9OV4+3GZW0no5nG0cA4LJ78l0lW/1f/iLnZWbn+LSc7HwHcafwS9JQRwn8X/MGkF3FPW/Z+V9I
6TJHAd2rD/6ysGA1rV0+sQR3zY6EGFu0Oz3vaFmDwcHM47wbcHg9BWwqs43UH4dOiwsPu4mB1RLm
ryvQD/lt4fXByMIrcibjJYDzx607ODGE5oFwJF68ffhFD4mug/6yKTtgzlYnN70LqBYvcDOglOhr
bgQbFZMuxypwUXfRXqHP4alB21qbrP5BsF1D344ONYFNcc8DLzRfUbjjmlyH8PfX4YHlYeGo+Prh
ZBe7ihrp6nO6jv1Gi+gLcRaMe7dmHZ7p1NgTbcOovQmpplexrnM93+OKYXCJwVQyNcHiwWIBa2te
4YX8tD6C0F0qEgCDJJQY2zChmhvceywVE8QrB2/2QtjOnN6yM4cnbn6oBe82Txl6Jykat5VtcvS6
6E7hWqfsKCdB8UIfUV7CW1vwR9jBBAPbyq+c8qeLD3DiwYWcUgvB1xObczMc5OSqTV75MyyU7UMB
swnHcrGTaTHQsZHiplmlh375N8vlgZ7SEvYVmKOVCbV6eTyE4UFJCdsBXvpgP36rFNP7axzRWkw8
CF/SSjjgVsJF2cd2/pPLe/UTPlmSbFLdlXh6wjXRcmyM0Xc12/M7vzqYv3GJZzrtD3oNsL36DR9a
o20L050x7X9TgpiO6xkSyE6rNpZ6wm+EesC/MeFhmZbhm5EeEfGgNxv1ALm5ZHR/5e9Eq4hF4uNV
OZE4aqoDw8YSYWm2YX9WW54OhVoY1Rt7moKr7whCp45zDqim6ZhX48GLoikn0KYUzmO7Hj4N4bfA
E9vyeeHkPgDCy1RCZAsxGZcBK79Yc5DWjEv3x34Ixjo2EjX9G+StRDy+9v8gqnhadxUw0S7j16nk
wlaTIyBR9sqqjfFBRZhDZ2G2dLmueurwxKNSPSReYZG710UpL+ZLwa7LPk5yxJAzD1vXNcddTcsM
j1W2UI6RJb1u8PwzJXdLiU2xacHV4Pb2MUTy6F9Ff6NDO4y4BH005sekH7JxJ2S7SnPK9DBxWdSw
H/FMf0kkQ40dP5/4kzUZySaiSaDQaIhm+1Sh6f9KJGK4AkV0UBauQBNcqV4CvKg86aV406iAG2+5
sh0lJ+xW2bRDyjlF0SZC21fUL4nPpdZf9Hg/RSeBk6udvhuFhvru0ZoKctLSdeBQpWP4jpJQb7XP
j8NuqZW4K8pPBbtFWGvsfUiBZivpHbExe4pvTBA6ryeA5WPwlxDDApre7ngYyj9wL2VwVH+RxHIE
QXL6C81gJRImYNpCpXpT8UP9UnpUDa4a7hBZqZ0ga7usg7ivT+xHViXyfmbXt+Fl/Qng1JtzYLnG
3T811OWWh+hVNC5kq4JF7MUyT4GyUjscpyseAgIcLXCWZl+2Xl5d5y2w9UTdyvM5yWwlfSN5KLa3
HnbMM/G3jckT6UFzU0qCrK6w72mowsAE+jJzgm+0rWlL7C9niH3rJld6SvpeZ4sQ75drlryJimcH
SxlEyG80g8BY5wQmJpf2mJnHS/Oq7ph0OzYOpnbMpUNR75sPQmEqljE4BewZAgjsa9AArfwshk/R
vGPwD9vdxNDbfsrvs8/xlNxla1dq3Ij2cccjeu9hyYTPun827/xetPLHgBoi/mWXXl0+3UDR2HQP
taNxlLuYl5MV6U0UWJZ681ugHYmFIvi3rD7kR0G08IwblQHJ+CLxonwZ/s2gJOesUW0nvMpuB8xP
rrfyYU7tuIV3cQQBK/ymKb/pf43h8ngs4D2BiByTZCDvxPkIiWKlyCd1KRCebyPk8/KlRtcMU5AJ
KH7XJ0eFD2zLHyH7KsxzZL7VpwkeDZ8ahSmL3xu/646gCjvICVAO7YLDt/+vmvU1ZkBVO+Tpvmq3
pVCvpKe53CrQlw+58cMKkJOFcskxPpjywVB3JA6josAWDtd3V/dHiY8DF/0E4Gd97ljW5y6KMRr8
ZLoY0+XOBX4c8cjoH0X1Puq7kS6R2KEUFasiGAhFfpBHSjmNenx8EuRCLx/f8nDN3ARfouztxY8g
P0xWtdEzACBg2BY2LSADkxtCZVB/SW7TF8Cyk9OJjESdbPqv3joxMRORwtM+ELSd8SHCm7Hxj2a4
fC0iAWc9ImRsS+ql0PYyaEuM4mgVQfNTttkmkncFtvhp7t9Don1yvB2DvTUTv0J7b98LlJHpHONJ
677YOKO/1qxTXBLGC5tN2sXyBqMnWZZIkS9S3a5K6qSe5IWZl/F9sgoBG/5pGN8Au3uuWe1OQ1sR
K74DyVFb7iC0UNxzXHXKryGfyhLTv53yPzKqyAdG8IZ1TvHVhBcViD8tFsa0S7GnYCRA0H5aT8NY
11hGCw7pTXTnwepJ3sLI4XSR6T5mdo/6zzb4Zq0J7Eg/WQyDs3U3pMdYnkhDaf8MMogEorZ8rfoZ
GJx4UP9YzBbcASGGExpitc6rpHN3bDMvvVWxC++Y1AF7Xg4aKfJy3nBss+O9yj0wWcxj0uK4dke+
ZQJSswDF5g9U6zDzb7jQd2twyP0UxpU8skxSoT1IdFFQrCMfJso4lhSPN5dP4tQ0emDIYjjUjtLE
XCZ/MdvKhse0AoMpeM+Fv1l0YfVT6EsDS/FgWpDjsxSfVJ8/Ae0rCIjjeQx+AI3QKtBIz866Wf5B
Z9jHss4d24jpw33IxH19IJt+8SaGz4J5qsjfjCpxGklaN+WDOVAx9tV0gqWdYGCWpu9FJIsjeN5A
tJaWUYrDC9TJG7tNpeYWtafPQYF84L8XRHMmJxJtRXKzyGYuFN6o5loxuy5ugWBgSGNZ500fffzg
A6WGQB0nTHE8Jd2q8I+Z/0nhKmYby7DT5tQroIzYnr0PnLg8e7CdNEYzUCrVUVB3049cwwfbJ8Ju
ZOagiTWwAUCYdy4Rc3saOSexPWh3VVlH/IDFb2Kt9AxP9XVMNgVxokCCjGOXmS0CH39Q7WWOLxFJ
WZQOjWwzmgfRDcWlD95F6USpR6+caVdoJK65+Sc6FfI1eB0M+Yj6ekewV0w3+EBXHVqs07yQkOTG
IpQEfDa3ky4Cccog3p1FasAx7COJNnaZv0a0zaJGTlVCBtOJKfw4RhtVossGT+nc/jXUCWb9sVyw
iHfW23c8HaeyvozCxigfUtbRu0SX0uANA9ukrnST/KMONzVTC4WyntS3qwGs7eJjHmhWF2YQFiWm
Dj76uWKsK16VyqjWedUeUroNzeahAeCy6i/ZmjkvoLJn+wbDB+7p/Kr6n7kfnRUp3wSSYpfokyZ0
9pVuVtcppsB7uifql6GZ9rKEFksB10l61Fvy5EtcGUuQWRMM/NV8wufTMkze9HY/SOArpYtKQDIi
cgqmtAXKR2ZlJvMf5CTSpKdRd38B8LZ0OqvSVzWeaBI2Wu4F81bos23K2GOxzrVORbcJDGKalOcM
sl2KxJ0j8U8IZ94y/yfNOo+2dseiek4uk1s5nUsF/q5vUPFUYFSUbGSwla689Eo9q93wmMBFrpq4
/tbTjrXxdCXmyjPPVbvsOgy/NQsoscp++7DcJnmYcvnWXnGU0G8WptweaPuVdP1TDLQnOCeuo8lz
xEyP40b1mlLeznBlehM7dOjzNQdj1NaH1Fwy9OGTLSbdTANB2klWPxRBvAiF73Zjm+zVbhTXSleg
giC1VWX5I3bzueuA3VgmzVHDoMguSzv52UFjTOMWjz8dRSwD8pCq5J4R8jqZzWYpEPaZI8mzJKsE
61Mqh3sgdBdh6F0BM7tWZ/BEGm/AUxEg14vtvuMp1r7xxNDRDWGATdXPEB4zseS1SxwiTRWnJIyp
KnOnGj7wLociS0SEEHBa56sRsT3Nkk20GMsPervj7AIk4vi4lifxGhq2/x1I4qFbTLqwEFjeIp82
21KlNfFMI4skIWPCgJjXA7VPU/sVj5ozw2OQYRjZdf7VsVkhO6hdcvEkDHejf9OFj0E4p4KXJxTV
XNndV/o5NPdp73T4oBY2zobLRlm8zdOlmG5z7EZxac/No/G3CXb0EQx59kUTFKalnUxgjCpQ2HLF
LeEeWOj9tpAs+PWsVzExULDEIkVILhHXsUR0oZ1gSntvkLVHSl33GWtW7axo+1zd8h53TMXLH8wb
2TIpEaj9+2Td6+6Wxv0mV+81MtroKZWrT/vG/Gra1yw4IGcigb/cPTDvSHRiUwTL8I8wPQPBJuwQ
cP8NBw0/OFYu8cfC5WtuRVhkHJvNAIzMnfu1xX+3lINPFasRb/WK7hEX5bV3qy8q/O6sMMMV/c2f
1R/ol1v5zg4IeLR+rEpPGDz1itESAWYLB+hPP4q78azvhpsmrri3f8bxmkp2l2D1uCuesBfTbetG
r+mq3cutdEBHvADVsrsP5ibeY/2D4p53/1HsySaY6+obZ6A9gaeg1tJO9mBkv5Mj6507rJ4XTfCe
uAci7hR/eIpsZhasFefhaShrmQF4jZeo+QsbJ2S4o4Ypo0rVLv7QTtB1Z0KLa+wSn1A/6b+0btFR
Uo8ZiIJ433/ryH6u+RN/KUeCfevBzm+ZTYeCYyzTIiTBa+sox86OLuUt/Rz23BNdIgNOfPcfyUbZ
Y5badU+SL8LZRPHcVUe04Df1t7KViawIh+J8Sw48EjaGW9tcIQsdpqN0AJW3psYoWlEuj1DsqbRO
jfv8OwLA80BfNh9scEDLI0gE39l3bXPK3oWL8Vu/0wbabsV/cI75PGprwvdbEj93bYOG9IqvxOKI
UJ9aG7CgW5Y7Zi+iesaGPrDJv/PbZFDyvxh79xnSBo7Ii3oGI9m42pXxjw6VHOQ/nLqf4GF8sgVd
E8x/C++m3eRnmo522RYY3F/wiCZ3epfd2uMlc4ujuC0dKOFZ+UDcRKL1z9VlOAyuuTIZKXTX2g2/
4xGNG3Ip3wWvPRYfEX54XIb7IXToI8s5aVe6W+wo+rZ5Q7t1eaouBC0uOuSMao2xcmvsqTPRnPog
3JnJ+Gst1slaOi1oiR9+2toiv/p3851j/tAezZ/yNAOGooVkRQGebb3FJ4kNJPrBymcf42hHOibP
wieqgkZXHC0sV0RKdJclc3yoYWw7iM6AO/CezPyoPNKQTntQbNyZoU1scW253Vu2mWmC9vJXZSM3
kpotDjSY6twSTtNzZq5GFGUEt5tTdKODx2G4fFY/OuKHi4L2or7xZ34vNqI3OOGH/jd9NevqyCqC
rVe5F57CMXD0z/HMetKePiMn2oQ/MH292cZ05jKaS7tqq+/TY7GvCAut+IHsYG3tjFOxyZ79NrU5
fD2GKf6ka9p6PK5bSHPxN+/oiTIcO77OsY1ZW94EHNGH4CE5Nd7ONUXbW0zIbNfZrvwb+YE76W93
oxrTkRFIq6/5fTwAz2Jp+WnaP+ZZ8TB8bhYXmjM71lV5yu5SCYN76I4nH5FjVXFNXRNrVLfaLdya
V1x+8zuLb3hv78q7cg9OPKbVjUA8OF1lE1GMuYFmqbiKLe15NzCt7uJTsq2dcaXZmAQwH7m5G94h
fG1ot3RCO/xj4mK3yCZvJ3jBI3ukT/5FN3Fn8mHS3NTVLpPXbKoNb/OxfDcO+Ra549h+WL98zFER
J2NN67Vb/iLA2/V93Jb3bG0+Agegho86vl9ubG/mlt76v6WxYB05lkPVWrRidHMRiwgKebzCEF9P
9bm6RY5vMykyZWNlxAjR2cPPcLGcfmM4YGl+iw0BqffywYOFhtytxouETHdIt8mJmJCrfYNK2iMn
bvwtRils2SuUT93pnGDZz26aap1shiUmvZ2J1/AcS2S3j6PsCA4/Jxah2P3e0896dcnvGhWdduAx
a9Ach0RYXoi/DIdwo3P9+SWUElNravM8c9IzqbIj+jT4x8GZhI6a78ttUbmLarXrX01/NPonlWMo
vIjt/gOtI9qN++hf4ZHJ/gyOpHeBIt8Ynk1bPCPLc9XiH/xIv9u9ujWMVb33N/xtIesehSvyMBdn
+i9worNbWA+bdMNvXfsnD64ss9gmeIzz6ypyefkmwGtEzsjP48Ta4wQ8kx/6fXajTeUJTokMybC/
17f+ltKLwKNQjGMFXEuzgT4070iyN89E9jgcjHeOU25sIxgQ/F6aze6ue+t40QQHE5SsOupO3JGp
pxkD2xafIQruCBQHaLDbfq/deNbyfbCV8He5+DZEYEnc7xCS/vhxQpsIQgda0y53+n8CanG/GZCJ
pXXqoRovfiV7sjN7rBDLVqEDT+ubh3zNwbbqv611ipD9VTxM6M+78dlcjB3FipGF9WWd3JTGKbc1
l2BMROsMFqp+1A2HWvMzSXgsu3zy5AeO+Q10aMDe1XGRADk9WA+r67axoYSEPLyIt458VygIWbGA
c+cNnuXkDVkZYZRZ2Qu++CgieL8Xp/Iy3ptPnfIL/pZMR+afEVYqos5R3voHgTgRBvbv/CXt4/uA
bLweeB9kXv0tgYoPrthdvya0b/11v1waSbvLyLbtBncS8rvNwdDQ5uFx8Y2w1BDB3+Id8iplY0ju
GDuppy1lCSc+cjwyu/ranzgy0A+3st1+cl3iTR3v5cVib/GlSSzBVjITRfc1pKvJwYWaXrKnugsC
F2dDjEWTkPAzXP6lNyqlMnUHbpTrK9raKj8X1B4ch7dijXPuzVdW2ik/h2f90rxlR3ZurBWzN/Zd
2F/GyuN7iswnXqKDkdrc+27tbXSCNcpV6Kkeus0H9pVtdcAVTBLIE138P5o9bbJLzpJ5bW15xF1o
yPhJXWjV/bguvdFLRFt8dXtyltMyNK1oNGEieEt33bZ49Feuuo+O45DWUQ6+p+S8OGlus1selHPI
3siV+GzOm4HZcZ3wWMwsV2Sa5lflr/UCyOKHuwlb1jW7GaCcKF1P7ObKIQ/l54wMuGoZOiZ6o9eg
84mVcO/10EznA19ntKEfhrW1sAGX6nusnjlXiiNN1cvRraA0vDHfOIg6fPIEj/dhp3nmD+yuw1Li
QlbvMZ7MX/Jn+LYmaI0H4xZ+83HQHJVeoVWyB0ttt/vUBZeCj4Yp9xNuoavsuH7JJjMHhD6W75fS
y2wVK/KGB2F+QxqAzANTkM0ZJSOPaEth0oa7dGQTy+R7vLeYVtaF4qAIZGjowENWFk1gq2oveoQK
XE7C0BMu7RuZd3xqGCgINoAWlNior4DUS69gGTn4lG1JMG8k6o2PPr7zVcKXj0q37A3qzmqw+fU7
D07NFfj/17QcnfWZHOceuhCeSGYMiGYrHkIIXfyM3HHDBySjJ2YpweXewHYVMcr/oeUG56QkbZvf
6D2fPfUb0I/AR2FOv30kwwXLyTYU4292FSd+WdbvyZ79r0EzrOGgYxpM7Gj09d7qnBADisjWwO5H
bzQOCNdAentO1VcabqHys0Vk4RR1mO3smA/S28DqZFOfUIvb3KNHeHqfoeOyhs/s/k/6K3ifH5gS
YadAIiDoUPLl5UK2XnIBtGtTohReZlRtXg2J7dFS2dsla9qIblT16u+MnVV8oD2Zzo2OBtUr9n+O
o/7LZ/4m3f4OVDkqdyOLeDL2hnInpa/SwQr30zDfxWYbYZAOuc8rKZN1tuOBrhHWJr/YdeSKFAny
YsYxKdPRZY7bukanYn+llcYK9Ty/hdYRbaQY0KqJcLBAATKkjdKamlYtOA35zR88/msafff5Dz75
ie7N/E8KmSYLm6hQKR8NlQzdiv/rhDG2Up7wKImoHuL0EjWnZjxF07WY39F21mm+iYS/RMNk5oB3
FXpYyIJnVhxQ7NmwhLPIqV5WQ9qcXYRGAzYla5rpamy0pan8mdvurYdEkDV3H2FYDTAapHBCpMxL
oGxVlHJ2wt/icKms6R6MOowyaZXBKOtZIeJTQ05V38OUFMR8kZmJms1Qc90iq9OeehaClAN5hVh/
iJTlraxkDMnUpDriFQERZcDnqFnxzyQau0IsPy2l+pxnBLvayvAr4TzMJOq0CR/tQ7HZKWLryYts
ikMmkOkKmEwqWU1qyif008YiUdX0s4ZPApOJJZQnpQGiOCX4NMVO+RUNuF/GqAgu+NMbyKR1M8oe
HCle0qgTTjRpKn+pwj8dp+UphzuaVeOvIAJJFCLSBKH/bpbNKxfpZRbat96nsbXRCJOGcgHpRIJE
kfWHmBrRkrakSMHhqmk1fsVI/zIyVr6FOXgFDq/VqM5An6aWg87E5aAMmdNBbfHD0PjSa7Zi4pR0
Nl1muV31+t2nVAOUSc+ZQHpMaxnJOlIgE5FMtdG+haFZFFAJ0yfVQtFwSfnZE+Kn23TYiaJwjXVO
KdJxm24iuFXPE44Tn+PY9OPdjM91LEwKKs1roqbfmYwa4ifKZ08/pBC3V62c9jOoIj0OEP80HyOo
Po1YJfkGFGTeTmmol3tTD0Hj9Q2t2BFrK8vaJVSo+bX5HZP1lShQGaX+n6oMr0TqoTmLiLmxcAfI
v7MalJkMAMyC+xmxGC3vX4/dOmD5FOD3SOcKbiM6dvjZaASGZyDCrShtR+2v5MfURH99AEeeA13o
FuQEmr92L9qUOt2Ab1R7DlVOzAIIZ8qBy0MVsxlLWg3t5TJp3N91aZXKynaIPpWAbqSq3PRWD2nz
o6NvLNK+RUpi2tHaDKOGsRU8A8SvaOaSwa4zEC+K8JmZHIWtsBPh9SSNhS3SJ/RekRP4jU1kAiIR
E5uOpGGzVS0cWeJkGn+VJOEn2QSmZfJewj7RDF6PwsOHTUd7BOGQi1hXOMQYobzoXBvZ5bfpbWI9
iTESpz8KMCoONjALDLaKx9KoZ7uPqdwzgnWabPTgX5nyCY8FvsLVPZlGRp5TVpmbad4Xkiux/S5F
nEhoBuU2JpMhsjsO/FfNJ0VmixKzPREyNCztCyjRW+UvADoLwJ1f/SlmzA9hJnsgF5VXVt3ZSKDI
VJFSrLEwv1dpzFbEPPNtOzbjtKkn4TjQUE/0LT5kQnVWdMFu5XYfN81a0sK7PGIa5bAMaDfLsvB9
0uQnrkisE+OrlLpP4sN8upktUvPVViS48/9Lpdg2cAYgd19TlULjAQQDWNp9TkSqyUXKqMlPj/tk
gohobn1mEh/8oN9pDEX7vD5BE1bzxwwx3OpTV4X+iZtID34n7kTC8pXAc5qG1pdhVl8GL2Bn/ATE
hDToD5T2nSIV0haTDbZF6raOks/73ycU9DFAhtUprS4Vv4FUu9cUYeL451IMwFbVLiSnshbjCivt
RPgYyRWBQyU+s9UT/g7ZS8/qfOkXni6E25nhmI5vJFgikrS4rMrQWBsCRdB9RUUeqljBDTmWNpWB
I0XfBDrxPciLWn6syeNx58i7J7g4tygVKD1bn8uNr/z6mbXXMR2I+lHiIpKybps7qo1/0oJMMV+B
4rnQkGqubcnYrwP8h8nY8QVmOq9PIia9iGZtSfqIOVrbmrM3Q2qzFt02eCuV5Vi8gQUSYsWusk+F
1QCTWPbWN9AquOIiDeo9G9ez2OOlqChYZ37uP7SQyHf7JrI1MCiy7kSe2HBLuw27RNCd54lbRn4Y
uLUpSNG8vnLISjRTKJX5kDjnBBzJkrLLWF2l+jNOsGjwbUmGf7IOPlk7L4vZErfpUk5OXJi7blCh
TKSIK+0jISIiMNwKRvcpgw0VhmytSAwSKQxq9h3jPQ936Vg8JOoWfUvexAPGgoK/FoV1Cfn/XQGf
qom/JNRDpDA5/BEB5xrxdWBkGLUev/1RQIOCvIAWvlW41RlFfW4gMI5BTgAODCSLxrG4TH1MVuhb
nj0JW5wQfEQK0ML2ZLZwK7ojnFZHrGCLme/pGNgEE8BlaLx3E4JVUs3EnukvE4nFqZUAfgBRtVx2
Jn7vtDVtov28rQxOHJaJ3T2L68sw4UMlEFIG4aepMj4J+ktWOzJrJeYKLTomzI99J5OFIy91otqO
r5EAN3Cx9QfkyxK7HSSW/PkAhUcODkXJhYeoMt7cKN4Xo7krk+EpydYH6AAvysx5ZWXEposMSSXE
PpZHz0TNoZ0RxwTbzVKSkMcmTnzYy+/VQH2DZlCIHG7ScjqA5Lir+fTTReW3qilbKefbDJt7BdNx
b5S9aA9W+6gNkmtE2dSgeoVJ/T34XCdlLXJF5ssCgEnLbWEePhNcDwuTNadhgp4EmhrEvHE0+hFL
5COwHZg46gtQAfppHxbOIEK7txYyVhmiuMZNhBX3QEkYFpglEqQDN5QU2Jo/3IBqhTtdHQGkh1ZE
aPbUzzlv77cW/tWKeoxZ75Yk5q1RI/XKGAZjvy0/ANJiTatswAXci+2BQ4RvVs5D5Mc0C2wMWoxS
82cGSSUqjzHFLNryteLGUeH7IPvY3lR+gIE7tTvsGqQ7qAWm6aLt3NK8zt1dV26R/y+khosDDXgm
y1aNcP4WvRbc7xgQ9MeYBRJQYqPDum+n8l4u/doA1naJ5dEt72M/QvaKzxVpYO1dtPAeeQD6Vg0T
3MhIi1t0PsPg4GcKRsvvc6YulgbxYzZPsXoOUJyZmOQRbvR5Yo80Wy+YRL4Clohy5KVvfhgfRQCY
ILOYP9bdBPrzQssaU4rdl9iSd41/yC2PpgUyFAW7Rry24yPno5uzjlR32bue7cDcD+UhseDQrkOO
//m71n/ncpcDYuVW71bIhzgkZMTjL7wFbbjjxmLIzxHGoLYWKlfVzgk7AfYJuqcCkzHBWfFm6bon
8OcMAttUfiPo+nhMJY+lodrRe5A4SXfwlQNF344h77XijSqCVVtQLGDtVeFVq7dkIuS/kVrKi/aA
ZIfmT0bEzTNKHXG+hDrOV7hJOY8PCxdYVBancTvDTksWIK21TKs+fzfaWhr3vfBJ6HJhL0/uwA+R
D+aEF1cbNpiPZubKiqGHFV3I6oCPePlTYdTkRjlzSyg2XGQamGqpn9l5cZZYHSSHKNzIXJ4y+k0p
XyTbTbDmqwFcWKO7Wh2BW9WmuNgmMLYa6lOTqmuuTOyUhfHfEDL6+6coIJO8TCSYb6i21XkW4HKM
bjA7mfzAjBnsG34bDOrc7cChrPDnKVuchjzT3cSbh+TXOMJ4GrS9MexFbcGTgkRmqsmeylb8iz9B
m/hXXMBqiOcGTthW3YXH+T3CHXQizmMlpKdOZDqmE9weGYUaVwU2yGqTzBuAO/qGFFXFHRoJPoOv
hPbLj4ffturNF6zGiYfJsdthxma0NGzzL9vlL0IdVIvi4oMAEDt9eRu+NTvRscg5/3F0HsuNI1sQ
/SJEACjYLR3onUS5DUKU1AXv/dfPwWzeZtT9WiRQdU3mSbveNtob/x40QNBlOR10qogvvNNO6BFt
hYXBkVgTFvVvhuhlRSdrefwIgzSHj5HJK/jMaVdDL8M3jUeI1KdF5Xp+sUyVNW4GIutOCckBeMTr
5fgpr+1Z+6kuzi9YdhbJj/DEt6PccsSG2YXwtpv1r2ghTTP/Df4QMBE0dUSTiThiuoD1aHbpTXDN
etiO3LXmDR/wb82VdtVgVjKjOCL5ZiQ8Tkjmv9h5T9Wuo9rJki9FuaTOykjXRbs2TY+w1AkRP5n0
/3pCCNTPLN7r+jHJKQMXtrqfqVWUy4vhpONjW7rsa4gFTmHNeazO5WpCQsA8haHxF6naxSeiwUZZ
k6aMQshdzPKBYQUQXVO+U8IJwYuXC6KeJLjIDYesTLfECMIb33OazgDS/exsP1dwHVGXrvOPQFmH
8TGTp8bcVPE+yjxFuVbqhXhzhhExJ5PvIdWC+tWw+4We8TZ8zhUKK7tkB6JPpydRKRwJuj5jrkbb
mZNw4HjOlzDvgkPxrI6oUwhABSm4drckTlNQRoRKeNa/QHq8J9iwVrQ15T24mi9EJMslgQ+e9jEL
v3/Y/zh/3VM7KrtixQwpwWnNEJ2BkvyIL+E//0bPVf+j2nfQ4hvkVixJwcw9Bt6QOfiq+2hR/yHc
pFMj3g+joLUT++YpCNOG4hdtfG2ZCgS6HCPoSxQQXD/tGydmvDdZMTxLyhcy1u8TNXS8AnS0qz7L
P25Hk/H9M/gmStNDVHULHimE/n/BNriVm/q3VRdIemGpX9W7fwFECxH3jHqCIV35OW7FzkG+tya+
Ub1F24zg3SX/Gnud7kLKYuxick1rZN76Xfbovp0DWWNMxF2UHguEgJwrhM6QXD08rUu9kyccBpSu
Dml4/PVnjc/txKLOvYur8whmaiH7AO0WYyhdyq3Y8gdQwJTz0JQMRqJCKWZpxDz9Ij4gvL0xWeH/
fTpq2+mOwM55z1+rU/rXc3V5JkYIpvewRX/af2QRHpo1Ld4WhzHxwU/Jwi2DxN4vmjUfxdfwkJ5y
0k7903JX0RffqPbivsLztvIdXIAjr6p/rTfUFeGBeL4bVUjw3dzpp1xr2b4PzF85EqZHwtZzxNyz
NrY+QlJxiB82dyuNOw8Az6JxMvYDrRomCpzLa0ruhAN0xTva/aBEY85Angb8QZ/l5tYg0WDvXPvw
aE5LYhA3yd6++tuW9VW5r16LS3ridz+wMag5ONC5Xng6I8gZ+QITDqcoelRU3Rdiz3fhM3jDBDtL
T/1Pljk6yu/9eAwvrBCUZXCop1X9A0oMcv+p+baeCkJQrotPEp2mbfFkpIyMS1Qbzcu++w/cxQES
43Kd36rfGdK8d3GbYTu5DrMpcIEAOzwlZJxByfZPwW+xsc/NxbkqMcCrJduwetyQyMojz9wcMOBk
r5TwVVClMav67Z8xBxdHLfN2oiseAVr9RUu2LZHYPko2DzuNBvtmEQKmdfbMTpm2WowZC49CVYwr
md/RYxXZazo/OIw4FsV4b2LaxC2EihUJuCQoleMRKk3YOwvB1B88GRb8Vrsl3bLCWxMQhdUJZNWe
624R+Mbu3eq8ovrpww0bClluVBQID2KvF4HBUbyPnUda/EGu84sB3wRQrQ2KncnxAMasuvAHWm1U
bsyerztZEX8+u9eYxLDIjVcm7qT2bAV/3axWgVz6JaedEVxmInCnIKabddOeVZ9MAr4zFKWUVozP
3Ve1exHaAwK7kZ78xGuTDy3jjOAwDE41nG0Ict0utS4hLoGWW3Oo7mUbUY6sNIbWTMgWRmuuh1Zl
1IRbjV0Q+5vRQFr8D3qvZ5flCjf2kLOF6igdGeUW8RW3rGSxp2tEFbUY6VCIsAZM7r5SUA2dDPsd
+gMSzpPi3qs2OrdE+mnNQxOvIOdiZqNZxviD2USDq0PQlSl+gE5j3ckfwCzZcLDVepWKfpWTVtFX
qItHumxR4kfQimX7R1tmJ95IN1d5ZomVexc2HvFDwzuRAty5kmoNNTfGnDVT7fDp5IjBPhxtq9Qw
0Nf6uK4YZM45BrwD1rdqvmYYmX2vpRKvr0a0RTKVqNzo6Ut7656xtaUQH9R1yAqLrVszQOEj3YhF
hDz55cHlMnaqY67dtAmpKQu/GbiGB88SnJ45MHbk2iErL5Dk5LQGI0df5v9OJD8ERrrq+UWxi3NW
spgiBZyY531afwpI6WayKsJpDRreaxz6cDvbqi55TmRxJugXmuIpq33B3LY9K8ZVQIRA5ltlK/9n
9l38jOmG2d4PflRg5tzW5o6u0Ne8+ms44geC+I1RDmlGnqIp8Zqb+4rA3md2Nk9MPIGoOlwpu2qj
ksjyxuqaF678p3wQr5DdMrxZEAycF6rU5Mu1Vrz0I8sqGsYrokfMNvzDo13AY8c0949XnG3Oy0Dm
6INeJeeov8FeZBUazUathTzVx+TW7qOHxJFHGXeglkIGVu4ar90yYgwFgdpgxnf1iAsYogOKCvtt
eMd+ku6Uu2AgjtfnIfWV+yWxJN7mffm28KjCh7O6NVfGDe9hpyy40sBY4Kv0rH1+MPYsWrAtrFvT
Uwm2Obcb/6Pz0GkOwKZe5IFVFyLFjAoSZ8Os82VvMK3kPjuwggIFuZdv+Tt6pfhZ4Pax5GL4Q0WA
0V9bAeihy/AXDIzicKne0iMis/qHvV36abAZuTZvnZec5twyJGuMaJwFaWn+GpUYAt2WbcLBOTc/
HXzPs7M2PF3douqucf0ukkddb7g2iHuqufa/Sw+jPQahC7Nm1qUVbvRxWVzR1ewKLpc3zriJZ/1G
oiYYpwgdumetoYAi8OJK2tfb7AgnoX7yPNie8WL9pKfZIAkJrkW4oT9p/yJj456ybN1/MApoFtZN
fJLOcOe533Cihx2mKzwP8zoH/d4+Z66y1k+dF6K4W0h0t/DTV/0HnHskwZ5/cPJVclSO0et4ku2K
JytfN8PSf1Dy3wrQFZfm7G/kFVYkjeSuPjswN5bli3GKuf+fxTlE87wMb6wH46O5J0MOgyW+xUsH
xOGTtA8oRBtWVcq2ZDO/0P+xDSd7cOevEN/coqvWHLoXlQD7ZXvEjEgG+On/D+FTp7Om9Jjeh11w
afEYrpt98MMoivW5cUu2IyPwZb2feoCnyxrrBqOS+Er12TxM4oXASVPyPCJxANkB8VoUmBS81mG1
vAke+Dijv+6WnJMt+lzGBJDFSl7DbryJ3Lw2BsF/jHoCSkMTKmBeOmdnmrwYc3iElyGUnxY8m740
jiqKBN/RPBEPj9I4hf6tLpRNOP9wybbRpD8M/Y1Oz2Hn8VGBV+VIhOQCZCHKPad90wFCjvlOx8rd
QeNoKB2HjgVqJyn0oeL2ojo7uv3myGTjF0gpYtpZ6Gj5Jgm4WBfVtaSFApY1Lz8tZ10wekTHEex7
/JTQdvEU2lrCRuDTigjy4KGLNpWK2PYY8mD06x4yHZqi9CPIt9I8t4mNJ4EDkraqJnRk1d5tx9ON
W4Q4K0g3Ha3fhA/AvdBExuk6pDsyud5WYyY3cfGWV4x+i31V71WF5ugADUrUu6Bdq/UD+32hL03m
c3BRFB6nYuWUCv54AMzbONxjGehNJtl31QDXQCbFpUsuTkFkSXcOyv2gMqjYjxYmPRDYS/2BwJqq
e5auakuAHRXAenpH45AOu3yGp91CdF2IGIGZ+wPtkr1TbA8c47rw93PwSy1RFHtIqwEOEOk6sgKg
12VGW2fsChDn4qJegqxIfC+bNhjqNwSMQu38gBjhJhuKSBopjHwMHnQKJJfwzCMSZyOeXS3TnIPN
Nt5xz/UEVXlhym+p3TD1lCxb05TQjINBAe96AxMHhDZMSfrqmURHReAJxF4lyhum/QKcQ98/YhR0
hFHE1iZUty7xrk5E1sHWBoG7aV3GQZpAXSpi/bd1R5IimlXoAPrNAsOL54wDtgmQ0BXEMSm1e16e
yM9YtkisfZe1zpAK9ishAa7zytcIfirNMle+prOegW8bgjPQSotf1Ci/w6TRyTWtm5+2n4pnpYDS
l4p0fxNiB56un1e7vuetiHo3vuZ6TVhGbDxkNYa7riWW2rYl+AKr9lHLsuwdo+IvGkcDU3tnAoMy
JMjpkcrcNiUpYKVhYvQq0vyDiBzfUwcSwKp8LLE1wQidI8LdTUAUw0s9sIAMi0r7HdK2Is+3JbhO
o0BsVaPb6LJEAhNi4UpilYg5u3Vem2bEcJ+DEtHKsLkOac55lyqtZJ7ZEAmh6bpxtNNe9ovQRl0N
VtzddWUOBH/KAwjzLkIbYdN++QPPgtkIcmpDdZzYxnP8t/qkvKWpNk+3ckhuDAFtrNdJG3zEUZeS
r9jXb01UqfSMo+1sBAFta7tPnEtUminkpMTGNm6AiK9t5yusE24Z2yjUXZiSZBhYIYO8ItOIgnXM
mlo0yeLIOTRtzozMzPVLZTUIlgAcM6ZlWsU96jBk0ofwFvluck0EISGWJpR8KeHdsfWqjS1R5WwA
WomleSDJpw/h0Q+Rlr2oacfkoGcgJ1s8tM2MjtTjZtwVbgDFyRwfgJKHkEutA1CRpvlrO4Q2DZlG
LzXGjDaIOygPQSNU/lFtln/oSQz+1oxrfPLC6FALZuM91woU/irIYAbVWfajSB5JxAVDwF+gztSl
wVTq0ssN136Gw5hcZd/guhkLSNB6FFOTFKpLdT3a0UtjJbRZhSDeA4iHWn5VpjKbIg17W0OVd3OV
KkErXIqGRNCf8D84T+Im5dwtyx6Ho9/uQKE4ONVZQ73VslQYPCbA8nSnxew74XNME8s6jVkdPiZJ
/GMyxL++2v+MJctTaTTihTQopvNVHq1E3t5F0OmHyXdaBT9lUaYrUnJ6tOURp0UWWzPFj1TUz8xg
vTZppPVWUQOYYVD4XSkPo1zdjrpW1vuQQIIjZElOqygCm0r7E48MEPQ8WTuOw1VqCIZ/Qc2eCq6h
flXMwr9lecG8r5zK8R7wJK9rtSEltMGJ7E+AkdjXAhzsWS2Con7nu2Mjo4K03iUKkBOmx2JDZqm/
qp0sugaF65MImoB/ykZJvF73LA02KvADWbvmbrMp4gnVFyibgcizVzWEHhv7EOJ5/CsgK3NSoVmr
526sw0slgTnYee8ycY+J9NCtjHTokamDrMV0KvMxmWO0ic0h0fGowEXGFOYyFgTvGx86lW/eHS3x
7Gste2q+JC9es5i6YUghmbcsZj21myRbwoa4Hq0O2XKrEAynclBcCWSXZ1tN+lMf2do+hYGPuRQT
nhHWvaf4ZY0ek9dNmE6/Lyxy4WrL6Q6iUtozEXvNq1OLHN1KqNsH1+1bdPcjnkI4WChfqFV9nZA1
JncmoBoQUiS/Aa0TfqEzDDT8j1EDmqQOGgMIm55as2OHxDFr/hkykp6oFOAp8GLfNDL+lnoPDoKM
JEZqvUuyYjgKZJQEcVS7mrU8AN0oubtNOLxAj6tdLseWB6hCQFLkOQVDG81WnSLQdx254aj2yK62
9Tq/N0Uuz+qEdsZnM7wa2KDduQE0r2vBvsPuJV2k7bRdp4forsDRGvvECvuNjDvjlBWD8T0YOvJN
18ZX3U9ynaVj/4yqkac6D3ybuXXVIcMTDnVnbk/3TkzVyWpHiLJjhkYqNmPaqlbbOk3tOMg00IGY
ZZ2eyyQHXD5K+A1FMhvN+hTLqqZUySntByZMuCnByQCNjLZpiVRv6uE7hoZBZEKhQg8LDfmZ5iNj
1EH/CIbEX8cEea1HdUTF4nfYd5MgLDEJI5zvhAEpo4MX0VQ1HD6pyz1HJ4PEbIS2tCgbGeOKniI4
UEpHkegCsfD1OUowLgQaw8C95oFS0LaEaX8vTYlyrTc4OZuEqMc+JsaMS4JCsGJk242+g8QuyENY
3yQ2gFosGNeViXIRRWexsycHXcQNMgQUJOMgk7+qCfN4A2Sr3wZWCvMjJ8fNLPLgpqgWml6L5Djb
8AdanQb2C1eIBH015MY7TKMZS2M5TIOaqBjWehfEp8EKXFQ1CavewS2sA1Vugdk5Ty7UMGwva9KE
O91kH2LFsNBkZ7KIjHudhQ71UnsdNTWxIcjXtecGdbOpExXXYAoZIO2IeVzCdoc4YI/sKhcAnOjy
lBjsTRdEtMpQf1FHxwrSmrCykAj6eun1AuttWwH6QtqQAyZgGhOhszr6lUS61kvp9XFXeGUFmZcQ
AYVTakTupw+sUN2Yt1ImWIz6YsJ7joQlZNSWOsHJgei8TnuBNaCT9THrWizjeV0cIWDzak6k8ZJr
3qvfSe7f4W/FD+Hbxg/h7c0H0Pdgpypw+gOT+ltSEni+hvaoVFv+rHBYGrpmgIM/IRABDx986YVW
A4RbxKRVBYsq10uIrW3wqKLMxPgS9OVBq9zgTfflvx4d1Fya4U9MEn66dFmfybD/bAxzVDxb9HTq
FguUkVSfBMe+xZhMymfUhtlGRlHoaaTNbCLbYUIcVZC5dLVzH0QzuftKVF+O2bhH0kXl1uiC7mhY
IT6s1mVZwkTEkv4jLCeHsYvjkkDaCAcz25CiLeh6TV9pQzUrHV2XTzpvxu4oiqj71Wve1WWpJcTY
DOhB/hBZRWu3sL+iwCxXbd+DTlM7k26a4+UswsnNtz4sJJyAMXmUTcfWRwWXFAU4uhoaDGOF2ouL
jtqDBaGOR7Fti/ToT6LeGEWuXvMc9hzLvTDxdJcYyklC4E2chIVnOpA8sfQrTfeigKWnXgfOjhGb
bRDypiHelGbS7erBxERTICnPo7S9DGiQFlZBUiSPd38DNqzfSr1pPVtm0d7uekYZUU8rUgXToyiK
lBcjjXrMW/2ILBxhZ5s35MC6cUg+RuSvVcN01xa0caB/unL0XWAkWeQH29q0nWuUsRCDfpVvBqDS
G777eYMQN1+aNbTAMaS5nUIGJbpj9mxxMuUwGTArrDHngx8t64cwqvzNSHL4WNlg/DOiUpyJ6Eo9
VDvJVz0wEUoM2Z24oHVPqwFaOUncrYq+SvduXyfeVPfNq5WMiI6DoVmaYFDROQ3uSbW1eJ8adXzQ
CpaqdtsztiGVvKb4HqZNIHUoxdgz360en55PPN2Sx6N7mbT+uzR7dClcRs9inplZwtT2ZjW3OQa/
F5g4+6mYzANL3UEqOlm6JFLbrdeyInGp1AHNVAp4DBEb5ao3dYvsmXJuBXTip9E1LqNc0cCI9f6F
4wMRSoRGuYjZ5+kRKYxDFCsPdRAu2rU6ee9iYgZjzVEOgx5ntwki4JIUixeJKObQqEGwFiKW23i0
lYNKhOumHnVa6jKxjPfWDYIPol2H1wSRmqc4jv0MwpGccOn6W15JuLSi4KvqBlS4zZCOW7cY/T+Y
jtrFquYlt5u1gITKeO8gi92MdmczYS/o9hkLvGaVSXagLnpWDnpr8CSXw8C1wiZ/zCIu9KDojKcr
I+uSTSavecBunDxPOl8sjcrFzaua2KYUBuCUOkhWUYOpykTzaEF7BYdSs+dRZZCwaKwq5Z6ZgPmR
YsT2unaZBKKj6Q9Dq4+gb80ZPSkGtBT4lV2zbA5BiS41MkN/byn12xiMxamX4UDbb082rO2g22UJ
CLUgAF+paka/geWuk2KZUEaNffZD0bZHW0nEXbatZHslQaz3uioEld6Wg3Mj0WyEQ5H9dlmlrHt7
cn7jLJGeClr0UAW9tmdm8mL5SnJXWnPYdklOG6xxo9/Cxk2ffRQ3TEpdNFUFDWvJFLf5q4ImQLBr
O0zi6zz8qOwI9gKN8DdnC/AR1c/OPl3YO4/OtLL5SjE5GD3KMmO2zRhptyeEsjhGJAasGpqUD5Hk
9mHIQ1b5FPYjot4CjJE74lMtunkt4mjzaK+lemLvYVnX0iyj14CWq+VZ3JhNGOB81vxXP8IXoRi+
QfauXlwmTdF3Q5vKs1G4rKsitQJipEL0GOR08CeNeRahnWA6ovTdMdTJZP+pDvegyYcPy6FNscSU
e32J8601ZqDKKDTmbIZ8nyyLBJyOqHVQ2KziCoX1WKghg/R1Jm1lbWwAr2FMcixtWxk5oWGaGvxJ
PyQpLKzBAImq+cfXLmi2oFaVlWD9Z7cJs5cyxvHuMoQuibNYBo5JeqplSIRoWflh1Eq8jdTJIIRb
cl0W5vSjaNn4WpesSDNRADE38+mWWXD78Vk3nYlAVQUkM0wd61ArB9ql+fX4kqS6vS9aV79ycZ71
whz+OXHqnxyYuczGRxUNL2WLGFtW/0OMMHxDbZBsGG4RKRpqGOXRjid3nrEagfz0NySIvQD5YlSd
yALRpwCTBPLZYx66491yUlaQahaQegOso2t9++R3ofGRDn12iHotONlqp22jvECmGaVzOAGVgbly
RpJbezLq13ZrVwdVtBwCDapPkfMbVuZYfTpDGQFrnSXEpu/jUBaAfDmRGRuMMECY+CuOrf90fStf
oVxb725jupe2kUB8Zsl2VnflG0WW6dVlh4PPtU2XECIjfwjHCM+qQKTVBhJSaRZUm75qg00Zq9PW
FSZmGti8Rb5SugIEkxMl+YfT1wXyo0x8c54zcCkLfVfGeEPKBHMFcAnGyo3GhYv+F/O3gWc3mIzf
jEZwOSYkBUZDb+2q0cell1U/scydVTuU4Ahl0z8Vg3DSOKLG5/iFllYDEPILh6fandh8WoiT6obF
s16M1Nd2cgBX7f5ZamA+FFdvD75TVRhcoGKQ90XKJd8yLByLyZqqKeKYuDLF8JoMEDpmSihQ74al
lyCCrWjcnyg2xYERhL0j1wFjq+OSnFFfOjd4Sc3uT4TVrzppPBrktBVV3EPTQzcz5ahCXZamViy9
tFGXud1uhor70U6IkgRzvVA7iWdMbKjUlwnMq0HE7+lks7BXSYuDQkmYKhIPzqaNo06vpD1QSFTD
0apGEDlFe8uU9jt3Ubrk1saWOAunQNzypIU611NbUEaV666PCMDq63htsaTRmKsZtX+2iJSv4/jV
JBRgKRp0Q2PmX5ow+/F1RK08iK05veiE3Vgah5niQKRR9wmsYr7C4agE4xG0ApQ6Y0u42NrHwGFW
CD5NhUrQ2TkWaesRXkxd32h2ucO38OrLcNe4DMcK7b218J1O7k45D0gVpRJue1QvFDvEPSCW0B0v
VLRTPLVcPf2xs5F61qwcxoR49hi51Gg2NEGsuAKIiH539Yv0XqZYFkdWb6zYDJbJBe+oaMWtaYxt
ppYHJcEtaFeM1l3InsgmbI9XGssQyBNyhs7WwPEuAv2gFtMjNkw0hdHSt8wn6kSPpmbpTs1LPrdo
DlsrGztJMG5aRL8GBjYmNhvmCO23HThLWMA7Rl9UsLMuxO8vDa4BkTSXNGj3NIEvmqj+LFNeY4QF
aoKFfEju+iQl7lIfe6iBFdf96oMad0GEx6gBiqqpl2leoLl/IpjReOWuTTqwRteoER5ZjXiWGa9u
dJBVMmg9BRVTAb8YWa/O7LuDQSo6a28NJCIZD/J5AvUKRrLGsqFYzUlFkeda084W7DTJ6uheGVfA
1DB4A9zVgGZi+tDM91p9WhlRREgU91BqlPTYOGtIFzAzty3p6920tegrOnuNeYQlF9mX2EU0Jg3p
8DdUvxVMNfuWZA+AkYp7cAhuINg4kNBGDeerQk1koGNqSvEZsCxWMxcSyrRIGqCRBGqq8eS55Mim
6lfoEJb5qUdMoK3blEIWW6nqtpFr8osWVvJNAY1K7FJorzrrgYgJdLLGUqWr95wgD2pX0u+Knxys
afhTFt/WxAUxXKICg4XCa1toiDbgAz9jnc1VV7A1jraTmn7qkEUp4tdt5SP7NrwI2Z3E28vYm5qE
ULal2TMZcFlYDek/JWzWbEpVCc8S9Thjmr1rtkfNRyLI2jj/DEhND2GWsVXt7zlgFKof7Z2DfhES
zlsMBcUzawBAdYNJtlD51LX+VOGZHySqwp5B5GR7FqpuBl6RjtSsnx1tZbsNU2rgecOBxtWQ52AA
+/YE/u1hw1lpIBg7H1XGfJ8lM5X620G34SuspA3jEgU/do+3COWDc5nRFnMUQNPP3HhY+FRbMvsW
k77PwIBItrdO7nt6GgtPbUs24O6GkgRFtNxyKqUcRAww6yr7m0rjPIbgfvATnSRfp2m1uxDysOX0
3yGsBT/SV77CchOZnd2GrFdDYkV5h20fywFZXgFDjJhriHE17XPLNeeDiDNId3B9xgYIZDDFDiMu
Ht3cp262s/X+7FLC95NYpSoKcLulxk/HD4Eda3AcJtX6iVjDz0nTT27oHFwVR2w9dbvW7TdNwNBg
5E/r8it1Nf4NsflJZ3ydZsQfNykCJabdLYL9JQW6WDuFZRwk2fBwk5w3Mt7RrZkNyB3KZ8zgxmdQ
gyaKE4OGZOKg1EoFOygbDTCxU4HZMvGnA7nF86yYbjtY+g1OWScDax1aJ912uCot/dXQZnWo1SGo
4n7sTGEvlNGvEJqZB6upWV6b1blPiBGUnbPoOmqu1Ei3jWOzZS4rxJSEGczRQxx7AxC1MAEB4pQT
9F7re1SjrUPDkgkM0IF5UwbpFWPPFoq5UTiI2Sv0KLESOj3Ha2CbDGYDF2Yn3ZPfOcFOZiWE9Obm
5zDfquaj60HhDvH4ltniJIpm75MqSPMJf1/4Tc3tYa45mX5yLbq40rk2Y3Bv3frQmQRNMRPZ1oCC
w4YdnCrEVY+UXeTG64BmnYphayrlmVnDUdhIqkKSmknftPMSaWeBAbPw5dOHqdpD+lFF9JkY6avs
xFtEsMZiyBrPUoutaLAr+cPWMsIjqW0rZmsri+QR1cg+e8oLntP8agApHDEcFDF+IitLtqQa7+wO
0C111HK+u0q7W8ViPHUd6nIMQg3PDveJi+A0dkACcim5nb8R3LsJG89oVrPoNpok8igZm5CfnLwO
EndzXrwEZCNSA1g7dgBbh8dqoXTT05lyPi3xmuvMxX1Cv1UpMiaxJjNEf6UPZKTQ9vJGi7T4RauD
wFrIDbuXDUmar1Nb7GnMb1PhQOBDlGww0rZwZUaghC3dfBlU6xibOEM0IiML90wCsSe6aNdFULCq
/FibCAmKwEtTgHJUGPRXOyvNdnVMxE4Gb6ae5oTfmRhQ+yy6qkfgMo4dUdOUE8PjQv/qQvtE5bdh
cPbNTHqZCP2HCmpr1ePDT+TWdVlxMgFa10nyFBxfpihXrq/tqwBdgs8ipgbfTl2fA9gV1QzcbZs/
x41fTDB8g68i+55uhc4POlzzRGmStJ6ve2Kd9rEBetNlisitVlyI5kIjOsQ3J8t/wpFsQKWrXjQ0
bDRCwaobxUzlzLdtEnwoJk6XSHX3uonIj/DugYisRe1QaifqmopwTa1yUJR+l0gSgzOelJicNzr+
b10hQImcux0xgtQ8GmntcXkjPIeCSEUvAEObtdpOs+Uz6TFW4UPjLkvzVS7T3ySaznSoj9Ru70Xt
479WoJT1OCHsEL1zwIAiKUhEIzRuG8Taoqiv7ojhVfawg4RxmyjoCzOH1sBBJvQPUxv/TVl2TWIU
vqRibPMoG8BOVk+9m7dKo9iToLt36uphRr5xKirIHwbbv2VgMhGpWoao0g8Kr+ck4QMZ17HKdyQY
JmHsY5BQtxF9ZHXQ3eHUhMYqF8hK7FHflmNIVeI4fyR4JYRecfizIEPagSOjDknyq7SL2ajdup/M
cxxEdLbsz4e59TXVT9eFE+VKGMzS5Hojh7JfSGHDdswPmp2w/yv625AyMFdDZd+WOXoPDaiRRFjq
QNWuI/a+FaaByIBu76eK504cyGWur3XoP+QUnUIGFJw+tbzTy2jPfmq5Mmt+3SxmkWrDTYFnFMuw
Y/JVXJLOeo1s1cOSytKh67+Z8F0GzcUjJpVgRevD3R0WzTJTo3dsvUsthFxF/Pko3bVpF0+L18+S
+oYM1o8IaZeh9ncH788yEEOyKRgBgT3tm5Pl4r+PMEybDX9bZDN4waTBjt7hVZ2Gg6MiHzXK+esc
zVOvzNbmHutWAMqhj4b3KlKVVWqF1yEBVBUHJ9qPHyMNPzRjjJddjh64pNKPDQJp+C+diH5SPfs3
1JXLCLj7aZz6Kkx8CITC8XkZDhkPBQXtDOfW+0vnE+A64gInjxLsEipaimuYB1P1wuTgNNa9skht
RkAzAjQbe9wx03QzhYrQv/luC6vZMtPS+APdJUnQfMSjYLs+bv0e0JrBpMuX6BOL9jwM3OKGFn5m
0BYVBc2GUZ54YC8y1t7yuIScrStnTU4anc50ImcxeyoNYjUSG3bsi1bg2zY5ssyqchCcWNOh0zFl
1qY7AcDrvHhQ942uHTQsiSqgYJruV6EArfI5wvUKPXiYOx0O4PSZKvLJB4YaFSVn5U5HRUm2Pj7S
2sIxSSkzmrGnKphT02r8YyK1Fua0MUJH45aeR7FDxLRHMbAJGfGN0ndfYnlJJuuXlNJLnRu7LgD/
ZAVUQok9m7lHHAO5AzSB3hmsCCCSOGj1lTKwXqy06LvQaIkVTXUu7sRogn0oboP42+8KQG618UJ8
+n8cncdy3MgWRL8IEQWg4LbtPZvebBCkRMG7QsF+/RzM5sVbaESxG6i6JvPk2YNPt1ZUONk47D1i
D5ghw1adFmy51b45HrLOWfavJREzql34/o2DF8PGyMA4de25+N1739vNieivvPXeJvJRo6VtvE0V
Dg0FYRWkYm4OydZxERy3c6vOVdkeJdvCpgsB4GTGubDAZjpB8ZuH7t1gervXMvxMEfeQ7HwPZ/1q
LEdRNel3MpCPPiIOnrgHFgwcBUHyhmETWIcIkkciJf5gbIO3hK297RHHF5qs0QymCHmJ1UykThE8
jnFwCtXwIXX5oxYvu6Z3Lev2zPL/PkNUhd42XkRunxJKVadm223VWH/ELczyH7Yx51Yz31HMLeAO
xglovzZUmwQBc1bh31TTA4fZ4sM3IRnL/DHiAF+5GM7MKLqIYLESNoh8autVBf5zMJJgRlCAhTJv
1ogqa6PG2qARlVaHoNVn1Yj3dHD+5G1yNEKYkVP6nhcQf3yDA7qw/ghsUzU2S+07N4NkVVbCBz0M
pzAfD17nfuEc36rK+KrdtnpwtZeh0NHRR2uCaTahua5Sb1kpw5oaibnIum2hTXiKRGumFmpq6B6B
y0i9KeWO6RP6Rt3hYsTKFvfBj9urv0YgJyLw+Le7DUB2WlLWVMjiIAXIteHYwB4Zv3c+GmJ/ltuW
XbaXNy914LxS+kCR0UOLNGuEB5SjqSOpYGWTTyiD8uwX3ZltkbmKiSuFEPBUKffmu/NDrhAvDkX0
p0BVqEYBIQ4MJ66rmrIA6QNtD44gNq7nANOsWUSvDupA4eM4TK0PX1LD5/FiqjGZXAXoswfmX6lj
bJqUWCLyBBLXZpOkntIOvj2RfoXmBE+xSOJPNr8j3Jl5GqF59dd2R/aM8m+VU3wTl/RVmd6eUeMf
OXggG/2vMjVv09xtZ4qYpEaP5cc33wFcqupH22he7egt8y0gptiWfPMn6SC7T9xuXfWsyYPzxOQR
tTUeRKtPIhjONTq+CmBhSHS1Ie1jVTSPbr74xrBjSmzX88gUoW+eEmN6DBD4KOIMUJNsSWBZp6Bl
JnRJfdBuLHo5xYMT28mOtnTPtI0XNb5Zov7UuXMhenQ/49mMakm4nHFW7fTOePXDG3GKZfS0NIKo
MQzixYb4alcSw0oOfSbxboJQxJBompbOv47Ueh6xJBrNY6pGG5GoccxU9j0l4Z/WZgWcJCAn3GCV
dvptBptdlNWh7ymCzZ6WuKwxBjXD2bDNK30fjpA+eMTBPKwHTLmFqln3OpKwQPGcLfkXVXTpRuua
D+IkEzS5Ai5ZHB0HqnTWGi9hj7+8RBiyTjAw9G17NzkzCit+nXA+jYKyJFg27a7gvHSxngjTIw5E
4cIxAQG1i4muZpt1ZE20RSHE78fTPZpTsyO4OdkHsPTLPINxjdHHrrO3lBmOcKgIRx4UZEb4HIec
SFPtxXwMafzEWiY95tpu97b2r8KBgdW4efOR8q+3sUENJJWd3Q6K3yQwVNRzdJxT/plxg9rewRRT
95xI2VhKFN00/oHp/HJDJKdcgu0vE1LebX3sakTBhHPmDCmM5TM3nun3SJaIRH/Snlwpq77MdoMl
E+UR7F4nInsiqLZKCnqamLnP/5IiKctnT+PHzs367JnUkTrNvg3iceTY4wLzYPt4Njjclr7BISk7
455SXfnct/Rr8gllHiOwDnlVN2HKYjp4lEn6aaONSJIMwAbWixCyDEZYGvKacmpup+tkqD2BPqgg
uFIC7rVx0F9dN7ySfXKI6eeyfji6DCSGyQ6fEy8/5PP0OzYD7kOfOUuqA8Y+FRJQrZG1L7p6Mb2O
vqUYKbvvph+DzeijC6qcm1OO9q3x2NanWJZZjpsglCaAJ3NkIAROX1OFHLNorFPeYGDyTXyck/fV
Vc7N9vpDMlWXHFOK72cXLl349ikolgSGSxTPf+M0KNYEfDm3YQShxztwIls+2eYl7r0yMA7RCHVQ
O/nFEkB1rDK/zUipwDrsI8Gel6HiqpIMvZj4tW7+JTUJzK1vnsbceeKef3AThpglKoGdoQLjlPo5
EcMBjEVtFm8s++pjLN07qUgWO3gc77LW15TIHsIo9102f8bofziIMTdYymo3gY1ZLB+DcecYxjoQ
LtgmrQDeu0+1mjZLwL20A3g2rbm1G/ztNfPTeHRuhZbvgdm9Bph2I1YHuwRZZYuykUztM8UeRWFP
qaWUPMQesmmvi+FtmyjYIa1iLp/wFtBGK0XCbVfQF1ZkhNXi7Adl84X0ZWM6OK7Idl5bus7vrEvc
PRyPY4h52MMBNAXNIzfGF/Xa52hG1ADBc8mf9g2vODaB3+MlYR1tEo3J2c5K1OF/bBbdOI4Ssp7s
6DGvIqSORu3v4jqv8SKjYet9JsbuKKo1+wLqtOmpzfRwbhK32SlLvWc2vq7MiHHiIHknefq3occA
F0SmUJXlROqW5DsNNM5hUxO7mhB8xTaTzTzCZEDJmI3yHbrarWhRA3RAnD3vuWmoObO+cg5xG7wp
F4daHKAZgZlwtCexbfr0N2vZsbTRADi4eJQ5WwRKH2wS+Flr6zlFHkaP0GzqBoaMtHsOwxrHsDvx
AhdtyieNbPQxGkL+akInZ089+hkxOGl2nO3+1ReYwZrc+lYaLUVW7hAc4rGVxquXee8VWLeuIC/D
r/Sr5dRHOCPTRqrhZNXtkqpe5MBPdLlx7frqBd296tjWjC4O9SyjFFfKeRmz4cV3IlKbcjeGK2pe
fJdZlmcJuJCeW2+K2f8qZs69qeLw7lv/ORHuc2mke4NtQxIx66A9pXcbpkPp+Wi0B9S6Yxd+cKBt
Y+bseDHIJFb8pohW9GMuzId46G8usy+ipOxL1wlNyFIxnmmBAoA1rUeibvld+tZRWYztJZcCv419
KwNM6CXBEYGyt/xUdWQRbV1RPH07wfgRWRbk63DeE/rubT12xBszplKe+4uL54dcbMEQqR7QgXIM
HWejNyg7a8jyvPvmrILd7M7/5uSjmoJ7DiYmcUcWKjMTfJ9oWLQuDEUcRxyGlOMjHruTw9hANSw5
S8zWVeF/1DOm6DRKP01KUBEnPld8/0KXeHBykNpTC2oucOZttni+4niIHgqnzfaeIQC4zdAci9i3
wWHI8wzT2YeITokgHii79jPHLbhysgqZwrBhQ2FNQZLuoUVw1pH8UWXuNihdQBJVUawribQ2LXCu
MKWkVI+QzMbme27IF7PtXtX/g3Yzehun5OyH8rU102AvEnVMM9iT4WWuYHkyOoiCdNrQWrf/fHDr
sqyf+xxDYiBtpmjtrbF92EOoyld5wMEaeMav5/XYhUn0CVXNOJudfpsiTItQjFyjxKVmCJnyjKUZ
guSWmnWZ5SJX5j8IOtaftrR+NV/EygrDr7oC4xdgI0zcW9dl4LoxHSonfTcqUyOVAMNWLPREgv32
mTt/E2n7ko4eDwcXVhzwrY/Vp1diZnFivMlquU8H6XGkEi0Qx8y0JAsCZ45O8ZIiHhYI7bDRTf2z
00SHWJWHNoi/as1ShjXvfYhHJPrmwMLQkBCzrUvtR+8Fu7h9YaBub7KKkaPXvPZ+6ZO/kJhbPQ2H
ZjnpPGSl5QDREHHdunYClL3WTngGxCqE6JFs91bsLcaJziIdLmYqUKr5MPHFplkGVmaCbde2z70e
rgnGFKcqnu3S4HsuXnU7PZSeR+RfiXExSdnRwzBf5WRywyo0T1pORMXDhArhr4zOR5o7D+VC//Gx
YSiYf1XT3znTz7WE/mETCRX5A8pevHjeZB+yyo8eJ1MCBZYvGdmKfNfQEZ355JPjk9FbRT5WRzMu
z31XeLtG5bvZ5G8S94kkSKP4MYwJ/Dc7aAuN9qbKIc1IKyAWwx+fMkSM3VRtJ7slMiwEkpr1yANV
FyZrUsf/pH7zhozsh08dTVZ2yFJgBSCusyB6TTtPs4xBWFczwQiL95YQET0Q7ld7rxMrIzw9Uh6W
XqHLxn2q0qMxtjmHkX3rMvFoVfyKZWdRZHD8MYBFIsxsMUMhC2LBnepsY4GEeSqZn2167T6Z7f8Q
b3ILJ9gMVQ3llOKB8uDgkENcRhRPjJHuvjnRJdLI+WZ+ioF+u86MD87ah4hn4sh5Z+jxgX4uA8ll
bEg9JtcmsMs1Am8EZAMWebxlDgghhFg7V9KV+TLdhCN/eG7jn7lQgELZUkUgLtph2La2WHsB2xgF
r8H01C6oh98y/9sCXpCWt6t7dWwMUKY6umuG89JXG7/jDZ4hVMjgTnWNBVVICjUeV41aiLQKce5Y
HyWTPoY2rrwh6T+8LL91EyrFkrqD+Ua0b6L5XxP1O4kcvbciIh6JEU2b6Ls3YxzfTZlvU4MMh6Zn
ZFJ3jCGbvOY8Y1HpITrmmoWh+LdUvLNNiWNbtlAmlQlBv8fbW3XttvQ94sPwgHZQM8I+uFaN+jLM
ZQwVmyfLo8LM1FVaDOBsAb/Yl8y4zMaERuO0pzEJb7NlvMqa13nyN+XI5LYAReCNpDaPLNe9r6Y/
JxFJsF1e1PgcJfCOkw0naigfdTJtUEOpAYd0d6UHxwJGdQuWte+/zWms/9Zx5f9BrSNJBh2M3YC2
jymL6n7zJE6fkLvS2EZhFpH75lQwZ/GXAGjL/f45R2azzYbQeGvLavrJ/RRzryiM9lKEhvhK0Qyc
nXEejyOn2s3qE/06WiNw47lt1kZdwBPpbQvzpynwXMmqJ7lZm9XWTELo0A5W8ECE4RFKEndGjCm3
ctgP+TngjD7pu/uMBWebKjTmXVD+E47MtiwzJ6y9Ov5TVg7+sgqFYdsV0Jm1STxL3L23BfBbY9wm
Pk6SNCbAsiQVey2NACRcrzBQTVV171tqhahT6KagvVkGfJOBUTPD/2gM3pMx/dDI5y6przBjGxPN
KT4ZtprwM9j1JQc+EJfFM592i0qceyxGjty10XTu5pksOjR796TCp5QvUc5lAjWkKqibLAcSXkQA
NmdMDdMwrTX6j4aRms9/uCoCggBd5dg8hENDsCJxPF3nMMlkqU/jZi7SgThPtnw+v47jz3cxmHZ8
ce3l7+6MgI4a6p+XBbD1KyOC+imMJJvWepinWyS5ShFTw/ShEPLh6jFCcNOFdCkM+kUEcOTf6k4g
WRCfBqd0EVInTgbj2mZZoWiPykQxBak7BuKmv2vJvd5nJSN/mc7isx6pI5h5VLepMJ+S1tbbTHsP
yVB/Wcji894+Btq79aA6+y5GtF15f3Du4O6RTL3qOT4ioHwJC2IVIgwSoz3cq6KvdnQnsD4USXYJ
VuzOL3C4y08HycAkapP1c3Gni/gz+exSQAkSIlWTau1k0S1xxmOYwN3srOd8Dp9nmX4FaUcRrA9x
lD8nPuI9As6znan7g+pjLuhyyy2T7AUK01hYO/qjS40/Tvn1W+nDEfH8q5URu9KzbZyG6mFG4Imu
9qOwrbswy18XARRGo+ZR6oY+q+G895+bmdF7alpvYSaRVlk3VYIayiyKhCFhP9B2j+zi5vcqaI92
4qPRscLXFq0bAVVwqAF3JEELKH6yp21JgbYJZfBoGEa492rveTDZqdLXvWXRuO1b633oCYJJ2ueS
MmrV2XieRc6Jn0bkxyVIZi8OMyQuJvb4c4IvJ6l9C11CX6+yEBXJUD5xj6xC1jUm6c7KqRCfWKx2
reUNq8KUISxGnbKnBB2crUfWl6oLvmh5MbIuoMY11ihg/0a++OEo8ZdtrrWLiTiNO8i1Vv9o2AqE
jkjYjJmie86cDiJUnL4aYEdGhO6C/R99aooJ1UNvh4lgk888mWZior8lc6nouvEtyzwm760ELW9a
Jy+qvD2fySEL+n+kFjeXxtNPA3GOjB3bDRovSApqB5PzUEviCTCfbVLYkrI0mA2lIMAMHqkg0UxV
+mNi+Zu8lp9iiG/oUSk3Sveos7y/oTxd4xwMWBoTnbl0cKVAaxcF/MC8l5vWZhwapd4Nrx3icqOM
96JKf6eIkyDWA7iuDs+rtqO1P8PNyHEgeBMlUYUebHDFl+zUv05Sa3PiqXNvhv8mR979iAkIPkiM
mPNivLcLe+OIGi4vaIu5lx+Jy99ql1fH7/HHR9Uq0ePGCEywH5b5EZgoSVwLLTPZLIXHjyO2VZsc
/nn02jmaJmU4xjkGqSC+houiFPDqNszBeTeZ+6jTZGeP1ZZp/OdQjxCEGvzQg9vQVrT1cKL43/YI
yecci4OQuOwqZmSGMNxDE5WCWYwWz2ZooGKqyu7Bannrc7HYIcz2lnJwNewGhmJexzymZKasqKK2
Qllri2wZp9LPjgP4wif+SPIUdMxRWMKsTZFdFBKr2ox+nHS6lGHN5szcpYkNA/TTh7ah7UMTdr+V
36Rrm81BxdCWm/ueYzvl/QIVGPxkCFu0uFszjHSytOYyvUpUp778qiip0gjgVOADWnGWcEvQK+DA
WVESg/sxYQREBH4sJS55CH+T3zygCdtSFm21hpEQuqvUNXfa+6cN4g6tP6qWLxINUep+s4NZDt3I
hQQgT2Xt7mAh3qoB8zGMEcNDa2yNcEwRxbAF7ELyO4hFwxjBbQCLe4QlD3xqKkFdO+NFF0CwJDgH
nqK64jjoCKGy9SVSMRv9ZpPETGmxdcawBRiKBcR52oF5aRAxhcO3R0YfFcfKohCOXSCz/LGqD7+9
qeQWxanuYHXWKPoCBLJWozZK9tupNskVkD+DQbkfcIcKe9tX6t6CJuBp3RV4ObJGr/q0WDuWAgD8
xO/MLnhTYTRH9NV2fy3gWpgeFxn5roGWhcVn5fliF5cbVO7QocBT0iWgekd/JE5uRixS7x5bd5/4
L+zC2IdNO690GOCM2xzut371HDYY9WvjoPW3EJPMG8xsFMtXUdav8bROFI+pRVQRCBlW6wEjAetU
xNgPogfEvIvHlcsApgmsZsq1EmwISuZ6fmmGr5rwLolrfZpRqfPjUOfu7Nwg39R4D53qPYJaFC3c
GU6tqHXXYA93IXUA68490dvo7LFngq3Qubnzg09scoclkdutjG+3vkAcNrg8+pDYXEB6EkVYBh1k
xt2ZSwuqLxRDFg8VglDynyC1OWu70EgUSFBqXiWJg+yUKrJko5lPdM5upRbQN91vbud94d2c6Tj5
ZxOqnI2y1e2gbcGIY/WEqTkgMzgdbk2RHVM1s9NgCBMftf1lzkBT5uKYzt25nQSjE3RVHyGLF4fs
Je9kdIzeNwG6jWx6yXk7YYS4WBis+qShgPovar750D084rpzuK3IUdzm1iixbtiFyuEzSN/qsuP6
Waf1q4nRw2OnTGqlt59BbGTiZ4IRxeO3wImADESkAgUNDoYnThnRL5tLYsh6tW8XKyu5XuabKUsI
0OcILKasHiuoTKgddPk3J7GPLyxfnuEQZBm86X+9+RRTcdqgz2CxrtlDqu4ljGlzAGMpYxH3Ajvn
9OsamJK/CLlW6LVWczGwxF4QFeXeh2quQG9Z8Iuw6+Hcj9blaFLjdQ+uJx6D2rmOfXfux+4cJ78z
zUObzpsxgYjFZYTTjSTc6J4g3DPwN+Am3vf50+iSVJiyzHduUcRTRGOHhoFnHIkdkaWZ3zFyxc0M
AM4Rjwk8YV7lXP6m4BUmeZEQmYWltjU6ioC2z5q8fT1EEM+mp6ALjq3B5d4+RXVCmhaM1YSVJzjh
gvhnIze+yjE41MUz9fpVaUA6zKo1fIq4Z4/6lqd/68hEye9IYoNTijM7eJt8IF5Igvba5aYC+Yz0
VB9ZUZ3maPgY6uK3aOUWJzQQ2ejqhcAwx5cpIaoM05OBhg0pyXUe/qcjJmHNJB4SDKPIaAIM5v5S
jKzG+rdKzJXdMocyh/UUxz+qtXdGnP1GQ3WRNsBoPhLaoBV6u6twQbUjd5nH4T6mTD+cZo2engHI
b28PlyZ5V+2vMctzhlJiRLeLbIRYU3EY0dUVcXSebH/rKvaOyd/GQI824J21i1vkEwSTUKgE7Y+v
4/MANLdnFGN36d85nXaScGS/+DK1hjiWbVx9DPL+YECOcMQiZoYMZZlvAaw/3X9RwpznODjYlBhx
WpNOFm4tDMj8WvwrxKLYdCl6Yxsb7GNtpFsrfZpAinlMv9WAHaf7rVlsW6W7q52/o/OTc/1LTghn
vjPqfIJ6XEdPeSz2Y3WlIuHiYE/tv3YItvP+oyxumMVGmzjRTal3DXNnHv6bZV/dHL0FxNreeDQA
1kg9r+ZsgbiOZ4bi8Cyq1ez/m9WrqB6y/FvFeB1Jo7OTTTyCv30s2DcQEqQoW3OI/S5DqYr5ZBBf
fKjVCZRB+Bv1ywzTyQ/Y4iJDtt0t1rJ11lxNCN5FQlh5jcQ4JDHX3HeC9ZMfgPeCsBshNwYRAXcX
EZ+/HvFzrKRiwBd2Kbxu+JI0VmjfD42fs75v2FXYR4fic6a6XuNFgDcP7iKm0g4GKIFsf6i8/eiv
D6C704+C5p9GYYV+xaNEd77T6LtIvsuckW5Srxzm1GUKnGVfBZcQNnHrLMmuUD2mnhprRCvUOg8N
flx0JTWLnYCvOsN2Bi4vAuJCJqxWXzoEdiKyvcyCR1OxLoxT9Scm2WRyswczevGKaN040wbzF644
FhKU4RW8iFWtk0PqoyRjk67wVM+QASpINvEcPNn2zkt/2NNB7yzudS12oBC2PnMMGfSnhTEtzE9z
/BcTBmPjv0aa64/HCJRLY58wwW5mdJ14RziKeOV7CM4koTFD27UFEuXeXIei2w1oICToBAM3QM2Q
zwzfowi+tQyIa8RNRe+GLcVkK0q1mr53LtuPQgFC69WB1Eqma3ZI0JibsFeq+dM1chftWiz0i/nZ
CyYayPRT9mTsoh2xRhpMyy/WMemifFvbePyVIvyr0B41fAKO+EMGIlypl8J+zTvU34ATjPiWufaq
CPvjWDzUzXlO3gIOshgsTelDlMtgpFJ5YX9v+3HFnLCc6EpeegtWtQWojW+ZrmQ9MkjyUkZ0MEsD
5V5B8RQayB1MAPypmux5tdgaTf3VK6gDgU00isB3RzpuFl4H3T60xadCPDPX7cUkTXqMnusqfS2M
YYdMHOze3uemw667S5sMnxIxDdJALMpsLTlgF2Kfa+8yJ/5rMJHvJUoQEewNhy2jX2w5S1LAidZ3
bSUVTKs+fm7hKthR8Vy6xVXj5PMYfrkiffa7e2uRe1yCo8R/hB7wGqL/wTZ2qcVH50NOjqzHulPX
VLyM9l+bIrxt3pXATevf2/QDIxvj0W1en6VO7h3hxk5q7E3p7B2NKZIWIiGQMFvSjBzj0kcEAvJd
TKQFG6n8MCvemrT9E7bJjskeWQB58DqgDqbB34MyAbBPHRkxKyHQwsalXd7q+XlGZNSP1YNBAFvb
mNvC78tVyJis7+ONmdyj7r0M/yHG09a5FCSrpcRoYjHrvXZH2b/pwT7M4sGWz3BgeO2HY1LprUAl
37vGATj9ThbmXnrTpmfJgdahIpXkolGoKz98n1JjJ2ZxdJhiVs3v1HyjwNlmmM1aazqpTLC1+NDR
s1dclnI3QlQ3D0TwEmKIftPgBYeXKSV6eZ2ci4j2TMF6Vbx0M42KDKj7kPxBJllJqAx19AcB/IbN
Ej7LFDErk/fhaeyRijGGK+yLJolKOn+n+Q8U/aPsSXZC2qHjt5ZUkhzxpMcqw8VIkMzsBduWOx54
QisU/QP6f0/xTyYTqLt6EIjKJUDHT/aZ1z2kLpzYMa+OdvQ8Q0NTfHdTQwUnXmsQVYX41oT64XTx
HmfmgDZDy53ps/z+LTLwo/pNeICbpi9LPPTj1e+iI0NH/gTg3fIhKbzr0D6CrKdAWyn42V3+NDe8
mzb0SyjeHrQGFMjJyERxwHl0NFmVcBR4GL+8b5I0Zys7xgaGnAzDhzdiGpar0mxezCrBY6Z3mLrW
CvmFK25kJOOoVf49EtcMmyfJSO0Hr3ro8M1sDe/N5X0TI6sfYsOMi59+VeqzpcOyalhXXH1Nt+va
HwFEjVJoYBQec0dRbIU3SoG6f6ez0YwiUELCFJiQAp/RvAnWnOhfIWTz/xnZBGwucHI1IOd9NBVB
iDcN12Dj1eC19c5Acsog8KRdookwWI7tE2O8dQz00mMK3BukGRXuocTogJccGyHNTZjdBQQLU9zb
aFFrxyiR4l3m0m2AinfaH3pWFd+b+o6HctuQ6C2gWYldxetU8xe75UvkPCBIg9PbQpXiMo+G5Sk4
Oz5aBbhK/HlpXIiQcKyzrOETT3LX8/yiqE1539KbPcKEsbJdaWxnxu6QxIYSZeg5bJ91duqrLd4L
p7y4qJoRKYFUfqIb2ehpP4pib7ePbApk8W3y2cSo2gd+rETgJU0yuFGxTixfCCNet5S4xvCWV7dM
UR/pfoNs/pgWS8wrOwTrO5xpQeTMhvR91OUuaE4zdOGZ4Upcku/n4a8ZSOoN+AX58PISHTmXvJOj
669JAzsT+sIK7xDwSJR5wHlYrTtEsDFKRhIFTK//zeOzENWuZ7k8oa7PM6gCuA9Atpk+ISDZyPI/
tUkTiC6N81RXR03Gjkrg95byURcFVjLSmiixcyD2oTwKFC6jU8A1mu6m0eGv1chAx2s0bbLFbiDw
4HzrMThiQd5ZXNikViZGsHFCvtAwAjg8g8fqXoAKbY0EvbP0udi94UY9vbIdLnhyq8ShjRzW1S9T
84HSir3kqoGcKpxxE9s4soEf5ODIhY2xBzeSIM4HgwL3tFoP4/zlEV07FaQ1sQUJ0+Ahca5Z+Po/
AEjDQp8bAozl1qrf7Rk9ArVv6J0LJvNWxGc7dreUHr2U0HAeyvoBUItF0A2plqgJTy4xBAH+1BRX
DwvUPdLBDUNHHsGLA3IftIDTu1eKAsi5+ZUBPwlL2YPlPMkIONkMLG+UIWDUYFeWHfEXFgKvcaei
5ieaDT6gE/oHAVRHjQXBVSjDsCBAYU8HXjLn6rpOvMFSETCKjy5ukDN0z5v2NpbJkooyqJvKDTKw
svwXAtBnEqb9tlhio+MC5Z2BGnINXABZxMB4DeEKnlqbYzaWC3ZevOjGuY8DGKQ6JBElgBfYstjx
2hjtHDISjbfV1GKPUHbZ9ftnMYafuLjJjGSjonN739nJyZHRMUXdEHRkicKkAb4YEHcn4uIB0R4v
XHLqvG4vg4FyUsJstGf9MM4Tb5LCeRqoCcq/i/yyT+Zz6uRYOYqGVECrLrddYXwx2DlUDhPeaZEC
TC75YZFHoUnUuHDZ+mthYzGrC0xdoFyYplnhsVh6SsM6W6Zziq3p25iYfHmEaHe2/PbwtiKPo+Ri
iFZwYWMIGbGb5DWQVetkVZxYRbaJ5XcPodnsw42NlLmit8UXRLhobd9ZVD5YVfAxjhE7G2Q3uS1i
pOgxdF0D+e+8LLKH6Y/PnBKjgjPthmD4w0D1LfD9nzCeNLoiBJr+4vGa0dFlSDvXUcBEGbHBDVfC
A62e+cPDQNp5TlpYpNqvpnOhY2AzCxqyNAeEJn6XkXGmg6UqwmugUGKwQ85nCOSZbDdCGm8NLHiW
M0njXatY/GE9um/pYj0UUKW0wLHUuyFJXhrX4JLAxEHMiTSZ0uB+GUPnGKMatz3oEKhlU/9BGBAN
S/91JOQLTTqeDHSHwH9iQdi0QbE1RzenkOeuvyc4FmTNC7vYg8xecNghn9dj8zyGqPKxSnnsUIy/
MTnahpsfGLJ/ayUgd4IpQynqP4HJsxjv6b3v2zAL043n8mT6A6lwnv4IQ2/Xw4tDFG2xfESaC4PR
Iw3CTlME0dO9d7wnC85+XDhXI6cvZt4d569YLY5DBinC6KkUkcza442WapOo9mw5LwK2BipPEhSI
WEDxktDA49CjErFZRNFwBV9ZUx1zGe+rqX5zsOblXInjslRv5REwD1Y1hupAMFPav7b1tkON0ygP
yQyLUcNam2JxwwYj051nkpSoBLuNFSWHjFAXWkMqluHS8dJWDTMbd2vwbfiWt53at14/6egVmkCA
K5m2MCwfnPE8JXervSpg0jl4qYpJJVFFkwuFn6UtK9YdbIZ9g8w8Q59jMmgcC4wlARx69MwpbFsX
krTDcKuX3zU0jObNRBUXuu0Wpc+2GfLrTLGYGz8L99FHYaKGc8oEnAX7yirA4KNgbMthPxH1Qv9/
rtX3YOitG367LccCRl04bnNCcZiGwJEPJmMYkiNohlBRdJD4YtQMhTN9zQyPJRma3WL0wHlVVryr
apeojHgbIKN6mRstkn7MWK3GRBTT/TDILY2dGQZP4JZ4duf4PRf6ocA1tLzR5YxfcUEA+eWRJ/Go
RPdSYpp22AYX3nBArn72p781DPC++YdcfuVCrJ1rOC8NcaXsglsc0VkH5QjJq1lzDIlxS2LMOil5
aayDidq+sbzHOlgMK3N9l81+0j9T8t4MOLy1fzMSjI0PPo9a0rrItuVl7L6y5CGGf40gc5U67TaI
ND9s3JlufyhSAQxZbxzsfTYLEEAyGA66decEb1G7JOLJ0uZTpqB0/eGvssl9HqsW6G8UnaWs95G2
f4c0RyEpLqmXvLU1iaI59sQs5GxrrG7edGOxHy3JjLkx4VxQOFYT5RJnKXO04QR641nX7rVG3RAz
1ErBrwddfpBj+s+DjfkfR2e21TiyBdEv0loaU6lXPNsYg838ogUUSErNs5Rf31v9eG9VA2WkHE5E
7GAh969ZOD1KaHNR2NmrmKiEgc0Ij7N5jmuLdKZjsAaYG5NUecxc1sxKdKNhoz3YavFMOfaSp3Du
Ha8iJm18BRBYmAlx9EmS2gR3kZ3ARXJySpIdChOn7bQ4pgaCr40V9g7SBqTlrD8T0fVWIjUHwlKQ
sFyzgh1MW0Uwucdh2VqljR8/rYx/kTXu3a6j6T7dAECSOHeRYZI6fiPM+F2F7oID+RT2YuPT/lsG
kXM1WDKkBAtKiIdKCagtZP2ziefSDNZgKu0kQ+uZFMXeK5rP2oOY6cz8nSx6FhNGojz8q6Lx2PQe
7mvW3JFWnySa9y3I975wXr08utQxGc5QfHdORyqtfEnL4Qts3nTou5CWW7O+lNWXwVC39EZ+5Zgb
yYwK3n4GZyWs+NG+FCmtZRaA5Gh+0HN+KzH6eBn97ZW99at41U7TNeKXT4hxHSoOkaYE0Fst/HsL
T5vlqB1K0Dbuqm3lsmdm1pMt254oDxP8LMZ5kNXFp51BH2jdUzNRIaDi8VoxkMIEFF084TwnRnKy
YA05UXEe6moZ+yGywaIwGauXIWkdZT92vSD5YWwQ7Y5GVP519CkEMtqZvOgKFyVje8Z5cYgyzqNs
rHrc50h0ACX9nNrumiClqImNy/xXi/6rAvuZpCMVbKGugLrDZK6RlPou+TAdSNMNK3SgHus+QNTM
9LTxrAwqgTc+1QNmf7OjwChXTn0w7H6bpzPSZF++xQ67m2q2JYnWVWku4SkPGm61HOizrv/Amobx
DwPrDmbZfT0G5GXT79AAeR/j8dIpRaxOo/1zlnD9cqt2FxlUFhih+ziHgHPDpfyI7sKtnuG6+A41
iWV9aQdr4tpmz3xVPJ9tzEG8FtaaoC1ZdMhLs2FwC3SZEvPcqe6+aPLP2Y0PZOfRYcb3ADExjNq3
LKVF3cAUSK7p6OVqQB8IWJuMXePT+BlGJOV76fwJz7kkTvOIJ8F94wtc/Yw1YMyrqzUB9YqJbDJv
BS/s5FZGDwJB56FON4U9FPvBar7pgDxnVf7PjquTHdlnx5rddRZY6U7i3FRd/kY+5tj5/jK1W7b9
4Q/72zYS9oeYDKwH4r7sUGqmKtyS2d8SnVtrNFchvdNUWaepgVNslA+59v7MwX9qh/DY2vWHtDn9
GnFrA4DnmjWOxhtrx042I4Cp+BjCJXfN/LWRLQ8AZEHtJw9mknw5+cyQVKwtai8MJQ5D1u4yk0mf
H2Kb9NT7PPAJZoWLs106ICij+h8aNanhRXWxHhurbx78OjkHvdj5pv0JWCQnhqQ+8SAdp6haG661
QJ/vhpCATfQiByo1A0yidal2+H7W7ZDuE8DOQYnpn3rUsp4/cFWt8zB8tZ2lLkEeqdkkSe0yLVAh
ckLOXCZsjHUc2/cU8N3AR9or0QTrvKKhpmclBPD7iG/wTNMkegvnvKECtKBKvc8C7m+lBXWew4Kj
0lMbZCO4+Pw6td3DDAndEEuQrYDKG7TttpzwzJGLylmCzT+/I1dRIRWSaSDoZphUGliwt4Eq4q4V
rMiVAK8fgWfO5us8gY3pk1NVqVtSqvMct0d/8JepLswVgbrjz8FDHLsvIBToP++tWx4PD70JTd11
N6Ub73tfcPqoVlaQnBuToqIxMtFCYGJxJE0+Pb/BWsTWlyhGj06FX7CeLbwKKVEXbT10Y3XOwiRb
EycEtRQ4HPltmayxhlIA4rjzUfvGP6OXDWiG7nEMfH4MG/4a4Sk1JHwOZX3vJtx1bU0TyEBIH/fx
rfHGV2ekf6KEbrzCBvhFbu4MN/AsVLe0hPbfroXUmrX6NRX1e4F8Xcb0YAAYeUrcBIuMte4qFPvM
Fqc+KK2NxaoK8Q1j/CQVFkmV/pge3SCeM26iipxWauZno+vxR6Jq4SogLOEWnr0BDsd1oH4f8ZAx
0UaoM+afqPKPCf0L+0TMDfquk27HbOlF5TahCvGCa7XeNMwDcPCkDLvNL2Cz1Bh4UfeCu39Y4Rnn
30FqZ22V6FRzTxNW2ZAqM4z3OG9YgWZ9X7WYTXnF7gpYdCvyd6wqTtzseBdekopzk8XIAVkjvUzu
9FhPnL1KD6+5cIaD2cSkxow9C99ByuZJh1TOSWRdwE5LcQ4f10GkRIRSTI4bLyOu3RBC3PYQQdgB
ulMz0wzuTGsLH/lKzN6xMdJo02plrgk9LYUz0XUK/YRqpp4ZKNKTgy1jg9MSgg/vmica7LwBtS1d
9xwnPmdyHy4BlzMVjYAOPO9q05HsGVzHWuTnuy6Pdt2IHE6qhYOk4PgV8T3iiFmoFTINpi3XuTNH
xPGkHF+8EQ803/Hda1DqMEvsQpNGq7ifZ+Sj1jyrKKfRSpnuTTsx5UbL3IqBUfiIJ5sTTPLbcEdM
pQMSuTqzD9BenoAkdHQLkwBYYMF3s1WRbcvAKBYs4bvSbcc/sHiTMZJY4lIMHdg634lwIkIbBXCx
RmHfDebw6paanX+gjiEa0Gc5248ZWDrzPuzzvbR6H12dK2zowWxEuFPEj0t5SaZiydGP1TUajJ2b
jECf9PjPSuwvHYMsybViPeGDscbpNrFwtbUfweJgW7Urda6whLyC2mE5H30eRFfzZ5QhRNjesX2r
F890XibIGEh0+AY9K/+bFLAWCyIcLxVaXWQgDwRj3a/YKbiA1xwTmoEm6hLpw2Q7uvOGnNp066MJ
KLTxc3iQUyPfAtm9FKWvtmRR7rsyB2ow52+kEE7aHXeWVzz7VrPLsvA5FfOzW+iHaCivA3klF+4s
ZNsPMHOX2vO2RkTftTUisPuG3NQCVGlYk9X05VPUhvuuKLeFGd9md+GkpHgjlXxoSDnnAWcq+OLb
cWpYjtjzau55RA3+oKcaK0z9l4p273Bgax51uu+FhdNmZK6fygNk21NhAcpAfGZzydQ2rhedZIku
T5Hhk/MPGPVRajvz4QcpzWTDkjDpnQcspI+BMf40cV4wcfAuZuljKOX2CAUk/aFUlMsqY4e6t04+
wC9JMgOAsWZoFm6nHn6xy+XEYd0hyf6XsNOQKcm/yTU9qjD8cEaKC2WrWIT931Y2F/CiL+DPOZa5
9yIkE5sUjDaj6pKmsEYG+TjNNHWBrKeJ0MZzz7NHUgb7gQWIckoaBvG2y/qXO9gQqpHgQ4RqGZr4
T6XBK9+2FRPKdEe+n/OLGvBH5TFqR8YN0JmDPcruwZvjc5MNV0t6JLw4mSNDrPKYPh8ceU+1m57c
Msv3bkb1pxjmM17dgk5T8wYLYSfs4QDM/7HQ809dzO8cmflksBChwo8hLRY5sM5iXjlWbJwqlhvO
p54xPppkht/h9Ua3HjjwvlnaAYIa6SRJdMlxmnLl7WTBvIbanN87Vnqbc0c9FEnarMoeoaiT0LBi
kMxgIi9z37sbwRiFZYc732Qy2TECdhxtEKykuHsXtuZLYuZfHkksssQt1/3K/MXmjkLgdYeyHRnb
Tc3e87zyNlDLTOaPJHSl6GDsh6xj9mfS9tlWzSGo5PsYmyDKMry3sFj3ouYqxCRz1dZom70V3FRL
IinBaHKXZtN9rccl6Z/hOQ0+gthnnxHbycU/k7XAgfSyNtM7jiwk32zHf9TLomVY/5hDPVZyhogS
B7TCNyPfIRmupOZPyhivYWGeQtd7YEz/GU3mC4c6VjaCX72Noqfhx4XkyO+qmUnkrL1v3VHAAYX1
DAPkH0nd16bgCJJTJDU21hvwEnSUiNIPGbZ/RcZk7A4cZAy1KXWP8zB8x770NmxS/R6T83qklJK3
dKL1qp83BkSuIep9FltkMfaF9i6yCAu0dscMfXRwilD5oNZGV8Euc+v7oi5OSQAEwmNayukWzkYx
u585t7NNC6WGGb/iAsO1qq41SQyBk3aQ82eYU/vJn5PVo7lGersmwN0GgfGD3eZd8S8HAfMCIeHB
haJn2Pa4nwq2WsD421Exjox5hfqZ3X2SYAeKF0unVLTB1csr/0F4XI5xf3GBfA7DniWWJpakeQaD
QTDNZuoTGY899zxl92czk58WjAAkISD90JXWbmhdncJ8qhyXdoq52oScvBEsm0eR0kczmr96jpgy
mDh0od5YyH46on4vFQe/dVFJ5peM8TsnX4YvSs8X33dvY7+UFhjhL5MxZv/kG0UnPmU3bvgMdqkE
suPKR5aAu6SwiQ3WVrSFudLd46R+mmrEvAmvxIaZNKVXTWKc+o7RRiCJrtYMkLadjTULmbDa5Vo/
p7x9WYDvoVcEBSMxX5hfeUDOIGOlDSYkJ8fmJByzuzONat5B5iZ/EIRvyoCZUgT4ODqeh1AIUh92
thN01C6cGbawQ5M2u8GAF68t/SVH/+TKqxdzdC4S8TmA915LXpe9C+2Qg9Sy8FVgCU10PsjutHQB
V4jUMSSYyBGLkRsBZ3Q3k50lzrRxBPUHNAV2c0YYbvKBjcUxKWNS9uapc2v/uYubCecXy+2Aj4Yz
aGUyycwx59tOsJpMLCrGuBSHNQgrxL95shYlNPgpPCdcGXgP7cq9J0r43lhmjhG7+UXfJtBGpr9M
MbMl0SnnYVjFDhPdtie6b4MycXi/CY6qlRFxIQ0z8ZFSR70CW3qI4YVSccaH5mGI4jWnqCOJvK2N
nYmPsVpxiMFigDtkjSUYAmuTOscOl29mtv+Eiv+Zbrbw6W9NRN83f3frNv1WMV9pEgrV2qWyYRg3
s8Ximzo3S2OnHavwn51xkDWyhZImw52ccASAnSVRZ+A4kMkiELukReJx6RNqXfzEOMpc9uNOaExu
BtCliY5C9OsFprTwa6otfc54BouFUmVPVx1QiTR5z2oGamKHvIUKih18MpipxT5xnce4STbVaF+L
vvrBq3yEEItXrCo+29acl8fvTzUoJjHNL1Ty6TTYFwPForG0in3Vpq9TqY9B3b1FzvTb97zZqRfc
APlf8rGl5iiJsbI0euUN/8MROeK1dflMJwT3x27robBOCWorCQVIMLLcolb+tXQy8zNyT6aYKOEo
a9K6B7V+T8QYNZp9eBOO1U/Bbr9KUPKveT7dJ5lfwPGimQecwg8o7mfyjX/gb777sQ1puHMOtSlg
SQc0tajqHIzlPlbFlss419DOeyhMH8pE0FXn2gubpzg2z2CwLnncQPOMmgO71NpJGoZnfG3iQ7eu
w707J8kCyP9JbCPclNI5+Nif0TNMnnjZ/gu4ds4ThkXRo/IXExd2WsGajjZNfHJLLunNj879aJ8Y
43BAN/k3hPSHw/Sv9tkoFtxIcGLUaR9kSE/13DcUNKa5d49BltXfD64KBALJZ9agiXRSC1jpwRBF
vXM87JyOZb1Kv36a05kxOEXhMOp4NDR6HGVL7o/hBldw6dtucI+gO5iL4yrbL9klzWh7m4fIgwFW
RreEMJikTERs+GgAsuy8o9DKepsb51MOWKKy2rtIw/iojNpiqFl12xQR4y5R5RcM+QQ1I8XMSRg1
Gq/GlL768XxXV/LgcKjWpHlJ+YU3FdXPiad3ntl/Ja79NVMGgXrsMc93f9QUXzH/XOmreKuK4QTm
gibo2FzJFHikomt31puOcFnKl41NnD3a2wV5sq4rjvnZQCSoGZJr79nEFAvgId6mNetTMc07P0R1
sIeZKTnxxMD3Ls1YfnVDDGot4m6kRzQ80FS90q9yso+hNWFgSex3DZ0td8JNnAe7NNGvKkyvfky3
VfEtDQzHnn/SqbrMjDFHnw6eHl7rJG4RuEdIWLTv+WyO9C9mGvtvsGt5Q8Oq+zR7XkSbGjqDwyTi
IEYZuqQqtkiEZjX7SItYkqIOwf7HHL+IZ3Hk7A5GS2YUXC4BlCObBx2YJc32/bnM54uabaao1ZtO
GIvnbD8I7HWZ7yunpZy8/5RS3Qc6vVbUVIW+d/QSc9PRm56lxamnhoCDxiGjpKOp7bcUFbalmMhk
GkwVbfub6N8UhjZK2lPAWLdSdJdR9TsvgnSa0Y+GdrarpLUtC65tthTX3sIjYFN/ORvxJdTRW1z2
+5wlus7pB24Jt1bOUQ0c8k34ANIxt3X5Z5VfJcjSMkrPY4r/q60VbyBP6qYs/XPg21vVWz/zPG19
zm7S535bWw3dnyGdN9xg2+yvl+6+jFPGWcuI/5Wbxl1XudcMU1aJPpHop4DBSVjT48sDSqzhsW77
rZDDvuymTVsK8rozZlJ3VY/2y1xO6yofsrXRk9tY6sad7oUytrckmS9WEryUUXIOsXiz/D4EVHEj
+UKqMeCHqKNMqg0VNrcwDoAeLOQN1mRq0zI6DKqO0lGvty59M097lXMfcya2xBROre1trQH5ix6J
B8NGrTGp1Z5i/Z1TJGdjRAHDhDmziZtVmNTfrLEPOmA80U58Dr4//6ls+vViPwPvZYBBUjRg1wlG
+xwOUgTv+tyhIRwcgohkJbLg5AcgAuqpfGKMHGzTYTgbnvzUVd6syP5cZU762MZ3GGbl01zit4+o
EOUw6bJvIqkYDlSNBkK4H4HO1K1+53H46qEN0Naw5WaFP3wm9Ag4kv4d5cKFNdUW0WE75WojFJ4x
6OZnKriStdGAV6gYpPlxf+HKcNeb1THA1OchHvUiPylC6TLMD/CTT05J5xuoKbsHfeFAsaUWg0BO
QcOK8qo1JHpswYQ7Etjkd3UcvQNXZls1hc2w3OBvuijybgqrCF82U2oTygTDhpDeiRlqe0DJRmfV
pFpA7qUEsp+XVVgzvbyzBfxJd+bwMjsSR9X0YnPWaSyslDo/cgG4LPMy5RMzmwKfjFC75UxxbA2I
RIhfnYP/S9Xgs6mTMtdqYoyXtvwXHMS6tZtVoDJh8GNgCk1Kh63GPqcT16eGeUvtUB2VYco02MkJ
cXinZokqF2ZIkIi7J17AIbmvbOsU6ZFPmLrmqTgIbh2Toe/tZmlId1+sWbyEwj5lLXYBHaCj6rJZ
YxtAx3KG3ZBSJoujACHTq2mDE+Wwd7rmj1gu+MICT0JtshvaW3hu90M9POQeBIieWgjdLHEK9K1E
2Jem82+xRgwKa31AyNhPYL+ZF24ZmVAn4ZwGpYuNFAEak53/wrtY9QJxUc2vJn6OzoijtYtDJmmA
3+M3Qlld+SHY/kRvwfudddg++jT9+q7+QpTaW7J8hfPdkypuDvaonjvZ/YKzwvNthpSU42TlcWIH
x7YoTjRLbTqz/84mjuBV79xSDWB4cv7GOP4IcJqL3NtxvqN6Pm3ytTkH7Bx0oYfDsXWAS5biuTFR
hPrh3RLQLtzWfon0dO84CWQk/7A0iXV+39y1NFDgFLTObdFIfozFT+bQBJjUxsWUPVb7qPwIU+cn
auNFs116DCv/ysQnXLVWuyOEx4UjhePq6EfHLK6g277Lkn9WzUhlIwbsM1whboFfPnVtmm/HQlwH
YAhoBEV0iej4cRyWYz+BwEaCwnUTsnUUP6GXFt9zk/0aAT+/CojBg+klMrjIiKVq14WId2k7b1Bg
QGmlN4/hiZFhfZ1wH445IYS/drkNuUHz7iG3ing+mXl961pOg9yBn1wIZB3oaNs2oIWnZLjSeV+r
YUue4diK+gGf861wsaPEXE3xsSAV6A3FWcxNql0FQ4KzMTbLPC8QfLJ1Cghw4hS+6huYuLGz8pGh
1FAf25hVjnTaforLo1/qa+Va78oazi5/aQqQcWv3o+Z3WYoAYTV8Uml+iYnU6HH81BP1S71XcPF0
ZxeTQPDEXfVjzNyt2eEvnBtMBz3qvLLdm7lEAr32rW/EJmvJjVOViPOCwJeTcvC1T4ntYGtkGhxH
7gPC7qsdlY+O9N6phoOIRrf6xBQQy3QaTjso0T/ZGBxBAzxaUUzgrr437OxFK455oXEtcc36M8LC
lB8ZOu+FNz4OxXANvWYPXfTo0DpTRawceG6mjqoMI8oP8zgeFAOroLfZJ+gfHO2b5xaYPXqGCd2x
r1yqUeKjEeObMJtrC72jyI0vmqE+KoYOJl0CAlgksnW47P+ojV76waHlVg3ZozVGt3SEN9K7+WNX
FOs4LVc1rkNVmr9dAH3Wax3IW4vl1DLhNbI1WEzNcCoLGvBmqoKZaeEh6SDh+ukHwR4CmkPH24SR
AEZaqcZdw4OTa3EfWf45DudHR5Ct8vy/KAt+eqQO5HbvSQzoRVQzuBhPUpfTFpnAwKQ3DgBjCTEa
9NGDOUb3iIBL8/U/o5qeLEyvlI2cdM9PoMdoXeKUq6NpqW7cxCnBBOoTcXDHMGGr8D7je7pRiLY3
PYG03tVE4wvJYGQIdzqdbm6IgDC01WHs/HNfuGfQjV8K/S3gnl06yclw2vu0Coyl5AZLyXgvonjv
DyBQZbULU+PZMXlkIvpvE9JfAEvuRmaNdymbVMQ1BtM+3UJKUZlebrzOAISm5wFGfPiM79nbWREk
pHRBglm1FrQ1xocJ20BYJwBi2ZyxV8kjMcSEiUX+qn0U9SCgQwUrv8EShOVg44cpwxtoVLXbWwga
VBwMhn5DPj3NJaMoNaKCTffV6GznbH6bTPdNTuqRqc46Tsb7uRk3ZgGmiyZF+tpwCoMM8+eEmzsX
Poy1cFslrXyg0VK6BNBv3FevW+YKCf6iAJDnpsw8EJsDo6B1mbvJBSJYtWAbocgrL/kAXVCuZzk3
FzwWEU1PGBccGz+kwPt+8uEWrExs248a1sc9I4ol7DWpD7y18scuMZJr1u1f2vFspGSbnEsmBrmO
RjV/SEH+y+4li0flL1Hc3Gmha+jO2WiXBd6riPD7oFfui1R6R+Bj4jKavvkWuXGYLUljedLQYNdU
i/mbCuAIbiregsiziCYM800UqPdUlAuPsTZRGuy9M7xATvaa21NAho37eesw+mmMFbS9VZ1Or+Qu
tjW+0Zhwvdl1F5k8WfR198K8mNhHtVMdzIDY4/ielUgP/QL9xfDjLg1JkMH5/6YQzs9Y3wUJegy+
bzAU7EDh3QjEcnFic3XDMha0H1xosGS7e2LF6P32Vte8sB0TCAwYeS7AEed3wWDe9TljvsBZ02R4
KegTFyYlg1X+akTqRKTu6Gb5YQhBKPMO98bIucs7KTF95iPwqNZ9HHjDIv+lktExqZHtRtZLCLPU
BG7n7q9N9aYADYF+hhZBGyJTqS6kunr4Zg3fexxjW/bJrP308C1kwSv8yq0J5cX3nBcsWes26H61
Nd9Xbv4UVeTxdLKhT+tGC916GZaR+N97fc/kPzrX419lJvvW6gCJTCurOWNfWXmaQomSavQy4DSJ
UH6HOew0U6iMSfNOhiN9PpCkK7GS6ga9hEkfDaNVuXESgnVecI8Xc4XghNVsSs+2kb94desdw4EN
xTB9dSLGvVVqfk8B2r4MGeWsVWUuBheig8QWmCATGO7m+WyX+uw69UklYAVGTK08j466VQJ7sJO9
udgBTqpNFQ2icX7GF9Xvwtg0eXoirnrIFZjJpvZJ4rRj0J59j0n2GwAiAsEzIUDbHPgJYN+NEy1r
MCyMm6r74VsPeYw8P5zGIjlo4c6nJrX7DZ7NC9d43tblIxGxowDrNs9NXI9fsmy/7Hb4sSf/1jSg
Z+MerWOOiLBhkRWj+8uYk0DXADLBMmmUE9xyrZKws+932XMdZfXOHqBRxRRQLJk4GQ43JJSD71Gy
1sgO56WUYngIjCB+xg1ifMpxFEezz19rx0vfpYGjhK23PMUZlUq6sAGp2gIAIou+Y6p6nceVOHZd
+UOd1dU2Krwm0ssOKpnEC5r2L0zuf5mZBQA8FZTLIKQJmZaztiT8T1KqODIJHk8Nx/BDlRcF5HTy
QYg/4tMYh5SRagQHXC90YbZJhRmevH81T6CnK29irBkCscfH8F0mNL/DFTixb1YrCHp/EMXFG/cI
vnpWyvte6p8smf6SkryyrF4Kh2IqlgfsaRPnWV7FnYF1b59PvfGh69jbi6RuqdJKu7Os2/GpiQNK
kXs7WZUNM3tlszWW5Yy3LAp+oOcREkt87iIcKmbG2VQMZAIMYemSDBKm1zwWsu0uDlDmVV5yvYtL
sD/VMCVnel2SXSRgB7npsS41M4d6AYyJwpq/cln8mpXlXdK+ae5VMD6NjutgP0jzP+mMrFaT1SAY
Ojj36wFNzokISwgLO6dWPPmehwVF19ESs8CHU9YW7oyRPkkIx4ynyvIk+LWxHaKWlZoVwy9B2gBi
arf0f/VIZQFaqaXqLXZum1S41b6gs4gN9YuA/+uGYXEQ5DGxzci96NqVxLKDgxVa1aaAoHlVnd0f
/IDyNoa8t0S5dE1EoBT4M97IOn5p9fjRB4RxutC2Hj2TiKALCoTj6NBvVND25M/c/tSoHLCH1ebz
OQJKvI3n+ESYGkcKbAmw7r0+y8rt1thkv3zDyx5m3wSKG5vqRQZewuPVKWro7Ld64Yf3upnfG501
8PVYLsEU4E0KNXWQxJA4QIb6bLW4yDKTq/vsYFCdAh6gKgba7YUnp81tyPkZed7eeYbhi8xZu1Dd
ckq2RaTbr65QHDlmJguzHzrPUpMGg7ipGTAG17hbxJ4APqdJR9TB0ig77sSlzjJmf4XvaFkyiUvU
jH8aG2sKRfYACMCk7mICW+umoKJWjK1FYAN4fmONNxM/CV2Xsu/+hT5uGMhBxRKBbgj12/VzxNFw
XxhxtaHW8RuwekDZSQ3tJ+X82/u1v4ntPLkj6zwzrOPSKKIaTwe+yV1XOfm5mmW8lVbr4YcrPyO4
s7DrJRVLemBJjnOO6EEzXETNkFB7bbIx0yy6BZAWN9ZEI2Zi4JaVtBXc8atdp8IL7hqz+xBdcQkK
BniFTS4eSEm/9+3RgYrpipOVWfkutXDFhb5NBr+WWHMSBc+8RoVIJoCqQ+p9dm7k7FWr6/dcFz1e
5ebDF+4WNsdpyDP0r5Q30wruh7H+MBzG/VmEJlgapI9TWFAHadED2Zo4UQZogzR1iItRKCStoPzz
NdTwEWjZHfKz9SCq/rnDXrTPKnXAv8X1iDA6UDH4IjLqr6PGUcwg6hfP4XtVN++OIZ+5qt4QDOy7
ktkO5nhwUMNMf7iZCoCdJJ5GZwEB91HzA3EzZ8yXQODrF6ZBM+t1ZnMmbYuJ1tAB9CBUv3rrAjJh
NGE4W5evB7aIG29PL6Mpyew2MeGTIZPHwc0oTFyOzzjK78q8Se5dnNh3XAW9bzt0IOnMLcwATccP
lCx7g40KIdXqkB+mNz6lc+VgJR1sfPZB7hIaKnOcoG4b/BMG1buhtWyKkpm8nr36GHQat0qqkqOw
5k+WjfDOrPnpoNYZ7y17MoH2YuVMMeGuqlxRfnRDCXmtQYCsJM828IH5gwsg4m8xf3RGKTbRzFgl
YQx1jGLuH7bDrTdfmgozptQB85aVO0HbmBMaa00othtdyCdmmuY2omaDJ9JFu2ycQ+k7+caY2HiY
UgncYBan7JIeoxgrAQVGZFGkfB2SUe8d1z1wBuMp6eYHrBYVWWVolVWrUfBKMOZt/4j76T7heL7D
8d7vO4X/U4qo4alwjW2Yc5qj+YKzqBpzINqclAIzsbasGd49RevjtmsDCWRAR+6hKMPyPo0Ge1dO
vU8NRoa1oKpm0N6Ycg5ZQnhXmTZOP4M/8CcfiW2MxWtPsJ+MqBfsmbRNdJYJ5LEABhT2K7/c+h4h
tKbMCZXgrNgOgRcefV3qTWQqJGLLPPkyoMIzmCKyOjHWAdzs1jI3/vbGxU8epT9WhmLGGjVsrCZ3
tp5s5x0cZ37ldITD5HewuZLO4NlI+vZqeAQPbQY7mT89CvIqEHwKBLg+BxOWmq77kEnH+628vD7g
fe1WJFYIaqU6X3NtJQ8xjS6epSA76GpOrlao/1W9IlaIW/R5HHT8JMyajalZrlpxH5qsFriEIUAm
u5qbFqd+UhW1YXJOD+jY8hOBscYfh3d3otW3rAs6OqLe+3Pc7seyVbxTbQivhjKXO5qU4XrCXuNy
Y0nEV5WdnADaSlbwP1WCk4m2q2Yzy5SJnZ2O8TFtaWcVde5uK2hfd4qWlw2RiuRFVC1oRuURqrOC
1zh2KK8C+mBzjVuMQXMW7owURD68cWoxWEloNtuaOSzchN2Cy6N6a/sSlnk5EOkr8HYSGv0YapMO
cMP3XgZbokIHJhNhLn130q8STmhgrnqggTqsv6h542ZYd0QeRITvH0L5RtROuQbISb3aUPZHaww+
RBUOX04Ftl3a4p+HlEz5h3czI/k+g2+64wT3gj3ZA2IGcdOZUrYUDORnSmAZodEldDf1ZKtRtZ09
6Tbj0kX1r7VQn3NPqgPf66mPkidaIVFuXFQ/mxj9jWtouxVZvKeR7ltKxmnDABxDORYgwizmRSE3
HA1W9pfk0XRwi/DmMbIFVoRo4AKepxNrHm+0fAK/Bd50yMOJPLcEpFDBD8fhaz8MbfdemBYUsQGg
TwG6gofkWyQjKhMXWJx8Lox5OjTW2LhfpZ6gqib1iLfCwZw6oeRT9dZAjbCX9UxFL3Mgj4zURixh
qto3OY1rZcDC4JfiYWKDzwsyKvNEjKFs6pjVGAsFNhuk7qzfzmn0lAb+T0gxKT4EDb04DVlJa4t8
lviPozNZkhTXgugXYQZCgNhmzBE5z1kbLEfmSSCmr+9DL96mn1lXV0QgdP26H1f7WlbtESW93jGo
gy6V1Kr1Q/ToKSdCCKEJcdJBxRttpGpHzON773T31Kp6KHpSnaaFBqO8JJHVkgrc6oAgXuE22I0n
7oK1iqxd5U3AHt1OBx8qXZBqyzy+BhHMMwt47rX2dE/3kXpZxlZezZMGK1tVPJpxpd/zEXI5a+/p
3PDNfQgcSgtLVl58UcyGvq+5Ydqmrp9qD9YJRZQ4mqb4AphPciZVLOZ1hK3SjS5QVs8eW/e3BWs2
EIeO8cf7Ie5GRXlv33JgUO4hyaoVWCI73qvcplA66RCew2c7YmQsAN6f4MtCNkhowgQyW50TmX7Z
dIM/TAuZY6HNE4ZtaEfGRg1zy+d8aLh7iBGWzxjZLDmS9J/rjtEeQYKF0xrTzZsiJI8JUCX3k+I1
QIijnmvczs54wwD45UQs0FPeekB1Vo1gmEjhNFN0LquiJh3l32VF/i1drjbB1CLqZQmLoy7WAld3
gipQNw3Ttc2ry4JSthGZF3zDCPmnlYOjcn5E9tNH6RbTltIGuLIcc7ft2H21RfJRmjl+SKqe1hvH
3JRZ/5154rlKkz9bV9T+QHuLiO9swt6Q9El/nN5/6gv7wS5rCoyG8paL9+o45wtjMXVXYm45ofXy
E7P9PYtyFkJlG1J83HhnP/a/efHEB+LiWOS4jG2jEG5EV0yvBiU9TJZ7ETg3gPcJTo/wMGrvtRmC
9yoAezMXgJTH4MYPRtzU2J6v+hl3tg4CGgWsCJZbVFSfeUKAN2FRkerW/xWDHE/8T14l80QpNi8S
UAZrlZOXiQcrLoZDNVcaBplN0N4rKRKy03W6ZeuC4qKbY+T0oL+Lqa7OkBj8kwV1/zgvDWW71pKT
XI2wcxOVzA8zPvMMmWrTWxWoDiEIOTsT2oxDuEE24XR26umjrv1/aBZ/qaC+ccWzCJFYdwM3W69f
Ya4ZZgdea2L3v1WaNtKD5eHs8Ao2LHHmVySTyR/Zg3nPS6KbRLzGOXxQs7ptfSK5WmJkw9/xE9bd
+X8gburUjz41bawmgQgMafeJESXZTLqnf1EPD3Ue/AQV9R/CjUmIzW17b9mafahAWSka78laqz1T
7WERp5juhEPbeeRbZpARXnKkteiYwOrfDLRuYLzP8IUL22zmWiz7apqmpxhXDmt2mW4wm6NsKOuB
YgR7b6auphyK56Au2k9sSPVLulR4ufG7oNjQFCriAQ6pCttTio23vYJsnL7auVHwjS15JqjsfIY5
3BxP1bzaVTC/DCOmpiuHnsRt7HfTY0Qu5Moq2Uwwq7LftMFpSelzPE0rR1f4gFF93zLHqaCGDLnW
fcLAIXYeGaztygDcWgCZyWRgLYHxxjYw4nBJrRKLYTK33j3q9gPprQnHOdntMMGdXbEfu9K1LX4X
/F632diR/IGTy1audaEBykHmfA5NZAEVp3sodC0L/gjC3vccdwfPeN6n5TQTT3N3r3tyMKiZHTsf
f+1S45TrFN6QMKtTThVTLbynvA7hmB8a/z94oSqYn3KGUSKZOGQTLPxU2FXDU6uBpTH5Y9DUMd+H
zMXwENMwxMaxuEk0lX32HNtPeEMpyogt2DVzTZh0yqxH31DlnDllQ3kTG8tiSXpeJUO7Z3/MPsME
BNioE9iw6n/u6F/YucKHUOQy78ge5r+VgvqDKawPaBjWrh4GDpYWO0vIPqLDeoZ9MLybw/xYud1F
2sFrX/XAAjv8uEIu6pDZEAhgNvLJpWATOg8eDvM307Ku8+24ctjLde4ufewR2pug/XjtqaO2gMeU
StVMXhvXRAeUdueA3e2WEb98TJnet2MJhLKM5pcpUC0mQDpaeHq3bpT7x9EX5Vmo9bghgk1UqUbK
9UDAXqnQ/wl8Sl6GehXJHcw+bYjFPlfjJSANQb0AJrI2yGLW12A7PSF/KQX1r2Fj04hCIRFsZufG
6+zo0LRSPqOP8nxKuV9cnIM1GdUz2aTlIU3NhyXSt8oia6FIl6DTcyig/lj3FOpO+1IiKxRIX1cl
UH2WrgKWszA0xcaEQ4TH225sk2Ubd62gLYnUEOGYDHx7/Gf5NFq4gRVc8/jTV5DAdQyy8F0hMbNk
oX8FeUTddFCCiSXyJ9Tu8pZF7I/4FnGxzbG5LtiBIIpUP1OjHiPpPpkms5GZyoLkemZdvDhG5hC9
hXM7TPH8BM1lFv3n6Hg+PiLg6HywBqJw8lW0BO913H8nbd5su2iiB5Wd2r3x2/raVeFKmJDVJXH9
7mjnNhhTD0NKbjk9CxEXeJbF+ntYcnMwbSs91E7Pvoy9Xe6VKCkM9qp531hz+9yRx9x1qBSbqmKM
bAz43QxLX+rOAJHCnix9g0XDMiW1TNNYXmTRnygg0Rn+o9S9FiIA3ZBIKR6awTigZGqkQj/nAkxC
03xEju4fvMqv1wqOcNe60DCquB7Ym8fF0a794F1aHmkaoe27urC6M77b6jjlXX+qQBMR7xvVpuRK
i5sB35pJvfBOJ6WC8lgHT1lmmefAluUpogn1wHYk3rmtr+gQLZIXLpDmwNuYqwqueRunQm/699mF
TZfjmoQlElHuO3V4FGRXH6LaYatLZOdo2nR98bQYIZCydz31ZZFfUBu86N+qS6y99oGXzDESpSX4
uKf1pkquW91nelqlLH5pDMHl9dzICfsNyUxB4/G20vF734Ikyj0SX/wnyBPqCNiIimBUUS7EE9P6
uQpjtUvn5XXw6/ussBrIO14EiKCjd5D9GEkPgRQwVPOOPaK3rUYqrpoeKbAkwDoHeErnot0qq49w
d0KVB4z5OCvvcxgxc1GWR4aBkCHEoOFhmNRpDs23napu07vqTjcMIqNqtlCD81fdW+FDFBABivsR
A6jqOg408Ks9ovXBsp2VM4qBhF8+u1K7a7+KAVsPGHekJCfL9zHvDihMBPEIOpl9MabWrlddsi+Z
m1feUAqCJWqvu0XUT/7gzbc97QMevhoGfmKqFqyWyZUudZWiuc1VHD4VVGNwO4yV+49OFO4UPr0v
hCDwav+RrNXfvCOBEyo8Pvt4oLuGDLbjPasxxe8VkRuzdgPQm56V17wg7lhh8YwdNGFT2pEXopOW
ECcc0sa8LPSKHVyiSMcomp5lvLiAo5fqSYguhxVDSdCh1tb/iRL3yJtk3PlNE18Y1zyQJVZ0Ywss
ZWmYe9vcDHctib9Nw2rgjBclP0bTsPACGShATMnJRsjNV05v16+d1KTmrMDw7eMW8C2+MZpj0HUw
dN4VfhTtShuMcFCBn7cyZFiv54YQ1xYZGI+nNxQ+ezqL9X4qgLA6kXZ2jSPtB2tki02XRHpU2QhA
jreF+0vFjHnte/evUopfq0nNZbKyVe9ApFZhN2y7PBCblk9071oRFcFlSU0dZAgEoaQvDyIOmjui
SGSCe4ywXK4zAlNtQtTVTU4NfQZbu+IFyL/1LU2Sgl2Gby4SfCsBreYG+0Z0ZanEPgs/h9nlOcE+
cnjrdnZPP26GHhWGwfMkh2upXPNbWkFyV86+eum6Elqm1TlwVQr6aXEGJti2YOaQsaaEOJ3iZBcj
4Sk+WOINzcBZSMjKPyDVJrAl/Vuq7/x9oenSsJhwb5Kmc6C49O5FagJgaR4C7YiKh0G6pNOp68EB
F2+GJn3GovtEio6tJ2gCKjeKlK/Ksmky1Gq5jhvRXUlP/6ZT8yfCJr6mk/5mpj7gCdfkvOGiW+wC
kOIAOcwxzrvbKCZ4LNnN7uxOYnWa85QF1qJ2QoYz3aI2QV8HI1WBPrdl/d8eiwkGvsMecLsAYn6g
6c9aRWunhPFk9+fEyxgNjDhPffTCWgLCSJ4FmH1oPORzecDP/iUkakPW2/kpjfPHJhf+G8ME7v6V
XqNl3Jz6cnCuOhawXBfDvdUBtY6op+I8CKLdotUXTH5quV25m1ilvKEIJQcZdN2ByBUpugCpXRHq
rYM10aar7iOUrkW5ueVe8iT4g8uV7TmZrykp/s7LwDmGiwE0Cb7nr/GiX36mzKTyhoaD5OCM9MP7
uvhsI8Rzhhub+NZiDkWSjUc+l+bgIj9SNOdVR36sI/oPO1xwVmoThCE70o6jFFfQvHUpYtiWPoyJ
bga+LaF0e267h1/UHKwx6rdTM0evbmqozhpwgo+2ssh1d/ZjpiUZBt5jGJC7srpvw+G+qCIeAo5n
AhbVsfVAsFhO8dn32T8ImAUpPA4XljPdtq48ap3o6HkZGg+3wNDW53TW8tLG2qM1Dh5W4YPPB//x
GySed2hSVFR6ffR5mluzLRHI19mo37Yd7piB+uFrj3zgoY55LLMVVGumRD1l7lJzO3c/GxwBJ5ET
B9AFBNzRLrkPsmpw/LK4WCq1AWyBiI9n4mCVeqPnlbTNVJDYmSvn4tHPtZ0jFVzqMWGLF7f0hIfY
Z7NmHCC7lDu/52GzfdRqrqXQuRv/2keOJ/QdHKu4f3T9aMCpWXz4MwmHcWiaLYGtxziM5FZVjK1z
UbwWqgMAHTRfk6w/NYg2xq/03vM0oIUChdVbaTbZN8QJs1EJiNthol/Ly+XvGKZ/woIOyGbvLm0j
+FyA3B+tFj100UTjQHbFhxyoNDh46HzDomnGof2EwoTpnXvgM4CrDzkadUjxu7Lsg0qSobiwEWBN
kSLUoTVIvZeQFU8uvuYrKnrR+UPEfhOEl9xfffBsr491hK3PXhoMgEUf3dY6I5OVwHyx2zbed10K
ThpKg1UxxpTug0gEkqtIscx27luO519InL0Ah7BVlKTjJ3rgyPZ+ovrjhkQPGUsF9FsHoBg7fQBF
cdtM4xc5KgAjIKYpcGRLVdX9d2s8PlL2OJifh1OZFztPhC9B1cpz5En+rAHZspc47X0qBWW0GsJu
kNXlUcvViN+FwTZa+DarqXhN0B0/1Bw37GYx9AfE6zaLCe/jXoQMU4X4zhf3MaQa6pnbhXqjDCjY
ywFRfqabaIdzpePMpLp7DKKbTJXdFhwLtRGxfGUvRP5QNOGWsQBfRleEz4vvvsWEPK5kTHO5M2Km
ydu8vKQ9U2obtvzi2MFc2y72y8zmxBSuqa5lPt5RVMGFAV3J54TGX6lwK8I6WZr+twr79qRYmOzD
XAPJ822m6876h51ixQTDgkCLxGmTw1mL+D0TjiSmHNkU+xqsQoO3XKcqxvaTwe3yvRdDs7cluvHW
tZEqIjulsleYF2hLbypzQX+E/DuZsJf9EkbTtd+vFF2IB/u8mvsrej2+BlHdJ14OmKjmStBKfzyW
liJO1+LyFgtoXsom2jQ4Bx5yKZb9bL/U0Rdd0mwouRgwa2CAqydW3BZX5U3bct9n8OVjqMfymVsr
EkZK1i6f9JlWl/TcmfQNIu5PbcHIcWz5SC2Q/ci9g6A+lQp0B0CtcbAmu303P4bS/ym5UdFjwrtt
jsTaz9wOH82ErBubFBU2o3mKGi/Bz90nQK192Ig5+RHCH5hhMgt1Ky+tHScy23uvt5+UT+Jlsqym
5T2tx22luEXgFynuWwlvMl4GF0SkBlJk3+caHRt0xm4chzddJ0c39h4ZZOj6ngv3MuUE4Ya+yrcB
EZQ7v2h/vRnDSyBqf2NZIYt+97urudJLm6qOjkWGl6sXu48FfHCPeE7BPF+EQUBssIk3eQWMZqmu
I/IXOPrK+3ntHaqsZsS11Qws5lC42kBdilqftF+ke+SIfTV01o7VYLmHujxdJT3QOLHWlKoiOYu0
An+YthC5ckQFzBdvs6m+AKzsyiCI7r2g+aenBYNTjDZzVkFGRWSKCD2HmC3aKatOsgEEsLRmOTZh
DEAsnCp9z5DPLrPPSqoo7PFrDJPuxqFQHDOy1J9aoqRzolf/Fo3WW8T4uZiEsPaE2d+ApQi2DUip
oqj7raKuh8es6o4Z+Zo9XaDcC8o6vDCgD0eptT45kLpoq8MyXFXOu80NhwLF6s+kdQKnBp9jaSfO
6yTn6D1lLbWZS4IgvauL4yg695YRncLEkgqKJsHNV8apBZcvsNiZdvZDlgmMo7aJP1zWek7cPrvB
yibXtAgmGmzsZM0asBtD1oSUewQ/QoW27rId0r23bRNxm7jm3c2qpwKdayOwdF/GNiYDl03qOJEG
2uUpHLxUZsGl579tO4nQoSfYgzTMqQPY4tdCm9iycqyOoSjrS6PYQlcJ77rcRB/G0EjjpjbO75zy
9LKgiobvwVGa7kOb5WNJHv2Kph95N1ByAtFGO0eR9Z/1knvnFCcYQQ/vVnZdhTxj1y/s0S4O+0yu
c3325KZqus0dLtBJHybHMpE1dh/yx45gF9nL0N2nU0fQK3Pv3CodL/HcqcME55T+l+CTBxjWY4R6
2ZMLGiL3TgTJEQX+053UIybtx0DEP9oiuNcuokKOBfxjLzS/rYN/0RODEGX0NRlqZ5K8de5GaGkn
O5geGaC/mVenrTtnePY9d0dBi3VyME/tkqU/2mFymyYcO2jT2bXl578LP5m9LWqg41Vpzhhz8OTl
HTl2JCe80HhTR5jlCbzSN+ML9y6xUvrDmOP6OOu3sSzCu4z1N+eDkz92q0sOuRGLjEMuPebS3oqh
p58pBv00QPG4oRmRl2oCNrfVbOPJdFCZkL04nv0gY3mfY/HfwR7xruoxOk0CZK6CsgVkhX1o7LvW
kY0gTc+quxatfF6y8S1SHFTduKQnHHbYDiF388adDk0o+c1ELjeolltH2Te7KayeKLGnTwQD8bp3
RdkSvJ/G9ZrcFMGXqqOANXlyprpvLRojamtiPPs269um7Sn1xTISRs6z7KOLn0/numH93xd0GSCM
FVddhJFjjMn/O3RJhYGibTBVwdlSqt+Isb3DjOWgTcwH1pnXIwIWdYzEvruxf3LDXO5GYAmbykvf
B1s/+Xk9XwdtCD0m6H5EbZGTWA2r6JzZoVqQ5Pqm/6sHNkyzLUATsDpGnAVFXePf3vRzSJFPlEx3
oz8euimdr+t4fshm9wODIOpnhMcg8IEF5pXh0c0AjscQx5Fte1b23qPn1y9ZYD8mNYZqDjsYkCZ4
4heDvSJomjtmYUYMLmrou7hBwMTahDZH/hlgg63TKa5xOvgHNfXaQlzf5M28m4aWAbVpxk1k1e7R
uPPJJjd7lXo9miJW4UveEAqeJqyYOJDWhSEL/dhmcNTue8uSk79m/eZANVnxI+lmbq3gmGuO5wrK
wBVzPA0+qNRX7NxWBVCeply+5L2GWldy5dICXlAKTGkbFqit/mpmKJqPGpIBYq1gbki7B/DeyASE
yUJ+kKwtFgLS5OQPxWoICjL3W3oOlplBA5OwvXejq2+HvPamkBwzyo0PjWkf2Wm8++6Cd3op7E3m
VRdA9+SCxnnbF1gNlyoQEN4xFkXEwV1/ymnXQRvyQ+tmkt1XXYS37EZw1Dr6Wi8j7sJ8uqtVX976
NW2itIGwSWNtTXPkvzEqP+rIuWsc0DLuojiE8/JsRUBESXyIHSt+hKuefCcBGKjni+F3pNTvJPRt
nKf8kxjc05CALx3c6VDGsiJF0h49ria0c1DP4elvN8ifM9Y9lME7v0Pvom06X2xWST0uHq9BA24s
0swarh2/NrbEjWdRyFQKzcphGV/BlN3Qjf3RKfJR7cT2cLVGDXPsH7XfvCzQiRABuQmUCQXLkqYR
nypFP+nbnZnVkYoNeLuCI7FLwx2Jy3udYF6HFn9uEud5aa32BmkaiiD1Zw6/SB7Miwrsf5Uh41jG
411KnMHzZ1DCmNuISsJZhZ6DDShgw4HPYtKmYDxM4YZGfn1IHGp9MDw49B5wT2vs8a6xko901K/a
jyFCpngCssn8NYV58wPnScXLMxC0V5LO1+QNyi1QuSdrwRQ7KLTEpZ69Y+koNhdR6p4sz9zq1D9o
kXyGpuI5DNr+5CY9nVWOeI5X/xXGTrQhnf4hUlLeYUHXDriV/9qcjzxsJXsFX8VcNGRMEMM2N0nX
fTc6feOc/RwFF/WlLpGmYa/ntMhIVN9jmgBd56gnfMIDZDL+ZAc3IPkuypQH+41pKdpmbWHoIBno
Hy+C+jZLYwvPCzWaCXvkU4z8fG7JN22Jf1FcnbPRCHQ/Y8J2bpHLbrQ0n/acPuGApYXCBLvc95dd
qWNnF5IG2mDE3SkVnFQm0/ta2v7Zhft0II8Drz9k61jhBqYnMw8P7Ao6DOeGIUbMbwCM/xwDo8ip
T3MXW4cF9vuRuJG/cZYEFQkpUg7rGQ879BxlAVHh2jcsUb0fe+iQQjz/RcfETRe7z7a+Cv81KFd3
Q2W9VPhvtvno/BjS41h9iieDa/gudPE/yBLg4zLL9z5BqMEfO7/1SfYKJgwFMC99IPvw/1zSCE2U
XSKcj1v+ttgHE2In7IM5t3KFup5MYXdV1F79G+MxotaGRd+S3GTOLC+Oqm5a9Ht+s/258Uf3pFgl
M63R5jb2eDUCM5lXmZbHuYTFlEbueQxcOrvWusL1KxSTE2yG3oYAknQ7dpnULILF9efgSfbtF92C
9JclurlfmhZtpadRE+MLq2bbvbbFtE8H6qAmj+60kSj0ldUlsDlGz79ulOk+uEgdwz5rvrvCaArs
k+lhcAIcfrJ238RiaM5yg+Wc4nw/YCsOPzgz8QV2eqyeFscqDrAI2G/pFg9QSj1B1RPs8zNZACSC
mBnjZ9lDRYHs3+j2GR2NSjssiahzpcRf7/OdNdqd94Wr6JF3evWWA0K46SAFUQGMGcES9gMjc/c9
NQYZL89E/c+fHLHLJ+d7LG29bXNB5rehTrWYfPniJ1F+CkfZ/OoceyslEs/UUtpnjURyxfC8/KIf
YLiYWNw0LAIgRXjY+HWR+B9eKYJrrvuAb/mcpm00A+X02uabwuPVdgmpkgERimdN2+Aoifsm8/wc
F3V+CdgiXFueqx7wdwN9tWpCcLXtpBh/4vzTmdhKJLULa78FeVEKE97JhB/7lfAmhDFW6SiEQWLj
yjOd+fULQf4iGnQ9npkEua26w09m3OCpyhjHhnHysf1QUVybdMHxRWYqgwuHzsROyBDZQm2mdJYf
pgMKDaOYn3ELniC26VXIjd1cYMzFHOKkDVUUjeZZD1ZLuCwFLc3F/EDZYfyPF0iA25YFWEWtZO7S
cROw393b1P0lNeswaccaCFVF9FFaW1apkL5TjdxmPbis+u/FWpo7BDOdnE1zVGWw5uasBGJFabwb
Pdv4G+O1FN52/twO80UlPYUVaN4rT99hSRFX4WIxt49kA67KhmmAUXEh0Wkcs9dUM24ZZ9RaR1kC
VyUgsa8TsFVhlzK4h7hpuHvPWXLXVRbDaZIuOxkX0xXv75qPF7EvhEJGcImkOpka3urPFqTI2C1J
SKM2XfKYnQLniwVCrMqvZndm/V6GL3EQms95rritpNz2lmTdCbfpeW6W155YP7HjU6VC9Po4RBdc
9EdFXytu6/amVuWbjn11isIk/DCxw5wjCQrcU2uLxw7NlyPYSdIftyPW6OZ9xM5b5ycogkwNUH4o
aPRqi8SI+wOuEkOnJzCtjsXV2NHu1yXRd+eZ/nHCK0zpEV2/G6ebyqMNV8x8FiAxocLONczooC3H
+lCFLkBBg1/sqddzwuWkvc/BwHGz7cttYziBoXsQ1VzoBBjLKdsNPTWSVZeH+AeLm7D3xRZ0yUEn
MQzWhFwwm37KcmJxWysfdK+GFy97GKJu7d3YqYSnWFrI/eldIZk/xgbSoxbui0hs7NhJnli8dilE
wXwHjk2wvuPq27GO1oI0IHatyfAyKbq3Mu2ZcjukSfADjWbGMAlpT+B6Hd8SxH+vY1HS+5B5pd9q
Yp9d/gWF4xoYKTKwbzuPbHTm50lHBjuj/zXY4RsBG0yQIWMTC0izkh9GApRsxCXbFIC9tr+FuqCR
m+W7bMZTVeFea1X71Ap0SsM3wQNZdkdngMFIzHskJ01Ut3XxnCwSu5scWR7GfNaAbkLSegXDM0yD
MFjDSNDMvZ4CebYpHTE19IHkGPM7seyE7Gc4d9sY8QGhCJiAwme4M00LMJDoEjz6qNkbUzzrtL8D
QDNTvkvMNWJ2pkyClyiBqIch4pahVtFmbgpcpOPIFULiH+ostgmcXA3sLxKr2SlenLvCGog24Pvq
CqJweVd/1Y6mDygIHivOWfDAl6rwKXvORn5lsu7WHqR1KZV9GabjjWqaX7Z6zjYRvFQ17QmJmIe7
cSw+86L4w8i0M47P7QnrN2bS1Cyi30A5rvBo2S5tuc3SEjJD21w+RaqzEDCsWCAnNB7zwJQTlWJm
aNVTzmgsd2FW4koMO6y7Oxxv8xPkFUTc1i3lDYoJDUmcsM2bnxmapJTsQ5xR+MS7+8UuNRiZwh7f
sd11hH2BTWa4lbIRs2DFDzwLXQoHSprd4CzIYma3hu9sM7QcXK2TPNmJCe4dL/2ZXPelmfp7hhiP
F6/0sOvwihYN7vUmLGDGqp8+Zd0xBLL4jFWHs6cvXt1KjZvGcsqLPcv1hoYJNl4HRdmxrCiQXTYL
fOxbr/Wm15CL0AkgAE6unuka9RIhqYqsr8oeSAm4ZOkOkyAbRni5Bs7GKvNESCOm9YiOaBSoyaIW
fqSqhI1QwN6WHix952t2juRqs62BanhFRICKxhTnKd7K9B3QcPHpCnq88VbaRHRxeSjcB1dlhsEv
DXFveAH55sxtikdRVJAV6lb+Yx+WUw9n+ItHtPa5kQRo5tUc/Cg2DGFWU8A/jUV05bHW33Nfy4BX
l/WNyyfww23Q+Q10Fxyom1721CvFv7nrz99jFMb3zoRbo/DoJmYv7h1Uq8jvII1QCc7Ciqdt9MOd
m8fFTYob8KMnxPKAqNM+eaPTb2RSsuUN6qCiygS73Lh3mK9flFgoPUR01HtFmzzg4cTXD1XZdM9z
ElZ3ikUgfoiROJTX1/ljxBHzxjeo72w3Xd9BHYJCm1vevkkEjqbaLml7iAJeOE3GzaLtF1DxpnDE
3eL3eNMa+oLFVSkAKyz90g5bZyV7liIUZ3AXFBVPCwD+0rPYG2ko3UnenRdCBlfGWBxFhUqwq8Fu
9AYMT40ZJaO8ji+KDxHuHNNrNIbx3oMfe9VX6Uc9NLBZVhh7XK589XWQ8s1UbJIcZlFl7OAStLDd
0hFBOUtrc3AddeMQvkFORM5fnIwJo3Jfxobm1IxlnFsMBs8xApDRAxkpF794ij7a+AmdBAlCYjYw
5BfZFF6piUMusLgGABpc0ea4LcakObU+AAx3JfaVjhwpj8Hmrf8fJf1C/dl4/LdeHT8A0qeJL87f
oFNQHZdRF5WmNZdka6U3sixNSZUsPASsupNyA7kdSuxcd/QbpA3acP9gqjnEzDCykwvYaFL0jnM8
amhnDxaqvsNUhs+UwVX/qnVxVa3VHMGUf83V/Kw69oemes3KsSDN0vPxeNYas9TflY0MgCYTk4Pl
fl0mFihhi4cjCIp7jvF37XfnbCHmq+YEubgbMLGL8slX1etSNqTM07jfJa0x1wHwf6YCHkrH6w9O
n1ibMMf6yfiVvAhhXseYvlLUhs3kOG/c1g0vRyePz0VN2IEFZV6eHCtiY24YrA8M6MVtqFYSV4de
kfW12ptcAAYuBn0NomHaGItzmwez+Vdiuad9lsNhFOWPrGN4svP4EBGlw89qPqMIaalcZHgPnDJ9
oJi43Q5T9pxVcMRYL0EtXKO6IzPOMZFjdLBb/uoqXX359YQc7gfDIYb5sEkS/lsdiz0QYwi78dph
mTqLe4wyT0vYU1KjF32ggDm8Gtz+t66sn8qDYeMH8DnjlN8adyCuWUV0idRMjZY5lwH3+KCEApON
4hPXBEJvUf5rU+KC2p7FpomWt3HysMq1zyx2IJDI+G9A+gaCXlK6Pg7i1st6JDOwvjvVWqfa+NZe
WNazivDPjord5eSueGUh0t0SNrdx4K2Q55wOC0EPw8Ah2ONP9QR04ikZfny6LIEskun0Q7Kaacfk
aI/iJWJ3xXZvfI2m8plaKI/vjcWwlzd/5dLdtBG6l1LFA1YQzdBJiSclvIehmylxm5izJHY6isdG
+oNwpprA+XRk2B5nfOMkt5PvyqkBuDuOD76tegUXqA+O6kZiVnjEx5AKwDYm2N9EiFa8LZiqA6rm
A2QpPM2kTWvt/OuDlKlpoowr/8sjF9c+brczNkiYxRF4Dsezbj1Z3/UZKf9K+eDxXET0FdAsSfHn
iuo/a47gjbJkx9AjQhib88mv8/ikg/ivMAMwtdrADQX/+VBbA1jvSGYM/eN47FuoVuWCjJWkRXYZ
ijk7pgZdGBApMI2oMdA+4ExuejvgK3Cq8Ehw/xzG0XQFkFhwEGuF86t899qeioS2FQfWfQ56PVHX
Ut8vsVfdBn3wvWiegXJwV15BiAzc/qmceQqv7nsatfdJJ+zrOSl97lAtdx/Z4JO+svwBr6E2+h+3
I8LjvvB+SCsE/2KgkgTQWa7XYzvu8InMZ6rmsYMyH9NPm4f3TJmo60yrZBMdlyWWE5xz1Nd91db2
FkcvgOaMrEO6WmiTLnxr5ni1VqLoEt6Ob/2UAUgTaCBi5L/h98tv+7QZ7rPRFNejTP8j7DyWJEey
JfsrLb1+kIHBYCBPpmfhnIV7cLaBBAXngIF8/Ryv2UyVlNRbVndmOgeu6VU9+uC5fBgZtpq9Z9Zv
eih6Vq4uql0QZcsh9rNL4cga2zbd9MStzY86oqHGciznLnbHN6PQ+D9qdlF1t+u5yrCd5RnDgKO1
g59yKN1o1ZUmwpryB87oGqmWiXjepiE3mawbag7kkXPrDxGZIupmd6ZhWM8OreE7B5/AIo+r72G4
MmYL5e61n3+VVEEsoQHfVUT808b/VGyn1oxbXKdziXqcTthlMm/p2M0PNktcn3YDt1tn9SlPsUn7
I3AyhLWmvJYpXc8146StJT6TCKV1xjNTg7AD3mRcw8rzSlVcWMWUP1ty2KHoh4BPdH4XGZbzxpm6
XOm6mXYW2dQ7e2x/uwqLrl/X9baRIYvEqPJABtJC0DOwmilRKiO1oyUT6ifHk3ahRud7qmkej/nm
rWNpvDZuHO8d6XzY7DGBAnjz3uW7ux4xT6xGx/+gq+qrC2P6VlzUShc3FCpb9ew0iTzlyhvWqr/O
1y1Z0CaUw0F2XvxO+m5thR32e39uVkNTDdvIMT/zDCgGUOZ677eFe2HjcIReStuTawTbPkC6ap1I
4DWf3GOWGsbClhzy5RB+er3CzKuGVyzid6r23F3Nj2vLJ+YC/CrEIQgjrECYx3GRfmrtfaJAsyuZ
6O/x2648u0KxIzK8Vx+h68LqvdvHRg0BrI+Cn8iOhrPjtnhXhqFbMV07S9q6NeOPjuAKDHTf5Oww
YsINm2HyTrIT/MQdOhdiHGScU43CIZtHw4hexTxF8OlIJlVhkVW2bAEOcz4ABN1Jil0J5h+lNd4V
hnrx/dJJ94bviGub9iD7W74EF3/ytwmeJArhYCVN0YOdX5nHxjYrkpNtRI9mKS8idcpVSI3cEEND
FxbXnL40LhH37UU+AiGGaT8O8z2SInI+ts0ofraoU3GKkhubTe7Bw72qwORfgwawyNsIDWGK4Qg4
ABoCn21Im+v7K8GigqcOYixEgxb+fTpH795sHeQVdTwjI9T88LOOJtxCfHspP0UYBssyg4oNXdeZ
zXWY6FtVxe8iJWkVNY+MdGzFivGJWqrdmLOIwxTGZbhczzTLSmCxuH/tg1LmOi2jV7/vPv5gz+CS
I3+m+4StZgjElBsb587oo5+cFkOHSwwTPp3yzbNmVwVVw6M0U5pnLytPM5b1FX5rtEeceMurJfar
GAMOHJE+Koc1Z8gNdoFRBKshM8u21RUB5QLD4DsyJOXa7QS5ViW39I5fOvqjNSB8BAFzUVXduHX1
gBFCsut9ZRf82zjpLo+Z5+a5fyOAvS07eaj89K1o9KNV5LuUpYULfw5IUPhsEZNNBYfaPHf3uRns
B+09W1UOKtkEBqSHDB5GmoxrB8/ujtsvQwQDwEKYk3EryuAOY/tlVv3XRAHdjmhbQmfZyDW8f2xN
V/K5kmcEYX+rmlwslGSdBDH5F7IzNEGiYFu7tc2FAmy+ZPO0xeciVpOK6zVJ5WQzxNU9iTj+UPzp
pvkTDV3BBgcVL3Bmoq1uw5JwBk1S0PdTkmBlQoRuoox8RVkOjQHd5HyFoHNeuEIfMW5dsGdGgGGd
d5RI8+RBQs7l+O2g1NtZVZFNo6TJRaEzUQY97e7mzHqL9fyqNCQUjTPEcI0fJ/cQL53q16zCYI2Q
Cge25z0xxASfOG7u+ib8bZLwsc9d1uT+i0mX8PLKlpPB9Q7CL21h0x2dDLgyfKxmK2myx0TII9M/
k+Qzii9CEflq0hyLUzE85AnLZd7BB/BoBr8Qc2tScN1MnEGYCJ7DsCGV13yEMcFuAtE89wDr6MAU
vDSj9mja/VfVuc6C5OOv0RMRUHXyOMbcme3+au+MoYBN/YsSU7pRaoTzybFzBVUcDwqhqwhliChC
coPhvYB6w0hLJ/JdOY3EEXIsJ8K2WFsN16eT2g/EaQFkt5s+uw7Oqmy3cYygGlS2Wk+sme7J1sK5
8LNXk/Bi6JUoNWJeGqp5KYV9FrbaKKepCIvpCzHYm7jlzAXjmW4+xQaz5qqTCJu8ZlBQrjER7yg7
d+/29drvNOceE/5Zd8ai8SDJlZL1eI0stc4M7yCUxcBaD2jKXOQi92qXq0a2hpZ5Yd95nmbjvu+L
tcU4Rj6d5zc+GQGcER1wM+Nq/E7GQN/bE0tGjMLsbXqfF98ba9dgASg6C9ShyEjYFs1Biuo8DQil
9nisJfCToXgiyffg9PkqNewKiGuDhxUyhzUHOzoD+1Wo0vbYiuQ+KC0sfvXIfZ5ZWPTzyasKuRzS
5hRkEz7GkljbEJ175gHDhTjjXilQSTh/1A0MMc8INkML4CBPq9vYjO8b37pjF4hQjcUpR++3h+ie
poW1i3dzYfX6IUi8r7yXfEDpN7WL33HbveXAFdpI3pI1urQ+Nw8fRL3yKc81yJE1lLc1vFY5ocoy
MuNIKJaeSOmn8I8mbAu+o2cVYdTOsuRM0vhqHGTlMmXmjcfJdksZ9mqAf752ybi1s3dxqLWk5Wsd
BcbDnAiPW3fLV778qnqPzlkfc9Rssqe2pqOM7GNekKKPOYgE8bDN8uTXmQES9v4Dg9qL47hPpjP9
kFTZ0OJtLXGAzMt5BFFoBuWrLDvcbE3z5duq/ZjdmDEO1CIvJtxmtZA7Cbt8VUu2Hl0VRmfEVLmX
g34GC7fRGZ6OVvBTtczwIjmXc1+r4ZYn+aNGZFc1YQY9RNc0lnOiBzJc9Wx/gbT4x1C2966RsTKX
8b5BD15Wrk8VfeSeeW2AIcvmywppAEjGH3diqwfyt1nXrftjkjshqXSfKP6yPb6oEfw6bqQdTpRt
qc0txbGfpqEITWRf/DZO4zhDwOKzyxEil7L073ozSndpF62bWm4NAlZEmZ5mJ3iu6+YzDn2P0sD0
yRnssyMqaBJJf2OaBf2B3XTEb/obY5TD42DBcaurtSX00zSnn1APLwGJhWuvDcKedI+AQm6zehqY
YJPnmIMMbpn4nBE9mEK0kcLqX/gB0t3gDefGLDnDTdFt1CmaUrj60qPyniCdYPCP9mk5nmv6e72i
Rzcz9b3psMMJ0v5dgNNeciR4H6X6dX3ovT4c5WNAdE6ZeAGzuTr0Zk5dF9+pRW0nL3NHLTZj4joy
PW8Bb2xAfioxfVEtEDIstoDb24PhYJ3rCmLQsRMiUkQsRMaz3RmsxmL/jQ8/X5j4n2MM8K5X3WpG
B4wcI5XA2CdcWAqeZcBcc6pXMAX06RFtKiqDW0Nk3SQ6feoQOSl+ABoGuOMO3P9SxjHQUAsybnEI
m/EjkLQpKse8nfrhGFnyduxZekTdDvD591UKpRmsw22iyvNgJOu81XsGmZUQ2WfI9MuHXhikwnGH
+BYVGuAxGGhplkJfCPfaHKkwadqHcBTQ7wecE319Sib/Ky1jpiRJ8NZ/jSULajk9uB4FeNbg70Iv
2fINGS+jbyY7p5HGMmzjYAlk83Mer94+O643OR/GBgSPWvhI6UuR5TleX8hlk9tt6rTHGcUAPMzY
8JLixiy9l0DUmxaOBMcQhl9OoiuQ2yvZ86bWwbyycSuvMW1swq54rrPyKadzepn6xZNnIs+qMjoI
H8JRnbxgecJGFSq4CQheaT1vpqCEmEP1iT0VGwLK1bqCZQdG54xZ9KNV5XKcqBf1JuMkK358idZn
4HRoPq7LexdjcRZEDvysp/cBIj8wjEuAwNxpzMhZXR2BBWfLwFPyWOfh0R4VKmQ2b0kIf5Qddgi8
V1RAeNl36KdrPcoXKxcrNqrBcsBEtphohSLh2ycbtxFP5PZxOBV8np13SoW9qwAM4ZxPDnZdRDeh
TzuamsCAGHkPSIO/brjAT1BWIWLNG7f0Vy6wXjfmBfQ5S5Es71+GMFsHU8Z9zKGAvvS4VmWqveNK
TLfFtYC7JUqxGrQ8Sog6C0cK0EG1x3Hyipgm2JGV38kIkdxr39I42hOOO0qlgZl7FCt1GHvxQlFg
5ZtOCjoVN1tMJfakWD0upDdx4Uw/hmh+iqaeaAmD0CK5dh4EwjoGhiBF6j3SXbufWzfaT8ChuzF4
nTHHAJ/ugw0eCiyuHbUQSM2rNM4PXit+05bbeRHsu8J4ycpa0lSIjTa94mP6xONpgqwetXNxfE7a
MJF9p74HYrP3DecVf+6RveydixtiWej5SbTuBIMqeRQQPgqmWuKbB1Q+XALCZdtVlKsRv4ssIhfA
q34Eu0SaeTJuhPD3dqfqleg0Uni0T9jr5xO1EpHPQSzOFM7y2jviejrblfjxLetil+VnN5PaDggW
5nlrLwfD2XEzO9kV55p8eJyDQOzmP4Z7AE5z1X/gU6Dt0puwsPJHoeWSlafztT7X8tr/gp0VMclc
0TFxV2cFKfr8J+CQNCSIMy3ZzyJMHrTnvAG0wQGrw/shiY5DxGzm982T13YblM/7GD/fuunYj+F7
/eYbw74XSKwj5UEU2ZMpEhYNLrOklTRAEOmAnfrY3HpzBVMaf4whMQqx/S4WVKrtZp2d3Io+Zx/V
0eX8qdGCOTkE9zOwdlpcuCN0fGF4H3dz4v3gOX2uZHoKDHVoWVsw4OEFsioOhdACMUV08XOlcUBP
A9W9YDxQqxsCM5i+2UT5iINC7Kgy/5JZyDY1ZVk4MJZiH7UJY67YKUJQKU6+EHe5N32GqjrTrPBT
sb3jzBqvYqzeFgh2Eagb3E1Yvov8G65EtZjImDmF9ZB4NS3MvU/JydUYDYSrG+C2MugdR12eRKJO
giKIueCIqBIsrXG9rxK6gKdGPzBq3w2e2NWVexfaOXw4pogUiMOQYFBN+VfLcKSy1KMWo4mjz8Z3
96kV3atUH1yIZFua3TghzslHKEqeQiyP+Bn3pk0KtQlVvRyhKS9HYFepP1Vfjc+BLhJI3AgWRww+
+iYStL9kjv4UNVvY8AoprPNKbv0mxTjb9Ef2JD+jLl4gX5GzKLXHtBIdZOu4YI3sM+Byb2nH06+b
tcExd+2tnbaPBP3ByqcULCCmGwfWsdESxZJiPINxqZvGg4ppwIz8o42W3RUWii/tBTGcwIUxj4+d
6C4I4Vxt2mRnGyWQTqP7NfExdUG6gemxQ5p4BiDeLBIDhx5nmLe4NM/WFeYvruuWJHLXs5TvLRbU
PiK2i3UwVO2tYXRPLOculWOcevfaNUDxYtO3n5Baf+rOxsJkawqryeMDbdnxPZiWpuE/mF4wbqhw
5uYa2+eAfazIml9h4sj16R1fDFV98c3JXFh0qsU+x90iyW765IpaB6Cfx4ehLT618rylZVb+nlhJ
gy0q4panlnzaz9hSNkNv//Renm2cvgw2sFvvstxpsOeSoQsJG3L2RxeP4bUviY/ScRx0kPtqLr5u
da+j5gn3IDSHISzpKCkVBlU0GHYMq8FWfHW5AlBpMG8Rewu8c7CLJb73zZiJbZD7EGup5pZ5cXAJ
1/vCIFFAwRErixVX0OXodN996qTrjgXShsUxjCV4btvaDHDtuCD3IblzpwYOVP0hil3vSfalr6KH
MijOLZXMnZRbOZsbChOaVeqP4BXML0tyJY8G8zsVbFFc7QNz7Jstx9NLewWOG+6e7suZ9Qn54SEJ
t26LhSQS8Xq0OtgEJC/XJn7JJajPYaljEjX5HISbQRE0sfidVSGFjFOT7ND6n+I2pWdyTDbatDaI
MK+lr45mmK3aaXieU9pES3FnhfmTb00/3Fif/Gn6TFMLa6i21XaW0JgFTNA+sE86ytae+uP6WxRr
Ujo9/lgsOIFmcE2qR35ezCFdR+bJIyDUH92wgqRck75J4VxY1ltSQLvD3HMml77J8oD5jhauKC1O
qXLfCjN98CwzOuD3Z+orotsslRd2EnedDR2Sm9W64+a6mD1jk432NujKd6NjIrWi38hRN2lkc2fU
27nIT2NqgqghuAIEwP3QGX18ZPlEydQnszvsyysaoPaUddyb2sdFZf20krv+mGFbuXoHhJMdLOG+
BtOwG0R5UZmuuLGyPTXp8s3zvNtBZVmVNUZqRUY2bbpHP2guuEG3cMkke6yULWEKFCdC9lp6+GBv
Rd1vU5wuZWLemh3EIas79lH5YbT1rRoVXk6yc1Rz0hGIiXjIT4jOv3RmrXSQnIYOdozrhA9NK6qF
O5tvQU0T+LUQFHX1NcM0O4/Oq05EddH8tsksIyVxOGUkJ6ZN1oxGhUwgflrsDdAyXPVuYVbmFayp
A9xrK/puKXFcxnaVLt20vswo3XjTuEVxrTq6udz2UfM59Q7mR0dAmsorhcrAeS4Eu8HdaFxqy3qM
EOWsKlpzAYm2nQP7mroDxZKO5YV7i9E7WA0mKV2CCyDl60wus54iiD4JWvwzU4aYTEzI8+dDZjoK
A1mz4YwEZBcNMvCiT6eutqzoZwhjtb6ZJn3Gpm7Qn8oRw/I9+5o8fDYT29z4Gq5q1Vt3JivBvQo8
+JbQOx5rJz6arfw0Rnk08okm3wJERTFxMY4qkGRu3rCzwUc6NSfGKgTbaOUQ8XOmeaMMfHTS2rLg
+5ya6IdKlQSXF1eOBOSJR2R+oZGVQZM+J2U17v3Gu8A8oSOdx0mtaRfVE+L0EN73qQnZgAgsoy7d
vE57LXeGvZ4E0BqC0jgWRrCPx5mogUOvEYouDNTo1mzGe8/2975HFVlXZseASX/ZzMTTgOK9RBPy
SaOt+xQCfVZO714wX+LeesfvvMvJMS3oLEyWk2gfhtR4MWxEarvnE6XGF7yNQ6oxCINPk5UV3nK4
qWF3bWUF4IUfr981YCjXBHW58xOMZ/mArbQuKdTMBE0hQ/DpJpZDJ+c1sOUQBZsDIHyNa73hU6Yb
JbRucO5voIqUy/JKECeLNXI2a1mMNF270qX9MEHNWDUGDUSYqj0Mn7jsqwfOw4AseOva0bki1Z1w
O1bOE7jad1wRnD2dV5LTn7Yofrw5JMDKH6+Z3GXzxmIWAZMK1KDy73UWvs85ZpWeqjvn+lUug+6R
AoonH6WVLiX6o1oXuj0RjlU6A4dqxoo2BjvYaKNDSvR/a48F3RThtfA5P3ot0mfL6jH00hOIxo50
NGsUyUdkmd1I9KI7BCM98C0ygy48lsHVcHBbdoVSZtzjmx9sN3hzNPeuuecwVLkjEeq6G0DLw2Yf
6FryjPquGLnXjZFIVhRSrGqzpvM1SEhGqQqzFN7ONRSsddaUz47sUVHdej0407fZ6pcxH4dFAWeT
EZSWYbeBy12bXAwwq4glNg0To5hAMpDlVqbjr5ASQAZ1JzG4cmtyPsOJ4HwycobudYBvyItp1KDA
bDlW+EhmM3s3InPfBsCe4edMRfc89BGYRl1sEaYvpTLPtt0xkJrTRdkukn+J9utQDIHEfxMMFuIh
yRD0Z45G/a1dS2SJpOerQwVh0g0vUyzJs2tWeLIz3p2GRSJExhUqz7a2oBD4+aEA4Uru1qePsLAP
tTYP1Iev83q+4XjwpIuI3T53TIza89YiBICH9a6oFdT5FlRmSOJrzuzfarQOBAAmdIn5hq0d0CBX
LZLCfcFwjVsm8l/DsLiZkXappsAEZLqn2mvCLbT8d8kUM4k8WTqd+SRKnJeCmKGHdZKum/AAm2U3
zsFLWrYoXhRnuAL11Dv0UDkX/RCEK+m3K9B05LRSCvWCmt6RbsMQ9k0AbOKKyhHdyMP1ULrbxiV1
6nUU3DaZ8xBhP2XZyPNBk13M8HigHaDCo6M2fITspRvU3labz75df6lk0vdBTPNv1fs3GA6BQcK9
dsw3Au2bqR93nsNZszOCg19LOMZsZOCbJjga0L+a+VjSqYGViRIvNQP7jftqFeDXW3hZ+lNU3r2R
aYrq+uEmbOWv2/kbeq92dDScbfYxXU4YuWcXOuiS4u+ero5CzM+07EreaPEt0vbB7vV4si2iuJ1p
VIvGmeRjG5fPXcM7pLTHOQPYAsNTveSEf+c0iPop5Fzl9t/Ucb/NcHZI8lvsP7F1mXyvrY4rUTSk
sLBadQsFe+/T9OS75NtF7/2EOZv9YKYmFFC+oYKX0dC3McVE6KeYNMZ6T2H1A+JetKozcZJe+oIh
F5v2VL57tXjgH5MwDtuPhJqM0KJ1gkqI48AdI3amW1ux2q3dOYZSn79Yvv6RIDhJSo6ASuUVBFOo
L9DIJJvyY1cL49ApbB9Y5ur1KNJPM+JUNFkwGBK219gF0304IZhXA17rcGhZNHnZS5Mnr64VD/c2
ucpN68fBrq0xOrkFPz2rQGUOJ0iN1kB369UedsrRInbRwD3XqIoXCPm34GEuQ5yiMsX1tDWt0Oes
2Hm7Zra7d6PHUnhV04Xb1hxvzewYtrwhrYB7Cjr5i0mdVH4MYCH2ZUgFQ9+uIUobcEQqsW1aoD5T
Ivb9AN2jJLx6RuosN63k2RpJz+sasS86FAGdQhYEG/wtIMmnov6I7CDC3WM+oXDLG/AS9damzXQE
wDY/dpUw2ItKgudlLqxdNinJKpymzD39J/mzSDr0yNn9bEmmgXBRBxhmAcf7YVhHWLFfoVFbR9B5
0871u+a1UkN71/DZ31Nc2tOnKeoHW8/FViuKapOhJU/mJ+cE+QpWGo0DuBsebFbPl1wXFSVHHitV
0tWcpoHk8v0UBjm+AqtXri99yUSZTbS/+X6b7zRHad4x95nQUH/v9f0vXN6vAaTMVttOtA8STpIs
XYyDNRvlDcViwbqQ3TZQ0w/V6vgFkv5F1pJaVc5GtIFHLyQbSJNWRKJnqOS0g6JF1yp76uF1Ys4u
SFI2jxXqCvkZYI4aPN66cYmllJBfRMx1K+5WaSZfs3Yqt12vwiWFGVu4r+wCR1tcPYq1u+qcVhZL
Jw6/aZtsDxguqNGyTUQ7yw9wuvR2c69rphsvIooXZYU82cS614EF3UyooNunqjDvKTOvVp7bQn9m
JfNcRv6MnEpH8EAbDKM9d+qmSuZ7I0mBh2XlswnYZ+Hkjo/o5nCAo7GpQe6LnoN5vOhEPgZ0gNFy
h+CKkZ8qRNkgl3QGNl4pFHyohBnIdzDAKSRAuym/oGizmmn1eGyYzVb4oB+4j8PY6LBVdDGa8ZwO
xamvnORJEVTGLKKZeKRxSXOGmqg3BfiK/BWGH7d7sz4aE2QzMI8RsVJqHzDZ8VXI0cM5lX41asBQ
ARwT1bIPbsaC23BaDN12mhjhsjRkQ9plcHp9sbemBDBC2x+0QBqphzQgbKW3QrNQmhsDV4ozv5Op
A4Kj4zPUAHqFhPoMJKiQ0ZfzQbLaJ75jpvG2grBw42Q9aWPvKTVjtXJxLm+HAA0+MEbWcsUwbPJZ
Dws3jDiUzrbFhO/QWuVVT04pjyZh9nVVtA9Zm78TXJ1vwOA9VySYVtbsArG3YZllwkyfZDzWm9Hr
4lugfOZ6aGBbVCTKdhli5taNfbDEAakHW9mfChz12rXAeUhtB9/wBv2tEcLfb9nR1mAczq4NIahF
UkMOQNQYIUJyR+et7jPqwyP+E4fBgYzxq5m3j+U0P7qyfEprpbdGk9eot0lPzyenfrtwfFQIKjnC
dLxvG7NeRY48W64WZ9Gb9CDFggy8QQ1aW2Z7o3HTndkyA/o0LZAAZ0Ds3Yk7Vz5AQcQsnWB/bHDW
UCaztNjmoIRI9kUNY0UaQHqKogncdn+fYxvx6DPIQzzbThIbmOy57eGDyumudeA/RNVjGCpo3IJZ
mIB8f9dKdc9NO13TElTgz64vPN9rOJOJYh7uqyrbZeAblzJJ9mZQTAxCLPYCUN5HD3zaslMgaPwK
7cRxTCxRAj/bTtparpXZBfynvssBZa1zeUVt9xm1Nk7/gno63QxJOe/iMtPLKg4ex9ajMNakAWS6
WunnpLtebFgRFjVp/yah1pg7p7fiJteR3uv4ffbU0K4x91wBPInxMnJHY4oX5WmSDftODPsMTtRo
zdU9vNTmaGqyJ8TKHyjm5UzcCHuB9EFdXy4hD7pEiBm4WLb1XIIcztuY3kYaDXGYstBtDhrI2NKP
uh8oveWurMNiWQfJl2h1vTN8w4LN5nVnS9rmsrMKyr9V/CBDIG1hQH+q45X6PXONN0KN6gjnKd0Z
7KpoKLMwAHlxDvh0QFjGLMl/90aCHdMzSOlxcWnK0H0SE3NMDs97TJ15idx8rY4t69McaVopE+gJ
qmbVydWZ3jlG5rF9iHECv7pOI6ixNwnXF8V0klCXVlwes3XpQ04ektl6IpxifyLvu6+AhX8rziM7
prJ4T37B3AsNkwOncX3pYgqboJtDNcotDKGkvImIYP3Ub8nAeWgLGMM9aabQLyBBusZ1ahECKOqG
SgAvlRw4Hb58TqiCd3aC4tEJyNYxvbqRJkXAoRpvjniRBcBqPOTBTe9rtgCpIfGDhw7FYdo19ukc
tzfsJ332Hr4H06f3HSqhbWS4xBHygWPJ8C2ATt55YcaHbgFj4HCbAJ7rW+fVazq2gIPsPiovmdho
N+nzqJH2I7Pr7owydQ713Ng4o1ySv8kYKA78JhvGrpAcwhMraw6uMX1bsS321Ex1oM8m2vdakFTk
xMvhq2ygJlWs4kmidNTA0RDv3vrtiGtJ+s2rzj3+dSkgQFCnTQjWqJj9ZJsPzKzA5Gz7KqJFtOa1
1wGCYgjGHhDLSwv44SmvOUorECVnL3Z+yc95m6iyqQ8wHc4NnsUJsWHxic+Bxi6miTAB0eUwe66G
2VDrOop/+rH6UcRv95H0CFN2Wt+J1rhBYOvvYhN1yCnYXcGWyTcyZZwlYvZVTRAdosJn/eKzDgoo
C1r6tR7f5jKUL3zhIGiqcN6aJLh2aEjhjh+RDjedOVAoDSxlEcOg3rCkbtZiyNQGtkmwq/LQ2dgg
TvBMSjTYNGiRX0f1OuEwfyMxkt8QyeHUa/glFBSyC/ts8OJ918DudJo43jUjtRBc5sMrIBys8KuX
NsZR0716N3QVywRYddBMuKQA9+LRqACLxuoWMc+B+2pN24FV/p0yaucc8A06K9TJZQ9mhw96OOqq
18dKudEny3IsaDWmwaxvp8vc88BITpl56FxNA9xsSsBXWMyuzb5osGU5c9Uqe47PXjYXt23pcPie
FNOnR86kcxSn7JIuJQCJzn6MWrh+Uxh+EbmM94MMn0YKnfcOHb73baT4CzPHJqy6vIXmRKmg5Y4n
YwiZ9PSItpGVebTlK4DepULBqNOillrJJK7e/OGY23VzucZ5QboR2HM5Jrh4qC8seSl4stwmWqfu
TJVW26RYCXySGIEdqmPFt5BrraHGQw9tZx1ATT4kXqxv+s66c8hyLufBqjj+EoUQwIeZQogxj6Zl
r5WFsSiyTdZ96LvEnTsCHbV0ocj39PAuhcz1EbZTvAiY/3FTqo7dVZHjyh0I0gTVZPGdMjzn6Jja
OgL15HYSmsz6eZ5BVYjMkFNPZ441HSezMM+Q5GH8G1jlj4Le+2UvoaebKJaMson9wsYzuLU6EaP4
dGR+AsQSKnLtdNkySbE9wSGNbaE3dw3hZb3SGTnWBV0kjrflVGpTk4XbgJ9oS7cu3jPoiS2/tgRj
xYL8uX9yuaFTtggooz2WU4Y7fSR4WpNuVJBkISQV6c6pyQ1wUyyNbssYMW7+iw7Erhyg1WPOzYEM
zeVTjZl8hFlXAjle6aT9aYzipVXDTVxxjZhTekwKmqGptUzFgZpxrhmRq2vk+9nSd//+1//6P//7
a/zv8Ke8LbMJxeFfRZ/flnHRtf/5t/r3v6r/97/uv//zb8e1XZ+dsOcqy3RMz3I9/v+vj/uYS/B/
/i3+iy+IGvAdJ3zNrfRmulbGHNFFVIEWmNBQ/c+P5vzNowlTAcXypWkKy/zzo/Uab/eQqvgQ2iKi
k0QkXrGNJde8hZjq/rkxx+jhnx/y716gsKgUF+iJwvf+8pB13sPLruLkwD0A2xIlUuziaFHFAs5t
UCz++dHcv3mBFjsArj8+b6Zn//kFjlVImK/KEzz5bBAtWTp7p+a3n8N6wqBozt+sVKzHf35Q/28e
VCpJKsS0MdHL61vw/32GKa+e2HwWH1gVi1WV8BNrJGuvih7QtQWekmxv6P0EASVik1Dp8Z8f/u9e
s01lp8WPwGKPLP/88DnhsNCIy5h9OyUVwsCcGSKe41GPH92QgImbOv3unx9T/N3Hqhx4OJ70XR/b
yJ8flE4sjOCdkRx0xCp521oKSjVZQbKva8dM1Qvxy/DDwpcKXTm94g6weoeXEJXiWA+x9YUMSU9P
wwHExXtG0JwxJvE+/oenef28//rzchhJIRdK2zGV+PPTTMaR45TI0gPVh926HJJsw2oP2ThnKeJL
5eIISPSuFo69wn5Cv5jGP+n5DP1c0vGWjIVa5TD/Nv/8xP7uM/vjO2rZeGFd5y9vnwVgxJ3DMTnE
ZAxfAJLGp8YfVbXo2moW5yhyClD4doxA+88P/LcfnKds37Uty7EZRv/8jmicICzyPMKvhUyRHysE
dVMcBtWz90lrtHxT5cfUYMIosbyTWTVpI7PzZ6kiRMqQedOxURWNrOz/hx/v33xYbKg9GwOFVAhy
f7kWRskEbicnZU+PqombLC5FtqZDFWvPP78Jlrq+v3/5XihT4NZA3Od66P/l/af5pBtlpCMs1oO+
GYEpcIbM/i9n57XcttK06ytCFTAABphTZlKS5Sh7+QTlsIycM67+f6Cvam8RZJHldayyh5jQ09P9
BoiuqNxx50xWh6hYH73wck4fDdg7zQaIMPrpwh6SH4PfWHvkK7oPrl2B/BbgR6Arul1Bw0FpSKTU
2kdB1es0uHH+tbBHHb1JyL+HyDD9PybEkM96SFLaSGsWLY5c3nANGpumNPZZY8+yHEP9o05xWCpR
U/opHIkQSTI4zqfQ4q6LjRF/CWkm7+0czkqElAEYH7RL0PshWaqbmpysU5n+0EAK34vA/1FMFfAk
Df/mcbSholZl+UxSj5+YhNVhAvw/2G6AxkhR2jEwDyPzP6V5KZ8pExSgN8r82DVO/hJP6EFWdLW/
yWyMvleOKn6FOg5vCBdpT5EV+QeQ5UBz4NB0m3aKnZ3Nu/lgTZ7z2OMPx6vbtjZ1hn2m8qb+pJfC
2LguBN/eAhEUI1z6OEFAoV1lGoASBARMJPuL+OAXMeZ0WlN90pH4gbONjIJ/NITsSB5qHck9BLFE
uYVSk38hImoH4cxiAJUU/459DUxYxylY0oH3or1Z9eO4gsIcn+DP2d8Lq4S6ijwi2uZorgA078xd
2dYAS3kZfbDqKvoAuA6okycxe2U3WKu8F+imoJ7yhPWO91npSbvpC1t/SqqMCGK6/lBg2V5WL4ry
CDUmKOk/ei3vvsmxcNDrQ0A6qYvhtw4L1qeAXUHSJ/cC5J20Dzzto71EVWQDPEdskZRw/sTwjA9V
kgJxw5/uk50LWr3dhNlbh3AT1HXfmZ6seBg/5YPdv+utyiZvC5N/EPIzHowYNQSYv1CCtchNPupD
57+vRYyPfYGszlrLWqQYeHfzGEqjOjviXtoDOfPiLSiE+NSIuNb2vS1SdO+h+nJGs6kB9DYX1x04
fKuooim3cqcaeI4WdjotJ5xEKb9laiO7MsNiB11Nm9sS5klWrHtN6w+e9N1pYzRT/43icvsYKg9Y
LkVI8HKB2DZAvzE+xt6Teqgc5Trxkqbetlhn7Ox2THeOkcjPLdKIz1pdTUcoiu6x7crpV5UJFLK0
ASc7GJvtzoND8+x1Tr5NBzX7WLpIN6ziygzhPjW+RiaN+AyVNmXF9Mx7fIGQsrPgj072Q56p/ilF
rPhnPtb4eMSYb2RYQT2h2+rtRwdp3BDEqcJtQOCtHqOPgcJlIXgXOS39nxBZ98faSrnvtCAdv9Y1
UPW4kDOvWgbO2ofD985KfdSXvDG08UjSknYuv7TqV1oDmIzLJtvZBAu2SxsfadtbBzi8/bswtoev
gc4HWa2t/zP1iJeQhnTuO4opzS8IuXW8dluPwrhZDLsRBg8txBhznl6MCkNrWBxB7PlPWkCDni0z
/BFGWck7OcOVO8/WHS5jAZOXh/KcnL5JkxQipVnaxOFJeHEUb5rRkIgju19DhYCF1VXG16im03M7
1F/JU+hEmihmg6ihML0Y1AJ/01QoQ5wocJpHW0K2Qbw7PNQCr9TbQ11Jrm2b5BMZW77TMRbXlyi0
3oHnxvdNqQvbMZXW+0Q3SZG8yPhcGCr+DwNK0GrkXwqJSnee8LcT2gUoEoMyOil7lMgxF/YnBdWZ
xE+1+9Eqhju5w8UHupZlO7ruKOkYBlfn+Xhjjb+UGIU6TmGnvkWJ+1GizfiNQkO1nmZe7O35vFg6
hkOiRddJUmyUKhd3tDUVxKgO39Ve2LgfZKYYf7ZRrT714Hb+vT3WRerhkrm7cMCkPc/lcu2g1uZp
Nnbasc2U9mhXZvUeHHH3/a9HoTMvdRNegSI/XuyQKnU09NgGdZRAd1ABbETh7QcvUH9uj2PMae1Z
ejMnUWx2MG22cMzlrsdtyanB/6sjr9tm1wobpWq/eCn9Vj3Wg/HeEUN+EohRP/th9NMQ+HwN3EB3
9ufFgedXQE/mQLBDpe2I8/2CtrPr91MPZidRzceiAgkX58VPw6VjZ7CHTrgk2Xc2zZUxlbTYOaR2
Bu/qRcKPJIVNTcRXdCcJ6pQkQOmAUNqXMdx6QXa/8azJWt+Z78vtY+vzqRcOBVceYvPf35xEGmuR
8vVI4Z865sHThIsed0yVJJDe6DQ6h6TRyk9an9QIY1RcUrjxWqV1xNGss/aUCrNPvgs0yaES8aB7
tW/dmZbX99jbHWEbuiMMgeSg4wphOYvDFIYqyGvPTZGfM7oPLY00gHeAg0QNlFLQ4ycbodY8OzrR
HXTtD/j1BXd+xOWBttkItFDhpSlgCIu1aSl+xdh3zuW4MNqyRbmwU+E++aP66ye5a3OMiYnk9hQd
lk+J3okgeoSaPKoI8JMFlXrV8UxG1aCF0DFCYaCcZsyOgpXxTmGB8OH2jlhuCJuaDveNaUiHkjwv
jfMN0UmXd45vegcYkrwg45qoujGr0r8Tkq+Ng2SnzY7nHrDMxZTiDBYXE8rihyh3ERFBmAs/ea9E
bvr291zdP0QuovB8kIVa7HAfyUaq+whTThBotFXu1O2D8DUv2qUYMIOXx3WAmlWdgCFoUC3BGcWw
GlpMtPWfb/+W5TU0b2UuWp5GhhL6xdtNuZoAu2zEgLTH7nPV+d4Gqzu5iwc6qDy4+june7lt/zce
1Tn0NGzSiEXUViwb8CPdOQD0dN7lmQeBF79LyEDW9Pv2p70W4JbHFO6nThVJKl7niyu9g4rSorST
nCyAyu70pXTN5qEaWhw4x9c2afarFU7ziNddx41IsTlM0dDoYYh9taZPcxsgWStMOTDk2ihcB8jQ
qURpCg7+7Z9qXFsGSweVTsPNJPAtIgqaRHC0R+yYab4575RT7Mlw4q2wEGWx3ByD9QHniqLDx9xM
4AWh+gcTVY9sHgb8wY2JAWnNjPIZ6dqoorulDrG4BeeFswRG6DpIN+Usb8GewGv7JRBgZJs/mrWZ
8JhOeH8GffITrzkNwcIk/Gik3R9PxNq30kKoDE0o+YS0sH9nul6zleXKks8Y1F1fr4p5l725Iuyk
sYuq8JITLQt8eUqAuHNrr0A8Su8j8xO2WAadLgtPOFnGAP2amifW2gIG7n2kJ9J/BvTqPA74/iA9
GMvKPQLd8v+g8goSXUvq+Ldr2KG7q3jLFZCJIS/BW/Bgmfd4QJPv+8nvoLFwbQjy6F1cJ9g3RbRJ
AAQSHyGdTiNOsRjl/Ly9Ua4eH2s+qRQnhXwtxbz5cM1QKaRZxbMVvPsBa3igTukwboGta7vbQ13b
km8iw7LWjLEo7BEDVlUi/Paom7RxMbIgdSRcHWfXnzuRYVn4fY0M4Me58AVKQMvo6wJFHjqhcQSi
KXxUThWdIE2pFTkkcCBgwtSUHAh6pWV+aE1wcbc/9zWtON9TRCOmlhtO8U7U5wPwZmoBZyIcgiLg
CRH0r7rX54cIfhviXAq4hMTmwNR045hkFtg28YmeYvsAe3t++5k0j61cjx+oE7r72z9rmYLZBoFZ
twzFw8uBwz6v0ptf1WYYuTV55R6g1P0L508yPQlv05JHLko35tZAlO3T7TGN+VMXU8EquPTCJWU9
sRwUoynDoQRiHAYQIM1W5liGo+s+ouMisz7GwUs0unfopqYHxqkJSq1DVPKOTyzYpVQzPT/eGGhT
9pvbv+xy+89vQnJ9m7YL99bi4mwSdHWLPgtPg+ZB8Rp1gl0ymdE7K0zc7e2xrtzSdP0cd44wNJO4
rs+nHlUayvWoeR3pBQPikGOKPCe6Cbs5lvDFbdJ9T5unSa+2bfNFTkbn3jmC1z7XIts3CLuGcBzz
/BcEQYM1Gl6VBzlM9lOGzOZWhzWBRR2829tfe3naqSMYc0oJnWR+vp0P1SAaQNjv7YMhcB5cDZ0L
xD3s0jj9TPPBCvZlkVb1nSN/7cwJmysaHVCTE788850RyjjDwvyYV42nbWxwP5QNy774rre9apBi
qNCb7MG9rAw39p1tMtkF/usAycotmpHti95neJzgVNb0x4gv+Pz300JuLWnKSGmSSpxPixUMcTC4
qTpgIgI0QE3TY0fu+zRE0BXzJjXuHPdrK65s2NtkK4bNk/N8vAnFvUmavn8EHq+srZYWMYo9U1u7
O6xpXHln1ef/bnHQyapdiJpEPuviIaOP8Hj6pPcO9mTVxbYaEf4Eyif85M5KX/kuU0haso6OQ7vh
LFIxR4+mKso4SzSn/d1Ixv8QtVX+PPqD+3h7ya5tKlIowyE7IK21zcWa2b0Xeg7J5zFP/qA8U+9V
3A8nNCPGdVbYLz6KEyvptKCVrFB/Ic9C+3VWsMx4aAA5d/0nA5zk7R915XixpjQWxBxOHHfxtOhr
+iNGIWgUDYiV4YIkt1FoeNs67MShbGV7Zx9Z83+4XFkQzdQGJefKUfOCvLk30Citc5eK/mkoLdXv
AKxQtUzwfRUDksvbsoCujjOnwvc69czf45BE1GcdkdDwQMnzTx2K6Z9Wx1ONrprbfYdgW/aITjl5
hPytPX1Ihwk27dhjC7kt02FAq70IX8Y6KACVgrAj/cFECk8IMC28KXh6/GwoIDwXAm7iCondrKPn
0PvY6BXO+EdXpTEgv6vTMWwqY+o3YJ2glSFZoj5w8WvuJ2fIoh95G02fO80snDUuEGXw9/tU0p50
dXpiNi3gxXXbG37fU5TQQO5E7a8K1ixmBdDdv2gF3Y07m+LK3c4rkGMuybNcVy4OReTrMe+6ITpm
gYifuWNx5XLRkae2jjMSFH0OTYoZJLLGdz7zynbkmQHBmgRaCtLJ890BvUBTLppCR002YwsstRU/
896fnhozw9+t4gFh3hny9QZZ7EjAYKAKLZ5bUi0fEMBIZGNME8JiuWps1OnZkvj6QGLZjWY3fjdB
3HrHKYlBGARW5Qe70KjR4AtSs7LWmDbUYGNaYwRYZ9FPWkeT09NlkTVqnm5uxHswDDRN0kQL5bMT
Ny6iv/bUHxw2p7NvDEsTmxId9l9NAK8hFK3223E0NGfQgWQnt3Ya3itlXVlgSbpCT5St5KjX9vGb
Q9iqyalVYGrHMFdib4geoI7LK18kCBkM04BvHBJFH/8u1FDBtukvMZpLE4sk6XxtR1JrCVocBIOq
oU/ZQaJnO4Dz3b90XhzkArwSi5LbYy4/dB6T+9uw5pxsvirPxxyMooYSFoYnWr+Ac03ji2hiHtZ2
m4F4ZD1kg33D7TGXVwpj0tZWlsPtZZIbLa5K3dE7SjloC1lF5T8nOpCljYkuL45mZkvr/fZoyxPD
aI6hLNeZMQZUbBYnBoisk2ctvlIofUqw5aQkGBVCt+vh61fiiTas9tctgrk3QBwSvDVJkJa4BpBV
g9FgdkQ3epiedLoF3GJYoEsTMzFMvN1ff/2N9CJ0i0e1orOkL1bRgkaV2IJLSlAJXFndgJlGCGjZ
bzq1bkc0bm6PZ5hsi7chYV5CJhQeG5FIAio53zb5YMhGyTY60RUvfgyt8Fx0XfLEXMloMr+H8NKS
TVB3UKXzYej+xPTGf8I2iD4J+HUc/tLPn1sAm+OdvTVnuxc/jD4Xby/OL+H5/IdJXBPsIfdmTdds
2A+upe0rd3bxc0rgbHC5Pwah0rZ+2ld/bs/J8hU8Twnlfcrt8yOfctD5yIHqEI9GVpx6nFO8VH7y
a8CoZeMag4VxA8ydMkAOT7d6ZxtVU3m4PfoyH2R0he8G8DlyzzmEnI8+RAnqTI3jn0pt1nYb9ALC
A57hd9Ep1yaYR42ySArBzyzbUXVXmbXTjXhAjNFvowT1O85SWisMGKbHHOoKvrOhv017qPy3P/FK
qAJpBWRH1ynf8/Y4/8TUCXqCrk+o6kmnDdCiG8sMsb+VpYTlnOPy6BTV9vagV2IV49ENI88mCX5t
Mb25CGAFtaWZsJ+aKUriQ9KN4ktVN4M9W8hZzZ3de+UT6c5SwDZJf+kNz39/M5rmgkyuSoXcRF9o
UAD1esONPxx5blByTuNxC+3un9tfeJF1vwZIhjSFqxvz2ItBETpKwGPHp7qx1acWvAKeAxqEOGwm
ELosvTaAzGo5HXjgLgE5k+JU2oEVx5Zw5WGDdOoo6+frIpjcr4EJRvZ4+xcuZ2UuG/D+oKc0v3Ro
JJz/wBDjZ9lVLHyiEu9Icb7eDiGaOJk9ec9eBUTMb0p1J8QtF/51UNeALEcblGLKIqRmFt+HhIF3
iIXbV5tQ2Crf54Pyfzlx7JV/OdrrGjgORAWEDOem8vknQvAy7QLc4kkhm0xfSmGkqvBLjHmW/X2k
cCgMcSeyp4ndcxx7s8d0E6H+AZfSUwLX/YuqSitf21PSeXf28jJQkD25dD2JSagmSMLF+TilNNoI
NHBxgAqGHkuB6ju2Yk4YjDtTD3FDjaqufIqqQIErNgdwqn+7axjffgX4UaXQlw9yawQ4nFgSDGwd
Gij6OM62Gn42NN5Q+dPq4URlEEL67UEvdw2D8m6juwj6lnLo+Ueb01BofhLGJ9QjgQ9mUZ5ucn3s
Dn1uoXl8e7ArdS7dBWbhYhtrEi+WneURZrcK6yQFKYiM5FAPxdHSYJVPIzQ6umBIX2GpYe/S+TBD
Fm42GQqtd17t8zq+vXHndbZn3C+YejXjFs8/uZwQjRAzqmZ+bdIBq2Y11MoYXW5e2U/I6noTkLLb
n35tnm1KieBZKPWZy/42bFsLf2Sk20sU7oA/mVA7MIBwd1LAdbkz2PJunb9QGiSPvCs5MsumcQUr
C71uuO91gzfhRoxj8sGvkt68EwQuIvHrQJxIwiW9YbqD51OJrJeV26WAGqBGJO5yKL7xPymttlkW
KM20XVxFTrsJDVWRwnSzFGOko4uLFXzS6FsdEldFgT8pPvetrX4YAv7/nT13GYuZC6mAb/BSAUi8
uIR7AUYkxFKOFUYlUPOV+4QaXvGlDrBsE0U7UbtBtOn2al8d1OEKEJL6JnJe5/PS9tJAOwKYatcK
s3vo5YCwrOOm5guCjgnef23gv1AgHb7dHvfqwjtS8Mkm6a5cjJtn9eQYTRyfECxof3kwvTdV42h3
DpB57QRRkdZd8gwe2svsndfwOATlQGIjsOCcVSjE5xLPEA1cODI86yLmhbtGKV1+oQIcy62vgP8I
eDzpC6YKYbNKRAlyfBjhYeylI/v60FKgwTC+GLDLlGMe5nvpT+IFMQjjATm84gf4fws/9cad0EiB
Hh5u27JsP6ihr1EZQ32gWuVxSDlltCssKgI9fOYlpV68xjBLxL9G48UpvNFBl92ZJe5pO5crszVy
4859dW12HJDvOn1g0jBpni++ROYiBqQXnFQ+AjNl/vlh+K1Fet484o8T7m8v+rXQonS0dYSitHVR
hDSBgQfAUlFJK93gF41Gvd4WQ9GjguLw7v/rwehbCSgTRDMBSuL84xzSdLhRTYqau0sI9Y3BV2sJ
HBMz27LQ7mHJLu9kSVcImrngMJG/L9IMyghYr4cyOPmox6yLAgtFNRWI5n+csCRzRhE9h3EZfbr9
kZcrSAo9t8h5M9L9EfOMv8k4usH2e5hj6pghj+ljlCbHzRCCda3MyMbHSq8/3B7wcgkZEKYNNRTu
f+u1Z/9mwEGWXFS9ER5HMy3+iYak/dfJk9pHgiK03t8e6zJGMBbrR2OLi1gub3wXyRO3LChmhARk
c10mNtorXRnU726Pc7l0jAOzhcc2mBpzWYfuQJhLWFHxaQCN/j2UlZi/ycSODxejxEQBtmwGufdt
zIv+w8gUbMg0Zp7LskSUeq7yqTzHx6LTPWuHVHbcPqKQ1Kg1dER9eu5b6NtgYYB4fxH4bth3fsDV
Kab2xf3L5xv6IgIgNqjnZQcqsQnN5gTREpJ8bCJwdOeev7xmgCihhMj1C0D34mkbIp/QBShPHys9
D4gvjrdywhFP99GpDgGuuNsoQsHh9uxe+ziYUdTDFKgiXc7r/mavupqqDT2106OLAccsUKTZ2Ly7
uifvDHRtA70ZyJl/yJuBapFbfuT38O1N7HAAOg8ntzD7fpXOWASmF2lXL0DrHUe5Owt4US6aQce8
aTmO8869+MgKSHBlDEV8QkAB9SpLFshYU7Q1/Oy72TmYSo2ms490+8VoOqTyaaWtvBzVoMHCgjhy
e/fl9qyLyy6LQ28eCBebClzasiqIt0wzFiVGPVkoRICeoWGO78vSIj2WdiOGryYCnRi6DqHJvWwk
pUKOxcq+5AFytjShRvMjkjWmQGJxUPisj+mITHpZl/XOZNNEj3oh2n0u1YhYoNsa/zRpVI3PblP5
4s7z+Fp4fTO5y4XFeVWGQWH6R9XZ+r4159ZDQ+HR3Li9XTpYyQ/3UpYrAZbNCi8MsMGcry7ekFll
TwA1PecQYK5WYDGM6fE6Lyq72uSdVt5DTF47I2TeQCngT1LKXQSAIBxrOjENNCU/T2GpW7bW7aq8
8M07qdiVqRQEgJlF6MCJed3Hb86IpdeFJhVlTY821bMqpuGLBk8CWZbiiyuCeHt7F16ZRtrFVIhn
8hVYgcV17Bmaprs4vyLrUBknnnjafrBn9anMvgcIvnb6iaDQDdB5oCK+SDSGooT3m9ntsdTiLjsF
QWgrjKci53vUBZhMNq4+fIhyYf4IqKzeSamuDW7NjXGeUazeEvBN49R2/boBICQbf0uBqXxAL69a
9YaBACtF4C1iFYjwldG99sZyhue6CmkViGQK3zxcFtEVNvdUDFjXnmSe2eSNlfVuope5H8FV/j3/
dAabk6BC8ZWwzs/j6zigjZ2MeUSlvwq3bu6MmLUn5RodQ1qBbY6wd+Drd2bWWk7t/IGA3ClRka7O
OL/zUdO27fQ0VRTifZ+zjt8DkngtsKNiZRbd+LntaudrGGcl+hhtj7ahFrR0PqLSx57OtPx/Z6NH
7DYB0a3wbCnCFVp+/e+hMJFftiReYqucm+HBRrgPCV4d/xKo5/pnNyyxdbaadmpgDgXdOyeIqC/E
GTZZTxa+XsMqrEw8J514mPlDWJF+zGs3fAKunCOazut9Dx2qnqlFpfYSDlGnEPBP8YdGMcunvOhl
NbYf2QhdfkoB621btJ4RqY7oGwLWi/Ny57Vuid0j1qs/Rlx83ptJX91JJZcRgfl1EQ9wqPySgVAD
Pp9fP+VJ7kR0KsN+QITBTSfEoeJ6m+eZs0u0zLlzS8+R8201hfF4fNA3wj1GB0ky/543EWjg0jMD
6fHuoq/PHWgHe9X0xrYdPAV8fha7jJ3uAYDssI0LN3i5HZEuSkrz+DYhifNC7ZOs73x8QiJ99EL5
J70YygJXskGmK7QDYBF0oY5yVR/gtgKSDRVWzc3RSytozVZHfKI8+y9T3vm30JJEEwDEKPF4caJa
X2ZFbIAZi0yrOtSFlz632FThcofyVZfp6CgF2DlVdnhPIOBK2JjpE6CqHKIlbZ3zWejqoUY7AhOC
oKs7BC9n80Y5IcGE31N75yuXl9v8lfRAKftzfKVa0gEqDEM9XMeCE8lh/J5Oe/6j8Hv/6fbCXtnH
Z3O52MfoKHY0hmDH562VbDlsZAeJGc5q/dUame0vt4e7NoGcmxkjP0fEZTOsNd08jyDunighmccM
Ebl1mXe4a+go994e6gKB/bpNWCkqZrQwjGUv0mjtWEWCbRJrqXHoYum9G7CXoVTTtZumM+Wq5MA9
UiOKtq0ScGmrMt/HdTiiQIwhBI4pf5ohwdhxdidpmujOkb5YYICIglxpLiBacyvhfDMRBuMg7BP/
5EFLfZcXWYYQWzDIe63Pi9AByE3ASqNZQkFUmYtx3LrDY3xs45M5pj4KvmBgAVq6EeraqYcqEjhI
XEg22lDVLwpa7y8QG8XHO4sxp2Jn8YuPpcZAE5Klp4QyT8ab+FWUAcIL6YSHTQSsmphhBEjXZgp8
jG20+J+Vyfjkhm6f7d0un16CCik9w8ySr3qVTsZKCXzPdploqvTOVXmxJelu0TvkOOuz0J67mJ4O
jqo7YYRzct1B/8QtLnYEsfAL5svB7vYsiCtLwVjwUFB2oGgnFrdy4AyDleAwdULiyPg3Mm3vZERR
g4pNlds4PoQVjOdWoawgUw2qYum08sEDIf5TuPX4ExGz6SS7Fryu3WCtW5gawpcqbLRsA5U2QMDZ
6YbfiLN0n1AWdHPU2/T2X9eMU8w11Oh8TeHuqrVe9zo+xCZuSeiRtfJk1EUJTNBGNOrOJr9AHoO8
IrvkgUlC8lrLOl/4EJWmiZcCoI6wdLc61MQgsPOXINefG15P8ytTrAQxaF96iO5i2vsVY0N4ySH6
2Lenf76j3u5BXnSgIBx6XIj+QZlcxDozHSoQO452wAwCvWXdTf7V6ix+MAzNRzI50g/oO9475ctE
7HVQVtrk9nzl2Z5/v43/GwrfVXMEg5au2RbRRsmxg/RXV6jmucFB9V3/oUMJ/U4AXG62/42sDK4P
il60Dc5H9kMKu1aPhaU5iUBbZXDcUQjz4uqzncdAsnodj6csh26xki6BYBUH/nCvanrBtXz9FXOE
ow809+jnwPDm4MPyRustdKITvWp8WXvQyCsb/bvDiBzeCnsM/CxlkO4NPRz2bTnIVc2luOsMFKX/
w/L//1+yTKFQah9b0VOHThrxCW/dHBtXPW5Qgc2b+OQH0zYNaVTdHnQZXf73+ZQVKRhz5S1hEZAK
OnLfCAFxl/cGTs9NqB95tFbk4VQIijvfeG23kScSMwWJCq2Y89mejXh7Cp/aoXCS6YiSSfo5REJ2
72YIk4DnwiSps4d1xr9N7nzp1aEBfNsUrjnrcjk0mLyYBMXbGyWqACAOHafHr8+YggNISfXRrweB
aDN5bLxyyqEut7dn+nJ82uMcbfD9KCqA6zr/9NCzzQqLSv/IfmufRBxlIRJVnfuxDoOs2Fpxg++j
M6bdo554/b1y3bXRqXnQqrGowwK5Px9dl5MzVUjWka35uTyorIVYOYAwe09HuH3fYPr3LR46HKOc
1nDu1JovAxu1KptWlAN1mlxiMfWRzFO3yh11qEO28Up0nmuhuWoNJiLa/oBGsRzdr1T/NbG/Pemv
+KHzmMrQKAeB+DHpHqjFrAd8tp8aoXVARop3QRZZCIk6HKhxtpAM8N/Ru0cTpZZn0Kshj0Yl69+6
nU0vYZO2/6J6EH9Ar9p5nwpkIgVktztRcJngUhpC7g0SBAUpIJvLuQkS1eKZPaiDG4RhjIcqwOY2
R361d9F4xubBuZNRXzyV5hFnvQEUB9RcMlo8EirXC9IiydyD35vGYxCYyRoTcbRKJsPZoXKXcyqg
IfWml65i3tureCqq37fX5dp2JNoi4AIQ5JKPmiFkmg6JXh9Lp5waVLYi7UeDhvwPKWuBVLZVHJUR
eMHOtzt4dbcHv1JEBSGLJycRHQ0kSEfnhyGMkw6XMJEcg9Yp3oXsA3SATS8DfwbyeVyVQT5ZB28I
WvORafD7tZYnSA7nBYS7vbBq9+dglMHG9Md/oGnI57KuwmnfT+hBrrUiaDGNLCon2eJUHWMoaSD5
iX2aLu5E08tzhcICd6cigQG2sXyt0EsRSRYAFUndxv0YGn7UQhertXIdZU303nW85NAZBiqZtyfw
cvW4JwHjcJRn4vyycosGVVVOSZQALuvrrTc404cR2dsHmaHt55pwd5oYOzYNCZQ7hc55Zc6PMyPP
NSOXZzWQwcVxNgenbot0QDbIzuK1mky09o2s2oJ5yp4Qo+mQnQIcMzhlvRJhI++cncvbkuo72nTg
gmh8msvDSpc/EnER+6exceL3U1RWT60Tj8+5GoK/vi4YCtgYbSNwg7xJF3vUVZnV5VqMnmRbr3Et
n6Ux82bnoYVN2owImucSwnHfvVf1vNxV88hw8WgKWg5Y/fORU2UF4ZR56dEuZo9TvZM7NavV4u27
CaYQwEqRiztfOz+vFuv6tjD/ijB5k4V1mjSqwJSY6I0VhpZ+otWP6BTd07C5yPZp6AgeeLylqBZx
Gy6QEWZWKcNJzPHo5nUSvYAM0PDTrSdUbre42RhipaqZIGJZ7T9xAwNtGySxREguysd3dayYcaF6
T965BK7sKyq9lOqQOqOOtvz8QvSYJuvgJwsspN1Nkpoi2XXV1LerUfLwvXN+L+8cZ8YYcxsD9ZYX
fWYRl2HZt0mM2qDVratc/AJjpX1Db7neZAYmK7fDxZUNBQBkLqHr8IPIcM83VEH3unMnDxHuTJeH
vkBW2OqL8CFvdfXcFMRMDAPMr7cHvXLNzTUwfS4JkmsSHs9HlWkWm6SR2alzuGFwAQLBzusSmfcG
B9OOXnQ7fcMaMUDyPqh2gFazO6t6bVPTsZhVF6hzc8uf/4LBzM1KjNI8al6LTVcNn10ihkz5cX/7
W1//p8XxgcVP2Wpm8NGTWXyrk0654dpRfMxFKeNNIuuZnY5eibfiJ1iomMUSHS80kE2UvoIJLxTI
QS6G21RF91nQfNErUv8tBgkKRd5wwhNTK/VIR8kYF5MnC0uR93EhRmMfZcWEHRuXChocUy2fEQgl
pULp2p32UlbTdCc0XLlsKGBDh0VyhJLE8lmE7Gzp4a2gH4Muqbe6aJ213iNFiq1AsTawat/quRVt
2Xfa4fa0Xtm30Dx0h8yPp+HFqbQ7F2UxmujHEB7K/D7G8khF8gh7f/iqt73zoQ4M7Xh70Cufy9lk
y1AMQ9FoWcJFWMC1W/LBY6mXYJYhwet7rkMbH5VK7Atd9tvKsMeHvruLkbseFv7f0MvAH1MO1Isx
ik+FZnRYvXdGtZ2GEo+HwkjAY6Fhcff9eeVCR96XVGw+pbO4zfkZKb3BVjUlt1Mco6N8CqUxbWyc
C8xNjKGysfP0soEIX+PmtCccjt2urlrnz+05vxJ+iYN0aCm6vGIYz38E9pfSrQcw2ghJlO8Mu8c0
Y+qa7RC53Z3c80pMmAlpMMN4lRCAFyd1CAcfCnk9HhMAgFgXNk2dAv70B3UnJlz5phlyTrJksnUv
hEIHiinIOoMBDKwJ+4W4rv7wrB+/ambWf/vr6ZsftbAKAZPT0luUUEq8cbSwGROgIKnaYeqISkdS
pNMHE93zH/9hLG4SutwcDsY7X6oK2RHAyYiMaonlvSsaXdAU6LRt7hbOncBzZWsidwcrBl7K3EtZ
5Ap239U9nBj/ZDn91q69kxPqWMlHuXyYKlxjj65eOSgrFveEIa6EAAqALvq8oOcUoiPn30jCJ2UO
guNEVug91b3bHUNUKHfVNLanxHIw8Rbji2db9x5GF3sGxw60nchBKAXNF9f5wCUGEg0FCO/gFP70
6DrR9KHDSn43yeme0MDFOQAXAcyd0uvVSnPSYSpRZ1N2mgorCbd657rZCsxqee/AXQS1eSCSPoP9
Ag1nibhGb7WG59YjDefhezD1BWaiReMHx0Kl2kvhCVlvbm/Ry5oDQ85oD53+EbghuZjGqskCA5kY
NCNQqNlaReDs6tr8PUFu3mSBlz7SNxPvwlB+56y8jJpOUd01apRkjW7rjzgMJGVgIK4ZV3d+2uVk
oOsBEBlUKgUwe9l178u8rjuaKUcFaXPbKFM7VL1Id1MQATLUgu5OZLgEUFF0mYF/NHfUTKtYhjvk
DMQ46OGxdVQGfKHsonyTUGjBM0bL3ewQqKb7plnomYWDLiHFokbUrPGu88VBuINbbHKvCH9R/Jb3
+MGXW3AWt2OnU3Uh+F9wVwzPQLo0Tk6jb+XfOyMAweXbdnuPVPlayD7LzpgEgBV0uLCVRcdoEbOM
BhR2NcrwNGVVRE29ltuxB5fbWEiZYtXdrQ3aAdusK7+2vd2vMQFs91Egxcah9XUaqjBfS61mR9hs
C98LmrWLme2dR8FrtWDxM03qwJwSFGnIAhY/U9NaUeAfFpzwqQrewaFlBURR7lSuzG0+iOShRQrn
a1Aqb5vYhGDQ18muB+X+TwUbeT1iDvIlrUR2NDJKjH2RY6scDu0OqhWSLmw0HB8MDMqmVOlbDEfK
cte6if/h9vG7tqz8fFieJIx08+as7s1TkqhalyXAvaPblsmneiinemMaxWTeuWD/j7Mz640Tadvw
L0JiX06Bxt3tJY4dZztBSSZhXwso4Nd/F573IMaWW/NJcxJllOqC4qlnuZdXUfo54zahWdEOoJLY
FehinmYD0df5pGgZaCTApMuB8bH35M1Ca2gG9ca9XYikAGBWNsaFy+mNL9kAfI1oHNN+qovtKfy1
yzyGXtcnjntaR1uvzzRXlcdZ1fD+5X20oHfM9vv7z/X15bCNSCgZAdRyyVu7qAaUpVpMq0D0ZI67
U07CfjXn7RzaFVbP7y/11uaghNKio1/vIYXycnMrYwF9RAHyrEl9lQdXzesnBlVYQePAd8PNKC+R
rd94mcwAGf9sRGsKqN3mBL3P2azc+oQO34qNM45P7bE0pyEP+YmgAFp3dL42SapT9VR5pn/+jzum
CN9cD5A52nKNPaLOQ8q7tSdNnJIZvQL0KaxPgFewQF4IXodZjdULjbRXbxMQKWkhQ0aUJ2jj7XI2
DzXJNBkSlJZNY6BhJqsC8RdTYg6Yq+v4n8es1m697ZX/dV4TKxkrb2g5r7NR1JEzFMa9xLEL63J3
AMPfFihGR12lrP+Y6qrAd9/0O8p+KsrDiAOJG2DIUrkXsvHdQUPglLkEtR2Df+IFCcLLX1Ugw1dR
DZvHFfIRM6Gldp8sIwH41SRaxwisn6pv77/p54naizDLk+AWJvmnBGDmtsvu0iLHqHhulpOkp/e5
tCsn5i4UbRIKy1irCEcBDa4UnuFjqNGOboB2YIcVbhrkIPTXCiPHsh7vLFFa30qr1T+nVaZcp8L1
Krws6a4EGYY/qMclRaz5doEHH52Pyv1nLAokHWWWJTqQX3g0foZR6c/anqr8UOv9aBwMBLIH3ytX
/EuVonabC5Og1+NWdg9YCJaqvY1k9glBY6FLAUzMPWWrrQcd86AAhF6LP6F6MDBHwny6ra6GCSAp
jd0uRP/IjTaXlk/vv4bXmQk/hAYREhJ0piyui5evvkwsdDJwgDrZY411T6qYiLT3g9uRnSXjMU7S
rLyaVUsgOdOJnI6+nWnNEbyYKaMiWb060jF4AzjsxnQF3/91u3PpkJmRPJIyUCS6xPndudRnxczW
SVlPqpjH81hqUJR0xY5K4WTBrNf5hfV24Y/ZE5kxMygcJRgkIN7z8mGYdTXpyhJbR9RwMp8Kpz0l
NNACsaxlUBEFD8s4GBEqPNqlpfct2W1tRGURVvY2HRxa+y/XrpsapnKaO0eahKbiJ7PZFIGFLmgR
tkk/YHbMhT6BHGnUxp8Tqj2fiYgWzZN3BUCpv0Nar/hvd91zXKAfwcf5fLObu9t1tspyqfrVwIJu
UH9YSaEEwhu7aKly+0Ig3jWZ/l2KI0jpRTkHfPHl9uE0z4OW9sZx9ewqmj3043UN26/aSx7SLpXY
rs/zhdTl9ZoaQhOcfRqT4Lv21DSrmw2c1O3lmOtde+MORv+pVmz9U143zH/l2D/G2bIqFw7ZviPL
VpFr2aRGt/hHB3q31RzrchX7ovUoSlu7lgLfgABg3aKHdN+UBXmlShqBZfb4nxWFNt0vVt1k90qM
a/j739fu9nv+Jc+kJ65AAHj7Cs3ARwu+k8IvIUT9RorK+5IpffmlWrJLqI5LS+2Okl0naZWOqXqU
pbtGPfHvbko1+9h6KYPv97e1CxvP20I0hmqGLfEx7S71aoDeUZrdeuwXQF7+jGzLF7chXo1Ws36b
+zJeov+8Iv1m5lM8TXgp6nbS/rrWV8tqtT4z1yPAPsy8Z9lcxQidfcQtazqOWjdeChevIhXnhpua
xhZJKHCp3YIE9HIerXI6Ah+quytLkayr5VBX/BSS+J8Yu4AxEooi8mCi6JIXTs7zKOav65vWHXES
QhuRgd8B/fXljnGP7h0ba9xzbSvyOkGtrw6n0SxOMRXAFNRwfmZfX3Pj+1A75ZG7JW0CxzaVWw8X
PeMKUUfATsUcC264dILT+J/eCPUANKVnMQ4eEaOu3e+Lk5Z4m1flOXHKLIzVWj8v0zC2AOkAlWWL
wQDv/RV30eR/K9LH2ehnCAnuEprERrW1r3FrBRAP0bUxl4MEt/9o5W51WtzJvsWyYbiw6O6zel6U
zpz1LNwOekx/+RrQw1T1Mk/As7i9ERT0fwJFNHTkeye+en9/u6/q36UsujmA2y0ANPsLamx7NRFF
dTa9JT2quCmfXacWBzq43Wkclfn4/npbRPjrhP1vvU0PfLNqQAri5dakYmpD31rl2UWI7QfKdNpH
iwTowkHefUj/rsJuuO+ZjvHyXq7iGLJMu3al+0Ey+rFd8UFybdw7fbXTfsxV4obVYtdXo5VfGge+
Sr22I8qUE6szZNRhLu6Wrus+2cyzqjNtOBydVyg0Reb1kZkgxbeoBb4q/aTeqm1D1FSr5apeddwv
sQC2AzEmIGFN75Lqx/ZQXz30TRxoU00D1bCdt78CGf5NXiUk2sOFG2tXcZya4Uzdd6tZzcFQ3PvF
kFHXYBEv/rz/tt96GlQhZHlbrsdlvPt8uqxiDuRmfLA5jSEk68qjPs8Vko3L924xZ39FFDaoFIl3
0TpmhzKvUQIh91TuJ10tIk3vygtR/Y2HAQSAsw4Ye/tv+yL+ehgDvuBKJ+ry3OMn+TEdtPneS5Tp
Kc6rb+nQflc8dQIXT+c0h09/oSZ748veJMGAhG8jekril4ubZd/aWe6g87Jo7k09TCugWxW/4j6+
tM/nXtDurW8EmY0zQVx/5fnST7FlD5nkRHWxYwW2PWOOmS2j8JG0cCKztNaosCCIVBKPH99Tu0p/
snApHAIdHtGJ/Dg7JDUKO4BnuwCM7dwHw0LTyYfoox9xqJ+KUK/yJqLNPwRm6mKggXsRQu8Wskwg
jJ0IK1TxpM2jfVNVZLwX3uX2uP7eIhInqCNxrhj309nYj0910dKkqVXv5K3VJAM0hK37rsXZeYGO
rcwdLMH3D/Qb14FDjYf0KBgZus279+euRo3faFIyRRyGa8mfvjAMGhLfntUndW6cQAF/eSFG76/l
LZxB6gTX8YwxYOT18tTYIzWV9OLiPM34qGLYmEVk0dNhGlb1wPlZUJlocjhfSdtGimXnJ7QKpn/0
wcBr2KrtOxW1WL9gkQvH+Y04y5OAksS445lx//KHVQieTsMAGbewBvmhdFO0T8bUAGMst4hnZvi1
Tgl+XeqlInKfbz8/E7qDcJC2Fjwz1pdLz0anjb0Fmn90FpRY6N1FuiL/ODpE18nKTARxiSdSDOk1
nHRzyv4jWorWJBFkk5JmVAcLdns0f4URhGYU9H1K/WSL2FC+D7Hbil/IWaO5qabL4/vH7nXY4Blz
2JF42wCOe8akBlFoa364J7UoAZpO2FCnSoLpcCGcz+8v9fqEPzPMqFgpXplh7VIsOGRrs1j0zroy
k5Edm9a9mDIjqtu4/9G03RBB7VsO7y/6xglHyo3uPHBRgLTMLV4+TcVYPXT3HT5kss+wpXAKzHxu
yH1MMOnMkX/1reiekrnTzzlmxsHUJgUA9nK8WzszCcQ0SV9DNPNCwvn6aWzNCnrDeCIhO7KnMWXF
Opf2qDq8VG39YXhwlFTdEjYycMX02Dp6fF/odn2JLPH6fbMsjA0cW1FLRF159ziUVl1MfXWwfCqc
EL9Y+2HqhIjGoaqj9x/96+uQpTZdBQCHjEb3uWZW5xNkLRwbPEuYwRDrdVBhUh6tcS/uAMrl5x73
lvukdxGYASJ8Iba9sVMyJbTIQKEjH7hv9Q+W3ehulyRndBK7u7RvTXIh2dZ3toU/1IXo/Tr5xK1r
Q3bSGiZe7R1XV6XBwF1plZPSez3WXZl2T/cGcP77j/R1VATbSKkAE4A8EP+Fl29vbpuB2X2PF9li
2+mx7tzye5+O7h/DFnYcZTRsf2iy0H9Yuawv6bhuX8rfVyKXPcBKrkM6XTR/95gTrReONGyMrRzR
3TrNlEWtVmQI5pVx1MtLIlBvhGFCL4Iu3IrIfrHmy716eFi0Tqux10oOxCMozrFE1MXrIU+aU6GF
VeH9MGajujL6ufqiewCv33/cr34D9z5jBT6W7TPlJO++lsTOwRuNVXkCTvPLS+z4ACJn9bHslYFl
oE1gDKsTKl6KffXY68eVX/Ll/d+wf+rbT0BIZ1PdJ2iCFnn5GHKpLomVpuMJktwUzVy3oV642Vfc
XVpfOGI6vL/eW3uG2wWwiL4TT39fZuhCoUyQanGSaZvNR2r5Gtc0dSyRiaxjzwnnqnS/Dvhm5f5I
mqg92MgnOU9YjniXjJ5eZfnsnmILlfhNtwPk6e7OGKnIN2XS+KhPqBaHU6Hov6tZESV4Ujj+PiLm
IHwz3Rzv8LVNaV7UhvFBNYS33oxEP/uYz7abwpGhw3DBkWkfYLbfxoAW/XpOCKyA3W/resdYnRgl
HqS57GA1zOWjq0z1Ua0z4z+KDWxLob1BeohoJ8dhV9vGXaLNzYCzLqh1XBX6WAZlLvAUWS0SZ6Te
gxE8ffD+SdjfUP8uSgKykats2FkvT55SajqoFhmf4IDoV/w8eWhzHHY1W6ihhlx1FNNovrDT/aXx
vOgW3rZkmAC3O+6A0scCrT+AbUadlz4IrfoArvdPMrXOL2WyY78uuaRjrrYjw5nswhf/5vJwWkn+
gN6+0olJa1qZddvGgLgN/ZbB1vBbYtlz6Jfe+hCblfJVWHZ1opZUMgDdTnwhK9jfI9v2aT9tBT6f
nrev4lzU/wBCsP02Ngc3GlVGUjdJb6qXfB7eerk0SihxSHXh/e+STOkZowt9rzyJqRXnVO/0cELi
9+iUdRYq4+CGdO4vjbH219e2O8oblG5xISK2746xUcXODEmzPK0Yo+BGnhVXjqMgTDHY3+2yig9W
YnSR0SzV6f2j/NZjxaqI5hAfEdfnLo5XTSznolziIw0FfJVVgXvxUxbbs3v//kJv7RDMMiIkJALA
W3cXtOIaE5rxlnJc8sH6Z0jz9tM8CU25SirHisNxsbCDpHyYzaCyezP9b1ORDZ4OroKeIqRwIBZ7
LIqUTou0DHTsZgvJCGms+WfADRPtZZlL+g7WxGBOb9T6wrl9Y9/IYDMGgw2KN82+jlxgeXHKkHzx
8AL+qLVeFvTU1+FSK8OTEMp6SIoKVViM6f8fX6wLkHfjwrP+/ooWnTloSgoSdpGOs/iTZq/rragm
MzlWThJfW+OQowHQ2s2nYl2zyNWW+cLmXyOVeOzbYBpiDTAIRpAvI2WWqKAslCE/TROeVGEl7K7y
hYskeQAmF9PR1XJSz0fKrb9CWVGZw0kgNxH0LYoavuzRG2nWchz9brXM+Iz0kP1PPrtC+K42el4g
01Va394/qa8CAMMzSAxb6QFEm4bmy9+cjzZ55Lox9x0jPinqMreh5XbOJyic+t04GOODDrHjkgn9
m8tyY+KGzHTK2WueDr2zAC1sgdJ13h0zBzRkKrM7LE05M3jRyuOQzMuFI/Lq699G1ZwNRJC5RZEF
ernV0nDWEZXt5YQFXPcES66MGTg0+aUhx3OL+e8MGa7mi4W2zf9VuWsMPMvO9uJTbo/JeCtMLUWY
oQKYft3KovxZFkpf+O6gKAjnOuOSAoLqRvtqAaeKuk6DU4Fw4prg7663dqI5P+tU4tVtac3Y+dix
rGsYr4wKQmkPMjtglW3DvU4nJ0Ha016UMLG2DqBiVDIwp9w7j+roAB+LU1gacbdU5K6VgUaZRS9L
hn3vjJM/Kqt5k8g2jlRnyqx7dfCe+z7q+jhIG5FDNS8RHTQLb+0PNkPewodk2d0kFUZ8KCyMX8s2
rT+My5Dh7i48fY2qXJefYnXxEKUvllhgxahNTWTbce5Ec5G3D3Fe9x8SrbEZA6m0jP2ulm1x6CC9
fnHVefiTjth4P71/5l9lbNv7gb4JcofSFATjy/cDhjePh3bEILhyXdx81i7CuSUJ1x5NqveX2v6p
/VHYpBGYhtOiJPi9XCpe6tbsXYXqpdedP11iQ8yu6ngMslz7NvOGsGM1fxb5CGTHcy5had868WSJ
5M2QA4BC7z5uK2vmCutD74R1TK8d1Dpe6yODn/oS6e11tYDcy+YKQdW7jbL2TR1lrlaljq34lAEs
OBTx1Ib4H+t33BMIAnjDb7dT0lPv1GiALrn3oRnQjX3/Ub8Gx/Abtk+P6E9rA1bHy2et1sMocw9y
QN5VFIlL63NBrQdjMNzj1FX2rSOSB2+w6R6vzqExx6vOFWV44Vds6f7ujYNf5iIA/wBVfQ/RGZJp
iI1+WKnNlcU4m/NYn5M1Hb9JNZ++ybmPHxxHOGfbK+0PTGa6B9NY7S8Tzjr3pSHkLzf3pp8XftQ2
Bdn/KPgZW8cAxi6DkpePJgH+YUnMfE4C9ambLBuNzTIuEf90lEVBOvXdDfP14ap29Z+mM4lA9rbq
ezFe8Rd+yRtHkibMBpHdfGCggb78JYae0/ErOuuUKbn+aODNGtZV8W1Cqf27VekNNlJFd1SElSAA
iRJu1o+/yVLrw2IOxudUs/orQst0QY3pjYjAr6LAp3wjN9zLrA4dmItWM8cT3YMlFKNl3mI7JpEV
wur2/Sfw5lLUsagZoCtG4fjyASjOuqJACf/BbNspLNMcR0TodcdJJ2y+v9S/Ce2r9+5AK6HLR8r9
anyRds5GEDAYX7iT+SeBf6r7Y5fXjr/9/7/zgVGDn7QzgkjGAkopSI0BafXC1KYxAFI9d8d0kdYf
w6gz9NfKXG8Pa1xMa4DFantCxQrNMkXNbjOn0mXgDQjCHHRzcT4MzMEEgLu5UjF9cgY3KHXRQDyT
ifu7y2X8W+276VcmNbMJl7hQvihaXUJWGhTrtrIo83plFGWAa3yG7CNGd2dU2RS4MVrVz4eWnMTw
HVfaH4QplCcPrer7UlVbK0L1Q2ZRWhgVl+VkiiqIY3X9Oq1GpgU26JgSkb6qm4NiaHDx6pso6cZ7
t6yXA2pmav11LivQ23Bdhypg7hX/g24Rdo7tMH+Esrf8budK/KiKcewDbGXKf3SheeUxVToTJzDV
qZ4Qk1ytsDNT8x+uGgeysZM060EONre1rBX1c4+kAwoSCCN+ccRio4k6e0ZyRbhEqcdQxTJirBGn
YyCUgul/6kneU7NOzvgI6bZV7yxXLvWJGmSwjkrbOd/qeZ6Vrw1tKoYREGAqv+1sJLxLtzsIZP56
SLpnxZBOyV+DtQ9n3Rk+Ga2miEBYGXbgVddXj32mZliAeH2R3CDaNFT4xxp2jk0Xaty+2esuFquA
gQt/qER5aN1muio1saTXip10VUiZgWhRaS8iDivkHfUgdcupPMROlYw4hM3UXVWpx2o0Sqycka3s
1mthdOkP2xy1j9RExhdprEgBXvgWnlvau2+BrBwyAe1Lrv69VI1T5JNixZ1y2kQOcWQ2jeZmLQXq
U3qaaJbvDUqF5qdi2I+O9FAbjMcKvzplXpU+aAo1v+OWTa97ZbUzsCc5hsG9l8a1L3SZymPsDdVd
1mfljV5JtG/6ajBaGhc2L056BR19aaCO5ieSgiAyV+axCCOJ+h45wTrHJTpzaemBJl1JEOb2z1RL
74eSrI4TNKs6fdKQZDd9cpXqUW08Dy3CZXTjYJ4mzw7jfh3+4OiCZntZZEg0D+la0x5J3ML2R3Ox
pkB2RrdEowH5ERmPrg3Xet1o/nOqYLSMxvOPWjqj4ze2tWK82Kf2B+zE1TxYy6S9bsyp+l0yTp4R
e7TN2yXtabvFq7Msp8JcUNlcazhIUetW2AJq2TgSZwxtcv0lLlGAQF3V5DlYQuXiKUbH8Dswz+6h
bfLmUU1U7UMCEQ6R19VsuYq4mgKEizP3qBSFIq6yVgELpbVudt9LQMWOM8s/Yyrph+h65j7iMovY
Nz6cGTuXzkOaOsl9UjvL795Eb4FBu6ISWuAW3U7pmFGVVlBTUUDAOMrvGQ19xwONk520QsqgZsCG
xK/QNLSRx7YjM1RT5/tsyOYxt+X01TAn+R0youL4qqINmW94OTOitYGgEcyaeMin/FPtDOlCV64y
vkAWFwdsrUVDA9ukjd3bfSZ8w+w0w088NjStCxSm3LMK/MprJTtXS3mFRlgfzLOoiR8cFd9NlBUk
q3EelInQqpotnc/Rtes7Ji9tGk5JScEJ8dQZQmXqszGws94bwkoxUnC4k9lgTI/ngHoovHQrM4lg
NxmybGOYi3l9gHNR/yZtKYcg7tz8yWJU9h0HiuIrRZxzRqcTIBS+pK1zElJHIdKzy+WKhKONfa8a
dTfIE5jkPr49yhNjWWEFw4BpJ07MTpz6fY5aNPa/WeqFZIh9GfCd9Bu3nA56lvFdXbhqXw39yAa3
HAxdOj54Gk1bMvJXISbKmkZiNjmnzbM2CdwhWULMYcrDygsIRAJXrF9cHO1zzO+cehqQpa0rVFw1
LWjn+GdSuv3VUM7ux/eD0evql242eerGMKVXo+5+V97MaBbWs6SZ7+RtYKQ9U/cKyOZsWj30Jsbu
08GZm+ZS8vFG9mVveQcDHCpvmiUvH8gIiywt5tw5dYS22Z/E6H5bKBAvSZy83iADk60PBMDs2VTh
5TrW7NgTufF4ikt3vq3X3AwHwKL06bUUga4pOyDMK9oLMf6NYmsblVNvwcSCmrHbHZ6tALHyxT0t
1WD7LoLeweTqMkoWq7pr5XzvihpB09KZr3CWSP4fqe2GFwBDwQMGQ72rP7qFqCzHxDop4CfFdW2V
9hzQ53GWAPBov5KzxLr6uxIzBtGakf/yYs4AR99ql4+0DGftsyVzO4E5I7hrwY9pl3B/W7n51x34
3E8nMXLpgTJOArD18r2gkVeIhtv1NMw0dmJVGW9UpXJ+l46efBoVSc30/knfF4b/dvBp8ZrAPhHN
2HtPZCnutH3TFGdNaeAxogATEAIT4GgbDWqYsC2iEUSy00rcttaM+9EYf73/I3Yp9/NveLatAUnh
cPS3ku2vMJCXSdVNcJXBNejqNT46KPyUMr1qpvaSRMqrpRgRwuOms03NTcG1e8DcCx22K2N5Mmis
fbDyyvVLWaJ62Xrt4T/uisYFJx2lGfp25Em71sIyzQqwS9WMbKNFJrlM5lBLTREVwrxU1L7aFd16
BmkAFBh10TnZnexy5EiB7DQj0wV9i/5X+pTbU0FVoKgXYvarE0qVQiMSki26rtRHuwcocIqd5VCZ
UdJP4w28ZnyszNEMGmgk16bXOxda5a+2xrdA91MFDL1J2+xbJHOMlnUyekmUjrMSlZZjhcbSA4SA
chC9/8Keq62/v77tm9sYcsRdZOSoyF6eQ4qg1KzxybrCtNfzh0yj9G9/yHp8MguQb4qCrbS52tdw
OIDHOkcrGyPwqxFD0V/JSstwcCX8X8zMLnyl+4ewsT0Bg6DLw70AdnD7+78+kGYCQOGk83rdaolm
Lr4ihVl8R9jSVZ9M0oxL47VXrJUNN0A84HgyGKZls+tHOD0Xf5W5NBy8AdqUsZ7nQh1DHbF6n2b4
J5yu7ipbuUsTeTNSofju2J6nRlyaVzzv7O9XQkBwaQfz/QASee34K6GqiGFtvFNPmXJQPOeuzVFv
wx/vlIn7kaFUrddH0yi+DlMcgquNlLK8HSsHGZMhmOAiBGmj/aoUXHTn6tim81FpUD2eyyfF7M+D
qYaJLT7as/yPUH5mPJsmIHGVaYOK+NHuQ4lXN4szMQwnkIje46Smvd/ZqdX6gzasD3ytaoxbpgLY
xmjq04WTvM18/3ps/y6OMAYTJij65FYvD4wmkVjICzU+Nd663Oai7wLQyB1itgAmA81VutvCKMeQ
ObV6SDPDOZt6nlwIFbtTu/8Re7DN0IjRXsamPFtx7H5sYrs+bKSwwzIv2iVuCNCHV1veEDcQvCkh
wREZu4935m7Cn93Iz7LTmoOVJWS+elmGMnbEyVlUJJZRfLhqDGP6rbj9FA7a9C1fZutT31TriYKv
9w2p9ww68tW3Cs170HPIWYGw64G03i70U7N67l3f9OJDARU+aFS7vIXOlD2Walo+VmlhHj0Ry0Nq
Feu5Nuv+Z470ARjEZbnGqscLM8TkuFqX73mB1K0zxXcbAyDMzPFsWl0ejj0TxzXLqQnUwSD5nQxf
qzrz29poSqj1vR72QlFPWq8l4Tws8amvxHQsbE8JjbXrqM/nrMWGh/oPWVnZH6aKhoJMeqXzHadq
nxpyoyBxps5PcM7IfARild9uj24lfklTMMdl6mPlDZautUa/xnLrHI9J4icNnrKqNAU9HUM+weGr
n2K3L35CNMzpR2I+e85q24Lrinh0tI0fZAizWQ2tiXoukxaG85MweMhCanepgneH3OyuZrRAKEMy
NZhXuZySuO6elCbXbscFtQzVS5pT1vZglvmi1qPalG1kq/GfxI2nW1hc2rFanPgBV7COuQiO4OTp
rvbgTMb6R7pLF0pkBG/Ngou+z61yDZQ11fCYTho1zO3qETB69ziqenqNXOT8Y5HYYZKOjp9lPsif
KT0pQDVmGzWGKPEe42jEdjEETYqdi50V4lQWuQxlPZchyjfDjSqb5nEQlOiOzOLZb+t4ujKrTL1a
i9qo/Cqxsnun1ecDNlslFZrpUIjTzHFwzo20qXavrMFMz0UmxocG60bUMsQUZhbdQSz4Tu6cWqfY
rqpzOsMFsZLsRpFlFapWbpzM2PKCqVKFX2tL/bPtRf+VNgeRh7ll4JgFb7nqMPa0Bqqa1nX8NoM+
C+mI+JAnxYMXoxyJSmfaHu2h/o2TTsr5i60ApNlGr4mzg8cA6D4Zpo4pquL+MhTLRLEFs7QxsNpR
3iQU30+KzJcQBRLvY+l4lelrjYM/nkarq0hj+bHFN/BsM170pdJNd+6SxQdYIT8WZp3Hpm9dmL55
fhr7jH6Hm9XRWpATm+UMoGUspD85Vf2Bz3C6chFM9HuGvWGaNTljBLf+UJJGf+gxTWLLq4VPQtY2
H6bZMtCgWIZI2FirAoYjqc3i6aB6wgI4rVcYkSRFEWaKOvyeJnypi0Sun/HwpjEBZh62sjUfG6Cw
50ZLfwhX/KKvOV7ZKRry1tzO97rUlcjR4vXeSEz1Dsz7rzR3P6dFU18tEG5PZSvGaEw0WNAEgi5w
CzEFSrdkZ3PNlaCp6W8VtZr8Kpg7h0bLjHqMa8QlVPm9tWrxQL2b6xjt9EpQWBjD1wPgZjN2HF+x
Vv3QdAr+orJdmDJujQuNSIfIZ8j4+AmEq3mo5nlrOrU/MpV9+IU7zZGg3xE2eTre5LGnEYHq8tgM
+HXS5syecsHdy1hWBoNi5OGcL/Gdl+fyp+3JbA4s4SoHZRpEOGmLjFAv2gTkYyWkP5WEbZHbgUuF
fw+ewMK4hJ52MCfCCNVFuJE5iN9ohOT3ZpVjx+TpY1i3xhcUXLWfWKrFH2B+o/CmqNq17eY9TN3c
+epIsXG/y6/SdGuw5kYcptZC5VoWSEkrmnVrt1NFWDMGwFZrdSW9rDvFxmT6tck/giBiewDePD/E
TZt/wHevuEo69BF1sfUK62JyDxikC3T1Zu1h1CZ5rmXcR6nRrb7XNOCgY1oVRabL0LJQdK5jnYiR
d0YYA3cPNNF9dKol9vsRHrqipg+WN+u9T805PNRtYh2EcJt/3HwyHkD180tl1p7QMs2DTlHMQ+cq
xpk5E5+hFrvOd3w/xiBhynqTDOsQgrqqybphWNaabJGyrYdI6UbtYNXyqakFlPhGzdLIGRIzsNNV
B+aWj+cqQwNwnL08guqRhYYZZ0eaC0Mo1ti8nkcOibmm4gyOE1kALzYPkEXWiDxT+qoxZEdawsax
HbGsV4pFPZPjNreL0ZQ3NOFg1MdEbowd4nCdxHo0Kk3yx/knn/P2jjhWK/YGVy1EOjxiPMSQDbU/
WPjyhK3WIMlXluoj6gwKw/V2DanIxUMN8MnvO0OPYrfKjzYzkCAHR/douFWL2ytGOVD988XH+7QJ
XaVdjKAlVB+NwUXS3zOmCJ2ULpJNxtg9a4yWblujhGuuyjuXZqY/K559cNtF8cvGUg/YgJhhNUF4
XDqt5oviuYk0h+airYuPwsIfa21FUKdmzgNsjCbQinSInGXon6YcVwUtAV/oWUodddRiyC3gvTo1
pvpt0Rbtaz951aHO5KM2TPWNZhWfOeLZ/ZoUwyfXEBmyGEoZ2bDA7nsUZg6xuZaRN0Bt6NDfZZBB
lwskk3qTiSl/MCtNfB1qmPNLnS3nDf8Yo2MnveNkwQE56HbB4E6q2RUmxDPmQHHB1UqkGhtmm41t
1F/LOde/MqctgLYYMVBNerbpfebI9IudmUlooeoTSsmNXrS4F/b0SA4yK/qrijao8Cu8b+5sb9B9
E8XRkH7PfHK16VNqpt1t1izmYaBZ67tcstfzWk9hiwq2P9mkougLlNFcz8ZRQnU5VrGceEObUnYH
xPHaHVb9H3PW6vOoTnUUL918BUMQbZ6hNyN4s2kELCa9MpcxPiUT2A3DQ28obws5++osegCvXU7G
0KWeG9pCL9B8dKajxY4+4mtZPJEcavdK3ifXaxJbPiiQOiq9xMN0BL84bvnx4JWKdihtbDhziZ4D
grjDKRWqvPdSmyxF0rSemdkRWzvdHxxkneGk09hWDDey0lw5igLnUFcX1ZHB24ILsG2FtoLw/NJs
MwkEwj7IOUHWt2qVe2n8H2fntSM3km3RLyJAE3SvSaYtr1KpJL0Qklpi0Hv79Xex+mGUrEQl+jam
BzNooSNJhjmxzzZpBtrXF5t5zDvfMuAbqDjbHbPIEjeADI6vY+lwQIkQH2O1NzxHDzQv1xBUQWbR
b5OWcLwyFLlfd1l2TGyp39cj5U/ZW65fkOD+bE0mP80NiseKfIatAzcEV6oWQ8KW0s7Q59dWH/A0
ontP/2QsrG080RsM46x9EIMIt3CQlW3SmMTOz5rrW2Okn+aqtIisGdJtPSfpnj2g/QqFf/bCqjRJ
ndbbnaum4imossQn4KV87icSgtJqxA7FEBwreHl6VW9Znp6rk29DYTmIpOhfuKRoN6Cgkb7JQxg3
bVgODzH+z7thnMut7eQwzc1SmzZZOYZeXyfG175v5D7mgpjQCrWGm2wI+t2Qz/KEgfK8mbsu8xKy
Y/00CJWNmYp529N49wvNaD7plBt3Sao7j0M5yBs2gsIzWAPbYsBotKnA/1O3D39YEafnRseg705U
0qasal4KYXKRmtws2NfFPO/kAJ5O/KZ5yEhkPkmS8Y52GWHBNenEDnp1ZateZMxsOHOnf+4dO3xg
Tvf7YXIIYRQ9k8OenFNH+ueWSCXNc/uyO4R0WWLgbxm+lkoesZpQDko87DZxuwS20GzcSORw21SX
xa6zuG2q3EMpgbok94aYx3dRvO55LdNdVOviweyUYmOH6G7muVG3rpq739hQg9knu6TxKt0qjuST
1du6xG17ctDcpJyqW02n+94OFB3SrMO9gnPEQVNm5xNpa2JDBUacA1T9l0Rf7g5hyhzsZH1b4aFG
aNnIvkUSvHOUE06cpWkNCSGXM7scr/Eh0vOBJd10nzVyS6Un3HY8VHbd4KLZzlzqMcu06kQ5EKqW
/iiUYfDTpDX3+Ould7MyG/7i8O63hPttLLOY/E7LrOfR7OVpCDAatNU02iVY0R/aIP/SQblYSirn
xkmzmNp/yndmqAb7ZI5jajLQYXprzZ8Us46TY5rx1uql+qwI47biiHrAEN05BJnd/bCMIvCHfhK7
QAYTrUAS0+BHFIo3121zmKoaCnzS/CZz19o7XRvscVwyt1lhye3AluHbCqvMGPr2xzCSCZUtO5nb
FvNnDmiypzGwex0yTvi074ZHUYfKg7RFLel+cRuEofHYznj8Q2ESewtm6Z2C3eFL2NMrn+hnsQ9l
QA5lEO/HwSqf0ClanI7gO1OiLurQ4qHKi7bwiyaWxywxjMciibVtlOjdJrI6x2vx9NyEQdjfoLos
fa3hrlgYef6L6xOps/jbPNekphLPNbg0oU26ThHxrC7iv/2g1Fq9mdu3KBT1a5JUi61C7mZ7HOL6
zexKUnVoPG4/RkLeYxCLzzc0X3Q/0E/XVGalzkRcLEswtsxwr5Z58dVpB+U+Qkh1DaVbY+kAHstg
0Irpk+Hlu8Yqu8IZ05JovBP6HjnjGEdRl7mduJNVrB5BYaIHqrbZ3HRT2m7igU/XDW774+NHXiG0
b78Czihg8GK1BXh3jv0YMrTN2UV/btecO61dp/f6bKp3vRZXh8pwryliL73iv8dbAV1aL/rOcHp5
5H6k/uix3foTivFHnQTGFb7MAuGco1rw/fHHWCxfFxLbaqRZUg1WWGSc7LyDJWHL6HZRZz725Lyw
uavdoe6jYU/Y1ZUGxaVXisYGp3q+HEzcFSeoge4yavi3nCLKxR9lIk25VXuwv01sjdmndqyNK1zl
dw06CPAwpfW38IMF1zr/iDJtK+xOYD/SfKKKKmxJlIwYp5aV2Jov9dAul9gwsOMrC+bCo+IIrdKF
hJEIWXv52n9Bza6bEts20uBWS9t+Cqu+uCNw3n6tu5pDCHz8Cuj+rifIgy7dwH//AjE9H4+Lb6uV
FJmnxm3jAx3wPU03H0nndqQttXcQdNyJoBHHCkhv859Xis36oLOE9hE3pNWzCo54NwXFOLQTzF0/
bwd9p3eN9cuEamdzg7y2Q1z6qkD4cNhIsUXTsZpHVpfo8MfZIQ2dKOuEav6J0rd5IInsa5pxTnd1
8F8D1tiUKOKXDcnB/hbf8/MXnMMGGyy7yk4dPK1T0o/BZ5Uqzc9GAYfm4xd6YYEufkP0KtTFAM1d
vdDJnZImicrmaCEqhTbvjLRtUopGfMb2M/XdDhOsdNdU8fT545GXf/Nqa7BZoLQK0Eez6a2eEg+H
sjRV6R6mLiXsaNbq31Ezz7dzPEzfPx7q0jbPWLD23rYD0tfP3yi4VQYCNIYnu7BgwyM8/8eArexb
dimfAqXptsbcIkbPe/tJT4pkPwAqXMHW3xEF+Kq0+uhSwVrmqVdboa3001zHmCgrRQk3fIgAAXfO
VEz1/uOnff9i+Z5isatcXE1YqOcPKxNgbGAYzCrDUP3eStP9MXZLlBh15HxFUf9+L2Aseqb/5opS
S52PRcOxGHTdQZ9hEUEXtg2BGdClPKF2ElwrS04F8eN+OmjOYcCr4r+fZNiFgbcv2wHsj7VxmGNW
E5yINDhAYK0rXx37mcrM6VVyMyiM82urxXg3aRmPzY++Hl1bc90gwSUSCn2Ca2QcdfVdISvIRSSg
i+I+Elr2nFkT2QZtHxqkM+cRhZ8DWfTVTN3skwF6X8HPKSCmIDJqHuSESJz8ePIRCLqq/0SpMbYH
2VXVJiP7D+aUKl4wS0z83L3pdbPyIkfizd6G902uFPeyE4P5moR5qR0nAqD1WyftSvv34MwSP8VS
oSNaGmPyYyrIGPe7flquC4OLy3sK+TE5TnAjsLuMR/1LZ6X65xr+R75x89Z2KIq7KvJ0cxDDHQG6
+e8xJVpxk9a2/Ja8xFiSGqBlO+7vNb2Qcd47SKjNTQmB6pnrTXFvGkl6mKVlJRtYnyHNPEWbfpJW
I8xtAQiKf6aoa2VTlXDI4G1pCz1Qzsl9EM9Guc+MuJYgdWHYbqOhdISvDPqI8KrMEFxg1UwS4qRz
Gmytcqi/GMMwTj5N4PRHXizvtnD7+8Kam0dmCAEN4xSCpPdqZt/NsEKuEeXfnxJn02Kt/Q8BZjRR
B8GRM1rZlZNElhYXyhOP/6V1RE524txe2U8uLPO3QB6SSJAw49V3vvTGeohAXQZJOHaYPKSNMhxm
4YyHbJTRFS73+0OCx4PjZDHpIRGs2R4pNr5Za5bJCUzRMfe5FVgPRTfHv1u4pmJjw/l8atWMtpiW
jqBFH+9n7+sbYkSQoWGajh0jOsfzBy2aojZSuyWFMhiLmxJgqnxQsISuDmOEMn2L/WQ3X6lb32/W
cDJgtiz+2GJx5Dsfs6/dshNYtx17ewhpk+iRVaPxy68SrC6+Wpg0UIdIHwNwOh+IymJIkhH9ZJq7
VepJIWKYVFV1I+hjeW4e48U6xebvEW7YlWe89F5Ro5NiR0oLQ6/eq2yUPm1TjOKq2OjNzQDz+6lJ
EnPyIP2kDpzZpL+W0XxhoYB0C4LloHRh9bh63B64v4zjOj0GqLR2btSEnE2O3Cll4/q4FgCzoXb6
f0xfnnHRpy2Gaesajh4YJ35NYG3c5x2bn1aNtxbGEtGuBvv/Q6wbDY1Eh6aKQ173+vHsvbBMWTjG
QgBfrKPN1TK1tblTFOL9cLhXg10/6EGwlXEgGy8BES2unMcXvymwN4QTusIQT86nkz3ouWYXc3vM
Mrv+mhdai+akgn/i6pHhoTjonj5+vEsDGlzwqGcW1/G1lN1pMrBDUkFPspxC+noGzZuNMw/pb3rI
3SeaJs0VetGFkmOZswhT4UHSdVgtTTwbzCXqgCs7R7+2DczGvJlbXXw2cE6Qnj43s/GE1Q+s/6TV
gm8Ny1a/UgesnhrqDtWGir8kETGwjtRlmv915eqamqizVu8Olprgu9uXXEPmaIheJECv2EYql78r
Q64e+83mEbMKA6I9Xs04Kp4PWaZhY/eKtA/L1etz3xXRPbnA8rHOghK9yVSH98KKDDAwu/hi9jP8
8Y+/9GpLfHtm7l7UsFy7UKWtJrJex8ZkWlAXgsptFg5Bfq8barn7eJTVfriMgpCUYB94JYiq1hc8
J4Gw0YukPXCoLH0HpymOemnNO6spuhOUkcyn1SRORPRcI7+s9qZlaJiGS7SqtsTbrc1KsVK3tVTq
cDP0sfrSNF3sp04Z7yc3qL/bIip+hKUyvHz8vO8YbMuo+BFwslFSYrixVJx/TaUygGDrwLs/2ObQ
fgkL7iBfVRJriAPtoeslbGevbmD2LwRt6a8GvtmqVyG6/YomVAx042ODtZftjJbksA3nhU1N1REd
fUV//27+8Tsdlhu2wDb+f+sUg7AEYU2HejgMkzJ+dhxw63y06Sqxm2NoBh/0IXQisiIU1YEwkrpX
PEEujA8gqJmMrtK5c1cnRxx0fZqORX8YjRIqb4YtR+Hn4TTfTk6dE4hH4UBchjGN3bEqUKn7XUvQ
25VFsNrNlzkC6x3IG+atTnzu6mtlQ0n1b9ndoTQkWLUjbZuUGEVvyQUP+uxaCsClh4bev9BS2W3e
Tw4rcQlB7rsD7qLVJ5GW7kMfJNIH6dHv8dmiTsfVYlM6c3NTu3CHPp6c7xYjt0eek7h3cn+gxK2e
ttYRMWUYMe8FKOkxU2fMkOew8EfVko8QT8ZfplM4UP+za8zvN2XpX+jAm/shuJ3OZsBVljvm+bII
Emtout51D4oI1PoAp2Mqjtwv4+jRkk5Rfg/tSVG2lQSj/ic19OZRgZZ6M5hhm2xkYduhZ4xNeui4
wtAPbuq52I8SXsyNa1aN+sQf0PfIs7P61GVJja4o0mOz/ZkCAec+sl7yviaURovYBm2G1WU64amG
1W7TKM17T+/j6bVw1cJTp+4feMNl4osyGUlpJY8ElZKD38e+QUTyLY8t/R8If2Pm6bTOZi9q1fx3
YiphudXQwXE5yJ1+WzWzrdBIj/rBnxuJ6BaIdMRB5qGWwjoVjXNUsgiNkdtt4uDOBrsAfMp2ZFx9
hiC1Lcv5ZMbfUyo5iGpUVZsy1g4FHc/pzc3G2RdV35Xbwa5CmqBkRpQ3vbBqXBWomX4OfeA+2XkV
/2gioX/NUdB+DrlN/9PmSMdY1kgF/YYc0iNSTvlKS6lZ7me9IKzX1ip80g3EoJ4dV8L2StS5d2o+
R+FtU+dmjM7Grgo0qAnqm8GpHuxEj7MjoZbV89yMGfxYx6BFyoGfPDh62EwvIybkdyFUzdQrIcdd
8/5+d5rhmgxRldfnUI0CE5/Pr7lX65Rma3Kayl57sszBuWut4RoU8+5IWUZxuERAYHNx9l5tWkOq
iHSYBuVAUdtFXlCr+kEJigECWIui3y3QWXHoXzlD321Sy6hAeYhTQRB1Y/nnfx0phUCiNtDCOfRG
o9x3QR9VXmV06g8lSdUrY73jHS/20wD7YO2krVHRrxbqpE5Thf2MPFmt+iz1ovGyNEbHpE0xNouK
gdwyE2i8uuC3jNvyaI5DeIjgXG0syJTXaNCXHl2wX6k02GkWrmnX6Orooknae6RHRFuMfbWHMUiM
Y1iJ5MqTX/q2jLIYR4H5W2+WFX+95WC2yiLJTftgVY1WH7M4qebdOMr0dzXm0Z/O1MN0X0Vyvmbd
tXrGpVuEhRjXYYGEAFXMalduwBG1msbgkTOBJGVY0xp5mmjqOp8G4zV9y+oMeBuNVG64+ZiL49Rt
nU8mLi0EZEyGfZjNKfltjlP9NCdlC+U0I7yLBqjefB26gtq/SJryWiTWenotwy+mUZgaaTj100w6
Hz7E+gyNZK0cNHKdEk8BcHwONKndx01afU/UMf7HKEiz3lhNW4fbZIqcyeuLTFob3B+5WTZtCcfk
43PxrZfz1+n076+CIM6Khp8Emnv+q1wKjlpyyT30LcQxsgzt9Nuw6OKgdznRS2d0CljZoA1snO4w
/kz1rK42EZ1mJNh6fKU0ei/KW14Siw91DPPhXTqHKfsyy9i6j1GsDJ0fTHUeeY07zMqnocL96b6d
Swc+0GRP+Sd7DErnsTG1dPg0ZXmr7sxOTZ45nmLVI89D6XeWw6545aJ48UeaXB6o6mmngAyfvzPe
ZEC710lPcYxJJjI5/c4smpFYUbgDgAIOCTuDtVBb8FzLunbj9BHOPo2Ev2A65Gjn5jMSU+/jT7mq
sP79krSAOS7pv9JBO/9VDu4Og62P8ZHwt+NY9eomzy3NH2ibHTL6O3cZzHcII0r4PS2y7ceDr7aQ
9eDry3MhJUQ5C94Ark7BS5otQknNiJ6HBjMXVYfClRXFdOWJLzVD2LERbuOTyX+vcR9rioVMFOEc
9MJxP9V6XWpeZVsk2I6OXX8PdNN9IvCq+405Tfw0Gvpj3kTOlSV0YRNzgA3w9ASCYhtbbSu1bO3R
QS/PPU/JDmpa6Nirj9Uui1xx5YFXR/3bW9Y5pWATELSNuOL8E9txlAGOO/IUpnmK44JwmgmOq9Jd
uyFf3KwwZV2MPOkSQLA+H6k2glTpNAjRVVzp4WYOIRJin7JVtUb4YRoVxzakhEsHlZyRGixRGy35
0OSZdmy57F2ZXRd3KTZuC8cUrtS0S89/Di7tsLHrjo5TH4qnKc4Jcyx0mL6KncH0xSxLL7pvqSQP
Ii1nZxtEle1HWAJ+PMvXiqC3D0CDGh8bfCF5Ofr57+hpL9ZFaWQnOFfYxxciQ1KRlq2DQwbO7vNt
OFVT7BMV3X/Ps05GpJtrwV2mYDSxsbNqMr2K3Ow/ZVHld9yGgGKVSOB9X0gNIVWT0joIUcPvCMXD
+SKJdeu+DBvxgxUVmRvdztw/lArOJ6TBzpW999LkWvpBQDJ8dLxjz58tCKJuIO05O+VQx360qjtm
vtskZuF//BIvbRUCRR13TsfE32v1DgMtSmfIscFhHh004MIskN0vfPIJgqspWgXZeptegdounP0A
If8bdFXbYTJM+nNYRkcZ5tmXNKqFN9qR4+nWTCQCUlcvR2SyLevBOH78uMvUXB+wJoo+ULalsbd+
rWwYUolcJTy6BoFjPtex0d10IcYO+0pTRxyfrEWv8PGgaywGhAPuCalPwED4tAIYn39MPITwzVK1
4Jh0RrXPZrvctfNkbzBBlRtcs+qXJaVohz2h9LMuNjexCghhBL308Wn+JzYNZZM5ivDcxBk2ASXo
7uNf+G4WLJlUHKG4igNBoBw9/4EiaxdpL+RWHSh7l9ZmtMM0ZljYrJDRgzryy5Tz++NB3x2Ry6Bv
fCxu5bjXro5IfP9a+h8FwqUc1BPWv5F6MSngW0Vxo0coF9VW0j46Soplbx7dqz4j79bYYm9EFiJO
wSQJUd+cP3UQoreo7QouIMmSFHr4PIxaKW5cJzM9LddND1jsc1Nn3SFKkgQzFpPG64TGMW2X/4sL
X5DXpn3lCHs3R5efRdnAVX6hbYnVbMHIN2y12sT9xKolqSWV+qUS1bCtgi7ZkuGnX1mNl6bn2YCr
5SiiuNHaQCbHDIOMZ6WeJuRm8exXU6OjhCmBLEzUIthnYKc/S9XPRPo8QmvxQS8mONyl6eFfFu9g
PzWeEmPJ9PFMeX/igBdhQLXEt9CbRPx7/qVyXKThbAbKcXZr65DG9gO7fHNPCtToCz2a/Do1DZ+b
/WdN7bSN3RrI9JZ39vHv0C/NGNot4JQ2M0dbs1qyIcNxJRABRNihiii8IwPHD0Vzs0WMp7yA6FYC
rMIF97Gcovg6OrHzmlpV5GwLNW7gZI+JUe/1tsIvqSRCFpeldlxmvxNBqufYjuJjOTQOaBQKX8rU
LHhq9dx5EKiLTrYTwMd14lZca9q9q5tYB2wAdM4W0gXi8fM33KN3LrLahPAQNdXBDaN28OxcM3eu
HYXXZvillQ+qzJdc3N454c4HS1Q9R3XMys8iEOa5IvpSR/KHKD7MvGahsNpdOx2Vvip2Sj9X+48/
44WvePasqxtD43BHMJ3ZPUYJ0VfIJhzlmU57fE32f+ExaWwsZRuoPxf51TsNoyoPAovHHGRe3jlp
XJ0SNAd3osZm1J0zzJuSrnzV6TJtbLXVjv/9MamM2M0Xl1Nwi/O33CglGhmnUA7GhKLQU7q8GDzM
ZHL1igP0hdODCxZtUExEqMfebmh/IRZ9MFSlSOL4BDoOxWJojPxpHsOFLpjFNu4eRV9Tq/bWeOVg
fV8BLskUCzpELx0v/3Vh3HRDN0ONjI7KBLX/iF7Qz6sGq86yVw+1+mXi3b5i/0WmQKtG3bFMcTLb
hUnZE2/QaNmTRjBN7M9lXTv3IixD9xSTrpYdAr0NkIbGobZPWjww4a21wvXcODVhlfLn7a+GU3p1
l6bppi4i2R4+/nhvDamzSmV5NEwSaYDiRUDxf/71sO2qIdCN1XEAiz5YUkn9MDd+9JEi0Ykrf9om
fKUVXp9UFyBWGXNUYiO1Ptgy0C8iz8LL0y48phmcoCsn1PurHj9uCYYzEVpD8LNXP04RShcFsZOc
xiIRp1lDXl5KN7odSoS6eq9ViDXnAQsjORgPLhYFvmsP16DWC1uWKyhYFscDSM5rjpYy91mtdgTU
jeEIZR//7U2jqgin1FG50qR6M7ldfQ2obwYGzZAnFxOP86+BnqGXZleox8l1yuRoKtqs+AoesLjr
1Yn+Qtp39KutgxwVnz7aAL+d3ZF1MwJZRp1o/uS6WmKRCBpl7WrXLmofSK9qtkRDZsOGjGJb+q5i
/UO4gvg2IrTDwbwzJnfTNGXwT0pUhbkdgxFASsnnGeAbOWe1DfJOddExp9MnvRmne87u8mct6/CX
jinS78ocQ+S0GDZWLPxojMFDShycoOKo30dU1L/sIJtfg6TG7cyVaTl6GfnEdCpxO9smbGufSLGc
0Fu6nfGaAA7+wQ+iVHeIP0XsxS1MKb+ZWlSzYdpOjm8beXrvhqGeHhii/V7mNI98rDsRf6rpY1x1
r7jmObvedeb7SBe19g09p/UcGFi+IVzklotQ162f0FOjvp6x3uHllGX5ULvhDM25JS/2BtmuWfDe
CxNzpMgI/cKuptKLjRYpwsfLcFWL4UeDQSn2igBL2Lawy51/d9LrYyfGk/tYKoY9bLpWT+7dSlM4
lpAzGCAQV9jeazjrbUQufMD70A1w5l6XOuaQNqIU7oFoRTzeJmfi5Q19435BqGuou5h2yNc2GNFP
wvpUbbSLTfZAxma5uFPWADxd3JFul5tGhZIKIcl/zMF5+4UurHsLEIu/1xBLaqQpomRFOeRhZvhx
HyXbAU+xb12Ld11jlfU+Scrw5eMPsVrsy6BUgIvtBzSBxcHm/EOQnFsbTBL7EGgB9tpoK/aNDnAW
lOO1Ku/CNydWSaMpzN98+tW52cbC7UortA9GV5jYq6V44vUoQO3WRps8q/qVe9DFR/trvNWjccl3
qqwLrANQw0/dTYfb2dTHXQA4cAUrvfRkgPxYfWHXQzW9ms12JhJrdBkpzErn5M5tQ75OLF7VVpkO
fSmr7ccf7dJ4Oi0csDHo/Pj4n3+0OiLttrJz9ZAm07RNEvr8ODi6I/HGLFtPTWR4FYVcire/duq3
iYJzz+K3xBO+I77VKX1WBfntodVaC+d8V2C1AFQYx7s+1IzaN1HLDaFqP7Z5qPc3GjQM03fIBeE+
Php4OdiGq/wkIzr+8vHbWJVJb79sAe9QBbFwKArP34aL5q+crcw6ZIYZvox4adSbHk9N7Eoz9w5C
kLnTI1SjVw7rCx8BUhOpTlDxaN+pq48AxdV0kKkkpzDpJ20zV9g5bGw37l7ZVYZfYm7i3x8/6IUR
+eICoQHWcnjVr7aweg756nrHg8ameT8DjWz0qO4foiBMvMEEjP94vEsLaBF1cS9EwGGuGUQdAlDV
aikE0LsW91o3VO1G9AXZAnh9OD8/Hmz5Sqv5tXDEBMwaSs93TG3unvHUEZR5CN20fuFmJm8bx5yv
lNTrCmuZLMwQ5E0OEbyLTuR8sqDNx2lc5OERi/nu0AFhbIZYSfZ5bqq72iYxvUo14duREJuAJGHM
U/LkCgZ54TsaCyoE/W6hibirKs/IbSCSoRaHUQ2qbq8FnZNvUl2RLU6zUpabzC1n98rHvPB+icni
qGWbWoIpVntUlkyKqHSNGosy4nc+4mDQzkZ45SteejQD0cSyT3DXW+/xzSCUnPNXHrUkng5FMtd3
paklu64dOgQF4X+tmN++J6PZZMexb5vrYjWXsdpR2ykH6GmP2ItbftHrzgsRScOdG99P8EfihDoQ
gXV3rdl5YX0sokegQpoytHdXcwkPh1pDFO4eulwi3HdbAbSjlk9zDwb5n1cHUA0u1oBX1hJZdz5t
67mWVUtn/pTLUlR+i+UpMe+UdNdSKd5s6lfrEB4qMC41OSTutSyuIySkd7RQOarZqH7RCJDdmFxL
Di0589+4w0HaUuHaFdvItMqfo64Wp2Ye5W0UY0bl125KWl/swGaUqSX/mUDhoVpxdnAVH6lkNgF9
y9I3SqVXvaSc208yiABfNRTDeE7Mc5ZceXUXpuTStgJ7Ya29pwmWRS8Ts0aCNouif8qqAMebjl2A
ZvAUyG9hFzjXSBaXhmR/AYS12GpgRJ1/raFW3Nwlq+w09GRDFRrML5wSIEkCgodbnKyvEb9WA751
bP6C39fZA4UIlL7XgCQEzjCveZ63dwpivhcd2+MTJkG99/F0XM38f8eDWcqBi7oGB8LzBwyaAmeX
Oc1OpBzMt/wvSFHWMB0qmV1bZMu+9Nd8fBsKOBsAZHFDfmcn2SMDE5GbR6doqnXyNtCmLyYP2cNs
GOHXeKyVh7Gw4Z2VxbW3+h4epU/PWuMOvOAgHBznj9mD3Nu2TqbznFGC54WIdiY90JfIqCK/c3uc
jkSpcgXL8DBLtAan4Ew8GE7o/Mdj69+3gAUl6DXuwuwE579ESYXTOymiLBMfgJ8TMhKIWqPuV4WV
eHbvEq9T49tYicY5SNeG9cZ8u/LR3+iD608B8KbrCPMWytLqdXQT67yacDihLTt/pduToNqiFMDL
whQRngSyRDQ8Wt3o+g1mCs1TEeaF/SjxdBMb6dQTphGBgcuh5WC74EUmtdqpF7n6S9Hr5iko8JXD
/BCv6E0vFps0oRmB67sYBYM9CUGZBTSACRceHZ/JmxufJDy9pcUQkCct2zD4qeVTCMPTnvOvwaDP
EnOjdox9tamFb7Q9BEGMucHbMyMX+9iILLKQ6gSpsw5j1ctkHkweEg9X3YfzNJS02MEh8Psssamz
Z6L3Tnht9OFu0uLCIiqgyWwsFUxjPDZjm/+covRzxg7zM1DGMPN7Cw7stoFCdUskVP4MF1fHJAf/
e8tTiD5ZnselXzaac2ps0rxSW6+JQgzzGlvu9QQr+02EpdZt4ARjtLTCs5PeWvbPFNvxmYicXsme
R5z36i9cfa27QuROsC1khD97nyX9LSRRQbZ0XLi1V1q5ae3syGynh9gePrlzchRtgX/Ix5vDqh5/
m6v0qjlCuAyppAKez1WcCSoVLxfSABP1vpeDc7PEnd0mEnfRBBEF1inzNbflVXXz75gcWLCycTCF
fXQ+pmlEhZmZanqqCtl+ySPFpW8djUax/fjZLo1DK49RFmtWsT7yrWpG+YfPxomKuX3GaEzpN2bf
p9esLdd16tsDgcI56MOBg96x9zuVIq5EaXtSi/Q+DGXLwhIi/2oUlvUd376Gr59X/VPV6YV1MIJy
i1Zu//HDatpyRV6teOxaKQVosUJ7Xx9knTrlUzHq8mRXaX0zskfuU6URGzeu6JfOTpd6aQ8eSUiz
pFVVtD66p9wvILlvVDejf0Ta2BZvBvuXtCtsZgQK7GKuGzgVhXpjGoW2iexkPOFyihF5o4ZIBetu
0wJwb2dgp6OrtOVJpVO7oSSu9jJM/0kte/QDs7W4URak80G+2ebcU/YD/hgnS4dXmxtTgWFZV8r7
CuelbUDG2FPLJrHDJyrdZTLjl2d5T5kC5RN+bmqCcma4N/mToQifLI5vU0ispyIFjbigCJ8ztbf2
eiQQWMPa8hI2PlxpZebFQzPwMwvriwixLEryOLkxykx/jCNmIkgXOjR8dCKZpk+iJexFbfXyPoZa
fIhDaZ8wrVD3VRAOm7xuZj+1C+lX2pDdzEMovuhl/lrodr1zJThgLkeAPNWcD3GNlSTiVRIgUyuM
vuEdjztNbzsbvkpFlEqXfyJ7t4+xp0THFCYtOQ69kj6SO5J4Y1azq4XgTQuSVe4yZShvzcHAmM3G
ZRC3QueH2hPg4WJBe9MkWbaRCMAgd0h9OxdY7HP9XS6DbeDpnQTkgI/0WBOQ/tUIFbvfxKTTz55Q
I2Mr3DL3mlIWJzwYgwWGNE9BOv2+MleXw2c9VSFbUOEB7HM/XtVcejEWQULu6qm2Mvunic4wtWH6
YZ4Y3NhW1/6pMqk8940u451j5u1tLQh18z/+FRfqMDKP6KhTqts0bFaXLNFqOj4yAWU64PVvo4nn
L0EKaGio0/CrsQtxTVR6Ya+lX8B/KE6gtRirK8iSI56ItnUO06iN+JGGrvUl0vFl3KtJTkcjThU8
8vrJDZMrm8PFR8UJDBgXBAQs93zHjXS1d4zAipCzGrEJpWUeUa5ZBqCekARVJHhKfvxy3xiH60+s
E9FuEWDJ3WTdS9VHa5JBOLmHYcjjbW1j7zN3FvbDMXkteq8HR5HUI/AXzWNMNlipSqF5RTv9aXCf
8AM2nitKxeVYef+L8HGmY4PcYw3Eha2pzn0g4qPjBLZFREpvV5/6uulei77TrSsY9vtXvhAfTUuD
10u7Yi1moU1INSLL+Jjj4edNk/WiAmj7bNtQaPtaXjnrLgz31niko4BY1Vx7BSBLpwEXNza8gCpB
L26k+8ztX6s4dLwynbXDx5/3wnCQ8AiEAP5WgWb08wlVl4MaQM8JsAqxo1/4J6vzqbFCZnUq+3Te
Wkoe5lfW6/vvh3P0/8Z8d77he943mQwO2JYp35GXyN/1XM7xfoaWcy0Ib3215kxfRkN2iVoOYsy6
n0tQruVkoxkdY+QUmEBOY38ocT4m08bFgHDTyX581OhZzfsUEUp1j9dnaH5xF0cRSL9DYd65tRCP
2aBrgaeZeR7sNREY+KBVZXsXyDbRPE3OyDrSWMDIzbPKVo9toHXl0TYUxdy0hX0NzXp/QYNTs+BK
0A5Yk2tgCdfAaaj0jIA5Nc+nw5izExxc6/84O6/lSJVti34REXjzCpQvmZZaavNCtMWbxCXw9Xeg
83BbJYUqzon91BG7mwKSNGvNOebCmVeL7fzQFvx8Px+kLWH6VsW1Yvg77xDZ2f+HT19sN8mlKWUL
jImO7Nxi73FsludUL9MZCfJc//14lL6XcPrP7cIDfj1ME2dssRcM3n4iJ2tbqwXlpSiZSahxmtxr
fc9ayHaYUtd47iZF3HfTOg/jnqzdHVBd869idPk9DklhAmLQ4mpfyVKdAz3j7e1jU15rtb3Uhl5P
UqsPdUWYsDxSZL/4xdWQYtJEEbUnNtNkhzbo5Q1wNw3O8jSV1b6etPwBew18trSWTevnZG9NrPVq
7sDIjD1JxNK87aJBlbCRHOe78R/JQ+nSlvXESASRqAYP8l1dqvYJq1Ws+LVltAMsw8HCC7X0CNxn
GLSfa+78s5sQYLf9+MW8NwxXzwGNc4J/aY68fi/WWENp92qCweukpG8qDGfelgJ0HjdYzd/UOJZP
KeldMIUNxAYfX/3tRplFCe4QvWy2HxAeXl/diSxSxtgxHg2nGep9bYAoNl3Ra5jYqJOdlLbFiQW/
AzNYlVlrcNAy59d0G+98Cq9+xcUzqGoU+5ixEIyQ5keVoptv4xb56Ugp7soN841zS5fDCn/+CnNZ
wSqXD9wxRyTBXpkd8TbboTHN97E2/uUPZFqbu1bi6xwQ6Id1qj5GcQ9ztKdL0i3s7jXtJ5HnZwbE
Lvfqzaz1O61Sdnq5fLM1sNCtFwk+qv7c1fNpyGKMm8I9ctQ+1OSjjgDW8eBFm0xr941iZ2HZArdM
u5YPTG4wbT26pBaBXCW8aonmx7KRe8CY5D8t6UkfxgMegc/dpB1s6OxeMWxmmd4TCsTeGa5623lP
XdScpLD2iJd2bUw1V2unHWRW4RvxdJJec6Cw8Sumo+kvc7zXh/K81OXfJUcPMCUP5VQ/iWaYb/k3
PqENxe5TNvyE5XlZ7E+EhFGeQfwXo0v129E4DpV3j5m0ISvby/xqXLkcs+q7+ZAjHc7PpSP+kPH1
VOlyjZlKW6LsPGpfJBEmQsZ+OcBb10tt42gAFKVCx3qKnl2M9pnoD4tmPghL7DvCNfzJiT3sofZe
8RTg3c30aABj20tnmlO/VIoqKEqSGYtORJ9bpbxtqWV5OYcjT82esjwhGCLtOK4QkTtZGyWtjpq3
HEBln7xSPSTmUJE0xklPLboHUSlbAPGnpsfVlWBJ6G3186SpO21COtO381dFXbZx0oXuWO5wvNwO
Dk2YYb73aoxnZUkbld5BX9l7bx52i5MWnKW0g2mj3xiXTvj2JL60drdNUzOiA+psWmJPaZI3x1hx
AwpWnOBi4zTiECf2UFHPcWL8VLFTqn1j38qs3FocTChNIeOa4evlwBDEDBO/S576usn3nlEf8ik+
k5eLRa08FeZ8M9WG7rsy+xGRTO2T8PZryTWCHue8PKTJUPkcyW9jYX2vPRqlkU6OFUUsi9aEVKrb
BnwQk8EP0Rc3KRR1nbCXULbGJh1tBzRL0u9aK97T0m15XgB6y/Y01p6vzfrzmDtNOLarbiE6dmBy
7CrfWmX+A15z+6xPVNcJ+UIt5IIE0bcmoNJD5sVf8HudotR8yKIM/SQfZlqaX0dL+c12eqfFzyJa
HqoKSFsSfTIFbMuy0LLZn4vuMBTmD46520iaG5D02UE03q1iqrQ69ToNK2e6Swc7YPb/rS42L9Vd
gsFwQnNO9lNMmuaQJFCi10JBrJ/bYhhDd/aAbHdbF7o5eNCwtdvat0tN9ZMFJlDfx2E1t6mfzKLY
Lg0EwlHfEAG9WVAFtWNxAH24JPWnzjYO/I+h4Y33cbrs1KL5C00B1jIw61yKP+Pc7tVx+Ly05o1F
Ji+o4R+onx/ddPmS6cYTbNDvpgVfLMse8sV+RDf9UweYbSf2yejUr1luE9JFgp3bQ53vAdZ5WLkV
8cmOs8nvJ2OLQ3dj5urG6lMcIXrQcNhatOInkA0ZUqz6oxKsXEzDslGjElW+darq+h6C3K5exI+6
M85TqwOMRpBSd91WbT3Nh8H+dYRXuFOgap6iabkTnvpd6J0Tooq+n3PlbkzZBHZxh7FbjP7c5d81
Y3iq0uSrHPNvYmxxRLtaIKH3d7nzSQK4x7cXjlEdWMb8GaJ5EpplC3PYffKkfmNnRsm+ILk3W/tk
zzBVyb77bKeL4ke1GmjuwguqJDO3Ay+1z5lBqMb7KvzfguyskKZVOKreAa1zFAD1/rJwLmyTTtsI
zbxXCgzGerXLlHEzMsHIwvyldfXZimUNWbj8A2P/qDftsZET70CsZYM7PHI/ljF+VDVxKjXk/LEp
Tqye96niHhMqQa4+5EyVYt87+i+19x5pAPlo6ny96Yn/JODUp0x8yrU6QHT1kOVkBkTpDnPvbnTH
bYdElcDG6QgF1y+i6mmUy952mzYcnTThy5N3qrLsRF9/UWe1oPqcxGDSo1OspVs7kT/iurzT8vom
srt71txPiiLRCdFS1rVzrho3uLZ+9Z6z84ZuHxXEUbYELlvT45B64ZTaQawSo6BLJ9AM8b2dyjPb
sCEweVUDHFhHgnbtchULzHKoZ/W5BLB7N6UW+QAqdIHoMVF4HsX4eZq9X1VHtqIuvoGu/QaJ4q62
5k+qI25LL/4BLPmmKLWndtB3ZsKmmDyHOiDIUd8gT9uaelmRlBgFalF9qewaECZFc4+0Al8pIH9V
0y6d4c0Xyp86HjDp6/GnGuMsHcRAS8kvwSKNHXCgNWO58pBkbdhU2sboWxwYWfa7BzoGiSLE1k2u
0diPkOCz24oEhMS2T1pk7Yd2OLZyZHNUB3UaH9yo2tpWtTHG9DQQmqLozK2xkYCQHp+pDvqqpUhW
ZY78OR5t5DGaP7Lf31Ddf6xr/ZF5e+eV0x4D6jGKpHKwFhHGmXcCg9CHrgWWOh9gC0XdDtfcyVCi
DUvgr2zRniO1+Ob2iMwXlmXUrsqPRJTPdUP2xdw/dF79VDT2c5kYN70lt3PBVD5bxqnKIc7O61zc
QS1rZB+oUijboVWOGDwfLNW9Ben/FfTm3WxOZMhWxjfUvLUvWXyUviRwwlkDYjsRelg5t/2Q7SKa
oq1gEYijr+7gnMrBuRMy2cSxuWni4c6qps2EcdaPPMMH52HtSO561pVlQ/BGQ8Q99VRh7PAhhYo9
ktIJ/MUXsQq9uLLO9lgeWwqt0SinrVMuO/T91F/7IyzkTe7qBy1rgOQLv2YIZ2b5ixjxc5d4JFsa
kKQ7dbpbLGZksuzqGjxA3H73HOXQS/IJDGjMYBrVUoeF3JFp52XEQTnJDyqBJ6FCg0+XXOFjQWZh
KodYUc6eMp3qBueoKJawIqJlTwnIpMVn3bSFVh30aSUiuY/qXJycfvATk1Gb8q3gr/g6Z+TXmvGf
Um1lMDttkE7qLZrSwFSi26qgXRgboR7lM8dkZbtIzQxGoX8euvo3HYpAMYrHHFJ1NNfgvPSboetP
QnM/ay0wbSKOhlgEeq30gQ35znej+Gia6e9I0Q9DOQaFoR2GiCChwV22fdmsYaKPA5u3zEmfNfYH
LRF7vrri99VMkLfqlUfNHK9ZTdYz3JvNOCc8Evc0ugYvpbN/pOIRklk1ihJiTpDP9GEKHb37tHbi
xLmnyy+J5opIWqntUdtGJKw2380KhNaWjViWUm7OxvxKy/LiPLYKM1buCgdOCjo6BcrXJyKhL0Zl
l8lw6JQ5updtl3ybJtD/5IVpx1mbrG/SlVPQRNNwpahzcRZ7ubKFGGSVrsOdujyYqJRh+qnLs0PC
9NodNXuC8VhXRfQbO1IjMp+qfb0xK8JFYdqPtUImdKVf6+BcnMVefoWDh/VFWIlr9uIslkyj0dOo
yo5taRsnN6EIrrh2/xP2SnelMfvOpWhQo9WgK0WP+PLl15YCT8VLlYM38vV6YzEETmF1T3oeZVdO
2euv/mecrXeFWYjmHrlrWFUviz1Is2Q02ZlzaIfqUzXNODmBsbh+BYT+lu0stgRNjeIrV33njVI0
A2S0htgSHrg+gH9GtzcZRum1IxTPgf6JkJG1UUkbuncilaOLxnomDLlsHXKCCW5Srnk5L9tgL3eN
kHT1jBGhq112/VxYEaOIRXmw2Tq6uzSvxoOGvZwqb2N8GmVL4lvjtPG4SUwacnQd8uEOzov5Za7V
PA2BthDDZcdqso+IHkVlrqVjCzrPVlnfmhGjBUR5uwmVpBJXXc7vDA+PIufqIV+F05f8Z2+eo85i
hThyBrZu6M/YM4ccD85Frw3Wz9Luc/wrFCKbfc5xGUBqqsVfkOaWdwnajwRWhUFOypgYZC0rkUlG
NPlt19QF7/xKqlQYwIB6oRC7LG43uS0mLJTV0Wg8twhb8p52DVvgYjugGc6uzBGX3jxeKXpnb+1Q
g2t6y6noQHMTfjzN+zxpGn9i8z7tlrYx7+g3OkgTiIld/dURuxmoroiv49uckBSvbxBdqo4SGGWe
foplm9/oJLiB0yGx07pSEn/na4PcjSEOR+36uV1U7mq7j+IymoFpAGVubtJCyQnVgx/ahzYaRvJ9
yBaguaFEjx+Xs955GTxrdaX2ATlTLy34nCRpMZQ4wA0U1GaQDWDQg1TpySrjNF4am48vd9ntXj8w
JOjQ1FYoIQ18+/UHXpvzWLIyJsd2VWiUpJEH/WTnO0FzeY+ZVFLCgjpLzNEcdFD1Nqju1E9XfsTF
GvrmR6wr2j+zDICASUux6B48qudB03XGj8whtimlkLQ1y6gOrWSYAzF5f+ZGijBtMFSP1ehdme3W
m72YY+HCIzGAgIYF68Us+c/vUNqR7mJPZHdMwsq269P+s2MRiKehKNuojiOutJXMt9djw4Ba06LP
7/DeX993MyU56Cdm0i4ZWt03MpUtqjdG7jUl3qX3an3CJGXigvGga67ShtdXml0n1fIW5V3cFOVD
nprJuhOrwySKqs8D9TIzn4mATwb31hGjQUqU7mz1nrDqRsaf5xn6SNMYVMlHWxw+fvtvHwI4FvTA
qNvXyfJyikdy6XSJ1qn7RY2QAxnz3I/HxM2K7orn9p19EfhY+garngLz+sW+wIuVmXMFsCXBRIzV
tTNhiyW2TgWkTh4KzW42Cx7+H7jExJVd4jtfNeh2NHuAeegFeBdFaq+WSlLIHjVHzKcNFtK+pToE
B43smiuiy3cvxYjSkMiwYF8a37VIqrJNG/sAacc9EsU57qwsVQK5iOzKXb03edB9WjWeJE7TBb94
oqnWwrO2l+zoOlI7dBCPKap6QNSMVA+XJM9uENoM6EQ0zU8qB29LjVXh4+Hz3v26axTImugABmHd
wfzzzTZi4EBN539vk+nzpQa7DHLNzt3HtnYi7eHji70dQmAVVWQ5WMGxL1wOofUoQ4ZVlnC6NdK1
JqPvx4zY6xhljJ/nZF5SOSkOjcM297+68qpKYmb6/373+hX9c5sofJXG1NEYZr27xMhoI+PkGR3c
z2VYdlVveaehTNywxrV+ZcW+uOnLS7sXcwecuiGtMWvz3Sw18SS6XOl8M40DbQjpIiApMhKiqSRl
0Y9v+uLdvlx5xVp4wOfob16yLRbiFbHArRAHNno3YlxyzIj9MJ69SXTXBO0XW93/XIyPBqeNzTRx
SaoqRC+MuTcUCPFdRDCdU5BYaeRCt+8Vmma3cWd2SdCZdP8DhFNJca6smKCSj2/5YuPx8ivgsbEm
I6ihyXPxni3EI0uPewmEd9k3FMzqrCGLz0zMgH1a/VMZdX32afFa0ZXF7/Jr5tKcz0CzQCRAZ4rs
4PUQSyakO5rCSTbC7RgkdMz3c2FK3xrGAeqgSMLKJpJtTkaSkcSQh9pMve7j23/7EvgNtGQpGdKp
BwT9+jd4dLTRnOr5IWtGmQVz4tjTJooRX/mlVVv9VmhMK7vCzJyfLhGB/ecpUVrrik3knUexZoTz
GNZcEfQ9F0N+YKGQ6io2xGvV15uKst7JBgP2N297IOccsBsq+Z3BKmozQnwvtmtSZpfZ/vXx83j7
BeDZo6fKbh+70xurk06UY2zFmbtX0aYmvnBi5a9ltq2DAozDy5Wn/97V+N5eoC5wVF88w/9MMqqV
sNGcivgwd94SOIrT342DRfVbTtckRW/HOTMaNEl0TExqrAyvX3S1CMtrhyE5KDgWiB4z0sO0DO4j
KuBvVAnKe9e8+lrfG1w8SJP9nbnuuvTX19R0QVKehpBXoTT8iZ2258eVmNj2eA8cVqju4ZMJ5spx
HvUc88THr/LSB/vyfcHN8dh+UXfEffT68gU9KznDL9iP9Ierg93b+Z82yogdS3RLi3eZSiNsIyNg
avfMNS5BZ7PczaZL6OaQ2MnTJGX514iE+bXt9eyaIuedQc8MwMugdIKDjku+/n3KDDnAJFwRB1E+
HZAmaBi0VPKV0Z8QXquzNUVTGbhLKZ6yJBWhZcTz/zDeV8AUp0M2aEjOXv8GomwX+oxNdQQeop8q
C8sBpXZt67rjNdXT22VtnWo43K2aNrJZLkaDY2aEQqSmsp9pHz72k6RNUzPrBvi5u6fFMfpjZjkJ
sw+BMB8Phfe+s38vfXGXs41+aKHaecAET9dBk+aekNhpY8S2e2WPdrG7Xgcd+xRgRLxPsBKXBlm8
zG1Po8mlB22kP7OpMP/WJGBt/ocb8vCBauBEIRisz/qficNI6qFVe4E0p3DH5pSyTyKSuFaFsyEz
N5LXlqp37gpVDXW3VYAJ9fjiU1oaXAWFhUbbthL3a5WU+lM7q8yK8VS0912vqHcIzEz70WswKOwi
L2kU0MYTTZlMiD7IvBF5VlG1ogxmzrvL//CCQUAhR+KcwTH+Yv0Yu7aPcMooB12n8B+0/FT7kC5t
MQWihSjx/PHjvzzerTguti3rFpx8KJOT5Ovn78oah2+i0rByyD6PiMTuVH3ctkRMR4q/LM0zAaNr
MDxnDtWSn2r7qTXKdlcZAjUcu6wgrw3r2q96WSb/OU+//CzkTSaSEg1v9mVxYc05yICX4OzMDYif
xIO54VBnhEZljfzVY9T9ZgJARsblWeJX0zmiDbSmno61SL0f9qjEExJTaE7bLDfGCThz5LpbQ0a9
HaiEXd+QPjuVhOgShOmLTrG+0nDsfusEqQYdrx9IJJ1elB6uXT55zWzfLg3yJ1cdeiR6lFAfa1uH
4iHNKTkKJ8clE0vMNYSS50hHlsI1ftYMIOIgVPG3cFWF9E1hbvH/KpJ2caeC8PXEsYhjEnkjy0DP
vVS/Uz3N7tmgTr/QIdCkXSJ7WHOBVcp+/fyFWvxwNFXRPc/8klPBfMe5QbqEUzZTuhmMiijNrLW/
pV6jP9uNbE9qCcGKxrgaECkHgAP+0rKpWjU960VjhlOd2E9xHadBkyTp174n3G0xhuJzy87lbOZp
hLixq+yNw9KqoF/1kpOm4VdL6FjvrYpkrb2jybpCxcHh33Wy/mwmjfNsx0KeDah994pW0z7i8Xdb
xybLFR6Ve4ryrKNj6LjnoTbzP3XU/+0numXulKgnuxTLiUZnHsyuoCVslnR06nb6Drg7OhV949bo
7ut840DzoLoV88/QHuyKsAH/EdRduRxHq+0/DR2pnmMWMXSLfPlOnkF1boWrn1cBJwVwV0LeUFzt
Fk2Ns1vHU6AbqXtQm7pedoMDTzG0ZT/cYOaISeBrjF+DRaSUTzKDstEzL38kJ5fP9MpHuX50r0Y/
DQHVetk/okpHn/b6o3Rm2ywSL86OdEqMXzYYgy96Fxl/Syb946CkBa3f2ImafYnNkyQrFucWF4Cd
XVlT36pf1x9CERq0ts7e+nJT3fdKQ96Fpxw4NXa1r7rl/KXLYohb/SIJl9YbspFD2S1lGZZxTha5
4TXW91KLtccmqth36s3cqj716vG+rM3uSSGHndAQgaXBd0w4YBQI597Z5OXUfwUI1QtYk0RwhQkp
H8FQe1hGPn669jsPVyMtZk0XWM/GF0to0yiuK1Io2amQ6aZrbDvssR2d9bYWDzpa9d3H13upkF2+
TXScBOMYUIKoDL9+m5Do1RlGnnEopD5FP0qPogryorlqb0dAnMjZyCb40+m9JF2csCUBK8duNwbA
HOLsdXPbZCWCsbkp+2kjJ8eYfDkY0YB6rCw2OOg41TddVp5ayoBUYikzK/9dAYwznQojAyHiamfk
Ti52PDFbv7aU80IcspHuNa+nXBCbyd2kxMREq4l1TjoQgeZAo+Hjp/dmw0MlCkAZL2yVmLMyvn54
iYwdQs9EcZyV3EAZWTgYJu3hXkpPufLZWetdvH5RK/kTvfeabkMGzMUJGhGoTAh6KY7S9jqxMSQH
KDRmljpgPUzVJSx7PEPbuButrz380fPSt7ZBHWXUy6OrZoV5TCLHmjDtRNpPSExNEVBRM6igldVx
EWP8vQFkSu3UdpICzF0yZ8z9yXISZOr9LApS2cBdopsIevQXTShi3Zv9to21bVmZje5rZuL9gldu
yLu8sBp5Iu7OswNASpO+wYMgmfkzUtGnLPLSE13/0fYzbS7u3UFx/KiyMUfKfPkSJ6bscIQlQgmp
Stj5Pi/N9udIct7DTGDxNzG0AmVFPP0Zl7nrfV028ZdEYoi69tDfPvMV8cjzVqGiANB6/X7dQpaU
CCXqxURRyq1qptoUUjReGvpWLranj4cTxb23F6TZDnaAUzGdtcu5Vdel3q7vERsl4eF+lqcDC7ze
UmbEH6fWjkrpZGhhBpXummZX9Ud+mPOraQax+HmUlKR2zan+Jc+qIQvMEXOo23nuLm/LX4Ui/6hp
JjO/00Fjpkb+04i0BuGRRubwjLQ4q7weOSZMYCOi8Qp4fX4CAVvdlKB4D1Yxzr6miTyjflT3O56X
PE3sFA9aGitBFTm/yrZaNg6JJNtJc8S2LSmnkFPXHQrHG7ZVRyBhTBCnn0bz3yGeraOhKTlSkgpu
Fenic/8J9f/vWh+NMwLScbvUirK1ozr18e0K32XNP8HZGtCTaYheXSfSt4VBUqBvRMkU5BVcZcfN
u41uNPVWRADNl9JlcI1NHlSJKg9dUtohNqohzPJO9zFa9reoFbpnnnIVGGr+q7INtCFDwcJA/DlW
U8MNhar8dZRcCfPEWO5sJ1I+2SO6LKO3BRkcAxTLZFw+eZkyswHrq13d6gmSPDvd6Brxl5Dry6As
M3EqmhhiEOybMHVNBQGJ3oVi0v/GVTRt3cVO/Hkg5TqubPdBI+jmJAtLbJqabGqY9mQmDkPMtnGx
7wbb6/Nw9c4F2uSlmJ3HMdBUkXs+IYtAyug4nokbRp8AZLmhzRX3Z8Tj1SbBVRQqi2qdK6dXwnbg
JJq1YLwG/roflQlhXp46b0yM075WROZmEUsWtksFXsvWFF9v1XJX2FLu1LmZnuTUpw82tqgjjz5/
mEWT3tIZ6nfwEGw/KtB/CqXMnyMLIQHMVoLGLcXz86rB65qKeTPmiK/oEsWBSFVl29k1axBfOsiH
kpLQErthm8wyjDC07GrNVM5tuqj3Sp9a21GmOBjbRrsHx0pkPfHquwxtZZBGZf5Q0P/YLHxrt16h
49JWHFrBpaqhq46mzmUCKgZeIT1a7wAwakL5TTadARPgjEP+24KG2i+8yLhf8tnhtUg3CyeIkF9L
YTfbaqnpYqpNjD3Mlcmh6jXmRRw1TlByctjnoy7uUxatM7nhyg+lZWfhl+moo0WtEhDRIuLsGbIB
no8Iq/unElJ1oBHn6KcKrVGOMNPDqGjaLjFj+yCW2bstDdLfLYuE3qW3zSBx4vSgV/YYkmlbhqle
I8JGO39S8kUFrVrBheabCmZVifdxTLlBaQhl7spx+BrHHkcJR29jH5Hud0EVUPiZ13yZYyc/FGlu
bitFR6zU4sTFsg4ZqG/5y2ilLGS1UbFF+JNuc2IFHAj5BNJ7NjJ0hwv6WlII5J0xgZw7tV2ylLQP
E23u1Eg7CVqsslT7Jd7tmpSWQHEcQHRtsxzoGw5h76YGLzuOnqxFTqEzmxK3sivVL1FMxXyeB+dQ
Qb373DZTvDfI6XkiAPtbqqYcgBbZZl8dMYx4StWh+Jp0avdA6a08dSt2biJ4xfPrbF58Bzj4lilT
hh6elHM3qeWm1aaBJbHjI8Jw+sMacudHt3jT30ztmiDXC7lbop4g6LJblbUq5xW9kWfa3vpzhQRg
a+mJuun4KsOJOR6F9vhZmNaqYNPy2K9LXQtsbWLvqZsI/nJRH8tS/yo1di0k+2hBJkBFtlXD2zfk
uIuyIQninOPNonAS9J2sVn87dqlsiFNwDqWiGl/GdvrdRjhzSXNY8C16yndJ3CT2ByDWnkxyUsXg
ENl6bt1bbkb2g6KrLMO1uaULbgUxuXGBEkfuxkjIKNK8iZAgRdf/ZGLEJ72MXrN1ITjujWZWD13W
1mcsWZNvK2Mfam2PIq7ua7lZpp6LplYekp+WhG01fI/NdnlKimE5Gl30fR48Y4tcrjoy7uudKES0
NZcCVT5nFr92G9XHLc2tGXEfRNJWdqpQ3Xt2F+Ot0kUOwOkh2rdFv9wptSzu6XtGm3RwFMW3iajF
trYUX/Mkvxa48uLButx8UWqizcxOD93OxRYzapfSSxcNnXuWNHeZ2qDtWHsXdp6nW8VwJyxOiBjY
t0TBbBNbt6zAv8y0rlWk3vslaz3KogJG7jG1mNdbEtBEGNWdJDrEkE+DFpd0aNMCD5ZcZdUyxvpA
NQXBZ8Siz+yVBEnU2X5bsqf4eLPy3laFXqGBfov/LGs9yfxTG6PITeQ8iTcHpkOS4Az01qdMq8ce
N04vpw2RC9pzH83mleu+3XOvx6IVamoCu6KT8fq6WTNpK6XZPrg24uW8dutnvYurAxmPzjWl05t6
HHG3PC6Ly1D/A5T0+lr1oi5uWkiC7lfJ06bNOCluhyWZh//uILGKh1SA85zDVqLkG1ZZajfDULT5
ShKPy6fJhT/dS1HAQamya9d6EQr+M5hfLoY8A1CmipbZu9xkdlTbEkgW42FATTjeSeQvYENGdfIQ
BGHou3WUOSbsNkuB5ERtm6DwHKZ6CY2ZjXpY49WI76gxuk3YsJuBi8GmIv009qC4N6JQvS8yEW0f
WjQBXAJ5lCQHj5LEjVb41mxlxkntqEXvrdRVu72XS1cJ6oH85idFOjBaBoJ3r6LTL6oW602vnmOa
QMhuPFJAXr9KS5nKBsjdvM8MtFZy2NpZWf8ux1qsznLzhOx0YNqeJ0wqunIH2ES7ctS+GEwvv0DT
1ujElW/Et/v6F/Rl13eEByzo002aI7BqOEwTyFpfm60uOgDrhTiVEJ3JyZwC+SVrmQcZw9loq+Pc
NfBPxWIcm5L1yJuNbuP17bh36zYKq9S58mleFC/+c2EaHJzHcSRbl3XR2gDwl7OPPKYgqANPWOW2
BBewz8hwAs3RN/LKZ3MxB60XtAjsRKqxhgI4l9FjECsh8Zqpup9RZX8j/44aGZaE7Dmf9BVY41Tg
cjlntd8+nvveecJoJShOMw1zVLvM4mi6WnqdKcBTFc6yrRAHHzOjxruq1M3yWQcIf6QK0YaaaIr9
x5e+mP7WW8YNyg3TSaKR/CJD/GfaHTIjNgqbcWwbiJdksiypT5HbC+YRbfvH17LfG7KIT1R82P9p
Gr8espQ1U8czlnmfesL4bdXpfVZzosva3vVFihZdJEV9V3buQz0Vj2OP8bGJDtCD2MaNZ6KtfZ2U
9oSeflISvGOTdziays0ymL6U8GZq41zOkGK95qwV5WOkz3fpZD0yRqmJljceKKRp+baI6dAuxVld
8s3MX81Kvs/WOZo4P83is1CJop+Gc1lGfqV2P022iOz8UAopRu93dXSr5cOWljOa4h+xUR1IFgkt
orbdvrlbZsijpBu6xM8k3bCbxuamnYeNjpibMq4EMG4635RhuhYed7mQv7xIusQrBEynM/0GwNfU
bjlQXtyj85n9fsAzScqFtc3NxYFzaDNwE9N71FOBe42Eli2qTNBv9cS+8+PX/M6Q8taZQiV5lw7l
yy/9Z0h1bMqsqCKBnJkrc87tYubelgOLMXO2Eel/r+SC9+UhA6ETCl/R9l4PKiep4KuuFlHqKPNN
HtsUpirX2c5L8ePjG9PffqfrlWiFMkVwjrnU4HE4sBVcPws9qr6ebjxZogMdNFzBFjQ7MjK8JheH
VJnz5NjkSEf8ES9hj7siN37xUeDizAvyD/xq6EpCHVYRXtBJXcF9WWs11rDRGAh0dIRGBiuMQ9Du
DDZvo9heWR7VeB4f49HSnnCT2KoPBrf/lM3dAjlMAeETUDsR16Qmb+/ZYlFnZEFUs2glXix07PS7
hMOI3FeDmcY7t9Xwow2atnzvS5Gl28FLDYjokDrpFblxc6WG9c64ph7rgOvUKGPTDb54vbmM3Bp7
r9zbI42q0e3rzl/6rNmjwihBqPFhAgPwbjoBsqyhg0gBp+2+l3pS3X/8+t/OXusv4V4dZOomO/fX
A03R8gbeq7YGFjfm6AOSGo4Suec1IdlLKtDrDRUXoisKPnlVxV+muBWmsfS6Pso9o2kn57EO+zSP
/HSq72WJfVdR9E0J+2imamM62Q1O7gm/r9gXrnashKNs1WX+Olflj7oovPMw5D//6yeBFhV5BlxR
AgoudZrGTD7wlP0fc2e23DaWZutXqch7ZGMeTnTVBcCZFDVakn2DkG0Z8zxsAE9/Pjizq01KLR73
1Yno6ogMWQK5Aezh/9f6ViI2jW/Gq2Dqe/CwsiR9//gyb9d/ugjMH7QR2Hq8WRblQJc7h3reJhMi
3NjtdK9joaILGsXLodK0CzLj9y7HugT5RGMZVs97JRI4dfLNCIswElU+RE7Q3psq/tXNqEoSdUfm
cufS0/12rqT8/stIzj//Za7suzLJhDGmSHsifyMj01x14CFWwg9v0sgmh52dASk8cQV6FJP1JPT4
pba6dhU7cxwRTtq13jSTmzU48T4e/nc+GxpvRgO7A/3y890QFME2pIs+buqEdy5j4b6iKGCv/KaO
f3vombiRslkOe3oLvOvpMNh+CfRPEtmuzagUjVRAV2rTRVs7H8Mrs3CSh4+/2tlGj8PurF2cmZkG
J071Z3Pkl2Fve6kuqTnDoWg6ugINSqc7RaHsv6tkufucxIlCuZaWaXphTN+7sOLMDSb4+QjVzuaQ
ClWm3SqDtLUnSVsOkiUdSyMst1PZd6siHZ6GLDOfP/6y7yiWfio1Z8kSfS2EeqejGyVjhoG6j9m2
Z+at1Wc+hndrWvY8eEAXo3oppYIEvXYoxxeTFhQ+d0jaH3+Ks6fp55DzJjN/zvUOqg2nH6LtahH3
fehsC3PqlgLKg9uC8F8Hvh7+3tP081LwVWh7zEYwjvanl5KF2uOSCNENjeHnSG2tFQE4nO2VUr9j
1zJduNx734yyBYktONvmxvHp5Zox0ZQ81JKtZKbTrh0GB/OZmt76pCpd2EG/eykIRiYvJdaXc39C
nk1yi8Al2aIOwYmvIziUPMkRqbyJgAfKi4/v2dmM+HMg5/OlhrSS6IVznjsTeya1lRHsSmpQ4P94
R8HIyjL2a9VwhyKVL+yw3rvgz0cUfpiKtvRsKFVhy1OVqdEuQ+W49I1OXTbUtV0JMMrKSvQLb8Z7
w8lIMo5svtiynl2Oc0JjDG2MjDYEfrgCmUjYoi9bDcYevQkufLn3gDTEOrN5JBoBceP5QTpJCRGm
hBJucacV1NZDW9IOlMGtb6Nd2ysQHXnlUugTe86cwR3JMOO2CZTxtsCnv2hUfboucYPBDkpU5Ytd
DrG2mQqt9oRO0HsfZOYn2BhDRTmCJBWsreo1YWXxt6DXJ2ODLSk13QDVV7pNJG3qHvGBVwsC5I0r
wtkFRAawjxMN34KdZRseqmx6sYkdTVwaTTxmuL/XranWWymoIVYG4cQOpCk3AunS5OHtk5c6aqkt
eQeqD+ArijekaQbLyehoIw6DFu6RsyIQSgzMSYSnaQlx9PLcBh700c0SKT1o8qAc5D6ttkYJ/NCJ
HGdFLF3WLaBy59io+8r6HPNcHq20tT+PKlQex+zqvWSX0pNmdVmxihvs76JSQWdbEpURmP0EOata
F19ikc+z9S8btb/eD1aRuTRiK9Z51q9ZBKRHCImJtSLSYfRH063aCGFVOCMLgn4DR4Fvbg+XCgbv
TumzUIETDwWSN5CvDk+rVhqOtMFW0RyVwMrXjkNAH1vh7EbAU9tGrRp5NbqFZeoQgExGsr38eHZ4
99v/8hnml/mXRZSs4bJgn2ptHeWHSmPtKKeTuij8uebVNfVqykbwScjYPr7s+Yngr1FnA04e/U8/
zdlyZnVjQV2EKmolp9ahd66oT83dAUACcjuly650ayRollM918s26sWFTdt7azhlN7amGqh7JsfT
7923RdxnE7z2yrGqpZMLk/qAnaAIGdtmqZEsts471vSPv/Z7V6WTT2Vc0ZGPnmslqfVNjY6aZpek
RbPt4ZUswfOZnyWzpiRi2sl6IGv7wli/N0FSWWATiCWLqK2zCRL9iybX9SBtagSyy4oW8d6ISCit
p9b/X6yicNEo/1NRtdmHn44q+x6elzT2EWdE1ROe1tReZNLg3CE6jMMLC9u7z9AvVztvwJRjinyo
8vMdu518Z6RC0ty676AHN7703Y6i3HLDaAKPNEa+8UX3W6P2irTj9XZJCTC7zcd39+3Cx0YFMt3s
qyF145zT6csos5QilLcOho5iVSdsem/CIXCMLdq+vKYfXEQXVr+3TxTX5Hhpz3uyWft8OuJxx5kh
V4aY2uKYH8aW4IQgLtIFZd3xULVWRvVK/CZ1gZeX2hBFc3b5NJs4XpxedCT4JFeyWNpSlszoF7aD
ct0j27we7SS4p9wr4SkqhFWuq0GjRf/xML+dsth7s++GBovcGPrC6dWbNC4yZSKPl4ON6tDstsWP
QWngKDso9a/7yTeegji3TOhDKfj0j6/+zqzN5WfEJp8BM955LYNQFb2vJQl/Y6OMW0sdJI+XK1xW
9qThMc3kZcHewdPTItoMWtY9R83QXXil33nSfh2CcwLw4DeQROup3lY8AJ/CghStUrM7t5day82K
8RLd8d0vzUlnrqvPxs7zjX+tZPbA3yaIEfpQ94naZXUlTWrTeIWwI9KO7YzDRlGRDO2xAXReMJ8g
1ZCUlEimj2/AfHtP1+v5zEdtFA2AzjHsbMUyrDwJ+rxGnGhE9Y4w76CkxD6o8YUb/d4Yc17G8EHe
lsze+fQxSxU1LCK0Q9uBSq8nZV2GejiUiI3tJ0+NSvnCPX07TTtQJ+aqBeB3DIBnc2eXkjFth46+
zS27tBeK4wzfC/aL6CjtRlIuvETv3lGd15feIiUg8mNPvx74A5rDVhbt7GbIgmfgY5W8MoqpAA8V
hrGy0Ce1tF0JkOcd6rYuW7UR1QtEnTkmzI9v6XtD/ctnsc8W42qStVCKUS7Ac7NqyAelM3pB7Nff
ZSXHIJ7G1BEuPEbvDTdVGxYqOn8wGs6Gu4baJ9u+bWxDE8yxiBrLcgU3gLIuC9iFi/08ZJ0/tDNv
woQZDmPkHHWA60oeK7kueJi04hFkDukaMDCMoapcI4UkbSioaRwlM1yltPS7Fk6Ul0e55jm1uOjJ
+SkIePNxMP7bgEzZjZwzgnOnGkCphsq2HiaVSMmpwXvpIjavUJTREuABBz7wpEg5z3pextJnSaTW
KgzDTuYD2rhirVG5godHryIQaUvgYT5B51LGIkNYwunLnToU7W6opd1N2Uz9c1NQIvRSuco2WutM
e46J1ROp7bp/BX5CNDQIG2PJutKh/Rz9aWmr8ejwGJSw4jtUCzGaKKM4JqBY7mxJbUDw+QISY9qm
9kNkEcbhoUM0Eq9GMbmLjKJ5nspCfUidqVgPcugPuzEo4mIhj76f7jWCTsE9Oh16lRCkqY7NUE1i
kBAage1lI0sYuS0Rp6sKL+hzGgkUnpljIeTQ6dA6wPn1+hH/gNQQlRYN9KP6pGDzbvZQegGgyF5e
58FdYwjit9Uma0akV/jwG6WG/CCn6vi9rulqL6Oyt7j5uBwR+ukNQ44IqVpaddI+wquZGtynYw0u
ZKy7Y5rnHE5EZkYL3sqeBpxTblojGa+kHLcb0CzFrukfWel9S88e6kityIVr951eruPOcg7mFIpr
dRjqYfXxa/wTAXT+WNEQoeqqc/Jnh3s6p1hF0SvxxOmxzur0eugJ2U6zNl8qppShDM2idRWbKAUz
K9paepusoRdMy7RVHBBJUXiHHHy4wE6fp7HTjwQeiTYWLls+FvKQ0480otCbaOMnO0mBKNaHnSBt
3A+XAyEHuIcUfQNk8NLh4u0Ohb0JDv05t4iEzXP9fBMJuGvCFLjI2+661oleaLrafKjG7Bgq+rBB
iDFsMqu85MV6x3c5553OsYjM60iUzxZHJ9EhLKvOsA3IlttKXRKvdHN+KsmKgLtYgilsSyTWXSSV
GcJV3lZOQt3NBKn0h9GSAL/CQReRA4/98QKr6+3CPX826vLo3pAynxNAajnFhlP63Ar4qeZWIt1v
ItVoqn/bLwH6g70poUkgF1Tsp6f3XO8VLYwUGsSxyPq9Wtvjkh20dKULy1+YdIt/u6DHF5tt7Fxu
3iCdLSWJgS9JLyWxNYxoesinslwNhlUjRe3UC5d678myODfSS+N/LN+nXw1sfKRHc9tRVrroqrRb
9RbjT/woq6lxnzpi/NGKEugTJvLhwu17u0jPDdrZN4/ynYbH2bc06kjI1TDYW60hecEpRSzgpIpg
04eN9pwwx28+nk7ertCULTmcc5yc/STnh+Va1rJK7msINShLPuG7Gxx3EGbsVYFuvX58rfeezfnY
yoaS8u+bImnfqMLIu5wg7KyYnuMOXSrsXzzUFzYC8/05n44YRWQpfDX4A2dVbT3sKRvaghZFGQYe
7tRhaUwRhjrAE8VT0WkkRAdjtirD5klUzSV093v3EFWM6cCkglx3vsd0hFyHgzXEW342JktCCTJ/
YxVGbC/oGyjUTScTgeVvjy2VUks2HLquM6jv9Jkt1EwZAoKvtjRKxluqp8THwFiVLnaZ3z4w1Lep
cSts1pl/nbPJrxNZY0QlOUKSYUwUN0PhHFJSmqZNEoUhUEC78BHGqCPrUtZWBTHLwBLv8zyD0QfS
l8+V5z1tndhQO69kEhOLsVdFcmnv/c5bTDGe4HW2+ei+zysyEs7hwWLwd4WGzo3Q+y5+1WNbPwaq
lu59xW72jeyz1clLOTz2VpfeI8cAKdOZ3W0eDJWLopuPD0Kie6hlBbB4gsWN3UlmPCstBYfffmyB
Q6AvQoFBmD2vyektNC0lNMd0TLcFKvJnhg6SeY7hVs19XseK/E20+/jgYpNAtELOvn78BL1zWOHO
ooxmQqeqRH/m9PpEPjRy22XjFiOldAunAi19Ke4qdVQ3QSK0Nfu6fCPlVuRRa8eIjXDgwhC893Ch
sdU5mmH+Mc+7jR3xLyYRquM2SlksF7LTstEd4YugJYNm8L+4GsdtliWOC0x/Z48ynIg051gvbUEp
xffsrBXPUUrpxk7Ti2eTec45mZM41SPy4cvBnpm7mqeDG+ZdOdl9hJUA3VNTHxZGI8h7Lit50diK
uXdkTgX1DK4X/erjG/tTbnF+bSSY1JOoXtnKOY8vrixzLNQ63E1DWT+1QdRynmDtuav7yvjaygnj
qxAwRQ3YBFGGibSs41XN3xpXAJb6o+IURb5AxDM999Itrzzt9HWgmnW8MAdI8wvBFKcsCS/WabnI
la1xgLfAH+aDT1pAH+rA+wPrkNJCpz/etrG8lGrH8Rc2G/nB5S8JgicKE0GhHdYiugLHbBJzhy/b
WIqkqai1VXET4SQesV8ngWDRKAkkSxehUTY/oF9PuNFx1XX0bYwx8/xY6qhANkyMqWc0KkE3A3Gy
LtvgSUFHJzn3keIX28YszS84RrKjnUlYtAPkwjgtDbluvGGMsxpPjA+qHZW586nFhIeYDqlDtGnt
Fr0S9C8j8nIR5LEX4h9VFyU2lsbL7RjSNLZoBoFSRnWhbPJmw83TNC+jdGwpGKE4PX2a6k4GZxam
EAfUJMldrffjRTLabBnyqrgVcdOuC3U07y48SO88w6bOgwGSlWuer6tj7EdGVoc6jekO41dohypd
MTklIiR2BlwfBTa48NLT+95FOVzMlVBKN+ezYpFqOtw8QPc0p+zloHXli46S6HFAWwErq6jvP/6S
b5YNhhaVu0zNBpk2m8DToe0QlnRaiL6hyZSUBAIryPtdZknFCyEoOKwdP5KxeI2J/WDGuXTJ2Pq2
3o7UgrIvW2qC2fEHn00UVjuMGmkR8U44xa1S9gBLOoisKAKFULXVnL8rPF9NwB/LUnIvxaKY3MGS
6lu5yG4+Hou3J52zD3M2GKnpJ8Y4gier/LI6AN4fNpwox1Wda/GXYWgsKlWpTV99CAgErHXCMHBE
qAYFl2Cqo23YB+Yqd9RL5ck364Q2uwJYEWdCG1vKs91Orhs9yGjOldWANdQzyiT2F+TbFFhjILAU
v9tRonE502OAH/NM0EU8fSZGhdPdFLCVwO9CTpNVfhs6H5B8W7RuRUl+nZMxdeG5f+crYhBgAwOl
1qCFd3ZNPPBy7vi1s4VigWVSq6tjVWNuRjkSPHx8m+d17nR9wJNEO8VSZkYYLbPTr0c9LC2SJhq3
hu6T86wpsLDLsdgFbWwfAVVfuntvXzFKvSR9U4GlKWidywOBbsxLALxwXSYl0gnxlFHeTrdGLNRF
rEbieyyqYkmU0iVi49tvSj1bQSCPPBMC8fnJTpusvI+sKt/atR+G1P7aIFml8ghqXYtgIQUJwa3L
3x3declFDjorIg0kPaeji220yEkugdqAAnIXaoTDu/FoE/grhvg+SUsKeB9f8W0hlD0N2K15g44Y
9I0dwIzJjfFNX9qKyIClaNsJ65d8rPDsLLTQrO4IF0xe8hRgPFSF5Ci1RvjQU8JaS1ZtX5pEtDeP
FyomZPOc+lDHsRk/HQBaJmmPLQDVT90BORyleKRUqJhds5BrHdBBTivsWo9KQpB91ZAerK7qWMFH
Vb/GQicLd4I0iqlAV9sLMKO3L9mMD0CTYCFJmlkCpx9NagzfMOsAKm8rBDQS1Tc+RwCwdS+Y0EBd
uC9vn3tqY0zqs4AG49Z5Q0kZMdKZpWxtK0vZqxL2fcekFpSMHS94N3YLu2lxX5JAfeF5mGsxpy84
dgnCy5EK8VAgrDn9momuFmbWEH6t0mtZp8JQdkOckh0KZoQNlJOikXSUZ43ocSBtVeHpvri0jr/z
5SHao09lrw04yjr7DF079pLRGcmuHhR/WAy4oH3XLmnirxuOZdeampEMMIgg+SxUM7w057x98yGX
Et7M5E2FhcX9dAimtkK2nYhw16oTIQNx6VvEXKCoSfwq3IzQlS6pL967InIwJOHoXegbnxXIfFnH
zw6ZekftZToEWiStHKtTV7j1NdcERFZdeLxw4729z0wx1ty3swiKO3fN6cYYa5oOxUo3hXboCatf
YBDXl1oG4YFptr6vTIhJjdKS5KFE0Sfdn7Du9XY5W+an9jikhlhk0cCWVom1JYbdYCHLfXI91I5x
1XZVuucMO22cacq/kB4V7zTmj0WeFOkGv16wlwnW8uxSe+0Hy1lV2Nz2dRKMMxvXOuBOnhZmL4/H
huPOSkCz8MxsKraqRHwJ4acQgqmdlwvdKpqdo/oabyTnAXi6wHQQkrD1BzhFNadynG3Ti9IV+GR3
UzvoX+OyVtzEJK+MXFgSY6mgL0snNw85Oc9eSxOAhASHHTKRQuN9qMbxMZRTZ00PqFxNkSpRqJiy
5kbuzX7LiWigEzCG2ykd6bDXhaEspCqx3RCL/YK2UnCAPNvCN4kmt6pVf9XLqBGysEwOPQxmrxKj
wi8r/Q6J049CCl6BujQbqxSvsF2K/UAW+S6qM/lQq/gB4Dapa0kmKqkvQw1BLY75rrGahYTdwFUG
MpnhREnLaiANeyYLHCTkGNuwzaZVhv/cM7S+3Vj6gNZFqqNlHHTC1dKkuYlHUxzlIsX4M/q1Z8jM
sqkFeXosMUOvW+Kpb+Nhio4E3pPehQdlmSbMGPT12+hI5h6vIoR+6PbG2MmMpm3VTCGktA0W3Q43
TaPqKgGz6ZIloGzkYkAjoPcmKVhQn3A0Gg2TaYYjSamhD/ZIb1n6AsPYUWbU19juUSSpU+9K8iAz
6L0TYEiR7WcrIIt2KlsyjLMsWPqKvFcqc3KnAXqERvazV45zzruw7NXH8+U7b65DDc3itAE1lKX7
dK5wMPb7TWnRlO4n+hlGEOGf1NU5NcmOpekZOhy8g4+v+dP7eTpHQwGihcJsAYgEyNvpRdsEa2AR
JdnO8jUlWVS4FOsNUc/mg52MrVgJvYJ71lQVSmva8eoX+uZIb2BC2e16NKMxXyf4qO5aH0eVV6il
j54u7fSU82fZk0CECK33COqov5mx0T9I9ryv5Pa3YmE6gfHDGojUqaW5el+nkuFFbZbiExEVYAGR
BPUu08vuKcmz+hDaenqIzML8wQEh+drWM30jsNHcstlIlO+RYVvrJIdvQE5fR54T3Z8A5lPM8xIJ
vYRNVZmxclOMlh0vSwChRFGh+YQsR+L8C1VTJ/LSyFci2tROfjehzcxdCkEalQejomMux1bmLyky
EqOTGYORLjBWjp9D8hziZTtMw7AxE/ANbiJVJUR/gTDSncxmSNyxyiHZBWTF7HxFieEQBGm9hdTY
Dt7QprJ9Vcm+yRZUqLJnVKZ4JHRI/lE6iV1uArkwDfQoRMJVsa8NizIO88Qr89z8rlG4R0gYjj41
gl6D3UyUcHh34Tl5O8U7WJZp/un02Sg1nD4mVpOWVuck5pasvegq0wNpr0VmHHgy2bfXdaZQ4xgD
BUdk0an1Jc7k2zeDxduCVYW/iB3meSVJtuq8ivy6I7ZYza5ZNfvQMzrbFKvK1LvrPNKL39+ys1Wa
ja00teYG0LyF+0U7abNzLsdIpDuVLu0RKW1xGOi5DgueRuOzGQVQfT8e4nPzGgJnGvYz15UC/Sz4
mkfhl0uWuKuKBn3kbgh6JHzVROIRkw2uwEUUJ3gcoRNl+6Rpk3rbmoPypbHUTlm0TT8CVyIaiQSJ
vrwOo4xZs4+ZwpaWwzLoNaGQr4dC6l4hbDQZEAFHH7wgGpOvBGypx0SB2OICnrC2uNsE0BSZi1AG
1YsD9Bz9Comd6V+Yeebt9/nEgzFp5gnM7dvzdB9Tl+C/dCyohtrKa6pG8fcsD9PPHw/q2502t49q
ys/6J3fxbP9lK1nVqN1kbGOaGF46GYbXOa26GZLGefz4Uu8cfzhtUECe9eqUds/V4/AhUl8JM2lD
oaUlowm0mzhESUykr9WSvREYB7kzjQ4xRlTErctzMPHW+E7Luj2kkGIAXLbiwlnj57JxNtDkYoBQ
oJSFVe18++8riTR2U+ts04m6kddYpi4+cceTe18Y9pdWSQiKG+OxMpZt27E9j52p3oWtaWYLQkL9
cNNXtX5M2iC7iiCvuXVD0rCnwAoZl448QPdhIzQQQwMU8Q65iL5D79JXq5/D+x/fhv8TvBY3f33i
5l//yX9/K8DwRUHYnv3nv67L1/y+rV9f26uX8j/nX/33Pz39xX9dRd/qoil+tOf/6uSX+Pt/X3/x
0r6c/Mcyp+Q83nav9Xj32nRp+/MCfNL5X/6//vAfBA/yVx7G8vWff3wruryd/1oQFfkff/9o+/2f
f3Aw++VJm//+3z88vmT83tXLWLTt65vfeH1p2n/+oRt/ztYWDhfWXEWhGffHP8Tr3z9BDjLXq3jL
QJfOwI68qNvwn39IivrnrK+kVYivAoWUxSdoiu6vn2l/Un+kBAQ6nhmXFtYf//XdT+7Sf9+1f+Rd
dsO63zb//EM7fQNt9jEcCrDOU97Eiwg/9XRWUyhhVmA97dmSsjKqJyNPWPAqai9Fsmn7pHcRhN31
In2McUYAoPNaICNoS8jAUz+LLMpc0DmukMxdVzUrDbgVUMRRa1dqP65Ny96FWaC4SkXoYP6JWkDr
mkn2A5jdLRWZg97E+8gubwvrNjK7b7/ciL+/7MmXOz1dzl8OnerM1OD/URU/f7cgIil27Avb7ZSR
9PIbWfcXupwdsIfc+rmG85I0T8jPzSIPYk/UX8Zguid38SFLyp1exzMAY0NRb5GF6Zoa2aEhjQHI
KZtlGyGWAiK+Nu4ddW9JitemqyjMV1qoLjQ5vdbK5oYgxt3YOosKTZZV/IguKmJPj3Z/f0ELESEd
TSaP885YVYPanZzJ5ixQL6mR3YSjtTWt7gqd8I51d12mxc2A4ObCofIMU/nXhTk2a2ja8brL5/tS
v9eVshmISlK0xyKo10qb7+vG3wuybrX+cSIFNNJRqBYjELXGo8Cwl7PgKpPCNVm8EALrnZoqnt0d
hd4vkur+4zv/c3n671n1789HHDisBF4+WOynj/XgWGEwJS1gKatbGs3wXOXjOpN3hKNcUbs+AMbc
D+ZwZH7MvChcIem5mm1Lcv1d7ZX12AfLYoDM3T2nWrCJxhSmrLkVWvcMdPSZvf8t32oCvuyGsr8p
28CNta0c6y4YWLRGzlElLB1AEYq99rPa5cnsLNlVofSk9PG+IXVabaQFFAavbvRdr1r7gQw/6zBZ
w0o+FqV2Ryp36hJgu6In/KJG2VOdZdexYa8V31qxCXd1SRwdM72WowuLMqHmJ4v/X6NH/xM3AdKB
eVo4HT3IrdKUJ8Ihw7w6gje6tULe+9DaSUl3BUBv3+pfO1m/lfrok+rk3+LQ/+KM+nMg+muFCNGi
fMjk8JOBqtUAAyrDJg6VQ5uoX9sg3Kgt+2HfWMhasKpN/UvSKOuItOBU3/jl5KVhB3uuXAa2sWo5
QAbmuNcBFqdtTycyfADQlpFA2TWxl9XBonSmh9DsX4iu/tQr2V43EOdZuZuJZjODAcgFpdmWTg9m
EW/zlKlLlj7bnb0Kiq/0Lhe1Yl0VYY/hqVjKkrFq4vI4oPJpzOg+4VH1W2nNziCwNqZcHhw9v5VT
HGjBZwkOMi3EY+KXN4Cl3TulML8bZDcbzgRWzfQaThGKbi1aXznKottWRb91iFJ2Uo/j9bUNcctO
kh3MHyD9ZOiYyteWHa0ZF146Dhsrlz1VltZlcyVEdx015iaso1X1bNX9vgmLFRGuV73SrEXbXDUT
9OiYxBAbQK0Re7ZfHIpo3OeSs24JFNWnYkU5L1oEtEjNtNqFSoNVrloMVuFlEayLItvb0Xgdw9+3
sWEGZO45rbJ9nUR5pcX1MdLjtQhVd+70uG3VXUmR/aJW/osDFi+/aq3oVgrVw6BmT51m72N1ITfI
4sOi2FHV9SShHIrK3qeDtNT8ZN3nYplxfPSFWKZps5H84joSwaeqThZOehj6bgf3cIFzbiOCYBno
2uo164qbWDZWU2sRJjs9xmbwI+/glaR3emmsXEXYD2pf3PhGfR8P+tqfynvLTJahRkWhn1K3N+Rb
KnxeAp5YkuLvVm+SaN5jdYLFrTgPAPyeauVTUOq39HrXAVGAJLB8NztjPY7Kip2lR7zQYaps0rF1
66GqjGNcD64FnrCcku+AJ56nwQdwaD+M86xrNZ41Wdu+eep086j73ZWh5F8ateSQmxEvExw5TSZF
sI2fy6WC6wwuo6sSTOuQ7O5ABo1bfXA73nir4oYq0pKIv3tTuGE9rXElH2M/h8eYHRTpU2mHHtS6
B72OvpK6fV9N9sqqDU7c42PaqABGRbDSO23jFxngtmEBiBmjsvzYjvoGPt5XySJx1zF5Eav7REuX
uMK+qnqFEZI9c+I/ALX8GvsybLEMbFH8VY7NY6ViuUz8F2B1D6XZXWmGtDRG5bauOM47RsPRLFt1
Zr0Bk7o0Er/xyjRcZ3ZxX9vaUQT+bjKTT/2L6Hgec1F64BeWgwOhE/CUNFZ44gJ3cn6YVfWaqcV9
lYvHnCKxKwI2yxnrqj3EvLcPpZTciT2n+69DxM2t9dthSA9dKq6a0KJgVd03mf5Yv3IwQGFcq4RO
7AP7qDvtkx05t0k8Z6q2qUtFqp/U1KXj81xE4fewYHeT+8mn2MBUb2X9hr7/np35A7XbH1AUkkXh
ZBTfrI2sFzdpI5Z1pOz7KP1ShOnBLIxjhuAgMbZA0u/xUFKsVOXHZPQfMkedI83XwPS3kk4F1kKD
75bzVkJnnxVPYCl7Vf6BqSdZhU3+FUM0VVVtFU1VvvDNUfXC1N6jdOpdq7IpA+Z54PnaAo1mDmxJ
X8txV7nyNCWLUFnKdnpfN/UmdsbMbVT9FoLTsVDjHyAqVvinHuYKWlsaX6Wm34pE3WI68dQpx16a
SDs5lXbqwAyDLafwooXSxI+aaaw7W2yKXHYDgqUl7W4iejKGwRTKiVf4vafV5X2qPzVWfBiQKg2l
tBfIM8iE2eFbd/uofdQV3B1Bv1WV6AksIlEwDkhLaJuJ3iCmtJ/G3P+hkwPSWtUt+elXjR8s46tB
Ke7KoFqqco339cWMUrar0jUq+AdLm4kveFrx7LsjzQx8MsdaS5bT5CyzXl3JRryJRMU0Nq6jMLqV
o94b0s9lQ6R9yzumyjv0nJ4mx3eR0W8mrVqYRnoLyXEPLNHtyfGuGuVgZOFVGRG04ifbSF0TAr42
nXiLpmct+cODmpo3PvStlnXg4+3NT8/P+fZm7uLBfEDx8UbXBzpNxHnaO9gzZM9vHm1hL/z+OoeU
O9UTuMeSI6PsEqxJlVaDrETR/laXvwrpYU6XKgPOM//x7wPXybni30e689PfQ5Hxf+cHupND4P94
7Dv5V+vXYj5aNed/6v/Ds+EsqGSc+Ph/Hz1PjoZ8kTqIXn49Gs6/8PfJ0PzT0mbvMc1u9qhQkf59
MpQ54dF1/xngA9Djl5Ohrv0J5IieHdlCNI0RH/z7YKgrfyIN5jSnoRSci1TG75wLIZed7AHhtuM1
ofJDVYLDKy6ls5KiLURi+U1bL31dnlgAosh/VkiYQOBALBY88CkvF7li9lfTVIxeKcnBnaol9bpC
/eoNDZGaEknri85gD9c5VbdNzFFzy7zx3an0jVWWYHvWNXNrUrtfG7DIF5Wq56s4JBLHFkjChsqY
9n1qEMgaZ8EaZ31WuboTpIs2L5NPE+orr54kc0EHqt82WO+Xqogo0GEHXYx1WO16rYfqNI3WOvMn
4eklwhOYoOIht/T+hwCF6Pm0+jxGumLeHqVV1UfVHt8mWGHhkCo+RM4CFw+g16K1fjhErkBpkszM
jaJK84Z6NFeW3H8jURfZY2xYlZda877FJyjFtSHIki4K4tgYoFOh0SVZTE3hB7S95qqjU9/VZCDQ
XRXWMoyZPzItTlZdTrhhj0psDUvNd2vSkhaEDmQrO7bEqkArsKT60y8mqX0urFkjpwr/hq/pLOxy
GlZmM7WrXtVL5AshIbsxw2a0unFFzNLk6kE1Aqvu0OEVku7aNRTbLE3zdW+bw01BjwZsK7yEKNC/
OXHqL3U5Rewn/i9157XjuHLt/Vc5L0CDOdxSpNTqJHWemRtiIjNZzOHpz49tH7ubLbQwBr6Lzzb2
BjzYe6mKFVat9Q+hDYivyDzkuYRnBah4x3L4U/QTbJg6ecEt+aArUrzXq6jbTBjnbILepqav2dnP
HsLFttegdyuBKNBaNCSu20Zs1dnULjp1VPwkoOgJPbgdyNYHWu3pFGEzGNSe0VW9n+kzp6sayzvN
Ho2NbVS9F0bD/LUpFYhI3A/6Y9M34w1cXPtoNJSc3VCM8k3emMgKIJpdb3Mpto423ML0qsy4EfXZ
jRWrvqyIciUFXfqVt+RwkQJj5fy39a9jUoQ3ndrDIRFG+XVUK10DaZv3FhqbSbxTina6l1KH/7Me
gy8dIo8VSIYI+mUPTIlvmCXbRjOUb2XdZHdlGhuHWkWxD2MV2pST0ueKaxelfgmdytlaaJteIj8X
8gBMjRYhTMe+kUcJg7yuU69CEcn3Q15FN3LWyvsKEfUjbYtkO5R5+GfWemQ94zaob9MyzR7lQC4e
VYgebgIY7GsV2OF1MmnDFVDdeecEU47Rno2pt1zO44ESUkraBPj6QjgtAMhZ0b1M1hIbNm0uDmmh
wqTWqunG1qmBVkA2L01zCh5g7DW7NlGKy0Ea4odeA8OuzPUU8y+LyslzgqK8cWjsHNJWpn2aZVF9
Xcj90LjtoA2/tVS2boZCL65CtCaOoreL3SQ0Up86absvFl6td5IZZS/BXCaSW0SxfTNO4bgvlXjc
zkGFaSAAiviP3YTjnTTMAHVbXsmJCeEc25loZ4VZ91vk9E8DSYvu5DlRkTosRJddSKQ8l53VA+wd
mkS6EU4X/lSkPHmy+6Hd2j3ayqRgOR0nxein0LWY5WIzZ+isuqlhdN8EdYY7x4wwULMM0iBEPItr
J8nHe3W0DcnN1XqOvTFNo+OQlOYxZaOhBGJqd1bWoKxeJNZdkkT5b9locWCeopaIQT8NXxL8knft
oE9fMlpqOn1UW6ku9XBofkm62f5EZ126iKNU+ZaGI4tJq+Im9XAkHQIUGZF6AxQ5lC4i8YJefj3U
W3C0eBiEetx/x++7DRiNXX+n7GbPvtoMgkqdPGIcPohvaq5mPg/y6ldqjZobvgqOl6LJ946TKPe0
xvpfWWIbRzNwgu3Qa7Rb8EXv0w3vvRwAKoa//kJo7T3FjBD07kJV+LHTSJtMSqJdPcnlDcl65RVA
GW8dds4Vj6mK948mbvp+qsON1WKAgg1FbB3yMLIuIOnhjmHbef4UT0Z01ynzfIdPKul+zNlBD5rW
twXuzt6nYVmxNURbuGZrQKkK22yvTEq1L/KQrAlgn65yokvmA6FohiaYXWhejqXH81hbyvfOCLRt
2cu4eQkdC5oxjuqLvM/krdlb+SVakUq0sYBq7fme5WUEd+dmyu3Gz+ZM3qWpHUsucjt54oI3ljeS
TA0/KiQz9OumCLexY/de0+ocqbHWN8UGDiRdhnaslBuqBMhLmRP1Eq2W7+c8Dje9qONDORbB06ho
NVTPyoi+NLreX819Y/4R2Tzt63KeXuB/l1cJhAFuDkk5RlkvC5fX6vhDSsr+IXDSeXRF1pV+2Sy+
EUMrz0jPSXpySW5sfWMP1V/5k+xXI1DzbMLJOeIrQnUYThdLPpbKywSPvGM1FGXKDAaU++Im06kV
ONYEhdKM9xlekoU7xKP0khgJqvuSiK47BaVwfSzjB4WWlR+ASv/ZSqH10qGIk/lNUjrX9FKTmxgN
1y9Vq6VXShFkX5Wqtr9A3GlrN66sxFcqrUK9NGruq9DOfreqMe/YE8ZFYbcI7wQINytu0zZY+6mI
z3dZBWwRgvdFrNnzLtad0sfbqt10xoINHULF3giRxDpwgsS8kPLMArLaGPcyycqzMGJ1S+GFqdBB
r25hLQe3QjLB2gpeUDXUyT43N1MYxoOLmrvuG6yyLSoqyW3m1PSvsSQOD/JoJM8xcv2/aNsIdWP0
ZTi4/aCO2yLvpD90+ftjW9vWdZjkcG0HeCU3vFlSlgDcDHTLdQxZymiSOVVFge9BoFTyTaujtKpn
o70VjekcU2defMyqaSk91coAxdkp8usJV5Nrva1RSHDUMG/3qcz1vkN1M489NgqG86klSEkKtQIs
wPKs3U6bnB+zUmOmVhmmOHS0CC5L+rp0A3Bw0C+URMXtqmqFTrVPdbqKSl2b4uHaBBhaSpXUxQez
GEHxyfg5/CJhCr+xf7lMmzBNPKdJ0/xqZq4aP+9m5oln23QrGeXwMiQRsOYmkqH8BrWJ2QZnBR1T
CQHULYpyFlRju03LW5WKONT0zlaGXaCFTsAlP+LFgL9FonuznFGkmSUjfJjFD16Q7JGbuaBT0Tau
aoTf5x5AG6aPbmwZmFOk1c9uxHKtRlnJyDaKQSlgLm95uG6G5qEWz4n91IcPiL+5dXzV5sBEWVQC
XrP1u4nuFTXmjHM2AY/bFEDS3N/0lEfi+q4RD9izXYDp+xlBbRrI3rn5ePD7nBfgZMqLQX6YetAz
He5lUnVkT+2nKnvRuuopN7orq1UujUQ8VsJ4supshxXUJghnv5l/VtSniom6F+YwslR8K+XmS63j
mNm1j3U61DsdGjdsT338ajtojPJepPAh58EDiCztyhQiLjetFgfXrdo9ZGlwkdSVb0qCunUyNq6u
DL/Vcag95GitJyrf1e82i7cZ57YdqON3Fs/kD5F1UCOpgJfYpJdtM8nXQRXPFAttjgz8ifptYmDM
lRcJyIhYTUvfENkj8ITsR6wjbgAcVQFx1BsuSCssqbLgmx10+LPF1i8tH46CC3DTARvaDK3Yojj2
Ymvdsc3bbDNPmXPfpabIqdPmkLfRutpSnkP4KjRustIK72Bn0IQfZnMTzU26McrM8TNKPGDULX3b
WHgWVqW8gbrJeSZBYbfiLrpAJ7/alK3U34dN0B5700ldvDVw3bAz32yBuMtL0V8UVeWXFMQ2nT79
aO0RjofZNMRzWAsy7mds2+opyMybsdTvymh0Lh2tuBf6YG760hm9An1KjDf6LySr39rZUZDQD3dS
Mt9iG+G4gTZvsGYY3XjGSQ7yl+EhBAgBIdbxaCZtwBP7pRWcAbXDjR7HaNR3Etq2elQAvqe66yMD
/jKH7GoDKdpt3IEmq5wEw1F0CHhbDNqGOgldOWCfHsCmzKPGknhdLr50CqqppalRUbHDyNfaER6P
xcNB5NaPmYvYTcWIpR+2Pl7vBKUnCoOS1kB1Pnbk76NWah5i0brXtZjgGBm4LDTKxL7K08Y15CD1
+6o1vjjRaBxGeo4dj7Gx+WNLnXWHc16EKFmv3ZjAb1/iEk1XTyLdusbby7kfwzr9IReyCYps0L83
ei6ujExxKMVmIdVms86vk1BkT6mkK7dOHRWZC8e0M3eNiY1cYEp2wpYhjwSURF9hlpWD1ko8DLqo
4OBpA/NpKNWSFZWbF2iaL7OmGoHf9RgPZI4SBJu6i52lm5zcC5WRDpS193np2D+6ygxuRG22j0OW
hls7FxkIqXhy0cZUr+UJCQPeOFPtsfoT8k2l4Z9G9SEn57G6Q+RU9ktfNvMDKDmQoWMOEVfTZ/2p
hNr42CiZfJVzeFCpNBOHiir7exv2ZdlgqqMNX+pZbWn9YxVDpwQb+Xmncmkuv191tkocUA5EKnTY
y0AMZT+SZGrD6D/Uit/IySD2JGPql9i01NxTg2EukCPJC39sVdR2DEv61luB9Vtuy34bpTlPndrE
EdQGGkGT0yqLh1lyco0S31C8yEIxgBv02R4PR+4iIWEINzWIafd0ixt3ckqLsnzTGjcjZkvlRlUT
zGoGvay2FviMbSJB5HBUu7/QZATYYEJSDg+jYFtEgC1RUaY4q8UqvTZN8hNsOPeI6z41yExschBJ
f+xSmXeBMqMiU7XzbxkteB6LCG9cZU0NyhKriZgtGoqrmnz9hvY01gh23/rW8uxxJ7CurqLa6UHN
U+1rYiIIkXdT9ofXVHzNpBm7iMPuoHRyckQsw7nKpyLtXBo2008q09O1Dr6yIPdbOFGQzq4QoR0O
DRV9vxr08SFOaf/Bf7VdZB2qy3kyKsyAgql/1vXJ+N2goXBl1GPnaszOtWl3+MEJB9hnkghESNGN
CWVdDPvASgwBFtNqDmEzpPamr5bWfIiV21NcTuZj/4onj7WC7hqJaf+HMqt8K+ymeQpyzCd8y9To
gRdBZeFZV2r7UE/5BgMSV55azUME8DUN7gyeCFhXjWO+w2eWDlsFbME3wrChR9PXuJ4W1mSTY+G5
/aikY5p7ZZVQigytHH3ptgjKe6xphCurqryzAOpmmxjjTy/N+ieR24cxUcONbtCsScpy3yaTyhNA
4QliIC1pqtK4EamQNiNdUR5KWCV5prLU7GVJ3JZFVL1Efacd5ZJNdaVpUevrRlnfZMPSL+us+Xp5
Z33tSoSs+EmV/fj/pA76/1GFE2GFz0qcx++i+/4/t7+H/9l1cfH7Xa3z9R/9Z7ETc4R/AH7RQCgu
lU4VFMo/UTCAFv6xgOkMyqDgW18b9f+HgpH/gT4SIlCyvPCrXv+5f1c7AWn+A+1ACFBIBkAjoVD5
N+XONQqLfwWCotQ8df4GFmtNHbMare2rZBbH4VI33MaG67nVpq2xhUq6pUs6eGntZbfCl3+q+Kj5
tFMukh1mZG8m7wRiZU2t+9fvgHRF8RdduTVWXxVVn+Qav4P0LfXrDhsFeW6B3dAGK2rKkGJEGwcX
CDC0+IGZrjV2MhJ/pn0YGqk/pJwvPsbNw/HMD1vKvf/pOJivPwxOzAKCXNDIxoJEeYN+HIZAlRuj
E0fLCX17ghHisIuH/LGJgOuZDpSCS1Q0aZ5ZZ8Qv3iOUPkQ2V4XoSJXLFgNmcTSctPOiXoQbkUy1
K4eDemb6F7jhJ4Nco1qKaRq0yh7pzqqTl6XTrdE8Bq3yUlJCSMQZ5N977M7/jQtBDzRIkdFeO0dF
uZgUC8GSo5JeC6PbgONxs7K6dDrdS4R6bVG9UWt9d+ZDvsdE/SvsIiGoWPwXPun7D1kmtOimORTH
xh89nNE2POrCq9yPfdKPzeibqjvuqr3qRv45kcaTX/JN6OXP36whFGsFiJdEHCvnFm7k1rRCTImn
+89H+B688nGAK0QbSHee4xoD1IzQrZHGKwBzfh7i5DYFXfTvSVzhVlNtQosbt/djG/pir/u0ojf9
5LVi43xzdrVL//oqPceVOjV9AOQ4RoHmoEIOKPDt9IHewO4+tstj2t4jVn3tVBKyi6H3+djORVmt
D6UL+x7eLLAxBZBzZF6MYezpQBE+D7NCkL1+JrwJUGOhS8xlvz7pKANi7pSkyzpUtnAQ6mN5J92i
uHwUL91W2SDRsiAG4TJfj0/F5hyc+8QqeRd+9QUDJ+nSuIrFEWdPHENt10gN//MhnpjJdyGWnfhm
uQ+yyFXeTeLojC9FcQd0fNNU7X8RRJe5JbWFmQIx+H2QyEgAu3dGeUTUhcz4YTBww4Y0+PlQTs3W
2yirPZU5/dw4EYsCi0oXq2MvBl7zeYgT55L2NsTqg9g4kYzQLMqjWiOJNWBrfRNm0o7CrEu5dkMm
bp9ZgsuPXp327yKuvs+ElE2ugbk+xlbvyqnu2eUTqnUbZPvOHPUnp48kBw4BHEd0U99/JFBeWWVn
GvYjBrCUiRaS8d98oIU2DakYvaYFMPx2rYl0gPCbyeUxtx6m8BfuQZvPP8/JIVigaE2SEh5cy5+/
WczNXA9VZAOuQuXCHZV6k3bnFJJOHgmAEf8dYzVNOlabhokY0zHZG1u9BHUPMt+d4fP/xkfMHTzo
Zz9wsM5SFzjpD/1HjfnUmWV4clFAySb94u3HMfV+nOymCaR+Ux4b7Y5qLY3GIwgxd6RB8fmEngu0
2lJRV9W9RGH1uHikts63QDf2cfk1tp0zqduJPAOU+H9GtNpY+JXC/aKnd5QvcbO6dPxhq2+Ty3MT
d3L/vgmz2k3wg6tAbwW3E8UkubH8pLvV1BLw2ug5YJoSLJ4/n8FTtzCKGLD2YbPpKHwuEIY3a3JM
7MEQJghnrCCvMbE9YLrsUaLaO7uC6qqbnb01lrlaHxlvI6rvI+rYqiITn5f0Kem1D8Emsa4c8TQ3
mjso54y5XtV/PkaDBYAnhq0hMf0+GqI9aWwq7LnGH/yI4x1Tq22wjzf5XrusHikTP8TbwP98VhdG
wokx/jvqWkpbr3lm6OOwRA126QXln03h9Y+jummP5u9qZ3vLVuy/G89m43UPPS/ynXXm0y677MPI
/wVkUQm3yvmtQmtbYbJmM/p0Bnn+3HcbVTuXx50MA34KBQ90npBGfD/BkmYWzRSm5dGhs2L0z7l0
h/D8mWvmw2d0uJiXUx9BAXotH3RCAGNQDeq16aju2mv5O7jxq/4C7PCddSl72WV8yHbnspu1HCjP
ZlJEHToHag+c1uutkaJVaDjJvMSUDsFObGM/8oQv3Yx+eyd55+Kt98U63GpfyNWo1nRKK3AEMhDD
MLSU2RPzUMGuGEK93aEUXYt9HQxd/Xe6968j5dvBsnHQYdE/yGO3cxsPfSAOmtbS8df1S2PSb3tb
bbafb4z1AbeM0bQw3lnU/HkBr65Y3r7TCAUDBh+g2hLZrk0ngTGwx9ZwE6kHS6JKP5uhzc7shTVx
bRnhorWOtqgqy2hvr1YpNm1zA/W2PAybwdc3DVmkq++xE9hnlx0+7Wdu+g+1kNd4BlUaHOuQtVn7
M1itJkJagtOxosqcuY3Zml6paBXePw3lV0ukeDXYTkIldZqHPvcMJ5/q3QwTmP5KEUwAvKxi/pI3
MsoijZYY1GxNJ7jJexx+/HLoNOxesdfNN3aTNVD+UpEWFBWjtj5zm5+YO1Bsi/8OWh7shTXBMJ9G
tYzmojjC37vNuhH2yc2Ydruoly6BZF9FSvIQdzom2tJWkxwsKM7Jya2vXzjj1Kl0yDLIRyFzuUoo
9DlFZK3PiiPP7l1dZIgmNZe8fL0sbr1OlVCOr5NramTnhr6u2LwGpge6+L+hprM+AipMuQxRJMWx
abJHCVhYVUpPZRhfSeFwWZSKT7fwuxEqfjoXf71VqNzpmoGZJIUs6KPvz9XRLgu1bG2cVHSxKUUL
hB/2Q3IjAEToc+Dq5t3ne3OdTC1jZYMAmcQOXIWk/z6gbk9TnFtafhT0XvX0dyorcI/ujPiMpPGJ
OEissY4ozjmLP/T7OBbHV9jNSnaMlbjx+jm9DKXgCAb4GWjUeGYjri8OxMpV02QjUhoFeGasXd2U
JpoKKW9QwdnF9/S2Bl/2jQvU//3Gm6HWH2Fyp9tzidySyb+9e5ftjzwQfHKyfAKvznIUfGejrYrx
iKoAjIJyQhEzKcWZY3tNp15ONdYG0FIV4joZzvIz3iRvs6pFjVn2w9HJYwkunWb09q7nKgNIhlQG
yAghfcnSqFXuoPA1GDTldZoYv+ysDKlTOYrcgjsMqo7kucu+tFoHp2cRQn8VUJYdUJRZhz6IHKvQ
+5I2fK7UEiCH0lbpQ8bGWJqoNjuDmnXuJf1QybSjRHtAAyp8jowF+vX5Ij1xSbKNKQlYVJvtDxvS
1EN11oyhPzbKnTQ/mEtdRX6OFoRe057ZgevMhtnFqI6agAn9EUnGVWqsKU4bYcTVHXvjWaZT2l8O
08/Ph3MqhEViQxkMLDJB3n/A0qjpOZVFdxzVe+Q63Dba07c5M2enEhl8PhAXYN4WxPNqmQRZMcm9
lXS8CbVt326W/BNPLGMne1wrNZmnFft/P7C3IVcnthYUal3HaOdrVJi1jd4N7e8aGMOTCVqjPne7
L1/izXb7sMlX0TrDWI5LNnmyb/fb1E932k7dblTaC381rHWgNaAbzCScpkxER2OQFbBBloC8aXtD
5Zx52Z47t9Ya7AXoJKlyiJQ+9167t64GRKy+Jj+cG+NS9ZTfUuIZR+dMjWW1HF+Ht5xXi1Ujpq/a
6thCDCFEuDezD7o6XSHH6GH5fpQG4/7zWfx4ndP9QI/XQkTdNuX1xurKMIcx3bSsR1rZF/VF65vb
dNtcfB7mxCH8LsxqNBMeXXU4EaatpEPZpY8jKK7PQ6w1JfnCGCZxTqA7oGkqT+jVBuZo7aupao+N
PdO07+4GMd6ptbwfTfBucvJNtoXpwmN29crEazM4syA/JtTQv5FQhFzAj4Dn/j4+7lF139pSc6yG
5LIHRZFGe1HOW5FUcFrajV7r54b88f5+9bjmxLJ0eo5rf8SpClJzdGT0j/Y9FYPMC3FPbzbdtvdn
f9rrL8mNPbvFzj5zleurXf4615zJPMjoVXLvraoj6IpnpmnNUMJN69IoJl+BE2fY+fc5Hw7ggbdx
3/ilCYJjbL9AbUUkRr2eQrwphsLy5cQw3VYa77gq/bCdr1pDvpCm9hHVENexmmtTzH8soCZhEnIs
gi6J800jvkWNslGG63bI3S4NnsNe8pz+ZyGeBineiHK6RnboGFOTdsL8urTOpaCrLfnPQS+aqbaB
Jxdd2vcfuDPssQcVuAw62ag57no9EMH8zI5ckaH4jEt2S1uSpqS5vLNXc4u+UeoUyOseg7Zc6Hfg
dHysQ23yTSe1lI2aOs0jbhTBfjAj9N2ycEoebPTmGleKW3eoYM1jcygBH52r6kYTmS9asG7+5/vt
xGxw/SPwQT4MbHN9k/XxhNwwONajULTIyydV3QK0ArQxOPGZE3gV6sNZuPz5m9wqHroqShHrO8Y2
JVOqZHhIlr9i0BJn0oxVSvPPQMtuQh+cOtz6CIlnBVWmWrEPqiK6vRUXppcNmfOYxyxAgSPdNrIq
+fBXE/kh6PKj3oyOnMNp0LWOjkqSmPhczZejihQ0Zftz9aFTw1s0cHTkwBEbWr/derSq5BpVzkMi
a5dQcdFU1g3FNZ0IqHNm7ccKnsLfD+5tyNVirsJJqUECRcdEKvZcNBdSB3NGrv/uIbPM4WJlsWj2
m7QT1x0JdGSnWOcldaDc4ZZa85xBaVIL/SmQz3l0n1iM70KtRpSrFRIYsH7pc09+F4bohFTbMh++
//XEkY2SjCroUaCNvjpsBAhevZlT66Dno5tkQMyF2ATDuSbF6gb558S9CbO6NFNRlEYB8/6Yqfp2
qMe9GYvLolMuxqE6Z3b9ur5WuSH3FKJAUDw1nQLG+5VejNOAXpoZHrm9peAmEcVY7zMaiZbbdnEk
71CrQhUhi5qnPBnS4LoARSYOVmbhSpdXvSh2oK6mdtfO3WRKG1whk1/BFDlfMxUpfcTczCHdBJJc
aa4zBot7LiCYyE8Q96he7HQcy92QL/iqBD40cJgwgZ4z1oOeYvGgCsXTHMlqn6txCg7z6DSVhz90
+gsfeJDZZV0L3EoY37ey0bNuj3RZfLBGo5ItqGRIz2xMkZjSZezgWLjNk3Z86RQE4HG1XSS0x3HB
n0azmJ8iUyrDQzJEizq+McTzbVykrXJVRiiqQ2PIkN3YqxgCVxdI6ifjTzkaStutZgwwUYsI5hw4
oC7KrVo6JfJ00tAucl1xcNMptggibGelKHk2mmi2oQBTT7l2um7WzyT7q6yOxcNjnv2GEBXzQCn4
/feM5ThwLClyDhymYLjFZj5nD6msqj6vISi7IOqzkEuRP3kfAjUOFTydmA9tJx0kpXLj3EQ2A7Sx
UrrCsq5V80m02VFK6jM5zom0n5GhGU2ryUZpa42hCrseXZ0gmQ/gl5DPGkofXWx3DgHrqr6ahT/7
kNJw8TXpf4BBvaxSedvU6WaQfqKUeubHfDx0ln4J/XBqpstJt9o5ut4gajuME5TEcaNCSh+cfdue
uYg+ngW0c4EX8hRYlJzWh+jQInuHlud0CKV668A7UXr9tlO1exRE//paWELpJFEGZW6E2d5/VqXC
+zHsGM/Isk5ASse8hUPz2+dn6In1ucwXFTscNhd12vdRgh6B71rw4hhLrNr0+1CZ/c8jnPguRDBM
0tcF4rb+LvKEOegcFNJBc3aVKDzEIrv6nAnV6o227IEFzaeBHkRdDojg+2E449hbqa2Mh8j6kUkL
kcUXYeNV+osRqi4Sl35W/P3rmpi4wRq0+WVmbzV1SWlH4yRU9UC6g/qlC8ofp5gzRbMTs7ecIDSm
mT7+uhqYrEqSqra5ckjNqw40Ynsfp2fW9HIbv79yqBqplMuXkqrC7L2fO6jDOSroiXEw+3jbxbZP
Yf1mRiBT10bXkLJDG507OE6MCtI6litUpWTE3VdT15Yd/h9dPB8q9UbSv8kDRm1nEuKPCxu/3P9c
pOua5tw0sgnjkad0PlyIufmmQjI6s0U/ngbE4EH9urRphK+GkVSZGBGwdw6R8ieirhdXbt0+1/3+
8x30Wld7/4Xex1md8FYbCTNHJ//QeljPfg1VQXf0qOn7/qry5G3mTyVS4mgBcvcOm3PrfN10XxIg
e5EEsJHB5KhY121rO0KmVkvC42jtlOkWyuU22eJhNXwzDFfaJS6Oni/n0CcfdzRvC65M/oJCP5Y1
71dl1nHXdb01HjITHo7h7CN12NUh3oricYgmDyaoSvPp85n+uC7BgOiowJskyDwrV1shjobaDqxe
Pxjzix1BZ4eUGnfnDAs/LhssTCju01RUMT9Yr3474GOm7WQdsuomyQ5DrVxWDqwGtFU+H86Jnf0u
0GrdQJXWGynIgoPcTleZpZVuCQRfrg91b3qIboLSGH/8dUj6pMtpwuMJN8DVloi0AKkjbv7jjFz1
0Hyzx9odBGai/VFyMDrN7j6P93GbL80SENwExYhmXd7Rok7NB1KjQ5HWvysKAKhVn3EB/LgoXvsx
iN5RNjOMdRe4p5kY1Uh2HPApYn81MKhgnSKy+V+M5E2muFrwkpHkRlWH1qGY5y08zIMSJ+fE708M
Bb8Uim8K/6Ffsvz5m3d0GeMYPvXOdCjAygAas62f4fzz83GcisFUIWFJBwtA+ypGlDW0/zJJPgg4
P50Ivc4wN2p7/DzKGrOy3PgLkBr5YfiwpEmrrapWlYNMal4ccir2PoWW5kLGnt7Nw9i5L+za2CtB
golCW2A6M9eWubfm8XEkE4FjOlxWlfQVetAzfk1AFfqycu0yUrd5FzlI2SPoCPVF32Nqj96hWZ+r
MpxYtTYF0AW9ADKfxfv+O2SR0Y69oeUHrRiv2qR6Ek3z9fMJOvEZqMGxEfkG5gKVeB9CUA8PyibN
D5nWITisDXgV6XDUFQ0FvM9DnbifuMOXU5NnKxDKdVZc8kboUJPID+1PLocWprlrbsodoPbvgYta
ZE3F1TW308VZb+WPoyTyctTYr2tg3Xau4kgSUlbOBxU0BgJri2uFSzfvr+8FHb1NDmsKJ9Ty1mFU
jStwCJMahQHEWeqHsQzcvjjb+fp4XvOluPBsPKJhx6zn0W6jfnKGIjnayYOeiadOy10DCdtNpkf+
HLV7lAlucvVX3to3UQ151FZwMkTvZoh0GdRkswOyuWvRqoIp/Pk3/jjR73/a6h2rsIsqy8iSY2B+
seTRgyXn2bl68XmUdWGXXb2E4ZmgKPT/Pjx6rAmtkEyOkqMamVgsyHxPoJLll3xCHSKdsQlN+59S
q00IfDkeIpobI2uPU/MS6DqEa5TQ7HFRNZHOUVI+7tj3P2z58zcnJwTBkTZ5mhx7obgqekRoNp7Z
RidDIPAFX4ru54dyVmMVTYn8LmMXKcNIPEVoZxKCj9VNRvEmhPp+FE1eNK3VM72zhnefRa0A5z8P
2vxPaIHHJD7zOU8umjfhVleaU9ptxjENTxJRugbrCmwqED2yz0zciTIESCmaKaRSurMg794PC6ql
FphymByzbNPWe/nP7CFEu5M2QbAVky9vZU+FF3IWOXxifO/iLvv5zaJwjDALpFGKj6aILwwTCqnR
X9qhceb0OfHV3oVZHeVWa+BvkDK80MJ2RZsuanOHqe7zrIR+050T+j0xKIygSL3h5kGpXF8cYVDM
Le4G9TE0S7cIrx3kBurU+utsh4IArLulZEOisIYSxLkqR3ER10eKV9+TPjSQJImfPz9NTswbSEi0
x0BEUBf4UHsr0mnsOrk6xgtDuMoxkIKA0u+6dlau5lqXbuUmV/efBz2xizH7pQ5H4QYDD3mFF+rb
3hJRbFZHUi37j9brQetOBZot/udxTn0mfMsWE1Em8sMjQmomLTCsnk5Wv4u0chMyul6Jz4zm1NZC
Rfs/YVYnhqNXqhAlDbNhE99qMLSBY/TCH47U2BBD+95uJN1DOewvmU/LRcD6W84q1SBjfQWJvNla
9lgMWpmi6RNp13YX7jJVvp5zqNqfz+Kydd6/rAmzxDEhnAL1XF1rU29giRKzRKAt41tKHWRAyA4J
Bhdn0AKP39BUfzVl+F2aY+4aO+m/fP4DPr4F2QB4/YI+oUz8oYIatHEqR2lSHXOhHHMlejCaYZva
0a5wyjOt8BMrhsVCKQ5EKXTX9dOsbTJk6/MBBTERoDl6NXB6oJP2+XhOBVmGA78R72JdWx35vTVH
iJshUyaxs1T7Kipu8fo+typPzdrbKMsmfLM6wnCUozIjinxZPIbf++vm9pXOuDN8E4kQrG729Ub+
Yf/9nqPzrNNvou5HxXt1zzQ2eJrAKsQRi6WgtXdR8avQwzN9uuXSWC1JCnFLNV2lnv/huTkVQBsd
C5bcPOpPqVU8G6n8Mifzdh7Cx0aZN3OZbz//aCcqPMA238Rczyc8DnOeoMb128FXvGxb/pbunY15
oJXuJt+MxK3OpAZrKMqywdl35Hkk8HTI196PchdLcZAocFTUaefk+rVcIDTp1GbiJXHg9SGuz1CB
igK9ZcSawUIUL5+P+tRSffsLlrPhzSJSrRJ/pRCKlqwU3jgGF0XRej1ixJ+HObVWbR56EA743wcu
QJyqRoY7PQSSrERX915FNCuqn6fi3IyeuO5461l0eHXuBE601XhGY6CwRKDxJzOJoLHSu8ZFdIBc
mcCQkbfT9fAYfxGpGx7ONV9O3HpgPhbLOYxiSWD/l7Tz2nFbabr2FRFgDqekNJooa5y27RPC9raZ
c+bV/w/nA94ttQgR9n/ikwFc6mZ3dYVVawmvnuOrVZ/YzFCVJZpku6EMfE+DW2SrQLe2mYt+IVNv
aB8xBXi5RjvpYeO1Y8bqZslNlC9GOLvNnO+hDd0IumATuL6H9JIodi8pGU/5pSl1riExT6LiVO/C
j4is8OX20WN0L/2U98k+2HM9Psy25/A1n+rDcG/e0WjYbZVB1w4pIpEWJdhlCFhMCQOrlTpVDYqT
1gIlRwgMCCSCkhuLXft851aWbT+7CrMd9VBEYcVWH+UMiPiv23dg7Wie///CZ5OzPA+NkL1EisNN
ht5FAc5rzddSPVRx//62sestAxGkUqyjag38X0TdhHHHCJEkMWWfpo9loBzznmHSLtsoC17v2aUZ
4XzYus+I82AzdK6m3TNgGPQMCq3ccM3XO7dY4alBFoZQSLxY2ZB3jq5bvAZ+3nvZpGTP6VzDfdVb
7Q4QTHyAlcuJNl7xFe9MUE5wDrBiaTyJOPQ+jaawURlhgJoKdrzU64PiHZUI166mnW8jnibPT2hW
PKYTbLvxxtZe3/IlJUDVnNjsbZzg8jjmegJ/EPQxp2ZQvTH6miBQE6Yg5Ko/BGiT3ZCGkDFSvlKZ
qBYL/k42M4Kaa/Wx0yPHnczyt5RaL9U4fBzi7pvdz59vn82rx/3NnkbFkgeQToPgJ2dpnrRumuqj
tkjdTTl0aYrZPChzigJAOj2oNBVdc1Y3WnxXV+LNLG88vpnOuuhFdPikZmWY6yN0gIOrWNl7UHrQ
2hWUaG8vcNWSQWmWOhk6IuIjBNXtrJVSzwJrIJ6x3voQPzr5vTVEW1Hg6l4yrADiYTkpIvx3NAst
HpldhHIvRRQUBmL7yehULx8hjZ1gUNE2euVXd3HZxTODQmxrR0NrTGNRH6HT/wxePHlpMxiuEvis
TKJRuMqkDVd2dREWixbyfks6RLFbCFHyRGYqq+rqYzMb7yq7+SnJsKL6cNEBo/3xF1+OXiatPGRg
FF1YHcBJuW6Usj4GAcTVFuTcstd3kkSdqPLR7rxtbXUvaRNovGoMyYvIkbRQxmhs8vqICLTqRqP5
7MfBezuYT7NuvJa+9PXP7ZElE1GjobVA/S9digqkT1bqoD72muL18rPG1BdqlPu2f9doW8WNtZN5
bkzYSlMbIWF1ImiZR2Rz1QiNILlHoaP/Pdb1l7gbISD0N3KitQ1dpOkBwZjU28XWjqyg5J20VnVs
C1/Z206zc4JxdKfQQOJB6z76hrSRqFw9gBzOhb6JKQ1CJIIOYUtbM7eGwaiOTWV9yrQAmkrELG5/
tnUbSxPYIEu+KgMomaQG8YyNGuJKGBHj+zaM/xQp8LaO/2wsv+Es+Gn6NuuzXq+OSR8rdwS55Z2S
Wc0GkGN1JQ4DVstk/jVuNuzTIk4srJQ+Iuzx6Onl/e29WnO9qHP/z4IQkDRTFiD2qy7fYxl5lCod
JL9ZPbY4/Y3DtuKXAG+okOCDUGL+YjmMZ1tm6CU84plTHX0knvdaJ51CSXoc0sLYGT7DsbcXtrJ1
9CoXzTEDP2+JdTzm7ib4Bm0+kBrXP8ypNk5zBnXSbStra2LzLAAOGlO3srAmZUSBUoeB9dg0YAR7
5T3Ui3t0IX9WEtT4f2GL9p9B7MGcv+iNQtTF/Fmvq6MVh0g+FaH+1AeO/t2Gn/GutlJl61le8Q4O
FQU+FXkhsY5wV8MqDmAyDJH2ysryLnUS9SNkw9HotlkE6zuTjEwQUPf9cHud19hEPK2DnDHSYpRN
rpIore0aW0qj7GgmM/qmyl1OPb60kehpmvsOqe1Qm19KBY2Wubu7bfv6e5IMI52xxDyMkYncSUTF
UpbbqJlpqH8fR8n6hYpFcS87/n2XFVtl31Vr0NMtcQ8RiVj3atR6mhMEZo79pFsH+sYMQDuReezL
Rt8HWaTsb6/u+k6wurf6PKN4wEiEZB/1ZXkC+1odxwli1fDV0jca7GsG3urKzBJj5y09PrvicTbY
Su875XEK3mVF6YaRtnHhrv0VE7UkaYtHNAG3ia+kVZo6sLPyqKEcpMzvzVpBD0reCDSua1sURc7N
LAs9W0jrq82iqlke+7saiUuPPvhe8qRvC99UoLjOznneoubZWpngiSUtRmCytsrjMNtIdnRerh9C
c2tgbN0KdWPqPRpKl0JwaASlBlcnTgQCnY9pGycuteznuI5+3j5qa0ebOjyfiKoLiALBdwyR3/P+
Z9UxjsJ7lC720IJ6apDv2k2WtdUlnZkSljST3pZ5VFRHpTa/qpr0WmYKYiZbKN4NM+JcZBgpNa3W
dHmL4y+Kk/7Wg/ElUbdGZTY2ThyKTLMR+ragrI76mN9nloNQSASURNOS72iBqBsHfWtR6uU5z2N1
DHvwyUfQtk91Lv2MKuWl72D/vn0cVnz6Mgm/AD4YfaGxtiz77EJlnZxDqZtUx2nS/knVLtjFXfEz
1Et4i9tTFxsPZsNsQGY8t3OyURlY80rntoVHejb0ym8TbFsAZ7LZhNA82whrr5/Ky+UJxz1KmcK0
Ukwk/smAT1Au3xsT9edycv1U293ezNWPptLgAllCq1KsVWlaMCPywEfTIJW+t5qi2geIfz/2cK9t
tH/W14X08DKMxrCscLcyuliILcTENxaDWs43wHue2Qxu2jD66Y8bp3H9Q/3PmnjFGoYflUEj4LCk
H1X9ao+fb2/c8hUuuiSLVydwIlZDEP6qzxTWWjN2MVd4jL832gcJVEY8Pk8KoJDgZxF/vW1tdTWg
jJAVplx0NccvTygAFR17p0cR0rBwMmTpl9smVk+CvYDySPiJIbTLW1UAkwbSNvMaSm/ak6AkKEV1
D0rZOvvbplZPwpmpZbXnF7gPVDlLh/LoK4jNarVZ7ZI29iVYqO1sQmBuBFM8xltoVJGZhWLbguwx
bLqPtP1xHpd2OwuJBbNryuMySF0tnDYKBJowSy3QMMSH+o2vdo1LEwwKnipA9K9V4rY8tjs0N2c3
2Uev6IfBd5/tZw9hHA/2zlMA4Vy3scXXBVTBtOCoElXugRjW5XHhujS9+G5C8QIWYXVXAtLacMkr
x3NR8F34bkxqRWJnNwj0wQryskRaVHJn7cFItuqkyuIdhPsGXpE5BIqHNtBooXCpl6mfGapUHJ05
HUwIY3W11ty0zGSGucJAQQwi9VWtuR/TVkPoIsbJyEMje92ARNCY6Ivw79hBdV5nyvRbYc6AQqfS
EULkw2BDttvIFRMoaltnd2lAbrIBFF57tohjl7FOIFb4DGEFcgY7fKgH5dEZfMs1YgmbdQ4kpBpf
6iC4s+xhkVsIfkV9+S+V363RvpVbh32yESalKOiLgPa6HcrMN/3iaKX1j8ZJArj8S/3emKMfWt4g
1GVPu9v3/Bq8wSFkPhpSHplZQgrclxfOrBu1h2WmOCofJs8/cOjTcKdHSBRBJ+McktJN92MKTHN4
2RoaWIl97DdmSjpXRAtiPjTVzdA5ilIci+pzEKF5bZU7hBY8HruNVa44TiwxluuQQxCNCO9ahUYa
qIOuOJqlclB6B+mlb2G8lUCvWlnIzMliZTouQr4F/moqkCwrjnkcPRhlu5/yeKfFzsPtT7Z2SBg+
WAg3aQ9c5UR6Kndtr2eo0FQMsKFVJfk7C/mauUSG2dLvb1tbWRQgDZlR+mXGzBLLEIU8yLPRK/kx
HlqKRTT/UibTEaiK3v+NIdrSKkHj0vIXDuJko4GILtwRmbR2N1loChpNo3koOCWHPzdF6AJuAtwQ
IBTB56f2FNddGORHVW9w7Er/XUdYWh3njarh2mtGvZUKzsJGANRFOBHBRIDs5EVxhMnoDm2g3fij
d3VXvsv39adqw9qKh78wJgT3ar+YQlfvOPrvSvW7kv+4vWtrWfKFASH8QPMjqSx/OXj7sXDRKzoh
or1DZ3MX9CTKtZd7W0UwkehniQewuVC3LAiza4h6EPkqL0jx9jxz7ppDeNe7yF0+YPBbsNlLX/1k
OCUgUJCkLZHj5TFUuiLqJ56qI6T6z8WxvAsesy8+IJfWA1+95TI2zQkfbRjtSO9RNzwG38ed5KY7
xE6+GgdlP76QM20E3MpKROxQStTeiE6oBwh3DDVmzcqMcrFWchCJrygMuMG39qncMx4GBduX+D0g
upf6xfgabty6a3cPeRggCYZkaFNfja3b+mRCxjVnx6HLd7DYeF35xZYsNEk+3T6o1y7rwpBIVToU
czkBdqegaEfWvs4M2NCG1NjDdbOFilpbE8nSG/RiaYgJGzopoP3q2M+OXT5DFt4gQAAT2Rd/7F4Q
Gd/qdKwtjNFVdZksVq9juDGq0ZIpjOxYNT+y8Wtkjrsy3Cq5XT8vlO0ZlWCmGHYL0ozLC6AyLxHa
JkuSw14mCZw/Gn73cZbsU1pqP812I5VeWxMTIUxnwEl43ZMqZq3IutjMjm3zmAQfbaCwXbHxYl57
RvCTFL+AkdEDpv56uaS4irvIb9XsSJMKZdW6eNJokrq3T93aUWC3lgkXJrRAc10aGQ3bhzhWy45x
iP55xkybrfeQZTbIr5Lj3ja2umuIRC+zzFwl8SNF0VgnYBWyox1ND1UTH1pj+NLV3UZAvLqmMzOC
x+9RE62iWsHMYGV78rJ7uzF5/BvzHw3hvNtrWjt4VOPpBBCKLoCLyw305U6qeqnJjkUAddyk5O/r
2niGCwdQPhTLD5DzbTnE64wFGPYSawMkwa7YnuwLH6rNVga1DKOpNEmvRfl56H/McHeoH5Ui+ybZ
xcYxWTHJ0mCKBdML0EIM8dEoQZ4eXsqjfgjutafkkDygcrzJu73yWDv6MnAOzwExDnMyl7sZhpGj
J3YevSWXMuKgzDsw7RB5MLNqy1utI+a320Kcr7zXl2aXF+isbtCioRgoWRER8Qz7/Gs3utTSvdHz
NS+8xw+/oEd1+9hsmlx2/MykEXbzTHVxWem4616d1u3vdTf6KNPU5s1OPXOrDbhy+873VvT6vZFV
VaeW0dEawn0QAXCiMLGZTqydFA0EIyPqRD8MV1+uqzTAB0haFh27Zq5ekPGsk71RmPIPudGYRbTs
NocuVq3zfzMAboqr541mbkUMK0tdKoHWokWzIJqFY6QAFo2mMQmO0yNad+rvuPdQGHtB/7L3qFS0
exIP1S0PW7nh2vm9MCwcpEKunRwJ0OBovvqH6nGRUmndZie9Truar+p75UaOuHaOLiwK+z2aYdJr
LUtdyjHZfYR8i/9Rf9d/XkRv0kP+c+Pcrvi7c3uOEDtQoW4UPWGFzeSOO3VPUPSoQz6H9iZqeN4S
4ZLQtXSf5Pe3Ta98VKqhEKPJy7ziFT8XNOrINBVSeGyr2XD9RIe3aphfg6I7/bkhOLEtEshl8Fp8
eBFhp2pc+unRaOt/ba1+mY258EbVj+5uG1p5qIgriSOW2WuK/8LbYYVTNEYKhjJI8hLjg9OkCBsm
no0wyW1LK3u3YNao0ABJZ9hTvbyVssZMkG0E2XE0/eAFBS6Axf69AnTux18YWgjyFhoA+l3CBUC/
Nmy1kCWNuZzcD2H83bKbV12DQu22obc6y2Xdbmkt/HfHhfBIrds2q+SIO+6lD6qn7dLd+LRIa8DG
875xOZcAmbUn7UfFBPQO4cUQQVvKQqR7sZseoMtGVtJrf9ZQyG9hmzcuiTgpXrMLUcqY1DHJkthz
hsq0XVuJzdcuacf7mZ0L3R4C6X9u78mmM1gO3NmjkratKRkWe6Ifhs/GfeElnvZqUw1enEFwtxWI
rGRmF9/AEQ4wmbUxjPriDPayt0xXZPuciZWQUarsoBxGwhMQhPfY3hX3G2tduTwOUhKErUuMDK3d
5VppsSdxP4fB0f7W7+xH8/uM2uXojk/1ffg9+dh/9hnw2A+KB2HkbdMrT9yFZWHVI4DdwbGC4Fgk
rWTtpnYMm49DXeT9L/hfmui+K2qjdxNnDP1PXBM19FSjUZP97Z+x+rWZFaLCALEHxFDLpT/72n07
93ob8LX9F1D8Sxq+XIDRSyE69WL2fAtMv/q8nVsUztdk5pkzWOz5/G68Q1wi30V7Nd6pp6U6VJ2C
zp3uN6sNK76LBf63TOExb005j/Uco2F4SMACVNU7tfybm3NuRPBbeqq0hlqwl/an+U7+3BziHb3E
+xal3QdQnHdbJaI3nLnovs4NCu92UORGm1POI2H15p1DwUY5MtnSeJXXPuUQo2de6gbqrv+c76d7
v/a0D/M+20k742HjGC2+//qX8Cj8n+SSKF4WtqGidpMvvZivyp3xXHmS93P0jN88STtrw9j6t/zP
lvAtJzlEltB0pJcWfMKYDb9Gv/3Z9MaH22ta9Q1Ef8QLlANgfrq8GWOcRmNmq9JLkVqfzCH6oNU+
Kt+UgieUl2/bWl3SmS3BG5iKr7U0jqSXMgqo8QXpN6WK/2Xq/N+/sIMiwIJJBdL/5g3ObvtE1JVp
I17Hd44amOn2MVHe3zaxfr/PbAhvatfGslLG2DDcftc/q/vmsBAxGQf06O+XIaCt6u+6DzuzKPgw
Y4SangF3rsHrMp9Hr3tX/5O69DCP6WPubZWJVhqneMsze4IHG8GpThXZ3nE60IcIezc/hV4CF9IL
SC2Djm36Pn9sTvL91oVf6dItlon06JG9yRFcnsl+nPXESjgnoU3iNee0EeHegMxYnV5bGYhOWjDY
M0Yv4WQeasf6i/QP++CaadQxxS3SyvRj7UABpUsvgz6hhcwzYeTuuMXWu5yQK2eCOghdF1rhmhj5
9H5uKVHNzVPa13b82c5b8Pr1L3hmQfiCUsHQUFhp0ov9yTyo3vzQvca76FNuuaOXffTJ61CT3/XS
xqO/es3PzAqey7LzqmhNRXpJqqexSLww/5yNW4X1LSPCK+RXKNNKAWszWkjEv47lMdA/3b7jy+8U
P5BJJZ1RCFjAdDE/jxYW6SLFRD8a85Oea7GnDH3/UIZG+ahkicx0iWRvZI1r6wKGri/pB4mO2K4N
UKiXlXbiVBgTVI+N8ilzlB8+7Da3F7dqZxEchh0BxKqYUHH5gs5ueunFT+6L+ls8fNfbX7dNrD0t
sD+BpWaE67qzaLbWOGkwrL70wMBAihPi9mAvxzzYj84g729bW7tObA1tbtuivSjWw+I6Y9ioKCRS
UOpRak53f6sCvG7CWObFmEO4mlfpmEnr/K7mSU6YXpQLr64/3V7E2leBC+p/FoRQp5AM2NObRnqJ
BsLFITi1RfpJ7kh0/8YOUiFMlDLcJwYyORwsKjTBbJYa32up8U9JSTQJ+y0tu9X1UHtFPZLA9Aqh
HA1aPDvNwBEIvsdt7aZt4trGxlEWP4vCV5dpHxrLVBs0DoK/8atWmfrMHI95iD51Fbpl9O/t7RJP
8psFPjks35bGEIoQuFB7rII+UEb6Cz+V7GM+dPASPWn5BjpP3K3FzNJsoh5I5eFqxiEjsp79uhkp
GEV7y0zdZB4eMn0jsLwKJP7PDLEeTVcYIExhNWGdz7FkFuMxSl39EZKub8EjXB6PVe/G9/K977Vf
b2/f+rr+M7iE1WfxmDIYEg9tNR5N+Ss+1c3Vr/YWN9UVOIlVQaPGmCr/UhUXkdBm3tJoDo3+OCpu
8Vt+hOgQydBd+s6WXPt5+FlWnlW74X1/QDyR4qKysa0ri2SUjYMIJT4w6avnvB2ttE/yHkQs4+g9
LNRt6VpbcLZrKwBFmc9bClTMVoo4bKsu1CqAi+4YDMxuxiWs2Q7aVMw6+t//9KMtfSd4eZYDSYdB
eGCzPGUeVdYpUSCw13ltnzIKI6lK27smLGjm7ra56yuGsTfOZpp48BAvCz87I8kU62Ooh8bL0FTv
pj6PdnkUBy6kFI3nGEq54QAXR3r+tjPSTDOSEVyKpCjeiXcgZ9lRzjPCiNQ7y++JhKToMR8detbI
25WQZPbzYQ416y/sLtp6Nsy3JFwile9So0si9DleovbHiP5VBBe5qZq7MP0QRBRCwuAllrd4NsRA
hh4RWppIijEDATeWaDQx62TQWw3Ub/AlaL4VP5s4dwdCsuif2x/x+nQu3H+6DMbNZqRJhGHpDIdP
ptqVzDxGhuQl+ZxkuzpV/XDXAHZXNjZzzRxXHSUZXhh6F4IjM5pxCEYa5lSfH2eUY+S6dGOkUW4v
6grCgXjHUt5G147rwBUXzYQjrPKTlh/11/nOuqsO1t55UTzNS3bRNoRj+d8uT+alNcFZlrYfBPAe
Ye1gPqIBcV/v+/0Sq2PrcHtl15dgIUeGQEOHg4W62PKwnt25grnpsYw6oDAlLCiPE1zPKpoDeli+
gw/aNB9HWZ5G+KyLwt4blarVD1Hn+Nrdn/4MC04UnQ4Ys3DKFX1ro89aZqQ9d1H9ncjRXTbBSzo0
HtKbu0Sa3DLVHsItXrA3np7LfWaYWl3mtBBRp1Mi+Deoe8a+MCfrRa+0O1vqHhBOvJ/yaA/bzE6R
5H/VQnlfpumdPRffVKV6aDVzV3FpGj35OUXmiZ9834V/Cl3j5YLoHR4qIlkeMzEuryu8gmwF5gv+
yS2NwtOtwev7rZ7AdcwEWJjiCFBhmsfXBEMRNFOyXJgvOiyW06CTymyl8de3k5G0ReSJ1BY0uwjC
GxM7GMxOMV70JvyihNq9M2acq2Yj+rt2bsvkG+kFPnXFk5d27DRGYRkvvRmq3d6Upyw+TFFghU9J
n8EIi9hVx6yXbNRbPFfiJnJ18Kwga3GvBIdi98vvjNYxhw7GpElpn30ncR66Rv3TwOLNCnj5RbFF
WRhALm9pLpdxZ0lDeRo1yeuazu1S2W3r37cvofi1RCvLNp/5gjEAozcBrDoNYZ55Q9o8Ninw5HLw
f/25IZ45eJBYD4B1wekw2QXMaYzLE5Q9umfPaF3VZUjj1/e/3La09nko3/DsgYolwBQ8KbOYs5rN
UnFiVImbrX9XjGyDDUKMWpZdg0nAoUbARAjwxctdM8I2nuTWKU5B77/X0+GDr2Zfc8P6jU7RhrNe
+0A4a27UG4uU2C6MlUCJCCjQxq7sX8GAghSlT4a7q2F3e9sWx3fuGJc1nRtaXo2zkzC0OCClw1DY
Obsu6e5mTXucpa8zaPhqSB9tudi4wmsfSl/SHs4DZNFiemWqaYiUV1aekiTZ1foXZ974TGsGDBpg
ZLsA3q6oTySCuc6Heutktj8N6zWAbeL2nq19HCCPXNDlrF2RwllFYfYh5K0cNetuqjumxNQ7f/hz
0ng67QBmZQDobxCjy0+jIzytGCV8aVY9Hrrwdc7KO8n/UDT/3F7O2n6d2xGcQZ+3gVNmHAHH7JOT
JVfpI2NY5f7PreBAiYQhVIbCZfkVZwfNgNlfbnRWY5rNY6H2h6DpX2+bWPsu5yaWv5+ZmJN8qrRh
RNReghp8zGESyjIQ4aHx47ahtR1jyt1WwewvL6oQI5qVFhSFgXK9aYzTnRaH3UkKguxP+SO4mudW
BI/Wh/lkTFKFuwmkeZdJNDG7vt/dXsryccX7D4JYXTonPG/iu92oQSKPfYmRwvEiK32I4QkoHNdE
1Uea5I2bc13sZ01wdMEdwigpEkbCmuDlwrWFWXFKehXGdT+27pQk7J7ArkpeGMbJU1ZXwa5EiGof
5E56Mpxk/nPfSvEIxC0IYQJCcVClazNgGiM60n7s76Hx8yx4MZ042tjZldOIGawwnQUdrSjSlBQ5
RPMp+tiZQqcdCU50iufuxZjDrWx6y5Jw7sO5sYs+UbITMEwvLOu9I6W7sN1wq2uvH1hvCh4LMd1V
iQBC8lmd2pCXIs9/gVzOXI5l6tlaod/JRrN1MFcWRVoJxBcmAnIFMWJXoqHXCl9FUn341ISPivwy
bcngrF3jcxPC21cBxA3GVMtPfo54VGuM+xoS2o209RoLshx5aDjQRoCz/go1VSdtwo0ccpg2Y9Qk
VFdR2bQnM/KUJx80Zb23HqXoQ9U+1N+iXeqpG+Di9VX+Z184Hb2ZVYrV9PnJiAaZfGa8V4Lu5597
EdoXFOKRZ6dcJezkkJVzNBQtNpT+c2Opn6rceZYHH2R2e1CyLWadtaNIColzJHOCxlR4sTS1lRqf
wYdTRa/SYIiwg5+uAtei9r9uL0xMmpfw6NySkDeiUp750ZzlJ3VIXIhx3KzR3a6BEaH6IOdf2AxP
RTDittG1o39uVNjNTE0GVZLz/FQG3VM/+25ul26pbBENru4i020cc4pTvMqXz2Vpjck8a5iJxncS
eSfFnL2sVl7R/769nrUTyKGgWsrIHpOY2qWhrvU7HW3c/IQ0zks0ajvapBto8y0Ty9/Pnn47jDO5
SDAxzbXtZlr/rCNfsPFdVoxQHaIQK9MwY6BIWAdqjCq6Ynj0qou8ovoybU2YrXyRCwPCKnpp8OkD
GtlJkz9XevZY1uXO8rt91t/d/iLXc6IQe8gLRToffynhCRGMMXdTywQPfIvpbvBy8BmfTa872A/z
a9bspW/pMd/nB+XrbbMrB/vCqvD6B5OUKEMByyPCuLus6w+Qeu5IPHe3zax/p4UrAJU2cgDh/gSj
E8ZhrWcnI8w8VW3g9N6wsLoQRiiXARFGHMX2w6QRycJys7zt1j6P0ucw91+HoNxIldbM4FFBpzNR
y6CXsF9ROWrlPPCwR2PrxuDKgLV5SbuVz6zt17kZ4VybjEcHdYQZZ37qhxni5U120SU1FsLM5W34
30qWn3B2P8ugUAcd4aaTlESf+snZIV79mGjqXdAwkm8Ybq1AwO4woD1uDeavXSqdEV4KbXjzq3Qw
tgsjDfMhOwXVSbLqnalFrlZJCANs9T9XYmlGr0nXUACHx/uq2BHDhgYGI6OqOqS08uspl5+TqYrk
d6Nm1vnn2TbbH3Wr95O/4ZpWTBNsUu1nulKGu1g4KamhR35SydkpScPXsEHvKzN/6uH4oEzpUa8o
ld2+YisnkzIfTK1otcHaKjYZzNyOcjkfl039nNcHs/hYaZ/+wsRSnFi8LXGg4KLavFXH3KmzU2F+
rOP6vpPvCrndyLGu2qMcieW/B26u4ghxhpcHszPV2MiQjDqVX4yf8Um7z17Uh3offVS86lQetsqk
y38n3IPl6SCqYHaSqT8hnmjom+tty5uL8ovxEilt/YhAbfSuo1P8IGd0Mztbrb16VDTUVMO/kPpg
ubz1Cy85fSmxiGk2bVOXo5Shm+I7bgNRIKq/s+yGkrbVSVk7krz5C6p+IdUWA3gY+6cElZbshNTu
foaubVel9VOnDB99O/jdIdv7F3eABIXZQwhimG25OjAoryshF53a7F0clKrrFyMeZVIee8N4ztR2
C+K44jjZzP8sCrdOR6S4Q4IUr2ZlB9McD3o7bmRdaxeNxv0CQ2BJlE+E8xkb6tgA2jzNMOLXNdzP
n3tnA4lwDW/kEpwbEbyzRu3eiJBKPukH7a5Q36WdW7zYu9Gb7oZd4BXlF/Wpu799vVf3jmIQtFIL
TaBYBtTrIpnNoOQkjrn8EsdJ9TGV9L+wQtipL8TLTF4Rfl5uXxqUTdLmCU6k76jVcTO+lZR3v/7x
WshSKQkv8D6L+a5LK/B0m3U62+lpLMzGterpEaG6jQh35SC8cVcD2l3QSOLNJW5qrdY2qYgo0nOZ
MrIf5TFsilK/RVuyZgk82tJFXqo04p4pE0wpaYel0CZ0iiKX18UdeaP/fNOg9IcwGtAl+mfCyY6b
2G+nVk5PTfNrsux9blS7v7AAiGeJcpdR4WWhZ0EH1fnMGgyKSH1hFG6TJ/dloX3+/7OxRB9nNvSJ
llRoGumpDaWvge2fhmkLKLRyUwAmKpq96AZeKyBUqRqi9R5mp5ZYCTUjb4i2nqUVX40J6pmwoJJS
i98CauQ+Sc2AxKP8qlafoqG5DxCnMVpXyoyN3GNtOeATeNWhZKA0tvz9bMcyOWp6otr0VOT/DFXp
GeVWcLLyyFJv+8+C+N25JbWeT+lJm/+l2OhJsNAEgX8nz7kX2l8pbz22cvcX9/PcqHAQpmqo4Xbv
05Npfaj650k7VcHpz8/a0hFi2hiWn6tYxYg6rdPaLj3ZU7aXUh9RkY1a0Vo4xHApdRUUtBYk53JQ
zj5OwJ9KOBDSU/Qb9uXiu3WX7vyHSXMtczd7zQP6lVuP6Jq7OTcphERza8aWWmCSWl87P4XZr7rf
yKPWHriLZQnPAG1bOq3oDJ5CmE4+xKfyLgROX+6nzltIQUtP2oZ2LB9cCPXObF51C6lQ5bE/87Wi
34Zrpjv7oO/jneQ5o9t76CvAjutlu21akNX7RcBAg5ygim715SdscyOXUpu1wiYLceeDw+DV7XN4
DTWHFoEIy2COGRkfCIYvTfR91YxcpvSkv6iP4055btzqIB3L++hB8Xhrd8kufdmaHVzOwdV+nhkV
jmYazRGFN4yO5QLQV6tHJZ8+B0ozeeFg5m44hcxmSI552Fjt+ob+t1rhgCZJ04d9h+HBCz/WH+t3
xSE5QNT0uXbzfbIL3v352L2wv8Jx1fLUKBMweW/xWPsuvlNPzrfZkx5lRk1Sr8n+4inmYwLnWnRI
r+F4ip/Ime4nJ5NxoHYgn6M6vbGLa58Pl0V+THZKyUlYkz3Nml3pdnKKH9qHaM844jvlOd8tNfDx
1TgYjxokOZHtmrHXbSxv7XUzaNfayPOZnHqhb2/HXW3auZScDCNE9Lc4QC0O5O+rP34wpa2Afe3a
kxoTrkM3dE36JgPfsHODRmrhHButv4M0Cglp37N4uG9v6ZrjBCZChkz9lkhKOJcw0hSxFTbJqaxg
SXCSBEIv6NJd1Z82/Oe6JXMhbSaOuoIUOtmYWpOJJQt22+cizZ3AnXp/SiFFabdGDleN0ZIkNljA
Nm+ly7MnSJrmQLW7hA0sy19MTKPl3JSMi6YbWc+WHcGJSXofDJIaJSdZihRlNzhB/c2fZ3BDY9pr
+f72x1o5FoCVFzoUGOUM5PguXablU01pkdOFxx6g64DSfK2knpGbbtduhtYrB55LptLaBKgE6YRg
bIKdb0YpMjk5sQ+kzDgUmQTja+FNkfVkq8OX22tb6+pe2BO2UkvkSbO7OTnNuT+4eZzd+13CwGtw
56fdLo5b5IrD59GB0mNzTGPFr2AblITBa0tFQ8i9gjpsgWHUyan1oeutOrTnzc+VlbhpgHDzEHDZ
0/vb6137ljYMHtr/3T1xe5lX920e9uREi9KNMsuTGvspSsp9SDX9L0wRJi8FqqWyJ6zO6p1g7icO
Kbw9+6xD//mjpJiHdIsfeyVkBs++8MvD/Y4spZCMMQAHiU8yx6ew+RoH412/MHNq6nMtp67Wfi4s
6cs4mxvR5soNJOHWAbstnuUKQBzYdj3PfR+frPJ1GN45dQKv/ca3WrkK5zZE9jAePX+MVWw07c/M
t712+jHM/8C2hOjn1jO6ci4ubAkfS7NqH6eIrVGp92oy7hPEllo9eoq3ZCnX4vQLU0LlKZ6bAqIH
TMUPo+p2R6L0Haqsh2bBDstusNt6Q68QtEvt/OxjiRVf3Q9p/45YrL+EH9uHfFd5/Y/c91KihdIF
ZQMjkP0DMfIRXpt/b9+C1YPCyWQ0Ac5seJYunaff2ak+kpic1HQ/lU17GObxSUc6fH/bzkqkR0L6
n53F15w9PU5AUgmJL7uad4HXzlH84DhJtnEk17IRQGPUYRmWQ+JJLBfVjln6g9qRhsBmdHDqnfIx
vZM8NnPSvDLyVJDmjuT+RZJPkU+FwX2htKYlcrm6qJMDc5AxmxTF6Ga+9tPxjZ+NIz3r8SDdyXJY
b0Qoq/t5ZlHYz9IneQjSJj4Nww+Y223/4+3vtXa5GdglqiMMUnEklyvKM13OYWSLTtSPMlcv5v0Q
zMeokr8iX/1sy9FGjr/WNrUZ2lgYkXXectHz61M8B0lihGA5/EP8s/IyINsxXE0eEvTp99qldP9L
95/+nKOK23duWHhh5y6gsVOo4en/kfZdS5Lb0JJfxAh680pTrruL3T1eLwyNIwl60AJfv4nW3asq
FLe4PQopQg+jmFMAgYNj8mTagLYGZqKxfW304CkctlQwV0/npSnpmEw9denUmdlz8Rl88clv1E4i
L6p/T6AV+uH66iOGxrYkO9YuOFDCqNHiVcWXFAfp4uIpijcDs8cyPD+gGFMheWu2DR6hYQuUteai
ka/CDN5T5+adMwplSWyDpM961fsjBn6sGTTWYKHR+LS/fzhvTaEgjBYxcDGYV0EH63pN1kLbwc1Q
BKobBjEVfaweu3xmj4lT8d2U9j/um7u9C0B3QfYGFUK0C1C7vTaXzIxA1ZQqcW+TXypmWPy0bU9Z
khUhU+fRX/h4vG/x9qNhpBROH4ML0PUFmO7aopOqmeHloKfVFwAGWvOMIf3Imfp3x+nCDDSnQOUi
HJecOBbp0CkDTeIse62XZ4IGdap9v78U4YiuawtAJCI/RC9HqO/J4290nsFYTaFhUSTe96Yo/Mkq
wGie/9aN7zRxQs/oN07HSg0FJhGjW0KcCdgwKeJyEGEhnq2TeAzGiEUZ0BdArmRhEQyRuqueUVqI
y6dNXgkRGNys9MKs9NEAiE1Z4sKsue/+Fuwqg19CpARUSEX4/0H4K/66G3PggAbUEwG6Kg+4FCjt
6RS96diIB7Tdd8XJDRGbLyroeLRAYEwWw0cT8v7nvBniQrCKMfd/zUrhER9BNm+jwRAPoeDizyP7
OQfvEg/sXbvXtsgzdBHY3Vul9C1nNdNKt4U5QZMo6J6QirMhdPSj45ytHgTHPNIP4xcPa33NSWBo
Pu8OiD+bJtxY+YobuFq59H3LweRqqr+tfAnNALLFv4zXwQ7zOejDf4hysieW+lkaDfXGc7/i8dCg
EOyv6OZAREqyPStsaZulSOIlSSLISUbLUD0ss+F7bOvBeINYy1uOUpLohMGt3ZQgza5p+nHxvHhS
FNV+KMgAgb2+qUHh6GaJcgB8gNh+Df+nYLDK4oVvWkz/YlOPDAdDnzri17knxltnTEtGWUGoGlWL
RSHH0iOBj+pyHLNXpUb8EaYz7YxASYDI/wbydA28WoZGuqjqlS6NKiiaLUGX5/i82ZAa3+dmas2n
cuhNFuQq015mE/4FwmdoRmxEJKtHD3JaIK5Ak90Dyg5H8+Ll1PlktfnQe7FdatFkFA9DmnzM+E+S
JP5QsLBRUG4ulp1l0iAhf+ljs8uS7rfhzf5Ei32rN4Fq/EzULnTn7KSYSzDN7tZ1XDsY6I0CZyF4
A2+QhspoKlNWcDeuSn/QQS3DznWcvxT7AdwkFu4lSn8lMvYnurt/HW7TWqE1hkMiDGMmSHo7hilb
PDcnbpwAKwr6r6lNgipvAjv7lCTtno1awI13a3MYKImbcGyALqMoIT9YjZd7E9RqvNgo1YBMUIme
DDPZWNnt4wuFMwFqQndb1AClXBNDmkoy5S2+e2JMMR1aUNvObqaRIK3q5MP9bVwp8KDSj7xL6IxC
eUyGF1VJT3pI6TmxVqv+ZCS+WsWFMYaWkflz9bnrvtpF7Y9W/W70A+ILvB2CTQ8y9zLOznZHDQ+z
Z8eaycOU/qo7ZEzq+/G2wBGDwxfFOaSYN93PQZ+NsbSJHRfA2aIT6ptg/Ci79/fV0VYzoOsLG29E
kNdXFdifMu8UzYqNLNv1iRF2xIwMT9l4AlZOBlahinl3HP2bEHcevDEFB6QFldsyzDu07psPer01
uXr7zogeIbJljPVhVFpOya3FRgmsBd/WCJGz1n3p7O9VG8/mJ5z3jWdlzRRCacSAmBfGWZBeV82p
OSiWsaBB+YsJa8T1jek80m7Hiu799wrpHRYEWg7EgnIhbKp7z2IOjJWNG6SMheDEiier/7Rxo8Rb
eP1+gan1wo70VpqjBf6DqbfiacdpaPKg3jWjKOL4eLXgD5cQvcHduEVqs5LBwq6BQAyPNHyUHJDZ
eWrSqqdWvPwAm8TwqAd6pB2SkJ/nH2NYn8efxa7fkLJYO5GXNqVoDKLxTZsNsNl1nzv2TVWpT7am
U9b2EzgSFRP7eA0xpnt9uahTJVkylbhcAC2M1i+Tf7//xdZO4aUB8ecXD62au4rOs8KKKQhTe6o6
jwzwbN+dC6ga0eVrCa31+xZXinyCEkqoVuDpdIGluzZZOnmvVDwxEcXOkYkoNjl65wEHRNlDMelT
s/GZNu1Jb4pmFIBnQ5Q2TsAcmh+0gxdNJ2OPnD8UrJlbM66b9qRzAZCRhlcY6/MOfJfCXv2ls4L0
0duLxECFcNRmpC62TL52l1sq+RI16VCEQIsrnk9zBNH4HQE56lOm+u14No8WgKw+ZDMOyjNiOWoF
juGr35WNhHalwnL9XaW77/ZkTCeKdfdRe7QeiwjX73U4jDsNfLTkJUFesPVpbzOUa5Piil6cXgWU
qHUNDxvXljv45qT1Mal6POYG5D3/pg14nK1UjcOKE/LLVJj3bTanbqON+KZod2/3pUs6Wgoi+UwR
B3pCcgLNELZfvieGb4I8J8IkJQAR5ZP6gM0fdpjrP1S7LOpVf4siZc0LCh8oXhVUDYEQvN6OtLD1
oq+Z+AL2iZ2SfR8YhywcDm0EJ4gKLJhN9deN6yyOs7R6DNugaaTiGROy1tdGMzAWqHXi2MgSl5Aj
S/RIkO+HyNxVO2MOtkiIV1IDRE0X9qTqq9qrM2gdbTsmx/bjHJSKL9LTAqmRX8bJM8g/Ptof9K/K
aXjRH4oPoDPwN1a84vivfoEUfjdICDwCgQg8cspX85SqB6gA7ocD+V2DPzb3vRMqb8Umh+zq5/13
5TfQG9pRF7qhWLmRhvRRjYD0x4qP9DD/oJ/nx/65ieeHrZ7MygMB8Q68qJ4YqwGUTvq8Ds8clc52
nNbcNCKXZTUJClXL+M7sa84OLsb3p4NL3Ww63t9ocW+kk4VEA4zPgsISLCfS7W6SZWHzxPQYBNr1
Y0am7KEbkzIqKRhOes/YKm2ueTCAG/DMCjZLRObSUZ76xeiRZlhvBY/lCDeKupUT2D6DsmP75G2i
qdZOko7+pyDFEBggyXN4pKCMEs+KCaY38vJYJb84uN/ub+NKDIEU8V8j0qrogiSZDVhVBUpSH0WD
85iCT+y+kdtSI4CoQrzurfqHuun1MZmwvkGbVDuuVfU1Nd0vTVWdRq99VCug/buct75iGEl03+rK
4QQzBrRsML6LLq+cSBGwa5XaTFGFU2r1yImn7Gq3GL53hWE/zGabnTyb63/fNyovVeiwaAASIhFB
gQbCwddLVZqyM3NAUs4Lp2SMmqSEjLRFp/5HQ7n+Y0pK+xkyMPPHpa60rWEc+cQI4zryYuRzYFAA
lPHaeG+7i9aVCjm3TTXn/uJ1aXMkjal+YsCDjxtzJOvWHORBALSi/i75WmCpdYpEiZxdvuRhY1Sj
32vJDIp7yMLf31X5lL4t7A1ZhKqGqLVdL2zs28KYXIOctcFQoonTDxwqAtF/MyLdN8pKvbeISs4O
rQjeYK3AjRhrok4bG7e1GunOqQOr+tbCGSlFacHoh2fCjZ/3FyMf/rcdQ0UYenM6xkLk6eRu6EZL
JRo5J2z4PHBA5wuvqEOj1KEKavImWio06+/bXF0XCvhANQBJj+bC9VdiDesmlBexgZNOfpPEUqIx
N7YwTLLjf1sZiPLBR4NWMk7etZWyVVo9t2FFU8Zu15B2DjFIlTzmZqV+dguj3EjFbwpBbwYx3CbG
a7zbUkmv545ajh0522PXBJmpZiEUfsFPbQxpaHTtEPBcB1WuswCCoHduzBpL2zgyq3fNAQsPkOoA
L8nciwPpKGVuQ87c1H0bjd4FMqDz8F6K2belXpiRrgAjgACpc0vOc7tEIET0q2KrVLO+nSKzQ3vr
Tdj6+vuZTda4tl6Rc6+mQ2yz1AhUZil4e8DG0xhef7JbpCGq01Foc+g9GE9b5n6/f1RXr8fFj9Cv
fwSGbjoVUyTk7Hlspsdam/m5Qxir+Xo2LV4ID69VaBjY2VaAuPolLyxL2ZinUDhKyKCfG+WLM7ws
yRgqvbVxZldvImJAUwUBpKjzXS8PFTDNGFslP7NF8z4M1VSd9GGhr/c38U0O+TIGezsuSCccND9Q
XbEkR9a2NmZmBkLOGZ3bY1lZ8zPVpvlco2VyrG1q+s44gXmtGHpMW5cLH/zUybkVNSZLLV93uPLQ
2Ch3BgSsIlAHmXKI9hGufteteiwCauvpGS5EPdd6WW+9ljftSPHzwRgpBsGQD+FmXe9S2k2Djb+c
nDsUSgO1ARCY160TFVldhBMEnH2TEu4v1eicldlWAy931UdoCNJQTwrwVgwL1E4UnuX+lFq639jO
r/s7vPYdL3+hdEwbo09SJDw4ps44+0M9f6BZ9eG+jbUDCbloHaSrqNOiii/tAsuWYgYM7sx7bwbf
Vm5X7p6AjIEHOqSA6/37zekXZ0aKGso6r/XBy8lZycsPwBK/9rYTN9UWnnztgiPrRBAE5iWBsLhe
1eC0xqKVKTmrqJ8fWqSFgddNTViXzRLXrr74npW7f7KVkNAE1hQcE2jFXhtVXI1jQngozswum5+A
2lpWZAxJ98vs6bsZcN5OL/jQRIcZK5VbLgRMjrnWmORsccZqn5a5AxWuUe2eiiLvt7DswmPIV128
6+i5oY6vWdIpYVVrKmhZIK4dWBpl6CCeaNvZOzIkwx7/P3upq9yMHDpYwP8NZNzoiqz6GjDK4soC
8AFeACnV9NS2QSCKEHAIl9B4zKqPOXsh3clKwjwNJtV3XrtwidKA5CcPiHvrQwrM6HzMNrqPq9fl
4ndITgO4EvRRHQRvCjhZKUtiopqnrFw26kZrN19IHwocjYrSruTBHaVsORifyVnXSWH7MwUVQlCj
ELyFfVpbD14DkL9awE3j3+sz28xWi+wE0U1B+feRcp8ty27u2UZhd8uMdH4m1EQ4c2AGMOKzapVH
t+h/ZUoX3PcuN2UQcSsulyN+x0XRT831tGEL7Iz5cWRBfdSjcmd/87ivf8DoaAfgYVBGebgFNFxd
nwATi2aafjPZ2bTF+M9bMtMJKj6uorQlKIFdnE6jNt9bd3lbpQAZCr5ezKdJTrTRClZXOuK0doDn
dIsx/+AYuJQ+ekbui6LNxhPVyy3OjLXIG1OreAzFhDtalNd7W6tagTY/hcdpBvZx6HX9aBNct7Lk
dehOo56F97/m6qZiiBVNX6CgQGJ7bdCtGC0KB1FankIYya2hgZT5qrJVntgyI7ltSl23amtEpDnQ
2ArQ3xzkZUCh+/9tNVK0NFZ2q6odIr9CQYA5DeEoaI4cb/cHZuA20AgFyeWNTESS5BOIMHp4jiY1
mkBLUuMx70v9bAuC/437tlbugAYRWjVgrQDAVjoSadZWelUiGQNJbbaryswMmakoAYhuylitUu2F
VlMfZIq+hYZZ+2iC+BTjflD21GRZT6MnAJMxXPR2NAvMhCduwYK+5eUXnuKnbpzENXeM3iH0F9Al
hVeWvH7VNQtKGzgiC6vmV8fuSNC1xtbk/uqaUKRFKC2YW3TpIC5mp4A6FheMNkZIxuJk6zWo4vuN
g7jqJJGf/68d6STOjb60tMTeCQVfTSjllR+qJy+iketT33yoXB8Nma3i/OoeYtpC0IiKgFvawyV3
KQYorfxcOJwBDNY/5K3+6/2H37qwIQXMPWuwt66TnxumPSzquCsIC5PBfvlvZqRHs+WkzTDWk59x
3nYTSLeSKQWJ/1Y6vnoeoF/yRvwMCIoU8yBrKhCNI7/SmY2lOE518sYJeqetVRz/YEWiQYNThxqb
jPImpVnbSpFAglhnPwpF+227aQVidOXLfTurh+DCjnTE5y5R1KH2YMdbXp2R/uQL2ZImXHNKyOcw
ao8mMjD/0vF2i3LphtLEQWPsITEMCrUK73Npjp8Vu8Zccjc8NINRb9yqtZUBhyM05lQDhP3Smehz
qwMbt52ftbZxAXRMvhhOthVmbBkRf34R3mhKVdcgdoHct1mAsNTgDwjsPr3/E10uRJzKCxsdpGgn
TIvmZ8qtDjMTYITv1D+pFV4akc4BymklcF74RnhbSDD0XVSqUDC/v5K1+wP4llAGRaAEQozrlahl
N9JMN/LzsiT7Jpl8syRBqW/R+68WEi7tSJ7NAb1DgykUoYiueH5ZBaDeAHOZELBzwz5kWZTVUX9M
HordViS4eiAulig5PGL2ndLNMJ1S/cFx4Lb7aXkvl74INy/XJx1thWkFrT0YQQAfaPRHnb+3DfWP
BYFCEDMtIIq6/lJNx9sErDn52QPhfNh79pcmBdLk/nFY36t/jUhRs9k7Xq7PCx4HmxRfSohGR7lq
bWU6W1akkGhUFyNHRp5DVqbCV6HHBnRoGysRt0POxsUzivQQ4594Ta+3S1HVaeo92KApOgiJAfC+
yqI6UUJuZ9H9XVuNFlBExP0BCFLM814bg64uJV3ZY0E0VMoA1TqM32lhESlRF076SaEC6o0p/S32
g9Xre2FYcnZdnzp6YlF4VAKahfnEM0wBLeH95a1+rgsj0lZOSjaWPZ/yM/eG3wozP2ToTf43E5Kv
W5SRaE2LDVxmze9z0++3BJC3dkq6Pks3gmvPwiLMMgtyRgLQ5/hlvtUKWTWDWSWhRQbGHF1yNnPS
Wzby2/xc6d2ho0swqtmONGNwf79uQFJv3gCD3Ch9Ct0UuXy9kIYvLsWHb78OobEb91mof5swJDI+
NiE7KLv79taX9b/mPOmZ6I1kGL1ZmGvSYGZ6gHG3x9T5g5gRyJT/uyg5hTAzPZu1BlYwY/xJp2kI
KtJQbdKNQsv6YwSyPeQqKG0jX7m+rlWNuqPmFCiULTt77+zyU6UcmmannflJ2fdxE9dPOgmUxy2G
4vVt/New5F75WGMksczQDVCnMjTzNI26uncCikGDjROyemnR3EBkDL90A/5wm2Q2IbqNPlVtPS8V
ObRL+eX+obiRW9NB0wZSPUHUhvj7ZmK1rVPaFQO+Fw3dp8UA+W3QensLw/VQwlWA/JjNqF8eNGtH
/zYiAi35LQzpzfyx/BOk+1YWo2mg2wDPe+x/0yysbL8D9QxgVMPBjPMsKpVIBcvXcdi3e+/n/Q24
3WOsHzcRbzJe5JvR2dTNqlzVmvw8gpxeTxaQsXobScftM3ZtQjoxfUs9xS1gIketKvfoTrHKoGL9
3jTeS63+tpUYggTAGZUKFKSvbwXVwPyb8RKBMysUX4x7+ks/cp+bfEs0R1yw68cZyTtg24CwoloO
1adrU4qS2u04AoUx9E2MbmLT+wppzSHIFhu82UaZOLMP6MlGhfz2+ukokmG+Eyh4AbWTNrMgmWrl
BspLo54nv3uw1btfoT4x5Q+AP6v0cP90rFjDsAfAwShNY5JPxh4P3B2gj4b4HcojIO/M3TxB4aUx
XtmkODy6b2xlR3XQDqPsAhowMTB7vaNanQy6xY3iDLb5/Gvluf0TsZJyn43EfKwQ+jzMmNTY6g+K
QE36joCrQ3sNTOGYXZeZiIXg3KSAleVcc/SF54TPOqATOaaP9dkyKx+t284LCB4MdQ+112U6ghQx
2ZJqXrkjaDuj7w5fJFTgpHCy0QYIF3GUepsme/U8yC5mc/m3U6aYbVK2SG9W7rwYRcaNxxgvLopk
jAyjm80pylxJRpOfg5ta6uemAIXLp/sfdGVrMTKHphVydDEkKSVMXToQF10qgU7JwE+0MEs9JbnF
AQjzukghNjCqqa1WoGXWrWfVbPmH+z9g5fiKmT1sKBaKWV7pRGUTdTDogAb5bFUsMGc2Q/0D094W
YWwjVl81BR1qwWiCF1lGhLXLqHXGOOfnDuPR+0mHbCBv+2Xvpu6W9uLt50N1Es1VC6zzUOmROcp0
YM3Sehiqs5EasxaC2YeZO5cO7vvxBZh+dhGeYQ4GaDeZdrbjcC51i1pHOXhzHpqVSdje1eb+/XNl
8C7iBoqPJBS3r29+YWscLU5Xi72pyXaJamFCpOy29CrkO4bXDf1aaPOJCRiBXbq2ggmmXCmoy2LW
/s7KBjDd02wh2iTf7p862Y+92cFaQA6MuOymAtoQYCCUMuNxbfw22Bw4IwZf6tyfNc9HNBLdtyYf
PNmaFD14g6XzFjSXseOBaEPp/XzxHoeu+fUHZgB4xESeJSrjUnoIz68k7tyyeOnMYq+4nByYYYNW
up3fTSiF7yTaa4YQRwGmTbq1CuvVvHKVKVZUzOAlX3mbBaX615xvVQrWtg5pNQY3AaCDDo/knyog
Uwa3TOe4m9JjMmR7pmSfhkzbaPLepNaIRHCLECkIkVYMX0l2JsPNx2Wu3XjQ6yNQM8ioyszPGv7Y
a994ae4yBpIS8mVezkrnnpt+ieEVs6CDQHNYmBs/R/bK//wasHEjgLCAN5a9f9sNTeUUblwsdliU
/RObHtpkP+CEFhbUJTQ3AhPnRih/u9UuJJHePqxjAecsfNpFtRFkuGnXLZDMLgs1yDNoW6M0g/zk
vYcUVpANwW1hpBJX8NoKZNm9DCAlPTbRAjMGHrZltbcc9n4z6Mei6QaXAUzU23jCxWJqwdfVggYn
JnzZJbzxdXb2gD+5vxhNHIvLyAT9Kxwa8X5CRxtnVLoHLkvbvKsnLcZKv2qd9dFu3Z0uZBqJuiso
aoCAgjQuZTsoee0Xx9lt/AD5oZF/gBRrdmCYbgyr1ICFF1wDZbgcin36NKB/lAb0yfq2laLfzr7j
aCD0EyK4QPRA2Pv6A445Y8WyQF+zm9owsxJrPwyFMgFgxmK7nyKly0NeFDtqpVGbusR3ixY3aVSf
iad+ZQ7IY2fzxRnzneq2X93WnkAcqAK4VWq7Eg2poKHZbmizyEjLV8bIru7rKC+Sj32/hE2dA69Q
BAoksN9/YpDCookpGuvAzkoH07Ya2jGIOMZzzYNJgyJ6Vvmztb//wVYuGeqEmFxFQUVFMifd7AIC
19wuTGgyiDnEufcT+xXb8l4jmCNASIdkAMEqJn6vP9FSTYauVAWPcT4js2xDVHF2bdFE983cPtYw
g0NvCDvgfpHSq7lFotAWJY+t/qVO1VNtgGEir8PU5ht1O3Gmrq/ZtSXZOxPw0EEbl8el8RN5B9jb
gyZ9bTUwt+cANW4VdW8qN/guVyuTHuwGYM7WNXQ82GmkBxAkGZeg/Q4la+f8AxCg3G/P6GEYRVQG
A9mIUt9inJvFArOPpwj/3KhbFPYEzEpWViBJGY7NKT85IEpxP6qxeUzCKaAH6vjGXwOEmgVtivta
4BU6qA8d6LLrDfdye1qxD7joQmgS0Zj8+mqIyR2DOSwuMJo4TSBSwTRPkmxhF7bMSNtduVU32wB4
xl3z0wL3mKo+m9NWY+N2bEh8VAwoIRmG80LL6/pWAIabtaoy8njo1APGTWO8U0eTjaAa7B6soQIB
x/jQlY6vZLrP1TGYBmtX1dknh6mH+zfn1mvjpzjo7mJCBQION89GkRKjwGxWXGrPGYZPlH4L3LwS
0FybkNy052q9O3O4M486YZ2CGW/BHJrX7kbD9BUOjhJr8R3gXrIRDe2ifgY0+dD13/rKCKdMPd5f
8C0njtj8ixVLm68uOZsVr+WxQt3XTsH8wwgaPzIFrHACAE9DyFRHRanuh76IiiQLlMLY+A2rmw4N
PBG04nbLdBzcSeZEZz1i/mbyRSmN1V64scyVkyyInMQbghDnJi7OvFmf2go2FM1PXrRdfiiiPNK/
oUa5Y2hFHpan7LQ1ynybzCB7RhCCNAYqR57cFsonhIsCpRhTZEwsLYKUYt6JZyFvMTewJUp3s0Sw
VKEcC3pXQfGALuH1NSpVlaCiBV+cmopodvlAiOMrfry/k6tWcDEw4AemUzwy11ZQYurUyR5wQ9qP
1vBhmD4V5UaQvWoCZUFT0G6BI8q4NsGSniq2WfOYsdFXFyswjAbibeZGXHHzdfDXv4mTI2cGNYv8
dWoXDVtKLBZ7EBnVnTToHc1HBBKqAwmprm/Md9/Ac1HEQfT+ZhPcXohLr5dlTqQU+H+GMef62J/n
NCjtPW8ORuU7genru2bnounw3MXVD0xjp5kP3mtzo/chrvPVGyZ+BNhTBGOmg8E06ZCYSuaVmtLB
+6h2kApFnLI+tjVQ38VXbzB2STrs7LH+ev/Q3HoZyaz0SS2utQkpVRZnR/vkHJbD4PehvlNBCZ9v
ToXeftjrNQp/c5Fi0Bn4j87O8Z7oSljT6kmIobg9P8zwrF4xbMQFtx5dWpx0JUqn0EbCUh73v4Fq
0PPAAHs5PjP1jd9m7gPsvc931jd141PeuM03s6gugwEYybEpxcXVDBqjptExwtw8uwpoEdi3+19t
fR//NSD+/GIfZ4h5pZXHWUwoeUW5/vPgTp3v9T9sLM3iyUYsedPLebsggtLvfxYkXZBydOfSS/H4
0jBhwfg5OWVB89J88l7BI3vSv5LeH17NBwxSfr+/0P/HF/zXsvQITi7hHl8ojucjmo8RO4+fBANE
APSu7+yHV4Bes7/I/r9ZlbE3OdNnm4sPaO5VN9D6A8Z+cCkjelBelvGV5IEVTPv3gwb+2WcXox8g
D73l9ccTSVmPJCoGuS/xPW7us6X9Qid3S9/v1pGjSCJ0lpBZgUtJJgdeFErHJanVWM+/9FAMyuiP
kW+41bVbALY3rATxA+BQUgaSl3zJTOi6ozgCHZzBbj+XrqlE9z/VTUKFq4bXAgVQqPUCPC95TRsA
4VRtbeTR7XAosuwAmp4nkysB60EYet/W6oJgCFBaNIpvhugH3jU1m50i5hkZwqGvHJ+YWbtB/bH6
aURE5KGCh2af5DyIgwJSPpUoSRrWYUas3bRKNJN3lyPFxgleSfTAEODLpaum6By7sjS4kO6F290D
ndmhZoPvzB/v79rqei4MiT+/8FVcc1kJEfEyxkgviNVo7edztiuz4ed9O6snATmg6LLZmGKQTkLT
zy2o4yYWT7MVztYUlKhGajn1uyoL75sS7k5+qoUygCjqo2cpxyeG22fazIYqbvXhrwT1mKjJ6Gnu
mh2rOrT1yWE0EOXdN7q6jwL2jPTHAyWf5PMxk1HPegdPWPBhClQXHLXNjESoaNKNE7jqdN8Q1v9j
SnL3k1pCC0fFMy2IT0Iv950HEk5QwTFO1bf6dKg3uU+2Fie5+boSjn5CAq8xkHm7HuL+2f4EFtmN
pW3YkTk/1J5OZpKizJPwv6weU1avtrPRyr4tcIqbJYqlwoOjtSB9qK6D1maHWnM8tqMeTI2Coefx
m9PYfrM0B4v/PfLvRe1mPkdka5T2pz84JxfmpY9XdkqSE/Bex6bRpY/dvEyhmrp0X+dIF/+bKemr
0bkrR50mZYyOwzHLxmdmjQdIOh7umxEbdnPdbNTlkD+hNieH5/VSKOnYItoZkr+HQjwlWuQwJ8A1
idJ5w42snhD4d4xAogzuyH0Ebo6aS9ypjhdEVOUipmNBqO1sdcbNtTWBTASrQsfiphA4NnamdVVS
xICOEp/3ybF2hq3W4JoRMaqORrFtolUjxfZjZtcsdZBaO2XtT45+yrpkI9Rd2y5b0LpCRhdgf5ka
H0kawBMjGC0186eWgimXtjsTaKP7J2DN4aLab4A+AEhOsFpevyGqBcJHaAosMWaev0xW9gk86l9m
hnFiqhfgAp9H+yPGQjamJdfOHXCjQBQAKYKOp9jey5fLzshsttMSp0T9oPd96dNuenUV+9lQrMij
zN5Y5moyJgotgMciFISS7rXFPCkBJDZqBscLJtJv45P1On91fR009e0n8/X+pq49mOL0CZkIyIjI
1ftkHpupMjyGwguIXSfr85jzr+BbOS399Aen5NKU5BK5oeU9dxaEgupzOyzoUYMRUifh/QWtHfdL
K5Lnm1sL0AHoUscp+1QMoIib3ju3JeJz1ELRzhe8Rhgpvv4+pZuxxmD2HM894Gw96pTHrpghWetl
7x01fzOFqTRAdzC3fCP8WxNKqeKaU2w37sljfKfZygPprT9w4W8TLahWC35L6cQ1ULaw27mc41Ip
+gOgWZY/LWkReU5q797/edDBwXow1uHeVFksxS6SBBQLcT5+r+jo82aLLfCGngObJqJa7BqA5ULN
6/r7ZCQ38x7Ix7h10wfiqA9K0jVHlpn+vNRtmDfTS8PtnZMuMXGSjfu04gphHHVyA4AroUpybZy0
SqlWYJyMc0gU8HkKawN0kzZ9/ylHUIH7ClQXum9y8OkC2jlXZYlafDFiHsiuf3GwF298q9W1XBiR
XF/v1Ivg8MdaSvcba8ZXiHbUoaLQjcrCig8SFUvMO6EnfNtz1hu3QJ27BXM++duErujk2V8Vs/+p
EP1Ptu3CkvR1+sQex2p2ptjyqt9oPaPJmrtbejRry3ExpIcmL/5zk1RxABNAppHi2zAM4SqN7xIa
6BoF0/OwERStmgIvGUqFgDCBQ+H6tHG1B/9E5pB41F9Seujm4olWP3jubdhZOwkg2ACbtGhig6/1
2o61zAo0SxgBFTiO2+DWHTD6BguVJv913z+s3F7gDwS+SDg9vPXSkgaHdpbTTm2M0VgErZyWvb/M
kGED/6WSf6mh0nQaG2p+cq20g7JihqpMq1t5dP933K4YLF3IIkG/BoVdqNVcr3icDQ4wqLdALexx
sk59+ZiQl/ebQDcFPspADIidvTYBrJmZOIrbxD2BVovh7aeZhekyb3y7lbodmtmYvQSpAMYeblwS
cK6GR7jdgFHS2oE5nj8YOWiLY4i+FcGIMm+1U8i+qJ4+tNlhayD49oQCrwIiOeEPMX4sOypdH3rE
naSMl/7FHrIiKKaH0Wofqtn7cn87VywBtgK4K3ggAI95q+9fBGq5Y02zNvYstoZiP9VfLeObbX3K
xmF3385tgIFCE2IlFM6QGWNrrz/b0qmZmCzlMfRpPw7D8Il57fH9JrAWvGE6+gA3w1EEPENUo8DG
jgpE8vzG6ZkHxi4oEfzBWsD1CRA0ukWoKUi5wdyYDZj8GoSa4E9kyRB4LXt3sg06blD6geMF6Jcb
QBFaC11OaIXa7WR9S7XsR8eVlwqQlPtbthI1w44gQkLdFD1qOTtY2nnpC5ew2KVIdgK4lnb0SZeL
8Q21JcPvwkuLdvaJzjKP+HNTWVXU43LwnZdUzRwtbDLT17IGkmvjt62cTMiaoOmHvMWFwIYUMOZl
rVd62vLnZs4PZWYEev6XwY1dO26hWm+9FjYBpCsaJqBBuS63asEgry3poPKYK0WcqCi3JcsRVGFf
72/2yoKw1TgyALJjtEIu6pq0wICgavC4aPmT2synpGBPls0OeqZt1I/XTYEmAbhgwUYu7V1dW5wU
BsJ55k2+AgTJNHxXsuMCupz7a1q71kjwXGgjIbu6UaQ0vbwjc6ovMU/m2VcW8vP/cHZlu3HryvaL
BGigpldJrW5PLY9JnBcidrwlap6o6evvos+597rZQgveG8jLDpBqUsVisWrVWmVTboTitc8jggYm
Uhxgf+TMlBRxiQQI6XzftPc6NJeWdgzzeHi6vJS1PftqRs5ywC+yaIU5RG7xqtDU02watM0/yPC/
79i4usQbCCV+VBekS7JvO62AAGaKtxbz2fgzI9f9wHzL3pqnE//QafEH98cXQ9JVGccmBzcLUioG
JiECXRqSpJhPfh/bV/Alb3wlfcUaoLP4RiBsQetOfuDVtJ5xL1spJB+oj17mDYB4FcCQvXZlEW7t
dbUe/MJufhRdF2TzkoNqZfaMonkbW5d7sbv80Lv6XVXc51ZFn7hPukPVsXw/s+W+V9uj4fQ7rSzD
ViWhPgzQa4MAxc4ytjQLxbZI24bmDjjETRctBNSxTq+qQaFo01eNiiSGhdnMAmrQ67FPdllF/abS
sJXuRvVi5Rih1ATCPgOZr3hLnprkQztPKYiT7131aRj/gJTt276NipxQQwRt8spTtQIGkNt6Fk2Q
ios9tJGHwrPcsj0680gMP9NpsTU/vHJsPzHOeNEBAQPhotM1VRoGlcHdmkXDlJZJUM65Mu8NTM30
IMqEuOaG/50fXyS/Luh+8YoEeNsUP+dLIkMWohVT7NKjzrl7ZXfJ8jxDGmsKywYTmMAl2vXL5U11
VkwiIBFU7jB2gbxDWiFcIW/1YsoiMpJM92fE4getgXC71wDQ6lIP+WUCOGRMe7qjYKFjt1ZnY2pq
nqy03y9GyYxgJE7V+VVP8CDx8QSuuEfbRuFBvxjxcquZSj7s2dwORu+VIypubwRQK30PPhrmhGRO
EubHJmWz13Q5PBTaT/rSx+BZSab3ym7VZF+6jr4EyWhoPx3WOn5aEqXYWb1SOYFZxXEXWIvWZodU
iV31SGvC+4Nd2nZ+F2OiHeCpYslyyBmj2rezpkbrfEWt+8Yb7WbJX1KmNMOumBXVDiB9wfmPTJ+X
LIwbk7p4KYLIaUcWNIQ82+pHxTOAYsDjRHCgBaARH+yAglCxCSdDFx1pKwb0saI9u6F1t1hXLkbe
47txLnhehg1LckwBKBrrQ83pSVl4Na+CuHPL8TlfMFNYYKCi/2O7Qx+SzOzju4YS/gZsT648FXNZ
DyCHB9Ku8hb8I+UvN6sd/YokM+mfs3ho9NqHvJbZ/OrbobDBBQyVrVdjyjugi5k7Tt7iVC7fKTQr
yC1t1WGLcuH81OCSQ8UZAEi8hKGWd+rG81R0bBwX+BQvfqnLfFep/ABh1sfLvruS+MGOOCh4muI/
Q4o4SY/eV2/POJ2hETZ22O2zPRDy1yRsraB++RewgFN70qWXjXmRWArsdbtw3OmdlwePFWz2O9Co
l14WKFdbNj/H0k8DOWy6wLQirorykpQFaW4DIdEUJa35AW/iXXajefG4c98JgOsJmnIW230q8zmB
gLbyg9b7Zbbbom4RVqRfIegTUbRDiRDsafItDBii1qsFMks6DV6auWUEShIH05kg2pnmOL1qGkPZ
g2w4xFHcaolvWZf3oAStfRqX2HcMg5kpf2jj0dNKw3MWSIJQtHitv0je95fda8WLkamBqxkQCaE6
IX1tntiKO7RlGk3V+AO8P38RQp41Ld2IwOtmkBIinQaW/mw4IOOoJhppGg3Ag4aYAWnDCpMzgWsP
1Ua17cyUQM8bID/QxKgdihyn57I1mdaXcRZHVn878aM63aCuc3nTzj7VqYnPGs+XG4ymTkvmroyj
soj3KWtv08QMTAwnGv27PVlHFIjDmDUb2ejGwj5bsl+sVkkdg6mwiiPi/CoYmJfZHcVVc3lpZzcl
1OFQJUc+hi1ET0gqT2WaxhZmTfQYK/GzywqPleRaFfw4gE1cNrWyiyempEJDx7Msx2uVgvuHKaEz
jklAHf2pnOfrJoEopMUPSqflvunOGw+Is7xRLBJPaBQExEvalVyEQnWG8pzTY572RcjLp2RQ+cuA
0BCqCyt3il3zWxThpu/WCk7sApl76ppx60yFVY30qGmlg6wuVnzO1GtXmz8ub+15TQyWkGHhUS4U
8kD/fGqJu8M82Wi4Hv+j6oK0BXoyAYiUbVTEhKANy/zSJ/0N9aFeftn42nf9alsKKSkGA8aa9/Ro
QWELqQd9TDNwWdDmYZ7pdVfWvgvNbw8U4uXGCTm/K8WyPyfQVTwJzh65bVGmWlth2Vbm1Vd1GO9S
c+/6YBW9sg4lD7YuLpE3ntwYn/ZQNdaE6gFqM6fbPOT60NQQ+Tp2GPdg7VWb/b28l2KvLhmQzkiv
OeXiJDU9VmibBuXY70oVwKI4pdc4KzeFPv66bHDt/DvgjcF1IHjm5P5OxXlXzDyjR4To2u9i/ZDE
3a5j5ZtO+3jjMbVqzAEjq2UIAlF58BpVER4bKcNLIP2pZRHqVLtYf2zKzZaz+A7SNmK620SVCjAE
9K6M0+9kxRnG5nXqgP5rujUOw4F4iz9etfsth9BWQsuJJeExX4I0qaqxiTVYym/nx+G9R1HHA7tm
qL6yFxoSDj12ikZ3lXj8sCkgJQof8jLBbAEhBBAAgcBR8pYGeL7OLGB8gHBZ52cP4Lbd99c8SA71
nmnf/3pgI0SVB2OxeCTJzt+iXzJRw6HHtuncQ5OqVUDTuIaSa7J4icK0jei5ctiQCKOFhta0YAmR
Vmd2TWK14Js6ojl4q+UViIC+y0GiAnmGo4xaDKTR0f6W/MQwJmBJ8MQ+xjjuXslR7DFnkFebZrs1
VXvGXiPbkjxFB04U8kiwhWZ0YIfGjfsGDaxq8rTeo2mg+IMPTH6gF3f1hJlDT3ndctbzDcVqMW0o
uDMg1vF5iXzxVaGiPhC20GOTND/t8mBM88vlaHIOE8OGYqrRtlG2FZ4ifTOeGO0AGV+Kgzdc8ZfC
F8Le4Hc+JA/OxrVjnjm/eNyDcBmjFJiokDOXqcmcFnqx9MicFNUmxgvN8DmhIBQEpW+71YZfM4dE
FvhVOArqCpKrIKHlfVJV8EaMbnr1PF7PhXtMDfvn5S1ctSPGlQXKHqKL0m06J07e2UtJj72jH9yq
Dcz2R0y2eBhXEob/TkX/14z09hmpkoFKQtxkOy3UAjz7enJwUT9AxjAG8V/c5KblJ7tK8zFItPXy
Wl2kEA4GO4GKh5eUkHHHoHljGvRYO1fgMNglUEWu+XfZ6nDixEb+rxWZ9ic3GB8KQnCZunqAmd6j
jkkbcIH+my+Gnido0QSO5uyt06dC7FZDEDEV9yqxMMwW85zumrlyN6qF591kCy1BjEEBC4JOLohS
Tq8bkF8lPfIh84iuoXGjd61T7Z1U570HzJNDd6Qd7D6soWmlomSVWMN+VDqoiSskbrawu+fhBAVl
IDbwhjZQarPER/4aToy0WDpFNaNMte7KgjyNvX313cMAExCmQbUFQeUMrOYsg9rkzWBGbkqbPRL8
LMJ8IPRp9XRrMvF8Naj7iwlXBBR4vsxotJhpDfbv1Dz2vIco5KzENzwtvj1rBrEgjD8igiCQYNck
xx9qZg2uRsmR2/OrmWBiGXiXnyBc2Drga8vBtC7ouDHhIgAVpx+n4LyuXaiaHtFcBoN6VNKP734a
IfmNuGtC01xwuZ4acFRcmbMxkuM0DNnLUNTsfmIWe9PbztrwgrW1oO0C6AfeNhhwFH//xdHw3mmz
KUfoha8cwLx0Eyfpd6mlECsw1PH/NiRnzpCVohKGl8TkJgASDCrmR/q5RW2Ud2WVhaDhrNmuNwm4
w6ABU9xPFd1ywXOIuvQj5D013KorTCw00T1nn/ggAv8QkIYaE979D92rfSXYWvjKG+p05ZKnAL+W
JfMIo0IOld0YB7YfQ2WfImtV/sUDCvRSaByjOA/pkDMpdbWPY9tMbPeYF7dZnoXVstXtWrlavlqQ
gz7vUaQdiekeDZf5RQbaqhGj1WzDJT+v+9PUGzP5qCdA6VnF41fugVsKJndiO6dHgFB+8YfGh26r
Z3nonRk7sXFbN+b50wn2RB9FdN1BkyWeAl/OQAkBpGVcLBeEa8bk64OqBCiy8+dBi7mfWcr49O3j
jfFlERLReAeiWzoPjaW3dokL6KiQ0S/cm7KcvTn9c9nI2i4Cv4Ms7T9cUvKDkC9zU2IWzkGBxKvf
hTTIcrAMr3qf/umukJD75sZ3W9lGoDYA+AItBnrwqpT28KKq6QSaL3DLasOLGdvFa8LG9nbAJMpd
rjfq6+UVnnsjLjCBrEVvB8goGf1V5/ns8CG1oqyoGi+13N2IESvPMNj+sqFzVgPcfqhyoRqio5SN
I33qIEWXp1nDe/uociOMF9PP3dyrrX/UDNNCmqI95ArEhdkAvGOBJvDiZ2bce31r7LET4bd/DIpd
6KBDB0Lg6A0pplAtnzU3E7ePV/2oHrNdnflLFUy+YnrZX91Ldio0jr8r54E0AVZttPvwYUXd+XQL
IAexDOhDkuPQXy161LJDP24Um88ZQWADmr24vIEzOu9cqGj0cVLF5FhCtN7yS3Twg+mt8JdH5W4O
pn0e+zT2wEW4NX67blmAjE1dTA3IegC8tjF9i/hwbN+xp3/iG0BXoRx5tDOvSqChk0KnmgXmKy82
6rbnPgywNsBUKC8iHJwJwI8mRiHKLjOOKciStfEfnqh+iWnRyz4jXOI0oIJOEUhJXMSCqsaWAk5t
olDYu6WGfMLVAXgz3Vr77Y4Lt/zJcTvXbyuXuYDbWUUfXDZ9HhRgEQQ2QEeCYpHInT0GCmusvVaP
Xf1jaa5T/qc09g3ZOKHnWYywghOh442APEbyTvDyzTMBOfjR0h/AR5UsW8FUvK3lHQR6WtXBaIxg
IIOlUFWe+qaxF5TyqYWB/lnlr21W1r/NUm28WVWp4ultOphXHSmMW6NJTNdHeQQKTK3K3O+/z0Xo
Q5kIOBo8muUEsaS1gu5fbEWNrnhZ+pvqL+kWj/f5lzu1IcWZDjOyrlspZkSTZHhUi0OcOcV1bpnz
6xjTdmN05vwLonKClQhCTviKI4XYfjDVlgOrGVUL94qu2SvZvBE5z02g64d6FCr54pjLqW7KEgst
H2M5Li1mZAsejKm5cZzP9wwmcJiFCwrhHCmTmOvBnG0jXY5JyRfNGygHMzl+SWaCAEJLkt3AeoTr
y0ds5aYXM0eosokJwvNKG+AvrZtb03xc3jEzqO8gsgnaENwKiQ8i51fVgVKxvyU7slKOEkghIVHn
usg5ZWyru2SKXoOoDLltfVUAkhD1hzG0r8e/+sG8v7zE8wAmKIYhxQVCKPQhZRBho+TtXOlleu8O
P7PkwYYGjTP+0shD8f2pWczOAM4NFLQNEoEzvKI5solNbZXct2BJbeI2aBzqdXO6UYA99xTBXQN/
B8kvAXWJVMwrEmXJkcAk925vB71egN62DG1S7reIa869HoZE2QKof0doBp5e3NQwx87pm+Q+nUOn
qH6ykb9c/jjrFnB1gpvcImeqWEZlQ0M9K5N7pA+3ZEbzhmsbR/f8mkTJDoRgmJ8WinMyU42DqrnL
wX95v4zToY2Lu1LNHst0K8lZ+SgnZsTff3kIMFtX4jrHXpEm9Qbrjw1SPXW+74utCsLWeqTYmk9l
p/TgyrpPshcN4ByV3JrZVlV1Jas53TUpplac2othwYrpGe/dHyNo9vVbD7WrK+Y7UfPcYCA8AtDv
20Nvn6wfeLVrQtgLD6vTbUyLrEYtPk/uu2ExfNqSu3FSHuqcbDFlr3gelN8hkYmgB9SFDDIhXMmG
TFPi+2YkQZ4Ob05Nni8790rkAWUzeJ/EMDECnZQ6TRN6C5hyie+V2vwxZ/M1B3DbG0hl+70OmFvb
IkRcNnnuHNg1pMIg9EBP/SwZHUzS5/OsLsepofeALEa1Ee8nzjci0EpxAnQOICXQxZFCb0GKDCgw
NapLJ+Nou3jKQ8gFClju8E9RTYmP2mPpoQU27awMYyBqZj9NuTb43FbpVTVye+PiXP2SX7ZZOnlp
QXITeN34HowcvytneTHzLUD1yisOxwEpxOdAIfqW0qHL0jTNYk2N740o/5X9mH8oP7OX9uA8zdxf
ds5hW65oZYtPTUonsC77MSkmmCR7up93491wqHcoxx9bXz1sFXTXXBUPVBVIEzDwAWh9euzUrIhr
1Mvjewo2ymGkB5jHIHocMmhIJnG/v+ymq+Hlqz1pPysULiet52JxRphjPLMOeB2WQ6he5Z67pzcT
3nB62NVBjJizu2x9LVSjAYEDglcNyNKk+7O1iqJN0wkfcyn9Ynrt4tQrh9xfjG+TciOaAdgNThpk
HiguS7gEkzE+W3oW3wNf0/s5S1+tJd3Ib1ZXg0o/KncoQJ01wLqm7Vue5fG9noJSjhopqgnx7VhX
t63+7SoNIrKN7BTFadFYkVJUc3HUkWCuJmJTsTPoEhQJ9RrNDJJpS9HjPJDBlEBDi4UhCZEcEjCB
mVtDFd+XDmrKTTwMnpbrj6UTbzwe1gwZgncS8HVRxJacgceYWcvBYH2/1A+pfeeCwplYG9WJtdOF
jigqFBBggSNI+zYni9WxtIC3Z/wvijAl2FExXphAMQEoaSdEKN0SK14LiujBiilXUXGR9y9Tpo5q
EzzPzMdmD0C55tOm2ZoDEjHo9GmLMSgM5uD7oPhy1i+E6iKKxYsDK9V4Fef6MwDOXlw+6jbgqgnI
GYat16t72aJcRp4wwIseOq5toqi+pmZP2lwdWqWG7spewZA/U4dgVNg/lyPG+QfE5KSgnEDTSwyg
SE5Su63pJqapRA7Nb4CS82ytirHQwou1FBJfVfn3ssGVhiJ6eEJCDCASYVjsw5d00okBJu+mHhYn
Ghbd7HGngXQr/wG8o29RJTTZFOSL6ql1u3GfngcUAc9HwoyIIt4XwrW+mJ4tK1EG8BtFDAPTBxMa
JVNlxJ4LHn6MCG5VYtesieiIxBylHswXn1rLMTNXqorpYoysRjUktu5qjWJkhbZXvZvmG4nLyofE
kjAygucgOrZyg9uuDA2iCFgbxn89p+48a1I9TFn6nftGN5lE1taGDcRVg1YcGqBS+E8ZRhrqJHej
cWnx0k3aIkATa+fOfeKZLK62HvOrqwMlMW5WdFLOYlme69RyJssRzMS3w30eFEAdDU/LIb8ZrufA
9FXVs9Cl8+zny+56HkRB6/HFsBTgxorNRd/BcEve2VR5UCcKtH4MLlsRjidFG1hBGRlfD9m0TFpp
KZWqTDPF8yMvWTBPlfu8zCz//S+sOJ98PMDMnFGiDRk6pamZuZEz9DwEO7d+lejO1nTv2o4BVwcU
FaAWDpELSv3kQGWpUJ2oUrrBH5qSvHcz633qTv1WZWlt34C5Aw5Tx6E+G3WvqgoY1WZ2IjqoH3bF
fxapsvFpVpcjLmrUUjGHIgdItY1zkBg2MEFKTBC71wUv91zb4vNfXYnloI4K8g0kB1Kw6HTadmUP
FYjYAJh8Smpj1xT19P3mEDDrwI2IuVMByjoNSdBK6unMEyfiQMYytQjdRTsAlPMv4ixq24B3oihs
QXbr1EyTQJxAHxca8cb8IJaCCNGZbVApj62OaeHLXr3Sw3bA8yf0KoDZO9doYm45dMRgNMpiHgLv
INSKXlpVu6MOvxvGW578nkYjtDLwpmtgUk/GauemWpQnTsCT7yfG+DWoPuOXYBxMlWkPCJ/Vao7F
r1GeCEbPzez7r8JTC9LzqcyT3EwwGhnNTD3mCd2BaGYj3q6Fd7iHwK4DnXKGf9D0RbGGEiZIj5ZW
me4wen5DJnCjTvvLX28l64Fi2f9bEsfvy5XsKnFj1SgxRO6s3rTWm25eVeC1qatdNlJEdf2pKb8/
5oANRPFP4FjBUCb3teaJF06KqZQonZ8y2/VY/8DUt8vrWvfKL0akAw25UrevNBgp/oEMyHXyngRd
fJ0BKZ48stciKCfPgcpDvHH0Vi5K1PHxXkJ4R0SURzicGl21vhudyJzQEuzG6oXhFOCt6Gu1chwg
Wn+4vNCVwAXgF0DxIB0RTJvi7798wKnDpIpeIj5OWce9ntJmV1NnS4ZhxSGxJhTN0KZDO10GF5WM
QICY2XZEIWxF3+Kk9XmXBsTcuCJX0NVISjGkCoCnwPHJPaTOYrE+a9SO2rC+RW1ix26KhzzIM5/t
zb0VcihDXWVB+ZE33hbiYm0rv9qWovPQV241Y6OjmRPXq0fl2GX1+/c/FwCYFgay8H5HU+b0c5mz
UpUx5NYj0mq2txTmtVNBeeqykbWvhUenhtKVI96FUopPyKwUbufYkd6+DcPoxZABVWx7pxjf5ipD
Q080/NA1AHL7bJhAQ6KrT3ZjR3ls3pVOftfP1Z/Li1lJAEQSj8qjAFuCg0XasTGxpw4TcxFJJpDl
qD970/GLnlxdNrPy8U/MSPGCZLRTmGgsdg6up8x6UEv02S/bOBf4wHgc7khIRKIQJh64p2thtjHU
feyakdWMQKJ7Vt4Vk7+4Kqi9oCCeVHvXqebqodfryrriVOup7+BlcZcqJbNKX43nqQlYXerJwSJ9
9wHFGqsLcxQpn5OmLNT7vK7S9A47pjUeN3mReK1mshk6MG5TemPhUvyfxoy1fVyyEYwUDbfSZOP6
WtlLtPzQiEPrD80xuabJtNioF6a54Mp9T+Y3jf+LfF2IY2GMVEgTIzs83UcXag5Wp3M30np97D1e
Fs572oNC8fL3WulhOrh+AREQI0cY2pcOEsXeQB4AjzqyH3dLYByKPQ/t/RyAyNDPt7uXOn639A75
ak8m7AZG2wCOBvZG3/qE0yeB65t7bTe9bLPYr8wnnKzOlGoPCSDzPfByLuaA3XfQQlptODDPuSa+
ebMc2puswiyLaQeghigfeRRviouvxKmT5Yrt+HJ3aSVyHAiUuFGVdV5JMhAQWntF4x5xaHD5U65E
EUQPUIQLrmO8iqS16lW2GCTD22sY8R3ZQ5tgZl79fm1MjIkjG0ZURPtHbl4MyLvdvsuh3qZQjDjG
Qd+6v769kBMTUgixMNTVVJiEiExSYsyvcFrPogs6tTXdiIgrqQwsIbcQDJGCROz06+h2BU0sptiY
6F0wkzDsDLN5b5hZ+agYZZ5F6tfLS1txBwsM6xiEEJkTLJ8arOp44GXHxf37R+kewNi2Qzrga8YG
pl6cWumUoRcBJARIcsD7IsP3q6RMSYscBynTYARzld114/xLy+YbU1We0oyHWoJ+QW09XF7fSlgU
Y3AooKDshr6ddMVkhWHkdYbXX9tbw3XsmMlDpg7K02UrKxAIPGMNkLKhX4fLRtbMdZpC0XuG219M
hup+5y+H+sbeY2AmTDZK3CvdK9gSYlWCZw6lE+kEq2meNOCAR6bRo0cACeIiazw6NoT6LkjMr5lb
Z16hlMRTszHbDWOZQF9WM5QDccAl5GeJov+cjYpoe5KV01Y/Zi2A4/cBEQ+yXSFcI6V0qdYnTYOf
/slEK/aCmUHmD60/+aBu3c2HZGuGbX37v5iUjo1mJlY+LgQp0RU7lE9iIGoOjR10SMLvj3cJXUzQ
SeN2wlGVAWaFtRg6A+gqqnPHg6iptwwbc/ArYRMWRNREcUdMUp8eSVCr9bRxcjvqMM8LpXB/XNLQ
3hoiW7WCN4yBvjnKSXKPEAYy0ip4NE15fMeL6Qft2I+i5PvLJ2PLjOQMibo4+ahMTqQXzCvaxRug
9wdSoa2sQWyKHF9QDAFSHHh3tOilTYsHYtWtiGPJVXs1//7PpN8YNIAgbXnA2pLwIgPBAzwObGZy
SCFay1LC7KgARGU3JSx9cDUAXeLFcsJv794JFk7KhQanqRs91s3I5NPR6hvmqWb/pFbWloDn2tMd
cFA4NlwP4GbZHVqTtHlfGlYEbA3YAfpUz9H7L1F6QmPEjf9OaVb8tNWSXVPAqqcgq032Shs+8cDt
5hltZi0rijsVQ2c3hrLQzueaolYb3rQWzb/+Ssmb7AktqmKwrYi1Y3zljFW/G5JZ3bgzVvrZyCaE
FBawX4jl8kysZdduDiJFKzLAaoSADqaQIPtoX5cbF3Mi8bCPfXCIbkocrTkW3lp4pYAHFihW6WuX
6dS3RTNYEWSxvI48VH2OwfQtjd+1ZhS4WDCGigYY7MigHJLNdoWhGwvVXc69ZE4+1O7jo7OyW9qo
e9Auml5XJB9sdLZyexGGpUNqAwaEKTMhMnaGcSYGMvsYRcRosppQ/ey5uQdLA18CJCYXnfvqUjxf
PkErHoMKDQjZgCcFW7CMOrbTNInBSGxHan7f2s/U2Jo43jIgRQPbsRqtWWYkUIkRgjQJN/FWUrgC
HkF1FW99FOTRqj/jsB/JRGuLdnbU7Jy9EaShCpaJACi+sL4jx/nx8patfqUv1qT8Ym7jOCcdrDEg
wS0NcGZIdEM72GPmH4rKhhn/vWxwLaNBzRxPSoCrUKOXO2u0tWo1GVHR4NfketwjjLDj4E87E6Ox
6G+ld8neZsFloyJUyL741aZ0YZhJw0a7re0o09rcUxmF8jPee0v1Y1nUfdLmG0Fl5XDjDYQXiiDo
Bz5XCl29Xlkk1Rormo3rZM4Pbcp9pEkb96DwNnlV6BaCghBccJjoF9765XVXDKD41FpMwljJr3gG
u3yHuf7OK0i7UW7YMiSW+8VQQ+2xSpTMikA0d6OY45M2tMHc0gOL6feDPmIGcklMLsAt5SNsGIqa
tV1iRWmv+GnzqPN/LrvCWvp4YkE6w0NaTQ5bAKJPr4pHBsEakUDyoPhLNpOHz+989oW+rEbygyTp
ZrNFYxzZ8RJCQVL7VZQBcuTf9G98O/nJowFOTIC0vHa/hbZY/WaiQgQECS41OXUlyoi5wAmcvXY2
g+YBdBLt5EGPCi2HbON0CT+TVokRCcG9CoZAxC4pIa9SUk7diMpey9TIUpIwZeX30+RPAmwBiIFs
r7yaJlN7xxxQ16s5cNPWiLe/CiXrLbWVlWiIDjzeMWJwBWOVUjQESyatXYxzgBa1QB4wVeQlrwrD
txJVxStDS7vXvjLqOztxs58bfin+bXkXv9qWHudZ2/fjMi9I/0Bm0R35XtmpEaA/nn4o7zZh/FvW
pNiRT2SgzgBr6VX9XIcD5Bx5YF8LbrjS32IN+KyHX1qbFEAWwDpqV4M1zI7u6sqb7sur5Znv80B5
7J8bKOZZwRgafhMa10LERA2Tw7Azd8Mu9tNdvDn6ueaxguniMwcWI9CnAS01UVYXRC9Roaqh3sy+
MsxbL/f1HUZdUxCEiC7BqQ2HxOMIRIJY87gjE2qbyo6HYOhadvpBGTebK6u+i1FWlD4AFzh7SRoN
6YeyAXdABTzzw4IYl3gjGFJecHHQyBmTFIq1cabVntbkVrK77L7r1kFGjtsIkGm5JoL5CQMoW+yo
ZWQ4obNb+SnYLhlxP2qFROVc155aORvdrNXviPo0nuZgLDl715qFYfEOPZ6odIzfWd+9uGm3Ue0R
n+nMdTEnDI4zNMsQhE4/40DAe55CAS8CJ0/vF8OsBYYGVm6tz7aOyaopvGvx/ZA2nLXmrCIzsszK
wP5Qx97cz3/ztLzm/bgBpFo1A6otZF/oA6oyeCFXCojS6QmOfuYcer0JYtRT0ZvbMLNyAQlSnP8z
I8UzA4Q/TVMzMwLpq1foqW/WbWDVv8xv66mAfQe0D1A6wR9CVOkwQx6LjfE8mtHExhcrNR5MMvlT
vsWMtuZrX81It1zTARBUZ4hhNrStbSP/g8LXFv/H2qcBw7jQCsTwzlmBduHmaFoKPGBQnFtzMXMv
r/p7q9S3IBarhpBlickaHeQcUkJsgwyTZX2My0adPBB0erqTeeqge5ejwpoPAGOK5UAmEM9QESO/
JI7LlJVmMlESOSUQgqwCp0qW/UkbzKsBIbQlt7j6hb5YkzwOuh/KaKGDH6lNH+iWGyROfbi8oLXX
GQhN0Pj9ZAE5K23rY2O66QgbfTDutKDbTyB3IMC9V4HyupXDrdTRT4xJNQK9K9By62DMcK6nabrl
hXql0HiXxJOnKswnWvOh2Vtz72u+gakxcLDh8QmFcOmjDU0OYEehE+CHyF0xuY9G6yAe0Wp3eS/X
mrUOAjem7kSTCrC9U+9oTdwQS99iL8PiB92XYRrknT8NIfuwwZk0+eS9eq+uRE6SfmSqRzqvOTRv
BRplxdvl37K2ZkhP4HwLpPAZC6FbOzmYyxwLmF0StGX8hIfVoxO7/1w2s+ah0KxB2Q2SX0J+4XTF
cwWH6ozUjpTFPCQVu0959e2ZAkFxLOZdkcSC4U2KhiNf1KLEAUPeH/aVCfpb9JaWyiP9lp7G2p5h
CQCsgLZDCIScLqZOZzKOoEWIlC4pIC9aoGXVdnvKunIjjKxtG5IWHY9CRMUzj7TZBPCCgrScO6Dt
gqgqFBeX0tjwx7VeBkAdIHpAGg4rctObT3h3mlaP7D9WyXVDwFyUd7wIikxLHkcIKQUl7TAxMS91
uHQm8uRipMFAF7q3KhXc54vGN7QtVlaOwqQBbkDg1+EcUgTo0HhvlyVHnG4GL0/RrV626IvXTAAY
D+yRIaZt5SqCbY62jbiJHM3RP8CE9TESzNle9vsVVwFDCI46BLNAiSvfA3o+TnRghES1HX9Yjf5s
VOgNlcrrZTOrS8HciSBWEGm3uI6+XDedCf3xdskJOPf1x3HWjqWz9XBaXQkmvU1TiHSgUnFqAj2g
yemslESobb70Rnqvz2rupazY+PDnoR9fHLON2C0Yw+ad2smh1BAPQKZEsV79LVpig63bvKmQgXim
or+adnLI3OHaMpRfl/fw/MoGegoAWhdshvC6s2eLpiC6WI0R1exWbW4mmt6ODHIQxlYKIgLRaWIt
6FGRuwP0joMtu3bvKrjKlEKPyubBshDkzeOs3qflz3beEm5ZNYXuKTIrvIzOSo7dODZLZTEjMmgG
SNjo6flb0rwn/K1kW/OG5z6IZX2xJWVWVHeXsTNgi/TL36m1wgniDJc/0ZoJXFaYDhIQCAyaSL7R
ULNUmGEAUvqPyt5IoQWXDaxEQhcUO/ACQYqin43ZdW6B4yUstEF/a4bmobnTX5nv7vWARf3L1gjj
2oKQTwGtBz9A+V7OOKg9wcVVI1qGeq9N0Etvs7TaWNT5yQUpErqf6NNhXWdjOXXSFc3SNSSy0+rK
cUFgUKd7CjHiy3u3shahYW9pmOIAWa4c6lgMJQtXn40I7AXBVP51ux//xoCJZo6oj571VQBsdxjA
IkZUVEvq53r14dh0I81d2SsxQPF/NiQnbqp8JF3FjUi39cBqfmvM8hxzayRAvJikCCCoTUESB+oF
wFLEr/gSrifgX4Zh7owoNZmnj46nFhAPBylCnzAIVtbwgq0J/JXodmJSCt9NhSw0N7B5jj5MXsVy
NFkX5xcD2b3Xmt/HYQsuTvwBdAO9N5kzuaJx38c2YikHVj9jfsLuYmtr3n/N4aBBDYwI8LzoBEiH
p1QLizAy6//D2Zf2Ropzbf8iJGz2r0BRS5Kqzp7OF9TdybAZMGDA8Oufix69752iUKGMRjPSjEZ9
ysbL8TnXcoKPPb2NkzL9U5N+VX9q+uTzjwWhxQlzDejVhW+YUccqcyC2e+oIhD8gUQzgnF35ciPQ
t1kDCi+sP+CHMCbkIzBynouYmQ0XmZN1eILoH2BxuMI0PM1ZuWIX3nLIrcCUw5GDQ/Si8yvTKiSw
KtVPzmO913Zyl3ttANsBr7uL/PbbKRCg+Mjk8BiGHtIFwDszsop1tj2epBzjG9aOiU+YRm771FrD
DC/M3sQ4AP8FKFjcRbPd23LSgFo5yFMdj53iA2ZLtpD8VGy3NZvs+zUL9CoRDNRiGB5ezGKrDnbW
qlyeKhltIFEUjG3tFVYZXD/2Fu5wlHfAUZpqI1Abmb1rnNJsoQaR0VPKgVgbXoCVcCt+UtOfQl85
whfm7yzUdG59OZfCRJLB0Bh2lPYjEVsNUsv9038YzcSNxsMFMNv5UwNYLSDfcROelLLXAJSsI63w
Rk74hzQFb704GgjkCfQoTFbKchfHxYT9n2qlIKci4/979X8ZnFXWihMWmX7qtI8q2dXWt5OtKcBf
PijyRBT2px/wJUDbMKIqFPesLK1tU5juUOP1aT5QCQENTlb42Rff6m80iEYScKNwZc1Ov0rlfRhy
jhKJY3SggpqmV4/wVXYqI17ZwQt3h4NnLvSIkfhfHhdVDBKoiCQ5gTe8VznzwiECauaXRb/9jQC7
xuEHdRt0cLE+Zq++2IwNblstIrX2fuAUhl76yna6mLcpBEjzDpppk0jcLIfMSdr3OdAMpxGslDsH
D6bEHdOquomo0v2+vtgX7nloBGIs+ExIiOa2q3GnpX3KGnJKmYZqcEtdq0RpM0qiO1NjL5YVv7Fa
X/NGWRwh8mM8Yyby3LwrOZRQSqv7mpwg2suRxEzGkLYmPCOMV7YUnSZrdjdOdaNJdhOAJVwl50ve
aVtSSC1UJ4pQZfiSRiR3lY4xFSkMlwr8UcoS9oe2UY1BB9Ua7tlJBemkwi6t4jBYFR02FLLF5UdM
Gl1sMxhyPkIeINMCy87leDCbNr3Fiy1Xb+yuKAdgtkg/7pIQBsS9W0eiaDcQ/oS++PVPdzGJ2F4T
sgAS3BOCaK5Zqg9mqJMMiWDUP4wqVBYCmayAhZdCQIIbYNqprwvJjfPJK8bGthuAx092kpMdmunU
65kR3oQFlAiuj2ZpB+OqstCnhuYBQNfnoXiNEYoY+8pKnx08AwvtPczfs0FfmbXFONhUuKZALcQl
fB5H06EZGJeCnIqiPUQQ2nCU8LZ3pG/o4XfPP+xjcNJQscSYgO2eZvfLadsbvGqJhb1lV5HbykNl
PrBsbSstYCbOo8y+kS2rXIoQUdheAr/QfE6YCWtbbNL3NcDlxdzBPhGSdnR6FIBcOq8qUokam8Mr
9ZQZHMzPMtQ8oWY/hz4RrpKLanN9SVzUWaZwk50JDnYIwM/rLEPE2jqEjMEp7SCeCiPAu6EB1mro
YMeR1/eJHf2CVnt5ECx6uB55aaDYXVCDRI6Gvu1sMabJEGeJZgxg/JV/wCi7S1W2C/FM8hLKV07g
hUsfkf5/rLmYTTbJDoStM5yy2r4ZtOITx+Z3FyImEtkEZBbxFlEvntcpZ7Ci7MlwgrWwGn+MzYtp
Bddn7BLM+NdaE3ktGr4ofszXhsq7IYtTFTH4j5ZBqdX8qNU/Wt+4IZR5hxz5Rg1R3rVn3NKXmuwB
/l/Y2R5jGiBrdToO8P3N09+DCZeioc+UjXTyAldzVd6vjPMi153GCa3ofxmGQNWfb+oBFjhl1Q8D
mkzQhf0hUS51ic+CZBvtM+L3b1C/UN3sxD6jtSrJ0kr5GnqWvWW8qbpQYorLMfHC9Nko/8NShFgV
uiCT38IFWKgxjSZtLJh9WxCgeSBN4bwZdKhfr0/h0rYGJwE7e0LhXSCcrTiBCZtZEix4bZN2TqBF
2g6sgYOhim0JE3tG3uq17s7SOvkadPZEgXGKE4kOQVn8q3BGV09teBHsDPuf64Nb+kbID0FyRWaD
huasNmw6VcPjNiEntH/0vRXmbF8VkbKy2xbuZbSH4WNnTiJOF0ZgzMhBGBtjrHoqQYt/seLYU7Vf
14eyEOTffhseJHjoz2nPVRNHXS1NedLzF5BGFHiVpnRlLSzsprMYs+dcQap6JCyUJwi0JkW0qdtP
OBIFAMd5ib4CSFlYAhPzCF0k+H9duuTqBUhjSYTxjJpzUDXmJ8J8gh3gs6rW2/8wdZCtnoRY6YKp
aZJl9QgN+ZPTlNptw+rxZrTq4TG2orVQC7tpeqeq0G6ZBMTmaojdqKdK2EW4PmhrPNiVHd8ODlO2
vVol+ziRxcawws/eoMVWKUzxcn2gC8sdz0hUnVC5h2z2vE1MeKkPg6JLQItST+UKqkFsfz3E4jL8
EmJ26nE1aW0oGUnAC41dFGkBt1ToudSb62HWRjL9jC/JGpUsL8YMq8NO9NdhaAKF9WtFrbWhTCv0
Sww4OJWNkmK2mo30da88RJkPQxsIxQ8+MNZQneqCNZzC8rhQugcD1IC1wWz69AyP8MGh8iRG+Wak
4iDjNVnqpbsfScVkr417YxJCOR+X2ocNMm5bnqQKqWMzPrVJfJcy/lbp8k9YOLVnSf2tHSLfdNL/
NKl/rVJAOgL/dHYhi0yzUTXB+oBg5j/A0lbeCIexJ+OeeNQFBRxdns/ktFYFvSxQomIIRAJkpf8N
O5vXKBKmIyDxDPiwvRX79nNyxOiBjZSf6wXKpWMSbW90NjHES51spSQQyM4RjI9a7ldJqriQOMh2
OS1ApYhC8+CUvH68viMuz0sIycDtCBUwsKxgc3b+VScgw4CWNO7pOPe5dQDt1538p3HFrXzDy31x
HomeR4rg04BmAyLFKIlWmrrLYcqYrznnLowHlX6oRqJGtCBJmKuV4nAV5kBZ0W/b0n601HFT6rwH
l2vN7XhhRGexZiMCCdYWLEMakHXsR5iR58aQt2GydmjN18VUg4dA4GS2AavuC6mcCtUG2uKSvkPx
Ydun/DZMszszNHb9oDxAMtu9viLmo/o33F8o36RFMSe88qqRJe8RLq/6dxi9vhvp0Lj62P78fpzJ
1wJX56R6NeerC6H1LW0Leafb7KYX9Z5kodu2awCOpdnDgYVUAH3HSx1uVrMkSaTZ3/G8dEV2pyfM
G7rHvG38NBTe9THNz+G/7RK0n+HWgb9RfThf44lqjd2IgtAdTCRdRdwO6p/rAZY+DsqsqHCBRIp+
7exyoQ0LLaW2MBrdvmPhk9Wot6ZCV4axFmWa0y9XmC7T0So7o7/LihuI73iFjcaMusYinW/VabIA
jwJqE7Q/ZBezsRBFKG0UMnmn5imcoOPsQxvyLQqh99/F9f6NhG8CETfoEF3wxZ1UJC109uQdM5Q7
YB5QyEjCDRm/m0wjzlTuRPkERTKc4rMRjdDdaxRayrsobSDALeBCkQ5t6tNEj/zvLYSprg8VAXin
4BECPOTsZsJdXMU6zfJjlcGEwE1L2/pZjirs1ofSMj+/Hww1LugJoLgAWNZsWVecJbVE0nfsEi3q
XKvLheXRkktA24mottejzavVGBoa3yja4axDw06dzWJpDz2JaZwfWWdAxzwjbZruFI4+629rrHj6
q7UHB/3CsWywyTQttbuVUsp8G0+/ADB+gC/ACwdXabb+QVaLnIaBBNyVpWsZravQ7ptbbAoxiWhM
OPPJbU4732JQJEudQur9cTB1CDHFftL1PmCeK3n1fI/9DQOOH3TWUEW+UNGETWxpAjPdH3M9B/sU
nEC3V8pH0+hsT7NXLTEWJg5Vk8l7dtIAuqADdHIkSZ+q/ZEM3e9szEe3TDVjc319zE+naUyTGCMa
aAQJ7xysgrI91JpCxo5KRWToW7KmoGcmdj96iok9uPKlpsX9tbfwN9xkOIiA6HrO7ymH6ZGh6TKb
pLJSN00HIDFi1SigyWOL1AsBETyNFQraQmkmmCf9rjLZ9ANwrICSgBMFOf4szej01jTCkWZHZH86
hac8epIeTN8dZcN6nluBwBt3TaZsaRNCWRNVejw3cXHONqHZmw1cGNLs2JGy1iFLGYsG/akmTV/j
xKlguR6Gyds4oadvjFHt+QrfbGnW0WwGBAqyLDBJnNUMKKlVzG41HJM6DV2895+GTr/XHeGVJr6C
VY5Qga1PsKsrguvLa2nLfN38s5GTPiK0zHt5ZFoanRhxGHyH2sp0djLPdXFg1oitdD3m2r6ZHTjg
SoACotP+CBXEJy40UFzMUPOvB1kY2NnmnE0pan5ZHHLSHyU/VZ3u1qb9T9/pT0lV7q5HuqAYY8lO
ZTEkkTAmmRQ8zk83JkcVV0bd//WFLkJ8KjdSvWwTBwko/XCAJ9LPg2Yl7MLBYKNtASIktOlxU80G
iDdviWmzxbFkTrppDFLu49HJH3uwgVdCLcwl2BSIMjV+JhTgbIBDBjWPxhBHwcqgbaMAjGqQBFSX
xGuSatOvnp0/uComVDQOAR0w4fNQSMMULEgpjsqQnTRuvhbVeF856l1aZi+O1t2Y5prI00rIv6WA
L/lf3ygGL5tBHGk37DqnflWh0maWTtBE9b2V3KXd0/UFs/TlvoxxDphpYopHR4+AVZsEWj/A/U3Z
6MPauJa+2tcws5NUgidrVTrCxE0c5GrjTSrkmhTPhmmvLJCFHQ1qBcCbwKJipczrqm091CStEYog
hajG+FcivotCxSZDCNwIEMaBdMZc3Awq6lYUWwKjcXJ3GN6qZK3+cTlf8F2Y2lZYdUgz5xuqyywl
rp2+PlKYM902Zaj4jRgUVyp5DLcwS5FRcH0hLJwcqHBiEyNPx7vwIi8aO9kxOEzWRxTJDu3deGP+
0DXX2gwB2ai78EGDfvzK4ruo8qDEcxZz+pZfljucjdXO4IjZbOp9EYT77ia6kwc1MINhB9Pp60O8
3FxIXeAuDCY1JGIvhMYtysOmZEl1NBT9mVP1DjrnfyKz/6nUxwQVJ6+V1Rpy5nI1nsecLfwcAlFK
10XVsdbtwVWRsudD6qwMbLqkzg+qKQjQpEAMgqg9B4iJsrGKgmfVMYx7Za81ED+OUdEAeTjSb209
Ud8yO6Jr6Dd9YZFCDBwdLZz6CDqHOxVGlcacOvxIavlp6aMX9nSbwliDDdGu0yOX8GTH+8EfkwoS
M79wbgdN0t83Ibu3BwgYlVClSBLfjNRjqGUPtQkJXUgqj+YfWSd7UUFATZdPNMt+YBv+wzp4yjR0
o9hs29m6m/aQilcjT4blj74Yuoey6UKXse4jHLOT2mTbpBwhMGjmh1zrumNlJCPa27CDisEosYzm
4fryWvzUeBgC+6CDwfAXKvN1MdsaKyg3+bFKcuHVeYrXSyh0/3qUywN7yr//F2W2ZSwxJGkpDH7M
R21TDvoOBZ5DXdcrx8HSYP5aZOARBk/2uVpk2NUQe69bfoQq6kPcWIMLHOTH94cy+empBDakwMHM
hiKJKRTNZByXXTpAYwx+cLAiq3wYaH63DoGDBsVdHG+Q4sfr3ZqV0MuxQ7kwKvnRRh7tZkK7g4ri
a1aEL9eHtDRtk3QNAdB1UsqbpZOhGqW9IWJ+VPXitzoUsVskZG0JLAaZagLY9PAenud4Xdow6EHY
5bFWWgpKdtVs0lbRVqrGS7sbhyWs5XGJQlR7lmhZdGiBItMRJR/3k01qFUL1xFA8O/x5fdKWlvTX
SLN1oOQtKncxIkGPyg66GLLnthI2gUbhcnw91NKgpkoKhEHwMIfB7fmFY1tNZReDUR7NCCQ20y5A
c7ODHJirlnd//kMsE3gGyBfjVT6HMtARSAmzkuUxzEwoXMUjkbXnFIw/Np2kukcqoZgrH+3y8Ybj
H7GmaxUKDxcfrc672NSc4ohypfMDs5o+l7K2P9MSCjkxGx6USs/c0OjtxM3qSH38/pChmgsANrCO
ADDNpldLlMigMFI7xrr6DDJTAlXh5MBDejRKvV259Ra+5YRamuZ2AuXPXwKwmanM3BqLoxEaSWDU
NRp+idBewtCgPhWrZ8hC+nAWb7ZMZeyEXVlgcFANe29H+x5oRpgzZ/LZVou9FovITWi+xrpb2OyI
CrPv6YtOsnXnKzbkHS7yRhbHJIVGn0dyq0VtR0QJ31z/dksJ4FmkaZt+ub+g5RziFdsWR/UeEum3
6Q8Dsh2gOdRu+mvc5H4UGP5KyOnYnSUuU+cUju1YLyiwzNYLg7mTgMVUgfJmVm6Stiw2Rdmoh1Qf
5A6gSfOAZL5wQ5SmkRqMrDuwzsxWUJgX6whoRdSHoToAEDUuidnd0GU5LKaIVhyR52gfrKGwwGyj
3wM0VHYqk8rT9UFffNAptwbkE38asrULChuKn5moq5AdawvyhmLIniCt9no9xsWJCgIoXP8AFINR
BR4psyoASSNDrR3EKCj9zPTOKn6HI0+7hxGPtBUcy8J4cKGCRgsqO6jzczy/QXtHr8IoOwI6vpHN
Uc2K/X8YDbDMeIijJAW8+/nCjOMEwF9dsmM2wol6LMijJqzbrmX9yolycXpi2uBJN6ESzcn1bLYc
m5RKXtspO6LwPWhu3lNgtQU14iRoI03r/FKHI41bxySDXDxPTepV8OP8dh3s/GdoswVZjcjwQjvH
18uN0eedaiGVzpxQd6OqLd7HSK/kd+9FkAjw1sSDC10NmFrN8hZiJgUz7To7Dgp5ILTPsk1m9GII
IM0piWvS2vlx/aNevv2mkBa8OEHJwDNiXt0FaKKLs0FJUV3RVNxJvI0fiVo1P/MqorBrlUOcuqC9
2K1nCodpQVg75VvWjOFbZ0bE9DQrKfIVPPvCxjlbzLMVUEWxLZwMi7mG6NtN5fROQO24fMhHe+28
Xdo3OHEgNAEJAbizzV6GCu/QzTHs9ChE7OPMeAkdZa2jvLCg8RwB5xMgKVCHtNnOKRI4ubJYyY8A
mqmKp5CmNDwpIFWLFqyS55vWlCTGe0ivP4TFu8jNkTKsHBCLPwLvQ7R00FvCAXu+fYko49B0aH7M
K6d2NXjG73peRR4MBvkeGj/h1qGRcssL3czAlsmVlfOdLhzwSMhBkfn78AeJ6vwHZAmkuAvFyI9g
4ZavWJOJV5l99KzmKgXkouo3w6j8bOBs5UoRHeoiKwFEhipMKtVjXZj/WDC69wwzeiDMhiTsCNW6
rs4yV6rFgTkWSjOlrwEzhRqklu/t6W3bQOTUi3Vlrbi1uGqAmZ5qn2Anq7NVU6ByU7KKoPvIYK8n
Taa4RE2fwgRIAaMkdTAgET20ETTizdquPGDouC+U6BCOyg5c8H1LIbpfa3/q0YxdmuevSlj4Y8wO
koZuKY0myEjvZZggSFmppzgzninJgibLf3WUHFB+3gLPEfvUCPc4MA7CiV3eOscODM9e6QMHaEzW
lHuadnvAsfZRQQ6sUo8OmHKezOX++jGy9G0B0APoBGQegobF+beN+mTgZV7nxyQp0myTq8rQBk1T
m9JlWY4COIuYOvrXg17UW7BlJyV5PLIgcIkU9DyowXJpmF2VH8UIRQ7X6EFCOUg9ilMP2VrzONbJ
ywDSwFrf/kK9GDIg+MAAD8NfdAFjYw1dChlmNTuKgO1J6WYPTgCl4g+tcSGh77Un80Z9NVZO6oUz
Ea2+SSkYaT1K4bPt44D5UxvmmKGAYqg/HAFnU0dUTRBr31fRtmBDb2rIs9DshlDMLNQQ4tlXl6o8
QYvQAyV6B/CqrxRrWofzRYO6Kt60qDyADoN5nLe46qzOqDUCFptY0vrkaN42B93JkzzQOiVlG/hy
MLKSW/wFyn3NdREUBQiKSocJZSE8rM8XjTJEudkXhTypkWLlkNHqRfUq0liYLuNEGn6imVm0T+DZ
SV3REM43DGRG5aaRiUF3WdQwulHNpCR/QBCHXs/1Nb0wJwC4YkKARJuIDNr5zysaGuV5GnYnWkIv
vxBubogbQe+ydi3Lmh9hmAiYWU5UamhFYCnPjjBlxNmpp057okkFXT5qCL9jCVk5KeerdooCSjh8
M6eL7wKvM+TQLo8LvT2B/WFYnlWUvA0iUbfcy9pCyVeOhMtB4Yr+gn6bTZ+chI3bEjy4riurOw3G
XDtJtHoFHnGpG/V3EaHIC1wa/sT5VxpMDnq4AShocUu99midSAD58vdq62wssnHRunEL/EVhIsMy
P/vZbbnX3/BVidWF2cVi/t/vmKbjy1sxUwwNQFRHnih/KfI3LXrr1ljPdH7K/rth/hdjdhj0zOER
LxFD30KdLfaU13FnPJgeZKGfySvUlnxjQ9+MF5RWHnB1BQCjGs/xwfHB825v1hrFf9WjLvcvqmFT
V/XSLFK0Bah5NaZ+hGTn1giYH/sS4k+ZK3YRdSFt6SY/VEy84/O1LXNx8P87F/8LPtszFsiIbdoi
OGQh8t8imPDN1XvooyXU/DRdSEi/JMWqrubSV5504Sd7LOCq5pdr1heE24AYnEIQIAj47b0VewNf
PRovNw9kIiBdhKrc5AUxLxtxMxnEWLMeX7ru3P6lepgmd9Kgt6Mtyg+bYtUOaeG4gyMEENuQt0Sx
bN676POhAYEQxx0h3eDagmp77pSYXxIXdy0xspU8ZWGIE3caqArIYkzXwPmGIaDB4klR9KdeKgX1
uqFqiFv1Yq2NtzAu0Ek0sBUACUdvcrZQEtpbWSlUZAJKyLyWQ8oLiVBs73rWqH6kWjK4fm9cEiSn
gxbPCzQ88G7GP85HVrXQ6Rv1qgVjy3Kjm3Zr73W394d9vV0jSC6sx7NQs1OHlkXiJIS3J+K8jynf
mOy2I+p2ZUDTD55t9LMos3MnkmHW22kNU6oXeoh21k35bP+w8Up6qH4mPtsmv68HXDjn0DGCGwUY
hEiw5iombT7C+MRxxEmJW3iKQsXJhUcm5GBabWMxi7q0s9ZaCAvLBOofuB5R60A3dE5b6BTGI6fP
cTtG9Q+0M/w0Y3dx5mwNZa2VvfDRAKyfWoTIVtAsnK3ILEcYuN+2p9S0byuDm5sEuvvQ44ZI77cn
EpApVBJhT2yhdTx7aLIRzW0OBUekddWWZMm2Nqw/Lc0/gare9/aaVNTClsapODVgwEK6hIcMqPoW
jmKKkzX8sJr7wQlXxrN05XyNMEeDELuqZeggQu+p3ugTNw3MfXk/voZ+GMC12O33+qvzs0y96xO5
ODITsj1ICKePNq3YL7d7nPQslY4lTkOTuoMRAnZQrYRYWBXIX4BXRJlyck2bbbIOdK0YPRr9VJd3
qmx2NX3npbaylRfGcRZk2gVfxmEkWduQGnKedg71M61lNykIrNfn6tJEBVWsryOZTVZiK51MWoxE
2VX/KH/IbbuNNuJGNbz2p4Ru2LDn7zDxXSOTLrGCpgyQwqEHpy/g/OeDy6XlQF56hPyHYStuzVsa
NEzbqUIc1EbcSTTB3ZKh6uIoTzDvWXkuLE0tdGQtUP6QW2tzODxTpVJnQ6kDz8Yt27VHPd61gOet
1I4WzkbUB+E1ioWCKuFcDYmwwWh4jTBR+aklvua0LloUMJZ8xZGzsiQXzkS0rKZu0tQEAGXmfEJr
oxhZDnVGqLeonmo/C8Lc0QYHH7aW19fMdNnPbpizSLOiRaOCU9JLrp3gQD76Ko3TYIS6ZaChKBfU
1B7e23awn4Dl+7bR0lRyBbRaA4UclmpzNhdNbLzaU4haoIDhZmHlxbDpHNfYwEtv3cnWEi/rSYrp
QruzoKGu46rWTl0AgVCvuZc35h6lexDxkj/DjbLS9Vz6csAp6BQPPTyM5tXrMK8B041S7QQaiAd4
iNek73n2kHdis/LhkKktfLvJAxz8HKhpgLl1vkry2u7lCAObk6kz26eV8mE6zYNmDcILjSoPomKM
/SgqPwD7funDOvV5q77kKnnhY3xrglvsQTTqJ1Mrv9HGB7VWB4/Z8YfC+3ed5//QUeqeJlGnFWFk
uXyABE6V3lR2uVVa/paY3U3jDA+N2T6bhXZLUW7iY/gK/2bLi5mIQPWe5JHjGFaKXUz8yMm3eSFu
Y8e6yQcbKNCK/db79N3oh9ZPhuQlMUGnj/AvkaUGFkmeClEy6BVVmgva257qYhd2xlvdhoMHeMMd
7Gxzt43VehNT6cflwD1UCfF1iX2IwlDCM7Ktg8wCxyxSNL8vjE87p+GGt3Lw88g+kJHUkEQHEDbm
aumHY624sYVWyyia0c0427Mifx16vT8UKbltYPKuadP8pmazqWDwjZ89Fi92yFXf4iGqsSEAcz6O
JOemKmP7WWFiuM3qCr54PRMBuqXWa9mjNZtoTd57qLrbj2oTa89x2XyoTh+/oSQV3hm50o07i0GH
I2ghEe7mmZE+tIa9yxSuuZo5nGICM4wuLCJXjbPeU2i/s+Ohdyt7vBe8OnCtAmNLsby6T3xqdQ+6
rfhoZLqRU/pj2HoFSHGoNPuSOV6XPSGb3SocheOodmuZ+bGZPxbluE0jMM4zUD3McDuExrZr32Oe
uLomNnlKfShCuY0qvC5y/FD5Y4yRz+Wn1nxGPPJLw/4Ipbkx6/uaxFtVV7wyhv48CtWRNhx5bN5Y
KBiWIR7JJu7FOIk41spdT9V3vIt2MjKPTm/9bphy1Iw2GBzVTQ0lMMcU9kSVT2J5CFF3RpZ8rxXh
fRU6t6wtfsRS3QI04gLW4FmV2Ofyd5cpbmi/J8TZ8QIHjZH5HdQIjLy7h+B/EFaOlxqvZWody96A
vKuWebEZ7QoInpTVU1p1m4yLjcLSJ8eATKGMyB0nALJB+CqojDry4VAQezlL3bL7pejNFsl0gEsz
UAQPZFvfMOumowV3BVP/CVH3x9trA5KzPxj80KdiwyHi7Bo09e24Pilg9zWD9MyKbyPH2XXm7ZCD
lEmBfIyTjanlR1Prd9Im3OfqUY1/9vi/cWbbd45Rl45fx2n6UWV66zYkRl5tJ80L+gAoVsRZ02/M
XrFe8p71j3XckIc4q3TiMQhMHlUJQrs3YvUwF0dn8yL6kgBb0Dj2LpYc+61zinwzcmXcOwA/3ylN
yUs/aUZc8kmmKBXErjXNpSZsaIyOxcFgp+UNNBmSX3HPRUBMpXgG0ouih1roQaT27E2Ejs58zsmv
SOuO49j5OYl3VQFPQT0+JhwozIQGJMx2UtV9cyweuO0wLx6GrSabfaTXD1ymB2AwNm3ZHCohfnFb
/YHm842NAmfNgU9Dh7syASmV1i38SbeKjjZeqYPJK9SftWF8FH3WeGiJPysFfyVE/mP1yV3bdEdH
jDbEu4njtzV/HPuodR2trX1Y+hKvECJxmV2wFx2sU8+Iqmib6QLqSY1aoJulQs7GsF90bkZu2YbZ
hmdd6XKj26sGPg4sWjNfgaq7a+TqH7N2kh0aRPGJFQN6I138Q2OJ5sE0JN8kQJnjC7emn5tNtwWC
pvDyTL2HN2IP5RWRukBo/YIEJXMzPd+klvwBZcPezaX90RfRx1CBN9E7dbTVuCKnDs1HEpf3SmlE
XpuLJ1nAEiZprcempr9MNVW9uHX2faZb6MT1TyTSH7UwfYQAxRY4d2uXqfmvWi3eDcX8B+LVudvT
Dh0gkG/clNmhO1qi8wAwdQIoB4G9QTC9TqMB6lon7a4KCwnZ1Dr2Kq2Ehoyl5S6NDMcNcxispiHM
mPXY+ENYjj5OUrxLlr2YXTWZAJnlj7Ei9X0U9uoGSTXz1ZYITweuzpXdCINno/5T0qF0i04zXWMc
/rS4Cd0mSnaNqI9p78AiXGddQPqE+IYi71o9HNzUbIXfgt+xHa1E4L8XP2HQU7m8kAYuybz2WxyX
lgsPz054DZLOV5rkxl7Lk9otYX3hDlVaBCQqOCqgpnM3GmHpDzij/GJIKe7KMPPCQuQ3MXjQhywc
jU0p4tGvCk3xBhTrfT0OnRstBS+xIEBr2WpHNg3t3rs2Ljch2JN/OCT1tqGjNoGV5NRTnLHcprhk
ggKdat8aIGPJKpnfFlYqHgcpaaCQJA44C18by+mCuumLg82gjAaEzatoCtU1SQdlmxbXw1MjOrrX
k4TtnFH8A9rmM6nD7K41WAZuuPJJYlPxZCEV15QWcxOreAbVGUSktn1lZtZB1gDOUEZbfY4cq6nu
SLsxxkz8cGQFrg4btcBWhs5LOhZ5cD4F8D61XjhIIi683EcP4iSh2+gWymxqb/hwCc99dVrRDkRd
nmUxWjtOe9wYg+60KK1Ggu9Bar/Py4ZD3kt96RwRIT7tP82eiCc4xmDrRmb4OOrJL2Jx/SZJeQzj
exXeuHULUYa+pDdo18p9n+a6nwP2gXGhYHV0mESBRRIS0CSm99TojKDK6Vs94HoQSgaDeXh6uwNE
hIIk6/NtQkLzSM1MTqTSeE/rGv+PykdRQsSiRQfO0dLyNLKsCv66dOAPSeitHuG4tZz+FwVsi3pq
k7LXvnWsABCDBAfF0AHXZT20iaAuvGs/dK0tIHYgjCDVsV4h9kQPsOFt/ATJuwvg1s+MWy20ORty
A7xAe0sGwMnDsQ/dyGyQgHXyuaVx89hRhT2O1Kjcse5QnzOQTtBcYD3g/fOWd/V71Jn25v84urLl
SHUl+EVEsAte2Xq32+3dL4TH9gEJEJJYJPH1N/ueN5+Y8XSzqKoyszJxvn0vAZFHF2LSzAZ2Kra+
9vbC6XEbxhj2LS1YsVGyd03D7TgkK5j1FMVZeXWa0VqOJzpMTzJACW1j0xxHGaZZOAf0Gjb0J1n0
nNNe8nM/o2xwFk2lSK3eI83ynfYTerFgdsaLlJN8bTwVF1MdDvt+BkPfc2n6bCHxzh/wPZwGhb2b
QX7TufGyuycqHtFovSmn1dUQE17IZlSZcN2+EvBZLBsbymMYcA90M08yPPQqn2DbWzo4BA91i1PN
cPhL4rybi27EIQLmbK5AMmOFstYnB1lrr+1Wjx9gkdzCc3z8Bd2M540mXxwTQp766g3z7/MggwEK
HU7KECKInZ5iU+owQNAGzC6R0AvnjHnw0XdExvtGaJTIWULxdEXmoydyyj2NQPJmXvCOr9TNZj2s
OxXOS6aBaqAwbW7uLCQqoPFguw1BL/sWnfBB1hag0Jg+RRzBEIOqX6E2cDN4nC6Zywn6fQL+aUnG
MO+BMyKZfvZ3Q5w01WL730XUPyKOdRbSbitng6Yjaf5BNUHh35hgIwMocz4iqm0XT5SVtfHSTDdT
dw9p/opW9T3UeEuNx4aMIrTNHanOtGZb1QmvL2O/9kqJsIe9s1B5S4Y4zmTXztnc9FjPXybyZrGD
Bxxyom02m3tqXtD8uXVKPpQJupdoXvF6u66jR9hYBmyvZtsXiMnAISKDevtSUPPeNfyTRFc51ZM5
9o2Sp0AOdRbqOUC+pg+P85MNo5tUNl/1H9bukOE9S5FpiC8eKFmGKgrG9iUKJqRMJJyfgGPPuFpx
f1qTSCAIAPke2zT1D2Zto0sAc5kj7J/lUITcaS/BmsYcd570ooCDj3hY/I0GmTTxiiELmy7Q4Y5t
Ac8P5L8R39klcTtmevKGMjaqHfIp4ChlZDJE56Oog6P2thT7DWAPw9GL/wTX8oS5vXuDkgUtJDwv
bGVRy3BDZgo5E6QjFi3BNlbQuA/fQovpdehi+0WUlrlHfZwRiJAsgy2AO2YKkSVV63cwjN1hiTqB
HSnbVDhO+ks0osdT1De5j8kA3XUYVYrP9U6Gust5u66XaMIdd+GKlPVGYTHC5WsVWXSNoYnWovMt
PTK5pEehAtCBqQNycOtl5ksVnF0S/0ItcgAa1xzkjHTLYPN+wzH48p0Uc5lAoBAY29coWMLM6+MV
YwvDURI5QaaWZrkinN0e4Km6DRkir4Lr6PvmE6Z7rYD7R0sKT4kaTRlFzVzU4nzE2l8qqshQMbON
T5pFXhWHrffQ9XVc9obWhxqLzMcavcBp4bR+nNIV16dmEeg2akf6CBczm0du3+VISa6vTAy0mLlq
CwAfh2Blj0SM7WFo2yDXvr9HtivJV66vbNp+4pqvua+Br3O/fw569+ZFvIL2qYT44n0abcEgm1Hr
9C0D9hh36TN1+Vu3qFc/Gj9FEGDa9Aki3jf+jFU9iMgjug9iRFYPS/gQ0OhTpDXEIPUOJmwy70x9
MeNyBoD3IhmVJU398zSBt+sjoO8at1U4KwaGRTxDK/bZcyc8JkZLVGR1ol3zE1v12jchz5zO3oAH
8uz/6pZB2guyGXfGW15bGohsFPQz1gmYyMHdW89gKI2Sx6lu3XJQ7lc/xGnV9Hq8sMlZMuqmZ+YN
+41BYpguEctRykyGjvCAmOvfLqhf1lh3WTIEsFnzdy0m8EInHLlPQfSfIRvN7itFucTuFDK6vrGS
jTFTzNfGcdgOGg+/2LoQ503rW6whpSXHlgL+hegUzmOdtWsLp2zuH2DES7LaoO6FU2Hs9Jd0gclW
XT9o2NcZv/t2gv7Bd50PLNRk0qEvgHG/JNkevJTV+eQPZR/7pzkKq/vqDWn7Hw/vFrYJaM6hCG9l
72WIsb+OYXdV3G2LuPb9vA4mP59pjWllrrAOtgM/52UAcj8WNGO16X851L9URJdOiKlYuuZrnJc/
vYHG8NOfoOn/utb/lzpyzevY4Kt5VmZD7D46q/M+MVvBIXHKx4S9WhLLLKHJdePjC0J4n4WZvoi2
rFrnzYP7BnRYlDsFBttjKJFHtsGgL9ym0mpxNf147UldUDJ+DOGW5HhygmJabY+ptY2vvPP+EiCX
2ZyQs/D9t2AKz1stzqZPVK6YrrCcP2ZWuGsm6ug4GPYzhe1BsvS75/OxDWYAnAH7JfF6wbSJh35c
CunjsGOMR3jJ5FLUY4PJAgrgfOv1DmbQsljs4uXwdb8Mjgoyb0K7Aq4eMT0woZpNoFGQsWfFW31J
tu3aDuIp4cmP7ds9etsbTRHIiHcU7HkYHMYlRp9bH9wZSwm6CX49s/2qkf+0Gzt307oWESOfKqRQ
V4UiKQlVX3IaHCiB/S8+y9ctDD6Ad27Vkk4dKnL8FCYzMtdmnVQN6a6cr48xZHP5aN0Tzpcpd5z2
CbFFj9hJwg8104XT9l5B2ZqWG/HgAUXQxC/WWcutwzTJHA5cw9i3SJljMGHcsYo+yhSz6DqsTRkM
acFTjE8Nt/tx61/4lp7acThPcnq3iELJ1qRjVTLzz5q73/DfA5KEJmNGBx1RTO9wHLwMmj122qNV
S0mYDaMipfDXg+z1cdwacBjpZZpdxMfJ5GPZML0gUK472374syv9h/rZZvAfD5D/Z5/m0cXJixwO
VMkWSAGPxvnoJxpC4gY5UgQpJzvs05E92G8vBOm4eGUTogbWgwn2apM6j52V5ELHJzqxcuk04kib
6Tz6s4TWcbm0WL2Gv8aLnKIPtrltLu6Txew2fq4Wijk2NE8pn1EJgR0VoW66HeAQv2oZ9MSLMMAA
hJNAaOjoHM6RQ07CLiyMZDEe5s72R9FF/Xnkq3f0Q1VXNRb2tltIOmbyYYvTHdjoOt+i+0p9Ywf8
OhikyHIQgn2uWF3Co4QOYyhhcSx47uDpPQg2I1xtTYzIAFCbozU2jPOU1N61g8PZOxZ25oNtF0eV
TIsapntu82OacQQzquP3QUxsLVq26iMMHXHX+4UCeSIj62BJkcAePU8jXLgG3WE+k2nIowVETCeD
6LOzA8994QE6iWD1vIRhndE1nv8Wbx2fZmvaJw7LegmJLmuDzPIwOU7+0ip0jb0AciYMeTW1BoNq
TbzfrBvfsFozlA1Uj0+p29KbDuGqjy7CcSDgDoJ3YKANILPW7XY8Wtp3LdH8qGbwR6yPoCCkCLwy
u2kJonGPjUXnYgzXpOhNo8ayd/2uz8Gh9jslgEXWUFKV0Aa6+AdN/97LZo1yYTwgrPMEczbl+DEm
Ty4xiLYNHugAi083v6ZzpfQSVEBT4/8SRYNSSuN0aEi36ch9B9HdYb+hlZgXrE/mqYwlUn+HlX+p
MVjcLKgF1vrXSblRpmOTPi/QdIZZRyXeOGN9/3Eyqx7z0Hjq08BDk+V4ydy08Pxtws7+UrhDq92j
G5olvq/NLNCVxKGaoR5fTFCMrE2DbOmALk+dXrFMF9sz4Woq59ZppwJrae7r0qfOWZOwfnM2BxNQ
7cfLB0lnc23TuP1KFsg6HBd/ME14fMSGId93nVFHmcD/vE0W1marqymCXmQA4GRciL9TtT/veev0
j3CNFOcwZQ5qpXEsYPTVSTEQea4qRBo7u85j0R2Jt+UAh9VS+1OC0F6SYDAOGexXFPxw3XHcKewI
HCLWLScdA+UALagu3jL2ZZea9JgStl6kbuJyAPN6YQsiXRVXQ1GLaCwWypqrWq3Oe4iIcw0FK3CF
sAZaEYFIT3xc9jML6+i7Z8P0siVe0+eA6LDgOLFBVtArTnvR9ABu2eZ4cSYG4+/WKJD7kfIJ3byV
AM59f1U7pD/4yJNrkuRr9Ef6jFbdHMelwUAB8acuJtYhr8O5tw8YBB3+snqhUyVimXeuu6xvI9mM
n3UeGbAiHHk7LCjEJSZ6LHYm6bL9YiFl/Efh28BzWMiQ/QY1bRbdDfhb014WYDT5pHiamWgZMF+5
G9ZnO3IG5mLyRiAEkaZomB0SsAdmevnchKZVGPztKIoVyUQH0XuEo+WnpsFzPuszUgdZvjhO8p/w
5r5Q/rg8+VRsL2owGuWRqa1scDJ9OHaOD4nBvPkRbCuMOQJXJieMsgAR5PjNg5pkgQtLSYCYZv4a
Gzsexqbx3+ySrA9on5rd0Jt2B7Nur1gBXOb4l2eOaYNi5bT2I5qPdat2Iti4PfgOQ4oMclYa4OoG
OgLMiDV6YoxNSQVDfXmJu9lkbo/d3Awf92sJtu7J2HTeNVtKH7dOA1QLIG6TWpNsxrhewjXMwK8/
0jnWUrbMspBWk5mGS8rTBpkX4IcQP/HRhzDPyLhT/9d0cKtObJjsIqPrPG3dl1YocNWRDXLQQvhf
4+plvMNX7wT64rXHnO8afDCmB8gbh3Y7JYIDaUjsadmApuCgA0ivTAw0aQJMNaEFWXj6Z3v6IygG
oGZbyTkmCcumLmyzUKBWD90Cj93ou1XB9tBBQJKRmuGRTAivgDJNhUsNy9lQDw+1t8o3fIEYM30A
7MsJDzjEMPj0vSwl8Z+Chf6sYrwHqqERs7RLc2FnvyDQlWbN5J9lO/xE7rTiY9U4zf/vAhVsuWkT
YK1eZHbj6H/Lmt0St4N9kaEE2ZEemKMwsrgzNS1qjKXIajMEiJ1D9zQA3BOYzu7CWDV5KDEGwOWM
lXYIowLyouOI9ISCIQz47EyNBgSSoAEkKvFBp3jzUC2b5A/CoX8prCUySdvjRrazOw6vLBHRQZgO
ohLEHO0iQHD7UcV0j2wH+gQD2vC0OJH7Hes2+ERCKs9EujU5CgQkqIOZzk3Q8gPkJPKzhmoEg5UO
zXPcx1gjSEb0TV18cGaC7Ypw1DCmaZQBKG2SiGXQ5iFfzyZhOTqYM22r4VyAoCWlO1Es/dIdyCYw
8HiLcxRiGwsMfjDF60asX/HYy7AjNB+hHezyTWEKH1bHyViqRRXAygecUIcjGtWgtKhnuIeGZ7ah
da5jPHur0i1BYQPWRSeEr8Lvvs2jaXCfRkr8kiVIgs3iVUECMzV1s4MGhJZRrOLcZTN74gRFL0eo
4zJl2IxreLlOQwJidNp0AO5ODp9Yq45lkZqZwaW9Uf23SgBOZ17CgmSfaqpXki165dMOwshu/Z1b
7X8iN7j9p2uJAI2IUxoUVCwDK1zWbMnz5DSJewZrGXmHrhudBiygiCaAda6oOL74WlBMdvOYpcva
PfXQa9KnGhjcax/6tDvCvVPMwP3d6dGCJsmZoKRCgdLnyUiE6y7anNQIdDBjE8V7vywhCJUwGJof
nOLNV+o18Sl0xIzOHYzcoxa0e+hGbJyAb+L92h6Ex6nIgrb1Lnel1n4g9YYwodH+MF7HuU2lWyIe
RH5ZbTDPhX7zyGQSfKDB6A/pIqMTJxEgXIa8A3SDskW0KOcvm+NHVxZYF94nbXQMKVnL1O0HwHEe
2gQXzTzA9W4VKN5Lc3RR+a/g4PxbaOCYFftTegyQNIJ5pkVniO+fIGfIAHY1GH8Td4hUNofbKjK2
MEj9nIjQxxgc/SmWvX1YYKt0CR3EowpjwgdfCYsmFZPrn8/TsXKp7Y7WX8YyXdlWUvAt8LRYFSAM
sqCt8uwePcdYRGMz/VutgZ8XZdtyFjA4u7XQ8ODFhzL2LZRN92L6OPgXjSQ4h9qv9wlwFOr+jSFZ
tMDMBH8DgapRO2OXyzXC9lgUNlcGTJgWLgJFAMQz/Af/DzF8tqOX/JdueF5LFSVtnKOTATCOsDT2
PJBIpZnvxQCqISYdfqxsFFxm4NKJrjJQ5iWlE/yNTO1bOOHOtWOPMOUDduqL/sm2ddcXSULJjaWt
vUPOxD/P1INxaZQOXR7Xll3xUsM5rO5DCbAd4BfYAo/nzej2EYJOmIdJc2idCFZ1DQwgZOrVa7U4
6ThW1h88cwWgS6OiWaf7VMNabKBglxVpyUrOezFa9lyLQXUnF5h3MW0YwEXciRVTKtyF8tZfBa/Q
WffjoTd3GHnF4gU6q5EA7lzS0X5sdR3/aWwJbMUmg2bJVdRPADwnjrN0s8y99KlcryjU86HftFdw
iQ7sDOEHQPNkBfZbgSsexLMDV/Ut60N0bjwLxt6rc4lmkOeadwRoA5MOEKMVO7tXXhukbWCjtQFq
Obj/TXHTBzkDg3cD+otGAcSU0kUf82bMYeLZ/XSIqB0y3lNE3NgmGmyBFg2gr4kbs0+X2YKYQVdw
aKwr3ok/TM/TJMROrj65SXAxaY5XGRQDAcSsis6Q4ClhkXilIlQDDskeWoEaU8BTkzrJW0C3Fdv0
om+bk1+vOGdGM/oFjK7TW5ewuM7gW8TEcYPCpLsaDCLLH4rrDKhpWBoFaUYaqp3EPQdIKOTw3wgG
pmBrs3O3EL0bh7epkfQxHQPUEOqN5YDbe8LHCF+CuVvLcJU3ifnwiThYAqeaJ0WtLS25WJzqTsLp
h2CNmcgRBLvcUkh/CmzVNJWIEBC72f4n5ttbjbT6EqZ5t8bWSubDwKMDbNyjI5x8nbIOwcYbEHWZ
D3vBNCddIFBKg87f8tBrwJI58/DYr0Ap4hZ6E0QZzLrqginIGEY/AFrJlCKZe2xRUKZ1KFWtX1fD
lnzu9dMqatSseZ69VxTUwIMYgsm8hwa1w5MLMoN3r1oDvIcGtgctraCn4EKe6hq/qaPscU744xhv
aBAIL2U6RJVQ/YNwMTqEpGqR01waGe/Rnb/w1qsrdw73w5Y+g/rcJXb7xtRv8vauWPH6X9D0ePnW
L0x/gJYkrQFmYCrDOqjJXTmUa+IC9kPKVjZM/hfyFLGlB58DrDv2Ye7WrXewGANL4yRwA4w2qk4q
VvjYswPbaojegqqZxHqNkFVYtpGUn1HQusW89f1lkrRHM+COL8tSY0jBsZshy/0kGMbuZEtkmbJA
lkBTm6yHreR+HpowQ5TTVRqEpzk+Pai0e5HDXHbMf3QtiAbYZfkFzjnwwjVwmhSOl00At6oev7tu
JJ5yaIRiIttbwLz4nyVgwR3twkyAoir4CZLLaoIZSj+A5ELhINMeFkTl7A07hq4iiubb7KW7OvbP
Plp55CblUFA/R5QcIaMvtY0BGHW6IgR0h1Y7b0BrZaaiX22R9EAWGgymzjTjICW/SsRnOTroKsmT
aGSpmhZmyPTkptsZTdcpsQi625zzdh8fFrn3gvpax/XNUdix8wf3agfoeWqZ/Ju26exutuB++jqq
rujJ/KB7VdV1XcRyzONB5GA0Lo7XlN6ivuLGL2XAq9CguLQrVBSpxi19bxuMCHZxeQFNNr5JDKp6
MY93YMxbt0vf9pVxgYBiBTyDVo3klOmdYy3gdxo8hMI/6YGTPHW2IvbtZWjtIajn06oi3MGxaGcM
sF20QJLj5N2kcF+j+dv2wTEBegkVjTksvUMx47TPE7wzIRaYF3yBoTuuUf8GgKlsDM3jeMiprquu
8zNIlO8hgdOhq1HS+xaM/u2+GThZfST4EYDlxZA3kMmVqZNctv2/RCd7eDjv0BV8NG5cOB72nVWN
gdeyRRZxhG8gFMQHnKpuJ0cXXqKdPdWt3XU2zmHbcK3pcucPLk704RP4+isgyri5s+6elSRXNxya
rI28XCXz4U4zbNiSA+hyDSR5SQgaWxxzypc4AfdimA4b7Q9qIy++HHKxsqUyeNo7e4G0Fl+42bUR
ulAB/EGH664DgJeRZH3ZaHfoqA+tAzvjjXgXfron09+YYKYBlYOipZ1vsgZrjpw5DKT9/Ah05cIT
eZ1S9UQsgrInek1q8Auqg3FBqIcDG3F3t3HfivfOw0uZkgwoSj36e8OfF7ZWnTb7BHANqjIX2Bhx
Pu58mdwgDCP45X1bAjZ4av3KiuVCDEbrJvjAlmxpHZwA7niQNAYSDH7Bc0Zgd7DaGtIyrUHx1VPG
8XMvt93CpqdkoAeoYYB23bFqQIT7ocVzFLRAzzAtwNPsnTMOoM/8c2as2Y4wHRZYB2vVKUmxf4rR
NAvoWnLrKIBBAkQ5dHnK3wNnK5N5qYbaecOod2zBiMQDkBtwYkdWJ2+jxz9m6V2WOb1ynNvwiZaI
CIXbNhAnBukA5DAKl5TxLe8UcKkEC7ZrUPhOu49Y8qiH5mnomv8Q7g5xDPasUSEmzMb07E0yWzfE
FNSgeVagnyAGskSlUem2sJTw0dhkvgAi2id9VW+wmoigVOkc0MPb+JU2UakMBKys9n80B3gimqqL
l/ektmvRTDzEFQjfQNx/Dgk1mQG/msGt8OoHamck30eOBLcT1K8GQkJAWJ80cF9FSl/wYDygxkJt
Wc+iUMCjcqdprlGAnX+oM3+WMP4waCKzmbZ9HvDuA3bnp63VT0A5H/xxg4yJbv+tMSyv486dj8Iu
aucKs+Rwk8dVkv4NJYZBTyROvGnabBkUO/JheOso+L80Xm8DW0tKp2KY6Ts69MuyanX2e2+PJv0d
EPSObtuzO8Zvre9+wJq2DFhc9OHwmnIP8Iz/DbeEl9p1C9R/gAj3Pbv0NYjdY+RBBRMqyoD5t8XQ
oW7L1LhQ+aUccNtd5TQNJTje3abccut5gU+/07zdUd+9cZZUkOOUfgCwnZuvJKhL64a31h1gT8d3
XAwPHbAaL+0u7WYxc6EvV415tEy8DSIEpUjGgvjTx0zmE3q4Ytbyi/r1F2uRIA/KiUxQjClmIIyY
NvCL81/n4sEJsCYPB98TzMP/iVZ8oFf7rZvtW4/iFCKtDKAmONZJ5Cr+BUT5z4PUMJtE/Dfp7grw
LcfwCc79Cwt8D2gJC5fMFaDNs0ourMU1Z9s9PAuSIRdEs1AW3tDuW8c7m4vteUl02WzDsw9MIdBf
rRftMewCYRt3cd1/MEfvAvYdh6eOqGLE2NrNgDoQJ+kt/aN1xL7jz9hdfgUh+kbmmwTdbf2rcaOK
pLR0EwWR4CuQl/deeciRTcq6+W5EDCLffdfdV5Sg+5twpZx7+OvNM/HNjm5JDC0gpcwde+ADFirr
HpMmW/9tQG9kcF2EmzX4PQFeRd/PPPl8F8QISIrY8l9qw90WnpIAgpH2AcKyE+xj88Vrq84kF/je
jAT9SMvGVyAve5jZ7gNHLBlmzhcyxWc84kE2rerHCSFmEZ4D29yRPbtpA6gFw++BtCs4FDd9IA39
DZJGQgrVBVmt+LOrnbdZ+i++38wFbbdyjZ1zF7MzgdA080ZoPAacfdR/tAHmgQksfT6BQdmBEW6K
bdBP2GrD/uacJCVU20iD8oPjFPtYx4r+g/7iJXJruoMbjXkgZsEqS7y9OMzbdXTeW7McklV2cExp
P6gDNDgWU5Sjs3XLGXRuunynYr/xNu/CJu8Xr3DXC02/nRHn/XQk0ZMjYOqWvmF8z4c1PExQ69TR
B0QtZ0q7wngrRjawScm5WbDl6k04q0tq/xy1b9HEutvnFt16cegDiPFmBCF3Dz5xMskO68QBL5us
Md/K5+99Gl4SC2IY6g5HVsHEwUz7Nyxm5xFOSQIGboz5g8/G0gVazjAlSrJexgCviWqeefTrsg/u
3DYzV4OOC8thdOEelxFaU/04Q+bjYgRo4v7mhAyMNRrF/j8DKtPHZavtSY+vdhiOsX6/H3R9WlB+
Q2Ju3rGfwH1JTPNIw/Awun9hP56JI7JOTRWMcSop/0G7UYI5zgdE+WJlFHJbLOD6wWl2gxKAQUih
PGmPCt+ujqed1/+nxv9WL95Z4h4Tp9s5ZMr9BOoQ3Jq5uVi9FQ20HrA81H21bs1N6HeFtlt5ADIg
bPmEAcSv2BDSvsXBBm7bPAThjA/XtpUn49KDY0q3NGgdo8rR8ODYRnOEQrmqkwWjEi8DTa9xJAso
f+6Jq7fBjBh5XiYQiGBdLqQmJxPYZzLKZ7aSJ6gtyhF/aoXL1xQdgEHeodrcJ88jFgt8Hy3OgMrG
gwJWzxlPg9wB/AcCMBM9zOYHuuW6dvZEm6IB3JhrcOohSFO+hfldWYT4gH3s9xD8YUubyAPSHjEQ
00I6K4SM5ChHyMnGUiYJLu0jbwTObQTJ9iv0JQMkSGuWdGmG7N6MDypbekRG8jwAE51gVyGq/0VQ
obGkjKAtgMt+syRlkEyAFkGg2R/a3EfAOYPGth3+o73zvoz/fxUqMGplCuWKweWUaOkXHn+mSf2a
2ug0k+aEgN6C+VYXIoIXSkCqhQGM6taKR6yS0Apuqalw91yKX/UekrYM/V8j9G7mDEFh87PCBY3v
ZIP5GBk7M+WeUtBdVra538gnMtAcCiB4mt55VqiMDas4m6+mMQUGeAjPNaICGPFyyaktar8vp3s5
UoG7wxoP1kKaG5j+f6rRsAWW67FLJxSxDmfTBi5cAh7Y2/g98J3botIPcCyn2iKsyluq2mNF7CoQ
LdM5mS40+VcLbGT48iynbwvMyodQrm6eHFdewPkd68leTGvKEB1AH1OMum2BoYfGv87618hnRe7I
4ojItwuCJIDU3ohorm79pDy6l0NzmWtbOWFz9ETVcafSbo/9havdGqj23/rkJ/DfRoU2mE5AE+eb
FX/R/f4OJIMXwolYH3rHEBJvIJ2LuQhAeCxxwEepksJbEKeR2AiUc/QSYfiZsFowzMmRulvmqWXn
QH02K2BkLpQ1NC7IDO3U3dmn8u0h5p8sORkI+xYw+g7epoYw6GK7Xc/6R9j+A59ROfWgWOy6St6b
IkEOk05LX/Vo+6rB+U3JU8zXC1IfUeA3oIP20KxbDju5PcwXodeEXBkMlgIvn5LuPC5/CwqrmY4d
oK91NbA5GS4e+VxNhOLzR9K2kjOoCUAMdL1pCxDbh5kjqLWkcd7Sft0rvSKAAJjD4j7Vq86h28tb
CPKHTT1o2PeH3p/jT3tDfeCZ4V4l9U244ghNJ1bOzP84Oo/lxpEgiH4RIuAa5koSAK1oJFHmgpBG
Erxt+K/fx71sxLrRDAl0V1W+zHovLSqxKjp0RXVypvyAr8mbUufKCtqdsMTRSFtfm8W6isQJY8Nq
dEIvksa7WX7GUnw6sXscBpwFbviqIAf0heGrg3VOWfYzxCpTgWzFDbaeomRTOtmpWPoQhXgAKqzi
IDUe5XLvpQ+wiTT7jeKMSCe4eIYJ/rMvsh0JnVuzAetJ8WGXlbNG/cgARtT70leXso65UGuVsYUC
4W26PKFipLtLsiLb6kl/Sdkk4jm6+I60GXRPn81VJYs/N8eiEgksOHUV5Zc2NF4BDWyes4cw7hg/
rhHSs5X5qrUlJhxnoMkBOumSZW+nsUcIjlfwqE7woST5PSgoRo3xUxnFm2WKd6XZUNRpO0cseyUD
SmU6s5rCcrfYUbpq3W5Vow8TcnrWRb/hltktBclc9sDZaXC8VKuY3UXZ+D3U3/Bxb27+gc3zNWwS
b1CcnVIpwaxyZDsbm9lZ0n+wn2xTAO6MI8hoRxwypOVKaeN3RaR7G0R1zvgXsXZduH4W4pX1rF71
yeiRgnKtNcxUFYtCwolMOdlw+pjGU2dPoCy2guTk1CkjCjra0dIYf0wzCQbWbPquzUVYmPon9Ttb
IRJWzuNi07ZpabWILEI5zMMwn9t8elagxgPV5bMiSe8znYvvUFE++ia66Fp5nVHkm149iBI5YFRX
eOT3hWoeXKrIONT2Gpn0soM9a8vthHl8Vt19msQbk+ECcOy2FK99X50lJh+J2MT+P6/hQhLuvInh
dJZSORSte1Khaoke2xBUuBUNvRFAQVmWFz0cV5Kafl7053BIVm0rto3Rrq0yfAvh95YxOw/940VX
jiQ83WjZbmpnbXo9I0d4yPCQOFhswqC3kOR4RWPq1YQIId68rMBY1AxMkGaus85M1+zsgL0ctC2u
4RO8zY4ufs/K50sXowkO5ltRdcPKGM21GWl/c9KtbYO7Msn9WavXcwMwn1krs9C8snjtgaB49F4o
dCgmS0aVP2luvubDRHVWrgcF3x7hblPvboze9tJZ46h4NBMPpFz/KCtWdEqkJvMB1la+ovcfgzXR
ukctSsPM10sx57rpJVTGFfgfe2vkfCwKINQkzf3cmH7pcP2sQLKMUc1H+6wioZtJS0opxXNYr4ba
wXt2bcb+EI4UBaPm2WHEc50fTKp/Pc7+mqXaTTOBKiWTI+b8hTNTatibOqcoqOUVxxXs4Des6Kmw
p406Wut2GretWe7dXN6IFTmlc8sUq9zHXbodOqqxHqdXUcd33TLxaYDWpRzAYRoQKXMx+35dd+o6
b+tNXjr4FPVV2iqBwAjbzQUPu/Ohkr1k1gunM+akJl+PlQJBXK10QK5Y79cy1D9Ds9+zNw0jWLrR
sngbqfDFVevJwqxXzMRtPds9yF1zjNcD3k5sKmvLrK8KN37PJD9DKSjzeWNZ/X3I520epvuxjs7E
sL3U0uVqznjW1bWM5kORPBvIlkVOQZK4vhDlS6+qW8NQNsPYbOpovlTtGFiK2MwMJ9rhkiS03clB
W956tP5EQrVyNBiJexznfFfa+bqQ3Bjj38OfGKvipNjdh0ZufG7JvdvSUYTi3PevqSsDO79TvXp6
voDKqhuRMdpjMugwWcwWd0XQE2QVuq2DnyVlotSrvlb/03mqE3LiQKYxGi9MvGrfbXE0JK0/qOkh
E7e6S5/BPjbziE8rS5ltMPyuRIppg7cX/9IhzeyT1DiZFL07d2oTUEOhTSykEkT61qTKa7tuJ2Ms
txOPt6LVW5k+aDMDAZxhBKrpb6PNpY/P9SKTMEhZ7TxbyHr1ApMcug87lF75UrGee3fxYpcdJgDu
zNdQac7FUMSvDUcCYgqUHOGfaFXS9ptCg/ZG19om/ELr6OHCkxOjmCGqF+xOtafMScQMQkk9NRP7
MeyPySKBXhw0ZSD0dgf0O2DB5Dpw0mWAjncKTxi5vRv0SN0ya4p9RzPeMBLflxJDFUWJuXboJtZz
y4CK0eyb0rjJqtFAR6O2J3BPWV5qu8q20qS2z8SinAHg3xnzGr+I1Fy+Gb9Dt4h+oq7yWC7/Iovm
TILgT2eEf0mReagRm9HS+S1htiks3SPGal7FIztk4mFv218iq7RNZuTb8rHSajRvUuLnY+TMERTI
GQLTcMeD3kRfXWh9RIthrEsXwr+LXhaWbIkGcktTaHqjoJuISciqqxOWr6wRWPWsP47rbscR4RND
xn3BT8jrs2kNRIRBretD0FjJrlTvoOTXaYmf52hatQKFssUTwlAjVezAQfYRthSrGL/4CjfsCaVl
ZSjKpWARZWTTFgw1i+iGi1tRoLSMqTlJNl0orh1Bo2Y5eWHY4s5ysDhxGCjuahn6Bs9Ncu3pR5lp
baB79g0UriHa9QC3tNLLvIHGjx8fBRspxRPRKgOCZX6NsuyZyBLfcbGolc1R79NgHuV+XNw3UtC2
U1v+TG5zdli+yC3pjW0V2KHgjebyGx0cyOj3cafdtTDGwhNPuJGy34JnzkzVd0QKzNPWbYl4gvkv
NhEtA/wb93GlIVuUa+gv36mqjVuHq1Lm6zJtkjUH9xUnxyNWuVtHOvrU3GzRknelgy+iKLH+LV5Y
zF/OVL7IfnwbrPqiGI6vTvYe6mWnL+mXo0DYhpYI+ppXoQE+LoC9F2ButZZbkYfHekTBF5OTePXM
cCcpflqt1/FvhQTeydZvQvQ3RVXuzNlvy8L1XxTuOe6XGUCJWqA6hcQoczErKz1BOrZ35NSAxXYf
U/RpV6+xTSM4LkrAeDPQ52qNTrmJ2/ytRjCwKtZKGNV3l6AmGM3ewWONdeBDTAbmnWStqxwOiX3o
mwLiTrmzA45n6W22E3ZNXQy122o1RYCa/6tmoa9mWgIjIz5Zs26Prz+ehZ9E4vh4NTrEtogLyxGa
l7b5QThoJ4m0/4xe+3Y7Umis+Em0Yq0tXq/ROWb4uLQS+G+6DI4zrfvuJBiJtJ0S9HzdbFXb4Qn2
U8P8Dl2Shzp9byQj3LoLoJEHpBruDZImS/feQeyTTIOdAQ0/xn2OQfuhN3aVXzbKdkkklXC7Ione
Z/fBQTBQyodd7DB6jBXmbIs3p9FTkr2ayB4qOudgZF4X/siRtKOMbmd8Hi0Uiof/JWZWrz/NdLZt
RcWuBEC7fopruqT+G2q5JsVlXed/yaitWrVj7Qi4+OCeS4gmtqBgUM7q1isW5a1ttAsn9PtCM1kV
5cWpFcx36ks1LddcON8PU7XjdrdKxQnblc8jNxiopz/ZtPoks/3EHVUF4BdhqKcIb5o5lq3XFioX
OHMKV02Oqc2l37i+RjB7X9S7Tv3FRrMxc0Yk+Rb3+1ob+u3S2pSfF5a/jisttG1ow/A4AnPmLvZy
pX96xK73yrBLBW7IosmOilrzhiT7WEDAxEVIL/sqx/AQD8tP3ltz4GaSpNhqKJnxOfajYgv9bsxR
aNSmIQjAWpjO4WDJI7c4q+z39u0ylFRzNQd72rGbqwg9aktqRsLerXYO+rC820n0rCbVKzzTuS2q
V2uRn0kK5ueq514o+4hrGYHoq30seudhx/QrumWtMQ+QFaQAATJMh2V9QmA79UXxkzc6Dc+0th8r
Ccq0KjcE6X8MItmxVjrbyJw6Li117UVP1Rcmljd16ZkAQeo8RXa9i4uElStdIdYwB6UXd72+FSS3
NcYwHKAnt+NSLq85ELc6VLdc7X+Vqp3WydL+G5N48N1Uv2lFqK+k4D20BoihzCq3ZC5w2CfVv17m
gVD741QZEHqZepsFS6fdRgnXvTH/yysV7qH4K8h+YPyIDbOOO8Y01t6okp2RSuxqyY+Is2gTwWyv
4u7h8Wtk5GvafNCEtbcZl7a5/Ynstfjk63jYbry8jsvA0uQVFgK+dA7VoLYYNoM1b5yRfN1Ei7/K
wcWAiKW3cLYQ70ejk5uBjLWsUDwprDON122s41dFK0gBks6JBIevpq7XWA/nSmwmMCium+L4YOSl
ltxqaXiDaI6KHZ8Kp2M4m/0oTQrBgD6bmXsUvA+V4IxwkSe2NpzZPPONbWE9ZsSRp2+EaHOLFR7O
QDrl2Y8zXBIzLNSjbQxRoeNDZXCxxPmmUX9jYIVVHb9jYfdQcQLNbZDtko2bVk+IS0f2CMGrPU0a
MAtf/dro2DzGvgEgOl56OnRpixtvQ1DPGrt43D3EDpdNBe2fEEQwNTw12HttM/J7zfxIo+I8mtq1
51UomKzM4mtstJU77oRYG4u1jov8OYk1KJ2N6RxFF9gtU3D6ZIUCWXhd+jIqfjLBrIUgByPdVtse
JnFCZ8kw5lvxX0R9EY3XOIkv+oLPpmxf3MG5sg/zKQyxBcVUVcnexeu1skrugMQk6oIOJhp6ohe4
YBH9rSH0rP4SRU+qkwR1/Zan74N4L8u/2kxbuk9tRQewAXGnLBLzkx7GGN/phqNll1cFj2rNyVdu
UXg4e5kvZX8dHjJjUbzW6U8dgddJRfJKBz6zEi1cRTaS85DJ/SJe9SI8OdFzKvZ0qUJeS+ZSjMl1
UojWljypM8MPghEhLPGlr03jUeRlhwgjX1L/TtbjO+PRneI9GPqq13uw1q+cgjGE7B5PtnCDifYW
R8+qYKbYOpYnp1MGqhIBlfer3OZ4sC6IJY6KAXwyfJjPkb0rRWF5afUd4lAht3aNOqd3aAnlSsTO
JWvZzDDeXSJVhGb6JqOjWnzndrsFYsHdSJHLKmY3pNN7TVi4pTjtBw3WceqMd5DtrZn19KB2dGnN
+TNRgAOHq0aERPSeFdNKwxHVZa+Tmvp5NT/JaDi5GWUHvYhZGsEY/w7VOwGkqHp3Syf6hObXVNKN
UC2mac+qcRZEiWnDlcCWpnyGxC/p/WAKTOwfIBaLmd0U0QdQFluF91ahB2pktos1uPzEOKDtnKow
wXZgrmsGlqKJzlg5yFqoeVUL356rQALym6ReJIwiyY26Rb31MpSkTAxslh3GMaZEBI+FPNdh5shp
OXdLpRDsl5+iWQmq8OrqyTlNtbUzpnqAz+vaCONPibr3FEauRRCOHNYLNNr30NQ+bBxtLxbWREuY
dajekFR8FUb3mzYmPtvU3MK0tgRjld+KQh5d+M8m39g0lPeqsQhamScvW9R952gvA5YvJZzJDm33
BvRYwsU5tsAcdosTLXfOpEy/aMp0dgZSiEqj3rGD7rtMorPavZcSX/HSaj4bQnkrs8VPltR50dhx
tln04WN2Iz+MQ+cYmsawDzMxeGraFn5hN2+4jm0yG6wlEGJ8ZYv855B1txS3IwFzWJOGucPlIbKf
RDM2fAKBVLjJ8mz5osHb6pq9Hdpuyy+yrQoVryqLezDqV0v1YuGmYxDHKAftYgbZPWLRWGdIxX0X
Xk0XHTTN078x0qs9jqF4u6C3jkDnNe6IPJY3xUlYburC3q0m3Q0vIzuxK/2x9YpuFsYddiJU6Au6
7tRkNEWunQSM4lYRX/Bistess5Xmb64n1m2SYw9GEKk3k7GPWj1AHCYCDXLwOLxpbLhaRabjYVry
9ND41PA3ckGPXqeqT7hqsFXI9KynfDc8zkqWnqbIeSLQYusUNdh7SO2r30TZf0DH7OayCcIs2aOS
87ykm4cFP+TXyh60ekk2kfpcGfpLOulPS9yfkkTsszreYdZ9anR33ZnZp0XpLHSsvjU718YeADdv
MT3PxTmEGMMIjfdE/YjU7Kt8+C5EmK6MZSTdjiQnWB5v7H5CMIlp3M2mzqTz2AIx2GWE+GC/Fnpy
EFLH4zds9fmBmoBZ4KtNOH4xilzDPLtKWb7kWPQyEihSC1JOLdaVXW+SRjliXn8aNMDOJnpJZkHN
rr10XEhhYz2hxe8Z9f/BrQFqlMES6xtp0AtC2icdWSIUW73yT6FurpXmDBB9jrEKRUJwNht5kOaa
P1q4+0SR/tRDH295+0CaeQ4S+UMMyLzO2AWLTTR+FnNHrnACCtMz8ZYdcFS6mYyYxqM7Z/yw0JX7
SiTPFqkOilHz6rOSVKmoIdsmUMbfAnGh1iZ/XqRfZIeOCk9kKY1ZdIqa8iQtoo7mNrCp4uOMxanI
BEnxsOcyu64JQ5/bftsJY8dCrqDTDMhXLiab+n+uEdHkjDrdc7KczCj/nIzWUyIGCPSJKjt0G4t+
f773Zra2bSzRS7kOc7Fp28h3jUPmNG8hv50Yhx25AopXaMIjRmHTa3NQxTFaAhQCkmdtiVOT3iyp
QBpoFCTGZkq2M/qLLEI0IWMJFLPASZsFk6vSy9inalBeHpKwIBwJAm3TJH40pI8/KVk0X5XyQOsF
jHN1LSblnTWySDwWjseYESBvNnMKGoELZPln5X70Dyl9QpZlfvBAjzdt+peYlqekv4Utd04zPpwO
Pk4rMBBWf7YCjlkGxBTCDeiYexF801/J5mg7jE009I9Gk/+WQf1pH7Frb8JB4ErRwBesrVZ/yxOG
8YrQWi7Axk+xn0aP0arr3LXR/Gp6sVJkvO9Yy9x8TG21M+UtV+K3pgs/Y/hglXcwh3aZQ92nX9uS
E3AMDY5YXA43GqK1+nAfIpFkq7r7kSHDniq+TTIjqWabx/bRaopfu2rfZxRAppD3Ojb+bwDB4MGp
Jo6m+2RqfvZIbsOlG4mYOY2J79GtTovZ7mcyEXI5obPnm5l3YnnMgMSFcn8VQY26+Ib6ZcHtgCoN
th5juxk52ko4LDHPF/KF1ynhQhGXmlqQVTLV6wENp2CIIpr68PjO9Y5JTqk81QxvdWkeorB+j9Vo
R3rM0WQBhmw77qS8WBdxsa2MV7XD6z+WRzdhw4aWvtSRs8G5/H+KyIo4rDdtESCeygtGoLM0zW3K
KCtJ5osOoK8RmYjyGDFbT09jaL/XKnICRY1aoGShmJNsQXLLq16bgVHiQ+5sbxFFslL4MPSHjlhO
lDn2GAwEH3YRTR8QUgaXqStRuu6YfEoat2FWPqtHAL4hJj407IdNWf/iMfL0uD0SvOPlosT2mPKH
EltVu0S6zjK15Jjb2p/LEMnI0esj7UhiBzQ/1MwIfzHa7FG1xAfpR190it44dp+E+0JPhqco4UTD
43xvbOezCMcdYVSM2C9tjkVw/hfyENXNOUkxyo/OsX1YhObpmGnOHZ5QrFkLuk+a5iq7i9U0l06P
vIKhs5bhwMoGsoaSsP+nMDtxFdJsXBdmFUWoXrKbPryqSXfoe5j3ajiH2rgfc+VEHviRKGJs8O7a
dZVtJeSzLLTnOAEMV3BYI4RqKqir6l5E/YVBTFtlI5pzS5LJmux/ZimKcWW8Ovgp9iU+QIJm2gy7
CvlwX7akGG/dwXUIQlHDYwmzdsyFaZ8TMdn+4si3wlF9PnVmbFp6Lqu3boANjOZr0nJ7Lqq6f9Bw
bXvpIlPhjze5pCUg6BKbBYCWZG9u7ayIsiNkcLoRAnNEPdgxyp5WbDom96Kv9q0jr63qfLgZyQ24
4cmhGcNPpex+YJKDxegv8Ty9D9Fw7KLoOFjyH7PgYZWYyr0ZU9jDytcW99wD6kryoqaJTrSmY4qn
5KypMcXB8K9UeRqcbKm8XlLWkk7sgKKkXtQpJ/hhcgn7T9R3UEzeNDxsGHAfRp/qHc/oA0LB3mcP
D9M9HXPWlMQ7MvdQF7SsiolBGrgJ2mUcA7uF6Bij/RTO7CNWnMfK4/KsWjExdgl5k4VaPRnwd5nm
vi3R/Gxk046IZOyk4SY24ltm3HC5BB2lroX1VJ/lWUTg1As+MMvZ6/VwQ5h/Tcz6Qfk2PjzxHVCC
Qfq5odgmvMDjyWWIxIlCLkxgZgZ6Yf8bok+w8xVp/gt+c5tE2YVZ5tbK+4NL/tkgJfEH9KyKZu4L
EDoNzYdMkfFqNIBtyfIQmyxtZ+Ean0ZEVHOazpPNiFSdursry28WNW2sloip/EvSoDaQmtPoaqvY
6q8wMVemW4eWhdNV6bAhNr+2BkSmaWa+wGkEqdhc3E7bqyi3DV49h+mKyz/rOM+tqF0zgNvkKik4
Vdof6jm7zKB8hYYy7TCshAy8FHZiM8JcVqYAYFyKNeg4IUk8o7MRBoPVQr9Jc9wVjJqTXtsnAnnd
zF9UM4eDSzh2Ye8aqnGGdDZEfz/WRJj0W9X+lzvaVu3JEJtbAudYTykZpkTFfRDRk5Yz+e50ZctG
gCAzCqLF3OdYkDqDWfps2smBk2WLvftu2dlv7CxB1GNtK5LzIP+VcJGPyZsOzY7l1VcGI6Cg2do9
AhgzEpW/PKx58aCjRM7mH0E/L25R4zCgzhqEe58i/iMbQ4eOLhcu1Tub36mZimFnGMYuivq9m07C
G4f2Xk2SeefwlIdw0HIKwL12kLHndO62jimPblZ8GDkFK0E586obKBbz6jvT+9vYwz52OZpS1I33
VhcnhN+CCt3AuTadUOa2uapd69C+6DK6LQ+Ok0YnkcpBbc1TrVSMCUl9AQexQ+YzlYmfIu9BZnvn
zvcGRyQ06oIOeWKBQTAblR3U2sCEpmd46lgrjvVPuFI4ZAuqzI0dohpaytJe1jolME0SdE45prtU
caOc3yYxHS6T6xvF93u7zPp2TAZtoopJqTVTJqxYkKPPGc1h1wxt62FMuQ4Fn/rUCxT6XILvxsxr
MMIXqLlMuz3TdJffYrRZcRHJ8FuyW49VTDQo65i1upuBU5Z9LngXB8n4Y3lnf/W2tIonrk3yWbL6
4BI98/BwDGYP5D73ngwXZltLuqPZ27SAtThgB2Y+5QkfgG9XdJW13rxWE4Nzu+F1GVh5QUYXnv2k
t/6h1vsYt9BAhs9aA6yVo/4GD/6VSNc3F5IPRch4eol20kAZcVXju4WNajk2jTx5aVntmhB9wDSk
51liMCGoe/qk3TPTk7d5yu3AbClGm6h5S2PzaSJeYGuF7dZgJeMTIZjJRlGyfaqgxA65fqJxORkd
dv5YtNC9D/iNNMVr1CeETdKcgrv5aZ8x5RpbDYtfHbg5JE/oXueWcLxGKaFzYvxJmmZveGve1OlT
7fgOuvbrYZUrJAdhxdC66+qLwbu2apFvogpq2rblT1ljGiuX5gWV6U4kYb4hsO8llss3Kg7G76F9
xh0XhFXloBIpnu0SVRCz0H2sbNSiWecGHD8wTyn+UnUwlhlTnzktsIbVMW52nVPSVe5alr/WA6OH
FdYwDfMQP8iiWV0R0VrwVC6PmmMg2Wm+kee/U3tzB8eFIyQN/aJgGBSZGD0qYp58RejvWqeLg76A
2RoT7c+C2XdF/gBhZnJsvZEHASsNcqMYwxer5rmH3XgvcYmClegWIbKRua7IXkReInHK+u3F8O44
AlsLvSLPs4NYtfSR17kR3o6viv7esl4r0+39MeOm1ZSwDayywQtHNkzp0KUPle01sz3udcLl/LHk
poGlxV+umkBADB5tnU+uFB9U1dtoiN7tfHgtKuVcTBFSOyWdorHFLfEd8LOWqViiD75epbfSiK+i
J4Yab9lKxv+KsTqTWQ1nkr6FpB9grPkkpmFv2FjkdcCYUnmzO8gJQz0ulv6eKLzx3bJps3JPDAW6
AUccA5p4fiFEg0QXYjKskL7crnBM6KWf8XY4uSlXhFoe285N17MWbtTOvUWGOFnt/8NUrBDFe5jf
m6nFKUDa19gCMlYfjj3cBd1eHRk7lcw7KgjigJjk2/VlBDhSHeMULuoTzy0vcYycwiFEyv5Ozsax
akKPdJJbHw+3KFy81oieifggcbdd9/T2Rkhfo89/jcmUosuks+WEuEfj8LVo0b10iM0qKzJnq6BR
xHp4wDB2vyMmYK0BFcuRSiCiCGbMXscVm9d/ybpbWdHybVJKq4Ro9Ur33GBurS1ma2Me2MgS6Zwc
piV8VhTxrJHqPI497oqJ9XAJyRHYeDj6XFI8x9Y+qctCaFbvkf25URbCIeSz21uvFl3uMsZBrfb0
CPI5y7pDjp8RsZHaOh3dK6Mmk9wf5FEY1J2jEiGp1A9k/oNYcAT/WF6modiL4tGeoniwpXuvhvmZ
ZaB7SfwpejdsxEBxVTHvKg8dhtksQtbW2JNY/+j5t/YwQBee7AnRdVB9G4Z/MPFufqOCTVdL77Ak
k0tloZJX++rY638ub4Np6xurVkjSQGZRieUMTZbLlBuzn7wuabamWI6lY9zcOPYSGy6SWLI+mTjI
0jfF7j+NRn/AvGR/uQ2i+wTwLY962PNBVNQAJH2Th8/62nVBRsXeNguCiZWZD7B410W1t6oJKVFu
MaxusiH5sIssGAWD4UHZpQm+GFg5JFSGumroXOIFhrYS5buaa89a3BN0ih5ToRlvuoGCSsPIOiWV
15pw+jZpwQqoSKqcwG6CB5ZUzt0htQ9RY9ws+sQaj83M2HkcGYag3NmLXEeZs+oa3o0kuboLVk2g
PMPGCcTIgXRsn9BQz47ynWVD11Jq5OmjWZVdoEVuYDnZjnKRhBd7eYlzHhwrgwF8EFyFZlPokb8D
zANntx6YautUvoJ5fqoQMGtWJxfD3Sjjo+GyzHEmINxKiw8cuJRe7bCFqSGgPQkiByKbtFb85J9R
kWydWfOVyXqqp8F/eKBYknbM8vEdQ+BGI4nb0kcu8Fx6SU1zZBbXnpCMunbeyupPiNcqsnkmXfz0
jjirufpiGfUd01S3mozuJaaVqxTSFAcMlh0qaDE8k+W0mVRtDdN6w7rsZRxE3RK9t4+L2+LtkQl5
rrDRJKYHGVDywnoO5ztXO78u70R/+a77llctyAs5SzplPLTr3M9Y1RSvJsPYVjMwGO1KfeYztAw6
/XVU5oDh7Lod7w7KhCsJZaiPbNv1FJt218CF4wLXZ+oqjHvABjVoi3Yrh8+C8WeJGW8w4II5t7C2
bJHWvwBC/2YnZpJR+gZQFV7Yd1sJbw3Bro1t7dRI2VTFb8cznMH24brehZ0T6BNjJQhbFtEFTjuf
lYL07XL4oeX9bh3tMM46DLg+/Q3u/GRxtM0uPI2q6n7CmDWrYXw1mDmdwUGBNzufvnun/jFN50Lw
G9JE7fK0DZu0qfxIX16yuAhk3q27x/6RHGUWr6OTaEFRN2gitCJugRrSBrokaKqNdw9NIMuUraER
O2QRxBXNW9lMz5aiXecs3ZJs/TTK4mlUlH3Xi9OIYU0kSbCM7sbh7XbYsGnyicczkxRVHpyQqCbu
M5plpInR0026dvIxMRd6fcKzlU4fZuTQYZhM0l/dePFFn/p1a3nC6UkH0XGW9et4cXaRYvLwf+Q5
gWD8LYHwuyrRDiGD5raMtrNcjtBde4wnB3y7p4r2VZ+KZ35lhrnOZqZXnuHuC8A0izOH4LNTmEUv
pVS3XS0hOyTMFczIM8bFq1YVmHbt9WLaXjWy8gnPlj+k6sHq3PNiO5gEQ18OxnuvESlqt37FTDWu
672OhoA8Mhq/fSV8K0r9ydrlen3iJCeeg+hBV2D4wjBXTJdUxAGwzp71jz9hLD2wRMKjCZkZeBbL
tvS7pfDq3DriCz80Zfu01OM/QkKuKbHNtdUeYqDl8oF5RsZlwgXvhKiQAn1An7Amp55ZZX6rRVu7
1NYRIpG7OAchHCpElrulv6rWH5YhCwZDrCVDjLCLT/y4gxHPZ3YE32O6ghZvgsDRLHq3uCy1EE8U
ZPOGYsJEnGT00z3WpUp0S0L0P2fJ/2UjZCbR+MvIbe1IoiMZysQV0/Fi+SiV/rsbKG9JxSPR4yhV
SWpBjX42hO+LonisrXzJDWU/hLMXAllk2XzXqeomQeQJc92g0sJ0Z+JEsYpoWLUGaUqyBjLELLRy
6/ElLAzPmjFTOVlhrAZk35x0m9DGhxz3YoPMRukQPqTLjZ186ubiubWFYUd9Gh7ubVON/cEI/ZHK
rozSoCzRf+hOelOy/psqLTa3+aJeRDY80gh3tpbBO1wHg6sTLrzshncbbXGRZZAX6dXJu0si/yPt
vHZkR7bt+isH51mEGGTQCbp6SO+qMsubF6LcpveeX6/BFoRbnV2oxJVeuoHejR1JMhiMWGvOMV/V
MYItlRJnoLd/oiRjlmfXvc7kKijOEArxFbreM+fTA1UPVEe6eNPq+h0Y+4cQ2oNe4X1AoQOvjEc9
q7HczyL25dJnaQ4NEiiSaSYV8zwZ72xFctrpV2Hcr5kka88aTmArFh6XDwnJfc14Hk2bQBr1tSfL
GfaGcN7NkdK0mo23Vqkd+P7R50asS4jWwi7eKw8/vhKvIsjDI0yLOtZfEME+C6eZZ4rJ3pcQ77Jc
KwVuZsQKsRPekz4KIyPVN0mQL4a6PjYyfCkLcxEaoPPVqFvCDLjupH5r4DLIEm9RsRMKteRPmxs2
LxtCl0jzd7oWPUvkwDJK1qjut3gD1vCxcHmOG02x3iPVmXkoWCjggmMkbMKx9Aguo7/3aHzno/Nc
xcNdnGVPPj7AHsg3RXmMESmCMv2Q8jVhd3AyI3s5Sf1gOK8H3V/W3UcDndAenIc4jl8TmW5G4C5W
q8w7Dt2hkq8E1V8gqzvDrRAy4sVAJCDHDzV5jaq3EBYjLTsI3QknSbi0zW3DPo0SxNIvB9DDk3s0
pt56y3l0Ych81/YsnVAo2aPsoi77wGm6j1E9aRztbN1aw5tZ6L5cZ4G2xnax9Qt9C6CGMw/mIaQJ
bVXMmy7YNsJiNWKoCvUu6Mi2dA9w0Y9Dn6yUsjtYloatsCH5JJkaJzBAVgg0NkPGPh3cKFSL5SjE
1oggU/d/4beyNydkPbeJGlbt+mUIKa34fPVqsNAjfVpQcn3QbWIcsXalIYeyTuxUD7FbLwEn79qE
Ih09tpr9sKjp8TjWondovFTq1CFPVnWUTO4gUsLRxwKd4CqY3RpwB6M96CgpK3vaJLhXcOBezVqH
n0TegfOCaPxh9Kk1RxTxcPmn432fJxTU4ZJ75kcMpwkA9l7ph1tgYaibkNhjKvJU2roDpnwBsLC1
EIKpZstUBSVYmJiY3Y9aQu6Nk73Uw1VY6ysFSaEo3GNeVNdKHT7kmbJ3e3+Z6eGzAg4x5jXgwDeZ
KJtVaCcPtLLYyOQzG6rbMMpl2A9PgdRAV0TzTi9QzMdHZC0LU+Bi0wZcp0Owloa+8yaiG2hqtqU2
op5sZeZyURgn2/roATl7jrpqsZMmAWVS7GYkQh9CKlMWFB32naC9D3n5wIuGrPOrLVoMIGiSACdI
j0Zc8agD+ZsUltTxbGyow5gjokDnbPmrruwxRQNe08gBiWh8wJDctAhmjCA+jb2KEDCZo9MgUdtP
47mmv9HExY3BNzJDcdgiVEtyk3YLGveQ3Rmtwa7Yhh1gMUtbOw5qsinkQ6HaFBrkkl8hHsDhpn1Q
0Z5HfrypzPCoIAOt81nhv7KxAL5YXxPly3zo1yppK6SCL1ucbBUBMxgJSTThyERXck+hwL6P4hj5
+aA8azHdF4AHKDGuSM6GouGibjUYnCrJDUvHo2qWiGSdz1DXV2laQ1gRcLmFsx84nLBp3Nht8RBH
zsZUx/WQd3tguMlsiGPIIgZ3w2YFasypk0ixrYXYpMl4HivWlh4U62SP4Csf912O8AJoTrZQZXYn
E1Yl5BbHIEq3Oe9nlND7DvV3TuobLfa3BIGtIHMijUMCJHAb2cVOISAWdLC51UlFATyGL3I8JCNl
hTHfOK6y0CrjCRwiAZhaeuXyNVYw8qAvu1EKEmDUl64DOadPceHoogPc7i5zYkw2dRasuxa2FN0p
g5qAX9J/RYg0jiQmMAEMmwOJEwPh8AjDGV8U0MhGXh9JxQBumNCst5am8dqo3q7rtaMTN4spuUbo
kE59bU4LCe1FvMdbtq6MdiWNbK2rH6lt7jq/XIpYOeV6d2Wa9mxo5U3jOAdaeYQRpeshtDAu8G57
K10dt3UKzRKfwqC5C8s0K1aRG5IblpkITkIZVhZWf3+g8FWYVDoS1godW7jJ+UfAXaEffMDWQWO3
HeiO1Iui3FOtWhjBsKw5Vfg+yzE2EN0dbtHW7kOdT182V6vw2vXwOkcRWJaOGA9kRIYhCTAK+vk4
GNe+lt74xfSNzVa2GV+hSj6FQNU98E5DmhyzcNymbE0i76WrEZRr5VwjWAbg50zFp9/JCL4NgLR0
UZWHMnFXRn9XGwBalJYOMi94nG6Z1BBn03uORisRcbQ6hAXpEoW7QYa5VNNd5fV3WTzuFeyKQ0NZ
0YQbizBDRQtSFeMjAqVtGVBSacWpB01VT67jprvSOVyH7s6kYj7iS6u6cUMb/7arIRMN7THhJIWT
5tho2zo0ISS91nTamwZEbkeFPig+G/bSVS6YgfbBIR2C3jOnkW6doxsWSNMybJ5dBouEdpSrJxtX
jnvgJAt6UEsNGXJoPqXCp6rILO/dbeOjliunLRw7DHnlq/Ey4SzhFi3z7Suory2L4rHcxzjW6nzv
4TsI2EVHHNaETn4J0zEGxzlJvut1jYRKAwY5ei8xa4UNCMsb4uXQy7XRdK8qKq2WD2aBXP9P2lIo
ERgekn6jpbdKcVun147nzONUv/JGb0MO9crAdpUXiHubfvdXhNHIdGpuDJC7ufwDwIQyb/QGUHGn
+cW7TxG6TDQIASwNeH4qfCjErR48+Ege1R0cuAtRAZ3nQzQB+fUu4vSpb0C/89yoV5Sxuuoy9bNQ
i9e4M7GWUfqlktmu8kg7UgQFp+Epn2oYA5EGRSNkyCG6fQTwCbZ1FETQBPltUHWvzBQKvnrtLnu9
WWpNCXmpevIc7UMzh31lRtd0rx7p/9mI8isq2SMfo5gDBN6sXFrrCsuptOIFxivucTkBXxAFJgI3
LwvRaNrrOMaXZfXRHRb/J73Uvmgd8b3JaWnQb94avvlAUf+pHkKHk2azUAqk7C3RGiMVIsSWaFBL
HzBoEJm3hUVLXxecUuUNMoVl6l57ILhyh8NPw0l4hKM+0NkPjhbvCoi4fVAQkIC0eK3K4E+G01TX
i5eBPibzK7/HsAC3RfbcDzdKcU+i+FHrir5tOZILyH5OL1wYPAMGKtafl8gZ4S+QYUVVhXUU3iQG
QKgnplU98WCv3MR/aUl1owHVARc3lHidjaP/4jQcaVuiKjctaN8lCGsX2BYVt9wimTIrOuNAkTZ5
JtsDVWyLrzrJWnsXtlkNa43vS5iNFpUO97lyyQUQafXoK6jgOGwSrIBvE4J3IjdeENY7kpbgWbJd
PsZWpeTUqqzhitiE6f0XaYPwp1H1DVTffVWTT5Hh5U+p2UYGFWayCaDG7tqOM0ybhA+hiW0xDN/0
GuCu3jgHOa2ieU7Fo+T1ofXz7Ac17kDOdrSTqRGPKhNEI3tunKLbIitQFwBaPvUUUmyXyDvdj7KV
9IDdDXqH/r0v6TLXbncthNpvhpJgtiy0o7tsZGNomioCO1NZ9EmP/AHhjGOMiHNsw7vpCIDfgNiY
FTWfDb19cRPQEok+NWhoKzZ+Q9xH6UxBwt6tw4tWBymmC4q9yGd8idse1HgHYTER7t4GeeopyS7I
ocKmVEyKbCPrHMIq0TZ4+iLVvqEgjCZNQ5aD7hQdGr59hWy8Qis41BuJu8hSlk+ZgMhxzWKLR5BZ
rrB5pvGZctK0AmCXGGGtFi2tdN2bGOqYOgRX0EhWJHAvGrOiv1vsKAJ8BGPCxtAvVrgJq0UvFbYO
GnvFtkF9Z/cEi/iZO6L8N7bc7GYmffUqSaYKa+4gCc4/EMXthZ/o9MbcZON3zV0QUISMTQXhYHJL
AuLJpwwT+PTxzZYQIppetXHbqvpdTE4xWpH2Ycg6uv/padDsK7VIrsI8P7VVgFO8hmVR9+u25Kjr
BXeG1h4AnuMJRATf68dETR4EyJkcuxiqYowSQ09tO/PEtUohrbDk3BqxSGPsaix5pQ0F30VlsnYk
NaV57JywofhAu+azUbAh4vykFVCHE2IXLAgQqXS+hAJz3NENOIMiCpfMd3PTk+CyAKXbo3lBs+qU
bKRwPc/IqYyI7WuttRb0zmMpkDeOoNQ+Cxkjhu5sY9jophA3aRKvWNqdpdvpn6ynMHEge9CQuTGi
8tptONm2GVV1/OI0ZV1vbpQBTv22M8nqQ4Sth+vEtRM0YHCFkphyjydUrgs+tVqnoEo9Ptj6uhri
vRrny9FBH5Wi/dtgP4R1OPTewchojaCTWlt1ZS2SlkCdxt9bUXMDkxnFDnkeFnUd3Ub0rOKUhBRm
0wJyeX5mvDRkeu9lFVUnCOUQVmIQWqVKHQ+lDE/BMO51YM9VqRhrio7BApEm3T+OKLN8aN8TZGKA
fCwYQtWTBVkHL22GSSZHrupM4sQm50Tdv6tjcqOPDblhlavOSsPbabVj4vzRF5YBECSI2nWHc68C
9pkn5VXt2aea3JHKUeg5WuwoFKo/parcNZp8t4T3UkQKbjEEjpqu00BEC1F4KzsuEOalj14krpNK
gdtEeTQRb6Vaf8kKaJc2mWyQc99QocZKM1yHRboIZb2qEtSFdboHPbaBsoVuSC2vKAfNQQfhnc+0
Z6ptG7Xjxth+uqsJ+w6h/q96L6JHpFU4mYLmxuGVX9T0IpaKG8hNmzdiZevyZXTwxVK3gpobqpAt
cJTGzJEd0Qooe3TQXBhtuy063GYXExaH2lhqe6ANA6I00RiPdEptdobjazCdJ0ctAb0blzatgmyH
3OWKBKN9RQxSF6fr0E7xTrB/SglRhaxMWQgizftQ+kCvYz7nSjbctCoZvcR4AIUbVs0kMgyda+jP
AVu+5EQ/F8c9brHSbg+aXbYLsyNkNWPXxw3z5mUR37WFiijKnv7SFvFSV5jTm6hVR2VCbHt58Nko
MA5NJGDtaE8pJo+DWb8X1FLmnYV6jnZw49SfYaTPy6oyV1LWh3igbcFp+iluU6TwyD99M90iId2i
nLU3IHJplPr6wWJZ7JsOa8skd1RLLDSWrFbOUN0LDYgqH86H1LTeIqc72anz0arWHdyilaVmh9qe
Mlrr94gcT1g2uDaNFoEshflZGzBnMhyhOYf8BlzjDObDfa+bD4RFXYnqT6Dh0vCN9k6rIRykwFWQ
cvW4PKqNQ+Ca4wOSVLp4i5e6I6ATI7ZmPiu5f9/i7yRUGhGjZfkI7ROEWIBIdJJFK8pTDeLjigNh
14P1Mncx98YxgzVuk3VfS2pl7XVdEg4Qm8b0eg7PZjZcic4mbrSlUDAGROXIZS5JisQ3OBvhPUid
GBXPwsRkRtlTZAqF1iWiebpLKzYBJ8TGK3MAayeSLRXbdZyaLOrKTd0KuhM4IUO6bUm9bUIS6DpO
Ym0x7LwiF8jIiD01VdjKsjVpdltE5GVe82lb/WfhUEU1qi1lagz+PSp0vaELmQUGmT9AcWlIQJKh
CRuyo541UvnKA5oDBDSMs5H6E9wEa69CmF4g4ARmlYPS5C7MyXDDntc13VIxASsTLLVtGoBfTVrN
yqxE++A9e5zV9DEA252lxOQ62bts/GtbN0GWGrTeOGmScGaWHdXgUCxdYeZrFuiaTAD0CcgXJ47K
OGpL0Sf1k2Kr2hub1G4/kiUqXTDz+D7N9N7l+X9lemXcElMX7hFLtpQKLD7lWMaaXe23JgqmDCNm
EdRfddTJ59yaeDENVqNZF3MarUGGLNKBU105ZtXSMFrvviwbA107Hh1zcmvxfFu/uyJzlMpigolL
iGhP5uU2BplQwGZQQ8nHKdt1AmrUED2oarCOVQRvfUEZ2NrSgNp5YVNC6HG2GeJLznN7byTsvIzi
N8R79xYhq1DBKbgnuIiIQMiGAWuIx2dSTNt+VBtrVSjvsW6RU56LZdv297oTquhuoKEKKXjj6BaN
nXxVbKSkejbV6lKNyJrxBBfjk/z6G7tu34ep32EgwrM1Qt/EGABEaoigaf2TmWXPCI/R2tXpvQEe
YV5USoEJ0FXQUpO7VqR4X5WQA1eAhRfBboRoljQaRf6JvWzpFyRJVb11qCsHGff0ucyPmj2skKFv
bA9cWF1TZTRlsYtN+alq2R3ZZo89dqN5AWnUkm17YxWYYESikVhgfqHHmgjiKBClQdFh6IeRkCny
ZQ2BjkQbzGhepwLuYl1/8TqcDK28lZly4NsFAoKs3xlljVUdA4tICAcJaBl3Mn7QG1chBToxVyKr
tzkcIjwXSUbxrLrPUuXDKfkNg1YiWQa/Igu2Zl7m7SrLu0EacBCKdi+VnDAbb1UZJjS5obzqHf0m
TioE8r7F59wjbWG0EaFknWBlSJ9p8Y5zX3DgCdMdNdl7PJD7YewXmqrv+zjfVY7TLIU5eOsuRxcS
Cno1aCU0EiHixC0P+L/dWSzso9egXvXRhXeEiIXdvhXq/cg+m9gWh3KolsPohoPeGwgh2OC+mU6I
jtimLw4pNCUnIniPHMrJVku5txjQ+gcqmqchATpQDgbwW1IgFhz28mUzQmagMHND+PS9FfUdCCB/
WXX9nFTVVYgtqzXpWrhzLdNAuqa7XKq7Uc2XscbOjdoQjLHQPUlJi7f3Nn6kHOrIu7Ow0uVQwVJ1
4uDjNUvBSZB6jvMS14dclH25kBa7K2ZaTaF19NtNVidPBsWdbvB3kY+tq7lr+PInhrcYynQhLPBv
GjVeJPWhMiwqjMwuutQZfSLixdJbsN/jvnWyZ0U+BGW98H1uyFBpO5sGS0kKAfejv+EsvVDZ/BAo
tJZJtuAVWzSo6vV1ym4lgwEGm4m18JEAgH1OpiKtqsPkHezIjMrGFuZsDpHQxXWm0QpFepEYH3Zi
wKAAH8oxysEMGmrqldpQ/WXHMRoFRebyGOD7Y1O3FAUspJagV5Hsh26fyeFqEMUml+5WE3/IJF/y
OqyIr+TrTwUMLoDlw47GlaIkb7TJVhWo6QamV2Dfk/Ox7k0abWjTrbB/pM17MNuejY/Gzj9+CTNK
jI1ctp5cVKTLhX57B4nq2uz4qltyK9OPwpc4Pdwr2Rx9bo0RYKY1FwUpZpmV7PPCX5nsguvcuOno
1Poxsggz917MjLQdv3hrCvdg2+hg1RBCotOcivGt1uxrgVC2DO989bFrvG2U94STcW63p3YzSbcB
p7BqChEhSZtJn+PWyt3+AFFu1SKpU18ar98rFamA8FgC2543qTxF4wN8dlb2gtGatUPTxKBdR3yI
BqtsZNnG2L4S3UktvjSNrorx4hK+VBbJk5a/h4q/1fpoibyp1xBW+Z9KvRXKuCqHUweIQB0JLKeS
Q9lsNcme/epV4isQ4nlg5mm6vIIcftOV9d4jicbLXjDuztLsLoNtbOXFykNmRKFA6ax5NsKqNsJD
r16Z1VVi9q8tqYTmAKLFppVpK9sAY0tuY20c1Tukfmu2rCtQMxAhqfUyXfXceMIvOmT3YfNeoGvK
h/TFJ0hJksOYGnDT6j+Bci90e+vwGaDjwnF370WY7OMr077jjD2LwdS0/F0QUgn/CDdaa9+nPYUv
tbkjMJME72TL7hsLcX7lSGwiBpXb9itE3TwhMFpN3QhRLUoRbysbj1kVYYz3qC2C9heInfnmUzjy
oRfC3sbhXwNwIJnSHh6JuNr4rg/0OJm7yoMZj0RSY/RPn3tIBFhoS9qcJoKPDutPRsfOj9687kRa
yH2UEcCVxLhRXTBA4a2orsjBXuahuS1N3ChOFNNNHOdmTo9iSoXHbDaqBkiwcUZeNnJSZq2Bmpv2
bhACjOBMF1jGHQCKV2/y0h8bOrsuYjUzheuJuSyvwMaDTKQ5zEke6z7u156dUFaVgMSsK87gi6wh
NzGjWFrqxwn016aAB3X2rkaB2QfaXR1pT6mffBSlWSMYix5to1jngm4ZdQvcOKoB6SX5U9X2KeNR
Q/hYCzItHMO80tSvemhWiL6pU0AXCQGRWR7rbnQCNrXLW75d9pA8s1rPpFMvO0oPQ2k/Srtd6uRB
RsHonNrBvQ6qHPiOIj+rUd0qxF60hLqYwlvE/qelqbsW/1dvISlLWiDc1Yr4TX6Meyp7AAFGO1Ni
9jg+IgqBEdhzN30dcugzT1btrH3aeWOXLYUeLGyaVxEbhpqKoKGyKahB2PDJB8ZQxAXyXWoCdkR9
uijT59LJXjEMURC/1QoHGY7qHI0ovranW6KVnJURD6AeqLRwaYUo8hS06amkhI6lrNk0enAyiIi3
lWTfdOp2VIuFooc3XUqccgpn3Q33etVT5oIuThYi6kjV3toChYvIrrssvPFJlI9HoOY+iE6vuolI
2Ykdat6GPKF6P/SBsfdhlm+TCQrTRggeu+GPHoIOn8IB1n5YEybvsm3uMpvqv5+j6MaxnLl3XhDd
o44tGLO7G4S8StGwxFqxayP3ABzhFTvzg91PTsQeEHdpul9Vxw4w1cJ0bzWUwvqszCB0lFuKmuhU
K3QBOWLYhk6iahefmUW0pzLuWe0XPmHwfM/37FwFNZWWtq19GFAIN7VyUANNX1at9ydrERmkur0u
U/fT7csHQGdXmZQoHzXlqCUee6pi5E3z36ycxnQycfCsznjDHIjicdLAqmDQKR9eG6l6wrX7bDnj
bUvKA8JBLK82WxN+pjMj45Lfnwc7jg5vjcYoSfYeFmRxqhkmkGRwtj5BSejXYyJubERAvvUQYUaZ
m2jEliUhrHOvLK5TZCwW4E9bRp92br8FQMYpoQWrbqAl5nKEAVzktGg9/HyOrmFthcNXiZijB6BD
oBp6gEi6G1/ob1WnP8EyIDSt9negPilyKLDrauOJB0+kYFM+Jo25ofe1HSq59ZCO5D4LIsJiPrKJ
8SY8/UkLyJ3V+Sjja/Pm8JFWowWcncl7FFmxjckLl9lgzT36IfqgvzRFCl+7OeZJvivHka6MV970
cXKnK+APfFqfVtKvHBIqEm9MQFFSm8rluOn6ZmmZyiqFcQurg4j51nnwWu1Y5x6ZpiDCpd286LKn
4mw493JSj+QwVzQ9uNEa9dYkVrbxxmXUoavUcgTWgWlwuNfzd7VPjwY6aWT6VEGT5I27ePTdAZqp
dY8sbokc+EP4/hcqiIPM/C8QDGtXNJgkMw75NtRAhSYRsktgBDS2+zI+oFRR5rENxzBU301p5lsb
WBVlTliG1IbfVAkHAi4Q1lrC2XM77WakMgczLHoGUQ4Za61t40pUyZt0dlnsoonyW7Rscqlp8k/d
ZHt1zBHbmtpOIdmr9QYehbxvQR8B9wec1kLHCaakg9cge/RSUV8VbvEnzCnACqLtsZI2AQWQGt8S
x4sCPGNaaCtTNB8BW3yvCK6zyHsgE+KpMCExq+x5icB9NmtuSKmjNQ7i2qQy529VfDeABC38p37y
andyx2hgPOhDhFUSQaTJbmSMK2kw0Av8+1///X/9z4/+f3hf2YmgCS9L/0XE5Ik8ubr6j38L89//
yv/Pf95+/se/KZlbqmU7hmrCPNAdXXP484+32yD1pv/7v5FQjWY0Qro33CRvwYYg0yvyl8DxAqNf
KOt+rW3UvWQOpfMLI2v/HNlROTobttRNW5yPHA5UdiEii6NzZ6+xg6+BTi29ewpQ82BhLS6MJn4f
TVf/fp2N1upVVjMaNuI8ijaEUvPB8Jkm4dHunwPCA0rSNSKQowElzwuj2xdGn37dt7ucFpEj69TT
jsEf+2b4Iw7FTfTq3Cpv0YEd/Dq/bW/rrz/NJrx0k394vI4QnLylZsGz0a2/D0xPZ2wMlJjH/Fne
OMfkut3WR0wU3o3cjjtV2Q1bFNInsf39go0frvf7sNP9+Ha98N6IVh1dcWQTyvka/c+tDlzj90F+
uqmapLhj6PhQ2Lv8fZARagPa7lYcfXHSa3Ry1r1SfQzFndncpcH+98HETxPo+2hnd9IuR6GlRSmO
MYFI23Tl7RxCOufDApfN8uJ0lT/cwO+jnd3APHR02WHOOXbzdsG6TqNhqywxsywyOUdTMCdmtln9
fok/PbTvY54tBZZvAQVUG3HkmHkMI+ia1Obs8un3Uab7dLbgOJq0bSk02yDw+uxVUNVS1101FUdv
jO8zn0BioEQuxlY/21bW6++D/Xwb/3OwaQ36Ng9VDvOJo2aCXfiH6vKNcy5M9EsD6H8fwK+Znpos
xFHJXyyHxGJo779fwqX7Nf2Cb5eQJgp2Pxxpx5qPGkjvzEHaWVGyO07fnN/H+uvm/+PhWDwVR53+
aU5T5NtgkogKe4QmcUzl0l5zcFhyFE1XKKIIK71xN94DPfC1tpKbZh/lS8xUgTrLNr//imme/fYj
zt7rBFO5Vxv8iHBLuXfF6WCr8BmqLgwjpof/j3Fs09RNh7Y8/zy7WMVVqjADFqYf7bWcx7zS+TJ/
K2fRIp1fWom1n1Yrg2hDR0KTcEx5NlpdB4YCG1M9ArPCLzVLV/4d+xUOepvhy7uJ1sEuWDeUoWeo
2NYEQ1wj/qIdtiN2dI5bfZVceBF/vH5yzjACmJw+rPP1U5LeFaaqUI8t+9EGOj1QTrIRcnQUI0YM
9ItuOK9ajIzEVg6nKE8Pvz/on14eU3VMQSvQlvz77w/A9aOxaghkOGrFnxjiYOMPFz4R4qc17fsQ
5wtAXNOVrxgCnMEOpf88XCRrh4W0WZTX08odz43F71f105bK+T7m2ZpgMl5SYig+2jRuZg1S5znE
4OtyAwXxqvtAo1ysKMTlS/3CYvTjxQpdNaQh6Iye76hiaXfQBCr1qBTboDrldAFbuLoXLm/6+eev
DROGnSHrqhTnT63lCOcppqceqyU5tHN9P26w+M7lrNi26/zBvL4w3k9XZamabrN/0VTbmRbIb2sS
3Ra7aojWOtYr98ZY6Xt/FVyNZGjt2yUdjVmM2xIy1IWl8J8bJ6GyN1Z1zLg0VK2zh4hCselCy+Yz
RcieP7560WMVTu6Sq98v79I4Z8u7pNFJr8oUx4mB7mTI6EhaJWETGv/y/2+k6T5/v48EQutGZPEt
DJ/gS2jIrqrxcYCU9/s4/1zopjuns6CoKiczefZWGxi/HY1pc7Stu9ws9uRjz7RJ6Kx/uKl1YnG/
MCP/+YVkQOTstuawybXk+YWFVs67oPPRKreZda2Lms7v5HYTgKguTf9/rllCGJjMHcfmHZfq2TI+
dJFVe7WlEg430q02Z5r9X96G/W0EcX5SiUPXdSJXPY70EA++B9qfUp+3Kewhu7BU/Xgx9EosYau2
Kc7vXNxpYqwIezpO587okXLqhbnw8wDMBIunw6p09hbVnO+wsyoqGiAErPjMfOvCwxc/PH0xfb3+
7xDTT/g2rZVeOEZdM0ROK2Wbr5BlglbpSINd6mu6P3NiAb+sbfaE2bQ//T7VL13e2cwbWR4V7HWs
9JQ/ioj+QHb7+wg/Xp0hdea1rgrtfNdAML3fleyXj0ERn7IhQMvSXil+tCYelKZzMj78Pt70i/++
uDP52KYIw2LpM/+629/uZhVUIN96ncXdL2dhjp1Y19Hoqovfh/npxpnUNQSSJsu0zrdelV+j4c5s
tl7yy2ldKFTJpXmh/XAltIqmya2xOJxPPTVUVeL/1OnL3yzVpT99+ed0P9ZQgNfK/8M7a7LTt6Z9
swp/4u+TUDZCtcmDVI/wSRcN2Reu8enod7/fNPHjXfvPUYyzlYFedW7rw6jCY1kEb8MSGujOPhGV
s+7hc536K3CXywtj/ngbv415tpr3rUZW6MiYxqxdtNti5y0JlZsh9riur6wLG5gfDtlCfLuPxvRr
vk2/GJF73quMNuzqbbQDqT8fd+aK4+7CX1+4sp+musPzkjZzRHfs6c+/jaW7vRfGrjmyj0ESSqVi
TtDIOlprdzT9wNkgtF6GO+XCnlf76YY6jhRUvSh66cbZklhRXaZsYU3DilW9xSGDFoaWNJVsdgDB
KxvFfblsl8Az6XC+Ivq0KMSdnO3FGsM0Xc7edU2VjjAcx2SLI6fp9u0G1LBFikRwA2KnGoNZY8Cb
FVatP/gZqHOHJtwy9T20BGFALRYFwC4x6fr9/hh+eAp/+xFnT4FYGzXGsjIe9fQI1h9C86Etmtnv
g/zw4mg8Y40ykeUA/jp7caKe1phXivGY2lBrtaS5DkYIYL8P8uOVcL4zDJM5pdlnawCJaq4GH2xk
J/cuiD7Qcw911vPvg/xwaOMrYEgWGdsydPP8hF4lqeuqkT4cmx1Ql02xnmZLs6ASP1cW7oVF9If7
xsLJ2djSBFnr58taZ2H69YiVOhYOUsBGZctju+8XruiH/eL3Qc5XNeBMncC3QfzWalypS2Kj0Gx7
8/oJT8VsWAHLmJFd+kDaSvxwaXn7YfdtUYaiBM3BgrXg7GW0lYq8zoHor1Q7dF27JmZk1eFEwQh0
YXb89b05e9sowuocZFTJR8+Zfsq3t22wDIhsmgFGnWyOutKWwfhQkthTNRgyPKzuenSnA59xEbFP
fZ2+l/syEhdet59WWH6GYzsg7QSVU+3vP6MJEppxEBuPiHpn7ZA+2/K2T8XK4PxN62qe04r3vOeB
1r4gm+jCs/5hO2NxJNDYsGkOyLuzdySp/Rh5Xtgf4wOh3EuSfqikhiuQq8tiS8t9yed5EawuLXU/
vJqUNyxAW46Uxj/mceoXLSQDQprM7DroXsoGOJz3cuHaLgxyPo+HwGy8NNaJXPwg3HDn7NlwXCFS
+KvWMKuOObrgtX3hDb006Nnn2TKMIYsjrswF3jOgsmjMTyPSLz23S8OczZoCOqUsE4ZBqA20xJ1K
gzcADaEFbcAszceHtOcUfunqftrxfH9w5x/L0KcbPChjd0Q5PD63h/KTHKt1sPavIW/DoGXNu1So
++lA8bcxzz6LuLnrrAjU7kjA6yPtC/dPsxZPiMrCd/8Ru/i19dg+1A/xg3N/YQb9tBp9m6bG9BS+
LRGR2w9D4zGDul123R6NDWW4DXAtYgnZ5M3HZbJI2eJdtxef748j0wmkEiqohJ5v+3NZ+8ng9t1R
vSGCLj41a1IMSX6Yeyf1BC/1tl8DaDwal654mjdni6JNnVnaBr0pzgJnVxwSaVYmsuiO7Upf1ccQ
1diGcNrFdKk+GSD58vdb/MP687fxzhZhnSBjqfWQ40Ha430WyvEvFouCH9rJEcobGpFgvw/5wzf0
b0NOP+nbQ0UHaPh+yyUmtvOcx8YpoOP4Xx9ienSaROco2dL9fQh9CIcoy5326GXOFPW+D/83aefZ
4zaSff1PRIA5vJWo2N1SJ7fDG8Iej5lz5qf//+jF86xEESLsnQVmFjOAr6pYdeuGc8+RioV3Y+aA
mKZi6qoqU9Ghd3NtgmFUS/XAo58H1fuOlNsjZLEALoSTWcULFbG5Dbs0NXmTw8GJ9Yj5k3MD05lV
vmb1QlNodi1EvBRpTZE6zhiQXHwRRzSz1hyM5lwq1t7Ju7UWlN8UFcHNoluI9ufO2xgS6uDJTZ0h
hGtTXpugK51IfJloFYAWaj3zTQAc3VbmwXOAJN0/CLfmZHFM3P9TDTHNyWvgRl3hZpYOR72onOq+
P0D49WgWTEtXYPwCTV14F8breX19ZRH0O+gBSSSBEidxdds4RsAOt2fJB8FbgYtgBijVEHCAyev+
0uZMUaaSZMo5smmI43+//GitmrlWr7dnldlDAQaOWq825P4LZqTbaFSWRIk/X6IswRebXFe9h7fW
NCRecT2Da2IowC4wVFgz5Y9IiWRuW0EyGJ81jVR4zTXR+lIVznchcw6DDz3+vmsU09uJNDcZDUeV
ut2HYdvnzPwjqdk1HsQmsKwWL/d3Z+ahlDlgGjUVnVooCKHr7dFkEdU20PRnumYy7zMQ5Qf9IHz0
uR0fQL6tkk9oc903entRr21OtqosG8j3tLA+6wq8tAAoJICi903MfHUOFzSMJr1iVZanX72W/KR2
o+IMxGrThuazFZlHSeh+3Ddz6xFkcimFPEDjotLevt491e+YKaf9fc6b/BeDDm+mU3wCZ74RoNf5
iyWRt1ECYPpfpIZ8bQt6xMhsGfc5S7F3TuBsA9sJ5Df/fn9J0vjnTO6mbircAIrU9NeMydepQ8cd
xKLMzuKOwvvOgvSFEhi0lbpd2qh1r50HUH5PzC+cl+E2M9+N0NOiokxZecQVXS/S610LFlWvprSA
XlFdPTBa9aDU4mFhkfLtIiUZ5yNqsOWI9BCv7RhFzggs7J9npUPt9ihvgq2rroyNFkL/tiGb2S2l
EjOHXlIUXYMzT1VUS5sclYqJErmusegVvvWQQx1xcNVg4bVdMjIu+8LZAcaPfAQI2rPgVLCVF1qz
FttkIWqYOfQyHRodl0oXzxAnz6CYxrqndEGNNh9cCV2IVkakgQpGlvFdDyNl4W2aaYvKMpV6RbNE
GlpQ0F4vik4kM+QQU54h5M8em0djHx7Vdi1kG2ZuVulBZLJhj2D4Rny9f0pmdvPS8BT6VagREllm
SBKh/usiuOgAZ7hvYe7VuDIxORU5QuOhz+jM2TvoNJlbRqDera3wWjwk+3ZbPkobyDweYmgLGFD+
umB8vEyTm87O6jzFNH4NulPXG9v6TQEOJeXJsqGMXifb/F9rU9pjXpa8/E3NROYvC8wg7Q1Rn/rk
KNYYqRNMiPGtz8hwIIxcq4/OkpuceYdp+ZrcbJlwRpsuSut6UZE6sUEODo7zwNoEtAmQ/n4QtX1N
d8+V/rm/jTMui0dAMzSqhPwfcxrLxH3NSIbMvMEo4QCt/S8v1ZF/UcXdfUNzx/HS0PSsiGmb+63a
nPvoH7n/XJkf9//8mRIhDyVxujw+L6xmEgs0SVJ0qUA6MGLHBjveQP1uZ3ttxylcrKCNt3Z6+C6N
TZ4ZA+B1ZnpO8xusU+4q4EHeXtwvFepmgBwEG1TMQR2M8dkUdSBlfirFYl2TKbab9HUEcjg2Pp9O
xAjBy8/LkJ25D3VpcuKFpUAVWxjC67Mof4M4HfLv1cKXmjtzlxYmNzcsBdBwXVOfGU9Wd9Wjto8/
kf5u3ffabm148VaCvVQLn3P7lzbHVV+8LZmQQH8RgiAPh0Md/YNK16rtni1UVe8vbmn3JqGbG0Zd
j+5IfXarH10hU3VfCg7nXMTlSibnHCEabzBqvo+HcITD/FfCfDZTeuUA/5egbkphqfkvL23e5LS3
MO9SXcSkumOaXt8ZbzoEvGtQ+4h3iE8wNFG+aNbGTti1oB7irXIMH7UdEgEDnWjYI+37m7x0gCZv
uKB3gSlH/B7FolDVv7gqqqz6gsP6XROe3vHLjZ683FJTFEYzYAU6vVftMV9THDqaX42NfFa/wJgD
SvTwzw4KuJ14QGJvNeKqLFt+gmzehkLN3HRntIchC72/+DnXQ8BOWZdJA8maNpGrNOnhD/n9Mdx9
Seeu3arbYhcsLH/2IP/XjDF5GPrYLeNIqepzArNDCQ+lG77cX8h89nZhYvIklBlz+B0TMfQEGU5b
09Qxt0h8bpS1+SDunTUSL4ul+Nmjc2Fz4t2iWisLw8Bm+Et9ySjEK3aES0XmWlolH/+pwy9CLse9
ujlJF0YnDs8R1CBWYj5ZcHB22r7ZFxukpVfFrt4vbOn48+9Zmrg5n9FYl2mR8b1gphxUCPk71czR
p7qLNeOlvZz4OqHWzToN2EtLe/VqWAl+dsLPhQXNbt1Fhj+xUWRqOHQF2bZpNkfLyX5qUv5vD95g
pWv+Z5XEeB3ARR538bvgxwt+ZsbvXeVzk910pESygsJlgbn3YBndC7w0q84DlKpEn+4vdPyjJh/u
ytRknWJYeobu+BwRzVsb6pdkWLptMzt5ZWHybgS956aqF9XnPFaeJBeFyxxF7yHcWGKLmk3BAJHI
jOlgvhEBLvisuatOd0EmXzUJNm/imMBHYr6FfP2svqjH6Dk/+Q/hxtsme2kXvmv6qnoqF5LJmYYG
xAsXJic3XTXU3HQ0pzqjc31oHiUbBd0jkM1NthGeuo34CKPdvt4X2/sfcvxQNx/ywuzkrvdmEtWq
zId0XPj5Xi0BFVAnXziY44N7z8jkYAo9EvdFQaGhYHidsflt7fg7veh2egU5r7VUHlxa0+RwEjyh
3JTy9bpYexdL45j63r5PlmajllY1OaFV2EmwcGCm1xBy6ZsNmn+HfMi3PXO0stUsbOL8qihIja1+
wEvjz7kICQPNT0ruXIX78oGw/cz8Dyn6/henYQTb81jL/H1io+4EK9EYgjoH+Us9kv3B/l1CuHTf
ylzVi0E2yhojpEW9KRP3ilimeaSP16uzh0f4ho7SVt1ANQREWdoNxSo6eXt3nb5lT0vw67kKBzXj
caiNmQ9DmgYkY4kawgmkLwu7X3eP7U7ZjwMU0D3vWhsdgbV3rPfa4f6S5/zlhdFpeFJLpe82QgfP
KiVqLf/H84/3Dczu6TgeqIO9lsFDTw697lDyDuO2OutPwz8UbB4hbH0Un9Knztw6P73Pzlv30bxm
L/0+eFKHhS86tzw6Gip9UV25rfBJhtKqvpZUZy/K1mX8tXcXukEziAjZuLAw7dvnMjJ6jQFRLXB9
Rq38o35gI3egzp4Ws9jR1U7d1aWtSaAXZYnqKFAVUSdCzGWVneO1tW630iY5uouZ3qzjv7Q2cfyi
CLgFdrIKREJEvOU+QFSyMZ/NR+9Xafd285J9c8/1fqlrL4+efbpK+mpUiED80o6c3HVRKh1GKyPs
bvUdDF8bYHVPxh4OBlRtNsKH8FQ/BvtgH24t2/0Bv75NxX19/9TO+DRK+Rb9UL4uVf1JzjI4PQSU
jJiezQoiFvO9dJ9VP1s4nLNGFOBeOhUXai6Tm+H2ACPoppfnQHw2mxJxg11MIvgXK7kwMnkMQqUa
cnqF5dkAjttD3pM7P+iQLVj5XbabfDSqK4yNGMwm6TewfQuxW9dX2nIsz+o786iv26f0dThIe+Gk
2smvYT0mdj60YSv6Bh/9dtjQVXqhZ77wGs3c+KsfMjm1rhohKdDyQyTj1e/eHHWh7j0z5CZjwAJ9
RBWf9U6OZ58PqaijoEZqkB2QQjy3v0ZAS7kLtvCH7I2d+7U5KUc048B/WvbSeNtcKevK/iRpN9WG
aWCoZ7gexlk/Nof4JVS5GMouf9SOGnTNq2invt4/RXNe/Mrq5ELkUgqLJUp85+SxQ4V2TbL3ddgj
QrNq8QXGR7IRH4InOJZelj3RzD2Be5Pt1iXQVzdtvMCwHLWp9eIsoLqmQoYswVozQM28sMaZihDd
YbDWuiUT806bt2YVxY3l9zlyKtUuzoe1C5gOxTG4Ady1gYzoAC+Oaz0IqCQFUJD20a92kLcu9GZi
5azVNHtLkPBdjMBvf5dCU36cXqJnJBtTqLHeWANyCFp6RraY4WFYR5DAKdcpk2jBB4InX5Dj2/T7
+nP+Q3pe2JPxulzfa2xbCuMXOELK9pMw3OV1U5DNTClZadtwk6MPB5qotaWNuNeCDUp3CwZvvf+1
wfF+X0STpQFEBOHAlGLGCFEP7AgFKh45NJJt78U4aD/vGxz93+0CDZlatyZJij6xl3WQVzsF9rwi
h6gpfGndn0iRfQsXPfHMzR3BmzxrnORxtGByhzKJRnFpOtm53xm5XW/cPfSHY93LPzj7KLaHD53a
d75Uy5jZURmILM0WkFnSTTe1VgeldAR53NHO1teoYj3AAbUubai0tu5Z/fOJO+XK3mRHpUBC+CxQ
0rN2Tk/qGnroLYLUYOJBdgDM8u1ocYBibmuvbE6eUifvM0dSWGO7bjfFT+S/IYTYaC/hu7dXH4ud
s2k/L0L9Zo4ORmmbyeQMUFFMwjHghWmSxWJ6FuHS2pjH5Gt1Vh7CT4y+7tIDZFjuitr8OV/KyGc/
KBRe9MdHTNU0QIorsaqiHM3FZmv8Y2xHRKO2QWOSS1ntkt3iqMP4wSZXROaCgNBhMFQFJ3J9JUMN
sUVE8UZ7HNpyBfgY9oJ6C83U2CWPicAWQ93xLtzYZO5mpPdQmDCY3BU6JxWiEimH9ih4q+iAYNwq
3oRHCN4OiA1qT+FB3I5kH9laQaru832ncPvicIRBdDNjRNoAtcn1iv3aiRKt0JNzgUZncO6Ll0pe
+oozXv3KxuSaRKUhBqaLDc1bKdTG6fye6NRrDyhfnfqz+VZ9dN+hT423/tb7Y5CconBieVV1k/9N
PZGRdwOy4HJy7iVjXaFUkyO7c38LZxIjRWEk1OBv7KSuTeKkAl72qozShJfD3VufHbvBBQT7hABh
8SbOvFKMZwDiYDpektTp8ARvcyu3YDGpUcm/wr175In6gtzO2l0jxvy+sLKZ+6fQTtTGyXdIDqan
w2xUT+auxMDQ9Z33PI5RIPW8hnt+nf8Mt4t3YcbPXNmbnJSq7+oYkbIYB07byPLsEF6DYa8/l1sD
iu0Vip2pLe/dvxjgUMHLUXDXaabzgkxyh6iL2iA1ZCo7QxavE8mN9qhcZa/39/PWvWCF2yabjJ6T
940f9+LFN1qSdNNrkOuSE1j5h8xr3lPFi/yFh/B2G1UOiW7CoqCwIGNiJ0eQPkw0pTxD3K9v4JQ7
6W59VAr1KehrdeH4j6f72n9BSzQiASkOELpOYzardEK90P3y3I5kap2QvMKxvy9b/7OCEo+l1fYf
byKpoox2CNPmKrWW601MLQZBhAp7EBw/iZ7wWW+HhSXdOqyRaYkBxRHeyC6O//3iO6VGbzi0fIpz
qru2TNh06JC9XMWGuou8GAK9Gn0GtYwXHOVMwqVB+MJfElUkU50+P6qbdG2iZB7PT/Bcb8xv7sl7
Vh7rUXINaIJ+UN/iQ/ievIZf821DRLVdqgbMZD/XP2FyETyncOLc4Sf0x+ax3oQrF0GBDVKBD+XO
3fhP4kGFbvUQbdC+2y62vW6927X1iSe1QsnXcx3r4xDlQP0dIJ6tbQxmUf3tYhny9jpizZIVht2o
tgKsv/7MkdKomWOmHmVIczcQMCI7UZ3djW5rOzS8MwZs/sJ/X9uceDjda+o+VbA5Yk7S13rX/OaJ
YQp/ByHkwjm+9QOjMaA6CrcTaOskbAOTGZhqXHjn2joBk1vFsvKsMzImN9nCM/t7MvDaC+DReCZk
TYfxwpqWrXPexdDo+HLtEf3dXXYImclAnGs7QmyF1wrG3G/eh/NPD4FntnrrV87mT93C9Q+Y3Fm9
y8VcGQ9uVWYrOctWrrZQD5kpE16bmHiePq0U1x2vJ2Jzu+I9R90BEJlj++v0Uey3HSH/0fdWzutS
pec2SBsN66DHdQiHCNOuD2rdo1YcxRwa1UCERUnXqf46svzd38GZsvy1mcndd02r1YSC9am89e6D
ttd++C/GSXuKDzpyHtuY8Vq4oZf4NubtwmvHWAsz7uIUVezWiBfHpTu6PZEKU3v6DZygDa1/yTZj
7Bva4Xkx1pi7/daF1ckj6XuZKw2950Gr5+4rxILR+dmifjMipUQ73Hr9kRLenzMhsMcXVic+h6lB
wYpV1po37aMjCttwaU7096zEzVW8MDFxMZoauoQuvkcQ5ezET+F+eMiP/ib7PCIlhKO8rTb+e3lA
JGdb79N98Qgc8vNi8W7OlcMWJY+BAQMkU+caI1OgFmIIdPtR3jxBDbP1dwjJ2Kdst9TZmb0eBKlQ
NJG93ZAkZEWKXEePKWOwVlYBW33/E+3gpesxu6L/mpk2kFAoSrJiCDxosJKDsfWPqq2fKZ2RmkG+
u+C6F9ZkTFx3gqhEK0P4f26sY5lukvBLtkQYdJt4chQv1jO5AC3i11lbYEKlij0iEkdYkLxfggXN
DPSOLwKRmqKSIXEgrr1Xxbh368KGTS/HOltfxrZ6t0+guN9au2ijDrb36b4jm7nZsNuIqgFbJv+c
Tvd4gihKpl+4Z1eAEUzw1ln/ft/CDHSUAE3CI1MuJBubgmBdtQoa+KVdBnqsU2T4qyKDTaep07cw
HmDw8ZH2+KEhCNCIzSkVR8FKayFanDkhUL4yHcxiGFKe8nZ0bEDdZQHDhqiypci7Mnu26hdrebfh
PSulEU3Rh1KebE68iQw/ZR+jxonsNoOAWbDWtLMh0QUYULoVlyiKZspbmDMkqoemTB14GgJbeVX4
hsNdHstb6jreQFqd7nS7tt3nkcSK6ZZq9Rd1n3E2AqAJIGCFiH/ileuokaNC1IQTuLJyIw5r9LEC
VGrWwjc4srvYJvcsdtEnlKnuH6TbO4hh7FHqhlaISun13XBSTax8qxZOevwQZyVsct7RN4eDa/Zo
AsJBikB9pmsL03a/qZGunwhkuageADOgDUCX59psJlay1ni5cIqRRBmq9j3Pvntyu7UGYUdiYkPj
b5uhZrf+EgHM3IJJSBlSGnnKIEa7thwnBlxQg44A4dDvyWLXMnSnqvAtsUzbRzZD6RRUYaPt/W2+
TejYXUkc81SRdtZ0pCKDnT8ohVQ4CfJgw4eKjqL7KJXuwfUjm/FJ1EjKzX2Tt/eGWJhxETJJ+qrq
b5rDixzSC/3eDcKwOEuiYQsdWsJDdWRMa9cE1c4plt7b21Afc7ROyMAZbSTtv97X1lQRefT84hzF
0cF3o3Xik2F4zQZN0P39ld06HkyRNnFbxHHIcHJ45LRzPblq83MjbIP6QTMdu2XO8I+NgGIAHqJQ
+DX4a7IeMXArP2iyc+ihZiPItpI4WzcoF8zcPhXcdxGeB3ZtHGybXPzBKipLj5IMOZd4o+gu2kPV
y5+vhMvGUZDGLv+0XlEFJfTjsYsej/SlRdJJkN71Ml/Ansx8Ey4LcwzMkmnMzE3WIQ05QlChmp4z
BTEutA8SGMy9biEDmrlGfA9ItpSR6YSy6vVHsXSvTDyxSc99ax5F5N5qiDB8+PL7BBnq+FeGtPL9
zZvJDUwRpi3+BnZnnICfmMwdNzYc/EW7lr4grW08+Jtmn/xQXkCDrJUPyCKgA39dCr9mPOS13XHD
L66vUpq5ZAqOc4oQmW8AzddwvjnDF4hQnksxRVFOeh4MYyu3C7759kuOhrlewAuU2/IWGgGpQGDj
nEQ0gmK5Zgq2WqnCEif0TFSGnXEkkG4zT8F0Osl1tAptU805ZWrRrcRKM1eRD76mk23NNTemD2F7
Kx0E2dq7Wb1uHWubxzFUx9VC6WB2wRxeghjSBNpM1zvdq6bfDs7gnKS+LlfQ6QM9q4IfkQNJx/3D
dOsjWfKFpUnAqwiVh7qF5Jzy1PlSDMlD4kE/JCTeLodf5m9sMRfNIB9Tg9P0R+jqRK6dzjkVsN0F
PKXW8CIo7wYKlfcN3XowFqVxPSQiXRFCyevta+Q4sQbUCE5+D51JOZCpMwC+cA3nvhFoBGpIUIvy
kE7ClC4qY7HVG+dkltLe69OnfnhMyux/tDI5CYM/eFQIsBLGMtKbar8Xc0NbR2r0F3fscjmTg2Ay
8UvdrHROiALZToNgGWYyJGLvf5px66+jLB6wkRQVuokxupy8yYmhoxcgYKa0qs9FGq+9LE6QhnMt
+DadrwqMCvcNzn6mC4OTs9B2Wie1wWgwdWVbjPfBYMJxkHfpwkMwk/+Mb7NlipAU0RkyJktzOxPy
PjN0TnGrbIMcGiZUYMCGuDvX1V4yP3hNUs1Yt5V/yIbuIOf6MQmaPw5E+BEwM/HsUcRlyvL66Oda
5NKRiDmVnW6naeEiHoXulq8uQENmt5XQkXHHscthKtd2utYo+tRx8Rui8K9f6u+KGr37gvY/mpks
J9NkAb1PzNRKRgp5UquXBiHmvzgiF2sZ13rxrskhMw9x7bGWuHsN0XVoI+GpVJbCtzmvRNJI+VlT
1VvCVKsu/DqWBOuUui9m9F0Sft1fxuz7DI4Q4CI9Vy7Z5KjnYWRZqeQTF1jJHnL5k8vIqxIm/iqq
g3StDugoeiJsNcVgrtMKGuT7P2DuTFzaH0Oli30cQkHMzIGPpUpfA+adWvnzkP95a21sFP53kZOC
c+wXBNdDwImo2i9CJ1Oi7OGRKvMHVWdetezs+4u6je+u7E0HwCFcDFKziZxTYqnZqgRARgoR20Y/
fARIzCPk/Fnt0vB/20pl4vYt14WXKxmvV5KuBRPwefvNK+vN/bUtfLApnxskE0KW1pzIXH4PkLXz
2zdlkcZ3zuNrZEQjmBh8uz55J/NcqIAimFBTot5oKMhbdUpKwil8EkoUKauhKxdc/txFY+qbShTV
EjC8k/scAq7QahKCU2F9kuKfwxKX6uyRuPjzJ44+9DwrRUBz3LbE7jRvF8mAfk5ee87ABrZwBd//
TEvrmdxrwdOlShxYj9j5D55QgsEZpO/3bYy/efouX+7Z9O5CNVQOGTYUlLYCA1ZRee9on7pB2d83
NLuY388/mCKiwPG/XzgJNe5yuRMM68Tw94vphs+IPS2sZcnE5PvLgyVIZGPWSc3/qZlNjpyP/20N
kwMQtUlZFgWbJRRPmv4ief/e//Nnumo4nYtNmnzxoTYbp6WHcIp/6S/iR7ZVfnTiKvo8CpVClS8/
Zsfqk2Bb70vaO7NbB/MLHLMkQDcoibRoZaZJNevU6cU+qIynohv+ItCEse3/m5hEDmEMhtcvVW4n
xGkDDPJW/m9Z/3ncIFFJI19kkkalnHd9yqK6a0U9Ms2TI6eAcodMtSGrN+2o9qs/rjlT6x75P0n+
RZjiJ+uBUtmy8kgxIYes1xJq8ag00wVd5CqfuaESdUbL4LuAxpvaSRpg0KZemyf3Yxw1SV9ChiLo
72zGEZD4bVSkgABlwfXMYB/AVV1YnVzXIq08QUYe9qTu/D1chuLKildB9BR+CsxV/MndKUdpk26j
F0rQSvNSarslROmM+Mn1T5hc56pHt02W+QnOk7OTv6nH9pf11tndI0SDW+m1fDKfUY59cp9HVDJ5
q7NytiN/SYXySbLI4TNamzhK+PtHBmZkR5jbmJyssg6EUtQL85R4xXOdKTu9JfRwtQU3STNo1hB1
f40WA99g4pFdjbK/M35vfkaVH0MnqcNNJsE8fXbDDo1iTUMmpJZdRTy2zaA/Zb0QRaRSQa0co84y
om3RSU38lhuerPPvE1c/lzGSLUmta/GjAG8UutsVyCHbiDyv3rs1jPuroodZwuYXIaLTW7AFryCe
E/RNaTZSFa1CUe+rRz80RGeXRE2drQXBV/t12wnFNlFzBDeTym+arSQHrboJMtOst7oZoQQUN4ZX
rmFaKNyXKFVLiYcTHe9KLBOYleNG8RTbMVAdQzzcFNxfWkA9okBZPd6XUpQy9m246OgWShOk+1aL
S+UxoAeUb8tMEtp/zMgokEitkkZ4Tk0tirdqpmjxU1a4AyNEaql3KJK7qoSeZiJpe7fx62gN7L2V
N0Im62gxdln5NU9lD2UGsRP6NQBKWd+3cd1b2yzWwq++14qbXmnzH12QO9K6Mmu128qdazSAonI3
2GVm2Id7qY0aEWXmooCfXhNk+bkCRbTTdT8x3nTBdf7NerV29zr/ethJBHtvsuyK0lNcVLG1beIO
2rIwE4utakqN82DGgQ5ZSeWhi6o6SH4/xVYSyitLT9J0jy4yEmYCVZvmJUkbj0p3rzGGPLiiFWX2
QO6DQHmTRKn8IfdFIK2jWFTqdVBlabOuSkcdXjs1GdKNmsH4Zw9aYDQ7RKRV5lgQeUclBe5LAP+q
3xfpxiKPMbaiEkXDkT6YkNkFqozUykqr8NCxV8N+m/XRUML6XBpjOmX40clKaeSsQg0yyINAoPSj
tYKsWZN6RfWqCgehXWeF1TX8Kjnnmw55pm6k3uUPdnzUgvc987rWMQC3O9h56wbpMfX6vHxImgR5
zzZ0Zc3WvMJkCKY2CnykVcI5jQ6R2awQ/lD7jWbERXHSnDSU1l6RBt2uYV7oFW78Sn4X/cKnWWh0
jYiKeCTFXbQSUi0PDzkEee0m4YRTOPBg/zkm9OSEHZ+qqXfDkKjxoy7V3o/YzGTruWxKJf3uuYXP
AENiFvmGnkeebHvUrot9XJF50WtxYnnViJClb6WwK2mdI6brrvWiqL4xMVa3TPIUMXOmiQLHcxTL
YrFBmdRFCzj1gmITtFQrd5LkJP4m7ZJA3sVIFkRr2XSjdhtI+IbnIS0j5dkxDd9WIgSd1aRvh+em
VqL6pXQ8MT0Eqln84lUhjvUGdnNb+oFs2J6v+0tqHjNdzLF7yXMMihD4rDkJmuD7CxWx141Tumm+
lMDVt9nWyzfVg/hTdO3ykBxTi5m+JZzQ6CYn/hqztBJNqNuh+piYdQk15aQyjJNpZQwruXDyNTES
ZKK7bzPjo3VSSB3qZns/gpuBLWJuVKiAdIjkZ8rYrbiq5etlaJ6EfbfVf8kb6QE0Tb4r19CNrEfW
6hKFTLHapO+yHWyiXbgEq5t5qK5+wSSGjFyUC8LMNU85yh/cZXSR3Y2qFbv7K10yM3mmJF/WvNRg
oRpK41VirSRUYMVoiXx3hj3nekMneb8CQahYq6OdlXgsv7sP5ZNlvghr/dF/KjYKwyU5/C3Ws/8r
WFt2tBm+N0/Fk/9W7tPN/RXPPMwjDzsaVig80cycJLRNb1VlJwTmqXAT66N0k+FftR6WmhGzVhhJ
MgErSggiTc6t5mVogrSOcQoM8Tj4yRvP2EKQPNdIokiI3gD1SkC9U5AZVyPyjM40TrSbd/lHeirX
+dq0YwHAF153FayaHBappSs5u7QLTzDZwD6vNUep8QSW9CyIKFe1S1XzGaGMa2czqZ/wuGrEL5jQ
vzVfJMi/1U/C57Rbmc+6PbKalu/lT3VrHEcARWpnu/xhqfk8dy8u3d0kThyocedGwy8waeonkv69
irrnAUri+4fxd1Hv1r/9161O0g9FG2g0Qu1HM1BcV+/y2ljFD+Ym+MYk5hq89LE9mSmD6UClbYRY
duYXgrj0HcH78/Ks5tKXHf/7RXLvD33PC8aPgaXUbuUPUEer++tdsjBu+4WFWpK9ygjZVsd8CBqq
21m+kPKMF+tmQ6nS4h6J7m4IsbViEESUTYyTq31JjF01krdLT/WwBHOZPSBcb+CdiBmoUwiYmRmN
kDJ3eTI6xc7r8Fnw270neAveanY5QKGAzlN7ZoL2esPUVpCzQhnwI8Mpj/6prV9O+iWKftz/LPOv
+4WZyXcRQFhW5NzGyTvQO2qj1fAYHv2n+EvwXd6OSsEZPemlWbjZt/3C6MRHktY0ZVewNlXvd1Jv
7YZGRoTSILQvg5XaRl9Lp1uiTRvfzen5oDpCW5aONGX8yYM36EYThQi6n1Qj/RFazaPSWp8rP3+P
teQoZ/XH/Z2dNaeQ70OKwNjWFCoRF7qQu1FlnITYQYdKSb65Uv/NQBteqa0XWV2a3Jo7luCQ/p89
a+KcGycE/zHaQ/v2WXQgXkOw8U0LgoV1zdphhHGU8YL/e4oFigN3kFsZyb3arRG7sHplU6S6sVbN
cIkOdMZnUDSB4Z52FTNv05smm5XZ1aalnyxfWCXpLyP7c6IR8nQd4ChQIzTJpxVn8qRWVWJTPylQ
Fjd9eZCSeOEezy7iwsTkrCeB4naFr+knjhx5Cbo27VL/Zu4SM2TDkCdiNr9BsNe+QnMYMaITq53+
Qwabr8tP8c60i81YTpFXwSb5JC/MC88tC5ZnkgJaOiPe6Nqk7AhmktWKdmqgTF95aZY9goSMFg7b
jKMYp9iAf2qMCvCPayt5nbe1YbbaKSriH2XZfQXl8dl1ojfPCj9RMHiKGXxaeEdmDjiEPuwYNKq4
3Sm9NBP7Sk2yrZ0y/7vpP0v1axMsBHCzm4c8AApLDEFQ8Lxelj+4hZRnpXZSxBqRD52Wb5CXSzRZ
s1ZMJkVHQl34uCefqM8kMzU8kYVEDrr3jvCLYevwb3aLaUP0xGBTBxJ9vZQ2cKU2phZ2ikXzs+N0
D7EYPAVR9efZCiJeI0aY6bzR0LUZPQ2iInBj9SSUR9VHpCWMbD9sF4KUuU9/aWWyGBRBBiVIsIJG
iNX8yooPfRGDPO765BkaZev18YOQYE7hJ54nlo0PvO0UIHdNBguAIuBR0HSBB0lf+jxzveUrc5ON
C7ygHgbZVU/pcFDbp1zzzkP3akaPQ/8U5Z+4YPs6XqIym93HizVO9jEfuiTXMk89lcFB7V6G/Iev
LsnXzNjA+aBbCYxnFHucxM+SGoZ6WJfyyUndVczZVj+M9I8bUgjHjTkW2m5Q901nlfrEc9o+9kbm
t/ZgON2zhCzfn4YJvxmTxklaUOIAeq8PtuhXcpgbbXHuw+zUyt3ZKv33QAseHc//8HLnzxvUHD6A
LjR1Qeaxgdf20kg3WzqRxVmrAaFWlKFWoqsYm4xBn+39pd2edPjYZDjmISARlRsguhCFpak4dXE2
Q2S4NdfYeUrOwrT4R+qK7/eN3WKxR3aOsVdN3Z3u5KTMYGp5H6GZmp8zRCPS4qcJu7LoZo+C19iR
z4toFTb1yT92GOMWqjpUZdgEQXS9m7kTiHlb5MWZDMr/GDrReHVD52sidtKCn51BKWGKF+k/8sqo
SFybkiynikQ0xhnYqw7CD8TFUcqzXkbebejeF6zNfbpLY5NTolQoqqWjMaMPTqSGTwiMr53cLFet
/+eYSXgiqGYwL8dk/k0fjulnValSmbRWTWw3/gcW57UiL7F2zcRImPnPRDwSFaC+r/evlWqDccc8
ZxwXDcVyVcm2wTh+s6Ih8yICCpVXI5Fw9+dvyrXdcasvEt9ALgM5yLGbUqVWhK88CuimfLp/+mcq
QtdWxmzkwkosOZKb+lgZzi3Ct9LeMlbVQx2sNFRFRcpqGRMfTbta6jv/7l5eP2fXhiehTG7mfiEO
GB5DT20bbV2UHUrG8uC+huB3ac75Nqa5Nje55npGr6J2svw8zim5db7qi7eFrbyNOa9MTIFDI0ar
1elkMErWyHb13u5ymOwGY2U+Vht5K9vFS/Ep+CT9u0w+f2Ma+CvKSipQW7KrmzseSoxUikqQnp3M
3wd6cyh0SMbN/yPtu3Yk15Vlv0iALCW9SirfrXbT9kXoMUveUv7rT7AP7p4qSqe4e11g3hqYLFLJ
ZDIzMqLdBHrtlj26W7WIm3ZxjQJ2iKiCJxAiNIZJOMeZdRopagkYvBzeFuFHY5RO1QkQlsspTs4I
5ySZ0tCuy0F9A/nbEiRYm/ylxSRlWzj9U+3mrvI4s1FOMIibh8QJglvFxc7fDidhW5xlBRfuyv0S
zn8KooH3l5Hw0E10T/3xkG7m13Q3uuMGpC3y6duULRf2ND7bCzFj3Zkp7GVG49jqgxZ/f9KZmWDE
Jhj8B3aKT4TmmgYDGPFBhXWTgHBHd6GV8QeNtXQX3PSNo26Dky479U+RcuFyTP7LMB4wjJUGZTfu
kgAzhzSiUwGCM69+SX5rnnIK9/Xn7BVbDMhC3bMiGLSe9jlm3TxG5iQ4qKuuixERlPsYhSE/JxKb
Y9aCrgZ0P6D+h65y53cfEGFJvmz3yq3xxUgvKoIvIx5b9plZ7s7XwkBT4tIuMAIqu6pLXPtncG+7
o2s5w48W9gVPH3YCeZdF6skgcayyyU8RqnkexZk1FXezGQB0VeDxk2tP3TApm0ALdkmaCesJLD/n
TTKD7C0ksyGcy9ukbNFuC2Z8WftJAQg1Ad1Zf6o21Uv5W/uD+WDRl1yJe2Byw3Ar0gqTLCAyOdhW
wEcMsSN9N22AZCic+WfQesEPxQeCEjWM3EuO02v3akPJyvau+9HiSsH3PDfOfc+yKGclb/virsDl
FSPMJ6IUYNUCo+BiJC9stPtyO0msz2jp1eBt0slN0aeejRB4fRFrXgksJv5/4MchO8jn9UZqGsNs
azkoqboXltgQaNDSm3nDRrr/C8FUdrg5F8GDCNPwaKZBfpB/kFMrSshgKTlmW2U33Wd3TJbF3IFq
aCeiwlskoxbmDVCSAWkayE2gXHW5fWY1SjG4evO7xpL8qtqFvzWgV0YzEBy0JWYKhiBvhOsfbg8N
HXZ5nCVRcarVEuhM8rvwUz9iYmnegpjqdnJTUJtE3i9QcDeWWx+UTx0qaqK275IknrPO+aEyj6AJ
LmC9S4/pS3XIN8FB/1FMjnWXEUdzEyf1hCQ1K655sWQWY8+WXFRxHjMdWDAbJIEjf1p/MpCAVBuA
HMaNtgGGIzmKjIpsctElVJN2kNg20/C1b27KKRC8ytYcBmqIqFGjxEIA9rpclN6AbLkdSHY3t3QH
GkWn0BpHMvqnvn68fuxWriCmu/gfS5zH4AbS5kaHpYFOLwpF085o3dIQOabIDOcaYUrTDnzHGUhF
0uwoSxvVhdLNLTmUtoMBYOMfmXrFQyGUYl77UufL47xD6e0RBEYmljegTAlGrFIWgEqXzzJ4/bkJ
zhnMxKBQ5MUO4nU0vpGj4rVP9LYFtmMn3abzVsPLJdiIqtdLmrsvszaSbdThUNxhl+6Z389FbKqZ
ZGS4cQDm+sMY23Vw4mqf6klEBLu+iX9NccmvolHMCmZYYUl/G8F9mLxf98G1PAxb+NcAd73IZIwA
moOB9B+C+1P9HHbFU/KE/mddus2+8zQ3/KWepPfc6/4bPaLVyHX2A/galqbncWLMcBP1QaGbufFy
BExpU3vz4KV0/0UfKmT3Wj8T/1k1fyuEqJyls4ZVo1jvaXF3MxjNj3RIf17f3eXL+tJTvhALZ57S
FqS3IuPLU7StWXk6cWeH5bcAm3muVDtk3z7nliOKkqL1caEFyUSlWzU2VZMxaKfl4z/TkJxmW1RZ
XxaW2AKBVEE5ECKXCs95R1t5yAIbC2y3cuMwUaV2L43Olx73djiJCG5Wj8OZOe7AQydy6HCdZ3c2
ehNuZNeWA8HcyL3+2URWuPNNpwjosQbeAZorJ5lLwEtFOsgiE9y5BmazB8gaJqLc9OSqd5Amffsi
YyqnXwmWxsTSuVWYFTFjOdHSuxa91crskl/Z0G5nNU994EdEJbKlx4EDAROIxAaNg4226GVMxCis
VVt6m94ZRfOcZcEzqJA+qZK/XP80X5W2y9Txwg7PPVSFtdRlYZfiDa5ta+rMB2OvvAZ4ZXx0z/ZW
gSTV/54ve5f/fu79HGRdluLW+l4Umld8n/0UG84PemfQAXMXXFipbYjBGWyw13uMzKd07UfdgxDW
djqJOIqWDgMrECkBsxOa2QuiEkxrEys25OROktqnJm/vW0K963u79gmBb8MkIXgACXrBl58wCOLJ
IGOb4C1DXbV6RDnZaZM//39GuBPcq+aU2mmX3DVp5UZR77TatI010YT72loYATbeTaD+XLT8xsys
Z7tQYnAC/Zyih7RBIi4E86zkH2jBIksElg5M2wvUkDpbMiDJkuQ33vhLukupE4Fr24LWXZM50WMN
HW0xN+xyNAJ8S2dWefmR1oxzzLfAKiP3Lt7zx3DPKA0fkjv70YG4V+eo79ah2zI9yByEcREkCUzN
SQtnkPCaE8lDrhToLn8P98TKu6QlRhBA9GEXTGBsznc/SY5hFfMUHEy3PDSYYLJ32oblEtkmfmpu
dQsAQxFER/Q1+MxdK8osUdjXYGlZtbVBj+SFz6/xQdq1uyh1ICwoLAkuiw+Xa+cuWkjLl0XYwSa4
ZvawqPwMwRQa7aXHXyNkRrXNDHLSt9QDMUeEOQRBiF+qCHOuwKLGWX5RA98J4vqvJXd0m1EQaZI/
zdO4ZxU08CIqk0MP3W9aOcafZicsvbCgzgXjC0/kIkZLbTUk9teX17YpkM4f9TMyx+4ZEkaudhxu
or21z475nXRQ+o1o81dy18vN52JJoBcl2NSw+sklu5zgCfChugC1b0nhTv3eAD1641QPgCPKe4wJ
/xck1OzzLjYA1BbgtgCz0UKmweor8O622IDgdgJJV7zJbyFXczt5iSOfur3wma8K7HErNhrao8gB
e+D3C/fZNt9VpwKqFBgGg4KuPwmLeSvXDqbpIEEBqmaQz/B8YEbUYeZxYl94oC80+CCj4QGv49Ee
LMDWQxL/1OQ3HRBTNoyhQu3S2Bpd+uP6nbH8EdBNB/oaSCGgePBTLr08GwhJ6dBKvlrMKSZeCJTN
AlECs2pEY8RuwPctAS+gBwtiNagkXysycG6gQJRXmNn4Fys5M8LlZNpQdkrXYiVG/Q56ESfIRHQr
q8vArCCuvDVlNkLjxs4lLAMJ8jFPug3Faq4vgjnZpdND0AL5AaiiQEi10L0Gqq+v+lAG44CS/E4L
6QTQ80GLMYRnVb+um1pe48wUehMKdgNACi7AQKtJq6phACUOVHf6l6La6Zqgv7S2GhQI2agIQzvx
FXKSl10gGyDwMKbRSYJfVjgBU5M6oyXK+dnH5fft3BJ3eLuwaC2Sg1QgDyV3jEY3HmwH2AAXEIBO
tKwVP0BhSQP2BEqOKP5zD4xUpXkE1XVQyAz1UxRO75jIFyVZawvSoZzHmguwxE8SNFQaJUxpwYap
1g+xYUXHMp37RzQdWlBN1o03K+EomLxdW5iNmMTQ0+g48sA0CXgMcLqACgLzX+GW2GUCNZ5AlNSs
lHPBIAcNOzDIwS1AKnQZcygocatexrg/o8S2Pud9tVdmcHCPruJC/0J1WG0pcTFlRQGpFwb6Na9E
IRmoEMaVpvNxlxZhm2YD5qXVHasntwcmDfi/krQ6qF13w0HdS+KK7vI+w6rPzLLNP8snArnKh0GZ
2apHPGlqNzQ8CUNL6K/uIL1o34uStjUXOjfIHXBijs3QtjLWOX6GGrs/CEQeO4yHS5hJ7b8ffnEW
TAMc4DrYvngYTD7XaWXr4AAn6ageVGvM95VO5831oLXiobgoQUCFLjyYUfmeqgQdEYpxBYC3M+nJ
1JO7TIsFZbuVuHhhgvtOYdlAq0jJTD/TiAsoAEYXb9pxd30dK6U5tPV1pDfQxpLNxeVvaTmZmx5W
9J28aSSvqMHA67LcjmnA2CCNBNMRhipFdlecAlELj90vtlxE/ksvbEmJ+ccmZNMt0IB5s2Y3qRzW
WpAP89E4doGjfZYQWxxO34YuQbTcBLsXKAohOmbzZItFOyRFmQTEV6XO05NfVvSBnXaC/rdga5fv
BhgC6SfIAxh1Lt/V62OQlcXA2GNr28P0nH8oEjhWc8d4VJ/ajeIqm/HWKB8r9WQpm9jYla/Xf8DS
RxkdMLqz6JqC8cFigeDsoCdJraeqpGK8HpgKRfmUKgHEe/kNIXYFAllGd4w2Cg+pw7gXbdseg+yD
bLxFHXHbKt6QBLoldvlpFOXh+npWWpgow3zh/BnJNmTjLhc0T3JUt5Fm+kpiPhCAwfLAdmYIXlcm
cQGodQwCzkT6UgCPFg8GpthPgSYad13ZVVRpgBND/gUuQV5uhCgDZucrTPdAOPKgZj1eIcq3ky9W
bvprgvtwaRwpXV5jnaVyp0J8I9EzZ5LwzKsKAZPmSvH60hQXZMiYEx35KlZzO2/JUfOqu/ABL4ED
9bob9UbfV7eBL7r5lgcDRhGZAQzBxbfgyM6lOCmGJjd9Ve4b34z74jREY4nYQwcnqMxiNyYTiK5I
LiLcWV65X/QnaPmBlgEvHu4qalNdiq0pMjGUoMZ/ClQzP2eY2mCKvnWLugINssBn19wFcQbLZOzj
Gl8zrUijzMHQmL58jPc0etKo259qr0dwTekue0hCtypdIfSFPZcu81As9K9ZvoRq5VKdFzPMJoeU
OIwVn3jDtvq0jwAXbkU3/Eq37NIcdzLrssSwRAxz4E782RS/yw49/6K5byXiKUnjFGC3sYdjHmRe
O5kCJ15xJ+hT4ypmfToEIs54WcgoCtX4qFFRQmkAwKbhfWpyty6q0KHl7GVm8u3rH95zZpJt/1lo
ZaOE9mzFpj+luqcbIOdI3647zvL2ZxYwQoiviEcYD7uz+iShconLo4pCN4rvlPAuVkWSKes799cI
+/vZMiTwRxhhgPmpvnlrVN0Nhh9d/h7okUPH+7z7tqI4E7o8WxPXP1BA32VJlK2px9shGhyTvEaJ
7l3fuZVbiaGt0aIAFFIj/GOvHA2t1woCK1o3u32q/bEbAIYU2kGZtsye84AKxKJXvxWo68AcAzHN
RTJIwF8edJBqQAHlA7QtBzL0W5vWAp9biV1Yl/kl7wb+Rx5N1xRJHoXg3fRr+9WkD5JlHElTuLQW
tcZWvYJRiDO2SUyxcp+pT2yAu6CL6Ddmip7V4KREeg+BkpDqe1zsY6j9/Bdf7K9BPljpaZHHEXiP
/ax6HyPTyxWlAU+LflNW8w7It911cyshGYR1/1mfyceLfI4kW0bqqRrDJqiNRyUQTTYs+0ZokSFB
ARZJg8gVHrGXJ4vktLat3rC+Bu7UTeZhEtKVD+au2EgHEZfmMolHIqKhVaPC2/FY518jBSpq+ayV
oC5COXgrbyJ3PsW7EFKK6pYJOUI6S+CMiz38sojRYxC+mtbCGftArSwjiZBbSvYmLW6mUVTkWngh
swDCU+bzkNTgW5tJNc4mkSTT15o3tEIOMQK7FLxTbXg1ul/IjgQ39eJ4cfa4WDiN4WzlHVg15qza
S+iOobwCOWBtK89UYGoRL2AKoCNInuGlquMlcukcESEgMi4xiYv3P1G2YEcyrR1q/D2ailYthdvr
/r7mHgCrwRjGWBE/Fi+euob+gVVZfuVlh+Ymu1ecBE9+3TGiL+ikGP23spkY7EHwBeIYEZ9vmw4B
mZQGMcSX+89pfigUQAzjIwijBI/9lZ3EE44JKKuqBt9nfz+7wGREKDumsKNm+QFFaS+OdYdqz9c3
cGU1bJpZR34BHPXixRiGGCkg+UD8IhiQJdbgwfoH1DpOlyT765ZYWLhI24CwYBonTNQXU0p8e3Ya
idnLEiV+3j1KSrEbuu7QRpFnxcEpU4iXFeEPPcoF77jlw8qGdAy2D2RkkNvE+OTlNvZqKQ20bAi6
jdVB/sxCzzhp+3bPxhnKbq+K++or8ePCIvv72YeLCkmmhoWFgvvrH6Z+uQ0OxNMA3ZxuQHrHIpbA
VZZPHSzShNwKFDEQsBav1VBPg1RLVcOPX5Q365ju6XNSOOp9sA3u0vvppkUfN9EdUVN/xUXPzfKd
3Cweppiy+Vcpfa7r3MnBiEbCbHPdcb7waJznmIDGfNUbML60KDY0HWjQrNrw9YfqpvtEo3JLR4jJ
2CDNQXFv8sgebFnQ6BHfBYuECxuL4T/cd6C7gCYDF86aodTiIksx6Z30aKqc5ASMVN3PYKT7bgoF
pfw1xzk3xn7MmePEKIe3tpwYfgNa2yr7Zx5ykaOw5H2xlWfr4W8CgyS1UueGbxQQ05Ywf2JRyLWE
9zk454e03gV4j6Mn4io6pJDS2OkVkbMu++3cnnL5Q5lLbRlqWKZ2J7u6q6QuCNhkkOpWXukmd8G9
jidk4/tGCL59p3vKPizIt91WbnYreq2v77iBZBChSV9UXUif9WjRRIYfVCcTakFATnnXnVdl8WW5
439NsC9y9lEHkIzQpo0N37q1doxRq6wdpdrEu3GPWTGP4QNTtHbBwnHKdoE7nMb3DIX5679ifZ1g
i0AODSgVn7KpkhwCsMV+hPagmQ9QtBFc+0sDmObGQL8BEL7KhlEvV1nTvqG0sBV/ILJjVq9N/Pbd
FeCax5AkoglSCzQ4Lw10czBFciMr/lTFjq78acvH6waWsezSAFvh2XdCtTNL22RWfKl4D4bS6YJb
OgvnlZbecGmF/YozK1RGw51KsEKPk6u9mdvMctoceENgPB5iL/wX6og2iGRlE/o+mFRCHs1ZhJ5Y
EWXAefjNm30XvRfbcS+/jw/qXfojATkGGFDT1+s7uUR1wCQgmoB6aSgOL3pPRTmA48EuZaAKanCe
6Z9h5hUAdfROeEgP4yYAqEEp3Qmhey+al1h5nWCkD+KBssZECxdqanNUlYaSR7JvP0F3bBMeQZ3n
pj/YJIi4z7XiNJCfUJhgOFqwi1ZyEVCaxkY++6OVOnr9SbVfpViWfBm0vzJABTkTewrxaN8+JGoL
Be/JTxCTDyA5xOxgvjM+Zjdw0hBEYMKa14qb6oxRhRUwDXORq6USKXM09Qa/3wbH0HAydRN5OtxU
cyXdaUeQ1SkCWpAlGgYcLggdILvB2BUrN3BHw2xBVyXlEA1tnDnb0n/YeJnxmmxNv9iDM9arHoM3
PJ4BxHHAGuzpohi27JkiewITAV62SKGWM3WgENIqowt6kBUHH8NG3dQ7VXKMn9OfwLNd6Jbfhy4U
AnoftFC3ouHeZSKOZB9kj+gmAjMAoMjl8kM1sGK1gMigFZB9OM+vdW8kTlQFj21Inq+f0DVbTMmM
APGDtJ/vzhJQqOpy0HXQzyGHZswqN5Erv9ON90xXMkHev3JGQJECbWYDueISbqF0Y9GM8QRjnQ3e
5x4aRFqo1C+koKIiHMteLu9aBBzYML5AF/Cnyz0cCrsw6kxq/SKf7XCr0TQ4SNJkjLtQilX5kIBh
1vjRAg6Z3lM1mYUiV8s3joYJKqSM0NbCZCj/ZkPCZIeDXhlI/etP3Y0Up3w2H+V7BcnLCyTcEPCU
gzI4GEYPMRwqQpStBL9L+1y6GpeJPBcq7DNoZbgvtnEN7cMJpRLMo79+e74XZ+V8tdyJ7ZuCqjZY
cf0wNd04ugnB13vdUZdpxaUFLl3NFEnq2xEWejtwLCYAUgm5JdjB4pzmYhVcOppEZVjFAbOxbQ7V
NvF6pwPJYrszD9cXs+wk2Ezi5utw4zmxmLtRyxaculal+7HRbq3mGYidXSPFXpCObkNjby6eMjnf
2lLg6qLC4PLI4/o32KAMyjOY+OQKg1PVkJlCR8w3QfQOxJ9Tq79iFMOnUiRMs3IILyyx2+wsxbGz
epSNblb9uao9ORq9sm9u0/FpjLDCMtqNIvUg5mbcB8Q9hX6bDaj0Cl5BjeIIDNw6cEkg04smr8re
oLfi5AbZBMIUbm0j0VwDMhUtPgt1vMvlWWHYESPsNH9ODbfXlQ1NbvJE8+LKFji/yBIXzdQ2mvSE
UliiT2YYeRpY0d+h1bMRuOUyQCNSna2I/f3sg1VVCaA5JNFxAEI/hQ4ypmDS3RR68aHd0EN2jJ9M
T6QVvmrUAMoElTuMBRtc7BgD1aQDXte+HVVubODU5ShJxqV7fXGrZvAcgaYaLC1SUcUopNKeC82f
6l+RXDuGlbhaVwi+1EoVElt4Zobz+WmqemmosIXQCQbyiLjl6AZei4QJUNo90NsPotLLqnOcWeTc
sLdLrR0y7F/XpI5WfFb94JagKpeDH9d3cCUEXyyN80Il6DTaVTBEq9kd9TdpePw3BsAnitjEmDi4
veuTqetzLdf8JPvMLPTqBIC79Z36+/9zO9X1MalSGf9/FNzFZvmeqOCn78FCX82CZu26s/21xG1V
EwWt3BVsJeTQSqXTRk9t/nl9t9aCHUhR/7Nb3GGdxzIxkxo2lCSwNjZJJrdT52ITy3Z31wIM+BOQ
xlJQRF3xAYg6mhjbAekypMC4KzKsk14b4xqvVqDULZShI+P1+rJWtg4U+EgTmRKduQDKJnGhWxnJ
FYx2QRpaf9YrzQWf/784pxdmmK+chbpgSohkSRkWsoEQBCrB4946hDvqMVBkCVWXgy2Y8V3ZOqT1
BFRtbIAfj/BLiyGFIHFnJIqf6C8kjBwrEwG/V/wb+FXAvUz2vMcYz6UFKVHHHrNyrW/0KOfRNr2R
CGgW+lJLfuZJLqKeWzUHbAtAiFgOZogvzSlVkdQqrTuf4I2iBcZvrQfvAnwDKgUiDtS1uIrGDmiB
gNaWZUAgOGNS2uBX6C2+l/Zmlw5xZfyTHOJhQIk9AyFmZg6uKI9e8rYjs0UBAy8JtHlQ+OXyTolG
4TAQAxVnW/pRqdUmBaazqYEuaWbkM+FzFYwebbUtMe/TwN6n6b2dZ7dW+Bujg2DXQq1hbP1ewjCH
Unlq8GOcOjcMPyw8H/VQdute3YbQ0Lh+iFZ8jUFtCeP4BX8/jw6ANLEKCSHEBrOs9kVYHQpp3F83
sfL10fTFpBjDGYIllPsgGJUFo9cUqH4W3PbtUx78trpjpg2Cg7oSDthACkYT2cDEgq+s0vUZndlY
89V2corsAcyNbtCIwACrVr5ahyDpA+iOy0HMLO8LSzJVP8mNHajdPX1UHLUXtURX6mGQ3WEDKGCo
Re2SB/E0mVo2wEyoX6jkwW8O2Y21i9xuFx6Lk3GbfUq7ZF89FLfR8/WvteYQqGgAoImqL2ob3AKl
aDTbRm5Uvw7e5PS5twTBbW0DgQDFUCeGB0G0ynkDKFd6tYgr1U8727Up5nnaBzIVAitrq7C/ikIq
o3jmQyj+wzqk0FdBZfY2GxKngFb19X1a8Wr4GRgzUHtC5Ye3INGBWCX6hz41KtfKGqdWFFTWBq+n
IlMrW4ZZS5AeQOAL1xzvC+w5jT4dUX2t/jEH75H0FOcP11ez0mDBwTFRxgISBEBOHuRidvXUShrY
QVsPDZba1f9Rj2C2/ypo5W4/ebN7I99ou8ED64lDLad+ij1PFERXOq8XP4OHvqi5bODD4WfQTXMI
iFM9jU7upodoT++G39FGhNtYO2dYN3veYpoZIFbO3WfQHCbhAHdkTEpT6hDiQPzrVO6IR+46UOa9
j375NJ1MFL53QmqsldrPhXXuzpiVNoBYCZbLGj2Y495Kj+0PkDpinhajlNvukHvVbehap+JftHfY
TgMkiNYIkHuLGn9jktqWYZqJFSV6gm8syjL+j839a4OdobPUqQ8aycx1bG65UXfjtkJvW/38f8tr
XxKA3B/RsNvYB2FJn3037oF/sTzuu9oJgrcGrljEzwgzOWhUHskDe2Ux4FEWuAZmY1VX3hZA6wip
KFaqwpeby33XAIM0bVRjcwcXDQUXHW7rprw1Hukv80FBMRij++jfjff0pIRHYSWehdBra+dT70wd
gDWGdX1nv+V7Nr7QOoD+fep7YX1qJdCe7/MXnfLZJwZjtiSpBNdF+DltNK/FtPVm3hEneYxO6Ta+
wxCwIPCuJXgXJrkbJLK1LspGLK/f5r7uQmToDkPXm2pj77JN+JTeCdHDawEYSRImF1hRYBHru1Ep
BwLKVWxouLd/ovWcP8e73h082bP25VP00e2l799gQAr9tck2/nxjC7M2tAk2sxxiNWPp2IWo9L0C
AWH407822LrPbODdOZRNARvqLjtIv8YbGdyu+/EEcbmN/kspNqwOET4Jh13W7s5zu1xcUMpo1mTI
z33tZ4DmUOTUf9IdWLQO2aP5Uj+pr9mtcv9tPSNkoIDb4s5GPxs6lty7KjOsNK/6EUmBVh9MaX6t
Qvv39Xt05TiwAZcvRVHQYPPFfHXQaTApMIFBoq1KIrepQu+6CRY7uNPNZCrxcIPyOssQLz+aLRUD
6Y1e9clknLLCRAn4d10OjqZD1Y5kjjyJBFzWFgV4HitCwySYMy8tFmDVUYoRn2sctT8R5oWdKg8F
rbyVI8YYVVW4BQgy8Yy6tJFMI9Ti5kDxK/Ap4AElp2A5NZ6ub93qQs6McAux9bKeIZqo+IBXeEqa
enq8vW5hxbMvlsGF3jhMKuj4wcIAiYJMedQ6bRMmP7OiEHjB2n4RBnuGA7BnD7cUJdDlsZVgSMZA
8hwZtQtylOfOzkX1D5EhbkUatP9SrYAhw55AJ/FriAtn0kUs62tOjTYuG0XDzB16Ydznn+NA6iD/
7ZtzscvLn8r0OGrhQdU/6rpw9UZQ31tzBAxowZlRlAc0mdu9cYKMwDgDUhHa+qfRGK9FJIveo0tu
DoSbcyPczqlR0qN6NSh+kbnzr9ELjvTDkpzxQfqQIhcKpvK23EoHSTTxuZZEnxvm7+QsJOgnQjn7
SymrfEQJm3FMx4fBG37LYCHRv1+NvbDHRaRMVxto9k7wxfyo1oVjTCIs0qoTWuhz432PChKPZqCS
oSQKHsl+Wf2hZeaMbeyWmB68fnjXrICY08DMDIbNFvI5iR0pqZKqqPRVymYA8XA9Gd7YfXc6gtVB
oAjOOECBTecfjgHONDVjBdU9+mM0Pwj6ukn//i9WgvIX7nb0SxYvxrIbjD6RekTTTHbKBnoPaemk
jYgVYdXFgbvANYTiEWq93JcnsV2SrKaQhFf/9HRDX5Rf1X3hJXfVyZ5va7wsVHBRSUIC3JVwgVwM
T2LURqCqxNcvm0y2B5kAoKQMr1LwQ5bkO92OtpaN6S5yp46dIKyveMaFPW6dXSxB+LqvFL+u7qMm
2xpA1XSKiFtg1QpAJMAigExsEQRLgwYF9FTgf9krUvjt2GEo3BBNU67EPlvGRY6mLpDii8qSqddJ
RYMQZfPmgY7UHRT9++cIzGAApgDSDBg1jxwcFNwXjWnJfqPfxNDV0rJTqWaCct9a8gorcALgJkAa
wGcMyli1XQHwuJ/cSHfBsbhr9/rv1mmP05alrbGX3ebfFzsESwrcjVWULFYo4e4pKCn3eTEYsl+Y
vzJU/TBn59T69yMEji7aqyy7MzD6enkZonk2WJ0EIyCWONpB4yq9dtvHoibumiMAhoayh4HjuxiD
qIuEzjIkOKCbeqtpH2EpEhhcCQ/IT9BnR1rHRkz58BC3NO6rWJNRVLJ28ot9Uk76vVVsu215kG8w
SqvvtHtRUWW5rEuj6uXuTVU+6g2Q2X6qnwr53SIiDbTlMWUGEFQxZgG+Gb6zFSgTFOoyWfZJojr1
mLsa/TmR73ehYQXinWjOM7EBPiNS5TDGtCjce54SSDxT03brusJwkSXFm+/eFsyUjcQbsQeaH1x0
q5W21UZQbvtqOjpz+tBCOZ2I7orVXQPUF28vUFEs4MSKmodRWsIXMv3GrF/H6hQkP66vYwX0j4Ww
QXGGlMFKuEdEWmiZ2lUTQgKYyah2So/jyTr0YB7V3Pq9vlee88jJnu3flXfd8vri/hrm8kmtnQC6
IzBszZIzFw/J+BGVouth+bbA6kDszYgp0F/iKSKCeM5aVCHwmegj7T/iuXEa/ZgTQUd67fwgbcDF
CvCDsugINQRabhT+7VtVsQ3s0TNmUTq3thKM1zA9NwSGBeuiFBO4XElm3xjeajfuUE1WXkHw9+17
CIQPAFmYmAKBXiEP7euqYtIyy5j8bIo2qaG58gxrrfTt5ODSDHOOsyqK2sZtAqH1yVeiwmn6CvSp
076jIuGRlQsPA0lo07EOAB5KX0C+Mzt2psRdU2g90vrRU1H3qlLXSkE9aLqYQvCMP9mDHnjDv2Bg
sy8Nc5deC1ILO0xhuLixJkfdzHtzM731YMqvjvFW2ANYcUAVjW9ougCCDjw2d5iMPGmkkRgDBLAn
N7lvAbDLviB2tTd4BOyZOxF1MHuJXZZU0DA8s8i91KwKE19poQ94qRVG4o45+AKghQuGrr1R0vmR
dm1mODr0pEDvPrcjSBXlqksFYXi5brwKMGWMyWikTWguXfrR1KVGaoU19TEGCj7LKHkgRfN6PVAt
Tx6zgakVsHWgFsazdYRxOZZ5nlA/n5S9mSdIzePuNlD1G9CHimCSImOc34xxURaUZNQPm8TJjEOb
hk5aPuTK8/VFLaMvFsWeAYDwsz42d38ZdkFDvWF21LiOXR1sRy9t39PciUsFfLnXra2sCvOq0BBH
RoOmtsytykqsWrYwEOVPo9xs1HmqH/R0zp/kQv8waiO9vW5u+dRB0w9PAqTraNfgerv0ilgnxRSk
3eDH9KcBZKIFQcJG3tc1RrBs6GOJRB2WmwkiB0yz490IlRrlS4b7LMqoRptXZV4C0G6HY+VESLGd
oIxtcKHrU/Z0fXFrxkAoDIUPIDXA28YdvNoaol62096fE3APtclLbOu3NCGCcs/yk+FcYSwBDWf4
/CIvINloNCDL6X05Hm6hXotiiAw5LNBAKW5QjkJo3+qyzuxxESzQ50ax87D3u2P4Kd0xaXIKEnR7
E0RO8JQ9No/yXgSsXl8juI0gHwgGLh7IESh5l0+Z1fkKacF+Xm2aWPN09bcqmSISl2WgwnbaIE3G
aBVWyaemcpcbKGuovW9XpaNiaBRA/e/7BYb3UeNmTrHQ00FsnQZAOXDVGWQATKA1td9qW7WFN9G2
Gd3r1tbWA1SpBoY0y0SGxbb2zOUNOvZzZje9T4rqYMrTrpRELrHiEXjTE0C5AYrDejhHDytlDrsI
+B5NyTpvlNTZwyvCdpqyFtUqVgD9TA4NNAsgQkd84iNGmgwKgcYVRX+s99oDSo2RI6Gjox3ReHzQ
BZ9qJS2BOTbzA+4yCH/yr4cY2o0jCnQUPezeg0LreKieJOjVe/pd8QkE/pa8Vs+hJ5p9WalyXtrl
3nmBZVRpVRBcl3fVQd8or+h7jA/KUXNBpvKH7kPB1bnSzb40yAX+YaRzbmcwOLe2E42dr9GXugGZ
T9xvO1wzUq07yVS7sw7dQj15QunckSbTCa3gCPHVWwhbe5klHYHCFH0DdsNdJjCXP41LHSRaE7D+
mPjk9KFVm31lSW7efMaq5eqatLHt8oSnuKPTxLNI9XD9+PwfHoAJfxbG8ZDknl21bDdJO6vUL97U
yG17Z0CTP3myN1OzIQ4QhvqW7DHNojulILCvvPiwcIa2w8nF2eKjngGJYwnT7dSnJH1Nc20L+v27
tjH2tr0zSew1bXiTm/M2lF50O3WnVvP6cD52BS41MJHS6Y9Zd5vr+7E865e/iQsnvU77MVBwIDoS
oVSoyLlHy6lzSCSssCwj16UpbufH0G4bjBtQv7Gfo+m3Xf28vpT1T8tmo4C4h9ohX++yqYS3Npg/
fCVzA/Pr1RFu9H7fy071ymi7iscZWoCdF1qOEMewvNLY6v6HtC/tkVN3vv5ESGAWw1vodWaYNZlM
8gZNNsy+GgOf/jme319Ktxs1mvtIV9FV8qLadlEuV51z6p9xxatjZjCnjkdsZOtHT9PWuMsxMo8+
o0m9bwa/fIZEwSYPmhWn+sgXL76mE7vygE/ug0bo04BxcTKAzlAKNDfmS3tXHEzdj0x/jn3IAA0Y
15ne1jfsftr0HwPD1tRYl4/23+IVL3JzjvluBhYvjINr/GbJWjlB+sa1VSq+4zhtpHWV6O77udqY
kNNziuc66nfVcOOQ9+t+tPBJ4MUKliRaHrj/1LZ4moK3R2u4UW7+GdLvZZP5CfQt//+MKDtmNoZm
FQRGIlCE269j//wf8hKAIk/WoexZVcVQG4nwvXl6i55KEuQYsFfGa4WLBcc/M6PkjzM0ciAlDDN2
U/u4dLZjDjn93A50/um2OxYEsCfYXUjAL1peXcHpHMcWFjQ/WvV7DTx7rz1fP5elm/rMiLKcuIwt
Xhswkrb9XwPywZ4gAQO4rs1sv2h+zI3nF96I7woMC6LvTEJvCLgQ13/Gog+eLFVJwYomb91Mxspu
QIIMhfAeQ5/qteLwwmeL+wbwKsDcUXRSFWssTtpiTGElt/Ntxbw3krC1L3fJPSw518+D0ISBzPU8
PrWe03YQNujupzKnvl3oX5JC6L7ZzTcszVei4dK2nT6uiWLMQMaDVhuCIYteEsv93Q/VLQoYaxTA
RS85NaSkV5mGfC6mGQJeoBkbWmGuCLiw7vc+39TllhV+u8//WP/pvICBBG0dANsLUdpGh9D+QLE8
r3S9H2KkbQxB72Y09p/3PjAtQP4zoLB9MXu1TmN3EAnsGMC3NP0Pl9NNBfWQ61aWvO/UinJjZszi
jTdgDx2jszYzNYd9FOd0d93Kws0BTDUyPVmTgIiBUm+panBy2qHs7jPMS4vmbGtOjm9o/TMYHZ75
+cYB1HRPrCkOmFpmZvYarOnRt4799YwvLqZ8XF+R/PaVuxA2AH9GRxTNUTWDjQsj7nonhu+1qB/V
ALrkv0rzSBjfNMCHsuiVrNXAl76rU5NKUKR2lA2Og0pcVDIfKWlXDL639jhbNCLlVQAXAwxAV+6r
DiTK1qnc9t6p4jsrHmO/LTCsZCoqZ8W/5c+92METS8pyaq0wh07z2vvU1L9n9fwF3v5oOvUjRvG+
6aP2ovfFtHJqi6tD/ulhLIN7id2mlRHNjR2195r2tXYB43Xe9eH1umcs2kBVBS0ErM5w1VibQgQI
oobtvVUYxc7OTCOgpaHvoNDTr3y8i6bQfUPtF2WIizZcS6sSgEwcVmORcKyiF4hyb6bW/Q+5GJA0
2DFA/THATvWJxkOMoE57PzbFT5pUIANCWW1G+2TleBbDxIkhxSUwJ4w7aQtDydg95VkBlT2bfzeN
/qddGo/5OK/hO5c2EFNvIVkD1StMMFBu+JpkctqF1d5HVewzsw3M5jYXqwSzRTMeIC82yrG465Xw
J0ZWm0B5tvf527iLD+mbFm1S0LwCFHZe8fQXW7atulWC2ZJZGHQAOwBuDW3A84sY2W1TjBXHt5xW
7TYu7cdMiN88n5vNdZdfukRAVMdzDyM0DDBszw0VWpdoHcf65sypANHnTTHvNC224pVO4wU+APVz
qY9moFQFEoJ3ARSJ9KiA1EcBMWjxnh/tnRRiTMJqnwVihzlKLrSZ19pLqlciDiJvAm8U6A20H13l
ihz7Pk/BhsjuhdfNj9CEtg6uEzv72R317zSa3Sewl9r99S29qFOgxE1QV8fwGMm0Q//gfE9JA/RQ
Ap2qcKKOFVQRybbDCH3L0SOHzK5uKp29GSZemzUECJzaeBU8Ru0sGl65NjzFHKOcSDm4fqanXiDS
2lq50i9A9fIHAtWClBVnAqdWtqWxiqHJrMYOCeS3KWufc+HSgEzpHXhadQBMBTiKjjceSNfeOJOz
a4b56JCu2U8EuDKt65PD9T27PCj8IkhMSmghfpIqS8vLxJ6tOrVDmrSQy2T0LwBfs68bwwNAhpAn
76y1C2XNpPKJidrgLCsSO3T76M4tSViK8WB2GnQUXDcPaq1eayapH/XHtp8sUkl6+0GrHFrDooVN
zjlmljlvosxXvuiLkrA0g2o6Rh6bKOJAqujc/RqGtkiXulaYRz+1Kf3R2mSXeRCANgyQfeMKswpI
L/6UNbRljeGrzRvME7bW5iOo75aPX2GCV0hQAUe+pSx27gDsdFt0eLLM2A0pOqoUPs7fuuyzYrmw
BCiLji6dxFmiOH2+3haf4eAZrR2mXb4l+uzXfesjJ97ovLmtZ+rzfl55J6kJ0P9MAkMjY6aND+nc
JHEq9NQmYYddnfpd97vN00PKnO1o1TcT9Ptw53399Acib3AobqHwiZUqMaWeMPoPkGo0zOaHQfs5
E3FIkKymRr5p2Zo0uvSQ0/wOy5NzVeULxgRCVf0aXYqBBBwV7pCZs90F5aSBKee5tb6CfbvwEWBi
UcpFoASQBwT1i21MMwHNLzt0qntD/1k56baAcCeC5Uq2dRnxpCUpxoKSAjqe6ismZ2Y5OTEsZa9R
sWWznKO6c2u/ygPyhmkkzg6jATZrGhwXz1xo2QJVA9VDwNzlKpVT06aeGzGZrDC9ow/jhqU+Bm/1
86bIwUZDjIVi+tZbI+Cr75sPo5LuDzAe+jSqXkZBxjgb9M4KPW16sg22STxy1/BQq93dZOffx+QQ
iTW2xUU0lStFS0jusZSBl0d9UkZ1e6Nq3R5Gx9j+ylJ+aHP3ZqzEPqvZpmHks/cFzAGNh4oIsIZo
RCjZn66BQiCKAYM7xm8GFBNKaMLx8ruTNZvRWimbXcgyyQ09MaZC7KPY6XlCeqxtJ0UhUoBP+Rs7
QIhpM36//pkvOeqZLcVjBiuLKyvjVjiBTIjpDRu20VOsaR/fSf5i8lAO28RdSQiWDg8K0ogvyArw
7StXoQl0mW73MIoX8YGIeFfp3W4a0m2F0dN8WoMMX6aCckMh/yhRAOC9qxE7cwRxYumhUmWjuUkB
9NkO/hj0B7EzAzn6K4421c/rW3sR1GBUKriiUoewfdH4pSN1p5K3WKRT+wm6eZj0eN3CRdNQOsqp
CeUmihtzTpIeJmbd+9oa5buTV9taSGXu6g4KTQEZBcZKRt2uzf5Yo/fEefqdjvWWmlMwpvY2lVKf
trVlFnu+/tuWVo8sGFoYcnQPRsudf5/p5NVWFSGkZ3O/722BmXKffUrI1Z+aULyomeqId7S2QqOO
gql0fXf6fX0RH1/a2cUEE9B2BWsIWu6yTXW+iiHRdK9zhRW6QwuiULGJm9ifOiSK3hQM8bDVHD2Y
IVnK1vnN8udf2EbhQceFDxFtW7mskCpWbqYj5PQQcOL3yVbyUOmebPIfGNzzHy4szH79Z02Jp601
p6U1wZrti62+7XwAJqMj0BFP5C7Z8dvh6xou7vLZIjf3xKTivb2tz5ZZYHOLv+7eCmbmGwWmzaYb
qPYlUGWtHvGqN3O/Deow3a+c7NKldWpcqR8UUy0wixXG0xHvQYMErqYfeCH2CZpVQ3LXZCzQ5ieh
QYonQ29y6ECqysOMsoAaUwgg09F2MXM5aTd1u8a/+8BBXTt75bqpM1SBTOl33VaykNuXxAtYUPyw
Y384dvsiaA/TDk3CbfnVDtyf5n7etkH1YL/X0JQtVpLPywT//KBUQkzepm0noNsbEtwEjLTbSTyM
+nQktvYyRvrWrt7z5EkTgGdkR/CZjytntfIlqMlUT+04ts2PL6E8xoXvfYsRviEXcddx+YjfXre3
FLrwfAf9w0Lee4H4y0erq1wD5gojClL7OzHXeiwX6bzcUGAwAdcB3vqiLxBDw4yTGseboWzZZHxX
wum0ud3XWr4n3s8p1VaAfjJYqA4lxfhxESGagTZzHsjqqEWtJEViOJh/06bapFABwmXrX9+5hfwa
OLh/VpQ3mEWizsxc3OvRVD9jJJafUuMwjO3GxDTjT5uCmDOKcbhdXAeP3PMF4f2eIEWCqTSnyVeO
W/i17XTvV2XW6ZM2Dd5KyrKwgQTtsI9Bajg5NYWohiwDbhhHpqXPrvbbye+i4c/1JS1kRfL5DOw1
JjRKWXFlSaDQ2YOB29ypfhvszqn1jU2OzC03FeZqXbe1cFJntpTYi4KAa+UeMqJJfxrsJow55rIl
9NATc+VmWdy4Dwlj1MRkWfN8VVFf0xYkQVxjdE/j/K50jMcuKp4/vx5MR8QEL1RmIdGqphuZmPMG
/xJG4FlWhw6I8l+2MSaan2XQ6sDwglhfK0EvfMWoNxCCxBIVddTdzlfW9yiaNXZDQkAWb9zS3Xjt
1PrWbGg+wxO5H+hrWdFx5eSWrk2YRXnYRjEN0szKR8bmKtVMWpFQDrnLN8XXLjAxWDbaEKSZRwMA
NWA0eQ/dkTXpuAWngWUMvEDDTOKhlQV7s6iyvINllvf0IEypHdHSx7TpA1CMfl8/0aXcC0QenKWk
pUhhzvPtBb+Tg6cfGWHEIQqAJCn2c6r5FtE2hdkePBD6fSD5/9A5Cto2Eyt+u3ALgK8ExjjKBXJ8
ubLNZJx5E+Efw5Y4gYl5yJGxhkFaNIGiqBwIj2f7Bf7JBGSOo04RjvNj77w6kL2+vocL354U+pJt
BPQdIYl1voUViNo6B3UunGJ20xvJb2+EqmA2rzwil8yAAiPrUtDhQxHn3MyEyb0tA7AljOwhHDQI
wLfuztYO1xeztFvQbwCFFYOwUFKUv+Lkxe9wdCM4RouHfc7+TI6z09JmpWew9EWfmlAi8JyQSi+y
2AgT233sO3hcakLQJ0Vbztbu46g7Zpx//fyy0BBBmQgg10upJEuY7swKYoY9UD9G9Fayl+sGlr5a
vD51cF6WhopnGXojkwDJs4U+p0WnoEK13et+QZp8d93S4ieLJjduFgPz+VARPj8iJpU8aDeaYWkY
NUYCILl/QkHP2xlzkUBUt6HguThJH+hjnYTeZJgBCvxroucL7ohHJ2587CY0IVU82DhrVpfZHQlF
88sYwApxEr9YwzYt7OqZEcVVmjZzaDdLI0A1RRWge0mG6ZtVYNEv13d1we/PLCkXaD46jVZWLaJE
9HVIb2q6Um5aWsnHcAGIE6AURJWVJLzQiYCgQ9jH9UtvkqcyG0eft0UKZVVMc7i+mkVrGBgJFgFm
C6Ccdu4ipgvyX+kII0TMujF6aGWyjLT7nlSDr5FiTRBwYfPQ/dOho4fKJAaWKpeI0TV6MjDPCLNc
p35htCNQ0/n++poWHE62GE3kbDgp4PzP14SJ0HSGsoQRWrUXTNHrCA5XNa5R9BatQAYBlHQMEQEH
9dyKY/Ku7HrXCHPz1QB4KWkObrfiC9KXlGcCptaBv48p04jk6pDpjtUYf8yIEdJZv5k5RiCVeKDw
tzrRArtdqcYvRNtTY+qwrtkgsZGiRhgWccicdOeNImg58ysHOMHR3CfG9vPnJO9ytPsIkif1vtX1
3OOjzuF7hRWYGhSx9cfYXINJLZ0TCE4U3QwHQm2qh7OStaSvciOshTsF7jBDIHLK3llOVj6lJd/G
bYUXF3DMcl7euUPEfeNSyl09LETRHtE/hYy4JYS2cn8srAeaBCjvQ28SjSAVkUBz3swimvSQWPFx
KvVdFvOtwafPHw6IRR6q66BQAeInV3tyvWexrVWmVumh03W/Bht14aH8URN7pZiwEH8QDmBHloKh
rqlsmsXbSWvnREdVdnwYuiYwNMjla8U3lDjWgF9L9dkPGRYQ+WVnXk3VZ22K3LRmWFOIOXGvyaEJ
0l22r/60hwFKEvZf0En2xYvzvFYyIfI9r3zIaBZKs9DiwONEyV5boudp0ZEZz+MgCvOjvpdVRCuY
vpYPkJ98NJ7FY3IXvXg/pNA0JgNn/mfVylCexU/AcwzECTRpHOVAR8Fo0QGIE9alfZfH6AsxAE9W
MtyFb+DMiHTeE69xzAnqqHyeww4yx16W7/iUba5HjQUTcgAOIiKosfKdd27CqoaqjDwkhYVmBlWF
0TRipTiz4JP/LOCho1xSydyZde7CQpNiQFXS37spmD1WUv0d7PKz8G8cy5kx5RppGjB5Bk/TQxaF
8/Sqg1EzOy919Pf6ri1EjTMz0kFPDmYy0gEvyMQIKzZsJiPZOlMfCLvZXTdzIYapLkdx9CqDxGBC
mBHaL1Ng79D/y26Hn1Ht/8p9I4iDEQXSbKN3gVX4cblKI5GHr3xnWCZFZgG2IuS5lWXqU2F3oA7p
odFEYEXaUeojv33uUvvIUwu9+e5P3WSdL9iaUuXiBjuWHGomGUqqIrgABk8M8q3SaPV7licPJMne
sBlP1zd40TdlMQpdZUg2q0/IpLEiDtyHHnZMC3Smb81xAEY232ECw8pFc8EH+jjLE1vKx5xSACfI
jM3U9xTv7UAE9dHczIdoE4Ft6o8YVzT+WZ+fu/iB4wTxWkCwgqLVuatCy7Sl42BjiX29s0frPhqK
lbxq6bDkw1XePJCOV4EHdgd+GcckwjACqFkbmaRWB6b4/N0GrBsGAaNqgdabKjyXcCPX7KLTQzAP
Hkdh/AHUAZKH481YrAH3l/YMSma4YcDcAkRECYrZ0GcuxPr0kHvavh3SPWnmlU97yQQqa0hHJQLF
+ehKnEQQUbaoUWpiDm3W3raJ9Ws2wHC+7t1LgAngez8Krsh6L6o8MfN0ZvT5HDo/zB0LDPMr22RB
wQNtX2EMJmu+/ofugmyHYvYYRiOgKKMErFTUrltH9hRi1qffJX/IsPb+XfhkzyzIjT3ZOKgEGCiF
w0LU5z6Njk1CAiNKA1qsPeYWjujMkvLlMKA5cyeGpbT8UaIPCyHZ6+ez8N2cGZBLPVmKGXkkslMY
0J23HBRcZ/5GqpWiz5oN5X3dgCDkgQk+hQ1SiDQZAzuZt3W3xgO/PBU0fSC4hGomoGOo8J8vpW8b
vU8NLIVN37iZ3OVWd2OU852d/v7snklDHgBVYMuCbaCsx0rSTtNKEz1K/bfWW4GHQbpGvAb6WShD
f1SBAb4B4hXtCiUCzM6UxV4bTaFIvuXWCFKytcccP7+a+bFC92d4oXhsNyakzZtpp+dia8ZAJJko
UvN212LKbzu/XV/5wgVy9ps+JjqeuIumjx4mjbj4TcGwaY9ka/2dN90+3cyFj1HliV89tgExgrVu
8kep/zwNgGE8yiFdgJ4hxs2fH642GnPWdvKT0xzjAcrn87aJ+/m5mgVF+7qb+O+J2/H3wu7daDNC
f+uuyvQGfXyaO/sIFf39zLv2kcdW/qhrXnFTzRN902KtSnzGi/qJeE3lBvHE+UvhiPEvm/XiS6ON
0b0xokOUN2lv7cH5MTzfq8b0fvaE2Fl6nzCf9hlxNynUgzGNrDWy7kvfzew7lNWREJV6Y28Y6se/
074DcLIYtBSAODu5Td1R3PSaUd1gGIEj/DyJnadaAFfsRClGCQ6jDlq6E48/baz/C6Tu+S6aiuzN
mjyz8rtRy7ItERbtNq438FfAYezb3nLwSnV6t3gXVE9HPwEu574XkfV9Fro4EIDGXnnmZQ+drhmp
X+S88MBO9PokJG4BlVPAV26FMU9TkPeM40/0YO6p1WiOr+FKOpiMNuZj22o2uZ0hQgcpdsiDPUx2
baW7iA5xtQPlR8cwsbiiPMDdX9pHy+2HZ3ue6XtuR/ozmDP9W9+1NEycJBK+MdjFPWbyMepXbpev
1k0v4yjcB61mCOegcoppo+fuY2NmeYQVTmEPvQur3bbk2YPKQRfdV9NN3zi7wv4rxL4fjyDCb2xv
X7I/K5/OZTHm7CeomLN5ApQGLRf56XgPjePHz9lh9scD6Kd5j5GNw5YfrUO+j4WvQ3lgRY/8Yig1
CoJQK8VrEXAXdArUynETdV7HPJhvzYADfwI1vwPURbN0226bY3SXHeW8XPaDQjTmiLE+8c660/3p
sNaSWQwhpz9EuXGclLWJl+EoOHnqcij7s4dk/Jv1r4XxPa5C1t84/CEbqN9P1dNgdkE7QDTKS8Ev
/awytronSiAfjMhuvQF7wlLzVkSdX/F8t3LslwW/831XyiG1CXXnhGG5muHrr1aQbCEA9KHocZDv
J0J8Imcy/ySHtZi55POg+GEEOJ7VuBGVR6/eZjnpnGIM0S91thxTtG9jFqUrT+ul9WE0GeC+OvQ0
XbX7LMQA2ljfjCH4fQ00mxzxZZgfLKhFxEAZrWym/MnqLQAFIPBmXVs++pQrvvHKSG/0HMZuoKDm
5w8SpWNuIUW5XbG0lEycWlLuGyBK8q6cYMn2hw2uuEC4d6O9L7Jbbytnh8VB8dLyDQaIr4+fkKu4
tkolgTWnAZAW8/9sD0fjG/zfl+vMXv6Tj5xsqPShk/scuGLNMlKYGhJvw0UX6FW/4iALPStMQTqx
IdPDExtwjmK0+3QMy7g8YqpH59eNCEiaProZ6j16cpvH7Y2l2U+Tk3/6cY1iDDSOqA1/kRpS57a1
BC3GUrgiJCNk7/MywHN7azHQ8q3PgyXPTSkfepbHk8YLC6ZixyeFua8xueS6Vy590ZCfJh/9WSnz
db6aLGkwSn7I5nDAiB+HQxgcvIjrJi5zddwTAGXhQ3YxBVwdsjCkg0cnfZxCN5lRFLB9LRfQolkT
XVz4vLBb0JKgmBhA0Jw9X4nNc43mOZ4EKdO/WhB0f9Nov0tSQ+ydhq1hcRb2DX03ZOuQfcVgULVK
PFUjtFtsjhjcfImj1u/KNbX4pfXIAeJSiRfacmo1mFDezizLJqB9aAAilq9jOobmbmkX768fkMxU
lOAAAQ68PyBvhjq7SrobM63EVGHcJ1IkNblJ9sXR2Nb7tSEfS34AN5BKeVBMvnhMVUZfxKNmI/7Z
ke/Qb00FYczu9/W1LOAe0b3Bf4jmwGhcjKbwoOPWlXjbICcS22LG7KYs7P3iqO1BOVidrLO0plNr
ShLIOHc0sOjG0EwQbwwN0M/eDLqMkmBlXQu5niRsSQFgEIKJmm7GbpMVrjwkaHjdpb/NO3qr4eEG
WCk5mvuiCOp7c2sdSO+nX4tv140vuCLewEBq4cYH9U4NeYnINXPy4ikEmiIQ7Btvf1QNCAdJu7LK
he2Uj22oG2IuIIgG8oecxHU2RFGpm94YdrRIfJ1qL1OvvdTcWLv2F1cEXU1JM4VQuFoCFjPmAloa
zq3mZF/3+QvY3rs0ml/Sqnm7vnmLa8Kh2RTNWdR85b+frAlKs06NlG0MG9Cc9V9Z88WZ1kpiazbU
fcOTMkfjagyjdNjggQlNSBHMSbG9vhR5GSiBAmxjZPtyQJB1wY7o55RlZQ8znpM4fpGMmG3HiiEg
HIomVkEfq5T0u+s2L3ggCOUAlKE8Ii98Cjjn+f5pQqcD78gQQoJPe8CVuys+RJzjfXz09tpN+wNM
65VbUd1P1aaM/idnhldjZfYCNqE04HvDq2u0PkFl5PrS1Dvkw4qsQEgflPDRcyuFlM1oumEIRxaN
u2yi2l3M+/543Yp6aB9W5OsIzQULvVMlRDVAeJYk6WFF2JvIInex5bz1huRFWHUeQIFkBSKwuKx/
Bj3lkZBA6kwDLmoIjcLTA9ryPxp3P1mb/9+iQECUADZUxJWtc2PQg6qmGUKbINHstKNRofBQuc3K
G1eNEx92cPmi9ouL+GKEKGplKMvGsEPm2ce3DYbFk9YmPgjZnwx90pKsLQMgjabURVqZuwMU4lrK
w1nrQB7IUmPLWGeC3x1/Vub/wxQCLD5kDxmGCgm16ySxrQGmkkq2kIup8G22xvVb8gIHmgsYgCsn
h6rp2DCYmtPZJg9pp2VBbNvzT9Sd689GPrkWNBugx4GqKRIxJTpQNwZpvsZaeg3Vjs79mRJzNyJV
uv4RLfnBqRklIPCRTtCYgZlhNu3tDLX/bQ3FqD+imrqb3Cu6h+v2lgIQBctONjkgUKGGBqNstdQi
2D08ckaMBIxvu8qtoDESraEOLt5SHzt4Ykp5ZED7IxXosvAwLrJs7xRzGEUYlDEatU+n6U/kpNnT
0EfxBgUWPWCuVq7cKkueAqFV0EJBvIXLyL04CbZm7JVz2k88bGb+7g7Nr8FY0ydSM9z/rRE6v4B6
AdigZutZi3nTY6bzsLK95k5A8fqWdCYE2ygFgb9KNA9qT40FzlvfvkcUgfL6cS7FYCwMLQT0kJC7
KeGqS3M9x9fNQ4aW21bUkHpK5yHZACiOb8/r522WMrFidNGHTowqB9vrXV41okNEiWzt2EZ5tR+a
Ztq4XR+tmLpgpEpaB2RIZBMTwfhigwsyaAMREfx140xbEpD3Loi3OvArLIgtoFXmr8mu71fMXmyr
YtU69xwtQzl7KDUe8gmMM4GO/fhOyngDOkHQdu3KRXqxn1JGBlgnKORAYghKIefWOi2uRmim9iGN
s+pOVN2wrztvvhsaK/913V8WTCHRB00UTgNxfxUnAMb9yNAY7sIptcUWo6HwGtO0djOmmnO4buqi
m4qjw0tJpnWAGuOhrhTAsrFKhwL6LmF+N+/MXbFNX4pAf6H7Zkd+gku1cs9dRFLYkdm9TB+lCJXy
TNeatGwA4W9QDcitIbALTYBRHLM6SCiDxhvxBn0t21/YTvS75YRE1C1RslcuCTLogpsQ6A/7DurH
iQtY5IheT7m/vpUfcwhO82N5o6IogDTBxGWE5OTcQ7jWQj1mrusPDngKbV8Qs4eN52e3TWjfu48J
KvLirtqJA7vL/3CMFQ4KNKzjnfESBd5xjR+6sNXA0CLk4UmPG1it1g5VJLo0yuqQthR8NVbSyfJL
2wZHiUF684lYovosA+MD1Qg9HJwxtpyqtMOyZxkFvIeFCe33lp3fpUa88qC6/OrxtD8xoTgsYmxi
xdClDA0MHpzFm+1Sf+5FEBXFro/XnqQXBYWPQ/2oXkkJkQtmYe3EETVGq8KhZs81kID60fUhyxDo
h3jzH74O0FYwQuD/pLOVGONqkddA+h+Tgc0GFU1vTk3toGVVlvgdc9Nf0TjScXvdbS/3Ezg5OQxF
8hqlnse519Zzj8qZJqowmdLjmIH0NSbPc2ocIjP+nXBtLdO9dEtDzteWSH8pnKp+JYKBrjGWtgiz
rtjKg+NVGs6Yfhg1q/Ns5X6df5GwBWe0kIYCuqFieJIYk8eqkoswfm3v+H2+qQLIkPv2Tf0K7VSo
eawhvBZiAApcsCmDAOKYilduR62p0hwWtdsR4ZTvo80+3ke/qY7T9L33AnciGtuPURkI4dc/m40c
UpyPmOYbdNTHXAxDO/bs9foZX5CTQe9AJolRxVInDIQw5ZBFXXK3z7Qi9BL6uxz4XUpdDB+o8Ghi
+fuoa9xPSQFy1lSGFTTowdJKn6vCvXG66MnOS75px26PAHtb1B1B44w+0Dar/SHOD9wpH0qaPzMr
Gr+3Q1s9xGah+5g09kOIiaxE2csj/ZBARo6B84QelHSvk3SxKFGmcTqGCDPGTqAPRbWL5rnbXd+w
NSvyozmxMtSFaBInisPGiH5jkuAWU1FW4thF2/J/ZwLkvoQa42pSrqUmpk7fDjiT+i1+toLhEYOP
zW/1LUTj3w108t7bIM989mdNSPqypPLhDP8MK1HGznkZJQYMU0gkbq0bAbRFq/viu/nD8cUmBisd
8vxr6JPLWxguiLgNEL+MM2qnrWadDXVhpwh18BOyFpoIbh04tffZqgoWR5BXfDByIROqXMJJzW14
R1SEE6GvA7VvsihaeZ1dOgfq/sAE4Q+ElgtOpRjHMvWGuAytAqKgRdBYa6yHRQsmaqCAuRkozivu
J0jvsYG6BSDSVkBFfRPxtX7kZRiWzQs8ugD5tpC6K/tkuJ0xazMtwFzO9C0TNaKUTZ8Lx0r3cZOt
HcvFE0wCbUCuQBrioNKhom2yRkcqa1lF2NasPwKWUm0GgxwLjT4OSWL4RYkWNlppEPb1krWu/NJa
T40rXxq1urgSoAWGBu+7oBr1H3UBUS5zysrt6K3hMpYODyk1yL7gF4MhqFjL68xEI2osQJDRvwAj
QgIOiNF/cHN4N8oe0MNDnUA5PlNPjVFDYRyVqXo85qIeAzDo1+jSS0sBLQbqmai9on6tFA/bWu+h
itjh2tCnvyWGJPsj8trPhlq8df7ZoEq9sJ5F0tCxLcK4KfxODEFbZ4fPmpBXHjwP0sS4BFVfd+ya
6lmTFmHS9SXYZJVRHUuRZM/XzchL9DzbODejXE2i1lvasARfLZ995g14YzSgBJi+Q8A3TPRD0X+7
bvHyq8JjFFVDWwoioo6s5MKpXk0C30sWTt43k4y+8Cp/gEQEKfQN6ctjapM7lk8r6EsZfc7XCbQc
QjlMykCrskR4OgGNhZdc2PN4vnNfywGUQGi6f4/jOAqqgbj768u8LFJh/iByKrwoXB3/ozKAvLrp
7TjTWdiQqHpMXfAScuZau2E22v2M37rp2ejta4uhc8kyjFyZmLXiRJerRuIhmU44ZNAS1VIjT1IX
qY/HQk2vNm1R/LaMH4gnvsYGfBbTypIvQxZm/kqCOdphIIypyYFRpsCEdlhxqVmBqAkWiGE6Ze/P
0YrXXn7j0DrH4/ijvQJJYyVc8VTEcVuxBKR584ENqeHbrrM27mhh886MyB9xkk+BfFDnngEjJNLF
pk947GsD/5q70wYSRtTvDPzNdae5/BpxXLjdJFSDSBnvc5MAoiROHicM0AbHt7zBbzqydaO/mXnX
6LuO0BV7l9/ih3vgrAiu1QvdqdiwhsriNQuFAcLdCLmFwU9Ktwgc5jrbhub2pjGgi46H3Jtlz9vr
q5Xx/vyblNah0QsZYjS+VRZoA0m91isyFlItPjBTDzL2bvCVxGfBiCQTAqgMv0TRXXEVjwzC1kcX
T++M1zcov9EN+L/VhgDzuiJgtOCVMCUZ6TDkQpbx/PQmzL0E4stmIdBoB4wl9jFPc6W5s2aCnJug
zPSiKIGJFNhrn0f0Jm8nHlw/lwXHB+gB2o5ych6yH+WejrQ8ZXZksnDUy0BLqi/1zI5QoPK1OoMC
qfl+3dziCUFKBZc1QvOF0IiYkr7QtRmvI1JscZnuPXvadUm7EgsXtw4ZAfo7IFGDhH6+dZY3lwxI
QKxqnsZDGxegSPa9vdLlW/iCIXz+z4pyn2L0H+h7NQ4IlPBjHQ8PHdeQnOr6DmSMUPeqci/q7fUN
XKj3gAzuAliLOcuY2uEqPg5810RzQRiewdFm0u2gS/QjSTqEjoepmZ5Gfpgnwxfk6wAVgTpfWfOi
v5yYVwJllSJ5BhabhXp6MxGMjy2zI5kf7QZUycReWexCyDpbq3KMUzOSFEJ2LGTV+LONtTlwaHkf
9Q7faF2xmyo2+wOnO7Pt11rsix6EyaNwIdScIUFy7kH/j7Qr241cR5ZfJEDUrldJtdqWl/bW/SK4
N23UQmrX19+g7517qlhCCT4zmHmZBpxFKplkZkZGELfEmKkJR4WU30Ne9Y+FupbhiF8vhUS8jABM
RjAGhexn0+LkzlGMoVfMqsVZiO0XYtePxKleM2dtFmVpJadmpE0suM2tNO+SO21y3Se718ujYiWQ
lLnumGurkQ5DNNRJ2qg8uWus+Dmvqo9aITfx6sleOnNgnQFREdDteFZK30Uxpm7QgWC+w0vBDEzV
DmrjpSLbWk03mUUxD8qUzfWVLbk8OhAorWKIHJ1v8e8n30lLYgBI2ICLs/7FOT0W6TeQ2R+0uves
8v26rcVd/CxOo9MOIUnpdOdaRXpI8iV3E1h94whSB/oclOqa8tSiTzhI/TDUB0MyzVSGN8LETLwF
UOH5MY7stU15tOIQCy9EJH//2JCuLxXynilN4RAlNJhdjW2zvt1oefli6S/XN21xNf9U3E3pJaXo
QxQpCk3u2loLdTZ/hxBsunJPLnwYvHcR+Ax0EEX9+9wJOrtvAPnGYZ26dKv3865ryxunqHfXl7Kw
aeBOAucHnoUOgGaSr+lTkynIGZI7fWC+081+pxQesFNeW6yNuS+cJJhCD09M89sXhSjGeDT04AkC
Z07p1xNGQ0CuV2KueG5zr4l/xPaaxcU9RNXIwYSxKOZLe2jGVVEja4DXJdY2mQrkQ0ZgKsX++h4u
FC6Rm6BhAFplsGWgfXj+raqmNVFBxLUBGb5aA/cHCOMx/cF2UCfZutrR/utOnhjhLn1nc9324qZi
fBpMNKBeAmH3uWlLmaOuZThY0XgPnHkQ8fpn7RSgLTJ+kKY5TKtKQAvODy5gaOXgJIODRC5bMrOw
dDOB8yvzX9P6wYcp+PqSBOG4ICgEb6ws45EBS5ckPfKUEhUDd3YxNqLT7WANqQ9jb5iSukVJg6x8
xCVfAT2IoADD5XVR/rOt3GgwvRPfDfa3hodl8dsaVp4yS2cNUw3oZqFyhHecFKBYbzhcB/HXXc55
42spGGMQ/b0o7h8sja9xJCzcIkjzRJlK+CUALeeeoebZZCki3YvI/NEoU4BqEPNSp3lG9Sf1O5av
DbouWUTdCvcIetniIJxbpGBGsJ3SjO/qGsiwwTUwhtAbIUC6ld8z/t52xfa6qyzUQf63pojSLZ73
l0ASDCF21YC2hDI4Ty4DuziAaIjGd62jb8ac77Q5CSbIWU+lvuKmFwznyCY+65n/sS1tMLONuNPH
WHxOX53Mj8nttw0pX3Xw3EJ21HepuXFaazs4xVMOAp0vL13QGWCKQGhygfFKCjoFy1R1QpZ/Wxsp
RjDLgJnqFtJze8o0z4Hweo3/L0613RTz5+u2xZ8+f0gCOQlkEniiHKgny0FHKSALwIy6Arms/Wym
1N7lJYfIZ+wx4Fs4VQPHrjqPEgxjXrd8eYQQyxF7PgcaDGBBJBdrBq7mTYSeHEg59NifKJQrgIbu
urVW6WU8ACxfA8QbapboysrOXCuQbStttQD6KybP0Rw1EQY1Cv3FmIrYXPmYC8tCBQGPS5xTZAAy
ONBltdVMU1XcgaSi26e1w7daxMbdNM8qCEegK3h9Gy8XBwgE7gsRGICAlXuGtNGqDu083Pqk/84d
VQFVWpIGVCNrIzuXKzu3JL0vGhvMqahiJpiJvKXFo5G8KulRif78d+uRjmI1OLkDJimk3+O3EgM7
9STYQ9fu2sW1gOoSUCfg/i/u2nm0JrPBEAqGeC1j08T2czmoB5A0WT5AOivFmAVjAuoIV0eLGuU6
KZiCPadH7RzAkahzoSOi0dKr+PSjbMvYGwus7/oOih06O9IQiYOfC3ZFvCWwvPODVffKBDGK2rm1
8pr8VVPLfM9Np3tGVZu8TXjT3aSVnb3qxWitFM/FX5Ytg/JWECwhoGqyCAYUTgmrmsi+rQdSgd+G
Fsofg5fqipkLl8cCASVB2os3BSBPkiMWI6QCDBNmcih6NFzxnLrdulnyRWAsypxoXhuIyiiV2JD1
ON9H02BdheFqK1Rz9VuO4a56xqRNR/2Mr72TZA/5NIXTC5Qa4gZsnZtqG1TEbQZTOodySKR4MXO3
GPOL2dt135C/0KchfBkEH8HDKpceqYFrvclHK+xT4KXQIyfxv7KAhBeDvEJSTdq1iHR13aSdFYqR
+NH5NvI1FdMLMjGxCBPvZAOoNxUsy8I/TpJq1YoVqkW9FdJD9TRsKgzqYqxUcCxAadcH2q8OoE3g
2ztr273bOwPN19UxioWNhI8ZGkrG+CkX+Ug0NmOq9kQPDfTBWPaKG3YlaxQbdXqYsEpRrRNtZcSO
i+GGMmU96Uymh5wWfpZWW25tMuj85baNwdqV2uqSMRTZRR4AJpiLoSE3jXstrage1lMKTfl6Giov
n1otHKDRuKHQr/6mj1B8Wlnjgt8j0YEUKcRB4TLyeB40IBWrSBwtNA2w3KS/Esvwiuybq7x+2e1P
7ehSBBYSdGUEBoYwLnVwONzaBV0JuhfAE8jGYEgCk91A7CPEyydLbdxMadvIgaKv6veH8tv4Zj1M
D+khw/DatI8x0Ib5tZX9uwAnwypkAdATgWIn2Bpkq9CmqakKRC/U263j8GRCiUDxbb/dlCF7SB6z
P6sWLz0Fw8FweAyIokKG/5wfvhkdSWJXqh0mh3krOE2GnX4z3/A92VW32ZO1pZvpJlplEPyMG+fH
AXZxhYLwDrWtC9gIpyDdsAxqhxlLNkbxGk0/i7y9zUrrLun5XxfsvdvEoPsBBHJ0+ICssd+VaBcn
eZtgfrkFe6we+TFw29ddS76M8AWQICEIAGsM+PRnQeEkGCkarWYrTu2QMwbSXRZQkO+iSLbypRe2
/cyMtO14p7McDVo7ZMy67cG1BpzabG6qrn7q5pFuG7BgXF/Y5dlEvo7SAMKbgPzJPca8dhPWN8QI
c6P3cntbZtmWGxhSS39fNyS/V7CD0EDDOwvTitCDlV/MmVErXVk1RlhMyQNh0FgpihDv5Coub1SW
+Rwc0dctykkPCLzARAmtIoFAgjeJpZ98M6ea0mTMmRYWCj8YxvyLwD98p46fmsbZg7Ks8UfLoYAN
li/XLV9kuZ+mkR0I4QZIv8mLnQeaztqkEKjduwBOaGTf6eXdXM0/u7z5ntF6C4jqHgM5T0M9rwkw
Lq77xLh+vu4OdHwZyHi0sOqVF40UGzbkbmBnSuq1HFImjvk9tsg2jfi8W1m3+NPnx1fMhwKPhTc3
sBW6VHvPW5Qw5tkhYdK5mu9m/NFSpg/U9D5iVj3pc/ZQ0eToJCBtsvtHA88uL8oBERx79m3lp1xe
3Xg5AGmMVzIed6qM4zbNTrdAYUJCHkz+tElAMhIfXb/18BrynX29Y/sVi0uLP7UoLd4eMIYwU1gc
e9W+L6j5h6UD2k8pxsfUgYfFADLeOq0Lr+wRqKY+Vf2x1ftNVvC/Za6sfQxx3ckfw0b0xkA8QbVB
TkgqkCpppDJIGM/GQ9JO0W4GKVaAhi5CJbH+IHm0/DaDApJr0gMlxVpGfhlb8AkwNQyoCaiJLxAg
Ex68mlrMJFRUBecu9TLV2M/Rbav8ub71l2Hz3JDwhZOT3lhGhQ7IiG9dFD97td/rKTie8keV/kja
NfDpomPh8Y6LEfT2F1VxZSBOiSK8eGVM90SjN3GXHK6v5/K2wXpOTEiRK0sRzmaI8UFm+kVzuMet
yDeGtdLM4q6dWBH/frJr1EiHLh8TNETm3M8nMLJS/VZP9lhdUK6OIaytScr4eW4bbKZiTZPm67Ed
OCaEgNfACouRFzNHggEY7Duodp0vqkgywlDNJKHBiltNy0MzzbcMcdqfwdoLlrL5OLh0w/j0PgK3
51//cIu+IYAdAAnrl6PeM7dNTpWIhHPtfChtugWbyNt1E4uHCgVvWxSkQS8vLTCnlQlSN5OEWv/h
4IGgzCPG19/cNT3IRe84sSNFsxzIUqtHEhs2FoRQgKh/KQQLXEKei5jftWW0kodfvg/g8yf2tPMP
RzjHuxD46xAvkAckKh2IXNLfVYrOJmH2q6qMhQ8qqtfru7lsFWgJtIpRMjQlrwTj8WDVaIGGcW9u
mGHeFEpqe8D6HvW5/pNmY+nVurZSKbpAaIjngeje/cequMFPTl7VNgXuCHxDc3KeujZ/0PQh1Mfu
oyJG7KlRdwSdIPNTtz0WHbjPcDC3Y2euVaSXjiTKwSiOoWMJzLm40E5+RsQrN4pLDbf1PBzSajxU
ivaQ687z9T1eOhSnZsS/n5hJrbxz+IR7sSzZASwgzylKdSvP2GUbeMdiX0HfKsMro56VeaxgR9Op
vR0ceizntamtTx5H+T4FoOv/bUhfbUq1tKjEOhKDO0EMjSA97ndjT8BUV+KMqIkCMmhzjD1brzaJ
lgejyX7EtMf0eNp9r2j+E9qDHrTRAR2crSMqx8e+AOw5H2m+EogWPi3IQVxUxEVJ8qIlN7j22LKk
VkOjskOix38n4m6RQe6vf9qFYHRmRvKgoVNLZUhaNQTNgV8P1k8+QuPTHInp0cj++WVjAlD3n/2X
I19mpA61EnzjuKn8tLA9Zu3rrvKZ+2+uePAhoj+Fnp97weKCPk2u9cZEQki4HjGggyk9Sl6ur2bh
CwFWB6AlmNss4Dul29ceMJjGxJsFSLTnmFaYBMrt1Ot05fd1Q0uB/NSQFOI6xVCTqSEk7BFA3Db2
UdzftG5IhqfZaIL/zph0Ruberuu+xpPP7pPAQZ9Nbz7cMg8MG7Tv7//Clm2gfY9OugNSv/O4AnLY
hPQJrvo0K/CSdrNbjG1ukJjPgZJPCOfFWn6zuJWCzEqQ3CLPkd5lrltbg6rBLxp7/uCN/TCP+TEb
2sDEcDpklMo1coiF8yXwg/9vUHISjCuANFUfSAgCHn9UtJsheUIf0cd40MqHE5t1EdzgJsAvoa91
gVZNE3QQjBKWDE7voGu8T4Hajp30MHT8Nu3sXVO7369/v2WT4sOByBearNJLRi2RgCRTj8fSaJuI
niB21aboSZ3dj3hoIy/R3MJjibFy5S/uKRb4H7PSwyYp0b5QK5i1o/iXOY23uUV/RYq9B/b56foK
F/0F8QP8F8AzX4D+57GfJzdpSZgVGJVUsnFLJ1znfMgxP6Yo971trYmvLa7uxKR0ABtM7hityXEo
tFn3bCW6VcfsOeLavl3Vm18MYaB8Ro0Ftwx45M4PYNQUdgORVhIWbPLQWKb1n7Zc2cLl9fxjQzoB
cwta6cHFeiqSoU3Yz6+8d9+UQr8bOhD5Xv9eawuSIso4Ng3LDLGgVt84VbNR2TOoC75+N6MI9s+S
pE+kEZo5vMaSJgWvrRvLvaf9Csx9eddEzx/J/6VmIjOGGuQ1BWJ+MgVN3T7bffqrItzwhiJbwbkv
Obm4I9ELFOAGeYKnNDRoQxolnBzNplingaH97pzM62bmTfFKzFj6QqfGtHOXy9WpgQRATQRGxfIy
qKEaY/PcF+OK2y3bwUsSjUckWXLLwrHGtnTnlIRRbj5YE71XhvY2IvFKJrBoBhUqvNTwRlPlGRkO
QsMJymQoGXWt4WndeMg6PVQB9/kXnu2CrwIMLsAnXmBPmMXHnvMMPlfEnqt8b/Up6Ls1z15wOxOj
RaZB4HTQCRXLPXnpK07GMFraqCH4mY4W4e9uN9x2JXkeovrw5aN69vIUCcGJqanO875PuIoWJ0Ir
8MugUOFPtK6fr9v5bMpKFyPwiBhiwnUPHKzcH47aLk2MlqnIt607x1U2rt0+pJzb2ziqjq1RQTFM
2QPbjAA/Wd+TwbY8fNKD6dIvNsSRNZ79Eik6sR6QM3WsVIhr/GrpO+lySOV9lbRTNiIHJ+YqPVFL
NezIY2/fGciGZ/N9TNaY+BY8/3QxMlrH6DqsxMVi2v5dnyaMn310SKRWPt6iQ/7z8WQseDPRaaA5
VqPtjCMJCLruQT5sQDB+595NQetjAGKqj27tWZv/0rQUqajiVnqEFho6aBCoqJ+LffGYHqPACNRf
8+RlT62fbi0kMSvh+EL+S/qC8jQcS1in6AnW3GzIdnjqdsVOA6X9C7+H2J3fbU0Y3xf3Tr3BssnD
9WWLY3fltMh6aqlb/5/x2bwttLd8WsOML/RCz06BDChzm8pmpYp9zQ78oHi2GnR3zqHdQEcNipv8
sfhW/lkb9fh82F9blvCzk2jTTDUxRxd72m67zQjua/4tg1zgWx/56SF5ijxomz9mL5Wz/fp2giIK
kRSYEdGyP7fba8YQ9RkWm0ILzJsSAn7vtvx53cjilopkFzQOGIkAv9C5lQR9IoI+1By2Qef4BWhh
9mSfBIZnKfCWjXKkm/jbmqcsBACBIcI73LJw/clQb40bLTGhChwi2YK4GaYKFYD/wf56fXELEeDU
zGe9+OTLoeDsgHummENi/ObogJlc2TAr8tJhjTxpcUG4YzFRhtcQutjnuxgPoG1OimQOZ12/z3m1
iQkcsonI7vqKlj4X5mnRmwf+C4BO2SmsAZBKt4ynkFAwBKMs2qC35QRNUICRIlQD7ivBGhPTwjUI
wUco0WPIFiRw4DI9Xx0vyKw2HJ9Lj+aADA3GaWZ/1mrM7EdbEtev6fjqTMV9xfqbOskwKjAEg/sv
yvvnP0O6A/tOKVuS43MmbhFEqROUpX7U9NB1y706lRuT3JemtXWAolnZ9UtHOrcsXYw0jt28NLEB
2s720id7mz0Mu+hQ31he+7cMnS1qjnf6yitnIZifWZVzZCtvtcwYYNW8xy3i/C32ee5Z0Pb86b4k
YXuMn40tGLjuqeWDPtT+fX3Rly59bl0KDEXXm13NsdtgHQia2Ai0xETtwd1/3QwKOILJWLCry+xm
qQIWOsfKp3Cof7vQYLPoS2yuMO4vLeXUhvRedNBqQlEINlzrpcIzzXQ8aq20MC4vP0DhMLAHWjhM
7F3ATRnXe+B46il0onrPp2mv9umKiaVlnJqQvsiIQYs5gjxuWOgIzxTa3W0aKMbj9Q+ythDp7YKr
qDRMSD2ESlY2gVb3e9qTNQL6y7zxfLek2jGBFKrD+moKe/Q8jEzftAXzHPY88AlCr2sNgqXjCyQw
5PZA3oJxGGnj8qKdk1LH9zeTl7a9S51k3xl2YOa//sXWndiRti7OGzobczaFeZ0Htkl9J9NWQtGC
D+CyVsGEBVzkZVvdcvtsTpEJhA5er732UiSdV6w1bRaMAMOMJjQQnkgb5QSYm2QAyVk1hB1/jVz4
Wfo+GStVikUbGK1BYexTG1fygDzjVVkpVh/O7HvTVhBoehvTlQfpwnfXXJRbUCMWvALyrTxzp0Qb
X+3DTnvO7L9G9MfoB6+I1loGC2vBQAtm8sRnESWD8/txnFkKFginRyZ/7PPnVrtLlZWX/cKp1PEM
FKNSQvZbvvdboimsdRsspUm8osHVG7crb4tFE0hzgbwGFOyCcYJDEN3K3LQPXfN3Mo5+q60NTizu
0z8W5CYOJmAUU0myPrTLwncV/TbRb9xqLRIvWQG/iYNaBMhlUAQ7/xrT1NRzmZEudNMPKCdR9ppl
a91T8TfOcwI0+EEBh9YWZu0vFO8wVVfNNB66sOzeCWCg3Q8t/qAtRou8xgoS8n49sCwtSUMegLET
B290OYAV6LqDeWTswiSevagEQk/D/zpn5b0sHlDSqgTuE9x/OPku9EjOd84YSwZmBN6HwhG8tACB
N7Dk96mqHE3ULb1ZJQV60Zq6UhRdOKdoQIO7BSh8hDX5nIKttkPgdLswojQcOhrMmuMp7BdJp5UV
Ltw7CAYCiYziHgCC0gobNypGu8Z3gzjOfVRi/ExTisbPzOoGqeVNo4xrU60LpwrIR+AewRAtMIni
057kIMrAjJ5CjS+0k+6GzfY78smVa2fBOzAugUYDiKgwayVPg0TVnFS104AgUplACg02MtYEKpTm
rjvhonecmJFWktiAWNOOd2FsZMckM26auZ+2SjZviAVaKttK/8zR8HTd6AIoGMjRE6vCd072r1Rx
qzpZ14XFrNaOn6mFnv2w9MZ5i7VI+8mtODKObpF12aEDqInsaqWsTJ/Nbu8GM9gW1V2qJ07uTUrd
6X4/UjpuzCjKe0/P7cx5pJSsHqQlh0ZjF5EaEi4EwifnPxoEkgbXu7QLnZpvbfWDsocxrXwz+Tff
BCNLmGcGZwpG36TMrLeNoUHvqQ2B5/AdFSiZ9r6O3qbR9JL5kQ2/V76GeMHIEcIE7wA0lxycHpn3
oivmLsNQaouUJJ/9eE/BKEselcSfgiJIg7XayyeZv2TPwn2ElBNlWMG7er6RZc6m0lUyPdTvwSS9
n/cq2Wrpg6Ju5pC+ssO4U2+anxbb6Qf4PaSG9Gdwd35VnAn0G2e/QvJBI3ISszQTPSzch+o1Ke6Z
kfgrj/uFyATGFjEEAspeB4qe5ysFObee1jzSQk3htgfExm3XgsIECKiIJvc1tOpWPqXwQXlrTw1K
W5tafZ86zNVQS2sP6p2YKhj92W+f+G5NVG0hQCH0CQEt4OfFlPj52lJSj908YG0VhzIsnWqQjVDi
5Ub+8/qiFjbxzJD0oRSVD2oRwdCoJlAoxU76XR59bxT9ns/Vz7rU/l43uFCPgUrEydKkA5i1NcVQ
1+cuNh/O7PffUmwkfRv9IYg0z6hxKlbrMWvLlG4xyCc6pT4oWkh+zamnB/Re+w7xTht4Y79m4KvP
Nobt1S+Or9/r36+veOEWEK0IgLx1MW0rMzfOBnPzqMA8j9qwTZwA16u80THDqHrqUTb6RDE21y0u
BdPTG0Da4qICHKNU2i40EcWN/M9kM59WEFld7X8s3tUnd420r+lgWmzW+i7stfJQp/ENzdYe2QtH
AaRgmG9ByxQBTX7HuzqzpnLMuxDE1XejXm4LS/EVk631/JY27dSOtJQ8paU6xSWeVNPBbR/z4mdk
/GmMtZmopR07NSO9tUeXosCr0i6cqblz8+qbEpOVRHFxJXg6AUmBm+BiRhNaRhYg9VkXtslTjKF1
K+38sUh8xXi77meLnwZfBi9RwEGBNpWilDvqQ6vCUFn9cKoyKKLUV7o12oUFK2fnRyz35D0z61AX
bgcLYddUtlYbHQ1rx5M1tuKlU2rjosaNie4BWpfnVtDsHfKcYPwltuPUA+PvMec09qmi7LWc3ZNo
Qjds7a22tLQTo3JbD1mp03AOo26UPmsA6DluETqrE4WfOt/SzQVcFA6QmHPBjINUOiDllMa1EWth
chu/NpjhebCF8EMQBdah3I/HJOxfkz3q4cevU9zjKQD4EKABmP7HfSbDXorCTKyuB24epFm+0ZVq
AHb9IFOSp77N12Ynl1bqivmJT9/HQKzY8RNnGeN4ZHEDzFkbDBsCRQY784vKhxRb7GmH+JCiAsx9
3DAhj/f6w1iuPPkXvihGp8CQh1xJx2CPFHprXhp5V8VAXWrH2hq9dmIbU8k2Xz54Z1akWIWxoZy0
mqKG0IHz7OKHYZebOav+SyvSkYgmdyhmYaVOniYNos5qBzbS1+tLWbiZBcEq6mYYwNZRgDj/YDXI
E5Saq2oYFxj9imOkYqFaZKFDfgKStr9ubCEyQvwUuHkcBpAQy3dJ7UCqXUxxhtqsHJ3pGTdzoLjT
trOfv24ICbFQIIHTXzAmudzSi9Ts1RCg1W+oUXjNNHp1ZG9iayXYLzkckiYUHVGIENzA5/uXutmQ
lWYGSzFmaXPMwXhDxMAVw/OVSsDCzSX0lFBP0wFdAtL33FJMUvQyeirWdK8197mx1nwUf0CKUqg9
Cjk0wJaB55cCvWrE4JSk5oyZhvKuw2vCs6p4G2v6b7vTHoaJgMZjdt4nR/syVARU0SjgYGQYMjXI
KM5XRt2E89pK1DBXmmOj2pA5qHWkEjFbiQ4LA9HnluQ9NEC3WzSxGlZ/jeO00YN8IxQqmq32K35A
L3IXbdZSscvPBpOC9x31b+j+yqxMvaojJ6ymOeznCEy/N+ZaCrFmQDrBZemUszJqMzxQ3fFqHL1k
rPoV57t0c6xCCAhh6gS3tBzXe4ohEIgwo//NnMC1XmuDPEDeZiXFW7Qi+HDwqHGgQil5YGZXNjgM
2Bw6bbUhhfWLcf7CGFupsi9MtGA1yNExboB+PoqU5w6na0nhzG0FTxfjDoZN080MGqOt1nTqXVY5
z7bGG+gpjiOoPOJ5F4H7fcsmpPLVlGSPX4xVOG4AMxiIIegnqnL1N0YBsyKTGt+7A/E69xWU06Tz
mm5t0cIPzo437KAOgmwWCgpoIkivxbyMkdLaPL5vNu2t8dreV77iG16/SWJvvltvwl98TBCWo8QD
9gFBBoAzcL7JieOKGWoM5c8zfzGUMtSr4Z2nZMVnLuttaPzAMTE4guiBJoB05RfRMPed27hodech
C/lvYAaH3fACOr5NdRhfUWPKbuL38m4Vu3RxnaHngIELkCeCBg1PDunkgYzcdEeqWmH6qnzjBzAQ
bePH6Hl+mo9Z2B2im+TYvKkrZZfLBF50OjCYDp5m5JGQeTjfV6dzczhh5YTNgOSVqN/LEVXG0rhL
agwOZ8PWLIGlLtvf7dj5Q51tR/ZXUXtAH9TNdc+9/MKipSd6lMgMQWwnrd8tk7rScCWErXY7TN9H
+/s8rYE0L6Ibgs2pDWm1GJgYDdAAO+E0QvPWfFLKr2eEQhoJfXxM/GMV8n4y1xz1PlcAUBmyKEDu
1nlabv794lZBDQFvHqFeAkKBiyy6znIIzNWIbFP12vJ7NS4xMPjldBBCdUheUd+BvC14Ws4dA72+
ZigHYwonGt0Nk/J3qLqARPX79aVcvhhhBnQsAjmEl4gpnetm7HPbSSbgH/j0bHGVBtoQ7yiDohSJ
oQ1WgzftusULH0ACc2pRuhZSiC2TIu2nsGTgnjNq8jLW3UohbsmG4O6B2oFqC9ay882DVE6UsRht
6qFFGMbU6p+c2b+ur2OhOAwym0/cmmj3XbSNUo7RyBHDFSHbWLtm0wfO0TC9JvUtqDdOg8f+tHtz
UxxGyzN384b2gXJYk4UXCzm7BjA+iYImUjMQllwC4LOozmmvKD0G/F3+PhK19/ohJwAKmz9aMrE7
SAZlALiqaxP+CzuMdg8KxXgqowwn33OsgtJEZcI9SUmHgBnFsC+SIlpBziw88VBEwHyHUDVHEihT
hNjMdlmaKm1Ib937Mai/Mz8J7E27GT/MYwyS1Dj4ejcdkHvB4Yz0HtO3cloTqwX+W2gtYhTgbegw
Tc+2/Xrddy5iLS5SRHsIgYPdGHg9yT8tmmEON5vbMFcdTzfpHi1ID/Q+a7fpgh2obYLwEbOYSKLl
7TOisuSYeG1A3jNu06d43x7mQ7lNth2cAk2TpNpA/XnlbXKZeWAGHQdCTJlAz1RObQBAZ5bapE2o
HgWYM9/poMlar+pfRi4IS+OyQvIEKTxbfl4mcQEyU4XycCZsO+ubFE3AGEQfluqxaNh/+YPBH/Cq
QxUEGES5OFeBGbSoCpMB95j5c/LTZcMWTdXrRi6BjgLBgXI+KIjEqZIPFY2AFyW5k94PPtnaW3S3
Xuq3Fl8KZZadgrr6Sii+iB6wB/IvJLtCeZNY0mNLB7QYteAixYSJ6Zms2ZYNpHxBSGr80qNyN9Iy
+BcrRNKBmTTcAjjOkkWjzJSauTS9H0eIQGvGASoSXjnYd5RCXLRP/KH8qCK+r9IyUEyhlZc0nl69
rPwMkRKchU0sHHceEiDIkAGaJd1BCer5bgqe9vs8RlUJwIZhrA/2aKKdkOCdqVlvfYLWSUm8BNkE
CFSObfL7+m8QJk5/giCxQm4OVA1KiZiNkS7egnB7KKasANzF7DY9caHu3Y5t61sd9AyjuqZr8HX5
wAiL8GFAkXBTiHvx/FIsYnuecmbSUGNRqntK12NaNa5iYMchKEC8ujHrl7bI1JWL8pL7VhgWahd4
52LqWO6iUpqocZvpNHRbdIwgzX0Y5s492F2THSu3LLag0nFvFSeyCwA+KrrLMRD6Lpjk3q7v+eIO
CK/D4C6mTeXHDs+0oaCjSkND0W3Fo4rZvtet7bybsTOC7ng00shDUx5lxn9hGOkTypjgbMVNdr71
o+GmJAczU+j2ufoe0dY80rJxDj1n042TDGMI/gBz5RG05GFisguoDFxklnzWuJ2qQ18pNKRTod+q
XdM8T7HhHuuy4C+uq6xJOXwyS8kuDZZjcboFZ5lcgG+1whndAt8ZKsHVPpuZHXDNeDZsZQ+0VRPw
T6LjSD/maZx7s5sWGDuLu+0IoL5HemP0VTC+B301B+DcvM+todu5vGk8jlvaMwv2Z27c7aiTQw7V
Lq8hxeDnBgRBzdiytlGl/ABV3SNn3PILE3gHZF6xF1WkwF+x6w3Ip5gXqdzdQsNgunPNrvOJA1Hh
EuRupPgLnY5dnU+3Vk9eoBkXYDbiD6WlshnVMd/VajQGFTSRAp6Th9hyb4y4f0wi60FPzJDm/HGo
Uwd8IfkAkSJlOxbxuHGbvNoMBe8OlZNinBP1RKBowKzW8/rZyDrDF3OsXjY4bGOY8Z/EaV+TZlJ3
vTk4XgGgJU6lTfcGGkLbZq4cD5wkyAmb6dec07dZoZtcxcZyI4A45OTnVveboTTgV1V9LBJ2w13o
Xk0qyiKx+soJoRtoxXPvunfLb0ERWAQ5ApAeiKkXUiGVM6Q8q5U8xINn2mQ8Tne4hb+sIC6siFIH
snMwm31WDk6aEeALAM7JtvMwyziWqqRdTz2d5fUThkvZGn2vCIaSLyNWiRkRDEiCL1y6IZrONOrU
1PNQ6YryDSmks5l4j26PU6hr0WHhoAJ8/snxiWN60dMmrAMsqGfYP1W/ifpeyExvi/yJoKl+/Ust
rAqbB8VKRFTkrzJS1FUTvetdi4Zdjgm+vFBeO1V9SaD+tmJIflkIlxD8d4g/onskv5fSRumpiQQJ
IEicMN6ArASl5+Z3WeiK75I0Pda1BunutI8P15e4sJm4UMXYksBHXmRlTCW5WhhYopnlzoOd0u6+
Stz6UJakf44BY9pet3fB+iSWiqoJ/B/Ec0jEpCdNz62SdayjYauXaeUlplqVN6UhblTbxnAKwYRw
EvDKmPN9aQ+vEedBRLu6XZnnlZ/d+B3Iw/AURkoqENr6+R0zTXo+EiXKwtEigTmARciu/JpTjya5
T+rJG8y/fbWGAFs4+xj1NlWBo4a+tyyNTBzaYSAOvptxMG/MhZnd0mbUV/LAJb8VyssCUGtBi1I7
X5se1a2LuEXDUneKl5hbGgNiu9ccH4lW8+P6F13yILgOCvy4yMTdeW5sonnPVeD0QqB5jGfIe5p3
ydhV39q4iQ5Dra6BQhc+HAowop0MLQQUy8XiTwIbtCBVSAhmNNTTpEPhoFS2mdZjrs9p/oe5L1uS
E1m2/ZVt/U4fxgCunX0egJyqKrMmqaTSS5hGhmAIiIAAvv4u1HtvZZKc4qqfbrdZW8tKlZ4BEe4e
7svX8r8ZIjEQ2obqoENS64a73dBGb6934RViZgSaD9O1YyLtu7RvVa7KicB6azXCEVQu+LZc3vdk
5bbx80Y286kXhua3Xk8lCaC2SL926b7oN7H7nIIWEXXPsPOiRgSxE3ofmB4Nt+Pr31gjyNHQ7kDK
f3V/KwanVujt5SetKzepVm5qfY36cim5PI+Cs/PXCY3Cf8OEXouyCbuBuCykiaTbhA6jCj3MzrxL
0H1c44e9YqueTv75GZw22NkGYkOmDwwy94DSpfsyjkrVB8SJBkhh32sbGYiovrO3EP3csGwLOi+C
YbFx54MOavvbqmE/v4qHJoE3VdHnTsgezD5r3ZydqoRvDb3dggV1W/NxxekubNmpQTC9ShRJ0WO6
XDEHjaQpEy07Sbu8czRrJ+308PaOWfICyPLQ30YNFvtmZsKzWV2DPQgRzPMyPTCtsYmES8hOT2mN
C4zInt82uOTjJiYG3A5wTUBx+XJN1MhykPyANbDy06EIE8+Vry04ppygZqIsVg79UoAGchB9WtTK
oXw5s5YwsAp7fQtrmiYjVO4eqBiekox+qGpqhiRGlihN8fL2GhcfKnjSAKlHp+GaV31AXc1JKTuV
WlkwRKfB9Dde4eGSXUFROA69DmjrlVzkqkE4RWhw8E4CLJO40/yqXbZ20o8dcjmvNgDLMVL3mCpf
veZQTNgnfl7cVeDA2idVYoTUZyB61/T2aNiiBaZZ5itPfukZoI0GnN8EtUXOcPmeEzP1VV3gyQ+l
8PMQ5OSDv8W7kIB8KWQMkW9Kq1oxuvS6Jw4OBE9cMJBkXho1cxtZQC3YCSlseovJS7Kz6hTXK6IP
ofRaY9NLF9lLUxD2N2I3aoHTgBI22pUK9lD0ImElY6ee16+5oA9WJbVIiXSN8vWqfDa95zNLcy1s
jRkeaAvhfCb2ARqH2dd444fk3tzGUCqL9P3aJWEpcqNbhvMKKtNJS+7yqea+mxten7ET4I7xbW+h
qOp0ZFsbUOm1k4S3gFi02Y1uNHSfY5Rn+/un6dz87KWifcKygpcMFdBUHuyuVRia0Yotn76NbkJr
8217k0+Yx29MmCL9Av8nKkizRAVYy7SgdsJODOCRyjQDyMCsnNXFfXpmYjo8Z6FsHJxeNg1M+HVu
RCBUxEUaef7WrXkJESz0VzgqwaFRZd1vNu5/bh6CGbepE4YhnZlDdPDkXBREGQaBk4QFaQdpEZAp
Ev/Brnq6c8xiDUuy4PCRNCN4oYa9oKbnVVadJMmUMLi4lwSD6fV9xHq/epUAW9GV68HCk5269x50
dNEwwr328slCWrkBISBcr6cl7IkOpWnvZTkKe0vdvmgiX43Wq1ZRIoLOytz3b2+dheQIunMOenK4
KwAVNIumPjWbLik6XHE7FKIBjODQfmKogGTBWKSKbdvaxvR1ZTeau4JHWlg4JK+m8TV0QoASmZkm
tTXmNMEpGbwYpRLDEPkO2yk1wBAlpkJCKcQXx8hAyU4q/8fb6140jglWIIaA2ES3+PKpm22pMb/A
rjIblr0bY6+B4l82yNs6tcYt4ZR+5eWIq0ZSrTQTFnYXTii2F2ol/jW9Uyltizo2kkJdoDupxo8N
90HxiM7N7x9ZYEPQqQZiDn5hXlNAocFu3bRgp4L4mRWCTjZFky5tIUmeiDjoUC5hdkvMqOp6c42k
cMEloZI9qbSgyjB1CS+fb2vxLIfiVXYq8gSFOmH1gU3ZGrXy4u4F8BBIVExUmXNmmaQrfB2diww0
Y15oVnrUDcUtsb+UpXgYM7kCQlxc05m1mZt1e4ZLgo01JaQYUKbP7pt2MKK3N+ZC6AIWA5dXXNqB
eplfOhU2IRwCYmWbUwtxCrDSVxfH4iDrtg262EnutVEfn6GtlGxct1gb81/anugFIP2cZFngGi5f
nFsUUBhWMTA+wDeMwegxo4m8wWPf2jE114TFllKDKfVAARHDateML7pI9MGiJEPSpdufa9XkDjS/
Yv2WlvmoAtB5uW6gjwRs5Jqe2TWknAclgsQwir2lMZSnB8wMRXrsYvL17Tex5CKgEjEhCicxyXm7
lFqsIVwO2SmPze6kJ0Q8s7Lgd2Rw0yfbG7I7R9H0UADiueIiri1PajIYbUPdCP83x3RZfm4XgxgQ
z1kf5VRtS+TeTfZam89KQXalGd+/vdTrl47rNxrRQOhgeA8zfJcvPROm1HhsFqfcHZpkAzZTCI5q
IAdKNj7pAOx929wVgwmkavGu0eVDTMFo77zNrg19ppORwr1G/RYxfKu6O7GjUR2l76ydfj+GNOjq
bXmT3vvv3rZ9neVfmp7dyQs7c2nNYLpDTu8HFtRsf6TCzXZVY/RPEKKRL28bXKgCwKIJvJCLGw60
HmehBolZ5rIc7b1poE46exMDn2UwjYOBeTECs98WvJLpVg+aQNxVUUdCqw60aE2K4npToToPCvqf
QQ/dp9nXsN3Ubjsq8xPD0PgWaO3u2RWeJgKnbHDBSc2grQs0+jK0RlYewfX2gmlk4dgwcGhXlKfc
zwgVPcElx0kKTDa1qR/ZEtR8Vk6qemVzLRoD/BJdIHQdAAi+3MulqlhOYrQjGuBzoSjDpP+jFbrY
DUC0rFEbX+8m1JcniD1qdNPteZa8QS249JoMISE1AMyylT+SqO5JZUWVLKQ6xkO6dk1dWh96BMhc
AHq4xgiD68FpXafD7EDt/ih9ld9YjibcIDOgY74SjK4j3gSEB9kHtCXQNpiX0HvZiYpKloHOgHdd
5JIu+whS/kzs3z4ji3ZA+oGgA1JcVMov35k92JayocxyAi8HPwgvaTZxma8VqxetTMptBrq9Ptg/
Lq20RtxCrtdNTxjWwWCEprqnXnRy+/trmbQeDKCwEDfmZBZyTAEr8q0UN/pOawMd/IwvaVkItnnb
ztLWQ0sXzQ303NAH0y9X07G09SpbT080ZqE5+vRkWzH8dZ/2t4me093b5pa2HfYcrii4jeAeNgsR
qVdA/ba0p2Wh6LXBBJSoA+4o0I64XWVbv786XL8A/J2g41Pr+nJ1Jco7iUYb3IpYHwjl7VzBcMX8
gICy8r4W+kQ4R2emppWfXW0LVGiBJUUJJu3MkDmfOkcLOftalbtCQunB7T5bpA/7rFkxvLAdYRcX
INRLcfX6CWM8s8u0XDV2inqTVuhPqVN/0z2+cne+zo+JA/1KuF60TFADnQU7u7CSHsaTUz9AZqhs
iBE4yrc/kpH4NxkFYUfqJhhHfnurLFidIHTTFDAw91cN4cHhZaJUHkMlJHNC+I/k0LmuvZNeDzJ0
txvdwOCiXEG3XZ8H0A78xVIDEjxkT5evsdQbIi3pa8dxTIbQ6tobp5IbSeN2zxHeDm+vcdEaWjIT
VAmQxJ957dnLy6SjaXpua8e8dLkd9LQbbklhyU/Cyo0HYAPUyvm7fqhIlHA/xz4hmNmYIwbzZlAW
WG3TU9JkT37X7gxbGwOzJ4Dh+8OhH/s11tfrEw+LaLRPQGr8dx5Iawpgh1vJ9NRw1d+WEsVBU3kV
yAXHNYm766MAUxNiG5RPuC3OC8FmnQnMPw/pafRb8ZhgSBWkjP6oViqeS2amwTdkYZP+9BzvJGVZ
Q2i8TU9DEr+gvl4EvW9+fXtjLNow4bRceHlguab3eLYxcp70wqZNeuI2j28YCjfH2PN+WxYeaTPu
u/+xMvPGcQk5a8eHlTH9ZHLIHA5Vc9uaQA3UPOC9tuKNlxaFjBA1cSh1IquanS297lveW25yqlnD
xV43S4/eu8OoJ7/tE9FmnaYupgLcJFNy+fQwNubi+guHpWlCgCUlpk3Y6p2zNm29tCDkpBiPnCbi
MFF4aaeqSK8qy4JjbDHkRzTDfBVjUa3AfK+dBCgKIW0KGCHgoyg0XVrRYqLSLnOSk4mEAwzb3kbp
yb6x0jrIWnNlcy8dV0zHTPUJD+jFOYoQSTXSXYZHF8dmec9tCVJIcBjFUV+l7YqtxYXB10JmYwKV
zTOpzvJdrWnH5GRk7Rg6Imb3GWrTm8GxNBGysU/fvX2qFgz6gPtMBwpW/bmKqxzdHjx9bXJqKbFD
C7e2wG61OHSTjkd9H685pIWHiSeJgfyp4gyljen7nJ3iIfXaQcdZPjldFwe8yLZ1meghnipfCZYL
OxG+z8HpQqMC5mZpXIUaa4wyDnZi2YF8uomzewdQo5XosWgFaKlp/BPwn3mR2WoMVXsDjU8jkdmm
8dzQM9HPf/slrRmZeQmeFTXXRj8+gS+j7O5VqkS3VZpSa0JGS4ZQOkalAjBzDKVNb+/s7bBeeqkt
k+RUQTG+iNo6ZeYWDIjGCuBkaRfACU2XV1RSryYOGElUx30Sn+IKCBowyrt6YIwf335qi0YmOjpA
8w3LmKeBVZd5vd608Qn15kevMV4SF9xQfvfb6RHkc6fzAwcxVXpmz4z6aOF0Xh2fesnacORNG2ZU
J3mUC9lMumqDevkbCzuzODtDiVWMNhA78cnKJu2yMvJdOeyQSxTb3zSE9gF44jBqCvwwpmdnzrwk
5ZiRSmlHB2h5u/e1Q0aGY9WrfOUUTd/4os+GfBYlbQxaQj0LO2/mz0UDATE9V/4R1CY3mDI1t2ia
P5OKxdHoxF349rKmWDezhoqJj+YsJi/h0GfL6tpp7hPSAceudVDZTopXJfhNY6kbipn7IM49B6LG
/cohvtqOqAzBr8NL/ASszevPfYdJWaEPsDoW9RGQRb5Vpl9vq4qtBeFlU/DoNlwscvfZ40y1jNdO
2rvHWORhR7exJoO4X6mlXvmKn+v5ZWTmlGqn17OOwkimy3AY45A7r2+/p7VlzN4TzpuI2xgWRvEO
jNPp+Dw6K4d3yQTmW5AeTwxgV126IpaF0UER6Wimck8sGknhRVYr97+/knMz07M886uyLFrIf8LM
MLSBkfPAMt5BQH0l4q0tZvr5mZVCdW7uZ9PzapM7r+UvQFPnIe5NK6u5GuEFZeWE+0SeglwZyJbZ
/uoE0SHUga0MNPrn4cW4A7dYfUyPzrHb6JEA/muzBjxYXtsvk7PdVji5YVcJTJrTtE6WBmYqwnH8
7Rrgz5WhIY6aMgEecn6vN2x0hFDAPja+n+GmZN2Tynii5uCs+KDF9eBkYlINVRgUOi/f1VgrIxWe
cI+4Ad+6+b038M3QZis+57ofYAKkiwiIVhD64KgCXpoZEkUNJ6+0o4wg5R4WN50Wds597txTFfob
UPfs6+eObUTxyHikZOC1KzHk2k1cfoPJGZ9tynGwJO4a+AY8b4PUskJvpCv7cdEEWmvTgAsCyJxF
VTOGThGaa8fC4N9bh9375Rqh3oKJqZGPAO9gwxN7ti8o0ANa6jn0WDF1yozkQzI6n9/2ESsmnFm+
CjEdO/MrmMjcr17WBe0al+SiAQ8IRRDaYhBrLh3VS96ndUvpsU3ivWpMKGEPKy/7elcjjONWNsVV
DPfPm/8pihDo7BF67MouIKUMeCuDDPO4bz+qn52dywh+aWe+qQwQDNqVR49jL/0o5s5t3PXT+IsG
zTe3CtDtPEiD3tqu/GjZ/B0p0zsSyy3RzMj376Uh9knvvki/+Pr2N1t6AKCiR5sZ0HSwkc5CFlOV
WcFT0SOYlwOMHYRkOGXUXln/mpXpTZ+dqRqQfyCzTXoknh443Tepqchxf1efDVNzENz+tZbpW5xZ
ATVQylFSoEdfPFLr2Ykf/bWRwOsu9czGlBie2UiszKztFpteq81vmHza9lQHbY+zS1EZNvP4oKSz
q0cvdMGollRqL3myBfH339i350udu0mNp2Wu4YEaY7GvGN0SUh+ptibDNK1mvm3Pzcy37RB3uKfi
idL+fd2KTdUdCTrtUFdb8YhLfv/i3c38FYZcBbFaix6Hm/YzSL7UKY+qnf0KpcJDv+FpiKmrW7b1
I++9cld255KfMXQ0nfAvKk5zohaNl6oEpQ895mx8iL14X7Ri5X39L+v7ZWOWDvTgtZaDFWtHf+/e
xySo+W18W0Z12O/9jR11P8ZyJ9DqPnkftMhbid2LC7TwIsFwj9LqvNrpuUKrMTpLj2BI7gHgNSKM
wK3NSCwfDfQXpnInctN5ZWE0HWWJUQcVRqiHagytKL5RPGgjbVdFmPzWVnkAltf1y+LsoY5M2TUd
YHGQ3zrwf014kLfd4xW7wU+fgmEspFaQ7oG2xuV5p1bPeitv6dEJwK/XBbEIMN+4d052kL9YP4wj
/15s3cPbVqdjdXXsfhmdR1ZVQSOXeh0cGf08UKDgsmcCNS7RlUEmk4dGM1e25+I5PzM4y48VCtW5
qWOVzOVPXlve5GaNaQjrMRZqBTq1kIvDS5/Zmr00UciOAzQ/bZM+mhgL+1tyYCEJjNAK80c/cldg
lWuLm4U4mqIJrwoY1P0srJMhoMktAN6hr8TfOWdnS5uHuULlWZ/19CiRDlkFwrq16kgW9/yZjVmQ
G6htYkJY0mPz1agCLbDujL37BI3xo0gDeSoi7XWNY3vN5PSAz2IemELBM0OwHXtJHlpi3evpGlnW
YoJggwQDRwx58RwZY2LOEWLJMGFUcejrd5zzLfFe3z5Wa0Zm0awFzC2OwTJ9TMHXNI4oiuORjWpN
S2b59P5ay8xlSMxyt/gHj8tKArv6UidVaDiPJT2Z3ieZkujtVS2bQ39u4pG/JvOjKYdAUtnQo50X
/r5JBZAuoryry/amiJE2gvs/4BhZW6mmLJ6qCcSEiyegW3O4MDUKyF1RgVVW4N0CZMu5cwbwjbI1
SZAplblyhmeGZoeqaHIdcy9Yn5RJlNYYo4bWkOE8DxJYemctFzCnW8tb5mbnS+mpRQitcb4i576r
AvNHL6IqDkoLQC18gXDYevkWvRs31G6sH3pk79fc/9qKZ+etG0zgiEYc8Vi8GIxvMgaWUHrIRRV0
zF7ZPtfUD1NGe/Z8Z6mkn9gpkNGwlrM7VPZCxr4kBWI3f+TFs+qaoCRfW5mi3F3v3t65i37lzPLs
PArUlWypsIUyirPIHov0y9sGVtc2O4oe3JaKR1iYUpLqyb1NIhZaO/Guul97acsZ3q/VzFE4uGuD
Q8KYYujLuDVfijiA8N6Np4L+Awvbr6oK2DeJ4cnyuxcHxhqQcnnPoMaF8gwA4vMKl7IMYZdJiXsJ
xIGrU4ZMyMs/VeMzwLNrOdGarVkE7zD6akoX7WzjXnt2P/YHfs+OhfoZwrtT/mRGPEQ2uy9WmqjL
qQPqJf9e5CySV2ODudAGizR3LciOiw27oQe2S8Gkzx4wNLqqQrmc/p1ZnDkfwF6TAgBjlCBu8gM/
2GEeZWVgP2Ae7ZDsi62+9w+rWoKLcerM6MwFsTiV6C5gmca9+EF3+iaBgiON+L7+OHwsT/VW7cff
LitPTuDXk525nBHtIIObHDcETKEz86Off4/9v+lbf1mZuRqK2znhPp5mvWk38d4OC4bhg0A/ah/d
LbtxN/BwhRlMyrs5C6Q65Ls1judln/PrK8x8Tpb1LNUL7F0pP2r0Lh9XRlnWPn/mcUSpmxo38fla
VQWtgGp3toqUXwq9QH1O/GSAVgFgeJmPucPg6u2Axyg2zsf8AWQpW/KQ7uTNCL6wfmfe8qParyWB
i0dhmlQBCRX6UFdIbV9IVvocVmXUQeLW3+YRGF6KUAYEb6x9Nj/EqzoWSyfh3OZspbLmzZhosDlI
GdDmVMSb1FnrIa8Ymd+2xj5pR95luG2ZfGe13mfw9L3LemdtEGbptZ0tZq6MU+mjZ2UEVJEJpnxK
W4UuNFLjoguo469cRJZflgG2F2OC3V0RFmS6LSvBbP9oBV1UPKGtO5HfWzv3Jn4YN2TPtnGk/Y17
FmhJ/2Nz5kN4x0Rcp6Z/zCHjAjLrCpM+OXk2yGElqi8+yDNDMzfSCV1qoBX14Ub4ob8r9hpc487f
xIfaRJAdDvkmf+RttNZ7W6xwnK9w5jzynOZ9ilntY4t0oo9EoL5PCQUBeL8/6XtnZaE/kbTzXBT4
RfyDBhai+izecY80BmlH/6hP8W6rY/MH3otM7ui489LQft/QrWJ4tVpovlNbAgIB5RyM9+xjVgRp
8onroR+HzW7tiy2emLPvNYuKmUV7YwSR1DGt2q2lkqDpcMUBmevbL3rJl54vfxYHvdIzqAnataOe
V+FIbuvVxvryOTlbyWzPNsTva+niCU/yCcVTe2of6522aTbOTfUt31fbYb+GcF+1Odu+hKU2iFEG
/5gc8gO0wh8wfvGleO+H0xtUJUqDQbrK+jB5yvlWmhAYFgguwCU4p2L0LOpxXHfRcnJGdsvAovYk
S1e/00Gp/LH3mnsjt7GlMrCovIoWAyIrSeNCzgj+EtwT0d0DBcecHiYhZduD8hsPGlC+8dFXQ9Ud
rHgELQ0Hwls8E1tzijsgGcUqqcmSbYK+LxIczPNfty7TMpFxVvlTxakKxA9ra+21TZvuMNKboz6J
stOmuNceeLdKRr9wUoBWgxIkiBxAGjkHB4P6DI0lNXhH23rtBogTOS+MPL59TBaWN41QgTkA6dM0
QXuZDtiqt1WH3uyxTHfMTm6LodnL/CGpy0CZ/Yqx6zMJrTrMqmJMFyBrMGNfGmsbu04d6rlHi911
XhlgRHBlp1x790sLs5hfTuwLDnfdo96BJ6V51ynvHZF7rbR2bz+3habchaWf4wBndS3w/RUJBp/Q
0kaQjG/rG1cG1Xf3aSL0JAEgPajIR/xYlcHqZfH6OMI0yFEgNYxRrKtaubLTzB4aG6SaVeDc+/fV
ydma7+tP4n23T8M2osmm/AxiKFAMRek2XitRXW9LdNcnQmKAe7A35xnkCJxmVbuDcbTi9zoUw3kZ
CL4SvRZtwNUAjwWYCmhTLneKTutUMytlHBvnCXI8gWTPFlnbLAvbcRp+An80+EOuOe+pCb7Isq2M
Y9qNAe9euvrl7U2ybGBCPEyN9Kv+aCwEj+MYBnw3C8zk/dCt1NGuTy/IcUAmg+0Aqmp3DnjoaoNW
AA7pR+hQRkb+iWRuqEgToJETDWtl1uuzNVELwBEBSjb1gmYJRQ/KGGlUXD+60P+sUu8WWNatVRt7
zK79rnwKYAcXtqYne3662qHlHCTUx77o97rbPAojWykIXD87zCOgcQ02eQB0gc68NFGA7sIeEhPL
KTTfCXzw5HaYgUgIjVpM66QbzieJYjfri98G60LEHTsO9DxoWU9wrEvTad8Mwq+yaXU25jXzArpE
7Rpq/NpLwAZeF+a6JoXTOdgebMY4W54+HnO9edIrmgacyBuvAlOfNFnQoDGbGUA8k9L+7VweU34T
+40HmPBEE3i5vC7zB+Z2RB0ZZl5uQVo+3iRejc4v4+2xrWN75RRcOwtcG8D7BRw+uJyumKJ5Nznj
PO+OWeuxDcsr56mkRD5w3a4/vn2il0yZhg2/9Ndk+2xfGpjXgeNV3dGRqOzSzKahMHorQsBbo/RZ
MIVHOA12gcMYNbmZC0TSQ9uiN7sj1JRDq8EEd0ECMn757QVNLwpqq5ALBMfC9C3ODlpp0ITEudEd
PWNXji+1/SPWn9428XPs8jJ99AG1B8oUW32BSD/TrcovatjQtMHfSRTFHsYeum0sVdkGnW0U4mTT
3JZDER94nkOED98YLVLCeAD3h8zHKIp0Y8mRfCU646EE9eE2EXaxKzW93pK6KbYTRWnANJSfBvD8
vpbIRaMsIe9GXudho2DYTmN6oNaIQjip9KAfGy1svVJEmiX5TarZk4SS1B8F58ZdA2TRX4/6v772
/yf+Xj38tWLxP/+NP3+t+NCkcSJnf/yfe/69fJbN9+/y+Jn/9/Sr//mrl7/4P8f0a1OJ6oec/62L
X8Ln/8t+9Fl+vvjDppSpHB7b783w9F20ufxpAN90+pv/rz/8x/efn/Ju4N//+cfXqi3l9GlxWpV/
/OtHh2///AMMPWdbYvr8f/3w9LnA753S+Htz9fe/fxYSv+r86fvgfITHgKMCigNuTH2ffqL/ORGI
T6Sz4C/A8AsQ03/8o6wamfzzD9P6E/Sf2E5AC2CaDRLOf/xDVO30I8P4E4NtwMGDgQykJZj/+ePf
C794Rb9e2T/KtngA4bgU0wdPUe3X5kXyDRDXNMEBWCFCH2p/lwckBYNzGtfVhsa52d0W2VhZYaOD
nTcsaq0mW9FS3d1bpRe3L2nhNPlzTuoEcl8N5l06b2P6DQRLIurqKv5kUtBjgwpIL/V8iy6Y3qvI
Lxp3dDa+zjL/AJWlZiwDz+2B3sd9BnRxEgoP/E4IZWbbYeSDe9faJbOdG7/kVnJfO0Bxfy/r3K/L
rc6TrKx3oF1Isd+NUW+2MqM9/ZQ6vYJ+RDKM5QgactqCCi0fxq7pAi0ZRQJdCyNtR6RBYBStd0nX
CvYMomWbbl3SDlKPiGx4ow6ekZjPhdV2Ohponif6g9W4pujCPnWVnQRQMDSSNkgKDg2EgA2K5dBV
jomwPjdO7YIpECPV1NiDho3o98w1y+bR8eHCI8KHzomcRqLdYbWM7IZR+tadyHUgk0bMX9JAALT4
GRIwYxnZfcNvnDHpu0PepPKxh9aTgYZpa5RBpzlgBxuK1GehbqRQeuNF59Ibp83KH3bp+fe58JMk
IJbieVCwFsxEDevtj1bpQPS1Vu746mdMf24ouBdRBcGVBsTxUt7GQNIbmyp3CpBWawW0AjrNFcix
FWXfqiY2oJDN9fqH1caiuquEycbPivkUo50e9Ypyr6jEgNPN0NcCrGUgZ7Pf2/UA2sas04csUEbp
4SNcXau+Wpi/0ja5qhUN/USOxos5FA0yVdCF9OyL7jeOkW89arp8CPFJQDyilVr5NAkN5eWe+85r
GVN3rvDjNItK2TopeTS9ogIMH8/UaqsfptG6VXFIXGQ/2QY0VU2eRjyudGOnfNflh4qALgbFBoxp
t7e2Xsve3dAGGkbGrteZn5s7n0tmmq9pbPlsBE2PWQknkGLwqg8Zx2PJnvO+qBS5M0WWFNoJBPbS
sgNaD371zTMGor1DwbhsxGc7q2IMg2Niv/HdjWt3pEk/DhAw0BFegY7Q7rWmLBnwM7I2uxTkwkVb
u5va6sxmCP3RIUo+aAw1dHqfDWOt53fc5e74DSxUpM1QTyw4wHQIpmPpWBB6bdR4azuFYYuN3dKB
PdRAM2rQZpAOsY5uHEvnxmXEkkcdD1Ru/DFv5TstJzyWYWobHqKXB7jvRvVsBM+Iicttviv8BpDq
UKWjStCigOBAUnY7Huc9OFDjClXAYDQHaKd3Sh/SB8VADfiRl1VibWPBoRFSJ3gntzCfYl9mA0YD
qwNhbSNe8bggl+DyrMOHWOCPIZEYOKCgaefX9inp+qQKZKlZ2f1QmbyADrZRx8fYkUWahwNkR29w
1AoniAlVqOHi8fkBqEqKLyXtVJYEuS4mPva6FLIGjtWpjGS4bzPRtVujLYk6WG5W2wyE7LVBvqZm
mhVb1vaC3ak6xlS46kvOhzvDA+oDLNd22mz0ouXNJ4LZaQ9IfQf6vcLSmizQPC0DSbxIq+y+pkaH
2aFR5hy8sar64dq8Qd+KlHEVFpYLYFvFJRjFBj9B6YuDg6TA0B4ESmpolCFyv4LANx93+chZEdZd
DyoDKSr1L6no34rg/2tcvojlb8b5/x8j+MSd81//DpRXEfwu/TJ8vojg09//K4Kbzp8oBUxTjiZy
VUwq4yd/RXD/z4lYxMW4GMDBP8np/hPALQvRHb80abKBk2+ih/p3/Pb/tDFhBoE4FNx+/vR34rfx
k+HhLH5jBgksGhjnAoodfuSKvhvlkzzzJCAICJ1mbGxyTmiiP3Pf0izQsOqMgjB9a/qFrKwkkrZf
G6XaaQbLS+sjVA2FRyPsMbNpwEjdcuSBdm6RL+DHyOsDoPegVeoZ3IARkqLTDR7kSsewYpBkoMAC
5bEmOCDauYZv8RUspQJsrDbrO+OYWUwZY6iNVMSgWhzasnCiGkI3WpWN7J5pmWF2uxLUNvgVQLxL
YEbGko5hRpoG2XBWGfdcFQb0CAweN+XGxUP9xEZjNAPhkWLv5CnRP3uSc2Hfxlpe1ZFudyI1Qs6d
1tj5RYfoAlYMAkcOKqxu5EXUtCzjPGrtClT8286Tcd9u7cZqDRX442i3ZpjrcOAvSD49+ai3UMM4
xYbRdU5gJLSsvaDLXEI/OKpPR4IEG7PeJkKaXTnmhpidq1yML8el9kkDGnoA0rNiJHY2jGRNPW76
vmgzsORLB9xcj6PidgqkjOG2pNzWudmoNJLUb8fnmNTg9ojSHMI9382OOd1XRygGwaq6zm3A5EVb
DsBStIkPZQSm0D+DEIXjNN9LZrmg0pRNFXdfRwr5pmDMa1DOb8xGZ8CaTkRLQgtMd2gLTGpWZllb
NwqxT/sAhcTB/+g4SQ1+/aFXYnwoGnPwPo7KLqgR9rgNunaQ2jyPVTB0so3vG1G24knIbGBfwMVY
QwqFAgJxV0Jq3PoWJ7FwoIEzygwaYlCW6McNmm8Dz4LO6FJLCzLWtuDEJEmHitwdZZYvfyBG0Px9
jgphPN7U3QCXt/V1XrAm8BvuVXTbFGhCPqWGJu0BCWvWw8NWBSZUIwke4hJ03K5TwsUznsSvWqq1
OTibwKlUfs09ZVvfk87JyKuqiCn8CO25MR2DXkLGIAktu3Tq7FUz09QVISqBJeoklgEZ8BwMMqOd
3LlJIQc7ZN5gQVWR2Xl/B//dJUC4a2YP+moM8qks+7/sXUdz3bia/S+zxyvmsGW8UTlY3rBk2SYI
ZpAASfz6OXS/mZIoVd/pt55qt6ur3DYMEOELJwTQLp4r+5u0TSjgIbstfGqUUVXY/kBuaWHrTf6i
/F5YIA0OLUTWFxHXS6tVftDR0l/YTeuUqGxnQUknvFzAgVK30aQImw6nAb599WIO7kVXx01SgBAN
uYqlo4yDopsGRaOPScHotyaqoI4TQOr/nCvAEYaUH4EORdU1/9nEy7F9fnff/jsx+ZCIrEWT9/cY
hkQLBlUH1FSg6bz1tvGc0WBelbvBEGvhinxFopFF0xQKEyZGAWTBjtouB/rb3znf5cvQRjixf/93
2Agtu5g2rmoIa0BcQ0dKtoWCO7UP9VLYowZTOMULSs3odq32VdMJLcMuvYga+LzM63j4rNAJwqS3
DRCtI3ycsf6BkSId+INksfUYcXK+p1cUSAWaX0BgrB/u4yqjHOzgGkABy0GJDinn+3IIG/1mcKzC
CapGhqI/TcbPefj598v4xRiotqxS4DDOgADzZgxhwQ3A4IDx590Vr24tvneq278fYtMm/POlYDiC
fNoCuBIikJsSHACAKIqM0BbPHu08nmItntI6VXc6ZBGLwD2woIym4JLf2MeS41+jQlcBwgBrURUJ
wsfVEznPVGs3dsD2fF8eajjD+QfjoizzF/sQEiLwvMPEkOJDq+njOKPHaC4magV8BpZEtx/GQv+B
BP86k0jrykxA85YGRpPdZ0KlemvDa0dcspFAWLPZKqtx59qfQ5UO/OrNZEH76Ls5a6xAyBx5QBvM
ABBo+f2Crozh0ciZ/Je//6qfR0TlHZQ/Z+0Fap9MDpq68EalgUIj4P5u9Vdu7hwkCsiOt5vcIuzJ
JW2wzzsVA6IGg1ILKCafFJi4Vk+ZySsr0KykNr/JpcHMLiECPzZJ1k3jovfyp8UJEDJ+fPyYpCzL
Raf4mC2Z4l6yREeJ4u8XTv+8MVEiAp8RBwIqVvjxcQy7ZKbH+ISJHOzEf6aRH9Lkh3jqkvxQpPZ5
fNLjEcr/iX+ThRfGRilqs0+gX2uhxQqxJXgPbzerss25b2AQEohDdlvsikMpz36o/nj+eX2KquN/
MCAkb9AqRy0clep1G70r6WYK/BqtsUy8FFlax3BWttIhmuM2ya9nCIBeQo9+cRwx0LsB19V/N+CA
r5cVFQaENte+SuRxNvfuGW7OafNITlaXXpjgF18TLGzUifCyozq+lSOTanUf4oYJ2aXA1oPxm3Xo
EnavoMOUB+Sp2C+JMILplIc0zqPp9lK/4YsdC8YnZMSRXOAwbk8+4Ado288Y39RpqFV3c3Z/YYab
EVDlwxkHs3RFPeAR2mpaTywny1BrAg8tQAfVDVBKMuHP+l170kP7dT5XU9z+uDDoemG9e/swqIds
DUOiIQqRoe1rO3Yu0LEDplXzwL6fIyOsY3iJAh8kXuZbvPIRXATSZXfJmfvzZME9gJcIaqxgSunb
qGKRekO8HtvSyG9n98UxL3lGbzfoOjP0UNC3gXYdoqftcpaKG/1MLOwJxC3rtIoD3zlBvXcSeri0
O7Zv76fR1vm+Ow6Em2gvoK8TNG/8pEf+sxnh0MMGx3nLAv2J/weR0qcxNwGp1Dp4ffQYk4P57gDx
q03AVopoNRbNruwbO7qwWT42g1EW3yzptoXZ2KBuTH+W1Evte5VYobxBWTesAtRU7QO/Mv4P89w8
SP8edaWMrAV+/PNxaWuO4ni2GEYw5oA+VGlhQsm/2V2Y2ybsXEdZTQLW1gNifMirfxxFQHN8hr2X
jsWcYji1xeUtiftoAcLK+bGG2H8/3hf7H7EmsBzIJtD23u7OHECStsoMPWDOE5qybX0hGPzyz/fQ
30NgC2ukLU3dkXx0G7xLQd2zYPRvLoI1NkyJP5vhT5cE0HpIfX9SyLC7CW59JlRytUOWIu2LYUx2
1A/VTrtIb9mYTH0ea31u352uuc+gddWhvGikyO5DI7b6QAXkKk+HRIXdlbeDS6O/v/iMf7GKmCPA
lLia0XfaIlLAzEYNcxCoccK7d3wQqXOzvFjR6t07hl04/ADH8u/3xYax8O+pwhwboYumoUm2OdSk
zDrWd6BkSVRgghIJA+yWSWzH+mGENeJvM2SHS+jMr26vNa5eFffR90I1/uP6Lu6Mmr/fQuEzWMKV
ZayeqyHMz/rtcDIiHuYIPQHPdf+Tyb4bdwuktvBZa2PBuKDzzACm65GGD/vMj/otoeHwwG9J9I9j
pfWov5/tFlYNABrIqgSjaunQHK2DFdPrbqcPJy1pozK5pOvy1UuEsEXDIYQpyPrEf1zdvmndmZT1
uou81AiHsA+zqNnV+yamh0tS3V+cS5ReIQgGrBbi+E/nUkO30mBFjpPPEy+1YuQpEc9iGRv/h7l9
OiDQwlhhQSt0B1Iv27u5c2CBwcdBQ5fuO63uF+vStfzpyUEMD/qAgfDVRkl3C4go0ftA82ocgjFp
AH2V19CrtOHo9NP8XgU4EPK1vy4i2HxclJP8dBJX8xjkW8i5UOKGLOLms9Witey5XsCiBpLag7QA
8Nspucp2MF4rAodEg4FY81L948+SvY/IMCy0n5FjAkiDuGxbZlJKugD+Q0BpjeSzW+PJe3Kfy53a
sXAJ1+xl3rmhmy6nMmrCNxi+w9/6rv3p7PhjdWgu2olvX9815gaVHYEaVL1WAMzHzatlaMO1LtBQ
7RwRYkUWMEXtMl0owfz5Yz7OGsMAMGeil2B7KJF8HMbKWTmhedX9idaamyGoojr0Tm6qx/Kxujir
P+y2vxlve/OMEA+zs/7PeOuLMoQsgqepuCoRJPrI1NIxdsDV6rOwSrOwLwDrvvS6fF5Z3LUgWqzN
EqRS1iYHhviUmBZpochpAPcyuolTlTuvqC9EGn+OyMepIq5Bqu0CsQHQ4Pb6kcriS+51QMAksAkM
9WN57lM4XvhAjVrwScA+Sr3YRUdh/w/fMpzcVeQYPqK+voJHN3uHuzp86Fy0J9cT5IQsGXsY0AGu
uvIfwPlLtX4OLuHGt1cSBvUwKvIKuF+s0lMfd5LRkqWTXtbAYPpmbp8JuZhrfzUC1COBvUSBxP6U
3PeNNBte+PBh+C1+Owc0PcEyDnSkoY/OtzYCo+T68qO1rtXmK65+UitTE3koigofp9Xroz8VGvDT
00H8tpMh9SLFQx43AQU3x725ZK75KeZa1/HdgFvjNfQ3FrOoMUuUtobX+aH8nv00fnagiZwEksI6
gaFW9Qv2aMXzhW1zYapbY4SGKm/Bv2BNphK5FEuK88CC1fBCj+H3dmf+/KcD4orH8wJ0uotnGrif
j2vbKRcmvxYgODzhJ+8AaFqEhpWNN3M51dfTTl7yRvh83WFEXHgQxYdiGX7ejLg+OcZMhgYB15qc
0pCiaxECMIIsqk/I/hIc71MMsgo+oyxsAVaFUT9FsrYqGPpBUK0eYgep8A4Vmx1iShdUhjEkF2l4
27LCdrhNOaphhp/XHYaDIGQWCAaCjKEQysm31q4Cgo7GhU+4ZgAfjsdmfpvjUY60sdt1QPfaD+DA
nqrduLPxesyPl9/ET/EyNF7gto3EAOAwdKy3h7Fpi86bF7MOYB9kF0B4gJ26oCGEdmXq7HtcBevQ
PP1nGm24vjEuGk+QSIYJNyBym20jRy2bmNnjDHZF4LW38hIZ9YuNiRHQ7UEdce06bR8lGHhDLYRP
ddDHzu1f14y276P1xDPU1S5Gq+tG+PjdPo63ftd3mZ1WjlrBRow3HbxQJgqUNRCmE9cNSrCbloje
mWEZIcI7XsrAL0518zrBDdlaPF+uR0ILVdREYN6vxsVegK7/kdxceg4vTXV9Vt5NVYfBLegMGK8E
cl6hcirNOuwMtPHq3/6Ssly/AHb/HMGu2wXqwx4kWVHk24L363IB2o9hxDFaZwh1ARGt3kFv1pse
d6likXlz4Rx+CmqgxYJQBtnA2kL4VHQHwH20NYLOoNWF2RA4qZvAOC6iY/BWQDoYgj3rdXMpaP7i
egNPDRrfq1sdYMLberth0rZdpEIRKuhO4x6568HZw+ArtE6XT+EXOwdpFQrRaOahBI420Mcv6cw5
xITJmn0kjhu5idoRvMTeNULxPHR2JLrUY9tmQUivPgy4uU6twh4kWCvALerXlsODGVFjrq69qg8v
fL/PF/fHkTb3qN4Sszc7jCST9oq4O3w+RBo8Hssd/90ETtIhHObQE7g0xS8+4ZpFrsneiur/FKaW
NiK30sSiQs8NrcsyRqd7LaCSFKHGHPgPF2a6htcfb56P422O4+KgSZPZGG+tDw9X+o4fQUtPyEHb
XeI5f/FefBxrc29nk6p8bq0b5i2/s8IOiyp3MoD7qIzXvqwWVOdhiS7M8PNZXEddSwFwk4Bt0CbB
6N3aJN08AJ1QBeWrBrhPWCUkLEKIeMMWWETIcI7s7F5a2a926/txN3e6IOhGdQrjwunQu53iVQOj
TRGHd7vyZKYLxlWPTUrTC/P9FDdi+zirNQeiZPDHtiVcusClHMDDCp1otwrXrhSFBMZ88G/9dC36
/+PCzrpf3w24tWuqSTuCHYUB9bXdvn5XecySkkcKfbciuVh/vzBBf/NBuV7PFtCtFR7nJZQysHf+
XYGbhzmg/QGdmlyMjL+4DrCcANHBLQRiH9s+rVC567PMg+gGrPb4uEf6uOND6IdjrJAC+Dc0oGZa
RpBNv/Q11/O3OZ8fht7uIsfobNn6UPWIVEJf0NM8T4BHhavoGzs4xyY17i5soM8HZhV7RrKMhtTK
n9qsrwlhZHtFbK2JR1TsoPgcopEaj4GWVLsi8vcX9Qg/VevQafgw5GaWqrZNgKygLLYyStc6RHHo
dm66JscXq7yft8/HsdZffxeAtGsDs1o5xeqt2xNUWMjVSlvN3tAfDvPLc1v/7h+/IMZDVRmAtFVp
elvJKmlrEdrN63JCuuVxLUQab1OUh9pOPF98P76c3bvRNs0pYNa4znuMtio38Qd7RyMZrO2w/oGj
gXlpvM/R3Do5QFwRXKGavK2qlNKYB9Xhw1mQGwt0G7fPTqdVfyrBBQDehrnPecX8O0kM41KQ9eXC
ojDqQTsTDc5tkN7arFWKQMdhiOcIDCgBmI8VyJijTJpe/pBfHot3w232aEZc6VkZhqv4Tpt3pv3N
vgTBWsOK7Vb5QzGFiegXbei8amtkAeNfW8VE6jZBMA1ljf2FE74B1CGBQk8MR9sEmw/R4racXBsZ
X5GXZdCc1jRxffTH2EqM/2lZ/T9q/L8gCvtu0T+hxlNRNL9eP8DG19/wF2ycuP9y4A0MJZY/skBI
ovHg/IUbJyCFAV6Bs2QAsYMt+G/Wl278C08P+KQokwJRAwX0/0WNu/9avUiAG9fX8jSMIOx/ghr/
uMshh7Di8uC8hao70CWfIEm1m8nSNNszn+8X9Luy8VtmXVAyhXLGx6P7eZTNHawgt1CUmhPDp6gP
fankvsltK3RYXpwp84o80aVmJOh5D/eeRxxQShh8gsfOfCwGRoK5wXkfHEoCNLBEBBZ2Ey7OtFyX
FawdLLu1j6Uz8CloDK3c+Uz6j7Rj885StRFXXqYenIwb1zWHcnnhVCCIWNAwAqtG7vK2M85yxI0d
w0R9CM0S1iGz2WhBP8KBVs/qlgZTDfZrp3Gys7wO2jJ5XVm7Cpysk2DFeJ/3jgog9O/EPVs0LxiG
snsyHAJkgFVyFQq78s4V3qFsXw9L+1OWnf1bYw0MQvvcAD1KN1tThbwX5k5VY0tDGA1qJ5Cl5WGk
9hJo7sSeLFGbL+6c9yBw6+W1q9PuNaNeOwe5qc19bHnUnmLGHHmgjp3F0IPMHmpQ6mJuO3MVwNUj
v+tYpwRcPSoT9WhM7dgDaL7jVUWfQFmVsICtQdCzFJyi2qGq3syBVOemq9GZYd5sX43d0r80zCOh
grHUaTCF+yrgCacHtCBugLYmogjF1JXhFiyuyobAB2XoUjAX+Dfd7o3AlL570JdGHSYAwo9Z5wK9
2+ZLDhcBEIQOfTaZR69t2ROdbYCbdENpe2ouzq95aPRUAfyIT+H08WgUEEsWuv2qczLcTa4QddDU
ZExk3vBX6lv8ZRZ2cwVDUe/O6DUjtGu2xEZedRwluoZ9p7nvn5ZR90/2KPofYDiBYtBSEOYDH5W1
oLNMMKt0Mh8HexkegBa3o8qpmxCIfCS/ZgmKgka8Z0Z7++yYSjs1JB9jfYJcQEV6P3R0q0ghpvY2
WyB1galkRnA7zYIZ+mFX2M/ducqd7rbP+bwbxmb6XvaDddBMlh30ycCHWvLiuCwQacoHy4lq4OLj
buyrdHLs6Wc96zwp0P64As7XTFRe/wInsXiAZUIbl1LIa2ryPHW9DJJHWl7HuShfJrIc0As+5nMz
JRLk33AeaflTNqraja2sE5PTIvALn0QtdEuPY0anINdL5zC2Fs0AXVqwOWbp6gPEMAT75Q2FuhYT
M4BHHaU6Fq5ExboryBFchPmpy6Z5L+eOgNsM6YjUEcO4M2jJk97KGxAsiV2mcCMSTjBmpneydF6i
72ZMCxLTkQHtKUy57A06T1dQJ7Z/E2GK20bm46ExaPdEnWkO62rm1wskGxKaATRdqhwu0YZT7ElD
3FhUlnY9QCH1tZAjLqCplx4YAFUPRSYtsyJ9zLEjTFnzawFH4iwUvPaSvG6gTVf2urm32VSjWOdN
JC5BRwDq1YZhZwBXv3qfDWq5GgdKbztHQaVPTHqdTLy2QlLTcY5WzQUWg2vj3Ni9neESktC7bUAT
j92hbX8Ng+cr6JzpjKRNVoLTWa9+mDVoeDAamC0tJmT2jnrRLQJHdsriYWDDswA69gBDy+We6Q1o
D4L012BOWvm6AtYS+RkZwA9fyrTUGD3j7hge4Wk6Rrk7qm9GqS9RyTP0TmWhjkOrvAgU3waG2saQ
HUxus9jkfnc92DkKO7So0xkwopvWYyz1Wm048swwk6Lp/aNTcvNZ4jUL6pYvUTbzKtEmx0PT1DES
5kt57Vjw2dUhZh24sOXZt/XCUlN59g8JomTkFmCvECfTkqVos1uL+DxtcCwCcIuXa52N/UMJBdQj
vDXJqcS1BHVx5iaQVzBQa1MUZqlsNM6wz6I7v4OYlxpsfmsZsA3EifHUWbSaPDeNgGa2yyCOb5TT
DwIWJQiB1L91mgrdXfBcrDtsRedxhBJq5IFvdADn1jlTSUw7bPE65qHh5PD/0jSanfpe+ddiXux7
POEmbCrsZcScpLxbQEvaSSa0uIHU6cGmrkiGQYDXMesmUhzRLa8zaRvUsz1mJJVExJvCzMV2Q4UD
eIQQzvgDNtV+DM/q/FuLSjFkLcH3vy0EFZFGivYoFed7pTUKmKCygNZ6XxenlpHqzmQ5FD7BRSYB
CKFQV6XcX8D6HF0CBhaZGhZipeWdb5MJYrWwN68iaRr5fm69/HvXo7oWQJ4A7S8q/OWFuOZ4zdHp
TCX4v6ltOjinpt5o/urtNp+qkZFDobk1dC9GKwtqTU3n0dQEFAaoz1AftHvnt9EqnOkmL+UPNnUq
diu9fdUsl343M8bf5OSM340e16dVgCkW6I2pnRQI+vuuzNxjXZnyGjKb49ERsFEMDI03r6rU9TGg
vTMiYWX5cqpo5/0weaeKQObSmKJMz5ZHhE/tLtNEc0/0HIZq4HscBtnpN4PITSt0s0W/H4ky9rXg
w2nsKTuCs5YN4VTq9QkcrqoOKwtMWrrkGS522l4X0D28W2qvPOOynx9z5s51QL1pOOT90NrR4jv1
G6tNe2/n9VRHS9uPd5nnsfE6b/PmlndWf8PQrH1sfebXAe+g3pSZJXwgcY0oNOKVnhC5LLtRswsa
MEsrU9fChzMqOuWBpI2bym7STgZEM4PCVwDvIe75NVfzcq+T2r3q68oHChsa3keVC/GDgYB6gmx/
fw0wiwVaGaRsNLzp0cgEjwYH3LhCCeDSoRSTkMkFCNfrQUWlBizMO9TPccmCzDd7MjDGcgyHwZXp
NOr4NqzU3ROvtRaV/cFx65iYAxBchWPedQsqDrFahJ/tJYEMRtDiqoL1dmmp4zLr4nbpW/grsEpv
rljPzP0ye0PaoQl0pmTBmyUGGZe953ZBX/XWEVct/h9eanBhMfxkqIwl7lGxDhuKh4qurN1MwSU6
LLmbgytWaBAAqGxUHCvnapUPCs2u4C9GXixRK4fm2oe2W2QuWnuA8Uye1Hlfv8g6d24rvOVpPeVl
kGe1mTZ1T4/e4nd5gF/BbxZ6dVjsUUbgGoI0wLTGTvtca58qazQPqtNHmRqNTWhc9QIWznxUA87V
NFlPno7/6v1s1AJIaioeZFbnHzy7qV8hsuXtzWE20lHW3j1jvXsYwXoBhRhcwsDyJ3fXDHp/O4JS
fFVVQ3UAsb6H9FXFnbSwCXtrcgl0TmORXSl8iuXIy9SUog/zYVxCZkPPyK/VuF/9SCOm5f7B9HCf
MCb1b5VlGyFXOe5wZftLSHIT2w9M0PkKoaA6+w7Nz03mGqFj9H6iwUMyKoGHPEwaQu/J8ctnqssq
tutJCyuvVdeGULg6ha5do7cP3QNL9rfwXu5D2ZPm4NaWd5yMXD6afW8kg7bKaWeudq95i3Wuul5+
k3A098O+1dUVmakRz9JgKfdsEUpAtL5pk6Jna8nHNjT9nvzwa2pEdoZgM3AV4vdA+UMel9wTJ+6Z
dmr4gqVO7XlNWJNlqcFzF1Oi9CV/NsZMIjngnhu1yoQYNMI+9WCSpo9KG/ISgbRz5zvOKhh48OGD
eMIK0vplMPC2p6FpEifnZWQ3nLxkiFISTgR5mAmVd6oBOz4wu4GkfZl70UhaeaOptkHs7S0niw99
aDkTgdtja0PDQLRlABKFA+Gi0vVuNWVUEMCw1ZmWXXvlam0uIn+i043ZgqyZQQQ56kENTUGWFHuQ
oRDaweT+1W6LPmoHBpYnc3vnLIsc0hOU+stPBXnOAtzDsSuTYWr5XuCB389u3p3JNCwvDZd5yCQ3
0KTzIZOv+/IEJzL7ZvIKpmFlWv5qAmYe5RUctSsA+G/R+LaiKmtpqjqy4IhrdgQPDpi/MpRuw4mB
XtpUsMYRQ1/HkKcYdg4nxS/Rmfi0gyMS6ch+DEz4er71Ws+6yBuoRcM2z3qQOuc5HlwQWwPDZXKv
T8K4phDt8yvGqohTCFM4RlsfCBzFgcoG2biW/ZuGzGKZyDX8v3jk1Y6TUmvIYurR8bH0B+2gNChY
YPdqYgfTGai/joANmSCMmi0Krn2d348uYp1MMA+mJnxAlqd1bMGz4yOm7Q07zvxOk0g7qXrRF6+Y
ks4X1dGGAAXaOfCpfWyMYvrZMAsU0EZv5TetaAjIOQhJr4FEkQPSqnFMKp8CbccW1wr6xWt+uhAl
8XdUDmgheuUwPjpZpp28Yp4fwBCdbzqHAodOM+eZ0BybFRmplS4ZpIOUmbmJqXOzCnMy6ceaqvwu
Gxz/Fdor1o6jE5X20Fx5g7my0YWu26xPf97dujlhVw1SgXNdl1kdMk/k0AaSU2QRB3LluQ2Kc+EP
Ue6J/hdwQtWVqjwkt135u156yFLkxhw7qgN8fJLNHWkKmkIKOYtgKtikZGnQCSqX3gwJVIqf+VDp
e9tXczigjFiCcf1a+10f2iIvQRsvtJcOTPQYNAfIXGvW1VyYL2aHWnituYWJR5gX0y/bkWKnO50Q
QaNpcHLQoa4aul0GXgceeYSC2iLNKxjM2996Q7AxaLgSbyMSxFujcs2jJnm9HwptyfGatE6U4aL+
NlUZP9WWbN8kF8W5BDsmaa1uOvmL1O5602yasOwq58mYNP9cIq1GSKl1Rx+KJuduvV7CsbJtNKBd
Ul8Pfcb2aByNTgDBGheLYzCUarmY7weftEYE9svyNvWkiFxp+Td1jSs8qBabkRBkYH9nuVwOsMos
J45UIEMNYMzU1dgP4NwPy6qkQ5iG8+j5d22vkQgYrS6cCM9ARyYtPmlfvBGweJ/4XGSpMcmWgbmP
P2IGnzs17LGL8YFUbOgLCYemqCPa1tYeOhtgzNPJfnGN1r5CTNhCCQbO9pACFbKdQ1EJiapz72CH
UNfdgcBa/cgbs1cQ9O6WH02+3sOWQuQUdNNoGQE2HChEcP0iBx8h6vhct/ZcplpGfbHPpq6ByzeE
A0Bksjrd282k6HjIOG30m6pui19Ng4SZq4p6r24PJnnuQcOrqpDkzfmZSKtKhAlpD6ADRtRgLHbg
lfvWlJSlmYvNqNs5i+y+eJ0c7dtkN7+AQ9wpor7PrYETZcbj2F/D+OQ30bIXjsSd2GMKjYQTYpMH
5rbnUZCAezPy0gXWW4CM3MGFMeVQbUF3N7UbhFfCrp/5hISsqtW0W2qjC3RXi2A9hti4wA1DpPpp
OVKF1FM0EkOFLE53X+2Z8sh14Bs2i0OXOQ9VnbNzJngXcAbpEs2Y4SOJXOcEOJyPXFVL1QK8vDUB
RVJkyxKYyDuPDQSGsMO0X5XJinToqmdd5F1gVZTGQBXzpKwcD54uzhwgZvjeEMxaCaMIfU/9Liyk
OJYEYb6cFWj6ap/5Bi63bI5obiddqV0D1vgIY/Foyv3QgGISCE0HMfe7msrU7uZ9ZcKJeexjKnAh
O/4d1IKOWYmijpAmcBgzTag1X4kRJHnXL6PRqMYTcWb/au5AqBAjChvIcR5G4RRJPfXfJcDIP2RH
J4gNdXmkze0V7n68wIPk9+OCYFIIx3tdiEX3rjfrIc5gcx5IVgcGioTBwiGDbuiQeG1zBVk+Ojeo
n7hmmC9VGZbSe4SIAdJq6C1AhmZyUmgKeaGeobnR9VCkl47OAsdtysAoAeeytcqKWsfujwUSmqSf
fBIDl3lfwvM8HIsOocA4OzujKdQDNAnOSy1lPC5sQOgOEb3ZVPTAiiWHXABvD77Wqit83d9GVfID
oqkpGQutSUVm+qEEYydB0QDC8X73YDnuD4GsPIVEbxeaC4TjGpffD4L8aGkv95D/E5HsARisy7oI
6rp+QClrhhsLwhXR920A/ZGfOtOedYRuQZFbxr733SXoIZu4bq56j1t1FfcTkF+wKieECfDb6AJ3
PmjmN7MYXrza/94u9ZFwEDy5BvWLenEAkSgKjlCIdWGfad9Wv+5A57QLRmO5R8jfJ36v7AglA/u8
MFhaK+qRHRJ0J0SdzU9M2l/5VfENkYQWjkZvx1NRlBD4cMrUK9smhkqFj0qFELvOb0E+qWaQRHLz
VodGVzRA0AEiGDemPppR20xaUEKTCAkbKVOHkCrhtvTSyln4k6Fr4oioqQ5p7TrHOW/Zjs3kBmkd
rJRFPcaF53wvHejNt5YjzoRS9NKnGora+dxGS69eSmOMZe/CewkyRIg3E9obj9ABmQLSVPBNqbv7
qW9uXGD/Gsu/W2wTiriOvM2UuyNW9khhP0wb5FqNWSRVPeaBOS6PcjTuZE2/WYzvC3/+OYsuC4H+
f140C0VvqEIFBWO/J4ixEVHs1t+rJvnqTSbchh3rem7ZAeIbb2bTxrIk6WDsEFZGmlcCFjhyXCbi
VMsxVVr7ANG/M89mmZIqv2tGXO25lkJ0KOCDvrNZ+VQxkjQU6mukA/QFEmZA/AYtxNcCC7FYV0Ai
fyl2hj6f2QjtvOyq7ubQtTiLERNeVwxC/WW3W3y0rC0LIBMPO1JjAD56bvO8LIiDi1aeqOdHVffD
pRrCaj1PBbWOvB93eAjSzlhQ3HTH56xTQGjawMLXBYx9QEnS7xwxHubM3pvVggSypjFxiiKGMM1x
LMRB9fbeQmIqIWQa8FY+WfaAaLD2JVyXHGQyzoi3jTW3RaZFS7equf5U1D3qigAXggw61AT5jjjy
DGhJFSvmariOxqdc+YA2ooQVqGzM04wvT1mTP2cZecgZQpcc2WEwKQFAgIHLVnD9dzngNVnsq1Z0
CSl9VOU1FfdG8aNcfOhAVmlPTBI3XvdT98BjND3IC4tfeq++d530cX7JlVcqLLK4hxFqYLTjSRX0
pbXLBXR4MyFmkc4+KFoD11CG8MAKMVjUWlNUIYNWNRsCm7RwEjTksz/lXtDCasP3gfUnMwr9emSY
1WuFmuYAWROPlIgkRP/flJ3Zbt1I1qxf5bwAAWZyvuWwZ0lbs6wbwrLLnOeZT/9/23WAtiXDQvVF
AY2uFjfJZOZaEbEibi59S5/ZX+PU2ViJheHxGGJfJr4uTc3cf//SaXIrTOVR9LzcEbtfICxqbFFZ
OX+gx2d/7twqrVXmJnAcEoXjiZpyrgWyH/vJK+fuTfTmU6g0tWuG+rnT+T9Yhm5uKk27NvryPOic
9WrQjdoX1MKeZub3srtwQbGr2RGuRQLrS+HJmP1kDKbIOgwZ6POhldKXYXSjV9llA0j/GedQP4gh
PhvVckOmKnpjHstWtxKeiHndt8qRIEbycvVtLJxDf+E11DqYnebakOVxndEkIGgX6Xg5Re7LyfCl
Nfu2NRLApEJ3YAjddulJrNbDLOOraU1uE1pp9Op7s5ZfDGy9JuYalLpOg9XKl02cIF+lcGjD5Fhp
zmOmgm5YhT9HCWMYya5gLkCCDw3fzfV6im6T/IdO9t4S1tsitQBnaCH419uWbCY8JB/rCfM1Jbds
N5ti31JSL8xysAYx1sA06kbNZnIzqpust08DtjoWtEZKU3+si3Nn5jtnCf3F2pezCISAVdLvm3Dd
VMXDHDKg0L0kiwyEurWs9squ4VboSdkHsvZamPMea26/TxDJ1QNejcOut67LqXqoKtz5sSHUcRwV
MxizfJyNwsdU7gHMiP6s22ocmCGzTRlnG8W8l2ryFoPib0seuircV7tsl5RhQ7LteyHvUjk/zY6z
G5hAB4uHdemv+9L0NLULIo6WtZHHGfiCrZLIQgUvEyX51snEBwQJ2symSjym4eBV7JeR3gStKt1q
mP25Gtw1Pid4puqWFTgZy9tebhSLjNpM3qqXhWmLlyZy9lXX4gCtPg0Cc4g09dSONWHP5J9SodFT
LoE23Wlae29mcRDHuQe4fGunOC2nlZc26knJlpDWUQ/IIRncTERHyCJvzrpDFw0/Y1QXinO8mex9
oRKmRgnvW9N9olC4WKB6bplw1RX78TFrn9fC8TsnpE9pnrMlf50j47mPSArOsqMixxsLjDMudM1D
NXWcLV7GrHo2Q5VJch8v27bY9XPiqRFlSHxW5U6dvg5pyMP5gnPIqD/nACFiwANpuEux1CsY7IaF
aJhD1ls2hbr6ivOgG/XKXvbNNVYo5ynczCLZN1YLVuM8KInxZsTOc09j7TLFujVSzPwQxT9Gk7gf
NPt6mbEIlxAcNB+iGRJvzNRjyKCVrLJT2IuHispdc4oTBXZQz+mzxRGDsjd3E9EFEGK3Mpo8jl2/
18zbaGWjMBjjn/Nds5C8I5Wbdv0xDtMxbpvbNGq28xohH1/Y7MxjqC3gXHZxysMo4agtb0cjP9fl
6qmpAFBhhy7E9Wo7+0ul0CxwCdmYsMNTShrJ07gI7hbmrxff1YbmxinboGvEpgQ65yZhQXN7Fwmb
2KbusFhT6OZJs9fb6XL4UMwM5dHC1mxdss2iyc2kWs9q171NormqO5yPrba9X1W2YibdPcMe4mBe
RjBACJJujgM9Roo2aRtUYn5UqJumW/dttTwUovd689lZ9xfn07rt3awWXmZ+N8ra12zE7LizmXXk
rfz32aC7K4DtkuFZIlJMMgw+6+tRhQHvvqO6DdYsem7i7BrHzHPIv2i3/COHqlqSR3QO/hC+9mX8
kPUzZmPlLtLSczaaHjHZb0of0q+Hm6gJIXdYSekEa4D9cVAo4Zekjk+rsxz1Fa3tMm6HWfWxR96Y
9Gmd6jypcvBXbd6I7sxHt8t0hYY9hOk17xqbZ7GmpzJKgsFUzbM6C6A/LT7nZnJD7llF8Gv3TZuw
xzI6SOqkUwDQlc72Kdof6GACNU7OqYpYSa2qtyWqQRIjSixoCrxoDeUm7sPvvSUeJmXwC7Z3el/S
m2zzKTWAOycuFyfprSjE0ejkfrUAGoqLx6d0BzV/KmLtmzbm3iAbtODgdgoBKUV5JYbpPupkoJrj
t7BqbiMVBXVNWTHNxoPdxt9hGC2fn524SpOY4IHppjPNr8MyIz9O7WsHTHmrK7XD8AX0QDqLR4Zr
lQ1tsfnFZEb1pjCNYp+WaRLwopI9Kl/69V4ZnW8NptF+Ks1rfG+2K5EK+Ams5n1IOU65ptO0rm8d
ZmtBBpjmzrUI1rl1MKVWX+oLOTgp+RYzvXv0C98TzJxsNT440/SDpMOEo8exXTmtvlF/q0R3Y9Ti
mJbLk25XT+ua88RKT2jtnW2FfmLPjzk9sM0Gk5HKOjZU7FgH+oYzuzPeoIr+ZmfwR0t6rdTNPhu1
E3YrtBbj+DyrT47JdqMpB+z2fmBWSKb4ujOG5jiE+hHF/2YRgn4lovqja6Ag72vcc7MB4/exCSBE
91QbtNLOmj4XseOnI0yv9SrZtHNpNK4ERM+61jdTvE6swW+nSWLxZ+zadD6w91wJClL9erEV32Dv
0qbZTyTUj7IBa6W7VTxDu3e6ms6Gic60Z7gapH92wEhmF1B6p3Jyq0wCOVV06AvL67Ri2woVwFw/
StaoFSpX0bJSrY03hlm6TtddJ3bmt0yhFkoaGGbhDgzfxO2htEkrhXnQpxq45qHsKxefrZM6v1Xz
4M4Xu16ZeUmfMmTeeuXyrZhfMkB7B91qnEJYfBthiGTd+4Np7Et0Fi2WK0uLBykVLQCYP1v/dGH/
LU8fcc2vU7Zfywh6jJfC7GyZ3yf1q6zPUldc/Of4Bh6bHn+qyO+G2pubQx0dCwsQccKw1zG8ftz0
wE6NympSgTwZ/YrGJ7OJ3HAEeZ7nLQoYkPG3PH6ueEq6euqnZEeKy9bBbypnAE9Ub/o4+xTeIxIY
lUJ7mtEDafd1HihV6KaOuBlnSLKl5kFu2vo0Vv12Mma3yh6LChwF14Q88iuDajDA/TxQ2i5QijXA
+XXf2dK1GumPHZTaOPUu6ApWjrVvDCo6pS+rgaICB+O62ZlsF21ieQ5LbEXtU6o4wjmFFxo4rYA8
xRTfFiIV2Hge96sZ3cWCOKETYkmXGT8vg6BdMIrMc+VW11aairs+Yth32GLHgbSglRwaXVD2txM1
NDWAh5nvjcpRpY6Fh7uMm+JlnaNNMENzp+KiHNf7RTXQJHMgmJtS4n1Rvl743qmhyigf+jDxwf4n
KsUiPKnRzk4P1vrQ5Y/qyoomFqLb4Rwo86ekpjxx8J2LvXJAat1hTsxRdizbq9HZVMp1lR+LdnGV
pWBh3fTNubeB9H1dv5HESIitSk+Bv9YlY8JLi2+tcm1kOPEm16RLezOG9Jpa+2Kw/XQuSa15DNdH
Q3u215MavsVdfELxgI5Fd4lE8Uu18UV6aWVfnPgrJaTfk6Hbmo9riMS9uYqb2MdGkvrFONbKlTJr
VAH/WFbvtZHqFXAyRFZt4vpqDH8YOjqDKQvY5zzmHl2V2LqmuQpBMGaj9sbkdnCIy8XswdbTqyXS
D53NyXLZStazmUg4nptG/w6qh5qq9orwxhnetEusl1YE4eT4Q6aSk5weiG08WVq5S0zCaNfQ1cVX
DupdNYpNYw+uPowB3s++3SzXUq6Fl8nmMPfz3sRtrExwJFIfHAC2WdcOPeRgrLyKApPxPDsbUUvW
+MMyRJ4Rx57UviexGpjdS9ddjdOXRbaUBfm+DA8otfALyLvnSDc2JQNPlZMEDc1vH+N5Pap8pFmQ
aOsBWY4ncB2l5nGRNEEeqMGaZJss6XchCZONad8aLa/XIHNS7kB1b9GCeB2ErN7+aNbuNPEB9OO8
gx3w13I+rsrgIoTzmMFwc5JFYovh+TY+6ot216poeVABmmXpD4qym+YGnDp0x6G6pp/xbSXe91O3
N636ddLvMpuDqvjmRMw2oXiyclZNG7a3w+K8Vcp8k2n5vpMcQaNqA0MVm9Qan/LJgjY2n/I4JPfA
7gD8xXVZsvDqSGF22Sh3ZtxBpRUeKKTXILTcdAkUAQw3wEHmL7pxJ6hjSqM9ZW2bepmBXCbVtyrF
mAawW0r5VTUNmkWVloMWGyqraNhrV0xN82+1XROGFOY3vehvFp2/1Brd4hqtivJDJzqJOD6b7pd5
6m9WWj9ooPO1Fe0BqRAkqvVupXxgm3HXAvdpfV09M09PTBBdEbl81UfRrVPnqOJSfQ6SrnhB/fU4
LgV+rMbbnEqvHI2dXCtvGSfy/tJgCIugS/WNfmkaBHCcpJ4py8QLLWgGxSh/OBlWW12zjwblLgdc
GUVcnE1R4w5b0iFamNkzu+q8qJwU3pK3/XkYG86IIf5RKmV1hSs30i4CJ6a1eFJoKr3JtknWbSmB
lhCj0GkVnjLjHtE20YNVNNs6j3t2B+ARtMqYrCfVNs3bp2JIrtsCUKFz6JvHQhwWxaa20tCVgIRa
2PGGt2lY3ANdN8GcFC9FoYEiDRyYNvTjqovbSejQc0gh3TTKA7mwJ+DpHXN06s2m1cv80NHtucvQ
HJBuDoHmVGc1QvWn6MvWscLvilrwIYoBv506xIBdtaJNarJ+YmfU9hGgJcRHYT0IJ8332dS9GcMa
egivfyTtUoGnjqmnT8bznIm7dAmv8zY+x8vwJVW7C4jl+HZrNX7YNcyWyP6udvgkG2QXbwwOj3dl
cXQiArba5LtYODALKJpdqo8qG+eSC8+Kqid9bZtDYho9iotWlmxalQggU7+YY7ozgOd6E2VPhr6R
cGEQ5y+pXiePjQwzoFk5OCet1KCZVLu+KpqeGtRk179z0LZcjyFnlGln8b7RkAfooHd1N24APd+G
Ja22WtZ+SRtl8OKpPBcSPcU0aZyxxuscd3cQO0ctNdogDIc9IQu7okNtN1cr2SbmtIEufciri4U7
/V1IrFxu1w9DYYx+b+C/XMqjkjVYOUeHso6mYBz1YyV57mnBmZ5j7T6dtEJuHDwvjVz1+xzcviOI
Gx/OTQskNFTTax91bJbTsGM2wxdjTMByYb/R5p2jYXxjuPncQzWNBUZvSX0QqNeGqkPhM5BykFjz
TgxaMMXzg6XDGRkaIlttOzPrPLTDnmk2iJe2PNRFf6pHAEBUka6aLYardoVfLqCJaf6K20fQ6cLr
iixjOShw39ZF9PUKRX7IaZyspcRfQ0ZB3zF9y0tt9OaHVQ/XiArOphVeA1bBoGjKXhm1m3jRA4jL
b42u7ko9fOvs+L5szKOVabvSKO+ixdljoXkzlMgSS5oYsaaAxNphtk0P+1CNrrgKqsG+1uNhCzC2
SUGy1PnLBMJrIl5Y7PhaTS70n/zaVQ2fxkq4QuEyJPyEUZOvxtmt0/2jOMw/wA2VXUWDIe/IBt5a
LQ4aWfO97ssbiougj62dmTdX2qxu+PQDrUx/tPF8M0Xa61Jax1EaN7HSfSENRGz7RfXDRFfOWmI3
ZE9JTjDr1EzxAPcwvFRjdY8b9b6JtK+R0xPeIfCJzsypPgKE2ZYbkp6DD8xC/gJ8oV7hJjIZluol
mP/D85ZxHPuVMJ2dugprg+hy2LQLiUknpzORc1lq+dhTfgVziMRtG+aD8wM5joh9TGr4Unp7Vc96
PHfUCrWlbKMspnbjQKBsjie93PX1tMD/hz2ihEWaFU/MSLug1Z1lj25DPLZZpIJ+V5G9XaqJJ5eP
+FiHSFbVslXxeZHp4PftIK+oBO2TkzfECjRwwsG41E7CoVsmiObEIq6VAQ6IJJMEIqnOnFPYjQIP
a3Ihc7cqRXRuMsfaGGXeBaReMOBsd/2NCvsoA5QX8T+01dn1msryRyObeXTRUQmSQWKLA7Rn1FzF
6NGd+kjZR3VleXpZS3/pdX1baNANltbBmpVDerTjTHtb7WI5OL1OojlqAUHjlsxEtxgKfnipPV5F
Pe8TYR7jtO0EBV/Cbt0DdS97VaXYMQeNkmAoCn/MqF+JNuoU18Kq4rbMe/XZScr2pKB/8vW+1A5R
skJz2+1o+hl6woMxw/0uuHZdToTiXhv1eTtNkUonJLVqdKMGnhT5YEP+uD2/mQi8z9ZqJYelyera
U1ECfq0aatmkijJKuRhx1pyFOdDh2IWQIa0El7fiRrvKB627Kyc5Awia4XcSbNZzqaYmgpqiKvWt
PRkiJDhCGaW2Y96cmkthdu+uXtvxIUmldmyrsm13kbMgBXUmzLascTxlyJGCrJP5narty4X2JIRB
M+I0fRRYj29yfV0O+TwA42OVsZnaEYi0MgicSXQnulVbSX5UXy7bgsiBDbTW1PiTOTrfse+uDmaD
Wk8pcUJmTAsbzXEGZCrUic+YfRPlwYIeq2z+0UO5HGtGCHbhUrfg+FZunzUSo7w27/WUI7Sbr8zE
MpDHYfgv7LW7C7WqfMh5h/5UxMpNhqT/2AOsnaryonGxrGhX2H2yNUU4uGGE4CsexXofi9TwdZR3
B5Itlo3adFroUoUq22XSBqq+Sf9mTwPKsNUZb6qpK551PgXm2I0Ex/du8tuhkrd909hUFoV1bEsx
brIp6pIgIlVX94zcmhJvrlMDuautxxsD8yYXIxdt9rJqtX6Qgoz4LVfHf4pk0t4WW01GrzILzIUN
vVyCRoy+qaiqXyQCPWIYyle85I0JBM1AmZRfqNjGxoNmmtetrfTzk1otdlArs6TXnqpDgzr4rkbA
g36OBe3GKJoeiCeJ/VRTzKPTZdYTROhVGC5EdGm67saxuhAlYpibFj/dKx0K9o7HSppSRsDrXq/M
zk/zxPYyR+2DepDmPwj86r0+QOZiDWkeu3jMPLtqm91IhsCTkiTirqaNlm5hqPoXXeuQhgyZfl8X
8rmXSIZdszT6s+bMbVCnfbHPxSj3hraEKXKJKL+DvYEAKacIANuCuk06NnfOsSmwauaHAFAzUAsE
eyGKDpJU2d0ihfSlXgg0xEsWDITXWmjb6xFJPjFPGzRV64+KLTYoBwFcgrDnlA6lhU9bWlm3WoHi
Zza68S1uR7ljRkL9Z2hKPAdjIF1ba1IvTYfmLlZht8Zpcl6nRXXuerUSfgjlB4JvqsmXSCyjDNY1
bC+bcNndURIm3yUhDoealiwaO1/FEpzUnjuYAM64KjQXF8MPbZ+AkyUQ/mMcehWGj34FAbATSvUl
yVdYdqZNjOdJWvGuDyPnlREvg8peC1eqJpvsmSnuT4ZilleKBq2aQH2h0e+Ha9ELSEEbXc2mmiED
Y2AedRwHxKilaZ3I/+GPD3MBYAVuC+o6zhXZiEVqrJ7R9tSQghEBD7Fc9mWewvouIZPhRsQRLc0C
DriZIshBHpE6HMqkQ6Q42PNDFNnGj66tq12Tyeo8hjZD8CWLP0N0JWKGprpSBjI0Md6ZB+bU/DZN
sqe6rZoDzI116yTt/FSJPqzxeWuavS0X5V4M+bKfRq0NTKexwejHBbVBV6yQHBkxhJ2dNK8Vgytb
DBWLFzDRjHqumMccKshayT5A882itIbHqFGtpzAvk+ceWS+HZUMToke5FYjZDCJsQUJjRCK2pGr4
nZNr8DXEWg/EWOiIodrlIGNZ73ihEdSvIu9IlLIChYXhWRNw+lxmWaBRdt9VBBdtwq5aTiVJC6jq
JBpot6yImQDbIwpvk9K4PbexZGwepTC1VjwFbOWgFAaAusnoyU0s4uYTe4L383YkSjPYZ5vEyBi6
bvw02fhlGln0RAeaanuYh1U7GExlbhg/aD0rq1r3lwHE879jpP/vlzw37f3QHZdCbsGKtKlrieC8
/JRfLpUQfUluk3mYvHUT7XCWAHwMSn/0sSQKUp8EGFhhr33T/dHjfPBPSjBtjEPkoXaJNoPnVKdm
tzz/R9cSjEMuv4ucR2J9xcUN/TJ9/8vvGqvYychz4nfxwHFnSP35yJDSljiYL59dzPzdleHfizFi
i8KToANLt95NHoZMt+SWpXAuTuF9o2vtN9w2TkaoP8VFUtxQlVzaFbPzMgR/O9JFli2w0iFPFJAx
yzaDrKe91HIdfM9pmdvpRjIbVQnYGU4LqC2atTbN2DcS+KO5179jd32QK+7jY90/L2O7Gcp5lyrU
GUOn3nDEmVtNC18afdx3Q4skRXvqI5Q9s6Lf4b3YBGi9VTa7/J9inb/RPMvnzOz1fZ5DOKcqo2Tr
ABkUlW9tA35qz4TGdPl2IBbHmBiTVJSVcbDu2TQnnC9ESBSVnrxKVd/PXUF+MTSM6yx8lXbc9OeY
McmgM/qf9fSrCu/191X4p+evqwKgVsNcACXb7y+7UNsiimfE89Ieds3Y1Lf8Rt0fxlZ/qRFAfbLo
5Z8WvS4FKbfCIavp/fR92AqNYz4+JmhgjkxMKXz5RrwNzRHpGXbxkEEF2rth7E/OoPUPaheX/tKY
CfhOOfhsLwgy20bcRqVRPERt0tzMLYdP0ab6d0s1yq3KmBkUgZ5t9FKbPxvV/n2e/9/1ejHBJUfZ
NCQj9r8/L4AfxMwqvx9VXVCtCuQAaAKDEa0ejIKGMY6SbDulJOpQxYeV5XcWg2CM/1EMDb36QyHN
Kfjv7xAbRYFTnC50+f4bMjHFc7TMOKAjSx+xNl9mL50bZZMgdqO1r/Xq6e8X/N0E49+HYGl4RFuM
J+sfUr/Dda6NrjEOs5bcdmH1ZggyHP9+iT/swzhD/e8Sl3X0yyZkGBPEcWUcGLva6+MVVabblvon
F3nnJvj/b8QA/LH46k1NvnubhjRxvF7NQ/EDxOCcHafHYvuvV3l5HT00e+RIh+b573f2M479f64C
Hy96ebq/3NpiGOHYauah7ZlgFUP2CkH5WjTVvmzT0dOj5N6e0h0cXMPMRvT496v/8bn+cseX//2X
i1PWiyRVzINiJe5Q3i35o2w/ucHLlvH+/my2WE1g803ExbuHSiaLMsP9HgzxlDV3WTfA3t32AjsK
WMT/fje2xOmbk4q/+96fVTbhSKlgHZbowQ6/G9W2gPf7+yV+/twPt0P9IgReIXxk725nGUR68bc5
yNv4rD81HIeOR5gMgt6fFnCfOXj8aU06hqNpWJaZF7fdd9crJy0SQxgfxb35auOUnPqKVx7j1ONU
6fzJL4NyC7sDc/jJjf7uHfJzXf524XfrkhEl0YVOzCi1m9leeHvxT79YJCXbcpc/ZVBaOU6QKsbb
QI/e3y/+hzXjmNKi6FKx82Eg8/dlqdPNKEJLj0AEpeoRHqacZiNaT8ym6UzftIv2po55+Illycd9
jA2MnDFhG6yiD163JIgpEU3h0XCq6aw4DGVFs62+/f3WPj7Wi8E2lqyXIo9g8HdfnBZ3Lcln1oHD
CWO2jinDoZpnnKAwFtvlZtdViPoFwiICam//fmkh33+KEm9Nhz7B4NFqgKG/P9Zp7nuxaOIoocoD
ozPX/TA0q78w6fksy15+YYxhqGmiHJR0rdkY3tCV9aaeKH6nsnTuP/k9H3afn7/HJqvIoor+4Oge
C8uiLOuPKMNoZoHBGNTG+8/xOl94U7GBBU5Hf3hbP3nRH94B16XzE9jj4fTB6/79Odi0/E5Ilt84
9yGAnJp601BEV4YaqbvWXszab9qx2E3wHp+9gos702/bhzTVn4Y82A2pGPJcVv4vG27ROoqYannK
9TzqUakb1u3E8MmBaEDsHK1+OqsI/DYUr6orG2ARJ+mQyaP52f394Uv8Td79ksu+71wcF4mJ+mAP
WjHN9HOz7MnlaBN/Q37jxWA6hKh/ieBQXSwzrrJNfVj/AVP0/371P715xwCPdtiuJWv998eQYoFW
EOV2rArMDSpoxpzJy8e/X+OdfTY7mMQNjP0DAhsfUvm+uIyNqrfkrB4dGhxGBQkIzjFjZqDSCQPY
sX435FaznwZBQwU54NpT3SOoCCN/rJV6O1Vz6y9qZHm16ORtmhnzkcm8atPElJ5NJbXHLiZr2KuZ
OP/s0/i4TvjthPlyyAi8VK1360TkJuyyZRyXtmHg2zHS2wqB0D2x1HnA6VR61mp2sDYFUFeftN6Y
Q4dMSrd+8hD/8KkYqqkJEF1T/eisLkW9LP2gHYEVbdWNDJoBOSi6F1L2HvuoAXtcIHN3elGYn9it
ax+aEd6fZgKJEo9FU/Let1+pibnUABBRTpc75tVf1m7urpwmm12DUGHdoQmHcIO/70zIC4rbTK0B
uBf7R8xcoDvlGs10PFvb2iwYT9IScO5+H4fpo6NhitEpVulpY8nIZBnDt+jPIVBwCuiA+ER7jfoL
DKLDEnZxBYkfYtxLf4TkYy0RRenQu1bDhDWw5+bvK/dnm/X7LnG5c7pg9WKh+yEYpcjLTklG48hw
MRpwO+6CWFeHWx6RtYmtkfCsfigYI0j4/W2u+GPf1RPqcUvulnY1g+FCcKJPRnAWtta1iLV1v8TD
f67Kf76g//3My+L5ZTMzSqEm5mgdsyY86TrUvtLXj41jf/I4jD/sFr89jnd+n1Oh5eFgaEdLGVBZ
J9cTo55bzlcGClY6bSf5oTG5z1yVfF5i8oWIi30J8ZRpmoG0e6MkkSdkCHdWn9EyvAEsvslh3it2
ezcmgqli2T1RBj8kiGrgb1B9Y+6BCFJ/DBd7/G6NpFmrjvZVizQiHKrLQKZki7bDvbxQ0c4cX895
vB2kc3T4G3BA0Q+lxlmgXJ/NAQNChlDdvipfmIU7oyo5JQ7IAoCYVzEL4S01U4Y2CfcZHiEvccUA
CFY/3Sed/cfClZdF1AYgFkJ8CuR3W66sYkAuwO24JH2wSYmRZPpmQetNRK+PFcqpa4lHd+zIE1W8
BOZSzhu5Zsj11EL6iZKl5n8/BH77RZfv/5fls3ZxS/yddTSBB1sm+7Na2ZvKl79/S39YOzjg8x/C
ahhDsi8b7S8XkVWzzqVwjmS9egoqHQNt9eJ8skv+dCl998FabJKX8IKL7fXPo+iXq+CkV9sOYLl2
A8qrvSDvM9D4Gx0oxqwTkVFuLh6N6VwEo8kx1Hj5EdGUMboXlP8FrQUSgFO8uVjJXjJQ+qt6+5mV
9B928t9+4qU4/OUnFuG4KrHmAFXofjHNz7mKStGUvgPrwsTklrnw039/9OhZTA5iElg+WJ0OrRnC
XmYnp++2ctbQbJj7Pks+a1T+cEyQQ8JhKCU+g5S3v99YiYVSOV68TUa7O6IB1Pxa6/ub2DGqDZJ2
9I2FY96bsT0c+on02ahTW1cvIF7maUS+rXcVOjs99wd1dQD56s8+vQ/dDDUf/YRDUwE8Aozx+w9M
enVOoiw7CRmf4hzl9FDsGAAPVEU5CkX9BJP6uOB/v9q7TVmufZPKVZzmmrjjmEr/oM5x+MRHpnh/
f78foYvLjRGffnFe5Ut+b/HYwELyZjiAu17bWVqTf1HqKHlFKS8QpMKdf1X6OL8y9HS+Xsepfsy7
lK7x77/ij/fLCiP+iighyurfn25fjrk+adoJeIqELbKb2dSXdlfKUdn99ysRbEGePJaWeGq/u1KJ
PiWx9OyEfMy182NmBZP2GYTxp7XCXwcJpUW09Pd3U9tTRqwwb08y98f89opVHRZPzsnRh5wRpM7e
pUNkffKl/uFwoP+i+cVTkBv8YKGrdTFChnk+XWLSBC0Y00xbTNW283VNe1998iD/UN/gSKyZeL5z
TdxX330RyOyx6ow4coLm6RW3E/QBmMrS+LVBdPbCfKNvLrDCfwuzuTQEXBZ46OLQyLb0Ht2O0iYp
4SJPjHGM8I+9heyzGJigjOX270vlj3doAWhbmK/zzw8tZopqxRgFH2CIiEwRavHaSS26cmDyWyrT
WjnFhZz3s60jPeZAOZlmZu+ZOV3PVqtHb2AHukegeB9MNSKwsTFsXIY7mP1Pvp8PqIckwJrXrvH2
rY99YNnE1bDW8VVi4HkRVeVdPUcvf38a1h++UaHTyujYFhPU9B6SLvXOLtE2newoXhG16SUaR1m6
NSUc6nKBf13RhpswGW/GIfaXgmGXeRrOYT5eaRjaeKPT3Zc6xhlzOo8e7MC0kdYwu2st37qMAe1B
j6ttjoudXzr9uWyGrYYPl6vkzSZPnEM5a89MTTJOX7P9k8VaC+zwIp1/mF3+FurrwSintzjuzkjf
dlXKnIhmiwceGKZhKyOTBCG6lhh2ZTyeofEemli5rstidnHUoo93QvAwBpjctZeuRO2HMXx17MnC
cBmGsHaymg//x96ZLLeRZVv2X2ruz7xvpvAGPQgQYDtxoyjqet/331az+rFaUJa9jFDKUpZvXGaZ
ipAUJAi4+733nLP32tZkTl89Z1d/1pVvTLKqdXr3b5MY/X2axsXvLSyDpTJu9ShbPLDpIggrccyt
5lG3ExBgeSA3EgQOzsI+86s/HbNZKP9+hkGlAaoUWq8JVurX1VxbDGEz3z2aWcf2hGlcNbeiNv+w
afz+Vvjnq/xyDLGGTl8q2zrooFiekaByTeFV3kxARX9Y1P70Sr+cC0x7UtvUEEe4NJ9oABqIm2Hl
I3xy/vO3RKXGfsCkFCSr+csRs0tDDbZldAQPt+pwmEji0sX/+fHdJCZaZf8h5Ow+a/r7NscSYykj
CE97oXUXq+dOMv2kW9YiR2pl6zvhRBDl+qdY5WAxqmdTaA/9gnPj3z/Kv/lQDdoSBvWDDM3214Nu
atjc72V0nBpTetfkGXNnaMcXfQrxGP4PXsq2DJM3zf9+DbCgIVkWODKPY7y41jxu8kSgdvrTcelf
T4/U2Y4MSU6F/80n+/fPtYr5QxB9mA7Sg6yWa8awfpgZawSI/4P3w16gsxASEPsvx8DRUsO2NWD3
4l9HcN/5prjrYpPPf/+xkQP7m0MEXUbZJmKRS2T9mvxjZKaSq210rENweANW4jQ03Ay9cijqg6R8
OnrmFu3NWezDSGtMNRH4V5+t2Z4W3VwtZXbte6wtUWJeRWMxhF4qZ93B+9jaUKpWWYQiLJmBxek/
nQpzZkIgwCDmWF+zNGH90SDgy91OBlhlZFEdlHWz7QzFD0vIROBLxgVJUS+MbdIif4pyfymaTVRu
rApDh3MsnR9NuhHSQ4wTwVyD6WkAcdX1LsLebAShJB5o1e9HafCG5ZgrgbB9OFnhgLwyfpUx1cAG
AnnDOGilAQ4OzwR1zoOxQuiGRWAJPSR0kHLkFO/lCmmmYWCUtldZvWvqtVNh8/X6r+hrRI8c7SJp
U5vrvAhX5uSDGgSfVS1P5uKVTQChdWXZ22pBjOfJoSvd2S/W0Zah+DqvmuMX90jGM0BYuwFH6eHo
s5NNKflTXx/vpLnE+C7Np37sKU5dk06kRSicHX/l5VXGUiJhDnkSmJB1Pl5tXLfP0/I8d9+dIV3r
tbTWw+eOHUfkjxnoF5F+k6bPHBkbR2DXit9UaWsU39voI8HeFoKE6MxX9jzeahQ9mrhejIeReC8L
WQMWmwfpQOGq927eP0QfHYjeXaHR3IE9s166vRb5jsThbOe8JPKjbSAZ49r5WovvBEXMfSBV4kGp
Vs5or7DGYGCZq2OE/cpYYD6ey8KdLAxa8QYsnJsRTIVTGpRoLPtIdXPpFYru7GBodSZP0cTKgm9t
v0VLRMHuYqFK+pU88vM5flPhVtEOknYo35P0EiYCPkW3SizLXQbcMmuRfBg4cyNlW2C+SFvPbDYz
Fv8Npm5PHwEwVj8WEpXqAC+iN8YvuGWaVIabuNHr6Fyoz330MA1bmpOQDj6aZF91stsXGYwEJDna
1XCizaiWdNs0T8k5aIzNMS8lNxr0QEPSqtrTVnMe2jvA2unWlVr4qvXKmnLSutdiOWHvxJEdu5ZE
VrsqVhCcXNUm66yxtxjwUU9fnfFoo4/Olbda3fVNoCNtH7H54UN4TpatBJM1qeC3SQT7AeqIinY1
WEKsppZLmtrGpgX21veGLxd3GtryKtL5YTRDd8ITkeebhviRssNoeDHEYSpwZm5H5bGtgNcdUKHG
M2q9WVql+lnWn5M7JA7LD1w2XF9Y3kqxT1AQTiLoGNQUkblttApcJXdhXNfYWnDZpMhR0Rmq5zQf
VRee46pSYcLElnDrvHcLyABRD1C2SPpzL6ODTfCg9OndVIVwmocPj9QpyV4mOI6Tmp3GOca8cJjE
VuqPTbyOZbFThpdMP0Mw85z6KZ1/WCmkPMZpVf3Drt6EdIygsUoqnrrr0Gdu3AjEaoFtrI0Yona5
jfANNu9OdRqcQ5sbbhRebaAsE3yMdCXxzspjASEcQ+nwIuGZSnHJn8uUdnDzHYhQZGBiS71o2g3D
W2+/DfW1TD5laMbRbuQdmPXKkFEXbhN8LrKyWZrj2D0CvUD5vIbkvUx4D1+W5ntkeCy0Y7FWlqCy
fmg2Fyf+PkbXWvoKxXM/3mSBMg9JNPyR4jr320r+5uhbJ9xn0sYYMf/1xxbngvSUP9mNnxueWR8y
5t/GGMQLleS6QshP2AQ6bxJFETWXnIuzb7GACo6DftUs58V6XOagcX5UztEs9rhq/H556PTOr6WX
yfxeZYYLl3UTimsa69BeDnN1UXCXoZF203Hn1FfEGbl1BgHDmzEMP063zkue2QLoefQ9iQ1PwqCT
GzO3AUTlLhkR/DzHHSqqEkZD5wIL8y2+MI3FuuRmqTCsMXP3JCdl7pKvhg57rNT7qs6uVuTuqFV+
G6NfNr9KCKuCm1XxOlzBTnXu4J8u1alR1kWxGe6YU2kjAcYY+RjGU12dnORg2tdI+BqED5RhYFNy
Gz3dU37/yuwdEZo3JjSL6tMQI5HtPicr2SxGdMCtvcJ44g+LEyj1QxVPuxbagdbeDBaVspdO1mSs
UDwx4n1OItavUPORJmy7SDpgLummh0YzQAiWgQO72rBadh5YMZiAZaoIvLH5GFiY7upK8bTeQC3d
r9CtrQa2IPlRryiXsRE2n9b0niGZb8/mFG9ZFhznmqZPafIIYXnEmRsOP1hISuvY92TV2Y+L6Fxw
JTgJd2wcGN8Pur0Vyjk2fadkcX/KTGAVgYJ/WHoNLS7iE6ayeDoU5ZueuELzzOqGZSHJvfy73azz
raRvphyakrfgSz7DEWkKaBzrWD+Hw2Zmmh29JNe8vsxTgGN3ZeBs6V67R40NyvLi9qYbh7gkd1Wu
VobzI4EL9Nmh7tEhg9w6uqPDavgy+zMVXBRRtHPVP6rmhUndrK5tUgY1hZsGtekhHjZSjU0emG/J
g+paHfP0LxBvbEu7XL4k5ZM5PejVyWrAyD1gDUCCgk4VMwLQvVUsX5Q5mKx2hRp7ZI1qYaXHOYaT
m6pwy18cyFZi+ABxNEDfF9Yq02tPLvZ5eDKai1yfdVb7zFwP+przQ+Wc0nhfm1fDekzLxzDDHZhn
r0O5y8tlm8nzWkTJDWEMKCaYpikHA7BNZvIUETDS6m4JIyOERID93xSQQburEW9qfFyhaa7a5APc
2kpIOxvCR5ZuWYO7JHO1EYkvRaj0BR2QDeamEjKnP7So6Vl4HNBJ4GH2YX7RzKNiPYLHj5Ugbi6s
9ZN4A0aDvVPUe6IQQE3D3D1iSvOXrnMXbJz7VNwMbs6wOtgVgQHnar4t2W74GiG1FmepGtyMAF+p
e23Yqjmpu7gQ4xltsy+yM+YTfO3Gle6zPcq7UsE1PmFXioegzxB8YxocEufCs70dY+08N7chwhy9
rJP+YXnSytCvIygzEQiglOmbclazQIB/qo5OUwWJ/Tqbvg3mqKkDaCmZRKzuvqpInCqBAg3ovzH8
Uk64Gf6MeDE2ObSxsGYLJZla2d45hGn7NqHQHBROW3f6/fzRNj7Vlqr4hXQfCfIAbyZ6F0lms7Az
CTrn8+OIfbyKnqpmq3BkJqSVjxojgnrJK9g/PSqu97rZOcDg6+w90x5QZ6zCnACeSwhbyGk+Mx2A
Yg2IvrhUgCvzrd3sY7SjBYmSMivBc1u9dFBn6lPX+07llykH4DV9g+YNmsRqDM8COEW8xohFelpi
HMx6N7abUvfzac2KwP7Mude14cp0XwMa3prn4ayFfo5RubYBjfnkPcLnQc5juOF0abSzRptGWzK/
rxEZASUXyTVTr7XzNvcEQPuZs+2qYWXiqOQxsYETLq+N41Xze6s852lQQjN31Bl4nII2yV0IS4h5
jNHjKtOHbvBDm0c+VQQu43iQOx7waThUVCIWTRUO8Sy5KqwA52ZlI4glGh5QR7+cZj9LgdCxycMh
K65WCqHA2jXgCpJnjrR2EjgALi3SOHacbaZurT+Gi7cQ0z0+QUgt9NW9lTT7Se3D/G/qm6P64qnL
1+18TTPXqikuttPyiB0S+cP8UvMwJJ5ZHnByy5hqZT9Z/I6nsPMTyzWUY3lNsQPeCyi4WRz4t42M
kJ7TBa7t9ThvQ4Vzq9eJTYeagnQJy1jZHCsSMnzZ4aJbJe2EDabtbAxXU9lRIgAi9YtP8767wBQM
b9l4IngFSnli7OLkbCYne95xcq7HwYVPpG2c+tgpL2J8WDib8vTF+Q6JP3glWqrIkDBSfIrkuxEr
OEBudTLecGMxfzL2yQBEgkbZTZTTh2XjzdC7Bcjv4Kp8eIaxdx4dzsuRfSUplnzlFpPLuB+dXR/+
WObPduTp+lFJRGSz1cvIJchChp0+4LDkittnXTCqHq2Vgu8m8Wp0Ysu7Er70yglsqWjdRdqlpJY1
J832W+3c6Ldxecxlz8F9HaEFih6S8KRnO3vw7D6oi3XjtCsdesG07mxu6G+1vDOBy4970fhq5End
UyY9ty2gMgbRTfuSgH9xzjJOdFzb4ow3lqeCoI1oDAqim3hGle3YPprSWcScXNZgRaQFxHqbuUu2
FcljU7zDvlozOV6aK4RrR3hTc7Gj/f1JKc+jHSSU1m26LeON3UK7eJzTfd4+TO0rRyLD8ACk3H+G
YOh9rIPR4Gq3lKNb8Yh6T+NoPcX4ZRlrrAzWKRg+DeiLO397cO8H8lcRr0zllGFFNMCpwURd9iCL
Xp18sPwBtrqfwyvbqVUEFkxVS2q3atikqk45axprmKHfrMbp3HFssj29I14TG9gf2kH3YdIvPUNq
IFNDro9BwPy1Z1iUTCWWMTsC38seCa6W3q1oouFtZsJ5cxwxPsE4cF5tHJR/Uuv+pm/NS6NfUoj8
0+RfJyVqod+TY9MjNG+w2mLK9tE4hH8IQ/qNZO5nKi0TLoP5AcE4f28PgQ4vm2W2DioRkUagbAAH
uOFVc3Pvz6rH332YdPgY+6i0E/9FFFXYhLghvz/2iiNReM3gWZZRioJSidMLIjygYtNgdB99JUGt
+vddo9/09RgDoMGjQ3+3uvzyPvMQnHRmx0cCgE2/6YtxD19S2+qanvzn88m/vdIvDeC4sNRxzJKj
YtYSkR623X/IKC+R+hFA8qfh8M+Z3K83KEleqPPvTVNb/uV9iVpY6ZjxvqA/GVaHgTvZjZXl9jiP
zPRz5EkBCx04uIAdqQ3CpqdmadhGs7vPnoPYRFU9u8Z4ZOwWjNa40SgX6V6p00g34XF2iOHJYOV3
4Dh0UgQ0ypsZeHELY5NdFMYSLEXpCv8oBdWySGtZ6jlYR59CNylbZuOYh+VhGLCMVfmziGYV/tv4
KFXlUcuaYEnMQyYlNTombrx7I9Q6RnduVju42DgfGS+tY3Z4Z7JdkVwGCKzxIbfwdEN8LA9F3nvW
wiKQ859zsLFnlkEiqCSZHBUJFMdlLD705TzqeuAUX2Pf7wRM6nSYViammXqhMWQYzFdq7UtJkweH
Do9WLAdJUNKl2JD/sJ6Qvvy7FQXdL8YERVHlXy8YvOq+Dk04dvACkybnKBfLm0jtXFGeiHDB8eV1
NHjkYyPtuOZu7FBiYxVWNRD08XVkToPcZi2n37PxPD4Xr6GDA+7JQWPRNcdFepoq7OvGpuZi28h9
fhTE3+Benj4arpCevrQWkTFJ6vXSOZyeovTDGU+leSJjZSUBtZjHGXu+4cagFxyddnsCZGOdts8S
qoKwDUTiGjPwyyY8D0OzsmJp1WfDljaWP3BmSvtPORYrqYLympa+sIsni4kIbC0Jj2wXKOll0h60
iI3SGzvyx/x+TTuDEZk9+lrJXnhbSr+KEUV76dpovPpi9pss3cz61zR5DjWlFblkLPkphd9dVkJJ
2aTPTfENvVGkHc36KEeyO35G/Xns4UUEhUPX7MFI6ExeQmixpFNLR361lACkPD/BzLai+PYlNMGz
rI2jnjypw16SXm3YD+Mpin0IzTnNUGNNz66EEKzeowjcQg7KVlsTeUAZTu8W+qjfKJcSxmdM+O1u
SWGMc17uDrV+lpYjvdLW3BrpnjJmDG9JsStmms8c/obVNHghOK1E9tHjZR8OPcP4E0Dn3IH62usx
GTqBwXEgPNjFtoeqXj8Y1ku3oN1bmeaOTbFuz62No9wPof7QrAXESq/jpnIq3CuTG2VXi9Sc0pvb
XdmRxLBRqmuDZsd4mLEmAhw0/RIOkgBJvgaCYRA6jR3PhM1LsMtOT/EI0iBOVvq7IDEndYvxB92f
otv28tFod2aEDsXFSTy1Lma1ybmF6iu4hznd2oTfEE1mNgEcKdl6DZvAeaFnOi8PTRmkwismTlcP
cU0gEGTrUVvRQC4dF7cxX6pwbB6vienm1OD2AmWECA2csLEWROITXx8GUkyXiAYrGZ0vxPc3Jcko
+KphgM9cnvuOW2Iqr1mTNSspWuYVgkp7WxrGhjST136p6YKFxzarNvBL6O7/mC1Un3AOhwpOZhpK
ASa1Q6s0+ItPkbbLiu7QOW5h1atQ0beNMdK6uFcg5j0ig5Mpt3v2LNtFEPYnuDhpdv0ZG5BKfgvI
ZZnPhAN4LJWtpfhS/1aWWeAQvZZxaqw3eMvr/lvIuTrliVxo6rfngfFCc2yyg5AfKvk8G/tpOunz
o1IdmsnnoRCa6wBnAylXPORi7xgUx9tR+qZVeAJRvDubuLiBKwvFS17vR2ULjBqhXt78GIdHHOis
HsUAeizZijwI5ZOuUwSRTtsEan2TGkoYtKihnBAXR8Ec7lPnKBUQi5t01TNS6RbinZb3fHqJlFsU
8cgF83DgXOPbA6p/FeA0mw3qDjekXjJnsmaMd2J9nOJs2k8jIQll/xoZt56Vvx8714ihz4OFlFER
KUt4QupSMsKYDk711OjXPHlI6sOiDrDBH3TpNWeB6fKPhu4+Dkts5Y0fg4zru5cJel+/tQsO5S9q
fk3Sp35+t5ppN9v0SedVV23y4gW0qywe8JHBhgwzT6f4NZdAK9HJqz75PY5y6rEzOmARjp2861Vv
YU3RyMRzk+IAclrC6Z3km3I5JHEAL5KgnZpZ9zhuwIIC9AaRWUjU1KeF3ZKaUXWhtysnsBYxhTAd
XPIwoLINFIbttMcuxQyK8v0NuiiNo88kLfwMnOxM5RVGpwgeepY5K0wk5FSkHqxPVlONnC2gdb1s
BpA402FngjhrJwk4WLNWcIyPNvN2fVvF1wGzdwlSsbSwQRTX6SgadSWXXtJT0yrBIIF5gFQggUNH
UkzPPcZgDlmtTR8jMpkB4DC6ECue4+7t3pZOXEbQzRwQ+EE7mL0cKYcIsen3viV9MeGq5cAA08b7
nkE5z6+WtbUWhnHPhDUAVEDkPfTbPPSrLGgVNCR++62pvpoEPzxcu29N7icKgw39EQesVWzS+aLG
myh9lASdGS+ed/W0G2tw/zoNvXbFsKJBX6OsUxMm0hqJ6iztWnCl+oHuwBBdpc6b13J3mAl0sVZ9
uQGnA3WYq6+sZjaxT2Pc1vZjLE6y9aCaHX2EXS2BlJcAvjZrUdLR+KYrifKHU+rvBptoom3Il3fT
qKL9/TRejzPaB5mbLNFYU+roGwgt2OFDg1F05r5BKf6HV/zNeNj86yveq5C/qCa1O96Tpi/xRnfU
ulDjqyCNxE9mo/IFrMv3//wYjmLI4uijqXeH2d9fbmplM4EKzQARaBMl/TJ8K2hX/PsXUX5TaFh3
7xEDYmRz/6KYzJxCnWumqu2OjgFj3PQkNk6QeeSduugz70U8zaTPe5UD6voPR7zf1G28uGPc5Zp3
K8wvQgYtLbQw6oujQehD4+wBYv/hBX5zyf76Asbd+PKXSybwBqDsL4+tMQcKoQq1suesu6mV/h+C
mf8fn/y/KEL/ckv9S3zy7f/87yaN56+/Bij//JJ/BCjr+n9h2jOpYy3Zwot5v4v/kZ+sGuQkwwZ0
bNMh4Zo0oP+OUNbV/0JTgtMFzzLWF8r6/45Q1gy+H0pTIGBQAUzFUv+jCOW/3x+WqmuENDu6Lcs6
FaGi/bKIVE039LDRe5jSDhDPWltZM4a8LDRLcshiFHeAU6qP1hgQxGUO6vxu0GkAD/Rr9VAW1GTy
cNU1UT1wh28z+6mMTxGYt0OMOx9vdxXThlYmdSenCTZXGbvBRH1Fv7UHxDTuayn63tgZoUcKs1pG
JzDohimsrnLeQ+eYIwVZOHzTrJvOjSXmI/Es0ESBjwTa4EzrqDMuP/8SLB3n7AU8TEkuluOUl1ii
9Qo6cqOQQ7mfU5URjGPYPvYg3xGED8BrUgMpCbVAyPK3YkyPf7kRzv+orP+KsVARU/J8/bPkvn++
tonNUEYIRVg1yIi/P39p36pdURsDSE/Y6OZEfi5k7fDUqGpIt6+i+9rA05b68VtsCDKbB1N9iobx
W3cnYtf3BIE7oQYqcnSu7LZYq3Vu43glkgdnJBF3bZrlnG4OP7+w6Bf9Vouj2hTa06Q+2+De9vEU
gsByYu0FJNi5WJr6Us2UIdNE8BUflrr9+bU/f5s7RQsyns3Pni7LUggf6t3932QuQygb+yyNd6bi
1DdSokcSXd0465MN0a3xVYewsxUtDuDSgKUc9DDyW/RsLwRQp8eIPX4lhygGWlUptw5xsxunM2iZ
TsX0rM1RHMx2psFe682nkklTmqLYNu6xSJp1MiFinyJgO9qq0E1I6kNqBjLKCVs0yWtHYiVs3Pu3
7Zz4NWYDVgFuRgYhumGaRHCquLhrhDcl8bZ6OHs1nKOlGocXg94jc1M1JviQ35Yhs0hISRct0gkt
1AC9DpUsHWtjSVwnypd31JeBYd8Zkjn41kh3kM1oZbkWAAvvb3ZJc/WUmOm2sLu96K2I69pkK6Nt
I/Jqde7zBISXW88xARD9HXAIBKnPOtM3UhG9ScS5EWJCyKMxg0MI1EHWjqMejGQ47+O8CnIcF6Nn
olFoF2M86Y0RnuWafJNe149577xVwHwOmpJrHFEMMrK6xWgDmYh3N1Y5KYO6IjvufimRN3UekXwe
SGfpCwTNUyLXAGWmaRNbHV0TSbOOkzJdVdsi+jikDf7zl0UegMia5QyUncIiSlLqjbo8OpEwDiOA
w7rST3nejQfax55WUeONXdb5JDJLx1BuOB6Wtc4xqhUfEz6LItLQ+saOdeykCF5ZNwHymxL9EbpC
MI1WzWGb30nZEN0Vwne5TksWRtgxcBxJuKgNqKCLM1VvDOR6Jhd5RPWjncA7vS0wpk5amNGI7q3r
MEsZmHgaVkNc0gOePrVIbR/KjPzySquObT0d7uxPmo4t9UbugCdGdL4So3O3RvT6QUTG90FutH1p
Zi/LmMtHre83aphUlO3DNVfEfeRcbYes+a5WiF04AXL+bhYKZ1E/2nb6UU+mdZY49awmcx7ehWVf
DQY2g1GC0K/L7pE+r71diKso5i9raV+N2omu+oLmJrEtk+6Y8zRYTvOctFYcGCXj+mZUI2I2HCJ8
tOiqNtWTUo2PIQfBsBpKAjD4RSzavTWQuJaal6fKgS3fz0MKPHrItpqNlgj0ksXkfLHOk2FKASGz
zr3lt1Eja9mZOmNzVVJHf1xMlGDdFJ6qBD4tIX/V/Tcxx/ZMlYcjRhfr3Cuz6ilTVfg/v2ECVYlu
gQTLkAWEEXUEUA9n2A1WRg4KEmr8Usr9YSqnd5tgz/OQ9RaksMleS41in9lonHNXkqk3V9Pi/fPP
RDY4m1YlRfjnf6IVtJOm0QSpHta5p2oFNALM2jdpAAgVLozP0tTKbw6w5LMO6ennX1ItReuyRdVT
xui2BAHE7zgl/9+//ePPJglg9qLJJ0MuAhIS2x+dFh+z1LLepLJjtFXU2uYfKzLk85Iij0DBaVT7
N+KI/dG0x7XTqHNQx4n2ZKS5sk3ixSKCNcVcNzXVY5oadFCWHsiGIRAIweckw5y4dmHaL5FJ8DBi
ERnEKEnfq0lnoGOGjnT++Us/Fm82HDXg8mSi9ZK61loJMLd9mq3MH+nMSR2pHKpdPw0tDmAaU3q1
vLalfUlwbuYh4zg75mzY7eYs2reaisXyDhN6JkEOorC0dpA7LBZ/1JrrJWqDmbZFRsDBQA0O5Z2b
ioBQKd0x1iVG/TjJ2UvpICIp8D8SHIG3qtn0EwBUUcD9Mv2Z0DAw2avc+VATKsOQQpJvpSoJ0Scs
LCNTHVn4BgqPhDrNpt+UyoorM9sCf+upEk0JYa3pcgdqprFjGcypWOHLeUfMwVYe820T5zTpWjxm
ZIrFDPCLgmQvybk06HBCw/GAIXWj8cByGmiNte5xvlt9uEXpe+Sc85gJPcjCkQztclPp5FYJL5/q
ANcL++V85KC3UhMHqQBdH1pQUMeHVvdIsPSbKFozad+ERIamduvjqqUJhSYwGg9D5kAoJauND2Kx
AIgCge2xQPWh2PeW6cdL6WHBKi1f7d56h7c3vRp3kHL8LENVLZiFcHJwY7QYVl2uI6XyUklFCnAP
fq+PGfqZLMXDXgdLqLmdMh50KVprxOR0iX4Xia1GVIFZxt9pE71Fe1WBbbI0sa1mLSBhycsd/bhM
+kMIsA+LsS/X6bMpFG/JqCIWGlS4y7oIPntYbEWYBM2ge0o9HsJeZt+Y9tKcPTelfRro00swPvuZ
vjQgXlHfK0Wcp1oZtDXN4LNKwS4mJo14F5DKmRqopanc9uH3rCR1mdslL+KDU0KcrcyVyQRW1/JL
jHg9ZrUaVfrUFOsDLVEJueq4rEtVDUgD8rtsIdHYusii9TuB0o4A9BXmrHdoTujBLfqKGD5rMhct
EiFVONe1kvmRjKrJ3hrI1VuHe7JYPA1cMLs6ufOON8kNasFxr4nhQbXpsVTCtzVQVIP9iKI3IgGP
hkT9ETEAZ3p0NG2G3yQRO071jXBmyKvksd1f0wFi1WsWjYnaI617o1U6bWGmW+JHl7XvMVbaGV1h
VTYe+7kfwsWPNrIlfdaj5tn4d2218QajQVFcrSVD8pHb+5FqB7kknWNhPCeiPd6/S3xrlmQ9hL1v
VI+K4MTDnZNZ91VPXHpQJr1jnMZm2nSiCOBse6U0r/tUcp1h8FLi3ZmDXYfqe43PKgIGVtf0ZmFV
N228vt/PcTsfi657JmVvH8bLOVOTHT85SGiXM64vunwXk07fsI2GY0s7GeEwf+401jG1AbQl6jY3
O9jH8jFyml1C64VCOeircaUzhdDM+UHPwGBM3e7+z1a2DzEGUuItKFSOeWFvNT06hjToQiNCXJy6
A0CUhkt5v8atcZKJXqjM2M/QCSjt4X6RieQAoVyxAd5VldFBw9+RmtpDHRs/f7hR1b1pmHYVPpeR
GdR9Lcyd+UQ+i9++RorKMD4ObEiGvZVf0rzfEL72No/MwOiIMFBX5xPidtdWSPohXUr5vK9n2Z7d
7aKPTBNxVQ5qfjDshFWMxoKFtiM1bhza3E4feULSs5IOnkxPcdJAJara2TCQlKUoqI1lp03Jfqk4
aqIxEX7NyPd+FTrJuCjIMyCsrBcytUNlJjEN8WdTvA5M7+7/N0a+rGS2EEF+nirpk412PRbTWyvC
U1EhLMnMp7Au/VyRN7Y6rmBUPrBIII9V1w3Qc2nhwREtcGYtUGaavRaDEhZMUXxoluDzNx8nw8Z0
pIWniI4qA+hjn0i3Ml3D0Uir+FAg2gZp6slSuM0SnbQssatQws/9fEyY81WW7QkCBMJS9eE6spXr
y7MhD9tUUfaaOgKH1zbAzd6MwTyCM3KZyqm0BO0c1TDHGiZNhfySpGQCZTXWS+RV84JAoRttf5xn
QAdPbYpEOhz2mZNR6vJhjla3tib6rzDgNmCwTjbxGAZTtbY0X5MmLLwpxaQupreO+9eUq9di3syx
jhoTxYrV2te2jw9jATpUvGvtBdLmSxeRGmlHD2ZRHxt415lS7iKzDman2IdqT5s0F2+5VDxhekX1
16IZacgglZBBCf2jVMSrPujHtF/yu1KLXqZDFq1+k9SIFXHYZCF+AGszGylKrlmlP25bT1WU+cVM
HlwKAKkRyAlVYXOTqpehjL06IuiDQ9QXZ/1DmI3fHXN4R30OrpnANYNjXavyFJInGyeBJvMpg37l
408vX2rtHGrZ/GYWRFtoYfVJZXTAPB5Uc7cGpHnRY7R6UoEgo9bpnsvsLhc1bZnwaggTR8v8Nk7h
tZ1OoKIuIpZuet+SyqQ89uMmbs2bsKMnMJd+ikGiaHR6rvLwajYymM+6YqaLzJwgocRaDmIuvqpC
fS+X13lRnuWq0xFSNe/dPe05kj/iclgTgvmMp5Q03rA8Sql160z7/xJ2Hju2I8uS/SIC1KKHFJtb
y9QTIiW11vz6XqyevFt4uA0cJCqrCieZm2REuLvZss1CLGQaVwheR79BLIKKAjWm8klP+1Ph9hUT
fPhwssMYcnGBz4ChFQ8VOny4OEb9hv+HRq9R8zqeo7p5TLH1rut43dYo+PinLqNDUxFXQXcfd4PV
UGaXykta8L6r1l0eiQQqz61sIvTMTp2VuUaU/AzpgpQ9+BPRDBGmfGrL5KplMefXah+zHpYcz1pL
OyZWzyFF2k8ietr2lkjzVzHlF8Ld7pCVT6Ox7GTQibyd8SI+c8Z16eGSZ9P9KDGlVC69WBXRi0Jn
4sY/t5X82jKc6Dg8ZPYySdzrUnsvidw2ip2cTK/Y999qc7jzzLwgo3mXBM7jjL7rMvuBbndWhRA5
akcIOi9+wQ4/FFTTajpdKCO2MapsITnIwYc06x+9BcttKX/GFk3DQG5zKs2aU5sz0sR4y0D9TFRQ
XKkXcwHkC5jvp+P8YKs/nZIhyE0lwVkji9BPfpdND2G1y0DylJarcqcyZXkSjDWzIzpCuPVHKTz1
oeJzcJwkJqGTTOuouMSJdVJXe0lsCdt49ksBRmUIDBzH9j5eiAPRmUylg7EJu3bkNJYeMlnYLzLz
ybIvL1WustJSgPmVQX6tNbpdpwLiMki9601JWDWhtsCRAOXXqlbdVsQiYJB7XRIA7iwxca5twcwD
LyXiKGfk0qHh70rkc6n5PuOVAbvP5lruU8KUEV5cQWm6WheiOJi8BkdNK3mWOGyWoT+UrPqDNHtS
1flJwox76J6xbh6HqX7Vw+EmAEDLlCs2DPbeD4Oo4y7IOEsTlzAQH7LmYAOkFlhwTvFknurQlN1e
qk2X9t+2F4gbnabqMBQsnQu0a7sSs8mr8xEHCnyVSeVfGfXMQpDQm2Dt3KDHfbCzF07d5oozTvp3
amFkDZIit1MOJqMs+4Kg+AVC1CAnXXPG+WmHEaO3OWQmzEX7S6qc5Mq4NYVfzsl1aabbRLAknbL+
Yyoe6qD50OAupWhulRyoPXZp1KX995IuhzIqd7Q4bp1R3CaKd58UMccYpGeIk1/mmv8XFA7CJWSG
Rn9IzZhd5k7O0j4MhfOi0Y45DRVNfoObVauBJwnJXwv0jIig4iNIV/GCclDr0VEzGj+sFcRIMZAz
bnJeb3kSD1oR3nvMuhKaiIawxSiUNyER0oSicyIQdzkWr7J/GXriHrHVWSMEntx4rRmcUIRvIoY3
pfxcVsR4pgE5iPhesi+BTUjEMBRnKBZUjfxTKp5g5FTKsRg9qLipyElTlecmJCJljHZL9ZVh5VFS
jOPkbRb48ddcaxxortRkTqtPDzg6OEdYfuievvV4ogDU6J7YHkDbFQgD5Wmblgjj4xzRwBJ4nRWh
rcDoVIzqZaAZYw+L9E4R+zD7fGCozS2sCxoCQriZZ+O+krUlraUewUkAozVYas5urT8e06kn/zLS
nkm5tluEIOmQkwoHMVmsZLaaO501tlmyLTGzSUG+qU3MdkJJoJ22SeLOJ235ZAyZPyk1W9Cfyr6f
zz8mCR1CveBGITapLoqzyPgG8zDinXFbiaQQzPpNxWJRVg0zwfa4BMJfUZGvlZKH7vRi81kK5ssk
MezLg31dtr8jWn+RuG/dYpCbh+xj+r5oDNmmS7yJkwYM81p9icIxMTGz9eluUnHXycmTgZSyxxJi
yYQ5NY4SKceqIrweW00oSF6OXiNDtaTnKRHWcXixOJuKSrevetSMmbhacDZxkL1Utzb+GqvMnX6N
ZthHCUuFpmzJRiemNEMsI5vvathuRxE/CrrKQVxOs0qAjalTGZJIidBaoDk/NJafWPo9lsV9ocsL
8UG0+pDyf+l4DO2OsJCy7f4aKbjPeazbivlaDCnfVzstiD1Fk65CCkVqKCu/nOCv0XdwZs6XaWv6
5oT4W7R8qzb/0uqkr7sRwc9G5Qet+JIm09aqzINIXlUyEi4YRBeVsMxUuVe97ssMU2JJOyvLcGgW
Ap3kcqNGoptI2jXRhUOQyRviz66akT6Xc3mkI3klwJcCiRdOJH9RZGWUYcIU5Vs3fMd9vIumgOQt
ku9IiBz6hGaO6UA2/hpa2W1UODNIJRrTQJQW7rMqOyHP8EgroYXBqi1VsZeX8qsgI0lJOUBbFWQS
c9hKS/k1rOXkYLqT2mxaWAxBMrqfLQqPCKnkmtNTuhn9kEzrEKqKUuGm6NLUPHgPgmnTtNYhiU3B
HvvqogwgI3llMuWjl7PvyWTt1A2VnseLpiJxJs06ZC2btZ8WX1YUzhe0X4elHIhGJlds0P+4i2u6
Nt1LNLlFU3yN2qcxvVciFk5D/YHtf2g70pkGHCNasIHW9TaMyaO1IpqiGol5mUrcLS37ULBpqGMo
DOy51mxIe69li5+jp0yeLBoWs2JbOkqFcHHKRd+kSv4kqMa+7trN1BAGBnne5SHDSbftpP5hRaRA
VIp2qgrQ203qwrQA8q5cR/5Wg+YybyqETLreOZUMmTPYJWv52luUA9lToH8W8p4/dW2QJ0xm2yKF
zqgNL1qS+yVpmiVKa2XcFkzbyzzaES6+XdKYpF1BgqMzuaAL9sDnb7rYuU2EfEVY9nEXHLpsPC1Z
4NEv/KgHU7VbpfgLRPikHHvJ8LQwjSwv8K4RXdBqZIsmvILcHSTeJoawnmwquyGWT0MnOcPz5yji
zDUqf/lIGAuRaSlWK2IbaJ6OerVjfXh0HWYkU9ubvENkG7EERYgJwm1M+KgUNHaIrgpm2Z4oxZsK
3sCuCnjzCrEntJ+whGykAmVDopQ7jJpagyxILq1zDPMeec1MkKzVZTl7KD5CugGG1J5xN9MMKVh7
oevLX1NteKkVyudiesrXY5thzZ81mcFpr9yxwB9oY6Mu/61XdmgSva/Z7HMQeDRcKfLbXV7T3c0S
yWEQt5VVTBWaP9atjzlqbiYfVe4TXk2fs/xnMQYEAwpnhiP+MH+pu5ZCwskQovfCcm/UAKFSdRbn
xEvS334cnTAIPYOQz0yQvami0KXbow7ms9ZjCAyUbT5EIOjGjQQLDNXWUom/SavgZZJN9mfdCQR+
VZOnfVEdacAbNwif6kDtpzaFq0f5sRmsj5gchSnbSR2Ko0w4C6RrKAbDy2E1NYtYBNrm0i7mDkNY
iBO3YOV7pLQDYyZFnoWdoCUGEAWTQ8iFX4jhLkGd3mumExMipZsHVdytBDxLkjcRHQGNhmbVbDIJ
iazsTFN8oLBA02/iP6o25Edul6pE3IKKxsymTdZZV4FXC3AuZ/DYKULdnvV+T7W7VUlz6kfhmsgc
UrHztVp1ko3SMUqBB7X0BBIPzeoxj1h41c6d0A4Z/V1sVpVrm7TfVlCiGRPcKO5IR26PRveRzftk
zJ2OsVu5msM1z/hOyx+9p/QQScK6UcA7S06DF792Je1MWKtmuBWLd0F6EhOS3T8HfnXjJ5Ct62JF
KzeOc7yIllLwLCl2Ein3zZ3ezHuW4kXsaDXiWkfvKWach41PzO0PsGaeXqP4Z7WrUCzOEb4EVFiF
X4WPJML7MiUeRaAeH9rgJUdpVRTGaeC8JeMBz6qFGe02P7IvEmpLK6nfE2ciEG9AlYSUayHaLiWs
741x5UEmDFzpQk+PaJR28jUsPjrhVa1Xb2iiqudmACbS/Y5kqdga1gdpNpDt7CxJYv72FychBkcs
C6TcIJszA8fQ0H2L6AnTD20I3KUSznRzwQzs5a57y/LJi2L69sDg6SBhEsYNbBpbKW53+moUIZMm
El4bVTlSi3ECQMI7isKXiUee3Ehab33zWhAD0QaCIyraOV0SBu6iT0Kmn2Cyj4mfS3V9Mxatb4rp
Jc2EG9SsHRIB28jp/uWOVpVORxpbQsQ0ilrBnaXZGWnZzRJnF4y2GY5LGdVoXJlry0/19XA+KmI4
08+muVR2e9gqQ0Cnbhw0azu3C7qmWqw24SjwbKfKtSReV6rh94SRdFRaC4cHGaFJLwe3aP3S0PeW
tf6mJ4Pp5PARXHJVG5zR5KMuVRNmPIqzccn7qWOM1+z7Kt72OTLAIqWdWTJwOU5NGh1kE1+Grq0a
ulE/pQxWdkOE/rSeCLEXpSjF70VF26rC2Sos8WgwKWEsMnMMVIpdTdbIbzsqR1qdr5YQzugIU/Us
qhivBKP9Y2w5HwRpnqnVw/nwz7eNIkIAyImO+efbf77UlvYR99qr3kjNjcCx/GoIL+FQfzHF0w7F
JLu1apmXf77EY2TgeTYjt5Aa7dCDCrayUHrNpJT4VSr8S58eeb8JmiTiBm6VTPZSkDK3n8OA+Ahi
m+5SHdP3q9Ia/eMs3qtGvxfzXG/juGBLqGWMZAsiimXh2dCqAkVysISnbGbT0ErSfdQKLFZeNdnZ
6gI8hUV6CEG4vhvD8zTTnxMMpNYaNW7j6B3LlMRgfQo6avm2vQBjAmo1xc2Xlf6omjDST5wyGouI
50wjD/f//FNBW9cP5ZzTlMEsANMwM24B62Mi509VZ2E/ntXW6UYsdbVoys9VdejlXnsyQyzGelPg
4sMcXMB+exPCyf3/ySz+F5GFpSuSCUeLyBDtXy6KmswrAysj2IigR5epxOy5mpW9GEknbFQ1YpVo
p7+wCsQvmkJF1aRHpdLDIwbQpvTLQGPAKGfXfMAeF6SETiZdK9G7jeQn5HfW/1NKfU//J/wt/zdV
yH8K91ZNiKWg3mHtl2G5Mu76lyZEWDolFEfRqZUwj9xxcUJCZs5CJ3I+mENQeHNx1cY4OKf9OtrW
m4rAUEbjWYCaVl86qvW5wmiPZCJJl1sxZyHuerX+acqB/8HMggPiBJLljDywmTl7UZFYl3++LEn3
m0vP//0G/IvL/s9vBMhF1JE4wY7h+//8jcJCNuMyQ0lP1W4eW+QAl6blMktSdyeJaYJSCpz/DUKN
DZ0wLUEzGshV43Oa5/QiDF27c2OdUp2nq9JV1v8PQLaqmP5ThcObRYYKpCALU88/1/8/VHBDaGmD
IDciOtUADYsFSJacNbBWyYiWKV3of8QSfXNDJcwuGp4Wca79jE/v/M+XcAi8//6Jyf/p7OAT+kcN
pgIgVTRTA2z7n5+YFAlmb639Ua2VRq+XoLf0RdnTih2WY1FtGez1T0nKkyHClyAuaBdGYurmIdZp
nIvVrlD3jZKdQz2dThrD3aaniaFZtfiigc+G7DIa9/9+zf+WimlcqMU6zhHPIuTD+Ncly1Xb5mKq
ha4a3hir44lYHPPrv/+MFRC6vq3/82ZhVEEnBSESixxCun+HCpTlJDShRc4kEWFGwgxZwmdCwN5l
6LaNwuPV4tixU+0Vvy0RVIH0AYEYEk80Apat9prgVvo3VRlp1rrpFURQ4hZuoDxQ9CmkrKXtb4ii
KBx2krm14AAT4ZrlCVSC2GH8oUtbNf6TlIsBAaHT6l2XRBskfq/60irORH566mBjZ5mzs/CjiL9M
FOr15GUc5o1klUZUnglvJ546GxQHUnl+QqfeFCnda2DsBplebPgRRzLZ7+TAq292A1tiqkViQ0N0
Yugjynd9csvozy7MfQ/OR3CZ9gdOGz4VEbVhind/K1lfGUnjWP3vEvYS65YyxOgWGLZdy1lmei3W
FOywqp458UBOK4NhP1nZd9bKDyXo0PIIB6tpnhMjf5aWMw6isL+3lURqUOB2BpNiC5e4VLwXJh1L
STjpcQchInQmhWqiE/KrVqeSW4hZ7GDW1RItITe0KVCx95uk5hBC7KcNZkeYFVeVb2nfO2q3TiaV
nVimLvZ0Bq4avg0BCf6YgrxL5k1B4M047ft+/mrLbAQThKVcfo6VejvNL6PIBpvz6+pMKQEE+0nZ
knuTcqR7Y30i0XlymnaPFsjGAmAYz7r47pIbaitR8U6AUNwV+7p6CDqTV7F1OybOQ5tuo7hglS1u
5aIED3ZrvGUJvoHqGkndIw9ehWC+1mKyX1TDRwUuFTivuA4+q2waZrvsLMgLmIe09EkbryK+EHnU
3Qh6QrA85TQ5Vd7sHBmEgAauqkam+dvUOgdMtaPoUxvOFq7grL5U00sCM0JQtpsWI1JQNTAp8n2N
jn4AM2FRay7Wkx5qtKP3Gdr5OAXZT7azGe0M9BW8Mms5ymeEDGFXBljVxPcJ7nePKUOon2T5o01/
+nn2FKi7eg8Kw9rUCmNrrnEjN39Bkns5+m7Lz3oA27CUUstXMNMH6dNMD7N5yvGtx6LDnAAC07Wq
GZf0nY3UgxPAzcQy0zIuBQijIndYBRVJ5Kb669z8RZAexYwWyHQNjXJjYhTYjPMnAX1OVbxNVWMD
3fdbiVKH/boip0gi8QBKLx/ejgEtNOiw/CFCmoRTW8y3afgXESGoPmTc2RKtZhq8yotaX1OlsGuR
DpaCRoFJoEWhkMCB0IGtjgN9NeMf5NY+SlWPuKydgXawou25zC8y5hwt9qZ2x6ps09SmUzfavd64
Db9LyaMaAOeIxeeJazAMHGBt7YTpr0CWZhQddGnH5Ifttmw/BFU+8GBCdcK0Vb8LKhdlfC8zwBJX
LSanYJ82PtvEl6p9npCHRA5S/TOlR4OgzphIr+TB3NuNqpMxv0L+mfPUnlloKmAI8rpnGTDMowMd
HSBdUo4cBY3NQSMBVoi2U/o+17NrcCkqLR1B/YsEfZPB90DS5rnOwMlhacEkDU8VsztFJUGSfTia
fy1i6QXgMEH10SPXVYVyq0/nnhfSOqKmtOEsKjx3AqF8rdR709xgzkHagP4sK96k8ADE3w5QLtTy
RBH/mseqozDAmauf9Rlpw20jOYqA4+u51jcxEe4WXRhVIU5XI1eyKZx+uKv5X00tNaMWk/HtncdI
d4uGh+i6QRnHm2ep15pCPQm+LdvCsdSX97B/kmiuRfUrgwZw5bK9Ou0G+dIr+OpkaAj9cw80KJ5F
1pnSSfGhi9WLxni/Dq4pvTxxvJf9RzfyRo2VreDHj5MXA0SUVL7Qx654cXtfNV8q3loC90BCcJD4
ShGM8fZFhKmnMtKVo7y8SaCxVBkl6AUuhk6y8XJt+98yeZQMoXTY5nGgQtTZjOKTGwMl0jsEqhIm
oIcuv2tsL1l/sMbjztSudhYnnq7GO3xiW560cDiOIagbnkp5S4ntEEfnhPX3JBIYnL0aAFAWY3Kn
hQWu3QecGIL+l/KgWRRW6teYaZ9cHzqexA5xH6tHmu5ljenh9JZ+hRdtOCXGpmTheidcDXBWxgyY
kQ0IBSH6LXr6XB39aDRiTT8fhw46ijrdF50sWPpPJrbGMz5CS0QmfIYNkYgXlJqRftQZQagQJOIK
l1porcnR+8gkmvk1i77q6dlq3wSe4ZZdOac9udgiZY4aovXA5ZZuDQri+U6c3GHKb03+vOnBwmSA
cQJlbwrE79BFnU7RTHFT/RjFRRN8uae503aMYzVQE5uZv0QjYJzbJi8HTetcVMBOx0Ymcmcz66HT
lZxWTQs7eDX8mPU1IoJuBdFnpPuINGhhrHVl66iTyuFKwy9mYt7rsDZ5JaHUnJjcOEFs9RPVBFZC
/arosgcmFi4iCDKeKNOcnMXiXLxD4ZDAXUDcQI5rdht63sGqUH8DyXrEOOX2zJLvhlJ9COa0qcy6
2HCafKiCxi0nc15KsUqHKyhKO5AdbXOe0MfU6ww245n2yogOX6cxgAAyzO18YLLiILDUh6dw3Omp
lysVxwKmq/eFURqyNSvbMNbjQMaTNEPtAbV8RC5Q1R9NIt3F7jpJv/qQ2AnqbOG9kXqSLNe5/nEG
V9LI4kXi6FOErhEsnmgiEXLBp7qzluyidgsLRjVSWpK4UhPjuZPxqcbCcdRvYRvuZbLVy/xXTgJb
ra1LQjNLDrE2hvTmJnPhCKGT8WTOBF/iuu3oEUhhv21qIj/o3EEk8pnWb9xqIr1WnaVN1HQICVHp
LcFLJtyVxYQwpUgebmi7xbYGtcV6ardaqd1Nvkd3yERFLEd76P1BXtz8Mz0DODJo4tJdW0QLSyMB
1d6VxEUOkM8RqdildpvjW5ZY3kiqFt5L/AN10dDYxsiWvQntRZFaCmXBHUmm7vSGDbOw++UkLu84
CZl0LIHp2nN6hiu3E7FeVy+9fqhHwcfeTQYig8/+OiJ9LHt2vzrYUj4BvAr/huyrT+vJmUQOh7Ot
KZnNT07hgFE6HeRuAwSwQsFWb/FiKQsgsZihHW2HjsmIPyAjaARbYU6ZwJDcS+G+HX8ZeC0/3Tf2
UeCAGB9j0RfUHyQBe11MdjPJ5gQNJwIZ6Ne5SOxG2GU5JMlaxqKXaTljvnxtXwU+CyJT9BR6mruZ
9G1kcUIKPMLlx6W3ldeq2BYi/dM/yDWbUn1UIT5mwVU4ZDfpcFHz8G1muqcO7ylt/sgs6VmB+EH8
Y43pD2tpVrEfLKAZ6bbX4W+31ROEAuUfcgvgT7wHkMF2a4x2W/NCVGx7wkacLiIrxxC+FBZmVRWi
3eeyHiv0Z4Z+PF9tRtoCmttApg2kbzv1DTGCbVvAA6Jmm3ZEtwvK02ix3VnEi9QPvZjdpniBXfBE
Vq8oLzeMGtvV/z7rD2NkQRjT+CwjLhLZ1YcF4+Osu2HZvKEAs/vJcDJzhGtp7TGTuPzytGF7nGW0
gidjm2nHzAKCqL2I2qvAnE2IDkoMbqPH1A+lheED+KlCIPczDxRmNZB8oiR67jvEkKjmkkOYHmiY
oTbG3qK3Tws4cYA9qxSxvPSWL5e7Sr+m5duEqnZO4h811H7NhPhSxPXDY6KfYMcYW41RcipkwR0p
tmwR+VR+xR0XJsH/Ey7CVz6ItFkhQVblI9LGh4B5W7iL6tkU/uDFAs5uht/uq3xOP+rf6AELLDKD
k5pW+6kBnoeJ58APdRsW846hLUadbZZXBPwVTtZKaFMZUmsrCRUcmeGn+cEcLr1KV6PbGsz4+6Gg
51ntQsvAhyqTIAG8b1DHkFn4IWTCIGRT7dQy+21VGE9jNDPEmYqrSvUaRyqrIIU3FjgeYDtXiB5h
edcCDOxcKH4M6G+ZVybi0YwQtgiWG6jAoDpWMUieTCLzcJfTrQDME/o9o6/C+NZlXzr2d2gS68+s
MSGxXbv1s20d5Bf5L19KX9DRo8wWos4jE8mtXtlizImZVZCqQBNYHz+ay3ieX4hesMt7igGdaZI7
sOl0yyZPftC2eHS63Ayzog7UCC2wFkEsq/3gWKebhF2y/Qt9fZef0n2S1ufxpA0Qxl3Erj3GrfoW
YpS3QDAyk804278mlukpkhv9yLXmjWCuxZmxQ3YIXurm3DTvHR5eJ/fBIF3kjKzbPc/OTREHj9nS
WXvE1nUuH1OjM6TfoIB0rH5MUY+SkJ3te3lfhT6bENbVS4v5wBKh4RrWE9pxpvV+Yn7J4IXgA4Rd
45JP5kowgpJn421+GQoYFoUXWIbHzAzjVE/IayTfI529BRVIIkE+DGcOkv2sPswQOSEIYTi68ArN
HykrbuBGPmrGd8KkHU1zZpMZfSZTTgM8GfaPdAyLal+ivCvHCGZGHx46RipGOxg2U86rQbB6Vgs7
05jRZVm7Ypgf/cjibjBNpO1sF8GmzSgmwxEcQkZj9Q6ZQ0y2DSROczMk53L+lgaPD01m1WM+pHru
+gnW7mL6svVYjeIYo7X2LVaeSCoPAIt1Ln64wMD3fckb6po9KlPIEVmMKMVRWj/RvYnqi+6swVzd
z7Lj0m6HzgvS3SxdZGrK+kD0DhWqYHCUOxTms9S+1agxqwsDrwkUQgkm5Cgam7Q8C/Gz1Gzz/q4u
O6Aa6eyZpGnhQ08fJhxFJMXDvjCmU9JugRAEiExNn70kKe7JaaYzMr0Bb6+yYzH4KrOg0M8J2lYO
Qu0NlFCBry4euzrTxBk8yfxQEprOJ/ThZXVAH4/HbJUiTXZl2lW5W2RYYjDTDioEqvzBexWRWM9+
kqFp5fHH6UMeMCcQVMAXnHNN+mxSnlu7JdiPA7LVTWd+Zp2vSYC+3KHd54jiMheNqbJFxpVnDC43
isCF07U4cSGYHblwzdphTJL1Q5o/uvAwhYei36fKE80QJbrH5UGzfHPBcO+o0DJyX0o3eCS6yFvx
+bMnhF4U2D22x/ZGOyYCf6t74HN8Sf2rh3sVfHWkLImXMAeTtuG0DuLaWr6Lei+hRWfRzTf0g8Kz
ETDO96oKUAcKw1NZevVko4qYZnfK3Kjw9Rn/gevXgt2ilSiP00rJpGCnAHOTxd3M9WcdcWJqXyUm
vt38XQXvfLM6MCT9BLowEg5x+WmU+3nwWg4QPywBUbGhIuQeQexg0153wIlhpTuSr9EdhhxI5dNa
LIMD49KCcIuJgB9mLa49/bhKw+kS4qPfFjRv4FN7zBibd+W1fUZ5HQhbpX5l1jTU/gap9UKHCrlF
fKc35a4Lh0PdUghuWB1ReMgJlMVtKR2sylcTd9NXG3xHWn1JKx4Ijwco7I6C+RwiCS5UsLYf6nKZ
1BcegUB+b40DNzFPdtzTsQcmeCWqzuj35XCsEaEsdhK79EiIqM56nruVPCvKfs3fNRsmVQsyig2l
I7BTNbWbd1oi/PwFE/0qILJnzjDaXlwR2peIdJcL4ORIdcBAmtGvtNVTDGUc5/0y5yDu429gzCK1
2z7ZcUhuVRian0rwXfWMYfyhfRs5FGMaWSc5dtKPdnxABwL+MZ+fMmvDrbG+5E8+KkmCHXeKtCsK
YcnwWTcos8uh3mqb3PIQijeKt2YWLcyQPCJxFes50njtOGnht0CMwt1gaZ3ny4LE1fR5VSLpLA9H
HVsRbivsL7VvYQeQHT5rl8+E2fpg+XF0smCtOMmT1WyRmtHZqH9lzZWe1Bw94gVvnY73gYhEY8YH
BXfCFskObzlqMpS4yyWJ5IgjmIBSHdniLTfeV0jRr1sJtkmpungDhSeA3HN64O3nYwT5ZkrrEonD
UzMvQ8EhflsXhzJzgWi01Xpzmemj1onRmUFaNfF9uFGLcHpTijsT10nhlUBlO7dnKhuhoNiwMqFE
yYsrz43WMIO8SIMv0w4zPfonxCwE6YPjTEQ6Gn0GDrLoXb7oSXIjhMCnBQmgiHU7mWjR8rxGKBFP
KlPV2ul+RNVmOUZQAHOUzwyAI/00q/Nlw5GsEylzsBHY5fmt0b9hoaO1AItU0R0qjMrl8R6YhKy8
YGSwHkOxtZ28po+5vEKwPxfZYSdFOUdNq3H2wmSEnNvG38NgPUhYDRz+0DxNiGwK72n7RQ+KJx8H
BKsjyoJJupdrVrstfLeUKIAzyQ8R7ehtPmtfaDGQYA54H2iUwsCFjig7VLK4kPBdZ7O9kpSWTYpb
E+T9F9xTAczSAAbMjRj73bkj7BKj5PfdZj0/89RX2KxUlwIc2Yy74XCzGq5MdDbaG0VVLXjCiONp
h5gwowE9+H22Pr5Tdmr+OJMCQtVqiKUb1njwI/TuMsVtw41ogntAJ38c62M6eqV2baYjlKam2osJ
2vwjE9fmNXgfwq+ydOyOEvcgp2BMXFRf35N+HSWvCt0Qaa7MSWvgft6gV4LDdqz4SnYJQNTQG/cd
i7JTxxfCyWqOV2moJ45kGOhBh8xrTP3atGGya0X8EYmR5OcGCaw3iqBWGkjbBYqwUd5WxnECwITg
YWaoPZm5edcanfvapcv2VkwFbK31yxjP5hlS/U/QxucsCQRXXcC0UxPjVzhFKvB4PHHz/JHMh1Ka
t2VKrOG+4S9ORYxcPYPhpPBTPrNAnXZ60NvdtOs+Zjwy0G1YmpNrNGyhw4rFVhj3S/xSL/dMpZvn
STXGrJuoHrM0caUM9BOf7yMcXSSNYTD4Zgw7pO6Uakuyk/lA7QQAub2bZYJp+7pUpzz/Hc1zYn2u
gqsS1JOLcLVSfG0VmJ5FjWJpawlegVGrxCv7roSOvqXp+DkGe0m8BbWb7zTfUR/APgFiIbSdHXrn
jJTrp+rWhEj77oaAJdxNjGOvnVJ163Yn0ajOoyp8YsURvEqKoPyYFbAdnn5XvCnMDjsW2cEOLC8P
MC7ueqzSzabw403Of3ld2j2lhRnvkKSPGlb4I8wlWQXG6dQguJbtDCFVOxiKOzHbqWzpIe3ceiPf
aR9lb8hKW4TP1/Iy/Fo/yCLSl+6788NL8KldOirOh3zn8Gd+oENbvpcHvGLVFu/KD0+BLjrqB11j
JJkrukTYIgnW7/rBMU5cyhbuGi30+qH9cEHqGd9j8qz9jLfgQ98vFxOBpsHwiVvAYIESG0KTXUYr
KlRHqhC4SuIhqnGHEXGpK/Su/obAGVV5ecXi8tPTskNhYCF09UqqGQpek4ANSoENeGAaBnjj+qjL
qD2Er1HPnyJJuwlmfuzVrDkPyLrGiTIhMoTWJuAEhWC8F8Ppb0HHMIT0fQJyCEaW6WbMWCBw247N
eezOEFtf0tz4vySd13LbSBaGnwhVyOGWBHOmxCDeoBRM5NjIT78fZmtnamfXHtsSge5z/riNk2Rl
5Yz5dDnSmOAR35q3d/taTQlupLDJeuiKntwhk7VFXY4ZRv+FUdtrEaer4Gxpd08vmJmyD4XIwahV
EC1jD2hDEmUL2Ieg0285opSG1B6LZNR0pI6i+8utly0lB2TieOsxWQjpTIUAt3X9MrR/LjqJeVyi
Uzpp2k6JF6H8a3ArVTrhp9dS4kEoFloj7qUtXZVG2SaaPU+8t9ETqhOrMFXAjKKmVSHTwbYTELME
AsgkXigvUWL1ILmSZu4cNk+qJW94HOdjESwMLARSKBZe0RPuvyulnY6+TZmz8AzfrvQxnlOUSbMB
J2r9laK7E3PGA3Vcj7Q1XRNGGXOhFwvCxbyn9fZ/8ajrsKJq/hjTUxBcjeKTGSXHEiAtTe1VD9kt
7YdN2d7xRyx3hjQSFq24Jd+f+GmoRD7g1y2cd6mvqqI9alnNrZrucXGGwiOR2fsM5eJiSig1RXBB
MbgtM+MjYMyQ9cpVsSbYbflP8Q1zlpfKP90y/8XDuI3kmmO2t/9EN138PeFDqVZ+jnqwRKPAlZmu
W8eBSPV+ha1cCgeXGpu83FvlNuQqr4LWPwSi76iXcrRlaxtU0NRcOwIA2nB0AFQUAg4Cq3lINNRI
2qLto+7eBRY70XiLTUoBgLeUdgLvvwv5Ued4lmt7riaxq5kkQxbHSImWNfi4zsCWadUaadRRpMau
0hBAY+THgvPl+cEr8gIk8M7Gor2iAB/wYHFUce2hgmZjDOOgqP/oD/0UWn1FpYear7ppjfeVi+oj
rtBsDGPJIbxLBjaySNqkHVhPb/TrTEMr7IwrLPhGR8JKZNHfGwy5i+uEz3wz9vKXw32rRjpKeYm0
EARoL4gHUkh34+TvqBvWd+pWBlItNP9naXBPlcDMOn/EJuYGGThbNjY4bli/kUzNTEDEEXivRizn
AcdRMDEnSB/W9Xv6IbMmiBp5USKPy04B08Z9SQdIpS8s5+ABI4+UmAB2byOl2idDsvB1JsvqV83w
XDD8IGWZ1cx0CC/AaAUZpgkwFeiC9clIWBcZJDjOnqTNd9NAq7tkZ+v5QzU/e88GxNB9ai4M25Uy
Zr6qtv/SmLmkutrWh0jepUiQZ2SzwPqxQvKYTAoQiOEOSkKhAR/Bifuz6L5t4Awj5KLraPlAwudb
mHSUAupSC1zfYTBCE0J6GcQkWRrk4ai8BXJzDZ3+xtWqEpXRY+QdKe252XwRyH945ra6Wmp03UQb
D4TGS/9hzlJJpha0KVcMTFlrbY16QtBbiajmJ09dTTpqRUpLZuNw4jLQ6oBJr1tYDdE2Pr9Rb/xU
yrswopnC31aNj9V3HPhSjkw/+1cqX/G4YYoheUVTZgqHXrNhJAbvirgixWqo1wwZW799dhWelJ7w
N0aaSCLLLTyMVr6XNYt7CUC+kX80/eFwSzfd3bxyY1jZXB2u3IH05xxNNlY6seqVmWDzlHgAyujT
p2AgJwS+ZeTtYGZ1eJZeXOp2G1d7BReTvbVy8ZZ0pqr4z8KLNRyJzd7V2avS90tZwVDEq30r6z3R
eY1J8fDbUy9OdekHbJ/2PCfGenjpysW2j5gozHSXIxtIhmPhf+s5KaVEIlg/TY37/ru3bhZ4xCig
b7Izb2o6nEKufsTeen/qhrWZrJS/mBD2bt/U51SpEdlhYkbu0F5k7RSk13LYNClRyGyBBxJPUnxq
BrSRaiwD/e6nWzlUTw71GP7KBQEAiRFgF7Ju84RyJds4zf4cZc8BgUp6kXmsTtMCY5/wVDhwYOZe
rXZGes3qk94gGXk02inSjjzbmvGD9EDmkpCHF+kARvlpWhx44PaHGMQwmP4U8ccgrj5NEeWz8tYm
HiPHv8cw9va3U0GmfqNjARpKOCeIcpTHk5z/U4xfkf9ljGEUJQHgSd/Cf/r2M7F+C5PbmoWEoHIm
QAY3PXxk2q8HRm+ofx0wvujpHmrD+ch760b5KeT74RNlI/m3uLlH9l3gpguAds342affUXDHfy/1
x6jaaLX3ZWX2uucAM/rcLbqPjDARXg5MFCdf+bKGKZFW1PsRqU0/PPzhZiQ3szr69jm1SqiWS6Ie
a3iYnmjZgp/kytjuHGsjxrVCG3lWMQ4TE1kbP7b5qXe/TMukd4sTnirZ2YGWbbwCeH2eWt1Ckd+J
T3h8+t1hr8hJNPVZ4W16ykV34LRmavPvtsIYj45FEEaaIdmWwdhC6UGQYhpzO4TbsiNpiAV2OCnj
uc36b7n9rlBPJLE39+SDSuafQnjx0zQ45CT1X+QRdtI9DBkm5juqv7JA2VEzx0eZInfgD5FjJ4nN
YtdNRLcmXM2Yupz6uYplOu6hTiPhI513SMw1TZbPQFtZGXEVDuZNT5aPIimDIzOfMjTVbNdRw8th
Rk7/cNR4EyTwlLIdv7toq9FQUZXAl5xnN6VMaHvY9h3+qHOpsCYGuUsyyRwRIquL+ZSn702dfqZ5
tperyl82AqUjsrSzJ9XYre0Gg5JueSs1ViJC71RuB4uEBslBJzB29oWlX0yLZ15iBVeHf7WSUOhi
qozyZBoMv7pNmnIL41oBi7TqzIQ/AxVu63QuB/BZue3BPbR8doOxMNNVk59L76FLe84AOd0VNLA5
18xbZ/SkhJ9a/EMRhtavtOho+LzsPDP+B1dznF38ch3QeyboOLgmLXhNd6X5wIoWHXHNG7XUp2yK
Y1gU1tkLZB/1eLPJgUW8nhR5c13CUzQl2fJEPwtidPW8pO85c+2S8zDhwUCvgvlxIzjOCo+42KEG
uVU9rrA2BhP3LXWXedJGqkEUk+dICe7Tj/mEGii9OSQkfjnAGu7UFHAUp1TmE2RLam1esGmjZdMJ
bGZ3ROmPW3VpUjch3+giyaSNhvSJ9i12+8bkBaHOoYdJpRw2nGxL7PAJkICRyaWrNOIqoUgAvHFe
eHpH/YU+zSFMJXil2aTI8IA0iOMY0CtbqVgjJomZm3zJgKWS7np19YnYlbTqkyaWWzdHaXVVVScB
1W6WqlftpKxZD2ox97Dyy6++yd2gR9eFmREFuekWbo4JlbDbCr3HspDfYcu4g1fSvHUX0bICC23r
WfLL6XFueBQ82ab4CvmtjdQ4Ngm5yjRXEEoy1xCtFmn3p9VYk7SDVp2QCq6kZSil8cbQVWT71q9W
c1CwO+wrBesQt1iiMpkzSSDx843ihy0GbAr5kmj978AmfoJ25rOq2UsTLKNp/0zePDVgvwkkL9xg
Y/iy4xh8w2N7i26tXZ29LMPo8qeN5lfucQIUjU5Fd/NZEPxRjTW6kSLaZe1Fs+6tdffFMbJPWTIF
9mLAzsxDjc/eNuQLJOWpTQGa9GfnE15OZEDdE9qMrJd5GPue3GIEMrseGy1avZm6kseEROhQ3YR6
s9FSdTFR/HqTo0JiMKLXyCw5HGtV/ReK/McWPsVC5a4UHiy9XF5sqvCkMiJCIdzpfKixJJBLSPT1
dMs2yU8MnUe/auat1f7WVC24VuyqeFtSQBrAG012KNU7JZ70iz2WMGZe8NQQKIQaQdbsQFmFNuVO
pecqD9ADdeAgrUPOUM2/64SfouTlzAfcJfw0UXDAkhRrMT3hEkRIlL/kqnhY5jqr9cWoSrQwcaua
sIWAn3POFB8ECV8KidgWgpSqV/Y5yQq+ky5D/iY6cYW2xmEZlyUzImiKQsFQWFxaSAIT/cOMqLOi
cw+jecFDVt/M0nRDuks6uTuXov1oAnvLM0vELLlTKwojasppkpNTNmtjv9TgUGsO1QrLrgPjuZMH
1vRNAdrB0hGIbubmzXfHatRbG15/SJh+GdVEK4QUs9lomxSyOQA86DILqxuC8X6eggSoXDgkzGGa
DIYviVQ7t3ybsUfUAHBg8vYSllGElNKUwiOiZ5uROBYqCxm/22xEFWSaQLz8LcqfzMfdEEFpGOOV
AIarJl3UwGFi8riTwyohogftVFW4Cit5zOgqswcM2D5qJlBB7JgSXJP4BeIjFYdIfWu85QVbDflD
swB1gMN7wCCI8661fpRpKglbN81q1+lKjqd6NSJNNFrHneSGRCnXAtspL7Q/vHy1XIyoMIp6o2jy
ZxYaKwrkUFLalAjT2BVHTI+BidR6AIPSR57Upjf+TdI6NdR/BdKqgeQ1Jeh+cbODeLiD1V+lmh4m
6oIH9JL80tP/z62rBsUmhc0hpWYe47IUg3TLy+inT+Sbzx1p8hBZ4qJXbH+krFYzVav/CkLzHYQB
EiS2w1My8O0heIGuLDLkeNOaMb4EAxSUk55zfAroEm+SoG/NCZ1j4QGZkG6vhjvcuOcgR7AXg6qV
S887q/m56B8d45SmvcU97b5Nkuc07V4mj9b6Bb7jXFXfjSAU2Q2J7x52o8MYNj50dQVFJymMq68y
WTtivZTzt1Rv+/GoF3dNvTP6wQM+NAqUqlrbqpyWvjBdiVM2eQ/da+QHbPzC8TKhHlrupJueBVcm
jXOf1U+P2Tah0zDOo58iindS/kkJNKIPGz2mRshVTMEeqSRkkM9CFKKuahWA4inPeuUE9tIX/BM9
d4VYR7n2NOMAkxbOVDCphkTFWKAkAeBXM9yx2WefVVuMsdR4l3NLJz0fR2k95XOJECyHmdxqP6bU
MthHDid8pQFkLGozHVk2ZLgv09I0ztUK8UPPMlEr3kfQfVhacJc5NJVqmPt82JoJymr3p7Z0bga7
bxQJ+gl4zhG+mQVVVA6h0tTIe3ey2qhkML2HI9cvswrXCTLo/iNqVinpHjZzhsoZnPKxTkcWpZfT
u8Q4kJYQRDlfq47tt7QIsesc4vPVQxaiqeXvmtyhTnU2Kj8eFJPH/YxGeAWobdJYNdjkTI0fQ3ut
AQnRNCChgCyY+rZIux7oy1QXJMWwcisHXa2WRPVcFA3Rzmge/Db/bVi7po3A5Px0vOozGzR84fPA
WmcjmFTCdNH9h0OEMUlIb7Gwr9E2G8e9uksO5W6U4Ln5gLM9VMfe2RG2dmD07Tpluk1/65IuzsxJ
H0os3wVZlCIznoIfDC3nT620o5iizUrnR0Pq6dEV4GcYrQ3Y01j97m0kLeoULF0vq7J7pB6KsAxs
uKxnMaS8VyGXzoNqhWVrIi/GhiQphBm4GBUiDkeOe1vH4cpVgmDa+0MIsTCmRmGI8pxtBaCDyxG1
vAmo0ij7qkOMFYcIE0OHm6V7WdqvSP/hV5qlNHvE/OsABasJdfBJX+8rRGsgIXAneZdCU8DhCIkg
K4cOhHzVwho5XJ9+iDLN+nRaArwrh+TMdZ7gfWYlSrgaCJ6dBU5wR039NzT8toxBZ8Gpwodui5Au
gQ6yn4oBEVKKClQV+YdQ9ZY4W1fZUG6ClkrLgIcqXnsJbQnZv5ZTtZGJiEh5lf1j7fRbHbPkKN+n
FSaB+C9Qaublb1PccZov4gxJBONdgs/XTt6xILxxn/TwdLCyw7AhApBvhT0ctPZhsjCnPmgGXzOX
7VSwZqPYwebHRfSbElJOjnSwIwGPQrZqQLcaqHMzujh8w5ulVh/YiKvw1eR3LTt1Izs9O75xjZRy
jsyZWoBj7KCfxDHfASjLWUIWvPUZ2k8kEHGynXYrJAGOAgSFaXjOf80rH+Ibw/JxzC8pAxNJ89Km
V3ZhvXOcu5IDUFBoaHaA2f5Wi1aVhNX4YMOpRRcGFzA7b6tjCNUrCh2zFgsZqE8wqd5RN8aoVrOZ
x28rgfDI2TtAfF2qlxrHVIB4ATyE5lUsmXNIAA5KRUO3t6QrLet4bbdKtCoo0UAANHI3BRlx/PIT
/51Vwfx5Kf2z6p7gXu7JkJbOiKjXUP8KIRxAmfIvw9vmRFCo4Ng4Fl30rUX1OaouoIGpHHrjPog/
Hgvup0vaXXW684y7NS4rjIbk0Yhlae0GsjXKwyRfcYscA+cH0VkWEIa09yqL+BMTcoqbszKIZ4MY
weip00UptdrWUceTTug9bZ+ZvTIY/GFUSnQEMALaUyPeSKyo55lgzuymZDeJGpqUb6GMcJ0e2E4c
42yt0/GRrkekdC1WVMpJGdfY0dx2oKLx2Cbz6glJ0qWrAtX5NDxUbPcNwS5A8Dzx1qzWf0uxNwli
pMZBfk9PZBXuc3klTyFxlw5hqJf1HEB741Ox7tNvnkpwI71Fml/tThN02BYHPHoLolHmOsJtJ/oZ
wk+n2+rXPoy5t8wj6Y3hTMohZVQ/Peh5uzDxcxhBs/FwPg9kJ6Sw0uM0+FPTt+sBNvv02ukHu9uP
CGST1WB+OUhfsOauIlL7wzpCh4nWlNZNbUTtoYUoPMml3bAn19kNZ8F86Hm4wZ4LfAwx0b1jvsxp
tYlB1pwx+LCBrc0RwTGVZSLZJM7bD3O3RZrApHeRK32Va8rZULPDiJkEazL2fDLfYh6Gok42trpR
nV3M892H7bGLLn3lr2xoqZZtFbsx9yxwRnuOCiY0RBjr0aoooc02SxuJgEdsjISKU05zCB8wGpv1
nDPJQPXYO86LGvddS6sfYZsUQJdcyrJyqfRrXa/qciP3V5LU9o44hUARureTzL3uuH/0WcF1Zf2y
jpeDTPoCeZBErha/CRBuCQDHAQTuZupPpXyG+jPn00WDwv1Cd55oUOmCmlpBfC6QsnhAjY7EWNgu
23JmY98f+NUqkhXrY1bZ1XVQkfDkbfYcLJIrOvm3Gcjxs1kUdbryiqE5orGge92Pf+Tot+iWpq3s
0sH5MWlqTdRq7StU+PABGmiwQaQrgp5spnFrBM1vlVNp93fJ83jpfnQu8j6WZq6FiFRWCJVgX9AZ
2cOC14BOCJLUv0iLhXX3u12epp+1qhwSQXehltiEeBloo3hmfZfNU0VqoObbwrRJrQ2B32SvOpQE
HdNG0v5T4Mm6hrIr/2kYAOFevipoIDTCKlg4Q/XwKxtAeZlF19zaSQ4UN//A8cfFnbxpr/Cz0M1T
2CqZG0TgI9fdqELVF74kOaAM5hp3v552CLRr55xL9hpfI/6gJO0HntPvVmTJLhrGIsiz/8b3BPog
xeJsIGwbMuSy9cujsikwOfdFi3AlKv5hFP/2+571EPgF0A8ZCtOmJ29TExc2QlnoMgegn9FwbLVd
kDd0KxbbppdAMK4yDuqijqiyRKJoRotgcG5SLnPeWQuG5p1GNKtjsNE5Chm+8FAut7th2Yc8SM99
7J9zhS9Z6KyWylYvVkHLA28N7bxvFl3bEC1FIIKi/GkSw0sbwAEx0blDHphbozBNilzw9KUqqiA7
cdFPxoTO1DPFnzQnkoqoz9Ya6C8PLzm+AosYKV0G8k/wvkT40tFiRJtC3pWQMm0arjKj2ecZvxpx
2nrIkgJNj1qHPMLJ6Ya1JST9Ks/+oj56KvgszaHfKD7EOkdbB9Xbdbhd8g5xDWYnTky1+O3B0gMO
0ChKtjn+IpApBZrIQL9qsuZPeL8D+5ASbUds/aOwOOP45iXg7nAAro11vGPl55YdOhPYmkkn5uwc
SCmyJsl5DQwWMIR547iVZZh27gCbZ6Hzi02crVrt3VHMMS8g5TIL6Btws2ORq3WJP166GkgMHFuA
LF/+8L3+qttkJXqMNSkJjCEjWIEKLTNGpnQKUbyHMWWYyharIhupKIp71pHQYCmnRqGFbTDWKhk8
gxHu3FDK7ylfvWjxGmnSqmuteUtQp0ydi1drS5MZr6JimsanhivVz96N8jUxLbHy1Y0bK7j6CpoV
O957afUKWK+Kgui7WDpmHtC8umij8aKZ7a0kfUFDpWE7R9K4905FOZuIvsKmXDMl4JieWz06IDRY
etvuLIEAkXhDmZHNpqs9UPpZypyoOx89o6PpHPPyngwPLT+J8s50iIqNv1q2tuaK4Q0ByyRsY4ET
mFxhM9DY/KpvBFKgm5Xq2t5HNC49Cy0Va+OuudO5tBm+q0/axRNcajP+Ktp5xK6jzjCsVn/+zlgO
i2rjrbINfcvvCveBys+ZOb/eRTqFR32rLKWZPm+O2CUX2ro7iIOyxjR0CD76tf1ln+2Neba1WfWQ
Fv0OZGYO8DH3qfyce29P+iBL/ksc9bu4sqkN30hcdxT90ERtra2dmCfL9DKDUprRiYBUFwvn3qBd
a2Y8l8O7Db5HbBclike66KmnZQj+DM75sfhMqWvmPKQwdKarL1n68N5WAXWAK3npVJ/lkehmVyxg
9udGus8yVoNdTVmBe0e0xX+AdYqvKPzOjIUSXocFzeKzn+6Q92sA////aXAzk5Lw1sqLLB8S79Qv
6SWfd3NpqQI+gR83c5zRs5BT9P+/ojIpMGd5ss6re5qCTKLJiai7e/AuZbR+zjprNmBXhUvMifej
ya3ZC6q7ojI6hSg9Oik+kRrOxkUu3yoI9YeZNjRdWVcPQsOPt7l3rrKvseb7xeaRI+ZgSSKSGHRW
YEC2ZvQInVIFhfO1draFxPRxUZl6FCDJsHkvDZDvTvBsCH9P1urbKOmktmNU0sWhLj4j49eAHSzE
069/LBqlslTaEPuOnPQ0rZdtgs0u54SHZfS/Y+UCihfgWSL0qj6rYpfFyIhiBGThfMicWS7/2g5J
IUrSX50kecYSieRyuSX3fjIAyRw0pKSGOu2+lWdAN/BEGi2iOqWj3jbm1lhKRvjjjPkuimKk130X
IeOiI5qMIElVVxLYJmQk3UxmxILTkZjlkaE8bw3CNLUqKBjpJil3hhPaEdiyiWEYhhrX6pWvGp/V
pjb3vXoUmEuSbioI447tvXecdfTELSpxAtOeyzXxpYDCTVmuLZgDbGtggIgzu/6gM/+T3D6v5bMl
H7V6Y44LVhVRntNJFMo5ahJhafU0xC3RlczwMNLNHFa7svww82pmo1f3CBOkgDYNtzS222D4DkEz
8jYKxo2MrqP1r2qLhUuXXUlr7159tYd0P6Bo6lER+PRslQa8sWe4vc/+Un8rxo8yyttCxrXYJQcp
IXwsNq5WggmF2/OAqMcswMrS9g8ZYY7BsYPtZwtn60TrOWWS1ucQdntsHz3hiTGq5hhVrlSnd820
D5lRLXRUNGkFgENelxPe7AttWON4Lgk2sn8Q4a7TYZ0SI6CEBaMKLwMIAlYXNibawvhWyCY5ICzD
UL7UZ6twEqC+MqlrHid/KpCE15R0wcEoMnrjmp4gYjkdyV54q9yxZ6hO8WbL5rrRvb2u2uT/0A2O
gsjApDd4x7yQvwe5eUgln6qo4m+fB4VvGwowZU5A2y8p2Agka7Jm9M9CZ0XVCYXWhrVdcMiS/YV4
IkZoEOsgwJPsJUpRsUWLsq0OGabdmABtJMmg6nSnw58oDzSrMZ8ABAv+UYKKocjCTe9cLedKRDNt
ZEHlBrTxPTVtId7xlafRM8+D8tS7qy8vSDejC9vGXlZpV2oavW+Oil5aAwcWxVVNkBVjPmY02ABd
MXLCCYHXje3cIiWev8Kl9GhbLLMY9t1SHNvwHCM5ZUPQfpvmpuZHvzjyvcGoROOGowGeUIBdP1pj
Y/YXFfyKLhKuGj4m4gi4mmMEa/2Cumhc1noHjbGKyi9fKua2jWPKUWfLQjnX3nfuH2R+HkCseCEl
q8uXrx8gI23vgSiQyxzP7KefkhB/kwiUpZGFWeVj1HpGcmUdqts0/kApM3Fg2qvEy07dBbms6hbv
f5a+EOz7+SqOH7THoWCu1asYCalHJ+0smorJaKZmwKnhl4kk1fI+JekLdSlSkCjYiR5l5b/BV3eG
PrpUtuAi4QK8gDXm4CH4E6tPY2/s2h+t9E5xBVi/7K7Fl9d/883qqyf0oVuQGhSVl0SsQ2WtGKj3
fzPxEVULasTVcYF/JR4PkReeC0nMWpNgUd7qfN3hA4HoXdUgkIF0wPypOCM9ASd/uJpUSEC5BU8y
cUGhJv3btmZAUkDYcvK8SmZ2MNk9mfvkvX2g6jLqWfRc8lVXXBZIm2nmgagm9spnZlYvquVW9SJO
WcCWUUGSgNgrj+Yi8lUTQGI0M7laxt6iLFagyWQpcr9rbkr4NzGN56UEboGZB8sK/qp6Y6lsVuzJ
ZHV5uxD/OycrOi1UH1U4K1Bf1UsWhZT/0ZDKjHbMW2k6G/CsxynD8QfpSYICqMnQL3zC8zzOubfI
OUxXSvY0SZoqFAibRc8ogRdR/ss6BqifEq2pB5bHaOKlyoWWR1kQgkBqTPdlGv45S5WHYa6VTMP0
Tzsfm+2Em9bRaxyelR0smrBaqyry4HLh40azLQpKDoM5uLpmzHvP2WEVXZmKt7TLe6ohYP0kpAOU
fYyWy8kT8pXbLkL8SR+WHS3lw7T4UmBIPdB0J0U7YN4qLKhm+VcqlBL8iVBbaeaWmiU3IdYuYlfw
5Rd7KOHF3AnmORPJcjmaJ8wcLb2VyIeHTxvTAGypdQL/Bj9Vfk2kGDVEjO+PrHh28qWV8BsigJaq
a6QBbwU1UR9QKfszoDGpKTP3ynuHKUUbIOmiYCWnDlH1Nap6UsUnyFGm3w8TJM2CGm91xGHtoMAQ
1hP9W4o3LF1maNujdqUxFLYYeZiBUXIl3hrJp1W8RMjNna3r4VjaR5ALV7bcQn/nJmRJnSNQIrai
NkB0dg2QH7U+ZNRUq5Ka24RvF7M9ucHGjG1CE1vrK01XZbQ2c5XBroB3Zu7JYZ3xUiYTJNOI9odc
gXFTipiO5P6deHyxwxqnZikRqfmvMJj7vnpSe1Fusc/JBFnCLvyS7n3t4qlKMRU3iIiTjtPkGPec
JdSuIMUl5k8PSxJ74/gcaO15hBlW5LMdHLT4lrJdNVzQWt/TIfJnIYMBwyh4z50bY7TT7dj6elwH
Xw3brTxsDLDsTj1RAAbe5M/abtuiDk6//GGBiMWu9phtrW7LngfdI/MrKxqSp09wP+AWw4YkPar9
iRtSl1ehsg1BRRXl7fAI2tFa6jnYd93gMlbyMQBr9dlJ6j5045kGEAf6oq1cFGfQO/m4SZRlGpDJ
cbS0v0R/FwVpXMWpmIIz2ZY13ZxLxt1h8lD0KSrdR3mG40P7SsSz5n9Fxh9blxpvQrxZzkDGxLrz
l1axsWmrqNK5X+zKFqvEqhVIE1eDdQYe5V62sev5c82/Tvu+xtfcvfrgJgUvxB2gOGpyMHS3+IcE
lPMtyee2umZTz0mPzTZZxGK6j8wzsprAOYXhI+SKw39jVMlf2frWikOvlCgBO0blQfYWQ8rU/UlM
mcNcBYMl8b4+E/1O6i+6okG7VFPzJjCwcvD6BTnE2K1hmCAbJvpCWTAY99ImEidDfRj5QYUBbz9C
85KSyco+oP9KKrvTGQGoYW3kFxgc6BtwS9GvFD4Ab8GfB5oDcRcKN8NbR+2Fz/hOUSoY9KAfyuiD
Dpc5MRgttFdUvjSu+ZpLiJT4hvyeb6XgKfiLjW3VP/3+ZOHnxmnW2njED128pRrFhqzHFs3sUft3
q9pwrLfpHKxmZBVkpJvpdDhxqLuJsSCjhCfAxU5GvEIko25YyaibGX+UrTxc++zaJz9m8fDDapE2
BEmsccFU5lrnthjOHaJDcnH51tEv4ZPaszK6re2gXuJP234k9krrPtL2hqCXTJZL2S49Y9WUi6gl
zW3le+5QFwdSY2PChYH8P4yaC3lj5sc0+xeZPxmxykCK6jorDo51cjTwglU8shUsCvAK6k6cHVt3
Wa7aYC1w5ps1TZ1BheMD4UqBn9KxxQ9ZzMv4DqRMYK+mzskMbJ/KEzFYgxj/TXJi4C8gsSxCU6i8
5LvDdvntg8d/s5QQMdChrnzQRTalPWfxDzi+nm1E/EQ50sZHkgDDYOnkFyABP2BBvgiD2GAizhxq
b6m2NY91zCEqGD/y8ifyDl776hlJTZpyQ/o8zhVNEs2KEdut8yVi1jo9Nd4D9XFhf7flhhe/0TYq
8aLK0hZn2XjRj+1g9n/5iFYlhqx9kt8Qh+D1gWg5IbXGYo07f1QtwgicO15u+BP4TldXxegGrEyV
UVTgTuEhhxeJkBAGxdMyx3nW8L5UOlcc9FxPhS4XQ2e16641V3mBXS5kwnNacI5wYRfluuSZgK7u
YZ/TfK3wvjbFmcw2EubgaKpuLbAG4Wns6Upu5oOAG0tUmJ9Q9b9VKncWmWHW1KKJZ0ZeIWO9hzpT
As8cbEfZ+U59aaI03+WhQaYFhU1Y6lRgfXIMOqPpp2wIHxlw91Hr5LnWPg+P/aX2I0fdFXvtXB0W
ujHQzkAPYUfsaUmvEuURpLrNK1aX0cblCCJWhLgwhmgtIOEijJ+Auk4jb40ABX6AhVmkATZLZd5W
ChwX2ZPWMOfDx5m+jlT/y3AArLORRKvGa8B8kRQnWjvJQUvSf1gfqOTgBi9tt8zDhWX1a73BTwtH
XOy9/l+hUCVuotQQDVcpYSRxp2xqgw9kL+O33A8sJWS4qgh+w7R24wFpn3gqQOCY8/wQSwXYK9Xf
MIusDcU4g/uvtassX/xxLSE9sBIS8ms0OB6VEcimKbZKjB+Na4fACva3nKsaIRdJRiHHdEf/VrjJ
SYMtlQqw66FBt2mgqCR/O8QzcmzyyFv1KY7Bnx2CBX7k3nR18ZuN5IuMZzK20ZbKTNTNVxD8xSke
hPqYI85r82aW88539i7TJSSC9amLcE/FS0vSkI+tavAR2ybPEVtHky4UFIBGtq/VZUmBSzQ+feYH
OJC+OYT6y2z+QmPriGiRhmyRzf84Oq/lRtEwiD4RVeRwKySUc7J0Q8n2mJwzT7+HrdowtTvBFvDz
he7To8o4nIts/APpr0XITFEzAH9AI7kftLfFu1UjBpNARpoQ8BCRjokv5trEdpuHF9Nyd3orG9vU
8hVq5FFDS/XV5WbHQ78UufPvLrHWXRGcDMDJwp7NmFZz395771vgxjH31KGev0ZTvtdhpsoSlkya
KDxzxkUXEKtlKAGbt+fvxwYtock4BxW7a10VlJpZyqBihuOwb5a4cyGCphqirq08rCgE2BYO4Vrz
llLzRWw7UnBUFqZLcnk7jX10pOBTJsq+jy/0VXgu2Ph5/UgEzH669+r0pbdMvaV/RF3N0+BR6Weo
2ErY23RicoV3UPrXjS924ii49gKfe8KoXblWCdUeL4xEvJNULarMRjODupIn4aHdBkR/k/Q/5/kX
RMyTcbdmOrqNamlJ1suqN8nQ8kEL1wu8xbq0pF3pgr3AZJI3j8UQgcvkF8eYVJl4GhEcORPHTre7
sCb4pnSmm9Ekklo36ZmOvvmK2Cpz8f1fUWKBTZQEsCwDCIeAyJtfNsmWggadbzU3OnFRF93NAFri
UMv25gp3bJpXeCiOGCpN4cSFx+BMWtKsFjZufmJWoCfPvL5akrfS/Jdbvxt11nD9UHzhGIRROGo0
IID89cvoX8zCUdCSUegL1saj7AJaVMs6zfTcFF8amz7lN8l/cj5N4ojH4cAn0OhOwumI5tQsdqVw
k+ozzukkvYpg6VI6f3WVef8s7WhmHxN4E2wu5rJZQg5PfAIeAsq/UZgJqrsOyDsD8BlXguai4SUE
DUNeTV9HxaQwYOCc5c9++BKlD7uJsmFvidwxgWKh/3TIL5TsprHZlPrahoV1GP2TWk3wFW6o+C9L
H33klGyDPJdAFZ+5XvQk6oDV+lK6EUeb7vDpeHCxrD27Nb2+TyOi1r/zn0p/js4Ew0b/0YYnqB2q
1TERqXSAztR7ZNLIPIG0nJrmW2MFLX1hWJXdBTmidvaRIQjMlB+KNZ8CpuTvDJ61h4nkf7DDIGBT
XdFQMcdtDs3ZgOGLkuChw0uGOYPjpVZofthf8wiNTnEuzs3De5BeUm28Q3ij2JF+G9SEOLViQhvW
Iaocoi/+klWywVfOs4QOUNemcZr7pgGdR5uccS9i/Q0jYr9e5Lu5zzxb/ivJJFNsVVp2f9XU56yN
SQMH7WBdKBuM5Ijp8WagpsYdbXsUuKv8xlQdXz2fkHsWB/zWtOuQwVimw9JhvjNjQHlEnbebl/Ns
Vc7zdbzL54NN/8tMKVpxYRu6XPXRLaNVfGr2LdpIO3kUH/z/T++PuDK4UwSz4tqJLqOjEvS+ymDs
KeBPlhbUR8MRmLDukyvD1lZyCIYFBQsIO1o09JY4xSgiGNsFwpKnlA/fildCvpXVHb6R3LLbC4Dg
d0SO15xn1fCWmcms4UEyakrWQHeWv3HAsKTTHQKjnP7Im1bJ9+PXVD4bQCzgkUCZBeTgcJlEThcp
OU7SO3Y7TNAyx/sJaK5BorFRXVh/Nv6rBANtOzn9evSDHaOwpTjRFtd4foTuC5A8H/PLD7ZJ8/AD
ILIbrb112H0VDwpK+B2nnbciGXCu5VI52zNw4qOU/wGY5BUXbZ3qIV1p1dg/B8Y8YALshleeYFW8
I2GhKR0/wU91TeExGrPKPSHZztO7lhzZWlrqwuL2dOdqO+cIkHASGIucmZ2ho+qxGVQwnKe68wk3
rZdlucYbRwYK8or8a+R09x2irbClMpXl144/RbQq6afFP2N2BGa1BB14Cm8DK4n5KCwZ/nR/KC2Y
zLmbdjcsAr5y7PJ+eonSdd0vhV+263QoNR77YO2hG6BMGqaJG8qaF3RfOzmw8fvFSV09uHOtnblg
KEQCTBGuaZGU/qp7CFTW1uBg4scVinJKJ1KP80sFa8TmfQYI2lEQkWnc6Qu+/yA7YRYWijl9RHwr
vyrU1FOxuaTiy711gCRXAvy4plSKciBPCxq9CgC0tA27fShtB6Ay8oZad4L3Nfu63aOAL5uXq73V
bGN5q1o50JIMl+iZv+VvGnzvGX8px+6sXtgwMkPFtUuacDKbWyeWoLV5hRNlF7WRc0LgUygFA5H+
Qn7zebROtmBj2UIdUTDQ7ZU1IZk9WWsBDbYd//NoTBi4djODouHgoWDDtG5n2/mkMvnWfoczc1qZ
/QIyzWW1zb6rb+Hlbpmq1LN7IQAPIkyDI9EXBpYUUrrw9WZfGgjTCtI7wBVTyA0n3gXDgKaQvVo3
G5Wt99seeEIXf+CWgKfPVWZQls53ZKQ6pgHePf//QChS4Ac+YuWRxn0cYe0EenBHSKcAd9A/JvuM
nVsnPxnvMS3oxXWv+wg+GH+j6wW5p3LrhyHLM4FRcBcXV4MHNfLybNcN2iGb5iCkqnCVRTVamsoj
KcuTTB0KmLH5ExAooQpLuYW50smUfhcriHZkvzlb+sT56OtoKXRU5iDDL8WtUBXJ8RQW1BI4lqjw
6AMUICce6xcrqNRDIQm/aNLXJMpsBOZ6vvRo0kdWuwjFiC/CGZBWQHzGGmZFinbpPZdZuVTfpRp8
NIQ5JnZ55a8tTNvcS0h8x2rlFeOiTN5Zecq1Rw2HyTwk1jXltSJ1D+ZapfFDtAtBPsp4qNJ/URPh
fNgpLtNCClPVQUwqMdxwYSCbkGUeQ3Zq3aNZPmJjVQ7TI1GLPFsdQ52Kye1K9a/MLgYYJblGA7Zr
DFwRDBoTC2D52iDTpAd/UF/YSmjRfagvAywOJ8Yiym8vPHW2w+60uKGGj+qfnJFaYya2HDNpi6/E
SVOg7TRIeTKXj9hMLhp9CNXY6EFFYd+RotPoUeDoxaNkSpVvq5bdtYGfbN8oG45IvFDC1PuYT2tS
xNJ9aXW6SCnzq/zU9ifAwYzAUSWZRDS0BLdsscOzQtoRP40TYspJAS+BO0i/5+OOnFZT522AsryH
7Yl3XA2wLDFusm5jo1OPMVwgxwRxt91o0qyIprQ41MD+NRruQfSvZaTG/yN8x6nsxhLuoQT1CG7V
S5Imh7+unWGzdMBwshdjcigKHUEg/TszDwh8dB0w25YhV2U+FWMXkJhz0YlRi89aeLLGL11aeL3Q
2l0KWOfOxPPRUr001nWiDiWEEy7JJPmjaC7ZzmTLtEkXPYAcp+6fjU8xIb0E/84fpXQ8AndcWCSd
pTNkY6gFm9LhiBzeCUdqbd2ZbynxG/poz/6ls0XTGZq/Qd3yqxElm/4TjRK3NfMoBGeitw/x3PKL
ITMwJGEUmIZv2CpFshaCgyas6aeGgvRrp4g3JTBgvEfDInePXncHWui6T0kBAJ3OkHtgU3gkQ7Bt
WhC0yOAa88tElxmQ1ax53y6MKK3bmozRiML0lFXdzAA1HcL6KLcPj3xnTboKnPmtDD8lpvmbG4zu
mH2GSJgn4Wcn0i1Ebwj8Nb1NefbkmzzsqRVUVovtXcdBL5jrVtggR8wnDTI8C1BL4KIkRJSaLUVv
vlOsjmp4baujkewiYYdmM5WQpGyj8YY7lmwoVWCWj6ZzgxoQMyB5bOvK32fKGT5jW53J5RW7NQPh
5tBKHA3amiwoJClle4qER78m37f2sbouOr6VwZkzukk41PhuMUimiLnchUZ/XKV/cfcUraernXlR
8TrDUrotyl0DGEWA1wuFiNkVcBQSWfzwUjFiDRbpD7SoKrdbc8lwemH2OOu5PlerYXyIC5vDhEbS
htGC4DFEokZyojzHNQ/BCR1DBUR0xB5wcJN9MO74hGyABJQslvpdYdtM10MGrvaQy+u+YC48C/fT
AHUjS0v4SkEKtH+R5BtkNC5i/VGD6bGctMBy3RC5feTnTDkdyi8dVd9uzOC3w9PVr4L21Xi/qbAl
pqLVj6P+hnQCDRfMDZJtJsdOgDQL9HL0qiAhbKZhNXiWaMfqJwFq0195xDABggfwcORb15qoM3ok
thS0Od6Hm90XT2hgLWNldmA3ESQuxJF5n1OMN7UlfWYLrUbIX8xreCyoOpjeycKCDGQDKdnMYqj4
aeKToK6t+BwVOwzWLNMcSTwwusUdri4FD/oLkeJ/Y3mupL2hLVKYn/kWjZIubeaTvQirAOmicA4p
1vTx6Jd7c+mJe2QpVTu3iAah0mnibQ8MGU+e6oT6ToANSUiZNNeH6TvyshOcFll+8S2M8onnrRQ+
Wbw2atQ1jR0CwcJFxSGRQMnp6pNKhjRG3g0eO84StBBFe2d+Ww2UDTTiR79ZKSaT812NaoNWqMgg
6K+ZtVfByxKJMdlARpBTPHQbxlFxuMN/YI+EilhMa68c9EF0bSgqGDok7hccmFRmHgEgzzZ1NIW4
YvCW0Q2veOVyL7rhBiUbz5wrHnHyBQAdgQjAkdBnRMJTyM19po4hqTTqb4d6JDdW1ngQo1X9pWBZ
Z72r/kH5aoYFydm2mi60wRmwd2f61mXOoKCqhuHD4YqSPZ6mEiMdWoODIRD3ZnqYmj6i01GEa4sR
FKD3FRlbL7Dh2fXQlNylKa3VYALtWN/dhxaHVrFA1fCCp5UQdGwuoKWJmFKw46Iu9qIV0iUNQZvI
Oc2fhPg2dignlV/qOqDHbeZQKSFqsIqVhFbQty56ddL0hRsvKUVjizrcQX7Ge7gPKMKXiCR8fYG4
htCiTp+JPtwqFhz7huJPnEvi0Y3pzNBYQXnRE/oc2zPf/b8QFYtGDJj3MZFGoDFhD6hhPULTuJvz
2kHN4BqkfqGEsfHF2dX4O5qYIuR860ZJts9jD+GAwc4vGz5q/e2wR2P4TCqBtUmyE6hPMjhhJNQI
eyT97onnwHXnvtCvNr5P4CvwkS0vpCr/0dkpBrRNWo0QiHcvXz7T7yEXKHPZMTCa8EslgKzXglbQ
JBhStlh9KtTW3UKDaM1fNWMiVrILitrAvLiti5JIy28GYGL6J3FfX2PeW+6yip8myZfjM8BoGCyN
nUU7o48XEYKVJLCi6Rk5ShYu7go1VOjj4N9V+i2ijVBbmzLBG0oGACgStkp9zfSDifww59r3zEGb
UFlrWCDwQucMNgNK6jFYE/Y86yyL8cufU/9myj6XUOz/jt2vXx8U+ROaLy+MwUy/e9bQuYJKOGav
8yOJGJPfnpQsRNbDonQ0UBkhEwxlF1dEA9+YtpdmElEuX0NnkEeVWqskQzlM39FHUIVTcAD0AmlD
c+cDLBk+gnyxYJT5L4m7PU7f2O5mYWhBmWUsJMORKHrbnYBpNI4luwuB6dGEuC8RDPkg/iP4mKrk
zUVVnVMS20iSZ9QYEJTb1KjmYv7oKACb9jMS0tfl0UNEKliOk06HQQoDV7ZcBcpXNkJ14fNS3KVE
sQkGyWAIuoriQUSKEoh2aTGmuen9p+ou8PvTYcIQzasKUxwMUpam2nh1hVMuHsr6q+IVzUgMI0Bq
I1nmXOHzQKKCE44cZqyMTMvEEwUZ/5Sslc4QsdDOFLBm8THK5zjAEh/+mUjssl7d9lTeT965Sa9B
yVxyjTnnK+jzlfQl1ddy+EuSH5mTcFLJyBap0Ix0Xq06bhRlVfm8cH3Fjol80diFV5hDTB3NOJ6M
GfJnSSHx5zHyUMhevulQegj1v56O14XVxq3ThscGOmuCiyFnwiK7/7rY2ksNdDbew781Iqycflq3
iM07ZjU1qf4UvWuaw4XCQFmMAOcgZinVRfUePn45cAZevkf6+YOosncAtLjuT6QcRPOfQHvvE3oC
1rNUj2TKKMmXiMM4CJg8my83e0v9D3nBGATePKIz1fvrZegI2jOuattiUwblZ3AvcOZFQCY19umx
uA7+z7SN4n4hwmGWq5YthNYGvbx1KdCcNHyc/S8A6eKis1xSMYmm3PIDGvJQ/unUa4cirK1uCkQ0
iX15jqzCN5bgWcSKKrk79FBja/2YxKtY2CvySSc7M/5pfX+eQAGIkVu6pj+DUJI7tbYnFIbgTuYu
prlyI2EWIoKnbBIV2tHBo5fD9IuFHycZagAManB3uAoGIJoSj7W6LiMyb0G7wJwNdyPF8dh+vGpt
aI5Mx0PpHrj/aiWzE5dQRZNbqcB7LyHUCZZCuZNhfikd8EP9IKKolr12pYaRUwjgmGuBEMXC7mpl
yVuPJXMKGjdFpeD6ZydCbQ5tMtwl6XawriFZBdlXGkMg92Bb7cZhnTV7Az41E5IB501EQ8YFmaDK
Y/8YOkZ8MbfGabonAppsv+7nJRho6BlDkc5b+S5xenCfC+L3WBFSpyFlQTZv9Q9Q6y4FsbIYsm+p
DOe1/CCcIK7XJn27/kwHNMXjV1BpLG32RgTcBdjekCfcHv8G5dqCHwI4U6erFiRC4NLYM3EOeQPG
3A7iMcXqEtGZdaVyNKK/Sr8X8lU1SoTeyV6HXaVaE8BpQDAWsZsDTIhmEK6a40bk5ZH0mEVrUR9A
YbM2r+caD0mVfDcCwsLUczDztOpPyMS3ofKVNB5iLGXCsJL0v5KjzLAg0SEoJ9h6kVqYvsK/0f12
OcT86KMDsHCjX9/4kNmxFgeTeSBsNvFXT36YAQvTAgvHu5wsQAhvpkxARE9DMwWPb4sBiSWrLqST
vKQDNH/ePGWOx3+NV6H+M0xavda65P6pIQJ6uCjpC+1pwFhnfBnuJoScEBENfa561CyvOHEycljG
d4ivDW0IQSOlu1fYgQEubE6NvyrUGy0Bx0/bXTvd6VEcKOcqwfL2C9I45Ujz+1NpXIJ0I7vXsdwr
4sED4wx4SuquyEsSVDrC+c2/MKxozSYxmHKt+1/X5OLD4aQm3MowCQ1vmxPoOaRPgcmWOwfudNTq
RVkD1KWdUrC4se5z653LzNgF/IM/YQdaneaGwXM6BSJrF42pfWWQIHPvW4ZhKzitYKJEVsk6nSLM
YybZ20xfiQbShkeGZa2gmHw4iXAx5WuMKrnQkEJnHo3jiunPCOFaugASVYjkwYxhzUXW3cjxFHcp
QotqlyUjZnLuZPNUTJHtMBAWRg8t1LGUSZBSiEu3/oeWcQaigg+IylhqmEMsBP9RaUtPpSHeg0Yv
4rVHSTDAe1aLf02wIvHD1A5B5gz6qhTvZMSOMVXtARpZhBxc1+aAAnS469ICv3uDdA4/qbTRzP3c
sn6zQUS4M0tUCk72ODqnH3flyDckfScdrDoLb9ExYD6mLfsEOcTZk+baiBRt2/FBl76jEt7AxW3o
DI1z0b0CKmy3Mjeu1qxF6SzjCSlEeR6CjRVaZrzMnBvUYKa0Gop/Lk1Qty4B7fMiNZPntKmTm13M
15CzRxTFt9ZBqqrZbUn8hPCUFfSu9UH2f/WBu0R7m+l3mnxJCn4gD8dltMR+UnD4D4I3849WUpyE
tCIRlCToUptliJ7N4Hv0BnuGoivuHzl5Cy0UyCA2bMNDXGkOtuJKkAl5I9SwZTWA5w2Suv5fbex7
S0HMD2dgxPCx7/AA1jrkTBh5bvzKuLU8hCHyNSSft5yyOdc+izHNLGndf/LxXwcAvNVQz48fy+DJ
newQDNWTfJIks/A3uRBoakgI42ZRxqtpId41T7xrUgwXwZnJWe6eO86tonqEvQbBhpIUHUkGwFGv
IdpuGuKCfirsfRZbZ3NM6dgAvzPsxDKYku6plbcqPWE1sRs/WQ7BWheXkn83Gh8jKdtaXD6+DsmS
19tIhn0/05XbwKYqxL+Qq78SO+MGcXBe7ZFESSous4Y/B7SHJ+5QLGZUZcKRbUSPsROrPFKqnkTH
wI7QKWp0e5pgSwJ4DGaCBeIecnon7iYiLRMhBA5bvkTc7D7nvEVb64Pr6zNmk+T5DLkNLG0pohbE
e4/284LAbVrTonmn5nfXQOOWg1yxHv5XNle4s43P/KLgzmYgBliOgDqSLjfQHKMSAvcEJyOPKCI6
l+rFZPExJeI0Al0n0R0FW7DoO6mRBGKIuTTRt+a+mvHc9K+qehfBJpG3cn/OhEuUY4FkdcPLLYRN
KLrUqnSt1cenLW11gB5IJRMCJUQQQKUxgnlfGzm2YC2wg1SlrwUdl/xGd4NRHVp8JMnqsmbP1ebL
HjcbRV++Y7ynWC9WrJH3a8Cewj5tPSzaeG9nJLdedNTciQzckpMp0qvycu4yNxFKevdYMpch9tUE
ghJyKFKftyOyk5WWsnqo5r4FYNcx6w1MnhnJqga704Vn7gpSdxn+5jCGuork5GZZIA4TmV9Qg1Mt
YoVUKcUS6rCeF2uFdUoXSfLBaJyuPXelhB0IBCcywTvOunyng4WnwFSunje1oU8JHkh4lNR1Bjhf
GX9ytL9DySwCGTsa0/lcRWyR04DIoYua9LcSgQuGOwMuZGcqBHGQ4hAjzwV45xHvy0rDYLU5yCS2
G2+NK+B29PueHeErybBa61V6KYovMQcAWhUb0Z9elZhGXYqjCp2csCXKcZaVFP3pxWoRHZ366lkF
v0IzVZl8wwPefNYI/bdlGZTz86aENfWlZnc8ZvQrvLxZoBS+garIs+tn2v4GMaUjUg/TupQk/GBq
YKWJsKY764QLaZbMxhH3lrmR2mXYrGprFfFWoMgTv2fZuEmrvTBsq/GlYNhBZkvuzHQ4lGjY+eFI
DBCBwwL0WR4nGp+ATe2lBWRJNdPAAgnpcmK6D4nxsxa/9WSTl6+E8BzCtCRrzZS/Jfw0Xo/dIc9X
pjTlXr0GjcZ0I3WI9Xamt64ChtK8asr3dLy2yd4MCahF+B3+JKxOrP6n8dR5ywGpRoehPirEGdRb
X1LZfU4ng+IFN8AJs4gBboREoao0ZvvuojGVOSMijuVK+Unye5s/8zFmsYqSAbByC7SZYDykvg2z
lXTGOj07hWb+GE4Za1Wle2fDV+Dpc3GKVC3FAcB8/T1aCeo+3DOesXJbdNZ89Crs4OjM8j5yasDp
atAfVYHza3w3xcuOsbtpDAHl2NZwDWvmNRLgJZuEA8C65hmUBRC+PcsJgrmYUY7oirxdTNVq4Wcu
aB874sxYgrkE5GYoav/8Ag9x+NOCpcqGmy80sw74cqey6tsa+seIdzgaB9TsA9TcGvWm2yPLZGqV
/fqQ6TwMhnRB+RNGCSNyFGCMgvrmX4EFeaCXqoOjGT5mVbKx2oImeEqQ+FWGa4pMSoruJSjpQNXX
ShVsEBIzIMrZRLrJVesogSnB4+7RFA2pawWjqnuSf0SFkQivdxNfBLUW1/T/O58w1lZHlBCgijKb
exhcGvU1pji8rbcQI42dKtOT2O85ZqVin/KAsf4TQtS0mHtD8cTcmnAKijRx+ICjFOqtGf/Wx5K8
PYzrTI7bYp+DP4QuRgH8lkKeA+OeCgi2l5OZmMYZ/jMfqfIy3dAWs4fJiNE7TxWg6F8BMM17jf4Z
GQuPg05pWJyq/F+PokfVt7L4kgI2xO8u/hnTDK7hLjUvCFGYQ3gZXuNN7zphtac7quho9buG6ntM
pujxpzJ+kwyTZm+kUlul2QQW+6N200hHqNcTTSsSz776z8PBISjZpCebZY82bqlIfeT6e98dZxqm
EiF6J/gM9G9cVJLBLTTH6zpve6dHSEQYtrjvuo+BGmcaWK07DmPlmmlwcHncUsrWHUlrNluYiRmR
MoF0cwbvB7b2Y0vGmw2GfTC0mZOOWzG9IjpN8eARkacRf7r0oAeMJ/zClHL+TCjXnKVZfG15X5fD
RG+4eQ3Glf1kcutuCrsHIN7CQuwuyCS64A+Vup8vZr63Y+DgVo8Y11YDhBhFZiHpGD+Z3YDsNTdO
ZoLx9r/IjswlZPndBw4F0TQcSK3A2MC7WfExVXchgZHuoWs+ATTCZHjzWds6E82G1McqfRAD78gq
bmtysMyaLWfFYcv/LqA6V6xsGqqHDOGFwhppcJ8jp0mN+ZRCekwXA37rhLFKOjxzHW4h8iJyeOr4
XVr3yvwyhOIg4qcc2URPekqJuSeRlh4pgB4hgCsiDaL8DP9DaRyaAIBlvs+QmkFtI+wq6gk8HrBm
4nkG5iPdVYnnBBwbGfQLJT+3xOcwqEzaj4T4nc8d2S4LJ1c6t8rDJA3d2mipg28C17OO1yDyvnAW
kGcji1tETbibnKlNsMDMlTuHKqZqdqBr2qseLOR223HHoCYykpPYbbqfDOOolzCeOsQuz8um1Nau
euWyZ9LaL+Zq8j0K87Q+D+PCkaudgJnUxwAsY6Uw+qvP76YW0INDMNz15n/RA8LCjnc17z906sSe
SwRdY2lTpRsTdZ4UbVEZh0w9MwtIptduvuJdlWp/nQiAxfwKyhO7qOnyDMZWAvas1Dcjo/JNGGul
JCUl32L75mbciu6Bes3Tt53LiGQjFnxSO13d/6//gzWiOk18zXmMRAECmQBDr1niMjKORicvQcRe
Q4ziRgfEUv7TwUy6Ez6mosgnhlUFBe8ZLuECok1YgdV95f5FUB+WfOk87qRQtsVmDkeQCARh36DP
xD7vJFm0UFQLZ7y7SOSj5dJkfMc5AHVTOpmm7OQl8MfWRQee2l2nLPLxWpq/UGU2I5iC4JZjcEEY
EZt3EoJgj1189TQiy9DljxVTK23Ec+OeTBnoAUCp0brILpdkA1tEZ6ZEnB378gYMpX+aDJy1/yP7
TytnruVXW1nYhcUtdqNlCYVTIKK0gBuwwB9jsTo2WEb6Y40l5SPQkPP7qNJXrCzU7qiYNFfxo0VJ
RK+gi8AshyunqA6tMyiWxjRHbVHc/ck6Gpvvunh28leeEh15tNC3y961QPyVOlp30mvCPqSFGUBQ
jD1HHry5Bd5bJbZN1K9O40lrucm4J3iZND9lgSKSAzYZz6R4oC5exmM4W08vGDBA85BASZwKBuWY
hEFlrM9xl8wl5jwivups05SE15wN9nG4GvG/To3wYU74pQSdz/2FTCkKCx+Qzyzzg31I1ETtWDWA
hYYQgJUnY54WNFtrmoMRmbNeOhhAgUa0Xn5ZLhgnLWPLXzYxxw2vemy+/3LDmEk1gMakcpKcvlhf
d8E/k116B3kvqR4io5q8vNVc7vzWRU81jea6sQ1FcyG5xgyYM3GWjD/V30RPbAX8lZfSlqIGmzr9
WYEwpoTUH9DdKQ1ZiOjZwIKVvJC7iugkckErtGKdNtzENlyj6SSYSnCPesPNlPX3RHkpVFB5Ft4m
qWDfaqtJM4F8QfE0O7c+CB8nifukTMh7f4emLSofumcXm3HYsYKMPe4iZlVVivNwk+OE8JnAfzxl
HSE18DHdDg3ZkdkZ47qE4PiMj0/sX3pIWB/EVmEBhBIkITf7HuUgPVxHZAwXbtExrxbCi4iW09zL
4wZjXaTj+qJ0Ds6ybitUzyjm4kUqEoXwLvMVX7vhfZOGNo5OVdqt9FPJewHpdwCCAN9zujBxNbsb
qVjlAwBTljZYLIrmbooAcCm3YH3vMLaTiRf4pF5xUzjU45lme8pTSlZaf+yl5WCtbXROBZtgjmRf
WrJTY88hqMpsnTOy0axXnZN4O/fbTenBysHs8+m/cncfhJCNmPuLCHXxztAEt8hiMr5+8mssgDY8
Rc1f4T7k7qY34EPMaqklv5K2qXNgOCtN3TakPosa0SXMaFCZ4TG56+jL0F4k4aNVgScUV0H4knCq
+YeeiUFnPnxIRRCYGXlxSHbKF2bvKFw6nZ8RNfw9Eloqs6sfSdHJdeK/npVvzuUEV0ROw6WgTKfK
lODLT2TktP+z2lMyoi9Bw+rHzMS2xIk6Ak3hwNvLjTq4eAoxIpA4FNTdobQfaOpB72Q86fKyxhKs
Aer3wO4ZPrplXg2Z9hMgyw7fnrVvC4CSwd0lelCQX1n2KquLRRBR5W7qElcEA3fzqkR/gnYGZEFa
3FpN3VcpKcsMGGCjQzmb7IREojHkav90/P2J/PCRy8TFd5LesX0/Fa5S4n20/JkgdbYorz02rsyT
60ibcYQPsbLOyKSNyW9E2cKHb6WnXF5pGlEeDI8HUleHW2+tmuGWkFw4XuR24Wt7zdrGMrmFLpGs
zA6Z6zRqbReIpIZnM2zdEUWr+dDjjwYDyhLjVc38vQuIqtp1L6U69cAp8oecHRMqqnwpBeukPJfN
RSqNWaHMGo5u6ar4T6E/hqozUFap7aIT+hn25pJFoonwffAfY3Cbogbd7C4mnxYQQF1eZWOXsq0l
S/DgYcxM+39Gx96kYdYEArDdZFgqe/FZ9u5iFpJP6pKlTe5IcVZZn/ot0iVmdz0nbZdfsmBSMw2A
nthEByjutBM/qW2ZWbFZ5qs4yeGTUgtqBlJ6EqNQDrMyPVCCQh/AZBqG1OU3ZlGoEBjc9bgL+qvA
E1dsJ2MzJnmBXIm7pv2LPCKm2RA9DPfsplcdMoX7aXnn6TIKghY7WUNYRPdUq0u7k6p1x04AuTB0
UT22WJ9uAu9ZszdNo0vaMnJJfnzpm5teU+4lMhzfgCC9afynz8J5aI+udyV3WGEcYEZP/LFQWXKD
/DYYQPW0Qa/qbxndvrVsYODpsqPpmzKNkNT8ifKTtabTDMyzlyqjM9yMvbbviydxnlJ6AoNONI6s
n+gqTHPXWy+vfHvCH1HsUbgdBuQlziQHk+nx9Q2romm1ITHSk7OLRWJ6wTaegdgA+y00SLIpkbPs
WOlixMygdjdEsZmnVKMJcrLsCgZi1hPOIRqoVAHtprI/l7xHUQXHWuPBUteGYPv9r+8k/QxgztGN
Dpm4Qq5EvzOJm3MVsyEd3aJCBhXheSnndImIdzbs8XG2YWCgVyrrDW8+MGJsBOExBWAoFu2NFSEi
BxIgogeLAuRpQIa5vhiB4/6r++thHJwqVpMt2lTum0o7AOhEOxKN9zTdB9YWX3TKlo9AAQ9/+pYu
Nsl2CZv8DGmR8jTTJ/2MnEGX3ssg7DlwklWlLFmUT0fr0YOz6POSGN8GUToSHopQQ1inzix4zkQ9
u+x6i4THyVq09bmO7iIziVg/6uGpC7fc/c448VHtHFiqxqej8+57x+KFWV0fnrMepNgh8zaevyKi
T1B3k98dxiXW0dleyFddt4jjc2PuKK8gqttTfIdv67Ce4m3V8eH+0zhwPZv63IsXPuJkTDwp9pOE
jeCCDOSBEbS8tdRjap0TCLEUcP9xdB67jWPtFn0iAsxhKpFUzrIleULYlos5Zz59L/bgB/peVHfZ
EnnOF/ZemwNfKU7KuOunbZ844kgihB0HoIltmLCkSiuYALGMIO9CVBEwaLOeMqncufXUQE/qKa4t
k6gUPAMbQq5Q+KBS9rpvJgYuskqmg22OZ3HVypuavWJdAu1cpP16tD4FWpWRCX+t3Vyj3ObBQ4b/
oxVcdZgqb4qPB5evqbbT9GGjOAEaho2BcuQtFSdLVewwfQTyWUGDFZTpssWLmDVO2X5LiLoB/fi4
LH0gNqZ0H5Q/McHmQ6zzCdCZxJQXiiaWhNto7lOVQd98l/p7PnZ9sGM+b0W/JtWhZ4aO2J2QTz4e
gqBZ6Qyghrt7Ne47tnzmgNQ73jGPKrSTUd1Ka0/jCGEwwppGjU/EVW48UxKNk9+hO0oW+9upBs4H
ZnGtM+5TTwO7vTqyJw4CDK3JdgIlJubn6hcyyyzZC2Mcbbt6ZOJEVpGjhwdCNpoMx8eHlNy1emUM
FOzVuepJLm3cqXyFY+G21XkI0DwBq0PNyf8KdUP3p/eEblgvrgqmPNW8ouThVbh7CKA1ZMdFhwGn
o+ap1VKafjp5b/53Gf0pAloyb602p7p9+d51kAlSwjbBs1Y3OLkYDgafVXyR8C0K5aNtDymSeGmE
deco3XtANmgZL8HHVrst01MI6EWG8x2Fiq3gcLI48KlyRj4qoyAM1HvF5TdYM2Ibf/XuJWq4RDe0
6714MsgEUzh459IQlfDADSDQVfn/4PyypFRgln/505fKVnP68INHJB3dkT2ahnMkljdpPaEOxZ/S
qcD3DjlGnOaSVueGl0VS91V9L2kXyNDJo4PMjRT/lmxiDIh53WbUz/NOqcbZYQ480re6OQ0hNizS
qGWJD1HDCb1CRiSWZ8z2Hr3FmGwlZG7SIyOUovdzMuCpzTVoPv0h/Mp40k1EdrAhtI+W5YoYta6m
vfWAiZTN6shhu70I1FNT3mJRA+WyqayjxA0C+5NJX8LUK+c54t+uINM2XDymf5cs5NQry7hOJtse
Rr6VBpwEqS/zM9DNQTzneRlkWJ6AVYjdNS/eM8EwgFKGVSp/SJja83By6XaQhkmYr0IO/vQxSZ9F
d2tQVUub2ba/tk453JEYGQJRnvmsOQVi5nG8F+krUq+tD6zykQWrEqtS3s0NqqYg+XHtKdwp+h72
De2gmhQbKWLELr9qBW8LwzXjLeCulZdUSWZ4zrPvRt+m4xYmSS/rx0H7VgfQJ+SCsyKJ32REol0g
tSiR/wU8krTf85Ymx346EPo6H7fXgSC4RmEGNaL9oVw23CQ7BKxuWJu24i6WDqY+rtksAtLAxo4k
FBgUZ5blXczgVhY/ZWyb1VfBMDMO1gNqjT4zeCrQOxxyQmppDvTWpoEdRaY3PYJFnTRvUoldvb3E
0q7ywEeNW8p/ST+NLLBVgiTDay6v5rxaGdOBdJd1bAVMuxpLPscs2+krNEx9pg/thFYR+RuDHwn4
U3vUyq0VtajiTw3RZK0jKpekujDOyGmXW+3lSQcM/iHrOfxFmP5k5lZswqt9jvBa9Z6ZdfCLz0L6
lAj6Es+IjBLutbhFs40AYIWYRDG3vmY309XoXGb6TNVAEVLhSNkmiS8xqF9t1eiQVJBBKB/RLPGI
clsMVwtxWHsoHjS+mh3XUCgyi3bbEiLYdtRFMsRhHvf/YHcaxl2vxUWBVSHq3qyeC/VU4UCcrvUf
E2aa3wAtsLIXh49G5c8wzjXUPyMTnaJ7yhPMn8eY9ks5hDgoYENlpDb+NIGrzf4paqeGBc6sQRcM
wl+yvdzeO3DxmClYv9Jr0gmp4TFrzmP6jfKLbPebipuFJ6hrrF2BE7QrQzdogmMynjQWktW8o5Ru
mYEzfROQ5wE0qPS/x3lAqYIEGwEV4yS/Bg3kPezfQM+YToPQ9z75tTidXAF7nSYuC3w93BwIDMul
J0Mk4ny6YCec+jPrOBKN/J7VhRu30PnanjeHoXQ7LLM+wGgSuLW0MYxgCz5G9Q+JzKGRPQr/a1Se
VbmOczqGdmdYRBCy+QUbweGFjI/gqQf6mCLDoo11CoFax8ZtwBVhcrwJhD8ywjBjyHzUKipmTWG2
ACyQHbTo32qDqZrPNkQEDmsy3seJw9pSqgDPyC6VUQerTuIdqxmkqSmmfGcSdxFbI6BBhKv5KxZZ
5FaGitsoP2mAARw1UpjshOk975SD9pZfaA7s0uKSlhFHG9WusshrC69KYSxaZD8TAwf0g5iIaJwh
lBEvYbh6/pNzfSMCI3J7LwZoibutHhh7FblmyGh3gmvbqHRGxG7lKrTgQzhuRMi7acCGBqdJRaMU
RzXKU2SjxmWyENsF2TphiZXoTin89R3FisBQxPFr5VBF2aXS/3iQW+HcIUxKmLOyr/KLfyqTl262
ZuXsCjc+wR9p+Zn4LbEurHDk1mkqgG0nYpfdQP6uh7vhvRCTxfRyBME2xqwddUOMJaxC+CkEZdOV
MPsbW69O808a0ycplbAUGv6Z5MLg/5SGjcIvIEvUb9UxilypJB+NHjovZ75QiztHGh+V8S9VL5X2
z2A7LfsnVesX5dVGbyuNLkzuIDvBC5Og44VOgR8EKAvzEZcpA42PxxS/anGVkm8ZweFmjXqJYz44
BvmSjTFUEV0rBNxMNNHAEga1O/KY8SZ5mEIN71vFjhKBvZASbxfVAaLbWR9qbQjP8iFJo5XWmIYb
5roxD4W/l8nGq/80iquivvXeJ7liJE4wsIhGzkoZPoy+zOYaSkWLpgfUmux4G5MERbbRBAcOEwLv
FvAU03scM3ux+PPo3eMBnxHmRXblnrjsFc8tcWnqPMS1zCAAqg93sjCi/x5/tRYbfIxsqJzfGLRc
NN7j+AoTEIoc1vNpRjQYCyRUYadUewTzRkb8zSvY8J3NfdGJe5mgXi4PC+YLgaxC8SnpwcUi6mFf
ElZmgwRlKgv1UyPQdhjp0pIpCMn8RhEmaqt6Kw4cyKFPAF5JDrPsukkOxomAitpl+fwSJ57QZdBD
P+tRoEEYy0ALZcK3AmAqPQfVa+pK2KG/mf7HgsUfLScDwTiJ184g4JLiuNdwPez97YDQMeYzLrsN
6CzHCJjeZOsgPZQS83XtIygRnMXwEFvM9gOIQ2ncmBwQBf+5snspqYTs5FV0FFAkEKTHduDnLY6j
luxN+CDDKhuvHY8zHKKu2RnahmDoeNhgzdBaptFbrsh2AL3hDpJTkQVohYCxU3ndVQ8xNBB71U7V
nk0f3ReiB2YkSnyvKj595lUb2WzHg1maKwFhtEcQaIzhNEtYeaENxbMmKmdRxKy27gyCdwkD+FE4
FGdpDZx/Rd0JnQVBgPwYcNt0rs1ZmH7M9lCsC2xdsrDpg1lQMAOuj0pySQ3ZramgNQPYznQP4tMc
16fz4Y3+Iwp+WBMq/bmxGFLCI4Vq4r8MyuaCd9dvvWXGoVuxSKmgTYqY8+MlfyeqggQy16zYHBoH
I1XJZ1ceVWJ+ibvjPZ03lZOxDQ3uicrmpB75P09J95xFxEknO6nE5ec9WKCV5buddcP7vgU+IBxq
9VVNn8N0xWK1SfJNV2xwsM/fJ+ZLenLpC0D2mjCxqGWi4FBTtwk5O0scpgUjjSQ4Ty3eVuXeobDq
ZGyETqedGH8G07DW5cOMmACFEpOk+cdE1WtFt+YwVrs1FuFXElhL0Vu3Jh7oxluaojviBJ8BtdFq
nGFKezFeKdWjtYZ1Uq0AxQGLNiMW6pbDiMO0SETRt5hCzO4yy11QrAEGj2COFkdN114SNgT/u5fv
XcuJD5v8TqvGJqmnFyo2igSAJDmTPRRYSOEIgK4OSfNMp5AfCu3JLbFw14W2oW+KOfi8aLaZ8gk5
HPl/2+09A1YIkIwBbwaoS4shEukfNHas6hhwmMxtiwPCJEk9pPjXWuLmtRM+GmhdhJEH/Yo/lGeQ
uaYrahQxZbjfg3C/IO418GeiTYmaf03Nxhdw56MC3ymxtueNBJYBDZ/zpoNXdGgxRPvRDnGBzIIl
4l0rI54cqOAHvgyPvkERGHiqihvhixtmDtv4RkxKS03yx4Cbwky2XGMFsUEuPuB2S+q0Xv/2/c+g
7MFBWtQnOLYQb1dEmhJP1CMLhba/b6QfdVbfDetaWhchhRjF5whmsCCuj9gUBWXFsSocXmstX7ua
TDXzXbU7uqiogmBxM4SdPqxixeXTjHeYO72eGUG2robB7nuCwsZn3tI9E2qhBpoTIiMYcrIuXYVY
oPZRdWgHfxKoO/5A2fcc5XcRb0OclOG+4B0mbb2vM9swrhThLeH2ybrCUutFiqsUIGb5alKmmIsM
IYZB71OYiEKf5XhMJUjELME7nDkxlp8onVzYH4t5TmdlylYvrom+miXMCTeKQN1uMG0hlldNzrMO
rBzRv5u/ElBpzCJpeGjzI9yQhRLOqK29LQTmohC2U2cubU9/Ipvh6SlRdTJlQtET44nwTQI8SGUw
o233KpuFal5KZoccxF77L9unuefmGf9DJBboqwmHwqDD5GPcQ/fToki+9wN7woF1cIjWiG1lHtzy
/kcqkTBVIatQyAgt8zF13conjGRUS7YJfKvDLyZW/VGn29MVSm/ma+VMjkpit9W+Ss93NEl0Wh/T
pjg8CiRSo/9qQErNTj/uWRZTPSIBZLQW/x6T7ym/R1iieuJIpilm7MJfy+1SoZVKf7qgok0CVpAz
qua449omL/iRNjPerXd0/LQS9kMrRxbif4d8IpR3uBIwDxAVDm5vMf+logxPs/BDQp8ZQ8B56VAN
vJMKdalirMg/QA8N+QAvTz2uK+uk1OppGo5CzknDcl4K8q0eGQe4U6a3N732PhQqPyCGFOKYmFyZ
f8mrkKtPAgeIVWsJVTFI6FMhv8Sqvs9KPC2lLRrLPvmbw4KAPJXqE1dmDV5UnCUJwcKWCnapGx/j
d2Ft63mBgukdJO6AtHDO3V2PuNXqndVicyFbfD1b5MH/UJyxiLJKslKASWCozrZ49NWO9WTIEb+e
IFVzG0K1j25699sHx1zDSagZTNDQwTeJ3SL1iTqeOH8jFUz+86XUr7tphKp6JHZ7wMvqhKHbFGw9
oSnxgFLNK3fhHmNxXwCh+uHDYBdotm7Ocg2PJRzj6EPD5Ss0PLguqdgFaB3g9xEz6uNEZd2ziBL+
Knz3LajFXcEbwpSTC/nH7tnHxr/LJtjGgt1Nq4KjIsJ+GiuSM4wcDeEkg475IN0tLh96hXsF0VsB
1tyn4FMMbaXrFytCnsvBV/IYDt2jARiCZpjKavQzelEVPDSkwfBbxIA7IOech+oRmThgqGx9LOk4
0dTJq2waDmDkhSjc5jsZmI4EPTaRaoKuiouZzXAJUBmmQqpQzrRytHuG/lPDkChI1l0sOqVXr+Mx
W7PvzzzdNaqKiQS0+BKdR0dqD0hAJ8hFcHTzgCRaQALTo5uVHTzz6dGU8p+NEHcRtQXYMD9S75rZ
WWupoOyi/IoL/rYI5Xr00Ll8dBTXpsdmKAJXM6kNa4aa6ZuI6Nn7Vdu3Cs6/hb9UtMNDhDfnR7or
UVfIlzB8khtaPEXnntDNDWv+I2OysDMkYS4XZ1HaWuoKP0q9RP+2TPtNcQKKKfy0CfZuu17rhwTJ
3cL/JplCcfuv0CKWfcEHhZ4Tmtgi2CuckFtWYTeT/QCKDTa/eKTwFP4GWKXJRBWv7RV9owyPaxUx
NqVF5iRZMv3obRl3YbZlCWTCgKEmR+bnGm9eWWVn8mEeq19ueoGS2BE/mX2yjqfIsSUmG0vwQeY2
/2ze2EL8nblqXgPpTQs8ux5lKpchADQu0uUsQYfUutUNJ/xyQbuNGw6OVmeYtSR8dsDC4Iwflumm
DisEHfO4LX7njvwzg6lXFUQgtt8Lt2ef7ia/QFviCyD8mn//kuZ2/cXwVHVi7oozZGmURMxnHGZp
ym+3SU41uG3y0BAfao7qL91mr2AT3QYScjI3XxwwOciOGi/EbQbgye3+deuqtnHUEgVuC5/hB1GS
XNz5FZvs9BQ/h2pTc3rSDdK6UYQ8WR2UGJ5+rHytfhDPkAXIAv4Va37Zi3FsiiW7OatbCLR/vAP2
wv9AkyMzA7JTgSglm4W2OKwowaQfCDj8VSpyCHWrpz+q6XDPUZVNkgNmhqcj1HdxdYTZFe9kNDVI
QbkpqYjit9S5YUu0IWcn9maZXJEVlXqHLZg5ANaXOjqU5T7EW1RhuELqatf9OlIgfq28YeXyQ0T6
QRKvmb65J9KNzU9irDodcByJGm7PWDXRt3S6iHHR5ThaOUDMSJY9cQdwLFyRDPTSn79aCg7gZB3+
B4tNqBKrRDyCZOtC7hZ8XGjQdRgzWuBoFZAccq86TT6rKdCY1kkIsh4FmEHxhxZ+C0FDQFbNuzee
rBo6HnSrkvrT53A7mxXwMnkAsALKiu/KBO/3I6mYMXEAqWTysper8UfpfEKqsmvTo9thYAn5gPA9
gSk+RqQBe2jfkI7N/8hwvmaxoHrInk+JSruPKz3K6OlnR9UQr6NgX2X36Nn0xwRnESiCaro2+Rbs
zBCepurFni2p0EPQbE/0OnJ2ZmWQJgbSXuY+N3DUjHo4h0n2xG1nxhAB2IAxQC61G2ZfTC1Wg2WF
07X742NL0ueo2VX8mnqGTJRCIu+BlysAPVmKIGLLCQlQAuHW44nGLcBPkzOCSFGPD5XbEJ8xDnyL
2G6q9VBabhfKN8Ip7fngUvuvMd7WVNAj3gkvJJPG61hBee8M/Y7VaXe9FEY7bXqX4BM5woJazH3G
cx6M8t2y2dSL1aRDH6ok0SaJ1I28/q4Y5QFpNAb4mcjG2cYQFH1mp//DvUjyy6iTBbvBgKRozpg5
s42H1RNbJc5jxGGzyNRsfkVzx0vcMHtADuq9JO/V1TdRRgOCxu7GeqWDwivv0oTXWv8eyDwxDyof
ri/eY1I4zG1JTRldO/OQ96eYSnBMP1ODhB0GZO3OSg+psurjPz95028zwe3IXQe5VR79lgmBeRb9
f5Uwfrg563Kfr4fR+Fh/YAZE4Qz3e5lO5MCypwtceIHTGgnGQixxK6I2jy8Z+IIejDwmlVk4E4ci
0kyuMCfujaUuKkersPSTbwwbGZCbMGk6uEyTqgwoQw8jfOPHSslgJIOGNsI87coVqFA2+UzvumQm
fdd8g9Ri6RxLXggVQi8LSIWGgTIstB0GC7vXdxYt07DjbGEwv8+MIyPRVtgNaDtkSV0p2s2MvCcE
z3WR6Hclajm2WAI0TEDsQcgZjWIoYGSEwkBPqD8CsL3MKPkeER6ZZV9i/00wfPpOQwYRIzb0f9Y/
YGndBUXlqJ+WExmQ4tIkBtQRkaPubN10c6pktMzkff1WT4kOjpgjm5o1/Ek/YTNh5a6evrCk18VC
8wV/rXbsQXJ1tGiYvnF+vHGVN7/6tfgin2c4FHCaWifDsMvopNywcpU/mdX1MtAoau4l31/nXZEu
YHyu58x5ophWWBA9RgB//qP8WSrfCHJiQNi/em4POtXZQt4pc8+0hIIp6MsS7jv9JNUHllOXQhlv
YXorPRuZI0p7jBk70EnFyi9X2PY4Zli5uRMFySeUkmTcml9ULkbwlvAw4g6kbItWeucGJoR65PSL
UDvg4C5RDbWnkU5HhyhkidqhUpaZ5MrZm3cbuDkNGZXppNNK/UjDUk/dDieHzvaTSsMNtdMIXJIz
ujdexLtQz22YqyIdXgOaICO4GbdyuYp6J/cYWnBrtEcrQZplR8Zy7FAPrs0JuILbTnaJGMibeSJ5
RcgSUp7UL8sX3Lc2MlaiHOAs5+JRz53wtgxqXVyP2oevYCBHEN0ClKgRoSYeBUFV3gkMZCsFmkur
VkmT7spZI9RaGXxcWCfkDlX+2W096gtKRgiCgt9BFRWIiGbomlpwCXykrPOWkyMiwzh+m8RxXeo8
UyxSJTRoI7ITwyB7vQAIynqNsRy/vnAEVeN/MSUzQWYI/DGC6sMoOk8KKi6MOaXF/FJmhs/1ZeqP
oh5YXQo82fRK6ec4HCR60pnNV9Tth1xzMxV2HRIDbzoeCji9R1NwVDpSkhmyXUydZ4ptVccQudSn
td52vE60HzzwkPXY8X4VLVIqikQigGAsJNeMAiYWoObBuhU40seNFAIHIREozj8KnjN5XuyiEROD
f0P4o1jw8pj8NjGBF90vrpwG5YVW31TazSwsd2KUOykWI8W7w98AF7OP8LjFBiqPwlQcgrVh+X2q
kupWPIddQ4wzSxnRy/deXJC+OAJomGj65z3SPVImB0DTqRNTKEtYvDF++gqyvOoYizhFxNS9Zhrf
4QDjy8OS2TAAllrMAPNRypYx2XZAZUdqby7HukOkRSVW0GXzikcs8f3IB7ak8zJ8j7DGLVK62uqn
4nLqEQRMJN6IwGhVOOxdbC5Z3VBr/KmUd9rIp3n34fGbKnBXcHavDGrGaNOFLPMIoXNTBI9VO2Wb
NpChF6MEw+EsAlnHky2luuNDVwxVYytWGu/3eMpnbw71tO9Nl4BfqeqTNVNBmxnnOdAwUFTAhwK+
vIhJQOEfZIwEJqkWBfAzSYP4z0yOPOFefRTmtTB/QyZtdlZhREzinTXyWqBNbX1sE0XlMihGLq2Q
Vpxh7UQz8LRwMxQg8nyESzmrhmRQWb9hYe8xNkfUl5G/LYPY4a3e6WHoaLOfV0ZCHDAJJ6cn17bD
QFGHH8CgZjCF44Rf2WJC3mKyBOSFjqdzpJy3PRFWelxgOswlbN8r1VaK31z5V4sI8QfprtTHio2c
7P8zQ6IN8AorTKZGTsTQ+ptCAzbw3JgALmlvodGB/3gl+DJ1flAm6zTqTp9YTx8AR6R8B4w7C595
KwHhZfgkj2Qh+N88ZV71jhXOqnQONKC0+nRBRcYmZ3vEGmJuW7Iba/2UkNuQqCDevE73XQEvIDOM
hVnLPpM6QjSMblPOlR0qAVHylvKU2EJZszXbVZgDhcR0LekewqLtsmfASiv/KTNjKQz/VH71mpuA
0yfkHg+maalSoBMrRUf3yto/QcPtzqYmiySyC2ZMpEmQE0JPbaOQW2HAmclxuQol0A907ei5cj3Y
qWws84lBicAy04ABkxrEPPK49fFBG/YKtvEJDC5Ljc0IEruel3qz3150q9zGknqimjDq8uqHuy7f
qiawNI8tMFJGhwH2umPVXtV8psNEr0wypPE7YmHITW1h8PAG6KNG1thDh26pp56XsaFPfmArIR1m
nbs1F3lIKWF28YHwP2IlZ9PzN5EaDoy5nPspqZCASLGh7uRQ3CRloH7KNJc9R5kZ006IHZYQ6c+n
cCd0xQ1AAPSNvDe0ixIKc/a3x2CGesIiezPIWU6x9aJHK75xlpaasWtQW2BOCAl4qgwcGyba3AYM
rJhbV02KtCW6ABycBsuzIqJxJGmbL4g9l+qK9VNkcKWHZ5x/Q3Bqu02bXSNxFRHUuzSaEDgM0m09
vniq9qpVMCVJpa/aBu+x0f9VmoJ2OBswWsjteZyZCZD97WAUj3lkaQurydys0iToYJObRCgCSTaG
kUtjOGrlWwjSDUsTpnF9WS+VFHnq5EmxbQlCbDcS+R6DSsNT9i0uIp4i1K5ZPzJF4BRrkvYeswBd
6SVuXaKoFsAc+LBOxrXr8M5qhvgdtgoiLDVBGnYa6tjYpuWzHoqOOcbAukuodwoBeqwbgd6a1Fgx
hXHQRNk2H72bPATfmV9+yBq+HK+QAGwIaym2eIICh+hghvqd9RcI+mrMs5FesIAqw2JZTOZ3GVFT
oyZ2MjF7JCLRJch41cTdeyqNxEkCvGiyObwHv2DBErPIRz8jD5C9iQyQKsr72uotcIY+ftzCQJLC
al6XXAvQ+QDy1ALKQtCtzjidVyjqjyVOe4FiEuVI1xBDSVWVYFRBnkk0J4gVix0d6/3E+GIJteJv
VJST1x2IXPcLMhiICDG/k4nCr8VLg0zNT9WlFyZroFe9QsPyiwB/qA5AbOvoRiwfmwEMhCu9xxL3
hbSKfogQGMgGnAro6oLipCH2UxIUY9FhGM+WDDgwIBZH+qeKq4blsQxtoki9VSwWiLWh7YapQZoO
9URuXVAuHqvBhc6pxD/VrP7pC3fOj7TF6Cww92rWGWoQi/tElDDBxnDDrMN8o8gfc0vHGJtjOdC+
+4yduInw/KAJykfJxZ+h9SJ1iCuhEL/EPEGjVelu2pnoTDrhhzEZLuKaBB7iHCq4OGu8W0gNQ7N+
N2vtyEqpkJmzLecg536DTy7vNxLnRI5CtlQfUfwUohtcDMwt5cIFxaGVUIqRZTM60vVnUNzJqh71
OyjNaALqQMZrQeExEHFJgP2mJgJm4rAV62vEiMqIgnWFod/x0ZWbZg70x1cOIo4pL8+xzdaQ8j+w
EYbBswz/yug86NuenrjE42E8uTXWURKsZ1dU3KGVCSpbKDbV8IjQFg6IxDt53zM8VZonsQwLEmoq
/TL7J/1wLeEx7ZYu7vpbOpyy6RwXv4yDa4WZEXZukSBPGbrxoSKB0f9jVatr/alCasbaRN+Zg4Rm
r/kyYuXf2FcvKxdRL49rPXonExwR/guky9zLjtGAv0aS53Ebml1rT9zhTf+p5tdhLsxnwXCEWzag
vco964olFxiGfpjqkCjTFiKOJLARFYcpvurCr8gfm21DjNz53ePtxGcoTxGXWAd+nnCPdYCmC8Q6
JguiNxH4A93TMM2T8G0UrV0PB1S7gdLYAzCQEnitdqGsO0YE3ie3GIZvM88AVSaKgfDRMGIusefB
+rNgaaBzF8RfrGyJBG3HBJDPgdjPkzwVHxaam+aKGT4DAj6M/4L4LsfnNr3FU4iNTLNl+V6xAyj/
6fgjhFOFq5849PQ3Sl6d9eFLd1WubGCbngYHa1xP5TYxELgwAfYnjDidcCznz0hYJ/1br75Ujcv+
LMxhViasOWUZuWXJVjr6hbVCiW1sy1VVP6IWB7vw0+BtnwJxgcHcI6JIfqvAddtXBq8zib86jhIR
uauK2K2mh1Q+iM52E3JhlOrWss83mW6CA9bjXciyXu+6DNCaBEWARA6iiFDvYlUZ23ufu+BhVnh+
64Sp8AabSykaWyT+jXn3oqNAQ8mCSoz4ij0mAXyhclK6mSggLISqBrgKpTUapZCIWtYomEYFBBTh
d47vSMT30OhrpsVT/mXipYRlWLIZ3JreJiWohRzVis2vLfuOgF/HsiU04ekBEomLE9tA2ZAyzsb0
6U8bQHQkGMTRmn8Q8GEgtjZG39FzF/piqbhzLljismiGzYVau/G2Vrkp038S7RNiyuRJEtWQHgzC
iOId67/Rd8t4E3P7V+uIbJOBPYti/EwwEZq9X1/97m172brVw5vnb/v+xRBeL88KVZvGmwc0eHAx
KzG8xm8q8FkNF2m6QagJiJG0ZXVX8E3NSxiJWXvINVbwlE7VxoSPJ0BdtD5UJFsZv2OHB5Eo31zZ
cH6PIM4lXCYKsQPcI8yEE3TwLZcpyFZxAAfPb56ikC+OscSrswv4uOXi05D/6voqz7NmJ6P+kf8P
AxAuiuCfFi7AN7YRLG+A3+f5du4y0WnRn0weHvR1OW584z4O15Ewj0irf9pdhU0Ck18I9NLnpiNb
CUyrAOXcb9+9mV+kUN6XPUqoUjurNFK4zcxh00ZEAch2J1591AJi9Bno7IapKIEXOMgzJ/+bn1Kx
Dl4prcUR4/iAL/sDU8+9+KhMx2x3Ge4AJT1qOMbb1u7FDxFAi46amrAXpqPiVmsOQnvXFGhRm8Yi
u5ZjDX178FcC2E749k0dlwsUKN8Eu88lOKHtT/LwEvJ3CdfcQlgdLnORrhqlU7EyqNbRCXujCEpg
rh/p1Mptw5yHYVuVfhQgmpu644niQrxZcFqE2O1ji6CdlBotJK+yZSm9qgmzS6tkXGR6LIL6LVnE
JawaJqTeyCY6GaRU6FMg9paR2flstTO8yQ0CqScpXK1cIdEoE6VmleAM72WuQub9YjIhuYfNZwk/
M3ULbhLD1ghhCQHsHOHrPiL7bwKrl0tr9NNyNP3lcXfjpv4Ieu1RKCOfSlBfV+znMXXkFx/YIyU5
FABCtY+qtQj+pRuk3ki7HuJeJ12jWmb5WnjQH2oPJoDDzf/oUpuSWAEYzt8+LF0myb20ws3gVS6e
ET4R7HCWRJnvdkzK5GX7//qBqZxuOcCLeAUSe7Zm8zNvgf1gIFCARrEiHmzMsGiYCRsjKyKLCP6z
WQDB4gyKxVyUwY5C0YdAyUZ3HkR2IiHxWPgPxZ0MZi/YNnaFtUEXU3x4M4DewSRCwVfzs5qLyiWF
TfyzhcohGBczvLXih8v4ETkl5r7GTv+V3xFk1YI00iVSwWrjwcAbnRHZITFFZDgshrfLft4nDPFD
bdzGXKWVvCvBAyzRcbF5QvQFTiXa18x21bNiLpSHcNRBFepLbOAsxjjQCEAEmC8mhIks5I9Wdqd7
e2GTUv5hzAYrUZWoFxYRqwge0gVTZou5ut39FnetJEByCf6CveQfP9Dcenj0vnPJk5wUEsvrpTuw
9+BDa5fxVjwrX8Sx8cdZjouvHvWNBHRkkYBxhjaKXXCJyBNDBnnsBn6KbgWcB6NLua1+JKLbhQU2
LD4qShta8wiXUmpjYhkenGZI/gDiLtN4BYZEsRYj6EDIeeiC4ajxWIzz/IIGFm3AsulcprylOout
TCA//tqYrjOn1XQKdN+QXAqbf82al4oLNFxztcZUGHUZqz5InsYDIaU2ufon3atGsOJ3eFCxp75Z
ZTalg4XHoBmPeSnZX7Ec4rYD2xlfShSYrcvQttzqLwobVgzpN4b4TRiwqGEoOgdPxsNi3tWD7iBu
vL4az+jJFgU0xWt+Le7ll8pAGDM5DX0EwhU/ArhXSgyiqdDXGZRmfGWM+5nQvvMvvgGp/Yc6fw5S
DLHLrSi1KZxL7C9oNV6I4oNn/Kc8/A+wk80tJXJyUaCK4wSYK9s5hDjcRrpDswLlF3ZWidS9Q0uw
zC3KGkYqM1Ogpg+DPo5Tz1syAiYLZf4CdJrd6JfLhX1C8AThgPYY9haM12XPXw67H724IyFk5FuD
0sQcVML9y3OEJGQRw1dmIskzSrzFE4kCW8NG+79aew87ZgUsmYo3e1de+Cs3wsZSVzgP88Kl6TYk
h516H4EJXszztyW/OWkgCwDC/P/BrvH+WrxVNIGtTR4Gaa4mNHkEuCRQy2TQOoK6JipXjx3kNmLh
omKoUL4r3y7TGD93ZsqfvgrUDT8dIfIO5F4fYUYurxW6FzLnjCURbmPnTO2ZvULdOZiPV7O1ZviP
qTNbbluH1vQTsQokAA63sWWNluTZ8Q0rTnY4T+DMp++Pyuk+fcOK9nYcSSSAtf71D3dorXnOluUc
OhC4r3bxiScAnEBFthQ3hnNgkPtO7qLylNE7ddNvNAZ/H0yOwTOwN8fxIr/H4pB2L4l5q4IZfxNG
eu8L6hy/6F4Fobp3C/51kCxhxMxRemi1Ocub7nu2MWSF0jer+H6uFV9yx0PD+OjaRvnDAMFuYNTk
BXhRMTecwm8Yij2uXTbqm4eyDPGTOiAtsJqL331rggwlca5LgusQDkNmZ69pmi0IAvSWPtpLxI9u
97O30bPHr9GALX4NXRjhV71Po6tXY2eMPhTeSEPN2C0vZNuA7aw+VJssPMXj3wR62NTtMxtGIBCe
ngmb7AwYyLb3PEow6P95Bdl0kjHw/wCcaKfNNWQOKqMOCkGbt9teUDboDhP5+WEYelbkiOwM2wIi
vw8ZevOqG+/xFkjgKPa0Y3kNahKfy+RiE3SBr74DDpQE767LSgQNKICNZrZ9Yb8gM/NpAhHD1q3+
rnfYMSqYCeDbrbdvQRO7+UvI3ygzAcUtKIgMG/zudTQo5eB0jRHuYNmz3Q/3QlVIZPPhT1cS9BlO
/Wc8gU1ETr0rhuFn3sLDdXqYMjrZFmDpmQXUoJad8Wt6fEqAgPWgMDfmfa3q/9lKn6RBZpcE8lc2
QxSRhNy1VnGKh/jiJRIEM8Z4ZiDmcI6qJzG65wbapltBim9zscoOOb3k1zD/8SlBitTcyQULMRPv
aoQAWc0xU3XodVLXvjddi+fECOOkjU+WLJ68Zmop7kZEQ1hcmLHDj6EBZSjTne+mqINCPI+LFOfd
eMRfp04vyxheTBX0pIdiEZTOwUdV1ByzDm4xBcOXjBoG5iQAX4gcvhsJs8L02JOAT3ljHZpAMbjS
PW5iUYYmNqDObLJUXJRboK+wG4fmDcc37Zc/JRwViqx9LtjOCyRIQz7DCWdk3Wsm0yg3i32aIjEY
jYl++hPVJISAyQ0znFpdvAAEVAvcx2OP9qgUothPEdoqU/A09K+Ry/rrO2hhSDPemybBBlR232FU
/1cm2bFt9Gcv8vHQZeBVqV3sF/T1pTPjeyH8nQPF3YyEkNnuY6/kTgb5r7T5kHMI8mKt2BXZIH7D
aDaCuQcoMP5I15CA0uHB9pyLa6svBiTug5E12kKUzKnx+Ypiuj/a+GgTuZg4N4m4NmFMERTi85Ev
+Qvc6FHbO5+kkMDn4AtYuk3QNpvMEhfiZ0Ps5bCyrgGbLT2gA2Rg5ZTVXenxfqLc+uRQb1ohmY9T
dqgwZQFPH+gHviJy9gLxka8/WK2/sQKVzEM73QTgWBCJ5u8wLX+HVfiVzm57cguy0hJcOJBMzmas
oXlR8bV4pd55y3Sx5+QPNrg4KPUNTKwo2AYOhBPftVsWB9Rs3G/Ssfup7eA7nNxrWu2yNR8B9DCg
8mKV1WP9pyeRFGFJE8kBdnH+4cxry9DSDoUM/HL15NsuxVw/XoOWOsOpYFLM0Xo4433rc3BUXUff
iPCFM5KdDGpYn81ryNpr18GaW+cydQIDtkPFLSJ4F0avsWljfXZbMRGYjJDP9xhFoaV4loJwa3AB
UIvKBiJVbk/AJY4jtkNSbxBxXIU1rj8hM6d4LzSO111u/ZkcTc/jYggS4S8Y5fy2PkTYJQOG4WX9
O2wD4iskPMbAwgIh6F4HW4DwGaZeCsBBlolLrk68TWGqjgtM0cisA68KX8cx/91N3l00d5/DXHw6
bfgROer9rSmC//J8NGehvIvdBp+JVzKaXaiAxmxgFh8+zLX/6DEuIgoP4iKQ3y6twj+kmXyVDaxc
ckhVT2PrEH7nQmQQTV0yPMWzNCk/C12TOMfYqrRj/q47HaJyeUr6QzV525ExmAHDF2PU3Gfrxy1c
QkxUoo5dRtU/M5lNLaz9a+/FVeYQDneTSwXZF2J60NUhUoa22qbUMfRgVR78CTEW9/z6EP8NS8fZ
LAr3g4YKtSg1Ni4aYB06gZecCqSvP+D0hxPOAUmHVUHpM/f0dfWg64qaEEP9MPF/9wGaj73NeIrN
D0abH7R/rSqMKCinBc9lQigkPhp+1eAI4jfbvK8eSxpOkcBiw9Zycd5i1ZymPvqVEuE2KPpSH+oR
5szQIN3mUxpaQva1r2Au72s5/G0G+MvRSZTsH3X+HwadhUXvbmx0p45ELJQW+YOyKbwjd3maIhCu
saPjlv2vyXGYLtclua0ETSUYFEbJWN3BmtD7DDgdyuP046qSe9J6KW37PwDiuyAzv8ZxF6r0Pamd
HvcHeEWuauE8RwKnergEsYAYmRUQ5NEpbnNGS3bH4dTqzyGIont2JwJ1GJehvJsx0lht2OIX3YWY
Z+iGcpAJphboc0KESaVNEqnG5abtKHFFG4OlW4d6tv8mlKiu3aEYTN1zXTA3tRQ2iYlijxo5yMlV
xCNDkQhNS+Bb9h21iSLgwofuF38IjQVzNeDBYGFAKQtQctMS5ryo/JO7g6NvOGMAxbEpxrc0XX7m
zfLsj+Nfm1SsYixOfaygc7DpKcORG9n5z6Co6qcwhOO5KA8Hj2W5H6n5PWd6SwvroXcZXeaKvsWL
pH50NVt4wALihAtXG1UUHsoBEkTy5Rf+9MPWsJQatsqJAc29ELD+pqg4BiUKm0ws+mV9pYKBNqqu
pkNbKoNnaASiDxtgXjjAPYk4u26xDbNC90+M3ssaZHFXi3DcRkG/pn5ywY+uSkd5iep2W3m9/TqO
Jr/0onsZEj3Z5ArH7cUfZvHs2/C7cpSgd4EOdoObTD91m733kV/9TfQf09hbr+CRGio/fCrZabdd
osSdBWt/7uzgMbUKf+1IXXzw2DQYH/7fizuoxzpjK3eCgoG+qjAa1Pn3EKzeyl0Qfbf+6iB+aQTN
X6Dt8LmI0cqNukl/DbjQNlM8fxAk/Wi3IJ9uw8DSEwImYVXbwcFJkrcmGC6UL9WxUYF/KQ2Bw6xl
Jh6ey6NpL3IfdbRTQ06CSDxJFFrUVE6dIPtgZtKVGY6Z0omeIuFCpBhqDBvraF7r6OtUBBzGBWYX
UWDyJ7dAr5UsZHvqcvh2gLnaOgjf6hY53axrF6qCBaJXjQuh3dCg7JhWY30Di+XamLAyHdhkb2kQ
zJ9wByCHkfJmL89JxhGs/XG6JrNNklkv3SO0KHVOOgcQcs4jJDc6Zm4fkrRETcxMxXlrw8F7zhPv
v9B4ya5z8douhw40ohvEd+664bMVI6YGz4U0SAX2dLt3hERdyzqUoKPef3M344KkCgncTQOWdpOz
XQrO8ibRwUUnr1VbYo43ZaJ4WsrJerN9TLoL19l0WYGNBCyUIyFbl1gt5lRPcwtTCYHY2NnW+8IG
xUTWlCdPVriqJz5RGYSairaZ73oTTRurJvVndCug3n7NGKitId/6TU2qVY4Iug9Dcm6y8jAtxSuA
f/5emWxaY9RpT2OrOM/VKyvKe0y9znvs8gWQmtbJDByDdbhEkJe4eGKdd2ZZ/mB7pjpTx/V3kLQe
YCmIbx+GfQjd5BDUCcNsQQYsbzt7cGem0y3EyHlUhphwJlI+Wi1JRTgJTMnqu6hPzIsMaYdr9Xx7
0fnknmet9wehI2nQM1RFfwS2Sd/HfJw/3TG9a31bH/144Ba7Ttg+tBzwhxYU9XZ7sIpyAD+rIdvN
qS/ua1bZKZ+/nMF13nTfvctWbgrBJEgEJNv3cfNcbK2modqM044Dg5Rtp3bhDCWRTYDNFJ5LzSOl
TXloLYTJWU+B5A/hFJDejNt0lerj3PJ1EyEqLTe9OGZML5GpOiRr6zMnp7ba2GNxLNAFy6UPsJro
n92g+gsvgSMyLCB9N9McfxSZuDLpnZ/KxANSsQL/bZXjDVNnU1tb59tdTewBGruVvA5WT3pQP/gP
1sJku4W0dDIzPJ6u3FN6/KrncnlbOoIBMqhnUTkFn1XwTfk6vPXldBy1TjfxMIXHEdreYOJ8o3CE
B0vWoFfrgxKDV9izXVR3MThO1MLwrx370UDWKFon2IYLX0zaBDAIPFzV43r47sam+O3F+iMKHHhn
U4ogFakncc1UN2N7mWPqEj3RCw21t+wg7gRbJdKS5z4S5jSp/COY0F+0pTPe0cq4D+hrqucUEGzM
u1ffUfVL4yDNVLE/XctB0RSLhom9lxZkY+TBwtYDb1q607XoQOuRgnSPiLice8/q852TAwfJUXqw
4WySdpRzMpPRL/P6L8xmYrKgHAxpWoYR66WjyNq12vqwPacly6pjyr3+KXTmc5tFJYhjBHVZYqRW
OeRBLJOPKR3X+8YHSh5N3JxyqiefLWc3lj4OYENBCQslJg80tcg8vUayaTYB9NSH1IK50LdsIZES
T6vfYV5KhH3rpdMkcw2SCXuCAPDiWvxrzRgQfEP7Lce4frOmrN5oabY9jtGnWdjE9MKx89ySqPUs
WfbG5c2NsD5emhjfmVGW/43hX8FO+MzoNj/6MD5+ZBI1dCvNL5Tzd0Gh8QrvY3n2l7nFaMG8Nn6N
bZbbWj/zIGLU603XYTa/0lkaWKCEhqdeBNqYauDoWC/lQ1tBNsjjusJqIezu9OKVO8sZ6Kw8YCdj
G703CUE8S0jqRGPq9MopKJ54/+9OP9uM3vtkW9MCP9FdkAQ3lpIWNXG20qHJt7Sadzkx4IB2OWzR
JCFCMe8ouDJyx9zUvixYqj5lBVW73SXNzjfYxcgUVm9fhBEZF2J4RN0SHk0DedGz3fRhDDrvGtZV
u7Uo438MS0PmzhwXBEQuBcorI/Fu7YguTSP0U4VXhOfbJeuRd8keQnNhyPm7rYW8BmpeKE91EB5v
P2WpFn8bYJjGwQpzscFBbWm1z7cLuhaHmciqwgVmj4XzljYrn0JoImXhsVl99a4NxVvkxdU+dWOG
Q0nG9FJQuTkKBryKehu/yBQSW4qBx6xb2taY0At3qR+0z5sbnKlFQzi9pLU/n7RTHkTZjE+ZAdhs
qu45LGW1t2NYP1kXcJz3cET7eoOjQUumYxLvI5nb38KFChUl79L1dpEONKy7rN+5QzrtI7e/Nh0B
TX1gftlLAZ+r32OrHO7lhHlDlPxn+U60r0WNlhH2yDUOcqQvC5+z8PzPeXj0E9tgeqXVv4s/lU8y
73AdE4na0hL+HD3Qc5dc9p8tyibHtubvZSb5Umt9Z7xBfsjVAG6p6vFUmMC8DziYYoQ0iK44aAcV
jbdeorF4ixMfD97RBAcP04DD7U+iEwG6mzrfzSFu1FEPbxFs8N+lnAyC1CyP//qBs5x9cUQEtrMD
8SWnHlUp9o+s2MQ6rhkjEBtdckG4mHl0TyBvwP7jCkvkC4aX/29ToQQmQyx36YTLYXWUsfAYnGxx
+HeY+LhLYZC3K8IFrpMfmvToRRljmwgQC7sFGrPUGeTRCZU84rEpj7eXUZ4mW+PkYCNlfdLrReRJ
DnaXQKiMi36Eg+M9DnWF4mlt+EKhfSTnoDTaH/xTCp+QMHmBLszFUBhOoDVtR4WMDe+0vFqIZBH1
dEIrMRFsESCp8SIf+ozpERkTfzCwXW8s3DI9V4PUl5b3pPAoX1+A73TP8TC0uyYa0rtaTfs68LrT
rfhsxOLCzoO3xHJe4fiCoMi1FK4Gvty6e05sjwAs4CcvbDFyWypMGiasI/rKTT8qP4dtQJ28BTnv
aviCrsD5rI7Qnd1eWhhv74e2uNQdbxJPSmqK9a7RU/7/l3//DfWd2zXw1meB/8yITWM75btlQVin
xm75cSubFvqDRzY3qldGPj2WGLhd41FTSNz/oIg6bxL4i7dE2n1QtnvNsfxWTeOqYtDHyuqvEZy0
bVfU7rtXyOmYk1x1ijyUFgOOmSIP+Mj5jDNzhuJt6JOD30dUwdUIWp0mJa6DYfKHv17/yHz4poUn
OGCylo1pjjH7x8n2h5Vjqj/JYdc1pr1kPpbPuYrPaUzoHgkq4lBpCIBB99wsM866oWMYYxtzdZpc
YU+PwTEvQnYCiiLrqymrdreInmcQ+trPystOS1M/pF1YIPsp5VuiiWB1Hf8JAixIfMwsZ9C4zsSd
T/BSubpNySXY1ZaPYNtBpipkPr0IlwGh56aYikXIyHQ6qsuYoxqJuosb5Jxhfs6RL/Hk6zK3f03c
fmuVvnMde2gV9mDq7b+dxx546pD+dHH8mEXCuvOaLtkNhc1EywJN0Y2xHsPRth4tbwz3c25+dy1d
SkAd8drPAPDK9vOToy0HcaJmHxLUG1kcHVSC/XB48LI5fbpVnJXEuhJkx0YlRPs8ceduJ7YnZfuQ
DxOq/Npfjev5SA+OPTyDBDFMCQu681VCpWcUCg444GZpQujuoo2ina31MckqOIMmJ6IR9meae/ap
XCQGg7kimW8kV61eX3LuzY/BIt9CQx5N3+OnlK+e0dotRjKI3OA+zoYCj4JeQ+sWOH50qigwVcay
gZwEpp32kiGNUAzvxBTkFV6i07fbMmTt5tXsYa34ZbcILJbzP04po4sw0KtvNz4V3e9S6IujWuso
kpga24WeNa4ccqRrNj6jWdagv3crvoJpXsV7tw+suxmF07q1Dv9vf3VC+TmIEG5JQ4lfSUxRl6hd
tSI+JiyxfUzs6Nw3GCLd6gFvdejxwMnvuySxT34+oyMPmG26g0hJ+zNmfLCS5CrqnoAQd5fMbYVh
BL1I05R/YfNFO4vaC4wkU9soKgruXmxXp7KdNnOF2Ue5mL//Wwv2maQg7Pr3NMDUuQQZPIU2TVfu
NPJedQ7S195jqlpRTISLCgkqF8UmcDHtcbqBjNQY06TERLTUdFjblsf5MCnfv9eoCLxMI8VV+YOv
O4QaKTOHWA24PGKRi5BJ9NskWy70mP3VzhEhVAW3IYY8QDKlJmLZsQ7xHH/hVQp9tEjMU9rk52Ai
jCrhAL7vJ/y/i1Wd2U5nZbP4pjLvviRT9AFpPzW2/YqsPH9KEaqshqJhYBCT9wbHeEMu/TJvChW6
BG/YEQlDmskmNsE9mMsT5my/YppPP2wMFv4dQtA8GHHsgpdqB5F8q7GPpqZKgm1lE+KhgWPRbRPO
AjamE5s6owpd8OzCYUVUap6uFgV3WmgWekJF8kPaJfCnkkQ/OVSpN9jCZnjkV/Zj4UnYoox79spf
Xd7b2DmqTNnHvnPQHtVNRqz8ItbTn54h7t6WML7oDF3Bv78FKvE5ZWV5bRv+38KWylLrG7fcNWhy
UTrxtm0fQm3Ua3UGorzLbAiQI9Dl3b/2ru7h990W/IJ64QAMtE9adlCtEvf+32PfyulezoM+ZFC4
/zXU+JHQfKbF/namdHwxm2r1GlQ/ogktT+0k49UksMGcZPhMi1ZzYGF5N8c2rtLOU5v7JJuADNKK
T3CL824idQXTcHdt/GOR4bnFJInGi9CQqJy9fc/x6Cmlz0HcxlcPqkNvhfl5mr3qbFuRVjtYn/UB
7/7p0bVIWvpX4pol+0gi8/ZvOWNcgFdNS4zsUCvy6hzvDSY3KYoc1f+OdRsr4ikVw9ZyLCJTc6/A
rsBTDzaYGZGxpj0Am5zgqle7tqfQvbXl0/C25HgkTsMTJ5p5SuhGHu05PKiWsLW5UD9Jqouxhx1Z
I6bVj7mGzZkP2CVEijUeJWbvjQtzGRudY4RLgbMeQb4zEGhKrEI+8Cj5VXYYWW8Mu0N5piUU7Mit
c4iSRX3oEtA4mPd1mRcYd1r2ye4TtFN4fWKwAokP+gF0HP4ymAKgM93x0OXd8dZcWEV4+ncuuSEl
PWLEzdQM/fNcQzy9/Wyrpo95SAEs3NF/GhlE3s7l2yUYYB7LGbv0IPfe/7cGcWbF/GfRCEk7JU5R
yO4R+rjf/tvdlwqi8FDGMyF87ESxa3/GcT+8uHl2/XfrnHF7q1r/t35dlOg3etKVOWkmuJPqxalf
f/ntYkaX3nWNpnTdbDrB4aKq8yFYLnHdPNz+G9Y4chcn+TVjX76AfJhN2jGpvUERsvcRPgI6rOwo
3lwgmJOriRmBnBtnX3jUH1btia1KElQCfXUxZVI8OVWUPUcdBFx6ZT8fynfhUl7GRddhHztQTLtM
igGIsMcUH2UDo9zrS9R4lvS7vTczsMHKChdEHC/mgqzVKYqO/4rstMGudOaRNdp6tarFPYiqyd/Z
9P27YorIbm4cZiVGO7swYsbaLupnOAgU72UTCkwnimzvZj2D16Z7TBsGDPls5KmoYU8EjI42md08
x1H/nTNtu4wOAo/WtYuvtsUOxzBtK2ZSpivR7FMdrD46wVeJ0IIRKL3QDWCkSCRJEUrdsana062z
72Hx3IocpirjhhCTaGsjBtgtYDt3PKbsl0VmAdhEVN6uHs4NIPBWVxZRnutL4cirHtL5HOl+gNcm
cV5OWkkAhy72UdkG26lCnOtLqY+dlV6sBOSkiargsfRt59kVzUvt+COTYop34J8cLFuM5xav8oSN
7RSN5XOCQ9ZzjGmyWWJ5qsQQEQvdYrCyTgraBglsslJalIq9H0kzuXiIUOSbpQMBuq8a8iq62GVq
gmEaMVT1r9sTTuU6YSugMbTLIX0Vq5hpXTjx8F9UW+rFqiNYzTrxIeoGsCt7RoD3t+N8cXuMpFLk
R1UdwBRZtcGqCN3N7bl0dPCX0Tcy4sqEO6PRgFZEiF6c0D26eGFh/mwgn/twjz3V2vjBlfJkzRjp
qSZg6qf0QKghZVGpl2h/W89qNlAx12jQOM/zvcaqZkmj8pCiPz/FMxyZ2qcOqpDF7Hu4r4Gq4+M/
VNr2ZvNQ2WibdT4xilfxV1rL/N2JYCdpA8nfCeD63FDXEPKdM0drloy/porB/mHnCQ4MK0gOk8zX
KfnwJIuc/g4MevrU1I93pYPesYv0Rs69OltR9dtp5oajgK8G87TLUupmC6vYbG368eM5U0NwBoyh
WYiuUuj5WaE3YBS+qpIYUd/VGnGXum2i5bhkG2vEDx6Ierrq9ndsyXLXzTaMUwuKm0FmSZgfNN+u
mS8FiBe6OkXDawvlEw3vZEQWFF8088Wzb4mfWTZZD7rwzGHBcj314vDR7fQ+amTxWrYwusL+hanq
cymJWmGl4uWH1P5ZRAFkztgaHmMzjGemwc9IOmbiwtZ/qwhFB7FZ+Ns6CxFfiwl6WA7bthhDCsMl
LVKM1qBALyug06/4zu1PvgNVK3XcazRBzqZVRl0zOCheIuPITTVBFlt88idowxk6gE9z7rLFebLY
iawM7scJ0U27tlddOpEvAEwCrbdZC0JrLQiXjo9EoM004g0tVlwKrGL8cftBnXv5NU80UUHWlzcY
1swINBShNfufA8zULIixAeVQVUzcdOgitIS0X98lfYP7gwazVDUzu5qk86SJL4CocIGLZL4q4eFn
VHWcmuDMyGIFAcK+giUdCLp8R2wG2WgkaXQdTuWjgvt308rKf3BmqFGxCJxTMpsVsHtVsdNetCbR
0Yny4b6xHmNKmb+5X32HHYUFBae/nfqCTGgVID1qSaFqx3IfCBdfZt7ej2iomDgCjm5GFRj0UQMb
tSCbUcTNsR4zG0OpJj6PilWTsvU4He2rVz44JOM+LrmPIGEOsntM2PRLiHyLiduP2ff++Gh/qK8E
HkEs4q3w4u7ARAyHn6gh9zcgdfpWYKThXJxk+T9frOhC8Z9afQDi0j4O7Ct0MhBmmTT2e2to362x
WL6ttDDPTSVhW6wNUeGn4tAGD9Wg1zGyhku00kYsVQbYB4RYypOp0MzjdA6aaT8AH+BkTvqJDzxz
TyVe4aHW6/c8o5g3AX2gp2oywUHxN25IuioTlmHr1wAOnsHgpxrS5nlOwpdhIoEumZhX+IR2l/lg
gLgRewdNsUNTP11R2dfnPiyHl1HLrTs59s5eTz1IzP2+9fQh9bjpAGjyWo89gyCHql/2471Obo7+
b4Npgm2JiQkZcFjJwyL4UfRVskcb2DCedQjYwKa8KpPk4qFfryvj02uC6RiPuG0OyHDvR7/YervN
7Ve1PSQyLyFmcjYiPfNBkINWX84ygHZl/MMlJ/YhcaR/bZN6INfL+wTpzd8MkxVLp+l9H490C7gB
UrrCn/ehQ95GIZMHkyWu4n5npcRYCONjda4I3EKlZEWWPja5U51nl4CKElteORTdj9tXKnn0mIi7
fxtj2/TuDMQKovPozvCeIz+2fQw6TKaYDqGTK9L6iOHjT9sC+fYbMZ1IoWA/lfTGNTHiZe2Cl5Ge
JssCrb/KDyKGgmiXyPqitF/e+rknlmJUx1Ar92K7wXMJOY705dY5ly7enLf3VJUdjpQ+HQCdh3z0
cuQty9qsytXAf6o87DuksU+S5OFA58uRLAU4ri1OkFa2aRPooppq96PDrZGsS33IZat2Vu3ysSoz
kdpO9mTjY8Zy3xeqvQs8q8Or0yl/yKyIdileJLt4XBXG68w06mS27SIaRaf1mmu+/EPHbpiYF+px
J8aXzB2e5z7uCQ4FOj2uL22UVkslkfdNE2ytfvX7NHWPuyZ+Gm7NsaLH/r0Bzl4JJMEe5hnnso1N
11zgbVLwTB+aFuZs4Ihw31jgLGtrM44YpA3LUMHvJzWNJe28lU3HzH/QR44zSWyDY+2Vg5a6dxjj
CZBM9AgRmwn9hJTiXFsJOYvrlKKm2EcaW7UY5MOpH4HqYSGEj0MIYZwYR4UT8wjZDT8zt5JqV60n
3YQRqmCydBxk5By167UotLGLzroZNmy/2DvO7/7SUl28Ox4bW6chpbt9HJ9dtLITZfW9Fnh6ZnnF
PgNX2E7/1I1G1kNG2pbapyLau823BE9xdrU+cScQR7e2WQAIYujhKsyKQ2msw5D6xXVYaSqlpX5b
i6SlFMuH71j5rkTyyaYQEsvlYwUz+dkz2neyZX1+yF4jMdOuuM6ZsxuzOv9ser01nhuhILTeEHpC
L/cJ6R2X7sS+AZIef2OTAKBArUn5AJ0vJAYnrdB3NfYBs6zuOGNGfB8pWJtzJ5+9KvS3ZYEd+IJx
blbWX4lvXUIQMgCz9KW0/fjbI+xCifFeZQshCQwMYZr/WekpW6ND4tGs6QWtlzh4sn4OClj1onpz
/QQ37cBtdx7m/vdTqetdQigiGZUw3tcZQuQ54juEj4EWLmzAwaiJrWbcZTFkb5y+GBmvm2lTTfHO
XUcZXTEdyiIQlBmYoMSNpk/RQbQN4spCGE+8lxyOpaLn7kDgzMT6CZ/bdb7ZVjZnqHAIFOfmzOtt
SlPxN17ncrdL43Q7RSJJk5nmZwJrEgt2tC6LrcCynElx9x2JBAN7WZcSzdeK06BnwDxP9lfuW0Ae
kZk/9Rxj9ut7zd3tsarrUpxhS4CG8lHnxnu1WO9nqFaHRUMJ8osGNwuks0e5DkdJdh4PFMWM7bzz
oIv7buhHcLjhMAx+fBJD/dNdYsyuxtrbSAEw2nWNu0HD1j7eirsBT+hrT+SXwmr4pcJGejdReTwk
c6Meb0eKIlP0IfJCeBO184uvaNNAE+ibyX6xXSjaIz0sbF+LpHk045t2yQi9wcT9ZNwphIaR4WwO
iZrxVku8goRcZPJh/hoCcqfalO6jtbxdX5X2oRPuFQ+1+FGO0MtuX0DV2t5LMXO4+9H0EIK/fcKZ
r3R78TwENbdOT0ExOgW56ZicUt8447sKZb1zi6Q7OJMP7EtdbREofl9AG7jrrK49hC1CPl1tRido
vyLNLJNNBnu9XPqPUTH2Ww1rXlshSN+t0pvj6U4BQ92XK2YPLk4azIoP5InBXmKd0dv5fyNvzLCi
kebevpRxHNlaTTWPh96Jn8QSb0fhCHzxQmKkk+r4D6RY0MP4k4WjOaiYUHH7cwyidzH/Nib9aU8u
Nk9r78BWHh6KnAg1wCnoIsust9L6Mwrc0yfydhef4qcE+6c59sxWdjh81Xn9NOYZzi8QDpiuxLDL
VwZBOi3REWNWENyVGGglbfaqyuUjthCPwp8w6PtH2v7Rob+5ba79Y4BWHKYlJl1hIz+CBUiCJ3R1
iGwZ9x7twBNwP3dWHha/IPFBCh0A093qV50lG5BZ70fQNBczlfXHyg6xvUA93u6fwSnXk8QLL+6k
t2p5FkHL7sgBTXvIFtJb4sH3lvDaZrb3DALIr+3GaltppOWwwpbjCFq6zRbsXJqgxp7CoFdq8wSz
0wXyrIohet6+QmFTvwM9A2rmYQMWinQKYioG2mwalsrweAlgE0ivmJhKkKeVzwvuof0SXL2oYDRU
4Y4ydA7ecX61mb2w3uexhXcvRpDbW12d+RGmIjMqJ0uG5cFdfkeWzP41elnT3M/KsV5jhVmoM9j+
tvGG56Kp/EucuKTdFjjLpN+m9MfHoEF8vvwfxs5sN3Jky7K/kojn5i3OpDXq1oPks7tckmuOFyIG
BWcaR+Pw9b1IRVdlRgKRBSSEDGhwOp2k2Tln77VrNGM0fNiloYuGIjvmmzCMcb93fnOMSvZkki7O
XYWUTOlG9Gia7OgQDd1EjrR3CLhQ8Wc66WwVzxffJt6gRrV5gVk/nJpQfYU23F9DVJ2OiUq0o6Xv
O8vsNwyzdLwdnJS5C6gNbXZHThyvjC3O7lbxvMCqjnJcRn22jWfNR49baeqS4avvvrIp8h9HL+RD
CJzbOGD2pOtavSt7xedKH4FcULh0hfSwHc33O+IMQs0IhQmclIChEN2B0/lbd4Kq1/X6uAn83EAN
+mh2Ge3j1Ezx3YJvoAngu/5KUnSDY2XDS/sH08VSxIY+5mTXkOK28AyCwS36ViFXd5gLRhazcj0C
Mnnsa1phdG0Z9Bsh8QVOWD/HiZx2Wk9iD4q14zBWwTGOum1iy4NCOmTvZgljY3KNq2kSt/og+1OX
9ptuHlA4YVuvQwNFvKiMdie19M5O8QQud4tdqrve6IejSdrtRu91AHk2ZoMoGTYNrej8+iXMsT87
bTbch27WIpUDGJ1V+qHs5VejD7PbGKrkHOq7XNEdgaxHp2DGW8ORlqg4dp6cz1rTQ0Sed1U0QWZK
T7uvorB/7Jo8XNWN+uzxBFgV6fBcxFBER1PLV1mbzFBWtz4sl/KykIVmVm4UFcSyWKR0AbOlOYWn
8jnT/Ldp6vlALFRizxmj4HnToivUtswTiNyZ10rpJ9PJMsejUU7iuSTjEunYph7xKs2TzKVBRnfx
ZWk2TiJyVrlTYCYPEkzSkVGuaQjxxFUG6lJieHYFboN1mir3uox40C5DoSJF3OQPubkdEpGQ36Dx
hyNa1k0Hhcht4exrZk8hnZtcxnL8LGjf4LXbLKWLNpbyuq3Ydy6PdCoW79b2vEvrESSl+eN1otdn
D/3LHtRPfSI3Bc4KE4MK7pkDOumJehEh31xQNS0Xpei74bh83I1lZiv4d86D9j3JHCS7BWxww6XX
AP9/4+lNsDNdvFNZQpIKW1/qMwERtjV9bZXFgtgLp/1skLC28ofMXQVmJ4669dmaXFKjA1xdGa2K
gxgxVNkmXjOn0UloY9yxwnudIhmb+xE6rB+RoIwfCdg8pcitq8wDaZ/HOznL/jQhKK69mJgPC8jd
SCOQkYYqjpps66sucqmRC/FRpjq+Z97RzsCAE7L5xuwcEDHhaQgSdwx+NdgGSJbpHw86lG6/TO/K
uOZoPNnuuS/Ha9sJH1j+qnkTER9bZ/rSWwCJJ6mV9+MQhWdLIrv+aHsUXQ0uWOurh7GXxSZCY/Vs
0fdPjJKpYhTFJ1slNx8DmtTGMaqR5Zbo/nCIAiOAR+HTNXas6swlVz00tTGPWPHDzZ+Uocf9LRIi
4gTDtjmpYPwhe2IbRkz4FzHoT04+6S+TqzGJR4yuulnImAVfHDZ2anDVTal85yZOySroDRQwmmOc
MxIAevXYoe58nRQRKANiratF/MIn8SjA4vHiDn2kAX6VaRhPfkfLgZEb5j2Bui+JnRw2jSCdxSrP
AtZvOup02uYVmAnfVmRJf9s3+YgedggeaR6gYO9JbKbayJfOn2PghY878bGZYK4obtKzjqDooed+
IJCwfO1ttEy4BdhseOa8Fbbq9pKDETZTDG5Jgb68azQHpIFIcC5boP/ptm9SG2txNnrtQZZY8pcl
E4UhkFkvApCh6xD0CAUJwHLG1guVVMdikWKZd5AwxGE57fp2AMbui+dY618RMq9RBZCFNEz+MVh+
qpKVzSLHBofAhIfI75/CEOgARA/nIYmza3ArjI+6DNuu1wz7odDeLKWYl7MBQVzCGxpQxe2KBgcq
c3CcEC7i9YosJjlVFbh4Xd/7Q8J0j+4KKu70tmwwxGeT91Bi1KmHYbyMRnUKU/IynQ71Vtn21mbZ
BRdkmpdIQ4m5oyszyS9RGB3M0AbzEOcAXjtfHdjDZBSwew3N9Dhf1S0MBCAK1Sy4ahLzrIeNu69s
Ol+uh+RjWdXazD1rfXiOGdHCH84RTM/7qjqMmLP01nqeaNwWDRto5MhipWk/MpfgpFhMDUi0HoKW
GxxUhl7H0u2vsnKyfdGimLYSPXwt844WBWg1zRHPlR1NhwDkC4BnokgW4SSc4mRFUfk982c6F93g
x8LSfvQMed3GdKHqwYC+b8xJvshOSw9R0zzVAntkOpnWS1f66PaHFqehboGcmbepy7ZheT5qgoHy
JKN87US+9pw2Fp18M9p+3NyWhKZB9/8GTwl+1kAH8jNPdiqLzZ8IITyy3qY730bit5Q6BI1hzsp9
Azk97y8zAcAh0hR+jN0shy1bdF66GgNCKJfSzzDzLzXvYV+gECq4PY00HVf6EFdvAr3s1Q0NG3lB
VI4oycHq+rFtkJlGZmnSm5fEaPd1jR0c+tl44K7cTP5gnwp2ZpvlYqtrj8gOhU5sIkerN+BEQTG6
bWWaIKphHTLDftpM83Rcxu735ey4Ne3lDMnMxe7naE6HTeCij6W1U350glzEtmjsidRZntdNQsLr
R8dbipjBhdNaT6jYm6uErEZaLsa5CTVvjxxP0WDEN4Unb65ZUNnluKljelB+LzZ6BbXANbP0NAyF
vTPh6N0iBx7X0KziY1re1VrkXNKIKbrX+mfDbGE/et/qwiTKaYDAnNfgSXoXN3As/JU/umRM5u19
zNhht0xiEazt6+peaMMdmLfxcx1Xz3CnTuy4yjezLNFmpg6y7SqnUoMpUztp8ITnkPE+IfH0D3Fi
9V53aMaiYI8pa6CljB0E2aX55OSvAZ4xPcxOrUCFUykPmwReyk3ZleNnjPK1QkAdpLQ/EvyB235S
2n2Y0L4EfNZ0jrYurcBn6kl6yJQD9uyM2r7ra4Vfr6wYRbGLCu/LR0FY9hFcpH2lXME5rWZHTPlg
hWP+zeqwxiJsma3RhEnxIE0Oy6UwwbE/uhajeWMastuBdgEBBfGpaiA/fVzv/RRpBzqSpCwEudq4
9JB+LtUoPfPriY+1ggOHoW/ZOrB+58hhLDRAJSPl2mVPhHiHyQOkvZsJcMZBDztk1XEZYLEAfboM
RWg+yn2U6Ks2UthwdffVnbL0UgonuZCdcT/30PMxlvAXq2Df+hHnoTDIoLHUSwjRccyjuyC518I8
vu0mHH1ZCsU9ttvdVJbWtW8hpxFepB5wiDQMoHCoZQZ77uUq/3i8MQBGwYxkhkXkETO2utOiYd+n
dnLfxPXaIijwdvkSo6hsPdIkG1rj61wbok2LHnczTG138L1S7ntJsorAfYRocjwtdYasgl0hteqG
aRk1lz6yS89De2/XzA1Vo6Ing2w9A4GLskxJz4odm2OSby+rls7FWMhVTLz9Fr+jZdYghCsd8/xo
IyBQmtoqDe153AB51b2KGWU/G0/yKM1fokLeiS5Kyf1sNrGBar6ME+spLUHeBEOGuhCUbYhV9QUX
Qb6qbCY4ufDvY8GAZ+ko2UIwsw1RHKHMojCAIWaFgb4fWZn5iyBpC4Xlk02idpzBtDKOHgtlPNke
iedFjCTmGjFpPj7VKjTvQt+5wxOiL9J9REhn0idWqdFYlwHJxY7Ra7JrrYD2JxrxksnXmiKgXUWN
5l/CrCU2Q/RIvDBVXkU+YI7RpoPTWVFxDShFPDdAWro5gq3xyidX+MaNIy0LIGnseYc+He4NKEbn
GlBmqxkhep8I/JRJm08IeMw102Q6NF/HeMBCA1di6XHjjIJnVkBPH+0WuFJPpyiKhXcTxVZ587Ns
8zzzMDb+sxB9+NI45bCimmRZbUiNG6cJ8G/bUGriqNrnPLwpJxAQ14LxGxkYSUUCa1UdjdS4kZZO
xpmJmZPUp10/gZJ0iNIBfC1gZedANecpQkI1lXp4uRwTfoEHS4vGvnrkiQnTrdMdddLnfDZkNHTY
xRivBNpnbjp2lkOUdSs7N8fTx723yIh2bcZEQHRldJ8pBJkF9eA17fkJasGcVVHq+mVIguhQdMVL
WkzRPqiSr7yb6AEpUXulEgN2ieuVzx795vWgDejaFXsBvWtJXDUTrCb+6Dy4zV027/hKUoUOmk+Q
XV/HF598knmtcZRunxAbNPdelNdrLY+/+zhWL6z8TActPdsCKWRdLWRwbGN3XIGtYk7jEIhgqHyi
emgA2DfVdEReCHNnil6jZMq/2UJ+DWObU+HOSu5RVwSxNHl97KrUPiWtfjR6ghIw9dVffUa9eZT9
sNLKe7FRnThF4r57o/48TxxIk/PTfR6X9xk08fDqBq29oq7iRBUozVdGzUqA05oIdpBz18Y8E8Ra
kxLjNc3aUFXTlG1RpuqZJR6DihAoq2RyOTWpe0S4Ve2HOvNfVJ8iWLbD6LPeaflBGACmVWeA9lfd
rFeyDZiPsbyhj56scp0BPvdBQk5o/ejPSEVV58baHkwFbd2INq5NJE8NeTtooHZ1EBBOJH3oKkav
EfW0GT4uYt/zwPIaOd6gUD1ZTM+PVokPgrhWPMBtdROrQN1mTQy7q9Cmn1uPWkMiuozs8D3RJSVZ
boufFcIUnSYimWK560z0oJ1uxq9m79OKyvL0Rqh4eoGiSpuTnTPl+UrN7o8+7E5uWzqMzbGGpCnT
MkQ7D7qHPUQiJH30hV4capt+V6tCGwGL9M5FiCNl/pfK8+JUpLgRKE2dZ4mKdOXaTBlH2ceAYtAE
BRjLbd/Tfh69G9knOZfqZoyY0zL4YFIKliJ+0OPOf7AJiIwjaqKihvfnpMNNRAZpbOLpsCImzaFF
n9/qOrnLI0K/6iLQYEpyQyzlU0K4MSYYCWgmj8PbQTeHG8Xki9DnvD59NCGC7Eu6yAlbxyOjQ2RH
u8utnUzq7mj5W33s+nUzdx95PlvMiruP9jboQzAUMGqage2t6nax1em3ji2eJ0aoz5Hn90cD7wEe
5uG21rruMUVtdNXLanoJUwGCgZ+FdkntOIQais8G8Y0ICySbjbVhmm+8pTHt2C7XT2PYvk2zDrG3
DGSAABYPg9eoRxwsX1rkmWsvazDjO532PPTAtBm4XxQ5CsjssVfVrXnPSg99XWZM1/MmvteANQa4
sLjOuxpYmzTXAX9Uud2Aaiffp4t8wBAxcN4awobpieRW5DWelyR7bb7TbxtuMgQZH30Ya8qwteTS
uaE5QL5DK7W9wUBulfZ4ECP0xhsxu/8iz5FQVRQrUlqbkBbD8MLC8JXtGEb+phruXHxfWZqRScXp
c+YuXGKmP/QUZ4eMe2M1ZONlGVRObSzOWSbfGL30J633GJYTXJw7wCTVCFIzUO4+Q6y7x4cOVWva
0STInu2S6XmtcrVdWsgTCRGq05kEZikQqXZQWy/zhmspU0CUQyG/9ZBYgjrKn4OueSUJYLpylJne
Jb4W32B+c6+vi8Gxv4bgdAqWN1j7RHj4lVXdkFdBQHjd3EV6gy53/lemk3RpDdnBHs1qzUMxY5EG
I6dJ/SEYpPGEHKjdtszzMmHkmzyGqB0R+zUyfiYrdngiremLMGc6FEqVRj0pfaygqeMXn9OXnCl6
Tlglh3rt8gBUMTz6J2UjhqwJvkPJfI8elG5q/5gz6wr7Q1Y8MeyrUMzMzhh71U8XNFexj876DIx2
CBg03zoaGJjd4PwYtQfUx2sXrTc95nZqr5sS4XEK5QzUFb2koSL+o70Z/Pfr9Dapn456TeNsqJyb
sHg3PRxnHGxFFG2pnItN02hNV4bmhQL+UAN2a3MfSJqHM8bto0PJ2+DxyuYSPGXObgkay04yVoVX
Em0SR9vVNiobp5buecpNtTfa7sFI6Ez0to/WovZeKgGPoC4Inpoo53EOs2p6hQW6vNeuwZxcf/rj
P/7rP//j2/B/w3d5JzNALkXzX//Jv7/JcqwB2rS//PO/buJv1HbyR7v82n//2F9/6X/5U48y579f
/9B8OP/9d3n5n4e3+tJ++cs/1kUbt+N9916Pl/emy9rlGHgj80/+b7/5x/vyVx7H8v3fn76BhG7n
vxbGsvj081v77//+ZBj+cqY+TtT8939+8/wl5/f27Zds/NvPvyPc41f9fzk6XizfZx+Kysu3Pv3R
v8/fcf8Fa4UAPhehjmELqO6f/ih4WEX//mR7/9KFY+oeMQ+Wgy5CfPqjkTBh/v3Jcv6FGEfowtVR
8zOTtT/9//f9lw/wfz7QP4ouv5N4aZv5aD79UX58zvP7AmnLq7u2o9s2jSjTsw2+/+3LJS7C+af/
j3TyamqFj89BYh1InbfRlAwSwn640sMJRFyRn2rPegSB7RXMPMq8yciYcbdeZ7/4BNmaXf9Q29N2
6sP3piJ48E8n8ucB/+4ATR0fme0jqkFj5dquzUn68wEmfWgK9EgjdETuQoJNkp03O0kTHX49/2Ni
PUXMReoo5VWAoFIm35oig35e5eNexmm18Wbqfx6M9gFbOkUhf2SPJ/fH74/U4YP886nkAHVPmKbr
GJbHZ+fOp/pPp5JnH5+gU03UfEP5JkPvbYrIKJBu02wZw3cQrXBxljOvrPXdl2kWaSCVJ9mt93E+
hMDBjEiPQYLZez6W4t7B82b3U7aWcyVPHbczyzeEpub9ojZvrfIxZOxyNOixJdfI5ONtK8avFdtp
duDBvqki090GUVyssFh2tz6Ebtt1H4cqaemxpzeePdJi7OjlfvTGc9J6TA/lelyYw0qnlCUf2fuh
tT6Usg8FpE9wiGZP/YM2416rbNosbdm2S7r178/nfPn/ej6Fb7ncMj6qXa7Qv57PSTNLo+0JHihL
7bbvZmZIWo6Q5LRhk/rwduJA7JO5Wh8L4xTXzuOI/mCXGIh2g8Qd74HuvP7DMf39MzaQy1jMxGzd
mm+dvx4TkgaDPe0IE39WXfS1hkh8mp4BvrfnvtVhVgAXyCb3otLyx1TNFt+545ODLJYdkMLfH475
y93LJWfzaBKeo+uuZei289fDQUHedCpPkKu25AN4s92LRJh+s/TcSHZ7a6FB3VktXPiruCdKorTz
Fv1cYe+HoKL55CvjaKWJAW/I2UtHfwNhIl7thO6e6uS3oLTdYzvoECTDPFvlU2JeGWYa7TH54erP
IT/0INSOBK/Gm9+/N+Pvp9o3LKYm3FQeDyDvl1NdVLWZVrBcadqVz7ZfQ7c2SEJSUfhVThSZ1qB2
Rd6NTz7pyFgwjr3JvLywWg8GHpv93x+O97eL0ccT4fno8EyTx9EvF6MY2TCiueD1RQ43JFI0HLlH
ERPphGIZyZ0YaLb8/jV/fTibholT0fQMc74DBB/0Xz/eUU0J5CUPf78snpbaQFoQAD+M/+3YTXyK
dstmJWYzNGseu6kWxFdY8SbOXp0shP2A/OC+so1Xk2DxPf4ZpGeub//DU9qcj+RPy8h8pCY3hGmx
NqH4FfPp+9OzrxiNuEDfAwPUsdj9x8Q7DoZ1YxjqrSmwDF3ppdYwGCytJ5rXqwGY1cXtYR0nXfem
6YweisbuESObL36Q8vP4ToiO9Lmjmtw6dDghzmCjL77qGGLJ5lC3guDgcnhmJNWc6XQR10cO5sto
V8M/3GWu/euHb3BvIWozbYdlcl60//ruYnDBAwMtNoF1KvaaCWmqteq7rMX118bY/arRewxys3ho
NBlC/APopBfluz7m5v38vaGM5UNYmNpRepIcI4vNJ9ACwiBrZgR6MK7w9aGOk+57B47k5KnJW0UG
lN28VgeNEch954AZFpp8DYQEIeAmn/ugbx6V722ndDgGmT48CXQcG/RFuJXXuTeKnd0V7DXNCXK3
YF5WeV7xkOP/CUagzE1gkkRDvbxWTpruIr16W1au1A0RhKY3GHsklSt11TKZUV1hsa8mc4e+fYbR
jt5odCNzGqfLM66eaVDFBEWzYYK0K5teHXy3n+3NSOmFyTBsmfg2aCB8rSBFUkecKTAZvOh6tWa4
/NOBz1Nzuk2QkAyGa+5K0h9WPAnkuez02bk+nmCH88RTSt+AZZijfQdI2A6Yq6bHERgWHVZkpn9X
Oi++N22LQp6mLSs3gVOzEtC84JSybjqdB2IMm3gj64y0JCuw977rQqVybYS6ip6sHzM0UfPFN8xf
nKm/Fn7aPLYmCNcpcOfKNXebjWFr5aGtNXNna0SSTi0ZteVovmquhREyjzSwTK4OXQPaqekQr7p8
qaZBrLWADc1QQfZNxLBCKam/syk7FM73MA0/g66U98j0/CMkM6AoadVDmzE9NKd+8WzWaC67kOEd
lnb+sGndRHiwuNnaVdra7xLd11tHQBKhsW2IU4UNlC61Y1hmxH/M/ychYKdFJ+/bBJaAyB/RvZDV
tZBFHCOPrqmQ63scdNXOkaA5euYUsV8Zr6EfMQkr6um+tVubj7wCYVsW5oGy1dp7YAeh4VK7aWP2
fekn+iQs4i/b9vOFnkk7vxUoX4LA2ptTpd5sm12LJcB1hXpTkaWtSmJYxq+ltNzvdK3WWYpZeb4R
fMcPL4D+I2rYYwNmejtwCbfzEExfNkJUnN6tFnrOxtR6ZyfpFCchCkBzCMnzcX3Gbgk65zC4IwwY
TT6Pq/6QysA5pj27Ch8o3boRhMRU8G5c7NUnTwefXNhFujdhJe4ElJ5rNqs81eY93PKrlWd595of
WDuDAeW+Sjz3qLnlcyxUcupK8uNo0BMloU+vYVRPh1pr1XbIuHxjPQ4PE72NtSVChx/z3koIa0gl
90vbKJ97R2NkpZuhTlyccAVqCpD8y2vrreueqA0rruEWzEWG3iOWLuoEi5yyIB3eDd8u32b1FdRR
j4rWL+on1pSWpmbjrpffWmz4iSXJexDte4z9aRWEGqkSfSIRq2uEq8k22C07BgveJm1Pz35QRAXk
Rj9tbcdNbyasFTjAoWxg+oyvDcKgdxG0rWvQOoeWJs9jClvsYYhvQztkjJciXV7eQdh1DyAUga4h
7so1+MKxq3t3XUoPcHKC6LkI4O0ljO/Wltl9SyZ6Mo2qm+3iRC3pxHbYwk6TWeCJQql2HYaZj1d7
bNalMfvkonvLg3Iui/xrKB37RZTjWwVa0G7q8a5ryJWcgEgxeKNT2RDFUaF/PvjRdBaMXs+TLCDT
BKSpLa6vsGXv2QnsmxoJOlYOP0i0BBIH38JsIAQ9Lr3baW6DlpV+zBLtc6KYRQwG4HTFaOoW0Gq8
6aFgBsPgb7ywj06NjkkHPSSkS9RRb8v/NXnUPzujejXifaZ7081i67ehGVx/LI/MWlzQHPi1Iq+I
N7R+1aMXIsWwrPSpJODmwt335jnjuKnMFj0k3nH8RWa1sWfzqe4gXilnZ87i1/YMOa5qAH/XAbZ5
uOhsuk107zpO+Nixh+3iQItwX9rKFntuG+z5s0ndKhHSQQliwU7DQ4v15UBpVODiAf6tZR0Cv2QQ
N1YcZVe0GOMtjvitmZY9k4L0R5VPJcF4I5yl2IjPupxpi2F7STX1rLMxIgq6x6Ga4kxv/CG82BWm
6r6z6ufAS78GDY/ytp6QkEM0UBaA+qijJx9guH4wNG+tD1DvUkkXcWjcjfMh3hI5/M7ItsbPsXY7
dP05kN1d3eTc5Ex+t54Nh1pZ03CUDOQ/XF+RZjSnpeISLr3YOKS5F3s9s1x7bSRGczaRzKxCMtB2
qvV3ou7StzTXzr3LApxYxa1OzbAtNevs6Kq+pyfYM0dAf9Vh4zkhih7JxgJmIDCNBvCsFgVJ0ENG
d7GorbDbj5vkwA3RweEqxruJjdPG1+Uu8VEfuYaPVdcp6CfFTbaBIHYIPbToJXXSKgsNhXJH9tvO
z2DOlruI5p+TqvS0fOktFONFC9NWRhkjKJP2mSXK6GTQliedUx4Z7Sc3cHCR3qWxWOfgd24Oxayr
XsTVju6l1743DIwMMKY5ofCIX9zFySbXkDeBl7OecJD4u9wKbpMEfs6s/tumdk68XSfCJ+wHEwOt
c1LA6p3boX3SqFsO0Ns0LYxXI4ppLqvdjCE2pCm+9myerj8kmANkU/qp6SmqRHqqU8wbVjTR+MvT
i9PZuEcZHjm9hpmgwnEkE7fDYYnvo/Tzm94hcSFlRX8ERlFeAQ/ONuintA8Rp86UcJ/q5h7yCfC2
2Q1Rh843sED5GTAdWubOfmh6CSVu1iAxzSURiAidUuTGpWxnJV5upLvcLVJsZh0516NXoy0BRPiQ
Oi38auj/5mKy8BzjOunadtsPjQaJm98gzKg6NkNsXjc8ZZmnBd0R67V84YbeuLLLL2TBPoqqzW9r
4qSupNXMT5skvKejynXA+NVPe2OdlZdhcNP7SfcemNCjZJyrAZUBt10Ml2Nf9nd9w0uwi5lWXdkl
626opufcMLcJqTjxrRGo6bti6nclvQN7Gza84Thd50VJFMQigC7Cyzg3PJSdsQwwMYUt7p79RBS3
RFc9GpGKST+Iwp0jRHNnWrehzDYabaaz6wIClM5IyiFkpdWk6K7SMTkZVYADRbcBs9IBvExNoHH/
9TFC0+nVT6rvDFdwwxF+R/i6bJOtcmubGhRwW5U16zrl1jVm7MyUDc26zeOnAVy2NQgAnUXxiNyG
fQ5pDRI/FKqBS61H4TGOcf2aAJ+vHDsw913Ix/X7cs7Ufy2SXCok2HOCstZxXcP8axkhXPoX0Bwo
oeP4gDbG3Obd0F6o8qJVpg2frWaowG36h6oiLkJh9FqzYWxuly9h5uGqscP7htHycsIjTGOHqnSd
vdnjIsymf2h2/K2mcz2bvgvQL8vkqf1rPwtvip4Ffm9SymUw5Gd4gznFwa7JveZGxsEZk4c6p34Z
rhduxe/PlvG3lwcS6tL9cwTCT4/J4F/Plo98TpheQDhvCXmgL9GFxqiKrmO4HDBK9Rpee4VpWfrh
MYlFc/Y6eNbbCMK/KWZIvmdMO0z5iPMULqVojCghZ+8iAlp/+/uDtf720QoXWb5hCHSehm7+erBh
kNuqTSDKxgYZxiol2yBh/zJIdbQ8Vx2nKL1APEP62zL4HADOZItOjF3OKS2If/AU8ZLLJpJH5mJ9
Q3eYp8NetDYSU41sNhvY16Ev1feexNeHvEEyB7kt3kSN7rzV3gyvrjX2MJO28SOEI79/i8bf36Kg
+AWCaNOZNg3/l05xrw3JkKf+dLXsKKeBlRJJBo0lX/RyjU+lvbbmq3Uxuyy2F0cPkuM/HMWvTUFD
CNvhwvARgNme4c1doz81GqIuRJyA8OMqqg2yALVEge2pAaoisb7/IAcsi0MykQKp0dleBVZdHRyg
2REBsN+nkch5Rbf8H66Av7Wr5gNzXdpUtiVoVy3f/9OBTQKpeMFTFHR0jhQLWb40uwLIGoNLDAIP
0si+4bKh4APyvsrqxN53LRK+3LPDGwzK8h/OFE38Xx43pm7aruE5vm3RmratX24g7H2F28xZaNCm
GW3L7UePQVyjsS/BUAb9AcZNsw3tRn9r/fKbLjz10HRIIwvm05sRx7gMacDpZXJoTUxsWtQwHxRO
t5sGDUB1VtwXSW/gyQBAmCEMxVxikluii+eoyA6wQkGUaM105wbyHfFQCojXf/iwiOdhfru0wN3P
KhzkOSGo4ipddgiOZu8qH5Zsi/gHRBejseXOWAotX2nQMB2S20nO/PrRXPrYE8e+EW/jWKvvvVa8
cW4vGTO8szSCnlrzCI+btxLH9mPqituF9QeSIbs3/Vf956h+KsApl1ppPIY9rris7dmoziXeYDjk
3hLia80iw7hI72Q5NfvFQB74RFTE1UY3Gvtszl/wpDTIUuamvK0ia8+mzbnyqDTW5dDSwK4HOK41
iXurLp755K43fLOLHw1V2XuvFJarAhaXJfL4CB2kvVU+jxNXgCafOrkfEyd/4aTb1F9xqreX5a3o
mtgpP8CBY/K8MBxqijhykBZYTnn025khr4IfGWwUHL6B3BcaGpxe6NVFz3Ta/MohxCXwok1mQ2jP
h+Stoix6by10IKlH8Awcmms7MeV68PscNXt9cbNq/GKPKOPZmoqXADcMRpJ8eOxF3awQOLbAa1bW
QE1s0b5fL66+cExIqh8McpcmshC7+Roah5Ct27wnN/ziESvs99Caql2U6s5Dw/1tsvFnx9DV68UO
0HlktEuvB6wi2hu78Y9WhnHeCy/oTtBuYxE5mZHeMuMRuBLazl5xy+GMNCQydDYAKUjCRwZBH5eN
h3Z5YbbNffBT5WZY3Al38vGVf05lzI7M+CbAIXK7worB0gISJrf6Qx0PNqMJ18N4C7B6Ngzo7tgj
uEtg5jYI02n21EJ54G0cmwxwQpz9yNoIsyVZCZ6ceW1X9bfFzauKKTz/97/aHCHRlDQIVAXSuGaE
4d2rwXv2m44bw/Sv8PWQJze/CGEu+lXS4yKgi3ifNnpPwK98d5EFXadBjFx7QPg29/p7it7DAll2
aRNjAui0Ta1n9sa2JTN3skRiI9G2gaWIHsNeto+qGSLZOdMtWh/MMQuWZZJ+vPZ06yW17OI4+tFe
9Yh9cnY+V/ViemIFnO9PA0PM5KxVEagXp+zPQ2rXKCgL8PKJ+T1n7vcQwQrflS1QROqG7UIwzVXA
6iWM71XiPFL4Y8We/dhIkV7c0BlODuzsESDMJYBMsFdGh6PDqMN1rJXxaUJXoeZLoCblbOMBlQUy
6UaPC7jWK9qRXC6qPJLTXUJC0pk/BgIIGPvbzyuh8rrz5BjiWkbsJGIkp4WZ+scPGkl0VVulc5K4
WPa6phOwPhuR5y9j2lvEyqC5ynDibBOTxOIPwmNI/JqGNnc12f39/8CNFh95SLnMqDAz9zqOzAeX
6J7cVQ/DmID/sZPhemFNazkdXKspnS0q3B95581Wds3cG/6GPF78MjMbxp8YvyzLsgv3Y98PWMQQ
bW50TPab/8fXeTW3rYRb9hehCjm8EgSjSImSrOAXlCzbQCM30Ii/fhboc+vOvMyLSrJPkESi+wt7
r33/7vFsvGayLg/3ryr/msdYGtY7Mx6OWevHe9v0pjcSyZFEggu+H7XwvruIjVdyhE6LeMYbi93i
Mnv13WthTTO1qm7sWqftTvf2uIS4rzDghf9O63QGVFxZ8ilVJTyPztzf/+fkFWjonyD+SwuWnaWX
BBFm8GGoz2Tq33DH2yckVTB4cMIeGqR3rsYCUs9tOOYamZWV1V58HUO7UqXcTyzXSNlGdc3CItIT
O7/a3cDjnjhfd9Lknco4L97X4nnpudWtYsOM3bvccRqWobk7UyfAZ17tbEW8xGen7eFKTr21LeDg
HlO7hfGyGtotZiRbs0uahzTHsqKqHvpuQVJBq2vpTuvEvOV9nT1j4KMNuT8v90p9neaIwtKeMmUt
e9ZLzWfjcaYtbe+SfTtVAL2Tfe5MPAmoccnmoqZmP2C96IZ1iqlzMUQ61ck24Jv22LRwkDfhPK3k
h0nHCZHi0B3yL535djR1lbYvmvzNGWMz8vMAb66X5XuJbW5bsVU9M3J/vBdJ6ZgZB2FK89ABgL7b
he3Rzvc2dyxw88a/EUaRbRI5flt067c6IZSydWm07aKwSAON9ZvJCHCH3k7iNM6QrqwdplXqd3ky
Aj2/+NbmtgidekIgfXdOWuQw302JQdN/mO64bDynabcqQ2o96B+JnK5Tl3bJZih/+aS//Cmm13kY
XuFLqC8tW6599btCuBui3EfCeT8kLMkC3BZV94lcjGLE6KqnFt6JQ6YhbkWdRdgyEUZlWsGH21vP
ZHXJKX42G/gxTSLM5TBL9/H+XfX83GcjyzfIqfJdm2hgxuuqhimLzjse9W/PLvxTZ43BGZPMtu5I
l/L7oT8PAp2VNxCSHvde1IGUfZmVU6L5HZbPKkte0cgbsipv9mwNqNYQxftB7G89H/hlMBx6R4hf
5QxcgmflNnMRc000ndzd9axmMah9KUfs/MNnnDviXbe6I0JTAzG2YeDSTbwDjACGU44BSyKzh5NR
E4qmy/Fr4ShksIrK2KwcnRQLSpOOaEAlje52X+jYVXpEOH6SHZpgHfbOvLGQeYSqrSknEMeWRL3+
LYb8QpwA9zzrxl3ZxCs7AUQCdPr6wV2hwp0L1U9gAYW2IubydG8J2pRonZpKeAeKziVHS0O2u7Zi
iV6Hc9qz3KRY3aQGseGoNdvHStlnXuH9OOKvEXWSPow8mOT1mSn07Tl/7uPgfSry4RNnTBraDIVf
TQ9WkFVPPxyd+RjwqvSlhi12k+4eb1BiADTaVBSkLEu9rd1YoBz0ejyAxSbxbR2Z4FqHFg5bbPaa
zwIHMJAOozqpzoeyiPiPKducPlVxzhKorYkT4bw7DiXOUrg5Y0G65F3sX9bTBPsDVyOxKPG5X7+1
PlAM6op30l+LU++MiDxFcmk9rX41ne6kDaP8JCDin3LEsGAGu4tbXzwwHGESDOOxSjMOl9xLrH0u
GX7Yev65UDSQtwfxSbVevs/WqqYBm1PrvXz4/7ddtmev6/b/e8NLN0EnYbMlo/nyYKH9v42XaQPf
tQ2lo7qrKV8d057+2XJU3hFzd59xDW2/7DVjns+ugevNn8mpW1MwLt3k9L80huJvS79Mm9EbkcJD
HL2OOGig8XzomQ0EBQ/ul9KrKLVDYzKWh2loBwlZADBf4ro7nCbq7EPBPjIaJyLTh6B4/7Iwh//+
gh4Zga2h3nq5JDQgpGe5aQy0p5faTgWl/eiVlKICnxNbB1S8dVe8NkiuD6NMq9dRri7ZNNR0AEjW
Kq2+66sZ68441rwcnikbKnoeSXBEMDxB5alhHcfNi1umP4XX/0E4uko9qFDtwpI3stpJzxv93aKp
+vK/H0SJzxoPIyiydcRF3Py4w3gAyJPkRq862v3sfQejkYV4sXdWrvJjTHsedp5v/5A9QcWAiciz
q4guXBdqjuYHxAQtq/9MGITDTGdLgF+7T20qfiKRcH4vwTIcYrfzw8YjyKU2fH+vxfOTAXKHC4Q3
YQCHIWwHpmiVW36Vd4by+kGz0u6CPXEz6oDSsZiYIBb+59fDFuvLl2N7uJ8AjkxR2HvjscSYkA/B
/NPxoaWW68XgJjOq5jpyMOK9BikOfTsLtW+nXWP98Bfd4EnhAccevQG1TAQmehVQJIzy2Eox6Z8u
ZdmKc6OsP3PTL09zmn3nI1cU0TjFI1y89N9aiHn4lU3f2nhPb6TRpjiB5L8ZwTLp7pVMk1tNiE40
BqvCeZ3Dxl7bnrx2OjjWA65B7Wc3eDa645xkyZlI6FiqVy/zgrfKER/O5DdHHWX4jpUmooeAtGcz
AxaHR+29byecG6MHWryE06Yz2jpiNFgOWdCxo7rvP38nAU7l+2CvzPuZEFrMER2AdOLumvHSrbv0
uifqGe+7/YJJmRisNsivfq/v75syOmp051oaxhD3d3dWfuXU5DpmcX9klfBrmhSy7ZVAgMUFT3e1
7Gtb68hl6/Mb0/dlZr6rDeb83rT9PsjItTHkMNGHy7AySud74IjcOMF/tfEc6P2/hiodbWuLZpEA
obrwBPpl/h+iGLQTB+LFCtw/gVuM77oLG6rOj/92yfm4jC+N734sYkLMlRp/i9YitBcb61HTy4Om
BwHIMR0+ppqC8bxCq6HO8BlLLu1ARHscMtdNwkQv/fMwp8OOMzu/Bq1/6A2oYaa2dGdcKfPO0ZTz
QjXbhFM+c2jWrXPDbmO9O6r9gblz5noznJVh8pJjDXrXp/jDy7WXIC2Xn61jnSeRix/xmBsnIeig
21w/SFYtr7VNq7tQZTzGnV49abOzDbr2B1Ry54/OenuoZpcbno0GOV7+H8PVQrMhTqV2xdM0dcGr
1sJgKwGStN2aL54Q9qpl7G0Y2bG0zdLnHo/2wckqm3Cr4IgIlDk1ir0IQLkTme0MptoKjBMocDLr
fEyNox8bvOlmtbUYIG6tOBC7FQHA5L/0dzgkyTkGYUQ0iCRyuB8szD+HuwqjHCxqxkpLDrbdgdhQ
nruH2Qsld73F0VMX1a+idODSafNHXnbtpnLHtyxf1aHtSIgsJeVT75MPdx+n9x652EvJIilu1oct
n5+At0Jt0bj5AmARmsi+EDwrCJtV9wCE8bnFgLLv8t7DTQR4CW4LDOl/l20nOyDMK5S+4xm73D8T
pnmRtm38qyisSZpXMGMJ90e4kAwV3R16/5x508JawURHff9SWDaC7LpCP53XPbqImSHxqF7t9X2i
ayQMJsCdt+hHB3rcID1QtMqnuWFAQIDkMW099VpbDsihnrBSv4tveqci6RDaoSsLSjjkm2NbIZWt
gQzAhJbnmH2zE0zwFoLsKvoe1SbmjtpVyYWVvmDn0a+m6dJ4A5Zr2aJ5N1O5M/Pej9os9q9piS8B
1f30Gq95u03243653z/4Mytu6V34JtLLsJok0qTE4S9KVkZm8E5DUxzBAlDAuRYO0RjPnWknYj/3
yPvycYp6gh3fJmOldHkiZga1wjkYq209e9S3hWXgt4w1TkNzNdsE0PWEYyBWWB1XfbHAPcHUsbur
cZL6xey05kKpGo5WOoN2I002hTUJSMUneZWSlyTZiUEGTghjfm9jE1OaNiZb00eU42bJAwIqCDy6
T8TulI/Mkqb44JN9/miQH2x0g3Wi47C3jlvzqPtr6O7isBzsijhsVuuGpxleVCcy39Ys/jCPzNp1
SIpq49nIyrImNa/MzdSDHQcAjEmYH3y1fFG/Y5MIus/WxV+4uP7fqXbyKHH05gz/COx4Vru/DdCG
XHteH+mWql8Ruemb/KKnjQAelldbg97s1BH+9WE75s7OGMvrbXy+D5im5C4FBlur636y7e20fJLj
QN4mDag29d4tdkv5aQKwjxIJW3Eq78l4PBPKOQ055Kl1nN6XsxWJzOVHicto1gwfa2WRRVUO6sQt
u1+dsaD3gJYhdxajos24YhLsXP9rQvA8qWk8BU4+XrmV1KOP6EQGiXvRTEDuFb8aJYiNXkbDfCwd
t/qPgK9P5bwdC0dEkw7DqkO4DPdq7c9XoiBNNWGuY2BuB2cEEGamL8P9CR6pZ0Czg47m3m33dZkv
l/tnKGx4BFvlnGGQn4lssd+nstvJnsBdCPbZjv1JcEkXN1ZH5TgSDxx8RnQ8+8ZMhotpBO41gExe
OIl5BX35AZ7B+kFRthCfnr6DPLs1gEuB+ORtZAgMtWIthj2NbM0kcH4Mo9K2crX63j90WBYtWzee
7l+B/bI587sPqZMvXxttGo1zpmjMV9LKTOjp7t/XFfSbx87sf9Zjq6gcuncug9hjaagCVsQI5Omb
H9EraY/3z6TEeArPB1ATkgTyomgc7JXZOfqUBWMZLOd2RaDMBbDFatQ+6qEivOKOH1jsfL64QARz
IUJ9/WnNpKqfkyD9d9fzHLFkmGAWeL67bZrR5/39P6vC+43szkkI7iFYF5z38kBCcuhWkoNRdOWT
OReIiqDKWbH1kPdmfPPi2Hsy5EtfkQSXEAYazuvp0hosq7wOVFrBtXXQQeiFigvoZMZ9CVaKX2o1
uqSNNC5pIiSyGnX8RxV0JRlP8zRr87NXL/nV0JLdP7GcctzNUszZS+f2SB6WgbzPbvEPRgVB2uqg
ZYEjcm5eoJzbBGZn402BTQdkBMd8aJIdYo1NWcfpHmKBPCwIVK522ey6IguiUZfF1gbIcLGUQ/T5
kn2wIupuavJg7xPJhn25cl6svj7psc8ptgCCq7KZZFnQTfcPaUV+jOqZfC1WyjwJX3JnWuEQePI2
2jqR4AmQxOHdMOrmzfBjQBPV+Jh0xd6FmPkyrg2hM4uM2wcGklzjBGWgYaLw2bwQVBLetTzOes3m
jF4p84i5+N+4RROi6MEy55NbLPOpn651l0jqIWzmGxmr4D88dm8yMhE/0LKqk+PrxLQ0kmOAQHA7
avk7/JM4HD1tPvwbW6+TzkF56iH9O3Vef+6nfDi7UiMpo3R+9ShPz63h2OeyJ+7GJIFqMIpDoj2b
Yg72gpBEaYx4qtYPADu+nBGETZSY5XyCrsrIkxrw/ga0SmQVJrk8x9T1azykvJmQd6fQ7OBDZT13
aKM58rn0hXnwBulgkXJDkan5uhhivt4/8xt9J6ibmIZNxD6th8H9g+EymGNvUm8Nb/jK/FRexh4A
8tD1oCuW4kVyWVHeqGcv53iRXv5YtO7Og4N8Injp9z+dZQ4fZXNPb0PvguF1wtfbqZr9aefNu9xs
GGq0LsEzlZlF0xCMUQYS7JXdfXruTYUxpvrCaGB/rKUVGK5WCy02VcTJM/8x/Szbz23MCV5NH5bS
/W3hNsujp5UjafPliGSRvxRzDD4mpTEjeJGGd2mG91jDO137i3m6f4nk6Zx0hEcUDZNIHC3TMy/l
OVv3xkuSa0xZSNayJFL3ZLB7aK/qvUqL+XVIY4DPqdUASSqtN4waD4o86V1WVNQfoTSQtm7anFOX
9LY/7pj9aOrA+wmJn8GjsLJzIBLgHtyjZ+VkEzmODEf++xKNxP3LvE+9gyWZKoJPDW3Re59BS/Ju
6QnjOhXVcFvGAR4y2d4lvd4Ok2P11LRlugsgAYT3L33LehG201ykjvBr7mmGDerh1yFLeFcNJLor
EJo720rTqFyFM2Ymzox3l6uzDncaaVf7nC3WkPVdGIvZfp6K0n5mAf+hzeA17n/ULfhrB7SbG9GX
zr9vvnVGeS4q+d+Xte9IdNlaNAdrXKtwaINthT5p0VBiLyiYUn1a8WhMbduS3gydWM2whByeqXyN
lXJvXK5wZfhKlEv+ygA8mOZN79lqn644Gptp0mNSie8AZQJyCt6gXQNLdFzM6zIvZ28lymSlG7lK
/NGManh2fRbWpezic122pzszR+rZoSPhr5zmP3MOnWa5F3nCGN0woOzgXFTG3tQ5F+4Hd7Jw/YCJ
9TczY63N/coUEs4nRQ3U23WRWSyD8zBlaHTW47oX8wehmU1Uj6l9YKQ3f0z2uCfVqb3CuHt1pjK5
uDTgIe269lm6k9pgRB8e63ZuaeRzNH4ZLWvNQuggJHgbPJPLQa2u7CSZHotZyw8kYSigHXnwYGBO
AoqQd19w+x9kWc0/+q6vNjBx2OzA7r4XMgz62huVd/VYkoUliRLdNECkT/ezFiMDXatTqKhX2xJ6
078kuvtnFkuNsDG+nF5pXOCM9Hh+94uhlz/aoh8fpsADD+4I7eZ6/EeNDC7pqjVOKMe42XZirIzP
hfnUNnW98aSrzn21R7L8SD9oeWulGy8gcddemr9W2r7qmdu9AIp6AnqLjHIAcyCkPRyaUlp41YT1
JMX03LJhjrpsyf89AcX6VHRJLy82C5zeSvZKWsNlcV3ryU1L+wnVZoo+29vEBPAdbe7YD6KlZbDI
47+7VOB/y+MZyz0xvNOmIwAzNK3uW01+gqosBZxXGwwnNAPUSJy8i1Up54K6fJhS34/qmgCg2S0M
wiNY80gr/phokzetqIonR4z1bozVI1gCxFqiuBSqQ43euIRT+8UtLRu19zTZnh2p0V6uAqFiBmI4
cyhnoVyZmpkbn4loxr4/ZxbR2syAPEQbW8vEiLJUzXz0ggV6AMBf6UzBn4vqZjKqwM/t3MzzHnRo
GaOZPWvtEAIpHV6pvfXntK0PSeKbl/vBDARAC0eiSw4WAj/8SzqsdorVpqtAr5M4wvCRKChTlBd7
7bX4fbF5JXUUe1nwxFsRHCJRFef/8jQ7P7+N6+kzcR8d63ktI8FK+EF7aEfmz3NWnpPSe7DtWV5o
3eObmRjVkzWOpBZrFVMLTYT3nbwF5+0QN+pG8DOOFjG2X0TSHeuenbfoAVZU9vBjzpv+Zi0otrUe
tbRbYsEPFvupyKdDCT2CwIDAerLMbucMy3RFzPtR9XjHtWnB2BNX3q0yk03sxN3BrfAnBeufDy6D
BxZIx/s/df+jjDAORLrs3Lm2iK8lBelFnwz7WQWPSRywabeZWCeFvLbs1fcokxOcxYBA7vWTcPl9
GgBM8sbtkd6RLzPq1Fv1bGnhv6Z9Hb/flzH2GrywHosbik+OKQ+03FLO+rtnOp/gk1nIGHl7dRLQ
2WRM1ZcS/WIEuQdH2TpT7DO8BjHTbx6z0Ah6dxdjJQJ+BOlSSnbAFe+4e8YVy0Un5F8ZtiNY5BK3
/OkumU8HlR6yMfsZE+V5nGeooioFzC6Zd4VxweDFUQV1oiu+71SLuNL8B3x9TwqR5mlq5XhZ2UNb
psA7frNfVYHWKOuKZXs3yKimebxrHzWdoILRsGu0jRTDOMhmcnChWseiTE6UPRgh3P5Gd/Q3zdmj
xIg496bZfC+5YTwmafGr1RjMeI2R/rKrmf0adyO797eK2hOIv4cPBG4Tlz/Ph+G0XCeCES+TO5Cz
Mp21C1Pt2GXw8lX3w3CtEMyF5ZCcSmdmZu78GtzZ2WW5AVRLMNlL2e8ol93fnD4wISIbKh4OQZAy
/jHqTeXr074f0IhX4LW3fp1+IIbMA/tR920Q++grF0vPcBoQw8cE/wncGTW12rqc2k3XRmYNuKik
uw8HpyHqXVtEFAR4bGxuingM5pdhTV5vNKwCjkmu/FI2IhIkBwZWuZ+cvHgoE8FEKi3GcNbNZVdp
BU2a+CIlxdmjOr+1brvgBvLczTyw8zB19v91an5SkiKcWTjQ0/YcDzBhLf/ZPypIOJFS2gf7DHQO
vnkQeCGPSYynnz4VKXoALZ3W3Q20LQtmAkw1cIOSmnIaB3a4ljrFZgUOWWSnroDySXDYb6Ohvlry
H63OcNhiABwhvJlYX32nI7nUi2keiBla35QyjvKmy1mFQCch4knqDaxulDTmon6wav2A+vuTaIBS
y7SosAgq9hOD8eHw3cV/KrBUsei/E2sEm6QqSTNJaoxhlKeke3T1uN7FBXjWuA+qo4KRGU6xFuxo
oP/A3gVjkG3lTNIz8jfmJNW1FD7Q2w9FTsdOCQYkiciA4k45STgJLuNFm//mYJ7OQeyZW4b2jLQB
EfWtPp1d7XnJiHcbDDw9lQTJP46E2bUamY5EuYHeEPAN7KR/9k2vv3gpnSC6oTqc2jW4dS4FV30Z
nzsnqPfsKoi9l+LHOmd/cMu82fZsCRLGQL7lniuN3BzLR+nRBMx5h0AntEQQC9cTib43eZ8VIo5c
GTAjHDhl9JE0ZszIhpWbR3RJk1+Sk2Klt0HY7X7Sv2vb/660dt4i23GpumsR5dRhyzJ4W8H639Pb
chN7OImtKapKzWX9S8qv/9x2WbfVWu0rI8oOXRzdeex91S6MJOZtZuhLGsSegmvs5t9B5zoRritj
k6BnwJ/GvCrtoPFnNhpwAkv3idBXHarvndzpsDjBuVUBqpLFy4+JN/0oikodJpcqtuZqQEsBk0g/
g5kLkLqJPfTtB20hsKEo5j/xSlIsVqhpuYSJ6TDcBJfDzNI+Gz2XsevY46UiKHsqNoEGU5i3Tb0h
y6d/ip3+6KerarzEzzdgV/PSpNmwRwQBnbE6TjTUM0y/XnC0FA9Qq/ZK6yWlE5sZE5MRgaMk+QWV
HhqUMluyr9EgF6GbN5fcHIEPVQjN5y4/ysrh6ERaYUjtZW6aB0BQRyG7U5dwPDXSISd0KZ4VPzCC
Xk4GU7YwNoU4aHb/qNcAnKzyiB6FITq21Qwffadc/AtOs/N/18YKgiP2OXT0kgBlyW9sdO15ZzCZ
WnTnN+itbod7imhrxpmcVBYjRnewQoJYskjT5CGPvRcqQLlJ9ea7JuNrC/KmO5lu+2T0bzHg6DDN
EZworbgiGvzp6+NqpRFPfWlk6PpjXk6NTYpRPC3oDAPQxl5SsE9i9rqUvwPpLzvbf66aNN/Y0OYP
/ejA6eRmZVHSEf7YN05YuF44V6k8lpOFNa2kIx9IZ6utzCF7NXnRcHwhjMze5g5JJAyi4ti6Uuxa
VhxR33rvKOO9R4fXnABNyP9O/sArXu3dJvvbTEMRea5APCynHVVZcAx8rLKZBDSLqgQLaba3M53z
e0KBavXeg5tbL2lcM6oyquuqnNiy0ScL2+myUPXC2iLfsLCQ/2LoQxhNXe+81EVjmvTJWafE4GJo
DpqPet6JqUGrtAP2xOO6BM9pysBOH0+z0FuoZrncMPx85MwiFI0XyDQXY6Mv428T0wU9W5dvAUz9
KVhKb7McZWatVRfTQdjHULrZTAS07xLY4Bs3ntxIyV8xaLy192GK12NDrdm7bmx/lhuDdN5wTFnY
0JqW7EWIwwansNcLplw126BtiVETYKuGPXNg8R8nAwmfBrAqabd9FMej2Me+TJj1MY1NyCHdeo26
FoqHILbhRyb1zt+CQyddQSsHrhKa+nnsjF0hmXwmsF0Ifd0OMSFkbh7BGRy2cYl4CQUNYWxCuBBz
iSH7q3VoA+KZsj3hQNrK0Wx3VsM+PI39HanJkS0DlxiLD11wG7emsecG7DczOrUX0apP7HmPnuV+
OE7yhoy6eQz8EsgEbxzq5a2RQr5wJ0SD6afO4nfDLvCXpTki7BLKV9vJCZ51nVs2fA0cVtu2br9K
o0g2JQjKFI9i1IjhuxpNxEfWxB3br2sPY3kVCeOMLACR71fP5dxrtHhgwrMYHhSJJXeQ7yRak1y4
7s3zsM9YEDwm0rgKeyb5mZ2y7S7m1q1W/pDeiG2mwGxm9m9roMCgRo636aLOhiXYcuVcslwkxcbq
UbT0ifbHaX0cnbFxRZ1Y7RLt2tIGHzArAS1K3vixz7apT7smo3VZGIoytesXWrixaiteImFuGdsF
oWF8ujyi6MEMbmgkAKZkZULNgdFzcgCHDIBac9YImIadTWyBp5SS+20mt2ifTOpYAsQIyRf4hSQL
ta8mHqY4+ELOg2rPBcEcBO1JEqhYDhyoHVHF9vLlCIo43/UIG5Xfvte+884nJ2UuIgNNCcLSFDfK
qNtPLdRzU1CnldjzUAjiJp3Vz5EKa+/TSTKX5BpFFmUNRLnXsXhy/WEI46aRoUrIkGYVT+D7bPFS
xqVxRSGPJEi+NuDDQjQlpCM7T0Y+nkljLF6rqqt3lKmIxf0vJE5R2vlbS1e/U5XyrqaL0VpSPp3g
BVusFxJ8rJ2mxrU3eSUeDLcwqcRhH3Xot9Az9cSld4UK/Y7sMS2j3Hf8hnl+vWyzcsoftJWXrDLd
/NF6LCub5ujP3m8yaj/1cRqiuGFD3IIpM0ks24x+T4ALk0Wch+oBi3c8M+SLA/eduIGS6N1y3PpB
fxmyEQ2T1N6d4c20624bWPoN0Toxcjz2aKp3jUdRkNbUELgd3wAquLggm2ozSPyesEnoU9Nh3E15
+mFw4YqsJiuWWosE44rqPTLz7LkZSBQvHJ1VPca0JtZ4R2otU1W9aK7afBQdSYh2XWAtjzkXqf1S
IfFLmMD7XOUjP539g2Bluj4INrd5KcidsrqAsPDV6VuYe7bEP9eZUBGP343nb2AKExZqJkyNFxau
ToblfqQW1zWsbpK4LPxa8tKWSUCzU+QREM7vQkeDWRuagT/R342jvubz5eYmc9ObTXLrQ29eWUkQ
Clcx8lOxxSC/7E50TAF114Dru/G+YoDSDDM4TAEiUhnpfLNVe2vN5K0gyuloat8pkeeEog2FEeld
xc06qS2eiYMahvdGttmeMTilF6lac4epGsnBCgJvX2aoXzuBEUa0XN92kFYkXK5vFt89ueNaURdB
d6YG1myD5Qn80U2W0NbzSs1hqUtM9HGztTP1OleDvjc844AtQtshMfY2E28HFBCHdpmmPdIFnoDW
2qU6WH9X7Z2F8HBn9g7S8Pa2HIxtag6YiBaeJSPX3YNUCqxWDtYx4ygAOw3qxYhqEVAhZeeB4MPY
i3nsoQxxB1875OxML5xdoExrN1VzvVW2eWaTwOAzF2D8GUS1eh+S41kcJtxMS6x+62nwrNdwuYva
xAZLJqMVyw9AAgzCLKwCnkmGTjDvrQUDuAfFzNc8Z2sE/iZjGJGjs0Ki36oX5XCYWhV08tJSP8lb
154ndmgCbobr/arKLvjUPURMSpRi0zuK3kX1IbRAEkaKxAtNp4V74ILQ8ZipCdYvSRy7LAmglY/C
MLcxtmbyk4lI6So93+fa2VVZfMotERDJhFzLYSquFNwJd4ms2FUbMYFO9/U4jQo0eOZcMWFGomQD
qRt5iS0YWVHVgup0+5g0Lb87EbhWbHw4ZHCVtafaQ2YiR/ckAptIgLEutzU2tGF6T1KbkBKyMqOS
kzUFNxKVzfQVdCQyy4xsPRH8odBK9+XkPTHy3ygS47aC4BmobCWsDN946jiU9z6bdIbDsJAdcOVe
B4TRG0Onj2/+hAKxaHWCBJRDfnu0oD4BVQzArYLH6BVyi+8EbEBv/W58Zhezj/adlVc4IWFiuJYx
T0wp1KE0bQjR6HYDSanR0pKQCYll4FU55rn+1hbigKWg2mRVboXKhT8wNOgcN0WHCAURYL4VRh4K
G635iPt3q/L2p5VicGIh+giBkrQsWUk0wqg3GN+bPs8jCtpEdu8VRs8djQoKm4yBH0b8qENlrM2E
wttxHw6KRrX3SzaGfILvb/oibkIZTHBahKxFyYKjPtoxdK9pNK68gsthmCU6heCHQ+V3bK0SQGf8
y+v6YwOLJ2Jj7IQjWuhVs8nKp6gRbhbwzMkuI5GCecJZsRVEl/F7sCwIfh3HmdnvzbEy961rbiHO
JGG9TDT7mGfw8c+Mfi9dl5xlOatIJ2nwSc4PUgPO29kp3abKidZxABAkOgmmqquqyGqbP7WqbjVm
IM4Hlide9Ym2L9s3YvmsOVv4nUFlzdxVzMzLZnbcGUnCW7Z91hxzAYlsbLgKOQNtfWb0me6BMdHv
e5YdYc/bWZ59gM1ZXdQApXlFcIWiNM7zMnKkn9Ef+ge312bsKv6ybY20CLs1R1N+5aZBvIliNMsB
oZiauFexqDFUTTWek2XYZfpIuKMfPKRifrMWUopa7WZo6c/Zs25eNSwMIVPivbusDV0ijzbCKg18
BiZSaw4100fzJe3v3HTGW6O5P5D3WeRwDi96+wGo9oqUzSOQZ02dagdW6Fq886nDtlJAIB/7YINI
i3RPvSSBLLPJ13Lh9ffzdQIXe3UqnYnoLE+9kXkhIp00CmyLGVn23iL2jah8wdlPdG0SWciutSkE
MWMfgLBdiykdMeXS/XoJqSPTHS8gnL0BjDrsC+OcjCDGSh2uJMG/OJNrkmHN/BSngxcFZbew055+
tlX9EvCdw11G6TQghW4dx9mkH4Uo5yg5EKjcCZO9gHrVoQtc8RUf2FYK5H3pDwGPH5uvsnaVoQNe
QTMqbSvqG2snYfTMjZxCdFfPNdPoSI6/FiSxUVri0Cyr6tzJ/jD2/fJoZjzRgUMtbLfPrH9wv/lE
jSA6Jp8YQiPm2R+ibdzI0yYSDww8deBmtrpRcrF41lrXonrAFrplao5WvLTOhfr6P8ydx5LcTJpl
32XWjTI4HA6xmUXoiIxILcjcwCihNeAQTz8HYPV01d/TXda72aQxmUwyGcL9E/eem1SpexXNRhQE
6c7BeG5R9G+Rptd7ZgH3M9jqXaXCi0N01pZE453pVARIkgVJBNa0GZL6a9W373aTHabM4t2RJ/3B
a5sHNywNyoPpzJlaHdu4/xLoSMDbTr+zyA1JaSDYSYbILPVgI5sjR3VWffzSu84FmS2MMd+MNiRa
xUBlACleelv/UFnyq88k7xi/p2EYCW/I8K3H7atflGqfIXje+5n5KxusZ8a8xY5ubqSXctF4J98d
nfeHvIYEfcxs5kkz4v9dB3yMlId5Ww9MMmY70RfVp29lwkSozMp6J1Lm/EljBKRw9LwFkFWZcXas
nLi7c+vpRBwvrM3MUqeu8B+TaNj2y9jKcfV4sEKl8HZ0aosZhFFCgnLBHtxjpCS56dSEtt3PNzPv
T9JTctP7zMIDzaiJBpR1j9knu6Zyy2MwkpitEwY9ddUfGz2XZ6uzviCr65n/QEgX8kesY+Mk45fJ
TdkWJeM78r6flR3xPQrNks2cJO4wnBN6ACjpVrkI/us5h1jczcg/J3+6nxpsO/ey5YntUbJso4zn
SMUWU2qJkVwO38e5ve/YrG3SATdCZ1D+FYhqsZtBaMJWv3Gy6UQygLNpRPcUII+gfCZUMcmqLUPh
Cj/AnekW36wmu7pVRoaTJW69Vr/bKEtRPaQPTl/7DDU3RcQ0rgiyYAOehnEdmzjoDJ8jEZwtKkR6
St3Q30Ytgy+XpiNK64JpUHBg9NYdw5mNpiKmXLnZbdCvVRFjIR2M6qQD9msqJ0iWK+Gr05A8onIE
H4DUKSh4f8ISwKu4r7xEcnAgIOsb49ckrXcdGdaB/huXFw5Fr2LBK7AjbCT/OvKaGz0kGW49rxFe
1p9R0JzCjHc+vNm2PCcWw726NvpLUi2D2Q17IWZDXpddTTF9683KvPRe8Y1hjAm4gWlxISbwHcU9
kro35ZvAWpvk05IlbJh+/K5VsURpouNt2v69Lwzn6iVHyduQPIpuX4y9x/R4vvPbzkJ3En0wabQA
NYJGCSDvE4cXxUeAd7+jqX6cWcPWYkzvCIzD5py6Fc+jceeatf4wSJkxKzvYDoYu9o5N4kWD/45D
8hmdlbE1+vDbYA5EWRQhDkXuV9jShma7ZzLQLjqojeZTquDCt6lkizllnzGUDQsqBFlOTJ8klh/A
4ZvE5bVYF+Ix6Yts35LYuJ9kezO66KE3yh82onz6OKpIT6ERzKefA7HxwCu4QidWWh+R2yUPZDew
jAmtxjoGCltrNSaA5bHE7nqlD007bmSj9TlfkhEwWL5kgPwPxiA/IHdOIEuGkWtn26d0uTQ6DEn6
4aMx2q9GRiacJFMQ4xYjwCHLX0LI9KkW443IxKqFs0N2xMHWFlo+R/5sZzBo+E2fvADVUCPj3dgQ
1qeltYKF6Zp8qlPEFg6OwryHtF1AXTHjDy3juynN9ElZMQVfYpCmkS3T7lTHj15sk0uBIqljO34X
NOq+W6D5S7ol/XwDKD2oFzt/E9L8in47l8G3KAn0FhgV9rjAiC/j7DwPZWIccnIzoI1hoknE/GyV
8WOTmzte8MlT6g0vncscrp/eJ91XL/hOD+XUf8XJUBJKH787OKhGEdzGIrjlzfgSlmiLnDp4Yb1B
42d9i0fm7yn5CVJ/qwk52U+BKK79Fy1MmnlcpFkU0w10oblvvWnckKSSXktN6FqnYcCDgOF6pdvl
vJ5+1QStwtyXV8IsWHY0n8KfmJ23Cyw+AeSmRfCzaOL2bkh4pPwZGku6BPnGZpEtMezpnw88xBuS
wcJ9OAXzsc/DH6SiLTVf9FPiQT/aMZm5veUfDIDq+JeokQuyn1Cs086xyhxUc5qrlmc+zY+ppOdH
CggU9nsj0e41ikteIAQNzEfHMottUVqfSf9rZAhA3Jkpbm0/cZm6EWGUdfl9lPp3nNPwyAnRafFz
CluEAQODz8x2vgBeRjFDCPQgaR90Jj+LSHrw6YKzqFkzqSJcolvcTTVRBULbLo1WHPEpgiQP4OYh
2djHgx2dLMQWOJYATac28Z2z89poCxW0Rzseki2vQ0bAoU4Osh9b5sCDeaoySqkZE66JKmBDniNv
xATjCfccehpjhyXe8uiLEWV7pxS5UDV39r5t5K+ObYMv5PeR1pLEgHZPAZ899MxIWVdoavw5POvK
ZNSFGIiWS0bkdw9M6UcujIbsIm9UiNCLdynDd9vgUEvqD/ig2J8sjZ9e52+BMXPhG5Jur7fQ23uC
5r7qL66Z/OqiILvkZfGNzu7dm934jGQW6IFun1vfI+iIQXZsCnsrR4/5pM1gSH+bbI1tghNdZePb
MKFRsn5FqvvJYy4IvWIcnsRh/VmhZbbGIKDZapsdTrmjPybqKbOLnRHNh7gHFkKmNyslqJ2tF0KA
nz9B4HNsKP/D57hq4qXdRqJlGb+TEQ1OV11w7hDgsVlWCk7bnJm+ffUqhszKoi/u62lPyFm0NWnC
TKaBkSItwXWokTgqyWjfpbV9k4qywM6wW84Mhw70uJ/B1MGJ6z7hLo971IGMQBTQMfJRGGS3BWC9
MPHI6bC5aYAAQfrYwzctd60quToIRdgNhn1Nk4GHtrbiXdxGO9tjSKInOis/sl9mX2cXT4wfvRcR
5piWF+ZphOzliDjggncb1zm0weTcGpZbBEH4O41Yay+EQCnXHk1zqG6QuNiO9bs5Qk3tZijI6nZu
tlpw1qgoe4s1kxNwSRfEFhvHzNi9jQWIIIUhK4hOM0381qTetUbiaeIERoOvPTQDM2w2bBlnkOVo
UIlLQSjAkMAnM36PgMjdukN5LySjAmqicdtZ0S3F57OX+rslfXtR0OU4nkS6C0uG8E410QmJ6Ll2
LOLKrOCga5wLHSVjbOaCrr492mWutqmVsvlXH1U0ANND5y0lwmYsk2f2Hvgm5sWJ6rwUjV0S1EI+
WBJhidxC9qu3IAN/9Wji/eFrQHfhm25+FrnzYkWljxSDyKeO4qMNsGezLKi+17T4U/ylM5thX3tT
wxaXF2LIcUIKRnbUHnIOY5jIVEESF9lcAFASNoFA3x9gqQ8U83nXoy7tSybrwyyASgzlRPNF8Qkk
hH+O04BNmt6k7OW2YI0YC3QRf6NHx9ZO8onJCEo7J6Rx7j9y5JMlidLPTZmdBtX1e6MJqHwq7zwy
AKCR9ynVgGFxpKXHPvskzJ0Q7sD6GipJIMgyG1zGKE4z4ewY6hJxlyfZkGK/qiyTgV55A4qDJQIe
7M5z0w3NLhkqcMB2PO5nryCckVjPeBvN+VW3ytqyCd/0DeTQjlZqW+ZM2pgDRmOabT24LvtpSXl3
XR4DDCQE+Qr1bOD19RvuWG8kLD5EGmQyKO9QtsTJjJO0G3/kQTae/Jw0CLtkm9/aHwgv0Gy6fUp6
SQlpQ5a8yUiTJcuSDq5jTj44TbHzVfEjwYFu1p4JxWACL4WmtY958r1la4RCoLihI9/Vcqr502nB
1G7JNh0YoRu5eur9+GNY9Mm29zRbRokJ7og66skP7eDJySSbbJLjndS7tqOxLU1V3jmK7JSgqH9n
/jBvcSfzhnLn/C6HaJOHBSNh3/gWAjo91sCVNj62YFyRjJ7JMrlTYfBsWqD5BMCycaqNJRYsZhoU
LKhEsu8w5EI+9SkiTPfCXrPcoBzfzH7anwdoLipihtaEHmLmubA3bv59hBewD6C90wiZLXTdeJMb
AXNNLCc5UvfjRA1M4O8O3kSD1xJeTact79oHFbsLl1eRal4R4NwJJ3R2xI34uJO1eypBhPG68Qiq
IRxxDqeNn5RPVR05O6Og1A4765PINeahz15vGAdKHHXglNs0GgJuL83dOFbzYZHAeZP3xn1cnrFJ
QWAg7L6C7HA3cyLIjiJYhGo8x3F61NP0i1Yu28wOr1q6E8Nox6tfTHfYeJ19rae93dCDaK3afc4d
3OGKukxa3PttVZNmWbzK2rlJ6c33zQDFKfSJ/mEGec7JWdzHxpRvKUzADTH3CDv53Ec1pIyKjCqU
Ad1WuXcECU4bFIZ7p5A2AWg5b4UxDfbeMJ5sPXw3+xwhZlWWaJicB0aO1JvMDHb5KHZ79tnzdWbR
Nqe5PFAGo52AqNI5iTzNb1lhfg44gl4CwjCOY/o98rP8AfDZfZP+GLPhkVGFvlYOIyQg95ikxgyL
DUMdxDeXEnD2oVauzcw8+pKAvWFj+HUAiYnEtsUGjsWWFBPnNws1xcAjerDVGBydTobQasSbkZCW
meQ3IYMKBadp7NA1P4UYf+Ikbu7snFlpZop3PZhbbwK1UnT6Vx+3+QFpCCGLI/+p9ivcGRQpEj21
bj6LlE1Pyxk9O7yE44wm3QffHPJeOtWLqtGZiVCzGVb3bbm36um19UwCVzvqEtKhUnxm2TbCxGDl
CjUOKZ1ViYErDBVBOXJ+DYj3uk4gFeHPRp0J7rZiIulh2bFDxjMo9g5kqW+5gWLa5xAHQfbLLnx3
i5Lr0yjLbhfM4qBIb6chDl9xzqIszzKbGx+3uKn3uLwaIPmDctQhRJ7qRSwahNuaRxVjGAi8C4u3
Q7aI9wn1OnTR8CRKA3+gKRGOhL57keVzAyLG7Y6pS7QS2otPP9Xk6cykfZILsiuWxClTikUJnFwT
KirPkQc5/s5S5r9W/2KGDQthXs5j3dBUmTJ8Sh2T+cNDZiTTkVHclchfRkm+Ue1iBLGHvH2uvGJi
+hfHGxE4F6zMwQHTxCboRXEqhTrgSXFO9hzuWdDYO5mbDADktFfL3e30ub56Jt3+6Bj7MgHP7cLn
R084QJOZcrJLyWdMd9FIMjdNL5szJB76O4zDxSDblXt/wtdCwXnEBTeE8Oin+BJnHZgaNsienrOD
e4HI097VynwXjBkhW4ZIfKgGNd6xK062d9+hMuIIOfg+fv5GMG9udPk0dvo2NBZydsqHiiEUEuDo
lgeRvwvp2uE3MMYYH7oCYKqxmEgY6Ncbe3SNk6HFp563In4ZGL6HfDOTb2b6ZS6AzdKstFRZ2Wjo
+5CZ42U0q2cZ5gRUDsw8dePfjWX3KASJ6bWsOqzU7lfK6Rr1ybVO8Ww4WQofAUTxrUbaumkmfW9U
vbqExOvFodPdKrxvBzd5tIxHoSJojyZzNtl6J0nttJkrI6Rh9EwsbsCA1VhN/B2ef1g5F6U5INVq
ovARky+JoWWJys+HQLEY+yAF8XSgikOalKmXkRecHGdQvREospIMtocVx1WkmrsrY/fJBM+v8exD
QXbuXEMaDGIMGiDEvbJ2nZMn83BTKFcfaZ5QWbpIOXOW/QxdXlddqCg4uiAJ2Ufw5+hSIv8uQklP
snOSssBnpLf+MarD9A4VsLdZ/d3L7GrhLXfJwMtwbnHUxUif0aq9IU8CQAvetcU8xVAQhjyPIpVZ
nOwxVSWcz374WjbeUrno7yOIIdsg14o694l7q31Cg20xZIu4L3PRbNcHQqqBkeuMFBDpK5xIBOsp
smaHfKg09vYzAqlzg+L1rS2w2c3kKo8KakUZYLMMI+gGEVLeNwAq9AOz+ax18ez3IM0sQ2/Xf1mo
EpdF0+prUCYeN0eKLVNHxav2v6FmpvAcS8I4F+oAdXNM/iAeX2KHGoH/h6qZ9Uzty4+GRCS0jhaW
64SUk/UZc+JyvEDkf1TjMF1XSSqsEnu7ouQGJBCEeJCPidcxB5bUMfhG5/sATMJ+wM7e7AKoLFiF
philo0BPqa3E2lq1+vEHv5bbnf3qUDIvo1wqHap5nMWYyxiWEty0argZapDBcVg9vusHAvtOYdTJ
o+ibx5ldystI6vfI0nlICuMEdftsEkLyXLIE3hJUwQ7TwBbsFO5t/f4lvDjypfuuRjyLITokaWRH
lxpHM2Lfr+QYd4JpNJQjrHaARev/Vqs5gGlS8s9YI+bDSSdvmDkhhUUpItM1s8TUGDFBceDH5aKm
Js3ULmH8daKe+lWU1BAwPbjKSj0dQ4NcCxIkk+ugs9ehrciQKv0Whx1GnNTF5MebR3KBtZjmmvqV
M/Kr3ZrmWY2IqJCB+K9tcV4Dk3vg2Ws2Sk60yz7tw4ACCRQ7Q5pqU+XuhHg6vQmzHclKpEqxSxc8
LfHVxItxPg7o4Qxdqp9jJnG6Md/tQVlNObdShlF4J0TxayGA3K0Rphhw4EbMU4JGNBpvgMWPUVvF
96gUUZ9G8PjXuNPB9g5TIuAcze6LWE2UbV4/FHzWNqhyy6CA6GPNW9dUzfc+YEaMWiF6KsQokVnx
1CUO65Yx7uYvY0LFlw+PRaSrtwk6FQ/SGN7S4gtj4eE2LMD8zCoCZLD94zi4X01p08H0Y5Vv+z8M
kVbk1yqYpsekpsxu5hDTTT7dYXdvnxqbYnGlJ4nI6ZHqlShrszw82AViK44e5y6ff5IoXe4n3JIY
dHl1IeF4cSEB7KLIL9+tstwRk1Y+WlZKbpmZcyF12oUskywWd3yqaOxYY9uVdzKMEMnssum2FmeM
HobpERY/6wx89SseJtbIqZwouYksIWc3X4ks3L7xHXK15mqxWdjG4Md2TWd+Y9qUX6ZIjoSvVG8r
YN2dYpCPmbTvm6CeubvcR4NoXVQpIrub2mYbFAxvpilC/tgmBLw1g2Bkqk2m4V+bfqR/THq4NDDt
BpSJmxjs2CHLADHjg7ukLrEOpe9nB1sAhA7tqNnaoZ9cVEFJ3HEAP0r2xYsHen1QkSbsqyohoRbo
H9tiwn47r7hvIhgHknnztuQNePKmQZ9Q4ua0yYtS0M6na8usKlr8FSGkLCHdhzWZETR5dAgkbufB
Nay9mUU02stTEkSEp4cpU3n+HN4QFrf3hhH5h2LBY2IFEaNT3Qqc4mSkBWySp+FS2kpsVlYvhZ1P
7txQPBtJ4x6KFl3ef3x3aJrfwR24D03P2oPmOTtlMvqG1PycYnuPx7I52kwh92MpwMEDA7/nNw6p
TxDqgqte88eLmIFNXpxjkzjHqDuseK7GRmG/EunGPEcZ0c3LuRG9jIXVbHwoOOuBiKES9EWRHZw2
QzpQ0f4QS0GTXHrMrDB4DmP4B6VW5vs610RI1037UMb2D9VHGpJHMly75cMaqAqNW5yS9oHVyJVL
ejnf//1D7n11rdJ8qIbyeWCWQL3El2wn+FENIIXWz2aZFBTvA2FzJzqC6Quxzg1u6w45QsWLQE22
fDaKdl93jf4sOmpcxITyFpZ5fEXDwBc0Aw2FaI26570jibHzxumLsu7IhvbPhdsH2znMky9Z77Kq
dQw6i8YRDCWWiJZM/9CBJ7/Gbn3V5hey8uJfEG3QcQhG1H+oQW2p4KkFv0Izwmzh4AAg3eadPFEG
AKr7yoxXuzWumnoMDyJFBWAjNVwZMh0CgY1gsi6dul/wjtabmsR7mufy1sTv60EbBH4GSa394jaJ
ueVM8R/GKuCHKMJHaIrq2QJjQd7yHsIul/5QFzdEZU8w6Y2dTeLwdl7onYYIPgcsIBcMkEQqg/Tb
r+gEHQ6P42JyI5qwOk+GG70Vk/88AWG/n2oRv/Ux2ceumwB0X74oFz+cWoIEx5pSfebg7pSR3Hmo
zW/lmFbM3nD1zy3wZoOcQyDYAkWtS2xKlzXjcUiG9KmtOIxbm4nuxE13Tib1/IeNlgwQAMJwwatk
RyQi0LgDRgRxrR/iBqu8IdAbLPaduTDv/lz4tad9lO0sqzD6GR0/yihNXNHi8OfJwS9V0hTzXG9T
IBNZ4eLaBg3ZFv1bwtARldto3I0RjhW0v+11jZCO09t6nhhhMUKjc20cKyAIDaqQTc4b5bQC2ufJ
n8/MKWgcelaMblrH38EZPLmcWNca0+DG7BrvbJppvR8GFzoKtvN9WDbjrc5+rxVOzr1G+wr3yRo6
95BmIr37c7+XqTuRK1+9a1v5zG9xC0c2xkAEH/VeJuK5In3n3rMS+zlh9zo7FVEkpj1RloYWw5r+
7PgN25pOBngZJpfZ4xSceVGSbuwH2TbGYLJjeXwxUVQ9dEHJXnwBnrNL8p7+/AiICg30Pro6STes
PibEgYvYDqxLW1UXI1kyVVC5XpzIfg8MUrZFzN4RbQBMPLhCFUr7k982BGbXtAcGMCMey+WbiFp5
JDlmCVkonxwDI1qeBghLOP7xEaOlasgehkbQtX35GjbmDQmgwwzI4TMK+K2BM/61GOitjMTG5la1
18Qp6gdcb/QMvB04S6YveLzhsC3/J5fYzV4bNGvY3Q9MC8S1Kp3dYJnNdeXG9Kr6O9LnD5JMWom5
sYcw32YEHKNqx65kqZrJXkU0TWT/aFkJ8Lbar5DflI2Q7KT9pMMKbEGuzsh87pMsqrYrRkboxH4M
SZ4vApR+aN1/AxTh3cEvBhUdcU2DqWjUw/qjCIbs1VHjW+NYDYx91GPMZZyE+qw1p6+kBH/Teds+
4MJRL/7wBungOGdJ9C3MSr1NbcF8Mnb8Q2qyT4Ffc1wxqb2O80OfyseyJ3TPXWIHBP7IGgM2MNRk
scv/vWXBPqMxgJbszd3RPa8A4/XUVxG1ch26Z4ESCS9lDIpnOffBBQJ4bCkn176t0pa1RSyBcHzp
1BBThfs2i8vjEhyB+SH+bYL0K9H/H8ackhaNnzzhQkbZvoD3dTDY52TQ+KFcB/lh3Y177bCM1it3
QCQZ2fJQFNGcxfvW9hP6EkpkZ/EagxtgoVGP31sTUUuRWltCk4jCKQIoJ39+aeAMYf7S7ERZq3fp
EQrjJ7E6oXBQ79qL2LtaxWfRuum1AGHFadSXm75w5E4sCEyFYekuiOsfo433aaVNTg06FnPq4P+W
nvsytZ2/a5rf5DJiSbUyPlQWa0IQtVtGjwNLHI2WFqPfwcvt5GwEwauCOPTQcPbUS1oMclT+qGbu
Ug6m/yeFiseHEh0xSLwQ/VxlHyYqRORaVDpDgJJobQkqzzXPIr435g6J6TCK5yKwmaSm9feqngzW
8HA5FDjNTcOVs56V66nJ6VkVvcVK+A6MWrmlEST9bYAy5ZUMDtafKhPRHaLecNdVgLKVCytpMKQP
68o6mSL8rRkbH7IpZ7m6JvsMV4Qo+clHznOcfOcaV138mndXKvrqS2fn1D+NE78CBHH/nDs2L4Dl
O7vF6hHPYXvwSt/e8rZ1D43XFpfKIKue9MIXGxxK3ZGL5UbND1yZV2GyK48xcj8Mgfcb05nFIM75
XUAqfGwd/UF6fH+AwshoILCD15KYTyLWjzNCli3K6P6h7IzTCEYPADibUHZHOD2zGO51SEOWRwFS
7R6U3FLAGx1xJOuhEpoet4Xqdrx15/vQmlkkcpINLq9uHU3HoqaomhxMzypi4lsUzlkjkLna/vgZ
Enh356rZu+OMTCHAsPPKOGNfKs6zIJ+H19aiSfUy+51jK/kZZ/2Tnece2pDwwmZt2lVM9U9TJZp7
j5ftJm1YnY1l7+7W235ZcjNmm67rzzx1L4U3Vo+iqZlNC+qCNeVEwr4/z515Xi8ztdinG9vkbUxq
mUVMy5JBsv7uVIdfSYvR4B39gQfE9fZx2DyXYrB4lj3/orLhyc6IJF6s5nVlPbUE9dqzoy+xhRfc
m68gS/o96tP8dQqmGVAEFVRG+6cWuAiEI8lmURP0DnHxWUBnvfCGQRc199ToktwVZerm6T++kGaB
OpGoxliyjh6DZaQwZcFv5GLqgOH6B+NVeWiGUmXkmsCkVDh1t27ueRdaym8auQ2rcc4uQ6ZEVVUB
ar+lqogK7+LEYBcGAe61SF7ww3XwZkJvMYtxnLROtCOXljUYxlYGyLrZFmZ2jsaWTLk+C269j7yo
9tLqsQtZyVpcGt12rFq5w/35BW0liGks21sl698zAoRzhjaQeyv06OSi3RqHkvsG21+yqs5zgjWS
+zE8KuIBblWhKXPYZmBJgJReBRFyufFgluN0Mmoi3hZW20PU5A9/kMTK9g99lBKyBgh2aaDThtEg
nB+UTI6iibGyaHEr0FiDumKrkpChVNdvTjolDOFwtRsiufDAQKPo8bKuvzUF/ZuCTrNVuSCfy6VD
bv34s9bFMcuzj54V573Rqs/UYS5YJZz7hXhBGzi8KQ0gruwXouh6kDCyvs87psJmqZzXNDFvcQTX
vysUFPB8yM//RglrhcOIBNMRL17wHI3snO4d9X32APtsUyR3NS6yo1U3XD6PaXDve2/CeHOt90a+
t/YrCpVNYzkbF+e9LRFVU/NY0thx3pIis70U4kRIsASxQn53cfK6Xd/WeNY/p/ap7Z+WQe+/mVZU
uIyaFJWF/VAqXO5GdhGESjDnDd/HUDH3mHc1FdeIjzGGP4p4u/4NZSie4zPCmhPD7k/TXwSzDRkA
7QRsk1zrSDLmGAhZqmX7TtYke9AI8yDi9Me2s1/Qbe5xZ3HzJNbLMPrfK8vZFyVcobmsjG0aqse2
6q4WIBFm+PwUdkIGu3UOSw0az1X5hs3lDxRKb2QT8uwueUheoc7STbDlWzZ63XR4jvpu45tc+UnQ
vNBUwj5ia4w7uvPL1xbHBTiyFP9Ix9Bl2htYtZE7DwEB7CIip8hursJjs1lLNlgzuQh2LvahQNSO
ctOQJiljHk8fKaKnovkXWarWX7NULVNJYQqWo7ZwhPhrbG3R1JXfjUnNVLvcDYy77qflQ+o9pi3l
fm1PFcsrPrii4oPj/v3T9ffCjuRL00cG06CDvzG9vciwBnJgEDx+QVWG9Ugp+fTnQ0V1Ww60Pf/r
fxw9/v+OC//HtPD//V+mk/9/GCpuWUSoEL/+X4SKvwy/fv76pxTy9Rv+pIpb9t+EQ6qHyZPpOw5a
7X9PFRfib6bnklVrws8RFrnj/zdV3PH/ZjoWMSFLEDVR4kr9TUoUUBQ7AkOM56r/SZS4/MuLzDQd
RT/O+bf8nSQT/yUldQyBqkMbb3aNJ4I/U/3OmvS5cyJray7ICGcBV/6Jmo4wOfVutuOLDB68JkD2
a2JjYrjf+649bmK3QTSSDPZDymsbo8iy+NZ9DC7BC3qES96sN5GPFa5xszsCmPW76rPwFJgwa0z7
52BrcTNbhLwzKO3znHfjzQM++i9yge2Fe/wPXGTTJPDbRgrsKKLdHdLc/5mLTEld2o5nRXuEc8jp
lvgBf8z6K+fWrTAf+ygqfuQV6ofRkt09vyN8jNYrBTbMwuJ5nu6wgrMX9EqL9sQzUY02mLsF78uV
qKWButBPZ5SoRExErZoPoUZb4YScl2Hn26e4go5qlMWwK6w7YxjkmXjS6mjT5EErweqypqqErnsk
FBK/Pl98L3nw0gQ0UpirUxTV+uUfXquPfx6Af8xtt//CizZN5Sn4GB46eSVdV/6FFx2NieeWZMLs
nOZgVWSIoVr4GFlYH5F6sjJH8PihOpqBnGCdW9Q4yUdPkW/V0XsWva0QaWYyVY18ppru2hRyB4NZ
1rKQe0zrvu9r6379FXwA615SmHKxFP62Dg3vhBiMsN7SY+prBcEtqrruI5zvheFW7zi6rIdAyk9z
spz3MNpFzMFv5iwfVsxSb2VfqVK+zzkPJirLkdu+695SV4U3TJv//aNk/adHiVRhubxuMCf4puMs
oUv/kBqUoLyrwD5QGo9DylYik1dXZv1h8hIkZ0lQn4eweouBBny27gj/zvPeaiHNk5/Gz9mQcqfP
Vnclt6a7tjrprg0uW2Irls/XDzEc3tNQON5H7YtfRTSJ5zhurYthozC2qjzd/vf/o/Un/qf3g8Md
AynOcqSL5nA9Jf7hf4QEbBxtirAdknymIR3DsS626I4r94hmm+TLPkrIjwPfaTNOPo2l+6DZ5xrY
/PGn/PuHSnufSWUYd7VX2sfKrmlYDXRCbcxMPowIvU+m6MYTpZ+9Ot5ZAKoeGxSSAGOQJUatPd3K
Lp5vuOHuG3duTjBAn5FnzMc14sEIFoe8rr6sKaLFksHkg3pfD5WyG+R9xYq1dhLv03fxGXhxp04D
i1U5hchryU4kcUIUxFE05Xub0aJ1VJx9WYvbFDNA9YaFHzjiPWWVDPZbtj+lP34IdlD/4uH+Ty8g
5fI+c7jbwQGbwvlLArxTWORHdLgm/iQhkdZanWoWuAgKMetgjDLeZ0D/OYXrFhdicWQDiwbAhcVv
TMjTmuCQJq3zxCAJHBY8PnzMdnQoSVXbhNU8fiapESJRNK19JLwFeZFHt2Bw2LG6+YiaghF7gn/x
qAIsIt1UTFeQhJiUWyGvclmlzNH4908JLmLC4H6YvXNnd5Z7wzHBtE2Q/hz1aYX92vBgFCXlc+nX
9asymTzz8oBGS+bAa1MH9B2utV8/C7Q2XwFO48HN6id/yUPUbdkg72rEnbt8Gk3ErUWL68BnJ7a8
T+QHdnrOvVnOt/XT9iOz6+5fPCXryfbP7wBHOC6xbopb0HXMvzwlbZuO2hYGxpyGUJIhNhMeuoKI
2raVsIzJUmj8woXjabAgTCL3TFCHuyXaSL2H+CYOMC2mQ8zGlD1qEJxJ5sQUX+mUBMXKvU/T+LLG
mqBHzZ4WDmCwLI80Rot7ZQGrGB3844NdFkzQfdT3sTVeIFcbuCbwTul89P/FW54EgL/egY5HMKol
pStYW0GN/+dTzKhGpK+RQCln9JTuaJcIXx26ipwJKAAtyYpnsyjH53j07mpXyw80Csa5Zje5Q+zl
v/a2yPYd3p5jChHiWgaNhFA1muM5zPuPCULoFdlO/FL5rQ3pBgd3jJvsxTOsV1sNb5WXuuw5mFCv
PNWBRbpNJtAKznL9CGg9NIKTgFBjoIGLL6kAL2031XRalQhIHYsd+/5mS9uLNmghY4koGc4twqUt
+k6zsCznWHsNy9sUca1PbfJUZuMe46B/jlXmnimP41O+gKOHpN8ijUXuu+gt8CmPKF5/JjM8lNC3
/w9f57HktrJt2y9CBLzpkgQ9WVVkWXUQMiV4bzKBr38DoM49793G6zBISXtLRQCZK9eac0wd2y4g
NGllvwe4rw8+P/V6vnaNYa8bibK2NVJQl5elkcdC2lTb0SzgzmpBBtrC09aDCH8pVu7da+HVZA3R
beIkTUGkOrR0FxhvnpmfRptfFlwjnS9a2Enl7RS17lGG2NMWYlC96zRCDZbaLDf0ehd6tN27Dg5r
5ZmkaUDsBknR3qMctfNq6Y/GZDLvksZ66xOnOwhPmldu3T/QqJUDFI/86jFFyu3oM6jawNcTtIVK
VIxHA/DSsAKXjxc5HxrmvvSt8nvbV9WHbnolLaQ8W/X9MD6hG0GjNVn2VxrAEK0kpV9ScuDLI9Hu
DNNo/LCr7GfWAtvFUK33GRLJnnjRY5ZOLxnMwFU5YLgcY4/mi10BzXPzH8lEZmlYDe0pTG3ztanE
iTi6/EfBcYfO6YjRP3SCfhc16WxU0BwgFmN/dA1RvZukq1CK0MCC0hFoKzG3zW3rg9klpJSWAbVi
1O0t5dRsoNGO5/loXtve+t+WovXx2qraU1AH6o8pBowUI6i/NeVJ7SYY80gUPqwoetEy/m67wupP
6wIKRlEh4EyEoR9ZFs1mK9LhWa8H820aIqRPQZ68YpHASwZFz0oNZLHwXa5QeVH/WYH4SYE2H1o7
n9lxfMzcbNhNYK58fbD1t+WjPj0HjGfxvFCgF//zB/rC6J8sdXydHMiY0G27XTU/uX2hHxo4JC4g
hB+mZccsrMCd7MHkkc0aeigpEFK05+49adL6YOtk3VCwPLkzhFqwaQSEecTZZ2ZmJYN1I3nqTGVX
piLAUR+wdapE1JF/vRlNJz1VBCWvBCwchsCpuVsarJox3pu+mjTYW0V7JHgxf44xsGzawUTWKdUE
lg+eQGUy4FWipDx0Ea3GRcIkvRB1r1rr6CJZQSSDhyW71I3cVT2jehdo76Thum/Ytbdl3rib5U9E
eDDk2kX18U0UHewU2WYbVjqYk50Mrsu7PnZJZcCSs9Eb7fD/3+ktzfpfCZzs7q5hGZ5uER1LW8L8
X8Vij1HfUSKdce7ybUepbZx10Xg7tWZhqJNpeM0Qv14cnN3D29TU47OrqljgQI+uAJjg4O+6T1gJ
c3GQ/gW6tilJ19KnAeZkWgBozao7iRkl4XyiMzZLfg064+DUqZ5xSjAtzLDlBfJHwiBy04ADxAzo
1ISaX4zKPI4c1valOSuLOsU6VWbx1nTtDDjWkbJCsHuaBEmB8z8lrWeUcw8/STINyGo6NVD8rHVD
2tB2wiV2CCB7bvViIDVCZD6w1OFXFA/PgL/+MKgwz6OVVje9U34wXgAZThyEhnrsFZ86Bra0p7FL
+58WP7D5WeqCU8/Y1JpORhHu7bBhQt5O1aqFHLIbvJzvKehIyCKYYWPPzdY8IYEGivsWbAthgjiX
9o91EGOFy22nlIcupvcKwRVSD1F9/kJ9zOvc3jZJnWxMMHYNmIVb6o76IXYxlalZ/2THQ09WHd93
oMLCKfB6tkOb/RnZqy6PZdIZi3WV0/1MQCr9sAYoCV5TRf5UleZWxatEd3CIXsIhDlY5VFAs2AOO
0VnOZwKKOBrgovSQNj8K4N/LSLLsUWHJwn2pcACYB9ctX+q2lgRr8lAnefGRjmAVRMU1TFi4N0On
65AgTXtf2E1D43uEXqPG+xqp9n105e+IYx8zg+mPUWvuIZ913kBBSWvMFBLHHneRFhp4zXnOCJSp
oEFaVybv9zGQEALn22aZ2qNECZByz7sDMyRo57rAzT6q6Uekd/V+kXmFLaF8SlJifZ5swNWPZ1nM
zIbQ9XwNukiH2G78seSqFsIEDBIiGALT7D1VseU9JXY1QCLVrkUxcLIGrp34YPqT1SwYofst565g
A2YgFvE+DS8LHxNF0rSP0aRDq6tMsMO8NLVW+XJZx/CJM8nRKSjmoKflxaa+3T5+t6wHYjYTmzwd
SpNtMratH+gJPIEYQnioYuRMXPg+AAo+i5y5KyIAl0y+pt7XEys2Rx0OJXmnQikcn7TRBTyld9GX
bTTbKJny36jxNw3g94Fq4/Z40dGo9wQg93E/r0tGjQFKRlddJzpIBbhjm6X5F5XkFZll9Y5NeWU4
DZh2u9w5Tn91bOGelptYcuw6Y9hBxDgTyvVbZOnOWxpZmk/XCQxG1B3U1unov0rQaua3qnXFz7rG
ZenYl0pzhm3Y/cost/0RRiQ3B3kHiEzWRcRRDd8LGqEYLdnQ/jLg4yvCjPekhQHjnmVMXgkwTEeW
sk5E6NGn0LUthTyam5HWPtf16gaZR3x3y40iY9gNc5ACgNZ59V+ujAjbg27NJk4EdfsUE9OuQAQP
3Lt495iZ7q2xes0KQ1xyBw+SYpBtk+9Tr+Jw6WmNA8TENTaE9mASrTvIMHNfqhnjt2Rs/gx5TH/L
DCZvQxCDDUGxb5/yqBN7ERdIFSUmFkUaN8oyiYgab2wB82Zv1RjqU6hnX9ngvExOQVzpsI+ccnwf
Uu84zOlvitL/Zjvj7NWnPgB18UsZkLoSJ/irUVllqgK7dasf0honrRrFJKVZlnLIuw4nYaG5s7Ow
JdthXQg8UmQZDP5YdS9LNOTjEcPMMT5bc5VTZNnPosZnk7Sfy94xtY63b1oTwPCylQi+9sQJQ9B7
bkgCt9rfl3U0Tznr5g5cB7rb62Wp1Ib3SZXyIEkveWljehe0gI1r3XMHypR8GcFTjqgWiMJcSPaq
E56VkoGnYodcJIXJhoQqMFrRRakUFTObEe+TynzFTaL5rGjmOxS8Ny91dlnFCv5AQw+v5Vj+NPXc
+TMyZTU1E3MqSpNTC+Bz1XPLPLVGLW44+Z8dzEGfXtlZYH+wY9WB7X6OoX5B1kYSmY0vGcUK7qba
2WqWUz8NpcG/gl0jIBLkNEYOPaoZ5R1jmqD8NZNX6ZAFUMSZfq6tXnlXVHVfDFGzm2x8lWFTrkNy
Ob6QqAsEZ6NNGpzhN6YOTR9SBtUZR+O8HrzdOIEfaxrrxtcKqV3/7lt6GWi1dnDtfqcdukSsZMZH
GXHozlgu1lGlOGugq/bt8XUKB3p0J3Vxy7vqSTOnV4queyuL6kNJmbmnpG2eHETYl17rqay6XIE8
N1GEgoDEWNNagZ+zALjBbzdru3Wa6wY3dDbt8XChhmW3bIi2+KGiYXdDnXnPXHw5if0eTOi4vLGx
joTLvnrETHeuCRIuHMlKTJkYr0o0n9S66PykEQP+aez83UCwP/WW+iWnUgdBNgCJJmEWQjYzeyOk
EVf2n5Yoygif49T6XgTE/BEx4AXePky676ZxfrRaHa9dmcTPIXlCpMf8550oCDPGm/ZN6S8vuhkS
UqplA+Ej8d9FcK3YPJ4hGkPVTJRXvTP6Cwh0Vvn5JtEJptmkcOeOuhZrn+mbE7bWvWzTZ6RalR9a
7ex/jDltj2O5Yj5en6y+m11iAFk2CkqpFZmi5lNklHOZ3EKLUyxAq6xvhY987jc7PwGTYW7DreJ4
U/QQoJYasvyfQlLLSQJrIxJlH7th+F6aq1BSC5dulH4s76ap38qmtPbuUFG7xBO5l0aKNkjy9zx2
tHnRrKsxjV+qTDEOotaAhU7YXBABo6uUmWv7bho1b64V/ZEl6IplpWDK+9J1JOdsmkAGfiUUe2Pi
MlE8CwNoZcIEqoHapu5gQpHj4U3yGtdkIEjziN+N2IG5Uk7lLuo8b48CwLyqgfLtMvTfd4CWTdcY
P03cbVZtf5Q6ntcgsrOjGo+nfrIUxMHaJi9c90SO5lElJvfaRVZ7V3lQlQm+gGqdMQITUiTAN2Ew
56WMXxprsIjJQLBkOczbHqsdECAB53Jmns8z+nQkR82Q8uam+RZFF2BDiN0sU2p5pQNlH/NAueV0
1y+pQTcjrrz+Z4mdUnRpcIOQjhykRtc26LHy7hJlvLGDwXy2Ey3dkWaF88pInCuOebHBodEczbpp
bpodPM/CnlHN3kqm4leC5PZmyrS8s9zwENVG/toxuN5XwJqgQTIUNwkFE1PtfKbA3GEBnMeJX+4a
EzUnUgpEEHbxTqLAchpKFZB9NSYk8ovyF/RNkPznonFAgswpliZHZw5fbpwmF9Icgk2bYTiqMg4q
7BTOvrJA5jW5qRzTIX1agonBy8vZD3n6b2Bx5V6NoV5VnegIm8htHp4auwwHJKg79X6p8ZxA7662
qZz4lnNWvz7nSuDPYTBRHRqP0PtuOZ+NVlj5djViQrLsX2Sh8y803PFaTl5+ndSWLgRN20tZFrC+
ApkwUR/crTqOvyfBEHVq4IRnCcfiR9WXOylnLlEPfifE/GJ5VMicZesqODeaAIjgvtkBdWBdldZ7
Xb0JbuM3t6iyW+9ZhzmDqGnS8BraiFbQVOHNx7WjsNUsKiAO2uEJbQ2Ki5KoZZOkrsvjUa9Srb8F
mV28Nv0jUNFsHe1VxNWz2ilHt2yU5zityi2Fin4yyYFGtxNRG7uN2HMwi89IBPsNzAjnKVaxrlJZ
cbrKoKa2NW68nevYNiOuzryMjfnIdXJt661Lp+G07ICm9OQ5DctjXFVMpwt3JB2wqSPuADW+IH34
XBpi4ZwRbc0/VUnAahhDzzYwv62WKppuUywQiZXHR0PKq99NJ0vuKZF7zGZsjPqCWDvEPDZGAlCV
y90VtXMW13kk0OaqGtF0r0IO9lAcxYHEt+kuuoyyeEI9EgV8zEry6Pupi7YavQC4a8D6Q9DP9ldY
tcQzREp0SqjsCNOc32bLW2kj4ADDXu57Wx4WN0wcZcUhAvMhJXCQ5TKb1FbESTe+Vur23MHBgolS
WyHdLi/QL3kOEF8roeYfU0xoHhjDzsHLHRCoIGDsaFsndc35YaBsanqLxLwkCY+6jU7ACFpOAgHh
6agM322rI9bAwE8uNKmePNKwPbCLq7grHVJ2OaGk5STPmlK3+zaRi09750aBd3NLF8C0gvw8wI9E
M57OedRk4y2aGNFN3KHYQy15Ux2Jgw+xj+T0kq/TCr+NGeEPrKOaHKAkniNK+rfOMaqVJYz4T4/K
v2hFgou46M91bRIxVg8/XC/NTiC+Z1YFSmcKpHUryhAf2Pw9AGNDrdlph6KgHFrSuEpsVmorMuBt
3l1VDChVKerwuLUuGQvnTuLyAhtD+Fdnpd/mkIzPjyLAqE35nBLe5bX2zzYbxh+YLlgZWroUmgn4
2qh69+6p2GtQt3yBCfX8PtXlni0yXWWzehsecQY3gxu2BJ6AA0H5FXrRU4u99JUZS34KyA4ZbZrC
fpaj9esXhbIHxG9NO/pOoYm3cdZL2QMjnNpTqWjBrWxdF8rzkk9lljp/g1vX/O6SAeZsUF4TH66o
1ABWDCIjDwpoIrNo3pEsjQ3m0+MU1+jo9AAMcTjovmVwf3WUNI5BEvLIFIX/o/qUJoazTqKc2iqg
HYMo2q9kgCBwCsQV4zjKUpOgg4DdBjyrNDmylX6+HEKXPzJ/TLPOXOkFVPNgHoDZbhacICe60Hih
jbawe2JUTlvRzB5zFsQ5wA478iuTz58hHT63ygJMHLyjSC/enbRIDyRaJP7ktO1a9pZx0WViXvpm
MC5x4Wg7rah+1nOYkxVY1iPWqQeS7IeTio5llpcuXzA5XsE2GTrXtwQ21KAgW2N5gWe3R905Hb06
OmqC5IW1jTOLk+AOLktB/4sVuHGVfD/CANjAi2P6r2vlvwNFYUpmH4A5m3S8GK7dzToc7HmGEftD
q9OrgQFCtdsC1dO6Z5UR6bMkt2KtS482c8KYiPwcefXiqbyh8X2TTp18LcULQe/ys25BZEB6e0/p
8p7zdgQH56nKJ2cw34YBHOnAwtPCbfZFkVFWQ3E4T3qdX6RSOlu3aKILHrV/L6lmnQKiDJ/idPih
JFbwzZZLWBSaycdkIAD4uRZC+GIIVczYc/agazTvDCcRQ1jzQ+aB1sjhwp/ocHELLW/Rsd/kPjFG
bWVEQfLLcbp9T7HJuE1CZvHSFIx5kJ1kC8CtmKAEVpM9/usoh+EMlJcvpTvOCe3yBZwVjT2ZvSSi
jI6q5Rlrrg12H4cO3ok8InzIjzJw5m47JM0pU5hhjUoyqPxAK7qkd48TF27F5pccgxb82bJ8WM2O
rnTqC845sLXmiI7wvfhYErT6Cd+L206XaI78hOH+53EkCTXjfUlTD9ycikzvh5VNYt6xG2nBDYIT
ChB/fOnau1OQH7+sHI7+0ytD5dOGF7JffhmzIkEPATzjrTFa3smg2xpLCD6mlp8izRFfGU6EDWp3
eTAz6axrxVqr7HRXw+xNuNeze4lm5CEP0ZulIq5vWcPuZ6l1+EdTbrHrbjVs/P9XA0dGrurnNaTN
CH3qBcAcd0urJpvlozaW+LBBaHmWQs09ZNGE6nBswVXy/IEJPQmLG2s2y5aVfX90FcVEdxqOR7ZH
Sb2OdNE+EUYGgAMJM0Q/7P+DS6AGjVrYLBhIKFSZ0ycb9IHDegnscUPnFQXrxOlCUVdLg4aRT3ZJ
+u7O8LCHJhiVDHSmf4OjfEhSvHzzFA3NG849oDIXYmqhM8/9h9alHdRw2BXtS9gMke9a4fB416Vo
1AxGd+c83VP3m295lhs3NyY5XhbyvWsK9doF9m8ZpOaVHqC2X4bnywuMd1K/kUSTjuAZu0JH17m0
B4y6GBgGa58eyXC30M9mC8wAB8nHEVt94M99S+bLmnA9YmGTgjDvuVWnMeydd82xPlddk97tAY8v
56oLlVl/i2oNq7auvUK6+n/eSemuWhUxXtCqBg5L4kxWMBXCE3AbgJn8muIdYzkfKotePBsyocHZ
NE9lW2ZPOtbsxu1fekPpD482pjU6pwnO1jXWjVU5zqm6Bdpz4q0QME0zE8EJ4VIvh494PoFArfvt
eK22XoJAYYFh4W6EfoI47GxNp1d80zTB2IfMtBaTTq7a5foxxnKFsrVGMNEGxdqhDk3IlkB8X0RI
UkMY2RUEYAHkKuqSy6M7U+nIwOdDn0ZpvXk4DWbJruqMAWG2IIuVZu7tecWzNo99zFxc7UjDSiGm
9i2Jdehigfq09HbmT2OfTufHreuad9vGjZ5E9Bqiai9okwO6YjFHdJBvGP+8LL/kGCQEWmmKRWLu
a3uZeQPKnR2d7pLkFmplyVSalR0xkhyD+JBbCmHNxq6TUfS8tFpTL5hwLZI8sTiyQZXzXHfRCTIe
saNN8J9J2lJ7jE3U0E9otLPeSmjHfUdmJCQ4K22PM77g20xfHzYprsSTmxmWP0wQSZfJBf4HSK0S
GBlJ8N/EUg5X2xbY3DHYbyrIEF9lVX5BSTBOdFw+27AIzoUHwVxoXvOTfI8z2azyDZJgfUCOPnMM
nHVEAiYZJdWhzrz0g6Jvg+cUOnyeqHsnrzJ1F3hy2+hYu+durZpGpMEHw5POedIfRFeAB58ABRtJ
e7by1ib1ZB5IxC2A8smldwwVAm/n44I/VsQCmewOLTdadARV5xCv3pqzJ62V+RI4kVn40M1AHE6q
Sw6CAgpiHmMnismNW/FLU+M+5bbS3l1Bf5RnPgfFSFNhdBGJJakVnctZwgqd0Xq3bJtUS3D7UG+N
9K5NmEI3sXfN5g6/GyvkRsruVoJW2jqdHBrfKK2W2qgkmdUc5bMtw5/AetzdImOnTR3NueErLIRr
YywyaA7xZrAUuq8JZfiom5JciNGkPY2dqnWhcefldCfLj9Hicop8fBO6Oxb75calcidVV3SIsImk
WRz4+ZgZWysK5TaO1MMSb6eGbbt3AWD4ESSEE3KwauP0bXyg94boxfPks2LG3bZAon7hvKfulMS2
zhMBy6lVw3rQ4uhiBdpwcGIQN5mbQg+evQw6iYM7HT/tShu7b3y99h9Fen5mylc4mmTeMtMXUWoy
D8UWmpsRS3Fa1rtFL1iL5FsNK+fQ9IDspwavpUA0th7oDZ8tVVabClrQliXniymqs05tPB3/VQjk
stkCcPHOSaXjfdVZwwpuyUarxSlV3OAF1cvWBMKkFGb4Pb+Rbad9hGF5D9qsvCwvDnbtxzv5pdXH
OEliUoNaCApueotsMo63TGa5L8pAP9g9wMbGtg65NuyXuw9Aybdwmmm7fPIq7187jPE/zFXF0Cju
j8utP2eLcBYS2oFuGh6Eti82jiA0mcy836hWPq0xRCzViXuAkIPhdcnUr1B8JAHnf7d/FOkP4URg
tNlaCe1qiyqsI7hGOtAJg9pfrhP6/35LMyLYpCTLXkxRJLv/vjOTlhZlaohjXb1XTq+9Li/YGM4Y
cul/agSvg9aqSD5IdOwXdnY3BE9mFwxvFhB4n2gPHIVT97egFHzNrQHnNIYPq1PlY03zOgw9wPLN
PlaO9dyOzUR9oZmkPSmKeQHeZa9NqU0EaCruh1UxcrFdNTwo5BytHyMHcNlvMVTpXWhD/7Ma9b0s
IocWMkM16L7Jk4jRi9OFpY+YtBxO5zHaNOSsgJq6LWt9/MFi5jR29BXqQCwyy/yb6G7PpgewDp9H
c+8TIhtnaenA7HmtaxbS0lI5Cr1sjomRz7L6cch3IXIRGrsSC/VkGdskEMqm1wDvqTWTSCJKiIgm
H/DijK1D5dDnx8gkzKmPw37T9PpuqU4WRQtkhhrYB8ITD6HWRkOsdam8F7tEm1irJDSVrYMNR+n3
7nxTKvM96maTuTM1QM1S17KjndaG34ogvFdD/QZazrrT366fSqkdsYKRNjNiD5uFAbnWFs86sKAZ
bRbsR6spd5IFbyHNXSpFwyHltmAOIa5hqk5pK9Ze++2BjGKo6kGkygd5K9oI0CwyllOchJwHl2ZB
KbrvMtazUyjj6rC8m7R6ftfFexkZnyaAbqZ6sdPiyFxFZdYytg20QyjApCaerh67RpxDTJnQVoYa
2yHSRqSOX+VofncDzwZWPTujUaMo7hEGCFv8Mul8tMVaQcsnyOV5qhvdR90PAU6nuPXq6knfITFj
pjlUY3QKCN/bpLOZkANo8YTMod9Ubp3AS/RoPYP2uuQG4XKit74BRzaXti7hstZTxEHRNauvLIAl
uiiwYGvW0PoKY7cMcOkzSRrCLPAimmVJ895GIqayhXSH8aK3PpeWZ5+xrZk29Ie5Ylh60Wqqjxcl
Ua17IzyMKhNV6iJ7WToKnZ03m5pD/9oq8CcRrwbFMoFoP2oyuypOKADnpuPnIMeIGnJoVmHvnhrV
jK8mWJIHgAXeFEFpmMOWOU4p/hAckr8u1As+ePg8X/V5CsMHk+H8XnQc0pYuoGSZ2JYT2hBugWMh
mFIsm4wwJnlaPlYFzeB+mMQDZpPyY6vJLiyE9cftgnPK+fZsuXl5qsOcaMNuesP/bVCmTdk6I4Ll
Szd0hEMGrkS2TxxYkdRPTqtACJ+oRrsZYtlEA2BrvFu7x2NdD617NFVMWBASdXEoh9KPF4EQo5X2
+BCFLPVR1kyfSfB3IYMs3I9mMuWhg9QB5onkmjDuwJgFlXLp8sFbR2G+hRWRvlmCW8oxTcdPoi5D
eR1a+05jsi9nU7UJ0fHZbGBdhV0bnvVKzzglt9lleafOHx/vPNIS4BoPW+ynkkEOBGczUX/2vToR
hCYdv7VC2K4ppuuEZvJ6oDOUO1p4XA6LOZnBhQNj7XF+JNHm7KBU4iriTwbQg00pMHHBuUnod+Bx
HiKccqguQApBgyohYYsc0kv5QlCORHpXy5VCSNcdGYfcphKVigGcYiYDaYg9kLROjR+NTvK0dEt1
a8TINrffakceIwQBeHWMEaur3Ad21H9k9mSuB/gxUZyOR632xrUHBypMk4wC3dDvZf8UjiBkliaI
pRZ//9Xp2A9faIb/mgA4cYxnPLgy1Oal8nJjx3/np/mUv8AbMu8oM1bLjTpgCmJKx0g5Nd7HICs+
geOBBamkvUnjGnzKiBpyCbGEuZn6Gsoef/lYuXYGo9NrLpzMiS4pgv5gmlLuUq3qmQ9B/WDQ3dLx
mFx/eco96AH/SYdtsqK4WRU29mgq7COFiLwUCge2Ph3peCp2tVF671ZbSXKKU6V7jpmtIsAu2q2e
AJJ5fKRrjcA9eetJmNLbrnnLdEWsi7nMkhgbccFzR4nFsA+nahNUY+6PHd0mJ/ZQd4F7QqElD5UO
E0TJ0wtMd7YjR9HWouS2EY77iS6WUqeQ43Mcg+usSUbeQTwvnou4xTle8e38a3NzpZcdjuo4X6t9
xl/FHAcMkhr7XdCAV9Qcxw/5yla5UjHfjAAOahnBFwtEyo26GrZt7QJyrGF+RkP9g9CsmAPhWD3e
Lb/2+F1BnVlWZrtJej146TvGB7CDtYMbx8pLa9XwIeHdygSk/6rGjfohLOKNlBIwTdGTocz4R3ti
SBdui56oUBwCDggCBejAMsHVK6jM816cV0XDYdSRGyXslRdJUD0/N346xmGvypSdAbI8Vo9M/9Nb
XrYxlh1EJFjbEKfYV8vq7hFIw1cW736VoXjsYPwTJVHaprdPzbdF/fbo9jZVwDMHkXjFxcz2dqNN
kB+Tv6mMn2PZg9vIsR8TzML3k3sRZsTYrS5hel/qBpznoz+VK4jC8S6zGEcXJjpFJbP3kJ21LZjK
2C9R4bya8WCAYiJftkDodat6ihrYTw7eAZogBDLAipUYPMHCq6VxqPhBV7U+ECdkex+dGPV1S/jM
Ota5oID9gEtkrODNgBIEbnWHEoRxsmS+grZFhQYBX/aF7Co4yp2NQaDcj0mOAiUwmWfn5d2cPPrh
cVHTU67v3gRoGa1puLaLIlwZGkZXAP0rMrWmFW6LX1FqbDoBv8vpwlWLpPdiMcWipR/4SjxneEe0
NWrtprSefuTniQr4VISqkutGOMA2bLjWWtgqNJqB6EReDjc+7g5WVReMg2EQQcwBw1YPa8iwVUvk
fdqS7IAp47eezWEYM6KwI/1ar0gJ91QIX5M90V5XVtVsjghDz9iWTT3w/V+MBFRv2vZ/tcwKV5x8
rXcXmC/ym3EbAe7fZPOdJEcasSRxXDsoKLg6yOW1ycEO+vhsKWZ70jBQbBnV0wSehie7j4FLImqY
s0yMqO747seY9CDrpztVP82IRlTo4JBMsz/BMF2nIlZ9iWiSheuE3W2Vqkm4I40OBLXqHEZDCfzE
7vqLGn4DRN5Gg+SUitGJ+IsPzrj51slL4fc1GjgyKWYhNn2QGN8GCnNMZbqxM71KwldHbUgq1Lcx
Ne9kI6yykXQpaenfTJnyZ7r/FulCvGD4J5VKKtlen7zDJI3oLNX0yZDq5Afh9It5YXx1R+upGbft
wMFtysEwOHqOhK0f8OSX4tibkHoJGWy3BNjjVW1+ap281kS2AeJpv4kCBK9jdH9F4RjUAHN66xzF
o2oeGIdU3OQEC2H0ODGTf024FJXaZLEexIP1Q5Y1OOTU9tWEcZLSfsgQxCqCmp9Gw6YSqt4eUSNh
ki1pGa3y0UttPxRt7EdmxVFQU5+jTiWXDcImC3j7OtrILkFKRqCItxYY+RP4yfVItiKtAjFcq+hL
FIjTZKBltxKyKM4ch4ncQDGjuu/AcpR13QEl83ICyWzF/RPmk3OVmo+eBMhdG5qnbVopr5Hkkmah
t9HU4bcnCCDOkZ87xc5z6JYFxCyTmpi+eigadgeHlvqh6do7AgbnJeEkJpJNXxX6VlpoNFmviCGs
mPz1cCnWZddt+W/VLY2yDgol9WuTPnfd9M4dMu5jxE1r3UDEXYRu8ASYiD/ZwxTCXDPtSA0g4qtU
DJ8drfdr1bmHHPw5I8fGvpPKT7L+IhbqRPpqMbUbEBSCIS1ZHE3nWrsKvgKx7iPjSl0vD8Jm3RH9
JoYLzb3oiF1h2Jx39S3A6TnL0in9IUh3Y67+pBH4W5jljh5jRt+weQ1Vhriyxp6mpS9CEkQ3BcBR
SSIk3miqgeoV0W0sVFiQaQPoXfEAOtTtoQzlD92p3G3dZH9zARG+E/I45MRtCxjg7DVOt+Z5+IvL
nw3P6XfSg/rldvxMWkW9wSAi9wuSDbk/AfA6dJ955OM/bs+9kFkOSBds7Eno5hCdNWejE7jM4ILS
TZG6D+cUX49KbkwEdEcB4QLxnbjlEIuwFzmXLGCnEyZTRYunZ9OoXO84N6qLM/zGcaSfGI3zo1oa
6Sc1LQa9OKO2PNL9CK46jNHObdJrWAe7bECr6NrusciLo9KgNE4yzmpGo69yWyeGNWKW0Xs9qVYI
exZhrB+J6tKaLfIzj+FHYwOC0VANaMgG94QXXdEHausI2AlqNp3+t002H/oOfaWA9GdceVIMw352
oEzMziX9lb0g2ODoG3wtAPsBDxY0HScmdjJtIC0Hz+EPreu1PaWqTt4Xsgth9t+jEvPcRmG8cXWW
gWT8yJI+IVMzQcjTJ1iFiq2rMIckyOsUiK+S4TqtF7npI62+js45zn+pQascjL7NN4Pdptt41Amb
mMJnJkWmD8IQXEOpnyX/Uv6S8ndaas8gQapDV+Ogc0GP7Ku0q6lw5jzYQFbHINz3SXDr9QGm4GxE
zaPPsm/ktTWT3eRo5TNUUDJHknVhVtFblxjfZR38CTnObGD2X93a8448SZuyAqdQRkQJ1KPX7V1F
fqkQkjY29cCq645eSeYEAjVSMkW6JfmZzbEarb3a9itTn/qdblUEeSQZgql2PFhJGF+c+cWM27dJ
jX901jh8ESyMfDDcNVar3lI1O6MTy8HqZd6pbJjhElNbrl2UyDAIDPs262mM+WRitSkH/1j/jJzw
pxvFOYwIASG+6D4yEj0vMYX0xvJeSRE8wGMAcaqp4qV+q7pJ+Fbtff0fus5rt3Fg27ZfRKCYyVfl
bDm7/ULYHRiLORW//g6y9z29cXAvGiBESnLbEsmqWmvOMVXR/Mzr4NGIWUxjB1xzy8BlJ9EUhJNn
b0eqPsB0Eck0tb5tcxeym+NfM72rz/A/+LAaCX04ie4hcv2DPgEOwY353EdecG+MtthPHv1mUjK0
e03JaWtGsVoRoXv0hiw4pO6k7VrsmmHTqpvb8ilRKCz3YYpN1QoYursQHjxY8X1Y2YCkodqsWpSM
Jy/t/xpl07SyyWJ0wm1s+rS26MJjEpKAVbJoq1n7wmrEum+Y5DeQ5NetSr9zB8Oym7vXqb3jFzL3
o8HaR3BH3bR19UqCJHrXiMmskefXuCEmQYA5QdYfFFcxEzuIHm9xrfQkMfoBeT7wuSF7etWhd3uM
Sx0rEWZ4MxSf08ZyuRXR+plHhJs25CfmzlgRYsScTugdTQg2sKLsdKVTd9jVpcFgZSIjEGiQ770F
2A2jBzZhp7BvXsJMXdc9UB+unoDaTGLyKhv3wVHcyQm7xvfYIqWC8sya2rjjpGcy5LGIb7fBRs8z
a0uMc7GRDF6oOYeSOniqDvTMX+vMFLB6/WSXD/1H12X1xYmn/tCZwXnKQnlKtX0fC4j4A+qz0B4h
3AzmlcDcCdi9C03L9Xe6OderEyxS7RTuAHfioemEtjYnAySj5tmbNOxw/ZhP7tBCD6HOv+pMJrVE
of30LSBXmkqtFa0F6MaY6yjNwS6iWRQanf0aAViCzW5X+0E+FXWBiHpARzLh3kFXbgMQHzkxdA/G
eZrSuDHErbcFaWbAlDcW6NNzHhLMSVuHQEWn9c5MW9apmUN3w7cFaggkbEfxZp14Ph8UM0xUbe8m
PZZNRkwBBrP6j8tSL2iSlZNsMyKW3whH6nOET70FJDqRqGsTASMbWCWLJSq4jbf3hczWfdLsxg44
jMScdnQNuqIm2dRR+ayxmj2BoT6WCtm4pw5F6K5sTsIzRXfjQthZtkudCEBjJTesnfoX+iG/hmiM
kFYF+pM3q7PRJG0mAxKlribuQIb6cns/O8QUzcDji8PQv3tVU15Emtub2M2JkWGdsCkpKWyztLc2
dvzAAJ4ewqr9PQTZA9oja12YTFijqSDHYfjRGk588gMkM/S2Q2zrRr1vKHitWL6GZ80aAMmTLYBd
ipVy6ZAN12lkUBtGTQHPH081WUBpqWeHSuSPrN7xyIeZd4qa8OA0WXr1R+48fcWSaWys/YwN5buM
HqZWlTvXBlEWgLsnH+dcRsDXQvQ8K/wTckdr+zMa2+9uHt9ytxR7pf0eknsTV+SRZwnQhSFtLyRP
s9BF3ICvfsjVW5lBVEbPmO+RwXCFTx0TN3LDVj1yrHXdOCOeK8niGPPNFub40eX0JLEAiF3IV74t
U8/Z0OJWRIrgydMNwsC0Fouob19kl8YrL+nxTMZQyPyqSK6Wbb+2hWwfqOZ3xYxMAdbVROO4hhHX
IAGpy9Oy0c12N01ldUwzsDJYAun4dizVXNLethbMrTkZvNjJvnu2U/C7uuzfafYQbWowfnq2VxKS
UHJNLQ/NTJSnZL5l/dtdHkkUdlAs55f/136xHGXlXZKgOvz+u0t5Iz21sSdeKLJrLynCzypl0Ijm
PVnlH1yLCSRy9pKM5Y0mCuvkVWX4mnYUC5wm9PfLsyWnGm3gftxmpuqfsqBCTmV0O6ehtVZWzYqz
hgxrwNIN8c27ru3VJvGim47U5drq1b4w0+kIlKw9TdgVY9u75eYLBgHxPkYQ/wlVtN46IqmNsHlx
8EMSX49wuY9ktbbj9hGqnUuAsovyG4dDFMfZgylpmIg+rrdwFewTjK0Vg/lm8Or46FFh30LjSki0
CfFGUVz9qJ0zanW5M4mK3dte63CV6hmDR/Hgk7pwTzIRHvQo+iy79medNVfbTRBEQBmbRRpvFdOF
S+WJ7kljNWejnCB3sbqYQGonLYgel02nhPGQBb+R6KgtjUoqd7aM970gV4p4K/5yUx9jSFXerer6
/jaUCYkImY0FwYp9/Oq+9m5ozrcf3EMrNF7pm+kvlFU0p3jrQsWKMxH9cz6RduF0/oqCWLFnCSwe
g0ilJ3wDkArFmK0UhdPjlJcIfwfaRtYoATMZlK8nxMlclvL23pbGcCqldouoseyHMrSuBNz5O8h8
LP00QtPAVxjIXhUxPM501OfMzxVRJvp1eaIJOnE2hxlwwcv+bdx4NK7Ly7SRfhfqy4HoLo79e8ny
aDkW9HitMtXp23/PLk8IuLzwVRB9tNQ5T//rByy7eq1zv7b0/d8fN/9i//XWVhKgOWaoyv+9998v
vxzLNRMPjz7Vu+UnMHWCTK6qxy4UcOdrL3ROUTnHb4dW6ZyWffgUrcUNmKcCk4NW1FHMCMjfWo4t
L1yeGEUcbcsWyCG96yKyKN/SFaCW4wZI3gWmDZoT3h/izeV5kVrigYgotU3nfMSn6PvymRSImt/P
2XC78S7CmGuwpd1X178PpWUZSDWhoDl+W2X00dW2t4fPgGkdjdP/u+nLIb/KwYcubjVXr5uszeC7
+VqPSoUooCKxYWxhggVIowNKnLZ3LMBTFnWn34z2VBKhtkZBVn2rskEwPfMbiUN61ezud+np2a1I
6p+ZSfRPEBfJY01sNrKPpnoY4HHsxNjr1zTKvX3d5cnF7tP0WBWuOA2eg5Te6Mpj2sb+OUTgdrCw
sV4T3fR23QBuOqd0cCQQgYZ9yy1wRPrpz8VKJ9dN3HPd2qCicFK19qeVXg+Ekc3U97i6CpblyzGH
zv9DzKn8QIMbOGdavHNnrzcRkgAuKTYBq83bshuN2pPjkXuSUIInGkI1t9HKm5v1P4+G6OfQDvnR
ovDbZ1V0i8lKoZrTiOjm1N1HljEDiExs6mjjRoTfxR6/d/Ayl8ASg3rOiIlaK0N3FxEESAZLRwR0
pG7ZVCLsKaF/jiM2pMYLnmPSslgT+I/LxvZZdCtDH3b/jjUNBNKoN06J0fooZJJPD2j7ufIfNDv1
n1J78J+0qDwK2w22MTY7fBexelg2k+bStEBxs3eKmpmfBNJA4kvxsGyAdZQPdgec1W2fY0zzPywD
6aMdou/S2kq+MP89LcfRNk87an9qL72s/WFN2dYRafCaxb1zxmxorgKFTVYV/k/NBVliUybvE7kr
khZeeixfuYL3oYt0roIYsZc4UyIPxV4M4XflKT94TY2Mqh3Vs5UuKyxxAXmEBIrSSi3pjhfhZXCt
cm1Tw9NNP3n20NETRwv0NmGymA29v40CkipzSyX5LnOMFs+wZpWrSIt/ZJhWYHFq7XnZaDkNXFbG
r36ZZWs3mYpHGZntwRk685D7rXMX8VSt49nWXrH8V3n4szWjg4ZI/KOrVb7TkO6cQNR7j3HtYD4d
jfCnixJ5pKn7huYn3JNREh0jsC3PiOuivz/Dk9OrSOLsdaTaTy8EMn7Vu8ZL6wLbnP8T0/d+Cavy
zkkEZjAGRnwuG09jgjo/TE0j2klfHrM59KRxpUloSKzvYDLmj42WFY9x08o5uvzBsrJpBySkeaog
0z7pgdgJvJAPyyFKheVZdMOvZU/rmom+CcA6MAQU8uhsnxxqii8EaaktEcsZhuKpZ/zOWiYiWbhm
NCtY/Lj2Z2n8AKcQo1zK7QevEADXQ/05qMevSaNjDyTavju+qV36sGDpFlvFl+y6WziymK8hsWyw
DqM4NXJBdVBPv/yBaLcqkz9KHP1z13/aa4bvf8T6SIhP8oNOXg85oEYcavgxSG2nOqQskg+x1haH
WneZK8KyWAWAxH8WjTjHyv3VqVS70BiFN6GJTQY29RDb7bmz3e6ZZT1mepZ8xNR5T5RkqudYFN2p
8IgiWXbLyqieAyfbwR9jvp+ZNwnW8tmC1g/zEpEPtXv/OQgEK+GRqRoEvG9rsqt1jRTqkHjqi9ap
edNs81eL72SjlQIMER/trS4n2mstBg/T91/nb9nsLDKR3OqjG/tfxF9QlQz7VywxtJGlPRwzvEWq
ICVVQ8R4hwmyhshPH3Pqn4dqKu7VvD4ZE9jE3by7HHOLorhHTvFacQWeUIsU9+WQI93wwNfOMD+/
4t8bRkBOzhzXubx9OY4WnxM6ZHTrWrpjq+WZsIx2bk2LZXk/TVKHiV2fbvt2EKdlI6QtTmre/Ntd
HpWIIpnL//+e9ksYktIYd8uL6+XFy49Z3rEcXDZEP31NPahficJUZHF0icGpBHwFpHT0SWBvtbrR
78uGoNnm2DBLXzlOqjVbp9pqfZvdJ522LfUp6xSKUZ0sl4E3R6b26M65QsZoPkAeolOTBvqPunaI
aBKaweUZ5msLDOhOmRYJA5rTvZp+xSRtJDWrsiuXRa5EYxYaIj3R4J8bztl12Yyh/p9Hy67ejP0Z
dhPF8CYm6jX5z4ZQIRwpy/6YOdHZLfXqCB7hk2ycnFQrWbxIE1gMDeNlxw0URyzcGF1sd5fhoxqn
8TA1hfmED8t8CNwasYJnPC0bj/wQnMf5uJ0cH8+ta6mdOaPQ24A0HYfE7rtrquyaKRzOqijbr6nM
MKaF3WtXadVxbF3sgfNxHSBQk3+lE8yfGqn2MR0669UtbGBwk/+WEJDsEJy+dupUPARhEaDLNBEq
1brxHjbqQiHE+emn/NeeNDWwOqa7F7DyDhg1/CffQrC+vGT+QV08+B+1R8e85iZN85NKsEr7+qoB
4Zl9E82HyvIbs5HwtxuqB60e4o/QRSxEwnZyjR2QXq6wdBj8EPtqz3xfXlrzo9vBDz99Gs8bdEHj
rXMZbhk+1K4SDEtd0nqsT5kH5G2AZIGLdSs9zD1J7Ka4u93q7iCvuo+w+M7AmJ+UT9kOWy9PSINy
RIsEYnnF8tqwGw4g0FwimD6rNDIvuO+dK4LcGsfa/BC8TblVIy0gagdnQYL2pcxNsY5DpNlFkoWE
n84Ho8Lp883ykM+/vfT75bGNV2qTe6m2phC6cVgfbRLV17fGz37VLDK/I1opLOaNX7Ysjx40FDw8
OPTLKIYHSpBDWgnq6/nw1UXNRPhVj3u4d7K3vpVnao3apXDz/2ymeXc5xrJtP+iUdMIk8XtEMe5/
v+7v2wz7NcSJdRiU7Fnne5Th0j5EmtMiyl02oROHF27f4YWsG/tQmDbdBVp9RTp9hFOc7MfWjC8k
c6MtXJ4YBk/fWJLssmU3t8vXnDs9mFsUTWj4wf2NtatuOa57FXoFN/+gjPbltjB688FxXwfu5aBI
de1expV2l9W4T2xtvP47LouZgcGHJNTU7muVnHBjNI8GgbiP3jMalWln2YKWmVGb16lC/0iyhP6N
roYFSd1+urZDf90b7BPCq+rRGyAPLq9ws5LrLPZepRqsfRKN91xZ9mbAWfvaOzoi6ab9TnpCn9VQ
DPcwKswzRUd3rgy234C6NHrORlYgMi2wn/c6yVNm56/zKq4PuofmbkCq+cYIRcdI6rMZquo2Pq7y
R6vGNltpzs4vY/0Fb43ckasktqCCWYVaZXrS+GaxrPGsGeMaNZpP1vbPeVsWH3mv7P2QIThEr5N/
4F7D7RX53a11auNBLztSn6sxfoxYx+wo6dE9KMVwzAdON5bfzKmbtN61tAb3LE0iOox6txnRnj53
aHzWUTLWb9LBZokBkdStsFUXqeybaeTaH6+16W4n1a8wkqBhq5Y0pNpDRF/E6TbukuHuMknZscZB
IaxJjYKwbK/xaDHcaTSs6FCbzGMYOznzTmRb94eG7+1GAmlKecNrXzQQaisJmOgrmhS0Y9MPV2jD
kfvEIUzL+mUo4wldWiNxXlIqiURN6M/gP0xJKV+0uMjOQQBDHumi+DRS/do0vf6iE1HAZ0rbbDne
JeSohEW+bgMxgAvK9l7jmHeIGO0LQbTeKqiy/CScoX1xp7bc4e1otxYrB4qEPalNbuVvNSbKQOqt
6d2jYrcCxdnPGLYM8N9a8zPxbhA8ci1CAgqJE5n2mEq6fe7b+8AI3U+sxhPVVNHcfYNOY1YBEdDN
VLs2knoKip51LpLiW2jlWQ7B9Jb2rbWf2paZqyW7N+YPl+UFY4LCpkPY/GBnTXylsUU8MJPe75TG
Fho5SWqPIuRTuPVOn7L2mMUQrNEdMPsxuh9BQbFaJzP47PInmOH02EpdPaaJ69wq4W/+HcL9w3ng
FA/LC5bjBOUOJ0Q0rAt5z7Jxm5H8HhQz63akXxPxtSKz0tL0gqTvYVBZ9NjNG9gb9kOuf/47khRO
+JiLYOMitbktx8mHjM6NIZNNFpvdLpzK/l1H0bpSrtNfEKD373UzV4dILaMR7d6zhktkPtziwj6a
Xl1uljclvhyQBZT5cXkTTdM32U3Nfaid8tVsrFXsFN4GDY7CeVBgsRzn1QqgGHyhZmCtw6TECjGv
apAr/rZdJqM1RtYdw+r4qbp7NTr2F7J7TuGUci3GGfUk7fDPcnyI7BoNv4ge45S4nQqZ06aZ31DV
2ho1tPmB9SveB4leHzS/r944iU62V9tfmuvgq2tME9I7kxqWgvYriCTiT7U4vLaRb732PsQjoy+q
qw3/95XKwh+9lvrfJ0vQ66REb2uFMc7tLIOcxpSgvXkXHdeLo8fNlWldvIMlAiDNj8at37SHsIB+
4ogO/zjQdE35GLHrz8GF9lXOSYdaQTAjYtyfGYyP2X/uJnI7QtmJZPItB/OTJGlaXC0lYwML6Xzb
3bS6+raCdg5ynQQstmSb2MJEB9xcJxnlZyq+IYuzcxey8MdOQk2vRqyVRoRyW+2VyAjjYNAPg4xr
EY2JizjgHD1Mrt0f+57qvlX5mKhIqbGn6LTs9QQIkESVDJsA/fot1NkIBoK16atkOxPUTqThek8z
hscglEcacbeB8q6t+1IHLyPzH4y0rKfRlN8C/6XMSUfAll5cPDl+SAX2s0ShDzOcjlI6PgOL3bqd
+mYqbBuKDpMR3LB9lqsqSIxNZg5b3zYh42hyZxfVp+ck066n2EOCunupuUW+62n4GEZasosUVfKZ
bfFpOz3mEUxjuhfkJOzIUz8H7rpGor1CrjjHQ2Z8GR2WWGewzKMdAPLvwoxmkHxyY3SJjRXtzSyG
PN8YL24+PkFsXFtt9Ook49XS5BnZAVmRzYsWEfaYBd+TI/7g6sTHL6ZzMIlvjBlXt0nLq4/8i2xz
eSBwvjnM3WwbIc+5NgRslrg4agIWjQqsw9CVSPN6BBpS8JW3BXItL0loZw9UJvhzwW9IkhBoc5IR
aJ0EeMtV45nFGh3mRiE+xU5K/k6hoaAstBsQEX+rcHfQ+MshN0giNlgh1F2KLKTB9m34CmoGNto1
ib1nzw68lSDPD8TS6G08zY9ImU+pfTMThD1k7kWN1wRJyMRgHRKJi1TqVDj2BkugQ/u1BP4u7U2k
F/G66dpk7YEZ2KRq+F37g7qyWCZ7Gs5Qa/f7AY5OyfC3jiNLbGN7eEmgDb6mU/KSPwX0AU6BxpDh
CuALY1vk6FG8nuya8J0unnENXYoGCX8MLMJsj+Zh2tcG1c5so0KMN25igkRLzZcCzeMq4YJcBxFR
n4YnaPOZU3KsQHCsoq+ucIKTrpj0GCLQt3b1c8g7bRWa8bAuFOlgtnxtA89B8cZVAX11S/T5TTl5
iYbS8NZmP1xYNJHiXkSKnzwefQJzTtRPgTI8RbmJiCq0Exq0rM31YSpOxpA8mT7OAxGo45iH7aYM
6SOB5dow1nQ9Ydq2EBcRDf0FxSuMDMR/qGFOo9++eMQqQOQ0pj0F8OcUWNc+JIIYZBC0Z9d3/jDZ
yle50/+W85+MUn1jRmm9YeZAZAph2ZH/0VTJH8vWDiJK3nCdEgxc02krY21Ht9NBdld52yx7dnXS
paXIXzxRRYeILIzRsLJt6ZboLUq586rk3azSb+o6SI37hPLYNo3DG/0/Vqs/AVGfG2RgOalkW0uQ
RptNw6UfCDAHNmqCXMYdk2O0BFkQ+/KNsa4ldsXJ15o2HEUZHIHBrqJI27dt/FtMBCVP/fAqhom8
Xxr9W/DAYue7Rn3qg5EcilGup9Rd03OOd17ZkFGZtjc6N5tRi559PcR8WplXXwvpMrfiBwM7dzDj
rtTgQflCjlE6KAUlWYtG0oUrEL03i7I5ufN5YZzQL+BzCATOPrFpY+u7ZamyzmT7GscktY7piPKA
yIuGIhs3+vPUleXKCHViQlX4U0vLx/mPVFn85QRXYJesggi+noaaybZBfmunPnXDUnvMiJeS0CRu
2kmKcTDHIGgATrVsEnZZmySNRO1Wr6bBocwfo/xryKSmL9KuA83hBE+CYBV13K1Owhve62H6FXQT
c9oSejyWPGfw/3g6QViFDjUD1ne3aiwuUpezO530L26sKAENKzpq4Zjv+0o/G1lGBEYLc4DMierq
WrfBJgPpYBb8HiryX9piuDgYwtEe5s/tLbMACRZ02Y05NHU+FyqTYlDqQIXruQez6JunC0dAUAcT
tS0GqW0Gcyts5JfnIiYeWxLaiI/CNhLJrxIB1UtstjfbM96DQj02bnmdso4eUEU69Ji7fMRoS1H0
c1FZ6aEkf2lHTM6bNXBnobZPYFHsPjmi+jVq/mWIBAKo7N3xjUPfNoK8DBwdaKmjAG9CmacAXwhJ
KfgcS/OHCVQQ4CDwMKkaZBAWQhfT6ddT5fzWpipaazHtI5zCJO8G56rNxg2Gsx8aIgmjTY9RqkBu
dRcHG/TY86PKwdtgXDlSNLxkk3yYaBe39HettrsrqoJrUC5rqiub2CEgpAw1TGwwQSOM21l4Gd3i
GqXjo2O1/RPXHOHyRMcVkfwF6TLZcwKFqEvWMlbPCUINxLWCqIze4VCUE+TqmCeXJA0q1z6e9WDc
EaS7z8s42zUVEFYdKEHjB1gWG4GCrf6FCoN6qI/uUjXlPh662yDtN7djnY0imIsUVL45yx7a4Ivp
9tlz9ogh+WKeIGito1qdAmPSYVXg+h17SN/oPbt4zCjJqbWRJy9dZyE3KlirWFr1PRgNvlNCW6O6
PwfEpBV+ehwFyy1gO2F6r+a2UDn8dqV2rbXqS5+eQiJ6bYwQdjwcZGzsNTu81/XXZDRXkGO/7VI+
iD76ylDxZr0f7Roiclbhb0TwPm6NiuvbCt40SmSImY/8agPS3hqybnGude69wCHCPdL8uNgIBUBH
M5EjN4q1Nt8DGpEeo4vSIhfoHUoOP0ToTM6lXE0m+vVsqOPdJAmvRZehU/5BgmSPOUZxKh2xGCfc
Mt12qlPGm04QOsUouKqxbQlRrvD0/wZbAZrFEWqV+Ql5yuBJhFb/6FOm9gSU/ymtbOP207gWRCSu
fbEvqgrhBXWlbSmpgFBTO4Jn3ZTMyQ6NSzcp4y5vedp3M/Wo2fz8ksoQrTRlHyJaNzm14DPENyby
PaFGFqSlB0fk9cbPO/89sORb1NTNn3SoVnZXdJ9/jaWdq+60akh7IR5ejXWw5is88FloO343eZw8
xDaahGpm5pK5k5TlxsHii+OVZWYPzSj0PPpHs1slH1iUxxaKNM3y3NdwfpQbmjj9TTTUzM9YN/aO
Y5l/prw9GAigvphjraKmoNkoAvS1Sjtryej8GAz0QlRgFd9m9tuYfUtmhZUzl5x72uB957FZw/Oj
ZO7RjrC14apKQxybBm7FHC21bIawXxv6018ocUg+2UPrBOpUqonY2tFtDjqKlbfQA9gEP/mr6HuI
lK9+E2abSNnu9/gnCRP5MyC6eZWB5fssreBD6Z65SUwHK9lM0+pD+fQXkGTExDfIFK50KvuCvwpe
2uIm+Gsfht2QX3wtf0umQX0mtn39C/Cte+J0bT3v99ZIsdhypvEKXrLYNXXhcdpo8q6BCr7KOrGO
UoxbFC7qw+MevcpwJIAhHRJ/k4P42zu1C7a6oXqs653zq7RY5Pn9m1e5TGZAQv3b1P3jRBomI7hb
nHMHblyvfkR0m+bePka6chR8lWqO3F0sEh5STrIWz51m0DtcaBBlC9ZHUbJuA3sXd436kTP59DJ9
+gpb4K09nclN2U3hY0sbGxNNp10BvX3582J2TErzHdsTgweAMmyh8YMs6/TCQsrYNaX/czHWWvLX
iHeRfGDApSgRiW3NnJexmxxu4aRCFENjvyBIanZu3tuMigjrEzcmzmhGltsGyitbyA2ZpYSrg5dz
7qYNkga4eLNjXgccqCnca92OLwQLyFfi2j6GMFf3sZpwiTTdMTZV84YTAkqmR2F2iKeTCOrybNqD
tsrwrLShA9RyhiBkwr/aObWB1gO/2mZ0PlClHbskf0r5Yy7Li2r0pCt8UZtiZs5Y0jNOpeh3wi1v
9UwTYjohEMY7zV6pBAkq52llu+69iRLx2FlAqte9iexwwfmPFTqi3vLpRgAamFDG7EboDwdRpwq3
CJ5Bs6gZusmydADZfzY5xt6/tjnQQyuvJ7Vo+T36eLT3lB0w4A/1cAVb/NaIQpxyuyGCwMPLvXBm
g8H4xGLb3XW/rKHDgp1wrqA4xQX8Jt2npOO/tVllxsp6gtNsY2CoxXoI2uh7avS9S2PTDp4WrlgT
xeYzxj4m81z4FJboBFCPM41mEyZ9jOOX35DFTM5NJZpPvT/FRH2n5le2Cm36FYonlVhvZDcO37Tz
34hv/MCbVz+BW3DWUAsy2q0WfNA8LUdIR544tFU5PBqUr5Km77ZpIZFaLedAGlrIKzUkN3k2tg8B
zf/FjOYTl26W2ctfP2X/m/oFOgDW7tUcl9hV3N3CPDpmraNdQ2dWJ8rOg9xKssMcCblsaANHx053
f2cw4cWgDc+qcQzAymVLWSwubgWSOWYn7alXbvljinwHrWVWYUTVgK4uxluZ+trVCu0vxHLBCmiI
vnHaP0ahPCQUdomIQqTbbtAubuXa5CgGOe4oWfGtHAZiAl7+fhDhIC2cTjmRqhmzCXqe8V6T01q1
+EYXPjpK/B9u1o53i/yE7V94Vo28Gl6hpDmiXICLycBnig01PJXwjGhsqOdJpzlqsjo+Jx58D7c3
38ktkId28rdiGNWzXUO+CCpaH4bzJUuLPtwcylHVE+W2YoIg2sNSC5LyUbVzCrzVfeSOMz4hh4hW
TF3Um0miUlPOcE4nVzsMBfIFSJB5IpnwBn3KexnLeIDA66VHBxXUNohDn8KqgHeEinC1kG/7AktM
18FybWNMPZ3Ta4dIFfrl7+igMCQGRW6tmtRsSZEc4W2TKN+vXCO3LmJ5ODruQBW9ItFivlgDxPd2
/alXWr8nP3adh2N4yMMuOWvaAcCLfy+JYlnjtZG7PPs5pZXHIjNxxn3YcQ5MQDLhRDtfZUPQtG/X
xo1YNXkeIG7OudbOm9bZT30BqzXiDOvauH3yuG3ilr35vT+b69ABLB8l5LwO7z1DsNDjjCZxUT8P
s7TNQ2euRZZ36opGPyhmpesOk/mtqggnsmY4fShl+oTHNkGRCsNSZam14Q8Xa3dOPmmn2DkYeg5p
a5hKIKoDpCRRtDtpHgROpGLdeyrdFjB1/9ruPHhg5lhFj1qjHDARHiX3zsVgKiFHCIiOlMPopcE1
M4Tlfkw6yr0m+h6oR649r8dilakjTfXwrRfEAdbZupwC7R3kmoUbFZM1VSWosVBYXkqdyWAkexTW
Ucqgz/ASUniBBWxRX18ufofe1372799QVyDx/8BJ8Zp4+t6Dj3myR2fclfQ1DoAM6eCrrnuBu6hv
tSQpd+EChk8C8NJhjACp1gvOi4wQSMsyi20Xjvi7vYYUGC2w33qDwQT6A3aAZZD1QuvFPHqcR4eF
6P1vA87G3ovE+YoSlO25aUKoywHagg+A1kkymPwbJfc3Ru3/EU1l6P87NEd3aQm7hml58z/9f2cU
+Zx5qTJcbW0HfnkiYXMvFF6Lxb4usH2eaXj/YohAkz8qDU9GNWFF0CnURUYDWiipD76gEiN9wosQ
sOhQ49HXwNqBKzAE9ZeX1nthvXSVGXFfZGPa1Kdqw9GOSZ3Ezwou76VRhBT/zytEEYyrXq/D00BM
B8NvfyH43Li4LhdJE1jl5xiIcOUY5ZNCX3DzrWA7yVTctJzcjzaboO3bvxe+U5Aa1qEOymkLqK/6
obvyrdYVNlTTzB+MhlCYcT7uBW6+mcAVnyqtOZnJLEF+knGWUfQQ1Y3bxc7r9X7niNGgjYN1yw2o
PpUG/PV5k1qjhhew28Vp2889sU1ox+ey6EHwc2nvUOSUpyGdpaN0v9ZVI8MvX+u3BVqBX944/YLw
W7/afgndxe7is5OI/KZj9NkISCk/UiM8gtwLfsmhe7fHaHgLY6gPKQnpWLKyXZDZxr2k9dVhRzhh
3olvoQix+IzVbY4JRn+1lVZY/Ma8/tkBJWwtxz8Ap0XrPDPMIsJaupCJWN/kTK2VI3/j/7Atm2jP
RkwH10WDbs74mJ7wtWYe1gvLHc7i/1B3Zj2OI0m2/isX884G9wW4M8AlKVJS7EtGRuQLEblxEReJ
m0j9+vk8qntaooRgVc3TxTSqe7qq0+ROc3Nzs2PnDF/BW7VyX7xHBOqFHUM27pjw3cFlxSKi4r2z
oxTWj6cyLXJIp+TNlc7k0R9/+fjvTCdh0J6hzFt6yo9/QNW1OgOFpGAZeQ3VzNOXYg/YNtbN9KZ3
ouLKogjP0UP9ok9yMocubn8O2nNrUOEEI/tzP/B6cAz7pRtkxLUbNade3SQ8JjMlRJCgezjA6eHx
+qduXzKE2kE83fcj7+l+gAbFORhfB6sAZR2N3zdOhgRB3hUPkh7DmXOwUShX0uoqrYarTSdJdAty
Yznocv98UK2XbGN23weL1/NOKsyHMd3J66GTwOUhhCcS2NpnsB933hjKdRpRQz4k7e3mAPPRUGnK
0hj6lBEn7ioYI4xHrdJazzxUOjzOO4kKR4yUQ2dRP2vyDhJWKlFQVvg8z/s75obU5bb5tYc394pR
3ORqK/4iwZzBzoj/KOsa//Hj78Mln1xpzv73hzqHUI2Mf1X/DCrNh1bjjwqsOzRe7eT//a/nquBf
//dEafL0f/Ff4a/q9r341Xz6D/3/pGGpH4mY+O/t+//5VXLtjmKR//kf/y+Pf9Xp+3/8879c/fzP
/+Cf/0PAUlH+gVSUhpqJbpv0ytT/EbCU7H+YQk/KsWVHNQ1GuflbRAKhWKlZ/5Ad6jq2req6qdoO
CppN9SFmqdj/cHja6jw8DMWWeTT/FTFLlR+2PRLxQjlT5vfB6WmpQndF6GseC/NFZkMCu93/tG/M
UAs2i2FZBiDrl/swC5zH6kZfMX4dtqGV+RBI30GCeU/De0ZZS5n+Cp2V2CoYXEMoeqIpdvor1C2j
m8ypMSm0tEPF394hcwEMbL1b9SHEF5T8w6MPdOFuVLTJuqcWJ1JewGpKLWuxCLJ/YXrpYiCkufpq
H2TLmt6Pu7v63OLcEoW22JFeYNtXWXEYMJj0V2n7lprp3CbiEyefcrIkfSKbo6R9UdaU6VwmVnwr
2HlJYPpjYAbb0JgR6Zn7YLr4LUergfXHtnb0vFw9rFcdhGw8xlzLcrfLdpEsS8jQ3KrhOp9b48xn
+1ApPbK7RXJP24g17j2qPx4T2lC+vTGUvFKXEiIdbjZn8fKu2qphmaZi6Zb4RUcWbbUpqzaGJeaP
Xc39yE9DK1R9+WrOKS+6iGFYOpcv516ZnIIydvKtlTWIRav3TfFm8rj/3Acveb0iy9TIbdhTVCg+
TheTQMHN1aP9sRjJpSWE6KCvu52/v9YW6ZNyP2NQaAAehxd8UtFkVVdRZlbQNp8sqdmXbe4cMAg6
/l59321ctO88sEL+uBIlXW/jM0Ywc9QuLvPY6uRwk+ySOTiQZey9/UL3Gk8qXFgQsBp77U0caDPH
QWzbJ6s0Jz4CblneUwEWpyFeMki/3Ad6oC6bGcXFy+tSTZyQwW8Z3ePTz1ea8bCHAyZ3t3a4XW2D
fin/LL/KdzyMbhltvbf8zz+fEGo+XZhqGFw0MvLKjoL3TyQedxazXEDachdJn7D7Vj5ZFMnhOVhs
7wGmLxg1fLJf7SU1eIsvXHqMV3XB57/hw+tPNlf8BlV3ZMqrtnjGnC7aQTyqKjvYTZJV86Iu8kC/
z59gFvU7v18fPD2oQ6AXTAbPrf7Md1WDfB29Hx5RBri5yWGR7QFmWuS1IJBcjfuHqlkyXz2zuImq
sqZjg7K3rCIhzL3nTL5oC3H2EBU2zc0PT8394le7hGY3qILypvo6Y+3C57SBcVIV4CSC+5+cRjm1
Ry1yYKvNr/P7YhHdQ4Hj7Z6pSHlzcfPC5qETbdAhMXlbY+v0q2V5p9uoM1Hjh24l07jOIWjSYm9m
ReKPmTjHiZnJSWcAmyolIm+cvHY18jKj+rOwFp2veK13+DUu9aX0hiLI8q/HGNU4sTzxjkRu+6hP
sNwsDoGIMuD6PcRtVsqieYIycCZ0z+ynPbncI8tAcUU4Y4kOSWLfoPcExUIzY0URf8wn+zk9bFVd
aAerIkwrXe+BXQsZxkStWPYz+a5kPhvRvyumj1DD02Y+5fmXNJkCUy2TYQ7T4PY7dRi4bvJuK+Ob
6KMznZ+g8rZAq9EdjZ+9uptbpzhXp+vEGnrUaMGrikz+e2rNZEadd2XJTP1a9RIvv6vvpAVP1bB8
bL3tF/1xxk/PPx/2HJlIpouc3554i7zv9V02FMJP+1Xpt5I3fJff6q8Qoi2LOybI6WhLb/Zixuyk
AER4MTWTvIWZdkdTDFv8rKPkRUoZ3IYfCCr9oHkJJBfgWuua90yOeiJy9iFEC8XXGaNnaczEqPhR
R0Yh3TUM5rH4kr4S9KsmJJlP9JXjwc7m0y+1XZRToznXVS9t8fFaJxFna6TQNEX5vz5p+QTgEOFd
AupagGq9wVO82q3uULlqvM0T1CieSD8kaM8WcyKWinruX+RvtqLwuqL2Nk3lIDxKq9pm460nJVAX
h6W6UsK9r3nZIvazcGbHL5ydE2uTKBgDradJK0FTY4a1dR2PX2T5S+XUrqLd593S2kd3PXQBDDWC
KLjeWe+DBCDbvjNaVE76mYN8ee3cm45sm1BKTHO+Nu6HBglf+jtrfD1I14UH6CyAssGTr7SZDPOC
s+mKY1uqaUM6y7126mxFk+2U2HRoEyqormYu44ozseKCX51YmLhzUup7whKbKyc3EDQhwqe5qjqX
2l2wwhibZotMS5bPspycoQJISgG9JNcI5AQ0moMitJ8pk692QelZvuTPRYdLJnVZ0RSLZNIiEznd
urws9oZe8eo1gKrvc3hHmH+c84YLrmkcG5nsXglnkTkKMI8B4H/XXcP14yk1OkK7R0v9OnMOLkR1
jMHn4VAz0RVzcocgHANplGVk3Ml/5P0wcpLjQJq3Ig/w53zvPB+nboOKF+dcNlTxRDzdwUHptq3U
C3uoUfu67bXPyjKnUcCDSgJRwIxTaK1mFnlxR4+MTg57lADr2HwYXUQPyLxD7LFU3OrGXJXL6MkK
pXX11t9s7szbGcMXYtrJaid3WDzKENrknDEANt7hugk3oc6NKYUbf5wtl2jiT5vc0AZJv2loMufB
mWbGwDGHYr9DEFl/sPxmET+Kd1wWRNf62/aeJhR/w5WDH8rS9uU78eJSFgzx+rbXLzQPOaYFfrY6
vHZLZ2X4u4DU0DcXMzty4Xo1YOoi9ti6ZlBAO/3+WwtulHGjMr6UurvF6I2LzRVlF79ebm7U+4/r
Dp6pu2bufXvJBXhXmxqVAugOp9d6Srla3ctsQe2jvNK+1ivd23nwQfm852FucIc1+GQ1LILZq+ZS
0LB5zMumbpP/frwYjy737JBqYBcx3Stu8T4897YLeA3aNh9c1LMVKostkNLZ58SFMA9Q8N9mhW8e
mdUZ7JVj5GIBflFZikqgs/ncvTW3tElOaNiprO23LA3K2PRl0DzEq7x240mLcqn8Nupg9AufGdSZ
R/a0SyeStJO1ibUfra3Wcv0gjdgtXxFo1r0uLBgZs1vkmHgIxujCuw7EPm4ddnO3zkVHOtrWyRVQ
1xLIu0FsK4WL/U16ZXyFzN81QhV2vJAE8QvASaDh0LnNrfpSrCZGUxRC7s0mWzhdNQC7UU7QMMB0
9KAEUNC60f0PlBB+28vY/+uFQ7HJ/zanTd5PTdQwRigcKPoi7tdiwcz7l/1b41vrfCHBVzaTNVx4
SWGQJ4ZM6UuRtWn1AObMTo+2iMqKaKlca8tNqIXQF97NXgiX/NYxKZ4r4srTp0W9tlUK6JKIQs0i
uc/eygDlU3f/IwrAePhMU950S+3588gnXHIanI9Mfiz+yGUzUGZZpbJpRlF4SLe4aj5bqzwvVphw
oP7PspRJcK0ygBFoegADXm5X6Jivo2VzzWnw5osVc8uZRJdBlSvGetnBrPgmq79k/e7z7fpI9z/b
r0loKZua6aMSA6LMI7mMb34zgoYCPfJFAOnvIRhbjF/tRymYMXy+iTYOYeq0l1TYOD8ymKMPpelS
kqtdBHiK+sieaowPXf3KDATcxp+r+VyIZKfWxD4fWRtbuGJ5gwG+ujYXEBTA+euVT5Jn+vodguev
IoAmD7Nl0blFTqKYc9gxgid/LDJeyod1+mD6Rpgvt/kVQwVz18R5GiTec6BUVIu7n+bd6SJLEwrv
znJAQwVK5TpBtOJtyX3LQ54k/W9cuCfmpketojiYQD2YuuPDIdg9Kku9CuBpS37vrvUAUk1Pae9g
6ZlZ5XlMsXWVsq9JY5JS4fSaPzCGuCvEInWkLdv9i7OFVyT59bl3nqdPtm5RFGETRe9Kn+ykoQDn
pvALMVqxruFoLfokhCk0gJHubyznyJIxif5m11gWDIKp2+2/HNrbLn1EivnzxVwI+CerMSbxCg1g
RqGgCnH3a/hxvkQr9a685dmxmvPA82h1amgSrQpZgVkaNQWIVa+qDAXtL5+v5PKfrzni3UYFfFq7
2Pbd4JgSf36dPY7tzT59+/zPvxQmDIKSpjgEJGa3JjvVIzlY4hApF5Z0B2c0oF4Ck7l1QaAF9e3+
Lg2MlbSazQEuOPWJ3cnGGcZeOaTNxxeCoeUe5RZ/4zGoznsNnQRfXXZf9ZlH05zJSeAHKTzqTYbJ
8VC6ivyYIEhRJnNp3IUAeLKwSdwtgfXvu4INzVe72/opXohqF9pw98XdbDy64B0ntsSKj2K8WpkH
ZyRXdmFV9Pagje4VPl67RFLdY4iMgaxwH7szHnMh5p4YnVQR9tmgQ5YsFnjtvJZ+ftcvqZw+Ih31
JebJ97m1uW82edUrUtPlpiPck5pZO1JTsr/DN/S5kQu1A/AbKkyrFpO/zllrDZa3SEEtjlNGlVRy
IQpaFKHpD15HJ3Z7M9uJveQjx/YmWwgHyla3c1Yl8tF2pSwjssSCbkU9iw5Qz7sIrE2TTcsh8eCh
ODngw87Y5APsGtiqcRT0DMaF/N7wRqURG4dG4jF/L7vJw/Cg1a583T5uw7kHhnrJZ0Q2bAMnuVD7
7iNKsynsHu72Bxl/5xmB6N1Da+fWL0yK2c+Nv/eZVCb7F/ToXu3NZ0SXXOn4N0w2ndHZfgR9wzRX
dFMy1NUDSStK5+8cj2MzE4+FAmp0TLHUPhjB0EDA6icBA51u54TIuwfG8+fOeykGHNublKBMNUPH
ScKeGj+P2RdmCz//8y8eDlU2VRgILRMuucmCGp6NQyccyHqSqVu/JLgOfdFXafQOi4wvNofOuWwR
pCzUEAJ8Mb30TGZEYK7VhMva4eYRitbv1c3GE8gSY6CaNOeeIrc5fRHw5j2yN9nCSIFXFLieSMyN
QFs6CwEZgD537mq4kGMJLAk4MdqV6ll9XE+szNJk7LSv0g9mT+8USKsQY/fNFULzv3c/TbRbFvmv
cTZmi6ttskKSBwPsG10ZqMgmV5/TAK1Eo1bs6OAD4/dQPJO8FDQZsqKDu7+ay1kvbOmJwcktuNtk
SDAbCpdE9q1OvsnWsts/DFseqWR8HD4bQMhf91MTbAsuysObkvMkg81aTUZ3nTUi0+kjZeqn3yTv
R3RHBPf2X+d85pKTHpubprFlqznbssec9tT7B1/UQ8037UEKVTdbQ+U/cxFeSmmxBzyfGqPNI2By
DOFKTHrmkIWTxkvjKvHRel9ly7+DbFHpFR1ZmhwHJBag79liSaCs6sjtvlUe2oBEaIhjGHP3Zg/G
hdDMs5iqrUP93j7rFWSlUsHNMIq1gST7ki7SMHvaeFROAAnBirgGjz+bgYplTM+ESYNCp5ap6Nb0
WWW0DPRWPUY3L9ar/uJ8T4LouV/CJLDxBM7y8I5wx+ZJf0y+zUa4C5cyx9DWcVWVLtO03WMm3BE7
ZL5Y8EDxXuS+ovusXs1u7YVU48TS5Nar7E2Z9waW9h5Svle7EGVKzwjNIFvP2roUZY5XNXHRXRZl
RZMPqTvc9ZxB8NKov/jq80F0ey0vDWYP4SXHObY4cdXc1va2Ib5h6/c+0cbO3UHyD/QhBKzNOSC3
68rP9B8WM8FmblunwWZbHOrDwFLtG3sNj8r6j4qieRXPok0uRBqHtx89LWZxdUWbXsCtY/RbWUYl
owfbQqnq4xNqNwxsBkXg+H8DM+BQU7FAQ6vAvAg4p6+KMsJfGbZFTWV90/vC4C9xJsqXyG3Jy2Y/
4rnbnNoTyePRKyZhdGdot9j7F0IwXjDxtYCecNWGcTCGf/nbndqbXIZS1aT7g4095LRrkHvSwrhN
E/AQhjef+n6URk/DzKm1yU0Yl3pU9kr+RzQt7zs6dT9QJ739E93I8yz71JQ4LUcbOTAKtt9WLEwE
bgGlEa/BKBCnPVn/jXIm1ui4mvSfKB1M71u1dcq82HMEnCcE6T1lSdngWoBx4SmeOW7nOa6DAVPX
HXq86KlNAstgwKhimtRJU/VNMrgLNm8zPnFh60T1gwoi0wE0/ycWdjAXSnUfCx8cfGabAOcs4X/y
VcacQL3PIcgunekTe5PA1cE4hC4OQEnxqdATkr5nVIN7b1hUlF7+TPJ54ZRpGiUkmSvPdM6w04kF
kxnwUuRj1lFIlWdZ+v1yvDdp3FZBbLuzCculLT02OHF8p7eGdoeWDHdc8y72Eyquhajt8AqaDSLq
3PImvr8fO3WTCGqR/nVclP7um3h0JaANGh5gsEn5deblLk8kH9ay72hlVYtsvZPd2c7l3A+ZXLgM
WdV2aQs6jrB4REweLUgUr34O9H+QGkS0N1n8r7d64r0UNXaJJrH48hpWHx8hkIXzpfP1AGkR1/g5
c1YurhBRKu4Ik4GYadG9Yjxe3o0fHzZeOhsSX1DkTx9nhc7Jd9Sx58q54uNNYqjGmWQohjaUmLg5
DWxMte420KsK39WeGWBPb/UFs7I3+RVkU7AlgGTberMN2YsOzMPPAENHbWga4EZoI3KpAjLb+pt3
ZjgAy9eFW74oCwgT753rz7f1UowTVv5pbfqeGDQ7zveqhd+MhYv0urubAzhf3EUqMKpukPVaU6RC
k+xAdTJZ51r1ELYVLLEyg3Aoy32+kPOSsuFoBnMG4t/oc02B6hAIDarRDwjdLNA1BzwFu+AtKkM3
6Wrv894MsxtpOcw1ec/2D3OmCrwSuCqYzilGxUGby4mZ33TtbfscV9mi65VgZmVnO/hhwwE8Cvrd
gjHs1A/rqB3kwsFG+rtbqJ7kNjdI9nrWg6jvfDTUZs/2RZM62yjAe84ZrCWm8yMbjQI7voPS8aOx
ecr7uY7oWV1CLIsvRpEHANoZuJ6ecc6n5IO1vuWmy3Sd38H35Vk30dPe368YC/EgM5qbsLm4sn9b
tSZ9oBy6PqncQrwQR0/Qo8Epb5vrzz/YxxvuJHAYDqAgXpWEDebpph9M33YSoqzUwKNvuWe4jPOk
j8ZSQDqY5fWNWyMcFslVv4AEP9x6oEG9z3+AclYH4QeY4H5tEyTh+atd3g6HHtjd72ahBDvjmfNw
rQXQASyQHJEW3Pe8UoAGjV+d5AFCt9kOwdlD88M+TUMVf2UOV3yEo5SwgveybxPjtx6my82DszBC
cQFuw2RueOLC12Sh/zY0ufbioXe6UUew4qOpDqUnaF7yGSncBcmSolYINeXq880Vt9r04x6bnNx6
MN1KrbIxf1v1uq2eK7j2GHJA1k91Z9xIubQ4USgg8yS0gFw53cVa78ti01i/e/XFTwG/kVcHv0L1
bjc8MWz8Jx6251V7vtuxRXE3HX23pNA6U86s3/JaC1Dw+8pfg/QLmURSrUCWBcOi8BXjlvffalyj
6zj7wL20ucc/QCQBRz/AzmBj7BXrt3YHepNpVNPbFg+Ptr+5tjyG9RfV5m7rpfMH5tJWO7S7Zdki
GSfondrNlBFGvUQcmD+At5DGLtqlgEnIS3uRrf5ELn5pqccmJ65bjWk9KpWJ6/a+tNwT2LsQ2WZa
QIeH3UrAF4dwPmm7bJVrhDyKUdtpaEK2zunQX/6dA/qNlFUar5u3Ot2HfVTNXMiXYpBj8X9MUGkM
WEw+ZdS2VX1Ijd/ZigGALxYxYL+ajwBn96/JywLMNEBIxxazVKcfLq5jEPiq/ruQv5Xde5c/fH7Y
z8+g+PPFBWXwL/xjcgZR0B0NtTngGMmz9CpGfA7fJSr10oPm7Z4ON+ksTu3sC00sTs5gvqsKpakO
vwF/ClRE3kHU0u9BYNxoxUzy9wF5O4llpkyPDlYQXIEu5LQY2UojIj/1+FsOZSibb+zQCrTvN4jh
Ppb3ouBThY7X+HbHG0byqlDyukAO0AO9Mbz9tb7cPEnPM/t9luV//CIGwQUmhM8pducoABwcqKzi
2vyl3wxBvOz4DdotE9oL6aOLNffCPy9vm6pCh1L0fGAXOUu2i9TpoLzSf/VBdSuOn8aEBn3AcO5G
PHdTlbuQ8jn2QOl9PMyPlsXI5i6vmsOvw+6uQfRgr3yZ2bezGxcftVQg6LSUyOWnp6112gG6k/aX
OG35XRpW18kSwHMwW385e55QErQBM7JnxoW+HKxF20Qy7J8wLi/HL6KDTB+XCXMxRjO3a+dVLIxx
IzF/SYUepMjEGzItcfpDtfvJqnq3CUU7jptg3T0l67l6IOxvuNbpYTg1NimOwIMR1dCFr/O839Yv
nZYipP54KCpVhv90YzlRliCzI1XxaxGPJsQ45lD3O9OvN5uogLVxDw1RBhnrmOVq/WvkU7V6AZcS
AqzyvcK2jcOVlO/y2AwtK5YV0E7dmEKsZgzOri/fkjp3kg2VZHVA0Bb6oD6JV40Bbeh1f4CydKlU
2c5kksaAOfpldIr0kHhk0IVuuYfx4KC6UIw2kmOvCITtAEjbMPb2MqRp6k5GgyY1eK/7qtbu0u8q
KmNN4e6sqO/e1KYdmN1HlAqt0LrRmnJx0HdqeWUWUgX6cpPVEDnBpLPpEs2Nt5IG5ByGR8VgFpG0
JX3r9ETayItDm6HMt0qgPFdH8C4Hq4FA3t7WK/CxBDbIpRm7cwz/YDixo7uo5malcROrepbXnp0q
sJ6gbqUp491hrzND5qVZw0yMm6bbvIGOFGU1+WdW2suGD7FFm8CIiq9JlFgobBhbeVNA1QhmfTVa
SKNAHGqUkEkGiLNAQuoirGBJwfaQy4cH1VYq9Xboy1pz4NHtE7pMWawYzyPfQF9ChLuvn+xuiKB9
Mw/Q/SLG1GyGdAGbuQ7NJlp9epx7Gxip0sIby0w2XxAxaYaVXo01LX7BlqYFUr2LYxD5TtWHGqRo
auVuYGne8tROOsNE4HK3H4p1Z4yIsicotUOiaWh5DRHpRorM7CeSR4lyPzaDYT+O/A+UnSuXqITd
aeW4scjMLKe86/t4o7x0JdJiquu0W7RVrBoZ4VBPx7E4LFFBaNrOTa2tA3X20GVNByRDVgpKCqYc
b1atlNVQ21vSZmxTrzJGdWMEsWnESo2Qm2EkP4q8Q+M1Tfba9k7eb/vs9lDVknqrtxFU1ws10lrp
cUz501aoUqZbyaslxSlpofHlNHMRD/J+46d5lCY7oe9QyIZvQOmOdnvTVLG2TqJsL5jIIZa8dkBM
9Fd2pKn9lx19Ad0vi1jUEEvEmRjYdJo8gk8fbiW7hzF6d9j/RunX0PvQjrpW2/tNzS7zc5Wu4/lq
acSmNtmnD33T9ZFfwq0P1fNOSbSviRzBmA0RZgyUITPtA0zHB4jm+IAbRU1eFaTnusav6zhDFSBH
Ogt0U2LVr/0u20D0KZuFbHI5wmJaXHe2mRPf96myh9SuaVEL3aDaad6WaJ8fKgoguHnjVcW+RCds
1yqQfrV7eJBx26KPmoWdmE37BPViZa3NTVQjc7aTJUlPH3IZqN7VJoGQRnIPdp2Nw3O5UdF6ZZjy
oMW3cWZrNbonTZ2vt1mKHLecmKV52/W9lQXGLnfi39CAFjW621kGOaVqZpn8u075GLeQL2k1ovKD
baErzrRoo2quY7dZltx25aGMdU+yOTZRYOvwJ71oiYzadJtYqO8Oh9LpPduyo8OiM/TYKZb7TE6b
3teUuipHv7E4UbIb6fqQGG6b8ScE5QDuyXJxg3FnwKwWWzuEq/U+ztB/yAjEKb21VOmZmA1GWx3H
0kHSt95WQ4dDdrD314EjaR3/iNtCh54aNE8PsdZct9SGzJ9alAxxACB4MG7h5KybO2O3T2A4PTTS
UKKMpTrbm6ySO/h85baQ1EBX9/32catJh81TBWMOTA6JgkTnOo2bVFl3nK3oQY73TvaSyXFT3qU1
I2231Q5Sa2u1TZlwyPnmuqp/iTIEnxgptUqtgPnb2pUBswdoFLr7NOWwfH7zX8gsKKNolsLcoKKD
tZgkTOlB3+oJV2QV3zjJYa3M1mnOEnmTBvmRBfELjnKXJN31tjJuuISNQLnT17qn/hIjTqmHfrjL
eIMSyoHqivGq2RLzeTp4anuS3kvjoEnbYfOTltm16u0eRWeX8WUXkubteh6sdSHdF2AAi/qyIvg1
zEnyPRo1I5HY00Po5OXbfKUu9l8UUdr2AFkk3qh7m/mJqvOUH6vMj2n0WZEwmhaay+1O13Zq8nO3
MMMO2m+vxG66lt+KVwHi3F6JQRx5OZteXcjlTuxOVrtLO/gd8/inoFzSF4KWBeaEUIxE/4n37lm5
T7jR0SInjgptf4eAYcanpBH0LptuyXirmBmTQiCJ5tIMGLsP58p9yhnewoTLWDAgktzZcDtOzB7M
SI+zDZRxVIjsF3PN2E9gRNcQzi4YnvuoJWi7ZfR1fsXn50bgH8n6EUWgbWFPLNdFN6g7CcgVdQxt
KS005iTn4V3iBJxmrZosGLNIxukiUnQ8PZ25U0bMDNs/HMT4vJ7EhkFbh7D7eZSZszKJAQPS0iTo
1g89ui/phMradVo//e9MTI76ZgPVDKWfH7vdCBdKrKJvsDM6FwLz3v3c0gdo6WzP6CCpcASaXNkT
U8gPmFvLsH6Y30Q9XX/hTkYij6k/tFrc6l5f0g/1NyWpuDtLGnIerwGE8aaRDduE7GVagMmlOh6k
bv/D/qYMV+nSusoCxYKaiMc+mSjqHF+j29m+7/lBPzU6OegSSgBtmvY/yuv+WqcnKh5t/Qu86+68
2583mYH10zODmdCCZ4rRkVOPHJO0pN9j/RAoY3mhuMOBmqzzvlkBiQsdw6PRNPM9L+wp9QJKd4oO
nusMEzAir92lrfUjWzHhpLvbO+u2/2rc7gM1yBc9A5R+2s7YvHC4qSuJy0k8UKlynS6ytjnZg238
kNfxsgnF8DEQvHm6p/M3qUaxAJJA2XIoY02bgXZkHHStGTDzB0eJtRiZcq5vZq+CS1t4ZGjaB0Ru
EI5OeU+iDzJAKqg1xwtw79YNE4S9C2t1aH6fRW7NGZ14SgRde09zC3C2EtQ/N9ztDMO91hR72tC+
/RPoyQvnQCFWKjAS0Xmyp2jGzjjIB2UcCMmOK4bJAd6lK6Iy18Ds4i56yJGtSTkBxnTk3Iw9i9u9
6C/qgxkKi9F9dC3InfrwELb0dGsIMWZNn+cTeM2R6Ylzpumma+xS4QTa4eG6+obAhad3P8S4/j44
LAxEAmovDuxbZzlzEmc2+KPBcJQrVkbvlE6s/qhfm9FFRpR2137vbpHGdZPln8AeXbiXjlc6LWDW
+V7K1V5ssh3mqQ8dNfhmNCioWqpB+mqYuO7c9p7bpFZIJ1tQr8JwMi1RZv1gHjq5ftfrIKre7fTx
oM2A38/PhbCAe9KLMM9pOYxdmiftoX4vpJeUMpGBaMDMdzq3wFwfc8m0lKEdQ4btNHwpbbOjspa/
RxCBPR/84SldI2/jWWjuuWbAeQjmepKXLTqKSX1SgQFp4pNDXaXQuG/eYzq91XM2bmcC8oVrhyXB
tS42TadfNqkVJp3C6y3dvMsJ9066bG5ghXgyXWOtMdexuZttVZ0nlqf2Jud718NlJWWb992i592j
PoiIsr0TzyJhNA3rxYEm3fzYwOxCJzt5sJTBLLTNu8gro1h0BQmbbX0tngrdPRJm1vPn3nLu8Hih
TNUXNg6qJdOUJdYZ0gQG9z4o5j2ElPFYL/ZyvfjLRmyGFAxemoJYYkps2Hb0AqK8+abVqxQC8aJ+
24wz7Y7z150lizYRLwHGkiiTT3cOTiLEbpU34M9AB9EvA5nMQ1b3M2692h0WAorZzTXCzplSMctB
g0RQJERnh80psrKgUPDWB1pgBVnQLumG3fQLQcsaeUgRzHXFz6LwxKA4i0dRWCb/GvuyebPuFGgO
qtDgVad4FHKBVMyda7FnJ7k0EtbkXND8OQopyvTYbbQEUYQ6F3t6LRAGXbC//hOBXgSkz8xMTltT
GuDbmvxNJJXJW7Hol/Vid614hS/DFTGbMJ/lXZNVTTylKTZjZWAuW0mvsJeRMB+8BpbEubvkkkvq
JhANvIM8Enro009lxzTlUh0jCzE90nj2wB62rvYgZhC4pJ+UvdfNJcwXvplgiTA4bNDZnrf9NkMD
zXhPVika/DaMx81qvud1ye9PzAg3PXLDQxG3NiwRP4whSL/T9MD1kzsQ3Ut7CEQaKy/nmjjnIDBO
mKJroG6IIUysTL6bNlokPmX6Q3NlT2TMUOJAJv3B2Osh6BG5QPbCce4MnLcRT806wp2OVho1Spm0
mE1WWrClrNFAvIGEy2zqcU6sNjE0yZg3VaUNSpv9iN+NV4ENRNUS3qmFslA5BbNx5MKhY0CG0a0P
5ogzeHI9jJtxyFPS5aF3+/vMF/M4xlrvXcA8f4KE4+I+HhucnHJExJpdEkffRTAp4bbt1/tr1U19
ae4mOMtGaHcDquHlBvOqxiE4/WA1Sj2w5Tnf5RAN85cc0tCNF69sd3/NFQAia27sZ87eZGFMGSFX
ihhuhUxWjVLRdvX57XnJMU4WNHF8iPiageLQdzVUXinTMopyCBF2WguY0GzXXHjZJBiTZsFNTyYn
8IGT7HGwzFxWS2GMajDlhCgoVmJ6dn7fzlIPvpPNzQKCnLyDId7T7xRpFfpakvzdgNo1Qt93resz
l+WlLwNu0xK8/Nxg0xbzmDnbyGgOfBnIxLTGHTZzMOILFpj1ou8PGAaKwrM3iiUfDoWz/+48Idnl
F4+Ku/PUt3SlkZmOApc9k0kJPYHp58EgLOJcKUx9ToOgbNFrPeT778OrFkBs6g9flStBlB7dC1KA
FDo8+tkU7+Fuj71yPS4zj8rzrfW8W8yNnJ0D5Ekcj37LNDK2h1FFBAWhLq+87rwhiNbfTa9bpI+l
ny4if3vV+TuwiLhq7q4H6qOzlQ1xtCbOevILzlwobg2p2n83v2WeGdokfMyH2T6wFjd/TIIfxgMo
0PWfmBK7ED2ZY+J2tUiMzit9TraHAarZfRcFgHSZ+5U3vg1e8vgBzPDlx88jwLmXMW4PrtXhhuDb
T8mmdISbHO2w+Y6AEq27r0b89Pmff/7sAH/BJAxKFqDhtTOOqR20jdFmsN7b4BAceGnHC3MVh7or
hczPr2Yj9HmMUTTwabSheWEbwEhPT35i9GAiEvvdvjkEOuyp9jWK5sQYwe83s7LTdBk0jkElFhgy
QC84aEjCTk0ZTXKIDk37KpB45GAcz2EpUuZykQZzxH2nAe3Dls6bGxZg3qkMvE68Eb1Eydirw+um
p2IoXWVxv9jm9399QZARagwtEW0M2NVOF4SSp9rVufzqPJlMCSpXwxL5N5Q0SJavZrnHLuzeiTHh
mEe5D3pZRa1jLH2pV6ht35H9vO5W+WJzh1qsO7My8cv/fZj/2L7jlU0+VYs0/UYv5NdsVT1qwNP2
+j3Si+tysb+SnjtPNeYwuHOrm6A09XbcZ+NGftXuzDUEHWuYrJ7ERibr+afU5Iidr26SlTCe5Rgb
Vmc9iQHB3Y3ELLJ0I6BvyfpPPHLm1jZJSjqQPn1dyq8b2mIaa7N99W4PQTGTUvOkMXNfbpKgpJUq
SREbKYx1YbpGQ+N6DDQ42jd3f2IrZ9Y2VUJpsqjpJLYyfREqCdmdICAurp0Q2qz17BGYWdv0UFfD
tlUHjMXvNWzHfxgzQkC8PE7T+Xh12kn9p5uIkXzScm6Waagfdmrl5IXyWtgMV4vdLNHGo+6UFQLV
7+ffHH+ZQJn6d87ev81OJyfacdf2mS2/6qH0Gr2gve3pP3O3WrVw/7nSqp0brTlNY/61TFrGMICR
pGsT96z0rlYG7KkF+thPGZC5a2UowQs1bjdoc4NQk6fjP82RbqqK4pAiTS8c4LFGGe/Jnt1NQTVZ
vB03MYu0vAod5f+m7suWIzeyJX/lmt6hiz2Asat+wJIbmdy35AuMxWIhAAQQWALr148HS2oxwWxC
NfMyY9YtmYzFCsR24ix+3NfCz5FDLJa5P48fup/jypgHXhIKPcivHdtPMVUJAFcmMgAyWZOujHbV
+X2ghXSXOauFPTz2Ej4PNjPWwNcD4aCaT+0IeuQJgXFagI0HB8fx9KDe/xMCnJNW7eMEZzabO2k6
JIP5FDPPAdNJ4wOLB3LTy8hTdhLm/n90UD8OOLPZjs1popjm07h2stsuUEPZBqpeie5+COWbvuTk
nlhUGxUlgoQvjg3aeI930OGNVdgiOdRd220lmZ1qt/1mYedOXHpJOYBQyEDtCrHE8SBZ1nAKOZID
uTX38Yt0VORhQS0e6qP2kyytpijpLD24J9wV1B6hXYY4Ajoe89jFpF1XiNx6mshmQCN0rLx01fPC
zE7c86MxpCn/4EAobMhM0VpPYC5CFymylcZ27LbOeb6tvelZRpVD70EfxWlXxi9WDd4vxNHgs9un
9bSuEtt6KoMWGbh3st9oK1mxoEEu/HEDHcqF6Z54mUCkYuvIvyH58ClhOpjQER0GeoD+9RhqyJmK
DUpzkgjgn9AcfN5AokoaP5l6RhvfPHcfjZrTqll1sJ3H0ghM8pLES+/C5wlhCHBsvbOZIKEyu99p
hq6aSdTIAGcXIHiXDKOdB22FcHr+B5f7s7k8Hm12ufMR6li0laNJAwalpTP4tn6/zVdLudnP5xIS
lOC/xAskmWnmqdmExonpCiydOIdUMMluynz0IK/oqWLpUJzYJaTO0X8EWkcwIc8TKn1Hx5Sy/uDw
dTRclUNI6EJJcZYgkgcdXXIfhphZ/mmMuzLOeqxbvMlzL13Jep+Sh5LNAyTT08IxPzUjCIyB2gDK
CagPzM2VIF002Bgue8z4jY3iUboU5Xz2uhCRSh4dU/7zE4ckxJS1Ou3QvgTSF4gvI4cXv0lhMfjL
6Gy0loaTOdzj0APDAbRvy+YUJItmloJB7dgBIOnA3Mssu4hzsMoBLXQpytqr0NJROz5z9PCXjQX8
ESyfigQCAuH5wSgxollH7UEEdu3JhK+LNGV6EXkdesMWH84Tm3Y02uyMUJHyjCntwc68mMAHQsY+
QEXnAOAs554kIq/9Htmiryf5/ojMVhZJErTFoOoN7YZ5j5WtMHU0RXdAjwIsPsi7rgBGhOcFXM25
Hua7fA0fbGv40Znr+K6NDP7izE9YFZB0yy8AIyOqx7OwvM5ATIOIAZ/gvsqMput3EIrZcjDndYev
p3tqkYEvRZEC6Q3gdmfnyNIYr6B2ebBw79JXnsG4LIGTloaY7aPmNnmhif4wptsoBcox38buotak
/Evmu/ZxHvIjPjzbY9PTEvKZ7walw46lK4m6UCwvvZARK1sv2pQTniQBH8vfSzez/bzjds0KOaSx
amqcj2wNpKMstGcFmraiMHeDrzdrcciZb6erRDhDhd36k9tGlfqo7WrINiN4IyHPXKz+L0echT2t
U8Vu1PTvlc5kkw9bicsd/N7Zar6BEbVioRhyciPRDwpEC5JSkE453sgaUOi2x4BGehNHqKi6zsIi
njqO4EdAW60UQkLj2PEANCMUSmnDQRnPQLnmD9VNjT70hWWTXzk/jh8HmZ2NuEPzhRqPB82FKEV9
hwaPRyjUn0lStdEAUchPiHp0o6vL7e6nVvDj2LNDUpBelCBXOzTwH4P2wYKIrmxVUy+jW9R7oPi0
THp2ck0hloYXFpACtNger6ljgN5JFOMhunfW0kYiuTzsKAXHWgRsV/dW+JEbVEumWi7ip0X+e9Q5
StAyErRh5ePBMcdAqXZlCXo3QIimfMl9mIkSv7srOhjkIOoEoOxnkFWhWsUwKTpugfYkhWaUkKNh
GbRgyc646VfoO/DZcxfWqERmgYscS/uDXvOl0s2p+X78itnVKPIEaVRdP4inFGXIDdmkYC8yLkwU
UGTtpjqHfPlykfeEY3M099neZumEtE+vw+ZIpQAKnTjp1jig+uCrZKUtOTanTu+HSdrS8flgyBVH
TxrIVuPte9f08Q3o0PnTWlawu+fST++XClQnjerHEWevbQJ6wjyzsaxgllPDLOzKXbyv4YqaGzp4
FvA4Cy7GqdvycUAZwnyYYlmYk91iiol2rfQrGj2mxoLZfg/y51fj4xCzZ70G6IgD83lQNWVd2uI2
AeR4Sh+z6pxXdTBOZRDzATQRa/SNeRwdiO6PuL+wclCYteNKZ89ol/fYWIVF7UcNqEOcXSnWU3lm
uldMM4MkPlfjYZMMqyZ9gJAWyfaGfk27gzplK4VYYU/0hVWbgVP+uoTgb4Y2Kd6HOU5eEZ3FU6Ej
51DDG2wmcFrJQjnzQNmc3LFNjQB5KeqSh/vzOv495syOZ6zrygnrCM6FjQbFlBpi0stVwRnTxZ9T
g4QDUhsyRJnHxZrd1VM76ggesgvzRf/RruPQvOp8ddWu4usa6CJlDeZ+1LYya1FaYXH02XnsczKg
G1g/xH1g7soVOlLaFVohczSo+Yid93wLwqK94aXnE1I6ceEV/cLenrz0H+Y/O66KFjclqomHPtM9
S7wkdMGpOLmNH/5+Of6HGzfmbWNpreTNG59H48bUV24Th2WZhCoCac3wnfFtwQM4eck/DCl//mHI
juqVzbGo4lUy48r8bbJPQknWgDhNgkCTQL/5esylVZwfVtR4NR2z1ED8W9porW0WtmnWqvLznL6z
l0vOQ8lCcTypKilSW7GkcZaKRfCxjUv6zfY03wLaE+lpdGqVCA7dQF9KGJya28eRZzuYmXYaxdzA
5Xeh4kI270jJLRRdAIRLkUVdLNTLQ3988zFD8IOBRNkCdGvu0lioadSt67w/e2iqQJU+W0cbdVWE
42Yxmv98WBxJlQCQNQyz1Fs/XtehRRkgm/JnSPeylW2j5psG5KbzS9By+vnK2ukoFC2xW3xeUgwK
0Zh30QtQ7cw2M+8MaC8L/lwRdA7XG8u+/fo4nnhYjweY7Zk2TDVanPlzzb2WgTRd89JA5nlUhkrb
P0F1z9rr5Pl0wW8NDw1ayOgts2c3QOOiLcx6OgB3tEJKepd+/4m/hz1bV+dShi+/7P4BS8rn/Tse
d+ZyoxvdyKx+Okz0ZmwSLzLeanr39Wp+jigwxLtYNuAUaCCc7dZomPE4ZOqBkz5Mq9IXrD3vJyNE
Qe7KdtKbhkKa8OshT7y4x2PONrBordLgVD1YAMVcjiE7GBBpsO/yc5DZ7dmFguTjxl4wYidOjaup
4K9zgICwcAFna4kstWvWsYpYwl5HazmieZeco8kWibR4tVRoO7FzYANCvcRwQOT4Kdvj1kU9dp12
6MSuqMCrT1aZs7BzcpWOLYkLThuA1kEJBPCIOrvcvMuUGN3SBz2/1SJctVZf2Cd5qj8NgEwgUBzg
jDHM2akvUkElQ8ahh9xJ1V1H9jqN9yD2CH79OAAF8/c4s53BCWRQjdEPhgaSPLfGoyYboF/HOGA/
nJ/7A/ma8OtRPz/dWL0Pg86CHk6EQgkeNZ49askVTSI/0tFkoFyYFf6V73QA599H/O/X4X/Fb/zq
58o1//of/PcrL8caVCpi9p//2ievNW/4D/E/8tf+/ceOf+lfl+VbcSvqtzexfynnf/LoF/H3/zl+
8CJejv4jLAR4Eq7bt3q8eYOSi3gfBF8q/+Q//eF/vb3/LXdj+fbHb6+8LcCTdPMWJ7z47c8fbb//
8Ztk5vvvj3/9nz+7eMnxax4XTf9SvMx/4+2lEX/8pru/Q6AcwqIA8ryTYmMj+jf5E8393XURFOOE
I6kPgWWYpoLXgv7xm6KR34HN1ECqCxw0LoBsO254+/4z3f5dlrZV2UqIcjaO729/fdvRJv29af9V
tPkVTwrR/PGbMSuZwyiC3xBlHzAXgwDThZTF8SPaOyJWa5GX3kgiZ/KHGo0/oHNMrPw+qtLG1DyI
WnLb9UCT6bRXPYgpksCqlFELuBaniCbQtqpCyF7nzjav2l4J1DbPorOWloTc6XFCoyfN7isIurXa
0GzKqkmLc271zvcRWhfkMeoVLxoc8wUDjyB8gWYs9xPLnkAdI5jxAMYUtd5T0OY0fmkAvoA8vct3
ao867trpE1r6eoGWpbNIkNjy9ZpFNYqqU1utXCMC9asJ+h3DA0TVbQOw73D05rvWaIWxlhudp02t
DZy3min3bVzaZNtpEL1ZaeiIOLh9M75phNHDYAEC6Ym2cnrfJUItnhoZ4lykajsoIRlADBBikdVx
XWTwYCGMXGTjKp/GrvbbMp1Q49Uw5aAxWo7+ZK1QQVMOIDgoc8xJ4ElIK+22iduBb3uScujuZTXS
1zUHc6lnF65xRxRado96UzmbHkJRRchIhSHQRqL+aKJUPBKtbyzPGYEcC6Bc7ribTLSq81aLkqFm
yHKrOCdW33cvE+8sded0rk7x5OZtMfppp7j4SJEpffut0TIKUfmmj1EJzBUnhYRLhf6HbktLyWsU
QRe8q7YWig31Ks6LgV4zCHO2B4APPascTf3gQuDCAn2QollhW6paudHBcDNtIJ/o6JfREDUMOueF
NTXg4tCn16i2sBeR0oJvwxZlBgFgM0sewHAEaCsRxPLA4gbV+4hPFTos+lgDa3AuCuaRYhT6PneT
ScFipM2KDpEAB1DHmJcaDKGL0Isfg07G1yymTbIRSdrDDZ8au7mM20KnfjwUbuEh75lddWQcLF/R
KJJFg9BNkHoTDbzBDNhv6rHGig6MZWr0WBUiq8LEmUh2YZC8AZzS4Lqz0lQ63muqcHvf6tsSBKFm
ZddvqatQkCUNTlk+FCotde6Dwy8aITOgI6cQucaA16HoOZJDCOzyTTGxnO/6thbdQ97VLvI6EAd1
domwqlWsqiKwhuFbmraT873U2FScs65h2WXSc6vYOinNrfMCt6UBQ8tIOgKWpwQKi54Rpzjj0ZQb
8Y+8SmprrwlNhbRjNYJFKCuIhSfKLJT7QY2iwrOKSLwYoqBPSR8big++H+ih+lZM7fa7qPooW0MT
00UwUVSJeaWJoeo2ZgNO2LOqt5oCmOC+0Xyln7oEfbKjGol1bZupuirFyGzEQnVHL0uS8eaO0Xrq
fTrUg3KD7pa63KAuaWaNlxWuIgLUIkcS6t2gldvB5iJ5NkvHGLZjZovJx062ZtDSonkehtJpPJIj
8xdkHahotsScJv1KaAoEwTwnjUHmxQFLKs6SCJ+1s0ulKw9Vl0f6RUJwKZHcaa3hfIr1pg6dLMns
rSiTfHxqhpw0mgcgHJ4nv6XUVM4cEAt1Z3pCub4bjFJ5ngrcnx02Q0NnpugdNeCOPvGgdGKx01qt
AI1MRht1ot6IunW8pVY9AsusGVG51tXJ6qDXmINZiqdF1u+00QVvUUqbDKVrN6c8VBvLqW4VVa8i
bxSTftunUeReTbAhYJlmGlQtUqFk02saq8xcuZlrKetOJ2m6T7LccH1QlrExzFvcBD9RMRhCjSxD
UbmoKr7nXRmxsIW9ga5Iz/iwsjqqTC9um5h2v0MfWVIkYdHh0lTnZZ7wCIJnDalizdk4eYxS4G3e
0JxpoeKUw9ji1BQx2MLwkjSd86BDvoScDTaD9RpbK8mvo8nW3sy8Y4PPbEb0+8Go8s5zR3AYe2rO
JyecLEf5gTeO3PTQtLzDg2aCmCdlbeVX0B8ufaOrZN6RtrG6p3HfKEFDEuPZpaOJ1yRJLeNWGFl8
Z9ZVeS+Mxh39AUQO3RlTSzsJBKElcJM2TvQqs1mSeyarueNHIDtyNqjt6+WqdgmgC57gQ4IuuRFt
6GBLq8dpTRqX9GuhVB29Zame2l7Kiqrzf93D+tJ3OvK5/qMv9v+ihwWQARx9eMb/2c+6fSniIx/r
37/z09Mi7u+yGw4oGbQ6IQZy4cj89LSI8zsqwjbiQKT50agnf/Knp2VovwMXAmwLOs5UAxqpCAL+
dLTwI6laJsmfVZAqEHiBv+BnQWnpKNxQdNlsbkql95l/FcVmDmBZtI5RoN50sajWoo60Nd6iynPT
ylorPWXrrHfgltSDCNs4qdeYROuXMWPnaYeHEm/bg3CsNMxs+lwYxXOpE343CS195J2u+wk4UiTn
V77SrEmEA6BEcJIaezOYbeynCnNVD+8SX1eM1CsW6yVIxXoknqIm2mnWYPwwVA4OvCFKVmWV6RAK
r+3+29gLddeCGM9PgN0I3Wyi67rtdL9HV/quIv3d6KTdBWUmBBoc5t44OcQJPRV2KwB3gwZ0RW3g
Hub8fCDcfqgSvYUU+1hvBjK4G+A03BX47HLfLqZh6yoSdmfAC1FSV9xyakYe8oHjQ+IOIzAFdHxD
t0y7cmsS+6ODdGqhMtsnAJL6liE5y+pY2ShdVUKr0NU8N1KBYkpH/oOTDorsLHRGNfNbS+OrbFSg
4zC23SYCXZ0vbA1aZmChi3yNJMCg1/ENMy0aUqPY91ProqcItnXTxj3bKHo9+K6Y4u9MlPkzS2Ny
4xTRCFazftoXwOEFgwtfq0iafpURrqwcp2t2o5ts4KY+AQBIQ62ho2+ZyDWWQi3xqSZbgQOb72CS
Bt3PlZGu2oE8af1wR6t07QxjjdRyBgZ82z3PRT75Vh1TH8In9qYz2B7bOWzheUGaRs32kQZrFfM9
tMvRedHmcOITS3hNjex0O7HaaxEo+JbFxts86evzVhTZtV0LeD5NU2ByzH1uDGH4vGyNXTyUcJAn
bm6gxlg+dKQvb7su7wIat+SsytBlBlo9EcGVrpjPejCTAy0K+s22addk6pvQVOx84+Y6e/x1k/gf
Dd2RObzjOf73/0G0CQTLl2bwbXylb4y9NR+N4fsv/bSDlv07SvQIG4HCAQ8ZipB/2UETP5G1Eijh
oJnK0GQp6K+I0/gdODnJLwSpKPwD9uHfhlDR1N8BlYImA+JOCyz/AHH/giV8Dyj/zrtIylkk1yyw
C8HwguZnXrWB952YRo4XW1MfTS2/LKJ8WuUDvdNy99lWO7LXTPdenXLk4hGtBaDUhAggjb0R3gYZ
4sbrub5tlf7MYca1CpNzUTTRvo7QJVPekJE4HlfyFCcyf06ccRtVfDUM6u1kKqBrah+zFL1iJL+k
Ov7OVM8e6rH8+VLjQJ2OqmectxaoMTT0IyKnCrSZREzMkldjWsesVQrkddosFGp61Q5iM+rxutLJ
WRyzLRxbr7HMAyiYgkrPFlJbxnFuS44PkDEwezJNDXajedoznWq7zPsk9i0hwIkQcRBSZluu8IvM
jbcx03eiT1edZZ2bietzI90ZJuDcvb0uuXWomH7mtljwWPNp3tzFcXmmsy0t2jXLs5e0oM+1nbhe
2Tb7iIw/moaF4xj7oMB9MmHSq2i4iCuae1CXCYGpeK4616vpjw/n/s9UxlHqAkmQDwk8OUlJgS7l
GWBSTTzVxy9rIqCy0g1dBmtdbfreeoGJBpWmXUZB1ZP4iVJn9BpEbTHYq6acrqeBQ9rjjttqMPVW
wKp1a4LVirgbfRihJ6tAZJI5UHCayrChZuqjNdOrihJsm8AmEX6RGONTT+p1VZJV5FyX1RNLvuuC
LmzfcfLufWLIxSNdhNQ8Kg1z5YWs1tJEKzAx1qf7cnTvbTdZZ44VcEP4OlMDoIvODdYt9Ekdeyg/
h5WsX8g7YdRPcE+7ZCkIqkXm2+musx50SFoNKcTqnfsWacvcNYOvN3BG1vxpwHdm8w/FPl7EsYpH
B9o4rRXotngt9HZtON9ERd/GvNvqGffZgEylFlsbs913eUX8qoivtUGpQhGVQZdrAfTAAymam6so
oMEqVAndgAz2e0aR1GrgyItWrKoeAiUZNEQ1JBIqcFU5ZZiP2T2EX2KvNtqraXxKeblz3B4OUH9V
KcS38jicBnU16gqUfxkUXjvrBcL232jnXpYaX6uJ45lVE1jMDiJlWDAin++wI/Gif23HvG2auAOi
PAerM7BzvTvoLdvao7kW7a8BKz5vg358j4oYPaHmiIHU/Bv4rqB9WHq1vURXJP3cj2YftxUQJ9gi
tGdLQRF5mz9sNmEORyjFMj/SWm8oqMfd66/P06wG8nMicCt1vFIWoN7zl2WMObRAnTzzZRtO2e3c
Mhg2042UhXdEyJ1/QjZ6clqAZUMVTZV3Fu/mx2nVkcomN8OYktQkKtZSznUEGmajgAAxsEWINIFS
ekt7Jv/a+WrC9qFWR2D4PpV7JuDdm5FiNZNu8pLcOMQOCYRar0TurutsqY4sj8DxcHjM0BeD/4MM
8xMvU1ZCg7sf1cSXOG0LfCNo50IZGa14K2W71IozU76R+3g8mjRUH47KVAPl3nGMpg2PzoDDSMqw
765t+yKpo71N7hXQSVbm95qZXqe3q9Qi+9y0zog7biokNTyAk/ypVs4KWmy+PmPy4f5qIWZvjutQ
ZTSgQow93cO18UFYFbr85utBPt/8j/OH+s/x/OMOmYR+kKvd4PG2qacxqP3pz4VuLbw0s46C+VIj
0p0NlcUNXAkMJfnCPdFEvacU5N6wp3Dov5PheYzPSFQFDvTwLNCpi4Stvp7s4ifMzI8Zofww6XK2
LDujk3pvohYsJhxrdKRnZ4bLH0p6rdrQqum9ulxY6xOuGhYbmg7gwoDbrM5XIGtaixoThmfbBOLI
KdjuhIem1rB7W4JFzSBDf672h7FmU40djjQ5GRPf2Wuv2UV+o4dRJVXeA2NvEPA5ACIc6Oci88ib
uVE3vyZ79Hn8mQ1Gtre3Myj6+qkDymeB3OaUN17h6PekQ5KMaUvH6+R1AQoDNSO0XBhzFw3EkGZF
JgyIEHBnca+8kgiUAhIdKrSd2q29+QecDZ9MMm4MhEck6hSu4SdYSFmgFKGbCSTKe2DL8+GbLcwr
VpRPItao3xvp/cgVb0jA5eFMhQcNYMdDqXvwUfvYs3Kp/W6GB8Cqw5lDbKUikQReAntOTdBTTR8i
Ap2HiLOblADU4bAhMHq2mnrgU2q+sZ1qpWogTk7Ks6JA8z1XN3mJNsfMCmjeLVjzd8jfkRFD7VD2
wECp2wQt0Dw6aPLeTlDGpT5RRWi2ZeUhNRbYg4NCful3kbFpJjOMjNITOfrIk2JVqzeKDmPLrE2n
KEi+QOItV+Hfo4bT1buO1WuSaNto6C9Zm9wmSHxnqrv+2lJ8evMkNZkGtA9iVFkzndmq0cmg8GQB
Hz0Vpmd2B6RZIyXQ43uj+GWjgHZlBMMoV6lgegBm69gsVoplgxQ+Bhnz0F5MCVuDst+HUMiV5R7c
ml4NBFpCKdocG/NKzRdp9D5dGwyPU2NIhRZoC8wxm0lFma5VKIuqtXUmknxFDMQnLE+uE1f4QjEv
eAkUdaMGxOEdetn4Cn60r1XIzGVmiBjeF5FyXxlOUBgvjB0a1D9HBMi9a3oZI62XqihmFsTT6k1j
xVfOZAV2q+ybAtKfJkCM7ClVnyNyr0ldA/dRT18TbfB5XPkOSoKiXneW4wEdteqMkIh7BXmnOAOA
AhCz4bLn5h0d9gqB3ss4BFAwcTwIQC2Q/syoyeS9QgUcBXJZXMdxmFvuGlWcBPT/KB5HY2AWU+BY
T3pbnmWjHvCBBc5whdpakKT1GUECkdg2Wkys87awFgKZz47n7Etmdj2La73NW3yJlABGGZNCBiwN
ZNsCugBtyAD/+ksyG3Fmyd2h0+MG7AiedMgKMN/anokEpunbD+UKAoXbYmNeKtfDQ3rW1rsYghHL
WL9PYar8BnlQ0fCOFN8coYPiGCtYBBkOh6RwRPUk0JQYmicscC28aOpVlF5q0f2kJxdpbt65ar9m
TQ65FPM2V98gPLESaC9qnHxtK0vtKie+Dakq2DgDQArQqs92xIB0Tqd2ruKJWNlOU3uBGrLXpfQe
gIhQLftLq0SWVwzh1ybqk+cGHnKI/CG5hjZdeOWzaICitNjhiVU8wg1fQstyMfqcQOg6XgjWT5gI
WyZ4XNQ6QK81V9JtOlYUXY6R6Hib9IAgq72XGf3CKKdOtiRXB3oM5RZoPMvP+OCKj5zH3Kxd5Nu5
irJ7Fr1E0zXpnnjiBGRMOWDu4iVznVCrS2jCTJeGYE91ri70N8xaSeRdx7uJrwCDhHyy5vA2ajlj
XirSSxvcO5QBw8bYFS5dcxtNLE3qjy1oD0wkvTMSmOhz7Kabqnwbm/s2SZASb+kuTzJE8lrsUxvN
xpPh6UZ+B/GitTlMOIDx/dcn4cTKHX/xLIjJRmBdBlio98AQjO1+QiB3XEOPkG6AkVnWsZ7BOD+v
0Sw26SxI9VVC+zkizlwP6Gh52aG3Wn8FsbmXrATk3FX8e5F9SZqbY4/iaLLz9pPcas0YSoiJL8VC
kYcVXrvm63rT+ZJFyIYA3MKBOD1ZG54lui/fKRuOD2ZFCOXJCCdPAPLD4Cd1EPsYB2gf07vY2Kb6
tyQrVqQbzqymvXLZcCGS7iVKQLdouU+FW1+gUuV3jbng8hqfLQ+WQqIW4ekZoKKa7cIIjTCRkIjC
jxpwNJHmHY3zwc6CcWiDQu2CMa02Fh2vMqVbRVQPmJt6KCsFQ9Ks7NG5tkBTREBy6T5wk/oGpF3N
5m5S1pbgvk3WoDIKGETI2xgdMMAgx7q2iqx+U1N1yyiApsZ4WRtAlac3A6WADvGgqW+S/sfX5/uz
/QH4k8grCf5APMCzGJVMqlKW+ZTAF2y3isUCm0IAOEp+/WmVkRlUVQjgWVKw7nifjcxELrsyqJ8m
YB7RgvJy2sg4CUj9d27VZdrYd1syO8xooQT01ABjAPBxs7dVKQrbiCYMOTJggPR6wwZ1ndejBwWN
czB1nZVNH2TKGEYxDeyu9YxK9QbIkg0Guq0YR99PGQeqMQQJKDdpkUvQ2W5SBfCXB1AMhpxfdNbl
QB4GB16lfU3MdA89rzVwFY+idPZlynZMMKhQkW1hWWGkQrcc284n8LGbZ4gYtjyfQPOd5kBY5V4t
gCcxkrMuUQLWZQED206s6B7Yug+m2kDn3FnZyQ+0RtvC3ugOBFv0Mejs9NyOm+/cgdCVMgKiA6a0
yfUSYZyltC68KlGva1N7Eynghcih1hF4xRO+JnkBnTn1mitgMFFf0dfoAzQY1HjfdZdvUmlb0Uxv
TtpdrvMbkVm+mZoBqadNZOElaS7LXL+aHOUpR4KXtk5I4wdHc2/Qar3SlWnbISiONLKZyitb4qp0
wFbs3rcRs2aMQxkFjcLdK8OfGiysStmcs3oK8rK8zK3vbmeFUx2j3G35GSn8atBDTl1MOQ4K7dug
rdMh9yPraej6MKrrl97VL4FT+2bG2UXpwAFmNlBZbt/6QLSFla5cCFu5sjnyeUn+mEXOnTrtlTGD
fr2+02MOMu1M7LtmDFqoiAEJFhp1dTaaSJmXRmhl/CVqh6Az4z2VELJasdbxYK4nFdAW6E19fS1P
WB8YHiTp8GSD6cWWsfGH91onWZV1JqyPlHaUrVfolEPr1ZL/eep1Oxpndi1R1IZbULsUgX0fSnc3
Qz9lgBD6DuS8PmgrD1/P65S9hz+FVgUH7hWqPbOIzHYI41Qhsjm3DyUBEbqPkwyNbIL6WGrdq9f9
RpahfZV4yiL366faiCvdObDoACWC2JPM/MlSN9u+VSyMBXDWoJvnwDyV/ohX1sjsAElYIK6aeiHC
mRFvvr/oR6POLBGxurJqXUx6eNKgOngxPkDf9EzB4yoe4c5CuauA+EThG9tI8zR/PG9vC7CRf730
+ue4+3juszOV4DWb0glfoaOzIK49fdduKmx7spH9WeIs2XWPqPv3wXgO0BYocNZAKayzVfVNUlEt
iZfK0WbW+WhNZiePD8AwxBG+xnZQmKuVoFx8w09kbI5nLN38D7dILTXSQGUaySLfhGgLqO5CdNNu
yg0yDtAsq+8ZJL6+XuX3LNCneUH8Bl4DAhdoHxyPWdn1OPQKbm5uQ5gXtS1oFq5tpvu8cX2ru2Vx
GozFWS1uaZQHYyY2af6NmpmnAHftxs5edUPh6D4A1VXhrpvxmzOFtIMCGtrX87j3BoBYmEU2vLL8
VlfXSl67QadEASUdWlwbJdSbJ8Og62y4NXJ4HbS5GY1Xc4w9rVc9pvarFD6++2AhUVROzybqg1r6
3ULRoUzB5qDd6fm2V8976Or4aqvdUt76Gdqy9NLdcZNtdMo9lvA9YH5e2/8w2uEO6Nmbr9fx9N79
vY5zslqzTTvNTSDzJgLjVWzRCXOoSPhqQ7ukXiNxlH/7ZeqRPy/qh0Fn1smJs6arzfcDo/rp93KF
Jt/zattdL7v5ujQ184OCgBaUvBpymyjHHB+U3o3GHu13cDAhRaA8tmBQUu+HjV164EhcyaSDVcMY
1JNnvCUB8829e7dkjk89M5KhFsk4oKKhW3b8DY3ouwpYPLhI+YbX9MlJYq9kyCFq9o46d5WjBaQ3
FmovJ98ANCnIzK4MSt9d7w/XUjELR1NKrPKgash4xIHBp3u4M4C6QdzIyr5b+hawB4+ahmc0YCq2
o5UW6Ss9QQFQaXEL8uueQBUsyx8XTt0pq/Th0+ZUlSIfy6YQjnwPh2DqfDy9e1em8zksRoyitQe0
31IRcN67IaNi0N3+e0HM2bHLJmdQG4azTs9tiAQ11+C8vXDAb+CZKD7G/vSWDh6u6SLVzskziMoj
OiyAj0QC4nj/K6o5A9fhIkshQDX242dza6Ic2N6hnbzxl9rN/jdl57UbN9K16ysiwBxOGTqqlfMJ
IVsyc868+v+hNrBHajXU+OZg4LHHKrJYYYU3nAw3qFcv4CEOSLgc38djGfry2C3Ve7qstFipPCMk
QZaJ0mnwt1yfFY04kd7A2iGLWwzjVdhz3wdsDH3ox5YBxYkRxUfyD9fwHZpU/xZNheRvvgtWxbkF
fm7Uo5s2a0exjEcsluOtAuTAt4sExek8dlQ7uJ89460LEdJXwDOdSadP1VeW/pepwYMzF62A7++b
wf9MjZQehX6TXy9uOAv5Wtkb6mJiCf960Wdb5ElnZ/ai2sNGw8HmOlxzT5zZSaeWlkH/Bkd7AAPG
sUQXYNQCuhdLC4wvVe1+s2Cx0/xq1nZZ5q8mCj/pmNoSlRs9GtemkG1/f4JTZ9vXBzj6CEKkiDiC
QwrMmj/UHtxEQ1RDwpoK4+eo5mAvLLsrzokUnfr0X0c9CmvCHlJxPcNFydSdH142uDjVZ5RQPqHG
xzcHUu4QHjHoWazTvn/k1oBSGQRj6BS0ashnzEBwBP9v3xys/qP0i3Vcy5tWbt16WXqTsUmU8j7r
/rUjbt/q5CSh70HUdA053/bK30beKk2wFTq0Y6v7XokgbV0Y/FxxEq5TobKb+clsTSKDv7Ok2IIu
3M8+JXEwO2FxYyXPWoNII1hjUboMgsih2YGldr+dS9meotDLY6hDem5LxhDA8qn3PmyapsAOpGl3
Nan179/9ZyOa03TpI9DvWXx+jk/TSjXyLNa7/3eooU97QHvIlm7kVYG4nvLy+2inLgwsaqloAqr8
2cyiwdWgOsCGm+d/cnWI5HMYwJNnJsULeUHEUDY1jtYxXIQiBtRB2/GV7MSiKxC6HV1fj8aN07N5
z2rPnUiSaFohUkinEzmO40YngNNyjErWl+5fp/6M4IVm181eKrMtndUxKN3f5/Bn7x4kKQmZSBBC
bsaH+76ghbG1ZFnvCYXUjylHAVG5nn0kfTJshmFf+0NxVVr5TT2Jqz7qzpwTJ77gt8GP5lfHQi4q
FZaLntyFmIUHtMrOvN+JsxCGqAzJCWEv6Yd+vqhGsWDqZLgLoAlG0756EJy/yq7eQShb/z7YiQMI
fC/CbFQvVZjky7H4Jbhq88yPBq0KHaRwbUQf425xka/PJJOnwnPa4AvzFUAxiv1HZ1BjLuapGQ7l
ek/gFuc+xdslYqMkEzU7ZcptPau3tQY7EnK5MVeehFzboGd2iDLjJFX3/+tro5rGJCsqaEs6rUeR
TFNG0Nw0Chli/Ri0V918Z3Xn0vjl8vx+7n4f4yhiH0uwlroVcsKtx1VymeYwwBHedtPL635vOD3q
JqPXr8WNcJ9daWeu9p+bchlcYafLS/B03EtGTKWQu4rKhaSPdl8mayVuvdkKPFMbXSsZbkIxf/h9
Tk/EpcuYINCJ1Czw5Ef7Msf8XZ2mjGiJ7uR4X13qTn5nviBECd3RkVf+vgFyIdjSmS35cw0bMj0x
3pQAwsIa6/sazpvMQjeAd51A8prBv97XbD9Ivd9f7+fGZxSaz8SFQFvUT7mXLzslmdq+mzTerqT8
E0gfoHLPbfyffcTvQxytmNLqBjk0WZWL47UkHBZXsRDQKund4hCYlvvAETdNtDpX7DlxazAyBXdE
bDndgOx8n8Jw6OO2lpeRd+Y62WhPbWvLd4tYDWCID0GxzxU+pBO7A3CMCCSFogsehctH/TKdpd/5
pRSQ1bVu745baVPup5W+Cm/OuT2emFTUbLkJwU3Snz1W3w5BbStJSdIqI0NXZJdNRPGkbGxTO7Ph
lzPjaL8zEIBQkx2HWMzRmaLPYJnngYGiFE4vzT7DjzyJ9CGWdJgxZ/WFlqP5t/GOVotecBU3Ncte
aONVXo4bwZCcUShXQZQ7eTM/aFHloEfpZNN1WKKKpQ8rlaZpnKhP8wDHN+6cuNBuEwV+uamc2S6n
p/2/2Ti6WPSmT4pS5umGSaDRcF8Bt5KFq8m4+X1bAvL9OQ9IcevcYiylhXrxfSWNMOfguC0bc5I3
goSMY2DZxZC8ZYBDMl3ajX5FwHuQ0vy9bdtt2w3wc++quV0lqoAEwD+il601g4cyZtcyc7tO4MHm
s51Z7ILetI0Zk8m0uw7mwGkCZDCbC38y11WSXcSD4hjGutQOmFE5klXtzVx2phggRphdpWZ8xa14
0aOdibrPrtSydSRheqJdsVjWWUYbKcqy13DUPZwmaRYvCOKHFjh2XelOEyYrXetXpS9cNT2tmKRI
ndiqLjQxfLDK/Cb17yvKakYV/pHlPLHlvNxWinVj9n+jLr1TMwjxuTNbxjoJ53VDf3Cki5NY6boA
NDtzgpXquDD67FKgXEhLKI50uurZJk1ukqS1kRlw82JL3LoW1KizxSqwA62BwKxZW1nPb+OoXAvK
BEa9tPsCY5x49PwZbUWwbYIkv4pWuivH0a0hyobXc1Du5mJ8nNFbMdX7vqXflPpXieG7cy66QxYC
DOntegrtEpRGDr7ICsStIuw0M3jMCVEk/obmXxaCts2la2jWtpYY60m6NoberVXo4rp0Ibad18TD
rqST10SFl+eY3pkG8Ya6CWLB06Vg00UVdqgqBhz11hKz/ST7Tm/d9a1/E5hvHY7uobzW/eZP1NeH
sb3VIJIPf0PTfKyViyEHE5a+zErtWZbfwc9unTQjnAeYIeibnJ5XaYUHfksHL8Yj6g7m1XZriZeJ
jtx/eSdBcZqC2tHSB1n3AJ7ZZojRV9fD0Yug1FxNoulKaWULjWHHZEJicgkRx3yTYywmixgLVM0O
/bso0w5tEK3bgaNaHy5K5c3vFTssS0eV9lZrOuHQfk5kq1yb+g3eok6WbbvyTQBhLNZ0LFOoz8WF
D/w/9/+A1aepmNtFqm/FGUpi8hzUjR3PD1bxoJS25MMsmqLJDpUPja1hJuW1mlHxj6PQhQT9XMgr
vZV2sjzbRsS6KlF4Miy3boWLLqCgwcFTCK+DjjKFvMK1Yx8I/jodgLFNPvhfwFTdXhibbcX+7TJH
S1hLSeiKFcvCNJ1Gfw8LNtMik1U/iWq+KwZrNSfBjQUSsaturBrOO/ZoqfKa+eZK9hMoB90mGyx7
0CInmcJ/mVlcBXFyGzTibaBnD+bYP8DGtc35OtCeJF3xEPu69f1Ochqpd0JDd7O0cUSq6lbVrUql
XRdmuJubt5YOuDFpV0UrOHn12KT3plSz5B6yMPOGhQswLDV2MiPFNWBiFpn2sHz5zwccIUTQsSx0
A3MG2dVMYPx+fhBF5JDnAAZScBiC4lKedK83wnVJJzlhMZVjtu8NHA/bg8GZP4r/Rh9Uvj7cllW9
jenFyG2/rS2gJ8RaqIU4Qx7QPYUrirh63tr1XF/iXAp0YnQCbbbDIPEECdTClDn93K9CSVy1FVpx
Chi2WPdM9c9QY8ot9g6+aNteViH4vqRrDaFcm9oV2nnGTguq1xjDa4M281A+hq1u51QKwgmgcfKQ
TdZWsXIvk/NdHqCd0A6bzA+8bDS9tBrsKbkP5gs5f0mz8mKWsMMQ04dA8w+5md9o/a3SXvkTRNac
mgOoJGQ57VmN7V6hv7FoPgyqVytRA+dncCMlX8nGvxzAYliIbmPRJLQCYmDRzpK7iXMOYPBFqaq7
pFKc0UdXhgITigLrzIwOuZojiSPvQv0FzyP+hrUL+IGhuGvK0g776GOWcD4Jom0V3AfUeRXjilMc
rhjra75KRuQEi+ilT8xr0w8voil0Z8VaT7PkDuZfqWVbJu2+EUN7tnynMkM786tbKadubKQXVF1d
kT/3SZwVLfMqZbQbQb/uDZ/akOyF+btitn+GQYf99ja09DWqG6nuvYXDBjt4PfHN5IadPGmOJQzu
LDSbVlFWUfyi9tJ2Rrm8b6W12YoQ4Bp27YJO8He9RbVtFBCN9/+1JrS5kE7rMNiqIHtm77t52qwn
sfPIzTqFNxOaAy/sNuO0tTR6zlrqoRGJWorkZcKfQk4dv5besr6QyfVUd0ATZlAfM9ynMxm61jR6
aJAA6ro3fFTxg8kp++RyrOHuTCxsnbZCGN4PwrIw5s1Qigel9m0TTItZDhdJiaYhZq2wqANYeU3i
09iaz4QvJ4oMxC4ybCIdjiFCAEdJxSxqiL0rlPbr4E0R7/T8UYag0GScxNaFaWgu+jiOXrDwzrkj
/OQLUKnD7RpjBOQsRCLX7wGNrqslIpwLEqVaZWF8Z+QllNWEQ62vUjcXtDulVLcAOQiuVBzLOcTl
Md+qvfggVEicyNFDal2qeuJYqDuLZeDF0vPvUdeJqtnyjMYnRvCE8ngE0lEBMkLdIN74a3RQwb0O
YGLWFGlxBjsPPTiZL3wZ8CieDCVgB5FPPGkeolt0OG7xWnpE5vU8EuhkXI1Dl877YQD5yWT+kpnM
RS5UUKXRB6ohIma3SnMPOEuQd0aowUkcYyi8T2Vz30kD3Py/Mp7EVmft9fGylqNVAK4+TwLgsal+
JtT9ZLL9iPi/PNlRzlRMTRKrSyrT5E+A+B2xvGjB82tl5RjarcrVPcqSndedDX7aLbvMLo3DaD30
7E1t1FeR9jeUn3s5tcFU2mErcp2jFehfT8Utuju21V0aBeo01m3D70sALMDaOb0MMUeYIQJNa0to
CGRNVwkBuQpgo4bZCetbw9cdjKJcRIOwb0MgB1YakJ1Ce43E1yZ8L4O9ji1F2a11Kp6WfFMZks0U
2zKRUipcx93VlL3KENvOLNOTqwY+PKgumkg/OkiZlbRFU9LQCeP+ohux3qisxzlLLtrpDyoct6Y/
3I9J59AUfzkz9Il6gUJB7f8PfXSATCr1EDDpoZOjtlAU3pCQqXXjc2vcROo/QR1s6MdOH9cEGLlr
Vshy9DUTfXYOTj4ITVtxgbWJJEnfj5PYmJXYHKg5t4W4l2Lh2hzKLUKYobLRImsFs8Oe6sHuNexH
zV5wNXD1aQt1Jx7OFDhONLE5Nb48ytHJVplzIWkpn0OC0JdTDWoSZI2G4jZC6aunTQ+HfNOpzVpV
E3B41U2rNAe4/tC7a0cNMZuVVzESbgOykCh4XFgx0KupvVDn29+/3slc3gTVjbUbxiLK0YN2E/s8
8Dne2vxFtJ5Vv7bFHF4xwQZYNPf3wT5LRz/29aKLANIINb5ju7xZwAYq7ZmW1m1rV8UEAD+txlZM
tG3bTZOsOPYkp7wtXBAZ5+ojJ5qAmDNT9EEdBXTLD+KUiUIJATejlwiypmzPQLluAHpXJbwSFbTd
9BSVsy2gJBA+YGB4a5rcz1zCPVz5BJP7XBS9WhXdKbyUhuQ+my2H5PoyalBkms4soRPJPg/LFbi0
NgACH+2qBD0YqxWX9oYgggDDK0ITkWCzzh0cy885/iT8dIjh0I7AVRxdN2Y+hfpcThRzwqdxyldz
DmUmn3Yoyr4MAxrqYrtNgsJuq/ZKEdsSeXgRpKB0Zmmc2rtLb8qk6w5h8fguUqIy0zCEAdjXbQsJ
72f5bGn+5Jsu6DqUIKmjHFdtu4YzvFbppoyrsNmCsVs3g5NOtvQPfxYHzZtgdQ7MdarciPHTf2Mu
r/3liu3kMNLymJbRUvyT8DLsJZrsrQd+xe4fyEnP9VROVaMgaxOXwQrBg+9o2ZQ8SxdXy4C96qVg
bS3UgiTBqcSzDbgTK/RbKfXokpbZ4QA9KaXWn5DF8H1Yx3dla1fEDe7o4dWIjJDmnEWFnBgX7Ke5
UOVQIKFK/X1OW2mOU2lRtUXbbXaQWVov5eOKalVmk7nlXuvoT4FrvZ85vE50GhTgSBrHOnQR47i1
ExgI5CHgSBiCz84C0pApEOAMEd0klS1dkoZvwUdf1o4ueeYZTqN+4pxmY8nIdKE9DiHgaLJrwawl
EgAcRVI0DuO9nHX3ccwZVj0XhrDPMhDJYlmBeA5vBIOKUJtfWoX+ZPkfzSQhcUTurQ/otj30ir4V
9NmeCtXBXtcJpl1klY4QklAtKGgFTYw8HRGfSD+UCktRFEaFrCVTNVY6slhxGOwzdTw0qNmJiWIn
gQmaoympC6T/jEi4DaUMZje4LXHwqszysv6aanTZvph5+JAW05PQ653ddwUaTxP/W2fYvSC6FnyB
mDQtKw6DhIVq6W+z8SEDGCo3/lU+FW5LMjemj79/1s+q6dEBuGQfHID8m21ztGPMZEbbSpcBbgfZ
czhH6ynZGUIFEla0jTR1Nb21TQ95DSQ4phutROMUCBCoDQpLir3Q+LUwpuOU20ZZ7QISc3GMvU6R
0Ix+U6VuZRak9pa4TkXzrw8AvagkZzDMMwfoqaYUTQ0UDBCC412OlRoMZLwysaoDB4jNXrMi1EHl
6UKPr/tg3gqZhCFGuhKIolFXvNTF4WmKFdcnJ49lqqSDcDdEuff73J7KLZHDIB6ji7SIhh9FF3pi
zo1ccuQ26m4skOsptYuxSxwKsm6YYB+bD6/cTXaqptsyCc5Nyc8TH3lJiWGplxMT/ugNRpUeILEr
UAhJ7wtrhtGbPSgG0XBq7iGzXc3yfd0NIEKtSyE295UCC4N97pyZhqUw/3WJ8VHAWC38aPqUYFOO
llia1tY8lxSd+/ABoLFdmCoxz41pze4oekXtDEQjgX4rBP/oq5wJJI6PLQYHIUEo8dnz4u77flwm
QS7X5szggvSuyqNTZYadDXfa/OZP6hV6Wv9jRHk83jIZX668US5TBdUFKuxWg2ByyoBvaUT2TvmV
TX/m7ZYL9Ghqv73d0dQWkgAFt2c0I771Q4i+5+Tuf5wPx++zPMGX9/HL3GxbiRGCROFg0+LbYbKe
RShM1GmuQ92607LeM5XyubTEVTBex0Xj1TS649mete51ktRLP3ySOtHphXolt9E6D1BF6N+08e8g
3ky0M3w9c5uqcy0FmbxactK5s3PjHtf6M9N1HB4cv8zRNaLXuk55hZdRpIvYvJ2Gm7n4oGb2+4I/
OcrCaESgC8XtY9ABQnhFHy9NFoW+AcmqrZsPsE7cUr76faCTa/vLQMuff/k2AQSk0aLzSCEiBTN+
X5XBNusl24wGCm/Asf0zt8USW/xYbl8GPIo9zFYdJl7at1GNRHsLWVat9PowcCzqkjHqj6Ixr6Ti
nNXYqfckiPwURcdh+fggQ/iyH9MWGe+yvjIE8UKEsVVJjxaiTXmOxqRvbn6f2B8n97JQODMoJ+Dq
Sd/6+NQQ/CIrShQqC+TD0BRfV8W7KqWgFsNNYT1G2G+2xb8Yldmgq/+eGfzULH8d/OgIaVD/HgIB
tpm6jlVH3g2p3bzRNHIX2/rSW1cU1PHa7JZAr1yfi7V+BO2f747K0oIQADJ3rOqh1Kjh1pqMSV0Z
3xLZVPZU1c9q+1hGsdeO6EIq2q4Wa8XO4vlmKsMXjLT2sV6cYSefmgaT+Ue6noRIPqZa6nPh+3IV
+7R40LGoglVQq1DNps2Q9E4RxTf1ICFamqx+n/4Tu5dRqQcvU7AopX3fVGnfxonfoHRuTLIX96Or
i9d6TxFOTs5c0ObyIb9tJwpHn0REi8iWhXYUH+R92TYaeDu717NDn8UHIJPPUqx8oDgN+6KjClAH
5jsydjYdo6u58++KsRsgf2aqY9ELd9q5PMjp26xSWQriS0VqlLWPTzHdYw0ATpG9jog6FPJIM44q
H2dSX2qvbY7ny5S5giFfSsrSMZMyVO/m9VCk9jA9FEm/y+b4IZpwtwLJZZsDeD8jnajGGKKXzplD
/wTFtdxuQ8VJ5PkwqFHiDlqODGjvKKnoVL5AXDt4jWVs2o6KV12/+nKHWjzlMRxPm9n3ckt2A8ly
jfIRabdDVtfvemjdJvKjFuHdG1BqtubNVBd0UxA4rPtq1xo0WUwI6Ym1B6azyaDeWsK4jpA08lFV
tYCr/74efghRUDVRZRlWuvr5zzEgqNah8EIFJoMA5dTSE5+DB1OnWFqI5dXgf+j5yNK8VysZ8ADY
Fom7v2vw9oE5+fujHKd+x09ydN7jE4BetcCTROVHmqBiaCk04s6c8T/PvqP3PTrkgXOgjggSwI6R
TBL+BJ7l6Ff6qj0gev4/n7PLWApWJkCR0BP5kVTOfRNKOZ3RpUAwXEL+XaPnhjxT/XAOAfnzXDsa
6+hYVTEkkkwgF4hqzCvZUdzEy+DbRY6xTjftQ3gGJnTyY315taNzxEyBmccZw6lpvkkzWsnvYnFO
Xuvz6vt+hEjUnhcBbBDfMJqPP5ZollNCoQABeWyxuiFwVb/4k01BvJl0zUPSB++JxtNq6vvLltW1
61GgnvqPBb9HKmjRScCCKlEe07DQbMZaz4q+6TDjsNrmEFACC3OsO61z+ofHGf2yliEXIe+iUqrh
jv1+zGqK2cSQH3nwjlaG+XdMqYEG8joa2gNCyb9vHPnUaFQNoJaCV0Q46vhjiCpOKD0fY45aXCzH
dj1YdHWmhz5TVuMc7JCSpUGJ4CNgeD/P91PI1pLvhyZdj/XSN7iXAMKXCUQzpFErIfQy6TEeB+qT
r5GV2VKrIP/c7WapP2PTd3LdAvQGjgiy9meN2owj4ATA1+3GS2anfF8ExXQ32XYrOJnc0utz7kI/
bkA+DQwCcOvcT7Axj64lokhhmprZwJXpzVKQ1mHsTgVeSrjz+3f5dGE6Xr5fhzo60axwGCULUV/Y
6MaFkYqrmpKMGr2n8asIAwwdX1UhaYizwyDAs4r5UAEQHF1Yoalgq/G1EQrXVabYFFfpJb/6qrId
1NIJQA6IRuZgIImb0Ebwtb1UXMdms08lwwuQhw3SfD9XqrP8uspvw+JPNQpurKp2B3CwoPoCFaHs
4r+QRZ7m2XoTmxqQzsuZCfgRAagA3MHtKmTqOpW177ugmwZdbbtStYv+AmgHWdA5F8lTx9DXGT46
IHrMVUYDZw17DN+y8cYEiFM8//4SP1Dfy17+Moa5dOe+5CF5Y+lVpjFGvO3AlSJRtV/6xKqdv40e
UFYY2+fKoKdfa2lkLOpEPySY52xMc2RNDbuUrruCRmiKPMb7mff6kV1/vtd/gywb5ct7KcDOmk5h
EBRlV4XlZF64EvstEro2KK/Ziy1v2Bidd2bYZdH/3BT/DXu0/yYhG5U0Yf+Nf9u/1EuCJ5QIvGhH
vQ0wG3oLPT68wTWglodpc27z/0AlfH5MVYMdB7mCBOAo9aGYpSgTnjK8NIayHoW07I0ulcOuSB7m
Syoo2+ge6XjsCsGiHIzt729/as7JQFA2pxip/pCdAqs1jFUAy3+oLqwJFtOknjl0Ti2dryMcfdXc
aJtUVJlebbDQ6ZPXwALXuZX9r8k5i8eQoEGYgCdpyh7Noy/1ganIy6ZQ5Q1eiPdRlbtDiFVbITry
PNwnxv3vU/eZL3xfOMRS1BsIAxZt6ePCQ9wVsp+GExrIAfl4D7TEjkwxdZXWokRTv+VC9tjEykNk
0HtUNerJ9bhYLFniRSK/y/m4abIZmB/qgD0lGoyWgMCmG4CBg2P01ZVpPEYhKF/zLlPAV+FjtJZ0
65AY8bNe4yAUX09CtZf8xl0at2UmPJhyuO4F1TN940xL4Id6AhLWFDXJ1GCbfN5V3zenWllWqieo
PWl3+tqQbWUTrwDu1U6DgsIK4RAECxa1CmGr3oI8cCpvD1Tb/X3KfzRVP5/CIK6AxcMDHcdf8pyX
c4A1CNmKakfqTTESvYbQ+tV6FcapFwK3jOdrGYxts/j7JLcp3cQgKt0Btwe1Rh07NxxZ/ND7+oqJ
G+HlWOroyKPhLuXY3x/3xEnNpP33uMe6PjNC9fWCaWdzL4vQqV/Eh3kjeN0qf+suytvuTm2cc1v6
U+n7aF0Sd9GPQ61Nh7F2dKApajI3TcskqQD7/DBeY2X21KqFG+RuomscacF67K5LrV+rwpWcZ7YJ
BbDTnCB9EBF9BySmA8IxRCQTx0c5pxXRPw/TXxlZElNJsc56ygjrciux+0VFZvr4fdpORNmceuiw
KcTHpIHHzYVYNyegmbwAbiQHRahtUj6x/IBiAOT2MCGJE4u30XhXG+96NmEIgto2pmpChDc1yC2U
YVZGINlRATcypuU6YTPeX2YgPYeKdQrE9/cHPvmdvz7wUVwFah3R70hRiRlHGq+RFzz4nNYwqiUH
nKQz7Zuns3bEPw/W78HMcrR/uS4JkurYNAvI6Y60WgZtN+Z1s0JzchXvfKfYBGfDgJ+3xfchl0f6
MmSttIPfIEhpJ7rotBogqHOBxg8CC7WnbyHa0XVhFTNGoiEhWrhdAHDjxt8AlLcTtzlD4D33Lke7
JBIiHNgiBpJpWk9T6tZ6d+64+gQSHG9FktLPaoZOBnZ0K1XT3JtSLILAoV0sjc9F9U+SQ1sTHnKD
fq75WjXU45EQnTuUBbTIf+0m5UUh3zGDEWyMhd/cRw5suTBNewAol0SqUyHjZDXhBT94jbiWY83a
RlKuiwVYCw5sCKsdotpbuRU3Ce483VTdDHjNrBR/8uY8vwBFLOLUUz+0aetpJTknRl1bYLubtoo2
HbDjsu4e4qBwDWNwjfhebeqLPI3IhNR25WOWqAdQl7jKsUKj/yhdDGO0FZrFX+AdsSuv95/qRS6+
HmCXszbRwU6S6yApYKw0hybUa3voe/K58NLPYkdqdEo5wyUCpHZhbRttL4quX4lel2ArNoICpp41
NPlKC3ww34Pd9R++uBGV0tEbOBDJhT6wB/wrw/8Q0/vAum7B0QX6vi1Kt6r/Sl0Htv4eQw1bWTqv
lMno1HmCb60K8ZAEr61GhQtIulx8FOWfoQOUh2mmMD/F8R7fvKhEKUy7M8tDnj8OqX+odM1Vuq0s
BW5fsek1zdGqEQSf7AQ9eN3mOZSp22nXODz5OKvN7E2AYgjLK022qmm/AApfSZ3uZBTdrFJ0tQLQ
YOivVICAInq/gQmFkzZ4lt/J/b82fquG2S772FGA4s8xUO3EbtTZMcS9EL1iu6IIuuPrvGDMpIBK
+ORHaJcYpdtS/drDuMmMA4Ti1TD73AlPixRtBh5EhayyLMUxLnZ1W+9VaEX+8F7MVyIYDl26rua/
gV8cQI6RjgO1N+5TFQI5v+xVTt/XTJW8XKJiPPluII5LBONi5ukaxYs43UrAFk1Uf/RFaAwca1Z5
oh87+VDaSf8RJS9t96yE/0ZV2Co91xGrfE6utGFfKIZtoLjXsYbaNAYwAJcIrLMpbUwQ/gP5Z9Y8
0aC2hf6qZ3Kk4Vxk/Elh+7558RilBEDYgzfKj15mb2J+NQwjag3S0B2kPL4Uon6Va6JBFKE119qc
6veR3IXg6mrEesqdZJqXtVlmnj72d2LUXvuyed3H0qG1qnch1B6FMdy3ou5ZWmfakRKNNqojid2V
Q+XobQL/pNTBNojorQQE1beqOL9J2ySNiP4VaFhZ87Y8lG2qtbwydVQjhKDYQhJZGRp6mEK2nikG
p8Gr0e9G6cFMUCyJFE+upx2oihHCaF9eQ0Js8+i6zEsInaPEJuq8SDGdKDfXtI49P+5yEvboA3nQ
3B4UgfhThsViOjmCeRo/MzcfciJZVObG5mFOHsLkz0zhO0rwusVkMAc7bgaXnQ4DIgO43D53C3gk
ZMkZyNmRVam+yvq2cCF6LaJ1lO+UWkGioFj74s0QvUFyt2ejuxgF+lzJtMai1eu1huq1hiIKYTJ4
PqAj9qihzyPvasoP2pgsYri20Vobvag3eHx6pTE5XYz9TvxeQRoMi38dchOZeVBQu6bw6g3mLZG0
3kDl0XaGErhNcKGYGIhCDEO/3VA6vF/LTetb+1ZCDG0Ei90rh7oXnqUu2CESOSJ+HrYsv5J9rhQE
G4XAroy3apdjUpvhT7SLpY1RzW5uvIip5o3ivZGAkB05y+k61PWVbBqHdOFYMctdEW/iCTZMeEiw
WkyywKUY6NYl2DhTcUp0owMZI0UKh/i12snADGVlsG5S+a5TUFlQ0IQvp7Wikz3SsEmr+D0f9HXV
K/vWEN04Dl0TCkJQz3YN9J3sxhXhaOmN5cVqcgPBadT0+7mZOV9jNzCSZyslcDWi1Yy8O+agdiQ9
i0jvqZTvxBiqBFNaAebgrsBGQrH7GmMYPrORPyo+6YF8GRb8V0YUOSf3OYpvhWg68mB6Bk6RsXkH
YZVjq7bNJZEJME9CEXBq5BtffmqM4lbOGjcP4cv5nSe3Me6TigP6xM2MCUWXSxn9rhZB6kI/YIni
6rnu6dHFpP1L8V+h19JE/2rxvkhku23nlYl8F96srt+spXQ/jGstO9Tyv0AX13Imb/1+K4W3pcnz
hr49luHamm61LvLUvHK6RaExrJ20+UdxOWtNnFQhNaKSKnFPqfWzlEg08R6l9Fodn2b/PRe9qb0C
B8keFFj6L35wu8h1ZcZFKDbAnC5VRM9nH2YprVwNna/6qqHyCSEtrt6V4inTH/P5lnexqKRN4MLb
Ftfb+EYYHhTEyWYCFyXHfg6MuezDoLmW6qeaAxynXKc3O6/EybWndSxHsiOSk/qC4aYhAoNijKke
gvQpnavysscdsddQH17cnRciYAoyHb5gGiCcmjSrMTVXY5WuUp9Dt4U9wsfSBzxn42wP6IbD6K7D
laUZXqKKclT+khOhGxR86/pD4XHC5Ar9E6iH0UqTvZI0uVWy20GEHHgLDAoI7OyQXhJNrGvryTdM
AN0YDeEBJGY3dd66mboOMNeKuW5FTN7Nl5KVGw1Xg4oVn99zW/6pqbxb5mVVX+n+o1xt8/mjUi/M
cK90mZthM50pgB6y28l4Kom+VAldXYKdfMxcLYK7p95N/8femW3HjatZ+lVq5T2zCAKcetU5FxFk
TIrQbMv2DZckSwRHACRAEnz63vTJqpTDaut0X/dd5rItiBOG/9/72xQPI3hyp/ug+54TkcThIYq2
RpokCkHFyqtEDl+W2MlCwhannglirHL3Er6rYPgy4za7WHs7JNQMYbEjFU28IL9gBgR3+Qle0HWv
Ya4LIhCswQxpbxrHSXhAtkORf+18h8BD16wFgpNYsNXu1xCqypDwLWWvbfzVz00qEK4ERx548QA1
NdnOztWuKOY7ZtHRHOChAJTLR904V+2u6fVG0wHflbum9rMoUSgEPNuPYjQ89ffBmWIYDLIN1h0o
wlXwZCd66zbNo2cMtnYG4CINffSItltXYTKe6uq60BnmJ8TLyRkmP6c8Yu77SMq+lEfPllwYvbHa
uvAHUWB/fz5gkKalRaOwXy5B3Oy3A7ItFtLcR82p9/b+WItRAMZYUI6c7f3RnaCzMgO2birAzjbf
z+FHbYT3Tmdvhzg7Ek6ao38sMQQ7GWC9qlRs6W316ZmtyNpNwJ1F1sJHx9BzW8Zydno75lnxGYHF
rqUdxuR7ve+3PGnWCyD74/v3CzzubKTgrATNHU95VGEkndhXL22vqi1/9cv188IQE8lwkusS1cwY
m5//l4uEfSBA/x69+l+KA42NJEDRPQpRmm907x5kNt2QXCW51251WKIUAF96kW2EiD84Mr5zzkfV
6c3YZw/VCUg3K4Kx6/lODvDYdDzRwm4EHNEQ5a1DBh/znB8DDmF/22HmnD476LyzCVtm6qa/Lzv8
2jjCb7MUwlAmgXDjXDkSMjWOvOlwJ3BWYsW+4wNkdxq76PqDGu67p/JFsI9dMOpZIDr9/F2WQTfb
0GKo9oi5bZeh3eBvSYqe5u731/RO+w0X9Waks1tMvDrMZw8j9fGXwE2nGS5pfezCU8jHFQehWDqv
Sj/6o1x7wQU2/x+M770zA70d/+wbcvOmrAX6fyjl0C/YtAEZ15zKV3fTpi2CfD+oELz7CP++2nPS
oW88nAaXR4hwrVXMPpUjWw/DE88/eoI/QJbnM+ub6zqvRETFPIdKYSTvprxv751Nd1Q7sNjWxa5J
cdhd43QeJc92A5NZsR3QpW++lJdQZG1GWEXXffjBd/ze/Pj291mew5tSEpdtrFmI+xwgkh5ewM7z
kd7bfjDKL4bKZaJ6O8xZx89TwHUXES6bbc2j2ULKBUfEvC6+erv2Y7PA8tN+uckMgUnIugEw+ryV
W0YFUiMKjBZeIUgEJTnIt0/LiPGWpvW36Pb3L+s7zSNcHXKwIzCtMOo5zx0aAnTsoNPC1TF5eZqh
M0rzNEj8LW1WKnE3Bt06SGPX0Yan8Vfng0WOvbeOvh3/rFjXh6EqWI6H2NQx8uVeZnjzA/IJOxl4
6684ZHtzLdcR7RIfjj2ET8fhY1099/VrXG1hQ0qx93ZNlhh3WOkGhQOVrVtza3FobLFDGVB0buEU
6hW+jmzCkcWIkxzQR6mmtc3aFQX+Qt8EPV1NIkzD0tkiiXpnUE+rYb2bUQVi2KJkYfjBfPjRdZ9N
h7kAg6fxUTtE+kCZf53YRxXld7+ONw/2bBbEgcC1oLPi66CHyvS7Pnjytf1AMvP+XLsk/6DIDj7k
eTt8ILB3RC1Gwck3RKnxtU7UyUlRQ54uQI1Yfwy1e0fttLyxfw+53Nk3n30QuVmuYlSQlx5vDwjb
cDEDClinxdVHqRbvP6S/h1ru8ZuhyqKy4Jzj6sBWXktfYmPwgc5lecznnzt4eRCjoeYDeO/5CFVV
4n3D59fGVwVU9roBDhcnC3Tw1tIbtr//2t/bG78VL5y9E+Nc+0Gplpfux95Y78Ad2ny8t3v/ov7W
SJwtgB7NS1cvL4USn10Uc2bn1OF8reSw8lHs+P01vfsKvrmoHzPcm4fkjKpsc2QP47B9knua5Ady
m2OkpXG18r6gKLRFuev3g773cb0d86woP1ozR4phTEmQA5ZfCKC7Y7L5/SDvrjxvR/F+fv06PsF4
DFHzatgMSb4LN81Ndk9vMvAiBc7Y178f7r2NxNvRzta5IfC4LTJcE3VucisTDySXMgKxIvigEfzu
HvjtSGdfsDt5tmmXkeK78n4+jttpF/YrcfJTtUdQ+ELQD/f+999f3rsb0Lejnn1q3DpD5M3Lx7yt
wCmI9tMBQJoTqmMfvBzkw6HOFrXA03+JhOrsm+8+9NI/+C3qjIBCewiN8aJHEmx7715n2EcgiiND
+QJ4nPXQfXW8fGPFcBBA7MTxY1HckfZTGD0XDkOrGXHTHeqOLlr5aoSoVANXeslaAppYtJtg20fI
URJzm1SQMLol3dTo307FVTi3IObMqJuJO0kfBKo6mt1RT6Rxfudnn9zivrCoGTmP1VSu0BFNF/dP
7ei0cW+gUYQ0gKYE/SVHXBNxDNlXasVqqjaiQ/7eN8cpHmQ1gohC1w1ideIZ0BqtromvbiEG3g+y
Rg1hPAXyOwrW+7Gd17bQ6dJzKWPYi9BJAA5og+7HqTTBSgZ5ymT9HQBklIvAEFtlMSobFXFEkk39
diTq2lT5C6iCGyOgf4QTK4+ggRT0a0UfZjBcfNzNYv4k1J1F66VDf8RS7wC03a6V4qKx6uWDt2v5
Fn+dyP9nzvPO1nPp9mE2LU3HxWyp7xHAse1SekAQ3kW9/ajF+Y6I4acW5zlzfgiNIvGMLwgIf2gp
QINAJ/AyvvLW/WreoQin+braxo/gvYw4Tjd7vQsIEOQiQVsw/f2lv7dI+oQwWOGRfgbV48+zlIw0
LciA38Wxem0qNJnMB5vEd5etv0c410CEEcIfmI8R2LZDgACQmf9WSefdvfCbK/HPZnWaWw8YQYyz
aJvLa5os4ajqpkizxE/9rU3aVJ7YZmkltx8izj+4jf7ZZO+h5QaAJwavkA5UZSLx4Rj+/ZN6d11+
cx/PZnjZOZp5y0pp+iPv3FWQe8gqvMvNK8SUvx/q/VV58VHG7/pxQM9p+gqhNCv9PCTRge5ksUHz
kWydbXdgGgLDtkw+GPPdb/DNmGe3MIAOmkwCYy543gDpbuWcYFuwDrDH8ZEB+MFr+Y7IBF/hm/HO
7meTxX6OPKFlO1XfA5b7NX8Ktj7oeusfXGBYfpAIEx11qhK2NwnixzfNVXv6kBH60XUvr9abHZBp
iryTy9wT3GTbNlnA0kFCEOlL0+Lur8Lnfz5P/yt/Edf/mtP6f/4X/v9ZSNsVOddn//vPU/HcIZD2
Vf/X8s/+56/9/I/+eSVf2jvdvbzo06M8/5s//UP8/L/GTx7140//A7Fvoe2Neens7QtA8/rHIPhN
l7/57/7hf7z8+Cn3Vr78449nYVq9/LS8EO0ff/3R/vs//lhm0f98++P/+rPLxwb/bPXSFr/89ZfH
Xv/jD/pnBIkRZG2LcTeGbxcf3viy/In7J/AQwQKIgJsYh2tkM/zxH63oNP/HH8T7E5m2ZEm7RoYC
qtXYkPTI7cIfBX96AFygeM1wmiFLkfKP//69fnpAfz+w/2gNQr8QtNjjBy/v4d9r0w8cFEApEL6B
wxsBAHy27acNU0Jq8OUSt1stMVTN+hl8FizCSZ3mmw/TB38uIv8YD6orf4nCWMrJP/a1b95HYmOd
TQGqbjhlIKD4oto72/rwb2y03rmwnwY6+wCFyksoUfqVe9Pu54QmEMatQZ96dRMwe5IPY2V/3iH/
el1n31kokEOsAZpx0KQDp25d7bwXiIwhatmEawRo6+d8XWHgDzeUP0/cvw58tnW1UYeHigMNO/G9
j0PNgSbkot3ADLN2bgY0qFfNvtx5Fx/pAN97c366wWcbWcVHOrd0eZLdPii+9Fsn7VJvQ4ovQO2l
H18ptHm/vKsAxcI4ygiSlmMgOX6ey7ipIIVDRxpdRNoA3gIzCkSEtFQOAG/Er6wDsR5rN3HpIn1v
dGFis8jfARgld+LxM5dFjTb0HJjXaqR2S8LWuWTDRPut58EOuVLWAKLp1pEErXACUhIW+95CJYvS
KZGSHEY+iNNEWw1xAv5WdxlNrYHFyRnhsydFSQ+RFdGd07PxSvpufsWC3MWefMznei3rSHkX3dQB
4WkKz6e7Bsac22pkMxai3qDhHFcKS6/tfbtHlmZjVxCsl+2ax1F5Gthg9W3PtXnW+KWni7Kd+WUZ
13nSeSLaFtUoQGudRVJq48ukEUDEA+ZlbL0SrQeQdwDdgDYZS8PIkvuyNcWhREMMAMa8tKnx+bQF
4gJooMGnvb/xS1cm/Vh6104jzLQCazXaBkbah0kE8wWLjVyBA+8mQa4PlI7kYpbjsC/8snlBBCzC
7JxGpnWnARcKanI3w6BaoJlNXDQadYc4UORC1AdTgC2vczLcCTMCrD7o+OQ6vtnL2hl2Qaj8V8Jd
8k3ZeDrNtVed5Jj5CSmM3Ug7uMnkIPelnGazVsSgosDhrNuJUIT7cWZyif9ubl1ddacZ/s+rrK7C
TzZqyIUbNOEe/LMohYqOrQV3oTAopuCQD7M4wKXM90Ck8EfCuFnDDo8wxbpmn0XRIL3AhOA3VtaW
N0z2SODwpRgfe8eWSIcUDEr3op5mAh6xHzwwkCJeacmW/PrI5DTxAX1RW9weJlIJ5qpdAQAq1BHc
R/ulbwSOWQYz6K1bhuwWF1uaTS9D9URGB7iNIXe7J+MPokDf1EI0a/y5arZyGBAdzfI5qlM1K37d
Mq+M1o0k2FH1tB9p6jpl/RJ0fgTmsG1mtJCrGGGm8O1UOWRyBSLJqQP6xSaesvAbzUqo3VzNt4U2
ZD+4rVdfzJwpemUnhsYJ/BStTAIVNflBVh5HO1WDbOkK0d83KqxuZs/vGygrXLeEWMWwrUZXejPM
kTyUoM3ZxIVJiKYTa6ttG5nsFfd78rZUVGQPS3BzUXlKhV8r6dHqhRsChYV0VTh9EmHusk0V5gwq
A6g2csBfBHCisVvEe1J4ODcSG/ZfVVQGSJkabFpUKJgxQMXbjetMgBgPIyiuBdcDCNS6AUIm00O5
711j4lU+uOQKtnSTIoOzBu4Ni/uFllp9aV2jLmIbsF0lpQM9CCcFFHFUY8YIZhUfxnjqo3Xt8ujJ
BDjxOtgDQOEVuCAsxqoS4Zq3eg4fysJtPzM28s9NAEdaZDVkbSViwQL9QHUP9xxxa1icTPPot41b
QdGiitSqsTgia0FfjjGRZJMj8TlRvApTORbqM2hCEeoyQnRPbVNA+NWOtrusEdwDVWC2WCQsP1KV
9zj0+hJFcNcZXlxinMtgouHnYaj4IR9l/SgzzY/o80EwpmbIunpZrdTI54PD8j4NhrBLsihrEy8S
1UWokZYAa121C7oAmqNpaNCXUI0DtTRUgdCtjkume7jLc/xt+CfZocw522lHVJs6J91eakhAonIw
Jxl23aUz+9WFrUJ6HONQ7Eev0+uxa5Fo2PI47eH3q1f4UQZvMWgkl82gystZo6kFpu0sjnTOoEPs
lT1F0PLvCiNxXurH4MVpwCgZO9E9s07n+8mLvC2+z+WXlXPa6Xj63Bl3XhMG8C/ev7ZOJXPbcdPF
7XRwA3zeoL4EfqNWxssCRGxnwl6yuuhOfighI6YYKehGZ6ekKx9K4zgpmLkZNFlhdV9ZijgJyZwE
DJs2NXMpT66FGbpwhj7p+8Zss6xDKh9hBaSODHIMmjOcHggY7LbT5cl4Q7M1LR13/mTKRGUR2xHX
5/d+VNRbIProlsyO3sYq4CmAvwXUYTNELQKkQtdGLHWs796NdhwPrfaAH1Bd9lTHkq+ADXqxJe5d
yQxP7RjHu6zvRpBIm/jY9Q3Ot22/hGrBiEK7KjgaZK8iwj6I6p1jeZe0Kie3SBxHih0LxcEI5AZV
vs6um1w30Ln6wckLnfhpriLwUBmRUPtXXVqYCCttPfmb2q3lBpMZihTWs/vJmiBtPTI9DjCGbJqx
mqF30XTPOnc66lJVyMnh5FH7FGmaDJr7R+GDtc5qjhwiN3PTBrGTx0gac98MOXwjWdMmQzkCQq2n
ANlQY/M9nnnwhLqMusj7WmwBe8lSjS3rDWwq/CRsGb6IgGK16mPH3tigRvRHBDYHyQewMrxi+OJH
dZMWMwfwSUXhhtMxP4WGhBejGNRR0UU85BF9VHMFj0huDVZ3pCcobJrAU7xqCwdc7QEanlLw4MiR
ZAEJLH5nOBdlr8AyB4ObR0jQXJPO4dseGUR5WmGngw8uxKXV/oD/VEAL5HfKMUW3n4ueQ8PEo4mv
sHBkQHgije0y0hOFtGbGTAYKcdXO2b6NOi+76oVfeCswwUdQoOse7NqR992TX8pmWpGo8vxUZxz5
yQFm2AeQxxndRG2Ml5/7w1AmUviz+zkWgKQkwidDtWuiHu9lH04N6nNCEpo2EaJqErjdC0zXphbV
lBZR1OUAidPqyQH2BMF7OQk+jY3ykALs5GPAnhvAQdH1G6fJHoeyMoALqDww+4JEzfDsRbmld6B9
1BeG4vuh2DjJFMYU98rRvg9Cgi6mg5e7Ko0ZE9dO4I15CoNBA1IxH54BDZuvcDwbT4ixn49lHU9b
q+FSizTyn6UDZnLBuhgCtenFl15xTade3odTCQ125szpjDouiuG5uvScokhcgPqACBihxBnb4bsf
D/oR5GFdgUxmUYTTU4dA+0HeiDlim7nwh51lpEr9mJUJy7N5U0B0djH34CfEPVGb3quhWtdgn+u+
sokHkvp2ZFNw4Y3W26jeDhcd7Geb3gHzcxJtvq3aErA6FuXqOqpboN4NB+GHcgKKXGt3XsbxWhU8
/CwZWJiBFPo7Fq/+wjgzpEJ2aNSpqvFoWBODECZZvkanGbECqlbzpZhcf+1il7b7cUz+/wWDP5bQ
4/9zwSCFUK97eXxbYVj+wb9KBoz+id29C4alH0ENFCxiin+VDGjwJ/yasHEGERJYCF1O6/9dMYj+
dD0YvKGhiRGcEiypx/2/KgYoJqAUBXYYOGqoNQDp839TMUD79udjmEfAJwjgSXRhaoUJ/7zkijCK
Zug70PLqnhRpH9L+S4/Z9vPYShcTeQBYRl6qhDch8h+DpYCfcwmYccYgVYwqTp6ATVWPRtPgbrZ1
ed0GiMIoQR26qgTAUbYFtB6xU+OF30KsG+Z0uI78urzLvL49cVZ6t17OPJw+Jvih7wUM9fC2QN3s
Mkz8k0UaTgwVOZTz8Wpi6p72DPLgEqvVbiQOOP1+LeFAhwvdgAAwzC6ieaoWrF8LFs+kjdqIChMe
Nf6nNoIkW1gcGBe3VxsARw9pcbHCVhjDFX60jRosTTru9Cqe4ttOwaoyTw6o0qT2jnSaLyvSzIcB
KmuM5D93OcVC6bY2bcqCbYtI2DUvmvAQT7ZbQ6fMkz4EgWD2YwB+azhBHEtjHG7Dbp0L2Hfd0YVW
GKEI8GuwflNoIM55T4/ALMKFMYJxvzYzMgKqdoQmQxWQm5anSvTI5IDhYN0WYDyxaB5TDS33KqY6
gI9vjNet9tlu1i0Yl4HsL60bhIglUE8slOO9G3KQGj0eyrWBCFh2kPHSDkAbJ4Lg2k7E3w5SB2up
RJ6GBproqHwAavyb0UU6aqwtceBMK9XLYUNmgOI7A1uqC1jhyjYIZ2hmb94AJFec5qYt9+7IA2SZ
0G+mNVflFKEhhQiWrsO61COUpzZ2V+UTvcMRqzk0jj9dxrSgd4VB8GbNym2YRUDwD53LsW+BZJjj
UOa3eEksAg9FaNq1dNBrw6m4WQeu3PeFJElm/HvfN9BRkgZoe5gPjAxJIhvzQL3uG7Sql77RX+ep
zb76TuuCZtPGR2lcAXE2ee4RfLDBjW12OPA+h2oQCQ3huCARiui+LU+QyhOYQJW7h9otuCv7mVKs
8y2cfEpzAEZzxMloAVx3Ewi61VkGHLet4Z0JRZRU5QL+HyhddxHxblHQVSfuSjgEbD6uOWwaWDLC
8YuZvPqhLgNQwrOghMp4gu/K19iwlNgIPxAmsayruko8WPzX2kH9plfFUz3WJ2VlcCdwAlpj9z9c
4VRxv4gVQXvWX3HPUTfmub9xMyH2chI47A3YvmdVGqi53YDL1x0Kz+YpfoA4oJ/qYGcToonKCKKl
ETBGlm4d+u4BA66zCU60p19bsL1ZjU1QiP0D4ijbLbIVL7MiRj+K5vS1ROzGynOnZj8w8DchMYlT
pxDu6xwQtVtgAleKtE28NrLHHpq3sPQoGakJbgaLcxmcN/AxOMVXlzTxFWYr56TautpwbmKsuFF7
sTi+Uzb6oK5Gtb/pZC8vsqKDVp909KKptXudxWX2XVqjjrqNmAe7Tugd59l4W5WJ+R5ZKSwl8NLt
alGXuzCei29WF1m/acBTe7G6xBfO7YC3cu5mfOIDmqAF0b231jUCoLZt7aAXAa45jXZV4KGvCnV8
FSZ9UDl3uOdtDdsXHYC+ZS7HE815pNK+MkO1bmU0QNAvdLsLsBdEOA0iTqC2n7ryWLQ0eHC6Odt1
HEJ3ALBxMhiD/Lt2bJxEHVJLB0zkWyA7IIcXToC8zn7yNjjDy6t6cmDaUSbf+AVx98T4UMtrQAMk
da+4gMeQDgB7M+H1nysVVcNqzJiBV5pkG4WHcecXLWxeWb0YbIoAcxrh4X4I4/xJDIXcu3k3fEba
1gDzalB2nzyJzIOs1sBCMV3eAm6KDRKJX5QqgHmBVQ0GQondlM56Z+H20wT1A0zKrX0aHbySq7iT
xV3fzuNVH0+4xKnDCRqw1lb15WZ2ZH6siBV7VssS4SKNm3TCma7gPITbR8wAWTXcv/LpEt/rAvPK
lY+Zx6nFoVU8WEM/H90UM+aSce7dWysbfZOpOdz3ag72C3N1jcJUv0PSg3fFKc13HfxceOs5XERj
UXU30mv9BD2A+gjpdrcW2ASvXOA8MO/OYtu6Etu0oSzhqszD1LDQOViCt2+FE2CGcEzadf7GayFJ
znu/vETAin8PXya+sVEEa2MQ+NqL2b9xTZGn7jjke6yAYTJDF4cIF8wkFQ9gpM8JbKIROuJV7+GZ
q2E8hqUtV1mrgks8u/wyxrEXPjqs66gQPTuyo5seZrR6DTK+8wLJu9y5zeDikF24WD1KyJIQzNOl
cNagKIZcxqzqsA7xwXTXahrweLoRZk/kTrQJziPgtwy1foKjZnq2mj2hXuC8ZqybUAcz/DTkE0zW
Hk5Zl1a48XoGkfGiC7VMyiHqkQIl6lMeIdkWflZUb1Ch2GcZreF/8pOIZTduXJ2UvPBLh28gnsLO
2K3rL3QScjeVCn5M0brHIiPyDrwMvPUOH5znqiy7o5eDBhz1eZmG1rqnmqM2tx5cESOWCIU2J0Zx
sBXuV+4YNBJsiLaFWSIdHOLclmTJZ/Lygryg/AOhRVdW4WXIWv/Sqqx9Nbkb7yOGqLKO94BZB/lD
OQUcvUCJvRK+Sw5Qa0FqkMDM4Hc7VZTdVUm5HvELa3rtjaTZoXTnzQcwTBokGzu5QdJPjVg4y/Me
DiG3am5V3UTdOgzLCJWcCYyqHPX57awyL8FsBbMKrxPjIUaN+NxN28ZHxEvN4NeimKE8pwwS3Jkp
oXaItzoaUc9wNEpMfRdsazYXKPQVMiVT0G3kMFVrKRbrvqIKU6IOItRAaV9Wh8aLLfZtbbHTzHK2
VTSHl4fKEkT2QLht4pvQ/xLnCmgf3Ct3G5mp15dN1sKTKhBieuVE2vvCRopjem0i8imus+az8nS/
xSYzvMCWotYbgzflUmkHIhHWR/sGyQzHeYKOs240KEq80BCs4LujKKweFff4XRk1KhETB6TBd+EC
5QLe4Ja6/NG23tIf1R3U0Sz34QYapw7BynWM2oJkNL+sVO0QRDgWEbmIxtBe5F3okHvUY2ZYn/xA
fcd2L0IrwpGYmoKqgLGxclrAUBXEbkjwsUuSAzqqyCnKAttMSZUbZHZ4pV+vkZeO3VwDFSDK463j
1WI3OM2M83hMnL2ji+ZLMPfwCEE/71yHTR18a1VhH5bTOgh/bSXK6NuY0XhTguoNI5NjOrYZ8NZs
fJ0v4ALeD1+1R8QebY/pklNVfiWqdx8crrrXfHLqU+VLrM1eCNj6qtXSu5N9AARG2AXyuuOs/iyi
3ikOjiDIxJBktDD8ypqB4kChKlp1mPwRPh10ryA7dF/mcsQ0OObtRYbAoVPD+/waL06Q3eLNa8gO
WxEI/VtKH2JESSRgNKL4iJ3bNx9vyJeyJ9VdDkEk0rRQNsVG2UV2nlOVWx/0733dNfoi9yFDUrMd
Rjiw5+prMEXiBuu2KfAMAhWnA5u4j0S2kGMOjUd95SA1ooFNC8UUpBrlJcxMMewTiIZTl9hWDe4K
FvRwV0IkkG8mvxpCgJwxq8FIrOlTKUVeIIJPNydb2uoTcUsF4iHMRHXKeiyAKw9HniNKV9UVADQu
3cZVM8PJjWPgIRwn/3ZSBmMyiBGhVuYcYidR5NcOOlkRdrett5s48PCAkpl5QBTMpKXx9oMn9fjg
4pNBdYjX7j2CyvqbnBgsuLRye4kZo5y7U4uwlHaTEUa+dabSw8Egmp0+ouxIsMABEtOCABNJHjpX
JfpC3/ugfBp0B0tgDx+rE+BLMDoOr2jQ4pTDCZznUa+R92toXHdJU4WVnwaN7yWhHsh9GJfNJh+m
aLE1cv9k3ACKL2kYLZb6DtIGrapGEDEibG5j4AJBvLS9OqgGgcKpAs4GeWIt+1z7sr0qxIRFspn8
7DiS0l4CLz3MCYptdlvlY3+IiTK7wAQLKb6f1hSV0G4VO0Dkw7c8XjNqI4SwZ0irHWx0K9ooO9Tu
MB98T/X5poY6f+PA975ns1+8ZH6wpBXSqtzVaMikHaAFx8pOXSEe8izniZyzZq3AEUDMnsmjS8jf
u6MJMW91BeqcXV2cgmA6qsotjqqY2StvW7mOaxMCNKcqfII0RN6cmg44N83YhzrOUoupRf/NdQp2
6xofIdtTTMFlMA02Rqxp96VuxkdgNNWmZU3zBNpHDA8frcvLAPyXizxDKHeNL0UgXs6L9tgpOj7e
86lFBJ+HeGK4VR5IFdnENiHCBFF33lvOQUQbjPe9L9V48AfU6IexEg8MD2WDNtp0GAawFNA387G5
FuVmmAjaDpaI/lX5Mjw2KqjhFWYjdnVhC5JDHDnfnBhpIkNUwi9MZRU9VLyjsGt38pDp2t/l1IdT
0IGFX67nhjWXbSjltxj8uXKDtDz/UkWm+qbnzEkc6oAM4Ux+uTM9yVHcpnQvaVM9jlNNti3WlVPl
1vklvlUbA7wcyCeAO9utNZqg9NxGFdyrlENQV+Vcraki5Y5ob7oNuQ9WHFUwKaLUzAeYaOMZIXeq
tvBsMydecdiFj6Np6v04cMRjaieCZTeUW5CVkLhKBQgOY4X3GiaSH4blci+zZtoEWcF3qvfcK9o7
3r0UyL/JKgRsdjH03wWyZ4qVX1YuOo2uBftQmIcBiSR7G6HYawuSJaXvDI84RrWJmimSFG0LAgaS
Fr/hsJZd5zbH9nlkFTYvTZG0M+xW6xAp3GTNMnxEQscPwRgO93ps68TDrwcDBPh4ijfqDqcP7xJe
bJQjMsirCiCJAnrHxgEy3akJsd0UTXzrVkpdhlVu7xROpVv0kYcHpx7HXen3Hjqoog+uaxesyxXC
CuShRVlAPBPKQbpiHfb58BSHco+2mekO/VSJ7MojhgNpUTqxEyOsSUbuFckjr0ybauwq4PDRL3EW
NxUv4c6dAx7cFqzHclgEAVq4s+Q522hRjTVUr9VkU2YcxPp5Xa09eIENL8JVHI++t3WqjHv7snaE
2fMZ2vtNPwDneu3E9fg40kz3Vx7C55E352aLVWRqOIuwaQQBs5lZ11wwtDSzkx1lE2/fVO/+ktX8
JKP5tSaGJB4sdqi+he8whaoa+5eBhIsMUe8ByhjVSqyLT2xfHV0EJKOqcnCG/Uf+rjNBBCpxP496
Jq+McF4h1vEgMkMtHqVaDROy9r79/trevzSokOIY1MooOFNdlKHh0f8m7cx25DaWbv1EBDgPt2TN
6m6pJbWmG0KSZQ7FeSaf/nzZ3r9VxSKKsM6FBdgCHJXJyMjIiBVr9ZCVQiZwTJOJhHWrFSs2lhfy
24YAuVyggkYcAiywJiZeEOttD0r98/4ilBlM5nWrkLeVLY2hRo3y5bWFqbSpSQmCMf3Z+Fl/Kp8Y
mT+RL+Lp/kdlb/6UEpdWPdnCxvl43/bS4n6bZpLq2jTobrWSzvjGROoIUkEhuCelc7xvZYacR8IF
wl1ZpjIsM6yp3bDvouYCD0vECseTpXkC8lR65V56r2/styR3+oPsFo/Gn1hVQK8hUgbDKHx114vr
+thA7Ber4QM6WMdk52/8B+fJ2KYPoIuZr+CxVrgrS13YUeXS6Ax6VOcOous5RoXkOlgrnp+H6YeD
nKXLf9uom4Ip1a/3jS4cgyubMxc9W/CY1IVYaPKgIiEKR6mHvPTKfq5ZmbtpIWeoNWMlah7k8GSY
X3kcr2zfkg0VSCHc+5oOAo/2wuVhUwYrI43HH+HJAbPV0l4cY0Zf69iMt/c3zeF/dYEufPVJFb+g
JWErFuyz16YaW/XjPoTjJrfVDVzaL1QqKZCY38fSfuuMjgEzUPS2U8OVUeolB7m0O9tGOyXPIEVg
G/sEoqcobh+lELTEyk7OQH//LA8mXxkVON2GEu96eUk4lbFVEH8R596cqwzh8iwn9Yi2Z0SONvf3
cvGAg9D819rM651zQD6H+jVeb+8nCK8zdQtDWuNC875pQCZ4/Q/rnbIy+vPqDvNvqMmqxleEFxaG
xutF+oJeMwhxyXHfbLSdvi0fGckcGVzel5sJtoHuk/122FKZ9grPfy/9herf/ZUvfc2LX2DNAmjW
OEhw2OK4m5GGMhSURIyF/sn20lxTQcMqsq3bM8CoerZ59SccC2Rvt9MG7o/iJKFFD5AScae/YRV/
dKT3axMSytIRuTQrFn9x9RUTqi9TiFn7RQYB2Ho8zpmArzfK37zyqoPZe+NXy2sBiMP5A3FYvzYx
snA1Kpou088zDduAJ/b6F0R5UEtZYjCkwZflmR2M1q6HjAPI2mb8j8Ot/1xTIH/FlcFeA2O7tlbK
dqwyha+7gAkoIgxecs739/1lKcBdmphFnVE/l2EuLtx+4lnKrsbVrxC+1vtWZlICtyuZBRk5aG3C
rKODna4/yVsNcL1/1N4PqD4qjzHjIGu8Isu+wngr7NKyKbQ0rveutQKQZaDPXodQ7NLjwVZRTtiV
+2gvvfAaEcjt9w1nMUUNmhH0tXGCxZN48QNmztolgdXGDj+gVZ+V1PR4m62c9WVn/L3EWUhtz3ow
FDoWDH2E1kLrHJnujj6eYj2qD62ECvUomVQ+7n/MpUiuXSxs5pVmlPlKmuIyZlZudec06mBCvvnN
6nFf28GZb+ZpUQ7kp+ITDpvp4RGxPwaJxrfWPt9Uv/7MY5hsZFDABoMyv+vREJBzOMvEqE3/d/iX
/UuwtjgvIWx6p2JrQbLRPGov6hv5YH1Vvt7f09fZgZubA+5/A/p5DczC/OaYBnOMaozLJ0V19U8d
FO4PqhjLppAjyHesU7oJn8+b9ui/Fbj88ceLcVKpbZ0QxGGg8D8yjP7vyP7+Rc7sJknrmOLZxC8q
YZOJK5h97d39RS/GngsLs+RKT0PqTBSR3bJ8Y6O8V2mP58Ff8dal1wzkQkhF8OS0dVmeWcmT2sjr
CS8Sz01Jdttpr/kf0+Rnbm/rkOujfBWtNK1Tg8ZRtMqUvOjFDhMjhqo5DvJG14GoofsWFqihu2DP
nkiBToAM7u/j4oG8sDA7J6C7wnwSr5ngfN4o4OaGwtwXCdqmzt/3LS1+sQtLszBu6LnUALTg6Nc/
yunkI4Hd2SvjYLNx7f853oWR2VGg20KjvsLx6m2buOpWOdBB2do/0dvZSJs1Ohbxk28O3m9ryszN
fVrbRThiTeo+MPdDN9IK3dCBnNBgehbgJcDx/f1dnEk23qzwlZrhIo8J1Qm+rQKbekJ7jsnT6CCG
I0dpH/iHgVFTqJEPPSyGX6PPK6bFtXdvueq1N4JY/t+p1vfof5y9+G136HgJOvtka/LqfVmjEVpx
/9fRmIu11iEzG7y2+ZqDvBujh6wwDytrWvH/1+TjwgR9e8UvekxUMFmYzBE1P5zs6HhCjRbt5E20
S0gZUxowK7FlbW2zC7j0z6aPihT0BXBGKiBqaI3cX9vSgdNBLJFxMnHGu+L6c02MsJuZeMegr9TH
LXI0BxWFrPtGlvZPV02mhWT03Ln/ro10ckPgSnmaTUVQ/3RGyd75RRDReJALgBxnSA3vG1w84kw5
YwwlX6Ans43ragNGTLhQXqe8aU/TC907XvBR2WbP0mrpb+mIX1oT67/wj6DW6GW1OowMlXGEiqHZ
Jed+k1Tm+1xiJsTs6i9KdX5/f42LX+5iibNNtUy7OdsmX66i18RMd1T+VFGEprdslyvkJ8vf7/du
zqKyNjWSJDlMRumlvdPbFglEpMgmnn/Tz/uLWrM0C81I0MRNRVHXrbS/gwKUxGR7EwWeEY7p+5YW
Y6SuvT6iof69KdHFTtdHRUI5RDwxIX2Qv3fvKugHemiV/qE8C8yjluzpI62F56UYiTwddMM2U6X2
PBcr+iZHEoqvNp78fXqISQOLrWDgEqoKtPu8+0udsRD8cx1c2JtnWoYtaSACsQfR2Y7Cy5m7wPwr
fBs9BlvjjZAhg2Np0z31b5mK3E1/tYf6R/5/A8lX88iXdfnFb/t71c4sT4ptp0XxjQ3Xu9Q1WuPD
YKODplf7cSj/5GwwrEshSEfk/hU1e3EgK/XcMyzAgWyVR9NHpi/+7kB4cH9bl4PMhZXZsc8a6Wwb
Oc56/qTsrN3EPQee80tA8WWdj3/Gw/i/jyi4EFWOtmOps6MBE0vUR754SFNnbU/m3jxlX8eXeMPE
0AZ9Bu0E1uI0/Wp+rd2wr/F5fqdTIvg/068qFBfbGfllLyXCf0bmd6GNfxbPpLOXuOH7cRcd5V1O
kdf36pWws1hku7Q785iunmidMyzzuuRp2rXPA6Jy3TZ7r9Ag2Nm7yju/XevjzHirbjb6Vbf3YrXA
H6VWHrCKUjnvQh7WJ+VJKOcV+3Its1i64OFzM5luMGHLmr8dUkZdjUpIY9lSpjzaquSgAanLW1Df
4BAbzYYhXZpkaGnD7IgChLJj0C+33DwfpGPbxvUhAv+7zSy7W6naLp5W5uSZoULVgEfr9Z1mT8yq
xiIxoBfkNVF21PzPkw2ZMGzW98+RuKjm3mWICXQ2ABqKeTQ0psFXHb8HvFa2HzvJajdla+8UrbZ3
Jqo5np/ou/sWF3Yd0VOkrZgVpPY+75MAntSMieEPCvvf4vxnFIYrl8vC5l0ZmEUGqWmaLmUwk6E4
irLBznSg3Hfa7TmVVpayZmmWBVSJ5rR2y1IUGJXPjPiWqC6a4QZg/MqalkpsNLUQGadXoSuqPfOI
M2Mn1BXw1ajIt2Eb72RUpA2neWYAFGZWv/ZGw39ndf6TSkG6VwBook7Q1cE3JuHWxNcWnMZwHH4H
fRMxUDGLhpJB95hRWDGs/eyE6qFrEuBxMh3u+HMa/FdGAdFcuDQ3v0F1o9JbJ8ecuodM83vxsXrL
Gu1j5/ECSL36rxzWxXX+oAVHvTI72/LEDFCAazErD+PJ1PVvDAaskc0sJUJXRtTrk+4wbN7nFUYA
2x3Gx/YFCm07hlpSJAUoIf84f6gbmBXd9Mf9Y7jwDbk0ZKHOR/Hi5u1RKR1M/nVHPUw5e2DcvCFt
kJw198z5MX+prjjwQsKMOc18fercyq8pIygr2cBc6Bwz9QU+7yn6dH9FayZmWznKQFwiEcriFpr8
YkjTbT0CzoVePt3eNzUjQXq9plgODL1MJ5mA/2d1hTBri8nKWY66D977j/JJ20FD+jy4lg/fN4QK
LnTu23yTBg9D6UYf2kO+ckUseCfMITLs3TJMEDfPOjMY+mqyxfcrDAtW4kpjIPDcrmQBi3sKtopm
FzwM9vzoGUOcalXIRWTJACLT/PyrV23oQ3R9f39HF0KpqYh2k5jbkm+SRl2OEcWWOQe1bbhZKVO1
aAvTTXVrMxrjGvnwwpvxypr4NRdZRjwlI4NbWAM/u00+qp70uZve5M/dARrBrRLxvqJzwdBqvpPf
hCtLXdxTy3JMHv2gMOYi7IyPKhViC7rrx4a6qxOpfGnMLttkmbQmELuUTuGepDZoq1jow4oocLHQ
UMuVGHgfuXiIfocK7vYNYsH+oaFoupF0Jz7knY+K1zmtHgt6YmCOum4jh+hT3/++4kqY5Rn8EL4u
0H6EXqxZqUPyk3Gk+cdbuSgaJIGyLWxAGz2K3p5D5zszq6o3BuoPHxzWSobz2rW7Ma2oJHiGQYV2
nkwxdBA5NaS+UFBOf6sls3BgKuEPbd8h+CS0VE2qBH311VCsZOtkSBmU0XM06v6+0ZWvepIQhgEi
upGcR+QT/lMU5u0JcCZqECbKxHkEY3Zat4/oFWyz0NCYvIkg1/LLaq14uhS0uQ4BQBsa1Ye5djz9
C9tmSlXUwoaNAyrskeaz17im68Ac+qB5jSdtfK/3zDU2yqUTc2F5XkhVa5lwM/zPMsByZZM/R0zG
7tEM9RDNeWPuwidzB+fbIyH3vu8se/HvZc8rqmqtDhBRYBzRra1/avfNoTvRivbUg/n+vq3FHaZa
xn0Oeg16qesDY9ixnFW5TGSAziJBTgQyq41RAOdtnmqz+YNbUVWpT8s6HAv2PKvzuZaZvyZVhXP2
WMAGXCT9N9lO/yDi4P8O3TRZZZ9m+VrBmISSNkRxR42lHSBmxWNMrX5bOb6+4iiL51y8JfiH+s68
MYub5AZ8PKLTVT6dT9UreW73uPoqXgqiMGL/a0dcjxeBrbRsRLYAM7rSm2Gn7Bgg3Pkfz790cBjn
d/ku2oQv2vG+a7x++5tAcmFT/KZLm3FuRYNYm6BzL2CUqrz0m99zCBoq0XL4EJ/MdMX3F/3xwubs
pnJSzYHaG5uTPzxEhv7LVAF9g/aPneqxVps/uO9Vqiq2zIi0Tp5zvURkzIIiTCg29H5yDBztnSaN
p9oxlJVlLR9pwekMDxxUVvMnxKTZYRWpJUEZCQ2fEVQqxELFsS7c6mUNm7eUK5G+GEA6ONL0zK9X
FWacDH/EGNhY0FdF/ReQ9HLNPZZSmEsrM/cwAjV1kOwB4rVFQclD4ujj+VT+0p6MRx+W/yOVgn2D
zOzwJ9/sYnUzFzmnhRNICqsrB3WTx+NpQh5uNIvdffdf20ThqRfeP46docYmZizpux5QxeySFQtL
Z1roqmiGBYaM7sG1hTYZBh4jhKneSWgNtvoz00bHogb9cH8pi4ZQK7AYUMWeMlsKk9tpUPYE+SK2
3VI+tOqnkCGk+0aW9gsywX+NiBv1Yr8y35rUngTelaqv4M3VPFupLC/526WB2Xb1VkB6aYgQyIhh
qHJyxrI7hIyguIZdrqXMKj93HvwurL2+iC6Wk9ja0JG502aBuncUwtkIq3kM+wPXQHRuFR6ybI/e
mGU6hqXMm0hp1wwMC/Oa63bnJ307HIrtuGM2FOLrdUa9pfouIKzf1mZnqC7rJpkYOMBaPH5WZabT
kJs+MEq0gWHmS2F7tfyuDRjufxIVZvTUVj7msrf8/gEzl9QcI7Jqkx+QtQhvVkr0Acanz/c9cqmI
dLXKmUtqcq5kpoER0UqdHtC4Mh60Q76XvH4n7XWU+7b+dsXm2neceemoRNYgpdhEqi9/I/r9jse/
ZNvor/FhnVV/cR9FmcHggafS4rk+dWRAVlwgnwitfWlCukH7sfOVlcOwaAQIKKg9TdCMzJJEqe9i
w+8wkivS/qxNuzDZr2yb+F/cHDf6pzTHaJVa80ciqYYPCBsTBbLa7wUdafRC2d21v8g7JCP2qwnV
4ne6MCj+/uJ812moZAyb05GDRvEIbeZjQ7k/fciP+bv1z7SEpQWgb2miCgzh67yrj2yiBWUb9Uz1
m/9oP08bZFuf7a/+Q/MmfzE37QbAzt+aB7fIm+gtondr5ZOl/pEJ3SwVTFW3yHVmt7Wt0rk1RXge
dv5eDjzRd2SiWOFV0fxyjqtnb2l/L+3NIoyWRlQ2LOxVm35rUC1CcfmhQ7Am2Urv1hKehavBUg2T
/oHJw/ZGcCSoGMc8T1wNeZ2+jfT0Ab75N9EY/BWO9UrgWgoqlmqDLoDyARj9vLOYJn4zxBkHvPeG
DewRXjH86ojW0j7fIR3rbIrHtcth4f62kIxFk4sjCK50FiwbqfZLJeLZZEBrGzTf/FaH/ylaKVks
nPIrK7NomTICl8ZnrIx1jfKf5if7PrOCFXjX0tVzZWYWsQqjcyr1n1Z4t4GfEH2qz3BOcTTKx2gP
CRAvC7f9WD2PFuzAf3DvXFqfFzLtOmztNGORKFf/ouAfbDLA33+0kwxMGbwqxNjRdWzxLXOCAAMj
kG1s+5I5xGrtPC+7xG8Ts/AV+n3VFWK+omiFwql91CKg46aydp2t2ZmF/oFhQAgz8PbX8baW8XXP
D07nfb1Rd+hMmF7HDA6TP09r9MZLR5qUmHSSqv3tUNPo55GWmSxwKJ+trnIn+Wetvq/bbuU8Ly2Q
OhmJK4Vlhe91/a10qykzcwoNKtnTpgZob6jPDN/t7t9vi1YcgE8wd9PinEffJuoSTe1YTdnWMF68
jE3h9kq2YmXpxc4N+tuM2NSLS00+I8rciPK1fBJzDDGFXuba6K7kx+RgltviZQ1esvSZLi3Otq8b
gt7vKR6i/Fy9N8OC6WfIKDPVHQx7JQtZMzWLT6VTN0YAzYYrxchYD844vbPLIEIo1UYnxlmDdSwB
Aq42cxaoNEYTJSMRS+MGy76qLwK9Inn5Q3BUvMDTztvxsIYHWIjBog3OSItjMnE5L5CBvoMVtm5Y
I6pltlK7dvffLxP6JxqxCYFH5nrmcJW8LnOHmXuqOtVLaSAszZSe1X+57++368CIGFUgmSNvnEMN
hmRifFhCB7xNyo9tYh/IUVcuEuFZ1xnjtYlZBGSgejT7sjLcKpK2IepEFVK21pECzqZFwu3+em7P
L8YsQcyP+J6tyeLvLw4WbCkx3DIRU2syEvSx4poRaPpu+9+twO0HPgOUhg1r37UVyW8cf4SBG8aG
v6zxIYA1AA69+zYWMlE0PS3AirgXU4DzaacmCWRLH8mVem/aKWJUFEIFRpafy2+MHx2dbUsnLwVj
QyPPbIhSHj32tV+xkEUJr3CohwkhRZz9eqnwGXOrSKSHQlWlghMDaHR0CnLPeRUA7bRdtPvvh+va
5uwuIzJ1VpcqwBdgF3yaCt98Hwdw+dzf4AW/VAEuICHLMWPwe+Yq9QCmofZpv6jWRNVIN45jKh0S
2/o86MPT+eyv4U8XfJPCBzOIvJ0WxtecOj0bbU3+lIX5MTDjL41FsWJ10F0439V5M5nzFbV7MLUU
rOZtJQCMYpKM3QuPxXE0Xeb4t9ITcHZtV54CFClF6gaHRv8Wrn24NtZaMjfhf2Z/5jFVordBLopY
0xTvxEUN/Y3XiOIBLEr3P+HtuNXM1sxTSkeiNVxjCyFV8KcNCl1/jzFPtvg5gY4oiJ6Rj9wqENp1
ENPAKrFtAFMFsKaafrWdYmb+z6krm9kutpOVa/D2XhI/7rUdRoPasF8T7ItYpKdJn9eitVhvqRQx
aPKgeiE48eCX/SD0iJg/BSC3EpoWd//C6Cw0pZFtnLMRo+fkQ1C0cJ4rGyf5OdnVyt4vupkp+kPk
Sqo1b6jYvuRELToQrwCRGsEsoUaoHtZuwZtTKjaRtiwTNHAp30B6+tbIe80iCsJf5cnxh3T6Ppjf
YvW8mwJtd9+dbg4ottCLFTOPqMJBQnAd6/oKMqMaSJ5rtbA6y9muo5bYRmtzrGtmxJ184RejasK+
2gkzMFdrETI57zL52//fUsRvuLChD0qWNIFNVg7rapSrXmzXnjElm/tmbhNZtoxCCdtlaTZuN0sr
40zt6pYuojv9bL/Xz7nnbxrXeFYYxq32wWat1XWTrghsAow6QJNQbr/p1g9hayYtoEEXKF3/LRkT
9ZMVjj/vL2rRiMW8uAWeVpTrrvcOJmfV1gM8uy2y/sTzMHgjl+155fpZ8AIAB+ifgCdAwHf+wK2S
sEjOLTvXxwdj/BRon8x4JQKJRHt2EyBPZMKUZylYmN9wdtWkkZKLxLiAm9KUTgxWaMm0KbiDGKc8
9fF5f3/rbqOPODdcO4AAqKFps61L9bAs5KimjqpQSG3Pu8DoQDRomyFe6efefiQw3AZIA8iWdcYs
ZkAnpbNLHqSsrRJNhjb8AjfSymKWTIATh0yZl61hzKEhsWxEOaTf7BVCGJGf7Rn2W4k4Yj+uvxBO
dmFC/ISLY6rkfS0nJiaGyPD09rsuMXEN4UkJsxfyjvc/zi2mjyLzpbVZUHB6FFpkUUrtT1W7zz6K
zAB2wY/x5/ND+eC75wKClWC3NpJ86+nXZoXTXCxygOw4H4XZM8mWjbK5Mqre2V4rRNx+LhIrm74Z
dxLoJWu2uraMnXbwC1Z3zuCvr6vwVNnWGl/GrRWOE14HhADab+od14spksIpNOhNGY1CJiYtScnT
lciwkDgYPMlsmfIvsl83fD5tpxnnpGN6LE8YCoRgr4fctZR4aEYKhYJk1+fZRpcrZCHyfKdL8Vu7
/wuFGNd2oIKDN/m+39wumZ/DYwpYNKcahPT1kpEiUCXLjOhByQ/glTcK+jX3LbyidK7PwbWJ2bcL
EA8pSiDvyHUDY8JNRmk81GpA1cr6BJfdXnFi6NuaR7v9dN/02uJmzllUYDMhFcVrisCV4MH21bVZ
4NswzOKI9QZj91wqc3BUV9iaNfQhQdGWdhAEe5rvPEI+yIN4ZP4TlKu2NiJ4e+SESeTsuL6YabFn
0TEe8rYKxH5G8uNYw2rovw2r7/d3bnFZDgFDxHlbnTdeh+ysWA5sACBAWiQkguKnBVbRbHJXCh5j
H5owp+1W4uVt0mnYPEMFCESkhMbsfql47UTdUIrWcokIUOb2Q/E2KARbsv1I8fAYwWotD6tazmK/
Zv6JXUM3eVCBZn+F8l2EsEyyhghuez6hZjxNwOq6MYD5933RfGiAfJe8pLJM3fRKtXIHCfe7Mawb
rBbsC9Fmdvbol/u1U6WUj6HL3iOcnrmU0YxNpXXNNrSUbiWrvwUQwzACvuxfg7OTOA2B3RByxKNF
G3eJs1daRDHLvbM9P5yPkEgmtjf8bX5J3qd/advqFdZ3368WfPfqF8xO5DTVdVmF/AIAaF6vfmjN
D2a/Nv1222abrXPmSbCZT3XHEAnVFTQQNrRrTs5WoAYQVd2vtb1uUUXCmkk2Kc6KcQOtbeI6iDqh
gZu3L5L1M9HPJ8qi3qDZ7gSTc6YUbtn9JfdP/tSsfNFbD6JCRaFKRdMROvV5SqZA9m8kjmagdyZn
W59nzdEczOF9ikzCLg7ScKXcp93GBTGJBoCfAjowcHm+s7JgHex0qE5Qdaxd6lamp5gnWd/o+iY/
hR8yOA9dbrbhIG31Y/AI7zVwF/9d9E3oP460kdONzNxI8qzCxwhTX+1NOUUmahXBLtY+jNbKFi18
HlquFEUI0gLzOM/400iTIx/xB8LJ2MDQ7DiZl8WN/LNRJBmniFXXIW+BkD2UH1XtO5J7zsolu/CS
uk4stOtbtkxDplUmEgsdnSMXcuFK9wRXW7mpHyBaHuvN+szprW9gU7yrcUySjXkdMwnsGIcDGDyM
7+w4dgMDNHFjIon0n7P1K0PzWUF2veAZqWso4YXvlaB5V3bZCgb5NmwIEyaPd/J10fa93r8iHzWr
IKy5kx7Jb5FTQlrC0pMPRptF2/sR6jZnuHYXcQIubgP9DBlm2uMuRmNt9DSAXXYFOqeKNPI67mOC
njVjwJBGQ1p5bSIbbBSlc9MgDCs75WOGluaLftK9bGcfUVHz2mO66RBZ+whDrheeRuYu92tTZLeX
Lb+BPIJMwjIhiJtdBdXU6GUzcJD93Gz2eUUCWrYjXBVSoFI/i+zjWeZMSplP+0NVwsP9Xb51TsyT
/+qUuXl9zV+vRtXUiG8wdaExunYMg6HdtSaITCVQ2k1bSMN/P4EMk5DOsN0WQXruQTLyhVUIeTcn
sEbV7CgUaSHe22XlK7bqD3rciPRQEQYuTHQW1JDXH7nmeS4oyE1KACayERmTahzT4/1tvHVWyhjo
FGs6VWFaPMLTLpyVayGOrIlUUNaqo6xpb7N2XAn5S7ELTBN3C68WE5TurI8OVrxBMlIk0afmQd1O
QKnqjX8Yd+om3vqesrKkW8dkSSoPJOZjxZCR+PuLJTXFULWSQlJkFSRAeq5MdJ1rbT9I+k7P1JN8
Ph+Lc/MQjygs3t9NcXldn0tM4yEK4yIQJs5LhNBVNJGaZSSgPmO39VnJDhPyK0SZtt8PQ5XvxzJc
A9IurtcBpICgFKNdc8dE8s9KoQ8XVS/U3/TzFg9+H5m8HKQzwN1OPSMoFv1C9/Tz/dXedn9QniQ4
/2t59mEpIw5wI7HT+iMKBF6/j57/GeuwvwhWgsxbg30s1CiuLc7c1bfiioYrFv0Xp3WLY4EcugYx
DcJTRDtBhhADV85/RD9WlnqbtgjDpErUrwh48zzJCmq1ojGDDwfp3ohhl2fcIv6c2Rq6oI7C06IN
VSbA+h+T4fcwxJenfqR5IDEn7Wrm8Oj4CB8TQAavGtovYWW/o0pdrVwMC7UB8fIx6AjyByOusy8C
uQfjrxq+kEk7pd8nR2NHa+elUw99u6XJOsJlPB5G9Kn6FddfCiSXlmdfxohkFLY6LNtD62khskPZ
l/vfYOHxcb242a03dueuLmVMwL2e7v29EMlGj7VxhWw1o5Nuw9VXuIEnu9GmPayxfyykEFd7O3ts
KWZR+KOO73VtXfDQQUa0U0ppV0fOyl4uPD9YqWODghOQGQbcr0NYe3YQRS6Fmz8qO3x8h9QHKGLV
ZVBp/VAtRa0La/OnepspUWDnWGu+WK6ANCpvit3wkZIK6aVVuWrEQKF6cN6tURks+QzJAxNulmAD
tmdvOWgr6yixqREEQP9B67n1tJL2LcXGSwuz14aPvEJRp7zjUM4+ijZUuwsP6W5NS33NzCzlgwO9
RTXs1YzAvP7T7VqHn76+NOb3y+VyZn4xoO/YNiV2yu20U7fJLpKAYzZkXrErWCNzuMiMd10PjGfX
rAH3F9qpgCZ+f675RZOboR4GLdbrU7sNDvU+rj34a60nnaaxvktSNz6FcMwOm2ZXfrY+3j/+a4uf
IzaVRiv812+pfGhDT8R+/4ie1vC++Ny4kydS3eJROspQlB1XTIuweWffnVlwq5K47qaAlet7/e9+
bx+VfX7UPPPNOqJ+KcpcbvIsyCWI1aMfiim//KSc/06SvZyt3RLi595bziySTVVAhzHCBqLVgsxO
0I9ajx0O1O2lzRpe4xYqSppwuaTZS8HMtbMR1q+7Fx2SzfQj28Sb897YB8c09wQ1rnNKd0B8R3RN
X+5/uttngrBNaVV5ReK8liMuksE2VoOm6Mg9B7Wytk3d5jvUTr7mBmJ9tWmdN/fNLV7AjALRKaaa
woTYLGl3kJBIfBl70acKuY/S60tP2QCx2HaeJJSnIJeFM3O7usmLsfTC8OzmzzJHRakIw0JKzNgZ
XwSWQIyBwNGdKfv4vbId36y9ARedlR6bbYgClj6nkZRaLSqtjC+LYItLi2zbSi8jSqH3N3XJisMn
pD8F9dUNZGXg4m9rFMddu1f2bS5tdERGY2etzbDgKjSHYFnVeVOCZZqdipoZ6kwauI2sAd28yOh5
dClS/3DuJP+xilJ1hQph0R4gQSpKUAHfvFPGYTSSvGNZo6m/K0sZfeRhjyaPW4bByuN1yRTCMGgu
8SSCe3jmHPbE5LoG0ZzbldUpRmlJPx+1MoRV69f9T7WQJlOdpQ5OhswgrTHbQ0ibaVcqseHqNSOL
QSYd6GSErh0be+LNIxpvNTPnxmpPbGGBDiVFQbhCVRGA/XXCJLXpmI1OS9/tgSmQo7w9b8Nd9saw
GPbqd/aXmOdIW3trbCQLnkkRRgHiwIJxm9m++rpjN62F2Q59FcdBY7H+GMbv7u/pwsmmDsD4Mwvk
EMzfs3I5SmEFCtStVPlTK/XIaqnElvtGllJO0NMaSA0ojng4zDKlYhgSuQUF75rPE3PJhCqqrfWD
GBtbp/Fd+ly4B3KDgoeHJ+T154rjuq6sxtTcXE2/QMDvEr53eSJ7Q7HKuCY+/eyyo0imOwyU2ALl
MFtYO9py2nbYgqHm2d/XbrJxnupdx+wz+jirDNuLG6nBTcljyOTPedW0k9oGtfNec62ocB46JAZO
gYQYvZgMbX+YgUbThEf8QUPl/rm3x/B9CBMwHLIqKsKlkIpa+bJLG8BsKu9WkMIUP2eb3aHYJgEm
F6Xj6DCA9dnYsNMP2/44ftB/JN5/77QDWaFGpvISByU1R6Y68FfVRsSGJw4igZIy1jsoicwf95e1
dPQ0SiymSo2KW2GWChfR6KcoqWquoU/2l9Ks7BMhgAd60Jf5yhbenkCb0hdIHIB6Ak4yv9Q724nj
VMVWP5rbFIaMjQRaauWtcvsMwwrlMVrAhDDaI9eHQs21ajRFiV/Wsy6A+94JHxm/7b8PSls9tVQL
d7U9nlesLu0jgYssiakyKv0z77Akp+wSnyK/FkzPclefRjWhnGycv/7370VRgtcslytYMJGTXiRi
5ug0YwvdiTs2CEymSlFtmrY5P4xmtVInWFoRwsC8nqGOICzPVmSXcKCoWQ2fyZQBi/8ZgfE+y2ul
vjUrIsRdrGcgck3oznHM0emOYq4AOd1a0to49qIZJtQoPIFZATB6bQah9jyMiobWiJ4hJR674/jO
RDbgv38c0Af/Wpld25NmNb3msGVMND8wsfNTS/SnBGXDPzBjwl4qqlMqWcL1Yuw8saySoOAyX+ll
tn6gAHDsgzUJgqXbhUozIkpA2xg+mr3GbVQLa+isOa6a/67JfU+yu+/IBz+ci3Z/f0WLphyKriAd
oLebC8hwKKfBdDCFTNvnUkMw9GwGjaf4/UNfD9v7xpYeF7ROQc1S519o1lJPHpCg4o5GkK46M3Nd
q9tM6wqADqgEulMcFCgO6cOjRp3xAfbkcBO35fcpC/SXAvEJB3mS2m9c2g3BRh5UbSWWvHrj9V1L
Bk0N2gTMAmmFPDvkQR8ktszM/WvbvDuOL4Ly0+RxHr9RD4Li5/6G3GabImHXET5hBtWgQ3jtT7Fe
TUygE1NA6HhNZ7qxY28iXaVixWiH+t7QPt83uLzAC4uz2BIogawUNRblU5V6//QyhlPPqIW5y56Z
Q19Z4UI2wRLFAC5NS+rs8+SvrRCwTEJZgzCm2QSHdm8e5WMNRJ/529WX+m2wuTI2Z0uSrDG1tQJv
zvvma5WaUE412tNZ6TYr23h7bFiNODB0lSkOzKMagNOp8QsunX/0v9BdOpNCu+meCq7twUnrhdv6
jdGvZmfLhmGIYWZZdC7F319EbX+o0hRpaI0+tv+YSvVzNYxP4ly7deN/uL/KW1s0zaGyEDg9cSpm
viIhcaQNNBTd6mz9xYjVN60df/ZR/vcAPu++qdsPhxFe4QJstYBQGAJpGjKDD9f2/bdo8l/KsvXd
yVHWRipucxSSIK5wlAR5Jdw0uLJKLsJyHFiTotBlfVLz9131UGc5APyVBG/RFA0Xm7tcg3JuluDF
sRJN6Rgw5hNJ76Sm/0oP76cpB08mcW0X5o3h3t/EJYMoKKkiFWK+fv69Igt+tVaROGpauklyHsuh
QskBnibtjbkKvFlqnlHUoHsv4HGw+WrXrijF1bkpgElzBsa/U9O1crf24p29abZNcqpAuUSrrN5L
fsKRUwRhAlqK+iw+p7mWj1LKEsPMRuZspFVo7NK+2d7fyVszFDXE+04AYSFjFjt9ccrUZFTOKeLh
KHhWTw1kw7zvfDIkCcXi+5ZEhJ9fOExmc8/LAoZgz656LTLMVjI4z7bU/IhSxDG6fg0itbQawThK
/Yk6F9fv9WqUHklOv+ZwpU4wgYXRfqEjjS4VtE0rx/jWA4m/BEaGGCA9vOHJy3yyVk0XxzgIvTja
R8ZT1JVeMqXIO69UFRZticKTqHYx7yVWffGNysFve0URsb4JXlqnOlWGEm7Q+N6nPcpUkVP1K6tb
QK2wPEhO4MlUgQvP5+l5MuaIJHcaZWdlF3rO5zFxgSWPW/sZPftNuJO2lnfeo26yzaNNxCWLmPne
/APnFCOzsIOKwDynWtGdWqp0BFFdvXAOdp0z4hxs0qlfKbIveo04Z6K6JygfrveXTkVfyqWIlEGn
eKM8VA9mNTFvV2TDx/uHQETC+SHQ4cLlxfNadZg5aBXVWqTGoyaIhqFA8Y/Rkan+/VqTa9FjLszM
gkdZ1llgn7nP0lCWt2psM1g6WmgXxgM1S139gKjy2tlbtClwMA7FGx3vud7FrEojmIDJeCNIBw/A
mWPPj4LSPVdmxwybXbuDkr+/v51LMeUyiZ1t5zmBOI74iIOUY7MjcOXeoPbqyvTNApSB8pcO8pJZ
Aaix5wWMMh876Wzy1QSGK0U4fjfQpCdXFmxRaCp8CLfy/yPtvHbkNqJ1/UQEmMMt2XGirFEY+YZQ
MnPOfPrzlYyzPc0mmlvatmEYMOzVVaywaq0/uFs8/5VV+TaosahkzInUg/hjVUZj5mZ9DxPn2dY3
hrayHi+CLCZQKmmQRAMjqzN8k+27UB6xy07PZlB/m7XqSAX+CWXMjagrLIGLCV1yL2Kp8uPJZmzp
uXrq6PV+nz2un23Noa1JXCzKwRnzzNYJBKj8u4+T+k7+CT5YmAzMLFRAKP8bsa/rdJLhkd45NHmA
zl+V8RIqJb7CueX3NVpHUvFi4DzuaYNa4jSbfr+9CdaXJ7K3IPd5al5R90LVGXQqNayUf/IHnO52
BlJOWu31sqda6IbQbD6kR8r5+tbOWJ1eenZ0RsS1u3xT237VxnrPOTNlY4CYaRuf63qOzliIb/VF
VrY6ew86NMhnSl/LOXWSfpgjn60eRcNTaqSfaq3YmMi1zcAm15ElAXmKj97lCaY2zsjJmYnqq2iZ
/2+hAarYuYtLgETrvzhiqG/u8zbyZ/QSiCOUKaN937ryTxsgmnFq+p1aufEh8oTeZ9c+tikeYugd
0bx3zY3Dc22VChlElYoiiPLlqUZ7AdVPJdHcOOgg38W7WJl29Ir2LGhvY4mufb03sZaH2RQOpp40
xBIWNbH6lDg4eNo7upGHOfKq4Vho+235gZV2NtWG/4ZoLI63BKsP2oKE7Q/aQUJiKfuY07zb1/ej
l3Hz6tmhlj0fU7/PmfgBmyA4EWD5qd/+gMVFrCqlNmU1P4Anyq4/i6MOmo03nLcRJ2tTjFoGDxRu
Ku7fxSOsCFsNPHbJmygwHueu3gVBsNv4jGvDcdAzE6V17sFl58lP58QOEqqC/w6nOfYnXFDBMKun
Lbm4taMFzqvIQekY0J+53CR+GPqNUYlDzTcfm2h+KjT5HpjoxiZYPTyFiZjgInG/L5+SzqgmoZaJ
HJNNj55/AvxgX34ryWzHY23vzNNwyl/l2NuqsK7Vi+iBikMNdTpe6mIG3hwDk5NnUS4quWlKol2Q
PQHwQJZU0sbkc9w27d9cGohfW5W1a+DNumMd/0zawH9RUUrd6HCvFCzti1+zKLcYhWw3CsAdN38Q
uLLoTpBX4716Bke5IzfYV7LbFDvtw8aSWvnOzDrO6NAwoUg6Iq18MwtOYdKk4YmKat20V8ddPLgR
0hZoHz/UbvNSOl71LO1+v/ElKHXsTJ681HOWt0lgsSdtGePl3vih5dVuiOzj7YGtnK4CfI7UMffV
tUVdE8yKOg294ZbRKH1uJEv5Lg1AOSVt1s9KWG9pEaxsf2SMeCWxadg1v77vm3ms6qjrmmZCUzRG
XqYZa/M+aypzI3NbjQJeW4FHAJ1huVsmyBmWBOvMDdum/lDNen1KunA43Z67lWKxwAFRlhakRF5l
l2siT0NpNMMRaEI0Fl6g4FoQ+7320DaV7apOWJ8gD9IB8a0tEdq1rwYGWADsqeReuT7PVj34nSpx
vHXD91Dps4MSQx7SZsBP9iRtbLqVtS+e2dTwwSsbFJAux2mNTaSnOK/Sw4s9nUKCZGeH1N6IslYJ
vwgjPuqbpZFhT1pLLWHG7/0OWNdBIL/rvfQ44QP8v7j0VhbJRbzFwSbjNlP7HfF6/y76VJ6Ftq5/
CKxT/HXc/+uBt7WfV1K3f8vU8HIpWSwrkEOToh3tB6bLddt+xEsgQ8Vuqndy2adPoW/aH1GYyXZj
0GoneWi2ktOVZUN/myKFSKVomS4+JBpBDiZ8lKZta0xdpbResTUr3bjxv4WGskHSWFs1wGeo99F/
vr6xVCXrop6t6VbpqLjVEH80iuljZibfb+/Ctc8IvIH6FmYQ1F8WNzBNbWkuAcW7GS/Ej5XmF+fe
l5LD7Siro6FsIFQmBLlxudf1srZ6jS9nKrmxp+6iPXY6/e3YmZSNLHRtQNyTgruNsw71nst9YKVG
W8pObrhAud45Q/9C5f18ezRr6QQgmf9iiJXyZq/JTh8GdoYMW/jQf9cfk9jLz0KS2Hqy/cP0RTmq
h/JOOm+ZIqwtQMGfoa1AHRey1WXYEupKaRUV5xbkhl1XV0fTyDXX0ZtPQajtbg9y7ZMJmzCLdp5M
wX8xj53v2KOughxr/Bjh0Cr+bOfmN8gzGwt9dVBc0DyhHZNwi9TAnhukQYSDuDHc08y700xqLnLk
+U248dnWRkTKDAoBzuF1ryQcx7jUcchgxxbp3oqyd53EPDpaszF1a0PioU4ZjJyDS2YxdZLqZ1Xh
QziclOqfwNJf86byYWvq+6jcWotrg6KjpbLeFYqnS4LJYAd9ao9o29U9slGa0dF6dj6aIHzd318P
5I42nQTwildlWnOIy4outuGqTe7sMm1GdLiYi/usLLZuzBVkuUCLMH3ib5xNizWROmWZx/7wL51S
2xXHOTzIg+uP0Eumg4HF94RLnOmpsPpbN9skGK9dNFBTsVKmh0Fnf/EBs6BrpiEm/uD1O/1TyaSi
X4BHnmsWB8kThnHFTm88VIYy240SL/oDB0uaJ29/w+KMwXMYw6WI3yA8esxPgsRgHKW75nlbtn5t
vb4NtZhuvwqLShLD7ZMPslS/0+C3W3YKvrHcyPlWmmyMSmh2CfAWOjOLemcC8m6uxJe1nqXD4P3r
uBJ9VAI3hQul7dvK7TZiro7uTcjF3dPkcZHXJiHbudBcnurFDly28oAMR3GWjOHv2/tkrex5McRF
NaBK81prDeLF5+J9x+NZ1AKKd9t1z5WbjvQVgBonGkiE5da3J3VKYsTH3XKS2ucxy7MHLXP83z/M
cLui0PkLP3KFQ53reG5rm2RZCbTm5OfVvHP0sNhXvtye6gQBmNvzt/K5EBqn4UZNANjrEq5pDHJh
tCnxCqeeXBvTRLcys0f0/x8KiQzidrSV4xMsr6JgR21DeVo2n8oe5/kIkrqLCp/5EEt6f+ia1jip
GToPt0Ot0HWAK4JKpggHYIh6wOX1naCPnQJMEGZ/kMQflJNqPkg4AGFCFT6VX4WOQoRutxc+Gl+i
f5RuI/7aUBGVYFnjNQWbbZE9oOSbWVR1WI3zu7k09zI8TQD2fzChb6OIRfsmNcr0SeuCmSh9/VqO
jTuXsesPP25P5drKfxtEDPVNkLoa2hpgJjlDhehEuQezsLHqtyZrcfoOoLIKMlYoDjTkg/SpaL90
xrwRZOWaIeum5YsAlii1LRZEj1RThkAbcwXh2+vNRHr26zr9ivWs/lhOfu/pVRo/ZEor74O63xIh
XxsjcgHQ/bhjVTbd5SxafWkOhYz4bqVmz7OWHSHieLa2laGsbWjhGsgIDRvhocXHKpNRjEfhY1Hy
sfbG4HgYDhyMJv58e1WsjocmPYULjaRrucBzW0kBtTKdUlW+NDWv7VQqvThH5fx2IOVXBWRR8XUE
mBwKACQOHn6XU9fWTt4WnUHVbBym2JMKzsYdGAtZ2QVxO3lONKnnSSmCpypUpZembWUvyKzuPq7H
8MluLRnXXZn7Z3QKoAto8CnqHuzs+KNuR/sdyHH11Z58qXBDYyifY1vFQ7JozJNdyulr5JRUMLnS
8Jg2dWncJ/GkvFdnxY7doqqyr5WeqPTzs9TaK13V3ZVJFDzZsaTsx3aU9oGC+LuZTfZn32ysn3Y8
ao+VkkWWJ0Va+g75w4gkZ0joqIXxPH6yEzPpXK0Y/XdxreanDMPi19SQqUP5o+2/m8p+3ksIjKZu
loZzg85Zrmt7PTaj9+Cyk4NWpPHdUBbRY6uG0vtxLJ2zkcatq6SddSz9OOeFkaTtj8LO8w+cklHr
DvKIqh41Ivud3srOVyftlHOs6k3udvEQfMRkxHpUmplLiFE8VGMU3U+BUfBvK3SPEOOO7lQ8z86S
39n/+JU5u1M3Fd/8NJzu4m7AkNPiyC87TfUKk89nVLK0yzsnv9cTubkP6xwSZekPmVc2DgkRbKu9
Wdgv2jRg2NZhqIJiZ/8qQUb5JJsDYj0q7cauEFQDihRZtVPydpMruLbIqWmSf4OZo0C/WHl2H49l
FPG81eZOf4gtef7ZOX3qBUE7biROa6GA8FDyEFibq3LLnJupM/WE0svmPtfDh9ay9mqvvtzeTb8O
gOVmIheEmYAH7rU4eztNtTKnwMeC1C2mfXnO9vFhLPfhi8id0NLZpad+jzMCojdu5AlmaXtU6cp/
TL4VG2NeO6ze/pZF8sZCjqK54rfwRHykerxPw89d8KMct5S7VgMhiMnZwl+8sS9PEOq3SlSId1uY
4QIaFpZ0H8zycEbgGBFBZ/hnY5LFYX41yW/iLbJg0noT8UriDQgbtwCPn+278nl0zbP0sUR+4C+8
5RAM24kmchxDGFaPzV183DKtXSudiCro/4x7McFIr/WqpPE7BMoi9LR7tv742T7X+34f/QhoQQQ5
jWZ3SyxgLWWgcSbcTpUVZhigP8Shah7/VSPd1ULQS5M2Mv/rEBSyKdfRnKfURbPj8pPG0cBxpiCc
iVU6it2FO+jfbn9F8RC7/Iig2jW6WII4hP/J4qFmJjHSzi0RVOlzl3znMkAwOnJ1ZN59dQvqs9JX
FdEwjRL4ce7uxcUdKqicqvLAJSdewWhhD92uGlE2Un/6Z8uTD+G9BK+2c9NkZ33ZQlpfnz5ER7qP
4YJLvjJ7UZLQt/KJsfqpC4WRrtGPPtwSXlwf45soi+Uo+5Y1oEoj9PMA2u0xophdNT8M/aNww1U8
8+A8qgexKSpkn6Otov01SMDh8cZJTjeH18fyCReNUVMUISkLz48o9jJVDj/HmR3c9ZU2v2/UwToH
ihoe5alWXzIk6TXP94OtuuLKqxzKBJYVsJ0EttderKs8wdtMzy1Bpw9OWu6qP/Mv6cHhzE2f+tk1
JS943uyaX2e/l0Hty+0SlYYyZz1BrZf+wfmmhO7wfnoMD9qT7XxyPGRccH6Kg5dM8qxhH22C61ea
ofwAuE9YQAHiofZ9+QPyNOl5pfEDQrxjuHT8LxFOSaITquzt52knmhhbmL3NoItR62rVVGNFULHg
UE14ybpdqp/0GGb46AlJ9kBJ3OB5aztd3zeXg13kDRUQiTGDneM2TlEdw9GCkhtVGqwfq/oc+nKd
urfPqrXTkEcmKiKi4nrVfM3kqZX6moCz7cOMOanhFn51K4IY8ptXYBqGMfKfJloijZHThgpQ3Qi/
/N9GsVgjRjoOaWURw9ED6mGJq8JovB1i9cu8majFisiiDJc1MVFh3j06xnQuy7Ni4huppMlv11ZY
BG9CLRZBpLRpRhKG+aaefZwd+S5S7uupsVgU8h+FAnFOqQOi3BJmpYfqlIVAWNzC7x818yub0LUn
B3XxcXd7/lYgFmJU/4US6+TNOkhaUwUETihRT6RzUB76U+8V5+yH8nGbKr226oQFicCPyWjULm75
UhvqxmyZQ14Gz3MQvpus4HB7RFshFpdSNZnabIeEaEplX0X13RxV+z8IwVdhBNjWQDW9nDMcZf1+
HChS5mY0fyhpUJztNCb1vB1mJd2jW6UiqmDRMkCqZvFtpjrQ/GAexHGnIZDTq970ldb0MbgTlu/D
TvtYRqdtTNgK+g7DS0WY8aA6zxtmsW+VUS3myekprYwH0ZszvhXHcGftrXSfPVjH1tl1r9WZPvxR
+RE+GF+SLc7j6si51KnfCPVjeVn2cOwktQqhbx4+jODSsn3xkfd3dCfaB+KGaVrUcfBV+rEx42t5
EwKM///LLh8WftoEg9bwZeW7/hyUnvxYHQWHJX2qn+L78VE+Bc/VRh6zFhMtBOAcDFQDv7lYTbJv
OnZOOcAynOCx6zpEsvJE39OGajbahWt7g94QMH50LZC0WCxcvSrMOs1pvapOYrlmIz3b6bCBf1np
P2FD+V8QffE4K2apoK0H42hMPenFfPQnb8r2wz8I5OIwru+y6q/EOomvWB6t3cYH3Bjhkt5SNylg
mZgRcpyNn2tUsqBLe+FXO/XKHB+a1osOWzC1tTuITEd4YHK2XSF+UqSy4ryi2QsG5jUr4ucZy0NN
log8zn9wpdriDYizEkSCZc7rZ3w+SeIlpgSVeSxjJzwDMFY39sHakuQBAVKSrcAFvVgnahapSVLw
zhyrZDw7bZfsinLqzvPYbMFSVkPR0AJfSBkVOvXl6s+LKk1niTpJrcfdKZ3L/nNTJvl9lNv5Rq1k
NRQ5DSQWAT9YQlDGaAjnWJRKFDlA8ms0v8RZlexry9oiFq5GAqlBdwmwAXJNl4MC7ZaZ6hCwpSno
HTqDQpvr9GVyaMeq+INcEZCBga8dYidUgBYfy7FDJ5dzHpNx0BrnLDSsvZxt2xasjEmRAWKBNOVF
C83jckyND5RMM/lQQkQco52++UAx2jhlx2onH+L6Z9Mj6YcwzUZRSROTtXi3U+RhKrkQ6EQub9t6
CCOpmzNANkHSP0iRo97pKERrNrL4I+6ibliYVeRmkw7tsArlZ6NspFOBmuc3NY/QHJTLoOQVDCVX
d2IM062hec3mCthkaFVeETT2Oy3ugufOSMIP8lznJzXC6VBqKmU3R5lpC3Yc7TRpHgJvHBO594Je
j85loU1ex1xv2fmuHChvR7y8hfrMj0bFZqop8w7uhEnzTrWDr0o9vmtGa/Bun5lifSznl5o4zTNs
oAUu8vLDFnpgT/PEtqgAfnytK1vdgcjKkUlMnewYJzLAVot2V2vm1p2h99ImYuC6vIaSizCjor23
QqUrjKxPg5Ectz8EJ2iqxc/6vveah+IQJF59RCTyeHvIa3cUWDSwGJwCXPZXY7aaSBnmTrSZped5
Z0aP1RPK6yzmiNJMEO0dfL4ppX1IDlsmX2uPWIGD00no6CZecVFKG7Stof0qJg57dM9340N+SNhF
xrE5117613bavZblX8RcPJOi0oqkMmK801364V+iv/mCMR9gkOG0dR9uRlucSIoayaESEA0uYvgu
9CovPLRuPkD0N7h/Ny/9taPpvxm9kqkbR0eniUQ8ePe79ix91/fF0aEiYB2NO6SYDtsKdaqYseWu
IVuzhc09QAJrcW+lmlFoY0/WJo7D6JT95TyV++SD8s14ohtyF3/LSHYkpKHL04wGAHnHTkW/y/cQ
lBvJnDdR4iuZD4Iz//2gxSf2Q3+mVcgPEs6wQqQvsfdgz+p77YiWrNd+dPTdvNWwXgHOUqtlz+Lf
AzSRis/l4ZGnalgMKQlz3U7atyKeg8fEjIJjnCfJU1MX1B+V3AopzmBm9Fq1Uv08lF3506ShdsDt
Y/pkA/nYeAKKuV98GxzJafTQPRKNkcW3sXqe6WkC3GEyzc5TM+kj1ERx0vMYlKNz32rNxlNtLSLu
ZsBzuPWh+S/OUFkKrFBKiVhORfCo5OX0l+WnmVerbbFPyBG4Q3I9+XT7GFv55CBCRZ2Xk4Tn2iKq
5ptxHxpoqic6k+4WmoaWqC1v+cyufeSLOIsXijxE7SzLxOkP0bwXDilCc6uhdl64gtq/fWCt3IBs
LHr7IM1RS9PEyN9UJZrCydWxF2jhtDIOUl8c7Ci9L8r6U48vzu72NK4cH0iNo5GgIFCPwoX4MW+C
xaS6UjTZBhIT1ldL8iu3qZsPcRfFG6tk7XuhxoBuIRUXUt3FupSkKouDsDXdGkkf17fGJzs1Tr8/
GBAqKkYXBh2bZZIrR33nGwiWuXpifM2a6FnSy69hvUUIX6t6U+sWVAo6fggWLNJB9CStxB5KEySh
aT8NEgVSSHiy/X7EjelOjyHk4V3U0Z+KTNur8lH26sIsTmbuBL1rqZNyN866fpyRKtl4UK9tRp6g
oLJBTkCSWFw/ReIn9MMRoYixC/NyiybP3ESvRmM+xmEFzxuTvo0vu7KEkFPQhGkR3MgrSEMa6pJS
GhE2in47npsR8Xok1cFhTVJZD38SjGKB4HkKh6jFtu9bJWzThlJqbD3WsrBq+Xswtt5la5c4BaD/
oiw2/aApgMlSoghrXSGhaD/Mnu0aiNnk3uYVLv5viyP7IppIEd/sQTVKU9MqiaYf2/PwWHi9m36y
OV1qhPelD7f3yNqBdhFtcbzEfmvbQ0608RC8r943HlbBH4Syk3lQfm6fZqur481ULvYKooljoQ2E
C9qHvC6/TBhoa1a+UTReK9vRBeMS5iqFK7dERGETFs5KTJh7sADWswqQBkPkeIe001mwEBngXn+I
sFFRT/Hx9w9RAIBUDcF0we9YvuP90czjKSF42r1O4Q8fF87MiDaeKqsT+SbIItsohH9kLoKUjXmP
6fHfZoiuSNNuvd9XDuqLwSxOEEvxOx6bxOn9j6FKM41a6O0leHsktL4v13uvt4pfy0QoMLXo8mbX
xa+BPG1EWV/o/zNhlHQuw5jw24JGGD10XvRU06ZDfP+df0By/ZzuA6Rs9/+3YS0OjXZMY8wiiJcV
XHAKD+UOc4H49/MePg+0bIAQv9jul6OqyzzMIgPrBJq/B2fSDTctrC1w68otAreOOAj6wyFasmur
vMP6da4JMj0BaT8pw8Q6yNxQCndgvA63J271S6GvyoWFIBvg/cUBiHZyXY+YAMF4z95rJ67Qdud/
0NAxNw/9I+JJ9cYtubYCAVDq8ASEvcuybNTomYRlqAPcKtaPuel8DoPi1Ku/jytEXYuLihY5Mom0
yS+/FfrvdQ0rByVeu7lTfONdObQfe1/fgI+szR8wCyhfQtCL0vZi/tqgk7LCqoQKPKjgd2Pops/R
cUR/pPqi34d/bXmPbwZc3CFKVo156RAwPY8P9lf1pzAwsz5aR2Tf6+N2x33lTLoY4GIiay1yQlll
PdYsfCUPEPTaajitLAlD0FahjWDTCeT08lvZEh5UaUDXhfdG+jm0K+fV8Gc9xhNmno+3F/zqcGCY
AQQVaofLqp6WTuWcd0yfLDWelp0MWIF/EAHsy68uHUT8RbatqvVsBI6YLJ+OlaX6yclIe+v3t5HB
o/t/oiyupLzsYqURd3sWxuq5oxJ5xmQuc4NILjZuv7ULnliinoxBGZXYxRLQo7bT9YrvU75Kz85z
+C49A4P4IqyN7V29b1Q3fEo/JR+aM/+031zxK4+yi/CLd9LcBYgLwAJzk08lZldI0pJcmLhlxCOe
B+1eJIfJIdr0VF6xLOQt82bciy9ZgK8YI53Atabdt9HwbMOn5r943+TKoUICtJ3Cd3GTSJ4vTW4x
BhsraYV8cPkDFh85mu2x0B1+gPyX+pjVKErugidoCDg/hDu0h8b33XfTOqN2tE8Ozm6T0iUOr0V2
zGOO3pJwf+BZvDjcYkgd0Wh3QA+CXfuApY3rn9vA9V/Sf/C52E+nKtsY8tr2VIVNG+hVwE3L41SZ
rKSOlRY5/ynyUp6szdTvb+/PlbozrO7/QiwO0DbsGmWQCNEf/nWzGQ4CwbOVkqx+vLdxFrtGyVOr
DTTixGftEAEvB1v4VHkc1l781H+2qBPKO6ly29GFwx5s6rquTiVFDNozYg0vp3LUk1JPDTJIPUrm
faHr/S7VenPjPF17kPP6/C/MYjr9jM6Nnv0CC4w7/6660+pjeLCogeqHbGckRxrmu9tfcO2+gGuE
rxNC/mjILO4LTe1t354QPkWxtkF6AKvzcAyaUx/4v09sEkQPRDoF4MK+KnW104hUsITA3zzUzoM1
OF86W47AoyqKm9tRvDGytaNOUywVpDhK81dPqcBQJN/IyMamoTrZc+c5GpJ+E2tm+uv2HK5GgliE
JI1QjVneUl1T2NGUMrAyk58V6VUy8X5Lup2vbho7i8+xPEU0oWLJjkZpflkWjWLTL2Mg+2QsfCiq
8gxnL3iD0aHZuBVXVyNtTviuFEUY2mLTmTXZmK8B5m/201750BwLz3lvAT/33e45e3HebSIi185I
4FIo+whRiiu5SccuSx09uH/VmlWvwTQOEUaH9a/uMFeW77cOFnHrLKfzTcBll25w2jrVBwJq+rc5
MT529s8em1Jq5Xem/vX2KlnNNvGWoAVK4/9agHFSC/q/PskMAq4HHY8j8aiv9wrtjfCuc6PPt+P9
qiFdDe5NvMVpYulzqFoZaQ0iCo1FR0H1kn1SucUdpZKH+a9Joen7b3XG33NmQjm53/qka8fL2zEv
1lAiKZHuB/yG1L9r5wcEC7zM3+KqrdW5hGvH/8zsIquRu0AQRpjZfzH10d7fKe+Ts36QT85ufHd7
XsW03ZrWRSZT+ZY8NuIztlm8q81yNzYbD6G1SRMZPJhR2PpXygOWOfeJHQsTo8IJd6HV3jWGdIr7
TZXmteVvIqRD+4HD5Opas+q4hawoHqyK/Mmo1c+Onr+3Uud7k0T/VE1yvD1zq9+J0haYWFDfwgKF
qX1TIXQyaFxDDKlwuLO+R6eK5hq7YXI1PF22MT2rGw79EEyGQN5RUVt8KTivQ9vBhfjVkw5G4CIn
cZpk5xxdxDurIOafrPe3IRdZZgLooNH5A9Xw2PTA9jSenFt/V1O8cTqvZV5gwERnRaD8lrU6Salr
lGtBjEjqOLzGplncUzvU7rKkCff1PCrH0EeVcdJzMH5duqXvvXblAeqj04I4ARi/xY6bHdpJSkH4
Ia4PRUlhsv3iTKU3O1skrLVIaI0oKBXh/H0FbQikEMaXT05UdHbnUo8/lhbAt9EfD9UUbjzP1nae
DRmUJ62AMix1D8LGGcgZoCPYnZp5ShQ550zpa4TZpz+oHgIKZX/LQAOFwvflXqAE7DvGYAGjTeL6
pGpdfcBJLH+anXrzfFw7srjIIZPz4hTX+WUsVciPaRJwPvmueZLKXfWrsz7sbBrcOxw8j+lxE0Cw
dpdTDFM5l9EFg3R0GTMrVTivMog6wbfiLidXybwIiISorpSPvy+kh/47n01QbEUPe3HRSOaIaF9C
E1sD/fk0+nH2ccpjam6Tn2wRg1b2nuDmczSbjOyKtoxycpa1MmibKHZK3iJJuMuUZJ9G2i7O5Bcf
zqSbONnXPnQ2dv3KZgCrQHmMjQesfDmpUz3kU1NEFEuVsnWjzPkBpmsGliGNu1L1tz6iunJBIK5A
G05Axq47hE4px2MlNHBQPM28IXyt3lNKF2QDnVwiPHyPztYxPg0P+b7/On0IT0XvJV/S99mP4ZzT
LTxuFTBWNijPFJInqMcCLbc40ilP9r3a2cJU0HatQGWiJYTc5SLaKhisTjXaJ+CpbF4s6uKES6rB
NNMOyNqcA5gsUv9vR4m/lU77pZmaLezB6rDwSBZuZ4Abl8xt3nx1EedsUD8DqgUnKtmXSpEdGrKA
w+1LeOUsEDYToi1IdkFZd7EvE8OQmqwCF8oKfmdh7HmKjSHaMF5ZWzikFYLThdAQpa7LKOBBJKlH
yAJ4Aa+GVEZ7JDwXg4GQtDJ0brNl87c2Ku5CqEyYXF7z0acZzTyrkKn0W60HWMw1x0+3521tPdAZ
s+jK0Za/IgMqczMbsbgGOjU5NIo50Rz2X+20eV/l1vEPYqHvgM2HSh182R1OcqnNu4Ryh5FLL70V
frbUoXAtKYhQctT8jTrR6shossN840y7SiV88K2x8GbAqyO+M4Lsi11OP2qjRki2SjcOsLWFThlQ
sALQHyTJvVwXVW/EszwSq22Dp8m3z6lVvxh18/H2BIo0a5Gj8xQHkCgQFNRaF8dE2swZIiYKYcr6
RzZmnJV5vyswXBwDAFXTkJVuLhefb0ddgwUCqkUOm84WvZLl6DrEm20z8cmnCzd6mj6JB7q0l1+i
43Aw7qCyvPyJRQ5f7k1MsTPe5NRl2KLzGDgU/NMBxXZNfm8a4SdHi6X97dGtLRPYglRSUHyA1LLY
0n1vV3rWCEUQNbibVX2fpa0r2eluGKaNNvjabn4bSvyUN2MaI1VuKpFFh2rWu1Ev3Zf5pvfXehBB
OrXZZfZSTK7uupJ6g0FNcVJcSf/bQMr/9oytLXagJOjd6BprcIkoKyS1DOYoAENp9P1OCnRsscoe
JAvUwI09vBpKSL0Kp0PS8sW+4uMYTeOzr7QufqxjdMI64xl5+41jfS0MDTq0EsHgA8tbJHXFOGDk
xb/kWA+P4Lu4P7RPvf/7Jir4FAljMQpPNh2zxWjMZFR6JUrRszfGZykJH5w63ALHrCznX4rLALmQ
N+KWulxjUqgNOVhy2uiRnp1MuSplV5fyJvKmxBhPtZTM324vh7WI8GxR5DU0gfFfZPxmKLXaJON1
41TDOWumH4XvnKGu216TRxtFipUPxXqD2iY+khDLuBxdAW5D6WOsg01rDp9lFK0F2F45K8Ugb1xW
q6GA+IERI92/YppFfTE1WsplhXIsOp1UkWL1pVTUw+3ZW9mupPeIjpLeUx1c2kLOTToFRdnQCkQu
xZ00+86yq/n3d6x4igm1eJj9V5WXQM3QF/8FTgmeVOzjVfvOsD79/kBomgoJc5wtruSA7FoK/L5j
IFk/fclm57XJ1a18cm2ygJMCZyOBvcayWnJQq4XAjBhF7xpaishGujFVqyEQR+APLIB4mV+usDiq
k0wXOYpZ9z8TI3+vKPUG1W2tgGPZb2KI3/DmHpByPdXDWMT4a1Zd6zCfEk85TofyqTsLFtgfNENQ
lwbZKUQfrsG4/RhXgJOIh9Au5m/z9CgP0l9kGBtLQKQfi/SEPgi8SP4UrlSLs0cd01mVhLGXpowv
Rty8j0uG5qTf7Hn40BjTFp1v5VvxZqQShvgHgJhlJV+Sjepfv3I0SK0fdjrVT7Wmd/Y+0ybl8xQJ
3Z45Hs2TCXhkl6KE65pxk81QfKXgrE5BN0LLqdO/VcsM9re3w8rxQYWA34XNGft7idFxmt5sxoi5
KBz7CHXzMQ+K2R2qfOPqWuOj2oKIC1dakEaWk07q2ebtTN12Qs2Dp7L6Kcy97hG6yINx1CNX+mf4
oVTuNqFx5dwnGxSoOotk4Ko9hP56PKkd1AYEqmCOZVS0eKKoOLN2JT3LtEpPt6d0rV1KTmOSzENn
pLC7WF+O1UdtkhIxxnqjzV3nfh6eon3mze/pSkGJCU/N86Tu28TFFSI/biY+Kwv84geolxs3HXw4
yTk/IOmq51qJklMTxpInB8JgKy+1fSO3P2IneZ3w3+ItgMBomdWvce+wEENdpRmRfk/j+NwFQFcS
v/hco4kRyWrsNoMZ7js1zN20T+tdN4VYeuh2jj6poz8pU/8pcvJd2mpf5a77GE/BngPsa6LNT1oS
fB6Bo7lGSRgs0yTE7dQ7v4+/8CT/2tryLk+Le7kp3jtdes4tw+t0nKSCSv2uKuknPZeVYz6nEWYe
uuMGHc+xNlE+ahk7Rx31TyJ7cHMlfO7mLZHgq12CnZzQJcGpjAbqFcWyKzM8FCxe7Y3fv8rR+F4v
hmctzu5ur5yr70YYYbZuggenL2YtyteRWgRmhU4veX2Uxsjfx/JJDwr7PBtNnbmplqngwJMtCsra
6Dh1kdgEDI2q12K9tqqOYqNAvc5l4/lTugOE6LXyb3PyGJ04ArBnBVoLcetyVRpj14e2z/NsSlTX
Ge5Gp3EVkhY0wDfS8bWXIFUIZG1sjBRhQSxCBWUxhqXPBpi8+ZA2u/CHvo93aNjFe+3ROfZPjukN
nzN5K+7VB+QIRXwV9CGapdeq6X5klJMqSpOCQSSIaeFhDtzG4Kt5CeBv3xVSPpPstbmnbznbX33G
X8Ehlor2Pk3cRUpQOJFZFmDoXRlNK+oabl+GrjS+3l6jqwc5O4GVymnOibpYLWobVnqtQ77TnkPf
VXbWKboLHnWggsl52LVP7d/DqdpvCXetneJvoy6OtMSIldRJiVqNyrOTyAglvcQqqVVjbVzXq9Mo
wHtot2vCTO5ymdbVMLZRyrMxn6uzpGcf/h9z37XkOJZk+Stt9Y4aaDE23Q8AGCJDkIQGX2AACEJr
ja/fg6gWmczc4nTvy1pFRQYJcZVf93NdjnT7mnHcA3T1K1AAEAL7EfQVe5rnH5tZ1yErqt0ogCIa
ok+l/KqkCNTV/ny1fjUYaOZx/qUArLETfmylEyupzEgk40YaSAiijiJfWTLNvxFrUap/3tQvB4Rs
nru2Furxe9e6JG7HIovRFMf1coc8Vn0xP2jiV0SAAHfEo+xlMxBp++NohhVZDXMSofvS2kMuVbCm
1FmUMNQ5rxPzPxiOAA3gHtiLmJS7mRuTPesjh+G0ybkYIw9a+P+nBu6rVeUFDojznie9YN+7fpGR
AFP58xZ+sfjQ8sEhGl69ECv3uJMfU46lN7gfsLm8JvSxi4cXOqef/7yVXyj7kIUGXm4I1gfMFe8W
Zd3JqxAQKyRy3hPwEBzEXGLN1WYoPtKseAZVPtBP7VP/PX6n4VOHo67IIGPyDif3cX93LuFZZNQe
UdRWlohzWU+vW41U7JW51atMzvRTkkV988iX/ScPyr1RFHyFxzxOJwhzu2N7KCtLNDwSyX55R8dv
uzmtedldf5KD+GB89zN639Q9r2MgupoYTY0SqSBroMIx+bdiRuAJ034bu0nb4keehPekct/k3SIC
XpBNSuBUzPGxTAJZNZNGNY+Axk/I+L6ZnYd8t3Jd21ZDWmNk67dxVnuUoSqekEVgvVAvPHLEwB0t
i+X8VBo08CK8Eh6XiP9SAt8Tz/freEc8G5lNUzKhC3spqD3IlzhMSvVUfrCueE1ZlXxFTR4fuVXQ
fHIolO6JfJNUON+fBUomNe9QOOwnDhMPa5H9iqq/79jO/L6bm7UROnraT9tEsbxsDP3SriLc8xK4
Xa31Ma09RYoXbevWB0z1Ubt3WGnJBQqZ2NDuflqBc/DL/EQd2JdHmefuxcP90t9hWxZV470tQTM9
UDrv5fLDgk5fZoU/W9o7lp1QvQca3pv4Nj3NB1QYo5AIYS/zBWdjhX/JtBiLWinUv6nt24cGzRiy
x6KK8M91UboEhSnrBDYAIp/gvEyM/CFHuk85k+Lk8OfM9iedzFdbkHy7cQrg5N42JbV7/sTdxjEr
i5prSOukEErx1qvIVqh6sfzv6mTQHnQkX1EhexLM+4i4jG1zSdqXDWmsw7KOnZ4oW2hqs9cHA7uX
7V8NwRKA8AkOaZXu8RBmDuV1Gxj4svdUI5V5k3fPcFZNtCRGrNU3s8HKPTop/4ohQQX4z1bv60HA
StZmbI5W9xyjRCrnPnKZxoDsiGfMkQOSQ57sDe7Njb8neljfHk3vL1j9D+3fSZW+zSYxq9A+eSE8
s6qmZ6EblK55E/tNraThgaz+5SRDYYiMeHtNwHv7/UTy8BsSFuwQKVPSGmHviyt6ZipmTw+WcxcY
d3sRCjZkFobEh2vzvQkQWakXmKswMHigHEherpAUD0Qkr3sx3O7jP1xKKNxhUNgTLv2k2IXVvSVb
aieg1/hlBp6qZMFOYPnjnmPkTSTk4Vv7yr5MZCPnT0SutoksvT5y2fjV/twtn//sxR0XnzP4Pack
Zrh45Z7YUaV6ZY/0F56Tl/FUfJttZnjAv79cIe6n+vsm7xg4Sc3dUnsYeHuAfot/9p4ZVXjbXrzn
6bVA7OBTog4ob5Jp/fVbjeAS1Dws5OUwouLhoyyfP5V033fx93254/JwSytKYtkJbD20FpxVkkbm
HB7hNZ4KPbLsycuNEJT0nX+Xzp5MGvybMMuPfER/BdZ+6MadJPC8hu6GfNtpIX2hoz/2MhyuUpl8
e5i99ld7+LsxM3eGpbppB7hOo7Hlif/W3wparj/7r/qS1cvqlKiDd6AUTiHlxxFtP7l03s33V+an
70ADPyZD0xRoG5l/UPoVAm/PE8M90+/IU/84DPvRxDJ30BSHWWlrErTHPhenSl1emgP5RCFrFfLD
PJAIj6b1DpLmvSAk9M5BhgrV5XsBCah4ZNxZp5s0SOepQEHoZXqYGeAn1dH9jN5D1K6ouVZAs+zz
eqhiNX3bizQvSuYnL0CE36hF7j4eZlPaCfJP9vB9arBuIijvax3TW0bLPVKE0HL8dmyfPTAP2mEQ
ivJE3bgbrab/Gyn/U7DB/ajv2NbYJXyf1ljX+pYYLKL493h+NC0yylbIO2x6TEyPxnzHt4YYIcPM
zrfY5z3LYP6M+Lv/oGTxH0ODz/Oe6w//3NER3+RbV1AYWtWjga1FqftH9r5fnJ7Abv7VxB3N1Gue
t3G2u9Us+pjFhyV2ko1U/lyk0jsf+YFGIFQg2ZDRFqYk/idDRjsJAtvMyCHTqdQTYsoAMNUFgV84
vHzl3BKf8qfytdiwXPnTYwH7E4C/a/6OtZdJl4mEhOaFwU6qSpmm4RFo+FUTiO9ClBWM2XCvvjub
Sf3Ab8Vc7CNcVArFu71X6XN6yxVUwnii36hZeeSG8PN2x6i+b/KO8Nec7YZt+mpyRIQGj3hMz42f
NwX5t1EOyUOmjkdC8meMcNfmHeE3eT/3fIs2+Y/cR2qVr1OoMshk98JjDT3loTx8NLF3a0dwqUdx
FNZuVvhESWhZ/DaCtaAC/KyCZD5JNX96xNP2mbsn1+9n9k4GEy0y0MKOhPQ2TCYLOYPaJqik0Wao
l/doFX/ZFPyI4DG+Vwe8ty1y8IBf6wlwtpbyl7xF9Rgh5lY5TacnLn6UuvhnjIPlg1FBQNYy5Pj9
Ke66FFKK7ggMrHpPnmcF8PbQqfwzrUDhf9yxVtypzGedAmPRKvGK8jwvj3KY/syvf+zDfeQUi+Rp
RSJ+kW31yt8YdQ9FW5uvGnbNc3V5XKTvVyQEqzwKVUg0Ah/ujw4jMt/SUoE5RqE+lS3cCtbLLwb3
X+Hy33FUn/6gjf5v/4PPIXKddikSNd19/NuxiSp96KJo+PCb/9kf/eetPz74t4807Oq+vg33d/3w
EN7/9/ZVf/B/+HCAqmlYz2PUrVrUj8Xw1QB6ut/5v734l+jrLcbaRH/9LazHatjfFqd19dvfL71e
//obg/32X9+//u/XPv0Sj8ljN1bX9P6ByO8HPEr+vtf1hTECKR5go9/zeM3RfoWWfocRBhZ7MEq4
3kP78Ntfqrobkr/+RtC/M8htBEedPYQJnqU8WExfj1/X2N9ZhFfsmWkR/cDC0i389o+u/bBG/1qz
v1RjearTaujRny8t8r/2OQcPbXQMIUxI8wGtLLyOwQe+g6BZN6YEyTTWitiHs9TlMeqcs95x8agG
pfOYiSHkLE8Fx5Om9VkU1vqtnatShY8AkhpO43TMV4JCHUsyQyl22qtCYR6SC8c0SPEj5CNz4FpO
VFGSkznHRFwftpYcX6cFalFxmePXskaWYLqa8nd4JglvYrY1m9IyS2+jghQCuxdY+ZKxFHOFJjdR
goJxWjVm6JKXDboNTcq6LsQv7jUpp/7AwfDzNk9QiilF3aWHZeln5MFAsV0TmtGMkGsKZaaUiQvJ
lIJ+Nn1uZugomjZ7i726Oedb0b1IWcV9oKyO5y9lXyltt3UWPbZipU5FxYxykpP0c0yPVasInYDK
C60wvUgb4em1JJVy6iH1VT91+be8QEkrOvEGdZzWCkZTepJI2atb6mNqWrKX2aLJ81fkeVk2FXZd
VAnt69l7oZtBeqdIQrDFbUqeoGFA2kLRQ0EldRjTOCw2oT6UZSygnhE98cyrhOR070yTLDbfpf1z
LBWdOQkDI2ceARi4ZZTPMWtvDcUmvpBDSp7FIkbFjMErkChyZGlo+b26kmO4CBznbmQqhVwG6uKt
m3jw1mrFpDD8LCpLTVcefGXH0ReH0XurJPjLyKg23cNtMiVmWeRHSuk9KUPNSopEMZQSCQjhg8oW
30Z28xyCqvJXhOjOciWhbYYjoC6Js+qto0bvHAvCeMhQKVKVCC5+StoF7hYpuV1SsSfMNCWGl41E
3o9tfOO5sb6h9m/5rR7o+Imsh8pqMNqndfUWteV65sCsDP/WtOvwGtP9eEQ1LUaTGBTWmpB3/5kQ
UDvtwPL9cB4IplHzmfDeyDxOVCpO2PkwYV+UKkqdSXoFf02UI0vjS0sJKHPGlMxMyk3ColAYM2Dj
o2RPsr16iOZS+6xmnheP3D4YEqmO5a4QiPNMDVwhN0syWq1Epkhl3/UoweZxDGwePZM1MPBMTPqS
9ykcszqpbZFkp92et5qYWjnvRISrIJFvVslMz+R78TsxsfKW63gk3SAE1NHZKnvohO7aDCOHI2Re
z0or9NylIlEbSoUHY4szXgdrMr915FNZeOxxEnp2fJXqzHshyryCrqxIkbOtZIVvIlWvi9zmiN1i
pxglc/l6aWUoLtfnEp6dbwMTx2ekd06UpeoGC3vhVHsccm4tFdudJKoTDCqNa2MSGsFB0o7+k09K
JFrNPEZd4dJ7YOaF0OmWbT7EitlOWJrtjZsY8ontmsIV2ToN5s7bjIFatzCeU6TAbUnKGVIveQJ4
ZVR+G0V1LCtSE9NJtCU6Xi+JUNfvcL9uzhvCsZGeWWifqWUpWpUYaqlQoLUczEUaeHWC4wmYzJA9
E1VGfkJb237jE5a7cbVAvRBL0/p82lCvtNeTB6oneaOfW8qfxmE7gaVMH+wmTE81Up/IHHI8PTHl
gJT1Y9db40ZVF4n38Pp2JnJMZ928riKRQI9VrcGM2nTnkU/aQh6IpXrm2TF1U3Ltz17sJcc4mZAc
dYV//LkVSuJlItrlmYuT/rMWk+pQLw11TLqBlhmyQpoPcRS/IbyRufBeJyh9kSwponpYnHthdJMp
YSPehmSpvolxVpjb1IjfurFl5LFAsugeIZ/vSAMKXftcLUgOI6HGCsrEKnM2sm88ObXviAlbjsvC
g0bBND1Q5szyztZzvF6mLP3acE3CaKy0oLySVE5TjnoBVAx+M7aNpMRz47XPU0wjzWmVMEKPIJZ8
iI2aBbt8FlFN9zhQVI58Ug3ReeMTprDpPoZlgrfclonMoZxyFHETuuaFIZLyD/P9vwVW/q8Q5AfY
8qeQ5v9DsALbwp+hFSWBBBhKv//La1/41fV72PL16B+4BSkffoeZFIF6cH/Grx2T/4Fb9ivI8/iV
igLlWbhdZ/UP3EKRvyOg7yshMKqkwfaOrvwDt+Aawsh3D3sJ+Yk5WLX/HdyCaMEfz9PwAIdvB/TE
ezQfom4Y9u4YNhDxkCPqmnohBSX2ka3buyxH9jK5cUDpQ+j5/Y29xD57IS+lRZ4zKA8/l5NwJT8l
g0TJutPi0Bru+Uit8Yargs7pPawU4eJsR8KYwsnh9LqTVwT5F8qq5fbmoF5jWFqpNdvSVTC2I3nr
/dQX9Ngnz8sRcSt1UFqbi+3dqfRz5ZDaetv00qf0fcc7jC6aSOkqGYuT2rFNauyF1sbbXMg4Ri4h
nh/tfQyAJ7fRp33huCo0mliM2S+u/I21BCfJZNLsz6mfi2+LkbmDvvplLLP+dFquizEZMH+IFtzp
arnVsuuoEQ5/W6Mp6C+0SUbtecxlyeaCPuJs5I+XbHgZQfx5Vn+hbLzsgrck8mb0F9zYR7OZOIW6
mrGgDLoQEMF0TFwWeef1xElCZP2yeoyRQ2iVgZ5Nr6y1fmZu5Y7adMLNeq8VjLoYJa9uBi0d8PVx
MkiLcBBySFrIz8hbYrShZqGT9nJyRWqaXmPgTlrL1ZVKMZL+jNa4d8lejPVzuG6sMn6mL5kr+qy1
GdMJTbTypI8XEYmU5fWzvhB2fx502uzcLETJJclhkZPilrg8MkU0cnNNkcLOFW8icUiuIuoUlt8K
l8b8NpiszIUVaTM6yK9DjjzVaHM6dvtodNpvY5ky+FzNc5nAVE1Gr83+amJW9ikuZNYaz1gQAw9O
R8h3zMp4269lbqcLsTwcO5CZg+RRtZy56JeFEdI38pZdeWQRtskzwluaVO4mOe7l7FpcqUkm/WqS
M/ihI4TNyeFyh6TDMLzXMv5urr02XMdzkqp4jL2hzTLaKyLq7G1vGdPbDYfcF0I8hd6wt9WiHKHe
H6dCaSfK3KbP3iX/zD8LtFf7uc/jwU5ncyyYZ/HwuK0OZJRfRsw3F+QRdYb7ZCZ38L89kxbpzzhS
XlsfNCwZYyGnVi5is8S+d0Pr6GlWon6rDFczTNUN4yv90SdvFKsMpxKjCUm04BdhH02DPASJCEQF
/2W5vQhBfWFsVAzMLyWniq5n8JnMBBJuO44XwSbNTkcv5miOykuF4CBzNaVG3UsbYofMZpHIZH4Q
bAnkMGu0iTU0eGs2mWAKFqPvFGQ1jEFlvQbKNIdjr9EWKK+6cu/rJ2kOidyeQaTYUqf+koVrjmnt
Khn7QhvPrCVaeaPUWGRsrARLOVzjEsmaYR/fDZC4w2TN8sC9jNFqYqd1CjPJgyE4XIj1T1EOV8bL
pyMIuZO9Fc0SDr1zgtZnQkwM4VSomYgFIcLeJxzwB8mRHMRNYr5AajjICyG+pDkAXkh0eTsyeDH+
mDp1CvOABdPraJntkH5Y9vC7lsHPjP6W+qCkWcNO6P2t3slq39H9mQhGUwoWTHp7RmfCAqSH04tV
I8sWckyEYHPYm9ijLiYpc0fELE8y5YBQQa77ulYHtESwh2aSJR0JSdEXtIu+woxEoZVa3pzS3/Y9
QLyRq5KBWwIxhgStkOfUWsAdtxNxZVzvsp1yH+xg9gdj3x54b+JCZYFdWrmTMaUgTTHCNh5OmOrh
NB0lbJEG+y+5Tu/Mk3dboX/EUpZP+7rUPYYKZ5V1fxG702DvZ1f452MOMER0FZOw/3QqEuev2GZp
+Q2zHfKXfe6gP4e0MNjbwB12vlFdvRsDCLZv5d6XQqxfVSqYroJW6+2ASffgG0O+lthL2LcYOgW5
gTfFAnJYyrGFeaO/9IaOYBCulMmsncD/2m/9xCVvpT3brJZiolLLQ3krCKrBqRxBxxJYwvsSxlZ9
i63tGFtdLdNYnYtYyqvW2vTHqhGGd8F3OBk2UWxJxnwbjMTN/TKA9HG3IxVCGIU5JrZy509sz9TC
7VVU64LLapyBdiewZN7CQhJvrb3LxX2EjIMBouNCciBCrCzZyeQZ7GNzhPjQBijW7kggriXE7ArG
et5CViPPsS1e2gDcrrZzq0f29CN2J7ap4DCh8Oop6A2yFF1BJlNYOWUhz+d9NcIavKZwsZhQrqJO
srEiVYy9BdhtDCQXayDvI20UFQQciIn83HTyU3DXWp2DKUShPewLIpZ513PbCIxhsGFAZoIYMrBc
5CnAMSo2wWXEd5x3mOAUfzQB7+YRY4tuGknYldgGOMjXkUAq0GKMTmx2AUXiiyUoPAVvw1W8Kr5A
EoguQgQ6G99QwRyBQYAnrac8ii9gxNTedH/uNUgVCDpLmEBJoNnSX/T+UgTrkT5m1qK35zKX5+fx
OYO5yFOhVsaqSbrgTEbnMmBkH427XCV71jwLwn4EOyOjTu8jL1cnvb4smFYhKC+Q5Wu0bwjSxAvH
M+7tL/ll0lkfJX5IFPJKntF8q1XX5DreUDschyoABexQhysUgKgN+GYTX+cbv+77GZsZBMHsG9dd
nO7aR4ULSkiuwySzpujPPiQ2a+WXeZc7E/hb5rIm4UA/YA36onvAMcMJ7Malb7ukQryCaIH7nlER
GasLwQeOqQ0GYUtBf4awpRVcIX3PqKMGJ0SModMHHbwc01pfwJTHCHVkBUz1HOFTecEE5xcu4AK0
n162ALQhuvgSC79Cn4JpvcwmrtXKZoOAesADTE2Kp3J50PfDBs7WlYzvGDsvPmfAIhy/00sbUTDI
Q9JvKn7jjqU9oMHV7C/rpwCnndCzwMFnbZ9jSATeShDZ3im0iYuLTprVlfYpQsEzhcta5aXFf2Cy
rDqB2raAzg+rOe4UhNeDlhs8UrgQ+MMJMisY0Y8ORdBNGtJjRzQLEE19EWslv0jB6tM37zac+IgC
4iNv2y4bsJljyI3ZF28QzWaKfyukH9OSEGatfY4dYAmYYQ0eSwIqSK70Dtxmv8N7dnnKWq2GZYhS
SFdDsGlzwqj1AThu3FcXOKuOcjOeD3mEWWY+OGwyrCdqLpsorU3r+DyfCtsz8kwl9cxvbE9fztxl
PbapnEbMRxr1DmFKF15Pr5NFWcASs0o6/Pt2g9Id2hLyNKJDJ16fHTaECl64DCDNc+KT4fa5nVlj
u21av3+/Yt/Qx8JPR4XR+jADxTAfjb1pnbV95pGoU5oYJhYZLhr1rXwl9RIKEF+6ECbpsPrqkHpn
HUQdIT0AJzYaDEln04gLHS43GvWQjcRnPmZH1HlXiOXM10SjsGiD1RlgbRhELrROnxqIOIPXOS2z
mUsWFAH1maCWDrKD8YNSBXXEu8x5PsXvq8NomB38NDZ+4cL77FaBoFGxHEfgMVvA7SykVMRX8SqY
FGSbXUcg+8lmXdZAo3hsNRebPPEhA/574l2i3NncUKuFVVnrKfEpbXSoz9URnc1fdckq3U4mvsEl
s/DhAOXW4C3Y0RbveG8ZjP9w9ZcsDpdad7FmRONo8TV380xGFN2p0dIRFbVztzdad9ahPvM3a7KQ
5M1YActDD3odPMHbRCbzwQgfTA136bAqFIBfjcr53K3Du7GIKaQuZrx3ltvkl+587HU+aBpl8geN
+pgr2QuQPY22F7OLNnM+IvXJ4IuI05GFGzRsDd6CFRHxEyKPQ79/w9zEEGridzpkQxJg2hosWs+s
zF+PmwaS6xTEbawn+rTnoTWhPQOnn+DBkR9AqIvNaZg9TEsF4gWPzi8t/SQiq1wjI0SKOacRnx16
h9bJsPE7m9EWS+pkuLSeaRDEjJnOr57DWIu55DLl987gQ3nKWPmVM1ddDIrLCBHjihi6Mx7H4xQr
k7lFqTtoeThdFigXzRI7vpXnIAXMBFcBXzMIOCW7nY81Yqz5upkcwHMvb1YRy0w0RLO+YhliV8CO
+Oi0mpGT7UBBBAOgXL2w04YoufSnwmI+qHNzw4KKYedjlRa/v85H9n08bdbgY/VoJ4Nnj9VD/ekU
t8yfLKxS5YN4zqSzFPiz8JnPxGr85bbcChxswglIDVDJ95zYZR0+LHxRp0Ns1nQ48A5WCX1BR7ab
iItYrTE5bKXqhSPYvBVfhVXGD7b8DY+gByibAscavBR7eVvlDIn5SzWl1cqnnYo4EOUB1zAC1pkd
vC3xwQbEkDlPQFaQN053E/sDXjVZxAWd1pnzGlLnGhATalYrdRsNs1hZuAMsBqsG1uFgjCNe1+Fs
zmEbZv6GrYISW6/oDB1ut5GWefARMmQA6MBEKqvw5/0p2lk00kG7uNDT8oJ5mU+jU+27MLPWI3iB
w3yQjhg2VoYObZ/4W0fb5Gm6EWZxW48l4Hsni3oOSyOlYiQfrJOD1aOByRdD3omvIHOrIw6DD17Z
Thjt2qlCtz9GhiuYEq/H7yf+CI9GXm8dBi9FjzAYMRwdtAVWBDpcFU8nzOU83HAF+XHRDbfyqwDh
d+BThAVOB8YjXRKbDgWwYemyhnhyuFG37Vz5vM587IMGLDEaP7P3VkcHnJM6g91d+XB1VycGurLQ
Z6PwcRfGSztzKJmYHPS8sSCcn1vMxYA3YguTR9HJQJKZj6kC3NBoB6zqltyGW2VjycIkmJ0qgGcQ
EBJ48E4BrAFaI3VsbESGYDeAYWI17R6Mm9fxvUtDZPQOr08WiBQkSh5JXbyCda/KeiwSBZzVTNDH
1d0Z46bFLVjEegIsw25AXTsLfAQ5ktmQxm6mzpkPykl3SiUupEMe2TALPF00WIPWlw5U02EsRCfT
R+oMojkSpqizaHwFL67s7RPCykV33jmN2Rm6dx3sxgYnwQ/rgm/T8/6DPyAtwY0CCBTo5yvATc9I
8TkLkqAi5W5TlwD67eN6wr37j7aeWBf9cbxrHsFvF1AFsqfGYcH0DLwyfgf3hxhgNLyyCLxGFq/b
p3f1jCHYJQS9L25nFxZ5iiF++XfxusuJwhavpF4FXbBLL0pDt2pgXFYH3+ywFKCOKyPI/Dt56gCF
22gIGnt2SZd/B9VBgpPHCvtHNErQOfPBaKuzfWKOQaKZileHsYlVPpLHEX/xsGofyROnzWC158oG
kj4D/5yXRkF1QdoAB2A+VhcQ/D02YxOjuCJDwd7VIfhCF7gMEYny2TbvDl8TgAKZkWeAdXusyrsl
uPXOx7vpCfNT6NvO11PxMATI1rnskz3toHAkXrpBbgBvtk8ksQE2ua4uwL5oNHaLPHIGqioBFSJk
A/ARxo6rZLJGHJEn0aBxOOinVw8HCha4dJ9EKCuKN88lTLxqPkGWCOZmk4AEu0D5BL6Jqhvpelc0
gDl21xO2w2cNbyybNfAsUIDWAwTgKAL6BGLaAoj8/TRhdAE7QZ2OFLgomIVBIwuFiJVeZCCwzt6b
25P5qVQAPxfcAmUPuoLXsMCswMztYQkGUebdHcFyJLQi6BxjFyJQMm4GjoUJMr4gPRE/qoMOzdsC
kAFTIM5J+oiTPw2VngDOay1XwW7POGCMJrMrCTvQ6xKkJmY1j/CrjAaIRowX1B4MJGYZ0/dFiRg0
eaK0KRCNBZTjuaDsPCoC4jNRsbYYJn5TGumuFSbkayUpUoFQ3mUzZgD/4/0VTmxYCpPRUnN2AcZO
y3mnEf7KgL9BIGDz7RLHcxYYNsHCO6unVTDz9EpBFHd+3qtAMtcUrBUYqINP55W79UYKEZZfYxdR
+7kz640mAYluVoKznjXqnOWVSnudDcEiDQZoJ4duzU9db0c7NK0MmmDNrJKVL6kLeWzkbqeRBi59
CfHqgoes8dRpXtDrsTMbSIMxnbdLc5k0EhN9FqzhArwT5A4fdOclgj8iY7Z6cxlxvIhSp78Ol+kZ
xvFAxJSarN2ZVVRFpE0HxBX1SrJLZ6KyiIhawpWMP4C2gB+GiAd82tzJFGNZcle7iQRjDjK4+tcq
npJcnPJnezk10HnjFjaogyqa3CyC/u9DcpuImA6EIRh8iSCZLGrtKvJKGbVCkXOsidBOF7EBbaMp
FPnmBxl+eNmlUYYPL5jQ/TwcTM/2Ahgyh0sXeTb7NbglAhBiolbvLkyEpPUDCr3IHnq6/5Uri4mP
VDRgsgCAOo0xy0xuXcbcTOQr9uz56DndZTyyAaporfoCBIrpOTfn/rT55RWZ7nOXAaYABvicbh7A
Gq93NzasfGAU5tYakIs82BW4fQOQAwQ5aYWk7FPlhaIj3TZJya8igKMXA3oAO3hOei2vQ6qMO/I9
LX4HIJ2DeeilC9MskMvq4FCB96HcgNafpjNj9kDaPEIProAcqRuHfLCZkwWU7lMfKeisPcXheAQY
xPXZYAPBgC2180kHgGOKEpxFncWnA9RaA+YBKKCAm1OXtQkXk0wGo759jCfGEh30v7lNFiAVeCYc
No6g+sxiHUim2O2qQ+d32o4iKvy/rk+7G9OZOjOX5QxR5rLuLnDAoGnABzKkHc9JAOcq6O/OsQNA
6k5YgEYbM3XwFxwSIGQBS7gSHylfAujE61OnuSzRdMZQ4usO0aBKDDtASNrZESF4tt3Z5YXFdsW2
3jGQh/d4+hBwOEDVIekKpgcWFha32clpGUe+CQsGUPMF1vB38SSGrbFD1n2JsLegZ9hX8WsBncFa
btQOJJEjvBKBL7EizC2+Jhu4QeejR8shPUn4BsCY5A6pi229WNuNdDofN1U44uB1aC/xK6zRgGPR
Dr02+Oa23KHy2fAgnefjPgOdP8CK6U47isFx9YZV5x0pUfCRsUCzLOqqLJ8jzA+H5bM3KL/FKs06
4486DjejviIhAo5CNkzr2MXYSaPaRWuQwdYfJPMhiV4Yl5nlNoCyTnIJ6gmhe6Wd4yQE+4TZY1/W
AYXrOLYE5Ofk5va+eVNYjXhtcNKgw0HtnAecu51mGJ8mp7QZA/o/k4UdTLgux/nM6ZVDo7xquIUt
NAaTwYRQyPmLs94ESs1hC1icEsqDBHQNI4Ismu2N06mwFdT+xoTtrbSgN2XCZVeZQquGDw3o+EO8
CNBK91BG1T6Ug1DVbk7rQw+M+k0SrPQwavQ+VNTE/qSAgxtxqH3BWWiVAd6Hw4i1QXWK+8WbEDIA
1vgBfwVax8+u6/4/1F3XdutIkvyV+QHMAQr+ceEIOtGKlPiCI0oUvPf4+o1S98zlhTjCdO/Tnna3
ZZioQlZVVmZkBAdRCdFUPlm4Hd7+V/q6/+RQfcNXyjevMvM3pI9UZDKRMsefYKeFzeElfXORMg9P
SFx276RAgcG58IfuFT8jXYb3GuND2nZxQpp0nbzk53bH1LBZYG0hPa48k333SvbYSV+/tkKaETuQ
NYfZp+yLsgYCy+twQPN/t1GP+dl5xuvAYX2i70u6CBf5tb0OW+ci7AVkBLfiB36N7J1n+QOvF5/m
n9T3+q1Dl9Kbc6GlSCTrTxgDBoDc65bdAY5wUC7trt+XV+zUzrLa9df6mkU6MpvRja00+VU81J80
CSsbfWvIh/TTwS/wBw8Tv5ee40/vedgQ9J6iJgC1jrfqZTiIx2E7HHo8CVScaiRq/TNOh+EV13d2
V73QRwfS4iQfwlN0G15xbAwbpOf73VcuPzyF5/xaoS/kGp+rF/fMva/FI0Yo7GOH5r45ZJbdE+qu
++aZOSKnPWyFPfLCKDINmKhu0+8BmeFemQ/5o8CtYM+9Itl85V8xK8wHSgAYvyIbeHdH7Ii4GZeH
egvoFh4PutrI7IES4YP/iOmU4Dwrz+priUaJI17La3HDV7DK5JouOKyv7IZ8enQDqUl/dZHaQ/70
qr7iEL0GF3wm94avFDBxjW415TbEx2EN4m9H1jKEWzgDzzW9mXs3Wo+QjymWHh13fM7PsMWBRwVr
rXhvdzUOUrfS+CO79z8HrC5aZ9g5b2SNlDg2txe8JhkFYPfNPYkoPbc7ssfqQsIVHpd+srvwa0lx
BxRAsIxxShOkEFFrJpf0k//yPPmj3wu7JaqA7Se8Ga+233udFtzcc/3ZvACdyxzpkuw27lt8Jns8
HU4s8VU9qh8S3NM/9bsmMFI4TkYHKezBCofnlZ7ho6g/qx94iZ/tDsOOAWJ+Ul+5V3bPH5oXupHk
Z+ZYvFTvKjYUBWuGO1BrvWSQdbeNEZMMgdnibYhHuvnQKjl7cU/YmD7J2nmDy3rwJlQC4O3cod2h
CoS1eYlueI/ysXl18MhxoGOqkBLfRjdyxqb46p/FY3Brz1hqgdnRBUT26dm7weHw+XtMUUhfT3WL
bsVNfs3xWuiqZJ/Sz+yFe/We3Ss6tV4/1CPabhN6xiKYGQAKkI8x3TCYd+lTxlGNbMnFQ7UJsAAs
W3IVHD24de/srt3JKNW7p/rKIQ2sMa+YUeEKt4a7Atx4hO/BydAEe0FohC8ga0R9oqbuWfuW+NoJ
RnDBGYAFgdAmu7VXuCIE4XqDwfZSsxqwcv21uaVn+GLznO3qQ/dcPQM5iCmnYRQiLYR2MCuv8OkV
oq96g2zdjSNLQs8Q9IpmN/x4dYs3ocGe4c/VM5ybPXYXxBfNrXn2X/x3hGqYKIEFsCC5lADIn5tb
d3PfCxxyEmMo5/w1R/SKMQJoVuJPSOldhxODJBAyebfkUuyKPQOOvaNAQyMcePKpx7CUM0eTXzQ0
QQw26PwJATDWKffMIHg6tIfmIpxZRu8PLf34twqhQ3fLLoh0bzkKN1jRNAC+9Hie/ECuytk5lwek
AbMbJiTptOyC52avNK8Wmt0NI/NfEC93GgfeLQSRyMleiku1y1+HZ+WaE51/LujilhCPFhcnMxBy
nfH/IX4rhCTGpqz0btAIEpPlR71FwBbh1FoL5+hSXThkDmkIUB8lR4OwWL0RXZ1bV3uEPcIqrDGd
3HN7aDfZZXiudgg+uBOO/m21Gzp8NDY9PEt6wMMq1xYJwKz7Cs3pi8AbjG7RRblyz9UF/wMHgcso
5/rQ7LjnGrnQ7lk605sA5kQ68yi7P6u1QZ/8vcfPSNfE1ZFQpGPpcbfAdN6CW4M3I2P7fivwAwMW
wXDzQMsFI861zYzoBksEUyuf8lc4k4B5vZRXGn5gIZCrd0noT6Rn7H0Rsob4szAYBdpo8a302l7x
iKC4wkv0aHGx2+K31CPmvHtudl/DSK8eeK+ci3zEBms7+x7ngnfxz9jfX9kn5YJ1gkWPNDA99tQP
FDITXf3AGtvHg4FlTGu9w6HbsHv5lW4r7c6ntUj1iKMNt4tX2OJev3BOfwny9T91WRVvkf+W/EOr
i9tb/Y/08x+H6q0CJsp/L/8fYNEp7+V/xqLPEPa9RdVbcQ/ror/yB6qLEf/JozEHcCkoBIqQ96HI
9j9gXfRbEqiPVAkMfuCplVk0Wv2J6+Klf4KCBGRB4DgGdusLDPYnrIt+C/w3wIlxaGkHj+VfQnWB
duT3PgURtEfojwLjJvqOwW4isaMORQfQ3EDM0k8OrZDzYZ4d4/1XiVKtgBfXMkMyP8JFvPB0yKHY
wC+ls3YW2vJSXfY3cdV8VPNsWz4lx2jObKKP4IMzRDs6DuhvfG9PlQN4RWmyejLv9dxUbaJn6DYW
TFC8zZsPr9Vk3El0dxEZ+Q6Q0DdvK3z6droWV+QNYiJ1ZKNAR07FsVqVC8i3m+qmQp8TlJH0aB6e
yC5btaazozpb6Z7oxIy2aKTd0dplbSBfZvogBNNVK9mku/a57XR8p9wNK2XWrepTNc/3DI3ZFoB+
WO2sWkmz8ImqjTtGZYcmu5AtTwecaJsu8JRP/FK2UQ/eMyoiYeUToB6gL0GP59o11K8BJUHzDnoA
oYTlwGilFRvVEm322cUZs8jU7bVe+4sYH+s+edt+oW76E6ZwhTF8EjNB99ag+QtJZ01xmWxkDcGR
FR2QeJynMzwgRAmOsS6bsZmt2AW/8kDUwFrek3J0FokVgtlAMCotnqEy7FhFbXovop0uOEu1kOW2
67WzKwABYZbYROxwJhwGXFR2HpLR4HG3kGMu9QyQU8kAWVSCn/fWCJrca8QtgU5vl+K8RrdXYnVL
ZCqzbtW3YHRBLf7QJwYv6EAliS/DClmaXbbMZyFyGfPcFg00iGFcyJhhWoK5N5et2E5n7pIsEiDe
mKd4rWxh4axaHNqbTW+OGw24Uq1w5s8kQ4YuaU6RWa6qM+dw2WzamfLZr5FYbM7qHvvjGQwch2Kj
SLjCzFA5F6ChgwcVNcZmn3wwc7BGNqt1zkKBfNEvwCNmqJIZL7kNc4B/NrrvJRs/tmWL09I1fh9N
XmgltSD2i6jUkvFGZpGRvQI5peW7Zou6lofw8wmTFie6hI5eUP0WrMEdOwdIaYuJLdbXsxUINfQa
Ad5VRGtePkObU6C7622sa4Ke7gMLSVNLtqMPq6LwBOlEEsMN1q2CabqkpogTy3T0Wi9NYjJ6I+Mp
8ku8HpaJVW1ShOQIzPARHwHcCBfueSdrArcBGR7i8hUSPUi/1RYnvdS0olF9MkTWevUzcpZirEmi
3vF2x68rbfteWlCj68zEzsEd4ZRGxeJgb3b9QaS5IQVFs3iJr4kITno9hfL3e20ghfkcmQqn2wXa
SzodImwSXDFaAeqfNDVNkCag/kP8rC4ol35voyoslGhqh++bzgwYqf4tXwxn5OADFfJOOdhjgmDh
vKfHeosoB9BrqcEoQECQgBrkLVr4G/GYf/pEsnv54DzJ2JYqq18kK4h3Wzx7E59z9Dwb5Qa5ACOR
dY63yk2zRuaCxkziSUDTNVQFDanTQuxGVspZiVxpaKGJUIQEjQ0DzqdA1nhv7kZ6W2HAawkYpEw2
mhluHgusYA3BPdE5BCfprmkMGYgMlOoUWQvW6VYAslGTzM4qS50sct/yurkcobjjH5i5NFOJhf7y
fIZufqPX2dw8U6EBmpYNd4yJNT1HxlwszQrZDMND8QtwVuEsGaqjx7esODNmKBgQ1AMorsVdzxYk
kyhrPjKTa8tovmTLqh75jlYsu1grXzu902Kz3ecgU3A5Q/KWPIeOGUoYBIeoMH0NlA3OfQz5zPSC
uJoD315rRM6740cWb/GHerBjb9txWtUsiBmeJPwMVG1lXOKf83gen+uzP6Csh3y+nbU64EntjF0X
iqRfZGmGfHZ5Cj1Lkk4VGF7YM1D2qY2IioXcgW+WkcEmxvBSq4Y4zMBGFc579Q1z3R94pORtRH4H
+QSf0lGaRtkcSSm9zDQGja6LahcaB3nOge0SWhd6igaU9sNTVq6KdicDVxigOgHGbyyWmDVjIZSf
1Yxu87irPjNbCHjaH6qBiDhmDWQ2sjUDpM6aZWq9fsk3dYh6tyU67Zpz94nFb2pX78Bsd5Hr5zpu
UdWGtpsU6GkDyMl7oPezBBcpTZ77BhggDX/fQntOcnpdXgdGDkc+4nNeIt3bebKIGpSFxcEZjLco
zDpbE3UtXWMNH2sEZoPQ15tj29BcQBkQmPpIe81yqTEpLKbXItzX120sGNjeUJmSQb9yQj9j/KqC
J4LmsNb+C5u8cJsC4bU7h65E7a6QVILGZJ4h4fesbsRwWS9idSWwMyM30SW0QYqs6fTnxjRbIMNM
KUDKQEdRAGnsszt8NGsOpPlZRkAH5Htmtm4UHXu7DrfvZOyrIb6xq60qIGinCSUAD9gtDqwEucFS
0QYlOQm+YElhfIYwHqhyayM8OOjvzCBrbSYzXMmCRQ0SRFSmrspeecJl2TeqdR6CYhxRM/5VraNF
v3I2oh4b+RU1PejM9nipmS6Z0UoBvAiICzubSzhchIs3r69IZbTL+spvW1tYioiwG60Db8s2XSm5
kb+04pZyZ9UGsTDWVuc5S+5m+IMHThm7wD0PIEUmRQcF+rb0zNf9WpMh/aqYcjjLs3ngL5zBqFO7
Es8t0d2Peu6g+3rQZcZM4oVDjLCzUnm28BZwMngzeldimtSvbd94U2wkErjUkhSrlRZOtWVTEJXp
XWV8sIXOCrO/HoEf0xh/jwPt3zouZreUdlb+f4jGCYde5v8cjh9SQJf9t/tg/Os3/ojGRQ7dEuiS
h0AOJbbnyb+DcYH9p0r7MVVJgtYhQmJEyX/G4hyHbyECZ9Fg8cU7ed9i8U/wN0IQC3JfMshTIZD1
V1osaLPGXQe4CEb6L8ZOKHqhJRvkeaMOcNJwhdRUHPITL8ieIs4pNdkunyLDNUvLjfUa+BEkYZ6n
xKh+bwf/0y7oGKBbhr5YjoxIlaSEdJ4jwC5bdexgNFAbQReR3YIyvTRi7J53r+TPltj7Ftivz7vv
gP0aJ4FBQSUCtK9GjSSp0GIyh69x9p+UggekUaidxDpvM6ZjAf7gaNUe1ReUMwAgCPaC9d/Qp49v
PuPHGDX5825cxH6Hx1B9VpfilQgc+88jpZ/wbaA8dJShZUbpgkcvVAqUpuh7lCFddI+BUVqLPIhE
pIOeMThXXBEYHc7+2SQ3YXPMroNjI0kHDjYppW7nzRAmSrEBWCntJ0AHsYHGEL2TX+RBj3oDmk1T
D0AvjD8MmrYr3fc3R7kyKDVtdm3e1Q3lTQhnYavFK88mS9eQ9hPjfbhofs0xP7q/uvCzUhkw3hL7
rx6spJ1r83ZjlxZQMLi1mtUOjJPmhFVKgvLTIOn375q4ZR/ChckfVqNjto2MVJc+SoSxOGis3v4z
lYJd+HHX+ENXvRsk/f6duYqDKiOY4lEXzYWcs5iIc9BrHBCcKz8PbMoQne07Q54LPuaKp96DooN8
jpIpXtDHBrD5CmhM478xg5M04So3hXeUgGbXuLOjSPjzEB7uZmjh/5cFukDuhlAXVS2ydAGI/rOc
LQJcMnplG7D533P0X4ZGqzuOg4Z1SwylMgYLVTPecBfANC34RfiC9Ifx87AerWtVlFge3elUJ2rk
cXwSO17sATsScZWOiEpWXSsEZhLxnd/lhsNP0Do/3EhAhUy1+xQOh+VoHYss2thDETF7sqpWADoL
ALyLpVHvuGUIgSjkxAZgByhPQKgHi6kV9rVuxytMBUMkB35DUZDHeaksEQcwCGC8uFzoVDyaQc6g
NyG6sKjAREpMND8YgLmY1RUJcCN56red3piSpQK0AuColS1YXC//iKj+40LkHi38+8cavYa+kpOh
JJiVznLQIw3C8mLZvpcrXndrEIghipziXCQPlgzUCXA247xkQU0xMum0Ul6IfguaKzN+qlkbuR9U
ZaI5a0o3pAKKY6mnyMVAagZQRWQVktlw8jNNsqcpqAg9mkdv5bdnoc96t7jkgJRVR51C1KQZ8xJs
1U2x8j5C1kahSbSKw7CkT1IBNoFaD0Ai/AyXlC7XeT18yWZTXvIte0nlYlhw44OUSIDa3TcWzNjn
qrwEqIrMGgP9eE+JwdnOnHoEsQCSLqZNPthf7k2OKTD9CDqyqo8iE25yZIHkDnJUjIncARvp8i6d
E1yMHL3Ve3liY+MeTP5vlkcrMoh7eAKHya9yEFkRHYsytpMNhaXrKDbOAOJMAbq3q1m4mXL8B074
m+3RMTs0LSfldNRKlgCnzsWd7ovV/Oc97sFZ/puRkafzteA5IosBCiCjzKR1K3zG4cS+9nAgIB9T
VQk6y6Dn+d2DC4fjekgZoXLmg90DAIEw3P88iikLowMoERJedStYSEmzZBt2KQsThNcjGsOviB1E
3r8GMTp6Mo+TlQxaIlplJdgHEiswsOyO6Tw1UED6G8EOrAmQGRLBZSSydEXcLfqIlcHzwWArptyk
2bZD5sSSjNbyP8qPaAfEwNRZRy91423mN4ujl9Q1atGzIcYXzIFmgYQksoFImIWz6ouxqUv17OIA
zj2bPmcf7fC/2R69PiWSu5IpYZuxnZ2z4MAaBykYdL6IOhpvkHj82Vsm7Y3eZRumERMFsEe3sFgx
ZMtdCEZ2UhUdB72R6FPv8+E28ut1crTP/+51+ikTKAP1T7ZFOTk6MeoyBdhBRK1cRLvYxPAeWsMt
D/UvgSW47/1urWu9rCxSWGt1V4IeqJkjkwMqN2SDVZMC46pB9yStnGO3JvbUWB+vlDvzo33LSVkv
l1qYl3bpE28MNgDNQLAVGp3ZqaOao4MZHY9QHv012NEG1g+iGhNqjdKcVfN61ti43mrxlthTG/Kj
bMFvtkZHMauQmq/oa+yGYM8iyRTgupOjSA3uEEMJP922MDKBNRRR1UAz9CSxqCw5czlHi5o4JYH4
2IsFETI80CkFp9zIi6HqDpITgqdprPzNXwLzr4c6eDHRK6QB/4z06M9+xT/cIn4Z/ObFfqIGEgeD
wkxSdDRWA9AGrggbdLIESK0Fi/wgSoR7lHYOrVnMk212hHiEs6DRUqgjNIiNct5u5MHkM3Sdml5k
h2RbzSYvxA8id7yof0/Nl9PcrTdPLduOFb+eFF35MkGQqGdH9OD6S05zcB8Xd1449zqD1wmwz5Mi
1P/h3SByhFQSroljmSShaUsoxeMB2oWwoKE0ygJb0QQk6g1cX+bklZx6+fdV8MveyBfcznGHPKK+
QKkPcEHK1w5qleg5GnRod+jReooi8uGRCx2oP0c4Vqf3izYEjTIsqqhQuwBVkHRqm6YP/cOgKD/L
/a7ZJ7nfBdREZaib8EnZqbYCPgY6mTF1ddS0NuIs8XXWQMXB/tnbp8Y32sVkge8JZFhxAtfAWdYV
ygVtPREYPbrwwU9/TeJo80rSliQlHWFpDlYz9/dpbABpKH3Syp0/46AN1VNMNdLpvPk3xwgKG4iU
SABKCDQ4vF8mTjvUNT0oRAdtDeGhUSck9egHfHuDdwZGYYyo1mwP8V8sAyB2HLIeRIDDpiTJHm/L
d1ZGoYvvBXKQ0vgyWCUrQCK2olWCJJXBrQj4axTgHGhhTB0GD/3jzugoZhEdVcpjOjRnCJ8ZUVoR
FGB/dsHHMdmdjdGqTqokrfyEvh+XKpEonw70uQCJslEK09FpljzBPcTELLfFpP8/XHy/bIujkCVj
ixjvDraFmWtTavzW+m+oj78OjR9cRBwtcj4Syy4uYAdJMOju4UrbeAbTgvidO/B+Z0rCYAkBsFnB
dmJ2Hx4SdyMcrfDYi/wgoW4jzLwPceN9JMDSJEZgCXPahIuugQrVz301m45aJpxnnFmS/EFA2ALT
hXALpVXOTqy7h5+voEiCVA6vfpNV8ry0KbKQZnKEBnoGZwjzTEzeowOHA4IKInIAM5GxkHmpqjLn
q3Ty1vknjnpch0JdfuZn4gI88vbU9eTRgDgwtyM7pbJQoh+tBNL3fCpTc5WLliZ1I4lvPw9owsA4
xZBIJFZKetkWSLCIJCAOKm7qPHtog8gyixSKBE6v0W6olEqWq3QQ0Sp9IubXNcesrXIFQKZZ6K4x
JfVAq2vf9l8k81BKoxWRb8Tigli5RVshV1MZyNXkoP8VPF359J9COylQO/dtgLMCS9VrSxU1F4RF
nYH4kWgoGx+HE9Fiazqj9ehQuH8oOk13pw7xUi5M6UPVqP1GALrWaFfJhGRi93xU81I5hUgKgdLg
91IQUYacqeitUtQGS37hCltYdCug2AzGxJpDe+zn8AmxjydXz3Q9wl8/u9SjHZSoiPHxj4DXPTrc
/aZkEulricxwL1lT1SLJEpZTwe6jqByrAkVW8K2Dhne0gTIDxxUqTUxwErFdGYPlZD1mcz0KZz8P
6JH/8iwUhICUxMSOLxyhEyUsGHLRH8c5L43qHsMwmf9s4tFg7kyMrxhVwzsdT68YYCnV/IDbZqBr
hHauHilTZPUjYZ0/Mjr3tkYT57ZJ7QQZ/LDVwzdKjd0l6xQYuNLoTOC11tWJf4ueRD2bia0WXn8e
6MOznUcSVZZFIn6nyvfyrCHC8LU0WzP9bAwsSSRAkFV0DoBQ4GbSHv6qfvWfY+Z4IqDIwPNQAf19
7YFm1JcJrdTU6F90jzwVZG8mUmUP3eTOxmh9lz3DxypLbdTpa8sqK6iA/42lhYf/9zBGgWuFrAef
SJg8OazyVlMg/wSg1cCeI9Cs64MHUI2iVrWZViVYSZ2ymzj+oD493llRDgISASgEQBSg0T0Kj5yw
GlqnYLCztkI4zDqpdwdfj7OAQCyGdwcEZsNQMgvwrvZz0Wma8gywMoeW1rgFTfJQF4WEuxOjsm9h
S8J5LDdeZrmgAu11RnUbpN5ct+sQhAhSDQSuz0IOiU2ZIbJ6tSWvsevV/qxIMy5UZyBaj3heZ4SS
cQmoidshAOQRlNK4cBPfd5PBUN2Q8J2hyl4pZEbAMoTlDahHqlrPNXPRy9KWNYMB5NdrgjWXl0ZK
gqFiLbVoEy63vDYcWqjDFEMHHFheVkrQGWJDkozRY4RuEnA9DOFbGaKxao//VJwQ4NY9cINcQH0F
e2TCUfLlpL4RkPL2L22D4FbVICenVADeeqEslnbGsj2oXfKhY8EjEEsOIj+gRpiq0NOg4EooRzhy
2tAGKV8FiMFRejVAsxdxPFz0eZAN4y20udihw7njfZdCW0lCcoTpQUg8ve1bEMaWfR/abkPYZM+V
TEoGIybiQJZSxmfKRsZ9or4WYeEDXBiCk7fQZCWWsicQd/fy1QlB7z3Puziq93Hvh2KtR26VskAY
ZUNs1S29K9ZMqsAoyhYBIKkJ8aLqAv2Nlp3XqUCAeuggaVe8ZnUOIJdYZDmINaVWtPPI5yFT2Tty
rStgB1bRNxjHqgmHyosz7zVStg9kyQ8+/B46ThqfSQlgbz6OBqMpqyg1ezfOP9VoKMhnLMSJ8Jo1
TVO9tq008GbUK2KlD2ytAu9VKmz7zHpSK9k8GHDFXV13ubAC4XTZr8u0A1Kzz6SB4h+LOKnQFx6G
kfSB/H4HyGbSOaLdt2yWn9peltGWyrlsjPY5NwUb+NIXifqWuq38WakMunerrmbjVZL6A7gzeYHp
nqDDGguW4jJqvlXisANSuHVKQdLBORzKcywQBe3rvSy6HXSCFSEHSpIbYgnEVA3j7HqwfbeJHjNB
0S/CJE2AkFNDhfWXTOkhBtMFNSMlsgNSqjYWwweDeOUDoUUfpu+04N6V+LZpADeNWXL0KpC+7xB6
VukskBV+lhFWhKYHtEQ4JPsGxzGdJuqkykIVJiRPeUYUd86LTuAbJBYUdGSBVdtfp7nnH/m6V7et
AipxZZCScObULW4agKLiuHxK5c7tFkVbDEBZS2Au77uM72tTLT1BEQ1eysuk12MVnlhrVRQTAn4y
FZRpqEzEseXHki/p5VAOnC4EtazYVc8J7ibJ+V4FGYfMupag9HEVabWodrW7FOI+B2q0jbxUtDIu
k4pXKWl9FzDYWI5jhAoq3HMXFALH3FgmTwOwv9dReEnFIK6WXI6N6b1Su8C59JzjusGcIX6bqSs+
bEq2BI4P21W4q6GK0va71pEjsV0JscAU2aFXK95Xn7BnQA8Q+ZrWZ2vMMgMqbCMTiVcSMx4qOReO
lYwIZ5hXMisWxzpLBaY/5GkHoHDj89i3pJwwnrBB0kkQqtkQuX2QLZyk79B6EA9C+hHGvKzUyLqm
XgicqyCwIGhihUEqj7UApcO1E6kEByzpFazxmZOobFHZSOgWQOWXGcNEpuCGjQzMVyNB5bwCn1dA
HGftJXmM7BomUPbqiWPsYebi/hwb3QgiUfTy5ivD9e54OpUYKs5AY6GgyW6QuzMj09lPJe4ehd/3
NkfZElb51/EciwpiRtPDf3jemghvaCAxvtbz6MBBn42EIsQYcOYB2SUxNANLNUwBwaIF20bngdbU
Cp1CdzPjZ4sPo447g6N8DC9WJEQSFJerHlDd5KY6p58NPKxr3A9pdAeNM6VJ4pTGi4ts7ulo2YO0
WHVC9y6ublN1jW/DQXwBlSFsprjDswI7CqK8ugDeKVQRCAcQxMnt3o8n7kffx0NNAG0iiCwkM75J
GdU90juuJNNXBCQBujHsbOnPFa1fYW+wpm7w33EDI3MjX1eUTIyh+khznRA+jXXkskIznjW66OmV
YmCfQxvrZDHq2w14ZHXk7ZFclgQ6bRRS0578xHQUnTfCXbyrrmgbnWe5boIKo8Q+g07UaWTet2VA
zUsQguZYxPrK+A7IZgmTtYVC5zhZufsGKxyUDjZ4+MwcOoeTkzxlb+Q2bM8hbZ3DXuvpLq73LUDx
jO5QKCt4IXCVmbp9fttNvgaIpjoJIKnvtUZJkmNEa5jfUM1WOBc0lTbUDBPx9sPVQGVkCDRBv5e6
mCpr3STBasjEDnyw6MSJdxOr+6Gj/DIxvnnGfYoQgS64/LP/jJg1i9aNGHqF0ErQS0Pg0RFkiMms
4Bd0B/sbKcGvifz3EMclqyLlxTzwYb+uIt0pFq03ceN8NIcQZUM+hIMCMPsFdblLu7TDwJUQ0IZr
iN6TlBULp1lMzCEZb/oYw72J0R7c9C5fqQFMqIdsLpjQ91wBiWQGNtF8azK5NTWg0X7M9ZES1i6s
UYzEoNguqO+lWXVUX1i0gQTof3NNWQ9XoNnRnMr09hBsAeucinrRcqoa8HAzvRv6+D6INFssE48+
zMbbDnO0Vy7pAc7hCIdE20TcQLfK3w7X3+d5jBPkcGvkshjGGt+fFyBaCj74cqV21cSy+w5/Ghmi
L/zOZxpXjBTXAZuNMKtPbmdkg1V8/IFohmKKbASKAU7M41sxm5xQujF/GyMUpCFjJgnfEfJt6VRx
q2KMIEE8STPUlq0MuBs0I77WVgsyF0M+ZTuK+/rZiR961Z3d0ZATlVRc68AuQduZ0m+T+vKzgamB
0S38bk6lzM0yN3HBLtS98eVrBoonkeH1PAM7Hln+bIs82p6pDve/ZpGO9s5YWmeBlLgwJsyYd6gn
NFq6Z9ByKRoFwGyy1qExRwGuqDVwe85BIYHYrLWbZzJYXW5lz1Ov9VtOlDoUkj8c0gsK/y3mKHN6
qaOz65XSmc1XaaFY0bAiLGfILpIjPjur/joA+ssowikFdjm0cP8+CSobM0SsYTSXirlSs09IZBba
zzP93W1QQRVlYHYVQRHI14u4m2ihcmS2DdFEmkreU8f2duG//GzhO6YA8Ll7E6MAypV9v4ypiWiF
XpWsQfjkmpLBLVrR/O/kT6cGNQqe6gHeIztogHErgqaR0mXlXdQNrDUxsod2IFcI2DPB1I31T4VK
QhAcgQM8QaNZCb0mrcTuHeuqDq5RyPGYgFiajvmz1UdLQ+ZkehiCCAAVkt+9Iq8gROXV2NuYLNPS
Ah0afGL0zvVnKw/eGtWB+WVm9NZ8Jsgar4IZmQPrDnoV66d6Fq8dK0B7e2xB7Xry7vDwMAK/gSgD
XPCg8sDLQtMA10lPRvSkfyCvuKi00mhOw/q/sPb97WGEd9bo9+9cP2AbksosrKFzutcK9I2iAV1F
hRrnLeA+R0RLs8lOgEe76L3R8dsL1S6VShitjGIF/QL12iG2lpfpWjG6BSjTChbYQXDnrKci3sdv
9G68ozeq4mIGXMPXeMF8RMwcIX23QGwxh8CJ4U4qlj/aM2VkoNFHxz0o8PC14/qRCnvIkM3BGoxb
Z7idBk19B71jm7y3Mz756lpOcwV2cOGcyS8qKCNqylSPdibIzQEePOCwaEw0aDZ752VIZjLEAcHN
l26TxbSY5/cXLCG5jv44ej/lZGlUnWEgnO0RAXsP674kLGD2HeSyQjD4QpTLsX9epN89GLYUkQM5
CKBaELL83YNFNapYrGDsc0hU2ZCqAzud5DQTkcUDx/ndzCg8FtA45aYizKCJNn5jzXDJLVW0AZeo
B5ixgUrr7P82rtHBJwQdlKq+5jCC/jKwipLiT5x71Nl/D9PuxwRt29+nrmkZCqGgU4ekdlJ7ul+6
erDsOHdq9qYsjRxCcQuPT6klJzJFHvXsEBpJPlr5HclMOaO38jkt5GaToehX7P7TGEcLg2PYoel9
HLy93hhtZ4D1z0uxGluTnKC7ImgqkA/gIaGoWsvRuBK8RFOv8nu9kJ7+LKHZBAnn1RiPgzR8iFQv
zkhxU82/dHEE018w+ru65qCYjCOSpqGmZIsfrULkXOm5LLBolR1ts4HgI+ebwWpBAkvpXz1kqpvn
JtdbObB+dtbv5zEd4C9To22VxEHOdwSmGHQ3IXGrc67FJ8//NyOjlR6VQStnPIwEwXMir31vP4iH
n0082kyAi0EgiD5IGRnQ31cEl2RtGYowIdccRJsCr7R8NiZT0EH6MWOnlDmgflnU9XllXIx3atWL
UUihmSW0yIMG+Ik2JMi6PCvgiuhRmlwH/0vdlzXHbSxZ/xWH36FBobBGzL0RH5ZGd5PNXRStFwRF
UdiXAgpb/frvFCVbTbBN2J64ETPhFysoKlFbVlbmyXNOLtBPi8sMSTvSNuqkxQKvaFt5LsXspWxl
9k6dcgvTBqyPBq6l5dO2qUqnACYMC5QnvxGj9BQ06wP/5dnx2uP2bQlXxtOIkFDXUVHGXXjHtLIH
w+ykKSCVu7AMSaiEzX4d8PI2zf8SuVPIf9sWer6XyfC+nRWtsjBzaig21dVwW0iOaOfC8uxLFZlP
0fvx5VoG+eR1A9zLH1YX1w0ZypThepU7BJpn0Ky8RtuSg2oeuEdB/muDMiasV27S1aEuJjUjrMep
gNHRAzOp/U37iARk8KTfOtcvPMO+s+vW0k4nT9zPgZqLO0grWSdRcHhU7iQVJXS6AjgrEE4Uj/FX
Cs+o+GuJ1pMmj14s8udHMW9pOKOIVRxytLS7afmkGJP3vhs5eRCOLCw8bwHE7sSkG8EheZyMnaWo
V6aZeHOxlvmU19cbT3JkaeF4u6FDUVPAkmxfB2UuXpUQwTo4YRGMW7r7nw1r4YBRQGcJ6NHw1EM4
kjZTQMF5n44B+vZXJvD0jXk0rsX+b+PaRFIFploIQDMvuxoP0xayg+iPYF6KtKD4RsFxUoUpXwmK
TnpKCNE7UKKHh17GriJrrEgrsCFTgtaDHmxOoQkel/dn8vQW/GlkEZWokKt1tBRGinH2RrzznGFl
GCdKNvCQR+Ogr3e5OY+sbvKXw9yeT8Dco4moCqwzsU3xvLPybe1s1++ZkzsfUDaK3lIp7bs4WzMp
EAG8nC09ghD5ozJ+NTlEQouVK/TUKgEba6ONlUJ5fBnbAKTSm4UNTk9VLawAJX1PjbUI9O1zsjKR
p5bK0U1k3XUV8ba5OMsT8kUDTWHJppofVZclqhjvbwZNLsXyEB+bWBxibg+zxpGBBmNRs+u29NIo
NvIsJz4Ivgc3uqRgft8Vt0oQjx4kBTxz0x7GL2Xtv/8ha0NdnO9hhOJuy/AdaQHVI2U0NwNwUiuj
Pb1yP+dzcbLHuLZqKleOAUFqTtspF56d/n34PU6ug9cgReUOzDVLjLMq+nImQA25IJcGKSEQu1vZ
xTQEbVDv9rKfLfaNlfk76bWOjcoJPr5ZFLuvIiAyXJSCZg/v7vO2B3FdGUJULXCYV99Jw+tpnNML
93Owiz1KlH6sqwR2EyCsRzDlRs3KPX3qLXE8ssUW7RXam1ANR7wlKDi9uiEvQoOOdyaIb1RzIGd1
phFr8/5+fNsfuFjExYYktJkbmmFcoFOTRalo5wgXRed9Jemw1mLKU77reIyLndkztNMAg4cxguvd
tx4UEJFdyW5h8MndA3I8a357ISm3jKuVcWqnHAAAnqrkLwVrxSLwaoZ4GMoEs6tfT74OkLP4AhpF
RHrlb+rqLX7yAIICwAS5Kagqlo1DWpF1eRnjao0sckbUuHX1kZxXOgiEVoZ10q8dWVpsGmCFEsIT
WLIPqidAdFpdJug0aINkm4LyY+1SPRk0g3wKcHFMIqCdiyxDSrrOzFosYBdMUOHi5/O97CVKQ+Na
s7am5v+DTiK5Q49MypU9OvH2AJDjLE2iAp1BAodfF+Ww4lZO5jCOjSyucqXv6sySflndK32YlF73
2GL6DoPf3AEqEEQ+9IGUjVB36XwWowl6PY+5OrcL10YSPnSlHGiy6+7rG8BBA8cDBuMR/XveeoH4
ZPhyPOaFS0vETMb2+1qip0jDnYeBSq6M4rEWm39eMkHviw18GSAR6Ll4vZgWUEhTVmK/KiCk7iCT
ZN+9fyJO+ukjA4sD0XT2NGoyI4NLCwp88+zbLLZXjt2akYXTjBOzSpwcRsB9UQfUSCHDRurn90dy
yjVrshRoGXiBoxq42JO6yI25lVbyRAfzIcuubDH4QMTWZ9Noi0PUgNB/GM1wmIddYqr5lznvu2Dl
K+SKLCKnV1+x3JVd4eS9/Ao9nJGELaBGj5fJy4GY8XAoX6gP1/Eep17KsKsD3+WYaFBZZjpIreEJ
2eA09HsAPh/BZjRfjGilDawLEMM+tCnoW6rntYfrn0w6fDYCbNsAC/XrDVrEGaLPAmb1kD06Z5Io
GC3CUNUA/mo1aXnCe6N0C5Y+ilcqwGaLfeQojegBcvv+tORgOJYcvApoYdXNAIJlkKeuk8Ws2Vxc
wYNBu1qXYYbEmcUAG6oebAJ8OPraC5uful0rJZ5ey6NxLia1bisgl5QXm84lcPHI8oCmmCFig8YO
+GA9mZtdQyqsWV3mPVg+G1UrrbZ+dM0u7NxXALQJvo/VUC+HcN5G3rTybPoTs7YOunTJib6s1kZd
oVW0xA7KvzXgqWIX5TbfT1uITt1qrT/uskDxjZW0warRxSnlhlZTTRoF7/iT86SDrhhVRitQDtM3
dCIoeznYtcNywg1qKhK5aCOjOCzLd3ypxMwspdHSVELHCXgXr4SnaxYWd//YMbOIIvTKMLvaGtUV
USP/ff92IiJ9NYaFk82yOi8M+YhR0CgwJBe9MgWzs63ICtTk9AodTdZihYyZMFAQwJAk4shvst/Y
HkqJPgO6hKBDnwFWvsrQduqKB5IELKIAzsmGnMV1m0VzBrwZjoBzi9QfuLouUFLz8jgwQopDBwbs
yqMrofbJNTuyubiBTZrBf6awSUugzxPD65S799fsBO4KJKcOUL+WZutIUSz8iVLqMx1ka1q2U+8l
jQrU+EB1lx+aAJ2ZV9Dd3aCqfliNfk9tFhxo01FlU9qbxFXcj1GRiVG+PAnF4zM+G0NoZX9MveSC
3bFL7XwI880aSPfUhGqgJoRugwmjy3c2KbU2/R4HMCDmOoLumZXNecoC0CUEVFeSheclMj0Kseui
62KnQcOVKaLzotG32hyvhEynolsNyTIVTWFoOlWXVLLU4Wbap0DClvcpXmBBBwZ6008uVEnl3Hrr
ZYWTg/ppcFkRxMsWbW/S4BB9oVB0Idk/mTU0uDk2MZAkWyJG7aSe4r6CgawoPQG29k6bVvzfn8za
TxvL21oxB7gN2Jj3aOcqcYlAFsLxeBD1IZQEkLpfuzZPxXvo/3GoTqiqWcsI3UGTAFh2YRHQZU+d
7gwISpqPKwd4zcjCRyjcsqpcTp0F+vEkwHWlm25/Lc7QVORboBa3H5IzgEU2q/mjk7viaHiLkAuh
rF6VEvDefSMb5Gzx2NsMbhNAXnj2mwtxSK7XrsmTrv94SheL2M/aqNittBmgCy/ejrnbgon7k72j
YfUYjy6kMsGZud7fLq/HZex+bHjhJztSV2Yq11K/hujJBcD1YP3O3ARJcegnQVdCtC6Q2wJqR0nQ
qSDEt68hhHW1VmtbWW6pRnP8hCdZoqLchu8opluTnUfT1fxPksjgDtApaqNoJyfL15LS2IxzBT5M
YbFXIZXVr7r/03vnpwn58yM3SfTCLppYTmeoFBuwsn/PH9u3RbepLmgAKnlP+7vdwuB0OB7W4gYH
VUXN5gQ2ea19nfm4G6o2fP80nl6dn8NaHMYk0pQxtjBz3Gy3SdvdoRPtc6aVwftmTgYjx0NZHL3G
zpReyOmb93MBHhPXAIvIZtpa8tIewvoKMMb92uHTTp+Bn6NbHD4FBZoS+F8Alq9RcR18vpvu8Oxp
IldH8yvzyDlkhnATzQ8tmk6cEIwH1IYC13oKeXUCFsexdSpw4kT4FHo74CWghZIa1PG6TfFoNS80
C3/BqBzfGx/ggMIIMSD4vpfPESW39HKaUcY3PwOjimf0cGc8gKs2lNVuj16LERzR9B6NrZfo5F95
l5zcWkfGFycmLxNBCjRUuDp1dj2FBNGUB0a5Vt45ZcYGUNV2DFsFUG0RxBeq3dulip0FXj/P1K9V
7WsKXZW/tX8l5oIAwQxuEtTckJBYBtOaI5oCzagG3pPNjl2IHRhKwLWro4VDvbPP1iOYxe3/1uLi
ZDZtlLVNbEKwxrevY6hXbwVKLKA/SHwQpQMRt3b5v2RVfu4WaVGD97SRuUYhCojwRX53aFqRsBE0
xaOHpjekeCvoBAGLb8uc+Qb/75qAonsQrd/Nm/QKj3dgaZpw7dSeGPnr75Cn+sjV1l3vFKlqgKfv
0YouGxAKZ74TiL0A+wOo9wGu9N9f3ddbSA5cBgXg69GA49KAqXxtUO1antXCssH1RV0BBcMWWiCC
rgHGFtjjFzuE2FJ2jVigmFhu1TY226lWe4hzhXRDbBf79TcjGH1UrSB/snGatV0rP/z1iiJbT8Dj
BNQQKqwvNB9HM5l0dcRVvWpgkO/oGSS63HJnbrL9ajbrxBTCy0hADQWl0psbWJS9bSZqB369Jwhs
lshl+Vg06KSH5blzLZvcgT9MPqpq8P7SnZrTV4YXXmbO9AYQpgJC1HDw0xlHUxrf0muqHlSckupv
9sC8rCHIZEDnDrZedIjai2OZi6Yakwn2euitWNmBY7j/YEjobgXuCrDmt6+lzqrVjOZR8wN0AtW4
IA/jUNLpQsJ2JQBYVD9eBiSjDA0NmNiUsPd68+tE4yj1qw2qHxA2g4bZTlJSOheF5Uo57QQC61Ik
HM0vli/AtQaZKm9lwK/TkvgE4MywiLoENEsGqMXdaOUsB/iwV4DJH0CiLhscpm0a9lIaIkz2azib
xV0Me6YGc9ipAFXizqByMx8di7YCOQDt4Ojsgx3+zkDZb4oLBOjYputkU3ITvjqHMIhD4RjIxMiW
5YVBwVnRTrj+XX3gLgFbSZQfVubwzVFHyV8HYY6KVZTIkMU1iLq/nQu0eYPiSPhqrVUuKgiOy1XH
TyjORskg05QoqhfxKcwmfWXTvr08TCjVQLGR6BqFYswS2slpMUzOzKAiG6ADR/gVlIfwYGVe/lH9
mAbWjXkrvNibKze9jYJhAnWJt+bHlzcHGg/AKIoPsXFR4/VqLOK9WNXTwaQG8vUP5KlFQ0AZ4slj
fVQOSlgAiK+uZTYWLGKyy+K1xcXWNTSzVc0K4qWjB0HDBKTvKiTunvIbwL0HHzrmKST7zowz5ile
8Und5Tt006RJCA56nm/bm+ERCZBVOOqCv0l+FpbAtPGfLCDRZXY2AeeNlnXQV0Sp1seK+ANuUTS0
7SDb9qz7gDm2ONL5pXMF9fLVe04GCkfbXd6iONHgogMWW1KrLbb7LOlAdF5hC94DBw4odhyqDzLn
uB60yPk9NgUPCRQKaMxwsCyQ7S1MlVmHOibTNdxw8baDuMu40TfrEyq9+ntmFl7fKEumGAPF86Cx
o6A2UApTbB0gTkfftQUvgvdP8/I0acthLZ5LU5UpRZVhW0FnrTuDtmCA9A/8cljdxj0eLLrLzpMU
oXuxxSV3gEr3bnUVF175zTcsDpORN7lidZhaKLGB5gcypA6wBTPcpMzZ/YWMxXLbvAwa4h4owIGd
EdEEFuHILdMcXP7w2UDr+xb6vAFfgjppHBTEKzqoVVbb+E5cAJ4yu7gItxHkqKjLuLsmk7RI2aDa
KPfU0XcsQorKyDgAAfiOLiAbuLAwwuH2qzMjnH22oR4PHT9fA4ct2lHfWl3s5CZvJwgqaEDkbvtv
fDfcOg/63ngCvwsqrtbN8Im7PIh/m/Bg1m/ZLtsCpBw/ABqwsveWt+OP4eOeggYv5mHpRKcY8bDg
2OvDBi0dxZbiMob6peGCVdV+GCB4GF2kX1Y2vBzdmwMGYSqTUIjKvNGmSos2x639Muc21GXzwLno
N8IXO4B1Xrg3Rl/G/vlGRnTdvoeQauutZwxeP5hfFgEdVUhRI8dvmGBteL0F9bKeDabZmst7gnx7
ldaXda2EujVcUVpDHrCYwdSu86f3h39i9DAL3jl4bopi/+KoCfB2Qb4JR81onPR8qAf9zK4HttEj
Oty+b2oZMMvlfWVrcWMletcOSEZIj5l81UHUgmedJAL+a1wtpyf0j5G9cMUdnWluOODrynEjT922
mwrQRAyBbn0WSLky3YbearcSz76JARbj0xev2C5Gv+yASAXjy0zQfBQQ7+VB3u2gR6r6Eh64mhuU
u2KxedEgZ8k+IASO1FzuGsiLg70Fg8TDGbQYoFIqPe5OUJnpL+dtsjLCE3fRK2sLNzn3gx4lAwZY
1baXRhTRXLYfoStV2CuQvVPb8nhcC0cIviuN5T3GpVXKGZB7D5aJfLE2mmtlc3mdvTeB8kOOdoli
g9V2aGGIgMt8fISethQQAfhCwNs1wYAebil2sTaTb8IkuVeOB7i41geIyDRVBLtdkEWXkstZZjlG
4sfFZogC4RE4e2sH1pG+da+1dWqMxcPg5TAef8Dinu8zFP3A6yKvPIizohkFHRPXcdAgsTRv5nMb
CJtg7cV30gMcG114GyvtOjZCVwnbdfKheF4C+DlfCmxXMf2FfhBtbcMuPE6ap+DxiuFxUtvLlaB9
aKCA3YG3zxV3+YVTeDYoLKA3jppEj1H7reMZqE2IgzZvkscJ7Z9/oTq+suWWpMZRbkx1xDAJ3JeX
fBqMkLqFMLkOfl8U17bWjrqVlxxWH5/yeL6z162Ff8r1HL1pAsd39MSmvJAeuNuw8ymQGZJ1sqy1
1bYWzskWsdKkwIi4XJsCYQB72+zaNKzIJ8O6p5R7k05Ds1ACpfvYJvP2/evm5DSjAw9aCMCKv8GJ
RzQDk18G66q41KJngxluHgH3kEFCtyDu+8ZOnSYddWZ0ZmhQ4FomMKO5m5ipCM3NlM9VCqr0ai03
c8oj4r0ByTvAiaGQutjK+Pyh1GOEKeD/vq4yCMDX3SeRZvfvD+TEqwakY/BNFJRO8FGLE5rqPWRb
dIRgaf5NaF+nClyXHXqIx295RD7XbXSPuV5zwqeOKdIHgGhDM0Vm8V474b4jKaSmMXujl17Eld/2
e/X+exoPNEFUSgqXd6AQXcelnVo3AykD+wVVDPDda8v6GHPhgP8UauAMnJG5zwdzJT+yZkL+/OiG
GfqyMMoc0bWZF48K0W5ytLO8v2gnb5PjYSwmEO1IubCslwmMSjwd0mxX4o2PNESyAUrEuQWpNrB2
xhzIt7DMp618wCnXcvwBi+vM5qlecIIP0EOBwjpIpsBe7mu1Gz3EnsQLrGXuTp3uY4OL66sgSTpr
HRYOUAgobFNy0RnKQe/EDhShYVGvXthrI1wcjKGlY5O2MDg8IM+S30tRI6mvZ7db4tUoiqzN6cnL
yyCQLyLoLpeZw9cbp++1EQyf2DgSutUzNFCqnyceFOyy7cClea4BUoU0k+6XO4LcWkCGLzgoKd8O
yPN0EMIEKRuaUv7h3B992OLQgBRVy0awL7ut6MI6BchlMopAtdlhsLSPxrRG0X9yrY/sLU6QI0pw
BxO4PlDKh1MHJYCyiFARgkevCJQOi+7r+9tZruXyooQnAj8metAQjix87cjyImM11prnzW1s1udJ
gpQS1N23o2GFxQQiE6fug/eNnnLw35WnUQ0yQF/9ermHKO/1oUYdOEmGdDP34Gqw4/kq0tsv/8QQ
OOnx5lU15IdfG0riKgPef0QU39PrmNQ7xxrCqRp275s56dTtn2YWLiHtBChsBcYza9fljKfz2LoJ
qJCn8uZ9Q6cmTkJeDSReZXVrUUbIjCZTZgOGyhiaX/qBgPW4EasVLbnLlpvi2MwiejJzrgxsghl5
HImP9PLnJPds6DlJIGW96deJI9dMLjyANWY5SWc5sq7ydTX6yEd1tZfn1Dodj2txmhuOKv0Afkr5
ErnTvfZS4MUMKScJB6dBFntgeEHfyZoDP5Xskf2dyPSgQvi2j68VVZvmAtuwC6KQX+nPhQlQFGhs
cEeNqq9qeHatGj052COjC1eC3m0GMsYXo2QDVuYy3rTaBVi000CupAbmazwLdtkMje7V188pP3Y8
4sXBm9GGCi52GJct3c3VfKEWZ8WTlP8zwvKKPE5I23+sbzXUucJ/cESOhr04i0rEx04Hj4db18WW
JJlfd10Isv6VXsKT+/XIzOJSNjPkjXmFrRQbYJ3SlY2hrwXaq9tmcQ/zaGDKxDCJo1c/8t6Tuffy
0JyR0HQzkElCC3ONW+qkgzka1sIzdyZKWe0Mk0kbH7RO4NYBYK9ey/6e3JsaAnz4ZNkHspg9EN4T
axpgpir7z51tuMZY3YKAyh2c2Xt/P5xcqCNTi0kczTwtUnQsudmobBTAohztBzPQf71SiO7+/d/4
81PdzG0aJ3zxx38f0qe27upv/L/lr/3x117/0r8vm+fqlrfPz/zw2Cz/5qtfxL//w77/yB9f/SGo
eMrn6/65nW+eu77gL0YgKi//5l/94S/PL//K3dw8/+vXp7qvuPzX4rSufv3xo93Xf/2K1qij2Zb/
/o8fXjyW+L19nVQdr6tf/h+vi+LNLz4/dvxfvypoQ/sA6ngwW6GHAbUyGdKPz3/8CAVEdNmDtdCA
c8RNAzUFnsC0+QF3nOQvAKzqhSDv11+6uv/9R+jmUVGABOIeP9d+/X0Krr5fY99XB1Py48+/VH15
hfCMd//6lco9/fO2w0MTBXHY1m0QNIKBS19sxqhnkwJFA3qnsy9O0mwzcVG3hcf6rHV5pfrg0a9H
fywnPxtE4/e83tbGmVPnD+Z0N6rdFuyOu9b2OkvZ5FW6r+g+ayXNw4ayZy0a/Fp0XgL1hjzhnhMn
kKRQwjqZL4idB5Ya9k62JcS8j7mnADiaAebcrgGpX5+Ct2NcnAJdcXAOy5zeqWxjmDdTC1EIqjFv
Rp0XEgZttzESxBH6Xo2hzNAOuhUUY0n9IrocyXhe7dhYfykHQ3GbVDA3t/mNpjaPkzPdMsh2NFvH
2ijV12IYzoZau2l0G9z7SD+XfdV4JSdPumsgkOVze2s25if0Hoxngw3FhJQZ5ywTcdD3yIslzlT5
zPhWi/ZpaHT/aHOeWOmF1NuPWZDkmNiJACi8vC2P3qdNwtHoFxf0DlG1P42Tq7cI1mjn9vEXq/4i
nMlt2/NKSVZ80AvW4c0W+2l4Sc47IjUUdSShd1G2rdgu2udOUIHWQs3SraPgFbPvtgPyddOmAPuJ
c1GnB65eNNHOyG5Kw0O7zIy2fzXM2JO5G5Udqc4iITYN/Wya57niUtNF7j12Qg3ZTcBm35+31976
x7Q5OohTEaxDlX4ZdeL12eCQa3dZzzZdBt75GW3ChrM1zTF8MfUfcKV/6nD/F7pRG4Hmf/3uot54
Ufcxf25/2XXFY/X12IfK3/rdhVrmB8SOGiq2kpQEcLOfLlT+CBgE4H7BtInmD1zpP1yo+gH9nTaE
K6CRZ2D5UPD9w4eqH9BVhpcXnCv0e9FmDkKP37/wLzjRF2jmzx0O560DAwF0KGiz5DZZ6s22TL4Y
SkpvdPvT5BwED211bzSHvvuidA+s28zkkFiogQkImdw04t6svmTkhjWPVDnLm3MIsrgDRHyd/lmJ
2FYxIQZzsOjBic4tNOKCEUjbd3rsQhEDUi4fB16D2hNYH7O+jIeQl74NmH15S4XHhWsJr1UvOyOo
buZd+7kx/B6gTtt1nqNP2fVQ3WS930fQ5HUnQBCrc/1CMYM5r7d98aOF5T+wof+vxQb6u5v65rnp
vxTp0y/1t1948vwLRHPi+nh3y1//vruJ/QG0l9iE0FZErQidur9vbkI+yPwAAj8w/1lo08a19mNv
0w8WwHuybxu9d7gdtZ9bWzE+SJob6AHgXOC5JfEqf2NrQyzkVYCAzAi2M4CdgD1LAuc3PX5t1lZ1
0TabuWGdR4WoSsixJZltndeprp4lqjUEFi2mTW3HNagNKiOXyupZfKtPbWsEKWFd57XgNoWa7jhn
Po9mVvu0IYBwCmUyHF/J0Zx2bpu86zZlmUAWCTpe9CJpnI+xIsZH5MfKPdi4LH0zpBPOFHhCc+Y5
dpLnt9lcp3mg2BZUYro6xb/uRhHl8WEs81pqgnWGvq1w2xreYExm6s3xrKDkleRd7SeloqA83RU0
0Cc8nQKOG/43Lep5BTKGuAHMjMxCcce4bWw3ZkrcBMjL45tpn2X5jdbrhG3r2FYrlILBJBGm8SRZ
oYB+Fqqfxl1+WVASnWc9nYrWM9BGq/iQH2prX2SmMW6MoYnGXduWYxo2aZ3NgdnZmNKqYKV+3c6x
MW/ZaAlnnwnZSOEmoDhMTXSs4hWGUGbg5o1WDCm6UiK1peVVnFVU+RiLuaUbhH55cTaDSVq/TVPF
0p4z0FDUDOwFXT5+tbtE0YgLocRE1V1tssbogqpMABwzKCz1SK9Bos6LsP8QrBhiSMCbZ/C2VB4G
IprmjEMXUencxBpbKZZclUOGxxPgcQlQwKShCDJaLUKgxyK9TzOvKYUNpUlz7GY2Qb+8j/IkqFSI
8IBhREw5MOGF3k7d4PJhMOoLoy0t+9IGV1T+oJptjvhBraoxoD2LxV2WljV/yilBSO2qZV44xIWF
uLmOc5soIHw2B0fzGADK9ZNusrZ8gpBYyx+dCYWRjZUmDnvSB9qVh3xkjbg1RZHm0CDkM0reOYWW
w96Is6LfsEZV2t8G0yyyALpPeeU6ha2Ut3ljZEXYtnjxe/psartei+Nt2qlgErAs6BntGcdbeRuJ
qYMKsg1dsG1SVxW6Yvs06s5FC16FoITkorWbp5r1AXdQsN0zs5rr81IRHf0K3RYteRoTO85DY1DK
yuOJk8w3tMj78kyhRpYfpkRRcs/stCLZFd2QlHuV9ra9s8e0qcK5iRJSuyrY3scgymwShW2n0m4j
GuTqNhpVpCT8mOQEK27xWL1iVaIwj1EGkhc64dlII2oPoQPUHRZRSZXUtbgNDVOq9yoU90bLmOlO
b2OSgSGPxIaflkbbe9acdeUmL5pIu0vtqiGFC0GsOVPcxC7M7IuAHha5Km1aCOxCpRwCTgV6Q2nL
uRZMUQfZmEGAMT8BlZU/NWYNCAmk8O7bbtaqYLAsyObplNk+loy1rhIJnntRnXF0GNR1/rWEHmAM
HQG70cOyH8RDVBHyJe3V4S5WGEWul4lobyaMk5BSoSGnYFTon0fmqHtECMGyMBMmbzwo9xk2MGM8
bqq7uC9MGsa9PZRnoBVm/N5pIy6CylQjy1XZXA1XZq+XEMWY8wIehzRc31htXrV3WaazfOPorNY9
NR+x8ZHvzPQgU8Dj7VlTZjY76uSgiClIBhITu4roJVg089Ht5GNxW0dRQfwqQj3kQEZe2buun1IG
5vvMogGoAcACVCZqZT5UbW5wHMc4qz1RYlI8jfO83fTmHNm7ckrUT3XUG9+QKSunTSJSCDXaKp4/
IPhN29oVqV2TT6SENNi2hnQf9LyFbY8+0hYpniyJwcoDNcXYQ7OLMQZISsppdIBVSoJWURPAyQzD
QSWlbPLkSi/RS4hHUUYEyn/FOIHWJEqLabzFIs3lTnHmFiBAuGv07mZq0XgGusSUh7KZ0uIMTxe7
QqJcTwB+nYcECG5N43vBOi3aZrUas/3stMikINUxDuU9pAmrMtD7unZca2Qi26F+IewNjvPY3Su8
hN41B+W2EpCW5WwjwKTsbIu4bMwDtAkjEzGSqulnia0gWzrhmgjGpMeXzyLq0p2hoj7hQfmvnsN0
1Ivh2cgnBzdQa+bxWZrVBt+CkAkGqTLmzSOuPGu8LDPNnM91ik3tmWWqg7kcq0ygqTNrJDDTGYNW
NFTYPLupzG864aMZmCJ1Rr/RYrttsCkmXT+buGkVuasNnNf3Ju0120t6fe7vh1bJ1CukAafS79rJ
4QdUIpI8VBmN+EEXoK45I0UVP7SsQfdNVERjeZbBMZFdkhmd2FMFwohe1EP78653uhxtObzG5IGE
pmw90BCDvggOISZ7o2NqEkx2ViBJALfEz2pSt9hBIkpyx3MwD/N+mhmvL7KpkUqSttL0jleguzJ2
VbuZcF71Bmgf4rRZus8L3al9dCVo844NTtscojqZ2gtwP6Pg1INtv/aN1Oq7Ayn0prVcTjPrY18C
GeXPY2R8G5UpAcEQawkNYgozaGYHLuEuIkqb7iDAqKIZGGgB0B+hDN09kx5JFn+wIKAXjDqBwx3n
HvtNA+VVc8CcRzEig7ytw7hLQV+mToKP+zbOLcgBqlpE7p0uU9KATMaU44VPxoYdqFLas8fUiBRg
RSgQ1PvIYcUx82doNeaJX/WgI3ZTB7eiP86Nbh5mUeLvxtD2PRS5mjTEQzBQU+8/9bb8PxeKIy7+
8/el/1zWT+0jRzC+HpXjX/oelVPyAfE1nJMkz0GzkcSXf8/aEe2DlJ2FpwWKVEM7CRJqP6Jy4wOi
d2CpQBGOYgcaBpFn+pG0Uwj9gFYehPcQH0d7Bl6JfysqN/FeOErbyQoYOoTwGAaWEwrwCPfx86Nk
zmBXA1wSSAo1PVGgK9anc1N/S6aBgR80Y4qyh05n+pTwiSH2QQW12tdp6TzORjz028EajTRxpyHr
LGAzTVKqnYuLnEFcNmVRqkONueia5tzmul5dGiri2HORRs74uaV1mz1OHNyq7gSXoXyTsUcLxopi
VIdzMKmJHDDMLEliVFUnUcauofEcnSG4mOqhc7NYsdQrUFnX9i6vBxtPXyBetYq5YMLVJ89gcUPr
sAR8rMG7VSOcQjYHRxAtShof2dVksb761CfaaCi+kg4QUORDbTXjc57nQ2u7kARmmQmJls4uY88i
lZkVrqoqVdu5isEogRAti01W+Yqi9ojoGdRRc+KSSvRwSvgKHbD4rItRDnCrQnPix34ySigdKwza
r4hfi3KE1gZ3rFx/Tkatsq+qESyYGtiCE4Uwt8rMwpzdwao61JPVaRrHi6FvkumrUQ+pgg+2oUF0
k0BWGBFOAwIj3dOUeMYjSql0/athDrT2ZiQZxdPATGqmAe/z0v5sDSpvnibFFmDiInghRAGHemp9
r9cTF5e5kQ7OeY5K9vhpGLOkKN2mBbnwUxn1qfIUpZFlPHVo2RvAEGrWSncmuEn4NTRS+yF2I9KD
hNLNEO+LwKlLQn6zBEf9zp1BkWfdCyNxuvO40nP+kLYg9fBzVpehQ0ebXDk1brhkdCs8KfTzQUvm
/rzJ59IKQSaWIi0Xp5qJdejzdN4KvBXpmV6IXmyNsSHOgxR9SgAraWhZ5q6SIgAIdWHndRHklt3F
22xOVOws5KWbjTWS3AqQz7atLdy4rYSMxw5UaUdS8LOYFI12Rkw8spjv9A4tAzt3eHWF4HICJ1PV
jkWYiB7j94f/z96X9DpudUn+lVp2L/iB87C9l5ez5ic9PW2IN4nzPPPXVzDt6k6nXV+ilg00DNhO
GJZI8fIMceJEGHUXXzPoNyoHLpETQcVDbqrKjeJSKuHm3jRS9phTvu08xOlmfLYGn2r3Am9l56PD
yQWk7G6b+JFBaFfsTHSJjIcO1yelfKmwUNUwDBrW4dQYxZA606q2BTTwtFAlYhfy+IV5eba5URlb
T4PnpPLo+1yfrSLRJwNAbQkyMAMjWOde+xg2qEcOO2DRpdIHLgN7cOiyEG7TI78SLD5rTC0B1Tdy
MZIRJF7hoCxTrvhREX2JPFcUflNiEc6dtz1nsxQTRXaNYu3g76PjDKDuENcSVhJ8zxnGQWjnvjqN
YjKnV14KJ0zi6rCtgiYZIvUINw0V2rZpJPahF+dTMnuqHGrlQOUQJT1DJ9cYJs5aXwaJ0hslS5ZI
MOBUHXVcSPlpycrLkoSZjkwJcSkZbtRNwxV0yluJr2wxmiPNjkd4vfS0KnglOfAo9ianLpVhZGLO
dTOVexRCz6Ff0UehUUojyBqOEMP46KYRWDxL8XIOCZlqvtIwwOc4CV3RmnZYOtZh4oa0HuONHSpa
D6JWfxZiXVRMy0EzHAh8fAbN79ewzs6zkfOTROUorsFQi8t+hYWzsDSdjBAE02yGgwf7iT5sluk9
HdB8T5SrELxXYoQlDg7RJ2Vt98baoUHDH/oayHvYL6P60TZhOzyzumqyByeVXBrTWfijE50yI7l2
eawlQdWVBkh6uaBg6GqqnbTyr023qjLkRfpKRoM3jiq+l8DYN65QjEPYR/2IJaFaoScuY8+7o6ib
KxntgZhsTqCl0KodBKOWQtBSEq5FMWVmMaCJyai0hQownqK0zUcK1zADAwp4pxUpevMap82gwgjA
ITKjjblwSzNJxS5YgjSElmbI6zLT7TasZAVz6GmduoSoUdHPJZlFo21vMHvUxzc4yxidZ4ggnE+k
zYFA2UOLppGnAqollcMlDnOHnwMHAot1TVovhqfWC786+Kg+fpXx74rN8XVnwBDBKBSzC8dMP3Ii
3Lhbuk51eErUYsywpjjxs/ZWZD3fOBr8nbNTFGuDdhr6rpTZoIeLyGBcnjhYl41FpxOXOjPnKhLT
q96nkX7qhREpBQt33IquqknaweqSue/g/xGOAodCT28lDvFhMuJzZ1QYtlldjosCrqsaIXZuhLFZ
RDr3HDeYpb62kFGF5TOv0LhpuRZWvTInpiOF2zwAb28qjF4f3FCX67mBAmLcc52nD7Mq+HAWQDYn
nNADD0PehHgwHfhIy57GxIH3QwCozdnnDGUfyRInCW7NZVPD3U3Ju3byGn0bFuJl1qbR1oBAqXTW
IkRKa+bh2i6QpY/kyFnEVZ8Pq5CVamYJXQLSdB4vSm/H26JcRdtFESpWxikngSeVJELkyiUKqtae
x5WH3wDXT2IAfYEs3qkDcMNDD0yEO/KVEcorMKiigjH3gi20ZfVnke9qW88LfpDgZc6FIsvXfFtR
HkZYSzOsbk368InnJqTHvBqU/hN2SlE5EBi7S8170m6m4RDCLTj4+2jIosMjSQzkSNbB+Zv/XIxx
ir96Eb7SA148QE8VVUAJw58Mbs4keFzAmhkJDP9XE++wKoCCDFenp6JbobNQd3WSzMWlxDmdCwKA
bO0pRvbmzPSaX+DZl9VfbRynMKRqkI5x4BveoGEjR3Tm4lWDe6qSGQUF+lUle37iUqydtXkjLwUp
2qThHy3ANLQCmiFg0TNNp9ZeRqPTHD6Pxmwk66Jq6zWsoqzFR6pA0gK5BWZL+A0ny1GqxFn6gdPV
Yke2rNGsPpaqrSsQDKQ23akjbIGgjKyI0N1PEPnfV4SkkC6DFGpUxgx4us+zCnECMmRcVpWkGfOi
cpul4dsHXiX4zmMZtRNeqyqUUde1dZY0Ay2ADOj7EVhSgQXQSYBYaAvn3dcqUiZtRvUzLhn6m3gQ
ADqELSCiYi76CUuzvV65s5hDRBZ4KXZJzXTW0E4SfHw4XhR+FUQOQCePXSWlLiPF52PojfjtJM4V
jeJteTEtlSY+1vVUIiimcdIYp7lolRI29aLOAUBc6vWIxN3CLWuSy2E6hnoh8n5fzlKNumbadJOW
Yk6w9WjUUmZCIK0YHMSgAe93IxVtswMhO58/u4pL08v/b8r6ZeNOSNh7xyT1v+/LLu+IMf+xe2/7
pPyP/2W17+Xn9//+eUTy5yf8OQNUxX9tRAhMQsBUkDDcQKv2J41Clf4FMQhJBJMBUz1M+jAM+bMj
w3AF8w9MZzE84UE9w2zjv1gUOsYkKtiXugHUCQRj/X/Sjwl/ZQ5BXxW2iRD3EDAkgbQJlgP+2o4B
2kuiqFwkc+MMQuGgtiQHywFUsrmT8SxMVJ1McH/6vf5hoP+DJ/TT1PFvX/oLrYGbMUeARr5kpoHs
CQd1zzncYb2P7hjUVmxF9uipB43px/zDOCdUJaGzehodrBbvAuA9BvI/lNB5mz8n79s/q49/f4XK
736WX7rUNW5ntRpxhdq8LyWAWrS66U/tUPgdrBg3CdHeLwAGm5IjmAmTQLbUbcHMsZyl0SpYjok9
vxqMS6lwninaJjLC+yJ60TzdkUBbFJjmSVclJ5UVwlanMHkTS1xWiymFO53+/c1o2zP8+88NAyGQ
hTdZju1mf2q55W7Ww7rkQQsBI0SEH0HrqrS6FozrXSMhWUSq/QRzU5Knm7JNDGa2J2OB2mretQO0
qIS78ZkXVvumvXanTbBVj8y1hQt6F2itBWh8siT0GKYCXz87dlZa77tgwEahNbj6nTsVX/pdNLeV
P5FAa8CZd6Kfswg9gJcy3RIdDttr7beoEQ56PvvEmnzjN9t6ACp+8yP8QjCcVAGYVyluB11dXREV
hXEw7vNL94gvk90nphQz4b4OlGvQXmxTHdcASthTaA9zkNtxNmXG/rJpcMAX09+e9CYLrn9hj0at
SWNG35G7euByfGowdUSx2qApzEFSXcC+8eXBUeLDUpPWmf2MiVhYn1/z1/YjtBZ4v+lO+Q7P5z13
EhNSHbX39QpYuvbk1cxqUhzHmyZ6Is6IZg4KiZ6SQtNvp8z2vA/geLxOpvZsLDEYZIqvzd42q4D8
+jty6i9Wj39EC8RHQYOWDZRjfmWA53VTrdOCHzGOzTx5B/YC8xgJ80VPNVtWknIPWQ2hPqaY+Pu5
k544T/QnqLTX9Pe7nj+UQX4915DmRPgEx4KXfjzyn841P3JjvVTw9OtYd1M9GZqFmVfsph0y6nwJ
USW9zgJVQhp+ZSODDVJPtdEUD4KXvQCGV+gQYPHOsI1T8YIOyIaxCU+aEL0Smn1rcHSeqvupIDLo
M69oNJSXf/9ibgqp/3Aqf74FJIefX00NEGwEyq1kStaApN5+RNWRF15ExYe5hQTPgtwqjcOk5baq
1JDUgRNEIVOjnm5QWTC41Vb14oJZPBD1j6SyM9GeIJ4x2Dog6kNUMunOQ9usc+qRoM9CE/YCUjFt
3dA+rK7mrCWZdrDssGc8Nggzn+EOPAfVHoMzCDLmLy12dSHVrB3gkEWTnlSDFa4Yf+511lReF/oh
WpWSNqiMNBJ+4/LqFkMBVE31vXhWz/leBsK9a2AMOluQSnikLiZZu0inak37e3gdB7IeUUZqL/iA
ym/8iSwOqrHBH1ZTO0ZLEH/Lc8DhHTDeRIyeZRN2z1rKMLpr7Go15c4XMT8zNKal+0ZGBR5/AbeI
HF4GLJJQRBS5EigKNTWlE5mtNdyV6TWUcDV233uFoltJLz6mFuaMKXgC7fxuqIknTfYwfC03VNLV
u/CpesZh/ByYYm5/bxi6B7fzb9C4fzPcii2Uc3XGQSVSeUueKvtDtrVh5U7eb3vPKhtY52F6Zq7H
FE5x2esIIY6NPd7hjY5qB93sgqQwwKYRo3ZESoBHEDGrTXWhZcwmD9eh3bGfoOZMLEh5bT7ATaj3
yndP07PEeqgBPUULrlFsZb2dP/Jde1UrEwomFRutGtUo46yKJ4WvCAQfpqB5OADpy93aRd6Cu9zS
ocOFOM2CJkQkIhYVdAK0LUPFSQwrebRv2y4sJOoyO8FeJibk3GXbDsX+yanbpTqJL8a+uWo1ciH+
tYARDCnN5PEjWXY+0MfMlvz1FdI3PZygBJ+r3NVXguqkfCzX/IBvRCQZL8MuzikPxyi6OUys1uga
98XjKexkJxGLNXT87CcSMn6/SVCUQXaG2r5dv8VfPFPf26PuocGExsy52Vde5FSnCpZTfkXlmcyv
vd88BH9bZc4erQOx0dHRrstAFXVTUdt3sMqpTNTusD9iRQBjzoiol/7WsvkJq/EiNhXcF4csud2k
JW15QaUaT6SP8bK8T/sscQrRQouaQSyJo8V1dETZjDs6Oui9cSXZNcYvZVa7zsYvYpxBaTAqZ8n8
MAOkCV1ZGgIbYmHurIYzIL4qDPlYr49jzLCfiic0I7FSDvoXWueIT9g1GeFutfIYjmgu2AuAIsec
1p/rl4JebW98cW5tlw8B7RdZXjp33A/B+FgaFoPtcoxdjQy4lQRCSCZOQHYWRpIgejd7HptjlR/D
NBw2UM8+aF8Qpe7iMxrPvFf3rOa8WUKkBNVEs3AVZ2Ul9XMCeBLDJQdlgE6b2AT0BEoXB33FQ5Sx
dl0A3+JzLW44CoAh17OsBZ1x42GOxGdEl/dF7M0roKmF5sphGMxEMSuhJnlG+xG95649GDyJeVNa
g5zDtP6zRlo2Hr3EdAyLAwMxriIiXhSoDZjFHpZ+FwRTdHM7niGusNUMd9MtcebLbJZHkW25mH+H
fgsb3eoB+VfMQvPDhKUSEzeewRFQ88WbhFWygrb46ROqAbCC28NCyq/FwCHFufDSA94S6QNHI7oK
H0ODRhSK+okteHWLOjB0q2/JCY8ZhaAuQtgpxioHb+Uc5fN9hutEI+3wO31ly3t21jq2BsNeUYC/
mlA3bPv7DIwFpVbvhTVdGxPP1U2pgnC2Kb18RVDPn6+qM+9lq4BTYm/VUALZ1AdL1FUl1CsT6Pm/
Ia5GHRXPwtcMSb3bfAdrpbn1CpMBmn92KuluCJ4rLQN8LvR7dsJ9AbsIqmeKU19wXMUMtU/tTvYY
ZH57KWzN2cytDMZkop1XCJaOTmht2gThi0p0Ih81uukESFAq4JE/mTwRA7+oDM2Y1MZYPhZI4lVe
9ejI9K7f+smqESaAEYCv/RA7AvwSCBey+rRPWK17oHVzr/kn5Og1qFglJlc7PW8uj9Ft3Ui0m8LM
O3cNIEN7WE2oUKKRUZz8Lblle/ClmRBIl2gfevXhTxkKGWVYxKCtbHGnrUQHs4Ri+koB7OJkXpa7
bgq2HoRfojt7guTgYUYVRaMvjkxBSukOCe5cto05CHFuRsiulD7/OevQpwN2r+9ATRZaxLv40Dqj
g/lAbGUUjA2ve0G9fxBkUjK8ubfFhHJPBlpKTQXV1AxmdGT53nTw1xfJ4djqR7tuBzoSTewCO52h
u0mkcow/QHgm95OEhJfyPQVU86yCLFjwddEV6oIMu7VW73RmF5QXPALZ1KADtRyjb9HFTQIY7wyS
vJR7oSCfK+Xf2ldoj0NUyAxNZTcygRWHErmeQFQHro4iOJv9TWD9e7xX7OauQ3SystoFOtGwiXO2
5ajMxe7hpiVSIokLDKuXKqoTcxRt8ElmfMWL7AMOJRHwxOssk/phZHY2WZFZRk48Y/wQSIvN4wOv
VW1GoKKBVPEYnAoaYbutG80yagTrRJAh37pDg1cyKPErN4R7wxraUfYHzUX35bWOemmADkO+l41e
21pGtEknQQTRCp8FCH/YqJIqE8E7A3A+eKXZ7cMbjp1MuI4219DVTTy+JCPCWX0TEPCONY4Ffh/N
1m7DS3bEjYY4d8C3KPYIFommoICHXhMx4VH6o0biQ37QztVMUt7ML4hbWeKNqApQMCdfErw+Nuvd
6opPPKc3WPCywgVLj4YElTRWEfdrA6/JH/1VDs2bq1yD1IerXj8yb7DrY4aw80MKhCROYyPT4FBs
p7mDiWlnyq7yw9oXFr/m/MrR7bVMIRckv83QTSUyEfYreISWRmGF/Zbsikf3gP/BOcJnw9fpZRMX
geY4LWwOtZ2FHAbYKbzgYRfNqXENlUyXEnSJFg9AyO0mMfGn6E3zQHwPNnXJ8ZozA0b3qOjWtzGi
jZUdVy85onVhxlt5muFm/jnBwQkljJ+f+xtYwOEnLnE9wGf2mCpgVpl9g40wR/U5L9awC3fMEvgY
qAOtIDNwkj8Vb3C3dXGUeNpX7MqeEUSXxS9P40PKiPSejJ64AKK1J4UpnhLPELtxYgxxZkgGKPll
SK8595qIQLVpg6Vw2ZpQxPKN2UlnrdhHnNsaZiEf+9aHvU6y77ZDs9kjXnqnhRHuRYH0l3qEVjN+
a5zjR3TdnioHQ+XUQvW0OpMW1KFZYXAGo66T/t32jH8O+4aOIFybMuhIn1A5bmg4EuOZlzA0pdJe
vEgn9W0zyxTRWqOUqOlQEu2WjbRcSXOYVYrbSxH7W0uXz9GCd9BBluU5cFXQYmZuvd9ORrpXD3MO
fVHeKQfTCKCY2zmck6MEVdCVcXi/iKKYoV+fx91i4lH5xWt36I4wOWUpVrOLY86GFzwgp8OBj6Bt
i38LRPyFoRhecf4FoLvqrFftXXgXPBmStJ01c5Bzv0DvtHyKCm0397X0IGMQ8Exfo4TUopfeMFZB
uYou28T0QnofUONWRMHojPXPtrT5Dv/khmv0ku8Nry+c6WV9T+7dV23QqmeDFCSGDcXdFuW525nZ
DtEbCXWmEZQxE9gAbAZh/cdI5U+ESfqJiGvsa6bZa044LwhSuAkhsh8y4P84wAM18BZCuhdXB7wG
EoBLAB/bDmJqm7wKDP8s1VL9CaVU42A7cr9J8Os0v9bYhtzkA8rvcZ8cl5figFaF8xCVfkBUIcuN
/byFhk1BBo25Nfgp5tB2cckpAgt6H3y7D1BY6h4Q0iEtyASRO373ICIedJy4CTMvpu5T6FOefuzK
f1WX3O7t5N58Cd8iaHYf5a5HsZGSfmeADSkcQnCx+qG2xtybRBMgTMxGBRhDZZYJmgmaF6Y0hmbW
ur3X56SF2OH0kZL1GX1lLmfj9mzlVhYk+uwyWiK/ubXJv6K9qcnMOSA0Z+oZkx8swYY+H4StmWp+
kQV4fjVRbmO9x9gyjDFIlmj51A9dYHjTgXcgamKCUhUFVdAFcMja3ILVi5R5xgPBLtVM/sDhGcQm
IkyCjdvRR9oR4RoSmTn4cC6GeQcN6dFr3PLUg0XnpdfKT0wsOoIDSo3UDAuS7kKmEEGwZIw3lCP3
orxE61kifEzDb+iZsgxty3710WgzXWMYn27NT0HwNpiY3UUom7DXY/+IOyXdtKTLb/1jMqwaVsM7
DIhtYaBia/EVsn2wVcHW7AuW5sp2kjubfSLevwnnBaU6CjEJhih5f4eCDz69VCl0vlgdo+JUKbIB
N10mJqN1NmcTC0VQ/fHHwebgbBnZC7T0ti5SR5u6+FtPJ9lJ53I5MnEBnS7F/iHaJVHOnkFSxiue
7+vzpqUAAmmQOtFRDFoHithm84KQehrZfnvQC2pE3oHADoKwpx2v8Q0EPWxT41XfutHReoapJfqb
KVJEk/t2Zovjtlzd03Yf6xs59dA2+0g/S2Og9RZvuBzv8rrDrXSIfTwW4FAYeuPDkJMNpoM2eV9x
kZBfmFvafKvu5mQxQsU2Ntd9dA3N2te/JORKNH7FDpHjMl1Bn9lKn26XOMhFHgrCULq0r32EBEq6
3JIv5Qp/SohRI2rKfnGEqxOSS0/x/cghkGvLoFOk+rxZ5wyttWjKTmLlrMXhxi04/S4D6Ay8L8Um
LmAN3gYbJSWNz/nFU4xIcihe0TlPp617nxiUfY3GbBOoD1a30cLfHf6U2+sRHG3tbfBCqjLDLQAR
4ScUUwr68NZ4Q0l6t+nBcDDSjDNURPEjv/axU4ArQ0cblEib+83CoICJwd+gXihxgMWnihJGB9t/
/wkSW9MS9I1IBbIOoDeGwuzmIiB5EgMX3/kNevXX/Yo/wMCfv2v77z9915RkhWEk+K7eXC0FSABM
Zneqq9nJW+zF13//bb/YFfz5bZijY/YhbBK2v4DYmA5jMJwCxO4Aaulo5JZTdJapQGZHYZGNcgYz
C1CokLoat7KM42/v958QZDCA/s8V/IIgp1kq1rW6blfAY6n7jzwPWS7LsEtg9+pvDC5+WXv8+x3/
MpoxsOFRrjHueIQU1mAXduRqXg/U6Ldqpn/VR/77N/0yj4lFI4klGXdWBgua5NXZ9DxLtvi/08+E
Nsk/HVCcTBxPuJf+TQq5mLOuxxKDZNYya9UUihg7zDGFe+XgXWTo22EAUR+HzhLhF6622G89T6mL
IQSwqh7t5q67YTBef0pvk2atAPeQ+ko/Co/Y9a00TDgq3sa8NZfPWGMgw4ShhIkF3/6z84oPcdnA
ozcDE1xzosq9N5MFS6Sk1Fltds8v7m3dIcN/cAEKRkRmzS+PyR4ivXB1BOe7PtRu4ncYRbvrJxZO
jwsgK3PwNiVfdM+D3fvqUziMsG73AGyOaAi++iCmnT2dk3Nt1hPVH/rCgFEIVgHQasZHARWC1a9M
N403mG2gCAC7+bP1AYNZUw3kTfR0j/vQLIycPhRcUGlFyIbFQz2GcHceAKAC1cOYQXh1K/BdiLHH
0zsv6o8Qq/m5BbwiPIn7FZKh0X5Eo5UhKwH2eY/p5r8HZ8XQrvYtpN6Ul+KWv/DvCwBN4D4Bb8cv
FUPVy2Svt5D7LpMvuMtCJAv7rqx+3f5X8ca9btZL6BfedZEuoQN7VhZazTU6qUA8ZrrHU7BH9OZQ
m4ZUKhqm8JAFktejHtMXDz5D0Gj8hN4dgv+SEvWQvGCsjxd6cJMXIPjNrrAzwEhb9qctJgvzs8P6
Ng5KTIfeVFGBRgw6NG6UguhNQVID4E/rBYNC46a0YPeTFemazkyh1aWHhBatVaKdYGV+Ta9QifUn
HqtXREP3uvh1DvI0AVqGE4x/vBQGQTsP9H3EfhYGNZziJ/APLPxYubepk0/mYKZQgs1J5iIdTVvp
FzNj9uBbgCIdejLKykAznF6qt2pAOUcxXUK5XGPiRkuOQRBCXizRqjZz7l16VvCriOjZ6j2SlaPR
ZLfaQMd+FJQ5lLrD8+/GOtI/RTZpU3SALPa2Sv9L1ki7pIrUCZF8Q1QxJrTalxgKfwHeAVbsDQy7
qu9shzDr8W4TbBgTcihqCZ4IbL7Gzog5D9Is5/7OduOHgtSvI56fr+zXHBNFcbc22pZjJjbtYRHF
NAwS8PqcEx+AprddIsDkM0ar6FYl/Fowb8JgBz0BOjCYLGBQK6AnkDF//IyuegCuH5wFG3MIFLgV
o2TkfQPN0HivAOsjLJzkc3sX95w5XDJr+vidZpau/dPIZ/OSg5SvYajqj2ntT2mzS7XUaFJDMk3u
3qMDstvy0GKDvAMHCNiDNgI7Kq2mfC2xD9vAeEAyi1t8FMxpZ1iKYet25uQg4u1a6NBIgEytSdsm
MEoJhcQF3OXPqA+65RFN75AWHK7AJLE7OKgIVah5TWz3T9+FY4FHKNLSDI9zj662OUuISMpndJB3
7SnBvGtCiIhlIqGWsrTjACBep8VtOilAn5OOPNa7cpcCRXnqEBzOcPSNV6E5gaHJY3CMhuC9NaGU
52zmGqulmegSgGRvmuuhJ/jFuUWI5Y46hRjS5+DpFKHRRqCvoSLemhzYdJqZ5QTj2Bg7fUDyAsE1
RlZ9RLVZAUBHaE8PdQSyoKaRroDmdY72KGaDs5wbZwGsk5oK+jKsVqKG3oo/KpHuo39r/Ki1gd7u
HKxSoh37SFllthAxJrCujyz+NaWGU320E8VmnHI0guYjfTROvtvgLwGYlsOjT4ae2IiJmHwaGNoB
ng41Eoj2Eu4nR43I8ModU1TtqR2z6iDDA4/x4SbYCWmkKpgh2mCvNqC3PyJSZoVnVbGNidQ77Zi9
gtmJEe+Ma4SqNDyIUIOLHvRAkTimTc9iS5IIyjd80YiubSKUK2kFg60PUFNtFKAf22Vv2va9WweA
u7YfvXHSHY9mcb84BlJf7sbXGINmR7qAzwbpK+4te8Vv5+NJA3+ilSNmO4koZAIqvlrhTgsQ0vA/
zpYERKDfzTaconaTH7KtxQntrsNBltw8EKwJT7xyhDtWs33Rye35MFvguDZoZOQniHIsuo13uAGI
to43TcLREj1Asi7/4xQI1jbzAXzNJsp7y3MzS1gtCH0vmL2BZY5CKHe33nvDpg2rdCcAlaiQAFTT
btdcYSFKNEy7PlrA/1KA4dohpA0TvRjBqTW3knGwwfrTT8ZA6yOWDqCCDItMAz0/dp4M9OqXyOt1
0FDK9jJ+xIcNr53M/dbtxmddtwuFAXPtdQp7s4XVIUvgc4mJDcwb9IMsvGLZj4j5mQ8dSfEajcXa
SZDctmbZVXgdAcBhaIJ+p8Hq+95g+MMiWNW3QSdLdYdEpHr2AeotYCXZFYEfQuN9NQ0LrscbYIvt
VPlVkpyiOtfJm6wHnUpn9PKxw8lul5mr4ma5HUZUvYkqqSBIvNJpxVkYnqihYPJlht/Yd4XQKR5A
5mEK+FV91CZYNKAjYlsSFrnaPT+imu+t+DM5Tdc4fFM6sG4o9l5HnWDDC3wIlBuTmbyN7wacV8an
+AkAWg2wgoC7/G5sxZdZXhMBvUebOXMB5QnSLBaGP/EN2V8+qObqhQdpv2GSE8Zstb/h4kD//ZpB
P9BP7ASuEBWQyeFNPUJDA1pmrgzrdfTOZmZhKoeFrwIFh/y53DWmwi8QQPSl+oqwjoC0GagDKUGI
RxmSvydH+NLjJTO8AeZiASAjzStxpXhMeOZnwZvckqx7bqd4r1iEBTJxlHbiXcBKdKCdqru2kw+V
Wz6Xe6r4tcOh+OnN5ThgTKKRVitJgUFRWbN2xogDvSCKUi1Ixjc9uaUCxUg6fFsEP24vQmPH8RuG
PgWcW3SSXaU9dkhApzmCQZjBusDVGLaROcPEmgkQxQFzHcTFoOsBxS4Wel8gWx+1o+2Uc/+EMC4c
M3qoIfMoHTehcpBArhIeSGdl142FtFUik4mSsIZGPdpoClFGlj8na3NVmizxwr9Ju54BE01I/F6A
5gR6jgSmLuks6RzfPldn0+ru0QCjegKbqabZUVOAuEH4zwddATJaG0BwWUAlLQLuvF0E4AlXB3Ml
9lMPySPfJR9hSJWXwQGXwsttCYqQqNFalGYwtmtf5Jhx03v7roLbeTRQHX41M9gyNmKl5Amqj+It
yYJGOZfPdjKBpGETsxPAk/YM3o3z13q/uPNM4xOa9pJwKB8xv7sO0P8X2DpHtFrO6iPGKGzQrbmk
GR4QFvqwKRgpBAQPqaQdwPCIaG8rGGctNY7VK+djx4jDhGy2K18vSKcRCTEF+9F0BYwlXo033Boi
ZYWnWwPavYqvWANq4bBhWJzOJqAwkC3GIUS2FRHusXr6HOHlCYLqSJsLdxyc+RvZFSvEHzxPxRPn
Kua/b5g3htqvlZNsqApon5oE04at5vupzNDEVmkrQ5dM2W4hBIrZu83ZrT38DgX4p97x5+/5hcGi
L4u0CgnKmT9stDaRaMPeRKJ/Jw79wz3q393RLwjAGI9TPUDy4Uc/XDiJd9cZZpum/ohgMxkYd+ne
um2Qf8HRGSHzXmPEMtwa0H1dlD6O5tcuePlmAqJQbRU7OK9880eMv1Yv3+dPwxJ8LFVSTJce+XNT
atvq3MREjdHaLQG27aIawvBNNItDS0B3E1gFghv8lIHA9VR1mgtviv76gNDqEXNWYIi3wQUs/8cv
/j+SJvl/btMRp/O/Z9RSqJK11V8lzLbtxD91RtR/CZtANkRvdBniIdu5+INAq/8LFhwQEoMYHfRC
VGHra/6LPyv9C95VsMqAlA4UdiBR8n8JtP8CggTjYCw0KjD2gib2/4RAq0p/hdzgDSYqWIoEeVZW
8DVg7P71RYPgh1jrk7hJLcSKKf2QEsD6WCk5xqoVmGjOs5yqZiqrNUZOkg4hAmWNwtHGMpd6yMK8
EIiW1nxBRexN8iDARw0moBl2FNPdf1J3HsuRY1m2/SKUQYupA3BFOrUKTmBBBa3VBb6+F5hZr4Ie
fOGd3aOeVFpZZgQc6uLcc/ZeO+7tOfqQ6sA23NkuG9aTwBnwnIBKjxBimEqm4AFG135BuEOSqW4i
sMkhFRtxtGAJbCKCDT1sL92Hhd8SGQcuHXE2Z6oy+GaiCWsrtcWg7WM9SStGXWKc7tK4S02CcGel
tJ5VoxH4cHDZRAR06k6YrM3R4u9G+U5H2pLM3nwBfjLM16Yc5tnNHAwz29SoDH/WjmQoT+pkSuVh
MtMI+Wk8i+g+VrMGBdRkL1ANvNoSw7GubJm4GWnYTigeEr3QVuU0F8ltIFJCSSW7RIETVC3ALTnD
1EVgp5xW1tmoWkq4jm27QmYwDsHrGIjW9AalTopxFfV5YTPpimerf5xqO63xkCY1jke8R1XJ8LzJ
O/V9XNAq3AGiSLHhYeopLrGB812Pq1wboDXP1W0/Y3lfBTjIZM8MFDkcPEgMoyJ7QaFKxS7HGKYf
JL2op9Vidg9cQC2mRqGMz2M4rwNQLD+dPM/FPsqHjrQvHRvkAetczSIT5aZdkr8xKcb0Qw3jjIQD
q1Gz87HWWmrqZBjqNz0e64IZtlWZ9Nen0GbLFWtaRnBy0ZS6tOlK/KnbRB9b81pEcwhTImnyt4y+
5cAAUU4EIDmsa+aPSQ3Jea0CYeVeo7f2eIGdO9Tov8lle6XZlRG+RkOoP4IXYISXdEHBGCqOaFpg
LQC0N0+RjYyKeWlz084xfRpYEiiILUfCX1lrco1aNe/YzvYirU0vF3Y5+rlZmtG5AoUlX0VjaF6D
w5CCZxFkTBPsXK/v5YqksvPGDKhek1LJEZJUlhr4UlYu4herVBx37qbU2EWiLB4ncxoBwYZ6UKwb
ZQyUrRa0Q3pWNHIvbupYA/DhWkZgyij2+AfVTOvYgqodD4+X9IMz0oLTGqW/hgOUPGiF1XRrxWkZ
duhFMAmUh7od7uwptXLKaf6bVWaMExWwWjr8b69r5SFw1IzhiynobPXTPO/DlHO8soNMwsQix9Tl
LBMTu3CpHcJ0JOPB6WXw1MTFfSiTEXd+TQJP7wF1NpzQbcWoQ2yQ8lbjvhCXeTZ1jexsRN6rwId0
YY17HZ+ruTFiO4t3Uassfa0ubSk3SyFPd2VrdwzvGz0AAxo3ajSvohhHyioJk/TVGbRUWvUNltFV
pBHhxXjDRvrTK0qd+VD8mf8tLky5WEXGMDEmU+ZsfnN0KUIE0bdT2/pSVNjBdowIfbwChsQOrY+V
nP6gUwTmtSTLVbIfxtrR/LpDU+xVMqzlq7TqKv0M56wV7wKra1SMb+341JulhWpEZY1yq0gV+pk0
dNIdGCEx+BLxvQBU7KwPbx3+4uJMCpWw22FTVmhijBh7KXJneJA/TOGYhQ9BQrX8SoWddMHLkjMB
hf8RvxZtiEVQz9JQcu1Y6qczJcKQ60qzWTCx1ypUjflsmcm2y/R69KTBwmyNK9ZovG4WFGtFZvIo
pgZth2jkJV1Fkvg0YrUIScIyS8Red1DUA6sB6FEHPCdaD7/Ua5KiIbTRUsq71mkz3AJaMX0kmVhU
WWpQXLa5wx8x8zzDNGDnrLlZXAoJUo3cNtAVzQw1wDx12kJ40Kb7WiLrYK2EQQA6h9mI81Dwn1QP
rRIMzMH1itZApCQyEiGeUHWdjEQp+bac2FjFyhDbLHybDK0ljT/UaqROBGeZNPdx7afOPBPECkua
KVeW1hA7BAhrdsqaqgnQJUmCLHUeBxXpWMKGR0swGEOpgvKztTBCSvCJtSA5q1PFyvckDg35QR0L
bUYAhR0X97885THPYj9G0aZTHPEwNmFzTkzx2HuZ2Qwlf3/t0EFKs4JkvHHovUlKVcrt0oqRPsfd
JwVIRTMIhvJBmAKliJ6VrQqaZUrpc7F2QpUjoYrI1UxRkm2gjKhS29QxzyOrbQ9SrkwXY+aoa32I
Yseb+GL4aaP3JNygbgaxTsqaKklnfZW13sIY8PqhMVcGZtXbPjaaj7TVhycjQkY8KknyU+/0+lCX
ZK278aTc9kYmsN4N+q089yqPv4xbTBgEljVFdRimSHowujDeSo2R3JVdPUH5EKF63U6iOsusWqZ7
V+YzG97I0g5FXaITNBykQWn/roWh6ddgzLykUdF31s7EqCTJLppMCh/aIC/zfWSWscamJCgu9AHf
7KrH3IZ5llehgnOOm9c11a5GNZBoP+cCys1q6u3hsu0B99hNW2P1GeKfZhcGa9wjb3EVPuVajhQ9
l+p11ZksQcEU/LDVIL2RhtK+KGs1RethdNe1Virn3Mb51dBCPsOkxo0066pBcdY9/dybJrJpd2Sd
ka4gJBgvcTZM9F4mDX1tYNZ+b+jTFqJTC4sgCDypDUw/HYzUw2ub7AsJsECLrfVcUgDFuw0zpfdM
HYKNFHXhNi0K5aVMyno/KH2xTZoBAfQkdHMrqYG+6+uq9jR7rAk1tpIeCBxWRDx29TYKrQmFVd1X
h4xSoVnVfZ7czTAT2I/a8hOcpOS6sCVuVdGL6QAhzWBuPCQMQOUGyVapYMTTqtpZyWM4cC5Kjjxn
wIe6GntzuANDw7RfT1AwR21vsoOc6/jKnHJW1azWmh8F9REh6BjJ+MGJw8qUTJ4iBcL0uwKsxsqc
eR39qGn6K1tGmdVbTnJJPznZtYVFv00jkBY2FEMVauDVrJl8FqLavDe7nmmNGXaI/hO6avJcAL6T
szvJbKxbK3Cot+raSSdX1RJKUlPC2+snulpvtSphoNUA26FzpA8fM57qq6St5l1cOToGBVNW3DYz
lL05Y9TUaggf+Bt7lX5CLnA2S7G5cSq6JWUvN2edmAOW+t7qfWkounO5qRHZmaGZImyvc/muUKTm
vmmiiqscloVfWFZ5GQyhtm6KaCTupWzk1jNSpVynrHYWzV5dnBV5IAnPEPGANMzC+/vex52FNQDk
UIpoOzfW1ayA8wjVuIkfJiEVMK9wq5aBwmY/DWAoTekuloeBL/88Io3BAUoufJsPM8gRp4E9pMLF
lWZ8ckq1+NFHiB3aStMqmqkhaK+3Qeraq06ftEOKLXW+MeGPUESq9oKB6IbUj0MadVLdOMILx6h+
Hgslf43gK9AXgOe2WNxNyWth6rj5YDkPbWHMmyQwyqueq+6WdQb6YgzjaoW3+skJUvl2jLXsPO6k
aUsjQPmw9JDmcTzLynNja+HlDLXpaQqr4XaODIgXN3EOI8tLOIE3mH7GoaqKrtgF+jBfAbjadxVG
c+QQQ/yeaXX/bpeBVH7MLfG9nq4L/LhyKCxbd0dIaOjsEytCDJsoZfJQD3OXnzfzWPavE150eZsa
bYeZcMi7xucJkey7oE6CdlfEQAM8Ux1wF7eFhCdAAwwZoZmPpjvzL1hZNESmTUbsQjGzPolmhcjN
9lkRGnr6DNDDxvjkn5mxUp3n0ZR2tLKL4S5PU/UlW6BpaU4BtOmJFqeDtWDV5jZCBVsMCjIeZQ4E
wnJDQgDX12a4LkCbwGoZoulZmSXp3R7axSycYBRf101iv6qxxRtn1iSrruOeP3jDnkRrfmp/oeEE
DlAq8bm0LFCniVTn6+iTJvfL5pg1deKZ/pV8fSSFsNhkWgoRSyq4ZRmgzjFCJwqCSo6DjI5LfZFF
Z+AaVb4FtHwxbEvdatGyIxFfw0d7I301Gc+BOCVn8vbUNH9puPynIfPX74CwSZQtKHA0J0cNGfjb
kZgzbuN0KcKFycXMFCnRn8926R/96SBHqou4aLSp5CBxc1XgNxLvf/7rT53D0e4duPOsNymhWxH3
30AWmNdXbWjd/u+OciywEEbL7qr29PFS6h4i5HD9w5+PcKT8+bwZKs8XIGF6Huh/jm4GX64w1Jmd
ge9dC1zr6IDty2hbo8M7KRj52lv861imDLsPipNsgC/92vKoe62pxpoJy9rea9ultRhtT+cKf3Pn
YX7zoCP5MWBWHU2lW2gzfSlnXsXF80QTPqsOCrA/X7avw9jPMyFABwe2AXFHU5XjM4naQpQWVcWo
aas+1q+UKVhT3V/DV73786GUr9KXv48FhlZzQNfRtjrulCZRpapVxpA9ueNTdtvfpHvJr7CqYJUI
f0Q3dMDX2aF4qh//fORvT9LSwNMZmCT140ejpIWhFQLvRsv6kDk3uSV+iohothPqs+9umGazNhkc
A8LX0Q3TsiCyqZq9oOtIucFOHNXun8/kSBP19zX85RBHeoAUzNHQJcvStwz8aOXu0Ax78ukklOUv
Olp2wKD951yO2ucBuNkk5VyYQrrhGdXZEn6Z7+p18fw/ep++HOzoyZhbuTJp3nFW1K57aKlMs5L9
qeX6t7RDvhtfDnO0RHTwKJOcw/wVD4QvD/dBsbVQeuEtuzpxp75ZWPkuEAVomQQ08Gp9XSP0TIXM
PYAK5ALmS1DyvEV4YW+qM2uzqKrZ9kpXp9QVv2WvcIpfjnr0fAin0mnG8j7vUoFTG+HAWh048HKS
jemqzMGwVZ441W+eFUeXZZX4bVrBBDp+PdWSuB6nSin8b+moGetFcB7uSCNYFLz/jXTO39cRYBHy
op+ToTfI5hHXX8xANGej8AzmuQhk3+mdSvpGu6i9GedF5+K7qJfsb0i7V6fQDb8vJRxbpRG/hHio
8vErbvZsZ5Oh8oI54OxqbP+l9UHTd2by6Xgnruuy+H59ByHTExdC3hGx53wFvl7XXq+VaGbMu5zo
7CFcX0sX1aXkqleNb/DJqTYKYuuXU3Kob+qrr8ddLsIvozOamZmVcNxFZ4TC7CCjdmJc+6yo9/Hz
Yq0RPoYVpB2x6reSW7xLyQVbiVO/47v7bAD4V/gIMqn4VG398jPgf7WN3YDIL1NM18RShmezpeXP
DkTUNzVkm8D3kZYgu4cTgZC/f9+5ACoSYpz+vFDH33fQWaLVq5IjB132FLOPopc91cPdNIf9e8kH
+2JMipb5pT5Nhzy0Mu0f5jQxnCEuAT4gqdFobo9fqRa0UirbhBaywKyYjShMS5zuxEG++ZrwkeJj
bEFhMSkwjr7+LZyjUUY8VOgNkUlWYW0bM+88tmHi0ET9R5H06ppGLXknipUy6VNx8P75If99mSRL
D8KLomg2XczjFyoYlbiMzNiDSk6TcDZFW28se+yFN82Wk67/+dGWV0nRLepEMh+OnmwxphHBrx7Z
iDU6mzCZLmIH9CZCWQtv5p8P9vta4SgLJsJWNdtYcu++HixM2sgEue7VVacedCmIwSuIRQIVR8lz
P0z69Z+P992lJIwAebhGt5lki6/HI7pVo//HySUYrniEp7PaSIuDHSrNicv4e6HDmZlcP8pfqkb7
6NsWgWgOhJp7TAWLTY0Inoo7H08gS749nWW8uKx+CoE+X0+nCZPE6SS8Oj3tXDikxdpKoRaEqfFP
s9cYWirkjbDBVlWW9c/B+y8LDY2LyupG5DSprZ2NkSTfSUEzfRT5ZGz+fIuWW/B1RedItqZQhOJQ
+AyG+HVlBQQ9TDZOnVK1rHUzy4tVpEsxZhqOhTNR1T45LEZ1Yj375lJyPNmwaMeZPPtH9VUU1k7k
VAWbvHpfJ6/JbHtyWfl/PrdvHoovB1l+xC9XUZYSpXfKwkvTwLPtV7DX/3yp+HKAo8+S6LRQQF/1
MjlpXJWO7lYbQ81z6JqeuE3fvLkciZKGtelz6v71VDJbjma7QSqB2rAnQhIm/i4OX7rg5s+X7Pv7
8p/jHD3iZS8ZJjswb4iRrQ+MoN/y5kRy87d3BdGATbiFZVKcfT2VlAABmGsFPtISkHcInXvP1uXU
5+rbC/bLUY4WhLFhzg+B1nNUaT2Qh5GpBiEf5nnTPH9esX8k/vj/Rih9SbD7vyYRMbgzf5CIlDni
hvZXzNryB/5SiOj6v7A6EQpOreRoLP48BH8pRHTtXyxpFrgiANd8YlVqrL8VIpICKZvGgkEfg0gx
dv//TyFCxPW/6DzgT7EVBzU8f/CfSESONiUGGix0KvDVdJ1o9N+bDLYaZsrIskv0NFYOEGvEJaDT
Xi3O7H6X+TGCwhPf3qO93r+Pacs2upSFBX60Gkm6kxgSUStof7tzE19it1WukcnRpwnc/NTG3/z6
Avx9uE8ZjMnnV/8Uyfyy+IGrlAn45nBNszdUSguguY6Dxh4qgj1VnpPmW3yp+5TkCltqrweTFJV8
uJbzG6faqaPms7HYK7PjKYZ+bpYXwr6OhUXug3BNA8tNH00rB+OOOm0T5znqnmqpJvdpXzS4vpFW
ww3F9Hrf1tM+j3RvaKUXQ02u0rb26yEEunHm9G9wQshZcPs+c4V6GfAhqjvlaVDD7SDUHSzvQx9h
iwF5TNj7oQ6WbxRj8qQbzmmHb+RR8UkLvG8y7Sdjt1to937kHCSILJHG8Ef7oMXjlUbuSkbi1wRO
TCMT7P6G2D5vDlB/0h0dcC07zWXeL5k6DcJwGVnGVRsHK2FarmykVzbygBn+5KgZqxSss1FhHHXw
K8YhthzF8cClri2kB3rcXluNs89sxp2jcxAYTGQb+SPwlKiCW54BkFLUTUQCkBga8iKgYDnBfpZS
8BSXJuqQUWD1TAY/awrG12Z7rqXXXfURK1G1xCHjcDcE59yfaeDROgvRCRk316kUebVlv1Bpro0U
pMn0E8MVk368/Dch45SQqXmSRmtV9Gc00b0C2Uka42+h+9Ap1raoNNcM73IRuP2A5HcavHZmGleS
UsAQgCHnoAwvw4hmmVkUPXgHh2WmPIhAutHDksTDILlW0y53w1y4kp495IyQ8tSAn5TnsGTxXfaZ
QiYPznjdJqLaeus7Jz6PEzZ1BJVPcXs3Fjm+CKP0wmZbCH2bxmKThtEH8hO3Lg+VfhWY1jlPEL7g
8XoMyMWY1Lt5cvCN5ptKvIQkMca5tNUTiDSWtrNmgQamvizhLNUiPwgkR59m7CH3M7Ft87dcsoDk
wiSrxPXc/JSlYGXAj+vm6MbJmCRZBjkQobmTtCfThjAbnw8oTLP+RVN5qIrgMCU/SKZhGjXpeNeU
i5LZuA26JkF/DWshTX448LEyM3YIe/xU7fys4ug514tdZ0yg1X9OKuox9nW7pq8/GAVv0l7bEoa0
qpX3WX6RyX7h/diZZbBJeCjJl1hJs/ScMwKX8mbTQSgqQMR2s7ODZww1D0mLs/i2J6S8PGeO5GcF
vncQM2mt3ToarQEH23FE0KGM5Fruz4yebXs6EKEYbqqhIxIm8HLN8Sdpo0z0anLF5eHxKgnXiTK6
1Yya0+owXoB+DGY0FMM+F7TldEav/bhCk+LCY1+F0lvGuE4N3xI5RvAh+Y1NT61ObwL+yzLjzaqy
yyafH0oZQESPTnx8FEV8EwTWjpwhF4XEQ0L2Fh62aKU3k2sMgw/+l/ZK4M1t6hNUcqvRT8olk8WG
ZKZ70QBvIkgKZPuq6gUiNuY/Sr+SzY45aMIpIz6SA/4dMtLiIwifScJyMeiuhoKtOyAuG/+h1bzN
dbeOde3AG4KCHcFKYg7rqATGmRQ/FHu+nuoWEh35NOligK7MtdJIgz93DHxImLkIBghdurquyvSm
LSCASNlBS9J1LClP8aReQu41Vjl4ZOaGtrGqZf3C0sHaskhzxRI/0qMzVZ5WiA5zgsaiO6jT/jB1
2JgdFZxD50IS9nUDUUuiun0YP89LxqoSu4ZUwjLE/+0Yk5uPQEsQjbfOUzZAHZHsnwxPAdepXt/M
20aM11HZvg6puEHJt1cbsMBh9FPqjXUkzAclKw+dSLw5ZXbOFi5i2KZhkxkdn7CBVRG/piJ+rqFW
BIPtOkpzIIcJLwYH7vEfRz9r5temdVNEr5DOeTJSyNi7SH3U+mQFUHw9RrovIRKn5bQehbOtwwxg
dgz0LHjUJFK+kbGNM3d+rnw+6xw/1fD0h/pB5KC61Ek8EwKziXvB/1GHXUdCUSCQg5fAwzAe1hF2
nXlA1Qa5oVT4CBXJz1EGjB5mwiA9JfXZK2NHfM9SsF7GX+Uhhd33obhfW0bLZ5h+q84mx15wiL9N
5Dqu+Wh2srFC1ucqKarA+KfCWzkBmIIb7aWzc6rQ+Fpg/31IchXYNxLPytbua4E9ZKxQdT9jFcIp
v/CUMogIqftanwPWw3Vxqit26njLv/+l0mitVImjkePZgwai7kK2TuwYFmnwL5vU38/oqHRqcto+
ZssRsAxtTLe4dVbGq35A5bQWu3Cve7Ahz3f5JnscXnSv3MHu3Fi7whUX5mN6e6prrxtfd0n//j2M
eulUKVSrR+1lvtbVHA6TAfvvtZxz30megANDGHvPAFAQ/+aPNpgQBz9j/2ymWAphhtE9uugcGGWd
/lAq2rqsXk2gFINC5IIAvKV/FCrwMuOp5ilxEBPNBYVF8tD1/aZgV8mQ2i2jYCvVxTlz8DNTf9Ql
HFXBlRpIYBgnFq5uLaDVKI2Aw6WtQkwUgwX7SJXf5Mhmpt7StggvcyfeDJ1YGVQvDn7LErFrifOm
KO4qmRjR2yg9hOLHpN/M2kvZ227Q/jCre2LoV7P5XDrto5hGN9U6VyNwKqmFTz65m1jheVI9WpNw
h+hxGgF4ZNFeHetblc0kqRIrRLlejcrUKa4qVVlL+lMO7494OS+FkyWsDye+7KZbWVLcieJyiNEA
8a5D9gABa/s6IBVnr/Mr2FXAMmGJndID4gCfhZjllUgvxbwDvr92BPp/40HEOyj46wwr4aReRJQu
lgpURE68kPzdwFAOrSN81gpyRFYaRqEkg0hhxE9GJ/otFPMdBQoM95glK3toI7FdSgAtbs+UsT7P
EHZK2rg2+g+zvSck3J8srA0OoasEF7hIyp5N/mg4Z7tEo35RsvNOETdlTsLgrO61ej7rUirP/E3J
eVqskRqwD+fziQ9XMh3i6J6P3mXRFIcBCdbcIx3PpnVr3gwlVSKemlnDz1M0rk6dblGNKJZErB5k
DfVl5IpDp/fSvNyb4iLLHLgtLVrVJZav52tauAXSxhn1X2i8ydW2BEdnxRIW7exmNB2m+onfjeOG
BD1Prn8MQ+7WIzqsAUM/udql/KPUH4yS30WeGMkOMHtkgvPYSAFr0kTs079dV4qxMeT0ri1Rq+Ma
LfXnsm0oiQADJTBIx3dTmbcxPnSk7GwM4MmQBTERjJBNOIJCbN4U8kPrbJvB8EsHKiLSbkOHC9vq
azXrzuPm3bQHl/IaFWH9YAfo2mwicsebJBq2MhGTiEERAT90zoNd/eh4hQLsVgQOhIRvB8FVoGWf
f3q29FUe0PWy2JLAQ7Gkp2BuLkvTr+T7rih9IiK4EPuZ5rdN3aGG9XoMrJs8RiLYvzvhoZbADeJw
s8va1adxpcKBTOJhp1jQcrRbLX9QKN5n/TmuoAgq08Yacek2pdvxuAtMTJMg9Yxb1qE7GpC36I8x
rGfEl4WwiK8x3kcpvB65QCEc3aplN9AhXzACvy7IL4USnRnqOpSGbRhggkRjaaHhKUykayNw4JZA
UzhhdrAnUXPVADgNcF11lr1tJoZkqGHJV9fM+0HCCittGAK4oWPeFy3hCnZ1FprjuREobgiFNQYI
QYoEMuR503YXYWF4ajI+mB3EG/Es0rfUsded0oFKsLS9mTwERbdxInlTGTujg6lQQMgJKUaBi+ak
8cDp2+RVcV40tYdszqtQ5dbTc+PAqqzyg5MWb1FD3JRyTXjPSupln7ym1eiMG6kcXITFcP3PUp5F
RFy+XUirzgT/lEPcyV50BDjyHHO/+nNRwhPqoDiOpZfLm0K2V0WEaSiJ1z01tGzn61id2KIEla9F
9WqcbxKcpFn3rGTWj4AFNmZhRaPuV/PPqUdOWsxeyoMzZM4d/ftHwRts9+amjAs3A0kojcNazovd
oFHfEEvz1lfsT+ZWfcyMV4ltbBBCgKzdZpQu4mJLPKCLXh0h4GPQBt4oK+uwfuudmpSam65N16I0
kSviq0qmDQG7bhdCFAOLoI+RS7bVlT5zl6V8JxPPEvQvvTSujDFxY+mxl2Cl1cNbJssU7S38YX2l
K/KuknvvlybQ1V+d41+lUJ/R7/9pKH9+G7G2MSKT5aXNYhz1/CtzJCyqYZOs3AbXMyDO4KOAiecs
nKvqI1jDnQSaHT2TLBK43Y8TR//my/zl6Es59kstUuKkSJjNwZKIVrhWqp0OGDd77F8BJ+6Fr29P
SwW+aSbB/F9Ckulcke52PFcnDDDthTqC9ziXXplObsRZt0I+t8e+iWGN/eCJtrPye2/HMCwCBxDJ
0A4mvu3rWQaVXSVpb+BjcPTzCWel4uxpcvgxH1gdZm1vviGoh3G4j6M3Z3pAH+k18Peg7FWRvPvn
13yRvP27Glq6gL9e8xYovzn0VEOasiowVaDvZMgPHgTJ6oIcxcSz4Dd+nJIWfHMVvhz3qMXb9Bh+
bIcavhYYafrbSYD9MHQWtenEBT+irP9W8B1PfoKhqfN25BSZ9tywCDWe8bTgS7tz7Y7t8A734n0O
5VHsR9yo2IEekjPF+G/c+m+e7y/nfFTba4NZaTLBOVSejzP4AAduQPT2P7ihtsk4zZGRNDLt/XpD
A7oI0mjUxgpv+nX9k5fYJ1MTbMxA524FowUn5amb+U171LCYmBNFyNhLVcyjg8ZR1PNbquUSa2vQ
e6kLkgtssQa6O7VXpxRY32xavhzuaNAhqaIgfpNznAGma4kD81mceDE+IS1HS6EFVISBOFsxZipH
p1To/Vzi+uDFABZBEhkFokGYLRIUudhb5oMY2k2eVDeO88NoZD9O0arMwh+cfNOQ36fEw9oCuDN9
tHKzTq27kZaKHd85DjaRcmfqxQPy4cdonraTJla60cDAqfZqBXcLEw8Wn12Vs+BWNtv/CuxnKdMX
xAlX97ulBuNnn3pPljP60xkfXVXBRJ8MKq7qCGVpjnZowyC/9/4Qhy7LJ+VYuXT2pHUxBNdDavpk
D5+xk93ao+6mELOrfgHXg8dt64u8rDYZdNGyejzxgH+zKf9yY47eIkfRrLgx+ZnZrr3Iz+KLZZec
3C68SZCkPOjgkUCixqef8m8fO0uRTd0yHFrwRztZp8lmqgHCACmhPPKm/fQ6uZWw9JsrFJUHXV6d
GiWfOuKyiv7yRTQJuNN52A162jTDChljXnbiQf9mUbLw7zK3od+AfffoclYkl9tEVRp8cN6JuCKs
Dpvb/HLipi1/y2/Pls2tIStdYVrtfD2RqVZFF0q8TZbFc6X4UYbFTAzB1mz3DZ3slpJXMBodJ/CC
WnZPJrVv0P3/88/47nIyt4b7wwRJJTr166+QEmKeJBKiCCQ9n6B1911zon/zKf48PtHFP83AV/mM
KPp6iLSkn5wtd6xOHts04sW5nowfTat4ZTRtddKpDTiLTjxfOnPzIIzpnBvzMeKwMmEiJ4p0bxfa
E6NX6OjBRlPb87JjCcDgQMd+vhUYnJzEXP/5unxXBaFgYeDELVKc3xRKHSaHFuUAi50mDrSg/CnI
3VR+7rXWy6VnVSIKvMBDRvSzKpeXZgwUVKKDYJwSuXxXgX75JUc1YDe0Jun0Gbcojnf5MK7zPKDi
ZV/a69dJXq7loKIeh/tAoN69jo+nKPAjF8Var7N9lcQgn8afhJS75iR5o3F/4kp99yBbFhkiKsUb
svCjeomYJVUaW66Ujnl2vUAh2/dlCQBgA1UUeMHJb+t3LyiZUiQNo/NAUnJUL8bdTDmJsotvKwyi
q9hfWJ6vAnab7PF1XRebU6vOt4+DA7mMtc4mbvP4c54pgVZhK4PEAcnkLt62m/h+vqmB6XnJNrlO
DqC93v58YZFC/LZEkDzDVBc9C7Ja+7gvl0VmkM+ZBQCJpAubvOFVLyXvbQJ/1E58Zah3aNzWOHU3
DA9XQh53htRcIZxf2zSHCVB0hayvzaogDChAdW5VW2WSme7pXqcVO82qUfwMi40b0BO8VIYYDg2A
WBr9shnPlflWld5z5oeqWEztDw6jgKGSt1Oqs7em34Ino1VJemqAQ2GAq/C7yQgZ9ei2MT+a4ZEU
03kAEkszpefa4bjeazGmawPkoEM92ZFfmbXrNmm9RYefk3CawTSRx2FLlORqatODPb4MBUAD/X6W
M7c0MIEWpt/KEWHtzc+lcSdRouvBexEkhyHDI62CEgoYcqQD+NNIQjc6bsYINJXKVC+yOANYj8V9
obzK8X0JD2kklWXo5o3WT+4YPMjjPYR8VRjM6Ih1JTCif4mVcxGdOyO7E/gv8YVJeOlIoCCON1u1
PVAKbhoDC6mmKwP8Vq1jrspv5wl2E+dOIw0I9k3MxrFAsmFyZvSmVEvelhWe9PBWowbPYKVXFTx0
fo2pRVeR/dqEC9wrOsxJ8lxibqsDZ1UxRurHyZtscGxR31yOdnM2OsVLUbFPUBl7QHRYCWDYDbgI
N5pJ7iBZSJjPLZZXrTV9HUduPhUQ95XgwtZZwKLJuUjaFmFJtCIEFwSvykyuSHdKF17IOrzTrNgG
EdAcZv32XaNH17ON1462RcBHS23AN5b0y2Zevk72UF3tZ1H6SkHzmMhdPcahC7J5UnbGhG2Lv6/B
uCisRxZTNwv6VVY4PqiEdd5ANJQgPdY3c3gjBS0NoMnV4bRJ+KZFAUo5Zc5bEV+B0Dpy3hJhXgOG
WOYmTxE052yw/USkZ5U9byrJeQjjxgtCOFzQKjv+igpClGTBKMpzisrxRyzgrmE4lduO7JeKfOfZ
a+hgk+UL4Y5CryIBYRa73JRIkzgT8oudEKVWVKSZJBepcxWOL3ghvc58HUIVCCPNseRH2JXuf7F3
Zj2RY2u6/iutvveW50E6OtKJwTFAQGBIILmxgEw8z8vjrz+Pc1erIGAT2t23LZVKKqUq7bCX1/B9
7/u8UXIx23Q1pyEZcnAzIpKQG9AXzQ/RgOmMGjXGUbv1xvwlhBHUxvC1q11QvHTcw6SDH4ZJMZu0
c6olieeMaK9zRvLw4kiw9PWbMpC5T1xmBgFxDLhKjy5So9gSynsQ1W3iS29WW6wD42GiKE74yVKI
G42CmxS29IDn+jkohOfJ8NQIkSaBCeUPVQYSPxI1N+0NKj46/esK9rdcEhOiewN1odS57XA7thZw
0UjetvGhL0q3r6/i6Sj3N2kTbfSeun0/7IXiqepPv3wO7NuqxWKneb0CGJ8WkdB/FBYoSySvwj/g
3Z5fCP7ZxVDnV6Zo1ilu3AwGRG3f6xjRcv8Hf+PKDh8TqaONGhB2w66cznZfHCvxBLghXnQz/otu
cW/AIB1qOu+0bttXEpFvqm7YaWVwPWYPZdG82XmyVoDjB5a8VgCTBV2xU4zt1L0GATKJHAe/1S+6
8bZLCOYZjkN2N2jXqvbW9FTqARtmvGGsj5se2reiiiXHhKWf1VRIx+u8GVZNRCpFYO3i/GgoL1HL
e2M06VCrR6YJBJereroNEAwG486gvKa3Mvsi6TYf7/tWvVTyq4BGc1m/OgHxWFD4ChPD79jB3zeX
kpK4csjFVIKyozByhR5f18GwMIf6dxYbntkjgiidZa1AJzPvRMcOqbWWWja5vYEBVQcB5tVcVq2J
RgmKdagMu8loOMSZKyNvrwMc3oq/LqJxLQEVV2N4hFXD9rTo3Zi0iTKDrj8Z4AuYx8AHrJoyeDVy
2JBhE60Gqty6jA/cT9x0sh8c33Dnn1MYtLAN2KyN6tL+on3RpPSLMAj343UH7zzzY09u8qWv+rt0
gjNBkbijatoXMCozbJnDtQHqS5deNbZAVuVsdKveaApnP6IJsvSRVvcF6a0b7nFtSeUjwVwLxYBz
VkY3jpysJePBGencW2QdmJTKQwqhdtWuBmkXQRCvlOMM0JDl4ha7Pb2/HCrCtTVupai9F3qxFtBx
BnHvX0sDQRbOpYjVC9ncR/K0y2IT0EXtHJvWuhGW2ORJeTf4tSuJ9sUmZ3hhFf02SfSD5hBsZlRu
JV2W7VNgYDyIJbBf5FcM9p/2PEwT105umlI5oG+G8XGDLW8ZyffGHG6A9zaPFM7BOby017CJeahX
Tq5v4YHAqWfx00ignjRXGCQg/agMFtnRdn3rZyell3M0hYpIxGlfhvjeGiN3Uhka6t2QaRxn6bDp
FS7qR5kNnS9v7NFeqtlFSX88bi6HFEBjlS0GJdpO6VFODrEBMyKhyG2Mbh/EK8u4mbLXhJ4P0IqV
lt3GYbAomjuABsmAoaMxt40WLmt+rTzchhntTSfaStIxmB0I5dEqxwuq+ospFssA4U8fiV0iO6sG
uoAw1dXoP+dIT8ouWqP6QlLPRVLalPFr0t+mza+SIaXI8SZvyZDhF9XGCLsATUIGBdJRLp1BWRtJ
7RYjPVfxhC2XnUe36gPSJrO7DhkDmN6MY37NWmhWc8w1Sp80W6CEXYv0IvRjCoEhDQNo0eOuw9He
X5MGvY0M8DTtjzS9CjsgO7bkViTYhOrFaAwL225Ij+FzcJJo3ZadGxm56yBuaQsUbATrEW7WKUCf
kT1ljjU3stZojw50zC6TviT9Gn+55kYVyVbDtQYgsodPb3e/I/aEEY0PaSxe26TbqMxxSe9cqM7L
wOMhhRwcDL2nCKIpy9tgXZk2qEbpTotH1xQ3E0uFUy8MRFroM9gAkHlM/E3ZPTUNioLwINKrFr9/
Q2ZbVwweSdPkXlV7pb9A/Ud5g8ypxD82pK+3SvWj8dV9nZId0BFi1W6Tpl1lSbpGSr90dMyHtBt1
X0eWcyWkjW356xJJkqK9ViZW+Oi65VEV0fVQvOnlZrR3AdSIbN9q0aEmFS6lGtyQxNrtk+JCdrZC
vZWkKz2kq4XIhfYI24OKuZqYwdHcdTKTf3rtgIxMC2tB4u5SaDca2JdhelYceCMm5v5kF8BkBk+y
TFFIVk58aYabVIJMTh3HP04lGIEKQmT8UxvIwWw3XbPl0LkY4tqtitcMvFbFhlG9kCj0QExYRP14
UQvZLemMF+Aah7TdR9AyaxmQISFEur6zqhtb5XhUy/dQTRZJ3rtTcpVom1F/tM0nXz2wyfw9sacu
x7u825dOdtVlxCvRRycvrSZ92kjE9RS1V4mhXgc0QRtiRciYXzXWJlN/skYvipDXV+FQS8RmsnEy
9QZFKqiiWs/y8zJp9nUPuTXw0t4TcGBbBhrPT4ZDUCvyphU7W7rMIJhWOYK0buM3h5qtMsHSCxLm
g1LwGYSXNfnS6k5NK/qPF4OztyrPJ31w3tsEV4F50cb1nVCvLIWNzrDOO2MZFRdmdS0pD2Vau4+t
VV6BAZnFjeuGPrIsTxfAEly28Fu7PjhpBFt7sJGIRzcxjzzR+lss+8xM0U5mpu6Lq8rc1f5BsvOD
GRH5Gu9EugXktrDSq5hw7CxAAWn363HowPo+5s54hWt+axOMG8D0/v7E9sUpcY4KtXSZ9gEoudNT
olz0E8wXjL7CJY7xfo4um2OR8ntrw6xC/fzsUfhz02BumhjUVvBS8c9JFWmSzbb04RUQ1Fbu8NrA
kRdbsfhJGgyqX/bjgLTP0vw/n/g5emO8Qf+DHRxDzMeKzuB0tTFAn1gEz5xFSQ48cnikQyI4W6xn
cMTZI//nEz9CYxxbWD3xq/FrP14Ra0Wo262i0hu5rtSDoz1Fw7+XhjA3RSj1YCjFXomhFNv5x2sA
n5ngLQEok6EF5263HfbwLJd0U7dnhsnneu3HK53UMMchRUM5o9CKt3pHM+IpILAXxu5SegouzcWw
JiHnNx3bcftXRft/1f3/afC6vlH3/85F/Zz+x/97q6PX5/w/vN9l+5JGrx/k/vwN/5T7q9Y/dGz0
OtAJ7L4Wxvb/kvsrOrp9TaWjY+E8kw2bV/dfQEjlHzIWXSYA1TSoGstUpf5KVFfxCGALomPCX0Y5
B1fc//0/HyR3zcl/v29JQ83/UBfCsQXdXaVAjXcVwwl/88eRags5HqYm3RTo1SOQD3bR5QdrQri2
1LT5eJuVNXtBWcvaZFOJIkwQNlQT0EaDcoy8aTrfsXelLXEwNxo1DXdiwELAxtGI2dKV0FQuyjhI
Rm/QlNpfWSD0iA5Xs8T+NYG7cl6iwZmKy7Swm5Ag756tQFunsrUb6xASd6plfXAF4ECM1yIzKWJX
viC4FExOZ+2ToW7eZCGZLnXxYqcPAtSpTc09ch2j6qI3ZYik4ZBUdlf+EvFI0dcs6xKNdRLFRE0M
uZk1t3aHVX8tZC2IN9XEz3PTdAic7ai0enkVt03lXKMXNyKQekXaSs+lPkUme9TCAjneYUeLlyaG
qhxQnu3Txa+iGHVmYkRI2K3O726F2mgxZylTTWyUQkWuHRNmiPCQpoET06uU6hxP7iA1KN5aen2v
aETG4leR1aG8T0JhwCoUVj/k62xswsDTKkXQQ4J5GRxGLTYiV6oR7F/4HLNHLyhH0l/Vqscm2eKi
s34oZdc1h0z2c/k4QQJLf09xrUSPoy9nyaZjV4osuJLaZoEqDZV5GBTTBPjDjjhLa1JXuZ2DHH3b
F5oaEnuqNc6dyLO+WDe+YXP6jXJJXkxd2ZIxSDO9RtiKSGo5taLNN0KrtZi7rUvtKaHYbu+Hxg+i
ZT06cbkc7Ba7pZ/HPgnsYyj/sYgPCSZ8Xc+7QzVUcrESPv9e202AU1Lp6pqIBVuJlb2WTiYSiiL3
7dWQING5zPS6clatHtshMdWO1e34nMDURV3FoTURQW9TbG3tu0GZj9zIgbgTJxo1dQ+JK46wBWhI
7HowdTVPY2qIqfWVqF+XETTNY1jlBucKuGPAdxGLkMnQFcrBciajvItsH2myTvI4W4iKiwZjQ4Um
92vZXAIQFK9yHoaIHhuD46RaRHa3tU3ZwHcyKYCb0VvXqDNkDay0NUnIF/q+V8olraMKrXadoPAZ
4aCyzSvHkspiXvmvRhPyh5AdKc1IjULEetSixkFGq5J3XmeU7mqpSSkGpRG7wokzU5UXKq08IXpI
27Ci1EnunMskEdybPOTSU+8n1SFQJ/8l5tCHeKENNnZediSGCZJ1G3aUOKk7dneyjatcNFKQr9E3
+jchXezmaExW/iuyG+wQ1EzzqxBNHxlavW5UizjRq999KttPrZSExVUfFrLFQboJrZVRQcy7iYXW
tA9xPGjamk0SUieUjgrRizrsNLINKG8Er13UWpRtKmtVSPkQoCCqSnstqs6c42ydkngTWyuSAza3
rOU8YBntPhDhAH7IyumhOxZ/sGX69ZEZZZoeuxmDmxRIc4DzBkas+Wk3HdJk8KXpA+qx6xheCBo9
w6KSBtZLWypjkCaXVgOxZFexl4TobIwhIZ8l/g83sKYMxVXs6/C9x4aDea0kjlhT7Mn9jT+0kXMn
SUMqu3bc2+Ru5qoWXkfMt2LdZ33dHbJY65yVr6QAvTlz6SQqmHk0oF5FZcnuPaFhPoV1QdhF1el8
u5HNVCT7Vqu4SZsjgkigRA2bsijz2u0TH6yq0lMMfPBDnjdzRhpb7Hl1VVrlk1W1mzZJciDpeinj
3ikjyb/oDcs3qNiWcbrLypLIlxhWN/BzIYYDbn6V8lSfjJG1aSH5QYIzoiSsfwQ5ff+NyrKjHfvC
yqptPjlOdykiYSsXaaMPHIlaHf5rCpwHSZdSUx81qsaynkYpHdBb0exbSiMMtVWjFLq+N00/7cql
k1MWwchcYPSRehP8aszH1JBloZWkWvSCklAnKekBORwKTBthkrZBQGeZL4IXYG+MVBqNa1uZmnqP
tcDRbzIlr5KX0Sg18avJGGhkJjZO3KK4lGJm8wXToT95tSX32b2pqFlDDVOSlTtdDoKtk6f56Nph
GflPpco8e2NaUGUuBIi/YN23sNvWUmVMKkr9wpChIQRGs+EoSqmq4kVO+zakPrEthyYIf5iNzDK1
sP3GCjZGU+mSa3TlgOFI6bL4Z1epmc85tu9J++xjSJMT83tIVa+SiVDPeintliJPwue2YabZFzgV
hkU+yaV5MBAFU+pT0kxawVus36bRGsPN5AdascnYsloPuanHmevnA+JKCX4GyScg6eJFX416cGuA
QNO3Q1Gm2V3GrkW7LDoBrHJuVqfbdoAH7OqiJt4amKht/5RiA9qxoVakZWv1yIFPFHp4BWI0FNeq
0yPcTQbk1IZf5gRzVzX+m4RmPBOOSNIpvWyLVFJckVBvJYdbCoo73RnU+MIsDI6vojIl7Z4ZWsmf
A6WXRb8Ni152DoFk+VSfVcFMvCzlUhsvAFfrnCzwHmkrcJHo/4osBNcvZXpwMBMrapCigNC9HAcZ
7H5sZ2G7kLqaEj3gwZhqZApairOwGUSblnXuVxNSJ13ZkRpKa2WEZL0UVWu+FWPmk/oNj4dcyUi6
c0YzrIAXZkPqBtqo+hdxphGhPlRFgja/DYwbq0kCbW0BFC73ZVpEHZ0iO4mWnepk6ZVZMTjoiHY+
WYagZdm9DEYRK08wpieS1ohDop415TV11KIqy/FF9xNpoOasWGrsxnUUUHALhyS77pO+it1IMYf0
VyFNAhZlXk0Ky0hbMOQiK85uAMJKKJGz1ifIqIxHI8O1kEZWSO6AknQPWl1bEHabCaxmmCQShX5a
V/kOOmsZHFRlrOKfhZCz26ar/GEPhDAa97WfT2+SbkQRHxFKiZc88Aexq6wCNHduV7jCDNZ3fEe9
rmc9E9wQmU+yr7GM4IubMd9gTvvqJ7+rMreYMqd+Xf2Bg0tSUYjLxI6tDptqnJVzEs9UTMiINScy
zAm7zzCUP6Y/9PH4D4ncYUfVL+qxNuSDWnX9tDVyk9JX1xtqsVbNEexeCFB8xO2G/j6igmoocvlP
NcP/HqD+8w/c/l+foC5AVr48i+j9ienP//LPI5OkGPI/UItaFpUIjTa5zaH3nxZpxXT+gYrURF6i
gROybI4rf52Z9H8gykNegXn6j3PZ4Y/+OjPN7um59605IKUwUDuO+u8cmtSPNQuYaLoCMlK2IZSp
X8QCmnob1EOTVbeAvZcKUFH0991yLKmMNjKAZhsKsFsJQYpqpg3QPcKHOmgTzgjit9xqz8mQXtsY
nSyHLmuKXF7Gq0lgap8iWM/j1ShkGABTkq+VJtR37w6rrIqfgIyzhuJvDc1896qB93w+8em6jWP8
44lvrKnpN8Dhb+c2Hnu6A8EbLEyO9cTm+icldHx1k3zFass2tT62hb7OyTvpBumNFVxzu4GOB4cN
h6i68ei0OmVDkwr0j+/vU/+oWJjvU7Mo0MyW95kgZZ+UoxJHVRvFkiXPTqZlgGogIRG4nESziMvq
V6jqP3MHkmnbmvfhVJhuFBSkeeTGQy+niQuBerzS6L4oRnSlAMpfFpH8xCHlNjZ6cTXqeontiGQZ
MySkQFn7pkTvkiilrgqnH1HavAkTkR2758qVzJEaQGa7o0rrsbaiF2kwANAOIPFCJUM4vK+LWzZL
KzPMHuDx/HOi+HBqf39Kh6H06Z2Bb+FZzA+C7+IUhYPgJphMR9hekKvw60kUm0Z909i8ia4fLtOg
lC4gXrdVAiC4Qj4faYQbqnTzA+rl7JWiX/FkPufFvaxnEyj1lpQb0W7U0G7XJshkeBAbn1iAnCJA
NE07jcDUVVNF+8wn/izu6AKY2zISd2P5OpjpXuvHZWFTViLGWnkyw4ssTS9SctP7mCxpNob1bawS
5VA/tG24KUzSb7IBH/i0kqUHYV2aWGxSi+S48lgQyaTSSq/jazs+jBBYxRQQLKkeUqyThvMj7EuS
nb2cfDFLKBg17kLymcy42kgGTyKOBSBdhSAEa2ea5d7PMk/Ju5mefB/U+aXvYFBNW7yWvW1t08Sn
86/bm5EAHE7R17UF7VoiH2i6i7KNXOfoQ+S1LNfHpsNoHPi/s7R6Sgqsn4R+OvVVY9k3RVTt9eZJ
n8x92vd7E9htYNdQc9kYJ80+ToujHA4buxhWqkYkt4qD3Aov04S/6HZUdyWjRhKTusCXitJgVGgW
xNnx+y8IcdmnYYOkSQHKQ7mIIuRpcSfCdOP3UeV4qkbLvMbzo1SIlQmgHks2lJ3suMFMhS/zTdjO
KdttekxszqGmRHSW1TsFjR0ioMZaf5aM4Ymjp7pMYl1adHa2lgP5ybTqG03NFxWJp7auUbmdqrlD
gkWGqOK0eOpBKsf+uJpa7NlS4o6STpuesxZ+YDQgyzYafvY2j0cqn/zIXtWJZ7CQO+GDzH9p9BES
y6Clj1cwWKh44jgTubm966KBvkdGz24c6UTl42stlNtKldhH4RynvS1IYI3Tjg0YuToGBoQmf+oz
ndhrvV33gFoR5T8B9ELIwanIICOUs5NF20EGyZDRlCjNK4613Hm/NqOaoEPFv8PhdrQygt3qaFzB
h8BGgqYBC95K2NHalBoPHP1Nh7C/zrJLWSBEFH2xiCouJ1B9rTSZjAgm5XpZSBejnOBjiY75pP2K
leYi1vufhgyuPmNLjzzsyTKS60CHZ+3jb2768LYzmnKFPEhyU6V5jZuMneqLLk+HScfKGjQkEk7t
hSnyS9PJSNvI6ARH041ageuKme2M5hoc/y7Vw93sDio14+3MoPtYkJ6nbQP5LoAQ254ZRvpJ6bsq
4HuEIPw9uoMea80qknsy0ePloPCc/dJjcaJ/PZIfmVUE5Ro/2ftvZS1FpW1ezht2mmKsNv4CXcv6
f3hzJ9XyhvAbU3My1SsrZVEF5WFMfzWJ/2T50sVAE99CHOcEuduL20JGZEbeoEzihgauX0kvKuJS
ER5sQtXenLmxzxO8wUcK/gRJPCKHeV/zXoqMEjnSLaIkvMA2nn37qjerJYeUFSPrKbP8RSKaVdNn
v1SJjmiiuJXRLs/cwuddDeJA5IE2qCtLpcr88RZsKlAz+8X2Ordbpb86tJDSEiWk/5gSMk4q5pnr
ff7Jum2gWebYZGoAr07WdzrnQ5OmtuU16/DO3jck6OUv2MwXwqs3f+VQ/csldL75j5ueDxf7A9d7
J/Wmxm74TeNYXlG8pQSZGupB+wt39C+v8cW+cHY9Y3Uyaf2A75qf8LuLYGmo9W6sNc9oMFtSkeo0
tyINMKYMEBI1XOaQy+XwKdFoaMKED9JXgpaWUFvIQTyii9+UpkUiu5Hs9TjISCDQ9lCnqHFGa8dP
z30Mn5/Jx9ud9dzvb1fVspjqhsYLz+9aSsqkJDs03gyLaNp0mz7ly/h3f3Pmtc+f2Mc3wVUBj8JJ
hAjKZvzjVdOsKLLe4iHNrFVO3aHTL1t5F22rjU3WrYzVM/kRy1vd3qrbc+0y48zV1ROBccaMK0ht
0bxJq5YZ+xpDSnWXGj6KzeZhqm7DIHuUG8NViQIRlXjGlLOu8XmrAQZWpUkeB/2QZIin7HTvDPKr
jDbTmJkZFRIGpaET3Hmd5r/K421J89aJFddhiTXY78gp2sMod0khculAEgVf3ZngUcw4uqNTtIvs
n5lIXQ7MW4fEmnpelgbpSs6dJ0cnXFxhHp2qTUHA4KQ8l7J4SDVBnmnfbED53DjSrM/tz9CSlC9H
yd/v69TxlJSh36sYurENw8ZNCJNrxbJOrOu21xdBr6412Xd7wsU75SJCQtzOquaxuJJrQMe1fG6W
Onc786zybtAatWhy6v8Mn9nTd5HjYpzJwARXmeZWobK9y9flxllJ7vfj9quBA/ASpTi+ws+Mz7jA
QlyZmurJ5a9Ke3SUn0r46BT/Fkbxr8Xz76ucTlO9QfvGokXvzfleOtFbzSGSz828+ucTIEv0u6uc
LDYJoRMZqgPV6w0ZKbNNziTeMiT30iwvkfpwDzd3mQsNyR0V/7BZTE28hgnikVfi+oLgaZ14Gdoj
gpOYRg131MlSVSSkUqgNO8XTBmlB3R4LsskAzX5ixFqn/a1c7xv+LXBdd9kihfzrdBiPUxgrgn1w
HNrHvJKfpKg4N9fNs8rprPP+J58Mm9HM5RFMrOoZyq+sIKjZpB0SoDhPvRwBTR4IwXGcWIDCuoxT
y1WSwg0b+ypREfGq6o8snPtCZNdE0bXPIe/7wfXlR/b+9k5WjrhOgkoveO/xDhQ52Ib0mDGu6TzV
RKaSW+v2xnWwShZnrjtP8Z8fy0zTpAPMlDx/be++JscYkSPKrerlNjnLqs5okNYF0CPwk+CvI86X
JQlVuoW+yYJQHVePQW+6Vmqe0zF8+X1xVGHdRNCALeLjndSa3mZyzZ34P1Bpo8X1mg0J4Hfmdbcm
Dem2X80cbjJNv38CZy57ajjxBZG4AnAu7Ilj2Xo6pIw29Qqz3H1/nZnd9/lJ//37jJNvzoiHUcod
LpQlwzGH9tVE0aEwcLQoLLVDT4AKAjc0mUJF3iO6TUASnNQ9IZ3BfTHCmEIT008vpSG7Lf4BGs0g
LIDk5McIm4MT/Sq7ArAaSCdqoKu6H899Ql/MvB+2qCef0IRJoAn0RPVqOAd95gY6Ws/EOippTtpP
eDSRW1M4ZfNDM8n67VsyMS1ElgjIJaZ05nmeOJn+zJQf7ubki0lz0yhknw2zRgW51ziEtf2l5B9b
5bWpX6xOO9q5vsTBulakS98syBWLn3KUss2lXSubMmP2GuqakKozRJ4vPikTHCkmJmOuX54a0LUo
6JBJWIpXCKwwmLyGt++H0p9t5MlH++EK81B799EKMpXIKDIVT963z71XETytL6QDhK4rdQ6QPyNm
OveDTr7MRFfILbL4QZX1mOvPOTuWMz9oHvvf/CDzZFMWmAYKptZQvDog/J3GtEaMMTKSW6tSlwEg
N8IAt0NnualvHJyzQ+mLOeD98zytkvh5ZZeF7Svsg+3NtBqvhrs/2jfGxwKCyzpbZbfh07lV+Nxr
NE++pxAZvjINPFdpK7/NWb8TCeTGTY8JDKXYeXnfuad88sUkUoCOv2LYhMJ6xXFNmOsi0w6lJWO6
ggtI3rNqt8skuZWonpx5xV9OHn9/FebpWSNNMiuXubhYZc/h5eSGv1oPRD7Z7Ka+NouFsZS3xrlJ
4tybPVnepmpCFVM7ijfu7U3Dl0JI+zLpyegkHLlfaSQyKyS/cwA583u/mO0/DKn5xt59oq0dTn3V
2oqXEfaktfZuhMM3PTjJo6JKi6FKzzCjz13vxMVIsiwMlYTrlYbnmM+QOBZVeu8jCRB4FKSgPrNs
fnk9DQ+jTjrxZzS7PkyWpBHa5ckyh5UhvW2GbNuCgVHxvY2qQkCns/1+CH05Db275MkIKqYuNJpa
UTwz7HZUm0nrlP87b+3dJU6GiwGfKrJoP3nmZHqkz62sJHbZiW/wbZW3StedqfrMb+XjvIcwcI65
ASZhQrA+2RNEVWMbohsZnqK9Fq25Lso7RQG/aUubROrd7x+g+vlrYDVSgOziQ0bee7rF6iYYraZT
Kx6xtKuxVmAukEtDPiXj0e1L9bbJp91c5dbGYTMgJhry4rJXn0SIb0VdWqXqjdl1WFMwNpN1nAw/
BmfAJdWvsum1wEKfGeX9SN7umdcyLzCnj+ndfZ/u0aKJXM7Qb5m4Ou0RPUyYopjA5AQFnuQQDqRK
u9Yy899e9j48rdMNWzzFzmAGXDWCh5iAsBswI3z/Rr56/+9/mPpxljCMdqAQ2iueId9banEtKkR7
VvFYaFDMy3P5EZ+/WX6QqhB9Zmks18bJ/A9QTSVtO2OZ81G3hQ9O0eHQQZtQyvd1ALk3Ngh7FIsS
ylZjPAyzOQfpEehCa6lr5cEpu4M+WKswyc48h8+f9sc7O/m0c7hEwZjGvODJuOr9aeMgzfz+UX85
ht79+JNPO5QCWmhKpHh6XN5LPhI5J8HNCQgIqRF5cGvLBAWXnrmq8nnN5ZfRLWYfCNuaEJyPbziV
9HbMrYCdDYBSYH1up6pk6eJd034E/gFeAvZjadnSFJlq6f773/ynmPXpw0HPTxFeVtVPkTRax369
hdnsIcpYmkmzGwlZ1h3rojRQCjod8d8wgQNAoHPwLzFi5o/UTxZJMzC5CteqXiJ/XFblNYbq+16c
U8l/+U7e3d7JIilwsmGPtGUvnsSjSGN3yK8y/B4IrBbGWL2RoAoSJr4581Tmcf7dUzlZK8ccoUpE
EdfrkduMKXstVHolXp1Qfwniat0jY2lUbQ9IG/hifrSUbJOhms2pj/raVtKvQit1FQhvzmDxQmN3
bN9GiWgd6cyS93nTxOhBPQsSRUezcLo+dHlQCwoksjcbtUyY1ZWxIQP5zLrwxUb042VOpiFLTzmX
Sors+X2xmcJXpcjrRTH7YdtDR69vkrRNEMN+14OV2TervERreQ7t8eUc8O63nsxOZU1RAO+b7E1V
d8yxgRbque7Pl+ufqWoASmi6stR9/BjNRB8ARHGJrtV+i/6oNfEl2dDXcRycmdBOzDvz6ZQPXmNn
hMiRxfY0DGoY8MSndSvT2+CMqS7RnG78FWxg1k5vBCwBbPbMluyrwfL+kidfk1IAsAP3LHuW8iZn
6kWDVlwzjPX3X88XlaqPv+zk69HoqLfTfBmfVPppSZSXCz195ZBxivhwkS7KZ22NrexcA+eryeL9
z5tXt3c7atKZM8BIjezVwBML7dqCRm73yqbLboqCVarqN1r6/P2P/WrFfH/NkwGTxnXW5gm/NY7j
ZaHYe6RgD/Wkg55tPL2Dg0p59PtLKl8N0nfXtE7Owsjo68FEeeDhbFff6qP0UhzmNL/kkjJssFR+
q666gKj/P73uyUrVCuSNds91m3VyZTib6CJeDYuZbKZ42GCXJVcH0+6epaF8LkZ/GFDWyewjt8LP
dKKWPFV0F/p0JyQJEUFP28MNR82d/Ee1kdZTMXr/nSeNAoouNRmXn3bfFZ0EqSGc2eua/EEvm4tI
rylaX5WZzcxn7HJwn0MXHPQ0fVCKdqOggyby2XaxtFC7RtEqnatGfj1vvLun04ehWIVtpSUjTmzo
jCd4B1LGmT/GO54irZfHNqDv0caruimR6UKnlWdUyfH7Z/PVZGzPshGUeDYqsZOBH+G8D2w1YxAq
4WWsjGi3z6zCZ65wuqdXrUQ1UZTLHiGz8YCH4hzI7Mvp8O+fcLp9V6eCmhUlZa8P82UWlVeJGC+j
6tys++UU8e4yJy8sF4mvtkUse4MvkApQzQhooaalOwJKgfm0bMW53fJJNOtfi8u7a54slY6KFK2b
En7aMkDgzVrN0ECqGi4RR2301SDSRZ7c9mjUj/GiJkTyXHnjq4PLu/FhzG/33WQ8tnYq5ya/Wq0i
Orbbgn4qekCrMTe9caYldm6kzC/63bUUqZPCzOZFtqRgl+UxKJXF96P9yw3Q+59zsnRi7OoHWrvz
3BffWe6wJROJyt+0DvC80gQ/s1KfIDM/v8CTNbQi6VzESiR7opS2Tt8d0f2jeAmWThmvhPpL0S/T
cliouJBKX9vnieMs0qqZ7SZQJFoILwzopRRXALf1gzECxs66V2KcvMxvf7Z5C7qqbSf3zGOax/Lp
xtnGjQTHzkaTq5zcNr38wTGb+bYRiIg75qEb8i+spTWH2m6FWJ253pdL4eyfRXCnIfc9WZJMVPJ4
lYzJU67l5bTKccSjSAEUTWLP0l+gM1xpx/Npul/OHO8ue/JJj3HWwULSJy8zbRACeytDl5WfG3Nf
NGFxCaNn5jSDNBnc2cdxnTkmyPOAy1TJTo9aSDoTAGc8Ug5tnP9P2nntyI0tWfSLCNCbV5rMrMxy
yjJS6YWQVBK99/z6WVT3HamYheJczEOjAanRh2QeEyci9to1N1M/HT3MYmiDohVIVg4tBKgqAWUr
q4KHi+kxo50sB3uVWNTtxPgIxd0BlzwWqnUo0+kZYZdtag0F2XZXht+N9kmv6Tss8PTOKNvCylf9
+Wno6yvLSiHmTDf0j+6C7EqnETKpTnpTZnYZxDtUFkBY9Fs1oMMZHeRDhCed3FaKrejwZTsYCvPC
jINDo6oPPVSpPGxJnk2fZKv3mniEqSK1duSP0Dh7Wv4GohtsOFSTboH8VYweGtAaYRo4kfRTHfL7
DkhGXde2PFeHVLwPxS8w050BDr81ZV4T/TCMnxOUqL4SD4k02tOkHiewDp2guPBaeNArP4dsFlWv
KS16uT7NaMn7YypNV/hJH6pCe+rU70VvfBor+RRlsO1N1Z6L/jAIGfK5fK/W4V3dpntLEkSsCigN
U46Cw0DphZ7UpL1OySvT5DPfyk3zxRegUKG/Q3VXjbd9r7OshdOCb8/CBvIuEiIJgR+G7Q1dJNL4
2JN3plYGVsGeBxq9BySowGjih7KXPwd992IKmMaYYwDiRMGiT+0/twO8MGvuvqOY39iRLqPOJSFk
qrpMh7xkoSx+OxlR0UWQubX6bCRQtAyu4nWKw7h1ECnmFWbo5vrXdtBsSwPARonmzPHtmCog40Ck
h0ncf7z0L5bg8jgYgYl0+mOO+XvD/mvPn8ckz0Vhqs+1VDlilDhNqDl9KW8swos7xWqY1TGGeYwe
zeJcn81geAiwq8yqhiSmZgup9qnvXxA6naxy3hh1heJj+18NuzrRJqNUylAZao4bfw9ILJcR7PeA
VUUUrO7UOFuuHFufc3W+0TOo+nnH58QQFyonPhsL/i/f3NOWWfLmgFi92GoWdbluNGWt1OdQ+6Xq
/S2OCd5cvwx80anVmEPyDETnc+D3N/Ii+cOoPJ+wVlO1hTVETiw6TFW+MbffiR/gDJsqiSYJu5l1
W6NKp24UBPF81jsF3J5pK/1G8eW9OzGaJZnePxW1CmL6t6un0SKBJtt6OuP9TK/vOTjUL9oJBkl/
AvnlkVrK7uXD1o34vcvCm2FXP2tMa6AVko4/1+7gRYcSL2+k0xklNUBGjlXZ0YNy9fHCVN/5mouX
LD6FgHq1C55tkerwAny9O0dhoS3+JE5r6Kd5HnfqLD40pmjrsu9O+nWLW1QwiHsVKo9e67d1ET9o
A3+e+rCH4DKqw5Ou9rup0W8tHKtKfzhMMewZH9O9IRF4/s9Ysu/SQD0MEVoL8TQMyT6YDdec7rOI
zvyyZ4sqD9gE31ZBc0jN1pvwRbEs/1GyhAeOlzu8r7aikt8X0jezXF343zq1L+5G5HdWYQk6ikSb
E607F8Jt0GG4oYhn0PHAbJD7j91MNNwgmelFT8+lO8Q1LHAwhLGAr0BbxDb3yt7OEAYdqinDtyfM
z42RPwBP/CX5kehRFf6k1JRmhCmYHNEy71o1OhtBfw6VYDcB5VH0Vw1rm5pvsORrNa28EjrglFkj
3VrGZLjEsgk3xMnfWW14lBRshaOFo5PlzjRZ56nGhXDAJWV6nvoo2PdYbKgZCiY9x4/lhy/dDXO9
q8PMRrG+m/XyWjdIb3YY21hXvS+7Zpx4JbGrOv6YtG+18CNPKnfwm6NovTYFTeiRMT2gIbDTIXgW
gVGmcXQ/JcGtltLfWPhel31PIpQD6rGxuGB/72cTWWnuiB2e1WE+QXS0UIvgs4g4EUyb1imnXpMe
k1m9AhFhF5NqayndDk1xykJzN0jfU33ct716I0e0jebAofTcLUPVrmN4dEpEhFT+0KT2W9/m8LNK
8/usF495Hjx2KmjZoqP4lv0qNOof4+Sh36RFbDghQHusFhut1Chp4he9gR6pvjf35pz4BCORW7ZY
EQb1Z1PvHIUApcMwUImsltY5WGlmcYxw3BiS7HaES56186FLpEcErbZqwSnKfvlpdx2b36ZcP0mI
ckbRdCozdqrMND0JNIQjV23kJHr4ZEFOcNIARz+tThQQ6PM3deE89xWiDM5uXCxiyxllVFBRoJyE
UUHSalYPGT1kea7cAmc4yW3sZaKxlafeOmBWybl2iudwLqX6PFWym4bSY6EJtkyFUQusXREB9uuR
v8lhu4/gWMLvxOISSBrsszxt3Vai/FL8MAPBttTJXX5zQwJzNd3qODY1o+qE/pXs/5qleS/WhS3p
NyEojrj+WhmVl2G+V9eNu+DRq/4MYBsHPBipQEmxAbNDAYe8NiFXb15VZbqbtP4qnQxU0KUjaqci
7PeFIexidh09f0zzXZB8b8z5hPJ+4/50cZ3hdGTjQDVIYxAM69W+MZR9E8KCqc/jNF2bOlTXtjgO
Icw7beNAeu8cxkSWJk/S0JdqMdGiGtGMxDWCeSf30t4n/TFr/UPZBbtO/v7xkfD7ud/sh8CGxUWW
JlPJRkKwSkcYSlKXaVsMnwIr5AJSt59kRIUIZo5IMZ+q1ARxhkYdMyysY1OovVUc2oYvP9UTEpq0
50IQVLeCUu4VM3HLPv7ct8E5UqerKtA3iqCrdI1Fh6MhWyq1hMV2jqrc25OadUNtYJCmuyD6XFIG
laDElSDOKpgYCkxbIfj18ddZ/egXAy5//1ckC4LDKJKSAeP2i1J8qZnMxqDY5bRlLrOKZS8GWsVe
kkKdsS/E6S6TRieO4dIoIN5meJRpdxZrEM4RqFHd3zgOVx90KXS8OQzlt+/XimI14X7S0Rym7Yqh
QqaNqRpnICJ2ZVDx3al2H3/Ry7sKQxqiApSbRgaSt6s3zXpzTnXQPOdWccpr0J/0MTXObPuuastf
6C3urkGWH+tNcPd7sQ+CJjpll+Y+XOvevmupIqVXQ7Wj9RxDm+HXgIvjxrtdfE72CGJIk34QFLoX
8zNV8qxKlKY5RymuFfl1Arwvfhq7l0J4XjJsMBhSDGwC6KfTeGtWpI9q3/ZRCsAjwb/TuBnBLm48
1HvbicpJx+JhhSvrulmSJzKZn7I5E/8+TBFGa9MT1AQuZoBgQ5hxjqE1Xj78yOmrKgSgLGHv0kn+
1BnjL5+wp5K6J3Ey/uvIfrlucJsS+UEM9N2riYBfZkKcQynGtD4rFtXrraaB929qf42wOtesSk6y
oY0o9uznyFa9guxqcY3h6wEPXW+rBrPycvz3YgjtZyHga2yqqxPCUsZG6aWgOVvzdC9GoTOQ00hk
f1eSGqFxIwQDM6u3RZI71hTfoGSx6TS7kYcaQUbthd30gklhULV7RVN3QdHZPYGIH99avn7l9+ou
qxTMrUcw18WxC14b5dvHU+W9mYKO7X9fYLUbEHEK5aT59VkbyVHqghfHxgPaLzetg+cWSMnHw122
Vywz4K/xVkdPyF2W3iqBC3wuH5lpR6wpHsTI5x79xapeqeK4YT66VQC1ZWz2G6NfVK6W0VkWGDro
i5xptR8IjUUeSdC5x0vWVa2Epxz9iQz8uhsAEE2LATQk7Ul8igm+N8Ze7UUgITV4clhWsyjxYF13
GZdjpagVbVj33CtIHY7YUuMrXTYw402Y0mLZRW6gXCeC+DRAyATpRXTf+J9SUlxKv9kbvvoUv08f
iZww6SOs6/nn7dY4JYjmacsS7go425HV0+KI2TbXnrYvoYsUxFeF15eBa2nj4eNPse5y+efkW25i
nOcS+9TqTC/SWNf0MJzv8uDbZCGT0LRv4I6cdCr20vBjCLDJaUTXwniwzqUHiWgTuaVrKF+7Abu3
/rvVttiAtF7pN2cNV6KN32r9U/2OOf56vlUIMNHkMsS5P92p/sMcS0BaN21t3z38EW8ujQ0aB8dq
HagD4BzJ1xhC0W/6xSw0dTtlZzQDKcTnyA9dffpc1A9i+WkYMMBDraWOuLsrV7g4+uPrjGNel7cb
YejWUy0f5q/YR0Fsm8WVOt2VdbhT8896at34+BK3EKzm9ptBdrm1LPfj6bA16Go2lGk4xVZiEeEl
owfuya0tTFG5igaUdXCOKmpclLphYxKuT4p/J+GfX2D1Iwt0GjcW1uF3jTd5oRN5RmBTOrY7+sfr
PRe7j99yXbK6GG919vmiaLZ44E13rSvtcBR3dcHW3dGZ3IX36Xvyf9cNeTHe6iTs1VGQ8s6Y7uBt
XaXxrxhDuY1XWh0eF0OsttMY+mwtCQwhx69dqLh1qNwzVZypwrcuPMC9b6QEx83xFMN2SuND03wO
x9S2GpJQ8U8t2vIz2vrIa10CCpNUiTqW1YieN4AMmFp3oKKcOCw8FZgVzux2bISfsPVxDHrmOapc
cdicW8vq/euCtf4w6ybCdjYDOoLZQBZjLPwZPDhUi4uib9d2fZOSg9/YsX7LDD8aUX67ctuKhtu8
Y3b5mUyuRXZbq7G1Sr2efToxOscSJxDZuAiYwtbQy//6o6FXWxmgKOJ7iaGXziIM5Xc6v7u7TGvR
Nu6zbuM28f7m/L/rdq1LiMI+h1yos0dJ55gINjI2Vuqy8D96n9V+JImdMQAInO4WwGCUCCefe5kY
Q1droo1K+dYmpK82IaDGcUn8P91pKFf8GJkZKUeufaJMomvRdYdu54Mf8bFUCb+mQb3xMdcZ6YuZ
utqV1IAoX5z58SZ1R0PCYh23KC587JWd8AxF2qWrfCtsVt/dOP5c6rXVxlFVapKNyTQRfHSvUZaA
iTSSW2xXIMECEaux6a2AMqL9dmKADhHIG0mOHruoIA+hyF+Jhm/TEjOxOnZ9jgetAVPThequlRrX
6A1PFjvy0Dl2xL96CJ5163VkTRMdEoQgeJZQ2VnewFf5OXT3uoYtdv/qa3eIJO8CWB6hSUsBNSyu
yse5/BXNP6yk9/IEODNkjI830Xen859Psd6xDKnMKz2QOf3K5z7FlINO5//fCKtIT9f6QpU6Pnat
F05SfvKDLS7B74rMxZL56yVWu0/Rm3IRZ8QNU/sDsws3onYslrdilbtJPTjDfJcNV6FxHQl4dUE+
FQUMrGZq4ONnPyYvSO1cqnzgMK91+Cvzf0bSbZB+qssfIjTfj7/G+zvlX8+62q66Kp01ZSTtooC2
IacXytO1NefeHBj7BHN2tJg3owHQryk2Qo7lxP3oKy1T4a/oqi17X1J6fuoo/RWm405RQ8cMA1fg
Eq6SVazK1tt42Xf35r9edhUEgI8NDbHht198SEMnv8Mxi3YMB7T5Xi3cLcvMZWv86A1X69pS55Iy
C28ojo++fFv1v6pq//ErvRstIunn/qYsGpzV7lzBT0hEhTfyx69D/Cz0sYsFmBOoHDcGvszpLRDl
jRPh/TX6Z8zVLq3MQkyw3rNLp73dNC1c1q0tcd1h9M9G/Nd7rTZis5EbWpoYg3j7MCSfa34p0/ek
+EW0Hlr/ZdTxlp8hjRQ2DZi7eTpHyU0eUfOXO5hUs9uYd4k47jF+YrFpdmkACcBRHGuEj3+A93/j
Px9jNaXKoNTCNBz5GNJ3HeZSY9xYerixK763VJQlYUi1TgZvs1qkjVrDJdeb6W7AyQU5qTfcR8nX
iR+bs8CJ9Y1zWLmYVRoydhCBXNFJEFzcSI1AlvuQavSdlcb3qdTig4WniGbkkFlF/34S/eYQjNad
Kab3qYmDmhmetCQEH2cYqdOI5aE2UH7n7de4w/wEIrQW6WCpyPfMdXFoe+0B7dM+yfXPWpeCmsmj
CqOKst6No+o2tQiWzed21524lx+naOBc67TvjV8+G0M47QDPyk7U0bHT1nO6Mb0XOOPbZctiovIA
XVCWcViwVnOvagLyp1FUPCzuc0mIAVhTwC0VvrU0qRlDqnrQRGR7iqkOd13me6HYYPkiQ6lGjipG
Gn5VHUiG2kR6VDuTdmXVR3GWHVEARyak4NVTG0L8lVnpdt2LuyqLvSKjLtcVtjVoh95/FszsEKEo
AeXlGBK2lsX8nECWW4gOaIslrQJfQYtV6X8Clvw841pCRyVg2u5sltlnkHF8vugkxSA+hBkzHjAY
QeLV/uhwDyAAh/VlTT/zUroqEtnpw/bo070wjp+tXNrXXf9l8fCJMNpK9YCsLUzvPNrDLgwdwZqB
AVHN5g8XdHkZz46kZsdBxgkoyTyK5Ld+mWBDHNxVOXDlQKOv3mzwltar1hZEEPgwFGrPBMH28WK8
CKQoieCuaqETMMB+rNt+g84Iwtm3lDPlk+vAQg49y3uEpVSOH8Jk2iDLKBeh8dvh1j3AQWMJYpGm
6tmCrRznMya5JRsSHNuMoKnHkNL4FoQZOEB7CjOQwJ2+7yP5FErQMcX0YOTzqW/mQ9rNJ0vCqDCJ
vmagGttqKOmc6x973byZJNzDpGqiKfeFwtzByBqaTzTd7iBxzwR1kqo8tGJbcIMeQw98crkrAMtv
hE0XW8LyrljjIr+zmP7rDA0FYS3IQwGKDhiNYJj2Uf1TUX1vstobzTip7Ys8CBv70MXeuhpzFSF0
INenLAzVM96XdskHDVrsBPsN3sFvRcKbY3o1zOoMNYOpNdNBUc5tE7tS9JqXX0c/fCrR8fVmfZbQ
UNpa2OZOgR8eYGlHr4wj1ajHSWSx+tKvYRAPfW0449h/yUeF6K2ePkutdAN5hrU/7gAOHlRBcTrT
gOjwzSyxSlAFJ24ntwUAWej8Z7N8O3XzSxI/VBFuoLjZGe1JU38qNB7FcbLzaSmURVQF3JejAsal
bNc6roFziJ8ckMGeuL/9PoTqKZZfasrYiLK8CKgT4EJXk4OreDz70TlbaBMRHpV6f62m5wqbhSz4
1ZV3mhDaSa24IX55H6/KNeqCJtG3c2cVMEi5r0eiH6nwCYIDtqnlfE1xeiivfUDnB+EbrRA4c/ea
GzUPcOz0hRSz1bO8NZdWm3oUR36VLs9gKK9J0XyqOZjSxNzQHby7I/y1SlbRgFgi3Ypn3CEjUXTz
4NYQ/SvKCVdk2v+fa2MVWwr4gcwlfa1nWUbTYk1XkxCc/DzZGGbdGrb+7dYXsrxTpBhgKP3xwQzP
ByMxPekeBXM49cBITMMb69s6wuG8rU6x1V1ldI0ESdI5syHts34TCbpczz5YrOtckjgLaSrCGjwL
lQIY+2WYYztqO6efRBzi9F0/A9gP+CsNX44kevh4Km/MojXyok+A+U/YL51VbboZ42MsZzsKhhsR
yLvHGFw2lRiMmG/daNFHQmRiZ6GcSZG6tanbcow1qDJeBV2z083Hj99pzeb99yf+M9zqumpkpgDQ
2VDOZdm4Q9t5QrfH9OdIKsQz89rD4tYGirZTaFjOhIBept5RI93VFU6CSqQR81suT7tcsg7gx7xO
dwVp9MQy2wi1319cf55zFQULfajUNG8p55x9LGHfTFLWmepoGKB9/EkuE1G/d6w/Q61Onsr3hWbI
mPVTAzxTAJAaaodE0YH9gdUSejtJoC7H8d7HHVEVhr1RWd7GM7w/0/88w+pYatNRbNRBVc5Gfteh
nUuqoxL8qnPrVtJoQBNeVVS8Y9BfdVW5/3jsrS+92rCDqlAyy2fopXd9tk4GgpwYTyQ93qp2rLVA
/0w+S1O511AGvKjNY9JTqzodalAKiHPq0t9blvo0GiVBdtk99mX/vaApvkuA6cjanTzh4dyGJVZ3
eGEG1mPq55zOZXKvGMOd1sdba3Etc+ABMb6iGUnWuDCjJFsdHBW8k8LQ5fpuTqdr4BKV2zY6bXJ5
uMeZg+bNOqYtxXhSK2Ff5ObJEMVTGPYWro554kZafSM1Elb16hPtIFTwMprTfUu47svmVpy0X35l
3I18IC9tFQm78eaXstjG4rGMbcsVTDq6Ycm40oPmiql17IzW9KqhGeg8g9kecBd3MPQ+FUr52lsx
MDrEDB/PhsvQz+LSyaujMWSnV1ZfoM8jOVWUvjyLmfE0VsZuqooTvfhYL8L6yCa8/BKCB7yaNqbh
OwMrokGbrk5pkF6r1cCZqhfYXCvtec60fSjRTjcqr93UuHSZorR4zXLA6mm7EQ++s/itN8OuDnFm
A3Yd4eifCeFQtDR7EwVFWEyOpaegUA1uQOqxgzcHlXzX58N9b20pvX+/2ttjDgGPRLiNPSP2guvS
fFMlMn+aFWepM2o3t8p9NdXubA6dLcty7KZsUBC7U8MWte4UN8OhHpNv0JafaiBGaH0x4BWsOvWE
NLpLQK19PCWWL//n8SBBaKK1NBIhDKdqzZWAv/8rd+c3edUGWGcgoo5OOba4UnuvQTPJiq9CUm9M
A3SNb4ZjAdKurNFSotCmJxr6eiLIapDEAkw78HbVvvLRlQgR1qXa50zUIw9Yeevo/fxTMmjUrwLf
2sFvfhja6RVg1NEQxnu/GCz28BIxO4eXrPlcXUGK0wnbZkSkSGz4CfKTQa5OG6wDl8zKK0cNvxHA
ZIPkNSYd3pWGGWyTP4Si9SWZ5pM2qa5U0evyBcUtXlQYINWqW86PVJjugmJ80M30SYgjFnGGAfbn
uaZ7c6bn27DuhObKRGQuGxh3T/z/DQqCKObIeDSAHMdq3sP75QIZHztJc/SZtk4q42P0fSgoAMyK
E3PwERJ4/SAcsG6xi1K8TSfVs1BgAb28TopxtCuxOfZGTVcqjb+D5vnR/NyHoG8C8ZMKwk/Oc8+a
wgPQRMkRZYQVNcaBPlARLNRlXT5KGW4iOJhMUf9DSQQY8xPkdOGg6cVhEZbUPp4DO8Xsjm07X0fK
fTwGt3EWP+sJmJAxw9+cInk0FfSbIbaP2tsiiG9yE2T88GLUbOMSwOqE5usxxrKk84djKXawqukb
Lrtyl4q+k0TZbgILW/hXo/hSpNyTeTIfIzPlZ0NYUk4TPi61l0s5GUmuTmF200lUOYuG8nWb3Ff9
3Lh1Wj1NNSLwJucGEmIfBwiAf5edrdXys2o0+yWZIeT+oarGG77WwW/6fZ1HUCPzI9jWmzGV93j8
7amHkcL6FlbDjaIE96mx+Fzowa0+BY0rxhJefn7a2CnXDK8ToQv1tTkgi6kRHqXVs6CGsasnyLDo
TNxYl+8cp29XymrvGjHwEa2IlSIeoc/PX2SHB9mp5M/QsyGr4FZypGV0flK/5zfh1kJdwqI/28I/
61THeRVvEzYucd1gqBlt44Nhq84lFW36GvdMW093FWJFjDzZjFz1YGzEapfVlkXL8GdQa2nt+Wsv
Eua6a8w8rM74ed/TVn6dnCW3fJhuwjsY+nZyBQ/5Jb3zXX9Hq/KOpxgcv99RYbA2LksXYRPNlfDA
F69b+tOMdY4k7fN+xn2jwr1hsEsLL/IQx6y584JqizZycTSuhloFqGhbI5EEYEVjX3BQ0PtiN7vb
7hhd9Sax0RPwABpRyTtjYkKb4tuPa7Sy1YGwKc6G8SriNjWU1lVTzl6tdNc0JTm1P33P1HnfyclX
ExVi2ikvPjuLNvqPfvqrDwtbMJ/K4ronaNbzLS8Y7W2u9vL5VvMdXOeQqybnpJwat1kb3mstfQ1R
P0o2wjhaKmkSak3YXxO+YT0ou1rxTEtwBp+0Ml39ONZIKnYpRXklBr27ZHlS/0apaHuRVCc3mSS6
Ae1fcHQSJ6Q/ifjZB7XawDhBRArSujKUlEJ/wlQaw7nnLnDl9HoePlXGp7z9LhiJAYaxI4YzsdVR
QdRIt9zt7CG4r0jSSeVZ7oIbmvCOVftcRrGDG0pSF3Q/YeQsWsc42YjmVqHFf85uc+l4XyBq5uoa
1ZRKiAqaqdPjzTCOvwp9Yi8Pn6YhPLSNclZHyiSY+2SSmdiVHFxj23ee+zs9GOzEbw/B8COeN/0D
3q6d5amWf5C5kXyXOVpWEUVejUqspBPa7MDLkARjr3DsboevwTE/0NuON3g9H/jg7n8N8r8YW1nt
IGEXq5mAROAcFupzT4gRdnhBGiVlNCzPmtssOYc+VnrVHQZ2rjyoW/vmxcsvq4y+fhnKlaIgF3y7
yjRrwJ+sbZnFpPEzB9N2GDEZJq+6zaQMFtG4N3tYnzqIpLvN3NiqT4gPsBp/dd/LDJluAYvxKU57
3S03FHj9Hmo0UEmOQSTpbvV/bb3xal+BLN+PddQVZzxpD3otuoH6PC5XWX0jI/c2Y/OfV9MBAyIL
luh3fftpGxorMyvr2cDyL2N+9NNHPHo+Dobf3YOwgPjPEKuv18ttYBY+71LiIZPBAimzJy0HfR6D
N2i9otkCaPw+SP6cs/++FFdSRIywVi7wJqIkoS1Y5svQYzbzQkPMz652ZMG6S3vaE/FKkSqcjIhT
ADXQGkrjynSTAcQaA3wDvoURsPuJwky2j3zRRj3uBAR9eqbYw2h4OTomM5+wlgwGT+qlByl4zhD4
G32Z2BRlD0qiwasfrpq+7WxDzlC93QnCo4GZ2KhLzqziP2LdYCF6mGt9T4mOOfQ9wdAPgY1+CgSp
uxb9eo+BGq5DnaI60my9fvybvI1E/vlCAOCBcRsS+Kp1xbSsIdM1tZWfZ1j4tuof+wbDvI/HeHfZ
wDbD+QNrVMqFq1YSpP8481UMIqbmju12CTvvC+ub1WB1H1ko9+ovFkTs0sQ08KoOwe7gr+tuPMWy
VNaTwaL6D6ZLURZT7bczvJ/i2q8SMz+rN/OXAO7Hc7mjEuc7/Mrp58YdPTMCosJtg994q1C/yg//
+6H/Gn11AI/i2OC6wuj4GXvFGdyD4o6HxKkXxoVxrO5jj2HFjbYVc9mSVy8NwgNNNKtOv6z0waPQ
xmhUi3PbKQD3woc2A2lnvErKT71/DsPHMMEcG3xBgug+1Gq3aJFyawpzPnPxH3ZjGjMxpph2EwUt
J2wp6EZl+1jGRrYf9IDyalPILv7MAzbQ+2RIxIMVp9KVYMTwb8UKzQYiT8m8ihrYhH0qfa1gfdgy
lsOeojQO7ikCV59RCjwNK2wvE4BUJLsZXWCLbE+je0qYqGq139XuJk3Rz8cC+fL2BrsxuxoiOhZp
ZAieUE7cJjVWnqo51DRrdhD0Kgjr5iRkjiaF3ygm3sRL0/dc8cBKxXyDAusa9XyFcxM4TszDwohu
+ljCWdamu649+C2WyoU+znYgYqwlRImn0RIK+uHLx5NzlVv+PT3MpaGbGFImh3Nxc9eUeWn5Znrg
V+AHuGbxnUUgnSnNZ2JrPPh6zrIRS5t7H6YR5rGNhNtI1g4BbuTpnO0abT5KevxpEsRvPWbtNiae
LqvOS8P418dP+3tXeDOrwEySikSMowBtuFRGt1Iit3gInTM6vAf4Qz4S3TR9NMr5qkaNokIFSQfT
GxBA58JzVD5YCqbIBMZOl6Sf9CJuTtbkD6du5hgYA6Gji1BudvLkq/AzICpFcmwblIdb9bWb8Vmu
E1j5uJFpoS1iymzkL0ZvUto17KrQIeQAGKh0Vyp/LU5sSWUCsb2OxPK6DcrHKev3tHCg+1tmj0pc
W5INw9bPrO1qjm8VPz5GpcxdFRcEudU/RU33ifrIs9xwNRpouB5JKh0QVv6uT5OVxKnAgI1faZQS
Cbha5TkXuR9rpW0iZg3z+gsGai5HAACGaaPocRERvA0AldVmmmRQtMaAAJC+Hrus8/0Uifdm6p9E
Vd/K8G2Ntap4KFoYatpAwKc8UIf0JDc7LmYNiI+d4jG4D5wSfvlWBfIiTFheEFgOFhEwiHAYe7tP
h2quKLjlgUbLdq0mO2ZGq/2cfWpU/9bH/J0U1cYnXSlbGW4Zkn3SMgmoL/VYQ9ZWYyUMBNVuhzMn
G6BHiQfBqhzsjENwrFya/MSdAIG/2amh10fO8u7CJm/r7XX18kFWHxzZqq5NJhel3IztBBxCoTz2
8DtkAXt1czrmBJkpvo4fr+fLL774r6oUnXR6QS70TXqpZHitZthhzILtT48k+45ajzu4gV1glh+o
Iz1/POJK0LW86Jshf7db/pWMGKZEIhhkyCWSlp+7fX9YwCjKs3zYAg9e7q3LWLzVcvAvyqFVaFuH
bS/2ArtVVajfWdONZ8BVNOeDNfVXgj6UtpA8Jpl1UNg/3ZB2IcyxvawtU0+suOC1ReRKU3SqS2kv
StUN3bzAfBN+CdNKbLgXxYZ4eZWq+efrkM9HFkqCZLFOe7sEqHaOkRaN6ZnI0daS2JHVYi/qL1Lc
YdHC5hXbTXxMhadKLu1BPo45ssxiF7X+bWDA8kERo5lfMfS2J624iyrwUQ0yAlFzKdJQouq6jeTS
xe2BT/z3A6+iGw0jc0lMh/Rs0VYdCT8VHaKa/7IxaZbZvz52DIyZiNtJq2vi6ocE7qgE2jjzWbwG
XNZhPpiPjTs7s5d74ua8uQiNl3diU9B09PWcyqt9SDAyq5uQuZ212HQKZD6Z+m3jhbaGWP7+71VQ
5FVgke4mO6XszOAuxK7dTZzsmljUt7vuFFDp2gTIvpfZePNmq+8oJrKA4r7izWzqYPhiljQrQPw9
ZD8ND59Nl5KVIZ9Gqmnk5vZblCLlnd+ROxnXDQy2JIhvq+mtxqE6lGaZnCN5Oo3dl2EkAW2kGLsu
XqVAJuyxa4I9VjoOFVZMXyAHSGQjk+xF9Wl274L8RdQ/QzJ2MTHtbLNq9o2iLsWJ+zq0HLAMBBw1
tqGSGB0jOXFnMVJsCcPjzE/2pvnadypxhLyRMpKXKbGaoApRmipqQHOwN1qdzbm16EenLjmb882k
xIgi+7t+hlEhSd96tX/VZ5IljZ4d+/glr0cwW0OZu5ba0+XeOWLWYb6FXdxQSm4rGKmrZWrriSYi
PzEv92plJPaUhBt78Xv7429JIfYOFNGgl7+dheqgxRWMs9/L6lndd8dw37rlVYZLIM6552qwZzCJ
o1e47VPs/Z9AiRd3M/CjizbnP4+wWghqLESZH9NnNehfMg2P4GL6VPihg8XyJzWijcAs6TD9PFUY
7E0I4NTENoIR3wLaNaX2YY6GfVeighYwvu1A7dArS3/jlVb2h0LpvhWVelVnuounsUpP2Mer+DJI
Wp6dshvV70WevvrRjUiuxC7T03NSYfTavcSG7CYTtLys9D4e6TLLzGdCA8zSQQzPEl4tXGsACzj7
enYmGXBPQdnWWTmtONxIg+WF1kkvFJqKInfoXqT5rsuuBPA52RCixpFdIZ683mzuZ/P+f0g7r93I
jbVdXxEB5nBKdlZupRmdEBrNDHPOvPr9UOsH3E01xOW9DgwbNjzVVazwhTcMrWdnkfn8/c/7muPO
ft60UifXWTTy5wqxmRxBOLba3uw/injfGGhAFVeejE4EEgHozWKFTpiR3YXBrSI8AgpZ+BkXrpfp
c4iAEfAsYbXOf0Yr+VZiempyzC3EmgbDArpb4rHpQQ8Ob3MU/hK9XOcGVWXtYaAC7vVLUuuX9gQw
BcVChRxtljndQNAMbZQzPtQo3vOPTueFdtdittn+6wIha3460mzNLYT11TqwEoKbKxACZEjGugZb
pnQL1bsLR5RW9j/l8NkRrehvj2pP00ZRj301uQ2HtkwFth0MG3WGhZD00ht1Ntxsq9dZ1Bvy1CJT
t8U7r73xIyodrJvXeIfeWw/QQbun/rn4/V8IVV+4xa3PvBaItCQDkT7fP0rj9lFsqflnbApDwibO
2Kv2sKGd4+TbJdjIrBf5Ge0xnqmTSItYys459X5vII4kAxLQjfbg5srPdNLwjDeRwgPRhwi6qADP
5fvGDWyFrDqxsoMu13iVyLbkUzxRk+SVeteGmHSzcJa+JiQiYB6V0p2JnI5hztYiFd1OHOssJ+Sy
PkBl/8BIxqlNWtErcGt4LCEKS9UUn9NyS5lkWStj2lazJ/XsB8wiSxSIFcRY+AFy3zid6DmttHSE
loaY1uDk2qpzDbsMJc6PcSbCkgEvUo0Lb8TCEPPeq9iYwdgaKbOgYGJC0/e7YWGIS7cvV82kjaCr
VDjnkkdG7hpZ2phTc8J/6tm2laPUqAR+Srs7yLRdeZslDsiFTEUycUqaGlEaY85RX1oSeoOArNMx
0PJDYDx1SMEK96q8AzFip4gk6nqxHtNyh+bjKo5qEUD/81hlj2FSXTWqd4OKpKOOBypNa0XwV0KW
vaquTD0ODokl6y9BupCqzGBL03GbfjKhjjoZcarzuD6KMs2rMy6y3nedUUI5ROzf/PZ300CL6tK3
uBFtFcZoIyq220Voyfq7hVP19S7lJ/AqGNhHq9inz16oKECSKvNZtcxtib6TVaFSVYmq3vZAoCho
B1rmT7lA8o8w1kl1EH9+Nt7IJHCaku/ArWyrTnlWjeDfbyLEPYhcdVkm5zGt2Vkg28+Q4eaXgbdZ
02JTVrgn/7HeW9NRHPOKwpkTYaC6AAiYST3955v8M6wlzjqLRpWphRtyBYbJzy4Lf0dwUVQZixbv
aTotggxIoqLYZIktV2C9FcZDkP4J0RItq70f1Auvz/S4nF86p6vANjm/EQa5j/SoZBWiEREA4SlU
fiZCtTDIjFL6ddJTHHNy76SZYhqd4OaI2gR23JK/GxAs06eenkCQ+FdyCS6j6DahEC8UGL5eR+fz
m0X8Wt/5ZTW1tqvqlyu96fK/j4nPB5h+wMnUogJIV+wyNT2vdyo83cQKbEGWV9mwsHWWpjKLE8K+
tQQ5ZecIQ3GTxvFtqyrOwnH90kThxjjdnbMYSxCEesw7xhj6bOtKmLDqOYlYvhK1jyG+qi0wV822
9rKl7s3CNpw9vjQi9XoULF4Nt7BNOpdlKmAfG4N1B9zV/xy9RSWMac992flQ+ibvHPBC88uxTjHo
wu0oP2rWTakiuB1XCLQ+ugDT+CG05Qqn0KWXTHjA2OFJrceFFPrCK8Za06slvyGCF+dHTxGksWsz
tiZifbqxYtuo8Ik+1QVMGlg2sr7juvqdbJYc42eaBv93HE9Gnh1HvYkGPUwZuZEOZeIUh8JxAbrY
abj3/05VkQLgULWU0y1OeHYWp3p0mrRsLl9Ln9LmFm09Ko6HyBeeWkFdKbG3UfzxMMieLRetLbeN
0ycISSfeLkQLdGGrX7z5ThZhdnD9rkgMr5tuhrUJhTHeTGEEUEJ/NYkN13AxuarAp7EXFkb+GnXz
4VF5m7C8fP55UaiUMhX/F66MHPTUywioaOVvAgAdmriDwoW5xVKj4eJcT0achZZm2HhSrbLyavmh
dzdWWtnmkl/nhTzmfFqzBzUiw4jCkgOFC3Rvmpuyv9JcIlnv0ETPWeavuiBwuqFbFaO0tfRoS9Zz
61PuCALxZ6eOV4249Np+sm++HPJ/Jv4J5T+5nZumRqlb4V5JBOAz9FSl4T7KxFerURyj54pB1EPA
EHxI17lZ70ZL2wjR+KyFwWEix3oB/fmouxNGD1lTZR17ItRMc2+hexFJd6ie2l76WgHv198RKwNE
GJTIb8HEjNhCHVKCZcAY4cqTf/TgL6x+m2fCPkUEVC/2cEWdwjM2UDbtzP8JFMqO9F1IUKYP0VZQ
fgaBAnrURRoHeXyzYICheXGlW61690VstCd/t8bWO3mqjuwpEDwv7NSFfTMv+CRlDMezYd+EuNlK
K9HRTVwr0JUtnq21cSOOEL2c0pavzKXTefF2PvlwsysK2cCyVGo+XLgXypWy8g6BM2yg0f/H/WXp
gMwIif93JZ6MN7ubojGIRNdlPOoKjeMLh7C8aen24qZbrejd4wZWwmzdspfstnhRnGQVPC5CJ74W
U86O0KdU+cl2hVYaKcN0Q8pvnYMwkmyHUOHRpra96xZ3YwTCbYrYFAjtpVL1dDq/OynTVjgZGnZP
5CODzunFStyTrOuq+BsPo1MF2cZA1d5EF8kTtF//4w6bBRygK1tTDT5nDDx4WFdHZWfhRXU1PUPt
3/yWdUbSZvX9sBfaoOcLPYs3xNpyNd/gc/ugKaMu3CfYDml9tqmbN8t4lEGeyxVtFy/dK158I1GT
7o2/fZ+v8s691mvQNMI7qt23Q96vRH6w5h6//4lfoURTKHayI+d3NqqqYm7wQcpVo21EBLPXmTPp
oTW4or8gVbpbWpXFIWc3eB13aFpnrIqnVmv6CDeC0QKRv4+i50GInRGUr+uL2zYO7F74Gwfxjjx/
YdqXEsaTac8Z9IPVlVFUM+1hQF5RpfHs3orSJDp508io36OpgN7DSjQeB/9PwgvaJt6qTw5jfecJ
oEL9JTT553M8PxkWOEFsO8BkfjE89Xo3KD2FXyT1VwG0y9brHaHz4JMWV3WzMfxmI4iv/mBdhZC7
s8CAj5Nt5f4uKMWHOEifxhHqjeS797HQOm2rOj2w7B7T32BAox44NA42CEoctAw9wX1fgLLMEG3R
b+vUffMUYEvioD5p4WjYVlHd11q2sOiXrvnTGcrnZ7/XxSiOpmunqfVtQKfBisTHSN9+/2kvdF9Y
w5OFnN2xVChovkxxT7x3S1v8i5CF7/iSnR0BMyFusfaxDBk21P6456n4oY+Q3Ju7/6LuOfN8+M91
jzA5IFdAoMBFZue/trIx1EYqI1FubpKcrtQQfegmEtZF6/4Zc+UuMAMEDaJNkBOJJ8SGlbZpQ+Vv
Kbobs3grK2FTy8BzPHXToj0JeBVk7As+xCtR+Kub/BvtICBlH1W144OoGtVdhmYB4gX2GCAf7vOI
jg+Cym7BvTbWoo+yR/sBzGvRb2Rz/GVmBgwunz+5sYdMQC7IfGiNADZfswsSy6nwc6myFRLOTjsm
9z6Zba7A1ol/aWq38iIUY9XrXJZtpXbvXcvdiKH6O7PUu2gKsIs22cRqtFGrZCMSYUhxdy+G4k3V
FtuxfxPgtcnDs4wK85DtpCh3SvU1ln762S8xrNHjBJ2ReOm2VFse5OYPDYJrOQ8RdRko4Hb7PLRs
JbXWUYRHwrNoSRvKuCvfC68qJULEW6ZLMMba7x64nRW6V8lQYYCe3GgSKDjF8zBnHLAG6kRtn8Gi
UvBgcapieLCa8L0gXPciiR1ynQR3XVoJfAV4RWV+J7CUJn9TKzv14r0IcCzjrkx8WxB6Owthi+Xr
Jq/eG6G+93vpudVSipTmJgOK2sgGULtDpMCL8R5CtBEH0djjBN85rVj/Kb3f35+Hr6dOMXVIZBIw
nOnvsz1oRR2xVdyUk1uWnkWbzPtluMLCS7c0yOwVQeJS1Nq0Lo9dUdstfdg076A0yc73c7kQP51P
ZvZ0yGWWtKPBON5Leo1OHn4x98SJ+d3kbzZCHrfzdbuWNzDE8DMZdsnrwg+YVuv8lp5+gAEbVQKv
90Wyv8eSLNGkqjyKD826v0a1Qr+JH00E1EdHgxpq4+GePMY3+Xbp2VwaeZZIdlGbCVBQP00QHFHq
yDMqqCQYraEyFREnLMx0uo2/zJRcGSUmGcT3vG7gpVyjZc541bpbK6vJqlZY5zvl0G/T5yUC1/Tj
54OBlzYpIRvUkeesU6NHHNSkaX6kieh4McDuRazL16CX6t8/Q8wBUpofBUru5pyDdbrv3utHOXOm
5lezcR/7l/BKvwoPXHKLIf/SuLPSZzBmcR/UTM14DOki9Pv8blKdhdW5wtsse/Kv6pvhakkB7kKQ
dT7d2WOL/XZVG2Y5fT6s1W6HPy40PPdOAdej0rdYwoRdugBOV3f26FaFpNIpYXWb5tgHgAXEuzhY
6mEuDTI7AtgHpaPLrjz25VPlYwxXAnFf8qRa2Iqf5aWTDKURqlzwZb6Xmwlc1vd49CycrOmLf7PZ
P2v3JyOMZYEemfi5I/SDsgvvoIM5pi0B1VtyuroAcJi2Aa4PdEEpu8+heqanhW4lZ+VRcd/DmJJB
XeCOk5tXfqw+Ib8IgVQc151MT7YcJOQ+yytNpCAWteCN5dcOanDaebcp8bDsib/0zh0dnBOL/fdr
8tkCPl+TKVr6h4U1S9Bc+F0mJCzxCAXL3KK1D38yureOhqPb1rZZEb962+La3MCNWhnX2V9/O+xU
vARuqrtoZa201fc/6EIP+fwHzZ9NAswwmGhh8ht+ON3fgLf+3ndo3mwrnB6BXDj6Y/XRrpU1QKJy
6aH7WiE/H372oGa6nkRKieN6Gb8F7R+hK1aDJa6TsXYQXFib2l5CA1EjX/t+3hf7j8jyYw8yoa5A
z7N5TzanV2tRXwXRVK/Ux520Ue460xneJU4bfF55HQBh0t4krHOR5nxyLQTG1rfPB0KfRaoWb82X
k8LrQ+nSQnpDxVN59hFqJdfrsmb3CoX0q9esg5CET8CAfKSrhXRXa6Fd14nkxBKScOTID3Ln+tB7
WKCgFZymhyzpBi5KMoFyULqBfZ085EJmNwUtwaKMdn3p5ts2i5uDRvr1LNR4g+BCCJhFV6FKZi9V
mJeIOAoPfhD/rJJoIzVBicmU9Q4uJ9p2HeaDWbpKhlvy9GMhthvXpDOLItc666oXDvtza5XpTmjA
xqfpSlBiEN+VoKzpAU9JmXibhmj6aeVd7tVOnKp/Q5dI1QwwHEQjq22QFaI2kaftLsgVQEcGpZmo
uzexqW3bbiX0N3lvJIjCyLs4LfD79B8TySUUbQWi+u5ZCqwbfQiOSHFJ9uSrVfXDvhSr31LQa2u5
DUeY9Zpop4r+Epd+6JgKpp8wLT+6/r6u09+qlO08tfiTFhL2MGm683PVdUwrjp4QJcpWKTjATVmM
7/LQ3heagYdy3fyCdqisUXFq117UjVuvIIkWQEbYXZwmaBR2B0mFNKQ27VZ0zd864kp2raLrmVdP
GbAr3eKZHGH6I8OMkLdmG0CyhDwI1t/v+AsnHR8KoBg0SXXQYJ8v6cmO79U6jHo01GnzezpZky2/
F84Ik4hddGdtNSfZ5C84gNwt+xl/imSfX3vnY89etKGkIcVOa466Se0Bfauk0d86r771FeUY4R5a
asnWKhphg/HNR9QNax7Wtq7uXTn6JabRvsigxjUSBAL0HeTRZ4Xeu1qabnRnTI6hUu7blDZPepOM
vW0MxU6gAZoj71SNwo3kR1sZRk5ZoyliRLsGjYd+7Pe4K//W3fG+ld1fYSS9ZzImgVkHM8MqNrKg
rge3udF749VNuutCa3QISfFdCEYvaysHKj5/uSBLKvMeZv5P+BU/RS94EtXmd4f4cSgO96ZZG1iM
IYcfLMUiX19w7s4T8sEsFnF1N6J20+Isrn8MgFhFv7W/3zNLI8w+G8ukF6kFvUHwf2nCjzFeTHS+
hjrnc5j++8mmDAbF6qOyF5FTmJhtnrca0d0rtlOmYdrGIbvvIhgTMsbeW3fpRCwNPnuM/UIJUqVh
eupW22AeLfaOJPxEUH41wIMuAZdY1/WfeLuUBVxCkpwdxdmsiyzIernnKKbX2W26cfcfvRMfgUw7
y2fvQoQsocg8vXLIdprG5+NzssQCCqFNIuGGhZXmWneCA7wk7zm9GjYSQbJ5RArz+10zPZ3zw346
4Cwk90lyJLh9zTGpjlH5Ow2xm4lr9WpwtTWCOYH+K/d23w95AUB9PsnZWaCKUsiNrk2XW2a/QR7c
uo5ijxsAcPc4KFNq3NqxPfxQf4zr9sFFV22RgnPxq57Oe35avC423JLfoG7TJ3gg26kJ2V1PvgT/
xWhfN+/5jGd7CBmUpEhbRpsAN6iQOJbkCGuVTrfiZHxaWJkPS2WBpS87OzBdHPVe7yt4uUmCXYoH
d9gbkQb1E1Pt8U2vQtwbo4VI7fKyorlEMUJjG8+NjKywTCN8Szks3WuFI4EavJXYnur4Anuy/6gM
og190xGLbqeMt36xJDpifq0QsNJgriSA5tr01/kdVfQVujOp1Ryb3L8XcVPL4pwo0M0Q3Kizh7bV
kncvx+7MrcN3AjJb7uO7TgNJlxEjmDLiiUkKDSQ0MuIQXb02xOBaTPVDNyTvnWB1eHNFf8AN7aSa
5x8rGFcLnVFGR1RJNi3xQir+aAprE+iPFkLIYdStfDRHA2Xr1sEuy146FCZ4Xw+pKT4nXbL3lXQT
J/tU1TeFxf7QEZvQCGFNcSsnsIVxvNmZA4bAorJKdP40+qt5puw0WUb+ll6R2W16aJUmnIlKk9+o
/UpOloFwjKvRlrI/8qDs5HSbRS8NcL3Gh3NpAP3vf5tD/8MTvGvNIlbU8KpGacnOCzQje/4NfOG1
pSj33x/+r68U30dHQwXGE4pe87ZqE2u1KyCghMcuBW+Neli8iP27FKGfjjG708IoBWAYMoa6NQ/F
AaFOlG9GJ7uvt0sdkssX9sl8ZndZ0zXpEGMVTLMWG0FzsOlp74z1lIvIK80J19ZqSQh4cczZ3WV1
LhoWHmNmg92sia8mFxl9HyGpuyooU63Cg/D0/We7eIGdTHN2rDA79aKm8FtqqRWJCpXreFLjaLbf
D3Mx7iW3QrEHX0bqwrPkqki1MTdyzJGNrFqFFvGjV7l72IrD6DkCrcmAYM+UX4zgvpLufb0H3RCv
DYpWSSjvZfOnhp5VqyyBw77uWg4NZUBTAUwKFn+WgEaaRVbrQZ4RqeA3dQv4wFto+y8MMQcPG0Vd
ytIgxoCHd5TGUU/Tli5n/WsCfzaNOQbdzcqkQ/UshlmCMoYvZm8Nqs2rIKsQMot9yNLNkB5yK0ju
4igqHyQZsjNqpqEteiUKDqmLgBWqlOuxB5+N4QrNlNJ/CvIiBdOaPhp18l7T7PAUkAKBW68ld0hh
ZJtIpN9lKaaeifxUavLV2He7ILtLNPGu8ISXAe/HTeZ/RF72XIrPoggNl8zoNrPSh8wQEyeW8XRB
OMsX1V9qbKxoI63CwlvVbXQcNWMTtL9cIPKeVd6MwVHNgHH1N3L/qFTNtRn2NkQup7AQBOgRGwNX
kFiiHfZPeTSRj+A6xcZ6xO47r7cVBfyhflUT+Oa+uZrqThIMNVTcHLWp7Dqttq4SPydU1eMwcjow
gnrVv4mpsjLNdFOF0m2Xmzc+au+yfufTwBKHGznJuLobLImG4ACsBD2FEiPxZqglp1cRwghF96bw
tZusM2941WgepOOvXCsHG8lM/63I5eoAkm68TdxSdqKYpqohwpou2yaEgV5sJ7H8tFI3cphPYvpw
+34F1j3+R0DJervt3Hc371ZSheRDWj4U/LsQlL3m3cjDi09pNO7uUjfGz2/YGcBwcdVzsKBdiePV
UCdYtL/qgw6i51FAJxtSwvS/wCTg08bI5kHeI+5PUQcwSxXOKloqufQQGOqz2EQ7vyp3ofCjM4J9
odfr1r2WMxM4eGUcv788lk7Q7NonC4dZ7bO7DYwbfZSQoRcuHKGpwnUeLZ8foNlt7w+Np4upHB/L
nNoEzSu0thJaiml3h1rjNoyXoPdLc5r++0k+IGVenyQ+t0LN09JJj0a+AMX8erGfz2h2sRtx3Mhe
ygCQgpyk/DPk8kaLFq716db+btlmoajph8imTpReLzDX8rjXvV0X+leD8NPjHH2/Cy5OSEMmGp6/
injU7AXR0VrUC42rOpQKoOSaXdXBVh/c/3GYWS1ULlHGJI2Jj/54nwOVK9PRkY0FBPe0Ll/W7WQu
s2dH8se+SFUGQd12Y0jJVcy1W0nvbrQYMy0M9fl0nGw0JK9KL1aV+AgE+i6ngFYiyODG15X4FDW/
PLmhNqPaLuIIgdI5Y/UiBm8oZNuh399XXPD/00ec65qHMexwo2NXdsJ9irGLR6k50OP/7RvO9cuL
WjKLWpwosZm6c6MECW18v1Br/34yyMh9/Y4mjGFUkQxVtmjWnp/iIDY9QQhEFM18OHse/YPyd5s9
gQUiG9THV1WGA82dC2URSHC/leJ3oQJ+ax4a7dAM3MuIjpfi3yA0Vi0ifggroWYSy72tpc8C8t86
LCDKnhSeyWRMoyIGiqTYjv2pvmnCyRl/pYNuB9kfnLbfFcm/w+rbKbPwRld7HTXd5M6sKeHqKFO2
4VuBmLvXYWRihbZbGnYl/crAskpR/5R4iFFbuEJrbXktdD/kILfrsHzRs8TDskP9k1IbNlDiTaf+
jefSzFHYMFkbYq4YytfG0FwbnWQjsbDNp+dC6wY7s6pjDMxhzDL+ENwR7Lj3rv3qtfeAl+kvgvze
YUMs6auYoxZpYANljGj0R7/8cIvjAGxPL38I0c9ITEFP/DA1YzsBUHL2c+09DhOCwkh3enebax+J
lz0Zvehoeu+0QeaIORiJMdJB3gHxrIVikyrR1vNeW31XUQwOxsiusgfR+1GI/Q+5EZ/0irooQtty
nd7EEpGDcVBB8Gl6hCp8uW5QCkyCPxIyp+Zw7Qd3nvrHhB0BxNlPa6dRs43sZVdV1N+FbnxbALKt
wg/VRKszljdj4/3FReiNBbtOvGFbWUQWgbAGpQceL9rnIG9MMXgIyyJwAnJbItMrKfWPrvCRiJtI
4JEo6E/prT3ygvuUYt2kvW1k7VlHiss2qvhWCfVVkMs4aPQr10rtPnNtPXgxgH/mUbWPKOOv9Cy7
rvX66Hvio4fhSov0nhA9Nsm7YVyRDEDkeuxkuoRqmK+GODymatetEwrjDXADz/iodPcllbob5L1R
UPOhOJaUD9HjeUJS51GRf+hNCktfWbg6vl5k50XK2f2vSiXoc48iJRRyx/O2Ke0WPfk1GIvtsCme
OL+dp5EgxNEFghg370rpCDeVUl2LR0Pg5LnHGEw/tpB2r9e2CcgHX1WzugvlG8O11sqwRGiUv85U
niyC8WXS0V1D5e78VgFSngEfHzO6YsKdDJ4MLxqoI1lDGHcT6Pf0mqiOVivaBACNttbP0J5UUS3h
SPxaIae0XSpyyxfiI37SZGGtI5HOlj3/STLJgaqN/CRJKIC0mhS69c5I13G8K4zacJAdjLFogSNp
j3AM2kBfD4n5Xll/Sv1F8W+zKrCLuj+4DQ7pg4R4sv67Qdg9CuTrOFI2CUpP69D1MjuSildhiLNN
nkVL78IFiNy0snD9oVhecE5SC7mVijYAFIi5ZNcX6wL39jKis9u6ByCRu8Sl+5VG2V9voN/kEwWL
eklXGoFDmbq7B369BJlOSDVaaCdVspMFxTpKzCcBDpEY3eIXhKvWaozrdVI8mNmPoDLXEZUoxXvM
M3TkO2ElIYGF89halE3HbwFqjR7g+hIJReBZ/L3Oho0nGitzPH7/YF0g6jF/viBJOC+WPhdn8urS
KMx6yI79pl/VT4l0l2NNYziU+T8URzJXfmn3uAQu7Z8L7BwGNqYTNdWH1Ln2aKbpZVGViEdOUin4
o4WrMPnhj5+0FH0T3eXqq1ohobEQCHxKdpwfZfqn9NlwDUR05qufUyLFSWjQYLYevd3kchrclGt/
126XxZ8ulEjpZE9y9has1En75/yMIPndKnmUF8dyM27GVXQVrhKn+akcio3/4C/w+S+B0wwUK4BK
yUjpfKlcqPEg06dkNKuA5rRWEidJIPuEj/oq2psfuDVs6oLdaSN5znazs8dqIcO4/BOADwP3m37H
fDepegAsICiLSYV7l5q2eKNceWv13tuCHt7W2+4VKThyyl24jrdL2ogXimUs98noswyqz7TWI2wt
UP1qVypIcqwKJrK0sB320aq56n9+f3i+XoHIhGgTWIEaFhy32RWoWEETuyrwgAFBKaGKn+kqX0V5
S378Ig75jastvXiXFtg0FO5dVC/R6psjEoKgMVJqcaCDbvqVj/jeSuxt9OLR2eExiMAgAj9c0WjX
qZokyK44xIv6EjX9a+KlwOlDnQmyDZW7ecyu6UWWSklUHTUf0TTR36TDWy+F+++Xd0p5Zif1bJTp
UT7JUwaOVJG5YXW0JhP4LnP8vHAqIX5U/WPvZht8E3CDkRduxIuQJVTTJi13mW86F2Q23MRNqj6g
Rxbb0S1MXkQ0yUeotvR762rcCdyNsuLIH/KPGj4V2TSSSktoy0tbC6EqAFMcaNXUpy9wMneY021E
YFyhtult4d06ktjtIFJTDvsjS5HTpA/fL/bXvIVPejLgLG9BMi5qh9avjj2CFLEkO2O0pEp3gRnJ
GIbOfkGOmOdmdh02JvWTHJHG46jWJJitfuNpLVYL+LyNxUbkNU07tHLTX8iTrrsyeDdL0Y4CEINN
+dGl2u5fTxmlXEk0JoUFXZt/6CFLDA0qMPxQOM2hnu7EJZX2Sw/AJMYLekjTVbTqZp8RGmBddhU3
RLUuSG3AydrhK/n1NcYV0cYENbOQgF44mXST6YiJ1A5RFZotcZuSaKW+Vx5lGabdaGfCc1c+fr9u
X4PRyWjynzFm12wld1UQR4xRS6DNfcnBlGctodwKImHz/VBfrwBTnIJMUzcoxhvz94Rrt/DCpBnp
kZf7KTBpNsV+ubXzdUbnw8xm1NWulljINR+9bHTMTNorVX2QU9oS/b/ec+cjzTaEVfpuP6gtI4n+
TunfGgb6fsmMry2x8yFmJzkJ/dZLcYU55sOYg1rK3A0+689K10Vr/GphVtUjSmZZF143iSLt3KGQ
VkJO5T8eAPxgRDL68EGz/Bip0Q1bGFvhCu4BvcQ8fxr75smKbxsDusC97N764MrMMYaC0e5UtF+r
7BqNmS0peOM1V1al7gKpf6+EMliLiv4oiBUleSVyhJZQtx2EcZ8lUunoSUC5K7DeCmCGji727rZN
en5vYvuNuA4j4RWp4gdoetyAw7pGJE4395VOUBOJK6k7Jqpsu+ZR8/pjOHjIq4GhkgNHd3N0+KSj
nLVPjfqnVwsqHz8smFYLq/7lrTpf9HkqGnSsalqPx5oEsZeFDWYJTiNG+zRsNk2x1Hz/eszPh5ue
j5PnQZWNLKKYMB5V5GqzosFJ80MBg/j9pL6+CeejTKfzZJS+0AWjEjh9EgpN7mucvn//51/gUnNP
4RyCx5XOP8w7xH1YmBJiPQPJB9K9lGQAbgGKx/WYqtY6rTbiCpX2lXZvdYvkSDQ2L3wzjQRWFxXI
R2ijnE+vzq0GC+t4OOq68DSE8QNSlTw30Qa19ntMzJ58+nJJcqsOE6EppfTvJSgmhPIxLiDUFJV5
FUjSX/UgUlmkwY2oSy+4rzoq1FuxUjau+JZ3KMwmT5Z/O7kJl9CNxiDFCu2ugUxp+c/i8CepNIOE
U1779TiQTmr0r3tUoQ38MTAda2xveI99Yd0hi+3F0XOsIvIY7VUFhnkp46M6UGuKsRbWe/2ucIud
GEOgNbyVKr4A7GnT68o7xoG2s+hFZXr4LiCoXArPgZJtkrRGkLa0DcByQdI8VB0XuqFSfyYP9qJN
1zerTiY5U8TY1jUyfPPGElMcl9EkgyWqZtFNUUW7yVzE9WS8O1DXwiN29B68stnpOZ0ZlLJ2Hq6w
Pb/KQl21fnOFdK0pKL3UaMJE/S4vqQa0ylWuHnQ9PgRZc9ubLY0p+aZARdKurfYmbF948B51JFzN
SFgLFvUXLKJXcntVGL5T98q1TuHUjCqI6JYj5QHK0H+0tr3SLHOb9wD1vTs3f7AK5bYp633J3ZBm
5aqVyk1DDzHhPpOBmgmtuULulIK/3RX6rjHgUL0X6HaFcrVOUhUZRw8OfYV3QOloODtlKf3E5jbs
4d2MIgJqFP/Ud+oWm7zpnFp/soxj5eerkXRMS14wsXsYZfUOrtJ+DB5NPBJso9avy7h/VqxwpbkR
mvWRsu4i7AEs9HC+P3KXXrqTQtanJfDJka4sfcxytxSPyE5uSRhtL8sOnvCQtgvx5NJA0yt1MlAT
aBbkoEpk8qXtdxSbh4bOySEaPr6f0YWE/qw2Z8zShEoJZdxuCvHoyTF69cGm8h6U5j4WHxQwDPmz
12p2Dre4wZ3n/2NorkjKFyr4vS+0oTwUx6iMQumoRMGhpPmkdNrezRHPq60nEXkT36if8zERHUN/
jePFgPprk99EUmVCJBBggqCYvTqSX9XekGfSse1fzQFji89WgKZoYLdj9ukIbZEIN7I9Hbh80nYL
r96lj0wVhTIKkH2ZNPj8Iw+gzK2674ZjJt1UJg4x/psg3wypvl5Y6EsvkW6h2ouEFVyw+UCJInSy
prYMlF+5JchwMd42oX8oNWli8dJe34bme4EiZKDKqNx6494zrW3Vk759/1Muvbynv2S22/gIcOAa
ppxA2qeMEsaqI2ZL7/v04c5TX/DUJ/Odnq6T01MrkUvkyyiWdyt3D5n3Hg3NOhHVdebVC0Wby2tL
hUoDS0cMNn8GFanNwm4cjhVs1yF58/Pn75fsQtGCE6qK+gQqwmByrnKq4+huxS143v/H3pU1x4pk
57/i6HfabEmCY2YegIJaVKoqSVe60guh7Sb7miSQv94f6va0hGSVx371S0d06EoJycnlnPMtQD5c
2iZggdi83QBIObBr4BLXuc622EB1EPA531oZm+/H/ypK3w8///zdZCLHHuTIMLwlSl+v7yn6JZ3+
WCf/Mt5tfk2orkPiB3QnsvhoYzx1Tdpjy5OAw0D1x1fFGeDQV8FHZ38124asL/kEGe5QKaAQcLyK
kZvkuJEnaBjS4RyF/esJ+2uYRYyXhlnD8B7dDgIzwEEXQWGNGOquORd6595nMWOEQKgeGHIg5aE7
WpGbEu6BRXemLvpFQWf+Ln+9ziK7i1vbINMIPD6EhLuZ3kWDNHC8DPTVl8zr9lloXesBknOfHcAz
GDx4UnwfgfMSWi7n908wz8O7CMxbmbFkfoKs9CGrqLYzg32lijtWqNBbDUV59f2AX5RaPr7zIuZl
DTN2pUWkNBCS+BXr7ugr7vBjFmAyzRUkdoAbhaPYufLDG+b2uzddnEisUCadG3jToXyBbUtGfe05
Ci2vCh1chHf6ZqbTqc+df8z2qN4F8SPEjA2vhfXC/4L5+nEOFkmS02oFzIrRHmxaF5fmsXLFhRPk
gXPJwmcSdsqWYWAW9Ge+9hcKEB8HXuyoBusM0nTzJHjCL3bxxgxHH0Hni/VcQKSranOXhIBP6S7x
2hB527ny4ReFpw+PsOyuFJZUalgEgj4Y8gsasC2MeDa2+z8z+PgCyonR3rEnF/EdtVZW1Gi0X9WV
Cy9nMHo6+1r+RDIAIhML89wV6rZPL+A+O1Wu7k9rcU5u7KutBOoCAFyY8Cn+RDSFZo0NxwKhXZX0
xQbm23mjbp1rBL8paS3jG/ZcmoGUEZSt5WFJBmDq82jSrnplWncdXxc5b/1o7gOLWhLXbOSF1V5a
KD90aNZDiPFHzVp/mNDuM2CjaJxUnl7rwIXQnKyria3GcvQ4EqMmFQ+NdVEbPOzL1FeH9tJsilvw
jF6zLh/d2Ixh5JTCAF3Y3lunm0I2HDhFBb14KKdccD3/2fb1LbyR/e93k6+2r3cvvUwaimGC2YYY
tKsqMcM0VcMI+NvmVZPRIeoBSK4pNMjPmox9dbl9P+ricmn2dT5lNqZaBBA6WKO85JausoUx0pma
3BehAyNniv7cLLMLN8KPu7PkLBbmiDLHZFX32cRBNmp8JpXN97P4xT3r/TDLJZkSYaB2gBKRxbS1
bI6WU4RnRvjiQ30YYjFlpSVVvVM7iSI+uXDyGjRQwzNKC+CTRgPL0mBrs6n0vRDJUXbqc8NFi6LC
pAHvKW+BuiVBbTqpB6ER7BXtAxlz6jntLdAcLgB4CD04CEuy1sm0KqJ9BPusAb6frbzsFThDw/xV
S9STWqBj4ki42qQDZFaq/Gcc9T/bDvo/cM+2LvLUTlcKUaZV3E7BkGtBzDgcp0DMEWLl0MfJcjbM
0WEzbp2J5K++ASzdYQs0K2ig6vPxUw8K6QcuyXSVdMWmM7sA2duZ3f+LjjqaRu/GWBw7JOZFImx9
emts9/Cizvz0emZtg6nrk0d+yrfTOker40wy9kX704YfHQVCBUYz2ic3lcoctbKDO9sVij9IFnQc
u+V1gnMuAFeg80ukgefJVV+F3PtBFxcNNS4GSZpouupRSNFOiDfwwplcjTp0PsH3XderCOBstCq7
lYyOagB/67Pdsq8+6/uHWHxWEJidpmzw5jnpAjqoPkWt6vu19YW478fZXX5WmZl9Cu2kKxptumw1
9hBTjRP9CBNdSu8HdM2ERXdRRM8Bkb98udlWBR4IjoPu78eYrSoFFCLC5uZE4jryBzvXB/tq/zPe
DTA/wLvb6Sh6DURuZYJgqbKX4xRqEHysQOH+fgbPDTP//N0wKWkKO1VjeVWm8O/4MXWopeo//m9j
LKLRVE3S5MBoXaXQ2rKah9T+mZrX348xB9PiCqC9n65FsBm5Sos8wXsUirzIoZulqJMrq9saJk6z
BNr3o329qqEpbszeBZqzzPmY1hQmiVMJPwhUESXYYg2gG7m+zRkshRhnkHERD5AwCBss+dKxR9+w
MoDCzkmJYxP5+OYmmQXWdQ3majrEnJxl2z+qoN0PEZv2AGuoJ0M4gHXqMAye0uhC1ZQw7ux9W5Qn
DUqDHjeGJKxrAYtlE7pi4EDc5koBS+hER/ZvkS2oe6+K3aWe0rYoo1Tg/Ot6il8GhtWosuekQfXd
VAAra5nyPFoNjJQ6cwfc/auOZoKnVGCdR92AoyQqmjXX9QcL+AuYD1K/tOtgKrq1NHAGtdkWhjh3
fcvitSn6FYelc5JkvwbIK3hxZ9auUzUo7htAy1TUOYkYvqbMuIyrZicZzG2VCW0ASbSVIyHonvIS
XtWOgIdbX62Ulr6kKgrZek8Os99snU3XhqacVKJsTcXaQ+lhTxQALXkKXVNttN08m05pdatL/VII
sOivYQkBIaASNPmRjK0rewhhdrGu4R5dOgA9YKOhNWUraCFAsMcU46pOe8Uf4QVgWVBNaxOYNuTt
I2PV3qpnUZ8IbkgDr014n+UF8IoVXKcI5kMdndsusp4i4fgsSh/gtlK4wmJXNgUZ12yldt2NXPhD
iR5CnxziUl0BBDtmI2RkRZgX9ASfT88yOOwYHVczNlwHmNYYXps2x2/pKw6nUU0foJ0N6J9i7DIA
3Foh5Yrq02a0lFMHu8hWNMFoJCc1Sg6tZd4OGjqTWbTvMrZTVdVHQ9CHu0bQEwGrAd3v6tpVLe6P
0NAvBGYpWcmq2E99vWpqsGvrbuuorTehballlQdW6K8RXcEaF+Wx79dy7AL4D12nmXCnKEGr+qAO
yZUxRBBccFbgJ7tK/zCk0Ke11ac8F+BEwrMp4RfOZLsoY6+avPSzylrN9pSwFvR7C6eYWd9Lc/YQ
rdD43hc2+C6ZsakA7lO1F8ZvACb20x6zhCShG3q3bmHvo6P6BRcANGxWZi1A/TLAQQLogjmBZeOE
FHloqXeTbKFV0e6dCHTlmu85f+lMGmpVcq800N4dAD/tBNZRZaheXycb2UFeSSCc890cQkbxxBvT
J7FY2fgw0o5WEZThCKziwW4CtF+4YG262pRu23SPOhOaonDKYBdt3QROaXpgini6mfntqHlkGp6c
qt1wRKmejzvcYkNnQlgpqL3aJESRCMJ2KUQdSGCbv3DpgtsC4l6RXg855Ep9qgt4MqOowhzHa8gh
rgYPQOwwYnejvgG3z9bhRoUeM+KpFBA3UV6rHJ9o8vIicwWUyjOJr1gru0i9lvpNl0KXdgYaY3Xb
/VYpt1hjSqR5Rb/Tuxg3ynhfJTCUspPrKQKLQYObXBJICwaxxhpylesIc6TVbJebuj9oud+hKR3b
yd0QoQXZ2a6dDNuSw7NLk15OAw2CIRL9XKW9yopdI2K/l3eNc9X2h7LNvcqs/M64LqsOZj1GCAaW
5zh8D2k+nKSXjTlt6rLeAeIJayT7MOS1Cz/TzQjdI/AsLhInXSfRFXZBT6sUDzWL00gumArofYs+
tpFvjR5bJhe3wqCeFOKyMssNiv0+T5BJG+iowG463lQxqGjmfZ+fzPFpAv08eu2iwQMqBSAQE28f
BUpvPrUWD2V2Mrob7gxbqDQPxNyUeXLowBCfutlz0HHV4sfUj/B/iVYOsGQMks3SgHFhC/zicBIw
UzQzJ+TGZZRstX6jjnCYS1DdyeEo1uyJKVdWLsEcPPKZZeEoXjmt0wmim0rrJmCRpM21mqfeNG0j
CwrAwz3a15riuEWhrK1Y2cG8HJBqYOKRwDQXHLDZ1IncqX8YKQnS2gxbowpBePBMSDZKeqdxFNTM
NJzqB9mD8iiuM27dOoXhT/ExU+xN0SP3kLofI/Lr5AV8R/i0eSOL0KQFtoEDJYnVRvaFtoXVtEum
x4hg2dqPvdO5zbRhyWmMbydt2OCqBCvlO9Rco1xZxbEZJoW6aiFQ3eUPpOjvSvCQmtlEVtyrNA/M
qvGRebqRyq71DDr3orxxZL1LkgHN0PahBGi/teV1365S5zFKA8LousIGWNX1mvCHqT/GlR5EeuJX
EU4z2foKa9FCVraJLW4zY7xGn97Vk2KV5NZa9oCnqSD5wWutBfuxUoyrNK9XbZOeHGw8LRzn6uxx
EPfxrHIXA5M0anuWQ6KnEQeCTqidRodRyzdpcVWlHMzPIWwgeWnykzpTb7m8tKtZ9yyKUleA4A3W
CJS/ab/XZ+2BFpFCLDd1bvt63o5sKMXWpwkWMSj8VBTo4tmxy+5DyrOdzmEtrJd8bQnL721QG1sB
9MQgNyTpQDR4SWJowbI+aFsWRIgsIKpXjE9YJCZWtXaZaC3biwxOHqXTAq0sgYG3CPyBp8uemYcm
V+60At70xNYqfAmNeoQUwKE024GbEcSXDGh7lSq+ZoS+tdjVMc72cYJrUNLYErD5FE9xcOJn0e5r
xKwNJa4eh09f+QMTHhNpCB11N8n1kwOnHr8bDdQ32xQvUef9nvYObjbl9AJkyJ3FMgWOk7grTrYR
rfnUgFYITUDITs9GEIm0XKJk07oVxTNkD1QsAOtSgw932iKTZiPiNYuLOtAyYC6RZuNRciVZiTSG
Y2gKSn8GkaljZVF4cfPiF2yFDV/X+3xdd71x1IZ85ofc4BKkhiRKbP/7a+qc/by7FL9dDSEEgdYH
+qAAXs7FnHeX+9Ix0OvnZX9AW2vfW1OQJUcR8YBNdJupfBf13cP3Iy4Sz08jLmodLbRS44pE/GCG
bF1s7c0QOFt1dxanvkhb/hgHcGY63/n1TzItsdVyiJhgHBHQg3OQfh3kcJT32QaHtB7AUhaOEudl
G/WvJvTdsPPP300osmqTxVThh3TTbhS3C/kOzoAAqmco2599yUWO+eklFzmmrbd1aYBPf5iR08CH
6Cu25W4H3KtXXmLbXKWv58rzX88rQR6hwm/8E1pdqyabFZPDD4b5wlvLy4zS4+dytWX29OeL/XOU
JdVeOhxw1Alfj/MBol+lR412PQuv2dC/MGeTl3aERAl0miEspzeoUx9sJTqzOJbV+E9PsYhVXOul
hjJjf0Be5TvdGJgImqa5ZFHjt9BBTE7ViFNXAwMDW2sPZdDv18pXc409w4Hv7Sy18DZL74KJ0MTJ
RqPpD3aC1KJdR/BCqc+kxefGWFQRoiaKQeeJ+4NILjTo+Nfcs2EN+f2LLItrbzP5/k3mp3j3JrYZ
d9YY4eKVQhWRNKlHFPR1MLYvi24jcL/gMGiPBPeK3HQpGTe2BAwjB9dQ3+fkmjF2pn3+ZYiBEmah
NgMIG6o0i0dSjULXat4fMlzhxqkJRLu1oSPfQui5zcD7qOg+Vg8ql9A+nuV5+50JOfDvJ+ar3dCB
QqGB3By0GjL//N28DGmpOGKa+gOk28NYear5sGXFT5Y9kOYuiZ7BrjpTNf9qy3g34pJFXHd2O4IA
1h+gwrPt2hhKEOO5l/r0VoCqINFDTx1wfELp4q0m2DambcWyI1W6nz2Ilb6ZdGwFX2rmwbzhKTOF
eckpJZ6uk0NrGjFy5v5ZN+CircUoQcpI3FXRi2lHW47UC0YnuN9C33PC4sc9vGWvhVZC5u+mLSEq
6ahgO6mbGuj3rCm9GAw7Cgy1VrRhPuysBMA45a7smM+cHiKDiXFb8XJnlirUL9Q1On4+hY0larRe
Zd2W6r1VklA2uLgq3HMKbcUjETAQYqWmhSNjK1V56nXDnU3H47HwOgd/VD7rVekmwggTNl2myUH0
V2wqnicrf0mnemdp+lqX2o3QIDRe1z0yXlDFGIKcs+JybCHkUyE5M1osharmd1nOTtQCnSx3kIOS
ge/1algLOh1ImYW5Kl5SCaUgR1+1kXE5qrY7jY5cN7PeuJKnRqDHSQZp9O6YpfGPDLd3sFDLMy36
T3vH/J1nGz9EL24Q5uI7p0Obg14TpUfenKR8LcGRZv0Z7MSScAaW2YdBlleUpo+ImGIlPSrQIwyt
224Pm5Wn+FZ/tt10ra77dX+ObEbPvBhZbPzKCGYqFkl2HPRkJ0Yekqry7RJ6m/odbsKokjUIN0Bf
1WadcfMo8xtN17d2XG9Tqh2LHpfKmECnrYIyiqyd17TWLrWhCiTseIs0c1UyK/NFyAeiWwgtviZo
TXhCGS+tCqQZTp1fJVTi26zcD7Q6OYN5QBIRNU8W2I5NAYmQVttOwjxJetLUOxFBXT+5RRHJm4UO
yHA/MwOtLPZ5d6k7Tw28ChRT84eqOxVj+TrwgwrLxxpVHr8oBT/iAoVt37Jfo0xcDML+majppZ7i
71RiA32TAypoVxrl0BygMvcaI0fvsspfK9OmnnbOXGSJ/Pj0yReXKC1RjIJqiCsywYEPhRMSO76I
mwBcUAIq+noaIB2io6fazsonL8R5JRPypK0Tn1p1x8vQ1DJfoE5T8NP3G/a5yFjcuIgGUneEGtyx
cC4JgHlGChvW6JyMMP1Usl0E/eJULvTOlBpctI8WMTaKbvidrgYKN8O8uxuwWRUqDRS0LBzStq5u
PpMCvDHw/CdWegmxWSiNqfWqVrCNnVvUzXuUYwypPTadZl7Ydnpnljc6ihKpmu07owjhlLyKG+jP
FPVOSX8awJTx6FeJcsAE++yCPYlqKxsUCHPkKRCpbWMZDk3+lCFwZmhxoddeOl0Jui8g/FvbZM9N
268Gulcmjbhc72FkkxxTM4K3WnUnaLyqmXnUuumxItk9QG6raRrWuR7v2hTo5BGsvElfp4a9gTuE
L2y+Y3YP8jTxS3O6zAEk7mzpDiOgqTmqVaMTfv+hl2iQT0G4uB/oWWKJlDjY3AIrVFfVdhg98IBQ
H/Wg3gyelavsI9AxE2gfDttmZ+5K7xwk5Ytog4csKG30zSR1CRSdIsoBgMNBGmknNGPhu5t5DDe0
M686B+2HLBC+Me+HWfTIhlEnLcw7sN15Guh57uw471wKT3qWB8jVZeNrXuSW2xnso4bDyopAnTur
mbZo0MwT/uEpFqeJE8l66CXkuwevgabDOg+i+2YMccr52ChdeN6bLiSewvR0DkmwxCIvh7YXaXCU
dVoX6Wl2dODEsOnC+IDaixECXbZW0tW5FOrTFezji9qL00U6nRS9g9G0aGtPnZ9Bivr7L/o5c3kb
AoQ9AF503G8XwQuYYz5C3S87cj+7nNUsu8or9kCvhCDi9P5Zjb0F6OOPCYTiMFrouEtby5tAPTgM
J4OVHXWhe0mK4mM0sTWRqBdW/kgLf6APdXPSmvHMm345l38NvLwdmM6AglxrZ8eqf6ZwfsrIOezQ
ku2yfLflZWCKpIzNEu8GsEMbaEHpH5hrDicH//Ul7Hh1GxcBl2NnOtshXwICPw2+OArVNrWk0Cgm
NsxvAISMwjoY76B+CXiWy4608fLt+TLGl/vOu1mdN4x3aQnTxilSknnUeFzlY+Zrza80N87kCedG
WRxySm4ytJTmUZrUzfqTxXZxFXy/Er44SCGS8M/AJIuFkI/j2KYx4iM3XtoOM3gsy18F+fH9KJ+T
yXm9vRtmfox3E5ZlZjkVFK9ihnHkqitQCdDJyAAWNLamgGgfdO7/Vdb+p9hYdLQn3aAFwAvZsVtl
j7jfF970o/IQluhYJT8axCYoQqMbHSa/uwaBP3LOLL6z0bk4OCJW9h2UyDG7G74xkaitEvD2R/wX
ykQeUIuh8n8PzsU5QSDDagEolB2T5jYWl5D0UYubM9/zzLayzJK7XDUgvYuwmfVJS2PVeWI9niD2
l18iVH00ODN0HVffjzo/+KdjmDqoHkIaDTIMi+8pcjOmI0o+x2jPN9qa7YfACuBeeWaYJSTmz7j5
a5zFV4spBKAYxTgUmjRo36314yxenR3O1SfPvdDiS8VIdKvGwUBzrVdb8zUJMcxZIOASx7p8obd8
4t3qy9E7LXRYRGIhaAE6yuVmRu1CsqP6kXj1bY4s0fZgaKO49d76X+SnWPr/nM0l0CPjidYzFYOr
WyBJoDmwpbs4EPWKu+3KCdMdaoZnpda/js+/Bl0cC/Dky0boD2Dh5V69mc3hkeuJFxj4wVhkWjfR
brg7BxL/b1b7X4MuToUJfU6Vlm/7TfVILnLgojMvvY0C6PgDolw+sIDdfb8kzsWqvjgjGAKoU03M
bnE7C2ck2/IODfVVcTh3hTHmW9fH1WdSaBvMvHUCZc4lSkajRTyKioujZqO3OND6Ihb1dWo3eydt
nq0ugmIUPAiUYlOD1mokyU0yiQuYcAtXVQcVQszoHxNyRGnoaCiQa4W5VulqTQ5EiuOJcQj0BDoQ
HYDGJZzOYptdmupTmyCLyY0KOzb0K1aTmQ1/LPd/fx7/g71Wxz9eofvH3/D/z1UN1AiL+eJ//7FP
ntuqq37xv82/9s9/9vGX/nGoX8tr3r6+8v1jvfyXH34Rf//P8f1H/vjhf1YlT/h06l/b6eq163P+
NgiedP6X/9Mf/tvr21+5merXv//2XPWgVeKvsaQqf/vzR5uXv//2puL37+///p8/vHws8HtXw2P5
8vjpF14fO/733wz1d0jOoPYL8Dlg5+bM+hle55/o9u+oXVIAViBcAKc2B9sjKKU8/vtviva7CsUl
MOdAYgVTSDWwo3VV//Yz/XfbgIiNM8syoaJLoFX4X4/24SP99dH+reyLY5WUvMOo1rya/opHArc4
KCwBJk6A3YIkzzLyKxFHE3foNSrm8oX3MSgZQ5xt0+pGtlr6Q9e5uQIvFOFFkvxKa8x6P2hkhL0H
J55II8OncQFuTG90l1mk5oBBFOoFNJKrm0lX9RuTyuFIh8Io3MHsN41z05UvisbkD21gsTfG4GNG
eS93JlcJ1IEVaF0Zgk3BhILQnqIRNGIVxPbW0Y2kgYIdOphNbnYb2lHSb4q4JgcqW+jdSTTeM7uZ
kL7hSKB+UlLyQGQH45RmwsqBXDB2TprG1R2c+uxd2pDWcgHoiG/tEg1sM5uxW6guAvGTQuoXxSxa
zq7DSiPDSFEJOvIDxBgnpiTruswddFYtQO1g0amL16SgKIdyte9vJ2aTHTKvYiMdBfXXNjWUF9im
RPs2rYywb9HXUWUM9dMxUYibRMZk4azPqemqafwzghUOyGFt4EB5DG0MQUfQ3tVJ3UdUwiUxb5JT
mzK4OlV9AjNaW++em7aim14faGjnUnnKbWgfouMDk0mm09c2q7rc7WgPj04N9qMFRqNqKCEDHZhZ
BZhSMqLHhn6bLNZmpxZyPTRE5ZeZTqFzNhQpqnEiz63+JUdduF51xQRG1mR3+soqmviirmLgwqMY
yZlr9B2KQK1NbcwPS+hulJZ90JUxWtsJEEQXYhA9cpou1i46wSxU+HoUfeLcujdiYACgZzzF9xbY
9e4gW3ACjby6spUqWSuDUW37atCgoNT3J90uNduNURq6TXN8Ycge91nipRW1t6wEEVutEv1KVDKe
Uc6FWFGldPxh0NmqiBN7U06jfqOpY38ccziPw4civ4K2ojzhVmbsp7oEuI93kFREyg6TpZYOq8we
230CMURIKmTAqXt1NUhlTR0NeoooYEMKfVQBtcsxHhwQlehgJhkYzlMzUl8Fd/XECmLtVEUYnq31
xq0B+a9dWUbkMtYG5YG1RvkwFVa6U3iUJn6Wq1UEy+sOcSv68agWsXndFVocFIkOGW4KYYybWk+M
CIxwat7FpuMcVd6NOlSmGf4AynvgGeucKJsxNuV1UTt1etVYfW57RQoZHq+Bmkbp0kwCndjxskbh
d2Ao70FTVJMhH8dMbgRBkXYjJxOIjzFS9TutLPkmV5Vycp0G+EaP57BNBu7UgbjigIUYaiRJ1plV
5j+imDsB9GRxYUJQg20MKI8FhVExtuu2J5Vn82a2wOrg7VYrOUxoLYhy8CENKjWLANdqs33dl0lY
EVXXISQQRUHex9MPzVZoAAyeCACggvpBlQzBNHZQA1BNeeRDoz0ShdGbHIInK+HQCnzgVHtQkiHe
WE3kbAYtjSE/XMXbTHeUy3walKCuNQL0om36TTkqP0ikD7mnjmMOWB8YsGGpWkDG2bQ+8VYpL+Dh
Oj1QAPrv+obKKzS8bJ+bMQqpSRQHtVJq10XSTiiW1mAUaJN8fru4/P+p+xt6/u/ucPOp/uHUhSTt
I08+HLtvv/HHsas5v5vQwpwR8eB6QUsKf+uPY1czfgdaGkCU+S5tQ1gER+ufx65p/Q7qrAX1IuR1
qkHm7vKfp66p/w4PHge0WjQbbYAfjX/l0F20qWctAIfos7kB2GgUJ/iiDigYhR8WheQFjIdXFdjP
Xgp3Ssg6YrtPy0F4To1wKaEbD3/ttPIye6i3aFZma5jy/HRqVXitHsPttAT5O3a0i3cz+ecl4f2l
YNELw/OhLQDgBcyOMFGqYy4yN1xWWrUdgR93mJPDDrhodsrVYEnoz8bmuGKGx7GE+C6jdC30BlZL
es5gxYSmEAc+8szTfCzY/vE0Gm4n+FZEBXZ7kQ/QahhNlIkUsOeeNE17MWJqnHojP0ChLfeZbkGI
v2Im+pEAYEGrE7KQCuyzAfXz8/pH12B9A7kl/b4WJiSRzz3ex9LP2+MZqATgboeosaCz8LEmI6o+
Y3B7AdJtWrVQqwllV0+zqP5zFlm916UldnAN8hYRL9mqz+OnXC9dC609YTmDbxb6GhYlgE16Z+Zt
/kp/3ez+eDAHBjwqxa0OrdNFWlxKUk6l0gJcC8lfr+KQQxnjvaamMiCSbqo+pxucXNJDOD5J2fOV
jXsZDrbkYog4c20KWdK4yh7yrgk7ntdexMTh+4d8S1sXD4lFAJFEGyAJMJMWoUbstk3gl6O4vAAY
WjpW4TFInWJ+AN2P/dIy9mi86we7cJSNGk2wiql/6MCi/8RRfSM5kMdly4EIhth0Umr9PWwPIRqd
mGLdEOc6Hepp8/0jQwb088TCMMoyoE0ExIlNFllxBHybhBEQA1eaSWDHC9uTcZR6iVQga2yoTrmp
TOVH17MfMcmdULHGeMXN9NAq1LzqR4XhGgw5Gt5lL4AzVnfwKb+0UvVnynCTJtwCvp1GnU9zs/bV
nvR+nBSKB9uzeDsm2uSW4wDLRVNr15UdZb6upNW66+cmZkfU0+i/QtAA2LOkk36RApE4GiXbQKoJ
JzCl3d5SRajlFcwzDCM/oreluVlBgqKh476nyhEbobUxaGavSQ9sfaRI1yFKGZYTrWHsIKNgmmCE
atjJLiKjtkP0raE6mUHGnxmu0NGzSrLOCglToqAfa/0A9bBGySXAuSP43Az3+Ear+Crr+nXUF+XO
UKres+tqC809AW1dpb2s8U+3vYFUWOrQDB7MbNMxOQRa008BbDW9XDH0C0vApzxq012L63aQmLiE
KFndrkXRbqH8cavhAuUrds4geUpTvLWOeLEm3KcHZ8sIYMowD0i3ul0/Qe0s32vm9AqGbBTmmRwD
ZiZwVWr4iuVaeRuT6iKLZLSj8C4KzgTVHDOLdYATyzKwvalI7ZbroB2hV1JYcOKAJ5YOmPsF7JHM
sDfpFrk40o8xLTEJue6LaoSbeDS+4ObJ3Ay825/fP8pCuvlt34Bks6ZDinHecukivFsIuXAOg1Lg
rdt+k/RQYoa7H1ShQCcOCgN2PKbZQBdOtQLhsEeu1LuigfyRWYK7zyqglE3uKkYn1mgfH95OK6sY
+QoOnnA3E6bhKkUS6JlCfdopLUSagByxhsITdol2btNeYN7971/K+Gp+HQtimUieoUm6lIixbZ0W
zI4VEFT5BhTJGU3uhNj1AuQT2i6nhhuVoxH0g+QBVvOtkkDOaXBAUdAs7Ci6A3x4mgymb8DJ9XKq
7m1B2RYu5xY8V+kvKNCwFROAYE415qJKbxo5iBVYRKjxNAQUbHAsKwhE+yQ1rhMr1UNlaM+Azf4A
0i7CCOUEAvlFSFYCprDc86sYmvNKDWvV4c6qWiM0egNtI1vugT0CAS01dmkt7y2jj9cUXV9Xq43I
l6KIVwNW9z1SguceAqcHE4SQaVJQbOzzZA39+PiAGPS6rm/XQ5FH3lgN1S3i+LlvlW5b2+l+FNHk
KlEXQTuDHOMOGvJo7iB93jXmWN2/QM16TgHYTuaE3Y6jfSL4cVaBAWzT+JTogKS0QwXKcZz/muwM
UOjeCBS9nvbw+iWt5Bd1nGu+3QKoDjxCx81sTROqgXiD9gN6fqxRoi1EVnT4w9b3FefOyo4qJxwz
uI1UYmTrehRPGorfYS6vMVS2raYmX1UTkIBjQoibtylYN1Mdb01VCl9ndufpHLx7wfS9OrXTJq2t
YyrEc6qVbIu7D1lV2JJ9PRpwgSMjUngjQfasdzu7b27of1J2nrt1I9naviICzGT9JXfQDsqybOkP
IVt2FVMxx6s/z/Z8+DCW+7RwMINu9ExDFskKa73rDXXbEkM8XgOE42RWXptaBVc2gyTSBOYJK6Lx
mKniayJ761h2CgmSbFcKqztyX0fWZzNss9ozn2EIBfBt3bvamLxNX9r2Fyix0wab2ji/0HXqYewQ
GgQLmo7FjJJqrmkSWxPl9BBeCGs7eBfJSzH1NP/tvhJDcCVEtXUsGiEtum0f1P1hmadDbzwatTfe
9u36HW+SfleY4jYl5gBsJL1ifP4jHCbjix9kJ6hmHEay/jqxmCI/H+ar1UKYwPJ65LT60mvrNjR7
6zQk7nVe9/y5tpvuRM9TydHf4wqBeR6adEhrtd7nxIyvW+CSZMsZKLAuTPwDtxVy8ezNrVdM4eaa
IS/BmCjWmoB7AEb9pN4pG7ovc+U8wBTyIp2E8jRD20UJ0Mx3rQTDEPN9d3lpYeN9dS2sVbwu3438
RLsNfhbIPA6y7oGX2q6/tqruboZGFYf5Wu3teuWVNpS2mMXGPDpqvGmWWyQ/vFdZqNiyoPQDzv50
SnFQuQGFxkkxe1vNs+MGJFqm6si+PPXLsnOolKNREQJB+vMvadrbcjH5Q8oA+ZdMfzpNglNlQNyZ
MYekJ4yGJIAjRLS3Xmwc4yI7LBMdQibnipFfeIlxTJeNwPR7sybQacaiLDecre0haAwzrtce63nZ
to+KB+bVYpjQNmKvpfKvvASlJHnKZP4lwb5pm195pw7tjFgvq8YHS7QkKgfhITfAHkaduJHIiv5g
G/CiEp/gb8+98RJ1qzneadX+P4b6Tz3IPxzYHqAp6Kjng51+jGQhJneGmdMTeko6hxjRKskSxE1U
6Z0tpPPF57nAP57yrMcpagkF9M0ee1Z0P5/cHR/mPv+5EGksXIih1PgwDz5U+K1gJGFzqE6d6ewq
9JjxpMDWW0u9tDodN23tpZGTiIkbQFek/6Bh9yiydNndlSgfNk047UFT+9hRthmbzmuSLZ+l/v5j
KY26n2vbY7QHje7PX7P0K29N3VDGlUngSD0nM/Fx9jXJIutWTEG3m03q0MDODAJKVLctQn9DaPbP
uiP3u+D6MvjZpLV0wX5IHUhtQfMmRxSTTWJhV+nO6uz6w/f/+3em7MFXDOqhdfnPn7+176m2mxuH
YrqegrioEvtKLP2125wbO1g2anHZZV7OXBvfTWi7zoEVh71mKIu7f/9VfhuVfLg8aZYA5PH9v/Dg
P3Ryc6GNJSgInEAXY+7zGbWSEe7HcWk249qQQLvQHg19Wp+mEOWjqaf6Lm2Vd0WnhFBHwcwQRf9o
djjQ2Wn/lIr561oQZKPtNntUHqn1Xn2urSnZg1Xtib8jJKLPOgKtq6ssTdZtGMwqyoWZYi+Zn6oS
MZPMxVU1WHrThm5xpSnLmAv1b7OSBjIk6d5oI7cPU7j+wnTZ2i2u3vlW0UaDnA+obTCbIdJOi/6u
S/Gjk4OBUXk1JMdhRsqBtugoV/7NyYUTX8ylvVN9ca6Ae8u+qE44mv6YGs6SLq+8+24+5405xJWo
8y+BFIfCmZ9awJfzLBTaRGd5q+36s/7f8f4ujcMQKJIsCJ8F8nFiVk5knNrkgUfd5SB3kNcMs9Wd
yjHvIwJuli2780ySa79tg66lC5x+uWu1JUrIiQp7hVVoOLCRvOo0Ofa242LhvAvyLVovIpdiN3Ff
gmG+HeyFjsRf+23vVFUUTj0rv+Q+6rUXRk29YDBNXmFN2vTUk76U1/p6yJOajW98cuI4lxPlw0oM
8TJELQVEFbIi/9wUSVsUMmWGEgdjCN0hc4kYkuadKbv7lhr3FtuqKu7HRkUjTnDb2cXpv1Lo+nMq
qoozKMqTTOOyAfUrs6lQxleZZ+ge1XxVrOQ76cq5McpGbiulegq9sjpmM8m4y5hZ23HG55qG391O
nlaHrlkQdaODM0ZtvTTTcyft5hOK9wcm2eWMDRhE2Yy6mIxSf3+AxCyU/KUOXSCnKbHOypwjUcA6
omZ/SRyfXbiY0DNLpDhNIarDsHMa+WUxvad/PwN+9+5/vvkAy18biBDEib99OOv9xcxwcWKxOUPz
kqwCV85OTTfL1GLtXwq9t8k0JpY3LDfpqLKd7xJnpZqBqmSFu5+iwdh2Xv8wWZe72DWDfZ2Eu2HF
mdbLAdpXwxP7XFyMe6lH9qb1HCCbDVZ9wqNqigAzs8hpcMihky+3QzN9xaGT09ebnX1bOOea6fDJ
7AICKMsO9UgpxEGX7uNo5/cLKP6OqdqNzsNkEzoh8vNk4BDT9VOYeCYJOUFPaE7XRyLx/E1j1Irq
yzGOY7Lan3W0f69h3iRO8HjpgCKGHztacAuicUpuTV9rfQifk8Cej16yaTvOE86hauMiykwdfWSs
7cbZVN0lOb1206nklLh5G/37p/2Q5fN7iRHjI/DgxCyelfbheC+r1A8nEzbznI0Ugzk+Ehg2rGJw
+E3oOAMbt59C5jWWHZgqpPlSXY0F1O/MdGqYx0P66vrdQ53677LR06GFjXgP2XnbGi7ZLW3hMwrF
5NcPi+Q06zIhq4cZR274d+3qXedDfrR6yMZ+5TBwcfoO0OJBe1N4v6gFKXZmnJ0wgVdhBOpLaqDo
ZPL1hulGuXG7Gko9IGTs2KPce8ovN2ahPgvuEH8XXXwrcumgAtuXHvLD6s/SGdF/W6t40V5wMFY3
OfWWlZ5MDwZ1xPCIoeQoxSkNy8d18alwJpe6ex4OBam1W4MQ+YPj+Ywa6wepO7FHC1xsmxUVnaPJ
OrffQuhH2JBM/qZfwl+WYVoHswi/Ozq0j7RP2ENlikDa1DE3bT68DPWcIeENsmvRWP4u6YCYRYpY
yywC+1qskWrd/noOuhOoWXml8rE8JWlZnkYTu64oJOU1hbTzMPr8iRnRBLd9tj6vWV7tA9kheoXW
Dwd+P9jDXdc5/g7Fw8Zxl5pCe0k2vtUTdtr3L3m/rQsu0t63y6imYj9Zdv9ce3pT54Q9m6EBZ9gQ
89Fp/Po+SOuNHcrnFVfaY1OEyM9n8KNUV1vh5wg0lTfvC1B+B7O33o2TxBhO3lQDpofNVR1k7dHO
v8n1OyHqHOVVS5qJFub5P38hBu7fd8YH55bLzsCgT2BXB9hlYoJzWRb/RWxiAJyJ2p5kPMoHE0PM
KNTvTmXcpoRfxZ4WaIkn47RWiMbbfjxkqT6nFQG2Yc+/mq2Rlw7LCewt7ptqO3TzY0rGm0I5cV9W
697BhPgwXZqOsEyHiHE1evrwM0/cDzayvx+CIsFGigss4jCo+fMhQC7svPGwKmciUu190P5DW3T7
YLb1dXplruExIAFgWIwtge/zDS2F3k02HaB3LVMXDzm5iE0uPWYua/UCqFuedRb+Z173B0nmj9HK
P+ww4kRoJAC9iRUzP9xz6BM1Y2qWi57zceMb8xe5ANM0Q+hts1JO0QLdJ05WPCUK5SV7zU6a68SI
e02N/O/f/e8TmnA2OBjMoVB+MsH48435DZlQ4uK+AWQUN6LbebX+5ND9h3vddUDbXIZm4Pzc8n/+
GaFSOXwFKHHAKekmZcPvZE3gG+95iDhO94Yx4WJiY8tsQPuIjZA8M/bpo7NQdf37836gz16WCL+M
TZsOyIpJ48fjrVxa026bycBmEsuGJkRkEdhxUROjNhkSIK+brqgKbnqPUVeNapQvYO4L42eJzcAn
Q7bfT/5npQGDnZMhAPZkxvCRyy6C2sizil9mNdQU9bnTXbUl4TepeXRG3Ifb8idGRew2EnPJ0NA+
bBsqdZesu2dpZ8Cx60tjKXGnjNI8pYbtb6acSMgpddRJqPTJkEwninGFwNH5PmvKm++WERghWKS9
zwdz2ntFZXEMJRTDqtlWZWLeLXS71/YIAjOtwb5LHRuWS5/Hdt1at70L5X4K0zgshy9VZyfHRezq
Nn2UjoGLK241U5tMpGjbetuX6Prxi4qGSsp4NcOD0RZnYRbeOZ9ImVy1uMqV3dHFj+anQCjL6uPL
DXi1IZ2DySz3MrT7rxNtMNaxhyRAo345d5Yuy2jCpLkrLvW9Vl1yXDtx8dkhRM+e/Tgd3ageyeT0
fI2awLpAc0YiedvDsZwvYjelyJvIrDIy5yY51rAeosXv3nSXyL2R+cBgGdyTHLTx3xetfdkhHx7l
MnMGtyZFTIDL//kowuRyqAbTIBBikwp91feDdZZYiEYMv++4NZoXL4kJmSgxRzHD2LCCc3aZV1Q+
PV9C0Zf1V6PBeE+0l42HkP/YKEWBmC330uns55H2wui1vTMsDX5ptL9m7qwX7CA/eZS/R6XuZfJt
hY6g8v09r//vr2JjQUiMFI9StBTMiymmXR5m3qlw8hd6+jwV8raVzbOoJ4xHHOLjh2F8mnzNZIv5
nudq4+Qm6lm3rTjWFlkqrcr2be27R4yLCIPqpbcDqsHGV5sbRxDGnQe/La6gtf37s1j/cGm6l8MT
HhND/Etc4J/fxa+NrJwG5r7p7Jox5jZVnATJs9vNmC1l5Z1dLOlOV4Gxq9KA3MoQShuyvqhXuHyZ
lk7v8vk9gKppDc2rbS/7Cj0LvScRkZZJkgh4zrbPH3T+pIN+3JrYyNP+YyK0WMPdT2IFMWxKum9F
rWxMXl3CMnxZHsbc9B5s7HaA6hx5M/e4p1UzbjXLMu4VMy5OGtv/4hkpMRjZbVEW/iOGT2xQD4Ey
51S14eoMz7pZX7BOObdJX1+vnf0ajlX7GCjrcZHVltK3ecRqPNuAXLSmq2/8dR7Pcxt49DKAprOL
LnCxwTOZQYZrd9YKlHOgPI4hvb8YwSQibEbPdgBzryEBchMaB+is+bYyzXLf7JNHldV3QkyE/xgk
FE9VHWBdg21TxpRA6mUPqZKg0x6819cDabmX5qczFkhTTc9klmGe16AkFSmEAHx3w5u0QzhsSDzR
3Rnoy16H8tVgCFVoF/VfX2WHPn1nBC42RV9Nt2BsO+a/UWI37qsflIwj8nLa6Y5BUIoQfGu4YXOn
k9zcatl6CEfrfn9pk5fBM1/I9MV4oGi+DGbvEQSzxmWQZOeubL6EHnOX2ZurTwbTv60EPpwUUMRN
mlYHy0f+++eKDMrQn7qFQy+wZryvuoHYQRhWp8DF7GXIA3x3QPBhL9333Xqlart4qlcjPCZetjAh
wNynCc0nd2UBF4mT7kxpHtwAdB/9x/sUwmObyrQ+2E7bMonpSZdFojyJ5TXVzl5hj/IgcxMcvVq2
xO5Cxi9GMprN8tIvCFyJBYNMundujHn+JXWPnV9jTVE2oLrE2qkNVHJwZ1aGWTp7d0TgWeCjN+WY
PDHZOwa9a1wXoNPEKOcwBJZhl0tTf/edlvmoZWI6NNZ3fajQ+6tgPKc9xk3GaBgYevVHCBdfh0q0
155fy60V6HFbp/JpXV3noRku72vtj/hHGC9zMwvCW6Z2304cMWtO8oydarHNkCp9g5u4JmrbFuPy
6ltJQzqO70eqp4tPElGcZm+9T8LSOjuMi//9zPnHIweeLkWDRS1l/pbz/tetxrWV6c62ASfqxYsc
VMobKVPBAQMLYBgvC7sLXhqVMXNUp3QsjFt8NJ04qRJ/WxZec2UVXrBrl+pQjMDqdhV4dwCiGEc5
3rSbUgM/rqKrNw6X2c7L0NL+tGcv2RqDOXxyr/2WzH1craQXcrM51GUo+/9crVhUzWMJZSLquiLd
Zn2GKWX/VWfVN8yXBMd/tl6+ghcnTZsyPGKzrd0wYaSVvC6Ooe69jvYjMPKtyMvuhLFcdduK4j40
7EN3+ToQasG0veJNWqPYLf2ab20wln01qI2RzoDNrX4Ze+e7zV2qbQsvypUw32QIvhlSjwdNIiKR
TYwWp1w/OCMsR3CfPWzMCuxw9Z4I0ts12s5jTcAQrsfmmRlVee+Lod1QmRzaJZi3MG//H9X+f28i
/kZEPfY3U0JieTGo+egpkirGeV0Gs8djHB9PU3eddd6LNLAUzMf8yXHtoyGZMI+GR8poet9v0256
cof5FTOsaltaYvnkav+H0ppfCY4RMG3ALP3j4FmNapycsQdccdRzu4zPqmbw3E4TzUVK/HaND5Wc
cnzWxLRGo6GYrgElbOei5hcjAOjft4rzd6mB5wrRYRCYXAYLH+f9Y2J4MsXdIq6wfd/wC5Pl6+rp
WTKKy7/ppJwYVTfmlqcZ4jVTmzKkFcQ7MIxyrZsrI1E/ig5otQ8JgDCwJzNSjLMZoN23ln9YcwG2
zP3XlEW2lUkJVtyGlISGAx6C55dOzc2oO2vnz5TwNrCOCtE1e/q+t9v7wk6aS3be4ydPfak5/txT
PDWdJXYzDhS+j3rc3jeDZQzBjT3YWmkzIR7zwoPw02HXC21S6pOAtXQgLJx7+cbQZXGr8aodBpz5
p7o+VHn+1C9ecVPICwQGK+PQ5CksXzdr4hFi72HwXi2StVDKu8+MgZNdjgNFnFtqr9zBjVuxjNvf
j+fM30bKp08uuX8YxvGIPu0zjiCAix91UIzHdVoVDdkMSfBqkl8YL/50O68tNeJl9LoAtbkJ3nZe
w3XfrvVPUgGq/+xvo0J4LRuurVYMA47M6wHdtTdU6Sedte38/SECmyBpGwMrzrePqoqubXwpoLnH
hTd+YbKwV6ZXHHJ7XaKE3FgZ5LGZppBj2Ima6KRoWOYnWWTP1oU9RcO0N6oR6CfDDWDK3X6jp2ze
DgHWsEGwL0J7OEzC+MaF9kk+5D9sZHB42l6sin6voQ8MElMGq6h9NvKyrvIQpKuOslQRlrSkRey3
k74tlXcdrqUbXXiB7Hp36zs+zMbq6Kj2M/Hu31xZChlGIP6FdBbw0T8ACGVagOV6FKiDaLFX5Qbf
5ROWgsD3mzWfrbNB9EE0GfC8Z4jW/WS/pgEEh99t2m+GF3419YzX4u/Zzr9vOAyUPn5okFLzMjG4
gBy4J3y4xZqwyKt8IGMuXM1BRVxA/RW/0Xxu0mpGbEFUHtx19+RUWLGkgw/uSDFlYhPZpMUybKyk
+CXGJjnnjkzObc4eLO3iCMMKAyKla/uqd6y94GP3kQMSeZb7kddx9pf5vU6ZSeEb1gAk1xD1HGwg
d3pafgC/pSeISLT1U4ODRd0gjigmcTLlALrt1+Pe7JmXoaDnvZorkhX8AXj9ztEeH7skH87L3Ke7
QON8Ok3O6+Ryklk9b10TapeJ4s13qMNFyy+Qur2KE9IACw5Qt+isg7+Q0Gj6z3Oq16gu66O9wlxs
mmSjJjkclmb67jSmdaWLOwfm2Mb1Mvd6Lsgkh/i1A69Nth7b2ZlLdWQKJE+OelJ42L4UkHU2hbCf
uwDwTKEF2qRebx8GgzCigo6mxPCx15ztmerzvVjs8q4Q633TuteM4eVZtwv5YzAEhj4vdhXpN0nh
XaxDoRONeXg96snA6cXNt23OdLEiMO1gppV6kP6RGWR9GPHpqUV6M5bAV8aYPBoz1jvunOFrhjdU
lXTGdZBzyjRm0mKD6lpYeeJJRb3Rp7HskmDnFb04g/n5V8aqrxn/WadgWq3TpDH6sYvmqMhmOdlN
iEW+I6cNhbeH7WjjHclZOMrQNfYYaUi+41T++GQ5/w2iXoB/x0EUjA8VIrMPHIJ5nPU0BOiyuGbe
nEWmt+46fmuxPzxwFGOb9aP30+U4ZrmzT5hQ4n+rjXOBM+ymyVc+V3YhmZpgTkVGggOcMu4OO5iZ
3ufkk1TdmQFxRmqUFx5ZMF089aEfu6H+0dWQ0bhJwn7EoxQr/WhCcrOHb3Kj8rq7acfs5K/fhDGi
qMJlIjNfrb5Uh6AI0Cz19k0aEAVtz+3NlIj23hAeYefVURPPd7ad/lov8YAtzNH0KnlU5U8gErw5
/bmGQGRmzL1rz7pNmkMQquToTvlwUjkIMVMHHYE72LdZ1ji3s8hcRuQ3WYtTZ7qo6sYK2upmtevv
Uns3M90E5Ju5OeRec18465vZ4Zgv3SzK8Fk9lF6K1ZbldXuGDlEzNemuXrgkkMx3nTxkHnNBVJuw
4iDe9DmWoTxhMtKJ2t2lvG/yPCpgxmxysY5E58qCxvg6z2zalJaBllcPCPOXkmqXVhlSj7ldW3e6
uMV6kD688WYiOdQKK5i7zqx3JYMdmolp49WCmVXrJ4eJUbJqLO9Uc8ng3AxTtixOxeSXUEBkwaxT
6k/udKKn/ypcAty3LhR62xGX/uYDFB00+LbmGeupxogrytqDNXibtrK+dlh671DexP66/FAdXJrQ
rDEjxy91m6aMYt0yeIYTjEFGlzKJEcPBQVfI5mh2zqq+2xXVZ51aPwJn5N0Z8q26ZGjKmjVeKbnN
OmPd5hUj8VYZG2FXZpz1zZ2VJ49M2d51MuOII7/UGsb1OtyB0+8NmoxuuvisJ51FhbFuM0d99RHM
xskLhW1+6IsGwqhH8SdY+qCJSLO7Ym8sfAU5t0a8uNWuLqx+N0/Ge9cBIfgrh4YPxQj3OrhkGow6
M42d2xE5FuRqNyiyWGrfu2d8FyXpchV25eOExH6DTteOejzcwLDzuJyeqkT8tJeOxLIu6S60pDrK
fO9HgGRv6f0sQm3AcJMQpNxpuFFX57tTb4i/9LC35PVAGWgaGBOAnWgTiW/N6upxRj5nFAkO6gG6
JhiUl3dpvtV9HzLwsWVkqP4UPqUw/Xfag9uEw84DI90FApqDY3qtGJQlKFnaEO0K5b5y3JeurDcd
Xi0Hj/fYW868masuo0kzX5di9fYSE06zMapt4z22LI5NUi+nULdhvAi1haEMHw2ERzMz2GYetrxj
4e2HJbhpguyYakl8KdZmaCrlK1y6s6WMayNsuKRqXg7cGRGB2iHGa4/DBHA6LvQkxObFDgT8SYNd
rFz5G6s2vnECvSwlZs9uS6Bjj1NJ5fNP+RIw88qCTeb7t8DhN5lbDdskg8NqGFg4kIO+wcMXoaah
bpVtvAFunhIs6wfFj2FU3UVejaunUaHpDqBzj51aN0gHF42ytWOyWJcDySGyeJFj8LjW+dFt0u+G
su+KxUNkBmEwF7/cLr9nkbyIkKdNrF0rmGxmZW7h8OZ8IQQhjcuy1GBfzfvUiUu84U75Cn+7EXGR
4wtIpcVX01FXWYl00zDHYqur2o4H/y7sszcrM66biUfF7hrTRGP86Wdo8mfaCF/yv1jFtZOJKgZp
ywlKoDVKJQEKbcULdvWXzIq7QF7bGf8vCtQwFo6fbZSSt9LK3sRaPaZJuWBQDwjT8dmdjuXAmx9j
L7ifUzK5fUqWeA7ZL/mcHJOZcRgjTXjNq/Nu1/jKz+1p6O0agra9xsFkZ5FVZSfVNaRvtq9q1ee1
Z9ITFMld7ngP0iqZ7Yan3GwqUC6L5q7z8h1JEVW0ulcyCypiCmiVmhLnRM/Hqx4iyFUwed9XBkyM
UgYgwABMTwxMgG9XzsQLeIaXvqC50MnLSppJbK54NTbopHFKYRJTpa8EGR7Vkj793q58QbVtgjAO
VIY6yPcIQGMn6fCyldPxl0jIaQ1a3ngfQmUNXOqD5MFu+ic2zw2LUG6DrobL4w47Q5oySl0+hlG0
t7Lp32p4ihj0/0RoARnMolpDovJjnSAsQdqt76o+fPccjZmLr4KtDPnhTjlsqgyXtZ6DqMUuzWgI
phvLBx/hDf2teDPYlILn8ajUYoV8IsrvvWUwo0oXUajMXzmSR47b4qVU/LFzuu5U3sPfzK2NliLd
j3m2TTQG82aKUrhmaAQ1kkCg9Wc3rPi5XzFcKplRVIc5d3mYZH6zO96iaVdfEbue5rJ9m4HyotT5
ahnd29CFTkxVTsE4vku0m6zt5UZzWhUVzMUk50Oj0NqHo/vTq/ezZ4yIh0sOTJk/mrV1DLR6FIV8
bEIClYuOUz5EbZ1loo2pw97NbH4og+5Zr+N2RIQcNys1LXzas22m50bztGbAW89WxuAJ3u6dZTw3
tePBngQGqEPj3q4DjAQ5bssFg6rrujJYuCb+4Q2+Z3ZDQFqSscRpsqIBfpsL4ZFP6nMP5ZpAcMhD
BUM0C+TfAByL4Zr2cdJvqrIaEI9xwu8CMQNTVxLwbuDzJmm1d3N5j5WUUaFezQwNyL0Wj3Vn3K1e
icc9QeAbw7s1BozBW4KyURjq7ypbSC1BqLVZWkIIw/lHnbdXsKJRAowkiK8Di83KmjsjbH+1IUsW
b9ut5Y5MCOVRu2W2MRZWahZMj0neP7Uc+NGY1IxsaqDcnnYc6suPVCAJd/Ru9gngWD2j2Kfh13oQ
IgoKuH1qMBpIliAXC6EJ2v6GXsrZJND8iQebTrVLTMdQ7RaRBZGvWDOtX8UylBjH1YSejyMTxXAW
WwdZsC0bXCp5PBVIP1qYeeUjH0s2Mo0796vRkovR2vl7Oc8QuFMO02TF/G5EZWN3IRRKOR1//4U/
y+4KZ7uulCgXRqpN9gZHBP+UgbeZ3g8/bMhYp2DGeXbZznD6sRT2foy1RP03FedVOfJCy16YmKy7
GWFRxAz1IHpr2LoGdu19JX7B8jlOZvKkMOuApGBi+c5ZUJh8VN2HN4Q/nCcc/mevg3KtboPEfGlN
w+Wc7OCLj94LHCOIYTmEssASXFb1V0xIvlkLShRECjhGGSFZKTbhyMNbpRVu9pfwAbF004arK2Ze
QpUDqyY3fTBSAV+tEsWtZzesZwtReBhucMkWUd+vgHhu9uCS3ZikX4sSDlXyHJbmazuzGC2pJn6I
/ZKwu/Geazd5WL+50GWMqkXog1hgFN23KmGcbC7WsXDnOmpWTG5LTtW6R4kxNM7XvlxehUrSTbnI
b1Mrn5aFy9/V+CMPbGwzsTvuOcTuIwyZyTLrq9ZXZWRkEuKRK6M1MMotvQRcn/IqIWWiYZykh/WX
n7ck2NhrZNc0jf7cUSHhsNn4KNNWuznN+XRxWkPN1qXDrVE3OELMUBQoh2ChsrsxRKBCo0RYHPGO
qcGLKeZ+lyR3XYgOpcByYBd48jYbKqo5EbrbHm+BsU22tBLvhQlCD1l/jN2SW64pT8HYeXsKvsd8
cBBxtG/rxD1ZFNU3cl5YG53pkeEQfql79ERsPyQy01s4qXIzep7eOeDR5KHkeV5sUv92SOVj1wPK
Xax+1USEqnSBfYGFd3ZPDVf52WPPpIhElJ+15Y83o1Dv9nIuu4t1veXuTZvTjCXw1U9IkyKakDOE
JZwzGbCUSaBlYO1LFimzvAJH4JIxOes0tcRXKYxo8Eafr8o3pJ19hlF2jVcGURnMbMrSDDerQd0j
aiJjBOqPxi7eJsH43OKJxzKjqmLwy5TYY+FwSdhZISLB70aLXicZDKzcBnggKzQwd7C1YdmtJE9Y
s2/FKQ6HDAuyw7C26y7IsgerK17wdLf5WcaTJopDNbrdpFSVEUkahGOVy7SX9bs0JsjXTv5gjfZM
ktMPt2l+OVVq7pyyi/PFR93iaY+tLHPGqE6sTdiaq+50PM0zZzvZXku9Ee7ibaZeUb/UgTzMk9Pu
NADOLkg50TjQI4AUuHCV+1oyhldwYY922HZxkrZp3Js6LrUcYmsRIADWfU5+UTTDBN36nnfsoAxu
5YQ/Xl2N+9EtzQOJol7aXDkQBm1T7WXu2Jf0rHrXzb8sE3tLWfu7FrnKhqax35bTK57QBaMzOkpj
Ibl5ZDCJ/iJjevSjkUrdNnUTogyYMHUL4L/MRBI3GMjEPXKLRrVXYOPjqcKEeBrC6XqZvwMpy52r
L+b4rdhhaJNdGZhdiCSoDl5O/gZdamQvJO5NDbIR322/JSuRr4gUqrhblytrddR/mCuJfQ9+/lX4
dHNJkZUR8BQZF+YzqNrRt4gHw8kaIAcvWDNU35asJCsZMALzBkI2hNrbaf6jbFj00BIjwZuOBvPH
lAT1dnG0u7MvGdJz+t7jD0PfJs6uMcJd68717FOxa5MIBV/vp7V+pxO6rXO745xpYZnPOSVi23/j
X8SDFhu+aCiekkKaUYeQKvYbVkSFoIo8oW9zSepJ3nv3vlTy4rRNOkpQX/eyY8rMpw7KS/CxeDQG
/J1miwOi8U9KIRAfpo56ZGFaTKJPO5RDlE+MMIXEbgTuUhLRQ1PEc4quZveOqC+hXazSrQYx5DRT
OYh2D9TNZn8qXZw4ZBW8zv/D0XltuYlsYfiJai1yuJWEcqtzvGF1u20ociooePr5mLvxOTN2W4Kq
vf+YYSKQA600xJC7VnoXo1itW0X/U1VyR4zeKSih/hc3GXlLmpNop/nYOHKDM+F7DIm7yKvyqzNy
JqJ1hUu1PsihNLZJWG5L1/yXpaCZRS5bUC6O23E+AWrtYxM5dD22//ohJS/TyHcou44Gz5tJpecS
BnyQZfleTdMOn+Gw9wOPWy6eezaz09DiNI7HZOOHzUfRpRYrIOXfGEQfEuIb9rwg5X50nK+hDAf2
SQYXUtN/lA9E5c+xzakx5DsH+xYwe/q+mPrX0FioC7KyO0Wb+NiuNjUOI5QE1FvNyd8hodpVj8Gx
XBabrz37bPPs6Ll5u3HU89x2T9q1qV8L461y5xYtK+mYk6HFNUt8pAGIPJMOB2Oadq8sk56c8OGQ
wl55ujwalj4lrWSfroc7vyI1WvqkAU1q1yju37wf1oVsN9oNMT06z/aJGjB2UMHl/iNTp9ukTUZo
z0RjmjvDPBHndBgbfZjHqTtK5Gvu0j3mJj/HGAMwCZ7SPMbs03YNKbfY0g/ZXbFkxnY0w+pcWonz
1oThX8WjtfH8buQCJVYMJ3Z65LuTiNwngKjFoV3Pdg8N2jhYCqwFBtdBq5F2SLtAzRfcRGOGd44z
bipSn0CO33FS8m3bmX9zTXLJlv/hirq+0XTqaqX3NCCw/BuU26akSAgyyofZFJECxd7Z1pSzKovX
xGpJnLDCFwIL9DZ255+MhPmkX96sMSsOq0Zms6ToA0kcImfH8m8+4xcQNxrkcV544dz4TpUWd3vQ
x9hCQk6E8jnsKY/z6623/p+L3hRVdxht70kQeEWa7D2CwXpby968tPNwC19Mm83ImhC/AYQfJ6ft
922rXpMaIXJi+xc5L6QiDT4B2MCcKS9tSxAS6BkeJqskgF/l5DvQfFWXJO+gKdvN5vydF5x7hC1v
0Knm26ItfzKaenYpLh5hgkaSDXQOHF0xuMintuF3Hh3OEJ0fMltNhzREZ2Nn/5STqp1HsR4U+EDF
XF1ulEM2V8si7szE+zMgJaurx5wDZDpJ8mdJQ7qOJrfcdE0yX2z/e/R7ec5F/EXrn3uKUaU6/5cw
1i3oa6ceuTC/4hWSyN2aLCGKe9fzm0BuNtgq+Gmq76VnWK7C5Wtq4kcm+4FiweTcof7aK/mCjPvg
yZoYu2XEG1F4XF+MWgE4cfxd2YRZu/m0KZw633akRm0GdXAqCSLpe9tO2HcsVa+VMU/cLzXWupTP
jNHHkkiaWC7T4T71Q5rbiDfa2NbFl0LuExcuxs/Mu34wHwHO3rwENQePCV6g1D9zQOJcTkADfckN
Yf869G6PyGV2KfXI20V6t8YQJ6cp75vY/Cnx1A5D8hvWUB9rRJhRMH4VUZOyXg3tdvL6lpI5DJ3T
V00ky5Zfz2AFJD7JOQqQHZi5Q0zf8gjmqfZlnXxj5pwPVhWfqkrc69J/aMy19YPsKJR79XWqZQcM
syW3Yh2zd0vFV73oKEj8ICKr/meSDTVWWXLX+eXWhl7inn4YtHMpp9G5Q3hMR6sj0ZvlpybM83Mi
AqSsyV2l/XCrlp3bxd3BNuJbFQoa2APkWXb8aNAitmEeKvg5D5laT53+vjMqKumvDip1P9BIM7JT
4MzyUCQfPF+FvV97a3CrkLXQ9u1rZerV2k/IrnKL3yBsf6UreXpNzvyQqsl9XmHX7MmyCgL/iTPs
py2mzahf4gr0oMwNgN+xY2qv1G9WTHd+6R+bsv0CqbJujpP/0BrwA35tHMMKcsbrrAXtVs6AXVVb
U7P7ux3jYxMb7ZZpvdqGfPRL+QnBzwoi9sGi/rB4EpDojF9Wt3T4f5PmUmu7vhSMm2gGrHPeuMt+
tNccC+MfaVzT3hjU31Z52b5vbb7SDt+M0WwRoeMWH+SXKlr/zlUz06nd+VjMCGMcSn0tR/E1rQEv
to9fXQxDi8q5J+i8zt5ciGe/JEvfs3l3BUNbhaTpgEofG0BHKVr+Tm6cjNzYkVFBs6UW/V417bdl
0Nc4LIG1bz2quznbzLAl+UbYvJQNdxsRx1uLhp0WHEx76nWwcgAxomBQuPoGVugbm1aKZJEq1HgI
k53n9lNEski+jVVBCLMcp02jrcdR+eKS1dTw1ZrrzI5d+1gmc77RmTrmHYhxlobVNkmRjqMKbDjB
NWsUxYbWXHCtpsy6wtJ7pyXxi6UO/Nd4BgdvxSpF7nr5ZGXNzvH8V0ckNM1t0ykYI8/3PShRq15b
45EaTMMhAQUTWMOu7tBfJRqtpeQwwDCD6TkbWVgKnT3OVBRGRiLwE0E1deVXGGtK2lPBnRq0Ozp/
P31CU1BLZT9M2cbZnTpNK2tvDLtJ86aZrnnznfZWEGt4yAwMGFSl2ZsFy2NWgFOwGPqbtnfu+EsH
ZxIA/bNltb/ay4r9IEq8k+imt1CuQClpDdDRKG/vudaPWywO4be4GstDaBlPXBXXZYZ8ROHWBt6j
cuSjTFHdBjiwKrwg4Hw7pLMVSAfc6tAs584k3lVSXx06zYlARApw9VxGrQlSNuNcj+ZcstzF4ubn
wNVZcj8rp9gTWNju046gN6Oqsy+ncomr84vXfPU6DXn/IbaxKOmCESYyOZsR0A33kkYF1HwnV/t/
FJ2QdViWW2vJftBvPunBUUSHBusl0l1tlN5Mz09m3WJvSS4W87kcnPrvQF9F00Z5MX6RCEDB6wxj
B9VoXzkho8Dt9FbhexVfVlL/Cn/p4U+Q5IFeO6v6rDsGeXbpbRYidEFOlA5Rb7VEPUuXZCe9GUug
zjp14Ero6hn90jt7y5qk354XphEYkHLaBUF3tgdqcpwWhMyt9a1wzb/2rD5DyaRGgKS3FcZ8BHp/
kzw8N6uT703hfXFBeDsIxPvS5qroel4xktH5fMB1CcBXWwQSIF99iP4TUXHaChOlhPcmi/EOBw0R
DKNTRV17J3sqTDFomnXOWeABnCjx0FbJa+H/iR1jE6IbhA/HyOeXDopdlwkCBy94MSVcpNNdjeme
ssWFw7QShywzjk5CPkLV4VnrfPHYjGTtjz1/QjCnf+q5u412Kw6BAYFBz7u3w5lGjYJNb7BQ5T9h
I402RPadGCDcFRE5vAYPhVdRDNk7UzRMxnvupPPeK4OfnhQuZhk2/UXyp2gSgrYMWH9hbF88S1iX
kCDFpcr7qPcddLHzZztLhr2cW7blHh/DvCXsZCD22QC8rX3w2uISd+GzO4zXITg3zsgIzJ9tiVIz
yNeMhA72abOMAnxinfJfF7q4otChmz5/bb3huc5XX0zskgllEkYzTZQUChuXIAweVGjofCU4xyKq
QPa8p+fOVeINKRK5C/iUEYp37UB0iwkzgGKfYmzjOM2oXMjrbE9uQ+JUM651EAWKbLeSmIAZOTe1
k4FXo5rvHavapbYodo0laD9FRhRWLnFodRFNlQnnTV8PRbRN5GjgEk7vNeGwTABHWpBcbrVx8qYI
j/fB5JAhkQMmtNvPAWEi2kh2pgcX5q7RVfaQnefOS3AdIo/Xqr+ERYXxLUH+M40D/KvcdukUn8DF
72kKuzNs60MStX1JRaI3jetTFts+FL0zIoX3C1iZzNhn08LV5pf7yWhExBl8Gs27LOFUNpOZzApu
TPQ9dyJc3stuBrWfvlwRZlc5uwdjDpN968DmZBNJwsCCR4qqM8BJRLkqVWeOONqlc1I2pXs1/Ykm
BriKuF7Vflp/Bc74oFo6UyvZkpVDQBoGt41XOvENmSVoFA1E9ZDtKat41wYXgG1/qV5QMBUWxgWW
/uiVtNrXeJf9lu4pwnvO8xD8GWTxYgV35CkfPdZVWQOfpD6blNWc5GgcGiJRkU21EWKLyzBg3MuH
gwnnRKQEGDOo0R4ylqbl2HgCY48SFSIHPjoLk2elg4vnzemdmJaXcFpbZn1xmGxJoTGbK7vcX3cw
awSY3k+beT4j60L8bfKpO7pZ2WjI8OCVxVmUMBcE/9q0hAh2+Okg78DNLK6TABvwEYuncehS7zH2
0n2hxbQH6IJh8Awb4VDGAj7fsx4Q/AF0vetnQa75NHFR9+pgEnaHOylc9nGToXR31VuIHvjJL8Q1
1POp7wz3Bix6VLSA7V13ebeCYmYi9DaDzf3cz0zPWNDOkpa8KGyK16bO/UNemK/D0pqXEXRW1D17
91L/Orl9kXVDmMjqN8j112LYP2GpGBuJtCARiMpYPR5JNUZMS6aBpzIXzqv5zmfSBBi0qCV1TiXB
J1BoR6thm3QSWrvranrJA3EVGTHmOnipKChDBEIurgP2QAwZz3TIGITwDz0pWbO8Xxw5GSS+Dqx8
r0P7FRU/GmfvC40EIMSYP+uUVaXgYeGDQebL0GTWfwOrfCP1hqJiWdunIVcPXJ6QyilsehsHN081
BAeQcSSYoUQWbJWilboJ1Kkuc7UtbCBVK4c+9VLienURyfpfgMbjQFRtwhqr/nhZ3l7jmoQr8vOw
7GcrpcPOubzqfHCONGTbVNoTRIxhxLbpPQ6D/eCAMGCueFKIbLbOYN+rZvjCtfCABgYXjLGAuZGB
TIO1oA4p+DUIxjT9r8IH8UVEv5/r/hd6DDaX9Aazsz9CgzRU4Md/JE5cQ+SbR2YgkEcLI4RrBT0K
6pOvbTdq1vxEDTHsEW61HZ3Go4kZLAC6lYu43ZMU8oqiP6QZurxLk7LYE63EvZd7DwxcF23x5g6B
ha+EAwSGAh5wmMkvq1bc1jfZXhBOM2wGSwM1nxyhzghkSp3shcwC/E7DPc5QUKD/k8a8Ryru+UvA
VEZJucxR0U6vGQODdEhFWmT10Tg41c1a6W1jgXx14dFgiN4sIyJ8RwNGYa6ICrNxTgW5NT60/xYE
f4d+ZR+M9q/MhMXTZm2XMn6WcH7YVdrtUq9XHbV1gZDNttQzqkJbPMk+PJrBWXL1E15CxUYK58jm
dwxK95MU0X+E8KTw4/0hAFvCy764cEF28EV2BBLylpAfDCjAWZ/816TddeJfv9QZ9dbVMdQLDYAp
biD34I8JHX0UysRpTNafwx7aks9ua8bquUMKogr+58p75a07KEM3FMvnCLt1vrftjz7tXwwFEJ1h
h6VWHdqoLPzPuO0z4iD+VXWrP7vZOeHQexkIxj7HifU99JS35pA0Ra2/W5vUQT8/6fZuAa5ZBUMZ
qVCAQjBVVN5/FZkmFcms7W3aOyd7fipF/45A7bfm1zSwH3rYqaOXkc3i2CZUFOp6TjYQwdmbQUcS
Ci2a5rNACHCyZVNTKaY36+/h0EBxSBJx8Kzx6ptr657zYzrTIQP26zuXPqalTnbxwL+fZvlv6+BQ
UPRWi7x/7sKLyT8NHTbNGuWnMVEP1l960zhki3xwdWrshAFSnvqz3Iy+TXz1YquNbRaPnUh2CpRz
Swgqha8LW0sa2EiKxv6XS+wH5ZiDq3nF8GAbSBBPvU2ZiWggVzByLXEgl3zYT9O79maSvkw2M7UU
h274sSfea7PpL9KGzcSTlURg9s9Q+Pj9g53Rjf2V5KpaZvgKDCfdQomfZLjQSG38ias1YMIMttKf
jKewFBeOKuY9mb2RffKRBf0fTBTVoa/vyIl6H4PwMVfARQZO2k1u0RTWz/42tfkknPWFK7uG7kiV
w7ADdUFE0FKp0p7K+D/wTyaoS7yyIqzJbUawm1eUoCvwnKSwUGvtWye2WFaebnU7xV64nWb0y2la
RenS8R5NDslu3Sk36FFVMJteb0QK9eLGG5v8YNjb1gIJccIE7n6xP7J0uRBYMG1qkUNgesGjPzFH
I+0FsyQcfhfaJUsTYLNq04jfB47b5ituHK2IUWiPTpmqwyLmP8g9BjdH7xbnzZ4MnDALFJnlJdEN
RHZv8gBAKtEYSNTMrsv5EhYkmvizxXEN9ChXjBCO+4xQXkPxrZXm3dye5zJ/KczRhZKo4OVi7zHR
5s5VCgAtsHtGGvuwBN4VixWK2anZ2pPmC0yXP15Z7zFzAwmgANrZJgVNbbjwb9kTLBEo50TxKMmc
44Evwtj3WYgabCg+ic0LeL6IexwITrQrl1eGKF2V9VynBpraoS+IBQrIQPLRubFCM0Vbmicnf52g
wsGxzC/2IzFI7iuPF3BSxTlEWhTpDt5IVsZbKeN2z+1PaydnddtBxRDVVZKin98bsf3G+XsYTJLE
8mr+auwwR4+1+DsUgA2PJ+f55KKFtQzA3qIKnka7ng8xihE2034G9PUQFqg6g0gEpMPr7z5RIMCe
u/BoNcGN0WyALyjCfR/qO+21ZNV1TGxT+IrcG7OwpD1owOFnv1GPivJJ1vyoBTvR6s+59M0UnNvp
oyT8ZMtzxZsMOrJpDI+q98WIEt9IaVsx1z8McLz/tAtXROS2H+rCbdA0lPQMcvNVNoLC0ZQcB8G8
7acF9L6HufY6/uXmHXI1OXQdzMYMO160b2ZY13sGOYT6SwVu2CGn6rz8iB6Vh95CT1l53CWDAIAi
352pZK4ObT3eQk1UKkuWudNE6yDJrkhDHYptom2Q4pTLPsbtUoITxh6SH89lS4qHtb+Q7zZR1V9b
JO+THfwtY1Yic4Ceaili6BHL7FD8fnrwC9oAUJGB2HuZ/eEUtRflcxdNGEph4I14Wwfox0rypyIJ
D86dZSf46epNgVN6mxZ8folTE4qUUiOdk+awd6sRVaJXsSbrKV7DR1G+IL8VrTxKi3cwDjhmxjln
qqnvi1SVW/gwFyyheSqsGryHtzbFbo0+A1q1G+PbULUffoJiI6FAYGM0KNhYAzMEHzyaJ5i3edMi
kN1bsJIU4rZORLYfPzVN1FEz2cduAkm04H1jCOHd/0dlICfe+zDbjA2Z2Wnq/p2y/jjaOcx63xPl
srwDtZhbVX37BYDaNFbrLSv5lhsKC8rcp3jZjCq4TlIwPfusOR5rG+qGgFMisaTt7rBPQxdN9xbr
14YOF+AGNn6ObiZ/129PNvoMljS1lbECuFzNYik374XHnEEPcH7jIbRCzVs1G3eoH0qZX4fUnS+d
GDEYJWgcbDRZVS3o4uNazTuYMfQu4jiMCnDXpffUspYDgBvSMzkUp8qs13kWJfZwQDGfbsMObRyb
xx7yP7uijaaO6IKYIT7iDHz2KOrFiYxAZiJMuRpT0JJedvfc8uYmKwlyRaCCs71glXaLCl4bB1tl
q3hvJUBQ3pTvCPJhGbfbd4F2lc8f9KK2+t/UtL5wNY7kCc/GLkFb53beqVIcAnrjSchhElTl1kvq
u1Rn5qakRIDARDpsNWKCyFTW/RzfTTFpiTIdyUMxMoGioSOBAU0HSoX+iHOi31U6+S4QYZUCW4mp
2GGBqz4se7ajomJKK1YgJYCTygKq0Omy2CW+qDfaAWgdTAvWA6naWpjAxVmTBIlMehf0uju7wnjs
+ry7o+TnjPCXJdCC80ea/mGR7VgHRReZQd+fMEbxLrtfiz8B2xog016jX1rJ0kF0Hh+jrx+cUaud
RupE/OfAGmIf0dM/WRZyBslFevD6fOROYAwnt4HkAa2ocA7m9zJgMZzN4Tmckt3QhT9rYLXKI4P2
XV5se9qjYMWbtDS7MS72hgSpSKsOPKgez4IKb2ZkNRDBHDJdmaCseuT3w9/KTsG08DLp8Fpw/ltK
vCxwj66aYCQw5+ZkEwT1eDRCQnFI7i1YP9hJ0OF6sNibPEeBhtL9Ne/z9wEb5haThbHLqwRJUFDd
BFl7iRvCaIBDM+imB+HH1CIEJzNRv+7cILNaAV+3WKVHZv3rlctjEmtSJfI2mmpMTIuzhFuNd+H/
8SYOMYKTADpss6p94XFc8LcD5dRkWHNdeYgquh+/nz+D+H7w2Ls6ukl21XJfdUkIEgivWxeEsjbJ
dpDpC/4O81C00AAFm0WamgAqklbtBV2VJruYxZJfUfLxVMzDfKhqLOxFaIB0S53uc18xw8QQ0WXc
CmRu5UWI5jNJEe57rK2A5UyAXKRQUwV/B+CaanoVvTw6TKDRopE7xIUznBuPUr4OGlvQc7GRoV3t
5Ak9pbOd7eR57kGCxPLqe0W265HVtgQCcaNbe3doXAJZSY2vTXugCJF7xcsJ0kME9EjLDUGu9NFa
C10fBeb4YmzLXUuC1tHuat4du/yL0Bp/dS7/gMO9BAj0FWK9O1809632P1jz/pFzi5IH4m9rqYVw
AN0YkcxVBACKPUC0r2Vqvgwpwk/lkM5alO5jIDNo1qy/Qy0mt2bitSw7QL6WBnxyAWstuz+EyMTX
FFu15QMcD5mnniS00JFw5O8idH99z6Ip3b20+fRTFVm/s6CoWRCw55jg0Iijv/nhu7NGh75htUcR
YbkEsZj/ukal10KWX14M/OijbEM3ppcHIyyi7gL2Edw3hXxIR5CzQBJ1agT5RzyjJB7Lkph78W3H
5P0PIXdZVqx0bV49pJnrvnhpdcMk8U9aoDMuiVffY8AV6BJtWCF+jiYxnRfRhIfERYk0dPLWyvJV
L0Z7Ugy3kyd+096k921NDMRcDyIgm6+pte0LaDTwqxHcYwt2LxWee5Fp7+g4J9JMRzSPUJWjNY6X
pK8OdAARoQjcW2c2RnWiQ0g9e5JujoqpHrMD6hhOEHzQ+ybz7rFFYspbUw5GQl3vbTXcTwiQKHqB
5sHUAOOPwspYw43RSkScWtl+6LyX/38Dy1U3sPlwh4l+vqQdPwbk4N6P7elk2AhkloGGhBTXWSQY
bpcg9m6rWbEuKCRTQSB3lgs7W0qBvGkA5a3UiJ2JH61uuW177dzyvLcox7ZOY6nygwUJudfWnO8X
7z33HfI0TSFJkxWryh8tRwDKFqPS8khvlbpkj10xIL8/zG7tR6g1dmNfgaY0lF0k7EhVYPSn0uYk
LbvKo/EBmMi335PZciMsSWjo2NlgEbsIrX+GX2JZKCuPD/+nbDaizLY+vxVjNHe7JslhGxu5s+sk
c7NlyvQI3gwilj+7peFEBakq23m0kTMM9ZWU8+tga/FSfwtEwREqoPj8f7xk3t7ytAiOczo9p6Ao
B2vx/b3X4cCV0rBOqERpo4kNxrAFb2JL/1QYI6QhOdSH3eUWCtuOSb7XCBkrzeRFsHti4GTLaVLy
MjRijTRO1hpbv0gb5dXAIRdXa8GMDkNiXdudLOD88C9sVunYxsXbc4pNbUS+GrgTce4jgyS8tLEY
/tMlk4c4LsBKHLPctzR3R002XmtDKFgWwLym92ASGnF0J48Top6WyLGy6iUNxTY0H7ph4t3uwy+Z
m+QPZ8lbWHU2gWfm5ziPxj5omzdFsPmNEDbQn8B/yIHnkSveTXLWz2TZAZ6Si5IwYrw5fvD8fy56
6wb/sHlWWwuWNwGRvyrLwtSIe3jUAWdCwtdqJhhqhg5AKUt+c/bf21IzFliKx2UgAyaKJ6T5sxlz
mzPOfhBEfirM7jZrIoMRmDJCL+wcuelAH6Zd9iWL8q4S60S+tMElSJCLhHZzLGzTe5/6dAtkF/91
cv0hMjZJz350bGQlBilxm7kzrfvQqv6Wa0I0qCnyf12qW4c9QVqkzIH4u0e/dJ8GSe1GC4JvMhmc
/VX6yB1m3qNnclFtpGHUDMuVrO/yjZ/MuIH1HSyLGKolCD46KFom9Q18H7wWMpxLXTMEjrn9Vinf
2ercSnjJ+BIZdoab3+NdsB6ohOgfSmypO0vFfZSWwUBL1xBvQAzrS5Uke0SqDcjgZMHnOy/e5Ixb
cnd7ZGLqKuwJkwRNSFWQgvqpIIvs+gmHwvjGBEnqjt/hNvCq62RBTNMnljkNoJB6xQjt3BtjSVkF
22KinY9WwZw25FFtmtIPd6zf5dvSU6/kxvWTRALXp41xaC1ZHNpsFG9pae1CMvWXDA1BbMA54oeB
5QPAEUciA4PnJWerV8M6A/khUZGN71xMRAozm+AfsVoHKKODNeqN2xCW8j6t0ZuM9Elup6lOjiXx
LA+FcqpdDC0TJYt4MhMx3gn8e4dEy2IXVtfcRwQec8dec/IxEIyyCU8xVax1UqFwF1a5s+z2yV+s
96XPb2bVFvtRt4SOrG9pSLrbg5mhg5v+FYDYSajMS2L+DYhBu/So+RaF7tGfbHNHnyhZvXLuTpK4
RaDJTzus7TMdEVExDsFHiSq7MWE0japs93Hp/G0q3T74w4jrz3dEpKdqALZy9ZPKmKTHyxSCmzaF
kT0AwhB9QNdWF2dn0Ch9dGnRiA0ve0IIcjXDYdqwkBiEfIwvs+1ccjaZg+5gTMmQ2VqJMN9weqlj
QX6j403GAZH00fjfb02pjQOtgqajpH1unr9bBOx3xP/VR2OUdPhlEPljZ3xKh0TDFU103TF/zGvf
2lipUV79YSlYLeSwD/IkP1nkZDAHxdWBBWyMskyOdyGrWCNCcYACYjl1IK56Y7yMAcrSgc3HtMRx
4l04Wojku97bBY2bHagisCJ7VbLz6u0xNyCkS4Lm+n/qF+Vfah94miKLpECQblJdaC1NeiUq4tQs
zWc1vk3jLB+Scrwpk+QDtDDoVBmfSYYc33kZ8o5MhBJmZpJrZND6cGWyR3hVx+ZzLtI99vhzNrTN
hbfv6HWqO/UO3IAbh+JBwwBSlDQn96HiBKkc/Wnn4z1xvGf2IqL2BzLMxeAGvER36KT6Yw0keQGA
/8ryjKdAlpTSo6Osvfyri4UN3c3zhG8F/Desf3zDfCW0hte1LD66uXfPRMQDwXl3ntlOd6hGdBT7
K/o2oAjnaLEfRF59GhY3+Uw3x3Xhzj66s0wO2TDeQP/yaxXM9V6G1nl2Wv9a1QjAfbBFlcruIibC
0JBv1luiTqm98eRznhXzqZ1M1Ka6qu6NH2+hQAUMb74mGoYISAqaTeDgaKwxfe46GGZbTo+OI/Kz
T17DuXRhuewevNGpCoEwAONUFrcAiePIhKGu44KMIdVTcqcIrTyECscrw/eGnF5FhH6VTeE+jYHt
Q+OrzUsYjTbXD1lM3R82+7cqx0aJA2C99nDVjE32WtrDHP1fk9EX8D02TYVruD1Op3kc7oAc0m2Z
0tIKF7DxADyoGSwOeT8xINRedVzspblkZfBHMzTtiKHG1BJm9AyGdH0QhNfskNoTxu+xxpH592cY
cTUSdBv1hsq/p4zuQlwoeDLNLUF/P71NLp1KYyeaAWHRnaRM53b2SCEQNkV2O14l8lWTfnjDdb5R
2ge3y5wHN+z1Ta1xME1ao8RjWPfZa9UyZ5C/gUaBAvoazED09EKN5/JVFbX4Wwt5ll32LwwtxUAi
EJmWw/QpZh6zuDjnAVGwqn/v24JaXJ4bRBPOXwNbBSyJz9gxl8lO4NvjrWAUnmek6fWzL4T7KD0N
RmLxCcGR4kUaecWDL4sW78jM02XvBKjBww5kTmYvrqPHe4e/gdeO93x7L0kHUGQOCtmjTWSY6d46
TvUNGbk/KOF2M4bML4cLu0+8H1hu81XM/U/KXYs37D3FvvBOceHL2Dbh2UWAhrtAwaP7wQdk/W4u
0RSRc798TOs/zY3J6hHH6pwUMcn93mJg9eM/QtLKcSoY2gyMHL+C/WZccO9WU5Dfkn78kcXCYDyL
MFLAnRenJks76zC5+NL6QoRzKkR91sU0fxAOEwHgLkBBWU5mw3NqhSjz3bw/1SH0bd0ck7gpr4YF
Km/6xJfIhNi+ZnTvaoDLxwX67WqQnOsB1CiAxIR2SrUCjR43riIeo3NWtbnLHLjoP4XIXUSbcKei
WeFCNzw3QqancsSyIs8E6XFL9sTvLAx3m9SkHMAa1AfLeIoq1iYMZm6bEyFUH3FV5Gd8PfWh7ft6
j+LtypbP37oszb1FH9fG9xvwd0gaUb1Jt0moguKQgR/ACZYO71mymFeTtHHJZFMXdckm6bDuN20e
LfQcGUATSgSnrJ3Ci02cOaYS6lzS5KnuXe9FIWtCrFXRA1PNBAiEy4V39bsUnn/OkEyXnhR8hPVd
GY/PQxyTJhfzxg5qog7Dqb4Wswoi/LFdPJOGgeB27kpxFjQsoTb1fT6FvqH58eAwsDyWJl+H75B3
lREgXwHLHGUFwJpkxp1eIB34Kv2dnXdo20z3p7IUEpUZNI6qjY1h1tjJZYBp189fRAtmzu6JPrD5
CGmmO6Rc1oYk6U4Q1LYvA0guHLroBdNzldt/eC7gc4H9M8uZd0NfRW6e+ttevQcO7lJyqUEZ+Ek2
pFfSQKLSfwGDhNHF7s0bfy1CJraZmZdHUv5JP5bUeYU9EmQ7QPai6xdFatGh9OZX1jWxdzFt7SYY
lC3J7/h8Cbzfz9MqeOnbdZgyrypJm2hC705cLepw52bP/XxcauuLXEbsL1b4wPUCDBN06pAMPG7a
1P8xdl67kSRZtv2VQb17X9cCmOqH8PDQmpovDgaFa63962d5Vt+5SWYiedGFBlIxlIXZsXP2XttA
Hh8VW6N6MnDcHUx5oDGbDJsAOeJUBYd2oQlIGqiToAYtRFEMUJfAVjL84UnoghtzmNQWdc+MjEZq
oiLrSEiIVfQk3tQcdmI5wi7voJP+ONJjg4FoI4JDqd3VKP64MlEWohS4NzsWkWekIYuMgYuo0ynz
JZZrR3tkOSTVtTPBS9Df3JhSdqu4pICJLeQ7+vF00kXvQTe5ToGrT25NKhQ6eRPfpRpkdxUkSrVt
8kq+iBnqjabG4eyjd+BKzR6VMUUJhkrdDVpIqxSDQM9tYd6HYH6BA/z42MpGZHIiZDdFxteEr27E
zRiAqx4KfKWRT22zsFsogPYvg8h7R0RrcAoQRuF9s5WwSe2SD94mqmu8EYIBP6G/oA3VIho89OKg
7sIcfQTSVP+A7o5RhUiuXjf6guNL5pHkoUlGZ5R3haYQ/ere+WV5YB+yVMTbVcAl3+cWY+e6gKBV
c3WaxQSq4fFAdo3l3eLaZCnbPCaUAvlq2KOeUsLMGWpNmLsIuZakLuu7Ko7WLekwQtEq55IsKTsf
NoMeGq8tajCtfGY6OLwluKsnUgW0aUpdaqeaxA0XfojvJzspEtpFUT4ERVLvXcIASVZyOWh0Bvyx
ggori0r9kk2YxkGuy42MkWzAxHgxIgyhJLkEOxgWlvTY1nV6EnM/WsW9VE5yzFNDSMRNZ0AuGns0
SwVdyn0ZbE1ldOABov2e6hhZ35BLIl3NjuGTwAOi9RPO9bR9hKJUHIqwqx4MxFGgvQbt1PosFKEG
sydXlyjwGC2DiCIYOfFOgpdshDB+TLs4vQauvCljYDhi752llKZJrllQCYmynC4qf8a6/Jrohpyd
qHEiYWTuzNKPcLSfuIFoSwPDwMBpM8mj+cO830stiiXfgc+ebbiKRkuyHdgIEDjk2DfcDFNCOXSr
WtJXPnFj5Oc+DKNIFYnuMpfNZdnAo/KCQWL2ph4MEJKzbkqb4Pya11TeuxwRhlNXFSdtkXTfvCJz
wmR/Ap0ZCIl0xZTh0FiWaHylQkWNJYXEX9uDWN70snEUyLquGXSqAD/sqDdonnJ8r0nqxqmZLtiq
gyUvrbC08NIMYnGwSAFxU0fuQ3UvhWhC3YAmQ9DQw68q2JzpqNyhYVE2iO2gjAi9sPQSWTt6bTsl
EWYP8EErTBT8n6AyfleIU7aHUE135AhuzHWtKdm5Srx8kyisAwJkki1zuGcTceWGmwkTmAKcSltb
NG6h1XqDfiwT/MMKkrN5Yqje3hd6sHEiOJgiEa+tGvfoVZGIxiRUrAKe5UYe5O2Pv6orz1VsVuuq
wLPLcPRcRkN/QOrM1Dqz9NOI30RDxL9LPNRXEmhKclCcmtvINtEyaW9Uo+mAcw9swj/Eo8Z8amGq
KVloprwuBkIThiky+s/rUvkF0senSNSAKk9E7ikSl0/5p3WZ0/MJaVEGNjyyU62U5sqbUvawkOwE
D1eESybojpjvJQitelH7fPVTSZlCI/CPqyKUH86MrEV7H0MVJvrC7NlHo1WD7//gAsv2AnJpaZyR
gjb6BC90T12q3uLhahdBU/rzXm1uCvaMUoFrpis1yv+KGIMKdZ46JvVRlLslMQvmd2knv1u+pkHi
kQjOU8OD/fmF6xVR2vDOpg8bjzylTbYc86Ih6WVQOMHZZkef3qoRqxSgnUXnW+N6/M27b00wp89f
Ig14GRnJqqTLZB59gWRjmxQ73etQvJURm48nAKdDfQTsT7yb9EwoX3dl3OyMvhQf6na8x3GBQq3v
33GN3+MMt54Sw3/t5VxfTi47KJkFBuuOnIM1asNiVo8y9jS62wjDExtcFJQoIrFxADf3gZy96CPe
WkMlB7KDPKqSQ4W3E/tpjuYNSzl98anwq6wt5x6iCZd8wbADN5C2Hx13eIeSFyYdvZtUxfiHEpAC
rKkOKIRmlR7iDukCsGW9UwxDt1ZcDCsNKq0RO+ZcK8hl0iysgFJBz0GmQ8dFTLdxo9/FwdPgoaVV
sXzaxLzHdm2pD6ZPTFLEb7vi5KFnkFaPNKK0THiZPsSMLKZZQ30+Q1+W04LECj9gKR+xCUbsAkTv
XDzKR5ApsPtG8UgDj4GxzzwaEzheV21VVsSANBJXI8bFbiZyEzBVhc7tnYiWauAFOElAWGuT+AiD
XIBpqW45bStUc3AwU7jrC9Ln0KlKujO+1T02GiFPkHrp1+eWIwb6LW5vJEOQXoIprLmqEjuqBm9R
T9W85+U7hK07TGGXRAKHWnkEpYKHe9RMHEDTzkK1XUOqQjVYUw2a7PeNiZATSVAJAG9jRPjt9Z4+
fGiCqpCTay6Lp+lCHcmNCb4HfZGrGj1LocXULuibUU5PYWkOjH26lTbqL2IJ0cdr82NnEHRbpveq
WDwFAo67voM2qKDy95ousGWNx5Vx8SDbzY8ydI6Rm3CFiwF6TWoTo3NT9RLaORmBbi8diiTpUXb6
yYKbaN8YvLX6sIQani/wJiFjzAWmyBABWq1ggNzQp+2IKMCvAaknS/xyyYAVNTU0aM6Y2jxm4Z1W
5skyaYiIovXoJDVK5abguZlWNl64io0XU8WPO8RhuAHhiDbSv03hp67yHJVWLojutpD5PHu6Twt0
FxkZ325PTIUMVSiIlqPXWlt8psJBlnFmq122znUr2XvumOzb8BzmsrFh0YvbOlMAQEgKdaoesTzr
np5GGtB8if2IqYsmy2tNkr2D5bPsIzV/DCUwD11GK7TR7GkbtTikyDzR+VS5fscZkqtcnbRf5NBM
VjvKvA6TXGgdc66TR781brIKDYA76MiuJzWFGOmM3OLqaKkIBQJEMU6qqOk28NRbRer8o+wnH+2Q
mGszpjDz6vRYk+pHB9K3tUE+RI2fL0NBB86i+elSkhBFBEAR1thoJ3c2Em+L7BvdhV2dorhg3rYf
YhEeJKPJBaNJ3TGV9g0bP7KblGYSyHCZwMb3NmkRuzQqWF610s2FichASmGikxyvtzO5H9ptCsAA
AgF2g4YbhBTQUoFNfKlMWhW9r+9keTJbocSy9UR+7hpN2QMduRO62NykQYzUywOtlfhquUZ7Wef9
mhT4aSlQVNTtUK9Mk1II4YxHzmz63OslIQIo9mAk0PBJRjc4pSXTNzdQpB1udFNrdGaPKvDZJPmo
GiVYB7GQ26Zbn0KF+xiKDC5o+niLFb7cpqiAMVf27VOYLQx0R7HbDqfc1ZFzhxpGwbgOt0FXD7Oo
KfqzaHpOjXDiBkhGU4bxntPhDsJidaqK8TLCJGJHrNdCNnIXxmQyuc55B0032Qdt/kRdQUpKoMVz
Q/Ruyjp8HrMMjqPyrEzjMfq1uBr8fJ6GOh9YFwJJCEqSC1oppklEG/gHFDKP+n2eU7NEJK31TDwd
ozKBABbZQ11I1RlG23YoWb6p7ofzsKdzC0k/tZs+jdZBxuwW5SI5YYJGNyrjWBEhkizHgfzCVseR
hgLff8Bw7Rga6FKxV6xVldM7b3OAT6kePqR6ojhCYbCiYUkEIXoNQJ++k8r0u4UOVWRamMltMcWR
T63WP5+/0xn/y+mrqFyHLMRumjIhZH8qfrraHAgWbkNE3GBMKpIniWqIOzwhpbTCtnTWA0qgH4/5
fz6ho6t//ze/fs3ygTmjX3/55b9vs4T//nv6N//7dz7/i38v37PDS/Je/fEv7YPXMquyj/rr3/r0
k3n0/zy7+Uv98ukXTloH9XBu3svhAt4prn88C+89m/7m/+8f/tf7j59yO+Tvf//1mjVpPf00L8jS
v/7zR+u3v/+aCqz/TR+dfvx//mx6lX//Zb/k7/91/16+vX/9N+8vVf33X4Is/2uCW5OPBKZc5ItL
JdW9//NH2r8U8knpA8iaCfZapIhKs7L2//5LMv4FmRbAuamK/FNZhQ1bZc2PP1L/ZYoK3neFeF2D
n6j99X9f/OmfNfLPp8ab8Z9f/xwq9GOp/L+lZIJtkCifNUMkUYZ8sx9M35+WUlSVfilWmA1nmPgw
K9mFLTraVnQSJ7xJ50QFrtC0rhnwOZajzlqHesVf0Z97Btl/06zlVWpXK39TfXNNU35kjn55ZpZI
Aoss0WewRPVLSIZo+Dojl+p1QPyIjn8uFuWj1qkXnNAPEveZ1JM2TfBkZepW7wqnTsq9GEY3cUb3
l3lFX05m2MgZpA8xeIvIQmQK4vhM76Pk6uU3nT/eEGCExCSv2MiT6CGbiNQhX3At6SC/IDWjK4ts
oiHnhYPQvEs9srlGlB6YLutcx8oWv+GafkLOU0rZvKXY7+JDhopfCw4oRBb0ZTajwYGWuPs+fywS
Ca+Dpd3o5THWqVG7q8iEM8lu9OzWsG5VuViNdKbrHITzozncmcRQ4gnBe42UqHxLCckpe5Mu53ig
Fr4pDLyahZu9mEV20I3c5ghZRhHS1cxfi1mwwHMzb6imcjTRwCRmtXUR5WBb4h8RCB0YGSgZbr6O
c2PukUQZ0ibFHrr0mmfNbOhmfxT04BWh2Cu+uGoR8OTmVW5OqjmJvtvjpNCm22ODwgO3n0BxQXVN
l3Oo+1Pm5nZWuTupT3f1EFw6891Lb3y3mfZgB/3xWx2Y2B1wpCfMEsm+wLmJbvpSyhNEBjGo7mAk
wpF8iTV1RTeOfGdyS1xjR8yOPXD3LbBV5Ym0D5ramE0u7HL4wJzI+BXPx3PefiQxQSXVocWArVhn
ErJWZfDEfXHml/myQ3XaoHrRJI2ufjyrSfABB72UxXeRmZQfrgYiGxWjfa/jaNe7SIwZpwchPmTj
zkfxDtYEPexH3T3l3lNg3UlasDckd5ZL1sHNOI0C6r0WBjZpgNu0Bl3RYCMDepQmyh7p2Rmp94p+
m64Ac9FN6SBbPYpsLjz9o5Rs4AcihSwW9C0fI7yM5aRVpN7hEpBcrdRHfK2+TfrdzOMxBsl6tgQS
s+nJBH2/aZOOTjWJ88RKtN3Z0h5F65kDEbP0lHTcCTvurndeITHMuI3TNzo2M/ohG7SMD6PRzGWh
WpckpfaeFdPJqsl0pRIXhINaknEi7VXtCH55GXcGh6iIFto7d42AhZID2ijmkQGIAFOA5Tli9KJ7
eBazbQ5trUcB0WXMxgLuLFm/agHFck2iuSte/J7RdylOz4NuPQAXV+eS+NaTkqyE6Pr4qCupfkx7
xJNuadd6NRcKldtDot5a3mtXdS8qFy7FTOye2Ad1kvK6NFwE3bHw60qtuRgl7SjGuh3p8Yo3Y8EN
e2Ea/VnS4qfO6E4iknkz/xBZbV0uvPGodcnGs+ia5II8Hnux7tS1emQ0f4lxYPTWR9KjBntFyHxD
1KhoITokQl2hOJImUpd3G0n3idvvjA5SqI9bncHacBrUfiln4wmAk40sGmulusjxM+A95yPUWLUe
PNp27qEz73UcF2Fvm2CDXe7ZVc30M5iXVbPO8dLTmbRjk2mAqtLAeOxcdVXG2UkQ5hIZwtrgXeqh
4F8mLReoAR0Pt8++uDTKWtWVeSaPax1bZ5qcioh8SVohcVrjZpJa5jDdJk2kbyjxEwT+T9v6F+q5
KycjGtj6NVxrC2WFJG4BXWkVftOh+FwhTcfadH5yguoKRZIif0HRJ6VQEvgovarpKc1bu/JLZIC0
zOi0+9U/ldGnwujnM/Qzx/2fxzI1UzM0pvoSh/nnaqxXAo7wcLxmSO7qFojAiLsXaeNPdcVvTurP
HZf/PAohXpTTHBvK1whSv6F1j8P1hcTLOGbQqawsy50z9F8M0R7aweLPD/clO+zH4/FaCIMwNVmn
yTa9wz8VBmGiRIVQaldNLhlx07oAfNUjO5n1KDHQaGHv4+owBxqzr2j0WQjAwhgBep7tATXM9Via
QdCdDxN/Jsn2rgo7hia4EAFQYb4QXZryMsIy/vPTVqTPOOh/nrdG1xSzkUhvSv9SNsR+EZfYSl+S
IV1FIdwXBmwBPvTurQks8GXhUrG8VePVm1KUB76MKaP5cyU+00nDdAbU1B+dAfaRPtwLLY0oOhEK
bPHi6saPfrs1pScLLxrudITkLleO5zQ7q9V1AnHX2lEv8EgVDO77hZfdR8O6bQcu0c2y6i8lDtak
OAzuVlfVTa4UhR2n1S3M37u0IskwhN+VoJttUAWRWIryHYeFhjweMgmCSqUB6hxEDK4Zlg2mE3HX
CoY7qRJsvcls2tN0koBrJMGGkGRSm17TLlqyOxcYn2hpbwLXR6QBYpEcogyjXnYXiv5a805S5S9y
oyMcFokfUpKC5oRhrP3RWIsalJwKikdRvHGRmRPIGNh+Ya5x58HGciht8FziU0E3MSrXEIBZ0aav
fXWS+7OSQtWs/LVkvHlVv7YCKEGltESJiOjiQYOaX4qvTYZHHbW6K5wMiiJZAnwr7ULgxWmLj8ME
Upd3YBPr5SPc2Xq0tsO4V/rTEGnOkLkLXe6ASyHtYx5fu68ZSjCd8ZLqDjB26FGUxVzDAWlEEFZB
T9Lh8QXNiZuHLMB1oBTrABBPDQKP2ASMUYhhifFSOw2bt3csvEsuvkjjq5Hzsj1rLlQtA5eSo61d
GL14ICiQKI0CNKzfL2oFS5z/EYxEhOUlYzVzLfIhjcmyScCoSBw8wCNywbu4OLzjYdhmg/AUE9Ks
6sG6CYIVGFPSXt4RK9HVXddNiD7EWnRTN93YApN0lFSeibWF8BXIea/S7AVr1BwD5dQiuYZS7PSU
R2JuIfVVMQSaiypPbE14D82HEiyYN36EloZNAaBXPl6BOABAiGzTRzwn4hukk9O8WYhQEQrPyX0i
s+jqsQw4YZRk1dNLJT1+OfDJy0I+95lUVzXGRCnCWCD7YFKS+CYh/3FVj3zNky6lAZrPh8ByxoS+
WADHyWDKouNGQmDYBMYpNvtjJ/aPXhtsCrqP1YBxBZpNk24qAwVXjCmULg58+nVGdl9P+JTXfhSt
dJP24q4eSapRUxT2YkUXVKScek8EybGSB88sDpVm4fL1+eppmAklqFfhvPPCZ0Hs25kYJwulVh90
I26dpMlXnUDTR4QQUUJUwVJ48kkBpoxVJ40IyjXt2rTVjUx6mEJvEtpS01hbiu+Z58q2OkDeQ2wP
VvGxyIp5JQ50QTpEae7z6EJnKzytQJWjg+4D1AoC4zXMsQf8eQOUpvPz8/kq05mXLJrzumqK4pf9
rxbiwbPc6lo5SJPmpIy/kURkw7h38iWNym8e7Te7LY+m/ThkOWv1L+esCNEA9ld1baAirtMFzKeX
3m522Txf+t8c6dNE55cXxuviUqwoXIy/vLBIApUo6dU1QQGODBSJsPXdq/nNGUtXhcQYLpyayJr+
fOYpuLoJx2K+b8MqmMNyPvqc5Iz3tupcXIhzHOUIvVkJw7w/ffNO/vq5qZKFzVnk5LK42X95bKEg
zrs03Wu4LtfN2XNwYi2ytWenZ1Tb3/SP5M9DpOmQVEkBm16mRdafJn4pWTqPFDSgGK94oC7STb2T
76IzoMQDM+55vwWQNcvvy5egcXIePfzm0aVfP0ke3RRlg+hgUaGp+vltLrpcEUOrf60cadGvIwcY
OZ1lm5vB3LPVh+ks+OYhfy06Vaa9TMsslbmVqX95vSG67FwIh1dDwP1fJ7Mu7BDmho7oAjbGzAPY
ZWbB5v3zZ0o359c1q2qSxDWCb6POwOzzK1VSo3T1obhaoLEq2BxAQPbd2H0Qhz7aadtPSDciFgz3
ZKn+S5gHd3pY73Qd7XBf0X6tiGpSpX001PepjHQFnTcaU/W1AT9knHrTX6cKEhXEFUszGu6UVl4q
qAg9cEeJZR3lGJhGzehnRAVEwoNuvdbFc6M9dn67Rv4wnyqbQC8XlU+USE0z2IRSrAhA5iHFqBGs
4n7ZpW8FRpM6xB3TKQzglE2TSRjVJCBFF6+i7vOaTcLrADPMM9TXNXgJC5nnmIGdQHtkhS+BdPay
eKvU3jG2QL2p703z1DXYWyQuqcq4ljvvMqbs9aOE1Daqrz2BKp7urTW92CYcHS1MEFUHvCVtrMF/
sLRhR2jwulDH1zzrtkJtGkQVcBDAy90OMNMFX4eeGExGcq7gkWPkDwIJLB10LiZgxbvAXU3nrJHL
am3WyVpok2XtmsD9BafVsLXk1kGVPSzMBScuYUcaGMRkj8Z55TEmEDR2h0LZibRGCBN5bl3yk3YB
eWEVk8VW5DCgHZJk/SbqiHlLnkqVTrLR4s3VmRsUa192AyI26rOLnikMp8YFNzQt3UskvAHihHof
3KKBPpUhkhvpNsYFF1bdziLlK4Yf1lnweZAgQqZpM203MNSaKgyD81B0dyPTGGiRpvwQJcNNb2CZ
VG9qT1m1w9SJqHEKqAshfegq2kXNdD+M8LH0s8q/1oGwVIfq1ovuvJIGQfra9I/EP22lAXt0GbUO
1M5jUgNqZChJLdBdikpHf090lF1IoYEHKOi5CazT+iMtymM3DHt2VujnJXrFBJkLtIRshtDIFiSE
Fp5C0h9tmawTgE3d+W56iUPqIDHfodcSZ3J903TKOQCzz0V8Ou1t+vCnkMIR1xFkiim/09+2endx
lWqd5sNSaz20vORxUPOrGFrzeldER1d+E9Kri8wM+LsYiVCf37po14UbKBKzYjhiGq/6V991bS8G
yzuxWn1pVhH/ovnKvaawDMUWTTfeApm8BdPlzKdpdJicgRYMQvpxFkWaalzrcFwX/pQHC9M7I4+L
QiLoXmr33ZebuS+gPbfKgz4ktBdoAoQh5oYGIPksIK52EsfOxzA7+6lw6fngdLVWIRxassNw5kZP
KfUqP7ifxDJ6DS+zf6qjvS5sAu2VHF5b9w9yza03bkilF1CTU/SQ49WG/YmIZ9u19v5wVkcudN4D
w0grim0pMJa6FSOcu9fZFJv2ITeMDQwIJxGC/egytouxfHot5sxyZZFUkIgAT82d6lm7EAIJU5Lw
pCK89seXQUumcXGJErX06XcJt0ISPMUmwjKcjA8dcon5D21q0arCPNeLmvFXBKAufOhK/VyGcOoo
1fUxf6Lzs04L7pSFukuoMkD9YYgIn4JITPny46UvZIlxfg7nKBAoDVD9z1FsER2FZZnkjcI1mPhi
djDq85+399+corKKMErhQm5oFFtfjmxMXoVAxgHlAnLtk3YcHN8uls0yXACYBwQ8L9pZ9BTNSW97
KPfftTh+PUWnsYGk65KucLx8bQiQOyMNvVdcRYUiQVLh9zbfXKYZJfxScvGTJQy73JhRf33tAWQU
mILRXIMPFhwRVI7JUeni9WFeZ4crcWXa3aYOl99VCD/aM19qPTopJj8eWBVhjV/Oa4u0Ktno+2vE
VIIOvd0gJ1uNyHtm0grvEMhdYOUoXRxzi+B63tnGo3nBNu6fTUextTvYwERRJN+c5795O0wspLoO
bYv5i/rlWbEcGzxW3RWxJGI40idUd/3nJfW76n0aFk2DGIyN5tfqHTa/mbssKXWZ3+LdXTIGmKFG
nOW2e/nuXf51ASGh4uOllNYZKH3t8ADnVUUpL68j+YCBtJXE5z+/mN8VXSQAw8IRacYY2tcyrxEi
1cyHV3VZr6tlQKdPcuSV6fz5UX601z6vFX64yLs1Dcqobr7UWNA4sj4aB6rJzkG6zDIhJH5Oa+w+
fEqccc4Qazk5gZa9jZznxOlJg1ZkQEuk0DdDq998fJ+eizXVgz81zca2jduqHGhuxqfEQXPHJtDt
uLHPAAd9sxq/xG3+U8T/9MKtL9tPWYYujJXhdbqt9LzM4DmyX42lDINFWH+323z7aNP95aeXFuha
w/+G1x5TzUx1xhVNtY13y4RmFjrp3pj/+WP9zd7DWykT66abjGB+6eCWsjaOfcAdeaduglW0QUZ0
GE60wWeaDWH5rtl+t5JY/L/W66qk8PuTuo6G7te2MXrBFOW4/tIoCOtHPCP6HbYRPX7vYWeIfmcn
CM0yrYeyE891fC8WDXld2VceeTPg9gV6gPhq0QfDQIk3eRHTU1D2Cr68SAO15u3CUrxJmq3XIck3
VJxdxlmblBqwxU2d1B9YV0FDa9E1V7TIwmAn1O4hgJkiYIPs5KdWLva6G90RrCelmxGduYXkT8og
9WnVTjMQN/sIRcT4nbzAA3wSbIXyqskUyi1tiXh51qpI3PJoblDAKCjdW3PX+kuJJxQzpew+NP9o
KO8mRoNR/RChN1B8l2JyogXCfalaehjezQAMTPfhZgU6h24tU6Gazf3EsovqbYWXGdW6hAQBQ4KT
SDEZ4cqckRd6tHLVV3CjK3Du/T0KHHZy2QZXtDBTsDeDudIb2aawn1UJnlr6fkxEOuRWQQs8ebhE
er/uvXanqcKZxET80jCeJlgGROuq3CXGSxxdIe3NA+Rkg1JsapPxQjzaACEXWfhR1d3CAh3tK/6S
gDPDvyjp2ZNvQHKuRuNMCsGMXjicIDIM8hAEwHPU0tpBOpIC8FR7qOvMUMaOjFYU/dxUOefjHMIF
ZmXCr5igq2hD5QnGma0rA44obDYLDQmkkLXCfDKCbsNVi7WBegvOkZqywSfARCEi8+MP+OQWeCKR
P3frgRjYTkwXGKdtgU16kN5dDyFSb87V8hil4H1vS2Q2Wpsv3ZpP0Zp7Wkn+dLuXmApptODDCE12
UUKnKzkP70eX/PoaDEwfMOgkQmjb5jeVjK8qULFsuHsgj8TAPIhSwzvmzrz2ufSPONbWnkhbWFiL
5Oul5tITSYkZ7LH3nDKE/KKK2yCVHdAR8MVZGnw7IIWgqi5BfeLIgbMERwFyD/xwXVjJar3UOMfF
5BVWyiLsP+ruOc0ZWlvrUMXzW7xmJkIi1IUoFRHgO1mPcJKsw6YvlsgmndRs7GiU7SQ6Td79sBZo
i8MJ8rA/PpnIqWID6XODZa6aSclDWV5VYNcFgrXY0m1uDXxDHjBwz5V63WojCY7RSuqnLJBrlRm2
BHO+9ncGr413xc5l6kdTpEWtOpkRLYKxm+uDbAsJZh0oX6lAh5XETQyFwpR+wfItPCLevA3KIPAM
6roxXyChMfq8GXQRgBr9alSWbBhPte87okHOWjVNtCX8gwCt0pXMdmIkyiLPVxN7f5QrMsLQLsCJ
UADMvDWCu5HoR8tQhiwDpbyULg2BeEaSEnYFMNlEtN4LITzHqnaKQx1Mdb4YIXv6gnVS9RXvYU7o
aghLh8sGStCzOjRcoPH2IPZHUDwXMfPmLjqt7FGqrqVAfkCy9nBtSIFp9/WLDISvyKudme+x5q5Q
Vi5DFmrG6gu4NnuCMReGYVGPxSLpOseNZCf1mIUE60647eSDWWw6XELwhmddXxx8VBAKE9ugXZUj
dr0sXmlKgvIcV1dLgiK6K1JSCgTBbl6xgmT06Dk3He8Wuh8TC8tGL4MJCYEBAoBa2eEjmlVCvSSv
m1vbbaU/hAp3LIi8DaE1KcPe9COwtg1uaJb7rPQQVvBTNOKBEv+sk2rcEvIRpUeZpLYgzuBCtSu/
eWkFOpzBeEhEqvvMss0Q6raPGsgHBdXNokQDI3GTe9U8J9yCHMh5ayCr1GWWPEaDdCVNSV50MtJQ
s/1GmjdiA7EKazh56zIKzFH/yMRuLmSnanor932KtT+dlcRDN5hE6oAKXPC52oOKUl7y7CkaxAVq
F7Nldu62m3IKY0Ax4MsKTa27nq2xV0uIMNx3NViPRTEvuV7TAon5DjYtvSGDsd5kiu/idS9cGWnb
Y+oCrUbzZ7JKuXB3mHrUYJUQHyY9FCrMnykC14/nkX+jgnDB8uW711zLZyajJZM1ZOXclnW2W0mD
5DSFvT8UiHhzvpwC0rWaSXg06VOEPXALtMSkqwLF9p4pj1cJbkivuPWjl0qTUeNZFyV8rgroLzRz
WmD6Fki/XLxJFWSNfuCE0jFzuQ9k8bRXL8MSB5S6pc8KSAoGPM3/ZnjoJ9oj0No39Crov7nzMkAN
M3dWKSTGMF7IDYY0NG7oZ8dIWrXwAaYOMSv8KdOgyL2k1cmHdKp7I0mxB581KaGJdv03WfER15yB
Z9LK1FbRNGUA+Kf2tizAmmIGmhnMiyysS9Eyap5KLPYa2DUlOIqhS2hUt8rim9IlcSiYGWw+WgzQ
CzEJsWAKNsuyPwruVWo+KnZQRAH0QHS+6QhdwHVWA6+aV48cnktRswxo/2FTgk1aX9ThtvXbpdEc
kCGiBRJmeprO9bYjUA4cnoFe1Yzmmj6ZKNODNb6TQopEyXQC8yQZS4E+WOC7i4Ljww91vNw52Kd0
KSj3PRQ8Q+G3s9JJzKM5Po6QCwd6X52Mz5NYhdCfg5dnM0feod+E4rhxqWMktwPfbe0i8xrRnDKK
2WC+DPGBfAGAWgr5FRrQVr1CzsOIy5VqvtcHxrwYHNiIs8emUrcFUNvOfC1hTzedRX9+ZKTCfkmY
lwt4qtQC+gQj1jUw/GntcHmeyRqdLO2tH61lHZsLqYTfaSxUa0nFk6VsLsz0CHuxQ5WtXkUOTCkn
gXns8e0j9w1g9RHAmitHJo99la0y9zkHaU9g9DKnQhBEZPg4CuOGhyJYjKGlzppQaBQJ0rOlw/1T
11NwSO4/qWGJvz60x7xkNIhRDCeUbKw1jKBW/mEla6ioeKTukuoW8RrCcyAmhe0Racg2jmho6v61
EkRz4agiLlNUgv9qu+iiVVZvFKbB3aDSKo05QwBjZsLGy4qZJaL5kgE7hP2yygOCfKbecbcbMVYg
xsGn6a2JbbBybZPH15KOIFy+pV/f43ZAUlPMdb7agXDMuGXn5gM5cctu0vWCHg0ExIPdPmUqGTNh
FDIE+E9aZ+KwfyWolC8G81T3nFCF1XBzKsZi9JMj4VgqF9n3bOy1s0HbechipKsFtNNMOUryhOBJ
eV4Z7yF6lLYiXREFVIvyxS2wzAXqsjOr58pi52oKZGsxXCuR2d7OjEH5NRIkQOsSFPhtoSxdorE8
uhShbCVLQdeYfSZLgXkrkXrMSviO109jZ877AY65yHip2njJJTUfxWCb6PomdElqrx/E8QAolJDy
yC44VcaeUDsan9H4KpVvSgtBEWE1oi2OJUjaNA3JAhlIlGD3owc477TJVI20qIyg6xMBxVlU8z3t
/4ez89pxXNm27BcRIIP+VaIok5JS6c0LkZbee379HdxA42apEqXufjoPp7CZoolYsdacY8oQCXBx
i6cM7ldMMAUck8PQMLudk9cgvuesATJhmoVtHEYioBLshyWZV4Q1TaNxyI13iTZXIxA5TuxvaC2Y
tO56gstV9ZgSkmbQxkwYfDRWwo1G0JTmVI8RRFygwqTP1Ul1G8HHSUXpQEbeaBJ1AZYoPfjOyQzX
w49Y36fVTRh+WDbJlbw5KXNPU673oKawIT3SqUwjby2Jyi0V5gFBdhPKJVIzmAshcFBOKqYPFcpn
F2KhiHGKS5GxsZFX6Ojd1IUiSEDIupkSQaeYGXZC+u6tREM97QE0ftR2tYcXJPe7vDnKbGho5dZq
X6CxV10ripYaDfba+sgDuq15j2LBeJV1lsqqdgKAnI38akTZVguoGlp5pQ39RqOHVMX5TSmfhpR3
5NPnNyk5WX1d4JKysJQ7cZTGV72nm2eHjoIzFCf+XmlbLB4fXr6VxGYOBhu7bqu1t9H43RPyBR93
YeHWlBjt8MMI5d23yZeQb+uZ3QcWNBZvyGkQXQ2IUpPF1BgbmalAQkbN8BFpnxI1omSurDokreQQ
REAWox2QpE0bfysAbgxyqiKVbDbBB8ahMSgR/N1OQDUa3D6GV28Dm+Av89nskB8aN+Rn6AKbxv2g
sCNSd/qlCtuGJ9Ej683Z9KNj2ZcnOU9PNr8vg/wUjoZDs5wTA4ySwdF6QslCRCNYM+v0S/HNpdZO
m759JJN3XSKwj3XSHeFd28ktGv9VRSSnWVdrO/f2nvLRFpJbzu7giNTv9KY1PntW7pjdMWNP0e2n
yAavDfG/uK6tiu97coZQ25QDHBigc4NmIrePXbnOOVgmazVBlUwdqlIoePKdXl1Pc64PdXGIScl8
7QasDBuvzYhDa8E1Q+CWBvycGOvlg0cdBt0CgVIQHAlgJj0DOCv8mJpkdruY9pI5S1TfBulIww86
crosWIFr+A2a8m2SG5aUcHS/4mJyZqRGVz637CRVi4GBjS59U4l21pn604YOC7RDgixv01za430T
v5oT1doo9kkOv1jHSUUUWBmQP88dVtK7opI5CB5aXSamyuR82TkRJ3V4z0D9Y86zFN/kPOowLGHw
r1oixiT11Kcbk0NECM+Lnjv64+84Dh4a7bvgDYjRx0qTjmPwVeUulQ0UsZrXprvzrUNDvVsZx5Cg
JUW4U/UmiJ7AWracppPeEDLTsC8yFGxJ6+SbtZhCdsmx4YSR1K9e+2yrTwN7ZZ/ehJ1YpWgjwihx
BEk/3bOc92+pbRALsFbDB/jKXFdBH3SbwMbUaJtU8+vyMESkyFCTp1LPY2IXIexN4uifoLNOewQX
8h2aBvhzkkNIsSPxBevoMdLU21YpNPM5PKv71rtpbzMANUh9J9bJhfK3CPRw14yEgGpkJogXK+gX
jcnBklFvMxqobRNH6nO6LrTn9GuP0kSVKJphyITVh6bvpjlwxriJxH5OzGk1b5lVr3xHjf+V6R+Z
UTpD5a19qKNemuHxaXmSzHvY3mxjo/QbolUXJQfttK0Xht3g0uDdCbydnT+o4Jg41BUeT676UpvS
kVlzYXKcNEW5hgfpDPUr+WohMuO2wVxbULOhZ7Jn3Hm99WMOPcZbjTK9okhT/Ratr+60PpVnJu0v
NOPmVuJZj1VBCCgz65BtLPFngwDZqPScudU7WP6Vvsch6Hhuus1W8d3FPuP8nzq/lCbr9MBVvAnG
+agejIMBTHb4IvMYwDWoKydd861DClqaV5FbbeDJGx92wvTBuP33zzSUvwUgzJt/XBxHxs8mZ99N
JCCL/CubjiECITxh61l9J3XGzqa5lUZPRTjtwzraxuKzQlHGEHeNfWEN4xkDeAubxMDC5R18IaNX
H9aSJR3YV1c2YTAUGLMGDI8Uu46tYd6R34jJW1tdcoVz7EEX9kM7GE405ptBQdStNGIVc6QZrMQ1
utcSAXCpvwyttCxl+xAmHscEjgqVdCLkDuf6S6wd8upRCjwO5p+x/FwFb0n4OdbNBkzrPjBgmPe8
Okq5waJ08DPQ9XAw2HgI0crMcamjO1Bykhs1QqzmVcLQ3FBE7xhj0ybcDOWwk9MNx58doAQ3TSu2
AmIqi/4zahkG+ZDIpNRVJg+iJgoxuTXIIYpZfhkCgh8hi3BZluqRJAug7fF28q+IjrmxukfNgLpY
rIEjM7Znl+cNA3OKBvtDYkMrbRyKbLmkoWHfK/ZjIX8oJE+1Bif7CW8+IrSgu5VxbjdEPAL67/gf
0pU8Y612HKg9alWT27nJ62jdmMCMwKUt5J7mZ/hqR7zTme8UAHlohMrUuUizV5pUbgL2sGDYjWPi
Ik53m+YhB+6X66Sv+/xnM6D5htj2UbRB109vuFuQsGgT2R2KI47UVU31C+yQYM9xo0evctVveuRr
I0L3VjNJQLOWLRT1dFfYpdulghwy/Lr3hTwuY2bQDUVOpN36Hku4PmzbITz0SshB9MWMxxXGYBnw
eYlQkkKKahTimNWSl4JSqX2SiSy1e3CU4WYkZjLq1+oU3tRV/pHSWZkIORiSkDE6LbUaiUewHKZ1
y2APEiJz+PDKIK9bEOvqEWuterQ069ptgPOoI7rN+CrU9U/flIGsbhKvB672EeW8rCoKVmLNCBRb
m9obEKAFGRYkOa1rBt5efSumB7Vl8uwT8VVsQQjwT6NlRPiERbI7vTpb3g/do2CfLm2xBV10N0EA
JqSBHjENvWSdl2T1ZfI+RJNonISNXl+prgrK1jqrdl0M6psGbYdLCQzb3NjZBwlBYMygJIaXsFab
4F2VX6R83RBIEAUZDcvuLgLEx6VtGq4QunyJ6CNNvi6aLYTw11aNECzme7nJYUoO9L7GLV3ro/Ei
dXRS7GXnDYCdTHiDBl06zJnB/aQe+vxdoRwysRvAMsqVOztfy4q0kWjHktWjUDZ29TqThmpBi2SV
zS5EQPkxfhQ472yGBJFYujt4AOfUZB8E0IRsadsLQSRui2jjPwErMDEnHvuVRNBymZiryBrXvczU
3sbySP4KlMZDqZM0Z6j31hxeShPRMwZXJ/Wnn+n/JmeIPiBlilCutQy7r6voteYNIx6Ds04s4lu7
lqi2x0+9uq1ymvdgoWRWjWHa2t18yowegM+vgNBezT0xEK1uSW+qH95mit4U09QrAtcvUESn/m1c
NDRqyv4bDRiHLMKqCaxGjOfgTtnUJFUWjQ0Dj+5ZA3QOI3o8kmUHB9QOHrXa4oNHZBLDZBMm0DIy
oJTUqem9C8QORcDMV58FmYkybTpKVVvqVvKUI03FoK59kJLBr2dCTxfHx9de4+EolOkWrO8iwdLi
ETweVpCJALmPmCMYzBALkBN72CT34cAZn/1WtA25AHSSm6chfpaTIxE6ADAOyvgYh5UrlMcoQN6a
dddB8VkmApEzcmQUSQVnWsKFFzZZ0wwyHLN8kov3cbqL/J5d/DVjPbAkMrwsBDGsYkOCEUypeZZ7
kd1L3brHgAa5676PzfdEs65sksYnWsmdd5WEkI94udL2HlqDk8Xpdqrviu6h5kgOX5HMzVMXik0n
PQX2fUTEsMZNnTuThv+tFTIaY3lTQrogk3NrD/UK9rtKb9maOUvUZ5NuORZRpiZ1x2jdmjSHYRQ4
yVw9q9cmLRB7oCL11lMHGpfQFEt8p+0r8ZKbuF/bw6vSHSPArrp5X5Tfln071YSY07E1bExbmPgb
bzV6NwVmv3ggAbpyEgYGoe87KR595fP/fDFQf5SnEKm7x0CC43qIMkvpwQBZ2SavIGQl68mkD1DB
gMo2ADjJMc85oetPY/XU5+YJoA6nWnVfk+7SJ7RMhdYftIpQxP6TScN12TCIMQkyxRswT6x8DGqo
TJo5iG2qCfUNjXqlGz7tPzDHuMt7+ltzRmit+ADd1eSOZPaNjVptgK6Uywfdq266LFoPSSK4GH8M
A7iyeEPUfPSgNoxkTegTTooKj1MirzVO8JlJdx9nndUOGLWfEY3Okjnk/Bsrz1acNldJx13VvV2n
KhuF5UAFWECeMB5pV+/v/fQ1SlnibQT/gbrVk05bhODpUVMPa2PeMC2//FSImwMQttYqIt3Tz6h7
L6r8hpbUpu5MSNDvIXGJ6dx1yaWnkJvsFQNjgVOMrUstjIehSy/oNM15inxW/f2c+qpnA/Qmkaq4
T6ePjKU1M8ZFWn9U0SMqOQ5DNHLD6hQr1wkWciAh7GA3ZRsurPSOrB3Fe+gYomba7eQNVDCdEzeJ
WygZQHJSsvzntGHr/0xpsDecPDvmamS0On6SkJdwrJXAKUHYVAQd5LwUYSQvq/Q+7AABSqsSrYDS
wU+buf5+vS3YJAl+CeZzkbiSSXuJq3t4MY49Qv9pUS9xhyOF0pXhxlRfS8wOe466JC4sml1EGz1S
nazBGHZU8oe8vQv4PoabxHqYKiYR6du/69pfPDF/lrVn5TtUsNxMu/wLtHe1MF2C6rakkiHhR6bt
XbJD/SaC+KOInovsH0oBkjnioIwsLMX9ynQ5A4PpRoBOrtDLuJHuL/y2X94YBEqmTaYqEhM8P39e
rYjlriDy6n3cod17pW2zJBzGCa5m3fQlxcyvN/Lnxc5EEBXwkf8uZt8pbr/urj7IT7pnP3bqS0qS
WRxz9iH8lIOfC+th34u8sOSvylFcGH0A6VaW06zC03jPaTO8vqS3UP8Tc/3jiubZpxeyFmqRsLEk
62xRnbAg7A839CGelRjnZVHd6R6y+5GjhiUePO9YjoSSUZJmm9C/S8OHDrmbVhPGBNn1PWjsRQhY
ptL3YXfKtO8qPsrSnZ4/NPwzu9E3MEi3MryCIu8WdbatBI4ej2/T/+xQRCxL9jd1fLdU8hDDJ2t4
k9VDHBU3xUhcIRjBAbigSkuwabcKLQIzvKqjb80gWajE8sGhDeqWmdz7xcn0rtr4yyflvdaPqq6A
n2BCBDmDoBxY+5ST15L+IMh7ipGF14Z+kP1gN0TxdReRNlu8GcXj6JNTYfn7wkIw3Vzb1U1Gi1JI
RFHURAbeSm3klP10LKBZoqF24BO6tV44VYJKkh4/WuSq2eac3XslesOlu9HYgi31pIb9kxLbLtO9
K+FxgopSJPjKvqOuGztGzfBQdIqtGmePNurLXp477NEmSVmh2Skq5J4i9LchRarI6WZR6+RvGZQX
BF9unqM1ZmZo+yzesIphfsfxqz74i5GTktJbxAIm1xIu5DQKdhXHL9pwbK3l2lP2FeeOgJw7KJfs
YUzrQnUb+da+HjJHgaKl13RxYmujSDHBE9d+AI4DHnCVbuQgWvuka08dGhqpv+YMdMJrDCnF3Oc+
W2HJ4C2a2JvsXTNcFykVVW7pT3HiPWAVOoQxkwj7ZBXVLh3yV48xFSODvUkAHIPGpFn2gbk0OJDP
HZeEmCk0bpSqqrHr6o7hAL6vZVwIl0N1UyuwQQC5jO9EYYGevRniu9I6kafmpQFtOQlCmwyhsEJ9
Hch7AhgA0fouES9LAjEXPYoapsg0ck9y+ZxKMawv+76zgoMFrnCRm/jyonuGUbrPcYw5I1qOKPqK
cCzVdbUgM9ENWu2O3OhZis35YAiN626YyaoBYfFyzTgCv3CD56FGlnwdsJfX06MaeNt8pDBmXBDQ
PCJrENGMvi0acWXZ6UMht/d+ab5rKXAmP9kq/IIQnicw8VXYx1dJex2bzXbyOA2YEqGYp5He6PQs
+BMRH2wM5iZyht6cfFtB9FqrzoBoZTNoEe2OVFzjHHsomxSc7zwwT0tg0s1VrzA5iuL+FEb2jv/3
FCTtFqVDhq97PNgWAbt2e4f03xWo0AHsHOTJf5TaDldCpS/HvtyFs02uxWhQMVcO+lNFRyysGHmA
I75FLbwzLf/YhDJbaHyMQ/keFtCCfIOlTHNuCIQbQLgcwgpDmJSiiqysK89uTlFpOtgc7wYlvOBX
/l34hnUEaKBiyIZ2tsHgiK/zwCqQ2TXtclYySkvmc5xhlqOTuuHdpZX4F1kmYsn/vd7ZHpOMYWnU
WYmfHfZoeivqSzvmpQuc6TKzyOwDywYn7VhrAJ+F620JjdjSF2Unc0nxcC7R+n51/Pz8TfOf9KMk
sJKMjoVXoNHkJDL8J9AMrv31zN5eEge2Rnd+daEu+Fusi37QEKqFYFelNjirebK6S4u45jYu4Z+t
aLTST6OZGDgoNq6jzfAwvnsXpKi/lQd/XPOs8gnLOgAqXv7nbb9WNrPk1XDli+b231/JH7/tTPKq
dr1CkOT828RucmKEpsptt+RouxBXvptfupW/lFg/f9Z/RM0fTy8jAS0WXE5b+xvmkytkSMuBei7a
RLuL/d8Lz+0vUb2piIyIBX4b8VsJIpkFg4Fl9uRtgP2yoJLyuLId+1K99Uvb2TAt5NAzcQcn//xn
/fiNidUNHXpaHHHjSlvW6+HKOiHSaOTFXHYRR7dkFBBpjP8W2vHCq/rr/f1x7bOuswbCm8BsJn9b
6Xquzj23dphErCiv3Isl7K/398fFzr4L04+HcpzKj84lU/wKj+Nd9+TtcYjC+VhU6/6KBvXp3z/w
1wXnxyXPPosiggsncvx+9Cis9KUpL4wnjF+K5T8e3tn3EAdtWQ/+8EHWFc3EkU2b+hAVjWecyrpC
nUUPvdpYpbaEYYfFZea1bcIeXTYCv6zcJQbYFhnMng3+W/+goev28beGIEPUt4QAODpN4RJZma3f
GszLFMopNc0dq3yWYvhxMPJ1QpdrNgT9YaBISbrRGWn4mvc9LcCiSpbmCOineqoQ3ip1iOmOkwMp
pyWomYGPFgN5E8ypLFTNbKnKV0avPJOllTlsZYGfTN1JsVgq7cu/H81868+K/p937j9B9I/XPmUE
ZerDQADKuo5DYIT+sjdvu+ItEF+CWvbfV/vtaPjH5c720lZAGyykno9bXoplvVDf02WzwEO2jXbl
/9ey9b+vnX22kdYpk5Gaz2peSZgfzUv/sVjZ69y1t5cuduEVt8/21MHrS7NWhw+7PHQMGXGKXLh1
Yl4E/n5ShqZqKuJ0Wz+7glorQiFN6nsiUyZXr3zgBUknmN0is4pk+0qmXVQN6i04SnyaNAXzkGyT
SSLXQHx1SfIUM+4wu7xBlGWcpFK9swKEVTBtpRq1QUdLRFGBX5SnkdbGv5/772vO//7tZ9t/OdYY
1TH8BmMJmBXSqhKRKJys/32V3y0D2MNNWdU18D5nb5dIqV6BF/+3T9VrRFu4mb3tdDM/8uzBwnxy
8Zj+91PRKS/mLUNWuOr5UymmqUDHILCAhcfZqDTDCrazf1p7JmBmEazwGa4l998/9O/byUX5gaaG
YRwh39kSrofY/9M6f0/zp1E++v29kl809v+9MPC7ZCxIs+MeSvfZ68aRsmGXKMAIkJzF4kQyYeKq
zrCxl6OLjG+i3EC6Ve4IqA7dSzXwvGD/+bJzdRxWgLCFJYiX/XM3JooNKbluvXfuTBUAn+FK69S9
ZNf57SrY0IVtKXD5aCD9eRWz8TlHJNK7vPM3vC9XvRv8X1Q02t+mEkPRTYVMEd5yXGNnjysSal33
ivll+UwV227rtd4hMHAYROgNpZq+2JyaoaARHaNtlCpo8to9Ub4cqtmWSLAEc3ot8htkLy2O1DJ8
DFTAH8hri3h8FGZzKPE8TiZB4sW24mRkgjDvjFNKWxI1ayBJD20EZZft1yVyYmmU5U727RvGP5uK
MKR/v5x/r4SM1am58ZUZmjDO7VhWMrWZruPbsfENfAHSWP77v/9L8csFMOEpADUt7ujZu1HIWVt7
zcTxZQY6bRMYhfoKfdf8PiLX31yqmM4Q+LPPii/cmlcVuBo4g84u2CYpfmYxfcyIxPEtXgV380Ei
X5vLuStnYDWbP3hrQS9jjWPB1e83RF0uvadgdem7UP5eb/78W85eWQ9xGwvp8JFTreEKcLxHwqDL
L8vplrLrP5c09p9xQy/rS5vppQufLeH4SNKgl8rvGSsSb8rlDIb87zS16mgk+8vk1SIb/MKzFuZf
bxN+LMgNfKDAHucP9c9PlF8bRQQXf+Q4StT0ukpf0cIAkbqKpjsAMT4582MI7BHxAmON5RAxGGRY
aSXrLoDLipcoLejpNNtRkR1aU45vnxh9Mvnh83hri7dM8helLK0ZKROTsjFRcMuECpWfLaHuxbWq
PM0kw8wLmcO0KyKUSR3fWXZ5rSvRJmX+I2s1YvLnzEc7oZd7SOXoHU8Tj6VjnpCTjW3XEYmRsqPg
Sm2ZTSlV/KEjF0Kai94yfjSIQ+jAEEvoQGlxH6ppWEUdDUPRHMkYU8W+n2TyJbtF2lQHZVY+YgHw
MtdU+20Z06zl92W62GkmUTsEbhuQkBRCWsfwycA+H3TlUiUvQCbhrc7vdVGurPw9KFGDaMmWdu+W
mctCZ8ZeJHg0jH6jouQXKVk/6aqnRwOFGjb0m4RQLQzeO4JmJri8id+s1KhAO2usM+RxCTdCsSWM
6SxM3Ruj9BY7fGCYyzghb7Y3tiKNToFhAdxiDFHoc5AbxjeU4ppKeCR+dfEoI52Sme4FxiFIpl2u
jwjz6mXT7Y3h6Mu5y4h8qwRo6nKZ0CTUL+DsIhayVKcPOjIwCo6VQFwmVKezTiI219iKFPnAlNOq
bxru1tDMrdyKi/PRjvKtpGebpCw3MtL72dWl+NeRug3jL6NnXs+/sd/jAQYL4IJS3KHwBT8e02Td
aqARazpY9T7Tjp74jtKrlP9GahxMBsZyfJC176BQFwYBIP5cY0VIy5U7prpOX+/NjOzZ9kFT38bp
awD7XhHRW6xbCaZW5lLQZQNDv3rdNa+NN5AByfyVuDVB+GDgq3gLviPa5Zn6EPdXoNBRwwZrw0c4
Ir6G7BbVd0Gok4TwscNV44lq0SW3jf5S6BgGhmnVdvPIGRZWA8orZdrK5F5OyhOUFKww3aGMqi9h
3gloHEbZL8uIAHL+9gAnCNY98mYS0JNEJ27S7NOqn0B3k+3EX145oU1QynNpTas8XfPeL/osdPys
PhRduB1BiPmIHom55jnba0FotWo9hdMXgotFNh5i2b5QFl5aQs5WroTcESjpw4dufjfZVzDIFyrz
XygvZ4vUWe/ACMyKNAr1OyuGdVVhVCsRJsoGnj1GhgqjDFjnqNGJxfSekKDODsqbaka1AO0exjtS
BDg+1uuWSDHa29ilQLmmyix+JNReH/TNKMcuZeBSAWWY2tOehO9VJRVrpZXQs2bf5Ht8UA8zBU/E
1odEbvEt9iZa+07ZFqG1tQP/1A4E4BJGuZDkYy51S7UvF2mYHPtOXTUt6XB0/qfiXqGmI7LzytbU
LxuXxGDIjy3B9XaItGbQ1lr4Nbf2M5/cEQEXH1FMwj/LGOWbSKQbTT/2eeUAzt80iHdVtXTVuX8/
f/YFXkheF0tb9BBXq/6jrh5ksZcHD27IsJjteRisSLwHylNy2EUiT2+56I6SakK+kJcjg+B+emzy
kK+q2pB+gHsn/K5DxLJps9Jrf5PH9nNg9MRtkipAHMityu9tjOJF2GTEg3bz4tC1ZrsGDYKpbFHM
hasyMpzWBCTAR0m4BiKQAvJOuPKHYzzQHA2eNQmmTd4i7sNPkahuiYUmRyZY6OGtjZx3mdTpfcct
N2J9S2saI57+YuDINJv6SoRzWIK/NJnAYwJzRxN3T5sSifYYSuWNViC4x71qFS2oV1vgx+JRFoKO
PJ5JiLGwH5cThaAGhl414oWh16tciVc9EkDTDdmO6ViY3DYiaVypLIlaYh7gefHSb731SKpUrmpu
FBI9SoCu7UNmmetQGCwlp8bMQkoX03Sy0LUYazT2SoK70tJRIQ7LvKLuqRCr+IBcEIBTr1+XPFCf
kPgOHLB407R9OzY7n+TCETdY0n3KAfI0eiMYC6vgo+hZXhSXfdrxyTkbSgonCW9Y9zpisCuxk08C
sxIUFJI3FhGse8KOiXydwUjHGnFvyAcis/nLu7S3nWJs0UzvPEw7U2q8ZrG3h0t/IHTyNjC8d8Rh
h5wOTxi+mlXtmsz76sG6QdKIC0BlKHNT1d51H/hHX2ddQ8BvAIAq4/DdY4fFMoRxJ6eajrZeVq9K
O7gbp1PZkwDrERGbr8rY2A1ytM6jbmPykgcZsm0S79smfeJjX+n8aHXydxXKhKBlAIpmovbBa/Xo
7FAiFAATZ49rDpDFRJVoetJDOstEZuVGSuqHeeiDT0WJSFD8stkDJVGAeWQ6aUq52/gaBhEE87Jw
S4gtKoj7yF/4qOyGDn3Z+KXZBvMt/85rBjZdJGoE3fWPaZCuyQVApnxnVhKEZrhXCLM085OgaDdM
iDXxlXHbRJ6jj+MuEeYys8s78B/PKWL+UP5MfMsJlFfFv2WTYwZ6jLLsZLS8TnG410q0XxCxzQjv
iobAhgea9yxYNv1b4Ksby4vW86rlqynmG/b8RG9WXmduxGBuc2KrMHCvFaqJhrXAgxKYVGCsWhTQ
08loDLdi/iiTUJn51sLMbkMSv8Nau7BT/F1dzwu5ZVkAVWSVcJ2z6nrCCTwM6fChXmd7b604mRuQ
jb00l0jIQX2+zSgX9f7/vbY+u+zZ/qHWI3EoYvgoV+Z1fhScRlUn3eVraeW55EcjB4JgdfGM/fe0
4uyyc8n/o/c3AGjMAmF9F+p/7D5r27ecY4YVA9SLOHcxN9v+ONHPChRaCSAdNAHV5axFaxJDKyRu
bb2yP5AD+5sCX6Q7vs1nCCQ5rCnbWbuhcYzTHyvMds8JWswLZ9O/+49//hXKmcbBL8dS7yE8zV0N
o1wAgH4pVtbCX5bX6FAvjb3+OjOdXe3s8CK63MpNy/tOov3Acd+XMEnt5bxY/ftEfBbGxAGV60DK
wM4qDA0i0Nm9TSF8VuR6fVuapC0GaGMi7d24uFNCMnej+Lbx9ZXU6tgDg1ODLBlPKt+XD71b33Y1
s445gy6Vb0u1Wdtjh+ZcWxoQ04BmYlS+hkuGPs+b9oIVqWdGLY8ky2r8b8cahlDywMEHlTLxNfgd
aIqTB0QOs4qNk3xxnOaBa+F+iwi7teXbsFI/S6S4bWU8lKiQeg4XViJvh85YKXLghLlwhPAek7ig
J3/jYWRC4I5o25WpH31DX2v1SzqmLky2eRGmRlY5yYhHzMjYnqSHUZxCqXqylHeZCoeOzE0feEjI
mDMS+BLFh368qvGgKKPx6EfDQVjpbZcvExEAnzPtY6PrdIrlHHlhRCGmEijEjbGwlpOEGnZXLZ6y
0fioIHrWTbcKDBvwXFd9owK+UFn+9v78eK7m2fuTpV1WwtL/IMqt4UyTqvDYtvHw8e/X5++Gyp+v
z3+avB/rwBjpEaxsVNPzV6Fry8gZnuQ7fM2L8R5tQvZw6VjPpPKX1eDnLztbaKsQsp+hATkn+huJ
CFLQmthOSrtklk2UG71mTNw3FB+FW8gzVJ+ck0r/mttXMjc9gpEu+wimcVf5frXWWwS8kaccWky6
sU8xy5k7jbHnABopW2KB+vfMHojv0ZbdUC4rlCsIiJYp+BCTWGuk8Rjdj0OPa15/mb0Kff6s5oea
cY5pu1jS1+h26KoJfSPZ07WaDl98VWTbSJsORbtKZqwagxUqUYNPBiS3zrFxzBezRRyz4dRlKbJZ
6cGTXxoPC7iUbYY0cvicMXfn4dqY1JeyzO6yOH4eOiTdXvihZ+2xNPUbw+tvUpRGpghcUQRrfFR3
oWwCJEx3nqasDFj/eQUTOY8Dp0nMBHNbuMS9bfGP/K558TAYLrwegAhGTA3+f+EBCcA6gEpR1yaG
BBMJzWspfZU7fzeN+yp880I+nrBU6Riarhl0ezHkK0OLlnY7cz8kvnl756FMsXtjmctoofA59Dlf
DmWF2l53vQ/Z2ThUCIUntM5Jd6NupSR3mQEtlOxARoFvxE9WnS+Bh7Tl55icQnGPN34QiLrE46wu
C6KHPD9UjbXRKG7zVL+aJizf5ZVkPw55uum7z8nqVrYhONUjJabZUqYna6QITHYJZ/zZDWhwOMbP
tsmL6pW8gmubpO6gajftgFBQpAs/lY7l7AQGYdEuDeVKb/uFT5E5MFAvTjKvSI9Wq01wXqACG3HR
IlMpdGWv4Q0Pk63pP1ic31Wdgzot/+ih0NP1KN1lCvhAIQDuoEYiG9KLvnpqoj4RV7WRopHf6uHN
EBxThJn5LfG/CxRV69DG7Vm8FRKoSa3fV3PG3nCvTPg5s0PfFa460jzhMFCRD0CA09FXXgqSFfzi
0KovMYb72P/ysqeyB8JOZJGHmUFoyLxBE7OMPU8Cul/hO5n6CV9mZfnIsJPnFOB5Q0i0aGXa/TaS
p5iFHBWd5k2naUBMn8NEFNFriMTLUGtnGt6DUVsnTYWNlQI06hBEEfD7QMK8X9ALi9vNZD3EJJ6A
hHdUTmZZjs2cRoRUXilYPEmhuxmG7r4IcJVrjBi04iPRJ/iB0tLMGEeZkUu0MoBL+KPeSsgWAU0M
UJ9C64nE1nUM21MNVMccXjX0QV5Hv0/PFnon6NOQa99jpwduqXvrWP+i/lwh7yGzeMeXFUinXtm0
1kODlQZtpTl8CjpNusJuwtZp8DimRiyLFs5nnbCPSRPeq9EOXtKkudaNZFmhJgwUbCIFB+vShJ0z
n4z4AlhYTEnFQIyAUHUChG68KeQxV3utbe6b9NUIxh2gX5axK8kfnFF8aTpta+UpGrU7G/QTh+1V
mfSO0qGNQVdfdA2ZzatS7Z/6LtrULafn5t5kUpzXTz3HZruVOLcdOpk8dazo5vje4BEe0hLsx3Og
34/qqc2KZQTvNfUeZf9xkE5xVSKyjzalTRA8BmkAqbBfUQCVHPeGzHwVFdBSxnVw6rCbRMvK4D30
rybpFpXoYsxf475bqHLhhC2COUwlQYGSUn8Zg1uBvT0srZmQyn3Sr0qrvMo9T7imyB8EictsOLNw
i4MnclLdgtDK7QD+YWbBUUW5ppNKWNLAUwZ72/uVG9IKyRM4Kjo0Kzr9ctC40tgtKuzFRgmPQ8eK
e6jqOUSN0MtIv8mG8Lnr2O2T9DoN5V1OgokI6Q93kMHZaAT4dTmfyO9I1mWLnRSVZaxrB0L++HJv
Ch2hhzS82KI5EaPeikM+3jHly7yOGBGQC3wYpZk6OQeWXiN5jQ/Zq6i94qfkf6g7k+W4kaxLPxHK
4HDAAWx6EfPIOUiKGxhFSZjnGU/fH1TV9qdCatGqd71UKjMRmBzX7z3nOzS7vNzYYJvokaPPOIOI
DVEYy/tYOg9mB1mpqHlNCg3rlk9oHciY/N5OYyqN4G6qyMXQSmrFBz16CC32jgP+MdaeKit3GZl7
cQaMSYmzimGvFN6W9JKycdhTVfuJyNFUymMRB0s/0vbEKa5k+7Ua8mMygv003yctOJtevtNytRmq
m7lf6AItsgHx2vCHMp6btHKgufNVwsfRhPJsY6qDz+IX5F+LUzG8x+1Zyywsc0CWnHiD6WiVyG0S
7qsQ+hWuu5Hed8DXwkDYW5jHyZfQNWDAu19dsanpvjblUfdhDqpp1beobht8gJVP/NCjRcNeh4+l
lR9F8aCkWOIF8Hg/6gjq8KR/9YObPLhNqht4MP6A3JK4pN7+6P1yY4T7lAs4+ncTaYetm8/7S8SY
g0VKhrmobVxcDABIndnnTf1WWKDbguxFL1loa37yZM4xkxUmGA1EQoUWrmNLVFN3YO+zgksQ9fex
TWBjdinVtPQHb68XYhHH9/YJixYJ79uYh9EXhCmZ8aF36Znlcm8jYA7ykTqC/lw4prsmt3d+bW7c
nlzt8THxIsBrwa2A7MVqcg6RDzRa8BjG53D0drWR3kTesPN9eZtr0b5r3LNd+v9W6PwnPu3u3xux
qzS3qz/+r/9rKBtBKP+T9nZbfM8em+r79+b8Xvx/EN+mmLb+3+PbWMKK5p/JbfO//u/kNqn+5cAB
VI4Ol901hMOEvP8Z3GaY/1KuZdoEqM4hbLrFfv0/uW1S/EvZwpY6/xEthJ+Rbv/JbTPEv+a0XHDn
wibjVnKk/yK3jZ/1j+00m2j+H4zFTLZ7hLBb1+pGqMiwRaTyac8yCxnkDlcnuEE6gFaxdN36k87I
rz30/xwOsQFjchMtgLraiTD7IymSOFrsqsYxMKLt3AP6x4X/zxP4zxQd8es0/v8cY6bRO2xh7Wv2
osJM1XkuAiS2intS1hJyPH54sB/Dxe2w+G4yYW3Zdi0OnOD+k2PPv/9/uhM/j+3YXFPXstD/cXf4
+39sgQK/aMch8+jQFl+C+jbxJBOo4uj5l5I+oVnRvb1PNMo5vjqfHPpXdQCHxmsM65a4UI5v/4Yv
BdMAU1bj0Fp22zUQn+WB1u6N6Mzd0HknBiRQG98SY7r/+4HnptIvp+yAxOfrPaNZuaG/Xe7SU73T
GzGf6NQBnBfItaehYGuNVn5ya3/VksynaP7MP+Ti8h4Z1wrqsLOc1G85VF1QmsOCPAngFKE+3Bd+
csEK7z7UKcPRv5/gH47qGhD/CcikQYI66td7SsBHaedhhFpq8klj6oXxNWbDsvaGeN/H7Nfcg4k2
/uPvR/3tTXFo0BMzgM4DU9Jvt7MUDpiS0Y+Wukmw6NKIRP4hYgKeN38/zq+9gZ/XlMfGUGgTEEKg
b/717Cb2VXCPMjhqhBAxRV4POFlyPTtCxPjkQv5+SiSNS0vpNrIL+RuJVUUBqdelgb8ED74evgfB
j7+fy58P4BJB6Ugmqu7VuYB6rqTHsIzkWPK4EwAPaZXWn3TJfn/eOQskI4b8iZa4vmCt7oSJPlu5
p0S5jFPzZpEoLKu2QdT238/nt8UZUoZpolsSpm2hXbg6H+GRNjm1I/GsgPGIISezfGG4sOmxEVM5
/f1gf7p4JFsISzLT/r1nbRMEKawij5a9bz3ysj8w1/6vnzXOh/fIAMktySe5Oh+tF22hD9wf6ffQ
+qRWx7seV8o7HeQh2eD8rx/+65PiBeLqkauGhuj6Cg5hUU+MAGMYnxnZIE3q9Zs0d7xPDvOHZ4KO
Kc+dYZMp85t3kJwg6de+wzMBuNUCySgZLJpV9ckL9PtKNAvokEOhTYQdc/31bCgTmzoE1IMQ2FWY
fVpR8fBpEBLc3KcJRo0Ky578TsfMw9XfL+UfHkY5uyDoNEjd5f39daFQtm8m4G84x/FRi5809Uo/
4H6Ul78f5vf1CEazaQn8MTbzk+setHCnzo0HxlCGXcAViyNZ5Actr7uP2hYU034UB+Enz+VvFQPC
RGm7gpKLx8S+XuHTojb0sa0BIKkU3mz+Lhy32dODfmfmlxP4mdQ7ZUf1J1f0D08NAUQujwziM67r
VbvdTvSa7GXm+kmXrEtB5zEs9a3heJ/I2q/fbEUhwtMPmd1yBdidqzsXCQ31RcqdK0Zfu/Vbskpc
g9Dr/+7GXR9l/hX/KH2mOPdkmgW8anlprALp2+RVTOpokG6wTmiQfnLTrq/e9fHmv//H8fymr2VH
b2fpsRUVx6l8NsrHv5/SHw8BU9tFLeXYyry6QUVbmGHrcoixuhmZH6RY2FygFn8/yvXTx4mYCH95
4F3TsFjsfz0RI47bOMpAAVqW35+o4vp1Wvjejz6NkXCmvYGIKzH33STRmwWtH35SwF2/cT+PL3Td
nt8A+dtZDskostoZmfHX4LtbX9uQigwCJkvRNrj5JxLu6zXs30fDHSsJqkYHefUNcEDgWXrWxcse
JhaUE0YGy8HIgpesbft14Q0DsUUqORfROH6SI/CH22maymH1ZLdjuddhENZkstswey40cr+vUG27
bTGQWzelbfv+93v6h1ful0PN1/wfD2eEQtBQMavYlBuvanQ3SNc/eTj/eCH/cTZXF1KnWx/0E8Vw
77vOKSzIZs279r4mNgmsCzY18H9pqC3/H07s5/6T+oda+OqoUxg3liZpzBleL2ApODYjg9H95CH5
7ZVg8QfXImbnHffLvrp87qiaTouMivk/vGQvzF/orJAtZDo7Pwtuiyh+6toAQIf1ySL2c3D7z90M
FTCZlko3XNtF3uxcrWJRCcDSD/CbU6dc+s4+jgNghcH4niTlExf5wnyJWBgCmdzk5e+X9rfH8+rQ
VwuaI71Kb+sOaoz74tIY1LKPELXl3w9y5aAk8fXqKFeXNuzbmOluwE40gxrrhRsN4DfT+3dXkRaV
s36PqdiahblyVXjQam8fxILPrhVjsvT8Tyxr8+Py2+W2HXTY8/7Vuq7YVT90RtNwoyXpAWXQHepu
PFRhdpJhfGj1+Ovfz/5Pl3h+9R0KGJ2+x9UlLkk8beXI3XVUcQpLf1tCNxJoTP5+mD8+RbPjANKa
7hi0b359/V2pmV4XciuZdHzvreEuipn5Mp5zJkKbRN9I1EeOAa6SHuKnCb9/uqjEmCAzt23bNK7L
mTi0+7ZvGBpNQWZi73Zr4nFlGpXTXUOLx3tITJmXmyHpCuvh72f+27rHBhKFOwsD/Q+W2atSQ01I
b/IGnbA1OCdhpD9MM/3kHv627s2HYPG28AE79M6uPpc58J/cGAh8iDr4Q1AL9DGGv9Ss6ko8+1p4
33jjf7voXR3S+PV2psw2PQtmzLJJkbZNcXmY0s9qjd++wlfHuLpyg2MG7NOn+RjNW59bkE2DY6li
UpKJHf7kLgn7txWWXaWk2KBVhOvIun4TOB0nSNJAA9kJzl2VBpmmZaiPHlMGvbNvB/0nk0jnAqPW
nCZ9nRRqRpAbPaBZvA0EslZ1Iy2QAqIEzNz5CsLroFQ8PUCg/tqW5qFM8NjiK/G/5TJGW8Hbt6tS
YRM8Im2o+DaEsiwi5ozZ76IxVXyUTkvEDcqOVBvVIlfjO1TXSzsMj/EMLtDFF9U528L85k1PKUT3
EWLZaGbnZNQgrbHfJ11XK4z7uD9pGsT+r6qG6QwymLnhEVjC2gTwQZgF1gaG/VaxQsYD7qJd25W7
naKdLy+lAb8wjbedVa4DOz/WXb3LKrR15qPosl3vVQeTRHZL0OuG4pTsLTTsQs8OmRT3QVUR2qJt
HHQexD+dY8IL6LyvlArIqM03+SDNZd42+TII+qNZqpvcCXae/Qz/+jRa+amHR1r0IYFuWE8TK4Uh
3Q4MIwGm5J2slzSinrwm3SVMFEmyxXhKFBrSeHQ9W5/Z7lh3NxmxBm54sLynRn1A+AfJFV00zVb7
HMmSO1gfxHYszCG8Tx3IklhSQ9PYWRMfG7+qyDuIoaxCrlLRYxw2L0LB+8C7YKp6aXRfZox8FoZr
u8kXJsun3c+OgxJdgNwqQu1cK5zFQkulewcPjenA8FkWPyJNW4duwfYmg+vnpve9bNajMpcM4dgq
k9U8XbygOZQG7FMnAtg+nkULJKUHX7af5RwMgbCGNOHa5B10L4G1mMKHvl6k/dIqz646tHI32xMi
Bv5kP6N2nEhPaePtGN0giDbK9yAicaYHhXxiNhKOW6Q5NTnF2k5Em5ZIjtok0YAhdJVvwbBifbLW
jf+Shd+GBD07RDLGUCsB9rEV0dOY6gcTcoSeYe22422AInoKX7S4e7GhwxWIZ9vcXzkpCQsuDJQl
/NUk2s5hKMHCNkmfOUz10yzzjnAN6wP5iKfJfIIZeATaCtLvNdfvB0usuK7C/NF7MBRdQkDqg8mz
4CC0PyWtt5dRcEkbj0j18wS/0901xQNM6JWh7i0YCVZ1Z7cPyXTbwjscIm2ThC750wHpLF2BBP8s
lXUwlLaXxoX4lAn+YwTGQ4ivxEYn3rQaxdYImlU55YiyngvrERxvh8JUrW0XuHF4iTrw9/HZNC6T
ecn7fT0MT0T/APWjuFA2M871ND7hV0Y8EeMhPaf+vmdr4VYvdUtx1zkLw2vJIOluhZ3M5GliNBHO
RDC2u3SDh3qRjvsk/DITJfVpn3V7gH+ASEJsW5WHTfoYOF9t47GX75rAFooMDF25k5lHxhls6Gv3
JW83HN+AeOzcCpI/2uqk2m4V0IW3+JN+Ckg2b7kzIH075tQor9NN1G7TaBOZT0gPrKcEZXbw3lkr
yz2nzc1gHNi4SKb35UBTLl0N1smEHqh13/W+JdXCs3/mQnwIt70trfF7BinQ1p3nGejS6IxNE7Of
NglODHaxa8upu7uR0hpnUJHhdhjI55DNCGNlIqq73g1VezNGzbZGo1aiYUqm+FvnJJBWeXNDZBlD
Nw7bMlVMiwPw3tZzO5lA2byDFZA87AzevQtQP01Kwlx543Jd3U8zYj1wbzpPQ2EX4qQgyOJDBWpb
NvYMfT/IyTzFgbqoFqmLzhBxNMjpGgS7YH+Lfmrh5dqm6qp3s0Bum1iktw57lOiLSLy1hkVa6bCv
M3cX1Te5p98CeUkQ08toY3Dn8+kQtrekzBLsQ0OJjovvSp7vp0o8EDfu4F0Mdja45BntKau13m0S
91KAEeyPHtTYZGO9x9amQvwRQtleZ8Eu8+6NlGUa2WfzIWoepvhYZOcsXvOdCK17p3pGhaOBsX3P
o82YXgg5EPQFaf2MKkYYdaA+WwR8q5KUgS9oqWVZoxW+mfojj5rDwLteafaxQn4UABMHwV7rxJAw
fk/HrS8bLPxfFNk/vt88Wn1343ffG35GQQXd+RBy6vJejP3Z8NJt7463ssmLZTX5C6s3XCb01kYD
BET7Lnwt0nrTJfpjQ0b0qEJaQ4i1QQvx6Qq6SxufjAbABNpxJ52NIue8f5Xxcxx/8cR9bZ7V8K3I
t7Haut2uCbfdvNjdddM6ZHHUOlRVFyJ8LKQdGdQjj29i77zU1g4lnZt8S+lAQDDQ4m+te292H14A
Xz56Qq00uOvQP8bhGzl/Scbcm6AaLfziO68S6jpMDTTk8SzTn34EcG2cHyreTuaaLxq07mZD8Erm
vzBuWMTBgz5tTHmj1Y8FSiILVZC1yUlIcZZJ/4NhpKfyVV6Vd67/Ugz6Jpita9NzL25Ml7Rpwz+y
u13FkXPKcrQYJh9Jre6esmxoloXFI9/Z8dcE11HdZysSQJBqSPoqBuBLBhvQg899FK5F94wBftWG
9RflP1izAr61z7Yzx9dQrZdkbCRr0ePMRHgfjTtbr+bnNu/LbZLfEs0Vwx510YFAF64bmPj5o5Xi
PKOVwcz34hXas2H5N/0gHhCE6e67LqBhniHpIlC3dsJFjVZcSoeRJI4RGMW3bh8c6jK6ZE14B0Xt
GJHjMY73TcM6jhCX3KP44trNTZXjSBvFo6nbUJfEW58ioWmm9Qj4z8UnNEw2K61aOuV7auykw2bd
u8nGx8F0l7a8LcEemyF5TfnBRZza0/dPfO7f6KzSBHDagJgP90wpoTuRSvclIR5Twxa0KQhx0coV
IPJdlj6Smwr+GE15+VZPN6K49PKssncv7SBTTKvQUJuCOAxdYx2J8ptKhDuFXWa0vtr6tO41lxtP
NkF/bNJXD4UJoh4GxNukPE3OJtIee++LS2NjhN3UEh2T5xM0KGRDunmbTkhZu8FHHSb2I9IXhd8g
EhDfkcsEKa6amkVokts+OMfQ3nVserWsb/Nk2MUETQuSMqKgZz3HiR7H29DMgd5aj5iCN0Du8bzN
IN1mRMNXeW+VgqOmpeXKAbzRp2Lf6mrVz7UKVyynRKjNQ2PgDj2Yjb6K+3fZwygJw+PoWdugxMlA
mLA/irUwsUWN8aOcqHbbbl2lyT4dsi9qsnFmpOgjLeshMJ+d8lGbBKLPeCMwIeltCKrYf6icftsr
83sbvM62xuI4JdZq1NxTk5o4Y4yz5vXbNtD3fvuRh2pveWdt6FdgtpGw1m9EAfu9/ZIEx3YqHxPG
fO04fwTIYqjWbSmWlBMkUrxKSCdBi5SI1FpypIr7oXbWwg5ZVy5BN21yrb6MvtwYOujx/vsEfskh
M7cBXG68G3IT2OVD4PjrkHLUAvhFD/iQ6Ddm8TTLSmUbID/2ce65U7tIWUWNMlt5Ln5NM+neHKeZ
Fn4nHsb+vavafWuedG8t+doBmMNMYbET0+NpoKZhQzFp/DKjcDdF541rWjPqqe35qltq8jZVPWWb
2MxdbnNDeTtUziOzp26Th1V2tmJfXyg9Khe9l7i3nU2YiYhBnaWNfcwiedTz0FhPrtuvpxizoW0h
A4S67CnKCrcyHvVJPztRo1ZmEK7C0VyHKk237Bo2RuU/F+QpRU6Cij57jrkYdqDfEt+0z9DJpbF2
VzfJjRQGoXSucp6d0O13MWNmAzEsgQfLzDgNggfE1m55DHkRG+NgD865mw1dkPcQlt2VGJQqJzpV
WK/87Mlvv7mFydAESmu8acLnvj5kwzkaDDY5mxCVXTPtUz6PhXlGVnzS8BkNGXOcKD+ag7OIC/PF
E8GTAyKJjjT83buh9bCFKqgylylHqDy2pC5heCtICffzB5Fkj1X9blnfc2Iyku7kE+WnZztIyogc
yOEiS6RFhNHZl6FNVkUMai2tl6rpV3rNt8O5cwi883jKCkip0i+Wzcj2w8WAy/M0ujupOj457BYL
49XPQf75hGaOxhOv7EuaVJsgIh+wd917181uE5SnJWWJ6+dfq6DDGT3T6YYl2QptlCxyjyQHCNOV
k9+28A8Lvrwazi+r39QReTjdsou95UjDX4udVdWenP4tremrIp3LtTuJwtt2i3NkPUesol1HRwwp
qkKzq8+mdfYHofuY6wevaE6k/eyA663SUh1EdhpjPnu3Qwy3r7qTKcFqYCEt7L0arTit+qj66ujW
7T4Maeg2/jogTkwG/h7cM+bKeBv5HtsZWtdKPWpdiJkxIqG+Sw5tGFfvw6R9Fa6AxqIQbYMnSs1y
O9OmB4v8CmtYpzB/DC/fJMN05ynuiUqnpyobf/hIMs2LC6g7PhrOnQvMWOcbaVkn7GAUP98K6liD
UownwlGzusxa2NAW3WKds1TEcbUp7PPos4cIt/NnfiTBNHnITX3Hfehj4kLbOWUsQLWOW3kJR7JI
bpX/ahqvhJUp/67z7w3m2lHYbafW//ASPEqUf6kfrBOkbIhlguo8WNTKbIYBt9uIzbNs709bdLFj
RH6DY5xNtiiZg1C1RciAE9/qz0OOjcS/iav9ADutvGcvZqa7EGwFWvp6Fju94B3blsHJwZiJZ1As
KbOy+mSJvZE8IbDu3L2gQCVEYKTIs9p953XrRuwibyLNYXhPp0CspxT/LI/0OtYMlO+v7BpybWU1
h87c1g7uSb2ol2V2Bps48GQt8FDOHOcAIbLDZfpRVBBQgAVLVXC5TWj81rKa5ZRDR9jSIWjvIm2N
BrPDZiTYtmb880RXG7datvbRCzlXkoH61TTnX10mT6yD4BuBNqVg0nfjea+T9k2A/RgXDkml46Yn
IS2FWZq/Q/Ba1LDIwm9avrTDG8nWVJteYEzV7D9tStvhGGchnt+DU93p3k2DuLEGjG52D037olEE
M6ghwTo9IsR6iBB2ZphA2bFmdHjI2srK517pBw3pqoczSAu/a+ljTzMmccdD3Oyq9n2kEYNC3tOW
0niqdNZPgNzeSCLq20i+Z1khr4FaZfFrgnr+Plr0AdAHjxvwmn4SLGfoa4OKMpwuNFKmyV0WMAhC
TLa6rc6ZqA74bEOYZFP5VPusW2QWMSgPHltnOcXvmDzR7dd0hEhDIMzRqzcasuSIHZLLztwUfGxX
vg8K+z4a73rek945Dooe/YDXmXqI6mc14s6trcOQGqgzqOejfpGm8kav8mPWUY3mD/mcLTrUOkUh
XYGYXemld3WOWj1NernyrHFNdhqZn9qilE+FfrBy0ipHhPykztlms5I+scyORaPD3CQYKpLwNPjV
chBbvNO4WJpl1PI1rtnoSEE6LkiD28o9+JJMTfERe2dZwmwuKIyIsehi6EKqa/fFYK7jzPsotObH
4Ip9PqV7TUd53iLeLqYvA/wXaPpHsyWTRhms3GpFw+lGQyqk61h7ZzOCGGlgQKfO2OoDA3Wdfae/
x3i4vPqmrdJDV740xr0ryRzx/X1C4zkKv5s+mT31HeUapziuhwlPQew/VjnpJqo8polPeyvBozC/
LdaydkgkAKRLjhj5oevQc0jnFNT/rluFyLqBXrSEtZ5w3Vqc9BwqHNatvUj1KViYaUNvrPeYr9P8
tr62LrXX2hhJ5lzUbNTuEzXKL1Zh0h+ow3DCoSU670k4uEoj3wBU4DnlW2/QSNP4h5u+e++NQHxt
qhR7TDYNJgsEmXEPRaZZILvGHJN13ZUkaHiT9lZlTVot+3j+LnHO2d3ohz1f7yHUAGv0PI2J7PR9
LQPSMJwI04+faaDgk9KsNl4NikOzmBfYxCHQrGVgubArkeS7OjToRKoqerPcaDo6BEMdEZkO6KF1
v9xJoZKLFg4q29eBWTymg8rv6M4SqglHobqtiS/Yda5lPOhoWw9tX5Nu0CGUWOdl3W81vyrXZWuM
z6YRj3SzDHmp09Z46h3RfqSpnX1vXU+0j2HPcrL0MP06W43oh6+OHxaHKiiCBzQ9nrfytSp5F8DM
57SQlrqmtEjV1Fuc2yJn1NSE3Fd85lSrq26IxVqW3MUVwzn4y4lblV+UHdbbqabv2I8a8cx5k72q
rtNvaqAdd36WdztPOs4jSnPqHotWa5XHDj2AyhK096w5VUMSQZVbobHINK0uWd1C9YUk4YwwG4Pm
YxOm2Y3l1pVLx48oApyJfLqUrqt+AXMfUjYkLfZ1M05emmb/kVUjm+K+lXD3iLShM94lff4cdiYU
BB1ALZL9qGoPuuOFVGyJvE/GsgR1nQ53qTTyNwejbr1yZkt6k7jye2pJlyYqSPn2TEihFW2KqY94
9LMY6fhg8BlF6TC0azj6VEaGLwhXbaOsuxlzh4XNbhoBYlDIcyvswgDzD7/NGNjyF9UY3ytqp0Or
SIYSmoxvdS22efVH8t9ycnrpNvakIdl8RSfNqN/8RujED/Tlu1N7wSmoIntGB+cu/QIyVJ7rcqq2
QWgBQewGR99O9LBos5oszWmvt0+ePSTrXq+qN3vOKIz6hBWjj53hoaiznx/BoLrRitj8Nljkwrh4
2M8yy9xZgZObLJntLpLDQlhY82NUCHaWpLRtUReu2gpI1U2ZGSXw7dKkeCxDRnFb0wjY6LeNMBsc
ncWUEbmSAOP3wqhNF53lkzeWxB3oiq4K7GJfIgMiydrGPtJN1XxMO3KjA8VcWnxJRZfXj1anpaCB
MPUdYqPIWUl64ljymPDypQ4nG5ZGYdUJW1g2ZIPiM8GGPT3Zrd19TO1A5kGXZJYGlcDpu00nzeCg
CD89O3EevuoxBpQoG7NlCoSNpoQ017qeUhmqqNNYZ9HQLa2WTbQVewRNFuzHn52+LLfOWOBEy/jy
HTslWDnJIK1d2sdluZ/cLKfcKGBZL5klQ4VudY8uFnkCzn0bpuU3PPEpAbGaPId+RAfGogvCE0Da
KdkOE7vkLHopu5G2W4SVl76TP8jHuBY2IYcsrMvApVkuQm/ajDJmADH4oSTht/enHxViihJ4ji02
FSaI23TwrXpVK81mIlAlxYcRqzTc1IKtcdOFp6SuHsD2dBfRqFejJbwDJUHFxiOrTl5SkHpggnao
SfKIhqHd+Lko0FAHxlo5bXzbk2yizi0AO4d9ZMoupp0Y0i1VwnDD9f2CzQ8h7TXJKKUzlB9ssJNN
1cZ83ix9+Ko3dGmHRmLOa5BE3TeTATshwj5p1HTRVRC22yEDnFammTGeLFjpT9RnTAdKomCpV0VZ
BKu6FfQoLdW/Or3ekfg21vWzzr0H0tnRQCybqSGpuqHEiLvSZqGZEsophM43U6dXX5IqQSQy6k2w
of3CECEYrV2pSCGvXIqi0CDiuQzZaxVuNgRLiEbQW8q6LCCS1CGRL250Q1ot0fPDnGReNZ24SJng
JcTo+qCSkSSYwMPzEgQJeYCOlvpvzOmGlyAPIqrnYG6ytYN2G6Pp2Bq2FjyUTsz2tIqKuwyq0Soq
svErYoyS+fWk33Vkik80qoBFksvsvGmVG74LT7abfFRUUb4g5rKXXU5Ttcwjtux9rLuHdvA6ufSM
JltPtZ+uGqkyuoJIfIwGjwwfNo9wbC0kR1AvcLIwGS+mZBOnefU9w4Xd7I2IO7eqMpuaI2qmrGP0
1soHYywr2qBqeExN03u0Jpu8DTg9S4hNDoVRCnt0LEr/OZvTkIuyDcgTJgKxSV3j1Yrh52PJAZLk
JuZD1M8FuukbFTzzNO97+FaU2sax1Eywr13pux3HHqxX3wpJZXXD0BaL0FE4ddp2kCQi2kqHrIKA
BORurlJ1Y1hxUh5lAbt94VTdKBa11VozvjyYaMU2lSQzBOF6fpeOtodtKu5Mr3znqhMd2XQoVehK
d4TSRgb+6hu3Cjx9P5IvVN0Ksy68vYN6rFiSF9SUZzviE7hQfjgbOKUfYZESZO5kzSIt00nFi6yU
6J0aLes6+qIOtsGWigb3ISPFeOehpI3lKkyKKiBYzC/UbAe1pI1Awhon+20Mcvne1fohHtlniem9
IUVM9VWGAy2v0qXj+8PXzgw6chSFHX/UZSKeZW60d0nt1q/okuxzpBsGcML0blBuu68CwQIcs5Q8
e8Kt74Ym+N7YsOUlLk1Z8blKwwAkn0dQc9yY5i62PXnjpGb15ssygixAYwQZUb0d58gmvmIvoqJ4
AorFgqGrahu52U0t6XPQp7lETf9jivCEewSw+JRaGPBWibJfdVJcwto6VWZ6dttmY5RzOmJfvOda
Mayl3uOVBDKzKDrw3zmRxDEb/5Q5eQg4U2kUcalRUREqY2uNhIVKvkD4yL1h6+p0zkYSmaCg1Zfe
Ix6zVuuxNr/nCpWdkTYHu9aqtTGBQLAo3ixjYdMnLyHEMdzZJNOXrGQZI5NRI1wIox5xQKfGvAyW
xjg2WnZ1SFqxZOKR32ZpsfaqCdABRJ4qoLHUPQx41Gr5hOZ7m7anhhLd6ItdSziPHYf3mN6XTeJv
FF9DrcdySDKOH+xqguxF/6MNnXu9FOt2fMJ3+YpalYaW2gqSe+0u3VpMbYznqW2PhpDb2NTf3eh2
bPWtzQQ1Zzxf5HLNYO9bPewcEtZ7HQbKqD30Xgxxr9uh4VyYDVWRPAaQjUSLdbQHchNt9WI4uE31
GAbVoaces0tcjlqzMcOPUfdvsVtscuy9rADroh23fSd3oahXVtTTMmXLhsid3bNNHpI6KGOetlN/
aICUlLOOm/bV8eJVAQRp8MVOFS/MnoaCDLAi/PBr+su2z3UNoYmYzsIbwhuPQLuajHufOxcQ3TPB
rCIAB9GJGoJ1bx/ctD2ovGSv6x10213Hzjnzbhyv3YiRksOWzIZd55GFaqc5QLuKiNbdKmWVdPi3
K8G723dn24hfDOSfcfhNYlVN6KjV2boO5VeZVWvBWMfhsG60YSh06eqXQZX3endiiUW4xUS/j9dR
TPHqaE/JAISiucxgoLhCKp6cA9c6VmHzxXJ0cr70jVPIe59ZozJA9tvFqW2zpcRr2DXtJiCVzC0E
cI8Q5Xyxbl0G2qa1roIXUohkSoj6TFkDmqi1Lz4QDj2bznQ7tm2sgygkOTd7nJgZFnPba9TXGeon
JodNQKKKn60zv91alTyF08ZNH6rgtsv+N2Vnst04lmXZX4kVc+RC3wxyQoJgT5GiJEqaYEkmCX3f
v6+vDYvILHe5l1nFch+4WyMSJPDeffees4/byk8JVLJEfqBSdfPuXHBA1jGRCx7wFO9Db6wsHLfm
cCyndhGYWHnbhL7sW51ysAL4NodtGHCm8Epk5q2FyqBrxCXVP6aCTnPFKZacD5smNfub7RTuNDwY
DTQmcdQlWoTRNY54ihJCdLthGRogzFOCkiOqEmXwylTB0MuAV9j6RGsW1FwT3QrDcmUc4Smp4rJy
i6xbJ25FfkvTi8gHbxDdq1AgeFb+izYMJGsQg61G+qL1mXXRwRknIp4AgbYvjvVAWClhsiRPbvv+
rbcTVxPpSu6OJayyRFXvOm4iRdWPYsReVgBIW0mTzGPWnPscbKteLCP+BKEaYffSJ0+SKlCaHbt0
lzBC0L7GoGXI6a+c9hCU1SXknFIR0KNqEQuC4tJdAQBIbk2JioeRNgoYZ7oJ5pMCIEPpXwfuSB/x
M9UoSTQwPUjhrSEXljHkQAly1KFgRM4MjCW1sJ57TT4rnelVGkHgU/EEwHKd6h2QA0b0oLiMmx3e
rODaZKf5KNjwwDcSk1ImXJ0OquFmjcBudkrbPsVFs6CKPzaOfx3b+D0x1U8zwqakjeQp7ksVzwUn
O609hpkrZKQm5/k9F5Gn8FuEwMPIiihu+BTJwTGZMTp7i1BwaZMWX1r7WTQVnmF4JeqLAu9THKX6
6ljPyPV8Z0tMuGof+mw/OYckadYBgtSu070cakggnwdxbeMbgOWPiDw4KVwStzk1EDzBu6wK+Brl
ja6tXh37rppFIH1wiDgyTsVRs1+IEaqTeqVFbmnRJYaLp4WXlq4jq50SBMcO2XmSfqkN5cxI5B42
gRJCBlKeLfkxWDfX1NMbtX+fhq0zjMveHDyLqtNMHQoxqF07k/NREdCGug0ZhwbsUe8dBbBvjgwI
kTvhT88DaeVoXyEyxLBQXGafR6XaDQV9LRKaDCJriM5h0AbwRGXlie7afieDELbJta044wh/27Iq
ydVjPhJqE975+mM0WQ89AMIyfJe5VdRg09uCPquJtmmtmf4yQ+ZFUjmFutOB+HuJ9aM6ONsBEoLZ
OAFYR4ZSlEckQNuF9tHG5lIxVz1ofdNJdppReop5J4A2OME+m6Itaps7S1RvHHyo0HIqNhbsQF1a
AadpQmF0hd2VRiP0H20Uu8qKdjn1oT7oDESZ+kLlnttinqVPP1Sj3qUzuq0DgIR6JYocekhfVUpk
HPiT5hHT3opd/RCZ+pdELPkSsJmprYV8U6OZo0ya+4zLlGBgUdzENqm9JuBCKdhUkuYZXbdz7PRk
TC2pTjkhQSUx4NAs5zUMyrGlhusQuzjLP30KXb+lSn2fUrM0Gh2AJtxOFlM2RjBpaO3SKtkGZBgh
eCchlfjmmamaF5SX2bGSxGdC+zyuWU+z50a7R/a5Uv3PaaRxxm2MxdA1W+VNzebxmLT3iYLKx5Oo
r75leHrHxIHTUQaqczIfRKtf0HA9JfpbzOZForwGLLqXFVcjrieRKBF1qpWheRLZWx9THlJF9x2d
URKpScE7SHNScaczQZLX/aByZDGIllVDBv5RNBp8uf2DNiGZK+2LqZC3qKRmg9IsAZign3TDIaow
XOo+cZqNtglSkA9VAjX0KndvXYSiACjoRJxCTjotiBKlEh499X0vwhuBRF6lBGtbDTelfR+TLOUL
FrZx2DhKuxMGlipaDEujhbYzhrtMzhjahaQ0vPcdqpVND7hqEhONjEeTvZk86VpFngyApuIVuUjT
lNY9se2A5hr5LGDnDtKnpdBhUN8CnWPJWW6YHTQCxD55ulFx0qD+4Cc5NOl1MoZ91LRePSCym2Ex
RGo1Kk+mtLflx354mnKDgOM0WEs1eU8BT1670BLOKrI2AQAVbK7NjqgIJFqccWEoLi0lI1VQekwj
dSeHSXPG+WAuOGFyaqmj2hVVDHTX4XhLN6FaTTLxXLb+HoE0AjcoGvb3ZW/P3e61RY93m58hAo/e
ELrdtdvDIDIx0zkL5WyxTYW79tIkRyfmNLEK9E1AfdAQbAewID4w1VzK8cqGQzFwn69AdkgSz+wO
Bq+CCHkuaU9Ft6aKnfaxdUgfGUskBJDeCI5Sv/wXc3Llm4wm7KbDY35qyLsAjFCyYbmVB7BCXUwr
nvrhMrooyh653nInwdZtXWBkdHRTCCnHrgUnu2gkWBE+zS6UDf0l1Dd+v2RyRanbn4RHpNix9iAV
nxPgYUhZFmKj7hgfH/wfWbVNH2DJUOR3yL48jSX/LJ6Nbbvsd5yZKv4k2oQK7rArA0F6jDZFsezo
EG6aExMDirMDyFMZheAyv0jPzZWqBk1VshCe/ZSp+wxq6R7bfbXp73J9G8Qn+mJxtmKYEbQ7FTyZ
HsOyjN/jemE8WiBqvHAfsi9qX1Z25V7C40irN0B1CID6oTxHu2A2Ktxbu3zXvQ+SSzdyQUmmxgc6
tRMTRtYyL1cZFPOBLuN185a7nMy25FvcqOJ4JMI12azVqr0B3QgeuU0Yd82b4ghKa6vSEWxgzXfM
UOv6yxnfCuOz9q/W9Ko416Z5dsQx5yXmcFRPdbaEWRKwWzF4rTeqgtzFs8b7mYVquqOxa/xP6LOz
zMujOEDIKxgzdk+EmNNcMpoFQzImKyW7o0aTDckkc8BwK+tLWmcjWhqxYYogkwg2HOIOSWjhVcR+
Lmx6RV5DIeg85DRyrZVMuwPuJQHsS4dcPHmpJER+MdFcINlE92qoe2p2K2bKyCOwDvb1yn+QEEuu
fA4f9xlX4uKpwfPbPxj32l7ALXnXCD2f1/pF8Gh8WSvqVpNSwEf8sDDXZIF744EZT7R0rJ9Cs2uY
bHW+hfIhR8Uu2vk7gbW0hICU4Ebg2UHXgn5mN+ab/lqx32cfVnOo5r15SSxfOrKIbADDJuVdzuCA
jycJwNWczOIuQveH+rf3eMvjUiPEuH73rTXD+GFcN1SihMEQZDxnjm+o0vcZulpO0VSvwT1CHLlf
jffGRhPnWnH7aI3EN7jp0PKiZXc11uVu3CHypkJpuNcRdBprlc2af7XIk5/Mx8Dzn7lhxv1P0tpS
uY02he+BmYTJBt4uBk7P5bVFXt5u4x8hSGcOcbOxRFnUD1Lggg1IP+SY3Jqdrlxq+63WlsR8BMmy
eKcJN30qkae9ZNlz8WJfkf3LlwGieHbU+mNKcgbk/nzdzjytpZqt7HEhoLs1+zRexVynvtA/wzPL
PIilIfTQl9N6mV7tx4AYdmINj2W7EoHL3+QvCMiEhdvcjDtHW2h36spYY9U4sI5QctNokAhRJHt8
Aa6FgzvUnoqS1gMTxVWo5t5Mrn7zbqLb0RYz0imSPDrTC7NlpwS6tZiHaR+xNK8Q3X10z5GC+NTM
OemVZw6u7x80lEXKQ1tvZfklhLDYrCrWQaafKdQb0MJrp12SnhuNVN4qqQ/nqfdCZaE/cTEonys0
EdiAua+qMx1IMtfVo/XCwQF5eWu49nt9ogi7n8QuoLdIgQqfGbmWdrKyc4oGmDvSN1cGaYJZ+IOD
L/7DbtjCTkuBFRpfhnh1pte2OBn2icR5tX0JTbT12VsRrB033gvkY9Oi34D2GT4Z22v8ezcehzdk
flx1uUp34l202EKXjDWkjSwvkhfpIu+Tc/bUXCJUXp/+mXWo3ZGWrAG6omNBwvItIsGIDZW/BR9u
wV5Cv7ihcsdwwqbwDjaZDgj65brZDM61LC8yFPTeo7bJl8ZVwfoywGFfGEeVZMNlzy8WS9/iK1oy
BGFVepLADG3UvfYCYJiZ9sa0tiFjOMYundsjcR3v2uxL9nQacvftDk4eN38vtiJ+aEsaVvdAM7lG
6a048my8qOajs9fBQbNCsEQ3S3Sgw7QCIGgdgiu9SOnDOpjUVzuhHRBa1NAodyxX/aWNLz2kdxxw
KdpS6ALzt8nomknczvLZfo+CfqoJz2irR7fhThge6xgqJH3iTL7QTsDkPX6/3CYrk3n6LriLAqq9
RfMuboRPyNvuaA9L84NwD/JTx+yz5AMkqxJd28LhDvW7W8n60Sf5Ui4eZbb8oicwGjK/qxW71laX
AzqLuINMv/I3JDRi+o2ReDxI25p8F3lnbboljvg4XvvDB5ISTVop4KTatbGu13haD84Lqj5Omv1H
iR5BfdCPzbZ5Dj78twS130F6ZaSP4XWhv8YrziylspSeZHjVzoJFcJKAZO0RNOEK+UEOlLMz1G3y
EO8IHkiX+Sq4aU9s7N14ailu5SVij2kRvToScZML7QdT3eYld20qa5eu6p6P87mnx7xkjIU/ZAVo
LNkEt+jeAp5bnk16Z3f8Bvis+WC5J38MRUgotlO3olQYN2iQ+mexnlaEnosf5qn+iF6bg3RGu0kv
m93i4LC1xoNXbcIz++oFPe6JE6l2c+6zJ/nRfHZOcbbk5/NPtGAvflZfaIn18h312OTPZyh0IYbn
+Gdbuzdlr+pXlsax6oGDiOo8ZfK+bx9zJJxO/9obOyO5lNU6zk8z3F+yrh2n9rSltci5AnKefcqH
0jWfFeLIjDXa/lGsB+LqVDehKZafOShUQefmerQsVQT6yZoZ42WMDoyAYU8sixCjxp1CgRt0B8vc
C2dTaK9z27gP90bIp4YphgPLZzf0hKi3PCxBd0eA7RYE5lcz6+gsDA1hwAZkS5qzbHP/w1ahZkXa
FCBn08+a3D/LobHNpJgMV4avJjWBHisICopNUD1qrNlNbp4i6VMhUELY3EmG5vmO6Q0OmSkxcs9b
PitFEOqaHrEWVk/kIGpBjK1fAT9Qp4VS+M7SnEKkyuOKaBsRrhrnPNV7a7hGnDKgiDnrNhgX7EL1
+yyMFBxBuBn19QDqoX6UxhNeGCY/NZKInmd0r2Jq7vEVkaSxC4tzfotkdnB04l8BHQIZqOBw42yR
9GSJryixQ3+N0o8Y3JEbQLUg2Fdkwce7vENg2m6bCkI5Yzm2Wf+uLu4C+xSjnux2SbMS7c8v03fV
a/mRcPuMqzBfI/WZY1C7tcg4EJTdKoTeixghWPUcnyG5pY0rz/Ky5F5DVM7JUXlsue5+KRE51dF1
WFSXUr/XNNatVf1cX9puxwbUkSSEdXY5M+4y3FL+OUntO5UPimOO7srvzTNHuKl+7tU76pthOpfV
uUM6TdeieTWI2FD25iNURVk9ljY6j4PzOWnL5obGkxk6KRblS82cWNc8YnvTzjxUtB5LK9zb+cvQ
kU3b1Isk1d4rRF8agwjljaW1i0D+fWms8XSwZ+tCfq9LJ5COE2K0prwVb3q3GoatyHcFYjVi7xdl
hhgqqo86wL5e4pzzCKUdNshjxNeRlDWHYWxNozcLbIxlW75UyB7MS8K5GGzni+mspk+eemnCx+QK
7CGueGXLslkO7S0pM6jB88UQZdsQr0Oz6JzHiWut1jN0nzNaj1IrZBeFM6ouJSddcQl6+tloWwC0
DsPzgsMmaSQRfYkaEFwVE7E+unqz19uf3qUQXOVCsz1fOhMCUSlrp7pHvDE4z4VYz1Nj+J7TIyd8
ml0yas2byBlvulIpLTM9X1fc1S0OoapzA4s7m6az1DEzsGmCVlerIOOQhqmRgZmLCx+4a3k3atE+
KQY8QXRxSy1tXSO3GL5owBH1fd0r5Au2XbmfwkjxQioVESbhQbI759mQYiT8+K5Sknfq1t8ljkbD
iBdBOBTpDoUkw3nMZWglO8ue9ip69n5spD1py23M/ldZ7zVYP1QA0VvSxq3nwEQMQ0xvkDHti99W
kbFpUxS9LoYG2oKVrdDE1GSJm9w04F9VYytemj7wX8ZYRXMeoJXkvvcvfR+la4IJhi3CoPaZIOdy
l/pqeh4Qj3+Epa16nSiix0z0HDr6ob8o5ZCugYig6JQNsTMmxCVpZOZHYfrjVtHkSxzQLkuMuHzW
IyIF5IQJEDJuiyknWKxx2puZkgNmbFgEMgPkAugRZbozqozWxtBJ2kEC3z9yHAiMtQ/x6SEc6DA4
Id6nBsIHB4pgmCjBkkYjJwV5yGpkZoHmgjCAQcJ42Jg58dkAkiosTyn3dNRH00UN2E9ED7E1kVPr
obKk9DlN1MANohilaGzmXfFI0gHTqZBWvonJpx1CQX6RBWwcTdLWxNHiSkohIdCNDUrMvEFOhsIT
slz1lY3A5+mj5khQkzLH0VDJ1a4dZH0TG1l2HC1sGYw64rbYKB20R65G57ExLfGSRDSSYzFo+wLw
o4+6Lig3KLR5pEI1KPl/RlRFyPCsMJt0LWxf4Uwz9LfOnJljNrcB3TAKkZiGpGnUNC8IrUBHypxM
SKaY73LyFdyoGTsXYjGHuDK0VnabYnnoUg6FTT59BgOWSOin5qGJShVSpdLs1DHEaRkrrb8uNZor
rZ/NWiwEWVHa2ijUCf5pBoOiKNLtigWnrp35rCHRwdSUcqJCi8xufG6QMbR3gapVqifUDF65CnbG
QjGvgdRFibMcek5/oak1t6JX9EdFMlC69YU1Mp2KgspNax+xbFWaazPJqrmnrdcfdo2lUPL14b1Q
colVYExx8/dNcep6oz0kuLqetDa2ObRrTKzBRyPtVFtRHqSo5HzaFT2PYmnZgeOqQUqYSqarGC0m
3eS8HfqO9JaOk9O8luqYJeeOfBMiF/AMyPugyDqHbAujc/ZjbSF9DZ1OMZ9MWvjSfSUbOXkfDh3E
J42PnZKxCpv+qFZTSeR35XTRD2sa6fpkjtWrFMSpP1WQFnJmtr6dSjKlcF7aPaneuoK/LgtNJfUE
CrnwEDs2W0aY2fONXsSaHH74XYUrQPgd4GdGbozSF7w1Zy5bQz3GPoTISiJXIx1tlqNaNk6T3zNo
HFI6oLvUyftio4P/LZ4caTbrZn4ijFfBXscemhS9WGtpxWYfBgoCIZxYXZFWRzsXAxWs0qMA4X5L
Ut3wJzoHYlSp6gsgh3L7MkSaruU/Uu5vRWGgw+jKVry8tQZ1dLwerwkpVoUyNOZaT5MBW5k1Tg+m
NNaARRUQVkGau5itIrzRnqjSafNrN/h3XIClAZ+EKmUC5wJdZX2DFfRZJSGfmY9Aw20s0MMiZvMR
MOTiwdH/xQeF7Bl8Fn8DZ/xuO59fi6EphGQwy2DtvtEn1LFqHR29FbazBn7tBF3dqPLXJDEehNJn
bojHEz0uYa41Z7pfX+d3NsHP1zZgceosw5pszGCBPzBZQsPWMNdONazllBNIGyQnSdKb36BLvvv4
51cxII0hcED385dPM2jJzwpTPs1OjVnhgmAlULMXgVNsiaz/HTvo767JmIkWgB4c5BnfYAilpsm5
PwCa6JCnOZyEu8z8zcf2dxdkygTFwpQk2Fr59rH1epZDNeNjg4ur2/ueE3PK2mCNv8tHVOY3+0cY
yPzRITh1YGboBv/5jb1CaJyeqWgwqaLllW7BqlXp38jFOtAt3TN6QuowcViW2VwSdlBikle/vkP+
5lINin/YGYpi65xE/nyHxKOEBhgSOQdwmcm0wAGwChrOALSufv1Kf/McGPBHdBPkqg5p5tuHKlvx
FADzrJf98+wREMVLle4NeY12zbONrakU//m3SB4NF8cdAX31+6VFNYo42Vdq4qVC2M9om2/obrFo
qjn87F76Hebpb25MIHUQZU3GPjxw3y4Q7WrUC8Fdw16Fq1zuOMRGm19/iH//GqYJJ5P1xPgeBWP4
mGJG9MdLy+TMXCA2QOSDP/rXr6J8A6sCvdNnqAkEMBYuXuvbpRRCmJOqF0BjKHnKAueg6Z+UpMRG
dMyZUxE6pArHk0P1N9f3nVbD8+DgUpBnqCBS4+9s3g4LHEwLvjMJsAMO6Uj9CrnQ31ze/Pa/PXW8
CksxcdCE1n8ngbRyLdtlPA9+HAzDafjsh8atQkihDP3WdlJXcO6TGpyLCNmRbyDBCBsmnMPab9nO
GuM+zkhrspKJPIAqufv12/ubR5LlANoguBcituxvC1yIchIVelfBeVeyDaq40e2nMt/mJaJSqeir
33zm379tdcahqIppMZwDF89d9ec1ACgrg8iKJ5P9AgkzvY8MtQChdPrEBB5zpVlLd7GlYCdn8vHr
i/3rDa3L3GfmjLZlpTG+rT9ChPpkWrQhNAPCu9VdsvQ/v6d4Cd0wDJ21wIEv++fLq4dCdObEPaVR
oZfdueGrywf7Nxfy13uKHUk1VXZZx1D45v78KpQ4opxKVvIKmY5qXykJdy059108Ls2awYv+uwVV
0b7fxtQumq7MICkDntTPbKM/7O72YCIXtKgsujkF1Am1jaVVn5aINh0iuMowfjRFs6no45An5iIe
e046B4ssrtBff4l/Kad0EhQhgcpUOmAyv3/CCXbXekT7zkx+Qj35ApF2oSclYnb8i+I3t+tf9pH5
xQzWBiDBFlXct7vVSP0SmxEOKRCL53bPYdpFTnxr1//5Nc2L+cwedTTH+vYU5qbTJyYai6U85Al4
DdzElj/dg75/aFOZko3hwa9f8a/PIVf2x5dU/3wL5blmZ1Bn5rRpFG3FFw25PsWBngyLtrxSYNIz
eQRJ+q9v7z8C2D8UGf9+Z9L/iV6//ixOb9ln8/0Pza/zv4x7wPj/fl33rX370/+ssO+306X7rKf7
z6ZL2/9BuM9/8v/3N//x+fOnPEzl53//80fR5e3804KoyP9Iote5Qf/f4Prl25S95f/YNulb/tF8
/3v/IthLlvNfWCgcQJh4KWUNINo//42wl2zlv4hhU8HUswM7M0z+fxn2Cn+L+G7w9TOlywJY+89/
NLCNwv/+J7/F6mDzlHIOoLjkPf7PB/DvQ8S/QgX+/lDxczn5v1sYUHBZpTQ1FRl6E6vb903CRMde
TmEte4M87SlkyaSpwwUOMEQkU3hnDflDVHCwkuOUwWb7ak/xjhRq2thFLq+qik6e42fAaUo7uCpC
3AVCHxiazRCpSFuZSljfSUEXLNGmH9sam7/N2Aff9UnrE87Tzgg3hDaB3jbLSZKPjVphSTAprDpC
YfSyK/hl50lMIasPAabL1jTweQ+KjuIy6pd5xjPUNqmJDLcbdkbTPhqD3m77BBNS7BN7aLTnhJmp
aM58Tw8qkSEdnmzJmtY5L5PG9fYPN8HfnNP+XHr8/ETh/Kq6pYIeV/6CeZScqKwVyZY9o4xd3Evu
yK4kt6n365cx/7xY/vt1wPGZlFgsLz9X9T+s2gEq4soPJNnrO4mNyBbZYjDFW4ycli9oOQz+0Y7C
ZdtaKIeH+FlnJFUZ0XFQuhWkjm0x5e4gQYYpFOOztWfp85Bv6UAeZKE5p7IciKSx9YtkSu6oD5Bc
c+nVJO0eAiLxKuXFUhFrY86D9kAeeFMG5H03e030zz7TPJ9uShzS77cjXKF2k35QCNJKb7rPPsjn
6Di/W7YR2FS7B0aCaHMxqdj1u9AjKSpeBD7zgogBaFdVXoC5bqnOgmRLfmjVjEOu0tNVLBI3U3+M
icE0wN+aESKzocuQLVsLwcw5RRXy60+db/JPm+X8sUNhh92gsGvI5CR8KzRUQzIHDGIaulAsxUXC
5IomtJZbb1FnPMMV5aMPMqbaUeQzZxOXVGg7SWB07lXmQ3J/79vGm4qVntYMO5wO3kZCgmlXyaPW
8x96aL6p8rCRZOs6DdjKe6pnLNwFyiZCKMPkJLeRWxNdC5nkKo3qTRgM6C3k7WFvvgQh4q2KXoSF
RdvThOosSk19ywzD80cUWYnykKfAoHszZsLAGL7I4TrkBUZS54X3ebRws+A4fMZQsmiRQtOQZKLQ
bzPSvzn+5Yg0EOwVqWemNeqcnmtCkTmg0SoU3n5W0YQsxTythiQm26OXGjIeRcRZLBkRQtbBTSUi
lvAhNaKGLkSOsg8kOpGwL0arZuRcgOEPLJODWcwJrPWU4DkfLUFHdKLfWOHBx7LAAmVZYJIsxDHA
utRr2CtHOfFXeV6sW6dFE30pS7EpcYYYTXLq8/Kpi60LnxzaE26UMtnNHbwuGFcgJ5fVwKAgIHWn
t8DnTViJGKMGzQFwkmzUrly9aP0+EP4Ks6xJ2o7sYxxjUKENq6EM77rYwU0dn7psHTRXHGenrP9I
qKEy9Jli2BqIWNEPp7WOK/I9kA6+hXdeP5ajhOyJ9CoEvxawHrkqdnZxUeJLwJnBl9em9OmAVbAx
myWAyDLzK5UhSBkOllVrqSXdeyuZGwfZhCa1+6Iv15Nf3TdkHGktEy09X0xk7kb6o5kKt6MHHqKO
lQH1IVj2AwT7ANEGbO0l3K6OBzPFRzeauiuB7bKEtmLEsOtKY6vTTB7CT8bZwH069AfwNRDrCAkk
NoyRIS2WZU7agqxuawkEmFmtIlXd5Pq0NoqbH/qekjMwFGgW5W4foQEJ27cGkaVVk6Mng4iRkO6C
OsDyeFNMeeuArMAEDjGxgDulehAgSBgj6Xe8drhKe6YChpntarNGDoA1Q08WXXqKYmzG2moaKbbQ
aGfDumDCXCZfTropVAQpfKqp6YbY1G38kbA+onlWD8lvrDwx+1uYTzEMFfDUElrilrKNUcBaLHFd
O2en41piUXPAWZF6z4RZy3Yyv9oh14p8nhI8+v28fMFwU+g0Oyv/KShvVnpIp/fpVEzv0rTveUti
y36/ICuxsBCe8XZrsRc+ehSMQaJl8RKLEV6kAXHLwc/Jf/btxsCQ0DEis5WNxJ81eVe1s8l4gyE8
pEiDPsiL8sMg30VspSW/yh9IeIkB6Z5Qz0MuLabhZtj9XhkxtyMbVn0The+zNpEqaPGl2xhH/PJT
KLdSmG4esXEj72cXR+XwBgEN6NCjjjTMsHaqn7IU42h/nOkGJbpGOSKoq/cC0A8NQw1BmRkWPAhI
N8szrtAVEr24vQjkyQ0DJ6vjB6AKMnW+tWijIcLTA9x2vnJyFByDzgBDuC6eBgPt6IkJlLoM5WeH
ByHMn6quX0wjHB4iWzYSUinGXpy9HwRiAvHh+3uteqodLxxHiogWBuKlNc1VrcZnWTsrCqbqZusb
zobM621FYy4CIFF0z1bg7Bvmt1GMk2tcaXa+d4KBHqGzCKs7R/wIHS7evpXFsLErcxFz8+D+2iQS
Q5fZYdF2+abs+cLEy6Tf1UGFL+JhtLAnIgEbAM21FbC5vvFMsBAWi3c4vSSBeA2Tm+9/yEgZmmQb
Tj8M6UfpPxbpuzn8wN7oqhH2eAdb21isyYtmGMd8JUIV1exK+QBLdCOxFIZN4aq17fb5axTXOwVg
muq/pr2zwQEr4DD0anVuxydFy914JBLjqxihmFVonS0E/013jRmEYAfFAb+yknHdqzOBQiciy2FM
cKmtBGGQ6trptamnvWJQTwwZIdyfenpKpnc1eFazd0sZllnUrktmWmQXLfK6W8ec5/ok3jBf4aPg
IcEBBK9yZFPxu9cIlU1o74cQgAIK0IaQTBUZVonEpUYE3qPgMdUnQqwz6SYZOqmRaeyCJnItlFl0
/orgraXDalOv2Iq1r6y9QwIe1a+X2PlTMG2r8lPls01xM4KCEXxRnXMYYCCmzDBRALU3I2eAb1We
Up/hCDwOFlpCIu8t6om8ZI1x7AJmUL3pBdJ1ZP3+FHauHJKJDcggQQdTnONU4o6fzZvT0pZXDtNX
Jj59IC1kH2OwcijYvgbUREp2KBDKhuhAuG2U7tJnswAfS0nzNSLTgTi5KHs3oG9bkSnHk1Mlw25A
Yi5XXxjZl4lxaO1bIO9CiIdOcotocxkC2CBWJ+wkJHXH+bjQymyhlriTDUTg5XGoBjwqmlt7LnVi
g0OBLaA0EWmR5S6XXu7jZyXbN3ar/JKmMLwvedV503BP2CdFAwqf+pmh12agFlEj6S2rJ5fG/YtR
pB+deM2r+0x+yNhbjNhCTHEnfJBthCNmH2MHqowkBfuzzHuaXphwFAmfaGutStRumhKvJ7P0pgBF
N+P2OfY7gTsKeopHU4vPipYBzexdNXkoEn3TauZWTi8K/pRWl9ZjcR8O/EgMf2mATlTCV1CvCMxY
tazmgaw/2wimnZijjNQdVP9BDiVKBWyEJn26LN0HVrCRenVdjA+4KFeJ4GTjPETc82OXubGFcEpo
fB0kdTcSxOR11uASRFqlESantO8t5K0Ms7INhqikGopgc8WpvOr642D3LIQbpy9XSX1uqpHt+8ps
daNYnJWMc2ap51LzwQGrCHxlT7EfxpHweVnfNUl7cARrDPq2ofrKefZU9DKh9aAMb4p+0GMS3mcK
QfZUUI6hbpCDm4lQq5wdPuOTFA/kyroh+AC+k1wdKJB3RbZVy2ZR8tVDbIeiyXiXp81sEXUCYOFt
mhOdA+SUQ4njOndLHyiYXh778JEUcZYw0lQtynPDoCd1Konaof43thomr0rTF4Kkw57njk5RwR2j
gqDthmuoHZPpYviHPHo2rFdpvJvEzJ/VVpr0INkoe41rA94Dk9bVEqi4E44LFdNexoRy8iGVBtVP
dC46Oif4i3UkNeo6gu47wDoIrHPOw0sB1VkRLBzGRndD+ZgaNl6Hc8OfCk3GuZ3nQzOV8m6lOqQY
XkUqeZj6J6t646+7ZvHimNcxxaCnkT2NWhD8qVO3eCkQKkb6c2O95kSQSnbmAv46dhbvNzPmEl1Y
dHgTqrtoeu50A0WGZpPe2FR3xBw9m2iIlaYwFq2U3TUVlOPan/lcPxhkvGQWIuoKZ4Q+17emnu2V
Pn6KwzHA7MTukDftOzMBH0SWdWcO4csA625MEIJF5rHKtzJCrQrzihhWrXgu65OMiyAMnoVpYMpD
+6rdJdIxbh5z5jKD9X/YO5PmxpF0y/6VttojDfOwqLfgTEoURVEKSbGBKSIUjnmef30fRGa/YiDZ
ZFf1phe9qbKyrJQTgMPh/n33nqtwGp0PmjLL84Ui4SEq7U2g5z/VsPFRt8SHAHUim4FFYb4V1Vdr
aPFF5Du7VLaejuA7QK8TxQwSftFz6XMw8cMIyB6zWkXAE4nmKILnvm7vMSj2YyOdTUyLkZE9BPTW
Ows2rxmPZgytYukWc99OH+XsETjGC3S70UUFr0bfGaJFcJfXWyU2VkOPhNWKl/ouSdWtglY2iNJl
TGWLh3R3/Yz3e938rxMerh/KKw4pG85YLj07WOc2dhtyQPWVWYhVn3dzG8GZQh674ND2fzfUpKSc
9GkAw56hwM0fg8GfZTlbdelDLYMb5YLfq51/XZQh0zmjWU2G2KQMqSUyFNQi0NHjQnEdfvTSD08r
ZmrDSmwAS+r4hrFtun55vxqcv1eXOCyfjTqpRHYZCUt+wqjyzuHzsm+XaODuwnW+yLcYIlbujHzx
x2otFvWNg7ry9zLMODQZQSqFZB7k5JyuxbGLrC0ct5XIBVv33kXRzo7h4IeIg0vvUTPGdjauVBUQ
bG7eKQoqU8tDCMU+qL2Zt36hbKCoKrNKIZ9JnZYNbCXsK0SM+qoD/MIBuiZLRTQ7N3i+fsvHGTO9
42fjOJOqtuPCDw/1SCeIhjzg+iPp368PcOm+ng8wnUhOJhFnzYVI2lOb33vKcxfdSLa49AKeDzGZ
NVSRpDqouAZL+9L5/npgyWZHuFaHp+vXcumlOB9o8qazGeicoWKO9BKN3WFAoR2ygbIbzsyxDKgV
9G0jw5Z5uT7upOPy59t4PvDkvReDPJi54CYWi/anvwFMs4DmtGRlXtA9W96SB9x6ZuM/P1vRlI43
hNqEvipLHyRXfacZYuG31fz6ZV1+bhgM6YbKKt2V34fJYkg5pe4Tq5sc1ISzX/nEPn1RJtvr46jj
c/nbJKcbr8oUyGmqTJ5b0Dt2i5ZIX+mmuUnJeqmeSvRXAQYvpczWdVoug2jXwy9xFCLuP5zYwNPT
3yv4bnuQRrpzP8qbcuPJFfe5dB+osABuTOK/l2dZZOH6qNbYKtSdyc2I2yjS/JzfWPPR9Qht0iSY
oV+NDPLzcEM4c/H5no019hTPnu/AutOXGmMRtJPFR9JSZqp6Y85efFfOxhj/+dkYiVvVqckRZVXj
Atfw+Drx3k33EWpbTXvLk+fy1ts5SaP96y3RTYsFnPtom5NpC9FJ11H9Yhi/N04jmQjf7ULbUGSZ
y6dml+Kan3kbMtIXVKdeg/X1WTZpo/01vGHJFp1RhCZT3UfgC16XAr+6vo4eUedvvuOffNQ35Y1G
5OWBxu8kGqGxXz+ZKnIzBLEmKj5Vc2XVHLAfrq01gJeXWyNdLF4TVMb+xZbpUExlH56g6G/ajCQ+
moWxCnfljOrlnN0wlMKFtclf3C3yb8gRS+sLGJbuAQrMjft6cZX412/4dTfOJhKivUQLOn5DygHc
ModX0cGWlDCrZPWX64/w4ntxNtTkW0ULIc3coGFBwljSvrlYnVvYA9cHufjFPRtk8rWq9SDtXWW8
noqThXGMjY/rA1xe7s5GmCx3qaLmAq3l+LWQ5zhk5/mevPStvA3v9UV3Zy3j++4LvIs78KM78+hs
fHlWrK7/iF/pZH9bc89+xOSTxeGlkjiNjZPUPZYbfV1ttY23aGawE5bVnbbGxb32ltaNu3txH3c2
ZX/987PpUqI3FxliZN5Cak7Ug/CTLiw8heW2+2m/YUldRJ/2f/IlO7vYcQ6fDxoNSMxw3K/UYS8I
szEUd11VHEXD6IZIRxmnx7X7Onn5ybDxoir9dV8p9uCdmrkL3I4zvOx3xb68cbaZZJj9taidXdnk
U4FMz8tEV+qrUDtq7bBw5OohMd/65sFt8llCnOJMA6Vaw8pA5PtFwY8zCH+V1z+uz6dLq4Cpsbir
yCIVdsW/3+G0avU+cdgrVBaRJhu0NajQCKQMjtfHubjVQv2kO5R6OPdMF1fP07SOVgd7vJ3/JO5A
Ii++I6zhyDoPF/8H545Lz/N8vMkNdoYoTGyn48IWaJOtVb5Gx77AUKMxHlbyGzP10hJ3Ptzks9wO
cOratGev7Pk7LXyOUyBl/fP1mzi+29M5ejaIPjlUeG2QWZnENQ26hLgLdbuzvD7CeFeujTCZDuGg
kZ2iMEKoPTfuz6oA6qdZM7N9T/1soxj57Pp4N26bPlm0w4GYSdExnikpOy86tiB2zPbx+iAXj7/n
922ycBfw7pRQ4vtjHOgtzssj5NuNchRrf5tu5UW09E9kG629df56feRblzc+0LP1q+2A7g0Vs8Js
CN7A1RZWxibEWX59mIv7ifMLHH/H+Tieh4zL5TaC1q/n7ZJrnDdIqeydNCvnHt9dPg/E3izEGy58
4BDJ+lbs5OVLRVqFgksluW8yc4YMOqM3XqqFgQzQbrnN9NOvy/y3hE17/3uRlunPaipbOlct/dch
+0xOVfH5We0/sun/8/9BgRPF5LMnPgqo/hJGjQqtf/7j9Jl8io/oXNr069/4S9ukKH+QEI5KSVGJ
4EUHy+LTfpbVP/8hKdYfBptztrM2oiEDueS/tE3mH6ajIOFxFMRNUOP+JW1S/9AUXSfO2ea/VXan
/4ayyfql8T1bU4geNmWkmqZDFKlFRPDky6oEhiHHZH+AaQ1pChiS9VYxMhFkOflKTh/1W6p/QT/r
dAkog6virExjFX5CFopnNFsZ3mfNEv0CyFkNbi/XlHrTy7RfAgeSo5/b2sksinDV93mD2xSqoE+g
RVDaPwA3e/OyozllqGm8w7/jr4YqyFOKscYOtYT/GAdlsw1FBiShUbQOshsgBDvXdfZ3chJiPM0d
8b02m5zMNuE1qyrThgcg3iDA66DcqLkNndI0XOm5ySX/NfTj4V6DsrpwRWPeV4T20CNXta0S4SEs
1cxcKn2nvxiujZpEKp0NRRbrzqQusEYC1G/b1A0P+AZpf+EAnndt4Oxl05cIVsiNFYagZu+qobzK
urbflZ6bv1p42H5oTTUGixgNTvhYp1uqy1uZuu5Gqg0F003dHbOgBH+MvxBDUz74EEI0+asT2rgZ
fYybpiq8ndSE5V6L4uB+UHRYQjiUllB2nCcan9IBeSrxdEOkABXGE7WIq9hedEoHs55ES0LG7EKd
k+Olj5Rd3CN20zt3rqZ3ADuEvUnyjAW4zeu1V/ndfdz55VNPluvJK2pjI2waWLMwqNR3Qbjjk6Rk
6luUSN3G9xOb1LSI21kR+hSPVtteHaKPPjK8pXBF/50InYKIsTC/k1KCHCCVjsCdEnI9MaVwcQy+
ZbO8JH9v3qGRApAv184Dum06GF6SS4CdfCCkrS0dOinNHxrdQSgyJulkvpt+twKvf+4rVf1K6pr8
At87fcySIrhzC9cOVnnV0IrrGhqhMVYLutKENZp5SoenLcY2TUwQ5B3WzvxTz4nyqDo3WzuSSoMy
dyMwjdSFiPXj5SnK8UAGuKIoMSnn9gELqvWIs5U+NnhKt1w2JIXqS2CzyX0GAxvuZE1zPDDEd55u
swzr3Nk1Sm7gCrZBodt0D92BmD1acsEngFhQi5kfq09hFaaPCqE7pH2YJWFiSdi0M0q45X3aee59
rUM5q8ycFzNKdZRdxJBxaHTRFAT4yqshBJJXyutKV/y9YSNy8X1IR71lV3tTETSou6HYBJIqiHWU
wVYRm7Tv3CT9apZK+4gwRQY36KnrMnDrvVDq9L4J5GrdQAvbNTK7qTHdxNgGhNHsqiAuHiKvqbaV
q3ojdqgrfwQ1Rra5nWjtCy47Go+8ml9CJ8TQmcixI1a8zyiwmnxQ+wUqfBVHpN2Ydz7e2HLh1In/
YYU5zCg1ggzltBmyahlEvAQMp7f2Cr//q1uXgb+uwUias15vtW0iYFPPRGIkn1Jtk2cuogEIz9Bm
3+LStUgMAe5+Z1iQLA2VJJkIfSUd60K03zEBqcvQA3s8GwCCqzMeTkVqYjkQgakmvfmS9qp9F6ky
CUOBXCRfBrOsHkUQq7S3dAvAitw3xgOOUffEnx1zsBBZPjdVDBmXxIFgL/SiXCqhluSw0GXwb0kp
y1DEnOYR/G27zqAP9mgzCHIoKgfKX++njy035M3OSlM+9Jo1HAo/ah6KUnXvSr2E2c/miWZTG+ku
eSpKqnBGkLzInFm88ijYSjDe1eA0x1i09PXDuNDUVYYp7tPXRbEzE7P7mZRJA8xZKta8WOAzPKdD
GgfI76D5nuBPOSEAc5mltF1mSjycSl64l9LRIF2WudCXgRogNUhoRM10qY+5kNGOTNqWT7dxEMOd
pMfIrG3NgFSA697WFiFB2+jq9LDbQfANDlEQl3fA9fN3ywbNrRi2T5alQiFS5GV4hPLW/kwiVfpm
8Ol4wf6NI7/MtRHknb8MSWA2s6LTtaONKZLoqBgduUfqLLIEX4WL0lruY1vIxZshovKxoI10X9uV
8VaEGpBYSUGx23pp8u5WQ3lklnVfW3VE9OPVaE5m1im7uAhreuA+gn/hRt9iVTWX/O38CXcjqHU5
bFRUdmUrfRkUqQDI0jntCay2/86NUlgt+qH4oUhJyAfV1z69LAnXme+TWdR50SE1E/XOMXt7N1hu
vdUt0ZAFRpbpjpNltVBVoKVBRjrgEEXWXWXlxYjAkO9o3rAs+0VHOqgDzuJ50If2w+51/XvdEoRE
0Fb8vc2g2+VRnq31wSZ5LDD96iMP1eAYlTXA3rAkERt4MrjYAjm8jIStV2VUal1zwIyPo13pepwV
1hhBFNZN+wJ5GXCp17AfmPtisAECVqD6sJci5QjLDlBlFFZINvyg1O/VWhjw/ZHfbUbz62lIcsK2
WsUShySLg26REP207CNdflCGLiE6LbZ+xq1v6UvHydJlGQxIRFuprFeGEZK5oDalAVlMLYsR1i0R
iGGHUMGqIFBAGaK7nLkRsdksBDqyrTAG1ch/SlC8tCyC+SqF3nOoKgHmaVf6ZgclILCWrB+IZl0R
/+QNQ5GlaKX33udpBhSn8LuDo3oyHDg5wAppI/x9kr2O7is4R4PCNWTaj0jRyQOpraJ/FIXfPNRB
DpPHBpB/YkdjPkqC/FrL9b1wZkpZ+dhYvblGR5uaKL/VpmOO6Nb47c78J1/1Km3Xh1SbiZXkG/jd
7kNT38D0pR+NgqrERgu3Wu6ABaKszzZ0Xi3yXVRaD4DOWi1td0OKDrBI0hrRTq0ekPYTeCSMYOMZ
Ijh1LHkr3l/ni+NLJP5lBjhbRxthmmOCCIfKcNnkvfqYly6mzJD9F3tIbVY3uthYcgO8IA+NeYtC
dlnpab5sKE/n4FdrkFCRwNcGIgSywaa2xtZ+1LvBp0umgjFzYYTgJU30ANFIgJaUrEATNZYFMELF
iY5Pbl6YtbSxi97VYSP17rvcyWByK81RlroQmHv9xCFTS8jqSq3R4c7D3IK6iyYkvzf8Rr7D/J0M
uIxdG+hLkrwkNiyiqkrd9yxM4/vQVOr3PAj6RdeE/j4qSTVZKIMLjK5IhuJQCVefxdjnoeFSh/nZ
Gmo/LEo7cX5GmiONwPiWs/7gEEDWNNY7mg8JQDAiu05qkye3L2VCfpJO/hRCyb+hkQl2KaarU91l
3lqDFqHMm0BJUR/5GiZDXHI0VUnsRK+thjnsorIwgfsOHpJPkyio5A73oWJ1e8D3YXqX9oP8Bc83
uyMbdXG3agrXoLvRBfUJGz/IBaXWEIF5BWxzuyigvMSybcervKn7bRpGkb0kA8L3tqkiwpc+VXEy
+Lb32VhRj+7F6muxKoncYWHpKQ/h7OyEtaE+LMYYq4rqUCIriJQRToHw9Cwv5neGrsqrhC3j1ZVt
atfCypJ4aY5WfJJBCt/Y+mYXJEvN8Bp7aaUVcQuJp7JdCCQYVGpsRwC5nUxeUZKWXpEUoh6tiYMB
62IHUKH8foRIymB/K/ROOlDuqIqyU6TzgZzrdW06M3ZulgORIUm/kLkG1MyDWY56rPDzasVeSoHM
oIWGy06rikDBR16mkg4I6oCuU4uVNIiohc1aSQueE4vlb+lrqgpdzhctp4+wQ1Xj9YJylcuCeJC1
UoP9lmXsYAYXmj4M8r7udgZkcp5ZHMBk0br20+VTbM6dxvKWXZ8hoDPgkShbOUbhN0c/SQqgprjE
RId1ohAg0sITwYxsb32cox0YeTV+zQdX/tbjZTAXasNGETFikpBXJrmF80xwCB+uQ1h59qenWii7
JX5Yq6kDgvGKt0uL+w1Lu7LpE85LvgX+vfPZVkE4zpfp4LgvQ+V40NmEZOx7QOj0k8oSV9lMc0Kv
IFktcSzypeADe1FIRJRWGQOyfjk5NKqr3QuhDvdDO7CFwpND2kqF3J/4MX/QWE57qwG02LtAV7qS
eTsrLJ0XVCp11I9B12C4NMcYDMiYbOBxhdTAPztFtdf8S8ifMx4XEsUGhx4a5tTvNq0SxCdT0mq0
ObJFFEVJRQdBENtLkKYzX0lANjZKyya3qLX84LbtqJ3siypfuYadE6QVFnZkhg/UWeF7rPGa+Rru
HEy+Kt/dWe5o35pG6RfsC5tlGenFe1mVcEhloixxMzRewd4uSHUCW4QRbfsIQGuBZZm2qQ3ioOf8
v7aGtFrEA5HlwD2QLLZN8mTqNcjGJEG1zfKZf1a+A10+gX6kSWbzoKFAXBBv6OyKUPayedBrwd4U
UvAQNq792KSSWEFQ9rU5uhH9WyN8fU3LTN+ofuZ+JN4gnnQIK3dBpxA7nPvspXwI7kuLdvra9dgU
g9V2zddIJrOvYg/2mPlCfYlbYd45HEJePBL/SkBvRuRsOKIlPxzR8K1VFZLxjGKUx0qaRYJb3uoH
dJBQCA01Kd9VO0k+VV0HHzKEwnrRa8OvIarV0Y0S/ViW+K1s4VAOd3CDmZRVFGy0v9fUyMLT2kTT
H5sgXTVQ40i7R7XbwJkcJD4N1XB/VtJ5/PMv/4+kjh9TP6nKf/5jUomXHYdai0mhRmMDLCtTEzPe
BqdKdRNNlouetN8Wo+zNy5113SN4vj7WpJD8aywTxa2FvVXDczYp1pVyL6q+lo8drm0CNoy2vctD
x75xB6dNjl/D4ImitiQrhvY3j45SwqOm3XqMikXiLfwnKioUI0neLbALzcp7VBY325rTYu9fgzqK
rDmUtvSp+qEsFMNtCuUIkLAmQW8hNuU63us0c7qf3k+PhvkyRPTEQSS9v9VTVS49RAxn/z34pOug
Oh6e0Ew56mvjjbpPux/u/L241w/ptr+3N94u2LMz8/bXH+flax7NrVDk1NHy/ftcNbU2sthsHzE2
pQTRzrP7UcxCGWWPhHTGZ36rfBS74SWZ3+p7XLxgDduk4YxmrKkEpPM8pakH9dhb2hztooNppjNm
pH4trl/ipLz851M9G2dSSSenS+Ywpx49xeLTHMTfpM5/Zif18/owl14M62yYyY0UrIVF1KpHq0nd
XQ0mapkoRnDjcV0cBG6GrdmjP3gqSamUwUG1rR3j5ltsfnPE5/VruHirzv78ZA6GplHrSqAdM0uD
eZczAMm8nbW9Psq0YfrnEzFMg/KxBXRhWvDv28wv8piTw15Z6ctu08wIUNqyh5pJt1WEFxZj3Tob
bNInsrwsd9ArHKn2bqIDaShUD0YOINvfeUNnw5jTmN7ExJU/Sc/XL/TiDD8betI8In+Qs0mmHYeB
qk69zOxdELhLi8Xl+jjTDunfbuhkiqfUoK2WG9ofQWWLDezTBTsooIULcxWuyGR4uj7grQubzHVp
oFRi0n6uk0chOFJX4YIwwpnZSf/RlfEVcBxCCDR0qL8vT1nMm+BJ2rFaUFQXG2UDJXKLp2HFB+BI
8vri+oVdvpNn441XftYO82M+nRrjkXX83T6OS2G1qd/HVb/66t2URlx8nc9Gm/Q35NICYexoRz8g
CRSRa9/eeKEvf1XORpi80Zy/vSgR+tH/gkOGl61cd3fO0pr3by3wWOJD5mKR3vp4j6/UZP+jY60F
W2LSOLKtybxvh9yp9EE/xtRhc+PRcfxZZcdLArIJ47YALQNEtL5LkY/8O35WPP/GrBk75tfGn7wO
apJ0Uejox9AuHz3R70hVXnmAMKvQmTVkQhoR6TS0eq7PnYsvxdlVT6Zqa1LTDbnqTFirIIw3EmGj
qS8TLFW9XB/pwpJmoD8eOS3wPvTpHqzuQyqCsXnERiK/0ndInqHC92ht9Y7qt96HkCqy5MarMf78
yU01NAYzRtUrjcHJQzXNPHD12jrSLMZx2/vZcpAiqjEqKbbXL2+ck9dGmjw+GX1blFomTQAp+mZr
WKo5qIc+dEVZ+dR9N3kHtWstYkGx8PrIFx4hgW6GTH3bknUajvyys7cf+GHWaIV9JH7PmEWxwL3Q
qC967CzJsAz/g8HYtgONNS12uVM9f+NrQu8N5xhinwms757xQoloZ5g3VKyX7qZpjds72rt/l/QC
AqDokjhHuTEXUUzmpZquafiaC4Q9r4noAWwa3vr6fQRncekZjps6R0YcpE3pTVSjyq6LbFydDcC0
EtkyS3ePUdUud8kwrDNXXWcqvYq8onSrK2TQOnekqT7DqDu6drkOXXHoGxw5hibunf5LkcF4TTOC
+8Ce9z8KRbuTMcck4G7IA54n6Wfm0OB1/F2bGMsS6IREtoNw3vzoPZW+O8WXLMYElPY7iwwSW/Gx
Pw/YfZ21hx2zgbQYZuWqKLFGdRXRcsUszvRn3LlvHkBuJwu3cffhEmg9wDGQI2zQNfkpXXbIPe+l
L6SnOFdWVccOFlX1SuVXZjCYZRloS6fNvUje5D1uY++HnD3k6oOC7TknVyzEDoZpTKwVDH9ejO0X
SzNe5SJ5pZSD4TB9tcgYyoOvuniDS/hRqv6yy8Qexy8B95THSe1c0Egn1tsEZk6YRUt9wCi+KNS3
Yi+6b4jpxh/0LXU63DuVC6jDgMOtIvSIMBbWCrlsL8SnbKykfVRCj3tDYjy9L6nON6ZZbWNhHayY
5HqM3nZirXPLeoSmNjdcHl8cK4+p+8Olt5J4zdqQlGXSBouhcxYd2Qph8cPqQ56cGj65YUq1IZ/x
aSBqwVoGbr6vW+egch4X3XOu/rQMsADwIiSFX2oYG5KTOmVfWO+px+VRdE3fTddaeYOzLGTynIp7
q/nQvJ8OEAX3kJd0SbNNGeIDHZK57b3b2XcOkpAGeODYk3Ig7Fj6yO3C35nRoRk2IQk2ZWIf44Sk
0TEEk6pokxqHONV3FWkbzkCMcFB/jUhfnXPgdWfCt9dK1a8pcC8FAenym+RuYXXe11qJGaWoF0rJ
3jJLntTi3UqHB1+4a6GcnKwl2KjeVpG7sQmRram28RDeNE9dqHTXEotOCfNpq+poQ5VvOom4gvKU
WQbHsjvZ4UdNvUu1lfkYZVIgyqcaNC+Ibddla2tWlKT4rGYwQPSWjgjfHs8mpYhaaY5XkiJrSfM2
tb+Mpn6vJn3HL/H70v6RqPIkAB+6rqOGZC4qjOkFCXT03hZDEGzgvdHnyO/hXG1pAxCZRuZ6kwUj
K14mUkGzEXBqNZeMpXbl+UG1cuVoLvBHoyy/Uem49OVjZcbUZRgQNP8m6PYwdtWRdExkBmyNpn6p
w4h0YWKRieELTY/8Dd8z/4NP39moU0aop1Dzyxr36AbOh5Ur91LVwQRhbbq+al46FxFqaUBh5EyE
wXmyHcQPl0uFEE/Voluoc9zCe3/9nVSqpXxbGn/xTp6NNdkYuuB30q6XjuHPclmNZ34xk751G2cu
nlmnogd91TzRPTvkNzaHl7YR59c4UTuaTaTTOBRPteRv5WDjGP48JrTqxp28MYo9kTv2TVHQIBVP
8k5Fz9brpH3Nwt14P8l/AYS8Dnb97Xt6aftwdm1TEpMhSYNPkZgSDmSMuXYnduFLOMd9OJNJawp2
UJyXN+XAFy9VM2AXwmpErjXZs1iIljyNAJtoGz+FS/dR7N0VXdyVuQJYM9f30f5W4WYq6B6Pmwal
jv8ecvz4n22TMheaja6IJ+sU5nMoJXh1WRQX8KE30ISzUSg7eqBuHc4u3t6zYSc7UPjktUtc3ROt
RI1QNon0YexK9Fxo1atZero+h26NNtmFqmrfJ10rgFwXC0/CtVJx/AzCryJCB3R9qEunTm6oo2Lp
AC8HZe73Gxq0Xl7C2n4Ckb+CinWHKGJjzc2ZtK7WuTz7Dx7gn6TXcRHVZRhXv49X4QSIGlE/waiG
ATFjg22txjIMfRAoI4vsybwLV/by+lVeWnG4RhX8Kma1vw2qRcg/tM46BmrqrWgebkOteWy8Dtd3
/tY40tfrw02Vrb9mKURdeJKOopEpPrmpHmHjZSTbxxan9LzsZ8U2WcXr4cF9Tr7RFpUfo7v0HmXr
DBPpygmW0qN3vFXVHSfJ9CgDoJuOIsag8Rj++4229QqfWwmfXQnl98Ky0meBELC/8eG4McrUMWpU
eWinhn2sVaXK5gCk/T16G/fGDb08ylgkHstp8rQ67lpj9811jlSbXnRPW+Wj9Oj6M5v6qHhmv0/M
ycoiCZP+jlI9RcOjrCB/IQJReRDtKcxIvymstQywrHbcxY1hxz/7+2Pi2dj0M/j26LDpJu+Dpiam
iPrw2dsWJAYprxDA0GXO9FW80rObXs7JyqLI9DVs7JWcM7E34xb7fVLEvdMrfQ7tqlL2Sec/hZK8
UKt0Zxh1cuuGjr/87MrGsTC/OQoXx2tgGpMbKgsiIwOhnQKubJz+7JpW0ppW8vImO3YyP34NheKX
XZli4QiZzg9PDJEVN/pJXwPnWZK8udAf79f2LH2MjlQMblzZrdEm+xfLqJsyrPWTY30T7MGdt+tT
Ynwxp/cNEC7TQlEcWLSTZ9TBv+hYyk5j1Tg5FJt4yyF9d8vNd/EizkYZ//nZh7SB3YhBVj8R8Xys
PeXFHG7i7n41cK5dybh/OBuj9mwl6hX9VL1lW1JdNkB81LmyIDz6ldg9b5Ft9EPPnMBNq2+ap5Al
EYLOIZnf8s9PNip/zo+zix1fi7MfovpVAFZxfGJUjJP7KtrcRu9Ov6R/DqJSp5Ip4uAXmiy4BPbm
GbDnU7nUVpAP63W8tl6GOZF/xWO8IJ7yVsno1ohTCC2SxsQThsa075dWuR9HbB+TmTK3y/04Yvh6
fWZeHJBKuGkpLJdw76eXiDwbZKBz4qg+rOIn9aUr59ZruAbER+o7O4ZbH7Hpfu/XTT0bcUqFhizZ
Fri4T9Ui2xoHc9ec8j2UD1ym1EFI2Vu0s1uTRZ2Urf425nRJHsCJ4n49Oadi67xyK4GGcfiemc/0
JpdE556sNUmtzT7b0yydy3N56ZG6PCtf5XW2aL/d2nxeelU1fBC6JgMWodX+++x1altOmtg9Ed9N
9HYhNoHhfPtPnqyFkndcqjVj6qjz5V4OiZE5KWh28+qLSSffqIBJmetek9aRd0fR5zsxG4DTOiqT
PfSm9sayOm28/3nfz37D5IPRebnde/wGVJ27MePrEfj4oly5BxKxn6NleLPlcuFrSOeZxAFAqPjt
pyutE6hDHibOiSY06hNYd8U333qq3L+qyv/fAvSPsb/yv2ccLyvPTzP/49wCNP4bfzqAdOsPmv68
vOyRwTHgX/9fBiBN/YOmG0IPuqfIgZwxxCBJi18AY/0Pm/9tOqyyOLb0cRL9xTbW/tAcugNju47W
BJR17d9xAGm/XHz/+nrxJjAnxjfB1Hjn2DdNloEg6juS0mGYmsjwnGdH9HnVz6qWl+LkZTJQGI2a
55jPkXeDLwG5awM1XzpJqlTvmtDCcCGj2AyhSQg0jjNPtaXkpZNkG6nB0HXFRvhmDpERnZh80Ckm
AYeXQJ0iONUiQh1Dt5QOLby9YO8PNpn1jZSr4rWva13S5nEsTHtYiCaLSCwuarVUFYqdKo29tYaa
pCvujFyVPP1gJQoyubwbSYNyavW6fAqcRvOeSUNPgmGXhHFn4k5AQoxoiiRyqZIBylmlFxGK10he
4DyQjCUV2UkLadCUPxIOk5GGI6OqMass7dStzf6BMHDHq3auG6X9G+YJq1zFZq5ld22Rl+nG8tBA
zw0NlmA9q8w2qB6dAo0kSMoiLTaSXujxoyepKX845pBoClhzAW3rmSKQQS8GKqLVV0w9mtvPU7SQ
/sbxJLpdKHFByhWBoeJFESiQVsiqXakgLzEVnCxtSxbLTC2xU7kAD9eyD7EV/mnjxateV7MfVlNZ
8kYWIpFfEfVZ+iwjE6d8bbMsACNodoNzMOUu6LZeWhr2LkbaHJ1QkKBY1AMfbBris0RdtiVFZbK7
8SmYZIoqkodwXB2Utl36ju9wyqPT2qVLqQhksIqe3xorf7CibBUCta23bpDSZpLUTGu/Vq0ymNhE
qnQgASMfcLg+YXMNsGKklZn1ayqBbv+AYjwnfrbNLchN1L6bVtsbTLrmwctj4ZJ+ypLqUa/saT3I
hRk5D1FVZuUmxPkWfqpSTPqchkLMPUhm4OIrq1KgXab+aXZEMN0TCodXiUfTOO96w42Yl87AH6x1
D86Nno8QQC3zUmJiQ4HaNQzJhlp0kZG8553sk+IniR4sbOkrgLkcLzZJBW5Ma+wEKNBTjSjOAIP5
uglDIhBFvay9llP63AyUnk9+YZVi6SLj7OdFhl3tvk47hxxQIneakzzErpe+ptBOyUSrY0hbaZgF
n1JWKdK244kj4Y/1IdpkdA7VlWEHQ/DDrprGfqwVCtizqqgk5K61W6kkbAfCf7CjPBc/e2Tk9npQ
s9bEn4fgmQjYTK3tg14pBAzSvPHJsRe0gtIZbhc0cPOqgfb1VRNtiws/Z90z1jKko7HnrGXyl7Ah
6IzX3iY4ixZQufjlIW7mJnVlsFGBoPViB71fmjOz8T1VBlCMUWKhQ1kG69g6dmxROUetvCl6w0+f
ZVVTskXcVmpJO8vs+gcIUZYOUMWOTXYrVgi3sQ17E9maFrXRIlcTj9TkMtMJlJVyEyqfnNZFuS9l
H+4v2I8AaSjrjT3Hh47kHd6oaDZ6HhXiw498Q31LSreoCM/EmHO0TdwphKqLZkzORm8j1pXhiPQr
1ujK/KBHVca7oPyf7J3HktxIlGV/Zaz3KHNoYDkAQkdqydzAkgpaS8fX90Gy2orM4jCnZ7a9oaVi
IIBwOJ77u/dckcawu4ayJdrLMGa5bHA6ICUKQtP6kmf2hS0qPfzi6lhJ/CipFZDiWWWl227MYzpC
aHa3aT5EcI3igStrCmyIXl5pZeKboxvjV0prh7bVIpfxHMexpl4OZmZYxC8rdnNhy5yGkoEj4mFE
+dlD6TUWUsDw+oe0Zpq52yZRkukbB+4l+KalISuqKySmoVlFBu0vTi4fkznWWn+Ck44TYJSMrqYr
mwJOXi7uRxbBZjAMbRXupGu09YWZG312VbcsPLxZZkvj09pgzi5l48qdZnUF/gJ74IzVhrRhpxzC
BcWtthT3UmkBxxVVm4srt48XcVWP2Vh5/dJ247GVSxTeLl08OZt+dNXwYMz4989rpsp0Zuurih6n
mlwdX0njMtyRdad8ZUozo4Z8Wlp8Wcqu7cGZzKkmCtHq7DxAnv+9XKJ+xgJU15IWkR6Zm17idAlk
Z8/zPh2kXe26OYxXACoCc+F3oUkSJeHtad0csDhAD9T6bGyPpoj1/iTzRSanvk+fZylAUxVae2EN
PPl2hVU56ReQwr29q92lWYI0GjKgQE2WgfA0R+IjPddd3Hz0uh6D1a7qRJfeAUyeG/ts41uZr/My
d8I9FiRSSQhRqknQuS+MYQpfmhWSQ6leKdy1nm1EKQmRtYspMbRKktzjWo0eJmulPXKfpq9aPvMl
Dx3uEdqYTuIGfdnBwDWKzh22c61m5U2ZKSqGzb6F55hie3kVi2YVnq13iXGo9Hqat86s/w0A+J+q
8T8c9mf/z1Xj7vVz9UuQxvrnP0pG1fgLkQQlHnkTkLFWkcQPy7jzF7Wau2Y18XtCL/4pGFdXOLvb
kPzA5xm0Kf4pGBX9L9eAAEP1T7VIVWk4/52KEcTj2tv5p2RkiUYxi9YBzQNbN+ha363USsnelJNh
+mlK8TUU89LsopgKww8XYy53repWT1pk47xecGZ+i0L20LzK0slG7ltIsBjbcLMeh4nEXiMi02mg
c/9kYwQq/cHsk2yXsRU6X4plzK7Gros7SiSsvRdR3GVXlSmUch92wukCOPXEXZhJHl0qlV09ueQj
Fr5rRWaGkQ5IHvZI2bSBwzLvajHV6ilXiE4mkdAiRbwaze8JNS2E+Hx9HbsNs3Fr9MImrDBR1K/S
CnlYFD1HxR7pPEZ2NaM2mkC69noaXaY4SekBpTYlTET+z3Br1OwpgP/Sl6c2i+cAkzE8+9FIvxV1
WJDiySP6su5i3l9McXzZTlZB1Hk/IjpwhoGvK57Y3+De2Q9RC63fD4UBgr2wM06mL2fzPjToA3ts
FyxPaae1zxH1+55kIv1Q09P9jsO2e8ZWMz8mXVp97QRuqhXoDuHNGEiNbDJb/SpGU+AgpPaPyWI0
LEoUdXRq+PJ2qR/IcJsOzAWdunXXTqzE4trhgq6IqyhTielY4bJeEtw3VT5hsdrVotpqHwhiM7/k
o1M9lVoYwhcv3RS+bYUX1JFtfitKobTgXglK9Cp0XpDNFXt6LSbMoTtZlNSZspqiSws2eOQNUZXd
RxafEVbdgceHdPuTpthA7GqjZkS19lA9TZhDXojoLD6NikaWSLieUpIPYq+F8LunrmdktWK+ys2x
Zcld5YKAa0P/YmKdWQOQpfXVqsMel1AVQevVMgZwip1vE2qioZiromhP1GcKGH5pZBHgINCfWxI0
LjQYiLDMHbJUSCLtWm2Lhcn+Yibu8qSpiX255M78KNzUvpR1yAeFUCnekE08HYauwJBv93lSrRih
8JuuZJZ1a0S6+1CIzn4ItRkPFMsyBbu0XADxGxEWYd+OYsXyF2zv0cbN7fjVXBKqjAU3Y1Aomvm9
tvT6OoySuQVsoLfSs2OLMkxRBwZtrlj5xWTgA/TCqMHR05VV9dgbnY25tOv3ZZ4XR2hyGLnsNDmU
aZd/Kuey0b24H4pnDF2IbIdl4cVjyLNngdPvKue+fnRLt76ejKS2sF7m3fepnbuzdAbGnmjC8gXQ
dfWktPjgq3YMv7llrx8SJRuzvaBEBaE7yMlvyEx9oGxlpJsCqV2A446sXSdr3GsbG/RjBtNh9U53
cmcX2IHw56UAcjtRd9/DnPfSuoJxzoSE2Tia3MorRAZNvOL3OKCYGrpKn75lJWVkL3FUeW7SRdcm
DZdLJ+IjSqwUvR+GmCs0GM9uN3EXYZk2/NQ14gMLnuiydjPqfYM8OljzXSyoQUq5vuMs0khnr/QO
MkG/7OhMsFKdTR1GNy4dQVqnNlVPdWJXh2no3UcdQACoiz7iRAtzXK/c3PHuAXEc1NKot2LGv8fe
AYU9awn1q2rW/ZXTMKbKtO2czay34gnkiwGRWJkIRS+smIJN2l/GnoJRT2MM+BmJEN+rJUtNCr0C
JYcG5OOpNHL3ehhMJDKMhvpZRa1g+TWp9SR/a0V/VeZqfU0nPjrByaHalqzl9tbCJS4aOabHuAMO
Cfy/UM+ESYrPbqJqNw5hMscq4fXDGlo452NHtQctmavNOF0J0ZlgphxmqROpkQjER6bRUXKpGOuU
qGOw4xdcm6V25yybeGwjrK7GEGJkN+RyPVvusjfYxwCRQaANq551EMeyQIQza5irA+JzVLQISsfo
raXyZCdhLI+GtUyDj5O5OswLksDNTLTRVboMw1cD/9d3WTSYD01SwPdiWpzHfrHa77hTlW+tlrXA
s/GMlXix4kUGLoiMymu4oF0QiZJHBRWkea9mVY5ayLaKeVuHg/k9n2OGkhrS8dLNiQTeMel1jxBi
TmzGCnfMrJm15VCFju8MsXlZJ6kOH0OgLNeJOE+LoiEkpJ6OWrvmAGQuDnIvlYX7fdGH+qIraEIm
OhZ4K6fI7NLeWqEsOcuFdsbi3O/yFCujoOCr+/pBTUCud3Y9nYwmKi96aVmBOynzxQKbZB9ZrrsN
XS0Jhj4jsp7Qh61Tj+NKNM+QNZWFlp3mcMx3EhmPlyxLvqWDY10OzSQCFn7lodTZRnEKd4Fq1EXj
uvKMPycJPCWYGMmlhoV5AwU0PxVLJvxwrrqGzENXbqLYLTaDPpiXU0Y0wSJN6wUh7PKc9zLdFHhU
faWyWKfogMvjEMOsnPrpNJk6QThxVd21Xa9CL7ejQGUZfNajpLlNE0yu0OkQo4RGu586jllFmN0D
WFNYFKjliZWJEqR+Bs7YSUwtyjhHI4AH/MbR0tMQ/ks4HpmTkJb0U3ffhgpgbj2Kd/hQM19pKvPY
2gbKdWcRr4UrlG3lKFOQNjNB2K+1bQTAy7OL3k7LcxTa1RXgjxZOV4u3ry2JGV9CZZOR3o15VI13
mNXN7ZAmT7Vjtzuh5FDR0si8bE0FQouwsqCZ9Po2b3Lu7b4Ais8GVNAA4fMsIdVAKSDLW+5AFpCl
x9tE5OZB6yfA5GWIzdxtcV/2buFXZse2UCVfIqGix0yARfiENUWl16d2cSgR/m0zC3IDrJaY11Jh
yM9MqCFz8YVV6wPOxKkhSyBfHglbCq+qblT8qk+ST4OA6d7MvPMUwouPULC4WQojuqpTdwnYoYj2
PSXLwxCnzWvSuBg/nWZNUm877LxNZGPqH9TiILKo8Js8tHyr1K0j1LOSWRYavDqV1pqFhrwh7urr
Cl4JZj9SSCaBTjEEyM8iptiwGregzTvqLiG8GyduJQHqr3VJOjZnGQOn0bvWPCAXjAPyqcfN5FIi
pDQHT0qBe73PrOy0LA5bZGEa3lZZKQ6snqyDYmLTjSQCbeZBC43MQnpHWSdYnKkCQkUl0WVwikMe
a8aVFrX66M+Fke/JUewPeCwxCo8hsaZt7R7aIo3u7XZYTgY28w2Gaw30fa3vLSlSXKx8jCTsMM+Q
EN6jdgqz9K4Qenq3qFJcRBWxaWZs6zcWvt+9prRkeslKPy19V8CqR06pRLm5j7smRRJKWXlnD4nh
mdiGEzZz7fwg4NS8wlKyLtg2HPah25nPs3DV18pt4BsuPDA64ntk1vO4NaMKQS/5BCZ8ECA0RngS
I8Jegu3iT72clJcUjkLKWF7GhzRaMiJzEaheseu5bKSCt5LFL+iEKo/6724ty+e47QmKMhFTII+0
6kOkdva+ht20ZgbJdruEM2weLXG8PLHzneo4JFAadr9hCrWeIB51+yItqnMZ4rk25yaGVjCh0ox6
89DGGqFjUVRvkyqsgtiok2u3DtUnOyyXPYSRJTAHUznFnUEcFYC2F1pT+RELfnJNkVNv86Wy9loF
bIcdqsI6UmfSruGBSf5Vau7GcVBvJvA8r1Q2/bcJPjx3iU4a2NI4vjHneVA2yEQTp2zPbm1+6qyq
8+yiE2yaNYBndB5iWj+nW6MCnlMtQPrxtYd8ntsw7PMTH3x1oYnWDVq3+xYX3BWqtKaLYp6/FOOg
iU2HQ/xsTGZ4F2XJfLD7yL23JnUitYuzf4qpb3lItAbQl6SoKZKyaa8P7XRjS1X9mg2qtjH1IV+R
0JLPWeqFutEWU+YeqtP0TCAW+zG4ZUsyTVSzGFp85ua8ZBvCQgsSlCLuuZsyp3giX8TIx1OnNk2m
H5rING7KHsIcStjpzATDBTFtdNu6G3fdxsxMCKUT2vVjuxTKvm1HfWfMvCGC7esBK+iSj1XQ2GGd
cl86IuGZkDA1VLVu+TnrmUNWFqSf5ENl7spBb56MmMXxdsasgfNaV0gBsgVX+NShrr5YOiuvfWqf
6J4tcXGoDCZQd5in+zZVAXvCObgpyCAkjsYW7bmQhXLRUAjRspij8lCXITLf3spUSLxhOChellds
f8ezEV2r0Dk3ZWWTEmHbTXFkj2e5SqWRbjSnpo3ZjTxEg4aM1nKLW92YTouthl80oPssbNVyByIA
2bMw2K0KJ70Zr6tGN8tA5iNBB+PEBqeik+ujr1udQKjgd9RxjWPWiIYLZN+13zqTe+MoAxCVpLQ0
X1HC275QdHolChlA4EWVx741unPHLtGVPWr6XreZev2M1v6xa9zi0EfTS2jk8VkXdfkQEmH/eQB7
uk/t7FtSFHrQRc65Vkke4jH5lZJsPoSafoJN9mii/4JFcnBzrsOoGNLPrcS5qDkJ1jVM4nravnSp
Ee9jpgUfbNLEKLCKk1nma5PJ/JKk8m4w3Ace2JZHtNel3bIN3JDAg084IP+apLjiDil+6emLcuuE
nbYhteAw21aDJQ7iCRufrR92xnOpKYvPyuIhhbYIcoEis0VJbehxFrgxmWppnm/sfjaORa7slRhf
HbCQY6qPF0RMXHex/hTZ7cjmcHTkwevubfKY/YQ8KahzLREnCyuvrBpYDPGKmuo2O/pzy3Yqik/d
ONzYavIF/EMNVxyFZr6gui/S9tNsyK8DmVtQQq5VrPRh1N8tbfmliTN3l2ZdRO4Wfnn5Upr55SCK
kH3km0Rl0p67jE1C8tvNrD5086c5C29IYb8AHXWbO5E/WuU+14njwklXEVwzZUfHNM9DuRygrd/1
tXmjymhjjMpdrXd7qcdBntffy6w1fTXlsdvBX1+fdaQt2G6waEQEjaF5gg430XHLD1Mc77vSfVHb
SG6kXmIIoSfO5HkCBnJrsttus3sEX6O+r5TxoZET3KisuR31fst2zoUyxLxgEyDR287AshrHvmBt
9GBEZkBi6U3XgtpXr1j3eM5CqnJINFOeG8SZtkScNZCTY4jm8Wj4iky2ZZtvzTVnbkkVfgU2zE17
x1djMtOK+gmiHwzB5VspBbqN0LrSQmU/x4CFFnGTJjPPE/Nzo6evGCrvUboS1JPurLHZNcZ9AWGP
Wp4ITvNWKXXdH2C6be1MvcvkXdyxCOluy0LuBtBkWlN+zXNxW7bcogYdFRONrqGsa8LY6wZWIrHp
h9rwrAzjZ8VSt2H2WU/TF8AuyybNsOFm9XdHrVpPL41tDEtvbsaHKf3STu0XNoi8sHrR6Cb212LE
zjOm/tInTwVdpyTVggJKSYbrb4zh0tFKLV2Iy6SWs0iQXurAOTHN+Oxo6ZMKgiGw0q9mQmVXNusI
s9yWMm7aVHl31c2vkeru3Qy4mh1tFZ6mOqyXVtabUqDOU6w7NnvvppjY9ap8Zr1NmNaTrl26A50D
O9ta3ULblPQvpQ0PS19uHVYpzvSUa/CR87Lcq5q+xQ5zNubiQSeOE71JMMt1uGLMUIpd1g+ArXgs
EPVTmESaOnfuBM+2RbRuSZ9oyqXXvHAaj0MEfgx6VAJlrKuXrUmwXkQWCbpa8eBasKVIDRoN6DSx
DmcoCuzmEofDvlp4U9oBVpKnyZhgVtcXCpHrPMTEShSk9Mdo197oo70nTPhrygoyUvXAKp0LV2Au
VEmbwCVVosXMh6ue6i5kJ0yJwutecM+2Ex96ccG8Hthmfx320lcs9wlYyBP5zKfIUjaLWT5LrHXu
otF7ITPJ+a4o1T6xZVCmO168xnbrJpLI8PKrRaDG4sQ7ZQrB+j6xq38DHuVpNGvyorrwQjOIP2OL
gY98iBJuoYTTjsphJ3Pyc3vyXPDYDAlWE/wkTrCQRBoHbYSporKT/sjDtbgmzDB8EQvbGYmBaNB9
muJ8U7RJcrIU9mBEOEAMscRJ6eG8ZRCVUltICuziCSRhxPxaECtWL3ch20uQ8Z0oyy8jJ2Qht8Ru
9lxIs3sZJyaXZez2atGTnWMlGixM57klnd4P1ZCoKtr6mI30fENbkIFVZN1GphZ3P74aX0+0/hAR
EKsH5bje/Pkw0TdsnIkqIEQiPu9CIzRfkxpx39ZAnHHJBt1SoE2YJZr1spmre0uZo4nHgOQ5uyFC
M4SCk6kkn7Glhj0iKHs1ebXGKp/w+7QRAXAyrshxrrT2WzjwqMHVaxIMpWrs99wJk/UcdjBrKqU3
lGX4nFHNhvf1InhuyXF8xJs6XzY6QhtysWhDL6TL5eP4YGbJGF9P+Wyf86lmTIaCMlHkWto8/tQ/
uP6xAf8zpORX+R/b8kheEX6ruoNu0jVWCcrP8r8hNUW9EKirAOlSIAKa6mXcTs5udIpM+n8+1q+a
on8f672uki2JjqHuCZNU6RGa1UY1QXcBpKx3vRtiDPzz8X57bivJwkCWBxf3nUqlcMEwosIlFrbw
28a8wz7mtYb+AYz6V0nc32dlw3jhEDrqkXdXcHUC2wpRipVb3XJLsPOKLIZ9CpQTXs+ejFp1Hxzx
V9Hb2xEBMiP5dhEqa9b7sInUzauMNjgJgwNkQyJSC634yPX0u2OYK0yYpfoqLX93VlzQop6ZepCW
s4pXECUMyt2fP57fXDjt50O8Gw4OTjg5u4JcWBgCw7TrEQxEyufeudNrWpf1w58P904v+XbZwGIy
ztlDZdjbqxPiZ6UrFb010VIWR5PYRaIH/LKFI6DvaLh71okgXFhtFqrNwwcHXsV5v7S+HHpplmmq
RNFjwH8PczHVRqYZ9oJuE+7s/bJf6qd2MwXtkdxfb8qePzjcOqz/dLh3it7WnbOxidbDqVsq1a0x
XCRESaSn+OgmH9iY1d+dG1J2NJ940Gk9vhsnBvs7dRktntzVB/2cBnFQ7oeg9tSLj5H87zS2b5+g
4Qp7NQUIC8v7u4MpSkm3ij5Wegbb5qeIL1ekxpF+l2cn+2z7ocR2fcH3l5L9RfqjRA4J8d4T4Fh9
M48LB8z9eatvNVqD+zVFQm+3MhiuPjZTvSND/H2KPx3x3U0Ry9CO6N14yonmEoHAvl0HBLmuVBRU
OEH5iODzLtl+5D16F4Xy7+Ouc+lPNwd0RB22/XrcPoiKO8OHpki9tLk+xKl/fnK8FO8RYdQ3tX6P
PuAuCT6S8r5LJfr3W3g3bsMxZPeatyB2y3YJxuvtcgcMMjA26h6YM0toyP7ybrz5v/icfzMVwej6
53N+NzXQYlTG8O9DG/5026PCIxKG6qvyk6O54fPmfvV62//YgKWuL/6nQba+uZ8uvWr9fXBWChu5
obETEz/jm+fkOHriQMMAdRv70AFN480HU8VH4/udaN3q7SFbRxtZpTjkj+ICf/56qSkYt/JQ7z78
jH83Xfx0oY13DtCkUNux5oZap4vsLTNEHOhh/X9MF/98qu+5EfbEhim6vP86O/eUBujVUxx8Yusw
XXx4dr8pcAxU0xbaWFhsuIV//SRdAK7DtM5PRG8Hc+C6+zyINusZqsBKN9q9flznxY9U+b+fF386
7nrVfxpBXdzUEaW3NxwZsz6rq3zrBOGepBlPwC/40PL5u1kfqxmqe5xZKtCRd/cLEO/ZKkA8ip1x
zLisIBHeTnK5+Hhq+t3Z/XKwd/fHoKWuMqCF/XuQrh8jEY/rIHV38+7/bZBSXJk0bkg5MNGl/Ho5
U7U1FjHP+BfU7XS5Dpofg7Q9Kgdl+9+6BUHLQSO0KeRUS3urUt/dgplWis4hkXrk+VJu423ae87Z
fHEYMvlm2i/lBwdc3/w/s82P4zFGV1OdSybae6/+4CC0XImcgu0mJb1K58Jri89/Pqlfi8d/HeO9
M7/QDOgNxKgLVbZ3ucKaLgwn++HPB/nNiRjslzEAAalyAd8NCytmo5Yqz0tHCe+WFaNTe8BF/D8f
5c0o9O56mTrPfgHYQKd4e//5mEmaLwbgxnMfyA051dmpjFnNe3OIMMCns1j55q1+Qwct6H351F0l
MHO9gickm8N7p/D6yKclofqwL//83n59cLxdZpTLJh+jjarqX9gFc3BK2ti0SJBWWEt2HbETBSwQ
WIooc3SIifH45wP+5nO1bLRgbzTL1Rb9641RCS03BsNhq/WkiOhcKPKD0K6PDvCuwLOyTKWzzGZL
xj7NAOnXc/uP3H3vSqwfl+3ns3hXYgE8Cd05dTzpT9Izn+vzjxpj3Ftn4w4MbXU93JUPHz4cfjNe
f7l46+9/mqTJ63WXuQN48Ng8tgcYRtsRjhl9cyo7+3t/U8IFePu4/kcl+R+II34auf+O13kdvib/
63+3r59/Ndi8/bcfcknT/AsbKdsCbHzo2jqR/JdeUjf+ohZUbYG5RsM0u/7mb4cN5hsVUjCrARtb
DoxEhs7fDhvV+gu7jsmaHC4qs8R/y2DDEv7XygynrumoGmhRncQeTOrva5dI2lHeqTRUo6XNfLnK
nG3Rbd1MS0Aloqkf8hge0ax56sJ3lkYGFvHuCJAV9kYPs2iftJxErLwqVyF1s3Ub29y5kXFSbPdp
sAcy6ZBIJw3ZOGxSf5shx+jLjD3hipwH20vmHLeb1Z6mrIHcM0QXUZ+z/CmKG0hdD0Xi7tAHe/14
BITe++RxJUGAXTv3s9doTDaqqhdBXWRzUOPOIb/lSzWSLW82CS/SXplSczxHwJgDfu1b/QPNLnIz
jHGTh/SDaWOfG5VIA3Pc57bW7buNET5Z861EqoAgMsRZpLpf1KxPd+oCod0IHex35UXYT99ZJbKp
bxvEUobD3hhqOhDyUy+W6Iw4cheSJhk5NrpKC/lCrjVbu06dbfMyrikGreLLCrY+iDdmboMticms
TkP1ZZEKm4/j7JMQIb2lsJDStzuneK6F8Y0N8GfTrGjP07bCqYSTJp3aS7S6G4Cd9Qbg3xdkBFCf
+wMNIXNpv001QqFhJE6oOidEeniEpps+ar8QN8ew60fgg5mCNERhOxkpihc6YjcRmuTVxTdW4ppn
hWTTdxrKbZksxyLVTuCgMis9RDp+iEwMHs6DGn0LnVMXBBObsqjcB+11Zn9VGS9nYdwT8CL8vTtp
Jd0I9Sap5X05uNt+cc5DL/JAALeCWdxf2vn84m3nol8C1UheEBEMoaeB7Q7GyAXk1CkP6VfYLpe2
Wz3L8guys4spX+4ava0DIdkzV7trtcbl5IEP27ETM3gLZbQ/8nyn4309CpBbyd5JbHR8bNLZZv4Q
h5NnolHf5PZ0PRA4xN2QFv520crnOtJPs4qrvVteaLfSArCIpujVFOY8o6ifSy+p1ONWTdTPNaRn
gRKSZtF00dXahWG6GKk2M61Yfyn6FJwZoJQGJqhJulHcAqRJhDfrhgzMurA2ZR/uFkJKUBbk7Wap
TQrePk93CBxf+yJ9drDfbZGG7vIkKjadZgPDVhA8qJM+enhKUNxYB1RQiIbVG4RlkjhKQEzZXo+a
T24VPhlGWewcVfgyylqEc1Z8OSx7JR93RdXvXASMBmT+kz1ORjD24dqryiNfjzZxPXZ+VcX3hYhP
Lbt226JV090w5/d6hcIwb0o0bOg62747WDrqQpAE9aYx25esWbHztZzOVTHEW6X8FOe1Zy6TX0+V
6dflVZauTB7qDK8TBqgy93NnGE/Ye7KNUdSv/cIyXf+CwPIwZ8Z3PYw+o8YtYMW746nRdyNtN9mX
aK3pEDesfwZ5n2HImwcobr2nAnXXq/JE7lO1CSvtk5UlX6seHlrXcCUis7rPEQhPjYMeQ9ytLZvG
SREMqvqzRrbLRoZfy8IFOZhWr3OxLAdBg9NTjU4E4zJLX04y8VXx1PVbkaYkfoUA6mgHmvHD0OSn
Nsqsc120+5WdENi9tldKxqmWlOY+7JXLDOzY1jGVb5qdPeBLW64NUWwcFH23MGiu7br7FpbWdJdH
xsu00FNOzPQ5Kqft2E9fFU26OzPVeOtLi+bRbKH4M1HLZqqDfJVGDXae7abqWNTDeGhiPVDr/lva
5PaBpsIcEIrAFlP8aYRBg2cjrX3aW3j0Bn9IUZlI9SE0e2ebJ2GQtra9EdJ9akLfqiC0qXN+0Cz3
bvUR4gW9hET3SZPTPnPr5hOGADtoFfYyIExTmOMMa0cVeUCyLTJR7UYzE/sBlt5Z7d1nyX2cWtep
677QD6RTa4veT+faob88iKM6XNH3ohs9oIyapmjyUqI6jIUXNSa4ng75ywx82t8QF0mebO+rxPWN
tJU7hJHsXPd5dUrjRwVtSlWFchsYjnK7zE17OZn5vrGirZGBxEfMaUoDTIZdJFsRniqR2tvWVpVN
RfNUbef7rlszyNBW931LPpVbOsdMKiexAzTdH4wGFZ9otTzI3SakE93tcmZqOyJJnS7BJ4PQgaCo
p9Kby3wMEHt121JCyEdI9nXC7R3O7jFvm2Yzk3+1rSVGGom42LE70xdifpGREm+lW3Vni2zrE/fX
LlXC1C9MI+QpMbc+mtCvKECT82Q2rRdkTnHXVGN4mqpkQbFoSg8RylHpa23X1xcj0WNHqJo8slqT
zk+jBHNPRzN2EWiKqDv1wiENYhQoZqNqOk9LhRlsib6lYp7OpAccqrB11qAujUp6saNrp88fxII0
9O07HOUbdAfVRdxATKs7pSViKO1uXCTUZyKyLuX6HSsBH1ev1SlI8uVlqs7VIXeY0RtzAP3Ctd8Y
JUoc9MrKY5MVzOSZ3Z3N9dveUQ51rtW3kRtr9x3pRghYv5JRVO/1XpvOo6jnswTJOHj/fE/oc+Jn
crICQqT4tWgRtrz9+u37aP0hHlBr3+aEmtmfGkD+p7dXevv9u798+9nbP2o33JFihXRWD2v/7T/8
87dvf4HtIBu8ty+rBdXOqGaYWadtRLzI3tb77qRRiJzE+s8/37599fazt9++ffv2T+XmlzoYmV2R
LX6K13j0yqmgBIhFGPogM13qDM04J6RKQe9b8hNN0fIQS6KPckUxzm9fFbF5AmmYHd7+dlr/w4+v
XCIV20g0O5Q8J022xZcYJR783jq+HTGGHNCkyC2FTPkU2s0ZbXLxxXLx/Tpdmd3C4bTYpIqIEJ30
ZQt+s3hy0d4b6wvhV6A3XmfpramH6o8XssSIVsKKfryQI5mKnUlGt9aAXCeuCWbSuxfHYZ18j5jM
PKI3tTD26PbRnnN0AKxLDXSpj8gf40t8ooP39vOYjBTcG4JkoPXP6Onf6CsW2Wpn66aJ5pu3H0ft
lOwXtg43BDGWz0pP+ULTeo3HvK0zOtxmx9Bs0+RuaPT4rlBwJs46EUJvPyvXv0D8j+qYX779M2cg
Ty2pa/u3b0UYhxdWKX78xdt/ensNY/0Lrbk2rfasGwXwkLCiLH2N6Pl+U9tu9lo1ye86u6t3Qowh
ajq9uookWuiBNKgXaUoe6VGNdUA+0IoZoSUpIVOIQsDdeTbrnBW0oW4aVxSP0Wy9WOsfjzydRxR0
rzKMVd9VsBosVXkZ2jaPaJIZdl2hFLcG8kNPGI1+VBS13Fra8e1IaSOIRi4W884cO3fLA74/VsDp
wF0WVQB/WXwy3O5op3P1jRn7hl699SRC5OOtOrYXOCHkidoYWUVS9Q9um3x/+1OkOD7Zh/VnzNCd
38pcvQ5n8Z9kndeSo8q2Rb+ICLx5lfcqla96IdptfOJJ4OvvAPXd1bvPi6IkjBBSQeZac47p7oiR
E7skqcZbhtV6mRZe/dyK+kyyTL+Ii2wkTJEQpbiNkER5dkcvQWUo4MBt4xOq23mp0qvxJo6iYENk
lXjJBsPcmshyV/NSR6C+KxOkUPO2vVabx77iF4BpI3uRhhFf/Gj4mBc2TOceAi07zFuOhdo9cXtZ
zM/mh8p9GYbef5rXRsi/6xwvvs17AuP3mtmMiudlZRdXCMui5DRvF0tYtvYIUnReGjkkCNXxEO7u
B0F4+zrEWLGZV06jutoGuUsFdvo8DmEx+zYFKjuvbMdRflR9Q7sfloEK81zE1U/+U6n5O0a7dtKY
f6+wCcQJcX12f3Cnv7KuK9HHVvaf61hJSOTNvPp9SyW/xVVRH+dNvvYwr4HJJDu5MRf0xX2xkisb
mSTf/njT+5/zhn/stczItFJyaRB6xKGYvce7/s/upkVdb69HEtz289KvzzE//WNjQMvVTgi+v2mr
r6VfBzovmB++PotIWyZnlm8uv3Z/P5ivtb+WAAq4tLma7+omvKCEKvcBOQ1nB63hWZYkTC06l3RB
zLjRVimc0EfYtyy0pjrXHrlA24ZhJMIahNW1U8ph9bW16iMFqutMrP9YMi9udWPrlZV2uO+idAx7
r2vFyRnqDvXZ9NbzemrNvwHjan0Zy9YdyJ37/yOb11HG4MOrqmIXD4kk2yRNAcaKGDPH9FTxW2M9
lhbFI7W8oE4ge9Wqq1shzOqGbeIq+Y2earAcTBXc9sEfS3Eiz7m6zavBHrsRSR+eujZsCXEp7Ud8
OO7x/rT2g2fcjvpx3mDeZRxXL8Js++N9l5gzXx3oiMd5b/MD0YzvTa9mv/dhyO5jlEN4X+N+WIn9
GeDDOdzfxYur70FbGIf7Lqss+OnnFQG480GXffuLIV3ze2XXRniJZo7h8r8f0yugSzQO46TfB5V2
McQB3d9/HZVs0Cqrmm7t7+v0IXN+Cj8qEl3O1Lxi5eJVUuxI7u8HpikD/m8no0g3Hwo5uDi1JoH+
134Vi0nMNJq7vzafKBun94KoMG/3te904gGleAJ2932jemEMLTp1h6O9DpctOUXcRsZud38vK8M+
EGiy+v08NgIHRYmS3fd5/wab0kND1UW/90lOHvYZTKJbAhb7q1sxCiua+qEYH0KT7z8gb3VbTR8X
V7g2uRXtDali0dLxOmJtppOay4w80unMuhblJty72nYojY0yhMllfr1wwwwdW7it66Ffzy8lKPeP
nhF8NA4+WM+su61XQBvJSptpOzOAXmu1q3TdgizEnMyeaf8+Y/atCYNl4U1Rk/jGc7wQ04/Wz7gS
ifwiCINm7IChd369bm1zDQkAUQG5TRhVGwyIaXDfGwUe8zIYCOE0Ct5t7TiIAnmX+w83eqmpPjCc
TI3N79Od185CqcqVbfrjigLZ/T3m1bFAUdGPtE9pka02v/f8ep1k0aqAV7IJg+on/jA5/SZXka8V
hDq7GC2EQb0GSbdWHg1kvnvY/+ElKcCYxJ1/8VWMt3hiuAzdNLLvbkFPa8Qbmmprmh99Z7XXAoXe
vLxL4vxaM2slw2la1TWT7uQ12GYpR23J6uXdzJsi9Pwhw1p7JSdvyU9kvDXpaWQSG8c6Kb8ambZS
L27zQ6iDh6pxRhhR7yzIMypvtpkMJ89oL/WU1odX71LL0b6ploRwOpI4b6I3iJzqlvjeHtyCPBVN
Xqx9p9JR2A87C4nTJTakdQuGwX3gAtQ0dr+yFbI3s6BDHt9Pda9euzpSLhreOFwOYEZ3psd/qO1R
WVH6+lbrtbEcyRnaWKher4ZwF0qj7Envq88FcvQVsAsur3Vckat4acP3btqqsPNr1vnNqXCkc4qt
fEW45XJepBXUtYKKoR4VknMfB1tjMN49bUiP3kS5N2MTi2WhPTQSd5UdeG9KUeyiscy2LaWzyKr6
hzx9K7AyLwzbtw/CRD+rOekuGeKfMXS366hA9iF7cmvayqEGZqQ3wYtLjtuhcR5FvWqVi47XE5oN
yZx2NOhr1UsfcZmj23X8A8a3NF7W4XvlWuPDfArjGHCt4zfTvL58rBHhwUsoHmCJIHpVg3EDk1K5
aeOGgN36puuxXFfKaGFzzbQrWmiuLkV8w7AS3VpfjW8Wp7HCQ7YaXL6u1NTb2yj7jgD1IN2GXNkk
YR8IWC1t7VjckEo71e9/NX6lr/mlWmbkYI3x8k2VBiSvt2276TRvWEY5mlY+ZC0iTBzMYxaaKInv
0UbrOp1738Yq1DpNt8uE7BdBDFRdplM9C0/KNiShOMOzekty/R8zee3LFAx+yTxB1vEnhBAkBzCh
tloZ2rdWzb95tERRun34fRCRGT0ihM5c5yOusnNa9cmuy0W8oiCWH3zpLsj04fRrYbnoOs880aNr
vI0TMm22nB1AK+cSIdCrCic42xXdY5qy9iZjrr7t9bFaMplSTgYknqfBJXdac1FE1KN+TtvQXw1D
Eh8KithvoeEtjaYIPvUE/E2fJfp2fqpYWyxXaOG19wzp8l6tk35dudL/CKV58mAAPEvXSU5xBH8k
173gGjsK6TKdIM+YVOoHIrG7q9PjF7GSRvkgLpifXtMHZwE04Yl606MRtiCR4n7cNT0ukQ5C0isQ
SWq0ujk+dKQXb/smifdj5q7LJNwhbdWrbMkd55fwA+OUqdg+uedb+76EZOW0xTbYWmXwjUgC/dQY
/jnvAnM3P6t7MB/qqHWLslfWZL7/ciQ1gKJUjVOSjv1mmIApuSmvuKfaXXyfqzOfl9Ok3qiteu2G
nrYg/5VJdZyP/elrnXh+MUmT8tQynvl3W9KnUlaenn9tMT8tS1MuzF5lBvi1zjC91fx+93cxhSe2
cap/fm3899pf+9YVispgdA7zXr5eL+cqwNeuCREFGRmQ+nt/k/n95tW/1pn/Ulqn3ifc/b5e//3h
//t55sVl5TwVo+Ju/zjAr6O+b+eMNVVWk2v2/eim3dxXn3fxxzGMg3uU8vDHK3NlZXr4+6CL3qzo
BZg+xKD/nOavfd7fQxSat3GH/uf/fJx/v8t5DyKq7P24Qwyz4nDbYSu0BNSW2n9To6An7p0YY42w
rU2QkqKSwgU7W0ULKqCo13msxos8sNpjIZB9tkP3D/vI7dr8RV5BsiAwXn+JcinWNrm4ZxHV5QFn
Zb/tATjfCObFcqnn8nOsg2NdRvIfEGDbOPPNbwY34KXlmc2j6XbeJsHxf/TMwjyRKWqu27Ian0XP
HChojeZnM2IJmN4cQNKrG3bhuwfNYBUrQ3vNtMAl/xmTwNjx/zkvmFdhgvry+4in/wO4b5aAt2CA
Enkeo8FcD1FgnuY3lknkbaxeto/zYc0H2ExE0Ok94yE+lo3dfXJJb5Zm0zS3+SOqcCRwZvKxaeyL
NZgjg56bHaNycKxfmk9LJer+mc6ba5vO6yBUYxX1Ul6UJB73vfTTXW5qzYNW6fay9pL8I++Dh/tZ
MmMk10n0QwEoh3TY6Z4qg3DTCPLGscbUfXS0oNzAVZFPbYV4virH6IfmknM9HXHVRQ+0vOijBRK4
Wo17vzLd4v4wFDh8Fz6cBurc8V4dqrUKUOgiMILt4RaBYcOGjnsIRoKr1sUKXPDODTXtSlJ6Rom0
8dYiGXPmNySKmJCQlopvLYKM+Wyj5ckhAX5peU+95lXf0jxGnl9Zz+Gos63pBWcAZOXC6KS2FXj/
dzhM643TOcoBBhgPKkWZqjG2kcIArdOU6BQLZVeWVcwNsRMfo1N+QDorfjWVsXS4V28tldl7khrZ
UtH0+gzBRj5GZnFQ7bLDUhSUZASZ/dnSMWr2leduQMwY51j6xrkcc/NM1txaumSEBx4shKxNtNes
Ng+9ZrzgUCoOZdon2IWGlLBXTEWFGB+5pQK3Tg3jfMgT/1nvR+IeDZCijaB00KbVq2pVHidH1Iwi
bTpmjL7drom4MSUvXRAHL1UDer8ZdXJ1aTLin40879mQDvfyN2NMjYUN4WQxNnCaOm+XxPXJVeUV
vM6LZo2XzkB8qoMAIArm00v9k9tDARD1VnP6F4ub39Ijj5ZvWazHOv/uWMh/O1CVC9v63il0KnV+
BMvcHG52bRwAW7UrIIrADIpmX9nBc5t9aF5ApI7qhUufkYrBIDJP48e6kW9aQTauMV4y3ImIZmjN
VdBVFj5WM0okYPUG55gr7UEfC2OR5X6wqeLaZuivLil+0U6mkLgcK+sJdCTXgFz1uNMTD+34r/zT
mOKFZs5n3kKHBE0lFrl8DoL+MXaoksdZsmWc8OTkBRYduDBDoR1yJ7h0GTXt3nU3TfIMrOVX2xDn
W1KRW2NF5Su2xKYmS92SI05poy9Wph5gOzd3Ss/gAbTSNfdc3J20pWXBCEcyw1xmvfdOCRN3eh7s
pUuz2Df8VSQls6vU2GuQKrzBgr1mkkdsDMnBamOSfutlaIwAj4Z2NTDhWFiRdqH1PlzUM85IKo9F
H59L7uh7LSp0AI+YuzInSt5UnVGU9EW30osTxlzlZFmKPOd20Z+z8dkV5rAwQW+8JToZN9RV0aYE
yvhY0Ect8NeMqkaDKVOVVecX1g7zowetKLoVUlHJk/K1RxwSR8vPoRHiXGOQMZ6hNJJkoEfxAhiC
MizsSJB80VS7RijxQVcH+cMIEDD1OBffMF8fuzxxvtdaQHWsZN4Sjzrh9LTidzaTokVgMeTlSkgc
ZenTsevU8CFVniHujZgRdTe5SVDtju7vGsf2v5exA7ioTL8DTqqXaLmNB7fvzV1hDcArQl3cuije
6Wb4sxxEcqEBQLQONIh1BD0JsoKolvMpKgqa7qMe5JtsOlmNwiANHk16TDtJQmbBHaahjJaKZnz0
tWBZDqn3UfqKsrAZlD5BbCAzRkj6H21nHIokuwWZV3yMnYmwIomqfR+b4mRU2FcrBrNxCf/QqE5B
BXIEpckmhu21D5XYOgTJeKnygpI7rMEHYDHuXscYt7Aae2NgR35j7AnYcDAPlFmcR2cI3xKKMJ9+
XLnLrAuKEw7yP16nYA8wIycpqTBcdfJNPQQTtISI6epslnkNaUZhWu6SRlHr8BpVJ20OUEzEwXco
gCRB9WC39onkD9oyajCccIIbx3Z40blEXb2Sun+B2PBQijy6JlGwrnRjpQQS4w/+17J3vO2YF2Jj
TE8xiN260Q5WoxjynWbUkDjbLt2NUHZuilYs8lF9U/qhep4f0uHZHhk+Q+hxjhMH5cWnlNUkCVXf
koCypt/0XYknXHW6XWPiliOzPT8DIlq1jKIPULgwLJSpixAhdynx+4vIkP4bPx3AUoHxGkuXm6rI
spOC+25pF067rIgf24BcNB+Mtm7OGmjOyMj7o17p8lj0ijzWYfIR5PZ7QXeT0oU/1T6SR50g+seY
Ojo/54cMzvR+LIrwUNqTZENT7McR7RsSEBEcu7FiKqkXT7o/jjBuKUUOykdivBpCPBluUNCGVprH
HDjPaMcFyXGatsl8d9zWHtPFpFBVLuG+eqG1892AzrQ0zdG5wppSVpUonT0d+XerLuob97Z2Yb2V
07lDAoNOg1ncrsl0/f5U0bV9l2aLAJfHSRReddKs6qEK3Ry8bxw+GIl6bQZGbw1IxDB8zjWruGUG
lIRAg8QYB0/NaIEhjxz1UfGfVSdurmGq9xeL+RfG9SvHau6VVsRHrWqijZVadHgBDG1K1Lk4+IID
rYJLGgrng4rWg11U5anwRb6KiKyEF/McV1b33MfRc9cCETLV6mOw3obYMj8Rgmhry8LAaPn4cJvE
4CJUuNmhgSK1piYRLOil90RCwlMpKV0c5wcy+ZJjG71ir1pmtqyuI92ZG1Nw/cGvr3aZZtvazbEY
Qhx6LPEEW1kjPwyNpHc5KMF+fsoAy8y4QEPpUR5GQ9u0VoOhE5fgBnxksi+3fMZxP6a+u6ZVQlye
nfso/IV+JphXO9t5mHCJp2VoZlpx1BoKXG5qhd9SNCEt9tm144LyQrpL3bIsrEOfAuGxvDpaW4GP
pgEH/KLRKHsLv6r4Vn3yw/qBKAuvoTaYqvtmzIdNrdvZuTYKGn1M95YOMturG3Gx1loJbnQoPkXR
GgzKlEVL6+GZkxkt8zDL9lZuJVvR0KX0E9PYDEIpF0C1tL1V1+mm6BtzD1DnW295/jOYu61SS3wl
tRpeXOQBiB6Q6laeUG4xifKrsRy4gSWjDWi8FxvNqfJLbsDasswjvw15Ctr2CNCCz+5OlzcnFC80
fy6B12pHv0jDJTl2zPNhNSNZkBsYcVgpXD37JPw2GT0wMJkINmMo46OZS2dvNM1Gfi97E7BzalYX
la7pt55/asY0hIvLcDxFQt3B97ShygxiodeWeilS7K0T78xpHghI9S81ZiTgTWW9DmKS2oRJCopt
5eUhCfMEEH2DtMAJnvNS6y4+HtVnsAUJdUunv2bQSJdZrqgH7qOMQvIEn7IbojDW++6ogAijHphY
J6XY2mVhXhK/3KjN6DBd8jziilUoDJDut7LkVsltsOCC5TYH6Sr+CgowENimtn+4WM0QtlWfxHmN
cNAwQVNR17+ZmfM9jZJrkPjDU2x9k3ovHh2fkYIbVrjGzCBnRIR2xfbgJ1tu4+46UyxtqaSH2hBb
6SbD0QJNse59Wx4hJHAb9KJvwJ/ycxYn3iozCbszRhhJSqccCqWdUMA+wzc7MK2DZkLBgW4QrWTj
YCqvimpVt6GzCtu+Weu9jCmdGN22C/psabs+9HmgMT/djo6LLewHX3cw0euVfQKJAxalUbyHwduj
BOufEmEQjjf6wUIWgwFgkei/CmrFNeyib3ltmPuuUcnU8Dq5yIWD/qyqjG2eBz/zIbRO/iAZZ1RY
5tBmVECF+/FY+RMO2B7MnQwNDNsJtv0kDBBk1rCDsunqlMYQbBuQHVCRvNpbDSE91FGzqyc/Sy+K
FAH8iTTfO0k2okhiCqT4+nXQovrJT621VDP3GRLMxtBT7O1SFIuBkco+9UGyafHofQweqFUd6Yyj
2MPZNSlzmZUVLvC3gqIzdUi4GjC3Ee5VzE01dZTxFy3tW+84A0oLn6+jHtN1swnyqj/3foT8MffH
bVY8dHl+EHq661Q9em/0aNLl2fqmUszkyBetwxUh617tv8de3mBhz+XZK7ML3zwzDlgLnzQkgYlE
wzfCfDcAWM4JKJizWyoEfeitsxwjF4VmlepHpfowuPR+AKz07HaJDhu0pMyHdeHoyadHcmLsVCVU
vdFf696rDzH8uxVFHeOOllQLG6u5ayc6NS3u00lHwW9o3G4JEJ2GaavBVTQj46ArKLQIE5ZnR3c+
u9YrXxmNmMsw8oIHpQmZSaGZXVs9/u1SuNmxPPRxa7yAo6uoPNFw0yA2tqp7rFWf4M6mWHtqWR96
m3JV/+iIHwIVG7asfCdLVUfIpDeHyJW0EPXxlE3PAAFd1AnP3NcjGTVeyVzKiYy1MPzmUDeiPZjw
M/dDQcNoepZK2lsxdCq+bcnkBsClZXcUj6MWuQT7oeeeUYpO+yV6HmcFLUcAkxmomFeKu+QGMf1D
pdhYUcwwOjSnh6E7xNlPRTPbfVa4p5SaCgxyG4ymKLsDfUfw+elBgdWgWzZaRlR9ugR8R/My2Wk1
kjrQeuD5s1XWnbpqZCgTB4CDUJVRLoUxpHr90VSUGFShrUH4SLQFCJSdVoInQT+8GjymvP2uiLk9
FFYe7QmKRX+ysAQaShXR55BDEfYGiisBAoMAm/vB4qflqiZIYa0slsL2KXwX47UW3buEDatX38wy
umLZPyh9tkIM82pDije0clU33oMfiSslru8xn7LPKC8rxpEiTLcjavMaegcAV/pKSe1smca6XBR5
eUmdnnqIGWyhtNTHhPeoPPIufLrFXKjkQWjjcRBNtIvVNNygOuyGiJQe2Bhua3w3Qm4PhoQikO/r
GMltrW8SZH1MRi5+C9CkQo7XdOoPeyA9xLKy5wYdSQt8PWwqCwCfthyaT72rUXMkbrJNOyIR6/ba
Rj/VHEFmaf8UbrPrkzI6NLghYv0zzJjPj2lIOcbZlVpVLpGEfdQ1l8lOOHuA2x3zyWRpdh32L7dw
l8wDbnh0HbJKAhp2ursr7ei1b1O59RhlQ/gkKb449g5LHHRLJIaSzqYH4Uot0JxPSl/NE0+xm/7j
IPldaLpPBEkuUS5k0WPpGmIzOMSpmmm/qQPzlx+S4auItFk7voLoGdA+AFAAFEC5M9AS6PciCqqh
99EH9jqxSrn2mzPKr2o/Osm6tuu3vjPirfQj/Gytoi/dEpSPaKn9gNLY6NHR7JVzbWlwAxCvjUZ3
yJkLt0WurRljj4vSkte4TCy0svpVyyYlK/ObOvdfLLdzTz614r3t9NvRs+pTVEMlvT/QjFoGnaTG
P6j5qbJUkNdQJRd52aB1d9WWGxMPjWv0CzumgF06Ub03QmXDIDxaFI23HyukI7n+xlD7GvbRMVOS
px6w1aL0m0Xqe+mydvkhAuTehqP3g2bPsa5qexdV2g84w4ty1Mq1CmYPIevGjOtsXyTOP3RHL1IO
6i6p8/AEWfdVx4yzLZyYuc/0MMDb3QAhurhOuezSpN7mmfpagsiEO5SsLDqL6HMyB7NX+mpWFE88
4ddLyD1TLLDsKAvXAcoZW0A7MX6lyVBsdIbEUOAo+h8TTz36bltAtdX8369Fo2cc56V27UUbztg/
ehLk+4ibkO1XMUJqRjlqhJMYSma+sdmvHgtmUnHWr2rPfUdvw5UgHncWhL3AdsvdvDvPycz7juen
88P8Zn+/udn43i4QIJVi/m9p+GEKb5OVMqjtYRSHWIliwocpIubCRn9jO8XR743hEGDSEsj3sVRI
BP7C0tetqct9lraoUPnJ5434BTTYPAqj2IS5VezFdJJT1dxlyC7VuA82ff5mJuaB4IR8YUY6ZsG8
jMkbpheVFtWwMouiOuLmngTgA6V8blUrWqwGmBuCjscqxeZEnAE/6Sw5wmySUu0PBS3aJBWI72O0
04rdr2XrbFBvWMu64DeoEj7S1XsVnXVDDAEVMX0VlriULZDGS0FV+2gn9L7IoEA57DjkEWlXLyLj
ue4V8qE1Y2s36jZPi2vKcFOX5oQXpfvORHhTj847UQHOwgptd52SRNFYoFHysPxkoKccqyry91oN
jxEvyKqHUr3uurSmq9i9qZ745UZB/Fzr2qvpZuXV9wUzTLvetmU+9Y0NrtwhKhyDy7KDErMiEmXN
/L46eKSE+hM/CfQxgna92SRC5OuQ38qRyor6IBPK0ORgGN/DxjsmQeO9tsB0t7UeUmRzveTZ94rP
eQWmaACalTF9yge13jelHDd9UypvdORAAbELyJvB0mSwdx0DR2HaR0DBCCr7u5OvbN/Vv+tRUa/4
wdDqinP/UuAHWM5bEiKxTscx/KAMHG9cTYYHP5TiUUwfZ16jzJrnUc+TF5g73EPtwNha3HtftKh9
mFfAJ9EswqjqbwBP+oM5ZAaXFNv5GJlzNU5lfNfbflwqIcMg7kcEegGxWs2bxsnz0LrFt8ASE0W9
a48tKLqHWkmJppg/WOIdAq4Kb5QWqGDQ+diNsnWfIhF9n1cw1PJXFg3NE7dWsTfxRm1GJrpvTpLs
5/fOKoIBVMdRrrqnW0chS2+VUF4hYZ2SGgcXDEa+SmE3naykMi6u6TX3U+O2ctXjjfgApuVTFtbE
weHqcUP1x1Rv2rT1wielEPWLa4TBLsxVh0wMsF4A+G7zvulXcBGKCosfY15ze8+ddQIv9sP3STWL
8/Y5EcE7FxLwkTrDCo85NTq6alH0NSPRjM5A4Y4tl1dlJ+Vz5PjGSpqDss2NcNeKQb4B4vsMRntc
DpG1RnZYMTzTi0sbeN+GJrmMdkeQtCszvBaVfiFzKERbWHbLgFvVN8XRD0Zkd6/CbdMdZMZiK/sk
fo+1cT2vUBYyBFcaOKfI5gyGxCaAMxrcb4klXpl4xM9WSyHPc3vklXLUPm3o8tNy6ZLgEahNfETr
ED9mPkXv+4YRRCSReO7NCPlXUGXGZHnaQi9eUr1tP53ITEhu6eQ+7avyuU/Dl3k5ZD0I9FFjX0U0
KqdGy2jjTx+i7bKNBlb2Lbf5x6wyPdxFQtFefU/Zzyu4dt8vRZ+7ZyPznYsalQlVJs4LX9819cf2
JUeTTF6RAd2qqrOPjEnZvKUXQOZq+y46WWXvnlwXflzmXkRRZU8ZV7ynchTmQvFGdT8/hdHow1wp
fs7P7g82dYu4HLvjfaskjA4B1E9M7B2Q31j4N+Ez/eDCir1WqatdEjEWbSvj91u4CppXpWA2NK1B
o87eODqs73nv82um/9jmVfQ4b2Myqly3CcH38wpOp1i3NvrxdcgWqLw08RFolf2Ri0rzljM0jrAI
PEkUYPgUGpp0WfNWNER6MM5pkBXzNIsLba2VNmqT6anPFRTiICe1Qp301opHN2myVwXK+rW2lY95
z12LU8IdKXDM26BGBL/ZCAnxlW2SRnvJlLJ9qIFqvlBvmq5xzZsrkuIsKiEZ+PNGxDxmtPRNTBPT
01SDT1nkKlPYaR+lZW2DGPZxydTgsaUNNW9kY4w7BkSEcFFkI6cBejVqqsbPg40m1iTV+84/z0sr
8xqjBXqViIyu4LE+55X6ljaaPZWQ56dhQf+0ycPhfuyMKV4a15QPVtVUL9oAmUZnFBDXXXkE9bIn
yQUWnPKepdZjZEqNrvV7TZP25FN7TArPXaIyahilBOp5bGs6yJHDlIxUkmUkdboM04L5r68HRuxy
2UqDiKFplfkh1XrEePOf7QCfNAXKs/3jxfufpUIVG9/C/mtDoxwHisbRhWgWm6au1vf3o6m7nAFe
O6xTclboEUwHkmBRHBYhcb87elkf82tGaMjfm9A9sNbFNBDj8ggLXlJubOsII3LGLxv0izzrikck
uaVRepleSwo6CS3c1pXQAoxkdBoJl7B/EJew8YFLfdBVWSAnmtpOmXqyvSE8U/20V0lo+peKOxo/
DrGkcKR+tirUPp+wCCxC7fBm5jHFEaVctjZq7HAUu1I2eyMvcoh5DcN/yKQL+Psw8qcHX1bNVZoi
3FatIErhvwuSRNc2Sm0pfy/IXeynMQe3nLcIkG/fd2XWOay7Mqes/u/u57+0VlFJtjLJPP3vgnB0
ynWpIML5a4EXxzjP4pjpxX+3AC9prELXb1fz0c9L5weQ1e2qlg6C5uljfS0YQ580NCR+678WxB2m
DZqY1d8LEBTi7sfIu/7ay/wXlW8uT1pIk/LfczX/pfZ4CUsC2/9eoDVoOZnTUX/5d4v5MEZXMRdS
A/k9L/g6iX6KHbUp7Oa+YF46bzGoDlWRKrb/XoComJJjjab0a+X5r9rICYkfjfHvBbKSPwHyQaX/
78lNEG51rdXeX6/GEJ5r0J1tPTZWgC/eRR5H64DKInKIDrifr6/jods6Ff3PYozdVVBS5xckccvs
3Qt049Lj+gPX29IkcldDTc0hSGSwrqkwMKdQL0y7fdSFjOr5r/ORRDPw20cxDjTdxfbXEIu4VEGa
4qlD1OjZ+4576MoNP9Q234EFPBhmqp/6iuq892AOtf5a0JmoSFpcFF7YH3PE+3iCYZ0CjRPY2rBP
hikNK5x+gI6Bkvb5LvcsEkkSjUluvimJr2OuhbBF+UjLF99XxoXnNPrSaumougV5sIzvmEVhJe26
7dB6x6UT/qNTINkWHWEhlrwFUXurDcI9gDKDpfWSajVoKHoGChbjkkZ2sRDkUq35nR1KLogLJbT3
Emd3WCVEM/UJgSCu8s5Q9hcz9jdm/991KlcldYzUAiitJ2awrzzC2Uij2vzjJFTlYrU20FASltbg
+vZFQMnfC1/Er6BV2xdA8mSIBJShu03cawoxr9wHmriP19QsMOoaLwkY2pWVpRCR1OyfTnS7XIQv
Ta52P01nxCh4UtuHwOEmaEUKCO/AVRZF0u9Lu1r2IFqHkMFlW2pXlDYBzKNjHOTBVaDi0LGYcc33
F4mpZVBKuFbbCJQPTJ66/dBe4lRTQXDQPiVrLKFlu+BMBAOFjFDL+QSR6xM/FtXNBzDrGhbjYpWi
ad8G6v9Rdh7NcSNdFv0vs88IuEQC2/KexaIRqQ1Cotjw3uPXz0FNxEw3+wspphcVRdMiUADSvHfv
uYN75g4a5NTdXEuUq1HiHx4dKljGxi+EDTg3zF+z/OakzezwgygbepjEtTT6qynVWrTjPH7alGYp
qy1bZumLbsLsVQhWUUV3/a4JA3USFuvkoZZ8UAy99L+ShdLjuafqIurlPlN6lr8aRCFdvEn90Gj8
oaevkOg7TI/j/UuItAfygwbshfxUb91oR6/BWt3/11h49YatYbq5/3Qg5GklKNRvO6HphyCpJvjD
DaEW8IiOnLb9wufD9rFOg9P9S7rW5SLutel/vtRIPMQV7yZnty3VS1Ymf0ltkuf771J8+pEoWUNx
5Wegy1+bIgoedKptSCLaYo1vUi0Tx/pphfVDWXQbPUe+3SQq2xQFyXHIfW2mx6A2gGS7OB09ywLN
3drhhsgQvv7bL5hZtYpzszuirTTOoje/BdFob/oRV0nnhzvS3z4aF0dp385ufSij1GKqCvm3awBb
YQOdK+YHRziXkSQonMT+rILwgK0WySpIKZwD8o8IBGi2k+ddUtUeQvskm+jgTzDafXIce0r4VWUs
p2GNFvrFLeMXCrBHR9R/uSJa6Y9thAJnGENk2lvqaS7NH2aYtqidMwsm+FaqT+Vaa11v4dT9t8Jo
p3UcRdd4JsG6LhULB3jLJakWWSVeuoxCscievHpc2pZ1XvasjPpMoHfFsx1ha1ccXEFmwxjHWLUU
+npD4543or3jWRtdC3dhULxBOL7Y0l+4fvRQEK+J2HMXFEKe3IouMBblh6ZmdzVorwVZQIvJqptt
7OOQTf1vthTeNU/Dv6pB0HQJh2NkZ8YBv1CA6Z2gFcttd7XfyjWygOewrX5FQQfiuHC3ddPdjExt
zAaxE8EF9RqBe7sk6oKgmNRbTjI9RQXJLJyNm8QrWzrftdRFfZ4nqHe4h6bqiUBXMg+b5BIWNpnR
qQSaYJEtPQ32Nkd0dNDK6tpmDAVNB51+QWxjsDWmYEVUwKkpA3pXcaN2eWAgT4qNw4SFVGYDAn9P
01Z4rX+NnKkV+efaLv1D2REb5VfvqZN8hAB/rU811BXG7MpfmZHRrBoKNS0KZkIQYod8wGCiEVrN
ENp8oYXpp9EuWU7KhddmRy+csc/5tK3GB0gH1tqJ82EJmLgVzSqahpn4PODAKD7dWmWrnCUUSwj9
w2tm4Hr+Gg32qhbdTZXRvmyBq9u4+MzSzletp//Mi8ndlqRfhYLswclmrRE7zvc67B8GFFrPtmM0
kJzYhXqBe26SkVbl6FCQcOItFfbypkfD44T5mF0MVTbPH9aEmiwyrDDXLEh2knL9IneSCZbRE+09
7HbC+MTKbV5cMz/XGvxipxKHiM4kTdUX3WrIBqupMI4D/aGF4xCioo2IbYI20Y5BsbbzuF+O3kBE
axrvaIkvYf16a6/VSkSdBazoSScji50OpTPMgYs+lJtaEiQWfcvbOCLdxfxVaP5sbUZxNTt2TdX+
nJry5gX2awIMv6ELt54MfTtZ1QptIgrUoF1Ji38k0sJh24oJEnNuDZc4iLkFoS6vCMQiAaee0Onm
7un+VUig7Pn+zv/fd/fvkdlAXldHZUjS7Y2j4mxN/Tv+FHdLNGJxHuZ/K8hkfp59U5vaLtBxzz+4
/+793f+93L/XoAczRR4expxOp+0hF1fIvs6KmJizLQLA7I+N3luH++HoGZG8wiQj5f+O0+8hczg6
axlyehM/Pcd9kazzSpAc3OQKdgi9gIr2Vq+mxyHSftZ0Abi6T2A5FqX4xMO80HwDj8Le4nEltzJ/
1OYXBPz2CaDbKcviTylFuCmlhUwE7Eegknpfwz7mEib1KqaEsQoqYk7v7TVyqG4mNzlAeWZrDTr+
Tc3fK0RYcR1MidpFe6HiPoDeCL1dInT/TEjxL0nB4YpUx9i1E0I3qSbvyZDlXkAZ3ZJwUiBSDjux
8OIeiIyJv7GLXgbdizdDmH24qesctCkYLllomPu8nx6rOXg50U8oUSHF4RGx2SXSxTD0jEUPSaSr
htLG945dUly10Xoy837XhgyzQtcegrgbH31I47jlh2uTNNuAltjNJ59qDS2CDegkVqNGIHWctOk+
DMtmncYlSXf+vKRVGlZW0UZb0yvztW0QFQEoHAafJoanvsM4DyMVrj3taaJD+5tuPoZJ+j5QpH0Q
rlu8ts2A3ysLb/evwmAr/grGyrrW+sij64zJVS8/I1WKc5UEz/0oxT7BGPyQNUa8in1Xf/e74ZAS
h7EYbb/aGyLRV1bp1yvl4yDUOL01dUW8585wvb80FE0vZN1cgkHm7yqXr0jyyK2ZvhtRLR9qNpj4
mpRzEJrWr9GT0KTzCutNJ7oAvuNrSbaiSU8ZbLjvemTER0OY7+Oyt9e9MR4CNDlHDMN5Tvxz56wL
zMaLXhQedHQrOgxhY+0YxIDp2BB8GllNC8srHq2EAQL18HtQ5c3KkkV+LUBArCbEh3Dq6SYUDus3
2ankAwfk2dTD6EW1zy7NVAL6VHMYMrRveRpf+sraOjETYuHK6KaJ4iU3o+RE77AcngLVhW/gbizL
pK0rsX02uf9XGZLvGMxaJ72fqk3UW+VJczaZHxVvqRFp+6h7QHzjnxMCpBaw2sPXmNLL0SH1hYAK
F1SJo8HsYEe9lUNarrCe16SEmN6uaj3SDjiBTUte7NJqnYte6/Li9aF2qmuTAKi4Hb75qGd0AAgu
ONZPK00+dQKlv+Um6X1utJKOlpA0orxVgORs35WeXJYIy9ctxdQ1fXGNdEWHyLLiVs2SLlDoh5TU
28eyadahl3e3+TtJy6NH5NI7NqD4LKiGs0ZtxYaEle89QZSnpCgsDPzsMRBrFmnhnhOfvbsqJP9K
IBzGSz2nB9h7DyZSLS0c85/k5tlz9gYuGad+dcmou9RNKueOW7aIKtz6QCQw9wsKbkPn33Sl0oMK
VI2Pyg9OqEScvZc1EDzAg9ezlqzq2ZKxVYgOgnC1o4fceYniWBFNWLU7smpSIuLLYU2AGHyQpi1+
wMh4nUhgONmpay7KJOsvRuCyFM0fDTHt4j5R7yoUlzqM6LqQn0hAnn5QqIaeuf9zes1mxR7IT3ah
2fanDIbezp/fYU1PUFL1yV7QISMfCQ+8iJL+JPriQWpxs/fyllHXM9VuqKj8JTW8Hi2M+mtuVhWu
0jZbsmiJHtA6mDAabO9KEB15YpMQaxJ2pgM6ZndJhTBajIg9PEygW0jz/moojZhiMST22sMBQIj1
wmrr4mhq7C1Dq/ZOAy37lXLIxbF0jHVll9a7aHCgbWWnJo15RuZZoZllVFnz3gflnjaVfCUtPotx
VozS7R76eTNNVEGrxunqlw2pkAQlkjc2meu4ceu9rxXNnFP+Dg+ov3XFqSCF+h3rgL4zJF1xglmS
7xTUN47v2lSNlEPl3jButsW2HXlhs9V98xusieJWBuotpfeHXEBjlUWTcj3GalyiEJXPHl3tXK+1
b7oGuqW3CPc2UgDWZi9e7YqbtItRNuDO+CbGQr6q0HiXCruIRp5FhVphJVHJbjszkE8s8FiCuNFZ
Kez3CJMurbAuQ58aREGLdQjhH0XVaJzH5NzZgfEdn2O8SVuPqPm+Z8VSNumOSkKO+jkLdoo1NjKI
zjxVieQljW4jnvJzFWvTU1rTO6+7Z70ipwM47FKjgNblk/Vwf3HT8uQ0hnsc7DAijMQwiRkLy6vo
G3Zz0A/2SlGJcvK/RB79arswXZJO9TNqDe/RvkTozizRyKf7S9ik30xlnIw0VrdoQlPdVACwSh1h
gdYSTBcaal85Fek/Afmo6OzNFzN1HjPe7c2xzA6O1kU3S8d8FsCeew/RJvh64Pys+vgyOKb3mPvm
X35gpRvHkdbKpmt6Y0vwS7NxydWzNjTps1/gXMZt2lfPtIE0tMvBWauteM9mLjkMcwODiVnfhx6t
F9etX6wqkBtZ8GywGsOWSczlq2eb53ayxE+hBkj5fhuiy8UPsvCLWEdQqodXB+CIiEx01/W0Kp3a
uFZabBO6AKakRldZR6X7VkSDXOuhvXcq9DuDMIylhYX3Zzj8qlq92St8lXuVuDszcONvllFo29hO
pzVWkU0z6xo7mDprlLdqWbXGgezG5HyQNqFTBoIjZM1MpWTLXaoshjtOqVqPdQfTDsix+6PU+9ZL
PfaAGmbLLC0Hz6TMPBS1eACr5RzsOGpX/uiVT7GMdknlkXkZDfUqkGn07EOVCmFcHEZUD+dkVtti
fYnPnTYsaUkvMBhfBHF9b7lJKhxZuvGtC8NihZtzTWsZ1no/BqBQ+uUQO0/JJHMyTNx10g/THk9H
+qxnPULx2LsG7BBa8rjWpHcdSMaCjoR1W+qE+PbFW1yV6uCbPWKAnJaK12ndEU22pFktzVuZU6zy
yYM/OOQ+7cIEMGdGg2JhhGH6qgMkO+haES37qMCOmvUfmFT9qnf/avWOLgTRfjWHuZZt7++jxmnX
k1M734rqYtKZPgcGwij2tEiWSvhLvks6kjKeXGn7R+yu0dbxqe/FoU5LAkLNdXCLeDV2WJacsKW5
0xX2DjmPvqbUm6xMIVx6g9wmGWJzZM+KoNssu9apc2jIi3rI6i7YCUNAvKujOa6IqkSgac8OxgES
uMBmde2BNOuDReTwY2O3xatpBOy5cG4zGI1C2O+ppW4BxIY4+K7Q6lOHMCPqAcVsAjL8l5zooqig
iDhBetmMdc/mI0zjs5v9qIKsfInMrtrmmjUt7i+BVeu/pNjFs+emcaTJipXsr2l+eJnohlVkISi9
P8v3L7u8stYiSI74m5L32q5WdKzlU1Cow+TG5ZE8QCimIkzoFmBAwUmTfuto7XR9JT9rBZhWw/8C
lpcIlFC7Zg7pr4LZ6m9vUM4i3B22ZjTWF31+SfpZ6EUHEByBM82zstzf3yGkWEp/FJdIBU/m7CDR
rEas8COgRy31Z7vvj4lM3IfYCm/cZshnPLci7M3BVNFCSUEad2KLYO1bkUYrejv1zm3zco+46BfW
qfCmLHr6lmFILksT3kKhOZc6dVHrpiv0SoqtcZNsGl1ouP8dY6NSrrXZIDIvNFbiaLs9py53xAed
fnTRGh9wcxWEKSNKjPUV4cjdpai0A/qj9mM8VqPV7wlzofzTmfoxtqdh61fekzXbZXqvpkhMkbkz
2vw0etMiy235FI5ieLAkyPSRcrNfIy/ETGucQ3bOpOkKtacD24Su9yPyDX9tMusei7LSrxJJy0L5
bf+z9iLiph0KFtzByyR1qdawuY/zeFP4Rb1pNWq4Uz/nvIXac9CN7JvZrTirAUTyXpO2d8RDLFa9
r7R3WuzrxHfzVxPQ3baPxbmZ84syqinvUZJjqp/GD7/sjcXkjyXsBeqx3iCjrZvj2hwCFb96bTsc
VMUyJWXiNYzEe2sYZNNeyTej75N1y3h+ol9vnIehQzNbE/6I2PK1a8Z4kxTYo9MwDFZ6arZ7AkuR
dxDczTWmnBp0zUtb9z9YVPcPuoOxJFejgxoOk1Qj4puj5S4VoUCjFJClH+jkzcv9hZC29tQUObJv
JgO/9ApwSKwMm5JwtklrEFr7FgwfNJ9ISzxUbPP3pNl/b1lFX93OOyVZol5FZ4lN1DYxSLwDqTQ4
VOYXck4oI3aaXGO2b59aOwB21DYXWh/zIks/qz761lgV/f9RR91WWAlaGU/fGrkFnDE05ALwcHl0
k8jfC+WwmxmkzkPdSeQ8btmEb1FesUorh2ZZm8a4iQy3OZh1+OSgAjjfX3qRvdUOQclGSD6Taorx
my/mocKiCEG2x4OMPaIoGl+dnYbJjMXPdLIgNKxbkJSoF51h1WcejMNmeMsbg1pTmsllX5XFa52X
GalSYGWLxngnHSp88KwpfIDjNezIK/4Rzs6jDCXqqTDJtPH7xlv5eTTffohiCVDsd2M24Yof8svo
W9FORCR7+Z1nbstAt0mb5ekd60dTPrUjhljDLeUjMz1yoTakAJJYK9f0+gery670i0csgtHKc2xE
2rGtrnAOV0nbiFum62tBVu05Ygin2r9ndYnwnElnbTn0f6QABohjdXk3/mhFQk0j5EN1JGvGyDaG
RzBcH6P03X1VYa4IyFQGmUep2DRTZns1xae2yvZNywM1YYfYxDPDleLYRrJLY/s04h/rf5BuqJ6q
tEsXqQmxFOxd/57HywBV8jsK5w8/Hu2zbuEPzdAUnrMuyldC8rzlOtoiWQzVOnfNFz7QYZGWebXM
ux92WpO3JEL1MNuzD1Fbv5SDOXGgPg+bQpbmaoZ+cUcM9Fjv3MtE7jHzN0YBtMjkdJFkuUVUMl7R
NO1zIdNla6R4qmaPkQXRtA4w2haWr/9kX8UMlrfv2El/+XQwrmVcsaS12EMQM3grNc1DhZxehqzv
L1Wdm1s0c2wyWDYcU1ADoV4jRPKHs1bF3g0uH4zDQfzqj20wXiVD2GvZUWnOIuKFO798FkHvXc18
eqKRGa07mhuXaCT2F4AwFaD+MdVS+S6msViWgANvsZZVm6yr2hP8dXs1RKhq3Ocgi9wHTVL/Awac
PDL7EACm+xET7mJsGXV6oytXWDXVoWZ1xdiTjDezQ5ChCRLEaTNiFFCTfC4LFiUU9BnkBcGOQySH
FbAOc0uLK78qz/gYkn58i4xw78RJhyM1Gt9Cv7y0hREsenhgm+7udZhIVrccRSz1gAKiK8PPMGji
t1jMic95rG00BltCkqt6T9UQCAAFI3zTmbwxafhXnMZbK2PDARHnPfA6DN3dO4pRdki5+AnxEpqd
5+UbaURYhuV3HXAvCdEaeZjE0jxVFGvAPA9yS4UChJ9ZZt9Fjl+6wBW1TYzgV2VV4Tezp6/StpRQ
3fqC0JJxpw7ab44+ONssz7tFjhZ1WRbS3jXC6VYFHshty9+8ZcEjwwAaFbfeanqO3Jp4w5qFSs5l
/k4ZBkilWikvh/suqSOBvav3/UCn0UvZAwWQsiaz/vAGOz+SxGuvEl34x2EytIUl/GhTIxV66OPG
BmBbzsOq82EW2UrRPfisHbWYko+kHIIn2mPw+zqGZrcasUX62tFon5QiQo6+sbe8D7NsrCkole17
X2jN1TfDvybDxmH8Gijqg6kKmsdE0kptJ3edNo3YwHxtQSPFVC3pia8Ljwrz5KTOLR2JuK06G2sx
MSgbsGGbxKErOGVT9yDdSN/ZYzyw9XZf7LakGdbKbawNxoEEk29QO4ANFZynb5avgllhmTrIrnJn
FA9R7ViH2qF5W+AjRnRPbUd0AF1q65VgXZReUQ7St3913ML6KRrj3FXO1S/K+3o0PAyWvmvV4B/v
L6YC1pu5xSmTlXUxjfBz6Mtqhdpz1u0NuIIL65gHNtnW8wt5oUsTwMVFeaggle9seiPzzpXQyq0X
YPmzC0tcPcSD21ADjwapxmiC9r2Bm+jS4mjEqwLA/eSGU/ychQcznn40lOSZu83yDMj3mpZBvsak
WV9j1b9BUQjJjm/bJXrJ6YG11rGsKrC8+Ign9IbXMTCHa+/9HGTbYgplGtJNpIrshBfuBBbI7sti
c6+3hFlFMpZVqKuIGDrxoQLw9SFSVWiGzwjRiRxmy3QMbfshBZh2oM+GtiRp9/fVMbPwOW7MBtlu
o20K3MdsonJK2XX4YQ+2vcsxHVFiuXlmW/xMqSCvqqbUGZUEmCjYhaRzbgXOQpZwcluCbUeq1MtT
ZlKOtFWaEVBq9yer3xSSVUalGSAQyZtPKmLsqdWqmxvEiKyCgtakon6ljdNeT4rokJVOypYoIyIx
yna9jVNZmueiRZbsSxVBss7Zzw0OtX3OOB7szYTFbcPmOj4ZFMLBOeVH7H/e2ueMH9ssjZfhZjIr
h2e+kc99ZX+DTzSsySSe9ulUPNKrKxml23ff5kgSNgF7uyFYiRU1Tdve23WyukCoyZ6SkVhRo8OJ
CQj0J4tzfI5uecbjwg0rlURFWT8hO7d+yIQnUSBegu0XfuJl9DCeagGY2FlgSFTcswPTrIxZhmCM
SX+GTfVA2nnxV4Bpx6g8/xFHE3kqcbE2IBD/IMEbrashomuNXGEoS+dqlE+TO2C5JHr4VqriJ/jt
bSmktwPx9cNJcVwLVLo3/6nNFF0jL2hPpYYuubVjawMfCBWtyFk8thBJNLSzEDZf+wzX89i1s6xX
yxZAxOxLXcW/ksD8GZqheQrorW0UyblnVXnlzrGDaeW4dbxxSbHlus3gR5ORzspeulltqJxa37Pk
IubUMw5ZP5YfuV/+AviavGeqVAuAFehYPA8KcFWHZ2+KP0wfg2FnBYrgzNQHdNoCq+ooBmu2S9+/
d8HmAl6FG36tIaprQWXAJamGjdPpxrLSTbTREfTjOvPkNehEtQ2p6izYATSWxJ3nOB0WKdDCXdyE
ZFX5JdHcreB6sQ9wWr8+VFSNUJJBoFx4xxoQ8yGvG/94f5GtMrYOztNz0ZFWOTWjexzDwj3q87u6
nbSVqiCNMpwbKG6/TQCKDh2yXyZN039O8im+aKntIaQKhpvb8jEbVsV6Jm6dnZPH4zFuPWtlEO65
hnw0rIBxJafGGT78Gi+q51pwNpS+nhpukGTSEIt4ZH+sLR3VTcb1CkEnPaCmC7A/xmsMkcfWHXDC
pfq1Htxob4/4v1CuQl6TguScUB2NEmgVqOZ8hV9DbdqGUQvFgEn4LIOmYbQmPgzUjYKnPqvTaeUr
y9zR2fxutOkxqk3/SUaoXekei/WIDWvde/q4CRMpFzG4/x0r2ByytV9T0dHDdZS1y9kOsGKUaW4x
e6l90HkvuT1wZxaZwpmv/Zr6mSeGP0lqXfU4aRXGhBQgE/8fbUt3+DQrdSr6hqnW1z/rxgSJlGTD
TquXdKC4b0JDB6qIf1lT77GfiSNE033nY08cSh5rGkfdukv9+Vmct6MBF69NF50QO6JoqRP1OZwB
0sRKQctuoH1v01+Vw5vQ4mwFZKJcRmED2xDxUOGwx8fc/6dMna9RKMo0CbnWXYVSxkKg8iW6Z0ra
OLZ6dAakMH2nFSoBP0T2kT0Vw+Vk2TtVu8G6l6weMRgGZ5bkbDJqo7nANJv21D1/+T0nFDVGtC6k
cWS5tVUofq7sScJrldebaXKtH5qBqTiAlr2l44TwxSXquyf5ocxwbbVRrJ2ZOrSzY3c/Y8lFigd9
YF9r5aRQBA9OKfs/JHca/8xmxG/ImUvbsgmEJE6QLeN//SMEJq+mhC1YQe2pLwSLWWdadpMorsR9
FBvMrP7GzRJ9n0GeTcHaz8URaK86KIogHKqN4f/Iai3huuYRek2fiizWHYBbg7MsfXe8hrZkSzpW
x7/Fp8BWGf08+3tK7HxB/h6CxGEr5eqGJnXLthHR/fOwWTuVE/iGnFX7eAZ4ph+yMN0P7TSuzBhI
NIX+aTklTvj/TDgCXKp04k8cwMb0RYwvcXFNJHIvIasXTKBpbQgIJs2C2poOJxfIzq6J5Pr3J/rP
BLf5+hCBK9lsWCZRG1CW/nmisR7knQoCThTa5L5DoVs+BnqL0IXY5z98qF+C/+Y/JmnK6OzLjLmM
rn15DOTgRLKOWK2F3hActHTMz1k9Pno6bhcrzu2rkbkdw3muvVgWnSI0t2bT2SevN97wfmgPMeEF
tTAJoypiyAk0bf5wv/77uiuGPMlFMJS0DePLEZqO9OzG6ymwsJPa4wbDXpTmB6yFwHlMGibMehcw
B9EfcqC+ZL6BGiAtVVOardMvIefTna/T38KSqIa3Gotgyq5T6S6HXCdz29QmhAb4hByyVbZ09vHl
jXI3TeNZQw+f9tNnF+blImy7P+SZfYmmnK8UnlMAJ7bDwSBk//I5dAVSLhaucJZMprXhm9tn2TND
M61DK4TI01qsut/9QlhPLpgcDx4aQRot8dpWntzK0ehXqSzjzf3LFmj/zVT6s1//YWD9D3eUw4dm
smJw6TOZ9pfnlG2jG7R1mi7rKdYoOKX5iQf1060UHmoXJ4WOJ/ex7dcCo0CYmNkjSutpXdV6fGTL
724gKum35rMge6OmFP2H7Ll7WNo/xhELeJBuGJydI+dn7J+XFT3nQCTwlC5prB4N2r6ECBXuPleB
sa6tbEaphfkW5WKy5gQ+87Dznz0tfcnEGG3sXq8v+APqS25RoxjLiq40lf6FnrG4TXuzWWhFnGwx
1poHKYJ116ebEr/BhyrLBIhYDFIs1rAfzEvjOhtWvx87vt60huIWcV1DcZNIig/34LG/3bS5rRUu
mACYi7V8lkg/hF//ir1+Rf127cfa3o/1+rM1FkYVxN9Dmb5mYIKeqW+cfn8k91zaL5+ztDWLG9Ui
tM74OowZFAbSUAcsGsMDLkFGTI0GN6LXyF8hRtEEjkUuhjjZQjanyM2+W3XycCcqTJHY4Nska5Ta
FLEfxNoRdvXWN+TOOkl3sSb6sfbU743RDFZBVk+Hoo+6KwriEvOvSNcWUUapWaLIwr3oxtG4hDOC
kl+P/T040j986PdT+XqqzKY6g4ThKsP5csuDyKOhOtfA2KnAz+AG21tuuSOsYDrSIBdPou4/G7e0
dnlBIkI4y+gVFum70MMZGm+pmQE9UyN9sJz9aOjexSopig2RdZO6+6fjteeMvC/HazPzm5R3WP/I
r0MJLdF0Yg6jYDhMj7nL3lCPu5teR9MihuF86boYl0eqot04NM+0urxjx5JvayArJcTobRg9+z1v
gU4Zyh6Ivdd/VGYYQFmUQPs8snIQIFOfNottMtkChlpJsklC8bgmcwjeCWt0VEEPd9dwmzSKWsRQ
7NMmDlCaQFBLOq7goIBkNLEzHaM+A+ZJrP2mAh++CcoMZJoFOs1Ha3WyR5eCpFmDYgyCaB+F47TM
CPLd6GkA8tWwX7u8S05t3X2k7B8WXoC/r3Ed5H0ifAqcXoP35+4BKhSUwEf6Yf2TnzlwV8zwD3fK
l/xvBnGpmdDmyEtkEGc2+zK316j1pBYG6ZLiusUemSBn7XvIGiqnC/yzS7Rgqcs+Pfodsw2LNNZo
o/mgkbSBCv0zSYW85cI0979/Vr+sOExEEkrXlcVoqBn/HrLjNHIpq7qktuXtRRPdfcfKg6OOCtHb
Hz6DL/M5nBNmHhuyLc0yPgrryzwmprjqLP4aqgH6zp7ZLDu0IKm/MeOn3o4wQYxYcH9/gl/XvPc/
Kg38fESuu0xBc9Td34bFtog6YVM+Xoy1tN5zOgQrzjo6uTkp7KmGfiVCIrx02jT4MMBD1JHvLwPH
fSubqjhRX66PYfZM4s6Vxb8P+HPhtl4IZiiwz+lQYpaccFr//qD1Lwv1+0ErTWoW/3HLWF9ulqE1
a8emwbRogwLUg9U/Dm7a7EwT+6mL3nhlD4XaFBHNz2ZMiQp7ivUq+sM4/mWfdD8IVOtEFCrLIubz
y0EQWuWUeW9Ce5/rrDS/Hh1t9i+4TrT7/fn+68aQklU9C19i83g+vq63CjdqAjqa4TItdAegE9mt
IerrCBkchs25l9J2dnH4/R/V5+P/21hoGrahFIsB7g5XM1kH//POkA7O0cJF+2rDzXv0pm5Ys5kO
YL/4yFZE9yPvjWgX0H/Zl5DR3PkX/nAI/7rO8yHMB2BIng376wrXhldOCFMRLsMf+LRw7xXac68w
v+iN252GIlvrdgBHApCTMrrd//Rdf38M/7rKNjHKytJ0S0J9gf32z0+hlqrqoxGspin6Xx4d96Wb
t78Sg9H9939ojqr958dtSrDWFrezZFn/9Z4OxlAvjCrC6aMiIiXj11aDGTDCbqnAj5eay2q2/jBh
1v/+7/6HE7Rt3dYkg53rWu6X2Nheo+7BFCaIzC3o9s1nmIg4ohPIuz/8qf9wjnOuMRRcY97M3ZOr
/zbYJJ4tKdzQuC1Mf1zmZTpcZS+jfeh/09LuzUJRdyYh19r5yd026TmXnNrnQjje+L01cOebAcRI
o0j3PSW3R5TTjnuyixDzTj1g8PZ8qCt5367jvHMx+qRbYnLcZaGH5mOcNEAJELiCotv4Tj4ee1b+
o5/CTZuhl6Uzy2LMQ4ii5wJudE2vf6caRiEeN55yPGArLzDj79WgYdz1zX1MHBjOhqGdMTZX0npG
yqRx+1iazMCGgT8uz8W09vwyeattuP1OgCbTcGLgX7F2kYk9XUSRTH+4ol+Sh3lwMejYluSZpTxJ
dNs/b9ms6ZwiqsNgCZbDwFU0PKoKDWznvKYO6mqXbuEfKgH/vocQ4/J0IABnL/qve2gG3gxZwNpV
Lzskv/1Ll7YvGu9/f//8+/axrHmWYlbWbf1fI24URki1Ebj/N3Vnshw3lmXbXymLOaJw0V2grDIH
8JbOnhJFURMYJVHo+x5f/xaUkZkUJHd/KXuTZxaDkEg5HN1tztl77RUOWnbbwnjvW+WI+w7GbeNt
DL9bKXV+YyCBOnOCP43AXFIipk2JLF5yZRcvSdiq0u5ihE6FQrSXoxCZF07eDZP4sAodTT30rYXQ
1d6cPuHlpmW+lZZm6oi2CdFhcl4cdxotCP0a2FLEkDCyJCGbVlJQoqTOf2k1Azoq6XTUcRmJs6Ck
eVw53bYZCuyLIYK+IajvznylX1wKdv1MQjaeWU57MS10Ge62SAciVdVZiuExXpdIGg+qMjpg5OyH
MQrVi0Qtk+uAVrE7SrNbT35JRzPP6ZF6irmFIHYZ9vIe3HNwiNNxcsHQdvvTX1Sb9xY/DqgGE7Nm
U8Ek4JN60Y+vQQqqDhGA7rOKsvBxp1B0fLsfXokUqkZdBcxLXGfRxCxnYrV2cxNsBcNfuZoi78sm
ILJtVTmets68ls4okN1RzmmwEwGpoWJp+wkqGPu4ll+1kGGrrX9m8fnze8xlRhskVPTpnMpi85Sm
SdE6+ArcshofxdRdhLWG5clqHvlnRIsYZ8aNn99iEo0l22ODTaNjmYuHTUSoXLpgVMAyDt/fYhoI
v/UWWxbj0/eKFSnly/uCQGigENr6q9zGeTr67dOIEQoiYIUh1N8gRMrWvmrHpPnRRzv9UPziFKkV
GVxVzu/n/V3fNLavC4q7zDKHeaBK1fBwfqD6+c7xzBlsagT1WMnG98dHjxZEWDclQh45+foBpLKC
8CPIvTu6rhmJms3X//S0JAUbdtk85ewc7MWjbgZYeqLGoSEKuchVChVENnkx6/Nn9tOGiDR7JGuW
oJqCxHh5pEamY5hHtudSnsreZXQzvi8HFTneBkFvbE+f1y+OZs81bctRGXTZFP14HdM+L0c0fTMD
b+zv2nST1xR6g4HQ2cSuuzMPh6b/NGKwAUPYobPeZWQz5qfnzfKEykAYGkHjucR0ugncrVXqacQ+
FxHKrTkGqbJysfUySIO9OiQ3Q5h8Tiz1xqq96qrWcopFMruVkWCylcWXrtevVITqueMH17OkYkjG
dKtltfWQN1btnr5WP0+OfON5N0Qp3hGmtvjy3kjrUZLFCls+KTfsVXNGp6lbf1cbk+WdrlV/pkLr
+gPwqLNL9V9dO8t22KlQMzd/GjxmCodAIqy4XdR6OzmqX74v2jILeGDk9Du0GN5WrbR3KqL8CwOE
ktsb8eeibfQ7wqnsM/dS/+lNd3jvGPgN9u2q/tOSxGM3lUclPeCJNvtF+w0Ve2741m7CE+FOqQmS
ltsNerh/7QL64ikVk0Mku+DSqZvruula6iqYE7UJsJeRls0+UIPsrhDapc/e9o6bipk5bdmGYXuN
O2f8JJSi3ZLARZZjVtxas+UnwOB6qKgJGUGmohePs3fBRHWIFbI4TJgINqcfAvHTpMdOno4FQmiH
9gUIvB8f4RG3LpjNft7ON3iPLVHTeeiI2XGMW8sXF0ORii1ZpgQ4CiqAbC0ClMX6DY7G+F4bw7ui
ca5Pfyft+yrlh5mYLzUv2Bx6KrxcyxpD7ff4pQMezRbn2EUG9BBR4Se7JfCpwhbvUj27od7sb/vQ
sl1qoOIKsFuQtXdaa94bunNrwj3YQ4QGhBwG+QNP+scwq2P4kIjAIu+ps6p0PQx5/05XSaU2Iz27
pXQFYt9yPpPgoN2zj8V9jBjZjEhAqicQBWq/L0aUs4D54IrZer9Pq85mSTBLnVp8FQoh2n22rj0C
DQFjrXr0QvvCJ/a9MkmYSJmpbsqhB1/f0VJgWET63znF7ajJrxne9stEAcvZjc5BmTxjQy6i6dop
Mr6wY+NRF9mjVK4T2aQXlVMF657+FkXy+hmPQnKjxiEhqdK7LoLmOg2kcodrlAwEuk603CnlalQd
NHB/bF7tK73oogMMxFtLKaqv677sLyfHmg6Yy53LtAh2yOlxjZnqh65XPrbwEO+7sgzv6dl/kzDf
0AYdkthpiWNBb2IBcr3N694nRcMetk2C3trUo1nJXDz1aWtgZ5wFj0bnH+wuSlYV7vg1Fi3ceaJ9
DBJq2Qrj617JETvWYzw+BjWOhLHV7kF8v5YDGRAFodcHrcDrYugSKJ5m+IfAVMxD5MTSBR6GxZ59
4p02g0+mLP+a+k1+kZd1tVLZ+kN4hnROyqEmKwM9vEl4gZnHV9StCoxn2jW2J+V9mn20qindWJHU
r+0ivbNnYUrcEVBNooN35SBemISuXLPZ28a+Zq9qUaq7BmLzdWTHMMzzcd/G9ivMP+vC6CIWi2wf
Bzp87nf8dQQkU5t087afiSK+bMtP/riO0Vlfdmp1hxGgpmXf67siQdpXB6xC1a4LLjR96NY5NQeK
sehz00D/opRh8F4Ncp5U/JqXRUnK1DgV3a0eDhceGJKVbJwJBL0OlqW1xa0uo2fdGQe4vgAd0Vmu
AUz4l3Yblx+y6jEAgb6KME5e29UYbIXfVvsyQaxsCwjMzpTEt3FSfzLTLL91YuubZQb5fVNDDs6a
23runxWZ+k2moXNtx9OTgUAQ2TZONVFfB2IgiiNCoNDmMLsndd+pcnwHCKfGrOatWCB7195oIzYP
qk9K4CREqZea65fXeniJjbO7E9Bo7tIK0mKJStKdbCfY66aI71QHp0vdK+cqLD+tJhybsj5dS1qm
rM2WFZaaJQMoYYk1gQw+X7BSKgNkOKGqAUxNzlbtft68cbx5RSZZ76o05+fv82Y54fVToVoay4ma
3LgB1Q31hY6irm5VeydG7IgooFxl1Etvhga3bRnzPJrhh87MyKNWspfT4/By48bIR91FaAwH8x56
2d4jKTCppAcBCsAVjG0PCnikkXlB6dTY4ZRGVjtspnB4PH3Y5VXnsFS16aHTc0OjsJSTRLYSYtPn
sBNwhj61GX3nZYlN8fABkfHpg/1UtORo6K8d2qtM/TT7FitGLwm1tibF2+2yNr8EaetdhYIMKbVN
x3VmwzgACyd2uY2WRNOp0ChYes9Mwss5eP4OrDtY+xvz3m25agU00IZ53sIF6+ln5SlFez93jH+s
9/77y/A//mt+94/5s/77//LnLzS/Kqa9ZvHHv7/PU/773/nf/Ot3fvwXf78Ov6Coyb81J39r95rf
vKSv9fKXfvhkjv7Xt1u/NC8//GEDY7kZ79vXanx4rWlMff8WnMf8m/+3P/yv1++f8n4sXv/2x5e8
zZr503yCC//460cXX//2B4qTN8/E/Pl//XA+gb/9cfNavCQ//f7rS9387Q/b/lNjOSilLhykPo7O
J/WotPiJ+iedeUQlFL2RplPu/uO/spzyw9/+0NU/DZ4me+7ZIwSBF/PHf9VIUfmRZv1JcXhuW1k6
qx5MTn/887x/uH//vp9vZTzUen/YfxDYQcGC3ZU1byffDBSRko4+qZfVXiZmdV+Dz2Iz5VHjrAo8
d6qWJ6HrNF1KopfsBGxo1c7XGp6eHaowPUTOmZcbr0o9QDNjuCmJLNmWRVOiUgohzZlj/LnX4Wzb
aPhotUdR95oEUDbZnBAF1bca6wWCVzxVyi9ZCRe89KL6BrEN7Ka00Z4MI82vDaHnK63tkfWlnv9u
SjKgJqAIX+M+dzDBjYjfMYDKPdN1fE+BIjxA7sL53+c1gu8C9bibVmZyh9hGfMlmVkWUJsnnyRyi
Zy2KCdSxct0idSC1LxUhItXNWA6Grl0p2cEk5w0QvlPg2Cy1yyw02qc+EMljqUHKd5veoY5DdRId
HydQecwpEvDNNBgJ7PVAedbSKh/cOsEyAR17CvcTWnkA72Esblr+2YPNJI4NRDP9xzaVAN2NvIoA
BZPo9KnLm+YyTRUBsitJw4+ejHG3q4Zl77SyxvTWSZy/g0YP1RAE7URG2n6NaetfCcys+Qp+ibYK
fX9mEWrKXRt34qKMJvsJrGr5aRwKP3RDJ4KZhZU5wbEnBguBnx62SEgNOWw7MWrPhhyNyG1RhK5t
qAKffMxEkavlIDCACBcPXTBYd3RKOwBlzQD2we+0eNxYaSKlO8TNgG2wpGnuar6gYmpWqXgpba1L
KMI4EBmNDkkPNfHkyeiT9iFuMhKBTRPC9iTMOl6psd5sKKeDvE36MqYDPWooaJG4IVnHoKsM4IxQ
zDkoGmUOb14Dc3+QKC0BORo9uj0adGIbmHTt8PKTZgEgv0tI1mPeWMWO43xMqeORrFnK19JP89iN
c0pDK2GRIbX2DCvWXQJeDASTpBh+y2uuu+tTytoxo+uwL+t2PdgZAtAxMad4leLb2MlWrcAusyta
jUUvP5dFbmAj0Z3rKHDqz4itscg46D2uyXmNUSj3GjHEY2qEl7pRlb4rvU6rVpFWj5eNHyqbQqjQ
H+vWTAwacnTnjUpHolBA7lslI7TP1Ey8yyEwcDaJLALdw/JPJJirx36b6GX3FONqhE2HCRIrtuqT
LTRZlv811EW5Tagmb5D1kmgcaSDFkMMyo68wRxhPspokLEo8Is4q9iOMjuAsAqLIqjYutmmv2hvP
7tpnmzuxzxSjmw4T/3uPIgdzTlBWBS0PXJ/3igORWxJ/d1v1pvk+iXKAAkpph5dNBftpgABWbHDz
00ipSW4Jt5KUTW8HtaH5JitMa6gNWmDYwoGnl/SstXZKSxNvVfQT9A3T1zr80CQhZxvVZuXeT02X
bQ2SxIB3y+E9xCbrK5kxJH/noW/T38ss5ykJbYIc4sqO2lXYmc69NUVVv20ZmiOUwpoyzHgK0YO0
zR3irnOHULSg00cYfnkK76LlpbQClhfw88K+wQ8UtK9lm6C2mqh7vIRQFR6zuK2ec4ugHMUx2b9Z
knj3ctCsBzMvondp2po9UmUzeF/4Zf7qg5/ZTp3CZgNTqnVgz42sH0nUPJyx37hVSwNNiA886FYZ
FZv0AXwKwBgZa8Feoda5aOORr2RWfS7WpZlX7wWE1ddQbaqPDSKhe1/3dfi0vv3FSNL0Q8OC/Asa
LTxBlJrQ4Pu6khJdknbTJdydIF/LRNUGIiG7iXyZtBuuLJOt6M4weuw/ZA1PYk2FOhArNglEa7DK
g7o/+dP0RSCmUC4cVRpPthGJyy4tZ4IvRcxbZg71Wqn0+GNVIxDK9MQn+yggA5evXjBSWGaRroPc
roOLEZH4C1RaCFqKR0lkJTTBpkQkIUokpD4VWjxT+Jde7JRsQWCMkowXd2hk8qnuQGN3ZOiEviGw
BPneiLJMkVFAmyBCMOAnngkECnsYbXyQy6GdZM9xk4bohgaHZDwrcpI1SENzci21hG/lycJLNr7B
s0QMnQh3RWyBedFbsyTIIsAiuxr1NmtxZ0VGh4WWbRfhppNZfmzNOv9kUpzbdFLUoMar6hCoSvxU
JizgmAy0TdME8rOaTfWLDx3pGXpRvrNgxuL/CyhQumbe2C+J43TvhKgMQFsdc8Q6kjWxAhU+QWMb
Ep9UYcevzefMyDOcFy1jRY9hky1xGXqfo5F8opvSjhLE/Wo1fO3ahDeoSeGEu502vYpZ4Qq0LR22
aVpb5IhZ6bfRUpBHIxl/T8NR36jAXoA4UdFmzEgGzDie7XySmhivK2K5XszamDq3tsLq3dQwyqyd
OjDWE5dkTfddjzeRQkQFbATL+kKCp7Rd0kvFXd8SIbTKVa/DgDW1+UOJL+KJeCfrolIp3mD9y13f
t8bHKSqLz2U2EQIPZ460VwePEVBGeGMZCje2G21WFNTK7JLfwGuvrUablK1SshhHRDodUh4DIuDj
Qa6Twirh/c0QpgG7E4UBZ0uzT91mmJJS7AdW+gJ0ybuQ/QT+uYnsy1z3w43dTOLdoEUodTj1zdS0
If5bxORpE0BOp27LSNi1AHtypfg6Ys1b494SeE8qMkcaGvDXphVqhz7x4xspQ/VBRp2MVxBvpgtv
IsAIeEjhwTSvao3w7EkvN3A7+22pVOlH+pHJBc1mnM92oV00nRPvzXBQYTpY1o5dMC9ypXrqsFFk
PsCD8wsNYHpF8rrPvDZshz5rvwSwT2902bUr1QxRvk1t9kgBsbNZRonqG8xkOIJwCQURSPW0I9E5
8/A2+MonVSjyCZdAvyFGmi13hqJgNcWOfpGWuNqZYKy9qWJYXtf+gElX6YPh2gwyuu1TbYirlod5
GyizncHzky0EgPATTmHldcpsfAe6Oii7IO4JZozltAuIKtLXo+VBjyDZ9sYsgmnbUM0hDqSJtecB
GPN9TqDKxsjm2DBs8LeVL82bvB4TImqpaMRkv2ykQfhV0or4Wggl3+kOkR9cExWas2rT9VLo7KcR
2FCoSP1aJ/JhKxJjxAxsFts2b81PEnLrlZ0UfKfW6W+hOhFOUhR11V0Kk+fNtVnMJKzuOrN86DAV
PVdBJG+sDqKMwRKOLFLFechtwg3RX7bmHT4AEreQ3Y08FE6AviCwk9te5Mal6J3q2XG8ajzEtalG
+1BJQ2zjeZ7dR5WqZk9olIMPNMVLsirUIv3mK4W+E5Gn7dV8HLt1IBAO7rpGxOpqEk6QuMKoug8a
UNqN53gj9zVuptQlIKBoVqY2mHe9LMbpUge+4hNMQaFon6RNwdDHMh+EpgdEemNMRbrvDS296hq8
NWjUowzphDLXZkR9OSYNOVZBFz+EQS1uykRAo5Kdf0EPd7h28gG7jCAmq3aJ4us+FF7ZXQzQdbd+
aNrK2oSdel/HVA1dEA0GEDhLkfO3SO68PtDvRgAE+S5SO8+/MrqeSaEnfDV37b4nZWDIOuci0T2m
MD2werdtZyyzZTcdEUK1BM/ZpP5DpJK5yOSrlXtmJskiUY1XelJlzeeKFVr41TQ8qW24uXW6xlRI
aZ7HxEFarI3IROI5db2FtvHErN5XjABUGFujZYL06uaiU5X6qrUqj81iYxw6usCrlphWg+VXVb/m
VUoGdVs326EKUvyelvEIeD1+kFDWSRGpEO66vpMYH22/7i8CUreuS4l0FROnctvzhF7WXoud3O/8
rQgrX1A9LeWz3lmEqeWtIFjEQDWwNzorU+9EptTqQ1kZ7YNDfgKJDw2xzU1rH9CR4C4zja6kmeI1
61YnpRRfXO6/iwer8O5EklnvJz2YqKoG9FHCMQrAFhRgskarTbATceO7qjZXSjgQjpk6cf2Ii1Sm
bo00gGRb3XgYCe94qvC+bUjRxArr182mNMyatzxyCAXWrfGpSrP0qjcc+ImK4sWXuSzhDCS6uup4
Na5mBHSwbdGGPKtIAp9AuXg7oZOrt/YgBjz4uSabCyewxsKlbR7uRjMcy1UMgnJ0W3PCieiQvCBi
hnGWEeEFvgPvok6buVQth3Ytyxg/kAd0DSiVfpt5qO1w/rK/iRPvHvdn/X4MfG+NtCdlksNMtiHl
Lf44FFN+gQWiI3dYdPZNEWtJwDOY67FLirPareK2bq/Jiu6vfRi0cxy0X+zzEmM8EiOju0R5QWQT
CwvjmiHeY7UcmMSnQP1hOT+G8lqjWlBTQBuMKzg5xWWGJhkaPChZJzBZ7amyeucHY/zN7pvxQlZl
/9lTBGu3YOhuFTZFLyYUsJXCbgUsTiVGe40ATL7v8sTp1w5Ab5W9pl+8WP0kOS0Dd2me1syfat84
6kqHNBRuNfztT6NdOT4Ra3F3jb2sezFjod2DYR5gCFOb21rwxT5Gdi7lSmeW2Ph2XN0GXu6lBNOF
LVFjCgY0oK3DuKNkabow7oMbiXdlDQspOzian27jcKr3XegQ8ZjL6Q4Fa31lDKQiqBWjFo4yNs/f
6zb/rwtc/x+VrjQKO//9zwrRT5Wr6/ElS1+qt7Wr+R/8o3TFnvJPgceK1jQeFwwa/ypdORo/QFmv
U9ISqokK61+lK83+k1L3rLejIajTFqZJ+lfpyvmTYpegKKuyuMfPY1v/SenqV4UrW3OMuSn8pnA1
TdlQ6SXBU5WV5FcT1IOPhZ6x035zHf6qlL2tjPE13yh5/lEXmz9e+/Hjs4gdWKzGxd6A8gjQz+l7
dtiJk7P6d0jZOH2UH0Ub/z7KLEJ9cxKBlsuuoDu1N7USC2ZS283HICVEdQXGRmvJdDUn867BhHxO
jXLssi3kGhqoi9xiyAF65NBa7DVyZLH+Z9P69BktdNL/OiV90QUum6gKDJzjRNOhB9s3rbDqvcn6
4Jk3feaB+Wb/qgvNf68kffNRnywS5+0iiIoLnFbVh9Nf48hpztXWtxdWSQwFUVPLXA5hlLh3qArJ
RkZj2p65c0eeD31RNwVUZFZ4JLD6+nr3Lutt8S1KStsgrVCh2Hf6LI4dZNHFGYooswIrKPZlmJmG
WwSJfRvTSyGCuCK+6vRBjl2q+eBvnsGGaZ+KQ84OtxEdpqCCPJYp087o5o+dwnzUN5+eAyLpGljW
e7sKjUcyo6Z0F+G6N1DnTULb/d45LAYDICs4SmwvZw/aUDIpTRQnCdjc3/t07cdziCIlE6GMmKQZ
cO5LUZT9OkDXWm1Of/7CiPLvd2YxDIisGIxRyYu9FY9Df8uid1QvwDd7BFKnMDUu6CvnlxVI9Mpl
HA7xqCso/w6GwyYRHF9thGReqJ7hZhNlQbdRGjZoAUhE/8xXnN/ef8sp/v0NF8MGwiuymSUDlUeb
legSsvACqnQ+NEg/VpycnRoSWNz3WaFfWbKJAU6QfTfdn75CPzb0/nX47/bBN0+RaQTAc/Aa7628
sg/96BnQj9n74+EvLpWsdT6fPs6Rd2Ep+m+TqYgBC5Z7Eieyh1Sx4aoCtUU18nufvxg1/LCYYoG3
aw/3joWtJ7L0UaaBfWbUO/KyaYvxoumtdtCjoNz3FXWnGLjYOwLjoi9gKNIzo8WxQ8x//+ZOkKVL
ogItCGSFY02ctMInq9XUm6TUSvl7r/N3ee2bgyRTJZ0ssIt9FGqhRDeD5tdFHaIkZ+7DsbNYjBdM
tuwePKYHI1dEvZlApxTrNq3Zp8ehGj2dvtvHjrIYNzQVGC/xGMU+KOdORq+08EFrHmXkezVOJff0
YeY57Rfv5neb1Zur1TpjQ/tAzfaG7Alpw6kfN++oaw3yOhsdEnU8bYCmpeS0Ou67ZIRpdvrAx85v
MSh0gVoKvfAYtjp8WDIUho5MZCgdN0V2GJ05vfnh/cXpfbdgvzk9vRr6ZtD7fO/HRQaEcESUo2x6
UjgL9oOCXZ0rrGb8dPqcjowAYrFw6GxS4jyAM/u2LmwIeUVtEFvYkiz/e5+/GAHwhqEYzDWWrTEL
63VU1PlXI1F9+8zVOvb9F0MAdKRCycqw2IeOQ+fWtsp1byXJ5vS3PzINfJ/A3tyLfKjpZapEYfeC
SxK4gS9CxAx21sjHZDImi+C9mgAD7n5hX8YUc8D/ew4c/tPHP/LEfZcgvjl+pvkdIlrujlJ0zkcv
1bWvJNUM/iptbOXMMY5dwcXYYCmKBJYzsiYnyZgOwkT0Qu9J+e30KRy7hItBIUs65Dd6CksoHOMa
4nttOOREKqD//Bzbmwv0sSxcz7Mpt9G+iZ8lmMQvpw9+7F1aLDTQdsVjCTNlr3pCS9eGVQfBPorn
NIGwUHrlnQyaPH84fbBjF3IxPBSKRqBklvAoGun0OWJH9Uh/Ad3L6Y+f35hfjAtLualVagqc94Zo
4GRU1h3QuXQk0Deo0cCW+WNihWdmoyMP3VJTkzpF0I7zpG0Tlgw/e+hIybJywmvdUKhTsz59PscO
sxgZRjMtLUqxXC61Dt1Wlo+NbYN8JJzo9w6wGBoA4kd1SfbCvnGQ0dG/EqjbdadLg93UN/Hn00c5
dlvm03vzimolqOkwZ1/em0maPYpAJ1HHR4mkrxqF6NDtBA9/LsoaqnLmxI48aOr8928OCV1Py3XB
+lyNRPZAmoNo12qnp+coGsfuzGJEcIqGjprKHqYYQc7BXRGy39BjUWme14Nh3p2+csdOYzEy+Ile
oNgTxV7vcmQVNYnbUHqLM6/LsZNYvPo5bLEChBDNeS/TLzNZ5etiypr3+RiEv7fXUxcvPESYMFZt
tqsw032Sh5RyYzY9nIWw2f7OJSK77Mc7HQgDW5XWFPtiGPFFoLPcIpMQZz7915cIt+iPn97xRqed
Ty6KXuv6pcZokiQTUIw8Obd6/vUtRpT+4xECBfJYqvCkhnFQvkAXnJ0SSph9+L3Ls3jD8YTX7HoR
YEQgg25zkxC00tHOrsR+/WpjuPjx21uTgk2YDeY+HPtvkxcBQ8rqdRIOMMsa7xqd/Tnaz/zE/Dy2
29/Vam/e6DGLE0fmGfc5i+4mLfyICRfzanVXx/1V0aWHItC+MYnGKymCwP29q7d4zTHeeNRbHCpX
UXhwIuXz5MVnpsJjT9bi1W6MugFYywgSSKPd+E4+rXCCYa9WQuXM+z3f419dssX73Q5d4mmCMMu6
7QlWbKZ1o9fWhaY5a7pJ5fPvXaPFK07fpktClWtkB2qDntVEiZCTaHP604+cwyx3fDuQYycNK71g
qZ+XpCYrVoSYDEwqNztFo0bCwunDHLkbS6EuviAwVdRb9v44ldhvQK7dluwwajcTJNv+3uNkL951
qK4JMU3AAIVdbbSeqJeZDPF7d5sS+g9XqtQLW5JPwH3wbwsx0QICTCAKmkL1mXtxZKiyFy97kDVG
51h9sU9tEJMuVBRi3rLUqvr96btwpFIMkejHc7DNMirA1eZ7JZ2UVYV6+lAVqgYOO8vdIdFgYWkS
2l6dGBtRTNa7Sm8cQIT18HT6Gxw7xcULbw6jKSoAyPsaljqDfl4/tIRrnmF1HBkt7cU7L2gi0lDj
Ydb0VLn1o7ap3TDLJ3XVIs0gHL3JjediGkCI/97pLEaAEfkBjVmVA8aiHMmorEndsFG//N5+314a
MM1KIrqdhxjHahQ38sx8k4eNuDIju9/91jnIxQgANioMSJOfCZqWsSbOBV9pk/1n7uZ/lhHtWc39
dnxpzCKuIpNKCfYk5HYjRhzCrBNRtjvAj5/jSlZn7sWRkUwuXv6igJPUAwTYa6g4dmY/oRyUen/V
+Ib/OLCg2Jy+XvM3/8WoLxfjADgJhD090cO6hsSjqRBCs1f5SC7bwWyc+6kcm31cNuaZN+bIyCkX
g0JaE6EEFIV5LCzIdRwHEkDQTNj9o0LuTf2bD8FiYJiUDpMU9Nf9oICvVAvfuLBpNp4Zd4689UtH
YFOTHprGPGK8+4B6CvQPDqmR29M35NgVWrz1yL873ckYmP02gfeaVeaaHRE5UfZwbhF57BCL91xT
crPVBQPLaISCULMyuMsLR42I5EHlefo0jl2kxTyPdiIS+uiQZwF6xEWnMG0GCaj+9KeDNv31czs3
jt++iYWtWbUe19leS5zsvgPpv6+jNt4jupquNBQS8Od1oKxTSyAAwRyundVI0gYZvgxK0AgqWxl5
NaWswsCNK5iyuBtRlqBJgfuPHVJGsMu9/n03VeKAmw6VsBnFBzkV7WMSQn/11G64DBMDCJ+stS9t
X1cgnHuEp6MBG8OdGtblq86JEEBHJC+tiJLorkMtMBFHFBP0awhBo4//MgkPWYsnB8V4WBxaPZkO
mmfntwJ23grPevtxymTir3CHph/hzui3ZCGggkss5Rtidpx2mAOte0TGZr9BL5gcEl9OH7qhbD60
RDwQNelr1i1xcAlhzeanKhrUz3kcjvgfk+hTOgb2k9YA2lZr098TQYiAJyNjlRNkEWg63s7uenUf
xFWzo8GkXsIjjC9sK7FBVCljtkXjoz3IwLBJgrWKRysinINQ2aGnRuVAb0fWUgHYSPWocrG3yffh
TASzrHiqW9cj+WlOVWisb15RyQO5bFiLyafuHNQ8nnXXGzmWeTMP7smhbUt3DHVoMJZejhd483LT
xV3iveZIvM7VA468IEvY5VADVJkMBGkNfee1kklj3RYO6ToKOLozT/D8sv1i4LUWa4fMiZWph7hL
2CCQwYNs7DhcTZMk0gqvu6A51mDfudBao/J2QAsAK+eT0g9gmGFQUOXzMH2c+TLzS/Or77KY1op6
0GMtTTP8wVPzvsm08IYC5ovXk54JEYWQ16JPU9CxGGFuvKqwkjOz3LELvZjlRkoHGSGI+R4Iv7qT
NOjgKKrjKo2S+sxofewQiwnOJH4k6eMw309QLeRK+hpkYTqdz2jBo798bVjUfm2DOnaQ+e/fbDfr
iowRX4+zfWiLeKMlevPVd9IMG7Nyllx8ZET9jn98c4xEQB/vNCPZT1araqtGxxyykq1dPJ9+Io99
/mJWaPAVdYY/Jns8mPFONeyZvNic2xsfe8QW88HodX0vRy3eO5755GlwkLE9lWuQJrC6k5w6NhCa
bT3/MYlS48yDfeSczMUs4RkKov46TvaFiq4x6sZqZ2aOdWYWmp/SX7w25uK1ack9t0rRok5J5USq
Xh81X8Mei0pQ6sausnrDcss2RTF6+g4decrMxduieOWQ6BpSNmOI1Yg01hJVtRHGtkM/PU0+nD7K
sWu2eGGEGfaxQRV8H+epeeklkoxgxy4+n/70+VN+dc0Wb0qQGIOJWbrZF6Zv6W4nKuShpBVpbtxG
5G1hY6naM3d/Yaz913LdnE/xzSuTgfpocQBgNYy03HX0gnacx8ycBC9DEjzWDZr1MC8uiEs+kAl6
f/oUj13Axcg+iZZ0nHzw2BIkw47APWVXhqS1nf70Yw/BYn0YmzV510jj96o61AArU5vsdttL8cqk
KVE/Zw5z9Noth4OiINkyLKq94VjtZY+kuXzpYz0oLm2slt6hnyvA20RzYPsnYWDoF0M5BdFdS2bP
dOZLzC/SLx6WpUaqsLK0pTGX77NKqT+F05SouABJoCsnqtyp3pSb2LKabURddzjzUh+7e4uBSmHd
qoa0tfZ+SVSRKPN1lDjn3q0jT7+xHI/yUGc7Vwb7crAkIncE0qOtk5xJwz1UnKffekSWLFazDltT
Vrq/jyfet5XOMP6clCnEMGSzxhnU5pHn0FgMRjb5ZhpVAmcHV5tjlIm+SuIBmAXB0OvT53HkVhjL
kagnRqlsDGcHArr7gG1eucZEJc/Md8fuxWIkGsAjSUPBy+BJYX7sckRHrPu1JkYknJfddkZtFWfO
5NjFms/wzUDklBYAPkW1dyW2YOgprH4VZdJR5Ovdmef2yGS0lLMKHSlDU/T+flA9M3yVHc3zA8qj
rN8pavZ/OLuyJTl1JfhFRLBogVfobnoWjz1exsfnhbB9bLEvAoTE199sP411hyaiX2cipEaqKklV
WZk98PHI5M93esHd5Pr2bM1oRaKxEVWJxpwMjHJoh2hBwQuW31EBNaACdKInbl2FFeqDTO2ByLYM
wopJSod5DSi7k47VhcRvCtXUQy3AHb2dE3ZrAsv5c6nR3lQhYENPCYT8aGuoKgiADc26M8GGIdjg
1tJffdmXTpYCOzudqqiKziKf9UNYqhsDmI1cHajfldo0WKSha5NRGe9Qhv4egGNjhWwiDkrQDOZG
TnsOdf1VqRIHHFvanYzn1uCWS65KF4tPTHt2XDO/B21adBqbiO+s/dbol7+/csIK1R5WZUgZoFFP
PqjIjc7T5HnH696wgcEM/zDnvxo+EnVD3ayB8J1gzT/QiiIJpLU0el+Axs4H3AUN18A2BjSHThqo
uLq1ju7RoFeep7CQ5wI6yycSqa9SmJ2YsBHiAstDgwG85eA8R2PVukRwTp4tPya/EM+VV7FfShQV
2zmpt+za8sywNssYSSRhejL4CdpawncctMR3blZkNxWHwVzx9/a1wokcwGiQ4iERKGBcZ3oEVZP/
WYh1/H19Dze+wkaJIikDsAEi55ksSMRMnEEqeajdMxr05p0t2TBCGyCaoYnzwoBWnpcWMJBTW2sw
AgjeCn/Hyjf2/NKF8drKG4nG4V5jAhedaS9UseDs4LqU9LKi7+uu2wO1bH3IZf5X5l4Wq48gk+l0
qiT4vGnnL8OBuTO0C2/bDCsYdH5moOc4lmcFgoH/qtwlj3PNPWRym5btLNbWhlshAfktNAzXWXHO
TNmeZlAS1wdnMRT8zh1j32/7kODvleLoGkVKL8OOeH/oLtDSVBx8boomCUQY8MP1abY2xHJ2MgBi
4ru6PEOBkBzRTg/VdBBF3rgbloNXDErZnZblGTJk4SM6H7v3eCd6z3U5sH9u+wDLwX0FCeKlxRRa
+t+HHIkTMZAdPr+NxbExoOgEncAT0IBoeBz7D6FGa7pLQP9//ZdvmJGN+Vw0kIujZAXO8oGvIEsl
kselAdfwpeMPCjHXp9n6CMu1SwEl1b53ijNz8wlA4zAER1rrBOFeyXYjdtikX0jY8rykYX6G1vV3
UFyMsaxKdMrpp0Vpf+eo2MgE2RDQnudhaNCUgq8IQF+3/FpaEA942XwYQu/r6PigRSk/EWf9fH3V
tjbnspqvAlVfKTxe86A4z9AZqNFq6AUPUDyf/nXNLnPn1s7YLu5Sv5YOqjR6jdpkhThx6slwvbv+
BVujW54NQgBfe4sozn7nOWevxcsOhedgZ3229sPybOGA64PVAhUmCGLVx04z9BcX+Ux+oMfbD58a
khfP0NCN/jWN54LjwoRI1t+Wnf2TfXi1OVPlLL1ieLUoz9d36Jt3nieliodWlPzL9dXbSCLYME8P
nbS0ArQI0BkwAIX8V6vRtC7M9D0iRsSmRDabGDArXJ9uY7NssCdjLUAtSMqcUQmBGpa3zF8jU+1i
9beGt2JAVztg/61hAQ4powcqAlRoVNbt4KY2nnSudajrbKACrdji3FTeB6mbD3Q0KhZu8E++8q/t
SHbm2fBJ9/L3V9veMz2RKUcepHOgoTlOEl3wGfIgekFL+PV92JrisoCvpmhm9PSHECFPsxYIjZhF
TfaUDw5B00w3j8GNs1iOL8Hhrno5ItXiuhCmgnAxqEiiZhyT2dTjzgVia88t/wcBUQ/eReOkNJjA
sTIOj8FibkMNg+v273XiKGcXvJ3BOAOpqxgazO/rhpSH0mQ7/rf1661jfVCIu2WICfyxAxeG58q7
Ueshvb7Nb48Obsi/f76s+0V5pROleTEUj4GGpszgtHvA3a3RLzHltRFpUa9o3opSMDywE6eGAfAB
tt7bfrvly0UDSc0A4JRzMHW/w67uwAUFYe/bBrdc2Yc0UmQc0Oy1rM5TkL60MXdVsfNSf9u7IC7x
98IEg4Q0XrZGKfiWHCCu+KyHg9PkeNteqBr2CpNb63/5+6v1R3FwXdBFg1wGSAzPSi0CLOrLfNOl
kEeW887o6Q1AXxGlvCzLYzZFIl0av70pQcptbRoPCnDrlIHELZMDLgVUleBJ5eGg/DhvcSzs7PPW
Tlj+K1bfV/mEOMcM/y0UdJj93nvXe5AnuM2QLP/Fzo6oyxbiLEuQvXnTgj7oLLytkY7biM2iLdXg
9CiWSOYt/1QEGi+SRqDcyIPpw00fYKM1+TpBmbwMsnTpF+SnVf91NJN32/LbIM2up2iNA8lGOnji
ixf2D6TJXgiwv9d/+8bu2jDNbO4AZIpqce6BJb4bgWl8wB1sPWtl9rDSW1NYrhyZblp562egHFuf
c9Peu2a4q/tur/1uw4dtlOYUgk0F2gRRCmZkMFz3janjQDr9reNbXjwEQqEtBafjUGn6Mk4F/TgN
43K8vgFbv946e1vw0kWgzMf5IlfxyBsznPMZkOLro7/94Po/0eYmNIvRGmej0y5gd6kdFIV6rpOy
v2+F1+1Eoq1vsDzYb32yeFCATAfQGAD53oOiRhRGu7dFCBtz6VdgQ2saiRMedIt3WVG9W1bwu9y0
RDbkstBYbT/DEQBmMnAbLiPwVRkDAXwBzlRR7uQeNpzAhlv6fVg6JfoTYETu9K3rvXp8Nza5Hz5S
PH32Os42NsIGW5Z1H6hlLkBGiWiRLBQSf7ngemeb3768cxtbySJlCHp+sFJ0Ine0lcHzUDhg3gvL
Y9uE1ZfBC7OdC/zbjypIOf99MNMGMjyGA5mUl0Vx6J1K3kfAMd1xZMGPDIK/d2B8MUfoywc7jrjh
Kjbq0oASW5GpyVJCwXYZoNYEArqTOw0fiojsoW63NsjydrDQuFXUoCboh8VwLGavONR03kvHb41u
HdUBiELrkuQO2NNMcCjHiB+Cegp2rmRbo1te3i3ZECiADlMle55mDI1fqg7qHZ2ljdFtvCUALrIP
B5TeAgi26hQZ5XZJ0DbOy50kxwbgAILYf5uUAAlFDi0AnEOZ+jZ30VfoBQxHkLQ+1Is5k6YdDv3i
fzamvHcz/ft6dNnwGZu9eliGLlrzzEnRt9VJQFTRtnM/iUqMIHjOCSSeKAdjWGEo1H+vT7kRatjF
wF/daacIyshtsYCL0FfTB1BvLmeXOMNHr5F7/SkbvsIuU7+aIpiKYEUKMkoLAxFs9Fb5zQI5oJF9
8/E5T0u7yp3126h6cRsqOYQZ4vOK20MH+rv8IkguqyMw/o350LtD8yFzSO/ddVXbryBB4j1Y3EAB
CDVB8ExmqWhQAzuaqnXVRzEXZDrULC/cA3Amu6ipDcul1v0gm8wE1i8apa2YZAxWRxnjLN9rKNzY
TVt3TJtJUhQV8RAK5kdnyh/cYr43Stz2RLFRonI0SJYKAvsE8P9fOVXoWHP51L1ct8W3c3+g6Prb
UCKvE57X6SidhAsKRvJDcicBY/Hncm2yGIR2UDwx/ZNTqJsy5ZxZIZD0NV4rUMFOx6D9tOb6iUXD
0zJU/W1XEVufLUAdvembKUpFhD4jHzR9qeNEe3JVW5ttJRsGgMtHAVR7qtcBLM/hM6udZ7ys9xL8
W+NbIRCMXXQxXEVpNtQfZw8sz2Ceptmw46xbw1v5hqWYAHEPK9zTMig+hqorQXIEYmE99LchNDi9
RKRXkYctqtAT5EvT0Bt/Fj4Micmd683Wr7/8/dXQkwqoO8+INE4WBkcOeayzIm17LEwkdqzz8iv/
H2/Gbbxgp8BHl7nggZRLzj/TxS3OAXeiD1zqH+Bv3yuWbxw61HKCoMvqse2BBhKugMzlAO1hQDm7
JPCL6Qj2Xyfxxbx3rm6FP+taEEKMYSCyR/Kwz71vfsCbH2Bt5juXjo1NsQFtZTaiTuejQwDKo+7B
7TRE2mfQ4K6s3rv4bXyAjWaLuGiB4c7CtCes/0wy5r93kRVKr0fAjb2wYWzQMG2h7wWrkusAso5+
bqOzFnJEFlcoyE/4FZR2QBl+W3yyIW2N489Vo+CCgjGTSt0jAtakO17/mD8FxzcM2BYBLBSKwIuo
Ec/dbvxFF13TO+IW+tdaoWZwKoX54Lv9kRmv+BAFoB+/u8gcOImOjJ+naGr7yeeoko9l39HHyPFY
GDeMzNNhXSX9XIxjSHZ+6pbhXHb7lTeXtaZzr5swRZm0+LoMZfQJUNYRiXqQ9p+vL8fWHNbJr7Uz
N1XBs7SB4sYpIjOFIEWrjoOziynamsI6QKGIIMplVXDlpSgSEYknufDfvih3rt0bEYlYoaIKwS5N
DeQLiBRHVedLjATKChpy9TyDkOFwfaG2XMyKEVD0WLOwRJKDg4I7rqjujm5Bh50U2cboNuZNTRCV
9BqapUh14C7RCPdT5vLh4/XfvuHANtwN9fWWZ9CaTStSJtSBNGMhGJjg+WriAg+h0RMv12fa+o7L
L3hlspCRCIpGI2xDLCr87hZiOvl9nn26bXTr5JxJtzggQ8V3iPCF0l6/n7Mw/3x98A0z+iM4+eqn
94pUbuPhWGa5/wCZj8cg8B9m9J0tGSTVrs+xtTyXv7+aY2RO54QGVy8wV/snDvqrd3qd6ZfbRrd8
GRww0D4qcfUCL3+VNmXex32fRcfro2+4sQ2U09DIoKSH9mcBpYCvAfgmv/vr7DwM0hn28uhbc1iu
7BTdysYlClNdy/qua9oVWg7dfOyw2TuetjWF7cdNZtqupSFyZfU9JWBV9+pvvBl2Vmljh2143ALN
zn6Z+iitV8YfRD3VYL6u3J138YaN2si4EK0gA7uQcPOyIvcajKjvFjA03TWeAdgFiaRo58jfWCUb
IbeUKKNyp0FKV4zfm6X5x3HB1t9Boeq6MW08qmwSxRkCJ6AvrhBN+77tEmhEZW1cDJS3adtDKShB
u11B77A/rjxl6DIAaX3bI9dwffqNXbJr+CxbCSSYcp52kEo6Ro1xHps+kx9uG/2yqK+8fMiioCpz
wtMLCvMwCPBsr07l7ZzYWzZgjR6xDOkEueA4daAq1YwczxQ9tTFl+rNGevGmb7DZIR3Q6HuZs4Yp
clryOyjO17O7KrPzTtn6BitSNdrTBYf6dEqc+k6UOk8Yd85RjQ4kKILcBvPkUG/7ax+McvyGVKiq
+KKFEFL0JWqGpz7zP881gH+3rZMdsXKmIl8iXU2a6CIUkrEUWq9y52qzYae+FazWjq0epFcRrAah
UQJv/GPOipebfrqN90MDz8Iaf+KpglJNlZimAF9/Bg76GzPFNuRPLMo0isxhmiudHfNiHNIcwhef
b/v51lWjd2qpVn8I09mM/iOt1vbIlHcbOyp03v+2HWQ3tahQik2XvCtOZaHq4zLq5jarsfF9aybH
OWLYVypllbKx99MLv+tO4WHDu2wCx7EF+7gMRZh2PPwQ1B5EgWT0jvBqTgyLvt22/LYLkxG3jXrg
6ZCN5Vevz4NnqJn0O0Fu4/zxLNeVAXIXfQlJHVY5+pn7OcQ+gIN8AHWU3DniNnzrD2POqyjtu7O7
9JC1SNcxDMa46XT+wpoC8MfbFsjyXRciW3wkAUvDRc/iqKUsFgg053LH/jeWyMbsBVnucSKQJmzD
mX5bSUfOpgrFXa9X8Xz9E7amsHJtk5gGgl4IHDU4ez/NpIBERTeUh1z1e8jTjV1wLS/uOIkK9DGE
EKiF1Fa5jCNUDfu9zPPW6Je/v9pj1SKyjZcTIBD8iIfDv5C1MDv7u+FlruUAJDC6hl4RIBPNNAso
gfn5XeGpOe30lHg6gszjbbtg+YISc7W6PT4CSe6z0fxo+uFb1AQ/rg+/tUbWCVZluqmnasXTE8Sh
L00bluVpCn1Z75z1F2N5I99iExaOa1svToncFOP+wXHI4xLqn8NaQxPUP9ehSYfIu+nixWygm1cK
CVgp40gaBlUTB5BJg/Zlm7vuTVvBbPJC7mToSOjwPhm0B/GevEmNFx51xm4KqlDv+NteobfSLrPh
8AaNfMwhjyagokDwS25TpoDc7d8TzBBfrCcZ4uIF0SPoQLmQs7vIeV43pbfjxR85ktfuBvnQFRkA
ODOK3TnECat/jEu/crSO76z/2z7HIsufoVle9oPG3Tfg5KNuR3VqwdDfTSy4c4y7c/a87RDMhrwN
1QQeiQn5qml10EQl0aTmZhCduL5Gf24Q/+8PzMa8ZYthdZMtKDxWUS5Aj0fB6aQFh4YSpM3Z+BB6
0FoBaBnyDXUbgl2iHWr20veRI3+jvcH/Ryw9qF8zEvZ3JZAwPwmRkXcMo6W5rU+G2VAP9P0uUwiF
hzR0lvU+akio40Uvy15/w8YS2yAPUxG2yqCkSBNVSK6ErqHf5tpr3OP1Rd4yRCumDc0cqGbVYdp2
6Es9cOzfHE+0ZXM8cCiK7Nj7xmdE1hFPQQqo0dKFdEWrxi9Z4Ktvzbqwl5s+wob9hRK5XyF8+OqQ
P8FkkLALioe8mD5eH3/j19uYv9EYh/VjG6ZubRg4P1jzMoJYayfsb41uhbIQ4jOeC7xQmgcDiZIo
KsUC+Vi+RjuOtDWBFcqKmfl1D7KdFOmn6BcuhuZz2Abqy/XF2bAgm5mxLiE7CV7JKO1N2N8Hy+Ae
VdkAXpiF7KYnNrNBfxlodtCfkCNdl1ViQkMPgNnxUEGM7zbzDIO/g73xUZOL0LOfdmBESbmGskPb
FHvsF1sr5P89uhh4VGUzQLVdNUGtGMrNUl2AzTvbe7GTN8JkaLlw5Nb+zN2Wpl633rEs6pO89lPo
rN3nzSgOeb/cdMllNuFikLdaqMyhKdrml7RxUPyoCHHfj3QdbjMmG/zXLKWzFrXEsb7U6gtVjlfF
dTFEEJpZtfPPdYuN3l4wGwRYjysP8nzhqd+39G4xAfnlT3KETKbiRyea0Eu9fEJnVxYvXVOerk+6
4YQ2ng4aDsCihJjU5RrF2WCYksDp98rZW590mfXV9X0gA9H+BWo2eS9ZvYIqajpHOVLbihxBbX7g
eNpKbxejuWHRNnyuNn5pxg7TQT1Y97GaFlCKOhKqitCqJDtRfWvFLLdZZwmNHY1mDNLV6lSEozzT
3l/+vb4ffx7Ib7gNt9wmRBmYqDBkaWdmSDC6J7M0yVh/hzhorLIxDmfyMPn93Qpx9k7IR5S1boOp
M26dhs2KZ9xS8svUxkOVAFqOULAAidUos9vMzUbYMVPUvQwJS0Go3yNVGPwHBerbWIOYDa4rpmDo
gskj6dzUwxGsmGMiVVbHOFR23icb9mwj6XrdETOBcSkNaBYP0N/NArePO1qeS9+F9o5+ilbIRAZ7
KYgta7BxdLg4TjKXyEkif1WxFELpbXcs5wIqkwGU48uk8Csni6u+jFaQ7ctOQxd4Rb8cc5vuy1L5
JZrOFjczN0G1mA26q/HYb9Bpj5QjA7ivLEEMjafnHmfnhmvZODuKlgug5HKWDos84aB7qci4k1Lb
Gto6StFWHKmVIldaM22OIDtSyTgue/jtPypCb3itjTFjbjsYAgnmFD1s4XwMTdWIb+D8A4FLCPbf
IZ4Lx/vARCEdaJaSLLuDGBBfYjeXLvS0oRPuJNDq8ugBKp6+d5J5BH66qvDpdC9Xo3+4QcgPjs8+
0GyC7vGKW2oH/V5WsuP1wLMRO23QmiwAKHOKkKadHM5eVr8UWudx59M9W97aASu6FB13WVSSywTz
Tw/bHCMncluDELM58KpLqk6sjILnaAQ/YfizWcWnyAt/Xl+cjd9uk+DVfArci+B6qkI6om9XLgen
dvf0zi4X3jeMx6a8QxbQ97iULIUsxPQeyaEKUriglD10oFg7mkZEt0VfG7hGi7HkK+W4KSniQwh+
Cd2kCgRs8voy/ak8vPUlF+N6dd6jTxSYWFBZpMKHxOXRoe1cJx4QnZ89sKU8Nbo25AGK1O301ZFF
KY716rdPJUPkOkA1BNQqFCAdA8UkEzrJJGbZxtCLhPi62+dNCKpUXIkP0FYaGQRGzLLX4LS1A5d9
f/W7ndwXBckoTaepeLkY/8V8uIC+c16q295TNkRXi2xdi9bnaYXGoBV6T8yfE+I70562wZaRWheT
LlARgJvIV48TAZEvbjx3de4HO0ff1ujWvSSqFPToqUvTFalF0NJF7T34diFrfd10toa3ooMBtx+O
ustr0y3Fz6WXyGkhl+zusT5shDcbw8dhSpNaNMWZRXi8DBf8QM2j2Mvc22pCzMbwgVwa/UZsYmmW
4x4SL2Al+pb3WXVTKZHZID7DobxXjRM2oBHDXZDTKeFsandQoRvrb2P2emgquXoaKRrYgul+1VN9
xobfhr1iNmQPynN1C1wxSXuP5IfMieghXN0bH7Lk8k2vvDccoUkztbCdAHR9OZiqy0bEftcW4r6i
M/t93UK3LMi6QQAEv6LjDvWy2R/UJyK4+5H7pvgJojvRHq/P8Xaqnf2fnnJz0VyvEKCl5N9xmavB
GOp24Apem4rgZpfTX3Mkin9mvnhqZ86tnbccG2A4lNlxNqdLlOdD0nhgAMeVWZJf179pI7YSy7Md
NbR466MSCM3DIYzlPNIgIesa/cd4Rz4bgBRers+0sUM2Bg9ttXgr5RJJyaqYngrcaP5lQNJ+zCrW
3uaENhCvooxnQ++jJuiw+Y4ip4fSmlelt32AlXJrw340jevjA5aWyiRXS/YEcrPw3xB3/Z1Au2Fi
Nrcd2k8KBtVQiu0uORrZmVh/551PSEzX3vA7sYo6e7dI/JB4BTRpTwp6wwxsdF4dlgEMyyB8CfKe
9d3TVPPDikMR9+FS7OScNmw5sCIB5AHDqGgX5JyYF70Pmpmc+pruwXm3RrciQERIA0vGDXadvfwx
JMI7zzmtdvxwI19mw/PysdGqbb0gNS2fkxk8o/eMRN4J8tnzUU5RdorCrLzRVSynDwgrTQtSdkBH
+tokeV50+gAe0gIEu4Bl7EkVbXmk7fuLmUFeL4I0hDNeeDc+BVVdJ4UOb/NHG61XE0HXUqgglbQw
d31Z9BDBIXvsbBsbbqP1sjrT3uy1JHW7qj9VCiByvrjD6bq3b41ueXsP3n1o9dYkvbRMDrFfKO+z
htjxXiPP1vgXT3x1LFY9yF4dgfHz4CNZefNE1rC7LQ/gXzb81dhAQYxeLkpcM6ViQB6RX+NF6Pi2
hbl80KvBkfAGA5DETWcp1vLBq4oCvfQd2/npG37mW16sOq29ViEv7Y5dsyZlVq0h0GvdCmcgxNAT
d6foa6786cf1z9loWGA2jC3LWDGvXhik1Vx0IXDtM5gZkGR1VHzJV72bu7CB/IAPicbx0AczJDDA
ygq5oENXzETFBGoE49HP8VaKo8VnJikZCMtxMZCQks1KF0xP6BoN7sNmyn9d/9EbxvOngfXVHjiF
bJHKgPQ8moSmo8lceqib4TbKE2aLMeclmJag1xqkC0ehL9Z9W00x60pz43PCxt2NNcpUjbsg8Eyl
PAzeSBKnbfXhtsW5pAdfLY5fEqdbKQxmXXx1RlNk80yb6jZxHGaj7uol5OCNcv0U3DbDAeIc0327
onxS1eUe2drGJcCzQs/S49E/dMRHGq96b2YCkJlfvGNy/Jy1wBA2RPmnfrcev3EK2FC8YAYMifE2
SEGoE9wts+MnOiPNOcRXpdd3ZON2YePxVInKiQRjPMDHUcMT0lb918jNuiEJ2hIEgsRl496htjWX
FZ5GUOiMcxN4aUvr+RC6DU3cxjfvAsgg/AhVYHasbGvZrEDFxJSVOuN+Oq7rhBIGmEWmOIzGPEj6
qR7VbdHWRupBMH5S48XcFpR4z9DeyA45sCU7H3FZlDcyQjZIr5ldNGCNgZs6TRgmOWH8gL3ZA+9u
bIUNoatHLUaGEn4K+asWhCLmeXTVcoBaBAqleyTwG59gk93VTs1HyPr4eHhr8gXd+13Cs6D7ct1y
t0a3XNGEeUWazvVSJkv1pSd1+a7SzZ5S3MZhZ+PkVRtWeu1GLw0jWcRrPyHLOI1ONsfOKNzPbj4o
hQZ1J9tpldz6mostv4qMReBTU6oF8y0LIAlkbhKUmae762u1td2XWV+NvlACFcpy8tJqKuojYeRh
qOlpobmJOQcE9PosW99g+Z2ZRBjWuvfSwRHDJwNd4/d0XPZypBte7fp/f4PsuB/xBt9galO804UT
PridZ5oYXUU3on9sursVXRcaqjY+rt2CfBRyqt/1uJZ8v219rEt9Poeqx73FTSHRXp8a5LoOXl7t
6SG8vT7UhgAGOLQ98Ga4qR7b9VRHUT3GSprsHmIjaJK45ROoDQOsTQhuMm9206X2sgODftrDStRt
2nnUBgFyKsUIdICHTkPSfxXO2n5Bu95uqnRrhS7e8coLwqWjneoy+BhdJLTJ6HhYIAaHJsDS3XlW
vV3npDbzHaclHrbtgi12ev6lw5000WoQMXMW9eAUQQvJNbe6H3tVfZkDs4c03foyy7+5U4u+aBAL
C+h4+LEcBvojMt6UJxridfp4ffPfjiLUhgfmZHQE6L9wJJnA3HneUhwddK+cllXIY6umeSfh/3bs
pTZOcC1KD88Jx029ChKN57WB0C0ax9u5OmYzb4cjeAlKH4TAlyvq9U97O3TRyHrWV2DGU33bumkB
RU2kjsDmNc25PN02uuX4K+cqdMWF/F+P4n03Ot5LbcyyY3Mbv91Gy81FI8ADV/ipx2d5HGj+A7Kc
687CbOy5DZWjw+CP6P+Fz3S8T7XrROemrVb0JfLwCSRStxHGU5spb2jRieA3wk9lQ5A/G0wHphH0
x13fgID+gX79/32K2lx5Tti6DXh8/VQHQvx2yUKRUw0nU9YzyC7qsXpfDEgn3FFdKR1raQyeuINT
rJ+ydqzVweSZdN/TBVSOiZFto47gcNWA9+FFnCVgRIFqRDnSYfwaoW/TjZkpiTq4zlzGGtQKU567
CQnRS7CU30ZpHjKeNQ9LFGTPYTCbZ2gpjUkruUo6letYhkOFg633YifslxgtOfe6GL95g6vjNhJV
UuVqSBg1P/vKgYSiJMs9W6MOkPzuHfI6+hChjHXIquy8kDmPncoZYtZ0GeTUuH9sI6g4dqZOOqBx
1dh+7ajrnKqq/08FiwbVfYWeREc8F8v6qx2yizCe90KN/AWVy690cr9M/sKSyp/XWLnTknguYUk3
LY/t6IOGzSPNyUEDNPWhfwuYb5uIkt6rzvnA8kAeWsU+QHF1imUpn+bB+1h59Evdg2uE+riE1j2j
ieQDxJiZuySiMz9WoYd7x9X/hGiRPPIIYp2T134J6+olj6r3Cv8/Qm5VHrSvVdpPbZQMtQnauDIz
hOqcqouDYjEvYhr9VBCcKKWY3+mMfsoK7dzl4DJGDj+IfeY+l9FcxyDp/tJCCjXp1lCgqjoMh5BT
Jx6VdE6dMD+7GezQBXG7eHbZBASLuJ8jXcQFB0HcGPwoabaA3t3/1WXk2SUNfXK6+R43pALMZAHA
H0Xwy/WdARwrdZ1OKnrIen1fz9E9lL1/0nr9zxnJnayaINVkCuOC1VD4zlb/oHExjdHb1OETO5XI
vPouy9A7zIqYeMjAUgfdovKu4eBNR2KfniHI0tzneswPXlHoYxBU33iRP47tGMZs8mhMKWQ4iJ//
XnJSxaVfi+dZ9B9BDlUCg0ibuJr4EHcoQse8HP4DQ5M5TH2tjrx2v/Rc6QTbpiG0Wc2xiTp91uOc
oUA4hodgruuDh6ddPJXTi0/nT0Mm31PHA6R3Qo4WfhSilgvAxBzmnwQ0HlGeHqsDXcGJ7YIcOBXr
9MkDrVjcSbDVdfk6xD33pkdi5Ds41S/eu2cueJjIS4u/gmxT7AaRf3TGVsV+O32uSYP3k9f/nCn9
jt4tpIVm2iUgQwXfsI9dnEX4TbXNeGzdyjv2SFEkBcm7mCzVv4MfQS/WmZFpGdZ49JoJTtf+Ih3e
eUARP0niPas6hOCmWu+MUG0S8eqRkugEspjqYZW+SGiAzGSmnAeT1+tZruP7asw/rg75uDK4DQr/
bdo5CHju0P7niTkAZLiVp24McbftaEL5FJ0cls8HzynXZKmBXup74SSsXn9Ovqpi50KYD/GTD9Pg
fil49Nz7Zjo20J2Mc4SnZHYBGllGoL9HMZETy7r/RrmUwKxKYGP6gkI3jaikBstJvM6tSHyDzt3Q
N/456Iv80BmSnyYzm8SDxMDd4DEJ5U/jJk5DnhqW53HN+M/OsJdpyNB9AqJuWMo8xwrkMqlHQAob
hbr4hHQSve9nZyxi6aJ1pA8i96sH9OxXmZVQLfUyD/wjcpDFcwTVR5LQfvT/KWhdjkBLTeydGUN5
X8xBeRoBJfkoB0Sb2Z0alXCCHHbCwficx8ph4gT3FyYJXOW8lApy3FwEUmAbfJnWnibnHsyy9+7Q
uecRUiUnFZQEJw7Dr8jWeb2v9EUrPvMQQDUgFHeMkOkTNZWUSZSh18wHRBKZt950j24vkWssBC1I
HCzAKMVgp42e3Lmtfq95Th+mHpiNeOx4l3YQmDwQTFvEMwvyBzr7xVlNPp9jD0/yD05AvG9NrsYH
4Pab31E+iGcZ9vSTJ8JyhRa25z2L/3F0ZcuR4lj0ixQhEJteWXJ1ei273H4hbFcVSAgJEGLR18/x
PE1ET1dX2gnSvWfldr/XDNNskcVD/xRlDfkT7evyq9Frim83Iw+xF91xRQ1Lgzsulle7Q8Kd60Hv
t3TqrLkNKORCFU+c9CSfQ8bueDqvJ8vEpg4NsezE/byfQmf9ryXj7nVG/fEd2WGKz1H6KJO8b7a6
nMKfLothj31fTWE2/k2RdO7yVmwDsvN3hAxurn4hP/5XnBD37Rp/jzMkKP1o+yJQXObDPHzv9bg+
d8MGSwizLg8pnR4HdLldkBN0g9Nyz1m4HbMk/F0r9pLhAcoR/jfh8sLPhKY0XQ5ufCOhCEtE3ADz
tnj+4ky/+5Z8ezxI16ixT05qKKcQ6vyrozUekiQVF3Rw1DmqcMJqoAHN+x1mCRzjz3GXXuo4fIPz
0h2yHmnJYtf7Rdh0yMc1loUdUa+rRnDyMHNvOHbF9Aj9dFTG0LgWuPI+rRQPHQFqnUzpUEAoHFz3
aELlZ5b4gsXmSRoUWvZmhAheg6xqRnofJ6HBXY6XdUTP5dmk6n5GLSm8HPWvbY57FFaHVQSIv5zd
EOMCX6Yi9GLPQ6u/bcNhd90TWbh9WXCo9zPufywhithjz4woTDKSHEWq98rPTVF3ihSgzEnuOfxp
vWGvQu228BTjhXFbfzbt+AlmGIVUDQjPHtNJvrP5uCYY/MfM+kLEcVasKEAroVf+NezwlkvlkRtG
1WcmFlRGm7mpBhm8IQS2y9sgUNAW66hc41UDLOVL0ZPpY66DP4gOaHLb7XvJJ3JK4iFD03wny1lC
CYhcwrce2Ui5UeEzDZi5wFgB+egc77ekVxluWiZ3hAXp30069/jRpvTQbmw9DGboXiLoW3M/b8e+
0fSw4H6DxqS+LVCl/t1WP+W45OkJwoT2QMIhOYyTik91GxJg+PC08CTrVZHZIT00dEYnI5p0mhId
20LilN/l8GQ6gvdiFCsouh5dAt0tNkxPpwy+9YPwP68L9sKfpvO9iR/ZRscBngGkSRZxZ9NnPGRL
GYY2OzMe/KzuQv9Z/CjPSav9CUrUvdrXZvqkSTsUqcncY7ZE7BLWIjvtwpvzyGP/QlkYPdhwM881
enplHs4x+aqFNc9bENX3yOVMDoSP7buGV/aEtsz6Ga27czkD73ioeav/Iuugrfp29LeMs/mKyMUG
iUIj6GZd90NRU8lVPoUrTogh8y+GRUhyy3R/XfZltbiWUSO+esqvtKnpEcE+a7UifPlp38VaOq58
hJNxdDc86+G7bTr7qxkw3wxKYhKXbIU1bx/wCiftmwwm+TJ7FVb9smdwxzJV4FvB3Cc1ULHJGnbN
iI8PcxcHeGT37dbYoS4dS/TrEojsokzcijyLW3hYcJPfmUYM4uCZ6cpGNlnB0josYNCUJTLEmgPC
oGJQ3qGrQt+xc8/DoRLt/DnUpP7Wbtu+1drg99SwsEpQTvvFk5U/cCCCeDJc9zqjr+Z56rvpkPHa
VB3X7VHM3VD+fM83jQovTBaphkC0Jie7teNJjQ4utmhCzA5L1gsczArDjoeEFSR51aLetMDIs5XT
0EdvjPrkuuDdLTPLzP2wzGMpyLyCh+iDxxlK/cL+BNK5bk2hE0zC0qUJeeJpnJzUDBYq95rjyGzq
OnyzYubjCYE8aH2fk3mtUOqrBJpM06HLeWvp72RGmlHuYSC9SZmSS0+lgutwoGse1kvzKP0aP4FB
dn+ibaZvaxCzq9qC+nML6+B3KCgP3kTcGAC+uwrRAGB3QT7SDr/MwxjstS4IsXP4IXmg9lJsvP1q
A7MMNxEMw1CZHS5BJBMj1a8QbUzeUfNaK+wnTfdbsI7AB9EAtLkES0xUJRqn6xzDOotK1jVuu+Ax
V+OFZSgfLcJJtzHNB1bLfxHEOTjKSQfHoWpTsZ9QP0mj3PJ4aku7w3GPOTUcxmoNOBwQnWmbwkVu
DE9oL0BOh0Ons/4bdug+v9pll/VJ1UtAcrGI5SNF3+lDl84xvOLjIpNrE+2JP0wbCWQuMPe1+bRH
w/K0+Ch0/83AxrcCihLMSUbbWZ4zbXiQryTtLaSaIe4sjRI1FE2KH+PemKUdvIhNgxUJffMDLfet
3vD4dfgKngmuISTUthPaFWCL5/oY2Db9oxCovhYwUwbmbg+hgyjrqOX9JXJdpi+GzNmQ654Ec8EH
P/r7qA5YB/un4XcmGDEYim1y0VOkGJysaPnByuB5POPWTGdB+4pMVoKMVcS/8FH36EmIGXjtjEXe
HQRhQXRYkm17hmWfsC+oUkFJh/GIPmzU80ay6jG+m8MQbaR7kmQEj6I3WdelmYJEoOp+lGOxhEsy
HU0wMPNFpZspJkzGAqweXlD3jNA8Ji/dNAjQOyMSYi6ZCwKMcSuCbV/2Tm3ZZSJN0B/H3Y74EmQv
5HbWXEXBuVbDnN0DBkhFkCu7hrxY+Ups7hi+thw6ogRFjbs0LdbPfvrTDumub3scz/4+TDQqxHNP
23b/YprJtqhJhgOB6CnILl2jXZbz2KH2Fqy/HJGHg+O9CrcZmwFFDEaXd6RVpzGsGwjTMSag5nHt
Hc4uJA/XlQoJVKO4CfFWNmLBPbysYP5efMMoef+pyWYHFwYYpmknGdbefYgeXe0Y8pFBX+TxSrL6
xvYoVGWrcW6cjPXrkoMU7zs87XLFQyUanlT7JC0B2hFrc84gRaZfNWpebnHXU5sztAJjcMriucXP
NCCPyKuA7weKVqgQS3+gBR5vz8clT0bHV7y9A7I2cPIvw8EG8/zPinj5mickKZcrImvrk9SQhd8n
hoTZJQyR7ldAzb8tOcY4tt2h/8sHJbFDq29i6eMZCRKZ6s96rvugctvCNErUpsG9pXIP2GtoGc4w
3ObrXiy2ySiqNFXaXJKYId44Ivifqkb4eXjXtNQ82Y6D18S6WdsDbmXsfYy5Tt4k2Ul6cRi4JCIN
OjSB4xVMlzNccu5XbVXym4hmaYHUhDYuFlqDjCjQ4dHYAzbpYf/2S8uie5Cn7fAXRSGB+4vQdXw8
g960KswIF9+hV/oziLEfljBCzSyPt90v9yOFf+yh36D2K2ySZeQR9b+TLbNaOIGRimqQ5XAm77gM
wgj3AtTfQJg2I+ExWq1uyh2zDI4CJ1rxiHyMbnpvKEJcLkI3w9cmuRBPkQ5HtBjG09xXRms1F9le
m/3is7kL8EVNnYLRU+ws38OV+XtfD+t+XHq9k4tK9u732Ii5eVrWaWG5c+s6nPHssCHfveBtiT6T
eKsCv5r1GI5d8I8NLf1rlwz/Xh9gSDxit7Pp3ZTaQGH7XnEW+d65+DYu8GmcXTwbehmY3/w5mrpp
OdCoJvqGJyaIn0E5OGBX8IpHhYuTNaqScBSu7FaKXZ7hVf9A06zd/1IKue+vFqImnwM+7qJjxhKO
TMTUIal9USqhEDpRi/ziru2nazTrzJdBMKeiStZtsHdx4rwoWBKR7KzCPqGIxTNZeByCBcsAB3iD
zYPY1R9a1Pr9SaxaTRkNZopwB7lW3YHjntnFbsOMd9jjviodUV1c1alveTXPxrgjgDmHo76OOzz1
iHtt83awW1RlcuJbBcvHiCUBoQ4kB6NAp9wpwLBXTAZRe9d0WCkKOa2LL6kjUVRBhEjul1EJceQN
7Ci5Eb4FUwkZos2tpom8Ymoe5hPWwsgeF2bavVQ48bGJpVsjrkJHviuJ2EIPtEzX/ygjZK0SOYa6
FKZT/6lYNm8w65qgaHcT/ktbKNTyfnFyLsc2ZWPZupU9wcMw/v35h5h70S/ZVHHbkq5MItO8p0iW
DXIPb9R/c0S76byFbTKU0z4uOHtbRYKhiJVl/+DqX+NqAQc3YY2vgaqFrMV0BFyw0dcNMQX9IZ2d
lEdr40FckLGU4EtB3agLC1ebWRxMytvE5xKvUVstFkE9zz89He15apCehCM3aaYnx1HeVIAUCpKb
3wxcRc1uNwLRw0YZDBRzr5bwgkU4Tsspxc97sIizxQie9RP2J4HkJTyAqEdBlPTo34ZFtihrx8af
5EREW/wxdXA6PjJEEW6HCDE13Qs0qkHaACpD9kExidk9p9JAhhTHyC76pWQsp5NqYIWqFq6UPE8j
Eiz/BHGTBReOkGEYn4K+k++oulb9AedzAshx0iGi6PFCmoo0kkalXJ1pHnCBoTZaEpIZnSNOFbny
GEBA+N/VkK2uxY5aC7wYXPLxWxuWmJPfUrHB2GK8uSJEcWM/J+He9kWC62vKcakPIueYNnFxSyPX
J6ybIf6PWoKcOfQAEx8w0ZnmMAFimnM3b2YvxwT6+HOLaTG4RESn48UAWY0ufSiCE/qn7Z1CFK0+
G6Vx9riQeayfI5ycFdMBioXGIWYgHUxc69M82S6FHtrEL+vuB8zpynQJAJZ4BtzRLXWdSxl2c5kE
UQyodVXT9GeOHSUlfpuifkJzHaBCbaL4xcCSb3CFAOWsoLNoggOI0xmnIrxjskT+mLCXNRvqd4Hr
tL11aLSNsJyKMc2RkOz5fczFCPH3HgwuH3i2lKwJ1yv6NNY+n81qTqPlwR8g4vQR4Hb6Hva7SXB5
rmO1deOCNHs1+qefIdfke6shVBIJUOlUz/ypHffV5PWQAjwWUYdi0rh95nHCEPBC9+9UZ807rpXl
KtGJ96smAcWIK/R4HLwfMU9K62ss0IgxlH3QHELSphWcEd2Nrqaec5xKeHsjnPloLJvJdQpWSX/w
x66tJlXLLzmuwEi6fU7vWoPEl0I4EgM+rDda9TV1FncspxUM0O6tD0LtsBRN8ZuywC7qBaLPSk6S
VOlsp0uH7xXkQzZRPDw1B2NvJTpoESSbHsZ4W7Fbo6QHnifrHnYWjq911/tDDIxCX7q6QVB74ByQ
pYiE77xxXh/s2CswD63NQiwFG3DhMAvdjokn20+Jxyr2NET9eImDGnuxofIXMTWaR4iQj7WeyXkj
IR5Dnulb060xykKSDJZGu6YLzjwd3kcCDEKzBPQTrVDuuC6wXP8c2a9SbnHpQX5fY2/kXYi/F2fN
0L6k48ae0DVSf9DJ/NND1hbLGm0u58iFP437QlmOC3AF/rtyHBIkRYIywyUFDu218xE44pYmDjFf
43LnZZh+TcmEA6cb4gNvIvulZm0/3Kibyxy18x+VZkDityyc4WTFBpRvmd5uKZaUTwTphjgzt3VS
h9328CEjUrRhRZjOw142HjYtDK2ji/J9iUOfj3vQtmcnMpVVeqq39WzQc78esM5/Sy9epYimCj47
dh8kXmVFAC9WNUBYj0kQ+9ohHcxMKw8LZJrjfQuBD+/rS+ab7n1jTJV8RgRVky3tCzKj9b8BHMx3
5ufwj1Yew+umaIcrKZ5KOlqFHUkt07ld6fOcEZC8gn2HuKhvEI+BcxbR/pt1YiroxC1yESJXKsYG
tC71vAhWUr+yVPy033a7r6bdITWwRRwVWKMl9wTIUqqS4aQU4wAWUL2LjxsdNixqFdf1x0D3GmTg
mh026gXAI6EOuH/nd5iRML9A03/f+PqUbjGt6IZagpj4Ll96B3O+SpcP2jXkbsGvrZvpelV0X0/O
6clVcAwQMEVow/v7IxH8ChEqXllYCitr0Wk2ZyY+JITQMY91ln7DLZxwdI9O5oAzJqomErk7h/Kc
85gafpjFCOWITqMCPCT+dK26SycScklcZs9g34LT3iOKa8OkhZSdLSlDldWvycDdmdMgwWsZYymH
GfQbHdo6zXH3+veOMI9mOFRz4A/7P0zjsAo0lpcUBEfOEWGdg4L0mBhmUnpME0faYjmd2WAfExrJ
s3XeogBmw9tIuuhBo1hKgWfLhiMKxLa8R7JmDyGE8c8Y4eNS4xNXbl3aFls7IY96HJdrxhv27lrn
ri2WrGLriczXbsYCHUq9ffvMryeN3po7EpKvPpDp27LU2y9tm6csog6mflBfRmwCOxC6oAQ+0wtV
cXPe42EssqkfD8M4Du9A97PHPW7NO0gfG5XZEuNeQYFmmUxz0ldjvFj6y8gezxJdJnXMUpZViN9o
S0i4NVI742yqMExF1UJG9jyrmJewbupLK53HzMlFLnUaIGHmB8+o7QgqJ9rKwYfsfh4aV/Zq7e4B
SupjG+igDPj22WAquKG5vn303cJK+AzcqZ3Creo1VhsdEF6kY/tV7+y+tSN2mKBjRWe2rlAojvoJ
5W6OUVj35TTLzqG1PAVSrGsAi8DUdzAbNORY6MiKr7GMojb+XkfS3rjqwstcJ2sI2PkH9F/D+hBC
WlwKEHL4aKJOisVN8s+UtD5P2Ny9rVOIcwkM05mlc/23lYG9IsxhuIztDwMHx0f0lu4bA0+0YJUv
0qFBJnO9Bv62/TT4xpuCbgRr5zPVLHqP43Rw2CVh2S9ShuaJTYS/Amle+hhDc5EBLQLILcYFxVES
vEu64XjJB4242bxhCPPKg2F0iMRQiH/eXTP9QVWDv4aL7MpxM4kD02dRQw/g5TxlrEZztQ8P7aLO
GXXzC0kofwv2xn4JCa5txHhaZohMOq6+JzD2ielmHF5GuBT1tY9Ieu6dbPGQzCA4OkAyLxFnCp+Q
oOdS4T8Njcc0VrVKQO9lxlZN2Lwgl4kfVrJFO4jALL3olnOAEUSyKkP864eJAuSeoZyriIFUIqIi
Jfd40ac8BZT/7SNCX0bNklNEcBBO68ovC3ogDjMW+atnJL0B9rM3s1uQTGF3QmFrUyC2zX8CnWsr
6hb5SJl67ftAXTY5duDK7foxjeoJPnmwXMOEsixobY5Gk+WMiWyXeRP45CB99GpwLuSSjfVpcjiw
HF/C/1rVB697txIEtg/dexJJddQqCDAZg9WAAG3/rCll/2iS/Z0R3QzmYhzT8idbAawOB7fOZX9w
mtqbCuL1EKOjquBxz+4dTnjcTqahJymtKiGYgd1J8WQ4Zj9NOppKc/XIcztDItJ8cIBcT4tIkNM8
uu5jY/Ny1Eu8v2RrMlx8MJNKajE88MGScjcURuWOl50VvkqNgMyIy3d0DdU5hB6izAhe1lBsAIZb
zNUhk+kDJIbboW7X5qZq/pUmTD+l5gdk4uG4XkmTJtfOdSD+gNs8RWJYD4tcgPELyvrCYOSu2mbA
N5uoGFmtEc5BYHRA1GC6shWiDewfeKLCe8I5ObhEqFLyDZJlTMQXHgcJiglS/xaAncM2J7O7FpHt
b0ObGbTxkoqh/azsQ97fhQHSDvCXsOZbZ5mHVZx9LnLQ92ZVTz3dowcZoptmAtZ0B7ogrqZ+bU9R
XMdv6FjiH7G39f3egZzsxWjOcFH6Gyqr2wuUl0FFqa4gMUkfJWbBihCzHAON2zEPJ1iBqQatYlz9
X48a3juzbOaPmQC0bJEE5qK7CVDi0lY+0kG1TqD/dDu7A/bi+g4bZ3qyQBgPeC9w9wOIOo/tuv/d
RofwxMnH17UHjS017nPaRBAFjC45x2rXYEzEYRl3dZj6iR0iiLbehZ0BPMnsLUo6foLtaLuHkp6X
vptkPjrobqBSAGuDVMzssEBxiLlxX24AIs19x6Q9kazprsAp2tw6NWCNHhTeB6SpGaiZC8sXMA6J
b8oelWf/jROokUkYVYY1BiAEEgTFugNTaHG73CUBf1XI9oYAx053BETCS7OgtDMHFOjuwpbLu23w
n+nUEgS61P/SPajMxNRzwAKPyC1wHSSkcd77oD9A/QGU3mMOa1t72ES9naZk+RwHPgLOs2EBzmo9
ej8k93BZEOBg3aJO3kSkmnzyjZdGIot4G+64pe6E/WvFKNGpI9Dl6IWAjjrDCQ/6QKXvXYyazxre
dawOqFJcQniOd7pP50D9EBs7aJNtWzUwjdjlNVb9X30f2jzBaHrmWGMLB+zgC9gR6GJ0IbynXda9
7T/e9JYijqXuLLli5cjOMWbip3VpgvOEg+mAbk6oaQgWzdsyc/mkYHd9TzcnHpVAB+b0o7iqm1Gf
QYerm5jGh4Av8DuN/veIQaACwtkU/RST01zze5vs/ACpzLcT6VrSRrVvBFPHQ4d4s0M3gcvcUrVc
NlAEJ9FG702AV7+2bgkRA9P1JUjvocwyhnuondVfCK+mYxuDoyLZPJ92suKagKGxqTHgQjDg/zij
EoboA5leRMZ1vnop//oBHFhgWl2tEYLIknBWhwB0JiYRKXG6YzMg696cKYMCSgGIkVhiW/2wJgzQ
dJMsBdRbFjgdSwsR6OFO1/F0N0lVn/dt2Y50yZAdr1t47OAQvoPRbsizCC32QRJuxdKQ4IhNhD76
DAVCa5wkQ54CRHhfJejoVGlSbq3+7few+07phlAcvkTNlY5rBmzEPkHVkuaJqkWZ1vFftiFKKQlT
f7SN2Eo545hTmcJQqmd78HSbDlHN/xsyKJImydeCYNcClDW4B/fzk25C/86EoYcMAVDPWV/zm/XJ
VCTzDMJN+PjCd/pfjFUJ2KgFwFD3Zwr/c2GJuEd+JCbMYJhL1q8ARpHgiulMv/cZxlnnp18TMMdy
W4FiQbzvy1qL/hMZguYhG5o699myvckO4fcBY+LS7cScVdb9DZOlweCdvEoeh1XKNgYNSjaWbACS
Y0NDq3CAEk8j9uZuq92JIH37SaOFrkQms8SVhVdtpc0OCQcOk2VBwEzScoYfB2sG2NWuSIalPfEu
DHC7hN0dIxtglgD3OKUBYsti+dcGZClimTXPAcX5icAqaOvqLXUHDx9Zac0EjhQ1b6WHNOncQ8dQ
AGpNcq16c7E/iVN22KDnA+eSA2nWZ70qd9QS7RF2GmC00ch3aWn7jDw2At2Inq5bHNG7eVuajzDk
+KPLCLhtQpi4jpr6sHZJ/eZ6uGXqukUSZjzPTw7X+KUh/cfIwe3Os4fvQii8WZ6qchjjBARMpq6K
hF/JFv9mCdierYmDPAihTIXgoOK8hmQN8mfcFWRALpMOlguNWPIA93x6W+IuvKEQvi3ETJ+sTJZz
BJVhKTg35T5F+jpTABWR22QOU6lD3f0CnKOBFj3q+hD3pEpyDhoNAgmqz8B2oRQKEDHIAqyoTWqX
ikZQFWg0hSar/qgldAjQutG8gfQkb6CQyBfYIwoC/zsGyb65WeH4ncQl+CCTLj61W72+U4OYIrAd
gXn4aYHN3dQvCQ6nHkDmEDv/mlKBDa1ZwgooCJ3uILzjjxCPQYQRhBMCA+v15PF6X0Dg7Y9I0mih
nKQHaBmmm27qf4sMml+Q4sRl6nAZLmEgry1ql0A0ImeumbfpWSD2sbADkrXnlmwHYJv1HUjLII9i
8GoiIF+NBeC3rAZb/dZog0givfWQSyFdFUKML4cf9hk02nhuXSOKuJ2fxIQvTNL+tVvn6CgFVPI4
CtRPrt4n+AtZJAm5Zj22KdD/sNpHcFVtH+JHuuGSZT62Y6sK/NYUaN84guhTfv0wrgWq5hmu+uQj
W8evCFzrfZbIHgPocE3S4N5NSGeKhy1X3fC6M//kkUVWhiskLiybDimZf9uUvo50QSbXhjFj9+Rx
2D2MS0qDyOba3eORYmAGGCtik/zV0yiOU0aCImIAwtGLOOcassijtO2t38TvdMVq5JdhzNMoMX8p
igzvMPuiBxM6jHuWjT2WX4h63zOYXH/pTc0USleO9ayDsX/BnfY7sLM9ZuMynmIleAVGJT5tE8+K
jkCEAcEmJOWF77z4Y8SAzGTfrqSIwDceyQyI1E+NC+7pDLZ0wsbzD7T6cBt7TAWasqTLa7IOJf+/
XIxBXdXOy4RiwW4C5RQlJWRjIfCPuAGmOqTzB6cZ+ODZYT3Y9fJMoSL8RL6d+pya6eeqX5Lr1AB1
gwCwJpfd9AzDzQ5t5hLY6C9H88g/0xh0fxmognGBJctb0MOAgUOGoIyeWBfSEme9OdS8jkDrL4hZ
YERvnwsqrU4ZOsOQG5fu56hdoNNJvN2e5iEZQdSv42GNuu5Y+4YWmCvVHaDO8Ca3VZz2deoxYncW
qmZUkehDwOrkHxQO4jx3ILpkMkyvCxfuJEkKGYrG0Tp1nD0ZjPKXzcLhuVqzlpHvl1/JSndAlPi7
yizGq0qg6n+b4r39A3YRUSCy5xRAJkLif4Oy0a8omRzeaBvzirlIls6Q9UopHebcrJ3Ph2awfxbu
hylPZroHB7YLSMZQCOt9ZaFSRfBYJ8Y+b3SdnuDtsN9o3QBqi6+zwxKNZQyTRHvDakauBD2Qd8Ak
FQRrcg4h6/Y8/Nw5ooYhV5UrQpw68VAnoBRx6wyQWWDgvG+zOTz2yPF9bkZL0zJGNDIQJQmcA9tu
mGetVm9QI40a3Hw6YxnfEXd3t3tDeQGIx3DINTq9nkCkmc+toerNcOpuAkoDLHce0likSgJNLUBD
Qo+djH26Vn28c1AhcTpeo37G1gLyLmhyOs4tWJ2WclW1UjVzMfZjtL/RFTNvzregSYsdoE3V7T2G
whav2lxEQ8cA6sYyOgThujgsJ535hrI1HX9im0OsAUPq2oKuq0MhUTMnpuz0LCqPORDQj5qxKWAo
dqcxcuaxtnFagWlk96YHh3WufcrTYoAwIbk5CmAaoylC/g4m0ZTnk+XdhesGD/DGwApUiV4AhjFU
EkoMzCt4a7yw5D8JALB/7uoWqOmk8aUUFrjPUo5qiE0J2+KSHVaUh7rDz6T3aAMT8Wqc2PQIoTs/
z7ZJTam3yfcFlC+ElzIgoIjDRSiGcXIWnxGKUeJ8wACuq11l2wpxi99hIZCJ5edUiCRFFjSMq/iF
qKEeaxxvE2ffkJbO3ZMAPLbnkPGE0XXPTBIWkJhFS4VWtrovllQC35rNLB1YvqmH/A3Qr78XrjPT
CRJ7teUA1PB7qnGOb2WSGFa/zia09cums93818p+YT1ECquSh0SDNXwHx7q5YyowDM1ont9HedS+
C7OyXrR4k40aHw1ifX4J3aYqJ0Dt7yci8ClxrmJU+h9n57VcN5Jl7VfpqHv0wJs/pvsC7pxDT4mi
JN4gKAfvPZ7+/6Cq6SKhU0RHTXRMtFoStzKRuXObtdbWzMjI3VwqKWsr9dQ80idSYpeqZ7OcBqaJ
VE4+d9GnNpHkwKmZ8TJc1GPUzK6YTwatbWtsk6+0eVX13pAMsbpVAjHIDiM4MCToWyGjf6DrQDYZ
Krk2SkbZ5DENphXOPRO1My2zWj6o0yx+Gcs0PkRCrbqSXMuoz3bv0jxiJaGYHAOryF1kdroHA3io
20n1PQn3dKkj8eI16tQScLT3SVoGANPNcIIYoBX+1CeiXYB1dZluTBWWf6hD/bi8WSaJgCLNZ6b9
MXj0dtIqabaJ2Kg50zf26GhPn7V5uOdBTI+xPCgPrapNF+oQmrctwxQg79UgmpagPoSVhsvtle7D
QomNhvT01IsAwMIUYHIRjZFr0n4FljkJdmTKySFFuGmNEdF8S8vyPX0owk11SO8nSahc8AiDbxrR
4k5ZKVyPagVSQ4OMPQ7QKYUJ2AnRROmLSRIw9NVQiV2NRp5vOvKL29DqxtGzakP6TKtSxMOWtLHk
oKo/dck8nCrQIAhDCnV9BU5SaJwCZLXsEKCXbtK3pieYZAQwYXB2dlYH4RMQz+YqTsn6QBRJ442l
zjXA+6lvvsciJXMJZKXk9JYZS5BdMggFWdxMgHikiWfCakdfaTX51qKbQZ2SA0V/dngfam3nDSUz
a+DNqGD/s+RB7uvw1OhzfmrmSvuWljJBoVxUt8UcVVcBWKz3uibql3I08GqMctbyqJGw2NKgVpFf
xmqFop48+Ez7JmEDRsewakTcCf/pwz1NhpySVpnlctlMw/KkNpS0bG2erclGmDNwE9p4Jx7D1iNX
edRkPajdRu8ZUcfMvS9NCiSnqjrpvUrkSX7UG640aejVGiCptVA0Hw2q8gc5ZgDd3MXvAkt4Qv4k
pSWXRj5aujd5SfyxzItxUhG19fGMJwPYm4ucY+CJVC7J8ko+XnlrNMmVMhSil4gACJNiBMAmxt0l
mQS0CMnQyFiV5zKOgfWXcnYoh7ayE7W9s9Syd5cqSVx96BG86c3rpSBirq0wu0hMQ3fqTp9doWsN
SDzVjdnL1wCHvCpTiuPSpccmGt3EAPhXNq1yg07JXVEApmaQ12MW5SpCvaX0kXFrzzO9flsdKtMR
hgiElKE90OccPQFBTY/Z688Ai671djlofWGcNKG66jT9gwmwFdWlqaHVE11z3mdq0AVcoiaU7TmQ
mqNCjSno+9A1lcTTxuyhF9IvTSQSndEQYVoZ9dLoJGvRVdACuIKLdk3/2bDDWhJPZjUzawxX19n0
CA0XXRKVxpXqBUrcEeoJdysOFdw7VwxeslLXp76KoodYL2+UpesdBuGmjqSECfFJeR9MkL3KMKIf
ype3J2qttEfaKLeTWo09tQbWV/PC0dYKFb9tV++jpWJ8TYTznKsxdTNeFY/u3QAKrTWoRJOnKWkl
8FpRfleD4aJo1OuqHJ9NKa7c0Jo/W6AEIxqn9KZD5RRbC1W+0dD8ImogcNQVdQs1rp2ZrvCJJrzi
LWaUe30HGUsZK+ObVdDYMia4P8j2KpeoXVX3DBroHvQwodo1TLGL/kvvRqM6g1K1rpNyXrjsamg9
9pb2WCkZQyVImnof9MzVIErVB8HIrs05Dx0wVhazmnXx86yP1ZfIDEeiskK6pn2dJVdwJ/CFtKSv
jFKjMiwQKs7BnPhyALi/gwYwt9nH1qqnO3g/NI/BLjiTHmoXkzJIR8VS5qcR7/9AEy10k5q6vRXL
tz2sKtpgo2h3qlHTlo5lAJYVDKI6eibAhggWtlH8rhFECUYakP+2MKLJGQtgzZeUFOgWNv2XDszi
hQqdrxtU0w8SGYBV098nQC945swPxK7ARQSA6FnMXTfo9If63B/VsW6/FY28HCs5PMFzu1bJW46S
HGU3CYAS8GCfkzL9IAbV57QMLwsgQgcLVPE16sy9Sz16cM2+nD+zedJhIaB2hbxb+TpVJ1zUaV/2
tjhr8nUpQ1qMUm6pkc8A+MA8RFfwxbmSXQ21sVMBZRuK7M6ZpR1TYdSuatMor+hsE+VHfffVqMTw
JLR6+WPROB+6bOo3Bh7JgTIl+UCvIycdBJV6ZF9dZWO/fI+NNmmQwaacR5NSB+JgBdGFqSbx01Cg
OVH0jG3KC6X8lCc4RN1I6ZppP+AuhJezMck/aP1PF2UUZMeCbBHYJJrdCmKIx26KUkdjTMxNS3sS
k6Z2igVoixAzwsxuGdZ5ZQwByY4Y5+rTIC/EHBFjXw9B15rJdQ6LJXOYRS7+yBeDapuaj3X/bkob
CeBIYlmPU95qHwyG98Z2XVbzdSnkw9Gi0xgf0pp6EO1zMb6TVav4wsEJs0ujVIx3oRFOOkhDDSJd
gE5br49QNlb9lMtgqvUrRMikexHkfukU+TQhTBSLo6tZRQ2BQBe+lDrjdScIFDP5VqilaDcp+V2c
5dFTR059HIZh+d4uY32VWmnSu2Ts5schXirxkETzTJEhARM7iMadzKFt7THpqY8NUBOIhyX1AQSY
pTllsUjA0mj/EatFtUa9oKlvZFB2D6lA4UVpq+wKnkJ7olYDegzu1HUdyML1kjJ9poniOoDs1hST
LwWR7lai0DbsuSG/I+jUJyaaWPFnDeT0ZaaK7SkutPkgo3QNMqczlWtAvPm90puFa9Yj5IauVK6F
xpCuCFHBJcSIJIBeARwzwpWEnm+1DwUBrhtJa1VPFM3qrgKvmDpjNehu23eZs8gyzYUupmGvzZ9V
mfyvneruMY5MwdfmZOVNjeZ9QuZLiqPQLBmhy/tFNv1I9Dq+zyzIu7QUg+p7IlVEEy1oeqJ5tDFC
sb6WZDW+0KJsutDqRkNWSIVVF5TTtSIvgs8ZST1NN4EpL4vidgjOPCbZzDRH3v9bGtHvNamNjyB5
F2A5cSsdU1EdYK9ShgeV/VVUC4osEenYomWjYw7U9GqIGLaU6e9FyPt2NdTw/UaqL7Uihw8Ae7RT
Gi7yewRbBq+tQcBL49A5QybRPIpU+AmEQ7CTq9kDK6eQrLEPDeWFFalAOa9mZWTl5A+464dBEXM3
KhlC2oUg2YnNS0IePTxJtFhxGhRUFVmWT4wCppCgz50TAFa9ayRtmm2AJtI3nqHJbzOmR2h9QxFT
IElnuvZEXpHdUfM1fRIzNPfpAYEdHAFdWPpV3FJ0q6PI+srcubUqFkxXVhMNtiEHdGaZpOyjs0KU
rtP6jpb+Jl/mGDCvTvCAtI/LxJ+EvNyiwRpLwS14jdHhy0eHPhKvwqS5peGcUA4FgZW0LSG/birv
1bWhl+Xxj4H0xi6mFEHzIZK4jm18mIdcsUVIK04nAm0CKS15IQRE/l+g31SlnAOZtIybMZU+WNZg
OCUoq7uR7XsC+/FDWSkqRUhqJ8Xi3aAVkW8YQP2oC1H6JGOxpRrV6HYYQi8BtEnCYApUSoz5VkcR
s0wWMLQQM+uVrNFK42IzKVmzG5Fjr2bU5rJkuCaeyO0mHJHgHY/6BBQt1IDnSbV1bKaUv6aQiKra
OqR+Uq+Z5hQ71QDRU62RDg3UiuejMn7gCBjslE/591wzh4O66N+Ih5vbWonZzoVCC2yL7nIIYTc3
qXjHqBbz2JVmfYrjILXNqqxJd+WWpx64l6kAvYHuREBEF6cQsoDjpbXSTQYG8JCA53XSaaaDt84n
j0d0jKal+pT2+TpjiRAyL9SHjhSQA6Inh9GKLRo44HAXUuQLpsl9QqHQcnjcLilB96w8LFzACbln
SEyQgf6XE/ArNPGZHnWTAHp8jnrBiIlSOu1SMcb6HRKNwi1P83yMm74hw607UIyhhjMYgW8VAIM7
cvUD3L17E7zQpaCZGZX6TCX4jUn/qLye8nEo3k3Aq/pQ1MiS8BFWR0W2X1TF0eFC2MRHMfpcGvAE
eHQHw4wEbq8lKh91cc4deh3c9KKc6NZDG6gqsaAEtxhPgzWnx5FJRDcLgOV3Uzb0rsBIqBt9Mgof
hVlmk5KoUUrIWv7rpA9wrXKw3UE0OwzsSG8mcQoJ3JLClc1pQTOlU44oGL3vl1Zyxcla9QlK7VqF
MOeAaKZuLMNjI62PLuo4vwY7daulVebHbRgeskC6TfP6WgDN5igSzDhzKnkYKc6cWhF41xyb3UcZ
ahyNhrwFDpYnx0mNDXswgvk2CcoE1mdBWDj2dgyCE88mDh5e+3os1uI/yNq2AThT5Klx2S2G/NBF
pA3ZwFDfLq5oDc0rYTotKW03BQXlROgPVKm6QwMq665A/ZecpBvsROpvQRd/FEZB9NosEGygaO21
wr67hppflEr0EdR764gT6OtKIxxp5u6GotvyvjWN6qpF47GS26dJt2o/hdxL2Y0RLlNL9TNUmRUf
yEQfAU5DW8CJwQt5N+FCHTGZPjDa8osW84rr0VT5wF4Gr0jz4aBk0XWgqorXm9p7LewHMg/rqKdq
5i2pJfpiWIZ8jvqDavD7FTOMrbz42KSgMkdNnr2GWoFmQJirGSvgKaBSjsacxmBs0/wUtFH7wRiU
T0uzpOAZ6D0Uagf4crC+ScxHJpSTCkc1OHjzksJvh98LOzzDRVhhdaxUi3pYHL9Xpql5TtTiQpfj
+RmiVnoZpHJ4IcmJ6cImRMe2bJ4rKZVJ3LSGbuus3DJXYvjSTGXqL6SYn5NMGS4LOA9+CTHxfdbA
mNMaQNmhIIKSUTQZNoZ6i04ALW6Lzh9NeFshT+Olgi2o9pIj68otuUWO7gJVwoGB13CTjnqg3iF7
SrwzHSpRvg+FzsczXgALf2za6EpKeOPAzsVOWwE7Nth1oHWdB7/9azgVKY9ovr5Ug21Kaevyrt5A
zQV1KiY3MmIXJHI41ioQIclOwnWwDG4Vdp4VDTBNeuGGyeWa1w8tRdlOhjwZHvQlAYmX9T90XmCE
OIzJm4k13Yl7bzMeXnYtM/kGc4rEPkOOFtoh+iBZKpWe1M3pXRx3V1lucgJUTlUosBFwVZ/qRf6A
L3zS6KT6QW/B4YsE1W31HiQW6S2Q0zz2eccX+p1p6IWhZSdtpdxYSkQjUAo/QLbgkmT9cmmm+nul
msdDOM/3Ekg7BB1KUD0LPcclTTNSdujnVS0Vl8Ru9UqvyUpKjsHwGPcMDmhlQASSvIDanurPZtz+
QE4EniwQTFPoQThkQXi1BBBAQSctDuRHuD81U28ZPp0d1UKfnD7MRVqBBDB5BjFFWkrgTQCFbKUU
Y3pb7YcoXBIqecsNadgaOg2JE4BF9zSY07bYKldZFzZ2lNLD1GehcgqIEDZV64eyVCS7C+Q7BrED
PcmoOaaaCguHEp0T5tHnkO57TEU7ncCq14ITk3d5ZmqaPgD1wtHy/HtQLo+LpWc+w0TWhk92q8Zy
DSC0AmqXgmONNUikVlDTxpUXX1KX6dZKZ92JCJseG2XpnUoYAm7XHLpKTbvXaFLTRwOluqSzJtvw
8HW/aiDQ0+SFQmjJl3PYGJcgC0YaZVHsi+AC8Urjl3ocA4hmU3ZQ1O5xSLO7mnKiPVAUW9n48VGW
6+fSFD9EUQ8lcYwWB1HOjFNNK3sWV92M9oPZGY1nqANUnxWoX8nk1XlOkJQvj+aIAAQZHlMgAoEO
vSY2hwWkFSM1E0rM6pATozXVoh6yvAUDDD/QUlxhJlqwp3ThkghSFt9GhshHjBQ9+wrrsn2iklU0
tNy1EOHU2biEM4QHhB8pfY3x6YPbKGqTH4S+FiR3pj5VHuRaBPYTDgKKM2ZjdfSutCIJTmMY9UjJ
prERgdGZar6joDTWQdP60rpRx1CbLiWpGR7HgOP7kOoDcBM5CzrdLnUl6H365HFLx8FauGrUz3Xq
zSKgL9Af8Z7m919JK616Wy8Uw4JekxTZILnWhRqYuGWJ8xcTHtWPt2WJ/kK2azsHbxaWaZpEDa60
tOTgo6bhirodU4mict5RPpJWebxzukcbUb4wkwd4u6DcYlEVpSNBdSJx6ihyOTMAPmR7yrhhBl+h
x88E+9XXpqtnnZpeIOfXi9Tn1QG5lun+7RX/lZzURsSP0Q5caWpPh6Asib+smodNG7/m+vB5UeYd
nb2/0A/bDtATCClSkzb8oS7UnPAxCB5lijWxnYUq3NwqSbnjUg32/O1F/dUp2ch7hVFtpEBRlwM0
N4oXQra4vdrI7//WT9+O0JNEZaQ92yyHoq91l5RHPYpiGe/oe/3FEdzOziMaEEM50dmrgQYZmFMR
PhHFTsMI9vTZ/2J7tiNVs8YqRRNgyaGUrJzZZfBQZGLCJNrRpf6LM2Ws//uLSyoUUgEhDq5iVN9H
cn9M1cqdCcdGYW+i518cqO2sP5ooGfpc+YJ+m/K1DugJSjfCoyL7ddyUf+8QGevuvVgF8OUeHARD
oZtUpwYxa4In0xU4vn2I/moFGy8woc2hVWKyEJytrW6tLQ8zQhUHEBOzqzVSgLRIXe3oBP6Vsc0l
T8FLxlrHB2kHjQmGIlyXHmWEizkMY9+s8oLS1RD+rn73P1+n/xd+L+9+d2Xtv/+XX3+l5tbEYdRt
fvnv6/hrU7blj+5/17/2nz/2+i/9+6HM+c/2j7z6G/zgPwy7z93zq194dJ+7+b7/3szvvlMB7n7+
dP6J65/8b3/zH99//pSHufr+r9/QCiu69afh+4rf/vit07d//Satqvz/8/Ln//GbN885f+/ye7F6
xN9/1H/+/PfntvvXb6r0T0vUGSFvyBqSQXTBf/vH+H39HUX5p8U7aCFXppqmbK4PRVE2XfSv37R/
ioipK6IImtcyVVPnlLRlv/6WoP7TUCVdFyXJxOOIsqH89n//sFff5s9v9Y+iz+/KGNjfv357fVWB
GFokjjo4aUs1ARpvdVbFomX4nkg2O1UVbbblBC/fjdToum2CHcnb147tD1OGYakGz5upiOvvv7hX
ckJJp6WfZ+uAY6Yycgh47CpNHl9s/R8rfLmiPTMbJ9SPmjLm8OhtVWREK9I3c9keauLPt83I61vy
5zP+63LWO/diOXQrR2A22AmeJpdynTe4i1vdtQ5SOUckBq7MT8GRSpzTOOOXPVlcaW+Vqyz6C+th
bwIBXK13bnwzuYVbMwHDphXpQM/3xEv5EsyO8/aSN5HLr0tetVZfGNUo4KrthNHUHj00W9x1qapb
YhHhtJ0xTq+FW/8wZkoK98DgVxzzV8aiQR+QiKoT+m1m7c+FHt4MbQmYSEKeZ0mlCX6h/Ej4PrmU
Y7Id6+f211LoxiDFocjSVmHVElKzAQhDk7lVnBDAs5RVpwp+49tb+vol/rlIGegEyGXRVC1R3hxW
VbIySwjQCBK0FGxMFt3pzfj5bRvnPtsrI5uTmpkkrrWMkdaj5it74UXqtK70I3RS9784JWc+3Ctz
m6OJGNIUKkDP7enr5IboW9tktfFl+mR4vU+pOrtR/eZZ8jimtuDu3oz1XGzu5Svzm0OadhPcIBPz
gw/S6kr2Ejf0EJ8n60Gbxp6Py54O9s/pFxuT6DBpqmLouqz/clgGBCsSPYSsMTrBfXLXvpuvjY+Z
4ikfp/flQT11nuoXT5UzDG76mQ4HULPQbXdOrPSrQ1IVlVcEpKgKJOGXIdJGE8/zijTV7MEdTu0B
cZ4rJpxe7IV30q9brCnoiFqAuXmCNG1zNYVAibiZNM0rBelLG8Ko6jBI1kUyFWTDhWxDNNyJiqVf
b8prm5uoDEqGrMo0vWzp61w7iK956X3ogcM/ZTfZO5TfIm/P5uvREuvlxKQmqjy0JjdR3kgRC6ZM
ubwHiKsJz3XyKQLv3Hapq9IRb1m5tCg7EefPMRKvD9Jri5t4rVkkqqnDitX+KhcH9ZFmUusEbuUV
z9biCLPDPJW7zINAF+w4ol/93WvLm08KVBeZKuAmNu1tqHAAmdpvUrmTBp7fUAVFWUkzRXmrjxwp
YxaoAd9wXo61kTgq3bWo/i4h2lhmGeXXeGdV50+N9h+L1iYhHKNOZ9AmFtXD7GnH5Qgh4GRcL153
CF3d+y/O6bpR20+oK6rGq4UyCffx9bMFsx9ylIpFzQ7uuyvVKw+aN39aHNlF18M1vbed+/pAvGVu
c2JyMJLEWpjTB7BPg9uxlyB24vDxbTvnrt/LZW3OB3rNumGN2KnjxS2WUwjd+W0LZ7yoprw0sbnh
CQpgQyphojGa2QfgDoJeLr9opgqRpQCniP5vn32su5Gulm4HIbxPC4R1Sw2ybtFPUOldDGnxXrGi
GzUv0ECIPsaZdBUEij+Ge15/b0fWG/UiGIrlSZWUdUfi5EervotMa8cb/PqOvt6PTWyQiyDWw9Xj
qYfw2B+64+hHR/m4d4I2M51+d3Mv930THoDyGod29ebAByLkxGQ7vKH7cVf4iWvi05nxGj3KnyrL
KZ5Cd2+Y3pln6/UyN+GCOam8aOsyi6vg0B/yA1MrTqGDuMvp7QO2a2kTGYAzqi3aFuuGCp8Kfzj2
fnpXXQBD2nM7O05g63ZKS5vD4OeWek140HzpmDtf17JlYy8eitzu33HfL77hVjUfBiiDiw2W1oHi
EQ6NdKxAqr29fzvn0dq4mrkPRDMUsZGcwuO6fcpB9ekrH94283Ny0xsubRt6061Y9GH1A+qhf5Z/
qJS5Pd0BZPelOQ5H1V6cMHYtTshukHEmp3t1Fq2NC0pTFKPqBdNIkfm0lcYPhI42bcZPqJzEd2uE
s2Z0qW+5jQsGx9jxgWcjq5ffceNUGNtSom7DP6Bxg4PspRe5U10OF4OXHJuD5YYf397r9cf9stWw
2UVwMaoky5urH1Zg5Av6IbasqBBjn2cI/6359LaRM/mHpumWrJuyqBM1/lz0C0+ZNkUFLxwVm9ab
PcoMa2Sq2vmJdgPdjd27cO7RZzmGhE20ILTtE5xmkM1TCynwNRAGbueIMFGfIj92QM56Caju271Q
UVqf9c1OvrK5uRxapDYWXFEUAC9Wi8Uts7/t+iq6nI/Kjh878/C8MrV5ikENG3Fjsrwa3EKVfxOH
u7c/2FkDBseBxo1oSMrmVJRolSKkCiyNqv3dUmRHpHH/zhpMhEBgalmmta1ED4ahWVOI6kJtfqpK
ug75jrM6uwaL0IcCF5GYurlIJjCYolk1RgF23AjAqVRz2Um4zpvQZAOtDkMj2nsdADDCPQJtiAl0
wyAqldwcee8hORPe6SZc1/+zsfkU4hRHSoPUnF30zkCVSXcQ21kuoa/Zs1/RgLuTXRKfO33HEf3M
bX45zy8Mb15lqczXcdcYNq+BwQ+EH1dWaRs+g2Y8lDVu+hLC60V4iiVX/jY5s1tdjJe6/DeOCVUR
iTha08jq1yfphefIR6kH+K4DKDf1Swi/LrovO1u87uB2oS9MaJsMwWony1JbFqpK3QGar11WsHoK
JGlUp0YB8e2rde6FwS1ZwBN00F/AnV+vKGNAwNQPGpBPR/KRBjUeepxi66QXw23yPr3uUmc4Ds7k
mYuPNnXs73qq1cIvC1a5FDppGOjgzc3AYzbUvVbBE6IFDYVDzziWB3A6B1F9XEtC+/HQ2dNkqTrF
CU3SqFBsVl2CNS7FHoia/iT5EiMrjr3m1of4onsfXlAWcoE2ftfRTEZU20mepu/Cfpx5zkOT0OM6
VVjxyDa93vlRDXswDQuww1P0rfIndrl3h+fu8LdKYDx4f9oyNocqGJlTM5CGUJ1FjM466FQsQOT5
+YESyVUAtOtYAAjO3fGqvmO+ibMXD5491S/+AZssNEkVZRBXMUJoL6eaRrbWGzSWrtBBAdYQum+f
6nMhm25BRBJpSPDempszFSx1kYBdRxfXH9xE+yF7y1F3zVtUzMHzjF8nD6SVB05U/Lh3ntcf/ctx
fmF644VRsp5Nk8kXwP8AuSkistkrLDrbeU/ORWavlrjxxEgzm5AsubiDn9xVfujlDrDWyTFtxZtR
+bKNnfmDZ0MKsncJ3A6dI+tnmPPC+aFLqcN4xGLrIWXjTUf5RNZrM3ZjN2E5l3vrFiZMVA40EY/7
+nK0TCMsAwUZndEZPcYSuBA5ssqFDwJTBJJZycPDYidPtqXQ6b4zQBJ+aMX0jcv++PZhWu/hLx/U
Yr0g4amLb8/SHC6RFkiEN+qhvGFewgFd+ptmP80493zj2v9jZ3NwSk1A7gKGh03QllG/BLREVmPc
iHfi12RyqdiSGe5lu2cqYMaqJGECvtfxhOs/6sU3HYcVPYPWtG0oORIjdfcV3LwMLb74ooWzCOJK
u23admdLz0Xgr8xu7qdQTXM9RdN6lBRf7nzlmB5ad/Ii5dA4sZt/fPsTnrdnSXh6WpWyvs1/xx4Q
04xaxc8I3PD7w0IC3BGyKJ76cW91Zz6kIVqqtj6nIg3VTagyNNHStkzlgaMcvGtTxvTU1c5dPHMm
X5nYvB0NE6GMMF6DBEoxa/oy+vQwds/kGV9GuK0BYxINTv8vLa8K3Lc2w7ozrdyvhfdzIzqw8Pa8
9TkzskRnTeaqI+i2eZ0YRZMuo86GrasRU7sab+TovXS5PsSSF2VMEHR17Xk/9jjzKhkEc2s5fWWt
bhMLhZFAJs1oxguV1oNUIjMROHMBGBP5niQqvbdP4blzIUsscm2wyb/0mwsLfug8ssymaLwIRYmh
HnYG/Z1LNVnRnzY2TmRqpAUG8nr2COckN/EnOEWwZXzRzd0ECGR/NyWXe2/e3so2bxHywwtPBlbz
pIKAaEEhGHfeu/Of6s+FbS9VyVdsMj5ViKvvkPwC0GcnzD82FBEN++e3P9Wetc39YhpOpaQoYDK7
6RahcntEGCm7yIZTrhs7CzsXq7z8ZD+rhC9cMIMfgZZr2Br85pTSDDUsxuQMjuqupZ3ES4XLeLij
SbggkzjZ9U7WuHdkfj77L+xTkO51afp5ZCY3U68Udzl2NjBaPCT9UodpFbslkTNp5Ks1y6+fHWje
9QpwJ0gamk/tGEp222WHGZF83VyanYzq/A4T6YMVJ7tHM2hjzUjDEgnEyJ78lEpy8Xk03cwtD18n
R/Sz5+JmfECstbveKypI59w0wdJ/DK/35sXWoliNCLv2M2LSPvUezi10RNWuDwiiIeLfHpBf84ZH
hdFtHWXty9TfK6af3WjZZDwUhQdwLpuDPIx1reYM9rAzGIyaOWaHYUYmh0lLPZMbd8/yWUegSBYY
BZV3Y1tGsRotFNL1XUIe++OMjX6o7gWhc8vAipE+19w8JugPCIvHgUFgsioiXm7eSVp4bcXSzpTY
s4t/8a/Z+Awtg+2goIplM6/1Cd7YD7OWGEaiIK6qHN52GGcXTmNAJLrQRAQLXn/pvIEW2ZNM2xFU
2gYSg1DtjYg9G8TAHCVYkyWZ93jjZQOBcZJq/DMQzW9y4u/e713Em23Rzpxs79KsV3AT9hovrW02
T0iLBOgqIdPgd6fudvweuTRcUPQ4qJc9bMl3b2/guewCRJpOf1vSuaLbHr5coqyiqRB9jAJtowvk
b5jSiFqKgSBFZ9Y2g2zH50pER80F9J4absoMpS9QyCl29QG0m51/z+oUtutXJAnZfeBtpqxuXtIh
qxUrmMhAWm9yu4fxpqz9+rA+pao/NxfVIdgJD871vYyXFjffl96aFrBe3FTPFE/yHs0XTLt2kvfF
R+PDxDw1V3O66+FmOKBIvvMMnLsrL41vPncsMUcj6gn1oqK/lJPpNjH0B7P0zGbYefDORXsvLW1c
EoJ0DHNkmLJdzRJyg8JVKwcHAzrL2x/wvBlqK8hq0lPcer65jRO4xTj9Dik2nZF46uMspTtrOQN7
o9BKOfAPK9vHe5QRwmcM/O+haxb4QXqZH9a6vuRp35FsatCF6QE17dVTzl6Xl4Y3DodxrO2M+Nt6
POmNro3KtUxnHZBA7Q67D9nOZv50TS8eMg0VXlFY2W5rjJJ8WpDGgyV7u3wZbNpRnuKJ0rv/onFy
zgcBIcLfIU33Kz4jXZB6QeP092h2BU41A00T7ZDfyUeKN+Pe+3V2mX/a26aJqCM2UrOWd3XtUtJD
O1VRwtA+vH0wz940jbDAUGVGvW7Tw9ww8ihtuWmV8WUC+mEKSFRUqJjv9evP1XYNyHT/sbS5aXqe
yIPWs32MrJ1c0euvpY+IMGcfIRQJz5NDA9GuSRsZNkkuHNo5Ytmntxd77l0EkEXTA4ytgTN9/S4y
qGlI6HyhNgjbzBru2mj03rZwrhBmUDxWRIuCvPFLLVdtKy1IDM5m66kXJmXr6RitPdLo3XiCsuCn
7d7TeC47eGlxE9bRpWIqK5izFaAAwiV3UPCv/CoFGbVefcSeL2v0jHWbCQy+9u3t9e4Z3+yoUHRT
riAxxBjd5hHNDhRn3xm5+nVSVbtZHt42tv6wXx7BF3u7eQRh59e82extXD0yHdxOwyOcZPdtI2cv
xAsjm3dPpDCMTuJ6IerxQRY7f1SXkxIlX5tRvX3b1N56Nq+czlippBEwBeHengrN5cy6Wb7nR3bP
5ObmoVJp6oOJI2k9hsd8szo7clEmOUjIb9r6Mfb33oOdhambEgqTvweIroS6xFGXqBXVzEVuNWnn
S+1Z2Tw6QwfJVY2IQMvalKfLJkFTEMkbxD1BeDCkce+iqWeOH6XJFcMqaqACNqsq9Qhe+Dqsc/AV
Hz7aQXknqYfaHUlLU5cZwQicqcvOm37uOBoW0ABZNOgE65tFignql8g3MixYRRuqRNeSmQx9IPhC
/e7t07ietu3temlpff5evKoBApIGnOsV6KQ0t4uZI3w9HasqubBkKMymVPhiO+5cgbP5/kura+D7
wmqdFJrCICxetsyuTim6TrodOYkvwFe3jfvCdOUr+bhXRd81u37rF2YtZJCNfoWyqAcZHdHRRsr+
/YohU33uRPwZ57Kb/Z49Py8+5XqeX9gUIbfAYcVmMqK6UH4zje7vHFFZg6yiSwrv+c9GxgsTAbJK
ubLGzUz/dYILUmpIvsBymMRJaw2IpeWaezbPXUOQJGSbjOX4Fd5dxgxQlxnd8BPeHdxT0fCzwg7c
9WLIbghR+CDst2TWc789rS+tbj5gV04JE9c4I9kpuzMfxQ8MzUYV5A5RiwNynpfMaaHtzqgDdGUu
mNzE9Nudm3nuc5L48n/09RAo2NzMxlD/6FUXQegPy2dZ3XXcq2P+dZF/mthcSSqMg1nFfzhufXKZ
Lo9SV+qmHwyQVrIrHsOv48fKcAA5nNTLPazZOd/zcoWbu6moVbw0xRqxIZVCC8xGfDhqOneZPr/t
es7XxExqQgphkwWd5fXV6NRkguFJspmd/j9p17Ect7JkvwgR8GYLoC19k6LRBiFRErz3+Po5Sc27
BIs1XXf4NtowQtlZyMzKSnNOCbILrAo89pNPtT8L91SE+tQjYBthS1gPEDcWuBckev3/iGcuYn1q
pvqtNINe4g6vmBkE0KgvLJ5xBJybB5IE0RuG+2VXEpkr2SlBQJxQ9X0p3XqxgevioFhzE5k2dr6O
oBnzASXgC06Z9z3Xb13GYo1U6ayKkjV6penx1Xxt2S6AnnZ0yM2P8VCA9kD/F3U/brhdS2YMOcmy
Wa6Jh2TYFofgTzLu0g0gMqnHlh30SywwiQd3uanpqmTCWC/AapYppGwRJaPL2dyW2PF/zPfgmN1a
qLRGIQDjv0UXBcbchTFRJJuJTonVNurY4aQbTDiUJ3AVBCZCceADWhXsno/AhN41V/3P6Jto/I1b
l1sfNXPL1Njv1hIwVr71qtG49QcggrsTHuMZQBJdUbOFa1NY29QNNHpQMGNsCpQAeRFU0NSSga2p
mqA5m4GXhD2mUtBl5N0z2koSY0OAmh/KZYSkOYv3+YJxDSdrsTQwWd3mK46yEsWYzmKD5LIi07Gv
mkPrZffGNkNGAgS4b4uHGQO3ubIBJf0gEEv/LRvu1xoyVgM89jCsFmio7wYgA7qAKkq21E1FAESZ
HMM//6KqQVnrOaGMvQCOCEheBYSq4NuYHUzTOs0IrJJbByso3VKAzKTHyFfa3Y2ZKPnjusnqnMm4
VulKKUlK1BFrM2XUoLQMmsmL7lOM71m7EYwKXj3edqde3wPDVzxtwDUoG+jLmIVFR0Jjon4OrAVA
dULzagT0SFMD97foMwsgaKKXCm9zCZkCxi1RdAAD9dsFtFJ0sKQMUF/IcrNLS/ELYyNvYFBYR63+
YFTQfkWeQjP94lkr3gmDmgDrRBjmACMz456dbmSFQYBVQ/miA+0f3ACAjbsL69qVplnkN+SCrC2t
pTEuGhRLaxb0WJmP4UndgLrE0++Ta+obOr60FbgL7/utpTFeWo5yF5sTuhzqVXa5bEEy/Lu4CTfx
FTB6XgHkOe3SLfgUzkslHzynIuOjOa6VAUzTyLAB5Qx8S1cfb89L4F6WWGzHXjzgSXVQan/0iqRa
7MoZ8c2iQ3DXPNDKdOq9trATV/MomRbFcJ5OlmpaFpgvTcxWsMlIECzgYKCXn1SOyy63O9DDBIDf
Fe3zchMtywFtuC0btNLPSFINY1oMegJRGyMGyQeGRYApDCo2F5iLRzBeCZdNuMq9i9SYVzttFiv9
2+4HrmIsontaeaBhd9SJveW3DZroO9F58gxzpaXGOJ3RBIpp0ZtWSWUvs15GBfSC6JeftxORYoyz
qVma0U4LxlST3u31EHhKAqASkR6MIYItLgWuJCQM9rdaPSR66Urz7rwWfGtffR/GoRrgQoYOhUZ5
Z+9A4rjPsYfYPMXIvpfNiOB8ZYvGUkR60d9X0TixBhm8HBDZ/ukQqzZ56CpuWaJg2m6z3AdwLOTG
Pl6NomqOSDJz4eEtVSSAEscGa1+7jf3dxoxzJCqTiryMHSTC6BDwTiUqNBz0P91t5tO2BdJO001c
QDoLx/ZElshcpFWWTglYCok1GdyjNiZhuleBlfDSzLVLMYHD6SYdSHcQMWyB+h8NXvoIPOgfFBuB
NVT78bItTiAU/aYJojFPN9yeGgYEZSyOs/PguQ4fTioItgPAk2V/ZADQCnTjisBUBsA/AKXwafRa
A5V8GCQQ0W3zH+U1MOa9aCu/TJ7itXgcffG9a2kaZgMMaIZ/PzpAPQKLCBg3sH1wou9s3cXeApKu
5LHADaMXLuA29wIluZa/EslYvh4FSwwobIr87aPq6Zvxt3M9YM0J49Audo78cGsIPh2347RWk5Kj
lZ9LYOqRcY/iYH3Qtu9pCA3UlgCUQ2fpqbwDjQbeRcX1fGnv7fIgLlLxHXGlNOMYhJYdgKqTtp2B
yQ7E9Ata7VqOM9DE3NwHU51//piFKjN+At5tMMS/XQp+vwkAAekGR/kqv2vvutvwaFy3/uwv4GwA
x8yFuncOogkffjiHt9gmMH0Mmx3SLBKAYKuUAtKotOQWPh5PP51rCyVItKe+zz+lX+dV5hvWu0Dy
rtVHzkCp0/fkoAnWUeLlYWqM42ApAicVSWE8ph+jPmhILYxEe8FyzHuQxemCCSHh4TFOMoGdOjap
wwDIiGNwtPZx6udwTOridaf6JkarSOCY3MC6+l6MjzT90A3gE8CGfABW3Qesi7l6e1Br0zv/mXgP
ETRG/7ELxhW0EDSuLa1u1iFq/L1zp6vmsZNmf0r+xPWXkgrsbaoouiq6qjMZWLHMlW3+jTaV6qs/
MF/ngTjETVW3vUS17U48vcuL4hhp+0ckk45FrZ3KM4lccmvbTpIPrrzzR8jb0LbWIph8rOosI0/J
CKdouHQc1S1bZddrIZh6T/kC5gpDOwC8H+3ErUAy1/xXyjFOJgNsSI7+evXyjKCCDZbLDKyGFxi9
wiwUWr2u9iPZiArQ/AC6ksu4XYTRHA3QmxRAx03zq/8WbfF+3RTX/S1gIfe6IDPkbWLhhDGXiTUo
ENy8OegqmIxgSDawf4DhwP2yxYjCTrtI0F+8szoXLMVehu1qXJCX7U1ygTxR8kBgK/BH/km//wJG
42S2mrquyR8VXMhoTKXtvtcPgu9JlsK+YrGUiWoEJiFMVCQ+Bk0HJKgjVv0pnZp8FLf8+iryq32z
qQ/FcXwSFSW5Sq3EMXGtKUKQOVKQWcyDUlwN07de+XleJW4cW4lg4hjgxoKgBWIu8GWtuxAov0qt
bjMJTYvFCv3zsrjjTuvjY4JZjTJ9kk8wE8ByHwA+vrcPtHgPltKdaH1DdHTMhR4vCqDMCRRmkq9t
u3Fz7TYw787rI5DBDhqB62SeFGqGavOTVh01QOn2rWCijxse378PC8GQVWFTvXlWh5mbAqVG0FwI
7mhVYNUOE4JLZZTinrwXbL43s+VJmHi7XHylQKAyD/FBfpZfle/9b+uJeg8jpuLaZpPcCQGg6POf
8S52i9WMCsAN0/Bo/BhfL358oe3zXQrY5H3qpZeFiSS7OaoXoHA/TYKclzvkvTLNTxgNjlyq0Vtq
j43o6CW7Re8h3vyFZlDRZb9Vb6wdRTEQSfmDCKWGn8GsPjMTWMIJKzUA6qVF/6qjSwL5i+3rN/kD
ttRODbAhRCmvyHiZ2JJJ2f+GsqD/phsPTYU1SlMQL7kyTNoJoiHHT4vWfQ546ZxAWCLHqfzGTO5j
rW9BZBVuznsi//zeJbH71u0UdD0h32MVuN8Ml8ApwwuX3mZ1hBzw3zwZuI75z1TLp5XrRumAGE18
uhh9PKV6etMaou1QkQj6++pWzUYLxC+kFGK0VyqXJeYDBOfG/UIrLejvKxFyq/7vM73z7TutBD0c
4S9uc6/2wZD1UD6gf/IvHtIisYzxhVpUAooFmhFd2eX8R27c9AToTnwyzN5hOBVczZ66F+VFIrHM
ZWfOlU4sVUCYM/p0K+vBRQNqKsxIi9CW+Snn6lyZmy4aMkBL0k2XPoJ3cQeCYx9YXZf5VnTPiWyE
ueckMHaHFqm0gJt6aa/z/JvARHgSUHL+T5mF3esDTWWWgknxb+1Z8eONUu8cDEjS+JZ6EZxMjJw+
nZcpEsk8QxKzqfKE8h4QYHpBfFTnbHNeArfdu9aKufNAgxiXCokY26V7HiN7U8bTS5vHd6oxEqHN
McLYfoUdPxATnmJb0beDnYg6pmRw7I23/hXMyySoFiUrRpxtgNE/dNHGpyAEmGYQ4CGbayPYgb7U
a1qLZIJKaFbgsaKk5W9ZJ96AlIfeBgReB9pc59f5g9bIAM+pSD65ijBD+J8q3eiVICN8mK9rbH2U
f2gUsPeKQx97JqppQPd/BL8u6GaAxgQq23u79wwsiQB3Dr8O4Uh3ACW0B8cLqOh6vwYNMRZLvGiP
N8VRVI3hxQms/doyQFLoScH8ZjSSQNU5wTjAOubr5j3Yw8F095VBqLUUJghmnVVEyUhSAAI7gu9r
crbnD1+kBxPvOtMJ07lFQqVgVtwwAW/+7IjAnrhvzbUaTKjTTazW9zVWjPSdgreftp/21hV2svHV
0AvYGf55nehUWHtai2MDXtHJQTjj1NoG1INxC8pzE6UlJ77T5fvzogTHx+b3tToVwB2BZmYGVo/m
JV5eAYR6Oi+E2+NeKcRm+EETWEOiUyTyMgycPIenZUC7jdIX+RYcBrHuTcATEbcfuEmTo2uEgKOi
iM4ua5nqJCdYfI9c7QbjW355TJB1giDGx8IE0FaxjSYCKuBu2qxFMtEHFMiKo0c0mfenfWyvCdIq
ukGqi2b0a/tQHfOb9iIV3CZCoYw7m4lqLBk5WnKI9+FJB4wItNwqnrklCJEKdipqn3KtdHW0jG/3
YA4uGoKbyOtHEH27mfTczAQoKWIu4bufjiEJoGopAABi7srC0EEuTuCumB2QMIYHrEMPFEkd+oCz
X//6FxtudDV+8kAsg4DRGRiKOrsNImdJMARUMhg92VM9kARPGFvtXO2YXCSgj9ucdxCuF2KZECVJ
9Hgs9lU4D3EtgU4IXlhd58Z1FNzn+fN/J4Kxygl0KUVlw9Hz8E5OH8t+xBvl53kZ3BaDs9KDscIA
oONjGuBDEXpPGLot3pe46kAGiO3AaNu5+WX8ABa/i2iTpJvqSvTg4z5xHUvGyDEGW3QMxX+8ibMK
yGLpgoNs/M5PW7f7VX5vvzWBj76OjkJMeWhvZVf9CXPFALu4ycJdjVz/AOamkLpiUNPk7QeEpwoY
3q3rbAtM90H3w2CgowsomBhL+sBl9I1RiEbMzcoxcqeYmCBVgZXFfAJZGvRUC2C5wJq8IMCNDGtv
BLkhqtrwvXIlifH/KpDKMCZJnS97b53J1JMAdUNJ8/Q72zmCGjdZ6CefXMljvu0ySFPqlDhaefjW
YJFpDF4E5kv/wycJ4IZA3RMrHECb+Wg9fYCieanCfPUr7TV6aA7TM80OqUf5j3WjH42bBQhGtL8o
/bB7t3i0NQ8l2PqwAP2rEmKacPUF5iMQ3EzcwWwnVp17qe7egkIa34CCFpRcom/IjTsrEcwnDIbF
1hsZCldD1YAeWrFbE0SzM0JrljqmCDHuLWx+OuCVPOYTthEYpg1KOu0r4znByPYp3Zeb4jK6HPzJ
twZPu4i21V65WzzrGDUopy+2N4N37l9glPPtd/VjGFcdwiILIgM/htqRw0PkhXeASfWku2wPIJed
9XDeukSfk0nqgijvlhKEmoDGcHK3q8C7GVf97rwQ/gfVLRsw2oC+YlusS1yaRi1DSKyBSVLbS9n9
0ooyHK6bEIQ9VuABFMl20CwnDmoHZ+fO00sfAZmt2fSl5MvYWQHOvHdeo//jM71LY16xmjo2eUmZ
Tf44bqxtibu/9dOD4hnIasRod/wTfBfHPFcbkPOBqhsnOKDrGQTBtgcPujuCkfy8Xhw5NiKMaZg6
KCxUduu7bSQj6Al7yVSN331T/rbr4E+R5II5Wo7V0YAnSpPYiMF+OaNOrUrOJIH81gUBshuqE7A0
2sN5Td7SL8arwYADHCmMqLwt8X4Mm3UlaVUwIDAnl2AJ3RGKq/bkXIMgDQs+YMnCrWtdUWU724x7
57IJfUlwNfDSfBvpE9I1YNciejNG0rbofQLzm5qB5WP3kIJT2g0xu+LNr0AXnx/kDjctgPzOa867
bD+IZU43BAJdMVfwhMUaQW19k+XDts8loFWXXphchEMNNmbaahboy/2qK3Xp76uCg9aGkZFMkAvi
dXS1/jTqk0Az+uWfvulKApnvSkIU6mU/dZBAJZT+pAD+3/YtT32maUz5QklcgUD6QucEMlfRWGkG
7joINK9M4H4bF8HBabEcLWE3YcQyhEAc/XefxBmAXAHegmwAJPajfvLUjVVKJ0jBn5IXBeBFwaOz
6TbgdHXVp8DGUJyntkIIKl5Aw4jrP6LZqVMwf3emubyJlr3hEEYHAhElJE9ZpjU88CJtBNpyIvYH
kWxiI1dT1SQINhrYjHfmUd9oP8GSV+7sQ2W4gCl4kC/T1+wINxEVb3lvgg+yGdcchqVyGsqIpQv1
uDxoF/HRujZ+Lj/1W50QGbywd/OX/ib2g03zKhTP/dBYw8PjEbBtOrs+1pop0JoXxHOgmPnNA/jb
h/ybonvq75xYUE4THpHZPs5RzJl+61jHv0scz95Ghqs9ptsOpZf9+Y8h+kFM2pEii2sMumDw0MUL
4DJXfi00U13dn5fDjRGWjBk+QEmBB4qx8Ki2rCLsEfmL6HrQrX02x1+JQu8S2Kr5KEWV4XSIb9ZU
7NpF+5EaUiOICwItLMZyzciqchQGMGjR4ttIBkpi/905WYx9pvkEwgyC7oj72B81xBxTIIHv8auD
omC7CqZVM/TlRLjj4R/txt6B2cTDgCHA09BvBWzgsRWVZnilf1teSWQuCFMeqhiX5d/wrVxiavQ+
u0Cn8IBg2gnLF0JxzG2RzuCO63LYGjnZ4gMbbtNdVBvaK5N8EQATOcin0L3Sjbkp2lAzu56QQIel
KJ7GtjAvbSUIvSi3gO2dVyBMr0HILMdmLULR4fruSjTF2dWHnEyjj6oaFl9NoxvLiWcieGloYgQi
6H/yzk9K2ohaGlIaNKYYk5lBbWZrtMOshsumTx8LDUTW5lMBqN6G2sv9z2HSv+JrK5mM0eQAzDSa
AUajO4M7YzGhUwWTHmQH57Ri7GSRgKhl55DQWT/t8WpYrioRVIFIBGMdozHmeaPhEw3Wz0z/Nhqn
SAhMQId/Tg3GDBzDbOIhgAxa4aQRKQxIPRESoQRIo2ynn85Hcl5xF32ad2NgrowCTLCGNcG91Dtz
1x2yV2XfXTQbEGrfDtdY9f4aGRyIplYymesjBYRbXSrQEQt/JwyLvFDjOkVbSgYZ+o9oIyqB8l8R
eEyCttNAtYN9VTbZ0oExFUou91J+UycHExzPWw1MiakXHpx5Yxmu2gPdckObVa/pg4pMVLwVxysh
QvH338HcByPAvkyV9s31XXBUUwwp198CX8cwI7DAsWNVXBNno3YovmXHL+UGK9mM15tRN0UywZOq
jrWpjcZDOx9wi0B8T0S1GG4oW4linL3O8IHHBaKKtHCLBvv0arBNMP5U1N558+VngCtRjNc7Nu6+
jjA0h+34GIGM8jaBx8j3vR/t7af4l/LHuaImBXLfl2YnMiz+7bsSz0SEzpFCSerf7sK/tfwGLzKs
8APD/pEQIIS9GG7OshLIhIe+CO1kHN5uQ2U7HJbDULjhhgQq3vhrAUS/8L7nRiRHBhA5XvtAs2RE
gl7UqQxKstWrzm8ORAYloaEsXc3AKABhseCT0n/3KQCuxDEBCTjbjTTRe0JBHTuTS3/C6ktSj9uw
V/y5EdwaXFNdSWNCka2EYxuG5BXFay1NQOf8VSWYpul/nzdUfpx1AHVGiy/6p1XcSWr1PiJuFX2n
/0k0t1x2k7E301t7dE1fOxabRb2YKwVUmF+YtafCM1DQ0HQCujmjY6hNgD0n3qug1PO9nTrhbqil
5irt6v5Y9rIsqAtxU7aVQHaaLDUDo/37LFMA306NAu1KORHfZr7NrlTBFcbL2dbSmDReSWrbGAq8
eeVl3uV196Qqw7TRS8BaaCi7ail6wDFmH85/UJ4jUvMOHTywbSJmwoxX6Zrep3GvgzYRy5Yv6Klp
0a/z/z+vr42pmHcBjB+AKCQIlRwC+tmbvclfun35HaAKaL0+Ozvbdo0fS4YxL/FMFP/76Q7tAOOi
/rQJDFbaOZ4xzemOsg4gcrkF4rNzCTDoxBvH6MmJzJtMasBN1cBFDS393khovXXT4fwR8CKBsvoZ
zDWST8MolQr5ZmOesDO/k0NzD0jWQ2L0G6sp6y/kqNjcwMY6wGXBwsL4yaQuQCynLCGOG6yIKU3q
YoE02Z7XihdxVlLYEo3eqNY4UPITxL9TzcAu3Itc3E6VqJLOl2OD/gMPdGjFGuhkD3JFaP+dpp26
EokO4MjDCNwYsohziWurKqiAgEwOIFAI/OgMAMcHYKqKa9AYRxS0U31y06CPdkFY3wetfD0l0lbP
5d0s256+lPvIMPca5hSj0jw1o/E6OvE1Og6ioWTOzYXVRmBL46ehufd2e698tCtlRc2oGtb46XXy
ouyje8ebn4tr8J7cObei0RrO8+CDOMZex3Eu55TqmkpbeKb0J1u+R8uwO28+vCWAD1KYsw4KtPlH
6vVQ9ZQY+NLf+i8C1ZP3S+f/l8LIyFYnaEp6HdUthMURZtqdbXgEquT4SpQRuPkFazB0PszN/0Ez
xmKdyhzNoEK1pOwt145CH51DQXIhPD0mqnYB7cjTzI4hAcSVuH/MhwWAYdsO/Z4vzMtCIQuZE+qA
cEGyz9Xptd2S2Q0Ja4vqtrf65yGWr2sjfzj/lfh29y6GsbvWyc3BJLwsI/1eRg+TYbsRYIbOC+G1
QT4ow9id1JfFXNA1i/GHS+rDJP70U/JerZ3qT0SdLSqIcNVSbSCI4BrEN2HCsVEtCcjeSWDU+pVx
rEA96wAqSqAX55YBn/w/Ytgpta40uqnr8JE6/68/6S8nO3FTzHRqXnJBBI+am/6MBH7MNfaVWCZr
CXt1nmz6aFn1osuVGwrnI3mPkw+aqR/NL5u1Us5DaAZ2gUfaAqaB/vhBuvryRP8HcYy16+rQh62B
71USCIryM5y+Mqz1QQRj6eMMGpOIoDcbtPTD8gL1im3kZ09Gs3VmNAGTo/mVmLT6TIzVBxKgMTUJ
Eo0A2YD0nFiirINr5poBNCB0izDyxnylMFSdCo1ASJC1U5iEz4qSXteh9Cqwc5Ec9vPIrVEOb2dn
7kf1oO9iYJIFfp74FkgnQr+8nH2CnxTNTXENfaUf882U0gpAPI58R4oLFwmzp8aGyIfpjD7dHCsZ
7FdC1bZsyNIJaRaofTeArPLMe3VbbpPfogcxr+aA8af3L8ZciuEYjXIjvUVC2dO26Ejvl4vmSbse
imP7TBNRxSbdgrBvl18MCI9CKg/6VOfUZS7KqqmVpJjf6mfy7BpA5Ke5U+k7TUeV4DEWaSz6hMyl
OSlhYEigT3fTqr3qbOvQObYIVoY33fbhVJlwnyZq185YOcQDOZz81NxmDxXUOmCrGR0N7Tq4V6yL
BX1EcPhkV6KqA/96e/+obFqeWE6XSDnOdNgaz3LkWc/1tYk7zj4ATCrzEnOrC/dpRDqziD2DmYPr
LIXdjnjg0Z2ax/fJlhrFy2YOtvKDc8RNBO5H5/JLuclKXybsLGGu11IN0ZJWHPJiOtRSejlH+vZ8
2CHTOGOqLKiU3I3omxIQGAivBg2T4HqX+qNhjdk+tIGWfJzlRXPAZ2eYL1pSqAIoId5T1lFtjGwC
FB2Uymyvw8yHECgxUJNuDAVIpmHoWRs8XdE+CkFs6Z9XlxtkMaMJZGsMYmNs5eOVC+5fKRpwR7nq
/LLED3j6pLkIzYrrjSsZTPgZO1XSU1oYMHLgpqjfIkfzzmshksDEFyuphlJN4O9ThXfweGX085ci
9koJJqQUddPXc4qa1HxMY8/aktX3z4TFP139i9FZOpNPZrgSxwQXpa7BgjFBo+RQXmuDVx9pVkDC
tJfeYvk8xPhQMW7aC9FaPW83GMSy/xgEWwrr01IOgU9P2WWJuJVeNv0RZU1sCIJOtnEt4CINaJ12
Hia/Efq2Xe6bz6HXAC7pC+joH34Kk3Hai94qUYM6bjRhR1avonBvLhaQWdpRVBzjVTs/yGKiizKb
RazQeROy7XLZ3c7f+t/THt8YXN/yg1kDeUcYwrlZwOqsmQynTBenz8mm9CsZHAioO169dn8oqxFD
zQtcxKC/r552wQieSoOYrO3sfhj/BPKv8y7IG/9yAG0Nyg8wKGoaW7sAHUCt5kT33c0J0ENy1cIA
f3CtLKWvSprl95oRulO+XGWdc1logX9ePi+QrcUz+hkR9iIHKvoXsnxhqD9CE1vIkyG4HXhuif0Z
A1N1CmIm+0C2Gwnj9sQJ76RK6IZLobi2FgIIqimPWrL8Pq8T76WHm8ABQxXwDVGq+vjNUpRnooiO
dGqjzVAZe2e+lMZx103GRjVERXCubvhulg0OMKD3M1eBuqhxpah44Gk3g28f+10EyLAc8MNl4lIp
PEGnr22BEH5eSfowbKQjc/mPWPpZK8MsMM8S5DMVA4baz5faywPBR+N1MWGS7yKYc8Qk9xSNC0QM
W9kDKZSMoY/xuDwr2wLI2SOAup9C7PqntwOWJHYiDH0K1ecUZG6OMTJ0a64hHUsIe4LAIPD87CjK
j0TnyNwYjqO1bTdCjL6Mm9RWMSCUCj4VLzdanSObck7TEk09UQkHavI6G+EG9rJZ4vxQ1E7tDlW+
TdRU8J5VeU6AQi1qKuiFY2uN+XjWMIxDTuQfjT9vsFtxzHM/eVCMjXap7G0/+UOrLPWhv1k2xrFV
XecKs1EbMIFuChQPfFEHlXfMKhFTYRMBCOxsftgpU7u0VHO37N2kBRtDFlHjcCVgCJNWvMB9yE6S
9bUT1rqJdCkLZ7+NsRDdtyKP4Pk6aA/+kcFcrTGWkwyzRmQJvlkgGWpA5QBkuxjAPeltdE1Dn6kf
34uSTZFmzCWbRHNppwWi56Jprl09BPLXXpoWiAxtdC1R2WeCmKS1TS6PUIxIaU0wgJiefRgw1khv
3PJGLYVvIr5S7xKZ+JUVuBMwsoQiupSfhql/6Mb4cD5E8h8FK60YH9Bis18COjhaaBwwOrfBEjVg
btOX5NjvNUGuy9No7eaMcaRm0qI6gZclxvUHgEeNXQqIYHNcIkE84Rb81pIYg5jKXNUj7IfiOSl7
BbaJpI1+b2O2RIb9ZVeisgCv7bO+CFjnVbRc0hWJJgMw9yvtq4MEPpP8d3BJGJLD9QzoPVkMsM9z
trWWdN6rG67VdAx6USFLv6qwXXSJNZ+7ZNtdzLf5ZYnBHRBO5fehL5qU4otFh0vWQM+sfeLdwBMz
WixEa8k4NR1I5tMacEWRH2VfwC3Bsb5LYj5jFgNa0LDhAnYX+Iv8Y0qEhVSyuc+X6LsIJlWWTCev
dXrhOfd/F1+aPY3fJ4A7F3Jo0v91ThbzvVQlATcM0aHGlh/sKirYym7yVG2qHwqY6+d9Kn/J4961
Y6LWMNpRIhk4QNB3YoMY/f+l2ghiCNerMcehglkOW8MsK5MUymGJThLMATdLCRQbcLgXgPtD3RFy
sVD3SqDZoiEuvsutxDLBpAK2Z4nFTHpPqn/MOxtVXEAXo64vv46v9o2CwqMZuqKkkg7s0yc0ABKr
qzJ4XTXmE2KPb9AsmsYeUpC8NYsfxSaQG0U7L9wzBSS+jG6Z+pmJvNalOCwi0HVgeMNLcYhW3t4J
vhs5zydVVjKY9LGuh8RQesigGLmgIJRP3rCvfZon7kxP9MF4a4mOtpLH5JHKBOhGQN5Tsjz5w6He
9d60dfYDmAjTTW9jlnk6RntsMaeUJWytjelSGbe7+lJC+/5DdBkHswqbQzDP2WgseI8oJwKS1+XU
F5wt//thBADL9CSJ8bu8ywJDWXC2nU+LL+kmjo4W9hEBd7tscr+r3Sj0DGGTmmudJiiBdYylU3Lw
UTO1aLKiBqUDig20LFz4HfFAEfS0tsGY408x8Sj/qwK7Hn4P2MZPA6WlOoRzBgymtwwiw6ZgtE/t
zQJ7AkHb4Pe97zzl3//CvYXeMLkOrCw8jBdq/NK33lB6aSVsN3NvqNWPYu6NKZM0ORtUxCMpuA8t
IOKg4nNKeyykz4ohKthz32Eracyp60YxZIkFw84O3aHdAWTuYGK+S8RYJFKKCT2gQR7sbsBJZzJI
mFBUegxG7J4mMiah0uH5vAVzDXilE2PAZu/YbUSzFZ0Ubm31NISld14CP4CvRJC+Kzfsi1xtU0Um
HwGSOKKoZ1yY0olas4sHqOK7ud7gvg8STxQAeFPQDhg7ZeRHCgG6MqEonqqxbUtEAOqSLZdJhMIO
Ki+e9VTuQgBEW7v6AU/2qPIC1Ud6f9/jzhaSNHI7Lauf8Vb5Wp1AlWoFLjD8DBpgqRe3jQHLPe07
A+9MxevutAkL76IbjJ8bvyv/NhiyktpPSWIWDswVM6yXFgaCAPdv+91mardUbhU3zYR6Mu7YalOk
SgMk0kt7RM4IlAqsfyEhNzyTrBej9cKUnBsLV2oyXhkUUxYrBoTS7mEJrqnG1R+pz6t9T67Hy+EU
9674dP+PePiPab2dxep0qzjrK6PFN5WP8Un3yrv0TnlYug0oy//iCC4eGvQZEMB7L38GZCkWC2I/
jrcoHv0LfDzuJb86BcaPp85Ef2HAz5mxM6TiRlBaJGYo+x/MPcoYIs8SHTrj082k9s0iQxwWEvfL
fBdqj2Nmbs5HDn4gfD9i5tEq140eLzRMpDrScQwwizWpW3mct6Yu2h9XeEUiHbCTOpaMkfSxldK2
mECtXdP5HdNTewpqt/RKT7sKbonCrLkGG54JFpN/8VjgReC1ZCY9K+Rkxl0F+yXk5QHueVhooH5D
GylYVsJ2/vYrX28tkgmLilaDeYoWzJwZAJHYer6x1MAzKrl0z39Bbt1hJclkUrCpsXs9mxD7qZqS
+doT1shToJq0B5CdotX8BYtZi2PeCvoSmm3ZIx+w0vgox+gzmb+L5M5KBTP03KG6tSAm0lV2hXzQ
xgkmSAUKH3A8/uBqO31b3oiqvzwvWIti4huWr4gtFumrpJ9m2fJaHa1z/cUoRXNhfEO0aOEBe654
S368p/NOLmbHhiF2cu0VOVZqnb3AHEQimLCRLPoYTgnMgXgRNd+4eOMvpTwgcIeT/JSIKzYikUwQ
KZHdONUIrRr1Ul4881HZ0y5HtGwG21NfZ3/YxVvRpcQVSt13xwR/8SfG0rHsmklO8XqkWuIBhCro
cRqNqFbJy0dBqgZILVtH851Fo7DlObax6Y+UpbiQQW9pW9W+t/6ArBnEG6lbG4+q2fiCT/g58luG
RhCHSKowTKEx5xllRls3DsYb9B1Gxg3HVVBFp5sGKNPyq3YkXIrgWtTJ5SQzH8UyUVKz2r4sbYhN
SlxxEwAKyemAgdWM4LakrRznv9WUiZKxvtjBQJomh/S6v6a9RALh144YPQZUYQSmtUok8/M1/kFN
9slqq4Gt5CQzuIpPBM+SoqLex1h6+Df9cdGpsluCwPlwppjEjUfppj6RioDP3Ch/FDwjxRSIAtth
cUWsqm/nhcRl5mmST9Kcu3MhijEiIUy8tHKrLSsSAsYn64aIaGpvekqPREWG1s4P4xs4fEXfTUds
/Fhj+fjd6O+rbDCx685xyDw7P7iLdDDQ1Dvb13bJddB79PHEzX+eSEfXwUBqg/3FkRlHzLFZWea0
VTG3P6WodlPn5byrcwUQlqkCsECQXDP3gRxPdr4QZ6RVPsTYfelFIHoiAcxtYMdGNcc0/V4Hl1GZ
7mJj/P/zvACwYaUDc0ipXC49ljOQf2A/6i6+pjdQ8QSUjuhRfQWOG1ZeRTxWnEmQjzKZUCWNlVFE
b21w65DNp8wovSyyvCp8NaVwNym3E4xecy7s6b7uK6+fryfwRU6xiECR5whr3dn4FS8yRq6he4jl
gi6tNln5x5gy/ytWgokzS9fxyGYHGsoorNu0xiXU9pJbx7lbdN/PS3ibB2adywHLyn9EkB2tnKuq
87rviGudMmTV9m3Lb6+xlPnbeCqvgHl6yC8JZ3+8twG40rvKj/h53peClI9/mu8/gvEGte7quI7w
I6bkewjiOn0uNnazO6/q51yPTOddCOMRSzTXpSYhf52wORHJbpTuE2xLRppgSFAkh3GLOGycUQPB
kosVJ1/LHbcEj3As/5aW/3/NDI9SUL6CbhzzjsDM+vjtxtmIx1BDMUsfugc7yu7GArFKK1Nf0aqX
MAt/ZnO+aWS7F9jlW4WesRpIBgg5mNdk0GMxOkqKlGqZilyTZjZQv/eWvQF6hvKuBvbS4IHpt/W7
J21v/s5u6GY3dppnPSIP3eDjXmggq7b8uvIQ0DeFqIDLiXwffhsTIuQZRAdxiPMvQMRZIZPKe0HV
jSsBhGhgZQLZqM7upwGa3NCQfOILg0sy1XAFBcIZdPqV7AljwFTWcAkZCth9P35bOaiNcUmhRbuR
bmy4IBjWH/PrfLP8NF9qP32wSzf/ZUyofMxf6JpjD2ElnDlCFWF2UUl4MRv7KCkOKPYLbg+Oy38Q
wQRQ4L81SdxCRK7Ue5T6D/bQ+k2n7f/fTg9ESmwry0BcQ5bARBY7zR29neEifWZvJ1n3elnxHP1l
Sh//O0FMdLHUum3NigrLJpBFu4doea2wVau0IvJNTniBRugSmCqIdQGd+NEwhngCcEyBg2sAVxc4
jTuW9TZM1f0UqwI359rgShT5wepuCNqp6wMVOo3dJLmhNF8ABp9gAO0Me6bqpk0whpZYp/MnSZb9
P5x92XLkOJbsr7TVO3sIEiDIsel54BLBCO1LSpn1QpNSSq4gFu78+uuRXT0lRcoUt+qhLE2l5QQJ
4OAsftx/2flvrB4tWWFp2xSHtp1VZffKUxdZNtaoYAdJYQd7+zCX8bnBD0qr2O4H7Xc0XhGSHffi
G0LGkR4KbjKpdlNSplRt1jSITNKdT/e1DYnDU0nsh6/2jcmjGkegxtGjIP4Px/J8Hs4G/xsogGJh
gT6UP5pMnPBYH8VN7x7xaNconzSMr7BnpQNEi/Oz6VLfVHeHbH3+IV+6u/b1VNz+kZdEY+CQzR6o
ot2jR5Q2ALTtcDDZBxvReOdZ4f+d0/3GxNFTzUs1V+qwcLhzI2vV+9wOQn/xwIl2avj34wX782mO
zgLrHGlnB1Ps6iCWJfb6C/QT4gNZxro9cMPR8/K7ioL4lJrbh47yzTMeHYcepQnMO8OwWz1R0Mta
cjuP44kjcMrIkfeigalX+bPkPLWRXUG4h3Ubbz7BwnbKytGdBsRsk82HOroa9gu7nqAKXv/F4IuD
SBqT2S7m7XG9oDz03mWRVQy6oaYKZ6t5dgoD7tXR/9GCKDXytTzFF3O8xX9aoyjpgc4EZBzHWdys
QZ7ozUDg2s5gnWPH93vEoOZEdPyhFQC3UTzH3Pkv7smepBGFA+zJ7Go7krMYrvLSH05AOY8X5/As
jg3RJsiXM8AyjoJJWcqs76YSuovVeDGsIs7N5UTW5HNfe3x7HVs5cgpUi8y3W1jJZJkGCNCs3okp
KeI2v/vc0iGAeHuNHFs68g0g0kHq3cNS51ghKRswa5zn3EozFJab2Ut9tSUvn5s89QqPfASQzLqf
O5i0VRd63ISO+lpPD58b+Wg3vF2nox0euIvwtIKRqhSRy4D/KE8NZ3+4SATUtIibUGM9DprQTnV7
t4CJvLjo+2DP6ywM/DaeSPMXHfjPRXpj6cjvVNYoSlfAUqa87VzzfU/WPBw79lST+USq++HqvLF1
5H2E4oPfHmw1gu1o1fweWOwrgH8ndviH60Px5hwHsDsEFu89kBCDq7qhrkA4xOvErKT8UrHVvvl8
F2DG4KP9zYkLWlh2qFAd7e/SlyWjToF94FTWEjkLEXvlseZWKbt6pNLoe1Pl1Q9rtazf7a7MrgAw
A9CQ0WzOk2Ly2hdCp+KrCZaoEVYyr7V8DequJbERExpkJehfQ9Al1ipqTbGA1I91Rf/aswrSGS3e
5gABDZeVGDsSQ2aBdAwqxrkL2oCuspsQmuPZOIS5bK0BOomLqRCm6tVpvhG5jmxTZdn01LX+6oRz
WzpWxEmw8ltm+nW9WqVU4mteTxV7yqughOxeyy0zRUKW3XMT2H4eLc5UdrGfMZa0DcVM2armnEar
GZZ5s6C9uYSdQlMyKpd5xvCCVyxXNVSCH4IuR2mohbqUd7YOVl6FgaooKCjUyi51dyCTnyw/D5dx
xjSV8pz6IquQOsxdsAY7J/OmEuOUhA+wtQ4qLg1YTaPJqftytzZ1UyezAh35xvbWCdJtHFFd4oi8
h8gE0lJz1ola3vO84K9mNkMViVx4Vrh4lgZaInNxE2znhhdDVLZazFkelrnKLRStZU78/pbOg66C
PNKVAQfibpZTB5JYVI9KE4SmtuZCREvOsZxQqcu8Jq3rrLOuQMJYw9VaYiaX09INYJd1MY1zBeoh
7YXzOs8mDQYL1HWqQz52nZGpm1W8CNrR3w8greYBNfshy8/mQeXMizDtaRje8VyZOclI0JguzNxc
rTsrWLMrM0xrufXdrqQ726o9FK+snLyMY09cMB6Wk0zBT1W3N5QJf9gMLcAk8aFxGsQ9b5ZMhrlt
IFvQSOX84F3RJF7DqNzaKhBjbHmyaC84SitojRjf8TFQNK/TMn+t9SiEkxArMIEGBdas12vL9keU
BW3O15uxpsLKL7xq9p0XX3Zdi5thpgPpw3oaGhp7DgFX0n7ovPF+cSAbcV6oqXxBEqJR0BgsZkWi
U92Ny7NJbFYjG3pRQIreu0BkohuQBHNr2dhkhv8s6XcLitugAgQ9b1su1VOTrSiYF90cJBKk6t6Z
bwW9n3C5WON55lsLi6p54HTDvYqqxLb8GqwsoLSYQr90G46y5lTWqQqqgsUulR0Pu5XI6g4ZqMSo
L/BZOnXLmo8bag+0TnroQS1pb+kMa11nYxd5anJNCNUEPt1TtS5julqYYXpZc3fqX1dq1WsMRA1t
64gw0QxbaSRz93nLAZeyewoVsDHrG7LhfPL9yHhDOYeILcbh0pvXdTnXvPZYKJS1gjpEqcU665pp
cu7HhXZtWqhsjaqDCHQ6dcOKCQp/bl04gaUtQzhOXV5awnAVakVsvauzbK4jpa1GRE6WUVx6fWZb
GAGWxTI8TMGEQe626fVyVxvBVpIMbR/wIe5qY5uEC8/H/R8AJBo5vEQ5Ryb5KK1+3liV62vKokAW
ZrwnoyEFxt8Xk3dgRvfH4brCZBKP+6wJeEiIUXKjXd+ydx7293zWLGNue2FRTnAAW7EQVYEcUC+q
z3afO/sP72OfoBgEwR2AKI5ursKH3AcEYbGfwOa4nDtoRbKq2bDOPRHA/AIn+3kfv7F0uHTeZPxc
4NpAWQ8RzB5KcGa5O/CNrykg+Hv7q/+dtAkO+XR1usnz4a35xvBROUgSC53Vw21mdzUKtJt++fL5
O/zYAGaUGNS1oAVx+P6bJ5ulMw9zAF9vl19HoBehbRR9buHD+ML/08Lh+28s+M7Y1S6FhdF7pv4Z
615b8f1zEx9vhD9NHIVLLjFmbX2Y6DqogXWgizAPXJwLfiKLOi7B/NwGgWOD4RSpDfhK3j8KblCI
1Q2wswoAtAOMVVcY2xrruAoIis3e5vPH+vDNgfsMRGkYrPfYsTnXwSDljCPd1vam1XJbtGM82c6J
POq9GQ4UODgePQYeOoxWoYR2dIycnEuV1cPLXHhEJq518CV9RZosqtZCnBoUO+r/HswdlE1YgJCT
QuDomCcxK6xyES15ZnObEefrTKoZl1Qz+vJRrQOvbmpAjdltkPWTtSs66UFEBv+rvRldb1lili8j
y7Zmlp01hQr3Q/CHksF/fZ//O3+V1//Ohrr//R98/V0qUNLmRX/05f9elN+N7OSP/n8Ov/Z/P/b+
l/73Sr22d715fe0vntTxT777Rfz9P+zHT/3Tuy9Qyi/75WZ4Ncvtazc0/U8j+KSHn/z//eY/Xn/+
lftFvf7rt+8Svvzw1/JStr/98a3dy79+cw6r8V9v//4f37x8Evi9u/LVmKd/nL/K9vWXX3t96vp/
/WYR+5+YwYMgic89DulJHx5jev33t9x/YpjZ4zghHqS7flYZWmn64l+/Bf9EJQDVLnDXUYdgzO23
fwAUdfiO90/wXYF2Ci1fF528A5nDfz7fu5X6c+X+0Q7iWpZt3/3rN0LoIcD/M8EFJt7GB/OhlsIY
xa4+TgA4H/qcmmbb0rX8ZvzKeQmClu4rKjFV4aJGlNSN4Cl0LJuN3fEyDrirvuaa0fOMS5YMRQHw
Jh2fl66zd+sAkEtWyyH0qqqKeNWZ1PApiAhdd4Y4297qxAYzpufFmF2vCiQmeYOAU+mpSQangWRL
UNTR2ORt3DQa+jruqBKvtxvEEk0ZueX4nEthg/t8qpNGi0ciA5ZSOT5hBv/ZcjOIn4gWih2SOREZ
9Hb2kXNAnx4Ay4x9GaYOKZXf3eRVeYPeqx8dmDHiVUCR3GKQ+dCDjILKSaFHmYeE2hAV0uSh7LK7
eqA7mWUsmaEq/jjadrbFVErVRoOD4Ce0AhtdFcjPPBhW+9uVC1Fu3KECMqQkLddRaRY/XP2GhTpw
iqueWSTlRV5Voc9U8JS7JbxjVzj0ktXcDNe2r+iPVdYkZEQse20XiMQR2F6ywlGPC+v7ROdBGS/9
0n+zEZiE/epjTN0HySH0fB0PDLWkQNGUS2e6ItXifAcdoagUUquxeEKGUrjbvFinbVuhJBQOeYOm
hgE0437xZnbr0X591uWIukDu93AlqG1be4n29O2E2sGZaODFSwuVoNBAGe2e6rnxwiCnUPQbFoWJ
kXKEM/at2or6YQqu8rVv9gWkeTQotVHNDSd3qQEHnkjcDxV2YFnMbShYFmBWiCMKj5rJzy3QDGRj
UpZEvVS5O+rN0k45XrpQSd/lza3nLhkGqsjo7Jq8ETsazCbR9dBfszxYTKiF88gFde+gf4K8i5fs
G6h3XXxqqye3VcPZw1Tq9cKyJwVSEQ2VqqzVu6AW/BVnB1PxeswiQ7G8muZBSrUN1Qw6d8DHd3Zx
IZucb7QcyysjfBuTJNm+ZjJ7bAvFzzpQryAREeM9PFALUUC/AnEq6fJbzL3IfaMGgN314ie+xdYv
gtF1a7Q/7SurZAj+F2Q0dIFqXskt+qgziINRt/le8llsaOUCALj6wFBGbTm5z3Vjj6+9RCIuOku9
ED0aNwJfKA9LnxabRVUgZ/AaPgHa3jjIcdVgO13E28wFvCMHspUj3AeihJ8NWvsRGNPEdWMPaTnW
3rnbCAdsZqbUV2b1xZbOi7W1M6ZvuiZn39fJhYDvaFtbgnQ+Q5tnXTbMVeW+aRSLy5Gsd1lBsF2X
vIjqsi43xth5qvDRX4pG5+cNtc1ZlqnpHFJ1bsKR5V4d1DAe6ZKTiJecxchf5osOSVAVOu4qo0P2
dd2h/Y5sky/8hxpa/SoIXSJSZMPG84cpXskK8XOm8uc1yKB/okvQYJtA7mdvDF4wXTzpeDA12UgI
Am+JccxZRYP8ppYMuIxp0RwsKA5PKuQa2yI3y75x2Lh1vWG+HavyfmyrbzUHBqxzmtvax8CNg3H2
cxlMKgXU1U462RqTVpXjnukVGUK1cHmL7GXCNPFQScdNu7oiGeb1WhCwL55GGlRTUt4AOvgCpsuV
b6GY7d2sVEr3Yi0mKxFtFdjbvtINVmScsQ38lmexFjbf5oFTPxZVbQ8RiFTK/eLOwXXZ+vOzdG2A
KvWskgm+fQyn1qwUcRidt4p44k4HExoDwTr+KOwakXttLxE+IGhT3b5F4naASBZLoM9F09uPrejp
jd9OxgrBkHRgTsXMfmnNFMOhjt5LXy07lLOna0uLIJbtiJHmHvPFIdil5HXnMQvdv7mcLwPWVfBx
q+ZfIZWw7LuGOM+6HaozNxBgnnfdclOWM926rXLiQmEKb8rcbOeCMmAOUVTHtKtFvZ1ZXXKlIbA9
hhLXAMo73XA9rU6OU1yBw6Bqyv7K9UEt14NnGmUah2/Q9Myv0TVZSiCoAvDCM1WIPfbJsoICJ1D3
iFzJJUhcCxViNrvtYsfXQRmp1av22hP0dlRtC8Bv0zgcN1SR79pszS+Nb7x5W7gNu+kR3zlR6bZ+
icm6wuSJMWoaAW1dZzsqx8q+Bjem/ZzXgXWBQ1aetZVqnrRUeRNNuJRjW421FY6IhM7AAczjvCfl
mdO0xXlZ2YgFg6FSO52Zbqea6sdQumuc0fnGEmQ/Iju2pkPNoEV3fNl59nw1dlCXGtuziUx7Vd5J
W+/F2O97f4xl3vwY1gqcKhdDPsWVVGds9S4y1UWtfAwmL5R1uR0dfbsOowqtFjzMbvnqtSv4eqDn
PRUPxu/irAfeQH+bBIunpY8tKCBXrR0rd5BhsTR5aIj75NVzj/rXY476QDbNEVDA0dJWcdnnwVnX
VWlQCuhb1y4Wn8UV7k5fjdHQm/Me3BfcUtHU6RjF05gX/b6d6qhVQDd5DjJ6fCzye2YNsWpwelmd
LKBuGZgDWgkMnWOxWfOYBVBhKicMoTnblSiIjEDFDGl8QzHq1NgR6botJnQjZRcJalIbBw9L2hG8
n/WuXr/UZZboEcNR+RiNWkZT/jpBRET6Hap+baIs/zxwMPONHjDiothpeXpIFFoMdhqUco30wsV1
X+Aqdk1Wb6zSi/oaMyqNiEVebaGRGVaQWEOhOW2IHebLHC3Dj9rO4tq590G77bfVnhD1fezZ3Vjo
G4HyHqaWMMRMnwYO+H4HUImaIxqUV12FKK56dp3lrAQNRL9clxNiDWLvuiIIKf89gMMVlnWRa28D
qa5EFhodHL/Z6UM3z+oWvuEBbrJ15jsBXb1VDleeaUho40rx0UqvGD/3h+GHtQCKI7w9zyG8h/U3
qMOtNns2ur/E81y0TbcbPOz+FgNWMm9RcD4glM2PwQWHpVMirIrrwS63risxj5qV+nm2JIZyHLBD
BVpVF4ESzve2DrpzgTgqIYMR18zvhwApeeadj8V9uZ2hRWenijtRxteN26EZMHWpaJYI3m4Hrwnu
/kltKMuuTXHP3eEMRzKRBIoFXha53EkH7YK5PYhq4O0R1KI3lzvkDrj8CCqwqRmw1LbVpGJZogNB
ZmeS1mpvUDrEVnNCz8ufDH9StIvLqc5ju8Xd4DQ0MdbdwUegxpO03RIXHUsn7MO2+8qkd1moLvHA
R1cXU1gL/WUQ/VkGniVWeg/j0D34fbfptPAjhZMZFlZ+23aaxoK3iYO4yOpf23GKQQQJIeAisrMy
mlgTOyLYLz7gheoH5rB2Tm3FE7+Z0DTTvomN/6grcKswAflAiu4wgoNB7fnKN551n/Nlg8oXjpkf
wpcnJNMxgSJ1JfimBw/yQFW00vHa5DPAyEq+WP41FV4yTPaFpu4tLcTGavdgrIlyo8O1fSkPKqAE
1+M5kQDeojY4ALEtcAEUYCM5dG2yW90djuWtz0xsExNLvKE+05t2IntoYwbxUJozg0VDufZqnlEY
Zl1wp6SzV+RmlM0jmVQskObafX0+MBJ79RjiSkuEk6VeR7+M/oKDmMWFUQ8addgqP3egDp27O7Xw
kFZ9Fw7+jGBtfq7XORqCJYZU1qbzxwvjQUQNoizKNQnNH4uaoTY9R0iyrpwp36PlleYWve7zhxF6
64N7V5OLxr1bqjou7D5B6+sGYsW3mn0Di8m2VsN9VgZnPBMxQZoyetXXqQWlPLPwgWc8j0lcoRFs
WJuaOpHiGMhAbjVTK24ADgowzpyLuF3dyHfqVJvm0ZbdWYXZ2hkXPDzC9Qg6PkUD8Jw2d6WHp4Eq
ngw5cjNrfnCJd2Z76qEOmkt/gXRH1cWQ4EWEnX1F9eNBBtCqhZYjhk9fJuDhQtkE6HWgpof2r8BY
sUUTx+r6zYF4P+ltoiG8JtlLmYmzBjMw2LTTpgARjIgk8790ek7XUduh2zEbLlrufEF/7z3fnNHV
RkxvOInZXPTp7NdVPKli3hBFvhbgJb5kC7vVfg0uUVyH4bJKH5N7GDhbSe8lSOxxKqbgenU6NBOC
Kbhbp4FunBnJJLher3mD+kwmAX9b54pfTbiUL0poM0VNoG/WlUD+qaqtXRdotq1EodIyMP7ZOOl+
b/tZs3GK8X72pgCHBIFziXzmAF1yNzPB7HxF4XaMiKrGmXAcAv/O0WQJHdINsdNj3yPhFEijy99V
QC79RqY9Xy5cf+w36+yoRE+Vs60GsZG+Tls1JG6QmbgjqCZP9b1d6ygnkPXMvGKzVmhBu6CqKOsm
Ik0XDQVIP2jq2/m+RyJA0f3oaitlrIgRHUQDubUcHQZIf3mHWStEXYAyFN5mLcw1mJivg6C07hx7
gTANt24Na/popNa+bk06ufnyNaCN7ccLLYtb1Ke9nbNmwX7IRnnHFoyYow8zJQz7ETV+uKEW7I84
TrPEdLndhl6R4YYj+NjQOopMy15zy6lDB/zjoWO3P4i7PKLI/zQG+mliB276mu3hol8ZG/DahskD
O4HGcZvMiJoX8lHWIwu2c9xt2Jcz8CXjLZzuFPnCvVoMLnyxXqKzZW3YKh8nnCXIiant2oB+ws1p
TDibNpbfXkCZOFZ18a1DQyEqKcRVRItuxuAjzhDZZe9U4bDWX3LDL1FIgAqSZPe9Y86z1n1Agom0
tkURG/yrYGdN+eptXbYgcJPbQNFUTHPsVmzblVdrK5O5NRd0QR67yLMsny8yHJ1e0V1jP88ZSVje
bpr8mxyHBN3xXVUUiXLX8V5ZrEkdNX2vl3lvZesSmhGZTOBsUGjqQwD4doNvITNy/SuGugbySItF
3SFJMGAaiRzyLFV1RrLpwTRTOpYQbMWIGpu8jW19n8dhN5oMmDw8WPA1kwBmWxoXAJvcuJ4w7WXq
Oh7Abs7yLqp8r0GmMDe4oo1367bWFLF5vm8X6obFWJw3wTDHnbArqNDxHVvnC+XUW7sR987Kd5Zb
L9CWaeAsWOiNPyalz0AoU6fOHHwRDsvisZ8z+KknpLmRI2/B43aDUsqmL4f71VrPQd3YIDEeHiCw
kfpz/ZXY3g5dzx4L068bKIdvIdEc1RY+5lyDZt5xAR7ORGUSu2fnkIG4Lah34epHE2RhZ74u1crA
iaDuOkvqGC3pEF34cKFVqgEFAxTfnkJJ4bQ7l+O481cMuR5KCardDgPdSkXh6ZYZr28FBBwHJdRa
vpR+c91U9pdl1U8MOyQElPTJbUEr0xQjLtDRwaixdY1G0WOuhq3pRcQdeU4dCw6wuMkye5Pn3yii
zWFeY9kotF75lqsF4QA5t/nwIDKRX8yGJxzBYmsb1HcrL0DP3HX361jxje9x76Yv8/WuoA1Sy8zA
GQCwElaKt/ESmNjJs3HXNW3wtcpx5SOwHXy1g6JpKYcEXJxoBWJ30vamLKvZ3sxt7Yi9UJ61DfQY
fHcFqzY5FwQHsuypfwKRcAQxPNQjUcJHgZMCfRUAQ3SoV77pf3iSjC31qxSD9xBWPLBSpM30GkAR
bUzUrXMg62gBgXdO4Jbe4yB+NXvU2EG5Tyi3r1JaVM8VEV3oNIGFiR3lfW/EUH0ZVBdYmGSbTw36
vm/G/Gr40G5487zIL/vMwr6ry8be1t3Qb7pg9LbVzNe0nMTJkZP3Haw/7IEHBcVjYP5RTH5vz1/z
MbdknYIA5rwXJJqX7C8hZP5tAdomjuP5+AeL+d4CSlElp55Ipe3denraGz681tBSeVNq/6OU/bZ0
ffgr7+vW2B1vrBw1sSgfh0HnbUrFGfOKqA3ObNQKP7fx0dpAS8kOfN+2iXMMZstQL19lIFLba02S
Bcu9hQiSYwIjXdVyoq101DT947VhWbiN7pWPOZ33r61CjRKZErrZ4EggcRPPDqDD42a97eLiNgsl
ge61COVyviLIOIFL/fhB/7R91LCtAlq2E63T0gxIgIGsnKpQ9aggWfHnb/TDVXvzkEcN2pLVGk0E
7D7M5oQkK/pt0JdW6kO79e84EnTn/vM+fxLmvzlYZs7Q/0dUrL73buSImIIRv75ozpophjID0ut0
SZvITH9rz/xp9uh86cYpQB6OITaU4sviJigRkA0qcc0pPOeJV/lzJOvN87G5rMeqr1Oh2e8zGlwR
pL+Bdun8U1SB79u4f2xMSn3qeHDNGKJ8vzELVVOayybNnPsKYcbK6GMgERP6y5W1VieW7SP3hBbu
/xk78sNmzALZ6iZlSjx4LBdJ7vpl9Dc24RsbRw6qyMGS7hRANPlNjPpu4o8AeaH3cIpW58MVemPn
yEUB/iNaJB4p6QiydRlKfcHHE6COo6mDP1YHjggTB0ChoSP9fnVWbtxVrA3qr2F/vsbqbsZkSjJG
PrJJ0A62+zaip5CdHy7SG5tHnXZ0y1CDX5p0ZtMzcco7TJmc8O6nLBztOQO0EefAiea9i1x758of
n2+BDx3emyc42mZi7YuZ4K1ZRX1WyjXMcVp7Ysd9/Xc86xtDR3ut9Do0CEYE8l3QRHbZX4+qqJMK
aS3UaP7W4QHqwrUpqP6BPXm/F9DkAGBTCJR8G+TJdL5cG/vur784iMtAvI0AmvqLetnkEJmNSoIe
Ue1VkV0LN/gBgrxdafyHzy19dHo8h7u2hx45w/Z+/zDQOgGyBNGfU6tLhrphtGgBuCBXJ1boQzsH
hC04vbFRjxWdJKJc3S8StTyLnZu+6bZLfyBP64LqBPv2R5saXL//sXQs6uTXjNbo4qRDpc8lMZfB
3D/+jXcG1nLIBXpOAETv+3e2yDJnjlbpMgczKmoMWuQd4GbKIyduuQ8fBVBazGyCYtT1ju7xpWiL
HDdc6qHwh8ST3y+5PoEe+sgE9zE2D0lw/HscfA0KI31WrwAf8M9RBsTslmWdmoL7aO3f2jhyZKh0
NtgTKp37cuvV9s26sD3nRfzXV+WtlSNnVmvUQAag7VAJ4UAnIJtqgAj2Wfv1czsfObW3dg5v9E1E
YFV5qaZBpUXePYLc99a1xjMphjuKOvLfsATRKxcxMfzAMSgJTN6eayQmLtv1mbfzI3f7Manc5kd2
iFo/t/XhGv1p61isAn6onSyj03JRP/weIU42kEjb9SnalI/2m899gskfxgG2OtrSEONG0aloU6PB
R7Yur+BtOUWRcsLE8aN0HfKHhYu0dks0vPqi3bV5MZ04Nx+9rzfPwY4CgkyS1qaiTQEp3kOp7nc3
H3fW0L58viqnHuXo5EBNV8t5blP4FoO6C1pB3D2lKnnqSY7OTUnc0fhMpAAjfANI6ry1+u8AE2z+
xpP4hHlYegIY1pHP7FqlZyeXCG+9C55JqLDrvzSk/O8QDQ4M5AsYYSS/lDRYKzUwKQCqg1RCekC3
gP5qwrRAc+L8//yoxzkxoGGcIl21gVE8epRmyOdBBG3azpez9BKVtuuNLUBIvTFteTNZVRQoyKtj
rGhCkqc5QfugDVfd3fioCvJ5+/mb/TClfft5jtJKqLn4zAJkvkvGGCWV3P7db7eWnzr+WRsXGx4t
mwWdpFKBY/ZUXeUnz/dnL+PoPKPYls0CO9ReO3Ez025Gg1CXdzRzX5e+8sOgc/wuVLNj89guazsP
Oc00JA76diToF6LTBBy5u2I0up3liobwKp416Ucd4mpavLiuCwxHQEuqvx3cCoVvnVVuom209Xme
V/fjyNovBimqnxjR8KQcFBifNKX1JbpUo/cD/SdubzlQslDeFm63dzTq35+vweEVv3sLhDCKCxQl
DG4D5He0Jdx6Hj0ABtKConc4o1SILyHEaRJBLbz2OduirBt/bvOIUg4bHkYhnGD7KDO5kFI5evVr
5tWi8u2U1Yiul+Z2xCBP5fUxBms2HRujrM2jIGjOXH/ZVhmGM1b71NY7eLnj52YeIJS+Q8CMc/zc
jd9ZQBk74ObYrcG9P/EwW5x49MFsZ/ajN4SYA0IzgyZ6OSUj9YvbOjw9hxQJBe6Z/DLOCTlSZmOw
B0MeCz9jrT8B31AHj7lHxJfPX/QvF/5PSzjnNtDBNjkmdnFXNN+YdlJovWzz6aqWoGju0Xs5lcQc
gZD/WFDQtGKiE+uJ/95HFj7t2CQpyslJ7YXjrtwHUXnOt1WOg3uKIPBXL3Z4qoBDrQz+0sZzvTc2
2nQN1oKm44Z/XcvQ3PeAqr0c2Fh5NCZBvZvbJI8OAnSn1Kl/srz+smvemD661VaFAbmGu2lJlgqz
UGCD5+6+y/N7ImW8Lju3JSSuFAAQrEg/X8vDQTwyjTQHgyOg6YCwxXG60wAsMK6o2M8AoSRenX2D
xrFG1c8dIiA6v+QoDSafW/y1dEAIugGYNQD5CooHx5mPXrrMzrGqPlBZxf9j7zy2G0e2LPovPUct
eDMFQQNSpFzK5QQrlQbemwDw9b2R73W3RKmTnfMevnqrKgQwIhBx7zn7GLSHSsrcX3qsTIl8r3XX
tEim6pFUNDcZfkizHyvzhWX6yQQ2Le6RHLIxVHzYnYLQQbJnk1SJGhQfgh3fFMbBzv5+maCyZheA
MUMKw/nsbcZqQkhq7AwnmXzbya3TJLXJU1Kaqrwa5LG7cAJTP2y69DAWK5CN04YcqXNDt5YSul3n
Jcsl2EL6q5tTM6yym2KDh4jP4OjVd+KY3Uf3Gu2mY6OeED9nZM1lUBaFzxf8INv/Fw7vpb9r+Tne
XBAKTZ6Lrqb97OH5aP36sXrWnsOd4nIlOdKLehCl2+lf9J1wLx19P24hZ+/k7ENkSNHcoRD5Xd62
rcOynGOWM1CjfFgZD5fj9T5sw8uARHJgxwNzgof2/cMOVddZukMWTCO9BJY9eVVEm69RhXbhAHlp
oOWtv3mrQTshhB+4dqkpXlbR34lxvp50YNl/Xq+fj0MtCUQToK1zkP2ISBWBcbUrk/yLPsmPLTyf
qbgUDvjJKKwRFqUJIoBqyNlrKwyraWez3gXdqyn81nodxMufn+OTqwPRSjZMIg4mRDec7e9KwBUs
ZAQjD6e9mTjVXkUIdKlG+dlzKCx2XV1c1B9CggInryySYXdNlu2JsX61tWBbX+QfXxrlbEUlISFO
ttnsooYcwTm4Be/wlFvV31+3YYjS7lKph9EaXf6KNzOsaAZEw027C4Ku20Zl0mNuC/hCBRMWZFdg
lLhwgvuwL4PGpchnaxwqcDp9OMB1EenfWUc/qFklRX0b5WhXKv2mMsXDnyfDpy8QUCkvhuf7sDfn
8mDMTtTvRrOINq2WmztVRPZPM5ak9V+OxNcOdjRMCvxUPN7ZxLaTPNPNytwhxi830yC9SH3TeoYz
XKgnftzpzgY62w8kG3mf3pk7eWtvFz5oUXrjrekqq2ItdmhU5Qu18s++4xg65aUeSnlROzd2hpoa
SJkw2VqR8N6lh36bbFJSRG1XJj0HpHn9t/MRoKXMmrItiswfU4eUHC9rVAQ7TR9eql65UhtduEaH
QtaUo9s//2wfpuLZWGdHsgg5/6z0wS5LvjbzvdX9alRUMJ3t/nmYD/OQYShnUzZdqNAfqj/8k1Ga
dGfX5j/jjJSOIEP4chERtcyxs0MeoyxZNbLOQe/8kBd3Hab7IdiFNTkv41X3o77NPGk9YPF2o9zT
9tgAdt0RjdN4YdP9bJK8G/psp1IVp8Z8HOzseqPvZ185pFv65Rr6zZW1J4yUZNe/9AH/vjbgWIR7
LNMqwMp4tuR6c4ySXuO3g50JeO5EKecY7/WbYd8/C8/alzf6U/bzYqrCMiXev2UMd+DuEEkvpenz
a9EszIYyDJWcW6lfDTFHq/wY7BrAgXq3k3fthdVwFj25POb78ZYP3pvtOY4CHZZf6aePyZfoByp1
bZds5BeJ8FxsX87W2hdrx0d5Q8z8qajdS4isj3OX8Q1To+JDqu+HCI2sTpHXqZUfY36ratPN5i+2
bV74JHz4avOQROiA9gFla3+oLRlSYRhNRqgKKuGozVwRXsA6fbJvQopZUIj0fJab3/KYb14jWL3Z
nIfGt+7NLcJuiNXZofUovKybreQZF57n4nBnC6IllAYjT+Mvu+biT59Q+3wNfMxpm3HbkLu8+9sd
RpUN8JqGaeoQRM8fTw37qYEi6wd6G6BNS/AGuZo8vsxzcslD/umz8Tkg48lgHXAHef8qa2ucYF1U
/vg9BFE9PYT7YJPkULiHLTIzZuGfH+2zufF2uLNXqSvGoKRh5VtOkV0huMRJIXXB458HWf4j56v6
7SBnm0lRmnCYeCarbyvgO/WrarTXI2oxVwjn6c9jfbaigOIAT+cnkz/QEfMyKJO2aP1RL1Ziugmk
b+EUXPjifPY8fD8xqwNftdkd3/9GHFOGmkuK38u5O5uFi5fbtaJ9rf91k4uV+3agsy9obTgRX7zW
N9UvYzO6SP+g6ly48n5StGGQBYmw5MsvMYFnT4Mwdurqzh825nZam6sGwCNU73wbbAjz9lDB77Ov
aIMv3Ik+lpiXh3sz7tnUi2uO38tbDI71SXpKb+E+5A/N7ju8YWk9+dmt5LWcHdZ/nh+/f5zzyWhT
dCMVbokP+K1ifLNXydJg0lkdfXkbnnJSOn/NV80Lmi2SM/T74MtAIEl11w5u8JwcSJs8xa9//gM+
TlBoTQQLoOJjK2elv3/d8VioYZsIf3Tk/mvdK/KuD3XnOiiCvy+eMBI7Mp9TEuNAx70fKaCw7aSz
8AM0xHk6pfgjxDVeVvhLzaVJ9MlTcS0EqEZBSFmOs+/HUheqg5ONfCoBTLkzXHijgo2Yc5YVHuik
JZ7H8P/8Jj8uwyUngcFYiSbq2LPS5hTwOaqL0TfyXnezIPhuT+LVEO3NKOEK+PNYnz4f0gxdpQ5F
afPs+YpgbMe6Gv1u0ryuSTZmE20iLd/8eZTPn+h/Rjlb74OuCKOIRz+SFCjcWbEHB1Sth9zO3b68
FO/66SPx9tjGqLJ/OHsU6pg15Tz6g0ldVgquB8O8ko358c+P9Okoi3CCkNNFp7H8/2+W21yNosiG
yZ9x8qjJz6howLpezARdpvL7RU391YbvsRRXKBaejZLFWqRJpsaijr8ppdueyj2V7rvsqd0UXAf2
+lXztTjaJ+nCD/bx80nx04Dg75B9DS7vbDFXo9blRm/7kdzcOTOSfqmxx7+feoxh8z3jDVJoPVvG
pJ1wiZptX5P0EbCBVnS922DueAlSc/rXOv5/IMh/0CV+M3EX4Mg7IMjxW/ZNxG9RIL//hX+hQDTj
H4cbHxV3A4Evy5+d5l8kEE39x6TeBuZj2WYtw6Ji8G8QiOT8o6F/AQyKZHrZMWRW879RICzffxSV
IidaLwRSVAWVv2KByO+mP8dSg9M3WBud2ymTf/kr3i6yyhnmIC2cwrUmZbmPTmGprtNJq79KsENf
6lFYMMSKyQJRWtqvdi1b4UZkWp6t37y0m3+tuLfS7rPj6++/BPQKfUtQVeoCTXn/l8Tx1Jp5p2DH
FoZ2ZdY9acbdHIi7iUbqjywv0rs+NHpIHhghb7O+bO8DtdN8oRVzDNxvGO5zuicXvhSUjc/eEKB6
iNI2Wkt4RtxqzzaIPIBpMqvzEpxpWwnWWiufr3QDQ9ck5vwJjn4LEQ0vyy6y9WaTkue9h+bQ3IrE
waZnq/kBp1p+rZgGYIcyHekt4V6bervbg0KBmiC3lQefDpPXVFaNOxk48Ep1jv0+VPDlBEPsKUom
+lUEYEG4iV1215MMpzhGUX6Exgj5CE3+Fg1yeK8RubmJ4AngRNTD4qELjPFepBKbGuSNq0nEFh7o
EgZYpUutlyk4fOGPrHJ+GgKLeMyplE6J1vIdLiN8R5VS+HLbRi9yaAIt7vLxQKnYwi2bodHEU5yu
EjmP65WpRdZVHi//FBh7tokw8gpXdlILUHQ59V8FNEXYU2og3ylyYBOsKxTIapUkclck0/zch0O2
L0q9P+hOOh4GVSm2qdb1flOmQDDS2LzKuPuArzLGr3IdiO3MArmtjdq6qqYeV3IEMybIIM0Mc6lm
frO43qC/YP7GjP1UtINwAS8OgDxngOCGaIr7sjKxcmfCyX7Ic6dsdTNRb0qjUaobbWxrbO3kK7fF
sSlKjFG1JYZ0JZtjSrEoK40+QqNW4Ri6Hpo5q1xNm2LAGEvzq17jaXYCAbwQFofvBOStfZWTwoTs
aE8W+EIZY2pxbSlVXr+w8hpSLp2mVgBnOdUc2FsjLUTm9Z0WpAdTt2ojc0H1ddpRNycrOaEBHnCp
JSPep7Ls8nzdYfya3BEdp/EUyqEMh61IZg3a+jCIg5HM/Muu2YS1sxKmaMPrLpfaZgWrZFY2XS9l
ySYCC4grE2/6XVVXIdWF1DCkkx4JTVsZoSKiVTWO1BkhfvzQFSQmnS266iXCS4Q8vJKfzSIuH+TS
wv1mmWq0yce0+WVEgahWranQ3DWqbEp2AkhYv6oHqTqFUWEDjRNA/BzOFljPNGjMrpFb2i+1sfQ9
hU7IPHmUOV5Rw9TUW7P7ATImNdxuKEh/JhOAtpaWWq2baVK2pj+nKC5iRf2ENmPq13Kr9YqrFmNo
wZkJ7R1idNXL7dTxlNLKtiTIDz9CFt1zqtZtgJjSYtmBPR33iTwpjYvuvpr2oyGnPyO5dR7K0cEF
aY5Kvu2AOuR0gTq+t6wlIXAYWFM7S66dDwVO/CIYNq3VYbLKKDmGu0GAmoNHMM24ZjVza5hpsm7j
MXzAtBhszFxKf0E1GnJ3rBoZwGMLvN5MpMfQorjU9ipVtcmuvblqDQQsteIWpdWus9RQd5ljZP5o
Rn3r6rkzr7XUsXtXCnXVN+DwXLWlXt3SdrZO1C2aa9UKdX+orPh2SBTJ73R+ibmtHLpMsVUf6zmd
dk45dE+ZEYN0iLrA2UZiplutpwhMcyWZTxwyko1D1c+HbOKUnt0ls+eoVbXH/owncRgn2QN2PW2C
XE82Y9axteOooTyIL9neF2yw9wJaxve4UJsfY12Erwl8xEM1FiESw3AGJorWSrV5Z3Nsu1odY4+r
2mlqPL3U2Ooaew7WdmxWN1NoRD7tizzydFOfX9NEyo7JlLdfqyRvCL4AmunFU1Co7jDrYFyaUPUg
r0JFLULKGaM9yw9Bq85erxbUDXW12YKL0QiXybEXFo4GcjOOnay+zsscsFSkBBU7cV59z8fefraS
jNyGDlRNuJLCSb2ToCkJSCNxBzADWqWvWCVAxE4zUTYkRrcQj7L0doQd9dqo+GRgQBjgtcifnG9a
vbZOTZ3Vo+9M2Ao20aSFNZiWrLLcQnWAXw5Zqm60Wav2jjHbm3yWhxvV6oOfVghDwK1CmEoxDJae
1Bqpjr2iqbjAArNbzEZZdwrSvNtVYTu8NKRd/Mi1IvAbvUmvUS1UN04jDf48oVGY0WKKVaVOyY0l
ph7MwtBqj2PX6VuEds225PVx/y/iYTd0VfoFbEl3MKo6+JnBS2Gl8/W313wD8L0XAIgNPmS5eJQb
0MAroSwhl/FY58+TY0K6GO2238R6pOBTZ5g4SnMIS6H0fQone2UUQcweXcS/opGguUgdg71eN+O1
YwXxKQ4lSJ5zQEPWxvkKeEibnzozaa7NFpKA0RlW5mJ27g+wb7rXsMLWAG9B6WjUSyYNDf53Om7H
Vpg3sjBJadIrWzIxZEu5vkkmYxq3cttQupnrZExxTjaZRr5SkdbMjzzYTsVc4tydEjm8LVE0zm5p
leBOFeA7Pgu5wLZhkrHD9M+q2EvBssfgf1p5PwZ2fwy7tLu169Eed5MKOS2ZYraUVEnzX5nj9I9B
y0nOteRxXtPYb3VPDtO5c/tKC8gc1Pk+SZ3RHlPSnR9nYyL8ghPDL0y+zd2EZ/w15biKodZhbVk5
SsjnJmv7+2Ga7Nc5DfW7bop0P5xKwedMnZhoQxQat0YPZ8vJTfyrmT03aBziPgA2Zo/HscunTYLB
8GnKcvOqBxC2pqEdk5ckGeY61xaOSjx09T41xxqIiAOWVasKBD6RFpxKIept02hKdQxKedqqKsSF
dRGm6YsmApvX3Gfzdp6DnqWPEHgDrNV5DeNJW8tlUa1jtPGruS6aB6mt2RgsBtgHYZOsY8nKrmZL
H3a9Yqc/hFrZazAe48kUgpTnMItrr5ztwS8yWX9QpKR8Qa8bX3WcmicQUFV7HCndbno4flfGIAni
3IdW2Wqi4FUvCfPXstN1ftm0DsAtRfOlUY0pK4cpeDKVT7IM3Y1K0kqMUvtSTakxu4nTll/NuIHr
GGhy6+ZykFzjWrboCGFz3qlqNNRwukoKuDTj4Mc1zXBrxEl+StI4/4Y+lmvw1EHdwa8uwOVlcvtS
Vw7W5LrOG8LNJjLD9aEAxWcXX1FxoWGcsvmrxmFvp6hSft/Gvap7WtVFmyHOxVU2VfPeag3HA/+c
PZSJQgdDrgK+t1g/WncUXb834NR+DWFV/5SqKfP7CcnLSjWrcUc3QvoCr2pQV4ZqJr6q9tIjAKUm
Wc2xZb7Mvz3f6A5O2G2TfT8GiZd2ORzAtJo8bQL0lBmTCuQgMxNX1DlnVCm2wi27vXzA7hzdGlYV
PPSdbP9wJqkEsZHpGztKw3vHQi+1MluWOwsU8hDo4i00ZciXZC/nm6zU2iMhyI0nuhJodZwU0oMk
SRHwhBxLdzh1ALuddMoe9cZszVUpMXElBTRSH8vmLgxVw3eszj4W3NYavunRPL4W9eScDNoJ69FS
xA7A3RiscnjCz6IdaOlVAijZbPf3FXcvtr0CzcoqsmXQBXABT/AzrNmdp3L+FlqmdCARXelWBZTj
nQQu4BDjGNqURiY2zjDJ2Sqv+dy6LB5rh+gz9WC+FGvFqkeM6FFvHGd5stbtqMLem9iZDmm9uDrz
UsogL0S5/SQaEZ0aWnM+F9Vpi4xb9dhB6mtuN+HRkQP4UYYkhSujscZdkFuBD8bI2kJvlddywS4X
TLr63UCoxw6d2KfQamJPGzT5YcL367gNh1kiCbvAvOkkPOp52BTXQVCnW7XOqsQtYz2/5XwK74pC
6goPhnGqYOoHhK4U8x0kb6IMtaSKfmp9396UkpFvArmprquuJECIqxd0kd56ScrZBPQQlX6OlME3
OJB+ycJZ5mLWV0epatuTqU/Vl1KrQj+xI/2mNyNJI+rIzshkVJqS72nd39ulKDehOnU7+OyjsdZ7
qVbdSmribWmXka+kNpQzvSYRTVNjp10pgd0doT3EX/KMQ54rD6MJQWo2x0e+ZtVO7uzkgACZPUJK
MxAG1awfut5Mn0jLnm+UYKK62cvtqbFqtBz5XJnzytZqNXdVgK9w7iUeNA5SeXSnULKPKhigQ6V2
8XKTUkOX/W/8KQ1t/73P2i5zy6HQni3wcs92qOn1KkiK1Let1lzHhp4f516licYmumYqqI89aQzo
YnRq1qHIn4IJFkScKOYPC4T+UefQtQqtydwqwgReKPfGKSqs8joFBQJJRCVTqaQDsEmiKd2a3Zzu
Z6OObiXOtgu2ZhrXljypK7nN0l3nMK3TNNYlEmcA8QVT3H8f5ibbFY1tHtBjVM/YyOancHIAaY1G
tx6MWHU7WTZOaWUmB9Wa8hurDv9LIPT/Var/AIP4puDyoUp1Fb/+bOJv78pUy7/xb2KtRcWJQge+
6QXDQAed6st/EWuVf4zFjCeD18D4Y6iUsP5dqLL/oa7oLP0BelmLKITa9r/rVPo/NNDAOiDGBhqE
9uFvqlQ0S98VYdCdIN6BLYA4jTqmTMXsfXFI7x3Qj928GgK9GDaxHfcmmDSLu4mUSI0bUO/oOHTL
wOa4l8qHVDPTxyFT7a1ZmsOO45z1yy6y+gs09HYbdCqXvVat7pjZyUM41cmNNqPezgogaOvKVh0/
6DlIQ/xED4dNjeZ+YeePY6wSG9sp8u2Q9eN+nON8B8PVOA22DR7SmuQbEdrBJmxY5+zbnAeAFv1q
m0T7rpZd99ISoXBLcPTy2bcRJa2SLrCOTj0nsKyAzo151iLxmkV9Jxpp8uRxUJ8cqZh/TpDjWbCN
vpGMYFpHUFUQGdXNjhx3YDmqTspD1RsB+JRG2wOFLL3OltVnqVcAoIbFfFXFDXysvhLBdc/1BPZV
0MteIysCqFMEb5HI0MkdDI5rK1ukiV8KKdoYtaxuSiFnV5nNNtL0enMQWqL6oE7kdaG0wS3ctxQQ
UVes+M6XgOic+T7Lq+k4JKXMp82Wb7JOSQ5xoPScvgUwpUSU4Vq3czIGbMoRblfI4prX3HxJOkv7
YSaCO1M6pLKrmBlmQ23AN2La861VZOp+SCu+G+z1UcQlJhzXUhfVm5RYk9esscXOTnUKATqGjZXQ
1e4wOBakGXkU8SboUrIm69DcArJCncGt+pqDVOvnJGusbVmqjpmlDsfRVqTbdLLkDY77+QGjBTv8
LHTlAF8g8W0iQu5tp2aeyFK3wnIbH0xpap+m3gp/V3ymQxdokydNpu4HhspnZpQEgKqiO+iD4WzU
IOzgBYB7CctIA6SWa81dlOrie6RU3Y46CR7ubs6IKO5UMkdC7rwvUtLnq1FU4L71Jj5xZZcPmZ02
T5izIXsk3XADxjI6JGWnftfaBtymk8btVtWrcC0S2zgOqplvczWeDrDgg9cpVkDc5EpWkeNhTvEV
l37IomGrV7+sRgcilYjgqo9kBCZj266yqk3gzlGgTSOn26Pmj5nIgUWCBu3Jgxoo0batUNuiZ5bv
C6chLy7K2seubci8LHMAXQCJ8tTrYIHetXlZRV7TNtEdtGT7qEn18L2ZUvW+bceZXAS13eJ6lb4u
bSg84Q58JyJq4gcg7/AKbaX3tcpQj0YaKqdqcCK/DrL8ykYfsA3nRNmmYxw9AEaUj6ozacfE4jbV
SfPgKhlB86Ok3ZvmRI0xrk0U2LK2Ck0bNVZPkQhS8rhVS72mCq2WKmVmKIWllmbreiYnp20P8hgV
q6jW++vSanI3Ga3gODhKx5ewKbaEn2reaNYB+m89XJcOVWLdoJXKfom+Ms+r7ZhMAAfTMn00ySXZ
1wgCvrd1PawnrRfrsaxtskpUi5CJvPlCEUrj9mwbt1qK7V8nQdgzCwveUGEARg1SsJVN5yjrOCJu
iT5mc9VSmeBMjTkc8FvUj6vUAgeah6XNgqGgXeaJtGXbpZiXFFm1Tsw+ezRSI/VpZwiqqZINtJV0
CthxcV5s0nhsvEBp2i8G5w/ibZqh/6EVvBKL4IqVo8bUkUt1CitPEJYru4GQnauYqstzPDkAI515
cg5cI+uNgcLPr8hrhOmVKaVOjSvKYG46RhNCRpzKH5HUicCnB2kdexxaKIJYr6cmUceHQaks4HaI
abYt0vZ7LlXRVToYib4zbDKk1bIE/NibIKgdwi+42qfiRJtApkpqAGrWzEFfS4Blj1UToELV1Wob
K1FGVlFB3mzQqNdVM81fjHkJgxGW2AXJ4DwEVoD1EUAQFF0h6Ycs0wJPqCK+UcYoWjWjSXCItaCm
gqp2WwH0W1by4mmyQ7Vc6Mv9Tu6HzpujCmZZMkVQvJv8KZHnkxqp4UNXa8oOBjAAXuyIK1OZspvJ
aGd/LqZyFYpUrO16iH1VKEx02Sme0FUV7YZ7WqKt2JUkbsp2AfVNaiHGdLNRrK3Mlu+VIUjWtpjS
TThCZUflYq2hQ6nLoZtGe9dXO9OkjYumovYSUD5XNmZ4sKS19LMIZc7WlcX51w68AvfORmvN34Xq
XF+bQdk8FL3Uv5RNED7EsUxccdbKiFomRWQbobVFvAknK3iu6lbfdnZcf2VlZesun+fbPhfg29iN
hPDqoU+3RuaMfiFEP2wcOWyUvR116Y+Zb1jMzd+MELHIdBbMuc/xEcQAs8EC22HmxuD7bjpiVnYi
aMxfGUTChyaFMlvws4BaDCoPopsYXSJqqg02du7OSTdK11lV13ddnacvoZCcfKU35Fyhm8STMZZ5
5g4O7vplpldPggrdth4T+TWgyrmJoA7vk6Dm8pir5roJTGOTpv1MXyVDCJOrWnXNV1q+NakpHbmP
dVfqrA03FOjMxadfG9dxyaW8qnJnmxSd8ZRkM7N/7JsXu8zEXq4ak9iaIQpW9VwY8UqqheaXrQb/
ebSRFJItVHpBmKkbHJcgYJVVsvjCnHneU9iLf1QAn5/sOusSr6pioG1DkMcvOb2q3u3lUvGoRQd3
wNGcr7GsciNP+vpOltkthmhWibwxWemZJP90hkLdBZmqv9CSCTx1sM1bCTekwqApnjAdZJ+odGut
xpK2nmctvxKDE26xDDY+XSHBJBP9bd9i6tIxZcauOqOlce2FGy90aICuJObySzU0FreNgVjkYaHN
c2fob5U+Gw/Efo2T1/wG09dOML1y7TLu2oVbH5j1rKyoDoE8DM1GbGOHNKKto4bRt66DT/u9L8ul
Gs6hgQAjxRDbtoy63E0tMETrKAAo5YKvprfTp93LJJu5Z2vJtGbbB7k/GoFf1uOwxsk37acFzQ8A
XfvVAbvubzpaZ6dSGyB2tRwjXzQehqp9wEqO6za6lhf0f7SEAHC2xQDZxDF7g2TGWbypl8iAIq4I
D0iHfJ3jjBioFmWkC4glaKDLLOWpbbT8bhzwmnAWrWq6PUVCC22SPPj7JlLeWociqfDNdrKB/VG1
qbL3guNkVIrGpSORP3dNHDxDKpdwsTWZZym5cdXRq7w2Ir2419kZj23ihBACS7HV2Ia8fjZDf7Kk
pHBpT9t7bRDBT4JOgidMriNqRpGQHU1kyk/VqUJn7RSCwDqA7uFTXETGD3QjXGtHMQ93nCT65phb
ZhC/AJ1Pwo6OhdpWfolTY+TzI9ETrOqoPNZqHPkiLMcrGY7olcXqPg1hIVbcLh9qJzEetYENcJMX
ugFYEmnFksfODnkjqzMfdNdwpFBdaTUQw0c4episYJ2xZaRJ4CMj1MeVZAFCu2rTyPo6krX1LGiO
yvuO+iYS+owwBjcmeiJwgYPD+SS3gQMU955wJKuJSK3Hqoqm40iId7+1p9TBVl3qKrYfSI0gp2my
kB5RCHUTGIniTUMz2ldzEFabTGvTqzHHK3RQpSID8RzIegCDMhs8mkPFGqkN4MFkGqiCZ+UAGdTK
Aw7Idpx+M+2hAUGNSsCj4UAultSynMlLG+ppXUdYdaxRJGhkYJJizgyishsOoWg2jdR0Fe3lJKh2
FcFlZNPZZfgk2Xl9o+QmAm07QRTzVMfY+vcN39sjx49WAlIZNbTJVD28NqUu5M9t0UlFFbabValp
9brUanuNohVLrZrMTeVCv0wvSIN/s7reKnOQSymocR0a70QvfdCz2lM0VSVpBmnjDuNBXQ1fljyp
5tW+Up+znbjp+5V01Df4Ol5vg7tLIsPlRnk+uslFb7FPIxI715NT2tOjSjNWqn1qzJ9K9nOeXt5c
wD9RPHy405rI3rArowBBPInx6v2ddpZUGnbkZND3W8f8GGF7YYAzSQW3ZhMnrY6fa3kGFNxnMrcg
bSpNiUMv8hu/3iceOMqNtSX0bpWsacRfUBt9fB6EiWQjIRTQEaWfs1siB/haLTjad0e990OpuPDf
XwQg738RDC8o+4mmNBHVnAvpWjOxg45yEtGGdBf2g/oQBtsKtConayPqLoymLK//fDgTu4uK6MPU
qXK8/3liibSMpqZ6daz8fD8caLB40rbY/x8cyNRd/jSUtoh03ijdImVi72Oo+hc3ai/e5ytOUMPK
2ZYcJi46Bz449cn+wQr130+2VG3eDsddb8oNpfCs+2lFbmTmlSsbR9mGtdQjtrzkVLg43vL4bx7P
KJKW4mzhNZ6CujPzhp3qsxdv1R0ZEbs/L6r/ZTALd7yi6wr6pveD9SmRELWEUOVx8Lj0I889MDdM
TLYOpzndvaTw/636/ThP/mfARZn55umUXkTqHJaeXK0yX15zEQAz6EnOSneFp14Nj8M2Q6dyaXou
a/dPw55p+wpjpNIB3VXehzOHCzfbcDDzW4+bQ/i8KKAvmnk/W3+Izv77zS7//5sHRa4Q2XZARJNv
/0Luwy26Szbxz+BqeVBddZN19aDRDf02+enm4mv+bI04/KIQAkjcNs+15rUYVF1LKy/xx6t+i+jC
7da1D4ZmgyJqdWESfdzKEHthIMWgaMHuOp9EYTmJoUa21HmFn91QarxliXjUqtf5D8yYa/svvRQY
8t+NdzaHFiPfpJlg9rOvMRfWtGv+frqwYeo4iNE7A4tTz6aLmIbIaNXJGzZ40LzCM16DF1JbVpPX
XnMivQRi+aCVZxwYJCDwYXEgzTh3FFuDI5UFXQH1q7yfPXFKd0yc++FJvICIj1fGVnhoanp3ekW3
cZd9tfw//4Sf/QFoybFGYp+Vl9r0+9ka5gD4LDLIidfZapt2TUjTJoM/I7HrKCvReygJtS3yMxfN
W/ydllr5rb6wGf2elO8W6fKuUepj38WVzuf+/R8hKFc3GikGiR/uEi5dNGi3MNrZGkJgOOFe97p1
ckeKg6968zr3ph3+oOirOFya0R9OM2d/yNkWPFDtEIFVbzK7W1lQKQv7kCcXN/rlk3j+uPT1mczO
sk+csyWKBBUj7ccNR/aVirtqbLaV+tqimvHIPtuROHE1w/IgH2NjjF/o913EiHzYJXjOZZPA9YuZ
4AMBpkc6mutds9G3ol7p63Jrrf+TvfPqcRxL2vR/2Xs26M0tnaSU0lXaqhsiswy99/z138Pq7hml
Mie1vXOxWGAxwGAw3VWhQx7GiRPxGlpMKGw7oHj2f+3yfzRN+tTe8I0t4n+0S1zjfT8yWfwr/v9N
E0ToGEff2/tp0s8WpbLy7TSJP/HnNEm2/lA1bRXdoNCQLDQ+/h4mycYf4orxhUBDLYfaN3/mb9Cz
zDSJL3WdM4GTJh9yvvwNelZEwNKGDE2Q9E/5opn/ZJykKm+3iUZ1yhyJO5Wm4LQOxPok39YLc+mR
fi3Ww5XxIKNbhCdgYJl+bwbYl+dxAxSa+QJa9c20oZfdfwsa4H9YSXb7qCjN2U7K0mycttYBB6iF
cGt2cXGNrlG9B5WYbSqGxviEz4GOaQEaQEJfLrtijoAqT4VVHbQ4xmtbKuvgecLIPMWJOYxx6eEe
vsGeQn4aVIvaLK2abiMmDfB9oWBkCrBwivZCmUsePakM4An+FG5Flx4rV/73DxmAljsxQfsldZbs
zkkob/oiXrmbtAyZJYiCuWqpRz6kZLqoka7Ig71IsurrrVRv264sX6e0o4JQs+xGAJqU+cYoL7ta
WLAv7gTleQQDJNjcYKe9VfbGTsmK5kqwgugKjFXmYqyF/Yq+VMgd4j7N9EbvOr8WxJBbaZ88EqJD
RwvPN6Qxgz3equSKrh5c+obVfqQfcRjDXrhLWhEYDKpdO61K6HwUcbZa19TV6tqCcwmy+qEKOCQO
7rs8iC7CLJGeAXOKB3VJC3A9SLCE3CYw7ipb21QD/TELxm435kqyq7WkdKNRrr0G7Jk7dRm2HXPQ
XFjS2N5mxjLc4fNYPshNLl/EQHQ8wZheTCksNyWaPa9qKqZfaiUwwL0pySFs0ugyC8wWP5eyLx+F
Qtc83ETUnzjpYKUTwUiuZDN5pQMao6lDNayIo/Egyd14NTVx4iU9uD7RijDP6YAQvSjTKLyG2VLT
tZYTwxs1dfS7Ken3otE0B2PMxo1WSOkm5e6K4uNU0EtppqdFy7uNhAXT6EjTbG7DORn3xMt/FooR
/uiTVvDSCougWEhbVxxS41LARw4nbWQfIq1LwQzkst/VhXVX623qDvg43Khd2F9kUqBsSsAKG2CZ
Ju5pPP8fLRCTSy1vww1w41erLTR6nzFmnNZI4qd9MD4ksbGSaazoIVcH4amWS/2giZ3gLjWOYWIt
hE8jtgCMApVRdqdxEu9yPNJegbLnO6mT622zTNkz/G7x2SiG1jOz1VpBDsPxfoDl6Mjs/+tEHEbH
iLTkogxq1Y9UPqc4MKMbIR8N18o0OpONYGzqUhRchR78E2db5UWCXnmFyjwxlktrp0h5jRsJdhDS
OCauHofzazov7Q4BFpxODYX7bRuXTqMo+XM45NYhiS3Jl5tYO5hlKfsFzMF9sPItMSVvXlJjSH05
U2cbdYXuspQyTPWCABtDulr0WVusqkRp9lNAgb4sLstLvgzCbTFNk9fm6Bctbd/7zCEZGM+p4jap
3HvdFMeHMOaS2DdZdAhzCJAIQEZbA1fMe4t50Y0xgbw1cNh0FCk1rqK+ti6zJjOuxU6xWgThptSv
Jst0cW6i1RODIW3GRPfgJjSONtAEzwGIYwrSBjadVXn2JnnWD6MJ4njdTRsk8MRbpU6ZWTf4IxhL
W9KHCvILDImkx2wQx70ohynem4GxuuII+wT2YsvkSa3wNsIbB87ajB8P43te9LhpEEGxhW4GWVOo
vdO1OKlUYLEvUbtuvQo/WpsZs3otVYLhVS1WFkopYRUzlvDE5aS6SPo5XHdK90Dt2V1ZGZ/0kBbm
rk6wQov5q/bR1M1bsyE1y0NpboveKu6xndM8norqD2KxPKGrkn3hg888QK4GM1UFODE6XQcz6OUY
zYZu/qJFlXUtpBXDtlKznFasLCfoO+Ma4iT4PUCQF5MsZ1dUfylQhDDDZH4ZfQVl8Fsr72UMO0F7
01qdzDuah4xwpnZ5GNu8wzFlbGNPK1p9z46lfTeK4fyUtbr0UoKS/9pYofQS5yS5QJXjSyOWo50a
m5OrMmrxAvghTqAmPSwG0fBHQUnuK7WG/wBPQnEVnKBje1BASg6VAL6aKSJmQPLMvD+0vunL3B4y
Bce6WJZAfCXSIntmD+KpjNPWT3pVvjPjiPHy3Mqu3NOg28+Zhs5DihuRoM8mLA2hKhTfnEvTNwoJ
Sl02Sd6UDtkGzHkNCY3JmsUwFQakJy4D8thWlrp8EOa12INJGyvgT0mdd+j0lf02l/IOb7m+v+4W
BekKEHOtp07gCsXBmrczw/fLtlPMbW2EvZdr+QLncbG2cHo40LpFdQKrw/0WL9QAh5doGjZJ1QZP
OVjkbaOAYq4sxqwmtka7EoWiWyXCuaWvYwvFhgIABsaBk4tg+Pi9m4XJC5KIHC5J474HsOqIRSVd
4Htrdb7WrhjtrgO4gZQ9H40YQetZpLgLvFDsel/N0+C20aLci5MQu0Gl7AD+j/EhMuIG65E5bTb9
gJPQ3LchWMHUCHcqaNe/roL/qGj9j6XocSX6/5xzt6RT5/1n5+7Ll76Ju5fiBAW1/qG/UFDqH6aC
1CEVIRUmw1OD+9rfKCgqV+pOfLsx6OZ6Q3H6V+FKTQt7eXXlXqXEJWref9WtkvqHIaN6RQVs0Ele
C+F/4NuNEMHJ/coCf4VluKFo/KXrr3l7nSx0QRjFei2z6Frb2K9ZjdcpcxYh7IZR3S+G7oW2mVWs
iPHBY3yB/xK9FITu0ex0uyZg5tzXGg0rRm+4Pd4Pac/RDGumMB/beDS/dl3PYL9QE0CAyIk3OXbX
s2H5QY1l34+yGU385KuyrEcMP6n9vlgjM+4LTk1MlwXAYoJLD0KOr6RaKVtHYQoMRhK4f3crppJQ
Y5/ZjvX3GVcT/Qa4Lgp5wD2BK2jlchjLTK9u8YydPEXHvPYiN62lw7mDQVPwIjUrdr3X9eBLAY4y
2cplLw4ghJHdxF5RsMygvqghXkTiHV5CkSK6Rdv04RcBGIqG4bbCSFYV+ZUNz+Oa/5eBsAIZCOyD
/K3q5aQZDpqwoHnik1FL7RmcJLCzmwWCp1o9Az/CLeiWWb/ayIcimnCndHORKd5wJYadMHeAZ1Oh
scwUv1AtMczBVoSwVAdObmPpzHulqMM66hyoLgzV/abnTjjuBSktSbquljYqOJpGGntM2LUBkHyI
rWk4RL/EdTxH3qvFovvey5rW3av9bIK8HJfJzPTvYhlJUvloaWKEt6zHdFOt3NowevAfsJ5ltDnq
Fsx9NRRFfVlS/1eHPlyzziCat2OE8a7bjRo2jb0yVZxgRfmjTtWvNY7GsBbar3pTJ88CEiNM9rM5
20tL17uWlFPd90O7up+ttndW2ew1kwkbRCMmRXUCyQk851bE7dpVWknw5Cqtv9cJErFDGOk7vqfA
RshUZnxq1uqTMAiKbKu9qT/pYa/v0NRSFPh1xcpzK5bUAzAVPLWRnn/teNbMILs6vK2g2MCAC7L+
KobuQokRk4/7ovxaBlX502zT/iGQkhiSY8Nf66LZVrV2pxUzjXaQ15rNvzxom7CQi2gbgrSZNoEp
TAeeUyA7CXhdP1cW/Tk2UiWz+7aWRo86ACn0UQtG9PhmxQQEO1rFDYgsTp9iAOODcSGWdS3gKCoc
NRF9CclszbHiWP4iBpPhR30XpNvSHFJ+KBS/fnWuidOgG4CttZSvQmGyiUO5uGobWJCBOMQ30MYN
qoJ0Aj6t4QZ9GVcZQJa8Ui8EKZAbKGMRoO82Nel34z4g40qXlY4RAl8BUKYwhC4EsdunYsP1Ku5K
DH5Vte626aiqd+i6A8wzGhzL9qaI6bGFt91jn0+Nv/QJRWyRolOlwZg5KFNRxMiUGurTtND6AUuX
qxec1ctwAegNe7epMn6mzRzsg1Tob1vQXfdNinVa3Iqt26mS8hqVM3ap4TKIO6uIcWpvQ4whvM4w
sHCcgR4Dl0LXwBXkYQw3OL1VkyvLtcT0gPOVljeV6U+xkmV/gX1zaKyC9rCqZ1ScSpnXjpAkqXLA
qtysX0y9U5VdGkA9xUuz1ZbvUwbKTrc7KxSVC3kRR4laU52Kl1qJRiu2oeiUs6vFQUaNW6PjVJUW
/Mh6yb1ErHVQC2qCqC2em+lQhu2+6SdgtE4L10P/FSDLL1zDoS5SX4LLlxzkWFTu5zGKLS+ZxnL0
9WyQrK0OpEVAUQ1E5JMQwvDwuJgF+W6aFE07YG9ryU8QV0paEpORchlgW02/wHaiNVoL6QROL00n
V8JkUd4BmKjUPcNyOfBnXQnaRz2eY8w05bx0Fi4tIC2apeqA0GrTAJWQJoHTJjBiESlvdRIOifzJ
wEkc41aQW+ZuGCAg21KIfLQzt735Y2wFzCFBiEuQqIRSZngZi9MrS7IWN5/01RtRKq1vZHNuc/zb
LbgMoR9/GDFfuzOV0qzi6iuNzwuI8i9mCsoMKVqUcWJ/AW9vuYYiSHf6Esk/hmQp7rAHrn5adRlB
oGqUbmUQK8EjumfGaltb6DActAyX8CxW+4w7SEgPtbEUbred2QIxtWW4ITRJskR/nIoOEAgEuyA+
1Pm0zE6eSx3C7HLAvQuapD6pV0Ezo5KujZ1quSLoHR1LP5GBviYJveIsfd1BQVJRsXXTuJyUDYcA
Tkzc1KUXMy3RBC/5Shq3r9pOv7SK1qDBLA0zaoBRhIQw8qWSHQ6IMnAwK+iNtAY84tsSNhFjKgs8
bM8/FuTq0JK65gg8my4kF5WcjNk2BrxwTi783Zx4RWmvLTfkL6DFvu+a4kI/jSgFDb65Gdsv1U5x
MbVkIz8ZG9MXt9HmqO66+bMjfMz1PxmvSFRJdGfXLhxtQtQvTmZ08sJXH8ztc5h3UCJrZ/iHYgIo
XhABTKgmalhVMIM4idCEUKiEYn4WL+Jte6lqNP7139MOtSA1OtbuXIP99Bm+i3jSUiyjnJRUzc+d
CyuYuQrMW3dBvHpxcP6sQh9V8jNP8aTb/mdE4Ph02lFxMH5PQI7mcRl3Cc6j5VnhQh0bjZF9zUuZ
i5m2pKUCDKYLXuYh67AGBphsXVvtFJ7T0VnL3uOO/+/fgP8UMyX+ax0Ovq1I1RlAZdcqzxRAXlTT
eoigXi2eMEqdnSyvptxvCjApXbfeJrGl761DSA0RwjMTTDetNvLwc5T7r5/vL/mjDXb8s9afffRo
QACR9035GUK4n2bBK83oK7nON8vYXCNYcKWXT2qNHPwYX2XxQB+2WbxqSbcDTu3KcmWMoNA60UV+
Ax/fUAFBKoPywh105aWp5a6dNPvzn/zRL4ZmAbqBaRlKvyeTokWFc9RI6vOEemHMKV7r5xTBzkVY
e+JHz0STR6MbF/V5VGZP6n701FyfL2Hd4UfTn9974XgJJxO3cmlGFT3u57CJ/Q70r5neQcDe6jgU
fx7ow5XA6VQYBvzGZrxdSbB0Ykaf8XlB+CbzAsSIvixNAYPt8zDv18PkF7sbDC2BqyGT8jZMGLSp
YQTSc5fmmCgb4erFiIVEoLE27mbnRrTvP6V1cLZq9SAtuWqOvA2nWTEMslR7ng3kL9LQkwMUPLTG
wbtzP8UPi3Uu4PvHSEASP/ijdT75O6MdbQhOPJDPnfAM1G2hQKX4Zw5xxoliHfWcbIq3QdYfcRTE
nPNMCvXgWbMpmbdUYZhCfF/swP2u2wi/C55wObuZl96ZTnYApn42MZ9b5clJIOqDPvbgjxM+WVN6
RKP9zLY/BQqx7+E+AYPkvr5OqE6RYrM41kOwiM9dLlu22jD+sIecDGwa6X291IatSPhG62HwVYbq
slOUdrhKxXPOaadar3/+DDj09CI4zLkXvX3SOZ7e2hyv05lkEy/4ZLcZXgLokXhDhfSGtUhoj9VJ
6CjW+GNStcY2ljDxqyJVkOGPzAuumP9Q5OrP32TiKC+vEzdgfG9/kzhmhpgqxvMsYTE+F9p9OMl3
//grRUtRpf0iI+JFb+RtiBhqSG0W+nM0SCpYzfGWa/N27Jhxs/XSM+/6ZIy+rudNsJPdHFvV2MuZ
/gwJ4PtsZod50O5j2AufL+mDLfsmysmW5bhXap0oUdKBTA6bZ17smRDnFnJSrQh5ZmZ1rD8b0VLY
6Vi4EtDnUTK3n6/kFBz1+4ExOxQVijysUU4rPcVMqqxIzOff/rbSTeUHN6hr7Bpv8qZvBghwzTtf
GJ1iwN5FPVmd2cTRrKdr1MHt7gt/2Ha2aVdX1f8OeO+kKfcu2Mkel4CPFzxOgkk+l8ZxE+xWoFBH
h2FzDgW1/l1vj1gMMI8e50ldU8j5GBTEopMH/+X7NONftHy1QAPDpvr81X20CY9DrdXnUeKO0Fge
UkKFEqZHJqyG4NfnAT7agrJBl5XxPJ4Zp26CRUSfImqTr3nY3cC98qCB7xa58z+P8tEy2Hp0Zi1O
8HfpQUkG6DGy8CyL0D6iwSvJzp9H+HCP/9ZxQ29VBil6sgFE1KgMuai+MswYvXArPgiBI3hQ4uV7
uio70UXvBB2t2f087vvnt9JiMcPWEF7lf50kPm1EIioerK9M25unOluy6y7pIaOYocX09fNY0vu7
BsFojjOGxeaP+8bb3QAZMjXkMfyGyxGd5fkLilVXGS6T8NsdcUK0RY9uwsxwOulJV0QvhMaAothN
XrW0K4BwC5RQsSR+r43CX4QzO+mDo49ft+oeG1z3JOTp3/66RY/1lZj/rU50GwLvBcXcl8AybgIZ
D6pwjHz0b7ZlQ87ReRF9Z6/sUv6AU+rZuYz3VlBvvXmawAYR5pbREbYM/aSQ5xQGtS4n35JdvC2u
c4c+lq/7zeW5298H224NZEHKVvkPmoBvF83wrWzQRfsG1AmWZ2kjonMZXqz2KsViNy8aZkmFcw4E
+sGmo69CsWiisM4CT/ZBuYSoowXdtwJDNPRz4kRFWe2ctPq7bxaLECjgKz4IGWagQm9XNhZ5W9RD
/mLcSX6f7bBH2gvOcCH6IlNBm1Jmd25Z7x8mIdckRK+Afpp4WjwxO9CaWqxe1I31PNyVDiNQx9go
m8FTHK7vl8A//kxM/38M97/A3h1ll3fYsUvEH/LXuO5/voGPrX/ozzGcKjKGA2+P6jzAUZ3d/fcU
DhgYRZ6FewytBq5/q0zA3/AxSfwDgU160mseYJCzKhj8DR+T9T+AvYL4wi2NTwUXhn8yh9PZfv8+
hPmyGQ1CCoDsQmULsvVke0oFFFltFASYoss2w96vRRGoKzO4/OqZbPL2S3gfijUdH8JYw1D6oVVj
J1TQoLyhsZnTcu57e1tV/BkFkAmXXE4ReoAnKSuIGJV0lSHYkFLv9IzegM5EUbccQ55uhXncqYlw
R9r8OojWPitzV1hPUQFLw1TotnIs+VWvXM7B8HK0L27OtQn//l0a+wnoH7DOkwwHvYjJTsCUy8y6
Q9bJ16k+bj4PcVIqvouhnVAv2j6NGAIQY7XHWtzMTfxu2/or9SL0lZvPo330Ole1178W9Hu+e1RT
qSYsTxS8BABSA5OhurksA+P58xgndnZ/rwjmPZ8DJI/fR/lRkHKOGqQJWdEko8huoVeBAbGQXbRj
xLwCXJxqgjDbZMKPzwN/vLh/xf1N5zqKa4XITvXo+zB6ER6s0brJ9fzMTn17+rxb2mnHEwoVrNOZ
EEbaOkXReGmbbysmaZ+v5OQ0eB9HfvvZNXLfTl1JnPRxhpDDACNOPYTGgAwymnNXMLGUuGp8jafD
mdDrF32aXCBRIXpO4nvfBUrNGqPwDMu4CaFwe3Jbu3VyYDPbwJWuBuQu4a3uJKdxoLIgQNdX3pkf
8OEzPvoB62s+eo2IxJUp3QBGy7fFQd9Mh+qaUZ4NPOdm9I2Lzomvz5Yy5xa9/qajmN3QcF8vVp88
b3Lnq+AictpNdLeWT509OVR1SGN40HSZ7Jxt3H+4b48WvKb7o+Cj1FZ4uhJc3HRu/6g6+k/gdIkv
ONKm3cmxl/rBuYd8LubJEZIVixamFhl3vTSG+9xjVOnEm8azNrVfbcLrc6s8oUP8taWPVnlykiAw
A0gwZpXRLgedB4jjGp3nW/z/nGGbegGkhMGDOyR2XoiXjYcgyXki2Nva+K8foVhwAyEIgsA+Seid
AMIWkU429yw9SZLgM3bfLaoxwipdfEYYFF6q9TSZljtp+hmjgQ+fOYBvA0YGdk/iySmXFrzktFJ4
AmG+LTBjAq145pp0LsRp3oi0oAZ4IthI+PqytFV6afv55/nRUc19WabFh3z8u3sY6nkoBA0oyy7B
i9HJttQddPPW7LfQjM+koo8SAdRb+KM07ddK7O13MQBNHvqCUBrowqS764bY0aczJ+LJ2OzPLXEU
xTo5f3NhCQ0rIwoKgMDxvWVrOdkvYyO70UXuw1g/84pOurXvA55sAwtB0wSxlPXAn1z9MXFzJ8TV
VvHm17N5bX1Ep8n8eHEn+2FGbxo1SWJVvaPPXusZtvhYf5O9xDfd0e+5zEASeITbj7aBE/vnFnvm
FZ52psnj02w1xJeUn0sFHri4W6f2n2/Jj4Ig+8GoRIWiwZX37T6pkOGJRPO3dupNHP6qu4sOrebP
Y3z0YR3HOMleZlwsTCB7wa4rwKL6A0K3ZyJ89GEdRzjZ7egWLp2hE6FpVhjXPpA2Q1673Bd3orb5
P1jN2vjimqIzpz55YnplNLR2W/Z8fjXqDwM0jM8DfHRD4Yb0rwAnjytKFHBUGa9EqMSH0kTCXOqq
/ZINnjhGD5/HOhkB//lBHQc7eXKDbAbYQBFMf6gAw9s9LZfWFr31UAk3QWFHj0BCyp3pF5fKTfj0
efgPd8a/l6qe5I8l7BG3VXiWVX0LGwKyzX8Z4CRf6Essa90aIJGAy1kPOsb1/90S5LcfUDDXkgnm
l2oTzQwSehiWZyJ8mGWP3pF60iss9QpqiEaIjK4UBeW36Do4GN/Kg+IBxtcc6evnS1o32GniO463
vrWjmqo2ojLPLeJZkYlg6rwZrMAFmW8PGD4HQodWhXxujR/mIdoDtClxxnsnESjVs1jFOMDboFgu
dKe6W14r2v738LlgVhYjigfCQT9D3D2Zb/61+4+inlSPqdQV+lwTNdkhygfnUetsy1f2IfJalV8I
e5ki3Z+82pf3KKClLnhLZLKtBEmcM0/gwxpPP/otJ3lF06GKWOtGWqtK87HHMsc2Lygua563Sxt/
RxvNQc3PD8PDcKmjzHT+fP3ozFuPAvojAKXfWSsVaig3FkQbW0ezbttvAtdqHCm39XumzCtjJfTQ
8nIyzBFBbi2VXRbbbjxzyn+8F/79I072X8p0M0wnfkQioHYx/RgVHQRkcuaBn4uy/vOjXU7XIjJz
aY0yoemDxNSwkmX0M9/ShxkOQIj2mzTJnPltlDQWWxUpmVVLlWuY/iq2ZzLcx8v4dwD5bYAAYZhE
lNg2Ul/bk+gv3DcX9QwQYN177zLC0SpOMhDAuaWsU4KYzfdEeVCnayqRQzJfwjM7E+rcAzt5+ZpI
pyNfQ/XltJt6YD79uUL/3CM7efOC2jJB0HgnI+y28rk3HkJ0nj7PoSfuen+nln+/l5PUAi1xFCfo
esCA7fwKXerURsx3nWX+Lo+98am+k/3MO18kn3uCJ4kE0LXateuWMzrJiZkplf2ZvPnRA1zVYWnl
IvHzziQWF5cMCxPWVpWaXSNkpUKpxWXlzFY4mQz9+QyP45xUQvUwxXO4HkR/UtLJAq+Bmzq6nd4z
lEGYQ/0vF3ZSDYV9n6lJQEC9me0lhwoFYhwtwzMJ7sMW1dHCTrttA749YgfrwA5fsLt1xUct82UP
7LCn2jO+Hfehk55t1Hz0ER8HPUlFPfLqLbbq9Gnk8so0Ss/Qs03dQjiIahekoff5F/DRNjwOd5KY
EgRrg1EmXJwyspuvOqs49xg/6kiAfAL3TEsA7/OTD9mMJm00izWF74JN4U9baVPvus15jZ8P13IU
6ORjzsqozJjXUZ2Eoq+illIq546jD97OKrQs4shnSDRXTr7aLIriQJvLwC7D50HPbVG+a5AJr5lE
x92vz1/NB9/vm1gn35Wm9ypkiTVW/iQXL2p1jzjmuZezPpOTM+NNkJNviQa3PKEQGnBVX/zSW60h
UaC9Xv02M7agHSJjFZ7Vufl8aai6vj0O9SwcoSAR1cCKpTMXO+dYHMZztpAfbIijxTF+eRtGWupF
UyrCTPKNkT5X9HM/f0WfPz08S98GCOUwyBWDAPGEhGyGSKuAaw+aBSmSAJ+HOvfITg53c54WYPWE
appbMVZsaOfjWXjpRxdNlMlXaZG1HfVuRsvcIq+rosAw4HL0MBhCziUfPeTAw4100byUboVuos1k
YN5m34QzanQf3GjeBF9f51GtJ4WQ26CX8LqUxzy8kzTKCukaPnzRXvbZeObdffhAEdCBjMgQFLjC
22gDupg6iPIAOyzJwbgABxaEvHefv7UTG93fh+NqI/ivKCc7ZNDSssozohSHqPMUZP9vqDECd+30
66UtLc7y2FzUd+dvCb+Pp3efNugV4EwaGKBT7Cka6WpiSQn+MZKdRW6wQXU9Rmb1UnJTL2fwjv2Y
QvN/DL3sZeL+dl6WTGZizGM8/hUrYxN6s6H89hh9x0PAUgXmizGGfB5RWLxMOt5QaEvg3neXlW1A
DlUMwbI8vLYkpYI+DFPOT+oU3TlrAGzkwL6n4wGrrtIdLWhn2ZPVHD0uCG4VABipC9pNI6Ob78By
LLqLTDD05R6t0eBZyMuWe/BcRfm9wMejeN0cq6JXSu2IIlFtJK3ceFLUo2+6jRiTx6pdmSikKu6g
a4n8wmC8ly5EZek0DERnzEbcemzyASsjqZrL74EayQgwNOjdt/o4jh6OVNjwNFkiWDdQs+Kxsi28
tXGAWXQFbqAM7coz2lzmrXQFl3Rqp/lCCLC82oyoC+4EHETRkJym20WQnmuBrqZVateSog6bWQos
H2lL84AWqI58a/oD773O6/NU9Mu6n33MwUP4ijpKwtPwjLgptKBGeLJwZJJqULmFLP9MtWFXLcVD
JskbLpg7LkU3TdxeR1qT2loyfoOz68aNvknN+UFpyv3cRy5mhpsgMG5FNNdSJd2jCH4o2Miz+tRY
DwhJcP2UDnnaOaEwuMaMGlxqvfTgnQsBne4cBTGcc1qEy7W7NHnVawHN2Y5h+GNkZO6sSe6oA3fR
YrQ6pwEuD28OJw9h38j3q4g0lki7MbbgBULt7usd4shzAQGWMimanSq1tjj/htVkrwjVaHoJrNva
+mJGqODyAPHJCSa7aX1Fu5JEAFUS38ROkveWAYcD5sRNWd8KxqEesdDI0MkFXLVbjPuu+6ai3FLg
U5W6anOJJMPUv8YZCn6jk86/OtRjggoV0qVl+usuc+Bk0J3mAR1uKd2pBXIQSCRHDi600AnpC4ir
EPxjkHJvNx5SdavLh3honVZF9eFFjW+WFpKTdhHg/7hshGQnGQfolkwhG1uX9hbi22BJMVrbLiMA
7+BLneBwE34VtcAeMRFBW2U2tmkf+Ym5D6zLSi+2inTd9ZUvLDjBabWdzo4Y7a1pNcSzM5S0ldXO
57oco13afh0Q+URkbxING9nu/RQczKbfiHXn6MNzMP3SK+6UTl0mjllvu2ibm7u+pAOC+LY+OJ15
6I3XvL8U4EEq0UQi96f2VehKRBx6b56u9KDwGsQw5ngPobAQbkyhxgPzexXtGecE0mUhvRrthcg0
RN2OGXondppdzNSnuCgF7U5IrtvJF+R90fNP5JsmP5QBUhJOntzMw7ch/5WomxaqIlQyOfoxJt/C
5Vkf7qb5h9Q4o1nbI7S2BqYyHlZ9+6KpGWMe2oLL4mntvUHzpMkuDaVjIPoglbty2LV8RDMmCSEU
PTSubWSb7QFsRo7cWNO4AzkVcPS2k7xUNJxKuMUi0eWzXhU+bHMoXARNoIq37WGONxgOWNUDEs42
xkxt8ToFnp646NA45HAnau9CIMKKO5KItAjrHNLNldF+K5qfonaBHyFMBTtPIrtOb0T5SpX3EqqS
PPkg5mwZnKXaGPLDBKc0nS+6el+gdiwFkq1rpdPjV00a1G6QEHX0FMr48GWEIFTpioPeNaP2F7m4
7YerRn3KOr9tWz+mANSGyxpd5CDA0QCXGRm5pO0YX5fZdSb/SJbrLvNUw455KIhZOXJ3JQg+H4wc
3C/ir0kMnbB/xeFBbV/H9lKIHoTmXp4OeeKP4lbRDngTCOXGFB2pRuym3srRZRxvhO4Qlfcgmx0a
NnaZwiO0YKkmdqF8wwJBHx2z28CqN0o/KTZdSHAENKiUkys9c+IEhWL9NuqUL42UOUu3ycnb/bYL
r5KKFyDFV4Ho9wFq3VZ7NYa7WH3S6y+klWyhwdRs6u51gh8U5K/ASX5WOtr7grOYVx2IEqvGHZdU
kqNHUoXfICC6KBNfhBMAkPxGD5MN0p9e075m+g+tTJ0cfQ8jyTdatR0seLnyN2UuHCydUriQSB05
Ya46BdYaUntpNIgGJI9idBsFdyMGjumqIi9dVjLSUsHlrGNHojSuEoSwrCt+UenUhoEAVea2Fkkz
zZ1mdXVDQ2a6rEh5iPKjuQdHmaKtrXezmaNHjvVRhpSUl1GzZhHNh2y5XjT9KhSvkja/yxWckzol
vSmCRynEbik0XaSUfdxKvEWXHRpZniqVTqQ/MwC5bdTxQphnJ+INGYnROCgrfBkXdKQzW+0yH2+L
q2nqnQCqcDo99+LshKTLgYwGVdicnpqFdCBnj4vwJZmeCsu0jSj2dONKDl5UJXP0Un62wh9tsEvq
7sko91MW3mooODbRpThjOSLd9AN6SDqNh+wr9l82igL9k5k0wZbsMiFlYskpSX3Kdi360fiO1e1s
m4GiPiqjxq2+X6K9KcgQAdQ5/YIq1pjnF3GNqnxp2FozfO+74bKUVwWtzo40lOUDsagv9LS+GBbp
LhXHKzMwr5uhfhA6hOKHelt34TdBCX90Fnlqwv4NHaasdzJh4T1LhmMK6CXFWXUF1WXPHxQca2he
lHHB+BNB6KhA9V7U3Vol00/l/3B2XstxK9uW/aGLCHjzCluGZNGL4guCooH3Hl/fAzoRfaWiguzT
L+dE7K2tLCSQmSvXmmvMAymAES40JrB2q5TXWHpw0i1r5JXVytY8pxe4NyAWtTD17d5wfQ1ovLeH
VCZdWnlN2L7Q80pgUDrCrPxY5fogAdQahQOcmqBZT7J0zIrwQYKNYxr5LqSPFo8D3tAcvWWickz1
muBhjQ5td9ElV33DFKRX9AzbWfPSlTLM9Z+l/NDXXib4eVMArrEHc4e8BwjQoTJ6W2w7uGoejdrh
8F4rEC6KX+x6lna9Kj/KdyHG7iWmePouSxdAxGpsziBdGTz24zxoNtZb+Dl3FTSYlxXjgsGPMSvB
3xkrZVfQbtQnA5vQFOr3ot0K5h0HXj0SqRyq6aG7EZIbob6TklOG8eFr+TxpTiL4ydYSrT1wsKxF
YOnH2PCtJShws3tcwNOz75DaTFzZuM5XH2svDFBt/suwvJW061h16aciFZ09l8ZRBU2AEGw+1uYp
HQ4Vfpg7NYChpGp2C8Yns0fIU0he6gphE7TjEGD9Qcc4NshKZ3mS8QZvwTPYeu9o5l3UXIZkux8B
ZuUiPAYnWuyeG3KS7orqYOjeqiQ2jiEc4WQsW7tWa4+oWtK8Ur7V8odV58oWO0ljF2TFYukmVN9w
O9UVL3dZf7LIT72TpQPs0LEtoKq7RPQObbu6/k7H9NQ5jfQzrm9K4wXaRBPhmzb9rNuHaS7cvvxV
852Ht2qxTzsvFUxvnNixOeNWHDbRy9sae6I8YcTUaL6Q7ExqbSAp7JJfyj/tmUlJfkhV30jRiNQE
LZ54yQ4Cc84I36PhZQqdYbnIMEqqKK0uL2lJzW5wjO6O1oVxuJ4LiTZ9H3cgeX22ht0kHPPuqelF
pzTeqzhxcr10BmqIeoFRZRq5VZo5kPiA1xNKRbGnyytt6FSeIdcv47EzHHrDZfUwlZELHsMWhsQl
GCb069Jgpk1d8hv038dQ86dL/XnsansQgJz5Q+ZqlTc96pVHayT0E+4FtKCDGOlpG2H12NXGcOO6
3g+aa1iFLZiyLYPZoqkYJMS92XIAmA22EGRb4sGrtFuzENndVTZUYrPBL4dfIpEyR2qMvr8guqGP
ljTbXjSCSLiMJ2nXnKLRV9tAlbzUOmLqM//AA0eKr2pUZetFprqdGvMoJtlfL0orUO8uL0E16QxW
MEy87oU3Mz1wP4UtFS52HOhHtd3h5phObsGdbOZW5BZsj2i2bpXn+E7Nr3HaNSAoQX2rH01j12Ds
/Up3hjTCvnK4ccaNDUwvfyDkxF4APebUeh1kXGChpEpEG2svPb9eC2KqSzR3RkQLvlPNN0bxUZde
Hd9M9amwdtmJ94HFId6Cbik85qSJUJCNfox/JAW2nMoTlhtuSM8weMnRTQi11quINe+oND7K7JeP
onBVTBQFHaF8wofArmWcoFiKgfSMLxetx9ld9RHiBYl1vK+uV8PPGJPdhmF3y+qPuOldjNotH7WF
VUO5wwpF/sCwZASPt+6tJ8C7oE/eLRDRhmdmOAq4Un3qu8tI2qNe1i5KGGaRp8n3ecehZcc/Ei5a
3EILzjZf6A5KEqSZPaE6pB+teNEI5HUcWy24YFAsXNUtbvgOk/qinYIm30W10xuXuGTJyn60Lqbl
Iof7W8LLcJJqT54kFa9ZKNibzaozx3Zeu3j49k/0CpsGCydg2jlvkMtc6rEHRCQU76v0h0ZfVXFV
RtcJhi+35cRl64p2SvoQ2HKeY0yY7/LuKkyOYOBa2rM1e7F+qmowyCc1P6y5p3DLixXGW6/Eo3FB
zZ1rVMepI9p1rPp5fi8JbjI70Of4k0193/RBJ+JWtl6yO7ZvynSsbo3sUq785EeKFXB1oJNyra7H
mzq11fKYcEBkR7F1gM5Zy6EBr/tD5mS7n2a+9kCSMVrzu2jfljtaZqLL7n35GKo9ltsj+3rrLd09
NOSmuMS+J9MO3XyhZnexfKdAYykcOXnnL5cPjcqW7cSKmwbWRllLbVY8mUrVU8JdJu44aCkya+tJ
DXeieC1dhdWFuB+xhSyfDN3HZcSUrwzIghfboRYtTpfdp6NqgxF1+vpFb4Kcc5B806qzwGEgdh9F
jVnxfFqtU25cdB+b0KcAXafYc0ekgBeYM9VUmL1uEZxUOrbtXidRQRJu2mV8YwWUQXsafPApI77s
TbmTVHeR8Os1vJUFgTmVjWQ5sDAvKl5MulOHIJrcKr6MsfeogSaDCVqrZ3k+NHA/V0etnJJrMpeb
t7Tei0hD+yNWtuGjILlVa+fXo3jRqw89WWOiNdmVJKcX7mWi8twVsgdTeB/i/Tp9VP0D1jCYd7HP
Ss+djCXPcmrroGQhAUkWjduk8Zf6Op8DU3sWRLcbX0bxKlffVZw1MK8LnfUhYjetErfXqMP0TvOr
7IMemoBEpwq+G28Nf5dOwlXngu3Nt917nl50q9sdpse6tKMrNti+Pyn5rZkfhOGkFOA1QcHWXcHV
f2eEOxxJnCj8MXT+gktRexmzHyz3UtT45fKo1w/a9J50D9nwc4zvcdDB2umYF9io/Wx0N+3uk+gH
Dl9W/pya0LJoGazupdHLmjuDHbSKoUC/dZc13cACANFbtcdM6NBjtTQRAwxW4SwcIQ1QOvqyu9ku
RtcSry0WBn7A5juttl141ZRENjvAQaDFtUCoPJUP2Iw9LXLy7LUrqLU1P0rgYDLmo/gVm6+68rjS
sVSsRyFzF8tPtGDQXT5hyfpVGzs9PrXiReWJGhdqoJNAFx7FFY7UlVw8KBzG0l0Fmqf9Ce3UXqpd
hhEbAqdidWF7hty/VrdfTqPhKzMe1jfpCCmGGI3kxiJfdBOedGBbZLsZnSRK3WXp7EU/aFGP65vD
22wwja126QS6612jJqm3x6w+WqsX0tsNtrR+HK9SkzvUqYDQoBs3mKS5C1mDpN4DUO1L1E/ZZKuX
1lNj8EUX2VUYkOnoq9uC7Z2JKCJfv1VDSgq7cbhZueBml6HqW4aKdiTAQ93hrE3wk0ncgSuHx6U7
45R/43IwJF5R7qXWXe9SjpNfPWHWRVh48GtS1S3xDDN33JiVdKeBqVrd1mLn54wTXbn01ulYR68N
JOAaEna/nQAamNO62/djoLy1/IUNvnQn6ktesTpltJPGEyKVGPDSeKHjlo0ZGl1f2IiIDhdR7UrN
L4YhSGM+YjsX7reIu3ge9PdwcIbUn5ur8mXqDlV3nxO+TfP1SG7KcpOMYPuKxl+YUpskhDTZzGmF
gTo0uFEKqn5nDKybyE5emui+yy+L+Zp0VKXs5HHhzz8tphnE2GIu192Q+FWF7VkEKErfV63HeY60
eVgBYB6F/inObrXU3zJXScbBZilQR/caojSz/JXP1yon2JYwVd/SKHRK+J5FgzhHdRo5YL3Ig58m
b9PiLSHG1btW9jZOmsZB91qO7ERuVrjs7OXz/LgCupAxDfQzzSd5pe7iHw2SdUYiRI5hcwk/8slN
xh0zJ86BNSx22fR+y4zqODboLj7DawRC7UatT8I1gVCLNDTzFK5F7SEpQaE9R3eFTKw07hrSesI+
k4/m6GixwxQayj1I4eh5MWUYzZcDqVClfkziADpuaV2oJCtzrCtnepPbh+4ACwQ3sb15hAOcdnYs
M83PkXRn4i3WRqcG8/KYDFGHWXPcEjdfaQ351MHT0p3QOkp3u2BZhjGC5aYidlQpMMKSEy46ZN3d
lgfehF92q7l6G1R4tIzuZA5QkbZnggpIwoeASJP9+TGM3Dne1auXvI4DPKQc2OxNF13mul+EWIc5
xHcprsPrIdduygz6mYO4kJiXVJ12hBskQf1U913ihvyOwh4NQL3344t6rXI7L/wOFoMYrPG+y48V
mVeH275OOJvsltStDFKWtj6Bd0IR5SgwKkidxsFATr/JrqSIw/ZqLZ9Iglrj2yoGVvM4QRuGcVhB
Bt7WJQ+UNLSVXiWdu7SOXDih9DhxqyJZh8mKXbwJlkS7yuPSBdOKd+ilIG8OaQhxybMZIebu5ErZ
hNrlp0YSj+w828xHPz6n6y5u8K72OpZd+IH4MIGQ/I6nHweLQECtemYZbNfb+Goi4LsHeWOHvTMn
zIPqxUbqhsRb3WCLHKRDcS+RAjOHIxcqqVjthOYZeTf94POZa39oygtT48b0NFa7IeJmzk7Gte+y
KkgqBdNzCyMcewpCz1sJCt8pNV+F8D4RB5vsu519VKKtvFr1ib0JG7+8cdlQtfZyrI/C5M7ZY4EB
wxiMqBPu1NTrMP3MXaoDUXsjcdea9gVIFW6DNyhBcDtn92osf6ncpt2rfIPQr3HZ0gKDAA1Xucbn
ElqiG9He9Pl2kV6zhqRTbXBF0NyU3TeOVch2mbOS0V2V0oYCjK9h6dTpSeb23nE3jKLHuZL5fLEp
G2KyXVJ5P4zJTqkJHuWlINcA8k4APqumV1I6/8IY0I2G+Xrin5viWri4Zr1EW8mnBSi6UzvtYGUG
hqr4Www9c6tNQxgAh3xIcNnyNpMKX6sGvPWACYlwxYo1drJslfZJBmZzSdv0topybgWjWJPK1URA
inZaisUpWYTlUPYp/5VF+QRqsch+q4qHFlP3y1VLo1MXqlzN1ExdVn59UnZ7RezGDe0W4rWgpdlB
naq9Jo6k6qM7+vzMqywfd3JUXPd9PQYVre1HVSRjH0KdY0MX7rWycSv8uVMVwHI/iZ5WLZ6Y47Or
wwG0rKtWWwxbrcwHg/VijPFhLpI7wZD3edG6mcJxIJPN7wq+yzYTLwU8KLhygpiPdAyZR9nHmO2+
ADxxUaz6iebNn4OiPqRddygxNG0r62ZYSVJmK3FvOu1j3TwmovEO8JRoIms1v4hnwBUG4rteEV6H
aPxIhIbtKgLZm1riwVpE/n3YF7t5bl8Hq82xpZ0oUlvRyeiG7odhNfmT2ujlhRRzo5zG0vRpKUtv
u4KDqE1Dbl3Tou8A5TcPscBXoWNVeVL6WojdemiGezMBYs05QfnQLRaxmmyzq/L0FevkJAJjv07G
oVDgtT7STVGNt/Ms8Z4k8vZsTHLIr12g5El3ZTbMYTBbeTQcK0GspQckZjm0uVxt2uo6axfuJ+GU
LRFtK+b4ixLBwKEvSJgNI2LJDq0RtqKT59mGCWyFwsJCKlN/jTnUbWeVOg4rS5C0XxVwveEYiVWS
+EUXk1kdDQ0+srwm3UWfjPlTUgzWvIOxVC57jIqhSCpaiX5SrbRM/GjBeVBPadeI+xLetdOhw8Jv
8CxqkpWzNNUwnaZo7jAvzrZ9tAQAC+RVApbNyTIONaWQcDIxaWSeiLlCg2R/AurwsDWn5scpale1
8IalbUlMDlUPkc9ZFbHa7uphPcnXCpDb6TEGusFty7Dmwjq1+TyGe2PlU9llMNBvzSaWk1800805
NbsJ0EhPuTa2U4tyJoLkeVBrxPEl0BgnXhLIALmlVFsYAocTo9yKnjCSLHEtosIjJzsrRUNyI18L
aW+EVilgmyqYm2ujoBRa/FOqk3K+nRI5bH9Ehhri2mxiH9GZXok72VvVZlIYxElFYrVM+glwaDp2
r+Cvuzlogc+/j1I6fnQjdgnICqQFr119FkuuWmNSpXvFEiBZ2r1gWhXJRqUfuzdpjZVxH/Yw+d8M
OdME15phevu1GNdpEA2WgFuAAiJRGOEiOpOsTiCWDNGYiLhbI/HVWcBuQak0FQuwUai0fatL9U5q
8+g0JrQg+QY2sBrnI1GYOCGv9k2AhnFhy4lFQmHhiy59iS5GaHdVPeJSil1BQZ4aNIGbq3wJkLvH
OQ5g+C7l0epXOb3XZlhsflukMsdal8qJrydp+FwkEoTiZtHCZ1McpLdm0jj58RGQZz8vOmrwtUQH
fzDHYVrvlF5s5FNZdjhT9pzf81LJDhYIyQFfWCs9hgnACU9u8olSQNH3ibMKo0GcFybQ82s9DBGN
TBMBfDqrS+2NmBq4JNOTp6ZUol81SOXZtsQQzv8Y5br8NpVm37zUtUyhwBT1KnTwsUQmK478v2eN
a5nfWPBR81eAwYTXq5qyp8eGJLxUJVs1CQZBvO2Ae+J/1ipasiuSPNbcopkKCLrRhPOkVDTNj26B
v3ws9ZmMqj538xJUPFCH4WLRVNeDUq4pUztkkQsDuUCxkNPP00g96duIn0F7eC5xBRlCgEvA9Ove
crUoJ9HSpkI/+zHMn9dwUDrVLrpJk3ZTJYYxGVY4vxRbjfEJ58ei3liZ4UGf8Xq0s7ZdqXXGGua3
cVvRQ0Lhrt9n+thezvEiXVHhmlS3rZR68OZmJbGrFcCGgypFdRBgH720btFK2FPnY7IoQbvi34q4
JBKU61zt0mhnyLh9u9qiJveaUOhEXs1IVlkYWpz+tErVig0Zq6VOKBatgBllXC+u3BVbybu2kids
IrSB5DrS83tZGOsh6KXsIFfxuFeGelh32YwS47FdG5mUULfkVPSNfrkvR3xKsky4sdJweY7SeL1C
RtWHEIOxUIBlCqkzMKIsxjtqBgHtLuoo9b5VcrTvVEwK5Bu9g4J7o1Xm3DSunmtrUxzUddGEn1G7
iPNHF3EanPpMCWsgwEvJesoKXZuoLVr6r1kxcTul0w+4qV1Ga48HbTMQxlZqazZo3VSAyxMNeNWs
X1tF3BQ7WpSS4VmjX1+71RslAVJYiJbgJayd8QkIfpeAVu6y1u8sJaz4ctdJ8rQBJKub62l6L+P4
QbqE6dRtWe2JEdbaKjis87DiRl3MQjR7omzNKCLleRi3PT187/vFqnbYPy+SM2IrjAFGOZOmGEIx
txw5nSlGDGI9IQMdE/C7jaJZi533fTF7giTni5eWmUW+CccUZaeYE0lXSVjxl2UiFAn4bCPOu6gP
FZNseDHdZJHaZYdFSaIEJ3RjrXzkH1KNGrlgW1wUK0HWkC6IbMthwjn3aMLOM8mHFZtOY4kQSL71
kVn0it0s/DlSFgMkTRKzcrMIF3Srbx8xjdbJG9Ma9eCB02h8aw3iyF2ZWvByEf6V4fKOobTCrdJY
jKy8AXc5i6tfCImpYgu8cj5dyMqSaK/tlJOOLgsZUuDG8obxT5EmNrufpdaMUFwlFEDTM65C1VuU
6eJ6k679SOUnm9Pai/q+NdxZKfse45QqER/VVEnnmyhMSHtlDYbEflW2lMIbQx6snxQmJT6MCAFT
iqu5UJCMzzUAzQU+1Hi6Rd2QcjcqlMXvJVVP0T6M3fSkJ6X1A58FUnSWmGG5AnWbnmphyuvybjJh
Pbv42qBoUhCgVGUyL45udNBLQbJktI3wC2JXN3BwcqwI8JojTUoO07cx9dIbNKP+Va+gzTY72DWn
ApGHmou7ybg4goq1DLju1sr2UzyNXaCGQC/J1eDO4Zal0vVHOFFLeYv/MCDoXKki007xACJHbaZL
74UQ11dHH3g5TrVko+muep6CDqxGinWItgT8443GXA9xB4rbE+YYM27VWim6jHExjxeoY8Hj4ytr
FB7i/XlDGfUzNnRLQ9pnTVBxnRqhSpsdPrmNcAcRVDUds5xME2ED8F7K970lDVzU9fYgh3ipbyJL
w1nMMaYolZbCw2DGI88gjtbwq+yEKvJXXF4PdRS3VN3FFdp1KqPvCPt0CwDY805J2yrRRycN4UQs
ZCAMdsMsKydfkAah9GTciit3NbUp8Vur6qLhwlCmQSAVUmYiuHOsRHpJxrkl7YAsi6ugdTfWsoaz
dEEP70zida2nxBXgQUSnRI4maiAj5pE3elqL4UPVz6ZJYXjSJb4YrCruhr6clduuT4zaE2GBUIrL
opS7HF4CdXFvQniCi2MRZN5maj6ZP+S1M27SWhOucC1WW2KGRUov1zit69faaqyWwir9lS7dUnau
sIJva1Omu9leaoKpyI+qVjO8oa/VzBtmQeGyCKt4dNNVLtW9yQLrDlEEXGLPZwxPfBGwHkR0HplJ
TlphCfO9lC1z6mccAl2w1mkonWox64XTYMyjtK9VRajtepLU2zoy67eFO9mCuED9SOXpbl1SzYmT
HtW3TNaDwMvPB9DCO3qppMwZsLU2dkNaDfdWXk0S6pek6T/ijFjSr5ZxoAaehY3uDUCyuWjGswBl
lR0m29EBvFaX3LaMNsCzIOndKmr5bDQl7gHmCn287itTa/VdsUikhAc96bH0tAzlehGwaTkaUFGW
YF5rwiWB16weE3j/xoVk9hlyoMlQAXpEIxdui1hX2Q9iRiXVsswZyKtstCSwJH4tLO9SBZyUEk6T
hlPb18moU8rNXYoMLek0ud2Lw4CdaMECxad1jrOBl95pP3FtUeVAngTNfJaLvFbQvi1ZSVq473K8
MKtQtNzW7OaacEDKywMhlJXsrCLVOc7wxsoabymSDK/uLF+0X0T/PLqgDWhlVpYfV/Msy7GKJBGb
q/qyG9QCP6Eo7IWkD2ptGazcyZpVJr2/rnH7WuddWjzPqG7a2y6q1yGyG1he/X2mSw3paO4IuvA0
jEI/3sF84q/BQXoSxofS0muyijDEB9Kdol7qezOWytAZy9C0DpmVkRquR4vUYppa1XpaBFkc/Cof
gH1UyZKOt0tXp9UdH17dBGIl1tm9WBnpzPUijOXa7bRhIdTWzQ75hyzO3Hz+pyYsC7OtqrBt6IvH
My/h3lwa86IV+aOBKaiLfPM/nPFh25KGwIwpbzBma/GGQeBcQM4c1ULBuy2pdShq7K2C+40S+LMQ
djMpgV7HFivJ2jmmMZmUYcpyup/HJzMgC945kbf1CiayndzLbuaTJvn/GRJUEzxDUTb0c7hPPuMm
W21dWjhfS77ulG0gOKG/OjBGbqhYvH/XDH8uuAeLav5mxP1nwHPSDxsqN5WaAdGURpnhNKPwXcPC
eTfJ7yGAQgNGMyRLPUcmgKbrFH0TBKZAd/sAe1SV3HSZD/gsp4lwR8/TIJD6UqUruS0jsoyl3P4c
tCJb/a+n91z8D94CfhpYX12zAA5pZ3L1Hk1MXmDMYa/oroRw+dn0G5R8MRVbJNH33cs8n9vfw8H/
lnVVA6BmnTUALLXIYt+GQ5+5JSCgN+DzXAQjyWsGDBaXBLz/XRfeP0cF7m5AidPgVGwq+j80+VMx
ZmM/V4xKknqSjqH+9vUsfmof+/1cf4ywTfMfI3QEkNok1qo9a15S1L8kMab7LkbZFeGeuhYFO2s6
vLRYH0Zyd7F2yl4R9j2K4ulbzOSm+f9brM73+78f1zkpY8jXzppiPq6NaV89o9a3tcA6wJAI9Nuv
n/u82YHvGOdeFXwUlH5wKWeNN2klYlXDngkEPajq+kCr5pUVl4EgKPupCQ+y+R2D7Lx36T8jcprp
SPFFPJf/nuipnlOBMBl4VN67FrqURbxcUYcpj/rafLM2fjcXnM0kj/e/g501L6GFV8RZYjBqRRdh
IM/0HIRIGQa3QaZJFcs33K8n9PxLPX+8swldVQS65KhQ79TjRYmFxTr9t81yGq2UOB7QGWNur0w6
m8EkBcVvJSly4c7AkjPLigsO7fabhsrz97SNArwHL2kR8Cjjnb2nWZmHvBwgtazSc7i8JOJTLGfc
F+mopF799aydd8GcD3a2+uRKIgFhMRgY6YuE3HVEznOiMPz1MJ+IaefjnE1dj03IwsFNSVYWnE5G
Hi6SrJm0PdjulFqEqN9C3QvifvruS/zuCc+/xBozFIM6gR1jjHgiXe/gHA93CnGNeSc5kUNB+CR+
R1P5BC3ggWULZOrG9zV1mOV/v8WwrNtmAFpOY91/jJqReqw79MVxi2Wy6sJs2NZBeD86oi+7urrf
tGf771bF9v7+XIfnP+Ps/SpGFqdiNoWU8fFNXUszfBONXgzUMpPcKJSM4JsX/Y/pptHOpHRCDGCC
s/37uUUuh5qQ89ydpzzpMY1btuE3xB25TaNkp3mp7hPxoK75euDzVbMdI3iuq6aIm8BGGP17XLJR
ScufQNljFndzHt6LY/tuAGzty32nPHw92KfW4N+j0VilGuZvl7izp4SlrIVtJ6p2emF6epAAYUi8
8A1XJj/etY54/L6f63x/Ox9y+/d/nJOCak4xfqSqHXaz05KMlGvpm+Dqn0OY9GiBO97e4dkiXSwV
09p0VeHLIBtadRXpYXX39dSdn3u/j/s/oqazmVO1Vc2EulcJ58uaqDu3DpNc+NlIUZ+Ab3bCqbwt
cPz8etjzdfB72D+ijLNHG3stVcwtjqGtGu3nddP/tHDwK81vehiV8xDi90AseD5GYm6m8e/X1NVJ
aA0DYVpU4FJTXMnkIS6Lo3EXBjTSHNp7dEmUQl2S3Hvhssd9GddZ8k5O/LK4JJpDyZ09Gsv/H8DC
8j/mHhcFLHzx29jgh2e/Lcu5/7ZCqNjFh/JqHpZn/cN46rzFk73lPX6VdlTcvPkDRWR+i9y8viIN
4yETJrKMvdBbvlmy51sFU2WIHHCsIhxZPlGt+nWZ435Ex42H4K/QTN1h4u5YqOo3vIBPh8/5QGdH
AMZvpmRkDNQ39O9nuBcr1iktlTszbo+Fbu0o/CJ/aixg+ZL53ej/WFV/PebZzhRtZcSKRmR7OWz+
HF2AIih6B/Rmb9Ac1Fu4cd1//bV/PSSpwr8/wpBbEpUjhmzl60T70QnfGd183m1lLj2b87yiQKI5
3+WXBPM5gRsDrEwyiygTRrozYwQPFXbBOo01Xz/P5y9FhrXKtq5yfdZgWfz9PGsUS6lJS6Y9R+Iu
yrIdrny2Rm78vx+GxYHViEnOhzbov4cp2pYbI1VWlDWBUXRY3/0S49j9epB/XHi2HAAepiA5RByU
zh6GC2U8WPKo2Su+5y5qg5+D3h0bqpdCsZb40si5K9H6ZI3yjwTn+XzMX9cqua6T9KOy5pevf87n
jfHvXyP//cx9r2bYONFiMaODzLBRQ53hyyMNHjR/fT3Up2ZonRj1zyc/2/vnRNNbcnnML9qzAJGt
szE5lR1abbfapy8bBzzyzW/e6ufFIOs6RVdcf2TMf86JmE0mlEOj4UA5j1j+dFV7b8jmd6iBf0wj
6hJiPWzCNCK+s5dKQzLV1p4FkWXaUR4NGgQQ/8/xSVi+w/z8ayjZBA/PKOSBzyMddcaMvtUQXFYq
RoglblrVaz9eSMn116/r8xonnNJFRSbNwVn2aTX0Zahh6wjrhH6hsSdlFUoypdEBOX1CwLxiqvjd
F7JN05/h6jYcHeMYykm8Lfk8Auk1CuzRqDCm+rQIj7X5mJYIrISLWfFMiuhLHHH5qnxl+vn1w37+
SBTCdXI5EiZDmz3Y38sg1RcVd0tVtZWQgiwtcaUta8L8zfPJ/5jT32HBlpIDh3L+LRo4s1edtai2
i6/tVbkHdkALbrTT/BbJi23ulUA7mE+UqocLzVn2+Exew8YPcLtw374hPW+72dlcw/7HD00BEsT/
nK3GNhWnaZX5LXNNQ4tc0rk4IIulll4504KofBrS3WQ0tHxG+n8L5ONF82FhBiDpzAMpl7/nu8OV
Ma6xo7Uz2jaF/iXs775+oZ9QFr9HUEUZwrOooOzdzpQ/4uW51+qCRjl1Ex0DCqADW44ddMLOBgal
Q6xxm6emdUVfgfT8PfrgdzLgfHrZD/7v+Nsy/mP8KVHKTM54QmWg+uVQGij3hr+hz8sYwzxHfrUC
tPRe4lr7ZvfNw//jO2MjgrrDC9687s5Osl5a2DrinJiD6mJrJ7scd8b+aE7BfMwu6Y9wJYdmgDtB
2NGo9PXgnw9rzjYJAwu+dBwBzs83KqGTGqWabCsL1JWTMTyY33GGP2+BbHvI+bir8Hx8QGdzm3e1
kaENsEsVma7FJ6wf5K499Gr6zWn9z5EAHcob9Gczcvt7pH5I40YSGSlbNSe16j0yJIgZz42ufMNO
/kdcoGzTBuH1N1xIPPtgZSOsxzZambc70ZldxFypG8OMpgcLcgCeHN8Tk/7xqkA1y4CHJa7NZLT+
frqGdTmPIwe9GNHsKQm7hHtz/t218h9z+Nco8t+jmBNhtl4zCgKKn4a4+A1dTaOeuxYlsf/62/tr
qLM9DdDIXJgRQ2mLRc9la2vyiywUwdejfN45UbKxqgijLZbXeVIcHolaCFYh08l3WMpDLF7gFb3X
Zm5v6UmpL5f2v5/CbUROfDAqpsZ95u8pJPktZ8Way5zFcKl147I10kBdbxFMfPPBf8LG6GSlCezx
keeS8A/PKDnL04EglMxtfJ/TLvAUPlinft85lSMN16ZLc6e/COiXbcpIV33wXSbn81H81w8wzi4v
eanpW0kOhcOqBDlweBFyydcv8BOh+uwhjbP5lEtjEfPtITtvRFjrb0hsakVGQJHa+5Ya9vnebWwZ
AUyTWNkkBc+2q5ZEb6JLtPVlxYfeXrN3OFn5gAjUlRAFUUT97vE+r7jtDZrc8M3NS8o627UwH+9M
lE7olKGYIErbdUAgxInAJjmWMD2SLai70vXy3dBujJxW4SG5NwARjGg2/w9pZ7YjR5Jc7VcR5j6k
2JcfmrnIvbJ2ksXtJsAmi7Hvezz9/3l1a5gZGcgQW4AG0IBDWrqHubm52bFzGkdZOC8X3QC2m3BN
ExIuIIpL08IDIKK2qkewgPpe2znR2oakZeesRXnBBJ4PUcEi///cFmjoO1CGJbpZ08CN77RQwYkp
Wyv7Y6TU5DXlj7EFjkg3fsGbLsMoXxXAgEVXgOTxLRU4veqdthoiA7ym+6IfYc2S1hQ8t+qjdG+v
vC/9nmJOsVq845esTqoaVipJjWJhVd33G1quBwOqAd5Sw5OxF3Vt/VPIDO5iU/lyYxGxtnW+J6C5
y7yqMuIurzzM6nvz6LQrmXkTpmkf24NQHAQMiyofA5Ly3fI3vYy756bFTzvZ5zi17dTroIvT9/WN
cjBvRLU1X1QAnHFXW4YKlg6ziQjRBWMhhIhKoCjCd/begcw83Dhr8xFT63W6KDI2t6hTY5NFQXGh
p1TJ/lrUbbCvtyZ64EtRdSYfFovCTR1qf/A3T0IekiNe5bfYGdbjLr1Tf+Zfsmch2Q1j+abeN6B8
buo1ABb4Y7fXD8j8En+ZniQAFY2spINF620/o2Ow73aw5eysm+tmLi+O8xVOLv/GhNwi1TFjQ9nT
ZrdRtSTnO5OjnZsQP+HEA/My6hguwES703b+enghvzfftCjRot21990f6lI6PXMhn9sUceDEJuMN
sdYM2Cy2yq59ihjaG25EgAG0v1Y38UNMxyF637/Q46qekvdL/Nuz26rRrUaaUNHMaa2vz7skCEex
ZkYvBuUp6n9e/26XgYwFnhiYbGpsVUofiQX2lfRc9umhrOGLAdh/3cz8xzuxM9lIM9X8LjSxE33s
N8wZ7r0jBAlsIj3Atb5j6HbhGba0c5OjHUYlQ4JvC9PI4Wl9Mxu5sCZxk5+/Ms/3bnLTF2nSVaPG
mkSoku+DZ9SsIaagxEzmhrBeuJW+uAzJVuvOWlE0vW5+9mCf7OjkCjIzD7iai/VmSJkQ8O+S9KPK
kyxjNlLRnrUab/163eTMntrId+umKRBNlzAqoNOa4vfjyrHuAzg9VIZkrluYccczC5OvFvXISYDO
ZH4v8tpNDE5/V4a6fZuqnblQpBD/1OTr8XqlBEPDkrrX9P2lQKUnW1I1rjydgUA7WCfFfc1UQass
Xdtz23ZqaRKC43LsQiOsmQXOf0Tae8deKBbOdER5CJ0sZRp8O1Ik28dAuZHee4d0gyqBfBPuknWx
6TaMu/Wopq7MBf+f30DCEt+EyDStcxgDopKaxga6xQ81pq4DyWKjvSpBvuAUM54OjSedFDpVOsuc
xA4Bb2AiSJAs9SZzztpLL7vPFkOmTFUbL2rTUr7z643ZJR+ue6MmvsyFjyiWbSG6gKrd9Oknu3oD
ij3H4eEQZL7GQfdjeGlv0huhrkMjkZsA5NQ9hYJdt9E+2rfqQdrrj+mt/5EHhpDWemdt5NulcDoT
eWwLiSlVp/DNaZzsSDwGgwmb+Ljqwkg6yKmdv0/gCfs+GHX66PtATKFkScf19e2Y++CQtcp0nYR0
5bRO61FQA9bpc1c4Zv3sKFLxMFZde5/bMkPPnc2Y7nWDl283rCB1qfOWwsumOI62Ro/ck+EbDQwH
Ng0GXx2IhCxGK8wdaOMH5jJ21y3ObSzPNp7eMo8XNLzO73vPlHvfk/HpJByApo++dVv3cv1Qpbr8
09f07q5U6Rf/DaN0pFihQ31hesm3iUZv1GzGldJCSwUbYqnfNrD76Ex+RpS/rlubjRb2iTkRrk5y
GkjGJLnNMCc448eNue7VN300GCBEOTb8Gr/490vBYi6w2+ysrSHp6wAuPzfKuKJRKIxPwXvQQeZX
WCuva9q93kIUcH19s156Ykn8+cny6tFQu1zFkqCCytV+O9LTa+Kvcfd83dBb1j6NDqi4An4j/DkX
JL9BYBh5ExMd7PviY3AottEDmss+RW5nK3oJ0tGhphGsNUaj3urcvw8QpXp48gMmX7IENx+YIjyF
kMZ59iHozIXNnKmkn5uYfDdd6zh/CSas97BxaJ+jdxCUIf8NE6O+gUB5Wz/z4t2Wi5WoWTc9Xdzk
O6Jj5rtvuytAEsBtd+2t+qVeraDI4YkmbRiLXEqp5pz01OQkofOjscmknMXGUApIMMnVRgq9+I/r
frO4sknm5uSaN8YFZjqUDaDLWUdHMCvStl3bK3cVHvJjfr8ISJ+7RIUSAM09+gK02M+PRZQy/RSL
tZVq8aWhqu1Z1cfCSr4zl7dz4TuO7QTa0iWW9rkQ7oiGO2deo684SU28BnB4J1w096Wtl720Qfhs
pB/DRL31QMYHS4K3F9g/k6LwqcHJmcjTcUyaAYPtrgBF4K/No2mvne8GQDh/U2yaz+6j87M2KaB2
n6Xn5AfthUU87FwMOv0Rk1OjBeNQRz0/wh+Mg1n7G3+4gb2rsBb6FrMf9WR3J2ek9UBUdGKxlFLv
0l2yb4SE6eJbau71xqYymU0NFfj7tH7RjmFQxembHSTLwS0Dz47WjLnstW/GiwtF3vp3xxn+/I6/
TKrn/ho0Ze4OEjSRjg7743AII3Xh2p0/hyermvim0ie1rVWsSlyEmr8tP7RP2i29ulUMSTLMQbDQ
rmH13Sycf+GCF/fGid2JizJ0CimpuDcE0l3O1vF75523Z8xulz+Et/4WqrAiWzCqzrvKr/2cuKTX
GEEZlhjV9wPsVM66eqdvW3gFXw34C2jLwtGWreoH+B7F21W0ZeP1sM/vzVv1TnouPvRfYWhY+gRL
WzFxYLUaXIcCsfhVxYNogL/5cP0xf9A+Qh2AxssSGnr+aP7ah0mMpxcX9pGFXzXSp9S6V632Lmra
bRiUCzs+V8k8OzSTMN8MTDF3woPde/MY3QZHZ6veaM/q53JVr+N7SqkLfrX0iSch3ja7TIsZ7EKp
0P0Kz/I+Oow3oHKh2NvCxnqn3Wd3yk/pCAWUt3F+XLc+a5xmraHoVDop3Z6fVwAesLgkGG/bzN+l
mqEeGDn84HXju6At/+gcJsGq6rHw64UYqIpjenGcxPMA3CeliSluxdd6Co/AtwiCkFCs80f/ERbI
A7wJkBQln/0HeRNtpA2TQTA+HQBAPRofIO1bKjjNIB25eU5+x+R7j8grqKrF79D3EH8iZEWjZwcX
xN5fWPHcI+XU0OQ7Q/ugNpGModHv4J7xxnd9AyYoUlAqGmXpoBZL6iDzofLX2sxJXxBZ8sZPxB63
n7Nv9Y94A3/EutwaX5WjcQxvo118Ly9hN0WEv/JdL95itpo2gYrNkre2kK73tuZNtZP28bY7aDfX
3Xf+tJ6scHLfjGqm2qRAoqPjUQsizc3W+g3UsN3GXRkvwWKOMG8RjRDR7AUhZ02uH3NM3C6IsQi7
1UbMRhTr7D4Bqy/UevOXpZrBTN+VxwJvL3rZTObBNnN+QttIC0wrj0emIpRd/qQdIACTH8ejuaNM
MSxFv5nI7sgkmgbtR/qv01nBIazA/sFYw6nsN+4RZgcRiKR1jzhi9yGB9/L427Lj5AxUymVGE0Go
wBU1iUF5o1RRLeoF7S56p6z+6NGS6xGE3Br0Vhh7WLi9Zp4LZ+YmLmMwFJ0mKfWQPCmfHa87NO7r
KC2J3Soz5+DMzOS76aCJfXQHeNA2yipx4RU1EQLJ7nt7J8sPfv/Fsj7HaCkomI6cJanJmftSdB+Y
eSe0OhdVPtevYiam8RoFIZMUmSWjKNemAmQFysyFMzi7UjG9QkvCUGjZn3tonkWKlQp9GXVPcWer
HKxtcgdLMNnI7+tgvTnLL2NTqEOlhFzPBM8VR8Vl46gWhBWAe8P4cn1ZsyfhxNDEK1W1CyywzYTr
KtyiDQEp1MJhm3XEEwsTRxzb0uqqCAswNEEA0kHwfDt67/9vy5i4YefpQwpP07DqoBs3FfjAF0Lw
XD2F2R1xibOWS1yiE8SZ5sUsI/ipIuHhbaHDjaO7QXoyfxqHZA8JAKmTtYl5z0H+PKxD9ShnaIvH
x+ZwfbFvNbfJ5XP2WyaX+dDrvmGILbWAgqmbHD7ejd5t2h1EbUcLBGmYP+rGTshAix82/swQY0HG
at3+rD96jLEjFQHT6UP8rWlJ96Jdul5Knue/+q/tmpwWsx28oRQfxC9QRqHIVNH/ZFR54VTOu++/
zeiTqx9urwh1P3aigO7fz16d4dv1vZ41YJEy0hinNvGWe5wU7HzVApecBCM8LwweB0nwye+zhWRi
Noqd2Ji8MwTHX5hH2BiU7g6usW2tJG9UvrW9VLReMjV5YFgZFGR2hSnJSD6ZJqN4SbT37J9u2X3/
v23cxEfDphhiW8USnHL3WRA91P1SUiv+iYtjcLJvEx+Do34wmwITHW1hXa62NbxBRlTtWlgUCxWy
NmXh5M3VGkBEOioEKVw8TOGeXwJ2bNWwhuHWBqoRqx6sSbJOb9VHc2Uc4Xh6tp6aBQ+fy27PTE68
A7Byr/NUG8gbVOZbdvGOcemV+Rg/qMBc5I324m8XqwBzfnK6zomfpLXTBrIwyjDBR4BwbnQAKkzP
joLxc5OsmdiEXICxjEWsxlxR92y9E8dp67gpnVasV9+WN+muPQR3cNs8CGG8/CH/CCqehCl8KRdn
DESwmPrT6aIn/sQjLkiUGMtRkHxlVA4C7BDKONqv26yK4f8pXyHy/iyZdNXGv9G/ErhK04DCTged
NbnBtCpw4CbEuFeV64Y2bzAi9yQ9SkudgdlU+9SSCHknIc1SoOyxA2jgDER5/Ca9K0cg8N6dDJtv
hyg4BN/woLfKuEkUa+kAzd0Lp8YnB2gskBxLbIy70Uo2dvrP4h1CWIf0k/pd9fbpN2ULy87fmPQB
6neyuZMz5I9pNzji2PaBoCl+buEFvh7u5h5MDhbgbXAMx+A7nu+q3SO/EXiYMNXuq5TVO61KbkwZ
/vyYdmutbyCQOeaRvQ+D6H0cskaIstYQOvz+AAVrNUAbOsw3iDh1/kNSu+ygeIM9ffSML2nQ3oxy
+PJ3FsvkBBUVsm7c9dwG50SWG53Fwtq87e/aGwFJ5/1LQ9/6qB6WAv28y57Ym8QEc1QrZn+wF940
3/IdRNqAc8aPkB8vjovPzKK9wUIdHfoNHr7Tvm6iwVDkWNgSb8PmXfbcPkbbEDgcQgIb5aNyH3/N
X5YC7my8tRhj/MvoxEF72R9BYmC0jzIkGeJNkT663h92twRJFTt1EeNODE2+HAxablh6JEzQcB5V
UJpu0G3G/BiqHxI1XRvDAmfF7AMRlO2/Vzb5dE5kl4x2YVCy0g8lRLoD/PKOchzRUTHifQmTltN8
K5QBbmbn4FSPC646l8Cd2p8ch6SUg1gVn7N/JCGnVxc8oyn6RFa8Dg/hNt0voeLmL+xfK55yxfhh
zeRR+OZA7h6ZkxfveSWt69WXlOlpe5feLw7WzJ8PG5ZWJkQY4zYmwSfXJTuGzml4A3tlR9H/EI1P
/bA8GTJXSWTEUMca1VRRITo/+xYcey36mhAv72GX53qudsWNsBT9rZB6Ykk9t1SUiuPBuYP02D3q
CNqu2UcvqAitrWfvKXv6e13ds6VN7mCpYMhwEF9O33dbfR1+FjUhFDVW+YPItCKEcNV3C/45eyBP
Fjm5jTtbD+Qwx2YwrKxmld/kO29r/6iP/dG969ewF24FDchAUDWXwvhs1DmxPXEbRa6NIhGfUuY1
+MNnlH+vHdxN98V/MD/DkM7jdVs/RLvFap/YyIsodGJ4Eu5YrltXAYZr8XJdpyglMu/bM9FkrNvX
6pO/v77LIqpdszeJekOt144vFtoADWisT2kCi5OVrEr4PZN2CfEmTsA1a5OQl/qaAugJa+FN8i7Z
ujffm038DjaZzdLjYMl5JsENtIxvxCmWqvKdHtdwpSMXZRXbUB/2HUztnRvdXN/J+ehmg7SCYk3M
kEyOf6pkThgbJHAyuhP6FkHNOyLcVmVcBY0PfCZYGR+hk/vSLeGdZ01DKcD0L8BIJu4mXzGOxrSF
oASVjA0Kokwb8XTdcoMxtFjoDM5QiaszSBOcw/U1z+2yzluP1z/T00x3ncch4H0KMgEQ79sl9yZ6
GVpqbHrHf+hBnQRocpjuwgSuOHhTD7IgeGIEV2VYZwrts6Uo7sPWIL+q0xR5soQ++iosGiYmG9Wy
N9fXN3dFwusCsxS18MsZssRrFSeHbnY1qhIKG55760co1Vw3Mpsg2xrUX1RqGfuZgqxctYoDM+Dr
yUdUS5HagBfnDWRt/Gxu3E/L/du5TQTRxaiPoWuMT04+G9oYjZWrKATYhbvVR9KcGOnGYInYZS6I
chLETQitGfnwuXe0fqVKyG5y2h0k0/UPrf1hiCooixcyqbnlgDLUGBVTQMhNHxiVFOue6cBem6do
oxt2cpPk+XttWEruL9dDI0ZmkpDXDFOn084P8LscMljshK6JkFqTf3BTr33qtU7/ZmXpbsEtLoMl
5uBhAHIgg9+Y4jYH12Vi0UWUFPrzNTi1vfbgPAu+B3/7+3wPmII+jHYBY3cwbJx/KcXTIgUuUEz5
8mGINbQNpT+uL+fyKDkq1Ugwx7au4neTG7XKjNbtRyR3/XK88YfxWJftQjSa+T6YwLFhCzVNUFPn
q1AZuDDbFgYCV6Xi7FkwVMtoAFUmNNcwU8fr31+RKRrnDFUDrpmGohDljsRO0GgPiubG7swnuDTr
hdhweT2/DQEysm04rGp6hMooqdMG0h/4l/6Q2+coRq/HtDdy+zKmf+MDiXk8nM1U8YbJ7jVQ0zpm
AYuJpv90hp9Fv+RkMyVCFnNiYZLQ5Wo5KEmKBfF+TOEP2I1oIxPrKqjdZMTlnO3yANxMVn5udeJ4
maE0eSrYWeh8PWfqIWnyWyFKFNdwCUXuUU6BEJXv0Rm87h6LyxXuelJNiqykdnkSILbJ4JOt7Vzm
gPfRXuRyiPOh2GS8wkSyWBG4jIbn653kAqpWN5UW/rXLA0MlKjihP80CjdI+IpwLHfFyxjXrqidf
V+QKJ8tN88FAeQVdycxL7tq2RTY3Qdxy2GYIG2i5ucAaNvN8Zp2C8NHUNeZjp8evlCzfgz8GGcc3
PDQchfYqghzYAWgwyIsDeTPVj3N76vn6zHHsrcJrejj51vpRFbKlo3ksbXBn6NcyEAXs28/ucgtK
2aUiyFv1/DztOTc+OZxVFNiRY2IcEuxdZ9+iwtdSX/8hI2WHNNUWGRbR0RLjpE586ME2MwuOHmfF
3buu6DNZDGkv/ap5Dz/5BJMDrcd2JfUWn0B4eIl0l/1UmjfK20Cmsh3tp8D89r8wKxZ7bTMmJzqF
1Bz6bTZDQIwVxOSjdbAVQ/b9FrpzC0zuMuJt5jI+87bJYU7LPHdrm6XGN8EBETJvC9rkptj1r8u0
hXP3GOgLUaJULJVZ7HNPC3WlVtUy42NHarCJUJZqVo5dqfu6aOI7r0UJaCFUCd+d7KgGsxbZoAIH
ysVZKgKoipQEAdVyJ1j3UuqI/ifEGPbtftmZ504u1ji7vBs0/m8aoTp1hB4NLZvQ9l5bz34OwnKt
pBqajTbKvQhutnn0wyP13qhSbmwiSf4woBF4fdEzcZLpTIPHEkNCl6iFLIMJxuhDEFESGu556cub
PIF1BhWfemF/50wxAQV2R4fGXJ5C3bTGGCoNtTYG6TMbRZXkxVT8FxA/SxXumRgM6covQ5MYXJH/
2q6LIQN2F6vy1pXd3LXo8VZGt1atdCE7mXl3OmLKh+Rb5j+XGbHSdtXQesypfXWcFYqR5VN0Ox7k
J/c9HX6kVqIfPJmO+rvrn24u8GikksbbIBVUTJNwmMdNmmdhQK5ClV1aQVIUPfk7UbkE9PU6WMfl
623mUGqAoqDn4QGgX7B6t2PEhJwqdatWah/VCIbmyEYJ3Bhe8qrXFzLZmWRZLA6qdDEphh+eR4A0
CyShX0YCm8owLiJcGVZd8De8kgcnk0sgw9WLhK/UlKJMFRSWjNT4oDXJUWu1VZUsoB7nfB8Tgq/S
tJl+mwSzNFDsGL6JbpXX5UptmenpEIQ14+frLrFgZgoLGmkyxUHJYpoIiXt5Vcr9ukDo/LoVcX6m
cfJkMVMOlD7I4UQNsNKXn6Pqo1TpD05Qg9155wWfusW6zpzPmRrxidKDhTtM9g7xRtfLGqNbST5E
g6W06lEkbONsz+Ww4AxzHkeXjmkoHjRMCU5MGUkVa2VJ1ujaNhw9KChqzub65s19ohMT0+o/OlJm
Z8qYcCR0aKN7XhsrWHp2160sLGRaheuQPmusmuTAt4GJK/m+MaSlzP6yHe5opysR1+lJquvxBI3L
lpWg37XXm/brKKePTBju88rc2RFx16yr71aX39R5tmB8zidObU9C39iYZeMgUwKz4DHC0SWtXJfk
9KnWLuzkbHR3ICN7K2gyVjm5p8siLYsa6mQ4Wox4rez0dXJQbqV1R6X4u/m9+lA8ejvnw9/5fr+M
Tq4wszRSKUxItNzeQaj4AFHMQnCdy+Qp5kFFxaTo2/11/vmazugTC3HGlfxcb7TP8VOFWteq9GGH
XNk/ort+y4iuieKJsl7kgplxzzPbE9dp4BEa+1TYRs8m7b9lwxLyc+6znZmYeIgKy1bZZpgQcMx+
g5yz0BFw1u77/qcN2O0ZWOb735/PcM6MinWfHAml8SXFTEROhzSRr9Oxqd6ZFTJt8sLdP7uBBEOq
shCJXdSR1MBFGtAmxUF1cNOZd+BfF4L8/AaemBBH8GQtCNWCVzAwUW+gfXkKbv3vAlqUHrrdsEm+
K6/d7d95SpGL/lrW5KxFBiTYlR9RpTA+I4v3rfbK115S74cxux1MgCg0gHykALTqoc/SfWa+dGqJ
9Le0/e3jx++Av8fkXX1ZQwslq0yGjLUrzneH/DRuv1w3IC6SyRV6ZmDiKFI95q05CAPIYEGIvIpa
sN5JcJPJ1Uarkbutf9r6UjtozmsQ5BIYVbjELmiK3aiOo7pBm67zoQVEDtr9/SlUnjQWnTsN0mVR
r53coLlfRXabw1GcuYgUdLQO6Kd5f4xG6i846MVisES52+C5pjMQ/jYzduKfDYqAtLZqlKabBJ1E
NUft27U/XP9Ol3UzCBSobvJagTkAFr1JGLEcSs+mnYFjifT3oSGt1eJnK6v52kQNu++0bTd0NCt4
5PvaZsG2+LfPnATbtFyo4sImJZvTbETJrRTVUoTKO32nH/Utfd9NOWy67/aqXKVHb5d9um7xIrED
VwZuDaJqTeAXpwZlD3UwLyyMlR9+C4yvlnRf+K+DZwl5xFVhLySrF2cAG7YBGxgpMRNB00K1rpcw
BGUR3HJo0e0Cr9MhHas2qem+NJ51TFsEKIcgZzbIACN8faXKpXFEcule0FeAXu6i2zSOaPkl+WBD
Edw9KYh29aOPpm5zSGLvKLUqy2WW0bS2VlTvU0hqIP7baO672sr2Vo76eFVugrrdJt6t4i659sUD
FvyoA0+kmAoTbOkTp5MG2/CqpLdXha/5RznPUfiQkE8u9NLd2b3X7hXTahZi3kVKpaKBAQ2daBrA
kTH9+JEWjp5uRJQP6+yHKrtHROmOvYdsbR87xfr6/l9kwcIYL2XTNih+XDSr8lLLW9ok1qpslHSn
V7KLOGikHRIEUReO8MxmCpIV9lLTKCZcQHLtxIugwkD2tPB7/0iXdNgGehz7Kydvm3rdmAxPMVOq
20vQInV6fpmY0xFyQTpBZfh4arkNkWjOIVKEqjgcnRcnyp3shsZt8c6BlwvmZEcaUXRIkjZHyDIB
4lT1iJGsA1OK8rUxGhlc9aiiyAsprXqRuQu5bgjNRTxTL7lpwc8KqblEW7UOhKq61B6MRPng+mG/
DvJAXmlGBYUAbYlCB9vLXMsj6IhjFzLnlWfH1Hc2SmGZez+yvraBtPZj77MVRRuvHfuFLPXSKc9/
6SQPrk0nDIyRX1qpH8JYR6fQ4H2BGE5tBgu7Mm+K+542EwFw2ppDwRPBhRBTnir12z4c94aLZoAQ
jh2MYqFZOxN+IEEkvyfJIP+eNmv1eEgkGIJhe1cD8ms/pkkwDEetcPVVKrW70JdBnvTSPuuyhS29
NA0hLN1o0yBIcKcp53kdLdbKV3vQGUriP3amjwycUdylqrFr5fBTkRW3Q1E+AuN4f/3IXz44qFMx
GQP1Dtpl2gWZaWMaKh42GKu0CKnJN18VU3tndP1D7JYbu5HXZejcNhWtSutHalcfWjr0jKIUKLH2
Tw2BSbEWuieXn1wQ1sKBQhiiYjiFqaJJGMs2o85Q83xtGQzSdEgovXgNnGLhvrlIVoS+kHhEMsPI
mO80uI49pbq0KxFfjT7l0ucg/Xx9cy//fUHaSsalMcEsOr/nH1XT/KjV3ATcv6spRLNCa5obRQn/
xi1xbkjEvJOsawR24ioDT0TScn/jNMND03cvamaEW62XF66ky1sCY4gH8pFATfOdzo110RC3KeKo
q0Qx4ttRMd2nGoqevZXqSxQDl8VUFDYRLSAnoJlGPXyyg41fOkPQQVgU3nQfFQZ24dt4cTffDeZZ
DdFMWRrAvLyXUCShwg8xmCn4uSaXfGm0ORK/ubqSTH1d1Lm/0ns/W1HhvNElKBR0t18ijRDR8iyh
fIv7kEFTakStZJpxJWaSBllDxpUHzoORt085cAiQ/PmdkZqvPpp+SVUuod0uDxkhHGiUAtMX79Xp
OtvANoEvE1etIe9Wel1s9bTc+B400Pmo3vhFBB+1/y6M9G2uo98cJ+lWJxVo03TdyjyFWsd8lPR6
Ide99C3LgFGYvFrj2PDBz31rCNyyFxrcyAaFwCRkaZclbr5TVLdaiPWXL2m2XUg1ouwETIwKwbkp
u9G8AW1mbbUh6GLmqG36QwRjhvdD9rf1Wl7lr4usrbPrOzEqPsvJQS2Cgasrxqj7VfmsHr2DKH8E
a9lZhQ/KGt5KabP4fL9MeM4XOtlTY4yzoFexWW+slfyRGoi3jWCX03eVEIJasjfnWWK+AG1TeHMu
KnOW0aP6ITxLrtR3upcW6yJF6t5Oem095Oawux5jL0c8xXc8sTdJRrrBK1DhwF619Z9ArPfjLsvX
bn/Qgm28k7bQL25Db9VnWyfaGJD0jGtl3KbPy22YmWglfgrzBxwoAY6auJQS2EpeB8g0CNqIWlCP
CMYGe9V+a56Kp/hZWtQDvLxhzi1O/MlsE7XuYizKOdPaRKui/P0E4dzExH3isPKkOsGEIu3sBxq9
NzmFka3glgKlZwzr+ue4LXb+cRFvPO9Jv7Zz8mUDNW/KssCyILXy3X1ZPwu7wVo5aj81bZdrx3o9
rNKXpUtgaVcnN5yqG0OrukRkPUFRndYJBZPNdbedMwEhIPT/srhCp11Ct8q7UBKBoAlaf5X6fbTy
FbncXrdy2c7mcJyaET/jJN7ERSRrmTiMwP6fEUs7mpv+2G3kzf9GI0V4wvQiE3SD5DJMwwF9OTfm
U2itxpFt8xrmtToDbcz7fPRXhntnjsbC+O1cJD01NlmZXLSGHg0Yy9pv0fAUBa9C6ev69l04ICV4
KkwUfART8kU5wmpiAyFK+oMdr+KHOozc767RazcGDNhHb7Rce8HgxaLeDBI5dUQv6ehOdtDjWakN
KQZtqz3YwNzDKl7Lv/3WmFiZbJ3iJ05S5VjR9+WNgH1pe8Eps3jZiV975g8TO5NwmMjGEBRweApM
XbDSGBiM1tRRj+ruT0HEJRDfxZma2JsEw0bvIiSYsafY9a2E7mXhLXKQXCRrwoZKOkvhQOA4J2si
YfTa1seG97HZZu/8ZK1sBCRa+mjk6+FHdidv1IO7Vn6Ui8nDrHMIzgwgkDpaCJOoRHd3cDIYmVa2
Jo0vgeMnt57e5OFay2PPX193/dm9tBTGEUnGhAza+Vn2Gndoh0DH9dNghfyqDz7vuoXLkWG2EmE+
iDl45UGZPHF2E56BNES1ijtrFbar4tuIKEl7G/+hpzsTKV/w5bd5BBpQ++J+u2577mBT3GTcEogB
z+3JsyJNo76TTWrEQ6OrwY1Rl95asq2y2kUJ1dEVfKNB9vs7yjuTwrgOogeZo8nna1zIeSKVM93p
pbdRjVjfO+hy3Vxf2YyTUNwi/QAsK/L6ycoqOZXGKICvQ86lIzCld2Yw3oxO+nLdzIx76NRIBI0x
5I8XcOZxVAOpD9ByA6fxre2SR94aS+z8M0cNG0RtcCCgDKb+jggH3y/jdZJWZt6sPSVMVlrXQmOZ
g7kMICkH3lDaWfuopDmg2esrnNtI3p6C+Yf/XJDUMKAT9JIXd6usYMRirMsP1Vgj/WpE4VIZ4rIG
g5IMLx5BhEwF8EJ+M/Bi3wOk3TKYyxz3uNG3Yrq6/MS1BleN8xM+yY370C+V22eWyPiDQhMF/PZl
D7114GAsYQ5cBW22lYti21vGWmuXsOgXaQGrU5k9BP5OMnKR6mSpMmhqgRlbYUoW2h9f+iNUtRXW
N+OSyuHsXp5am1xu1EhbyqFYa3flnbqODs1zclQO0rb5rCCvoNynz8njX1fdf33v/5/3mj39ealV
//pv/vv3LB/KwPPryX/9133wvcyq7Gf93+Kv/ft/dv6X/vWYv6bv6/L1tb7/lk//l2d/kX//L/ub
b/W3s/+yTeugHp6b13J491o1cf1mhF8q/pf/2z/8j9e3f+XDkL/+8x/fsyatxb/mBVn6j7/+6ObH
P/+hWHjNf53++3/94cO3hL/3EHivZUD0/fMf+/ffeP1W1fxl/T9NGo8qeFEuLZIojnj3Kv5E5Q8g
1EI+iEr8W0D8x3+kWVn7/CXtPxnMMQGxUAWwOBT8pSprxB/p/4lIHEq1zO2Ihibv9n/8zy87+0a/
vtl/pE3ylAVpXf3zH+fuL34VJniL8/+Ji2jaRMw8N6/cMd6EoegVtW2MUmScdikQBMuAtf9kX/6y
vmANyKyA5lDcZRxoctuheFskSZlt6Lv9oaaZ81wFXrlVJHcJY3F+t70tC8CcjjgqGD1EqiY3gJcF
aLHZ6YZxRn2X606wb3VJ2bRdnG9ao1yKk5MpZuxZZMbUahV056hzTkFNQ+F5zuB6m2oI7BdaZygU
ah3caFbu3Ldlkd3Qs9OOVRjy7ADAtR0C1XwAUrbURp+Icf75QzThIDQtae3ok/SP4rTpjwiodf4g
3QyjG26zJv6UIPe3D2UN6pMkBXhewKbU6OE+za2XJDF/5J6HzluUPvlxWaykYkyYdS/GvdX51SGT
qgTUiOa991uvvkn8/iHPmNgJygD5QKMf14HPjsp++xBpzlL18zxw/rUgutxoL1JEpps+ycHISlLf
DDeVhfpdEnXWNlLyyF+ZeWltFMZ+7g0vUxcwkZPe+l9WLQYmOaGgL6diYwoiW+3gRps41rVd2qbO
0dLk8rb2ouyx5xpbaX3EY79K/H1YR9FNFwTFu988K7gUpkWuS+eTN/L5wusu6OR4jDY9Wmr7NtG1
J68Ymt3QV9n29y0hegD2E/kBA4DEuSWZNnoABnmT+yo8NYPc9xSK8ubFd5Juc92UyO9+vYb+3FdL
puOokzbxepjUUZww9Du1DjelA4JEbhKAAvShoo0lR/DxRMWQrBy1UHkxjzDvlcMIk+71X3CetP3P
LyAMm6pQq50m3LXuu0nW0xHU4vBG8YrgCBwx/HrdyEVU5duRf/7byOT+bRw3Y7AoQi9E/WE0Sr2q
2/ZnHi9q/s3a0ejDk55BBT4F6vdhN5JJhRtbzZ2b0Sx/joNirDj2zv5vLOjE0NQZ46qKEUHdAC+B
FC7yMm9lI2q8dqpCXpIlmf1CJ7Ymb4Q0iBJFwhaSl/mt3vTRrSbV4OL+zooE3SsqUJcIbtWpSGzD
aCMjf7VSVTy90A1tM6Cwt2Bp1ufxd9FVBZc+rWfoEEFkKsdrqNXbPFPoHOSr3vqsye7arI6jtE+Z
zb6+uIvrT/gfU4L0pjQGl6fzwxLnrInRjYUNKXvylThaq122k+s8vJcauFKuW5v7YDbppqCzFADl
yaFuos7wOhYYyCOirpWq8FgJsoU33aUR4gbNUBIeHiJweJwHqbxsNHm0UI8V3KdJUI2fh1pr3l9f
yQR7I6IDVmAiQYSJ5zhj0edWskhVpdII4SEU5A7VWjlk9rbo1+6mluElgb/7KB/UcC212+dFLvHL
0yyMCwEY/a37Lv78pE5Zhr3s6SwxYyTPkray9GpFyULHRyzgPADjhFRsAH7wHxZ8bsOtjbyzKZe0
srExAr1dGzT5Zbln/jso3DXjFV+ub+mlKwqDpGHoDAnE4mRRhdo2bhGFa2uElV1RwPdZa5MhG53+
w3VLJL/TxdHIZkZfbCFGie7ni8v8/8/elzTHjatb/pfe8wUJzltOOUiZqcmSrA1DctkgSAAcABIk
f/07Wff2KzulkPp2b3tVEVUuI0li+HC+M0zOIM6JcS4VwRUer4EZmBtRfU+8trOLOGx1s41lxB8C
GfsqWV1pH0QpR5MuQoo7E8kezPphdbxtY6i7s+xWf9OsCngxz7y9bYUXX5O5sZ9GHWqdeWSeHqvR
rbJg6L7ZSNh66Xtcy5cpPjWT9U1ackoWMz71pd5WvXlwLHhZVr2LgPC6uXXHarqBQtk9+XK+63vy
pGa2t2LLzrDle7nTEHvjIzknE5bFIWvn92G0PAcGoe6h1ztO2nWyLmYxVG6qyoCIrIyRlmL49NKD
nLiVnIwHZ63X66jjJgdlLU4tBg+IpXE4T/uJky2uGbObNaVBIADE2XUyUXEf9UOBE+dt1ItCRL1r
ZOqR9hGqsDK3gXfcxVPfNVk013vLbU+TZmHiEiPugtbu5uOyGsUSNULyGdIqKNrI2EdbTsJOAdxF
bKNEPDuZo1iZg+4GH3FYyRQsDm+iCspNURarNkfiNTmTS0YG91ZY8iaOAaISjjjHUuyI3xZcxXkw
9fEJLpRFVckHjwQ6IVpEVxSYTWGFNoNjE0CFGW6LWTuT9lD23TWiV+Q1WA8BYDcJfh81qSfVwatG
nq9dO79UYecWeuQPYdU8u0Pwl+j4HRm7KPc6Bw14CtUmug55O4XTPePgQiYu7+UPOc/NSTZRvz+f
OSItfbFmbeuuhTPAcCjGPz0yPkfWKJc8muoOHC8X3lEzXt/U1LlDoMntpw4NZrc0WDWV06dxxUQu
Qu3mA24ZyUwdksyTzLBJiqyLyA1HGQ8FGzlOFhmLOY70kczBS0PCOGVuaT1ETbvsR06c0+oyd2Nc
7ycioBoYnbdj5tqxOfUsdDcdj6/AsoHJVejfK1mSlC3OtW/x26Cs92Ew3jADJkVEHYSz+tO3QTRB
YvHxsFrVUYfNlAC83wpVtwWzhJ+GBr5VTfDkle4D55GTIPdxQ8n6TdblW72sJ1S11tEYaXBkQLVz
N9jiiiNXOOuUinEbZVM+CvZYBeR16kGxojHt4DIY1YlrtcgsZ12bM+OyDZPM2/HOwWyYH8quuwuC
Pt4tcRUlrO7A3Rt2PIRgc6nKORFS2WmApZFMXYy12rZPix3shfCRaFjuz5a/mYPLI7Flmzvc/+U3
w1sn4wg906UtVCme2Sh24AYVqldt0YY8k6Yr+KS8YnTLKdNjfBuBRJp0C62P8zI5m0o0UEsKBm2y
ElviRmgk0ijOcaMB3a+2x2Ri6p45VnQKnVhkM3XJkLdkeKum4FcfecEJcABSl6JO51UEu8FwtIqw
b8ZUhQ5unjbSTrux4UkXWCSNavqz9GOamBgy6FBvPFc8TG3/jS1+MZdmSGBkJBNXI/UrpPHTGlc0
HQfjZaO3UuCMAonGDTmGpcEAZTRmjSdqiCLIDQoaYHFeeNBSPHa9jjcj6k0T2sU0hX4ylvUOeMPd
zEkx87VNVmv8IWjwM5x1mCLNFJ8xYjdqhO+O9H2RmH5ZdmsdPa16IqlW1UvUrUhC0vTRYv63tSan
KQhqRO2JOp9Nf3ZDaQT6Gk6U2mDltgaGOnPJaLZUtLynyMxDqr0+DNWCxPnQmRJXDuPRWM4vMk3B
jUKiem4a67kzxsl9q2M3Yd/JdG2XeTMuEfjEixNguztPQd/mj8AOzR4ivxGsalwazjYnzyvpkVtX
szdGHXSn6AAqJa2v8NquLGvQeb96BY9RxYaL9+b61Q8dDVdcx2pjGd85+CuErKseST5H2CbgZe0k
1dJKWBP19naNfQOUsOsD8PsN718M9qtCAof+O4zgCR9mgoG+pdheIj34Ne5Z97wa3T3KOkLhzIk+
zY4CbWycXeqmtFqNSBtNwVpzkaNdpb72+sPs1PVrEFXRtjda/hrjVv1yYGpy31l9tZs6rrKG9uLB
eEu7D4FvwDWodIBqMIsmlT3iYzs+UYdgjOoCgb8V+pDVIvW20Y355TVGrOm4zogwNH3dWuCph9Vr
BFjx0bcC3oC3LNeCWyN191UDwjzOPKssD7IycZd2SLTQWd/qaus29fcKN9dnNDNYtbEtn01nU2NN
qwRGazM239ozs4BXrxrh/wl0aaD7xbQ1v3fXOoBKpFsNyd0yqpd0XABm72WJxvOWlxIuwonb4+/Y
xK1A4ndRNUPjJNYsfZ1KiplfqGWxKlDp+9Z2r31Mk/J7TbXFUjLjTpTGbUiaR3+0Kzgsryaudo32
pF/ErSGYwr5lnEM9kMCk8MFh0dHi5/wOd9U/fCF4jckzQR5WkVKeGJ+Ragpm+lglTW06Z4NtrnuQ
QaPGLBR2iUu6g13BWxor7VQv1H4wcxfAQSvqUQcAK3kry6hdshgilCqjYVSi2Ugav90yt4P3w2o7
bZjaldOEKUK/ZX2FbgKAq1bREpyYcY29olkUw/gIPQyzQRnd5rqupH90HZyI2TqVAUxO5nW1ntDY
7HmXNL0zknSgoRx3PHYr61DWLQ1eet/t4IqmonnOqS3l7Qy36uq5dA203ItDo2diK0WyqUOm3K6a
WtJfGb3w8IaSrg0zCDYGmfOlsedXbqrBfuoEjKbzTtXauaFMRuW2bxqNQFiUfDgQgtE04482pmJM
NbYUCKprEUmsA7RX6lyxqIf1eU+kwDY3A+qyFRUxZCDe+FeMXXpKgvnsyhz3ZO7upxh+KDu3i7wW
vXsvvsdv8kEB4T5WaznEdp3xuZNsx20H1uSR1BHKuqaOzV7PzIV/NPwXvAIZveaaCH8Sp1HbFTm2
rVZzOldqmmnq0n6dM5+H9XnTcGP71zhVZ6u3YaB3WFgxNnhPipFHSTWTAecYkTpMqsaZnBsb/1j3
rlVOJwphEMdeaPz24E2wOkxdULvrNIIJDjv/cSqTUoqS7nxZwq8GVQJ1ktkltS5opOvHzh2c8Tag
QyRVgvOtHNJpAPN4o+AAoOHL5o3Dgahw7ACm8nlolge3X6MRFEh3EtPrSmIQ6cLBqRNKLe+Vxqau
i66z+19mabHJeUT0f41dq8s8jNkK9tUghEpoG1AnZ1jtVzivbPCGymbB764b+x49Sv/7KloIehl+
wHdtD6VKfECrPBmlAwEGisvg1Ota/go1n+19vfqLhkLCRjHS0KEFYzaYqzEJqrOrXTMwfeu4nYd5
GpXVDp1kO3Gqwe8zWhPndYLJb5nMetJRxqrQp4eoD715o/wRrl9ht0x+BuDABjAY1FPzEzKCvn21
0LdaGnD2mRVe4RY0D7eo4Hr3VZVW1LBtHNasbhOyqgW/BGeXP75QHjjumNWha4VzCmnS6HT7KBgX
DVrKaBYUKEgj9V40q5t+g2QKCz2jQNv4BYkALDZMyehryI9Bzx9Kwc9ArBmeq1VN5cvoecrNbSNj
b9uObRRCVBjzyYvQx4NgQhaD70/2z7nVTnWaPNl4/n5duyW8hli6XH65pKtFii4fDOOUrwJoSiyn
RS5saWN276oYs87PBfbGGYexLW1eLDUudQrO2jEf4JbvW9Q6H8qj56LeQi3j/TXO2D32tJmW5ia0
xihKhzHQ80aqXtv7Eu+2T+1lXsMt760+KHp7bXjK67V1U/hGMedR2ei4brQFQe8v1M4STg0+uPE9
ggT6PvzuRr79rFxJnU0YrLWX1OsU1M8eErLHjUfrLsyJ4THbdjXcas6Atde7J+0z4lxxy++Cm6qs
O7MbVoR4ZqUtFzcjbHJ53sM1abiWPLSHwlGarFlcD/WaWnZQxU/1KlEGLyufqry1bTYWPrY81Kl2
1A5ZI9YVd5JwHpQLOzJY/u+C1Z3jK1Ji7uCGAAIuzTypqUwXU8ckGQHIetuRjN4PF94t5tXM8ayL
MgwXWTjIfvHT0Tj1E/dAM9qomc64zvK2rhiUbeEqT6bWhl4pU4fl98VTvE2lNdvdnssAToCNrMEK
GZ2gul7guEzQ1ol6ctXE8O5NqYt4yHz0uUOykQlNn0EQtbBvx1ZV+GFNu1TRKZ62IoYgBN6N6Ock
Hu2I2uB2FCBjxyLQ6dKO8RhXFrtbY/A6exFCRBPy2xo7RpOW+AxHG9UHR/9g8LhaUzvAwvvhEGP1
WKvTsuh5O/VQvgwpjD86nPdaeTY0ic4isGuHmqk0EJ1rNrjsLfIJ35N5mHdzyFG/mWC1up/90C8o
JARvaV906IewTPQ9DOB9b9paQM+Ct1DH9U9muVX7bOpp3HB03aBp1nFZAHKUhz50efY5SnHZKkJX
BnBthMIoBJaFptEF2t7MXjgHkqb1jm5RVfSbKMNhkE9IZ9l+xT56B5oBkwMWQiAjAxfinYMEw+7R
AvBHwDOQEGLK7wy5rX8/z//v+v4v9EV/+7TnrvIfXd/NyOTPVythSr2Of/R+z//fv3q/Fvq4AfSm
EZz7/BgSxrPo9F/NX6it/wvICnoQELr8q5P7T/cXneEITdmzIR+iPRGq9z/dX8f+L6gpIPxFaxPC
MfyB/6T7+yc4B50LCLoQVAZokML6Awq7PwGzaPKIU7P2YKZ205spkfZt1KKd8KV3958T8d8DYSSI
N8EkBBj450BOM1A+0vYg2x4bXDz88APrP0I2//cQIIbhZYM9fwn+LXWvxSDag9LeWxuP2BK9O9Za
T7SWmY7U5rdv/UEnGzac+Mn/IKn/Gg/9fOgSoauHa/35v/+G1ja9hibTag8L4BqE5XQTpflYKvvZ
8RqrUL5vFb6rzbelG+PvdTePW0jyXJYGDrCvZPBiAAyd3Twp1Y3og0+Yaei5piIeHFzrSZyYaCpx
zWJzYaJx2Ae0gs0U1T7POZqT994o5UNPFnmHnb++t2avJ7eeA23C1l5WHb41tbabvewnQzMRh7JP
1rKKx52I6dpsSgWXjG/K4x2/DtHVueMj80lSeR3kh47XCxtbbre8GUDtSyL8WL3ZhPc7jmZsbnvc
gzwROuo5xfmFCHeBjEKVBFDbHJum9L+Pcd8n8Tp6Oy2ZyMTiWqmjJRz9StnlixjIpitb++hg6tWJ
xSCdKVvXfwyVz36IlrZH3269PQNHE130xkp02bWsGHtlocpAGMxxmlfnefYsNuYoCSoPfmtKmtRv
2ngrFriYp4i8Aq14YRW56bsRoL6wlx8aV10Jzy5LvOBOWNvphKtQBq6jDlBjini7BsScOr+HU6nD
GECfrhHyECBn+5q5o8kFKeND3fHgsV8nZJZHy2TftZya6zpwSFELjx3O+Qa/2nJa9vGg12dFdJAB
b5aigC84yTGf9MM4UXlbg/n8Ax0HTyWcSvG9YYF7FFbofUcsYAvWsCrZC9ZombI+HOAtyiagM3Md
Q/Ucz+64ncKx10PKh4gHzdGbkOY+JGhs+2o7eiHqUWII8/ZBWa1zgTg5G3ClR9E/D4lwqqIKonrK
lCc77+ROtIrS0HLHaGtWl9+LNqLztppghJQsgCjnImgX0W2bmq8wiZFTtHFLxWlSm7kyqZ5GV0AP
NQOckRoVW0a1h5IAzkyw69AlNT0MYL0qXcvFvhONDYM2eOZscEsbbrgf9dsQ/lhpFzXOYx/zHjZB
1oqSHcCUgnZjU05za4AHoiG/NvFf/gyaf2ehdkTkM6TBDYu/UVo60zerHnYjxNNL4uIE3FgDHBoQ
7phJD1CN13Qnu3eOAGrBb8B7S2V9Drti7pD3I4ilZc2HZGAjMJrQZGRWdgbks0+cgQ935bqoU7sM
5jDycN3EsdXJxBiI7lvXnR7mLuxv+hKcymGZRQHbl2gHi/QlrYhL03Jc3aKqJ+8aM698klapCtuv
TF4Grigie16+cUmr3G1tmRr42W3AJgl+DDyuM7K4KI99/cTCdoqyltfy1oRdd+isiPwC3uAVpqV1
bgDyPPHFAVaMgjonuJXlVjTiUiYrSW4du4t/BSpEopVpJ3PoIzMcKm3zLHTK4G1AsySp3IbcW8TX
V46n/loAYSelb8PLJiZPy+T5+WDUG3ItSBbo3rq3PDFDcrHCwMwxJX5fz5BhvjInCXCpTZg/QwPi
RdtxKEmGnfsU1isuJ9x5W1swXmvMlG1PyTVKMWhVYjAboXNas2lQ1w5xT5YDd+zZA6wVCeMlrQGM
KofJQrsW6B0dJG4HYUvTdYxEpsGMSazSfWp88WOqDALNApSFvRnnBwBT424YZizzuAm2Sxi5j8sQ
WkgyaYZfto6ag2NovXdK1e4GRD+9lFogdH5i3nMQR1VSS+Lm1TwsO67oms1OyffxWPpvllkB4KwN
/RUPAJVrhjaoBHqYVxoBrX3wCuBmzAMgXXlFF3HTNZrh/y9pny4jD55Wl4wnIUL1DddiMMNpuDxC
0GMl+J2wuuk6BFfGMdhZnogf9TqKayRA8o1apHjB+3AeWFjH28YmKqfaNTceKdF3weAwQDpj0vAT
jXHnSd0A20tao0+hgMMOBMsR1hBQn7NgxX+lFi1T2SzWpmk17rNKR+udM/ntNx60aAMsk4svAuPD
nIiJ3MMYgsWJkvgsgLm96c6fOT+5HIYoST17S5Ax6ZAXdOIcoNbUVU/xyhEN7ikT5INug4OHsyZM
/cmFvY9CXeAEQAkgIkV3CBE++8qZcDnHL08RP2nnonLQfq2dOOuI3FdrXW6ot8LbC+p4BrOGxDLu
ThNX4F6p3U0AG5/Ujur7ufJIIkFa3IO6ClSE6U05myjDO6pSWjtj0tokWRWpTmCCuxCVw9ULE2sy
6dCr4KGZYEWPj0oRPbdCrwJvLx2ZFAFDz4oufq5CxvtERPBBdLv5NnRacQNjML4TY3BVNtg+eLAE
AMxotBeuXm6sUKl9ZPX+ZuhpeWpq2vyl0UA/+JFwN1S3QyGD8LlziHiB6YxvJx5KiIdAxM5VBHDy
aiS0Rv5n6JA7HpYB3Y+66R+8ZWlOAS/NfVc64iTcWiIaRfQ3WGDA6IjfqQnzTwxd7jONZUCHCtMW
G1V7FeG+lHs2W/PI6OYx6LwvM0TPDJGLcikEGwttZzjgI/byotT0+qVsPXc6xFNEfwgNm30FMFbZ
trWvWBxk1rqUuYqxiEHnolvOOpUrwKuvix6Q+edJ+tbBO6y8AgTngX5VOjgdcYP/HoxV+ZXD0IWe
7lzcwSMG2jXQLAPU55e/VsuSDXwJD/NoZTH9GVh2igonNdidsNunfvkDK/AeRdx2WdesiWA/NGHJ
sVvaK2yl30L6NIcTSL5xhtia7VLVxef15/vKHaYRIF2cLUHt90QqNIYrUofxgaIXfJqVN9wtfhl/
dzubHoc1mr66tZ5b539+PowHhfyZfAFF6iVvIF4k9azaOshrjYU6o19n34u8KgiSk6JkfvX0ljtb
9IGI2nkFfEm+jGU882Tf/QRcym1kVEFGDjTnz4IbPoWQKfDwAC/bZ9g9zLl68bH88/jv9I3w0Wjk
0YL5+IYGpvsfsRj+NR9+H/v8OX4r9jsUgrydw4PyxifocM+wsvbSsV9QMCHrNP38476/LYGL99uT
Xlwt5hZQyirCgxh/UByhbvft87//QqP5/nEu6FwtzCRbpfE48OdlW6jTIMyn+xgMl2q76HT6Jjdf
+Y99NIECKAhcIB/2+yQKD/czeIpEB+wBvxYQFYooVGEWxHO5ZQrfEbCyzKrJog8tmFS7zx/4PDUu
Z+/vg5M/P581eAptd2TxoE0hSwShimhLo+6LNXnBGv33a0XWHpjHoAKDq/TnMAZHWU94fPCanQNF
Ro8mDa1vXODpuLeg+/Nq0/6KRg+fP9xHs+XMjYLFKwg975hRrfEmXHytw1qRaVvjNWdxBzDz80He
33Yj8At9EKRA9HJgkfvnoykYWVmm5cep5AWJ/R08QrYzwHO3kRs01b8Y7YPdDVQeKKeBdUBidmkE
EvvUW4QWxxL4trbeWoSVNPCqU+EXmMEHl3hgM78NdDExvIjD3ImJo99P1saqluBNStu6X0Cu2eGC
GSWB1Ueb0iqD1Pf6Kq/ayr8P4Y6SlpWxbLTB0cb1upR3oAR3kwNyUQUnDVlFO98V3wcA1khEJNMm
WmJnEzU9+75Gblx0s1RtCpvckCZr0OFPR6O/t3Vvp523ZPMyIHi+7om7iUACTpxWebdSLuJpRb9r
Uznr8MUG/24SQeGGGQsxAFQAIabyn98XllvojTjqOHrLVvpN2i3k7vMZdAF84q/8ewhMIjijRcjn
uFwdnAaeZYMGtPeLCFbsRZOeQ9JRpH59WLybQOexoGsAMI9j/J00Cx3ryeJldfJqJ9cuahvLKRr3
bQzIF0xL8u7Fwf4bBEugTlgfZ5Xxny9uoYMfIIrqqBt/ulonr99q1OVFZA3rnYt8EJoAxOdpADpH
ETI1ZyqYh6sKvhK3vIZVULKGYEpZkq8nJeBNX7KYXaMIBFFroKoC+0fZ+sbEE9nDKtPaxLZC5x6k
z9RUfsc3n3+kj54GUUHQnMR/ywculrljMyumRh3hZs8TyuxvME9a/vPTDQTEf8a4OEtVbGKbu92x
jdq3uVoeA2f8YiP+YLsHcf7s7YGHOHM6//wmiALiwUSHYwdz7bCGJSTt7rn5yiQO5iv4ey6OFUC0
YIqCkIq999K0RLnGtqaxP1rEqFxwncekOZ1ZiDeLXO4YDwAHyeUm4HJXzfoWdsdb4aMTOLbTYRF1
Orb9rT0SXkSmYSDDdYlSQVL21pWFKsst/ROz+Y47fILrpFR51xlAK2QEoCnGMAVb8blZ2FVfoyfC
sCG7os9CxC+iWfggJv/YObQAo/VpWgH+VWFZJ2ssDkD74F2gQG70CaxxCEQosdtXQAfNX4aud03o
F5AjpLhKIgHUegrRjQJKuLfNlKGhKZIgWuukleaWmep68JxrVMpPo28d1dzd8tWtEpd+YxJ99bJM
DTcvZAWBrUZXE0iHHZ2WKdBbr7bXtC9npLYpC6SZ4cxQcU24x4Ud12eoSAmIHNXd1JjbzrKhExiP
PFqO9bhsqwVxCgS+qf1Mh6QMnJ0frokHv83Gmae0hft3giLkx+jMu9L/u692NVgiDapgH+vmpRq8
ZyNhH2chX9Tr2RfVxsebz1mwCUUhFEEXW0K0CuboZj2KwN6x9XuLhwchJqXkS3OId6fy39vcPyNd
HF9wHUKjebGP68ke4ISYziRB6m8W7SAdPiLULDiJ3ZrHj+LUP32+UVyYKvx7N4//GfriPletngc6
o3006Zw51+dICVMEBc9ZJtOvrCgubGreD3ZeiL+V31SvGjQa+1jtxkd25T6B11Y+6GSFip7nZZiI
k9x89XLfLe6Ld3uxFfIYvUbYjx2n5ntnHa2vDL6++usvdsGobgcfmwcg22vd/WgAVH/xgd5dl/D7
0W1BUUiQvPVOOQwYonVnuR69jbUUuspgFXIjM2gC3CT4ztIpR1mK0ynaIhzeuxq3nw//bg3gWDwH
zgFqhjbunTO6Bhtq6c1wLHFjjpow4dYNDFgTGzL3zwf6cK//ZyD/bCj429Ro+x78Hns49n0J0qZb
mPCOqS8y7T66L8WeB0AFVD/08y49bRqLNaD4DMfWp66f4RJabTRfJviwE7lzo9q9HRzWb2vfuIem
DeIMTOZxz5t4uZK0brMBTNSrZmJfXeTe4xR/fuTLp+dgXLlsto/0kb0i2FA/sKtw252iGy/zN9DM
mAJx3EDvM5JFa6ZOZvuV09H7d3PxEy52OwIahRqVcxwy+DWmXu4/WSmsyZx8OjQF+9Kb7OPxiA3u
MuBfx7u0EPAVjB4E9oIxHfPmbt7xDAcHIACEup8l4v8Hu895Cv1xzJ+f8J8RL33xI2NxGWJEawXF
Tp8k+GScPLPGS6PZTmPpbDp5JeY6/3xmf/Wkl6JSPwSriGnvOGgHxhMW701hlRreXBV/nbtaby1a
mw1rIw8GdyijDfhjidUtIwXdicK1UNOOXtkgLt9+/sve7V1Y3OcEbfSNz4qLSwqDxr/0mrU5edqy
4f4xm9Oieu8LB8SPFjYUV6irAiQDo0P958K2ZFPPIhqPfnsawLqznZsBjYXPH+SrMS7Oz7Fl0Mho
fZQkOkxwmXGlLPrgqxyPC1URjq/z+0IXH8DFuQN+eUeYPSIHG2elt4EZEI+2YXNNRhijJzKjeZAt
Rce3Embw0wZ0R0ATM0u/dqL5aEeGsS1ETR4ueu+iYLhg8N6onKOLOwcErUmpkE8lhqThXxouffha
fxvq4rhurK4ZHCwYlU9ZfxR5e9BXMIIvIAsoyLZDzulXmsGPoBfQrqHWPb9pKH8uSv6pcyc48ulj
bTVZz4Oda3cvlctkSviwn7n93MML0pfto+9/tQN+9GKBUeAMAgAJ56eLq3NnVSqKJci7Y7Vh7D7u
fvI2n8RXJrAfvdTfhrkMUBEefHiJrY+D08FJ6LtcVjhyvH6+Hj58lAi5C/C99nFvuniLRKIPA6PQ
oxu/uq5OVx++3jAcYdX3/5txwJuAHiyG3O38rL8d2miRw2Eyak8+Q3Nn4MUa1zufImcwcvPPR/ob
mP5j88bag7HrORcU8kRYOv85VBMSaQmckOF9sA/adHmBPz8I9ymI+Dm/GotzYucxQiAZjsnoekL2
n5u2xbKtU3Jwd9XLV7PlIxgb7rqojhDQApDwspYAtOQMtOqPpSTnaHADTzeqnBsQUIZsaNdbHiE2
qaIQqg1WaeV1Gb256K4h2iwAhy6c0g6IGVpNzNlbHrOySPLrcdI0+/zFfbTH//4zz1Plt09EGyea
fdMf7RWXB+9WDOzb/9sAl3NtsGIBicOxd3SXg15YpbPqvvBH++ohLnDutas6Dl7QMbRVoupX0jx8
/gwfrUl0icDrAgkIfh0XZ9RUN2rVXB+N9120BV2fuvaLU/D8Fi6n7+8jXJxQ0WJrNAP1sWXVCx1o
kzCvHlPu2Ju1Nts27r6SDr+/a2HB/D7ixYIZFBR81cBPILFfW0mQLj/rrEmHXF3jV2SwnS6+ut59
+JV+e4vn//7bVGMhlZCrqqMTl9C30ISVX9Qr5x34s5d4sd2AcA1pB9DAxb9iPjLBog6+1o/l8K0c
0GFGWGCrxBdXho920t/f4sXyUTiPFCIDjksJUZwfFnR8IuUrlFObz2fgx48GtAu1MNiFl305Ndum
Y6s6dhQ03zkWeYdXmcql65KVDdt6cfKuXrcyip4+H/jjj/Y/A7sX964BQGFvGX0Uy3fi9gl0kl/s
3B+vrX8GuFhbgg8stjAPqV946LCN/l/dYH1R/73HpM+THdZnaKGeHccv1clwPutl76tjE0CZ6Afj
XyWarsniQImF+jfvEVdJhuhnO687yHQemW195Xb44XtE3YCGH9oqKHT/nPwQM0Hnw8JjHMH/f87C
qiw+/1Bnq6D3sx/mYUhABi3ynSoaRC/4h0l91EE0bWreQLAxOuG2qoidWpBS7Kp6HKAWsOw97f2D
3XZstxAbZnTxUGemVIAbK0RN2M0qNpCKg/eDTMy0i+mQabDDdxCRxMV/k3Zey5Ejybb9IphBi1cA
KZlEUherXmAsQWit8fVnoc41azKZN/N237HpnpcxRgYQiPBw3762n2rGSoiU3OkyQdpQtae9rxqi
1VA0HfJINJL0P3Qvlyf39Y60vECqpQsrkr7206IwHashVnwSoWa9S1bxkXpK/LNc9SudMzwQ7fDP
f9mtFrYc8dFy9Tm9/EQtUZExdN4UoaXPvgMtc6/M6dzK/zjCyX6IcKPVpLRBB1g1x1gy6dxpVKM6
Kl3V35VZgLWsWYWu3xbgjMnv7ka1wFy2JKU7B+PgmUP1S/f9eV9gsXalYnZuuX78bSdb6WiMgmiE
nQdi4nWW5FvLupY9vTb7k53Tp/Q/F9HgtXiJ0Cy0mrVyL9fXzEWXv3J6JHAjQ0cNAMuAE/j5s2M5
inE+tp7f1eu2pQnf8J/7dhJsRKNX3ufZCQEZRwgLZUc63aIlQ2jjUhi9Nove4izeDmH4mKr9lYPg
7CiUgVH6w0niVv55QqYcK2MoT16TPQotdefgZ6HX/6FyA3EMyQnpkK8KjHHsWr3Leq+ZftTtnaT8
pyn88+dP3vwkJEY/jJLX9liVhu9VLa+68dflj+vsY1p+ukSjPcr8k8ua0cqBpjeT1wq06kmt3ei/
DVrYLg9y9sK/FATp9Vi23dNjpUpVYZY6ddEom3uaqfw7ZZINt0OuSpNXH63aqkcO+i5EwhGHpuQo
xSAkmipUbYCj4WsH9+hohqFpuoqSqw4Nt7KDA4DiCrTsPF/+tec+hY8/9uSxG/HIPYIsi5++h8YR
qfumo9E47K6ddNa5WIXLHmQaiDtcyU72tZryUIluHKyDGW6kNHrF0IikpDKYWyEvdbelILoNkkQn
n0aLkpR1IR33FFOtJBq3RlUUq3BqWgxxpNFZ+vJnY0z3fSjl0EV0CgGt/qdqTXlfz5nqCFZnedTV
ipW/oC58sew3k1/27qQqf2RtzvdGHwg2SIX0Lh8M/94fJRFtK6KNWagyt5Cl6IfUxSKVsT7QVknd
R25bW5JdGCbweD9DzDKgRZvnIXe1jMPVmAxpqy8AyVEPogeyZBMtRbLl6hqN7JYspOs4GSzXpyy8
K2CvUkvrzd/m2Ggb2TemdVZmv7M6TZ7wiF8OV7T+S4fqJp/naVUif3aqVGoPCkyV3TzF8u2iRXSr
Nh+3hYRhEH1f5sqv03Enp1ngmVpdbHU9KFal0VsrJUgsT+cLdiah122ry3VbFAcZw8i8puFOqLEc
aGKT/nqrsCXciAAjJbQk+KV6h1rHpCWgFfG8GOKB/jmaEvyd6avdL0mg5xLQRLmhd3M4VINc3dLz
iPL28kr9evhAHCavRJaH/MSXTIuRloNomODnxnFvROWdhfri8ghn8kgMQRxBzw6EsC/GvlmS9Was
9tQtbjtxWNEgA/1gcnLuW62xmgwKbBVWZzTlXh743NRICKBt4zz6ahkHBtGop05iapWbJhhbzeKV
h/f1M6eE8c8IpwH7qAAH6f3RU2Ptt6QD4Zl0G5u6NVKbKyNdmYtycrYWY6TTSzp6vaxjJLwrhWvM
1q8RLVNB9/j3RBVZD5/PuiKqyloO2MQRfw9oMPlY9mWd2voUruRm3I/4JF9+Pctf/BwuLCOSrgIH
uKiSlmPlwxVVCAIk29bo1aO6ota2Fs13tZ+cTKYfGArB5cHOROyfRzvZkcWJVhFRm7yeVyTI9Ook
r0J9Z0byDWsHnx7LFqcqs404z2jYSRwNObAZzeiHdHCE8VMypA+TEm3rFLOF+GetW44666uWXdKh
zfnd0HlYk09vhpkaP6GBRJBv8yuR4plEwudZnLylSKBreVAVr1+3O22b3ESkumkQ3chraQVfcmvt
roXm/5chAbpxpZPP9LPVY19ky+neOdpr/SSOrvxWOcCZ3H6VZD80p3Q4K9zLr+vMab9M9J9Rl+/h
w+KYQklD5z150UvfrMwaI+3V4tKzeJpI6Ctx41Oc2ZlX7aa7Eb/5K2F95QcoZ1fnPz/gZHUqqUkz
GPviYhFhBBtjPW8tp4McuaLj4f/B3eSEL7wUND7P+GSBwvMq2aj5HF6LN312gowchw1dInb7rXLb
HNT5cTimuItI369M9Wv89nnkk0VVd1a8YBk8Q7Kn9/S3lK3/t4bS0idxE2VO4NTYx1xbWGd3tA9v
+CSPKKZISmp2tG7Ey7m4MzG+vDyvawOchKV9UpWxEmteJBSIHoFOGNfMoq+MoJ7ka9QBE/mG7T8X
aDoCX6df8/299vGd9nhqSVpaEZ1V/m33Uv5GzLuGJ0brli3cjivZLTfmw7WVf3Y1kL+BEYpz1Bdv
Ctq8J6GqgqM1fIuznO6y2h6Ma8z684Nw6eW6AI75lN8oC4RX+jx501htJUnYaP1Bk79dfv9nvyjS
P4hsYa1TgDk5M0WaGgiLRy/edZkrz7t2p9xYD0Qaq9by8pd5hRD22X/QV5fHPRcU8OgQZXPk4yN5
su5SRZWyodQ8XbjL6eMRacwya+dacCOf26Ao5UK1+stuPE1yaV07A+GIjq1Lv+UOBADQnWJjKrZ5
l9wLaNp+Vi6Oqq6ykvbSKnFxHxZiMtxuqrqXJ3x2s6auQeMz/ma0Xy9v+8NmXcgZRj6Tigq1yZfN
elo1DlQdgA/r4OA/WtNqfpHtaB38rH7mf66dFee+wo+jn2ycglS3Q5ILnh4DZYHW1dviOEf/djOh
d4VeYhVqMq3QSBM/TzFDhR4iRfGsFGVRDjtjW4VBvbnyIL9M5fMop9KTsUI8N6uDpzwmL+1B2/bb
yrVmu14Z+8JFh3F7zbHly3e4DAisD9sIqvJfvCN6aSC7xbT0osvujV7L9m1Z0flXdn19jQ57bnJ/
oxe8Fxj2VA7tj1FWD0XlNdak/wm0MHrFpkK6EvPLy2H1KaoklESfTDs8vrYUkJfP5sNaHIW6hspS
ebWpf8NPpXw1WtF8xWsv+1Gxmy6Kof6IZBPInVKUr7Co7+rKzNZwUItD3sTiY6WP0UqJleKF9im6
cdo0woVZV/133BaF57qJpBtImyr8kyH7kyel8J4Mfvje8UU6c9a3b5kxTb8uL42vD2+BoOtc81F5
k/E6OaNVLROAwFaepve0khW3I8/kyhL/uhYYQl4U60jWqaOefMX5EIMYslDeakFsV0b+0rTpI43O
Vzjg54aBA0vHCmo/NMunL4jGg1bXc0/qY69opGPhi4CHRuXh8gP7WhNmIXwcZ3miHxbCMMEZkIYc
IbGT76Y3bdvchi6aiScFKshRcrK7cZM9DjfaXXTl4PlyAJyMfPIgq6wKu6bNvWnQD4Hf5+u4FIGP
Djk8yji6Bt/+u6JPVzyVbFHko+KSfXpzy0pTb7SiXEJlV1s3sE/8dbfu3HkVrwL3WtvP15Bkmd2H
4U7itqRpTGw9Sk8s49/F1AEwilXNkU0QNWpW3WSGejsN9SFL58M8ty916Xt93T5a1EPiuv7JpS90
r7zqc0uK0tFihIp9+5ceoSSuJeh6pZeO1nNW5W6V+W+wDVyxmZ71Tv4x6Na2V8b3WJZfMMR8lYrp
RejKvVSDZlTmK5e0czsQfUMYzdKWpcqnYoQYkyUJj2dPgt0UZz1AH0gLJYUNQ3Ia5fny3M9OnfBm
cTWnbnKaCFf1IZBClA9jdT92j9hvgV97vDzE2fnIVONVzA8w3DhZzhrVvFo1am9Mv7fWlK4as32e
QDNEQpjsLatYXx7u7IwWGAttogCDTkNDycqzmC4Nr9Ihd7RT8I5C/Sbsu2vH0bVxTvYHeFRpE+m1
11S/0pEwrSUDUEhX9tSzuxB9GUubJ01ALInPuxCuT2MFm8WDDCqsw7lUtxgAdW445sEKjJ71M2nS
CABDoLrZKOmbuUwrsFR95caaOB8G08QmywJ/tqVSnYQONENI/2qh4S5SCVeEEec2LuRQONMZGhrB
UwkRNLqwnlpEA3GDKfLPsF3gINsufb38hs8tKHIJiHXwvlucqT8/k8jPdN1Pa6+TUpAV9IiV/pM0
6w+Nan03zOTKejq7PwL8NRZXWpMiy0noNoijb4Hs8paw7pCg6rSrrK02Rp/OP2p9kO9kICmm3cYL
RH5oQSibjcCFK6UvPTK19FGIJvk/HLZUMlBroYL96/n2+RkUQqwMkzZ6SO+k1aBIxOrVSFGipJHt
8tM+EzlQjSPtakiEel8i1yQLJ4yHJE8cyU+O39VsWl0e4MzrZIDlv/ShLx46n6fSq4PQ6Qwg9NVN
bC7onACeYASZRC+TY5J1m8vjnflwF38d3gn/Y3wRe0WaX+CuI3taWv8OJDC9kTHKMIKTf7+PkxVn
S4V6LqPuPJlXGcAUSILeQ7A7D44/GMOfUugMSghZQ5fiGATvft80u8uzO/c0P466fKMfwpaslgDs
db2H3xTewV7rk34UnzSAw/E1geeZz53nh982Mny6Gk5fXG348whxxuvKO7V4Q2HgyFCUqri6sgme
e2EmJUiNmxNX7tMdnToYwXrFOBlU2UyMAU+q02ueiu+XH51ybqmjxV3cDDAh+SLH5ZLYRRO6RCXt
lXJtwre9qbS0eShbTb/PRSjAVh5DgK/zdCcaibRqykp/7idr9rocDXEWdPUrAIT+zU9aa3S60DAh
Hdel4I5Fn3p1jOqIi2DrEI+bjtkk6boyzfoNraC16hSywEkwv0tqL626Wa13Mr1mq9k3870i5rI3
itzAcVGq37N4bJ3Lsz/3lDkDkHeDVlg4C58XjgDNoUvM2ZstYT2KBICNtUa4fuWjOPuIuYkwElWj
L5rgTEpFcJOSFzXVtI2qMF9BDX+7PJOvY1hLsZ1iFP9BMLt8Ih8+ATjuuBPNkhcW5k5K/fs+Ke7/
/0Y4iWG1uTV7mpG8VvmjtCGU6KfLf/9rtYH2BjqF6BPS8bj8IsbtCotdnzcu3oNHql+j2tZJIS9+
nv6TeKfeCQ+goG7NpyVOtzaaA5F3D0CKPOsGA91/rwb8+3MwCKJHeMlhnNy5oDZiWqLBspf0PbDl
fcJ1+F9/5MuMwUAj2sRa7bRBbxKLeQpE2VMBP+lQttSalS9fUQB+XeMMsnSg0idBQe80CxNWZgAK
XvGyoXCk8Zc0KvZYXvP7+roDMwiqEhAlgGW/yP9yRaQZSZI9s4rao5iHtH4UFVz4hG/CCcN+3Ah8
hVeCbE5kVvXnaxzDYkrJVwV2QD6NFAPVjwqJY60UqXU3UoV5ey09ZP5c220V/UhSyxMy474pg3vB
sB4EWs18U/Qq+O4D0rqmaN0WBr+V9AQ5mSOohp0r+q6JNABLpdt1A4LJ7znFNh+sdRWN95j1OOEk
2SYco7hutnJTHbsqu+3iiQRzg3dELjtTWvh2OSDzVoee7hx/euxlgOCRXv0SW3piK+sxKPw1K2KV
z+O9mk/HCd+DKQ5uIOQJdirodlY3twIZ2CAsHYWcaAzHpceiapbCm9n8XuLZkAnBA1gqCD+sn1b/
lg7yD7/Oj4KS3yQaZuAGNw/0+rY2WvtWpssOQLYbWLgrTAK1/fRBzOjAm4ET+8WDgCcbcCkQMtCB
y27YWp3+HPP44YtUt5Xa3fQIxadweBl6qkpVfDeM6a1WS49dJbhKgfeaJUe3PPxtOKfx2pxCyoFh
9dgOqrzWo7w7dGnn+aa1H0WcX/JkS0RdQYIXHmmxebTgLyGHcWD7b+Ig32pJf49pUu40yDAwqBQ2
QziuUmM4DAJ5sErb0/2zLQfFtVLDFoNhlZaKK5rZn0Yab3u/fDV13S2w+pC1HNysZssxj7Acf0Vz
h3Fv2j/BaR/szPe/NZF8SIUpcP/S4XLf/DZOFZ4fFmYdOZdkeWmQ15WbYla9dmiwWFDcAhhPxOFW
jfWh6nyn9SuHnO6WJ+XESbQGZOUYVbCSSn/NGWoPWb/n/3cTaHDKBBH6hyDvjUFZUWblCmpeNbk9
F6sQvHK9VwjkcQH7fCZQRw6M0ii9IeApB4W4a9XiOdew28vSK5sM/O8zn+KHNk9t+VQ/HECVquah
HMVHbcxXOUhk7IwPcmHua5SYzZRu4X4mTgf7ySVzCIUdP8DCDmF/WeFPkFpIGJ+m6CnxGyfRakei
t01Of6XSYCsTGDwJVHNuj+m41XTz0A7jvhSSTds3btryKsvpISu633XY20JR2rpKxigPWrrDlWDT
G8amG2JqnwZLpdV2elR900ErIT0oJXsxDvOLbl1gjiGUfexMivFeDtEbYJZijcJyTyOEO4EKt2mW
8rU7uAgae0P/HIraE/CWItlCDtmMLQVyIXfATN72XbLqk9FuuR3l+YsYC67a7TUpdtKkd4IZUaHg
4KLnDFJljw3tF82uM8WVkT0r2IDNoWfKEUoWty6jFU5Q24RNwE8Vd4h29bRv662RPkn5s5g+CMGj
AkW+MWmkmlypT1cQf90i6NyppNYd0g7QlRt60x3KPQd/aDCIaZ7j/rXpG2iZb113J6a+HQyWrSX3
k/9z8Sv2e5gF4Vq3KlBThlsN0q7qMcEteztrn7KS3nZt4oqNQ0t4kBpomRVUOJGf8Cz7t/5wp0Bj
TCFcSy/mcJflMJluNWNfAjUvgrdRe4xFWJ5C5+oBLOrfpdW6oYpJRnDDVWuzqIVq+lunznjsW9/N
YuxPCu0mrQ9BrW6gvm10szxEPl4lPK1GUm7E8I+sRNj7IADOWruUKTXkE94iILX94ruvUsWKdYDQ
E0hDnEsgm0qOoc3PZRQTdsqHvB6hIZb7Mhhuk0xe1/0E81R4iPOIsjnrpiwPjXLwO+V3AlNblOJd
Vk44fSQrUygAsglrRfuViuPTIFsbPN2dwoKQXqeOMM42eQe6aABBzjoCgOBb170o2gF4913aktzP
w2+JJd/AuFiN2Cal9cSKBLBOLI3VSQYYAUHNK/5mnAyoBu2hbuifNoQt6T0GirHrMHF0jwPdGeok
2hQ5iAUkFb8GbXxMw+momPOhqTN+d5M4qbiTjKcuKfjSsoMus0bnvNx0OMEkFm371oiJkC+uAcZu
fT16yeSDNM6/+lo/qE2+KwoLkHeh7AzlrgIBWbYFF4PpmyI3KMAyV4lEJMHL0hVv+Qa/+4G1NZNn
bdScsDhkElCsGDEAL0+tnoYo4fIEWS7U7UG5jU3dDev2Bkps60iV7uaSfhtkyl6FBSqaqS0rA8RQ
gNXJ7Gbab6scd6Mmu0bZ3yC2u9GV3o1mczt3ii0HrQ0cHFJtbPtjtmr0gEMfw2PNdzFFBKv8Qg4L
rEmxCnL895KHyAycHtxbUamOBsggtqx1i65YCgZoELXjV+1dlIN91F6s/lvQ+ruFr5NV71gh7BvY
60JZ4Xsl2GER7OPoTpNaR+8SO4wBslvI1ZLSq2XpIAzZndVhku3P4iaWyx09EyvsWLdiQ1AyQoMl
t59+54zZJUb6qNb5k5x3kLlVLxH7dW9mj3IvfeOoWsVVGa3RZ++10BpXtWTWa8jjS0mz2k+slDjz
zEJfJfPIp4o0/pD4MALDjjRzJZJw6HYtuk57CPS3yoehX71qZWBuiyjBTVUwnyyB98xPxJxItQPD
4Lbb2Faau3rxu0cLxO/cXr4GnAtXP54jJ2G3NeLrrI3ZsSiGd1HL3gIxdC3YR/9llIWVQvEGKdXJ
xW8uNTM2kuhoKg1X90oLs52oVuqD2WD9cXmor60BfxvT/xnrJDth0mVnCLXoyRr0FLuN7EWUEyLK
qdTV8Frt2k2yvgaNkM8dxxLqVtI9qMToCvt8HM+DOnQw3ykvG68oYzTVUQ7TM7lnT7ud99VOXxsv
ynOf8OXZ7a3g/usCM5NeqAvoINEef6lYUS+L8D1V6YO9rX080cxrKe8zKcrPIyw34g8BhyD5oumP
qqfZhBQP+brfmo+mjWuFA/B3rbmX3+KS8Dy9aeAoCXIMkgSXjZP7tVFNUawJzGcXbWmx3YSetBK3
19bKmUosk/owzMklG0Z1WZIx4Q48B6v2sFg/+rvpKHjhI4U4Wz1GjnqX3bY2PZhESHAGAje87bbW
If7RXPkSz93p/tZNcW9erJxPllCYyKUWlTQtGtLPpsfnI300x+/ZrMZ2ox0vP96zGBc8O2lEhZT1
tdCdNb2CE5zkTXt/U67HrbibHZ8JIpTbXFNRnf04Pgz2V3z7YelYUS1IGF/RrAMzpnkyJhQD+IPk
vq24wb5cJU9mfR9m+5rN2yrfo9LuPdxKMO75D4/44w85idCHPixlUaDv/1fQjPdpSV8jmCCk9zf6
NF4pVHztMVv2IVCdC2tflnFy/vzBoDcOalkQvdKa6v2UkozTC7Vai1U7vBhKhAuxlo5s7JpEq2Az
Cc8Ewf62BNM+Xsl7nElWUcZewGgLoBBKw+df0o0I2+NA9EZdIEdc2you3pfX0/KdnHyuiJfwtSDl
Qfnty9WnqHNTpx3RL1PR7sfwxmji30rl7wKJfa+AN1uKRNiXBz230/NYRdzX6ateMhOf56V1Uyz1
6uwFdRvdSEI4b/UpL58aueeOEmGyIRR9djNMqbUJxCZ/SRXY3341jFSOFAN+NMFBCnfvyu869yGT
XbIoM/AP1e7PP2vmB/s6O2WTZDeqcYi4ULXjm08vskAP7+VncO74XpJNaMgW5cVpRtUv4yQOLdGj
hIcfC7zi+mEIvl8e48zygWxJfzoG3vTPnG5M5UhaxO9VrwyLh7avjq1+TaT492eerJ9PQ5yc2Qn2
RElACxD69N4VVwgEYpdLrbXK3zEcuvUPFbQMdd0cy2dMGzcGQqPMFVzt7lr/7rW5npw7cmUmeTQw
Vy2kR+I1JpNx+WF+VfyxLXx8midHDt5HwsAFzGvdYQXsT31pj8E+cwwn2dUv0AjgfZO5Wl8LEM5o
IhhXI70qU2PDhP1kExD0vJKzWkOWre7xiaS7Gyu5VbIrduC1nfy23vxrFtQy0w8jyp+/A7NSqjT1
FY9aRu1WUTdsAr23XPwJsrWeSPrzf3myCzp0yb2gaziZoS4ETam1IhEK9oKqU/5etNhk44rD5GKe
cNvscPbbFD8vD3tuxahY+ug0+i0OxCejNlVkRnXTecn0I5q2fvevJcI8xY9//+QpThLJO0kMjxjJ
0ZYj2WX1dnkC57YQyk64CwJexfr6ZMmrY6In9ax4g954ZuqvaYrfKuVw/x9GMfE+kqB/WF9sUwRI
ykmZmF4NVQEXKTJLRpbLhOeW6F4e6VzoiMwGGq+MxIWhPi87MIpiFDT639Cxu223C59Ovgo6O/fU
eDHIEFDR6JwUn0epg6xKZ240c6Y9GbV2qPBBCKzm2nZx7iyxFrEgUMtzfc6VGhckN49x3ES7pBNx
iQScsQKFZboB3u4xrMnLj+/MemajR1uH5Bkp5KlUC5lWqpMZObZEbBuxsKQaB1Fzaq4cXOf2o4+H
92lQGAhgEnGKYD/yN7h/HEH6g9sDONGv1HV1LLF3e76mGz/zNBmTNjKVf2tfxCMmJCkSaaIXVanT
67LtC/e0y/iYXPv/XrVKT85ST17QzCKUi8/rQzHxNS79+NiJGAzvNeuGrr3LL+rcZGQdbQEtrQqx
ykmYgbF3VCsNtCUdtYiv2XWyl6o3pX+u22s769mhwK8vOm5KP1+q47i0SoMeHhfoI0WfZJttY3f+
abqNO7j4dHQHcsb0X1hXYugznzJ90/+Mu6zVDxcHasht5tMR7xcewENcsdnG61+K2tlSgx1odYP1
+ZV1eea7JpzS8aznzgzx/uS9jah2aekke6B2tP+NBG1tnkhHzU+vhW7nPjSe5lJKQwvAFv95cpiv
pGAFG0+hDMQRstZL618XwhHJkhAQUdbQv3sauGE6OFsWJaCClFyTH0bIBZeX4NkpfBjgJGyb9Mwc
Uz871vovOGP4D91d/vvnXgYNfyqCSUjUX/YiJVYzdQQoVrfWupCn7Uxe1cTR6fIoy688CT6pOP8z
yklEVrbDjAVX52E+5JKaXGEvjiUjBkHhn8sDnbklwWtRcA8jUkBUtUz3w3LOMvAaQD+ONcnrfHxD
8AWH0yAxOc610xQYaZl1ciV4PzsmBW94nNwOvp67Q6yWrR4fJzVujQVL3O00EXek0pDx3ZA661Vc
nETtYdZfL8/2zOKgdYqU35JiYB2erG8fbjleJvQBapHdVD904eny3z+zOD79/ZPXFgQQ3PH49CT/
2Abf63R3nf+5hAonK4OLFYwRtHnIPU5pERLGvoNC89T4K8B4xcmP5U/5WB38V3ObrP3VfGW5n7sb
aCyNZZulM+CLBsJq5IgGV4EzcVr1d/k6GR3fVUk+KY72lu/LjbCebq6lZ87lglgdTJCQGRzOaSiT
RLVvYN3rTRuS3vix7aWt6Rq3+i9sYNXttRzMma8NO4GFvQEKHGHlybKgTGEEw0An32i4Ac5KfjDt
WqHbFX78cHmBnFn6RE2LnSJqK2QlJ5+bUmtlKZN2Ema8xzKTAtgfGcVfVA5umb70cXplNzz7+kBk
kE7jn/81ffz4fVey0A9zVROqN6VuN50V3efx4N9XWle40lRm7Cs99b7bvtDifd6mxdsikoqQXgu9
SmQvijfGaCa/5EDKsIutrbu8ScYrq4zle2ZZf1xmy5f7YR9qRz8fdEnwlDF30rla9xO8N62/begG
hheebIyh/46pBfZ9s4Oc5k5T8X0bW7zVKxx6flK9d9o63lWlsgkLEb8qf9OUiathcisXJa2S8S6e
fTtOHooW0TAOiX1arYzkm++nzlyNDpv4prRw2pNGG/r3JistFAMkXyOYEOk3MW/WujhtJuSmKHao
KTUbSao9cQi9Dt/KTOwcnFluh4QCZx7sDaW6jY3yXuilxyz6pRTKfZXoSB7yje6buJyUGyn/GVBk
s6gYR93emFs3Gs1DBT5VEopDJXS2bPQPnVy4uF7bvUS0YZarDm/7ktSw0FLYNCYHmyQXTwxXVX/i
qLAJ5WI3S6qbhonbFuHeF8pdpoyrURYwEZT3GNm6kdbv24AMctjejcJ7poVPbNZ2mosPYh/sIt28
CUSfsH5cCwpOvP7rGPcHbgMHklp1+yuXg00y1c9m997NCEmlN2Qz685MULWldmSKmyp8hc+zNhP/
Fhc/G8eqNwv+V670G0uIHYVaX4eRRSVmWzmJ3qeA3DJGy7FMxbwZ/FWmCyF5V0QSFJ3UuPzja4Y9
Sr/NXn/Im8ARilduHs4sV07UpvaAI2IpvstyvBHkcB0U9caAgtdX0IGE+lsv/EyrZK8aAVDaWthj
T0XkgXh9Lp0ATY3YyI6QvBX+iDMtISM9QjhAbmb62Yv8t5jwuqpuF0fh1h8tpzJ0Z/Qz/vrDZACs
jwEwicpOmZoSBpK1t4rkKIy/pSG8k2JzP9bxYaYnWYinu9HCv1t47fF/GVtl3wvtqvaB5Mua04rD
NtFruxhFDj7Dxhp9E2OLKEetDe1qqwdvRTO4aZSuxuZ+jAy7E+5q/6c2/rSQHI2TnUevqvpnoMYU
iytCFMcyLFfum5vKfEzGyFaabDMGoaPGIzW8HI/PF9lIVmWdu1mCk5IwbnShdgctcqYY/cAs32Oq
vZcKa9XQGChU4pqYDmVCuQ2Fnw24kajDLX2gnlyY8HDzXNtVBjx0yZyeOdS/kyKsbTxDnsomcoqE
WEJY/OtCQJJE5lpwDBPTiYps8X7bmBVacl+5TSVjhdjHnXApzIxhDabfDsM7MZfsORVdKQpvZd7P
CABZaUsUFCa+4CTGZjRQxnsXfg/KxG7bWLbpfHFQZKxTU7+N636bFLMTD+Yqbe/bqtn2aediY73L
IoCM6ltj/ipVZYMadB0m3Wa0wi1eZVsrKZ41HTsFiQqa8Gzk2VYrulVai6vOatwp6Y4aGpFs8Bo6
mWPyzfToungbr0PKrEHCT6iUdSe1rkY/S6UObohTdhBUO0rAu8bvX4z2V2J+90dsNBvMUy1/V+nV
aoLeXUI9NILfmLYkrgx/s/QpECTT97b/TbvjTsNoMTImJIMttODHQfkmSS/d8t5J+Gj1cfFJBY1s
I2PkUS4OeTCaIYsic7NNvLlKWDK2keEm30j5zYSNKP2LqjvGgme05beBmo9lgLuLRmxrlTrf+9l0
GCVuwQnxvW0t4BU17B770NgafudWiLWkbHYmy/8upfEh7HHfVHvj95hJ93LQbNtIOdRt+UzzAqih
dtum5X0hUX+v24M50T9gZe4gmz9EAic5zByI9zh9rQWEfRMtJtxOCOfHXYFdBdDrYjEW1PVtMe4C
yjYSl/W2FX5EreYuLfKLLsuVs9e+JChq0408/MjSXU4biF7Wbh5Um1JHHFSF29gXvmMbNI87xfLd
WXjJ6ntiHrfsR3espW2OgAuJRudj4Apkg8L4seiLrRQaVw7rv1ZuJ7EdKTtaS5dmEukLQQ7/NGMy
DdmL1Fl4DWFQ3oiz7h8GWcUEPIEM2yZ0ISd9f+u37P5IltEJBHmN/XsKBg832OqAsqk+yG2ZbZQo
09keIjRNahyu/cpIXCUzhfu2qdkNxmRyBTnrHAQe+hord3WXp2F1nylNcqOFCRbC+dA/8L4zj941
dYM9yLQa+mq6ZlxzPtr7EGOeREWG1kjxEApAqdud+AzQyGnc5CncLgj17NvlCOxc0fivzzR3HuRv
ZCk+RxpTMJtSTdd183+Kq4UjrLBOdBcmtOCGz1eGW5JuJ+/003AnV4ISzVEhKMLf3DpirL1JDdfY
xNvy+ZrD+vlYjzTB0gOGBve02RV16DQpvu9pWe4pDetGGL7DTAYpVbEbyS6+LG+yNmA1CXMlC8GB
4hl6TOR4QmaU4tRBHLPSDf9KUuhcdL3QfrhmUhb7Ygqm1boUhPN8zOMO49QXSWq3JUOGwAMvP+sz
ty/t40Dy5zcrqkWolrnl/Q9l37UcO45t+Ss36h09dKC5cbsfaNNKKa9zXhCyBAGSoAFB8/Wz8kzP
TFV1xe2ZF0WdklKGSWLvvfYyYoQXj7TAzHqf3H9nv/NXfw31oBz06FXZ9+dZgRPkU2IxdCvIYfCe
OsuNlfhhQGL8//9bfv9j/nTblM7cuNge3PpiN4khpdENo9G/wZX+quf+3c/wrwSS3/XcHFStzm3L
2yYMQRab/UW/TGLpfmJb6LzMnrXd2WiZn+RUzv/mJ//lEw+hAna/QJB9qE7++KMZyBR2GZW3ILhl
5HUqmmIrqkeoi+HN4f8b5+W/ui1+/7P+NFpsrhn6DtYVYumblwWhdOgsRRkU20Lt/L9/1/7V0gEW
oA6cUzG3YnnxL3AKRAKTICu/9fm8nDyfjHe1v/SFHgOMBxReSl8RIxLpSIw+Msu0VoJwZieRXYni
5oMz7ScRDuYOJD5LvEYIur2lrU8PtPHMT6Swbvt2C9S/2+dcj7w/nVH4reFkAL3b1cT0T4sDa6z0
OrjLrV+WdhZuzIkNW8usVOLNFo1z6SJ//99fqL94T66SB0zAsE+I/kWM5oJy5wWTvhV6eB89+xld
4CcI1v/mQPiLvwuO69dMPWT3Ac3801FfIXUexnf6tna326gF99J20WW1pt7Vm30MzD8dSf/Hx/Kf
5Ze6/K9LNv7jv/DvDwX1X1Vy/ad//uNcfYCepr71f11f9n++7I8v+sdt99U+6OHrS5/fuj9/5R9e
iO//z5+fvum3P/wjazXemLvpa1jvv8ap1r9+CH7T61f+v37yP75+fZfHtfv6+28famr19buVlWp/
++en9p9//w1O+797g6/f/5+fvHlr8LrTmzbV27+84Ott1H//zQn/Bj03eGBgA0DL6+MYmr9+fcL6
W+RfjTSuGzgXHgo4BVo1aP7332j4NxwyANADhKZBu3INHBnV9OtT9G/4HlCrY1kCoTPobb/977/7
D+/Q/33H/qOdmouqWj3+/TcX8PYf7v4AYNrVQJeiOF3VkcGvsvq7Y9CSQq9XV4wUvI2Ct1OHgK5r
U+zUS0ZcjdgSKssjgfni2nSHLbpbXZD3wi2pwwKdRML0fpj2bO3uNWMxG2hGW9nn7RiSxAdpKlQj
kriRTg3AG5HOEfKVym3yM3uCx8JU91NiR8Q/WBys6uZS17X93PjOrVciz9GWr9vYOqlnXOSngcKO
meu0koxTnBQMu7fjOrkvdbVZSV3yHVQuOgVu0K80Kuq2vcC3M15rVyOYzT0HkjzYCzQizgau9hDC
U1FS+7xa88lIWCt7aDgRMpkiMAm0XRWHfp/ai/LyaHBfAxxmOV0dL/GtKdMIqx9dDI4qem8r9bY1
b5twP0tP5x7SJKH9A1+5yjUxT/7Q7b15rRKHuzSZicytsr6r4MYGO4u0Y/VXY/9YalfAxnkzcc2v
3b7B9a+vJuXd0e/eeQt4gLCb2anvFCGxy+FKNNbp2L0EAUbkK42ldFIZhHl/neGGJQ3ttfD1krgb
OSsP/N4KW3fU1BOEIQ2cNmnWKjDyVbmzG1ZE/hPpgyXDNOljaSXSZoR+lPrI9jLvY5nXEoHL/pBb
Va/i3ugC2fDPfaufxSkU1lcVqMv1Ig/cS/1ofdcRhU/1ephAe2zt5WhaJ5MIybADABqu/24svuuD
eidmHELe+RqdMAfAY/gSvNQk2kOrWGj4jBrXTbTn7IfAvTMiiEEnctPQYwk85AuCuw6On+AMswqu
Z66/OYcaXxQigjsLQZ7Wtjn1q+/FwUbv5UvUPvU2tEMTfo641EGZlGFzLCuaGgffqPbJvoKQKGpg
5NcuhfJeSwGMDVY3AH5XuPUFyDWv2rc62PKA0yUVa/To14Nz7FySN+B3pJU2XawG+2g878mY6gDA
DYTnK7oAZ48PFII0wMC6Dm/SsvZyMZ/DU6nKox6Xx84SqepDcVi5SknXkti4FiC3DXoSa/pmRGWe
5CRWDKRHXy2ZHh0dD3VVuDy8Y5rWIBtZVcLLDWMDjzRI7vKVLwsCA2zv50htmhETSTx71sksPS+g
+Luqd7BZacKgy7Vqj2OHfPa5QJJdsrQthEMHa7rWYpMaiuRc8+bSny1LDSQS41wozM57TL8VkMrm
1GDhsJ8jBX3EZNa7Fpble6tFoMQ49WB91Cza2zCQhWn5GRR8CxecRym2HcNNUFdPFtZKj02pvYdJ
3WiUxmPEzd3VGtgahsRUwLiQx2rfR1m9yJT3eL38udknRCQcOUILl2lBBrl8nEB754Z/GHXPrbMW
PQz4MUlH8ig9f+cFyKFnyQYxFeIJn0o42OJF8RpU8aq/+8ACwQh9CDyv+LRmvnmiEZRjsHSc7fo0
EsCos3Oj8d5jjIViADmCr7MdZatzAGoDA/aiCawHg7m5BvhBKQhmQz7VTuLID0RV7cN+g6oMyIwD
J1wPRBgkOBILh2NTQxbBLmY8+92cDaoCHDTFElvkZSBwcX+w+61ATi2EPENaB2BhOndL++rPHe6A
n67aOdrCbQ7qvXnU27GTLKlxwwjrhpXWZWvvxruR9YVV8wPVYezZT4Sa1LkGz9+46AIN7PqYTYqA
W0Vjk2M1D4lybyOXw5Z+AHL2gy/An9h6h7cJiCOCffD7VaWLdHF3t9kKCP4dt8KLuiop7IRXTUy3
5jrkNCOOgvYFNgWPyrcSClR0kTIfII8g5ZB3NkkoaIguWUWqI+95FXVutYANsQtoBQLe2HUd8dzY
OwNP/s3/Hj1zIBF0JOOY9KLbLxqA2gLYtH2F/i5bh5fKP4cNjwU+seQtEfnQNfFa1TdhWGVLiHjE
tXzGpuoil2hfj1BgHyr50Ydw5Syhl6dFQyky5mFAvgEUxrw4VlFihjFBXUwq5OUGo5dViwPooU4g
/aj1QTIAiTDAQoc9h9WDXkXsO3W6OeWPZnoDLyXmjbP3/QbbRXuLLdOlrncqo9e+VAWspfKmCTLL
/lnCa3sNkm39HrX4gLljvC5+MVd3FfQqAzxWNYRzJnLuBmPHS6Ni40DEg3JGpYpxnoxIJZWBF084
Tbzme3M3VABakHbtke4z3Tgj7Iyuc6iFVcGo7gTg3oWn5Qo/UKQu6BXRAE70LWj949f/i7bE6tma
T6K/+MbOkYC2VRUAVqJhfMqAPzJHxQhEEgmoZU4uVZ04IHMOhD+bzT0M0bBb4aKcDDJEGq9OIAN/
oDUrSCNv5rmOF/8ns38w+3aBvtNp37XuMaf36XbVr7oKWwmsNp5bHSbbXMYYOeKJztezA0q0roVK
1Il7rWE1CA3Qg4FFSiTpaXDuG39Om/rZF694gjIf6kKpt7PVASne24zvS3TDk63eoSoraKvzJoIS
KwhjUz0z3ZxUtWDn7ECJgkztkJ0M/RE04KhauLQVQN3JpGHWwhy9hNa0gknwZnNIbIASNz7qXC13
awDy9OIeOqeMsReNmdxt7lhMussbHwLh1QP6umShfxzJZ4TTFeNooulXiyNPVYhlHt18uSKbw/ra
IBdlcEASblUCYimz5zzsgHw1S+aVQ6qsfofyXkxCYT3T7erRz5VCkKtFk1Bh/eGYs83wtlmDfGdu
YXqsknSUYpTqE7WMu9JE92qxT72PGtSgMG4m6VE9wcyJdRN9w5d4x9iDaHmqqJX6jXN/BnxbISDb
fxhZ9MbX+dFvxfsMR5qY230eLGvC4ZFxbmRUzAHpE699qEPcqI0ClxpO4jAebKyf6GPQSDIBWH4Z
oQuBnfbF5ZXJFGRKcoaMNCAU+q4SC6UeJMz2cxPLZx15kDcY+tSX3gWgX7rgDgitdddsFTYcjB5q
s5zgqQ1Q3jb3ZbUl9ljwNUKJLE91MFTQyYavpBNVjNlpNyCQsVywyIG6bLKrhylESG/J18/aYNcC
Cyp0cyGNo+jJEf0tusddiVDhwOInr44eFttODGRUQzTnshLHCafjBra8ddSu81264aduTRaMczJB
uDjM5HMocUp2SPZGFL1WPY6D6ai6JcTq6NWbZ7Q4Mczq9XZDOz/zORRRhqliFB9UQIYHeXIADNIO
IeGUn5Nxd27vQ3qLrcZI4jWk6JbxDaYlm2iZqPqIAHfcsWNiOPKOISflze2yvhNw+lckX6+QRsKw
dfLqExDffCLdLdAfHo8NSjlzY3vA6g1GZHBa/cGib0jfTl097GDnnl2JnZbeN+uYCo57A06wQGOP
ZHuuuHNEuALOaxxZXbfDIY2nAGpLCAcjucUBNh2zO8N88hNrM4TldkUPt/NePTiRu1NkeQ7QH7KA
QUyerha0tMpOllmcuQst9nPPw8REn1WtCjFD/rjOO4i5DqX1sxd+5kUdbptHJ5S7pa/3zF5zpddd
jbexCeG4bgwqcf3o49xYcc9V9E213gPH3tDD6QqieIreO27rOoVoDM5kD7XaBeHjJuGLCZvKyGkT
Dk07Xb3MzKDHVeoRUVAHvDCvlX/n4/GPmTfkM7aT2CgknaXT3uteZ4pss/IDj+mBtCQZN8ROz9aO
oI3nrr6LJvQPDCi03WGR1HS3jjUJmETLLwmBtwiX+8alUKmimFRIGIktdDF0XVJXECwErzby0xjI
O3iZmLzyZRVjg4XeAjDewa+xdOu8H2HAmwwF/tKv7oPwofpldEL4woJbsX4KR8gER7QiH9oDQLrd
lkge7wxaLzAaPV0l0VXYp4O0Ys/uhFYUvbXinz7UnXA6uDY5oLzjxEboEa4djk7oiO+op5JydhJO
Plv5pAMd2x12//AS2CTfW+Hew80rUb3A3MMaq3zTOkCn4aEm2XGE9Wh/L5eDNlc7VC9hXZBJbz1T
7yQmGwXjGKnwxu8vvSX3ZF3RdHVJtan7mdUxCRh4kmhd5H6Btlda0xl3e6ZaPClXswSfArt00miF
Tc92dDRWSa5BzgV76heDIDzw6ESQhBhxHbtM+NbeBiOW3MbKt0qf4cOhb1EsUVhQh1i1s/zyuFgv
2r82v7t5028SxjUjm/Zwl7kvqQ3N9Hcpupixg0G3gbyAROOwMO13/bbh2azwB27icWHlzqW84Ij7
61STQsdxM3bsXEapJBg5HQMtsd5dfeIaQY9jCVMLqEhaNCnNdlXTH2vnufKrnQxebAxLNXtvImjz
pdlBQvxkWbhV5y111DcSiPJK1TccrmJBe2+HbyPs+MJeJZ37McB30IneWvu4srBA8mCNvj/fcuk+
hha9iMaOJ7G3Kol58zKZZyQB4OqfZA+q/KAzRl9NybMNlM6rznPTuKqsSSYPEoJQxI2fhGSJF/1o
0DZbYoxLHBUjeaBrncwz5uAO5uSrTAxE7/UIk7X6ZeuvRLAwtaGsLpcfBLt2Zm5XvD8iKPPNCgqP
Qa7a+Qk2xZiWyhxq+KKzmmIIwU+I3g3WuKIO0rXdMtnuoNOInfXcyTLx7UcKPq3nnqf2Hdxr1PNP
l/o5ok8hTN9VGxbqFbKY2hmOn9CXR+V5cOYk1IhvV/fVPB1rP8Ni9LDRKA4dna6bLvBgJP72FqCF
d2qY+C1N4aPBuu5QebWgk+wSrTH1jOPJx9oY1M16PYXtPa3ITrotfLDK2IsuwwD5OUhbNkVTTeqb
iEc/JquJFyZRksO4RtuxwtjfX5wbZx1yifdwUtN+m6bcrZ8d73uoN4Tce7Erh6Ljblp5Cs1WdTLT
jFT4Cck+GvQQJxpuheJtPiC/GREF71RUdzXpioXhlJwJTRn1NIAIwrKqCR9WR6QOJ8XSm5cADHOg
LmNSBzgyxAbRPOjqA2hFqSMiJ501uV0nk1tW/9EESKSHcluHUabs5k6W7BiSHv2h9cTqFQkdiCzG
9LJMzYG53zB/jdGY5mMw3YlIXwY0nJEI803IggzrDg4cG5h6t4t/Qj4fCqfOOxx+XjgWJbgDdI5Q
WsgOvoBX2OBuRfUZZmzaJPrvtb0DXhavH6Peb8BdXExXo76q7bGqx+ms7I+QTqhS9cFd0Ry2ECrj
CoF482PG2eqUIWgCOKbo0d4E0kc+3DpESlJz8FiD2vm24N6wcN0QSqwx1pcMAv92iQcXqlTSvOBM
iIcVu17EmqmxmL0eiw6gV8Lkdtekm5mSDnF4cAzGgzIlyHLNYGECWswG8Rq/Yeurb5SIzUbTtn2F
rQpmni7uxjk2nsjLgGaluz6CZ7Xn7pB5DHH09LEOpyKInHief0Te11p/rpYo2Cp3I6V3I+R+EDfk
dBpTuLiY0qAAqSSY+0sANOiqErdVeL5u0kC2yhyAXLFZdTbf11ZwO0GdPkPnDVbD/DZjeh3se/Au
+wPRSB3ohMAOu8nnOaqTThmY1bcZI/N3q4ISJhZXrbvlm4Ta02GF8ul4rnDAfRudlcTaP/r9kwg+
kbaQqRltJ0h5Q0x8ltUKgyt3tmbPI0S+lGSF5YU88bD/cr0vV9ix68lTgFF70UuuXMQAlJBVTpj7
/W1DNxJc/HVIevTojZh/Voo8U6zWFaxiJB7vBdVhsFxM/MU071U9HpYeaFbf5f687wwcNBEMA6Mc
H64NBMzyjQCj9M03L2v0295+cg5qsNISpAMLYCh071XvPfSuxMV72Frs0f1PIWkxUFjB+AUJwS70
aBaaH77Xx0QKVN07WE7e+3gOFg9FvlvSsvRMvPoK/mMtfo86hmHgI3O6vC7R0tZR+HPtyzRiBws2
P16gDlpsnxjXQRtpU2uOHgeW9HD9CRAgN51I/9Kh7DPy7bfjqWGvDuE5RuxfldLqxQtMfYrKw8Bp
1TvauqjA6CDou1NNIq5XGIR8gSOBjjFAl2ippBq3fPK+F3P2SdABQbPhH2EX6O1vluEKyGJEC7ZX
hunZoM3HWidtR7XHOIT0x3uwW7zYyQy+Ee6Gi+4kMDW+vEWyfyoJyGGwWEGRIsHTIIdnV4xvg5y/
+kHH7oDJDE4+QLDdNkxo89PZshlujCV83Bk4IF6XYx8SozT2eFbYeE1zauAM0Bxminj4CWoeNB6A
YZOODi9tF529FVEGZXO0hHyeMTJazs5Zop0fnVahT/BrTjZ9XhparAhgm90q7QdkP27VncceGlqB
R8BTrl9kFsUt2uk+oDFr6vMwP3tz4o2f/TDC5vaxAfOKYqZtPLTLwZbIxXto5jPENKnL2RHptAZc
vL5LfMckK4M7DLhhO6c0fBfa8mm0JgyD9MKH5uhIvONX5ndL36M1OpI6gnmAejRL/dkB8SGOemgj
6KirMhvPvfiY5rKwgZ5FPMhtMAfRfTntno9WZkxQwBo2wYVIwX04wsILTd6Adhtkf0QVjb6LWbZL
hLjz5PMIB6/a8NTpnxUYMaztH5GShGfjo6E/R0fddPUPXI6j9ou1fabeE+yZ8JSBqRe8NQqMHxiZ
TcKPHd7Ho2VlDjfnElq/OVr2mJLZPD3MEueE8sIUTPBa9j6y36NcbNFNyAKcnD+Ff9cgrCccPgRA
DwEHpmTSRWD3X7SxU68+rGzZXQliPkzuxiE8URu5IHiLnOh+HKasIvMTGHokghdGXaYazYmkcVf6
sFzCZFV16Sp+lvJ5w8zB6c8INFET2neMIFtBfLVYKIgaOjfa5lOJjUjIkUBtfVZwrPH1NOxh6Lpk
rU2HVPphssJ4fxiDAuQjYNbymdfLYe2cM3r0y+jASaougzkJGB57t/NhkY/aOzsbyeuaDCguuFT2
WNt5CzbSYcUC3thX9xBy05fhI9+whcAgjqev8W6HGr0agQ28GSeAeWFwmkjZ7YUfvdhCq5tK4GSo
2tcmqJ71tM04X9qLJ/MFAWgAMta3mcP7aWgPKJrr3bjggA9F9RJo28tggI52NHL3TR24qGZL4Tro
mhuu7UzjB4T9r3ayBywEv25lXwioTO7E82rdz3w81DCMb4eqaKvp+urMGlTWIigrXhA6iL1VUYbr
wVMBHCChyQTiRFo7HQMXA2jwArR1HDYYhek5XyZY+ADTC8Tr6pC9p50uJnCLTP0BYcANSRZO+PHX
B6CpLK6FdRIsuqtg3BZ7zokOg9yVcE+J/KogaEbLoM5ttp0dNu2k4Xnvfsyo+FjT8DIe4BYDZ38w
Ap3byO8eYUZQIfko6EewX8N3f/DitlvgUwN2rQs3YgEvGyaPXdO+Iq/1Q2qEiJXofYDgOoBES4IV
RsNhT9OJ5WlZwpeQTypxDFrAFVLtsoPnSgTQSY+7KaQ59Lg9j5d2T/vp6kEPrAyhdQvk+ihzgzhy
H0dQtyAwaz7hwp9WCSuv6rXFxi0SVxca+C1xJ6umNusBPju4W3prKiTOIWNkOkz5UnMrpQQWak6t
0KyueCAA8ZyHADJ5EoJi5/Sp12FYdqUsdysE5tRvy8KhYMH15JMRAROiCfWLcMZOAVNZb+noxDwL
Wd/BfKvJsO2YrRFvJs/NatuP6/UpXvx2B7ifph091144IEFpBJQEy0zLNli8IXGJknLbz/BeAXgV
AeLyGZ6MevZ3pHHvRTmq3GnAi1sBGG4BfoGKW+DEnhbKlozKaYG7Ekr96t9vIDv2MviAcxhMZ7Bh
upF73TPvELL2tC45tTkYf3Xa9D27VRv7sYzDmPcDqnkfYHYfvOOvDxa8pvZIP9nNVq3vrcqKjv7W
PHnyqezgXmMF+15tXUpLeudyTxR2lMJx8ezOxux4aL41NGWxptMePpkuyMwBPYc9yOczHOg0wfvT
R0CMfFqjUEZmOGxj5OQaJqHxisWGAbV3NiukI2Gb2dbGDlLBnioIGp2U2l0PUk+IKZ1x2ju8LFqG
KhDgWiSeh0socbcvQfdEedDvI9PDBbBkJ/Ak8PQGXkGWnhb41Z4nPTmZJWjWuQgLEYF9ighYM7ih
8VjXmGonP6YhGvDZ38KslEOfDusG7KBasWDpTYPoPimOqpn2NbIC88j9DtWCWEmFWBrWwZmoXNRb
gO0m4mO61GxzkIfufEsbHR5YTaq9ZuID2tI1mUZcCGUWfF/c9sew817B6m5hJoWjvEbDB7c9tFcz
UAYbNcRHryTRbSozbZdNEbXnAM9ZuARZMFvPtXKjdIBJTroEWE23Hu5rw52dCjjeOThZRR22esFc
d3sQkrA7zRDqMB06ATe92g0UEOcoKvRUnQmPYB64bceLuzF+I5qtENd1F9jf7/4SuaAgup/GecNb
ET3LcLkupSH7Ltv25JWfdUmiB1rCSrpB+90MecvqV+M654CiAsjuOTTEKyIuflTGnpJx8sfU8fAL
SWE0Lid+0b5yL9WAc9YTsAWEq+sKNKOtCnnmGD0bgBiRCJ6rxpCY6KNB3GTsuzYo6WP9PCm8jllk
TsaQV9koh+Mi1LbzmA05If+EBPkBnX6U4FyGo1TALmXE34iNlWS0dHA5JFeTRNyFvYeQPs/lt3WL
xVnEnUvUwAiZLiAHLIo/GXcy8ISCB4+g7KIjWHsNYqp37oQGgG9YuJVlA2lP0F4Y1OM5/BHfqiCc
fo4DLCtohy11UHY77ZBXN9AEiDRaSt8Bo11ML20gc2cCr1eOHE/d5j/IkF5q3gkEK275Ujrgsbdw
gAtKLN8HkADjjvtNRicw2cnV6LFZ129mb7mHO39fI4zGQh7Djk/ut4cVOTrR+VLCuzbvYMmY9Upj
nAEc8euDywOwopceGK53me3FO+or1jlV7Qd08N9LPHP3YR2xmqo4OwwDki2dPWYHvnP5gtGdHSbU
baAT2gFxQsPwMViadIRyYibAqlgN+Hbp9dn46TSJMIPPRZeMTXsRYTgmlQjgLYbtq82CBMchxljI
JRGxUyZClWRP5ADKpxdkzG9JZs1DVuPvkYuojm5DDmrp2Y746mvclgCgXNvfhxOkCrCLP2xWiXuN
w4re8sEuRwL1szswqEdaeRisq3xk6o8Eu1YZBhjKqJpTXwOu7ZAmsVpT2noU9bZqSnhIlGhUpjqJ
YCqHv0oUimxPippbV7EI9aR3oAmyjmY41kTC0agHD3de1gyIV3MwsJUXA7zsLDqnLCzfsVlCz7Hh
ZmhgqLhChAGeyFvT9SxnYX9h3G4yCxZyCdZJkDpQhXYJg7TjAkOvZThhAnQPLkg66bLJKEcN0QUb
xyFBOkYimgkXugtVNowzjWVN4exWVq9EdxAMkGE/DPDIBNQUSydUuwmVrGEglNpgqTiAIVKpg4dy
Hu9LrwE01837smkSODC2mB8kKBmz7+eRci1sQpwhrweBaXGBWf+AVfoucMDD19VNKMEJ5mt/rKqR
Zv4QXp9d1370XQbtxOzsvdL0OfQnD4S0X8TI6V4FdMVySeKSqNLBdQmiHLznFqkszL6nGGCSXmM9
MDsT8oiUU0Qtpceuj/a4ggTJrA24M5G54eH4RESod+3QrDMGCneHCNVmt+C0BV2nodDs+CSDdx/c
U9sguhOmzPqrtScgB/txACsKc6C87RFtkZFxo68tzQVUJj+caKS7xgVTx3TqgxlW/thE85Ooz8Ao
fl63fn2s+1oncsI7KCv6rM0QPLorzmxmOIg11392a7Rg/px0RrzqoWrA/UVdR2tUjd3O2JQAEsN6
rhv5K56moRjWLsyF5bePVc8KNMVYodljd/ClxJ8uZxnbVt9fuqW7+gJGNC9du4eGBbqkAHVWOV51
5kslzrRhsCckfIZ9ZgsL/haARkS4ffj1Ibj+V+U3ZB/yG0pVcLCGFhixbQALMu7mdmO9N46Cjmlu
sXMZsQJYw+nG2xaRSI8dUFSqCyzndgtw50PZ4CQYsNnKkOhGj7DJN0cwdOAkOgfteQvL/oxc8v6M
sEWTuMKCeF6g2sKNF9lWYDY+zsix5160PoJe/wLzxDeXCP7IPA+LbUaCDOEBKmvaAdR+WwKe95V9
ACNBwJOILsVMh+3Yqv5ibBLAPP8RNFkkzDsOYj4BC6wDRsdqq+WdzZ0C8befJOqHs5QCPpIYNQNo
N7RPxKnSgoMyU++GyZgbD9Nd4fbyxwZ4ja1Oc2nsEXQti7eXrVu+m453aVnDW4NVcA/dSoUgq3KG
0AJrAvgBh1MGh0rXwO4BR7mXOd0yPLa992N2FQa3lrZ7jTLyTH3BE19oew+tF8gdjbofiBDHSAMd
Cv32PpSmvcdSNqnnSCSDZw07QZfgMURdyt2JmqwNWoCPbK73qvLTbnBC5NpzRMO6Ysqvev+dDxQ2
Vx1sE13ftw+9W3/DIYwfxbSrLK+9haEerBrNdoZKaYWjqNcf0K7dNfPs5MuI6tNZHVZtysDz9PrB
N+7PbYHYgGMtNQ6E3W5dT26hRCC3clE0kbYH+9IOynu0UJeRW8vFET6wJ2ySQBCfL7/+fxisGF4N
3XKIkaCeGWUQw+oDmJclPTupZBRixKfNGay1I96L5c73zXJHw3I+OsR73kaBoGILRUTCHOfstct0
hnoYnKimqQrhjzDXIOsO8lWgIZ2KTpackOCA3iUDORgcdDG5NaKLVj8fNureRP7qAiNmMEJuLezt
9eo8Dy6LgI81u7YTwcVdyRc0aiGqVu3ARjdCLO5wdbA16ucKCLpHGBCWuuuJL5E+2T0cITVQTyzZ
/idz57UkOW607SuifnpzWiyWaz/dPe6EMW7pTdGTV/89mF1JVWxGUyud/CHFKiTtThZAIAFkviYr
DnIypZ4pI/uioLMMuzH4RIeh3vXqKH1peM0KclKpc5Xt+xoUW1XTuQcfcPaD1istKTsNdRy8tJUB
iGg0aO9N6Z2c5M4G5AFFtdFAnkcDlYNA4lEpuWabLbLGoDo/N0NbPxQ2da4gg+M4BHl/i8hwvSm1
IAu3ACAtlyUz3Z+19tBiq7CJ6rh/qEtIm+Deoget9bdJadXbcMqmb+FUeCRu/9MUyOBxEjCH7N/v
gHG5pvXFQ+KbyJVNHCOcQIdYcypauob1ODqN9ej4FKqDGBHpc2zQtwap9xJo6M2qKRw0BfVvRZ9u
hErWC6YGhwRaRJLLd0bdcCsDIOaa6NC5QZtymSj0kYLeEPDohp4GFq1LdmGMvkOsNufHsethcfkd
mKZQoTlEAeik9VX5uRKPMod29wCQcsqi8dFKqGLwR/b7wYbZlUXDvq7r4BTJlbKvtOpr6GvanUSH
zkusigK3E2evfmRVT1zJX4JIKm8acGu70j8nrpJX6R4VCJqsLWXr0fcfIgxPg5SayXDOI8/U4uzQ
58NzovpPgV3Fe6O16fPqif45ilDWzqnBj0albPQypdSj+hUN0e6ndU6tz4HT39W++WCbg7EJO3oc
wRAlh2bAcy5IjGiXnmMejp6pTuOd3UFHGhAkDRv7V5XqHzKjQSQdGDt4xG6bcaRDaDQee2f6lJU8
XYUcNRwiHzN5Kau21UDfpgFBgY0MYuhhP36Whz565R/cVIX8UEaR/qAr1ifVL77lvvwlasePTFDk
xjBnKcdrt6MNMCQoaI0VaX+fy6XzamZoCTu9/nXs4N1R87I8fIP4u7LWeYJ65U2aZG3bopQ2eo3d
laqURxUZB+4jIdKqEa3trvuiYnV0qnxdBWJmvIRWV7tS1iu0yqAT8huleCo3SZgb+1QKaLwqt3aS
cJE6y2DJ6t7kXUTxIiMbyC1Um6bn+VHm+gRNWQbXpsrZjWGk6T4XyK8kRCjdafV+V2tFdqt3TrMv
uc/qtND8QKK/YoRb3u6VW0Lf2w5J2e9V2TyOgnhodz3/s50cE/+Tg7r1Uxh8A0r7sbZGxPta+xaX
ge7Zac/gHTg5q0AG3SJrXFBvKkR8TnECRqcdhvBxUJ+LoMgOeg/wwGqsOyBI/WaciuZY2tDuyjbS
vEFzkSo2EJGm4EnppaoolUPmQGMWHl9GrrD9TxbPUxezEG03qmpwU9OP91KZCnfWddptUvJ47Owc
ubGi0iCuUfM1zucbrYinbSmB1Mnxcwdidgdo+EN4rhWqmTzWsRtB8Da0ci/AbA0oiFaRWGgZ2OFL
Vfn4+wEXoH+UGR6yFiDKwhZhYdSv3dLSko2RspxHJXrIxgAZHPu+QQ1sr1Ma3gwtmsA91J5N4UAl
jehXGinlGkMfIUratjdM1g19ip3BD76F8TwWWn6flNK3VjbrXTNawUbqrcrTptHepWH0fUgb+ZQ1
4xE15X2ZUgBu8lurd1BWDLC7HuWg3Bdynh2doDtp3VM3ZCMNbt3cKudjMZTfJhMUqD18LQRsJjkr
v9RYNcAdUcOMYzCQTdSo/I0PsvBnlHy6CLaWZq5KT+zWOjuiwtfEnpQO1QlJ3Vu5cx6yQv7VyFLp
+QiPRw0Fy2F07lMdLJ8BRYs6WG1sq4gWU0jtw6SQs2n0lmpRaL/GNnnQN4FbdZREkqZBRbsZNM+O
FCZNGVHwB+ASO6PgLuspGIFCYA6S+ob6GRzmkmpuj+gma4/rN5UR3ULu3poUaZPlbXyoc+6jwoml
rqcz3R5z6+MWt5t4Rh+kQTN3Z7N+rYbxj3PbDrcOYuG3kviLo0q7sjT9wzmYeIpwvd9BLwu8UNcS
11bMQ5RG521mai+dVtxyXa72+sh7ps9Kjs/2rN5Pijrd1cln3cm8SPfj3YASND2DAajMOD5UmFuB
ia31fVE7jRejtA8t/NDFuXoXKOWNH/j1YdDxuzjHdbVFvPEPPZWsp8k4209S0Rs7pR/A60jDfVtH
wbG3Inw+oJd5uMLYewoZxyxBXt0qZXeguHnSXgJ5km+NtPUKvf2idhSeclvZQIMnked458A0z4zh
W2zTWo9L7adhviL+TDPKbqeHyT7Gzeewb026FXa2jWouJFWkeOmI6I7ZobfdynDGtTYHlsjzGH+d
fGvlDhVxjvBzWd+TzjdAf4cjGjQ7WOnZYfJ/2GlRHEtF2ZiKkqBeociurJ5ryvq8t0s//Kjpn+Bc
b1S1o5PWonDWQDfQKeFFJvDx9nyfmSAgpmTgzQoLBKwgF3tD52XVS6gzaMroUoOkvlFhAZBNxm4o
wBtGMSlQOiOaqddncERK4ul57FPf5IGjpGcKu8IL7qwWOlCB+J7c1W+hvnKvlm4dpMlOSmY+q/lg
7xtU3+nh2TsHtqlramV2e87qZ9qfvocYjbQxAp5/WlTcorLyUpryGSg8A7HBYJncI6UwlF0lMuLH
5ker76inq3cpcBeKtq5tWTicSLCIz2bx0aaktO9VEJraWaMfBS5DxbJgE3BxzyeQlIUPH7tJjeE2
V7PXrtE/qDG+KZiF3GhDcEfu/6rW0/dInqKjz71ugFBdC3aCUlPMTUSPOykkPBO4LJr+Lg7saKfn
P0mzkncOYFuknVkeeNTfFhQVTh0XFmDPNN1UbaKctIUzUAHf7gAkgogGixPfANbODiP1pbpSQB/I
SbcdIxNd+fxnBbxvcirow0BZ9IjjXel6a9O0+7Y0u6ORBh/SvuLwUtAGL+o68hxuij5PnY0yFnTw
o2IfTLfDFA5/WN2XHEo7kNqsuXOCX7igUF6sRm56IazySU12fQoJIaIAgi1Lzo1s5AXi9OD6LVoI
o2Oct7WNOG8acZMOX6vW521bsl3FP0aKREO9vnU61NhTzf8VqZmxNfsdp7sCMifelb3pePKkDdvG
r3/2QQhiQ1WyjaXj5gG8V9rX2TGK273dRCCVlKlCdUBC/LMp8Jyz6DWG9J3cUZ9GLn3nu4o71U1s
gH9oMImBy4DCwss5OucIMATOBrW+ZFubfPxhtCaQKrG16+vuRUEOhDriGO6NqfxaNTAeQKIYW9kZ
Ptj0zLZ9WSVwWtBpiafgVwfTIaUgctJlxUNWGzCCU1Z3dfXcowi0pagd7rLWeJBNM/V6GWwQ6ppc
nE3wFzhP4uR+BhHBO0vuin1yRucw6zk27J+dZtWkoxDVh+5HmUg1ivIAL+h08PaOHOVWnoIe7Y1I
gEo/nbPW/p0E7DyWeQGI9yzF4jD2cIsodvKp6MHURNP4EqH0RS2VkjLgCyxWoKpnCbj4umzcM6l4
M2gU+7Lz6GnK9MnvTL4xVQLeb1+kUCv3TfALvf7qVpIUgM+p3W91ucMarPveKGYpujzyYfygFuq0
bc2id8OGcq+d0l00eIAH9J6svitObd/RLBU2P2zer7KaNZ5daMi6oIHTnA0uYkFLIYLP7XS+RF+v
zfCnaW77MKkPtnH+Jqs1tKJScly1ndj5Y/GiS+QKygZMUFcr9xZgPd34AQ7hIwow1ZdCi+70zDJ+
Wb50dLRnJy7qx6H2LSifxveeRHUbwBoY+vTJkgL9gHLiSU1wQ0CTJHkOz/0jKsLp1mpDcz/Ug3Wg
KhbA0sm/p4n60qKZ9tQY3IHyV7tKxhfTp+vg0Lt1kQ3/YEUVhsxtu6WcUnzX89y14schVqaDEfD1
a9FBt5se6CNPQXfC9WrLJTPkk1C2czLIEPCOZSpHpnJQq/Rj4pf2jWJKxh4ttNBVqwnkpcKU/OYL
/kVdvCLm/YsTOadOvhQZ/56zIa9YlP8Zu3L/qxC8xHr+R/1/SKxUBYX4//2TwPiGWPnc/vx2RcT8
/ff/yavU7H9Ap+SlaqDxChlShe/+F7FS+Qcq6jZCABAaEf8XQhN/EStV9R/YHWgaxEromA5Eyn8R
K51/6GjFQv9FlU2h+IPV1j9/19X3WyZWzsQ0LXRfMVXg7QStUodmO6d4B/jEmkle0BBze0/4HUQ4
D/AScxW32pyf033hWSt839+yYP8mMr+NOaN6a2YGcrYmplAy1vzNeR/cUZX3ysfaLfaOq5z0XQNZ
wYtezN14cDTenSvEfeVaIODtbxDU5ws6KZ6nuRqZ/IbkY5Ztg0O+Q4rjrvGQyjkGe1ij9/jx7NZk
KWeyFv8Mi5eoho0SLoNCt/IibFXYZofth7kJj+lx2Ope/NBswDL/EbhCRmNVoe2awf0mnjYTD/Cl
SusS7t2b/NY/Nbe6NxzGx0cuBq5yB8bt8PTzYt3/tb4uibri97/9tP8anzbjqFsUkpw0ZHxCJKTe
J3ttr+/UVSm4mTLBX+OiimezbxRU4Waccbykwkw/E6f2xGPKi05Nxjz2WwNfyw0A9r8nhfBXQKQe
FQRJTNmcK8aPMVjQNCZgfKy/qbg95A/doXOh71Aa2a+KhFyLPvwzHHKzqIQgqDvnxBsK4KdS9cHR
nbSHnJUC8PFrcgIA7WlPcN3UZ2efe+N3+z75/v4XFJvvzRfEog8RU1T5NX22MXylTroelS8KB/ad
naIaOPRf3w+xsChFrkEolWxovFGWDHgwDv45YxMoFQCNgFdFaYauJpWH/y2QmOWL3TZNUZq2PmNp
zfS+BuYqZ86LWZ//llrq74/FeKhRcusReo+zKcuSCcW9mjC+80y9aRvQMn1/IL81jWdf5SqESGcX
I6GXW0NtqMR6z+7hZu2bzeBap3WRRUXs0HkkRTcsC791tCTnB4IJhsfoeyL1ruwibeqG2+qQHTWP
6+OK5MzCIhcu8shVYq2hvdEhnsrawnKCZwoongcHsE9k70P7MfefYQ3BfVrRBL7WmfjzM12Em+fC
uktynMwINwbJtgg/R2mzSzIu0lRXzXOzomeysI8YnCmjBIWCBhIJ118sTs4gJjoSxphGIOk+DNNq
TloLMVveyLO0epYxIOF1Axw1hJLqguo3vHEnY3QAh7w974FRvL8Yl7bv5chmZ9iYV1aKmSGHiIZ3
HA8G3oguOKmVMAtHycUEwt26nsC6GmiX14wugLFdjzKWeoVbjT/MqsPgazjFwZPTrSQMZXFKLeQu
MAcRyhazrdyVoVxI4skHa+IJHa19vJNcxwUh8BFC9CbYrvmxLo1S5TJnop+PILc9C5jbUQpSmO3G
A/vWysLveaP9kVfaDlr/XX+OtvkAibBeS8FLWw/xKcTaScMaOfh6cgES91YXixRcxDx7wa+ot06A
T0YDCqmQAfCvmWst5ZXLiGLmLzJYjSd0ElncRMSlb3ip90Jfn3ve0981BP5zo1+Gms2p06R92wDW
osEEzpbaOM5ZRF9Zn4s5WZPBkenArhSsua9HFBZUeoKSV52+r++R3N1DZ3TRm9qvCd8ubbjLQOp1
IKlSkWBUhOYFBpR992UECtrRJn1/Wy/dTfXLMLM14StKpvU2x1jhTTvKoYfuJsLASv6s7+RDfSOv
JEhV/Hnzk0YDm2bhv4NGlz3LI1nsDFaTs8HVpwFbj439tdopD9G9tUueCrToN+YRCdijDa7sxLOb
iqsrpOLX7sjLs/uvn+HM8owJ1BlvGj4jMq706u4GSIuJ4q1M7tLhoymyxdURgvYb8eKJS79TiYu4
0saxZ6YGNT3nnGMcmJuVOw3ZeRdhXXZwIkr6RmyhglSVUIXtSd+3lQqVMVWDO3odBnXKoX6ByqBR
XBvHX+//0KV8pPPq5M0ppHaM2ZkywOJpNXGBh6d6qPf2McGBLvas4/thlKX5uIwz+/gjCA9ZF0wo
cc2IodPAokE6Y2fcdAfY68gnugySYhSg4bu1DaXOxITEqxeDCtTUgawq/JfZ1s2roi+yklECZ96U
RyA/j1AWKfx63cb7YW/aI3zScZvt4q/gY9bWgtiv84V/GX22nwGeJVplMfbaG3lzR8Dc3IbcQTbE
Eo824ftzvXSmXYab7euwNCz67mKBd+ahDR4VUJvvR1jaQrqQVGNhG4iqzT5mBzLJsMVdh5a/N6bx
vofPjp7oh/fDLA+ElSkEpSiBzK5UMFc7VWvF2hzPD2be+xunWbcXWagMICmD/jxPE1m8U66zLe1O
1LjFYMRBNd2GbvrsH4XnkVCE1Dz4DShwr77Ul6bwMupsTVhOOBTWSFQbno+NXFDZwH45n1fWwtLD
+Wp0s8UQD8ZUxZP4VHfmabwbbtqd/zBuhX+fc1xLrUsfDC16Xajs6eI1cT2VE638CWwKF3w/RSDa
lr6fC2XlVr98bKl/Oc9g0TL7XjWY/jEpucoIR8LpiLW325FAho/0Kbe4sf83M6ipOvmDx56Ky8j1
oEbwPKqRMijzqTlCUQKF5w6iEPAT9u3j2v1wplX412Xm3+HmrxY9V0skDjg41L2Nd+0GAAxpeavs
/R1D3tq78IM4F7Nn6TG9W7O5XEzTGjZxHAi/BfrEsr24tSWgUaJYpGmxGZAnybf48m5Lzz6CVnXH
LWIgewzhH9dqhEsrBxE41OMokKJ3OFumOeIhQEO5G+Rm/Sxl3baporWFs3gHFoccrrI2x81s4UzT
aFi/34Mq9gXKrnkpfyZe4EGyEPWxxi332fb8yCrahfv3E9niI1u7CD3b7VKUKdj88MyIj6JM1t3Q
pBJrqNiOhzFcyc6L42TTm3ihmEzlLG1KoMaUfGQuYWT9Qhzv5xQANQ2NR7zQcFWX1BFsaLnmEyq2
wfyQo3r0r6izi4RW5rLc52xLsD1/lNHGvBseUOHDMzQ4IQOVuGCOgj1W4/eUPnerBbS18LNd2uNG
KKXiVldt7T0eazdd4kZPzQOMLtd5Gj46wxZ1bNvV9x/Hg72SI5aSOdRfzCPQRmTzzIInWSWVUsyM
C1twbmubpP1s9V/eX0RLW+QiyDwxdKgOxmNFYkiS6NkOYBOUgzxt/osgKh+RPSibuEVd7/9uaIyk
/82XQby7QA3LwDz8/RDK4mxdxBADvcgxtEGsKe3FO2CfQ7ZjjbR7PHQP2p3z1X4YvNQLT2ulp6X6
v85rR3ilYF7ypgZpVWqndRHnYO35e/pqezwkUqhgB2MfkE6DB/WQu9MXu16Z0OXRCtc8JDFRyNRn
a6PQIGlqKgtTPvmnfGd9DzzsLOKd2BDO3nAH4dnuru2HxcVi0nKQEVnVSHfXc0wDyCkQ52M3GrZn
4R6EaM3KyBZv9BchZiXKAVHLvFYI0ZXlBioM7rhf5TMDgh7c69lxZdWsjWiW1axwVMI8IRwyXNWt
+IbJ1+QVGMJG3inIMLnValV+KZFevllmm0GT7EnOdEIqAU8UFJAy1BW0840zCNb2h27toy2vlYvH
2GxnpHHiTxjPiSSGT8oH5dDcKB8gLIrHwoh/9vjdR/B+JXmtRp2tlU7vINB27EfxNJtuTagwyNTt
HK/xJg9TlJwSB9RAb+WDiuN2fmBczu5s/YC2Y/1ov68a3RamHnj+TwYXbtS4cNlbGeRizrmY2dnq
iXuzDUZxyQ8MaHNB77QPybn1P1ggGcOVWIsPin/fgq1ZgcGHZpI64rBX65Iyeh/hxJGGiO5UaRbs
OkceP74/lWsBZxcbCcs4ZdSZyQl7nrRJbgKlR5KtM7/qKeC/94Mt7cOLOz7t6KvsXZzPmBXCZBVc
79OYD4cwXNnqIiPOF8ZlhNm2m/IuDxFsEJclJIcOom4YHtZ3t7o2ktlum8LKGCbxNAJgc9S2yZP0
uXYRKITTeuvIbnAMXtQOt8LQQ5sTngOswY25w/dktUO++Ka5HPJsCwZqhTSiKENLh/KYHM40UuVH
9ZnMxllYH7Sf73/D1XizvdfhdFKmA0O3HuLH6ObsZm74CQuxDZrG3/+r3WeYlm5xHtnUxObVZ7OI
h7odWaCBVUBE/1aGTz5alCuDWlg3hukYOK3y+uSkn22DQeZBevYRIMDgbdo0t+030D+n6lG5MbeI
TY6edIeUPcx2yi7jQXtcCb+Qz7g1CeVrLJesN11Bo4DWD1WJbS8F7YbL1XcpjWr01BDKyyPpa1XX
R7m0PuZ++7nRMHU3o5W+5NIzA1Ncylt4iv3ufF3vTS1MJzSBHVC0oe7aU/HF0rObPFfQ6NGQMxhh
0Qtmr7RVBMUbCvn7U7BUZuPNwdPRpr8npvs6PkoB/LLAx1b5YTwZP6DuVsfgxroRpWXjg/HUfzH2
NWy4L92dfPC9YqXnsJAHDZsOM88Qnne0NK/DF3KFRFeDB5MB8PXEArf3qR5VhyiYkLzqETR4f7wL
94OreLMnT20rOSBkDGfKCE6LZIe3eYJjTUmSGKZXU+XsDILq2/tBF1a5bdFlNDC5EKig+SA1KbDq
xLQ2KA0PMmoAdXiIkgbR8Ghfp91ONfKHRpH370ddyJVXUWdfttC0qgeVZnHZIz00R7uPVrbvYgQk
30WpxX57QU9kFZa1YcP9VXG8+Vwg5Pb+EBZWB/kHIXkwHTqV7tmxopSSboxn1UL5J4VdCOAhyjCm
AzgNOPH9UOIbzE6wq1CzdG4Vw4hQUGRvKtRrAOm5Kfxk2f5eKmi1pC/vB1u42oBiJruqMhAOlv31
qs9rpzw3RmlvUM6Fdx2xwWmeKGt1sMXpc2xWHhgciyb+dRg/1gLDdggDQTbY4hPhnpH0tEByNVK5
Mn8LGwt7dMXGJ51OEbCU61hNlbeDESU2cqEOTHuGJFWnc1dsBXlA8Bma82r9YqFFgKiqaYtwBgXn
2fi4BFc+kiVs2URHpzPZR8n5VOS45OXyawj0Wu/Qs0xMhJPkv59HHN3EfxKtSEecINfDRQEUoVYI
DLhlmV7Dy3yTpvI+R7LXQJN+Y5mYrXV1t7Kll0rDorbOmalQyAeycB0Ww+g4548lfbUo3WeYnIXV
k3/+JZfDEQu6TVf4d5oO4+Ws7Kr0h44Wwd9duRZHNVBIsaTAJc52JEqs6YBsLRc9aJmlgZoP0kBH
s4hW8EfK2/VkabZqawa4S3FAzdZTmflaViO8S22q+Kif+mE73quv/V22j1x5Z4de/QIU+E7zIrxa
//4YxTrG8YSmP5XH60kOkqZWUmHyaQO2t7X7RHt0pHrtU75NnpYOeIJLB90tm/v+dRRI9dArxFsc
qccf1VGAG4vczT9BdPX6o3yAFbDmkL5w2GO2JCs2Th10OIEQXcdM6iDqYgFtpLBhu/ynkCM/5lvI
ehthUep2H+nYjLvxQd5BDt4K2aiVPLEwbIOGskITAADKm6pxec6xZBb3SplSUovea9ivLNGlpUMI
oF4kBgxi51caGKJKlVW/lw7inTQsB6QvboSkKw3zYM+dagzR1tloXuz1N4jvv798lkf4r/Dzt+Qk
SwNKUlwqrZyGTY3fKMI2/1uI2bWZ7p6emAUjTNDh1NMvian8j4NQr1eKJuuWPJ0pMHQFEsjlz7TK
VsawgOOxcBQy2eDgqkUN9jqEiqQfnF/mSfQtVP4FqWTTHbR9+e1PFIGyct0Xq/v6iBcBf5tWc8+l
s3wdMJr8GHEOxmSOztGyCzcd8wMCd977H+ftqXsdZjZ1+jlqdUnVedM441NUq3/4LZ7EdgEtCK3V
92OJLPhmSMBA6XJhFKHNr89hbZmpnYpHaIRqloEfrIJKunYbot8doGH0frS391hGdhFtdnkeza4N
kHpDragv4AHqoMscF7dLLw073icfovKMoH+7EnVpPnVLJ7BsguydH7VSFoQxel8YnOkAn2BwmapX
B49Gl62s+aX0iDsvFACVvEEKma3Iqq6iZKpQVhxPkHfCRx/acTvgZuSi53YSEDNLPlZgLZQHyXZB
0/2JN/v71zbr6meIBHNRbDdjpahgIlvCuAd5uNKV0ZFUEVpF4WFl/SzNLVYHtOp5lWicR9eh7CI0
p6JUKJeWE5SdVjGPKQWopzRAliMe6/OH91fQwnqF1Q2QVPgqOtTXr+ONcZcnccsMZ/GnFFq8EFNN
kM1IS4xX166kC4P7nVjQjZDR95snmNiPJa2feOuNlvyoY/MZFilyHNpNlgaH98e1cFtB30rgwMln
ArdyPS61DK0qDVD2T1Vt2yD0akeP04ACaILmr/VHLb++H29paDyW6VuZJpWT+e3IRswIjxkeRp1h
HLB881q5PSA5s3HGtQrBwp0TnLF4pKD8xc1z3oOtpxFCuJ/iGv1j2qle/lCB/rF/aFgMQola2exv
c7Qg4XA9VgVv5k1Fhj56EcK4Rm4E9d3avpX7T2a/ZpO6FITzGacFmFZvZ0+KtLM0Vkjgg3tzNcTv
1PKLKq1UNhbaVxADLqLMsmWMnGjdNzpyW6/Wg7KDqR5SqszRRfXMZ7YAsiYb/Xt6t+rLuja82WK0
yz4LS2jRG+VBdF3Op8ibbrobhJc6rs7FtqC4/byGFhNJ6fokuhrt79x6kbSsbGrR7iJo3p6k9hfO
PCupamVUcyinVWeOOnGl3TTRVgKMGxcfNO3T+9tqLYZ6vY11Uw5ixDeMjZ2CtglC9MaeushaOWfe
JsHrqZodM+qkNho8ZQ40ibJfsdf0CF3sQzA+wpV+f0C/Z+W9zzI7S9BDQkiSKtAGiQkjdQWWTX9N
H+zH8lOLLdFNfhA3/eK52Ok346czCvn7tTT8NjdeD1dM+sXKkEGswrJmt5nJc+F/HKOjNd4C73NV
XE6MlXrqAmL1OprInBfRFK1x/GwgmiDLsbWbl+wge9nZdT7395GHpvS+O02utS8eo5+88ZRv0edk
9190yq5/hlgDFz8j185qkKERtElvoZC5oprquOPOZJqN4/vfeC3RqLNEkyllCUGcWLWnn6rjV9Ta
kk1ypz92rrNHX/A19NRPa1F/F1feW1mzLANlwnG6kYlGf4QR1pvI87cYabn2IwKWFPNP7bbfSn/E
3ngwtsk3/069qz+ltEbeH/5i4hHVeyqEosQ6u8JYqq1j9MjRO0U58AcZ6eu159bCxZCvCREKICo4
aKii119zCrBktsUMx7fT59FDzeEuRTQXcAo1esXDmh5gaLZDggeVlBCNC8Xtb9auhQsPputfMVva
TQVIQhF5vfY6hJU3/b5+DQXo0Ru37XN3/19x+K5DzpaxEIpCo5SQvQudeRtvFRSnuAcrXrU3HtdO
ruU1dTHPs5Ws2ANCZbWY5+Nwm3HVKE7pl/ZuuoleDap5WwH6Qu7rtfsQe75n0PLep3v0GMb1TbWY
tS5+ymx5m0WnBvjycNxsu+0kFvYrgolo76uPpUdrYheenMcAvOmX6OG/uARZFDAMXiL4Y6vzd0js
R36VCIseS0Nf+4Do2kaikfn+vlk4666CzE6GBH1AO9JU5lr72aA45PzqzOf3QyxlpqsYs32j50ne
mQEDwRFK3Tifh2PyFG6te8wjMU4PP/ib+Ea+Kb5bK8fewgl7FXe2U1TsN6JSTKA9oBvCXxGRF55k
WL6tJN+1WZxtkAKHF7MrmUU8x9zs/C3HuWKoVmgYCynuajizbVEHPpbF4gRN1ME1Qw7p8e8n0asI
s9UeY4zVVRERGpTuteilMH+9vxSWUuhlBHuGsCB11Y6PffVGf4ofp5352mwV7lg7yIvgqkqcd77F
9823/gio0w2248rD8+2DCXvsf2+pee1HraSuOouVGNWkbM2TzCdN/XJuVy79i8sB+BbECB6ckGau
DwotrMfEnGRjU+kfKv8JlUjE23fvT+VKjN+cp4urhe609ZAznyj+xLg1PtTFSzk9vR9jccX9exy/
u9YXMXq11oOyYhz0jVEOC/YI+6/cghfelUwRFSKdMj9U1nlzT877YHAGlCWlA4jC6ph5YiX4Z24N
SAnu1pLqAoCCxx7JVDOwMAdsMNuqZzmNNERSREYXZWGcZOON/YgMtSvts52P7+TKYljKQpcBZ9s2
UeQSvw0Cns1ga6GyG5iPOrJgThp4hWatYaXF42R2IaNsZQkEqG440N2u1x5GbQ7+tYTrk09qgpSt
muxpzFLzfJEiekNN+8qftysUnHDN8ggwbxXOIULMf4KlIZlgQBmW30gnIAXQmv7I0hzKl/IoOND+
wS6BcBSPAO+376/RxQV0EW2Orm3qJrOHimg10HDQEvEW/41na69ufcVdp3+sxptNsNQkPHDFxsOL
V6Ccwi2+lVhiAfFvQBz9z+ObvUYRzm5CnDHY6ChEsz14wmO68QEB7R2FyXVA9tKmR/zEAgsjqDXz
DSI5meSnGZteQ8VQBgLT1isXgoXURWMNjh21MkFeE///RVpRnC5AVYBSUh71Wx7zaI86Z8rx+lpu
WUj3lDThtMBAogk0v7B3VotKtU0gThk07fCq2eAmF267Tb3FzfIBSybjNT/9B1nmzaZXhWwCWB6s
Hhjjm0lMNbmkL8Wz6Blk5haeLlJaAeeOh7+j9/vLjeEG4+fh23+gSaHNN+As+izlZMk5VBqa5eCp
aHpthFemJ/C2iGy9JLv2Zq0d/DapzgLODjy0mWqzMwkokqp2q/5+kOAWcqvvbFRT3HTty4oRXKWY
q4DOnHLetVkyZJBSfj87nc8Twp6bzPHiHaZ32xG33035odvnX61f6x/3/W/rzDNsYUpjHvAGBW9g
InL1a+J2KfXjtsDPSTW1lQv623wjhgrFDQCHQEfN7ywIpvo1CIe/ShleLuCOnmC4CcRfu3IDXPyS
tGN54hqaQvKeHY8JPuVSHwcQwYKtwFYGpyHYqC/IYovXTrlPXf/bSgJfWq2XIWerFfaHhPscIatt
beyao3LI3IhOxya+z6GcVPvVsszSF7yMOFuu6B2fDTsiopK64SMI5gYxyB/BKf/euVi6wHIps5OQ
3Ql2prcy2jfnM5+TljdfUldpks3b0nlklsBn0AGkErYPv1RfBGExImzduetP9zeplmi0WEBWEuqt
aJSME0KJnyuFdL3CtMe8D6OSsz9YuYy+5b7N4ohD5SKl53Zs4+jOItWfCmPnBF51a7rKJtuHn5yv
6jNSaMp+xGPYo7aIIdbfp4bP4s+OlNLRezXCyAwxxfqIAxcim82NfnZW6oqL2+NyPsWJczHOuDWz
sguZz/yWqqLuIf3nYqdzi7nCQeCN1/hJb6s9s4HN9iPmXX6Nu5So4k+7ot4gku5lEFCQAVdchIN3
2PKtXSGXkuvlIGcbskR4L+3FZIpjU7utoq126A6QN5C/err94iOj9Ef6i/7BWvfgzXnNYCl1AKky
dE3wjK5nN0dNcjJ0EOriCoKiYJK5yMWPmG2rHxQ5Xkk8by46RAMvBoJKocv7hmmjogtqlxUgJpS+
TvgN7rq++fL+bl8LMVsuSgxIq+wJ0QTpM2AqfDelVF45IZZmjQoR+DOwNMCkRH69WJN2qaNCIhEk
i6eT0oV/OFP6EVYB7q5Yhq2dvAu5E7wbTzZuNWAx59GSzC+snm/3uxaou8WpK44Igma/0OAmi+E+
ipsJnowIe2ew9t6fT2VhrFfRZ3kmNDFzp2f/p2oZqrllvAtRYxUsRYGY0lz/U9h87YxtsJpilvY+
Yua2DtVcteU3q1OnA1nJE11y+646CgG+6SCo5pMb/YyhFqy9G5WF3A0JTCEgFwDkt2ff1ffrosjo
o/+mntrhaUqfzKMQMlO86bXNN+HXWN2N/nYN+LZ04xDPNnF/5ZR8w7hD5NjKq1oVjLviG8J3O4T+
niwYb7C0b1Y/qRjG7Cp3FW2WbQYrdPDcI1oDdSr8HO+se317PiLHeZeeUtfYriwhcbjP4yl8QuiE
gG5ZxdfbpR59XcJwBhrM1wEbhp/jXf5cvEZ36iMF/BM+n4JRnD03+/CpbyD5r+zWxdkl4Ri0Eixk
JueyXYo2jOc0kf4EPHWdKyB/Qkcj+3n+sn5ZXdgwpDcNUUu0rfQ3+hnIbNtJ7aNII9c/pP4U5i89
ZqzA6g/vT+vSYr2MI649F0mo7aMoaSfiFOFTIv0stMdYW6l/vs08QrENhU2BEgM3OPtwZa6OTQvg
AfRPOWxy1Xygrcm46r3l8MSR2zWAwNuVwqajhmHTUgIVM78LY6KkTn7UOpteyzDJ8L8NuopjPJaf
VXQcztKm6r5X4Irfn8m3X4yo4BFMHX0OoLWzE59kHviWRtTUL+8MCy9uHTdRFQ+tvvv+fqi3H03X
IAybOhgcIRowK2Uo0f9R9yXLkSNZkr9SUneUYF8OdcHmu9O5RTh5gZAMBgAzGDbDYsDv9GkO8xX1
Y6NgZk+ScBeiq/vUKRK5hQQNMNjynj59qgN0yyXLgWPiM89fBcSmM7gDfj/I5R2IQdDYMrXugyQ9
J8U0sJsUbWtA076FGVCeujReClguVwaGsIAgOhb0EEEr/br4YFweyVVjT7L58NNLjbAzYNQgCgju
Dl4c/6pZ4Vf0HUQkN9YcF0IUfoZ/V+073uuranzPO7rAMrxyeuOZYEYtK+BUgTEz+4wFKNmJ0ceg
bwX2agi6jQVdyKl5WFuxkwH2spv6S200l21EMMj+POjsLIWvvQ4KEAatfetNDUZIiLJN7AHiWL4O
L2j3s7Fm2xGa4oreCowFY4PBtSAWYO/zlw4qYUstoFdfC18WqJpiQYtyznMa4I/IKS/h2WpYQTeO
PqV8A4cgl7fEUxlZ5SBqVJXt6iz2RjVb+JaX9Am8qqOgOwrSuyBOf0QGnw63KIKKSAOW5UdADAYe
Sq6r6h1QEvOsI3I3z9gOe0t36bk7pH7mkT39+f0murZTcSdBfRGAGXhzs1igthF0aW1jufEI74Ec
jG2I7S6McSW4AiAuY4KhJ2lPtYuv2yhqGlwhFtoKOljOeEaYhc16wh3X6TvoywiukOFQt4Co/NIG
vnJGfB7ZmJWFCsY7A+bO+MA/7NW4z33lFf4z0IeZhOekGInVv9+xPaH/f72sMTszIvgYgXiDl60B
WVkh5FI45GFg/OojSD/QEErjmyWc7Pproj8GwRWGn6/jNsrFKME+B3YsiQsvNk+zlmjvVxYKXuuv
IWYnACvRimXEGCJD8lQkHFRA1RNLBM6lUWYrBdkbvE4yOJOkGlnBlR638ROO9+D7RX8l4p6+0f9/
mTmbDNLxMP/R8DI8MM7j2QqrSU/n1nxL1lMj6CLUvvBa83ukFmknlz3G0+C9EpirdD0VEyoSxA/R
esBSVN3lCO3aokCNH1xYEB2x7WZzCVd3uDFaI3bdaPkUcWlLn76fx8uqKxYbEkMQYNFNMzVZft3Y
ipbrOqUYAsJLt1Anumu9BmwG+6U9sHeNeMqqY758VkPmlwdnuYv42gH+5QGmmOfTATpkMjE7G+ul
9zqfH+G8CUVm2NagHrS4saeN+zW+//qys4vX7uG3p9UYC+4nvhXyR0ieuslRC8pVtXRiXv12nyZ2
ttsioo9yM03sJMAwaU2375E/pYTmGeOhgK09fP8pr4UVX2Zytlq0AXaBhoa3yzawfNC93Cf39Y6f
JxF4HM+38CdevuovUzSwnXT0FeCXighuNqWV7EgZAu/pYlBCJwzHNfVyuBhtVKggodnt+3e8tgun
bkVctFPL57wb3MmdJGocCd1tJhJ86niFeqydRX216aHn6wSDGMB/4A2EVOzrmmRaLNnZiFbFanDH
kK7VRxAwkzOM7xHJ4JSJH2D3AScUGS7BixD0lYUzUY4nQjVaUPD3r4Pr0NBgDsyJ3IFU+2FoNjDG
+H4Wr93mGALdT6Zhfuz8r0O0SWWZ2tDbH2vTAon1V4YOL9TVNQ+O4yKA59fNeMr29kKadsm9nDq6
TAUk+Em/5qKjR4pkBRrYcA0UIYim6ILctJ69UgNH8WjyAZl0gewPQGye4Ua8UV16X97+NzjkeIyP
9QoBqanOOLvgq86SioGgk1uOjrpchI1yhnuR9/0sX1mr6N8DjQCtUMht5jc6DHk0M4fxJcwnG0+B
ebbElHWvL0l0XdmAX4aZnTNwMjITCy0rbl96FE7eGzWYrkISBbA+HqA1IS9fhteWKHY9OtbhTape
tNWyPoV1eYsxwTPcVz8+cKAAcMVR26pQtEn9RSToSkaBzqKJXjn1lqIz+uuKbYqySIcck6nj5m0P
cOMLVVy5OLcXKBnXAosvI83mMyrQ9m8xjBQfJy+Nahtt/hPIo+EyZ+BKSo9irzNlqDJ6Aebnp9JA
qbpoGVL6FsG7r8NyyYGIqkFvgXFDnqQa0YsSfL8yr70jhgNuge4QC3nT7IhhtSVJliCOm1dWiKAT
GoSOvFIKvkn791Kla7PatbKyKdN7K4Z0dsw9XV1K/q+gXbqN2hOALniXQN9jlrgMsM+V6xivm2zM
7VQvabY5/EKmlqnleZ4uv9mRDqwGaxbNN0DY5jdHzG3giJRjnj/E+ib9GSVoVktliiub3oa1i6k6
Mu7+i1Y0+EVn6ohiG6LffC21Zx6LHYPa6Pcf8Mr+m5rKcXzLcJC50CEGpwCK1UoPw6ts3GSW6rVK
ubRGri1MGFcgp4UjggZM9OuOg+auVvVCAOHy+t/lvgPjCq57t8WqXMPSNsm2NZQ5Y4jn/FwK067N
IT4R7nkHFZgLME8aYAZc1AMcTBXkzVU6eb76zFmSyr4cBv1RmDsDtfMJ5ZqFS31NLIjuObCGS/vA
liRfsN6TMt3//ltdxhIYZmqFB/oEqH5euIL1IRTb4CIDW8NtWRyMvPKUQXkR1bCiJnv4frArewqj
TXIb0PHFxTYvDGDGiNFWgO0c9ZRBBKsz35UmuuVW9Kh0sDWGQJ6ZZIHG4RIfaY9ax8Lvn2A6Hr/u
s0ntE/VkCAI5Kt7r67IhIxy4kw6bummS/WhYPnw+ey/WzJOswEurJxut7RbO7GtfEuUIG81uoLdf
YEBanxggQcHZlpUvToXSPc9dOa0WNt21D4m73LQNxYEQz/y40mgNV7MR6wVe0be8YBuQvValHB36
rvIJXTyk1SszOdUBpk2ODznHdeIxMrnU4FPyQPhTTSnx40dlNVER+c8lMdNrn82BWNW02z9a779+
NlZELBvAznOhARLYLHqMtRPTbTdtjzx+iaMi+H6ZXJ5gKG98Gm96+U9ZH+em2aJfC5/MKXY5LP6k
LlrYeFei3K9jzO4XzCzsS1EcBTQH72b47E1a6FKgPgyZZ9+kkcsf6okF+LjIy7mMVr6OPL39p7dT
4HWbNAkWZJqS11xCr41m7GGV56qwv03Zk0SVUG5hLEoXzFguD+2vA0875fPAWluPoLVh4B4lCGy8
YtjC+MDtImMhur26GwzsNRXORriMZgFZX+SS1A1YnYWFnTY0iW8OUjAMuSeNadi3v79fL1e3+Kfh
ZlFZCvAqAhSCckSTBCkqZDYs6VmzMMqVwGiav7/eanZ6xZVUyXr2sefGBtr5kPY8jissFXiKO1v1
v6ASd2Uj4IoDpWLqrkZBYJaKZL2qxZWMEezOgMl9fLBEs5TuTT9jdibjbMSPx3U38W5nqwJa4cmY
DBhjin3qm8mdbbKGi3Zksdfqo9L23VjTCv20AiGJCMUimHkCD6B3mj+RYMZj+giTGbYvnh3QRk+Z
OyESGfgANcR3YMYCdd9n6d7Y5IfxPg6XkNUrEBe+6KfXny1VI4YBVlThkeqQDZBMyZAiyYUXb607
9mhv1NM0GaXjZeskyN4jb0lU5cra/TL+bO0mWVSN2jR+SzdD5PiJeiNnS5oil5omoAGiFIEsQpvM
OObpJh2U+OPQQbymQpTW1qFUCVM+25dv+nDSHGRoSMLFqFSoLi11nn10EM4/OzrrYGQIt6lJ8ejr
Zy8b2A33lEau/twG9aY/aMbKUIB5NRR9UdQOJmVctBaHJkzXqJsfrKd6BTqI8VJDsl5ax5M7yfr7
M+MKQQrJxV8PNS8dkEhKFZHhoaZOTxXehCmY/HiO3k/W5jpfRUdtszDklWMRxUwIIMlTLyCyja/z
0KsV1NarGPOwqjdR7ZZ7IxwOJATj7FcBmcRmKpVg4D52F9WQr21zSK2hWQL0bAS2s3Vus8qBm3MC
8v6WHUGxWzt3k/ELhOt+aktlr2vH1uexZmu6KyWNQxIRU7st1uZKS0F4szMoy4NvA0YfSPaeDUJK
sSlCyTdO2Upd03vjJQ0XkYFppNnKQ5wpWxMlHdnKfMZ17rR5kRbTR+7wDCsTfRsQ/Iqgba++lYF8
mrjNAGB0N3uUFopTHw0EF4NPSlcTUgjJrdnnblIjivS6RCgBMZAmxUkGRfKAbl+d1A0zn3nmL5C6
c5cdpiN3asJMn16gsArpr1UFiJTdLC76K2EjmPk47+SJPo+18HUFajYTmC080oSnZyfIlm/101Sg
4Pcx6o/fr/cry/3LYLMwTlChy0TFYJX0MzNgaCcSL0mgHN3VaHtdknO7cpKj9GhO/Su2gy8+5z8k
dj8kioPhNLf1jBsGj9yt5NIggp8z3Iao122NANgz2UE62nxdmtvLRQ/fH/gZONBmgxjmPLcZiJxY
iQqtSxG/yPFvq/r3w49JjgTf7SOiusi5O6E4FkwFIviZRnVYw1Rg8qWAaTbKP4MPgcPFnidUq2f7
BwVdQBUTHAwusI0i0Nf1okMppEHSdgbRqjUfkqqroPodV4TI9d7OWWy9xzJyZWi55yMv62e96WE2
AM/yYrAOrI9NlQQVY7aSeDDOZV21iUpNa9SjhhQ3V2EwrvNOWxUJ3LWDuI40hd4TgV6k0m+lNO9x
GUQE3rWesLUMwnhwk7bN1zhKyICu+2LIeRP2OHGptVazEdbZhSMR/SWSI1hlgx8O6gvczEmqBbhb
W8jNWcZQVMSHfEdkPI6xwLXkSpRYW2pCwzULmmhQa1+ik+ixL2AgF1MP0aQlH6RMmC3cz0Vr1DCZ
pyK/b7ISMbxLaMNE7RYQOUnXjBNa/tbAwCv8ti3bxIE1JVQ7Ie/LSs48dJaYZevBRCqScdVYUZn/
ZnJtl09Sk8IESqDXynkdKjzmDbfSRts1CpVbkJdMO642sE0cALXQprflyjXU3NZeWCa0ovV5a3bo
r641W4yDS+FAARs9oyooCWou6hRWRFQ4UP3imOaHbJRUQ/hllNaO6TmjnXYFbBN7pX1IpVgT6BzG
tDYuBSO9fcC2GkZjrdS2IT03TqcZp7zXCvpG05GZu66Sypjgp+iduonLVGuqEIYwPNknja4xzevA
LrHh1NLmJHo2LEgshHAdFwK+v5ne23dJJUX5Y644GX3suZ4WxBuIkksrqZNHtrMzLcdBaQP7aXcQ
LhNGABRWi/ZtCQbkD6NWO8xpzzFa5tqtnUW3zCImwMneUsSxErWOSLOgkQ4fd6JPjg02z7cUBkPt
Kk+AHniZSBWyU3vJtJ91XtIytOoS3mUe4VSOCj/XwFSH0mteYRnSJNb5xhqJeSPquvFjSY60n+bY
9ihbGHEuQb6xStTaXqMVO9MOdKDOWLhdzOtmk1RJlsVe3KPWf09HcNd0/I6VpQet7vIWslhpX+cr
aG6WWPdFpMAeLZIRQB1yNU/Qu45Kbb5H49KE2YzgzvUgeXe5EB4x40j1FLWv+tXAjUxyhaCauY6s
LK9Vj+hl2bwMo4rQZ4D5Zp12k3SxGHruJrpVKq8OgL2RbnIixZPed5YmNeTuKmUoU68v5BhFoVEq
utRkZ0MpebOR6rwXMswVrESvkwczJgkC0Z3GoWyNDvvG0ulvVdNjS4VBUCfEuaorUr125qjKt31f
gQhHE4vphge/hB6lO05yWTkkqaJTNMfkFdM3vDe5vZI0XYt/NnbGx21lGpKEs0Nue49JuQQ7NQVd
PV7ZdQMEjDKpUSri2ZE8qoOrU03GOu7x0ByzHql5cQZ4kenvRaWlsgZACGpZeMsoYuUTb51Gviv7
MY1kT8aWkt5Sm6dxqGXAkGr0tPVS90AIUM5qlLT8XqW1pgbJUEdgqDVoGsueK60wTDZhW1JzqAXJ
sh8WbznEzURmGw1I6vowrJu2TYY7WG2aNPPzTGBcV+t4nmS7yqJ207oOJOzZqbOajkYeHyxpbF1i
iTw+dM5YgUKs0D5dw4JJMoM4J6r0WtAx7SHTriQGd9HXoCpbLDMrOfVll5I9g0g8/Q0rJZ41gcmy
dYS9pPoFHzm/KbQy0Xaa3YFaojWsr91GVuPiqRs7rrVe27YZb93IJmOZQJ21ksY/aRv/lvX8f81X
/qZ8x+lav783h5fyf4O5/AS1fmMu/6//KP72ULB//Z+/veS//naq//V/87e0fP/7397zJm2Gza9/
/h2EavznC2/++XfrH4gm0e2AkjoqCejQQRT3h9+8id9BkxCSLJBfoIM18Sn+9JtX/gHzUYRjYDrC
hAxREnJvDmpN8s+/S/I/4EQPFgn+gn4dWqp163/gOA9eKDqVEIJNkrogLF1EKm1a5haznhofN9z4
Sx5cLRy4y7YNekEk9SE9yf4yf0OfwIO/wu0/R1UQ/ukAlwHez2JbypJGEeZTObbrCHYW8ErCDupc
SXsv+ENGX0tF2yZ6huDE9Kh4bWke8rz1Iq0+1k3pDvC+kpUbK76TyItm1Z4wGq/T1pXaPONKRq2h
cysDKA8BSA5xEan3216ElTC9oRGrRH/oqhd9ECGTda8bdV+NWKg5+W1uahuj3TTxrYjfWzZ6pb6E
YlxAUzjtnQ/vSRW1MiyOKY77BKw0vSNFY13jGIdfb3drD6lXiTuDaH4pMb9lODgQQmQNcU1nqxWN
65RW8GnJnv6Y6M++8PNo/+MREChiBWL9XZQyTJWPaafi1EgzP6YpLlR0GoAS1TkHRyxBChfw7Xy0
GZKUq2MmWUqNTFoJB+qaaIvbTf25OnQrAxViVR6/AeeQvi4pQVyZ6qkmCl1YFOqQ1M2RflbVcp2K
1u26JKBlcwfdMrQBpj6Lu1PDtmYHCzXkbyiQkuTNSX4rYknR8sLGAsIHXx5hhiD3HdPSpms/kIt2
m2+GwEB7xwG17xW8JreRX/ldUKNuuye7BpSJbD2+w0Dq3/7geIqpnom5gG7QHDhUpNqB32nrKhZ3
a9DcRsg1jfBsnm6+l+/XFn7il80NHHl65U+Dzb533cLooML9IyRxT6B/L+fykZbKzsh0bMVzHxkH
nst+xUQQKapvJmjr10vPFI9aNfrK8FOeGrjBUWctcQsbNy5D+VB7SDoE9kOAWy2oAVHw7tWW0n1u
JrhRzaCCRlATEZ8VycYqnnrkI1FzjCyUPsrUV6udSiBzmbha9GKClak0t7B6cNPG8Bqr39IeUuJM
WVU1yjI1Aspc8wa78uWxgzY0MnCl8q3MWIky8UcNxEQFilCl5GbaniV0qylKiOAliByxNql4RHnA
00caOBIko6wygI20p6r5WknSYHJgrKzSpc6DhXOqVlPXIU4g6b94+z4AU1Nz9c4pOteRkY5Tccqt
ZFPhVIP1iqsY0rqTwHmroUzVclePm9us7FD2P6UJxJO0Z8jDrmm9cyAzL8wXHaFmFZUurMtWlKlw
tqO+g0i57NBCnb020dtAR1cfUdWUWkSPwrUl5whhUJdGzmumsDV6E/edY4fGYB0Vrferygpi9TkW
aE2UzDNUcbxBKr2Bvoo09sD3cuGOjI9bgKSvexJklIboBfPiRlkRDupPVKj9YQTuT9INRL9/oJLo
xy1s4FIWKoW6SdXRrYTldXXpJTI5yQla69tqLZXKQVe6w9iqe72I/LoowiT6HZeFZymnIs12As5d
Qzz6fQZF9Iolrt5BSWGU12rRv6ejj35cTUVua3swGoDun+NZ0ZOiV2gr6bQgkZ7HsggFlLnrOPZl
CWa0ltgpZunphXGnDCA1ZMmPjMQhR12mJYnLkdbxQnI7pfOdfoTwXnqAa/PD2BUrZkMJrTFCyBC7
YK97MfjzIFT5TomgMobudnpWeBaie9jX00dH0v081YO0lT1YgQeQbMInu+fxFhdc0cerkZ4ToXpV
w71CB/haOQeawCYN/4/xJDCsJyN2QioluOBgaICmJiBL911b4Ip5Y5p1o5ZiqxS652hgQaMeaJqO
b4kodIbukCQkUEotBN8hzBvF05nkNpxtUmRIUQttKrkMVSf1BU28cZQ9ppAwq4+m8tvhPwbmbBOt
vAHx+U6IB9NhvnDwZ5AnCPPE7E2FiaZK40pmupHk0otos4uAJpdRvE37Dh86OcETd1vobG3b1G3z
dWLvJEiu1eONDQeIkt11Q+HaBnxbVOqXbQPBnW7PITEBLxHrR6uRI0e+H6GPi3ZiHSuoQuY4VaMm
HPL2IOXRpqT9qi7zc0eKp9Ygj2mSeZrRernxEinyTaSyx3EkGysfvaqnKyM5VJkCpafR5SkJIWu4
HhjdxoZwJeMcZ/qNhEXW1+ylI+Km6plvZzlIhvkedhU/dKdZCwsdA3Lpj3Lsc0jfkipZlWy8T81q
yxP4GYk6BAiK+z4NiCbwZpmnVkfSGkcoajx2ksBptm8y3AhKdxTJW4yjpCqlsHbK9VC8g+bmc3lr
4pjrdeYWsGFI0h11Ii8pFBf4mssl2Sti3evbcTWKI0qZbm8i3IhuolbyLCJ5TN3L9jMqEYGKpRUh
pz/XSnRKebR3bLA/DdMttXQlZLCXGhpoGj0UaPvUBbD3Ll4PRhm0jAQjWWJ0XLSa4woBjwO3NsoQ
YMbMEXA5GeIoL3rcmoBhITjYo7IDub9qD6cayD4EIij8+pEIuAJOL6+vFzUS5ujrpBYLvXK0GqlY
qhdSuGTkfUbLVx5IN+IB9/RDVQB+jr1J43BcUtO5jMfA8zCnRjDQElDomAH+ejIWsta/CYJb0L7J
8odKAn5WoMLSc+/761ldGmsGE4qOkNzq3wh6zgIH0gfA/N2pqJJ4PNDCMlR2kzJDgykGQrdnmwFm
oaE12TAuGn9PKc6nNGCKFCY7IAeFjom0jjToayiMyK3T+u6XmsEPiZ/yWA6ttHPVjuyrctyY4Lik
DEK2lbGBPs7SRFyGKSpIs9A7BpEMTvBzQWzOcG605vOkaRnvoucxBBxNeqi3oLZZF765b/3yGL2C
3406TH2uH9Nf8rnfI4SIw8UY+dpMfH6YGf5uRkalj8afD1NBPDhd9ZAQVXdLvLaL8uI0559HmqUf
nGXWmBrP+ooekfsAgoKvh5/fSEEbktRDfuXB3xPnlVsflgpb6tKUz4JhtFqCUmw8N75A1N+6xa6F
U8MZYhWrGtKHQbS3jhWo/FNqMISopO8gtXRqVsNmGS+/kht8nYep2PspDTOYlceD+cxR5OQeu1Ux
5VDPmUg5mem1y5KeV9/dhmw4wPmp9XNWWM1gNGga0XN0cPypG0nxzRZRKUR7pm5BsnagpHMqF5Wz
Liot0+dGFRlbbWo1xYH29TUVC1hRAbG9yTwS0pblfUm9DWIb20fbpHX755G247IrSKBtqvX3x83V
aYb3EaIN+NFjxmeZfm82kWUVGN9edftJJgzoZJgfJzfwZYWQ66PBhmpiHCKvveiziTJRKQU+6kS0
4qvW9Gx/KlfngQlY8ediM9G8kPQxu+BioF0ZKM5F001SCLnX/zhD0jW1vEmbaFJI4KdoN1n1LRVJ
p6/1F27yx4E5cT/+c7xZalX1ca1IxjMx9lUH9ITho70ufLClIWZnMs1rfbTM59qXPeiY6z/SABUj
17wnx2HfeNlt75oLzQQX/S7zWZxdSYrUNjCUfNYplGVAQoemDNI4rzW8cRUDfypvlw9c9fJ+/5qk
zl5zLDPbtAtYcbkg2r9wHkLXeNUfoVHpv6n30b0Fggl1lS0kLtaQnS2fo8BcMuu84DX8kSlDJw0o
ECq8c5JnxeHREwNhardt0P8YoYpkSq7jGSv7bHhQf+hd/e77z3u5YBV0hCCmQq+EDALR7LWNnFdQ
DsMtpz/0/KYWT/+NH4/bBT381lRenR1yrCKmUum9CxFTX68reKEE3w9wwYudpgyXNTh/U0vNBTvG
bFpCada7qEkkFjw72pdch+ggLdZMRYUeEbeIudsOjj8ggcmW0DtoSF7bgjYIsTKaFyblt68HqjlS
6INYT0PSe0MLKoAdb0kDIu4oBSUcIbJarGjeoGMZdEUFakij4sLm0G0d3GvqT5K+0nyj0ze7ZAEs
ELDIMtfs8EuA1kScsI+enarxchV5YYE2azoGSg2bKIv4JpffJRkejTXdIJL0Kn1ASW7cx84v24IK
kzT4jEEFitxR4CjE/EUV6LWYbwUQsKEDhVCH1zsMTcrChrws1MVgOl1mJ9GuO4aCHSNbtTNXcaXs
osT5KavEiwxtUxLgsnhQzQGpSlc2qnPMbcRAde0TJPtEY6vMHjZ62dwaRA3K1kY+gy5qvHOmoLLR
J8+1tMmF8YAO642NPjqr6Dxd7s567qAucjb0ZINQ2x+znw6Hd5184Hi4EY/U5kCr2odh/FUy7iVN
76eQSugYQDMr9XPEaZSrm8TKD4wIV4HGF/IcLYeU6cgBpgLcG3pfTk0vybcmhI06J2TOfZ9rPipA
odH+kMcbhhIKMeugHZqVBn9xgSWDos+6V7awtnOjovEi8rNnR9Vkq8ouvRE+H1X3Uqro7EWdlkFf
sBmsOz62ngK6SldFXoqETa9dWWd7yJCtW6sK4Ht5apzboTyydPB0fWcqo9tWb+h9vUv7GzqWbiZj
dNL7A3AKwCfAAXroGdZbp8pWmfRom1IAX/mgMmFcGKm3uZR5ZiuChKibskQ+Cp7oKNyyO+fpj14H
RcmUtkpbB5GOCdEAeIgXS6D9s5yqlg13oTrlOnm+sQwKAmZ2gOj5Sejs1s7uDdhIFqJbNTYJewLD
n/Q0IIvXzMQnyV43aTjyzm3r7NQxsTWl7jzCU0bN3hQOEE6Vfbs/FyU4HA1ZJ7295i0UbBwJHoh3
fWL5JG59gz1EabdOsyPJnGDoo31aC7cGZYJFuRtJJ4WgM8hWPce5KSHDIZvxaeIikJdEP6DG7HLt
SYO2S18+YPUGqYGFz7mfNwLP1gZF62yMAb2a6palqWs47WnMnyGDsRoH86aw6rCqjJ0GupMkoS0t
fW0cYI0C0JNuroa03LBc8rTxvY8LzxxyYHFH0gnf4P3boGQroENe1Nv+AJWwUqYe79BAmD0lKQCj
dN81oK1bD2WWrhqVeib5nRsnaF75TW/5aV4DGKrdqL/Jq/QFx3EAUr0Pg6pNIx4SyCODHO/T8rFm
SkDs2wKJL9wd4XKOAr+BgjYgrqCV0PJGNde0ojvKmQuJShRHhgfe6H6b3DYEuu1ZHWbRc6Xfaljw
TRO7joWPAzyugWY9q3cmNDPV2FnF2RnUVV/UOLZL6nOihZWKyqR8lAoBuNQOhQM7E+BYnX0oDR6m
SQsV59S1aXlsojhMil9ZN6L9KPIdC/Ifox5qifBsuDZ1ZuFLlQgbQJfodnA15c7Rm3Wci0fAEp6o
82PldGcFTaAjyjjgrW/GCthuQ5+l7gjnoLbpwzgDDxn/NAVmQEdpFiVeMzdCAkn+wpADaxg92agP
Ei1XDipYhQUpjk5aJ1X/YgEeVNmLkZqnRE4e05RD/BcGZ6CbuMS57SrNx7W8N+16Fw/FTk5PRXPu
cMxxJq8lrBzw8FB6gn8MSJCW1W60zn6A3NeuctDejzL5DYM14yC0Pa9U31CabSoVvqH1+5o32162
b1Dg3bZ6uk9xHxEgueDku1YTe5lqwkydhTUOurGMd0Ukr8ByP6RVcSqEcqxxwNrZGxfxCqYHHrFl
mEQBn02c0m/kZutk2OMtse+hOOYPVpNiDyTETdX2gHvFrzI0DYoiBJ3kOZONm8wwfkUD7qfe8VB/
einRxexAGjlz3DIvABRB7h6AiwbYlBnGvjU0z0h/slxb6Qq/G63Bp7jNHElbcZwlxNilxPLaIgmz
DF9E6p718dzZxHWao6zjcAEXgRQqyCTJA4KfVYbDCBX/lRI5b6R4E/AEaWv0a4JPwdhwHJ1h6xjF
Lyo526rs36LWqXzgMzexEcFWyWlTF3HSc94R+BFpIL/GJC5dlPE3oza8aWN01wOnrIF4NfyO5lUS
1L0GfcDidzf9PlVvGsCP4BWqhpcKeCdhO7AEnJ4G9adobGO3M+sQctvYVp11q6bSUwZ5jLg4T+tr
TFF0wF3nJO2dWmcbFttnbjZ4lJx4eScfZbxK2aDKUam/VLFX+ke9pasOZccyVWDtjOiuBqfehLJQ
gpYrhJ16DaYyyzw23Bcx/PCyKJBE6avQT9S1ep/koExNqKwJ3AUgrpL9KBga+3jtoTPOBc0B8BDM
CbCHZAGDAkI2lD5rHOwU1rhGqfv2ALR+JwNHVuQXq69unHir4jLKU34b12YwaFlAJO6JJl93IiMB
STnep153qDaqRIS0Hm8dDfSrAXpPfRI0uhzEkX4kVrFpCgdNSbbHwRVh1ujaDeoH7AxeTqDhZKL1
z65BYF2FaoWb3IIQr4HTg2Mxt24CSlRVPJXTWiWPrbgh/JS1B9E/KqCsZEQORKltYmKggEIAj9qu
nehQYWqDPIZ4l94Bon+tlVNKKoDTdxGaMerkUXJyeFdvylwglgAvPY3XZuwEFhZpJe55JG8bmq25
Qvy6f835q9Zt2qHy6bDXgLraw7g12XOEli4G7yThUF9W8yCJa4+1OYKwe6Pp3ZjZgRr3q5yIJ71Q
z2Za70kk+0LqA6Pmm1oSKyicuHqPgKZt9lXU/ujkzoVIr2c1NxkOlRargdeoxDBvqLPAaNc5O6Ya
oooKkEtcrGsTtGJ4wRUoKaTmLdL61f9j702W3EiSrN0nQovPwxYzEMEYGCQjyI0Lk0w6fJ7Hp/8/
C1ZLAQa/8GT29i6qpFJYSYW5mamqqR49Z6FVm9oslnpq0Sh5Mpt6HZkqPsAnHEXHGBkCxHqp9+NH
hno7tlTxbHgbu+o+SIrnrip+jl66D5liyeEJMcJPZflEmra0Rx4bkAV3Js0Uf+24YJqt/VB9Uhff
85ajBOTLdL6nHrI6ZHL18BaMr/VirkIw+eCEn9GFO1i9HsdqAy0OSKgFs/diad9Blfpgb+ydqEQF
2xM8onM5/HtZ8eoVfWZRKkM1iVEyuo5Fb9e/qdsTQOPxk3j5cUop+tH7WKYb5a+5ccjrtxelGPDc
FCYoa1+9vcizYl1bfAUcyoZ9tfM/ftppANZ5k1hM5IMMlgp7fZaUZVN9s/Jwacd/W8YMIn6ifkXr
mOFeB7JZlVLO5bunMbuwHGr+enXTDcB263TXdXuLp8DtF97EccAONX9YYQw6ANIyktSqweZ9U+A9
V7WjWbym5hx/zsS7m1bbmQ3pAEROYfVj/834YOySBxBxK1Lr+27boq7D02s3y201sfMX9qRv19Vu
OYb9t/CQ3NXrxQ+hSGB1y3qp7/Rfi6O2nztpE5CLywVKdSLQrzjNnnJyt/GOp5X1S4fl1dh4h+zN
eBvWHmzEswjkiaf5pVGptrDQcii6+m/NUX8ztwzorZSD+/zP+HSmrrCgPGTiFxgUCq9SoSHPU7cc
eirJwYP9Nh70reDMRXNh6byQKwz3xl559VbJzHzq5D7+16osQzC6WmY77bdeo/tUBpuyzVe3D/9U
Kex8XbpULo2ZO9fU/lvKe/tJiDDSEt5Ay0s6ni61H8a23KUr8+eM0etaGBt3tizx52el8DiuBDXX
NzFcA28P9b52aX7TmPHxX2brwdO2kOoSdOeoF0uHRGXAXVko39pt8rB4V0lMVt0T0yXrYbY6O1X7
BoZPCw86yXft7ct1jXZjN67xTTkiVOg7d8HduLfW1ktx7+0hzWraVX407qNtvSoOFl927hZOnRYh
Gk9GBkkJb5dL86416ijmfnNOTA+1P6r0bWbbZv5+VyJUS09J3qXet/B+QOzPomeEykm7pNnLfEp5
XDz9h3nw/8d8Atjk2/5/Yz4/NWTFwfdLiCf/xm+Ip6r+D2qwgPpQnCY2aoIr5zfE0/4ferkQQ0KA
IBqcIiL/B+Gp80fiXwIlxb+FEgfX5D8IT135HwEVFWhMl0ItdeE/wXdK0ZRfI5pN2AFo6sIrKPmT
2tL8k7VIIsBDTJ9AufR2UnwGwuthefZFJiCFcky9siQ5Ec8F4uVrOXCE4+Kx+BivBbWf8qjv+o0Y
Wezu5ibdJ5fG9D5TkozZ0D2/vF6tGcaeNcakbPEhgNX0pDN3i5u8vS4p7RHLEmTQYG0t4LZXo0JM
4cV+AsJ+GQBVg2QFtMSyNl/H+sdtO3JD4t0QyA7gdBDj4I+l23yy7c60Tyyn3Z4+KQ9W/C7NwMDh
/vSKpI/3EiGapD5U6+a+JgjYa4W60O72jxDO9ywx/v0bRL9QQEOF5vDlJ3WDsdZqizGblHprM3xo
s9cRjcOhPVbD3IGZ+rDsHVhgAWLmLX9pa2hhrD3V2GJGYWWmb97ig66/uaBRb69J8pK/13RmR/z5
WXBrqpIpgBI7ZuGsItq8iLLOnBE587myIeV3iwDeO1WspTsGD8Om28VrehP6zj0OL8EsWECmKr0y
J538kfku1ROyuyGDNM/teqDq/pub7hks3efhER7vL2G8VOp1vlnsmJTKVnMjdDJE5+pHSIGcESs/
A9qbAOstNs7zsPHv8keaFAd70+/zO5Q+vujfo60ewu0013cVkfPqnJ7tqdQw7DzNrkdIX5YL9alX
4lUfmoDTXpQqR0z624kKRtP/dfsYTXgb4Or/Pa5SMDdPaNN7BdTD4SnYVZRkGE7ZJFY99xoWDvnG
0izJDeiZRa+jGejs0suCnFz3dqkKL4nfW6BA02HVL4KvtjrsE7PZpuPpTaES8YdLBXpFXk00A5Nk
XDG/4J4sZtlYKpMjS8M41ra3aqJPt41c35lLK7a0UA+NBCh1sKI/NhsqYPv09fRFyI0qe2+lzLWY
hTe5+KzCmmUSivGsMLNLV2ZoYtNtI6xpO/VNWAt244MYIBeIruDxj2OTZE66HAnDUKPRYM7oIate
MM/V1MuSXsLtj2hcOTfJjnQRMsUJh1Klpq+Cqm9j9cVURQW+0dawqC+ZFttrhb8+dcnHIWmPFphV
U9PuGndcRU55NNOG2r6ygnpu5+sHy8qowHtrzfp7YX8xaWL4fvF80kmVq2Tddqe15/nrRBAU2zaT
Ee2qcuqtXrB9tbV2RqYmx2XYFssyov+nvlh6tESdawkEZL0A51q4cyyS10GT9UPuCP8ZIDLGbqT1
R1UGiNDECaX39aeGcdc9w/IPNGP6u+C5BFA/rJ0t+Xd06O6FylD1Gj5XM49CGcWm87y4+BGSayg8
cxjdTPyIQNlpMXju9MRHd9vvzoJ/CNtgo1XqZ6XWdnWlUmBAD/Fw+yBceafLn2BIl0kJTcYgFRxi
ZCkrF1yrk33KzDk6HJHJXt0iwCfU6VxFh6xQyiZbTvRY6azUBjn/kDyMqNQcx3WyyT644MeQQj7Y
x+Q+gK6wXKof7KOPeM1c5Jk68+c/Qko0UwtcQ6Ky1lS3Vm1HNyR8uv015Vf47x09W6f4Dmc5gxUI
+pWRdZZr49gevF2yF/UF42u/Qk/8CxDAf4BdmluX+PMzo8ngKa3XY3R8NHZCSbyg87z0thnk7sP6
n7AST56as2VKaYs5BEB8LWJNHrKRZb0tGL6PtZmQdpXoCSCvoTmQ94OjBYp2uS7FLhcuc5MROG6F
3j9weLDXmvqkeov17X27SguEJZsnExTmgFBkNsSuzXSffn7CUyC9T9uR8YjG3Vl8Uqc096mS3A3u
4kNQxvacC5AvBsgvoceNlBoZAkBWyQ91dZxlVq/hMZ2V+cM60jNY53fU9SG9Gzfxxl8vPt1eqwx1
Y3SOFwlc9YwDQmOgyxQK9kKpu1OAQjC9yaOA76qIHmoQRKgbAdKaRaheL/HSnrTE4XTS40hcu15F
wyUhyVMWu2brPwnFOK9aDvu5ICr+xvOYLa9Q8qt5VhV1qIssTwnHpc6sTC8m/PvkyTBOK4r4/Kee
OULylRA2LaQcLCjNGM+T2cFD2o1l4DGEU6faJu6S59RNtkpRfry9e/KdkM1Id8LIUmYAQsyUFpMN
9Unlsyo5uAcv+jswzJlFTVnDZ1saXIzg6WXoqdMkgzmGI1Gxe3G9XYc8RmMdMufr7UVNfTsxsWri
HVGKl9Hc4aJnFFoMMFmR/zn37tQxuLOrfvV/syKdw8wLhrFysOK4T5a6Lxf3i3zmOsvPYLE75wuR
Dp4OgWusqZho/HhvIDsTwCJrwnpRK+amTPb/pwW9VzHP/D5spp0z6lh7hw9Vn2gqr9tZjKUxcZnO
1iQf7D4tIUfosWLs4qdTCUkr8572KniK9+jroN8JHuI4N0UxZ1Q65rSK7XxhYxRG4KXl3KVuN3O0
r0K1tFfvKcvZ16PLltplSlRxvhXfo7sYkYfTNliNR/8gAickWYv13PNTbq+8+15BN0oJm3G1K1rx
0NNqF2BIBFtQ8tAdbQgOfiHbu0doGhS5Hb0Uh/JjPMvJdvVmel+sZTKwQEnZpbh4GUrbvIX5Vvhg
5d3jW9HutLXWylbfmBE1obm+1eT2nZmTtq8dEquglcyFzqsnzT0ANvzTd9n7imxUCzTkq8QQ+uWK
OlvxkiEhORDNByC4K163ya5dubuMkbqv/nzzdyqO2WcWpZcgPM11YSwMRiIFATV+9+WE9tk7c5y/
BL6W7uZA29NnlI4pzxSDopqMgY8BwYedKO2JWROBwu/Dr/2eEceNtmY+c4Ae4t+g4X8f0zO70v5l
uuIv9OD9476PUa2C4Fe/54Du9I3V/wpmL8bkgTkzKL792WVMhloLAE+Q4rnNGyJGj7X3921nOWkB
Nn2eqZZg6pLOy6imXtYIj+JWqEn7EL+UM/FFbi3+/mpnJqQD4oECdawYj2J9y0FR/lJWxmr4nH0A
QfYYrJhhPK3SEXnMxWEux5pbnFQ1gNzELrWTyJCjEtCs/dAk2u7295sMbWeLk6Jn7VgeRWbhLi17
Y3Y0E/N9AkBvVLLd0EfL29YmM4Iza1Ig7Uvm2kwfa00XbVSXlncXL83F4f9kRa4kdX1R546wUuXu
s68LXkLzu19EcwdjZntsyfsabQ8JOEoAaEN2GwDWzTLagwxbA95+rA6ZjuuYE/uaMyndYHbLh+QF
k3akILNABSafGwicfEggAvm/V0rGjQxge2wIYAFdMvIhXLC/8db2ymAWKt7ML2kyiL2T1tOTdeEy
lQ7FCdR8asZnLn9UPi421drFXOA+zw28yV3g9/t8Zk9urHR+o7u9EkRoxVC52pePycZnwCRYVW/M
Obsf+s33Y76K/0YiR13aczWTq76YiHCMC0AQpTBlqMqP0ioYahtuqt8RTrS89UhQ5AOeXOur/JsT
2ev681wjZ3JTz61KTizMdbXpT2a+7N+cndBtW6wKJpO6dbgXlYTZECcKTPJb7dye5LpcY+yKsGSV
xq4+6HcR04vGNj7O0//PrkzyYIkfBP1ok3uVW+VobnUquf5O3RHAN+FmsVZnnMtVdU/eP+m4qk0c
OAVinuRcaA4y+MBcrHhkN/zP2exE/GXSZ2SyRVQSQGxfy6rY9omq3WCH758xgoQnu1c35aw2hvhG
shlKlkjtAXilfCqtKVZqukeJGy+z6mM/Ohs31bfEPGY89idEfbvamvOdIvLfsGhKBco2Neg3hFgs
1yOKMekauN2WAu0yO5zu8g9zfnMqiAO1o4VBYYSuqjylw5BFUagmLBvwCBa/BDxC56gsNvCfQPBQ
kTM3BzpTq/gz3GG3w9GEz2a2CqoV2J0gcJX9W5yF0XgyGCfQNIYjQjvUD5VWODNv1InQem5F9mqG
3niu09HYN41fbZPvgO2D452TQhfxRdo2ocymQslv0Zh+v4xnCd2p8pKTwuwR6bmyKj6mW+cAew/U
9WJKeK6wO+UqHY1KIX02jeEqOU/OIcuzw37g9McbBkaPBQn5qt0P6Vak5+USmgRg0Zvb2zUVjy6s
SjG2SpNYNwGULb0Pzk5f+0eX2Oc/lUsk4Wb5lafcF6A10xFDeBRKZGYDa+wLzcqwdjrkh9/WWkKB
txQCiP/A3rVjZsJdo5AFrS4jefKTcYCpz4efJVwOmrP0c/qXYbZMuq8Gs1VmzVBwuC3RHUnNOSXf
iZVeWpa+q9bGTPGlBbv5rG6tldUdxMNcPFZ7Yxn8YMp8Jre9Oj8GZK6a6FriPy08m+TWdGavjALm
TbznsEk2+h1TVG299IB2CmCnwgRHt5qbqLxap2RV7tiesjQvw5aXpPVh3IrWIui5TbkZVzqtxcW8
gpJ889/tCZw0OF+8iwyQjb3YdUKxyvAQ7M3X7AMIOgZFl8g/0yWIkNxaWZu5VU4Y5UUApyRpDDo/
8tVUGZaH/VJnwi72VhFw/yR/s5OPt6+i7DlZ2YUR6cRULUISXqhAPeAiiO7kS5MRp9sm5tYh4tSZ
Q9PUMVZhto+WQTbAxFmvzdPRyl5vG5Hrre/rIIzrRB466DLG0fS6Ki80mjdNtoA6G/bOdROmd73Z
fBvaRv/DeCOs0fTQ0fwgmF81AgatGNVIw2t22SaJGHxs5kjMrvcFPJpAQNFTca2rojjDcyEkQ20C
R9SvNt7lwR/GMk4xf78opSH+gjStdG9LMwwHNW8SmKPCdSTkfsc7Vc9n6qzXu3JhRYZLBicjP41K
mC4NO/rQe+qTRRcBWtAv80LpVxWf9xWBuEP0j2h2xR5fjF1Iu1cUQnbt2vtVreJtjxomPuGLthV5
x3zq+O7Jz2O1sMmZgz9dTEdfdb8g6oUVVKQ8xUaU0iDTPqR39Wv07BzG50ZH4reOl8NaMC/4LyBK
AnUzd/CvYqn4DTbWDRW+y2ud05POY6eN03QZGpv8kG8Fu8UAARL5Vrb+BwK/MloGeypdGrrRor+I
Ltjldc7SrAoS0SISz470EdolAoyxFZE7mzk+U2u7sCV5J70aB9USRV+RC2krazXScEvvREBbHOZi
mVynEQtD9on/omkDdYZ0JZLMbl2L3hMTzh+V8GeptIcRkUo9ZGzbL7e3/dXE/T43Jifndp14bqBj
TFAyL6ptnH2/bWDqbGq6SskahW94F65qDNDNObXJkLP5WB7c1/il/sv4CqEVI+vFulkr63CTfwYi
Y8GJ/SwAQPpPmsW3f8TUBl78CPEZznz/wvFGkCSAQ8xHQca2CY5oQR8ZF6B4s0131lxiKb952MML
eyIWndnTQPLXScCbp+JCnlbNzqdYBMXOpji0O7ixZ7zoxC6SE4CCEW1Lzo10F/BqIbPNAHCNTmkf
QZNWB80ckpknwXUAdS+sSLegVg01U0KspMw5BzABvrTBvzEBJ5RhIfMndIkuv1s9xHBlxBU92J5k
plms67zYu83H28dhciH/tSLPciRmmYV1WwNLKL467XPh/hUVM3nAnAlpR3qj60anZSG+rqxsg/G6
Tj8Yw8u/WAiMsiSDzoRSXJ7YTWUOLCQq/q7Mp7b9y/L+zdE6MyHdHOh3R8iwMWEP/S7Ujb0+RnOd
oAmPxwoI/6JOBvRd/PnZbfFL9HKbohQ9NejIYLPrdidKqtt2zyTiBlZB2CKKn/kxe4SOZa5eNnV3
DOQTyNUA5QPguDTeqJVqVijMwKPHRC/Drd3MabtqGeIM6P+gegqs2gWtJjmDSg/H1mXYfxne++PK
g/w1eQ6O7V185yd0K7s1o9rFstn/cWXu3bDDOAGP5wkdvzgv2ozRYgwfBEokOBoHe6etqRjMBcgJ
f0ffH7FlQxNze2Km4nwHBzNMDH2Rhuxgv7ZWwWYRrhS2jnKZgSpQ236Ya5hM5VkXJqWv6lR5HkLg
gK7DodsoGwoFOZXOFgamDCW/tUZcgRzkX9wGSLnBkqKNCDxWOqlZN6BGVGch9Yhi6aj3SfT19o2e
OI1UBrjMYCm4CPILL4whjMyjPlwq8I34UGDncwg34UKlXPHCgrRVUV/VTi0qLfGhPOh7Ua4lWvzx
HKKo7l/YkfZHKXKGs1pW0h0VqBwR77uHhtLcCvzt4pv/yTwaLfjwuet8VfOX7Url79GIKw0FDV5g
sGy+pGSijBWvCn2Z28vsh3ice0vkaUk0ik2xT/+eRQgIh3HrA0tnRPfjMWQYHT6El99QvtNa/yjK
xsnj3GLn9lIUe88cJ9K1qhbnmPKzLz7Eufr4JWlfneFlVJR38o0/V2S82lcpRNsn5FQQo/hdF2zb
ZRasGGvdjNQ+ds0aoa7Soti0LP9UU10Ypp6LtCUM05YFFdTlYsscTAnkTtEyQaLE1b826G/dvnxT
aSKsT7ZIvQXBk5xHearvMzDCyA21opI0EUTxSt15j++6PbMtc/GDpYNyYU3Kp3TYoiP43nkpZg92
fPrVxDYTKg8L58tJc3YzS7vy0CpiAzzgoX4HK3310G7q0Rw7H6baknHgE0/EZJX+JUSxxWCp+TQn
onZ9Dd/tWagswbDJW1jarWysA70yeXLXa0iEUD713C/16xiuWqjvAd+LMLT4BDsu3DbuoRTKXmq4
mVm0+IIXX1j6EdL9sEs39OPfi/4tv+pmZOEgeVGNHv5S57hcryM99hBvc0TXgZaYHOmp8PrIP6bJ
+zsx2PsflY1QK1X3zlofRAlgVb2cNuqcbuDVQZLMSi5PSayucGy+tRtDegGH3zaule+hGxwHxdzH
evX59ne9ClLCnukaPOsUFa0KcdbO3A781l5VxrymMmCvDQRF4/BvjqvAtiKTwPTs1UNgONmV25W8
S8VxFQlFaKJ42TJPWO7oSZjhck4H7mqqCR50cjS0hxHsZSxTfqhCXZO5JDKihOzv4/uRtthS9I3U
VwgzN351aL+Tie76J4oo2+759icV0VA6qVTpBUwINgzGDqVouUh7d1F2Nls4dP6XGDDlxg0XI4Tt
qF3dNnWdOYkxGCgQHNFrQW1S2r4sDFUr8OEYLN8gYU21tbLBHYC8OlmQwy0bWAJqOhKzgVHuR4gP
fG5Xyjy60OkWSoBdOHU/6ft6HxyMbf/hH7B8TNz7C0vS19TSwMyKCEvt1kF8guAkmFb9J+497Adz
WLnrsCEtTLp/KE412rBAQrfdCqqF03Zstig94ONOx6Ba6Z9mNnBueZJvtfoA/QGPIZ0aNlmhldjz
MVMKYDAu7IdZRu6J0HHxNSUvGmVeNmQ+JahuBbt+sG4+tHt3IziKs0cfPsk/ppPQ5ZMi5RgRU1x2
kf7v/unrQqjdHpNDdxAIhrmnxFUWBR0mNJxA9xlvg1dCegGiPelobf/eEocezCNSBofCH9RsCXUC
jEJIFfvxChIq4/PYmFDDL05jOVP4uG4lST9CSgZ8eixK4gLUDtH3dayHYme908nGe2ikIJnMd3N1
xgmXQ42KjhmwRMTJ5SnchROUid8BMCoL7aXru6chzCmIVcOMa5tcGh7NtTHDHJ6cVSFwMFZBbKbv
XTLviIzByt2cvrTIqCZbyIfm/NvEedXO7UmfssgKhTE4I+Ux6u1O8B6Dadp4L+pKg9jaXWsz5YuJ
aHhhTnKneWL5EdVo4KT0L+67rvGPRg4r6fL2rRdORIoQCD9aaEYZcCW960ydB93RHiPT7Og1hubP
3v6VV18657Fwvt22MrEYaAdATxhAJNCwlFxLa6alOUT038JTA0VesY+d5OdtE1PuUhc8rr9pYq90
p1C3itChw31BRO8/eLtmJ2iGEXTvcc/zXf6J7IjOCPVEppAMHu1SMCghfHN14IjL1IVhzdfuoupp
sXhRWu4ZRCC3FzdxqS6MSaHAGtBUDGIgxqHW6A9DaZV/te5CeVXDRbS9beod5yGdCGzBIkHLR9NM
RTp4STpqyMl1KS95gW0THxF8xrH8MPfMnDoUwAdIT0Q+zx2+zPcaXymMPGLDXJg1SzjuPt1eyeTf
j+sV4Ce26AonB6tunin8/b5ujh86GFopAY76jF+Y3JozK9LWREVQ9UGKlcJ/HuM3rzxYvEVur2TO
hnR9dHWhVl2CpJYueH8RnPfjb0H49baRiXhFbZxpG4r9Alkuxasa9EMVI95GHjXex1RJk3sR+MMP
t81M+W1wYhaa9pBsAFuR/Kgb9OHJrbHTIV7l76tdT9jXftYb8XxKP2hzH+8Kb0fYJxxRrQQJBJeZ
JX29qMysymreFwal+jMyKMt+xVXaK3vzMLM48eOlywMPm2D4YHnO1aS7ZwZZ6uWFeA/3a4HNHEEu
xktRH41mZ8InDriAoomMm9fSVVWvG3onqXWgB0V8UIkUWajOHLzr6EBI0ATljGi1XbFvt+4pDhcF
DJM2mqF+fGeP/toaX+v68fZ3e28IXn43JhlYC3UYQW8jHz5baWGxLaNkWehVlh6g4moXS6tCjj5F
IccZv/N25KMCu/qVwzp7bw5Fv9SavNh50TAa6KmeYIfRYN51IsfdONVJcKiW+i5INHe7KJ1vcQNG
eBU1lrlH+M/r0Mitfin28FBX1Q/6/Ct/8Mx1UMFFCum4v0SAtVvF/kCKCKfrKihaagtjmm6iNsjW
XaVlb07vuD+NwaqFDhKYPEVlbMdtXaDwXvlJU0/GTrGQHbWLvNj6UQNdq66290rdLtadCxLfAAUx
UzO/PhMQLbyL04lyFkWZS6eqh0pWonZMmTDt1mbcrhfhHAZ/ItIihAANFf00/MXVZnmjnbZOzbkL
760js/w77/ADHOZ3wSIz9wqaWM+FLclbNEocVa2GLcskwsZrtZ5lSLu+s6Iqrgk+JXITW85YbY8m
ygitLy/09DCuYSZeuzA5jKv6odzNDbBNFHN4ZUCmCEMNcB6m7C83KOa9gAAv1tpty0g22lk9BLk7
IdqHPIG1SkHIm8694OO5fceu/bswbKgwSgFqo210aRjHaJopPUpQiUI+vL4TbDLzHGUTp0PYAdAF
IBHPKw9g+XVZZqaLnfTehHTuHf5Yra23f4gTv46NmAO4ihSJiChy1YjRzU5JMrSUjJ37BjEs46Gn
F2uNxO0WDbm92sPF/Q/Sv+llntkVB/esWmVWblbVKsscYRsRYazdQzL6LGq6/2CU/zrbZJWgZqEi
EO0pOYHueyO1BxUq2GpTOfQ9xCx/soPoewOD7QqC1Ri4p8Jk4iy1qQj7l5750rL0TK/RzU4iYbmk
4ipuh3+MgagguTc7nj39TeHdIORQ3wXndPlNATrXhVeS39Rgur2YXq24GMp28cvYzyNZr12LicSK
SQuVq8/wl7SDXuPXZnRC+Dzyhj0KpmvT8J9u37mJ3INrLjJpkFQIU8lxbYyzyvb9SEArGZPGUaq7
7l4DrvUP5umvL/ilLclVarZfa21OecPYMf69Mn5Zq2InKjjpl+KQfA0WH4a30350qBeXq8V6zlNf
X8RL89LmZVU32IAti2WSPXjRnWl9gm55Jh+Z8J4YAZ2lUGe0nKuc/oROuKcbGCk2KCQ2DFyOZI/m
LvkUPqQf30XFVvOu872WcHkJLs1KSb4dlXpm65gVbQedmUvzqVyfnlx0pnxu4WkbraL78ntyQJRz
GaznZK4mLoYIFwYMlxxYGCCloFFZGnrhI48McJ90pZGueDEfWlgmodyebTVOnSPDBDjLY5pXoFyx
jggURWsYlDlBeK8RKdj3FuKBWe99URZQ/g3lMa/demXHSv/HMUoQt/3XtHQljTYe1TCgGiGK5f/b
RVZmu8jXaS1WeOnASGdQlZB7fnanFAVZdb4MfpUaFfGVY96rJO0zl1+cePnUnJuRXOdCXwyhl1o5
oZ4AsVJfoVUq1ijzApksP3sP9qfbBqduIPkYLzibusTV5YAvJIAKmmXp7d+d8ncSbs1qdrjvOluC
dIXnm6OjoS00FS99tOEUejwkdvafZhRn0lsj93HQ1ow6+7NeZeIwmkiWMjPCcIMgi740p7Qablql
GiHwmM3OOUSH055mzWHm003sFZUpQfYCVwcpkmSniqu0bUewmFoy+qdlm3bta5aWHJHI7Q7QlBiH
sqxc4Bl2NqzbJim+Zg1RkW4rQhR9tqB/1CKROXbqE/JoVrI6tQXyJ+gRd8vRMMdVpg/Q8LtfRQ2v
MYvuMSwdUINeMTTqhzAZ0c5pnN5DIyer9L2Zjn26GsyofzgZENB4OT1kOILVR90JUCEvqzRAarmB
JqWoy0NgaojeZQ1PnFFxUFWNdLPdBoAwY+phCZAILyuf3cCxjnXnBVulC2FV8nWoKMqmCDZe4CTx
dliMycZFKPxNi0xvX+ZKNfOdrycqmFc8/87SDc/SZkzzgiCVu4/eRtASWSsbuTzivKp9Ei2i+cK/
+Dule2hCqEXWBCUxj1gp8/WDpM4Y8w6XKoTme6NIa+RkEOC5fYQmYhOMKKBsSV40F9ycFH+toEpR
2KG+X23cx6LaJsj/od9W0pDyfvTFqtGW/yzyCj9yub5Lw9LZTev2naOOFA2Ia5CXb3HR33l+uuoG
5ji6wruLh5kqzvUnFSTZECEDD2feT4a3tbwjbFM75Usyw7fcyD6n8RzN5rU3uzQhfU7gGFbZD5hw
9Dege3muL13jdWbPptYBXyjU8GJaWZPzMwSmayszLcQjqRn7+2QD2OH9MIquegd3w5Cs0IbZzJi9
dqLQ5tnsimYL/UY5AMWnSutzjedRSAWsfjkBJRKjtPlHkcIXMyWBic7spTUpDjmJsoiiBmtCEcEM
lloMCMUHq1xuyi8dJGtAC4Y7b2aRU/tnO7CKoEwgtAylW1d1jZv7kYcgWel8ThFSKb1kA83WXDli
wo6G2B14EBdq7quevtP5hRo3qK4ozf0Q1cswOgHKmlnMRNUSanFGSkmIKIQCR7yMQxn8cEqp8g21
53Gr3hd0mxBp2ubf/VW+oky1un1CJhfFq0QAFcTkovTxqEbkpVLjS7LFq93/dPRf2unrbRMTSSVy
xOyPTsLgALIUv+HsBVvpet1rXUMkP9b39lYk0s02fBD8lZTR/sUHREWC0Ermzi7JHoOUMh1L5/2d
7u+jTfzjt7IlSntfndf5x93EB7wwJ3mPRhv9IrAos9Ruu+6hSAyztdAcuf0N56xInpfWUFQbNVaU
+CVyv2TRvZ5+vG1C7LTk3Dnb9OgYw4HLWU6AvCyN0thYZDh2MGqLh6H4WFskCc2vAmjObVsTgYTC
v8L7W0zkoYV4eSJGd4H+T+PnS1v7GVva0gyeLXKHtl613kMy3N+2NvHxLqxJW1ToThkUAdaMdPwL
qBHPjHKNDOHMyZtw8XSYbOY4wfxwh8XPODvmzIhXupoibcVbfKVme82uZy7r1E2i6ErAw0fAnyfP
1njByUpqlZtkvyCys6fJ/tM/dDDPljt3/cdTGUxqnhmTZ2tQbdIdBv/wRCEyAMY+1/9NzefChHQO
8tBoHV/DRL1GQ+4gnJ13b9LDqGebgBMVksvlSKdgkYsRTlGWTO+RiTsyrreql84ye6pnQbxTgfBi
XdJ1rSO1aGqLdSlHdSuEyRfRM4qRGwFWVNEO+3B6dh7mZqGmjvnZfllS7WBBbRJnTpmpsl8jX4Nq
OV4VUTTXqpk+hPhV6k0GnS65vmvHqd9VkFEtky89ZTp1Ob4GO+/F2kbr4GWudzuRx7NtZ9aknIJ3
plamInggFbcZUEo7pFsUJhdLFO5EFi94r1ZzUXH6sJxZFa/Fs7vsVr2aRy5BxPlgHZtd8gGU54fi
Hb4zC9wTB+/S8TLlLpQUHMQUAEdIh6WPzAE9ykw8dLMv7T0cL0eN0s87kVhIkNzd9oYT+4c9hvPQ
mRYVUPmVopStsshrHoe/icviddcdnHW7ErIpbbefJRm+xs1d2pN2UEuKerAM1ue+UJ2Av8Y6NNv8
4R9g9sWXuvqSvMAs3tXQtcpva3TJosK0UKDpqFwrm3jd7q0Do3nwAZW77m6OYOXa4bMwsAu2UPJh
36TcCbR1WHpZjMNvj2VUrFxKu7f3as6C9Om6tqlUzWOr/FhbAuPaKEU9E7XeCV6vPhpdFEZv0dm4
qsIl9FCS3uaojz8aSkbVstpxGlATix+KHxxE5tkfRLWxQOcWMZ/vt1d4XSHjG55ZF1/g7KIljmdY
sc4KCxPqCtSHwwDduNxdBfXMs3naEhUeulKC4ESKNVHaBG5ms1tFQ+O2aZThIYNafGOETba3h8yd
C9YTBqlgkQmIlh9Veel4VM6Q+MUiEzS3jIXBTsUgh71M/9IeGahf2UdatS9lvfZfb3/R6zAg2Ir/
a1Y6M9HCVFKm0ZBFrpwttZynNEUAPJ6tQkyczfc0B8oTMV8vt98cz0vjk0NKOpRifRv7r7JGxAeN
YWt52lePwZoW/hxDzZTzurAqBTlTWbi6V3FaBThOUPmqMK1sm7XFmFazV3/e/pZXZDwAVQwKkLz3
QBrq1/yHjVehoYuGNAK0/ZYM5ZkM5WenA+wYgXOLAqv2ujefho8zhidcGX11MffG5DHeTEomR7so
zAhuZsJe8NCv20/x+rRGx3jn7lS0KeZ6tjDjTFjEixFqLQ4rIDbx52c3sWdCHOlG80cS+4iDhaGS
Jp/0IFfHhzZX/FcI5GJl7yZx/LHtIrNedsqIYDTaiG6wK7o87tCHPunjs3ka7Uc7j9p2m5KRAFoc
40LfatQ8P3pq4Z1geDcSOGNSOJJXvGogng77sg5WWl8FSHCabXB3yvrkkYQzBVKOGG6p37lO0g07
o0wRoOzGerG4O50U5VWHBI6dqLywQTazGRYbV1Wje/uUGo+616MRXXqL/RjnSrL2mlO496PSdXdF
GpBS9HkVPSWKO97FCWLBVjgQdcvef7EW1ffQVk/bgnSb2YdRlECHegVWw1wGfZqug3hsV56KPrbl
xPQqegNdZ60zIP6wfhTqcHrzLD8clq0u+NsYFciTVVHlnf+Yt76+r+LepWJBK09HbrSHqKv+bDfl
ydyVWV6Ya8VslHzp9ouFv61pgjirrs40OttuR6E1Pvnxk5oxeArfyCk5upWWIK1aW0a65v+WL9Zl
Ww3JtshNx98Nxli+KvmiTdaN4vn1NvFy87FvazxulTphuc2iehF8iNISQVxoCXL7gbke/WtRIxQC
iyqsLOqI7G8Qec885atf7FP1kc6/XyOk6Kb+siu7aE2/LH82RkO5T7v+p12ozbKrowSJV+20dJxe
PaZ8oU0xOsPWCzrEt8uHamT+CjIqaxuqIZWO1q0efb1HU1UVZ0NljLb1vsLQtvPc/NMiMFlDjHyQ
5g+PetFTz2XoYF2afr5WKzPYGFr/MRuKU7Ec0t5HZB7kc5WNyLNaqZUqq4Xax9vQbAt0livPQCmo
t1Z1VqbfzD4ND21nLpbh/6Ps27rsxLGk/0qvelcP4iaYNd0PwLnn/e58YaWdaSFAAgRCwK//4rjq
m3Ie53JOv9Qq+ziPkou29o4dO2Jw921+9CN1uz7tO+UnzhCnUbTsXA0z0aGF2F//0IR5Goz+mzya
QxBXfe9jZ8wcGBwnuo2hUOoUmPKoB1heK9uuvWE4z4eJHLCutyl7tPCEtwJutc57sZEFhMuaPrp2
xsZkZT09yjrXN4b5HLcBYn+hK/ie1/m0KXi45YHzrfLiF38YYE4BsnlS0HYXQd5kZP06MvklB5Jp
JWJx6+6qmd8cF5XE3ddwtA8kQ+WtzbBzWXgTty0EnQJJoW5fuc9LGEUyBdwGDhPcCjI8xtSt6IbG
cFb32nA+hyB3mXkaKuNt4VdrcN7cpw7G8SYfV7lRz82Sr524hDmlNleO6TIZh/Dmbs5mpoB25s2V
HMTendiOymoL4s82DPJM8lDDqao812NxvlQLnliJO4/0392FlOg0Es6cVk3/1cQqApJYb61mt1pO
+D0kCGmxmr1VHtlbOk7hllFzW7dQ/KkLhJDJdD0MomEwnM/mKmJUp63PlhUjZNPO86bn+Sb0xoeQ
qw2wCffR9nDknqpxOqtLP1xFUtzn5fIMJ7ItvOvMrnVNv+mW6rJtiZf6A8wOiygtguoRzZqvjT/e
QA0sEw7o2zy+ravpzPA8i2C5GzT5+UQxzkVqlrrwOi6N/+oQ9GQK6D6pMbNeDiKsH3yly7SzXXzV
O9pfuR6xSePVOu3a3iRqGfeQx60ShNabQlH8D+SwutG5lXRIVA6So6oxfuOSR7ynyKzEdFkIVad6
wBinHz65imyE217pFuouLdssA4Mbse7ztJBldDHpLl7x2X1YPHcdOmVzbogLt0FOob9dFHxHu4Fs
urDcaBk+jqG6mfxCbX2FkV8dld0NXIcL2EUXzar17FNNYLvRTTXslIuIJTOYi6s+D/ID6YESw5vo
0KjCSUOE+JX0op3ppm0XTLejJGlVvTaaEui+H03s4zT0AJWHdb0yiJwUhKotqHCQjGHNMwnGTRM2
z1PRbelS3UDvZVtL/hS11aoblk1UutgltNpDAu9QEuWn4eL0uHUzWhiDs/cb3yQt+HkJ6uh0ifDq
E+gmFvFysQTshUmE6hIjo3o8LyAssBZNBPP59nH2Qd7jy6N2un7lcV5cehVasMUSHIX+/Xi91I5e
Vcq5Wyok8mXXtntHenhIPszJCI1XDgSxqyE+dwQ4vXnv3IwzAJecHeZIvfQhmhPweHudy2ZLGn/n
5/IQjPSph2QYLGvIQc78AVLNmzwSZ343XbTCR1Sv48uoIk+89XAesjat9HzBZHVQU3cvQ+epoXGx
JoFaVx02ujt60FEcZgSQdgguZazAsMCMuCI5DNpJATdriQHAdsLg3FxIdfy6m6VyzsKOX3WMbXxR
ODcCs7VmVUbjC7Imfl3jlujVxGRRnpe2sTgKKxcKfP0cZy3G1TIt4dIWqxHHB4/ndccDlZLSQfVR
8q+mrtRmkK7zgHDGPYjYzwXdl1GgH6JxyEFRNpxealKLDYNBd1a46JsGavazsq/nda9hZiNLRdOi
7O3FrIZ546o+hxldw0SxybXGi+eMdeo3ZZ1CmVNsfCmjlIaYJIm036zMTBegUlE7faGkgge4Yys4
qBvFXzzg/5kd6Lzy2Q//cwqCz9ETQbbMXEivL+8xfkMz36nlig3W2Uk3hOt7lz9Sx+RdUnu6Sxdt
p8RICWWeoq7Lg+CIzVPnvZp5ViAm8ZCKVVh2cSbJIp6XOCaPgAbrOhOe6e5nmWPGT5pZJJNk7oUw
HYfDa+5BKnsCSKI4kWjChHgKiYDR25J0pOTQAR4jf0MWfrQq9/JMdZGHe8bnjeZVtRpzqdNSD/ll
HPfmtRpK/ZoLJIRpOy/6RiCS3NG4Dzd+OEx52kgjYA7st4qvUagiN3RYNbVJw2Y5pO6wCNBQl6hK
rYtcQaNTlZAq+qaKvk0sTNcjBilxStmrCTywPQT0iGtLz6AmuuOkvxjnyE/acLlpqvgqWvCk2pZ9
kyLctI1r1/Uc78Xi+DAgj4IkLtlXt+ZhUtcwpG9Ke9FpvZ68/o4Nk10ZgnoBQobTQZrQv+ML93cd
IfmKdfEgEgwAjV7CS4ymICunt9Ec1RvPj++QQ+DWyNc8MDvusK0yVXNmY9JBdXTIt+2k6KtTO801
CelF6ZfXwo82jlp2ZR9sxJCvTIVQ0LZr1ZNk9NGu7cYd5tBhUD+2d2OxfDcU8Y9bs/FbK1JZWRgD
T47ZhIOm133gw+9qZs4Kp4baF9MAevAy6VvoBs4bJyhnfHnRZgCn7xbJXkjIbCZEnKd+NB1pzbZc
Td4YZHGgpz1bzAOdEQ6RBW+My598bUUi/c7ZtY75kpNxa0vcp0FVaS6H69JrL0qcgPGE8FqTjTMU
zsp0sWlSuZSPAIpXcaWe6ZERonv3Usw8T6Dz0yPk637Lxgpips58ySnLd4Pja2QiGNT0OPrVViEz
YuclCftEljVJSdFfhzhBEjY2GopRhZtK1R/mwW7rQsHXEXoPcZfhqL1Ev2LNvXozt3C7Z7hDi+ar
yQ6pgRVKIsrwPM6PUpww0qHRA6ZavvG8fau4/6yRTHWGXFJPj1loSrNSVd5vpM2v3KZ5KeLmyhcV
SMYEvZAegTmzcx2uAH2aBG7lbTZ5FLur9tWa5t2mCoMQsu6GJDmdxrO6baJz6hGMNkqQMpqiPa9z
AeLoUVBnEDqtS4xYwwHEbdqNbTDF7kWrMY6RlPnmC/W74ZDP5ZDGuSNWs8vUPQJZvskDNNvdZhX7
+Z61Rebnhh3cQZtb4UOprG4GVBoNgOc2UVZdh1Wev/AgQIiPhqtGRsd+LLwNOWhIg1tHSTlxuy3n
aULrvoyNTMuhEXVaFHbKDKgcsORtmZLZMueQ77bdTKAzVF+1E9tU/euiu308oCL2+jSmagvXqRST
1YfQdnurl++q5EfSyrDRpd/DrcDStStlsDFhjSKnrC6mSblr0KeyVkw3TITewaPzdy+aU8uWPnUC
vYtgjigMYOzaMc0zNT05lE4OOTZJl5VrrV7H+bJjNhToyQYio/4yXUyyf1WTw9bS9HEi3GVJeYUS
bennp3kxMk6mkREQXUQPjcagGGdg2LJk40uNHr1zQOwrlw1y1XDrhNpL5nI+xqgeSVUShlMDha+C
IbfCmel8RfbafOlixaasbIM8zW0u/dXUh9MaJzltccttsHXyfj5fimA4k6VGcj3ScMWnaVpLG2ie
4AmHmEhgIzRHIaAvR2TouV+gZDEu9gsKzXBsy5duiMtNbdt84zsqH5OaROatZ233sDhSLmk51/mL
1ypWpoYS6KWSPKzLVJiSYr8YHu2In5NV1xbjCkUmBMTbMNw0XQD9AievbwELeDs40i2J6OHiAogg
SkXgzx4KAzvHcEYY52sHs8QiIVIg5RmG0uGp349WrKQzt1fTRGe84Yut7wB2611ddF6Q1L1nHyIS
FQfp9OVlyfz6qYbd7rkf6fx4/qp1jImSyz5Q5K2R3XH+wsqRpYGL4XFWeE0GMhjHnNgcDTeRM0UJ
Gwy0Fksy6PvZ9axEPj64z4xDVScBN83YLBz86cUpBNE4DRtMM2E8vr0nbl8+8nLKz+aGTYmm7VVD
Or6OghmVbt/fR0z4h5jJ6dxACxDmhPVU7wgK1FUJfaAlpSruocZi5+GAVNh59XQTbUJRjAhn/eTu
jTNB/6moob1h+uJCVBX2GTTcM+5V9KCDOlhH8yjO3Q6C1XPPINiriupe29jdSq7mjOP1W4mmqC8x
545IplFahLKIDu0oTJsOUN3YFgNrM0NDEJeBDRdnox1BgcfcyBpWyRRESofMicds992twgiyQj6v
10w14xkmxqx/gK4z6g0pOLmBa1v1EIkctfos/EpAiRMvc+LMyGah46duqgYOYUnMhhBVfohCYw1Q
AIG5cOp8ThuMJz33kI2oE9pgeAUAR4icpvCb4px3OHbSsLGtm+XHlqjVEOjWNn/VlR5w3ncYSxBN
f25Kkd8HtoMDYzxXzlqGffeig2g+9GMxrUJWIm1RzjK8uih57saxqB/aQYgxdVAxb20TQeOEhwDl
ZhNPZ71XO+f96IusHWbEQhRE1AIEiOcEWeCc8raCQ3BsnYs4J/l2rmOyHfrONQnymBE8vGLpzgSj
cVrWEsnZYLsi6wdbHXzbiC3xXO884BWF2OBR3IA1+Av4VjL+1c8Z2aK2RRyYQlud4RkjE4Vg0QVt
l2bVOTWE87touAvbMr/s2NzeNdio30yHtss0UnLlu6XZ50MFEl/RV5kKGthbCmE3I6LQPmameIpD
AYPePAjQbUP2eabrVlzO/VwFSen1+qwKYnbwXOJcjtMwOAkt2oYfxcHgjdD682OtrAYm1xPMwwnd
fDHT6GV5VRQ0cWKETIBiLHiuljI6azR38KCPNlIWyp23E1IzN4W+41Ait0MpzEvK0sbYh9Ypq7WN
+uGtwQt3MK3vdyl1ZudcxEOP1oKc+m+lu0QHf4LcQBpMzDwjJHQPBpv4Uiu/BSGp6rpilXstgW+a
6PstUmXoAlt8NHgeshQloyvIatjnpvedHQ9hKYsARzO4lCLS1qJsvyyqme6IYvJbFTftdqogspV0
MNxeEuRy89PI8+it9aoRxQKt70xv7P3Q1tNlJXOB7EXXVmShPwfqcMS3caJ1aIoQAN2wGym7u6L0
1ZQCBC0PATgHwxl0fuUD3GPsk4gMLEJ4V8MZp+zcfYjAhu1tQ3OFVjDbRKzuYdtat8WmAXaDIBdU
5txth2Lr6Kh5wpwWUsU4yK80kmiG6lEBviEMJq+szDG46hR7t3HqVRCr9hpOFON5lVP/y+Kx4iYg
tbpvqt6n6Zw3S4wjL4peRV7BGwu6uMjFBbLsxFWePiu7OTZpjcZSf0GMbzbx5JUXbkwh80eqUlg8
g6pczXbWZOMr218oAYWIZHSsXjmwv3CA002Q2+g7UF7sOLTbAhar3wNwTb/JERgAPF2drgLOiFMo
LarO4Bzu4GqYLItvU8lL7y5v6DKkeGthcYqBWUdtS58TRFwTNThxcsLQSBjcLrxrlxHZFdL9UuxE
1amNDysdPKQYnmAuRvMaHIWlJhVswVqH8SuP4xHdEuqXAEtABdLhvuZgGp+FrZbuZQW5AGWTFsd+
MWSA2d1y7bVU4OCKWqgewnXL7Vx6Ww/Y492mHhRjWTxQjEXvrIe0+Pvvkf4P2jXvYPfTBtgcNlEn
AfSr/snU3zr/lZNPCFgfLAFHcoggQpUNs0unPPvI9xo35hR6N/qrQ5FcCOTe6//4MvDtMTSjfZyG
YHu97x70yg/yvISeDgZgEjPiseNI8fhnMhMf9NTQSPNBc0DbFVZYJ335tpiD0aMYsT0O7oAfl1Wr
6Wt8QR6OU70tZseRK6ZgMf/+4j7oOkVghzg0wow35AVO72BVc+tNAuftkRw+3EIAIkVCmRZbiM9s
u09E+j5cDVeIPgwoc7CCOLmXlRfldES4wADdkWDhOYkEVQUVxiZciyL5jJJ+bAi+bwBHYCxjGgri
IcfZoZNWUy0V6SgG5BMEraaaE6c5p8NrBe43cw/uuHzSFz3+9ifLHUW8oMqNHqyDovD9m+J644wt
BUqZltCbafkhD+R51NRZPHVA1Jrb3z+74xvxu+VO9lc1MD8PO6mSSkr2HZPM/Y51dtkElNjbIgKY
H1SVdyG8QO25AV75++U/uLm4WlARIUCAOdZTNqLwbB9NC64WoMJmRFlQOYh4YThkQgZnJa33k6s/
6XR/fMl/r3nCdMpJ7zRjjjX/HGUYtnZdbIfPVTN/7QBjDBpMdxiuo/3rnr6nDnUHBx680FVAp2cl
b4YrTChlfhag4Z0tD+EWEmmfUPk+XhLcW9AtYCIQnbyr3uINpuZobgfxpekxEuJ9/f3z+vDtPJJ7
/1rgpL9cjsTlZMaIjoH0PSV3E6dZ3+3D9lrO/ic74YPuMji+6JNBdhw6Vr8ETV347ujmXCbOhl/M
q2UHBwZw0rLjeJdOjwMoFWTm2I78Gaz/69v03/ytufrz9e///T/487emnYFmFMPJH/992b6p20G/
vQ3nL+3/HH/0f//p+x/897n4ppu++T6c/qt3P4Tv/2v97GV4efeHlRrEMF+bNwDCb72phx8L4Dc9
/sv/64f/ePvxLXdz+/avP741Rg3Hb+OQOfjjr492r//6A16MPz3v4/f/9eHFi8TP3b2o5UUJcFT+
/Lb//ZG3l3741x++808ADpiVBlcZ/E0oKP7xD/t2/MSN/3nkqkLbDALVoJnH+ARlzlD86w/i/BNy
+TiK4Grp4ycx8IWXpm/Mjw8p/ScD+/6ojQZ9awgYRn/8/6t/95z+fm7/UEZeNVDy6PELRe/JVPC0
hsIbDgUwSij0hjGo+z56qinkgUWBlESNXsod6eqwXrdt0PXbUVrtP4ZMDJjvRpPKT9QQxkPmjw17
IGw2QxZjSBTKbHXgT68LGvp6zfWkAIY6kyGPPlrhZFXEnbBZPkMB8TYemWyf867i7TaemiW8mvW4
oO08dv6Qr1UMB/nv+TIOGBEMHNn2QHw0QwWda/Z1YTFpzhzFuigB/CAAQZN4GY60m0n7PIHLInqI
M2/kdNGNOp8TWfgqTrQH9ONRkdhFfm8xh78xWg+PQRi0d20LCuy+qpQL3fPCFxc1A2Cyq9UAJAJb
urwnwTLvUefhQCF5VMuN3/don0wUtLck4k5+26EFeXQU4P1jQIccSfaYQ6NLI91Du3Qi0ZoWR6Qc
bl0UZ0WA0akZ3VRZS/1QSundAC2wt2Uj8y8Tev/1RlNRpsTRwXWhtAHmSiMpE8G7Bgr7IZ90shBr
RoiC1+1eQlTyxXS+/xrNIblyWFOYpASs2SYDBmvXdVjApN1Ffp/KwING6DxMcsMkDOtpSHhWqajJ
PK6igweb8ChxCohyNJajWlZ9CFDQ13e8Xegabf8YrQUaixenpv0NJlPK7raJ++Fr16lqTNDphRLw
1EBBL2ym6cEWJRCLjizfZMDMmbC63Tqz7WRmdXyMS3VfPyNfITKdVO7QNePGqwBREHPFKiKhgak1
qCMjsB8/FSr0v9Z57Fx4KmjzZEJDHnbEOheXnSPa75ahjEniwnWgcGenFgYPzPZzMvUl7DpiXs1X
njP7+8mWVZOqcGJo44Xly9zF5FJbVjx5VV0A5OqYJ1dtO9k9xWVesangJh2JM+594JAAMV2hdioc
UJZ2FgNrdS0nnnWNVVf5WKq0g7/0qjQxXStWjNt2pMuYFOEU33TFXO6UbOcda6gD0xin3Uhqip3j
WP4lWEKa5lHvrYlto43BUN8FyjW7b1F/bRaU4XAkILHZ09mi2yNKrr7NSCRHdLRC9eS5xgGQhtE8
lvR1JDDrhz6/TQtI/Yf7NjKkTXr0Ls7gcQno3dPeyg2BcXv1ND5HlIwk1ZVwi03scnTKyqlFq8UI
gDdkrPqtD7xtv+R5A/Tfp+26HycO2El6FlM4xHhBZjDgXOwYsq5Hly0A5ZelhNeGgMDJq0NHSGCI
Qk7R2htHfis8RmgSLALbJtFoP9R7DYvWfs+iAropdKhiiCD0xMZQim/4sRtV1fHD7PeG3zlUqXnt
aj51e3h98OUSoMhkM4uUekoWONSB7ieL/MZv2sg7Axo+sS+jWFxnC6ysY+u55EDChRtOMD9cFKpX
auPOghlUVv2mBnYfrvBAnYkm6Jc2YCfktR9neg7mG4KCZUmjYRzHuwJtFJhI96ZqLyKghTqJc+lG
V7DVIaCrlRF68OjOeqP9OhYVSCSmX6KHsQiVXGnKw9fIAq95AY0BQqyjXJZx3VM5odVLRN2FgIro
3CYOyuUaxB+XBhms1jhPgrB2+C7u0aFbz6ZDfnR0JysyvIlOlQXCd8lqnGQc3VlX010M3kCcYdrS
guzlAO0btmDpCIP2nrBCYwh9HrkDWMKngq1s5wccEWGuxdosQpm1cAyaE1U0FQyum+CMpLTWbHlw
Rw0HIcAhOpJrIiaflJvINAHUAxG31cjm51whfKuVhrsAgEZ0Z0bgg5D51UtqWoSRRNYDJmUhkqyh
B9Ss4fg9RlezuzT03qW9CtdjO5RfiwGohEhUEFpxG+ZUeZtR+CIGeacOzWuH6sbd8Qpcly+qiEz7
4swNiW4ZW2Swg5FarrLcjrRbj2RainVAmhJc79aWNumi0d+itoh1BrpAMOgkIhRARW0EqAwYwPPV
DS0qPiVMohs8OFHHVpxj1vvG2I6250BU4wj9r77JMfEX2ihtu7x2dugbFx14vALdynDpfJLOxYKS
D3mv+z0C6QQsHz7M8NHteeAhLnAIueKcbuT9bAUa/3MTtmavcuV2d+GytM16ISU04nxnJPP9OLfG
rnUcBH02xjoHEXrxKnEZl+jIIEaWIWCTyPYOSA1l5+gNVw7YAEmgAXVn9RIDgR9HtJW3nbfAAzGF
jP3i3OfwWS13KKVYfaDo3GFeGkKtCw4tP+g0QHPVBxJbZXB19KWHuR89gKJUwM9Dc1PfN+Mw0YML
uUiQldC4DuV2QI+CXkelw4ZNaONyeZy0Qa8hEaMX1VdRKFy3zbolt0GRgrmmsGcMjHkttCd8WeDN
Q8tRGJbIvooGhHKEnvFpQkAuCCBZP1IXissgzKqCQiMCk/5AfikilbNzLR1Xwgalj5Z7H/tArRTo
UGHXleD4lS0d9o5jwihBBHO8a7AGliBtwnJp0Vv3ubqDV5Vq0ho4ZnyBPIXxtTdpzraFLsL8xshc
Nnemk960BhePX0jHycuzeVyOj3KUI07qssVwO3wAoNF00IsGj8tnvZkTCy5J/1ZaOIuv4qWp5RkE
dpbpG9KGBrpEekBQggFYJ1OoRvgiNaQAMyAiVYHNvjTwJy4qQHgGnXfBoj2os2hrGG+MvR3ihx3e
CIBk64IzZV+kcbMah4rXpY7y5LLJ4fVUZ9B0YvM+LPsp38+QGYm3Ayh0bFvVZczW7iiB33meKYJn
DRkHPxnaXpGzSE4+38Z4lXHzKHc9oHmdCtPRdGhoLejRI1TEtj6+3TwoXlrsFOdZLHnkTmBnyOOR
7MUClnvSTOF11XNS4+VpTIWu+2SvJagddRbS3K22TQEQCpsTtI3EjdAeRy6XM/icqiqewQvy5byq
hkFOK3Tbke9B4apmIHH08HSiJd6aTDZWxmlc4hxIvRqMkF0/zHGznbomf4vd6VPBwx9qwX/jA0io
j8m8AzUwGqJOx1TE+4R6tq0pAzEbEIqhBIE+GbIYNHSvhmADQQWvTOWU5F/iVZex6/msXsHq0N9x
vXH0lNTR6jNht/cF7i+/zqk5Jgj6DWEURBOkUmsNhiZA8uSnkuevouLnIuI9hvbXEqhSoGPkQbDu
lLitg6YB/mLxKubV1nefegDwMZQ+yGeCVx8tBOEuB7YokBOCPuL7W0vmGQyCGC1zz1CcvUDMJNu6
Ub4q5CdV+3uE889L+nklVGc/c5e9Ekpk6BuCY0Z42g8emF73pRKfYDkns0h/LYNSDwUYxAt/kQ1C
rRS17ViZH+os3Y3GPDVmc5+m1dFx035Vm88G5D56G/B+otgD4RLyQSfVHsZZ5qiLBUhpsOwuqzBZ
6Gdg4y+3DuL2cArALB9gHFzXCaJChyiwAUIHphYxAQKjC1CE9uJanAO0D/1VdwXt3vN6s3wCy320
bOTHPkBjEOB+FdVVOLzYwnqcaRbtgvOlHrIq+Gy0/0c5/G534+p+XubkxWjAEVYTwTJHh/AFMv71
5XiAZFHSn40bfkvu/sOtxX5YL2CMGiqQlJ1W5zXks2xjlj5R1F9BJWJrDKy76VM0u7vfr/Qep8Kr
iJU8Cn2iCFAFdDRPwhaBk9VMeotpHddD2zfIlrhaG/C3IQ2RLEX9GVR1vFHvbySF/AI7Cr4AHaPh
yV4emjk0gh3pz/1KXnjbIpuPzp1Tqi7oi1x/ql732XonDw67OWjrBesVJj3a8RWZTKENBAeWvZuJ
9Wdh92QK6s/7+fP1new0Nci2LIGiJWYPXtlOHNS6WPN7Zwevl7MRG9xN1Hl53x2mT5S7ftnieJA/
L3z8/Kexi7xDy2bKcaE6h1E3DcGU/2za+oNd8H6Nkz1eLcRUkcEa6MuuQa5KHHluYF8zk8xxrkN4
PNC3yVtW+QAn5jzeCf+Tt/VE6/fX23s8Kn66yjjgYwV1FJCwF40eKcCf+rp3kKPHNzY6zyeMg8QZ
ISL5/S75Ncpghhk9BvwXM9MY4Hm/LIl9FFh+A2qZ+yVokEAHT56ePtkb7yH+P6/t50VOnuAci1n1
CtgXD2Aym+ttxEqgWC13kYoHl4Y3a7fo17+/so9eG4ROdFHQj/J/maCX3O9R2eDKWniKRd2zN93/
foGPb93fC5xswLABeQZzeX2SQ68hvkO7FVYnn7z7HwQxBDL4LEGqBwq9wfHzn94KHEe8rnPYOXMl
kqJEtQqTyBJdXQX26FQ8/sdX9G61k8E4sjRzG1LZwwpOPoIbvC6XIlVddf37ZY6R9yRSIjhjBg/i
PGhTnh6o6ILWs09qQKGSbisXhSgVHUg4dbAPCApYGnb1ZsjHg7LN5vdLf/BSoDcJ5YujgS+UrE5e
964QfV2UyNVjG2RMgQMJqsh/uATSEXq0+gCUjbGc0ynKsQ01QGL0dlvhQc0pEMOaVvyzrtkvL8bJ
Kicv34Bh/SKEBHnig0mUYAesna5NMdeSkd68gd/1yTP7ZQsf1wN0ifZB5GMS+yRANhSsa0ZQBIB8
yw4WvQeM2MRBVsAIfM0KKGZVjmSpdRz2ySNzP3hmxwVBwYaa7q8pw9DDcIeMroZUQLAOHuV+vBUr
2FN8y3fL1ruYts3z0dsE02rVFU/VHniKv/Hz1H428/7ZL3L8/KfNiNGHBuxgCpB+/m6WWzD1/sM3
57gpMF2I6WzUBNDpef/9k3VHEsYI/4BZE+l9C/3PkpSPr+DvFU7emhCElNnNgSe31Y1g9xKTcr+/
hJPO/I9Q/2MelKHviZbdKf1A2MmvwEQ/UlbMlHmhOffJtF1EjdGe+Ji/Xo8NP4c4OMZ5SnbgFb/V
w/Ly+9/il7IKNxLdVj+MKPjoUJJ7fyPpbKahhoUHoFq5UstDNMBPbAE9Mv6k2frLLjxZ6CRgilwX
zRhivJeUzz1c29n4vQY5M4yApH3//TV9ttRJOsuDTjDAbTox6nszID0gl7WFMHL1ODhPv1/ql73+
/qrcY4ftp/ecdSAo9ZDIS7wqPzDQGjXTKe/OhxYIjnVBiP2EtPLRawmVG3AeQFxBMXcSXIKG887x
sWA33kj3jXiPv7+gD05qKBCAnII1MC96Sr0J2zjkGL/VIIOCfXjZ8Zeh/PTNPx4dJ6caFvEQIWHw
dDzd3t+1uJwHafmIBzRm8wUajmee4Ju4QkYHx54SA/uRc5jM2s4dQB+eflKmfngPf1r+JH8EGVSC
3gRW/xL3iet+b9inHJ+Pb+PfV3iyreIiAAyIGVzImmAOqr9mj/xaIPLyu+GBrqqsDjLQ5T/JHT+7
rpMtVpB5cpSPRf8fc+exHjeWtOkrwj/wZguTmXSiSFGU2eCRK3jvcfXzQtXTzURiEq2azWxqUdXN
yHNwTJyIz4Tmzyr/0vh7uf9WAM4JUESUjjjAVt8tqcO8FdJlD6f9k5/Boy30nfW9NXFvQ6y+TduG
SS/S0rX98LMo3snBuzZ//tMlTg2Jm1lc6gWXarzw1OKp0xKOPCtzuuo+NhsHrfadj3E5kPMoq4Ek
eZT2YEMp5vSKM0GmgAjPk+z79bGs5BuXS2QJg36OCFpOv2jh+6LcJ4MRM18P8Ut6k7zWqKQvKm/0
ZrSn3gtP41E87TkaXp6w51GXhfLm2Bvpq9LgWwYHEUTJdU8OoXOld7IAaQo58+uDvDxkz6Otlh32
OKUO2B9lCD9161n3yiR7iMqXpnpEWQA0d7zzwrxc5wskAjEWhZ4NqJrV7m3DQKQ121V22X1SxudZ
/jNnnL+/Gh+O0h9a7JdVU6GxLHTQCKCp1Y3KO0XoI0rU/s7EbaxB6nxg8cDkbehdzqPUQ6qgjoNS
beSKjfGzadMP1aAf/vgD8XLENpqUU9VRsTlfDnmT6Okw0OKspAdN9712Gr05fPQnyQ7V8GTW+s7m
WjbP+QVCv3NRlzMgkINBXQXU6kE365YsQh3MzGsTOMIFegNHGXHnY4J0WrYzk8sfvBJQXd3zUhcg
MLEoAcTBq1Z9aNNHEzLWgE9aBZs8GSH6N9rOIC9XIfIy8oLbVEF/U1I9n9UeSIBG47JEBeKjoXxt
UZi//tkuS9AGEXgvm2CKwLOs635NTBrQYIptI09wkL3qGP0SbzpXPfy2InOMmz8uQZ8HXJvNl0Jr
IK+5tLWnEhx05wT6zsPgcsmfDWndJhisKDCjkgjZKChoWPcdD7GuTKfKK+Dj/PmNSDgDKJexHMIo
HZ5/I2Uhx4YWMxgL47tGN25DLd454i9Pv7MQ66VXjmUY+iohwrD5Jg2zm8d5daqa5LM/BDdVr76W
ZfNjZ2VsTSOSitgLmPjA08M+H5fVaR2Ap461Z5tPKlafbva1v7O8xVI8ie3522JtsLc6Lm8Vyutv
gq4mE4LzEOVL0CzW7Z76HaeWlwZgscbHxqx2xIA33l9vw/GKPB9jXUyBWZTsrzipQOV30o2ol89+
ByspEeySl3GRW58nIXsZKr1CQSIDeJNnO2fn5kzTLpRpyiCVry2nwJurNNcrWtcNvyKqf9X9ezRT
M/hf1z/n1hJS38RYnSQlKCudfJuCYqIoNsgF1Wb96Kh4Wwe8zLA57ebSrnTr+OdxKZmqdC8AQtIf
PB+bninF1EgpWpkygLVEfIRKfBQyDUFLP3Xa5jXKP/95RPYhJUwuBWqZq9mclN5P4GeUdhf1YHA+
yFno0Ps+wX68nfvJRfjndD3i1jLCcY7GE/kwecraqKvW5qKCEAHAypu8+Efy1XQN9Jwmd34QRXtP
cG9jj6CqRH8ZHKhJCWSVmvRJUM/jyB6p88c5+ZLp5o2s/lLCv6RI21mZG/cPy1FhZeLgwOBWoXxN
UNSx5+ABppP+Fci6/wke2fh8ff72oqxOGqipSuBPROmNwWkZmGrVe59oa9J0vHaMpdt0qeJbSXLV
603NtQNpGs6zDgbFBhzV+K7a1JrghHMzx0+mHyTWiwFtqXhpK2ikx2mQp4YkI5g+tmZUWMcCCPdP
ijaF4bVmoea3taJCh9dmJZV3rv/LHEfHHkxk9kU0GC5MyudIyg1JQEK3mkvXNN6BmTvNZeRM085h
vxFIRhFdgrUBaYN3+fkuzeDHUnUF6yNg5DQC1wUad5qb4YiJwc5BdJlG6TKXCh0UoNGUfFdluzjM
5DoZUL2uDf0wAdFIo+6UadJrr04HuLN213ZPEzIm19fYRscIeLNJk90U6YCJ65JsLxuRIKULa/4o
fC7x52mRJJxfW+Dw1yNtzSXTSFEOeXRJWc/lGBhQxGUCBb3pHzR1ES6adWg2sd+eemuS3OvxLm8P
5ORw7eN4JfEGhHH+7TSwaKpUCXAXGrx5w88Yh9hDuFMv2RiUgtI2pK8lDsr550FGa0qLydRzO8rG
/htXyIjsRaQ65owWkBYHO2PaCof28VJ8wtLxogQFO9UQk4lwk1pNxzCRmg9czomLfb34qZhbaWej
XZ5AYDBUvhdvvUVUf3U7Qv3Hj9dA2Ani3OssDe/loAl3YlyeQAvBZOGY0RTQYASspnCM4wk4In6b
KMggYNBgPKKLYMutwEJvgDvxW+krzYfrq2NrZGCS6EXQF7t8x1Ya6nB+pcAXEsoX0MXPvSzuNDv2
QqyOb3kENjz0hEi0+FaN9XvNSHYYSJdrHMfaJTeCWyqyxFf3UJ71ZlhINLJ58SHHX941agL67OOf
zpWBTwuFFBo3C/tidTQ1MrI8pkQlsPe1D+oEe53HZL6ztC9nSwOeosL7kE2TzGi11JLMjHmLmPAz
M/GUz9FBmHa+xzLf5w9VFNB5jwDIkn9jcc4XmqIW+ayVQWmj+eL1Eh9GFvPxZmyL7349H1pzxolX
mv782OP9w2Uli2jXUm04j5pbPuoeZlwC+9MekuKTHn7szGdB2yvMXC4FOlsSxnlgYuhNrlOSlq5S
KknEKSEWV+m7Rsq9avzr+kq4PH9YCUvHFddnA0Tbar0NKGha5cRKsIb4AbjTUxAhrNaHXxvQk9dD
KRuxlsyfeiop1uXZ4/dGO1Vmt2hDpLL5QFNZoqI2Wb1f3ERC1fpulym+zLujh+AAEntoaTUUSL5I
RV0CaVfKaTyhNdW/Np1lCK9zI4fTXW0Vs+hROjdqTxgN0bDb0BBktxoLE08sQ5/GwyRGbf8ohibC
h1Tqp8AZG2SpHEOMK+ld3yPu50KFzgJbkrvu15hbQvCOUyxx0kpI9UPYtWN1gsVrzo5WAPq1FamM
xJMP0LXceatdrmqg1tTjODu5WCFAna8vdOUMXZnhwfijrDgC5C5Hn+T7OolhxtOtglKk27mJI8r1
77PSXl8KdVxCID4oruKPc6Hzi/CcpeX9tHB1lYN27xdO8bH8RAfVpQPzPvkccy05e1LQl5cFUamw
Y+6i0EpenxJVHxTxOKAyM4miW6S16/fZjSZDTW9z1YWF8aen0u+X0gKZwMt2YRCez65G4oQmQgLN
AIZ/IsPd2en9XaxyAkBZE2kpUYyEHn8eoGxmPzOTiGJZZx5Vt48+tOV9DDh952tdTNwSB7olinvq
gnJc3bIIz4wN2CBcXT+H7+Vv9Yf5DtXV2JWOPYzuAiMAAADTd+tmzxpnc4BvAi/n/ptHPCo7Rhgg
xwfafoKj2D7UA+KMTeLJQrZz1Moyf+vshF8NcnWHFKiBaPJALPVJR/zi0DyID9UveTyiFysARpw+
W8f4pJ6mO/hKou9kSHvYED93Fs0lDuz376BwoUI+ES+2hjSnU4OOAsRyFLBsxNiP2TH/lJ9ar7kJ
PkeHvZfvxdm/irfMy5s5HhGP6UPwMEAKuF/Q0M1UDD7CnWFdnDSrKKsllKkTaHdk4exIXCQgbF15
qEDeLJtjqSgUf4yfXuLRixTJb8A2L1TQt6NqW8DTY8ifx8QEupl5N1ud14iWMyf66fr22JzAN6FW
QxOgolnGxNDkGWxK+AHuk1MkL/9vQVY7AU0FcVaWINH0xRC/UUN0QBRcj7G59HT8Iii3IBhOOeR8
0rqmaJuwI0h6U97IXub5N8bD4CoOWr6n/8LHdpmZ9ZZ7E89aVQpHmFxmIHF+GZWrHv0jL8gH8b34
gTalcERA9yC9vz7CrU/1NuDqwBSpygZVzgD1+q8aRSLMl13IcTtrfW8e14tPjQOrCk3Ghf556CAz
dYIJ9A3h0IMCTjtw1efrw7qslbHa345rtQT7hDpa2TOuv90i4Akc6rvSwwuDSdyznLnsja6irdYi
KktKV49EW3w5E694KF+su/hgeZgtPwumw2sCmzQ0Gq+Pcvmzl6vF4J4DwXUp1a+gw2o08bJa/JtM
s+wp++NXP3ol9PUWZ8lFXV1fHRrdFKZBkapAfGMUcMxPczkcEjhD18ex8i0h+VmFWX2tOEoK2fcJ
g4BSptiQVEQqyHJ+pzeKAMO0t56UAcf7ivKVM8ayhF5iDfishCu409bZuGAp3S0AVXph/LDVp5y1
KJ8LchS74tDSQaQH6jP/O7tFHOb6qC85PMuo34Ra3a/oB4eiPxCqdf0n5OTRAS1lW3VYQI7gIKQ+
B7bqNhg8K6/z0+z49vSSHdJfe2iOreUL8h83LpqqtKPXaWAdJUrYAVSw1a+xbC8GBf77oXWld4Ll
ha/FzWI6icDtjHiusbOEV2ISf396bF2o/8LkJvzqhFUhoKc5ZRiUN23ENMeD7CC1rzsRJgmqi2Lz
rRocFxO5/S7Qxvbh/QUgDhYJfTVzWQpv7nl1bDMEZpl/PS9vQklFuL7e+caXjU++MQGADi48GADD
5zESdZjFKWZ40y0WQG7ydTz59/Hr341PBKPQT3SvL6uNE51qPQ60CEJwelurCTWqxOp7v4e5N+Ex
0T2kymc/fLkeY2uTaAzKoBAIWNhYbRKl9RW5tlq0pyzNqZGwVIavge6FiriTSWx9oreBVlskNJJJ
wUaJwdTajRxLsz1Jhb6zBrdm7G2Q1TpAVNjILZnRREGMyuD8UdWsgzpoH65P2mYYiUr7Qtxbio7n
S6Ft0gohyyaxO0sgZ1dCBGMncIlho+4MaPPzULwAS83DDvf280g856kOd0RSkuem6E8i2n39T2O3
cXBZ7WZ1453570CrdSD4ajTAU8AVmHtPOyXH8VY4xjh87xFdFi2S9VWHIAkAUpVSN1Jaq4Ug4VA3
NYseahRHcfrOUGNjcrvYmk+Idhv3JeLgxaNMQRyTBn0s71s/XYQMOqt+yGQIone1MPj38Kb1L+XU
Wx/CQC540SgRHllZYZlu2+NwVhd6DZKkyPKvM2peT4i9T3jB55EfvJuLXsIH1MQDgn9jpgU9m0w5
tWpeDo4SNBnyBohpUksOZQkgQCPKnjoL7SczoAeBhkkHvVRHgvFJDnVIi9h01eBltMDInLpKxB8Q
p3lmYWRMZT1Fi8/wTPQsVQioJiGHtC1GipL5ODt1HDfPra77DzmDxZ9Hj5I7qevTmMqIgWVVNGW0
Pqa4wZ2wE1uy8D9fyrgFqvRVgHTgKnq+wCx0UBQdKUU7MmEdi4Een+Z2eAqzVth5hG4dAIjHcJTR
N7IuIO6I5SpWrxGplkvxZ61Eo3jTjnKm7pR+Nw9qk4wRRscCllrvmTb2A8FquQPHg38020PzMfrY
2tKtflDv5O9B4IbePzmpTYq0lJp/V1JXyX4bay2XhpEg1ILAZ2/F+a2JooonJ8P84/oH29ypC1dY
w/4OOtxFYQRusu5jlw3QTD5kqvS+74yHwo9v8674IAXZJ9NIjqUe3dG72ksit74hCDck9MhRRfof
56tFiGKRMiHZndT37wssAyD/79R9NkJw2cEesagNL8vyPATXYdyJAtes0bH3wsW4w/wHVzkxfnc3
FkbAujQYzQM6BQhL8KQIX+TBbcE/kqbdFPcI4gtHzUkOu66wG3cGgUCq0JYAO7UGzbd5VkGXZFwY
lzff+vfKnfAO3LfmwZl3si/Sx/ipu0s+XV8sm5PJ851GlUx9fw0HQz0DiRSRgXaK9VQh3GxkxU7z
YPnkq5cLNUcJbC9lbdT7Vt8rD+fUUCZ8FUwLYyRtSgV7UNBAEELlLkfz+WiW8/P1UW1NJdeHDgWB
9wym0udLZIykJO4SFA3oQX/joL8F8Io6RI6Mw/VAm2MjhkH/d0O3chCoGpszwpyR0SBrMyNHj6bR
N6FIn6U27zypmXbeLJtDo/Vm0PTjHbhuOldWiAVBymyC8EGZeb6PLSw/uPivD2zjDqZp/58wqzxJ
blDFmXQyS1RuH2atR/HALyq3BgqJ5m+ZHK6H23qWQBRR+Fi/oZfrM2teODlVR/IXZK74F6W/0dVf
lz33Ix1cfF8gqwVO/4C7385W35rPt4Hl86UiirM+tT2BDR8NoqA1Y7c3o8dQDndmdGunvQ20StSs
oK6auSZQqAkHeTBMe270wr0+j5dcrcUd7c08Lr/izTsHEJMcAXdIMGVL3pmYe7mWq+DnPrqqY5l2
+jN1A093i/tAdVTVw5j3W+EGof1fnGfbAwbCiNgqXYA1DlSrNTSlM37K3IORmrMc8W2lvWs7jURF
Lj7Vav0zkTEgw26r8PIcH0fkZ/oEOyqpiAJa2fnOKlueQ+uTSKd68q9ftAaK9s2oyyW+GFjNRyfS
uZN2lLx9k8+tQ4E8hgSWZAZEyur0kTUMTFKVvYNkHf4e7bFXHrPORAZGoWO2c9tvzvKbYOb5Bw8w
3R5akWAyUnk1ndmCJ9r1RbW5RWix0LY0F8DL8t/frCmkhtUAIzOeGNMn32rcNPS9OZ52Ps5WFIMH
DK/YRb5wzRHqomJEFKnkxJlPuI3YyeJ4hGnM9bEs59Z6CbyNspouQUv82uqIMqhlhcaVAFw+zCb9
aVDC8EHkBNo5X7YD8kjH9FUk3VwlfmZitIVUFyREYXEzac29ElBi6QTP6KYdlstmqKUXZtB7XSQX
zr8TgkOTKWALBg46qbxWypAFbIpEP0hzQf+Xdma7d3ou03U+nYokAuYFfAJnkvfaeUjgoXEdmph8
maAja9a4LkyHshvRwKq9NJdv8QXYmdDfw7iIaakcKEuSe6Hz4A9Fr4pxSp70oY8wtnUmJEHqd5MF
A9WzPmUPmmc+Zi9B41o5UM1DBsiZK/Jj9GEvZVuP3qCbj1wQPjsLK/diyaqpLKDst4A0y9jG+6uz
bnt5tDNdQLQSy8O9xvF6i6zjrRav3E5xFvYUC5NZdpUGNcwvgvGnBYV1kNUnLZJkGoAJlrZv+c/y
FJ8kdbiN2vxdFes7meHO/P1WEn1zsLRqJcWwTEBpWvp70xSwy5OOTeofhqY6gPb7MA/6zttvfVwi
tmIt+5+DmYSUIt35gi2rpBRUJWFJDNUBmOgP3yy/XD9iLr8Sjy7U4XhXctFcSPDw4oQvnWvACsLp
UY7bjgVhfNfQ47se53IoBFgQwtRzIWqtX7HNJLYl1dzMLkBJ1FyqpjXu7LX1ibKcI29DLD/hzQeK
umHKGk3OQHEbnlEPJ5WidRtgPmkln6+P5iIDXMdafZm8rnSxQ0vsNygi+2bZoVPcBrcIhEYvMAYc
1A/z/6bjvDfG5b+/GSPS3m0MmBuFuJpsKTqVj9nRv+/vaMpajvaEbN8tFnYy3sjHnRFvf0D0F+g2
8s+1UAHKrmOQdMzuovxTPedu/JiKtvLQeuqhPqYP1Fv3yhAXzbm/Z/k/MVfprhmNBmKlxFy86jEX
PZLunjSPnouDFeiN8fP6GDcnV4YQqaDfvpBZzic3kltNy5cFZLatO83aQVX8j/jknep8T1linXX9
vvN4D9G/BQIH6fw8lGhFaRYKgJ5KVcvfG0H2QD/Ameb0ZxTnyJV2g+VeH9zGRodjvzQUoLJIF9It
CMNKhZnV6OgayNqWNZeAmuZPWag33vVIG9MIyAXEtqFQ0+HoOh9bnagp8npEwgbdbnQNF7/QDfPA
jadhZ1C/yeVvr1fmEVw4pV5QsjQy1qWP3kqnPjEX+y9n8Pqb+rEAghEftMOinJ444gdKrUcUtwAt
YbpyV52uD3VjU7wNv86XihZYPP5QmR0E6eyFRae4uLZEOzfP1qejoQGocBGo4ul+PqFS5+sYAwXU
eEXrp1WOGkSc9B5R0z2ZkK0vRwWJe2ABfEkXjYCikYzaRKOziLoDPrQncdFt7qrw1Uy0PSD81u5W
gQMvKE0R2PHvyuCbs0wZWxOVQ6IJJ/3Wx37nNnTrU37KbmhCSbb4SYp38ukLLNuyXN6GXC3NEpmC
BhWKpfk+usO7prIx3wQf5Tb3BcJskNLxJr7by7w2NvtZ1NUxluTYWRk4gtlGxI0kKPPLqIp36hy+
Wung5MNs7OTWFzXjv8eJCzaEBtrj6+eJFHWjWKm/xzkf9NvF1723GxcXAU+2RXu/Y6ksY1hvRAQN
/h1xle2pGAHxjYko3gqfs290MJzAiz7mHyzPerC84tg9mDfha/qq3Pq2bDPTTumGL4qNzIdLf+Nj
+EtGEnvnKNrcOW9+1So91JtJG3CNwoa1fLLKz7VSHvD93jkENj8vEHOAitArLkTqjDkKCr0lSDjQ
KcaEWqfRMcRfpuFTnewhKzZHBOCBuV6gxus7CnvGbrYEk7YDhnZjVjlm8jG26n+yUUzegYpEC9y4
QDNnA+rIcfj7c2qHufKiWzTTPeCYh8nNvRZKgtt8+tPmDasWLJ2+9AZRD7poSeME1taiPhMl1B0D
06Ve1ezAbHcujY1Dm3YDeDMFXvjS5Dg/TithCHw0xjjlUvOLMSffiyj7eP1e2PhKAJoXoD6jgBO7
ekf7TVNHFSrVdqlRrQr/EmoaYOPL9SBbSaiBCQIzBnkJnurqXhCsoGj8Tl72XHSqMfgunPZe9dLH
6Nh67bf6HW5qw81wt/eddgMvM/zm5J7x8kP3nsC/IcEIp+efDUCYaogAO/zY4qY6oFRvq/17/7n4
vjPq5SRZnTQGfSkUuZAnICta7ekIk+Ekr6WUuph2ML5nt90zpu4wSqZbwYkc8SC7feHgwY6cfEil
9M9XD0xO8Ip0GckU13ULHwHMoqVLgLOfhuuXOOSki/Pr9UFuLFE2OBLIyMPwVl8//BJmD/gURoFG
o9nIEznAQXa2+DJN62l8G2LJBd58w6DSscSzoEz9RobdopB1UA/iae/dsLUTqMRR/JcUlOHXDdkK
YyJD7HEjsDKjcmo19hosp/UyE3bGs7koSV7QCpBBCqnrlBrPszTuQgY03Nb3C5DPf5GecVPuHdw3
bKzLfoUfw4dhT+dmax7Z5RxZ+BIhGbRajkid4S6p1KmdlHfLeYzYm1PqyPyHd3it2HkUedrY/Pzz
9fEmqLE6X5phzJtArWhzNx+l+MlXip239NYCXDANSKhhpHPB0jGxwS4igc+mxtMd2+H9IGTizhfb
uDcB+S9HMciTBWN1vgIbRM6bQizYyI3/3m++4qnGVuqdfkbEJf0H7x+ePgsJG9cxNtayUN+s9xLl
/Koz0AQFdSHjeGu9FGlVHsxsen/921yg07nGQB8YsBEBILAsVisCUXyZiwvTxfx+vldO5vv0O610
9cbnDjhRSnWim+a+OiSH9KPSusrP4da4D3cuoI1MnkfewgBYfgLOZ+ejHS0f+0GJ0VppGDxqMPox
5hB0OcJCOsy/hY1s7KnFbSXXsJKQ/eONAs9h3TrFmCVKogRdS/0JbnH8M3Tq5fI7ZUjxkDfcG+NN
4go34fH6fG8O9U1Y+XyoOX6FLFbCLn5nNMLQRXUG7a/gT5mEvz/rQnNHMkHRIWGdx5kGUS1EPwAF
L8LC6Vuxw5i2i3aSyY3zkraFhjcScdgcqyhYLMDvMRnNIIjvrVa/VWfpPlCkD9cnbSsMYieoAwCS
u5Q9GcRRxV1Vo4PZAMZTzehXmLaGTdF9hzi7cZBQ+UYFjAIjTYX1S2QOMiXsly5WJt+iq2/rxl5X
+zIC7+KFnI+OJkzZNa80C0etFKMYsMr80ipP4KauT9XGY4oA3MPsIpLhy/78iKGBaEaJ3R9AVjjB
rTra8aE+aQ8YCJ6kxAsOe2taWj7z+e1MTLoGKNxpFJXXOarcB7Ge5gwKzYYfyzn/nNBnojb7Ln2s
Pw2H8l39FSWX4tG864K7fRL3BfqV+tfZD1jllnU51ENb8gO0x8GLTvMNTaHio/mecvfBOnYv/TF7
jB7N5z2NxMvdfB53+dpvjum5NxupzIgbwbqLzV9oKbmYOzidvIuAvbx/zkOtboREhlKrLkPUn8yj
7AzHnBfVd+s5/D462m33Uj5Fj8V34WXaObAu99553FXm1bY5jgQ47diDnjl58bmJREecd3BHG9WV
8yjL6N9MJGpuiKbhC283NRbeNqYUd9L37svwQ/4c3wHO+b7X6rpMwBYaCkfWol3HPlxnxlGQp5aa
0OriSpfo2w9uLzzM9+AivNrLXkTtuS7uJhcylvvHSfkq9OoOwJ8bs298JwHjFe6omrYlvF4/BS4+
mrwY9gIDB1u4AT2iMCwXJkwlKn2jaw6P/hB64fynhT6CQL3mYWPQF72onDZQbtNBgbOWhtjAKThl
TGr8gpvRXvJ/scsIxAODfg91RZqwq6XfxEUUIVMR20Y5ax86eZAVqOWy8NlIY/8vrRn2jAO2po9k
D8f7RWCVw/p8NcI4x3+qVbBHw6hOQmkwRFY/i3fpj8uHPjs3GRgJ3u8blLLFOqeEsFvo40ycXHnN
aYoIWeuVdfFo1KWr18Jj10GQNWP9JQn826hG5LMQMUu5vlYumr68ys9+xWo5SlOgCLB0mV7luYox
H3uUn0ZXcquj6WKyHRk3PH+6wRZ+qQg/88pL3dFrndDbq39d3iOrX7I+xv1IGGqdXyK0TnxvhR/z
9DB5ulMddbfFH7N0qnTRSRw+q58DuGP/BXPs4n5e/YTViS7MiehnIj9hemrd4JQfEJ0WPveOdVzK
gOEv617VduqfW6sNjrwFPX7RDNdWo5YqP0w1nX2Up75TZX8ZM22caecrb43rbZDVuCJJKsTaJwgC
5BAkcy8X93bNZggGgQQRZCc0R893zWBIPpI7Q2ybQ6h7mWAEoPODcueq2DoMLGr+bHiwlZT8zqP4
ImDyLJ1i2y+Fo2Ec5sa3FeUVA6R/MmNvAq22BeCOSSutkRkzFNsIngRQ89d33tYdtChXLMAfWEMo
Bp6PJakELYhbZkzDqUxyo0/pvVrb0kGnIGSTubmVPh9GT3P22cAXdSmicv0BmuGOWJ6056FTyRRI
Jno+llXXHHKNNp04BYQDRWjh1lIwZIBEPJx6rf5TnshSDxMp05r0Lhbk6iqjmAstLiRIhXYXxBUV
0/BQRGxqQ2med+b3Ii8lEiwHwDNLN+pCfSLUsTc1BBwvFneUV8FO3eJBcKRj8GI8kBz+1LyJ6cXb
Hq+/u3Gv+H2Zii/NIpC5EF9xoLh4HRUmEOC+rmL6N/5x7p380J/kx/TVf5w9oJgnLbaLT9eHfLkH
z0KuW3xdEWhZ0RLSDBCGKH8G3c5TbCvAooBKZQJLJ3Kn83UDx00OkBTmiBbDsT+UTT9hhuiX4p4E
3lYgWDF4nkCNoGS82n5Z1kUICQWsEiV9KQcptAvc3/d24PJXzm/gBSDwnyirsxejBoSUBKJUkDu0
YLaLNnPmtvcK7Qcaqbam/NX6fwVpZ+chDI35cP1zXTA22Qtn8ZdZeJP34s0bUxFYRunMh/xnqjqN
k8EswFyBrMPbq3pcXjXn4VaJTa70mtUVjCTS7mb9hOm5v6f8sRditbuHIZGNMiCE0RznG+NrnHnX
52xrYSgq7ZDl5KLHvPpk3WhMlp/QokiE4jW1EFjjsvj1D2KA/AF1x718kQBi1grxAdUWmw7WXQYP
aarlfzKMNyFW81QECIylHbgGrBGOPVIwtoJd6s763voYSOP8exyrZ5WYpknmx4xjqquT1AxOMghu
t9dS3PoiNKaoAHAfk8WuonSW4tc9Inx2MyKklpi9ZbeWslOo3DjLKfBqi1gsnVkO8/OdolihlGio
ctlIXz7Ipfh1QorJkBAR0HGkgszYmoqX6dnx+kq4LC2wQzWE9RXIhgugYXXgxb41Y+lKXA0Ikyp4
ugnvPuJujr/piqc+Dq7oyiej98pf/+pG/JFR+//Vfv3Msv2qnfv/j0btiyju//o/VugXRu0fg2/5
z29nNu3L/+Fvm3ZF+x+2PgkmDyaFp9jyRf5t0w6VdjFzpDVLzXPJt/5l067+j8yZAb5gqbmRZMuc
Gv82af8f9L1gxVnaQsFDP1P6E5P2v0k3b+8UdGHZcqR1UPp4ga+leAeS00bWqcwYgWacmrGxUkec
unCgC66KD7rmyAjqVFInPmqBFOAQB3ZFaqQIkIWuPKlhVz3qUZc9yWOaPSPlF36hSNC9xzhdfvG7
yrzpBznwhKnF5FjIsCeT9CgC3NnJz6qZhJ6QJNathFVw5EiVQtwIpPTrgvk1kczruqeObMmZknm+
TfJSPZZKWjwXmuQ/REbHMu/UgfqdZGACjUzOoDqjNBnCIWzr7CYzOigNcS0ln0I85VsqDOpc3QOs
KrPCm5HQEcOnWVJTFK54KbYznQSjH6uXuS96egqhX5ay5BRpW00fWnra5V0/qYH/JEmZZB7UpJ7d
eKzTx9m3wNAVY4ljmDrk3hCkygH5i36yA6HXnpVYat8phjWhDGmZxXuxlqfEaQVJ/CaaQuyW8hwH
Xksd/IDrbv00deVtzMc8cmXMX0Y/mU6YjYZuKaTjyRQTAXnbPPEGeWy/DA1e0PbQAUG2pbkVvtVj
Pf1sZbSiHeobwqc+HQoHb7HWKbJSsK0ICTCtjh4Xxu1DUbXN7ShaiC8oU2NSsZN8o3HasLXQZcZW
mzR0xLvYSUthNjmauX9sX9Uryw1jq9RszRIKVwwk60efa9j/Jt1i7FsEZOp2EFvdqYcNFSCu36bS
QZjj8XtO8fMm0cLSaeSBNNNEcM6tAz3zvSKgHb9A8uNjipYHT2izKa27pqCsckwUs/e/dLKf/JCy
svISNRkwlc9naf4QySlivLYmj8Z9OqXZLRbVgz2n6AbCfuzFxXP7E8xaE4XTsE9v9KSV2oMxDfWh
oTl2UqpedsShjZ+MUarU14BGeOyI/UB9yA9k5XWS8+QxyIByl/B5kdzM8hmrpUxJ7mtDyuhRFnUi
2fVYyqEDKEnL3cBU6RINlKFrt2ZDg5oTRv4AKkDz/SBU0ecJagvSr2m6IJDj+Yj2pTq6fSW1yD40
iPjNJU7tcdKidhNjbiYJZoIWxqAOX7BULrBFHbNUdAYwMj9LeFkaJGWBqq5qhuUXsVGRd22bOfqa
ZF2aLQa6geRmOW1xGwZz8W6sJOkYtTWGt0C3EieuxOJVnQrR5S1Q3EWRNdmyAba+BdQvSeNyMxsj
GONgRi6uUKISJmlsfoembDj5XA0vqZzj0z0IiFhYAYLbdjMM5rtaliN6x5aAEfaYhhXTlMzNX3lT
Nk9Rp6anXImT71KZS+/HkF96TEch+mk27cBrx8rDyOsbvX/Jy15+llSFiodb5nM4l56Vg6ZpnZ5m
nQKUGxNS/8uUBBaCwlmVaoItD/rc3QRRIPJwjUPsnOJBMdzEGqPAzus8fKdHs4Q1pYZ274MyT8jv
JHjCK2XfO1XTCY4md3JP9yZr7XAErpOXoWmedD9JOlztm+lza1Vz/WjkXVkdKD5WsxNI+ATMXa89
jF1iZEcN2/dDqIkzh1s6N+YzqUGaH4doim6HJMl/dKHU8nsiC3f4YznMtL70Zqxvo1zCpjyqQ+Go
TkH6s0Ouzw0GQaU+Gg2tMzdZ+iTw+V+7Qsm+4ktcn3x0896Z7NlTMwTDPf7JrYvmN5t8qocbZFWU
0IlMOQ89tQ2zQxK3SGqJSuXBGBE/+MEQY3GtjAhiZk0jfRMFtgzcSskRIFO+yOKngKQsLDDGED7E
+ifYGT/Hupwh4cbBiwWV2fWrVB+dtjbil6yO/HeTkEyPoTXr9lTK1l+akiZ3XVjhxtZZ3R30l/mZ
rSzJXluS77uJqFPozsZ0DoHw6qHk1AuVaXFPRUUoEvxXCw0tLxr1/keshu2dZAR54paVYdFm8C1K
U3rfvc8ElvUgmOoJg7byXslD9cdQBfF9FwVYX2dtmnpF1rEYwzHv/jd739EcOc6m+Vcm5s4JenPY
C016KVMm5S4MqUoFggYkAZAA+ev3yeqeaFVKq9yeve7hi474OlpIksCL1zzmxTKrxspMSVkGmdB5
OZMZp7yn4dzHJnWgMl4VE/9l4jvfllYnXgbd9ivXMseTObHpHyii09ssADVuw2neFNQ3U7cxyCOu
Er0KaBG8zrJIQ3ykWBolS3jjqofO8IdxK21QRHOzmN55xOtNBMVYtoAktBl3hSevGzaFt6OpW3jB
9iOv4PluhCqxuqKplpaU0y/qo+EqEPmqYniE3gSZxkTwqHLB3mCquTWLgKJt0FXqtWrN6qB1Ue77
oH8Ime3GAfbIgfjCWkRjGTwM81jdUS8Y00FH0A7LXcHu0G0ZVz640PhquL/tgdNsth2ygQQSeUCP
zdoQpynf5qZrH0nY4IXZmFokVefm69KPgN5wSieeJ6q3TsGiAnOEFo23CoL4HRQbsnyYm2Xj1Rxy
C1GRVOPEFvUI8o431CWku/WQER98de57bcLqEp4YwEUuJdzuU5tEfgZkZpgN0KJPKRhKEPqO/KNv
TXNWIcCmoTztGTdXmZShTjqrAw7d5+7WmUwRm2FlpRMUdBeR6IbUHiL44dpqWrWEzSlUL9ursqfF
Wsy2sVd+aWa0639UlcESox3rBTGaKtN2USbV0A0bk/rWk90Gxi281sBY1eVkvvC5kAfYkItVXgaI
3XbQ0gBHwndv8oHkd5a03ZWPY34v9Vjlr7Vpqm0uq7B6BwV3HOMGt/Qc58oaQOSKTm7khc1eVBea
T0K2xaqYjPwGZAJ500OmM0G6phc1cO97WVhiEQ5dfsCmnH4V7VTnJ1sRbdMUJub164T4kOjW7Fa2
PZiPtCoBc2vdflmrvNiNPq6uiIXyTRUasXEOosJcd1yF9oKXpnrXFuhlCKE2g2VkpbSOB6s+2bYH
zY+uwuuZMP55HqDqshTaxe+G/u0iEO6Y+bCTZUldVL6VlV6POgmmeCiWWeTuCjhcnfQshvbK6Sxz
YQhYuIf4w7jXKRKdTE+OQRa2cAuCb1dW27zogoeOS+tnw3LvGimftfWQlR0FPKUTomiwnQE7u/Fd
HqQOrQpYhJW9sXessfvFRxDHwBWq/RgVnbD+Km7/f3n0n9YJAfN/Lo+u39V/JK/1+8+W0T+qpN//
3V9VElTz/+tUe5wEFk4G3ycBrr+qJLAlUQxBXd+B3taJW4jW8N9VkmGF/2WCUgIsx29lHdgW/FMm
2fZ/AWkPsBpKm5OWguP+mzLpz3Ie+hUouDDKM09Ee1TV541KTyO9x0YMjkGlJAyzI4Z0xw6XmOgh
x56bh4DU1VJasPpCYfKv2jvgD2PQgnY7jHNPqBVQyv7sJQySMN4W0XSshb1qRhOIBV6HF3ovf3ZF
Pi9y1tyv56pwGzefjuCkT70JWdNLIqbWn93Lz0uc9Sac0QkMk2IJ3FwLN0FUKFM39uMTxyl4/neE
o79Xg7w7LNig6fxp3hsQk3nGgNUqYb0QNW0otbaTXVLwb+sLQJwzR+6/F8NQ5ITqA+buN2DgQ2O0
aampOwc2DioZMYu0YuetSWDTsc13ZO3/YFm3DJN6aTaxvtBoOsMi/LU0nJrQEAB17DOvxApkN9vN
PB3D4/hEbvFe02LRbVUE23gTbftLY8/f2+2fhsF/L4h+OljtDiYyZ60tG7JZKBP76Rg1Ns68byd6
klAv1nobTW63Ulq8KdvfKAfprwwfwjIaY06HDAyBLR2qJh1RbMRuAKmmPqp2hjBe0Vg+YDbipCMD
fC+c1jVTGtUXvLZl4ci4H8CYbznYOR1cTeOis6vUmfIpDf3mvZ2Vuw3yaEVYJ2N7GJYhVJGWVRBd
hCt9tYV9659nP2uD1rTMec/xnevdSTBPQ1xyzKzEjv9vlOr+bId+ftFn576ccndwJBYLAHFU9fXg
+nEVLT7E4sNf3+0/2NAcWsqk+F//eWmRs3PPPcapC/eAo2XKpJk34JfG7iXJ87PBwV+PAtEACDWC
e4Au2NkYVKBPYkvm6yMQ11m4CVb5WsZzUt+6q0sWGV8FstN0+uSSjLh/ToZ1Ia1BSa31sSc3gXow
nbd//8JO2oG4pQCGgLDRn9F4VoxIXxvqyCdMQNEy08TcoTi7EFLOb5xT0D+BYjBjBykNNIc/l/Fp
VOczfLmOJwj5aRTnLIH2XIjV90/z1dv6uMzp338IXJr60ahQrR09CclJtNOUcf/9Cl+G/Y9LnMWL
WfBy8n4vgZa0vG+ycRVcnZST+NJILwGlLr22swOq/KEwFYr7I3VByJL5dhibRTvSFZnlHt9uwd0I
mpqTdeEYfRmGPz7l2WFtpVtV1DD0sdzpJ9YkPlgTYepl0JNv76Fkucyz79/rl18OsHiAJ0Eq/AT+
R53u910X6COE0pLKeDHDl+8X+Coy4BxhjyPxQYJ2ttFtKewZRTh2YG8ns8UXlfMyF+/fL3J6LeeX
CSgYSNKQ2QDVfbY5DK9tWltP+kigVjHDeYGpKEH5kXj0yUWz9/vVwFy9sN7Z/phkBSH5UyBCh3tO
xIA+ITH2hqqjxPbKLtXIUCCgAkAqd8U6p822nPP1MFjXMGVat45PbmqzC5baYBufN4cmYI8oLwWa
mOE+nMcrlK1jXFQ64yHJiJ4ODgxGYh4KG3egwbIJTYpwBmcW/aO1civwk3nWORDgsWyR9sRd6cp/
g7OCkzAXWn8kcre1iuZFCwnEtIJBRczrcQ8VlhTvVUIjxQHtUcsyHsdorVWEfNRHv0qa7ZRMg3cA
w3UFFao7oVusN80L16ZQJMjrXUetBTibK7vggEs55V0A28ssKp1y3VWiiUVQ7CbZv02NOjDPS8LJ
ufVgKi9n76ah5GW0zWsbrqxo764sc9jYJPwRDLg/DG2tagGM6YkvncLeospgaqSv3R6k7H6Kjm6g
RGpPbMPs8WCP3RI43bthqm88PfKknG1IJA7uFr4MG34SmgzksBeTlUM1Xa7DavzR2cFD2wVXgPji
Wej8s4mm5Vj4K9p5YYI+4y+4PQNLPN1xv9nYwn4M2m7NiiBKgrL4qebwLirEppnczPPpe96SIzPc
NWtk/6JrkJsu7LvTtvq0zX+rM2AkiHHL2VmqBo23btHpKNNwiedwj9BvTIZFsMHFnfYHCMGkNVLE
75f9crP/s+o5CXj2nFb6Ncrfsgl/1ra6cXy6mKZLt/vXDwe+E2AWNiZWZ6HPL6E6VJyW0RDvoKfX
OOldUI8pFJWP3z/RGfrvlEj8RuN4EHs5UULP9dxqADhmfFp1ZIDdslisnPsOPYLMzWjmr+cbiHXy
LLgeNw2O8QKNX8AS/Nvvf8Tn14rfABmDk5QdRBXPHfmCimrg4wq8Vinuw1zdaj/Y1hX7V0C7vx/1
wzJnmVmkRAtjSA+Piq7KUBxl8dTBReX7Z/kiM8PDIM2AmDgS+k8UqwhwykganTqWa7luNwgxiVo0
B7mM0n833v/7gf5Z6pw3QzFz95jo1XFWqJ/dvnmQs/OMxOP/8ZmCs2wzn0ymyj7Em9vRlYCodLU8
EfDYhsJN5cL7O32FP0/2H+8vOFUMHxKoEQY3RgjsFCqC6TfvvX8IFv0Nyfgj2BhNGxe37XO5KjO1
7YLs+8XPFBo+v1Hnz8XR6O/p2CEX9a/UL3KbvxR26m+GpYsO2S25D2Mn8ZYjqIEPwxomP4tL0PAz
zNjnH3CWPsIJaq57tPyR109Je12ASxnnKdRSlsGGJD5mBMnFN/453JzeOOx6sGV/01L+fGizywOT
dFgTbQQniWKQwSG4n8KT/ok9WEknYhvUqLsoBT34+/d9xsL678eFoq+FVlX0qfRF67DWUClSx2Bv
LfgAET3olzyOmwHeEE1qbJAoTauLL/n0FT9tMUQ+tL/wP3B9/nxgTMtpbti+OoqMre3fmWVwXa11
dgIVd0txofL4ckd/WO7sm862hb6xwo6eMLJJgty8c3IkCoTdeMzad32zHkZ3/f2b/fKborCGfzPo
g5+YTH4JAmED9D9K3f3A3CQvCK71F+7b6f9gIehZniIdnvG8rJoqA4pZJu4PWcOWaoIKaV3EPoxY
RkNf2C1f31UhAFmAZIW4rM7CUMOAKuhyhbXSIK7g8wm0HF8XSbNp35tkOpD7/h7TrpRWCf6xYMkl
TbbPxRBOyocfcBabZoNDqXscFWrIcCOW4VotBKwwLtWQX96HH5Y525+qIUHdESxjdu9F5MSjdjJ+
GX78ueD582nO9mXu9K0fdnidemH+MrMa7y1uE/9njUNPkgG8FKAQLnzDL8/Ch0c7PfrH6C4g99oS
lAt9i3RWBjMaeGW/rJoKgx3+HkZsIz1x/H6PXnrQ02H5sCg6MqWoKzwodBbuvEgtaF7efr/EGXfh
70j24cHOcja3mhW2LdZQsLtI9GFK2NpKoeChMsvKqgTp+SIPY/IM2ABcTFLz0g/4MqiBkAORAYg8
fnL/ZUA+UNjmqmOxbl+tXZ+U6fTsxiptkQyb20tS8l8GmA/LnSVToQp6GBsgqFnRBj3LuAA4RdEw
9vilS/nL0/BhpbNUv66CCkbtNe4INmX1mK/nmWACaV+I0heW8TGC+bhJykF4hRwQyLrBSJ2I7QfS
JNJz7r7fKJeWOYthrluVri16fTQ9unf6Bg4h1iOu5Qtd7C8j1T8v7dxxxhndARg13OmuLJe9HhJc
ejC1dZMZ1mP1bYkakPoXmwF4RZ/u1Q+LnsUtvwvmORqCU3gkqzoVxzz9cZJ5s1fR4RL18tJ7PAte
0CJyik4jc4BO33MeOnhAfsXRovz+c32doXx4ptPv+BA7hsqEOL8rT3fO/DRsgr1OQRW/A5J/PfA0
2LCMLi51or7o8CEyf1j0LGABbTeWosDXE9mYzqlIZhmjA4EBBMugEnJpAvFFE+fP9c6Cl4T3MeTd
8JDuDRAefuyAWgVB3VRl3sJbWW+Q0xqTIBPpnJgpX7LMuGG37IYtL+aiX94PH578PKyYwI63uJSO
+RXaMAoyq8tqK/6W0iP3VuIvADJZK8gyXVT/+Dr5/rD4WaSxuC911CBpUkkdrsNNAx2hAYjjRd0n
wUYuwwWmTtmFDXbKGb45NOdFnC99QCPn4XRxgFn7MCxPnen6VsKrB7CgC9fvlzfhP094XsjZuScY
WlGob4L5arLp2jAgjPP9E11a4/TAH05M5bRMBTXHRWQPQK72q7JzVt8vcebD8PdtC7jJbyUFCG+f
nco2t4N+dtmpIOXwD4iu1eKkJvk/LI7AcwFiEnY1EAU7W6kumANDcFSETZEEw2lHOlALKxdVMgdJ
tfOj+JQsdWg3XToLp7/858Y4sc/QQ4AwhgOC2Fk0ZVFU9rBr1scQblKmMuPSvsmtS1brn+9xrHJy
yD0hpiFscrbnZyptbwai6Wg2mCFX1mYKgi3pyoXQ+l/3v4EbOPmRQ14fMkHnUou0tZG8U4I6aBpi
oBbTeg5TTh++3xtfPBCg4SfZyJNn/aeSsp4xvSRO2B0t90dTb7ma1q7/OlX8wsE9xcSzz3OCoLsQ
IwcU8lMR6VW2AAS57I+TE4I75DqQkpqalTeLVJjBOxX8wlX01YIozzHsQ44MVMfZfvBgo8yhkzcc
mQCUvHolANJGhhtDcStFOzT5/jV+3n3wGLFRZtnQU4OwztlqVu/ZBnRK+LEO1qV13QXP+XThS325
BOTAMPZ2AcI4Z/JYfaftQOjhyO33MbRjApKN5V9IhL5cBHLE4MBArg2znT+jUS+4QQLqDEdExbg1
nNjt1jX98f3L+hzyToYs0JnF2AiwlvOdzRGn5rFj3dGPdn7/UpJLCkefr0VsZAtnFPBHdBbPZ6Sd
BpvfHJRE1mjGkaPjzhxT3Ww7+QNDMnCtLhxVUPm+enGnkSm4vPCK/TQvlXUeTBDl4UfPHMZFbokN
xwRmMdGwz1RZgUqgBMABYlr2FgEZfMSgZcDUR1n+/VQLEvPBW5tV+DP0e4C7R6AiHcp+jLKnq0oY
L4CX7YAoT6UeRGppbiQ+2ObBUBwKKwC0tl4Xg3FTl9Zt6JI1D5pro6WvfmUc21wf2VQ8h6znYIER
mgxifC+FDFcF5JhWDm+KxVi0PaCDGJ4MJgT6hrxuFtiFD3pqxQauS0cVmrscnaDEqiBWWjndUyT0
kxE61aJRkB6qgfruh/5ohGJb5+PwogZrI2i/m4GVVmQ9Y8w1AW5ozxHmosOzLzCQUVpd11ObBHw6
uApDkg5jH+UW62AGqM816phF0FbXzb5ziqUxizrJIwJ0y9i+ODW5guU4IOly7ahN9EP26pl7MwWW
0sZQUl2ZnsgIUOMwIgjuu67YiaajS1UGb9XYb1yW36u2n2K/GV4b6LIXrNBr6ekulg00guc5LxeO
pe5K7lrpXEdZL02xrlGIgBZS7/TYv6sxhK0F6mX8kWIh4S2ziFx5LUT4Ho7WtLStQWdj2PMMTvXl
tQf8aNogMqWlBCA7nKtr+Ig9gM97VQTstjCrjfYp+rb+TVBUTxLzLqrrHyKKlq1RrQdibSrlRWva
zOtKajhziw6ehVK8OTkhIGV2T/hvb0cHkPyISFCkLQcvmvxEK/O6zg1MN4H6Hsr8MZis697sb3Uz
Wxkv9aqL7Bfu9Q/RrO/hBvtUCxc4M+3PseH17MaJIErLRX7DPMDgBZCxWvW3ZWAASe/W+6JpttSB
vdig3Ft8EFhYBUaUyNDYwoQ1WFXDvCGBjT9WjPc+gJsoTNGQ6kfLgEaBD0OcYeaZcNpfdKAAmZT2
sBYq5zA702bq8MEEJiSSCbjseVrCyeOhqB2omQPmG1u5z5Ko5q9GAehuVVW/nMJ+UizYE3e4s3Wp
YhkBCGWMLRREjGuV93C5neh7WZT2Eoj8V98ynmsx3cwlkOeAbB0CzX5Nkj1XtfsI1XGEkKhjaT9p
/yWMunIFWfWdKYc3YRursLV6CMGRekVn2qWuFosyyKHyb4EmLYnUCw+JcqL90tvYoB5lcy5X2Eg3
UWFkTtjiqLm7PjCTsm4pbCBUBlfUx4oPdgK6CfBGXfPMdJ3NNHqCcKBcQwj9qYPGUzzYztoJRZSY
Uv+Ymb3qGmg+VSHpU68na7jxdTHVXRZy0zwh2MkVzueEEzU9Ep/7MXWcQ6eag4BsxnKo5zoZTSqy
0K5sqHe0EW5L1q+Y1nvMFA9ycG8k9R4t4L4bJuGDExpD2mufJKRHvVXIGcpJZHzzG14nZdvrzGn8
XT3aLxWnqV3OdONx1057u36zXdDH+xlCXr1Bry1snTn2wjlPQCohaVOOK2WPVeaM/WPV0bc+aLEA
ZvVJpwqROsHw06vNILa0JWHeOtzqOacxq4w1c7sHiBGC7pKTvXS8O+JM97hujqSrrswQtX2osa9D
7zon3RZN09uogdtqMGgRQ0J/jssRtlcDqDbwcgj3nk0PvG5I4oY9vNhYINNa2hD2PvnF5qeQB0Dc
cYSjTuw080+Lq/exDTFz6du7oTUVdrK04ihQT6ZfBUnOp/1pPAsJZjCUco+9QwZKAm4OwctKc7kq
pH3ggCluG22O4FIBDzP2vYMzUv3seH1jtY6dMK986F3xauW1illQgwXi5SOOHr0CXePgVOAxeCPY
UTzY5b39Sod2K6MqwBfzjnVbP1noqSdCkD0yo+uw85/tU/N5lA4sATl4qSHc7GOjGx59OulYFOZy
DCDWyix6aFwnLQr3XjCM/svC3uVKbGZtv0iciVhPDF00q95S1m6BO78aUHXE42Rfu4BvcNbskHht
PKKAIDXBqZstY0sD8H4Glh8bASXxtuzmRTFaZlzL5pfnt3c1Nt5iKDzw2EiLdDFYOtWc9j1ZqBIW
Ps4oUxaxm05j8toXoOxhdJtMpIH0sBLbVnRI9rpfFbSYJ8+vrlSk630EElSGKQt0JOzw6E959wat
cRaDd9YucaXZELDAgW8R8zDO/zlw3I1GK/o0b9ir6wXpVASbOXQnSCFNsA925E8gpVSMMxTcmvBC
XfcyRA1MxykxvZIkigSvFFwW8D4aqAibq5pCgD7SLLZLfc0ZOTatyDwEoLiEIBaUEsWbJ+dbKLAv
vGaUYMYZa+3Ym9bs9xWt5ZoLiK5EFvulx3zDmQdX4mC81xXTS1tqfD6jfIjs8b4su2Nt9/CA1A3U
sLXcONq6Mwuqk7DpNtByB0hI9zp2jYqmQhvIK0ay4A5cy2IC776FMUKqFACqHzzkwx6j5mlXWV2V
uj3fygoXADEAleQ4DSkMJp04HHp0qjGkwniDtmmeC3KdOzJYcjZOS8+gGJYrIpK6t8tsnmZ+01Qw
XRqmlJfdcm4nO8lNiL6GAf614luE+/sK/7mNqEAKOiZG562ntkEqMVArrbSxi2wJXH2g0pI1GwO3
pIPuv6uDLqMMgzhHqXTwAXkxPXLoYEeY8aB2gLfpw8deWk4Xk4AxGMWUBIkNu2qmQsQdFVekwNcd
AUzjNGrWYLDu+aiHPauIk8L25lALcK1yc4C6pb32ooK+UCMCjcqDRmQKPY9kbgcCnImcbkA23DsC
dDJrDkgCmZFm048lT5uBYE5ZhtDpgx0Vvr4gS0+bb07FAfcpnQeQ81aKmddKlSyuMU+JXVrfepAd
zaA9ThMp83Jn+8PNFI072YHkWdXwb28l3bARJU/fmi6oc+HdbBN3P3Ut7gtRGVcGhGC0W2NEXI1X
XsDbRCGtSOfcFwip448+oHdzB6yrnNG3IrgU6+AK8ksF3Fhc+NAbvrdTJQWBwQu3VqnWYDeAeFUW
Sx1UqUmpkXTcXRQKshCkgB5FBAJmjMPlx3PHN90J+iIQ2ogRLkSPdlEtMJlq8P9MkDgJy2kH8X0v
jsocSkJ+N67cCh7ucH9Z41fVsOOejGwqTJYgx4ndaRTYMF3a2mOAWx50VGiz3oC3u8u94keP2U1q
t8BR8eoalM/wQU0k2pp985z35KFTUd3jOsIGsjtZbqPSUsupKzOCuWNVIFrx0kB6N+tFwE1rCZS9
k0VKYj4B4JqF1aO0DKO7KOgetTKOLG9v+3nayfKU8QBZBFX/9eTXaEoK9Mml/ysqwyEJ22jVA1CV
2soNFhF3dFpz20ocNb45XffDct16bVQhOoseH2HoYJigkMDOfRyNW242AkTawLky+LyfbFWAM+Q2
hyJ0+QOHx8WOE5NumQs8ZcsJzjd4LouOM7CRgg7xwSf2opUjamIGU1nl9NVb0YIH6pxsbKtZbmTI
oNkeItsWRmhmTEp3OU1eA6pwPyQuj0DDaTdhyZaAqCBW6OYlr73FWOZZEYh97vdsAS2AFzIYY9aX
YDu5tlknLZ02ogMNsq+no+N5xx7Y7dkVEUQ2vEeTsGegeKA7Y3SHQQ0qGeoahWh9Kpn6FqEiuqqN
bmOJ+blGtjYaSL1j3jtHEIC2jppv7NbFoWjcagEm5L3f058sxMsmfkeyWlGIVE7I/1rHGK9sjyPS
A84Vz6rssqoYox3UdgKwKrsxJQOQwn6TqkiGqRiol0As5qoIRTblAPfkpNwEGCGlkMDCq9DFoQVq
IPZlJXfKDF9FGx3B4Y1SERW7qGrXHS031PSuo55seq9b94ON11KuZA6ec+v6U1YwAyD9iD3b7qhT
09D4EarUC2jO3rpNf+fBDdDw2VORm4e5iAAwGuyDzR10DW0IVAG0poG/GC0K7B9/93wHLNKW76uu
OULw/aYlsJitcaLH0nicTAnVQDYtA6d88Sa8g0k7i9BTJO5CIPiJt+LCGsCIRAQLlPMYAtQSgyXe
Z6SFbKRtlEtnstfIQX6UYChKUNUcl7y2fVPGcgI9pAuspT1XB4FMK7a57aWCBD2Mp709pFYX1mQs
qLJ3TMw3SNAw/9PFtmXmOoTPhraMdJRAnQtf4h4Z7edRoi4zpHcEpJGBxFpv6zk6BF6LNrsXAaHX
Igw4ZncTFg3PwPMHazCsAcUyrWwo3J/KkG08e2y6tabuSlXDnec1d9DiuNO02xZltUY3212aZcsh
IZevrdEAA7QUyAUbbE0DPm29M/eb2rDgkVOau9pF7NIu4kx3bwv4PxTMfg5NZNKjve84gSSv5S1q
ZIyyFStqstcGRLIElNc7ZzaWuSofPQV4jO0t/IJtilDeNohKseLetW+z186pnmgnKayZFf7UfDVS
2016bWYCVLkeFTUNrQUFwbFgMhtauXPqaFu2ZgLjjSvaeplnCWjwUOPNFMEisIp7Zlm7aPRXRm+k
ETSeSOCl1PEXitnrou7BX5Q77I1kyu3nwja3+RjIuJvKN3jWbybf+sEdZzUE5Hke6avrlFdDXqwC
VzgJHWuCi1BfeyODGhteNW8noBuHTWGOS6pPxal9uuh4oOKxohBuIzQDIvQnyIlLKb2fTp3fSNkH
sdmJDATRm87sl2CxJ0XjJRJC+HEljVtD0jdnKq/CQa1K7W3Dmr77wlh7JlsTab8AG0NQBqmN7LwG
L0U7iRVMP2A7cKci8loVOssnuXcGhG4DCYE9zKmlfCi9n6zRu30XtehJGGtoj63BbE/9Qb8AXQBh
mwjU9jEYrCzEX2/c/prAXxj3QrQ3LdUBOQxbiK5EFdI68zOYyAotJ7Eqff/OmsmyhPZOiSq/hV83
5Ov2I0URX803rgKfUguOUh+dsLp4M+R8J2yUEyBi7wsHEG7bn1FH1yx2mwi6ggLR0BU55J1agmhj
WY+O1T9xo+JLSCXfQ7MA7JOQjRtf9Qe7yVegokPaCpMM+HeHVxJqILFL2icN0duscRFCe6fchajX
EjIJN5WIxGkfeSRhJCBL7ubFAmyXJ5Dk74kb/hrNMuOuuzZm46nS1guloJ1azsvgRqAhG1FmcJ5o
sxmSoI3WuCnQp3TZxgCh3AgZAefYWfm+fh/r+t4dTJLMJEf6pFa1rhLSmEtdkVRB00kI89dYmYcS
0ddrevhSDEiSOGNJ2xlDgpHGizdDh7tAUkmMaV9yhT+AyZNF/H00QSgE7dgFN4HiJWOKDfLQGt5t
QVsRzyZ/53qal8Fs3tdCvvujeu1Evpkm/6qaywdZz3eDO1xPAWR557zYU4+kxHOOJrj0FS9SGB9t
Gtu9kgo6wS5LwxYFVF5Yy6BF789uVk1YZTNEEWI7HPZtpRd0qK/KgD7jNrlVfjDG5WBuwtm8qqR3
A5dUM2nyaEOHctt407NTspVp5Yt+uB3LPZhkP91wjCH7uiw4RtHMM9eVvg6R+QViXiMN2/N2uENu
9WpBvMDs5pVP2YL2HZw+m03O5oWqZ2CNTEgmGY0L2YLOOkgBNqtAN4vX0G3kBfLF+h7ymknXt7gB
pu6pHkJQpQE8mQRb8tJFNEQol9sClHOQs8cZN6dgMe/6K+Rc7+HkxQ5EJFAKAAINWV8LhqvoFUK/
AZT4duvXN6ZM0Np8cSgS4gD5bFA3SU2DVVAVj0PlLZ2SG8u2QBbYzPxBNeaiHpoeZR96oh0hFLdx
tS5oqA+4fGx4JtULlDvlgngGYN9yDrPZVV4G4dM5My2xNgYIUjnQdDYL3m3Qv8QUJQhvqPJ1zJiR
RZQnXWXeyaFftkI+BKU4NH2xGv35BRA/BLWies3RClxbDb0Ky8rZjkYzH7pC9olfWc+O3w87UNF5
YjoiXKItbSZ5Y6/7HpzsWi8haefEdJwf7YjeQV1jTJFM3SoXzbmckWXE87WvVLfEAXyyZxN4IsMU
ywo4VaQsIzoTxhxcz5VLdl2LLRRCUwTtBMiJ/m/Ozmu3cWVb109EgDnciqKyZDnI6abgdreZYzE/
/f601wFOt9toY+0JzDvPSYpkVY3xp1ESxMvFAbc6oKKxkvXCUaNzgSKT9SfChdHJFzXu1/qQr+ih
z14Sjj4ZHuWiayCoTTPPgyIRe8YqZ9fG6d6V/SrTeJ91gbjZ1eoCAxwVUjVPD8PcXHRqeV9JtFtR
OjtU0JfKHNZxU5wLJ0wD2VZ2kKV0sGEzz0FVEGwdavOjVYhwk2RdsypLh4bWfsgm/QNqgN0zru6y
JHYoe9unLKt3ZTk/Civ9mY1ZeGeIDowKMo7CfrrovfpeWfFtU9N6ElL8FrdEvqntTCvSVMdsTlq/
ydiJNVGUiPe1M1FnBRLt4r0a52Y764qfJeHRiVUuEdsBo/byjaq0t00aIT3Ow0OaTwfdjZ+dqDdR
6RvzIer0k3DlsiW+gXdzmGp5tDst9VPNXPEXr6U+vRd5FAVzkd1bMj9PTBCnSWEPdMF4/K7LOGJj
hmN4Lm0f/9kW6Oxo4klfSJOeqmKgRK8VP9To2rGi9FokU8raN2nop7wtMJq3tGCGc7AK5yFBAwNM
ctt7LvtSppIelhmbxK1fI6Pb1UP8YVnVAbz2Z2w0u5bBuMxDhn0tWIUi1bpFbdVvaVgwW13RAVSS
ul9Kka5F6qwpzgO9F6QbyLXZqrtes66t4cpSm23ttNNiVKbDUALETSWCZs27lVHqBZYk/zYtgKPn
D7dyaVWtJYZJBl8Z91pf3jWdlIRkRpc0JoHFrFsTuFAWfhca2yZJcnpy87mSyS9F7VbKVGmgKWgZ
tPRnp9anSobP7FnHLPd+9m1BmdnbH4WH51l0+Um0g1gaCftIzkFfJvJIz+IeOB9mcmlcm/jfefZ1
pyUUQE/ucqMh2aeEVAgt9aU0afwUaQeOIGadHKSFQvBSMEpAgJF4gHVeeJhoCgU6L/+ZtOmB6VCC
KCe5yVR7ZTbpeozAZ6dUeytse2841j4jRSLVwpM+9fuulue6915knifLQY3AqEtK416L7l09PCSW
FURZ/NLW1bnywg+nNFaJV39okeiWYjapNiYTDE3eygamoGPFEiansjaz+1YRDxE4BB6d1Lc7m9Sh
LD9qHjqPVjkKl8kMwwxyPyNgWtBFEm9AHE46FDCtOYGpYanQCabWoqwKb6lJ+jMZjeuRY6J1+v3Q
uMDNUrt12uRRzA1VR0GO8SjaG92Wd8yR415kSTNcE/gROw6HAAGsY5mu9ZjCJxL9OSuKfFHU8gac
dkVkUKDSFra9vrP1dsOc+FVG51O282vvJQjhorBYCjnMK9ip5dT063BMiFox7cC10hczLS5uaZVB
O4M30DNOW5eU9WCKtftITEigNb4KclJWROj84sAIpp6BhADIdahv1MFY8abogE3lqEXaPtWMHkAN
y5OuFQc4u9Efi/hH2mke5XJ8ccOw90NTNutmTu86jaIO3O5ojojp48Esgs6W/bKuAEk70xGL2VCT
1djbBfMW5FEWbuVHxNMSY3NnjsqrRRdLFObQBZmoyBXXcvBf24Wuqu5JIzi4Q/rm2nJv4GPx7WzG
ApmkN/wkWopSnkv7Or9V7ZIgzZl2rRfGy5SLWxQw60Fod6kyxdxso/lmVp1DNzxr3nxTk7TRZe1t
avQbJcYhXQnlo6qJjg21H0lb/XJmMTIFs7/tE/uST8reFjMVKHa7tR7ak0+be5BVfG6ZvLMEMVmn
ZsKHEV9H4ACVR0BFAUUZIiuHQK9Zxjezmd5nYQkdFtcI/g2t8WelPqkK2WSOdoqH+WW2i4exdteu
gFlz+3EfJqS2za7nj11FclTGSdAOP0jEeU4tOvCib/ZWGjGAMWv3E3gcSXW7tAmPU2+ejKh9l+xE
3VSnuyjUHd+rzPHKphxVXd8TFrkMCW9ZGBUwb+ZYR0sXq46I3hI8kBfKnpymPdyz82sazI8ot9dM
9mLy6cC4n1FkxIuQkZzaxU2qlhXnMKY1JKO9r8bFNUOzhvkqnJ92pm6kM7yBkrNr5+f4f0d1Kf6Q
FhSaY6ksrcrGEpda2Q+rq9tFbvXrRPanhk5pMuyAtLJ3K9PuDJmbS+K1tkVFW9elL43qru2yfRd2
VSw6uz1487Qf3AgqTAf7rcdq3+YUF5jSt7ZbNIEJW5PI+YdCCWgMCcuDJKCh2ItURnT39k+rgcsX
pp9gl1o40atZkqfmzGSrDJxaIIYvwyhY1dVN4uobALQDyPRzUvLXDOKsFqRgrEl3eRsodIlGg2g1
nOdkjB/tcVyNsg1qrzs5+nAoYtGuUIYfZzvfKK3aLRJrnl68vlBfE3KXNgRdxDQH7XCwZNhQVic9
WbIDfnqSxn5qMR/W6DJLOK/lc6t0Z9Lyp0VC6pbQWJVod/3OaR7ZYstFZmAedKppabaVWBDx5iw7
L/kx9fkZZcBz2gEnxMgBFhOFmm1MeYBl5IDLMoCRDeJsCKImDBjyvVNnvH2OuAiRn3p1xuc3nSwh
DsKOMx8pfQpYW+88rYbYoicnVCkibbe4a8tSW2is+DKNO1/mehc4Rn89Hsc1pdKd1NL1lWYlJke7
6TV9nYfkDQJ/Cr0bN1OZ7upO7LOJODp7joCXVPUo5mgNMHbChTj7JmvHDhtYFeckJ3MBWfXaumVg
y2HnWuNrZ+29CBYrZrUnuAodxT3pVnWcSyEWvcG8Hr7lUzXFcDHp9F5Kgg+msXqzNNbWPGSS4aYj
p944rbTCuzdkqSzs1IZSarrL0DeSOxjvmqE+6ikHTqWuW9kcZhGeit6JV7NefjRpPS/UMt+qXr/X
tAQfhQ2OOi1bZXiMPVBjjJn7yixPFIf7yS1e8mRcFmPyBlYY9E64t2S5izpj24/jL3Uod5joV5Ns
d8OcL918fofNDBdzbW9IFdwNib6JlSmBQVJTv3KnH0U/HrqoXzuiGHlZoeGrDQC1W5XLBGkDKHb7
rrvJncZG04QYPJCB2Fm1LifSrEJVBMWk7vMrzmVmj00ot64hn73JA+lSA3WCulHBYGfHHAOTKZDM
BtrHTfk0Tgojn2TyItNw38v4o3Gix07XGRNdpJsmYaupavtmttzDaIhA8RhRFlVy1ysmiJvED6FK
Th57y8GH7pgSTQOjJWhJ+8k+cKiU6Ea6086bunUsjB8VhSiCswe9Kn8qsflWqePebODdB7Vhp1EE
c3kBZQ2kFWPEWxy1+TWa5zfCiJ4rNX1IRTGtSOhbz6ig/F7J6JbNvTckJ5PR6k01ARDaG5iijSqj
FUT53aQOT2NpEGZR7PM5f5ANaw6abFM2yWpumoOdejqMofGz6m3cUH2IYTniVaRZQIp+vPBMKtum
0pfAtuthyH4U0iHLMU9+mmgBlAbK2iunnyNtjlcDYRZ1HxQjvEqpRRsWt7vIIB/Mjt66AHtmlFhj
qfc4awLiyVb2mK0UryeEq3N3qoKh1W7R2zjjvZo64D3TQC+QRqREGRdtnKkIkjQM+tjdpk27V0N3
xUCJn62KQMNy2l2mj79GxaHXp1ST+YzBI+3XnWX/yGvWQxNFD1HVHfIYiWEYdsxcMA+mVJeJGd5q
WJbW4Rw/jg3deakApBLF1pLon8XTQ591BbtoubYn5RCK7DbLtJ/EDp2y3n2uRnGf1vZh9iTJpnow
Feq57yfy0sz4uXbkZizzxw4J/yzVTREVt6VnYouw5xtS3Y6lkOcqo8TPgXJt1wzGOVtWpXbbuNWN
qO1uIcoUujltG7/U61cAo2Pm6c9Gx77V9uMu7fstDvRzL+jYYWvXhWtCyqt7xzY2UUFsjDs8aVGy
tprxlrChHdzYLuzjJ3UONymLYzG08SaxSvxgMY36KMJbWRWXZkTZUXjOBAQQCd+R3TpSazDKpqMf
ipijSmQcIKqhrq0wRhRIuuDBEBjorFoJ9KoyF7PWyUUy2rCAHu70QoWbsJ1FJIcHp/GOuQEBWGp0
GuA9g5WIReVZa1JAzxjtsyB3IcCEOywz6h5EO1N+06t6v0CQ4A91em+oxTHkf2Em2nKEqU68D2cu
oJu0bQrDW6jjuaBj79LuVPf5q+KVj1psH5kIS8mdpqvUzfdykAvCNpfR6B4sAsQW0Xwh8f1oZq8i
HfZqAamd1vSe2PVabbqlXVm3xIO2o9gxVGCLdmCbTjDb+ocwk6U6Gqc2n3ZmxWyTnojmIboMkXio
LJ6PKrbMftvU9BSoB9KNYvUHhIcHN7TvXPc67dhxF67NcZZXH6MuAYrQWUi18c14XMwhAf4dZZ8T
+UqHc6+31/PIwGA7uZvK6ZkJXogoONN9qQpypCyaPiqizcTAmLyIl3kW73liRKZNK2seAoyQQEB6
UDmFu4gicbbt1kf1d0oG3Lt9flvY0YG8xXXSTUFblzTXb4p88Azyro3pNauzm6qf15EIW19GvZ+Q
mQOle1HUd8jtc8UlCtkRdBXpq1q1j3U7vggzfZtz92RX2j6M5f0cUuJ1V7YmnxZTl29lP94ytVGQ
4dAsawiTKFW3atiES8QkpBW4+XaUIMxOSz2soQDR14PNaFOndDdT+NxJlVr9YkGn1cgMjLzwyVb0
yzp91L3wp5kbfqPAbTT5pm67FYNSx2UaZkEt+stVpdQbTAi2+4uBU1GyO04zGa9ev7TdKvUVNH/s
C0iFxbosqGqi5h5ad+2Q+md70xJ/2VFrU5DA+Kbz6HxV4yodXCptdLFV/aBb7brtr1m3IV+0ffBa
i4akXnuTuiaIZqVTqDUc6Y0nAoLakW/Rq1jXdje9RTXoz4jzhaRYsPqTViRvVZv5ICUrq7wftWyX
ZtYh7sExQd01vXsCiFgSoLdsLO0RLs1b1A7Sl7EnpxDRUSOollCAg3Mz5LukqI0JwSVgfFZhKGPX
pzNA5kZAn3afWONDDj+jg8gMKv/XKvTrrljVbXFA8XOvT/2HKPl0LfmEfOJsZKew8N6F+WbRrQ8q
rzKy81ejjQ8lZ7Y1E9tYKBB8BZmByAkbeR4nZ1qlXf4E4YAy8kmO74YFH+w0iwKmjmRcLMmcRUiy
NCpPlXRQ4KPR9skU8EOiJIcyPHfdeErTaKtwShbTcGAEjO+CUM5O9pRP1hYJc5AkTBtVPaYgeted
F1yQdUhsL7QqkiDFEwumu24VbVi1snto0l+M6DtOtbaU1bgvXSoEBUFkNJ3meXyDjwL+zP3OeG0a
JFAWB6bg23db44ZHvy/meKtZ0cFIkjNzcQMzyjchkUwLDsiFnvbnSWn8esJ5kvQrFf6gEcOCPMZp
kXU24ixwryh/up7lshJ+ZCKIGXVwi3b2tcS+tdR2XWnWfdyhUpql8yDYWBdlUi9b29taQg/EbDxF
UYEKLNnoGfGnlGI39TTcxKiC5kH78Ex65WT4pXbRXobQkeO8mkk29Q3TWDfsuDRgpGlx9Fj9NcK3
upkQL7qdiXBO/mB5LzsZL5lI0iwca8zIxNcedQhbON024EA/OUO5kQpBX0T+MoRbnHGVng1AqQbh
fd1pWxISHnsl3l/R30XW1x9NHa2tQf7QrXhTSveUq+VmkuMe5cnK67yHLGcrysqN21YrS+RrDUi5
0xLf1spAVwbUUyonezZuKckfRyJYoP+awIhNZSHq4tLTK10Vyyrs4jjy/FM9PnHvDvlgUwFwOO31
BHmYWTKvUquh3htnWso2eqRHIMA4munANMjUkWxT9i6noBEtyKJK0sZvKnUXFiSnkM0OhBFZ/Flc
3Kqzdcxte5lp7S52rDM56mtipsiUne4Ye7+pau8YhwIkpZWvSLw8VCvHWhmv+eN7TrpN30Yfmhj2
dSQgz8yDltSbXJdbp+tfOZyfonF4cvIJXYUZAQAb/f1sN++l6+7D8JqGTKScad1TX14iLz8xLq1d
MnPgFju1r7ekxDp55wR91e9im0DdqaEd09tfPNlLZnIutXP9xN9xDuXNewHRHnSzXKXwx9oIl9VP
8rEp5RveNB0JDMdllTdrc7DfO83ZxuQhBzpJwws1j5JVpbnvnpPTrsHJMiQbEYDubW0PYNu12teu
QROYm2YAtwVCnhYvDPFeOX1ziTvx3Kv9bWVHDhOLXWUBhnMNWh6Prv3gatG4cOvhSFEWs4bKjafM
q3yc6e3S7DQ418jeRqePLJE+OC1E/jjdmmr2QEqcGlRRGvl2CVmTa3sxcFyk2n0VjXsp541iukGV
wJZobrruq+lnGEG9Wgr5je20S7QkgJbbafgpF17ULzJiZ9pY+bD08FxHyg8O6cPYJcdszJ8KQ71o
iLdQnG4duwgcoqOVztsr5P4sw9Z9MpRU95MOg4+IBGs5fI6jQl20fOwkUp/KgtKuG6pNYUwcJjWp
qUnx5urGz9rpX5i3CcseGdFCZojKQ+O5ytAoTUlQmGLXp85R1umhbvPGh8CGUIJJPae1S664dewR
cJsN8IS8Uq+Q7Hr6UrM995KgFAZ2PRT58DAg2w0FZdkUW9suQjTIZ/8cRe7ZqJWfXYlXlcRl2vou
TRGmlY+lmQx+YtB8Oa714lU5EUD1sh66pdkj3w3VrWl1pzxFTcjkm2nKxyVZtnt1HmmIR0SX1cDU
kLRK7+CPYDWHkqwhEW8xXZ0oqj6yyHx1IGrsmrpklHmN0LQofW0qsZuOz46RvXghXEZbNKtYd+/H
uvroM2WC0E7XxeCSi9+1W0cm3kJprniwcHj+yXxOW/c0edApVoSOYnTkCTDtaGQob21DIEZI3Y0+
Rj6UF9Z8x3qJDeYjN8K9GaqRzHoQwRJ5CoeYEpXHcHaWlWduejN+b0oO/txGNqyLF+C6CHjbQPlr
2pTvM2pBd+pqnzB2ajs4ax8tLed2Y9eLPuQOQ9TBfkOaFE3Axqg8dOXGcqqsx5I86cxgGVQAglo/
rK0oxyzQTy+iuQbqFJRO9aqy5LQ0YOCcguqd2rRZ2IT5ttP4o6jn7egxAZn8M7xAN4D0B1zzS2+u
tgJ5azvT+XbdrjCyJ6CYd8EkPRZ1vKkLwtFs44p/sYN4G6jTo5J2x8pU+BQ9Z5f1yOdKw69ihW59
WCuudSZlaTdSC9DDuHd50RAjPSr9Vsb4PZwEDSTrlmgqZJ9rxy2W9nSFVlC9eaWEMp1BHYUh/DIS
7yNcLCoSGqVxfnFRftF4pX6tptIvkLDHJfB3Nzg3aSsebfYBw+lW6iTOmdIjvu3hqZi4yyIwXA9D
tzpv4k6f/aIq2B1J8d4qtZkscmbbs6/Yr84Q3adai1JSM1+6GOIyVykdY4309qm7eL2q+LMX5QFu
Eq7liYdUF+gY2tdUhseyswIOEiYslSoRhpOybuLkMc+jIO8n/my2cHUoKxSJMNDqeMxNqlvKXPM8
zGirFabCHwkQTU81gfsLGY5nbvNsVd1diBbeN1KCoYtaeNu0YNSmGMJx66lZ7Ku6ba6TBEq079t0
pXfiUF1rQYRR71I6W0Nr86WIrXuUnCHp+HBQHfxqZtwjwdmVDfnHTtdNC4BdDXyMJaPRGZhs7y62
WQ5YIpXXLRVEnMt1nCA6V0mij7Kj1BxGZcbY0lAzjF37oahUlvCU54jSApyFMVMGiH1RWtvMbH8a
Y3bJtfag6EPvm7r7o7PVFZ0tlLW8sqqiGhE4Ri9z5J4yaqyeVCxouw3ZsxHSCLKOLNL07ZQiy4le
Bq3cGKJ4S/XyJx8jyta2ONZRcVemMBztxIluptPSyWAJkoiOtXe9O277rbXHByHsvaka5YLBWUtd
Hdgv031Rd1vPSC8WeSNLSnozyDzF1xXD2KWg3QFCyJtcpBFayXkbt6RLRbOFbgqIEsK32xNoH3St
cWfG/QEX1WGOtLuonPWlkqFB6T39h5owcqeiBIlmQBFAC/LoQxvpRX+PMhL3ZXgdu2veOSNNiWjD
p9zS9/DMi6pqt21UP9eAQwBDD45W7WwV+W+J/xXviL5PUOWEunJvdvFB68wf3hQfo3R4zgp5LBTa
UkZFrCuVdWWEw5Iev/jONP+ltYsB5IZGnqfpGp+MdlbvTKHbifJyHTB09XrX6X66jD+y/ehrfvcw
3F+NwK1CrRj8vwlDzAYKf5Xn/7gVf88q/drkxehRxyIwwjXUqwnsN69unMhiUmpD4qNV6GIfnA1U
6IVBUayPlRHg+Ehbrv6dtfVvjyaxdlwVkybD8chC/POy6DFUTy+N9pINT12tPKplfwglkn0+um+c
eV89Xlx5BCE6DlWk+ilvodWwzEa61lxmV1fh9Ox+6VqxEgxR9eRZZb0KS3WtVdldhBJ1PeTKHfj8
rWr27Vppu5MXewTfz9WbGKqrmoPhJ9f0PgL+2E/LfstwAQXobdpZafE8mDaSm6vmq2a6b5dNP4y+
B1jPwTrceb4wseeU5+6mEToCNZxqUR7dhqM3wHWZF5u5EMsychME1sZtgZIf1gkyMdWbcc8GuSs1
71GigdlXvULZFo3J8t8P62+HqaW6zL0lGxzFgaF/elbdkBIb6KXtZYKWHOBJr2CRCaCpWyKwgNX/
fbmvHIa/X+6TUbwrUB6VjclXoBV+y3iDyFRPdZi//fsyX/4qV8VvbDCblB/w58fWpYxaSrNSXnpT
8WMVT1f5gJ3Bl/Nj230zfv2La2lYnK+BvFe75ucPW1XYpphoIy8SjZaCaDTzDKaNWPgv+F4IsPz3
T/tiHRHtfg2aw1T9RVR11iDPHli+0sG1yKE6dNDeFHcUKN8spC9e1h+Xuq6z33aKQuiSzzeXvKxm
0ds3hklK4HeO4C8fn2eYDjNVv0jC7kQqXCvLmkvYWG9mXG+GyPjpjMxuabPHPi//D2+LWWE6SWA6
8cafcxadiqTmOCrbSxO/KiijWy3b6BbWGUY9WN43D/Crd6XphBwSc0im+WcLL+e7atciYavFz1Nr
ORQdEv84X43K3b+/iusH/acznZmjDFg1mMhHYP/nUXlhEZdpFNkNMSztNlv9J6uvWX93eHz5g1zO
LKa3cFh/Nj3HCfmhsyIwwFNX1VUXaMNrWwbG2H2zLX2R9sDjtpg+oBLAgMP60xGperFFIDr8crYl
j2QPSruw1uU52tWbfz+5Lz5yGzwYOz/GfqRt1+/zt48cJNeOhBPVF93GnwAkNV09KnSx/76M9sWj
s68ZkZxIDDQ09et9/Hadyctxm9J7XHDtOGZgrNIAjNufb5mZAqziN4txXd50G+eb4cmfD0MIYud6
UfIDruMfPv++MAZmS8JoeKyq5Fy3nm+bO9NWPyYTiY10jY+oTr9ZY58f6edLfto3BgEeifG5fwR6
EfWGQy9sT988zms00+8f/OdrfNrhS9LiRsLr+8dkG2+onRbXyM1kU9x233wff9VLn65kfwqJirqw
tmyVK12LNUoy/0H6pZ+ve39alctAffpukemfowV0CC5HM7HdOK5DS6L/+amEtjeQCTnUj7aOP3gQ
q7bpfYOidwQh6NV6l+aHuDqmo35woofa/OUxG1tRX0ZGx0ukTEX7IZ1fZdXdZmgXegZV1umtZewy
RBj/9Wv481Y/L1PUQnY7casZyafX59JuLDLW1c13ifSa+flDNkDReSYu80s4ZP+K0vZq4gn4t7vo
HSsUGVKxGsLQCITjREv3apaI1C5bGpHyxFapEPwwNItSgO7jYzRxEGPwNdwoXtbO4C5z/gnKHim2
p2rvwqP/tdWi21fSqZcoWgfa9bBfG7wKP3YmcZNirWKyno3X3vW2Mnc/Uke1VsKBhAe2zJdI7Iyl
nLCERzMCbQm7Y6ByO+QKMVxkXotVMhr9Tehq3jmxGsPvIqU8NmZv41AC1Rwc/ejmiKdrPS43VWE4
CFzJogbyr45kc/RrEFQAR4T5q6JOanwTyXsxe7HfSHkPt7JJXbtBilUu2dB2dkw7GF795oZeruP4
SgaLCRAy0TJkNtBdrgNqnXg8ljwzfk2p+jjbrUTRESVLphv5oZfycK31wJytQPUa8ya3x3rbRzXq
vq5Y9yI7Kh3tYtEaAz0+KtFcbzFp1uQQdLOydBwNj0GtcL/KQEAe6MQS4115o835oenD19SO0D8P
+hIId6e49eqKeV6nRfrDxCUNGutx+NUKM1Az+PHBO+BhhzTwmK2ii5DBTL334Mxl5CcNXFEp8Xu4
3UvkVAhhnV3MZKelPWr9BiYf9IvxMMuISVkNBRQiRkFmQ4vv1I9J9epnj3OM2fVL+nvDQJQquqDu
hvtB035NUfOAHemh92Zk8aY4tXVNmJpn2UhM5bCVQnkT5ViD/KOXmc2uXc3T4H13Jn4ula4rgMqP
esK1ORivk3p+P0JsY4xR8mnyP7FRhDeq8G5BcqrMLREES/s99BM8fThZULyuvlnp313806ZkoqkN
y4mLX4PetEV2DxF+39ULxe/9nnn1DL64b9HMn79rHD/vhvxqYphMjSrgWt58PjhLW42GIk+aS6X/
qiZ4iyr/bhe7PrjfD5PrJRwOZ83AA+7RnP75YM1wGvskm+rL6ALFtzp4cena3WqGxnWK8Xnw8NqE
DHlYpqJpAqtBihVpcPzfPOO/tzic85rmOTYwJ1Xq9VH8ViNUWheO0i7Li31Ufd0nhBc+n4zz99m3
dsaxDcizD6Jb4X9b6v8VP8fy/OPSn8qT2tSs3Jnr8mKEChrcztmhA7hRhLZJBm9nwixLoB63SNJA
QeJ+Fc+e2rL5JpBR++plE7hFpYTFnZlTn6qxQutsE4KouiSz4cBnOqWvEAR5tUGJG52Zc8vEyDOs
YxlT/JL0OUzLHWtiE9d88RJ1McS9Yay/eS+fq2u+D5vKEJ2+CRP31/zxsST4oe/D6oJm7lWJX4c5
XkXEdjhGDSuj+G5xB/lggnAhZAxi69HsB5xGNi7lo4qloBnMXZYcryLEb+7ser5++nK5HyZa6YZt
ktv06cuNzR6uJrLLSz7C7M31pk2Q2lZ298h87BWZCv4IduvG17K2u0WBvfLA/0KBLfbfd6J/sT/Y
uuOQ8oWiRmMd/fntAmx2tTpaxUUUja/1EZMuYOg121ykSGQXPawXmt8V2XBGv55nbVVoDyYrDkED
hsCF0O7LWPoOOo+wt5ZGaOPBlhOC8+IlLLs18bjYaNtg1sxfDOf8pkj+XLHy9bP2XRLKGOTMLOlP
N8/EXVtVHL27mJO79FTEOx7HfqJ885A+9wDXy9A6cc4YtABsaH8+I9K74Bmzvr2QpnLv5u+l4QZS
S1Zt/c06+upCwBG8Cs9R+TA+LSNOu9TILEteGsfelTj+4pEOvrb2Y/tdVOtfndr1R/1+rU/Vvlur
DvyDAtpWWGsROkeg3vu+uJ8mNOdxsmGWx0Y4PwpP/eY81PW/Pv7rJqGTaeIRx6Z/hlGZ3hoh8vWa
iwP0nmr2cXZT+K+h8+va3NnKLlV0n4zLQKXlxpjJU/CuThuY2Qq3wJtr/AD3m/XnojqOzRs+shvP
Lr7rVL7Y1LlL0AZuU9cYUf7nSzcIH47K6/OJDuqO3Ai/XiOA2MU+gsQHueqWjMZeKWdMbd98BH91
Lv/7ZgCZQfAMxqAbn76CJlWxssaAAkQgHEqjXJtd/ZpL3CudsWZA9jLGVSI0b5XHynauWwh+UqB0
56XO9HWUfHM7f2/tvK3f7ubTd9JaVRyhPGsurvFgog8lzfGb5fXdFT71hLloxKzmobxUFszCc0Ze
yr83uS9f5f//CdcB9b+fzyjRwmYerOYiO/sYg/B2MQ+RYjTqMXYw8kXqxje/6e9t9Y+n9hlx0Uhu
wObOJRNxadpwryD17wJFceCa9P+yb+d7AWlh7IbBdBWMOJ+en8KU6GKGpr7EMgws2L8Bx4bK5Lh/
P8UvNluWg34F/LDI/QU5UzGP2eQ2/aXzBHB3uwRuWnbl5v9wFec6don5S9ewwT/fFaWCGCUTgS9Z
Nv4K63MbD3uzkjf//VVISeF5USDpfzE5KYHESD1qED6cO7OrLXUPhfD03w6hub4ZzlbDsK8AEqjY
nz9GKHXYGFjyLroJWY5cqnidkUb/+7dofxcTf17lf0g7rx65lSQL/yIC9Oa1WCzXTt3qapkXQpbe
e/76/ajFzq1iE8W5WgwwDxKuojKZGREZceIc+drKYALTCTv4H3lCPNb3jP/QB/lSb2rH/Vx9GA6J
uGJx4cJSs6QbNHWjCCIzB9WScQYqgwhnbzhUdbIrZXHlFCxcHyyQT/OBYMKa10XRGC591Yia8wDa
GbyJnRRHAyfnNc9WsOLpl861qdGUNsC4kQbNVxOaWRJoKmdBTV/AjDJzDs+OKK0s6c+uXOd8nDQe
RLxUJgbNeWlUqiS3pVRRwBRdHodx81o9TPNrQLyO8s54+waM7yOq26q3WaslLqQVV5an73nxPgnb
nGpVkhXnTERhonAaZjOy+ncgRysHY8EQFWaV4hd3H57Q+VaahhACfq3POXN6niTASoU0iAlLRdtu
b5/6ha+miDq1ZmNSQnrHSNrrUiKFLk5PiCemGvathbGnN/e3zSwc9Sszs60rVVMCaCdQZvYYKg+/
cwBvG3j/RqG8yxNOhSrWoD4wc95Qlg+J5E3J0FN9DE7qUdujBn1aK04ubRcPDepw8CMj8zb9/cUR
8Ko0SRRmiM5jCWFnRDHsWCb9SpxdyuwUKJ4VGYJiqmhz2TzJQxM9lIT8XG7dvf4WbqHBouiX/zR/
MftoU8txDCbQNrTKj9VTbTpQvnDk5ZUbvXTVLn+HMgv48O1EroTSPY1687lHfc6Femdj7MKd+sH4
6nIBH80dl/z5v2ChXjoxF3ugzHx+pqsNyDT2ADUXwSkeK/R5LIdxAiqQP/JHKEl2a0VWeSECXK13
FgFGPdNlS7dyIkDnNC/GJ3LVZ0D/xYN6RHHlwXKUZ7Kdg/WWP3NVGmgIfzFCuiaGsrb0Wex2B8FL
i4xtFwogNN9Hca2mtHSKL/d2dhtDMfQm5cf27HbfPPdFFU7j+Pn2fVyIPAppv0jKr2vUq2curIby
LkgaytVFypT6yAhD8FiFri16AAw+3Lb1ToCM/ID3vw5VLN186gGzWwlrbBfjw/KzeHJP1UNiA9M8
TZLQ3m5ND2fpVXFla/LdFx6gcfPQFEKzObc/xp3JFN7X6WROMHYABNuSOhliJyAmu5WYsPTNqAwh
yKjiqJHkubYbVE2uksDh4HLplZfL91xWCtDY1ZpW1MKXY/qUjASHTR1qXsmIGYNzs5RnhJsA641z
x+ipOg5QLoNCohh+vP3xFg47blRScNkiZUhtdtg9vXeLXu7TM4A1ZlUOJQC82xZkcWFJrANHSijF
1vx8hLwQe6USkzNZJLAmofyVq8G3JkgEJ22tN2gGXxNTAllH7+GJSSLQXjWDX/KgmROn80T9WmjP
ntdR2RfdA3/+NDTDSZLQtqlUk49uFtVO7XwKg9YIt5VKa31UYTfJRYqFoPMcPba+twXcUokCgQrD
4rwAK0jYxmDwd4GZHaI+G+1oCHsnS81yB7r40PCee4TXQN2WcPbuEh1alAq82Ie26mFrHjrGoAIB
cA1DGXddn1KNa2hKq5mRw29rjAeVGv0mlyQQhMYrpOAtEDTdfxlkjZQiTM9plySfDF8WjrIrCFu5
b2sY3YPcUWJl2PkMA5yGBL3AAEyR0xEXiULViy/53yVYFeywAGmfhEJB34fBd21CczM9MdpDLGmP
2iDJj76g0E4mWzyqRtODB5G/FwEDTG7ni3ahx7AKmNInr4NuJJQY7dDEsLofQziWwZUCGixTqwB0
0b55FoRC2Wj1ECmI0YFyx10h9XulpakBreKb10sfDdpdfIDit1yK9JNd/TyUQn9oGrhQNEL6fW3E
NQCLMUdwGSjeELtPEGqrO1jwhO0QNB+jMWdMrPgOkSukHrCv2lbSWoe6NBtHG3wGsuUIjFoYyQcp
hcrBteg/ien4G3hSustc42fE7GlveMHGh9Vt005ct57VmY4cx8OTxPTgZmyswAkSLdtQ+K/5Dolo
B9DnbiAD/toHHUhJo2GaSculLfS9jK7osXdq3fwRQvRPRp4+Ab0E8iJ8Vkey3jarmi3QKZjj4jZ+
kARR3UIlg9qaOk2mmCkUlnH0zH9/8gJRgK0UCfCOWvfGTPRPghI4ZqecRCt84CQineTXEIpITvG7
9hj5tZg2PTEYQpUylMtd0nSek0qtcGLKgklNM6/3CVx6DJJ56lsXJV9lXx5owozqPoXa5qkp2ZdC
kJttaQ4Rg7+CZ6OKx1kb5fg0Gsy2WdEAr4sm0JyyjO+aMOpHvTQZA5xeehaSoEXXmI5UDrS4IQ3b
1P2Eq430RwgOov1tV7HgjCzkMiVZVvg/VZslABbA5YjBsOSs5McAPsrOT53bFhZS+ysLM3eHnnxU
q1y7s5LlpPU/YQOGYvHrAJ/HbUPygiV6xbIsUwEF8DN/JwmMCA1pImR0rLJHxkhO6Nw43X7KpDzH
OIQ7wbYetL26g6P1VB0Z7KjBYNQP3WEtZi7sKihEUZGB6lKOmEeURK1HAzbM/KzI4HbzvWr8vL3W
RQNUlQ30PHjDzFF8eQXaWS0BlCY0pQbOd5qtVMhNouvs0TlhcUBVa9RsKClfR9+xyhVG+MXi7EGc
GohfNTk9Wclol1blBBGk7OH320taCFmXBrVZ6j2pUzZpydeTxvR3a8Zwbefesxn4T52pf4PjZCWH
WtrCiwVqs3Q7RQRo9IqAHo+rPY2F8ttl2n8lEC+kMEiBy9wuJBbAps7SNMjpNDUTfVL6vLXj5jGC
IyLNX25v3OJCLozM8jM1gqBLDjgLZQUZWz04USSsfJuld4Ipo09jiUBG9XfvMxOKWyDcfnZud4Oj
bMOdjLquAARxM1GMvzGDNe5HmzlTVHL0xwkPcJ90WyHYomzYf/n36734LfM3WquBy3fzIDubJYSG
oBEYxrptYemzkRBiRMeVEKuvzz4yf5Y25AmrVX6U9VHQJAdNaPu2EWnphl1amf7+Iq+GHBWeGTnM
eHsxZnQ/OKQWj7odncInBnm3xj59lN6YjM33awnvmuXZ3Z4gBWrmYjlOckZuTAh11CcF8Ylymrb1
jHEnpsGK2shiw/mf5QJruF6umGpqL5dRhsiatKsJBVv3g+VYz/oOkoH8vKq5teRPLu3N7rffaZme
ddhjrI2RFlusdzvwULys2dow2aYba8/siMwfhZu1Hb59gixRvl6s7gk+E5Y09jO/ewBssIdu9iDK
3eH/dYZ4T1zbiSFWbKUeOwYElIw8vMTksxNGoxA2UA8cIeyItt2hfA7vYge9t5WnzFK9hDE7pFrB
ahDu9NlNGXJRZJAev1DyUZm33LDP34ZzZk9imL3DtElp+4dkt1aVWvJ5l3Znd0dq86KQp4+LGKCm
foWsdcUFrK5sdkdCsVcLUcTC5PHg8HYY+LLbO07tVnpUn0ZHPgDQqz5p29ufdPHkUG8z/kDZUUu/
/qJupxk5VP/5udbkgxD6W6bbT7QI1rzP0g7y4TCDQDI96lloakxfz8NGy87BGxU3G/k90qNiKzxP
oJNpHkR+ub2wRYNUKtBPlUFGz0t81CuKom88ACcD896KFCmbVFFWlrVkBDArOlCmxiTA/G2dNfCR
CRKxIdQs6PaOqrym27hkgZrL1AACq0mt8vr7ZJ4YMx/GSLWaSvum76F1VlfO3pLnukQFzS51EqeQ
P7s5lzrXtU3VqDDRlh8JVq8ubAd5m61kQgsgnAkLpAFWBqnwHuUtovMTuV48RSJEbmBLtVW7+WW9
TJ2g4ihFTO5v/JXeozz5+3mCeWl05iKLqB7aViIIMeFIlj6+8hiu9tKrclC/wXGxrTiLfWBXHxAm
hxo/S1erjkuVrat1zze6jQ03rvkJ7lfgKT9RtgAIGeyCc7Fl2Pt1+IgqSSZu1qDhS+H3cuXTEbsI
/EMcwWPos90T8ioUmk3uayC8fhTQbFWQo0ZrOr7LB+qf7zs7s8BoIK6dQq8G0sYyq2OaMfhPpwVu
qdIqV47v6rbOEtI4VZukzdhW9bndDv2WphWUx09A+m2YLbcegYnw/7wmwb64Sl5/JmAbmKDM2ddE
6iEL8gwHo8OUI0pflWpi12XeURyhd/X/wtNoiqWC1qa+9m68DcJWoUiZbTp7UQAxJdx2UF3c9pjL
95Lip0gqqumKOYuuQlygD0tB4zzYsLGchm/5rj/86O0IZdRtaQvHtbRlMUmbyq3/Z3EWV+G5Dzpv
skjUI2dStoXt79K7gTlBmJXWsocphr5zARfWZjE2FcM8MAU5PVen+PigUsruvkbPjIcfra/a3jIR
3VQPSO/az1AG3t7bhVoBPvw/C7Vm2Wica42WKwZ8T+p46sx6XxTaSx0onwI/eL1tam1T5zDe2B3i
DDE9qo/3vmrLznhgjBsxCmrnfMTVwcsFZB7u/GJtM88aemaam6VKgdn3uH29eR6KFM4paP8Y3IZ/
Nx++eaV1yJEZ8FQq0J2gfcqz4jU3a5Saen3v97CDlLjcSK9bpwtkBuqk8M4wIR4azLusQbBuKDWI
8oUPMEV+0gVY+8MxXwFbLAEUaDoq4AWmMSdeYteestGiAWFwMIb1DkkyeaMd3A+TE4EHE+0gFNbX
XPNSY+XS4vxclM1ohWj1pCis50doF0/uoTiGfKe/tWXgrBQIpiTdmq2OcqnX6tqA+ADXu3tsHuoD
xEHb4T57Wou2i49N7T+2GP+83km/SWTmYnuuWm4Xv/Ojd2BiYe89p1yvXfMjfivu/+gunzrJjr7f
vgBTeHl3zUkr/mDSJGsOM5I8c2w1v0whMwm2pvIxgEkp1tbaRYuJ2T9W/sAWL6Jqk1KGEy0Ssylf
ggZpDP/CZYDmQ0aTsWZTnyOzNBV2SRQF03OmxFSrW7O0Db35BsD0Z6X6w/b2pi35RhJZYwKoglWf
bxrKAiVqcZAIe+OB2iwyPcfcBzZFSb6VPwUwOKrp2mtyaQt17pqpGDL587yFWcTxCAbDS8/aR19G
lbvZT7z8mwLEor5DhWKzDi9YdI6XNmcRJ1Y05Hl6bDboR8CgdEx3noNgp+sMW82m5b2yr0uHEfSq
qGk6IGomAK4vAhIwpQ+fb3Iu0DvZWAWVKzhs0at7uf39lgLMpZ1pry+Oo5F6Zl15PrG7h7Wotz6C
/X2mOfKUjuaX26YWE65LW7P8Lh2bTBcMISHAaHSxVBsRTcfd1huVDUWO9DH5kHwp92uTcovH5WIr
Z3meGPdGKaAscFZLmLL0V5h+bi9szcAs/7EYB2hSGQOGUjqmVW9KbWXrFi0AmqZ2QbMUIM3sK6lh
Ao8ljUF6eke1iR3SkRUY7GIlQeetKDGFpoN+m73oaUsMaj4oCQ+dfrsNMic5KZ/q74ZDV2qrOHDd
WzQct3910C/MzrKARA8VLwvU5EyRe6PQZIM8fpMp7opXXExSadKLMEsYiHHPW80gYA3eqrSa252y
s3bD2f1Q/DK3kIo4OA0YLr+rK1dr8ek4uUQNSIeMQ57d4bDzjU4eh+QPSie+j75Fb260+ROvPVuw
hXP8iBJo8Jr8rO2p/PU3W2tQZCCUMerNaNb1qYFhr27ggYBXTP9leBoklU9BsfqMWjqbxnRmZGvS
tf5zri48iJqaLr05NpZqOtTSNFjt7iH6JbyZHymt/8620cd+LcYteMerZt1sZbqXN2jI0qyT+o9K
+xNGHWi9/vWlvjIxLftiWYrWJ4aapTgrBiFTMF1x4+1vm1haBfMWvAIV0wSdOTsfHg/eFpqk5Dyk
zUsc5Xu5Gj90lrm9bWbhA1n8+6wG0A8p3Mzt5gZC1EoWJWdT8z+oY/pq+d3zbRMLpQL+YR0OFebV
GSiYfY9MiqAs9mJcbK1+VOIEjQIUCOsEXtWiuQtbeKxyefB2t60uBWWLqRjOnMn5g+ri+htBfpQ2
zejGZ/k5P/o2rPPnHyhTvNb7/wL3Nn2NWXqIMTIOpldguZg7kBF6Hp2MKgH7uZ3ucLhzf9L17p+1
E2qP53T/F/moBXfUhD8GiPwOj56iH61VVPHOug5jbC7sCrd3qnINkL6QAWCG8SIDD/EeoFklDP8A
fYjPhS7asfSj1aRDH/6O3bUO+5I/xBH9qUqC9mHm4vpzNYFn9InElXK/wo4tyidgPjXkBg5A4cfS
qaudocHTuQFoBImd8ZvPuPe2a5XrKVa++47WNAsmMa8qzg+NKQ1y0fl6fM5KBfGC9pPRBi+IWOyS
xEJKKVRX7sb7W053TmF4UlYkouq8oIxyfFAnsRGdfWQTTKVhACl2Kjf/KzPUe7np8vsJRUmKay8o
IYWs4WfXC3MTQuqI2tyKM3l/06fVcMfVqevISOT1N0zGEViIOELMxKSxKD/k4QDh8YtfRU6GrKFf
OLfv+HvndW1vlryVdRwJjapG587tfzR5+JU20hqs9/0NwAakKypDgtb7GtnYJY1UUFs+wzt9Fyfl
L9SNz0Ak0ZLtgrWKzuKCLozNHhLlEEpG1GXRGe9F6R8RGSNd+UYL9YjrBc38YuxCFV8jq0hI7pzq
MYV3pd54r2Dm/lRypJXC/PTPXd8ozDHNAsBzegjO45hRQeJWUDoC0BIcYN8+TBhPpDtWMtTFi3Rh
ZtrZi4gcRRBhoaKOGWm4S8vgg1U2nyBHW0GUrJmZnXD4QYaWJxGbp/4WlG9D89mK3m4f6sUDd7GS
2aFGPK0uvcCPzkrAPa0/tTXUxOWr3q61B9fWMns3DKPkj6IUR+cyh7fNeKFB6jRRt3LelpZDnskI
ECGE1tnMSp8KbgNzfHhGCf1jn2r3LcA0/I++Vbo1yNKS/7m0Nbs+xegmGVM74Vke7LByoX7sgGeq
hnWSh3TP3/kb8Mb27e+18HKd8P4GMcsAKkWV+/roqWGJWouqh5TAom/5q0S9Gez/i/BN2veOf6d+
93bjv37yXZucnRE1yv508MKzagz7Bg3UAi3328taureXq5p/NwnqHbWS2UuoE/JdewiOwr7er6Hm
l4/HP5s3+2RRE+tVi14WKDPGq/Ug+A735kNgFQcdX+jcXtM7PiN4ka4+1cz3gVJOo3ZaFMTdjnSf
POY7WHHs7LN7BA5779nej+q7uPLUWxg2vrI6B/uMDAX5WaOEeFz48u+Uw8Q3A633Ya2YsfCOJexS
bAYTNhX45ulLLrrdAOZyWp+ErP0OecktOOTv8JXaLkKmtnhYQzG8z5iA74Hig4qKOWEg4den34Vl
AJW+JjoHkwRvE05iwMpjr4XnwROcSBW+3f6Gi/boPLI+5taUeTwpkCmtaFxF50ZI6rtEct9UKTKd
0CWrYbT6EaH6/m+ODSmaxDQyF1zTZy8YRNpTWD6i6Jx/RrvtG7WpTfCc2MLb1GXttmj9PICjWHuh
L9S7J2QkfSzKfMzNzSFcYABiI6iF8Cw+Q3v51N4rW+37JCHutLaxh3O0fqumBi/1xXytEr0ARMW4
CcoBtgOy/3ku56mm6vkmF3OEiFVVYDWA9xaCoji0a6Thclml06zA2F1l/WObwHEM8R5cCF70WYyE
s2iOyG7IRbGBK4gSEfJLG9FsTlGKtmLmw1eTApWEe723toUnyLD0IhRQytC6e9LakOPC4+J6MTN/
mQ1w1JrIlJzFfbbJNqKjHI4aQ1C/3A8CIB9hj8RR6Ag/rZ/Np3Wo2lJWd7mVM1eqWSkA/wbrnXsf
JC8+r5jbd2LRw0ywFGIsnBrQpl1fQm8w4yipyX7kRECdPlLc10FR7vJAfpUZo6cOtRPC/k0VEblo
ffn1tvnFK8krUWUekTivz7xqNPYR4sMuu5srX5KCw6EHz6qAZh1asUh5jCu53lJosiCtxNPBuAIH
xvVqW7cT1bIj4ArAxEZYuNU6ftTSNykq9+kQb+T0S1GMf5HHXBqdBSoxy2TP9czw3BYPWYSkAHMC
9dd8lZ3sDzhqnjBfGprt5si1i2JVDYGjdQ4K2dsa3hbhDmFK4XGal30wztW9eRh/5VA34dg1G/0L
Lee9dbj9WZfyw4sfMicOCH0IRjJKsNTRfCTFP2XCl7QfVnzrQvyXxIntA2oREsx5YRmBiXakdUT8
F4xjJHaPo6hClqUFn/peXiXZ5WDMthZjFDRosYlArGZbq0SVy9BSi09T1N+Jpw4bdWjW8NLLK/qP
kXkPr/cGywVThRHk6zaVJML+PrpgcrIPldodb3+jRWPEJR1gDN3yebcrt/Tc1QZOpWWl4cEqTAfG
2GwnQsU9xNbKPV84EJIoM+FqMNKPesrMy7ju2Phaz8n0u347SYYFzNGkq4O0y2YMuMIY6mAIfvaV
UMsj8fT4SlLxnHvZJkVbKVBW0oiFjobOYv5j5T1Uv+moe3bhuXBMXqYGqEgwyzuo4DaSPRytE6+H
rbAdV57DCyh07AJVZExlKu/OK+KjK4hxRUH03Hb9SZT7D7Vq3dV+J28rqLoEWQF3agYI7GVo/RT1
8EVt8qd6FI9mS797oKEpw7GnoBbuTtE1D9u7gQ680wkWkpTZsIs9j1HjWF0bb597edg1wJHDxynC
HTElJtdeN2tNy4fI3Qeij2wL4iLOqChHdKBQus8+IJ1Ur3jcxXNwsVMzjzs2A4OOfR3Sqwafnx+j
ToIfcaUypi65hAsjs8OmaW0SorkU0jwDtxD89L1iLTivmPiTnFyUJjTDbYzUwkT1e9z6Nkwv3wNb
37ib9A9KFdWalQnwRacA6x51b+AS7wYnESmzEkPBoFZ9bqiul031USvTrV+WKwDI5U804W+pXyL9
N/MIsJ5pmWom4dns9aNUAL9tkbYp9ZWqy/IO/mNm+vuLHRzgkUTpNsIMAg7NF6EV7dtudG0d099f
GMikoOrkKibmKgB0hjfV7TcSWiu3rSyladB0Ua6f2ozQ6M/eEZ5Sh0h/4HPGgFyJnFdBMivfdPUD
2gkoZD+o7hetyVYO4J/35buwR0Biomwa7Z4HCQZYNa0fc8zmrXiIjR61k6T/UTTCK0/TfdAA/FB8
ZltTTwi3ilIdMwuNGmQiPCV8G/imm65tDmMi3OsZSg5V7j0GI15Srl4KNDnbQP6RKHRomWoUX7qm
/SCUkrDTS3cPMcuhCylk+qHi/sWpIPsTp0IzSIh5nKAuG6Eqx6nQ0cgrIf0r4rVX0FLBgJY3QQji
M/rDc28t0hhhFtOn0PLMCyg/qs5UL0iEzcTZZY/O1Ezy98JxDdq+QCYBmSJJyhQAGUyYzwF6rq+O
cqMFfxruIQMt3oauEuMmqvO/HMzaHo1XGw6wffttOIYO2eDa034xRl7+iNm9S4vY8sacH5G6Je8m
tEwtsrKdhQKH4/pUv5uBHC3JPVCOnfq5kdAEdIfmJEf6KUi1wi58UzxkYzjaTSPsvHaNMm6hyTdt
E/kIZGH8b94/keUiTsOgD86kPi9SkaMhNmgf5XZAB1Y2f2ue+sMwhydDr3zU/joSCTe5K0Ll9+2b
PfcfU2yk/qdp5sTI965A0AJyEkcQQGe24UcdWL9hnu03cskW3Da0gO1jwQAjscjLnNnGa09lyYPf
NFZB+rDrHJU+Y6ECU4CPzRFpzDm3rc1DPnH+ytgUaC7cYizqteK3FQ9XCInhlqUO7W60qrYVoJKJ
tfauW6qkXtmbpxiuFjBJzOKmQll7DLcmAu4/jQd9i0gXLKLdIURbao3aa6nUcWV2lmig6qybWT+l
ZDvvwJSzdECvnYHuYR8dmofoEG+nWaBuJz957gYFJztCWO2cR3euZOfq5m9ASdf7PktKiiGvFRP0
+bkNtlH4XcxXcRnTkuYh4eIYGTMoZZLI6NfnWPCP4849WXfV2frkOeUn7RGyFhvX8gz7P6IfW2Ul
AV6+sqyPgVK4BakaXh8qcHumz2Ai6f3HwZ6gcv7We0Dey6n/C6TcUrcL//2PNfnaGlIalO40rOU/
6s9TZ74/+N/1L+rW2puH7GkNDr6UqVyamyVEpaxWTWVhTnBdR46gRsjL7e1LuewCLpY088oqgrzd
4GNDiXZTRHKP46OS29kRge396gjitEHvTsqFtZnD8cNGqU05Dc+8KsZd8dLsC1v+MjwN1mbiagnW
6iyLPufC3tznxEExKhn2zMrdCimArGASEQ/svkV8j1mild1cvAkX9mY+Z4h8q3IlUr/R27bbfgs8
+0v+MfzMFM12ZJDMOLUo9x7DEyw4L7dtT9f41tbO/I4oBSW6GlzChkMSIPFXu/focm/a5GclFkc3
6A9BvJKxL2c0F+ud+RaETVUhHNjfcjs4qbyZNB38XcH87ndkNbmEwrGArGpfrUCm1u79vC6SB63B
JEjIM8gZdzJZjFTZyktrV5BhQW2efbq9uav2Zn6mHVSoIT2uSS9wTeDN31Nbrj73jnw/Hdy1ZGnx
5vOch84YVleqTNeORkY7IugFstGhkU994R5cWf92e0mLR/UfE/Md9EKm+6MmCM8pE+Pk9JtOPqJN
5BTpk2c816K1Ev6XyuaSdGFwtoXRKNRuMWCw/jx+ru/znf9knL1fsm4LwJu7bXffvJqfYyfdEyoR
bT7eXu/yJ7ywP3PeTdsMgtpwZKaZPlGHvnzjOf87lVsz9XxYc3arC565bwmemGrMWPDwbD4nLymt
XMEJP8ELbbsH4etIxo/U+ibYuo50XAUuLh8hYEcMHMP0M2da6FFmNhVEk89i5j83FQw3dCpvb+mi
y2Eyd6IGB5MxL+GpjSoi7SAEoDG0XbWHV2cH4/be3982s7iSCzOzEJWkEo8CnNu5cT+5ws8++YsK
BzRlcFZSjnrPk1qVUjVaBQ+TuLIGKHGSp14M0C4thrNc99t/vxhAzxCFgwGCmGV2s6mIWpUaYSxI
leNQF8cU2MdfmKAWqTPfAYh7/kJPUrfoRjiczpLXbFT5MUhWppDeybNMqfxU7fw/C7NYw0mKjNTF
wsRcICV2ug1O5ofU3zAwat2FW1AgaMVq22xvMJukoINpW7+K/FAxvBbZa85y8WV5+XNme2pSazH9
kjJIzBSP8AlhjyHcdvSO94odTlNRO/cu2rnyYVgFPi9WYS5sm7PcV2zM3mxpWxOIzFN28rdTbt8c
49MatmEx1nJqVMtiwBL201nuFMZKH9ZWF0zDUVPXUT4n0AOiPdHjRvS7nreDbk9iytu1C7joyZDr
ZhgabChtlVlaAw7AqoIU08ZH8dTeQ5d9qmAm3NM+coadex8dmRW4R+K+2yTtLvi49gOmpc1zG2ZK
KRdD0zaVjK/DYZwTjkZ5iM5pfDb675HujO4agGmpzgm5AAz4PIild8Jeyogomi7nBajGb4pl2LFI
PetLHo8rOeKSN2OAj5aHqk+dltlnjJV4DMS6BmaIkGw0fobpbMXFLJ4UmIOmbia1pneoBjOuzdII
RVS7j+7JLDZcTMFG4wZpbWga1MP0EjNevdXPtHgZLg3PPDV66lnUT6qo9ZAcBKSKKH/6MYBseZtr
RbipkQw3u8Cyk0FwvFxdK/Ivvvkvf8Bsc70WSKoUs/J+Z22KjVLty48uV7J20scSap5ud2DgbqWM
snRyLo3OHhm93xZWnkzbbR7NXNgoKYKm8ktR67vbjn3x/XlpaXYPcfW55emT6izDlw5WNmm6ae8C
ezRt8FQ8ef89uQOdcYmp7qn0L4Naub55RVopSMAAwm1L6T7Tpe9mlbyurGpKvOa3m+47tBsiIyTv
OvByZ7ij5QGDVJ5EeBaqffIg2KBVbf8u2a260aWkhVIB18+QoCWdg+szsyn1qLDCs5HAl2v1NaN8
vuJthrHKGVsvaBQOrxJj2JuoR0F9EEoRMsMCiEmkHlJkpY+EVuhBau3JH60KsXnltSz9e1Mo12gv
Fu8TNWFEV8SJBnr+W00kwiUlpITlZtYzuiYvCL0odmtBQikbMKHI0JFBJFneC0q7c2szWDnZi/dp
glnS3kaNWpp//t6IzUHUec92tmi3x8L2ets8esf8rtgS2BmBB2e3pke4mKlfWp1l6r6HlLk11SS6
U472IXHmV2lsqBjYU2ESLY/bB3DBI9PHkAhwFOBl61113OgEX2hbshlj2PQRrIjGy20LC/ELh8+g
L+54Gqyb3aLG4I+y0QvOWl2iEM67/INQrXVmFoyAm1ORh6OhDjp25hxSpl6Uolb9c9To20imkqt9
zyr5eHspS0eCbiAs4VM/kNR/lmzlPZ5CiEb/zzMKTiXbaneIGCf7YovQOPOjm7y3GW9YG9heWp6m
WhTop67Xu6q4lxguKGyq4mH2JaJsqwUP5dok1pKDhVRi0iuFSxhc4CzRaPIAcWjEIineTrLUOtjb
qaCowoxlHqhlHG5v5tKaTN4dCvIoDPrMr5fKNExXuabwGpHw2ZpafW7T7IAy92pKsHDGaeFOKjGg
Y613ADxdTOQGdRDhtdz22aZ7Q18O+bZT+73dlMwVK97fFTGubM7iopiFZZsF2IxhQvaar2Ohrvmn
6XvMQseVidmZh580HdIRE51d3ufHFgHGcFt+Kh00xH/Kq/DUxfNxuY2zh4/X6Emkqn+2MX0NviUv
ySncSQbMYr2Ti1RM1942SyeEZityJEiFTL3e6/jLo9sMwz4XXlWr20odM+hJaOtrtaDF03FhZfr7
i9YMFFGlK9Qsa2hVdaOExpvQr5E8L1WaoXX4ZynTUi+MhMxR9kJZsJR9DIm8XT20h6nZ1MHdsgpe
Xtu32dnT9Bq1oxBjNBVtQb0jIYWOdwU6uBSorpY0O35DrpRF6WLF/do5tHEd5nyPPbUs7Vu5Cm6f
/rF3Z/1i/2Znr1CiMTbQjX91Ze80micLDqGiv7NiaRfEz7cd0/JBvzA28/JlVCT9oGAM4Pfn+Fge
lQPtswne2js9kLrVq7Xyweb4QCTovVzqMKgKVrUv2Fbbq/pv0BWt+YyFdPPyo81BgkKSD2EUc9iD
NwD0h2pP8gdn5mZ0TKh1VnHXC+YmyTM0j3G770ez5Uw3U0ZhI6Bh4auyHQ9wUOOePOawGR3d3/5u
S+iM6RFLwY9ZbGB8s0zD7Oq8LxPGcOqtPGyEz95jf894wqHexw/5dtwF9CDzXXSStohJCE6zq7bu
k/cBGnGDOciT8Cxvo524Ji+5QMADqkLRqBihwqXBl3p99/Uh9kejdAPiKtJNm+ZRtP1X7cl7qY89
PhsyYqf+/WM8CHZ/Mu+HneQw1uP9GI7B0+oD4L2zI8nTQN9TSkGBaV4e8/Q2sVpU3V/TH2WwCd7+
TNhuS5iePfghYwdiyOe17zLdzeu7Oyk9QY4HjIr5tfmjfxBI/hLRs1492foRau5RbAD+KvVJqvKf
qVTeRePqyPL7G0UmRrIJqhk6SuvPFb/wtwl0hkMvuAZXeHAM5N8+eg4jsFAspC8eRec73/G20lpD
djpg85VC7IDiNmIs1jvGlF6Go6IddeNVjlTg/EMSbdomuYe2+65QFNpelfxo5GJum4LXIUNXvJRJ
baw45vkn/oOggNuHuVHALu+ynWQsYP8oEu/cN9GdqUT3Zq+u3LQpgFyuczLByAiP1gnJQ3S+PtFR
P8Z5VnXeWUrlY6Z9VJPm5Gn02H/cvtFLX/FyP2deH9kLi2egQblm+Bq0X9ve3YlC4tw2slAxMhQ6
6LIGFITpunmBL/K4J6aIBgJqM8/6b+7CHqUEx9oLX/PNl9iRv0/IpNtGF5AS10ZnS+t7hHykXDJe
a3qloU1muo0OtGYc7aO+j78Uv6YqgP9Un6ZOyXga4w30lZ8UJ3xeq3K8rwnwS3BPvLGnMsQ87S+9
RC5dbzBeg/KnJfzovJNUfBllZZMro+2lmp0ASlpZ/ftwfm1zlnONbaUV48CW99CpitySHwyRbZln
CZ6FRyRmnXHf7YoPI+Xdmkkrxe6O5YN1rPc5tDX/Xg1m+jG8qnidAj2aP0R0Mwo8WeHH1ErgMTjj
P0dVsG+RO9jeXvbC8/Ha0uxtb7hK5/dhZ7zG92hsKDikqf+nb4OHamucyhcp2ur/RRhe/sL/LHB2
XZssGIQkaY3XfPxYjuG2Mj7lcbupVM82pfRYGDJCDSvd8cWre7Gpsy9cR3FjehVLLcts5wkMfA/l
1o/bw8qW/okel76I5zgMsiaMCgiGvdeH9rIcfYmutF7LvPF2steFW28opLdGg/ygivP8IUUtZB9m
6nh0VaQn4kJF9punp90HLiXZvKJRErXjthMLz84ydN7Byr/oagUUEsQE9bHMVl3hofYqdVs36A+X
kC7Y/8PZlfVGbjPbXyRA+/KqpTfvtmyP8yKMZxGphdrXX38PHXxJtyQ07wR5SAADqSZVLBarTp2j
ZlbuT9AXd52ixHwJjQ/aYB0zCH8X8fSjnchn4dCTNdnH1IQKStZkppfXxU1SqLueGH4UA8Scq49x
amMYTD6aVnMLKZYhcKCREnaOFPlaYxz1er7VE3aiadu6qTQ8VlieC4GSMjC0DOWGvFHddph6HwVo
VzLz/k6N+3eIs9H7WanBxN6T4glEjhoEpYHA9ItUijDvAl0RCTdj4Th+XNhHJyt+dnJiuupsN0GT
RV6hGS9SBH179HhiP5rJQbWco2KRPbWdh1mJwBpqKTafybiztTzIB4hhjCi0N6aMRpcy5l6daT/S
IfuMmb1rqvIGR/7ZSQ3I8c3vccZOsd4e9Bny61YS4IjedOPwXcmmx9ZwfjQ6C7imQUIgU2pJ7NQ2
eVBP+c5hzo3T5Q+6lO0wILfLVO1oVtV+SutHWpP6BkMD9W5URvAqlkayy61ivB31GlR2mp64cm+A
vERV8vtG66bOZUMHhvMMKMNZyuhRp6n5aNel9miO9vxsjcbwThwbCiDakKQ3Zi7tDLMOpbGgXtEl
H7Vkv46kJgdpThKvybXhgaQipNLmaTJQipQVB5MOS7hzwgl5y7F0whT6rT5jEGGZOgw5yPMguph4
z251nizUuFCWU7iY3OXdnhRNpjZa4oRVZLZ7rbNm34nyu6poJreRgY2dGaonUWZV907MebiaeF/n
FXCTaTZ8ZPOge0ACjTdKVO1nS0lcm4Iv2DDnPkAJ65s8Dq3gNlm9177SEWj4wUNQK1g1B4e6NjCq
jsLV2E+JO4/W5yCnpVerw6kzJojUgEPDLMad3tBfeeb8SqLivtTwYK2bSrB9q1fx378FEqpguHCg
FbuItZgZ7lsM8Um416O9jpkzspMftT3HNzu+iBFt1fxdWltE2SZL2VhMaYwGLErRsWtEmLw4gZ18
T4/8mTWgEw3pesNrHvIHEcZj6ZRfxvmYpGKhGLoakR7rumtH5kihhWS3Gg9FCmSz/l0Q4Jepwt9W
8HyE/qmMCu/CHwsqdXOsYYnjToK0WO8RVLnigDxInvEXtIi86EcHHLmfoxkkIhHZyHPBT47eA5Dx
yA6XfEtVNmmkKmcpnHv4fEM02YviBOVXWwn7buzd62tdbii/ylBTBroAjrMmYVeGFFMHdLJD20pD
mjDIP6nR96gq/nxIAxYs8IhB8JeD8RcFDtrPkCihuR0mZuaaXeSl7TumBgXpzuZy/rXy1eA5f4PV
UkvHucFyhh7kVObPqiO3ahuVgm3jTr6MWNC+sXUTRJxcbu8yYkF2VUuVwrHCdByPWlTfxEkmYkJb
egL/NJiRRy8IWN81H88klfXEeDozq+x5UDAXmJV3cTm00PXT3/7cDc5t8d9ytm/lqEO+hcJWMUTf
lKm9VxPpfZCn43UzGzXJyzUtTlbfdLYsMdgpWz3AjMFt1hA/avqTYZcHdOqf0LXZy508oMsh+7Nh
CZ7LW/7BRfbQY8U4yEoZPUupEfW0Q97dGkepiw6aNGE4195dX+fmp+MlKJ2jnJxlzyatRlB8MqT3
OnuR4thjbewOyg85VwT+LjC0RII7HUo/6Yg02x4hFyaj8mAl/si0jykpBKY2QCn4dv8uylqUupg0
5LWe8fQa14xzQ6GDhp7tX5FvBUgNfAxE+equ9UzZlf2Ux8Y/J5HHDwAbLRIFFHZWiJEuM5oCaRYK
LEy+ZbERtHZ3GHo8G1s23Qy2IahqbG4uHqlov+k6nuOLkIUpqyknLYOzQMoBtD4B7LtQo4PuqwDg
tW2JIw3QKV/rP3IhL7PQKVbW4NMR8mxBjtQjYBwonfrjP/gmbov/2eK/5fyo20qlATxhhSy91SGi
xApzBx1fP4a64HVLW0ESo8Z43gPgA7Htxf4RaEyaCbPNUOmGI9Pm+6QV5T7Lm5rHSEieopDCL7EV
AWJBerPM8AoNrbI9pgSZYntPiXIXJc/Mfru+nK3YYUKTCUVlXJS4MC83Dg1tok0SPpKNF4uTQTlT
AS0htHGvm9nctTMz/O9n30cpWmbIGswMELbS7eee/JeLBa9FE3uHvvWKRlqfqxqUj7AAeEvl6WV3
HzUtBp6I5MqWiLxuw7V15GvoXYPJ0cYw3OVyIGWZUIomdqhM9m1kGK9V2h8cJX0GnCq4vnMblCu4
LM9sLVwbaYxMMjJZofzUBUPtcoagxM+9CjTOR8eTH9Jj5AK1Q1zyKhoN3/hsF7YXN5uuVGNFmWyF
JpOegap7r1i3F6yPe9gi6wCGTQbR4FdFffkksyfdlmSjxdEdtb9Ke9gPDYRQ9coBUuiZRtR1oHBJ
wVJMZrSPdDscbGWfVqbAQzeK67qJuiW0/9BhQN/+8pOWkiJJRENc1LT2mECxMuru5BjkFsnk6+17
Zz1dX/fGwYM94ARw1FF1WfZkNbVJu9xIkDSgh9K3L8xp8KzOBKvi0Wi5ubYG1nG0cwxnhXk0GjJq
CoIh4iIelg0mxaTquWGFmyiJJxF9X7JPVrxeX9rWVqJ3hLPBOVxXL18jk2ercmIjnMwMytaapbip
nVHPKslpKC0/MYyn3BaWnzfCpiHDjxQdvNOgWV18wY6RVioGaoRdjZZBED+PejBmu9lnPsDEmLPQ
pgejuJ98TqIgqn2KjC9OadySigAKZoSO+Wlicroi1E3Ag1qYsUv+y4uAt2UQeCAjLq/obZrGhoiq
nhthLU2uQz7yCKP7iYhe4atgu/Ae1AThobiFUBFcNjmVkdnxIPEdRbuHuqkCFjQPL8dqBmKH94Fa
VwaS7K1QXdwaA1j0g1Hdz68AhvrXXWoDxIZnKwcv4MpF62+ZtjTMtBMri/SQshf4nup1WQ/Z15dx
DsDadEzUozxPx1gGw+11yxuh/otcAoVR8M2ukuuO9o6MB4seAljjOjXzygnLjVG/KftYERjb8CKU
pvg3xfMIMYH//eyaHMssb/K21MNhLH0r/ZAUwwONn9vGKP2K4DzLlfGCADRdIawOmiYbk4+XxtSc
Qn1RxaByDECUF6Pe6jo2VHx1zS+oKnijLG8SbgwTHqgrYRfB2bEwNhVGOaFnCvC3ARxx/hsVwOvf
adsAuqPwD46MXmxdG2PuWmUUBpo7pXsklog0Yxmw/16BBQJCzN3j6yzCC20KlLoYoa9abLYoyEI/
yymz97Q0RQREm3U4REWULkCOwFPNyy8zdKjKSpFEUI2aAvO7dTBuij2y9YAcIonjc/8wp/1aGt4C
oMswZLj54uPEZTblY2ST1yzVUJ5R5Y+GWt+uf5/N7cM9p0KbnTc8F2ua7NpGnw42Bj07au1waMxq
p5qtgIFhefd8LeXMDHeT8xOUy/bQ9CaBvod9oxryPs8wHB5ldK+WiTeOKYWKeimCJqySNJjFZYdk
kPeKUV1b7KDR2lnSGwMKXA/6fghi2bMKV7kd9sVeuWdv1p28K0FZ8VOpMFkhuns21nxufMkb5MxS
QRsV1bWsgopP1rmS/WmVQGKY3yNF33WWIvCXjW95YXDxaB4x/6AYDlZrZ+pNptde2wGfX7T76y4j
Wpd6+S0JnYYm1ydgbBznOFudZ6W6N2svWgvyhulBnX9ctyda1sJFc4OlTJqwLI2AEBCI1AgM2BBd
E9xlG5HqYvcWLgrAgUPrbJTCpNFurHG8zWcRBHVjJSDVRvKFLwF+4+Vh68aWJGllAbhmNCgoOMGs
HLRRVC/cqtFfmFmspCWZYRStDjOn6VQf+fCedsfLJl9DBAKn24qKsIac2bLxWl1R1aCyjRAMyXhA
/+JDNHrjkaLBzYFy6K8PKQa0RNTr29voIEfneKMVFbqZ1HGizHDAiv0ktX7sIhBMsj8Wx0LwwML+
MbMkYyWRE0ttLAN/WkLmY+xfHSuBmpN5C2Rq4nZ180YovZfbatcVY+WVlSJqqG+kAhe/YHGgHeg9
k7bDL5DHNKihIqznrdulQCxXteBQb5rSkMrxvg56HYt7OqZg1ddS8PxolXFAV/SQtTjYQJRNz398
mtHIghKrgRFJZG/8457dBEZbonytwFAWfR8aw4v7b7Eqel9tnOULI3y1Z0Ziw477OINPtsOedK8j
lHn/wyrQrcTIMShXUbW7NFBmbFDVFDjDPjoh0rp1k8HX/7BS9+WASDaAz8Hs6irHVRn4lOIIgY+h
6ZzSk9JjILO67dshuL6aze0yIPHqQLEHi1l8fJJipCa1W/hZl03ubEkK5M5F+iGbp/bMCL9Wzr4J
GDqVtOthRJUeJ+WbYXzLmSgZ3A59iKwAumA8dqVXm0uQKQEPE4L4Mb/X/PEw7409p2JJ/Vg4G7bC
u3x9IDz0HJDuYuZo+RBL+rodGNCtX6Gv6H1VdyPf8fpA3xmn4dZ6Y0/yTdwIIu7m18KUsYlhRk4O
tvhaNZUMrcgoBgsoCv4PVJIEzr0Z0iFvjW4TiA8R2RfercZ2J5tDIYUjlfCejMr7UdWo2w1tgCr1
KRmNU1MNIfKAoCuUxi2V4hlKaomrxyLepi2vQQmUPy2BtVgVQkvgAca5A0utne9ZNLsganDnWXRl
bm0pYhLGXjCQtVaAAQgE0mhEjUJ97G9YO7+ClS28fsa2Aiz6axh0xcN9rfti2VGtaNEQhY6066oc
DfuPDkMNImLvzf3i5L4yRriV1RuFVsbQDVobodpSeFVce0mPfwu5QXiOd16C4J4P/Oc/ZviGnh1m
1D0JA91LhHNmglP6gxMfcZlPxfZMiLDvRL34zQ9kA7Rhc8UVzL0v7GU0S/t2hhtI7zI+vwT+sOvf
ZwtrAC2Ff00s4hPE10YlYjAhPyVh3fjFPX8oxKcUy+orz4E29e105NBln7wKbPMDtdxO1EgBqsXg
lY3CzuXyJH0e6o4UTui81EdIoNw1dzmIpOrJnW7Lv6Jg/nnd4NoZUVJV0S3EgQImdJmItoQ6Ksok
Vjil7211MqAbbFT3qia6JtefjZduVVRUcbHIuEUu19UBCyyRFoXqov2ch1/Z+Hl9HRsRGI1PAzhZ
8EmD/XyJvUahtnQy4NxCwwUzToceyaEaQf1hgC6m/01GX/W7FKqzoqf5ij8f68L1AsVK8CTwA70I
kXrEzM7uRwdQR3pvnzCatDMfzZ+QYt7FXvkX3RWipW7t5blF/vezI4e2rgEKRVhswefWHvmUPv1l
+vaD4hlef0d3sugBu44lWCMuGPD4ojywAsAMSqlmvWnbYd5BXtFRHkutCepUF5TcN64b2MF1jcsG
sP3VYB7ROn0AVNEOoYg5YjJPem9MzwnAHdu7SBBB5fLn3GJYDtoJFrpbwHjbK24xRelGgymdjQYz
HwYkHj3le+pNO9UXTwhsHDfMoH5pKikOhkUXzmI2xlBplWMguf6w6OAqzuBG7NtMVP/6edjwEYXf
YmAggbbSaqIM4otkbjvbCDPmuCrKh9NsHa6b4JH2MlTBI0AIg3oRymCrGnceqWU8tha6CNV9lOp+
2squk58qkFPg9t9dN7Z1vnHzQw0OxUMuLrB4AZV1R+3MrMyvOQegXtTv5uyVD9ExOgDaWrhdmGV7
sZrklkuC+Qoz63jRYgpgGZB7DFhkmZqYgLmNfmPuoP4B74DGY+FagKo/SOJS+rqsAvDNvyaX8Ipp
mI0ylWCSC2dyZB39hS45hn3AM82JHbguB1RV3rVWqGW2vVw8NMADDJDxCn1A06wqJoKP2n4bfc1P
EULv8NL0J39+pTvnKHxbb4QWFAv+MbjETkktk4y51AzMdg7gOlBcTT9IAbip/SKsn1UXs1pW8B/i
GYrQOH44iSjiLp85GTOrvDZNlPGHzM1RiS7qsGbCufr1ZQ6kFuTpoG8GldUVQwdes6nSqr0eqntl
h6L9nqNWzJcBdxFEVbxBED43zjyfdOJsYuAdWSEyowaDxjEovcNBaYaDHbXERd+RCQq4Wy5yYWZx
/SBvyu2eShpGGigFk0O3x0RX0LrJFJRvLCj3EhMcftHCuA+dXXgxBTc9GWAx0WoUT+XqG5IZ0WD9
qoOFiwAer+PWAXPT+pJT2gYIN2JoIaDUnRfn1bs1FDYmmEpgvKv+R1E4tjdV1s6oFbAhUysVTBLw
HGgRUPG78bxBIrHBCBulWTw2pNW+HpHNPsVkyH9hnePrBDJChp+A8GNFxGEOUdJPwKuH1DJ2DkhJ
tdG7HqxXfUmYQIkfvo9ehQp8zCJJj2pdRrxOgR01gFpPoGmQU9O1enbfgweVdmmgZzd0rrwol32p
ol6lY/yAKr6c96c4+ZSq0q9r2e+BL5eV5F5LIRNviECva7cCdw46tArAoTa60gu3Ku1knm21McJk
MvwYLYGKCb7oxlkBksvCtYVAI9urKkTbJ1HkzJmOT6rtwJ/11L6DHwvRFAK9DyZybf/6zq+jKaZQ
ob2JwA1iYTSfL09KJFWxHc22hkTtlmSFPyn3BRPJfAmMLMuhrDfahiYEi+qfE/rByhtF2LBZ4f6Q
zeOLKJhSQkRDSr/4OGraE9RZJi0EFkL5Fj8bOx1waHCgPzrPVoDC55OsuNNOvsXMK3o2stt+/PlW
GpzJA6wsgL8sSzr2KFdIYyo9BJOpq0a/ZO3NUGLBSdnaSvzP8Q/m8aCyuchqJNIRFPYKLYz12I85
g3z9I69MgZWN5AkUOEAIcLU5zV7R0TkqBRlV06mh+qT/TnOAA1rrBCK13/KuvR8Bwmo8bGL+IKpB
rDOZC7vLyx2XrGqMgIuGitUd4ll5681iD7Ctb5mJn1nNbpBnQVa6dahRvER0wzMaHZaF31hVnKdF
1iohs465/kToKCgPbBjgc7Y6KhC87bA0wOaGJdIUyaExjru5yI9Z/nzd81bEe/D9CxP8FXF23zly
6tRx68ghOVquipcsDTC1xUrX+SHvOeGs5CoH81F6K27HIJG9/EfzUnqD7OqCX7J+rlz+kEUc18Fg
1icJ1jpq0d6smJsas2eqqEdUwkRwnSxxW3xbURjDEAT/+9mi7R6My1plYl9B5K0REJXPhxaE+TQs
Qu07CUSFpI37/tIg/9BnBusCLDTQVpDDovmZDSdtHINevU0nHUWeJzVydgZ8J6pnQTKzdSeYQCng
mQumrfW7CXqgdWRlWOj01IKZgEEn0UGpGAMeWjAdoJfwet2dtj7imb3lc4LNuZmTBvYGQISm/tPS
e5cWx6r+4/QTyiGAxcgAlqnyimZ+mHOnqOtGDvW0vMdA4a0O8p7rS9k4e5wkC60WHURlqy5+pxcl
7XRjDqGO+Nyk+o3FSv/PTQDZAXQc4M941y4i8jAkDC/0Zg5LdOal0Xlnjfl23cTW+eawVPg6pJXX
vL92KkdRAhqq0L5DoYP3ZWPMxtqKG4UcClcfOnA3FKBHM19y6sq7Ysf29J3Fh1mUAm3cP+e/ZBmg
1XqSpXnGL2GY7jT1l258ySURF6LIyGJLZx3jxkkCIwSRQ3MQvOqfai3ipxdZUS+Ps1QYjCqtOSFW
/dJp50XtKU5F1N+bRlAvRYdH3sAY9YNkd62lTuFM6rekL3+UUn/Ko/x43UM2zUBsAjECYyMrvA80
HPsGU4lTCD3ffUVtTJ3R+EOSZoGdjdCA8hBeGwbG4XFmF1+GTEo3F3E9hVVFnu3RuEkzqDTIqgE0
4SSIe5u2HMi2WVzydgU6HVo1zwY1x/dRUYwlimennwNLfAP6EH+8e8D5GMjqIfCCvuwiCYYECeso
m+QwTQ96G3mJCbHJ79dtbESicxtLQtiuoSZF1VcOK8y3J/PbbItG1zYgS5iX+HcZy5k8CFLLUpRh
GUW9kzS/vO2Bp8BkdP6U/krerVeQeWffrd+FD4iPZ4XX17d1SyF9gv4yOn8ojS7THBM9Z1z/89/X
sZ25kDrzyxvriRxqr34dXFFJZtsgoN0oIwMbvIrtejylqW3nMgptEPVFrt/LbqS5HFUH6ihXfQcH
oWCNGy7J2S6R4aOuiEcTP4ZnGUDZFlVZ0FQO+117zEDa0xPXkN3qjqulcr7dJAukxHUeRbQQW4bB
WoLkEbhOjEMsPDSZBgZggj6FaKK6Rvdu1PROph9RGQkO+EYgsaGxiWkLZBtrpHfdyknChmIKG+nd
Nu9z7XdvvAh2cSNxu7DBHwFnu5hpZjcVFHSafDRXIa71yemR86MSpB0agHQndBUeyi8LJRwqj9o2
iJLRt1q+cueGGGk9miMsajv919zvbAjagMPDqx4KMSXXijcF+TiU6NFY4hUNPghxucK+TwH+Kc3u
KzUtH9VXRfIIims/y8DZs6Br3Qwz9SO6S8KlbmzuuenlW7vX1bGaWpjm5VGwpnrM2aV7Lj+LQWdo
omPgXJAAbSAnUH3CvJHJJ1o56OlytY6ZYAY0k4fQeuBVy/jUusOuOP6NnPgPC0RZHbhWUJJwMfTl
C5jIduJQ8HJ+eQ/IM3wTw2Gg9tN37Z78ipkratitzx5HtnD4CX+8rYZoG5ta1ihnfTgPmq+As3B0
qn1l/sSQsOBg8Nvz0k1xueJZj+E6EM4AU3O5kXiIxhHV7S4c9dwv9dsmy11lvpnLNzIRt4xes+xJ
KX8Dvy54A2+89y8sO5z64OxIKnqKIRkDXsPxyYR52o2iQIOMep1PDvNrhE5C64q9dX0pXppdpBNq
rRTlqGHBlWl4JbiE3U6DQvP1bd36fnBPDldHVQYU9ZdrA2SNJhk/EU0ByoX4iUE0umx+19r7dTsb
9y/mYyBQjgIUuBZWRUwzM0CLnEhtqEYBBQFK0IbGgfjYxG/Nj6pwqzACz3YWcECR6Fis4zafzUFf
HhOMOIXLC6Ka5qwZatKFCX0l8nsVYxQfiD/BCjet2HipcQ5UVEEXW5mSPtOVZsIK93iEeNWd00C9
gvjQYgcXU1buU9/xNcGx2HASh28qXnE4fMglL78fSu9a1VdRE0LcBW7ouFbydn1dG8u6sMA96Mz7
ozJJmqYnbVjRei/n1iGrmrs2E8GE1/1PztQJrCvoEgAVWuZnUj/FeltbWMhwS5L6e2ZJbhS9WgTC
vbUl8MaNkjqsYa4VY//QjMNldLmoyqmaHINiTZi+/U2fbSMx2WmRW+YeakNojQOfUgd5OM3Qajjl
frzTn/+8JoofgTk1AKM4h9gS64CqRdMVNmlCPXnPjQ5aa44/TiLn30gFbdRb8exRMfviaMvCvMQY
wYi5XKP+hZ7gLdtxLbXpYdhJ+3wnHXWBMsjaX2CO54Ho8dqo+C7itKRAHbzrrTp0ood6oq6iPaUi
do911LqwsRwBSDoDUuAUNuKShFkjB0UOkk1D9uN5FET/zeWA6oKTUIP7Ynmqp8HBAMw01uFk5KDp
+dF2qlfMIl3sjfIZVgTdAVCG8Imb5e1GqzIp2xaN08zZd8l0oHNyfJinO1N7Q0cUZUnZg8C0d/1o
b22jAYVnnAG0BNDBujwFpdkkTm+3dajU4HzJjWAyEjfS39JKNPa6dbpxzsBPAtgLak6LMBVXtmQ5
s1mFJBr2TqTtuqzZj1Pp96w+qjH94/ErzMZjK7EuHgGXAZ+2Ul8OGmKW1ILKR3EbU1Tq2dg6RHlO
YogS2lovxmzqSVdyDYfK6qhrDxgIVPrYl/Uc+oylUDd9K2Bd2Fs8C3q5yAapmuuw6+T7AjMoWis9
0Rl0trrWMXCySb4tdSD0iuTJLfoCsEFU7UGhJLtqbD2Oif2YzM4BjGMfcpqnHlCho9vkgxnIifW9
1+fsz33r4gcvwsAs9aoymtigiXxT0t998SRJj9EoaJ9vnM5zK8vCgdTEKMb0OoINK05tmd/bs3Yz
T7YAMb6+ZTHhg94VRG5RksUr/vKgSINC7bnu6rDXf8XjsU1F5bYN3BsfpnJQi0XUXPfHZjNXS7vE
99WfrG/zLccqqkjIbsEC6ndH5bX7nETiLRsPMdjkxGDI3FHZWV4Mk6Vj4IIy2MQMVwr8r+Z3jsfw
ItLuaEh/6uBH+jHZbv6ifFwPPPzjX+byl5YXOYVjsrZojLwOoYwDluS/e/PsJNKC3Iqq6HmCpROY
boSC5ZQko7OulCNWmBztk+JWnnnU9t1R/Kjd8kPLBpcQKBJQArYW+UTclaYqTXMVqglkbqPhNKfs
hcW2KK5tbRxa30A0ASLM4VuXjshYJLd91VWopw/h0BR3kYITrg/js10l36ehHlwSzZ3X6eSviNFP
bZxewJcPIOOgmycQoXYgP0mSPdSoVW80tDukWEkJWbnOGjzJmXXXTLvZNWsSgI0uc227+EuX0x/j
QL6pZnlvKfQ20gG1k7uOerbd+s0g3/cYaqgN5wR9ep+zFFbz+K3OMsdXbfKQVk0dpM1s+ZGST26m
FmDd0zEpb6vpBOYxaFtHU1Z6XdMWwXU32zpVaN/j6c3hiGuO0gr8iTE6BtzDs8eRBkRxEwwScFWM
uPETPCBB7XvjCFKGjcvuwiqPJmcZc5M3GJC0kDI4peE6Gv1uG83PSCXHejD3LaO766vcCE7I/8HY
y2dNAZFaRFoMSjmkm6Y6TM3Ry5JjM6uip826boLK3r8mli/gZrbjqu4QnabT6INr9jB+OvfNbvZq
t32a3kWN0q9XyyI+XNhbxFuDTrXdE9ibHVc+yR77qVau/BZZng4WbrBKZWAEMf0+yJ4Ntk8at3+L
PQUslk9KINYT2EBPXC6fV9DOPmivSJlp1fig+p6F9S3Z1z6n3IUG+70KyJZy097MT+AVKt/q0W/3
wjDGL/dr27GoIWV1Obe1AvtNEO2h1ab5WvzY7fsDd+Rkhmq8SxufYYrjjQsi/xI2d/l+X/sBC49m
o6wyPYWLgRYddbPiNB/0o3JKDuUvEev3RoTDp+ek35hqx8W0jKSZXgwqz0mrNsUI8QTFZ8clKTsS
Jfq0y8jNp+SujKgooduI4ChN8H6oioYK7orLb2yMDMgqJ6tDm2mh3GsHNrf7oukECcvmYUUr3OCv
I343XZppNXCUmH1Sh2YUgRSQ+qha+Nfjwda9DpQUGM+Ae8UzbNmHiqsZ8wkqrb8KrPFNdcdRr1zR
y9hrATnFXrsX11i2D8mZ1cUhYY00yQ1GfXFIpsztew+S1l7y0t/g2QRSMeBQ96C/u2Wn5Cb3/x+a
AVsxCnhzLBvZzJqA1M5y1qamhSv4Djwvx26f70ey4yKpXACpeYeYxfV9XhH0o9HB1bP/sbjIyeNk
aqoR3C/ILtojeQTRaXnUdqj8oOjTuu3ktu/zLRfDQYHwxQpAYKjswbHmg12NjC7pfCm8/os2HiUX
P2hxE7QNeradhh9kaa9j/aIVN9VPsxc1BDe/9Nm6l7ITk2M71Chhpvw2oVpCPOWgv1pAQzRutjvy
wihz76NsN7Kg8FMM9ghLbVun6PwXLA4rpVms6WCrh6/Fh+qpe8UEe3nDFYe0YPxF/rIepf9wydp8
/hHtXegBLS9ZhQ0m5M30KjQhyTfLH3kvKJtsVJnhTf9aWN6xc0Fa1cmNKpxfWp/7b/TBATstVMO4
RlTzMBxEi9rKjy9sLvcRFJgou2FV+r49ajftwXrSd1xjoxDQlWxFVwA2kRiD5A3VlEVUnzOVJ5dR
Bc6G+tU2yoM86jsqDwIzG8Nm2ESOm+EVDcxHLfLjeVZAJDLAMfofDCNKb0iKDhrYRKwg7l1oVfA+
WveCrC/eaaLcfOOOPDe9eNNk4EqvbB4NJJscpRRIg1r9ef18r6g3vyIOCkU2L1lypuXL24N0tV6M
k4KTh3e+K9MIsZU4qVdGlbGncWm5Tsc+oW/xAt6o0h3AA+4qYG/zrv+OzeN39jMWoV6NAT7IHB4A
kuhFKxHSDWHOuWkDfUmQIfPO2bJjLhGWmCwfqlCOvyld7sb97+uL2Eqq0JH4x8Die5ldZesZ7Sv0
k2y0x83yKS2bkxLZpisPypuk1jfA/4sKfVvL4npsGNoDQBWP/csv2DkTI3lfwWpODqBc9Dvp6fq6
to7auQX+C86S1dxK21GOGxw14IOIo3qKdRND5fa6lc3QgWooZhcAhEXfaHGirbmLMtLj+3D94OGO
+L1b3Dqnem8IztVWQggYI1g1UR5BpXKxY7ShY6mDgAqhA5BN5zEZfnVa4kVs9MruO0b8PVIrp+ur
2/xKZzYXezhJncG0AjYJe83TW1N7vf7/33yYni9qEae0uTSG1IABeY8GgxGYeESYj9RLvjuVx+5V
lwTp53+xibOPYQVI6IKV6NIxrF5TO3tg1VdvmHjDnYny0r5HgiT79V/6e2340k+BTX6Ilg8H5IQA
voDkCxMSy48n1/FYOWYZloUbDT6iBMeiSB5kfDPbq990BYA82VcP1gfRfYHxrRN+bnzxFc2ZTupc
wzgElN76kO3IQ36Kn/tb/nTS9lET5D8xd5z8Ffuq4DbfdNqzdS++b2rFccsqu8TpwMV66A8Yujyq
B6Eu0+b+giAO8YSDfJZYinrKzNoAZyoKadEpvsf4aoBYhtqK3wYqyBKkk/5JX4T0dHznVp8VbQOA
wtHBAl/HpSvJBktq0uh8Z9HqdGvkeEG6p7fqjgXOR+3RP5fT5lcf71T8z+TizlFyQsks4WPyycER
Gs36STpEe7QjX3SsOfe6Hc05F0/tFQ+OLwRUb4bVM/sLT64qp5biGfZRtBqI96291YNi/+h4KoCm
HQSikkMqFELb/LxnRhcePI1VUiQd9jlSQJdZvesyQqDdu0oqev5uWuKDTCYq0LiWFk+HLh+Vqinm
MmzG0QPnxKFisjtmj7EluJ4281zoxUIx1MDhXLUjmVQbVtQ55T8YnBnDbi9ck93Zy27iYqRpeBd5
7AZIGFVunhTicY+iwvJ5b6m5grFT7CTX5kNV7pb8qgI+oey8F9DSGT5YAdBTfmR/61JqQe1Jj8Un
/XO8zOXvWLixTFAaMCr8DkNVXa0lXlTpaBhlrhT9vh7+tp5pWDJSRUR8IIGWsUFKmkEZZwWmMALQ
3AM+MrroF1HLBZGUV/5ubyxM1as+bT3d2SUBezUFUXDrmvviQUBHE0JZK/YjeG5CTIafwJEz5Ufz
hL1GNaAPZH862p9izMwGzOSre4Kpv78tLt7keRpF7TgPCBMQzTN2vO6hP0aPRnHg2hbGSfXzlxJF
33frcbDc6zu+ESKQpxpofYNvfM0Yj29RG1NdYMMrxZWauyouAoxCC6xslXdAJwVfBqMFih2rzCti
hjQ0Gj9AGO2grgaUSX+gr1CIP6o+ZwbzD8LwtxEf0LvVMQsLxglbXeJMMuRgTZSp3JmGIHkEhJWr
xkZhs4PwoJccILPzGguxiRv3DO8YIyiZuOQgS3d5zwxyVQ5R1CN9cCY4ruZlTepf/2jKxlV9YWMR
Y8GzIdGugA0FyKfe7alrdC7+23ngAEGyM4/TgwKSEtR8Yf8eudJeWF/l61jcpxe/YZEuSABeq0aN
3yCf6CF9Ah0z1B090y2/m7v+F5ryou+55aqYSeeZO7rkK8xnC7Emp4+rMqyd/keiospeJwAIK9aP
67u7+QH/tbMEXOqomgB5DTsOhKFU5TZRRVW47e8HXgaINIBU4//Y+44mx3E1279yo/fsoTcv5t4F
nVx6qdLUhlGZlUWQIAAakAT5699hTs/rSkmRenfWs+hFhyoFgYT5zDEQRP+8RpD+mtXsd5gKAgP/
F0sAKvumdmxdpvl7tg5WIsYeNHfdvrilT19P7+wZuxRyF4kZ9IWPAyFlm/rAmnyJSjqoIFfbpgqh
uqY2/La4DiL4Am+ZBJGbNJHYkDWLbT281B5YJniyeDBzdHLR5sQT+PwALGbSBXqNTaKa2B6/V+gI
+MEUNTRl8lKV48Jgx/SnmqsceQRe6Chf5eRHBN5zDUQxRD2g7XdJ5f7s8oEI2FLrwLFzjCVSY0ba
xrPFQUdPs0bdVFfk0nG63Lgnj+/vMY6xRLo7Mlflmjj0W74p1sUWd2NCbqxoCWMvxSFnJwSbecDU
AdFFh+Pzu3L5CHEzpcSB2+99WUWzGKOvl+S5F7QU/TEANCdArvk8AogpfdvYKDAE4uAM297CO2re
egCxtIvFjHOnCBhXi14a0GUnJBRvDuQwdGVz8EF6n7MX4b5RT/xPJuRie+vomWCgownZgzCg5dlj
effWba7ZrzZRRdr7MKPjgGysuhoml18/w3NvCRsK8QooGzZgGZ+focMqV3hBiyHF1IeQZIulL35+
Pca5Zwf6MLBJ0HGC6svRtDQFU8dJL+qDb8hV6fk3nAN+HjSXShlnx4EVBQLARYHkGLoytkNDpqlE
CiGLFExzHdkL4Em62fD46xmdAxpCUs4CHROVLfcE+Sd0W0BHyYHSSDz9YjfFGhQQeOeSOYJTIsiY
l8qQ51KJ3wc83rqD9GaueRgQ0i5FCGAZ5BwTknqR+TYNaAZAFiCuVtbm63me22HgfhvwCV7AM8fx
F1CWWV/ZroCoHdhKtONvuqS3JChuUfxes+bSjj67GkGagITT4gx3vAGCEk7zvYVZDtXLpN/p2cvX
8zkbUNrLOoey3eKodHQo5aDMKVfN4iCDOWrsIAEntdh5AW4uH4NHi5b1ypvYVQZfk4j4AsrSfTem
Qx60IeQRnqwy35Yt92H5Wl18yediIwhroGAFMTJcAcvr+K2e2Zp+lYsBdwADg9nb2k0WNzOQG/QJ
8vgBjDat3goH9dOenyh/hdpm+j95PB5u+AW2DuGZ5Qf+/gOE4xQ5m7CsrUh7a9YqVeh5QQ4mi98Q
GPI5wkkb1atLnfCzO/e3cZd18du4TNX6UFsj7gps281cBjBCGc3HPEe54cIUzz5jrGScD6iHYyF8
Hgqctdarpk4gpfDCpaMH3pYWLUpFVqSup9dL1+DZxHDZOv894HIp/z43s+wNa5AfOze25wgGuhbE
oNR6AKkigJLBT5JcHFQ/l8SgSKb7ECY7ox/CDGJ0pqrFoUCskVZc/gqmWYSuWZSx7dBH06U7JRtY
zLvq3qzM65Fazov0uLZmLbVW9kC+mWMJn72mjyyjSkTjr8TQJVwFD0ICoeeUzfeZDy+4M19yYV+B
tfGe+xqJG0EPLdwl4d4rv7W1u8Ni2/pOubdn54UO1ka3tXumV9FQG2kFW1MxNRvCkN6VKt8NndwW
maWFg+5+8yRK7qN7r418gcenDm5Ca+5XzVAD06UHTzbctaku3mtImoadMG4610/GIHiBNCFKza4i
yaD7967brHCN4pgesvui67euUQFE4n+ninyzh24/sXlfGeq9ssl1Ca+1PiORyGDZhUfRCXLfVzkq
bhMqgLRfeX6fAhG7EqVKakmuvd7bjr0bVTW/mnsdBNXMW5eTuPWGOprMcSdZmzgZTWF3/i0vAVuS
ase1+oXI6WkqdZBExnXZ1SSc0ZYpdH1TzeYFMMYZctaidL248UDXFmXMo4u+5/DM00aXL+VpG2C0
tFsxLPscfnbhcEOSS1v6zNUBqjNcpsADRUp7DBNEOZrLxRHwkGn9Rlf5ymBz7OtP5YAq+HhJW+Pc
9D4Nd1QMIb1rZ1ZhctyPY6IOqAy/eomHhAjOqpdrL+cwyjb4rbj60ak59VPtcbNIWGLzg9HEGjAf
N9B9uukfTVhvNqvsQL/l10hq99g7kiWLQ3e9urTHlxd2FMxDChYY3YWEA/LS0UHmgadiuRYecCN+
KeZEFbfuG/Ws64BnV+isFGwnbe/SDXHm+Pw06tFplpOSzS5aK9BqCPYN0X7ANCUP7Qq7b/TuTU6g
HBSEc8mqkAr9GqDKqGydUMrxUgh2JlbAL4Fu50KQ8/AePp+rNSV9pnU9P/Qksp6LdX2Lg+lN5EhB
9asywUtfOdalQc+u6r8H/WgV/naY1/AGb6XV8A+ucWmFpR4zMw0eFj6n4cJSsHBX02u5GrfT+tIL
/4i2Tt54AMhJgLVnnjRUHYuUpQ6O+qFrQ/pDXcnbap+ryH4Rb87KTNtQXQ95RO7HdXC4cGueuaCh
8fr30MvL+H3e6OUWYD1zSDYG0Vg068EY10LRaLAZ/CGWjGsjnZRa0x3pH2wXMSnt0JEhRlyJ/YUf
c+7NLyrzSJPw3k8IJLwJpo4Ji31A9LwUDKbEKSNnBoTE2fKEr7LL5LOP8s3RwwdMD9V8SDnCreg4
P+8oFOH7GQ/f1uythVIM3j310mkcvnvcc0Lhylez+zVAOzO02pUGAwWoTevpIOR1RqYbpCMbw+zf
aV5ftZn/5JTkjtpD7PXVgYkAeQRF8lAJUJFLGmtTCxEPGFnDnR1wRyF/ap7oLqzmMy8VYsE6sIfo
TjgnNNMCtuK866oKzK88sSSL0TUInUm/cGZcGOYY7UNGNsg8YNVBy1jsZPq2Knia6exC8/z8MIDc
BEvy4B+jKbNm9JljkOqggjGaqdx4sofQWLb+evWdWXzI//HIPljOJ/yI3BXUHxBBHbz8hhivFrtU
Wj+Xo3wa4eiIrWrL0MweIxSWXKnaAHL7uzmvpP/eUj0q6yrJITNoeWNcj68yd1eU6avG/jlZQeT2
v76e7jkcDjjP5jJf+I6c6Hp6ecFr5TTISQAODJEulaGXV+tJqTdZj78629kgD7xtcus7yZynStkX
k+1lwkdbDwCChU3loRFwUhYR2JI0b0x6IAG7Yfkzc0Apd6eoQhymVBkSaUeFfuNr3UZ1ct3mlzwu
nbO/ALUf+wNnCnPIz8efPo2um+WIa6Xer+q+4SkTxr1ftj6K5ea9kc9XtaAzFHmNNukN207cIbjj
RKW6Wf00i+6NU21egsWtU0HqGUowAE1qflj1LoSnjcziYWtQvoWhbHbIh85IgcO+c7MKJj920Ozb
3khUn5OIFP5j4HUkyXuoyM7MfiUl8dJy6pGeURsF4MCnYWuRx9bIIeBr2hugjng84chE9G826wJ0
3lUxt9ByynvkIl2xdzqWxbXZv6oyWGqPPKxmfiH1PteWRFbrGVAlcB1YjR3lltDIrLuyGLGseX/I
i2BHGPHC0bx19Cb2PJhGiGdA51IBxAsZ8tCtijifIM83wpOrM9a93sMWDrEkpkQI21klHqgtbpwB
PBe7TTS/uXA+ngsqAxAUodYGBQzrRAl/UmPj95LSA3+WcbupU+0BMuegXwLsyd8v3e8nBxjKVpAC
B54XXUxUP44eELFk6TfUJwcvuB2IHwVQ3crn4dKkTjJDDAPPSDidQS7tVKVh1EYLgAa3wO05xHTd
P8KoBcBd/kQBGOyu9LhBSya+VFr4eL2fNvEyLHBGIKcsYm3H+QAd8rwT9lCAATxlIWXlZiSpr0kZ
TQPUqcq6FCD6dVmoeXY6G1Ye10UHUx5dmrE5D0bYZqCYSM/4QWv4fVkoU4Z6Ju9zn27bpnzRimCv
42C+Nie5Vby86RyaKEOTOK7cZ6HqNWP6g142P0ujRf/HBSjHK8CL+fq8PAkQl2lCSx5dUUh3nsQm
QzVWkrlTcTCCH0FRh9AG2TqoHVUQhEWy/PVgJynAMpgL+gCA2VC3Pu4ZFuM8UNAl8UyBaTU+uGVk
DYHg1dfDnFx5GAZNXhDIgWkFMuUo0xidzpiDwiUHWv202+vZvhDQXfr+owvPtOdSIDUlB1d6oeG/
8OYS/+/MCL6L3bXEzUhKj4F13NTFWAHEdxgI/FWkFRcIW79+SCcILJxouKOg7rVsXgAAPl8RaD6C
gg+B5b0Pb9CqxdFb0MRxyMrk3QrdZGwr7fXrIU/vZvtD/ROqR1AKQZ3n6MVwA47fOi3Nfc3HDcTS
wq7YdqzZM8eKLJQ0s1xP/OYWfw2siQqiC8Prx/fyMvwifw9/P5Rsj+v66GKDuNQHxr4iJYA0KoWm
Wdx66OVqKvIaEeWWlnrC2Wa0uTD2yQv9GBr00YUEdnpWTg4PgK1xjT0baVLMRqTIhUV5GoZhCOAH
sWbQ7sRXHd35TaZsrRh1c78I6MgNj/MEHEDX3VCRjmn10O+LuIq4tqL2BbHCk4sAI6MCC3NfNK3P
7LfS6TUgu429YHnYmN8D4JSYcSmoOX2EoOCDxYlMEq3Uk+jflY6PXqCh74ehufEz/pTDe/XCCll2
7qdDH/NYPC5QooB0DrDqnzdFrmclQQ9h3luKxIGtb90Mnsh6FTy1vhsR6l9NjXrUYIEestZnEdKf
UAHwcWFvnj5QCFnBbRMy/ECR4IL9/DMyp+lQCsz1Pe3gWjzcjN435nz7eq4n+3+Zor6o76NdcvrS
6oa3ppLlsHfKLu6tF5qJbe6JLRdI7cz6Wjfyfzevwg0D9A0WCuLiU4N3Y7ZLy8VNt1dIC/w2uGot
mqLz+fj1xE6joGUcwKtQNgQdBDLjn5+ecNF2VC0pwdUYE+TzEHYa1vV6TOcEBMB/W6hhGQ1af6hv
OAiHjtkn8zRRSJy6xd6dr21yr1zgqEDgrYp/G57+eaDjtNS3WEdV7xV7cwIYuXkbxSUrsZMdtoyw
+INY6Ohj8R0tO79bUu/eKfbcrbWdV+tBUg1qfv/6/ZwdxV+GQitcRyns8+shfAo0zRmLfUt2BTp2
4YTG2oUNdHoYLt8Px0nEbvBMxsn+eZBx9HtKKB5WuWluUBr/XhcvWoLaJyqsoNiZCaCMDOnM/SUh
6POz+3vgJZr9rfDktMTMZ2oUez1/0ssqtIQef/38Tstqy9xwxuMIhGrMyS06FYxZAZmKvUrzNU3y
bQNtXWsNJSpDXXkffi71ynnxrQ0ZhtBNvh7ePDkjj4ZfPv9thrrfV+5szAXuGchbRjwW154Xauqt
5pvaT2FCtOgJJmKO65XYw10XsK3RSLKbS/nHaafq45cs6GpUOE+lRLp8yPhUqGJv7e1VtupXthZ6
fF0AbLcIKeoQAI6HS7iXZeV8uiI+D3qMsumhBFEaxlDsmfredm7od5uLXmOnuefRIEf3kEGbWs9Y
X+zh/LpaCAjV+M71VyfbFasBCR1KdgD20XTa9TuYwWRxbkR2HnpGOk1v4unrN35uxotNJioZOBxO
yAmcgtlkCIkf46qr3NUSU2MP1sguXb7L8XL8ZJeobBGaWjo+RwcDxKL90YPuMc5tAxr4RRLkYfu0
SLnZqb42IW96YcRze/X3AY96MBC08wMU/HESQZsssi0aE/MiJfMUBId3+fsoR9cRG5yCEKPBtFJ+
NYCiz7ZzF9njoR1h495F7a7YqKS583ckGaWKnSEJfv77b/C3n/ABlfttyxbQkQE+DYWTrFoTo36T
TnuTZZdc3M89TvhMLPKiC/H2uOgkC9QWA/Cm92ZTJCyXB2hPbL6eyGnQAjQOwFkQDkK0fKJVVBPe
eq3vkL3WwVKK9XVEySMnYjX7/N42Xwu3v7BGzi3+xVzTRhEdMkzHKQvNlZAIScne7orsic4NFIXm
pVJujPzCpXVuKGgjQWANdUuA8Jf98dtbqsys0mrTzPe6de/IOR4nJ0SqeWGU00cI+DoQaMBkgrV1
wnLnwjfVxFuCMALaRCikG5yHExOJDPTIaBi4N5dMuk/RR8BmwMYQRhcG4HUn8nszVYOOvJ/sF6w5
3YltjyZnJOFqYSV6HV/ud54uxc8DHt1RdmP0kM/CgLom0klvd5Uj379eipeGOHpbGdVEJ0lD9gUP
1hOfosm7iP04Owbe0fKmYMZ9DBi0ggJ2PD4juAY+TFW2tAndOzueo8Uux3qBp9qlM3E5jT4fwnhy
vw15FL8YlcozOEtgvf9Woim3F2HV55YhgFoBemKLx+kx2jIAcGiG7QjZL9BgPalio7CToprfh7V7
pSI/bENexTRuS+9lgNCg3e0u8T3OLkuggAHfWsQnTzYc7dFGqHuVfyxLCDGks7tdlEumuEWuFw4i
vTTk6Qv1gC0FWgylF1TAjmeNyl5fOw2u0smH2Vl32/Xjhe19JigChgGXKPpjYDXgIP58itR+JXr4
ZWsPNHRXc9xFEHPb0aiJBRgIZchXl5QNzsTaC2oCZb0lIoVu8FGwUuY1dLnQA3ow3rJVOtzBzojE
rpcgS3lsNhBAaSMTJ+bKu5Qmn64hUFyBvkO/B8iBE38nQFzHgWYqe+hcvLIKcroWCDT0++wczGAO
5+Dh6y2/BCCf9wbQkwtd8qODD3Gzz4925FnAwfDIHig8nqDDFAqnCU0xRET+BI7zwptcdtrJaLhM
LeAoUdE/TiwLL1PgbrvZw9TniYQPcCa12Miu+vFCwnxmUUK5F/krkMkoGx2TkagOlH6liewh93aC
/FLlXzju/3hT/yd/F3f/9aO7f/0n/v9N1FNb5EQe/e+/rou3VnTil/zP5c/+3z/7/Ef/uq3f+V62
7+/y+kd9/C8//SG+/6/x4x/yx6f/Sbgs5HTfv7fTw3vXV/JjEPzS5V/+/374j/ePbzlM9fs//3gT
PZfLt+WF4H/89dHm5z//wEb7bQkt3//Xhzc/GP4u7Fta8B//SH904uTP3n90Et/wJ9iTMFsEuO+j
NLkA48b35RPN+ROQCSBGgLBfFIChb/fHP1B9keSffxjOn5AYC5bWPnRZ4TWAC64T/fJR8CcSaxtl
D0DpUA1cGhf/Pf9Pb+rvN/cP3rM7UQCq+M8/cEl/Wobo7cCjBlsLFAbUi0HTW1bP71EJJczoGzOC
RVwVFVXF9JuMQHI5LAIbQOIemUNoMhWYYYUyYBBZ5tBPkLpV8pfvV+RH3wXuzjeomBOGAkoHYxYb
7N5gtDaOqRBrtOCP7ktnGpxIMBbcjrNrPhu16eQAadQWvks1sow0pzU3rdM3eiRMNstonpRzb1mi
3Fj2yFSkj5ZioS9t55ZPkLuOeVNyAodOBgJja5svHbCaK7+C4VBYkL7sY7cSFWA/tNHB8ZuH5nUY
ULmKad+598ZgVQABqqGLLEXNHe0YBE00Uj8HCpZAtaUPyLpyBl3aoGb5i/A7E83JmnsPzDbyO5IJ
Ooas5/qKjfWkwla3sh8tqwFlyz1r0zn+2NxNbiDkY2uBSwpjz2bQZGpbdZA5UclRcOyRO6N1BIGT
qNd6rY0dWMd994ifTY/G2OhXHTy1gOdq9Fs8RU2hWOhqdpK1mdttZK600Gmn+kWZeaWHbaXYVh9p
fucYjdrmsphvTSlIHTYWVzcVDqJQa9i0nXPv0Ru5SbeIwKu4pRCBr5vRiDPLLDZ21wFabeD23ikG
UGEm/OBbS2f3BQGk+eq4Gq1CYmiqC3npwVyW8+KqynQHbDinFHe9VgFtMsp8U5oGva1qzU9nzs1d
2drZdqCOgTZX1zzls9OwyByn7NWCwfejpwyyIRBiHcJK+uZGocm/riczwFcALopHA1URG1qtd8rN
ya/RY90EkYWxbzdlL5xHm3i1a6e1jzq/ORQ0VTDrRPpQ+beOocGao88D1f2cGkgl8VDjuD2AGQjc
RI2m+WwOgZGyQuPhYGsQztOmRdlM030ZDgSSt/EQNO6VMXdg5oqhuWqybLwyilbtalb6aTkTCKOZ
LUtssxiem8EQUWYYfVQYzEHP3cweRo0beZjXs/dejrS4dgc23NvlWKdonLNVWwR0B7qDeivbkf0s
NdsMqU3HSHekFmUWrSOjtLT9WBfiSuqZntgtdxLuDDIVXDk/OsfKUGsLpPejbXvtxWl1dVWOQb6p
Jg82nSQvVrRy/BfRUJ628MTYKNaSiE9CrgaTmqne5fB5bie0ibpieG0dbDegmvRXyf3pxmxc9lQ6
MrubKCKAXtjNNqCZ9T6zzniYbdbGwvWRf9ampsKiythV39bNlT9rxnUb4FlkwnTXbVCKBN6T/ZWv
mb/gGdOExdBary0h9NaGNMM2mxx9j91mJzgD68gt0TctraHY1ZhC4lNnWNVZaawaHT4aBbQrDhql
wcqrFGQF3bFMiGfxtNKAtmHQDoUGq11ugHJyfmlYSLHU835TVHWQupXRxbrX1ZGcy/q65DNMMsbC
j/Ec6ju9F+O1qOzhdqjnLHF10jw57Qg4steDr+zVYmNVRXstg37cEtHZEMPIjAzQY1efS4g+Guo6
qF0xprlViioxgQeNHeUUP02f9Ynf+UFcti5fTYWmNqO02recB3Msy9x7B6usfBylPl3bc1akhl6K
W20A1h/dgqa8qYM2WPtOX2LxNBQIjmioSjS+Qka5dWNrTpaKjnY3QTCxm0qaXdr1stoqe6Sxwx2L
4Wicpki0Y/m9aByRzEIaVxqCqreBzZAjha9Af92wuQsSdIWqMbY04IjRCi+YiHPgpSOVm+JpqAlo
mx6MOW5oafW3NjXsYt23ggPI2/U57AyNlhSx0WejSLrCrI0rIag+NivgT3oRrEuhej82W5/kT7Ni
JjzP4YTF1yCpqx+urALEfDR/CICleq0RDbJw4qMXAWpZ3JhocQL1Nk5NmtdB8w4cnrPxzXaGylqV
kyZsZ1pAbr5uPBlpgwdK8IDLboDBhYsYSJEJNgYQ4/XqCHhRd21aGTG3uaEwCiJB0N0MOJtMMQHj
JB0pqzejoQNsUZVy7ZZFbd/IqVYi8ly3dGPNqYaHoK+Cg2Bm99BZrsYTULJmFukNAFKQ7ayKDupj
lrvOZKdFhRtoJKzw4brPcfm0BXFWGnGdHw7Lmu9an82tvcb5VW9kI9unxstkSUPRQW/QqlnVRcUI
EFA0BQYKTIBxW4AcsrINGy6IlQJ//NgMbV1FQWk2KiUkKF/yWccG8bwM7oIRkBGa8eabJdU30hNl
PYfCc1pqrbVBI1d6qZsw9cJlYtTXWHw8N+LCz0YIQPCAVzhblK6SoDXmIdLL2YDlTOMpr72pJtmM
gIx7rtpDLrwy3onOiffuZL01X+kj49o3qaFGxop5vJLSntcwL2A4IJRCzbn1i7XGdWJdi3kuAVhE
KrlDju82ceZ3GXQgZVllK+h8tnCTAs/rzSuG/qXgfo99WJbXPhXmNz8QzV3eB8OzLEft0dTx4BO3
mUSSkToHRlTSOQtLOtU3cw61qAB4qDYaKHVeBQp+eWQDAA94jduA4gb7oHbXAu+aRZVpztMqt4Sv
hZN0SiOkFWkfQM6UVWxbpHiEYHlwUM6cX+O/ZgTiQvZ2qHqLrDp06ragloiX2jCAplHUMefN7Eyy
SgeVq9TTyzylCBKrFTfn5mEqMn09ZeW0h/1qRmK/md0iROuwTd1CmRs+YRk4DSmei6rsdoOqEDd3
OkxH9BEIJpLLBooVs2bdjHpjPlRVk626ZtEAm4naVsGY72HKBYM2UjXPRjP2zxX1qvtZxykQG91Q
vcqxdO4bPppFpAzWWRGtlCFDCuGobtGDnLYuY/UQ+d0AGdtcMDtRWS2vdKEFAND0BbBdQ9s4ccXG
8R66PpDMamXgwTzXIhzFFcmg2ScUizuP+pCBgAPrxp1hG4GVoFtl6FS5uacAMDyDqF1vS0Pk+0y2
AUOJtQv8sMfNvXG8Tt7Mnc2fvBIos4kPkK1iRVYG8ZSp/EfQTaiooPuVwFDBAFOysqvQ8YlzgNEa
T30j1ywQd0n2wNGvfRMcCRDuapBEwkIztI0CskWsAmgHVSuvDUxrh6y4fygbBlcQq8ttMFVcuafK
dq+ckcBxGQDz5XRmhgedPtuUdSh6z3LDBvK/CF0lGb+NnknfWc+yvQGXzNBubLLQv8ivws78B6vv
qxSR8LQzx9aMTFzCyUC9/qA7IqeRpH4emRMuGc/g7mM2sn7dYBdtLXe2Ftxzu+lbl31znMq6ng3l
vyvDbmMvKAD18xedtE6VU8TwsrZ57tt739L0EAgOH0A3LItuHGBEb3b+gz7T7pbCqSiSci6AZLWn
G8NpssiqAYCi06ilzuBV6yxouyelZ80TlK21rQA6cM1dB/owgWaExHOyKCdOF4JwEbwiBqluALij
QAq6dWqUrIgcLWAh0Rx7WxdalUygfoe5GuFKZ62nrrjhgw0wNcsfa8YQokMb3o8htNysXFq6V61C
xGq3kwMAXlW9m5nUn2akfVUKWx7j2fQUHAgnv2lf/V7zr0tcFO9+YyJs7fXW3zW1SZ8rMU3vAHkP
LPIVaZOWZwjynWzy2jVtez0ZDYkkvWTSv+qhE92Hljm77xVXJeQgjJaRjaXl1qvdBXYZCjGOW13L
3Z85FxkGR08+oZppH0o3Y99dEdQ3Vqdb0P8vO+1H3iIqim3hiRdjNjgUyLVguIUFQi+AP/Rx3vi6
dHELOuOGua2+RggXrOWEBu7EcZC6M5n6uByLsQnnvnGTZiz720nCWBLkKYLczpvw8TxuS1uIW/BS
22uwsrQbOy/Zc2bqNTaHLVNdn9DXZDVxb5ne0CRwau3KC7TpFRmh/y7gNbrqqDFdMZYhPOuMNtRK
CYQ7fETa5boorhCJ8jegPLo7hv2e2K5X3pamS8LRs4MQxTpkHVppraD4bt+6ooasDsjAJDU6w185
nHmPfGLTN2RP5S+JwyHOYXa0soEQkaEdUGfvZZq4tqih32cgT96wiTvbCS4zuK7I0KlQb6YekIpm
WHm5JV+GrG0A/MmGxyCogwJU3z5YO1pf3Bl9NTyauUIjlYp2sCPLbvOXFnFoYhedSszcgX9TVaJ2
mAVTmvk6jJsBugg9WeoHdNNwcE+jneRQTf4mNLNbdbhOr/yuxQFWIDJKu2HudrnIg1VlW2PUl8Bd
6JPQdgxx80sQdMZmyvU8ye0KJ0xDi5CMco+4Ckqlhqnue2CLfnrF6N92g699zxBYJgPwWysHU1lZ
rWMmTlVVOwFPk9Dicopd2mpxrxzvRa9MHa56leHmISOufDdbbfyuKaY/m8wb975ZdM++SdijNgX1
RkeynYeDW5BnbpL2XsvceTsURrCfuQGAGkp13TViuGJfBYqmFOsB9Tg4/70wr7D2JYg1Dx7v2u9W
pto7IrkdCwQga6Qs7kvT9nh7kykxL4u4RtShHfg8qWDaZjBZ33DRt9h1Gn2R1TyuoTelJQ6x0D+b
JbkVZt8lOev7tSJm9wirlu5pzHIX6X0Fkg9OJU+/QrFkjjK/cvcEvitTnNe1BAoZRbbYMksO/R1i
Nfu60cBMQZj4QjWNvPqjRVHwa8UrYiOuJxyHQOJPTYajbkAZO9YyL4dqzTTrSLcp1zaMg88dUl8F
j25n1n44NBqUCztvLB+l5mm31uTzF80jw4vpY2uGgSrhE4FvM+vQr3UwKZbDFm1AJw+unVr3wGf1
PJ4aGMkIbV51fdgXlruysm64NdFQiv2a6NcARFIkCG0J5q3NTFzR2BGQF/QrI893JhkEfouRtWuT
1M6BdEUFBViJBCop9A479KPU9b9Vvz+g2fRV1Q+1v+K1+PGp4Lf8xV8FP+dPWM6hrgaC+mIqseBf
/qvgZxh/QiXlQ/Xyw2/G+rvepxnun0tTZmlWAOGHDiFq4X8V/DTTx2cwwVnKgThhTdv8dyp+5geQ
6O/CM2pwC7wEojZLqRvg52Pge00VG+D7gvxI8Rw5PnqdrXbNcqQtCR1bEVypbMzKVFDHo9dyaqW+
I1KhfT7SsQe/q6h8fZNlNWWp6tuS7iyGGHvXCwZYWPh/2TuT7kpxbVv/lTtun3wgKtGl2pW3a0fV
YWynbQSiEqISv/5OnHFO2tjX+2TzvfE6MSIyIywKIS2tteY33UEWTHZ3lWRlYURumWqFfucxx2QG
3dZlVqMyTRjNC3M/E6VhpMZBzmzcY5vS5pMxFvUUd0jFse2osM5Ghql6d2u4c/PI3BQhLGi9CWTo
zKIDfIHqdIaatdZoMDpjUxw95pbIB5hJ5sSVplfzn6yaqqch6Wyk6UrQTW8yKFruEp2IBGjEVK/u
DGG1IvIEKAqIbW2Jvt8MV783S2y1Uas75YVluXWBm2SeGRZTIbKdm2tUZ76TdxbOAb0Q2NFwdhvC
LFPoPKVeR2GKKZrK3NV0tJ94WpRia5mZ0cXAW4zDoTH0FIAcJHsMrFNmg4dOFfnhjMT9KTxa9blP
KiVknAm3fWKSWV1UCLOzvqEcsmCf0yrH7xlS/BFpLTHE4Cl1E5bcNOv1sfYxo1Qjn2GBqpzQqVmS
pH7CEzwuvyu91Nsjb8w2Tm7yHwlMWhX4q3pr3veqRP8HzhCi3CYtatqX+Ef98CDl7BXIgCgKElWO
k2E8pcXIXhT2JhHNnoYzSg5wgRXXWtYhHQkvcnf0kRtP1Z+icrsZuPwZKLzTJGBBfCe6Xrf+NHPP
fBo6d1cN3aOGXAfwoknKZgB0i165LoDeLKlozSMnM5WN/mHDlVuKI9wQCpugWTPVW9SZ60TPkEFB
9i31bjRvrKifNSXxHgYx69VG9m2fI5qEUxso7S00g9QZGeI/VTnQu1lKc8Dea90aFKOKpcX9rEFF
FC4VRH43uVrl7RukAbLQynDE3uRm4ybP3ehM0NkaTJiB0Ox8vGQzM/RfTTXrEgLqwZN66ktoqPR7
3BKMj/uBjJXy8zbXkDiVvGpPUHtTjiRsxhrj2ZWpkhu7nySCclF43Q3Ty5Hc6iRVRqSZhWwhSBnr
0XERpXU5xAOjVo59DJMqLQOM2zOrsvVbN7OLwBgEl8+zUVCocEDAo0OGFJ+ZT9+V7rR0PxvGXMCw
aJhzde+q2bPwYSft+KOCcxqOkanJcXZzZFYZRTAOQ6Iu1WzK6g4ClQxxjjnT7ND2Ka0xx1yOcqBW
jzTqhNPyjdtUfFu36ZQGbaXnml+rtEv3RY6+9VsLZwFo8l1dUHRVNl3WR3rLWhNHU4c6BwdnUOYr
XvdQ8poufp6fpw7hv+A+ZuvbKVVWEiYNTouhnlpal/tl7TAbhV02ZnxvJ2S0QyQcWwlCm6PGaT9B
W+9C7uSk1aEekEi/EI6WWHtk1Kk8lF0yuT+1zu7QcSdVYtyOWV3ksYGWiTw2NSyM0WIJ6W5nd6Lj
AUqRbA4zYXCocKzOmPf2hIX3GQvbmMFDFfkMukEda24RGDPoKme9M+j9nI/SjaTn9e4iJXHpFtgW
MQdVU2rjc8Ll0FwNSk7JRQk5B8sCNRZOgjySq09hW6HQzoKBKZP7SZ73Ih4rF90efqXNOb8lAxpd
2pCCowxPtl6gYhG7dEh/TGqyGJKDpRTXZUPr8qizluJGy0KfY4hyzBYZW5ziQoSnenP0XDbrAQr7
mhMkQDfAsqDSChNVETB1EFH0MFBoF2PCQMPZH/r2rkJKRc1dRnZEyo78KquiGqMWkVwXz0wiBC4Q
uzgchyBnyq4wEdLpIsHfHeF6w+sftlHb3R5Hi4o9eHLqn1HSUAubomlE4LZGkl5oqqjzDqYuLu+v
JNKHDCdodE9sGzw2ce+ljlcaqBoVNHnp0Z7UxajAIAU5pWbmnaMrvi9NYw8FeRWZAAAtHGzX7hr8
VZe0MPsCOmO1r67HaNw7exZMSNTv/nT8WQTqT21DfAjG4PxwpkdqpbL4PbaBUh0oBhTKz1UfHQ6b
FRr2cZpdhADFT7nRonQnYVR1vs9m1W3wOhbKlhayaAQP1lr3LGnKnLFDJTi5vbr2xjwqUDyBqbQO
3Cy/U4dz2p73/SkfB1yVIxnywoivMeBi7IDMDEyj2JaclRB99hChEUH7sYeQy/vQqWFLOqhe/h6n
3i9Gz0sD+XRM/ym/9vc9vRkLxdy3JVZS6khO6h7zqwu6N+G7tzghRd2jDZE+8hyHlARpfK4DZ3lQ
76I8iq6XN4OumhlcUTVZSzCo6YkLDSdsfAXbN2Hv72Ly2+LxqsHm442tXlZXJ1oOWfJfs4PunSC9
4cdmu0CnkHnYnmtURXz8yS0tuBDUzMGkW+bOm1J1IsdSThliKme64s1GcABzhkdn+nbmtt436v2+
rcUI1YGvK5imqxabnFbAYTKb+W2o70egTCtYxk8HZyfjPiyvy7g5niOtrzqC/xrThXrIRAUepLB1
k4biDnOzDqu0iND2DV+uX83FdOHF8qEUvnvpBohFg2ljoPua3sn7Ba+VP5w3U1uJKz5ch7m0C7x5
xgNhZu20uA567DD80lrk+NYPFAaDKjjXLvXJaGi7hAgO0QK0iR+8KYo5RUehQBW/i42YRHmMOnYG
HLEe59ANirNS9o8fxfvxlmX9zd3pk9tkoK8xX9vSjXEhAuRdjvOtc4cKFyhpcms0Z7p8VqC05YG+
H3I1adFT1NisxZD5DkmOXX3pxvXG2jUvY2gHCGQ2LKLB1xN4hcb8a0yc8XQHCzcMK9baVhR8WIMW
MWiXwAhHMgcBDOTC1W4Z2r0lO+MGR6+o2Hbct8kBQN7w6wv49KatZceAHAgK4jX5zgR/HbsmzhoD
JAyAK+wYXLqrcApITPwmoJfgNTE0858bd1lJ3y96DkRyf4+7WmmlV8oi4xiXXcxxc21saWiF1Qnx
Z5CdJeSufBh+P2bUP9GqA2oFLLzfz6Z2GJMWctgUPmnZFlCyxfKo3KkdeTynOln14H0Yao3bK7jq
rcnFUMWFd2Ht0czY+zO+zcLPb7WjEaRghZ1HZn6ywON5/n2H9qr1ryjafOhbDLtQjGCYsTG+D9ul
1RCFmJvieLYhdtmU1u8PzbD4ZAwksz6IsudB1Y2HCN2HkVUkg+ZKS0CtnoAnr+N88r2f58KNT+IA
zE9kbKFYM6GXW89UgSL01HD0IunlXVbyqBpQ00Rch0oPSkuxS1q4vG5wGo2nc2v+x+0MQzuLFgIN
qssS+H76eEjBunLA6VBMNNamIq7celP1O2aO576Ljzva+6GWdfHNuscFc9BfgqEgGN0012UkN3nM
wcgdw3E3XuR78L7OLEKfzZ3FzQ1yQKxA9IMad0b1DeLzIUXoOIXictlDF3+qdLeEjtrPc/HOZ2sO
xluMGKA/dz/gCppRIv2juuUeh3CRBZbPTrgowihslbxwO53hu6x0Wq/fJGQKC+Bl4e98UHHyoiqR
6gCyIpsd1Bm0TcL6Z9csd+kgfuC4AwMpFISq0kIDqdajW9BCYcZp9q5Rn0o+PJVUekEq+iPKF+fo
assLXX1I765t9cJH3qkC6RZ8SEcUZTrU1jdNnEawTBCh98u7ybf5jXZm0E8mGURakONhNfykM7lt
uQTYWqY+GolRGtYD5lo+QUn/zOby8ewFYCaUceivBgAApmDvJ3PZapVi6NHBopRsDOTOm9ipHkHj
y0P+MN3Wu2IrtHtAMktnQ4b4vCHFZzf69gJWUYTZNwNzSlwAXkmEhg/p5TCvV/HX9/nxFaL32dWX
BmE0icKJ6f1tOqQvYfZhvejqZ07BmDkj6v5kS3n389f+zYwDoDMI62WI6Wa6ELflHn0AAVKYPaw8
WkR77i69OrfCf3x3SwocR0rERa9a+fc3lanBq8hAXlx2snVIbYBhy6orQn9VyYvenNPufrImLMNR
PDwdO4pFliX4zbo3sbluNc98MZH9qtpkP00oZQKRZwqkjSrtziwiC6i6Jt85y7eCCqWG2u/kmYFh
1Gfe56cP3DDAXFhS/DjBrNZ7NXCPkYS8TORlQKZW1PpdIueAZ+yy0LKID8LX68rvCiesCAmTge7q
nIVSZRtNNX7Wf/96gn2ygOHp4AgMQQhsbD4odVXjVaPuGC/VD+smvV2cKl+3W/Zd/qh/GPsEjf36
o/aEZPg/H9iGuSa4ccvIaHF+/1p6liB5ahsvyPejbxbRi5uHpv6zRmpM8xr0lR7a/KimS9r/GJDE
tsvnutkp80jYwdacM1fz8WsGROTNxay+5nJpx4Oq9yUrvifcDYSN6uBw7mP75GPGIIuZGsGOj6/6
/R2buj7VtDReFHwj0oP1zPfLYjwFRtA/5VH7cA5M/9lNoZoEETEB6PXD3uTmeWmlWfvC8tvWPlrN
lWmc8/v7GL7A6MNGNQqOsTYOyauXqGRfsmnMXsag2pFvngwTJ8hQI8r9zl8Oq/PsazSygT/dnrN4
+uxTwtjLVg9zio+fUgMuqVQzuoADirJ6MJVBYscMnhEdKJv8gsl4+oZSy3nI5ScJseWu/x55tbGi
dwvkvYm9LMYui/oGrTnZfiF7OkB/+ejSDM8dkj97zqDyeC5ZZFSIqN5PnbJPci1tvedZK/xK10Ke
gV3v6bsSNYuvv8tlR3kfNMCnm0JWD8UNzEbW55mpanSJ+Pupb7qtwSD0Hh9S5F1ByUAUN6HBnnZn
9vJPTqrvhlyfa9AQXzBWeE/kl+0nGy8Wm3ab7GruLyxYFYv76rLYZnDFJMfzT/bDRwLZJxLWcFM0
wXHDRHr/ZOHXyEcj9x4JOGa2tUVO11fQ4Xz9UFe2OAgTEQCD04gPBfQWAt3z+1HMzCLAooGP+aez
0SOxJ2gN3zXbJnLuQAT2SVxE7S9+BY5dem6B/3iD74deHYdRtTQQdfIT+nR0mGVXIRopMEkDDiMg
FWIlnfBUz23xH5M6qxte7XPU0tAVl/DTIvMmQCb7qKcFLuxhhwn+OOc+j5X++uPzXX2RHXdNJlx+
khFtFxcZUKXL2/l+BtfluNgBL00oaKvy51OuwuQ/MD768Nms7ne1trdZJgoq+anQ22/zLK51XMRA
tpVwdq7Ig84e/Szpfnw9rT5sKKtB15GNlOBjGfxECDqE7lEtOTdtl+X73WKwGmC1vHdAuaAtqTgt
hIL53kTStQ5Q2DIPrwbLcJFisPKqgw5uyr/OneU+ZkMx+LJVurA7QhC8Lq+MHRoDRLVMoSGcLqon
gwRAXe/VaxECpOw7qfbd1t70O/sZVpuU+uLJqnx0E26+fswfF6j3V7LGQbAi7Rynz085rDadyG1u
JCLWWy8uj8WBixtMrYXV4EXw9/6PXEs+hrCrC1gtH9TooaStl+mdbCx6SL4VOEgbt8a+vaRWsFju
3SWX5w7vny0cb56/u1o4GJo3oVnip5xrEeoxx4w8y0KeW54+7GyrW1stFAXtSOd6+WnxtUoP+oN6
FjDuESEnfl8gB1yHamv18dn487Nv5+3drVaMAZPudUVeII9ZSSKJboivp83H0Hp1a6s1QTHl6VPB
TzPMrNKQ9ZCWRTkB0zLs7usbbiFGco+jNWMZplt1cMOvxz/3/larQ2aIwSEdPxkSxL8BKVcwFMlZ
74KzH8dqjUAXRNHzKT+J1nfvFBKE8mZBN2J7ib2ofCC7MRa75pJuixvvmtx+fY8fg8DVM14F7lDM
aNws+WkpTapveRXYlT+hz07s+U22UfA2bZtHBGX8Tp6LfZf5v14c386gdeRQU3QXZfxkXy0kkz7F
jm7B4DrfjvQ/oLufeZvrk3rrqXzUGT81qb61jSpQTbuXVJ6Zs+dGWS00eidtyC6x5gJJmLqX0wA7
r3OAyGVCfPHc6PJc357H616ivZefKGeBheZ+KPl8ZYwBB2dthNjk6xly5junq/WlLDWHVPgI7WQO
dap8dZZ8ce6ZrVYSPe+cuTDyU1Y/GTBlyb5PxbmptlzkV49suYS3j0yjZWZioxcRbiQ2ttA9+PQO
5GPkaM4X/D+9IVQfwRUGwpOuc9Kil6Uam/w0N/lRL6Wv1xdVRx6+fi8fkkDLh4vzBVIPaJKEPdL7
W9LGZk7nNDvpCiCIjIOhle3hA/LTMbWLIU+OaOaKvh7x05mApkcbNUYTurDV94pDQDpl2EQJhM58
BGjVvPt6APLpa1q6JCyctl9V2e9eEzXqnmaIExzb7/lWadfZHLntzoS+gHmbhvhLHWwhlKGppaz9
trvotMjk393myQxKIFLOxcWf3vKbC1qtjg2aDmaYmZyQkQpGE8Kz5kxo9Gmcvxip/euWVw/VVahp
9Jyf2jDZoFu6irstCNCBfsHQTXTWj/fTpePv0daLIG0H6Lq0/FRKaAAgqPKcDpp1CowpjsX16evX
+bF4sUxRdDOhixdtAB/KQrKGaBw9adhbTASeJxmIAETqKOs30zcHbJZzbtKfvq03460WxswWhUJj
6KmeHGh0HH9AqPf1LX36Zb8ZYbUYQv+roSczOxWgXprVZY9GVxt+yl8P8vltoMMY1wjryXUGQQFI
xPOEnVpYxru/suzx6x//+T38+8evswXOrMly9NhJIDxMKqiTHeID9XnmJs6NslqeqrLKdXSZnCTU
Gw251XQ7mtpzE+zT6Wz+fSvrF65BrDrjVthu/iG+Ccc3LjiaZ1zUx4Zogppg8BfGHYusM61rnwXd
wMcga6YvNat10qMzE8fsywwVKNuJpOPGcEKGVg62D9BltCT+p29syb+DdwVvGuRZ1smrqrFaRzn9
r8zVsf0+iMnzc3quEPfxllA/NYDQQHM8WPje8kLfbJHpbHhzSYZfMurBnzJCFZnhDExg/m2AEzui
7k0as79Wv/+vfvhvbI9v3vEH5kkkx1OXVdk7+cPyT/6SP5jkDzgqeug9AbwSTKvl6PiX/MHU/0Cf
N6YCnORQjwGm+d+4E43Yf8Ah0UUjHgqIyMY5WFj+LX9w/0A9F8lsWCBjPbbBQvkHwBOU9d8HVM4r
NAVtDbgYBDr6mrNqLiaqzZRovlOB6CXAKMm3MxLdLlA/ZrXT0NbhC7AlfDGUPbSSqTWD0Fihzttr
RvKYdMJ70e182MAKOofesvKcEORzvhuhl8dfJ1XU2RCOwgeA+/3cPfJ+UIHTsMnve0ouZArKF9Rk
XeBACBugMz+9VrD8Qg2CBEpntbMTvVt734xab/h9XpLkqc2MCXpvq4N5Dbr4M3KBvmh2tAvg43TN
TiHkhMD3Mq1cVK+ytrvW25nm/pzmdnU1pE1Jx0BLS708EvQlZ0+1Set6v4B+qsDUwGsFawLKS+6P
g5eAD9yNxrEG1PCic2CXFerczMyfqK3n6SbjZCj8BmeRKipz2AOEzLLH45y7vem3jTkmoWnPtbbF
Vyn6S5LNEpk/OVbX0IeOgKc4eZz0NL1oJWIlDSAN38lQNNYHZApHXZNbV9Xwg53nuJ4KYMqr5lqr
W29nCdZafu+CHd6S8m6adPtmhEPtwTS13ex0p65nJHKHed6kWcFiT+uaOMMfb8zaq2JmQaXiTx7H
eTwvcTAIO2WBLyEUa43vFGXC8sGinZ5L6DHwSC81dNkKHrx+K/9o2fi/DoLk4BP6P//65j4sCL9O
5VoNtfyD38uB+QeiYawHC68fbRI2Pvq/lgNC/gC/w7J1LBcEZXwLn/xv+pFG/yAQgqIohlUC/DhA
sv5eDgz6BxKCBDAr9O7CbcB2/slygPaQ1XIAFzo04GDZwTkEReJ1gq9rFMg7Vg+PkgLgoi0zzayI
ezbOsEAxGIWGH9pUTUcKcqgtPeiNzhrMkFYGSfboFE1BQSlR3TPQq+6SVAQthFTsEp4LqEtVLU/o
Q+aBW1CEgztn5UvmlXZzYZnSq7dtmSu1HcY8aTZtnUFiX7qikIeuIaURNoPpMmifWCq3ktZFEtFF
PzT7JdojPIGg3tKgjG084A+rQWd5rCe46Mxvq9or72RRSe+xIazGD3faEvlDtGdUx7GDuhrWLCkO
qz1gTqHqdQ19idKqh7jtkzKNydDS8Wa0S7cN2n5U9MoFNzALGwrJAr4OiGCHw9y0eVXeqLolcGxP
1Fy2N4k7cHhxUyyJogJtZhxSYDwhiYCs2IN2LCn8LnPtR5yhyLhteSmKywpEIRFRgPMSxD2uZIEz
twoqYXQUwUFL15l+lQreqliRxvFhHdBBPJNaaN0GIqMQIeo65nEUeUG3Ym5Ee0jcuv+V645zM1tV
5QZQJzNzN8z6QP2mGjj1y5Tzn4T1tREbfauXl44YgaaQqVhOojLj7oWVASm4ZXlD2z1skIkZjHNZ
/3RnZum9X085lAtFOc8tPHZqa2M2isLAdRh7ZKpVUZhbtzYyPcTsr0QwOa1BRwjN+xHaf+bqPxVI
FjKsU6N0dxKWi+mNwxroY7kx1C0Y7WXOHhQF5+ayd8oZWvtWa5ArGZXVEWjjrBQ4oATWd5dp343f
RjMDXWs2epBLLCNxyj+TbFm361IH36ogNDeuUYaqIGFho8O3HmQbZuBiKbTu8VRpE3XtouyYxhEK
KaOxqu4yT7xeAtyjAwpUcs17BtZXgUcJZTYkKLxoXB+YCrfZQbbGpwgK4G7a0T6vK0z7ysPO2QAi
7eGcBsRDCK1eUx+dRrrdnjO7IEGeTl6B/tORTHmUFw091CCmhCVihNu6H2HUBpkQIVGapUUWJE6V
IGmqV1O/M2yGD6ObcrAyGMKQRviw9JrghzsAbZXjq9U6DelO5SXRIEoTPhCuVPZD5ap0vgbzxC0j
5RWT2kmzKAgUYWMxh944Gu0P9GekCr6ifMbzdLDFnCQzHC0G7otNmyaDSjnsUfFBytrWTBJYU0kj
jvycufPazpl8MKCoFwDvL9wQ25QCTCVHumAMnFQ0LbgHZMTx3y3AXLsc5gz8piOUaq0eeMjzzD7j
xtT5ZkIVjZg3Dqba6GzoxTVAX14RjnZrehGHt1N97aZeNvVB0cF1I4EAmjnzd3Tjww6cD3nRPbIs
xUytMmtEwy3Is9BP43at0GJWj1BE6/ESJpA4Rlyzkc/7CY9PXhlJmRtAX6WmpAFH0XQ+WDUoRoFN
lSb9WfJ6ONLU0NDZa+cLsXCUkG6NQKF0caqpErpMZyJyq+yljdKsbfIMZ8pE9/tmLOC62c4M+utZ
JQM7Yovu9UCUtaYF2ihxqk+pnlS/isbS0cQLJf0Anbu0+iESdIQu2zCk/lj2DKnCGvwT5HY1zXjS
O6YVcD1tqvKKuzkAVgZ3wGBaLPsgiu8A3hEK07HL4Zo0tdMj1Wunv5+KagCzpTE9qN6LRXG/BYe8
vLJG8OKkkbtknxRAQ0WqRdLyUI7tfAOojcJ6IICE9UqWRXmd4BUbIPfADFH3wdUnKqp02UNupZdV
f6V1rpTlz0zKZgkrLQWKjYcfdSuGqm18mXiJDIyRzJixDtBPYWqz6Z6PzNR9UZN5iknJhgqgeUZs
Gc/4PH4Oeb/UbiHdBDwudSs3tLWm1rdwxbE9sCJynqAlwu6zW+al6pnLBJlxE5DoDO3eFjX/ZKKp
XeShsmkGSGQCtc1yZwu1JMmpLoOJZboVZ6NRNkfweyi95sxquV9Yabss9dqsAT0yGjCdaoVCt52t
5kVnVfPsifEWIC/WuuO1mxsTC8YyL7+hM2b6VdhtZh2MtLe9Q0vhjXSYjHKaL7TGne5rUTpTjPjB
nHdqhM/uhoID5gaTnNELNQli1AeJPfWuLWcw+Syv5E2YaJojHWhWabIXkGNamIcOM0M+EQuW5FpV
tL7KkegJ7Q5NzFgWaBNo7qx+pbwQVy0OCehW0Ztk3lntiMkMGgqeLDAuCuBPMJyHnT6YDbYUHQCG
ECrULI1IA78dyJrBNiukDroK9nqwomqK4PekDRbY2zMdE+taU1KHyVllmuXsw8W68fYOUYYV5mpy
ytiY67I/9sSTzi7TJNg341i39IgX1LZ7rRPG+AMcRu0ZlLXC2DU5JL3BjMbD6aJ09CXY1gZwEwfH
wXQV2ayB2KN7IBNk2IWuXSDJ7GAcKxmJxkFK37LrrH2U0wywGuElQFsVbY4N4013WS/UkMADn8m5
x1yf1DZJqOjCpK97SNxwaoG5HbGVFWlgaRXHMTWVCExZgMJKga0k29K0u/ao2fD/wRPvNOVPkFTT
KIFVgrUTYoa9OYdYk0SDXXeJr9O0Nn0OwI8bsklxYzvPXuoiXq8MzEmNoEsColLZX0DbicWjqKrm
x0QckoTz3NjqhI64fNpo3JKI1uBIZ2/N3mLpxmJm3nwrPLhiPkGgN7iPnUqkeVgokGXkwNpOQMAu
WjQJmALaSLCCYH4YVlDAJYD/eXmEz5xjhbYGXA6MKmEwYAEtV9xzvNmJY3Eu695WICxhz5ExLn4A
KyVsZnvEnipcqfUXvBjkM+cq0S61Ip/ybdsZeJCJKtiY+UQg6HV8rSir4Q5QO66Bgtyw+XvS6jYg
XE7BCtdva32eQsykEqpJir9gXuVq6CEoxIbY0E2vemy4hhDUQ2neAmLj1nhVgA8E9tnR9KoMN/XJ
kfDVSwvrIX1Vj6NVon1KWrOVcQmICskgdNe1x9RITfSYLgr0vuZQoxcZiBPAoPWte5AzlWwLUnWR
XHOIgNtLJSFigpLcNNV3m/JR/igtqytj1D0bsp9nDUsJmCUTNrpkUalay1bUNtM03qtshjvT1DdS
3KlsHOoXlpqjiEwx9/3un5+2/l8F0+Ic87+fyR6qrHt++q9DVqVPdfkuVQN6xO+zGXAUiKFBmV18
neBGtjSk/nU2wwEMoiXTA3YNCh4HAhDkQH8fzhz9j0W7475Jx/wrVWN5fyDBg24NHKMcCF8AUP7X
qfH6r5LWX9Tgz9G06xo66k/oSsXZz8C1UbQZIsf0Nq2HlTdzkDYZoXWpX4CCGTp/6m5g4xBhfiZ2
516QOyzd6fH1l0nP0VTV2uVlRboRuyAb900DMKiWZ49mApP2Nw/09+W+FT+S1cEROVRwD2AnBetV
E1mk9eWxdvaSjEgONFf+05pYAzOdgR5SJ5kudZydApiEpkCJbYZhJKHgULCnXm8csN0R4fPE3Y3T
gfSZ/a1KTZC5VO1eJY3Th0RrJl8biwsz9aoDLAvyM6WAdU+JBUcouOdAIAAzAngFrNs7oMJvSWbp
Fih4x7RJzL3IPRcboT34COToprErbSvN9lIjGoLOdMH+TDnHhy0QFg9asSuYs2WVd0ZBsC67WDjP
I1HgYtZ58C9Ab+f7V86dJvfgorpYh2b9tq/rQ4XV5bvttq0/gJq0T6fEBaGs7PdWlW2AXATpIJdJ
YA96rpDEcprw69e8rnItlwQaC14wWiJhBLFAW97OwkQgdcD4aPs5KRan+t66HACTjoAGCwt3Hu/1
Uf6pG+4ejLrriRrm0dQzdL8WCBi+vhSg61eVUwv92rCY9iz0EOPThNzl/cUMEEanahLYObUy4Ho7
XQ54D2Nfx8Ao6gCuzsO+TdPLdNDlQbXcOqRG4cRewawbWuTC10EDKwRtwjLTE5SzPHkElmMLxb28
IiWowsiS/LK7sQiJwiHLrm159fo/TQtdHSV6O6pUR+xtmgeZDOaDO1NQI5c/FprxjbojijJJDcIV
gNNXALSmsZUspkGm851wUV8KTaHX0kEkaiaFvBKDqCEMrPkWhInRpzztgxqh4UYvGKamMWiRBCrw
9e8OLT5rjQGDBzZdE7WarNC8DwVN77JHr0coL0ez3MyFV8a1DfjmYlvnTyhoRw3QeqFQXN6aHY7E
iE0melS896705Zey52ZQlPV32xY3dqndkLwcWdAh/EGUBn+GMCX0DhgG0lbmgwCb9YEmEdBWKpws
t0z8jHB5WKofB3D/4Xgps6M7znD16ep7eza7Cy03jHvkOG4tqzUulaqNe+JpBZKP5QGwZyBnvSYJ
GZADsZ1YfFMmoJQlI8IMTe9qP6lnK6gtNV0DDCegF2vtuwwdq13RWoC0+UhOtw9GbZT+2HPvIue5
sQVnCpAGs6vuXVs7YgNnV60s+7gD4BjyNmqyeCw095p5XkjBVTm0yJBuEDpG0A09Q/gHEggx6DW2
jmyPbibMOQZCJvfUDIeiDucV4MzkcU6pn3dpdSFpU12Y7fz7dwz1bYgwTVI3SHYD5bEkEi4Sp5mP
Uw0wSmZmV3bb2zt8PvWtlRrVbfz662yl9S1onPZuzHHg7Kp83LpsKjeN1/1STdZcWYNC1yoDJ3AC
wXEPOS+aaoW5A7TTdubpKMGI2Q4MZ55O99AyQTLiaxm3LrWkaWPqVYAKKMqCVFoFlBVj59PMTtGe
RYdNi2LWQwtMTaQ38Eppu4gXXPwESe+2SQsohUUNIa2ApijLjIVdio9u+R2y+DdK6PX29T8ZWhfi
4Dd+m7z8x9zUwFJ7wxDJWq+PXSvqo9dVUN/B6zzC0RQAN6Gjq6dMiOdrRg6tKgPDsVZ2dy2WX8aS
7otOGs4mScALT4FhOk607G6Kwv6WiTvUcdPQzAFq4bB4Jb4aTXU5K3cKnRLdkbzxDkJw4xbkZ+NW
aZYJUrOANR+u/vb1l94C3bMc1fXrn+CeSLYJSOE+Uz8KzO9LUM2Sy9ffYedwduDsANDsgNyXePc8
b7Jwsnu2nW3nJ2E6+R+qzqs5UiVa1r+oIvDmtb03atl5IUbSDB4Kb379+UD7njn3YRPQPVshdUPV
Wpm5Ml/C8oFfo3ds7dReK0oqTkpc6Mcus5Jj6wvvLPTKWGogZJ/W8GuIV1joLfNcj290zPVTpWdi
Y/TGeHUqHP3apAz33tlQeMbMNmc+BI/wYNWmScZHmIZ7LYi3hTvYZ82xauBRNNzLXC0R/Rb1gN9k
5LcE+GqEMY1mfzO1VtliY4R3QJf6V6/9ZfvjcAhNGyvTPitS8nm5Vnj4gdua7wGb6FPqSgpYPTbP
Za4D/BmtifoSZMlJ/H5r2aW1piK+MXExHHLTr6+twHJZjuoKo0x72SpJ/TSY76pfJvdMN15+3vPj
8JevddU1ow1eWaU2TC6pQJ9aaFIzY+Y2/X9lb6T3frglhuufbYxVNqFl1vwOXMZDFpwJ6p5c3DEH
Ini9PuOe9duobPW5Lc3kUWR/BjNlYVJS417336UXDtgS5VgZVJX48jL5t2Yo6yqNpCUzqio2+ODg
BBnb6XMZ9sNJl8Yf1WnsaskjL7ydWtnFLe+G8o7jIAO6Dnfu8PTvVYGf4FmyFBefgHMGLJuFvScu
hxmu1ScDfHjlGYhRpK2kOz0nBbb0ug+Xb/4dEmFynjZ/NeUjsOLmEZu4LVHX9U9IhcI1vlnNxsOe
co0fPagf6NBwrOp8rWWp2GZGt/SSMdBxv+ydAwBT520sOpif5w5LQjYd2Yfb+QnMUYGufYAcOnMX
B6naHZND4IhTWthsU4WTrjovz6CfnO5s4FIPACbkCmul/lySQJ9vVZMPsh+aX/iGl4Rju8ppPtj/
e8Y4kMEq0xarzM+0c5S4Pm0byYRmTuOEfXBp0CdDqJ0G+fBAHne9iG4pz/cpnw6x1t8KzZGbqMQV
32Unf5ZYbF0tyswkH7N2mTr4o8crPRbMwvSgJfiE3vCx+uvWXnsiIb472V7ZrBNGNhfz5fxG5dXP
TqVqu8QmDBWHezU+OVm+LINBnOvRxUUppcQxBzhAUAkn2Apn3KBQ4SaQQfOCdSPD2apeXX/2v8wY
UCb+nz+qYOJ40WYU3YxfqOeeRWdYzKda86pnlMpjpJ+UxPRfw9z9pg/X95Ht+6Axg2Q9tsSL30j1
czqBfEyunmeCNjmMpBGx81KXzXitTbltBFy/0JHSFmYzEkAQWwCJFpVZ5kPGwsWgI5b5Zz6G+YLA
4gzL56iU1/xvaXwHXVd81GGr7qKSh6cdXX0nx5Ily9XOLV7szzZY6dZPIxlvjCIZz6WVa2ul1vx1
1RTGAVPqFlNc9gDiJvoVnEAJABDvQniJN81TyDcaTOeYGo3zZOTDi8fwbSOKDMvkzoUb/nc6uAXa
MMV+/2kO5j6hYz7z4HtexkpdVc3OnFezCh+Z5Yh5/NonMWM7EBePV2Sf3trISW+V0Adc9H8XUaq+
5nhc7qFym3V/rHxRkQvh1vs2LqN1YhqsTWqudSzdCjLkjPHHSGmxjEgu+fDmWMGmMorypE71ETij
e43Tsdi0cRiuEwvoYaFM8QBFYA5LIUkbM0QUgVHq7smaS3EKefWYCtgc4i6OGrkJjvS7Q+KN3jHo
eo01saCaVMPgnNmG/38Otf3hOW9MSzpHgzD1ZaGwlM+XiVU7Ry024JxRXcJZQ6ttLc8cN1mi2qso
MTPs2+M/KMWGoxE2w3E+y/H+PSph8hq3mnpS7TJ+Mtx6MxdzFVZaTxZXldtfh0FhhbXa/l5UDTM6
GGjC/XEZlnZ/dzE6x8rUwZQuSd8LVflLNKW1+bk9VJ0VSJpJb8IjivaiOhertB66iUfcsYiZuhkp
1AmMMA+ltM0lVq5nLxTRuvXz4VedCDZcV6W87ZhWrzzlKU8qY6VPBsnzZWd05S7UjGplj758DHn7
6eKU/qZ6AdR/Ig7zIZ7OhrB9Y6BRP8fMLdwI7PtTBPrw7rOBchc32taUcni3w+GCzEl7mv9VAjWR
a+cgysMzlmYkuQBVYVQUR7/oGqxF4rFx5a5q7OELCLRghuzFH+qXYMRaH1t0eWjhN64Rvu85Dohy
mabxa4UYwdAa914bJXIArR23Eu3Cs4c5IYsBls11alx81Q3OfhzciySR+3Io1yluimdp1eoZzFE5
z5dRxnfRJcVvDEeyaxY22bUIJdWyjn5gvpzfENW9mPxdMY9udwP2+ODjQ/o1NstKTbXPse//lBWS
VmJWPmBcXx1ap6co7QsiFVpybmQYbf5bh3S1WBeVpV9HKy930mKCqB4sZVsElc5vPozrIob1UTEP
fhGXPMNGnCquX/Rga6cMS9dqzDVk2u5P/0RVUK0VY1CXnojzS26oRJrawG9elbd7v8vbhe/7JE4w
fLfNfaU7U1fV20D09gZO6GvkKTtTFgOj1lr5O3eDq8oT9dKGYMM9s6drPaEzyIzoOZAiXZHDPu4A
ZfUXI7XSFTk1XE7F2fyuWVfjDlJYED7iKGscs9upsu8ogzyV/GvrO4OAuOAlq72qLulsadk/SrIa
IG1btGpTq+NMHU6nU7KKKj7MV/Prdh/rxUKf/on579QJyZVYzf+qVn77lstU4VA7q9aHznUT2z/O
B3s6y6M0s5bzaaigEfn/f/78Mwq3+iO6rtsWtYOYkRTHi4yFt+pzI2MXjNI9vodbC8Ty6I2Gdxya
aFPhK3hNcZm/qZDchqukzzVTYr2oSVIPbejr6WCmPUZH9PtpmhdPURB95XoVfHq5KRdJg0uQPSYb
nPswdU7lf4f5ktKxW9a51gMLePql1JI7zabYGxZoaFSTuIyewV9jkN1u2Z31F2IKfDrYfG2jPTlT
luWXyLC6ZaS76Tobi2gREJ+wxohxcofWh1+xbe15doYXM5W7MksgeNmEHwG/CMShZ307tY4NcV2/
mSGecOlQ7HpS5DDu782HqaQvsVK4Ry9275L05FOZGeWdp2Dryo57X1WHSxn54wUgcLgYeJzvm8K9
Tf9liXWzYr0/5L4nXhu1ejVCV1ydvLTPpZ/+xpFxLXPd+jaM6G8Zx8FL7FvdBhdIBoFxYLDt/sVu
b4YRyrfM9stL0IbPfLRr3OLtP7KiXcDQgaZUu1pmrGxgYfy9bRbNUomVaq/YnftsNkm3TpOYqMQs
dp911U12g9orC8Xud3LqiGG1aJiIRhhjmeIlXZDl2Wny3Sj6aFsjenxOKrRIdhw4a8xBs+cRidhx
6BQGx6ZyV08ZFvGzwd9gFU90T2+mX3VHA6E6AYEV5pcMyrcAK573xCVOwCE9AQQqLR4+WpUnNoR4
2xedsnUcJ/xVVNCw7vBrftkZdYX+FaN0z2xfCDR57/pOXEM9A5YP+zzG+pkGtmIr3pNX+4RyY7i6
YusrQXbLI3bqxKtuNsKPQ9zCnnp+0z5CK/SerMDNX5nCbtlrDXoqjEs/eCw88q7snPUcr1Mrt91V
2fXxKVFkthJuXP0Ohm6HO6LyqtRABRrlx9KX8q9vCuWaN3wC8xnMhI/vuaJcabZ5TSp04XE1RRvB
MOqFz1SacFf0Afa3lsAHwMNoW1nE9S7KcSXS8+CK1Wj6bNktjcBQLVu3ocCskuZAOGO6dfAGxqiU
BBQTMd05qou7UrIiJz5hGaiGul1j4jYfl8R4mfh+X2s8iFojOtU4nm+NXP7mXm1PA8PKQA04/ff1
oQ+IjI3TGN4XRvvI8hy8ajb5CxhqO6f5XVkrn11uZicfM3LEKsrJmw5+r8qVrTR0zC79kRv09Tae
5qBNK1TXiELSZzE8BR7J3Khd8NK38nSfbpPpa85CNDyBLtut08V8yFntrQc5RNvBMZtdhhLxBeL5
otLyfQrEOkuJjuKK1f65D31zQ97FuCcvwDr4kqKNDNdNRt7oVhsNODq7J1SDrfDhuQESFlO8R3HA
WNV0PyTT/SCm+yEIOPRht+jTeu0iuTknRm3ftdgWt5ohyiGELURB3W8oNks24HT3r7qbS7xMk8dW
Zax/BQ9MjkxEGETY+SHT1w2+9LWvRcewbY0nzRPWqcjjZ9vBfyUPXRK/DI1eO8ly9C+lme+Kvv5d
Vm75jNVpsjNY07Z0+bsgdbJr46bUQ2om/wR8ZRFBfyJuF1rqQd/JKtv0OXZhloiS79RcOSkeV6GR
/iYrzV7hkZ2exlS6l1g6fDNuTCjVT+OgOGe3CcXVgtGzF0VBvx/G1iODLn74rvqcsl2fG1+05zwn
SNxxTnUQ9G8iK9OThfpmWcC/vaqJuoKsex2SbnivvLRbWeSODXqqPoagfmJ+yXm2o/YUpnbySpQu
KwDxV0HR3M3CDR5J2tekdQ3rAu/X59Zulg45tceW/tZb0LY467wWpHxnWnJEw0RapxmZGLsHNd4J
Sv0ki7x+UoSLbW637Wp7XQAVgXMV6nNthkgLokxu5ktdmGLltp2x+swt2Z9dLfZhSnTrRMhhvnTK
3OFeHacAJ60490VNHp4ZUxEn8Ch8J91WoO1ajBlImFlhwg1hID8IwPmy4/cAfWuwjAadJ9PXiVpP
+MDGhjiqCbVNEx3zorYFPBuVE7qKdj+G5XPfXCJZYFntmxdA3Grv90px4CKYXx2bix9L6wVAIFrE
0pbQIUZwJhxGvo7Ts5WwbliywQlFYoOvD5X5RmjhVLQ6mGY4/davovGEKpf0MS3G4cmIXTyzVqTp
+V7rrpJR09/0tO6XbWaLTWSVe61u+WvVzkBvpIXfg29g2Ruf/Qbkaz7wFCgrVk6iYJuhfXIvcPLe
TY2s9bwltJbM7hXqHLMxxCo02MmHnu5iIW1+eldUX+WQY9JYWvVOU+3+tVfbPV7Y428lNFaEJinW
lspwMdcs8yGfVMH10Fjr+dJTw0Nf2dGy0bthjRCMR5g4v1uaaJvGtJuHaqZL0xbyAy1BRMsAjJkr
UXmBYkgyHd1tKerlUATuqssCPOCs1DxgNAxGaxKXdRYlYmNBhb5n3iB68rssOfz8WvEEzpBLiB8p
QUrLwBjLk+S2XKFjwPrB7wn4o2OLgTanJzsd0vhUeTtCEgx4oHyZU5oiB2MCCKXwdGoQw3ZO1Ljb
eB3LbUHYws5nvPYwxll2Y6ltVnKQjrG/q+B6wVIfS/AUrRSEn7rlXTGr5kzY174h6PA2H9xIJQOC
X37577UaQ/NzIoNNqQChAq5DArRoI1Zm2BsrBFflxmRfXbGg1xQ2UXFMyXpYgZR/yloPTiq2KA+E
nhKRXdwsYMGCR6Y2HSqEoNjmDjk9U7ekR3p6KIhnXul6kJ1KF4unudPv9VI9SSP4Cw+CEb3uCY2l
zHs2KqE1y3hoy9P8946aU61F4Oer+RKD6HiXgbYsrMArN3rTtWtpN+pzXDLMWfs66/rQZneJGPSQ
R+gt7NJvP+mq12OsWe/Ss6tNPdFgGeq5hTk1t93U5v47VFp7S1Whn8ZK+Upqw/ujRF94UT9V7FCH
poxXkkX5GKpUMIsEVN42THbyPnU3Yz+wPyMo2mGWG9wRdK2SOjEfTmwaj7pyskUyNuMeXRkFmVDO
ZWitvQlMnQ+pb9yVSssWcMAvccWv/ANvWrER3uYiszHfzcRObrVZ1tdOI32LKuvoTLW+TWJf/nP9
36lk/Du2BvOM/uNcjYNyQafZLOKhcg+Y2kMdNLVCOpQvwlVDS7ZRhQ+EWlRbNS+tQ1XR9c0tLkmP
EgWMiE+QXY8AAR0P9qnJq+oaIJfHKaLFXQvbODQgTXDqG5Jr4tL7dEhPZ4mohnVpq8Yi3k26lT/Y
8T9soYwvtSG3udL8mb++ivLoiciGhTUhrtN9fXclq2yw0rFpDhbIiY62W9WfqkvqZOVHyVuShAwh
DnZ86CRpepEN9TKxDnFomDct1Y5tpdEcjIWLLTsywNGpW1JYnC00Cn0VUuDjjP3WcQoRI/hrEwu/
8CqziVCK/eCDsSJlmRa6cUSuVDxql/7S8qs7OqfglLb+m8rf8Uq5DqlrJPf5ShmXfZ+nrwR5Nkc/
DO6Jk3wFjht9e4ly0oZYvIV6NK6N3qoXuTCLS9ksLasKn4tobJ+7wvgMcSLf+KUOMZlL8zgWwbh1
1Nq7ZJ7Tro3BbJ+yRJpLxxvbV4TELdwOAjY/wYQrHfLiaNukfE514LyfleZLUavdC0LwL5G6U9UQ
0sy2Z+ncXT8YvvsaR0i1K7RHVhCd5hQdFv9Gti3rCIvMpIYHs13WwbrHV6wdO2s1vzi/7eMHc8qB
PhYGpuWbfyqC+Yz4L3zTm2rXF6ZIviWhAUKKQ0eEY0ZHMR0zdwBzmV4lQoCA06p5jTWvOGeGUuBc
xaaC8/ywnC/nNwbCJvpFZRXFuSpM95A7yXp+998/QVpDPmYvXjrDI2WT/M69yJjJIOJK3ObXHL1v
znyNCFF5CRFYCGjn43Ikx+bUkXV+ms/S+gP2pz5GyBn5thynOVWJom3QTJkLgwC+fa7XTJpBxr8k
JE3tqwAYXvbiG37F24YhelnIDsImTSs4CowqT/8OehSXW/7F9ww4MlPSrQVGJKuiOw65jpssiSNL
k5mv+E0L9Ia4X5J4asxgN/NqYuKfdCpz+2+hIOVtCTNcYrHhXYIg+k6SXLxmVaTvw7jzV4Yi5GIw
m3I770NNY8anjvy9pYdszpPJmkG24AFGts+IZTiVRcmDPdT9loj2bhGPrAqM5ijVWx30zq7VDjWh
OUuTRf2jF8Yt77ORP+KNNeVA+gi0LP3KgwCJmNgRsPVeaX77uNLv4tzT9nbT7juGhJYlncOhwn4e
fS4UhUJ2H0q4uvxAnf9GaW+t8HiMt5EY5d1prFVXBNlz0nftMuqiZGf30bkj7+23KXKehUL1zxF7
780UfOZJp3t7PatyksegHUa6nwW67AaCcGKy6A/TdaPD84Uh4Q8eYj6CMorqGLm1siZj0zv6FYmY
DOFc1cEztq49MI487aczAK51DlGfev5FvqN7lJZzJCW5WYCgmkfY5c+kKgYYE64ku+RK+kZxVcPf
HjG3hL66yJqV6KBMHHg5eHKdQxsv+wZSACPy/FMQlA4AmP8B3f7bBE3xwtoYbQoz6I7A/82Z5OLC
J/dPU/AeNvB4ARMF5EUNQPUz7aNDHcAHB19yuPZuiXmOQZlQKbkC+xmCb3WXbkIy5q2pI4250Sv7
wzezZoUilxsAOdtSHYx+idTxBa1Zs/0hu8n4Co+5fmjS0nqth7DZ52PpInvWjoikzX3j5nDgoGNH
VjbQ9TRGY6Dl5xk38XI26CEFwI6nLXF+LTK/2CeJpDYZ9ajQpSy7obVeqjyYdD3FmsxT2uXINJ8n
tHlfNsGwnC/DwYvPZkTNp1ebgbzqbNnB/NOyld4OxNN46ohxuk7vOnbiH/WKGmXyNnzkdrtzazd8
d6tC20d9iw69MLRD6Hn9ylTNj9iy4xdE7OnWKIgqhZy07pSBI/E+vvdq+cZOGIm6TFriOcLSEfEa
eeu1a4W57hr9TUwomTsd5rPWwZ0hiTS81Cz3FenGeK9sK74Vpo6OtvX8D5EFpPEl5skDODpnTCMs
SIWzP1zPcJedIrRj3bqEpdXpXvU89TDLHHRygkIQG23Ysa3plG7RcMMFkKROSUhnOXz0aey9lB6K
7MhvkES3w6dr8fAkMvuv0QtdMkz+FdQz5iiysMcPPnqpnAHKqq1Et8+s/j6EF6fEZxK6tyOryKeg
mOj3+ay1il+NA3E1w3WjrfoXSzn2lrj0XiE/YFYWxDqP5PqE5okRh70EDl01JlPNAZMkAbmL91pV
1H09cc/gw/Z5GLOXxrLhcov8V1dY/qL01HE7aJF9juzaPocqAyNOllUbrVfqYmVEDA75ZZivUnK7
G8TxPARTcpkoco9ZwrE4hZlydAoPlYlpy35XRgiZM1nG+DJwU0u0t1abeoeKRhxdKS9P76VIlk6y
qC4SqWdDP+SNrAgKCilELQenKpxl7TTBNhGGemTjfHZUj7GYGfUPCXVZ2j9cmV1rZMKm/poAgfco
UFkRnU+COJ6azlb2aLn25OGUe78aim2q+X/0cKAlK1xmy+UwXJSCUSZk/DJakMJp7PXCYCVBvdeK
NDi4WXxQu5xqtBSqto+V4L/u1HbGbvtzq1SzWiVr+hBsgXZnQIq70UfdJydZ2ksDbgiaVOMJbSDO
RcIH6/r6i0+m+9N0RUgNjOr8dzXgF3fLV+5Vr6hXE/uqnz4JEL7fzn1tZ/npuiQqdhVMrLwOrnfy
9NJeGf3AwLlHfQIhH54YPzApumBXPPks8iF7i92qQuQQpmwPUl8Hoy/2XhM9Jx23tYkVrV+rZIZO
EJLjA8P4zHrsJdOdKNR/DcRvXtUkAgKRSn5jGM2hdayqXQZyf7SklUB76ndBJt97ZREeV9ItjAmk
Ij3qapZheaVLrk9dV9swKBj6Aj416ASf4Y8eiRrke5eaaqunHqoowNGtOdbai5IQCjE/kPVOToS+
HEflyu+xMrg53pGEP/28PXoWdwqRT5m0xUIf7WovovFHdlnb4jUOO28b1ORM+tneqjTrO3nRUers
fddLtqSSsvpJw941ds/kq1mNa2HX7mvXt8+Fda6wgbo1o1rdcuVkTAIePZ8X0lGsRzQaRHQxufbT
j1udGWwLPonV2MTligERf6dm8WsShOIC3GMuRU5YtzBMgKsWmon0WviDzMCQDRmWg9jpAo7xqiRV
epOOuDlZNxwAdRCLdLL40Az0aPMBCyx7XasWMIgbXgZgsR/RA5osvCeofUhy9trFUJjq3rbM6qlz
YYg8uMldRniVuiidXD0bYssOkF8qS9ubAID7ZmKL4X5L08+3wmuMg2Iqh5l9MJW2vEOvxr7LozzR
GiTE9wtpOMM2RpixDuuiYH6lNzYG+TMHPQzWne9ZGwdC/QeKKZAQ7Zm9IJja7t89e0gY+GpXPw9R
6+8I5sLHnPrgLchBZCWxhRsiiIcHQ3Zboxz1Q53E8WqmIpQq2Yc5zohuB3gpUvONlKnoO0hQorRk
9NoSnrCLC//sITfd1NzzC0evqyOhANWxMqW58guqCLOy6tN8CBTllwYlQklu0eNFY1zvQx3pXeit
FMDPs520kPhD6tbrWT6pRNbAGFjJ0qfSoBSNkl/MQW5g3xKettS4Mod+Y++07vOj5VUGO2PWXStv
ZZtK8GQ3DI393JB/GE3rCGKtph8munsISLOLbGEwTzDdY74iiJDSW33D7kl8yQRJ+Fqa7KrEx/2D
5XpRC+iCUZf6LixdDPH7kclKerI9cyrVXQSoV+ZLVQq6xlJHFuAH6okctDuhlOmiKjvrFW3AHjAe
FLgYVgPe8x94jVhrBo6rO/iVtpw/G1nyN8Vps+WjqUqX+csUEn1WJSZW+9QUrvt/LvkCxHb+WcyW
JYBE1LpdMiXQtlZ0HMvi73yH5kivYDXI642ySC7H0u82cBX6WeT3onTg9Du99vbRoKyTSavD4Ht5
AvNqdmn4xAYQviCsCWGsdYA+Z/T3jtZhfdcH7o3psi9Ame00GELaW2AfI9l8apZXbX6qNZ+POEns
bKWmIj9FZHo/Qa5uRKF/12bc7CND/3/CtTg20NRBaGalBtXMnB6+sn0UHsNCz3Kw4ASsKU3Hg2Bs
bdG2ybPMAGQLC8lgb2Utcw1q89b26RrKMSYGM0sejOsu4wz1QwDM9yOdiuLGP/48GYzyjM9Np3on
3REBOzs79X8Fag7eUCRC3+sMiC7UScJakodFNnQfgdUnj86rg0/hF8YiaXVGS3qnPYS62RzcUXu1
S4qzzHX7Wz/N5c0ihn+HWc4wX2ad8SKItN6qfqGgXJBMZeSO/9xM3s9hwZRKZjTWJsAUcWtHlrvF
AV2/jVq+qCo/vYatq98IG3TXpcOKEeogI1aSaZehLLV1hwaxBmHYRU0eblpNOY3TkuQGGF9nYRSs
g0z6+kKU0l9C1NnoPmWxspicpzWYSGXWiqOMvXxbyST9iIvn0svzTc50PmRL+FDtXPzRg3hd0Wkv
VCZpShS7Eix/AqmEp0ckOICo8rHb4V60vrMafJ2nZpIhBI0g21Rl25Atw8wkeu+IBM+2WmKIl7bF
qL42VPqELKfBD1xnmTOkexztzNjSRlybtkD23RqBt1CHhhhIMlC3LuNOz4X3IQlX+ONb4rvnS7+Q
9UpyVUscXGYpyst8xmhACZqB4HpvakW38CcKpbFYg0pjuCep1T5shm1XZhLfuFUFgkhIWr+33kvp
art6op0DLb0jchj2PzqyApUFT7x/ZDTYXOSFNvwaYySmSi/cq4qxAwO9mQkKuNQqx2Y/CJQ9A0jY
+ubRB5OeriTBtnh37NI52bXxt7SG8dRYMl9H1CNMsoIZMqxn7zqlUBkq5YE0TIAXBOzy5k57g0ff
YLf4EhMmSKbEpNIifnjht1G9njVbIuf1+czXyS/uIE+JIRh/tVbTnwsnCQkyiMulGgVQom358CR6
M7zTWMtFYh9Kz9C2Q0KWeZBBVAgvV+/MK6v3WHsVMYud7tXatiqYKKvYLfahOzAHNG2RYW//bkry
NGFDrKfUNc72mH8pIQt5JLQCwW/M45Ih+o4N29vVjfFg/FIckwBT9s7hByqJm78bcfmVG9Ddfu0s
g9gOnogLV7cQ9EcNVeHOIO2ZDi+8aUTabfwu+S5HU7+0lvEbdwdz19PGIgJMho2gLmYiPU6/4tbZ
4ZZLCqbXILnpy/wga8l8pmn6sD8AA7U5/m4UfK4IfRiYMOyJTSyYq2OWjn8xLeSDY3+bWVTeVKC1
1mi1l0TE0arShb2HPE+PY5LiVU2knrMEIYUKRwCyGnXX3FlNOTxAoDcx4az4kOTeqTOT+hbKTCwV
Jq/XKFP0F/yb2J6Cdwf0Zsg7eZl7exZ4mqjuIbI/3aQmStXpV7NTcNrGBlLWicAQ/sMna/I5SRQe
zKpWMRiadOBWo73MkHhBKuPS8FBUzJB4QM6gmndbVSmafRPWzqsVD2sU4sMvPPv0BeI2sReN/iXM
zIEBVoyb5TvlSuuM8kgRFTwbfBChp90UX4vf0iR8lWnUf4ykFy/7OBofhpNU63YIN17bHOzWNJaI
0H+ZKFMAoevgwooZXBpPrWlgLXJRlDxcIuNvUHGn7XOAMalvt+F73yD6UtjsVoo7XtgnngqGRRdD
K/V76juog2273Tb4sD0SZS3oHM6aFg5LpqkhlTLxMcvqf3CCQUplyXKLNLhJ042DAz2AYrpBAU52
dOMwThBVjXkZe0b63dq+WYz9LJOhwaUkJWMjRf1/1kVp3JNy/J6/i/x/X++g6rZtEcIA+Hg3RoSu
f6FHPIZRV7y1anfSLe+3UWfGJfEc/aJoqdwqalXQlSFizKwWhI+7gxHVSdea+1YLvItexRvfdLjC
EI3uexSG/jJK2/xB9i92CqHL6hBobyJQgY/C0gpOyrF2+uHdHCHj27zbtXUdYU+neZcUodmlAQmK
ZHop+rBed0bFpjVtFnoKVIou2910oabt+1b7HSQiJ02ExxNlYPbuqquxq9Q31ayNE1HrLgPydfbq
u6POTH9RM7mT5U8q8uUpsbtnhjpDOSaz6hR56T3yqvI2VEVxshuiKwVC3JXAVXkdu7150Gm8sbXx
mJQCPN+WtmGvpVuhb7CsN7VwyhNgSXXqNZlsYOcnY4M/8+QK0+ewlX0VYpyee0cdtVWZKltLhsk6
N/XhVkT6KxpYeVcSPEw1zf0ysTbbeT66wxkH+QeLtJrYSEWcRlOCT/b6NlELFTwSwEi0WXs1+Pvg
MRKU6rYv31z8giKArop0ihe6VnsXY4u0qgYbcVyejrsZkvcjRLdR+5r7tAO48ainJC+N/eCRmuLk
DETnY8syOiGbWkAwh+bkTO2EyU1ggfAR1GujizFQFNV/J3G2VtTYf40YrL/+D2HntSQpkrbpW9kb
wAxwwGEPCS0yQ6SqrBOsVKO15ur/B6J/m+7q3emDYYKosq7MEO7+vTJoVIRwasv0h+jtE0+uBoB0
i8bmk3poUBAHyabvRfb5cSpH7erdCMzI3bA0SDNWzX5rQWNshyBPXmpOqY7wnxdPHSlcxbmaJkIe
Zoud1gz5foLdXsuDARSc5e9GUqAO9nQEkQba7t3EmvoKjw/5mRr5L6HcRzb71cOP81iLjJB1LhKe
eu6SNMVRG6mvwstf6ftcWUhLvko74FAXg9KUJaKJLi5elpcGCdwGQd6BtbO+dWByZ2Ek77B34m0S
yDmcruUDp4SzjqZpdyxWaJ6HMHiteXc2UrHsbThkxqEhtugc2sAKDrqbxTLBSOLt4yl23FiEaIuj
rAO+yswXmmIPSd0NF+IdzBeLohr4Z8pUkzqjbwfzwjXPDDQ2oMMqfP5hTMPxyrFerpvOdLAqNQTG
st/tpLRh+q3C31d9O94e1JlnE/bg59Xw1BCiskL1UO04e1hbzt3jZjFZlHX+523bTO3bdEUzJJ+0
BOVcNME/BKED6ORnhCEo/pxuP9vmoxnXsPnSUdGTnhbQwydXZNPzB6t00fUibSpJ5Qw5jM5IL2Ir
4dIk3J0iYbgZSRfb2IowhQEHPveL+0nVe35vrwq2ni5R4yQQYLUv1VVsRF+FTUxVN4qfbLpPNIev
adEW52R+pzxKUDBb28+iwnOYZQQrFFq6p/BZ2Tot8gVFZXwrTFbH1j+kj6naR3lkC8vkH8yPRh9E
NxX/DQJ7tdtkqYHwCfLp/fGI3oTtsrxrOukFBTnaK0x61j3mwL9exu3l50h6X1uDcU1dyHuH7d48
wa1Vh8YvX/Nc3fRoVX03tWiWjpTwZzHNlnCiXo4yopykBhjfe13+Rc8de5M2ELsLSs0Jcv14fVrb
oKN13nm0yEc2xG5yHDRvW2ll/T4hBD3Y1VBzDDfpkuin5hzpJU513/tVlfq9UOWrX4zlq+EkP4Ft
COjNop/9UG4pL+g/FSs9srsZH9FYllT5wmZGAwbrgEqVtveSW0eT5QtZKJh0mkHdZbllvrS2+n05
snjxkFw61IDHCj0SbJqfbwmc/aNXPcgT8rb2Tu30GydKr/owIeRnwn6gZqqftXzYQ4MGZ6/78JnG
kUfeq8X0YrfXQtCmQCRJ8s44zSuXZdWlLbVqT37PqYXUWRNHabyUxI0dfRIl3HKW8C3P+d0vEnw2
Wm3Kd7VMjC1M37uP5QxHXik+HF3NXVVXorPWJoyVZZwiAw0LsSXQol2bMylkqfa4f6wtFs3TTx1q
nLvN/L0bcLr5uT2482b9o+8/vdbnYDdOWHRXTCjTLuoLQB/yBEFqtVin+Rv0niwjuY4bQPgwDZKt
Sc7lWsXWcmOyQbg4H/9K1brYaFVOXVEHGzXv9a9dJMl8S+gKL1AYDLNAQ1oWEW2e6PZi2Sawk4nc
F/cxzdWV8Lr44Fcv2oxhej4pMzEc9RoLktxVfsRUH47x2bD5XTXC626EVsAhGcXTlGQkyBY97iXN
Tsbj46EHWbwBrmtWaHyMKqx+okZTXIdspiZIjHalwdXO30RVH1tsI89EqKjP1EZnuz7JtPPjBexp
/DrLCOFljk744Qwyy/pckbG3KeYLyVnj1z4w16rYOyAxh98E+LFOVtxD5zgF43OqxMjmHYJS/sMl
NTAemmnC5MyWp7QdmvvAIRWxP8RdW99TgiKe28Ju3cShrfvxkzmIjwme+tN3UwdTRriN2q3tBbxO
1GbVkkC27wPiFPxqEGfDSPx9DJf5eLQMQrhdak7ERX0L7EA76RwubUdv3YezxcmQaAXBOMOWxZEd
qXvx1Mw6UF9tIAxNUVuUHVCu5Vtkc3j+R+hNKY1knfndQ8jnsJu+dUX/paYhAoWOLzf/WXc6+q/X
5SC/TyZWkc5szbvIk2RFzi17nSGew0hVV9S0x/C1mBY0ZEI1Loxm5UzFXaTCOM/5UTggRsVfZY74
qQ5RcyTcqiHhrg53CSkP4IdxfU5Gv2XOVuptqGveiv+48lxjDeZszZQPuHBSciv9NT/ISOj+NcbN
iT0pW575+x8pPXFj899Z/jLwF7QvSrRcs3hBpsy6+kECogkrvkHGWbM8RITj5Mqw5LwgLFK8Tz5S
2H69VLk4diQvYGKUPoEtf47IkIubVyf5038usuhy6JONnV9spSfzGpjxYs6aKIR/9VlodvaGGjCg
NIBMIbxS3qnJ8q8e8/JpuUSh7kEvNDtq3Y1DFxSYt0rPOOCEAYtsOLlXSBbeYkmcEm0PEFyBkzwt
t7FUv3iD6VWbiqyCtTMW2acReeizkE+OquIdklk2gkOznXNPxjej78W50BF7RJXR75LWilbOrPiv
0+49aVPnXvVhtU7V2t7Lrv2IpmI4xpodAZeo6n1i+Eg0QHN92BAahsmOl/PIBzJ2/bIKXhQT/QVA
7aZtIuu0oMlSRvqmxTPO5zGsiTLDNiJTwQe4WNG3Bhmvd0YKHu19HUVnAxckKUElgBu7rir+cHDI
fR2VHsu2IkHrZptpa2k+xCuAGmo1udaGsPxEd/WHl/Cz9El/V6siWQU9Jg9smMkqxz5WhunbMN8o
HU8vf8Hvzejx6D9/VS3a4SLqjGgTR5QfmInX0dSPX51GtzZJNSSHtkgq4Lt+7WvguDgFereeleqa
gFkNLc9ak5vCCv2P+9YoNi91qutvbXxRWqddS9GIayVHMguC6Uc+qqwXhaJeZZzXRyUY022kIdLx
IIb3g9rT+FnjNSXkSFth1Ai9tnhK1GA68k74m7zlkKtNU/ShlpJ4oLobn8IyjT6CEMGsgAqy9aZE
G5sfS8ePPwovYzaqDIfjNH/LK7PvrWdnu6JPYZScKltRd1/flkvj+a8Fn5yTH3d/PlWI5t4EUPqE
7DBlBoZ/w4kRn5e/H0vogYc3rAn4OGpAni+JSeSt2qzJMJsQ98f9s2WZHUKdrntObVhJzj3x2pif
40D4ta+Sml1hiNwMay/8OLBdDOgDxYnusC+rnmwhXEeNR0xNTl/6hgAqvipDtV2kH8ulmV1ntsAx
GKXxuM3abw/GsSd/wx2Lxv5ZmBsDJPlXGaHz4qXqX0s0uG6v6uFeGdCXOPNF6YW5nkwfOAbnVJxx
ZChG7RKmQh50MMlj4qPl6NtOfo2nei+0IH2v9GEA0O20TYoH+6iWRAIiXZs1cjKS6P4s6xTGMahR
0zur5RbrXl2x9es/zMyptnmUTKeBsB7ezpQwwMaqP5WinXgbojVn4FtuR/3ViTJY7hAkxvDWZqyw
ElV6himz9B+m/NrQg00U+MOZdD7aVOdHwXJrsTXoXXoDPTfvmqV8Nfxk1zj3ulQFQwwX4qWmk1Ue
bcieVSlyZhtBgOQax/Qtxu+6qwK/R/qVa59jd9Uny/4amRPMi3Vrqk48UbLsYaDB+OP2VRxslyeV
oAp2o4KoNy7Kd3UWnZdVNLmqk2RbXSQDMR91fkyNEUty4jDtG09h0Wlr9PuwOgaB/G4+O8X6AaqI
QFREYJ+xYst9rmM4Cwsr3nlJa0ybDit/abBkNmlqYVobiMqrSnGsPW98svQKt2Akpvep8r7phqL8
qmkWryXAr1lHP3RQ0DHPsBbjuP9wcgIn+tS5DK2F9hT+JD77Dtkfgzw02HVdjU6Tt0Fq46GYoxCi
xoRthUkZq4JpGZr/WREW+0oXes+6LBgu+4jOIKkCAso5grdrkmNYk0St9MkmBqh4EUad7fzCsVZM
a9+1MMaP0AKwNQT3HafCqK8PZKjQiWQnoeqSxkmD/a2vVs18q/QIb2WSi13jFwB3eleecDfz6jVo
4LGQqvuiVtRtnWvBOgnBqj3LyK5t4oeborbCtRF31TdSAA9mj9+vhcHa5VmR7cbeHw5os6yrOtY0
omtW+TMyXLPKUJY5iXPO83BCYxjSdlpU9k7NRvOkNffZIP+tGlVistAMnAjFEYdRnw61RJqlxtBz
VXQN26JnQx2aF933LyITwye71FhRkbHAjAgLqyNeQrz0tu9cSkLEL8ujRho/0m6XJZN1no2A73oe
nII2sG8EPZhvQFQ+2ViANmMFJufpqwRq7Za1Xbb1NSt8ijV9POjkcrjYYced1naUO85UNPooce4R
0rj6/Cb7zJI9eXKXYZXkYXAfDCW6w5Nx+va6tWKGJaaDzn9dLiqCWZyXL8sNOdImHh7N2PrlzC6m
pVjLvNO2fqyPrrEYmoG+oRRQkW7+6rbVmddahmq3isSnVYXioyq0fK/Aa7MTcysA4Vcx7dWnqPTO
+lRIlLVIZ9kbR7stD74yAssY35dNmdo19VyqY+aOytg+BIZtN1sKsSsTE4gndrHCjmPpnTKWALIK
s6M2+e9x6RiXoZvKPYHIyUbxpbda2HslluZJRihSlpdMt+LwZNTB2jGG+yJbxKVenqvxEqJ5uOPk
EU/5UJ6WOwajcPtAWR7nWikq45TP4UnjSOe9ZsT5djGuWx2i3N4yPlNF/7qwksGsHaWgFIOtn2CU
LISxa7MWNHbelRNshVaSvlSdcqwntfgMnczYeqnz3I6Gcx67KNqPtl0fMk0p16VOoKMCilSWhf/R
Wap2Co0J3ilT7HuiqpvF8RQKf9t2TfFEmftVmQa5jxS1cG2vbtaU6UFWkcnJJmDlfzxuyXiZCffe
OxN9+zzhn33PW4EsM2jN3eNIk2vdywJ0T6m0V5FTdw+geyLcu8ymEJQdVKcXVfoME7SLjPBW4JNh
LuaXBCasrsjAIxReZ0UpKUZZHtrgv2dvvsCs2zuR1O/kZ8NcyAjnsENK6yZESlRrPXNnFl8avWbW
SCr/BMyGH0tMypp0hlViG8phmMeMNDF0kj9SAZoEpm1HgXKpzKjcj43S7mpJB5seZ9ewoe2skKOx
xzj0ZtkzMa00wasXbB9RMxVmtCyEnh3bpDBc0ZAogTpgZqjbyVuTZFRUsF5pbX88xGBjGCSboBws
1+/9w8IBaA2qQpxbCIjIKtQ2mZIgJ+yNp3kEUAgn/xHayt23Gu+b5r0zyDwh64l+mnrzDX9w9JbI
0N9BLIXrx5ZGSD9SpJpjVs2g+oMv1TXApfnOf/fYTH2+6sime0vGnpwGtbJ+GTgmJX66CX5znbEX
4uFqxuq0XLpe/vlIevoLEOO0y5kTzCc7COuzk5sA507obDCn4AAp+u695QOyX8ZdMy6MLXmpkO2h
+QeeA+1q5G2E98uWp9ESH5Hum2dDJ3LAmPQSvVHv3SonU24ROQuZ5Aj6eFlQOQDna7lzWS4IfSik
toPeTQfvz+eWPxglMaQawowVwdJfWXnQr8syO8XZ4D8vw24uUbBqJibbPlwv3NGgx+YtTDAcz+Lw
MunfSaI10FE7wIqOJU7LI7U1X0dyWKpNkBM1EOehXOGr1T70JPjVKLn/i+l1haNknZnTgHsRa1Jk
omhEud+v48U55YVmvFr+TUGvRlsnxADxr2/aDvoky0KJtiCz3Qe0047EAgZJ+jWfXbHMAthrslo/
lelAtkWQEjQypSf8RWbuLg9ZyWC+1GM2sCB1ZMWAxdTnRR5W2tnIXGQMm9Sz05UjY6tfi2CUKwgu
zF31sBkYZciu1PrgslxqKoBrvPwnCMZAt3ZNk22xAYEPtkLhnUqaGB2YNaZy26tq9yyDtjlWcgJX
L7vncX4qCPDn+6ya62YS4wqy0FWV6lyG3Xiu50vXJvPFrN0yV63NYI4Vux0EQ2aY3wxNyd1cZbf1
Q0/sqVWBMaknNh2FL1WcWvlHqCL4Zay76lS/n6Dg4HpnQCeMW2+lVmizYuCMFzJz3HBeUDCE+Wdk
Et/8AD3Ocvef5xVtuIJcSxeJDm64wp7HrVGEq7qIbfS+kA4KuPmPIRqucVHJHx0PgohncJSbbGWp
VIdro6fpXZH+bREGVV5X7yKw8C3ahPRFy6ovKtIjYOMfxEbqpAU37bOaTYTa8G0XnZFTX1SPxWZw
fGQ487vWRCNNHkrsE+GSmhfLSiBNZ0pURyW5qmnJ3RGUzbwaxSYk2qode9Xts56JshTBSyDFiGJD
+8jRCLmFVWDyxf+1yYbShqRGXuC3DBzWBBpTwtedeocx0NGy9ZCK/Enr7foeaRCbfP4PwLbmZiQ3
dLNsjLnDWueFBSqzlgWPxBflOZPdEzSC9z4w+27V1BuQ7IfbRSNuj9XdTwBZFoGh1WeHLNnD7w9f
atPy1pqZ//RthVK5OXCnKWMgvTEjvMq287WjKemTpSjnAoLipaTVvNQ0+3GnqQgybKzpgGT8YRyE
wxPSrvflbrl0SOTMqTcuy51Mtc3Y0GpjmSG5Wkky3Iqh/EMDuo6i2IU46j4W0FYlHD7rpPMUKAjC
Sk78XzkPrwrNDu+p0nOJogA5gqK5pYcWfdUHZIHrGbilEXsQv0l4MLSpPYbSbLc6aWf6tONUlvC5
No1TKT97gRlmHTn8Q7SXWuCSuP66CP6BBQtmL81QdFG/ME22ejAM5wNraYI9rkbrqnr9U2OnX9Ct
20f8V+lWwLe6w9D5O6v2KOss0+o6NUN1bTtVv/z3jDz5W3mPIY25bFfj/w1Vd9hn/p6QFw6aDpDB
h0UvR7zTQXGoySl7qtBtXhP5Fs6cygQLcNK7ZBVl8ZdQKmSwjbb1lKWecFPN2fe57d2WRb+wpbXH
rCfc5blWSXY++b651xF2bYKYLo9yY4BfQQf7MGMNIi8fDi1ERBNRfch720GmmKh08WH0SrTTle76
wNETr18XhuGi6i6+d3kKMz0O8L0EjYPhI0SK5ss4K4ilHcsjAVl/0RN7FiiOGRFCiSUHKsuOIvZu
5E8tmQ/AtQUnxNmX1vjQWKBu4po2BFfVEl1/ZFynDHqIQcJ4xBfFg2eRPltkmwINWE16xKdulYXb
EnL9ijpi3fSp2NRBoe4akmL++zunU9zwf/7adGeYpoXajBhSKTVdCPF7+GNMXEPm5TXCla45WF2X
rVJCKJYfe+QrQtxs7e2W2+WS68JNykz5Uvb4w8KwUq7E7CursghZKEu+SUvEi25Yqusg5lgPHNrX
EcEYX1MnvhWJuUsV/HrkoKav1ZgVqyBxskPTyYtvDj8QI6mH3KrNY4Rg6BCkgs1pkS8KJUaHYfa7
RQyOd1ZbwanlWyMxvi/pX1CIPXzxs+535EjoYFmc1/hKMsYQPdak74T/Xa2q1t3H4VTynrt/jr1F
zHybxqd86pWDHbfNygyCmLQT9Gd2p32NIyv8Ti1B7WYl1jHZ83M7PhzsbGykwnqtaOw6oZVhiM2n
+D110E7rAfQFtndtKwhDQNLdh+e6d9LXfgxNzK1C1f783SpmeWn2Dql+Sft1EWxb1pcRYcHRQKSy
K1rLuTkdXQRD5+AkD5XvGERds6zaX4al/aEaTftma5Q5TD1yOylwV9na1ZcImyi+ydygFOlrCibx
Om4cjASrYKQO1RQKeTNWHtLkUqWIdnzS6rKeN8EnxLwZiVjXAxwS1mtid9OtNDIQb7CLM/mC2Tbv
M3tXIxvtcIbt2mDe8WbXy6BY2Vot8wvx1CgVi1B7RZ6RHBO9gAaZb2Mk3xdXaZzLMnhajHYXq1Ie
dxRjjGe23SPFAcdoxK0HXOH0K39olR2hXlLjDNUQlHyK9eyA2HBt2RzHo3qqdoaRleu8PzmxPT0v
+8xyyWY+Hw8ETJpPxGRBiBxCo7zYp4ijn6w2FO7iPE+YitdKEWPpMwk/kJp8NYa+vi10ZhzB5TMU
uPlEjuXC4o517zMTg9gqfvHrsbQ0SdajhUhD16698CcuxoPXqPaXCHZzU3nkZY6OfNF04yWOjPhS
HMOR6JpRhdvh7UFf2VNeQFVIWhZIDBS2b8mDkLWmg4F7BAV0uqmcGk+8tnY07SvpZvoW48ONHJrx
x8gDJeonpAft2uhCSNS6Ue+VQTQvZkcCEQtIxwcxFEm13g5xKG8F+74F+kXbkbxZaZQ8EUf75JdK
c9W9KX56DPGdlaw1X7+bw1SzlgMaJH7000Kjyu5+VucnMp6InDg7UGTxbBeFPIkMufk8mbfzxckG
0B7pkbOEKvXkBeO0C7N6RM5EAl7TVsm3qMNB2lXlK8wKdjq/XAcK4kGY1NG1Sbz6lufl1U/S4Pu/
LIb/XAtp0BOqEJopEEwvzbt/qTTz4m60RjnDTBpBbrDu+dkPdHfJOjMGWg7C6OJRhvbmd3elEsp7
aRcfRZiXO+3WzshUaTj2xTfYCJmN9F0UFeCxypT8GKX/Eje5+UY2TrkzZHzwBjvYlHkPOYlK+V9+
kbks7y/1paQkG7pjUv6jQVJooEx/349Vq0zSSs0TRsg5SHUJGVA91aSlZSICzTK+l1J1zsuqkFXK
hzBH4mgVDygIVlwcTSIyO5XlULXsVcEzT0ZLOMs4dvk1IVDnlhEI4IaF/28nieUl/vtPLh3KH+cd
STV1VfwW/FsorI+iwPgRZ9CBxSw+77ydAPWgPJFVra0L1PWrZWvW5wy6APMLKAS/r5vVTbevqWrA
ti0OXhYgGXRq3BHI5rYLxjFQlPHfX2rx+0tt2RrKQqTwnLjwbju//cDEKmSEeA5wukl7UTrC7Xwy
QdxhAg+V+nuh+cOxIqhxH8eWRraaedWLDqzGspBvCF2+SYxiY1TbB0vv4s2SNaBWuoVO5IgUbLt8
yyhEj+/zXWJigeiy4nMqq60x23bjmP4WA2p/I6x4nrwxJP/3X1H7ZyY4cVQGnyOpQuFbRFT//eNU
NUJBw5kyA3XSeHN0QrUNPNO35ZHuN62Ls+a5KSsVJrZXNxO3JyUu6udaQg9UEaBZXYj6uZwvo8Df
NDRSX91R8SDD0vz0zma/Jzr5maOrXHHAdEBGEViWagI3oBdHX02s1Tx3ZVplQsERDIpPLruaQ5oh
t+W5qdE66CnbXhsjuHUYNBTXN/ErP0J1fsytga4ADfO1G3rvV2OVZGTga7Y9dWX7w3QnTeaoGEHD
gb/y1whLsmMx0zgUm3XPuqhu0kzFYblbnu+kiHaJrNhR6Btw0YDZxyXiSHb9XqhlpR1oCBrXVR6W
H11VrXoQsE1blMFuoGbnVJhGCXKUc3rwzXxFzZxz9fQiWkdRE+K49+8CYQvBHlAKxqjYaydN+nM9
WJfBn+SRpo3MtWZGNkGd6DppdO1mp2YNnbluBpK6l8FFf17SNGNFM3EREHa7CKgZYOLn/mhD/LuP
RcK0RL2yYGSeH5pqq+0r2p9qda920Sxvgi+UWfIFdt/mV4o03U3nuNrQR4dnQoDGrRLc1TAP7kk0
Hv/lM2j8HsJtmvimpaEKoitZ3ZbE8L+szVNINClYdYWDAsl+SmPSIBTkJiGDNMJYsSvNHALOjLSr
iExr20vCoMqObEGi5JxnRObE01td9OYXdugaMfRtUHvXWIz+U5Xyq3tNo23ov4qgaZLoQIiTva+6
HNVwrLXrPszEfXmkwQgQzbhuWsXZNTPxCUKElCn2tS01OCsFz+VX2IQVnrbw5aEsq+yvCWdKOXPL
y0VVLOckSgSbAWG6TwYS9FuvjD9QaupfKk6Hqhp9LoF5WlHba1EUysHMrejLEH6rWuCmpoz6Sxcj
JkA157y3eausBC1poESZim6iJIqrwnPVFxqH4TAtz6pMvi/soczUlPkMtsnQ3iupn1rdMj+Svl76
uu0nFnrkOziDB46GKz01IYt1E+K5yeN17gXH0PbkvluySiowI4LCg/5Pb3HXKvWTF2+nKCK1BBmd
yyyeXmw73lWFbhwUxMnnJkUF7oxtCoEB8IbpwVl15GxhLGzHIyO+Nqv95J/QZ9BtFOySWat/H0Py
Dxb7EIOavhmpz9hkiOau/fxI4djKFOMnT6XRTWTX2P4+j1DNlT3yyECb01IsJb4GbSqPMrMluQlZ
8azWGo9YWUTp7LvUEYRkosMSs5QyTi6qElfvjURLaIXKXUgajh4CMwT0hDkL7TUSgU2+gt/ve5zl
r0XiOVt9yQlqc5wY0rjaplHse4bI9RT9az797xsQ27yQwkRTQxkrovTfChva0lJYVXETNAXwj2di
eWKtOE9VV6EhnwgbQh1+Nopk/tbaB1LTlLVh191e1rCKUabR1cZe/wUn1adlotZVverTIvLmI0IK
FQGlvBneOFysGgve2NJcoh+lbg5f9axxoMUIhO9S48Uk4nTXFxb2IrLKIlIevrfYaVb2iBeZYeqm
6/509gUVkE5nfdK5cDG7xbfnh/+yWIh/rBVQGIKaQgSxNm1T6m8vycD5RwwlbW1p0kCe1sFn1pfb
sehx4Uye2IWNrq7YdpDlkqGQ9Ik4qaNNvHg5WduRbIaz2qLrE6q5l6FuY5FgtY7NRBCKxyCmEHwA
XtRnPzjrE02ZFyuO6xQTJSpCw9zYD4NZPYXx0G3A/LAKTjYh4VCrZz1j8DCRyviO0h7I5IOz1GKN
YCYFF2BAVNp/XzZ1i6bHv58ELXzqBiunbtBfoNm/vRRd5wAlRaQMc+RXRHNagkNwMxQbBlmUoDlI
YVvln3aMraNJaz7wtoD/dsYrqWb+ehnmZ9xrv9zaADwnrE7D2vE1zbWZgw9LetZQIfEnB4FyM015
t6jwcqtcQe4833pFsTUM/Z18GePc52G+yqbCWXueAUuAZrIgj5lQ5dyCgSwT0hX+t16EQ9u3tFH5
vJFk8UgmsFLjTkSe8QxQIt4MZtu0IlYWPd6np42/Wm02jxoSz1YlpFtM2GAxngfnccT9qDae8Wwr
D+NxUyk/ReuN+2VFphSACMLeyddx5/165JlqaNYPiiWw58+XTBmmbcd4S35XS/ZJ1mPkDPL8g+QC
GPqXlEyePyDQ3dGqtZ9FYd2oUtpg+0s+BwMTbt6O2nkKhtwd7Cw+YKOysQOE2SlVE83NCKC8p0bo
Urrm3CftuHCIhU1iNqcAuV7o2Chqk22nlKrra0F4gruxkNsxxT9oRgRn/hljE5UEfWC8JyOH/0QO
yS1NAn1rpDJbFeBw21CKa1T73eso6+6VfdsNCVu4qF27J+4r2SeWRmRjQyUEvqNqveTU6SF2VUeN
NHe51YaJyDA83Wo+Khh7SAQSfXl2rPGAlNi/Dc0fOSrtDV12UIdpQE3C42eUacVbbHfFNbf7iJ4r
U/0cgyDFh0bSHTArlvi8/7kAv4xO3vmx3FpM/v+bWBwVxQ8v4NipCNyF9pB2zxqDG6CD3Rw1DD6b
eVO8dq33RcTjO73BFXqM4JISWfWJluS5M7uz0hSXilqJ19DkLehj3FpFXWOtMfsvJPjcVD+xXtqs
/qoFMsPjlnpE1M0fruW+q+0LazHFnMvvZ5uDslnGLHoc72nRxK5F3spNjvU6ntOXUSh6p+UReyER
4lOFGchB+2Xbsjw4MYdezPSEutQUYgwxSTCVP6LhptUjGcqOISwkOb2x1b2SOAVn4pRznAdZQknn
hwkhoCr+r4hToV56NwRz6kVRZHypcnz/7UDWxSIab/kcH+j90l0UgZRbDHQhLCUNbRD2GwshCTC7
mfFxyrGqqD61okbTkK0d56D+eXEoTR01hhFvcydXiceRSIFjir1InvXiEwWhCOmKSjnajU/JsgYV
isWsuC4H7ykM30dZ3pUcDIbKwZ7UmTLhuxQ51lEDeTtVXiZviIfsTTZ6nJvnW6u0rVsXt+VKCdN0
pWvYLLU8Uo5NHGtnYmucjZVp1LCiutt4Zjw84YtgeVbetE+vm+ityTIiSaN/GYqMf2y7FsOQRk2u
QemSSTj532ci3w86/keA4cShm0IHfFxKaz9PjkoFJUetyBRkNcwspYfyY62D2VErW6QbCRqzWeKl
q9KghMNbhilMbBw7XQ0mPB9S4or4Ly/2PU9QNLdkY5gqlXW12t7oxdkvY2FYetm+obRulYQWTX9h
cKhj1RAUgPXbbqKkL5lVdNUtop7ahaNONmTGyKfFtIAs88+e5R/D//1/l0cZ/wBQeFG0OfuDc4iU
ci4U/2ttTx2XjadXnBrrYhpWzKI1YxmXcHIIbideaZaUDF7QHTQn710OA/TbOIF+0CwS0JJ6oBMJ
gRAhTMhKk/BmWN3RzFTxtvw5r+G+T5sjpy57Z8VdfB7ZjaVZXxdHfJg2CLF3sQI6D9ieAO/LSnlu
UZDXxKR4IrhWquo9FVO+KaGUHm6w0LOuZqSm7yhag3UkBC3CeBqtQUsxNpKmhVslfjSk/X9fp7l0
/fddWXI2MQ2dQ4pu/o7PaNCKzJO8ToHUMQUEOpFL7YzMyCFEkUF9rOVzdsdZ+ozIomDvbYEo+2S4
EvCwYfCjkldL89OSLR1alYXvS9iHUmfYnm1LXaf9MdiRtacst8JnUjvI+edaoKyI6AxqrWej5GzW
GnxVfRCifT7b0NP6jTpADI+oPjgibJK0mLaLOzeJCSWlH3Y4qMX/UHdmzXEbaRb9Kx1+hwdrAogY
90PtC3dSFKkXBCWR2JcEkNh+/RyA6p4W3WFNP47tqGCZpMRiVSW+5d5z619MUEwCz/70y/As0p5s
XjVkmH140XSFk4CwYczrdIIAFlxNFwF46iUCZLmxbFSKSmqfO6/6rnsBs0/LG8/LIOp98uP5+4Dk
dccLsUupgZRGP8ABJxzijKz4Muqr4NiLvLnotKH9RUCU9XH55Qgxh685ju2CLrY+/vxoWYQiViNf
s5AG4lSZB9/GYO3MZFKnyrjxb+sBCbDmlum2Y3QOTn9JZaoJ9xoA4y22RHt+9AxpySW0ZbjpZKWz
ZkRxyiF0npTxyRsm766TAqI+7Nuq1PHhDnDVUfDsqyrJ7ko92Jkwm8bM5oQ3bCJTDMPcxbhyzwaD
iF8Gmrl/fubY+s2tB48fS+eHM9DITJsX39zq1pjugMrG5+VG9s2Pj/73/zkd2tuuwjRziHwULa0z
bOBgOVeL1qcxQntXd2O+zhNCtqKYM3KZRZi8nE9dUtwsCCjL+i6ErO+WO52nJsShAcS4eewhRlGf
rBqhBJup8viufmHOi2SgHg4I241rL+vLTU308jXPGUDJaLhyvSa8yNtYI900IDjB8Z5hVMSHpToq
ojbAQ4R/KmJTcjekXItOKfAWVEDqMdP6Klwx92kiMNp5Jj416LaflCum9bx9vbU0KKV964PprmW8
g59LHzaE6z40rVM3Gk/TNEMwvME8dJqqL9rhWqpwPBdc5/eab78sJV+Iovk2Pi7VoCVxI7CBx6cz
L+PtPv864sU/i97c5jWexMUDstyEFN1yhRXwVg4Qdci+UDvI4RkbRpU/ANC/Irpkr5mx7R9UChWt
q+pq7YAEAejjG1DQW7IKNC0TGwS6ew3g6fvOwIvsdWSyZ9EnOOH7PKLWKSaWqYsOIO9nLbeu/PWy
DeiYgx5rB1nocsESOhIFNO3ouHFFaLDmbkteDesgls2TJJbIYkl2MNXsMEqY7J5ygpkul5u+b4Pd
kBNI0MiyGVb48oAgB1xFDEVPMmX2N6skLXzN6KFbF4lQO3Ia13Dja2CrXSR4FeXoILzh+E4msgE7
XWCSJdPI1s80PICiLBntwgmPcp0oAruzhlPPtbxNDtZ8pVtac2eCeQ76QV3nmIF/dRLO75efht84
Fg2Li4JrWg78kg+z5EAr0rTpC2bJywCwKQjq+DHbDl+XyaJfjf11OamzXg649slL2qJCxwyMAmZM
iuIcTuWXzkONIgvw6Cp0NkY+ukCZTTKd52v/4lBUwnz7605zGcz//LNz9hlgjYnroxL5WA91dh+L
0UxZoucgyk8xFOSTZeufoZk3B10kYlPWyFKXj0Iyh3ZJbgY7Ixu3waxptSgqr9zQZW3W9W8eHrui
HbBHU2BeoWg3t35FFbVgTTKkvXbTiAdh1QnYHFQBWo7T2rBqguNU8l02yKAqK7J3Jl7lFa986AAi
ry+rstj1VqL81RhY6S96bfvPpyH7Fq5Fjm17Dv98ePZ6ZMkQWdBawKh5ITKeHLWUiNVO37WM+07R
qDsb/K/eJk0D9LkFszusBsUBfyYLpBhGTqC78SHt9HbnQsm+xJr9sFxTksBzeDX3IPlCwEXLRybx
P3scMwMmm3mRSCIu9HqR3dngS25xLj1qPeSXuonEZy/MGTEgpiTw7nEku+N9wKyhENEnmTqrrie8
LfbzN7OZ8utieBqFqLYUL80ZNwcpe/NHJiqv3V+/av7NtR+1iK9jjHdNny3Kx99ZWLmh03UpvX9h
rMjAXSedhro9ArORlIC7J4SCMOQcC2xqYl8avp/t8aIx9hwAjo5x8rQM6rrItS/bkkIo6lO1d+L0
CvtQcmb2/+MGQUhy1sbg8a8fgfjTrMnVdWTWrsf+x/P9j8964jHDyO0+W+PWZQdVx97TEA0xFkXn
mdXRF6vXGQxaVnHXFB2xJ5W+qsqhvam7pLwr7Rngm8fIau1iK9AhXXgN9GoHfMIq6OL0jnW52Iix
s7eBr2uHMULttexR+3TmXRrBV5yjxoVy2/KU2eM5cXxEbjJ4wTVI4iJD6wiu4QVyuH3jWcRrgQs4
oeFr7kgXfGiAHIi4OJh+4z4LTwdNrJr6Ou9aFBl2dTeY1BYx7rf1e53V0NyEKdbr1ioCsvNktXk/
qtpJfFu8A8uNm/lzBiQ5fo1hkmk610XLLgLD95OWqH5f5DncOYb36zHzmMqlwy9fWvY82vrpRHIN
g+rEMtGMskv8uM1lHdCHNAAz981TzJvt9GJpGsQj2WfZ524szmqQB63No30++C9aFttXRVfgeAHy
ue5mGFXvJvfMVEj3Tjzk2Fl2w4ygXPlY8c5wHsRu8bhWhR1izSCVKSiM4obg8GFjRLZYL2bV0R1P
VWoVlyI5WDIvuHqCduPla2y6touPNDLNerkqW6rtbwa0yHM7Mjb5RTfKej/AhzNrmG1IxpzLwQQp
5udtQLzl1FxizFiNJSc8OBpxBmyOqEZ1G2gdV4mFI6YgOQZ+/TStF1I5cSkXfWxYV7Bg0lsVBruu
0ZyHdr7xU6Js4uRRS+qv42ySIvkdhlwdlXuvpDfKE36ypYNzIvCjgwe2PBtjWgmgXwi3sn0O1QxN
4HlxbA6zbdPJZioymvH11LvTIZqd8IsdvjADbxPhgPFmffQCFEB/re0KyDbr3gLHyaG2r793oIQg
WxQI312L4UAnD0GppZecs+a26ovyIe/LaRWRQfDVo7FL+j5dTa280AL42wFjoPcbIEraQRvzC9QI
5aaVdn1TVX2zd8nwPiekbWzGaayup9EihDWo/GPUTQdb2tl1nISPrV/gsjhYTk+VTz7T00iMzCZ2
QFBHaYbGskw2MoyKZx1mIckebohZWRXPsrbvYm+6jjP02BCP5DqtvddlC1OOhOvWHYNRo5YHcL0U
gtO7y98pE/9+cTd7gSkeFS5/8tTG8qrfLQKbthhBA3o9fzl7ssMyHIik7Rw8O7nNUhWd+6ncDJ1M
oZ1jnjZE5gDJbR91pC6rQeLoW44Q+tNx4wUpRYavhdm2noE9oY3FMa67VeRb5dGIZ84L71Df9DaF
FFdLEfSjEoLzB8s09Ow71uLdVYtBCEHY8JQlbXbRkjdyToTxUGZINrXEA0AUKXkoBoHzaPYul/Ns
NvQmVqoEnK2ZILdH22m/YsYrr8sc3hdipGLjMVU+LC8QVfRgt8uVNFSxW8TyWhj3t5bDys7vb4sS
de62BYo7FAFlojUmD5qiNO+wgC0CWIVGkNSrBp9Gx9kECsraxl5cvGMJiEqVp6o03xazsOcaDOH0
wWFRkBGqxOjtPPn42LwotE8UKNp9FsHN8v3xqcRT9NeXFWduen8+vObZACWVy9Det+0PTXHhmzT5
Bop1xGz9SmlFv+kmEV+UffsaRjGbLRCCqFP4KAzjalNLhdVZgM3S2sl/BrS0Y5ZgoWLOoCtMExG9
QY0cYk7gUU50r0pcILDCjvOE6yIcu/Cy49K6ZDotXacpPbkxzAS+pDGa9A9TtXLmHGGfuOhTZ9XP
liqbjTnV9HGtL64IZ2k3IGTCI+3vPQlTzlOUsxnTnebo+h5wEmOtqnj8YtdGunfEzXuHVsGa2+Xs
vs9Jx75s+QgiIZuzKPzFL9X409iFa7Vn4SdgYmfpXBP4pf/LDjmec2hsUZHtgPR9y1rG/pRa4XEY
+29dPbH5MkT9yYusb24/fOn1KN5lsRFuKrezPuPHXGtBtMH1FK5SwNT3YyKtg+PSHJlx+4ve2vnT
eBEeCtMQFjookhz3Y2EUCDlVBetdps0Ur/2s8Z7BIOFkVOBbuWt7frnv2dGvmzkK13b9705jY5Ob
4zmXmzayopVeuJ8I/2ZcCr38PKXS2AMFa64nbJRjBw57XTZ1ctN3ROwNtr4uMAVdJnbo7qcpxXXB
PU8zgLwWY8t0wgSJA0HmyrUy4xaCx5GTRkPBCckx6q+dBFm1KEtEzpEAOdTX9WU9wAZKDXgq9fxr
5P2lbTI4B8jWuIvn6VPsCP1S99r2qGnm9q/fR+ZcQP78PuL36FEEMJJEw/KxLTEbRg4mDGbqjHko
gr8nZLhdbahJoktVmvlBCwXJG5QEq6EfqrsEZ8sBrBu9cdE8lCrQ1gsW3PXlAdeEdlwWE4lzJrqV
em8ipgEVj32X9GTL/6irQ3a+Bbm/6wLTwOE/f0SOYaMNRQjBvx8fUaGV5ChIxDjv75++1c6kkm3V
FKHXQmqIciojMoJZ0zFLobmms3CDp5qs7dsozuJtTbbHqq4m7WQNuvPskPfu6S0pAK6KtkubHjk7
FWZcvJeKlhGNDe+qmeznv34oTIY/PDuIpyxzbnhtU9jC/agbR5IwBmiFyJUoK5ICLAA6ocOJ7bQ5
eqku/4oeiQCHBW+iqWLbj/l7sEk56d48kYxCZBYRcVBOPazeI4n0votYtuvJSs3gEjp3lnY6Zj1X
7QvDc+9sdhlakeyWAV0uBwZ0DTZj2Bz1frb8vwtzo0wCvSq7H1F2k+30B7s1PgcJJnxl4HqrjUp/
gIZx6OCsoykyza0t+55uyjkLN6RWR4u7vFpI++BwsY32sISGGomKdhZjpHhVoRsyp0ld5sqkLZtT
rx0bpYhXlQ2e2vKFpVvBZowvk2QAXInW/YptM76KhaivsPN+bxt1PZZ5f5eis97SQDonONjTdaso
Swia8LTpnjDHlNwckPgMDYH+ZFAFJ8orGF3xvaMQS5Ah2h5AOjy4KpbXkc8UTWsECFXbJ4YEw6m1
smKiSLnUgPMibnUXk1b0VMEjTcrae8kMkg7CBrqYvxmMMnjtSo2RWF188Ub5KbA/LV0aJRHTmoiH
PCtFY+VGzJNtwOVYh9YLWyJX8g7P17b35sCkETjfLw4E7+OBML/kBOIAWgP33+iIQPV5qnTZMvd+
xpWwfJaw3I/NoGb0dFCsPboSfoPhzmej/lYMw0kn3ejsS6PkYgfrWBVtc112YXFCAuPt3CZtHpw8
vOwt/zgZRvW5rHE2I68ybrV5ypXhL7qQVFWbznVfxJB7QGT1Ym/YMQsJcEKbqHFcTIQl0K5a4hhk
hnsobaBM0qjPwcBE8H0ZWvX0l2RgnBTStjQ38geY2HBrCmM7eMp5HAzqwto03jLJTG7JdZiYyR5R
A7Wbfl7E2wM+DBNVjj+RD1DhWLnra8DHXmZML7mueM316afaiZEQAVxkpqLGmmA0Ca42rdwjo+hq
hSYqwJOXBreqZkyrG8ZV3cQAjHO9+wTHLl759UAex4zn4aY5scfgxigFfvWue8gSLboZbvQpcM41
Jes6iyqyZue7SWCPv9i1mB+HajzhFLIk8nJeCutPV1K/7kPAC3q6TrS6vZRm3BBppSfbdGjtW6Wa
760AsLPEG84dEPmp2tGyJ16qE0TIvU4Dj+pJ5cfQ4ieEofwln7J0v3B6J614AWvl3lDLpWuI+8X+
F0ekLj6uF4RnC3sekvgOVzD/465INyiYNWUjavDDL7Fr5gAwx+S2mW88GwRqrw+EtZl5cms1fnJb
jzEWfsO4Xr5i+V9QXln2sGZdZYJMscFKinUxJGoPobe4odK1jn7vflvujQB5R9rzvQ8fhiKgtq6k
fU8OUdiO1o1VPy2enMWXOfqld3Kunfq6morLZcCyzFs+TF4on+J1jX52Z+te/UD2w8YtwNeb2j7W
VHd2SeeGYRrl6NSQcIJnw908pLQmreY+omb4nmA7fUuIcosDjXwEX63BEzi7JkvFI55hmnYmRXxN
czBFYe2d0hObTN3UPZtFOFgvFC/WDSozjDg4frY5A/5jIWF+6R1xAOPEZHFp8EPkYLaZFA++oYIV
CvH5HT1N0HwgZyG5lJTTnXebxNZmCSYs6CxI7VAoPoKQ8lDZYKbxeWE+sT6nqXwozOQNE/hNyD7q
W9GkNwVj5feJSTjGCPPT4M7SARn4ZHlCzsdIPG/3A1Gv3ahQ58io4Xv3HiLGCe6g5kMhth3AGYlP
REOVqHVJqfuEPMnBnKavwbOHDyZmx5VNqb3NSZI6In9KtxyzBJYr/J0ImJ4dL+1v+rGFpKDSbd3W
F5oRkubk7XNeiucs1cWZcETjPtLdV72zb5kwrnH5xOQWi2wf+yS7DaykDrhGq2NbOelRag4mIRnA
kIub7SQm/3PvzkuVjqa36xx0GW2SXycRR6w+zILfxmEyUw6EGGeivNRgxK4KzVWfzKohTzXzknUr
olvm3cOxb/Aw97yHPwk/CS/MnJxENd/1kPGahkMesJGw8x+C/tQK48eNpSv9WJXJSp+j0BrmqtSc
ZfV+l0B4BjVmQjRLblobqaUbLAf1NSIpY+922bAJNMRKXdXTHcXg7tjO4rGv8bC29ZU3wvxZPip0
KCxGlHbb5bMgkuurWhTFrp0vq9DJLtPAtp+SEtByp1vpVThaxkHzR8Q70Cp2jZ7bt7Em4NOaUfq5
hnO2oulyHifDv/E0hngA6sDEKxVcBh1seKzbbqIufEtVX4XbhWsZ++q6U4m4oLvJN20+lF+xW6wM
l4I0zFr8kk40nVn0EAtOf/YIKR9BQP09mHNtRBo+hFqU3jU216W+r895yP5qrPz4Ci/UHWrlvagz
bxcEcL+M0p3Az5cXbVe7D7UMkgcBA+rOSJ36LuN3fRhqFrnL3cCn0TYS8u7QI8sD9A2ybaY75aUG
KDxukjp7xIlTXS73fBxGhIoJYnakvFfBlJ30MB/WsQ6/wW6r/gpXPkOt+WaUNGNTZcL7nhMO8J5P
e6ZT8qEb5ClmU1VUeVhseotspvcPlUlH6VJZuki+j6XUjokFXpnz5pNeO/pRgm7mjdDT+5fDJtUq
gOBzx9/mk36uhmKUOE8cboPER8s3ESYeTQBh4YxcRbSauxI8AYjd2LtcboLhakgkjlYve/Hx8BHQ
KN/YPNzoxGY9w+BCrYtQLIiHg4Z0b5NXRCFNIjOu1DRMV2JFVFqyM1qz23Zz3WZLUV7UpgKb1MWg
W9BwgWoY75c8ZdEjyK8AMZ3LzI8v/IjpR53RZ9W2aEmNCkeAkjXBeJlihTbzssiVc7aJDaPFqgiF
mtwXGwjHxlcpXKKWMmMaQKvZvCXNiHdoqkWfRsT4lqHdGJOGYDw8IqBInh1ccAmepjxIr1XvqtOQ
eqA3M39batNGxT4NpTnpgEc6RgVVPBPWQbiFMgAmWCHcdhldWPg0VjHPnO8FdziCGfg8cjkD26qs
UxIKEjAGx+Wkqw9dpt9Xsfqm+8khab3m4FtiXFllBWfDa2MwlPlMzH2ZwnQrMaBvcgBdJkjlrT8d
87F4saa4R3IfYu6ybERza8SHlwVIiD3mwxdnNExWvZDmcK4ZKyRb9r5warISzGlcl/XGyxTntKzw
DXblK3MumpYqJU7Ik5/9xKQLa7DMl8OLnrGoxKh97igXSZiiJsMfyQfa3VCT0xG62T5YfDTVcI5H
7QYdIC9/WX5vh0E/6TQBKxigzXZUzBJbq1v5tvTxYzFY9y06E//SmuDXeQBStxjTUoDqythgA2f3
fIfRkEtkQ2KaQaL8NtB6Y12VVnWVccavOl/XV0K3P+k+sndsOBOufWFszGabGjS/YUn2PNptFr7D
ebC7l1wiAReu81mM0kTVZd8mUfvKe/Cr0x2Ufd1bKLSscYfGMZ17Dnu29hurHhQNlwtUuIgDfLvI
INDb6XZIEclXZPVuLC84RS2g9VAmlyWU4dU4uo8xOQ5OwWS15oK4aZzuUuVzdP0ouguGRBlLis5y
ql1bNFsjys5VzS66qTSkar2jrbXBmX3p51YE9248ecdu4vo4vopmgAvW7QLHiwEx1m9GyDSR+fpF
kCbBJsCQvBI2PvgAqdLkt9fMgaxV11qPPWD5jW6rW37xXNoM4otTRo5Yrs/4I6FAueygTSh2voFM
0+XVsZFIseMBxJ3dwtSyekZZxDh+aZtwK/1ywmYQVGstQhoWJOex+ET+1HjKhDlDOs0EvtXEY4OU
0Rs1OEUsUWSt+l/89g1ndL4uM/2u8JJ4nSXipVWeZDUdEdDmHq15NBcfhGjRD+LxQ9vttSyjrPI1
ZqAEiRs3AIx4Y40kmePHM+J1UbdIqhpAkoj+X8kpeSjD4gVwxAZC6VvtW9NhCm7oLw68w4pDFprl
CZ3DkV3+kxV29joR5s6hMOC8wIxZ0ki2wrpS0V1CmuLKrhRf3hL32HXsqvDaTLwXlaPGPWuhfTLn
hY9tHe5CJjW7lpEDzmcksrVLZEXWWN2xLJ48b0SX63JiFs7Y36dDuopypR3CwNzwlIpNgKka0Rl2
lNzbWV173QXpGyFfPTN2sO2w9I5ixNfZUDqsXYV+dsRDWGbmgQqIVxmkhK1pFvxwEj3haF16bgQ1
V59OfV0g0m7cfl1b1o2Hp2deaXC93Yqh0Let6z1FrCZJunVPMg+vTRqDFXlE3W7o+j0Ri+MuF36w
ho8j12MqjwM91LoP9JMtqy9TwipMmFsDpvfOMO9Tn/GzstUBlMVTpc+VHjs8al79HKK/5NCsafYU
iDHhD1u/CT6Z+bQhhULfxHBHOWBOcszkqavwko1w4lYYG1SQ78DurdAd7NnbreYAI69VGH3Yy2Bl
jlZWSL3r6m+JtkPJQRorv81yssUBNslmGNgrZuX42UusdC39niQcwMmmNOttkD41NtvYFMDPJmjO
dgF1p3TBz6U9hCHLb8Shs9D31fUVtE9YzlYwrlmH1Od+NE+RzhS9BpUKqgyNaoK9oARZvZahJA8p
Ev6qqeQb4W7+XtEirYvR+z7Ivrs0pDjKJNqNiXEfBnm6YsH6loYJKCKiFOFq6cWc+1N5G3C8h9D2
Hvum5DoUYSROI6kRpNq2GPSzezeYxAbchNjmpnyBT471MO7nTBE2szS+m7xB2lVlUOgaR5drYut2
jdk8xgaLdafTNkM/AvQe03CfDWRGJVF5qyRLKNPbh7mQ1GHx60Qa5mqoDWiReRhQ5/Zwfqu3tkyu
kwZ4cKSwHSTpLvPNx0J58PgC0HJFSU2hIdxOexJNZG7J3aCRU1bPdO3eP1G7DfukDL/GY3aJc+iW
lPQbgOc31BAPLvG2W613PjmcgaolIFQ04akv0GWqPmSc7b8YRCOsfQsaXTLjqg+dF3yuGh5jH7uf
oNh8Ky0uPDgtfN6SZNoZjoDg54lD4kbfY9kSkEiIjIlstZXkFnl+cCqEcx+F6Aq8wWVMFpocsxyD
MbG+obwTpXWPgJeIniC5iPFQp3iPShvMUA1IjwNtbNpbVtnQgN+auDoJW42XnPfOnWjRJeX6HASK
Q0VIhzRBy1kPbvxZt+R+DBMMx9U+76Ji5RLZXMfBucc4ZbR7SjVTEFXcMCRby4ykHCNCZpYbXyKA
AESkbWMANeu2C2sea56s875pV7YkCTaW6KH1+JX60tmi5ro2KYTbiR+bjBDXpTplfiBvWJ4QVo5F
pJ4DBUNn/GoivVWpGg6C7IT1qEkSJeEG7iJaQT49ShBmZjYeOLD2coo+S1YRa61xfewjzq4MUp/h
A0nOODvAcM60WR0EtOTKY7LU2ZB8IMzHusme3cFvVv3A+DLRASUkzTNR7y0jTHLBDEaZhWetQ6tn
E9crjovJWqXErNpDXm8sQDrV4A9kJI7mXPA/uzY4MUR1W9cbmQ3kBitxI2ABhzWjasJ1wJqrUnmw
JZq6W5F3zsFYhm9dm97pkOwmc1p3bDy3nNEWWzOUMHpWjLshE1dUoxbRRuEFrSdYaky8cSxWeG6Y
w/U0HsS67VThYHcPuHxZjsnsC8nVEJs0QGjXlt9LpDhnraFrzmgS36Yy/MJbNto2DpkvcQ1PDSLD
yk5mSZ3lkvqAw8s+BLFAvWBy4qfFSDasdTbiV8s5N7Er18KrT76iZA2DydrjycWdybafOWB06gGl
Iv3EZyr45sjsCmbsPuaUkTGKxzVHL79FbL9WLm3Yyu3uY0yyK+RBZ1PvXmuiIj0z9LYja8wuSLah
FPbals6TP1HWgAf6PAVA6TTTjY9VyhCMjIR7Z0IT4Bn4p2Y0E8gzYoWKahNJcjcNQsy3xKuu7ZQe
Pewrtcldzdi4CYIvvsXyGUCrrQ78pImNkglAV++mfHJ3CcrrkKkdnsimQVdbHYsmd1aDVn4L8I+E
Da9RI5uXRcnUrkCOHCYgPHS11D1R2r4pzcBoOml78B7GyvYe2qoIidUR7kqILzMDwcIGSOgB23EJ
qvGeCAQdW0YnwIRzt5xvAskRVhzLWI9uc0eYD4Mgr9zrxa9YNB83Z8J3ddN0EZJ6toHa/oOkSKvZ
YwYIyXhHz1krXeWtU4v0a7QVxWmRL2Rdnd6pfMv2K9pWTZtcpEkxHnDa8OiQjhK0HYOg8/pLzRUb
8seuTIZ0O87A8j5rAGQrDdJGMPjWzouc5lRbPPAFNrXclcE/VhG9fxFkKbQ9bXioSs2/iibsM6Vv
xKt3W4wSKl8VvWvw3liVcyBWPZqbzPLCe2cOumv1Kj0tSCem1rfkp+LVy/TkqFWtuEm5+HiKwBLY
n2DgZ6T4FVgPfTtk/fg01vbzOzwMtwyRaSqyjyDdnT1BPuahcrRn1ujDlVLVcyQdhwl1/+TCcvtX
BHQBa7e1xPsG679+kr83f/9v7n8rq7EmQaP9cPfvD2XOf/89f88/v+bn7/j7ZfytLpvyrf3Lr9q/
llcv+Wvz8Yt++pP523/8dJuX9uWnO1sCO9vxVr3W491ro7J2+SmwO8xf+X/95N9elz/lYaxe//jt
W0lLN/9pYVwWv/341PH7H7+x4vqX4e/85//45PwA/vjtS5x/ffnav/7pW15fmvaP3yzrd2ALFntc
i1Qpz9SR0fev82dM53fTwhntw3sQkJh0JshFWbfRH7/h6f5d6EwFWVZgxp89B7/9rSnJt+Jzpvm7
bdqGjkESoYqP4+C3fzx4Kt8xLIv3Z+3fez9M58OgWgAQ4q3HWgUQnm4ydf95uw6hzBv9DuIYQyqC
ADj0hgRcSmHqntFsKF8j74a45Lbd0tM77UvZNxxwJWstSfmhxfhcEL0QFt9bXj4dDTKTm1tbD3GZ
uiIaITAxtJN7nePPhZplFrn+FpZOU+1IRkwLLo1Rqra5LrJ6I0dvTGHEGgMjwFZzbjo8BsE3x297
QPFJG4obrdZgdafY6LjOcIFQu8D3hnG+ztvdtmojMz5VYZdJJKb5RC8WjDXAo9B33Ys2omvaTFow
sR5HGMhVHE8oeKtI9keRKLykZlXgTaw8pxYY6PMYHZ2XGNHeNlMu86QnMBylSSFixOkqAGCQwmV9
1CIt4hIB6zFHlzxggq5GxBAnOWg0G/wc1Gl0AyMdfB2aMcztNmIAlk5FtsYHOecvGNYJ+WPLs+Dj
+RwctsKacVIdJ4/UTYRtMsRG4ZP6fCdtC68H8niT41qyDL9B79cP1z4p2d3eTEdiaMKOuI+zhhIN
doY2NUV1m4tUD86VRLy2sQYMpveDS8NxTLzEQUfVpYO5aV2pOgb+UueHaCTl70RnXYQ76ZmmDvAK
mk91w3bKpAIjIkZEjdpIX8KHrmq7Db6qpER10McoeRlsMa+ET2lbrQJIpWdpwPA8c6MaZqvrg6AD
l+c8ODxb1VmmgTkOVAWqqx5ymC3DM5KYPN0Tdz04R0tKIrBwypQkuDP59L7OMv3iXpfkJVDQdHoE
bcGu6FAGy8bo2odFllZr0VoSpFUq+cu3Ca6Ecc8sAlOeJqnpt10tGrLKI7ju61q6XrX3wsSpDqJ0
oYONyWBVF9o8+/0C0Qor7aaFBRk9aKRtdzMEKo2uWCfrFEUpPtAKfkVsVvYZETcOQD9z+3Y/lZnK
8JU0TmM+5uj/yychNP37gPmdGFAsXlqercgWY/aiN1MAuAYQcYOKbVLqKEUg9Q0xijN7fVRVI++n
eCKzBFRk1z90dghSAzqNkrtcCUl2XpCWaz9KteRc2Hab7wRbg+aJLt39nuv0SbwQ+66ryaMhxOpc
eOzI+Hu71INu28XDKUkc3sZmNQHcA+Dny1Mr876nFEZE3RDfZpPmvWmyvFGfyY3N+5VTaV31bNm9
Hx7Dhkd9dnxGUzddSlFCJzIRTvmML7/2vvKCad/spiTQZ0gFKSVW5VnDcVRxZT4l9hilJxDno4v9
1tfaTYtLupUrkbINPIZDPWh3aVRPxO/APmzuprQ0qgsUgDlyy6BFkMcMU2v3doyFK11XZhjzix9c
ZFTFULRYoDWrkYTgtkzpq65X8ZbowLCEBhKG9feQZaeJoo2wbmtbu074ZBdB+9La80hOK1vv0xRb
dLi+Hef9IaiDO7jW9PGuZznkjfVw1cVos+pY1Wmos53WKywUq6ol9QIQYl5DBUlzhNsXHtRaHxZd
UIS36NQmaLlGDsl3lZSJGjj64qbf6O4Uk4oZ99HGFrHdbYax7ksqRjkTX6lfnVYdm8pt/YOI2yh4
iyatqW57OIsJcv7BlY9aXNX0NMOUGcU+K/IIT0VtzYsaG7HnysuLuH13Q/xHZcL/rQa4rl6L+7Z+
fW0vX6r/D4XAXJP+1z+utX8qBO7n6/Pf7tX3l5/Lh/m7ftQCzu9IAglGw2rh8/QIdt4/agHrdxsf
muE7Nm8il1f1P2sBw6RMQPnAPt5CBEfr8s9SgG+CqIMIzxC2JehXxH9SCfA3/STrwdLIj2BTdEDq
sP6HvTNZrhtJs/SrlNUeMsfkABa9KAB34nRFUqREbWDUQMyTY8bT9wdFVKZEZQY7etVtVpu0sJRE
8OJicD//Od+x+CW3xN9PPjtcNrJu5uGxTtDVssDmwctgPaaqMfGrZtSq7X0yzkzM60mD21TqWknj
oJxN89bCioq9fIGiRjcRhnGf9xoCqM3Y6XFSnWYecYuCn1P22OXXc9KOFRBMuysCoxbxgk7Xd8JK
Q0dnbHjTp6KLnqgkNpnt87YRbhcU+FA2MVQbPW05VNEkh+GoSa2kEGXKyfvQKtLwYK6PA+OFJbSV
kOMRY62iBYPCadQmu8I+5Raqt+9AhZftue0yMG2Tns0Si63rrdqezJfJ7lprRj1gYAHRX5WVRafm
0q383chbaUP0eU06gopDRxXZYbZ7OlqIcsQidE19cA64ld3sa6Kqajyxr+wxBZn0iU8J0LZ9WRHG
eobN2g47pblph2mfvBNmcCMfRGBXS4KcZSp7GY/S0wG8dF5L0adStVHv8s3zGAq3SeUnjB382lj1
WvSuRdE/O8eiqy6cwW7gakLyi77FeVJF/IoN2FPN7sYxpOY6lke2qV5/pamJVuo07lZjk4ZnD3c2
s567rONpdYWflXy9qkaC6aXtzNPJHYR6XjWF8htNWebcWwzweZ6wa2UyIDtYwloxJ/phrFJ9S4iZ
sF9ahdXS1+m8zM9EilUD27jGS4iXXjRsqiPa7qaNp5YB/6Lvq3JXgHWmWOAaj0N7P40SBEI5QI8M
2PfbDfidTkz0k8A63kuTHuu97GiPCQUPNp1Eomb0e9vo1EObJhiXGEl46ho8/gggeEETOEsG5SMz
t2YY/U4NdC7hGaW0TawjDVdVRVQt0jXnPeHwnBXOmPd7U7NFihbQORvXadgKoc1m1gMjZjf7Ffcz
+AZdMC/WjMRUYRGRT7Z2LN7S5sVKDX09MEiY84+LacWEQ4ZKZ2xn1WLu7kHhV+l+XZhsNj7jU1Jw
XhM74rpWWRN/j8AaGheU+bYdvbLNtP10iCisekU8U3SJHDGxGwxk7qb255TPQ6Q6cSGLBdHqOO8z
r/FEfShJ9ZEVoBvA/iybInUhW9l67hydegHCttcaR5vzvYYCJ7/IQVuTg5RlimssatIcbRRGsMiJ
cyGPa96DiFVbnrJO79huo0SzmGGUtAA1hGxj9sZNbrlo99wWcvEOTVm6OlVhbi2MbEfPkW3fVG2d
EZj3klpaF2UyODrUJli4zrGlf1nuoOB5iccpnxqNbtxcuIzzpdZAtw6TkTsv3hE5bkBiN6tujphF
t0aqaMwT44lYnQ1nDCZU/URppffEwM84x/miMp+w/XUXW7cqWXeCknR0coPX5mEggYb3ATlnK6s3
TN82N/cTMHPPdysC+hGc+pAdD/uEids21TxwtWa1jIJBkUf7a9WbePVxRsFh4pmX30bU7NW7ooiZ
drFkyqXPUwRHa+qylvUTZprTJT0hSxNkHgsv3E6rmwau3qqnDNzIDLtt0j47iUPZ+yDIql1i9x8E
z2U6qSHrUwxf7PDyV+1uNbySlZdFUrefuS9giHtIT5qN6q/FeTn7vEca6Vud0sHmr5O6qGESd6Ft
YP/aLd5iJHuvtFarCIeEWO5htkhc7EWrZ+6dbAZMP0Its3MT6eAGj83az8YzDDSbcniL5tVwqE33
GlY8ePN1nKf2EWpKVu9XUp4bkHopCqyc3APXdm6MDmbyqIAZyeMIbSQ2BsaFtqEoJhoKjyz9MlVz
/m0BPEnGapyrkqmq1fEe6aw5IhSXkKAsV8/jNjZYaH7uvSL3rqyUFeID7OiywVsEPgkhL3YzOuFS
twHz3mGmoAoYSe/GQ6T7wiMgK06j7UT2cdFMUZ3MFbTwDk5FRWPnQrzuACADBkPEBeec6NbpgXHm
Ra49WaobGTcQDVd72iOR9an30BafmCXcY750/Ms896fAIMSFhJdAcgraOtcUFSrwhC6k10DNitky
TKGHlof50uZKpGu3SLLrYjFZ9Fe8udg2pVm+nkXuOvTRICFHIdJ+c5dELPGuSUQrMkOwzSk5zfn5
gVal0Qs8Nbsl+GLm+n7EjRTRuqUcdZIdY5dTX6buRJZg2p6aNeTibnBYpop2HZ8BBE2MvfPaI1AS
Z5KxyGxwCli7rM1+rjOVB2u/cEc0oseg0jhstiCXFasX0uGT4DN1O+3FNbRyONNfll+bZls0foY8
xwyWxY5b7GN2cNMXp+qdUK7WEoyJEsu3ibIvbdetXeN+npbKccnHzXDI9GrtvkQrIjuWrn6ZyGW7
yXiQQ9c8RzrJ1KuocxOwnuUECC3qs/iSHRnxmCIy4QxokGYapkAGbTmjMzUrO6t+7G4Go4yY4tgl
sWRMRNpW5xkP5VWP3mruYwNz9CFBQsxvSsA7LKLhdHSXZpeBPC+82aheMFhTK4loOfVHMjp0znCv
b43I67Q6O5L81nztmYyUdpFbM8e15tq1Qjachrkz4iFDzButLVxT9+ppNYd1gGck8hmsU7V0sEhQ
aA4daek2XMuGqrM1N6j/MnPDUvtIdFp9WAZhq+OKpV5j05Mm1m6tRaF2FbUDdHHhCCac1YNgpRlL
EzFyapfOSDhGymTAiPErZDio51DGtstwzkU9vgQWUjCy0MYx2mm9kYxBYnO10c6Ie/Soeynyz4rp
xNz9WDT/z/7hP1lgs7AWnuWCq8XaBtL+r/YT//Vl+Z7+rCr+y3//x87C4Cf9uZNw3gHlYFNgbGq6
sAVy3p+qoi7e6TAvQMkzzXB1sSmBf4qK3jtEGNchKEOc1wQCY/ydncSPlMs/0xuOYXJX6AZuF4dd
DeNFfrufNxIz6MsJrfszz+5G7iycgnANOxULsNxzjiAZWASHmxMkRyINJgVIZqtbBYGTkn4meI20
eGPkVOhC6jNis+KtPKU5fcDg7MeFfo6V/dDXv3/h/X+3JTXYQv7FlhQV//nnSwhqzX9vRi3jHeoz
VEaxpZXwRf1jM2ra77BbS5vNKPBOrHz/vIRM5x08Hd1mp8roEm2af/TnJWTy89iiInRLneSu4+p/
5xJiLfpqM2p5trHFfwzPRQnXfwB8f9qMRjp+x5RlVGA52O2CBGrWjmQV7wk5C9rh3bJWhzQdCVcS
iQ63UoKTMBfGVXmMhZ0CAdnR2Ud9nbx1eakC9rOt4+oZI9C8XFxA3jJmvzcbdqBZ1dJ6ignXtX2t
TZeHWk3Rh5hp4Z2TaTDxMLd2oUJ2NC+bYiCZQQfsMyIxERheMfUUpOi/H52sze/zOEHmjjqT2tzI
S6O71EkyRvm8AKAH5CYmmc1ZlH1ElcM9nMZaZpZHHtEESq87dhUU7fKqdNwXvkxIoQF+RKu9dzPX
w6aF3Rwv1uCU8HapjDEb44XVo3Fo8UU/dJ3u3SPo1dmJdjv70ta8nA5Y15DtdY1ddsUAi4p6OQnV
CN8WDVNa4tROdYbaXYXaNM0EzuCP0e20lCNCpE6tTRywVdHKc5uXy3DDy8K6jbvZPImEgkJwIbVK
nolgl/XCgmGt8kfib5r1DYWOVTOrnFGAkVvb5rTEabwmPkXvGQ1xuTZ7BAgj4lxqcr+OqqG7Q5/E
yDgfBsp3kGPr1YwD4rFZ1pYFQQukEUzX9wR43OVkOWpXm4O4r7Z8XZbmEaqql34sB/jFfl5oOD17
mT94sHtvLSLXzbUoVu3ZbRr1ofaYRrP1iuYHrgLS8H2RVJcKq1OPS1yhVWiMRyufNGfZ3GdCq02c
h7YZf8q8Fmta53VwA6L8gup5iryBxH21SSMwep1SDRJGQb+AH9WNGYMzrav3VtkUB5Ao5VUNVfBY
6gt0XpD2F7NGEeDU8ZgMzKwALihhUd4Xk5LejkI+CmpZLZ5zGweFdBKi0mUaPRr6JuI6ozPqt95U
xtrO81oBuVKlHYP2qKge5qlxsh3DFzs/CqiZOiboOslPa8ZshSIC4eSYahLPuOjTzXxmtQTSH1Y7
Sq0X5Kl5uYqbMWvPupk43Ftxa+RnuvX0rcfRve5wgJy8bM0+Vd0wJN9sinmcQOFXxIcEQYf6VSMm
kcUNZdHiMpV3Uza5lt8WJjUQQJqv06pvHrek2B65tjtwoc+X1K1od0VJ5tlu+thh+yTViz3Vhnfp
pYV9EzcNKGQtmaMPrdmbtwUM360DXEMIjqRpEokUwrqoMQ58qcquSu/s3p5QjeyqxkUCUTwc8Q6+
lJYqbnNG81fzmIlbWGHyPFhF8qKtEzu8ycRIhb4vPtlVbN3DoUoJVljRbb7qEVK0aHEIjDZEkklh
OomThXj8Fo760c1UOf1Lo3UuGDcmYCTd4tg7dXUW6b6wU6ySmDZQtBivJPcr0QjEq6PK+vpjBLzg
sibmspNmu3yaRNRfjmViH5k448UQVDH4OazQG22cIc9xuUFJwfUXlLVcbqU+iodGzyAOjnU9P1qN
Xl6oufceDUtuwX4MCvNghirFfiBonoRvIecTcoFztDocTBSzZ6HeT/KpyYzmXEuJzR563gEvVrIz
Yws8U+HJ00gV8GFpp+kI7aq9sudCAwwEShf4I2XEhHhLelW9en5vG8lnXV+6Q17oRgDWTV4syq3I
o9jd0Y2rvtqZpv3cl0oL9WVMvkM2rB51EghhlJuZ3xfm07j0K1Rg09vDGqFSj7X+hiBlFIiVMDRG
dtZm1H8qHLe8YYvZ2FghhjIUi4ctLhPvZUKnM9zHJCgsjduZWCJTnuHJKZrVH63kvoucx2phdTFW
g7yss/TLmgKhcdCA9D6/tY3o2oJMEEBEfBg7vDiqowKP7kfg4mbOZ5Y47CfrJWtk5pdL9n3V3NG3
tHQggmPeyyKdArn1/NWT4xtl81xU1YqTIFG+V+iftS0RVmnGNz2VOKV762ae7Q8iar5MIC7Z89km
FjX9poojdVf3Nb7nQm1kRLnu8PmUoTSwSU1j+xhlmgwSvYyCIR0jgL8LULxGfi9c56vuEKawCf1f
4KdovqTAeZAfrP4xSRvrSI1wxBbW/uBM2XLdFpn9IDmVAdu9+aoFH//U9sWg+/CD9G3mgZm+0Vxi
G0221jjUNMLfkyeOhDGp6nFQ+xgbCy6KZbow+1a/IBHP7l+1eX+tUSO8I5bubq2X3r05W6RK1qVG
DprmD6Na3nNQ5oeidsd7pZfZwxJZLyP4zxN18kVIc3hxUyAA4+MGnloDd+2teHpgJ7sJtGWuArNs
vjoLuPvKWVxfxOROoriafSSd2afjm4BkbRHzIHZwoJa8utG6CkL7VHmB69j5Lp2aeyrC72a7NEBu
yOm5rZeWQZSq308WmYbEAxAEbQUMRrk+Mz8lODr0hB5rIz7XeS8OJpowNxk+vjlf6c0i7U3OS6fy
MRYPTLktnGUedNbUNS9VMb/QtJxsHJAqyOkmvChF5uDZouGeKItz0izeix2pN+50s7seTe/zOtuX
pjG6x54f2C8gKHg/YVefwXI2UXwmEPml1VdMjZp7zuNR4iJ37pc2xQpVy2cjTp7aybz3ZtyFcdcj
shpWfTEqRtJZObZQuBBCLbsar1i01DsY6g61lDkkjryPvGzXTjTRDLjwvjLS+jrPnThHY7HNnOKP
pBMMP5sKw3fy+WKtS2Za7ZTtPXbvsA7tD+7oESLLBgjC5TrwndjpF3dw9h4UdDTmWQvTId7Q6dr7
vm8eqiZpzo0jqmNba5iDKHH1V9O6zHJjukmNQfMTgbWwz9XZLheLDAtU03LlJRXF4oz5wbyMjO6l
knH6ncRWoHdeeVEyl91mi9rNoucWjLMm2Y/xap2iQac3eOzOQBgaignXUCY5Q18iHj6ckAy+oxyC
lQqdgBiAn40Rv5Ijr6ZFfCyXuNxZSrphXa+6T8PzbWPm+I0bcw4X4W6uQdhfLbh5WD3Avon1dBgp
iuk8a/oHVsPqIoNHDct3sVifFv37YUqQzYW3BfXoCCpb0V5PDW0FlsCN2utf0VTv88l94XR+ysFx
+HGWH6x43CVMOGTfGmE1NO9jo+qwy7OSg25CSjsmelfRM2en5LNAEXx2q+Kuj5hbLiY6qZ5crUJ7
b3R4Fjp9toLOTu9E5DyxgwPUZHiYzRrvfRUl59icsc7HbkwghR6/NL1kGQS0auHrnWgUsKMk84ks
92E0W5hJGvuMkEyOyLGgQ5nOPonMONDI7SAzrWMg0vYuLUocotb6YMqJA2QVi2kmr0J2R8Cwj2rL
WCxLT/F8VKwBVXdPbrmFZlp+C8tuiVy09oeqHUouZnGX5oXat3b72Y3xb7s5r3Au4Sys9eqT0JNr
4gg9RUVo1yrmF8v0L3HFJFWkT41tnkqZNjdjrLcBNOR7R7bzwTVWN0xj3Kup6vQbs0FXnTQcuXZL
Z13e65tnsFzJQ2JjwP3laMu4H2ZPo6zCi3Zzv+oH3KB4vhcTjTihZZwm0Y/AYuiFbuFKaU16Cbvh
ExG1dgdB1A5ICncUu6RroPWOEy5Gyk4AZxlBPKslUpw6KmzQZYKkosxA67WFFxZLRpqysnDxiuaU
GRjXhyyn1ynrWWDHjvTNWS/Ps97ggZeq2cFPuGkHeANzr4E5gpoVjBl8a0vRdTfA0T7iPS7wHRMM
tBMyxq0hr+zWAIdjVXeeRRZYh7y89umVo5rLxFjxYLcJNUSYBapo8AcXd6aux8AKKosvbrHuF5e8
F4SgtmkDGCD2qZ1ZWvvTMgw7lHb5WRPeQhov4aYfSsEFXBgr/DVw/MUjQ5Lo5NRT+cAgrrtOloaG
7MTtsO9IcEIYTqwqg8M3DIJpR5+clqzmXi7amURPPnh0ivTjPFOxTcjvsWKnTAKaf8E6Kx6SG9fE
BBmCn8ieRqgOoYzS8X6UcX+xCE6rUlp3mHDZYIb0nOgmbaR4Ttsle2q8tXmvGld9sgt9uEf6VS+F
zTXu27CGDpEeIUnrzZTc5rW7fsmIcd0bjbmBELJuPsYaycltJXtHubH9oM/2/Fi7g0s2QJSAk+3o
bIkhDlah+Dr6ccA8Yo3c5W6dcmpAG69sseb+eSi65r3Nlp0eHmqN0j35kXXwHdjqVtBy0qE5j3Y5
YLdSnhNQOcWmgH4ReRcVjf0hWXgK4WV1p125cCXAzqyJ4ECrJG/AQ5RjE+aV+05Wkwo9ZngZL0Jh
f+f+WRgCzFgUaCOOPmCfEAejdgkws9fiLYbeWs+EoFZD01ksa1wQQov2rrSf52SsdxVyz2PcNcNd
7443YzbZ90qrkktTK90eq/LCsBhQJImaRSlykiC0q0+TGvt73W4ABzZmlH30sMfumZozNukG18Vl
3NN3Za4FARbK2b3+yOAH+dOeKNwOdcXMzM/sGHeX0/EQpm1toTLCweoF9qRxvpeRrr5GjSr1/U+K
zJ+GvP+ohvJ9zaam+1//+Ypu4xg28aRtvi8cR0hTfy2WuZ1t2gMe5kBey4O+F4/LNe8sanEP6YFm
rZ2AQRE6342jFsq79f0bR9/cfT9Lda+O7rwqGtBxucC3x05cXXU39ic9pAck7PY6hS0Hesj2Rlju
mf/dJNdq8t849muJ5/WxN0vwTxLPkDl6tWQc271WHJ018yXeN/smvRp3ZlDtVEC+YLis34L0/P6R
PQOzEnKVKwALvbI5jESPDTcF9qCZ35lgMTK/bjGHv/HhfrVV/vhaPQOipk7F1ObhfHUUN3fzNXGo
fJkCfS+fYdHuvd0YzIHYK9/w87D63h3fOOav6Lzfj7kZPH46oUhpxezKH8cUQXpsH3B3781dfnb/
EOl/sQL/ctH+i6/OM1zXEphO6A81tk//05E8EB8QlVioUpcZelfjnrLE1E+CNkj2LFnUft71QbJ7
87jbWXt1uf5y3O33+um41LL2C9Y2J7Dv4zuLkEGYhOkhXvZcMbvmQIPvGxfLr3TQP04prhvbldIE
8iBfXaO50GZoujXPR8ZHbNms+iGKTZY70R4qZ/jXX+Cmi7/+dD8fDHX1509ni3GEkd84QXEVHZzL
6GQe6g/GMXuDTvHa58N951kglNlf4ydC9//1MM4qja5MWidY+rtI+5bFH//6Y+i/f0u2yRqUSkcT
rrbnvbr2Vblm5L8jQIoX1Qf3wtrNx94f9on0gUEE6b5844C/X42/Hu/VdZ9ZDW/ZheM59XyYbOde
usO14XiXDqS0Nz7b9oX/+h2xEtAhUknc21igX508ajbaojcyWlficN2T0ghp5JQfBpZlYPvf+qo2
Ff4vD7c9v3+64KNRi0tv4XD6PSnHkOafMP3e+2tQ3ZV7560P9/vbAMWf6RG8Egs9cxsr/Xy0tKoQ
ZOfCDZzKV1+pYAlpo76O00APizAKSXpZO9PaT6Hck03Q3npm/ovrBsePTgRksyYg/f96eABpBtJf
5wbyQf+kTuVFFDY7ZtLmobqpQeH4zhs33O93gjTwwWHKAxyOT//VAec1lrqEkBCY61XkwQTX+zeO
8IqVtT1AQGTxQgG37pjU4b16gDSWSsYknvDaBCIwAh6RFDjuncA5iNDwW3nIPv9fXDTbMWHnMKRx
WOS8+liOk8N4QFXnmCzL4yMc8IAIKCnoHXWxobx5457Yft6v9wTH4y0gsCIyGWL088tlQyQ0mRdL
/3E88/sYVl9poHpvH+uAgNtLewXYO77W1N4OVFAFb32J+u+35HZwj3eszhvJ/vE4+ukeaStLCizW
bpBdbRdsF9QHdWkf9F1xMbz1iv39Ev31WK8eNZZJIYLRRNz+4bTDr8NtcYL+EC7hdFofgHW/sUAz
/uWH44EDqJ+ciHi9WpGaQYumAsw+0ePpL7vxBPfyS/s9yc4OL/kTE/mLItCATpxTdrLh9nx98wz/
/oDlU//0S7z61LjHoNKW/BIpydLiZOyKMDt7O3sHlk97lt4FqjIizAFLXvDj2vofO8B/cmX9+8nt
f73EyXOVdv2vZmL+zR8Df8d657rYynWLWk8u/Q3B94cBQIp3sD/xFwMa3DYWBn/ypwHAdN9h68UT
wJ1qUPey0Un/nN4aOAC2IBAxIB7/+I3/VqjIfmUlxmLABBjuFT+OwTLT5FdPIAIli+ikFrGZU1QS
lbOpUWtRg/TZJaSvU5QNmndhDyfTBKTnKy9wk3BqVOtu9BWnKQXYRts2zQd8gEXxRJQzWUhzrTGd
OQSIiNEgW5NEbbypO85xTndAXztFjy9Qm4Xla2Rh5hfPZZt4p8bITt7jEMLiy3TUEZ8Rnm15J0XU
0prgVXqJjbCtIeaZlU7hjUbP3rnsIRWKUn/xhpWaTw5owQ/1sJSuzGW0U6Ic6kr1tTOJb07EfHwj
6lQb0rlXeH4KkKZBI1Srd1Et1rqeK60pqo/kbqz4uREpBFgqlOKBHuEuneaLoiEFAmAXJx++Sbrf
3ktmUNNO0D7S3BasfxY/seqJ/2aamlw0CcxozMYubZ+FZgzerrAj+CgpTumYKC9BF8aXcIbMLC4B
GiRWY4emniv31hGpblxPCRDGwhIJ28oqifOnTIKhPKCFaOX31dx0nMjqZHqWJbGukH7lOd7DtKrk
mWhRkt3TAmgzCuOM5vtkwPNHw22qf2sHZeuhrYMr2WOAQylNHZEUgLNX9QzpPbFu8Xvn2hXBMiEu
6r4ixUAXCosM2Yuq8EsHiCC5DMp5/UqtmO0UJ/xl0jCLhGXc1Di1jNSQnxGhEGi7AQYiaSgMzGuQ
ixGJftQ24ivfd2UGOcB/IAwKrAf5T1pDw3QaqvK8LBXszJqrrzs6eSs7JiS5rg4aGn/yJbeXoXOC
2EbLP7JiconHdd2WwSB8AXaHhS9o6yLDinicDKN+yKt+IwmoqRPb3M2YA6kl+p2LfXv0jZZzRyp9
iMC2t6shISng0trhlge7wDnClLlyflUoZ1ATvj5KYd+OMUGlnZeSdquKahz3DS97wFKtipH6UhlF
Hzt7WuSuXuE+kFdJVtLfhGQ/lxVQ0aNcav1SKqbCgRLeIO68Ku/qW3r5lii0wKXouATohGIIbybq
EI3CwegciUheCy+qO8xvU8bkrCeb8x5UujADiv5GwMINlvKgmGkmSItp3mAvmCiPHgN8Xrztutwz
KrPmS7dR3Dc27FYiyHZDDTp2FYgeROmpVCQwkAX0kfQf9AikNJ3pUDRDUl6ue8kXJfKXNjHv1gSn
YMDJKfLQhglB+5MxKVgREY9AlJ3RsJ7mOs3InLl1oi6EsXXFsNgzm0OPQsj2FDpfH+gCbfQDLDzn
+zpBzX0gB2FuchkbXG5ERelj0FZrbOxLgdmWcJvjaKSKQVffiLztEgjgqzWSzJ8BbTKEG6cdPl6r
2xPaiPR936VdfuOuCN+BXF0qurDXep+bgqmYX7SdG/lF1Yv5UEYOcKiO87xeil5OaucW+VjtIdbA
dHOcujbDvKvsG9ta8cOqZDLKU5UW3QBGTxsQHuGKGaHdSbFlwmXj0GRfEWSGMBHZsFTiOPaljd0z
WHhm5jsqC/n74CuKODAaJmOXk47lGTvM0tW7xvOAe/VUM6iPDbmCnd2hnN9keTx9GTWRPujUqdMJ
KWIq4hRtdAD4NOer1VjVNxhB8Tej05uvbWa3TpjzDPd2mRAMLdoEvs3eGuduucLSizuZN1WMoEbl
15OZYR7zUZ3T4groGicXQ28U+0Y91PkhNQsK4010MbrZmiEF2ZPq6nOLR9z1F6e0CjT4coDeNOnM
T5xilvG1BwM4vsuUXPu7Ab/mFdTAmRW3q8/jtVGaW88bkvg233e7HgzgkIz3PQ+8svYnLApI8ZjH
25UpTyzbk+nFE7tXuWCZnHmgjS/mrK0xsRAgJRXLMNIR8j6LYteglFBHFFziKk9yf8ZZXPJg73X9
2PfAHc7tOs357TDRAXtUnsJyIVaz63dNW9gG7ZBput4lajLxu5VaH+9JfomZJndyr/Q70GwJHqvC
JxNWcnBaXjK9VvEN51rpnUCxtRMPw6oZglLi/ybpOU6fVrubywuCdWt/LsEIAiVspjCbcHrSKDPU
uo+DywqzRRLqrewizcJuaeskgKaJPdZUm6bscVvFFOKaw8IEb7D1PU8uR2MlXxY8daVOMBXYDpw5
gWUCk76g9zh0NHuFAFaQezs0Um+bZ2JG2bJrzQ2FXta9/qDp2VT70JCX8mBV1RwfTGZQ46XNzdZe
lTGRjlOXsm4IukFZj1EZQ4ZfHLf1GVdNE+yxTqkvEP6ovyxSUYK2ShSaCVw+twE3VtawkossMa+z
yEjzC1vvCKEwZidK/KWO9JJnjRfn8b4z4W1vPbsNTap+b5CYAT5s6JTz5WmUsl2xSlUfKPiDfTYZ
/QJMJKN0O7Sj3or2Q7sMH2fsRHdmn0IdASbrUIGCvL7MfuOiElATV8z9gVLbpDrxTi+nfTam2JMA
2aYMmnpjKs5G13v5yQYoMZ42Eup0gaPX6T57/BUWO0jz+amqc1F8T3GpZUe3gE0Upo5XpRfTyMw7
bPVJTichBpjGQ6Jp8bU09MU7mymBGzgImaEu2nWI+o/FWpuw8oeZ0RnfAEmQY0VSMQkNEwcQrVy5
U3+Cwr8kN3SkW/2RqbW+3A84tbnO+g6GVshewITjCFRq9XKw/qQQGVyJZGyf+thtuVrgycr+fibO
AJEIlK4GJKco6PJz4Zwl92kjFh12TMuvEveWGO86zZu8Y9aaH+I079SpL9w8w5+dY3UJvarB/lUZ
Tc4LBLur6m6jscJIagwkZ3h0D7l9PXaklnajZDj5CL0OaBLDokojiLx2d46beOsZFlS+XACCgifn
423kDLQOpZn7BWC/d+66mSF+Xmn4RKoJFvGhBtCIpU0aBgRFyEdmstMso41pBMp774w/pE1OlQQY
zKvdSuhLAb5tH9uEH32qbBlXX11jbDFtSGVmtT9yo1nHhhaoYVdLas9v7ERjiJFNoiyOlEsMikuF
a2hHIB9rUAVoQw+pBnI5AGanj7XsumyXFl7FdLuLmLM3WRWpPfdfPdx4EQSiA7GGegnKdirdUBhV
bH4sBU+e02pEWQHhiU6ue8weJtmTlpRK+83x+JwfxdpNnQe8a3E1XObMnK7cyHWcG0UZEfG6ZnJb
N6hkl8wXkx2T+Y6L1Ey6cC4ar7zRzGKsqcMrWDWGw1ozKwtNWeXqbtDVhoghxOJtL9ty1k9RPtjE
A2F0l8UDXOrcLO8qgo7Lda2VcXsgNDwkt2Rs+n7v8dVFFx6GQbpnqsUYuG5mpbxLs5pcbC/Kxg9W
viRSrFp25S2SuPQzcJHMMfeiNbx8//d3o3/pEf4FjPFvY7Db7vcf/Iz/NygX+NIlUua/35HeM776
j+vnZ9V//yXf+uc//GNbqknjHflRU2eu4unMFrfd5x/7Uipq35FgdQ0XXpntQptA6fhvZ7oLJMOk
h4n/4c8xrv9jY6rzR0g6W1k6hAw2tu7fsRW/klNdfry9PZ/QFvG6e9brqUzkZGU+is4Mu115s8mp
DCQP7pV3mx3Fx7cGTa908N+P9ko2cYw5b5aFo7ExozPlWO2T0NlFx/rq/0yn+dGE8U8h7s8DMpHB
10LK2P4hJv2khBlak6993APG3TVXIyzHwLjDe3GoTtFuWyudwf6GhIG2/ytMd0mITWNvHq0dC/cj
w8ZjF1Y35YnZOX9SPELHvUkDtJ0wSvz/zdx57cZurtn2idhgDpeHsXJQKd8QkpbEnDOfvkd598F2
2G3j3B3AgGF7WYFF8v/CnGOOsJ/sxecnP9F+uJzyO0ZS0T/MgO/u6N/NEv/1K3DjcCuoqqRof/6E
6LxGTPdoFTvPsi278FK/8yoIScsVB7wrbJLTvjhb7hIAZ7SNm/Wo2Efptd/ySwfWyU726wb5UCBd
v2P//ivCDedr0A/S4gW84gPMittqe/9tYdw64K1fq4tqzyznRi9y2p2OW9cFY+wLb/tfeDoZr7mJ
a/5rsPW/r9CQ1P+nXxXrsoLwibvyDoD5/bQdFfuSrBjEIMMhpwpWjLKACnCFLUeTGDfml70LB1Dx
pxMGQ/UDT0T0AWV0cVSCOLcQn7eiV7rVcUICwNgT9G+KNNKWdwkj3xZn6nZ8rD70d1CvpeaF8mMh
HTvBM/HlLrZgw6RCx2ltrOiwFJv41wx2qbLld5FZu2nrhU16wJl/A2w7a33ccLMQFD+wLrRf/ADi
PiaJAEXkRjbJA2LwGr8SZal+gy4wgxjgPNi392kFXxSAOVkWbxK3i7KjVlxQIkkO/32hzhxsLM+0
UXZn6zSd0nHKbgbGtHeApIW72ANQB3e8Y2TOirFZZXc6ZXys2qnfZVu0eB2CxAuGSIs+7gXG7rix
vOwp25EKdRgv4a5zqG+87BTupifYZBicPeHEny+ehm/9sgbSHdXtKL2Nrmk5ge2Q+OL4PZNteB0M
d2yu0uDUj0PiTEH4BujrddhRxDvL81CfovKnec4emodC8KgWpp/WxX4OmtdJiJ9cnVbwdea1ZrD8
mKw1PgrtpTd2yZ4Lh3zcDL02+uBzx3tFA0qensbwGhM3guUUSJQXQShR/bX1iwhsIITqAAwyJMes
2OgDlOutSDQVEeylNxcIsD9pYwDrjr8iGhnUXEfUVzLhcVxeYWfhuKuf49jTc9eAP6Z6qGlxgoKJ
G12pcNSPjAfs7nPnkrKrWN3pgegRKj6JiCtWawyfi56AqE1UBn3nGeJljgPhzFuUvh2WqGjft/cR
3mzsPY4I9lFx4e5K0wUkV4Snv7bvLmpzk3fHzsByy49hW8RJ85pCpcqr0dxW9QknfbR6POcf2lYM
xB2ZSdf73mTdZ2zPKUaiw7iRb3LujD90b+hXjuXz7FFb3+5/IP9QnOGi4aeEFnlrPdG3jljr+w1W
2i1608QpVHzm9nxrrtVxOC7fhQcagKBh3hOhOzxRoXphauuM9oUT3s3OkTbTsXiqz/MmcyJP8Jqj
+JT6oJw36bkI0ITJoxsfG2/yVGf1eST98I2nBDLj8EvlprljybTho8cEdVfFpL38jtwI+Opu8cG+
YNx9HMVj78Gkw98OBqCSnIgSC7KipEIm3TSuHP9qcVua6Sk0PAWJo9bt69Wdm2DmX3rxCunWVSq3
tN6iBjHpIfmOl4N5AWY+7svOWTez3e7rfWnY5uNKeXxJW1u+xc9L7qCKLA7lsxI0r53boxjIAGc+
r7v8efoavqynQUSvRMMuIDr7xRdA9i6WDh7WPty31c7yQPkL0PYHPwVf5EiBcNR22o4BWfyQM6NN
7Olg7ZCNZRcxhkZpy/7HeKQK1zfmZodbPCDDyIsfaptABKu143zDMqEFQ+GlJ4r+ugyqwjGHIEE9
FX2ye7UJBbwRWheg7NaE/jnpCKynplwwk6sr+XPLWYL2Y50KMximPUq8yDrr5ge3y+pRhdrRpRye
ii2pIDdeTkG1j712NzzCz93Il95Lpe2cvC6kYKkNONaXUdkLbq26+bHZFC/lF5imdNMG6VO1udMj
boW1UQ/DLb0CRXiQT9G5iO3pE8n39JmSvf0CzMFOH5lb8KRlp2k/dJvKzbnpvNEX8Ob0e2M9jp6G
O36HstRpX+udxn4QILco8LIPapGJAFQZ2/ruikdhO+zUPZl4Dj2VxUTvZX6HiHvIvf5DTbkJcwSK
8KQnH03hAICCVFnHapCkfw1Bts/dLKg3oTstgcVjo5VbjDqp03n9QXFXxJ3u4kf8cEHpV+YhehA9
3tSp325C8Lbv99O1DC88HM5yXs33xEuC7lX0dV+6Pki8e4vOMx8rdpy5b7rEMH7n5+yp2aX8E/3C
Hjoep27M+eJGs136bAdClwUhTxLM2j3G68vyLZwAJPBZ0TP4mhc9mq8ImQ+d6rXptjsIvH+czE+D
3s0+0sTGGdRtaoeba3nR3PCdPOaeQY6NEpDpQPkUB8umPS6ZQ2BIZNnKeGAclKBAZEBv4xYGiIkL
e8aCH16UAIUlWxnBg+GJq9+FEp1fm/IKIYufH71+tY2c+v1u3t/T02B/eEkD5Ta/FT8G85XWfC4Y
iUieiIHd8lOTfG0nO0c+D40LY821XMA/Dr2boznmphJcrMxmeWyQgGOdulkubIct3itxb7hwJm+h
fMUcnmteLNtF4ek01SnoHkHnLkXrJgQa1GFAbZLwa05P7bJrbmAl8D0Yxn5R3Co+NRNgLFjKuKu8
RrIVTCyrKxgEqdla7yiSWzUODrWx24h7wAYn9cp8dT9krvRYnXqIlMfkNI4B50fI1dd8SMAiOOoc
GxtTfUai8D0CwwSgQb4e9mk/YqVwdzv7lXo225cbpgTnrgayNCd7q9zEjyWfV2ZNfx5u6iflgnWq
l6ltINam0qXc3kFRRDOSdNK2G719UImVKjfASivf2mKJ+JBuHddRc8QXxRNtwAMOFbbyqPOiejM4
IVY34xheCJr1Y1u1/In3znOO/F22p7P0bXwQqcruZ3JbG8TN/efLA7J3yDJZ36ENtKKHi4SL3N1X
1gF7jxm9rb18hl5P8Qyf3qNKY2yp2QNvoC/ZGRErRIurCBi+XELIMo7BX6buk0E+Co6V+LSukKNi
86jp57neUHgNV/NZUp8HeaeYqPy90ONVwgwOlvLqyIHB+VEiqxLsjIo2Fo51FJg7xtFVyib/0ElX
zIaFeWKEQvFynIRXjI658mLEX2K1kwNu8jmoLq3Dca6BLel5E2fshgfOW0QBvGRcHNxZdEhGe3we
g+nTCpRgfG6fY/URWjW3TmBu7wdeEXyxUHO00Ok3iVM+C0+ijweJ8tJNr4Zil0Gzb90x+TJFrD9u
daaEe6x3pq2QymQzo0mJKMC8d8a05hkv7MVSVFucaeXb6kS8w/Ld/F0GuofrRF1tVX4AictlJ53c
trJv0ReMvbgxOFL5NdYHSeCp2YuvK6+ll7ueAGkiJRZ2s+3qlYN0iZ9NW+MA5WHDDhd5GeJ31je4
/I58fm+/a4Iv/+qtfq+E+03p9ueWS0IehpoQJ63yWw7Q71queoAfWbCkd7UY26GN+OFR/kA1ShlD
BYWksX7rcAp967WtUG+VQVRjz2EW4nACqp/TC4N1s/uHLupPqpP/6aIIIpQARAE/+LPqxAIxbhqp
/lsXpXogGmMn8QhL+9Su1o8V9CcAy9t/uBK09n/t3H73Pe9Spt9diWiEw0jjrbjYHpkWDWCFc79c
bsVqiwPcsXPDzTTakfmz1s+8cyly0INY4bNqBiBc3LZ+uD9f0CsYoQ//cEX+4+fENgspzm+xTOqf
mi1+NJBOhUFJynN7Gv288MUfmepuOCqH0q/1HbK7D8KFikeE4BWS18SdA2CDbn745y73t/inP982
5I2DZNCxUyP7/dPFwjs85aHKbcMtE/+6n9mRB5KEnbNHpOW0z71p0/vxhbbqy3w2ZwckJ1m2kp26
5FxspgdpL3ps1gOKLnG21R+GsgIasWRfYJm3iZWGs4ErofdwWU5lIHRbfnH0tLU/Patsa3j2CteK
Hob5PZ726SF8txTqtU+DUfwMzJq7BmR3chVG1vfcwcZbUblDQQv3vip2n3pl5Ve4IFIq+IkKE7R8
uV1g/WMxxJ3YsBz/rilavNZ07g+kaPeDO1Drw0CZPOD4h2EnEiVyq+EvOpVnBqw4Fz8M2kvLyHDy
5pKTaqdtjHLbOOEFR2x+JNXxLAlEHTmw9D0qeZ33Ct/c7Zyp/uDM6mw5uNfhQyA0GGls86qjP1z0
yGFabX6EO86wxYu/JjqUp3UveLgJ8fW0LTYAu9rmNKGvLFkhhgDTEcRddkx2WN5ilh2boXRXChwN
mKDLMm3D7wTQT3buh+ZtIdEYzTQLbCmwHKO3+5cBLpZLQBOhPs601RpfS7aW01lHNsvTfvGFXbEd
zHPsqlRkcIU0B1IKE22nOkR3WaFrPWTTBunWQfA0lIbk6TLMifdi1QfItLflS1ZfOcZi/VhllRdh
szOL53hgFctfLgYYNHuWBLjjbDwIJ97BJn+Cdgs8OuSp3o2InfXiF/5WWFAcHZCX0eMaZAfVVemA
HsXzusdY9luPLD8KHt7Mzm+7g1xf761WKW41IicZYe9ZnLvSLwEL9Fe9VQPFV4M5d7qNfq32lBBR
EUCh8ia33Ixec+FkdZUt3nnSUq5szfBNTsRwkFK9CZudou6kj+lA88yAZvZkl2wT3uRikDsxiy/n
HuNypADE30YRjk0bl+S0uCNOo5TDTWRfVZ8RKZGKS2jUcSwP8ZO4b4CG8VyILNk1PEY+RkgmW932
HmLDXbcxPNk4tMy9CroLFiL2+sAVYSPUG3btYa0a6E825S1r/P5XtGFAn27vEXxH7tut8IlHVTvw
vJEc0Cj7hh8xtldOzenS74UHyI6hT8dqOfhE2XsnQehzkHKIet2t3pGzwobcrzfxufY1boyvtLbD
Z+YyuAJ27YGeHs4bYcvSK6ruQN0W31roitEmHi4JUznqd5UZlzi8kSnY2949QMalRX61nhLDI2Am
Euw+9qPv5Zfl8STRoy2+Vuzz9KWY92V4S/NXgajKdyLsfcDfAY/KuE/b3YqBnUsfgTd6qtzYY+jn
9cJR9vghoitxzuYIey8m+UVWKSxp7k8iv4C9PoMGmDFd4Gkkjfe3FwL+2nP6ne+mTRcdcGSKn3qI
ZZtlqdN8Rrf6qXaMKy2Nlx857V3BZQzkxtvWMf3iRt7GAfd5bbevELd0uAnVrjLYZp5qIFAhfznd
nWe5LRjVWWQKAPNxIsnG+0jwQ46TjXwWWoIQl4XINdUedcuV3grxMwF3P9AOMiFzR81N872+6X4l
j/Jks7LSt51fHJqDsYMncB02tBJ78dxsAXj1zrQXHpe96tMPOGVw1/QjVaD25oG931urhxXsxhgt
3VanX+zPgnth7kyb7BOSsPuk0PfeT8Bpz63bB3fjsJ97PBmp/TPyPNGVbu9/UPsBmMW3GDaUGL0v
fZVfdORYxh9oN9y7wPOTVShpHsarHCSfQ+3Fd13ONsvOO2Kdo2aDj1t77m7iS/pdefHj8Kn96JTc
jVOXbnsFoQ5Vz2YXmLrDhiAmT99lH3Flk1++3uoDpXl9EINhX22Wq3EG0jsl5zr9yqdtSGG7r49L
4ibKvaTJfvWnZGIHaqubdAd8gpJTDW2yjDzNxq74ghrAjnfdv0T6/08iwb9dy/x/uHCh/vjfly3/
Z/1uPz+S9I/qP/6Xf61ZNPG/YAjBZkFiLzM6/jdIVFX/y9AVTUP1q4p32vi/lyyq9F8AyBFWkw8l
skj5HVMcYSCbEUDk0OHuIdt8vf+LOf2fEvjvkOJ3Bfy/SxuYQ7oqSxK6ROS4lv7b9/l9HVgMaZwW
ACA8jbpEVAnuir3MZD/aI20KzX8o7P5U6v712/1JaqiYQgegO5YpHQdPoSoAyQjm8D5tuFeY1Tme
neLzd5/Gf6j6f1P5/83vaP7JNkXgAuTxMZQ9plFv4drp53oiUAyBAi32/eQpyeChSKFpoo2J/HKl
NrHG4SUys9omdABQGc5LPZqJbckBQ//9z3dfLP3lx0OOLSGGNhTlt2v2u1I8UQZjwebOe7ptt3Pe
+YmW/cMluF/Wv/sWf66nI0QhbWPJHlm1l34Sres85adlqkPQKJAA5G63hKun5rLxD5/4H9cmfOCG
ZWBc4WYlWvW+F/xj6SzPagghRMAZV/2Ys0jIzXUi9SmeDf/vr6Is/uU68lSw4ER4rSimZmp/MntE
8EXnKmbrjvkchbcWT8dUj9KdkU3yCCJ/XT5CC5GVKpctGbXD+Jx2TRyQS71+yYWVCZA+7vQBwAXq
STGX+ZrWRRXgKc93QOgXIvp6ZtGxtvLl6DK1Z0Ibq0+LYKsbVEDGiNDchT3GS5IwcKQswYiqkUZT
VknpADc7PFmhpBDrqTSTg3dVf8uyag3SFEdnqObpj9GowiNaO/OE3VjHLAwnHQ66Pu7U3ChZELBp
GmeIDFqNgbPvyZRBpVN+pWEsXsVybnes6e6bjQmYrj0Zk/o1gAU+CHA3T6DVcQj3o7L+Aho57Apc
m7sYLuyT2mux5CwhzgC7mob5qbUsY1tAEnjMJtALkjJr/jjk1W4oZ7mza6Rl0GYzcO9GNLJrytFN
oqZE5rEm0c3Kl/GFlGCEL2lhucKaqycxQrTmiliBa5f3HX1Nix3XVwlq+ZZKsz52Ss5QqsHIL6eG
RnotVMNPDL2rL8wkayLsWLY4v3Vtv1oMDOOqHVGptVSvykTmz5yTxD2V+qYVKn2LohmneyiT55OO
ylYd++FUaItw0zoRwlFTlu1TGWahI2FE9dS5o+Li9tg3OisqUauweqvpdG3XmWEqQITyrTcp441S
wjuHl/fbkNPxFQyjRKShlfq9ocj+QjDiNum7cNO3au8NypzfSqVZ9nqDSV8nKrpj+r8BzDc/FHMr
XwaFQDRLT0JEQfIrWPvF4WUvg49UivjQrrTlkZhkARwQ6zZ1dXGAuJs44ahKQWuVOhumzNrEemUR
DxsxppDkbnHARU5wdZr6YZlCSkBhlrcIcHsFhJIUfheKyMpYSiRnECBfAPoYL42gUwnF5P2OdByz
/B6O/XhtI24/z6qXeiPGhvRLn3hCMkXrDnoXEhKEwBBTRSmae6mTRibFxZA3jgV/39EQFrB+vgff
SlVZfAjdkGxg1XTP/K+tLYql+l6vC4a5QooxsXeLfDDEonhKZ/FiFWXo5wsKpwzELvuAJNw1o7Bu
4Wm2ZyBPEFezVZQc7M/5LkN0yXwX+hIdZyS9xrIRPtdND0REbc2LqpTqZ5xFP6E1Is77+1fOH2co
vNtwtd9VEJjmWKlwkP7x3aYAgUqHJJ+9lO19C8+iUyMKtVvZ30vLn7Yfg7//hn85rDnxDXQQmsR3
vgdu//Ebhjl6qBzFpTelPQtFjdg4RtE43i8ERT1GUv7y998PpdRfviUAOR2VB4OPu/jauv/33x1O
+ZD08G2N2lOJukgdyZyz117plxgEOM76uSV6kJ+iPTQkE7+oq0n7EyZajax+nVT9wyyUsXHrbsi2
UgtlRVHHFqRlVfgNUuqN1Eef9zejQxwB+nIxF/YKjPyjNljFBuaZwVOPY/eK2Lwm43bsrpLVVrdQ
ZKUGvoPE0FKKxQ+THNyUuJLsnrq4pKqfVAa4qVlc9kkVrpuin/SnYaq6H3g64g34TwtFSYGWlPVi
zph4ho8LgUVNf6QkWt5HrU0+p0yzVl8VUEfn6aDh4ItJ0Si6Sm3t3tS7e753vfxMfUbaSo62W01W
iUbSIok3ThLrChaq493QsSCbzVl7MddVD5D2qR5ciflLiLrJIVGWQbiVrbAhJjFnHtLOZOWla90w
1E55Z8R5MgA6D8fFNxH+OVZezjtzNVpnWOLcbwmKvZWFwFggubPLI7DoHsr70iubWH/VsEX+Fkt+
Tn/zVJjKEG1Haajfu/YOXEgU8wxCB5KVuA7kssrmAQ8ti1TeU77eARSZOFcCc06/8Q6Y7DulnNcE
YtnmJSclK7VT05CZiQtKHXuqGZbvqOLql9ZMs1/S3DA2Hg1aOK2bfH0d2HEpbcwaqJcHDpKmGuqt
UUSW3xP8cUD+uiMdgYwMNI50K4IMPmSQpdaeSqLBer1hUNuoWn+Qo3DcIMA2twDC1NehT+VHSUOB
sNZvREL4mtFzDqJ3tC5tVJS7OB2t2yqlr5gl9vWUFqwaw/CKMOeerBvF2Vs7I1G0TQAtl2YgV84O
tUTiHJ80tJIgXmZExGT9qbjHNAmNbAg8v1x1RmgCIio3pFR0xZZ9LvT6E9js3DHl8LWAFMQaa5bu
R+PeSOcXzsRXuGujB20MnVzbqW/q1BFrQ76DEzUdbNmJ+KuoHV06CtZb4tRvC3F4abV2Z1Y1lHEC
aJL6ZVajfURS5GFFnB2koTZzb3LtYOyNu0LQoOAYJGXTSevSXTtA8jjOBmNv3LM4TauyiRb4WeMh
QaMybJEiBWZjFbywQ8Vf2sopp6n2tCkMrBVKdhNK7F6EuNpOlrn4tTR23hAbgM5H0LhFRDC6vqJE
jmNFBFvRsWFUlPVHGJT0WTIHyU7C6lqVAPrk+ghCZzubMXzehE1QDH9FMEnQLYNMzsMrnt1zK2UP
FOksqptBdJuIrLtmStwcFBuZJvTVA6ImMt7iTn3tqEp8uFmPRa8B8Gnehzs0pNOMl1Kzdl0rzM49
/K2ZWzRGccfBRJShgwcgZxIiSNep6AOdaUK3cANEgkV6KH30Wr7qTR0GYsK7rxzdSU2OhIPt4xql
o6Q6faq/DIL1MibFfmHA00pJEiSVqG/AeFkH7EolgJ+kdAbR5GW9hE/gg5+qFPh9KblxrXsat8J+
KhmFUEYd9CwNGgj8W1OV09Oc8QwaVKxSrpUEN0OtRMH3EsrWY6sotT3Qiij3rOfWYuYskiaeisMV
9O+NgHCfiMf2QcAEYuNEIrKckN1IGOy2nju/7NrVbTPrp03WK1cNVcxyMzWGxk2Vv3cYafCHeMMo
eeHEVE9DaTfez7O+VzZ0QE6Yrc+jIB3IoT3MfXUwrJQ7FSwsfqhKcMauDaxKhJiIhK1VjIntgn4w
kmWnzwo5KCgDGko3HKrHOa8uvVmfUlHbaCW+xFHmMjZxQ/Tv/H5PsLU0aSUtIruFYepOBmW10WrH
0iQQeIk/QkKJHTM3dmpf3iR9XFgSG67WWl4cJh4F5WOUmffw41OkjnuLoWyVyPuxVc+L1ogXHVac
H0fLw9Cl6R5Y/GDX47qlh3hekuIIk/zMHZPaNQ8Zl6/JnRx/18ES6xvBPw89IfSTqh2bnhdbW+yr
maTrvGta0C3WjGapIbk1p7KskcfJKOwxk2EhLphzrnoJoUBRXCuOv9VCxRPakXW4yOnEl8xif5IK
ZWv13Zc5rdLFbMpdtXR+XkaB0S3uvKK0m+t9Z2n56DZAFX9xfZ6xQUCtieZnrMZHLdHpJrpXZRHO
wMBrzxLj8K0Bm7WT1Ak5ySrU1m7uuu9iaAJQ+nePkOhKKIOxhx3LxDxkUel3S38Sl/UllnPVK6qK
6C9l4aGbqVShS4nJ+AkiWPPMFuL/LAVZlwcDaX3iZHp0OY60wGecpeSdzkU5ZHL5mQzt+ywRKiC1
mPvsOVT2Jl4/yiZkWOQ+kQHWZPFxDtX7wKvFZYhBxCZD/kKpzhoKWh9EJJB+g3rsmBYyOgniBspq
rR+6UQhdEPdU803zq52kbaaOL+Q2La6Qq2yQ44X1RxJXntXOr/qg7SlhJC/FUmI30Zx6vSj4hsiC
m1yx89AC4OnruoGuRtQjFPxNuDbXlRU6Zrigy9nhiLkiHwhSSVjPjlGA3aOHmRyJh3WoEncUCbYg
rX2iMo93kRy3AQEACeaDInPkWXYGXrgQAckmxoYGJYAWwGtVqFeiYR7qBpCSosrPaVSNg61GFXa4
VG2dOm4udHXZg4yZZgfAGj8dUvOkcvIhQnGgqFhUnFAaLsuSB5OpO7OeFe8TOV9uBHXnOnTigFtg
CL2oXggGlc1yZ2E9dDk+0muVrNAIu6Bha28OinyR4ZA9qzIcukTxYnYxijmc6d72acGqXsiNC0ij
nURQJvym7iYredCGzJWz1WTUOS+Ncu579oVoxfOfLGPjpPLu9Y2y5swI8z0I2tIdhIjlCuypL3WW
ZZvsi2ybC+PAFBjZ+M/ck6toEzs5XuMCd2lRWPVn1hdTuxmShCknCYktSih1VBfWXVGhb4Yuk9+i
ey29By+36gA0Mxk9WyRV2SGlcS2Rzq2xfFnFJA2/5ijSIjbBFKMm55AlvZExRy2Le+SUGsRvlLkk
by2lFZKtVtdhtRfnlGKXhM8Rru2Qay7WlLa2yySJnmvyedDzxnJxzpeiMl74wLq3MZqjTWusClOE
pNEOlRHON54vmQLUyDddQ3qMnM/qF4kobGMrAUOMIlb7sa7VO5/UWENu9C7aTp2qXDjcBbqAzHxq
0sR8MHEsXGB5sDOppwXGZzd2n7qQWEcT9uabXNe8xRNtOhkwpOxaG1nCa1Pij7gAz0sDutKOiM1I
7G5uS2hfSfqMNr+79JLCyzfNCdPAMWDuIl2QbpFo1bsR15GvzPP0o60VIX1aeH/TK08F1yE6G3Jf
XPKmnnYyPqc9dMfxvGCPRy2DhPzctBQFIkYNuyVC258SCbkTiARYldjb36bKzL/qomiwswEw7ZVQ
dFNec37JTIGMdfqLe+TvK86rBCUD2V4wPbGy7LU6mRGYZV3ot9i2XKMb1qtogYzEmCDshSXNMGQo
w34wtPpmhWGN9mCp+lNDoW+gQcJtBHVuqZnKRwwIqcGfpk4CI51T/ORCxYhCLHlOuqWznssS7pgS
RuG+KROEfZWsoiCZW2W7CEt9wCqLJlhLWgSp2VKPB1I12IPywVnPPUajCyTq9rLmfZnZAwx/3lFy
11K4TtqoUL4hm7OVteKQrpCeNFjCJycqO+vRxP66l2icd8oUabt8HdjL88GYbDRLsXA5bNhAiaaQ
7cvMqAlHqU3jogPGPPaLGH6HQ289CNG0vlFdi069TnA1zRxRdlZUWyNdJGr5lNVaoeEkrRTdIQ6H
2ZhismKcGHfYkYhOYICivZVnYaLkEAhDL6mulElYPBJjRj+KJCJBNPxaSky0Gu408qMaQyVLZLzA
oWCZm1UQiSKcWECg2UeuZur2gikcsjGug7VZy+0YKa0t0+S5dYOGqohr+SEtVdmfcCY7AGAhGSnc
DaMO5nQOZeXUtSrqMQJaD9gVKwKpCtonq1o9NIKCG+u1SeBJnHu1PIUXla4ZPVL9mi3xyGKkoLbs
JsMrkxmWFgZSTzDLCkscaYNhJwkeEODeyckCAXESwU+NluiB1GjU6bFSbZc8y/250DkkJzMHxpxY
7gR3ldlgCMhQFSvQHmMTuVa+PvJSE69lmn0mndwEpGiQSaw0CAdNPYVH3uNz55xmYNXHaA+ssQUn
k7fDPmvWJNB5vaEOJj/QKBIundyWP1NTjA8SeaR+WaMbp9xONzThhdOlRJnL4NOQKjM00WW9ZUlN
ll9vpYQsZx2hwnoiP3KYdG4dSjE6ICi8vKMly8YCuO6NCUk+r7l+p5lcmRW3uAvWBKt4pOX7nM6H
Gxjt8lJ0rJCE3HrAW4+KVGrhacqDFmhxPSOyS8HDmCLnhq5QY5CT2HAmSemTOQjDhUgMcgiasLrN
RVgYm1Bfy0fdXNnmmuq8vMntHB+7uha+6Lc1bxbapdnnUi1elmICJjnGfQmxW43wHLUT3ciYokLv
yX+y6ypL90PZNPUO9CN5z+261I+YsUjekAps08GSmCRzmbNEzlBWaspG5k1NuodMS4aLLLwq+SRF
NMZQOu9haDLFI0dllzXLthyJLSSgqW4sLyIc4d1iWLZpVMJVbN2c+o4NpAlvoOQUfzLjKnwiNyW9
AuhNr5nFzshOYkk5ixGS6iYjOXyfA9LFRBwqQSsDF1V10KdKkrHb4yFnDduZD20iRsFYLQuPRjEV
9yel8WtZlp7KNix9A+/lHv9PaysG6tw1mkZPWrGPWusS7ZkyxEE8Q9NRdW3+lYtIatKKppI3LgMN
g4d5XtvbMNfdU7KmyMEJdmL01wi1J1HuI98kziwQsNpuy0EodiIe1ItIossHuVPLa2Su0RYH2oxn
wFhJ9e47h5Qq2ndpXd1IQZPWEv106LWme4qBK1TozcsB/75CEmpdWsEKiMDBPko/IBcdAPl+QoA0
h82m18PRW0Vc43lvUnkoK7v9tlmYyOC0ra9TM0dnfTaQTnHvPrQ8VJ41N2Q9S2KG3Y99C5VkpjCs
GdeYCf2SFknhgHMeiLRixDwBIdqQrqWjMgmLeJdmVn7PbYlfjdIQLtyVeZBWdXhi4xdPnlAyBkr5
WB1LL5E4JJMikJrbT8GEOdIrhNl8VWQhO/axlHlpayHVm3vBbwBe2HhMhwCHbnMKCaH/nkhmfdCZ
UxP/0jDAlgmEOQI1o6Cb63ljTT0Pe55pzdfCC/rcjnp2mUtt7J2K8D+6f32oSjdkrtahBJDaMw5H
SktrRBFthB2qMmmaTkts8ImOLYhmu1L6+WIkMcwFQtRJxhtKa5uTydf8N3vnsSQ3km3bf7lzlEE6
gMkze6EjUitmkhNYMklCa42vv8uj6nZlgtEZr3r2zO6ghRmr6AHl4py91wYlXtS3IVUsWvmGPSzD
xpOyZmzNl7Aa/Quh2LB1+GSSZVbazRej8cevTtgifCkV2NlGk6i73ortaDFODpojbvQy9aLqTURE
e68yo4qe9dxS991YdfskA1o+FIkGPrkhkTjpMgS9LfTnAtOqU++NTotfy6kMX+1QMd/EgDzMx/i5
7Tmqr7QhwHcc9JKAJTz3K+gBrP3C9Ckdxlgj7yunRiIzOP6j1eD0pkCpWRiXk0b8Gq2m1pZZVzVv
kZEZr2aCogeHaEDHn+ymO2KzmptBbv6QyoXdvmXD9KVV7Xw5OSNagcYzCH+wdPdW2Fb2nPdNcICd
rN9oTlNdDl7vP/aOU15GVTzSq/c6CpscTtCwaRG5pmTYrZJiLLeKXTUPbql9JxA0vTN9HxVTM5ZX
JFiRhGAm1XbsS/2Q4x2DpxfCi9hoFAlRLYeecx02afKgRfavWrCW0Cghsj7ILVQzSlchCMkmfQef
jHNqrKqXUMWrnWJ6/V5pinQTkT/Rwuou+ZhaW3g7ygZ4mAoVv42rsqSbhXHIycS+TUmYvjAjlfIY
qNJsia8cvMHUcViPvJi1NyiVN93r+3sw1BBalSQSiJbT9LZv8P4jcHFrZNBN/920SRRYtJYd7imG
xAMzeOwA500Q+GfaW9gBmG1qgegh8tUXEr20CyermStyfhuLi6ZsYMMqFxMv0nIi6mCjO6QbJKJC
g+ENU7PUq7Ha27Fn36g4pak7llKAUo8I2q1KfYlLwpFFZ3u7GkDIQ2g10d4TrfFr6Hy0d6ENa9io
0yjiZmf918DNsRyLuChuc5La7hzm3avWIOuGmmkJQauzOVuDpLFfCY9EI9YS1nc4FhW92Jy+QAu3
N/pkstXocgXNiW1V11jZIWA1QX8zCrM8ZAGPNiHXDPOtrqMMHPDAd7a6YgaHphtk4rFmU/tEmQxF
k+LjXtJ6F+VTW1zEGdDmGDjVfTVkHLJ13SNoE3iPtxLDgNwNGXqzsZVS2Q9Vawkw9pSKJckn34g8
wULsN+o6Yke38mTTcpTBj6GiY4tukmQ/tYTF2Z5R37hJxeQ8dCEe+lR4MHDD/EokyPBCNIab0RfN
lvwwtmS2OeGq8NGBVSBv39ypby7MUXOfgqK3vodqi5isq+JHOBrBPYUX64ZDaLOgdDLepG6gvPYx
+A5nQo3t9ZWGjIWKALiMAiUxUACmo9rDppIkk7XBjC8biG3NOb/Uo3SvsdTvCid1Ft40fMWfP2xC
Qfe2HJrvcVX3l0BP+nXTeuGeBKh0P6XkKHN+V6/S0W7WSgu5otE4b/uG7S8JM07eqtRQbovIGqi/
80PFs5+USsv77QWczdM01RbUPCvA7Hnm3pLFwfa3VjT0Tm2ZXyQpPZDUZqMUAzAAJKLaX0GxlMTe
lUCXNKIWV/Cj+ORMMCuSZrQb6zjakblgXnmpa0EaEv7KrIMRDXND2E1gqQ/GCAM+8FBBpby8OmrE
hnJfhKkbS1mnEx9mNq3YWc2ADYOZIEOU1ZlEhTHB4KynP/pFTZhwEH2GA/owq8A46hhAhwNt8N8M
Oyw2yKa5iKrpnX1zxES31mRhP7dpzPEnzGYlgn3CmCkTO3X87FDT3RiTXqwmO1YJERkmMKr6UD7o
UybIRVBq84Z9VbFsODBsvCDWn/sUfTSsg2CyFqKktbQc6AhCQgiDK40sulu3NpOfkZpYd3FgxL88
upFUC+u0+FbBUt3QiaBVwqJrrYhFJXmjiWtkTZVLYuLnnTHjRF8MhIlrwz+E0PWbbkZxiRHAso+u
oVc06iSFsQYN46QLl1DUa/IM3HvieTOKop0FSzOM1xUpI5dFl97AJKGaXGcLtgQgkvt+m/RKuDVo
Mpb4u5rhRi/Rtw2qUj+MyiD2mKD6/UiDhqycsKOXWYfNTeZ5KfWrka4Twj2yN91Lp8t39PJ+ig7v
lAKYe92DQKaAKvDg+Eayb0ugUZ/fiN/0Ha6JQAlCKf+xoQbOlCVkZ5PgmSHowR97odjyF3s3naNu
6kScNeHSa/ygYpmNNWt/GmaVluCsdERDC+gJ+KDNvRMsVLjH/w8YvRmfV3Z3P1zZrPNJScWb6L3p
nBNdsE5d64hX2oJ09GjJLHsj7d/CaPiudbr6rbGn4FkZbZIiPr+9muwhf3bNM/1M4w9ToYPKWNPP
NB505NHhGqQ9mA6uOt6cZfaeG28m0KK2QIaOynjaw9GLvvH29ddhqR/FjsGZl+dEA91QKS/SENE1
4Juzi+tavyP1CuWTWeYoGvEj4F0hKuyO0luASar3b73JcNiIgW39/Mb+pojilZXte8gCFloUHVjf
+772ZDMj5gWOVyN4LUq8FxnhMNWjko7biUI3dHQKRt3+80E1+bfOniahd7AAAZiaMBRmoxZpRExx
wwVLzrT2OO2Udbw0Dj4oSCm1VB7PjHfiaX4YT0qm3nXvC6o1tpm1+rpek2SxYS2n2iUtg1jedi6i
jb8IkP/WKH9uOpA/6N2Anp7lhRumCM26F4QcS9UeX404f6pEsfv82n5Xe338PGe3Ep5PLUwr0Wmy
FJcEMm8Dv3n+fAg5d82e1ocZYH73yt4wIMXxLYTiFvjUChHOwvbHH58Pc/ob12FqQRaw0AHOxtFS
R+00+VbUR1dysqEx7234FLbJOnsS92eGm0FK/5zYGMg0DFujNz2bRgvSUuRxQkPl262kLWXa6Xt7
a6zx3119PpZxchJ9N9ZsEtXqqXJhRGjrrq+fKXBqK9Uqza2pq9a6rSnHhtYq9ahhOcGNFjUkhCTM
A/1Wp1dW+T/y1HyycObXgbohte4JnZQiuvsUv0rA36BW5Z2mepuyweLcc8hEc0139YeMjViNtW4v
P7+cOd/1eOukHgZZLtAUNL0fX2+EPSGYIEtb+864I26p3hFop9wkTla9tAaJYVoAjEhkCaEcRMZf
FqPK6p4YKQFuePwNvRULIYbpKpns+kpMYAMJH2rUnTOaw3KwZK5EhdNWTH51Zsdyau5B4wsY1hTC
kqLf2W9XeoPSlKKttRvJNs42yQNe3nHXrjwcVP0OuuHnd+vUF/p+wNlcMLWNyXnUppHMFVl0GsXN
5wPIl2f+fR6VUBIRSJbibK0qnMZAPuFpa7ccNhY0uhr7eHpHT2fRjd3i88FOrVXvBrNmIuKwIR4K
oQztwrSn4ZbTwXVkUNYCdQQ+n5uBgvfnI56afthaAPZG6sWKMbs8Tqu2jgIBsgiBB0ULB4ByR2w/
fj6KduoTNV3UbCTBqjZRCx/fizoKdJmkzoXtwRU/BKu3dM9GdXtuLjg5zb0faLZV1CJR05BkIPXQ
7Sss2Suapctyr60DrBfemff91N2DwGwJ+OiSNj27e7xHU0Outrau8POUys9weKCOeealOHVNpq5b
8JZtnIrGXJEXtaJVO+QtIDDMA4i0A0IOuPkWzhiJpTnzqOSaNnvhTZ1lAvkqZlF1vtm2hjpBOcpo
lraYWM/7JzoCW70F94N2flM9nYWTn/iGP4w4WyviMSTjr6Yb1EOtHjblPWmby/6ruYAJdi3tO2fx
5HJW+OwaZytGFYUJfSLz+DqutFWMaB+L3gD6J9204fkN77l7OpvSvWKC1FkZ8golRiVbxcOdASgD
vhAdx/WYvjRnU2ROrMCAP8klsIh1sB1r9m4majc6RtOx+bwBG7NjW8a5XIIWdjSZgjPTyKl39P1o
YjZzsUfK9NJgvTe34BcpfOPshYC4FRsJuj3LSjrxyljs6W3AYrpJOMBs2i8Sb2r6MVfplEFfsfK1
ZlYPn38IJ75tZis6GazDDGPPlrKiYvEXVQZwd/T7RZfg43ML5GFlDbv086F+N49wUHg/1uxyQpoW
dZbwrMAoKJc4JVfmEiBRB14m+8VJfgSmAUke0M9iuD0z9qn3xFCxAGFmwEQh/UHvd9Na3JdRqafc
SvcgD7zy6KfaW5C0jyj+zizXpzYIlqGj88UkgLRQJkm/H22qGzr2JRhjcwt2kyzA+mewEj+6dD2u
0lUjoOQuzzm9T70saEpNdr+Yj4ix+DgmQdAtveuAMT0N8LBTp69+6xdnMg9OjmLLLYLKKZP//ThK
iL4uFX2hrpMgutNS607Sej9/VqdeSePvIY6r7LuDjxNSBrHDkiFaCmDtih7Jwu/PfMqnrsOCyIeP
zERCr8++5EyxjLA1eBexUPV3mq+P9wo0kc+v5MSuymZisjRYkzZutdkE7KG+KI0gHEnGC+p7NzCy
der23baCvA2+2h6XSqHH5z6zE9M+djcdRjfAQZ7Q7DMLGnsgPYFRMZHurctolS7ljOi9gPxZnltI
T1zih8HkmvDuYWmIk0mEZDC1Mt8SM2H6SDRQXJ13z2p4F7Tej8/v6Ym3w6FEJu16RFi5zmwZFVOZ
FHVZ4nVPypvaFNvRmnalFZ15z09dFz5D4o/4iOVYH69ryi0RkaCMDdsut0Y2lYtRay57ZbgQjfUV
gqj2z996V6XNb4F9JDhgPmBHMt+kFV6/7mJw2+m0iVodBHRD6+DzG/i7cZDt/fuRZp+wavlVDt+7
54w8rqm2b1RlBxoL2QWonmhdfw83ebY/M+iJl/L9oPOVk+hksMs0u9bViihcGIzAlCHTk7SGyNVa
Wme+PHkNs63Ph+Fm031kxeFAgxvewvTgac9dvrSU/lovh1WbPKb6I/jfMyMeQ3o+G3L22Xk+nGmY
6PRASEgBdb/O0aAv/AMnVmsd3URf6SJTojIpoq9UigQcDIC4OMv8V6xi3/c3Q7c/93WeWog+3IfZ
55kGdFwKeR8os0KHgJUIDSVeSjwcYvrNuS3niY/zw3Dm/KtJ7Fy1GU7x7zWs1h3CpBYk2ecv07lR
5J+/m3PGUkRkNio9bYJoZ9ZMOYDJxu7cMKd2ey5bBcqqKrwSGK6zcQqvaMAD/8/Nw+L1VF3Uq3Kf
bjzc7cv/4KrejTb7LMe26DKFpu66ggiEUqlrYec7zpkPUU6Pv72lf4/izta9KVLYrshryhNx6bC4
tvup3zNxnykonL55GK811lgbrvTscwCQELIv51WQ9dIAlmBmSgjIKth1TxYEwTN37+x4szfdcNTQ
C+SsJg8f5jJbIcIIt90SdOcGouZZjKn8+367ke+ub/aq1w2uhLHnRg5vKjFhJn2yn2KFgH2TIDjr
8P6fTSM6sSbJatm/bunsvWe5CoVWMWQHH0d8IRS7WdDU38dr5d5ek5K75ebeFcHuXPrTcTf02cXO
Ft0mBJwfy7cGd8imXiSARdN1cAuElNxD9dbZ28vgtQUFSMQrTJxzV37yg3934bN9lNvZOSZGhq9a
89ELk4ssfCAa/lxdSj6yz65y9r0j1UtUW65RXlQfvOpKs5Xd59+4Jv+Kz4aYfeSVXeO2lTdSXB3B
yMCPqt0QbuSx3FkgLFyg8rlwEQltz/WjTg2NsYVStUUcG1tPftq7WVMj2iJ0bYZGqQzkMgeMZyLV
KoTzPZnIS4ZbNWrK65kLPvXo3o86u6dRDH/eHRiVk9A1FsClsfPvqHu8SUxaKmGQErRyZtBTk9z7
QWd32fcHB6U7D5KDJiGkS+qZqQV7zV5OS8JPjPVD9i3r19HTuTPYmYHnlU09zFEEGPJFhQfbWsHO
Gq4cWId67t19fo0SKP7bm/TuGq3ZDkekhaqU8nFKsDVEvQU5LNAly3hFYbW6YPJbK+XWkWDTVY4X
aOHZC/26wJu+moKfQm679uHzORjaqU/o/a+azfrIrvNSa7jzijstys4jXtk7s4KdmgV5jYkQouRD
03F24aqmeCjcGKJVd0N0obprUYldWt810dlz/Omb/PdYs8tBd9waSshYLGIvkjldD/i6YfjhkAOH
CYUPgJWzye5A7v089xqf+nR0y6WAYFKmxKX88YOV/qYAdsiwLtDzu3q48lNyqCk0ff4mnXpk74eZ
fSwU4v1UdxjGI7xoXBQhMdM4uwAO/wfjgLBwOQc7xAvN1hA7GeNoNIth7Wo/Q+yIZDd8PsCp+pKL
IOtfI8xmOL9RUgRHjOA8jbCOoM5vvP5QPGvXY8b8OhyjeYE2TQqdhjNv5e8Py1Kp+RPW7do6QXLy
z9/NroZsBQYJOjQt2OpKsErQfff+18+v8MQ6/HGU2T0s/N6NbZ1R1IOxqYH499ty29H6VvcDULUJ
aBj2pY1zbeyD/blv++QlUqJHosMnzpbu4yUGBZrwxjRRIFOgU5p9a6NI7i4/v8QTJxZL0zUbTz6l
T7bes4eIz1SQTEOByXoQBxn72jx7FAl1nw0OK8YG6mtxTsFwYvP4cdDZpwazQQvVmkKrcaNt3A0W
x2W5kt08fwmH6lwt8vcvjvxCGh2kFZBYII6bhHfvigiaYbTSWGU3VSEEfNb7nWzggM/YgKpVxAPB
4/d/7aH+ESvq3wZzvM/l+D//vxGl5P3790ipxStEqR95DUMqa8Jm3P8gi55/40+ilGK5f9AhhzlB
mo3UnslX46/gDv5IWHK37dgahWNZUP2f3A7jD3ZRBGlIsY2NFJnDwV+BkprxB18GiZLgLPg/rv6P
kFKzr4Ezp6DjxjJHDoj8G+d5kn1K6BT/FFrzS91a+Pcouzc5hgLyDh7MTYHN5mwYsnH8xP7epP41
qI0MDaEmNfO5tAZPgNZGk6UsCeuLF5rId33ctBvPUJcqfT+HmHM3u0Klu0raRt265J7B9aENs5mw
SGiJQ0qSvYyne71+q9W7xom3WdkerJY05+LKDA9WiRlc7+ADde1O1Pids6vBuO27+HUMyVJFAz0k
3WYArly73j2sjUPnO6+uGUPZLLqlX1PHGUi76G6DAQKgALTbevh4WJ29rNiPJCeVVnjhKxZWtW6R
q85qquttiIQymJR9Z6KUzppdPmnbsrOXTqVeJuQhsBEYFzzzndaCYy+bpVEiPvXKfdLXBPcky74F
2e4CDB6V5aQ3B1tJNwVKg95EORdcRyEw40B98u1rwOuZkexGheM1UmMVItT46gtmMKxgyFRRtlqL
Aam11fXLOHmOunRRi1sK3xdh0G0Kw0AobCc3NazB8qUqQdmkzjKF0GyGFmy7eBfrw2NXBE9WkV2G
Tr2qgvCRPC4IpsqqpGdvejZyaeIv/AK7HxtwwgwyvFadLw5uDgA6tohDJC+j2AFcerLG7Bu69Lsh
Mx+VvrigeC5RPsoPGTQ0EVEotPG16UxwrEpPtFxJVpHKkyUSbq+X4hd5UDjHnGltpOnSy0O8tT5F
EhvkcqrzUoBgCmh/RPlSdMm+z/WVZv0Y9GlD2wKzd7Kp4RpqYcuL0S5whq/76a4Zp6+F9jigHqNB
tgjFczPyoyAnEi1gDd+b6UcGibsIunu3F6/+RB83T4gr3bkSGSIj7sAbDN80uv3e+C3yAEQG5HXa
d5ZB/kT9qyBRVNQUkNTyPk9ttA7TIgSXiLN5OZn2UkEMXNfNRq+nPaYiITDrwRnMA3cdMljgDXvd
vySQc19WX9PYuxh7jVxCY9dU3/3Kv4ob63GyUZCqtc8NH+4Aa1yaeceJAAPFQu3qTaFWV0HT39VO
eWgFcE83L+/JRvumCHOVGyTJGva1F5f7fEDYCpHJdsybcOhvXJXfZYNDh5aB2mVPLu6FbRvLxPVx
EU/3k2/fB32Df5oqARioJhZ7KyMY0YcihLUU5KtXBQ+eIV47XWw97Exlg3HUsL+bU3o78EsNK9/X
uf4W5Oq+0LVDCdu8HvPL3DKvzZD+blX/Gpvpiz7WL6Y67UjLvu09f5PE8YUIqvtKPSTNfaqNV2I0
LiKVqNmpyJcNEYUL0nPXfofclMWu83hz2Ns6zo+6VC4VzXizcvUSx8CqYS7gbV/aJEamvoXrwLaY
dtzLYUqwojmvQZVSOU22OIav4WlseovcmCJdpcG16ZCAM8Tf3FCsGjdYo/Anp8XMwWQBX1CL76al
Xk8Wn5R+WyQ2gKb6ropxwMUO/AjjKo7FOUC13EzPp1aXtgxaCvbAiCY/7qHacdTheKj+SiWrJj3E
23hvbpqrcweX2UaRKdxW6SPQRTBZviSN8OM4TeW2bSlt7uaWwBz/UrLtZegTkpRw/2edXwoPlEM2
HUIY/e9W2Ns/r+c9HPzjBufP0TlSGKoQhqUj7v44euW3TQeZ0F9pRHNYhBZGf8Ul/e9u5r/Y7/77
zcz/rdKfWUgN5u+9DP/8n1sZU/zBTsFQeeS8Weaxxf3nTsY0/pBbEoOAaxcHJMCff+1kgGOiyzRt
97jHYMvCC/nXTgY4JqnyqA44f5qyauT+EzimUOXG/e9Xn/an1OlyPjLob/HXidlZuhI1k7fd0mBC
gbYs/WrYjQi/dm6eJ2urxPBGLEJu4GpzgQLpOUES9LCxKAaT/lIGlnIhMGgSJWMr0W1rhjrxsLp/
U5Zhc9Abw9hDBoH4Rn6y+1SFbSzdUtJIlBYD1O9IpFeF9BnVnpLfCCMDL5B3WvCSpO2wK2N9uuwz
4l7pI+BWUqRvCalcRCYjXqayi5QdRD1m/8CbXjLpeQoUx73QjkaosWGyKVI33fo6szaRpHimWigO
S1X6qDrpIUiztLz2+9RcYxj2VvbRehVUsX7h2I360ugDIhknuLaKyViRz/lFiEjdRGCZcPpa2Lk8
AaXaOpq80qPfK9dJAD+awBRnAA9wtIYlKqgOLQkIcY0KqPO6MV5niFSX09FTlkp7WSaNZs7o278U
MoWvCulD60YSqmB2RJtyzOy139T1rYJF8VqyVom+cYCp0+03uJgqvIIQYF6Zmtnt/R4zXGF6471j
6XS7SDrcIDHPtGUjfXMmmosXdkXOtX601uVHmx0M14g9US/dd8B9UHXiyOsqp7yKEFkTCKKP3ycD
y0YqfXxk6WaADvH2xZywX9swEBj+jua/wsowZhVKubf0HqI3bzmeSL1+akMzWPZgQg7MxeDCpZsw
ORoL8Uk2W68y8mUnfYeeKLt92OfGYw8760YcvYnSpRgcDYvE0YIEt6foiaqTdmOZIyKcRrocuc8Y
HsXR/BgQwfxYHx2R0htpH22Sw9EyqUv3ZCh9lEHQ2fBPPIKkh7QLLqbUUkBuB1b4OpFR+VpLV2Zb
YNVZkIsszZo+2PHJT0HmJOowPsLLMF5t34qeQ+GOOD6l+ZOY4nQJhyHY9Yh7JNwcm6g3TvkkE2+b
VWTmzVNaJOOrrscOzlYXbLklDaeRU/a3g95Nb7X0oyLsZ2TTx6WK5R7D6ii9q4V0sTpHQ2shva39
0eY6HS2vWOX6a0f6YCcQcyM0s6i/9dWyulGOltn8aJ8FsYGVdjzaao0uSW4n6bUN42b63gszRJgQ
9HwskBx3tuGT9aZ75t4+mnb9zDDvdU+zf1bS01vB0yT/2hULwmWVDfm9Lhh2gRtoLJIr3VKcF9+D
RaBkuIXDPkMkjC0OD7ESpflST1LvtW9U2HKxtBuPaksukbQgh04avGRJnG4LaVD2R+lVHqRt2RG9
dTFKK/N0dDXbxXAkk0q3MwZ3SJuWW38HR0K7R0mHco1gprsfI9XdIurqLhxDbv3zLrmtj47qIY8w
hFr6RACAtFy30nztSRt2jjl7aUhrdnR0aRsd1H6/xLrtShN3HHNOCo/O7lqavI0QylXfcEgpi3aC
eYlVr5O2cE3JodUrPaV9u/L3NDP0lybrq1dNWsqjIM8OVSZwLErDeUEmKyLvNMGdLA3puNClk1na
1CdpWA/szvjl+gDdqcK2h7YlZxsKx8/RqR6jTCw9yHsE0DvAE70xb1doTpzlVDjFpeNoKMhTldAd
O9D3rZER31D66jJJArhH0lLvDpHOMG65KaXhvj9675PUaLdJlhH0nKva9JQ4/bjXQ4M8gQ5bgjol
Yp11qvlgOemw5vza3sZZol6N6dBf13nm7LV+8EgTC5gax9Z57eoJto9rdgeRZvatqyr6Hg1hfpuO
Qtk2mM6u4FSYP8B5sgtqkuLZK9vsVjVhGpcBINqFa+UVKbykUDVBph8o6YBkciGuLbyieNL6cdoj
DNEvtDyVoe9uVv1wgSQvhNZP2FfTlG9uSstNxDmPhEU3WeMKGkiNUCB4hakPKFUPgPygfnYjjQge
pe+/IXwZ1qI0hqvc9MJLe4CcA3KpLq5dTKbE5WRqQJB4bRd4Rr2OGPZIVS76rvD2w5Dqe8A8YlNX
VrMRhMFuGRoqhWkW2v3QxTomSg9vX64nDhmHFAC25NZbP9sxIkqwV3py9cYIg/xYC4LJapHG3/Io
LMcdvaWJJxeEgGs13cfe6g/Y6cg7VoZVVWUKYWQaPAYYOvaFpw/+U27X0dceaMrOsN3uZ8Wm9F5t
p/R7AknrVSgktS/zXjfTS7etywuHMO6DYdQEflS6ekMWrn/QFCPj0O1o+dNo9PplZXtAIzAJjg+B
64sdG2CQ7+pYFBdeoLfGckiq+iYahviVuHrnKuzg4igTBQtIlCj2J0NdGbZq70y4tAu99izuxGTe
YoCZOBlOqgThVas0a0giCzwQ7qNVPDWO7b1y5s2ICaeOvaq8CBlX32VLg0z2Nevc9NXW9YYERfd7
l5J8kzRdY8ArnBL6E35PJSDrrxQoUA99OrEyRzkRWSXAP7dSoO4EufLYeQnxCrFeNPrSrtqUOdVq
rHuvSu03HYH2ZanKKb3Jky08zOkp46Pe4OY3d1lFtHSrp9VeFFn9VMQFXCQtqMwVZDztmzK0xH35
MBMfo46k4Lo1sRO7XZ/c2boa9+sRy+FVPGn6LicmesNvP0L+wL2R6E4EopLutMpiF+HnAaFg4fDV
SGz/rWpUGDGeRfyDpRq7JEFNYMaDuHUaVeBgbwPaYG7puQaH/3G8CX1tglWea8UG9l345juYkO2p
miAoKg4Mc3jG27IIyy2cnGodxKK49sJA2bo8811JMe+LTUFoRbJ8c5VB+4K0NsD8DzP9puxFcVM4
WvNTmxT/ose//Jq6uNAv227M7zyJPh4kBHlK+uAmCWy+eKtPChzFlbMukrS88rso/amoWr+ZNCzg
m+nIWJ6OvOUqto1r+O7uCt0dhmEz7p6xOId3ro+qeiKN4i3SnfE6FHAjFRxOWPmhsuS0WHEF9UW1
7NiCXiaSBF1KJnQm6dDDERRtNBIa7Ut+dKqqBUxXmNKBk6o/eNdxnUYmaL+U7cOlH/jW21A06WVd
aPp1biQBgaQOOEuj89Pvle2MBBkLMAiW46x9CbkeumG4MdEO7GpM5KDkJA3bkGDsTK+UR1fCskOJ
zVZtnxgXz7G+JjmRLrXSJOgiVeV7C8frKTqSt1tLUrg1CeTOjmxuTWK6FU0Sux0J77YkxjuYOuuL
wCYOQiIQNEJ0Wx8PvoR/hxIDPtXZcJdLNHhxpIRrR2I488f05rsFcZ0xnDxqq+WVKyHjqcSNi7jH
bJ4VVA87iSOnf4D1VyuNb8fz1P8eLP9L+jL//cly8Zr5yeuPn3Xw/nAp/50/T5eu/gfODyFUmncG
e/6/6+QOSdU6KxLhC/8KZfirTq7LIylOH4fTpyrYfdOv+ut0qat/cAyUBk7LIpra+Udl8tnRUnp6
EDWwjrMbUglf4Fe/b7616mT30gwqeUXtIm085dJoC2+daqYGcssHEV/Rt3p3f04UOeZajuOoQkOX
TyMalvSxdv+ujWPEJqXDYEo5PfbZovVasapdxV437vgSWT8n9m/QYZx0nZacWCahvXRN8dWC1Po8
qJSsjdZLDlnRb518qg+6QexpnFKE/Ic/k4M3zgFkpZqj0ZZwZm07C1hGn1hOtdP6DmCSSXZjTxax
8GEiVkkNpCHJ3uqe0Ch4hCmHjuvG+Da4TrMufArZ8aoXQbACh+FcFeZFY2nO5swv/FguwrQhywE0
unmBXNph7qyr6SpqaQ+qne5sr7Cu7PSbAIBwESeQsfvWbJeqoqw60wDJ6RbxhrLWY15kw0M3tY+q
2SpXmu/u/5OfRFC6sLhn1CPmMjkzGAIMVumO9e85KWvtYLjlXQ01gvUf+Iejlt3S6JRwZ07e16EO
XhwjR4xoFRszzB/4FM40DW35Dr8rnxxvEk8PRDoSf9fQZjfJt4RGL4hejGegNatyrVkzwXLaVBqy
vjW3uOpY1WEDG5T+E2G/NaUPxwVKYzBWPzhJxNC646EiyRgm/mKkrXUoXM/YAYKMlrAOrxvf83eS
iU5uM2f3ALvNmqtr0HAkLx5dsietOMQ5MCLaZaSkBk21DyzM9KyWxSoP44HgbhNY80SeVaI58KzL
qd5NiQaAKWhrGCCxuRl0sKNCZ7+bhoFHlyCML1Q9fdb0XLnlJEw4SKN0BwUK0ZDF/WGS/+V6FRGm
HjtsjT3DxZBva2eybqzMwkolRg+iliWWOBidDZ1V/WasSC/ThlcnE6RnayCBmpQoOSB011Zm9vsu
0VU8oiU0kCB9DpWyXX7+Ah09ce8fF2p/gxQSQA42djbbnL1Acd9ZTAhauSv77qew23LF5Jpw9E6H
vV+wz/KAWCtjvxqMUexcqzBu2ZG0+9pZ9ekXXcmf47FlMxSb7KCqu95Xmh29wpiNlOgvFfKNeye0
VzoYyQUIe7QNsF45D1svINKzUgUd5PB2TkVKsG2u7NyUOMiEg80CnWl+jYfcazq4a1qJGjm21Yeo
IU7s85sw90NS4ZZ2H8m0wI0AuWR2E8LcoiObqNwEJ4ACXirY3MLNWL5aJRbPRjdhDncIT5zia5nA
0/1nw1NdZz1Au8/qw7RHAuLHZSHF1CECxQ13o4gccEXhE2XABXDVNXERGLc86PaZOgzr1qPqxJnu
bEbP7KM1qcJT7jTpK9NZxpI++wWZocWcXDPIMx6vn6+REhxWwV1TQ5ITANjHbBw4tDsKfc4sXcRZ
062wuRH/Vlt0bTTl++e3RBbe372Vx9/DSozjETWz+9uSpddO33a5CT7MKfJNltjQS0OXeAit3Du2
/V01yXVuW77Qz8edS3PkwBiGaAYQz8RkP9cyQQMDJy/0cNesYOMhn676vTuZMCRxGhGGnj4aDVy2
XkAQNdJd0fUvFfaZBfXPBh0ZcSNBdDG2bff08PkvM2aPSL6jjuzyk67jUOm2Zo9IqRqHkxrJ1EFR
RBvN6YabRujbqWijQ+XX26CKiuuiJbJ5tGEI+I55Lyb7wq+pacRBYO56laiQqRfwVMOAt8opDora
jvvOiJ+KfvwO1ZtEwOwlMyJr62hK/RLSVWbPv2zy0v+KWW1rmK2705NpaxIZG2RNea8btbb6/EqP
oT3vHv5xBWHfRlgrdX2NPdvHzwE2HKd4N813bsA9n0z1Ca0NhfZ+vAFBiS1BV17oTy0LTG0vsHRK
CmKVvczM5qUci+HLkHNCDqsfQ9Jm284t/Ou4LnmWTux/D4yg3JjT5A68uv9N2Hntxo20XfeKCmAO
p2Q3OytHnxC2JbOYizlc/b/aH/BjRq8xPhkMBsJI3SSLT9h7L2NPbvIxht5zHnX9SGRidim1BBoU
aV4B8ZLujmkdW94+Ie+cYfE2MXLjoc6x8NNh/bi2TF6hA7mkWeUHsjwqrgdI3qXugShsAj+1oyFZ
4qnctyJrZlNPgNslt6Z427oa9BtSxoyztXa7RRHQVbsqQmIRiATEsMi8dP/fX+2f6k++VLRnBgGT
5GT/+5uFzsECoRLVfoaREvFvLLf1yg6XqXP2TB93GW+xv5xuXwMUfl9OmiDqXrY31NJfL6dcODMX
Ve9NglN/tIsHupwI3keiDruoYYCc94m+M3mrBJkSI2nN7X7NEjSwyn4dep2YceUCpe8oE2ZZvAiL
vOMuG0mUnwYzKBsDmLn3F3nX7wXnl5tQ46vCSq5DDkYf8++vqhzcuhVDnO9b8kXxwDnuIamzdQtB
gMn4otfGabJaNjpGvCK1sMrNGC9JpHrp7peMDD99ITqL6cLBXcS2Kgi2rH2NGVnc3TZ6EvmtmW9x
aOUemvxxExNCfUrN5ZiSQkx04HLXWnTU+Gjh21J5syaKLOWvl7lUb4VsT/5EurrvXue87E52pcc0
RTo5wCQnjvC6NaGb1s5RmfUPJoxFNK5GA40j21PDFgw+iTnNG+tujDOc+BXZ3zgdG6CzkJiZBVrX
mbAW0ORb23VCE1BkkxFqtnlr4lM/ebJi/180HIBLuk3KMX+Xk19iJ6jjC/d0dyBf1fhLH+Nev/Kv
l8QnyfYqt7uua7/cSKrv9TqtUljjvvk6um4Z2U6JOym2roPmngsAfacxM8VGhRyxkSXj2YYIFZpl
/CTXttkW4JNCTQkiosUCUSWdYA3UV0R24ug7EspRnRAeuREiQ5ti8ZGdtbsMWl8hE3iM/bk6WWCh
gsyEQto5DPEZewJjrLajblMV9vCfUm1hkiYKInHjAYi0b1DPFbqzsW223H6XHtq8n5g55YE7wC+o
6+MYt9795HjaTvYaaIgG2nveEevO/sd5MVUS5RK+KMow9ztxzmdWIF7QtUV74wJ8CfVmsm4oRvcg
68a7jCvoVHVxI1LvsRVChH16HaotCtq9kTfh7Plny561PUlxbkvS7X+fMdf6/n+ukgsLACbbVWj6
5SqJcYIZI2SxT9qUX5ChcB0IZ9Y8nvQxdf5yov1bp/C7JQPrrRE3Z9IF/Y9OwSNolLzautg3JD2E
y4BzWTCdC1y8uVHsIMZZmSFd+EvjTdbRdP/3h/3DgaprNmI82lZand9n3z9aa3e+NtYIrvZmWSeX
uXmZFhanusmJb8Hg8f5ar+tXQcSXr5fCyLtGhBicTr8x2v/4jeVMAp3ZdcV+rEi1BLOQSv/OnRyg
pzwNtCJttksLopEQdpAvTcsk4+7oTzXvptrt9xSyD6v3NxfVV5X/9ZDXdXQivLCRGmq/TYf/+LPw
v/pAlapyX0xjdl6tKbRziASrBmcmGbFej3Myne28ASEhY3IVuTujmqaYiaxOGSH8/brZOZPeHlU+
RaUzA/zp9ZjgzeouU47coiYmxcqf1XupZ/ZD7TMuNzSii2PfmoPamv5yZ/3xm6arZppkW/7/dvti
ctxs1HK1HxDU9T1Pr9ObTZDhpT+ygAsTo2gPIiPUzyX8elODhds0IIa2lV5cmDGKKGkhyvvV8NeA
gqt14OtNwBPmWLT83PxfRyVG6eRsYzy1N6V5bwpxZqx0tkA8BL4PcMLxylOwJy4btKenF385h7/6
cn9fawfBJ8MwnYW082VQw0C16ZrSUPu+aePLMMxgsS3zxFXw6bV3JT2MVtpcaD8URgM9wJ3rgOWe
2rbKzzd62su/PIZf4PH/dwy4VIzO1cbO9/LlT2q8nCxQBuv7qiIuX5ldlNFWUkp4RMuObx47tnOa
wPeY3QvnCSp7t4iBK94nfXF2q0ltisaMCN6BqDzFR2OY0l0zAdLJgYTmidJOvbkuZ6WjwZqG56GN
/2ZD/MNsSXfpxBl4o2j9nyqJAUg8jp6t9paEJ7RwiGdLn1wqew7SAgLUYMMkv86YsrY+WoCamE0s
ydlokZiS0AztutDu//tw++OFRpJl8MJFceP+fiH/46H2ruEHTccT0LrCJcvfBenU9XmA/7Pe1z0y
2TwproQmPw0nZV87RIA4ujbTPjGvv28nUqdW4f2lQbi+Qb7e/T4GCoJAPPaYXydMSu8o5SevBjwP
SDFjqLVRVXkoRiqUsn2tBqZAkOn+Mv37w2/FXsvYFkHcH4IYSmQN9gqKgPmjel7gap5dECsbsxAw
oJ2Mqg6xIHy3/C/39teW9Pq4EY2m0xDRz7BxuZZF/7gKBYe4UChd98P0Q5AzeNYUXZBTNHB9Eptd
4NDmEW3ejk0L/oN80UJJBGptMU1JEkLVdK3XwoRXPqro5rMV2d8OhD+8hKk9aE3RZ/nMkr6MTxA8
5CxvSJbuRHcXd2rd5LoSAbtfH9SN5u/LcUifrI5seq3qdwPYh97o18M8jqepqKAEOfZNXuveoa7o
9F0DWlRdJulmEg4as/+/LLj7v7vkn4q/P1QnBi4l4un4RonCu36Uf3yZgtMbfUjV7ovcEZtl1o5S
6dsF4900en/Ljvs9uPlyp1IZeJQImIngx3yZhY5mhhMlp59pPdnD7lvafTVhuhHDjWS/lubi1gOO
y4glWis1HwjcBYg0jH+7QF9nB3woS+MPAcJJbgOetH9/atPRut6qtJoNwGywyHWO2D6OrdmSLkOy
KdHtGqWaZb3nCUp1CtvAmM3+mOAq2yay0P9SIv7hUbqec2wjiKTDh3+tcf5xEWAHgqow8mJvVGmy
mcf1pUEMx3hWAslwboAz/fS1PP/LA/yHuxSpJxsQnQkRNdv1S/rHb100IgMXYyFscC0psr31HrHv
D5xet63jgyvqoK8IHVf2zOP133fd71CMf98ImDdoxDBhUBbz5vz37y7TREzaHLd72Syoznt/DMH4
bZZFImQrlvexoB9P1/y71Q0s7clC9u3MPM7FRGoTKDPgcV0eERs0bFg7arL8VuDAZjbnFjcGtxSd
s9btVIPDwYod7XuC7AGR1Fw9LIROw56v46B0uvFldY4TouUmDR3FADaZ3GQv2IwzAkfC7estuuvc
8ShfM+fiNfGrnbXlnukkFn/Ux3Aq7pxVFCinrwCLofLukcgheNMEj63dnLt0Uq9UdWZfBaVW8zN6
BpDEEFZgVIeq9iaQSebHf3+9v+/fL18vxw+lmmagASWU5N9fb2Mtnb0wIt6L0Xltl6GlBs8OSvpA
zXNiyMeuGu40XcHLvOT2WN6PlVXv6tSyNl591Zl0LlbY6up2aFb7KPFxFVnnAQ4o7yrK3QPIIRHC
TCZlcB6Ic19oMepqTCIzVmf6D16MXvdtNvPLWgHKSq/AnzGLw1IfCXb3GajJLKbJL7ug5vneOCnJ
zJog0pIOLEgWDaGKXPw9Uphdkoj3xrLEuY6nC7na625y/jrotCkX+VL+/aUh79YNl7GvZtJcfqmZ
fHwhMbieeq+nFBlu6iukh8z6Vv+I0unRn+30odYrcZuuJSsLKCra4MP8ZUYK1Pp98f3Azjr3xRzt
6dRLB6hvjQovGWS8tya9Q0V6a8Me5nRnQLFM83sGms8xC+b4NKT+ZL/kfnqyRVKckvStAVN9V3/W
VPi3BYqyrZNoZNy1xUc20TiTUhW4yqWg8NqTIryfnG53S15sFhQ13AgDVOfky703Dluq80uRzstp
0Mpv5uQh90GeOhDTb85jjMQ+uwBUYwFUWOUu1pOtu3RPrb/iGNTz50YrnubavGOB8eDPGq2zaraW
aowHr3IBbJT+beaZwWiTEoFvxxzEa6y85Byr6VdSyTVoB9im1WTtPIvEFBBBoHryqQ9yeHRwfD6V
sPlLtASZQNpM4EaUE05O/2PVZjuY4mojnCbdd9mCMzNzHjrQQERRc4N8tD6emWRufy2F+Bm3pLnb
8S6XxS/lyl9j0kOuYAEV6E23qdqrmFAYOZLillND9DXQgPLcKL/cNN9VXiXbovQ+s1h/jN1y2885
8LIpvrdiWNi8puOrrCULUc48DqhINkUx3ZWqZa7SOc+mV48cHiuMGZmD4vKb7TisbuB+mqi3tuyZ
AO6lgBsEUOak08CI2I+wdA9x6WF3GF5yhWVh9bEpZfBSQP0Q5VoXgFnRCG5Tp96NnGDhVPwmWk1v
ibsULD4+JYvFc1obzwwyt70uTyOUdtCmmY9PgkRnZ2R642jORzoCAACmpmggxUZbupSFHhz2SaPO
bwVGjYUpMI7latq08K0S6YUpwVocyzBxJ0zFIx7dwCuhb2AxwyBTo6I1wCWK5mcHX+xozICqXbxK
LtPeUIcs55qE1/QZ9pgcHImBB0QRJFwXZIKtpt7dTcWd3+bteU7G/pD0znnKUrgczppuuqU9eIVt
3C22f0ZLWx27JfEuRFNX4F10UiwccNqLFNA4TIXVpt4nUv+FscE/G9lylcs0ABFENp5myr09usyj
ns0mytHmVYjK2XrsloJe76EXmYBqq1F/aiAsb5kUbySjfFAq00+zVm+DQqpj90a9Ya9MDMHikb2w
CA3ow+BvgMbsF7UEg2WRTwrEK0XbEvpl82G1xilOKyfQkvuJIPt9mWRdCBe+3aLMTAhKu/G9b0YZ
p8wQvRvu7iQkrrugR1QLt5kXB+bo7jxydGOv+khMFrrZyptmqvptPuVLmEJMw0h0YyquJnDTiuUw
lqgVuqv1BJ6rCtMkNriNSI80G6ayfWujyh63apHweZvuLmsZz5itce8kw6cLm6Xo5pumX9516d8I
ve0jCL11lEwvLKOjvsmeXVOh4y3OoiOPYZ6GZKe76RjFCRSMsmMLVO5lYnxnipoepmLZG8YbCjIT
uA39r5EBYBU0CXoqf5YEVwSuiUyt5mPkhMy3Xnzruyv/tZJIGWFe5qo7LIR78ML2TparbqWHrW61
u4AIBRFqVn1ogUlDX3dC0y3oYqvupFPX2ZYymDIWDp5x+5FQKfdCq3xmxEtcp86z4/fuXaE8O9LK
9Ha4OLORbQy5Thu9057636wnVyRXOg/GI92Cewbdy9biw2q49SWvpztDXW/vFR6UM94gA34zZ29f
xojGRnnlsEvQisNP3UFqy075pGZxpuQyg8mZaE6vV2kd72JzfdM8pFl5lf30BFuYycoOjdTuJUnU
0gx7kURQrKpQVmPkquIIrvesWz/IyKpxOhY/WoMTmRhmicK/T8OMOh7dHxJW6CHvC2hOQ2ON5dQA
VWLLDvrWGDdJPBebjtoIGlQ1IzjU3X1Co0XdAsGkzFO8h0myydFTHjU5vi3w5sGS7myLq5Xq9adv
o2bTfei86R2vpjuS+soQMcYzwGWVPK8LV73AMOgbN93Kvg0hRrkRsn1a2+mk5RQ/45p/ZGYaGpYL
WLlWYNXt8WCMsjz0K/VA22Aq9L33ySoec9N5Ihs4XBr9LplY+A0U7sRGBS0KiYDpeqAxDZCQ/oKa
nU1T/gRnicXe04gTBQqPPoKI6dHmCc2pQTJGOBttcp5RAI77EXVk4c3mxr3eecqtjqsiBaDsyvPY
KF4Ji3/wYarWoH9467R6oKWISTpsKmI0P8HV/Gys4ZUK9kkAswqp+hjuSc7aFUa9xhtDs9Mz83NC
9cGnZmZ56vr54HvVm5/UDxZtTjCk93Ig0lDYQJs9lEStBh21HuTTFUItdCf0Yu6F6zdNSDE/Yb5i
Au6Dah1TvtvpSQ3lC80LBKI0O6XKCKxKPNczUhcmzD8dPd1zCKCvntsn2+YaIs39li4udEj3worr
2+Rnu9ZHvoDBIVCLdvI48EGIkY4Ro8w1T+0yEc4/d99iq3tdBKzzDuhg58v3Nectk91lKE8CU+WP
81TgZlAalpfsxh4Dx72+YwXbxabaIrjweRPM26ZBAKxm6ELGR+M60Yh9yFU61VTqE/Csm0+ZzGnw
dX4q5gyfbtp19c6mxW9LYgqBEShRCSrmSmOUu9TM95Wuy7PFlJuopQOIy4GEMePS1PPLoE/PPIcN
n0zuxnY+C1Ti5aDdg1bedziAZ/iIgZnUv4xq4SVLIad03pRuHnRaNoT9SuTpiiFhMbF8WuZAqAHw
2lIOkYsGmmQWQZp7/iJrqExMqpywmfA7W+I+cSCK9+XjPMrXgQHtNuZxCiZML0yFmge/mrWwI0gW
a/b0YeXuqcE6YqO/zqCS7ZZCss4bwUBkAPcwEuEeH1a0NNLNGOP5vC/kmAVzYmZkv0qU4lP6geME
w03s0j0tx6liiZjjOtqpGuW7B+aqcI5Gr3R+luw15fUUA7N7zFugxcB5MTlwZjaVxAGMmL/qh3Bw
K7LuMAxGped9s/xnJTxsnZbAYW64eHJW2YSxtSWx7ib22tcVyA+gcS5jurzSZD+s60ycjI84eOxZ
BuszSSh5zBGsEzXT92UbgUy+7VC8h2VenzJ3PXqJd5cvPX5Qjt4yW36g8C8Osspl6KkW70k3thsv
q/1wMCjBMWngrl+LQ6bcz6GFDjf0sRfY0xyiuKfYQgMcyhRE0+hfKRcuQHhi8m0E/wGiXBkNKJHD
zk+nDSxN/ZJ4mYar4pn99w1ekkudr9ZW4/0iJYHnnlNNuxEHf5pU29VBmUMYpXnQTIqDnH2SvszD
VugaHqE536YAmcLZmUqehPhuKmMZIhJLD86Etvpa+DZ6h6OthH6hYYzN5zneJEl211YYbs1S6TDq
wfTO1Fkh5cRFldp0uhZXfb2/Gu44iTDc55Q4FGOm16j71nB6tu0NF7M1HlDKTaju42RrKJzLc+Pv
nB7HMGjlfb1MivemdgCkifC9rZhiFu6pVgRZqpxlaabdACDZ6iACg3iJ4SkpBFEW3baT3GGhcoKB
w3tadoim2lMb86jz2FbJ+M1mq35a6+sEvuc96XdsFrV4ZznjjOPJ+EhNGugu2/wGQ86O+5rLa9M1
gsY1E/NmycVHM8fbNTF/JPW3eiTZm5y4QIE5B1anB4aoHpysjJDNUVXbLxo9ZlgNz6M13ffpIokR
EIehL9798Xs2UCiJVj1LY9a2nK2RXI8ZRqKAoVvN/3OCcC9vwfEdXL/edjOwUHZNAdXyp1VEmgmL
UqII2CZ3hvwOVMk/MSQbmHJqT1xTi2Qalawf8RRT1135omAsbLotf16DYmoon7OeMmKidm1X4zL6
EgWK573x9HBBTq2Sx3qoTtiCxGats6ubawErqxCQaZxgwgwapT0ho6W6zMxvQ9FE+H7eCi9+yEz7
Y9DBcSvRboyWF9Ns2R8pmv4yrsjhLU+aQ8jMWgPcyvd11twmqELJWqjeE89vws66mYWDMcUi6gFh
f6xXz3ydN9PvUUi3cYDT3mR28zDWK2d5U0GHXKsKKldnBWaRXdLCg1Qdj14oe4IYyC2/kaZx74nq
s+8XQMa+xBPqo+qLk7ux4yxjPLMGC1ThLv5kVM263NFfusy61xKxMxR1pCOGR60U1c7D37LN09zj
xa0xi/OOfknn31KLBF0a8+cx0BjV0RPieal3M4S7Bk4bg3jJaNcG8KBux4oFvrV+eHN81Jb04OPu
ADyHL4hWP6IouGB0IxG8Fq9rroXCrQndsvMfuNse18mgXXMRafjqY8nHw3oNgnA8Xg3Cf49xIRya
GCJtLn34o6ks+XAPwHrczQDp79pdEPmXZ+7WocapqjVSMzYKx995DgcsDzRUqjXSffkweDn5CJJu
oe+dT88Fqjq7+c0qLSMEwHfyRzsN08YRfsBsRxBC4fkMmLzb1akeEUEdnKH7jHW2iYUuL6byfg1W
n27mDMHYLQEliilKQ37FjI9MdfG5Lcw8xIxv52Z7FvR6+ejssU2thBwACmVPFC2cyvzuhOLSt04o
WytcoRmTrHKWJ2e2I7OzX9eE50RBZ6daUIfKCuOi2rO513duTw8qAhxMn9ZgfTcL29xi+zwWevrk
+fyv6yV5rSACbqaB54azrn3s4zHZdnHFsjRzXvUqPQpyGHJjJIiBUVmgjwuCodb5KVb7oy2ltamW
fCFZwP3MlL6pMVNthrXRNtiIKaI6/72SV2xmYMMAD6A/dNFB4PFg4t4gxVXiALmYUV9RIGziRJ+S
lmLQ9epLnJnLvu6y18nlpdgW77wuo3WtH+1qk0wzZMXUgkefUYDoHTkNC7eSWl9YcNtwcS2aV06T
oDbSs684lPQUl5hHX9tn43NuDQ394vKduW66wzMRiYooknIgWGjB/5v2D2VrXErbIig19uNwzNdh
39j2g18OG73K4w0nPMBNyg4JUDgjK6TK/e8NbeQmaXp9w+F0rxLGCC4jJzXTpC1pskeuYQWJcHUm
utNWT64wPyB0eHte094hU/aMP9qlYqS9dnP505HNJ+Loln21or5reT33ZtR72tNS4W3tLQOBwVIv
wJIrI7rCRpvpPCm6pvGqU2N400UMXa5e2exgLJ6/EYW9Qgi1Vdh02eNcy3kLHrcNqpnPZI8pJvAk
e3BZet+sRvWWl60b+K7dhKlmn3jJkqsKYnRKwXNrbc6Sq0kYLhmfq+nkG5/eGVWiect7DrlNsUm8
Io96BGvXQp2KwKMskCOevRaieNd27aaiCOhoqHApM/RHI25HsTC6k9fdxAmUeNvj7JUFIcQZc2F2
AMVrGg+/DMKe9LmadyI1xDbBqBX5k4YMblJBydYmspi5JdlqnYYUMyt4QMEvXe8GTmvac3ND9MZl
JHob46LF2JRnTFfyQ8/IWaGLl+C6O4SGSHt2+XymC1JHZTV3xYoxnAQdTl/PqG9MWT4abd09pPXP
sa9MiOoxXNEq3ay2XR6lmPa4DY3QEmsXmnK8K6uiOmBj9sOqcx6riZ5HExOQ7gTRQWrHAYcwGOuS
D4F3d5+5zqNkdMQEyug2XYc2yjZHRjD0gXlYPki3sigsFKzfXEEMxWG/lRr3rD963uNCIolmzOR3
LFk4TTNDtQpaQOyJx5Q7JNNNynw246gxKB8RB5WjccSI5YVo84lcKfUPmSY/mlW/n4oSD7teZ7ea
YusKrHjXe10TfANMdyBE/LUVe68+6nntPHtuT2g7/V6EYTWkFVsDi/ss8DL9finabx5nUZQvFJ5D
38mwTubI5eBSk8nsRF+OXUfVI933uEmfZNps4RHbYJVcf5NNKH7ThHd43FZu4DWmvcWkUq1+GY5z
nzEfc25GjeuAeunTE+qoV6Mf+OnCa6ot9rGwrXNRN3zXciJjtszbe6ezgBVqydGgujvPRjiOA5z1
eIhDrU0sxrrmm9CM7WIU5XlyO1aFQ/buC7PDm7qcMuDbITqgJx68+WYqnkZ/Zqp6XX7P0n9eXY2B
sn+A3Ioav3fumV0XEaJ6aPGMZ3YLlk85NS8uvhdI6wwcBTC6sNUr5LTZt1rnsLfNYgib3gpddEVb
URP76bWkCOWNvidlOb2o9Gas8n4nq+wJpde8nSHP7zyl72aDjh2gI7ieNIvkwjDW6up50xUIC6wE
GbHVPRapj6rONQjGTUz6mYpO2KfHrnPK89FakJ91WZBr8s7z4XGWc7cZMEOHCENlaGi0CGbst8wu
1YNavHg7GIlBoFI8YTDsncjImlewWXkZW9GAWd4YKHFT0+k5nVBO2ll8bPuRGQZbiQQJfjcv5lkO
6CEYUl9FhLpDVCU3B0tn/4EjeJtpMVttGtrDfGBmZJ/hA9czHldhVLf1rEKEyO8xtfKjV+HYIazq
Zu6HU2LlNJUMb3VzONcjDh6yEqyLLLQTRm2Cd5r+MDpFt5kWBGhZITgS/MID+HWblukbLUATzegm
y6Qbrw/dd4G1OEiMeGHN73Pj2DkbF52cgqQEue0oBNFDGkz68jIZxY3uOZScxUy4V61HNrrTIyfG
kb2auZ1zIHzrumc//qT1t7XsjrgKjV1C35K7E/0YptfEuacqwyxlTdXJa4uLxkg3Teluebz9vKZ7
NxuTrK70VKFHZUY7cxO1yRLUeLrPvZyPWr5ZFDOmtqPCUoiTN5nhvJV1tjxC6U2tjFlTU734bc/p
TLYPoNkXZYzW2QL2Q62mh2OF1qnzArd3zaPrFW/EwkcL1WtsErWgUmc7VuuOeKFiD4wypp5qcXFY
7u1Ah4sXNoo1LT57YsemSg9KGuXAEvYuxcYVGnWBVXYxGZXZVDOWu3xrIUxss6ohVICsKsNgam+n
JZ7bfHzEbA6YdelfxrrHqqkx6HTMu0Y/oW78NhejiNxivI3f89LKoha1b6QPa3aXinw4OIX12aBJ
Z0dTUN15ZnUcGVcJlILkjmxL5lNbzeSuNvRC7ZbG3icM1JtRJnt3uOZMackLCQCwSUbVRnrT9+B9
8/04GN7Fz6aYBI9l5URvkgOSfN5t7KvpxBLaECs+ZpO/bxJ+hbfCMOqc9JSVXuTIjHkkMOFgSdYu
Kg0yT+L2BXxqZ6fDfVq7r0pyYeKpviUaYzy2Ahzo7D4vxKKhoDTJZyMj5NA1zQZ7kWIJY+jbBv1o
K7BomI08jHGsbYlR3lYD8ifTzxj35achd9eQmvV+iFcjrMVw1qwGiWQp8hP9+M4vBDVPWcAbs9dv
7M+3fk2pn8XGJTFcZqOSYtHr1aaZal58co3GyrupiWEfjKo7Yo2jDh+NeD919WtCitepKpHKs64U
bUuOP6bt0KuGbdombWR3VhVOIsaMjTs58Wl0KNC1u2Ei7i3TvWDFg0SoQ68ftFgwi0DFENlQd4MZ
JyDSntkhRGz+rhXlJ8ttL9La1Tlcd8huJvyLo8fjuWCLsrYIslbI54O76BfbwM7SaLxZrJSaDcOY
tnPYg5W93l1S0gMubUk4jfIXEjMSTFzolm1gue2sM7VLCe4THWnUacNcj4ay8RRJISy7WGvcu3Nz
tgsVSSadLhzj4+hfd2Fk1ISsXqZjyofZScu+W5y23hmdlYYuNyLDEjD0feV02zG1uo1ZMVt3aM36
Ya1uhLyKbAfepBQxL/5llSQCxnNWkVC9BC0n2FXqSxCcXd0NsRqiYZ7b7VAxTh+ZIK48yjkCJUIW
zKeurL635LRsPWOiMIoz2mH2pt54O7XerT301tYW9cGF/xotK5SSIr1NpFoOpkjecBvWUZoxefQK
s41mqRFngHYttatfsSTnrBgyRs0TY2BpLGdAzRfspjFKYLQCwqvnrSan8bwqKjAEredZX1K0KDJY
+6a/80zephOxK6yASWqwRhGmjjSjJKNEW1uXMVRFjFtfT/OF9d18qSr7Uetc2kYbVIbjVLe//7Fo
RX6b7PpillvE8w3H+7rh6dMfEs9tbpthfWPzUV7IoIDSJks7KrSs21hM7PvW1HapAO0If0TiRMMO
gNeQ1WBCGU9fwJpx9Z5Ic2TNUzdaOHT+Rst6cnJHfYmuiW+4OQK7BJ6USTKVYEPHYc3LCDPBzwYk
CxYCQUUUV7xNue2u6sipIvjO91lHtZDkA7Mu9QMry41wy51fK/NAIRU2ciaK2lJpEGttE3HNzSBn
PCcG+xk+JNH9k3hM+iQq69Y8siMyntsPq2vrreWALla6SLZY5zrDO9ZFzxo8ny9Ntp4KnzRBzZIu
r7vVuNMW+a3E1E7J5kYLyPeT4OBb4454YPe6yJ7sbqM5r9zrvJu8dm+QnkZWBE5PNARhsZnM+mHW
vCXQybkI9ZqXYtygtyybnG+qEjuz8H9pnR9S5u/GerjgYbHPsXk/MvzbzSnjX/xYkDRF3O4sM2fi
1Vh0TtXyjVrtvHaUy2bb/uQDQJIU2X5aVHuY8uElY9B+zLIq8MhF2YwTsi7SBLMgsWZ4HlZjHhGB
HXOlblJb9EFWmgYlTxXFhs8bDfsINWBzGkxfbbs6Z5aR8WsZ/YCiP4OwpwNd77Oy+mXwLgiSThqb
cr521cWJmdqD1Ujy+rrh7KX6iuvV+saeIEy0jAiEkobVm5wXZ5Y1pjEyrfrkMXElMVBtbURTuxwd
S0xBX/dbulCMje5LWi5MiUZL0PJxohLGEZiZ/jSp2Ngmlv+GXnjbJP68TbNaMObiw/RVtkbEuXNS
VTliBCNKFRw5ooj8bd/1GPvYA4nCXfeEa9yWEomnDveeQT7CI6tkQOybCaew+ZGMwFN7in/pNe6m
rJ03nbsuWKhJQ1cOxG2w+umqciDBKz1oqcGmtFHvrvtULFD0ElGt+ArEUUr/3i2GeQdmpmR7Em8G
P764YK4ZwP8/ks5ryVXlCsNPRBU53ApQlibHG2r2BHJqmiY8vT8dX9hln7BHI4nutf6oL6Eo+XKl
TO1a0TyRPRrfsh0NM3hEcBK2deBdh/HXaoMfn1SKzUclsO0W/qXuGA2YHS7kwlz1NgNAaaAoKk4W
FoY4KOyz0NY3PjySkOfp3VzzR1E6bJVAhpuFRJTNxORHm3tYT+tRl/1j08Hr1/B5NP7Ah/blq7Dq
I3dKcFxUsS2t9p1197nIqUtf7MzcdKK44Ct61N1UPVQdtKzZ7CZsOBvNG5abUY8e9sL3YniwcZNW
bPNNa7AOSj8ijYSrunmjnP23mKvr0JssZ2aGeL0E6bbauNMMIxpmXk+u2vwspBfErXfHq+9otwcI
3HteSjLi7YCGIzzDR2XxYC/epsjEmzvhlPXt/JzB/jgDk2OvoeNqV+dFpObGhKg7KQZ08nauKndO
ZlaoJ0vm98n0UIh5CcEP8Q5164sqoYhUvzwMXFsiQ/A11FXYJX0RtsW5gbvdNN6o8YOmM3FoeL5H
AHRziF2XH2jJCUy86j6mznwjlg2kyvN/xJIQt2aOR5tQtVgCyKmmn45Lrr9O5EDxpzv36IjSmEif
UzoyTyRe8lxjYpOKaP6mMsZtJvJdZf399/J49rtNwcHEvRzcjw3SirWrgmdYJFz6romOhxhezZl4
7/KnPs2drfQell5uNVo0iZkFLfCn4mu1VpaSRjvpmrVue8uHfrQ7fVeWHtmqCoLJTfYkWBHX8pxi
KYmzxIQraXfuaroxigx2ZXxOafWtz8VXQsDBu14dGXrJHSNHALMNT5XB1owWwccYv3p5pND/SfOD
q90LB0/9JVUgTwQqM8D5D4sOjGf1p2ni4aGFXoaKD3eee/av7oWsPBOFW0PAseM0O9GZLyUUJcS8
6uoLIYEfiU/2U2IWx2x1Do02ghj3YCLVl6H6U+02v2ZeOicxZVGDv/JYVWS8aASFgmOusqtIU3lv
6ErfDvVEOpfIH8GOBiAFHhDSRX6aSjon/tYNEkDkYzdoZn0sPoBd4Qj+pjsTCOLoAvQUxA2u5bHI
Z7Ft3OrX8myxq4nIAakgSvzGL67Gd+dD3VMyds977GxE/TQl6s5WDbDNLSaIHDhmTG/ndsYbEa8v
9OldEiF/swIEzterXwit+9oh0HfqQbbalkG5WhJY/eZJK8w1Whw3rlvrd9Zi/E9Nm6gt0SlsCi0d
tJ3+UFXqlPqu4LIXzyjoXjDgYXcTBMcQWcasQwVY2n4RA9bGltk8g2xuRvKOSxKcItMEaw3Y2dFo
vef188xjCun2zon2qdAUcd8Q9KO1aucM5nUkByYmP/fPMD51g3V/4NzegFYLlE+3SiNNJzXBONpI
nhYTr9YQtz0JTUsfTYMNkTXN71qjLpUzEMBa/RXFTeZHFvxUtmY4JOlb4a9t5LOZAH+Q1RsQC1/1
COZTUVD1TIlB7ZdoQJsWQsnpeWZ1GNriwa/HJ8/Jt6711cNgnOYRW72PAIeS7M0wyXd7YpTv3LLj
AGiQhSkgJYhwJljX89AcAhhDYbM9rAQvi1lFg8F7TYl5TFBZykurNnVZkBO3fuReFiWMefcrk2yl
ZSoiYeK+Lwrj6pjGIWtNssnYwVVKwDICl5447BPGzCAkkU8n/I/eJ7uY9GhJ24knN3mqgwQyyn5X
Siu37ZPSTb6qiNGYznCLIxWZFn3XWmm/qZ3h0TKhpwlSzDiofBI9MrKjNVjrSQbJds2xzuiseqWW
QUt7RFn1uKpmvP/YHnIeMpRoY18jnNG1i6PoTneKjO3LtCNL4h2dGBFJPjlTGaGgc9dHt6/4cvBp
sli9Khs9URXU6tx1xIBbPpzLSozkxslQzKUNgiBzM3oZ3nN0L3HWBKFbwuFpOXFoCHI5RJrSj4ZV
gR7iVt74SYCyoP8AQdhxrVoxzDxPU7kO0brWX0ni7p2bjKcNXovu6JHBtjeel8ooo0FaVAdnpA/p
bb7H3rHuvMJ8alr9BEIbKn3+6nQT2dJQfsoZAUQ2M4qT6QJ3orSnbr0lso3j0W+rr3YWDBxu/eL0
43PDYRL3hcVrMe3fytYJPeqRecv80zJklGN+3xm1aJF+mjvbXvhch/RBqepVdG4RzWk/b0o3RwLo
j+cc3f6SaiB3CLwy4UfCXV7oAmEVcVdxsB0S1MuUgAIQ/o5y4jm4dxJO2IDgqJOpTN5QJaOuy59l
NmzNUlxAf/jOqyK2cNW2nm+D5DljDIhRby2/ONjcckTPqLu+kFcu9hNObwAaDy54Jf6UK0OEwdj/
LnZQbAazvkgDMYwjSXfv+64Ls1ly5JSMxG7w2WfQdrmXl4jI5hcxBXTgOleNSswd0neeiSqvNs0Q
EDDCMWEmJcVzbM/bPBOcBjpzfValoSbGIVxKRHuSWLIU4I4n+K1y9p2LSGIZpcOQ1WyHxv6bkOMV
i3qyJTfPupQwxvLFshZSxz10hGAEGEqAjm+CQiu8/QeGS2xMJ1DHhiMiCYxvHStTrwbUgS4am4Ir
AQWl9+T09GhbbkECpPjxZXLq3cDZDzPfnvrsMY5z3/X3CttfpONNLpDfPOWVceWujGizp00WDDtj
p6rr4mKt/ns2GW8auhBGwYoRoftnzuyVEtKxJ5aQ698955PIt1x/TKsXFDBtiHX2JMZyPhrzkQdW
hUHBx6lpt2w6xcluJO6nSZRzYR9MQrhTtuM8eTA9iSDMA/DsNA1Qw3u1tQ6OYMgeKgdMeTFTZs3n
rl+vXaGdSHyJuiK4jov1aBcJ+o0+2WrZ7d4avXNWlRh6qUif4cerATfraHM3khOHDiRPQrNvkKmI
nwo54SbBsRZ2DWfJiEl2q3UZi3bgydhzk9C10l9MIZj6LTnEld+9FHZG/RIwaui3Mt3lIN8m7wqX
Wcdj7makt5Y7cCErNqvsG3m5yyzf91tfoxSz0fwfR0M+b2leNOf8dB7q/GCav15pMGA1o7n5IlnU
OvRqRzSgCPPku2FQ9kXLuK+7RN41cd/6VDfbjhZ3RR11agDlQ26s40ojgXEldxWMVAVA+3pTnqQ2
8FdotSZyX1JXNfKK7Kp6slMHlKkyWFtrO1oavePlDSddiime+T6UPfR7du2723WabJtkgmHWh6u9
EtzY1fOnspa7oLX3uUfcXjJeTJX+YJp3Yf51zNMp1EAOboRN4FN56tMeIHG8+qViPLm9JVNUVnY8
rPbzMrTImLzSoiu0RlaXevdi8BDaaZA/rj1yOOoXu2ADbxKFVdhQW6sIfoj53aa9yVCJtq9tQY0G
24XYoqxycN6zDotZ3yWk+xPhnto70LD0FlcfEfX+zHAdz0H36WTlvWexmlZL8F1MfP31eqAxFW07
gmoSVerlLjXXF7S1yyZr6ucFSWc/apHjESwJX2YRXcV3rQFa76rItufd6JhtOACrelofMS6/K4Zx
QMiJz9TYIEJxt6OjN2EDdL51FOFwfBvxzp0NV1xaUiIh8tJ3HYt/p1k/xgDzZxRQlHqQUoXlPHft
9GSNM5eFGkNCtH+kUp89ectcqCdXIy8RoTBQTCiFACFXTrSa5mtid/Rjo5QXZfpAuLK2SSn62jTK
GjY1aqqlAjRcgXMaZ6HSehHrvnD5nT1knUNa3o00D2B1lc9LCfjpYFu4TevSF2Smtg4oFnomJ3Ve
bOojXKOM+9r5Ngu45pHiArde7t2Ga5vY3jqsCsmtWFKpYM/pg0a8fYwG544JTOPy6l770QVRHuc3
kVnfViXf+hIThKl10yYLAta44Va0DQOHkxOo0cwvaZm1kFTrdciSgt114RakGkFUPa6MZCLi2WMg
wSO69fTq7NTufjSRAxeQzefkxrrhgenc6gDhw3nB/XVYzOytgVXd9GLczmjYegtRvt26P2UA+qVJ
/pJGA5SfCeNaBArzhpzfh/WMeStHWScfJqIoCSDwOJVA7pbewtPjdBc5U05LOEUotlnuWHgWki40
U4+ztywjrHtbh3BaZEwkIGIUeCciibTZkobbsaEkAYnUxsyMbePr81Z2AH2uvZvW/k0Js4lqNFfZ
DX8rlb/ssG+GKoGfWF75vL2NlZhupLwMF1HafNuFY+0sl7CcBan41jeac6eNJ9tNXOao4oj2/Drn
aHITm4UTv76V+P7WoZ0tQSLQ03HSSZ3qsmXfWOiYpVrOMNwNXzjxZBnmTSZrMDNTwzC2pQjxiimU
KJSQicqI59Tm9az8cE5GoyS+fOZzCLWVt9V2Vz8qebbpoiWvYOhVvCzKizJn3WbNm59Z865dEJU4
RsLYiN5OL5tPswm8qGV45cWiUjFUHo/1TXmCrrD18BokgXrR6j8yo82t7ulvdWvHVdsFm6Qt0m26
9AdZlJTU5NpVDdaT0JOXev3PlNPPzJTqbxnt17YH9QyE+COvLyTh2n5nrQ5dQSiUxUI6gyjsSZ7e
A8jzhpVIyRogkc3ad39jinTCJAjZXG3IA0Afg7RiOGcRG5RiHhIdWWpHeGRkTNlyrNbqn6uql7o2
CfXQp6N4aZ81hUNDKwiMaW6wTdrNSOtEErIbk9ngIfTLU4U8XCF4V9P8aLaiOxfzRzUua5TC3G36
1fiQplgjVrsydFb/H6nE6HcxiW1LJ4HXIZKbT4ZWl0GYWzGZd2vGZ9xL+9fWieCFeZq31pyzB1OG
qDkSY+2Mq7Ndn1BuVpi6IkC1G4OeILpILGKcYYBcgMs+d/5WjYmWeGqTSahF0WlGFFSMUTcm20GN
fzU8z74k3wUhyZu0mGhx9B7VwEFpkB8TenpxtCBxHhmBvzFXpBvNIT0GSQdpJYOGhK7KQAbJejcs
aspdEsqDD60sv0vekHHWKLwzLP7AHMxwGslwW6S1X1LuHGLzx+0yBi9wDkd9eiqmyeBMZJ3QmvdW
2tom01cR1nmJh3+6l+ZqEZqAyHkAN9q22OJMckXjfEwJfxtakohJWC06csAFNqq8qaF2lMfZUh/0
NQDJnsRLXhN5DggRSReOr2fJzLXPWo9yfSXZxRPLTqtkpFlQT2a3HoR0bNZc/d0r1Tu7L/qcPqlD
DaHBngTym4FFADv0h6Ra8dkghKe3ov/MiubDpfyGOiKk4UZRvY1650ZunXaAnJrGLMNlMFn9gYjd
NzNpUM81Ln+usSMLicnfzZqosR5yu7y9YfZrNS//WBsRvg6dv+UtP2tAXifdsv/Y5LZugB5OQkpN
9lmJWuxy2SKwcmKKrc5utv5NLq6NwKnfqgYIFvfRC9EIxEmPBE55tQ02Z5BUUjxJ5cI5IXsjroKZ
mEwHR6ZgKEROxSN/aOTqTUpEbTNxZJjvDdyobbH4jrp4Sdrxfc2ys+fMZYSNb4eS6j0x2g8nGRLC
I7WwQ4doYTUNVzyOcTMMU5RrWZxZX6ZZL/tsNT+n0XmcCGG+KUD5+QazJcUN0Tov+yTTH3NfOodu
nsHxaFWHF9xgcdFJ6MkivRvu9JaCJaOHH3JWnrC09Up0WGVx7PT52WiQkRqJ8erlIhwkv/7sYpuC
gXgGPd11A7S1pvpkkyvnkHX1Ll/GeuPPSG+sVIijZ7Uvbjnsib+o4rkKEB2clGVesLj2Ox6OJVob
F6bUKo/C6ONhgstwjcgkKB4RG4uwRtBet/5U1e2pwgnSVjlzajLKvTSnzyp9Jovp2/YHjDNKFiGG
3aOtg5dliIfOo14nt3sgxSs0XInhzdC8bmGq2u0slh9iJiWCXM6o8SQs56IXWoUVBqTIyMitoqcO
gmTR87i3eNfhkNwoaNpfRS7iMy31Ilp7UAHPVlC6uYc0dVp3PRHLuKSZimfxOY8DjtYWGHBMtOkW
S7qEnWNw4/l8RUn5fGn88RJEo84IOyWjf7DJ0zkRTHwukzU5WSN+T+LKCW/SN70dVHtjbofQ7uV6
tmhVbwltIuPc+vH8yd+vZXZRKZy9aAMnHoGJycaZoZK0BuoSNxnOo3ViM/a/J/oNYrfULz7cySYj
zy90ZgCCfkq5VLl+d06aEjU/1iSTStKb55pIvd676FlGKUOhM7xlSj+hHNvrJbKAJagPi+b8Ggkj
U2VzPucWm7SsNgiJshiUVMBNoOsu69QOg74idADHUNZpLFipCFev7XaJaWkMG/ZmREN3X1nOh5Pf
sL36Kjt0y15nvyOi/EthpmGbOLVVjf0JOnU3kLICzoyiTHjGtksRZIAbaeMq9u28bgnvcM54NB/7
23CIiuNzaunpIFnz1ipan7rHcRzSQ337ujilfi0lF15pMBTak1bHVEIgpAyMaCKZ4Ij58JLYXDf5
CoqU2+HNr9sub2WqDeGoKjjZJX9vK6vZrfOMxqvXL52uxCZIPT614IEJAh8taSOj4D725gJvR43X
sCVI32sU4FZzYBJnQxjmr8YuQq9Aig7+eEwG5xnHkx3bVf2QetO7rOGygNIoXrAl92wtItEEW/pJ
EP3qNHSYwwCY8tw5V0J1XketY4XzU9zb0LxWc60WfOLov9lVNGjqmYizDefHe2aaRHVAQzbI/yPd
365l/jFMmHzmme848o/krpTiJeuCB1W6TjRaNX6zS+/5l6H8pzpcJA6KBjnUdx1lbbh4MVf7uh71
qgyOCAc4OopDLXnD84rEdVT+QAoLJOaUibDtbJBed9owmikAM59Zyd3m806a9h4NFMFg7nLXpOzd
2Rr8GwxgQUIDckAZOsSy7KnhgYiawqwBhtL9MLV2hOSSSjSQfWfVcWLk3uMil/cAIWxI3C11c2YT
T7K/ICvHyJwHTP6rCQhpJicE+Ho8NBY9mROPv+5hQ+2QKFfZP8L9b31ZFiH2OR8dAlnanT1xx6j4
21hZdcjlG1nxhOpbIC3s9Dcm9qPOsV1n5GMWcvxW6GlLbWJC9j6IWP8Ouo4Y49rYL033rRN2vkHO
5DCCVL9zYBBcctMotU1J/hfprKbamWsSS7sg6Bjsd+CxBBVU98Nez7R6k/fjS9rX5CCyZ1nqTmO1
c2bvzkyHw8SOeBOuP3B5PdSJi2c622ZSooBnKmY1pshh4/SkOTtmumsa7PJy/SAaiC8HvxzLyPPk
5NeqM4lycrU31zy0HbxsYiN5aa36r8xXpC3jclFDIE6GNX8rozwMaK9AmuXvXBXMRBa401p9Yw2p
45IFMmxqSHzbqI+FM7pkMAUqHkfe2/miIV/nRwduGNDrMLNeN7UP4KnVSdR4TyweLhQnCRXuih+M
brbCMZwQYQa40M0cwJGdz87e6WGgqrq5o1b+vpodfe8NP7hsE37dYsIJoo/vZEoghNG5/Tj7Eefx
D+mEwk9D9qTpzMyCI84rJ4qCR1whFsCVWtJosSl187R/1VK/azXwQZ7Pz31AIrXufOa299igkYdQ
RF9fL7/1yArtVCc3OVKZXVNFQ38flK6PEX/T69mHDa+4MUeBx8jG+ZdZp7RIY3beD/or70fXJVIw
OCxu+rMurMcgsU5TizApixN9mqGYy0erzWRMZyDLd5Vu3Onedftjgr9nc/vqgJhNuypAumbxPQY3
jWZNevGME2QzjPNtWUx65NLLj92bOuos1LdZfpJpJyJI4zR0538g3Jt+LF9RlJXQDPnfmDXwHSsi
Yyc7iBRh7ZLf4W2F8Qb2ozcmgCfg2kFjuyBEt/2dXnuPEmXu1jKJDuxvChAEoGa6GptpoThC1T9T
UuFMqBvoZzsT6Aq2uD6M6Z17YyMDCc6PTyGzp36ro5gHVv/Dv/1naLvO0pHCujcJnXNJEEBulrn5
xGf0MLvg5AmSmKl97hPXDTPrxksJPCu95pVoUvEGE97PjdgOv62YjAhxy15nTIzMOVtIlKUtSRTL
Y3/AiaeIFl0RcQXGk5V2L9WXcrs0bFsQUGfgGFPCwXMMJFUt3tVI6VBarORhWZr3fk3u+BapiPW1
jjuW0DHomzAwmXdV2uMyoAqjM+Fzp1XSv4HOAGSTctAcacR8k35kRntwde+3nJE6dooTlDqdbTX6
21suCKbanuV5pD3Kyb5yueJn8hcVNtPDFIgsYhq59q32Mffub5CXBAS0RomJYoykqT8Id8XM241R
79pbkfF2rFhx0t4ATZrGeBpQha8mlQQ86fYDmoAHGikpGeRRXTKOUaNvD76crzMmRT6qoLmwAiqo
DwKZsADPI5w0+6ftTT+J07NQjMLn175oNCbMQ1Jus3nF/tfd63QRIIYHDCqC95z699OMGr0YICCl
YE/Uv6Rb/mY+hNdsb3WDXMn1a8FhNZoXznpvq8gkYHN1MnzJgpuI72DQ84RX1hSQieajWnMXYgW+
C6DDzdJnr5hbwSdh4G8/2nPN167xzpMzePHCaRDOaXA/kQ6I9OrgZawEWUAYqjEEJ262DNNV9s/y
sR8QL5JaCH84EU5DWXdbp4LNNScZO6LZy0G/jq6F1a158QgvRb4+4HkBBIciBMUe0Ih6uvxXsHPi
MnnxdHL5hGO+kvhJM6mUER0ic8wHsuK83ArJb8l6t8dXvOH3nmKnVBc0Nv3/E1EGZy9G6H/bL4n4
6186ZdCxjoeFuXJ+I1aX98JfDSQGYd0zK6hJPvhDl8X2LTGE9h+s3w3riy9zPZpc5Beljc8vxeFe
BzGCIkhD231ordmJ2qyjT4iKKgaa4L0GcNv4TkHTZLGDvs93aFOJ68BnijDKDH2ElwuLeK2hnDcb
TD0NSRBuezG7/K9sl19k+9faxuSTViGK8eEq1fhYDcWd37gMWrjmKC/B5GQa9cbGz41c6fa4I1ye
8m3nVaylluxjfj1MJw6CNKuFs18u/RIcfb3udgA6RLlvEqpVkzb9XRJ4YS+dX+08i1qBf7FGNTAt
xY7j6L6yCUX11RVVfYT28S7XBO1n3i5t64qeNQ86zuL1Dwy0rC9UKlkE96hyb2kd0vOhdeLBwyrS
lw0iYecLVkeSnGRCvk2ViD2kSPlSyKhf2mCvTIYWsiDxgRkJsZw5DhnXIQe4rjX6eE2P2JVm0zUW
mZ+mU8RZ/6Pc9cuHs6aJ5NewTLFh7UEg5BAx5vc8GySTMewJvByLl4VikllMakjg8WEYyHUjtvea
YC7WgM6xfw1ZIgEu3Hd3wUiL8k7sdCyM1xatu1t5iuvWL+KF5PRaS4ODlTZwxBWyoGVYk0M1ltce
C2wEa3YeOLpSQ6svbWci4nL97DgJWz1mFVZcDaqBbTCItV4fdmSHHLqe7IKg64NoGcg5ckbtdZ1q
oM2+fpO1Wl8shD0cGXVOD4/WmbR6A6NtzUG+5UVx1PI6eQ9OPvkOu3JM7ONy9KuofBKWJb6qwr/P
x7o4Jf8UaRc4lrGGIpcxDpMD3WxrdzNRxl2tISZqkirG2LNFpZWexz4IJREGR3twDOQhmRE3TnFt
x5q+XTaXXYbXljiat2wkR5k33mJM1+4sB6TbaJu71CJ+zh9VFhL4X++AlNZSwHrl3EDVikYim3WU
rK5FEm+KOtwwugPu9H9o9gNek/PCrk6iDFRz2es179ho0w31YBhOd04xh0UjsfUEpvnFyXGrZ0kL
NAm/zKxteUenAv9nnh9F00zPFGtQ7bOi+yHiFKl+7g4nL3MvOpvPGeFV2DqpdqkCZh6gU+skehnN
3fjPIil6TrCg+TWIvlC1fhUmAyiCJy7FFGM+HoYyRGa8XkydlUJbl5dxerhF2JSF/bYSB/wERIBF
eQrOdV/zbbe1HQ7TPBIetihNlvMug4GeTXMNF1nLc2vY3ym9jnvNKmk9bBP73KIA2tS+fW8JUlPe
MjcdHiBTsrg3KxVTt0HGy6hXTxmS+aZ0MCXkQfM4sxb3FdEWjuEGJ3OGS/X6mbdgGLJTa9ScpNNz
zhZzV62efcXEcNTG4HnlMTytQG2VkewrmGzShdFEjwk6Y9yV473AX4w1DOIKY9JXUdAG5KiZUF2K
vqYaic8t6JL0IUopBwAT5N+QLbZ1dSurZwwB20IDdEVSkYBAJd/++On0nA5aII8te+SmHbrgoPtE
aKGeTGnXq+Dd3WG6Nq7znIsmOddGPoRemn2IAnqI5gZ2tpVYrMXz+TMHG1BtQLI5CGc3OAATGUUJ
sJDLO/Ek99QYVqdA0sWdAORo1wl3cFsa085IkF7SXvSt6vVhrPv1XLSc8zKvqaZbLAqaB6ZNYp4y
n6+kqXnLIXVphoG4JXztjwCt/ug2YLsjk+LOaOcaJf78LtqkuHPwq21npxnIRWgrP7Z82sJxz6J5
Nr3+kb0V3NUmgXHQm3/kk9BZ7gf+dbtq+j+Sc5pTQ5JTYTdWSKLQsKuD8RYsHWDuM9/JjXpNTFQg
FNmdJz6L+6ROgCsyo4mW9uZ+8Dlhkzy147Q/89jrE8tduczafdBgyNIHcVJldmUKS65Vcs6JE6Ac
vi9POcM2n6+7xwIbGXr2mUzVUzpiKCLumoQLhx6Vmk4/vWITyfXx1dKFOmXGu1wMaleNaXwrLeIV
Sj3B2gsi7yXsJLopLwS0xg1+4xCFmzy4QcF+1nbHpnXGi5L2/OA0GfMM0V7ZzDguArZMnLNw9d1E
QoMNRdnotjqrjmruhNnHmPzhEQv6Ae3U0QTjtFaj/bzVwXkfnv+N98i+0zVSCUiOM/ZqKso7AMaC
dMrYyUUA6z3zpDbOD2HR/T6wqNVjfn9MnKY5T4huyJDowxpo8zXQOiLgBm2NvLZcds60ene+zheS
DBiDwJl1jpQYfpVtvEG4+wenEm1k+KDsOY2WO1Eg9FpRZHdIXPylS++Qm/3IpDF2plteOrmmd97y
I0xNf9BaI2rGzGL7BWfI2tE4CY1Gh5oReLPWN09X2z4ADv4stVU9zlrKlhYsCmPRhLjZ3Gplil9K
Fs9dQEpLHwwIwjViA7g7uXGOTflbr2WxZ/ArsANqzbVcT+nN0eo7EiEM8++msdLpGhTdqdTUK3SW
2ue+vdOLOjjeKjK5YZOaja0IrWpFckBQo2So6/nK7f5KOW8aYYEAFj/dME0nV88ZiaXv7doEaC+z
tOmOErw/3RXyMjmW/kzCA/6T1QINT839rUrn4JB0tAG6ZF50BRSjVS8HQyO/a9FXg0I5lPROhUEQ
vjRyE+SyNgKYsATUj1RhW3cu7X6Lyh4XqlTxxyAcRc3MSE5Xtk2FW/Z/UBOw7yZINYYUm65INoYJ
5w04dcV8WG99n+xOwgUmChu0l/xGpa5+L9DBcZdJaetn6d8NHlEuJE2RLpo/SE8Fd/99VwwCWw//
OTmd0UGJpb2YA/+DSI0vbqQtiSl+SIemtYX+/mdanFWGNEZqKr3pqFvoKLNsAplvUZYuGfJYi1so
SKsDou+KKXS9cVfzcqQ8hqIzP0LnY7222J9W/SZAIWHzaURUrZT1mC6e+c1o1JmdOtodhTg6WWJE
xPHdXu1g/SIe89aKkI5w+/XvEGDJF4qAIVcY4qFaitd+bTbtqpNTBjMfut34UVjzWzEmOCFb72ny
M+e4rkgT3OkbJeI/4qD0nQHHskHhXsZFZQyHdSr2q1E7R/zKxk5O1sdcCCx9XntkYlijpNOfphGT
n9E77dnzgV6NyZSxb6dv5kxhk9UCIJk1tFWNVcojOgSr1zSETJvDRpbAKGvtFruCRmVyVrrnjB7L
fd8mEjiqFujHluD0339hSo2nlvRlM0itFzEC6JWVys910h67ysQzqKHDqNdExGqmOUDXh46f0rmH
UoOPSwobrak0kTbKYD4q42CiTtknbg59d8tDodfTYj2wLTTEILTk/9cbkOIXtyrQZM75/ThIg0ov
DTjEaN7navJ3tv8jXa4W1CvE5lEzHEzCwVRAs0kPDro0ksLZDrNMz7+3L5v8SVZaR/9F+bGIUbvv
Ow5POmDPo2qe6My7CXNnm86iXMKa3edEp6XZWp5M2Xz7/qwfGiMlQgXcVQ1qPwSEDxSKTDwrBZGn
1Lrd0wW2C0CXr8tg9qjy/PnkSigsW6WnIUN73UujOiqz/+PMHitVvthjm22bmf1E2sFxTo1fO0Bp
D8XkhEnQydiWM3Bre50TX92X6ENxZu/6oICZXvDsklGIqAW5f0pPwT7rnc9EpjVgta5fMuTXlBht
jQrfKx3RZYhgO6sI/ceiFSwk+4nxph1qToijfD7wu1IPonnOPqXhvWkeJAyVJXgUU4Z6mfr9Xa3U
G4F9bAj/I+28luPWsi37KzfOO6qx4XHjVj1kIr2hS9oXBEVR8N7j63tAfbpEpdjM290RFYrSIcVN
JIBt1ppzTH1J4k77zbTR4aBpiU8JVk8OvsLbGnK2DxsOE16VGDdavaW7jMGuDPdJ074ZXfeaxoBC
qSR316i9+7ZuTx372aEo+w5TpTg1eWoQUaOr+6Zrd2GFbp5UqQ7ITKOe4nZbUKZGq1AhsyLq9cq1
WHOx7YuFrgUgCkWpOKYLUxqDJLr8XjauUrxV8x63SdhGKmVfRUKXalg7DqTfBKiRLmvsTdoXnMkb
aQqXkfzXykIpg06N9903DxWyLBA7L37iPqR1Xa60xmo3sU4rUJgG2n8LcHisMvMYNhlXvbnq0YGi
pSoSPHwRYa838jCCdtcpdFulYayqIV3UQ607LQXLYxep10kXaHfA72nHduM+8yq2heMmKUzTsUfR
X9e6lS0VwIgIHJBwmdGLyl7hOJLEwq5Obx50OMq4KOASVSzC5DvLV52MdDcbpnm8JQbXwg/GXsrb
2sJfAoe57jofQUk4kCXaUhUqcbZIrlHuaa5tS0MyHLa9xdYqoIkqepLMI5njbTCwUcUzUuybMMhW
qmBYLRdUXasi3oP18GaAnZIV9ARENL2aXwNLK677CHet6Sl3okHWoYU4H5rADXbQ71g9h0FFjRDJ
OzSNDXBNcd22WbJV05soHbKdJ082rqKZGvj1StaSnmjZtEa4fDJ90ozqCB2WGRsvehbi+QqrLemB
zkCxfUOA5WpMwmTHUZjHRY4fZRNGgB5Fa5D+KXJ4mgLT5sEY0y1HeXlDXJq61JrkNRF6vDd0VWyk
Tqzajg4nyCUakEZPPlGO/wxnZz+LUxQyqr1vGvhyeu0eA5sXD5EHwUr44w4cqCyntL2GdoMYnVwl
doqDFE7BgsNFbb42anBHaahZjn49L2k/HbC03uianJ3YVuKmFXukMYgo8hTRVUoka1/n92lDKpkx
2Mx4wvV3fpZ/DzDFz3oDgkZL5vU+Us0bCgbeNjHkZ7oIVFJlfx8OcXEyFGwDyOKzQe7WsZRsk7bg
KOTlx8EVR6uqjbch2scoWZVopKHsHbSkrnbtWF9jzIYO0SmP1ALXKYWuCI8n9X+AvqWhb3qzuyIE
ZpcV4WYc7GLlseOd4z00OUHsVLqhPCiNspVFuw4V0dwkbFJrU9xVcatvxRBt1IZDjOhUDO++t08i
HXxfyy4j6ZPqxkB6gI+9QabhYt7LbZgIkr1omCPAStnD4ecfqhJJDoe+eq1FayMB2NYb0J4AGftb
PfF4VxPKLqHfnQy3BHNRbbKQXD65FMPB8OQQ93JQcBakdVAUyKJcddhjHV8pEXI1y/CGY6zK7Ubw
AWvoFvEt6bzKShYcfv7hluXKjY1uw0Yk2YfpiBKKrHiaNylZC6G5SRL89smQDHOr8XpK7/E19gZ3
14TNvWxU6t4N2sNA2OJao1S7Jg/qh6xV5iruweOPEpbOWg6LBwq3LITmrvFy+6VpimHm8S8CM9m5
9SQspgO7nEIyITBDLc6hgvcFO8tuKjYDKFigAaUyr1liX+mEUA5xvlXypKQ0DB9Vwx6OJwsgosRm
E490Nw/oG/rlsHeRWrSdlznonFU4ORl56SkMHdezTxqs1btIEgvc4E/IBkCQ4rzalhaYE3NG4IV8
FBLVnc6ylNkwkuPhIghl8uHcbkym+FbbtrEb3Ype9UBJthUFL8AHGhDDQefb2ZF7VJpVolAKKVzi
bfCdPtJORmacBnzZc3/QvG0wHf7lLtvZpQgAE8himWh4p5Uk9xyrL3e20WXEbgffA38bJuTSzVLI
PmYM3S4wK3nDtrVwJiWono6LUddOo90Nd9bAOZlesnFtVpjv3bLZuCiVV43VD0+VHJ2go4sbQ9lh
6am2bgF7lOpfsY4MJig/79u5VqIeY23qkaAJ7MyG7W8pDntYrYB12/genmSBtqVn3UQPQ/IJxYnr
OsGF5ORWcEyK3r+ruqYDAQfqt1IHlMc2Ml2qpd858Yu1LWPpqfQmdZQivKf4j+IuiZuHHLXRgR+x
VvTsBw63aAnQbRIcZP0xTq8oMBcORG5epLAdS6cxZCS4xuQC0WPitzsYA8iRtkMRYIrUJk8A5vGl
PNCeaUf3sYunbL/CB+yf4CRVKv6QTbN/5KDLD8wWfqvVKyXsk5NGS6nzebQymQ83auj2xLmJgtML
YfE0AlbrlOCV4cTyrDo7sAdAzL4qsxpNBsAVBO7t+NIOGpa19jQKYhh96nv7epgQOQNalhBxs0sf
e0GEDuGpQx05KaHY8wbm5NaNPcJje9gIWGm3o4vxEMk5+WxuiZfWvhl8VTzn+bJqjfLFHrsSB4NM
KpuaVS8loC0Lx70poNOEQNvmfgi2yFP7Hl+r0F8wsYNBbK0bmQDrpTKCUeqbgDKVnimEqhgErYvc
eMJ/VkRl8QwIt9noJtyUntgllSMHS605chgokJZbtCUawetXSz27stx9VwgRM+GyUxHojU3sm6ji
4/h6SJP8CmS/fON52pIyytLW3fzkdTWn7kl3VqC7DQszvJWwTKSKG8LkoltbnxD8Kc8Q7He03M2T
SKQHrZEfbUWqrpEwQU/B85NWirmpM5SlwrXDXV4B7/R0ogT1vjiMsSrdTyK4ea1Z7+VgysRHt40T
pjpJZ0IAJ+yauwSPCftRVr0hlI5B4DNJVOG+70KcpojBj5bMsiisEjXfiJ1Mwy0/vumKIuYCZtJz
V+K3DliHgiiDs0R656IENzDHaIHSInSHBwXCCKqoShL+1c8/7MF+cAWaYDqwsqPIZCmxuK4lFK3s
ZCwHtCCdLaQL24gGwpUL2pvsQ3fTdSQW4G4KUTyghpBoAy/yNuo2pBxvLDpQt7wVVEg4PNEuouGe
2QgIaeGvahXeodTwfrScBDfGAH1Gad9RKFV3uQ+nj37T1tMCxdG6vHgmxYCenWWCpasVdoj4nIqu
sbZVMEqAqN8bU4+/BX5AMOyEOjIbtVsbxD0s8yzEvVlJxSKQ8u+UOaptF5E5jnavvfbAFC10TFsr
dCBY/iMlu+fxh8ernwY1kRa9wcvYN03Pe+5HGxFn2o3AQTQLFc1eIThSDgqwpVbL7J1sbVVtUA/0
WfP9qAxrO9CRZVmsoZ6kHny1ftXJgTjRP8PdUgz7YUxtRx2EveFYia22N74NoakuZa+7NTs+NsUo
KBYmGGvNtvlmTAWdMgUAYYXEAugD2DgTFsi8LpL+ujIPqpIUuxaVNGpWdg4+VTbkPvdspN8SnDSr
MmGXCHFB0Im9CgoNkBvoIEcp5SutoCzNpoEuLRGB9Wv9HugdgnIOezdm028MmtOHFjDRTK6uM1+B
pSQZaC8EvKuqCm4gSQxrJU/RAuEG5qB6FIMHFawqOI3oJMkJQFOZb7/rWmrctkzCCMboPiLpmcml
C7qJbedylOv2GChVtxOtf51m4ffYg7s+aBY7FE7MWAQHhAOlvAiRgzq6GmySLKdyH1YswqgC1EKj
g9pbK/SSHWrSmMS+MfGWWdCsia5EgaeG8bD8yeHHz1Xsa9hE9OGwcqJZ2OYWmbSDywEQv+Rt2oT3
utzbJxt5KKX5UmO7XDV08xUZAYVAvAb5En1IT2XNwTA26dOwcZulr1yjhFkzu/pOxd8ohOc/wL6E
uxo5ysxoFP9ELUngrQefKIvoaJm6y7nLT5b43RcNfbifexxLASBAvB5tN3lUd1JZoH6a/h/w3sem
q8L1cjSZ0TsB3FqSWK/kGCRGgyVyK7NtZ9Pg0iXCu9gG6FkUnbZE5IK6tWHXiTI74CiptraqcDvl
DdSE5FZRM2I5tPpKARGKwQ5f66gG60YujvmPNg+/1T28ZFPzERiJcie1A9ZyfpVtarRLqrdrL5eq
J71FSieNKtR/ndk095p02yTpQsma9trvAgmPf4h5HDVOoMLAlMbtqMCgsf3MnIt8dLeZSz230sDR
EAU2br3GxOQ6UvWtrZCaZUk1OMROp7BHeE1LpCZ1n73SQkj3KFSKpURhdB/w2uxCWdaXSlvmt1jQ
N1ZSfKvBs7wVySFiyj/JsnEDcjW46oX74qIE3RB08ShleY1zqa42Ieh+p23hIgRlaVKTgIugl3J1
bIRd3JiK+h0FuzjJbrUhXCRbqmlhLIKstk7t+zDqxtr042AmpPQ+S5vxHtkBzrGsPoxSlC2NavQu
BKyIP7NOTJ2DlkHUvEpMkn2WdcKHJ8myZaVrXcEeWGgTCy6neB+VSuEU9fBojR70aM27xanPrnGs
nkL2w/Nm2qTaGAH2HJrpguexCTQMM2CD6qYVcFWY23+Gd/yPt/4/vffs70ie6l//xd/fspxjhefX
Z3/91yF4K7Mq+1H/1/TP/v1tv/+jf63es+Mr5cEvv+mUJfzv/Ft++7GM/vdv57zWr7/9ZZHWQT3c
NCy7t+9VE9c/fwWuY/rO/+4X/+P95085Dfn7P/96A2VaTz+NmPr0r7+/tPn+z7+ETUrJv6OLpp//
9xena/znX9ev4HD++P7316rmn6raP6boHEqvQlFxWXL7u/f/9RXxD0HSDAolUydnxiAsKs3K2v/n
X9Y/hKkQIAXAApU25s6//qPKmukryj9sg/gUmfgY1irD0vW//vdl/3b7ft3OjwlL4vdwOotwJVO3
bBxOGkVlCHbT1z/k7DCRsEY17bhzGwqrub3q6GI7pvo6IDdSEXfDCb1XcsqpoWo8ZJl7IYH+LHVp
+gW4Qo6mwpIFJPbziMSCOleq96G2M8cIXUa5ymlsAy7oFswzW+Gqi1qJloXt3cFW2kiTTs3VPONC
5s8nnwOYEcKNDLoJMq3Qs7DdyoBBFTS5NlU1UQewFCn+vUWsUTGqW45/2Juh3gRo9gZv5Upi/eFx
+fu+fLwPU+bNr3gXizWc6GzVMAmKNC3Tlqevf7gNhqX4bp00xS7OYcCXySuo4EVZSaevhxFTuNfv
42gGj4455QpburDOxtE88NjCTigMRY8iSYEnNfLC93HFadr1GLmHzi02pgyYNGv+rz9jQ9YVjTts
kgdrazz0v1/kAFa/CfR63ClTWooJZI0GwyLfZQBapDkaK+oOOICzcuEiLf/6yv/4gIn1khVTnT5g
3hz9bGy0UHmsGWG5NwT1I0VwXyf35nDhObo0zFl0VEAD3m9yhqntbwG9Xx/cfW9eiDu+NMhZLBoa
wKrrLfQlHYIwjosjeSZjf/j6AxPTqvPbozJ9YpZu4ldUDJIrz1alWu2zvjZJTOrmrQN0YRbdWE4w
hyM+t9bwZy+8AUKfIoz+GND++ZBopqH9jNb78A6ksiLkyJWLfRGQ0oBHMaG9TKT7KrSkpTUZezhw
qP57QoemjtubPn1qEaLL0ogIEvc3YuJYlq4G1T+CW58rCP9xMc1Tat3gtvWEFEY0lrCu4T/q6QSe
wgKUYCdG61su1LTfqUF8pWcY01Tyv+noGCikfNwbIHHzXFrbWgj91KboRH+rw0ZYIh7Iu5fKomUE
wmIcb7PB2MZiWJtT2iPb24IykEWuOIESFu6eVtCjjmH3sjuFyN7k9VoB2BTIP3QFJLdf7PGlw4l9
LWWxiivxo/DGH26Y37gif+1LcZCJEPRK94lQNMrDOGtUgFTw57Jmo/o3avza07YbfY/OjexQlJ2h
q5pDIK+mlKoS2lg4D4jhNnwLzWS4kCAGKm6279PvyAY5RQEZx9WTKpAaonADjgDeDRu1KlwlI4rx
lqZdOKI9ISlV3JdmvrX9LpsFKlI5qY8eUpkYLuRGiLH7dUSOu1PI0ZUcI+ww88eBPYvJS6H25dNA
7x0RBJgyvKt+1FxV9jcshSfLSqip3lf14JTKc9C/ZYE1z8SPseIxBMmRQgUrmifZs7ctVjuBix8r
6txo7nF9LYwwXGbSSxQ181S+zzprkxoDXYF48/XLoX32cqhMJKqsoqzgLfl9KpOJiJaNQs3JpCFL
hTKHhqLbY8+LVHFR29KySY6Z4j91TfZcANaQqYNo7LT1925KjBfRW1U/6ZQctIQDSRotzQCSUJTN
C3qNA6AG0FWEKKB3TbtVRLfFMhTKXr1AfgCHrblLvQl8OXKTLcWphttEHTfMpiA81aOHp9EYsFmZ
Y3OnVNLt1xd/ljTKMsXMoBKjrFqKaRA2erZn6Etehs5Af4WgZBW47cz1lsFCWpQL2qHYHHxpRhkb
vveFyfWTCcJm2ZqiK3UdZeXZ4pWHhWitrm32Yb2GlUyF9FJC9GeT3m9DnGVA0lLCdiUYonbows6p
4c3bx3YWz7JN5oQ3xoWPcloOzqY8Wu/yzyWJGe9855/EOjYkN2K49IUadlTea8aTBCGoLWsUntXq
6zs3PZVfDXcWImdEtaUNWdjsB0bJNm1AS5tEO7Qn9Mkevh7rz62GkH+7trO7ZXacslotafYEpC9A
mZ1k5WjKwbzHEBzEzyloVGkkch2a/4WRP1kfGVnTZMOy6EufP5/CUkmyMApYtsB8IEWtbL3Bw1jg
6tSnah/+rOIYhcFcMzcaq0Ksi/ugfJZVDGVN9f3Cb/PZU/vxt1F+nyo62QraWCmbPYgEJEPv+h5E
2pz6/ly8BtVzf/CcS4/xzwzXP2/0r0/gbO1G+4+8FsvNnn4V7sJpvUSb478E/bWCvqz0pHXW+dyR
DmVlO6vIgvBh/w4Kqd9p45QEj7lqQC7etg7e2xbtBwUJOFreYBFTZTAJQQBN4eIRnQiNZ53Z5kpm
PSnoOxqpNLMyIpM6yDLMYBNqpIcIlmBWcIdd0cjfLnzCnz7WHK6Ir1dMItDOJuOhYrOcNGmz11b2
G8IW9GgrfYEVvZ6VC5CC82gpoSUEkeBkuwtj/352/zkXEqL7a+yzDZ8bFbo3NjzlNB28BS3P7GF0
/Hmczuo1xp2FfaOhcMaQ/iY70dJ2dOfrX+DTZ/3D+H/sBcu8i6Ks2VNHh35NW2x4lKE0fT3K7+mT
51epymeZwYZIqzrs+ITtjiUr+xYJ6PGvlTZeGOcsxv3Pgc6WFszPOsgyPk6yFRejEyM4nFFaI01q
WBBx5NSreBWGCyqtX1/gpxO/Tt6uBQ7F5sU5GzhSktHmqQVJeYAa+y10CCyaDcv2NV1ALnKsxdfj
KX8cxKbZ8cN4Z7MC5rHOHlupZlYIaTe6M8ra5V3oSMfJS8UuuzgNWCfnGRrheXTlztfqhUvWP9nD
/PYrnE0S/lBx8rd8Fh+tmyeSvBBs3HL1PZUUaCs7I/weeU+p26zVIN/TDFq3WDlEelOyPtUgMEIa
JrCLMxflcSFrT3UbrYDeEdtJTphJj0a8TlvgsbTnA8ZxQLVz3hTHbfE6xcO8Kx6jPsAZgK/TRp5L
Z84KievCmacjU9IwJ0e6fA88PofQJh+rhKL8FQVED1ZqYkwOAhxAbGaH5NLR59Mp+8PNmb7+4SQS
eVohRM/DgMl0b20Fz6F3o21wxM/bY35DGtWFe3FpwLO1Uk6LArF30OxJ4UUnhLwuvvn6gft0nvhw
SWcbG18xewFCqtn7oHP9EYkw7Lno+PUgn04THwY5m4jZLFfIDriMakIsJYiOyaSIw0WkX7hDl67m
bNa1OzeoEpWBBvLcahtEUFPP8/+Hc/ZvL8jZ3CqNOdkcnOf3vgx+vfMp978qbnfh4PvpHvDXh/Zz
H/XhYbPylhQWbZoJ0mdLteayIuEnadcK4gMlfw4Vd/v1XRLWNLn8sT1QqIcoVLvZw59dWGgOZi8V
Rr0nd2cfoHNFgoYJD26kGy+bSkFgsxqwpgbwmMuQEDXJacV7G73lXg2y9VsfoDxMHwrvavCvXQ9C
9KbsQGkZD4N110g/et/67vYnQ39I9KPhmgs32OcVaXyPsn6UQ0411XCDu3AWsEHTgodG/zF42Bxs
+TgUx66ERl7cmkm77JTx4BFRy8nYqbD94EVkG4PXPmt0B2fNoqpPJsu6J4qlUtyTt5uUzdpMfwyF
i9VDLLO02/g2rg2OVk3nrqru0Q+wIGp0a/bNmF1PfMMgPwD4cSzQ+j32lb7bxgOqap08Q48js4mI
3TtwJpl7dPGNpj9ZkF4qvyOc9A5F7cxC7asArFKihwCDehx/s91jr1+rYbCxRvQ90UFB9Gm4YjUY
QMxoHGX6GrrWzKh3YXDrDxGqBRY6683NsNAPmy69Tsz2USJ+p6wpvco9puRiU2DrdcHiaaRkwHrp
u4ZtHF5cdUv3muuTgK+QpA0UwoXu0tMak7sb0981KBJaSDGVCu+ufk/EMdZhXYKEHGKctNKNavY7
3RqX7lA7dIZ+RMkANCE9JFZG/nPoxDihgLhlAmWSTw8fkSBNXZJcwXBHPwpJ2al4ShL3MSACx45v
YpRaEsl8JeF6gYZ2wAfqrEWbIkXo1OkOElkHSAJJTzBl42rp0ftFXCxXPxqotRb6468f+c/ni38/
8ObZ/qWVUs3tRr3eG6w4nfiuW0+a+/z1GJ/P4RbVAKrHAnHU74vG6HU0rzWL91hGNWfgUctvvx5B
/Xx+/TXE2bSX60ZWE6NV7y1dduqSbWb2EhY3mvxUSU+CxdFFWlM/VLG+yNxhRVHIGAdk+Bi0qomQ
Ja1Eka9880mE4C7lfk7MMDzbN6PliWHfr7WnKdZVkW1IT7wIypOf3iZSt+g09X5ExhzT60sy+fHr
6/p816f8uq6z+UjzjTGkolPvq4WKWiW/ro7R1vrevXUos9bInEFIz8nlubTbvHDLfh6jPky9OaI0
GzNUzW5T2Spzf94AjHDSNTiHhwHELGMOF+7hpSHP9pm9VhHOJZjtZVYuRX3Mm8H5+tP8/Fn/94ep
TZP/h4vqOk2r0EzW+7ob5m7/TBnNR/j79SD/h/3yr1HONo/EaQyFMLgO95BvhCO/JwekQPPOaY/9
O83vS+NNv/WfS9av8abP9cNVaVoUYgTk7aqdn9XoubsxF1DYV+jTV8WFJfnSRzh9/cNgnYjINKWR
vrdJd06CNbCmeXNxl/n5/vvXJZ1tyfIRK7FBPAhP37j0CCOIF3hXrtUVWkJtqXaLaSq88MhfurKz
SYqEF6XL6+m2VQ+FCoGqvDaGS02QP3p6FAjZOP26srN5yjSyvIgqRkGxBO15nmy9hbYh5CXbKE59
qC7crrMG+t+nxg/jnc0fStBLtkHHfK9febfMUnekazRkvRMCPOdIjC25cPq5iy9qrnvLolz42+JC
IeDC1KyfrTCNqALyuqYpDLN2oTyJVrmNiNFO09cLb96nb4IqCHYwKEDr561CRS2JxGqpGVaL6gHx
41retAsUa3N/ITnuhefls1qvjQb836OdPaQakJGsxU6zx4u+5NSHLD2gDwT+S3kCaUXx0F54S/30
/3mRZ88p+jTRxCKe6gDjcnRSUu9n5oIkpCVEt6V6Yem+eJVnD6znjR0uEobTVs1DcDSX4xq05Kz+
Yc26DSzipXlhkv70cfnwsZ49sWwUhroj7WEfmtJSskhaU76H7XNNzPCFT/LTQsOvkc6PF6khAozD
3MCpjYdX52Bs1FWzSe4uvoWXRjpb2mI3bwvEsdM9w/q9j7Z46zblka3ihdPf5/PLh2uaXpEP83Mq
u3odRFSJ2mXJtDJvtBkOipm5QoPaLf8bq8/0q/+x+nwYcJrKPwwoZ02UsghQy14Mc3R/jr4zb6MN
fM2rcHXhhn06RX8Y62ylUytEOWrCxWkrvBvz6IUTCoiWBYaWJViSFerX9HDpebz4kZ4teXWqhHE4
PSaka+TtPH7zXkAwg6Gkl9cRzDzznEur7KW3TpzNLeh4g9YeGDPdlyc4uN6a5KYdszU4fzR+31uM
o3P9+uvPd3qzvrqVZzNLALnbR5I/PTveWl1Hq27prxE7X7qN0236apyzKaVKybfxiNv4+TaE18qi
6ef2reFMc5hYRPXcvb10E6l1Xxj0bFoxizHzYXHxsttgIrxur3j1SrW++fE3Ebx6hHbnVOTj8BZ1
/kFqYQt39IGgwe1RRK872sOQFTlOl7kDgGw5lvlMjr5r9G7CbeDnx1Z5g6qBFcWgzgyCS7srSzJ4
C3+dNAFQIogCzyMIpSFbhNFtmpozyGNoc791k4MauXHfDY4awKjgmC9/r8f1kKWbyRSlokAG/E9l
0Fq6gViEpsbJnnxx0C2VAXsehiqEm1pc26ghEcWTw1TujE6+U31llVXti5K0h1SprghAePYIJaiV
KT+KXAE/oCV5JRvqY1rFdwIOi9mV25ww3JiSh2J4mE1pWcjVLkmCXeZicvNwXdJdjrPvln5SUnfW
hR60IWwM9cmvnkb0ASDRskmu2b8GxSZPCo71Oa5iUk6wT1d9dA/FS0yYqR7hOw5j7LLV8BIgAiiq
mI73cJAKalbhkyI95KR6Nc33KnwuytsYDnlihcQOtHOYJ4QQASBu2EZx8LdSmIR6us9Q1Rp07uxI
XoshnVuDIEzQC5BUlgut84B6jN+n2wqTljhfkBet9mabt4QTWcp9E7VOTWHEJbyEfvP1UGYQ4XOy
oACxTFUEsyBbDJDTkGSxMxGEBzI5fA2LnA3bqhZXVj7uvT7ilDi+95kN5sLAGD2i7/1m1x5SRfma
zB8UtsGqN+77BKQvqWPSWGAlaJbkiMwxhM8s6V7rxTIYPLQY9oFt40tduD+iKSBw9Bw9E4cIJ2OS
YRJPuse8ADXa08zSc0AgXpg7hlrtResixCe4D4hwHWZ7xGEOsdbE1CN2hnYk5OoqcvWDlxlrxQfZ
AEmph+OhaSiii3YO5R5LNalLUoW57GUKCQqBwnn2sIoxflIVche2qS17L0aSW+4yjHtQUkl/CSG6
T51itdw29UujU/F2oR6Lnrz3GwjMXBSwxszwbxuCkCsglfi1oxLTAfasZtTnFvgqf8pZQbIftCU6
aRKF83Vrv2OiaUihhlnziI1rcsZAFltL7lqAmx+NU53c5JwdcXGl5a0wJgw2qQn+ISZKQYVf0pRA
W/lo7YmHweFe0oarttGxHgKYRvHVi26dsH9MvkmkASTRN/ybAXARgAeV5eR5tSsKJgiELNhl5eKk
4LHAidzCryyIEaxZBF1uPh02iRnC3PSyvo3x5CKMycDo9OTKlG0MoQK+roUzKpdWsGTXlfpqZY9G
DMXoedSOabymQga5hlQWnL7f7VFeatQzKlPbtLigCXNdw6hel258NTTjgySAG/r5fUeGRFbcjP16
mGJyVVQ5ESUXhF19/sPCGNvCy5d58EW8ksMbPVLASD4CRl4Y4iaNFpESrvvutg6uQbLO6G4cCTta
IJRYem161SIYLxt7DkJ8RugJun/9WrPviaZGRrQwbvN9SjjdPtRA2IbPQ3YM67chbI91PG7Rrx9K
qX3SMI8CVJOXbjPsVfg9M7SPd3GVb5LcX4YgYyCHcj5hTxY9pViMIrA+eD6pKsY8FgRfwETIbULL
7fS5hT/Ql95Oi8t7W9wGE8M7jVdj8d01i22Rld/MRnOyyiL9jFKbIa2K7N5PImCHPzr+ax/3+AmT
ZYaMqcjBwdABwPgEzN7eSYm4s2Nzg1lgHQMS9airxkb9QHrETB9vepOYiGJcKLzIeBCuc8SPoQm0
v3WbnZJBj6+SF9hgc8/19hkAYPBsKyZC3OXHKkcVRRm2NqPHccClV5BilJ8gHRDUN867hqRm8CHD
KWrptgGRJyLnKjcwJfj+Li0auIX1OoaklCaPibiNkTd5MLlrKE6YcBGqz/0Izzjd5YCngLSqSKXJ
exN3O4spqBGrovmhGQRYIvsiI9qyt55pzyr1tspuM2kTjz+yNt5ALVjrw5XKPscbvGsst7W+bPRj
iGMQNrijko9J1sJGlV9di7eZvKE6ZXMCTAppj41DUkb/k8iLRvuWehv8rnocLImDAB2GTTYv5oXy
FlSnJrkJpT2rwExDi9beuhquwOEA23vhw0aNSI61IOKHRblscmlhCl5k4GiNvBy017h1JxDVPG6f
ZeWbCN9MH0ZwGBEKcRgqiwl1Y/L2QUdQXzMFE322cRG4mUIBum+Dwngphh54z3Oe7uGah3W7CsvN
yKrfBk4EdLQW3yvw7zbkQRkJupE/gPFdZSx/TbgrhgePDBdPfwBciC/J26Wmo6YgmrHAFKW/GCrI
rUSdqgFTKJ8pUMcXXQVRnXQYRPQnFQOMp4h55e97KVwkpolRMcKldApSDpJVtqziAsM3Vu9UXWkt
4RC+wV3dlXjuhL+RgD+M4BIruOpGTqCT9z6pVKFpwxbZiNQ7xuBipUlTar+pPN2msldkMqA7pnsS
TYW4TkgLirVDqr6qE4hFQw7IgbJjWi3WQVmfxqmn2QB6hxMSRxuIMryS1bLoeswuJ2RHju2ne4OQ
AOyEprTLZHcb205hbdOhXTBBrerovZyieslUkTCnRCldjuQIPwEtz6uWTxlwdP8JW+xN+hoa1dVh
qSavwKXA4/UO6rzFyAwGjXgv5QSt8paHgbuWLJvibe9APOjxPIqGX7kaHFRxM5wrBzu1HMMztqTj
zmhuzxSpXLWthRnz0JdvfpcuQTc6nVctokBel7m+xXOysao7lh7JVpwhyB38BtA7g5WKGxtyETuf
55JgiJwVwQ8JbcRvGTTHPhvW+P6Jzoxua5NQicbpCZgQcYytueNN952R0HcT42WODq1oCkeVXccy
h5sWDZ7u21D/PEwKWHRMc4dNfGMHwaLslb0QDRQY/GuVO1e1hzZTFsSRvllE2YQGhET7Kaui1eCP
V0jy6H4IH6C9uWp9rZzHxnCAzz0Zze5alfQBvcdCQ/qKwkGw7K8DLttrJWDA8DCzLl34hjo3Wogc
5qpjq6OEzx5drhSIJD6BvTrQ7DA8sCnm5P3E4lnduFXPZT5im51b448AFUQcPLrA3slnnafWdqBn
a9OxHtMX6Nw0se8a0vQ8YPtTRq82YT1J8rD81QTsUcnzKjv50il/OoB+cdr4KTf4cEAdLDcy7IzT
BjmHFvoTdd2v8wV5HoSUH4knvL94vrlw1FDOTvt63SAz7xmxm3eL+Bkc1WrSNCXXxRVupUvX9/lo
3HHDEEgdz4vaBZvcMRS0YsNN85ovk9V4NLi2YpnPu92lotfnJ/Bfg52d9v2oGjTojs0eiyNtq8rx
dLpaUHe+Pon+FDT/edN+jfM/SfuO5chxptsnYgQ9yC1dWZW86w1DLUPvPZ/+P9B37xQH4hQmeja9
aEVUEkBmIpHmHOaljyE6xPF0Uf4VDNwWk4PiO3N3MpzeTh4CO3HKx0i8w0xE+ovsOMLX36dn4eyD
HzDznaxAeO+NoRNtpa0aO8Cim9DfDdEe2eFVwNMa3s4yL/4ewyBJl6Jur7bolBL3Q3vdYJb5Py6N
eeJP4NYAHkSA7rf37k3bzlbyiYjqGJ5UT98m90hDc5K/qzkFTDag2dCUMWDBPLsTNAoomPOn2jkf
ExfoWDthox64GbZVKzjLYXN5SmioACWFHM3SNzQrCiM/YKrPzd3poPA0ZG1VBDNGmNcwDCSBmW00
s1FWJyNsjrke/IbvQoX9NKoFOgLAigJQsrh/0tDs3L4hPQY0hvqqSzA6Q18gU+uNSuIOMxCggZkn
kI6TAVzTIyIquqlgaOnnuExoAjRBS9Uaj9AScPTX2Wh89rz2D4mmaFj7XEphtFWdgQESd1qNTBzY
VfC6za2MZuPa0hYewdjl1XA+7ZWfWcCXMZ38/bIeg8N67QMkoipE1sCPwg7M6HKvJ0FfNkfcf5Y5
vkgJQBANQL1nCPtMt0acjG5wejE18BxF7DtS9YFBFztsnkQJxY4IODwImKVA9GZgJFsl2CraCuho
UY+niOzbmNq1CgQKho/TwkmB1Ko0wfXT4havfTQ/N9jejwoodQKwe1tk4YXkGTPR1ykRN6CSAYaN
uEuiNyQntlOCceux3fTJKQfJYhXcVz4gz76AC7efUwK2a9+RC7xfa+kmmecNHtE3pChe5fgJg/wI
0nUHXbsY6QaYVQDYRbzfe7zlpexO6QFroHdA7gHMSNjMHpreN2F9q9fGYyK+dVPn1YCLUefkDvBg
Nd4nQfBS1rihRVy8qbIFyRtaewW3C97N9FEEEfwwA5kLF38EMoEEAOhFo2/CJr4xZAy1I54Qivyq
FVECaD7bUto2EgHbUYZX7V0NgOS2RFTdpK6KccwBQ0RG+SrI5AogB8Bp+8BDzjaG9xwPbV9q7RnN
E7p6UlJjLyMA0dDx6++VCBPWSFoNoYV+xCsiABE2+oR5oZ+WbGKgBmnIA6XlbPsRqFzNGkiJ5RYN
uuCUQTCK+DEZD2mLhFl0qEDuECiRnQA3zdANR1JeTIAMi+NhBFiwnyPhKA2OFCTA5v8CkJSnY2uK
EeC2EVD7MNOmCuktcAHohlCAfnTXIOIhqUvHUTPomwLWaYLOvk5Udrn4Ek/AJCre1HjwiCC/dM2T
EjaHMnmZ0wdfexgUDKaDvisDjm6nFoCJ1K0kUPY90Luk9KkJwNNnRDY43DcB9LGLY4SgA3IVQO2R
egxFY8K66TmtaasFa7KwJTYfW3Qq8lywJbwlvPyGHDA/Yb13TvJRXPM7sFdz20txzJVgpHOko9mi
QXgEVLU9cGa2/SE5gr3UzjBIkNt/FCIRgCNjhlCRkJFiLnRgWgwGCNubo7AFrr9besEv5QRQpB2w
3H5pnMth1QEvhLGuscbIqDhVzVH0T1WQuRJawRTezN5aiLJcEXMBDYqgRAEQ4Y9lFgP8AgCs5u1l
F7vaebIUwWhFnyRtG4jYNHWTvbUOmA68aC/fwJTt/NTsMm/gDrrxVsVoRhqbc4vx6uaolwefXPfB
J2dNq/f2+WzYUrRfARhjIDgbMLt5HbhOji0IRq3I7R7734DK2jUPAAzY1L+U5MDXQ45maMy7YFQF
oQCfBzRjeOzkQ2aMruZXnBCPqtePm3mxRBooLZ47sdCCt0DAHuYz+EZjgGeh/U3bKYLOi9HXl0Ng
ThIxdYBF/V0SLpvY7zuZWtVk96DL3sAzg8sQj53eBc0zKKs+AansXD7DdR05S2XWRwAc1aoteB5D
Id4SpbcAEc3Zwu/q2s89PMtgXjl+aAj+SKQGTRPN0wzwaEQFLli43PjkW8ahup8rPATqDe8NwFsb
/fvi7OR0UgvFmJqjApgeAQmxOuA1uK7FyUQ+L40e6kIECA5UuQYqCSyAWMXddEV9PW7Q03DPb5FY
XY8iSQYm/BXVUBl7Ri8moOaqtjkCsAkQT+hR5fnB9bvrLIK16HJKwXyaNfQyoVNpOeBibWxeb6Gk
uAGOWbLptpcVcNXAFhIZtTfAZDp14Nc95gnF5LDjtkAi92RGvGuZJ4jR9F5M0FOsQVDrJUi6WrEn
2OJ1sMl2gEZy203khVfBNfeyXI2sF+tjlB+Qkn5OGuyoImHcF0VJE9nErM6QxistH7lKEBC4SiE8
dB3H7uRV97wQzeh/qBc16oI9Vc7RKcEXbQ+fsVdvAS8KTCaP9p6AIUqyjr0bbpHI3KZX011+hRaR
Q40uZOdPWsKAqfX/9VdjjMWUgqhOTFwXerYRhae4/0LvJ8+N0v384WwWQqgaLCxSktVIyzsserAB
geWh07JzBDuyDcu38j3gwrhvZRocXJLIBA9ippOOBAPdZu1l9ERbccrr6BdgbA5A+z8FdnuLhqlX
Xh+YzHEHGhNRoOQX9+C3wHbWRy160wA2qAijAxQhp0k7ryk/9PYXkBNt0eyPQvUEuDKU5wS37XMr
wFRLL+FtoFlEuEnAt9LgYdQB73pIxM1MQo6V876VcV1ZUY19pNb0Wz8680nIeDNGHAE6NcPFsfex
WKZzj82IinvUQUON5z54Ahg/FRJfUhuJug/EbjLmdeXO8b9RCjCKfBCfhVfe1czRK4rZslxSHUkg
vKC+WA1CG0jJAHv6VY5vaXRbACjqshdeD0/PZqMzbgqsoL6kG1heuJu97K69Ka/j6+hKP6Zv5ane
hy7BrAhnT1cjnoVMuuWLM+sik0Qg9W7QZH7IEgxlaXd99nR5YbxjY3xOHeFFiYoHZHR3WnIrG78u
/z5vDYy7CUAeIICPC+4mHMGudR8U1yZvDbxbWWc8jIliThHqOJx4J7zUrzR4Ui1pj0DAqa7LR57i
8faMcSzgzEV3T9LhyhLekuIRZD8cbeMJYLzBFI+tAnAufL8PQAVUepXK511+HOthBzG6mMhB0mAR
rQO2psLq7oDg0bi+a6CKMLkNkOOs7hMY8C5yJtftEwJQAODhLSY+CKoF4kz3sqJI1EFcuCYI40CC
rA0IBUPDA1DfD6f/HSJGs59abky12mO3uGkJ4zokAJNVPnhtj+AicGmz27zVbyJb2RtbGuZcXhnH
BAjjOlpRao1AgTAULTGZ85QDD1bOXy4LoTr3c/dAmopSMvIOLGRL0syiEo14pyh6DfCND9n/QFPU
7dA1IGGQD8Co5JwXNdxLAhkjiHFWcW2OzbFLno36S0K+spWQ8cp4rnd9+84rY4xBr1ujyGUImoov
AeU8M5kAC7O7vH2rGAkE+F7/b//Ysl0qApe6B54bLdttcydw6+3k6Z68bTgVin+4Sc6SGD0HdrWZ
YFS8Oaa75g3FcGOP1pFN6BBX24BzL3uoXgEywjktukkXTktmFF7ThjgFsjI1LrSybmivJe1g5b0o
Vwtpy21kdL1CphVtPzgsULQEz2OBXP28AyVG7JhYXomU8x7N/+Ehc8Jf8t3lM1z3mueNpX9fXJcK
SLcEM8JzVi4G5N3fJ/JnQdRZAlXVhYRYKdDWVeMy64js5EiiRj53vGY9Pj/LYC/MupdzPcIONq5o
i27qGYIVbIB45tHRK4xBqpxt4xiyzFyemtyBl2vCtsUjgMEpYx/Y2fumPDTGw+UDWh21RwkLmDVA
dkMTBLN/4E0FscSY0bVh7MpNgAli0/l+5dR44gsiHLh7VzxUz9XWd3nR1Lp6nIWzG6tJSgd4bGRZ
MEOLucYYCOWX1/cPpn0WwWylUmhziz4suKp9vetvRusBuGNPPYbVFRvdRbepLXgckevX+Fkk44bB
R1akBcgbMRUCkHdwSdiVDXCs3g4egBZ1AvrPzkYjG2+l65f1WSzjlKesAhcAwHjhTzTvijoUtAt5
38Xqywv89kw/Pddfkkzm4RLEVWA0SLkc9StgDfaIgjEfCAg0V8LVPTu6HXsYR9mrgJsvaCHw1Nzw
e8g5u2wyPhucdUWjavgIUlzPwqHVXkx05Gflzu9VztauXncqmhBNEfgXKPb+3cfUQyKTVISahj7K
bvK1Mk+uVHKi8lWbXwhhXKVeC2CWjJFpiA0A6fbAXzeOQmpuAKfrXD6/9bBuIYqx+TATTVWgCkra
fTj2rhYnOzNW7EC4y8D8HVFaGPm6BWgbcGl56cfVc1sIZ2xeLWK1amSkwMOj8g6y8fLDPFSf2ScY
Hr98BLXFjfSIlAdY/DhOlXeKjCcISN9rAYFgSTyNLWp4kDp8cbaWXto/TGOxOtb2ex9drjO2ds5j
r50AWBATO/Z/m/IjHsd2PAJ0Lj3moHJFk9xOV1KOqq6/uxYfwHiBWicgWQmxyngX3EnHyB2tBKOn
6MKiLTNAOuYpE0dv2SxG26mp2eHNf1Rva9QYnPwatOifIkqwx/ZJ2ABPCvTwR982t5e3mieXsf/e
FGNNnLDTIE8bx68JnC1oNhWV68ti1lNW5w1lUxpiN0mVqmJ90z68Ud7RuCa9B3eqXXrJbfZYbtHX
fNW+oVN6IwMDpdnVe7S5BQ7vYKniXFAsNtkR+xEASGmFVs5VO1XTJ3/Y6AVQC7IcybLZjWLOwteL
tIuFMw6piEZiNFSTxpfuTXKy2/HZcKZrhFc0TEXhW3jlFU55i2Qckw7C1z6ml7Whvwxl7kXDq1k8
+fFbZoZ2MP8RrhFZLJHxRcASbhqdxh/TvnnLP1In9MB6/RB9yI5oAaeSYyvrHuh7IleWAVvM2Cao
kYyOtBBnlpINsGVHAD9LkkscH/CNCvxTV/6Sw97P6KCfapS7aUwX3tQP5JAgl/ylvY+4mqdPOkbt
e+AntqOXzkR8Z+7RhgFavtFCyoyz5PX4Sz1/C2OmvhRKspTiSOk0onYEcY4lYTwwPwAbDeX+8bEQ
uI1062p0lkmd9OJNMCTRbMhZiFQCHZID5HzkP9XgqKmHo+4Dqf79sotYLxYu1sjEB7MRyUYcR7hP
7we3vJGswDVyUGQBGdGwRAeUQhgzEi3M5XChuagRXjpqxkhrTAGj6Q5HXaBBKO9vSrQRcVbHE8EY
JVhjmzGgjlbezCjAILDsHHIa95It7PNf+aN6ynjvcZ5Ixi590H0FpILS0CK97MIRAEATwxUngNba
3fZfqCk9okv7yAQHoFJLE4FGk43YHqf8WMbgwtZQ1tOABanbQ5q7IAKwJeDdgKHFzF5TTC1d3ujV
RX8X0k1Ajv8AYRY1YU7FANk/IbqT4w+QhlqXBawiAWAsEKX6/0mgdrOwixRUnE2uwqObKNcbm3YH
Ej8YJO1+8J3aFT3zNr0TvmqwnlqCo3JS5+v5nIV4xv2FcRKIdYEIl5Yj6LA1ONSRzymuee2764/a
syQ2JmnmBPPPCDPxFDKRfKaMnJi7650YQ1CoHyLrEdkhCOtBE2vPiaW8SZoTebxX/HostvgMxveZ
YgrA+++uKs/fEG/4Fbnt83xKHipPba34k1u45ajQj1ilidpRqegbIrJ0hGPmIQDR9sa0o93oVjfV
PbqW59fLWsWTyTg/IKqEmUZ7uSQTnOkEw1uiyFPc1VhvsZH0GxaKCzg2EUxqkNF75ksO0L/XxM0+
/zefjIV96KqNVsHhN+/2Wr2wF3IZ1ydgiE8nMBqUIncNciEiOKoi0EVf3kGeFMbb1W0qNm2B0kIg
027CTxN4oDkkXZbCMz+2IjPhVRCGwfcmxjdA2Noqt8DwsyNH4CCw8zSCcTMgDwPxuA8tVLrYCefJ
EjrN4yxm1V8vTobxJX49KmQaIWPGECuGiezUaVtLOUW7wTH30YvI7S/nrIotzlRSUjVihZLBHKC8
dADm0+UlcbSArbVgvHNA4gha0JIZMHf3YGKwKjTVXpayHtWfN44ts8SyPPZZjGUoVueC1dAlzyEQ
d0Hk7GQ3ACYbLF6em7dxjINAq/XQDgi0j5L+Owkru9V5hTOeoyX0Exb+QZnNBIhw0IbqqzgZT/Jj
ZdM6N0gTA6RoI4f3TuEKZBwDIiIQmoBiGB0bvUNnboBNarf76EZ25G3EBURdjzAXp8a4CCJqGkhv
IC/e1Q/mczFb1a/xd/y7etduK2CwFNdguAI3La/qyRXMxEW1ZAzh3KKMO4DW+Ul00QeX3wsZ+pIt
8wrcAaCnuiXgBD0EjnJzWVUVnkUwfkTLYz+OTcgGhJGrTpu2fGrkTSwDDqDI7TZ5M2OwmIIFO5R1
S261t6DGrQpyDAnoBI1xn1TlE0UBDIfZycKvMD2USvgSAotL+2zRI64YjTuX7ylopgEpOrlKlDgJ
pmD1XHcrOrWnPPVyurm8Kt6iGMcV+UkWGAK8sDFvk0B3Ct3FBCAnlKQ/8iOaPauLwSRo0YRRCQKN
A6YMk1O5YINpxhrb2AGZkjVpT5EBulBMXF5eGk9Z2HZQLUk7ktIMW4NqtZbZ9Wt9H+0Fm6BaHd1I
b/NVehsCEYOzpTxr/Eb0XJj/ILS1mtM9xezoE9p2USqk3QZ0OgD9U/z+9fUz1IAOCmx6Rf1+fy/k
RaYka2UEj4b35bZuWxsz+d6c8FI+/7CfZzmM1WvAJU9aAgNQN4CYAOCzhzFSzNMUW8FuHECCnkqQ
IQNYHGrP0aB/uCfOslnDr7vWyEGQiyLG4AqWmgPmF31Y2FRMmMhWfQUKTZ5M3r4yBm/qNfj9QLkF
rzqDjNMeHyKAvrVW6/YY33eGe9HC9Mqflfe081IZk5yjvC8AT4lE1zvmMWxt2yUucpjImgLgwrdk
0eJq7Pqd+JdIhTFQQHFExqhBg0ZPTrbzO55inuDiUYIiLMCB7eGh5BeC6UX70ysYNPGkgkCG5VNo
UCUFLSqi2XjXOyjZuIkbXus7/Xo6jo/8NtL1NZ7FMZdy3UYA2PXRhi7G09ZvJEctnzkOh7ciqlAL
Q0yz3jdHWoga9l1qVbpFS0/1Qe2swclP8SG9/cOTO6+KsUngYERFBDZY2CQ62mR72BDJ7n+DW+44
ONnrdA88iZaXqFw3jLNQxhgVJEU7pcDJBbO+qcHw3isYhRJl9/J+Uvu6pCCM/VVT0mrTADHg194N
uGc1KfdmXPVFBO5MotkhAo/LInlKwtieDwY2HzQwzTERTCuWfunDx2UB9DzYNRmiTjAkSAgUn1ER
sWhIoGYVMB0lgNsWb0p6XwPoxgQMwGVBq5nOpSRGM8xONgWpzpE+2iOgyGarvsnccQuA/voLRAfe
dF8jG7nhZRl4C2R0I5hUsxdbiAVDt1UT8OB0L32MCtfTf1wfox0FoKV6IYEg2po9nPrgCLgUXbAA
qysFGCAYXVyEwE7PXnjdWquX0XJrGS1pkkKpQw2i6QWvf8/vS7GNJjhL9jDAlVjIlfHe/qsNaaAS
xCCNhlDqB8WXSEqghwzQHAUQTKF0FAHIIqHYLclPSQiohqcWMGLjcBvjuR5FvOoLzQ390NuFdMZ7
Smos1/rQtACOiV/TQbGNotsChc6agRBegyVcBWR12gJjC5gOkv/JOew1z7pcPGM2aHyuQEmAxXch
Rg7GGERa5SvIEjflPDhNsffFI9FeqvwqnW+CfLDqhrMBVMCl9TPW1IMaUZP8AiizwV2voVJ6FxLO
A2M1I4LJYZ2SuGmazsarjWmOI6hSscgR6GCkKe8HEIJp0UOciEc9Mt04JNtEU71W591c9IL/ubyz
aBl/X9xcUdaKNVHTFtfI8NRtxi2NrNI7dcubVVnfx7MgetALQaAGBneqkQDNXoZPL4CvFLwEEyfj
s26gi51ktNWv8rnPgERz1ObQFvy3yHgQ0VwsBZoXjGDOVcuDEnwmYJMz/Lu2bk4BsPSjktdbsK61
RARbpWmq+Ofvi1WrpBLzCH5C3Uyu8Dv1CjvZ9EhtKLb/O7oPN39kJX/JY0ePNJKlE/gF2+OsS8dA
bbZq/Zhq7dbwH5O2d6U52TY9XswyoAXJiwAMiYEHmb1+vudPYHLMJOoHtRMz2Em7a7rBIfUNSQPn
8kJ5QhhtlUjZgsoNxihEoj37rwVGnkEXxblB6en8tInzUhhVBVBSroGJsj1KY37AEK8jRWBeApl5
k93XqDfHU+L64+xdXttqscCQzmIZ3a0A+iiIBkyRFptA2lPeKBHQ6WxaNXgEtLWXnwDbNGX25E0O
CNAP3VZ3L38Db3/p3xdGOqbGRHJQ+B7FHoQJc2z7vmCbBc9KaShwaYMZnzr5o6mEJr1Ggf2USoNd
Invai8fKrC3KMFMlgBmVQJquAf5M2imgG88Ry1bNV+Uj/WMq4MLifRPHZFmuQE3FELxP8E25/yaI
x0wC1anTA9WKFt0K15Qeygzj8KSzTPOlMRLOzvO2hAlq5ADDfJEA80H7tk2y9iocDSttn8Yc+gbB
l895tfNqqWuMgyoycOzKA8QNuuaa9QC8s+FJkbZ6dqgMCgf4rHRg0TDeR4F7+lSPL5w+WxQjpj+O
gwTZE670YgQqmfI56pKX9ppdpr5TooNmSC3wZdnNVDyDu3ILcsZNPxS7y7uw+iEylEhX0Rb/g8q0
HxNTbyK1PdZVYYGUEoRp3KFQngzmXJUoNuWokOGxtvWxfwABpesDmWJLH9fVxwC0SS4KP08kc7ZK
K0hFEmJZYXWt9/di+Hp529Yv2fO+sf3wdQS0TCGX2iP6+TPgODqi22yM3lVfwRFyMwDU0o5vE16k
8q0XP/RmIZa9YTozCZISZXGgiNxH05WeAO+kTOxYE2w9RPvlo6kBX63fEwBiap9Fj5EAYosA6SAY
X8kBsNnMQMZA97mIV2teqe4AONxWuVdkwR6Vpw5YxhrZgILJGgzJGsvJUlNAmiSGk/WlEyYV0Eke
xRjeR2wcU0+dsq5sKQXsrdp7ud5tU/x2CRAYX98LCNIbE92oY+AGmbkLQxm5K82L1XEXAY51UACa
qVomQQNuJdmjEB2yMHdlOMKsa+02xf8hcKmAKajOKUjmGzSPgIM1Q0pxOM7gHSU56v9dAvhR1JQb
xP6GdG/g0Q9cWU3eF+l7q3/6cmCL0w1W4zcBOpmQhhxO8azuBhW0L01iZz5+oFHtWchvC/0pFZ7B
PG3lEXoxmwEdtcC8JLejET/PlScqCviETkWyNbrrYnKSHqS1yu1QIfcniV6KIfEMeIlFU9ljA/hW
APGI6JMAfJ85YFPasniUSeZWmDQwKgEoWo2VKrPTIFKrkeUWCrcSgINZgKIIbK1R/xDHkyUW5SbX
fgtodyNNZWnafQHqW616LqVfINJrLam5l5XXMlIsIM4B4iW7yoPaknsAHBWlN4ih29DG4FS1O/N2
MILforrzAZ86jPJGkn7LEWAw48K5bCKrnU+GIhqyqpgq0djG+bGKuj4boKvVlD4k0T5sr5U8tmMF
6F2pbtVKvcmN92zAmFgCzvaPDAzUEmwpnGdvCGOA44EBOYUmFfONb7RXxP9UgL3dA0QW86DAgJkL
3pWwegEuPpnxVAEQS8Wkgqfyr5p0n2y1gwCsSRsQmoNsZR/SI9I93CwWvel/2PRCKOOrzM6QhqT8
Fjq5of1QbUwvdbKr0p286qHfPOYAPOSEd+v+6yyUTXoOoTTVZQ6hE9K7+pNKh1E1t3NENNtl18PH
tOXlRrgiGd+lq3GSmxNElp1d7oarurOifQK4YysBg6AGsGcbeKTby1rIlcqEy5Ui6hNmblp0Tjqz
g/TIVjpkNnGzneGNj3wE/tXwcbGxVMUW4WOez7VejFglAeZkJL34mmwBmoN3fhxNVegFuBCTqqSN
TSpGuZ++UHYHL69VbOoMQAuSPWFme8srHXN3kgmMtd4wqijCTlau8q54gPg8CCfpBJ35bhwKrrlZ
n9W8iwqGKuAE6TLw0/6+yFkQyyIASMz3DKZypKMwAJbeVx6INXj5h9WIYSGLNf10MrUhhywZb8TQ
Ace44gG29qA6wrytJ7Czgk+Ey66xOhBmLMQyxq9XkdSpNfi+pPf+CLtHgUe3k31xhXryUXETx3Tw
/BD4reKcvWUdANCE2l6Psd5gsvR95tKieYi7xmvplArnLljPxy7iFsYKSz0ocZQIl2oHfGoPJXVw
dgRomvgUbtsNBrdO3ArW6nNiIZOxxHqWFcB54/4ZgIDsZnfGZwDjeCaFk9g0wwN01XBT2+1VgNRh
yTHQVXVaCGfsM9LnBpx8WLBchRjH1Ky8lDmbuuppFiIYe0ybJGl8DfboA/+2llsrrSdrblTOSrhn
x7xU47rAtFoKTWncvoCnSdyqsIFVTRoUA/MTqAHsEISjKjeIX1+gAoImVSUiYcfhxCQRpHYAiRxp
d4RIbqAiwAN94OUbYl1NzlKY5fVCJfptQS0QiL16uEtzGERT2iR9H7lIqrwlMR7N0OI0nFQsqRBz
i0xAzzCIayYcZ8aTwvgypIiyUGsgxZSfEGvH+ScJ7i/vGv2JH0GLfN41xm9NYJKc/QaEdHGzDTTF
FiY05MroWAXwN8C2VT9yLwtcN6i/BLJ99JFUBmSoIFAtb/r6OTM5I1/rJYbzitgZtmlKyxTjl1TN
J5dWnoM9MENB1ZO74m9eJni1TcJYSGMcYgL0Q62NcUSVSzHwaFd1+xxsil1gA1wQusFxFrztY5xh
0M5yKxt0+yrgGqKBAaHCfzsg+gWLiGQKRcMoqITGAJx+d63jbXNZAketTfr3hQSUZPEoKrFnU/Gp
JA9C/iQkhCPjH7zdWc8YdzCX4AftRQiJRMGKjdytzNzRdWU3k/jQqO9jOyHdSrwEcEyRf1cgFwqi
nq0e+F5W8vCd12OuhZow/iLtFQAlSgjzWkfyxh0g2tOr1mqA/G2VJ9ArbcAPMoXef9tnxn1EmhoQ
X4ZHzIbfipqiheuRgBTmshCeQjIOpJ5JbVYahKhIUOhKaOc8ElLOURoirfss9KWTxLxrOxylWLdO
lIbWBP6KoumsDimCDsP2jepvBrG2chAYJ0Nm5/MWA8qeib4eefhv2muwvO1NWet6m2PB4Eg4qOhb
ldEYiUjzT7aV4iCrID8Fztvf11xJGMSr5QFltPk1A0XHbPR/pB1nCYydt30go0kPEsq6cRIRqUvx
Ssoizjq+Y/ufF8xZDGPs89gBwG7qofneZKsAnRhDKw6tHoBnsaVgZonir4F+fq96sZtuikN/1TzU
G9OZNsTxEePxerbXvc/5gxjH0DRlrBX6iPMzPocI2NldYtUjryXxHyz+LIax+EJp/RRdBMhc7sT9
6EQH2mhGp0YrAB8i1OJD1q8XXc5PVhYgH+TShUzow64G8JclmZZoxzfjjiLBGq/Erd7JbfESnmZ3
BMjudeAFfzRTsEwVMbehTwiZ4xZfUOTPqeoJ88fca5aIIU4BSHPA/J2C5x5NDhW5BlcZ7Bi0DWWw
jfx3s9efLlvQuttYbAdjQnIpjFoc4GMa4FY7kehm4BmRvOST0jpODrKFgwmKGnAt8kpPq02Gy31g
bKsoQqBbzBDdewpmraTcMsGrdyXuWhep8pvWNhDlV5Z/x3ssrSr3Ys2MtVVxWac1TdGr1fuM+aq0
bYGavru8szwhjAWhBVgeChNCAtC5heS6zCgLC6dXQV2t5p9f1AqTZiraJpQN+izK5dmJY2VvtsbV
KEe3fho+D4DDrmo0hnfByQRxcq11Nkne0qC1g+jYhxi9BGXjk1wXzwD/BJxv+RDKX2IcutGQbxP/
1de2g/TlB7I7iKDm0G5I+1ucW6tqU/wQ7g1kzKWmPBnio1x1G7B/bMH/hSbpj7zK/yhWWSyVNRtV
RBthhguucYO7yZVRggAJ0e/UEm7B34HkQb7RXi+focrLGzDWUaLzpgF7Fl7VNrH8vXbot9NVscED
+4Cv2Oob0KK52YZs561gpej+pa98UKBQwuU7zS6uexdu7BbGY0m2sS03ABd4zm1eI+m30/pxfyz2
hjGlMM+NtpahBsajupceZiu7SmzAqLzH10BYB8c9xOdufpWDiByJneaZ9wVUwM8PQNShyrpiKjqj
h7mmyj1whfB6Bbtvn3+lXEjBdU0/S2COvxVLkHQPuJHiHXC7N/02RVaj2/0L2KLV1556lsQcuo76
NKk6SBIOYAv6hi3qH7RDjXHhe5Bvuvp7Eluksg0v3Qt8ThXeVjJnSRrSR2MJ8ZihfjD2/XV5HXoq
Jvyro/Zm/P4XQAqrrmqxYMYfikIpNvoIieQ+iGz/VgWkSrQvNon9PnRo/8JVrB64kyy8dTIOUs2b
pJ57qAzIjNLd7HQYn9gCMwzg6AT5SLuH2fAehuvX3WKpTMBhDoLSJ9H35mYzEE+bjQBuPUtW0ew9
2joa3JBM9iW34z0Y6WouGQjzzBiibpL9CoJj7UOXvtIpspLyYRQ057LLWmXHMBYrZJ4aUy+WXYvB
J1rreAFlI27v/a68H7fjLdHAzePGB6Ox242w420u3bsLS2Tn1No2VUJfbPHKR2EwFzp7Kq47/yEw
H2M8Py4vU6Pm/kOYJqmqiMQmemyZZeq1puezjJTjIOVOZeKKrV1zntBa8GGMYFcEl58YPTR6ilAS
7x1xcnJgzRBt+kiCQ12Gz306SSjL9XskrI8J6MhFLd6a4PBqQ+T96sGZx7fE8JI0QQGvdAyxcCVB
tkgB1OVM2rflQz0iSFWuvjnTJvAJVJNVVpMjhI9lTVzwtJbCQywdzRn8H8JXPmpWlT50+aGW7ggm
ZKVqc3lP1gOq856wWe7OH3ojoc+hZkIOWLUzsAchz/2VH6ivDHADxC6S67zs73p6ZyGXcf7guMiC
eoDcdCd/wXncxveC/X0HNlYDFgduooB64AuHrzB3ATEEye8LHP60NzbjrrIxq7EvAPApA0gCV6x7
eWNXbXexPuZCAHNkrgjQ7CP6VgDxYOdp7frRURp4qGTr7mkhifH9kz5CdQjeQ91+svEe2hLUDmKn
3eIu90qLPAH+hLO49TfYQibj/WcTpXZSUj98xAq9IUAfNyQC8BNOGIlb/9CDx/v58pbSH710gozz
l8ZC7OoWJxh3kqUPk1sqVykS7pelrHc9aSrotGRJAgEU4+6lMND1tKpo/DbAIBrbBGSeY24KT9jx
Dm99SWdZjIevTd2I/a5EKK6+N92vwLzrxIizoNU7c7EexusVsSLlUoP1zAlQFHrJDTtenH1ZhMTm
kTQlmyKh/BahYUbwTUOLy+VTWd0oYGuCtQG8XIbCmFNp5Oqgljh7zbzq0vfCfCwSzrtovdK4kMEY
kk7ScCz9mQZROJBX7Rjtg0/gt+OxEG/TW/KaA8+Dz7JB9/+HWi/EMrYUhIBNzAWIFfeK1yFIrV2y
bzc8mIl1j6trEu4mRZFAmonvWCT71Kis/HDA45Litst2aEd73wEy8L620CK1483Vr97sC3GMv/Uz
cx5Ij+eFMoauOL4qZWtL+osW+FZVt/Zl9Vg/O6KpJsp9qq6IzCbGpVYkBfj9aEpihymn5+ZEtul9
6Iy32gYMC0DbdCOv26J78LJkmWrej+NbSGa8UlMkqRqimAQit8Gt7nwDvNhXrX6dfhhP1ZXhNI6w
mVHSbSzt0UxcUIwASQ1PXu9fPANWL53FtzCui2BCoIFPAWTK/ShbaW+XHxTeZyBu46AVC7TgW2So
wFAeebz8yPqVsJDNuLI4p7mBUabjkIMLplZDwyVkfk9+otwRvLdoJeEJXfUKC5n/R9qXNbeNa93+
IlaRBEGCrxwlWfJsJ84Ly44TzvPMX38Xfc7XVmC20LdPqqvykC5tAtjY2ONanGkLJ6VJYoa919E6
pgQvMUju9fHX5RPevjifUj4GM84uDtorBrOkZD3hwVHtAoTrVu7HMAyYpbuvnkQDRJvW9Ewed1GD
eaENWVaNGr+ZA1RHqQRKK5LA3c1qjBj6Cg2AHGAUKVRXHtZXwaatP3HhWnxs6tmmVarUtcWMC7mq
g4qhEckdbOUg+ZgZPfy7YuHZlnGmOy/6XFNkbJl6NzmaXR8SB1Ty/oScCn1aCTD/x9Vx5qYv1V7t
Mmxgsi+v4ysAhyAWXAnIwNJqCaUJ1PzDhz/bS7DAF0ZV4Vp3zuDEBVLemFTH0DiiF5/F1vgYXFUn
EZz6pv3GDKKKyUym6TzouDLXU7gsDEO/w7egVvy51By16nddmbvyEgje978xo5/iuBNMpFJpwhni
1nk94HxcsUPyODzOv8rQLn8gSYZCBuJfams7w1fczDXSK8kRUX78jRX7/AzuYJsJA/LMDFa8T91n
dE0x74LHNsHh0tmanpH4LW1RELxdX0CxW9fA0Unkj5Ti2QFP/aQYZQQLM3nJrQySU5Bxw05fz0+J
hyZUz0TbyiHaZQBfsMFPWcl2JfbpN7Xs7CM4ozAbRlrEDQx4+tzs+2v91zrO3nrLWleZj7nTPPVX
ohSgSOb6uJ4tXA6UXsfJw9SZ06muQNhdykdaidA3yUcnzBdzdLY4Tr1UrKwlIRaXh4HbmLSyUr3x
DFTK8jryM1m3sxRIp1VwVUrU7sBIn5Lk0EV+Ll8FAOgwc9nSBwo+l/gwUx28ksGuM0Yr7mMQa5aW
AcoXHbhcpVL6svqjiDQrmOkddNo2K9VT0boM1mOPmWNhqwuUedG9Gp1IaQEwoAkyWG2hU9nRzAQ8
q/cdfYcTZxvmk9z/qGAw09xn7EqTZE82SosOvWN2kRvMYKKWgfuugNhYPenJdUIBYwEi8C5z6+hJ
l49jO9oSjawODVwzWeykHb0urW1pmEFETiwzABDRDOj9+G6qR3tKSjcGYHjfXOetatEIgNpB5PYD
2scNie26uXSCdr4h5BmHh850v2cj9hAJXIpxnNwvFFxNNu7MKHFHRbWXpsBEWYhmAQA9pxGo01/G
5bYLvndS5+XdTRrfpaR1WMt8Rf0eL5XVzgx1Z8lq6sYdWh2smA0K0/PspiskYTrbM+atKEw88GNa
rA4dglZaZmjuyixqdrtUo/dF1PoxCe2outFkDANJCUZRa9OqtAaZZmkfFsoP4AucZtAjtf1V28X2
iLYFrUudBSNwXQcgkPIJFJs6ARD28L0cD+hg3w9xcUWXNzCSouBh0XFwVQUfmN92ercrzTfVNB1S
/Vrp7EmAaxy9xvWPxhwxPBDbFTvJMeg06WjpBnzvuPPDot+HpX7saHpYDN1i7NhMiZu06A+pJxvd
q36gsO9RCcCjariJM9NjS7Dvm+WZSIvN0sKOK7wC5SlNir2a6m6sTe5SGkBGR3IKySqzkvxKl51K
aby0bW5DycvRVNXJV33cWOboThXekAhDVTdh8WxIN6aOvuOoue5VwyvjzKGl6mRt6bIRY8UNpjYW
Bc2epxZXYZqBY4ahZoo+7LbYR5K5b4PEm4fMo+WViqTHAje3qn+yebYDmcAhvW9g17KIWpLuVzUq
SygbGiUGzWnt1SGqqmhfb9O7hdL7lF2HRenUTLXqqRytAMN8cW16Qw+CjcqPTaDsSDcMis7UDlDa
qGeAXl5Ggxrb6eC7Mxm1QvaUKLqfAPqe5s+sKq5IFVhyVPpJQ6wkvJFU/E/pS6cWcIyRmotxG5bm
qTPvpdCmcuDV5C2sbhTk8WpAQsy1PbIfZkjdlr0l46kCrbw2P5iFcpBBIYuE+AGtqnaJu7VgeqRN
mZ0tNzUBsxDdL1EOROXbGSJr+TCzV5L+TJXnYtL2TeGpfelGgI4tJYvKgCdqAKACR70I4Ge2zBo0
XCmqg5TGxPC4iVayKrhpKoQ0YQNDoqJ7A4BBZqJhKuUm1aN1PhjoK6YDRjA7V8DqujhjhdKx4QVx
gQjsQMfalvXXAAtNWOKGA1qGi/mw8gOr2qkOQo+a4WEwWifRfob97ICEG9fGCqf6McNtjcPgNmfj
yVhQcpeVk1Lca9K3uDStUkU8OYMQplNtYj7PGUP2M7cAYrQzmsahbeHMiWIvM3WMPE9w2YsdtN9r
ourUq4gSuvt5yXdqwnyB27YZap+9AtzrrumzjkQZXgHjYYBlhL2y5FPsslvlm+li65wWEwzpTX6b
48TE6LKbPvGZeC5ULKosWUIZr93a20iH0Q5bxEkY5Cimtdfxl667+YA0YXaKgldCY5HXuhmqnsnn
wkNtprWizf8N0dYMgHIVocu4dj5a+L6JsoTb8y1n8riQUK+yUOo1yGt/r3MbILyCV774xlt204Dr
3LgOYL9K28TIs+alzjqW9KYyT31rgWcsBAfb3n1qmKYJs6LxzO406OLOXD5SBDA6u8wZR/tn7xT3
DSqsvSg0Xdf21eH4SxofNI4dYOvmEBHChDtpGsRpisceMB6N8iJpL+qcCzpat6NU9imQjxrbuW/1
CMtjJ/MnLrsfu+lT/xLcEHd4Kn4J8+mbMeSZPM5drONlVqQU8uSDCh6TEOMOKIgg6rJ1yaMHKPXi
d79EkR4R7SvnMQZtmzdTgH3N0sDOzB+xCvu+qG5NYrsN62utk6yYydaAObA47vfdQO5JAUDw9EcC
Pu02+5mRcU+I5Btl52ZGZ82YIwZMxW6Kw/2SolUb3QhKhJMCAj4mD/yYAruqrl2V3ajhL6rc5XKO
14J6RV05+qK4AAC2Lhuqbbf48yw5bzUoc+DarHmNWZ39nJxkoGikpHAvS9nOdJ8dIWcOB0CJlOiC
ho6mwLaWEZ8bva8rGELV3pj0s2dvcVfB7fqJvKFghdtoFmeyOVuYZLkctx3UZzJvNENDmSuzRjCG
FQCRbHqUIEeMWemqxWKR6O1H4HNzOStIInlM+zUzUZaInaXKBm6aNxWFrUgPMqbYmNIf0vbh8l6r
m6m5s/VythDwKGXRq9jrDL3L3aIhCz9eha1pq9JvGe8QgxYOmPWcGGiIp4daKpy+kw+KRK6NCej1
4ynLX0w4hUX5NCzfKJS0BYpUZGBiowydSKvsqRclN0UfvW7lWXhW4FJJZMJHG4ZP1NtCQ/Nbsi/g
WV3ene2w+3N3+GHhpJONptURAGs+5ld1u/4ROPKLgbYyC9nTE4DjMl+IRi64ZXxX35RFRE4n3DKS
4LaP38kAoEpDxD4mOnmeOcvMSKhkuGfHNAMLbvl9QseaPj6m0bdZeSlJb1EMVEm94pII3ZvGE0EY
mSIcrMngDXLkAcnbWiTM4IdWHd73ZoKAY53/XWd53VyrT2mgeILzEFjZj2zN2cFXjDRyNeKbk+Pi
UQ/AIPZC/e6b4WbW5KLP4lT8oHbu6IYlPV6WLToVzvYRojZRuEAVyOSZQKKqToNoNENgAT78lrPV
xVnbhWR9KgcPMCSgHmpAzytuChKthDNxS7sU01ytJq6QXcn0mrl0NU2QaBVcUX4CMDdbvc5yvIda
btpmdjOaz0PxPpWV82+OxVSBZAS0GnRP/GkKIjT0SrkUous2uCnIW1Iuu8AkAqLD7YP5FMIZSXCz
10FSA+KoJS9B1XtTj+h6BLwHsisFej1JjByc0Qisz6pRX121T6mclVsSSZrrXAJBNhI7Zv9EIO1/
2jwe4TQzmmohISRk6Q+mjZYaHAJN1H79Nx7gX+tgnAdYyGahUxB+ok7xnwIfJuIR1eiAva0OyUFU
ptieB0Kq9L8qwQOZtkYVYUAhQgN6cNKXzguiDpy9oW8OACepfodpagd4MbL6Z5i+KggZL2/q3zwa
n/I5VzBSxlytE8gvjqM7mnbzQN/WiiZyY41FMf9hd5olBhlWL6sL4wxUHCRZV8jY5tb9GEUFap7p
TmtlwwsdkTUU3Ah+wq8dtbpopzUfLU/IcTC3mt7nvnYqCV4EslYGSJIl5M8ub+225frcWc5yxSCh
oYWCyz7UJ2m8reCAhFRUbt9szjxTH86ilOoQ9uWI40vYaCvmYvXov+qWXzWQC2qg8ycYwkrmypNy
0QjT+ssXLjzjzExHSTSSBddRRg4yHu40dLvm6VuO619FojmNTWGmCiYr7CfDxv1pOHuWxVIAZNzj
AoyRMLzRotDNTQCSIHpImQihclNfzqRxJ8cowL7nAdKiTgU8VHqdsZd0aawyve8T3dWRLdSBU3VZ
XTYN6JlQ7iRNTanR15ZgHKoBTUV/arTQvixhUyHPJHAnRoxIXuoYywKq10yRPiyuW1PIvrgayC96
cSaFewhYN8pSM0MjV45TGUAWMCZQwsGNruRdkQgu2fau6QrmdpGQAHkkpxgBmEaVCS93NRxU5QHW
W3As2w+C+Slh/YIzP2ei5tCPJWpq5GatimZO6YenBVQ4K7ka3GwBZYpoQZymZ6GZz1IBcR0Byxfp
bG18vqwGwhVx6k3aMkmTCuaw6GprlHPAjoHGg96k5gPVdiZSlGj5ts3ivcjbg1GCQ3MaXcE3rDK+
asnnrnLaTuLWzEYN36AaNuZ6I/Aj/1pb5tdiM3lOMb8PXLtD6WHuUZh02dbQT9ncPWh0TQoCjBV/
VIJBhrPT9tQH6LMl79rd5XWKTpO/DHmY0RmUY6AQVyyK/oo5FUXi23XPTwXlwz5zjseoDyAjOw7g
g7JRA3rQ0EezQhUX4OZDFajaoZvGRe4DQN7BVSyGedg2LX9tKR8FGlmvp7q6HqcPtDHFUxzyBsSg
fERvd/OseSAaKw6pJ0yOCvaXDwuXPJyrQsL1p3K318a7pj8Q6WeDwK8dY6sKfsI8AFTuPdC/D92N
Cji7CgUtpYaFrRpLXdrb2lDdZDSQP292anOS8hyoYQ/VPAjsyAcRzwWN56PB3mxIntTYogV5CwkV
OLV5lyaM3LXUbgJqaY1u9UZll0ZsS3XppXTYLQqYiprBKRm4JLv0oQsKqwkrNxzD3djKHkXqY5hl
e5pRV1mOCyiD87DzVfaqHdffbJiXgAOpGB/y8ltaS3Y6h1cUlUBsm6XNh8rsUOj6qSLn2LUxQKz1
W6UPbaJkVtwUfoJ0Sp4l3lK8jfH9tAAXUQG8ZnNPOtXqa/AGZ4tVdmhLMeWbdvndIciuwtSeAat1
+R5tv8if+sUZYTSsJkiVYvM0v9kXHtuvPLfqTgiSJNJjzvqOUauSYdWn6fvklI3dP0nX+j67SgdL
eZ6uUcNFofe2FFiJv7HIJtUIM8A5ywcdQ1/qo9TDl6rQm4LBtV1+YC8/073qxd//ASjL1q0xZV0D
97NiKuia/PNJG5WaRf2aKKrhfHeDvWJWT3crpE/6go63O3GLwmaYcy6Ss7lhDorHQflozsik09o5
DqZ6ej/YMtojelfMFby5p+cSOdM7xVOcJgMkAlvSqe/xbj8BpfUmwExN95SdRKWKzTwwNtPAVIQG
8HHeBOq9xops+OgvGt04tOhV6vfe8Nr8KGzRE7b1ep7LWqOrM59ETQNNq0rIMoeHsXzTwtIN0d8j
m4JrJ5LDeVcBQFloMq+pS1lxVLW3qvaW6IbLJtHYukgSd8G1MJm1McLFMwGPYuQ65iQrK6DILYuG
NT4SU7wh/ojKAP/MiMbDj2ZhqRW5jIJaZxj7THpRkIXp9PoQ1d+WsLciLbAMou212kAtHEa5Qt+B
pdWNFRjPQXikA4ozRLOJTHalVF3L+Ww3Exrcx1dzvFJyeQ9FEDweG8qFfnACtnaZYeSG6Zxdmrq0
ImaeDOhtCvz8EHmkvR7syV2xGbJYUAX7ehYQphu4PBTo+ebHzTrTrqEFPQ6o14aj1AJ+p3+QAxP9
KyDBer9s1L+aoT/lcGduVEkXJhLk0PlhGTBIlAuzOZsimAJuRQ2jWf/paDpbitQAfTWel+HoTJ6c
WZU37QZ0oS3wjSwZhIfvIhrL9eb9qVxY05nAdW/PBKoBiBuGYhpgdcybZt/aCH9+rbyn1X13EnmX
GzbuT2mcITfSEMA+JqTNwXAAh5GlGceyr7y6LL2cZIdWeRuzwMZ8qiWPo7UwIPtWi3P5GDfaxv/8
Cs62x1HIJqPGV6yQNk2YfVBykPvaUT05vQclD2b7Yqd//wdThdvbTWWma5TpBo9DwWiqRmqK811J
udBwh8b/CqSWq8TU+Zfb/SmNU1i0eNK5lebhKPtwstepFtTiHxs3uQ8AFun8g07K9QC/qtOnRO7e
L0VqZF2M9XVOh0SOP3jajHHoAswxDFxu+95TbIr4DU/a/7xaTpX7Ms3jsfzYW3RSXkf2Ou1lurVT
7rWjtBdBKH51vYDvxTQMFIKq1PzCsBQi+xEivu+PlDy30r2EvFl5f1lTtwybAu9Kp+jENb6w4SxJ
2Mc5o/1xlh/V+kppAQdTvKP5/d/ciHNBnKL0eRClXQVBo61F9uzqdm/cmoa11vbR4xw/RvCbnZyB
2+iIFiHhXOD6+7zanMvn1CYcRpBnapBfHAsM+M5gIQVXHUYRy339OJ0KYJdc3tmNNPJ6ep9byylL
yXqidDEkrqMj+Wske62NtoBgX/7sVUvPvdyTRjt6EojdVppPsZwBZFNeTmWjr2KrAXRZH0ITB0xv
62qLa+ICefefMIVs7bCqUJ0SDVwS0KY/7Xw6UgwM1uF47L4v8A7c/C7yCrTjMCt9R6/1g3hMYyPO
BzcIQlT0uVCTAXbnT5FsGcdGlbLxaKQe3PZ9/fuj+2hXlkeolmkjwLczd76aXsd35G/EaNebXsjZ
F3xpx0kao697QOlm+3g3Pq3t+hNW3N7Ku1L0kH5N0mC1YFXTEA7hDz+rppZFtaDfcsRDupSW6gLD
1R4O9VE5idMXW1qEhnGTMQN4RkTmDzMOlGBMh/FY0aOU78z41Ob7y5q6pS/gjpMRGshw4vgIL0JT
K7ollOFYEDducjvsB8EV3JKgwTWEl4M1UP4prGsJGIOo94FK4bbLHibt2+UVrJvA2xRNUzXVWG2n
/OFWn3k2bKjqWomH/lijAh+ZsZObGkpTk9PmizMIoevX0OKrODzqxFCAL8Uzl80s0c1xrHu8fKEO
OC2rPiiwJw4iRsA2+yoKU6Ja3NckgyIDjF8xFJ2s6sCpQadnrFdJ1GMeJdz9p6Ld/hOYi82TwkCI
SjRUgWV+KKRmRTMn4dQfp5vJg/d7TA/Dm/yy+LJH3CaFHyGaENg8uzOJ6xednV0VK3ErFQsePm2w
KKZdKmS/BvOhw7OeEVGwsnl0Z9K412epE60h8twfkYzH3R2vAXP+MHxTfigMuCG5l6AoIAhUN98f
YC/8tafc+1NlCOqoihUuP0dXcYabdsLMHjp8sakg19XB0KqI0JE3xm2gMIzoqOavUT8/cRLH0n+f
+eZ78qja/d2S2goSRxWxysNwhXZ4p9RsyYCNDOAfMsVWr+KfkpA2dSO78ueHrG7y2flinoKoRobX
Nznqh8rLT7FNfPPjkoTiIcUtp/t82VxWQDVqtc9lSAt+rK5NfTLvYZvhW0w+2vYFZm2Dwf7PtXG6
a0yJlMYppDFQZO8VMGLO18ou91svBpu83qO3CTMAjvleINEi1Ks1duHMEOwBAVCaTEEIxpeOlRBd
xrQ05mOTqe7KpQLW2WpfqJjNpGi5tkpQ5Snk1azjXUsiT8VgUd3pyGAsv/RquVHzBvwm4z4yxmMh
ZAvdeLcUQ5WRFgX8j2nyKac2n1i4dDM+Tvk9S7Ith7PbywK6lg3b8YcQTrfUKZJJoy/zcelUV0sk
f1Z+0GZ+7grcZnBCXH5ltlQZzGvAFDRQQ6RfnhmzLRe5Tch81EAEMZTFSRmnK5ZXV+FYoKaRWUkG
gCXAA9UmWp2zqT0Zxevlb9g4c4hWQG1mKpqh85RSDW2D2WiU8SirmEdK4ytCCivLQEPanUwwRES9
qDiwtepzkTyrlEQTEsiKOh7NCNxubd85UWQ4pdy4YEu0Wa7+KjDxEKK3TotVv8P4HCtFOfYNbSKg
TzCJCioFZKE5/3JCrSpuZWk+6mbvLmiNlNIHOQwF93kjBkOWm+DnkceiCq+zgwZuaSNpmiOLNceQ
BhCe7zS1Qf+oCINiU5JJjLUujIlA3mGRRzYkSdM1x35ewFZhuGB8sAylskbhnO5qgzgrAfaJT1H8
67O0szykWJR2l7yT44qP1u1WHBbgGiW7BHTk9bfLOvqxT7xI0J1hHpca8I94GJ6sDcwkGcbm2HZv
A0ixjQLw4pR9D9q3XHoGrZGb9GVnrYDdrRTcUhnpAqiQsYRugpHMitVuygB0EvSY6x/Qii354MUT
2I6tBBWAgjBTrFCNEp13qbJYIUGdzfhKdw1Eez/YK75yWPFiYkeMF7OBwQRgIgVwIwZFpwgSmH8+
hBqbGjZVxSoPI9/7ytNtjNMAYXkFEOjsBt5AYx2K1GpF8crG7YFk/Ec0E84jH6+gqD6HmVw1H8D+
ePQxowBcutKe1vk6EGUCuhQN/l7eCosB6pb2nYvmXkgFg+4Rm7HopG2O8bi4hjncy4G+Q9OEXSWS
xaTlNqsia6ww+Zqc0git0E3spQZwDCp53GlF6aIzxGY9psPC5wioS71+H7bdKZbSdyPM3cvKu9G3
vu7U52Zxx5Qb0RSrVd0cJwJQEBDepJX2Ni3NITYmr2Vg2yES6uXrbCRSJpeFb3j5axiDAs3agEX5
yN00qTQMU4+7ilLiCmc3epIvLiVuPCJ/iOGSon3eJnGjDM1xXGZfwhDhshwWcs9SYFWV+o8Yk42X
17UBYYQdPVsYZ79lCkyzsIPEJvzAryucxINfBly1/iNM173ON28nQbFAJPYDKPPM9+wiw4zCEPuJ
EdkeTZluhWtX2hIIxhwAyjXW8lqip08U0gj2l/e9hzgL4jCGWJXKt4OieWwt6g8DcmyIoMbuaWGC
Ky5QHI1zhALdaIK+x3vSgjdPSvrrTOpOzZg6Taq9zVFgD9pVJ8Ts2ZYKwJ4Vq5eYXzBZtKXNqhAW
VDdnRy4e8qXFsG1o5/VjFd7lqFHVjaCpcFMkge9lEqKvZeI/jSgwpYkRmNhaibzVTffI4vBHk4T2
EoNErlBvtUJ6m/FkX9bfTSt2JpXb3rGWO4KKUHMMe7QElaGrLW+XJWx5WZp2JoILXFDzCqVqgYix
ie0wpwd9Sd5CvTZtpoP8D+MFHsCxns2xcuYYg3YF2c9B4Ai+YiOz9cdXcOY6MY0E7LQw1VUBtjAq
dfs8vEsl+mRE2hMGvzt2zRrdnePWL1I9FZiJzXuDFBEylzKSD3wWUdbmKl0MBtMrBW4SNo89ophY
x5i8UThjrJ2G6kmw4C1HDD7f/4nk04ZmF+oA+JGaYzGqfltouyZI7tUlsLvyN8FkEsGUb5S/p3nl
y+NkmWBGm0AVFhp4qJHpGX7/m+/RFBMONUNkx3fhJ3WRQsfxPWiEx8i7eYNBv8LJnBpUMdKTblrh
O8WMP4ZXRYN3mzp+Jpl7FKaAxCXJQ7RqrWNL75EpwqTZStFqeFf/Whv3CCDRY9a6hLXJybyPVdVZ
2hspv6v1wAvT331kujl7juX2tccgv2Bf1xv6xSWlJsqfClURjXL5M2k2SmMxAvghe+339K5cGaEV
A1IciCO6F+IFFLW+bb89ZxK5/dTVZm4ANLK+PQs8zGAderJTzRosdOw3e2aN+8RtZWG6adPZQ9qH
EoTe619/WsgwlLShaxZokPmAMfQGQNNztRNsp0gIZycC0DiHgQnL36O2CQzrOLcyD3RGGPQFFObk
gioO76ow47F++5dTPFsb55sZIfABqhhrm7z6VX7NvMBZRaJNPrEA9SxOsWxeijOBXPAkxWGrBjoE
tm7gq6/dTezmdvRtrRtLa52+AHyIQFVFIjlNbTFcz5QaIqvlmiUhoLSXf/OaIcKF96ExVeeDaYyc
lgkwThtgQtRWA4ZKlf5/j/nA3fuUwDPVqJmmZvoMCVlSgMxwcuZgdvpwfitBQZ1JwHoo2D7UzMi9
rJebankml/MOhpTWc6Qi8IzLh9FQLC3HaLbQ7dmWAja2teaFIJc7oTnKMnVZoPzLZDiozYBScg+0
KIEebBsQYFT+nxjOgHSIXAO8h/Ai75SHWLdmlxwRpDpgS8ocxU527HvnC7sMNw3lmVTOSEtdSabB
gFTjAdu4q30JkOHF65ojFuf+/2aNqKqjrr5mqrkLHZdxXmP+tDlGK3+XRQFsmk6WKsFKhhjUtVbA
58Y3ALTuXNaUrYolVPRTMnezwyVUtbozcLNnuwUwO3gRYcZwu4F1/RJTBz0/a6AQHtFkhYz1cgAg
k+AebuvR5ydwehQOUzPmKdwdo3rJtBs5vjfM58vL3Ko9/LFMTomMboJHRyED4DzfFwfQYndolHgF
r/IjOGHRZQSG68siRaviFChTKVnyAhIHIM5MuzJ+qnWBedlO3XweHo9pHHVmk9MSMpaf6CC+nU9I
fDoyOAac4Zk+RYfl5fKaRNvIMyoMNZijVQwmYqC01C2Ao7VoRLaRmrLL+gRWkNZK3MAloy+Qux7P
lwfvbKHrbT0LYNWlqLO6xUInxUKbjerIFCDOsrugSXVA43zvoP8vSw+qx64i918ag780lE8cAVMW
FJsE4kcbPeEfiKJgKAXzPAh9/Uiw2M2H72yt67+frbVPSTXJERymIgTAccbcAeGkYD8345szGZy9
SdM5VwCgurrXjdeB4XJB6QTQ+pZexFdV/lBNhqu1tVdN6MavQu+yeMHVIJzNKfOMAUjHhNpi8F3K
AOZs5LbWTYKXY/2ZS0rD2RVQlPaZnkBMvJj7BG36KZA0SAqwrVGEH6Ctv3VJFmdftFabA7Q04ZHK
iUfQx5eR3OkDYhPciVCu3cgw7HJ+VVh6KHRwgrz2crqLu8PS9ZaSlk4zqk4dt4c+n6xJeyn7O4D4
+Gpw7I1xF6z/CASwJZx8fZIc0C5ZQRbbNVCphuKUgSy6mie7z6NdWNJdP7xLM7Pl8tqs72Wq38hq
g1wnWL+n/NiPw8pk3wy7y4cqUlvO3lVLrOhBCdOQtpFF6A8taARvlcAI8FmsUUpoMWHE+Kglh6Te
RUnmakjzLJioTEjuVuW0v7wkkX3lsyxzDqApYKIiUgMCGErWmbMAsIdYs1c+rqQq6FoS2hrB5eBT
WAS4tqYx4/pLu9kOUUwCn+YudMH2g24p5VVHc8WOCVl/BKenkT+NzpBISqUmkGqwyCY0uWlY//3y
bm6XQz6NjsYZtmpRJ33UsJvZflxgRLXSXnIbjNP6BzuM9t6iG7X2wN0eWRM6w/KdjArEv2o4PvcF
+EFVbYn6PF59gbKxALIn74AQ7QaJyxqwOsHJ6WyCyWoHOHCXN0B0spzZUxZ5GIgKG9FnB6ph6B8o
c0oqSh6JTpKzesM49wlgyxpQKzRWaDz1xL28jO0U3dk5crbOZBI6o2ZIWCdhJke3i4fqCuDTrgag
UlGsK1oOZ1YoAIuGRcGlr/OH3jRR481Ej6HgneALu0vT0bxcoJfqCR3o7nydePpLMLqRF3i9E76P
ePHdsHJEwLMi35vyYVqkrtkYbGSyXwHRe5QkZXZVAwR2sEav3o/RVebGYJs+DCfp3xBFIDplBJza
8Gy+tto2NEUSgUG85hMvBs1t7Zb+ilGWXeverPtRaomWvB3oYDYC0bYGIiSeCimmQxcqAV09qdGt
Ho1d/qt4G+zsmti7BoiJvtBl3bx1ZxI513FGtXxoDUgMKpt2drHXXECS9149WsM3zVls2dEBugHW
e8E92VSrM8GcSW16uASlCsFDFdqsee3bylqhSmORU77pzJ0J4uwqIHcIbQcN9/G4+qag6nN+Uh+u
6Uk4y7lu1hc350zUutlnvimS1YBMCD+OT/EwaI2EpRtRn6pP0vSzs8B4NqN4G1w1PiajVdkOyF7u
rpQSYK6efC+wQ6J1c/Y01poF/ZQfHzM4yxHDXJj57vfFnTgBtuneIROPFh5QMyBz+ue6Ez3DCEcB
0z1ob0G9KzrmZkx29fQhA+CqYF2rYnzZ5E9hfFTXdq3EtB7CgpNsrwB3imxpL2urwuICMnbeLaL6
4KaRPZPIGSJV0nuZpjCyrat4gW6t+CYvK+Fx+1i/xI45WmLY7W3n6kwodzHNEN1SHVDAQMumtN/D
HT1mDmBcHiv1ZXHHm8gVae+mJTgTyF3IDv13pEywygU5SwO5DWDa2ZRSX3B+IjncfVz6cMqjBufX
OMlj4BtAih3R5ji+sB4unOzE34FzWhoHkeu4JRf0J5qiI+eofyFJj+V6GKNlhH/RB0cFpd0ULAFN
r9z9i/Wdy+HunT7lCYtjyFmZiBNiFQ6AAyO0YTnR8+gAgqO3MurU4pT+ZuvIuWTOtwnlRcujBJLV
U3FcnO49c4hsdcz6Dy9q/JjkVvpSHaA7oUVE0YBofzm/p6EsaSV9QLdg7s92jUmu59QNwMg6wJf9
DjAEzPohOShK0W1elPNVc8YnxRT5jJkCXJTT6M6vBXI82Opr9n1FtxBX7beMAUXwT9HXjxY7vnCS
SAB+KIwJ10RXwO61wn4LYdc2ZeiUmpjCVJjO5zv1PunyuoTpVjGlJVnmFQW1gGQHHrtJdvq38EG0
iSKBnM4uE1WQKsMbSTSAOPejRYtvl6/F1nOvg5TlA/5G/YJyQuSskaNibo9S9YgRNEsltaWzexDq
ifzVLT08l8TZF0VnwNZNIGnor6X0US5GdwimW716GwKgUM0/JQAJmD+U/Fc7d9cYpzqhEoY2N/fy
gj+6cPh36vw71u88cwYWNi9GZC7rhPM3RX0tEMeliNsWABsGye9Jz63IxKCRqrqh9iwDErarA+De
59cGZjvDukbh3pfL1K7Q60WbK1ZGzpj7WfqizClGdTMnAEOAPi0Wgn53mh/jSXWCQbVCwGrny54B
Jf3/UfddS3YjSbK/stbv6E2ITCCv7cwDgKNFKRarWC+wYolMACmg1ddfP+zeGbK6tznztmvdRjPy
KIhERoSHh3vI7iHWHo/Q0vzrk/vTh+77k/uwYMKaOmXb4SLrMc1uOljtFOmA4SFjNgQZ+b+Qjl/i
3V9dzg+bm4ZCZ7NoAv2EG/IeruuNBmE7RDWOp/zn8zR/WsV9f4IfdjOjsnBaKvxct5afxCHfA4KL
oSwvkuZfOLs/X7Pg30M9gXDvI1+XIxfW3JuwViyKnGlXduhK8aef3LQ/ywiZ949f+VjJgfIXRB3B
r0CbJl3Sal3cNVt/H23Lq5+OXv7kjD4Wb6ZqaO1dfivYwNvvpb+fDg4Upu3xojo0nKY6FuufhqA/
Sw2/P8EPOZPogb6X4vLor+VrkNBtkbIv4RNH8Y1pWhm7P6stfnaWH3Km5SJXai+7mqc37tr7bNZW
7H5zuIH8+7pBpgbe9f3PxBO+BYA/Pgz/vJMf9riiYy4XOa6uW6H3pY/MXEEOa2ODPm71bV+T1PJ0
YFcCvOE8auDNvTPqMkF9LL16ExlI+FShWOfdl9qnqSZwdejswZRkV0X5rpRs/23p/efL9P/Em73+
7dDav/8X/v5iq7nJhew+/PXvp/ylsa197/7r8rF/vO3HD/39qnozd13z9tadnquP7/zhg/j+338/
fe6ef/jLykDDe77p35r59g3yt923H8GRXt75r774H2/fvuXTXL397ZcX25vu8m0it+aX31/avf7t
Fx+X/j+///rfXzs/a3wsln33/If3vz233d9+4d6vmA0EN58ESEYxiInVOr5dXomiX8HcJ2jpXkxg
WBRi2RnbdPJvv3jRr2ghwfncI2gBgLyBD7W2//YS+5Xx6PIfwzQppvS8X/77uH64Qf+8Yf8BO6Rr
m5uuxRd/s1z95xpzQC6Fyx7Yc5c1/13cEpnBSFxHvW0p6rmOQ1IN6OY4td7KKG/2g55IG7O+aXUC
93CMtGAgjc1x7mu3u89VVH6O5MWcJGstfe8QlT5nsy6h81/6PTD2fqRfO6MHlXAdDpB4WvC1NJVE
8S+TW8mnERrJt7MU5GT7sjlBlI8X19xVQm6/0YYSTFi7eez3jngvGw/BsnOdUBydYAT8LKoLP56o
GTtoKDWUiYTJg0sHp6hYDBeJbN76EPiEtiDUeHJkcOXIEC8nyEM0TjTYVZjL/N4VBV05TcirlbPM
hUlaNnc07TUfqhjjMB2JJSx529Tnqt3mZmAbf2HmJN1JPQ1MzIAwA370Ri/f6nnp4OID8SHsQDmz
X8dS8au6WcaNkGrsYjcseo48vWzTOtR+E7udp6Hy62r7psFfPi6WN2kYVHkJqQzHbg3x+VNrnPbN
+EzA78ULz8L6/DZ0FXabwYM/RD1CWTTwC/SQqig0VwutxyUeo3zY+MzhGN0e6odOEbqvVQFsqUUz
6FbZpX4y/dTf6jKYPhFIuemEQLB5PVJWf2WyYq9BoPp1VKE9lkQcriAzKdrbaCYw48TUdnG9dDTP
YwS5+mpy1GVCIiJnHuRlHZuS+7sgqJ02JsJOUIuCF++Lxwpg3XMBj5mG+Ta1GK7ZBqMV6GHwGYJf
rrsLWY8xpQojgEXqgvhyLEln9mEWgrdEtXNplNHRF3FWRxlG1gyD7pPIhyk/Fv6gppQ4aoGo62Rl
rKeAvpdzo9s0r0fibWUJzQuoZ7HuoSMOLbcLdTM0FzIFgYRF1v4VAeoxpIMeZmfV0Io8d8oLo5hi
5iVPKzWPByO1e+KGqBwG1HTagxpR8RjMDGbTSOQqXAdV6HxZcFk+5Zw54IdDLKWIlZ1aiHu74t1p
ljDQ6QxaWrd26sLtkpZqHwNLtSdzeOmE5iiK0EPKXEGkqmmkklDXu6zkHszTkzN56kbRPLzNvRbO
PaESA6gKMG/dByHpd7UHg9Gd6OpgayTJd/UM5xgYmMk3jcHAIalDMbw0aKc9+BHXQ9rbnCJ6QQZx
5fNueMz8fppTbl2fPGq8mW0GYzH3z4jtnkfVeW4q3TkKVxl14HsO1mlzVUO9ScQ2AyYWY+145cYJ
++mld0K1Y9ECUdi2c9R1pJZ+55myGmNpBRtiUmXiCyaE7RVsmp2bgA7+1gEJAjSnSQQrJEriVDHN
0OUuRkej5yT6LTejvxsGmqUBhq7dFL4/7lMXFZgyGvWSe6uKUL9OTE38lTTefBzKyeIOwPL6FJEQ
c2BKugTro3P5ys490mgX2GQqhszsfAvd804V8yljtQfTcWPh5tLLrLzlYVeLJJzGAENeupvWrq/p
sXA044mhKlrXi5mvZdEp+KGTyj7xSVIRexhDv2FOzjZiYTiY0ag1J52zc52h4XFhovzQTn54JtGc
X82BNwypyyXGcfJsvrWtd++JUxe12aOF2Od9FeH5HDSbsB1OpbtByfO7AeK/FcQ/WY3/P8blH+L5
5s1egl/78U3/G4M3ioi/CN5Nb97yH4I93v9b8AY/9NeL3jHio/8tdiNK/ha8XTf4lYRuCEGXkLsA
6RChfw/e9FcMZ8NwBC8EIO6itP9H8MZn8LxHQIj/kQz8G8H7g5s3fhfSTRgk9jHJg2Qh+thLXCqH
yAC6yDsTPhchcGh3/qpDxWI6809dzpp4IgWLCXyLMHV7mDJ4+fWcbJTK8HBLky5LdZ558bMK5JKA
/zOn+HZcITIUnOo3izv2oaqCYZGdAUGqXenyFzZgGNDr5q9q0DCXytMG7Xm7uyQVaRNKkeZTtenr
n9ld/IhE/PEYPuBFDit9mBrO6LLWkMfjpXcMpujGLVs/gTzIT9DAS1X6Fyf80de+d0EDLBtX7aQc
v05VfTat8yzNrl/CV5Wz++/W5+9J3PdJ25+cGrpV0FJm38YgPzbktZKlzrJc75zWHLgPmyumD5RX
LoY9fiYE/6EG+W2NgYAPCQCUlMhTP+SJNUZcidS93nUke5CBwbbsHbXN+Dosw7ST7MaDpuNYTfts
ZBCuysDKILM66rJ9YQVpV4h6TUKd94EWD9TDxuY68JVqmfPaRO98ABe6isQc157/2fOLnzlNQoHo
D/cGWhOBxxjGHvG8fJwjqJxuAlbCna3gxO7gwLByOx8aQV3jp5wU24nSIa3mSq/0vMpwflW7K/uu
gBca0pJBmOqsRzR4SoA0Yz5d0yKXh5qb4tjSssJX8HtMWY+ImeWc6maJYtBdMSqQQz8gGkRq8GOD
afo4r6ebfsxbZM+YWZ1bcSsmP4uhBQb6xlSA8AixvJtgGM9M7evJR+sz9EE19ouNEd4L8rX6PEyk
/JwH/Mp4+EaXZDdUhCmPqt3U1NPZlN2XKWJw7TwHLQ+2CqLefduE8ayXh8AiH7ADhdSPgYZmKNz6
YF1pk2KZ9kbOEqmoV12Pi21WvTb+2o5NKhTSSUx4lCuz0F3AoVLKUVPGUgwbTHEeqx5WfUxUz9KJ
IEdXtk8ks/Bdrsctc/UrKMfFGmIfTwssSyD57eqku9icifHWwc1AVt/MVB2hP/5ajhVEo1jzBK26
FsoZCxRbNIQZRu2flevKYwkVgyMvvyipingyGIEZAHB70ABNgb87VSWvpqi1iXEKjNF65i6oPOwu
zAaxs9T7oDRbz1NfiAFqJiBElUPddFawg5zbR+Sa4AlIOicBQLjSD+BkR6GN2FO6rKdwO8B5YTWF
mbdGtEiysLqP7NQnxJWnKQJrUjlOv/F50NySCqQNv4ZqWwcFJdZXn8Me/o1LzjAuHUIxWzsRTxcR
evEyQOKtvaVwH0Kxx+G50U8QWz2anmeH2pZfILOdzEvShVH22Yz5e2MtHhb2Kpv6jHqEKDIl4QPM
68f1TMYnqUsKRxk9nKga1lPGnXhiJECqc7t0GYmXHiPayEAIzEZQWXnlGgaoRYKzDTchWv1V28VF
H1Vw5RnxqVr1aVhMq4jlD7K6+CSa8anpS7axc/dYWLfHFeOvOKcZaTmc3eCQVMDFEAn/WPqfxveQ
djAcM7nd6MLb5zybkNrkN0zJINVB/6lsq5uocUQaTMsrK6xZYbAc1kQQuG3Uuun2PTy1YmuHrUsw
NDwYN8CzBXSXhtExw0NwiXm18I+1Hb9qbLO+9o7TQu+HyqxMC/vJ9l4r62L16ycWyEcEhHMUihWG
q4Kk8qHQTsKCx2HdJqhL+zgs8udaqIfCHb/WFZwkVfVJyEWnYlkZ+CciZz8QcxyarExKsAZQTWQW
erY6O5iRXmG4NUrBr23ByMIB9b0+Km7hclePn44kJ8F1lT2MuVR3teee82qAUzmpvRXpgBv7/CHQ
4DpHA1J9XmPqch7GmETlEzPB/YIubwwDhocaVyH22wjlnLrLBRJgP3B0MhrxWLF6E8omnbEK/bK/
Iui1p7KBL3iOOjfmhX9UQMxRXk1J14YPk2rS1ukv8rFZsHNbIJ6lP69mGZHHOXgl7aM0If0CEQRn
PQzliprWXRU2g7n7FKRcwv1T5OaTgBVgJJhKLKfNOYelFjFuuO7DoYE0pVdsxQB6zxIUDEYNQ7fP
B5g1IHuiMXU3uePqJ9otJ9Ysu4r37pdRmXOQww5qySt5ihyIIVLc1xhTBMvGTIuA52gfoHRCysyy
ftNxD86Go6jvu9Xgw6ar6/MzahE0iMa5W/OyQNHsQCZHkSFW3kB2Xa71LWQDshVnWZJVHraMkVTX
0tpuV4rxZYE/5TnzpF1f4pHvDu/cF+QQCajcugG8uQZx3ZoOXq8YYtpGkdw3uAB7keOBq+BAmYDc
EaDVAE152Tgqacv5HaEQnqDCB+8Ccwnx7PgBDCN9N20UhJY18D2s/QjQXS1T13dWTu7oNQUcsqZ1
mace9rSE6fom1POUSsPReq+Ldw0zyShzUuobffAjPafFnPmpzZ2TX5gt06fMK8B+LApyUuXyzLL2
LpowqTJDGxDSTLG+bICLWPrU7eD2ow6+1AFqe3YvsOXtIlMlvIlYjCH+8OwCZ8Vkg4EIRDz62U1m
B/gDRVDpafIpVW09pQXrokQG5dapAJM6ItoQp41SNpgQohQS4QeMaTGceR7QfT87B7/kLayvgD/k
ht54+XzLBtGuWRs3dnk0E4N1b1G0q9pAp7HNrobMnVH6eF+7KBxiU9A2UUN3Rwrodrvdjlf20VTV
FcIW39So5sM+Y4dinHbWC3eucq845DlSv9UxKrnsJvL7tVfl6prAyRJIdhZHWVUdXQXb1hb9xlhh
ys4sg5f6kICAZxPGWGHABPeRABRVW0+PUWYeqYVlVaervW0xHoG7bis/zUOUf3lb4TuQEw7LMYDf
bNJD0TgJl8eWFcUW7rm7rkLAEIEkKTw+AmfwYDbaIDrV4UMl3hdP6hWd+LOuDPb65SobB7ojTXnI
FnBPit+Lvx8A3O9TS7hL/SFdgjoR/6bUABkE/rEpCe0sNXFIKuJJAFLTEQ3hCz+7zQtwIpTxbmgH
iasuZLEbeSVcPqPHCA6rqFa9MwZJrjorMBOlBnnqiww3EbYNo8ROqbUpz7SOVgFzv8C50Luug/Au
w0r3MoPyJLrA+TM/hDPa9YEnEG3bGUvFF/UWStRwwfa5XVtnWGcR/NdDaZLFyeBBSASqeLHGQlm5
FJTjLAvvzCy2tp0PLh6mfCl2OgN9GFZTMGvP24ewRcoi+/o1tI9ZMUMtp0Z/d/FJfigZFEpDUuxD
VyIHqZ1PgtMkqlWYTkjxE87lQ9CJNBrzr7OD0SXRySrFdnUN08E7LewW/OeVLhrgPtGbainsvkyL
oNustKce6dC3K3/Q5173CRvLW98zV1BFHXYQ0XuOPHUqFx0cIUuFFFBmoEQjhgXteO1UKxtke96X
zg7QzhIrUZRxPkYvdUnDKyesRvCet75oTqDxQcbD5ldSL0AQ82LbL8rGDtpNlzyMjtWGCrPpnXpa
z9OIgBM5q9ECMSsc6LkHeZ1GOnhnY3MrI7juuu58EDaDeBCwSkHaaot89doWBGM5dZBitZyEQkLW
e2URR/TkZ7peRzPUJDILvnCNXgUw7AAQjrOqw22UfXH08HT5mbIKDgNdYk36LQuRZWOsFlZkkFSA
o2WA/S6jxVNbl09jV2/KDuWivtK9B+gGmF2sMqRNLs4gHYoD7cUjfLu3tMvPdSUe/YUch5aC793h
qIjcG1q+LtCylF6/j9xu4zTsweT1uRWRAh9tauGIG94ozratp+8lS0mbXXsU5FFLkHU0Ab3pwmHD
516vGj1/HWckhyVreeyiRTsCW419Z4S9OPCc2JuLp2W4UO3VAcjQPdyDvgJiLtauIV+90JyFwBOR
DTCfw+O9rYvO2VAnAlqaAeWrB/hb7CuUArYPVqa0L6iawh2TYQ7n2OWr3xevQsJLdZIMdzsrAWtD
e8Lk8ewCGu2oAdrFg7eCwhe4logidIZ0yjSMQMxeStw84brNebTNJ2fpAaIPuksnyXfMLrdmsSYu
IMqy7vR1wBgkyYVP4HrR3tBhmmMzTsOmZsOO1IW6d8QDEgAPUPoRdeK2hZHlCm0NkbACfTEGApUS
HozjxvwaqSnDXcaBjqI4i5Zdz4AXk8pD58xrs892DDOg7OwEtZjz1OKs8krA8pPyR+KEt3BTVokn
A1Bc8FITshHrtr1TUXuLzL0/KsCi+OfxEM0UCr6V86QInAMo5Ijq/N1vIQFlBR6mqjBfyv7cll2J
JxLDgGXQ7Aip3FPYnaBtL9d9TkK4DkDUe9IcGvpV/jXU0PcIKv/aAEMJeJ+2KEumgX1aTJGDe4Pi
z6iE8GAPqCFfZ0OFYsbsnaBC3dDdVkFTo9vbZRs2lC9tOG5ozenq32+9/Quo3b/Wnfs/hO1d5h/+
Z2wvedZf7Wv+/D26d/nE7+geCX9FHxkqisCpoPpz6bL9ju4R71ffh7ov9BXh13Npsv03ugfcj0Hr
EcK/0DaF0gUDFvR7a84lvwL2IyEHcQhDjBfXvH8D3fsG43wHKkF6E8RkYIWQeAwJBC4+IC9A7Iql
mIZuq+vBpnmJOTNoaUzQmTv2TWB3/YjmhJsNJI2kancCBqIJqyYvGYjdNgDltw7UQuMsGvWqzy0Q
ilaINdy9rils52MsSHTvsglftLR1rCI1bHJUXFDOWB7tVHb3PV3oAeDnag4mfhhLgaoqChneMHRx
XbA6KSzb+WGVbwIXWxeyMbUJWqCMXHYPfYMOVkZ/xpr6Rl/4cFnCCx4LZVnonvGPA7f9wDG4UMt2
2xF6bgJWb/MQdRcETTFx4/c5anGMcLVB0KT1GNHDt2tlyUwPrjvkmzKvH4dZ7gWprhDlndguQiW6
sw/5OMRtq5p9lU/+CtAu3EqIe4alcIdJO44H25VkBdT9RnaZPokIwE6h23zj1bWX2M4L0WL3fWwZ
0qy0HfONP8xfMfc/rcXoPA7cUTANgDI+dS7oJ0ae0RAFHaRcd+JtcXK4mCx2p32wo8OlPGJY87c9
4n9M7rwPMOVlRYXUA7zJL5IpHr3gtt/1fHFHalKIsNlCUpQevN5MKwKtbBjcoYUIRxdfgL3Eos7u
ZjMP66XXaHuNSPi9Z1/lZI0G6MkNuyJpxHDPs1GcgTUhT0OjGIs4ZgznbFBSpI6DnA5/RCvHXlp0
UDhKu8mq9LuH+U+A0AuG++NSACMQTwa0rAC4own24/ko0hdQ/XPbLeIBFBYnTCizxkmJZ/NNo93P
WpjY0VRtdTO4P7G/+kDDxJJywYoFLAOZYzzvkPL68cc7DxI7oVN123bkeUwm7e11pz6Zy43/tnDm
5XEofIzZShQnXl4E16LjZQp8rN6i4/bOcAN2pTetHceBw2o9k9QAIdv+9TX6ILTx23FCmxa6BYDC
oG3y4TizYkK+t+A4caG8ZBydZSd7J5WgbiqYSx1kF0VxGM24zyB2rF2t7+YAxepfHwYGKn7kJV0O
BI0U0B0wkg/MADJBP14w+MMHBqqE43YSak/MGYSFCfJeyOt6tClWWIXXGfPqeOqnPXODFloBzVsz
UBS1Lj07tLsT5QxZRYC9MKB02bYcsrT2wAZgRfNowl0RqLUfzk/SFhrWSVUYj8241iHZoW54dEb/
qivZEa45SC6iGilrmMBz2turGYbXTRNIWLfekyWjh6pSw66t2FpbkNwX5TeJmtxwJ3n7wIYCqOIi
ZCpFcV/nvFkXRTfus6Yc9+j/jfvKZCCoR3W7Qv5fYyZvadDZRZKOvB9i/wItX6IhcF7VY1rAvH7n
R7ZOfV36Dx7FVJ3AuHkxVuFm9qRa1YuDtv2lUrAKDVaIUEAoXAbiMFIyrKtZluvskvzp9hByXtzw
eRSfLeC8EqFvPXNm4XIanYalewfGfxcweb1gn9+VJLiZmbj2+0WvvB5G1AWpvuiG6dTk06Migq7p
11FC53fm6Jr4QpWxxVpNdOTM8eI6Mi2sA308SYOkK90cjXzmp1lvD0jt6/USwOPLc8vVNGVOrFv/
FMlqt8wE/gBlP8Re5UDmrwUwWUgu46AFyiNodKcb7z1Qfh1bLm6arntCYCs2E/qvcd5ncaBQeoAz
A1PajdRTjUFWL8lmiu5/5tzkODsUlnPGbxzu3YX+3G0UsWOcY+os1aCAkqCcTx1+31GufyXgzjwZ
b2UHuIDxrH0ACyTbgl39Rur+ucXAQzqofscpNkqvqugF0SFJl3WAO11xtsRCMpEFD3kNy+yZnwtR
gZDJMVfjes3ZWapq1WnnLugAMmH+FEwt8AV8995z2/sFKt6TqrZZ9xWKh8+ac5X04MakQnoHLxvO
Dd81Wl5pOgNRZ6iUuqVIWN+y1TIGqKTVYYY+3amYzHPkT+EmI+zJGRbs3l3adPPRXfxrt59P0mnA
SeBdQpwcBnqjuafViEEr6A4bCS3xXCUFV/CYaZ/6GZAn8CNEMY6yoAxugWEXyQg4aAWd2DYRdQgB
+aVLMJGWnfCHPYCdASjCeSIjZnygktFhfbbyeigk/L19enGpURXQ08bdw1r+aRxae1XIy5w1mpM9
M2QrcteLeTs/zTlssB0BMCaQEdTUC3pd9/MhdF8HxNGYaGfBAxGeRjm6q9oCXfBqBzA9CDHrEoSA
balQNQR+F4uopVeiGSE0D4FS49TRJpLumTLVHUkHUekaanPgHdB48ObPE4UT2OTYU6ZxXBwKo/Bc
Q6lZAYYJBouFWc5jwgeMZ+OQzMiGM9P8QCYlTnUEwYEhvMqE40P9o3GgYwe8yXRfHT7W67ZAY24W
qEPlbu7FDgBeQoVFmyjPmm0/gexAP8u5zNcQkn0ppH1robl952KrUhL1eUOWRzrZhyDvwAt2yjGp
GB2enB20qrZlm2HWZ65p6ommXKMbDHYVvGN9UXwuuXpHb2FOhgBtrj5qt2xe3P1oaY+DQiUWKRg+
gcDxUJLmURYAuSYPlYrWbBNZDNuB+uNLold55MKUgefVmS/LF9gYoMhbxteulnBds+SGGfQlisE1
UDTqH4ZqdBNnKTHu1XqnDMOtJdxPtpBSPTYN1k33qNASS/POCdZZLuG5EHgwaXMHkNAcQRJ/CIq4
sOVTgTTWoN6/8dSZz+5w8I1ZTYbG5XJDSKNWus7qZPYGMEMWdJWaUk7rxc22kG0F0cjAuc5vh1d7
IVBrgq63DZ8mvdOF/9jOo4NdjdiUUqD4QIS30KjLfXMbWuc+dPNzm78JxdJSOc1myH26EhLSr4Nf
xh5pbuYZKN9Ms+V6tInGvzU5OnA5vdhAonXxyaohXHkLSDXdotZGUReX9QWpJzo91p5Zl/uAQxuT
jM5NZxz0x52oA5DhbhunrCHFiWkO0NJOaubwQbQ6JnSudoiVDcagikNb8iXNPPgl+rw/FyE06Nxi
QBzEWGjBR9DsivXAojw1JQ1SgNMPE6+xe4r6UazI0Ex7dDpD9GXAQSGJU8ktlGXKfabGpEObyiPi
vgDQS3v1mYThXVhld5pnz3VzFv1YbLOFPZUh33HD1TViw6od2jZ1RVinHeYLktAJUnmVNxch4mp+
jSpwUlWnv6g5B2VyypJ5AGuqp2iBlTKCM4zhb6TogpV70WUM+nLToljfuTAA6n10kqeo3l7ruvdv
eITFNuzpCGYgqGhpVQafQXHM4QWqrqB6a5K68jRkRLtPlHUnCSdeQOrZYw2iYmT802Q7cghhJehV
q1oZulHYAdaO8XZuTT91jg5SJQIAraPZOUN4F/jziBaCvS7nF3gGho8LBcbuUmfr5e2SSuhttEv+
6hfo3obegunYTJ7Q6WvWUShvAQ83Zy9KKR8nOCCaJq2MC6CukP2a4glLGoxIrKAJDEM7eIJU/EnS
ttkEhkB2lkWbzh2bfbPmICUdhXKTaZLL/dCCnoVWelgtiJkU4mFoEuiT5ZAfgg8BZo/52O0shCXQ
Y9ebZrLeoYC2U6IFu2yim3GAuq4tVJQMbn+a4DVzHAcg3bRnuLXQElh7uqeHYVwCCBKbpxyiBkfJ
huyoqnZTlZhOAHAPra3CK1Pd+zvs6y9Qg37qbQTLL4IVa0TEDrxD1jRO1YuCcWUJjCgm5d567rsj
lygpnBbeR0G4m8lkT5izv4/GIUiisFYrusA90vVLkZKe9klliy1gTqzHxS/QowOeOgXvxYQAVzL2
5BcKgku5TLJ8rONIQ8SWK3MTqsieKgPrj0WhQq7G97l2ryPv0kIFWNOET+7Un7XjHHpRzZumB4RX
+liytSs2yi3p3gCT/gwZgqdWot8dCOeYF9CntdGgNv2ItGIK1rYq7hgvn0HTHrGRTTz2mbxvvMGJ
M05eKzw9I/WgUl3dOmKGbEJlntASWnHQa2NIIG2r6RAqchtM7bil2QSaIxVf+OTveaNSUC4+abWk
qp/7tLkoJMNypUwAMkK43dUGLafdImeamhAKyrb3PguUAEnkyhu0p/EozY8FEpW5w82o3qPBf2hY
L5OxD48EonAJdORjzdzrmtRXMvKeipF/qSP7yeavJe/f3CD70nF/RMjyq3gheb1HV/R1WSyqB1jh
gh0XG8gkYob/MWOww/OyIkpKz5BVM2Tvjm5eSN99KaU/QVIFFx4sw71bAKTv5LxSlE6rjAGl75c6
Dqbx7IB0tRprdJqbCMlqLa+4lm/ZcuW445U2PfSiMTvj9E60cgFAx3RCLxStatT9epSpKT7X/CAH
c98VkB4NDEYDrHpBzT9HgG/V4qDQwHhAqYCLMiysFvAOcjV+sE0MAiLZZWIChYECvK/nxGGt2dGB
5eAa1O2BLuUVqZVNAZymnm02RdXcdq7NY1r2d3CrxpL2XpehTtE72nPW35M5e5yWAJ3MDARK4y5F
3E7umiLFiIeIO5tSgE0SLWvwIBFIgwgtMsc99BYm9ojW51zwaxfMXDBfLWxOFb2W2XIYpvAIXtPX
7P9zd147kivZen4X3XNAb26TZDJNZXnbN0R1dTUZNEHPIPn058veI83RhnCkAQQI0N3MbleVRUas
9Vv0jWLRnypb/USodpo3JeAnllNXpywbrnPC62XsmrW0dlUO+CvWihGHHOOQqEAvrCbmzKn4GOtl
P03BDamuF6Ow7t2AOtam4RrlHfjNTLrs2qm7lK59j6ZqjDYNBlSWN1NQ+DtZqbtMMzgHfO/DWVl7
ihb62xQOOS9mue5HDTvCiqcpm82Xye7KeNADRBvZSNjUPD+1m9sS+isRmJIfC84sn4dqJOSZZfVx
stUlGGYDFcNAwtGYs04ofnajOYSCEoNDoMqDS5OSqmjsLSGJGuLwwXLsyLChdISsYS4NOcVB8FVl
yjrIX4jBz3M/BztdL77bUmdNUm5S8+7sbH8mo3bW9KjP/aMD199Vw3JZCVjr5VJGluvuBNfeUKDz
dldaOlRmnhsTnduq+6eRX9sXKyE+czuj5djiK6eXtzXXue/HdLW7e1uVdOgSFjXx3LddPexr2/td
ed05nUufl6AqIlNqiEja7dCzHqB4fVqz7q1s89uC83WH2vBu9OS7uT7bvYRpqcaTOTMY6U3xS2xx
6Ra/unSmUdfJMYW2wgzLZkx8x+libZouKOyHE/2uSZPO1U1lkXTQijbiT5+I6zwFmVmETXWbBSau
2Q09f2kXhJ9t28+Gf4AMvGRV+lM2we1thjpzNMaGv/F3l64Tut4wxtLxL5M02lAhVRoF3oLSQM1Q
+U61kzAHq1Lr3jOLe3/Z3kbf8DHr6W2kSAIv2+2+Juu24U4JCL71spZkVdSBK7Kx2YibzoLEpUhi
548O4/LsRy3H12ZaO7MZV1wHyy2NxNppXpnibZfUFGGMyHg7oRCiwG539a8iXe09P8Kja9H3Xqob
zele0HjvaBVHi0yea3HBWTxQUAzNIcAJyhzwlIQhvde9kzFw1FrqnlX7MfW8bS8cJybnzHiytBbS
y8zIHbtiDwI+/FFKc3m0t1BrKOPcZlklgUkbROc7wzFofKC/ailjrynCIONc6fW+34vabc+GN7Qs
wD3RYrYmD201tPdLA/XQZ+nJvoqGLe2kWkW9nu66kfB1hCBOfl+qK6iwwbnX5RL5m1WjsGrNWBYI
9Cj7OGi595kpvdkXC3vWDnV00rtpQajdBHR5pXImm/ttsqBi0LLwQixQfpP11Vecm6Uxtnvf6C+1
Pg4HImQuKsUIDMVLOS8q6XrO232vfI5xuNt+O3kAC2y+pnnX6vNz1bw3QZ4+1LUhd5Mo1Gmrlye7
T28BbomgsNYsKkFCFX0hEVpo75Fc0xvdv6JsY5WI1bmYlkvGk6CUV0LqTorlnxMlCD1Ajnjr5z1A
TYVWnlG4XY03d+H8W7iAJqDB0BKweikY9xgYCVj5urOEH9aaOGo1PzJHmBk//jRWKWAyWoKdZve/
pA41VY/9vrc0OlK6ZF2WL0+6YakNEzhP4UfPLvYIfIPeyF3Y4JswEXr122+7d296gdhgtmo+Xa6U
3bpasKxtH2cWE3sltR+m3j2ASItd3uI8JI59iYJtxYuSZ88m9dkN1HiVE3LlbidITphYw3wy6znd
C2SZ7dRDLjfW1UzavhCmIpO+y4tdSoCZpxUmt0z6owcMV77pn0zhhd0gPngjt52VulNkKVOCkfUC
pcZ8yIXz0teKkAV9zpij12eo/jObDKfpCFI2MHh3KZqIoaXD1/a0PnZRV1C+zUfMYc8YC1C8Wzp7
j0JmZJkrrVhjwQ1m28QJq7m7UU4N9Dt0Rq6ppy0rotopL2LuwJRmxivWNa4T61jpZXVa8rHZ6dZ2
MdoSsK/y7NBW3Z2UuO/8693rD3qSIvcJXaO6Lfvv2jAdSGYdZpUvYTUA68V9MYDeZMrzdunWflpf
ts7TURXquAXytNC8zrdrcfxq3cQUUeuoptyP3CLm38jKH7OJY8FrFhYbsBm0N2iKZ1sLJ9mNx2mR
9CaUfmzyMNwUqpgOedZRZZHPsdZ22Kba9Gbu0joZbeZO2YiTJ2qNn/VHF5Rl2OgoSprT1OppLCWo
QFWnoYeTZqrgZBDEsltun9OYMZjWI5PvMhw5G+izs73nmhS0MZs/RVVDZ1r5sGNfwo5gzg18vPyN
asjhBbYeajahCLBs3rV18NWNC7qE3KWlzNfhkVt/v9puXCyPs9G/Z7Y+haNaX/PN4pB4rNdm3c2a
6URZJ462p5p9q5svxmgb8O/2Fw3FT7Ia8Guk8rfTnJt0vc/W5YJPBzUlyrOwo6pumDdzNzPlxb4W
3Hbu+jRWLjy85pwsvZVRg+Qj5P6ljauL9bYieSrPTry9t7nReTdjo//0e8VCUGWRlvH9uQ43FcYk
0MnCakIFLZyzCHajb9+Wq3m0y+2Kqa7MqkMGOoH+Vhl53NX1F0L0YO9qabvL5WjvA2aJ3dbv6Vpm
hK3CrnKHw9J5F23DMC5GaF7wVdmkXH8HVAcM2C3XCN5XpEckBzoNBUCmEwftopK1exhzRweW4Bls
NfO5c9Ins7Pvlq38HteOo0Djl43HFCU+PrFuJaDCnJhhRGxM3rNtl8DBtXfY6I7zzeEn9rq9awbv
Xu6kB92kl4P9eCwqgGG1TZi+CYHcXD+y1j7F7Oa/2EXZhNmC1JPG2dvN4scsAy24m9fip/IAXwcX
ZbC5IGf21PpRLjlCWrsHPqsfqq16WECCdrkD1d3elq6uYLZQHvi51pG2V8WS4zedcLcbS7CA8xQ9
csz8mfQd5pC1uEV+qh3y3tD5xDZQKXnQfAsDnUtjNSvZDi+M4qrlXw9Gb+U90dYQu/IHz44DzZlm
nDCgcgffKqtDm7e3Zrmgsw1K4vQqLmdZZIkhrcga1+NAmUnUZVwzKBfZkgDsGtdjDPQKxByeujSO
vd1u16SDoWO7rKupYdisGDQz+TjjKYq9bi32w5ChFaVfTroDITqq+sxQzxCUlN6AAiAgaezH2nVe
TLa2mEEDXD+fQksGXuRmJ625zqMuwWnZSqGaOXiMMHoG+eCyJYg0aTUN3JQVL1RwVcJBDMvh+CiN
NQQw/16N8tanlFhb8qSe2VJG7cHaGkrEtvlplBmdrJbF592VX2t2UrU4OwcxGQxiSGrGvLh1nfEb
ZKEJHWOd2CiH9nEyz8gOBBg8U9dG9EQ8+QUbD0NtwJe088axvAG+quqokAoepKrHUzltiJ1N+5eL
cs0aB/5NxzNCMc925HgoowzrhdTtr8Cb90TVkiW1HGwf5TmNSODaIBc6O07VpEPYp369o7FnYqIB
1K++XTPdBVXzLZjMkj4fKvJ83d5+9IcW/2KOxqbRSTZwTmQNPsxNb4TtwFhjuGU0Tz7AgCWTFgcz
l27Lfqg/NOY6H5fN1TE7FltEhZLHDNMeB4RGidvrIJLeAwa/Rwpk8ihVeMDGcloOHU/kquakFxg9
FeRiNCE2hTQ5ZPa8tyb/3EwiyXgCzUDTz8WW0Bi9Xibd5yenvzRO10R4CtrYQhTiZVSlFRg/UAg/
ZYRqdJpkVKG3JfJlUcQm7MUGT0ijk0Uhuh0PLTXb6J535sSjWxbzQXf7B7oF8p1ptiv2uEdgW7iF
spvjhadp9j2OqZ4nPw16wmZHa6YZZ3ru+8BCdoqkCZQdnSFfb7dUYu+uxcO6bQ5dH+6DIbzvfjTv
Gj9jHlXuR9EvsTUqwmItdRplBbCf9rtxJalGh9oyOvcxtcVb6l5z2/3zFqCtWnrilopxOq5uax78
pXuknXiDkWK4brThdtBnVMEdNsvUwAXZV01sohoMmelxD9OqotjbeDOwO26ZgB+gBLrQwDQ9uWIC
netzXqBE54xYHEAR0Cw4skUEFId0L5VBCGHxyynRzM/KaqMqmMkr1Cod1q6edqnO9zAr+j6gOWGB
VtoDUpkfD/ALP+agWJ+cYvSAfw5zUS1x38o6rHrz7JbMJX2/vlp6cMdDjlSo52x2UeiEUwVDWlPg
Zgxkcoy8OOjAiS6fPfPC9eC2XnBoDcZK+5rxgTx8V/Wc/m6qHzff289GOobT4jFa2TzBde3H0nSP
2Hnu9dz/ZgpZ0ceVQZSOcoUbHIxI880pmkqGX8P1wnHhA281wcHqE7WxVR1fUvFsscpEgk3B6ioV
e/VBQGntS6XfTcar7KFeBHR4KAsj2tJiQiw4R3ZnA7jwIHiufB+XX5Uh91Wj5W+ynO7bqf69LL3+
hq7fCZc0e92aTobsug1CCpVUdd+dqtJ4MoP+oZDv+MWfZd0EcTW4p8mf9ZMO+u3ZSkM3kj03yIOd
qftmFEba7CH2s5t7YUGAaYK/EdwHlH9aATmUdar52SBUr93YW/N3T22nMtC0g65AAkanLPbK68aD
vqHOY94/1i0wiEadVZh31Niwv4RS+C+9dbTSiUywHFUzloe5bDy+5ypZDEXdQRHJYHgYQC0FejFG
PLzeDSiBsTUPbg/dYML5oXsGmawdHM7bshd5+ZwvnsnwDW7mOWqfGybIq8/DbGj3dstW3OtzMmy3
ztIPex9F5k3WoYTVO/DX1MmRPQJ31sV91rNI9EZiYQR5BUs6D3zjobBcPxztQ60reCZtLY9mYX7q
xnpZm+rdtYa3eR6YXq8p564JMdC6GQBeNodpVTd8/Xzd5TJ1O51p8e060ZkpN56a+gvdaS3fUC7y
eK7kiyrRdMr62cmnNOlE96QyCCJ4sF0wuXNcT8FzNSisWcV43oSMeed4URo1hXJ0z6OFQ0LnBjGM
qYzVgi0bvuqHrKXD2wtmI9FK9/PafGj5R1DR+mAH5XtVFry3Xl6E7SQvQZA5ibh+GS2Np4xEFUIk
LX/32+2rGcG1lpoFzOfQao3XOphU5AtE0Ou7msgbMFX/S9eyG1MO+n5jCNk19bxnttbOM7FCIdRI
5AbH7LpZC8VYbOrLHl9cvrc0E2GBv7n0TG7VYUyfWt/4DdjZnoL1zjDAm2VrX1JrQ/ruWjvDzdBG
DsRN2rN1yet3oVWnbMXWVuGbSeYNhHC2fpqy2qUCPaML2xO2vjqIKuihUDMz9IvgyE1tRYUZfLiD
/5M6r2gYxjcbgES/li11zpw0RYqfxVheg1UL11ZnM0VititZ5zMgyGuFTz73b3bNKVbNl2bE25+Z
oxkKcjDA0jcyxgdgN23imZ02Ew00LHPimhqSy2aKVyPV71Y0zJmrmkspSyb19a5xuOSZbzUPJYwh
DcCp8bEzg9M4u8Td5zYYmNM82vj3Dl5T2nvXL9/FhPGiz8byEIyPo1IlimGhQrPQnjqPttp1ID3K
aLEhZHaYLxmvT704cUcGxG6alzvc0WOc6u9BOeN70soZXCslVae3Pkqz8I81qdTwtAP7ZYESIid4
00vJiuoY7ywAkzy3TtvAQDeZK+JWrcihn2H/sdZo5Rncbo5TVPHK42RvaxFjgkHEBMaMydWPvGEo
AWkxDaXGsLfLjh7rFPd77YkTmO24b43ZSuxxwauR21S/ZPp3DmiCiJqghl6s6MnS7mNJb/u1+GiV
fx704dHzQY/NDuGJUsFu7vOQMVBGk+MaYYMlyGH7Ai/rVGyJjRD4gP9LqsHeW6bPTec3NswOU5aT
bRAYOnlQsgw7GoVy8FHDnStCJGsO/uXBxcx42twZdrwWHzwFVuh4iuDMao0svITJNvlvBBMAotjm
UD1kIL2sbNZN5sQEQj7QRvTm5l/ViFw8F9CgWv1c+M17nuJSoXU3SyPXvh6tZhnA9mlcoeK6xm76
Sw2xHo6bT6dofkvao56Ua7NnFx/Ogb8w12WfMwzITtirGXnu+jjlVrKkzsMi+C6WGA7kQpXHa/E4
T+3ymC8vwh8Qu68B5DXX785pzZ6y4dkKXbQHQaNkaHjL62hCsvtzzZBQpntVYNrDgNaEA/kNxFHo
4LU8kI2Vf27y11BxVqiRp174TMZB2uxqfCKDxm8TUu5ovTFotrVuul4+d3IMyKjk2+3Fth9tMz04
TAgDPgQJ8hCTDuAn7BDGQauRPSltfpV5g2pdpU6U2t0tbWIbx7uNUl+kx6pnm/Bx7g1ysI9Cs2Nn
7ZM1uN5+nf6WLQaguxvsRVEVcWFKrIgz+m4jNe7RCn6nBdkRaMVucAvl+1kZv+hNhQypsU2kuVbA
IAIsbWt2ltZyr/nNQzkSVd5gI3FYNPaDwNg0oqBpKl58K/tZOhlvSu69boy8Fn2B2AJpSVzaETNu
ZZEmIPSfjT4lRl24B182J0RQLPQINFp9LFArF3vCqpbj4IE4UM65lzitdr05jMmAIqMRTBy6mogA
Y7HK4GwsAMZp/KVPSxq1y9XCudnhOkKdsTryeW4tCRYNx3DtnFlRqrgx7ge3XxBdacR+6PrJ+aNw
anIjrFcfDYLPNex0P+p8PRFaFETCWQ7T2GyoSpqbyaL3xlwAaDMbh5TkaSoz2JM8AAKU7kVzx/lc
lj9IFmEinrot7ApPT9gasJfrD5pd3FQaAJGp5jyyEWYfEY2y+/SxXKZva/bkfpiwHrqWuc88Y+Jx
nGC8xHBPdxIq9CFZJ4wtrawuleyD8yBaSkhVoi+gPhZKl7OFDm1ZiuNaWuMhQDfIT3t+CtwZx4Oq
9Ztmu7VxJISTkvcugrPYQyIfQCjtByv4jf00noXxzWu429YFTj8rtXObgaSPQTLbqCuRAnxkPldo
V1eYtLJXyZbh5uSx65vJZ8924EzFl5+RfYPOmQ/Js0mfxFSleH5Tig64yUp644ouUWJl3hy+Kp77
xN4mtFRulhOG8oRKoYoCKYHfOrCLoA5RcvzwOmEk3EgBe5YEUXGzH9bYRly7FkjgHHc+nPNgOB/6
GqjQzyedPjynQPgQpA8Wug/V44FOe2un8MFF5hK8CBcBk2kXURvM8I+YW9JMgnny0vHsvQTjKqNS
dhohej0TsutBagWsb74vmdn0+sMY8h96Wf/aUjUchv7Bl/KW9hRyjYeK+X6wjl3ePPe112AgIBwf
r6JzLEtwycX4Lde7QZcu4l/QVs9AZZvmK7rgfrR3yqix3878OwFT/1C2bqS0AOHH2NyBlQ07j/Tt
yPuhWRCdhHWsuCfUM+P7BULB2n0wxNqo7YwkWBwZaljv1qWOym5KqJ4sIx/AkweOhECNg1eKkj06
s7DRtm48aMVdOkmQCj6wcO01PGY+OqipT/l8mBM3bzaS8qgq8cJ9fxgH07oUOpxew7GA75OrQA4H
bSTsYfHnU9vaVWwNZnv1ev5YFanENZqYsLO/5qLExV3nS1gOR6juz3RdypO/ZR9W1dWRA8MoJL0M
TDZk78vXtkIewFYQ5yu+Yd1d3hUgB5ro+isb2VFLIXFAqM+RXCIuKgYMHVgqrpFwZsOx8FNsznMP
c4q2ZTeY2edBd+wPy1sIiPCKO2Bo6Ox5nACE+z1UDY3ldvF1TbRKeJojbM5ZfNWa7NS6yT02cGLN
GiagoA4YKAtYBwf5HZc2UoiaMuoNlVHfUsVUDjCguaw+WTWPTpGnh74SZ22WqLhcRE7WiroBtgC0
B89PNjwsqtRhYlCG2dpU0h2RPgWliGG6twiCNSM+B9GFqp6Y5PxLUMaWX1j7baUouKk+0oJYP+Vw
p3CMTCcWxSxGEqTPvyu7EaHU9Qc3ABJGqvsB5Rl5c1Y8Wdgs9bJ/FD3Gt8br3obNrWIQvaPdt9z9
cwwNOu3GWRAppJYIAUpiePgLIbsKkpDFRfrK2vP5XIxMAzy6DjW2jyExDUaSdvye2IKu/hbz+hkE
zREaAGm21/0OmnS3NXkiBs3j49BTXPTlu5dqSBfQzMN6cZ5/A7U+9Sr9RBNyIRNgSFBCo8tbt1ex
pGvSGuIj142TW9fonGrUbJ5mUvPhpHszZVURdv7itd3nYrWEI2z9T9WIV90WVVIHOc5jSyP7J+mk
+jDd7Wy39du0djfL0oAG5AA1lvML3hC9epv0ngGbq7NtVm7O5j9w0RLS/eofhmGyeS/6W10iwDLr
12o1Mqp5Vp3HyjgZpknDMfGtfTmOiVcDKTYcBXYtcKIOxsFHnxYtYkzUiqancZyv1c5ugDCXQy03
kDBHTLHNnTus6c8O+2yy9cF7Kx189EFdvZIblA5LgXPI9HbLWrwFM8MAi94cV6kfKnDukLAlCNMC
SZ/Gr03WZzAIhGVN98MQPxeb8zYvQeGIKbCqmuCinD84C49aj0W7dQuQpnl4GTF27FRTyz0ZLwmu
Dd5VH3NwbfovY+bxvJbbow11x1kK4YHLvh+M15HwRzkkdZ4xeJistW6PCd2U8UTiQ4nDYc9rXLj5
0VvG6xHBGiTNNCzweGQtzIdw2EAtVdRxR8MYbqf91E3NITfHxMV0OXUUrHakwIWlQTlW4Z0nI987
bWkenU8TMyWqJM5StYjP1QPS7bQFZtUk0H9DVpM6rJEtXrqiCmRczlfBdJ4AqzkYXhZvx39EPmRG
RY/yY6HrpdKK02y1dzTEPPlBnt/UOtkhVS7OhdH7YapVBwVF1uoqD5uaVJm2Tb/FJtZYR/2JQ73Y
by1or64KolWhYHYz2QIcTasZBml1t7Vc+m4AZZc1bCLeHBamzmQ6uFBbEi2CzBEjaRdAlPlsVD6g
uA/rLuBGkXVR224y9iExBtyQJzOrvkwM7bti2K4YWHpMJQict+mfhGOH7oyXOcuyD90aCRnmqyUw
QmSHylnYMbaVFVin49Nm0bAPmkNUmCVBsemr31NeyVXfiUfidg8zEwNaWg02aXI/V2t6Rdd3ttSz
1ZvFje8otJE2Yne3qPHE7H3yAlFu9G6MXPRETEiOS7ogp9YHbmrs/KrYqN901PQRVF+9U6l14oxG
f2VR18lPk++yr2SMpgqZGMBguok5bjS73CO85HCys6dGAEenXHKiovmr71Aqd3q7t6uBGUyB0qDx
Ss+Q5b838mL+GEeCbrlbsBDdVXZLtCyysxi6XkWEb2VwCWNx7nH1mnmi6Y75MF6yejJuPfG72pzm
Vnlj5Mzms9ZYhCgv0/UInBAECFMgJjySnODsSHOrL73VPnfiah1XRGSOWcNyXY7O89SbcVCe+DG/
ORsXU4ZRdTStHuLj2ouQN5c/v/fPV5pCaJ7NHB3TbMOjCd4MBEu7bCqbI6wIqQ3cARGSudCYFrQU
OYqBUV3MAUV4tyzqOAfZY86zd+MvU1IPnnbUxg0qEI+SvUzA7tOqn4P8VMlpfNQJ1v5jx/KQNoTd
lhenNsNHPebDsTfWX5hJg5Om2JxsT8a9RBilSZsov6tfC48oYjMze3Ov2LeYFjsOJsCeugTVQpPM
UL56w02dddFELfXCTYzwXF6a7Jk/ZSc5gkdmnGJ76mt5eS8xqdzOeSFhQap6N46iuErC+LYz4NaF
bIZtLB6Ix3usJ7EkYJ0QlWCPSPcYZYY6tW/QtskQRyw9UIsfNUg+owKQNCrz6d4YjZfAtV+8oq4S
bTlby+Je1jRv40UVfTwY/Raa9iD3y1x3Efy9Gbbzu8GLQx5D7+wHVXyRR3AzdVb+RN7BD43964wz
4qjXxVPZ4OyoiV94EDWZHt1Y3bf9KJLWG9tTmdYICYR+i4EqODV2ayeZnh0Da6iOnUwDyE/76HSt
fZuS7jxpk8l4RxwhO0ksdTwTf3xv0kahwW+/yMqPgnEoqYXfsncddZFhFVExcga1pnHTSL5tt3fk
sfZpdW/Wei8no4towSwSE3HdWZo66twmSCRNdrWBSKOBNpxQ96Mfkto+X6HSqlFF5D3IhA8vwFDb
fy4A/yoA9Ot1fh4MPKM9bMd+c3hThzHiPrJujXE8OEJ3T5ojrnrFatzrC3i6EXgMQJXOze8smHav
Z7+VUhOCkR8RMXAwC2WGo5mVrxmt762ba7SIqjk6V8/f6kCpjaZ97JYJMYpm0QwdLO0HSYpbJCo4
zo7jc5inBsE6ImBeX1Y/J5aBW8fj9QMlJwfnmdNaeynmH388XWTGNEetyE7Dxg1T2Gn2OPXEYzpK
HDurwOaANzPyuqk9Fvo95yWiGIfTtzGwZtuG8/XnL6ZakdnKbZakMdolHrGwUToarImQXJKjqr5K
l1FyLbgia0LVmFQUcS8rb4Sw0zqyrOVQYbzcEZLUQKmSz8I+Pmmbe9OINJoF7KMBanREcentWnde
Yqc1To3TFBf7ao8kbQSN3FpylDg1ZadLGoN1PM4Fc3MnPrEulo+OSW7+wrqZpWMVD12/3EtybrjK
0fza/WPQwPb/sTCmUMsAkdmh7zmP/bHeE4cs43QYeb7vGiD9eF2ajkSRojloXXujcw+HjtXN5zqw
O0C4AHdh5hwM9MlFDV+mTQX/WSzrTeqq/eYKGMyqfHQ1uw6dfNGvYqGVCJzZuLXBR5vMnG7dCfpe
lPYtUG9sVK73wHN8yq4o3jojsVooKovTrvi1lZ5BsyRP1xYM9i6fUzfS2no6elVAxKa6r8lGuc2M
DJCsQhLe2tb+z8PYLVRDzbkZ/9J46M7T1CRrs7E5L8GjowB0PPHaFC4PiJbnO63puGOr6d4bHPPG
7ke4YqQxmkKCqDLlnCrVnUUB/YgobQjtgCckHTR16ItcZy1a7oiSxD/v1/be79Znax1+NqVkA0w/
Sljpvwxx/7djFv+/M2wbuqFfkxH/239h2z5/TqIX5X92bf/rj33/iVX2CE/2yVjV6WcwrinIuKP/
8m7zK8jeCVjUiR1lkbwaHv+ZzGiZ/zBtvJABtQ5mYP8Jbfynd9sy/oF1OXB8nz+Iri3w/x3vtvE3
q+1fsco2iru/WVJTlAeK6JE0IYHmMrgbw5Q2zGE+Vz/LuUoyk0BVlFDdPAHqe0dx1cG59cmoQGoJ
VI5zZK6nzGyMg1cxJEu/xDgE0JtsFW0KqjbPS8XMwv9guZcQRtMTatUbwIykJK5kMfv6YvgFGTPl
ndIgGHMGYd8GA/YfTSf/tbho6x2PjFJ7eCkL+dXVOJGv6CXgXcOwaN66BnH4RU+YhU9wAecDUra8
22eWdy4mbWEnMfWoyFwi7DfcS8FK4g/CkGBEKjlkw7fWt49BpZIUE4vfYmdpWnFWanybM/JrVvfQ
5b885J2a1Mm+0r2nDXnoWLyn+e9pqJNN+u8qd0yyVsWbMO6ILm9je5o/nXQ0WMlfetv85SA640Sj
DFmnDgj/ctAMxXNZg8TQ6KWfFme9W7Nei4cMEDmA7tn568iyRf6TGBsjXk31WrfO7ebBhLuu0757
K8YsWl3mZKz7/sdc0PlhkoVbjn3vxbhlYO1dx+XOylwcSotvxlQF5onpdVclFOzB/aaM7nZyO36j
MTzXdJac7MLekz/cnaetab5RH7cvtWaKF8I2ioPR6DeVIlxmVJxtf96Yf+t8+T87PP7XsRHXf+jr
P4W8//Mf/n8Zwk7c6X95aqw99snhb0nsf/7QX2eGr/+D197BUWvoPvkBNofQX2eGG/zDJKL9f0Q6
GP86M2yLX+LAIgrJ9QiWMzDN//czI/iH4VGX5EEBO76p43j+N/IernEO/zKzk+mOwv5PzoOLU9r0
9b+Z87FAVnrlE3ckTeXRrtMG8WYzJ+VeMf1vggAM78859D//a55peSbh7yRm8mn87ZxaNXTVLZl4
wKcQ/tyk2xaLtNKSlHaFg9UODlVGla3dLuM2HUqrV8fW2sbY84z6tOm5eGY8ku9Va2p3U5oWHi/D
mMZj0RlHFi2FcoUB4VIUZf+7zor2yh3A2mdpd7VBtKDPLGfa8EbQz5V/Qy6ZhZh5+6RerNfOhxzd
KVfY70iZy8/BEQXrZ+ePD5BKAga/Cxj0jP6qz2gqjKHOrKV38j+oO5PlxpF0S79KP0ChDO5wTFvO
IkWRDGqK2MBCERLmGY7p6ftD3bbuzLxD2m2zXnQtapFpGQxRGPw//znfyZfdS6lI0Yh+idbM3k5n
2ZNbRqTbS2D3bwgU6lPEcbhvh6jYmZIcNpI0bKSRmXaNpp5s59Z1cEy6HPNiOW+Rkdu3pkcdtqYM
ZpysJ7zlxWLEdZs0e4YJVr63ZW3sJfT8S04KMdrM0u9udW/O36agMHdlmVVYuXAKF9oDsOSXwFvD
FMXE4vAxItDMLf2bwpjusV+Gn5yd6GkYFudNmXrmN3MWirzmQhdi99LPPztdF8dilBhrG3vY8FN6
v7vR6p/Nji1sAtjrgqdPPHuToc5t63Ly7EtFSW7luofS9ONtkuTDQwje9Ni5pfjs7ATQeoVzlcU3
1DenTcEZaTHEv4Ug05CFotmF2oFZlEk8XS0GG2SWtEpOKp94CrauOKG34ly3nXablqTYV8Goluhf
IMW7j8lxZ9gB6FCYGclNgoY9oYphuZrdkVi7n4l9zffwBbsKgTfOB46eQdw9DQ3hJfQa2b57mN73
uZEgH9Rj/wbUyUcmQzX6FS1hHbJp9YOlUtB6QMJ1t8FeYbHKSgShs2rAtGK6GrmvFF+VQhGSsDCg
D/k5JkI316fQx97Obzmo4NSZBGzJUT93WtmPLK4qZKuuoYfawp2beW5DZFy7u65weQ/Cx2LtbVa8
Ima2/7u0TmqqnAJT/JB9D2OhLYIFkFiJd8d27f6gM+4QPGt613ZT1JLlbjgJGDRCg0pDCXrrmxqt
pqrlJi1HBbBgStVhYCGLfyZumVPmURcH8tywCNxcPdchVx2RxuQ8T73/Prl+z8hajbDXc9Y1ZOOS
TT1V44jmyXw0TBhnNdWX9zllqQVMqZ/IsFdD9ZA2xoADujUxOpQqXn69Av4jW8hOF+a7Uq19JVrP
hon82vCDQSG4BjjOb67bZ6dKm8UBlCfG5dCW+bLSlseywIIn3WlpMuqN8hbUuj8CbJHkCknp2jQD
XIuybZ5aB+8dYed0m+KQPPDPzEfppO6jL3P7PetmA4Mtz6ey7tTZ7SewWHme7KNoZsaaRcR2iwgT
uOLhMxy0Bdcx88/jQBbHHvzyFgmjfm2NeTgZuNZYt1mp3I9DMDzliZucC5jsq7EsQgxBiahvEu/C
24QtFU8KkISXoAy5/NvAKTBFLEtLc9Rs3MLSi7cezr8tBxL5Zfb+8Oi1fnLMMmc8BWgux5Q13t6q
0jfwENWVIU6+FJ4RsJELNRQd0QNKmcC+rUiKii3ot27nQXh7iIJAbOVoWC9ZGgcQ75YFyjSFT0Q6
qscyEfPGMFMAbVYWHKiCirna2xD3ZrbYL6q8L394qLVnJ43qcasgk2+wYgQbUcno6jfBdB4DM3mN
5Dyf4yh2+cZ1+QL8SB57wKnYrvuGZ5Rt+7+nDh8P0b73oGqtrRMt1/NguK9uWTHr8d8d00T5IAqk
dwrsoNmOvEl2ygjZx0fmTAWXNgD6GYAPHzwVM715SdeA84rdq6wT+8dAZvUpCQIQH9hDZ2SHvj7Y
c0GqDXc6YLRGGO9xHPhbswksMn/+ssmTeG/TiNUkWeBM/KhsYZKJiqsKu8uEHyhmgSJkaD/0bjTc
iPuQforTehMZfnhUAgkirEuspSrwP320kHWX5BjDTZEptry9cwgzy9kZYVP9inXZ7HRlW2TOXFzK
bY9FMhfc7m5Yuh9+OM5npvs9pSn4gED0Uwnhqm+hzaIBKAYWDGMWl4Rl8jcuMv9MMmAhexgY1fB7
laTn8YQShus8qJBgLpdYOYFJG8HrUsGUe68IX38moFNfQGvUP5RiQbxSfWiV2JstzvT9XHdHTGX2
G/P1guLzDCKQg7C2uotZMSalfaJ6CjRDMbNfBK5Tt6syks6vkgXvN56fMXslRweEOhQY1mEW1qqM
p+lBJ7q5hUEV61XZZP4OT8diBa8jrtO6/Kr7PtymddZhY8yQ6zPu6x0PL80tZxFbdcLOAEuF9wT2
b3CUfmof5q7NXxFp2W9DqHLr9ezW4QmeRXuZRnbOKTzZpyjwPRC/8/cG9xsr4HoMSXIG0TGqjP5n
UdftXuaZ5PXd6UOOnXeTuTCciDWFhGscb6LPWtts8wL/jK/WCdcDyEtekLZJk8tYv8XUnGwFS4RT
KI3uMXGC6pgI3I9z7Ot3zzL0gZ6L6CWsC+PE+sR8lVkXX/KcqCm4bGMNDiR4M3nTrNPcKnB0+5FG
Fe+sq5G3cFxtTH9dbAAOAPUDh6StPe85THqP3d6QPkNSAGuBrIFHmGF2Xrd9pk4wTjDOVAhL2P7c
bOvpKCICuqSzCZJWPCh0XiV7f4ibG+5vY+uCAnUBOqjh4DuIgNK28n04+TUeucilZdMrHaDk6dQ+
ORMmiFWUN+N88OmwIVMkl8yDuep7P34bHJf3Z4IlS+3MKrYvsSCLFfkWuS6GrisECoz8i5fQMNhs
FL1MXx0/vHY96bO2c+vf+VyG8bbFmvXqp5pn0TCIxe9gTTc/QVN2kVojAh8x9xW38qZxlulSZXJv
zLn3SqyLk0cWlvUXfQZ6EymJZxFOrPPA8r14YyiV+zjEjkFMPX+K0iw/m0kdEh2YrGoVuIBMbAMN
jdSiFX0CdLA8BNeIgNXsag44jY86D5h4eMQCHt5lCzIQF2QaPskmZWdJ1F5shRrMo6va7FeROuxs
Jdlm3MfSwdNlBs084KIU6s3NYuLoFfsb0taxgpOShDgOa80aTRmR8TGA17yINjR+BlkSnREDF2Zu
ampnm4f4TPrJwdgW23saT7Biw6hIj4ltNqeiM4rnhDzeg1PE4n2SVvdEKGH+Bi2hvlf/enOVAyGt
Om79eyBM5E/84J+87ocdj4xogDpazvuoMFkAcubCtYRUfOrqCSKXL6Am24XAop47OPqTziq3g0ag
5VFmPPYxhKjYbMK9xka61YPKv1VVbVytwS4xO47Wpquz5gV7i3xJm9T6lJ3JFq8d6/C7EUbuR0iz
EHEDlfzL7dS8iiKL7iVz/WtdFxPgYVPYX1Jp/0A3Eo8J/L70HzpW8tQkPgfidCaT12DmzIPCuzRY
SsjgtzQGQTTHRNk607Ikn6a3rrLbDcBl+VBIus44JwDNidPkbsBSwPaSiw82mNXNUZh4WJoYv7Tj
kHlBYeg3bTcT+wthKWyLvA7vGcI8/UWT8DZEmGzUxxT+WSLb4pzDDEZ6b5KzgFZ/G8wI/39qZNYj
sPfoGfN9dhVQeskrKHIRfcOOu+nN/hj5U3sACqb2qmm8g61ASkgTQyRszv4pz7hX0ABa5JbaJeoc
DuOeW9A5xU6U32pgAXePBfbdDmBBDSS0NxV2rUNYe9hE6CnQaj3WXn6dRjl+j2HQfCxA9luI3PHZ
x05zxHSiN7WIOD4gvb6Wo082UY2md58SXdwtq6lrPOed3NUTPo7SzbOjX4C4qFmMH0qDQIpVGfNS
FmKj8PhRHO+zNnbWnjbscedLWBAyiOTBkAO/2FYDp8nsRYyl24x34NyYj7X2IhSYsXRbzPJzsZ8q
NPIwGn0q7DCXsQVgRz1s1TRCR7frroVsaJssq20cBD+w8upx17QZLh7ZdQB+IgDGm4DB5EcNsAv7
HLo+C5mqi/Fe2mQCONbEzimz7IHdgvg5yFIf5rmJntoaA1lrjApYrFCXCNfSYYyT7/BR1dZEIyLY
foN78Uwsq+M3SNKjzr3iyYjqqt9zpKcxpU2RzI3ceMqxJl792g7PbTx7r43APTqGbXKkoMPGBa6i
dWFMyTYG/rUOmhJOajyh/il4HMkonEff9VkM2l1zDmvhByvTqsMtS95q0zTYcQaLC6aa+f3A3yAB
X/SXKSvBpAXBXmRpBK4pQW6Pm+5ijA3BirLT4pym9IH0rpUcQe1C7W1TJzhyAgFK7ntz9BAPeZWu
PC5eY69be4De7JGKxppJ49IGA5F3r+nn2BeDbs+8u1jGec3U3qOgMpN10STE74DYgcDRzWTNu1YC
bVgZlpxfHYblbh+XongEUtLvKVTKDqnw2i9MPpxgsanUOFMGJ3o0a9+9e2mb5svfqo22TbpE6kiH
4oVmQsYZWafNSDtFXoFT6+hzXs9q6n9jTe8eOelwdyfZjPQ39FXzAsE2vEb8HfQqj930PHZu6q25
9r1rRoLResgbF7MUxwP++Baahz66dkX4SHCTinVbl4ws/jh4D85IfdsWZ0vSslHk975VlTM/kAPJ
vyvpJpiVWB73gPRHFkOE2nzSBYzGxtXvZfs9S1z70nCb/cZayd+cdXLxNaQpXno36qxvkWf1RCg7
H+CRqSQmCD+PLaJSZF2frMAltu+nA8v3WDMvUoMXO5esKqx3dloB7qbImhgRnKR67Gin+kF0wLwy
s6m9mZrVq4RSAwGz8Hf+Mszb9WR/szwtfldzoMm/iHFNcDbYeA6OWdK+Ub6WvFovHsHGpzSOcHCZ
odNeESnVMfDhTyFVkaXif+kqUCaeGn9Q0B194fl3Nji+tTYJG9a7pjLSc566ofmAqY1oWsCR6b2L
oonhWzp3q0jFc1oY3TuXtX6q+KvsEpJNP0IZQBu3ZvI3LcnMPeHunlqbATq7xwBKpVhaY4n26lOf
sfyeh4ICQl15v2XcJo9DEmDgnAZiRHXb8cVbBt0qAwDgVGGptnDtbUQJFaG3x/4oVTUcgUn+Sj3O
AyYVDAdvSXRFcx8edR/gRhk6YNrL8WjdcEeiRLjF9KNueg3ZoFZX5iJ1Tt08fkLb8DEcS7v8aEa/
2/oeXmbg3CzBeDOt42nELaehPE0rhzTurzBdOmYGdr1lUVF9AEOaDb+l8Ho6BbGlub2rPIcekLG/
at2i+7QjckE1sfGfQdnYR1syaMIggBdksL47k9WYGprZWl4elNLEB3dWDJKyRuJXFtYqni7+JeP8
+u67JoAqYWEvHWcB+2pMuqeK4z9pEN+xn9hMp3dK5vQ7CDAbj0alKR4hE0S8HpRoinkvdFL+pUPq
QTd8lCeTjevNGTK+KJ4qZVKgMoqJBa4VIoMQcm6mXULbzCtrX3boxPVeZ2oKHxukmmO9UFlXptvF
6WoagvGbWUz5BU2qxzhh5d4xswZx5NbBPpcpxaTdkCST+O1XPTVza6N14wffhaegMsc+mcyJ286Z
6r1ya3GfRB49DLM1PTs+zslEtPWP0ZmrCxnKIeIpX3K0agmK25hc3iozms4EMMV2Xi5RU4jmJAww
rENtJC0IMMoIa490H3msmahxEAf1llW0S1xg6qqfvWuUd053M3m5uP/eEKf79Fm7QpUdXQ6K8cTw
R4DcTT7HtkswrRNpwEcXTW9Rob885sjXmQzDknIdt0kzdDgieHBkajYPUln9Ck+YAfl/SuSmI1p0
SLSo8FYOaXBDKzZxxWlYSUkhHtssIsxOzx2QNE540B/VA0qYVa3jMOO7RqvAZ1kSif5mT05yVTK1
T5bQpAddl6qXoTGu2iv1S224462Kg/7VqOP8VmXu9MAQo9ZF3nL6mGXzaieMgtuM7MELi7BkIrPh
iGMaVqg8xVOEaprLPHm0Il42WaAJ+/lz82a67dzg4ZHpJSJfeKZBqviQoK5OSiekNmzLkZsoKoxL
0ub91Z8Hm9Ngkz9VZemQn+fU05tOtIVDWz7mKAOEAvJwG6GXnJq+dI+Wl1Hp5wM1mwPp7hwgCbcA
y85+CPNkl4hCvkEYoc2CQ8yJw2R2cB0iNgmIy3FSwZqMWvTYCq9eq7HnSnNwH2D1l0RZVHgpm+KH
3fY1Y/0Y7wXG6P2E5HJv2s6neXwM7gaWgF1i+O6lrGv/Vwgf5CvNsv42oixekNtKAFcALZrGgTKY
kcOHJOeQdYZ6WLFAq/wDQZEIoWcM4x8lTw69yZC61ZoA3LAlI2CcYCmmTwpHw85IM7rfiN/DiRPl
+GgJHLx5ODe/M+LSl8kiaN3mDf/MBGc6GMp58AWxdIen4StjKaCtOsb4r6lseJReAfK8dUoKW4Kh
8s7xXCo8Vzj+oVV0XwWr2B1/YnPkhU90uJ+BQFhVYh66Ka0eKdvMV1bZTLe2xxFmuL1z9keHYEw/
x2onokF+E3jrLqldzAtqIpPrKNDuR1xW5UM4JYHLA3rIR6JiZLJYxfe1taI8QJwqBTitr0rxMBtA
K9pU1ruSSMyOt6i5srR2jxWv8103NuEDyTD9qPoAumTNaXRbWrDlpgE2yDCwYTCLMDkO6YBdLQr1
Dt3mFo8RoJypIfY6wNUjcAsOcw1gAtpbmM1Ws6176T3ZBJl2lg1bJstcQScF9tseb12QP5HvCPZR
kkAxqKZS8uoqnA9bhUQcRM4I0bTO2omzivldTxkuVRuaqsM68lvKLAfqrcPVwknm2Ww9dWGup6u1
ap0FmmGk5ksbIeJjokyDXyZVG4gpQdhm6zAso/uIQ3abEr/6Dc+fhXNn58FTRiB7E3al8dZFdHZm
vgESIavVO6y+BBca3ows0d6vnvqsat3S36vIFfclJg7Uq94UEixrE0E+qUH9o9u55owpZOo+Ytcq
7lkXZDttjeAEMJfA/aN965h1FU1ws52uRR6M2zSSlrPyLNomsGW3P42osvYTSuHGtEL1NmXE430s
V8AXYnBi/WgBRRqiRKcr0AZhueFNSy1t4Ye/ikTqu4xjhWI6tPbNM1xr2zaTfumL2H/yfLc/BW04
7GvSAgR3U46y/CHV9ARppfhlDsBTCUz7rzqug3MAnRpMFFCTaEXYs/seZNUSidGALwzeFd/GJUWI
65mYQ0+JBWeT4a3kgXj059C1MZ/T5rWitUDchFeoG+sqazMQZN26rT9f/LTCMCqGkpabIaZ7uK/B
06R+/p2GOOvA6yw/K7ukbcOZmUvWVaF4AbeJvbNi8re1TvND5zvesSFxzD9zkke7MpzvfUV4vE+7
+HNwSiQgrLvFwzS6073sEEYOKteE7pc/4wthOtn6uKwe5mHgfJ/ZgbQOpp/P6cEbhHEWvvR/0U3R
flSLb2kmlLDX0WD94hJv3tOuxVOmi+A+aZwST75ZyXOUtMNDkjg8LIo+4UAwpdEtsEfvOIrQ2TiI
W1d4xfOaS0E8eAbj4Frh5rpNUT8mB7crOAiN3iKXeJ5lI1ZF9sUnpXwaXJqbAfaIZx69bCwACY0N
iatWjJuxGfPfcBLZUUKwzS5JwLNuIVWnL7D522e+yFgT4qs64ihynuj1GRujOxdpQ2w0DboQlFJJ
lMWhLuacs6XX4K/T9MEuGkc+2nJ8hTUUnFy3dfW2y5pppZowfTdUACDBNOob4En3KuwYpF/BM/q3
mQT5owQHc5MTdqIVu9x803TC3cMwGS6AbBIKW0FZVI4mBdc77UuoseS5mjIt1qEB4WKdqzulW+rg
0FeMdXZIT1McVR9h3On16IF5c10zf6tmm/1vVy5LYByTbQJifgiJVsx9lyJ4F9XPnL84AfQ81d/q
UCaHxrTbrc6a4prGpXwWZThzrkjM3WgE9kV0oI4CK5yODYzG9RRNcpdVU/Ywdh2TQDh5OUYqewhe
plJrOrFr85JBFd4P1hRdYX4HF23b1llXfnnPmhbIZCSCmHYM244QmRkQ11mZd2CN1TQB2I7Nn7Wy
WJjZXniwi8wnRWhmx2rM7Z07KPGRUYlz4rjDpNA7yQkuGtEjp26uDQ2XT0NCQTk5G7VvPVdtRy+e
jsmMHmpMndz7rqvfxqGArFDDWGCYAp/m2wVy3uDa0W725u7ZIc1z99wUEzFDLmQUIcQaIAp1CJ7V
7ZnIZE+vzZBcofqX31EQplPGQoZxOEvIrdejxxQx+e6ZpYZu1kFNuWLcRNa1Vdq82aRa7Q1q1LK5
Tlp+CUvnUEBGpiIac4oxqxwba6xvRH+NeGUEXnO3yFVvXGE4X5TCyBNpY+sJWV49RWGWHYveIkUu
Js7XVIilX17XpVA/wBQioAdvQcGZFYxPnBNumsb6lyIF81bzhp0Z4I2Gm6HnBZPoiUAjjJ2EMEEW
fWckq49AhosdaGZ1K/KhfSkz0AKyzvxnXkaUiXVC7IMRHnud8GAIuQVAZozyXVeJA1awotpGJVN0
j+sxp3/Yhii6IxtElhmnoX+ryFDKVanpGi8tSsvWDNzts5axR2t1RjKOxptDUEb+k0F4/dTYubWv
4nhkaYIuLqrsE3mdg6uRsZXggWxhS3eifeC4YHoJcKGxN3I1YTEmOjsUv4qlsiBkTvhZuT3N6cZQ
NSdTGuJiJ2HwWZeRomQv7H0SWWq8cgB3fmPOkcdAacHgVlObyRcpg0tcq+HL8GoPyJVAaNempQ3g
M0ZEAMpHl12b2aB+2zxgD/GCT2Z34T/XFoEsAfB7E4BWitdtV+qzwQ34Ay5a+tDYSp+0K6YjaGO0
hdijJiqMuDx5CnKuWJrJNqPr1b9RN90duD5vJ6GHbWxzEt8G9gbHqhmbyz+sPBJTqKS/V2GIBhgO
zXZOoLXxocOJ5j/jy3Rq83v/L054OQ6XWcuE9rBhfC+7tGfzMPBUYtE9JQ+DU5diM0oMs8OEMjV0
MaFdP7deCEHKS5YC1zMRjXBqEMSsOhfIMGl56wP3aPaIMlqeElmnv/8hx24AOR1xW2e+fS0NIzx5
TTFcelbALx5C6M42E0JEGGqLz6EnnhLGatwzdIYvZPbp06uGcFu1vAEDPX82ui+fOI+SOTM45uBX
dYzuXsJDUgc2AFm/Klu7wkIdyx9UuZg2SBqr3AXmGF6MMJMgQafhqQ4s+zwmTnLPYxHdHZ33X8pK
x+c+TQ3Jm5vfaDxW2Q3I5lkiEX7nA2ys82Q17a41vs1eyWnXbfxiB6NTsV5roycz1/NmXjJcQTmQ
IWCPvBlF4z67XS4AE1XkrFs9NvexiPSjUWY0/yIaribiZjtEmo4ZerC+/6Mr0jxshRtzwu9Jc9SG
v6N3hUiKganF6ofxFUV9WEMG4RTTBYTwIZYVqDWqtj6YIwFU1JSFlPCKplVMyu6K0VvfxyGcoFSn
M3BhDcHkH10bOV5kZRFdC5a+JkFsPRvOlG45jSVf/6+MZpfqs7h3zednd/5Z/X/QG66wYP3n3UL3
Jv4fjz+L9M/lQvwn/8tsthhKbcuy6R2mQtxy/49B1f+nLaWJ2YuaPZxlfzCo+v/k5OPRvuII35FL
8dD/NpvZ/1wUNcs0IUcI819/3n/DbLa41v7kNsMHy99L2t7iSfDNv7boDPMAdW0Ejco+7r3ajYdu
Ne3Sa7jmkbrRqz98Mf9BT4v4q7dN2koKV2D7deDc8IPxt/lD8Uxs512Yu4oxaguUZu2dkccO7V5d
xW1ez9v+iVnsb7ph/v1P+OfP9PEO/vEzcaSUMsnsZuteWCxsyz0Qqz2hF35CQMB/9xP+u+/zL5+2
lJ/84SeEfRd2Tc6nRQ/ePj2ER3/dQrNqVukGx+jflKksX9cfzXt8nZbrYmVcLhXh0jP1pw/zYobo
1p1QoR7CQ3pM92z8dvKQ/JuF9D/tCxJLI8tfPsdTOBFpz7b/dQ3/+XNw/kJ3aNt6O6zN9bxpV8A9
jPUvvZk2MPAP9X+vqsZh867+9Hl/6Y1vcDKXY6zYRK7hhbySjdqz6d6AwNi3f/dZy5/1X/1sf7kk
C0DjJoSOcks5Ii8XpNpik+2MdXFKdpSRrqlbLVfAevf1MxS3v/tml9/Qf/HpSyfZHy+XYEpi5Ap+
Uqj/3BC0hW7zPciQzb99NAiOW3wZDsnfXDjyP7hM//gNq79cplZU5AuBrdo6Z28vNhTNgPGqiLCs
wMStKaF9YZW1qR9gkRwjvYEs/pic/29uFs82TW+5fh2qfJbHxR9ulimPIFsW/PT9TuzklhzeG7zo
x3mb79q3v7uqlLd4Wf/6ZdMURq2KcoTDE/bPH1eRBJOxSMptQlAYokxshsc8T8t9aMjqQY8VZcGF
40ZsW3O6B0aCvQoD+zHzTHbS8RKGxarzESZ5+kpxiv0QJ9jB1kMzdzfZ+xxU56iNGcUt+znHXPHu
YLqi1oXGAXZvAKekT3qWegDzx8Q8sAauSEjR61xSKkAYcjucQ1wQGDSxTxn2IztOxHy2BfWHu5x/
tjoSQ0BxTdHRCVrBrIeJ3zRgZMwYxB/eXX59QqRvEz/QNvAWw5qUk4MINcP6l3nn6ROR6AYLQJzm
1VoFs3eLsXx061k32dnuJrLGA3CvD2cmE9TG1nQdmrKj6BQ0Ev095a3MhfXTMqMqZBNmkf5Shae3
MZlG2Am48BpUTaheK/5Pp5t0Cnpk3EJE9UuY8xTbo/v2w8mezIbUuo0sDwmABzT89ik4gGLK3FVb
ohWth17a+wj/H+F2y73gcXIY+OMW6HbPcusGgzH+OUuJXm8OJmuBniPv2enjsSXfDCFgRbBCvlJO
rPqr8vvoe1xq3ECsW5YcdWAt84oPjn6NGS9+HxKlH8mWjz8sxXRkmlb5LdCZ9aztAblBOA3Uh1mr
qyO6+ZLQa/I8aJkd+lyF+7wEH1FPdQY6ggs6YrFYoG/0aljRk94dYYen6xl189h09FqnDsyFKhVy
E3M9AkytPAAVdfzIgrHdqMIGCtEE8Vor3ewmkM/r5QtE82+aZ1xZzq3zm+qSxNp5JIlhfYPXVm8l
4ZRNpUfxFNjt/BxM4biva95ExOzTNxWbrBL0FJCsYtIlha+DwTUfGlhpGDXtLH+sPTCr0I6NbNgJ
HLwEnsrBpuwtzcVvb/EibESao8oFllnbW5fZyP2i9K1L+Q0jUuvXgr+N+6rrOkZOxmwRrUI/miZq
GsycFoMxA+iRGIoqFD1Qprs2aj1vwyHzGe4I9q5a301p8lme/HZidLeMi/dHMVXgWrtowJzr2TuJ
KSwmHOZ5Hz4OLDInXkY0smlb2HJR4mL1c+i0GIJQvi7ut4jyB3ueNtzd5NKRkVYspoAtg6tm2Vli
83EIMjPDxid0+RqvLQrGYHgDc9xc4iIwq71Zl9iyhWLYOnhWU3l7Oi9CtfEyiqDoEXO3qknUnW3n
Qsk3ZLPH4x2eVUqxVDAJkim9LzezAwuELt3a2KQEMfE2BTURHrdBp1oAhsG0Y4po1qNp6Nc2xI1R
CXj9JB/FAy6p6j22CM7ip7fEtvGFu+3Bv0LVDIpTpr8i1s7qMJvy7GvX2wZF3Rzixclzj5yIjE7k
2DQ9FL1/SHuD6bI2Q+qeTLOdgEpbtDnmVCc/1qaK0KUSOXwPhEOzKb498r1T64MyMR+NuWL9a7FB
aVgfWxTIR9z3iL2mOz93pWcdqeR1tgzI2RHlng4Zg+cbY3q4+ACapY2nGz+YwQSdA3jxndoa85XA
wtxtuS+bU5D4nrHhSBOkG6fOQbXoWQ3xYY5HCJtNVaorMfDmW1GyF2CfhRhWNHwJkmYMf9XNXgcG
oS6q8pLXViMofjJadEpbkM7N/LxGLM4Cru7GzB4WbeI69nDVN5x8CDRVNt2NXIQEtdeWrBJvS4qr
eI7daYIj6Q/VBiGXnbATdFDVq2GLqT7e+T51Tzbkq6mbwS5KtloWe6uj5G74Tl5yPBsxAWBzAe/4
cuY+S3pBc7VLV2RhPos0zH/AXQk3ddsOWO+ts9V5ICUGYIykXND33Ck5Y92Hi5ItaIMinhjFsXSN
fgZZh/WezIX3kFSOOI1+9dxOSHqtlleWh86mEt7R6+zvlQXLgzVQTRxfAaSMVF7C15LJzl+yx8Jk
2Wo69KJ1CQXsgSo9TfDDLn71NG5cI5xhxyTx8eqrkvB233PcZJl8LXyb2nvSHNs2wFahKvN9hLbK
M7vlnD2AMsAkoLDKZca91yr4Ag2gN4bwv2YBQTmmG35fj0Z+Z0JnoxeAWF7HES7QRAfGEX0elwg+
eFzEwruXNfjBZgy+kbt+jcBorXRU32U3iQecx85iZsTNpkLvKEYDBI1Xz3RaV8D5BBtIxEm+eAf+
7fc+ZpezMqpCoy/PCagHcLruZzCVKEGkT76hVA8HL9cF21cjPsjZgFICliT8PaouOOW8fD8CVP7x
OtN4Yt0UPrf5MYv7HCr0zEKjwSKpkpHihL7N+OJWBShNMMcKPEkpnWqT0hm5HdxGbPue+58UMqbU
cpS7aQYqVoZj8cKjFRJEwhsqbvGVyqUWBktIuxuzYNjFXn9xKCNfaYX5k6Dvyu3q+Ii3DJnBG8y9
XtbI9JX66z5S6VfMfUS6luAsQYmJh6ktrA8dTuktbqzg1U3m4i21Nc3X9FGs+/9J2pv1uG08399v
6CHAfbklRWqkWezx2B7bN8TETkiK+yJxefX/DyfAz1KLj/hNcpHARoCUutldVV116pyTypAPk0qu
Vre03DXwKZEEPl2lifyxLKs+MNXm8DQN9nQPzjpmWpGOlvTAjE2YPitOl5/2vXRgxj8bqtfuVCBc
gQr01zLtULiYDCdrHmumVz6O9D+h4XbAXPeQ+sqbrmEIjmJbPN5BOpaOd1Q6kagKO5hEyqreM0Sd
/dGM4ynzTrWuDA8ITLQPSCcShpgUeawtyQ7AjkDKalWFHytdCw4PAWfQ8kPlrzxpl95GvMJVlQcY
OjG28AbrsqzlU5JU9l7yZP2cs1jJ0xGMI4tueGGupe6LjzEHOwyj2Yquy/MPOkuaIS6Dlq4+1byh
IUbzoEz3GENMPfTLdzryau6qxetHiiGTMvNkJ8VizFZYooQ+bKkyQ06NoOOiPRqv9Z/hd31z8plK
2WRfGAjItOD4Ufq+9nhXmcQTUnZMUzpxLNs2HEMV3imULeBYrxLi8Ifj1xOv3PhbFiC1tlWejtvh
7idsww/ze2X4AolX9ZRv1Ffro5Os1RCuP/Llz5ifU2d7nldyUQ2UbH2YnCZ1Y3oMemwgJBw2quPK
G9UlZq3YvH6sGCRssMA6mq0CwxVWbvXaUKVgEHw57VBPRB8sPDzDxf21t44/b5/h66oMpmzZMBVN
Y1harAGl1mDrGvNHvsEE28jQP2wvG7zby20zCyty5noWI46aqgMIu9zE1CAntueGsJmFbpQ0DCPd
00jfVjC/3La0sKB5jNLRqJTRGp9nws8/F3MX2gEAxOh3xs88v7cOfKBxe9vGwslk/MXQLfCnmsP4
5KWNYUoyW2cu2J+OCtnbX3m7YuD9C18+V40LC/N+nh26vh3S5ggJNJ4l+tRslMB+hOIMHZfYte6G
OwSugY0gJRuE3zovCY73tW/7txf5frVv/Qbh6pdwg0tTxm/Qt1RGiKmjn/vRc/O99iSKI8zU1DBT
u86fgBpXLsBC4e5y/UIVyJySkqI1tlsfRPxcuQNksu3e0Bblvq15OXUutVwu1QLNYEImAOgCWJxQ
CCI4acdyQEHpuM/f9L+i+/KrBcpsQwqDvvemuWM+2+Y4BSQnEPO5hbf2E67LefwCU2EeF4C7LYt+
FjLwIqoOhCx5H91pd1DtUs7L9se1ktd18efSjrCxOrBI04mxk+2M4PQSB3Pw0PaoIfnJh9UC25o1
YV/DDh1RPcJa7w2b6WHeS8Cy99YWNq8fqwf22lMzO80U9ryDpm6IJVGHF9KIuEvBgQ23w0PqRwhK
u5UPg+ZWvo8+xI8rN2RheZri2JjTNVreqrA8vQeMzTgsQ3+cFZ5OkOy54UZ36ZB/HO/y19vmrj2b
dW5tHoQ/9wnMMzRdOfM7ldZ9zhgz7MHpf1zRu373md+JwZHO8Jl5Rb0f3bfb0x0MVa7mqXf9ve3d
XtC1G71c0Ly958bigyIVEsYO019pbn6ByfnP2xaUOVIKF/tiz4S4c5znK8LEpo60t7dOMNy3QfwJ
MY//wYkIYvBz5fpyOfNyz5ZzHCbLPGbYMlzZo8LnDc4zI58GcoU+BZyvMF97yKydqkCpggTmiJWg
oaztpxCWiBi8uWp+wBBIjnv4haI5DICB5cmBzgzBbH41VVnw1JerFiIV0i2qJM0nZu4PzKs+/olQ
MI0kOzj8WHNfS1eArhktJM2AokUTPiewHrUMKwgBB/hU7PyTmXzqe9O9fWiWtvHciPAdQQPAvVLO
rIPhlyF9zsbvt///ykK00c4NCN9pSCYzzGQMzDk1lJoegxOP8Z18Zz7dtnTd37AuDAnfBg+pM68x
n/7ixewfAKW5QO69fvxoG7zXlXztBC5dt/OVCSlDGx8jXTmyst6bAtUjV94bT9ZW2ieBvbK2xat9
bkuIZMcJsmdY2QvI7Nxwy/jYi+OB80484JJ+veJ7F7qXlq7RPuCOa/KcXl5ebpS8mZ5luobZf4/R
F/mrcZ/si1fnkVn9j/WHw9vkwyu6u/39Vq0KRzE/1EbOOEpJGgRFJ/HsoN0Z2o6yt+VZ28IvtsOJ
N/s2VFfyhKWMiPelQl9YtWxdEUNbznhfO41YhgPvLkx/MfQK4TFw1Wdzz1Dfc/wh9eKvCc1idDGg
kuy+nJo3FHfXduA6xOr2ed9GOMITVZmiS9/bgb2PCu4GeRjGKnnvmvfjvfbx9oZfX5hLa8L51bOw
LJRaQb3m+InJHVcJ36QuBID/06k/FlDm3za3dIbPd1kM6d140MFassuz82Rb3eHV8uUAubyP/yY7
urAlPCpjqY1UJt2Y5KSxqgQwzPt8xO3gIX7+Mf2wZm/+MELk1XVNVQwNzJ1D5eDywqSIUQ3DEdpG
Ko6Omx2/RB2TP0iEnBR7xWFfm4LJR6ZkxVuZGdeZuOc88CYnePQUW6v8yDECoIEBIzJyksFmX65k
LAvR7sLU+7U5i/F5aZVmqkFGVYFWZqxnp+R3MiPBWlCFMTWnD4kcMPstdT+t08pVuA5Ll6aFDa1k
qEKANlUUtcDPHhBQzEKtX1ngyla+947P1kdjMZLbmPUx9r3RYfdxj5H5ynevmaQ+rHy362h+uSLB
pzohZABHdJF99LLRWKLl6GvHH7ev2NquCR5UYTYb3Di71iogMiiPHpAYvm1ioVB1uQ4hnsc83LLj
fChGiNZL1/mZT24R8DjeaQGqcHuQ+p76Lb6DRd1n0kN7zncMl38pHtV/HhMvf4ngLRGB16rJ4Zcc
dskdXCcb5i62ZlB+WMfzrH08wVVm0zAZJwu5s7H+MxuAlOa/qIyvOMi14yjEeCaflVar5jOPxlAq
B2NE3fe93Pzt9jdcOyaCC4kLOCFVGF/90XTu1Kr7nCXj5/9kQvT1BuBfg+n7yi9i5asp14/IRN//
YxMWlVIKhzaETNTZLh1hCs6zgkOo9ZMOnC7d3ccB5cjbNhZq0NSfVeQmee+YKoXDSyPjKTYRNqtb
chL72d6foKfaOj7F2M/tr3STfJAeVgxeB+VLg3OKcOaTyjLMQ2jBWh/N9X247T7zevLh46TSzkXa
As3c5Jv4B03VtTLUwvG7WKrgoLRQOmZJgmXL+aKnEnrpqMfCXjX032+v8b0qeRktbSpPhjyzy71f
4cs1ArYIbSgKWhKB3udFgyLHS8pc5zb+Pj1Y3+AF88NNx7wEDCmbh+xJ8fuge5P26xWi+d7e+iWC
C3Howhaw5vFLDs7HXC35EYOBLKT1KusDtPXh9M/vBUVu1Z6LqfJ8ei+Xbh+hX4wbiyK386RDu3Ro
325v7nv8F5ekyYCMDM0xHF0sCZ8KSgSdGba+vDUyz/qpBafPuX8IokflE2NXLnksaph7zS8/FI9p
txLlFs3P1SjHhqcUVKfgKWGUByBep917Em99GP16L0PbsI8D+t+VPzXU3467AnAQPJPuOuBr6cbC
aKrM6ERSep7Plzus0D5H3azq5kJugPjzcKd+P3nOttyw3QrAmn9RzZw5VP/Pooi7zFU5DLUMi31j
uYzb0558Tg1oc1BkeBoQTkAN4PZHVudjIn7kc5OCWyospSpUZL1gXIheiwiyDDn9lZj6hlGQfRWb
97TZn8ziS3hQtmaJUFER/aT56jv6Pe/IbaqYT2zgeJec0i0KZpr7/xWD1DqGwSomWplRzkzh6gNg
wbexUWCfcNg8L8X2y8FgHqY26w4UHCpVqPwBwmHoLnC8wYNx/wdDl94B7cjA0P+XktXsOsVNMwB2
gh/lbDArc3kyTpB0jXRIO7+rh7c2Vl+Q+9uGTvtUasWvOIJROZLqpxxlA+8QymirpghRlCtBfj5+
1z/CmeMW/zAmfPkjpEjtppBhHoL8B9rFKdtQlm9qgSuk+tigSgim4fZpWUhebEP9bVJwclWG2jFa
SnzZhvIwwvODN1VrcWt5c38bETY3HmpdhxKn89Vt+WYFMC0RsVB85O6DB167AEtPk4s1CbkStrQS
brbOzxy32s3+rfgDJsOttlf8NAj92zu4FCbOd1DwKYzcpEfeCnw0Zfx2qqKnybZfmSpChSvIVr7W
QmWV5jqNGW6KPhud7/5ZBjBIEPvHMKP5IFE/p59U+lDpc/qnNm6mT/kDQFlKm2AQqg38+vH29kIX
Hcu58Tl1PDNewNQLLxTG59DsxEyrbCKbtlD5XGyaXewhIUJkNlFAQ2zEQ2oZ9TSUDBF4CtYqvAs3
hRIUzSG8K3B9MfVitE1moJN+sL5N7pQ7WMz9uWy4tuR5RcKFvDAjJFwwvimoCmDG6F56rYboVFm5
8guJ1ezs0DAEsKbC0n25pwzmp/LUT1iApkdvj64SfWhkEKvRyiVc8K8XhoSLbiMpCK2cTAaHfJVl
7dTJvu/a5sWOt0UUQHZ9+7As7tzZuoQr78QduQz8xH6fG7/KIr+LW32lRLXguhzinM50k0pKI7rs
0R4h0FBIl9pa/ezE/TauxqBtppWnxLIZoPiw4Mm6ITpls7Irs0LU3K9l85OG7hcPJBgvv/+L/bJ+
WxE+T687IQyInDRHQcUAuS03lstiJQFb/ChnRoSPwjBsOMq20vo5QdS24I3Z3V7Fkn/im/xehuB6
wSPEjQk1D0h+xgjGr+n95Ia7n4Ts7bT/e9zkuIMpd7v2QFkoINIMObMsuGFLYYDPUrD8d/cFifl9
GDCFvBnvzBWPryxe2t+2DKH/yLx5wkzSuy3tW4oiITh0fJ/6ESzC4VNRe2ZQx27/qj4VP29v8OIt
pjVPAm1RTHxPcM9ccFzECIVlRutHEWj1In9KFNRe+/FzKtVeXoL+RUhkNW9fvAI2I0s8d2Y2biGj
bOHTyOuJZ0O8Q3fYnceWjAAe1Y85cXyikOSuD4UsntUZ7gSuxLiGAcA1p6ooEzC+rUQ7WQUV3uYr
d+79vXHl3s9sCKe1PGhJVE54EHXb7LoH+tZu9RLuLLonJx++XL/aIjW1Oh61uJ2OKkOPCKBPs+f/
fvYRI0duCSxOi0IxCHFGJkslRWGm/Te3/cyM4FJKK0PUjdkoBtdfZZCTEdp+t0/jQp+VS+egKqFq
uqYz4He5Et2UTy2Un3NBotg5pVsF5ba4P+2RJdnbd9U22hj/ysOcmZzPzfnmxYekZn6l9Q8Pzsup
29pb1Y/2kH4x9oXQg7I/0tdW/IMvbdZmZ5a/2+/VCt8tLk+lBhcpAqXTU6H+rLTvpfHl9o4uepaz
1QnfLGrrXlIsTBwTesdk+43ylqJyD2XF/ralxW9nyJwPPh45pVgLODQwecECP6dQcv/F3qf7edoq
zQI0leS70M03IPT/WDG6kCw7wOxmOBr/ZhD08uvBCio7cPQQH4IRBh+3Nl2zcdGq2qJvPwTH4xY2
t33oSQESp2sxYsmloFvr0MxjzFS3BOOdWjCeUR8oP5jtXmqLBKLhasVBL52RcxvC8WR+RavRvee9
f3yAv81DGxHQxcq9W16IqQG4teS5KXm5i41yUqg8Zp0vOXd99oaA0oqBpUIJnum3BfXSgtzEmTFC
XcFrHAbq9N5hIDAIN4z1w64810uK7UFaM7p0OM6NCt8HGotGdmKWhUqD11XjS9jkHMjT85EHjQRT
gI5uu97JwWS0H0JL++pkw52TV0c3LYrHuNCehqKFEHlcuSrL3/T3Zgjf1BohPusmfpeavZb9czUL
oh6/3r4ZyzaoOwAKxZ3KQvpiNhWAlRaZ40H/sxzLj1oXb4fDWpVlxco7HuPMecqQcUpmiRXUxt3U
aTeOom9mVcP/tJj3XO3MTHlslaQbpdYfDs2XuNT9ZHznyTnWK4aWT8z/7dp7JeDckCYpUxRiSMun
3clUXk1bBxyQxX9EcXGfIOa6YvB6A2EJBPYwV6nIg0T/1URGLaXdafQRfvRCaztVCHbqr/90+zDC
g0ZWgGFqhvgm7EwGLytZnsWe28CEgxmqVHcwVlpk13s3WwHnDLJ6Fo4SnEjNrGbSVwBLMwS/Ylir
rB6+OWYixmRkvOb59prm83uZal1aUy8dChO+ZX2QsKYOR+9QvEHRCbOFje4hVGiyvsl4KVR/3bZ5
7SaxaakyzAKMCpjinWrrCBi2PY3+YdB9OJFg4PnztoWFl8CFCfFCHQZLCZ1EGf0QKjh7i1h447WT
b3qHoLlv/LCDuvEznKCf43VU8rxlwpaSjJswI5iAC6CKu9xSBC5htuvtGRndwdGx0X2Ikvzur35z
aim5rMEYFt52jsNbe+6ovT+FBXtRcjqeqrgd/SRz5R+wuj44wdzS7fYz42bnnpgSlzfmHxlp81rq
tfC8w7iumdYMTcY9CsY7aGlbJlthsDdlLx267aCfPoeasxssCJUPTzFiAGMW744n6RVo3Kfb33nh
9CJ3AORpTqcttJEut3oKKwXl1mTy9aj3DKbUIu2zXh/9Pqk8BQGcvlIDxihXnM0C6IkK32+z4jvz
WGrwKznx5KujpzCY/6t9rr3hj+LeOG1QzPwWHVwbRZktGoy316te5aEm8BEYVBm7kB2ZevjlgiGN
HK2+YNSD+YQtNP6PXVByWd/SO2RwefiNqA/c65ukpGODVFEQMjEvB2bA0KjsGiuFnut9EH6N8E5L
WzAYB3h2/eqn9cH61j7ld/Amw4GGJPSziWKyh2zASLdge3sbrhyIYFf47I3SHMzC5oZJEiqnveTn
8N3/FxNUmC43mlFsKT9QyvKzCNk3+8Vhwuy2hetc7mIVjPBcmmCivO+s3GEaca8E0IbdaZEr76bn
v2Fz3Xd5Lfxfe8XZ4hy5IMtVYeCdo+hZWFbQVDDjyJo9U/mVd23r1X/mPC9SejmD3yJL8Arp6eq7
evmcnNkVXk+GI1UZhROmhfZw8jIV+yPxqz969OJ9YP17ch1eFeMfa++K5R0+syvcFmhELeZszJHb
ogRtAoHFPJiSQoz5FX1VT76DKPz2R71ySMIOCzdCQTywheaT0LbrdjM2vQ/iuzxYQxlf+3zBjnAD
OsD+1CHnGLPX9wDl9spDvbU3J5jDXeOJxxuA+IMbP9PFbNYQWCtrFGNrfnTkPjxiW9YGrwhRTsx2
uWFsLTNIj0EC2bi2Bki+Su8ulysmrjHzxIbUs62VlQVZh0YxdV8KcZvbX++68CTYUS8vSBGjv5CF
HBj7x0TYLqFY3Zj76F67o+2Z+DOIJHTGediAXucaX877xl0kDoJ14Z0FwTQ65SrWD7vyCWavu2NQ
PKkuYmor/vO6xiBYEl5OkwoHrHZiP+eibPZLCeaboW+Ufb8xgwYs9OpVnP2luDaexSCUmR+y6eUK
O8tYPChIcr4h+wJP5+ZkONvR4v5DwxF3PxCR8ZoIeH6srdzIpaNzblj4pFmGhnuFaLmfEp5h7D6+
DWtZyJoJ4buFxzYv4Czn8RGedp16yL8Z9X2IDs2v28fzqsjMVztfivDVVHgOejMiqT21z5MNoBM2
GIiRIfsdX9Qq9cbq+P22xUUPem5SjBhDnUhKzpGUK8950QL7rd0iV7qxpjvQpQwQr16CebNuHRQh
VsSxbcM6xEGZ53u0B6C4cYBchad4zlf5QV6dWZo37doeXQHAuVDqix3LDLRFWVoDmJcy981cDU6t
vXLdls/HbxPCEYyqXEOuGRMhoI4SmUCjute1D7c/1do6hENonmKkV+Z1hPXPNvsYlvJKvrK2CuH0
MXSFC+75MEgA+KZ18HVUD4rp239bhnDgTvWst2b2fI7+dK9JzcmFPKdaWcpSBENf+f++uXDGJN05
1un8xK5LEHvHT7JdeOrwxcyQsHxoehKFdC1VXkrcz00KqYgRDaYyoVFGA658k8tt+4M5ca/eDH4u
MyLrqnfrgIs1m0IyMpTmpBYFrq8ZYMsq49dIPiUPDLQlQQUF/X/7cEJGcjzFEWBsFqjozOF232fa
jtsWFtPXsz20hJy80qCQ0ko+W/wAs6vxLbkbvxQomj2OGplkrbr9QxnA0XdY72IubqWNXCR8du+F
mcvwFVKzONYWx5Ie7ZOUe3Hhap9gyNiMD8cTeAoK8x7OeH16bfFanxmef9hZyl6UKlKeDmvujWyj
jL1XFP2Ke1rMelBLZI4G0hwD5oZLG6bdaMhrcbNRpE5cg0bimxEod6n3M3tztrG90d7xQGuufvEW
npkVjiezOyYqC5wYUub9icmcerhHAvLDCTXUFg1VN2+zr+Np+Ov2MVrc0TOzwkFNYSqtVVQ5fTve
tYh/F7AY/ScL4jk95DGg3InDUqHt0/SZN1RfbltY+2SWkE6NWT4ayLtxHke3HN3pmwk9jnt8nl6b
++QBSaB6xyQLeEbcyloRYjEpgNmDCghoTf4g+OhqrO26NNnBGW8UQgHLuBPPVws8IOpj1tu/zArO
TQrX4JTq/aFpOKIzCnH4XPb+/GrNd5qvviLbt37vrkFVJFu6PEtqKwrU3SKRySFMyzb822EPm/LT
jFswH8qt+ufwB8xsPyaElVp3nlc1P4WWC+XvZ4CR36eVuLFY8Dn/GULU7U96nfVzfZautK9tIl8q
UYTaG+By9e3Jdb6YCp3+0C03ORpTG4OCprNBCHBrvMhPVvLUJSvl6cW3A1VNi9q0RSlchPfIyQEV
QoYP6E+WhY88YnKf0YI6ufUmfGk7P0f9Z5WK8n32QEzTIF03+SJMY12xgBwR7qvSmkQ0e+ifh4CC
7l0OV9Bd+ZT7LQ+W0EOihxF+UG+pmz+CoP05TzOnHsSc48s44+/9NYzmdfGTM+I4MgVQYGKQRAq3
MIejK5QNbqHKmKxxX2IO/I4Lkma/9mRbyr7OTQk5pAQ5EPQP3LkM9egw4lkq58+ppa2N1y855XM7
QhrZdwjBlR0XjdN1cg879JjsnXNkajoLkm31V/FWfoSAXflL+dpt11OWRd9ybl847yjGOG3Rv/uW
KYC+8u+SzRFZP97cM+vvWhS6RqWajOQhLQ+kxYTt86qCPSVVnaG/wYoh8DG8uY7SkpfF3OrndVbc
hfAzEyNTQKZgj0HhzDgI3PStwQJlM7mXcuuHrMXJSn67cFjQB7BBxcFmMwP7LwO6CoF42snYUEzG
6+s/Bhk2Y+TJVoLQfOaEO3lhRgjgVaqO0TEkgEuxq+9BHm2jH9on01U88/Q/QMmup9j4UufLEiK3
CXsoVYvZF0L5xfC2E0gfhk2/Vb9mm9OrAi8tNJZP8QfHP25gNnt2jE36c72WsZALnv8MW0hDkbov
DeRWuYoOGjCR6ZXokEDwtVHH7O72Fi8vWYcnCEIBlWaZsOQqBzo3zfQkquFyJ33lbgaD1I+xB6Wy
Hwf6pg/yXQgFcBo0cFSXGwq4u/L19s9YPE8GPLgzqJPGlhDwraKtJ8WZnYI0U9whB+h2ZuK4cWr/
U1Dn/InPLAlxfmhivY8iniy1DZQZjA0CzuraU3nJydArA77G6C9XUOyinE5FT//AmB9jSjDtiKD3
6WNzzxcMyiCSvDXnvVQAvzAo3BTIsuw2ng2eguju9KLdR8+ANh5sukXSFkU51DHXq9+L1/NslcLZ
qWG4RI8Yo71Hf8HL9/OLE+VtUCL9H6uxcKFuc7ZE+gyXPifPZuDLvMSZSGdmmrHKu7lSBGXgDtBl
q3hrJmcvduV+aPoZFjrRECYLoUoy0q5X4dJFU+Gzgdj8rEqu224Xv/THX//iApyZEqKSIUVSEzmY
qgdk4yxOfklzsYu922aWYoNyZka4Z6ZysJFWpsAHtv6DJdeveWmuJJSL4e7chnDDxqJRUrXSKMQG
ER0gMOdBvXV8wCDR53kMY1wbnll0l2eLEoKRaaQSnNTs3SmXPcX4MZ1+jPGbsQZhm6/QrdMgXLE8
lw0jlzFTSmipGlPiVioBtjD8BAzKEUXIfFhzz4t+EQyDgzqBRUdNSMpyEz1ibcRm67RI8EEyAXZN
sZWVcL7sr87sCCcd5cABoS6+WfjF0GBhyDZx6klfT761bz6hwRys0WKtLUw877YVGeYBg7Oo2smB
pWrK3alfm0tfOIyqKTO0pmqOafGeEBbWmN2Inq4xz/31X3PekD/nRiRhLPgfupDXtwtjc8ZukLBb
uP1LDyWf7EE+qQwEGR/CLVKmz/AMd+988vPjAJW10ItWAufyAn/bFHtlEiSpQ5ErALsUBoONu/xR
Qu7S1Sym5v6XGavrD6eykXR2ZzZMeCaEDQ37IVY0BfLfEg3VKYdjKQF72+/+qZ+6tCIcjzQx+zyT
eYT3qOHK0gct+XrbwPwpLi8zVHcsgF7REouSGacxvKzKiXhp7v/uhKmBvi4dcR1CLu0ICwnLA6+7
+t3OsClOnu4XPLFBh1LZ6wP0I5DhoGb/P4xFLBxGC2FBuNlmrJNtCq5eH2Ib7nEOBoJu0R4cnuVF
tpW4yLGEXhFLvW+iXQ+LdAMHEkzx/bY5SNELtMtpULRV/cWRs+kOGaDTP45BcKEwamlBg4mxd190
VnDUaySVrUIe/EE76rsmr2W/aLVwZQxp6WLMYVubh8nNayhCl7XxZCbmDGQ9fFb96S5iTN5m8rD5
X954C98ZKQcd7APDXNQ4hRhUOBbdkbrBYXZetdM2de3K31ExVH/JL7o7kDZLu+HA1Lwbr1NeLBxm
28DtMBjIib4iZhqannA7Ydxww2cgQSNVs/aTWlM38xQ38i3/8NZ8jX7FExSWNALWnPl1ZFQv7AuH
XIvTsJmV7n0jfE6zGNwzjP1R/i1KUU3WoKRGpen29V0IWLNJXQMHp8HIKxZGUDJL9LDqTvh1YMo5
rMNknjTxNNb3/opfE+tY8Hsk89C24vwsWFwF305vjwH+9ADjJ1LCTdE6bqTEu5AhiJWlXWczrOy3
IbG2e6rSrEuL7ESZK/X6ot43jv3ZQmvThUZ+xQuuLEos8kI0fZj6OkWj1nxDznzD3IErr3VVFq/G
2YKEHKYqkS0eJ4woju6N5WfAfLB6v1jFa5jX/9y3XGyeEJ0kDeH1zpm/Uj+4asY05WGlC7q0ZTZ8
To5MzwS2UuGiN+FJq/UYWV89fVGtj7rUbYqi2Nw+3ktbdm5ESDVRfa5s/YiRrHkOAVgOHRTT6QAX
F3/m77etLTweVZwkZMvUW3V0YYRds+I6sqosOjHlFX1CxcWNNzYUnvBbB7Nw03qmtLyJvw0KDiOs
KzAwJQYPzbPjPMcTWvXHv26vaukenS9q/g1nYaa2rUq3JWyUWrVJ5OxZrtPNIS9+yOO0UqdaCLXz
NDL5M9tnXkFPsjpvjipEKX5ttM9FozEpUR7/ow3hFp3kXKMUHBNgDGQk1M4bpWjl1C25cRsZIoSI
HIoXIt9dYzoFT1CWUYaaFyLt0VunBzl707tXAGcfDic5uP2JFir9HLzfFkU+IPsQ104zYbEoUd6G
wlDjRR8GtcTM/riJ7xvvKK8OAy1A2y6tCgXSyFROMjIvR0B7KMm/K14dNsm2htJwlz/OFfbJMzyE
AMgWAmUls1242mCpyZtBEzMHKNbbzNCx+rhoBz/LAbkMsOnERf0LmaXcG8qSz4se1IpTXPiuDmkg
rbQZwnxFHXBAuil2lBD1N6cwdoOSxX6Rxs1TMSGcPMkGasplFN0hjLs2P7MUpgFOMzyK5B1/EOtg
kN011XiIBlgLugcZzU7Yj2cKCBQQ3hDkXO/jLaRCbK2Ba4ZHx7xC/iuqkSuxVGMwCvddjUpHeFRd
M0z2SH/8nBol3MQn51c1oWp2+zAv+DTYbTQd6BnjbVcJwsyNOWltOqDGZG66ptrCy/mEgPZa6X0B
pDCzdkCYwugGNM8i0M1p0SxEOmfGnOr7bmd6tZekrv1xpsNEbdmLPoSvIPpWDtFCK+rSrOCA7D6b
pHo2OxM9n3ZItG0tf7YY79fyyQWc4qUtISD1xqAy4tBQjjhWtjvE6XayENxoHtFHzobcO07RVyOU
XgpVurv9FRdc+cXmCpFJSdIoU1C/9q36mxWqm05bq7UsxKVZR4JgixNAb0BIIKzJMEfTrmjpSeAg
1U7eHx3teRiL/H5q6fj+i/WYM/ESDVXazEIU1A59YycqX60aENWRT6+taq3NDF4TpZoaqG+UPGfg
CoqagpFcQ1s9Tg5zS8+GZ8ifHhCnCDcVIuRuua//TB6jre6+l4WTAADUejN94cTMPwFpu1lplGab
cGKYxlGRBZEAXStG7faZaTxN6HreZWobPbT9oDzWocIzoeyU7VGdwl0VD8M/jp/8BmZkyEDnuoL4
RFAzKy0cNediGseTpyFrfuiTQAfhi0SNO6VITw1ZvWJ0wcVeWBXfC+VJbg8MJ9O7d4/+zDesyO48
nW9tx13zGAXGisHr83tpT4ieSmOFSE9jrx71Tc5godciKQSox1LdzAardPsAX7vVS3OC22mP5hgZ
p5TZI9v6XEWHwZXz2Fc6a22i8P9nI+mCwcYChaAogNDrUlU5egFs59H6pj3AquCZSKVGv2bW8HXB
hYWse17Z/9kTtS+j/lBaSC7+7VCVlqLBTI903Fi2V0NvN5NeOR/X3PjydiJ2Qm2E57M4oDEcyzTO
I7ZzKjTal9MDOieuE5f+7a+2AB+aF/fbznyKzrLvtq90SR2wM7M2z3oxjbFVezfxTHeGkihfiRu+
1rvyp6L/Vyfmt2nBwZ6qk4S60mw6+mYBWp7VxLRWX7GyEIYvVyi80abagQtExcwcDxMImeTUnxum
cxUCKbvqvQ5ReLm9kjQv37/fyxMKER1cJ8bQ4mwz9akM78roNYllt9JWUDgrB0WsK6PvFztRzTWH
cncfqdb9MJmbaE0T5zo1vdjE96Tj7JhMBxl1UIvF5GgNUnSsvGmsg/AYbqVS/iMz4pN3MtfYP+YY
fln7vTQquBTkvaSoL/hyQ5q8SlppbzJZX61QLX4n+gBz64a6nNh5UJpMa6YTG4h8y9asXYtK83eo
Dr3qScspzjees1O3gBDrtTv+7jnEBfKcZxZifpMiLnt5+fIQZuSwIxgq9iF9iMNj5MVNhIxbp4yh
JyOD7oJ7/mLPZQU03x6LGLF0rSj/LKPqGb23kRYTCqR5CNIpLofymSQU4VAFLoBJV17MWm42ktQo
rpPZvVvkVoY8WYOMZlbP+m1S5NWm/lkecNR6loagSsf8Nc6RXnOmbniBinhyR8U4/hxkupy6XdS7
yOp1F8GfeFslkvSXUZnOSgJ7/fCiaoNgGAhb8nNy9MtNkbOos8ch4kCnP+swRBt09Eq7cbOECcKO
DHrFAy6dMkhzbMj83tm/BXs9GzcZ6XGg1VrDiRQ1zlOjTpE/NFL/Ekb9sDFU7bTPIt0M2mKM3Xre
oM4Z7Y+t3aKBXPTjh8qporV0belm83iYyUCh2KFDcLkRYNabpB8mtPGqyi2qcBcVjlsa08oGLK7/
zIxwy2zTTFFOo8yvDUmNVlNnBxJ6uytwsiUHcr4YIe87GqdKMSKFZkIm+SowgLp6M+ByN03/CJtk
//X2V1261IxqapY+A3SuMl3paFX5UVYHX1U5qNAyZlTYh4NXd6eVNGvpK1HTN22Vb0ROK9zhkjyz
TuRx8CPlWc40t3Yyt7HHf3EpDB2UGAPONEpEfqc0GWG6ZezfL5opsJA6rcZHSacwMb5G+WqGtXQk
zq0JR2JqbActMqzNLpGZC2S3KWryioyAdurfFA9whTTs10bDFrfybJHCGbGOij3oJWZjjRR1YGje
tt26WDmJi08Qw1ThtzF1RqfFyk6Ncnxf/w1bPfEAmuWr+oc8WKcdv2bT5b11ZkmkllWbSp2c5H0f
hw1E69qmeoHWY6Y6byFxcEFZbJzdaYt6lh8F0ufbd2DxK/5epyP4jzwsyoMkx6MfwY7M6/JJOpl/
3jaxmItz5oExwjpgQFNx6aPi/hgi9EgEm08KoslB1f+iOLebk+I2CTp9c9BXLtzi1YZQwcJhW9Ay
CiYl/Sj1g8br7QBaQDpN27qxXlQjhMcwfF5Z3rxFYoA2Z0I1GeUsON2Ey520dZx0NcsrSOT2SZg0
W1Udm69dadXBmGflRp/M9C+ji5Vd4nTOJ4kL/NBKXfFr5ZcsRUWQ1jyZLR49qvhulhPdSXLDJkqB
TR0f7TfjNZD8U8QAM5OopWvfc5Q2KiLFxYrrWTpGAJlkIjKyFUAJLj8xi0zLqMaV2taYfKmjNPrg
HE175avOOynsNNhbioEQrlFuvaq2NBQDFVMFSNAr4UdlrNs/xilq/4rRQT5AIwCpRackMeybEDgZ
m8GQ6mBli2evJv4EvB6JBxEDGIrwsfMpa4sIQK6PDFeQjVBey7Yf5eGTCstPMaabAS0LBJSDdqi2
iWF9Qmd7e/s3LHxlhVIzromq6DzgdLnXdVdYZpbMVdEBafrkOMJIXVZPoxXdJ2lzz0z52qDzgs+9
sDh//bPEvpuUyDzpDdVQ6RUxXrc9fKqiNYKDtWUJV3ZQs/IQViwrOeDm8vyXngyRe1C/HG0IMppi
1eCCj6AxQlWZBwQQGLFD0msxZKpGAXR7TAa/OjqnB61WpWcTdLdXJfWauu7SLgKRAMAwF3uvoNxF
oR70Zs4hi1H6AHjva/P/OPuy7bhxJdtf6VXPjdOcwOGuPueBOWhIKSlZlqcXLJcHEpzAAQRIfv3d
6T5dJaHEZFc+ecmyASKACACB2HuHcMUuh2z7+QXyZkd4ww7AQQ9WOHONZhgKVQM6cogq3wHl2R4m
RoSIPW9uVhziDcdHiuzkECGQPQi2r5eGmyNfBTF26KBarI+HBoURNXr6NaD/+jb+v/SHePgf/+r/
9d/4+Ztopo6nmTR+/Nc9/9aB+PKn/O/Tf/vjn73+T/9Kmh/1k+x+/JD3XxvzX776j2j/3/1vv8qv
r37Y1RK8Vo/Dj25696MfSvmrE3zp6V/+X3/5Hz9+tfJ+an7887dvAqLvp9ZSLurf/v2rm+///O1E
Q/tfL5v/9++OXyv8t03G66/mP//xtZf//M12vX+cKhcAqwEUAUBkBCL94/SbwP0HRXI4AuEUBALw
hoEpg7S4zP75G8WvoIt7QkbhIIrnk9/+A2+Xp9/Y4T9svBOemKQC+tv/ftCrmflzpv6jHqoHwWvZ
YwCv4iM5VQJBVRlsVK/XgZwhFo6glT60XU/wYuKRvdBy7R7+emX/2bpx1rQDyrpRkvQBdApiU9aD
C6Yky950eVf+rQX9ZxfGDgYZ8bFikHJKim4uNsGA3OQALt+VF4nXMefP1o1y5zRwCp8iIZk0zI5i
Sfi9cPPrjPk/U2/tUXKhj7+4fTX0TWCNNKFC/mR+/8yIv5PK+TCX08cXy/Dfs/5/mGXfSJOFeefz
FvC3JCIp9MynO138PSbtPyxkokrnDgTsFLnvhFjWe8qwn1uqeQL/20ebrZFmLixS/2S5F/uYFn6U
B4p4yeg2lb2pZQjKRVGH0Voef2GdmsfOrsBzdIvXvsQqQPtRTypmOb2elfPtMvufBvZiABWLmp6N
sL8AgXusUbscE6tby3YsmcfwYasgBKh97Sa6b0F91ocf6rJYI718fcf/c34NFw6IM4V4rXYSOvnf
MrvcI3F34w71bZCXWzlGN41cQyovjcNwZYlXjQDvGk4iMg3IZdZ+arTjrMSJpSk2PFngtXLiLEPj
RDpxwDJvo6xZ3M5jnW7Oz/JCF9Q4Y1oQXU09mTtJpJ3rLOXvC6dGzm9NZW7BPNRw4mYSXVk3YfWQ
zhIVjJABvvXHei3SLbVuHAioW/qWdEn5QEpqV3GF7CJtKzzjnbfNUvOGC1O3VSpQXfYAgL29EUz4
u7KxnAtbP83IC/8iA6tp0JXpQ+1mebDTM0BkoJagttye//yFGE1Pw3rRQYDNuRyJbBNm51dw4tuw
xQ5mjS29iorqwk4MPx5ENbc+zdqkH8TXchj3vEA5dEqtWIC1d8UPXh/b//Bnavhz6qSzyGUTJrye
b6OiwxHdnfZp6t4qf9qjrnwF6rU04YYz41glWwHy/oSj/hiiVXzDx4I9n5+OJU8znHmYuU1JNTaJ
5Ze9jruy+6x04cZFXsi1FfsL5/7n1fEPS5kJ/NaFKgCtqiYB5a1Xd9uuio5WJJoYddO7brhX3vSl
rj5TsIezvNiCyTwexx9+js0j08ipZXurGo6i3o/+e5dc2d6t20wxfhgGIPoUypPrfVU/B3If5uyA
P7SffYXCSJyP7/3gnXZuzhvLKB75cyBG4Iha7jfDyESi2+ydpbJPyil37Uyu+GjNW1QN33pDtE3T
HlXxAmnopuZrD3ULE+UZUcXVo5rDqA+SFPIXm2CK3HjmWX+gXZWteM3CQvOMyAKORnDiTGOYhP54
U6f6a8jC9+ctt9S0EVZcnTEQA3t+MkCq/or2UXQ1WCJfmZcl25x6fRFTxOQ6rWuPTtIGzj2EmO9s
MX1InTWBnKWPN6JJjbSPM1u5SEAfhVeiWcvoY8ea9uoy2xhxBJVIZdu1dpDoCnTvfHhwbHahYYzQ
wTxet1Y5BUmLrN2uSrPxQ5YTuivaufh+2dcbAcQnIdQ+uj5MUjln7EbxfJy+W3bthSsIiIXJNesY
rEClXUtYnUhnnjZV4eD1qVUQ4xysbmXTW+rCcGstuGpaZ3aSLgv2edrdKK3vCuU8njfRwpbnGq6r
tFtmEN2KktqRn6Zu+hqF5LbQza0f/j2h8z8Ck2u4blnXVT3NIkrwmlNBhsFqYs/Sf68U4c/WDe+t
ptrL8hGtK6u7jkR+DbDCE2h7L9vgXMN9QY3ohDKlQVI3vZCxl1k6ij1ud0+X2d/wX1dG0LUqmiDJ
e8oOFA9dG+bpaEN9zh90M/crjry0jExH9mxFWyuPEq9vPuaArFm8OASqXHmZWQhDruHMEAGlQHl1
UdK5NvlSc2n/rFFF/bdoqf6cY8OPK4fhvO1ifwHvwW3riC+Nk63M74JdzDSjO3WVBx3bMOm6Kb0L
x2nGCSAHAYGtht35KV6wjWN4cIGMX1jPbpjkoTVF0I8PmXVj4zQrVw57Sx0YPkwtl1RpA5Tx6KI8
JS8zlBIo//qyrze8twNJceN4eZgwndQ9ahDCmq3dOpc+3PDdGhW+Loqi/KQpaYPibBDEoWL402Uf
fur0xcbrFU3hcmnZSR8CjDW6Moi56PILJ9Xw29nW2aQtZSdl2YT3JJsB5Ev5SlBeWpSGs7rKbojD
uJP4utNxGQBb1oDYEaIQ4997GvrDpczK5jpD2a+ymZ+kwEDdDLOA3Kzf1w/nbb80AMNh83Twio6i
dZepd+BhTGO8UlzbXbcSbhZ2rV+vti/mFijkXJc50hVtIx9QVXQUIruzpnADFNuabPjC4vwFbXjR
h1LUi/BqhmMhKuv9PZtl+I2JJlibgQUbmeimEG8NeAOlZdKn3XCgvXb2zK/rB648/7Ljya+6uhdD
sNIpiipRVkkZuIfchf5rGYWbSK3hf5ZMdBrai/bBVgr1BpDsJikKy/bZCTCfsX4NxPprLb5xNfsF
aXnRPItYRkgYlEk73TQurWNcugCpAikh13GeA9Xr3PjVGOMPix7FcKNq6zjih3G6kwTKaCPZaqu6
DiBtnHJ+U/VraaZTZH3rywzvt3O791MkC5LCtTasRzWilQxFGTeUbVQ57y7yol+w2xfjJ35DAybR
i6jiAhyPdh/jTWFlT11afuaOjdetKqV2mQSyPZRuuJv5iaNpXvHQpaVhRIBqrqpeBtN82pOeh7m3
Y2/08+15wyw0boL/i7DLrW5yymT0ajdGWnq6CkbbXjlxL7Vu7Nd9GRal64YsYWMDvTmLsOugGqOV
/XRh6VjGZh0Mvj3ZnM9JFYT9JvSbetOp6AsECIDAajq+E+FIV0Zy+uI3lqll7N1WBlhUyywcbpRf
bkAvRXeT1sOVKB19HZICmtTgs4VqZBqsjG7JdkZE0ID5eyOEXRJ/avUdK2bvOepp/eOyeT/1+sIh
olAQUEBXBS4rIO4mTL638jVAzII/mBSB0AigoEZCgsHS0j+Igk6HIGyrY6qLv8mU8cema1KMZGoo
ilmzImnybActumdZtt8J03sErcH/2OHNU8xin7c3giGzOVxoNsPV517bft4MLKGIKM02hL69v7O8
CvCR8/NySn2/tc4MZ7forAeXTUXiDNo5Nm5kHQYHWVmBZ8otCZAyy6fe39Vlui/qqVuJYG8fAgAX
N1bD1LIGMsR5IgfCt43X7utCf0qzIdsgnbriQm8vaJAVvu6E2GGhPXcokilt2hhVQtNGSTpe5C5/
UQCxMg8P9IIEydyH1eeZCjxMge0m0ysTs/T1RgDoGHMK5tl5Ukkeh0Nx7UbdSvH6UtMnP3rhi0Xb
Wq01yiJJw3I7ZN6PkfUfzy+npaZPf/+i6YoAJK3tfk68EvDUgTubYajWcpVGDeH/OiFqxl+3DgD0
6NlVn8MbPuDkQOb8YUYUGdmDLJr7abIO5fBtNS27NBbjKO9IYTvaZew4W1D0CXvHi0VL15JDS60b
nj0Go2qwB46Jbc01xL5pu6uCJl1ZnW+7NUp/X1uKz4B1IRGaJ9hl6UNkF3M8k9BD/l3t7aB7qsvS
36uuZbGc6Jowxdv7I9jyXncapk6PGhSfJ1ODR2aHxLoAl4dz06Cuf57cFcdYyJajdvx1N81cQvg9
9HgyhDO/c+igH2nZit8HdYKuURD0NfrIMv/qtMMAZn5vc3J10fL2DbPa1lAMqp/IcUzb+xGFQGXj
/7ygaVD6Gk27/ZxWTjiJw8An8IGl9KYtnBWHP1nmL0EekMpXE+P8J8o1UQzr++IA2gw7dqEH5Fg4
8P9nJkWu85aKQ8psuTlR9cW0XOMEeXOFo1djnliNeurCw1tCXQTz1hIkB5M0m1am4s3FduJkeL0K
UBRbldjph4MtXTfOSi+8QpWgvQsqqHMGIanejVYwrmwlp8j4lgGNYOxOkRLAoInD1NssKTnpgBLx
si1YQdZes5asZQRlUINCmiuyh4PsOqhbU5cPv4P6q/39ouX1i+DyRWD2KPI/4GbrD0rqEJlcAuQV
m9YuxG/u55gMIzD7fkVUIebuAMDy5MdE5N0BkHJy5YZZu0UluP/5/DCWZt2IyUSQepjDVB8AQW7y
TeNpyJor5W7mSIM8KBLzR5Bir0370pwYMToPvQaT0tu3tdDONhssd9MI9eWyoRgO3ynlgMVQ2bdO
cJwia4uLfuIDmuEq/0uYriUYF1aumW7RpZeBRxS9KDnGLCi+zOxO0HAlaL0diwGSMXzc71y/cSG3
ett4fTz7kGGs6BXXQ9yGKnZLedfSu1ah1kLd9OLmvOEWZsXMvuBBQinAaNUhmjWX4HDj5NAWwbiS
eVlq3vD1iXM/DTy/PXh1U0EaAsWkY1xDaWll3hd85Rfg9YUnFsRpgPly1UFU6R4IrO94W4mp016X
tXi8zEKnob3oIqs6PJSlPdyxisi8j8YcopIMMrjZSjxcspHh70FRVoPGNBw06nXyUn7wWfv1/Lcv
mcfw8MIZR1lPvToQe7wvRoC96rn75KbjgRXp0/k+lpzC9Ot2zsPck+oQanuHJPldRaON8sqV282S
dQzP1rSreR216kApeZR8fCzHbuXNYyH+memTqs5YKdJOHXyHfW8yec8BlQfS9SYdq0Ne8t15Ay2M
wDLcWtlO6tN+bg91JJ768ZFnbCWAL7VsbNtlqetBhpl9W0VVkjLg3qrosrhgpkyY7Y5lPaX2bQSo
JY4aqA/0q5Wg8PbVAzgMY3sGG/qceQyN56wcgejM3uth3MrGjSM8rAxA26DGb9N3474o05XJXrLV
6e9fuLFvdxOojNLiMFhjGfdtGO1zp1rjY1hwNDNrMqdB7toCT4mDZe1IHW17K/oxc+shdNgaBGFp
BIYzu4NFGgZ0y202TE+RR56DoVg500ZvH8lMYAwXvq5rSaBkmDfsmLm1v6nq9isS2e12aiu+1WU9
Ir7mwVU5DNNKr0sDMlzblRYk8AJm3ZZ9fl23/haPPc+X+By4cV7Pdl/0fm5LrDBm+++lWx4G11l7
EHk74FEzFXISFqa+Dq1bNx9/92V0J6r6fupWXwPfngxqEhgR1vgpqISs20raj6JrkqrIjlalNnCW
bVEFu6IYr9JMrGEWF84d4DB6bSyEkAGwDwxI6vx+tqoH1nQpSnYjaL36V15NP+oStHNVscnm8QpM
mhfFGBoZYQBZGZFDvx4CPR75msnpapiiq8vm3/D2iJVRFRZo2gOaJfYK+74sp2/n216af2O/Fp2n
cEDzrNtClPczdd85nHz0WbPyYvD2rgTY+OvZKNwmTDmY+m6VB13nsUNgT6/7jF+hjPQ+VO3DZaMw
tm2uHVXTDqNoGh3TLD2cGFW6nq6M4m3fpmbOpFMuCVCEb91Gc7ZFtciNKOyV7ePtCzhIgV8byKpq
R5U2DFRbYGTaD2D6FNNzLvKYNdm2y1emeWEEZmbEZTlpcdzHEuqKD8h//my1XjmWLayg0Ni3HdTq
RB2HcbKq3oEIcZNZ/UYX/u781C59ueHP6TRk1Gu66iCBItgQx7d3c9Zf9OgErKzhtTO4DvRQ5M5t
1VhZHKQRVFTsdNie//Yl05zG9GKbzjJkCa2OO7fRwD77TvHOhfw2pAxXTpMLsTU0fHcIWwBuFdaO
FPdBdVTyiUiyydhH3OQy/s0rgpUAtODFoeHFlciiXmmsHr/1b5qI3k6RvB3K6CsQd09hWF7mxSaY
HhrEBXSRB3FwaKQ2PCLFTrY6AgTSXqvTXnI3Y5cu09GDbLSNkZRXPrN2dtoeYDqRc3Dc7UfU2sYX
TX1g+HWIBGQuirk4RJ0bAkoZfg5Vf93o8bLtJjDO4Tl3fEbSCtdrppuNCqOvLgRjL/x4w6XrfGQ8
VCQ/OD0oUz/hiXrsP5+3y9tnSxoY7hw4oorYiKZ109+6s9hQS21aosEGsbJYFwIGsHWvnI6GfsXC
dphv+6KDykyPot8CWqwrW8GCSweGS48Eby/UjvKDGvL73il/zo2dxRYfLzrZ/xXU581FwFleHzo8
5WfxVKZlH6dzOXw4b/8l6xiuXFoa1fZWXx6asifXhUuHra8gM3G+9aXZNfbhMS36iPaFOOR588XJ
x2c3pw9NUBzxqHF9voulAZgeTFhVViMAEGVL/XhylBU73Ntd1LiJ55tboXAtqObbgM27dswfQwuE
3+fbXgiiJpCvDYHLmXxSH0KbPZfUOlSS1BhAeOwy+t4qq8uiqInqs/owFEIMzu1ctcHvtVf0t7TL
UWhm5ciGnh/LwiSYqD6mOKIaGJoOXY0KnshLx30TRPP2stYNDwYTjdXZaQAfqMSdcMRPlJ18uqzp
04Be7Mi6t/qipZE4ULuTe+QFgo3T6xWK6yWrGPtx2IDLKJzd+iAc77tXF9cOty5s2nDbzmktZo9D
fdBzo+9kUeqrgrZrxawLbmsyGgWS5uOIW/GhHnvxJRKVdegJ6LM5Sst8AiVXNyqiC13M8F83G4iM
YKbbgfXbUkDOlHnZ2sP+QnQ2YXyTyyfqaZodwmGOawm0Wm7FBf48v3qWmjc33dmbZAQx6sPgIXrG
lRy9vIS+d1CWHDpjcxmsLNOljowNOJibaDjVph+CiJfXYRdl2wzswp9zR65d/E/f/NeHK0qNjZj1
vMjbHqbyq+8R2LO6YA9+agEuprSHWuiwBhRYCHv0NMQXHselUjJK0Y9b1TfopKv3vv7kl+Q+S7+f
n5YFvzMRfhF32TwRnR983TxQmj2GhK5F7aWZMHwaJUOgfKOkOOBZ9NrJ7A33nU9zdOF2b0L6CmB0
Sxai8F1SiJsQkvu7NmNif94wC35Nje24csagbsqmPJQ57+/7Ucmt7+VBDPaIn5BOXcsXLtnIdGlw
LaKqM+IHJ5efA11eB9K/AsphxesWptcE8zELFbXlHPBD0eifGnvlbHuXnbY8w6EblTcz4ZwfMA8P
AbGKGEWBaynOBeubALoq5wISGwM/2NP4Q6juJnSGK+wRR7CwrtwAl0xjOHHm5XZAKk1umxzVs3Tg
9taGDOmK4Rfm9USc8dJ1U1mRCYBltE6r56budoE7gJBwuL5odZ5IM142z8vMK1KBu3fmpGmimnzP
KapOGpndudPfI035d2EQ2FIM/+3JVPpZqLJDqtwPQ906cdfJte1myfzGrjywkYKbo0kPtZONW1Jn
907arvEALi0fw3ndGnIl/uDatyTo3jnaqTaWBNcsq/km0+FaKcbSHBu+W7vaF6AgSA/ziFImYoEE
QjgsjJ25fDo/zW8aCYSOf9nLFLKVVeokfGxE3Ngc9z3cz1bW6JtWQuuGB9hdXmTpbI3J3Eyf0lRD
aLOJrtooAm2ifH9+BG/aCH0YftBkZOa4bKMPEEvuoCfnbsCT6WzmARiI8128uRujC8MXsga1VjMo
E5OGZsNNo1K2mzs+7Ka8mvdA4eabzmHjNh2EtRL6lgZlOEZE6OS1vTUnc50dHL/5ZDttEk0XVhKa
KSPHqyES0SiZdM4kPyA5vu0C3a9MyJK1DNeISn8IvaCViRjsfuc2xN9G8JW9Vrl9VWnV7nNany48
Qjyfn5+lRWy4STcK8JLToE+yUPBrnvbjnU10tpIEXmjdTBahBqInEJPsQVWTDtl2bEP/89AgEK6s
roX2zWNx6rhyEpEkR4p0/CacyV1X5h8usoyZiPJRn8hkJ7rEQ0ltGUOZrB62rgY+euXjFxaqKZUM
OY4mbac+PDot3dO0i30oRxK+Jt6yYBszIeXmvj9nYINIRnuyNkWgrG1L1Rq7xZun3xNT3+s9Li90
mCNLFx4j8sznG0rLnbCfiHqn+Xh1fgIWIqCZkfKFZ+u09cLjnA/DZmYPUSO3ow9KvnpYSTYu+JvJ
NMVB16PmrMYUWNVdUDqPFCPqM3CNSAGezABv3SPzLrnqwmTGpurVDLhB1yVHQiEV3/cbUa8RHi3N
tRE3ajcaiUb56TFT7u0YTO/KLtidn4Wlpo0AwQcU0QhgNo8n7JIAbCVK1zSKFxzATEqR0An0AJWf
Y9Xzkyb5XqjqR2OvXRIWvtzMS1m5rzKRWTAKgXRplgUkltUqQd6CA5jZqNJxud8VlBx7Pt87ubie
Z2uLk/EGKtKf+bBWmrXgBGZCig5QDAn6gRztBiz5E3I7Y0CuHGDUoWLmr5w1lixlOLNSEU/F5JGj
IPqZWHwDzs2V3Xip6dPfv7glO2nO1IQq9mMbCqA46A2EtlYy7kvLx9jo/aG3IaWNr+6napMO7235
obfKFZMsTa/hrMo+8R6Gp7LnqNy7pIgrqKOADwW4vaa/cPsy01MqpNC/Y/AtVNY+qs7fhoFcO3gt
WMdkZqJRO1UK1SJH4VGIKunxoUbIgVbZSuhcMJBJ1liOEyl1j4kFP9a7Ga8SuO7ftHX6IHt9lapg
TYtuYQGZ6RyfumnhWyM5gtRtg01ne1r/50PbkomMZe+zriucPIqOo5qcOKS5Bdpu+3NLW74/38PS
xxurv6jcth24xioS47VPydYf1lJ2S00bqx9vQC4nnsWOMqh3XU02UJhZqfhZmlpj7TszcXpQVv9P
yJ/q7yj82WBzb6rbmZYrtl/6fGPH0oVOB0gmkuOUCxqfdkMvdNbI594uXQOFpLFp4fpNpdJBhJ1l
fGSjvSUszly5Gyp1Ten4mAbDcaKoOe/0SsJiwWZmLqdNQYMhqrxN3Lp/L2r1yR7cZxCdZpsOajjr
OioL+4GZ2AHXqZYBnbvE7sE6mLvZtB2HvN+mVVrfS7kSWhfORWaGp+9kHzVj1SVZ4B8ip/zR2xD/
lih2GvurUPJ3WsvdeRdZ6uo00BcbBMV+b9ue3yRg9T5y5Wx93m3Kxr1Le3kd+dkRpUEre9GS7Qx/
p1zbs+JBkxSF95DW5SOqj4512pV4jdQrfSytA8PjRcHYWDhTk0Q0Fds5rJ5tf9KbtNRin+J4M1j+
GjZswYXMDFBpOa6eK1CzgbBpeJRF2ubIcwBzsj0/Mwvt/xL3ejEzrQLnZwsZxoR0EMibABS3y/lS
fzFiTINiEcAh2ybxoLjyqZuOXSncDTSmvVsyRPOd7/uICecHsrTEjFjDgHGfLIU5cQWvrstisLaY
peE+d1FZOuW+3FMk5+Jq7i6jCvFMBaeqKUg6g6Q16Ss99juAZ/IwLsG/3awMaWFuTConHk4qIB3B
7k4h80PLdBP1eu3osNT4yY4vJp4HeatD1taJTQW9zcHSftfUij2cnw1nwQ1NEqcgp8SdZwZvjz6O
9WNUONcTcGUBZNcq/3cgi1v7CTR0KaHgS2i/4MwOmnm+G7wnWrDYU19P572x53EB1l6H3pQZee/j
oSewiLXxM6i2r10PlwxhxKamKShyAMjh8tmOEJBC/W628zXSgYVQ8Yvj74WZHT9lhEWzSk7iyqXF
ko4UV/1Qf5jc4B4v28/n7b1k7tPgXnSTgj+zQlltn/QOP+jefkdm/aSi4tD7/Mv5LpbsZJxFdC1z
q666PqEW8tAyohAlduvfL2vciBSyc7TX5lWfWOnwjVnOg12WF363ERiGAQkY8A72iVeF/DGMJuhK
ynStYndpfo1DiOgVDEFCheRX38WuVXlNzPVc7hxWhSDzFXLTauV9vMhMrwGP9n+Kxi6n7gSubUIA
3SoPWk0h8y6q+kIK2AgJtk0c6UztlIDu7n3nFY8DxKkGf/h+/uMX1qiJbCRZ1FEtsRuLOr8KZAUU
D9+NYX9vZzranu/D0Bb+A0r9Kx69cATaolDUVjxLSpZEUblB3Nhl7BuvbvIaEnuFvSHcj0fyiUuo
HNfQIgd7p796yV4ao3H6kJUTKaXBS5V7A57k5K7h/oOThZ/8vrjsTmYiHsd2CKCDSKJj60x73Y3v
cl1deTy/lSXoLcNL000m9lHyeeBDA+rRjGOtTRJEpDyCFNH5iToZ5C8P+FhrhsOP7pT3sqtlMvvh
ne1CeEz1W2VfmMD/C5dUqpyxdolIsm4sNylvolhVbO1atvDxJvgQEjI4ZPpzDS6p9mHw6w/R7N7g
pvx43jYLi8gEHwpYvrBzbM3QEv7R1HYKBlvsmz30YVF/u5rdXQjoJt6QRiP12UTqpGKuda11mm0q
kqaXvQqYRE+17Wsw8bI88WuFM77NN6qq6qvzFlr6dMPN8lL1IJJq8qQIfPeKk5DGVUbXeFeWWj/9
/YsYUvXgctYqyxPLE+G+i1R55TTq+fynL60dYxuthAizWkiOna5NiGxA9q7uQ2teiQ5L3274VUNp
aENUjIO/rrwZufcZss16xWcN7dI/gusv1MpLw1RNCVHDkCdyAioJoHruXzuetyUh39Is387NuJ1L
dxeJD7LyYx/Ul1ULyfFPyPvuzpvv18vMG4HjVzbgxTc4hQ3urECBjKGv47K9yce9yx5qDW0v/KCO
UBOEhqTLH1BWPqX6iPeF6xr0g4qgpopFm7n6NszzxuH3RE4buxjiIXhK5VMts73TBrHLf5SFioti
P3TySuafZ++T1p879jhWn3n9FAbFFk2js8n+NON6jt6I328ye96N0t9o3HBO0LmpeD852Q4cSvuu
Y+/cot0gOXE7s3JL3T20EuOx3cuxiNO+STAIFKXHoXPLyM9RJZNzJ91h0zrZVnkgLcq6m2LcD9PN
RJr7tAjuSTdegcfjmY+/PrqD4M15+xoSrn/MsYnEjCpeEcvDAvKy7ophIFWASjd3gibVR2m58SS+
kswBVfQekz+XwClPgNzb37ScY8GG2E3XkoILnmKCNQPUeBGXC56ItiFxP1gS5QM9KKkgMrAy2oXT
m8l81buAZmSulYHJdgRXBDhE8nGOs9C9Y3lwb6dr3B5LQzlF+heLdvBlAK2TNk0KQPhigOC6mAYj
Csogkn1+3pZ6OP39ix6s3vYCBa6NRHlYC4XiT+GYZnDB6MP5DhYCi2UERZC+OXlNMQQeueV1ytt8
W0bNmgzb0ucbUbEVKKycUf9wVBGWE5Qzi60CEmpbAD24cpte2FVNpqugImIiVY/zjBivhoIfNSV3
ZaHvIYm0O2+jpS6MqwZJ+xmaVCI6ApxxXYP0xg4UgEXVrlH9u/NdLBnKuG8ocOWrpufhcXJZt3Oz
A2KOfU2Y8/eUt//X/10Trul5vCrsSQRH30MI7PUjRI6far1GcvD297smYrMZ+qxlThoci0qLuB1V
eHrvQiwLVqb57TyQa0I2UesSeWIkDLqEk9yk1fytqOdrZQdbPxxu6977PZWcrXT2tlNA3e211zWg
UkAZSuEfvWAMvwy8L7I4xDqLVrx6IcftmrhM0Vh2o7PcO8o22qMO5WvRhgercH5CMfmmxtMSmPrY
vTd1u6GIfp5fYm+vYjcyPR34NKLl6B7x/v/MObkJgMvCM9l133grh8MI9vnrJu6ahFcOnlFzX/vO
0SmjDXH9rzKf42aebtq03vdkhk5KEEI5rusu8kzXRHIOvZXDRwp91H30zYqmq9AXwKeE3SNv3TX3
X1rbhvvPc8EsARKXo6fDQzeCrdH3nyy82pyfl6XmDdeH4njtqdTWRzpZURJMeV1ueZ1FTQxx48Be
sdTSkjMxnVMLBAYY2uRRucUGILB9M7ErJsVNJoZDxfShGJsnmYEUPNBP50e24EYmvhN041Y5t648
ugSHOtedf0STddlqNgv42oJJkGc68ljy7Lo/aeflLn2sQtSkhWp/2fefPOnF5tsCmqIgnyaPupLX
80DeDWxYifdvn1Bcs3oPgpRpM9ajPE4CaDMZfUFwu8pDZ1863gNq+96fH8HC2vpLBZ8bemMXlfKY
1qhwr6JP0IR59LnYnm9+ISibWE/eg6UHfAn9URX6ncrL745f7qNius6a8hoC6jGPqhWDLY3EeT0X
ke0Oc5EG/VG63vMguhurzDaBqlayiQuRy0R5FghJTSVYf6xqe9x7RXHaxKZoo0vm73Q2/MCWwA4j
RFc3tS3+P2dX1hwnz3R/EVUIsd4Cs3jsmcRJ7Cw3VFYBEiAhFolf/535rvLwBk/V3I5dQmur1X36
HH7DXm4Mao0hUIJN0Npehku7iFOwQM2OhbPKdCW+vr1AWx9Y2RbrOsMsPCIvyPg/OEkyonbGE6DI
FveNYA3iQ32DBeGQKy+y8Nqv3jLOl0r01SkKqvbGSd+yIqsxQAokBDdgrC9XQts0AtNYSji0Tt+e
oY2FX6McF7A/zlMV6Esf4ZFL+hxY6axHLUIade1TYrnIplHvFORC3v7gxnDW0EQST7xuIt5dSFkk
qZGmTuOB3xKv2RrO1d78ZbJ8sODA7NbdRdljgTCyHUWe8AqP0iMl55h2aW/vKTr16RqjWMfl0Aek
6i5V5+Vy/B5hdWx0XxaOrjGKY9I0wTCgdX4VfC0c3mFVDLth2TcM1xqemASer4batJdyoMEvX4vx
lxfP9txANPcniVowFVNHftFqMbeevVvrTv+7MmMyluO0eO3Vi/BAisu6Qe5YO9FbanEbH1iDhiRd
Yl75c3+J2gXlNF3XeuM5nJ0w/nLfzl2Z4CXWrqWKtpdBl6g01pc2vquSEHtp5WIhHaqnIAzaS4/n
7p/Rn9oR5cvu8Pm+nq9MiGcYFQ7U5y4glER1N+1N+4e4Eb1xN23M/BoLSZaxAIn33F0CMXWvoBAK
EZZqvBuohI29uoZC0kbppCSsuQTM24PSYm+NOjOw68e9d0ABXhrHww1rvvWplfVYlIgkyFBHWI9v
ELt7hRQ8rFVaLM9xGWdt7d3n8q6BkQsEaBzB8R2YJaP1vorKtLXuDZO+tRzXy/AvG2had/T7uRov
0OlRaeu7GcSMbt0XWzfq9aN/NV6HEZu9toDf6fDoZx0K89725ILH6ae39+rWB1Z2AlSKLPBcHIUK
vPmp56h8JM45XIKH+9pfneJwuHLfFH570X2VpM6MusoBOu4PbelGN/BUV//4H8/ANbywaCbq6X7p
L6YsQDhWj3Hqgrq1TgEVcnZ93Mv7QJh0DTC0FNUPM5vlJei7P0Ggv5qmvoUi3ViIdY1oB9abOKoX
fQm8em+1fmFKHsGCcOOsbezSdX1o3ATNWC8Nmp/qT8nUH4LgPqwUDVZbKBDdgsQ4h4GunSibzPSF
OXFuirlJI8mPd+2jdZFoWQ+Tar1KXWzvPlUh/zDDLPUkvkU4vfVgXdeJLiNbSocyhesGVBD8KubV
FfPrrLusZQSqfN6S+Ub9DiKWQVL9VjZka11WdwXweQN0uBx5qXzGbMpDEAlkwuL1cd/ErXW+mihx
6hlSGAiVuRdopH8ESvyjdOYb53uj/3S1+JROzVJa0V/8INmNIX8UXfvrriWnK9MROZBjDnSnEKko
4yetASgjRVyeKb3J1LlxA62hmIs2qqhUoy5NpFjuOoZmPAm6HJxd1ZfJx0OM1cl8qme3vCXCsfEU
X6My+3qKXR8ojwu4Ckny2S3pzMG8Pyi3PQuQJZHXrus9R+xsQKPOueGBbliXNUpz9KLOSuPJSxEk
D/Ug9kFDjr3Rr28v1cYuWItYQrJyoqUj1YWAWV0+DFNl2wElFH0l4xuX+NYnVrsBnFdtcJVHvbAu
bD66Xjk/eMt0q0J/q/XrvP19z8agsO3jRV3qmpFkp2LjxIexgzt74/mycUmtC33driNSc6ouHson
hWkORLsFCmRiGMmm+nrfMqwOo3K8Zoy5py5u5TifR9P5F2BLb4Vbt+Zo5TWHEQBJIMHQF2qLLnWZ
3oVOfVedtU/XMMg5BmX9MBJ1meru5Brvg9eqg4icGwGXjb6vQZDL5NjFG6y6CFsneeTC4adC3xIl
3mr9al7+2j1uGIylao26hHWgUw/s9JHT3XhMbJzcNQQSYnrNVEyFwru39PIiAk9CfJWIsoXnHu7a
NmsdS08I34XWqrqUCqUgB8PiNjlFTTzciptvjWF1ukLAtLhLQYGEiMBFhs2jiIVNe2cq7vPB1yqN
4UI6hNNwfK27nKspeXLGW2RdW2u7uqC5CUHTOCbq4uDxfIr8gqROVNuPd039GorXgyYX0GyGqAYF
C0wzDGVWd9GNrbPR9TUSrxhLiFxwBDWStuNZY0HsVzk3TebGoq6BeGVghh5An/6CNI/9KlqNW1n1
C/05zEv76e3p2YgvrXF4bQL6dC2vBk2wJyCyW9T/x98cpV8KOj+OyuRh0T0L9857zFttVM24oRql
gBde9HsSsm9dOf14eyhbi3H9/S8bwTowMOgQBm7hOo+Tbg+84n0u3hpjxxg0CbuglxelKtReRNTL
Asj2Xhqz3HnA1kA7FcXQRTFSAgjjnLQwh75fbrxMNnywNciOgjJTJi7m3CyIHhIyy90MiuoDVKvi
3PO8MasLjCNSY39jvjbu4nW1gh90ZckFzgWTFME+7KDBzkEKHo5cDfcVq9A1uk/0vDKzA+81MWIP
qgSWxnX1cXaHTIiJpIS0D7Ezf3l7c22cxTXWD7E+HyTkDaK8ffQLZRJ1Ct3LJQ9C98aUbezeNcpv
7lhhXZSNgEpazvsy6n6XNWLVb/d+q/HrOv11NFBX5yiPj91FE8D0Wyg/7Dst2/zt1rfmZnWmQX8s
xhl8fBcKPnU8ho6yrX9oMd1Vqk3/R8sRfkvCzSQuzVTpJ3juYRbN/nAjGrfV+ZVHx2RhwNcmOvgt
Qa598SSD7tlpbwHmN07CWohxKbug9uNr87rbj6H4VoOtTcQxycaa3zlBK7dRzYMqRi67i6ervE2G
p8aoG5GfrY2zuptp50bOXMHwdYMG05zvvI+Lbt6/vW82Gl9D2HQ/F0lD3fYCbRvQ/sgFhTMTSknu
a/1qDf/a86wmUgYccTcTt3/gBIAu/T6pQrqGozVBPQljrLyAjZDs3YICpxjLW9G2jR251hGonDlM
BnNNLIwOmP7ZNeQpnyrav7w9Mf9sH8ie67v5r4kpEWKTXivc89jHPDOO6UF04V76+hZI7J/rig+s
rM0MHkFlgmI5S1sCXjp31jwOoyk+vd3/reav4/qr/83gF7E/u+45GKVf77TSdEyjUd3C1Wy1f/39
r/ZFByBxuzD3zDQYiXOJGil7rGRohvy+AaxMTrf4JR2Twp590kudDa6qxIF1bdHc89wAtGr1km/9
MJ4ZaZfzFIifIy2/K3Or0nxjctaJHTBxzHjF6+XcaEVPicem3ejQ+zjekjWfjxpIUXKTLOe6bVGa
M4ReRpHEOJbtcoste2MAa2AAsv6D1BqbE7HUKpsBasogr/f77ZUl1yX8n0g5tv7KXrYT9KegJ4sn
Ehgiz7qoQQ7Z2TY3c6iPseuaDJWIBA+zWOVzIZG573n4OI4e1AOAF7b5GNCS3WMBsQ2uPv9fG9lt
wO1VedFyjlnS1+kwl9OpBrj/nsAkml8ZWLlMqoLHtZw5iWtyhNip72ehP9d3hYyAqVv1H+yQzF06
Y861P8FQzXPziIDeXXl7dH9lBpnXl3oS0j2LQO2V539TEijqG/vgetL+sQ/WuXRGzNBJDhuCjBXJ
QAh+rvxoV4kpu8JcShdqVQhWneao+Mi4c2a1zBLnVtnLxhZfp9pnh0QymuhyHspwmnKZMONe6lB6
0+7t4W3cIOtsu1M6CFJZnCGH8CfUjhyFX3UpeFBuuKtb7a8MZGKXoaygpXYWfPnTAPZbGf+PjoP3
93V/dUiFuwgZeCW6zxIFAd2uh65NtXz0hqS+bwTrDPJYTK2UhVzOKJda9r7Ucj8Kz9lNg71hajYW
eZ1FRpzW65TCFwo1iB13Gply1t7Kw22swJpQx224TJQPSe8RxXH7Oun91O/BHdqMwG28vQr/9IwB
yV17CVPTeVpwc3Y8KBmZReDR4wXZ2I3nKiH33YThdXx/mUBLywq6As1VyUvzTNOKHAdgau7xjjGE
69r81brr9A14Q4U5Yy3OCkc+N74ebszP1gKvDoHwmAPRp3g+e07JngcwWhyGEpLfb8/+VusrF8Fp
3cKWIrRn1RvnB+iki8+o8Xdu2L+t1lcvki6I/cZzYnumLKIZFrnPEqX4nX1fnV+nFj7YutR09peK
7MEcHeZdRW7ty42tv4bdMH+hXlsOWFQB7b0d2NSjZwrmza86jJG4umv6/yejHtNZTn41ngUIpVII
vYBwTjU3MiEbs79OorOh1J3RbDyD9lS+7wJTnnGY7xKGxq28OlLUn0WIlN5wjhGz2FfY/kfSGHf3
9sRszf51TH8dKajA26qcQn1WIX1ARcAT8je5Y/mNqdkwOutMugbifFg6HzTFvPg1V/JT0PoP1NcI
4JrXt0ew9YnVyfIbE00F3ljnEaSzYek/z71Nle/sh/kurDSWYHW8nGlRAwaiz+C+fOwie6k8aJEO
4QNXYC18exhXL+4fHsyatce2fR14IL48j5Owe614u/PC0nuYSOw/xaC3B/FlRb7WbmP2b39xY9uu
K1EdRFVrEy7iTGtZ7sthiA+LrG5R520syzoRjYhgxUow9pwBqyMpxFtxqstZ5koM8Y73zq0Cr6v7
+I95W2efRTJIswy0P3tdHR9rdwlS0XjqYGnYp9fLrWV31Waj/mPlwdqwY1W3NP2Zl9PvuYAni6a7
cLjh32/N2PX3v44ibTlkTSJfna3xP0IOnl2ZoWQKtopvHWiu7lr0NfvzwKdkglioPvNGgpFhcvj+
ahpvtL5hTdY54Q7kJoXjTFiMZNw5A3sUbInTxABIe1/3V5c0oVZEcYPuRwgAXWhC4Mcz/5bG9PWh
86+9tDIlVHPHsGHuzyrqXqDG8AhGhncR54cqrPeLQd0XVAKQJXq+bzArsxJR4IwSC1W2NuY/ZT91
aQJ40X2X9jr9HOl+DPUUQra8jpwjPFV28JvpLjAu6pRWT0XqEFaEAC+B/NEFJQ1wPgaG/r5FpquH
rpHMRxmlUmc5FNVTGS5hnUbcv6U4u7FJ1/lnW5ooiK9gK6q9UqYlC1HU7CWohklpjMzMjQXY2Ezr
HLRNoCuxxIk8dzE2aA/J5yyyg8wrZ2jPfOmTvSdi6KSjJmNneBLf8HS2Rnf9/S8rAiRtx2M8hc5m
Hprccv+PIcE76k83hrVhpdboK3cea6LFIM9LK4F+DPeRlb9oIZ6YV9xwGjYupjUCK+qgjpy0fodP
+DsPIISiKT+/feS2Zmd1wi2iyA4nXJ7dOf5Y+d6HWM8/KhXdSG5s9Xx1onsZxbYWszzPTH41caVS
3/FvAfq2+r5ywyXVThKERp5HZ/Z2peQmDU3r77tuudNNXqveDpU7qWSmzZnHLEgDy91URfSWvtDG
ANbQAB50xf+/Jc6LE7r7Rov3vGHBzij79a7VXcMDeG3EKBzSnSdByzTRckc6CADG6s7bc40QkNLG
XlDR7twFVXIcBto8sCD+dF/vV/c/nBZdxlXQnJPE2Ru95M4oPjTuXcQj8LtXhsETYGgsoqU912H8
rQFLZKrm6sPbXd8wCmvuHQ5xtolo253BY/kpEOFj5VePIzjis6LmN0ILGw7yGhMAMAzoO7SBu+qW
HuijG/dzZ2I/jyIw1xGA6VKqovFVWHKLA3Brv66MRWJG3xWoyDuHzBawdaB3cAbUCxjX3rqltwa1
MhjgnbdF6yXtGWHyI6PmQ7QsXwOHfbIVWDBUleP19/L2Gm3YpjVGwKu9sgKDgzjrSpNdi9IjjMbe
p6iTrMEBrPBMrYUVZ0fxJ7dTEAZgD5SwG1fCxjyt4QBLvcRFP6J5g3hBFhVmOWvdePvFBfFFFZZt
GodBeCn6O4Pta3gA92MQCRQdwky+86mPoMxME+euMFawdp6WQcaLgUTNqUd91jsbFOTY9HhR3rPO
wdp7sl08i7EkMaDFQ3Oul2I8Ol53K5f275MOwO5/3YumhL5EDeXFU++bCUJcAU1rKVHsh3x12gu9
e3sQ/z56wdp5arue8Bnu04nM/atcgs+aLFBQuIlZ3mr/+vtfXpKF00Wi0MaQk0Q6dgwci+uC96ni
5AaP8L/dv2DtJ+nelh5hJj65It7HE6qUrdd/EdRZMlPYTxw5lqwJsfxFZ2+s/Nag6H8HFQ9EqNi1
0cnz+wfl6RcbBU0uguXW8+7fJiRY49fjUgAkRYvwNGiXHgaxkJeA0ugGrGKr+ytbqCRxuCnd8FSD
SwmC2JbvwbwpPk2NuAU93RrAyoUC86bC7SGiUxcELHidiCnn9yFvSPN6175dX7Kd6w5F2yTLSZEF
wsaiB8feAHV6mvVuK28l6jZmas03VfuKcFaV5KS75ReAX37aTbNNJ9n9vGsYazIpR3XWNn7vnXDk
dvUynqoQFGvdraLnjWVYO4KO63itU4TByZ+LL8rpPiLwccMD35iatQtInMinFNJlJ2B+2dEb+sMS
K5OxMLkVyd/6wsoCQjXDRBHwFicnblDTECW2SseJta9zBdXPu+Z/jRId4GSayozBqYUPfgKTHgT9
nD4+2oIXNyZqYw3WYCDqMI7iO4RMp2qhJxiqFls0ufX43Zqk61f/sq9BORF/Ujw4ASwSP3t6EO+r
bgh2ddv3z2/P0cYA1v4gyrPGqVtUcJqTOMlR/6rAzxmBveTt5v/tcQRrfKhLFj7UcxueaDxP0UcV
e/H4EjruqRsKnvzqo7Bn5xZEWZ9Q1FPcEqXaGtTKBrYDb0WliuU0EwOsaLJ4kIIulhtr/v+n4H8D
XCiD/O+y0H7qKx1yDKp2xtST8Sluqx8F708TDdsUQJ8ha+13JhaWurx4AXezygC5/t4KcrEzK9KY
6p3fDKlBIwxGoYjrl2gYXocw+Vyy4nsxg4SMNbQ7RWU/HMHKCSBE1bW4Y1HV+/bSbEzS2tcsrQYJ
ZCLDkzZFMz8Ia8fmwe+j6L5nMGRv/jtNoWZqhmIzOQVMdjptg3Hcg1uE3VO6QYO1bzmOlrBqJD6W
tmmqzOsqWUFiSegfb8/PxuFbB/Z70H2HE1f+yTQtxAsm3T7WdtC7wHfLG5/YWoLrp/8636RU0DUZ
Gv8EoUsCIP4cHh0DVPvbA9hq/fr7X63bLqQuisXoqV1M26Y9wqQZQ9X/y9vNExiCDffs/wFFf31i
AUJAVFDyPbmApRyWkgd73KM/sSA7F87/Hhvrj+tOD10SQTtPg50u5OwVNO1fFtKAtpt/0VHwoyTF
V1AO1nlYqtPShg9g2RJZ0EbvkmlwL34SP/VuPWTJCLJSSWey62T5HiyCX00yd1k8k991FLKjbXCk
WNchIt+0O5Dt/e5JkHMt865tv3TGfgwJnGzl+q+R7FjWFeaMtGDW+A4sRfw6lsVz20uWeoV8aXVy
AKH8rhX6hZTds8viandtJ6LRQRZuXi08L8n4jFL1704QyawJou+NazPuylMMSU6UhByG1j8q3X8q
B/80RoFKE3fc99Vw7LsCaqZlzgN5iMIyayE74wf0EUTwSdqEFU2v/S6DZUFmAVyYY0+ilLmyRVJu
eZqrKPeqIp08/m4cwxMCvQ8cNcHcC94Vyvqpk7SHitOnUQSgiV5OUxjvimDZAWH3UIb9qeztqfPc
h6WcX5nxU9GPAG6Gae34L2YKvzfgoAF2/DL78j30potsYct7AL2PVTuXWVI1PxNR7q/TW7dE7HwV
v4A9AfByj9e7IKhS3Zh3CU4P2HG9r37d5xaIEsP9x3jyv0qXZwgef2i86YsC3+QQB1E6M7fP3GKZ
8q6R368zPdXz+4qC+FqJ6pP2u4+u6HcgUDiirmEXMvBo6pkfxyAuEL1T7xoXeKHe/kri+Fxyf9xN
vfdrkuKBBnMqouR1UuqRk2qvuNqh9D/jZPkVV2zfMYdmEj82hfNIFpmSQhQpG6cyXSw3SNP3HylY
JvbLQi5OTV7gBoVpkJBfqgQzaBd7X6eobN650fBEiJ6eQuq9uEnt7EiEPDkbrZPWZRjup4o+q7Z6
j2xxk3vMC44TAAe7cgbeqYb6Y84bpL5lEfkpMMxgmEEolB1wA1RZJOfhE63FQ9O3/QekytmV0QzC
cuY98DTiJIaWH0CNoXcDqiKwxu3XuIrCg7OEVdb6ThpC7TN1m/pbgNThHoVWOXif9maEWgZpPoLz
2aa1kggJSforaeodOLLe12HxQRTdb98Zmyz2Zp1aovccN0S79AeH18OhsA5NR9Ye3QWMewh1TlkP
HUY6TUdUcGSQyK4yP3HabxDNfClB+52SpDhYJ3odhuEz0P3+IaqbwzyPDHkb/uI646sW6jADP596
tv5Q96zPEecfMuzbp9Hzvtl4ehwi/kSrOiOJ3nGxuNBHAEpRJe6xsIVJJa8OqmlVLnwtMxvyp2YI
IBIKQQCwiRKTB7Es30Gl7YNsih8MpzcFi+aplYZnDKJ0KRnCE/r2BQKpjUq92UU3m8lmlcvSum7f
u8Nw8Zbag5SQ/CXd6mO9QF6zqumc9rp6x0dQ3FTDzNHsEqaR9YqTQlw1rzV4RmPJDy6KAVHc+8Oq
xUKBILaZFQlPjbbeQwNLCZHR+c91402x+VhO04eCzaduZLBndfiJO7OTg+/j6KjoT1uUQ95DzLvV
gZ8GoHntdfQlUCCKapLXCLLJddG9OB3foW4yh+kQKUjWdM6L7iyD9gmw2w9geItTQKV+4d9/V8Gc
ZC6owfZsVv3nhMQRNOxsk7bRAFOBdExq7IjyqvJRDibeQeLhSGYkWf2pUrlfN9/CpgSPLZeHjsUq
pU647x26n7XOaVTAWpCUzs3RYaC5LaCdwoD82C+2H1PpsCazJcLNqLrhx34JzjOBspIT1vWppKhg
GqLxlAxJ1qr44Pok62Wr09qXubO0z+3SfYsa+9Gr+qNLe0i1mhkhTbCAe5lCqRU4jsLxMRiKYxs3
X8aiPEbR8AGhF5HiSZ5RHxKKvFqCY+Kp365GLm4aZrNjV5MfzaepMU+sGXNoVJk0ZtNwDgL5BMZl
9W6pkkfaszwMpp3TJlHmJeRcGJrkAGlCbpC73z26fJviJWvEXKVBmzQ4weRLgUYPcCT5sWmMlyZx
6YNLEooOoXRhGZLnyFRnnaiTP7pHU4syLZpxx4T6UAn+3Ik6OTQ6iqFasYisqWIUx4pj74i9COcd
yOpTQHvBJA7t2lDoKYtj/j2iIC8YQVsHiYUxyB25/MJLGMyx1pziDkqMdYjz31YDSlb7MYMylJeP
YTk8cNuzD03RVYegwZ1QyXnHVLEjk32IK7d/H2qa69D6H3y+pD0xYseWqf48Fhwnh7QkLbBwILy5
sCR6EXCGaROzvS5IvQOx75KBt5g8dEXwc3bcOi01h+76EEzQ1RpeK8icpa4ySS5p1AAw0FSpmMYv
rhq9tCxhxyyXfUYNsCTK5789B/V0gUvs0UeR1YOgJsxIDQotFvMjdZ1mNzgzyXXv0dw6RXewi60y
6kTvUN/qPcJBwNFDhYRHz1azPBhBFWshrl0DEoZy2+QHb6IHnLyTg5gBn6LwpzsaHyVqUJlshqk8
EDl1R9TtiwsKRNXnKZzUE2tVtwPxCHZr7Top7135UrihzOMwqlKoR4CokreQk06dyV+gSA5AYza7
oLOiXgHprw5kNbbBs2LiPmxWE1So/kHzfOfJWTfZNNXsXT8v014Og3kgNdUtgGzN9Ipa0jpHKTsR
MBNXCUNUzZe7OanVSxlH8EAdP8xp5Q3ZUA0d0PF1cwp8tXyerajBAo2EbllqpMD92glTThuYNWCF
uyadje//rgsWpkvUBjlkeewDiBH4c1Hr8blJPNLuRsraj/4C1iDU9A3vpZgUhkjUANIrUn8OZcht
SiMBCupqnL3cBda4gORV6864PqvqGeJnh4FGw9FvbZsFZJ5NVvs8xIXkm52wZf/K2rp9DEQ9Hwvp
Fb8dOnW/q0JalkYCVYSLMmOXlgA050yzheZ9BXmilHcqtClR0XCYA6qekthBcUZSD6l2pmFXVmGw
B36R7Ad4rKfEevUuWorizGsS7AieHwfky9rv/uQ77+bkCsmSor64ZQCecsdddmVEPhSLH6eSlfSr
L2LvPR5yQeZOBdxUnLZnYb05SWflik8z/NOMoD73sQln7xW1gibvu4HAWaLLLiyAAoHi5fxkVV39
GJNSZ2KqvpNJPves++5XBOsOPYUMjwp4bMb+mNtx3gsBFns284+x75cpQrXic+yh+NBdKpvJuOd5
3UyA74dzT97NMm4P/lXtHeYPgRkfXOxMF+wjjdScVYCmgsrDa0EXZk3kpsvkWuTik3c166qcCguf
2IzhntjSf3BI2aRTab3XSgzhU7tomMVe/aaL9zB6Rfm+9wMPxj/6OFr5I5QmeYzV7GVw5oE9c034
x45ukzK4Y2nBZ5QRT3RI67nApmspKH1ixz1T2zmpVNdET6HFKyWmP/Vd0j7KhHp4nIMG3/OHtPPt
+NA0SD6pYk7mnLIiwPFtupOYXPGnRJF4aktb7pURc8pV9YB+FaCpm5pXWtjkvZjaOINh9LO2Ys0h
REL3HCo+fRZkIGxXgU8Ft/01RTB5RbSPsO+zJYYaCMoZ6jTQLa6YuKhyXfQMIt8JDpHQY0YVmNlR
zDp8072ss2RBPrpxyyZnUdd840n0M9aRAe+7vUqDU+z9xfcfQmveWWuDTz7210Mc63rvk04c6Bw+
Sz58coFDS93FY6+RnnApMf4DO3J+RN5VnDwOxcV2KXbDFPW5z7jEPJWNfzB88I+canIEttBmogCD
om4DL086qJ8qdDIToKfIoKXYPgoQBuHFxYdcKBXldhB9HgCWmwtwhWe86kmqK7/OPAo/3ZgYXP7N
9MP33OFAiv691YiJctF5O+mOn+B4TZ9tXQN1FkfRfojEZQzg28uqr/OgEe1uUhN7iEPvhZf0EX6p
hN2RRdZGs/retMEPtwZSmjvKpEzGXzFE5zL1vT0obT7g/avT0nVFqifvufM9fvERQTuA73D+PYyT
s1Oj/21acN2zyZ0/xUbJPJRxs0eQROS0NPMHApHN3IuInzbXzc9pGaWLHGja6HDKdOuZzMQ9oj+4
97unWFrYr8atkkvhDubglvpb0YKVX2ifZ0MDZvMyIFKlqMnzMziGXQYhBe8U9ODkHwvl/46KXh6W
Cj61qeGaqb4Z9i2KGo/EKep90xkv19BI2PumjmEoPX9Xj0OVFtb74YTdnEXdPDyJqq9yU4YBZob/
Hg3uEeWpJ77g5Ebe+LGu4E70cmAog+HiYW6mOfdl8CWAEhNOG3HB/qvwJGxz/EU/kboAnyoTL6zo
HANHeoqiQzAtwY8Bz/onaafuGSyZDC4+D/ceuAsfwL/pw/cryx28uN9AXSJNlLAlHzu/fLAz+Vk7
kuwaJxzypp6CExDAX1p/Dh69mlwm7IXHBimyFCwOfO97UKczJurTOVi+A0RAciB6Z+zTqtqHeEDn
EAWZHj0kQJ5F0EdZqItgh/uGZQC8IwAyT86hH3n4FAxeAjo5Z3nf4krMuVdPf2rO1bsaW/aiHdEP
qSwUeeKSwFQHwedGd93RQZYmZa2hB2Lkl3HQwyMXrHwSpB+/NXT+P47OYzluJAiiX4QImIa7Ahg/
JIdWIi8IUQYN17AN9/X7Zi97WFHUDNCmKjMrsweya8IXY+R3jl7/7c1Nx2SAj+8Y53CkkEt9Bl6a
/vRMv4m7psh3syNf8O+oiSx0Ppp2aaOlARloynWtbnqosp+WDISzH7IKtJ9uI62zPBqJprR+SeXk
ncN1jiF5z9jZxIHRhUvt/TPCra/BHILZ+M2fFflz09ZzP0RmP3j6KLo6NK/bunLouxP+TO3kedGY
OfonCRD9g1YMsYACU6GqovSvNtzFk5Wu6gGtXZ3tQu21Z2xrvCffU5m3Rz2KNvVe1Y5b18RbaHnx
5HfdzjEn4187qfJR0369LqM2+2NoLGV6wKJ71dFszSJanJz6lYQHmnVX9Pu81+nT3DdCRIEv6RW4
YRkpHfrJ3DWpHXySqNb11xBVwd+59Oa9la/LdxUu/K65kGQMmunURk7daMz+e2fc63KeqW51dRr5
qmk82Nrcl3iDgEcGXsJAPqCFP7rxYDBbOsJh7uSKHIieWXF+M/bUpCsAvD3n2HCY5mGRAdEqa5Ge
jb6vXzzPCjtOSemg9HG8uY5Skp3fZeitX5rLNeOoMMEVTL/oIz/zUekbrADHary41UbpJuaYGzIa
26J8ZC9bftzkozwsyDX+mvSFRyvL6k9pDg0avkBsy9GoxjEpVTDuBKVjlUytUUw0Jst94DxszxmS
wgDbMGGMF+aF6ENcKfq/Zt78Np0h24tw/be6IAU5hvIvgWy9ad/7g/FH+6SlRdlaZEDb+bb8FpYX
PHV26PZIgJr8x7YGItJ4MnwUdOEMJPZpGc05V9ayhfI0plkeY2aL63JuzbHQDtt0zcYHLPKaA3ur
jvrSz87VYPoor+r0ASeVxYl6W4fXNaP0zQBvkjKjhcjMlf7JN7QdLzzMWChXJKPlDzLxeEln7HuG
22QxDEnpKRNlKyvO1KwPlHMDH8JpDvMIpli0U57Mc1VQaId3vwg6wOoKkwgkgqXrFI9ZaX2FvaxO
BQ5SVF8pl71BnfzSMBv5EriWOlQ2+Zu+sMMdx3p7EA1Gs2ag1t+i9MuL8K38qyz7MB77nkZ+Tqvp
Za3WIILoyC908VQVaBZ2VujX5wrTrT8dVd1LWKbTw7oSXBoCHDxwUDigRmt78VTaxG3eTkfNeRjp
vGiepTFU584MDMJaZKmSuc9K56kN7cuocOZ0Brn+MW1D7YgDtA91Zy3PoSmCY9DYP4mcVnE+F9PB
W/LhXDoTaEMGRtXLNj8vdj5f5yatzlRCwzOmjG7i2UYW9XJq3u1mql4yPFdPw6bCpMKI/NCHhvNE
RzAnpt83X3VLEdQOejvZvb65KwBZXgriVMiY/V07gRNbG9e7VeQqavQYkAWv8NjohbFTGydBXssw
GrmM9922zfvJ7bky6hrgrgKpy73cwAJk2uKcShvUZ+vBIfx8R17PvMOb+UfHKfPkbP1wsLPBSJTn
/CE8j5vDmGFjpFG5+zGX9lW5oddFwLH3pTHaV2nn/+ZlNKM6KLfYWAx5au0lAPmjtHksUq/Z1zKb
d8pNP83aKm5iMqzI89biyRJzc9nK+TcdaxM5nvR3Jm6NgE/mR9825Zcl6gayMWteOS+G5zyX8jaN
dntGQGb8qLxR/MU+xbpli4HEkae1t4dh/lnlFUcyNc4eLqamv0vDx5Doj6RcMKNzQ6OJzU1Bl1Zi
fnWLwN0586gjkS39l7lJ+SObV7JHVne94CZMc7wqNyKElTMODiCqtfjb9J06mJqmRwwkVYugto8L
7dmhI7g5bsNm/qbtA2TuxtTB7dpq5LHD1od+SKTHbHKMw2A2U5JSaGKb+j9yaX14+RI+rNp5rlu5
UfNOk/2k7XaNjDRTtKxVFVPCmJFpuxun7CISs0iX2OC4PtGBd/gnWj+HsTaZKip/lFtBE02CzicF
5hjXre4uXWH6l76xmx1rc470KIZLZkixGwxXslHERm0wm7c29Kz9Vtp6rzKZc4M3Hfc/gPzVnja9
45p331ejCLnrF/uUrTxrNZsTP0K/vdn1m4Ol4yGziKERuTHEqbGY6LFUmcehNJfHwVlc7kq8BxYx
evdV6AKJUpC0lkPLo5sQH7Ru2dcL0LM3dvoa+ulMamOR34xSTSoqNkN+TpPmMvK03G1ORobcSOBH
ZFSe2NtlOMdeg/9335CQhO+uV4Ml2vKLRFH5mxakoK+dwiymW5x3U0E7bjMZEgEDz7HdWXhtF7n8
06eGvjk5vMiwLprgqlU+OdNcXCiXvBeImOCvmbG8W95YVOVuc067YPpFAeAdlF8t59x3iJ8KtVq+
bbNuX9exnz+62SH9x2lr8+QXCtYDI8lry7zwW9vPInF75e/Dri5fbPwq95ziFL0NBfqRbyR3KWjU
Q5up5q8Jw4ZZd1r/UEJ37wXhYrfZU4AgFc4pSUpIDw1tUR11upmfPuHLOctoxR59DadZ7rwwV2e/
besnR3N0RFa2ze9GWpX/pkJNEQ4s42uZySFKRS+TEZwvGk3ffpuGMX9wLLf60Uvs6oZg+f+KHop0
fxfmvIXuWF1zaOSjykKbmq83vF2AQdO9P8Mt2HBV0o5zViauIcLzPHIVjH7t/5iKcj1kjtcdzC51
bm3teKe5CDAvXs1AXrBAB72Q2krVqzEWk0pyiM03dvN8WALHUEnnFXrdE/rNDU+6+PH+C6ElapZJ
OvYvVik5KXBJwCZwym+1K5tzr+s60WMdicIqT+QnjZfZ20gPWEf3bzF05iP52LQH6zL/q4VjnfPG
mAjeGmEdTrllgKPp1BPXsOmn2O/UfBJVjxgGZXHvxU7Q+C+N/3u1lvWxSl38nksO2W7Qy2teqiLx
Udwm1iAudRc+OfUwQI4NBbuhAsJeDssoLvgbXiqjes21HKMSgBsg+NER6Vudlnuyec6+Fg0AZv/W
hWsTgYxxKQmgYa4oXS5Z7GbZl01BTpG5xVbgfpa+ydyteCvdFV8g40fINqfyyk+zZ5wFVRgY/znU
cFmDv3cC67y12rx3huTK0XNzfmQmlOg4pUmV62s/pA8YhoEpFyOjVZnYVdABsUjtyNUW+/Dux99+
VMyCVrVJO00jUhTT795xfvaVd/a6KhKmGa/l+GMsulPT9Q++VcbzVOxZb4molpMOjNe8sdg2VnlA
hEvhZO3Wgn41n84hvhHYX5zuUPFSdt9Gq+bIKftPI0yPgyp3fbec8YO/LZvcq6k7pXPxNAg8hWw1
QBwbPxuRXiffO6d1+1KExZM9lx3wYU6eivkDQOxfmtdPgTD+Zf1KYSUphfoBGB4tBlESY3DSPllV
RVBcvMZ2dmiAf9XQCoOux4vhbk9Bk54ojE+Co1/P9Uu4GdctzHb1UH90TnDWof9aay9kLVW/CgN6
NHA+8MuPPbd6nFIvS0JHbgcAbJLSXRWXm+vHKNSqSHLCojw2HpoUQ2ar9g4ml2vvivc5zU74Kv8T
QkWqn3amCxHmGBA5LgF1eege5t4nZKuVh2bOr0EQ/LLz8dtnJx4p0HtiB/pHpyOJB7f1uhtPnbet
IM3Ep2tME9CGFNQ3zpzorNv1m+39yTpbwb7ScS6pJOhs2d7x92mPlHRpMhT8xaE1rqOnniXDfmEf
fOsxq//2W/3L5z8HY2m+/YCoUdf56pv+el8EQz/uA7Klx62Ph6l5NDq4oTBv/ilHHDm1fhsLFn9p
tnw0obnjn9yNbKJUUkHVsCsQIcGeCapYhstRYfBoyeJl1eEO/++dcNtEW2Zi8QWVR5R1aSXlRltj
UTNBVTndXEGsCsE+ZY4wQXh9cebhSzrF4+Bnzq0uZwVFS+1ncnJi45noUIGnlhYlffB76K1jxUPI
yRfUmzwRd5zgJVdFdeE0Oysww/0YBOs+d7sW8Wr90XjZzSvhuGZlB7Smc3poxuZzMeyUR7e8ca31
EdtjhAZwdWwO6rVtB+Pg2gw1msE6coZbw0mPlQkdXr3YTent2Nwnq9Lp3hNDviMgznvJ3PYVIDqP
ieiczq12bTAc1hEPTJ3ZYVjrdEQlkj2BOclk3ni8PgYWwa91Wp79YdkvjX3NcpNy3TOg77sYc/7E
FByMiABPhRTmDnv4GFbolcmjv7UxPRgGAhP0AQmOGxdRpUc/9SXJiZsJrQd8mOVg+MzvNNE0mHDh
TeMeRje7MVF5th3xOmTjLXDti5stP8zNuoo8SAaKWiA9qSV6eJDWOnB/MbXdJRu3wTff6JrbC0NI
687228NARsuaDmBCmW3ERp//FT7djaf+WkP3i0R3Kl1p1Qf0VEPcgMNFrWwOIVxh7rXfk0pfzDTw
IMHsBzUNT9bqyWM9d//aNbSTYmlgXJkHCCGYzaA/DbV3ZdOOcQvulQF8MIXllVpeg6V5LkoNUKDV
eLIm1422IT2AxnYHbWj//0UM4PCxOcNlqq2LZTYOU2GguiOU6UoZ33fjX7Usl2a1flVEZJl1wGVo
ZSqeBgi7NkBDZ+XmhTDTXV0O18nKyrd5IcV35pya74Jcv3v1WMZpVn2PgYl407YfSuVRCxGxLsu9
ZRvPQlSXUHWfuq0eApWdVO16B7sPgN7Tsk1qsKLYF+1ZanVNwTaeNl/GoxPEGWYbyWTYZjQV5mlJ
nUvOlZMDIs5RChcZYasYO2497PAKZC5T22pNPP61pa4RQfvZdV3HQ6nVz9xOv70GSLAvf41ud8hn
gOF1DLNIK+Ekeb1+SCgMcKidu1gaxoimdO45h0xOj0uq2/dy26jkGzMJVFVEczDfWmXTWS0PtZme
Zme4Qdhy/28BxyoPrGrcNGqWedpB9j4FWf06ttWta6pXOW8ycnEoYtCQ1NK5qP8247Qm1I8XfxjE
zstri5SW+nUrayOaS387UID6t8oXkHmD2i0F55Ko4IAKRGpR3so+5mS7pCNp2xuLNfLs6bNvlvwI
GRyXQu7qCdkFXXc0j24V51iWWPkGpZE9D531OZurEXe53Ae19ZCF88nr5BGBYyJQFMn7R61C64uK
hlIif11zyoHeA9JbDHEtQnvvllN3ntcMcUMO9Yd12kxx7T4HLdMTaftZC7/8/211aJDiDK/ouK+y
W+2L8dSH/ZO/MWeLzCZuKu+u8zcj0rayiO9yf9TDxfHX5y6rfvgCetqwvfeqgblbzBQS1uiCuEPi
GwPx1yd7KoM4LQPvwZdqPJqhs0ULXlORrAoVMwoGYkTsnRv+nYx0b/UIOXtn/sj19Ga0zV6lmxXh
w0ppUU1/DOn/9EPg0r7JgYRrF3zJcfVOC+L//Kn7bS7QAryNj8pbAuARCN558f6k2NBn5bh3Knga
Ee7osh6yrn828pqqum7eUuaII1Juf/s++vCQxIiITDHa3fwablRRlMZVXNbqtxWuL13GAaHW7zYU
z+Q/fJUTOgYneAmY4qbeXB9lnfeQAiO0uWYbVEtzREh4GLNsSYKg8XZdtf0L5XiH507oJg/epB/l
tPpxaOuTz55wqxVXIbPYCFOf/xBzfSfLnS+B41PsF9Ny85bun1Eb2akrm/A4O70RTZSAhaqfQXj6
CFT47KfbuzfhQsrCT8O52xWBmSN5GX8sK5SRGJ13EgxrPt8dI58s84gtypIQvvK8mQbMu/kKKX4g
8/mDWCT0EVI+2r5J2+y5v1wKs7K3X/BJ/w5L6x0TPfQtwbu3TK+V2Z85Srn8AvC4SbT7dFz/MAH4
IJvpxWHMKVuREfWz/2TjCGZj+Ekn1FDklh2FVWuo97Uy7V/d6Ib30tjehX337oXWvWm2/Fes0glm
Mzs7DtY6u5k6W5NtgLeuTNiU1aQdLs0MoZjKIOoBiV83NGG7BY+vUy2D4uwu7j4YGEM0lNPHluHZ
ySzJqZ/GKsWEzr85aJjjxmjh2Trxo0Y0+OCAPUYecDHdQQlOTgUVUIvrZFr4RXXpFSS2V6aF6ado
IfXvvvtymv0XYdlezl1gW8CpFuV5gHJt873+mQ4KTazrhknZKedzk6hSwnxmvBNh8Bu6ltIBrzMW
6FPFCIxst/YPwrL6B8BWuvOrJttlXvNWpsHnxqeLN1PMT0AUZbIMXXsubU7qIce2z+20IkU4Qyaw
mkhJZi7i3FpeLMCfmzL4Ek1avLv19Dh1gXHzeiq3huULJTLECNDT/QBYcyQJUe4IMK8SxEX+ueTG
EftJTE1SoeqNkbYYL2YG3Dis6PWGMcT4fJrbPbhKG2OZRFZDY/dHKljvNau7/owfhXXwen8996qe
XwryFWMKnzX2fTm/ZXm4Xf2i2T4ocZ/aDMDAqTVHOn4ZsdhK49DQ5b15hshunSpvYWV+4KOUXTtl
ZvBMY/nUA1kyQKR9yLd58g511tJs9eKbsM2XphbFYfKp6qxO6Ji8tDLCS0eijbb+OXmvYCMmEBOz
LYg6pw7wXRN9x1R9m3N33fJtpgebwLcqoz01VOwPbprpS0FfflSeD3KDIQUKHMYhYZOMgyVkyplk
vKQdxBfYxrVLxbMtrT/9si7PRL50ezmN5rO5afoPhAY75bhqX2CZjo6SmqithuzWo+I+5VKlX8Fc
qDfLVCjK3CY74CrdHZuxEgdzZJqJsknv8oHJkDo0xCHYvDKWhaWRccEPKWIZD5WoJlKRIVvzoUDJ
Y43Ti1Jig/wZRogR4Ra3THl2GdXzpvepa5qAkmHHyy3M5SdmmSNPBvaf3Ohul5vu9MU1IrjGqg+3
dtKoWuksaateU5+4n2IpOgaT6uIKJfVIQol56VI4MkVcBaXp3XIWTNp4MOo0PVepmJOFFx7ZvrT2
FlP1+0GtzrEM5XtTjX+ysbOSvEUI0G1E8aYjLtSAtWVUjeVIL9PldFEUn2OI4mzyaZfSwf5NlrgT
2a7zJswR1IH8mOMQdG6C0j89paSZAC+DKoZE8SWLspipL5zypZyMPlJq62Jr1WXcaVhKiOr1ofSH
+tY6kFbFijKiktiOtSGPZXCmPF5r+MFmqV6aNEPltbTr0Urt4ixsLbiIgPGiBR2RJFVwREnV973R
RF7ao74Z+R8ne1Dhc5i5T3Oark/FfS1vJGXRoSM2XCyobTF/GHP/HuKIEnWb8E6eDC9l0Z4Ktan6
xFJZvgO74NO3Sm9fTda5X2Y+ttj6+4tY486FCo/g8t1h13RwdpGaAdG8wmkj5QkTjbftu36CBgaV
gLGaVQHouDZ8fOWhv0dh6RUJeTlMoyGLQwY7h+lYHUDNXDdmbxXuk+EbyAVBXu8KziD1n4Xi/kc0
Mf4uPVRJPDCVLwl3BIZbdrMNQ1QJSy9xqnSWJVabe0G0VZWUcdt7PIO17/OvztXdAGFbjs4JZsM+
O1Q6eBYLU/eJbGuiAg27gHovxIJxFaafRk2bGAqZ5CiqfjrbVH3pyhk0Wgo5+nCxg1iOeRMuHwuW
S1z6qq2LI+inbVwDV6D3469UBt+/oV+zqsz/htp046l3wyEKBI9ld3dmyJ5ta6HmK/MSwcGoW0l1
ZThaHP3SB8vglICa5JXRHrrCK50TUFP2vFqmcWuDpqe473uv3WG7XJ09p2SAcIJYePd5mMu1sfoq
IFeM9Rtpmu86MqTSZqIdx5IPqI+CR1f1yBm1NrOXXobWZXZL0H93XZucoWm3+plVlfowUdh4kdWO
DT+LW3l7s5mE/HYNza2J33oAJJXWq6AtQTEWl0oX9qWxAyPkUgyQQjidMZwNDW4cG5nsQ0CEtasO
W91JZuz82cMAoyV9PcYFG8kddAddpvAmOCmLUHNTjD3qyNmr3yvfGm4boD1cZV70P4oFrPssDQM9
HckfZcm72KQDFstDStxhdv+uZba1Sdjb6x/VQEJFSlrd67D2PnI+oaoqmhQdGe03F7U1qsKMW+kA
+ebLFMgkYy5PUMjg3RJ7oCEc7qbtF1eKb5Ao4c3DZ+ZXHPNwQxtKk5VtvJe2cY8ccFxJOx3Y6UdN
KCVYVVGsxtmwbURCDvmwMvaYMK3jRguvBg/xqnS/1BOiCRGiiHMEcP9D70mHzdKZQNgInK0h0cLm
eSBUp74V4xoMx4oJmGzfU7x30expMcFu+Pehkd6GOgpCg2agmArXSsJ6RtTQzH5kuvN+ZoZagznB
k+10gGNolLo0D7Fb+uO8Y3p6KGK3mKfPbqqdL0wft/B8H0rqYsH6/l7haSU1aWGGL8Kt7Q+lq+IP
yCfiunwN4Spy9M0UdcFdl9qYM92Ro2YFVFIV4qjSStQJPSzKHWJK6rfVwwAM7m+yNK1PX5kwQgt8
iNds44FSlBQQigpivHO5bb/rbi2cHXmi/k8gXnfcdY5k9dy9SA8+dE5+tFHCzglwwrztWaX5ex0E
DoMQQTG9hg0zdChCAbghTwPjUELfPTWuKop4zXNcWStuvl+bVQi8Ozte0S4gLS7k2Gvdx7Zf9Hqi
qeXxqeouEk8XXZwHvvt21kWvK+hgCwUHkpntbbAB6A9raty5XbNb6rgIh6OrkE4dLb+zoW8tAqvO
drCqz6IrPZlYULDdUY4bbx17Ve3HrtNar7Wd2hId5wSlz2ntBIleBg95jhiYGgBdgHQqxQRQHOpV
/bYrKdCuO41DYTI75TdwrfxVgvuiEAP9t5O6Rk+JltPps3M66NmNQbd7hkYroZkKSvtRX1EK4Weq
Vu2+6UE1gnwdWrd9j7Knf4KDbJGY+tQfUTi1gYt7tWEqiB4R1jQdDGiIxuDstuQAzusiKAB2Wsy6
3+WjY5dISE3HikdDLnf5rmMCa/EbXppAB3a05ZrjnRKGvO6p43Cxvbp9Sz1nOFlBAyM282x/hb1a
H7vSaH9toVv08bqKxY4rXboLegGM06JghYIBlkiR2BqNsDbs95xOJU7rVkvSIlCX0eS0KrultWl5
j67VY0sJyWNkz6kaEbRgqycOYIEoWjLTacPLhMfDGHWtGzY3d6rTqHBGdKBa8wDUZRb9g3L987jW
SDXvAGaIeOleVkngxf4it/mXv1V/Ss1tMd5V+2ldwcw63g1dO4qHovrdGOurUVBTTTlHWtDZsFLT
9kVnfOOajxcCWXSuVAJzRuL0CtJXI/PBpplG9ArzdNos+wI1fxCm54GVFX98ZT7Mo3Wqs/nISNCB
lPAdykPMaq3yOzDG+8sThDnabJfxF0J69BI1yosF5t231xkKdEQGZg4Xt8gf2nx66+biYXbUJ+Xt
LQhnex/ObImyFP5+QH6E4hOxc/kIqfxmDs7OAAyx3PGx0c6jR8UBhdfR8SCyW1hLGTM5ptOdHRCD
GFJs2E+zdzE5NmNIxsc+J4gQl0ZkynUKypU3ryg8HvvReiPc+VDIeUwg1Ohp12A8MtK0RvawnR0p
P8fC/zRV9YgLyzEwmkdlrF7Eu/8EJTqmVkVHkQKvpfqdG6XAPRdBWqDLpG91QlOHmnrpO8qB+mbn
NUWOJjRtWKeTjbS9LIbjGCBWDtrTXIZv4Pugl2G4F2NxlH3zYrXrEvumdbmfR4wqZS/b5DdRFpZ9
LPETQaED1tppY0e6ek3hllNScOk47vjspNN5wE9z1+v2b+1YJ1b438ydfuCqhQI6RyjS2SlkdHal
IPiwebZ6tP7ZLiRHjTCtLU8KJahYzY/7ckT7Mu54lq+zz4fsnGWMHSiXJOtRBGWoxvvSer1PqPRl
+NOhr9yPRfOdszyQX5T7VfOzm+5OFULsrIetI7xqP+OpjMQn/yPxmBJb/cCYJQou413m6+/Kcs4B
b5CWN+SkpRaLpO9dmMB4nGhJ3ZaY3sI3/63DWkfFZB0WWrp47Yw+mY27Lsx8c1G1ZY4J3z3qxw2p
alsFTrSJ4avwYZ50U+3xR1sjuqazWGZKYhaoB5jQaud7tjywwrZ+R9jyA9lxc+gM43UcmJu4z03F
Q0G7AHOOVG+crmmOOtFuDB17+fxDF8UtrwJwXQslk91Px252DzkpGhx4dxFutnPQbd4hncWyXfh8
16uPJnNAAfo9skjAKabyL/U14ggk38Nn785UIDYqmGV1j3nvvmxLdU4D/6Z89yMMxguO/BzwdvtU
GbKjGN1eq6B+Dhz3IiY0PBieuejJ5zNv7UOOkO7WWlyGGnU6EwBrPn5m2l0j37/Pmbnty31BUCO+
jRb9UaaHg1caGr4zBY1r9YBQvnxrVNbsUzHg188GrCZ/iQBld5SpMqot55COyyuZ6frESfG2uOKp
KvHEWPE7KY3p3/2xIDUH0+V639FAX9Q87WGqH0GxXoUpX+x5+ulj2NBA/DRr89nrDo+e6sz0TBwi
NUjwtvwHZ3EqHYwz21HvZIVNtp7NQ64mxhpBpFYosMEqv9Ro/x2Ngg/O2KSssqOlnVspwm/sMxIo
VxRK+aezWR9azNcejDxp2+kBK4+fjoti2S32YzX8lig47481zbPTUgVGjJZLonYePyenfvFh1yLE
+BHEO5K3gNZ1qP9VLnSFPWfv5h0EteT06JZy73nLxdPUWKna+/n0255SijICnHZdDQg9BYBVjIIQ
Duid9LLeuZbH9Q5wUH+8aZU/5cWQmDTaO6dt52jbsge9qHxni+0xA0gdBmYos/5TMRCo1uVHPm3P
pVvU3AR3VAANcWkfjbx4GY2VDHK2pV7kUdb+hVL57iditlE2h390YVxCo35AMtbvgJhODAfA7TLp
/R1WKU3qugx/s1m1R6vIqlMolzoxp9DZCYcLjML3HVlvLNri0gTLe3BnDpriYofNRdrDL18W/zpp
70Rn7+4fKASprVzjiFx3i4TdUOG6j1XlxzW7fenCBwO+zF2RKFqV+jSR7rSzfK0n76HtvF3vZq+N
Vb+lC0K8ID8Ja96rDjalvJetxBkvzbbPC5cZ76o8Lkw7Tc0EmsuAQ2R73WdRFshtiqvNn/gtrTPn
xkfQEN/EvxQxn3ReG+uvSNlIbrsfSvPqqiaZGoliaDwBzVHNZfTp3fDrbt5eTW4W1Wt76PmG7gp4
blOz65T9AN3KHEZz1M50XcPwue2QbYZh8dWP/T9IsJeWa4DJ6veqh24dRk8A3LqJ37As6Yno1tRV
Sr/eVQADEfJDEQ8ZEJgXpj8Y7yLt1YABAoeoxpQ5GvbD2J+ZQcr3waZKetru3JoSRLdybSQzIcM6
1mUdmltK7ySN/CfzF1ekQhBvS3Dz1tVKAGz3vYKorjNmIvzpVITLzijnGyFdt7x10RiN5yL0rugS
wUqy7F9L0D0j98W7vYa/iTXeb/jA3uOXmtZ9yNuK45spylb8x9F5LceNJFH0ixBRMAXz2kB7w2bT
iOQLgpQ48B4omK/fg33ZWYVGGqkbqMq8ee5NyB+kxBI/wexWz3Zrvg+z/C0t7yV1KesLvv71/RsL
c2/x5jhqPBVNdSaRxpe5dmXR5b4vvHM4dlj++gYZ087zLb9PsSkUEKkRy6dE528rq7EI8P60hz5L
P9YA2Y2MmZVFHXnH3VTtdYIrdqZkT4ipmhea2YOukc+VOSXSKdx8OD7n7N3Q1XDodMAgtky3c3nD
UfOZD+5xqpoX4uj5CRN92Rs+Otv7T9PltMW0+sit8OjK8qq7nBKhhySqzfEzRZlPmbXNa/VCkx5Y
llYFCQTDS9swJanwWq6E/3pi1NG+M/K902Tb9cdhbd8ivQi/4tiuDhEPnG27Z/xZe46gy6TXTEaq
t3Sk+uSTciWz9rh9qipxHEz3xTJw2Dvmfk6swHTney6HJ1lz5qCijWn/TOvz4fXFT5eIe0JkadPi
XHUKNiv07a4a50fKY6bxtBA9SV/Ft0nJ9W/K4kOn4USysoLgIDudTsCJvwqMAjPavh6JonKbJv3S
jemtRq4MGuwS4MVUSpUTPWnsfakpVurc9vwqK5Od7pHonA35ZwmZZcr51xGF5ztJ/MsGtwvP+2VA
A7lFpeWeZ8tIv6YBHdRRj75V9zD2cCyL+r3J6/cp1cJtGeNxVvHVoHouvPmM/opWVl8yu8YF6WYX
WI1t2mNP6ZE14xSLPeyC5lJZuc7M21toe1EU+wJDbjGkiNhloI01jZny0IQmaoBizwISQt6RqIZi
N1nRRciMN4TErC55rqiLMIHFe09ZeKcn51RbzexrfbfPpnFrJcBStHS3Qdh7VjNe00j9J6jAaD7H
eKNpOdRXhvVi+rSKutiaDQGcPYkG+G6cvyB51yJ3f/LQ2cfectBbdtlWzc5gTrah7+EsnoDR+6Bf
Ke+FnqaIxdci23kX68zkC/Nu0oOErv659OKkOm1XaP1jSc0gHVKqEmEdy1B/Tm0OpDxM/yUKcaLQ
nr1ioUep4idGsAfVDyejlp8O3y0p+pIVeNFOS+zt+m/XEVPeKr3FIGRgiCmD3jAY+wLGYt7aRbYd
VRFttMjZxvgYx6IN0HAgE6kQczVdByj9wSpOS6HeGqtNEQDD+4ysVfYfbpR/hXN/p4hPV+phLxl3
QFIhMS7hJU7HX7eTh5HDXc7jRYATgb/25SmdXA92T+6FJh4NlymA/9O8NDvbZU+CdPDIl+Wj06M/
AtwKy3ArIaF5Fh2/jZP9+uYtrbbTKh5u7MNBGmV7T0fe7Lt6j9fjOfQaX06JD/C+NXsXJNp9Rtj+
WhLtxaFDU/S6/Em21hxiekdoqFS2g+jbmi2hBOJ9iQ0/YYiJfCH2VaoBdpeHca17Pc5ds2fljes9
sGL4zgTZKJVpbWWSXeecAOaugShEmjYyflAtH2nYBJlLxDT5EEuDu2mRWKRqXk/8I/88nsOcCrgY
9BzGEeW5hP7HPJbF7R8GiJpPxw7YWdNhgcipeCWnPO3uTc1ZVaU/ShqUylneCw3fV2ndXCpzO+n2
+OdfJhHtQqPhe168X6KWX1MDaAIEySqR+ezppc+qvSmnAFU60HJjO+pi3zruthFpQFqUPw1QrVTg
QaSSAxkel84QfhOFFxbf3tiOtI9ClNmkOlFh3xqzANbxTutDC4mDCK+eLarJuu33ZtLhn5q2XW/M
TP2jverGtzlVB0j/BvJr8Kc5P+MJXlkCvM4jkKi5neLk0Mr61cPTPS/2ids78GyaHxxIGBTi42RY
mFXdkpEwb7ycHo1u+BHfkewrToF46wCS18iPozMkm5GjIeFWb2rkR1l1tj/meI5T7Wm90uTkis1k
1sF640yDGeRd99KKZc/q81e5pK+oQOnO1FmnlBKZghaVnGYpAgBzD/9cefNyRbZAZ/xZza/h5LyS
mXQg2mjfLsw1E85ILjB9C+lF4IFJq7AarPpR91Ft0o03TkSZzU+6Cs9JO76GfXRFPBh9EWefRC99
dszBHXvdGGC/V1k3YfBTus+jrTbGOBwNJzo7DBIldxHzvEsWDU/cS3/q3Lulrb0d43Ln6c4HEvVl
EcYJGfWHRSKHUbbLStPuFwrZsDV/CTVGxRy6J5L+dyH0aTewshkMofFZqHEo0YYHHrxy5dPXw7Pp
eCRHhW0MGbTEyBwaazWS++tvOBnszpFrKYsk90ZFsXJHvT+WxSX0FCC8h54woOBZQUqV6ddTejT6
HPXRgrkVzi1Z6m3ZSNhI3meD19Og4dHtHJr6teWE3VBQDb433VfBwPGwgxfLIxqrwI2f148CZ+0I
mKA9GSra4QoZAEbwG8j+qwqJvMNcIAXnPPvB/3WyOiZNdx4bYopNm1J42bi6eg1dxh5mzSBDx25t
9YcOTYfQBYi3aItn6J3Dzkn117nH42T0R7cRZ6+yMaSZdiCM8IAenjOQxFvYxXZPDch1OIc7V1vg
o+zLTM/eV1fm4BmZSuOFGcOB3IoBTGv8tM3wrWG5CL4HYh3SvZGob2gBuJbW17JoX2TVRk/sH7a1
bK3i71pNyFTiPXHjk8tRx4N5l8UdeZ5BMQuNCfU+MDZG0+Tw4ufXfL5i/UX8mNJe22i4GiWAyfrB
h/Nyry3X3YzwnPUqUIpxCpys+K922u0aOssKMzswtHcWfKBkqeKvKkhcmTxnq3VYXvs/M0pqYan0
FEkzo2S1D7RPEXvDni0+FLeK222XjfA/1YjRFUkwtYgHqTxf7zSxadPsrZkxtGvvFRgRuo8DYIj4
A1z4gGbeZfX0XTgxXTx4ySaSHqJF6lxjk0eyrE692Zyx/G0aK3pmHcmGB/5UtiBcymtRitjMw1MM
H/jb83FJlCsLWEW11kc78FqVot7KqDwvHE181k/rcihp5t8Ux+/kTXqwsca3oCBq862Gd6WONFzB
4sz1u495lWsP5rIuel83R2RyOCy+LKvST2FiwdIP97hNd90it65mbde3zRQ9+THtpbTLJy8qv0SL
e2r9hWmvjTS5//hgfthecVl44dk/80S6B1M/YxuRIRHJlvqw3uK38A3lnjU4lWg0znWZn5Llmwdh
7bE+17uvjO1DW4oHizVfHMPaJMzh1/ALtgxvhsYg3ksFSbMQ0dmmPBpT+j7V6tiswHoM8gsqcMLC
3ftpPXPio42tnvvchVWz/3+FridoPtWN7yCsFQXXpiFOEz2r345JsUlE/T3lzTkvTOKPGLqSltoQ
L1P+ZKXzX+FiTE4ZAAE32xsVxgyToXXhfRYRVjuznuTZhHfel9UMPGxD5U14I7hXzRdRzdc276BR
3MLc5o0o3zV7fFDEdAF+pN0o0bdMhtZMSZdu3wHDYHudD8ai9UHV17TT5DDOSqev1wSk5gJCwhQS
kcq2jnrkfa/Atkyn+pDXU7lHJXpv0+4Tgm0PGUwBJDbuEPlED5+jYsGtg6vELADOCuYefunNa3gI
ZFkHVpUQiN/JXPqNSVzJOJGPkg9PFgXNOKqXPukQdSbKjcV7ncvmLTPQvLvqgAnxrxmOu0LKHTNs
Apx0+tMh/iniZdfmlJi5uCi8jT7bjzBpJONVQsC6hvYoMD35hIC/Thz8M818k1d0bwx5MBKVPN8V
W/BQmgtdbtKZTtXTmvYvvz9xNhwcFOxYKNj2evRwCU30D5uUwgZ/yYNY0u8JgxWFjXljgK6xLIJg
ojn+p0x0Zz35YWvjn9npCXMwukOit89FjOm/c151M5awu9EBapmysESHMYz8Us0dkHW7PEmIw2Wx
XwxLPk94TDaidsEoeupC7F/wuzyAGE15y/r8nLr1n6zS5LHUho+mwNnej7Q6GB0uOucEhqaUHbXC
d5dhP2nVTuvdV2LAH01a3IzB+Cid6C3EXsYAzyaOJ8NO26j0N7WnL4On0ZPxr6bs7dqncH2jBsQB
vfpT1S0UfTitDeeOPJxgg+jBlKjIEIyzsnM2neXSzw7GT4FvITfq82gmEO7coSbsURkPF8jCfeHa
n52d45OsgFoHC5u+QUuT1vyTP/RYH5q6JOdoSEklMtaTf3lBKVUBouEf4c3dzumYnbfTTjWGfq0W
HMNmiznPjkJmmzOoTNWVl0GlwzGscm+znkx1CZdsdq82e+rXLWXORuLZDqAdQ/6T4RO9B3RpRqml
UXYRRQwCJESAgpJuF0djxVl5mCM9sJe43qZygTnjY+ntzgKhmdKzpUGriQw8zPKW9NwMAGqzPWIT
FdYnHQLCk5b8E3l+xnt+jtLkS0zujlH7RWffEFdjc0hcC7Qy+mMNULee5uJ0zownbNB7bGIeYy7n
I/S8o5kv0DLJRIM/P5UdGjeGE6+3X62pICdN+yt4wRjTHkyl3iQnysRRH03rEmx92RZVsh1a0YCj
10fHKE71iO89Jl8IRXJvuOLu9NULxPZ7baHJ4065hlH/6ybZaZ6QVfk33szcvBhkvZTUMfRBLGWB
cTsW4XS20ANmZ0G+Jb9HETGQxjmSqecE7KOx/DHqg1VllLN7D1tBTd9X7RY07J/dKkrWEggV7vlO
JPtr2vffcpEKUAcngWoReKrhl55zT6LEtk/1w1qG9E74w9OyjaU8T5rmG9NITOP6XLHL8Tt1uZ+K
6KVAzzC8/Jjb2dGrwtNo4LUjbQ3S+KQP7CzKzdvc4PTF/k7yCVOK2YzII879dKhf22Ukgsu5EFoW
+XbmDlSSY+drTnEv4gbGN+1f8S8jgo7lPqpTDVi2hy2CdaS9T/+uzZ9dO48eySXOp1d75PfnfIIQ
+HVSEEkbKJPhPp0yKT284CeygyBxPPs1qplILuZVWuO5nK2nqXaedSN/6tzhdYy8j7CbFM1Ye0ka
Sqf14zVWlkVRb8ducSOL87j+6cmriDaJQcDVGgyFbmgOTdAxRTMoemOoLp1vtJqWF7a73fSBZDmi
mkL6EfY17Jg1Fdtl9I5Ues9VUn0Kz71GOoyh1or/F5dEQPhJ3zyVbnNY+6OZKt1i9i3D+lXUwKWy
Lm6hOR9I/jqNTnWxGoROqvHOMy688+XNMBHs2nqJ96KFHe903uaQNLetZQ01U50mC/S2LZ9c2OhD
myhCeyRL3EEzjacpGqJ9JdL4MoWp8zBIVILN1Zf3tKVCxjAmjmrC071zdS36SwIBxjq2w2VBM43u
H5Y8ElfnRUN5K1nDSBZWfZRDRZqSmgVRTd7a7VQ3CeSsav3D5oTf2EreBtMgWW0lKo3pN65Aemou
hVUG0EQLgUhtspCRwlvP9NvgBBPR9Ou5MzJy98/uw1Poac4V8z4TMYCZIA0xKw3T8ELE7Vromd9W
GL6MrLjFYRFzUOWzdcqTPvmPbRSwH5QM/jpOs4UIQdmZjSwj3cOGUnU8TFAfTG3iHwBcdTbJTN2U
NP+LVZwbjwyipIv22kyi1kCTvf5M1PUf/IUZiOfuKc/Cv4gdH95oHSqUVuLuam1TjRRGRRhdPUHm
QZV/pmOCUY69KhuDnCU11N+eY52TjmcYXwhQajy/s5BQ7WZt/uqn/EAS3pmhxJMDyx5b7q9y68+8
Gp9I7PtdpW7pqXf88lSKNTEFqnuD74gOVHcUnT3z0HiK/2DKfwccJNnOKmCVMwLPxu5vyEVndoxc
Itn9xRDJZBC5rtRf8OEfx9a+YROCTGt3mO4vEELD/690cole4yS8jhX5rG0yThfPqg/sdaeJTtVz
5E0XgSab1cOXGKZvjip3Z3fJHejgEkJCxeZqDpiDqpmv6w5xHw7px1DpQ/YOAMdsdGTxOFuwgudQ
E8MeIfVzXMwzOSSYGHEABZ05JgF5Rtt+4aLH0fgli/Tag1X4ykwY9A3eHZL+OUolE/sxK8lIVCx0
m6ESSBoIUk19TiGmttT1/pVTODLbb1YEnKLNc9qXvPdK3oVcBwmksa6djjDBvsFDy7G9sWHQt1aV
FMAhNYqH3QwPCjN9r7n9syWpBEKdnEoiD/hGTUI9lCXvsxIMBKh4AU1PdZ7/mbSIJMEl8o6pk7eX
qsK4Y87Gak/vZ8Qv/b+w7r66xXCfx7S44nJ1T/a8NnSwv37XsGy9kBUjTEbKG28ZJ8qbsaP9dI5t
axGqURcvRdb+KLA1iNYbpOIVaT/H5QpSZy3MD2NQ6SBaivqojdnw1xCL2NtL5O6HUuj/hqgtvE0c
QnQKY0LKcFtGDTlIbNV4xT2xC7H3yuqjqki3Q/Cl6s3I7anIc90UZlZsuI3I5wmjQGVS3zuZ8a7T
/b6LmcdQw4IS2/rroPe/BaIuZ14Z3aoOA0hVam+mMsV/TjQXf01IAkgTwu7JS5srv6UyPThiogBy
7Uc8cVyOg0WER6zPR0UI0Yafw8mldWT/ZOGzWaQE+0zZq8EsjJKxHAPJqCueFTOb2UQeZuUuSQ7F
cEnQaF4H2512bmm7F5FjfI7MuaH8lafFyumehp5YUZfp7TVr3OdG6cQ6pFDcRpVjWpZJSDRlqYfA
VM01ySiUl8EiKW+pwhsvS8bweX4pZ2r1qJ3+IfMwOxkr7wV/OLOp1sP2kI2V/Usc/nuv2juGx3sN
/EC+Uw4PoUiSEhOjDq9P3sImIiWkp9boeqvYesSSE3aEgkAe8Ljvk9Kho/ReEgGM3jkqulaq+so7
8z/TdYlpHWpQe2F0m8KpmxczHT4nIA3big6DvhScHhT0dOXnTC3GZqySp7HCcq9GzOV4Zotdb0Xk
adkds4zMbv1xmoyatDB+RaV30GSRPKIK38dIWiDU5auZG4vvFbT22I9qcP44uzKGN8/daJgfLCtT
m9ioP8FTrG00Tf/sjPy2hPojm5nOTXOZfc7D/GYYw91xiJGy26z+aIu0ujQmvHblRYzYSuaYWXM2
QOWPKGl3o3fTfVibZxVXXchZjk+jGeBy9FJmUKxAG9KYczJwl+Ykyh7AW2suA1vjmTLJ74mu6iZF
etNccGstyvc1ONsGC+d//dD86qrbk+5RE22W3408of3TyZGd/i0cDfQiI60nKWPcSxvJVC4a0pco
75661rhPOZeIHFA1sDhWvmeXX2ZMm2v1/XPc9MS4lb99JH6BN90tCg65cFL7V7TLs5an1zonNWT9
P0VSUgtSzpEk9EzdAxPsmNglOKhtuWYYGB1vhl2uHBDpatQbX17RIy6GfBlO3rMXqG6bM5t2ZeDi
s2rS+dBH0FwkLOJFCXuKv0MVVXsxtU4BWuE9Eq9NjmhM8arJ5r7jufq35y7acwfBdnJmN3YCEiqX
3m/YpZ7QT4PckTLTBgIS/FxoGHnm2Et8F7LizKp4pgOTZfdYTBVbLBL8RZ2tmRczIhd3v7D86nls
0vwrb4XOxA2Ak2mwcETG7zdjufJ0DT88E6/yQ2h2fkqNavolbgu3bo+i79D8kpX2sLS6eTULWNGl
AYZuPT27j12tGk5+jxhZoxc428KBaZqd2KfWdMS7UrMCisdJz9c8DSdg73Lfz6E4Z6abPKkoIg+l
l8ujT/6F/G1ymJ/c+JZK6//KqWWe4xpRCRcwiKbDn2AAAUtbGLSnOv/DkrgHFGECWqzUSJIfgTx/
8tUIil+JaMEbSgg9kz4qeUQVyLaR0fD4FsT2cK9XSXnDw/4mVYddO1M5/FmpRTsVh9WyhYMf/1RI
byVEvq9yj/OF7Cn7v6kW7i2eegyNMF/uf4KIqconvzLfpBwjpAAnIxtW834gKSQUEZk3iCJaATBr
t179rRr0OT2iq3YIa7r3EAYQYpL9STP7DtH1LHHuQpW/ibRlVBPLOWRmOkK94b4MiVNg+8Ofek7E
MZ6wQ1aLWmrc4cI7pCwQOJKeoA6ScHgkXUMHTtJDL8Dc6J4Igp4IbWnFJVIzXrc+dn6HsTNWHHq2
HO49zfjP7hqO5ySrcLaNNHU9IdSZkUwP5q6YC2rMv/OM4UuDgGKshYHhEefIEbPmIRNI6TzDOFKb
unpsEdiJna3t4oVSXq8A053KMwCjxC8pingwmPhJNKuam8nEC3C2UABTmnXMnWPn9E8ZQ/eqUvWu
LIBD6nGZT4oo1A2fqvdYlhCwlXP5gLnd+RrrKXwavLE6Fmhffhh2XO/mUE8nY1yik8BV92ONEUqB
WU6HRRSO7ywKO3Tiho85tZMrjtflZOAHO5vlnBA218+xn7EpnQKhnD+w7RK7rRv/+hpOM2jLxjjk
XjhgUHDIU041DWBszsI1Gq37wKeIHmjSRfq9Y6U7rx6za8xTdMUwGNJiuZW1cwqYS4UtHcXcK+ar
NG3CiRwK95NpYSZ/XvKZsP64HhpSeU3rRy2ddqzmxnvkuVI7PoyQcKbelkd3mIFkwkpPTlIyj/RD
LGVEghdjDnea5em30soZaxKhgP401vF2lkowhNKQADxjGeASQNJ2MezbTToF90OCIPmW0EuSjimI
3HStrP9xVUM7XwiHGmeaHXRSVWrFex3Gmruh1GJPwpwa6skdVBIehwIaCbIMvqkl0whLPKjssS+T
fLoNTRJKUirtKcY3ankMmUpQ00RzVwJJrqh/yzou7LH5kmLDWjSdRTGcjjT0qYsq1mu+suuU6f9k
YjvOcZAyDVcXuVgIZRnhh762ePY2bLxlui1oG48QbNc3xCxAKtgeuxsSZ6r3giMzqKMOwTnkaKpV
rR5SKvu9cLXyUbpa9uqZyDKAFOW+nJT1JZrc3NRpmu5blkfdJFHP20ihSZWS2a4ZTdQtPJT2x0jU
3muxkGWnlpCsGNU43+zdi6JNOXS1JJJjMft9z8VImILupkFqNu1WunSoYZ024ZMju+KiREzOSOdZ
xPM2zuzDPKwrELwUzwrO+h50jANtWtBtKlfWfwzTLl5zGh/M9iXWM6XjA8EacJk0T0ApkhvTNjMr
jQfcFjj4bCJSVH8awNjJAhPDXxJr3N9KWOUzYbakeZjKupoebr68GbIN4y5zy3JF4aukajZ2ozd7
Mw7FO6aUec+HueZ/UOC3BYCMH5LuvsFXipyQOh2Hkvfbhh5Bpuipm0Frs2vf4vd8quhe75Vtq3mb
ekSDKRLUd2Yk7btR2+MHNUj+7OmkpuNgVi8VhB/zYAeva1yBcezwrOTJ1gGj3JOZpX9FnD3XqMSd
aMuqRUklvejLgiEKTMb4p9EiNb0TaPgx+ixFdO3eNUelV6NzNazwenHWZWI/t6zovXlYI/fmCKSB
3kTiBUVBe8wSzXqJJ7M8i07kO4v50nudZwnUezIU+ypB2bE0rb1oWOqyjcdCYcaoVfJrO5r33zBU
JJvgnvIulaxI4McAHSiHfVQmf/CtTrbaXSf/Bh1wipXJFPbodlke9FZu/nMGoT3wMhDnntpDkAik
Uhulwzm4UY1TWsqi4XnEEmcttDZyoNjYQVwbASF6AMxNYx7iCXizEeSkWA0WTQNBYWfg7g3iRSev
QNRqPzpR/jfhUtrJlsM+IefKt52KuDIH44OGkZSg0bLVvIDVrdoG+4oZNC4UWRhnzFAMC2FjHcHY
UzUQ6zLKFi9f3H2Y3lDdRefEw8G16/k+x3N9yBRkxsFNSdQjlJ4xoq7ITVjGEBunPVbdnhi1cVsl
UfIUJq3xSwQHRtI0sR6uWKJnogEaLJl1vpejo6EcD1N/UHNLeF1I9wzV0SuN3Qn20v+YZp8Vu4am
2IJuHJwTHGJ5WZwO1be2SUVPG6ZwzdyfepnQupkM4xJp/czZ2B9J5aIclwwbWTkjD5bVMx+uCVTN
0iXfayOppzZDzDubD+mVudhXv+LkvTSV95XC5K7MiXhJ0VSIwigXZgxqkkHSafatSTHy8yUT9DIs
RmCyIBJOVv1ag5eflKaLCzyu+EhnhyhIWlDqvjKlK9gkmLl3dq41gSELL0iidd4/RvbbHNrDqzUu
b2YhsmurjT1TLiffdjJ1UYoIHw3i1u1evdRl3uNWQxyQEjg+lZOGdUc/r7UKsuj40XsMaY0RhEGn
G0lbgurYIzBrawAO9qxJPMrk3RTutiX53itr0sBDIv6sv03V0nG5kHtF6FJJrxPuNH63tBRB0gRy
T3nWuLiiSuzsZcC+7wy0s2WA/oi1J7KagOdqByrJ6M8z+U+hGVvd8GEw3OdRJZ+xy77TaPoa2PYw
y1HfyEVsNKoEVnJBbGHZVEL6i0n81mCLQMXtPY6Si2TyBB7NHfOCf4TYNN3nffMNxzl4WXNytO65
b0M+LjJIZo1usN1lXfNTe9HdZMo0mx1eMtfP++pvYuK2quOv0HJZuqCWIMafwVFF8xSyxsAmDAWP
ZtDRmxYVOdL5ZLzMHaPxcNKxqEUvTNoOS+aV3IzsomimY8XeiEGPAd6XLTsVNxEPZS7P+Hx3KkrO
YprPS84VQNA6PsR7616nhNUJ6qck33qZ4ruuN1A47UUMf4biDy3KOU+8IE2YgRbOaTGBCtMCKZ6Q
PpBdhOBmmFeUeHzVpplGo2qM3Zx2OFlIbd0srWyPrXStJ5qCnCDkaHD9uTLry7SwGCRj2qYoImFi
hyh2n5ayQZiJCivfRYam7zpdLAFaFGFtnaP/k9Kq7qlOVSuqtSzFOLpRETkYfdmn57zL2etAfis2
YPIsiL/CJ90mzXwnui49uNLtsPek4aO2RUNXloA2ZTUxFuYwg4ryZm/qru4+CsnGhp5q92gU/XzN
x6r/ti3k4tzMlufF1ipSp6XFEgCBtDJrorlFsqgviuVKzxPRVVBtPUpNXwJom3aVvYG+E6RlL8tb
bFUD3NXUPEXKTvcY68KdpmnNoScEY5OXJBK2awJELU0DHLZMf5Mi73forrPvdqyfS3sy3UNz5Aoz
cZ4ukA8WSbGDs2Gm9iUcxSFLYHe207oF0kOFnThlLPvYEvRm7lhLte4OMKujWw89hshW3xMPqyHa
4UaKLbL0YmLfz7ZLuJDtFPLURmUksJITV55KxzvEeV7sShPRexi9+iFHe+LtSCP5RbIB+0KMIre+
0Nn1gDiyiIEsEXeLZf3Wo1QHgkpcH/0bs0dhw9t45ci93VfBSAYlqSeOjagyYQmEVQXDdOJdl0YM
JismcXtJ/OqGsoqkEqvsN5ozfCoD3UnD8bZ1kwrnN3EmlPg8WeR0arrP7DfeDUVKkGSBrzMt0UBz
bRjJnMDTVoVtdnTNloyM3I4obJJkWoDWJ8wMfbQsW1M43RGjtHNlTZX9kQ5F/l3y/O+KniloAtD9
PrqIW/yNl4+QxG880NVIqHUy11u1aD9Vm2ecHN1fnbSBIMWnTfa7AQ2Vd/eidPVt3QLEepXebGuN
mbI56D+ohJ0PJdxtF9Mpjm5uA6i0tR24wK43wnDTgzUJ1oqIRGB3Lso/WK7M574e0UY5ZY99bhIT
rTG9Krw4PAuuxe8hFY2fzyALkMmEpLuprGGBCQmOYG42nezEObQo9bQkB5+a6/q5Urnx3vZcF0YI
bmcm4p+o6/IhyV1jNUzusNJDxX5lWwKpXahXpgjdUTAoZn0AzaeSWbUzhKXRNxCs5EQ1AKQnh90w
jyoQ2OwuJj7GIBowGSpukjNef3C8HmulrhPV0sTWeOVpzpnOZKy0wII0njozLv6SmFfcR2U2vjFF
NoWLDPdZPEyPJckIQhmjOJiqEpTShJ8q3Lr0J4vKzIzbchtWDqZZ0YqXaqpT7PlDo844LAHNSqzh
ZOap/dCxLKgfLHOrIma2xqDP/ATz9WW2l7uRZdo/r8u7/Zg0/aVjL8yOGaW4hWkOv013cCbgAEJH
Mj3wBm+40c9ZrwYA8DaOW4jGnC+j1VX0pRVl+T71kboR5Kg/qppbwTFN7LQG9olbPysrwG+rPcqw
cQPLjKH2PCLy8Jjg+pAt5U2tzUcTLTfQm2U6zXlSEeUKnqOi/iPz+kaS6MvkJXEBDvkmQ2urZ5nC
UqepapPNZnYz+r645mFXrqdktW/rZKVQ9Nb3QhbnFO5InYetqXqYfK3XcY6H31ZInnUw8OLdFsi/
veoJiAG78HGSGERsLm1LbpUw3phwm7toML9NirhTT7DvGZs/ziCNcAKtJPmQCLR8W2o1ZiSJEydJ
XEqH/7F0Xttx49oW/SKOQYL5tXKuUpb8wiHLNiNIgpn8+jPR9z71OW6rVQEENvZeay55qFTENQW9
L2UlLoltNDQ7OkoYil/jbtp5sTjnwfw9e7wtO6CQLZ2fLOjfHT6oqOrXDqAaSILbhdk2wV57FUm4
P+5e/+8wSHkYvUPq/aoan1zV+ovGCy1e5CazMt/Qe2xkFK7b6jpVw7YGPICM389TsDgKV9lAx2++
GouEXhBuMNvQhLHPE/0hMAGrmaPPC+jTFxMPxnDX/7RnNMEpOulM2P2emFKUqbY8mXH6NqjiWsQI
roQwv2JigvrIuaScMBVkoKWhR+qi7DXMbdFOmxzO7Sq2m0vNlt2Hwwskj51N6rTExbMkxcvMD+R5
f7IcqteqDcdVi+FcpSnqAJcGgdE80LMtE2yq0UUUFJ1hlKxpsKwpp2+pIb5MwZ6P1tfLGqwoeGOp
dNk4CSJTP7myadORXzSZ28wqdhGIy41hVi+MVRhZQ3PoHWhEV2X3a5FeVRfsQSPS9QtfIrtH3pwf
RQojv0VHAza8bQnmq3Dz6SWUYmy1ZPrbgFC5CVGLx9Hykw4w+0NnPUE7pmOAeKPPsYktG8uFsrWA
Tuza93F5eDCamG9+GJLDQd4ya9xaTvQuBiYxS34wHPOgzPhkpOFBTfgoOmA+NKRfCOkZjvzT9fvP
gu9Y8mqjAal9ngLC0+supvbLXBPWUYgryD8787yjDECw+tNFv2vxUS3TBjwueiqtj87+edEDydIF
TSHBHibwSDQpvhArVlHhAvVtRnVeTPpqGrwK6BBbEywwqBir0OFNxBnWiWG7YNDUyzA1/Zcpm3a5
/VzA7UxZ4YHVHoM5+w6kCUubmnVkQ/yYq28jblaT9ZnToTT5ckmZuXgEDYArRDwb0+xh73GN+Nwx
7p0HCQWWnRt1mp0+BtbGVNoXfpPPv+2MZRUq1MzjgH9XEKWALnRElO2HW1DSWw/cg5dk1wA/Od0S
SMhuZNI57LUtsd6FPSKJrGrfgr544YjbVv2wVTh0lri6hYNCY6FYHNp5H+Q3HFUU6/mayX+XfUWG
tZnVbILw5CoxwhvrHuOYvidjTzKD/Qej4hGqx0dQZ4J9xmT1+xsTDVGFBJwHdgzsg1/0T1r/lowI
VBcwdEW1y4xpb8U2GgHSZyZbI5OM9ZgEX/moflXKeLWtuduOvfeuVySNRxye/NXZtu42MFwY6/vQ
y05mH7hHhRiqKeaX3n9pkw8TisQqwbdsqe7D0gmcE1y3GOXYfVAawdLKN2JxCQlIid2MNXMQE2K4
WTxkdqMPW36u2Wuxykwm0lQcHP5u4jHGFj+f0xEPK8kqFGhh9ATV1Dg7rSChxw7vLRShwMlYUllG
pLbz1ubxbR5Q73AK7MpMIrqVt1qvT2VEF+5h1qZ02GMne8I0hgmpydxj2BP/3Srkqy73Fb0QxOLd
i2X6JALw4GhBT2EDYjA6paVChQZ6oPzBtqlXQ5aNe3eAigTqs1j6q3J9tDQTk9EaxfumqhL0l41k
bCT76lffhOKJ8nk+JMIrsRem7cWMB0n1xtXMCrlVxB7U8DB66aiT6oX2vIaXwtnAAYPY3B5rTljH
ek+IniGPtDfmbSFioHnAzQkGRL5fef0bGJ4LNO+TWGJYos2+n4GRDPYJ+RYlWtDRcSsmkv5wUdMQ
pu3ILYcFP9xlWnxATwMzn7blTmbsgzIxqJ/VUzjjuZdAIDY2Zpm1x9x4X8futWl13Z6gTeATf417
/AJEdFG3dOu0qn4SayI/ggYga28Ywx2fDcbkod/7HdpAIb0n8pO510HIJkIGkX0SZyesPy/EGKwI
/HupYrKoSANAjfHXMtDPpyq/cq5gWBSXxgO6DShEMKDwUFdyUyb8gN5z0CHBWzwmBlxQezcz1h7O
cqJ1pi8m8r89n9jECAQGyXdVtw706VihWlwRUfO35+m3Xdp0oaHtUhYK7HBrTIqNYthN8YicaPDo
nyTvEAiM9SQzFnTzFdHzBwF0qmbEmT0QvYb9oM/9M4EH+9xJLrEZ3ensPHPRpHUWiGrT5/E1nrxd
oNqPJeMTG+YOKcxYbRU7RmWW2RZL8w8MkQvzis3CV9gQdUJ/51RMLb1PcbYopaEPfdo5ZYc0z2NI
CB/pYfTCsBKRA4HStkyv3jh8hItJmlJns4QIDMwkqnWD1mLWMz3QqBd3gj/ArjZZBBFMbRuv2yB8
EcCQm4wczTBs423FrgHHI+RErydSnCwa03P8ot8ESH6taBp/Zts8czVnKRYQDShtpyO3RXAAVbAX
Q/8UDdNF8vLLhsAk1NKbOBhf0s54Bi2TbpxohtswUscasVhJBzCega8zrNDnly79Ffa8GKgzl2Qc
9yUdtDAidaJBkEFCEbj5DBvtul0cHPHDa+/TRS3ZfIYBiFbo3d2cORPQQZ7sagAyF3PrqJvXugbb
usTGa6AQlLkoJYZ4JI4lH35Sj0m/aYVbcvSITvEg1kZSXemMghadEdSqKN07hvVEROBborlXHHf7
pEYcLC21hmLZMYnqrzYyds/kQqSacTeB+rIN49PpZ6Tnnb8vOEIT7jbNQB9D2GiqVYyJo80fJr0Y
yQ6XkfZO+uaeDirBo9Ubo6OD05c/QdCffe7hgxXqUo8tgPu7vXZbP0f36JxZtZKsv/IhUXOsx2VU
16AZxXZQuNxbYTV0Bu15G2itYRDGn4Mx3+YyYCy1/K0FF8JpWeRNoRp0qA9zXJGkHj6IbYdl0mDu
4vioveybZIX2V4/a+xxX81dDuOqDDruPa9K6Ca97ZLLxTg5ZS18yHaNXUTpgmsIY6WaMbgdQOO8o
okByRAINIEKd2wcdWsfkEc1gu3smc4GD8cVAGsRw2epTBKph8DzHRHItGHm2ftBbK0X4GPRkbuQJ
FPDm6kpP7Zi4VADc+QlCWU+Fk4FycgiftBUP5nIuLEDUCqXaKkxwNUmHcWiJ2SYINPGO8o3msRLo
AkEk6tODaR6CGMA7g+jW0TKCRg4kcA1T3AbGZNuIb4TMzjWCmi0XwmRFEiqjDa+0d04e/kNy6a9j
xy4ZCcwX+hNv8WKSZ7SUvCMXTwjkiM8K90DT2e8NCIQ0bnsU5vJPlI6/2ZCSh5uIZ0+F70TBPtOH
PniesHdLCBx7SOyXJLJAA1gbFdpPBWQWRhoHR4XgSlHvzogKuzgyVgWhRnsQ8Ma1FP2EDwvNtYUp
gNU5qPRBd6PfNFOJToJhgwCJTwwLLeIw3i987HaIhj5DrbV23eAX+vnXwG2f5Ox96OZvTEKjhBKP
NRuGZybzq6R5rtLllPLaXHt8HdLBXEECIYzFTDV/wnrMjkZ/hd1HmYcxzTakVN3IgZfRF7XzbA92
iC58CSdhwEsTIIQvq/RkRza1ePJGT8HDFzub284MfBhK5bOYXWAUBnyKzuwZcABe4ouVL3DHS5hW
E6Ppiqe1SQ7R5BzrNuXaEMxbs3PKLT3vp9RST+iRg2M4jMBeFNgSICh8R+lPukS/ytD9pQLU4kpd
x7p8ONNwiT0Ufs5QHOLFevED0X/bqfMKSW+rdaRuUHdHOoXcCoLbIOfnsSHN1iLezp6N303UDk+h
HcSb0chvdd48+YUPct/g1kT6SmY8ZYU5rlJmsGFecP8kzXK/gP13jPGWu2Z9aAVjrvS/vzST2OnG
WXNk6+ZKkB68IUWa3CPQspe22kgVZIep1zDugjlpHU9bohxoHvUtA9IJ+xNZwX3/7idpCyDRB7te
vltj+IEQaztX0VulkAyyr797tnwgAzi1SXzss+mKbv08L+GNScG3XfFw9IOzW+T8gbDlt0l7Y8d0
/kZTb4O122VWlUHDQZQX5NY2B3G7OO4p4Vbboq1NS4oYOuKMdddOaENd41aaku3i6taGZVuvTUu9
pQhHDZdNmbuhzrveY8MvN7OXkX9GzpFwY/RjJrOYePFfMTH+821qeTtas+JOfoEIHwrdw8g8rsIG
tMCJcRZd+ATkgMls1WtzJvHOJylPJ3Niur0E+S5MuEuH/ZUe3TXMk2MgFq73CIDjfoY+5pAGFQ9/
6MpAWkhfHCc/Iyz5lWBd2lRN+akm+E/cAqSsYKEIxTTPBlfLEQEG459ZkX+1CgtvXk8m2v3aBSvv
Sd88xHNHQMLSuYfO0Yn2ngX1hgApxFdFSUNhoHdfhMyaqsrYCfwXO8aRCIsoYW+VUZoATiLIdF6k
+1K2OaN+YBacjqYCE1sKrsqKj71ENnT0/rumZn7AAI7x1afIAeDGIOdQZIRj/4QMTN6YssdYphrZ
7Hwvbg9D7md4oWDwrccoNX83boV1rE8M78HpXn6WZe4jvkAV1xNKjphGA5qqihjkzHHb9ZSHzg5z
JCBVYlwmvheOhXpxYM5HUb9Gk41q0s7pb7lwuT3L74t1gsplm4dmckvayaLz14lnlTbGPulTmOLe
5B/dAYC8nKkPkyHwT2PUoRiqzOJiwv85sN3Y28gL0ToNS7VH2yG3CFndy1IaMEocm2Jp1JMIA1A/
aa/+bikTAOxO07Qb/vM18b0BDkZXpGeicsYNGR60J9rJxfSRVJ91p9j7QG5TS/fGyc1mwpY70jR0
VPPebWJwz34AaMjrpcfMchn2hse4F4A5ikMm07ukTJZH1fHk9UaMIjR0jafOZk+iddOwnqxuG8JS
20rFZGyw6KEzhUi2wh4I5rTZqO0RtIiVFR72MkeBemmy+6iGPwJsAasr8w5ebETOpoVw+eJpgoKC
erAy6Nxt+7kYzrUjgos0RoQXRVDep6XU27hDUyNZghrIOajVFdeU7HPy2mDPXtPt5yxctj2STdj5
TPqsjLPUb6JiH5vhX5fzSDt2Sx5LHzYHevAZfkjy7TCbWNWNfTEjGwAasyyepoohxBRtcz3u6kIu
wO5R0jEz2O4gSF5l0P503IjQBIT/7LiGv+o1By/0vroxO3Vjfkptks1piu5s+mihbKByJu0D1cTW
HVHpwq8g7tHCUhOJ9FM2nbMqo3YbgGjMDfFwevVnEQ0eZxwNq1GbE+tIm2Qg7rGM8YwA9jNN95yD
zUG+m5LV3n/ZaIW1oWvTpItzMgefmq7v3+a+n1Agk1ZjJJfK1xk3NaMuPgskq5tixtWvDRkV3F7U
9yf44pvGdT4mla1Ha3lJRQVxINkLAi1Uz7TWbV6hO//tXbRRieIK2umqRMYXbw4vOVmhVm1cx0y3
EeXFtqJjW1e/k3ZUaCflaU6zx5TRFW28Z1hN97G3vtpleu4HD3s/l9KcYKUu9caV2xrf2pjiz+mL
oBuU2NU9X5y7X7toZfKvDmdeZwR7p1U3Qc9OgZ0hKyq5zBCXOBuxC6b1WiXqyfXsWz1YeNdF/tnm
DI4AQMEwvNALfDXhAvuj8FeiSPaLO57GHIaAuVQMF43mGDf2syjFzl/yq/7/bsp9UoC+z8eYTtJ8
jQOCU1BX/y76dhf74z00zatXNyyD+ktpxkknp/dADpcqbEMdf2QCWS/DPdMQemIdHsl+OaFzOyEq
Ydg8/MIpsisLeURic1OeubeRG+9CWzJ+lndk3XdBe8tDVIRWDH5OFWdPTuo9WrU8rP+ML+ON8M7m
3GZ9yEXXuFCO4i1W9OH+Y3mkChlRg4zfKbzXxSX3gweP2RM5hMyc0NNFqnuJ59z/RfOFWVSSF9cR
nVbQg3WLlPdlVdZRlDN4KItqZYVDKnj1sOXw4iBsL9K7tYznSByJ4bxlnHtWWf330fYIBh1RABuB
GTUSRJmk1DhynJmM+QuQgg5um03ZTWndMXelZW4VjGJjJ3wSdNAIaiVn3M/IDIcB6xolFlJMtZ6c
kLsYlCgxqT0ILvszugMaQN34C5LJC6hMUr29iO1YC1lq095Z1B9Q4jdjSjRYWMjPofLXIhj2BUQR
Tc8K8N669e8RvRzMZ4i5cbfWnea8DcRlECZUf7JydWOhic187TrztO8m0BSYYFM6m4Mzb0uolA11
DeZNIjVo5QIhh/p6YsTwFU4GnCqcyHW+5YDZZTbw6wg5TWSfLDLbmaufOoPwkdmxVz1NnoLR11nF
1rYZkg/ipNczmAPOBI6EnlufpVPF3/p6CTBtM5u13PzvxGqO2Ig7CwxZIWnNVPartMDTyrk8aDuE
nDyk+4nOPVEpnIaRZCA5UD5QRXERMHS1aZZfQmYPl1ExBkymVy7CwiZnTBb58loleIOW7jTAt6Gq
XoDmFhA1bAeTUVRfGmwzy5T+uJU86x7JMosrZpGn/wbJ4HK3duvfzZA87hhbSjg06R7R9W6JODsV
Xc1GLBszQuvdpdz8aQ25NYgDgDHryMKc4IjoJSzmrVsv90YOcDiLCRqiFikvt8qON6gKfy1oX+wC
r7rEMDBQKBTyvRyKk35dSZSA/3mneX3lCNkERf4WIdaPJ8hdTkAVB8qfP89cagPTeeRSB/7S6Q/C
fSC7Wz6Ut1gE3HkBRxjZ0az0bXXecqJtlYOdlYbVf1waK990pk+lTnYuAp/IvORWB33HiHMCO5pN
hhVC2SE5ucx+syTdiCVCGBkc4tw/uFyVYqTg5LtqPbr3FAzmSeXBU+1aOwxFqF2FjS3C6Z5qQXR9
Zp1bAkSXLjkWkWDmRpYh4OXxjqYFVkQRrB3JLTEJ548sm2jzusHZRwG2mmvnvcT3s5oltkl7XlvY
t/UKxW+w7nn9I8hCs8Jpw8qOxmVbxO8VB90g3K3gseWiiyBYvhcOdtIcNYzVFBDjg71nBc4h6BIw
gE6DKAHjS0L5Zdb2ESjUIwEEO7bB14AaiPvtKwFROvKeLZkQ+cn7AGF892T9BwoexmKWu35UpPBw
rpOQHeGzIYVpkNVyN1O9jwXLTjaG/IOrzeDv4gPLUnSwNY15byJZEm5nTvVgOxvV0fYjv4TWjAz/
NGbLlD39W5IoSRfPW+PHP0oT1C+z/Whl1SBsa5febGA/9U77bDX2ucFzSNsEbXuTM8FfLmFTO7uU
RdF01Ssts50TUiktFeYOB7kQQLT12KUfgYMbyx/cE4opMNwoKbho1NwixrfI4a5Kveiw9QBj6Zoj
k7idOZYfiCAAeGWEII9R9j35KcupI+eMgSSbO0p9VaQvMBIOkmhX4GLBW5Soi0WYSO5LD0p89+33
A2ZmqO5b24p5l1P5tw1nl/ydMdmUdo47HGP6bgzHJ1XSYaE80kcsT7H6hr53EXJ+y03vEbi0bekH
FzDP+cxdq3oLu+gyLvKrd81ppT3AU5yQEuLcQxpUXWA9t61HpnzoHeuu1FSmidx25GTG8ABk81w1
7Z+KxqjB6bkirPql0sGTRnCTmb+vFk7SuhBPruruYZ18TvRgDx6y+QcdCheNL3TN0MZC7tP2nNjx
pGLgIOebMS5oNSLfppuMEqysvmM/2xeKQSP0W8Tg+CfpCFeldQwVMPWgDN86RNsrz9fZSK1ZP4kg
jW6xgUeSW/90HWouUJ10NwIB0YjshRVXUlb60YYiYs3A+lA5MUoUJB0DLQxgGOnkHHxdBo5NGaO2
9JmxkcZ0oTcu9sWYJM/MfhbK/cDN76CqXLrJgJdK354/udiS2JF08fgiRkEbdpDQTuo6g94Bh5eZ
qzGSJOi2V7NZvpSHYnWachvKAGcYkVRHFgUQo/qTIl8w/RDGbhrpwRpM2IIw3yf+/NWrGhnsOL4y
33gz/CQG/QINdeC6V48+18XYQAfk3QoSU1dGV/4Wjr8ZTJsmRHsfwpRJKh4Lm2s1bZxbWqtr3ZKU
4PW3kObKijLwIPrhCQVute6xMPjNWG4aJBWUJH/yFs8qFR5KqOdOypMB6h97UeK9dI7BRy3FbD8v
aArOSLdmTZty3uoYQnhD/+XQ817/OpXLWKvPQkbtqCnR+7uIrrhnZtCjpbvHrV7+CohE+PAkFQut
edxbH5UcMNK0CY3MgqhTjDfeHxXHzyWsAZCTvz1IYNJj0ptODwRGmig1XckHfcfe+0zo6HMDISCO
SBu0quDutZZFJkDPtR6Y653epPXoZ5KI0kqr29DgqnEIeLJmZBv8x9DmH/vFOBDRSQuPnG2VtTur
gfZvo6pBq8GUK6zoT7SHYBmvigLc4JbFNXDgzspwl1xyjqBygFZhd0eHUqUVzQ+2DEJt6kNs5JeR
6z4X/EugCSIVmijZUd/EPVSZERHWZVR5y7SFWgmP0HRwIyt6jjAzcbcg28erzpVY/P1cZ7tgQJBX
hHa2EWQPJrV76mSb/DgLefJiVi+CxOm00e0Q+skdl5dNxYwVQX1Q/bCHvDPxQFxk2ct5bpD6zGUx
7IAGRxaVUn1K2xnoUgkgsSmOlRuGGBnKGs1sY+TvGjzBHAzF5MC6MLMUTgrmNbjEqKYdoNwUeulA
9gz1PzzFrT3PX45bXdjeDiH53zC5jv6SPYYi3WV9f8c5tfETMZzAZivorvCD0sLdZuTNb6CiGCta
EgnHPfMSbvWCKwdVxMGaGPe60/xoY3pOWYFAm/EKM5jWiXF1D+gwrul0HZ0qf03KjNmVN/wsiHwO
9KN0x7i6m1F3FF3zJ27Tl0BRlSCL2RWI/HN+c+g0x8GXTwx0j7NETTAOefsrIEeP2hEq3chodxAb
HA331tHRcCldueBSOdlnb1RXd0z5PL1dVNifrmxfZs3/idjqQR5s8nG6O7FxAOdwBku399vh3E75
gWbvaxej1IPmVMBW04TssdWi0ZSCuWKf1m26Knvjdo7XK1gvEjxHR/qdRVEua507wCxt6IEFdZel
qraNR4Mub95IVdlYmf/Psl2k38vFaPFapTnTtCwv0WIQZIGbkZgR0jJkQjBGy2lvmywCZzMgO69s
zd8pHfyuWDlRyLp/ldWNOn2WwCVkTiuMeyMX1kA7HGufkCr1SHmFwkPf66PVnSaaqmUzrnxAxIsA
S5sCVg1DGPFRP/4oVd/RSXmbBQNy0457oh4oiXRrq87irRdQw44jn4ox7sErf2idzDS3t9rp5Fp5
3XZy0AQlOMRX9iQODXEbuZEfzIVWptIShuUwCByMrmaYxArfRAlwrmac26YGMw7buSgWpWZmbwIT
GliIT4LJ/nqG+S0Z59ljfGaStrc0Dr7ALbXHwUF2Qw3gAogyASx6h/AaxKpUnqhg2jt0bDLR/CnY
ZgQR4rBc2f1ATlEa/EPaQ40+Jzhr1XIZbFqwja2YaxfWY+LOlC3tiE0WpEjuGsfEb/QHb3+qDgqL
xdtL+u3oQDICGp+5UAvEQrEUfc5ivNkuHiP9mjze6lLjy08M+EniwSruV4i0gBnJEOOmbMEh0D03
ouZ1IZRzL+IIFk7cMqeSfGzx9E/haWwad9/0JNRh0YNEfUBXvE3M8Dceog82bnR0A6dljSCqDgB8
xMOb7Vt3v5neaiZX7jR9VjlHVxl+BBjPYMW/FA13yNGhhhUKy1SbqeU5mUDZzGOHrGdR/Y8JBPtL
Sjs8FYOId9Ycfvtl+1Oh/ONCxJY29PlxcaozGT58GNkONy0+WP9u8c5ysTxm0HmZYdKTHX70u8mY
hpbtgpe8vBYqOVZ+zlG0xI/UbCYY9f1Zf5Uzaq1y+S8cnNUrrrVc9iEPY2j62ITaZ8CBzLiMXW7q
YZkdkVoXH5dIRyMZpgNytfuAWP8JUOxCG4hcCjkd4t49N8QxCZluXcd4j+1srx+IMUSQw66HGuHq
lcsnlF+eol7swylE72LdZr22WHUFKriAOkO21cekbxeqCjgzSP400uXAIA5lbbBpOjiqLwoEbCoR
bV4DjP9jRaBDaf8CqHYWg/Mo+2PPoyOP6DkRohAR26RrDPprZb1MIy81PepF7FiIs835VjHCcP5l
9UubpeecDmjGPTQHyRJENSsKRRe/O7LBZ7iC4gOxLS5GfjmvocQEN9zS6KCF7QEVGf5KRub+Dd3+
ukRFltN2SXlovI4djhmsi2CBUpptLn/iZTYlQ1pseN3OMuTRaedtrb5yhOMjAgPfeh+9j9b54fdZ
db2bR1rDvFYeW7rVEB9QwtB78S6kEGydjPBgtBD8hAtS28+gydCd9u10PbgmGohhnZoSvt0LL9iL
bi2gCbwsNZ1IlwRB4lG8eM3b4YXiyOu5uXXDn7j6yMHw8Y8Kjg8/uEwWIkh8cR5EXf95Lv/w0guE
WsyuodgEWoOzdq1ptfBmZy7GAR1RVe56v/0LNl7gfyyPFgYovcB7ogDtOL4m+tbnH8sy29uAk1NF
fqb7SEJa9+mPg3MMBxmbddUfS/Yx/V80DExajfcdR4cQ++skjmnsc2NKEEFxsbVe+BQmHOcJSVhD
fvUpEvnpmFUr2aH5F3yiUDRxt3+O5bRp+ppk0r8L45JA+qsZ1Jo3foXMeKeZDen/vjAWjSmdvf5S
eo4sliSS2+eFqkR538R0BnwQ8qg3IX5AUfsb0MD0Vx9nb6VY/vKnQombzTSgd/LDgmZNaN8W8enB
ZWz/aOqUB8jG5bz3uKPNsIYDmyBJ3YqdT/qT0YsprD8sBGQAPPXv4Wlg9UoQ2ugPVoMvVlMOZ2Fm
tsYUg0+BzLB9UM04HV7G6ScpIeKW3oY1aAzPjaR1ohcgeTrmLqswiHQ7hQWDrJENbzcSDqpHSQv5
zXbfXHRpXvMdQFqzKD8G4zOLGRKKg1reRtiUqOiOCSSRrgIuIy4++GKnoLwiFO//X+gw7bLkN6t+
ZoOGf2GEoaa00BDgxuSBj4BZZ3vvjIH1Tzi9zYwCdSdBKBAqT7zmxc9enSA64LgCXnF0jfS8kKlO
QaDPI5XYewv5L79Uy1ax+JCRQbxSnLzwy5ouoPUEdI1RLD/btWhJqb9FgrPAqjZO850xK2JN8/r0
t05bC7euPFpsFMzeLw3uE5LHDoY/nUpFyGLLlULrcnoAOGL+HXpAhWNM8OEfnqmunH+1NMLz7IOP
Nl/ag7KyjdXP+hXGk3nMreeEteEH9ZahyFY/qt0QnpziI2tvrE5eBXSzKy9AP2568Y7PpDyd+QPG
7euax2tiOwjMhDbeawUilp9IoSYN4wfVLrfRYJv03oqFxQcnqHdLUAAVIRzLg7AWfND1vFq8VzQ4
w0IQsQ+YDVX24ux4ygu2S/YG5fzoXz5o8ZFmavB7p/JPC6EHlQCAXfNcQLVsRHsv+EAYF3/wbaCh
2doYz1jk6XeHGqXyQXxZ91C+8NoTLDkEmG4XLzr6adne4MjsmVOrFZ8LV3Wae513r7L8m1w9xkox
N0xyPN7RqR1nNHR6N8bRd+L+yXm8fM22d+CjzG3zUur7paQxHcEkt+Pok4FJk/a3Gg1vYiwbV7pH
vgs+rTm1TjFyx4j9Ou2LDS1g7PA9F+d33vzMRzsGn+TSrCYup4yxdkirN3P01JDBOgzJIeYkMWkq
jnBt54kakEeurH9A7q3ID96GghOE7w37sANYs+Oz6vNrb3/pb2Ho5CkQxDxTuKVt8kgqcuZKg1kN
b86sz3pz7xoEFOihO2VC2bX3hiuOzlTe49nWG6PRd++M/pHQpTSsMUvF+bZ3qw2LBGzFVrhHYh9J
4pDffPP/oc3645h2PgpjGIc8RQMbfvIqTPfV4094qX6tE/XkJ28i5fXwd8IGnCkqVt9roRx554n7
UYJ8d+ROVBG46Xe7HE5xOuXbNPyIU8Kne4KIFrobKAn2dKJplkWwLgGtxuAVdSmrn4cKmBALVYnq
MQRAQxFT6WMFJ+7a6XacOHmIStFDAiiY3na7mslVzfExDS+MAy5pW6yM9oNIIr1PyKMXuFufMsJO
bgMEjQaFammHOrrozL/VC4Z8+RV8I57QjeO9FxTwnZYXY+ossurHYM7T0ID2rX7P2kC+E8iXGaMI
G1mSWHuofZso8il91YZIro1thD9L7JBfRcOmpDpIC3mwVP2k/0LVqxU7rmfm+xwZd3TPcbIFmFy5
Ph6ZJB/6BlCnVV0dbgacnBP2ZX1O8EotLg8BvI5BC67JkRp7Jgu5t/yDy3ROixIMoWfs2Ktlar2J
qPtwK/MMrvy1EvnHbM/PfFRWZK2nJvrSj0Y/U0zzqE1MueJS3XvLe4W9tO7qe694pJjW6jqGT1aa
aEf4aTAsTLGoXc2MKr97gY9+42hffCwoBmNIoKhKHGk4Qp2V62LRGdR/ibIiIo9Zq3EhDuGQckBP
Hva/2xAs2yG7DPNJDaDjGmun+qNZW096kfTQrVBTgtDj1G5XxLgc+Aj0GT1y0zLqJ/3kLOqTxhP4
APjJAxqELHcPFslFFT3FIhdHI1o2AveF05M/HbC/zPN86pfmn4MWep00zQ+hXoemCJ6tzr2Jdj7H
obGBn07YKhQUf2y/GUPd8qn+XUcAkSuSTZUwHyD1Bm4TOJWoSify1J0MZ3Y0j/wViF9DOqOyci9C
EERKAtPJmPNPM4yPZuSeqkG85Z64J5HvruwcxIojj6M3n+F9H5euOoYy/SAzcU+GzwHH/yMF01GG
+Q8dW74ry/6UZXsGEL5vouhoswPQM9snwD5WuJ7WU5DfLUfypmgFuyHol1Kr7VgcrQPez52n36PJ
k+M4u3hYyNRI9r6zsJYjsYOSt2ms/uSreIKHBOGC47CYlMXtifDKMTSmlZ/Uf6Qvz67RvE6SaKDA
Ub9HPoosNbd2R7Z22t6VkrQbhqs5ZcPaEN2eRubRJDXdU9Y+1m5J3D7PeYkusZyDwyKtlwJKsy4u
RzRwDHoOWJj3NutX9jhquSB75Xhzm2+DlOhUPHi2TXGNzLeGfZNHVm/HCZsWpvIuYmr+bqlPk6em
MukT7+xOXX1ERKQwodFkV71aFXqyK6Wyrmna4Y+ZL1sOwYGlFbDPM/Bg93lDRrM3CStwfujhrEoE
jyVNDtVdg+hP0n1w8nH+6SdmZpBkgoHv/sfSeW1HqmtR9IsYgyx4rZxsVznbL4xu203OIARff6d8
7lOfPq4uV4GQ9l57hfxGNCljOJ1Ahzgk/HSY2OusP6GSRzbOktKUHRhkjtnAfen8aXCNKboExdZD
n9/0GcOC10eHUY+fS/Kc84t5V3ZivdQS0FMYSrtFvsf5orscjQ72HJVq+kA6w9CLoWQ2rmPL30/E
AVjqnQ+qrw5boRA46OOapytrPrgxPPcgPC0snfrdRZKdwQYvsOiFfr1eeub49pEag5QCKnvTLM5e
RylZvioMZRyX2jFZ7nwqCwWqwO5c28jc2p4JjHnQuy1BYxtreK1gyMzeN5t2K/iYPKT6yqQkMQOU
XgyGDtw3ECkQJc5ZCjreWXKi6qnHAvPfWGDwmqhSoAVQOLj2Sf/+CeGiVOys4VtFm2Q7sCR4Dz5G
xPDH7m9hPmDv8MrDugnjZc/1q4jaGP4RLQUJTLdXMnj3KO6jEo8Xwn50mVn0WHqzsZb+X32s0TCw
eHgpVONVVcbIgLgobbSJ7Sv3hCMUzjRSD07+B0G/kWYJTj5f/723rtv0v1ugTNcKPjytke2/cjV5
dVh8jQnkJEqvkbuEie46G79YGE7GRNI+ljlBtT4zxnuWAEJ2/Wzp3d+2D8D7Z27MYL3pYVJLA9mm
nFp8kwCLvNF4z718F5RXq/wXUpnznknytDCThxKwAiUj19U62KzKEmdbVkEgFzaTi+TciijCEZ/v
x+yOR4KuuTXxF7IBEpNnHpOsx9YfV2C4tAfmV5sA19OJMLApR6dcIaHAO0MiVMmuBig2n1GXhcCd
h7QYTroqLavsXk3ZVkTftYkJGskRUJ3iqbkbiZNlDRxIr7xvB23hTxYrPAOOinp5zDMWm/9mmzGq
ullt9DbhoFXR47JNkngHvqTlMwPlARjT/qRz4CE2n+l5o/xe9y9YIK7xmtrm3oPwww/dHKoS/wIj
0cngiAieJ/HG7AlzhfKNGMliX9bOegh+zz/9XJl48JqBsUoEjN9qhl3NZ8vm7FXvGLD/15n4647B
PU0u42u0K81DxiZQ6qXOhqCKPzEu9l1cnnJ9KHblG2Y/8PGYxbESsztaj3Cw70Lf3mV8W6ON0MxQ
Mk3RmhUfDiG0PqwprAnNSb5S0SFN/k76XgevOtIZk3zWTizWuiVMgmpbpeMqzH00W+WTBcqGL82V
8TpkLjanfNu2v9cg5PJHmCRaAVXIsWMSsNINv00zgxZjKd3bOPo3fUxYg7oTRXKARHBK+CYADLqe
9YTAaISBNbWjDuz21NnFkhNG3r3KYMyn9g4IbCP4VFl75I7yHLJp6aaanUVv75GM1vqvEzVNTkMR
jieF7Sqfglfja7bRvy1X/preg++I8Pp3HWKNtxnCZptSvqRgD3rj17vumPfHXzNhc1e7X1bVrxeO
sYQsAXaZ0vz/StZLjwXFIg87c8u2zJ3WD7SKNi1trsufPKcJ9r42RIieKYh0vPtw0JBRyFXQL2pA
rhc2Cf4Xz8ZCwcZZjhMC1Fiq1x4k0M+HQyQfdQ8Q8CRiwXGlVuL3cL/rFB5h+aQ334o10llvOU9X
yuOjF3tuPrD3cKH0QuXVvmNDk9CSkI9h/PFAVfTDa9oEHBHVUafa+mDXAHHpllNX6oCj+hKyHfrR
N2txlm+OfNEnW4dZeEIRzcYWoYfnA6U9c2cK9V9YpPiYJ4oM7QBvPWmkkHBa3Dxe63hCLoKHXtG9
LMyyBiB2GMgaCrDojfUZGOCbwUfWyzfTY25IT3x0NjM+NXeO6ATuktp2HQzvNL3Td6krxEH/WVT5
JvdQbrxbCAE1uKLvLyc+HRowR/cH2+Z12OA6CODhQ5EcjxrkKNjpTNIC9CboeEendnaw5LeJ/Fx8
geEaei+aCI6FdHzGDRkmiDioiXRuDGczADx95jUc6jBY6RQKLApufjDsC+6EviB8kdb9GG3kEuzR
YX6f5O/6v3SHgj85Je69viSR/6g4pPWBwZfVR/dMicua+B3cVd6aledXT/T4jn+nBD8af5gS7a26
v7eohIw80cuSM1avBv1xO2pzZafMQbMt94md1JgA03hYJYVxNvBGeHZhd6s3DtC2GKK/c+fyNPFQ
AVAK3D+j+dZjVM/3YD3UyZ8FL53JNTcWJyWlADMUaOA7GvU83+mPzwqskuLe9V5KEa64jxUwXZtB
HNZnX5dvNUKj759eo/ok0CAbQCCv1CCeXsSsbEQmW8DG3xNJ03W5Vz7t85gYZ40V8lEcWlJZFxvw
KCYS1KTO2jYcvPF5XjgLUpuYh7cweeWt/1+AjWGlkaiejCGPG0aBDtfrkMKYFJCxqW50PUEX7/I2
EQ4zffamDwOmDXBzrl2NzRM7lV1UiKm+AlLNco5pztQAN0xdZBBtdeC6eTR39C4Dj41Gmxogs/Ho
SvbteK9NFbD5v4a2z9APDRulNUuLxFENUOmDlX32wnEDSJr3ZK+U28aHf8W763MVncqKwTrSDqyR
uf76fHIia37WeyM3EA2xtSFhmuyewvkICiodP2rJOy+LO8dWC8z+qnru8ZzA3iWEeCq3pmOvw3i8
OpP9EPSo+TXP2gs4NcK+DjBuoR5HBFIT+7DKxhQVKayroIEfNQisJALUKV6Bo1OUJs+SlkIU1XUK
cwmZMsieZt+fXwNbVoQjivqeNNH+4HftA8UhIFA63MYyZutNKRfaeYcD9TbLy7u5A1bRYgns9ZhK
eU9lkR4nGDsrWTGZ0QWcXlDK608LFo/sJP5ifPh0wb09vOSN4ELo0Dh734AOya6k8oEEl04zAAbm
lpE9bYRL1hopU3UMMJgsj4VZoVnA/8eLh6sG5ifmB5Yy9mxu1xEbMl/2d/pp040j/Pt/Fk2IHjL+
9/r5ZGX5g2lMzwiYMDAau9cwDD9kgKLJB+VPui/daBlWdPaz9AQxHyDB2ashv8SteKnwxVib3r3Z
Wxec8o8KVFP5BDCo9ugBOsA9vI9F/dG401vYJ6c4kxtd+uumpaDQCkR/7Wb8EAZlnDCa2Ov/OTcW
aUG+9ZSkgEGd318TZi96N6IcPvtszz5x248Mn2+GCcbCtgAVD2PVpG6hrqhsZZnYV+R5V67nApN4
5DBIAZMUc2I6G36Dj2naAruWtJ69ChgDVpPCKz72nqe2fRhCwmuX4obt2knf1npa4Ja62mVQ3jVW
ec/Y5p5MbmKE5NGRKt1HsYkKoqWY9VythvQy944jSG0Gv7NveVk+yLrHkKKkaZ5zGdxyw2q+Yjyw
UdkboJxgclgf5jSyCWh7gZUbDt+4ShWWsZ0STKyMokY86L72afY0UXuYEKiQyqDfTBUhm4AUiBnu
y57CTYOOqqsgPQC2zDRwQ2AfmoJ0zpw7qc/KWtjwlKLm8bdNs5ReK+uox9qJGutRH3qjDAHJJB0O
3Azk1NOMcatbxRbLbO63dY6spaWZtH1z2ZJgdHMM+UZOKvzpAsc4i0IMPyUk7V154cPJwzS4IB4x
fI6xJVW4KDChidGtGzD2rCLcYlWNmRTdaTb/dSHuMyojiAurjNvgxunTjChmboxLX8IqtABur04Y
bUOj3s9j4l8bxpVrs2w9WOh+SLBQwJCRkEY5kbleT/7CEMa8NwP5KKfxRY/zZeXdxh5BtcITmKKW
GR5xM1jmPnX2qMUn40J0kY0zZhSwPChWJmf4DlO7RIoAv915w6GNTZQMa3wu9Z45Bhgh9+UmhLsW
IQvSh5KGG6fqNtFlp/NEAq0Wyo/PNVU3XrzIZaBjSngUDqWwPb6DVHPuc6HlnxQiLPNspKjMMCoU
2M4bL7Dsbk9Pl3pksWFuzqoxAHFhiW6p39jrLQvfUR3I5mDYVW/1GU19QzGyTSgNJWoZCiI30wMf
VK6wgZae6Ag25K5S8M7tje01LzT1VYsblDKNV3NUmzr80h/MjF8bqj5O0il51mgARiKEUfQ/kj6u
qjxEZwlxfHCZ5j5jhTjHmgOU7GeYJj0pjQgwYY4OZN9RAhfBdYT2g2EtDVy9MhOfVbRj1Az/CYtO
nCDzpXystJV8xRmi3zpgWQ6E4vA19QgICdCpZR4V9W8CxxGXBlkDjRoT4xW6TnKZFehfQMj4RXEz
GowT9I+pQ6ixh/Gl5hoKvJoKmSC+SYjG6NdtNYMkcBsi8tnA42q+cgL61mdUpNX3FN1sbAJaprrr
jm6eMzDXwjOYQXpW7FOtdrnxSCHgmwaOd7cZKW+XNcQYdiSihSsP+IcCRfpv+p2pHSTkUcK0OF2J
dakhgtFK6T81Ot+QqaiHu5SwCXEJKnkGkDQos/QP4/FZHyh66ZkDOXDPVA/63M70mYzaT5ro36r8
UEbw8IV1ADA4ebjHCH84w4195XBXbXzHmw7M4vTayIN5h0chM3qS3LP5FaPhDb9Qfym/xFaFSlS3
T8lYUuFrPOJJa7ZVdJ089Sf2IMNiHpWy0Hpv3jN1zF3z6pqck6LduXCz8UvajxzQBRgF76FAMJwB
9UIJ+BZqZ271Q4LxR9FYd2OXvxihfKUTUgVZOQTjsZZ5zxBt6IhnBkg6eOe45Vtwu+ErrnE6fLVZ
2rpN0B/ZzOQe/gnMQY5cKQYiyOnBhjeBq37MidrgXIG45C1ioEHxrh9ZDTxXhfpdAIAjIWQCLi2g
uSvrF13ulOJdmdEdQpdLUTdHPEE2+vp7Rr8tc8zpuZAgKVt9pcKmOsZoNHVf1iOSLJFseRI/egO9
9hOC21VY//NxA1wNXvGwUJz7TEw9IEwsKCwM6fMFQnDyjIoIXkogPynY9O9KMepb14QZuPwSgRGB
7gx4ZGMWaduKAzrKg55AxBxzHWrdaITtiNBTlwA1ViKortYmOy8Rhf5Ge8dXoYFqoLp05UmG9QWK
9b1K8t9+EtLEtmeJdoCdsbjAFaC0VeBiHbzXmdunHzO93vSILeV81pNQvQG1+DWPY0/kPMCf17r7
wEb/WoxfuVBP+oroLUvvdCb0Gos6GZgst8Secl7/c9n0pz4aLgBL+pn0m5wH2t3pYXfTvDGmCEX1
0kmcm7LkSVQLJBEyxDvZ6/fRC6VP/3bKuGPHXJqZJ+WWix50GUS22Iqa68aklzsbgxM04BUxC5Sf
Gnb2wIw69EtoStgyC0KaAUH42kv1jWcC59erZP1GgGV6OJdbmAmQcYy2pdqZ/FDX1UUw4asCopY5
SA/wOmFcEbLrsGl2EQbACTLzvhQPM4dz2mIXULWnAkdA3yqAtNAdUx3ph4EHj7aJTZc0Jio+4KBE
9E8wk7UZON4Q8wr2G8jy90J2uV+fsJaA348OiO2pNqMjD4a+wHgWEU+Mo3HTpIcMw7uSnbp2xGGy
vL9VgV1uy+6E0prtM+vgbi3+d9sSCiCTPSDWLuAJn+saM7/uKbP9LT7vEHvC1tuSEc743vlsE48s
CuPQBN2n4XdP1oRVFxynZvZeDXv5p214Eku+iinZWuxdWWPfWoLfcaAgWSOZc0x0nfHoReRJtxsN
p1b+uJsLE+pug3KtQGVj1TszN2+Wu9BoeBcGLaSgN8eCDdqm1Oqd9J12SUTm1jCtQ9YO2JzpjWaO
9/rMRSuzb7HBY0M/COl+JSadBquwZndgPPd7vGmCluoNdxdwjbdNEh4DnuQwSxU8N8y9OINTnXcZ
+LvJbU+GjzuybmP0Rqmn0vpo1o9CS1nV1xNBLM6hneHqT7xx5X8Kbf2lwuxbr5xa4iYz1a0gwnJa
BZP3BM0gNTLn1sefILbbHg8UYIWDg+HfJY2mjzGoLlEMs7zFtabvxruyD9b6JvVVdmBD0dWIBmUI
d9uxbgi61JsCTWGMyMov3DM5GXt9vtaElUJeN/5YTQUmWzXAwyGMNwtEzwAJ7sP8xa/QBnPo6I6V
dQSnBoNweEZOsDFjmKP8d+e2u55HDFQToVy61mcmfmofeqauS0w9sNDPrgSOwHliV/HfTfiVuTaG
SOQsypuG8bjpnoiI52OCymJNPedBf4khuxM4nDatc280927O28M0AFvIEnvYKN+7pUaFfWh9s5ha
+JZUm0kD5XAPgQwj6GD6m1q2PJcz2jfbOZqCStHFCjMLGMg7HIgTUkOuBBRinkc3/kwlSZGz4+zY
+NO5glbxrj/WnKNioUHIBxPqS6MpTRV92oCHGCbFqw5cW+8ewIm6htbbWcSdiPyWnA72RW+5MHaZ
AZ91reKNTIUBZHS4RJD+kRKHxSrKcV4xw2ffhmkQV8GuGcd/BK9irNuR5Gv58I2JJyiR6+Lp1IDE
MszfSlNsG9ZiXqe004gDP1WduY8j7JYBTAm5L1TqhbgnXAO5eUXG9J5EySSeT27G58V+xTXHu9nm
AGrIQ9lXmr1aj5ZWHMckz0X9e94QAO0Ja5/k/b2AyKNgbIh+vhSkOi5U5Jzgp8krkND4TD/91EWi
BpeR3ZAMgR1HnX9y0uK7CsJxi4P+gHUEasseIkg4unt/TMunxBQ438IFL5gHn+3ZsGCAwD80xies
jdamRHoyjBicd+nw3XLscD48mm7x0+YKXjBJCL2DpNZpnjrHfTPK4j4yPS4UVHMyn61xh/405/ZU
6c3t+8PYE40Udm9OSjhI1zkEuC3mxsf/EathgnAiN4aBYYUPDrbo+kjtaDj2bTUOV5f9bo68fL1g
D71qFdGMqPnqWJJfGj5Y9C4mh7iruRl2Hd7ZrGuffdxz5SkNEQwF9rNXNRdQK06QCKjSzCaLbXnx
V0UTyk3tQBs2lv5YWf07xudHfZI7pnygSDnHvtqDIa17t7z9knuxt11i/8zIG5OxhRJ7HDfse+Rv
jXC0Z1I+XGcvnZIdFu8VFuMoHw1r/KhQNnoTaHOZ7gLqZgKmzqzWnSWYXWLuFIXVwRvHD/iEqE2W
swzSf24CXIimiacHzJlPUbs6K2LOKMMG+xOKM3QEmPzeBO1Ar5faDMBC2g9SGBAYVrD3sp+6np4c
yhp0LBt9BxLcnh0V/2lLCLhee8sSF4bV9CbnUMCGQ2Vq85ECj0WQWAgGmafJJl6Q8RAYi3IYcfpl
6cWfWdjnMS+uuc3VA+tYUUd8jyECrKJ5wpb4Q7cAXWbRQS04KfLspzp/RoiTfjhD8jHdqHqlYsLs
ib4/I3RBEiPQ5Op36VuF+8Sy29ZG9BQ7ydUhn6jtcD3Xk62BrG5yaI4lvzumYoil85UrKMplxxaJ
qTGzu24zeiSutbpgLuxD6NaYwnTL2myn3UK1GxXTVpnNHuY/dmMMMha4Kei233TLkmS0ol56iBFa
+SykgMeqM2j1quUlaMUGP81olQbFVwafJmqi7wqbsBorW4uKVsnuuW3jq4FlN2A69Q57z/BbzCyU
FF7y6qVQf0x1FU1Klb/r+wnoeNiiQ7+VQP42YfcdCe1RvwHkQ0cOwtJtbR/ldPGDNznhP+YmDzGR
yStQg16uIiiNuJBxRzHCMeBbawIE+hrM9rK1bb1Xsr24jHLEYMJHDue7SVXIqazjkApMIZIak8fa
ubfb6YfFx53HNE3MiPvANeJtkidXwZBybFumLJAL6Gbwf49WviEZ9tD74HO+NbnFrnT+QcHmCXZR
vMyM/2rf2dc+mZcpdyaetOAqwMolxEBjTqMPKzeQRtgfop0O2C2vcVm4tug4fIkjRhhRWY6QV3vK
2i4YwV0TjwZgfl8Ic5JiDPetnnoBEuDX/0OLm2JM3L4BFm8igoa47JGcN70CTqL89zkybWgbvjho
x2tGYnis+ZBM+nOEYUXnB6uWbivy9hOzlBIesf69fF+SozeW6a/U+KkTzNau2b3FPtGIIewj/VoR
3ac8Ro45PFADIBo+K/5vyzGGT+pm7BKcaVq8moMSFT8U4SI4KDfaxuLFUgpwcPwuadGj1nwsMv9R
xsCVpI4mrbNtOxu3uvhPiBsMkQ3RqhmBTYDRgXwziUUNPvvrmehCIfCCid2Vi7gj5TBLUVnmjkdy
Ce1x7eMjPBOskufbZMbrvAZZZ03SnHWgANGUE1YMNE0X1NHBdt0lH4f9aHjvxFBC1DhxJQ3l/kPH
DOdYXrJ43PdGd5oE+L+eAXHoQKLgD92M8IcErqcGCpwAR4hgjfcKloExvlHLdtEkYS/bYAWHtVG+
CTGP03UK+2MLUIDdKFUVJxkXkqMGGxwioiiqkqYaQeWwVKA5sZkD6cdUEmavi4O6T/EhK0ZxlzcS
oDzAC8mrLggtuJDWczPgskgr4drUudG3hXGwkXnvDQW4CSmpcqeBzXze2bM6A2/vfD8jlbPHy4Ha
W03XsOmvQcfguouCjcX5O2Ccj/WJ9WBpG5JR9SDRxdZhYtcAhRTlcBmw/RwMWtpubo9t2B+mAC+6
yQL6g5TKZJ7PHHyn0LssM71xqfREoWzmj0Uahx4fUY7deR2SCptl3TVAtr7iwhF58LEwWWg/uDpx
hle1g/YL0icVHpPanctZx6WjiH2uaXSVwqmiMtti3QqCDtryxZ7Ti96i0Ok+puxxUeav8iW+6MMg
UO7FLZJT5jon+GP7onPyvSRiYTQC1Io8aIMKDzPwGZadB2cs4GBxpGaaJ2cGijOShqQTtwFSAHZe
VwsWmWeox4zJej5aX16/bMN+uhcczkNAaZi2xwhUIe4y5uo0UsF4mbkwftzheoHYOEuHS+TDi4A/
a2FKk1H9qLHeGmoqeeDhiLZHfPYRsGAQMx6FmjAso3KtxrPnRRtZEIo3xkTKWKfWtV85Td9DTtwg
8C/9KI6teEpsbIYKYAqYSqcg4xRtEsrNyHx3bFRZYXHhJu99m+QAtGGbdu7uTPrawfKYm01kZUH7
B2TicrJ3ZnBDeKjTKvxUgDos08myLiYXfSgxCqMiwPFuDSzwp2zalS63dRFhjtbRQbSFDRUnjPFX
jdBUEO8Q7QHrLFEruAcnchb2s7bMjV97Ne/lgrii4UE1ZfnW47mLfmJTsK4kjLHBQhPAVHMc+l1J
9Jlo+4+mxmPJhpwDkZy7VlpbfPo1MPdVYhbbS/lnKT4d9LJ6F/Ai+ZEvzi0OnPd4yJ55cCxahsoj
8HVuihe0o9nGb95cn07Pdu1nNHdr10p3ExUH9wEoAEMWoE2QNxHnZzljK4VLGRIGEak3bhrLHe+N
rcm30H1BSPuANvfMCwDuPLbmCES0ivyt2Tn4E7h3VTzfLHCTa80Xm+cAHpZ4z+v5XI/N+JW0UA5I
Xdu7oJUaYjEcL6UsxiSeo3Cz+El9CWnt1+WE8sN/xb+FsgpWrmm9N6bRoWHBdoYpgW54DK9+Mqiu
md3HzV85zNXOdzysTkRFHKYxP6Hg4WRTf63RqslZzD9bKKAJ5ICR5rCT3/qxwrJ/l7PfQe2f3dDX
jlkfbd4eWvaP0dX4gl2qR0L1iHpuBu15ywpzl/HHmKxN4Ii924pzxxZS8oCvSigOhHqw59lDPfwW
tiTjofZX/kPeGj/E5Px1RPUnm4ovRdtnd+46hz+zOCAkYYGDIrdQjPg+xAYWIoB+NFMqEmB2hUuN
lszHkkrusXH6+bGT9lZMlrub4+zBwIkK52WF4tjehtK56ID0XPwl+/CPjRHmpqD73hALbh5I2RsO
MkAkYsP2/5SplX7a7pgdlyUz8Ij0GTUIIr9Zb5OxPOQuJ+7wS9aFwhCgkgomuITxQlBijBMZVLIJ
x4px0l5fGcnLHnu3XvtmHh+xrAQXJqTVFnexj/ouukYG9pbYqNRh99EonNVbv5JbFd1w7IOqzbAD
j8w3TLG/zL49V6I5t+10UwEFjUWXvkWq/eXi+N0pZmOWM/FVsAMwDEingetNO/KZ/qbQqXEmviQy
TB6ouvboqr68zsv241hhMwByHYmxWuNhfUZYdMRoDoyBpdBDUt3FRrVl21FgZN2RDBqSpIaANYt9
wmqA7GjDaYpVwRlnXaa5OBJIdrMnjidv6gT1i6tNU3mEdcUj3AAXOaO6z+RIKkVRfLYCU29zeRwH
nBQqAcIwVllDGJ66V01wahZbMqgynXXhVc95iB+ij5z0sS05kc3ef1YIUQp7eKo8728qG7mLoohZ
Qopv9fCorznKD5152Y3EQBnvpO1R/ESYwZMgQ/yMWUEIt6mbka/HcWdtjL4XG7+oOKtxzcXpA941
G1jnDJ/Kb6AksOf6E7TjgClDgeh3qNpdiRYNigimF2bzt/Nb7K15UlVbwO9v8D4HLPusXHXNsadN
JsZ/veRBjwZ9cKTGfgGuuvfwwIcFjtSX589WCpL8PIGqhS9REKp1lARY3HRGeIyxTt+2ckoxyQE+
msPxanvBaSnyO8sdASDx1UwZFSOqCrdTgKE0ZhbNfGlGtk9s0F+MhIfVJG9XDYgkBo+8jCB4b4rl
lhbpRo35h6izR3uCRVy1P3EwbJqyvlQunnez8g/cgwxIH/tTnOHPeGducqXrLxuPTTReTPmSlSVk
8hrOGR8xZtbB3atbusR65+MeD+MIxkqEiRVdePxqinHPOQD1O7t4rb/LEOJ5AOmjmk9BHoJuLCe/
K/emk38WE7b7plccELdu8YjY1Zn3hls7E/WleM6rimS16oa3/n5Jgz+RORyWev6KDetUevm2URYa
KMh6bvCSzsh3KJfaxqzXUxD3u2iunhYBlOa18U+RCrwbDQviRN2/RjYCxdo/M+uxD643IuavfQ78
gdp6SW0q4anv7hjMPRWeQn7ljdeZTAKIwSxOi2i/NpjY5Jt8V3fLd6g0h4xRDL6Zbrah9z1nRs9c
GM9Mu3fYvWYcA3vg4txTD6M9viVRg2KpeC7aujoBWNLAAtlMJlI+ONdy40QK6U67izzi2gAckRaC
GK/jwT2O+kUMmzeNS3ugGhCs3Mrxuarrj1FlFba85kHHZZ1MGLmfgksSih7VG/kfpIbx8GHY6/by
ySAUQeCvtRL41vrm/IK2/sG2vCvZ3LRvXJBd7IwMlOPpR8zYLzodFwcR4d6JaIB6x/8sFvduyVij
Xc6IFKunc0xi3r2EhQTbmR1aqOWSzuxqqWWcu8l5mkX+JSoL0ncMuUx1mNFKRGtYMiOHlLk8ZJFv
7UKEGl9xP8C/d62eePUF/DVQ4h8TtmebpNsj7XVD48nGLKMQG58aMIsgmg25h+ZqqMS0SST21p56
n4fK2ne1y5CaJxYNPiTuwGkGlmZw7HFWS9PmCt0x23nVrOPUXQKWkY9ay4wci8Q2otRqgdTSYFqI
p9rdIInZ7IjRyQfxU2TRPzHax8Dtv82CESannohS8Is8ljeJqaNBpszKROmZxjLZkgH5OFTm3oN7
vxlK2JY5nE8085yKKHtGYMKpDrMTuRvppTEplmPCCTeJCP/lGHh5LRXojJYebxW0pATiXq2mvfdN
78ntUy5cjYix8H3A8dpNDv3MA9M4JADTFLKDRqF5GJKakUVEDvag8H1reJbJZoXJH0fRWQTlq4ix
Oes8DHSn4LFp7W878MPrEqbOfV+MeuYx3LeNc/XUUu/Arq41HsyrOAR9Z/eJHGDJUcQ+sV8BzG58
yVD6N2QIiW+VTM+agIBUpVrL2KVan3HuXpT4VUr6jYWL+GK+RtWCloTinN6bSQ61btw3lTb9XffD
HK4WA6fkwrSvTa2rlbScVq5wr8pJPjI17qOwn9d9NTw2hMqcvUJycAfNtBrCGUfIPkDT0T4aoftj
iO7m+M5D7dF21Rj7rJxB9SvqhIsz+Yclg4inmnivmhqyuDPj1x+E+KwIbz9wWDSYTP6yojAhNQZj
3w7zBYe5iz9glFQNqIrdaU3EyXGBCOkGuLV1bM1ITtd9n2JYU+MsRJgeA/pu+jsHcpdEMePP9FQh
yHY9PNuszN0QdfgQJuZOyuJDTxkNat7Cc3vgL7UJav8qTFonS/Tel0iM57w0OR4w4DIZtLhhyPrB
+beKyBL3fsxM/eQGyFtKWFQinvBxeQRSabaGyLJ7yGD4orZ0my6ywj4nMqTcw7c5Oh6bUzQQsl2v
5zAtTqr2eFIQxh8DSbHv1GxpLI3knRiSmg6J2XboSOtA4RjR2+cfqQvkJ0R2ZDS+Eo58CsvmHC0o
2nOHZM9yeJ8iH+DSJmS+GOI/BdmkY+mQyFY/ckTwsWR5npgirKo+f8AfkW6vsM6hQVZuGH5VKfbX
KQiQoUubHmu6sjQA3MPlw3SwjkQLobmSzFQ7bUcBKcW338qgJjVZbiCEcfI1Z6uszkNdXTvbQ/AY
GAOm2KF1KprqzmJ07ZKBuw0Iu6EM7S+dw8DHZ47sdNl1sYnKZokiIW7/lZO6I1nx2cKissgMprgx
xV9QGNmzldoAFCVPaX0GOAkGQAaHMIoehgf8JsrS4RzlWhRa35hEYqSm6ImnS9d4/0QsBSdL+5Q6
1ULSD5vuiN/63HlnCheON2i+NRGfKxEgjMyJuWpEvi0segTLJFeh7XLMrFx6C0xDTJia+EkPA8Z4
ZhF/gj2cOaj+1c5Ak1yeEqO96XcvSLTwJ/8+dvtTmlB+OaBMrjIhfpTHHMPqaJnRgzCKrozu5jbz
U6u/j/6ng5Mbg3aPJuTBhhVrcGS0tvesUhw9mLjc2HleEZXB65lQnKpDUXsbLw5Pds7+NEA8ajJm
R33/T6dAbm3Sdbr4q4Hkk3MGrZRoryj14HJNxT6NyRrTuwgJsau6TF6mvnyohP2nzjvSzLutQo5P
Uk+Bykt+4VAAryJcjjKfL1paor997wcnURpvHmGYv7c141ytYzGukc5yYFiU6V61MewZNKm/Gwzv
4tTB3TJh4FX508ZpvOabeaf94qcDhhuF8vaYpzUnoCtYitmALqDN5C6TTnAZM4lD11wyw4x6ZRbA
zMTPbdJosPe5j5U1dgnY8VmCFsvC+a0HUSfYNSCKOMv/Vej3yWlr3ctYkQFuuR2eScr4NBdwrNwK
3U1odbhMZJKxoL1AvE5cQgMcDHDHZHiJZRjh8QgK2ZnTTzkF+UmlLsqJajC2dpXLtbVY3QYrJPk3
zqsA/6RiMk4BRKZgVSCs2JdyIrnTdmvgB1heJqnGtzAT2WMqUlxKsAKWJzFV4qXpAUinqEOenTTR
DHd/bOIDVpX1zvGZMhRukp5oyhBGT9K6GjNDaewV6b87f36xS88+9Cn7KESA4dlmJFN3VKpmOQDZ
EeeeNA9e9INBEkKq7kTcxOjyrGKa71grA1NL1d9N9lGpZGtkGcE0muOHQsNb1YbxXLsfg6rfq/JD
/wD30qP+SZEkGBMZ/ksdYlkHoYgppbZTKKpSqyCxp/7TMOFPMQjO+Ws9vbbuu9eQ+iajv4Ge/VeQ
ON2NgsdSncKs+4kJGLe4e0jJ9S6SOKewO2sNjf5bAxvDgXPnwwYLIyiT/q6sXgbcOnoj3EGHMtDa
Vc0dmpnpfxyd13KsyBZEv4gIoLCv7Y2kbpmWeyFkjvCmKAr39bOYp5k7ca5Oq4GiKnfmSnbCc3LM
obRUkbUjNTUNtxGMktf9URTL2eRdg7vx8Y0PCAaO9WTZGIi951Eb+yL58yyaiMWni2vAthQJs2Mg
5dZTEWoI3qbWJrMi0SzQ+wf/ZfmA/HJW0X4nVXvGdNLRAZJh8k0K8GNBtKqddzztFh++RAwLKBfH
nZJ20FoUO+Cadgn+FhrN1vRJPg8FjbuKCLtZfJh467g6Oe+SMkleSo0SHeAXiB4nfkVYaNzyPONk
DAWYovIzhBxLeAhcWY4PdrFgESr/EBZNgtXJ5kvki/MD54mfabcAYyeQsgGMMSH3/IF+sPb5FC4e
uOVD8Q/tQGfWJxYl0ppHO/eWH2A2S67MZRzSnnxVX212lm2O0RDc8FZJ/kP/PVKjs3x9FQ0HsvyH
c9ye0C8ZgdE7xbsRQkaD6r2YEYa3YHFaJYuGzAXlEvG/CaCxNWTjPH+TiTxwuFgveZgla8W+/CGp
njKveuK0doQRypumOfWyO05dfyBw8D2myWGsnB1XVRl3dvhSj8AEqlOtKnJBjF29ly4B5fUwDwTT
/R2fkF92eeNQ6rWzBNMeIFY2egU4HazXnb+G5btu+JIJwE2iXC8Pimv/BoPzzDdS8dJFKFonpr4M
4jeoDHwycjuYkJarkzlcSwYf/Dne1tQpNJwQNSFEBHcnt3GHhvW+90OT6fhRIKHV/DV12nFifwwN
4FDs3ml0y54dA757nTJwuSjeVDayJLcRD13aYsOPAEhx/jU/KsJOhvWvDK5uXq4jlJvesoCrVPLQ
d11J2ojsa+XJYR3ECJ9hk5LV+7T5HZeH29TOxqL6mHbVFRCmdVv+W347iyo5iZG8AOl56lS568JP
XTYbm0S+QylDXeb7hs4tTT8ANwvXJ2iNh9i8LT9z+QfEBEd5ezqWwQ7jvmVMkGguorU8XaqCp2D9
k2ypls+xLC4g/T5YH7rlE8vGvs0JvFPpP5ojE/f5mSCr5aD74hAImumo+H/mbb1f/hqu87K48IdQ
tdOp3SOc0unaLrc1V4MySNhj5iETMGQ63oHLb6xqALjNW99Ee18kd/yIuYrIDFKl0r7qJkL02S03
bGDNGANPxIzQ3v8tz0NqJSPgq+hpqcc7zDD7VU4QAG5mbWzT3OGM1sTvi/Esyc29CVPPHGuSOtxb
om/249z8s7L5NU3195RgBRb0y0BRdj8NWjrBmR6UnrdGVVzSyQ/3JIcdeirtkDwJWZrEA+dNe6Qp
w3PVSO/EUGy7IGhc6jPMen5l68FTrfmxeFIo68WfHyFuanlLSxMfEO0ZgWCGUNnvKiLTlSP6RSZu
UjHgEe/OKW96vBXwB8TvNOIzbIJjkvHYT/Z3JvQ1B3pd5hkJCKaPlr5QmLEStkbmhvM1WXAxm7/e
xe9iDC1wNYLFo+9xwiyjc2t1G4redwMeEs/XX9hckrP2Ml48uUdUga+f4lOOEPtRZMzK3PrGDplp
u5zRPejz6mTJgVffuYrzSDpnWyvxIaLJzt3PfcCAudgIwq2lNK2TUUOpMMZvB0w8r6bXhOrGqKuw
NcFWCul4os4gWVsjkWaolScavU8mpZMzWqkpoCRN0MoM4MgND1Mz3+nOeOF9DOuFbebQH5spPgxt
vNUNmUg53lkGg3pDHZqefuXQH/fO3PjngX2MSh3zsWJ0MmUG7yeceJF8VEbyqzu2PsuLtEZwxoR2
KhKWo1wzI2F0kXnzea7T/TwWJ7+bn8UMVMqNrkvpegXeVxopJBGEvACPuTGD32V1d/hiBrSlg6Us
aFoA/sisVh8uH3qGaxK64Tqd9Hme8+1kwkEMuvZZOC7yiZ6+yJT82EnA+KdbQwQ+jm57ad38wY+t
W9O3W5NJMaMEmwgTb4qgegnC/sUp+3OGhd00GFUQalqpyHyMreHYcylBEq6rlPJfE8yTqbJ/wqrO
fiwpsMT1WEfVsJPGRwdRFJ+T+yYlq4BZmJp8j+Zf54Y9GaK2Q/cuIHJ0YfC0+W7g+OtRIB1OtFFq
5gx9xCsQdN9LBvx3DN1HDlh/g58tKb2w5fiVnWXy5kURtta2eIp0e+xy/aCs9NC29sbU4shlJ45D
WmmMzkbf3nU+xjqin4coRzEYCEZw1XZxs9jJs1ffSs6zEQfEhtPqLtRNASKOhqx2uZeNspSH0Ha/
Oye4j2NqNFKFTTJjQigmdoZdR8zHcDm7lFxG2x0e6w5HnlsfuFw3uPUgb8d2o/xmT2Rg1bNrlTHO
Kzm05ypnDY8r1GGS5CbuFWvLxmPriIzjRueCFulerGGk1mf4a4T5YkDJcmZrj4+lWye07rSQUdeF
NRGHnsrzPA4XstDQ6YwieQ+nGohDt4+mxbwhodwRABmwtwkqet1XX6hHQS3sqYEx6/eePOTUFRH/
h4hiw6JnrBfA1hPlO4L1rkubH2eIwJry0EcMBkBWtvSOlC6GnxKXL93BbmpjxE3uA4ZeeWY3xI9J
2Ekse5T9oAoQ3cgiOkrEFDy5qWr3WM24dz3a57GH5WQr5+RiBewcJxd6U7+V4fjkNc214E6x9JtW
9Xs+TofYBRbJPg02TXDMhuHFxypLZuLSZy5HFJSt2dvoZoRbDvgYttDIf++Eewrt4dTm6V2vF7t+
QLc91lRvCA6u22+0hTQrUuMUWQ7tnEZ9KkN7P3niZ3I1iMos++ZsjJtT95cpdn9DjwqmfgBwF9iC
28SOrl7pvOmOwT1wwS0jjIOq3afcHvdpEjw7yXAeI8ZjpvmStNGOZu17sIMoB2iJDa6/3maov9xD
cSn/DRaV0bLYmB2sYzvChQqLrsWdGk8kXOpj18o74U2Poeffz45+7JLwNUQiLurw1LNqD2l2MzCX
mOx2KPtl32Thik2I382ADT2pX3GenSTqtqfjNYUczN7EeWaJXDu5CHZcH2Nl0dFBboUCKVfjcR/z
v7JsUCyM5Jsxw6ff2PrQcEztBVAJflRAQSYLJ/ZpY5PF1h0VvwxKcrQf3fyQtuke/IS5DsVct3Bx
/YNfrF9SAPYr0wRZI3IHgFDDATFqhmNrqHPd4jicUsmkwvUV6fOlAaqLftwpYhvIbJ2EDhlkuTSX
zH7R309j1myitvyz5PA7ps0d0VEaVsYetq4XTGzC/u9Q2Dq2GH4d13E3XOyYUOrsPle+gcvVaZk/
i07Rttki88lp3iF2eoAde7ntJd5jOfgMcTI6Wk3D77aagvUtXIL5EhcGE0XdJOzwdf9WFI1xjhve
IUqFx66JzkrJfdAoGs/cXRWxuGKFfK86MDMdKpngQadb4kAxzIks2LkpPAwHQ7bPHNYE25FyH8Ls
A41jUN5Ruvg5U++lYMLQ+dVH3BKnrBzrcW5y0oo2xGLHgUuDQGsJcHN2BWt4CjjmJ3n41OY1rqK6
hjuq6ktqVw7mu5lkVfE5T5onK4jsvaVquY1z74miNMAdZrsy6uzLhoYAwklDOZpahTTSMssGiC7s
DrLwIr+P3bksnYutzN8SZkAclPdxBu2YIcGwbjo6glrGFWbL5qOczjJqzwQesb/hW2v3Az3u27bT
hF8j744nGy8dpUd19x764VONpaLLywv+gfu5ypmOK5lgrAqM31mN7z4PIXHdrVfU1JBqQi6SylO/
XHjk6t1pApfhuLpyDl/4D/coBY9GS6E3SyIZj2tnEIyf5w/E7wdlQiyqaTNaz4NNFDJRO5tP3E0g
XmloOBmacKmAJObHPp29ZB/wgPyUPu+KADsVN/tXkzhfSc9Et2j0Y0sHXtoP/5RlPNSd1Ny+TowQ
D1oxYFjJiKAqSEFSjeQB+Mu79iGUKDwCQoo2N+S/twuu3ZvLdUzuNOr8T5rCT9Jm4JVEAbciJHbQ
rHuq488TlLfl+OMEzWtWKPgkFAr1Pdpyke8QitR+HBoD5wOURs8QR0NJSiHYfLCZYPNBWq1xgm3J
ACjNS8ZeiJlWfhNsM2kfe2DDO7/R/PwxqOjD98ryoOea4erIRLtADvP8gBdL+BqN1U+GsTKsehSO
7GU0FGdo/1B00MJrg7oh1I1GuDQO01HDxMd/ahd6lS6cu2jQxV6wVsPnMD5BSuudSNEdJhuJF6Dx
i8zFzveQhd0yp5y33euBylURHnNz2gSTfmn9kfFB9ZRY1DiUiu72uc1uhcFyOUDVAPvPQ+3TEapq
bPEewBQH02If0HYpbM/ZMzp6Msxu52Z9vI/Y8+HbmjadYT4p2S56QH+IxXyfJvWVJoMX+iWuaaEu
fpQ/2RTZ6pqgyYwIakyav9+ELBRw7eiRhCs4nIRLWnGpHADcvgXYzT64nElZary6eARRyvpsvAPf
+RnyHSin+KhndbHN4seEAg3SGL6elfBmhkZqMC4bGDAy5TDIe7l+ezSpG/72ifTyIA445q32weZD
mgm9souHxE+eYh53xaMiWHEaVx1y9qiRaRHdSMkAOnl9WCpI09B68p3xlMbhzmDCejQ5p5MfvXUs
Th7lOn1Oz9noUqJohVifnYN25z8H8zG3Lrq042H7WxATojhXafLruuQZajefsIcJBD1yV53Nqtn3
qNluQIaGOgsMoZiH+DzmFN+XXn40EyR/UEkWt7l1QJlGrx+ZDtHnsVIqIiI0kEvxI/ChBRWchB9e
R4PQTz3sp5pHggdsSlsiaPZzYbAFmjXAJ2v212WZIfKJnn6oemD+iQFA2mveDZvSAr4bxN3BN7Sz
dTys3HjCKNxR3hKO9N84LDDUGbzTQJqxGgpGPgV5Sra8B6MfPwKzY/TqmxjMh/su6baM/3eWQ4N4
rxjDYnbKzVddYrNJl/652f3o8q7CK4dlyqAfeMquMezveNlHhpkxbpwgfUnK4EI847F0an6jwIHy
OXIyniqUdbCF3Tpk5+XMMl1Pscm70ZDmxpcA4Gtw24ekXEC+AtsIb0PPpTbWkF50MK2x+Oa4RH6M
Fk5WXccA3BGTmDSto1JiV/K8gjSkdhokmyaqnaTTnSHaS1mZz3JCKJmj45j4h8QvDjgFnvF4cuIQ
NAPTzLpTnKqw0KutC+g4qINdJ3FlqoFG3qS/z+P5JeEXFTo5N+3iQyGMljhIHBPe0tm6cTeu07bc
aKHoSByHt3LmIaEFIlPiEAq9tdhR6Dm+AA6Xzz1uBqJCMJAXLlcck0ZRwAgyWZ+bJZ0lomI7tUzI
3FxcC8M6pm6Ezcg/jlm0EuG0a0zTYFLoEAYlo8K2n1FWlqb7aSLcn9ViJNGTPSw3Z517tP4gRU04
NrMCk+LyLxNmcZOLiDnsLAZGL2Uc7ESrgo3q54PU0wMu3I7WL6fHNtKemUn8Bn76UZRYb6rROGTs
4kjYCpR4JL04zRUltwHkj9ZIt3GMnzTOFAN76KZbaygyDvnNs8mK6NCWkOVyRN9f8MtNJ5xtGPvM
KyqUE7OcJ77P8TlLp+cwjRlBD7e2Cl7E3J9HuJO8pMTZZh8sDeefRxs9cCb2epklV6rjPKYS1qXQ
/SosjCvaNh8Kx9r6yPiQ11ch3i1Vkn/teJ01/RMTc9iv4V0QBviArF3aW/sxohfNqyUMTs8YsJzH
xdkfDIZYLZOTcvY4NJbqVVUmANkAS/gY1Z8ZdXjDmD32HGiWbp6LcOgNpj8E2L9M/H8IeX/JIvQE
/K15Ff8amtCiEpeQZzEL5psZ1PZDlaHwM9ioFusFjc4FDsCcUWOT+H/phKZaL9FVt35l6AD80e9Q
gACwwavezWa584v2WnsuEyhIEhyP8N14/RN87DfI/lTXmK+O4vmVII7LkZ3eHD+JZjw5dWZv8ih3
PxqPfVnczve2g4+xtpPz2BWvHY1t67hnCZABqXhLVuEx8pvmPOch8hpTkJXyqRuzxqXMwlghKwAq
t31iq3X5x1b4SbC7IyvALxdWDGrJpi1tZGTyq9gtzw3VPDyeI6AKi1gVtaw9feKZcsG7mSwMM2Mx
rZk0aJsa1ATyuMGOBQQyKwOHg0th9N6JI9inJwYL8IWFyjxKFs2uwWULE8mbxU1yTvHice91zj7G
MUxainVzDmtO++KYNSgTnZufc65jIeN3xpKoh82Mcjso2EG8DQRL5lZl7bszUq3LOlRAIy3TvddO
LV24HRFrywdyOxOmKcLD4GWHJvNfOzjhUYE6b4Pl3/QLatqOx5ttz3SwWHE7PBWslpz0+22ERdjt
e8oZLejedfqPS/FEDEicTcc8YqzB8gAg+qmpC3YmbXyMrSgC+0bjaiNz8zDkwT8dWj6jsxktnMpg
3LbeMa6sSxuoU9fgMI0aSlbDvj2HPQ7eLC9m+mcwqtrD0UIAi2SKuhsNf2UwhPuc53wOcyh/3lNk
MyrBnsB0ReGf8Y0l7ssBGaD/mY6io2v6lIrgx8GBBHWKUstId88Bh0oaSTVOV/PE632nY9xuRjKt
8wRGdO+kPz6OvJUiWTwuxIo2D9E8DVA8YHIKOqpWhaeuXmHuUVxI5rnmX0s/p525JP68Gx6vIzPy
gLuLA36eCgZAc3EyQpqBojm9WKA2+LN40aiJdVlakSiqo+5JbNklT04XvEVJeZ2iYof/52zHyS7N
67vZx6NZzg6c4RYLphb9i5tgY49ay9swuS6AWLFc+Hwnf6UxNbymODGnS1y6Lbujdilo7wX9z7X1
EBcpVfQmbx/sswW7iL3HTPTYmg0B6na8N50YBtZybMwS94VS3X1thxcZFw+aPgCYIwgAvQdarGIw
tjd4UDay7AM6qRSdgR7d0Cp1j0Uqr6N2/krM54l8EFQyYotB1HA4+/M6DLEz9zraUOSxXpq60qZ5
buqQt+aS3AxSWout8MPV713JXNYdmIMSDY9vBnuStgUuMPp7yoLO6SzWZTYiKcc3XJObIWjfxqw8
l2OQ7YeW8kb9r+x5cSzLuP1vYifnxQw2GpvHparvNHqpz8BiLrNVmsKhkGH75UbmoTXzbRiWB/rZ
gYFYmh6nUkAtoCK88lF4DaxZBrY30FXskSnxATti3RMOkqui5j/X1dK44E1/ssZtr8rsYUalCnPj
M3AhnC64b+6OrV0ug7boEsfxlZ36c2WgNyAbk8e1ipvFQJPWpcd2uY8EYWg6CfO8XtNo+i2Jmr8i
ld6shAfe92Cy2NYPUauzJg42u4t0z4YlDgCJYPEzOszHuFs8LAlUkniwutoJ+V/gxoalDzhQgxl2
GDUEs9qAUHmUjto3fnnnxfNfQbSMqabBICJgP03NWZC7r6zgvsy3AxPhcEoelu8yacK7MYm3U3eT
MZ1beCuBjD0WMz0tOrlW8wRuxYK+t+xPitICEjAwNcBLSniyv4ZTM+5UUv/lUclTSO2uZipKMZTO
fpzFoMkqGbVAYLIPrKnnOna2Phv95VBvJcZGWIypqFyhWXxvLt5/EppxgaCNZ092Zz0Zb7hEtn5L
6FhiKxI0XBozqk2vTlSc7ggavsIVOVhmhDOBbCMpzboD9InnFZq687DckFNFUJw9WWmY+2EI/+WN
Yg6MopCIpzLE9ZCC4uerSZJwrzobPzGJopy44DD55zEbdzxhv1Uf8/rnZFNSHuz5JuV5GO5WoB7w
LXGj9KVFJGxJaKNWKkMxR5ic58RInoxAgueRYc+J3WLIWvtAjyITySRk2pBMEo8q8ChcZhtNBI2H
ez+J6rMyWbu8xrjgbnnVcBc25dSmdxC7UwL6cj/7IQ6dYJ43cWk9TU31MIB3Heg2cYFf2mQO1wij
0ApseD4YsKwiBajrGyyIOPDWDr3pGypb3UPv0PbeWjgIcU5+WlN035kJ0nddmY8JYBWsVXSGVMD/
2blfQNfSJWFW0cbx21sFFsuEKdzdekRon09LJIv00nCv8nAd1UP6gYUByypOhQR3xMq1Pc7+LNju
sjR0oOoa53mssD2PPlTg6s2jrIG6Zc43wDWwAzE036DAMw4TDFPq+JKbL2NEL8U4bOl8u2boTjwm
xDXySxJj5aoRD+3iu1H0vRdk680iO2RZ/VVM1lOMAwLLPHPwRQRv/UW2GJ7jksEdi+PNaTV0T/+u
8Sa0NowMrEXZFO74wva5/a9lK9+J6p10AjozTcP8+IMM7bt5/IEMuKrMl9DoACP9zanaTE50kxS5
cNB+sNKIzUmLQBm/sojsyTIQ33fvRQBBFhWK8UeyqqeWFnp/WzKSzbkjW8FRProTBPmXo1fQABnE
L+IEwxJmeB1G91xXUBvjfthF6hlaFJTeOHmoEnnFEcncv8aVTBBk7MVL2IZM753D8o3gnDsVPGUu
1E93nneKVx/jBw6VXM4hxXczgtVJsHGtbfzY66zxFko4qgFqxq7wjVdSmheND4rzOblm9y7KjIWd
wMpk+HxUJAUEKZ+vWygcEtWnStWvFRDxbAyQiGCeTyGUj3MQ1MwvY28vI/rabRpxMaOXgbFDG7+X
iXmKFHUJPaXKdXsjUouAEBwAI0Eldh/90btzK9CO5ZyWezG3n7npydssafv2TDJn7KAL4CxozXYK
zkUqe8Oid6hs5vdt6/dr3uY/QIw/WybWJGLFJXdtalNo0FNZfMaEfnGq4lV2nlrZ2YTa3mm5bVzj
PiO2KIFDoeYiXo9+tDY6gf4XsUzGKtvzPt3URbPrPM/c2xGLLCk5odtm50YNm1YumFeLBmx5+xHE
1heY1O0YhxQdhY9ZNARE0qeVKvq9Ww17HOJrODcM7EjU2f1NkGlJgeiprLkKjTHE4Jgc3QV00/qJ
daqq8ajgHXIrMKkaOMzm8z1T9bWk5VbxMwqcpsru31GJ901DM47txy9JMd67nAICRS/OknaP7qoo
OujlRWXg/JPGOfGHoyTAyC2ZwX1zwvzLnt9MicWttzlZ1TucRKuYcotEIjbGn7GT/1Zj9kfgYUXZ
MwWzdb4shM1bUCxPHx2dJKOyS4sZ1ksVLBnzlJcMGHrny0sXWGQiyaQVxAwho5bbuokIYStCCrxy
t3NRXJQ5Ma6nhFyh5uscCgV0HOtIceNI10/vY7ADYmNmX8oGJWmw55+q5Ez24Kzc+Cd2jZ2WuMhz
AljdQCV11bGtnu66Zrw0kXl0ycFKCATrgjk8i+8dZyy6Bjp3m7P/HcviarEAJTp/HXg6VoGfPcS9
/UU5VrTqWA7LFl5ZNuGhp10o56tpvzWgrSVfwUGHQ2/hmOVSjfLCes9FDmUCKwRcoea1jbXt0AOi
cfnr2t69Lrc+kuwjoRp6wPFkUGi2rhrrJijXmacYnRb8ALNwKzWHrfBTaktatdXCvlmlOMyzZs2i
QsSsaN+o5PTV2DNtfv2ji1dv0YGR/qZ1z42w8pZhJWLoU9Zlfw0XbUN82FoFQfESK/J4gD3QAPgs
vquoTWP+s9JMlmUr/oaSG6iuMIsi6r5kLpb2fqH39ZKjK05Fj0qQxD/jLyfXjhDOfieQGlcC2Q4G
NsXaYBo69dZXTgh24ZPGhfzrAkpaGWC5nQBgTXGKr0nwBrtxDk8pU+eRyXLkpUxTwuZmkY+EAun4
5ntneFsd23/CSf5c6g2PUCnv/JHkei1RZJcFHsA88fJhIwN9n1GDYrTjgTAvzT+D2ldFe6LE3t6C
qNPm0uflfpc+KY0K37OfOGjyPE+WZos8SFAvGJeXizFZj8z7mHuAvs/APYUzGxdGvxkNAcHs/qYF
pMLlOMFJbQ/g6kjfHU+r/eMbw0fYBPt2qb0vW6B0bOxk9tFn3TZnPNPF0daOnIexmF4tN9xg3T4t
qmlIqsjUHUeKiC+4M+mZ4uxfOSHvy5wdgOIRMfZhFsJ6qViEYwcfu3TDe1nGj7Pt3UC17ZMOZW90
qjdiKVw0dy44hVZvE/k/5N87puLniK1jAO+YDDMIFVrCzRI76qDZ2KTduz84xc7WFc413lLDUOCy
yUxjYyfu1yQnYFDRAJM5vwRTdYmY9w4dLZ8mz0pQmuqlDgo2LrZ3yPSwZ27pMhTFpyXov5GT+SKp
3S24oDvfIX6Ht3VLg2AIhI8/p+GbwIxFS4vaW8pf3kFcLv1u2CeqnvcOkgYJEcXFHAa2QjD8JnmX
OTbmEnf+WbaNyF0PAS+ucGwAO6tHrBxXahJ/XCNcB2n5YxvywmFRqOKHoo43xw22dVLepNTRTo6D
OhqJvmYyuU4TExY50L9YQUA3wlOgaElWI1BxTunvvUuqKQMZNbSLm3O8kKg4+MTcVq42vikH4rDl
oonMEjdgz6QfMkdXORu7U8+QfmhbsceDLOKPwQOXmTbUtBj/7FAehG6OVlu64B/nCA5huosW+oRq
+qX+nE5X2Fcwcyjq7KrmK5V5seqmibem/rai4FExD1lFFT20OfxSHE+0R0nMz34Rv9AR0K1HIpNG
hwBt9R1m1Mh48hjaLNtHxFTng2jxNrIki1kAm7jCoV4N8Ye7EKDyYCSNnoD/NM6WqR5iMT4vj33i
ZB8ycq9R4GwHL+UtQprODQGl5DJEVvo2cqCHKYneNqo+TG/6GlLOCCJ9tMhW4VBimGxRL33wLQCL
E3qFHYpP2Ow/Sxvs8ni1Cb1hA4cHK98vB6nlAFNzJN6pyP0w6JipBcnMJOAR5Ty1H0IeyzaiQwPD
wEM0+CD0eHdAxp5usWLZoUw2wDIDLbZtzgJjNomu9ErI5hzy3hVlh1zIDYaBLQBVTxWnhd0fX93K
6TFh8s/cRHBz+5xDSXMMuuAvmlBzNDeHS0uddq37KK1eRrP9MEpv7+iS29rljRmMezMaqY7rXgtR
HBlWt2tPVOJuxP4HRZgc+QThgKM9+n5bghZsNO7IIDc2uaeerErfOB89tZD4zBKQSboY8HlMPCYZ
+f+icbrtqxLkjWOMcP8YsLXcwtRPBxilJLXsrXEy3OBMZZ0+mLK9Fl5cXDyE/0RglaSkcm3HBCcg
ARKItdtVDltrqRtOenAeKhF35I99YESasDF9retlmSwJpvl0U6d5/4AM/VIXFF+GFc+CFYR7rK97
IK7nxrK+zNF/MM0ata5DR2kFGeBRPnt8qzFp68W441B41b1x6GeR1hb8tQxPKfre1aa0BxcLiNqk
/or86ux1Cef3un7qkAiDOYZB3/HqxDuV2P+0b/9btp6tEz3YBm7AqIXsZsUns+5/LQXKv0asH5yY
IjN5sMvaPxp5y91T/Pod9dRJQeSytHlk2g1MqB8hxUeYmj6MjuEKWubXdsovKwLXz9OIwQZ13hAM
BDlVDoOHBSNcdT4vmmVRx2P1B5mQRDDEUWgZ9m3ZWo2ld+8uFiLQXiRl3G0tvY0fcZSvSVhokd2X
YbiLp+aImD+sKMOhqTEH2ZtNFlN12z6hEwJHXurFKPLGnrfyBNbLUbKT7zomhHbevfQu5kWnv5mR
utDLe1huYB3aSKNsJd2BRYoSUmG7cpOFPCaqn8BHmMEmUOp90O1PLIrfQRNEMD0oVaa+CxcfkDGm
6V0hujsAjCTL6I1BIMUAx7k36dmv17b7a5nsjzOZfgOi4qO1wVvpMdQ2J4lbJQAHzhfXo6Mw4I8B
GqKM1Cyla0HH7MqZZqYq4bPllc++DrA1x96jNrHj9mqEnYTJM8QCv3ZYiKuBNuR6uvrADxO3wMyX
nMRUnFmPYX+L6MmBf7d2na5mBQufNYpYSQHJJjKyvadmHCfZQ1gP1znhKB3Z8Zt2BipVmCmBMGlf
cdS+EGG6lM14znq8NJ4zIV3jRW4dFrhoOhqtjPHgYhErEvYrTmK8KqhBq9TrPvHlg8EfHAykw95e
Gla64K5hlxFBRVj2jQbD3TojB1t0H9wruHAoCGQWMOfwYCpTE0kTV/TztzwkBji5LXXRUX4Ze596
d+yGhfGcY4R1KhMghEWZqV5PpXjssUDFiTVuK+VD9TD5v9U96SZa0RnxNbjzBiYESzxSbHNO9JvU
t2/YQCLoa+xooz7UZ4on9SGwp7MVut8TvMzBQ+LVhK5aHs5R41zMupubM9AcuhwQajw+Io6/1T1V
GlaBS2wsFAN+29lXUf0uATslHtJGAOcfms8anPl6GhLGFMzpUDTuxeB/hXN9wdIFuMgXL8tvpXCY
rnJX4n+OaLMQDNWy+y4IUQ+Lxddx8vkeVgP2z5UzTIcpsY5YXJpVKsFpzM0F23tAg1q4Sef8qqzk
YbHG2X7yoBRKNBsFYjbn2LQornKn4tACmcBBwK69WnzBfKSzbNsXE8AQSyf1CdQ5VFw/y7R/eK6O
xWhclxGFgpMhMRKEE6NLA2Jom7Ex7rLgai/vgf4zrMYnU88Xb5pCSH5QELLq1SRkDM3iYjXh/Tgl
VFCwOFR2vlBjSW+zf2AMFT7zjj8QDaehvfj0sX6Z6bBDeL0SQcX8k96ZYwAPhoIuBicjvQaLLLcc
bBFDzlqV1wqxsWKNXtbqqCW8Zw/fQx+fHDxnxKu20+JsnIofEWTbPpw3SV5dDZ/8XgmFHynxM0wK
DAexf8szJHC5XBISfM9yJvLj5wgUEQSaUBqHeG6OwlU7ny1F6ZvHoSuB5pWEJ1kqbd5cje2y+jXX
qnFf3C541438W9ZIjSS4qKyMeO86TEyi7WimYOTmCxAtCSfiMLYfgjB5HKV7GBpM+fGIN8r2n0w3
+o6G+rlV8bdpC6bv3E+iDg+lMzhrPyxz4BGgHfq2px+rDxgfwA/KZAk2yX7g9kVwIh0vejq2OoIW
pDGuHjI/M1mwissuYWikYjLd6V1dlsfGZPOUaWAAUkX3y7HTSaN6G0vzztSMwJcOKtsKcCmRlyXX
zFsmp8QphTMAQeDR9OVj8R9H57EkKbIF0S/CLICAgG2lzqwsrbo3WKkONAQavn4Os3rPbLq7KkkI
rnA/ntMoavvCs8aBkuht4sLobF1nj40RGwtzgrj0f+UEJXT9L0Ga7SMr+F0S2mhPj6fQBPcx33A1
8a5ALvPsd8G5iOK3GnN92buovqCFTOLKSOM8y+zk5GzlcBAINlzMMo7rf5NsrIYZ2YivD+GI9bhd
TiX6YeX2r4EM3yYODGrsl6GiEM4pCSNDvxpab8M6kxiqL718WiWWH6VZwpj7uk/vU7YbS+Z/k4vN
37s6VRiReoMtXIun2Z/3CSMyYB18GsT3oZgIO8NviRIE03TMqx2oXcneTY/D7UKhlMWsHBDDtNwe
C+NIu8TxxghLhD5VdXNpk+rRNOrO8xfAve5pzYddH0cGIYesd+/yXgDLXF+KHh8ru0MbBMa0sG+h
5t5mxHiBJU93NQ8U2nGMd33q3g1j/lzhPLwBPErcZ2eeSye6rp1QMA174xNQILwtK52/JbiwiZOB
V9RbGakbUbPRHDPzEJC0GyfRO+wQ0jyip04NjwH/AEjy56lZnW6wPG/MeiPFscZJSkpAFCZ3MUiW
tRspm+l7KaevjrpXrbd5078ykCZFAUBM3VUU1ultTeXEEOJbpjaOK1UcfD//SGr2MrF7aceRbDDv
YeiQypn+oYESg3J3ZxGeMOBtrPJ+F6TmYik+YxxWe0NQDVorf8c2CEOkCM7R3IQIcZunzOVdKGgb
fBtSgEf8NGz5ARH90hAKzmDqs+3cN4ZojNk57Oexe7axrYLiSJ4qRlWcqdwUJcCLun5Ctwcq1gKd
zbhGqMtaQJeNOM/ddNu0pCQ4BlgJ9tibGbp+3k4vST5+timycd+zy7OXBP+XFb8zTkXlki2S8bR4
znjb44CkTuBaVPZV1HTiY2/mc53bdLb8XiGvXi2BxtnO7WyNF9H1b6EZD0ECzZQ3AFkpfNde5p1K
fun1RnY7/ZQvKe/K5Wdw833oaOQ8pn9ff9mEx8/rRcEUl1UBDl1cA+4xqKNPY7BWRcgLg7Kg14CW
eIPva/+/71J3OXZoqT/cRN9N2nz3trvLZfvu2ORYW01bXROdxTQn5XgqQv9rbg1jgZHAYq+/jEjU
jDVcqTfPbUMB4y3VG4KKQ7vi1MrunjMOV8SIW50ZL5Tlob6GXnLnWQbJTQt81sK0tANNMVGodSP1
TvKN7IvXV3cXeupjSSwwOU21WZT+7TPFdq0D8qTmY+fQTq3db1Jam9INzo50jk7MVtRUe8dMz20S
ckhP9JTzqpqwrfC2NcHO7fGfLbVDw0v0Nnu35qEsMA2W6G08XT0vU3xu++qjMv1H2bTWzRT3QP5s
12EZ3ZV33RJnILYl68VePyZ29cwCjhnC+OF74iELUAFCpr/GU3GfdOqlB8BCk+6gvOBZGjzz3JZ6
TTpr/+WhPKQB/rgI9WYolTqUgHFTcjO3Am/sPurEoyCQ1llQHCO4YYxvVQ+tR30DcA45eVVAt++O
JOsk20VKOuLCC7aOz1C0ztMJ9ygIOTtK8CFPZBrAbhsX99C35ZHalMBBipmmvh/QShHh0l7njCy9
SWwxMgHyc/86c34buyBaZI3OYOqYHCmmG0swvqB19B7d2nVY/dTUv91yTlAkY33TF8dnQWos5z5C
FZrD3+xD1sUaRfxiJ/kGLPCXQrrZ99EH9lB0I2xkKlleB+Hderx6Jha1QZjxXS73XsvasK4Inhyo
xdDMwduPnxoOhHZRL4SZnlSDeH/mpGV/SAijPA/CObB9/huhGyM+4yBGXqPZSJlKsB7yK7fbkjN5
22fdblhQM4ecIT3QLGgE4ISArJXoVQTIdQE+QEqstKPoir1bcy6VS3PfLXQywZT8M8Z6qYPs1rii
ZLqFEIDdQyQmEiVzgIMOzCmcYWMpYRpRok88M8juGvsmVTH8Fss5CGYWY8EOQhOaQN5hjEox60iS
jrEIcGhyFhcL7r35s5Ro56x0FXPwK93YNkQmOF9W6zyMPM3ELLwGdqyvidWoG+X0dxq+ExYmr98r
aEFe6kA9JgecRUAu5ZPHW0l7ET6H/E356qcMaY8paYcsrWF78O3UkwJsPz5UaX/veSUigWa+uI7Z
9/1MuDJaPy/epZ0mq62C2eEOLa5Nl32ntcTxLQ7vu3xewVg9q8vEoHkL/69CRpcDq5bOc9Vkz2oc
mfV7TNikwRHSFwupldBR/z9A3ULcjq54NyMKPTlxbg2tV16Y1V2tTH87HU1xohneOQJge8KMLQ/t
fesQ1dOM2EkzgFsbP8aopWczrRqB+IHDYNz6bkuLFb+LpLz3ZXxuCvcLLQNCih6DsBRan0fTdAes
pFsRKmbm0FPvUgLKyY/ugCpBSsR9XHT+QZfEZjJxr3YlqLCHSbjBncQ8wAAMFdahytsViBEX+6Gk
vcCE8+xy7LWe8yo78cniBCNJZtc71+XQYI/6nOROgIvTZkk/wUtFyHTsKnjzCxiGkNlbhcO9CXex
Q3QttP+dievXpPHv86p5wAvp8fyhE53T7iwL/6nlEwyi5gydjz6PSkY4RK/QHpFEFMwwNrSzcydn
O4Y5Q0NxWjeHnXQOKA6uIc5rPU730OsegQmvitYKewI2kYLQco31OLWBkBJCVKHMRVPhakxIyAnx
R8BDQhhH5Hn51vPK3VYMFnxL7UXoba3EPFOtfDMU/GKwyJNfrja5nIH3PIXvAhPtxgcgDbQfHGTT
B/vCSr60KNfgiIrltP5E9H+JAbFgtvSvYyp3NZ7comO2EXfuxUXOXkTprcxyTH7TW2Cqk0dHjIWV
eBDBLqEhXcflgRiE+l7sumBtEX6FpnqPXOfqj8tHwQ8opJ3tyFklei4A50u1Fk/hVTI3nFg7tZl8
gCJ2qCMJ5tpCnTTfolRjN4/4s+pgbCvHNNjPqUehjVQ8enUeUPZLx2PjM11Ykm2SvH/h81yKJX8a
8vaNHNezamaCbziLQ7v4huLNm9g/u42+1EPzAE0EkG1QnFI2Lo9KopZp5tCjRId75/C5RVuHTP5Z
F2LMKngOsgMS82Pjl5e5X2hh25ohNSNPBoRyzzv7w0VYmRXW27IAH52mNTGqTKZLuGQfThd1O3eI
n+MgObX+9Bj58rF350vU48CyQiahlSECcbKIuggFgpNgvCu97FT3A2GiI7HXU4XXTTiOhq8dohZa
VYIzmCWM1hYBjqiR1i+93ObSxKc09W9d2e/rpHxsA/zoziB+omU6hrX31w3ZRtcdfTyCh+dkSt8d
InMbhwVaPXYv3hgyBi3k5yjEySIa3Z3Ur131d1anvkdRHDKvuZ2rjugXtvksCB4MuKiNBPN2DepA
UI419x7rfm5cEoGKLMZCrMVpatXeKRtnXw0zW/Jiym9H9NCD8Z912t8uhi50rorrys/UXn1aquLo
ZwmUWTfdruhSK3WefYswC3vwCRfn/NaRx/AXkTTqvxen6L7xE9Wb2Pa/qxAhQwVUBHDP3o+8+5pk
rVAxfYpdH3ZP9C3z8bdy6DracHwtKLnCQqgDjJl0l4f0wUma/NRq5IgfnvyaWJYMBWMPiQjFdXDs
BnlbxlTLpVwxhPpzrGKcxyyXquGR0d5P7UbWJjP1Zzkht7TJEdK+zl6bsaZDY0NILCZXytPM1Gpn
NxYqg53CUN0b1rlnUL0n0j95HsunQOojkvJo3VA+jVxE4wxH6fbnJoysLVFLSEdcQJN184E37HXA
lQLqr4ZoJ5ajA2lhdU1ujcBTuAkBXJQdr82wS9/LXF7zNnFBJNRQhazy4nG5MUJe/MbHkzYHX+HS
HdwaopOeaVRjQJuN3Tx6FKtocjKk5C2HmQ7fqyTQz4lT//SRd1Vj97er5b1TMHEqADTtq37+/8J4
GmVJNycfS2e+O3xNlhpOYzj8JezwZLfzHS+CLcfJIeMKdkUOoAGd+10FNUkCfP5wS/VQjDl+xKIH
DOZ8RwlZc8F4qRJWTIW5lwWU1Nq7Wzz5Y1swdqOku/hrTGxR/SD/x+VUV8e+oIQm0eti24rtWdW8
aZdMbIKe9g7GkalU376zAFAy3t9QMLSGibQfK4I7gJE+uOsfCVFaztlvi3kHPyzwQjPG4y5vxrcl
XJX/zXRGT7qxp+E1Vd1pQZQeFxV6kmnTpEScIOmgAio4Sge1jDtnTp9BGro3DZNWZqaMSmPU5SpU
awh4sJkbEEyCh3tgXF5Xj9PYP61/ANjWC1ouYghQXLKO3JYcrlFgdn3qH+Ohf15CfVZhvGMnE23j
DnJpGtvUUAkZfsiuWNoY693NZlCvEKaRDMh4XXjiq0A3d9Aot2TZQmPyEIBjsGRmNugX3hVgEqVW
6LUSlNbICl17L/2ykjsTWCIjEG+uo53lzTD6U5vYNC+3k4PGCWW9k5iQen+QIBUFQt2syMDRwM22
5I7DM6le7E510T1WQfrWIYpVSXhcnuqaUZAI0/teiXVugA49iS8gHde2lwhb/ZMhnXG5nlHqWTDk
Rr9+bqtEFrcKCQsqSZ0sRvCAkfeGM7+pyR5jpa6wc8usDWNebFKx4Riybtri3WGMxcFvMjQ0i5Nt
BalxOd5wXdXXaHTCatu0NLJbyyrQnxiFT3cbDVPan03ii+TTOHWuViyHx+Ig03MXPkU5F/Gn1z4U
Zdwdq205ikqLyPis1qt4KCwZ2mzzfEy7Oz0H6FdlQr/G6l2m6jYKJvMKa1fKbxnbmffpibieL07k
RXj366FUpABpGH/ErLmrlNG02bSxkWoi5x0nJwNtko24aEb2ly9Ee3m8O+wBAZMeQ6XOAPCVRTCe
L4Jj6ujBZoLfFHqegdP2fLo0ERPiAfjh07G0K+5o2vGgfYwi40Z/grKB9sU0qEdQW7OkbsjSRfqG
nodNJHcIUTE544em5mQqsxJvamkNhvcp6J3sBkYFqexZacGl2imfweBvFZfhtPV9V9r7QddU2CGW
R/ncYVguGW63IWa/JgdzepjtJCDPuNIlQ0okDtn3oK0CTUPo9AgQgUooE95lmcUl8vNYWEyRYYvB
IGu9gNFn3nWvSrTeeNfU1hTesiFNuLUHk9nLxgv4lCsat7OiP61uuTM+54DlqdkYQ3L9d0IBcjPy
JMaNVibddUnXwqYJ+C6GGpdFa3GEZHm+Zu0WmYX3efZALDzUOS6y7xoKPetkPdurFir0xGJjnvN1
yRthQg/TZStMsBC/ThQh49jobL3ZDioAVAYXiTUlboSpnTToCsvjRybg1xsyBTazxYiRtVsx+ta3
4w62d9sgAqnHZ3iXaq7XzbKLSVY6BLu/Ln3pOZgiZiWGj6HnfH/vWuljjGozi5DVVnOBsLpNYrSc
bW5LYng2pqW2w8DiVIvgo6b44i3umqp2XvzZ7tqnJRjCZkJS6E/tHV5YS7+KCsjNkWd4AoasIdJE
KCbZOE7etnC51OC4CpsCnhIqVou6ccdmQaWJR6vkgA4qoCgjWTCmDv8mGJEXTNbxGN3jEC+bt66o
bDQHnd3M5knp0Ak+Zdc3HZUkYXDIfBZhpyvdLRZV+zdtGDt8TUvfErXg8OYc955T9s7Mahn52bfG
0ha82XFdpB8U9Pb4gHTdRNGZQh1PqY5Vy3Js7Jzc4q9MCFjbm96LdAgtrpPsN6cka8pwr5JQDM+z
5zq0zpxWs2x2URAVEzoN5uUxkQ+oMzIGvwlJ46d+hFza07IYrPNMkPnrPfBE0WZw1RodVez5pzIc
Xvtokt1jVjI7c6m2yEEkya+bHBnirKkkSYuJNeBdu0njpWDe3g2MxTJSH0XmkLnmOkBFtig34tWJ
yVmjIQx76P+GbY5gGcyZyeICO2DLhvcNqaM7Po7O7K1cZcR0ARNz23KZDUPXKq2PYLL76BCRYr9+
42PpTtk5tfgspJ/U1QCpiiNkZdKA2Got76FToa7Rw6GuhVTntG37Hgtwbjh3wWKq70L7YsSooD2X
/Cwt0jbZ09Nx8pOOW45AXYSZI8YXYQHOA1HIYDcjMTSpm9jWqc1tbCK7oDcwyiHpMTU6Mq+I23bd
ZneGYWMaKOTW3owhtoulbL+7bIzKh04MCkWZI+SEhLbwcE2HGw6drnypU28un4i7ymZzqtraMHye
V8rULEXLGEaHZXlfMsEBLDiZXvmXDhMtJt8gsANMT1EoWa7e2K2/+A1hC4Hs4HpWAmok+r2UQYgl
e/in+0Zm8dqX2smaS02PWONzcBvHjwqs1CAtCZNhET/bO2kzbFecBymoeCCHQ3dghcfu3XeHKGIf
bDEpXifR6aQe8VsJqCpTHmvSBE2XzcOhpT3l9biISnbeDbxwlxrX8FpZN4+pwk1+YzeO5YG8rOM2
KLadtoVA6WVm+C7Hmmhcb95nc6S8+m5UOqe5HgrP0/Vm6sVcm61B2TDOBysZw/53wtKgmNdjL0vn
ZzFNKHEu7uADo36w4qrJzSVyla6afZszALpmjcCec2hJpvL+wRYTnn1BQzYmgKYDy5PF1dhe4BEM
MwEs2ndOkQT2brH9smQ8H0OcWZNxHZ1r82BMNMMB34fYy8oB3ZoPzx+F5Ngzk6M4WDp+Z0rAml6q
D1yYQhBOU/FlATRWdxjTp+BpsmqUruBzKCHYnFhjH7kH25MxHbWDvHZIHgfScnjmltU+OtjYR4tB
Ry7qulS1VtYfHM52zRAwTAOKdwhXSGtvWHnHKQYChMtztR2cton/xXLUMQOQNqkZZxUa0xVjtNIU
jtpgYNVWzwRmSFo2cE3lshRq2gkw347tZ6Yf2j4vUXpWjqjHfOsbqyo99I45t3hmkb4C2X4YSV9F
RVHAtg0pCOShqAj1SYgQNaK+AzqVJDu45S1NAlmzQMPT0Hanz6mLm/4rgyO6pqX41F/wAJKlA5Gv
5jhtPwpV6eUXN1S05i618WQFB4QBrNWBRmGSrFlF44/8J5ygLU9qnLEqb10f6kfFCVbW1vtUlSTI
MC3JKxj0YY3tKrTAVtv7vMWHfR704jWYLyy4zovR2vu2Q0JydmAcAoBdkryQyQ80FAfu77pMHhLh
FeIdt8KMCZKN/eI8xU7pzurURinEDIxqdt8QLTxhvJ4OFn7F+tD0XUW8PAVfx1HsDZWq7pFVxtFf
DhIQPgQp5m345bIfxDSk5uS36ayhw+DJI+4tF5/tRxP8YEOIWIlBZCVrBqVxHsG4ylVYx29J3ffA
lErfD0ayFH0tRvQYlkzbGLvu3GJcM33eJI8mipPlq/ONDJYDpiNbKkxeNm7yLYzlmDWFE9WuvEen
nuTDjgquQpIK0twhdjaOx54JQQuokXjwOsLK0HstwuiGIVd3FJrtl3WKpqJCzhEPpov+JQgGlHMz
cBgCf2NC5sbMxINo3Nem79zkpJvaU8OResC1xEZCLu+uZcIWZdsZGEj5CXNsqx4caLzDHyOMIs82
S/T4ZgmYdCQJO+MQFzu3VQrFfGiG4DUqgZj+TROpeSPhntPE/9aFAi3EWLyqeHGD7emD73C0dYbQ
MGSkSu0FDZWdMe4gTjLSUY1kvFxE/1uB/CpVxb2HzbJ6Txu7syXzi3Xuu0lmWxG6pigvYvBYS9Zb
lB64QnS44X9YPiMpnAMOCBRjFjFh4ciakN6mF2J6nuCFcvrXURmlzwQ9TapmaT33LSJc2zOq2lXK
K4Yfyi2dfBR2Wi5fPVYhBH2VCrnPmLRpt70F4R1HLrGdqaUE7LYAXdRpziMCOtOATE0Wxwy6SB52
CAeb/1j4Ch0fmCTLcsb/S+rpAlwp3B/kyF5Z9A823ZxCQCdi6XxSsjrFv6gBcgWTnAd9QlKtRYR9
rcfIyGKSxWyHYGvkO8ncAwWnHH7TAU3QwFCbK/VncU27dxGNgj4n5tH+47GzaOjJTBiyRZlwrMs3
y1Z0fBs78jIE1DHIFJg/PRbDgNMrzGqsqjlcBkiwfVUX0R3ftcnzDQnfEcsqf5qL8jdl2gh8glKC
GdHgCBfp75JMTs1QZQ5tessJWSZPxcy1RDOJIzhIyPltnKU4z8USdOfABcr1IOGc4EPSBSKgu9ia
wcqM7iKwpKd06XNHd1fVnjnZKOvhP0qH4gzfq+UMzrn3Tb161CfJYBwcTFFC2om7sli9RP6MTcLJ
O26bLVdi9D95v2hChcVcyP6aL77EbhSV2fotpzKakwGAUwodDdUC3UgLXi4Hg5dEuv71WyvCXtvb
a+qeLMpKsyHDI4cfKQnm1YKYJGFlbuqkLXObgowyxr9MoHVMenEy7kjE6y6bUPzXJeqpLx3A/iEL
Sca++eLyjgNeBmao2TnWegFpI/FVwkVgc95FPXepQ2ew59PwGPDIE4Lr7/jVRHaXm6x2g2M14DB9
DbCdY+A0XWC7f+fMF9RkrUptCJ5T6sTMXcqRw92usc1u0jaa7zVMnbgFndYg6CacEaUSyfcxkXBB
EDL4OBYN6HNzE6CEWPPMHZDJryON5kLfDskurGBOzdrySHUg1IzxS4tgeL4tK7K5YES0EaJI1N9l
2T0CCgnIibCZ83OHMyfV4UX6aRof5lYG828dqJX2wJOWhscsqdMA9bGe0qw6+5HwxdVvGyBPG2aL
YwpkjM1uEd0UbTFYP1iuBQdgFaeS8By6lQr0SkREBI7tNEWjfDNU8egis3b58ZgcoC/egT6nBPRj
etSHVA9R+RgzqJo+ccavrU00+oKoRJVUy0xpT+Jo8EWgxNA9sv+oDXGrxVzkW90kaBNv+CKydGJX
lZfhz+AUPVYplipOAbd4YMzzUPMqcdU6Xen1bz2aRH5MA+iJGWv6MM5/0J1GwWvmLZ1CkVALv/C5
7Nr49yT+TurPXCbtDMSFKr+RfzgxIzgD9GSu3zN8KnQbAnAMWYp47gCa9kYR2Dh9Z35Ge3olkGep
kfPOKhx/OXsISYMimOrvfIwSCqrAizJVPxP2EMufIZImJ0HDGmjIAx0IcR+2KhgsyJCBJq+9FLJu
BFN9JPjwjzJvWDUpoF9W+zbYf8Y8C6ogRRHVgyjohLu0FBtWy8sTpRhJ2DfKy0XKQM/zpyLedPZc
8M6OlTAI1XKhR/Oc0rNmXM49+zFyQIKQKPQIcbF2GXi/Nk6fjMDTPSD5H5ZkwT9iBs87ow+VZefV
vYzStH5smnw2h1jELTSWaoBHRYUmK1DYM7v/a1E3LVaSCfkzbr4Mb6L5Nrxs0zvs2LWgCqyMPT9I
x09ZHjDVaxvSNknbQCGTo1oh7NWppX5kc+J7/yzd9Ykixymgr0LfVY6j2VW29Kd6qzscIAy2Wqsg
K5x1Nevurah5U+CAHHPE3EWfi/jS6diJMfDGuDXJ/Btf/IyOdoOGMisPkBXJX1kW1YebKamoM5k4
1cmtGyrXPXlljD+VQCGr36SkY1AcMEaB8D8xqsEHkCc/eQOVsiacwSVOucyvtlO455m18BUjPDxs
P6MedzM/v6Ua9B9Mgnffjpp4/Vq9imln1/hXJTuw1IsiXvbGnZryoS9gsNaaFgGvDK48E+Q4SHC5
AbzoZD7tE3siS9B4872UpbsOBBkOthJqi/Cj9tSu7/VtzKDj3tQxCRXKmfgaunMX4SOgY1q2WVUR
gVvLziVFmUPlpHMn/xd7Sbx3Q1ixTdR1d/4Y8bTRBpjvlpn9YaCx/8xbltqwZBUrIgcLer4TJgjv
8v8tXGXhPw6+PZ0LU/hf7UjfW2m2CrQn8RaoDfryPhG3DcDQa2BXzaeDsYDJTz4MEQ+Dg5uPXTAz
45GpRRhXgFCbpP0zMt16WZjm7cAG5SeaUgPRvU+7LdLC/FEiXoOpiX/nUKT5a9XM0d7zpu7kgrmG
tVSgYmXRfh+3NJ5EAsVH5EBsfQX2NnKyxa3kcGGglbt7Cutpl6RLd63TFsPtHLDXik37BtTKfZAG
9U402OkGARXOpMGqSaCVDcwqWC/rTPjXWoriMC/DhEi0ICZBTdp64q9J5gVrCEJ2jTNEB0J+JAWq
FTXCC0Jld2pDMJi4wwPCJJwhvTVdha87ZNHEwUGk67ImcmqkTiD2WR1j/3T/d1z2VKGV52xBqO5k
pegtK2xnf1ATX+Ilxk6lpr+xFzwNDa1GLOljQQWr5JK4xTECh8hiFadd9VIBPljl1oNorpiG/1Q5
QV55UJ7WfWhvcoKEPXiEkN4mSvCI+M4kyo4RY8M+BT2CBwNoBV8va5KsrO8VEdC97dNLBh0N/Xyb
aBaU1gBPvCEJEUhAND8mHo4wUKxBzGeo24MclrXkY3QULUD/bP/HNgt+PpbDgAZ76WOBs7ZFP18l
FpUlIaeYdzCS3gMtypOYYT00oXXwZgnYZ9ymkfnXlJgDI1I3iPzAXZctLzIJD2tyu5MSFCZJxPOY
2HTxiEiYTiTObrvY2XVZfeRUf7bZr8ADIUapY7s97pTl7MhjW6Oux6stqoesmbYZD8ksfpPlMy4Q
mIH9IF96G9vlzjHZa8n+CxXzTNaxA9fSPXpheYj4ZhnQ7SvnR0foMW2xdSq27jnoyBot4/KH83hb
JM2d6lFGGKDeFYkpq8FL2MGRppS2V/UzDnZ8dPX7uJbABLFjekEAMDUPUuBbQoq3VV1+nEHSA39a
IXGO+wxFivjDJX23CA+mAdvw8j2QbHBobFb2ZhUH1V+V83eMvV3aBKeMjCbhEAM1LYKHMpx+BqWK
Tdd6V27Ga+KPBKI6t7YgemhZDpyDt+4UXhzLvls1mjrnTQId5qI6/DMOyeddgE+qXPx3Mm//NC3J
ymAlohnnvvtezclRTt2hgxtd9OkBtSuVhvfiguGvRufN1uUr5y8oYUPwyvyB0fsUhWI3uArlI7cy
IzFUZsibLRhQsAZGuFe2HjcLs69eOh9Vn70UYfCy/sFVnhsUCpqPixE+28aTPDJRZvLzSfzGti4+
yeY8WsCPCygjmt0iOn7Qx8nOd8VNHSJYUP3Tkn2mlnOGS3moi+mHgeIRgt9jX70ugdh1xXiJy+QU
sXImXDsKvK0fzZeJbdTkux/hqta0S3UzaAKtQp8Kf7AY3Td/xBxesbZeErv+buoRkZ+3hlvc+jUf
xucPT7FDsl3MZmo5lgspneRM56Ig5wfG3ch3Zo8/Psr/mtihvKB4RLXqZlipO/ItPBI/MUjjbE+O
hVcgepw+qznnwBs2jZkOKL4eEjynLlAG7saaLB67+RjWq84BBCIOdH7FvMBmJZxF5y4hCjFL30pk
B1473TPkexLCuwuLYNcaa+fNRHIjYGTmsunS+rAu/V1AHcLv75GRfRIOQ3KfOtQ8axPyvpipWl5y
ohXqNuGhWhEMsMrRs4bXgCmxdL9WMJB0wy3a523YpGwvmzuN+TZxK8j8SBzLHzEu+zDzHm1o8H4S
IHvttgNXLa2+iHW/6B5/BZsGJnu3fpNvGlhCRs1nnSaHmESLVaoJlfHKHPKm962D64G8q+CYo12r
k+CwHhgTx7fJ/rlti6NYcqigTedeYTDBRsJkL41jrh4ZOpbwjgyytuvRbEjUZr45d/39DDfVTfy9
GGyA0eWWJ/Vcmer/+yuBEcI262P97D1yuBVoAoCSbGnORk4HJ/I3TZW82KDKxcQ5ibnQXp2vPKXr
NU8nc0stDs81PKnEe6LvPrkcC/QLSCTna2n7K5Fxi86eXsneIWvZ4vc5Mec9Ntr6O+pwm9aYlTj7
wJu/RF6K9URsevJ4bac+23RLIQsnkFb9F6rBS5DY7wt2UX7JldTElz3Tl1cnzstdTn4Q1rwz13uv
rIxAXlDqgXdgj4e8XoFzm9g7sGIt6I34qsAFP/mTi87APmqlQdviaeDf6zjkyOy7eMIBdEjYKLvD
9TuZQUasX69hAeusCOOU3YT8Zqt78oOvBQuLwepSM/LnX3jxk+FR9vGzEcFtqWHcs5KnfLgZgpHV
cnRYLE6bia0rEBacRycxhtv1/wdDehYcJK1f73Gft0wtptjdZJL2HzVFMMEhwruGcARtQrlxrTf4
BHfKBIf1TFvPrKwOIF2hZOUVTjHATw/flRp3Dd1GFiwrAeZPEXXbHLlgzvPp9GAnOT7Wt5VVfa31
Q9ZB3xrL5qxt92jwWq7X2nVBOaaQC0enerJVgwElFQeb2eZNL3FCG15q2iCWcZIatebovRQ5i5re
vw7tvFcLxGiT9nhqbbkdkoi331zHR9P1rykfJsjnnVfwbVnWU0CG+uIWBxk61wI8tgfc3lF3DIm2
JbVFAg3bC9C5ot3twWtYaXGwCQVe646iSDaMLwF5OodxLi9l623WB262ZuyNMTO6NNY0JLOvmLCH
d7J2D6uCoMzaazBGuKvwffNWnob5NA7VGR3mm+V8RdTNbWPzQsWaVDHIwS7oD/N5hRFUI35fk7Po
5LR2uWmaqSCTHSkVP5sKmUMYYeiYh58eAQg3A18s+TBXVj6sZq4+BWsYD/val5f17dIl/brex+/E
mL9Dl44esLT8x3mW6JGSk5zlR9Xoxxw/6UI3kQzFeVHUKBgFLgKpe9ogNl9/tI70x3+cnUdv3Ey6
77/KYNaHOMzh4p67kDqrk3LYELIsMxdz/PT3Vz6b1z3uFqDF4B0YNtkkq556wj8w7FxpIDNpR8Wv
qeot5akyQBbQ43rb5DKSl3MrfFPSeKezyaUaN13TmeQbyWeT6x6vvKUb3zPhWdgsTmG1D/INM2vZ
GeZ0IN9f1kJ5ixs8bDM08ms3vwsD706ShuXSZYR0VeODoHn48jnFQkbTnAiPNvXeQTRDPlk4udF1
mTKAKrV1iuGGmQxvwIPYLg2HGr2YHsGsDGlTjZAk1CdIZAdcfxdJDbERDLuKyqMiUHw2xvumGWEM
iV1ZoJDoJ9oiga6itlAMoNgx5mjnKeI+Ro2POBZpknc3WABFySIt5HN6p5vXQLCc1FvnbneLqM+i
D7DicNHrLKxZCQpRZrS+aa/UkJoc8pI2lTPJH7JCGIxqsZ1iTJLzdDPy+hWbjjDpQk8nDkAEbsQQ
nfAkcKPQQ++t2bo9jWL5XcKmozrkrcvLaSBrxg5yrxV6m6zo7msXaw7SKMVCqNLPfxQkulXt3EZR
dC+jgzw0LcM7Vry1AtAHXZhj3Rmzpu82HhlHx9iDHiAADneD9TIJVPKIuPYay2TU1KeZ1RqLQfeR
9EMDChODYdBvMqlrAoSe8f9ihBdvUdABUSX0VfOI71346YavcIylqL7+Ux7BSEGsJAMRO8zfufZY
im3ZoaNAxGWSdZUOaC7KdBvSm8+xPmXNq8nxVLXRrs2AJ7GkUBlEW1IqRSRLJ2uRuo/XcZbcKMDv
SzI2y/iBHzuKnva+AsQUp/muEK9t40OqcKh7cdjBFn2RhdNr6fqLkbjpZfVcpZUj0x0ZN4tYym4j
RsCxjt8cChng3Dt33yWkyZ5xXU7j0guV+yqJd/YUYUiEk1blxIjkYfANBSolLvmDcTNyhA3wAiWR
wgniDY5OG8PtN1EvGzkB80vav6AO9qnM77AmlOmP6TU38iNLwmKUDEsU0q4DerkyUKZZeVtF/Ys/
eXOQ+huOHLwn9fcOBYPW7fa5b6zludyk6TPgAKn6wJTkXuYlqH78quihtj2J5lij7igeVfJ+U3lK
Xd5JiOK6ZaIF3D3JQFYg4dI1zB64IjJV8gPbjbeVkYVR6YbWzKcKlg3swUKepdCFsDvByZoKB4jm
Ngu7987W+6WDDEqbpq+KVIxhlTJbXcsSw83yxZA0wIwdwIKIHRtiYHoLLIaCE7v7RZVAVEHQCWtH
DFHQZMsDZO8KhiHIAVGnu77YFDn8V9XYNaQEjBPR5o5+mp1GBlXTiZyWxIKAJBLdpoXTGpuqleh4
oN7I593K4N/muKvyX1latsF0k4OlRAH493aJMHtGMvVGbmumw2tmmmCGdIiJlXnvc7xXzYiZjjeX
GfuIOJJGlJH7na7UUYMFfFV7nGpGBvnHrxdB2Sw6GJD0Lmdt7W47d1dRTUmeZFDR0sZfzS6B1CfJ
DxeVTdPJlxpqn5qDg8SwT23rfpjsdcn+zVTMQ6Zs4XbGPLSthSz4zHG41qnSsia5qZgiudR2jAzX
QwcRCdKeKQA9p4L+c7DwovKgIE4gT7QG8eKWB3ayvUwDY9ZpDGLPJmNMW6pWzFpnHMvXBSFfS6Jf
DDMX8uCVq8WJUTLkqzbgGuUajeonK2vmmUWJGTrolBszeT2dOsKmSipL2JnsUZDo22Twd4C12d9i
5TkdTTJzZUMfZAC3dfBE8tKHEtUnuRQYdDzLcJGw+x31NpfNNr9ZoLwus5+u6haKpsFyxnoFsBcm
M427K3Bmycv6A2tSkhprGSFiE7bTDTtmWdMPLQF2Oz6tE8IHOcFChMNeih8IUq5USVeqZYEpN+by
72G+OwvA86s26MHsILcEN1EbfaNnJak44ghsLrjThyRUUCePr22GzgJqrDSKRWIFx7BcYeHYnGXT
I/m3lvZHlJAp8cTMKGLmiOHMxviN3hm2wlJIRupRhRLIYQ7Oo4xrWeStWMssBNfX3mrRH7PG2lkx
iJd8J9NceYwyGIWOi3ylfNNkhxOacJCeaMDc5MnIUzgGa9Iff0Bn2bghHKaMd8nikI/LOb62endP
qw7BTB2DQ/ml08+exkuqEbGru1z0c2XStqp3q4loSUbI8sN0CBnH30lKPdj41H4YpPxKtZexs23s
u0mL5zLrVwiJBSuwqPqniioCo7AVrpvLUPceMHvhV+vsTY5CXrKMyzqFBwYWsqix6/FVFplKNt7L
S8lNJzMjn5RF0FuT6RQZYBIhclY6OgOJek+RsqjinuGqz2AjDTYZLZ/KzQ6MSyFNOTM1eQf4vuFg
iih6Fce8AeCxk+WRp2Oza2czQ4q9AiSeJu3TpIoHYfxhKvU1b8VLxUqGV22qdvjtEBq9as0BvYk4
a1G9ZwhbLV28gbJafTGhRHtEQQ+5lpAZ85VFO81CcKoQHvOjSf+wvekuBofjVAw+8l2oK8cQfcTI
Ku8yDluGQ2v5HRiHviW+hbNOuBn0+NVBQyMFIsgAeemTJUpmOKvO3hGF5mOQvcieA8VzqHk3auxv
ZUCQIVh1LHqPxdHyYzxRCHmlzDr8aUEnIUVfUDYYGEYsYbqskHZax8H4YmDSxsjowDj0ThZgRUrN
ynchSVjoekljKjmYngDe5FIrDFd9Nj43OnhwWhpDNh3CrPuBU++y6QHphU52Y3o5eZi1EYZyU3Le
emU5C6foWWZTAFaQ3mmy39UxuFhZudvQFa7yqFu2eXaLHfAdf27zvuhGe1237flNLfcDu3NneOXC
pSPCmkBacJWkqBpCD0AoDzGFyf+IJRWcDVpXJKUk3FWWJMyPrezWYT5SWpq6DS1vBdSGQVe4U6Ng
1zbiB/2olV3+b5vCJ0hK8pbsCdaT+2lTURRqQxadHkjUP/XB32guA/GIFN+r62NRlBq65s4mqaZj
pnfaTMbb3G0/tCDagUzZGOgU+J5zb+ftpvbBKyGfuozpQdBbnBmZcpCtRZkApl22YmqDlMZAW833
0X/Wy2CPCfeH6zO6B4JLUK2fypBZTlMzllQH4yA7NVptzWQ6BQkWRxSDozBbTVoO7g4isOEZkAlK
5MjjG59e5hUt9PlI8BhzHXux5I0B0MZ12ztGS1euatyWnsKpXv9O2FrUhSsneJKxUFerZy+Hl03n
qacIDNGfkQlIaFiH1i9+yjK857xkVHPUm3aPyh1Oa+zzLM3nGLXMwIdu6oShv6sIg1FS8yzTYyPV
DwAWtwSP3dDHP4USHlDE2HK7JZ2iV4aXM5sWAqJCPx2qL1Pv34QVYnqrmr/GuL512cfC0JsV5E+8
CrGMhd+ybdTsWfTwNC1nVSbjwSpHThNctz2Ldeinv18a4LwbrbDWHj6lanRjOc5tHds3StI9Asbc
MZF975HK/V1z9xDGMCHjuJDJwO+DGh1P7OSPalPcIKA0LnB4ekRJ8MkGL3jd6tMdXcZZohhQ35Ib
rcISk868Tg3dAC2U7Q/DCHHgTFcdBa2Ubk1IudsGUXdFNqE4qcK4/9Aa/OJkP4/4j8xB4tHLKyyQ
46N64wUwaxzgMFeGZcG89e+iAj5rQ/4Tl4BcFcRrM2uhacG8LoCsuPwbILjHuh4fMDBj1ZCoOkMe
3yoe/BsUL3ZVK+VKLPMjUsxV3frwJj3lCsrgNhdi6w/xS9+hWNQwUzBdLpuHeDsZN6T4ayg+v4OJ
DU1ebkK7jB5lRZX2+l3AaslK/CiYUx+btn9AzNcG3F/vZU8J+hQ9AkpTWRsBZWWuot4hB8duySb6
6xwBlo1Cn8u5XLTikwLih1JhkZSLt26MVyjjoZpbMrz0ENSDin7T28a2Ipi1eu1cFdA+EdEslkHT
fSp2/Rh5zda3jb1FK6h3vcVITeekxi1MuiX4z7lcObmDSLNZOztDHZ15n2s/czu5jaNq1niZjtPp
dDBoI/ZhwGSuXMjaBiX218jqsP+mcDXN5F0M7cyh1dl3HjWhuQmNAvBjhoiJhq412YgJ2lCTpuOa
DuMRVRA0qrAnH6PnwdY1fLTFcxkDFQKA8APs1k1d83ndJMYfqMte3FS5gVPz1Ac4fdkKykxW3S+l
kQIKRMadD0ZIq6LHASzfVdDTJcFFBBZO28TXZQgXMstrn1rRwxpYiz8nL31ORf+aWbbsaSAqWzNd
Rvw4ojoyP10T0z5lwDgnyn8KC1w7iIZHG08UEDBwksB3XEVABmC4QYsQ9bYeGbaBb0N6scxfR7sG
Kp095XYFkKhniClUHahoiQ/bFKbYYrpM52WMd2zv0baqeFVGE2Rp0EGMPGxVVs6W9+kUMENCF2JN
Pb4b1FSAky2mG+rc6aaFPpp3jla/yH6YTIpNQLRk9N3WROJVEd0MuNtmxKHM8ZLlwGHGyJlmEeWw
bDEPpSC0sSwcLKU1c42iNTrPDVd1ANukOoJoInhGq3cZWOo4i6zspWrTJ7vDHRd3AmjwAFfsCmUU
4ifmFEv+9xKH3rKqEK5MOBIVZgoBYl8ulBYoMMzSE7CHDIPdGlFvGkTUYfx2HDizh1wzlqPjPngd
nWcPjquWoavi6LcGuuRgMld45NC5zHjtNXWLCKG1pSgBOpjMpVMDJ6rdgBHxZ7ooAbwlDSVDuMTK
HJ8gHG6Y8GcPgGeWGkcFzQTuG85chm+tII3K4+3oFEcdv50GA4Gks1BDgt080WCnhskNRns+Z7Ge
buVxH/X9ASsS5woE+rrjH3iGIeZKDp6cdnEGdWwhz9XAR8Mobrx+IdMs2RGDS7EGv7ANFGU55HQU
By9D2jVc927HrkhWajqsDFJreUdWH9ZWVnKsSadzZYTK521aehx+ID5Sw94F5rAyre7JbI33IUNJ
38sACJOCtF6wC2AySz5reBVMcLUzlRrbdojwcuiEjBdO4KsM5zK/B+omdZg66C3XtcW0VRLVWT3P
OMccx7gLZ7ldLOU/1DL9NUYuay1Ud+OhPEEnPj4EZNy+S9rq2qgQ0JyKbUobWtl4IZbXXSFphkQj
1G3Ka7fWqi1Kxk9t5bVLgVAZbO/wBjuK9ApPo5dI8zMOQCazNRw+egkIhpeLuG4FYLC42GpjFawA
UZZ3FAbxMotCsrQ23LVGsanV6BdxyZYd5PrOjex53WndKkwzZ6OZ9VOD2DPqIcrGSTFi051oL4Lo
U+vs+0lVkH2A2y2VFLG7eRV+kaJYWG47RUf+vXZwW2Qn7+g+LkKn3Ct1eCslQio3fUXnfxWV/V2K
ZAamgIfS9N9znYoYUyoQz776lLjGw5hi/NcODmWYhguI3IexniMWM62wxwSU46AaBHn/elBROCWf
ecBOHRMEylu1mW57yzuSSNARNs2fUymZ/q24q6L2sw77ZTshRhxZrjFLvak/yllyFdDPtugitHwS
SPtVZ7/zPV/TFrHZBGEvCl482pV3CuOFa9e4IpL6L8zRP5ZTuI2j8pagtNaK+tgy6ZL9W4d5UKim
YollwF7RJ0aCeoqxeHzgTEVIdkBltqGDqOm3Y9N8wFRAqMT4VMtwW8fIKBqRwZTXSGeg9EDcuISa
cNJXWJ5zfDC6wVnjnrYbYor4ICVQjQcXGUsaFCsF++mxHjfQN65lSSZXSteNCz+oSF9wrNVSGOsj
hcIYqveFgsyARbUnxyLge8QVhkW3GaNx2BWPYwBBm8M+7pklZklarmopXN8K8Hl6HyyyLtwlejLP
qvZViPSDX3Zf2aQheJDsdUtF6reZ1U35K45xQqJzoA3JGr3rQ9IZOE4V5BmJBlRvFI6xLBUwyUq+
VsfhDh4/eH0e1cK31y83Fv8dpFtRpS+hyVCKdqthos3GJjZ75NrCUUFeNNk6IiQ9aT6KnnFuHYWa
xM4AIkDhjWGeaNyjL9RdZTSPWctYArj+i2KRCw+MyTXObNgUy07AZDSblfCAVY0tfAaAYcZBs7UQ
Iflg7ZK09DqSabXrYYnarmOZY8ifFtYB/TPpj4BG28rH8ei6DBLZ4PPuMHZchDmiHA7VRRZj3pVk
CLv0MXEPBsZchOYtsZVRpCPtuCAIoGdUR7gc1CpFrHDegUXCq/F+JLSCxtD2rwYhV0OPUKvdDdhp
mGmxtnlm/Vp1s3LtA9p6Ah6B0XwfbnQzga+tvkRj/FNJTJoaifbZxSnQM8XC16Qc9auooMOsZJxm
cocneng0dGOlF7QpNHegE6cmmFcg+xrSKNeMuyK235uh/MEA9iXq6IKDuzxEgWNfQd+1tp0m6DDK
zhIGg3jelE95BXNEc1uCgQmeoEFczC6bt0k3wiugQRsFS0Ohh7c48d7RpPAhtkQWIixKSREef8oD
FLO5jHFIShetKLJlM6YLq7Y6Zqr9o43KyXVixeW1b6MHrDlQt0ED/RSm+1KTSftttmPA+QpsDqq9
Xe5JgW8rNA7pJiiN1CQCHCZz2Kka3wLNnmSf+raj0gw7kk3L7vtZ17b7Rm8Pet6hCAfrFFbaA295
rUfl45A6dHQ6TMo8lW4xDcZU1Z7NGhBxwzjDc9AABWPokA6J59ip7qnUlzYM2I5etx/5zAWU9KnS
o7tQiddt5N2NTLXGUJnXCvVfpZjEdjRMmeqhElPAAotNa23ioRwQIUSp3qcNWDO/c27T1tohcXsU
XrVRlHDNMHU3YbMkoR97lJqfYC4h+OPnOx9ZTbzD7Gv9t0taNNdbOlGA717i2lqBu94L4aAVlr9P
xP/WVl97y6Xzp245SD8tu32ImCpcRRAMOt0emVfYez+NlkPMmNkpUeBgXBanCIbl9WNVmb9+rzU3
LeeNnjvIgqvHwTA2XsdoARRsd213NaaGsQ/xT7zFbbzJUmWbOxowhAleR5tmdCDCfI7OuriitD1k
2ISAfB4eNFzTr9Q++FkOWLsaTXoN5YxHVpUnOxHxLB2N9wgr551LoxDth1UAdX8QOXgRCOnLymm7
RQe9Ow9AzNq6jr2iEDd17v4SgsZdlnQqXV8Vxhb6mDkIFi/uH/rCGJatZjxlafqz0JF0bixHsLBd
pl9VOIcHZvPWHbDGg4ukf9e+MArYJo6+Hsf4SNITHoH1trCD21fNH342Q7HQahXvZ7EmrG6UHtkl
4CoIqhUDB5So8WvqHRCbGJIOTy0KGVdhppk/CmdIDyIMIE/3EzvbVVA+dEEBHLEJcDehhczhJIXe
7SSlBen2CfZFaYVJ11RaC9wZqve+GI1fMdoxN1VUpg8pyhLbEj5XMjORqAOZ7BOma63lk1oJUw/s
aOLpQeA1N2/aADMSlIY+qki6SRaRNb66SV4AhQF/Y2HAgdJ9gP+NawEDc3z/nrjfSycI5UBA7F+x
1mGAzW5+MQ0z34zlFDwoDvIBeqkgsR+ii4kKTswotESeGqSulz81edVcaW2nvIy1bS1xEAyWFr/k
KvTsNR9jX3sZmqU2WBNw+vAM0Xxglk2GZ07jR+j1zPM1NFif6aQuLS96U0v/c3AHJJsoySBSz0M4
l5rW3gREaeiNTznDhbivDyiOlkTzeOT0rNDBiBg/9qsGLi5qBwu7TA7CVNVVYNfvUNk/YlrkEFKP
OAE/0ft7c5XhljRh1WnKu+LpD20Gna6oXetGn5rsLoOQt+fXRfdd3d1h4oU8Y4p1QYpgmGfDWy+0
7pENkq0qMgboA6SmNIywxvN1fCy8CIlLOrEe+fmVaqL1isrkrWfAJc8Lw1jyfxjkJd57g03xLO3b
Z5BnAKLsae+a1WvMSmm65HmkWwb/7Unv4Prq2bJ0xTK17DfXJSbaUpqKdjxCRmA8UwYNTKy7CRQ3
BwIevbaOVQDTZtcat05MpWnY6nwo4v2go5dV9PCH4s49NBbWyLgGJSHlbGll9kboKhW2LVCUscU2
iKoSN1VH9u+MEs1WWrMBUtQRDsrAe35qrceJ7hz7tMS4wNypfgDNDlwKiijalV2rd6wTSPWJNXcm
ij6UpOiAxtRdjuEsIyYSfjxtqtq+jwqx7dRy5iLlFbqEI7Xq7pFaXBKV1qlVPGS2eBuH5s4L9dcG
HhS6JdrGresdvcpb7L3XPu+qdxE06bJ0OFp4P5FFC/NqoGe+cnttZjHxomdiLREeYVZZwStRM2XX
ePmLALXRQCDwcQeeSuBThcXPgSvfKC5Wavx19PSvHYQ8jdTYOrn/hMztqogiYko6HtLEfnSC8NDy
kq4Q5JhQo8GADEI38GTlQW2tBztE+JQy59HqVHdhKyWG1vyDwnvIyxbRmKJkSj4u3MZgMESLI0l3
Q60eIHIvtdzdMtCk+++qv2JbWQ0gwwBJsoRB3tH8JSemDVm01o2X+h5kiXAOVfDgKvmnUMxpG1ui
nSUN7RC3WSM0sLScDjE3WNnMQko4eH714ijmizn2H17DsF0TCGdXUve9oUXvqrMY1VGI1dJxLX9Q
RbjSx2mFEtCtBhD8Gjuk49SgasLISVyBgCY7dMsCvUcLmmEW3Y4myMUwqOm9jjultND1VKqfqQ2c
sc9WqQ2JkM4bCCfVfzWrfknP9oVQegiVDuCaz4tT9HsFoewRd7scl0QE5W9GkxG8nDKbWqxSDMZr
1g3TkcZnLATyUPTocRi0UpFnTJl3ACWz6UIJnQkjBtlx8BgNTHqjttoiBb5r3QmydQMdts4Zw0TV
GypO07UY3Fddt+8LrC2vIA8cpbxPMapwcbN578IicAqavKON/Ye3pFPwGGXogAHoxjpAYZ7l8mKj
BKXT3H2DCY0nRlG/IhhykyTdg4gikKXhjVvqP9yhfhGq88ASfu4yxlim74CcVYgMo3P43xeq8wnE
JKR2yUM19s4Ksp4zczR0XwezevNrARQg7lUAewUDFaiSBEbleawMBc8A5HZcHzHOf//rv//f//0Y
/k/wmR/zdEQK+V+izY55JJr6f/5t/ftf2LHJP13//J9/Kzr0O9M0KJf484/3Ozic/CXtv5qgV6cM
R/uNVe1Cu9h5DF/LRnu/fHXz71dX3T+vTkfapsgu9U0N9RprONItiHtX37u48+fFJ48eYT8WOiOk
+LWwm7s2t2++d2n7z0tHtYnUSooNpQfNZhXmhlgZUNTnl68uf+Bf3rkqv8U/3rmiZShiJxVa1ymC
Ix11uprU88G2QeT6zBMhOF2+0bnXL//8HzcKFF/14yrRN0HdHrLe3MVV/s03ZPx5aWQVW30oQn1j
pqSOta+slRRbpcu/W77mv72gk0VpI9sU67qrbfLM/1Ho7Tykb0DXZeXABPniHufejfbnAyQKW80z
nHaDam2KRC9WpoTzy7//zKZS1T+vbRiIqejQZqTI+ycWI8ZsGlN0zIlsy8t38P76hih//7xDpzK1
EG2ubdLQ3RnatC7Mfms4Ps30nN5UuJJRDzri+vLt/r5iTe9kHzNdoDaOLNn2Qg5+RKGVMr5SSnDq
GbZF4f3l2/z9m5jeyY6uNGigauwUG0PNLXWGNqwAzJhOzux71z/Z1qZjMX3Jq2Jja8mvVCBth+3g
F7/9d8T8z0Vreie7ekhalz4G9s5WPNy4WQOqq0YKv9+KMr0u9Rh0V7fk7NikCghen3lElnCQfO/J
Tnd6adCxdpJxAxLmgNw2WtFF/cWTnfv4J1vdS5rcNo1oBEeLxEYlZlUD6ylN5iX+dNbxew9wsuXV
jhrdMIJx47DfMa6ookXjYvl8+ep/35Cmd7LZHTTBSr1Who0TjNGysYzoujMmYz16TfvF2jp3i9M9
35QO/bi237QERUjKSGqM+iNU3OSLT3zmBu7JlucLT2Wleh3JfUP7EVfRGs1pp9lffkVn9p57ssVd
w0/qRqs7zNHAsA7egGfdhInK5auf+/EnOzvqNHRFzJIf3yjBzmmsfBGNYbmsahLU793iZHMnbtyU
llG3m7hA0bPptJXNCCMrks3l6597QfLR/nGYxt6QVX2ltRvbGqH2damCIhralZevrp3ZZe7JDq4Q
5sJsZWo2YcZg019IYE+cgfztZ7mY5jAOwX4BWUoWhRNfK810zXqAnYYGbQTUVZ+poBQv/5ZzT3qy
4V3YhPi32Bkqa+qdoSKabebfSggZa/75EpWgdpMuqMoNk55hTjmFYZcxfrXNz5yK7sk2R+rY8jsb
snTj+yCUI8Z3QYC0GKQ61ILA5OX9m2Lgqa4nrvfFhzv3sk72Pd5Yk24lbbHB2tS5yi0UXN0eJdpv
fQrnZNO7mgPW1eFMD8TkXpkNsLpMZN715aufW3TOyaYXtdnFGsoZGw272nx8d8n+W/ItSqm1G97q
dXPww10+TrMyQrjCWaMMMctARtdBsaoNc20y97v8W85ECOckQrRIO2Ztx9kcT+UucdN152t3hVSI
vXx988zicE7ig6urqjHGVr6RBE4VEU/Rjs018nyVe/BGq8AExLSRGKDFHCQ4FEOWR71ySiHEr1Gp
QX9adAmdAXzMPnWEXqCclL9sYEw09bwgtYS/SFzfYNoVtV780EycOuuxn4b6Eal9ld4dolIZMuce
Y0PGjnrhcZdRdB6a3tYUD0vozGa5BIBugcUcjB9ILEX2MS8KhsJDkRdL9PwiRiI9ErsdPA1Vd7B+
Q08Ml8wmHGRfMg2giiX4Q4Akfgb5FkXAfnssDAOcEGCMBdeT2ormbRB6DMB1mnrTh+MaIrGFpfBY
du9ZicAEFmYCHNLlN//XyGYap+XOWCa9EQe92INP2FW4nni6wEEFhE+u3Q2F/cUB9tcFxG3kBv1H
fDZzWmquHeZ7tRMfVZMz8B3uUEVaXX6Kc5c/CYp1WNGh8PpiHxuAUIY3bI/Rz/ticco1+B+5I79d
//O3o34w2YqV5fu2dp66DvjpaD4WvbYqqml7+ffLLf23W5zExiSyYsZJXbGPzGapFumDx4nCepf2
0yhP2S2uoM788r3OffGTmOgjIoOpfJTuy9acIei1qnT8G70o/qBzukVz8Yv49dfYi/DJaXRs9EQP
BD4+BZsIT8yoAxaJqlv0+p3n0E/LHm9wVMupnHTvSrF6N25/gFREOb3+9EpjL5kgl+/z97Wln9Y9
hTF5veeZ6V6k9VIx/TUog60XGl9kv3//HMho/7m6qnASo64m+V5Ti3kT5EcRN1D6mlfDKzZY2Xxx
Vv19EeunBVDVBF4TFGO+t8Y6Jnwjn+M7Vbg21eSekZv/xV4599FP9nmcq+1Q9n6+x1pi2kZ9UT2z
tpvPy59Ck2v0P/cJ3JQ/XxZuySqqUXq+r5JgZ+ldOcNobjGk8boqs3uqhuUw2KsyNxZe030Rus59
oJPtr+HKEbqIhu5T4a4CU3uKMmXlqMNdoY3zwgu/eLZzy+wkBLQVIkE0M0Nk78bn2oqXqajvmyT6
4inOXf5k17foOnat3RZ7uL1zZgSvtgnuWFO+CGBnLn9a/0RNF5soJhZ75KZelLB8dPz8ttCNL2LJ
ucufpEJ1ojsOpluoyKXtE2pr7wEORZwy3+mXmborP/0/Tiejcw0GbXmxb4vwLlamm66GVHx5zZ7Z
Ee7J/jaKpE+yIiv2Ai3PH/pgKI89TIfPy1c/92Lkn//jl1vdhF2m4+b7QmALunZzJqwLehzgmzBV
x9Hr8m3OPMRp/jfFaW/2vpru61B7Qw73h8j8L+LfuUufvJ8RYw/Pb4d039t2uzDMKFm6kKq+9/ad
k/fDNFzzu9oJ9kkOxirDoG5BEvhVtDsTGpyTaGc7ChZQaZ7tqxZQbgIzeFlmQ7xMHFOBqWBhK2ob
2fzyN9BkJPhL8HNOgh+SiyAlmXzvIzQfodwU/pbJmJgbgeni2mIE1wggIuAk+oq5hMhmup212zAf
7S+yrDOf6rQKdhk8kyuLYj+MuXqFaKx1PfTIil1+vjMv0z15PK+IUKqy2YSxoiBVNqQzczIWwvI/
UMzcjo3yxXs89xQn8bxD5w/V4AR9UYFTelwMCrw8rEMvP8WZc/a0yk2Z9Ou+k4j92NqP/ohfroXG
Uoagtwcf9nv3OInlMAYdT4/YMrqrP+GFedWT7AyZs0cm8quK78zXOK1toQD0bR5Y2T7QypdQaLsO
WqfngyWzh7uwLL44N858jNMat1N9SxubMdsPDtiWROmxn/j6Y8hd/rcdc/KpW4g5oIiE2DM63XQh
WPvCcjZYMnxxqJ779Sdn9oiVTeNnltj7E1jKQh3VpemipH35M5+7+slnRs5Q6NWox3sTQRWIMdmP
wOrXl6995s3YJ8k5tiK6Dww92Y8KstgulMsgbN5N1bm9fP0zv90+ObBpSVdNCgFm7/Q9UqEGBtOZ
VBi5fPUzm8w+Oa9xyFaMgek1ehsAZr1keMfrYJ1iwQJSo3u7fJNzj3ByMNXxlIHDCsTeQcbfnKF/
FcHiDtvs5XvXl5/mH0c3YsztaKZatjd7jKbQqGD+nX7zBcln+se1k3ayk15vsj2q/vNGxMfRm3BZ
gkyPvOTd5d9/7iOcxGvsdcSYOXq290ZvEeKbigb2Ej+KXQTh//Itzq1S/c/HsB1AhE6KyxOCn8co
zOFf16E9jQ94hIz+8+WbnPvOJ5vY7HqtVXtd7OGHaBZQM4TUbnvHTpvvZZfWyVOkwsc7Ew4NjiQA
5Kom23RjFH1xFsgN9ZcQZ538ekWvIzsZumxfNG49VxQOgDwVww7jaPeqIzOg6yRpxymQjm+9L+sk
LEX4yXkOPI09nAHrtQ9NFH6UqfsiMJ15Hvvk6p4eRFlXKtm+SYEd6v5LV9BtHBUIfvE+buKbIirN
bz7JSRBsVERWQZiyvFQLb8UC4WyEWxbfe03yAf+xBYuusZUmr/M9zO9wqeq4AHapZX7x2c8sWusk
ApaQe40WKNB+8JIetZEYN9MRpPjl335m31knoc80qIfw181BF6rHMMD2HZnPK/T8ZpevL1/w3xbt
SegTRFE4Myp5s57PAOni9dc91GO9gNGOcCX8oSTYoib4xWF07nFOoiFvh9ZHRu+jyqwnhE/x0gLx
rzfmF0nMueufREK1KyrFzkW+j1BfnLe6VjHZgupZtWr+cfmNndkWv/vm/1hNiQgqeDt2ug/jdFPp
4rkp1Z2qwnMz6EcCDs/CeP69W50s3H4Kx0GIPtsrY/4STNm6ppMam9nW1oZ7s0YrDs+by7c6s4rN
k1XMgKmrGLoruxBeRwcbQWDonCnQeS9f/9xbO1nHKdr2jqgIjiPwoDpBva5Ujz6cwRACIcxRjEPr
L1Al5x7lZEmP2P8hqMMHSgL/BRsr2GHgsy8/xpn1ZZ6s38z3dDo2brqfsuoDl6J14Fd3MY9w+fLn
fvrJ8u26MGFAUnJ5EcWoCwS1h1AG4tZfRJNz19f/jIQ2b6XsGy/dqw7iGdc9Azg4P3VVfvP1nB6B
aqzGvc3rqUrUcfEAAIJHnZLEj5ffz7nXf3IkDTgWjUZCA9h0soU3wp/wQbmKyny/fP0zidT/5+xK
ljRllegTGaEgittvqtGvqqt63hjdt7txnsHh6e/xX1XThUa4dQECmUkCJ8+h2jYEJEID9li07xH1
WpfuI6nHz01P7hIUlOxbA6o5NbQwxyROkuxaoiIQ5Rt5hodQrvbtdVTzY9wtVgrEQkg34+XpS9ZQ
VIb85ca/G+afal6M2m3VFi1P/7t8QvC52Cg8Bc3fzjMoXfp9E1ulk8YZHqAzkOQDbOaWTgROqHYr
XTL9vea8jeJg7uwRg+gQn+IAhdyAHoHr3gOYd91+DP5FNf9lcdwMHtSBroENRnIop33tBNs44Zr+
XvNdpaqhzpspu6L6OL4kblYcLbyaItkgycYmYOpCd9+AONRPcYlm9c743GM/gOi5p17kCBnW9Rky
daF5cD06E1j1B6ww7cYzRFnA6E+G7q5LoYO33oVhEYjmxAQEbwQAMxyos8ZV0BKtfX5AqSfIB9Y7
WHzpnZyJaB4MeYp4YVROoTrP5pPvehPI6koG+T6QKTLSdkdoME4bb16mzjSHpr4PjiBf4shSQ9De
BlmMAFlxmT+wMX9hKt2IfKZJ0zwbFQCgjoLK2LVx6o+4ifjT9s7GCExNL6bwxqnLOKhx795m11gm
6hJFMQEzfRdvrLbBoMjS65vWUbdSWR54G659HfxWqIpN3OA+t7fxEIbF1lx6QvVxPoEw4Urc6oHO
ICGeO1Sf7LMkzadtXIiTGijeK4Pm2aGlzh1uxh5kBp5OWoXSbzcmybQEmmPbArLIzYjTu8Pb30Ua
yaehTJN9+RbRXLpxIF3X+Cy7qhQ3evPwFRUvO8OFo/nyFLv5QpufXRPanV3i3kdUfFPZ1sO1YV4c
zZN9cFL1UJzLrsCxczALQWxb5fbOWf8PTfTGNBmzJgh19tgNQPJxtILSPgdFXG/YjsHwHc1jo6Lz
Y2ibZFfc0X/mbfkKSbGvIMZ/XjdN09RoXjtBH4NDRDm7Eg/YmCxqwC/LAGjd1/rS65upAV9S6YHU
PLuCtrt/nWbX/gKpyHyfRTqaz4Koooxx4kc9aV6r0Cu4/CCGqp92/rzmtQ4ucMZO+hlwAsEV5/Ow
kcPWK5lpVTVPLXkGGlsgkQAJsb+KygM5IPto9/Z5fd5NzWu+Oji4aEYZS3ptSrAgpV17ll78wwM/
zHr7BquxNX9tRw7GAtKmV5zD8wmS3G7MHxD/B7lh9aYONI+FFNAIjMyI/Nb1xKloJxDOpuDvWv99
w/TY2mY7VlA+yfMllLmRdypFTW9VEP2yu/bPvg40py2aIC8mNmbXns+XLoLeER3t5w43CPvaXwb2
xq8kr5I6mUFfTUbQBrsOpeeMVCA+Lt3pZr0L0wporuuBU5KBCxZnpJyAilIECfuN62doKuxrX3Ne
CzpyHoBe2bWFgiOyHbwMzqhuXG/ckE3pADIwc7qt2+J4BK2bD85cvzYV1NmK8bZuktciyD+sd2NC
x9iaG6sBD6gJBGOucY9K6Lw9q9b/qdocNa4BysSt9qGIx59QMkW5rG/drvdqsl7NuVXFZ69NZHHt
Its5QbqQnloH7KkJHdjG4ix2+m/qi3Llv+1rUHNNkiWXA1cKEvfuAcCGs0XEc1NuvTSYutA8HJXx
+TAIivUngr3wACByF0R5N0Mcs5cJVzuXPbPl6GCyyp2S1k1x1wIJIHCxja08dkDC4x2a+GDX2NeJ
5u8McrnQ0q3xJkDaz7Hd/hF4YB1Y8GW9+fd9EZCJv5cDooxu0iQ46gTdIMGeLZOj5KDcWG/9fXty
As3T0xwqq3LAYoP+Zr6NbGnf9yD3O+cRePvWuzAttubstCcMcos9EJBOcssDD2X81lNSAs3LQJK0
3odpksjfkySIj2JciUO5AN0AlreY/W/c4lvFWItdvucSmqvHdpQ3irXFtRHyM8qHraMiJAVNWg6V
mXJWuN1uBtSyD8EuN3cCzc3ZNICqgqr8OrWueJ5llnyoZ5GBIa3r9rm5jiFrvbnM8wL3PG3jA4Id
h8yHtFxqPfeZ2jcKvY5GzRAr9QC/uiKFhaANc4s7VLGDLKKu910EOP9gydoBSlbAVF+j3q9Qzy4h
np3yLeiHwTt0NBkK3wcgjBA/lN9DLoVNP1RXgreQyq+77JZrzl0WUx7waMYiALt+tLzeOtJ62Pcu
7egIIrvpUQnn9ZBSFH5/TAYb6tlRBJrNBNBKh27kI+/vt46OJGqB1nbLdMCFcBCdG78+ObR9LEHh
BlJISG011d2+udJ8fALj/UB8O71SlMY/dAtZ7mTH40aU+u88+I6P61CiNG99v2UAOFeAw82xfR5I
e0ycl9J7icl8hKpQCvEA6IY9jBTMwPLjnLrHPv5SV9ltAb2stIGavbsLDeFwzf/BtTm33Mahtetz
/z5I/PwJYlHdxlgNEVlHG00oMKw7G0/kUPO7ZCy442R8YBnEZKvqtGuxdKQRdDo9O6Vpfi2iqgX1
odfYDEUlLS33RXwdUiNalda0xis1dA9PvldeEroFvzQYtA6/TGZIRVkeAF+LGCbE7qbcJgmkATzu
jBDZIKq/QHF0ns75THsR7ZyxZbHepPXxDIqHAuoogIB5d1DefHSCYuPF1LB96bDMgfmdZ4EZ9goG
++zY8gRKMzTlkPaENmPQQ0pgaGOUhEka3Oxbfi2tILRrIRiM5R8mSNmDJm2E/imP9kWCf6CZPsTN
ocOEa/KhQ2kjE+XZVVXyvO/ftTgDTjCuUCGbXqeuuCuCwIHTt1vVLYZExdcyCXBt9FY94aq3yyZ6
y4UPJSzIk573/boWNuKpRnVGhTQorYY71xlvoSay098W23pjnszy/ZSC2OXa0uxXB6g5OKK2klBD
PNIBZmAzxNUl5MuvqSduZ9neV15y441pmIJzZH1mDDu5p3mXrYALZ4A6Xr0UVWPgM1bHCBWmdwFA
Ox/XuzAsraft5XYP7QJgCLNr1nni89ziDRbUKygQP+1rf+n3zQp4TkQVtBYT8DRaooToStuBKRpi
YfHGHBninqcl6pwWg9exLL3yOHqsWPxsdcVjTfKbVIJBcdgbuTX/CsD0AXLJCPgighfeDDx6BzDi
7XsrAI/i37MEPeXMxnFjSQgr3Fy4CfhSsz9JOe56onN0xFRcj5IJHxymMTCEhFa/wDEMntXCvayv
8n8XmO/kIUw7ficxIJyQuMTmPCVHl40D6AuQV3XqOgfR9wXfLK0c7MDWaZr9xxoEjaDs+1OQ/NP6
DxickWmODpkHMDS3TXalFuM/nKyM8hNPGH1KZ8m/RSCYT/eFcR1VNbgFF2gzvc6kldCDgkCMV/f+
0/o4DO6oo6pUWgzQd2XJVRAO7STpW+33OZ+gfrnevmGeXC3WMhK0KFTNkyu0ZMWxYd0v1OQ88Sr+
KTx/Y+M2jEHHKviKqlHIILkySlJwkwOZb9Hi1/oADCGRafFKjChemVkABrWuf63AITpl7JrkdGP+
DfPDtHBVenU19oQk1w6b59RaD47nPhdQNendrZto0wi0gEVqlBqDHT5FlpFdRrCbQX3RhYxBe7tv
hrRIxfCWWQYSkHCrCBjYz5yXasQbSaf8r+sdGIpMHB1Pms4emKw9iN3XgQP9RWY71w7Cjr/8yFPn
WkI2A3UM7bGNoJJ99ChI9XrSoDZuAkHg+i8YTEzHlxKpUGteJzgjzt4Xi0QvLcn3+beOoisp1HM9
D2fzfERVNqh/JKj1yXhe//ElHr4TJ10tTuVNk4JEGIsDBktoe5DmlyiTn3mygJbZl2H2ILxlf5/y
/PN6fwZj+wc9N6gJxKY4cLgti+hprKlKwS9ZuN65Ud3gbXRjWA93cac3u/xAcItoyQmTFlVf5wzA
GNBc8o0d3tS45vKFoJCRA9/4dZyDT3UH9RfGSLcREE0TpDm8PwUuGMJw2xA0dnoZgNM8BqX3v6Hx
tqBJyxy8t+Sav3OnhfqciyLNJaQ4sv1gt8EB9BUvEYpMdo5C83kkWaPkzEquFViwD3bZXjwunqCW
8WGfGWn5iRxcYMMqZHFVwu7tIPhdjdYtA3nBruZ15JmKFN7OQFJ6laDguGEWnU9ERlCXVF12We/C
sAo6/MxmzuCzCDOE2pvLWKszTem30rNCL3L2HR91DJo/RxNOSbO4MuleaOXeWPNGxDX9vOYBNPLY
HOPx6TqDdGHIIQK88GcOyLJcae3sQ3ME1NIVIGgGuUNfLHpcfe+DPXMEU6cF8bgoY8MGknSJdO+4
g45E493QWH4eWeEEcQeAuLvkVFLWXKBhUrz4nPWnJEBZwjy7WzmPIX5QzTmAumJgRHKtELStr4KD
YTFoXtatytS05hdZVpLSc0fIBoLE49Q0IPiskmrjOs206lquxlsZeETARBFKvxaQegcgsHqOpfW5
rPmGYxsGoEPSaM1I2tDWCod0ig5RC12VonOcjbBkal3b7WJws4ztVFqh37jOJQev5Rm5SbeRqxlC
N1lOhG82HdZKGjE1xldaQpW7UQpKq+rj3Azn9cU1nCzJsi5v2s9m6mVN3MZXFrf3LR0vMqtuCtd6
HQPnM8gTL+vdmCZJc263aKhQZIivBEyet6qz5YkzPm5Mkqn15fubQVRFMxe2g0H0FUQqpA0GT7H9
6mpqXdvb3LnNcdTGAvMZsjwZIKxgDvaiDXyeaYE1x03bxgELcmqFAuQnJxjSc50tAmSTveG+Bg8j
mvsKn/u96P0ozET9bJXyAaVRZ8A3IJpub73GmKxI8+J4RhFiEMdgtnWyL6OIIW9b31Y1Lv96/mLV
7b73DB2PNsqZeKOq4ivkdW9rCinUbnoQZTFC+2Zh7+fJ513mqiPTOCh1ywXLcR2GYT5LSjvIRDj2
RiZgmC0dmQZGWM5cCIReRfOzZ7+m5CdxQqfnpz76s+//F1t44xCWI5O4BQ3TFVnwI9SubyE5uPHz
poORo7lyrfwCdztWjHquyD/jGBmcHRvQ0gJXd/eZBcp1EdjNc5tDcIn6ZXr2fPijVFBO3DU4Hd2B
O+XGE70AlUHj5HcRGMehdg2p1fXWDf6os6JyIAa5nQdWCDJpD7pMBZCJWTGcgLyobte7MAQURwtX
PRU0jicRXyGFDnVDqMde6Ijbo/XWDf6uw+8mr3RGcOQLIIT4vQLL9AmkW6GTQgoYQizrfZhGoAUt
y4H5Ni6Pr9xO8NanFpGlhRFzvXXDEvxneW+sFxTd+SAsFwsMQfpKvdSuPLrzVkG/6d+1WBXIwR8H
COJd4wTU42Ai+0LjZuNWyJD36QA8G3imwMrQ9sjS24EN3/CcjssCoIBSf/gM5vQHf9EuWZ8mw0Lr
tNVy8OLM5VJcgWPKDxJh9oTbVehLp6p9GHAHttPfljD2ZjnSobDGzG3F1Z8ckJ6ChOLocvvT+iAM
q2FrkSrLvFwQWYorsXLvYNXdfJQ92cqKDZakk7o5FqnbYsQU9X350Z7kF4L9SLns6/rPm5pfBvVm
ZkQVFA0E1Kywi8oUvHd1AUHGOHhMFG82bmpMXdC/u+BO2Q6FrcS1hNrMTJOrSiAeT6yN5MBksJoj
V8gsoZzHkdsX85/Sqp5p6vzKGbsUMzR6nfYDnYfTnsnC+fnvkYADIRgyh0AEoQXzqcrEBSxcDyOU
Tdbbf38ooJb+u30oEAQe5NHFlTJImdvuXTSr9IApe4U4zW3WlDcC+kjrfb1vtbaOXiPSmdIIcoAg
o58O0IO75c4W26Wpad0hqKhTiK/jQNSOX+cy8i+9P+zjd7J1xFqRcDVkMYS7feg0Hms8op+gYCEO
67Pyvq3aOmINQBwXuhLSClHUeOaZ/yXiORQm5n0PnbZOelaQDLRn9WCFeGLxPyU4PT9Dy9PaApa/
H0/tQPOFKRl8SMlaUVgFYj7a9oyCAS6rkz0103GotsqKTQus5eNQ+OWFVSMfn7yivaNpleC8aG0R
hJla13Y3OfsiySW8DGJtET3itDVeqiDfrJkxrLGvtQ/9IbuFQFAQQjfj1Ud5aSPHsIFG27oJGZxY
x44ojxLQ+PYBsi8OzRN1GKvktrbGk8gVhOg5AOFkI7K+n4Xb/zCzpKSjUHQLwo5MIPodDyq2w77u
joUV3UjL+rVvRNru2dgQQ+wmylE9hseo1uf3zRQ8eSWBlIojL0ls38z21uobTFhHDg7jJPCyNkeL
1HiYJclrlMTFwSHVfTRuXfUa5k2HDkIui3DuWDwEZcQRPgnNM5fcLPTIcRQ/A5zTboQT02C0mQPX
WpmMcopCSMpdSpGeqmb+yhMelmBP3rA3gznrMMKqbPogtWkQRrX/6KTdhQzRDdDUn9YX39T88v1N
gtBDy9oqvDQIPWx9LdTRZgoluSCGapNU1N0wMYPP62DCAPIfbUycIFT52B8rv/3NK8gZrg/B1LiW
gFBc5jvSVzyMSOx5JyemYwRBsrr6vN6+aYq0qOu0bhdXwCKFWYbntKgV0e1cQKbMdrp84zbWZLFa
xCU4/yRt7wVhnQfXQCTnvIGiHERJn5fMIOnorntGW4cGTiyBbl0uo7BrHNc+RqUrIPjYtZXYGIhh
rnR0YBrUoNeIxiCce6+ByEFmX0Y8fR1Gobyb9eUwLLeODoQKm8xdsFCEQo4vrWV/nVy2kTQZ/FkH
7w2zyqYUJT4hHjVvI9/9WQF2NtsdGOJ2+pvOnm2hejoSqg1CCC9eqNN0B1AFHgbEi42YZJoezaHn
GZyrtK6wAjFEKts6F2HNnK2HedP6Lr2+CReA35SZSlOEb3thgQOtSZVCHqoAYJdC3HzYCHqmTXZZ
oDfdxEnTVSrnPORO7QH66d8FdMIuRO4tIS5z0EGTYGtHMg1JCx+R5/jSqyluH2ma0QfV2NzD1W8d
xfdu5kM5bN1sTd1oUWS08poKyRFos/p5iSjQN3Wem3x+WW/ftO5aCEHOZvmuD8MSyGsPTqK8Q6eg
drreuiFA6fg0l0YF5IJ9jkkqjtAN/Upm8bokWXM6XOOi2wi1hkF4mnnxNnFk3DZIRZZ971A0nUcO
NLb8j+vDMNmVttaQmcgTb0Cqo+z8V9R6x+WK4sCd/DFrhp+sSm+autyIU4ZrSNvTVjxCIYmdtwUP
yZg8NSAXVX19tqBgjrq1T07bn+YUoj9AKSbIHPFqvNGvIYjpILZunAHM6TLMoap+QoPRO7AYG8rU
XlCm87w+j6Z10nJsLwggR865H3KoFYKiZ75B3Vx3Wm/cMAAdxBYMYqA20Khh1ngvsySvgM2hAMvr
mlPL3Nd9nWhncVeRcQSkgYc+cF7QeIXyKp2S8TK2CZSdS5ts3LcZZkrHqYHUkpDOlYsRSFwqNE2j
fs2W23xbH4apeS1QqsBmxBW1H3qANhzK8vMY1BvvnoaApUO8OOiYSAxJwbBMC8hD0+Z5EpBgzep9
dqpjvDyUQvUg8PPDIWb3IKB/sBDiy8p/CYpuYz83zY7m7p4fA5+eEh5KMAN9p5V0npNo2kKQGYKJ
ThboETeYxwwDSILuQ2YHN3UR/SF19bL4NIS3rskw7hyIFtznVJE6itCVl2CnjeLiQaSFc1y3IdNC
a848UDcmcer5YcMg3I2HqhxCkIAasNeuYfk+ailbB3TlCW4qIFjphxm4LD7MkeMccwtnzfUxGFZa
B3TxOW+CmaolIPECpHHjQYo6Pq83btj8dPTWnDWyiHjqhQGSnhOLnZuUVL+Ksr+Ai/LcqS2aTsNC
6PCttIrb1oOAZshtIQ65h/pAG9XNAY4A+waydPwmrWJJrDIQ7aKD1H71ewj1Zlz8nCZIoUD3vmIo
117vyLQcy/c3HWWya2ZXeizMQFAYQvksfbGbstp4ZDXNk+bWzJaE9Fnlh12Rpv3BZV3xLQns6heK
yfot7UTTELTdW3K7G0HlxkI3t8RpweBcwJK7xbNgKAC3Xc2jswhCM3xo/FAJ/8FN0j+x5EeSDh8q
x3vxRxrOGf3kSQUB8frX+qIs19j/Qn5sHXQsVUUEYN8srJugukSycg9x0snT7LsQcbUd98HJBjyI
Q6LwXOZDvGF0hjCp45BzErc2xFvhPWPqv0IUeDpl09z1h5FL+86Osl9154xn1HcBC78+UsPa6ZCU
KgKMHzy0LPTyEuKBdg+cohe5bKsQx2CAOlAOJb3QquI2C6FmLl8gGmb9DFicHUTJ6cYQTLO2xKI3
HpQIB9qdqeuFeILoz8Bn3QZ98TS5/oU2KFZ1o/4OStT7doB/IHO9cCY19yxUJfgwRwZZ9vpJyH3F
LbbO2pajOr9xUMkd2t0kz4xM9K5jQ31aX2xDukgXI3gzU1k296hUmrDYnyBK2IHzMgYgjxcfWLCP
gtvWwXLKohBRL1wWoraiPzDud5d5ahzoOgNQsD4Kg8nq6DjRlnWrHJjUMBb9hTjEuQTg8N+wJpPB
atEmUYlLIFKPeGxZH1GdH4qJ3FSRvfPntQxCBnMOmT2E+87L7EMd583Bym1vn3Xq4Li26eNaVTML
RWfZp5i49C4YhuLU00htdGGYfZ2xjTVjNSXeyIBxwbWV1TXjsRaQtV5fW0P+oCPYcgJihtHOWdgA
zbmId9mlVUKYXIbLLQYQlhuXb/9RO70T4Ym2v0MDra1QdIOOqH104jy7nbvyE6TVBUJT+tES+U1S
TyC7ld7B9bobBkwpkHQXx1cPqo1fCtCJlpvs0waj05nXxMzwFFYyEkLs3bqxrKq4y7lih6boxg/r
M2vqQssEfJIlPYkICae+/k1c9ylS1dPYdPtOV0TLAdKu92qHzyS03WT4Nvh592UslPq5/vMmo9Oc
Enh0cNxCriocRW0dC2B7D2potir+TEan+STEomyHFZYbev3cA/Duv/RV/Ju3RXmI7PZ//rSFrDMM
Q4e80XbmhT00bkiToV/EWu+9cn7eNUU6ys0ieMizWMzC3iriC6hj89ugzba4UA3Wo6PcAECLHHBn
YxvHIuQKV73Z8EeW5fd9P6+dzSVjMB+vYmFkW7/bNP2WEfa63rTpz5fvb/a8KAYDQ5vjzwmvPpEJ
wmoOeFaVs/Me7h/81xzFZR0nJBxL1znGcZw8lEFJz+t/b7IYzWvzKB781K1JCCUnechatz9kJP+9
3vj7+tGu/d/3N3NDxhJ1jknkhMBsqxOv8CKUZKcOlUluj9KbhoCszrvMqvoyKf8yjTnU+/KtzNOQ
jOjAMKXIDKx15eJpM//Q9v0Z6i+/qtI9BADU7dvM/ztSvBlgLXE0B28aEHNuMBwyMEocPQhUHoaa
bl0JGFZIR4kx3tfgRlFu6Hd9eUNbMBNSRI6N3dZgvTosbIboedsFgwtsivOLJvmj5c//w337y7oF
mJrXUuc2qXiA628nBHHm8M0mWAXiJ/x76fItoTnT/Giu3RLutch4SJjY9skrM/uYw0c2psdgQzok
rOqHxI5EScN2Lu9KTx7S1sE9MSqKLDvf9xqhi3yioqdygLp1QhsQFdxFP8S29WkOtt5UTPOjeThR
QxqJZgBmGCeXcy/L4UbIfl9toP0PSVsTJMHkYlK4jWeUYix/pGm9MTGmP9c25QroANRqNg5uLthv
QOVeimqrOtvUtLYjl2TwaxQyEFzMozrbSazftdwqenrX5mmgQ9d42yqwuE0kpEPZnKBW253AY0dv
krjZ9bCILpaT6puwgzJWkTaZoGFAy+e08b6rtP+y7rHvzgya1jy2puABUv1AwqobczwqNuBjHm15
WW/9XX9C65qzTijGawOek5BxUXyqC+GfJ4vJRxdUzBc8YP5Z78Y0iGVp3szP3OT+lFaSAGrZ8ruy
o86h5puHIFPry/c3rY/N0OXF7CCo9TmUaaaFL7ZPN2bI1Ljmri6daJM2DTZkXKudA6nqy+iVv/fN
i5ZET3YLvWYbjXeigmaPK+/UOH3e17bmrXGdFJAN7OGtQeKeo8DuDkwEu24xYTiaw+KcDAoIuZyW
FWUHPrE/paq2yOYX6/vnrEYDHQil+qDw5pRAIhqa2Hc9rb4zHshzOTXJ0U623tIMcUGHQolOJCJ2
ajtkJeBQCb240j2XcbZx8Dc0r1da2JA7doQjyhDnvOzQRem9XzT3M8jV9+Q6FHXsf5s962NvBOi3
DiE52X2wuq67ayKbPXpdunW9YDB+vRphYTEWEU+qkAYt6vMDSe+S0Z43zuSm1jXrr4WaB96nZVjM
6lX0zuceqgi7jF/PNePKnvvBzopwJEUSTpWKzulIx42Zf//5GlOvWX+a9WMdjV0dgorpC4TCHmUX
/y+aqye3zH5krou6VPecNogXGUPF1rDh0gaT0lNPnlDfmnBXEHZZUt1PfRf8VIBgPXXI5jaGZlgT
Pf8cgJ61FYvw+I5U8UvgKdhu7mQ12Ujg3j16UzwK/W20disIElxehUPFs6OVxK+iaO8TkqHYzHnM
VbNFumOIIXppgpWDep4U6EiNuFDy8/Yy2eSEk+FnOZItFzTN1vL9zc7DfRsQfxZUYZtE1oGCQfYA
IsONxwHTCLSdJ2tV3ZEhqcNsitoDRN0mqLq5eIQsZX3qpGJ7nuGxJJob9sSnXWI1eThD46t5yCEA
W1+oXTR7bUrbiVpku2qqyzzMc/vG76EOo6JP635umiPNEYeOk4xWQxk2qPk7gNH6mrMZuj9Z/NTz
LdTI+6vM9QSyGpTd1RXNIdVdDt3RcpwOpjuk/cf1QZja17LHQuYZnny9PBy7QR1lNnW4Vui3pFxN
rWseB7PB3flE8jBTdXNTpX1163eb9Wqm1peFeeMBbmKxoOi7MozBcj8CG5YWF1VBD3IjXrwf8rhe
88C6yh7mRpVhwPvg4PWde6Y4m906efJ73+wvI3s7AsGcHA+ORehU+U+POtaBMLElQWeaHs2He3fR
U4nQeDlV1h2DQu/Jdfp040BmmhzNc2GMwdhDGTYck7I+21WT36Aaq30UUTltzP/7DsYDzXeLwAd7
WecUIav7OwdJ6uhGP7sxOLlj8XF9AUyj0Hy4D4YpsYouD5UnfhdyOjmzuu2sZiPLeH/H4Xoy2aU1
NLpQ9hpGljzhYvmx8vDsyeQpaYf/Rb33Ydco9GzS6YUnxFgXuJlASUUT3C5bP5CNG0ttMCSdj1c2
VjeLaShClJbX7CiLacoOQV5tYbEMs+RrXhB3IvdYNiehhXfIGwAI5rMjQXLij3b8sZJWdg9liK38
yTAYHe8C+e8EVPWlCBvIzR2oVdxHSbCrzohyvShAFSpqc4K8W4A64kHmFbieIndfWsF1YmHFy9kb
ocMcjmn3OyF4em6d7zxtjoEqNkpbDLOjFwQ0KiUQlqwRsIOhPLElmy9LJs7rdmpqXYtIY5njxRN0
qHivJfwUeLV/zoCI3MglDL7MtYgkk6BBYZ3EVjmCT1iNUFCIfwRt/2Pfz2vRSIgm7kUJrZOqeCgm
VOQU8bClCWPwAB3/n5Sz7VdRnYVV4h6tmJ7i1L/ESmCrSZ98KNDuGoJeBSAnmSJtdNKwbOLukDfV
eHC6/rLeuCFa6/h/iwSuzPwhDasaWGTWNY95Pp7YZH0SzrzrXMv1QgB/BrOanJ0klHl9x5h7g2qi
m96bNgBMBvv8pwigj5K684ckLBJf1gco6Kj8lHK33Kp+N83RYrpv9vvAD7wymmQSirw4lQU0ycvK
To6zcsvTPPlb5ZSmcWh+xqJ0EgnEtkMHJFrH3Em8U5vaxc36Qpta1/ysj3KOymKRhCWb7gqZtWc7
892djWteNnXDWHeFJ0IWqaeayduom7dEREw/rm32jjf2kZtTEaYlNBZLQOGO9dS4p/VpMYQfvQAx
85VXKjzfhhHNb0bLuR1JfWr9LbkCw8/rRYe+zCF6VWcizDP2Keraa0HLr/v+fIlKb6wyAlAZBxYU
pOQDv20n986n6p7k1v/Wm38fU0e5ztMLVQLopYlGhMqZvmdld5g9cWDdj3r6ZDX0wEr3KCGvNeHr
eo+mpdDcrKZjU0eVZT0CGXAaiu6OsvoopnIjqzMtxfL9zXwRa7BHxdF8NdbpoYNi5yG17K2nSlPr
mvM2aT0rEBrDA+LSfi2nob2N2mQrpza1rjmvZSlZJSSwHpldPifuGEaSn9dn3bCJ6QUOosRFshiJ
9WgxB8TjvAsuRZZ+ZFY8HkgAiTYho42E1zQKzZOJHETR17EIC9eOnnq/qO7xoFtu5LuGKK0XOkyW
PzhTxUSY+ElzcMrxq1v7v9JGnRzp7aEcpmCs+tuG4gQuV1CMwPHKtDqMhLuvPQjB5kM8z82+/Uwv
csi6SXFHDtajGGY5nGLsBNGJu/voeDGIZQLfOIJjga4McwRjEn5+wIBQDiLFx3VzMjixXufgjMoR
kGuzHrNUXBYn7mLx7Eu5kekarFUvc4ijihV1jUXuqkoebPANHQIr/yrn6Gz7UXrwgSHcF46Y5tEu
7bwet+XYd3zZPoHdKL4Zktm6MCW3BJANDvFPzUMkIZbdd9ZjOTrdgafdeMjqLciSaSW0PTl2A5VY
cWM9zlkMKc3+Ps/am8pu9iV1OlttFPQ0LVQaPM6Bh/et6KkYQB+dTvuitV6CYA/T6KkSG6drT/fU
9/4UQVsd123UECn0CgRCxi7xmth6nKbyZDnZPRgi44Pb9A89LzdinWH29eoDiefigYkhesyy4i4T
3g2L58sEaMD6EAyW4y7dvvHhLvZprwTFZjZLlNzhXerWopU672t96fVN62CmLRpcSgSPTSva0xhB
N61h8Vbr7+u7UO7qnpXDKgkqv0McbCDLV548lZ3z4DaS9qGtmoOKPjg8O0z1fAjUd07lfeCKU+Q/
Ef5hyn540SUBfcO+oWo7Kw0gRdcOZfDIo+lLH0fPlHobiDWTCWgO6PZ9Eo1QBXhM46q/50XQAzsV
97d9GW8dDU2WrO2oOWqMPJHBxx022DgcQoclcp8sr8yd17l0weuTRqrdsArDePTSg9qNO6ehNHrM
x/LOGqy7Oe1CPmYbZwhT89reKhoapXMRRI+zn1+6OD9yVnyzrS0tyHfrNf7P2ZctyY0jW/5KW72z
L8AFIK/darMhGSsZuUqZkl5oWrK47xvIr58T2T0zKVQwOBZmZVUlpQQQizsc8OPnaKbMlVtx5GlB
7Bf4BQO6Ncnjft/jqLUn6MNteYrdjQfFxMkLkzjI1K09zbzjc/+emTZl3O5g6K1ZGG3gCz1GCe5T
M30JhtgNtHGrDIoLehsnMqAwLipXIJTOUYZgZLtUbHOUQDTTiUTfNIa6ltkLA2g/dE8tCvD6yB31
wb3JBOR6hVZUjVHrLPBpTXag8HkeEYmvmNfCBpWLFWKoVqbx0Jg+m6dPmhVCgFFpT7U+vibn58jr
A1jaOZK7gnQam+NgDnwA+Z6GxLwrOuKn47xyXJw34IUVlOsVggFvJJnVmn6XNgAwDV4i2vsQBRhD
AiBDBNFP8FT/uD6UBb8uFy6YJS8JVXrLD5IgOESQBP4yDqFYeWtbWg3JI7F8aPu8hqTIDJqjughx
kUv9ONe+BEKsHExLXUgeaZytgaYKM/3S7A+jGXl1nBvbsGDHEUzVt3kiuYbBIHgwTKPZ9FHktwmr
enKzkGQuNYO1Eo+FdZBLGMIy7pQI3BX+QAD5ShortjthPF1f5KWrtVxRZcwdCgtIF/hmSL7QiBR+
pAR/gd6ycUhlBW4Ijt59XOvFKdP15tiF0K+53vXCXv5b8QTeaASvSOBDO+szVR+M8RnEpIDIFJCY
oZu6ISsdLU3g2VY/hBCA4uhNFMPdTp3VOiKIGmfS8HJ8fRgLFq9KEYQJ+YUaVVVYnsLU3dEElYU6
s2gPHOZahe37Ul8we7lcwcgFAxwKQVBXJCA2bexxFo46nlKyC/XCHnm6saKT4GdfHVvPmvZD6SYH
ykBOld/rdWQ3s+UgzLTVmhxRC09rLGxeu5n2qIz3jWa6ZfG1pWs0l+84+0vfKxl3W/EeSHADAXn5
aaqRUr07f+bAsk1fh3Y5ZntqgMUiep2m9ok3bId3NVw3wrsEhVHn77PWtrd62WHKEvVhQuOzQIPl
a2Z6wKfwoHT1+TGDR9b115S2W5xoNJxdI+c2V9ZUD95X5sIMyLUTfSSadMqxYilKxvl0B+wAnWs3
xfgyseURtbs529Z9YM/xxgo1lzYpqC3Zti1PcS3u4sJwcpxK+KU1KZuUPpH0y/UN+w6xuvRtUnRT
heAgVWZq+WP2PEFklzaNDV4cp5xnN2OljTM/SbdFQXfnyMDQtjWIdSdr5TayYI1ybQYEd4peH88B
faHlNsTlUjviyZqtL2299wqqD8ZupnQu6mSGaFD7vZy+R4Q6NP0etDumbTuj8uvqqRgCeyjeOvOU
RalbTYj9Cwe7Dny7K28z2nmjX5piyeUotA41cDCdQ3mkFwi18QEW4IvFeH7uey1pfISKfJ6jmKvp
NvmMgnCxbYwvFrgeMP1T4OO2gbWn6RfBDXsOfol6G9dgFhnM3TmcOG+iYgZHsH7eIusbd2l1zr//
YfriSWuF0oUcyP1yb1Vp6yRmtMaqttS45CpbM0HlWhwyPzDi+34atmrY3+aF5doQEcWsZEbEfIEC
B9vK+R3t2xNr1y6KS58uebSKRhT0Kwnz0/YFuIj7FNzA181xqWUpSslbVGvyJGZ+FveDbansQPTi
4XrbC0esDLnLrVml5lQxX+t2wuQ2i7hTT6c6+FZrA961le1t/UgeRQQ0LwjF7Bud9Y1AO9plJr/L
suwEjH9gs5EdFRX5sOu9LcyYjMLLctCINlPOfBYnCgyIowykA9POba2fo8kPFtDnmQCfk4GADpwZ
2SZO5wJUiWnTVytbdenzJd8QqG0+NqrG/aQD0ZYSIDlrmaCZvv75C0GvXP8xVgUK1unEfFqNP0WA
WhNRvWo44KowWFntpQFIZlxA3oNR1TJ8BSrq217XTbeNmOZeH8B5Gi64ThnQl0ZJ2dIwNPx60J8z
s3gmKHkAUGvlUrDUvGTIkJYoo5SpBu4alqMo3Z4G+tESa0oyS3MjWbPSIwlrKDq+vhSxG9Xg4jNT
c40m9nLrXMbyWVbIcrON8fEDextMK7R17SZqe43LVSBzltJ6GoDLhISyYptWneB1qFu7Jl3ellwu
BMlUrSmzAXvmLHfTHkBLYIYuyp+myD5Dc+7GivC1d7TLS4yM+O8WrHFTY6OVGb6gNm75c2Ojwur6
5lxaAMl2WdiXRpKhacLYaJOhwyPClN2087nMYRy09UAUK1D9rCr9OR7uaZbvQmONIH5pWiSzjWO1
7Jqp1/22Z+5k9c85uqFBeFOqiMsUxmY89Qy6OZpPhsKwlaI4aV3CbpwayWox2zHpC031q7h31bbf
BLO+1Zt8pfmlZZWstquMqjWqSfWHmW3mRj9EoMq4vmMWZv1vAD4dakudFWm+UTGwsEJ/w8nnKt/M
KIzdXO9i4etl8F6NvGXW6Yrq53V1mGl7XHcKS18vJfbLZATqAxy72CedBxD0k6XOtj5GK++sl1No
XEa7URzilhgm6kN07iU1Iq/Q9Q3kp/ejGW6UTF8Jx5cm6Dy6D0c6MeKqqiidIEcy6Y6IoY2bqoSu
HIdLgzj3+qF1RatURWcR8aegfCwA0Qym5IRHFNeY+0NR3hbhwof93k1b11qm9/MM8x1mTwFRLdQd
mtCtIBS54t0WKkO4DIAzMjFHfaXOPp0mJ46oa0b88E7S13SpwxQIBKnVUxN0O6YHz1B/XolTlxZI
Mu+maYo4NOvZj2gSfwIh16TaQZ7pN+nOw/9L9j3j7Ve3jEn4U2I9i0nZ1axb2VsLqy8j4gI1B7AV
cht+2dabotQPaVC8WCSIbSUsS4f3tx5rMjyOWMgOAcM8+pbG3c5sEXpV7BcQi2u14QvGLmPjOj7N
KeqHMUt9PtpKZ91b1XSPd4CVm85S+9K5PGdAeoGEWvjAyAFNQ8rU79Oq3WuRmu1vcoWypr2iIY2N
tLtA/qDTcW1uBldkUbLiyxe2qQwzVoiSqdVERp+VPP1MhW4UNgPV3W0nqCxgH0RpDe6pdvQ7S2kP
hFm6x2ptjTt96ePV3/2HNfd6pBsVpgYaFSxRdmfKu+uzvrSwkvmCILTMoAwufE0pwVVZM6ec6A+N
9zfF7Fwm/q+zMgGlZyZ8Flr3E1UeOki15J1YCxgXpkYG3iVqXzdgAhQ+WB7OCV3wkEwMl9ebZkfG
3eXEomaVmoPPzMJt4ua+SAN3DG7Sywb64OyYPhw/Q61ZQZX3gx8RvKmimgglIGHfrmz5hbhdRt6x
om87vSKNL4x2G1Fyor1AqmO6j6L6ptw0lxmIVd1gQzaL1k/6LnRERfYhj1U7DOhKqmlpec+//9sM
6Z1QJ6XxdaUMHT00H5UkmjfXV3epcelYrjn0yhNStn7a9z8gThXaJsOr2W2NSzarWAPRQwON18Xw
vVS73Fai4SbQDJfBdlkK1Vy4xtYvUrwEJzUOrG6G6y/WsgCXs9ycSYdupk+ofArCFlbFiaMn0Dtt
9ScaWA8xKX2d59sEQA47U27iwNeQXvh9nSdR5GEzYETWzOMt1XJlj4LNbgXutbDQMt5OpKC0AQyo
8VvSPjCd/qTm8Hh9mS8/03EZZTcjuzYJVJb6QT64lqj2vaG7pG53GoxNI6hHaNbqBBbsWQbc4WkO
p7yZNz5pEr8IjW1PK2co+q9gqHy9PpqliTqfEh/MDa/vTTp26ELl0QmCYPd1Km5zpTLkrjeCqAJM
E18fCWvfCdBJNIoO3txUJyvR/NLXS/acQXOgrkDp7ifUyJ7VKs7254TJbQYto+xEwsrMCJXK7yf6
FBZi3ynj19umXT6ECQQIsjKsfEAb+k0ctaqtwA5WPnzhiJchdvNc1chkIX/SNtE3CHdFNiXik1VG
KyawsC/loioeWFYBidPSh7I9cGrbphcbJoI9Yq7bHLWM4oOvSZGSFYWvI8fhVzRtPUJzY+UGszA/
Mo6vGudz4fFY+ZFpBTavJgh9KN+0YbptdWUMXxqlRl0LvfAzItJNH836LuRDeuPsSyYbQPIayA61
9seqs2MNdVuGz6fYm+vbrEo/W9tHnzDoaoL0TIFX1wjlHpCfatneoCxce1RfyLhxGcjHUwuk4LRD
D5FqZybKA4LtlEVON30ZLM3W06OhvJD2Z12oTpA0OwqCoTLeVbHhgGnBNkmxyVpAkMWhiUYHO1DT
iM360MEf0vPI7cR3/J8SJkDPPWFe9LV07NLOkc541cjnRGM883mj4Ot4bjOYQAXCzRXTXbihyoTE
wTRndFas3AemY1vWwVZXxFY16gOdSye26Jeb/I9MQsxCMtdxV+bIHPbavm8NNwtma2X/LLgHGe9n
TLGlBl2Xw/EjwupLdkhG/m1iwVeTpGs+bmGiZPJfuGazKvsEI+jzN40mD5MC/TgLdpAxDUQSANev
LMllKjuNywjAQVRRznhb+Iq4I8Q48kq1xfi+2XLjRbfEZiweNVYiQzrYeGq+cRrP0/vBDIGuM61E
pIU/hTnSuzQJ2RYsu0n3Vgs6Vj/Ber9WJrKwYjK6J7EC5APDlINAZPjEi+DRKvldQ5sTyPVvSwRy
mRWVg+KsioyQeV1nEaeB9JGThCDbvL6hFwxTRkt2eUyamvWTB/g03lrGUt+0JduPQXXbtVZGDjWG
kmQtp5o3GvxrxahTBpNvFN3KkbQQycigoYT0VQTyHs1TFLbRBblnQ7xWH7XUthRs0DlEkVZhql7T
1PVGmHO6tbBdV2Z+wRBl0M6gtfBY4Bv1QKOGIqb6RxMrDmhwNm1PXiAU/+OmBZYxOknBgkIrmerF
VTChuH70uA4pkkRbe7e4TNsLM5fOVdKDhbSOcezNLLbPhwaQNTyy0zp1tNp0jPw0ai+qluwGne5i
EtrJlNgNTqisnGyyxqW1sJFlHu1I5clEQZ3ut4qyCRLri5E07jBHP2+aRhmTmuuzqGliTV6aH7Na
e2rEvNGGcg00srAZZBhqrJmDFqTK5LWNeUz1vNzEPWoYWEY/Gyi6QRVmRG97y32PLT64RwsssUNP
k9nryDadMh/0httuUuyJ/KCh/nbbdEnX4l4PauTK0tljFZTTtCIkJ/BxZttQLdMbLV+6CJMSNBfT
lM9e2wa1I7Ix27VcT1aCxSXbl8AebAwUxLjd5BlhpXtjlob2FKn9yrPEUuvnbfBhDZBtMs0qN0A8
hefuo5VWFCpk8+Ren/yFm7ZMOwxhI1xZ6lb1zA5lG2UMxghL22lK/V1t1X1SZqckvK1Um8tAtxnM
zAGEUYSXJbx75cwiDy3EiV4jUYFgpp3yRt1dH9XCnMmYN1WZxzzKGgjtKOOPNMyOrTa/3Na05MHC
sSmTOVNUr2zGxi7pqG3nhNyGteEyCZw1TLrGTE31ai3StygIA+utmq/l0xdCEJn/zRy1tJyCTnjh
KJxgMn+qs/jVK80OGjb9ylG14Ftl3FkRz2zuQ656XTAeAWg/tSN1IEa8ElQvNS+ds3mPZ645sFQv
FPoe1GaneMpP4byG+ViaIckXWVPNTWhxMS/rrU9jF2yxAhvdSkK7NtcASQubU8agDXnFU7BecA/y
nQ+o5H42Jr7iKxZmR6Z7q7Qia5LCErDmgt/PkGZGFJiokO5Fsk/PVoL1pV4kj8ToRIEx02FdRv01
TcRTZHSfFVPdXrewpebPa/PB4ZUiNYUZB8ybW35fdXFvo7DU1Ytwf739hTWWSYcVFsRUA2mBh7Th
46BZu2YOvqgG2wd5fduJIGPOIl4qlV7OqpeWVAWEUf0rym6jc+BE+316wOycsamohEfGs8eOWu42
OKdX1nah/IHLaDOSFSGLAwSyKVDCnVlDirkePsW9sq9D7ghW7WNwvg6atqeWelvARCSjThjKnAXI
az0D/CBbvVTIESpU7SYWol9Z9KVNJRl2UqmaVpQCjrUpnseWfCOG8ZVn/KbXKIgC/r4oYabNptL2
qteLwaPduJ/meeUsu7xdoRX3e9P1bLDJmgbVazFDWwgGlndRl3OAfkTkEIF9e90sLs8QkwFpVicA
dKZYhGoC1idIWQu2eGizmFxTVrpYGopk2TVYt9uUFcIDKUxha0aiuCaimw1pqtItWnNYOYMue1gm
s8zRNs7BcVZPXhdR3QaSYrQLkq6V6SxN1LnXD/4JDKfQRIti4eVsTLyIqc0ewvH9me5PX7HCpS4k
G+903kGVqtQ8QqK7fhyOlVBdK2BPty21+vsIrIaU6sSU0TMGYh2taBr2qlEkHm2DNeqipRFIJp0P
cQUhsWD0UDZqHLOmjdxWi60j15s1Meyzbf0dF4to8fdRUEuvdIslmseyXT40DgvIhpuJk5KfqaU4
vN3h0fL6hC1sqL9h1kYe63Gb40ZXDL2tDzxGRbfVrDx7LLUuWTieVVjdThhIHFbzifBacVLFzFe+
fcHoZKo5rTYQvuhYCQJZNLflTY1K577xrNISbkm6tdB1YcVl6BofxkjL8NgE/xF224wl+kuMp9wn
beqbFf+xNFHnrj9YHumaDFUYBvXSftITuwat5rdZZWLltvvO5XxhR8lUbVYNEZZ65NRTi7ucpvsR
eCU1e53KcpM1nRPm6iYnL0NRbxqUrdSmClqIyg5jy0752iVpaYyS6WeoO25rSJF4E1Kgz2DStRyd
xWvBw+IQJdMfVD1qtBjNB9ojET+LHIR9+lMeUmeA+JoZnRqOa8fkhBDGxFj5ZJwLsKobOY+ZKfmF
JjYq8MeNwotyLXsiM4p9wH48HKDKGNDb3L8MbuNTTzhKCkYvV6rpuQCI4i2PovzlJl8g49sm8JdP
EHKB8zSGJyVRvnMrvil8ZzKgrWbRaFQFTpZiNB1t0HdzMXjwCWsn19mhXNjfMp4tgRBJrUM71DOt
8sEg0EfqesB7iXqPgO97r/WxjZrHm1LTTGZ+MzgScwKIBw94ENXODVa6KDtUXFY19W3HpAxuo7pe
9SBbGryuOVO0sOjH2BS71tQ+X1/qpfk62+gHf6NlPNA6KKt4VpTten07l9zDfxrWQUi71OxQ3Lin
JKM31KASSk0Hz+rBbynSJnABuF6jVFlwKVyy+YSgtqEgYe8ZLEi9CjminoxrumRLjcsGLUZRZwh/
vCRuy4NpJvGrjoN/DTOzgMBlMtRNtBlonaps9FpVye+o4INPcct1EOAlDrAP7HNVZ5mNVHPikHAs
QnumXe4pjFkrVrkwQhkMp3TKFBgMu0Dpzb2YyxAKRzfSIzAZC9cCPJkWBYMoXdwaNuiGUOEalwcK
7t/re3jh+JfRcFVpZFyJx8GL1X6j5eSeKCi1zIyj6MUKudfSBJ27/mAmAywwh8Bb71lcZJu8JBlA
a2Lt0F+IK2Q0XN6XWU6GfvQKwgFDtJJkp7U0O/BI3AZjZew8sA8D0Ek2Mq7VI/yi2m6UvG/dyiyC
FS+14EWYZNxlAPWYrusHLyfZXcW7RwB9vVyLoY+g3SWxdbCCuFvpa2m1JVPv294qMzXBE2tGR5RZ
W8mpH3R+6gQzXSE6c2XJlxZFsnqg7iNQX4StN2IMKEP5q0qnfU6t1+ubdmlHSaF9QcMEMqSwipLz
aFs1Ze+MjXIbgT2TYXEdyH6CLkD9hqJP5Z1aFcM+7Qx+W5Aqw+IsC7BTns2Ig4sSvIwiGt25E8nm
ppmRkXGRKAPQHcCXT5qhRzZobudTR+t2zd+e3/AuhAgyHO4cfbCgSwaP6eWPPBe53TC6y4NkzwL6
K9TSn7eN47yxPpicqacqA1XI6OF6Qp22MUbXCIy/bmtcsmdSAupIRyyBlejqJm0K5uiGxlY86sLm
lLnnaDqoSm3hPBiCtjhYSk68th7X4HYLliUD4sZeo7wd0hEB+lblbN7Gc9s4tdl+vz43S+1Llmul
VopX4RimBeYa0KqBBzC84zO5cfdLlgvD6os0wdSXag7BeHXQnVQPlNumXgbF6UUMIjuidR43x8wZ
hspGsclaYdrCusp4uNzoUwVkY72nIx/loXh+cpWgHG+bGBkPZ+h6FIdd3HmJZpJtiyTALs6MNbNd
OGNkNFwRFkTUs9l5tSiKTRwMudPM8b0eBbFTAJ1oNy1nzqxoax0uvBMzmeRuHjTcxjkRXjzwWdsh
BgTzclwmj1FDlR1DbaWbKEXn91wZGjdC8s9tRm1NUmphF8vwOd6XRQXIceepSbdvtOFQN+X9xG8D
XzIZO9dPuZ6dNYe8koJQuuHZfsrNpyZW7xWjunFDSEd1DN52YqgRAjM8/9wh2yq+CsiRfb7JzGWM
GyoU1WpG9bKnZwNxIGUjXPweBJ9NLVi5Zi+tgWTq6mhMFFRCjZcjB6ro3VEY5oOWFLc9qcsItxhk
Ayrp8Jwes1nbJnTMtjogWZvr87Ng7DK0jZjIq2ccWZTSKoa/+lbNfzaFtcbGt9T6+XT9eLpZHbTU
OlzkUTTe/xzbaj6oeb1W4LIQ5MmccBYBU7LZVHgaoLGTVM2PhLfP8ZR8AyHkmn0vjeC86B9GEAF+
rCC5gACvqFGlq4r7SJlu2/ky/KZMdLwVdjiCagA/SptpxWD3Hac/ri/tQggjw29ShjrNyuKj1xU6
tys6GWCQMUq7zdRXzvVpbwzlysvtggnIUJwiAVq2D9rWM6ZtoAjoUmXt9yYLyG1Rkoy/4ZEVDXmP
h+ZcKV8LZp3q2DD+bb7/9VP8d/hWPvw7qGv/9T/49c+ymhqo4HXSL/+1eyvvvudv7f+c/9b//VO/
/51/fSpz/CP/kd/+Btr9T7/u9+77b7/YFDjcpsf+rZme3to+695bxxee/+T/7w//8fbeyqepevvz
j59lX6A+/+ktjMvij//86PDrzz/oOd/6Xx/b/88Pz2P88499WYT/8M7/ev5fT3/7e2/f2w5NUP2f
us4MbkJAQLcgW//HP8a3f/9E+6d51lpmwFIZFj8XgBVl00V//qGq/zQMC1gJRpimaqqu/vGPtuz/
8yMK9DYIKvAigXoWvHv+n+/7bYX+34r9o+jzhzIuuvbPPy4ZpakZcl6LhFE+Rs1AvLzlDt7abSt9
/TAT/+npY8uXNvK55XOPH8x9mNq8qNWReDTpwSWvPLFU30xjsGLxF5+dz+1Ld+CBdxNP05Z44fee
2cOvcXD7b/3n5odxIrGdJnaFAXGHvEYrr4+XkkPnDrEUHwdkkgpFjFFPvDqcwZw3O8z6BRQxWM0e
Z9Cp08KOh7frc7e0KlJEXUBDVw1mdKWEd137wPVb+DnPY5AOWAiszmqs6sTr8CAxKg1AHI/BQG0l
F4frn36R+QxdyImtM5ZQwcsNdtSL8Lt78HO3ut286pqdPqDO5xteOgvwof263t07XlW+XZ67O4ev
H7aZksQB9I4QXbM+99OZ7QakBEcQaxnpcN+nwjaEcDQR7jHyr2FrYcSVrybtUxH3DvjcD0mbPydR
YVcdseuw/iHGtXDs0qlx/jTpyC4rwxzA70k8YSRfpoCcn8ZtRQO5A6t2U2iuWMLCZpGzZDQbaBeU
mPAo+qbPr6RYWcmldqXzOiyUps1auIYANRvR8JdoX66v2dK8nDv8sGShKEXHCD647xGFkdLRutdS
iezMIrsoWTlH35MClzaG5B/CrlR5mc3EM7Q3U8OTRqfaBIyNIj2ZKMm0e86PKWj/eD861qg5EHc7
lgTcpbT/nKfFZkKaLARiZJyIG9HCSef20BfVFnLr97xmdjKWm74fdnmobGJQdybB6JomgJoBtCAE
sZwB5CMWeWKaiX2W2VCh8BsTuTGo1UTNi5heTSXeICl/LNPPbfut6hLXGKK7iRT3vVLaiRjdLuBu
2oO5R6ROCsiy1oN8Nhh2NOw2/Ezv3tXOFHi4BO1azGNPy1NGPR04LVC4KPXXUiW2aOJdEv/Mkxzc
/9zl3LQ79cdsvSazZnda83h9URfcvUxrAdI9IzIBW/TS+TMrPoOdt4lX9st7PcOlpZTcYZIMDSQQ
YUh4wbPzOQdNePQXbdVNwt+MoXPqHtoMNUy7b+0YQl69ihe+wtiEpDvEqbFT8++GNtkJan66qrYh
SbQvUgBreOJB3uEpEOq3kDbu1K8x2S0cFXK6EBobdV812OF4T9hYwzEvUXEE/sUiRPlJ82WeTTtF
IHl95t+fKi5Mj5w+hJmKmSod8TQzeJ0Suo2C1laSbwHR7NlSDlP2RhPu5b1xPzXj3ZDnjsiNQ8i4
p8WdG4ShPaAqPOvJq1IW32rrVx9+TkIQa+CBC6owW62fvoIU2Rni2SlV00mSo6XVNte/6qXhsK4/
pNjgQd46NAvtZhgdykxc3T+FqQ4BpXKnitnpmAk+iueRvgTm7CatCaRra+fdGsxswV3JmU4Apvux
zzHnag8SvlnY3RpT+Xuty6UJlh05Rel8rlDicZU6E1CbGkIaS/+lJF9Ly00qVPeOz3r91E13YfIF
5EBjH24sJbDVfnKayLJj8ydUGdy8S5y+Hg9J/JjkDbhAqVuo3ZqAxdIEnO92H9wqKxOtBgJ68hA0
70O9OyVr2kALDltOilpx0gdVocL+8qMJsp2Cn1Kwm5fmUWO3JKpxWMq8H9UYIm8BHVWvU+7j+Jce
3DNrTaxnKVaUWT/SKh/A/Y690WyLw3DQ9sm9/qA91e68STbFLt5Or+3auYPZvrRXpCixyipc4Si6
SgGUTUB2OxiZw0i0oe1sz+Nt3pZLHpFlRTtQVOp4nXjVlTelf4Ivu+5OLrK7nldCjhHBJImM5ITg
0xuP8xashtvZS0/xLnaqzbgVm87Jt0hsrUBkzleZSzMmJ0Nrq4bc3SAwFlWF+1Z2RdBtGBjfGvZC
hTg1wWxr6bem/KKJ7RAmbpxZpyB9gUYheKYCJ1ZalwKJ3A+1g5vzTq3VTTYY59S0k5l8o4FoNyjU
fQnZ3zHgTlxqx7B7MPP+Xs8/EagCt/n3ltSumYO2voXaJN/EsF+y1UdmV2LaXJ/Y95qzC1tDTswq
Axf5FHDiJX5wsrbxMXlG57ludwiPlb+M3CYP+jOYb/YZKiFNnwMgW+5biAElDsvt9MfKd5xD40vf
IbkzVk1tE8fIMXSuucse8idrOx9SL99re+EByb8JN+0u2Ubu4Ixbdav64z04TWltF49kn+3WCE3P
funSZ0j+qoqCLNcpm3H17OxxTLcD3hZp9YNkt4jTYyfLed66m2cIj6Q4hqMdzw9D+Hx9Bhf8oZzc
7fM4gZ0jHknBoaIpbmR8AfjbVs3Enst57VhfmB4pftX1sjPiJJi9LPw5tF4zrwkmL3lDJruoBGV4
ao54ASLhm/Qu3DMncRWndruNtaNO6KRuuL0+UwtRoUyAMoqIch6oKMRqK7BdA2KMalVV/3y99fe3
+UtbSHJVmmE0gIBijioX8lyscrg9bRSbb5mTesERPEzb+Dt/RrKi86ttuomPSGLsH3Q7PxhHdTts
wkP2wn7yY7ExHLHRjrVvPfJj/YltwRbtrIEBFmZBzg6HKQlKklozblKp3de4AAaBbYy3lHJim8vp
YQL+Gr2ZGtx0oBvA00+CPBjxaGv1DP76XytTfXk3yklicFbnYFlDH9XwZUTaHIh+53rLF+u0z58v
+YG4zBponsIPNG561x36U42TZjhmTyZOmbVjeelZwjivzYfoKJoHVL3l6KVza1t1qG3dPZ0PtN4t
sdsVn21WhrMQhsn8KYAWKXFtGTMOT/aYPdRHayv24S7Gzpo37X33Odld72mpI8lBCKsJRZNhRKxG
Qav10LIbkBjnBZH8g6JCca0/NxyGUPk6hu2pyp+uf/PSGWhIgUvWTwAOjZgdVJc6EJvfRfdIwmys
bXBoPLpL7nDZ3mQnXHu33S7dRqfRu3llJG+hWm2iJOctoD6yHTm1O8NDMssVx/STAg9QfBZfr49y
abPJSeUwn60QhKfoadf5wydILG7yneWQbXcXebgtbdcEod7rqC94QDnDrFoM2uU1egJX/XY8MWfa
DFuQHO36HYg3NulB26UPw9P8OTquzePCvpPTzmmNOL1p0WUePgrtWz2+XZ+1BS8pJ5y7tEKFFgj8
Ue561EfTJtV9Fk4rp+l7QeKliZLsn4ixRgIWR8W0GzezXz23nyE25+a+vi0e8SigrBChLYXPch45
C6M5yAYdhcG4Emf2+BS8WF792TwUe/FXcacABP2TnppTcupWttvCa4OcWo7icSp4h4kr68yJpmRD
5tnuW+BsjLMUS+tkoPITBV9x2EvrL7mHEKppcVKiO0buB/GSguTl+gZ4pzG5tEaSc6gGsDPPbYV7
tt25uf1rtMEfY1t2bf+gNqo97De8myBWgWyiU9j/m7Pr2pEdR7JfJECU1ysplz4ry9eLUFbeUV5f
vydrd4F71aUScNHTM5g2KYkmGIw45rGjDf4wLA2JS0nxB0vd0K692vtIWUJluqZSsbh4ZpEjC6ME
/5GnnXw7pnTaFFvcD2zdrp+0p+5S3ksrd6GlwDHvULdCGbeVggf128EZD/EtbyjfJXuy1bz83rik
LHv8fbCl63T9MNjzdrU8kUqQE0RDUA82+Vnen6qt7sWOdlYvNUZU35pubHM3uo1vRlrer9HmfjTa
wfEy12WBbBlpp8ocdg+7kaG+yh4eMkzzS2ZHNHVCJ2OmHbGGprS1nu/Rx2EpXmA1EFzn7KfvnqUb
RpgXRlVgiCfzVdBR+iomp+E9KPyRVQdPAqSIxM6KmvPv47wQ1ebyFAnhBJZ8OnaLCkP6jT+cSf72
bz993aB/pDRZ1QP6WSLSxAFKC75sS+MuL9WV1P1HmPR1nmb5RZL5ZioGyN0lWOS9vU3YdAOryo7F
NLR16/dvWAgm83Z3LItymeuYjSKAq6glKZt/+91ZKGlyrcp9aKbsFOOqXwfFqpd/++FZKBhlSSPI
JPHD5TnPNoB8/v67C+tk7nHG5TaDbAkmMw/BFA8h7m7XYMr+24/PmmRcCWp4AGGUjaGhUFNGJfem
SPKVA2EpCZn7m4m61AfGNeXN/G4bqxoLzZQJmdc2LSUJsU313gxMqmbwUiDYynpEA3JJCQzYN2mQ
sMmM3JZsoyhYeaOFE3EujBS1USHIHC/Umue2+PKzhJah5EGRifZ5zgrxsZFXD4elh80yi66AmQMc
TaDVQTOyFaIXuTHpZLw21vWakbHJ1bLnq+7ZiOtZTraya1AUulY20NK6mQWBoeNqWKb41Cjb+ulb
0D5x4ePfVs0sAIA5EEftdUk2MmF+kzlZeokEaWWOlg6g77/+R/hKdU3mNZeGncSxWkA8n7rQLsaS
NvCErYhq18j+xGsBT3yUxnYncrhBBIFdyhHcMAPalDpVJcmB0dOxyAUrjdGUE7SNEq7ZpCwEJ2kW
RCaN1CBpYK+HIrpG8QaE8pUNubhlZmFkmPQqFTl+urBLq7GKo2LzW92rD4mbUjf0xD3BCZxZ5SFa
iefX8+2Hc+/7Tf4YbmUq/LpNrk8cT9p4FwsqCiae2qx90vdu/+kBsyADSdIRXqt4QI+1Hik3al1Y
oGxAjpMJhg9VXdhzycmbkMe0I5OdqV+5fkd6h6BJD6MYq+lfjQ7a7sExSg7KlMFwqLESJXQhJL+p
RP0Qdm9cWUl/lkbjWtr7YzS4GNdm3YN+O6olLaa7PPvISMMUIq/M8MLamevFoGfZVrUsjjsiwr+k
eRX6FRjK0gXju6z3x6unqlqGkZiPu5ahNecAcs0SO7QGRlhvcftxLzPurslrLYSX70T1j4dNpEiC
sUStWO86oKM/wubBbwfr9wCzFALm6jFRWg5kiDELld3ayrbc8I3vGtvynHiRbVjVXnsynsxtu5ls
n75G1lpBbmlypL9nXybqxHlLpp0oSTBfU5khrflILqVN33/9jxGrYE9LlKrA9Ni+C/Yj023V9emx
dA3792FbfMQseJidItRaql6HbbDEe+ke7W5btOpbcm+uTM3SM+aSMpBtSEdiKNdnTJbwWN8g8NqT
Pd1P689YaETMtWXMOGm6pIJ6U4ejEo2b2BZEtAIygbZ+wqTuRrEUOlqZ0+60mNu5BK3G5rxG9l9Y
2uIsBMCPJmh4A8RChyAlPHc5yMp88lbmaGGJidfA88cyaK84zrAfEGDcwRks2fItH7PU2dvXxGrp
mjbS0tV0Lj3TjbgDFDmec40GJ4HGFvIpN6fIelG/Xn3MdWn9ENyvcMg/P2fwm+Cq5IHPYblVsczV
GccT8tVFvTQbs2SjB4ew5ArWWx6eB1V6qbRXv6uffp+NJYjEXIKGa/L/bXi/LsB8ef42Qg5uSF/T
oA5uigoY04oF/IgTirZmbIfGZw95j1gcbN8QqRnldkCA8bmLYYJX5YdIuiuHm8m819OeNuRuhJ4T
B/xEF6PdEA+2IMDb28g3qDidgmijGV4rbdNw9OpAOAgcurm6DlhAyHwFCc+0HcFqEer7DIeFrzes
Fm+4uPLx38JrP83dLI0BDy3jRtdfl8jocqexRAbghV246Cxa8EvdGFRmKuPoePw+3D8yOXB1FGcB
CvT1qBoDMDkCJdtq+m0QBnA9b520fS/8ClbnKaBOL8Fqg//nzabMtXLCAebKsMTA/Uaw89xTxrVi
3s9pgjJXykmiXoTDqIDCDx2Z7NRM3k002AJCZkHHmCm7DDe1zc3KsP0cD5W5Xo5uDkngq3haYVf2
yCSGS3fh6hfx2Xf2e8BJaO+Fh+rt98f9vOMAMf57SwtZTMb0uixywqk24ttALpSTNVjSwuEO75+/
f1/OpgC6c/gabvW2bMVWdQhPxkY5Z252EGyT6W7AZDtz0oNxCT+R0Rcrwfcawf+74JU59FhTyhwS
OtMAObScKlVG0RwD2/MuJV+qb64keAvbSpkDkM20kXFrQUX5OledpTDTka3Eq1lgNxT0pQ2wem68
K9lasX9pwmZZS6WLdccVDCiZzjqACmIlM7NbUzj6UUjVkBVzFiYSAJsyLcH3aDeDNexRDXwrT533
3lrtpj6Pt8MhZ2u9/29ixk9TNIsQfloCX9pA+FePX1NI0mvKVs5qyx/vDO1+KhTHzLgl8ZbGZsPG
RjtURsIqVdtEYUgLFX2NrHWhc76rRoJFOzoNrCA1M7uRgAPP+HsIAn+Rfw6Dp+ZHXbKJX9Ip16yu
gVlkPVlw1VwLdgvRTpkjnpWOdAa0wK5ABs2agt7W1cSKStHq0pfYBxW1+milwJXGq0t16kg+p2Fa
M9/cj+NEx7bYFCOQ2PJbIkWbsE8suYSIeIHkjrzW/BgkLRtgvyrCj0dX7Sbu6aBtWiGw+jx2Q6jI
tPhlKKpV4tlMUlutbkWto0H6IXcR5b14GUbikKC8CUhJk5Q4Iny4Q2D9NUFzKl8CKr+DJXx1lhNO
U1Gx6uS5j3ZX4+DIsGP+kQyjleQwre5Ppf8opOcOo1vj5liYMdUajRr5MxEGVjb7PN9CWJhKSUG7
bq9GAGE2lzQtYUIdsVAH/BGavHIAsER6P6lnvUCNxIAneYc6b2bSPDxBRJJlgWInonpsjYcoOGJN
UjIldl03ttxulDpnaRqxzGg82JhBQE6wp0BiZRVbeoHqMXnoQuMMLgVLif5P5TkUDf8OZlOokai6
lgIMeK3oh6h5qpWVaPVz/UiZw8QByK9UCMkiC04UmhAo4pe9k5WHovfZyEMrLLNtb/xbvQhu539/
iH/V6+z9EYIw+XMWH9RspHr//PuJsnBaGrOIb5ConLoCm9qPBhoUomUUdyOkWSBqthJ0l54wS0Nh
yycm7fVMqadTXb1oyaaPXtO1osC37PgPUWnu/yfBixU0I4RA6GZYIxsZ+oK0QscpduCVyFSbuL0V
MBHdiMjKWY8OU76aYy8dmHMINUmjVE5KPD3ch5saN+LrtUFgAvohpl3uKkt1n0dLZuiJXK/CwsrS
XvzqWeDvZakFlR11PsQZa7SDXXWJvJAF9F1n0qah3fWJPkPctTSnsCRPWL2IL5zU/wFKlyUnOQ9G
SL201mBmlgb/9VHMwDC+xGO2Rj1cCtFziDQXIFmB4hKAQs1THzyL1dnvRYpGD9IDlXICqlD6ELVf
v++DhYN6DkUutKRFlQsVmix39XayaqVwgPxbSxMXBm2uudSOVZErYT3uTE9yiaOw1Ok89Zh7pRfs
ZVdyYts/Jo/y3e9fs5CVzlWXSJLKY3jt14lReYRAktdEuC4As+cntRfKARvFNTUp+edrpjJHGmtF
1HSphDCry3sD554AJYdJPOfQr5OmxinNt77fG5DYz/OTiNMKZx2gybSOgUaOIgbOZEJCmvelI/am
rXYZTqEPvfMPAugAudK4HIfv1Zs304mdJvs+r53fR2mBpKDMAcyDNuSyAazqTtfe1aGm9RCwOpNY
OxksD98M2MX5vU7jMmTdeCtlJ638EAyYsekjizNwU6YE6Lhqh7IkrevBKls7g3qWKNwO6VETPR+U
kt9fdeG2NEdDDwOovmaDxp4CoJ9A5VXk8PWu/kP4nKtCTYofFMjRrvcXaetvEUJsvov2rSUDM1yy
NavZhQNzDn4GKNJI9R7Vu7K8K4z9INpGxKLJGYhXJBu/2PzbMM1S1EgNQihmYS1OPrQACG2R4fz+
y0vZ7xzyHBSwKOwFfIEuvGj8Vc+pCS4eN1/SYqMXN1Lj1D6omPq74T+MUmI3QeQWcbfNQbkYouyY
d/UxJGiD6CGD1C0N/fZJEV79GoIMaW3Hvg+7+/RUZI4Kcfokh+CftA3jh1gdaYvc6vfPWFhHczwz
JEUHfxTEaWeKKJr4Dvowv//wAuFCmStM+en/j09piS7qFbg+JttmR47DpczodOy2yIWtEMdw7ipH
AfBP+cQdwzZXpn4hgM8dGQ1Y5ArtNdtr0y+/7i2/3ATt+fePWxq1WZLkN+D6htU1xBnveXFe9SYj
39vsh+03hyVPjRi2k4kLPScSlXgBY/ZL0r9k5BSmTE6CKzr5LedOG3jEP6fly41KfXErG/djvm2j
Y1o+kOBFrkYQqGIWm7TD/0DHxZVAIzMEFoxfad/SPHtN+4qB5ASw6fPQMDHnTE3cunLjABq8ZkEb
E65HRmsRjbWcBV8FJBf4nRbgquZ3tlBSo04Pw/jpC3vD3Ib8hqhoxFikRD4KkaODOB1SddeMnw33
SsUhwrOW3EbTWajryOH9E0j+myApHkxSnYUgOfVKaKsZ3JM10yHNPus8XU9uVKQudbwdK0e649rz
2J/i+HFsbZCxzPhWNV4avueaFXSP4h0CCm46nBmG5hgj6rRmCTLBxgiBTcQGbS5RUODlj+pwmOKd
Atj34ITtSautTDvEg8Ya2bBwqaZ1ByaVz2oU5IO3Eua1IXilUQPl951CaF/ZUXnGII7lvuovU4vL
dXAW89sp31f+RhSOSe4F2b6sTmN1G1WbNN1roWD1WkwHwxliiD64emzHgHya/SmRoE3H7xNlV8of
OW7GabyfIEbdVVZVWlBotYz6IzTsZGKyAi+UQT/qMXkaSf4Sao/Q22K1cIPvV9qP3xf3ArZcmWPR
YikV5QpObbt6W9s4/Fz4lZyGR3ixuMBX242reOraZWChiap8M0r+qLHX4xBP0XRt8zO0j/Cw9FZ/
az+nR80yD8l5cI1duI1f5OfQrVcuawu511wEJezkmDRERmqXgKNRoeo74i6sBxE6nkZIm3BlIBci
0NzpC5rcY2s0Idr6Zm+1Y86U6C03Hv5tluYws6KeVLHUMUud023GY7HNtgOyR9OVWbwzvNGLTmv2
8wtwL2WOMxMKP5gKA88S2WRlnvDYu0B5sesfNZuowACKoITdZ05ua15kRU5m5Tb+xIVDsH7/4IXR
nEPOBllug0nvUDkrn7nSQEINSpur96dr/e2nuHtNh/5Yhl0A76pCxGke7mH6htp6jGYPliD7hCTy
BWmoje3HJKsBscKwo8f2X1TnULGbEzmUDAWvYsCDe2mbmIdpzc5goZWvzGkbFYikYRAOWB+gKJpI
k6OY5spkVailXiVd+/Gun7y4uiUTPcgT7OieBfWdTEBjipuweAhQZRVFfgxzEO30l5TUD5NQMYEb
tCpcReYridTSWTpL0Xyx6cuIAFyXDR1VA0cMVioZCz88Z2xUUyTHMWi1u1EwaTlmFF4/KyWMBcUC
ZU7XiCo5aXndTDvBg4wMuAg1fbtiHgFj3UFai3LU+ZPv6sLHWuV4qbY7p28YWg7hmhIlSlC+LfOJ
dPR/03PFap1qr28Npz7l27Ua0zf6/IcdMad0JCl8y74xlgGQyFhJdtG/cNWNTMx/NrEyfyuVcwSP
Op6cMB4o/VVW4Z8L1Ey1MqJZ+OWLh3FIgAEHa31C82h8L8fjEKN11FNdC2lZ35blQaiPphSycSqc
CGz7Lk2sMZ32E882ohRaunGEMh1TRMntlbdWfAvr86Q4oBrqwUmVj2GENGNNWmNpyczyOlMTRpL5
VzxtdVFCiPivaU8vcCaUOaMk7gaSKAFW+XW5XMkruZXYsVWgQuOj23tFykJXwu3ckoVbn8loLv8b
UAKKhn+HNnDqZAE6y7gDie9FeNYKsrJzF4oKc47JaKSl0Ar+uJPfR/WxLZhq9G5wRyrV0VdB/wth
f042ydshEPt6RDJiICeF7duUP3aIFL8fKksNoLlfb5iHshiqygCqb0V5qO8UiPozvQytAA+pjE9U
o12haHDngre0ymWaJamlx9Cm4UJxbuBHOQbCC2w8sR2hP/D7ay2M7Jx7MoFoloH1OO4MPWaVDp7z
I5lwfUHSGJeb5Pb3pyywtpQ58STo4QetQhETlGq+l53mxE+R29BqozntKVthIi2gG5Q51yQwpKiU
OZ6S74EB2157a0iz0VtDIdIRNqtJykLdac49iQRhGuMEmaT8VB9ho+TJ+DO4SU/ZZ3zMzkj0veEg
euVB35iWcLcyhgvrcy54WMiZVgkFvq6ym73uXJlv0I0FUUhBQiR56RZy6r79+8O+M9QfYvKcl9KJ
MbwqW3yixj/8rmSmdm8MClSS9okO/1Pz2Sw2UEK2YtTalPDGCDVLSz6N4QKzB/gqApcgio7K830w
3EvaVg5ANxkO0KRjZj26qfGkNJ0NbRRBqFBVimCuemzyx0k6TsU51G0F6inEHcHBrpO7uH8dizWo
zULgnWvXyYVUapAiR/+kyQ6hbNqGvsbBXZigOXhfRXPRVCXkjZr8DOtsKL8d4O66Ej+W4vpctE5W
c8WAnOn/xvXBmZzRrimhiY1MyQa+BmCh3gLyFvkA/+41pKut5KUxm8V1qVSCpoquCR5sMmGIxbge
riy0pbA4h/RHsNYaeuk7MlR2bYt2yAbPsAx0EmrLoEcViT1na6pcCxey/+jZiUjU9AK4ocbp0EvM
KXj8CSNryPmlgZplmIM5pqLW4mOy9q0zjmOwhixZeO853n8SOIc5SItLwwZ+GK5pA/nqpruOoZpH
v9B2Pfi2sUqzWJqU79vZH3cUYxpQ/RbhiBluyr36BGa0laOrBaKtLTn1htPOFh0UodHP+j3eLAAI
lTkpYIQ/ey3DFfVK8qF3AQUyB9N+369D3xaC9n9R/ioXJw1PeHgR6Gmg+5LGdKWFs1Bj/q5M/jFe
PRT8plTBb4voAQb08/l4v4aO+s7bfojEc9NjSDwLRgllC3gSlyyIx5pqJH41SMu4Zj4o7aGObnD/
so2iZ0Xp07wGFkjzqWGcS8gI0lor3BGquPGdYEC7KjuY4cswvg6VdTWo0oCgV4fMLkdzor0u2CVB
tFa6rZoBj11MTURJFBYs6cGBLm5NTfPagnharFI4pjpy35y61IFOhRfwEcp9I9RqtXYDG/lNkKGA
l6N4BXXeMJGcIVTvAIdAUurnmlfIayP0jS7+aYRm4Ym09ZDFPUb/6eXtLrA/H/fbkN4GwE2uLM7r
D/30AOnvvLYQTVEOzQhL5+klohfXdff3Xx+///hCAibN2qlKXZpV24WAtkymNZonPX2q+tAO0zcl
/1j1cFuKH7PApDY+3AUqsE7ysnbLKXcKAcCRGF057ZKOT79/ylL+NScNRACWKkOMidihZkqhPY+x
mhCitjlbGa0FOLvyHbH+2GkJ8TUluQI/C1VkgZ85WrTpwNFPLcEmsadqJRU5ZNuQY8Nh9DtC/ePt
5vuV/ni0UIuqpoiwPTblxg7MSxlrKwtsIXH4vof/8ctV2/NBBNl9l/i3sJ6kilrTFIpaK9NyXaY/
LN85BQDAPWkgLV4cQvqBA+iIXpzC2+hOmo7a6HxlpvuPlbPvHfrHh0j6NIbBEIBjqL8MOWo+KpK4
wV+rYH0fdz99yWynZ35V93mEBVZanSO54Qb/fa0MUgXwxx5aHhDLwx1XsZotB5sd8ngOapT0NXFK
fOOan8ZCtP++5PzxlQJsEBPBR0fdN3y0OUQrkm+GAWw1IMd6LD5Ni516XEUjLK2OWYQI2mLSuhr4
AEneSv1IUzmkunAvCDqbQFHLMk6rNHfVkltxNNhlI1qi37E8fkh8a2UJLURAMosfMJLv+zpCBGys
p7fT3eX8bND725VN/Z0g/zCtc/YAj4chM0vEwDL3XTVAQYI8hHJ8lPMn0fwcipElTQ22TchyRbVL
AKfTyadDCjF0OKApW3iBWGYDvViwN2XyoBgDuHUboX/P40sydM9m6NPE1HY+6d767jWpb4FFEEHM
jnq7mToat2u2JN/XiP9+ijzPY0IA+X2/NGE7KD/IAlQCgTfwjcDOjI9OF6AR5XGIPpKB0BwrxAQg
rRkHcJfQPzK3ZaLRNnuNJQVIhLh2dOhpkFJCayaGEzbaFugooWlU5RMbQdJvysHVIAxYyiU1/Vt4
dFJVcNMeFlcNYSRaI6n8fESBsvr38VclwNvJ5GqlKHI0pwCewMFR5mfBmKgGMnGiT//gdGTI8jyP
wlmYS2aLJyn8IQ3B4Y/ztXvGwgqes0fiTB5zWeW4s5OzKt3G1bPk1xaHxmo/xgcefgr8ANNOxju3
lTeRdPl95ywcvHPaSByq0CiIcXXKwkOLvo+KyFTepuauN/41PRFn8zOqhtZgh0J2jXJrsCb6+fmO
7Pb+dgVCpPx8fsxJI5zHdZrKxrCLTR81qEsjrHTul1pyc55IEUyR7vffb37N+2MLSSayBtw0ULHU
aG6n9IjLnz3u/k1iSpmbF1fQ1I6BoUGnrE+pmL8Ow33xb5IkqBP/vU/MoIWrrHy9NamXWL6Ph3ut
cn9fRgtnwNyguC4TMW7SCSI75CRNrWXoF54Ha9F9aZHOonud8X5UJRzbKKGjXBw7k2dccffu+/N9
aAub4CSc1ypLP3+JPCdf8GyEcQDBBDTdVo7vmnRTSfe/D9JCO1me8y94BJNMCDmjVxIJttjLNMwr
KosPHKIjcDJkvB2oHEH3K1Icg3yYlcKyvNhKXXsoyLSSbv28W+Q5LSM2AtLEGq7qovEkFA9Zffv7
1y397myXR2JEzIDg46TyIZc3Yeb9/ruS8R3Ifzi05twLpVfyLC1yQHOw/7jVZi6kDNvEFvYEUrkJ
HZ6DC4x6KvWo+AxeCWVCBVwsBwrwmdbZRe0EV+MNOELTOvSEkE2RrbRWKr8WlZvuI6/oD1WyhQOY
Dq6D6bYG82PWBG4SOWZEOwV/EddGCjwIeVcD5hdeHNttyGAZI4QfnOwa/yPsqPBmxLs6tlqFSvex
REPJMcd9Zt7FEFf5qlRL1aFqYQPEFCZUuok/uHJfwCrVHk49eSpRXcKlp3G1rwoYOeD/oPiobuT4
FMPzGyqGmUFrIYIHHmftsW/2qcE6AV9HK6QIJZUAUj/HKjC9wEiQTXAe2nPu07KFexHl5TbV7Fbm
7lS0rjA5VSx51Z3MLfMmkEVPGSBXRop99zB+6XLn6F+AGEpPjdk7wjt6pOW4T7WLFuTYDsgpmTqN
G8LfdbOjcrEvoc9W7PWvrrKr2E3jbXzuA+AAWW1Y00a/QDmoqs6q9i7iX4NJLIdOL7Rk76qAppDq
Ey5GLru5+lqepZvWjSsbG4LfxYWHrFVTAchnk0QnkZZIVuoXOXYS3KiQVFS2hF/Wbtv6w4A+Okwh
oTQNXA3AtxTQk+yCF+uP6MCE6FfDD+kOKqYDmAiQMa4BGd9kgS31NIMdX/bZ96Zl6k8DtmUi7QPU
3CbVJV9JuQ2AwoP+nKN+kAJaE0x6qx1xryRMv4l1lnvmnlTUzO0eOpPSYdJZ0N301UvSQ/NiP4Y3
Xe3yxhM4NDtpKllVbkWTzQWvv6lHml0Cp2uepsBOQxfKDuFzADIAp1NoTYXVX/Kd+VgZp5iw6xtU
bp7ZytPw0oWMC3Z/VpujAU1kcBukCmvdS3tLzzfEtHTlBLSprNqVYqmPfgjJ7+qojPaUObpJi7cI
rPbJHnFJTbz+YoZUItAQQ4lE6jbG4DQ+g5pnX1nCMQVU2mSwk2qKjTZ4g+kF9UOOFZRsa3z0BfjT
mr/7mdUmFEoZ5r7xaVF8JMV2FGm7jYBut8b8IUH/pkEC+OD7hwHGyvnBUE5ltZn8gFbxDcwdK8OK
oWKf0Thx82IfJlZHaGc8oHikPqJsHz7BIjWo3DGz4vcaiz9gAnjCk42maQ8j4gybhxL/FNzwloWw
KKwOYwUQizVg5agXU6dm4wJMhP8rBBfVAQopzBiJ3ZJYQeBAL1t7TZ8SiNzqsNvF9vOkrwLyH+es
C6mRYDRo8Gi+oX8ecKarDOQy37zVJnvosJ0wCXu1vqtTG8tVgsLTR9FvfMx1Ss2nSd5UFRXbA7++
MMMDwqeOfJS1Nw2u/8AjRxgx/DXZZp9wboxcUWdoESUfV0rneIOpqPxP7Ba1cRuFVTIEZm4FiWrw
jCL30bitExfxyfeM8BMWmqwIPwZorNZQm1BphFZy5EhFS0vstYj1gF2FjiAelfolB/i/tbl6CCQX
SgYQEDJqt8pYBXqMiS7mseoYZCKwhvr2VNZMACEH/wyhEDfxnbq9gvkLYEmpFCmIxJtp2tQd1TvL
IAmr4/0g3UC7URU2RXYjG9BCO9VwPovtLt4kN8F7bDADBUKZKjKigKvuYWCJ1yjbbRxYMt+oCPbp
pkOpdWfIzECHvWISbLRyEHuoOnpjfFQSN9Y+/HLE9XbXATUK/g4qzdUjh4omAkH9lMpWew+fvqpi
ug/0ERQfPVmH9LcjQhHKoNordOwRaMRPbWRkF8PNB//eY/fRPmQA/U6QwLfxXuZJPJjpoSL21LB8
fNBlD3yn+E3fBS5K0J3TyAAiUgQ9Ib8XIdn5pegWP7UAO3GaeYpAu/det8OecfAdim3yGp4KrOzE
M4EIGFjf2HmyVXQ3i92Rn6aYddpL6tMmp5NkTZ4vsfG+Apm8v9X5JRu2kQDZ9U8twa2qSakxnivz
vgMbQN4lF2EPE4I7CMcw/IOJxvTrKYkUdnzKcEGTytcp3ZcqIAZ7zm31Ytx0j+HHKMEdzeMfU8uw
zyHBZvWJZglBScdRZXmDSmyJNS5zqoQJKFiQguStJeoy6+EeNGHvNyZ6pibCi6ja0fVoqDklMgSP
g9ypU0wmXjRtEQU17qaA8bUR4oU0UEnacZ7QLvnUq+iooK0WIZVXtZsJ8vhK5zMt1XAGv6aDqzSR
1bSqBxjBKRutWrQqdBvsWLmttGMTvUfJQxfv1eDWD26DZh/5N37mtiBY6b49tseiuC+To2S4Wbob
pm3R3eG4t6fK6USLmzZr1WMnHLKxZUGAd0WIqM29MjXWZB6rFEouOBPBrR6A5BjyL0N6nsib5D8b
htv5z6P/TNqvFH9PJ67YFnZUdNsxPSe+nen7UH9XwGoot4UEhHTwgZwkFFvLx7tJBpI+086CE9y2
6BBBJg7bShaPPi7jaZFZxLhHy8MJhMpLcADr/mcNZMkAId0WAE3jbvIPiVQewhFicglgW0m+mdqL
KCt4096dhsI1IdTYuSn0NXK3KVNWKP1GUXCOvI0FzATMypna8pZjY+Q5bjrDWy/UG5Tm7AbjjANf
qLekEj1xaFyIaGzqHLgpM2O9obqDyNmYahvefvr4drBkqR6dUtncka5vqA41ilQnrG0RdxUV/hga
5eKd7CcUBq/UF7S9GZ1V5aSL55Qg3uAQ0AUDkioZCyPlUBrCKawFz2jANxjvfNQg0xhnULNXsQ76
lFjCsOECYWGMD4EmbVZ+8CFBGpC66BExYzIsFQr64wRFNpy4ga9YARLvXAU5TegpAdKUp7lD2lP3
P5ydx47bWrRtv4gAc+iSFJWlUuWqDlGROWd+/R0yXuNA17IebsOwj+FTEsnNvdeaa4YBfhSoBfqd
VZl8pZLqqLG+qWowvMq0h5pH5WdOobxHAtzgtLCNrrczubPNgGNWqxyl3iVcs5V9qPlvXgxu38lL
w2TFzMo2j/4AZEYqL5qecpTCRO8elSZaWd172B6tfBvnra1mkhOPD0FsflRZifRRso0ydlMzXsi1
6ZXJc0J4YNSdRLV6iYz+Y7IMlo+wH8tAhkhr4mfL/sYB4NfdKiZtOAqkNzlXmGQHz4Fi2OnI5Xd7
Ba1hGAjLMvO9MORlS+wgSLwE+B1qDPmIHOzkT1S5U43hpuB/lNvaUatwqdf+Qgheiqza9fEiSQ5z
86gI73l4GhJeXhSZdZYxuOHclDaVWB8baz3K5pHRygITHJ7jc8kCTusnOXwJueZ+eNIbYzn5OKUE
javpryEvqRzmCwtdsN4Ltq+U7pxLsLGTZcgP91UOVHEpKsu5OcgC+rbzX0hPxh/IRFolpumUqC8D
CxAtKJ4i5T2vMfzHxETEokj4xZDHLqqTJByN8b0rv1ttE7arLqvXbXsqg6+SbB8/fiiMwNOl9Vy/
C9LPaBjb8LwB9vtS5yf1ObOlZyPcSsa+ZuakKc+CPDiTMthq/W35G3O+l+lYQVZUYVcam7Q/CSgf
ysQpGtUW495Op+FrhkztD1i3j1BIdckdcFNPNkr5NsV3BBXaIZp2P/vsOvaISrWF8XecD3L83Et3
fTvagzC4EbZ2aTCuS4XKMGTrsvaGFrtZjMPd1Dz1fWor7Hl+/50GhxolK+qivgfqM/cN5F+xwIpS
YiLHbL44w+OxnztN8tAW6qKCVZaeS0CewDRGu7Z7HuP7DIvzdCe1kMi34Rjxyp+fRcf+5UPHF55L
RtfSBzEzWbDL5+dZv1PHp0R4K5AzC59FROzLNq1fdOmt0iUKgH0tSV5dvQ3YxZ2nflPlL3zc3OUf
sQ7trlN/miBcZWGwrrhrcivYg0adTrWsx8K2bj+CXnCLWiXGDu8w0VqZ3BUtzLihxlrUhl0GKWmu
8kU1V0fLBH1kEkCaSLhulWRZaGsrO1pKZ4sswSAaeWc4lq1mKQyaIxuDF7FNJmwdw3mMaNxXE+IN
gxfkvQhhmkyLTuq9884+pbzBQ30ocMYmumVVwEeJwt/E34Yd+u73SXyNI/LwnlOF70ZZ2wTxMih/
svg0jPuRHiVunHZUiHnaVTH7+cD9iIkDmzYDtY/cJnYRlK7BzjX537FK16hJdql+lgkIHibZRbFp
ieewVKTUw172X0b1GGHXUazjAWVRdlQ7yZ4kGTO7Y0pGkT5tJKE4TEq3z4RxVQAOy0PoTiiijTh0
pWJGGzoxW28rey6ZkxbNfUkx1TUtCDBgzJx8tmO1GruFIXWUxGSB+NUuGwZbVr8smDG+VC4abSQn
9C2EJhlFkWu2RI0owkL2P6bxV8xhkslfsrS2JMpLdY+b50GhZ1FxZ2K8vGkbOKTl6NRl4ZjqcrBi
b2hbR5JGJ063eG6hl544SpDO6C+VEnp9Jbqz/60DAqSUqYXKG1U+69UmL547I1zN9CIi+ErdFMfh
LBpvR7KHDqUfLntaiL5l0ixbTlTKi0xvH0wjJKZH5UWUnYpudm6HlZxWnp62C5Gqcd+0CC8VaWGC
N8Qto0VqhTlcguRaIWf7FD2FPc5D1ibp9trESzOM1MvEjj9Zw8HKVm2DgXMc3KVNwFU9Y55IAgR9
fqx4tHqJ0u+i2UfnD4u8EXa00QGTBGMtjLkTVOZiZBoHS5WGU/ESYXIrVX3tOEczYA5B1Sk5p5wU
ubNo3W1S406YZJcpkN/cqVWy1o32VR0Kl8wVALwEZV/jWN1OmUaaqq+pXFIclVOLp5nhhMNx7DGm
5zjs6JGNvKLP6u+aItsa3APZUhZCjOZGHx0RdeI83o9ZuEzrgI+XNkStr9Rq3sxUuIV2RxTunarl
S6FSSLPqNkmu0u7Q59bbnioESRZU5cqZw9GtMnM96lgcZxRHzETUmjZHjl2oAAK7bXzmRCoiIILo
Kv4qjSSnFZq7zqTyqfR9ZOQo7MOVNXOfOskxe9NpQNuC3KTbhKNEMRJLMFGrFL/KfKNK+WJshc0Q
+c/jEL4aw+A2feqoSUeGUGprnOhSYdikmK4DRAfqxG4E8xdPhjRInQZ3uKTsj4VSQuVt+XalM3fs
H4NvK8qIY534bAnV60BxQKgaeMxstxmb0WujUKZGmS1JwwIXk5VxtgfonsOiZkSzLRPBDiv8LISX
lL9R+paF+yazQ1Xp0m+f2yLapGn/plibcVqn0osgKAtN2FjjopJTd9IVdpanxk82Vmc4Q/gVA2e0
mUn0l+VmqbUqsJ4wjoZCWzhjnquaCzlRaD9zx0qwnAjEVU8/nQWwuCzdGyO8x4fqMLHVKEOz6rTe
DWVMrjR5NSu5HUDMqAj+JGOoYq1o2Y8ZUBTPxvK8DWgiKFiRMKX2k/Gl6/SXoMGhHats/0GrJMdI
232mhnckOrqm/ppXS7M8b4XVCmu+ZdeAGDWT8ZhhmohQf68ER56WHcxsINyNpqaPVwLPp3+SykON
BlUU3wt8WYR4LGiKz0O6byOCBzBiTohQqpAjrweFFcQUh4KBy60Rx/fDrpap62Rz1fvsGVOyyHlq
5fyUF9Rmzexpw0Nqyoug+Grz+YFa7EHEJbQZLWeEG6sL3EaPWD7Y4YZoi73k5ePatzr8NEZHG9aZ
AU3O2PV+zxZoObL8VlnJorN6h4hWJ0cAHPqjbY6/RgilEvRK6IOvRlZ2PVhaSHijRSRXKwubCsXO
XJ+j4SKvEcKFnuuPMdVBJFpHf5gdydrH2U7yta1Y0D23PxXdly+0bq+nztzS0IwqR37kSoaClPNN
xUssF5026Xfl2VoDoNHyTzWYatIWq1RJXT9R3KIaHIzBVlEr252mHY3wObQmW5OEfTOrTlkeKsjB
imfkhwDfZ4Bbi1o0etbU05y+MbEdpvui1O1QS+VdXCZuLGmbYVAfpl45+DS9SZHeYQWOGKy1k3N1
P0vvtZ/8Kf7bJNgribzW9f5Vw5ZB7pi9CkNgj6xIqaROK++q2IJVFEEePm8avLJd6cWq4Glaf+oh
bvPJwKVo4DLqW8PfFyEdXLyQ2mknD7UjSqmjVeJGlYF7ClpyUci9ETmeuut1c6GXHBLjZNez4UoD
jX6CzcWos/cPR60udg2orAE+Mx/FeFr39DuKJUDoqxyx1U4pUIKVUj3mTUmkXrETZR/sRdqYSnUQ
VR0/51mgSjIONbdoCH4s2i4pSZyOQ6UMT4GJG+y8HkFIFCq3ME/3jQ+mCA4hJBuDMa2Yd1iS0DT4
TBry96F8yjkJpok+QdYWSfEZE2k5lFtR2qXsh3N6zv2kQYc+Z2xH5o0qVMosvC/DFwXLlrg1HZGw
L3jZdmZ8KMWh7UFm9Y9GqhcmVaCQUrFozF0tTGuEXTOui0ZwO1NZ611uG4pqG83vSOdFYQohGKum
gXjTuVh25S7FIaEU3mQZEuc5/y/pHa08MJV0JABRQpyW7H+OkiEWFCJvVn+sUHZMYZemaK1gnZcy
wt1ydiwVHxrsdzqtWIoFGPVJ9SP2YDrW/ivBObdDlzl2+9Avl4FO/0xB30mJxyDRkaP0dwToUo3n
KOPgbu6lsnUGtX0AL0/rY6WD3Ac/pgH6LOIjkcubSMtXYf8jSyAwYbYw0l9hXsYWepgyWytFtQlF
Y4UvzlE3dt1ATUOOKy/9WW9qcpTl6zbPnI5uRR6QBg/zfh4XufWeS6AVInh2qeP2BJ4YBU8dKZ9a
/l7G4UpHytPHPnLVydWGl4JtzhqjFyF79eOSXfeuN9VVFseMGiLqsO8ae5qefbh/FfSFDNoqJPuE
ck2OXxppq8GB0d41cS9HNNksMqsqFnGo22rTH+b5N/JLp1Et1ycUaCxVV2KLLmKvB9yzwmAnDhzE
+cDuLaC+JLtTLTe5BCjVD4uKbS7K0nVIgZZC4ssaAAidOV4/upmkUL5o/I7tXCXuMiS0RW96afPS
zeRNju9Zi1Wufywjpvr5kcxit4geLFMHVgptEXSzauOd2YvIaCjoRZIwxH7dqgnUC3pu2nmrTZxe
Ys34eC6qorhOSMOM1W9/9leWuTTbGlCbb2jAVh3BPq2Ywi4iOxNgoGoBD7Rto/ubKpw2LXBlZMpe
q6bbuGL6gyY4SzSvHDsQcpZy2CyKYnQEQyJCe+DMyN0R5btq1vZAYOWoMqcxo9WYqatOf9KazK3n
wG0FNoKydcdBPYgVsxP1Q5jZdITOJU1mSSnsNeJ5mDTsBsjAObhbo1R2qMhPcpM+6MGXCfjaW5FX
QBsROFlrWGZmkLtaTsFn/tbGe9u8xuG5f0nfciVa5AWGFJpmh3xO2xj3WRa7YjOstXbYJI25zyj1
RVzGwBK2FbaAST7QQsX7UoSy5I/L1jL2Kb4ZsrAWOnNT+IpbMQuD7uMaI4a49K+9XDBTAArPgn4/
5zhABOGybds3cRoBrpOnULQWikWToZb6Qmvr99ZQOJy70pVALLJ4fM77kCbv3AsafbTK1JnWEqep
TEa6J5JoJBPfFj/2c7Bryj5YDtn7IOfLQW68SSMjMlkEQhLakhB6Kb1YKSGs1jfFhHq3lDdxQfb8
4LTSKe93Rf7Wj29q8zHUuHAEr9KMqSCwi442y89kT7Dyt1jitki2BnILvBHr+SL0F3D0cwZ6yWHU
JKc0P0rxLWKAW6upm7Qp2sAKDPVLmNYRQweZp2cOW3/cWFDP1FUjR7QsqmP05U+XDouClwtPwU69
t5JtD9o3I3h+TNTnHkxcsl7V3iK5Fp+EMP8ogtExdQlMMlxNKTMrcZReCHRe9FX9EIni44hDlRwJ
d1pzJ1F95nq0iFq0DONBkIadVrTLXD/5807KTM9P5O9w2KX9PmP0VVXd3hLNxhnkQndVrb4LSJxl
IvpkzBpF4/ybZaFhN9JzOfrfSd7x4vWy09eT63MsWAAQiMrHrDiUQNlWIm+o07gNldfQGBkJmXXp
Q9onq0BvD0UIMk296RKCCnbOFu0/hkKKBPJOZ8cNlWYhtFAhtJq5Q81ErEl5oZhgaDW4tzp4QV2s
ZPk0Mzq0Ss+kTu8tsbKHLoHUND5pQbKL+/zDRE8/Jp0XWvJ64vfzfxPt6Sn+vK74vQ1RDfC7KNDh
s410hHzaer0teSZtlGtO37WO7hfPM5Tl1Ag+w1hbCz0VIFtaJyaeFSB2AenH8oh5R/Qxlobr41qg
yJg7lKD/Otg3IAhOJW4SYAezxbcM6VQ2eaNSP2AXtuoUsERGiTQtnlxO92OzYaC+xm7gPI20zIlp
zLjzww4qX41TU/YOjU4ffyPzNZg+c0ahTSN5rVYusxnOKd2XGnwU0qnCetvqFxP3sh72FsMgtfVd
BRmQKXgG/7ycfxSGbNY84W9teBr7lcBXJzPBzvnzVHdgPqQA7zPNcBRpdnMqTwIgGNVl+S5rv/v0
I+qqlUJmYYsqi6mvCcbW0yxHxklJD3n4EXBUEDpih/pXrU0U4R3jpuxBCnxXGKhSRz967A3mcWUu
rLI5PITGuivXoNcFU5uhXTeIl4LhWAsUraL5IkR4wgbruVzFsrHsBICHoHXzyljozB+l+GvAcs8a
H0aW6oixQKK+TOpJTbujKfcrhDBummFlEPGCKww3ovhZ5iSzz1WnEXcLKYllWyhVe2akKwWK181r
kUpASDf9sO0H0RPHekM65pKtUejOQcz9r87eVzTlapYeA5oWjq9YI0J2irpHegiVrjz6MhNSlGL1
S+nP/aKaI6MTre0856u8N9k+RSKc5hNOrZJj1fFiJLCRHXtXtMmJ4M/d0CQ7U59XYcQ67vtVO2yF
mt5Ui/aZrqyljmQe9sh4pIufq2WnassZ81aig1XlW2B8pTwlE6XcZyN9olsKGEBIyi5Jdi1kiKGj
1zxCo9D1k9YdKuoAORiPAhMagclfMn/FzYs1vaT+Dyc6DMGD2q+6EKHyUWOCZ/lrPdnlOMJCNK0l
mifpDtKAVDO/q+5M4c6EU2aJa6HdjMMpqfdBeVDTvRTuI2kvTl88JlesH5oucgsr8KYovg+L9zyY
drMYY0OBtMCa4rehFAmQ/NKn10pJbfiTd4UGUlJli5RpJagfCKB+X9UGorCHyFyX4UasmPrS6XqD
SdBN+KDXOGwwpayS+3IU7POUYEY9htk1RfPjAJTTKRvWrW8RtRDcq/F9CWhtVU+loZ+6Tr4PpOwY
qCtxWJX8k7ZXuIu662e/2PfTQO468SuZis8mf42F08xUxjKS3Ygbbxapy5DtxEJBJpT71Dw/VbKb
lYOA7z+0ie4pSb5LMkPnAERzOyT0dXW9lgyBNxiKQJX1m1CCyDIbmzk4nU9HPZMYY+dIk2Lroyu6
46jW1MnN+1h/WdVraWgewZReYDE5q5518yG3csZ5n02YnebAWjXnAivN3XJut00WEgFsbiSaKFX9
KdgJSWFuN4ZITZxZm0Y8mNahj9HIDdQkIk7QYYkxifIo5q1j5Jo3+NUqiF8skj+CeKWWH0YDR0tT
NglsZKHIPjn+mfIwv1cj8qwdcVnlOF/tY/FBNu/0XyPx9HfdZAQSOOxyBvgSnaWQrqVqVRXbTJxc
IhGmAVCdItipqxKQaptzCWN8p/k/cqy+J+l9Q2cnH0VMxJ6pTHrZU8VPBWqDSA+P2k+X551c+oxN
OK1fOIjjp9mC68MpE8T32mDXzVdldE6ZrmRrlU4fkuEKv6HqZcKxTVbtCcdN2aQCd+ZfCZILsaeN
ox85PQSQwxSOghOXHglW/CP5aHKPySmHqMQqnJHXcnY9TUuTpds4sGUDYw9Plp0txUt7WI/oFhl4
/M4+SOpCGFaJpizVPGazxqnD7tSF/lkpsh20jv/QA7KU1nOGZUFJsv2Cimoud03BH6HDArrtkC+K
xZYxKDUs9WZCKKYOgPciJN6cnuftgJjNe/PhJ1s53UDK1pIdyFrHeE/2t9Mzge4HUzl1cKKwZigM
N4y23fCUYmWfLFLUXrFTSveCeDc2FHIYUp+CYtOVdBlgpY6UILbA1Cx66YW1kXxyePPRlduQBbUZ
y+/gbB0GcgK3yfFDsmqfTKxnxVdagkQ/tcNJo9/uF1KHsIfrlZ9GegEqc5FawPLYXpNi1ZY7Sgsf
lkTiwKWOjuN70S/nJ7NcqMZjqjkRPe9vg6vmLVMJ6Rrd7fz3/yHZq2HQ1N0A3W3a9I/JlhEK5Il0
qz+E9+ZW/KR11w/WDXndtc86c4b/81kxtRR1Cp9lNrQCWyG/Qf69Ski8YISKUSQW2sQPHjbRwdz0
d/Bl+s/yZbpjXX30J0r4SrSl738z+a7eswulQD4akcw0F8zHidczsabZplmGLmM2O9yamDHekLv9
kbz8jTB4QRgNskoZW4YZ20IgaUylI2H3lHRm0IT2tEG3kjqQwlT2MuvH9MeHagKEBDgJ4bokQEiw
WXmJVPvGdZ8pkH/5OpeWujhZaWl8vu5pWSxa7/XIdMY5/2Is4h5E+3RLanZloVz6uvbJoJtJwfMU
s0OoLhvjlrLl2qMzz9Tc/yxBc9apG7MMl729CGGiXoPKb8+uMKxI9+zWkN4IBLl2ry5ppEptJr6M
n0hPho6BO7BiHiI/tqvyVuDEFaWyYp6pv/+5lkgMWqGPhGFr+McRslNXSEsBPwVCFW1Txjaoh28o
cXyMxNkAlQJ50/1WiwGu4AgrpNDurbOvsRwd1UB4qHxg07oEXit3anaDK3zFV0UxL/YX+qNZDANo
ujHfUGqxTGUyJvuo+cmrxUaafXqPCWfY3fXawwBjBltjmj9G2lNkmyXMO7QJlXovWQtRat1/r+Sr
3+piJ+LJFIBOFkrDPybhm7PGGy68R/1O0vLs3AnOS+C0y3Bj3frIv5O/lUsf2Ypk86YRUdQxm6UI
8LDWRlo+uoYNTXSd7s4mr7yxy7Ooqnltf2mzrJN5hBfkUUks/n3hV9f/xdY1FHVh1DPf4rl34WAt
Z2QAgX1H2oFTeKVzY+O6xnS+dJA1hkRSBUsft1tId3a5fpedIyMkO/R+evvrRbURHZAhsjkAfn1a
7rdx4y6fV9VfdqhLR1mjVpNqiOppqzIYzNJsRR7LDb75tTVz6R9bIQzP5y48+2gy8LaHs2/+G7mM
hxZmbXyQXYZNdrc11slL/5bdsAG+9sAubWVDixY56CeEmAs4v27Dfps5X7pd2ofWWd1anVekYcr/
spONZMHQJgPXFBVdpBIvOVGhpuRuPUI3KnraKbVYa4mwq6Z41QXmlwZfVjWSbervGJeVxqKWVwaQ
afOt0xdHZAbKTDIaSd+lnEYibIhsGA+BRSUl9vgBvs9UU1Y+3AW1vKiqCMu9gs5FulETXBFTGReb
oyHHzLgHOB1l/qYzNR0UiO1TkLzJnfwZlVr9Zxz177fq2k586TI7JVqmpxXLrnexDXD6FT3aNnab
ZXTCYGEjH/0jXu1uvK8ap9gKnrUrbqyPK1JN5dI2VsnVLpfUCNtVJEkYO+6bfbSp8CwZV/AJ3Z9+
lS1V2+T91l9aAm6n7dmvAiPJZbqEXf1/fO8uCrBex9UHW/lxO5m9oxht6LQzE6V/394/1/K3t/pi
09JQJUqKxpunGRMgyD2kalF97CARVDG4gwpqHN/N8RsD15ws7/wzDD+ZUnJ8gMOd6S8dQ5XxxQfv
VJtPUz+Y8SatLOgtjNJ08GVBJ2sqWvQIFiVgOf1OML4UvMX03i1YvHnxpPn4AHTMxNpPFWJMyEgq
LV7bCJ7SzhI/o/gUmUht7oT51PWcKeExMl4IzYWg8lNlw9Hyt4p6qBj6y5JuaxHqVf/dB8eV4u5e
N6pNaZh2EjF6SVfSFH4n6QdJZbjMLzOFgdh0w0L1inRcMS4qSj3StTbucCOtYJOAb0BtTd04ExdR
86NOwmIKl0P4lM/ZsqS5UoXRtYLwRkl0ZXO+9NdlklwIA6Kw7VjtA381yLcOtfMq+8v6uLS8lYtA
DYWMzELNhrDHuTbaPFj3rbZF+/vfa1C59uUvCkcV64VmqBEjB/6LCDUC9nmREyQtzzhB6J7Vjaum
qz3VZIY3DV5fxh6EQxzR1mGytsqV2C61dFqIMowwzIDTojrGmvqiDOW9JYKqpvrJzKmlhR+T2Fup
yRzdEF4t4Ev61Z3BsMNvb3mVX7kW+fz3/ykcmdWhsR97sjHD5TnjQWnNGy3CtZ98UVcZgRSpSmYM
jFz3Wf+YwZv+9/2/Uk7LFxuMbinFkBv6sE1gUmdYjRd+iOUGfpW56P77I6TzdvKXZSRfbDMiU3WL
GzNsRTJvY7QRuoixYr1RY9XV4TPF0DL0WmOidHavu7G5XetdL12NGcIN+ZxImBLYmv1aEU3nr/21
sfgyKSfijbW+tUdfKyX0iyOxb5oiqUM+6fmc7PzJIOUUul9vgZN4LOsbd/H8w/5yEy/tjmvy+5Is
4yWHn2HM30j3V3o93gAQrt6si/UVNUNXV9J5+1pUHyUePRWpRdEyXw2e6qm7+OQv4uW/l8O1C7lY
cbQneCaVfNTATlkylGiVwpaGG2rAPyYGf7tP/2uxzVkmdoRxAeY6KlXdOfQrtz/+f6x4rl3CxWbf
CHLepCOOBolNHf7+KVHqj3Zrf72dw6JvSX2vqIsV7ezf8J/tJNGDRugbLqXAWMpcYizF9js6/EJp
jEvPS031kXi3jSGuLYNLs059aAp/ON+852eNpXzEZuj+64XdFpemW3LvKwWkdrHhZ51pWaqfcfOm
2ktxlzZgAlZPQ/FkiLVXmbd60Wsr4dKWU40FjHhTZdziqnP2j6QZw0HdgWVwa4u5snlqFy9+3Ae6
GJks5dLtnNd3uAt7AnnXlTs7DzAO3HB/09L0ygFw6YqZ1ZFhiQXtCsGHLmNeJ3WL5Wh/wUp1ZTfx
bjk+X7uki41A1oJaGGSZEZbSraxoXnXVcTzrxGDZ/J/ef+3i/U9kcQpNKR+3cOf16szRsWX9hoPi
tbV18fJ3YhwqAsys7VCVXqK+JtppUhvXyIKVCCfEH/1b9d61+3SxBcSpOuhjghcNxxZpKk/g38hx
Qifj9Xyp1r4y4hz/ghDspnPQlVP00umS+WDfTY3Euzk5ohOBL/QAKh8PN5O9rwAplx6XuloUgQn7
YvtMBc/gA5D9axiZ2hHLd+6McU17EhBz5RC1kptmNFf20kvPS90P/Fo69+FRskqm2PH1Z6nqFv9e
a1femkujS9kS/QLuCr5m+pbJ76TcOIyvbZSXXpblFGvMHXkYSAY8wZ69/DHExlBd1xjLac64zBe3
3HqurDT1fG3/OQUwPatkHHG5BvlNNyvYV3czQ2ABnd6/b9K1J3D5yuuJGTBxPt+k15k5uTKdBWT3
//7h157AxduuaFOlBA3ub3EqRVDSVbeADf7vn/2nSP3LWf/H/PM/tybQUJF25v+zU8p3pVttm1Xp
+kt10SyLJ0ym14M3b6QTGiAcybPjLYj42tF8aVhv6kSlTxOXpXD8KytllXqFcw8g7TRs/tA2HGg4
W//+1gea54fxl0u99LBX20GzEmsYt2KDmE6a3Bjy8Rjs4gC+YfSTGsRiiwgqmWW0KZ1n3i1QC+gK
RBFE1cHDnBaHMXm3kJVpDUYDMUbtUUPrrXt58zZCoQgHYTPLNYPivSpggF5nd8gnFsmUwqdBaiMZ
C5M4Wencu6vEtQzn3OIcMcIhaTtHyQvC9eCnJLKD5d+2Q3KR9tY66ge74At14S5UYHjo0D9naLDG
x9zhSi/eCRBtpoTgCFgAAXzSECuoCVeBXghX7dlUtYfN3uzSYFqLfr7u4JvMAvKQJwsWaWZ9FwVp
fuIuByhT4hfff5z6xu5mOkH94KsRZoOf/15tV1bypfVmGAdilNBob0v/sUXvJdw4SuRry1i5OEsM
PYf41AX4m9VfCiTbtD7NMux5I7vvMnDztNqoTeT2U4AI2rADlfHwBCmuCaJHBT9C81xIc3+Nk5G+
NzpTKzXz2qLd1mK4NKdokSr5Uc2+EkSCzdB69HuLc0BGrq2aZpeY7+KZbjl+ky/XZxDOkdvVdIBB
s5PEHfogo9hV2S95Yk6pHAhjrBBPMwyTYWZZyJCrxl93cGRa46sVcXcUklXKYx67YtVYAUSvDPX8
r6RbTqsLtokuw6/JPjREV00/5OB9pP5XiA4ZRrh70ZkpNRxafVynGuzouyLT1mroqbO5CqtDWKzz
UX3rE2WFpRMsrgyBONHJB3Po0ERALJeK5jFXexc/S69HluXnb4aymMut3L8YmuwWcPSMcmtNvt1N
hheRJ9LtxipcC2eWL+LEZFor+cZSU0gpmHyksxcLj4Ul3GUdue3M50PiKwcJPT+GEyPsLV1x1UWp
YT3hBSitpAH9xRAsOvN91GHa1gj+z8KXavRSc3JzUionJV6ljQCltXpIEPr4k7bKSobspeKURMN1
KL+U+qNP9nKyZ6aGKNmPsQr5VDJpMaLEVM1fK/xSMX0vz/RosI8cHboFAz+FMOSLiK+qZWuUrqkZ
P6VCAo45LsRYtfNeXCOqdf1cWaRGvpBA8XocA/KO013PYOBAywpw4+1Hbyj8+3iWMZol9y8lEhgR
Tt8Iz1Y1O+pYrCzxWOGrEsTuSA03Cg/hlLriLHlp+xSo9y1j+HqCk6z+5uW0nkUIyHrvFFhzK3Hu
ZR1KT8i0I4z2OdEWcaM/dgbkJoEHI74JfrTxETGdVdK1hjg3/Y2LfSOd/Pp7EKel2OCPYog36kbt
6v56rij/c5Tg+idJ9PADTvZwKYWvef7yy58QH9IwFJZDryCjIIfNzOwS/NKADq3O2WKyztlV0iYn
jS0TN23oO3LCc8RnIvclgHlcImSWg3USqhLSGfjA/C4pd7WBDl4ulnPWo+JnHtcc2noTD6o3BOki
qwFfe1hFMmI9w8GL9H8YO7MlxbFs2/7KsXpXHbVb0rVT9QBCIBrHHfD2Rebu4aG+7/X1d0BmVUTm
PVF5zapIBAQOQtrae605x9xV+m6uSFhjYpGUG2hZWykAnWsDzRbEaLYsz3JzOXXdUm84CKjgmiPO
DgNlSuSmWe+S6uXbqhOGiHC6VxDCG132V+X0aKCU6bP3Qv3wUQUHyOV6jrqTMp511uZhdT+g40kG
fBaSRXgQ3oTCcJMmP86lsQ8iwtHRdhLJvggUe9nn5qIvQViStVYr0lLgTZwGuBpNfJdPL0VjEd3j
eynxSnrUMIgZbjiIY4jgWSaIaUi0M6jXwXpRFFo+I4SrQnMF4nkZbW8aPRVI34uazDk3rrCml5sO
zyZcb8e03+wZswm9k6G0HFvUkE7qfZGUpLMO2sFCPdphatCnY599THmAq2eTVZ9jsZ/qp1C2lpWq
uYV113WQtYIV8l0cS8qzLDG88uWbSaI6Lp70SHKSjC8uR9+ltl8XZXQhVJRs3uYUd+hopEfNaE5T
T65jbDr6YOGAp2cQ3cfy3dCgoZLmTQ+8Yoh6L5ZGoD3Fsk7QHNleVtzbdbXqrXA7wnLT7/QRDxau
X0uR1lcbjZikhVJfokzjP/k6CblyxihT11rbOYWcbRW/cQ3xVsrnEr9WRx8N6JEsb9IuW4Um3mWh
L2dR00hg1CoQs4vvbe+7WZNAbeEU5rAd9epkGzRtyS0KUNXJWeH2RoRP+M1QEkfU332gpVJh36Xq
t6qE3FOiQSP1NxwXRWgv4pQR2ey8mSI7JsSlUj1chYx989qm2V0tf5nTKeHUkDAaStLBjttDqWBP
G1eZ/iLkwan698Y65t1GLsVdlvder5arQh5BPEAkjzaMx/YIMkfGZW9uzIrfIDFowX/KA9r04Xtf
VzsIfLAyPkR+wOGFiF1bysl9W3xK1WEo4Q0zrMzFyqABLvvpRWZ8S8Jn7P8rVSLuHlddFl7s4F1u
tiJgBqPwZhclQM7WF5t6aFycgCuRfDdRcwmQU1bx1Dc7AzVVaYnXOUEUGsWrMHsLw9rlr2+6+pKJ
67BncvQiAU00r5S2ZK5BC5oci1lUEn9vmxMZSKsh7hdt6RryQ15yPVHxtXz1GjVLTM4Vp9SQ4zBt
7aUMv0SFVNyxM8QlSddW/mXmm7rHoYz6f04/VIkcVy4JGnDGOSPCLEI2ltJf6XdqszftHKIDJluB
w83vLrNMtiCKYXxAMdabdEClZdjn3tw1CNuxwZURbseNVo6uqMWhQ/luNi9SmiDAQPqYI5nNgSWN
gDFEtJ+D4CvWcQh2T/FYMsF7VlqEwka5yRq+zhfxA6DL2vvyKkZQv2Xjwwi0RY+obOElHLJNr5zH
YJcEGY6LrZ2x5I3yTYtCxxwVr5zOvf4uVy8TbpQ5/LCFDjeDtkomNjqIfpYYC6koVkGHWNq890kO
RcycPdSowTTwOhZaPHnKd5ECpUHFM9O3j4hrEZCbxapIwq9U0by6OWfBiw6RsvUxVzLKKe3zlGdQ
moJ1Wsyfhh6guDC/LMVeSEbLjMtfDI2Pjr+QHFXF7qC/xazU8hTJeBbupqD+zHBFTlkGJgNjKY22
j2Do4K1oE+hA5CIpBXKB07gw2KctdpC8Tu/rXniG/RDrO19TPmluOFGT7ETuahGdsY9avlOrZ1l5
NbvwFMYZnu18X4jPAjFtalfrOnit+ARa9WQnIEb9/GC3AUZVWi39Y1deDOhGU26uhlmsguR6wJa7
UUEKrh76+kPttxai61nFVw2mU44TbAd3BdrxsXuMig8hMF636V09X2rpNS9mhy7lgv6wM/eo9g6A
KRajQvhsOy1TG+OxfeHCuZHR6oqJsVmI7QTlZdGKnouc4sbkg0ZqtPblLz1EDhXHtIKuXG40NMK+
VEn9gXnIHbCTCQaGrLTYRzMFfTSp2fzdnjJXTa1FhgZeoHQkjmSp6EyfoXiRkurnL4Xxpo7jIQL+
pAXhJY2o0TQ95aEe+ae/D8oHH9yAMMhgbDWvQRdZHFTFOCBN45J9fbecM7Z9qRVjNcaITJLX2WKi
4isfZtNshhr1e1xtfRx8Ro+RM0mwJT9PheQqA1AHA4FKTisi6iFGhRhHpF1gEKkWfv7FKuWmUvrf
Vop/qq8WbdglZUgTquKQDdXZjZJLrfnnSY/XDbrKSMnYZZKbmseqnPdN9Wkm7wGjgJoKEsUBTvSX
ED1kbSmOWUtOgKkjzW0izVFbP8y4tob5josb6tJXqYOpZUTLEQqZlK1tOV9h0y2J2dME3VibOCP8
ChngtZof28JfFplnu9+1Xe2ZIbUAyDC2/S77gHqq/nuaD0gYPaE81/HryBKomD0j8gY4YVFLDDuX
F87sKXrywbXYRX5v4BCOqyejhMUoz4uowPPGRbWSYs/qzEOcYJm99rEd5cr0KvCLvqoK8BoTtdS4
bHyLHwDLdVqDAJruYjrLjEeDXTo1YukCjV/9NlNTkA23wNxoF1CghP/oB1c5NVCqxHA6aR/JNLSt
DJuev5ZUZT/1waJEdGta36fxW6rtBeeaNJ2DemdgbjGkYqOpAVdzC6eOuYjGA8HtfDpoM8Upbsk4
TAN3SD+C6KXAYSH5+5xvLVdIfxH06hVNmfQ5Fm96dxrsLw25cKB0TmzU65iThhKaVDLNxskaJcNO
s9aSgH2myfsovUsZEP0M+K01OJjDnbI/tbgwYyTaFt6sQF1L0EJOZoORGHsLLDhiuM2zxg8pUrLB
YywjGDgn/V4eHrEImf22sSAGkLg52m/yyEwv+mh729FnEADxg6Uyn/5M+x56yZMsP4TBh6Yf6uHZ
rxI3TUFYMc51XGn0CKvUiaBYmDADvccNqT5OCIUmxgGbRS1DmSnh8YX039sJepY6cExSIaU4WDEE
rZtha6uKawn/FEnqKmLG1xwsRjNbM3HVyvs2Q5PV2zsVp3Lbz++45FhQm45ZPhXNmy1Okn1W0K/X
VgmoS39Oy/xN11PMm68pcW5ifEC/zpHMEJizcuZAa4Iee/9Fx1gJ2/LqZd/6uGC0SN35OCoiKTjn
eYWXqXvoNHEfyfB9bMWJ1H7pKyfsb4ua2bJt+stWf9TQNsgzr5aTva+dsY806akFRkJZbpJaKj3Z
btAlR1K0QwJ0ZC6drHzSynMZEgjPKHTN1NxwbFbxIacalZ/Nzu3CB0l6VvO9Mdw187lGKpEe6/wc
jFsFdLD9LJKdhYqmeg/wXFqW7ZCMUEb7WMGHMJ66AHuO9eCjJ+ylU9duquYYAO8K+uJk6sFjTuIS
7DgV1wC8CsPJ+UoliBUNMOGTT4wvs+wsWfPMVD5EAKRwnFXoIDLl028n3MD9xMKAaYR9p5VbPVzX
OScSLAoaxHUF6o/8wmCZJU4ojKXVPCtJQ89QXdmoNowyXvd982hJzU7pBCoAASzxO+vnNGwWNVbw
sFJaZJegUgzq5CbgRMvfYljD8Bgya+scleKIblOSapiKQIZiGexWWbvq0cIgKUkC5spxvxGd7ZV1
Ajps2wPMIJ9S0lfFmDqZ7QgzYmUgX0OJlxLSE7te+R3SeebzJeUs9C5Je48OHEnUXWZjropgHbjt
CCOYUlnLCGJ5VrLtMyxigvb7HGJqWfjhe5PDTAPFFzPZ686dKN1+SFjjj/imEJLj+0qPUf+YXkWo
kaeGKwXIo6qANMH1ogjrVM7KYuR4SjomPpTYWHrD04QtmhNSxA4uC4HDmoZYGT6C6nJgPHhEJt3H
6Wc9exGZjX6DhOapytW9ZfUAb7TtGFyklsxYs3J96CAZUERlPcjsJr1+KPzooJHn2hp33ZSuyOZd
TQMdS5GuoiEkh87ydDnwMmVjU7GYG5gRMQ58fz0Yr5IAy630TjR8xmN7idBsap6WPffmOYKK2dj5
c9vqm7QIvNDv9yoL8P98sfyVyEu71tx/WvUXpgDSYnGOFavc4/BY9Zfq5G/nfe6VXrPy19BSHnAE
LZUtFp9TcbG3yqq+6/bNfeZk7l+1xH9VTtb+1EgclF4MOhWindW1jyLA6ZOp2FwxM8+0XhV/nbf5
0srIB7C+Kh8UR42vGpHkgK1gqMx7VBynIs6XsR3c2f73/7x3ftEXuCl2fto59WxXOBsF0WqAZmIV
d7DNGjT4y5bmr97/T30HPbH6vkpNuqe4hNpZfoQhG04MrHypdD5rQAA63dOpFdCGbEDdzzVjevAW
TX8xV/pVF0f7U3OCNN1C+Ao/v6aAKarjjUxZb7RqfNW542MOr3XhUBMH7me4KvPpqqtX0BcoF7Jq
kf9CfPGr+u/t6PxpR8tiCmS/HJENqcAWc1az1aWNOqgxXGHm01C+BFD1NB92Y9tuatLRm7xapQBE
Bq6J0oCVvI5hsaUsAot4KZhPdu33GZ/8fz4QflH5/nOaUuPHyti2OJO1CGRgtYCF9Bcn4C8OgZsk
+Kdvns+KbE5X9ZFAs6qCEesohoXgV/7zB/9F6+x2uv309kyww2xGNsgUW1745S6c6cyQmkkaxV/8
hV8Jsv+c5xL7LdJoQ+MbJAEMExlyqbKl3ww0Ijgrke2SKetmmb7uxHCvUGK26nTdXQPFI80B2+Z0
JaSXWPPAliwSSf1CS7Rp4QjSYnItGieT8W6q8iafOuc/7xTj2lb4XxYIN1PMT3ulColj6nT2SojN
vBu1fVMXK7sdPCBGHinMrN7yVa6foyn6NEILPMnZ6PQnOzfXlp3uQOVlBIGPGrKgDq6fm0BgrtTv
QUy9NzmHoe1OLCUVwsms6xUgoloOdS1omDq1cGV82a212hXphzm9JQbFnQGY4pQ86aq/JoFsGUDB
ZuzDcHMRQ7qKU6gf8/jBZe05MR5r6dt/3g+/Ojiuj/+0G6YEOy++nmGnpOSpMkXv0QxM6n0aft3+
wH9/jv8n+Cruf9ulzT//h+3PopzqKAjbP23+8xB91kVTfG//5/rP/v2yP/6jf96991H+vfjza/7w
T3jn3/+y896+/2FjlbdROz10X/V0+mq6tL29PZ/x+sr/3yf/6+v2Lpep/PrH3z6LLm+v7xYw4v3t
96e8b//4m3IV9/33z+//+5N37xn/zsu/FflXE73/P//m671p+ee68ndZsW3VtE3LUAzByDt8XZ+x
jb+rsq7KlmYSQKDdArTzom7Df/zN+LuwZID7lq2biq4ZV7lNU3TXpyRF/rstG7psW4rKu6p0+v/1
4f7wA/34wf4r77L7Isrb5h9/08ybkeLHySGEquqmrWuysIUhBB/yj0dHpilyblSxONjK/OAe4vah
iLCJjubLrIOPH23WD7ISXBQjS6lGjBgarzdpq+yDzOuu6xlgNDgh4Y0NIB+YbREzshKI8bfQ3pg9
mNd6ptJHtIulKt+aba5mKCDmf929PXq7yVMr3xap/M3KbIhDgAYhpAx1uZWtqNzGje42kSLWY18z
zS2aKN9W15vbvdEwsm2kWP965radXv+gHRK0lhrmp981EIKu//b2+K/f5sdb//o1v73F9Y/+/JbX
7f/146g6MVhTMEuoZQac0rfve3uP270qkKyEjhw75be7tze5bf/5+dv2j6cNOZHnFfi7w2DKK9Uq
vnetercAhamBqhs9y5bBLaiXMrhEIOoyPBKbbaV/LLcWdLXFdsX6v3X20ElMd0W9JFgtFpNtL8Hi
FJtFBZNuwXCdbTyqGsHapc1suv6w8Ay99zzPNeLXqHvLQkwasWhgjJdfYqY/P1wBdkrlhL29WdK6
WdETDZzl9e9FobFc7fcLtakWi/XaW+BFdBbe4uK5PZNj9zINCdV8onU182QLy9WBwi7ckjqHdwEx
kN15x6ObK9bmcMTAfTocDmn7IuFhlhMaKHm6iXJbd8PY2mcIbHxqoKGcIp23v5Z3KxhO0v2SxpZ1
v1jt1yD1M3exZr7tf8BbI9XICC7WZO6sKV8tVlS+Eme1WC9YTvNhT14IsPT6vYOgPE3lyZLEazJd
KuRKZFgQxDft/SSKF15WzXsvsNU7YTQOr6/nZuEdP9wOGpx7OLgx6Qzuy4vT1emi7Hf1oONZS4FI
Q4AiNmgVmGDscc7TlZmj1wlafkI7ioUVuP/5qQrsF2ZM/atS6p/AmculFfV8jdWiGl/QGV4/6uly
cUP/IVfihXt0CY245MeJBog9wSCVtUffyD4XnmXIR/fErodMtWS/vr25/TTyCatqcLvRo3S4J6PN
dKoAtHfjukebPCb37UDhpl4Xi8POmSg4OrsopN5EUY26/75BIpyaH2EQsQ5UsxWLO3PIkTwa+4Xn
yV265sf20qDeux1kHr9nCjhvc90LEl9zh87cTpa91DR9M3Sd4yEEkDayKTlcHpNwbeq1U3UFn72t
d54XLNwwMxzXO7pyrS/d46GLxxUHhRUcACnswO0QcmH1gALoeBIsQfD2XTHBBI+Okeh2XrRwaVqu
3OPx8HY4qJm9PLzsduDPB0rDwMKqZOeLnQ5Ey5lq6sG1Zz/XQFDmDg+Hx3HrWgAm3OPl0Brj1n17
O1RheXd4OXRZCAHlsSl6WpLaOrOgTxpPijj22ryg793Tk5geFwCN2s3atX1txZHl5e3suhe+TJW7
vFmaUjlwXw5X6DfNxqEB4NSFl9qCpjiFee6k0FQTutZUct/9KX9Qimc4kDSOinWqNg+LxSIXyoO3
9vzMfvFoTwO6b10DqA+HZZLGa/fydnw78FM6YqxddwcrdiHDMe+yc6IX9TZp9XMTIiMYiN0mC+JL
gHwtUtAIXXCvJ6DjoftJ6tn5vtmQobTZbM/b1eg3qwD0cu6a+Nf9wKQHB45L1/H9wnAyk2AbgCuO
YvAGIX4avBEeGlZX0C1tEsJBIg8IzkYo5do0GoCvNePU9LTcLygEjBuObwhnkyP8LyTJHEtysr3u
NOyyRdG5B9eVZeF0o77romqfBxCc6vhU+A0YaHN0Mx/KEn0DR87mdVfUa1N+ZzA+srOCSNl5J4+T
R0mMjXt8QzYUbTkhjOIYBNoBVynsxTaAQwsMJSbZPomv4G9l4V5cTYBNcBkcAjeMyGWwjbuktu/n
YmCvm80yEdeTPiUfbbanB2BSkPdLghCGfmTOqKw1+m3yq9U9NFq09RYnr8GelJuRw8BXDinH+BE2
9vAYiFfIydsxTT/QlOgA2JcLHfbGEp5U7ICnBNOu7zjGyK9anFxdz5+uu8nNcuvedV2OHU5k15SO
FS0HRiMydxYR/ZUxgEU2VhffLr6FYIuv1Sv+X9XK02JdWPUDJ53ElH5gMFMne+/ybXWFg98zbYU3
bsUqMcibpt5oUYx23UPa19vD4cW1xnitLjWGiOPBcaai2jg7B22XTlkqW82q8mQWspOFDDGZVj4B
Yf3oZ2CgujYiuSJYYPwMpJMpafu2yE7eVaOxYf8Eiwu/ogrVil//MHYqf/Lt5eBoOXkb0rzvn+u+
cLW+oyKHsqiIGm0Zah2SlwbBUZwA3ui7i0mVMygmp1/QojgXgjNONvuj0swWl4B9Urcvi/Xe0+p2
uzhFsKe9kzvmYsWpX6ETcY9zrfFlO07GYhNU6mseS/cShMB8kF9B7l0NMuAvtDCZHK3sDhH9k1Kk
zwuaKeWLB62ov7tdTEE6XX+YtL0cOCVnsEic+U4EAE2tpUXDONoXpuKk81dNDcvt4vSFz6BhlXQ9
xs2KAevuyFXUdA7HF9Yrieu88D9HcqmxpYgpMnvKHbPpdpBPDzOX/GooHecwopBznJqObEe3OuQ4
4DfCiOfgC9w4TqN5IRyNTh72LL9tzbgIKo9F+SnF/utsoiKaiv73m9AexKK5ov0SQ2eioyhZvgWk
yc313u2Ff97890t+e/bfr8t+eweC9xZWS67KbepzmyT+du/HTOq2HV2nTz9Nr7ImvNJsr3PAn+ZX
P156m17RfIwoAgfBqohkpoba9a9bkc+87jqZu9378dht0+QjJIsfr7k9/du//vHyLjc+dCXtVmXT
qc3uNh8eDCH/fve213xKs/kmimgEq7q6MeqWifV1DhzOUQ9o0Ax8n8kMggNJwm4fRmWxpeGVtVyN
mF7ftoM2eQ4rlIajbdC04KfSWXHoD4pc0kvJgNSqvk47srXyu6SA1JvkKbCWWkjYdBVkhtV8KDu5
AC9JPxM+KAP+FNBmqdtyA/k+cnMQxu5cNvMm0Kd+GZSSfvarQTnZ00k3NON8eyQPUWvIbZpsb4+J
6k22ivrOoKFOm3M+6BDrjqE6NCC4e8RGftGtsilL9pNJLIvcmJ6MwLVZWITkraUwJgiySWc0WsDf
kiFNyTouco86FYGobQWBdJoqT2hdeM56I4GdpJyxDYMCQuO7UO1Ae2x3UQTkNzXa/BFIXHiO82pk
3fBYBIpx5ysqfSgr9Xf+rPu7uuh/v7k9ZivFSHGM3VVpUGmlOUBMp0JyM643gWj0fTA8087SEKLk
m6pkLZRloj+nhuzDFKaDLJURSB2Ly0kVzubdGGvpgabVd10ifSuOs/6Bi6G9jeUIWExkJ++x9WDW
Qf8hmcSukOw97eXIJmyGpq+oKzTFeWJfYADId6Vun29bMh6j80CgzW3rtxsfZVAv2Q+yOdgXK4lR
PDViH+tH2ZiMS2pbxTJqLNRxjWRc2iCbVzO4cBfBm3FRlFLbDEkN5e26KVm5sg+ZokFAUl2r98mu
mbX2wQhiV+9bNF0R4Ekbe9vp9m7Cql8VXzUOtz81h+JbHYYQ7Yh+knSVH7cMBrhY15tCiroVo23g
FlH/FoyN8X69M6emQdRf81aIUrzP3BmDanzNgVIQDElzLI7EEZCtfxeZukYH157oXs2/P9Fcn9A7
bdMW0rYVJmkUuS9WCPSUfdfq8n6EybkP4chNmtzeXylTkZE8RWWY3auzAuB6Lp77idC2SZauIM+M
SfbYH0dT0+5Na5xXwPQqR41i/f72GJIdcxsJ0NjXV3RZTt8qKC7IMu4UJZIe+iE2T9rYbiU/zk9R
1WzgT+l3xEir236s9qnpa3e3h8zcmjZDGMbLsYveDEOMz1HN+gn6xXAEZCZvAhNNqFkV4RbN875K
mXbgYAp2vqrPe6uZfYTAuX3OroeqXhkmEGjjYttzqzhtqADiNfnV/KIPWZJUEN/CKA35JCIiE04H
O3zdtHsjvBs6bQsTrAcL20mrSsl0J+xaUJRdqTzrTccEzbeRCrapdV/kWUV7uK/fZ/L6aFXrwUNn
GvK+mhUf7QVPlEq0o51oP5p6jmyH+cqEvMUBG2hcVKkLdlOs0bOO2NTpphzLbLgrhsa45K2pXCb3
9kyT2bnXT0SrGtZ4VOxQumsTIkNKGxXMIJmg25EYXuy484kvHy3iGSoyElQwqapR+ruUHNrfbnzg
Vp6l+evb44RAhoj6oLz1oTiMtpku67Sf3uD2x+jy5PBBzIiAhEYI+mhy6ulpD4J3RMfYV1p47mY7
8QbfRzUgxtG1kzxxR8ZmpiLcdEP6WpuVvW7q6veHbo83MaKYOeizVV3TCEGNq5kr44ppnga9Bqfc
vyEvbTcilyVyc6VWOUTDcxAnSOXaymsaqzv3dkjYly3kQz/286kx7IvUaOI1FZPtABYMtnIYTs8d
RFSGT/MVxTKZXwMykyRoT4VtN3Sg2/KsWlK/rgr0Z1Zt6lshAoOUwCZKN0WQWIWjB8AZBmYigHXH
daPk1eHHPU3ufn7MSIdsdfXai7XR0KrXyjzYZW0/oVcspzel8A+tSCBARy048qRonMQnHKGoacMh
wkSCIUfdUdY6tDd/vIcQP3W0DI1NbVcExofyeH+7QWnVHqByulfK0X0fJGIzRILuqJ2x59Quv0R+
0q/q1tcPCZUo6Muw22eiee5IUqRj2yuLYtBnT+XUuFh1aDm0ZST3tlnVbULf0kI50ykcXYksY+Un
43Nl+/TmbvvViK3XzsJ8XTaigktp/b6/wwxleYbg45DRKT/5YXMhydR8jQVEd8RWSzGHxn6SKmLA
orRxKVL5Z13SOwrHWbnT7LxezaO1m1rZOhcd4omkU+mnjlH1KgIVgUmHslKu0jNrpcwdoBu/5DXg
nqEcqzuBhv6pJTSjlMfoRYuaajeE/rCUu7I6SdL8Ps7pSaGhTDSLesA/XL3MvXrNI2aFlzTBSo8b
S3F7O//URTPQsbaGA+PheLhtRkbx/fbQ7Wb2rXEj9dQY13EjR/RiVXg8KHfxQzxE1w1takGtRuLh
9pQdMTSGYDzXci6uiyL1s7SicV8UwjjDEyrlrDqD22ADbZ01UKxJ7X2cDOWzQuqlOgTVRU9ohAdJ
cbBEUZw0KkzVB1TF0gvIthJC177bI6ri3ho/JdaWYLDthkVz8dFKQEXAJOPzG75SFeVFWBXdZTLG
hCu5bu4mUlu1AM5rOpiVsTWy5DhIcelVGfLZQpAtMrA0ykWKCi5VZAL2KO252KSm+0gtkqNS0Fqv
+8swmeWrFZE7ADl92phDWb0mwJHtuKyex3HYNEacXrJQ/SYZSXJvFVV5X1v31kDdQg+RtFC1kwT6
MEPuvhI/8S+E8IqFlHW4Jnh0F3TaR9eQyKXaqf4sVxEMQCZJ286vtOd6DrdmPxO+MIXbQfabo56W
zXHU5ugYA+/NxnRlGkayClWzv0zWrDpAsiDjaVF/iZLR2lgzkrLbs1ALdNQPAXMnGQGxZI3Fe4v8
S1cz85sIpPDasJcv8ajhwmFutA2zKTkGOWIWU7JcoUflc592rcPxlpO1xaYdZ+8+/ttjknS4CYX9
GqvhVtdCWJi4gZkIKfXD9SFTqetD2BnBBpGLJtaaRONE63tlP6eWvJ9EygyloQqtVNZ7VjL6D/cC
mfX9LIR2r1/vqUP+qrTxvP3xeKWhi4B0ZeMziQbp7OfGQ5j44psURF6gq/MrelsiHOSQdhp0Xi/u
/Wu0l+wTEva9nQ3zhWk5MMdkPGgj55Wuo/64baZcpVU9zLe3rdtNxlViMcbThFKgdkpfJsiESpK6
Bs0GSeV6XE/DlQQvhLHnel0800dzJrlOL2qQg6yv0FikWTetWBdo+0nBU8xUoXYDlJBEqkbAy7GU
GGqp7HO7zC8lQiRgXqG1aYgmu9TKmGwkjUwFMbYucvXsudbQBkeFkE8y6PJtUcg9kPE8fZJqyatl
S300ZnDSyqgNC5aI2mNGzoI5kxllNkbeOEUJnCVIUtsZFXIm4syfmMSpaJCv9+brYz/uBUMzv/14
XThX2zmON396QSGucQUj9fpBV3YN+XcoV0DXxmZrHhB1o3K73kxqbB4K6a1IK3kXQSRbVvRSHOqf
zAL5ldmNZQE/Z5zeayp/hyQxs0tsi2BV9aPs3jZHDXWwQCPmGVgRjrcbxpt3mT7JTw8pUV0drcrR
ri8ysaMsA7+01tTRML8C2NgomtScqrFuT2SjiVhCtmFLkOACmA9mnVebSWJBLuq8WAm/NM8VHbVl
5A/itVLGS2UH8ndbfezwl/ilSB762K7vC0k53JYv/97SjFZ7NJvRdAOd5beq4sQd7bRY+qY5Omms
TPQZo/Cc2Er0cH32tiq6rZTKEVPG7RW3x26vADYCYTKtyezNExxALCpKOdirrIHvb2sGVcMfMZZt
sL89mUSc87NkzpRgWVGk9Ri7VRCZxJ6BvKQUJJNz5M/tWwC2ZB/UMplKrSI9NWUt1qWulySzsJml
ee2Iskmv9GDrYJQhWqAo3HSU8F+rvoRDGw/dvvCn+SDbA1OD3rbf9Gu4jYgslkJcrOUETV4+tMXJ
zjJtY0oTVNZIV87dQOKB1fjRN5sMOX2KCtfwmQoUkVEi0560E2eatEq6JD+og3klBvvqBg91d8dj
xaordb5PhFcwN8H2mkl1rEHOeZPSq/3abokkiUL0Gbdn2/Q7TrCCrzABoraA/xq+YWNIKgowolFF
okRnj3f5bNcu5yaLkLZC21kSLNiX064pMcDdbjQtKImfi3Hut5VxjOQs3wV2aO3/L2HntRu5km3b
LwqAJoLmVemVVl6qF6Isvff8+jtI1enq2vfgbKDBJpnSLimVjFhrrmmmvj/ZpSRXebnM4uY0mcBT
pY/+gOp5VbsB4ZGyMezz56lIcE9E1lWFzalqSjQKJhq+83Kg2EFQNM2BuC1DqJC02DGQYH9l3jxq
9aRvFLD6Ru+d+tFsCOy0KoqYaqrkQ5fpOzU1xoufmvJhJF420r9K2143eWwfwzHIL0mnQzSsYeF1
RvAoKLSvneyMFw2v4LS2xuuUWzbhpN5rr4mH5fVyXl8GvtqdvzoKCGPtWzAlglKk0F4lIUAXGlP8
BfvJIF+kUxuanLc2lxBK5xpkslLVwyPvdOaQc7VpNNkVoHyjzQ9kMT+Q+WCprd1W2PnP9zwXi0aR
NI9t4v0gC4qQOgtf3LAfwvVAO6ZDOzVf1VLcQ2jcygD2Zkg2/Oh5PJOEXCe22MNI0h50XSRPbRRD
2MVKO8wmTJwt8eFPxovQwStyOlLgA4QNcUoiAj/L8hPofERS0g1uVqaTKpM3Pw3XExvow9VWn+GK
tMA9abkMqi+xVmQQMeX44NfH5fuXA0OZclWpuow3jEjXRpFTpPn5YO4ah5wtFRj1tS6r+pqZrGRg
drDA/eZKlIbGJjVF+AnlyaA/O4XdPxAMsZkURSCJMNVmuWXjI/NcizS7y0BQNwam+ncYP4odYhCm
pnGh7LVvk1eQ8FmRBRHMY1WmJ6VG59zmOaHELJlfS5QNwk+jH0QvQG2qFaBoGhrbLKcjV6MG5EUu
563AXvJmVePNIZ0thWj5XwcNF/lN5pRAqGVzZaWJf/x1AiCQfN7pZ9t+Dc95MfJBMkpTINDg7aS7
QsJVCrGPkg7b8Kz8Zc0P7HJoNdc4Wlaz1ZbndbnXmPjKFxVDST0XV92WBJvPPYXVk2fiA3tgSFM/
fN7qiBXVKQPqLQadHJPss7+F8ZoY8hg4U/wu2ZkCc3xvkCocafixaKH+JMQsmWVSAYb1U5gdh6gw
31ImuC3Rsc9ZQDZI4Am1t+KAvPaBUXwmklExdiHWwnBT1M55ZpKvDGPGsWX4TTKvwv7D/zCNkRDd
5RPslum+mA3HjCozX7S4cg7LZTlm+aU26AzIpnuYUqfa2E1lrfN+rB7+3HPg3rZmjPgyP05xlt10
vXRRcVQ4ntmRsR3zCKIRCF0wLwCVM86Pj13lFy0agq2rG99DQ/OJWW2H8VC4KmKK61oXW6ComRKc
xudbU6axgQYDRnIKS/HYtrRjC+3jcSjGb47ARGm5ivMm3+KNp6+9ogqeZOZo90YBWTCzsFOO46qD
reqkN4/GmvRFhrLzD/wb5BxIiUKMaIlj6ehnb1LDbTkIGY83sIFb7jjTsQ6xuFNjQsLfMJu3ZW6+
BtZv8eSmMot9/yOB0nDNUnd47eKdy7KwH3XUm8v2H7TlzzCvsuNy1SVpdBWE8ojHzmmmr5XRGOtk
DLqjrKLosSvQCS4v5DXcWbPo5C2STUe71VQbJK39ecyCgYaMw3KJ2I8Gla58a9oFgi9V7XtLKz4y
1PFBaxNaK/B/NlxBLl5XJZe6ReNVddOqt1LrWc5a5uXsz72+QBjcjNa6Suzg0TYxRK+mwj95WoPt
dW/mu7rxEQHXuk0IcDrdFxriCGmLVT438YaNRj5q44DUezd8CBIElqSxoICN7JuVT+I8O6Py2Brj
lzQ3nnL0RwQZkgOyIHDWUqdpqcsoQxFwMMnyhEBTfw/j0KY2TvMzrQXxSQX24W4qY5yJw+bZ6ew5
pzbsfqILZyf2tkqZCO8mTKLCUv99+HOJY3l3z84hRnxzK7yd5Fh+Jcrg+3ICk+G/Tko3eY5Bi/Sm
Da+ecdcMLQtoVg88db7z/In4mK0bnFwQgG3fxdrBMlR6+Hz2VZj5FwC6fjNUeb/BGbO4NLZ/Fjk4
OROfe1mm1ZUqkXaWHm2tnP41MUgFNALNeCl6H760MNrPTSCbLwPc6KCNEVsKfgSV7jKAnPwcG38/
ppP3xbEEpqsgW9CE7JsvrGwfGyo7GH7eXVvhhMimkpCGnHwfX8A3GGcIdTkTvhw+aEkzct85yyy0
yjOGtIpDPdy3bqYdR4Usi/V2fLfaAsHr1JfHxhnG9+ghrfz+0e1GUmoyCARhgAA27hCCCKnF58qj
fdRcpPx6SXHauWTjEfuXHBIyc5+CGo2uqqanViMDl/41WemqbzcyDym/8IR+gIS/fGXczh9Ig7Dl
sEA+aPoY8X8+nqmeHYKWUC6js4wX/G/kcSAXHGm+c9Tmmklr3O6URomPNHC+ThvRbBJBazX42e+X
C99+VibkFXPuhwktqa/5FgStuIqkGDeh8PBfFd7aqg3rh18yzw2mCaSyDcDGeLhqrzNfprLHcb2n
aapJ3XtxUtPd9n0LziQ7VBzsRoYx+eadXRbykuAVvDYkDbNL9ds304+cwfS1JVP0IHrs3IeJTbCp
eVSn0h035B0hEp33w0gPg3MVdP5ZVwp4ZEaeWoXqkrrmq+mBsMKX9a8aHj33rjC/UEWh4NWC5NKP
Dqn0/8tZnhj//Wr+NZCE1uMzDUlrwPn2PsjKA22KfsolowIiOBooEYmNopWirRrDF80Mk2sSVjyt
YU+IoR7466lNjGsTOuEBILzes1/rt9xvvzkVCRF2GOM/n/WY+3OWKdwJi3wi3atrzuHc7PeED277
dJxWS9u/AADLPUMwggq/l/PQp9ST+hi6pACaacfiE9WkILsWCpEAIr80/OQGDtCu6pKqpJkEUZa2
B4wkVt2MJEnRqKcBKvFvAG+/bHfdvA9WNIJkahcYgc37YCHL7mwPJV6KiYFmH1vSX/yLw6632uHs
GDpWjIWpH/p8cK8ytNKVrGpt64QsmHfLTY2EyNHr79NGm4W5/OtVNWLfavqCGgiMK2mL+FQ0FrMg
fqrlECTNjtWvPZSiIbO+dKx9Z9fZhk9z+W6dE+mCCkVPjR/Gp5g94gzWUe/VLHtNEFcdtL5IdyKs
rKdS6/K7ru+yvTOm1b7tNHJ4ksg7UfV2r53qsRoAOvPSFxJprWuMQPng2GG6GwJpPTGGWHeF+eyE
vvVjsp25Ecy+KbjjqzRB/ZSBFCHhYp8kOqt8W87Q8lRvfcd6KSIT/XzVzRE6bLYu33vpYh93BpGx
X9a1Ondh3jN+1BxnPyVps07qiiKGDzVu2voHXlPV1itz/H1HYyMBNXUiDgJr01fmI1a1Ew4Wc4oG
ZsPv4/xIiqL6oQcmyV+l/6JP0t46ZSwO0KuzW2sbBWHrnvvd7hH8j3JrktmzYV7UozWAM7acQS3Z
xs2YXZZSR8UhwhWQotWIDeGpsSJMEPhPrjUHPnVmFcOZwPjgSFLKo9baYhuSpPNaata1IM/woKYg
20qlD+fRCZjWzD2cNV8GZXRIMJu4E46G0GtIqo+2vS2zhmpI1VYQTrNfbuvqf73dtzcH0Ogh0/Ln
LqnCx5ggDfCpBHKb0e8zC1DJSuVpmETwgPtNBHSmoTdXrXit8NLepJSUu+WyyKi6urbsjsrP9p10
g1vrkevLfM/6kUDDiAkG/SoT5azAouNr55QN0VU9dBf4pc9/vtZAGsNmnX91E4NhM1jtEY+T4ClT
6PPBlYx1xvvBvJGhj5sG5W5KkLG6IXuc6hkld41dX81lMDxGwyVUx2mef1hBWJ/Kz8nIBBGoyrrL
UjgG0jCJ0wuI90RFGbP6ldVmwARmA/DpHmWPKhbVJlEmRyFRgMKMRXbZO+RGjeyZpetV98tGDC+7
5uM3TOjN4ITZwoKgXT7mwnFfPIlnblL19j4x/IJ5GuPPQQ3eOp0GY9ePensD2rhbitjPSpY95NBG
JWD7XNgqpWwwdF/bBsMYjzDOmPNEERhQPJr+RxAUJwCJ4anoverS2dpwZzdJ8JFkBuZ6NHjwVXPr
HakLkUn3WUsLpKVG/6iIqhGWIJbVpdHV41F7mOaBLjJwny1wsk/1PLLtotmXCGh4ZefRr+W9XQ7L
W61cvnQkuu6zpzAd90tpGoLywbgf41Tc/9euFUfI/62AFLh60vbMvrpnwGXC0rQUitB8Gc7T4dBw
fi1XPpmp1SCHS52a/rrSLVyUlqe+NMvy3kjrL6R3TJAFYYCVRW7fSstDsY7MXcmbGib789BYas4W
Co9/bqWQuvDH3sWmFv+oWNdz0/qRTbUxxxt1m2bwaZfCAOvbVKFp1OcnoUgcpkTmPNeel3hhpcax
rdsPJ2ZDH5KpPy9NYu14SFgTgRPIDLJR7v1+9c/XLV9Chg4B4vOXLC/4lks8hlnapMGAyyD3xfJm
rnJ64qYeMogQy1VeTNk20G0dSaMdDbtIvQ05obR3Mic0YoyqXyHeUyOxRF+jIqc1tyvtrUl0XtQH
62kcErUOsqK+OVk0bWm3c7IGQ7lHp46yeakGhkaLN/kMsWCgPp5rZXX3g51CCLDK9sQYUN+HSL/W
S62ZirHYAouzbqgUleS4WqqXRA3ZkxGPK1Erisue6r3JmnRVBaRXFTMIAs5sktY5Tz77yXuQZexj
38MLhq2sexIyMWyZ6yCi2H9ferpontoqXrn/ubV8w/IVf77fD1BCQp3Xt26m1JEJPzYIZvkS5WnO
pGS+Z1htu6sVUlil9OCRmvsFbXz5UTLC3/QNnvEicQtaNEhWAzn3qmm/Ql0mIZGkqSffg5DYyN7f
oxM2n5KCgCMWQut70VXHWvrB+zBWcjOYhKcTl7sjybbfWUah3SbkOnfGWKXfHa1FpOqKd5Ju5CZM
hnZrpaloDmxPKKVmYs1CDfG9Fpf0zvzI+6F+qK3+fvnJyjpK1n4de/e5gbFCiBPDct+FA8KEEuVl
ImxCWpO7T0Qhujdzp3vyTa16QKr54DXSfIMmGB/03pqbH3KKpAVb4BPmaAtYZ+xG++VP7M+XYSd3
OZjMRs30mCZnbB0H7v1ytRxMn0LJLATpegt8YVomKn1ElhhHjWSrDyalz8QGXYIEZCYZkjOOYMaB
yRza+an1wXhU5vhtQTH/V1BzeUUF9kUnfYw3fR4284ib86G0Ywq/RsLpm6/+sxbQ3KytVicneb6l
NV68Kifc1bw+cnahr2sH14bfUfLRXvtm3b+HUXZIh1/S7MWrWQ7dvczJL1suSwEpuZVklC6XFGzF
CuqG2hsOzl2itlein6OTZzZPYJGUpPQI3zwiHB/zuHju/Ih8wckg9Nao9LMN07nB/8TWsuC+mjs5
kZTGPu5dcpjGADMFu3+lzqgeYhmO8Fd9ax+oiHUonK+lCWlcc3xMWbF/9OqkwoTar6/LQc6YXerh
ofef+9IQZ8wGAghecDLyria/1pGvfxgaTBWS/yFwoJcr4GosxI7lK0J0nuvWZnJSuijjihhuH046
Ho2S0PWTVWv3YeeaN5GN5q1p7Wwbm/JXYmNokutt/gI/FvUvm9Dn2XKvieqDzQYFj7EEFxpgAkz8
fveWBFD3a2zJOywKny3HJZpaFM53jBxXtszlLwLdrnYhho9xpL8Rsd1vHAPRb4Qz/AWWF8y+1Cg+
rKIjPron7l7XevVao46UW9doMQ2ScZqgXrewypgRINPRsptvKHIyJyr0kjKRtWK8tKFGPFo4esc4
zKf75d5yqL20uhB7PApZbc0MBDzRLarRmCLv4jXRegzM4Rb42bhy/GC4N0f5HV1X+NQQXHrP1NPc
+Dr9Vl8fIv6k6N3xyWLrJA5XmqyI6cQsdrlumz7d+qI0dwWNwyWNa4+VAWpel/vTbrn880KoQM34
Q3wP6gkv/2TE7XKGrpZD0ao1cPpdlxQ+dDzK/dyb/HM1tMWxmKOC4Q3eetNviUHUD8sVXieYYEX4
Hiw7nl96Bxm6jFOXz6FQ4gDDoFmLJpulalmET8h/WszlzGnRL5RGIclkpvfEEezYiNS7ryBXeJNe
Y6ABsPyJLvftBCuVsG0fBtrKjcvwG+OPUxbb2SuQXrKPo77eKZUVJEb7yfDQBN2+gojI3qOD9hF3
W+7TZvAuiZ3+PtRpnGwDn9SQz0Wp7sxtHYTdY8+gBeeF//8sLz1UoeGg7xmmFunaDV1th5fAC0DF
jHND1HbEzXcduDycRGaDJ5Gu3erBZ/DrWzbCUxE9JkP/FhgtVIv5CmnjcAtx4VquBtv46SKs3IZh
KU8OwfUrDMnHL6Ntf6ntqng0K1+eKsYWq0KBt3z26GVqe1u96ToIlYWw7yudaPC5sk1UcHCbZHiK
tSDamnmNsZMeO2+1S6zHgpjN93H2s/e9dtYTJS/LG96ZCBGLdlTrBc8PLBDh35OP0ioPy5tYSu9b
NRDz9fk+L+8uplfmJtOqZuXnwy/fMYxrHyk8Qwxq+2VDNvlzfV6iAfM2Jh6sOx0UbpOPHpHLM5K+
XCYD6dnKHfHti7zuneALgKyKwiWDpJbAmT35lrBvNemwaFAs9bVrzR+KretR1aZ5LzLenOUblD53
8eEL6denpKrQlLlleSCrK3opguFadc701XZbpu2FG10Kxq5XYj4Fuz8j7tDu0kvWx+c+tcwf84mQ
5efJON/pZXjOtEL+GDkRvlIMReOPoMUhQfcj/6gW7kEcnGGK2g+T1ebPEbZwDCjzt9Lz7FOmIqgh
81cZaQoSWjDrWL4pDIaG+rbDIoLjruXPerASGRwaRxZnLBhKgMGueLDSJln34HsvZBWT7pon3pc8
Nx7GdNB+NXQnBQwjWH/izS1siFrSJdjKH8Zbq2Eck6Vd9y2uqqsbGc7LIBIcXstSETFJTqI21S8K
uY5hmPmD0WnpS4xSuwPQefPRal4sB3fRNquc5/9SNP4WDf63SFB3/nZiduDuM52ybVNzJcM9kr/+
1gjWYZCFZSuM4+d4wWcOu+K9Ax1I3KC5SII+MhE5xBo1ebCWvdA2TTikNzOr8RVIaYI6P0u2OpKb
u7B045PFNnKymTadsvY3Vt8OGNPkpewP1DZiZ9h1/gDawZh6VNrRpupaLftlM69CTcW/0wJ5bDL4
APCXoajN2y9GYx7pVIxBAGCzvL3Bnhy/VJ7CPC/tsS4r8bsZW4KxVZd0wLvKPyyYkxNW7d4H7Z7t
TeAV2cZ36G9/Tngiqy2K5Q5ZmUumQmMjaep09RoVzYAcOsPQvcjVq5VifOND2jiMRmi9lkMW3DGY
ylYaKcTY1+mKuDLM6lj8U2aLzg9nxDIzr8ls1WwgIN+3u3NeIpWTIj9ZKgw3TmI24Ko8iE3kkmpZ
ec1uIQiUpvkVHy9CH9Pypz5E2ICmbp6uA1sQvtzHR2lU1unPIU8knp5RA5j/9wuNPl7rGITeNKjE
c0dC6VSChke42FaMHUM4B3svdH3NW2k6rwiCvJ9eAA8nTON7v7dJeZfg7AZ0oGgKSKCwAu0pSesP
nhLaW6GMd7Pt1xXT1m+EDQXrvpYkGDl5eiBNzzr6fdqfa1z+tAqrjn6gZq91Uk+n+beua0JulsvP
greWc6EGcoWZ2880H7yfSfyiq6750QaAmGXTfFDakVg0E6mWgzefZZIuxWZus1U6gHA1DhTUUM7x
4snjR3a8VVFU0W251So3BzmZx6xeoX9NfIfJj9X+YgyV/EpIa4x7+auHpztBwNkD0Jp3/KHx2sor
aHp4r6WqHg/UCfss66gCk5Hf3rAcY5MHxUH5IFgVOYjr5RcKRaLveKTJTp1/XSeeys2/PMDGLOL9
I/K1HUczDNu1dGU7Nv3mP3MXs67Ri7bhk5pTF+y0kUR2fnXnnA8i/n2WBgjRa8FqNM9mkd3AoO6n
x+UqrSasdqoJerP0nHVUuqhE5hlaoDgId7COcHgv7tLvT/rXMqI+87EveYxbBp3S06t3gqa/wXQQ
PzQACrcmqoYZBPQhvy5/tG77y9Qb9aZ7MVHBGsqosXswY/BS0VbDsdOIp/Lszt0CLgwPhh9rKzoi
6135wWtiN/FmtHBq2xgeiQ6Jpafryqx1SN6pThXXPS6rQCx7jJ8ogQGZLO1JC5pHhRXinddAbN8W
RfLG+C1fh03kM7vvqgcntKuH5V6RG79Ic9cw0w2Ik9SCp3GGuXwdq6jPAUWGA8MG9NPEtlQG5+WM
epNN6O97n6/6GEWWLBxgy+24hegyfsmi75E03Hc1YTi73GZOe5oymEv32IpjcUVANCMlbefPZ6Mw
f58t98Yk1sHVWpcKA+Coi59qWunnytORNEEbOS6XdUruBI1XvsHCkCAqv3vNwhFjFT33vyxnNOt4
2833Ps/i4dVuPsJZteHPhwVKakoBkdTGSW+5lzj5v/iD6P/4vDqWYiDI/6QtpabZlvMPywLPl5Vs
wkrsEjJUcAEvvrZ13z75ieceGrTxm94vjC/T8DT5uaTSmitOa7S2OMv0u6Lz9Y8h0FZ2nLqvXtXI
+0lBKLL6Vv+IRvkLWTooIcSOI37E7dlhtOgamodt+DBAqvBmp+F0yvcj9akYtWYvLNM7GgiHj71q
p3A9ymSXwVKebVOCp9wuk9voQJ6d2+3lEHZFvB5yLd71orqFvWZfktGxNuE0YKpSuOFOCjuPN2bB
w46hxrQxikHuVT9zRP2fGb34m1PU6j7Fwhq4oN4uJDBd5YRE02ox8GWpsHwN60rKIj8karosS/32
iQpFUYXw2keUVjRBcB/X+I+CiVxaM8CyMBbqAvw+s2Cz8Mk2oEj0Kkx21aDiV93LHowkylFJsCe1
iv2kzur8qoTfHGrVRvt8cELKmfTLJ5JvJJAT9al9jyfDfMt11m4nZASzXKJ3KmejZ/6ESfCGfmCt
xWHzkiQW9Jozn/8p6s8eBsnNPMNfBvk9bNz7T43S5y8zFXMMuc9Adt3CxEyz+EvaReBEM32p1oz2
Ab7zQl6qIlHfTzVYCPRZpp7UowtrhsrbgildUCwFvfVv+TtLsuGfxdXh02lgycEIhP9TLo4Pf1dH
lWuPqS5d6yBMhkFaxBu31prCWolSs1dahgNo5arghA5JXsIeR0IBAonIfmA2iLHRxdDPgVn0Nz9J
3lQizDdTj4Z9beURIdBJfaEwqzf2rPCgOnWfslnhkYy1922ilkSvLn/l2qPL20T0A6yQCRbBn1ZS
03pCxcrm1TcT7BcHt/+eFreF7NqbBu33CD4wQGY+GKpyr12zd9iEmWYY7nW547tDuE9nkVFXANdg
itkn/fjua8yOQwj+V9tBNJTn0Uwto8Hj+Yl2i9ArmpcMEeWSIsQ8RqObvOd9Dj7idb/PCodEdmCv
mx5r5hbZan1vxvN4kay+ledevSj0r2bMtFQa2aGRDWZp00vqNs1D46blg+Pnr6PFM2XlJTQJ1FOk
Z9uzG6Ol4z5TDfbZ0hL2uaoeN7jxxtNrnVbFtctSzAbDiHq/BrRxxomiX4an0bdOM5LyVLUGlM8U
sFh4xEUM53Ief7pN7F6mbmTew1UaJAfPnpmKWd2+Tnl9XAgZtGA5kefudEFaGuPnrk4q7qh5jSQ+
CdKzwMLma9WUz+7oJNWdQEJ7ETmOnpnhlNfRfR7LEqPoMQTsnrHOwK2/tVJHjKKJ8OY3IrwzGPPA
tgr9DQS8YKvKpjsVhoiPdZYCYybSf8wVgusmsP0dlKNqH3rtJh4660cv9F9iwHTG1vpnHj5v5bU5
nnqBVr95MWa5fVN/lbXo1y7RA0dbh1Wj5PBTCq/6KvElufONRL+ak/89nNLzMnRf5usg1/iAGv7+
c/i+zOGTQs7T+Hkw39ZIuc36owy9+wyK5otdMbcOYz7EnuxQIy4A87+UPkvS85+ncy59bM2E9YrL
iWOYpvUPfxOtCqvGdvx+64LF7VO92g5EsWBe7JhMjQYLGblvHv2meIk1wvnSIa0ftLxK1lY65Ouq
xXePnrjGyZOzAo+sFZsyvvHzpQNBz12paFxrrQNs3tXptzQOq/fiGS9OnpGhKHdal3o7ZGbinLlm
u2azZcxZWfuSGdNdSSrMQziipwYCCB+9dvaAlu6jD6/iMHkosQKV/j5b7g3zvWi+h5E75vkxz4RV
luEld0q1rvi4vKEPfetV7H0Rdnk6tIMXfy8yFWM14ffoktLxDEmNVHtYlN8f//Gyhqpv0+YMEKqi
UPvMw6U0YmB3YdMvN00x9c+JLqc7ZEDVNwYxu6AJb0Im4weqr90wufKrFUnvzrFM9zFl9AVyPigC
69vNwo8ScdiuszSot8vlcih0BFIRPJnl7x9bunNaOKf40IYD/o+R33mHIgVuHIMQx037W2P3Mj7H
VKCbvJbFsxd9Md0iOIowMG5m9N2I0HbAC/7ZZnGK1sKiIGRociviSO38iqe6N1DU1VCnVtHcIU46
blC0IsVD1hjJBsjiR9JK++qQP9DNq11Vo1Tk43UXAoAz+u86Gjydz3Fvdgcha86MkLVPNc6dkzPU
t5gXaH4cftNSGk14++5tsCQui/MDPw3ueWGehDP9ZCGiOA6Sxfn+crXcz4tDNrGg210BXOnHlHF6
PTz7c83NHgMtEuWFx+Bjb3e92iw/pxawNoQ8E2gTkmnvJSW8PuQghizSg+kQdbhcOpjbeV2Z7aoW
VUdXQkvbaOiJ9m3rYoc+/1SRW/ebRrTGKmrs9DKqgKCKe2x9o9UyFckKH3+ZWHuu0ELdha0TbPre
s/DqmKrTckgKtzrhcmqt/u9neklK+uuR1tHmGo7pOlI3JVvr3xtuMzm5rmN/C2dEF/vUw1kyTdkX
x7o/ysD6hVfmrp9n2V4WftOnTHvpfQEXt+/H+7omHInaXdfd/QDEel3K+aQuf01TjwltbGUPS1Xn
wcZ4cNzhbinoTBzQjTayLmaoscVGQbxdtg5KY+OWy3G4GWFl3GxkdbdGO3pOqp/cYoHRMuvONmeJ
qp252inBd98bFM1K0xooiWcg1/5RSEtcP88T19z+3+/XP0wfWQItx5GmRtsnNcWP8M/YlbZGM1dU
xk6z2PClAakR8sg3LDM/T+Y7Wo+jSV+Ww+U/r1dh/TZUBJxEts+UvGnj7s5a6Nd9DqRTeIO9jsza
JYen/9n0Zfq905MXI9LqlzEYXqueSeyjPg7PC8shtsjxkaqW/5KuqGt/+5rx6zlSY5JjmhDVlA1G
9ffHQYa+nzezqSFzT2/d2FV9Gvv2LpzVIqYw7bM+H5az5d4A4YFp5l3do2sRnvroUrO7LCoXMOeP
Ki+jY0JgR1/71tMUMX1wIG7s6HjUU5np9dEdgId7WWrrYmosuQ94eNdT42z83s8ZIHNGQi6msP7g
skD5/3PmoNsJqi7cZWmx8Ye8/cCXYtwAWIXHMa6Z5zvyyOBugv9J0PDMT/uj3GIBmu5iJ4UAwkZe
NKnaCavO31jGqzujRWdYDVnxVjIYspogfcEogvxMPHqmFiMKoCb/kskiOBvzrHFKmm4vZzKM76Qv
Wtepb/NJHzvufvIKuWNFgKXXdvir+sUtKqbv4JriFGsNSQl0gXsLoft2WTtd7T0f+/AjSswE2Gae
lab9xhs1+cSnksSbGRbCS4GIZeU8DxLAHw1ceqyFne36qq9RJRUmDkj2yyKpVSOacqVT6i/zHtS7
d2MeGm/I9A/hZA8vgYHteBAalD7m8K+5s3+Hws0PCyW8g6mlxSLDSPkfD0tjF0BhnqmY+GGpLeq2
ZcBF3gujy/C7vzHniXCRZajDScU7A061Z0+ry9UIDMIM2miEeV62r6DJf8gxGPcWVh+Y5yy/eOZ0
mFyP2lr4ZvG4nGF4WD6KnqV5Ocu05usnmmFXrcI7IVOrdMI2FRnSzwCVzlpjAXswk/EeUEeuE9Wn
MGTi6D21kI1mnfeYQNa95QZ8hqAI3+vRd3chf4pNqxnhewjRDia/E/0LyOTMLqZ/rcq2pjOpNy3D
cLGV+2fOfCNGzHz0ONx9gsRZQJYDK3H7ohfaMXLL8VYo1UI6K57g4KTXqg3dGV5hW0qDFQPNdtOo
vmfwhKhuOavcnoAmbYjuh/adz1P13NX8Vo7/Lpiy7dJIqJUP9wGfjHja4j3xrk1TjsGkyi+iTpOT
afTnzvPW9SzpBiDAYCmwIfEszTTdDzbwXf00eGXxQaDisZV1QL+iLOR+6JplnZePvoBwXJdy+l4z
t8qiBOS7IKrLKXBNW/67HVAkhgzxcy+bmZfrGcd+JMYgRy3TqDp8tmIVPpd2+b0NqjlbYRYMqBGj
K6qFdicKX2yWTbmQ2ANpUW+cujxEHx7HJbY6dbaNDAItrFkRGSa6sfGsKl9lut3co5Ez7xZoR2Dm
+hhhPx7McrfA1+t/2UT+4bLPc2EbilZXKhP80DD0f5jY6h2D2Wjw412o1+UpzcbhZFv28HmWpf+P
sPNablxJtugXIQLevNJ7SpTXC6ItvPf4+ruq2HN6um/EnBcOAelMSyKAysrce+24PkwENvw+Veo5
qKwYgjwK+vpM47NZyr/XbAY/U9ewr7b/HYNl/mB15DYNOoNyeYiHv9+jo/1CTqNz9vPAPve4vifn
3IoXeXZ283qri1nhICRkrPSenVwlYkRuOi37UYlKa98EZXuYyH5WMeXxFmsgWH/6kStD1U/pPBpf
Cp/smXT2vvsJpdOUptNz6ETGxuVWOlRerly8VFGWnYJGLArMdavH3vc5nL47OhSSvIvnVepq9nHk
QgVXm96QhthHxFT2EWBqXS/s0hxILSvYwif4gF2V6CwpNJVzWrf2xvs5tX0IS7X5kpeIkIrBDd9x
rkP1BvryhGWyXGu5F1yjAuFEVkX1McwdGltT4f3LgipT1P+8keFKUiKaCNVc+hZ/7ZjizAssR6uj
raZ3DGKE9MPqARaY6kDSk2ZPR7k0UYTVKzUW4T9ipVLmivYwVeK6aI3yoWyePdE/rTIgcqU+o/k0
R8vZ1CTWXfuRcbjQS/mKc4RA428AA4NFtmmtiWq7TYyfcQ1xzyz94eoVxrAao6l5TSOIlAPTsu8q
uQJTEzbEFATBQd/LuuS3Iz0e7Pd8NrtNFgOQqzqnWg2uPV28bpguDmgd0mZU9YzRicu2mJKzaqcL
bxxxlQGUGDb5PLVMih0meB1WYWIh6v6Yzd+ifPB+asnwMOmGiJIKoKqnFnFNZRmtCKwaHlGyZhsj
bvozk2Fvh9Ql+peGk/P/mvmO4SCs8jzDtD2Hgdyf9Q6dYEWHaZCQyaTpq0rMw4pYK/Zx53yJha5E
vsjzcQMZ8hXg/U0RKqIOzBHY5x59iNgUFNzmiCJrdHQ8H6M+W1a2GEwG7PwCFT+85gT383PpXkDU
JAcnrLVLRQPq4pBve8kqyFlqEmB0FF+Q5+RXrXzUz+l0w4mi7h21fG6CwF3BIeODsNISWQT+h6ku
Dtag+zdG39/hOYZfDdvF6TwO2mMXa89DDoMxI3XsL3XEQAKAXzr6czL13jb3ZncjS0xGy4PZwcir
R3crO3+mA2jBzbGLyMPYtAhXnBB0hjmBQkzXvjI6xP+mxPmlavTyUicNMH0iCv/lppJF6J83lYEW
UNJecYDwFP3zQ6uLkYd/ocVbNEbJpRPsEK8OjE2qYmm93x+QgD6D3IAfIYeWXvmt659LIUmXs80q
A/qfGKgijDahJ2+aZ9ar4UD2I6kbFlFbDegd2jWFvogRVT+6jUYNNTFQYyJOUh9sm8SDuaHmU7nn
D1C+MYL4HOpSvVqDxiim7Ex0Dip2LWEgTXI6vvJQvkwtypIi6x+cLCV4iEbouhSaFPkysTk9A4gj
1aRNokvaptbTrFVcnaGPttnq0tvAirx1HOQFweikL3XbvPq4vRcKBem1imaUiXNH8cDl/SZ7yp1Z
NBdbCLR6amVkX+oDRmptL4/k+djwWQjbtNvmjWc/2C4e71GIs4TzZijyzygvsh0dR9h0jZEtm0Sb
b0llf6GkyC9y+FYyQ/VmtmRhYL2r5KWF5hevxpdCf208hJUz0lhV/oWhLQOGf18MbMcsV/U0leGG
bZq2+jdzt6uUMIvsqd9bvWlf9DgDH127WyMzwgeT6bR+NbUp2d7l7xFgHe7i+F26O/lbsu1QTGzd
g0dMprTHVGXsLqypQFGUBWN87DTQk6v7YMuCprTAkvNNox24u+Or8FWcYoRQcqBeK2NwmGg6Whiu
V/cy1eq0Yj1w1ybxfJOfJqJSQQ+hnI3Fh5vXEVQuJ9uMqdGsk8wu3soxwKwIX/kQiUNtSG+AN9wH
e6zsp/+9oxXU5P+qNfkDOsCPKc4di2XK1v4me2t9g6ZsyPOD7Q/FqawosEYiUF2jbR70LmWH0XsZ
TZNi1JyjwwyEKCheUqvLaNkapzwNqvUkN/xdSpVtM+ZZTU3A55CFuIDSuYXKWFhrklKck+wAjMiP
kYrR0RqRqa70thq3datxPdbjtJTzGHnYisPQDOslkXr1Wq1c8Of4Zm7yXaBl0Q1mcbPUtPChLIP0
rmpzQTQ8qHO49l3EdKPfDz5LZW8uu6hsTsyvzUthF/w7ieWdIOiXy3RuviMj8Z5Sp+x2WZVpW7pi
JiYb21y1JGYSIdqNC2ndsuER8utNw7/U/NZfwhA+B4PHGo0FMl4t6v6/nmqMQ+BCpMAu4gRmYm9m
r4OO6M/UDwwUHBZnFwiSqidfypLsOtv1q2fXcbJ109No8K1c2xV+vPQiGAsjaYad8JllQT7jPi/d
M3yOjCqxWMnV3SXVN08z5u2SRYMLe3/fWek14rYJzlGLfPF9yOD7BB3URwra8VOcxx6MIhvtErx5
/4c0cPlOjsc1CX9K3fI/R4qPfMOGaXCoh9k9zj2iJ/lIkS991W60DNvE/76azT8XdDaclmq4uu1Q
VfFMMKy/FnSmRmoUO6D1w34xFrl/5DZz39x6Y5Xl9A6JstmJcGLDqYHCyKu5MA9MgRuy7ZBNBjzW
FgVbbcidbvI0q1OxAtGePmEO+/UOt/6icPP8XFsAP4e581jbMezmWCIXIGWRzYhira10iCtdg9JL
DMDrwc0YWXLtVEXTcFhmCwjCTyS0w+P1/OCxR+a9YBwffSUh7KNCXvGUGTYc36YJNuXL//47sQ3/
87ZHh0Tl46k2d75FeWr8dblVo9W2ShJSM2aQH4qZKSayzj5CiiYY2FOMDQamhLWI7T5BnOAEO2xx
zjpHRMf2TAgRPWP8EatMAvRAC3a2XanPUWU8c1stfFH/N4xTMV6BiNWa/EFuSKJKi1deEn3WKaFR
8pT8osPadhH/UTh39aqpQt3e9m5Z7iVjpCrUkiu+G46tGMXHQx1sJrSe6zpTvxVEz+6DAKZV0nnB
2s1xQQAk8cu1MXr5qhYC6Fr4I1ICdmz6vfKMLfTS2lS96X5OgJP4JnkqjlSa/jhKg5yZHBE/OFDv
Ep9aPxlldWiGfJ+TJoW/9j8rtnynkPd1H0THSENDMa4LGAVe6yN8D6auqqP/6rVXVviRiX5uKNq7
8gWuE7yL0U5An/E0BbaZoPQA8ojzkt/GUIen2NYDgMPtggceCUdGHemr1gopuGr7UY+65D1MMbbW
tfJlGskjM+stWJ35J7PmbSDeTJxRhqK9ZJNDhtKkZw9WQAJtg0o8FR9QAgaGZ7HYUqt2d00FULIQ
fMFU0bAKwSv+fcqa88cIqfsjZUy9zHynu9S6hhnG1geczhSDwAPn6pZrXneSVp7KjFyY2Sx8Vkim
nUnBsUMtUC107ctdV9vNCZDiTCWOTejPHK+qT/e5eIDqYV3HR3NCJTbOPVA7G+qMHIvbbdcv/+Xm
cP5+FltwVz1V0zVHxZlJRsCfFWaJAwwwTRLuArvSNyVzuOtYey+a8Mr+cySNuyqzpgMU5fWA7Xw9
OKm5rzxzep6Khz6CWV1jqznL76wyAnbbRiW/U66nSq9/d4rJPufQkEMzw9uleRDSJgzbjSOm21X2
THbZzghqHMM+wqh7LWLkDvtuZnGrEJ3oTb5Lgu7XO7rlj0GZqjsaJ1vmjY92En2T1lDpBVXzcpXT
hyG3rix3DCXpmZJa5gVTe5ELb2WXn42Wtxc0OvqLOLIELidnorFSnIl7Tg2813HscUuJZuTgHVPT
8tdznlJ2yuY8d5R6wk33iGCp3A1Dn620zGZKZvgg+Gzh420nyGF1pYU7iW3MZ54+oIF4AJhBTxSb
sLL27mAto/jFJWoExi5C93ZyxndLIboGkYV+1KsqWQg4nr8pQpy38qUZZ/1VdUAfd+2xVpHfmGlm
bpwqC+8KNiljS5SZXGsXD4q0Iaaj6x0qiMum0OrFJRmdbZJ8S6o025LV1S6Nrmn3hiwnPdUAWhil
b8lUhS9pb5rbEubbbnDg7twLJmwe/r0WMc0A82AKCc4w+3jXR6ZYWUg3oR5RL3E61c84z7eks8VP
TW/y+8c9gVh2jC5zxDrPSPFogh2jOdJuFEZxeAdLb39/57OtnMDaBegZNkY3TdtwGKoPPfDXIDLn
F/ZQ+alUiTLjT1Z91ImyxglByrtA7v4u/Y0Cp8H90mrlj4CgbHgKU3Xvz3336eYk9YYARckyV4Yd
iDh/x5TigYlZsZ/axN/kEym9yuB5QLSG7b3q/d93JJLpP4NnXNvWVFU1TN3iXmfsQlbHH8krc+Mo
IM0SWJNdFAn3ChRTfMUbrw+8o3xxRxd/wO9j0xxWDCm+jEn6tYpwWCmJm14ydJNRaDtXDbHxR+Ka
Cc5f+2sO8eOW4xw9WQZiMrMx2Sa5KZ4Et0LlVvTJqu06i5kYfqJOJYJdbCxRcPJg4FMDweqfujzQ
rpYYW2piGTci/2FA/vqYQZOTDZwA5eq6yLYR1kq8WpZpb2g+4OcM1Bclt18xtxR37xG6MepicXgX
atpNt4LJhMOYaTVMKa5UYEUvBEymTDMtHvwMy/kZVa3RH2tiJTRDr79YbdDwpPXSR8tGXGnRnrBz
eOK/W2ambhI2bRn9Rp6rKGeWg2KauABwwdE8uEkh5T9H8qcRR7aaaDearsbLP1/TxQODhKIFDXSe
fCMxxEgE/SuUd2c9u+G8KtymvY3DRFija/oXAOXBedaDcKF7dYhdW27A2s7DDzZ7Y/lhlrr9rgMF
km7aLjRfbdFJ7OjorPQ8haMp7IsVeaKpVfdf+C/fB4b6C4A2/sYWfnA0o+kpUMafheW7j/YUnMZw
Spa/DaeZWuhYBPt8e7fBqth+7SBkXK6FztmyYmtf2G26kFWbg93ql3dP9zpUvCnV7RST1WEJuVqm
F9xX0pPd+do6yFoRgMyF51AfUZB26wgMxVlOxxwjxvDoFug/oPUXelY9d0qH2BrJkjU1xTE0WlTa
VY09wAVVoGSPCJuHk+Kal3goEcIyAv+gt6A9TIpPgipy0D1exujVSUNGz+m0uf+HQTSpW1c+/WZF
2cOVI0wPDW9Qfr3f8yxB7ULxyCUfe2d60RyYd62ibEYMOisEaR5OJYeg3VrPtXwTQNziThAfkUtk
hdqMJihDWHOoMvjf3M1/NjYou2wqFCpAsQv0JqTP/dgoC0f03XX77f4PW6AyAasmYLCzkvVKjAjt
vIwPKfDDRV10q6bWBqQMzkBLLP+p5HD6Mb262vL+f6CLTdk0peNDUip4xmjDkdc47vSoj9ZI1upt
CNpnTY9y2jJOTFaWuCQmv4sflZisSHxoCzWl+ZeYwkBkzmRw+cElJgIMb03lvypVUO1JYk5OYxRs
5Q+IJrhf1uYoCG7MMGfD9PcqxF+dIG8jq+D7/PPC8vacB0W20MOi3veuOkHWIF109sLoOfd46CoY
oB/veISh/0A8nT1qGOQPFta3zVAibZ79wt6EJe1bxInZW9EhYYR64OFw0z/uveKwRWNrDPrCkrhZ
LVbCZY+KDhgJojipjJNqOflS6syIsuXQxc0RUX57bcQqI19cqz+ijsB73pOGTttKZQzkapcc3WSy
aJ0CaLoX/JA97LQAi685mb71KiV/UwzI0JZPQ7JX0/YmX9R0/s40rjqydNbL0Y/arW2iBuV8c+rw
ZjwzR0d97qvE6IpDByDWDqzVxKSnFKIgM9/KkqX6vP+J3JFaoFKzU5IO0ckuLCB0VmEwDsqLBTxF
d1cqnd/uiy6oX+o3OZjKZqKDuyFYQ8su38yAZQ0ai4Zveymf/zXlmLwdtMZipxyN9loeliNBn/dW
4h1MPiJoX8dtV/Lo6oyXQqdtENDN8pOBAJGa5rCNfnUr15lx1sC3O3V3RM/rLttsNNiW1OG5dFzj
ZPNZqkZw7tryeP/Fpsm4NrlZPyItW4aWlt+PwqRF0h3Pr0VXbZOgNA/3fZEBuXApayz54opqq800
9dDLVpVBvqgszeInP6W9b2LnR3jRwsIpnLT5MClS4RWF9amIrQ1WP1+0EmkVlz5ayISgg2UjGDqo
RdayBpRjPixeeAO47C0uyT0YQ+1SeIQxZ8jxX/vW/1m5Q3SegowEuh5Qg/w7FxDvLX12noMpSI4l
LoexiTs5ESDaIVffUy+/N8ztuv1xxyUnBZd4HfBwl0ByVtInNtrXNAjNqx0TA+2QVL1OE2rDPlWR
HQfGnt/L+a6U6ptaVPWrZV5BXDawVTGX+Ur+qtXVixkxHM+FkAyF4VvvYb3kwQ2XngVz6YUcr/su
iwCJqQTDIoHc9o7mvETY3fTcV5/pAluX2u5hwzYfA9bHUyGGLgm5kknCoBQm2bbNhG+7xNdGw3Pc
D/yITdfniFhC+xiVwWcvmFzypdJmA6qoxf8ZD2iApFqxlJRevYrKJ7xp8lGl1iAby6LrQIvRcrs3
LerEOjfTiPlNPMYV8dIpQXMas8dWb7JzWFAaNWLZqewoO6OiQL9b4+JLU4MZr6YpKL4B63mJuVQQ
+L8NKLnIvbDLVSIYOYzCcHiIFySaX80ubw7M6cAAeO24+600c8tFOULBSGuQR9Kva+VOeY3TfCn7
7FZTNuxL3Xl1v+x6MSvvIIDKqRRjl35f0MJh4CUqnQg6DZyZZusZVDoe7chnGMvRpY20J9kCIBOj
WODcnQ4ey4HsuNd2UZ4yJ0Le4QSobnzX3iQwrDex4ZwowLyHgM76oggg+sp3wYBrwSt5wPpNTvJH
yb4GqKCFfwGDkKH0P/KkRtfZZa+a2QyrNEvsU5JhhKrTytvIv7cd99XCCeGcyDW1LFGOal0Fz6sP
H9W6wuz3zzu1NrTdfama6VsQ1GM/SwyRNIXKl8Cr39U4rensTbsuDPNvrgZ2tbO7L2Ua68diQoQf
kd5zcLiFL3HWzys/ouHX5KSQhKzQGijqh0j4KMxu8jY2YLFfpBCMbKvIm4YHzQyiJ7z53saZIIcP
mvYQkie8V3MmoXJe5WfGVpmp0BzF6LfIUcwLLWNuQaFDHxu72rLJCgFjgyYRe4RDGGQFjW6UWFPT
GY9B+N0L6urZ7j7kJlIeRPWnNavfCzbNJ2l9GbzOPiFJ3No4vs/3am/WfjIwKxexoIbJrnzFPub+
5K1m119qsLnv5nuvVSrE3dq3Cunet2q+DlPrfJfC63CcrOXdL6ppTXkUuSkuHYdHORnNHEynqC3G
lTzs+tHZ3Z9Ug7lQaCQuhsyBRS0KCHvYt3rmvhpI5y+NtRoKsrzMMa1OBA7bN8us3uRfbOoM1ihS
MU+9QS4BZr37eS93Cf6Nxnddw44i/36oPZeDbucvRRFaV/jDXydobQvfKZqHLgBP38T2q0su4Npv
VO1cq11yiIb9OELEceDS3mrQqwsYnuO3iaaZwgPh2Y6Ifp6saLhSChZLK5vcTyjaizCe13Qai2c1
6dQHo0hea6c33hjJUGDZ5otPFbepbaofOpBgx4Ag7uDygHdR4p6fW4l2UtJXsz1RWv1WTvrK0sf0
LMcb6AdERctoSx5GHtnWpHLX1Gj4HqIgfgvVSNua5KdvxzQwXruyJtIP0rw6shu/C8TnwcXaO9Yr
qxJEn5os83pq/X03Jv1xbEbC66uAqFAwqEeaVzxnWr0VX+HYnJRzkHVv3sh4jCdMsJDXtrz8Az0i
DgHl/kFyc+ilj0dDfIv8KtOB7oGnKIV0/cLMB2khuvKXcnxrhNTLbrX0MhVgENMwzK4EKPzoCFvc
Av6bNxI96bjBhx/mHu52D/Z6lj/JjjJr0N/fZU6qf47nqCYiw0bIlpAfMf/zrhjUX+d+vwvIP13z
TPv1fYWflGdDgNENI9865dgcemYCl5kZzqrMqurN0vq3DsPgQmXROLtV2x0QsIHGaJv8/U6Pz5Xy
ka4eQMCseFNdLkYMt/p+nL5xtjtL1EZtTW9YDm0ov2LelfLLCHNlsJFD0iilxmmgyiMApR8nn+oY
YbSFWr5gW3OPblLWPFeyZ3lHVH4brXzfzvFpl+YRvC94ELFJDqwuXyZlKW75KliPmT5TOqGNjtHz
Po49Bhf5Tp4LxblZnJPvYjfYBKGvLeTM3RrhXwWjmx3kYatXACsTg6y1ALa1UNqSTouEhW3QxifT
nXb+SNS7GR4Yj6JHUDN35U4EUw/6DFS28gidSHk63Z/RE0Yu0E39kwyfAYLxWas26dJh1z+pZmdv
8WLjVxTJNLjhcDorOLirgeoqCAG02vO7kfj919KcnOWMHuDSNn137Lue9O/CM5dpqWnbzpyblVGr
zUOWVgys8snkQp6YQeSJsjX9Mb32TgJ81NWbZwafNcu2t8CTGD0azqAfyyE2Vr1osCrpu5l60Yed
XwdttJ7QlE4byLn8iollPuk0Uo92qr6qZr8elHA6/G5Y62GvrcZOq3ezVWOWZ1jGdp287igxQNnq
P+VYaKqZj/M4p0WLMfw09+D7ItP+UhXjUkqCESQQGl2p5lZtfLYpcQPat2qHlXzay5fOKq9D6tNK
mtrNfd9aloP7awMHKR2fthN9uix2h1SYJe8LBc4BQtcipBVceGGPCLRwZmKPJY8oFsdxiPK8cFmj
1EgNv6J44t+3XHr3A7dMAi/cBGN2kPMcIuTGxRwX9Xs4kIAQWK7zgtwBsFAXrAxtBCnkTiHUNXNh
Rlb1YbEx2s1x5K6VQg2WdwOVAQ5oXysNYwRmtnJwW8/+TWV8fKq1L1IqRSujWkReEOxk/1+eS806
W4yGnl8N+LTLxGxa8XixodcJBOGco7njnyFKMU2toybaSy3tpaF0+tc0GK/cVTeWwOnd0opyC6pv
2FhCcTjSrj/gvF5Zo+K8e+iyNgORCzhd3PAlzwTrhk9nznUmKa3ByDNWngtK3FeNpzZJkkVz8GdX
uVKZszwpXMDVmaKsZMlk0uUm1boRFuPZBMLeKnF61ie3uZYu2WlGbRmrJLCoxWalXqgqXDPuzOjG
0vXiDGX1QddDYzBJL0iBmYImDCESg7itFnr1c2ljm1YjIdIcsmdZLwyzU1zFUWvpAbpyT11b08iH
VrfBFz9qHmN30H92EbSezrbDRZWYK0Wf/O+eVn60qd598Cf0QVDbxcOgcgGKx0Aa2iI20ABr5utM
UTSz/9rDLNmg8mEPlkE6UiK2m5NThacEFP4LoJs1PaJo3zEb2Gg9u72s7pXHGtgYvDUjPioMoU4K
fNtNaoTF2u1bZ8vG59SX0fTJeB0NadLoh8jAR8V1li5ijSW7IOXlnQQYJl5G373BJWh8+gYM/dUT
So30pKMgWUg5bGVaZ62gAKlhp5DXAzq3CW0dhx5tMtQ8xqnJRtz1xAYE3j6wWv3Hn2/C0Dn5QxKt
FEXsJrWsPXs5vRdk59EBfdWnzT9xlHQev/XbC/pbVKNVj22aatCPiJwodX4/kEbN+2ynO0qL9Fvm
UUmHCg+1MAjXMQsOiEMh5x3UDmok70JxTr6T54JgmleqUnLT9h7AYfi2HzaRYo5AgVrWuVJ8fkUQ
3h2onluSFhAntf6MwS3DTspdr2GCVr14OE2GOz9k1psdFz0u2cB6cqsByBBBkJ+wPK7EizMdZ5CU
unCLF2w8n2g5+CsXzNTeS+ts08c+VDtR6A9J4V7onNJCsMgW4sE+dVp6rGujX06CHq0zouCRwHwx
7o2bZ2TRSbYc+MS9dRciuh5sJ4PxGWEoMTR7Cbx7ppE5/NfOqCmAQdlm2TOkSzdYJZtvZmsuJgGe
tTrzo+1s7zUsnR+dpcHJyUeiN0X7UEP5ea00unWYC+V3R33+dbS78ZXkqWTNfdOdTbe53ceMBAuv
ksyZ91EBe0/eRi3mu31tazNAqv6ZBKHpCf8JgaJWk93Y/NqHzJ2KdZPrwaduvRkGZg49+QCwluyc
KdQ3csvMaXAh6UdFZjVexGkkZsGP9vb3O6MeRsbJcOaDEhJAUmPfuRpghekUKumHp5SXoUy6c4Oa
fzWo6s8+0oZHYg+AtgT0p3nYwGi1E5qy4t0s3wVRvb33LsTgZHEPyGI28zMf2wgRf1DcnN5W9rJx
CoQMECUcn4OTEPiHAI7GZVB4JBvn833r6bZ6CSKInEpZpjLldff3JT7UXGPHZkFYLpoQIm/VUW8s
Gj1mi81j7cmLBprR+IELD76mlpQ/pP68QeywG2vorLoYAeKRatxaO5l+be2Kyr2hdQJLqTM2Cp20
XBbREOIpyzriiHhX6Ha7a60ZaTK8WzXcldz9z3pSuRNEJofuaV4noYU0Woy9jTRusamTslfpk7kn
zi/YNIMfbTJ18JjGZ8HD0IbuMYuAPCd+mX6NiK9gRvvVBO7IkmkMJ68Zi6s3FNmvL6gOF6RZHcOm
01aJMQXnRK1LgHQt/gHRQYhzZnppOB8I8YngHHX47Zodw9/iZ2GXf70BuLmLPUVQUDMcKwLsbtYV
7CjXTlYeXlZ/kbGsnPva3tp5sNT0fD5L1kgtBJaab5THOiZ0x3TzpTvDc5J7jtkJh43eW4ANhaso
NdzgKXCxuFpAvqSwPEcVQ64XUmna5oRiy0/KiM3mKA/ZK2sHbSA1SZ6LOxJRZQdLz8P2WJmwLnGS
JOOjOmEmDuJPeXmUFq46ArnN/NhQrrMBxl2Bg7qUkggn4kPPrP4Wmy59qdkyLvLFR1t3aUpIR2z6
SdiKx5XRzCZUjPZXmdJz0Rzut6qRtAbJFZC8RVvld5fF8sd64Ztat0cdS877AFpU9j7qyByOkd3C
hBYadPpoX3G6OydlPSq+96TmhMgnXMcL5vn0/aYwfCaAptjOonsiv8oAO7qmiXJyDLe/BmGDdw2B
VdWg9yyg5T+MCTJblZyB9ymPX8OgUC5RBbgwy9N3DH3e01zFhHaECtRw9pGfloY4oS3LbWGZ7jZg
V3+o6MPewe2yLVQx717ZCSx2F74EnJNkeDOcEl5CWLxq0tRZaQlIvbI4yscbcR8HjLzpJ20niP5a
COG+za7ySim1zFobejrd72FJdnOC+FT1ln4aBFmQUhlTXphArJJzulIxLrqCc1TKbyJ93KDC7Tby
/u3h9i1i3XKWrtJNq7Ft6aXg8cH1W5efre5vMl1oaiVIwJHYRq+n1wHKIGPBzYa3eYBIAqTyXlCV
kCjvbHOsnfFaBfG2KOtuHzvhThp53FzP12PnK3vKlPBVnCfOeakXivNWAvtcw1jhgaYr9691jISX
FIVoNnlY8IfNNr6FdQMwv73KmoGtYGQ+2AaoFL+zFz62ne9T2jZMlRXnuUasiltAwCY1x1jOjJuu
lJXWE9xfOompQEKWIAviVAE0SllR6HTjJTjRHO1NNETlC+kOCDWYOSz9wnpT4sC7KcH4goPD/IqG
6+83VXEERr+IZtv5AVmSkMSYIXVNWYZ6jRSuMf+KPd141624YLw2tU8EQVVrwzO7Y+7DcskAnAdJ
Y5+jVAEAwW8N3kOgIMS7QJyLxFf//j5Sancsli8xldfGB5//UEY+vMdqCF/snDGJETbqB3Khj1AF
ZpU52hqODKgkvzlaPiBThDHBKc6UfmNhSt6Nns6mr2LP6eBtRshkWbuQudTD4DMJtQc8uHlssueM
ux9U4Z9VPelsXgGQUiv716HO3w3ZfNSHcT9PpBbLw7hCCR2V1ZLu5HhrDEbCfjXG3yIrXbZN6f9Q
lPJdHBhuWp5bESxV+YxFG6u0dzpw1+em6LKdnbBVIpwKoYemf9EVmiBCpl+GySO8RuujKoCfIl2o
bwQ4lpuUXU0ZPFda99KJwIQZBfoiKvLwKvlfkgQmmWCNP137roiWjmRvsu+/00h+oWzDb4pvJ5cB
ENldDlQVpBNR6YVHyyAFpp8cSufRbBc9maAXv3Grxzu6pQ+yJ6kOZyrgnUvyWuWRTG6hDDynlXLE
H4/+hwbrS9+7yenODSJM6CHIUEmhtUJ0FP70GY5DK4iSJdL27BsssZXuNsqHYZC0wvymPSJYfobC
xGDVq9SFU2rh11zTXtQurZ+dLq72fT75K1o62BH7ks07y3sd5frRFWNaeWj0zdJpLHMpjcLAvX8Z
iONGZ1uTF94aMfYmbxsQcfJb5BcS+pLMStN3qURSGjAY8CXcFds7401tkawG9DmOWr/HcYEUeGAb
4HSucpLDc0McRvONTkV5JAsje+47Y1jDP4w28jB1u+boWNCCZxuRIfUBsRb+fCSLslgGHdYDA/n5
2s7ZT1kpwUFGfYqRbmWr3g3jvTV1ezZu9lFrVXh1GWBByX6VL6lT20f5jo+/WCh5pq4V3zeqxdwb
hOv2zX/eYtvHroucY+z9HEuwDsedFW0dRr7yjPaOny71i+9aQYJA138fHMd8dbrgNjnh/AEVtllW
cZvdtEoF59tr8Wl2sx65SNWvR9GtyOAJHZ2SqKleHAq8KDnkuJXkBUMne9kmqXKVVw5gWwWgO/M3
xdaZpiIziDIWSL0wOBQahMhJh+MI4HkR0FKkjmmf7Cj294Bu3DU2eePTKG5DxN+uNRSSA7O9HNjL
F9vx52Wv595WHnpWFlzrPt3XAg0d5MWtDEL11iAtlP9yLY5KT7kDpxTVzzaoEF3gvD35jOzTDdwJ
22oYmHPZVBx506jnPNKYVKc6ktqRbW1uxyW+O6bXyhAZOy31rDUhPZ+GEvY/42lL5AW3eadltwi7
xoc+Ms3Cu6nt9X5W1m5xj4EwRf8q8exrG4x7Kd+QL6pSDMusDKJtWxu7XzPMGZlLT7NwXzc4aWyU
keekV/U1Gj//ZtletbS61noPo+pzIhPyR6shp+qIKBnpEay1urvyIDPuTWPLsFE/6ka7VEZaTr1m
QRScCbbyJxGkUhaPOR/KaYrpCkgBwD+HbKD8XdrpExCX1j6FfT6sKn1UXgp/OLsjFKsxjJ+lqFgc
gYSNn90039/Xtv8j7Dya40a2LPxfZj2IgDeL2ZT3tKIobhCSWg3vXQK/fr7M0hv104vp3lQAJCVR
VQAy773nfKck8XOkU3mskjbYKDF2S7IzjX7XWNX0wja5ZM4i+i6wBi8/VOaNk6V43jAL6+RebytW
gG2i5BNeFe7gs+fr3JqTnfpZ9cKHcZzatL45LU1FchfpzOq+eOwc42jTbETYxlkmIyq7zm03Rew2
a+yFt1Y+xfUCZ1TcTI+1sXjdeirTXeW71oH19Ps9iFLJz9qBBlcfERAvsvtvrf7t2Vt6WYilFDjt
dL0/U6PcMh6hCpKNgIORiot/JjIRjQFIrzZoIhLgWZKL7YTBx2jHD+oqUBJKyKDDpRFEIyMaknLS
RMpSSQfVTKxNSNC9W4ZSh8gQgEG9TrSS58IQbNkZmpFVfmHARxOT5QqRxAElb3O1ava3fGzpNvJa
DF5SRarEo0lsUDkRd414l4GKetTRWqBhaYqfp0wjzWM9VSsDQuU2ZU9G5zqQPTr+Mzlr8iMQQ3M9
dGjhAh/ASeClW9OHO65MKImuJ9fKNd5pB3vH+3szLaZ234cxwovJq8dkVlb2+Kilk9j+OpqRZYME
MsV2Bh8cwCO4qdgsUGM31El4avNqplvaLMQuOD6qTUxcLvlbK9ceqkcq8/FGS25EE9bEMAgSvdo1
pI/sSy/MsGyQC93oQ/ERET8URPTSwNDAovFH73kp4Em1PgFN3dK9jGSinH12nWt7nIn5c8itLoAO
hRFhYL2vveeT9d2p2Aw7xeOvZC/8KQuXSroqkyk8TJgXz6WJI2mWR5rNihJlCDvVqfqG+pF57Psj
O6j4PMmjX9+Vbc37X3D/uWF5I6M9oE8QdU8h9oGVSGPqVpp6ayfho0iJwAhX1KvDwQkrZoD0HA70
I4OV0vzb4MLAykXPuEinl5+NTcHIOfAeAVMPt78soXxJq5/NNut/JFHDPqab3u0RDLXoAFLH0r6j
hY29I1H4RT2QSclwnnQyZLu42am7Ppmq6GgEebodx2o6WNmYklmJ5j4f9Zc7Bqjo6X1MUfenivux
h0cnH5c/jAC0Inv/n73XfsbFNc1Y/mQ/bWR48tnp06+KAkWYoD1HeGYNtCiZ5VjbqfCHvcKZTjbX
ekK/9qpwpnQCKCvIfu9Sb9m7g96BMaRlN1ojCAd/eOsX6DDx4n+fJncmxKSD9C9b3cXY7gZ0hOvW
HNG/qi/qZbk1OmO6ZvJHAvrR3PZFck3n8RyESfEjKsSZO7zAe9GfMz60O+oFjeum9WL7HrTVtM3b
qA2wB2n/vDVEzUsMq6hB0I1tgVAkelYfnI/Bg0S78IkprrlxmQ6e0topQaKxQPQznck4cYqtE2Te
u9EjYpJ94pxbjY1acdbSuH7RCOgjs5YZe5nlmPwjhqjlNUuikhBc0C7qX9ZTWtQ+czAtSMSbNbN7
ztJnuqzwz+HGuLJnHOYUyOzN0mvkl8NrMxlHY6mNJ273VwFU5QSqhApKrv51Eycnf2KToZ4zCYnR
06gx6VNPdsOELNvmE05WqTebbK/ZpwRkbV7CITA/x8BErz7ir5VyisO58DZtnGwDO8PsgprhpXLE
n2rXKbeYRQ8mAQ3NuJ+Z0BAobSK+litvrA3peekQGDNuMTZOIsr97AOaj+38qNYwdeayfg3mYl69
cNQIjp/JmnLYKGZ+9k3XjexPP2fyjLYMpLj12Kahf7ObAq46+JONE7Bt9Hs9uVkT8+ZYOMV3Fw55
a3bfEvpE9x8QeJgp3hk8/+cPkGbKQFvYx99+SDN2WZ73///f8q8fUL8Hjr/o2vvxmXI7vUx0ileN
3mpfhI3cPzJiKffWlxd7QO0pv56CDNsWVmkdYe3bnweIiurnvZTpTEek1Z6hcL8WUPy3s2cET0Ro
79UVmSRL93Phqxi4TMjeKB1lnSgql74/BK9F12ibIpa4ZF5LUsXsGmc7Sdh2Y/i60JhVH7vm4ODX
NEy66nTRmZg5/gDgSRQPWY4ArJXzDWG2t7j0LBgfBIVZ1kgkcBTeN3eeb8z7si5+nhbYnrCpgZRI
Qg+vtJ6gUfGjtemK8YvuB5+TIYbsZYE7DWmVrkA2bbKGzVQyiw9r0KxzJ0N0ZodFsjEqPFl+ElIN
owstnSL4POrOFfsdGTyD91nP0+BT0MMeQGZIm4Sb8SFLmJxmcABhzCXJqSHrat0MfvnsBA4+a+Fl
lxih4jkOu27Pm+E8Dll2weiJhkkWUU3Le+8tH0Y8HsKgv6gtwb3m81zuZ6/siP2KVk5t92/WIOpT
k5JDSRXc3fqFIkuNlKzGIpE8WKIzesNsq8wevreKGscmgc6otyMOHDIP+YuyAEJPmUBcQGpfoOXP
4zd1RKkf/Tyi4mb3T66N9KhrCzLeGInvogrdZQK6ZtrdH+aIBJdsjPINn+F6mesPXXFzUFyPV53g
R63CZ8isGbLFvuk00ECN/6heusDfqP2DD5H0oTCWUyTKftUJunNqffG0SaMm8r8BjQaRr77rUixA
dszcfrnCWLbu18pCG1XrNftzAj5w1rhMKJC6U+IX+YMtQPtm6VB/BRa+ceWUg/CbZOXZqf4agRbb
ueiICiB727vbxRb8T3JtrNYB5eyuaIhbUGLh3g30ozolo4OE8MHC4C/qlz7Jiu864cuYxMl6mv2I
+hsz5Cl0vPb+IHTdOjktg/Xz1MGqf18dEl37qqVZ9qQ7/MLa3DK/qtg6A7EkglLEIB7S6ppkU/15
qbTwRMQOoRZyzagwcG8yJ7n/A3FgfvcZ393zW8Jm+VKRM8Gc62nAW36157lEK8XeqYZNuULFCvus
XJxjTZEFcAZkqi7o1t5/Kexeh0zQGVUPcb2Ix3Py76d5RYNRg/YQ1XHyUUYIHjSgyD+PquDKKjQ+
MeFsNkUUjg9OkBoHEPfgDUuTRq3si9koCFJMwo+ZWWv0Cpb3YCGLQu23ofq5a+40xMJ4BazR+wdP
p2X/bq4loDMIAggQluvq3Ia/2RGHprUKhtlA2yvD3k7o2jb2/Mnr6hSV5IjmwnD/zCX0rpX6TzvP
b6YV5Od4tsqP2eiOaRLPqHuZDtVLlz4hIGJb8ux4zx7dUmcFSO/AEmRwzwXLq5EZ10UyWbsGRASG
VmMVuWh5HSvotiwZ4Xtgb93OOORlXL3z3El3OLubU9Zmb2UHclwNWHwLFQy3z7INZhj/UWwCDQZn
H0rqaSpEA/fa7a9LUzxG2RB+FxykAcFg8gCmyVDH4Rcj64114rA61APwafpSbHCYd5K4lA2EIUGs
Xc8TFPGU3sZGKjH3IW3+bWyikWhFV9EZgzqsJFnsGTasj/4rb2a3giwoZbYBiigDT/8YN7deR4E/
uwyzOz8nEDYaH1z5lmW2uSvY61IgM/JWugMzXVDXGihDpMNIWAKBjOU5a1W/mh0eq2nEwq4yWuaw
ZH5tDf1pUHp3IDQoVXyicOPe9F4qu9XWEXkE+OqEMTJS8gvuBiUrXkKPvUQW9LsKb+dNHamE98oz
rRUJhzQRg6k/ulhSHgmou7lOkX5OHe+SyCW+kTPj2fhUZTTeRWRhdOhw/dhOTUIJqSDySUef8WK7
lYFoi4IudDX9hAnMYO61tI9IBLNNp3UdA83uj35h9xIZVXcglacFEYxPNdoHrVa/TKYdrDnx68b7
jMwMQ+tffgQ7NyEd9cBapj5AJIJEZSy1xe/DR3tPkkRR0WNV+96I/mvbMd/3YgcDe56+JP3krQz8
B7cpxEO6IG9eDbNd0sFAreDAjz+IXKrv5Ly3YPU8eAuA17sALSSTDSaIe3RKoKrETLuwe6hezQ6c
D7F3m/tEwYnoKOV+eFOCJgM47MU3CKr1cOSqeWWBxxEYKumSYfRjTtpHJYijeVsfjUTnUd0m1udC
0z0u127XNHp6p9EpsRrlWreqtSU/NvL+rBJ3WSV9ib+1Jj5lDImInHii3b1eBbPrB+glB4Xe0hOa
eqlGIozUUC4gpgJDc54dPY+eNb29DYaVr1tI4UcFKPSMWqx7QKJN7NHnbSptg8ja+xAYuIORXmY6
PN/LoZFoZq9d3BV0lD8MFuhuY0hW7V1PyW6cxgkpYjvcPjGpx3Q9Q3MqEOZW5wZk9m6GgrJWS38Q
VsMhtTyi6aq4uUzh3ByYvDWX2MDK5iXOLiNd4Ra5xBN7DdnavTLwAXEJDpNh8knptLdIpqKNRdwC
WEBGsPMWhnt0bUyXWJSuEpd7QaZH2vhsxItxEIM249BBBSDxFIQ5A1oiFQSFIe9T/CO0XONA9rHD
u8FlMUEO2zUI4daqmeFO4iN3mgWchD8jdg2DVwtKYYIj6Nihid2mgg12Q6l7oCnXn2O9QoseBYTk
zJRkpdRsj8YyrpugmzekgP1Qu04NPeVVntVmhJJxHq19khCoIHXl8ZC92t2ovbnI0CeyuDc8t837
x2rUTLvS2XCvekXnveN6wHRBH8soTDZuCPOD/3vJBVrDxrIvKNwhANppedXHGpZ9hGpnWrhCF2qY
g3obxrn7BkPFfqihZxbC748qE7oOPboKLe8xSoTvfoATbxBM1f/ebOeYv9tfobbpFsQiXfcc0/KV
yf7712fCd7v/+S/jv3v2993S1myVEuZMQzwx7FmWdRUTwW210MDzzHoPfSPcGnIcXllY4ge/Lc5C
S5k4qqGCmZDvVNPyvImKTveYG9csMLKvbQHGLpqL74aFhymzGUTIddB2G3YSHTrzX+JoddQP5Ztl
aAcmbvS4giAXO0eCE1V4vR5YdMKtudga5BivnDEdrgxLYzrU/VmNKWbow1L7O23LUezMeQnWoYi7
s09F+LawXdFFQu3ZGtUhrRLEhgHxIAaZPHu3S/RhhdnQuFhlHGzg5tFsNps1FKb+7nEZi3FGSNRO
x6CLhwc/HE+VoTGBrUbz+ddRlAd7v/Xw9dQBkUrhEp7xGYEaVOcljVD1f1ty3o9/pRY1U14dYrBL
sMv4mqL2qD7dnKDKdRoAp6kZbPUo8fZY0jMiGkyQN1Ocrbr6li5cXarPHvlJz9A4RkPAVPEFDrn6
+zKfwRZglaP6F8PKTk+jj71OImKwSp0wVYIKCvJkA3ZiOfBoCHYjDf9jH+jORa1xs7ss+yUq4205
tD6RAkt6U9/IjJzgtFBiO1FBDiv1xUoiI5Q7JskwZkVaZ2zLyAlvS8cFUUljBn3lhaZ3fhCGr2/S
KQWYJat9nY9gE8vTuHNvTZ5awIFh17WZMa1tvXSODUivp6rLHqOoch/ZweuM4a5C9uvUrmWUR6Ix
U2LjNXuroHbqGzSZ0zD1wCzKfh+GtR4iOnA68gBIW94rBwpfXmYfNtxYs+FGw3+w66l8youZa7XV
xu9BvhoLF+7JMD40oS6TypAKEEn8jAwBgoE08xa40daE32lbcx5scB3zZ3fSy6MmZQTqpXNEtFKu
xygZqzuvEQiEuetRksMGe9ZLcsk91+mel5gLGJvM9yYeOlKTMtJdoe+v81QE23wklcKWlvEpI8fc
jNpVabTOObSD+qS0Gl4xB3jVtGk/xLp4nFtwgszku33TY16g59/NszjpgSM2LRS9VHKufW3GqgiO
4kWHULCxI1xfmDYpKJ1KW+v9wjyZXKKbttHGTocuPlV7bWjidYdF8+LUpv0GZ4tUxukbAN6M+N1h
Ot1XcMqMhUbeVKzwOZtHte4CUxiO9+1FDH1Y7okY3qy9fM4/nCB+invIv6moHciAiAxxLZCt0Hgn
P3PtV6fQLndF8jQbm8WK9/e/6e6HRFjAfSwfW2qTpzZ+rakPm9E0y0ODgxi7BXFd/sT6FZZjd7z/
mobJWMVUy23X682qnQpSbORSJ0B+bvAB1nd5RzR6rL2kgyqFfVNrzi5w2nmrOOcgUN2dJ095AB8A
jAVXpNfxOcSWtlG2nNKMAS5OzbaCSoWAGWFg1fn1l2qGgRFl4Q9Mj7PcefN1MyjW3lg01Hy2yyBv
tgCv5Yee8PR13fQkcM9xdWMq02/N3qcCI5CNPkDYDsmGpSteR+yVNnmk6X8gMKNjqQxkIx7xzSiW
s3oTMYN/SmTamfLBo7nv7kpwE7oz8cRgGhFTf6h/qJFP+6jqdy7AQHSkYBylrlOpdMosedWoF4lu
6nbqp+/QlBp8rFJdRL5/sOWDXWmPjfgh7Czzktjm9u4LY9taPpNSzBRYJ3q09fdpWeNoARi4BVpD
EdGAw+ctGB7URjNNE9YLwYd+VI+dmXnkji1Hfcpxuu0JTG/XmM556OKRgdA1BIQLqt/EtR2kECJk
5F0XxckfZ9IeHNdgqzgaV/rB6RovwlMYN8mdeU/kVXCdDFKr9PSV4PfkqraHJsHu+0JP1+qJp34J
SDnp1mZz0iBtfCqMYdqgf9KxLeXjOfcIcLL7Qd+NbV0cEpAoGysfp62Jym7bd8F06czBvpSsstta
GEjhM93ixXylSg++YeR9rRiavjAsj05LFIXHytdPkWSAmtZArmgdZMfcGONLjj1hzTjE+myIRWzF
xDOjM8TXe+u+zblwmCr/ehnCVHKRmlux+Agf5/STyS7vmyCG0ZIUCA+axKrTSBNCsR7tO7lo+mr9
HCnytvcg1CjI97Wle5ufAjy3SbZCxxFWFbp+bpzsT+XUYOxCNVf782M2/QjsWvtmxj4PT0SaDz3D
p96DytcS0LdEpAOVdXu+ixRKijSoVe5FLXB3oA2fNw8dJbT2PT3YpK2xIa4P+yTB62QyvasNSmBF
3Ext75wrSlA/ydrXxq+cA8SsZoWe7q0DXW7H9A3rfDxkhmee1NbEu0zB6F/YU4hTMOmnmTJoFfj5
rsod40rigLsHc8MwB+ZmrX+iwYxFgMAggKMTad9mvPddgTZgEi0dCOcwBehnCGvxNigW7hxTN66q
s4mueo21zKX5h1t9SBjQzGHDb8FdRbxkAJgY+drGljenvtB4W+KuPPW2P654pP4TndZwfmMHQfV1
uAlc17MN4MHm75ToOGfsD8XDP42dg9Fq5mGH+af4Lq0RrMrdaSgxGbe11e0ZD1gH3a7Gl6atZSTh
8YDiuX/1Meqcg+SNy68nfSp9sWltOIX+TEiU+ZqHwtzpmhhOph2nD3XoA/Oqpq858/Qmm/5IEfiu
xNJYh2GwNNqh6WuOKeKqLqBOlo4M/b9VpR9d9HLpd6OdjjtV85Bx1WyBRxRnxOG4pahbMxGu3aCb
cJ2W1kZLdXQi1dxtQ2SyMDc4dRqDvtYSvKpL675Ja7VN5aJrbJRMEBwVcclIMtZqk+YNaHvINzdB
0UmGhJCZQinBt69RzfSb7Y5/P8Kgzt9qSc0I99IoIrgFwot2inTSBfOfzDbc/b1fxq4UnqLknWVE
gV/RIdAXGAJ3FzlkXkRZ6+2WXtL55b9o1tV9MFoSTr7x6SRukNvs7Jj0TZsgGT/tMH3Ioylp3C9D
ZnqEePv6ZSaY6/5iaUMM5Yhdip/b076fkc+p2tzKXu4eIxlFQioAuWpD2T/ZRMxt87DD125540YI
WDarGM3rnmWORGGecbu6qwh5kBiFrmY7pdZhRvJklGSfLK0vPrVi4xNH50LQVutnHKy1IL6NVZ9+
FmFP6ZvrPHZlewFw7CdLNISbMN9+qKP6Zvah/yUty2ldOl73pBlLS2kO9LJZ0uvCXWb0MkdSxUeq
l8qXcITK/FDXBs3U4TqPvKGtzBcavPCBbA2imeRu4+9rLOs/QOueDXZLggsDhx7h72BYiFma6ehl
vreWWw5D6GMZ0RAGaTvdUpWtkutsToNgqR61irG0Lez6amt5fMZgY+3IamteuoDR+uJ21tZqDDZr
nouBuyDSVdcsmq9BdDUrKWjuErPCaTTY3Q4+Yfdz9K2Vza7W6Tp0hptcep/tjs3KuVEFaO9h5mqB
cJ+UqmnuU5Imv/z9e2DokjFW5XNUlcc//ue/JAcZtpLOU8Q1YWa7v4M8vRBPyDSQZR/bE7G3Uggk
LOohu3A/VPWStqG+ypF1re78xqbXmUJM5sxiRCUP8mbhel+QDZM5d8e16L49HRx3EcA7YPl0rQRb
Sx+wkASSJYn756oqmabLI0UlUeEfZY9qBPCqd5sS/CUWtm3oHO1Dw9Dn7pe2mu9OF78rITLRbVfg
OEQcJLjl1E7GTgGDcosTXvp/YLAgqKZNC91wrVdEVcNiqKWArSYLExVqGWHVVWJimudQ9XAlPrEv
uE2qIHYEa5UWwYxaguCKstpeLX3rrRYRzLvao2dYype5vJaZ+TVtGhBHXc3K3rCWKpCKSAaaIg2K
62KgrWb5brTTuyHeOkZurBX/pzFn9KEyi9zSqmHthOG6s1Li5Ko0XLPImmRXExgkzxYfGO0qKDza
uBI/EjMFvwUZwXux/5JSMryi38s2DVDiW5i23mkpmPukMrMZs12yUYIUJU0hZav4h0Y79Jr/vJRs
VnDXME3f9cBq/zseKIWiIogqrPZ4V7A3NTy6SSziHcRc/Kxe2Kr+qQ1LI7mayapnz6vcDgyqkWoC
YLnSfrWeFsAZURSfojP9r+xWDzrMVO47SBw6AeodstOOEeDSxPUtywdKz6zBB4C2hjldDgeIMN6+
zv3VHe1Q9TOQy6nSDraHaWvwxfw+gMf5ialtrXKtgCEhbJVHdWRWolzjXbN5tidABphlU5AThC6P
0nmwvsQNAfaiHe+J28KYNawJybvqjsZBb1+bzj+a5dTeg5aKvmaI4rMkljkK4UXE4S5Ms3dVj2RN
l6A7H921/BLaeWtXsgLscmDy10m6GiLDffS9PFmzGpY3e0wweVqJvhW5JkNJy+IiQht5Kznoa9qO
42tr9eUt9JpXdaZedHExtEaQOUejviyMEBAdJjOy0PKXckK1x37ewvlAWmG3OOMpdJEfJFDlNuxN
ss8YDonIGvzTYmmAxhLxEAye/w7qvthgT6keZt/vjqMZNRttKr8ldKKuhBDpe3VUmpO+n6pDghzj
cE9sifVXfbF89Eah9jK33Y7ODya9iAGHteDmSjByIq1m/BWWurFLI+jX6jRF20Fb7wqB3/vWUXSk
TZX9Q2Kf89vSAP+TZwBgRmhXrBF68NvMKGobuwStMpws7vP+JdUM/Ked75ydhPnksIyoSVtnmwb9
QJdE3ovqHL0Hj3rLvWGKknPMwdua6eQ/ZF22a43OPwdZTqNtxFsdhuW3uIqr11JA9ZS+JGksF7Uu
vnumazNWZPfdz9mW2ApAn3o9vhAPwyZP7pc6xupzXHzo4LeY/ZWMX3XL5MGdPWtuqH1yx26jLQBO
wj6jNz35FfwxHa+rmm5i9Z7XY6YZR0f4q6m1qIVkjxrfDLuTHC6sOs1rxJ/N579fcNQ795f1hnfW
9cmUI4/GM3mDf2deOotVk8o7mqd7QZIBFlk3Hig3hofvQRVpP9iorMfUhHqmrsisllZlzyOlZnbB
6v3ryKbzAJ7iM7sj3v4mt7KNr485dOY//bHFlxmb3cMAcX0FkknDL2esUTOQixRN+s+jmK+xhcs2
tKhd4AOCWj52KvZSS6V/ONjg1VQlj5F4Rw1RZv2Ye2eGTQhjfaRarqGX2IyXfagP8HUci9AxG7qM
fAGZa1+AFkIosIJok6fscuDf8Bhw89fCLcVFBf6x7dSv9Omv98Q/3acSS/LHRuNBb7BvO4sori+q
tlswOa7b2cueiK3yD7RK4kPnpP2hAmK/Uc8C9VKP+Z/4QxBuaB00AsJZCJOk/yV6bP78599arYou
FBAEHtX9sNOjEfRYn0HRcHrt7GX1my6qaVsEnfVWZDJNsWzgXQcTYuQsWDktV41DCsaDRmTUZWgR
gPR4877+/ZVimPIm+3WpkJppEPPqO76rw5S2DV22yP/SAh/R7g0zZIQ9+Ygi3LFyj6RyMzPM6nkf
xvn0XtomztZZAs5yhqxloOH1azRmmMGykgkvLzYPrRXkuOAPpz4NSkcZZjFa2TJ9SG3nu9CQAMzI
Nr/WdP/VfTglgjY8phxyhpjxa+XTzJDqIUrnb6p1Q/jY57jFPcZkzt07vlMdkE6TUoGntArdZe04
QXHA0BA8GBl6D7iOhMWg7XvQkg7PSjE5E30j198Toh0jXq3LK7Hat8y3oHcseCGXzBpBO0XzRxpH
D4wEtzMtoOssH+0s8PAbiYs5qdO4Ezayi1xDw8N3QSb1pwVQ0Cqi6FjrKL7jDcZzLvoJfIad/FCm
lNGKnZeGSNAcN/bD7Fr6tgkqYmP72CCkvEBuaFrpwgpdajuXruGhkZDidsiJriQseqtOfac4ksHT
vmhp8LUE/I6+4ecBZJRvGpf8Trd1e80bzVOvTXKBITl7yUxc0Z40CyzF9AgPtflEkqF5yN3C34mk
X96bzAFXCS0s4wl4celJbYGpJyc7CYNPZtjfDT6TOQ2rwAmeu9gJLiEIQfhGpI/YaYWxYaIzYZk6
EkeuhWi0ou9jX6frisv3qXbL/DDA9Dh2RfhPFGnv99LcYd3wXF13XAAt5Hr9tnj0bdtZmq5Xe5EK
/VA35HrOuccAXY+B3cjTLjedg+tp9ZegMXEXD42NyKYcHtoKR/kwmMEum7I/rLaJt4FUVdIbNh8T
41AEegV+MiOVSRPdUzcXDWw30qyWPCuvrlaDTx483thg3DZd3rx7ixvtBze+xr7lXJcALj7SJPMJ
aD2tGHlUYe0mgaXEQ05aRyp+DNPsftwbruZSuq/ejJSvDsT7YBNw0A/9JSIR6dVARbIRFp4bVw4R
41zcdDclK7iyyPGbw6+0vWmAA8Hdpa7X78FXRmuIfiW9UXhn9liT7FTq+1pHWF807vY+BdQwK6jT
0nea81xaxM9TWiak5D51fUG44L+6Yj6wvl1VVwTEya9B0dL+YUv7WwYQTyDmiSbpIYZH0gGR8b8B
mttYWHoIsXt/719VPplVyHW6h0xftBP2IMgN3CyA/AQVdjb118pP/nVUTe2++vTr+7+O1E9GwnnG
emS+jQLqkxb7X8B9t2g1cuoaRooXIuiAV8mpSB4a7wbRQxtHg2jSRclZwS1rW6sR6o7iZqSjdq0q
jxAK9E766OgMx+xoZ0FDuBg18beYp3wuJeChGbYPVMpsK9UG06DpC2KlACboWDQLVNejyNO1ZuTZ
Wz8O9hYdyVdRkiNY4rq5kpfoHzGYxgeMR+0jHOZwbXIXIaVr3lXzJ8vg2LDLzw92U/JkUZVQjPrv
joGpiuKYm+B8tRSC3WRW7kEjT2a1OChN8ygszxOi520nARt2s+9a1A2aXc6feHwdS2nj//uFRgmA
/m2d8WzXlC00kKYguX/f7BVFjnQj0Jc9bExKq7YAgS13WVEyPHe2157untdFENkDjm/X9DibDGEu
z8jEypULgi6ASH8Es0YJ6Uq2rjcxo4Y0hvYpQpdn+tFz4xvmC0XIJJ/T6mHdihxUWZXe1FkRnQg8
mp6QZHgPseX9aVIJP1MJvIJ/cU6o7OJD6c9rbQo58zGd/3akpj5lEYwr229JoJKmnLsRwC1pgksT
ltzlOSk+5qpmTo+i2nlxG7YtuknSIdoED5BJ6Izd6e/fYcv9j6Xck3GlDiJcmyavrqbdf1nK20aH
0oU2ex+Q33oTehATthv5bxiwqe3y2tk0Y+YDHKTUS6x9pfdiNejwi9dML40Vdg+kIpbWPfc5Bv2o
g/b8KZt07dB5mv+KXm6rCM0tRduxnOJdHCBb7CReyY5Dcz9POcRVf3DmlbR4U46bie4c6FhEUJzL
bEfZU7INHRwsAHVzMPUa8JGcC0Zda+FmRZ8GoohiIEgg8sl3VvDY2JlRbWzBhlXbkRpok8uxcipf
1NGvl853SRuxa307uVO4CSI2+Cb7WSoxCff+y2FBvg+3KmP5dqyfmKVmaBX1bdjLUHdvxtwsZY0d
mSt+xhZF1F609SY7uNDnYABdUe8r3i3Qu+KOwLVLrI54GZ5T+J8nJLwkB1eQ72uV9YcrozqMIlx2
cVbYWzUhUadaymlq0OPlqUcat+zGQDSl/40Sa6sQMaFTZ5c7SJuCEpBOni8PoZs/Kw1b3rnzQx2U
zxHor3UuBm81F0F7bl0TwFuVB1/ChAdfa9ZYO+3hajRFRhVVhNfEhBuXlDK1XeIDsYYTPZj2+9++
qcBGv/7UJGXGmGGfctG+sUcDfl7F6ZkNb8t8JjUPVTZ6578eIUdfVGbG/f+Qo3TnnmVswq+jX3iQ
L0gnMbhtDS1CWGuoII50dJ2LhoV9bzZVfLT7LnpZ2vQtuIdggo1R5mMYQV9JMKmekzGwL4sw9TUY
1waUjPwgq4HNiYhncWW71+2JRxPYaqRiOK5+HmGLOsZOeRwFHXwnSsWVZKFub8kjIb/WwRiYzZCe
urwcCeID7yAace7EzCWjutGBvoliqyaPiDiQCNfPvSHSQQ/HseLNSCt6W7+kvjMdEtxIduS8zuOi
P0METXeWmMpzlFq4UDO/3YRF7e2Legn2lzgLpg/qIXMLAn+ligv1knruRz30/coNErReZXDrquVN
CQhSy1x22A8eitocsJI4jN/InK7+7Sx1m+EJt+XBSQXJL1P0iY5Nd05CX79zx7sRVqj24WtBeSjK
kboP0D/TD3k+N+ZXNvMFVXC40wZiO/RQ28VSjZFjNTireSDLFmxkEMtH0rP77f1DaykSmOjwwauh
GV5lDKdtV96FJxVPnD3XIW3dfvk0Onb6EldpCpPqz8EERaAeJ63TzLt7Dqoej5sA+SRArWz5CFOU
kkbTvdHOsI/q673pjzw0tGmnWnE01DYFbb6bOosGukRTUDKg4tbYJ5qfXoHyrD1nGcwHpxqdK+Mn
iCIM4OYQ1mAhBjlo8A3UxLY4pYPAvTVa644G/4u5LNsl8pfVvRDgChKnuSeyeNby6KSskkVCKGM9
jYcJj0u4Mot6vdRa9KKLLNwshZ/u1BsnAu/1HuOCXHpZa1Er9iU5kVfNbpj4VuVD1SNL9ZtO3ykT
jXoRBuiCoC92nevOF/b+cKyknESpjXtEBxQ9w4PSEqmKotEjfzu2po0ecaj3XkSQtHpbVOeS/d5D
IxDIj1MQMZCBraPMb6k+2EDSAMYoG5zKneXduiRujZaS5yXGAudDDUkpCVkMpvDLEGKckP/hmDf8
qNZKJ0dpYRkVAQA+Txw9sajVFplUyXT9U9QIbUVgwnwp/JcIZ+5VyD2UtI9sEhv1wf8SdmbNcSJt
t/1FRDAPtzWPGkqyJPuGsLvdzJAkM7/+LLJ82n7dEZ9vaKBKbakKkszn2XvtJhXGo97t1K+kfge1
QYnzp77F7w/TwIRHbzumbukQQ0yVj/vLw3SIMSaT6lOdRGw9pfFkrnz6G+8RMissAFb6WM3wZ70i
hRZcOM3hJ1/YqpwGFlhE+ErUp1tJZIS2MA7UZoByc+UjQ9/aSReTo+2shOFquxRp4Mkt7FuljTOK
7mTrKWxg7BXy2AmLsRGp8vxUWt2wjyFcb+SCPv15qGb2WO+qP4VE/J6g4gbM21yXmZsHtsAL9N+i
k61I700Kks3JmPCGZr013aYuu0viZJ/ShXDKc2i2oN51c3pLCbA81FmxCd2i/hyJ5DP8g8/jVEXf
lh1Fv5O5KfGDUnst24IIwKJijT5aiyQaEa7ClVQDwDEtIOY0LJrzSDHo0TTGlFRErMF9rXuUUbmt
9C6Ibg6klQN2zPnQdtiOk9LW1rlRbiPbIovObLNVOQ7UA/i39qwmxbvoBh2Nk+/SR/Cr99ihXR5Z
xevMtAb9CcAelrxvlfY97XA6zzhMqowOEn696CWNqQyKBcjeOLAwI+SvoTIcT/nOGPDAQr9PPjIq
yUIT4uK4vbGDXNI9dGP6xSyy8WhZtb+jotxCxq29vapRqdJUMH51DBsSezg7r6N2jiKSdChjIEu0
LPyr2i0Dsx0nhv5hAkM86H3I3fkpZRUx8TYu0tQZYKfI7gbZwrjBtho3HVPFC8NV+MMjMfuNtp3d
cKZ9Fn2NMBl90PLvViQr3Sqzjt48wSpwUTqPwyvM1u9MtvSnxHHzB0crsRMtq6Wph19FNt06EF3y
SGOaIrnaNAh4z6nbXJT/924Flno8bx1oLDRMnfRJm5zPWh1Y733gV5BNWrHVSUfej9BO1i5yHmQR
eZhdCiGzi15/C5rQOaqeEvEO2zIstB1c3+wBYs2ve8Pc5wvjjJnsIoqelg2xJ/ofRob/ZEcHpuWB
kkYRwNxd9zx/adH8OjQgCDScKTFO5PPFj5lwu10eiGDrSa9dZ5puZdfK0j61gZY/APiIoS+Z05dY
ROUqZfL9NGXcwVpS7cRQdE+dxYKUlWGMXOmvQm96VGaGf5iKZHrq54BKhAy+GLKdnqxl07S2cbhP
MZgfrulCA0Uoyveob2dmzoJ6c9Fds663T/dbUvrGRrry78XhBEVOMDttq2dQFjRKakTAMez5/VK4
Hd0qeAgFncZqsl5sp5C3EYzLA3747k6RyyZwa4LZ9JH5VroRdQ0dTUcemBf5u92KclfP4T9KhRcQ
T8C3KoODweNqLYhQRluvYQ5e9OXTNInrnHePCPyOYnb1Tz6o2BOhkMm9B7mcnzCEoGL8i2F4aRW2
f6MPfQAxErz4Hh9lI5ll1Jll7tOZLslqEF2wsYzgMUl4mmSNTL75UqxY32if6cwWO7LYhqPPAm4d
5cl8bmUXrrvA96+JmOfj3WdNe14c6TfQI8bhyK0X81zV9b9ac2lJ1Gb/d9Uk4x90yP81zxBP5Qes
iTHOGJ73ew3WLBKf4ibaRTkG+SuhGaukExglU6O+4nc1v4wtucBGV2cvFWEFu3rEQIHsCFDx6Hvb
O9W/7ZslZg7l2ZJxBEXMEgCRwgnjerwk5jYZcnRTz+PNYFcnLM3y0sbIOXasr6FOLeFxJeu5Mote
NaDSf6mdqiU+uc5vke/QXSaK8skyY+dARq15aJdCr+V2H30KCEJpcuLJtv5wu7lLBNGvhQOAe6ZN
TLvlefz3P73zDoglYkW8ApURHErRfpRDC1dlnPWY4XZpL6vjsino13T6eGTJO1zcrn1ri7g7Zwkd
RsXyjxK7PZN2YN0PsSR090PD3zMIGF/o9kGpcoPgSQfYdxk7oJM+travDtFnWWrL93Aotb2WhjVd
hiE53Jcsml+6qxEhFbdXSgKf7cYvzG36J/sJIClURteJwu9gIG8wWsqPospZfcae9UD8g3NMl95M
B+y5B3XwrPVFAdst1b7mZo32bQi/Z/xgLEKyXyYj25Xai5KzcWm7l9oHt+cuSRpWy2UxxwWF8Kr5
wzdAW+4/X4GJpsHSWSwEuvmfwgJzLipCUosuk82vl6cDIlIPC2o26QN8rXxG8sPtxuf7ppFltgH8
Fd1LqlbptKfa1r+rAms2Fs1zlAsQUEJH7UVIsK27R7/KymdJjvQpBcCHMSncYIqHihdkF2Fi6wrt
6qug9hZ3ABC7ybpouNW/DqFrreze614JGs6WBbp2SVjE6IawtqI2k89tkO+UBH8OCOQGsDAS5tN5
p8gy8jXeY/INjQkb6DJhU/M3NXVboo22SdKeXJNhJW1r3hyOibaS7WAcYqsuH3yhH1V0kzZE/g7A
so5TBQv2TG5AYdXxM5KHA7iZ8RkZs8kcxachfdcfxMWaTzPfCauzP3lV85WoH/fvdDb3QxnmFCxM
2itOWttgEM38HJIplSeU3+Gs9FuDHt467oZ8yWrBOLNMTjSHMo6X2c8wTXdKL24xJuI3RGSx1GaK
2N7nLDgSyRpmYKHq6VB4g7Sqt/7SHqDkk0D6V7y4KfX8g2LX3WFxGrX/zIvTxTMORjYbH/oGX2Xe
oH3yFgl9XU7WPqpdOm5lDSRhwQcqubH0u+MIhwpi1ZjtuXSBm0wdYzXdrJuLNWnVgiUmnc1HcqSZ
ZboH1eLvfZRsxxop09Pk2dlaH1g8zHNgPvnjeQDW9Pc4xPNKvSHzb/d5T5+Fi+6kIqA4CW4539RZ
TSAVSo0aWLaa6TEdhKFHm9lDsBgW/c6zucAc1zraZZV9DZomw+zmNTfplodknMUWi6tN58ZpXwSM
iFVnL2TLRdeyRELBkxbrUdfkc4djgoavPx+NaNYerFLWm65PnlyIZusBfALFrOnh5yhcTkArG1nq
V93qMnh6Sff4c8/35S3AqN2UKB97T29uGWu0Y99JewchYTW4cttNpb9nGmm9R1YEjDmbHmtp9J98
8jYcK391pH1SSz+tYVg2sEyAkSLDoCh3pR7mp2YpCUAfFGu9KEEk0Cb+VDqBWENLB6EUO7uwyaur
2vSa7m6ZPJhgxf7/ObVny64+E/R1NDStuqY+KPu2zN3zfQn8h8Lm760e5StdysY8ZOhA/B4YKny3
mTEoB/Tfm5JCeQ6+0o2sk1XoZF8uYip1zmsNOBzHJu+y+92sbukWKsIh021WY8ttLhzn1aj9wD1R
9GjPSRQbl1xa+mV0PvnCN+9nROt9dGHTndzFXlnDUY1mxB7tsLQAR1BZPoLvo0h0Ar8HQKVqBj8J
Qv9mLUJeXtiUSjwDdekfxuLA+e9QzBwh8F0LVSofxm/tWmIfHBaDXnim1fk8lb270X1BFMziKzG8
eZPURvuJGbLNaImETJ0fTeFuBEWcY1GVHv6ypTrmwArVc2c+NPBgd0FczF9GoFNMuMSHJxnHvChk
Peea48pPnJFCiJfsDNGNiFjjdKfORYWR7DK/WCNUaliKUgNuyuLFD4vgtiTzNZ0Q74bPdTHrTGBS
BFy3e0U0K6r2rBbE8WxSxGk1prlFeTWX5fTo/6Ow0kptJFP6mOjC031ZOhFZg276wOR7DRQ+flKn
1MZuK7H1nGEBBfE2tVFvyRPjmKZzdVGndPphFvEMV0zqA3web/ySZb6xatM2e+yqXH8E7E5ZYuDU
YkMPobSx5Crf9caZdm2EzFY6lGeXVr/a2MtFlZoF1I+REkfa5UeOvmQWIi5C2b73DTlbISMY8NZM
91disMItjlDtqkHt/r9vFNP/T9GCa0M3HMtYkuMMw/9tpd4nmOTkhFCLBo+9Vjh/PB7/OE7lA68F
wVQC1NyWgXz3arT/KUDbFaZy+x0wDatDC69xUjUvPtNEiJHsDXlKN9fWN5nbS9YE4Y/zP9/xcw+E
qnBhp6vbrrJsXFEZgT2k7TBD7YZn+e+ePds/zkWO+Cpogp+Uh2lG8Xm6Pyb1tvo827PY5zNeBN9z
BdN89pz6VXmH3PyZ9nf42cyZ0y0T0TRvTtRNiy8YwxHrp5hqF/wqIjCYBx7g03sJ0aKT2Sn3B3EF
/kp1/vow3DhDl70X7SSOodszyCgJGZ5mA71GU+0JLLGuM9lL+yr0TaqDGSQDXSOdKrwh0ED+0C5F
3ozg1LOkzj+Ikjb8kI6fO9RFg1OxHl0WShOw6b3dUblVz+YZSvo+Z5W+bu9hcM4Ub6XMXjq13pgQ
ITbZ9K4NYnysHX9+NpP6QwG9QRZ126gfNMDFlbExlAYhmgv7UBRUKfUyuam5QI7pIkwj+ga6pq1r
Mm5Ak3s3c7bD52rqicIEaOP6M/OnkZTBjV+YTI2WeYNjxt2WSA8N0VhlURnQ9xVTric+ALlV/jO1
VzUGXxl2WzXvpTednCgpINAazMu4jIgmDyeWijTk1QaP09eM8eWcQ3neBsTS7fmNKW9aXfnEPG56
cFwokrLjT8ZTlXMfUjNuQZdUm9BcpxpuuynB27AyUJcdgkZLDzZtGUbevN4qmOjMX7/xx9HZ8dwo
TzFGXJqnPDAXyB4kYZaBgchpQiajPMajm55IfkSuoveEtnGHQGEQ/hpZSUUwCoW4uk30Nbqwz+S7
6SREp6C4iLl5nft+fiavaAP7CAaakZL+VYvPzKrEVddyvvc6SpE9OV/zxvikarIuSI611XYgexZh
QkJmwU5xQzR89S+/7ZUQmy1j1C98/k/Ka93xBZwas/yqdGepjWXPNxJ85ktqUuZPcjP7nr0ODYd6
kNbI6TB75ptlhbesrRz6oLnc83+lL0DSuzlGz0Y5fy5jeJcqgKAEIkc2slYdZgAnp7QKj/00NNek
d3iytn+pIVGY3hs4if7WJbjT1yVAIlQWq35B3wdjWZwzgdAiLivygMurEUbNp84pPpkRVthA5kCS
4ZQssjmmsNFV/eY1IGosq2jnga4bF7VJ/91zqeFnrna5/1Wz4w5XtcERN+8tT3x36XhhJ9Hd9TSb
0bjStba63ncjEZ5Kl0dAjJ9xE5t61B1zWF0B/ao+awFYLUVUqzKvZhYfFTUuWsz3bvqs1TA5lZQv
pnx/gLydMomyoVkJ//Z/D9z+/yohCfO2bWuxH9sGwyK63t/GbXwMbWOaYXDK49zfihLMZzpW3yUt
KSa7jfdq5FLuqGpmZ0I33GvF4L+pHH/8kFP3ECzvddvmiucMtKHop02CKfmB0PQeTVJVnyyLyWht
xS8sDcantI/W3nLFuL0FrTGS4TbS+UIYEYmoU4OjwJq5sqOhN4+pw3XdZDkvD922IiUU42m47kUR
rXxZH83Oy4+91snLz41hSHvT01BeM/vKHytJgB6ApGbVD0ZOZ5ki5yoCMHm2G35sOcektjj6Vg94
yJvk46QZ35WEdTJaez8bnbmFg2a/g8aB15iCRZwEcSFhC+nSJwhTIi359L8/WdYFvAIH9iOF+nJf
1BPMbtfKcQxYmyoo5IOIvXjl9QDsBIjBm1kP47EwWOi4CH1u6lw8FBQYHCvecdnZh//7azfM37Ne
AxskCcQkE76yZeu/+wIGwnho+xHJe3/ojeCRLxpZT55ve1cjboONlhn2Lp4mDS4NLlQl/YgN4yKd
hiQ3d442PcjjvZyIAb+nLwfJj0O1voavwhJOPc1o+8wr+jFUgRbwe07J42BrfJPemDzXaWneBRlu
nxw6rg1dVF+JhPRWCDfMx0bTfLDJS9JWFU23YmydVZVH2ZF4ef21iaNXFU9CWdlcWV01Ps7h60Rf
bauy4rDDMvAE+AWXloBmJdlZNUVl4XqbRITJWnWDAw3df8tCPoO7kxNnAK4RExi0FVAnuwlv3noe
nPzA4nVeKf8sWbD1qcjaf6LIpO9LgDHqgu5F+oJJmlF5e3XYT8l0wbr85X6E2fXFiqe3blHL5ENc
7e256F/tgtIFEAB77y6HaYpVXjpFuFavknuJBGfJYhUDWC7DbRceqeUdaxAg+1hG4aHRET12ltvD
U4BqqxZhXdAOlwoT2/1QtNYBMN1099WJIYG64YzVrohxubkUthX6wq87+zrQ2aeUOe/vz3bDAOxq
ROMnNCAgWynBI2qItlAN6pOnmcc/XJr2MuT8WnbzPc/WPd3xDd/0gsD+baEhUwO+WY7BZWzaOU1X
BQ64v4zK+NGSE6NwV31GjFw8p7l/1OLsdVJ9/mW2OFSD9+IkM9yYmYqR0RKoWsreeLQQRVJUBa8w
0AMh24XsV+wWbwWuUixuzrcqMaS1iRc7rzoXJP43T2j/3D+Eu+60nArkImk1XGBr54v9R22ISoiv
CASAcRjeDaLOh40x4sHquUTauJUr1VDUYufV0rTpoDqLeathE0G2t+1KP9wZMe331ixYYC+0si7T
n1Xkop5UD6g0iw9iRuJtpGXcmA19VqBzpOFm9rw1nBzvsW2IW0CGuEqY7JrHgGfMlRn/G3kR+WEu
GvtkdkTKLL+zcs9Moit/lBE794Dok48yDLVv8LYkM5XpUrrE0dfoNLa9n2Ppiu1ZIntmY3kpbWO1
lkOh7e6nzh2bFcU1cB7/bmL81Xy0WB+Em1NKqbWvJLa4a7W+ipiDXPIR3fTSiEtUWoQZgmkE76Ev
hXOnv9XMgZ/K/lsEI+5ZNallmBEa2+KJrLTiAV9FQG6rCyKdh+oZsMaR4o71rlEjOukNyBWxHEoU
dJugJWKAUT+h+zAAF1oa/M6cfro3xe8KtsaI3vqql3vT8H3yQylcq41qOmMfO0dN82K6zkxNicq2
em1c3j9PUcBiHJs6MUm/vMjs70zNPL2ot1LJ9f/QH7V+L09g7qIpaqEss+mRUqHgTvqlHcSiNnOt
UW+PgWb3LIWR0g/VFND0w6F3UhHz1Ez2atAdgzl4Fnm2t2N3/jQfrHaO95Efpa9RvJhllq4idOH1
0OTzc8cNCxI2t+EqpvkBK3j+hKI32oRR3XzYtfxUlLb1j55+6sL5MWG2pu4b1f1Se+4wb6fApLee
mfEhMDzxOcye67L+w0fgmb8PFr4BgQQBJ0CVAMzFUrX45SMA3BTbSN7GozCGa9AbzlvlGeNJImha
16Jy3lxhe7gNwbHxvHXeclbwG0eHgq1e1UfAro6UwA/NGGytA1jSmcwvSoblWvHBlCiZepK7Nn2H
+WOcjWCt2hyqs+HXJfk0o7YAjLle8pq0cXVfRIkmtpUs3zOCaj9XRrZeDpq+b74tO5Zw+IznZFO0
0HmZoBWPdTx765CLFzhqs4kNkokpoMU7BflgdkKRX9IrhyRMLjIJw4YRP9sV3MG6m4r3Ikg9+5BN
U7xXhPNZjv2uj+p8Gy/88yxIqNkX+l/NsnoQuMNX+FsIQ8sbcsDr8JOiEKmN7s72g9pzwAX832O7
9XtHBWWF44Frs1yK+hY1/f/9tjyXNR5Vz+hkDVoFAjWGy6nZX/QiielEIO7R6VXukPoGF4tP8KRD
s97rJVAhAKqM1vMO6i9k7H/XdHnXfC9C0OXaEkuM2d/bD7p1GoO6/XK39ILLObPw8P9OZuOYyzUV
cYoRLTzbWh9hGcs2B6uq64eksIYNbgrrDz027HHLE+t/nmi+Z6KQ5IkIW835z0WaeXbNfWroR0Af
ySmZs+Y2zunWTYZxRd1W7Cqric9qQxDkAlqrQklQFFF+Q0eCx2wV+PyWkjvMPeINZGrS9ZKkgDhk
laGrl5+rUawtmmff3ALZHVzn/hJ2ZvbEB3GVTJfcD994LGKPYvZMA7MucUyHJCZT9g8w3S0bfnG8
fRaJX4skXSecQXTgtpQSfR6L7HCvXt51NfdiWkzeFPK+4JK2dvh9rOOj0bszVt8G3vvicALJ5+3y
UDy1c5ZSldb6eNtVqNrUcRBrNjXfpqMyVqLDoIToMD1LSXz1M20JVqARuwSKNynkFobu5KIORVUT
FqY1Iw4X5FVC2vVJ0j6FKDG+GnNM5L3U8T/PhFS4RYOJpw2dSxnO6fF+e/ohy3vd6JKvcUj45VJv
K6OpW6esyO+tNW75ea84GYXHLCmjvbey/2VnBKzphk0IrHZ2jelJ5egwDoU0hWR6vNPVYr29epr+
nE5iaeA6xv+8Kqv46pRQ1TNN+k8kiUwnSyMbp0kNcabEaTIRhUi+Ley4PM54waHSNcGtziWF/bo1
3+5/SDqPX+KxLXjCGx2BT0aBDtK2t7NsYNhmA37bWZ6HBeigappqo86TN3H+eSpEdnWf4uR+Dj3f
wpzPFBP0gVrQt2Vobzx7Svb+7P0jRR6+JgZdcpZI8ynz0gBHHEBStYCzW1jAQTB9tNiadgW7KIy4
dE1teqFW7B/vj3v15C/opt8vdt2I1sz7nZtPBvJKTX0ImZ5SElk75oIrfSKne4W3/dTm2CM0n1h3
eymnVkznSJemiKxeQK8Vn6zaHp88U/MuQT1Me4sJG1f7ElCnUut6nz53gZJNBZalOOF3tlboG4o0
zsuYkf6U2M5epqO7uV8MhYNWbHBT0IN9A91+DGnP2c7gPGreug1YgagZS4yRGMRWlMEghSgzbaoB
lnNAQ06KwyiM5EXlT7c4H/Dmx/5BXcwFcJRNnMDvygZkn3FnHehldC+9Z9EgDCeXpzTxA5+aPNz1
7lTuEEqF75Y5Hbt5gV6DY416eRU8hv4GBKHuxF4OMX5jBI16hiBYF1O0qwr7QwyTfJZdoaHQEF/U
ERRR85DiyFlXlgR1Wbf5nqSs9G3Saux4GpduXcxnEnODI8gvHMyaRrA35DrlyVacGZY10VUPvguj
Pdx/WUsChQl7/u1xdNvPHXL0bNTk5S7tNvVRvwdPql8h0V1BaZR5jJkBfPSQOe2cBbShXrA6nlGK
X8jDiiU0iZh7R0zTQ0240QMhk+2moJy2AZk3wtBlsbXRvZY1rCupB0btmuZEfrX7zFmFSW9fVBO7
lW81d96bO7gu5JnvosLgoNgMy0b/d88aJgS01OCWVTv5Oy120KgHfYWtdFMXAvUZsAiHFJRaNbcw
pt2WI7nUMc3lSJ+0jep0GUGlq9cGxoI1BLVw/7NsYSpqAjRLH4H5NmFS27slHYyEilmJShy38J4I
Nec8BfYX1RpSRU9jriF7dZgK0/Z11gjHGi2zeVVco3nZG5dz6lUqi/+QRzU89pNZv0hXrBUZIuzq
+sWcCKeIkN5qvf+kRq9OT+MN6q1q7wqInbUSk0cT0Uf3xYDudnT4yuSDMIauXQ16jtiY9tRe9RuF
2Thn6MFXNSsqjYZQPYzuajhVG43yzgpBhLZFaZgcsy64/RyL9Cmvz83k/TI83WwXBU4XjdVDHkQI
pj0D+W4gv5q40u8f4/0TVJ/ohCnp4vFdzVoAX2G5tOqjuvMbRIPn+4DT4tUlGXlZIQTcmEmYPreO
br3oDkWM5bRHp3+VpSELFSvSLhBusInP+vg45ah/VasZUMZ3s9WsayDma5qnOeiiuKf6XlmbTgWp
1tZ7blOYQJME/ZE03XfPe1ajo0VrGBmsBQ4gceONimx3WxyqRW/Xl0CPLJ5w+AgKsPtbknbzo6ll
8bUBS45Tgqd34lavcsjL3SDhXke1HC8kw5hb38nm59QjjBI2d/jU4Ap6GAjC2Dl9qz0QWoRCutQf
QeZyg6EWOUexY9HMdIanKsnGLQozpBVEnt/31Llo7H68is4/Im8ZKNLPN6u9MSn8dYJoG0om9gZf
jz/aMbcPCcE5O4XdAom1Ru3n7e51liJwtcclIW8Zk1QRmD5R9EhRbB12WFZq/apGmHlR08WFR9WW
STxkZ+NQdbp//rkHpBueZUUFz4OQujX1s19Pw/2nDbPRfszJ87ioDyoeTjHFTJlQ13cse40GNTnU
RfJdWVBIYYmeK+3vEggA6VGidPfNRN1ylqzjB3vAwkuMcKtFm5+MLfU7RjxDB8Tgm86lMJ0IyjRD
5AVrzw3mz3Ic75OkmhC0wL0qJ0YnSu3R8tzHMAixmrqae0/9FlVf7VPEL3c9qtIU4PAatr03NVcH
Bfls5R+pDxuGZKh+3WBQ3mfz7P+SfteKaDq6jIHqLzbCanVf7FazkV0jKbQta2TzEZu4tkUokthp
8nAXVrR++YBk4xAVzZ6YoeShGybxwgPn7AoxfSwr6J29PGH1zHppXbAWW+yEbzq3+QnkPMIVdfHd
iXCIdNu1GgbUhnr5KTJHAcye9VIZOmffdYbnPB/2qkzPJ23RByCovhTaV/UBJ6QQ7DwNJq0zOQhB
v5k2slQxQjNwBd/QKAr9rPfTV/Xt4YFqb7KJyY7mjuW53rVXPZV/qb9zMHPz0Z5hUMIxhePrkDm6
oSaYX9W/5BeSjFU/PcVDkq3osY8HO/W8S2GfNDUN8uEisygUm2ROerS5HeydMTiiJrLusZjoaHhC
ufJzLw1MtGF51GuX3Mx2mEgaJno0DdxDPkTGPUwjHFAR1423rmg/PpSU0FPFeEKbM2p5cqpNy9hR
xlyph0tatcYL9eyV0lEkcWy8wDqmLqPHR/KWDOa7nv0ypc0tjJuQnmHpvES41RiPgElEpn2zOrPB
axnCy6vHxBk2bqu9cOejbE2jV2LPg3VVke7UhFpzvCc31u411YOGskbypQjgKvFM+ML8FMduacxn
zWqqXZkF5kosGzLQdVZTy2GU6+/gUKyVBbeC8W9R+UVjBgNcFAueQJqfS6N4VHWEJifLahqtv2KR
Eg05T9WzAftgVbYUNPw28fdz64EQKQvMTb0T4LWZQOUCDaY1I+eDoJ6+AU7Yr396DbB0ub5vX4va
qx7cKl9HptdeFJJFITiZUoGiCIGS330d7VBEW58y84oqjrGrtCioSPyz5ba/S+A18Y2ylHMJbAYD
pX+qpCc2vpZSatFnbBWxcR5Vf5AFX3S1rfCaFWFGVJntXPtSf1IdH8/so1OBebPumJljQgCFs+j2
VPmVmePDpD6qlEXbIn3FWG2F1OxaCCnJanIM2NR5NNEXAUS6LqxO22EoJC3c0EEsl3KDbhYu9TIZ
cRoLV1Qyf+lE1q3REwQH5f7UGoslNjBzi6txHbVJsfbHIt9jkfWuNiXw+96QdPr2rk2lBk4tWi3E
cN9fpYXfhdYJ/gxrutbx6l4ipaxvP3VxQmDBUNlnmwbRI3X15/urYZ92Jz9uaFiH0/yD2psSMUHU
h1WgMeqmM2F105n85h4Slvekjn6e/3noTy3IolmPtq0xw3iVaqugr5Fv6WdZYidywHQ1zHLuGFj1
orOwYcep/gGInfq6IMCSYb2ZrOkBAF6OY+RBbRp35qGIyhv2sGG2+/sxkeTHMJ/Ka1vVL3WrOWdl
XFEUZcgmL240uWdtKtynrDrohbCPE7YvLtkAEXYSwkcPmzd13o69En6kg83K0U5Trk2v8EiuUndu
QHQaiNxgGpVnRkF422xkFkd6Qyn87HFKCH2ZMAQcKn8unn1JSIXhDbDBByBCJd/qaS6jJ3o3SbP1
/kYmWT+FdjY9BbMzPkVGoWMvP7pdjytwKXcrQt/PAp6b2vNKvQpdNDzqgnTsj8qYdlhiBbDPeiDb
uvJfJiapQUFoURNWZ92aQNKUIcrMZbmrGVx6cebW3yp7Gp/koN8RAxOzwgnvF4R3D1rdD4KZ+kN/
eanoB7FRJ3U587gUQUevyKuuWkMXREX8igljEpOw8KQaU3nmHG345AS7YEmOmqVKt9yEvbof5xpx
MBEh8zZG5ZOKob+4uWe3exCoiG6Lax1M3rXQnGdNpuI5YVE7yrL+lAxgFJS9OR2tfJeOcgBN5BN+
+2/Sl9r7+YLq46pzGLRuHajyY5wEdNSC7jSD1zx5ed9RgFn+PceuvCtKm2E1TfUNB2S7+eVb8iP9
EtXZSX1nedhP8AHQwVpp+4j6YO+6Q/2oxowwohrk2Xik4Fbl1XqKvX0/evUjD8BkrTuOeZDTZBxm
Fz+dhlYEv2Bm3KZBg6WUOsZJnTPtOl7CwMEh8SIYnOCM4usv0/bk2rPSRRNfGa8DUqldQrdxqw59
T6anVid/WB2aupc+Uqx+jDPDYG5KPkUxsNYcHeef3jIt3Gtm+Kw2Ev22w8UYL2f8waF2nowk8Pgu
AasaZU6zqPXdxul1SnTqSoAo+kmaGs05xfsOXaif/qJ6Vh9C3oEG00Onvh9mCNCfqzFFloiKLozm
5ul+XxTFnMBgi74CWa4fVJ/MHrwvonFfyaqNZ3i0hIm9NQSQJ52pfzQQ4u4/2dMT3SojmV/TiUES
0+3Vz6tDJund3omJXp3TLjpEdk/ARKSR96G34IPN8uKO05uqW6LHH3Yo37rVHd+n/jojfpPTTApp
PQ4b9TyoHdO5JqV8hPhjXYpEPt6vZXVZqw0Bp1tfah+GYfUH9TOGWc9nIlL/0TV/2pskhLL6KeuJ
SJ7MTsnKdOJ9kgb1W82IUNG4Xv149uWee44ZOB4hmnpH5KWfCy+HZaLOSQpB625ALcf6XqwWd9ox
v+hG2jyrSA1MubCaCcHBXqHOChIxn6fTtLyjtNptaOXJJSz8uy/QNejgVM3g4TI0tbdkzF+pxLl/
B2V1SaU+I8xGLSuYpPW6Fx6sObHe29q6W1kyvYp2c11G2/voUgaDu1YWQuUCUHt1DDdBtjBSAczi
EsZ3rLJ5EkIufLuTp74H269GWFr//jZBt3W/xtAnScglS5Sh13R7hCdyp570NQ9/4dCQ71C2rils
8ljuzSQ9uVHxLvurKbXhXcxRcYliIkTVz4Sy3yZhKU79jGFl4fb+HGLVXtxAHyubfGPAnN8KYhch
fiFlIZsUj+r8jlYJOErlP4Ru+8xqh9u3zynrBwOdpLK3hiN83HkVD1rC2p+n8NJbj1BEoRl3qB+X
EPVPvj8+y9CLL/f/ASU25rRR8ErN2L7SE/5u21mIxKTI9ioFDl6tupRG6q8HksbsDf8tcZ8tq8mD
ZkMkWpXDQauk+z2OiGX8V4/YOTMPZDVN0dDeH9Q1qmZCmR0WGzSIztrMaDrcC8gsuMvT/yPsvJbj
RrYl+kWIAAr+tb3vphf5gpAZwXuPr78L1TyjOZq4Oi8MdLeGI5EwVbkzV4KTi/6HTxXqwL/VduQX
oUnog6WL30dCrlk4YW/o+4mCp2/xY6fk8Lbb5jKEXIcd7QEb3Y4BO4BsSo3Q8sDH5Gudpf7ZZ0k8
m8uZwS4L0UQIUlixwqriRppZ4y53OW1jO0n3ql+cBePCm3wLLbDYaGb5Xo/ueFD6xLl1naotrGh0
v+nQe+V3pQDQP9lxDsMqbw92wMILuVy8WHNOL1ON9SDUFtWjgRDZU+Shcc2sM7txVmYJK4Qe+2Kd
pCyhK5u5FBEGTBz4aQpVXZJ2mG401X/t4FA8aKGO6b9PwO9ZwT5SYVSwqE5veWbs1LaNfvJQ4cAa
dqjSzlpGJTJFoXGZRMtSyktBbrwrmQUIY95+6zlGf4fJBFHE+MlkvrMQelBtLFXABw7S8dmrZuAs
pn7Fy5F2jMziMksxfMzlIMbc3xwXcbdJikkD1jflbzkeL0ot4A/4dr2Tezcj64rb2KRLpRqVE7Fo
iidU8WK08WOruOPVnW+8ZcxEgdT6jMHgkYJCaTw1DXCnfBz/csb4Q/6Fe6WgSKosKcfJ7Y/RC81j
05Jlpwb9rKNrb2HxkQXxAcln+fihAJagfVBdV7ZwMMkabIKwrLGqijf36UCiflXCwd46lAJvw9xo
11Oaw/CejSIpg4ZlJs8kYmfWowP9Isq1/Fwo1RfJCynH2mXDFGQkqGd8CNPJbTnh1JCfJnMFiOHh
/RRKchIRvMtO0Yal1ECnHHnaCwa8+0b/brU8Jdhh+uqaSmt7ncOBgd7JEF3bBpH4SzI7c5bK1FCF
29wK3jtc+ajKCLTVEGRHM/G+U+5I30KsXDTT5rslZqYfZGYyz9xi/mt6C1xqe9In/Rt1cspiwOn5
2DQ4aaAHOMvc4RerVE3z6MROQIUMY6cEAOYiilX7IGI4mnjbklWB5+0DMtomRcCmhRpOVuHHDDIV
VVl6CMXkD5T6sejpIijTgaqkzhfkyWt1KRHUsWZpJ7ow13JBZeREpAbWaC7t0AcrBhsjgSdjHG/h
65U7q6YKRrHU7DkOmnqBkE54Y+6fqLEGF5GZffhOHG3aKNH26AXTzRfuMmIsgZSvT88VqIq1ptPz
N41Tuaf4h6usHL0Ni5m/zMHkEQ64Yo7QHMNIDZ98l4o+JTfK9wxYXN4rnba0/Tq+3KdBReUswAos
fFPYL242PvrcCy8x3CfIVPbeVkabGghKZGI7G7HHOv19vT+iBNXV8c+DV83915wc9JPJvZD+rNn1
9TuhxRHU/oxQcvf3O14hrCdm//mCrG7/TrVGuqDU17tYkfb5T2E7zjyLgH+4tfXTQLTpgSrp6Qw7
80SxbLitG/IGXtELdo96e+mq0lpI84BSak+EmMI3NZvlRDrsC3zGW0ZKvUaxXBIe+1pnoZbq8dV3
Ciic88egQKmC8hXtIFEvc8Bl4B4I3Tt6AEOMvp/UqD9DbW0mr3sPQ9NcyZB1Y+psu+PwpQXSN1I7
yCOcldypGo8V1rlnNXnLAS5fHTYr7J3j8l24ZbuyURQOZikUvDZ6sTaSAoReUj36Jhg+TETOCbqX
jfGYo+DvI9rgY4KK+qPUr6TYXUdAMeMiKpelJnA18xDu7arejVyAtCH+YGqPZRjWsEKWaaK9XkHP
iLsK8JL7c5QEZ/x1HksEp17KSzmY8QNk/U56yjxbjc3iTnFmvTidVPeri+yszg8OynP0japMcAkU
a+0HlXc/IqTmXYfMtNb6nDgPO8I286tA4X0M8XTDh87mFyQKXdpfIQxmG78fYHFG6XdAEbP7Z122
IHtSW8kuUSWO9xuGmRYJflElO3gqq504tlf6lKFvzx0gTux/c/nL3ZRGoTGJbs6zxxmpkSjHIBu0
rvsSMX5eBiSRjgM5t29ay62SVfhc0ySAM4K2Xt/vppGR6mddYcnF6Rt+H6PvwsmAR5TTTyaP5n5o
WnvZCbe+opSAvxZj8nD/K8YmYey7GFPGZbeRD2KlRyPPvFelj9JnejUxhWakqUbU7R3lfOMVdWX9
SyEyA9ww3OGOcYWVArUIo+LXAkPqcaDCiZEBKS09MRawEbbu3NyWTCb/fi3CvtpupVzx64vUMXLB
/J0Mv3YQ8s47dPmsF/TK/7jczd+vdgw1EBNMckv07qgknP/bZwHW1ffyga2X6wRAieLhobYy9ft8
oHvifmBGVfpm0KbImnidBVp3gdo17Vu/MJaGFiQnM8N2OK9/Slxd+wipc6mbgHMMlrJyjTAW4Apa
y/3rLqRSV7CWTnY2DP55dMk7xGGxJDZUPclZk1KwNBZh9VTZFGrMGL9FU4yvvYiGb9V/DmKlew1K
VVtGETBPeeeXvug6njaJ3df3Sk35vnxIUOq4MQqkd8eN/PWfb5um8y+brIYl2jZwrBCOVv9lj84m
30sw1CTHqBo+TwLEhVNFyEMKiybVItCMk7mVoDWLnHaaKdwMeqWdjNIVxyZ4keQZNuXZpoJkAF8x
Ux4Cu3bOVajs+9zxHgDieg/Z1Go7lC1uovN78otvIEfy8D1UyjjBErK402WBuS5hk4P1r05WNKy1
pimu5TxvtMfoeZpfFYpdkp2xsaVJCpUpIoeJL0PvGUflNHp4ikg4zlKMlJdg/7zfC5LiwlQf0lGl
fDWzzYfO1VomGUW5zZBoGSVHR7Sb8jINGFYr340/2N/yGQs7IVj4/g0bschjL6IwYiApU3LMTDXV
DB4kgJyysGhFKrYgmimTQnPq0W/t+GXCkFw2cbJPphKK6wwvcNTiK67tjPVHWqNuNnjmCT5lTRxf
bP5SjaUs4wDwz6LiqNEjjmKB208ezZ+y/v7m5EH1ZX77/gfmP2oYNTTxSC+vwBc3mpa2Xyu7rpYZ
DqUHLGXK1m56Qppjeys7WmDnn3DnpdkiR0y8BWV6ibq0/TEfTMhKWwKL2Xbqcn7PpDMYUTMrgVN0
dRAhPS90zrY+u4KVsV1b2U9xQGoCnTma3RK+zDkKa4owiq7BK+Dse9NAscX8x7ZJP5pwEbTOWFRB
Ro2iT47Xa1dapB8Ndfpr8rCLpXn8cxiCvd0r3zNBCCLxfYC19sfUlhnr+9ZZWJq7hva0Tor06xTG
EZfqShEF3R2VeKX9dw+IAZGMwYvpn6pU+e5rNONm84AxtYIfbdTgO4HZrHWjSz6jJpQ8Q771cBOW
Om6kge9YuBR0iHBb5YYgR4B2bmDLWXootZ3XIlKl1jpvrHapdOqhB8tKHUMar2zfWTQbQscEvsrk
pYezENKZuYv9UxxCNjbr6AjHv5s7Lkmc2Ix1QFBq5baxu0vh+xuIFSbFtvz/4v4FLhOhsbbKII9U
nAeUzjApq7clLlSDO5CXaONpniIv4rr2H6mV8uwlgwVkgMOYFo9elvqbfqpPdcnEd/BzsTfNveZU
7smG9QuELTIWOj+EwOmGQxtnw0FJs2fLEhqCcditjB5IbFjygtw0ydZh1WF/11L6KRDG90Vdfymp
PeHeOp2KElZLzPSyNH5MBn2Gk/phaLfAIjsswgXdSNkptWuWaWO/HfHntxkdBlXUNjvHY/VaiYm0
7vSUuBGjiICteqcZe3zyzIx8K1myUGvh55mHMSsp5bDEWcuUH5Wm3Sy+z9i1zlX1WlAP1tGOmLao
MT7Bjuu5oeFm0SsZPz9/PEAFPbpKKJZaxViFm/+WzDnJnApaCILmwhncmGUgpHqF6xbsxpmu0Cez
JwHhpg919lNFE/b0fBF24n0aYwtQzKIrg+zZNYgLkiutiVKpbPiauQqtDU4wMN4kHF2uiORSZfb9
zxYVrWCGLNGaJNQuVMN9D6vRvcWOSrbdmVR2Vmr3FGX9gYbhaqm3cbOWkSoK6SK2iZhk7K55GTW3
gTCdFw9N37y6WX9JtME//KoWwMuTH+sJsIqaFJdgvsejT7JxQxLJ00vWgQ9qpnTLJ4sZpD7oHyk5
RgGUIKPMyWbLqwECT7jOGmPZIap7/MoGflwpfgs48zNrnt/BE2tGVBzaVsb2MbchoRj90rNeSXQu
mhHQsZ/QqGPQbXYLw48CnLemt/uoOdV2sQ0K6rBPeJNodrqq1q52dn7CDA1TRqpuhmHfwaRO/C9T
a8HbOivuk+EtkvBL3zrL0qcMCV+bgLaerJ24XoPSbSObM+8w9yVXB41UhO54S01ViKa8WuAnl776
VlbBt4wbz9WJH0EojMe2zbRlaXg9jTTKo+tk/tFrKbHz1FuExWCpRFZy1DJnY7f6SU8O2G4JjLGV
OGYDVSK9kf7lt6a7cil0vmo4DzOYGH1T3op60UcMXYTXLwIT0KASZEwTjbh7q7D2kDHzHglRLgMn
Nbfs57pD3L07pj3QA+A9006crhXVfBs1denXOZuOpHvp+hi4SauUi9Kxj1x9EBUCtdxWc6/nOOU8
JFSd9GVl7jxhRsdW0yAtcxshZp3sB0s5Ntm8gZgGzvQg3LDuzs/WaFzhV+BSzZJFG3/PmZgq5dqF
rYpvjmWlAfMugfyxaZMbjoe9H0/GPtHTr7H71ni5unCM5juGoTxD5XNvcuJbBkzCHJ7DcbfsGdkd
WbMWOxAQxGzLYWdZcXBSPfuLbFijSjBfmKQolzrtwQfL7LLdFLss3wAOrKNeZI9pXpiU7NQAqFIm
JFbruxtHh3aQm8yfa7PCbpnb+kWPknFTG4lxf09+6rezY1evzZhYQYSxqAeRxcLItbLyYtNvQGXX
HLNNaqgnQIf7t1oFeAIUaSuziff/FOh4u9O00sVhDweAqy+9jBXIjtoFOFvmNI/PGyijGCtMgMLb
QQhcWUVhn7I2GpdCVYM1qyj1DBKvXVhzsWxTK+PGTR1jE4ICIVxo6ncXxdjiKYxUc9pIroRCMQlk
jAgiV+8xVbAG/wkCqbk1hxCPVdic5c+c3lwakOaXecxkXgc3uJahP6MvvGOFuFWLzFrfa7z+vNzU
tH+lqDVgAyrcfNdy8BT+q7KGVTDppzo5NiZdRTIn4jiNtYq7rl8ilAXH+zhKrt2Zr+7YSxivVaO+
F1gZ+NmNBIApGjj3br9KDG6Dndo8ZZOt7EzTQq2dgyqt7N3rg+jdrM1VG3XZK+bE872pSc9/aMGj
XLwEfU8lbF3lR0pw3GOpTfEiTPts4Smj95SKKN4WBYrCULsUecXtgWJYVpS+mo8MQJTnZuAiAmT1
NTAL+rLM0WHirE54OaJ0laZtxn0JEmpRU9Ym9xOcyuMKx8z3frLCuZdtekJ3CFd5zROuT1e6WZZv
ij3XGac25rKWCN6U74OytC9J2NW3UeQrWaCQlITH487h58MoIh5sFepAa636eTGK6cqhhOJclwOG
oVnqowLGPVfTuPWzDB+KW56lrF0lJcjJFoD8vN8reKpsXNub6B4NyqWF0eTc+k25GDqnfvDKsD2O
IR1QmeYE31oMmXa2Y6fOQgr/YO67HxRGBycpGDqtH1/t9gW+VX3ppGtWT/zmHIPnuA5jeExm0oSD
C/wxNbt9M/s8x7JOF1M6GI9Jkn/O5f98+jHZ/E05d4XNDo42M7rBoV3IZNY/whTQsgcupKQ/hLYe
Hgi3bIJyvPhh/+CP7L9N68DiM/rR6Wq4tJpsullRgaJUqOZGuK0HqU7ZsplG/YzC6V0e5aE63o+C
v9+Tnw78W//x5/w4+z6ZtXa03Xw8DQKLbBVX5TuwBLhvZpafewXTF2VA9aJN8zVl9Moc5hjQB4hD
yZdd7k47S6ORXr5swS2saDb9gV/eXco0IPgmshWRqO49qTwJeNnZJUm3H4mVoEgXSsPWiEziNiRE
epNfuA/ES1Q9AEE6jV7DzPr3Zv5/Nx/h32FrFIfVRn7gwoxaZK4gbCBifxWxnN7p0ZA+O0bvw1zK
SWHPLzPDeNewoA3QBOpHrPXVyWM/c5JHtMHUJ8wAkPiVsFcgkg4HUWftWYGDM0sRfeOBxrHaFuUf
pwD0cIEBJZ1WUdrFezUTwuJE1pwFK7vuqQwoZxd0S8CLbbkn+HXzQKJ+EakW9BVP75/ooyPHXvvR
/ftJOTLlSl7ei/+0WXbJSiOh2tqKj8GkU/va436x3QSpI8N2WKe1t24ZLOJ6HqsHOY4L3OTzvRDF
YjHqfr2xEYnuiJdfYJcm0LeN1+QH+VZUMa3PcBDug6lmx+SnzZoGoeItEYyQYIcXh36eIBCOf1TT
lirEZKkMaLlW4FVHJdPNV5duOCSh4j3BJbnLLAWVTykc9uw9tTq2rt9Si00F3S3PigI8ah3N5xCQ
lavqhM5KVCUFK5buHduu9Y7ySKSBchRTMx2Jkvlmbizu2AIDuvdVyxNY6qp5gJ4I6Wn2WmiMJteO
pRUIa1SHC5Fra/np1PI0c8Zwr8A09BaAscWJU/hm9ctomoavgV2weomd5oDPVH+0vepnXCfgThs6
d4eaFYbV119y9MoVWE77kqpkMAXa1joY6y9YqZJNjfz+old1utH1JNnYdTxA5p6hwrnDGqFxswtA
9PjNSNeYpvQ3qmQHPAkKd7o81M90rUwrQ4/KdxaPB3Zu6iZLU2M1zb5auinqkzySX1TWzAtABnir
a2CRzAgI0YEeoI/ifbBqf4fOnW6CGlaDqhTqKqEjwc785q2iE3ALqbfash/rvxj1PJyFeNa26rTq
y1A9jri964HeF6MPPMgSqKqLQkwk/0c4wCcRECG3u3TiZ6F5q6Hs3KWeZK+xW+AxUpF87x17uUdT
cq2gSfc11nBuCjsSmvqbyKcnLN+US/qcDJt7IwJzef9AcV+2D3mgQTxUTzIuDK+opprWJaAxj7m9
IdZWdVUPa0tOwzOtXfz6YGCYwTTJNq4gUFArg/jqqPiUZB4lHHn62W3hHNqi6t+g91OMKlwKgUzt
6CFiPRgxC+RZ3h3NyoL3E4P4wKu50OYp+brAg/YD+gabSeg3M4HNqbCgB55aH++oCeznTeeVJzIA
+RL6KHk3J9E/VB2JeCZ+oaac4qjetMKYEenV0Z5nUvfi+YTkwEZlmHIPT9FbNx1pwKCsV2ajc2VK
F7C+2S3qQux8W7eOfTmkOxcwqtGJF9cetwNT3gdpgPfGYY6jMcMxpwPJLx616vTE9qxY6f9dp5e0
NqEVgrproSUqY1Qk5ZkgapY1JRByaJQ1zLvaUVATOfvlmiAtrkHJCVZwm4KF2jyzMJAxxqZiAkVI
Tz27tfXJKAx6BGLADrAFAlroaJxdSEUHsqNz1E16bVNHeAACGNuUes5En/kqDd2AVlTxWpN7EFHK
o4j8WYqzhlQyWxMjyYsnAACCi61b6qGTP4kihwlgtsxfpTQY1LQ6izb4uPPRjOZLb3GJ5cqTUunK
awk5TRV99eSzc32C2gI5OvbfXD3rzmXrkvNVW/fJ6qm6JJRA6W0+HH1bcH3ZGKIrv5sWeUZ2rCoD
7vjsxd4SrfzkSsX5XI5DFJ5yPlJtpLqMlZwP2l4HY3AcTqiBl9zS2h8RIpY8yK1807jeKolFcpPT
17C2LhhoE8BGNKE2EhbTeh2Q6pYiEt2KqT2ETgwKjS6HyUh3wNOjre0awzIhk7+KS1J+oz/mp4Rs
yzpFddygJLS7mflE4/TIbB4MlARCwXSDluT2zSJxBThFkZBFh1pMwLg5WopB7nuet8ovuWXbR42B
CAMKZZlNowbnuiZYMwfUg1SjDU+of+XVQ1LYXGO2ciMEpyxI1ftPUzo+zifbe56WDbM3L3xUyhli
WtNm6qqonP34Jpj2zd18GCKQwxZJY1D9N7+cL3Y0qW7ZdXp1NTQlXzhpU73LIy2xP4/ke71g6Rup
HzzTuodu0hrKoNBmg/nfrdrGT9sf0kWZ+NXeikrnOue++GaieO8azv5Up5FF9P5w+SSepLhgywTI
oyZwevmOfW377Fak+mebOVnX9Kz3wPzkRs0Ic4uq5qzFl9Frt57M+7pnkrnIKBtfSa2+E564mYDD
4DgcDNP/gbcf27Cq9esIKyn1ZLbxZNDQtL3veMqI4suwReO497DD/mRAqGFCL/O6ftCi8bufsAft
VRbKCtnUlaQfmXOrSpl2jA8sW9uHasxMzBeNeiwqFCzVq6/6PIHzkckBEWJaT+wfZb7zQ9/9DmYM
r9ekt6sEBX81BkCRx8p4l+CXaWLyxhNxO046qD3fHO8+6DiZi3h8zlDb3kdeMa0cjyeR4QbldSA/
tPq0tk7pR+DZryIts5vECMsvNYIVAorLo+2m8jQ90auAaujZ2VqpeXgoWX0rW1wteFfPXhIalzbR
jYvms1wwimiDPYbOhh7HfjgaXPIY9wQ2kJ7eY7Psyt3dE0szpXnM7OmbNxrxyYy7zy/gF+OTfM/R
h+0QYI3C/DB99zwiufI+C9cF7E/DipmyAf3Wp+76//0eVagt29EkMBXV5D1H6sl9clCVnT/K3pWs
jr6OcSq+zge+KuDxcmbvpbW1xgPNhuhWWma9Vvxi2DOsUhTIC9xYjhQs1w/3vX9sIrVYFrfiERfq
OwOZ21AHkGQbysKNLPjZjM43oZT9QVSwcbFyuFfVD5SNM9b+Ur5MUsedPR7utTcwd8bzgltPq+Ji
e8N2SlKXrB8rS3WolAU3HzrJDf2rXBhS6pvufYcGHV06TSzkmzZmfm9EJn05pmdeqAH5Aiy7vGl5
pD63ibaSravC+yzRcmO9PNIcTMlEMG3k3O4367F8LyszsaJT9eeft16a+D3K71IkZRq6OrN48G/+
HuVvWi0xhYp+dZ/DIOhBY84jbRMMIW1jXd8vO0k9yvtQbOX6vDCSA+sA/1AbRrXSx9FcGVXzaml6
c8x6nWTFLMqwcKPPws0Qrey3Xw2hQc5b0OHe6NUa98w8CDdlirdvO/c7+cDhNlTleJvmL9hFSIgk
sH+M7qD1YXjNa2VYK10VnspKoH1FFoQj9SJ64hj9bGGDtweAB5X/2NGNAnO2Utc5ctVcx5e8fh79
BVUgnWtR4/IJ69IH89bh2XK5wr2K0qyoNF/DJF4EEMa/RGTW9y1Rg0lTzzgCf6qzTISZSD0PvJJT
d3zx2LQCnzgzTnxpnqFP3VxFKlYRNrzupmrKHAiTq6EZKo9RbfuMj/xgJYO9dVYMdHp5OS3fhNVM
OjVAi8cLqT1LKdoovfBQddZjFMfx3qRFeh2Nurlx/AqiaYINCwQ6LlatH05hlD2EDeRG5LFpPwWw
saCC0j1Q1miUftGvB10/FUC5jrEzfGXRW6405n0rGmZ3DMhwKc5PPtcaNdJuALta6tg2mVUMZyf1
CjYQdEWW0cg115dXOzY33CCmKyZfaErt8CGSUdARoBIrnX8h9jvQ2XL757P2X4DkmcuPAxgkpGbZ
lNvOY+h/6gWe2Ra+5Q6Yoo1xLWfFhZviy47bbNs2lbmh17lfAqR/Gie3vImc36nV77K49l9NsxEP
sFyOWBmhNvSpYGDjDAvyhuarECkiUjrRLlvE+7x227eeXkd4xsB5/Rmtoljv9mizZ8Lw8dDRxbTF
aYJfxPO8PUbw7DPMNKESG9/G0rSuwAfuEYy/X9WpYJX9n8+Gsn7vfL+5pVGt7ayxAjY3n3u6oD41
1tKfPn6M45BmwyZvdOuE/3PaB7jf9hbG2zO/s5RWXFt/MAdMUoUdWa+GQj5TxNbwzUy5diKeIX/+
FUhO0z/RAvwKDMcUhjX3W2m2VBT/8SsAC41TP51G6kHcvyRaS34h2R+c5dEo9A3gjF2YWRAiOha1
njbunFjtHruESUGvoOgQHsdvn2ofIyvjVdBYzTnrQvWUEABY+ZpnUoOJU7NTIkAwgzlWJ2K9PiiB
EjobUkWcobxZEts3r4axlL6OemdfZA7FNu1XXGz2Jc7dBDg/Q/ApCLgcRitYOKW/7K0ap2S+ktbz
cvafC9HhqYkMdeMnRByWQ/ja4CN4kFb1piqj3aiMFaUg2BX//APlxP1NBDNVVbeB69uaoIADBtF/
n9TszJDb/NLcVPk1wzf15gbe0paQeCmrjHWubPF1ljh5YM5I0qjueu8BNqhrrgX6a+qsRgf4kDnj
BBlrkQCZ+vEjVf2t1yT1a2daxv7X+0GjbMYWHmBlqU/Ea3HhCD0+hF02V5MMyb42n1gBF09t2nXP
OhWz1EyY/SkQdvcc91DzyzQtt1bCsMbyy+wcYhLlGrQR5EiSn/lHcOMlf7VzdUNbBQbD6so0mlUO
duCJ7EJzExmMt1Qjt9FUJBb0sHvuSus4xsTF5P9VwYS5jBjr7u8vLbL0jMzh4rbDow0u8x7ZrwzU
WDM/9m5BCcffctYvTSst9RKwdePeAtHhJBRu9TgUAzn98lBLW3Vj2Oyy+nkMOJmcix7ULekeYTlA
trQYsRkmIwW9DSWSGWUN+FWNCTO9iMOTznLKrKsHslzBQhlobpvk74z5SREK75yE3ne5fppHLLTw
1fu0tr9L3V9+/verKDEcbq2eTvLHF9fR8num8+H44VW9WPTaGF7BTIqrWc19bC5KGE622f+Wxdt+
7O0XhcGQGxTau2XG3sao1HpLGFR9HwJ6ulv/y9yXfe05LY6W31hLhRqHd9ejGSGoRXkZR8o8oMNG
S7uob3polu9ml5ACpxlgJ/9sqBnL0Bz9xyqy9lAHx4OXTvZKllMR5joODK9feGQ81hODc1ap8Xvd
v0p6V+7isvQGjIjKpMq3gQaHe0BDPZG5QidLgNFYeti1DtOlSmXwJdL18tlzCE2Konv78zVn/46F
AYUHoEoXmgAhhkFrpsD/4ybWFo1SdQNZjjSznFVVaUtZ/lUbYAtQTT1EXQh85aAu5YWURebn+zQF
RGuoEd3WmsfvjvD1vdziptzsgcwGb1TJMXqWn7ZGSFkAsFZTt6Yvg9NjSWQtzCWmL/KEuFfOvPBo
tXh7Kn0Mv9e5ypiCB87gqSccv+VH2fr1coDjv03gTa5Ck17f2QMuTyD81mf9v14Nnp8dPvsNRvKI
5EF5nilZ/iiPfGOiP2wIKYCBhvPoz0dh0xbLxLWHlZJjbJ6mgDitGM29tLqGTP9pQCDegDK4CyZS
HGwBXKx+2mGw6+7eB55WwwpjnvrQzW8B7OoWdR0yahVZufjzbw6e7G93S6ykwOhdeNAGtlLjd1/p
MCFe+EQhDr3hJ8NDmHcF+T41P7fNPIhk13dn4NoON5KhW6DqhD8KE7tPa//oAgeXXolxNDWrYS9N
8qZWMqwaol1e6WueN58hE1XTCVdY6q1M6rMO9A++pn0RCd2X4AktjNiB8ylWMyVKCV1O3g0T6tIn
HvtUOAWEg6RjualYYMZ+lbwA4I7xd5bhvvGYNsaBdSDaXNTvdwFs5FaIUcHl+v67E4pOY1wgQdqu
mZ9lmG+wxqvUc9ZFvG7KfdXEbr2xPLZ2TR5ZxzafaiZzQ/FuenZzCXvAK1qnvd4DGfpE3KPxKmbC
HxrdQbXTiBe7EQPB1dkQ69TGcTC6fiF/lsykKaJmOraRu2r5xfm4/+j5nrSBUewG4Sr8MuQkOuNG
qXdFHFovqKaXqaOP000GWoDNbpFKcIMs47ANnGKtVHYoWzqxFSEK2Vr++nfgTcvge0GxDc4cQtBe
5qon+cWZj7RBx7d+R8B0OQmGimeA5DG0DrZyNNGD3jpPzX36SAHMufRKB3lgVq4SYEToy7MjzRCJ
spH/EyYN8jvbvQaCF19Ryds3oVR/VVTkHPFOUUCsm86CPEJ2v+6TQT0bik2tItSwjyJOsfV7JsBN
qRsbsVUvFT0A5thiCk1HymEWRY+/9L6JDTE2rH/VOhLL434wh0ble2Y4MCSoEm8b6+Sg6kFr95Jb
IOEk8r2kbNp909gfDZI1HaKacfVsrTqYI2nb+ZXa+OZVHk2CHXVsdsFKvgS9p3MVzIF0Qfx8+etH
P5Vdsw2x4N23S1xwtzYyoe7R/c68npw8ACOCK1K30PEaQ9xLkxWd0elNrf1uUdlNsZUGmAgRYk+x
5HOUr/NYz04SbyK5J9Osl/sK0hvuXAt4tQAxMfjxTSGDfklZbpMvypPDpy7ccE0ZaN6qQEhRpv2f
byvm78As7iQuMQzWpa7qMA//nRM24+dztaoPpAaPMdwG9mmBeJFHDiGky9TaERl6zXxuCMoBEFeq
rQ7y5TlpgnE75eG40uaXZdRkx7Fn3K/mrYUTKhDXpEnP8j+FdNss81hr5gf8TNwinxNt1aY99OxJ
viBe3eSGK5l3XYap9GeMBMm2d7EpFH2zSTrQr4WvDcfJpNFHPt9TM87p3gzNa9RX2q2ipmMh1wFJ
6FcrouVicxeePKfs3noN/91M3lN4zi/IHtRPep6N/4NAZv5bXTBNU58FBnJRJk6/WX34xwO2rKBQ
TnpQHtNAG1acQiDwU02kR7W3s4WNmevB9ULo83nFGRUh80KvLidNe7EoU+qr745eQjpN3C2DzdUn
58nTb41fW7BBYeg1c2tXR9CiNfzVwOySbUCbd+OLc5A6ux+w4zMa80g21MaEKPITvBjUVn+kztVz
64va5rRyoDRU+R38A/RKtbYAN7ivUk0X74fZX46FvjzFghJMgjEYhvLgYLmm+hbSgk7Fl/Uu6pxB
fhO9kiNgquXE9rWp2wcLJDyw0954pHHjUhZgREZHLVeW7FnIN0PQtY+JUddIxaLcJUnjrZnHd0cK
y50zN9F+1dXIUgWNQTsB/vYohgF1c5abNcU7R1ae7u+XaJj1n1vQsq/I1vXfzDlU9ouukVjdz/u8
CbaL5HPIYJI88rws3t2xuXrPuaSTnVm1ZF4/wpw091wPC8HxZ7DJvMI5SniKvP9UofWAEATjFA8x
MURiM0FZqDd5FM1HuVd8oXZrDoTVe5lfYEaS3eiGSi6iZphUDNr/8XVeu3FrWxb9IgLM4ZWhsqRS
lvxCyLLNnNMmv74HWcZ14zbQBwdCqUq2qyiSe+215hyT85oEXMFtOw501fhD24x73mRYrETgz50+
p9S2cHkGt4HQUiszhH4yCWi1QIlI4EglEejeJZZ5gb6Va2eG/pzJQEPEHAp/kza0umQEg5b0Lgp4
4hlWxwEkTz7nMpxvLL8lZHq+uTJAG5QHUDbo6uMsUVxdKLVnT2H1ZEX8QqQ0FpdG433OsomQVg13
G0qkSCE+5Xn8ww4TsbsJPdLij+XMLWyVhM1LW+YMyEfFJMyKdrSFrUHe28NLssZA3kRCYU0mg2lG
9FnZJ5k3q1WD9ySonNiECJf3J4gOh3+/4CQy2qAN1RGaALauzeAlJLm5K7nStqcUkJSes8p6Nm1j
ump7msYxfKVtkr1Sq52fzaSJjrCnTnGh/n3U5ZKEKEu79e1rkXNBEF9BRobFhqeOHySn0I+bVGlr
HWH3/iS58zLF1oABvy3O9pJ+3I7D9q2Ip5VdetzgPInRx76hTax1c1E/N+P0YpG7AP54PsTS3MWP
GAgwk3FC42kONo8T2UL1Uws+MbSfN9nNWMeRqzZp9dwB9OiUEBBj2F1HeXLcJUEqcivB0A/9+sfz
Ra0mXdZxSvlrS2nSR+EEvd0Ax1zRHQ2JTkdSXt9sob6h2N1lktW/Ds/bTVlEpu2i81CC7UZNk+UD
+Yq4ty1qaYsa+FhjciKCnRuUgIpLxuPf9IyUlWDvNKt2VYkxpjmGidhrUsDereGrGUK1XZJ2Z2tL
cAhN/zbtn0wluWx8xO0LudrHYmDil3FbowyP2aK1KZkOS6FdhjWpzkRctt0AYRYOp9vNDLAUwwW6
A5y7DFumLjKfJ1Vy8VqojwYJ6K7DInywON136TzaZxp+/UVmfofux5CeJgv9TdmJ9kVKE4PNMhBI
hpet13eV48emtuy3Hcm4fsv6qAS5MfibRSUs8oA6USfSy4At2k7KPilrKC1znQAdbefLFott1MZ9
LHVo/Nml2y6KXRnWCHqCfIBeUHGDvMti0uiSJo4vCObUq5IPTONXA+gYjhdCZLELC+2rLIwf2wOp
Cn+U8qg9Qp/g860Fo6mgAW1ScZosEzFflkPqjBIAMMpoqq9JOeeXUpaQqI4pJkXyRV6XitgMNv4u
Y9w0xSgABt7Ntwf/eYnhl5F3L8j5h5dm0pUg7qbuCA0req+UhoYt6nDS0vJTiPeL1CfNxkoOFboc
UYfWDu6CAf3TumkoRE8LpCVe4tpL9t28cahWXgbrYu1Pukj97VxBIYeOIrUv4UoLwbuChq2bL1qm
TIi7YpwsffMwojHbT8OIW2RS7kmn0JqfKZlT9xs8pE4n45pjDJ7Q2chsXvcbgRXTOEmD/ci9DY8M
ibyF8XQTAA4ze3i0dcbzkOM+bMNOuW0RRTEluEq7cG8QJOoZChyUzYm9fdGRkG7rqZEzRKigumxY
tO02i/a0e9i8cHYrQC0gYF+JANsXDDY25hSVmIT/PJdaXX53UxpJq4QwQvU+5kYSyOuB2o5WsdGo
/72yueDZIahnDOd3kiQxVWRL+/dRIl+XNDKZQlJpUZCR0wDdIeeIwdLIniOdOl3HOnLajO70kJrb
twiHSx/vlbJTwIs9NOPbxsz4x9LQYk4T2uRrq6B7jcdRf1pYkJ9ICoDUjil3MVA99ELQbpqIjvCW
sD2F0jjebz+bQafataa6kwROv62FYtrxI9m59jNcmPH87/kY+ca/55uevhBXJ4KvVjybKZ29UGqy
3fb+6cKVhAln2W6DSoQIabD0Poakh+zLXql+pL+3f0ottJLq3RD7CuoKz+a1gs9llLRLnjgyWMUW
LxVOyf+/BAdN+99dGZtkCKzcBC1pFOKy/V8++q4Xcz8MUnTsTFZrRTTOSxk69m5o4f/TFHJeEquD
fgWA3NteVYpmvouK8Gt7kaGw+disab3rn9y+dDgAljkudoYyhP721IKCYm5M7f72Z5xSc029c07b
i4x+yNM0bHW/vfrvX99e7WvFOeojGXnMRmCcT4PjxbBNn3LrMAulfN6+tGZGZqBUWLvt21TQkkij
+pDLcXX7CRUiMG5/6++fqtV5uWRt+PHv75jolLuJyhJKsGn1TG51emrZfbnbj4ghvWuHionDYD4n
apPdbbcPkKLtsZEzyy0XMkkwOejPyGlM38Y5GIyFpJCD7ljnKS5VFII8wrC3su0K+yy3GgkJhJyZ
vULuiqI5+ZWqzdzHA+zIYc3TgJwiuWNo1wellXHvNrIK4EMGEtHg/KOIbdXjxvhrFOdxBL50HLaB
Eu/NNRMA7puyIpQh69DQ/tCnL8MKpy+0T5ofUYl6Ud3Op6qx3pow6s4b2GNDfEAgPBXyw+a9VWmG
uXJnU9ar1qEx6W8VRNS+d9L0OmPK/i1rKaF01fyTxFzCWjG6ulUYa3h6NMhbWo7fqi2hL7QSQ2G7
duBNrqVy0YMtZ1ARXoCIB1sTbsmd04CW/4c8DqVn0fh9iuSRmd5sSbu8KBEg2SfW/dTeE4OU+GSF
ESxldW+lyRaslAdfisrwfz+Sxun/PPe/fm4NiO+q/mXuy/I1KfjRiQQdlBAi3Jlmcu7MLvMriLYf
eWTgqHUi4hYaw7nvrDVGAvGkEbQChNxWtCrpxKlclflBoMtxQU8Pj0Q+j3f5Mv0Vrah1Hrm5CWvJ
sgt/k2D3a76BPPFLLefmeMN6VGQKhZrBFlQxmkuloYnWoudtUiWTqpzGYCFrO8HnzlaNWu1v+hGm
wg+Ob3jentIXb5Zi5djZAwKY1do2RbN0XEb0MJtSiRhA6VhCecao0v66bZKRjEKJVQtCWyI2uP8e
kbRtUWjI4023ZgxShnhi1k4NlKutQ4R/kR5q1xCtQeiU++85C9ZrV8hf3dgBvJQt57NZgtGAnbGS
g48bpe1mvo0sNusD2ku7wtmdzPN5e/Tvi9xa4ijZ/e0n/j1velwg0kVtY9XviVXy/o3JnJ6sNPgs
kW8b+PF7+nzb3HjbVsVjzFIO3GYPGqh+B/4ole+YCOqHvqq+s8Ks3p0hjQE8ycJvZgQ5+P1tTmq5
3huN3bkinZtPEoNzThMRnhZ6e++ZWt6er8mwCgSr81btyOG74liULWvpk4v3yIhyeKf1deuAppKY
91XCSOnfZaiN0XJ7Luut8SAlUgNXhLB3gisjeNrsxrYrXDTQCDdMV6r0hVvVUoZi1szfLCd5XJQ6
/6wdHZOuY+yMlstxG/lvCoAhhqfVLgKhIXqA7Qup9NSbTvQ9bpWMFBK8PERYPW/nPDu9EZfRrDyB
Dvmz0ET/mc197pKfIj3mehLRf8jzQEWrezuXU2k5IIcZzjcZKlFwo9PML7WZdFclDN/hJQ/3Bs/5
A4Ebm3kfwiStnhSE4bge3lrFSVim5Yvo5Pouk/AJpGAZarNowYi8IHNYnm5VdgZsfW1OcNnIx249
5as4+XsZbFdALsz3bECva+RMtzbFUuaE9xaTsNNNxKRLO8L+rDvEoPWutOndZXry96PM+NiYnp02
FLU0kCS7ILT1DcUpD1NuTq6Jt3a3bWkivR4AnDcWQ0BtnxXN+Gd9ECe0BdYHUvz3wfYSfB9fJaYM
n5s+Ep28dQbNVfWdDZl1zMeajMy2wGs5As9aGVyz2w34PzRIg3RzrN6Ph2xi74VWNC3ih6GN7cfQ
xDnVt8mJApyutWnfbxsadED1aRZs4/TRwm9W9btWi3J3A5xukEynoTi6nVDIy64bfwV5iXXIaY55
G1EbH0H0XEiHtpFMr9TEtKVIEBPPbu0oRuc0yYXXtMZVsaDK3+6Po4IbnNZ/dey5vl2FOQFi+XQl
8+odMYb9p7Np3rZXmSdJgVaYevNzywPYbmlmm6/iKHoP/+IBoO4yXoYW4wtLfNWa6jyojOweIFmo
Z7NoLrfv/vO8M2FCyyW2UjC7qD05YjKIkx01S7vfvqVzidY5zI37PsIGRMhrvh+WYJsCZ5HQ7wnN
oAk21Lj/iMc7VCXpX9urBdtvb1bgvFYghrfPJkj1uYolDkJBtIGz9Gz11YFhuBFVv60uAAYW/p7W
DJxGMYm5LLWPPG21YwLYbTsjTX0hAavH8rxlRpn32spT2x6XfaWz/Sa2GN81xAfSgGhwthKztXo5
QQH6RfMiPm5matNhTRF5Gp7JYa1kOstutP7fWrukEANvTwAL1WxXE/Be8M2QIBBCzzOSJFBXRM+w
fgvcNA7iMZce0tF+2H5ie2ordyFV/P0DZjIsl25SzPGp7NU8YGyCLDNs2ntwRsthLpe7rc7oZ0Gu
7mT2tylQU8jxCfsVbntJXV6KSqboyuq71mEbs1M1VT5spQPM1PYuCq9suAr/hqPK0Fwea6evV02d
4efV3HzldMp0u8bUYOUkeKBzU8ZmNKlMjdee6S+e7qV0a9DPD4USOc8Z8QJEJQnUia2BoIqZmlJL
P4wsA/2NcfN0o+ffOvjQ8t+7qj3qytQ8btqk9TtNrO0mrTGOrVGld6a98kp7kkVqzD8BOGp2Ohju
2x1CD7cuUzMYV1SNTU7gM171j24Syc/RYJyHB9GC40ibUZESYmmJ+RCt7Lw3iXjY0PlWVVzJTXGQ
zrV/wGA2O2VpWwRURf0i7AgxRZL8BKGI3bNuh6sQaCvRZNT7HowsByK+31qDW5OwL9toV7O9cmuj
O25//UTbLbJS+WdTxSsoq8muo+W8xzMUsSRWwaWvmqMsJa2q7PTpHDrwWaeuYqlP9Mw1K3n8JUe5
hwALhSDA6xMgy+4rHGaQc0ujPtdTDh5FIgnAqBfpFrygbNMhmTA3fxJqTqi2qnpxoptf1jB5W2N0
ex5eQnwq48RiYTb7nZ519hHGo0miBV0GVKqUdeJl+2jbF4nq/JpgABulRjnHegijIVsI9M5VVAZy
qj3OdoMwzgwzjvJ81R3C6DowRqHb9zEBaqJ5LTfvkA4I6pRJEHor+kGkYAqadb2SPtld6/9tmi/B
VpTHWVo9gBRDSMySDbKnJ5enj9xbUa4TG6htCt455tSb9DT0iqTHQbPlXNkJbrVVA2+uveu5Z3RQ
zVZ/koTCTUQajluuAICmlcWdpfstdSCea+kc1+oBUhfEg3XmkJYBBgLpR6ewo+yMKmSpTa4Lc49A
lE505mLrjxEUp9sjHHwlt22z2i9O/XM7rUsnz++bULitJLVukjjZQ2vBoxEGDv3bJ67ZVdylUR89
Y371jaSW7mEIw7bNunJX2aJ++K9HBHx6BS6u/bovPpu0w1eJOytyETmDy+RAYYiPVLgdwvSu1tMH
J9TethNOVmNzN0xkmWXq6LxWUehXZIdSrE5/1geVHos/UcZ0gP+OOKDboDEgYyoaEL7t8wxadG+r
ue4p8TAcdZIHnnoDzBPxm931FmTVhURw6VYlaHbI4runZV4r6a9kBt0eEg93VVsj525gzzu0ovYr
KKa3rqWyR7tkj08WGCZ/lJWFfioNqrXzRLuEJCYFdisCQPgLpBHbR9VumAeR9Kkk832S9n+/LBOk
Whpe98SplKftecChf1+c1U4+lcpX2+v7rYLVa62/6N0ISi5q7je1g9YL9uCqNj0NWULYqdlGp63t
OnQz2VAVAvOtEFiHHlHKe/o3997sqLK1ZN6QDiANM6KKSll7xZhAv0cdvtgkZSh33AqMCVN0TtBy
WOxzbKnfo1OWgH4rm2QWazniQ0Sgv94kjAb1BTZzbJRLp+zg/Ouv7CZuCEV2hTI5TdqTqg3f/xK5
UJNiOc7R5K/zC4bDtN2slXevtxISEYvNdphX0wOaVfVM6hrXrRR23gDLxasXmqqrpO4whlp8aXOC
Kh0V3LWc5PfJf2b8RU084FQScWLK2KIUdVgeUrmVz+BpigBx4lssVya7PG59Svvcr9MvY1AVtI4w
KZyCyaxcp0MwqM+4rbr7qaiV6wBh6XEG5rydrQxM7H2XdlIg9DbCo5EAX501BPgc+hY6Ad1Vt4YE
8SGUST03RoYEOAoJlMnNR+axUdCO9bjXuEpeQzmU/NsxCKPxNFCj3QZb2x2ixpwvObQEmZjhqlh7
m3aevRWhY4DxhD245vDcxBr03vFAyqG6G2rtoha65U1ZBhsDg3pTSs5BlAOrFgUtLmrzQc9+OkM/
u3ZkqEHiPDkjkhYG/AeTUqAvq+dEcS6Ikx6FVateq3YmypXlSQCVNXFr+m1B0kNFQxhi0nFSqgQy
iDkH2sSaNAigGdNFlxzJrxPmz1ONygUeK5M5LDaD5hAvrDOzwLqXOqrpAlbdKSHvOJM5A9Sey1sP
h2fcn8IVGqaNuX9YVMfyrbTNdnLcPaaZepgZIuNezVSGnrOO6g4+m7CFL/OvXETGv2sX2c7BnSPP
pB3HMNIF2ZdLiAwinwbDQ2TxrlTOY5aXmT+KzArMCSmYHJW/KgNn7AB+tYmdAxsvXENtGpF0rdGD
mTOYkj1bp3iGqNjbe6foL4k5qTu2GMhpNHFc/V9NXc4EERH7hKLhMc6mwu0rrfBw5oJ4oanvcjG/
gLWduFRJFyOo181+DOqPCpRNndJeLIWHL+SyDGPio13CBmWPuMl0lXMkrCRfschf1w+Ihd/X4yVz
1cN0dBJ3HeEN+LTpIuesWwZFUkcf42jBEvehUT4abX6nk6W2w4j7MltyHThV+8zC890Qw+Nrw6U2
y2+zZAVfmBGHLBSQiUuw1e0pVpMfdmvedx2gIM4AZSouhiYVpzSTFk9api/aZmD7mM10hdXuZgNx
OaJmwUqFAzSZrSvdgO+pL9+rxLo2nbG4NkuVpuQqIMV28gqL6SOj4avTSqcce+NdPc5HIqIjimeA
EMs8vkNRhdu2WCe5Ln4bNZf6pGm+Yuo/h7J+TgDu+Mqg7AoyRbG+1b5ur29KMxlZG6obiZIoBNTN
Za14Mzd6SYF1D3Ol4UA3flFX19TACdzcdQ1rWcq0jc0/TlsKzVI4REOEc++SfIJ0TVdCT7Lb5zwT
JC5wS+sS9k19G0OPoX09SMAUYmJMmSyEi4atUNFfy7HVPLsFz4tbFnN+RZCDxe7C1av405B0/WJr
HsZVy5VnBP6AHbl2leSbWdShzQpxDuukCHIlPqlx92yrXeLSndehYDbv7bR8FgXTFK2lPxBqUqAn
me1D/mnR2bGUJ/LwQ8vhgcS0CMZktTm344NiUAj0OHOJkCrv7C79CKEyyrM9e2bSkB/QrNDgbzIu
wRUkM5+jTchXVz5Eol8g4v+mkhn3rRU96ubIB7HofYEa/e7qBq6GrUluWGFznmrCJmDUnGV7rgOr
7U/DTPNRHUcKyBwRjyU5nmpeQLtwyGfpt9IstUcNdDXwRt4n5nBvO3T4YqN6bGRL8+mQNiSyLr/6
Xv7Vk+zDYV9jhrvlGDUqqdcowMTUX2dTYjAZxjK+G7Ko5OyNG/ODMg+zZyW0OiC22lB+vIJ5l1N0
3TFlJALoAJdTneaR32dlH0wyPOSZeclEqSX36XtK98KPeo2C1iCuuH2wrPxRUtRP1Goh28Hkbcgo
oSvweUy3egCoBVr3cYb5VeUprvh0bw42JVcnwZCWTLqw5WtE0BwuO2S+2Ett8JD7pa3fypq9CeRl
L5KiX+ghUjayu4S0pqnQ6R3pdwQDEtyulh+MYIAFSinCgOI3VreOLMEB0BdSJAhY+7rvsosWffSh
FSwSBjCyiMiPILC7cGg0WQO7K1RFZ6CzLIZCAsad8D4s0QakpD+A+fzAq9j5rYQcw+bsz14Y1y2v
ts2UqfmtDcu4VxIYghkTPI9g3992pCU+KO84Nr44sqClqrdlCS8I+D1Ln4pAloC6mv1z2GfP/C6H
E45wHU4ZpBZzLL56ReU4AfDp6a3n8ePEPzAI5RE4AwmjSX6UGfwHXR9/lrU8uULWPnWoFZ4Thh99
BGynjltuTRrtPlKpwVGM8l1DILQJhwuZw0LMTzSYMHLNyFfZ7mCzo4sgWXbkS4mG6lC29T3gygMq
PWBqEBiVBe7L2NBRwGebtQNaA2d6zvS7dkqBTYTKm1ar8IKolHwtVMgYnqWdbCbZrsHID6ZkSB6y
Mj6TV4WQ38h9XV2YhMDNIXQomCMAJrmEdbjAKl2n7R8goI9L3j2243jImD9nY1z5hmnemShkqsw4
pAoRoFZlfoSGhUYw/VKksgzqaahwBSRMavR4Vau+kLv0Iddxjqc5ZSdsIHJqQUClIYHhCNYAJSHM
TZzpNIxU4zPRFWMzjxec6NxQhumT2L0A+V5EPWasUEAaUchTnsPQDRkz7hJ6hySKZKcQ18MF++tv
oUZPIJKngIkExFt5ZI7aaUjfUeJ4utY8ZdOIa968QsfBdMbkbZ91+AUU2bf7Kr/D6nFk/xqdu65W
/XGOgRSn0jdxrk/Fol4nuc48ZmRvg1QWp3taqt9VqV1Di4lWze8POcBXqSmcO3oddIRUwOJ/w1C+
V+c5pnvBGzMXG18aTcS71PiMVGIomiEPTIO9slBtloXmYsc+0xHLS0v2cpOBukMVWF9xCclKs4NL
MR84ltxf19T7Lr3YFdd7HZJebjTYlCzD/izT1PKLrFvvivaLmYWPlkznWiGcfNTYCOLwKrwuumYD
c7AM/1jWEpgZ2oAYRjZrlMiRx3pyoHyycFdij1UaxW8HctWpX/5YXfI8QC3HWlGCXlqAJDkJKGIA
FNeo+WzKiSF1kiknU8ijW7fG2crjhTksUYVtVHOdEhYEZy738wTVXpM7kktgyoKIebkr6uKzGDw9
x4FaFZ39aPSXVvmMwqLF6ECRuPJ/kn4iMONuUvE8yzY7+TRdo+za8ZDCCYUuk1F/TB/aBMjHyBLr
LhPdtREDWjB1eKN5NfqLSGlslBFwsk6uKO8p7aMRyNzc2ppPz53IQvzfwB3h15mTE9AOzLxeSvKd
urabplEKbDLtPNlSOLFRU+I+ZWDZlNVuCtHJqHUBDsPBWV8o+c+elhxTDpH5JqTxiAOsSPWLTn4p
93YDStFa4oRhsZd1SK6zFmtBFlcu5jtoAugMEywIesGprwE9fCHKpZvNwCLWmjsXBDy1phaotT9E
Mtj03ZDuxnQkBRMFNAjLKadTSS1OX97o+c1XHMJGI1yA7OdHOR3OFWswp083IaIJMiu9ovXv0BbV
u7qF/2vaXf8g9Bz3Dge81o2PmMwk36qp1dQyYTQ1z94ULm+4oy6RRdQ03D5OZtX8MdrRSaLrfkmd
5DfbmugSL3WNG4Ij5wz6M5r6FycWJf4rUWWNB4Yj9bHhXXFGY6ztMNEzzyNLpWRl7nM/wbCId1dL
3G5UK/CCEgFp3fA+Uo2D/sh3Srfizu3fJethXiap26pG6Qsd10TTF5RHMWlQEkRyOKcVA8qj6mh3
usm8KWPr5YrMTmnWN34/sNCis+q57ZJILBeUxLn1gigNtVqxoJjdbxdml2qJl9Z6g803viYA4N5B
6pWpBWoYsIMwK+NQjXfr1TLy8dBpMAuVvVqKXqOi+kBqsqv4taZqz98XKnsrtncNowbPQc24V/r4
imbzHckm5QIWGk8ejZkQi+ae7UNjaGcJxyf7pRkBjq2fs7r4ZadMqNS8+0UDwz4P2i9DqirXgmvg
01k7U1BNwNTK+yj1CSvTsOJReRi7Ws/up1K5Z1NcupPcKfuJkdekmQmJTdniOQx+gMpzi49czCvn
TkcnzQ1duo9E/MskIGVl8o5GIj+Sp+X2rVTfScWww3E3ucvEL4EJ/M9hlSUVM2dpOP8ih+UIfpGR
r0oTr+IShj3IXO+5zJ9YChgGUBY6WlKdRobpcgLCAsX6MzDbczRCam8tEgJnZ3rL6V1U1W4wD0Ot
/AwjOBoSTfWdnejW3eK8qN2i+g1yO5m5G/0M+TqYmHs7Coc+MBLr1YTK5g0mexdrcQj3RhVIpoDP
/Yuzcb2QsYf+gihyQLzkHKYeXbiZqBdrkC9SHTEgKpbSyx9nY2+RpPOj0+KTlS6Wm1HzBMSpt+4U
3TdVI1/Hljm5UR5VXIMBBnB2elVvHjN26E/IWQJwiwS6sbFaSlYb0hkUV50tatiy/+5Dza+7EPIA
e74ZkHMVgWOcF8YZWVO+o9t8dhrimnSJseGMms8z4X9xpo+gWuz+PMTS+8x0E9s0bT9NJiYWIxUB
LEWlrc0k66R1VbEzk/jTnGhBmY56daLe9gAZ1UGvnNAHIUqryxgye/gKIeqzK/sPqQN8UdcVWWnJ
a5g3kjdqfC6gRj/M2n5CSNB4NOOEL+qi3o2Vfull+mWltNzVCBApSih849JKSW1h8tmH3P+n0N5J
Pc3IrLsv6ohzVD5kM7GXvTbhNoo1Em5trWdiETsBbJN4l4Vsw4tyOMh5iB9GbsLAoeQiHpvBjqxB
zMuMwVNCcscyobEt5eYFHZlitW8+uhj5VGJNzIUZZx3GUpBzGM4uyaECOeQvbqQssgU3rI6dmWUL
ePemPV0mMwZRMDa0rWJmuSNU2km03M7t6aUf+ivBOvqBE+ETDXeBFDzoc/maxVJBPfSrXUbm6k4/
gjQviBouuCjSQjyn/fA0l2l7kkyWzwG2mQIOIlEScSfHbzauDXfRagbD9uDrBUp0IwktNxwzbJfL
cu6zuXvra7I6ZPaHWeFBM5ADXVfBHbKtZaVib2k5zw1RExjiQXiSKPYtsomEZRH3j7ZIPT2UPkWE
lEHX11jcPjoWtRwod1kyo8FE1ecubWEy5Snfc/YaSBsRQqzreDGHn1aynrSyIQPWGoiBInCMxrjr
cL9YWAb9Wi3TfU5CYTf0uD8qExQtcbErC1ozMpjvjeJpVhryd1BZmBKGoE5rcKWgoRyjwTnSg+lP
hq78UQrjVA/DlxgixqZsewHzQtaSyI+QW1LX0yjmmMD9Pa7BZPhxUmuVJbit0/4p5/CbUBVKVUW/
YpmDp5PWZDOSs5mNjRU45Dd7zKT1fZFJpEVBfq1X8sTgdH9IoGaDaR/jsH9P8vSpleIuSPX6GvE+
zVio16RpVBSIRuklBcGCObsPocj4DU1jpzV9umOx/dkxTBtb+DtWGgfgBAlOzf+UpN74lPGRZy7N
N1L6wIrNx2hgJVq3wUarR4E5KO9FQj/OiELHH3LjQk4J/h3LTTX70YysjNIwpAQupJc2H15FUlke
NowPtem4JIzu3pIqsIxFY9KnXR5LcHKjQVlXG9mfmibr2bRCl7zvglpQ7k5DmKD1iSMROLODG59J
BhIG6R4Oj3Btc/4xq1MBBh99tKpdSuQ9OwFPhfAVOZCaaN7D5jwLUT/mUqyjkZBfRjGwjnKmu4Yk
AALQfuuiFQOcGL8ROJ7y4S1xUse3RRZ6PeReWyIFFVxt6acaW2h0KxyPCS9s12jwwohxUlOYnNNp
/dtJYmh2i3Hidg8ZKiu4pY5CJgyWFVhibN+x2Br9LhKjFjSkwNvyH0gPdIMmrMvDbGcM0qlYs7gl
l5rKuhnE7wrMridVuPW6eIjohFrwWNZ4jrXb7XcaRSR6I92fO9zsXUUWB1H0bGmc+SlLjXrXLdCZ
l1SnaziIV0nNvhOaptmYEj7cY6hktehqptgFHUjioU5sg6wAcC3x2iL6ylHgeerQcjrDjW5I8gmd
CT29ggvLqUkoMZSXHt37VEp7U+le1QgplUT0latL+ms8YxMrUvmpTJef8YjXzCySfZn23KpVEXnZ
2o+pDIImR4nfP6FfkmXAOY2lOJgl2mAOu05LNr/0nhzq2mpOFqgkb+5TVh7HxPZqipeJNi7bkG9n
rA1XON3oG60NCZNWuuN815neswF/pL/DFDtS9kphikNrkhcTagpv3GwsxouckPwE3Ss1IUWj/y4m
egJMJ4BcszK7kIfZvsMC0RTm00p1ZpS9UI5wYYSTdpHJPjoXKHhzI2ouZEQNLllVlTvTfp9l3a/T
9J6uBQS8ZVlcfUaY3RsfTrFc04y0lNrRHhqD1phoUwwwMnCE0NFcVcRPaADOlWY/4O6HFqU6X6Y1
PHdWc80BIUkhQzoCxGVPn0DlCkqIWOF+OVby96BihqBZC+O+5ihLZfxDgMyhE0BXeIGCRtICvR+2
2I00HJYK4GFuxVKgjOOzxUyPBORB83NqaZRPJiE+Xbq3+xRczFywHTEggIbDV9oN4PSGvd6OnTdX
kYefe+2aqMClbWYCJkxZ0oOPaP86zzMdumYSVeLU1A9ayW7Apql7of++C+0W/dqa/CxlzuOiLSiT
pzBxnYx9fOb8AgDqC8HSqpF+Sl/le7Tr0ZWTV8CNgURUFtqolX1XJq845+KDExpu01J0GVBRgtAR
i295uDZSrzX57RC39aJgkWMoTStDFo/M0akwbKr6uBxex1pjUBFFExpD7CVmhqtAkOYAURJ0H1vu
VZ60sHY6hbrs2QdPSdm/LpaGQ6JpLnhOLVqQ3UMl2p+GlNT4SE38QyKsPYslXLFiPajSHO6W9CUL
h/h0QMjq1GTQj+sQCVSLHz5Mf82SkZztAtezSD+MDPBtJeWfmFYQUJvxPe6uzFfq+wQhvCvieHCd
saXNNZ3Gash3VZqWnqayZx2Z03sKlalrl6mvNj3c9dmhtlb0x97KWTEMciRQZ//I2/CzsfrH1GHj
kFRqYKVvM2JxN8koluYlhmI9RA+ovqEskJLGhRvQUyk9h2pHhQ/cEHJ/h9zVk7vk1Wk5qXGk2gEA
xgkpc7VPdH3XRgNAEVv6XSzFNa4n9Zho3PtUIzvaIaE/g4ND3pI7fVcXgqjv/yHsTJrbRrpt+1/u
HBFoEkBicCfse1F9M0FIso2+7/Hr7wJYr6o+fy+qJgoSlm2RIjJPnrP32kSbL53M+kmwQr4rg+6N
MDtkZJ46aWrTnR+w5hRl9SuR9gIW+cJxVGiqtXIIXfJ9hpKEHHh0lVveuf1QHLUojJadIiMaYVsl
jOsNin9M+tIejuxglQlwuosqyA4+caPuQC2hE3gWkxAUhJgtYmUZ+2m+Mwo0r/CB9cGiemh4qbXK
CxNiWcbGS+WkezOSL4HJSabSAOPb6eQkMJESOe5bOhrvBW8WNGw59amfo1iaEGJEuMxdzdyVNUys
sb+kE7/Qak1tGxc/AYbu067YmU2tPLikF2xTUa1HrEyLFJNQ4CVrI677A1XAuzf05hJWBPDsOkcy
xO8wHel15crKi0yeVNYnP+7RyvodQLlo5TvKkW0CzcPgwNPHdKx7H/XYcPpy5C81t3Ylms600X/U
vdzBDyVmxViSoNkdRlyKFhFFKxmKcKNrJ3+gNsW/UPEmoano4u9Sh+aJCBk/QMI6L+JhZYNfW5LC
0S1qHZZ73fxsVjkunG1rm+5WZtpUMFmnjOw9sMCfKpKulTPExyZ1313U+8ux86LVmIqr0JCG+iKD
Yg5dO68YSNHY+PItPQccKjnp5WIDyobg4ahlRRQ4k4CXMtG9urWBtjP3ACmTKg/Mj9a1j6xjVN2z
Kb1XtmMc2L/aNLZXKWkTiF/GZZwJjZIno8vhjg9FRBejqRpr01tU6bqJZspyIiD37GVl2Yprabnf
kjEokpCW9gknWa3qcelafrEntMxGPch0pDNUXAPUTRSa/rfsknaFM0RhlYMNCW/gM/Lzelvzsrp8
URgIOOwof6YjD/VJgoTtmi1CTxOlJ4JjQKJA59CsUYsD/HGeoVFCPuNtb0rF3CE7YhILQxn0RrrJ
j2lMR7tBlEiSt/uUMIxaELZMxyuttrBQ9k3Fp7hp3Ay9av2lSo+zgCPfm4qPipZ5uwB75TKrWCzx
xl1t9FonWgucjlqqb3ttWHnJLWcba7fQzqxq6SYE+zqUI/FBhv9cWxQppDJv+dBO96TjrIOgvUeH
Clx8SIyVNYRvOZVlgB7i0GoaNtqs3utpdIzC/jggiFG3Zcax3GhgyKtZhKVhk5AHVwoVggXboIXH
lIiv+mQVPVa0DtKPiR6bdj/N1ZHIvaIrQCjrL2bukdNAxMvYbUVICGHCjpcPu7YmnM8CTb3wofjm
hoa1F0ma0PVijej+Ic0RHuCAuYNTAws+CnY53XNYOzqYGluSmJbGfDggYLr4ucgI1mgrGMXRgFaN
JTFdApKgk15z7sAMT2+lq3aubBmq9Igc9a4tDiQZLWB0pks9kzshi5dBG37mr6DYXeg5IYesSIeQ
XzgpUvU0PXt2eRhL1V7XU0mopicNjvpi9GLoxjqiKRBvpI8VqFA59uYDPFzHRJUARHNT2wct798S
uvDk5KncffIbQoBZBs0qlMWn6PVvZCGbDEfCos/zrewT4sN1Agtlb64tO0lWaCq3uuU+adWwc2tV
bADAEHNVnJsRn0VNcONCa919qeofisPRH95p2QQjjSrCuNTCfI6SciQVrv7uY1ruQWxTO3X1vhLJ
CgMlW0BPdYAkZljjOgWJ+B02rHBCp7yPEuViFLRUU7LVitrjWIH2eBPkzX5sLkTGuRHSYNXb0ALn
0HPXN6q+zoi8Wji1+ap4w6+mYGgVOjVQP6s9CYdyxsw7bVGESDCT/Ll0XH9Fa+WjwNW6QA9Nk9QE
TstSpZj6ozUAv8ED2fObRNbiVI8lNxKVg06lZMTg+ZqfptzEo/Sf8aYs6yzydiBKX0WByrJu+UQa
Pe0Kjf5n6zvOyoM2BUpCPEcIUvxSf2PG8JmVBUmHgbJG6CBsMl4WzgClgwPLuYzTZ6tCl+10Yo2G
elnL4CNLg++oKLeUNPUSMSthIA39/77PhpVuYSk3jZWf3HcpZ5cOGsFGG5KjkY0CMZ4Y0VpYMEcl
J5aQIU0pt0jak21iqdsWxA9SX4bmtKqY3bMMCQZ2tSFgWNJ8dJw4WlNukuLCTSEy7roQ/ykVFIJ0
Qz+2Nc1jPWYxrplbB7TwaWyW+aTw34BBHu8cAxYjsUvHoFMgderjJsj8HxVTYhyJ0xIf8CaPtFKB
RBprFXGOEWg+KV7q0dOZ7BCVfdbivFkmRFDXWduRK2V+KpH1mXQ5Z4pRvCklHydN8qFBeWizm1Pw
ROnK0/VvAvTktFU/Z9MMA21dvCh0UE8cd2HMG942Ra4hqBtXfee8awMNxARs41X2Neyoac8J8npj
G8qnbmefjm78SsWnEdHf1DvA0RwuHi1kMgooafb/hqG4Wh5LBjmY19V821jlo+uoxb5QVBIHk3ZX
escmx2aLRog2p1KadPBlxl9zfwQk2+Hs8s6leumVvtm6KvbejJmIW/JGmFZTkUpTP9WqQi6B0nBr
uWR3Wp8ud+R6iHCghTmBP1M5phNT4FfyCQ5kVsgvptXW2RGfbi08rBnNgxWSj54D4tN8VhgNXqhq
kYTS3sXuyrHIj+fzuQjB13JcNLIlB8ycnqY+bEVA5oeuuheZV8SHUgxGY02MtZkdaDzfY08LUVSo
L2qj/MynSWkRdSa7Mk1uF6LUEiWBvcKldypRupfgmGl3CcRbffmhG0Z7ymxRPBYXQm/MY2lbycLU
4O1aNX0VE87FNRSusVRJnXzHgn2fIjr8NWXn0PMwLzfgQsWCtJmOcmx23ZcNDkT4mbb3e2Mf0Vo9
k9ThnedEFkdyMxlFyFDEtjyNpjA7PIEREV5p+aZ7gDgZZLI6MNhoQpTZ5azwhzK9SYvaAmUSxw9a
Va+QC5HEC/ObMASjWCf2H9F2TRU3OxIZqofGQ4/nKJSMt6dqjIUmQRPdpaCYha2ouywnHqrKVf30
1yPpxu+WWqGFmOxZaTt6F3pHF5WO8iQ9RTHhOWl51Cp9OMcwjcCKTSmj9rDpSd5dt/V0u0x82aGH
wGAHhXfDzUroXZYpA+THkxUlZ0pb4FihGtJ1nJMoGYMuRyXR68ZODKF6TlAdNlw5pzIIDgzMBKNB
33xMM3BfkXVHU8xAX2QzwoggFG6LvLsrc6fn3Ik20iZib9MaotzHrHIrW3d6PvFBd8e5PbsbBEKw
2TA+/4Fu4f2L8Axc+2RAB++WT6AIx0sEIo7TbUz23Pz/QAy1zgpHsXWnlcbdMCLvvWEwmLzpROKh
cJ+IEYMWBE+FHdye0ebiBU5/M2Rgo4QygNztdmtXKkDNJ0HH7L+Nq+c/3t9Aafd4J7l9suDnbKvE
xHZ7NovQZ02628YvQTGW1Jxm8p2GBjlQuJRzX3m5/TMdUQGfiTGudU0bvwgONRYGW9Rjg9QCt4us
TrjI0yNCwvUQ28eYUxOjRyhTek6pZTmB2BpNdSZ+w3wz0I1AkcAHYxNkUYFtPpU4Ou9QRXPmVaSL
cdhDmK15P0ont+/TXoQs6LjhsyYfPqbrWHKv1aC+YtSEjuG2xrPZAh8hc8oFuq/rsKepgTsjek9J
qrlTRDxtwUDLuHND9vlx2M1k2ZkPO+ZtzzR5Is1iKuekOafbt2Z7qmnbXdpqKK+2O6V8O8HBBaq0
DmSerWcaNhL4ZBso3X0RNiev1z9UrD4fIziGpet35rLB+L+cOVWekyTrvC2JY50pVkJNOK/qr7nV
vVdzQrTaJ8yoHX88eoUySWmRgho6/5JdiUOqauFkISd+LDKV9U3hXzrOeB2pJIIxZF5jMNXTDTt+
LhHoIscO1LMRJtGBLTCAOyEPfzMg46fjrS82teyHt9GO0jVjVGvHXHF4q8Nw65MnUSk+JkqnzBi6
MvpehaSRba2R0kLJTHdTK4ZxoHmqnhHr+utxyM0XqVNTJSAdjUA4DKaRkct12LrhNZzBQuqgTL1+
tsKZsRp6YjUDbGnWHFXVqY961DnbKM2mO7hXrhnw56VSof5kKOetyP2kCq5TRt2qugPPvMRnPFU6
XkcQeIEWiyI4X4c2HgqjtdNV5/RyiXbYu5h+7p9RvFQrsxjlgskL8aJ53u2izP9ksZhYJFa/5cCB
NmHiBJkgxTrbJ8luejZfSgbjJxScBP6p1EHtAJlo6uAFHBDOK7xMh7yMLazMY/uUqWhvTddqnpw5
eBz4Ubkt0BQy7dKNVzxfPswpt9wG01PU9OFC6+1oG5GyxkEdkKtnhHd6oIbXUWZwjQvkdL7lVfca
6WJQudEV3dY448/nqGZ4xaraYE2I1vPypVl6trdsTFd5VRan21vflU5/1DPGbZNEN1RyTimM8M8N
fGjGMiURxpPvIoIYuvO66te8otgRImfb4S7DA60C/VCzjfCDiLY2wpZz3bUggirSUQikQy3YiJ2p
hbzjY1M/ue1LizPj7vZWDAH/ZNsw7yEs74BNgEeh7SxL6dW7eqJRzEiKXNApAr6hr2/XSKld8VM6
26xn5pFUTnmHZstY21lBH72ngJkzYdA/LFnjhw9DfbM58ddhpy4ysw5/OOLHbB4CZvzdGXpBKsKQ
ronSihk2MZSZhdtGb77rQdle5tu78eW7qRNzUBNOtLzR6y03CKecCtCf0x2qyPS+r/L4IaGIvtpF
9lk7L5VnaFe6NsYzauwV0kRSLedFv+uC4Z6+ekfQ7yJYdZlu4V+sURmUGqlPvm8taTmSbBMfhkCd
RCT1sJ9tTXUqrUNujVfWcnY2X5HKvrY4FeK0GfeOZyPeIdX2kc/dbv6IyckGSDavoO/KRyxW0WIN
wGfcjSKJo4218dMo80di3asn9A0mNlEQLvP14BLmef0ZYkxYK7E+7LOBYQ3W+3JvTkd7R3hTOvYA
GIgpT0yfqDtZ8ZBeKVv/+IIkzlpAIenoMWhbdi20NrBeb2shp7vmQZXvM6wh9oZ833pDTAn7lLYA
MiQdiVVau/2p8+Bd1xRCu9nvOpuZSkS76N96sBKavwnVaPxQEEnYSBfXN3uFrDUDeXtYXhQ6y74A
C9nF7TcEHGdfDLm6RdBl3adlEdFGMuOvzHcYhLfNfRc0xiIUIJNzdpET9DvrBePfImyb/vW2LZgB
2xj5pyG9lrzalglmi9437wI9AjpvtOm1attvaEQ40uZLAycOFFWNfucgdVlXQmr3LTZ1zU7Nx3H6
4lYG+oEitQ9Vy+y5p9+f92X9MAeBN054qkO27/kZPMjyFNIrSounUcAeiorga/DR8DeIvC/EQ2nn
OYiAHhf76xhuc4M4MJU53S2IIFCU6GX6m/M3zH8zBWF29utu0fV98NDaynk2niqVUPdhwjBTKRzj
tUSjswLcflFw3a1qzrSA+IJIXPQG6WUQ5NPcvoH2rgfobanZdqOvn5vJU2UQBE3tNukbh7I943cn
cG1wrBfiK3elFp8y1o4HPJflQx6Pp3lBtMvY3nelkqwk7YB10RCi4JfIB5mhuRfWd+URQsPOzPOB
82jZ7Sy1IO5+so44ypT5VpbeGTzjgqSR9Kmomc/HTVKeSqNOn+KhIt2XD+7GcMhXTHkHjgEjgFDI
DwaM5iMdTvMxJ5AwG0kHbqdnvkpVN/VExehUKK2b7G3wzmofEHUeVRE/a1es54QXTVXf0yKOV5BM
uwuY8cPsLCIJ8FlvS/Wlb0xjPbJIu6b76Rc54r8pvLWaFr4M9ECpGMQmgby+M7O4Welplr86wv5M
6P79Kl5SYba/TCN90pl1vyac61eq4XTnjLP30VQTY60hJCbcQNCSuBVvg29dPUUNLiW90kmOPj65
oRwWDaEXX1Amt2M1UemHGMKp7pffttTJOzGZs0fiFaub2Ix1PhIgxzLS9laz8C1FPTNjyZjvQz4w
JsixgUhgM3uGzZl5rBQK/W16XygdvINDBwOfCCGOjojGtwSw+zISJgN0JwTBbOUaEGS2EUHTu4rK
25P5CsHi2h+vQ7c5HMxgLeGRWullbnjjbM3XVJOcdLyC3S7MvB5iFsV6Ep0yAj1OowwHdICNE2zG
ufow1I6KNGTfYtb5pg8S0qKfx+cyz+MTjb93N7Q++pID5uzxtmGS7IzUV9EBcO2vP8CVGFXMufOm
/y4wEqMamVbnrhcRpxfPX/eVvLutukZcoDTPxvACIE6sLI5Vr0Xtv0a1cH+WeKfMHs09NAST3nKR
82vMnL0ok/ilcbTtzD2Zr4OLJQoYHw1THvOxbGHdJh7tt7nKnGtLSxD3yUx3DLLPgdVyKXQ3uMJP
0/aaSRmSubFcDs2kwAPS522NHOIuJ8onx2aS3amZundi0d47tfWrMayJFYutAAVT2h3jovf5TxXz
IEeX2d30VOYCr8LQdJhy6WnROWxVDNfG5MeGv5X+C7rPmSArWTx4Wbr/8b//Iy0pbNOwVNtSDazi
uL//k9xXgopSmrxI9jfuD8HAFe1xGPwebv1N+ucj4jH827WaG4mg+fLZpyJwvNB9Vn0/vWOAg5bR
N5P7W95RlqDL6qR7HDlJrcXYlwvdiuzydhG1pLYnr4uWt+yvSltcVaaSx5vPsUGMu1ZFIVb0n4ha
yr10fNG6az/FobXzlzga96GHXmuKc5ivR8NgnC3f+ZD8z492pkUb0ao4sDM3O5aWITehliYPmLwf
sih4EabjPsvBTpbzI6YQ6bJLIK3USC5XUb3zCiN5mr8EFSpNr7RLQjG5pruqtTKJtspcJhbKaHhn
X+XL/IhkgJcC2+e5VZtXoHTmpRWt/sxQ6RXYHkuoBKyRcE7OtZFYN6lioRRmTZyRkzzVHUMwq3rN
MJVsSEfGJDx9meM/LKnyiu3oqWn0t1tUio0nGa0KDuxb3Ek5xu7unyk9YoKR//3j4ajSZuGmZFNN
qWn6b0HvTY4Mw7Dc4tCn/esweBbIcEMIwNiwumKwJDNczAp1+AvTMHfag284hEL9DOx7PeztjRpB
VlawTsH5nOgmXoEO7TcsIUW7uSZhOYAqQcomB670vVBDMh9896dlhruq4XfbqR2ORS9k/ED17vjS
OURO/zE/85uPW01s+unOdkr/dp9r2cbu6AD+8xtj/M4llo4GBtPRVGADqrDFRBj9G/GSAEAQlsz0
9sSYvztIuGGbBGibObVzKhnp0MFm15XIZzMJwhXtTW1HgMRBUz0LnaTlrnOsUuMW9RZydGIracnZ
v/Qw+6Xo0Pwn4207RPIwPSOoajE3ExTZfym6L3bCRohFYIKcDFD4FIs0ePznF2jOYYx//9WDW3Yc
zeLF0a9h0jRx7P/2CiFM4OCoYx+4rE30mWmBRZvbTGpM4I+E2bH2hrS9VvDsaQoSETaxyxyD7mDi
t/kWk3qOgtNGm60FPjEa03iz9Anp4HNDnwwHC/Jg0aTH+XlrJsZyrnlRWWm0WXOUf5HpbISJvUKj
kHws4lAux4Q5TEJaXzv1zeYvpvWVx11wb1Z03Y2Q3bGSBZYMIxL7ntKTMfnTYOK2cTJP+WkWZ6VO
jZPW4sPNCdg94J7lUDidEw27zhYRMWzPERa2Ho004nt0EBVUTNs3vvGwVc/WoH+kpj4exFSkzYVb
HohyR2bfL4cE5oGcgbO0LeMQppIUcMjeWOfq/jNM0X5mvfvTiVva9ApQC89tWVamOkmY2DF9rYuP
sMlpw4vcP9Z+BCAeqOxq/pZRU5gM5UjZ5togHAhu0ZBYWi06/Jmqk8D/sRxjz6Cyfc1q8qmion1z
gb5c86nrNfUsh7rUT1YU5gu76QXoLzu40Q0pIbpznrwMrulf5wO5VDG4jyacTEYDSzcv2Z/KqGKj
b8+hMDnXpgcUyfKSJkHK7I8wC2xj7xbpBV/cN+bSYuzoK1pFhw3QNpjY51w0/fHPy7fMs0il2Ukz
3iNr1jdNa6M6Q782O0LysrI/zw7hFMEy8FB6+CzYmcsBkw1xjqkxzGqrCKVYpZHwp1aese2+ht4g
/V1D1THkw+OtvQTIuUopbzGAW9cQnUNfku8digjZg4xaZGIDEh+Mfkiv2xE5QqsDcbZI/VowelvN
1vnZTp91X5kLzlFj+HiQM7K0HSTuMNNG+cAJgoDiQh8+QjKdk1hxHn1diLMOgA2DkboShdkysnL8
x7ECB+lmz0kd38g8stDzuzgNnyZz/WKMQ+erzfDYkfuSnayMOBItDLV2pYLsbjZhzCyxjuwvo0z7
53SQ2WTPDw5JqDVbVh3jmTEUaqSgMJlK2diFpnjLJntIokaZJoLGV+ebS0eHAxoqqECUAePnQJLl
PgThQ0+b9xi3VnHW1ML50pzNOFbFoZ56hNO/JzQPQ6jX7mfimDFMI78kspiwWmO+x1bQSRugvy/A
glNfYkkznS+JeXk/E8bqDFaMz7RdRjSD/4SZeoW6kVVmHZmVlHslaJ/KVHbn+YdJsVkuOKUWeN+j
SzOasF5qG+BamipABKzHuLRwOZM7Qly5HS9sOLMbp3aanRhzbZ8pksk9z/76NoWVeYFCvkUxGxrX
1vFOJmfcECbWzwwDHwzhDkE1w4e+IqKi12355WSpPBfAEy+WXV67PKpPqTUy+eqYoRhK9RCNir0j
6h4YUNnHX7jVqT2tNZ+XkO5Cgy3bzUgMFVWyJw/RXmlp+J1LJXwqW5tnyrAupoSZZkpibbxkqRCq
dbQbPLhoY1hDfBAGxFrRpwvD8ifNrLAJhjeP+3cxVG5waXVaXhEJNxx2i01GgOK+C90d1FiQ6R0f
qG0+mOayCrPoBEqNVovG7FGFHv3FKQOr38DnuM3jbDf/HHHHWSNp+ykfCPfAUDlAz53y3kqw4dUD
t6RqMN/HPmG/3P5uGLqfo0XDoprSLCVRYIeiKd6j3KnPFR19DF1YFhjM7NPph6P/hTM7NGtOZNWX
kjV7j+HlC7yB/3d5/obO2CmZzZT+9qwvHvMK91aYXOb9cv6CNTtZlm6xlMAAt5Lu7Y7PgFzYlbe1
G6Ne03j50YRMbOKG6Bw+yw+q9/5Xvc/6hKDQZ4Ta1mRTzE3+nizKZWZn6fYWkdXQqlt3caYdwhLA
MhkF+QPZvgS6OC19UI8s0amU95JChbOZ7NE8cRz1J3N6bMP2MO5Gras/y9D80Ia6fSK2jLOwhQxD
4uWUba0yAIcfU7WhuekiuDqaDfLSwDpG/xZ+MvmpuxvfeYhpD5PFBFBiNNfR6FV3/ksfFgqiOprp
cZgcA0mmeefSePNAW13JQGz2wD67beqX9WrOTvf8H3PeVa0UxaIe0uE0KJDpZyxxoZb9VmiEEg2q
TsInvKXd4EH2NPOm3mem8JczDmSGgBANK8hJUCq/PJm1yI5Mix89t98UrVcfZ74TALp8pYatYKiR
GWetw6nc3tlhY+1dJWJ0Zlc9iaHjS6Om2iJGA/uBKBzmqIAUPI/q5i9W1bqn23twQ8ZbVlMiyp8i
b91cHD0RgfGOqP5xLHs7Ujd+NZoeHfRpmzdNhBMdbjnCdbXtjLK48SwMfBPztZm7bzfBJc6hMs7v
q13E3F5TzkLpucO+s5OQs2lTALw3BVIBpdyX1Hr4LpDmWHrwLkIfdmJZ/poeGBq1C5kguLRjdC5G
xim5rcdwrY65DcKw4JBHOeVvs/A5hpdAV4odRMPiTRz6uEucSH0BRLKVgWf9QBL6OYSw9m7RfUR+
FBAILRiCoZ8/zo/SwnvLEvWBdX08CqEla0i02Yfio4DQn/IRdz/KrHyBn3DLZKHdycyqD1prYEOx
ply3QRQnhLzORrp+cmgNWd1ZGU5tq3W1o6JpJvIZY5nVtvmsVEZzbgVoWXtEcndLqmiFTI9VyQ/+
LwlKuvpfWXYG2UkORanQbY0q97fau9Q7o7EjVzswcwiRTw/HebvVghy+W56rB8NqcOyn8ZPHaSNR
chRyE/WxNLQUt3IF753YYvvcEnHcDbX9o7e448iUi58yXFJB2qPsVLvr/CjizgLYGsMtmmpQegj6
Si8RHLo+ow9m087ZpZeyAApRPdoDrRAZSXdZ+aatbRofRQSIOOcUGZiU1bDYZSLEt9eOgPzGzOhW
wzi+uno9iWPYQdeubpN9DhSCfOCLWafiwkdO3B4xlnxItRJJk9tepxTVQQj1YU5RnZ7VslIf5s/3
9AxU/1aG5nb+zOkT9k+t6bmgBl7C/j3KjF7CfEPOGxlOl0UykvYcKTTTQ6XRTzeQr2RAulWn5Wcw
uzfSAMUOfoAmRf4elYAfepL3mGfqz7xNbPx9tNMTapVS5D/mH6wV3QQTyn/oGqtwO8d3QN/zt9Aq
5NZxCAbyOLVf7balJ+jTohZW0WDb1PuVVDn3zf/K/DTyhw2MmWB8yYpi2HRaAkTDro6dxB6wUEt9
yBd+xMgEjkGW7CpVu8xJrnSZ6k2F1BnxL+muo6HLzQ2kb9a0dohf6xjw0ZlPeqG90G3azANoExdC
OQVo3laZHm3CoqCD/Rp7KTQX9krMSUQfjV18CYPC2HWhZm9Go5MMq6FM+43tfyGAfquqgfO+SOyl
E3qt8jg6pDE3tYZJyYu2c9Vc1NojkhC5cS3a9U7OQE4Je2unMA28eg6YO6Ki5HueIXew93WVuz9D
goby0Uk+GNcYCCe7/MrH/k2D7XlwO+/WXOJoX13o6L+kiXiLZRcdszJAsOmCWzaTKTKoa739PHvJ
xnSDrG7hJ7VxnQ9DdUKtaocCATsIGI9IS0OfDPK4P3d62nQnAoYmnSwBBXnmvFHckXqrRt0J/Z7A
28rwVtWVN6i61rXRiABtnLugSordYBHSpU5PIzsmtz1paNMLYm/XNMZvp3ZVV3/kTGT+5dgup3bW
3w+1joGJWQWiZ0zHW6H91u5S4YQWhtIijMMlxqcFE1HtWfUNBR+mHmeu1LkY5eCd6oD6bV5YIt97
DgI3eTSn6wQh/HGdOuwZAG2wz6mlb6mwDkwmpvltcpjHEaoTAmhNtG7pVvGjyKPPigfLFt3lJhtV
KVk2pH7ipoYs6OBLi8fkARkmXbJhCN8Bc002S7d4MvqaqRfPKj3643ps51jRhIv0Nkhf2l4DsVCb
mHCnpylh61vd7S9B6xhXJR2MKxZCNPWcKBfztWj6g0KJ84uGDCNXa8VdtHQ5ofO0yB5dxGRDNFEp
QgYTSKWZUXA3GPS9kf8zASEN7gvP5xmi0vhDav1vD8ZmvF3ReGAbMAIGGSirruGlEs+enRRRlzvF
U8N/AUtrc+vlP37HlmOpRMGaSEQc05S/hbuEqSGQkZjx0aua4plW9oQ1jbyX+VEmqI3+euQ5cFqk
/6lNC2SDEe9ol3KSNPKUcUfFYVyIhT/Ik16PhDRwq7Ble10zgdj17VzZBXoH2Lyvo0NiBI/z5GZu
CsztAQeo7ZbkWdaZdoy3pA2yoU+w2sZR0aY5Wb+2J1i9M33B7aHJ5sLkTR58BAab0fbL53KQ356N
egCuL/457b0PBovK1PYvLnCfBy2vnubrqqekCASCZh8Rc/osoGFHgbMdqr5/bKOyuO8q/2EeSA32
GO6bQLvXGVku5skPHQx0KBVGwZlZf8t8us0AjYCUr3znjWTzhtOL7bsOXlqoFDviXS6lrfHr7JTm
JUUBN805UINapyBDD9wnNJFbkZSLG7mQ/uckXNScQ1GEF+EDy56LK0TP1RZaR7RKdBx8JZNvpucU
jloEf2M6DNnTDt6mrb0qyKdCi4m8zZ2maZkaQLoAG7Up7Ra7s4e/Ezv3Ki38cldM54/5ENLK4dUc
Rbq8BYvEqv1h2012BRFXnapUK1Yz/zAIJ48x7TQlqK+G0kHgGDHzZEblf6l0J7NpBpibWbFtS+uj
C5z8gqHWI9jpkWC35nwL0u4BYC9BBXAeNtqaLadAoO/aBLukubwTltCWtwTtf27aGf+Va2QR12mQ
j6JKGnfi97Q0Sf9UYdoUH+tE9t+IcXBMWAxdNR4Jv+P3bXUQkz3jRWoyek792ECEgki55CCzvP22
u0wzT7mAa8FckU8cj/Kq/uPR7dr0p+l87T+/jzRt9ngFAUySVhAsp7qA6Xd0iqr27p9fqvi9AcsL
NWHbqRhBWCeBF/9ne9JXW2HhqmqPdLDtfYLMTc4iqaTCUoLqFmQQ8NeZn50gU88jaTyZVHUnNeuV
S2PKvaIzDx7nXWkKHYCXOx6arnkkfoWNaroUeOD26pGbMWzT8yAQAOpeObxprQLaOwNnlCpAPCZI
JiHz1qm12f2KLoI9Upbqa+vaV1nISydctA28y6mM0l+DrHeplQZP//yGmOL3rc2mIS0mV7BjAhz9
fdnTTCtxWfiY1lUOem+nZGrkDck3doo93XvlFQvIR9V3H3MXsJZIG+r4YdDC6j40S+1g584vu9TK
ewP+ARjdcjNLJP86cs2PEljIk8oiWA+WbRVrszUAMw32gO2xoh85moxzRDRcpd6q23p0cBdP14am
GI9lqpr7vsj1Zz6XNJHmhzsvLYnbcDL/1E69nHlN9ZphotAax3lxdXMCOam+xwNJQae5G6uO1SO7
bvia2H23DrzqXxKz5f/n7cRbqFuawWwMx/FvlYLrMjv2DU053M78olZdMrCnc1SUVbt5jq+FwDVi
JQNp2cYAl0vD2lqCqIBB6VCEjXLyxMX5o69pyp0fZRsfecZjOH1JsS/jfn1VLCc/5aSxZmXJhF3T
QmWFe81ZRayc924Kf4N0orOnNM2hsvHximlKz/e7Y6++RmngbRq9P8zd2rIFOxC858gSkHGitwz8
6oG2u0tjPPzRomXdsB2Y2y7t3VMNy+b2CMotKVg6sdBmxGSSPZ0+9NTKLU2F3y/jgR2t/BGzQ1qu
Xc15cZw+PjVT913Utnex++BYMCw4cxhGbwrEZklpn73aKU0WjfbBNpmeFgLsMvZSD8UHCTQ2HB5k
f8EKszXFpRd7dGkDTlY841fiXSrPsTizYmGfmyloDwFSBFkX/stxkiyD/7pxyE9WNfl/fJ3XctzI
lkW/CBHw5rW8r6IRSekFIcrAe4+vn5UJ3dZMx8R96AoAxSZFFpDmnL3X1gzWrw6a2/87kowYBgZF
78IzX1QcGQjn574NiRlJvB07zWaHh0Cucmtv+KLGc/5uRiDq8356b4YW2Nl0IbvGv0mlA07kTAh/
kCa6zPfToM3rQMyZla6Gm0xEnCw7UJNwCWVm6SmXmLal3Rmfs1cymYqz08fPpeq/pEKjLF8SSgNX
HwL1n/1r2+rFHkCMstN7nHCybzIKwVCQWOdl59bDAqQmD29JgjlLD3O7FyHbCE1UJeJB71xYJi0a
OZ8W984Ny+8BylkgyL1PdLvpn8kpP05pYx6w22h/wsfUnE7LZBQhkUz5w/Ap8uWj9YlJwEfL2aIi
lDWYyLDHq5anO/n0d6bx6GxzvIyR/xOOBpp+U+F37Kbpqc0wxfrUVgsNP5PcIOru3JxkeBVJe8p5
BmfoWyLQQe3DYJcomrLN01MadMpzWCAkx5NyK/ADvDqhF55p2JEcVBr+e1Ey2eH++1bTAF8FOqJc
rC7RhaisHPRTUa7+NpH8HFmWZ9lnzKasHYxyrxR4Qdtg2+Rq+QS94Da1mvI2Zx4d/lBHNqZHwbum
qPEesIC79dsufIaf8r2Yx11oGtM30jHrTQuaYMp89a0N8100DDbrLnEXK1C/tvLOyGuX1qcoLAXA
0w6M4u+zqFLNMQ6M/z5JsAj8d0fX9VzDJTAUtaKl2mRj/9+7vcFW2o955B+X2zApRIUJzetT22ft
qYiicGc2Trwac9YGQZYlbCudn5lpTh/YQdOdOgf6Xp5mqcrU1iY31rgq7n49e0iR6uBQ4QiE6bBU
x8/MLLHgDlP9VGrOsM/AZeBuLdyNjriK/UAbXuw5Bw8klnda9DSiK70mrp3jIAYaLvRCZudlL+Dh
GlCAK6jq/VF+bG0fUoNulh6gxrO9MpJIPzXGgFHUCNtTC4Z12/uFvkmQ4x3QPkebKNC7i9pmtGTV
2l714VgclqTUou/tFbDj4tBR6ceYjTY3d4rwqKVJsZblzVLNqpchwVKd/ge4HGNxJH9nzF4Tg/Jo
7PnmthHNfL3x7HOYYrJzXEIZCy1DPCh7ZlFjfndV80OfY/1A8YL1ROHsyzafnnu04Jox44HQBmyy
MKaEDDDeIDpLP8JhfkOlYT/7SvghI6/li/9PDLai+812efi5w0y0nvGwdhVn2DqVCW82Fxl3GSJI
Wc+ZkbWh34isfVCXMNhM/zf5wfkjJxENp1CW8egj1qX/VW9JJaPI7xrFtXeG6tjo6XUmFPpK0lrd
bcDq46CtonKdzz0KgTqq+ouuf3Q6SdqrqFVoh3UqVuu+TDTcg0g2zLDzT12ZPMmzvy+20RMRoRlV
cWendI47WngpZTtkcqb5ainzfEsH96ohHH2erdl41pmhJTi/0fdFa7X3oW1byFIdhShLkPgN3bvn
yInurnGabBSGS1QrQgT6y5Px7CV++mTg5Hsx43avI9Z59zLyn8sZA7ju9ux7ZQUuwYyyaUriLRVm
iJWd52jk8VxTttUw8KqE1cXrvNDUu8LdsYosp3+B2NLsm6GejxAnAqXCNm1EeDcUpNw5mW95bl7i
yswfWelkkCd+dBa78GUMdPG67dWmbG96Xn2TJbbcnJcz2duT76Ums+UFcO5rr/j2T4QYZx1160dA
FPsmc1BTNU6m3SKNpCuxcsi92j04fkDeYt0tutyJBfYuFjgLOfn6Nd13eTpGxgdLZ+sZeewVy5Pz
hY+lOaSVmjIu5iF+DsIYy1uY8JN9q/vlpGSoxQM7McfVqGBPprf2+sG45Vj6NqabGt9c2+EZaeEl
pDRk5OKTfqGSI4Q1pmk4SIWYfGmNut4nQOP/JIaM+PYX/UEcgveW+2X5IrfPmZs1jCOrAnUkUvB3
NMMGYGgI+BAW8yueIYjgQkFfFaeUIK67RDtD1fE3qgUIw0hSvDqlYM4Albk7+fRl6uJHkE/1p8Zi
Pxdt+yZvXistdd99+vdTIbrlTp2d2t4u0P/ByHIberxyrFPtqXksjQlybqVuRrPar0UzGNWnoKim
wbhP57G6Esc3AijlyBPXiNFxQOhQeFF9c9gHo1Nd/36xwmS/R8H29+v/foFlF5905JT2OJJFlDki
pcSr7m0GSLfx3LeCCsBXwqPH7ZyHzqGHf4lh0fFOBmtCGozZDzNW9JXnusojgD15ajEub9uwItqG
UshqpJW+ZtM53fwhJeoeNfVaalLTKD/oM5AJ/Bv1oYC7ySLE/zVRyO7qNv2BbtVdZT6CPqD2/VJM
jsby51SwYaAN4ZC+8UtXPzt/Tn76Ieih1AAXOyVACKvRfzKrJv6aNe8kGaFEx1QPfKBIDxisT1Zf
YnOVMkFVDfeZSrKA/PvDXiT700/HQ2nqP5y6N45/J6gq1ggwz6ZVTHDmXU+K+FhXTXMA/KQ9vIjf
q+1y5iYDGKW0c8V1+oSsYjqCuMIbVlnddKHRu/KzyiJHG6CbEJwipd8GUEbGsTbgp2PmiUfTehRq
Ud50rMxykW6pff1kOZVyTdqGsA5YDw7EVPkN2NDjj5uyRj9muv2e6sl2+UDdaXBhXyK3SJX+7LUd
ShpdwayX40UXNrzyFJJDuYlEGxhBIsvwwdQvCV2atxRZe9oZ8Utues8BBNJNpOXqkzzKs1l9muh5
KWmnn2rKfcTAlMF0VntkjMt5xo5v61gl4cLiu/8eC/oAfl1Mf/LOQ6+roRPi5JVr5L6n19Ga2pKx
oQK0OdHN+Rmk1B1sr5peuHfqXx7bxlU8pfVtma6GgGiZYoiKI/wHIibF9iMZKjF5mH/0hLMIfMln
6FGGor608AN3o4vYWFEmVB9a2mzpJ35zqzR6wrN/7W2zeAYoNz6nM7tI/PZfMGaazW7A5s4YCaZG
FI8cPssL/kcPcWKFQHcyNjVN/fOiVsrZax/Lof6sVTO8mEGTX3wqy1uKgt5rkGJe8XNwFnofQXBI
1XrjGGlyGoWVoYITMZeAfRQzK1+HNHuP9LT9BF//jj6u+W4atASV3wl3K9TTWjvYYdvtYbl/mesk
utHg8NjrJdlRwdV309So32itGX20pc3OOx9eg1mZ7l4U/paXgRMru5kQmp0hvgpx4bGjibMe5gxD
Am4FqR/D/Lovraj/CD1T2U6F3p3Cpgyfwjn+baG0dJ2E6ZswxntXRjU54qR1xLrboQaqx0NVJv7B
DfPgvCg8UwNSaOOaWy8m881wauFf0XJjl5ZIrzMVGtaogqlq7ZZdLz4eYonGd1v1T62u32Wjqq6w
ac0uXEOpLFuS1T2bIMYhCzbOZGtfss5hI5GCXyxDeKymza5SFx5Lc6LUXlp9vwvIZ50D7zcMfOeB
P644KFgZj7imurubor4DMIMExaHsHxg07TINE1w96cXbyF95FBGnPe63vTHWdJybtn+wVxwOLNN9
xAOdc7fH0YPqYPprcCoZa6CMzUShfoBQag+o5btd3RbKIdBCVHlqR5ZWmfkb+RvK09irmWfEmh4F
Dg0siE6Eh+Mb1zEDmFTUg8xUrp05EwJQImkpjB/qNLlPZaxH19wOBmwnjH1ZYj5sypFnCgY19LO+
I5lRxm0i97L3tCFH+hTRLsi88ivKvWmv1P68M3zCmZ04yC7SCjGpMQQ6AsoP0gYhrzWHPiXvWF4o
ksI+ONHowkKzvasCIG8TC/sF41H+cKlYbPO2hbWUd/B52NkIb0d9iluXKFGjy17rpCqfo15dzhSE
Sss/0sYGLtfztqoiYsH9gs42RXYdQWgkjQeURGGSYNR2dxXh4QlMsLezXN29TAW/nguXejOSLPad
UZgehqBkRaNyL+spW5EaBaqxVl0qDkN+yRtu7dllPZBl2R5BoX2VRyAB/xzFmtETDYgeu4RlnpbK
dOP/RqmbZl+D3iApdjQOwUjseozW82VsZn9NiIxHYjHXAiBh2yVEWwXxDrRQKLuDDnpSMBT1Ey+k
6ACX/4ijlCNIIRs7rqKbSFU1FPubgrN/N5tlgaZXzb5QsbtjWJm/29bYrE0PAkrYjxVTvVhgRlmt
bpouAm4Q+MpbiRZvBM36WjNrPXe5imadyzb15gvdJX3Vt1Gz0xuN2TUJcNV3RvqYqik5uzkc4WJw
h6+EIoMPYs7/11eYBr9YTmdM7bNvEbCGivyCT6zDFtwTzbnKl9ZHPCTfsC0L+hZNSBNRw5boFu3U
deXwhLyhXcHcuywNXxMg/zby54Y1e+JfIQOcpU6qBfV6bcMazb/CoxdZob2Xd5m83/g1CqgcDY1V
Oz5EIFqOILLK+xThb/KBcHwQ73jHFfp9HM3xhSpsx/cptVewftNWm+f82jAInroUBcvgvwGdkybg
vi0fYaW5TNj+tcrCazopyatG70VIsinp4yLRM+ccegOgIQNJTuWlCgI0Z13JuGLdwxK5rEUNhc2+
ao0hVCtEOYs7TBneMnzXj56PeqUMNtEVXdZug9oyHnnTtNtIHAXimjyS1yC4D/cAGNSUCQSq0FfB
Wq6fMEAmR3lNLmzCigaUofsCmYTrUIF6/fD6KkDA1xg7lDjqly6qPxINkx5wgQeCfqgsVqufl9gV
ZVjHCbuhCLPQpiHQ/jSa7rNpGfMb6+p81xKzcDLqQbtbY4uBxqydHzk8SmgmGWCno7SmtdncCiIB
pBhZc4rfQ1hmXxyN6UJ4yBK1oEyjzf7Bx+C3Rnfg7Gyo5cCtEFxdtDsYFnwpJNdffPHi0Hmlo9Yi
vAtjMCZOEqGdLX2kWTAJ0ZDcFhtVPDPiqASyOtXYbG2aiV/RxTzDVLOfgyGzr+bAgF72gfaVBK0Y
VGVXXzGYU+FKUE0qtaG8XeVrrWnFw0i110FNAsp4nXma8KOvy9ShLOrhkHLTcB+z6fyt+cSi14X1
e+YgFVfEW4kb2DgZ5+ESR8yZoc0CofIHjZYqQFraeOFnlsMkU14MjK9Ptt+5zx2Vo8QmsqCo0xRk
ymxt4lyJPuiVQulx3ODimQP6SlWnmh4SJDV3efHqaRQTsRDD6xXhDDoN0a2qPAjUji4ugRBPdTB8
mcfghU2XtmvrqrgSeVJc5dHfl7pz82Pam1czyo4QmmjJoQzL3izduTsKuujGJHcUKOF3xHDNOi7J
CCCRSi+yCCt3VlyJGXU2qqlhxizKk2ayh1CVcVwtztnSDw/lSEWBQAXlGxDxdVESW9R7ZGz1yZA/
xya6dYeF3h4Fd39TSjZNBLt/KGB5adOh8IQTb5/1EOvMhHSzrAqwCOIFnI6znss62VPLm2+KGu5m
gPSXyU615QXsKKOmX6GmaTrBW/cJVbO1s++OFF0wu34NUxdUDqTb2zCwYmNlI9Supv3UsjMyI6v6
2oidEbhP5wBKwXqJ4HNgedkDWmzeNN8yjwAnKUEJtUM14Fv55zpZ37/Iq3lFf2UNm1mmiOnoUdK4
vBKE8YvqaLnPqOrtO90BgDT/IU64kQq42KveKW/BXNaS9zzLyqOoU5PhpeLCpIxCFTnDmig1xq3R
/2q9jH6/o50DxXz729uXDf6x/NFlYXev9cJcWv7BYFUrbCLt2u5aYruEq4B8KRNSiF9s5xEs6roF
5VyM0zMVovAltnxjeROJfLcJAm9AD1cg9A7ot+G5hpwsG7GlE2tX3z60QlHDFJRcCQbfSX0NbDX/
WIbzm1Ts2kJDrIxNeAVJuQiKxWctL9tq9kMjrRb5to6lLBMWsxxx0r7S5scYGuCtFSSmjQ+Rv7Xi
atu1JrHuUQ8WETYx+0X9LIvVpahYyyP5YgRhcdYmlNgvgahNTDl8MsdMPcqztbFPKqz4y96cFZO+
tShEQsFr/G+1reyl4STyqht2nX7vp6zTfFnadNJ6ze5t3mX4kB8s1+926iqHUdGKgzVqSHmzbrgP
wr1SFZP/FKrefukiilYidk083o7RUasXOhhxDVRie17WvPOk/AxDYFBxaTCYuug7WzbM8rQ1ZyDJ
iJ/yMVQuo7DXp003E/jT+ahCqIvfh0B7TbzM+xxzYzno/3Mg3iKFZKXAkf32/39dCLDwq9bWGwRq
N0o/9s+5tp4wYncCZFTDSE6ai5Kq3qXp/GBb2Fn+oXXpbQh5qMwxSu59q4wb1M0Fyc1m/5Gmh1Q8
dZqXuIcsowtGZEhodgX5oH1JSK7dHtuuLPFEZfSrPIuamVpv29op94P5pmeJ8R4NkXUxAS8jVOc0
Zlm3CjpC1koySvsk6M+29pKJE/Y34sVL6WcFeEwDbs7notuM4RDBcNHB11tN/SRfOr0MTn6LgEAq
A3D0uec85F5pI4flVjBOL71D81jaTCnGE9Kycs3GfWRC0Zv3PW5OPXiw8CJljR3f2Vea4NbOELWa
bjCfkavvbbtGme3k/lsVjPVZdvLGcmAjDHVp5SS98dWDcuYCWfoce7PduF2eX7yuIpuUMNBVg3Kc
ahiLs9bQdmGEIXyqyFEyw+A1GmGK1I7724AosEPQlW801U/P8wQzte2BDnVWQUjbFAI6RVlxHFUv
e8YJULCyIwmPxfu/jkK4Wsu1WB5R8txgTmsOPGxnef+ZcFUwYEOqlafYrw5ohL/ZFb0OfsQ+FNUe
bJj3CH8fc5t9yLvUAPVMZE+cDHzKNVJrlp3edSZ4/h3i1woDQPCady+FXY5XC+H6dR5T6+Sr+E0C
93nALbYJSoL9JvaVmChm/yzNhJObKthizBOyBuUUejP6ETPYI20UMQGcGUU7bbLci0Eq1sWx8DB4
L1L5v+cxSVNr2LbdXptf2j6qHvIzCjUoTcvWthl1EHz9KbCt4Zc4aCKLfBgOhsBBkIJPa4U7DCxR
ljNniSP5Ms8e5YASkZi4jvfmSC+hucppLAEZB1zWcDcyTjabohTfuwoZDDsxtqWm++U3yYoRqfmR
xVGwjlSALf0UKHvTYmIwSqjtQ94Y6ylRg/3Qa+ouNczfs6oa9PWd30OZ/TmIcoM7sX4Ec5Ft6JBB
vBbFXzv/NVit/9aDsL0QLxuj4eYy/Cu0XTkyWJcAIalaWjzp8tAd74ikdqVfsQyFUoztW00uZtUy
YhPr1m9gXgRwuBq29X4vPDdsc9N/Tv0p7Z+mzqedioaUtJv5nM/qtog0aN5ZZ2Bg6WZsHrBKpcwQ
XFbzIs9E7muSe0L3RurJ09Dr+YtfQqCcc218qKUBd5HqPrFRPjtVupWeeJFHLeHCIKu0aTimssrm
ev3v1iER3XWjy2I60veJEWwkICKykW2bSRQ8nHwkesXRUM3HhA0MPVSG1jEAFkn3mhLhUa4tXzuW
E9mjk+65Vw8vLK63kNpokESfetae+6xkXRLgeRDzkgJodFNQ0V3rIBSWf6B8wyuerMpnoRZg85BM
hqEEX24HUHFC20MlHhs2Eupw6n7VsVpAj+tvjqo7ezMxtfPflxl9ZrWqSuEIR1iMvJPHhe2Wf5ZH
8kUjV/jge+mtBji7zpO8x59OW3pRW4gjve2+5CU7z+VPZsNtXEUgr7fU4NWVbEDLVrRngEKLpHkj
rY2XHIYOrOmGviZm81c69i+d287f2XQJ+pdmQE32hAhVh2feY4ps+8q8NVbyaStd/DyDVbwUsz2t
e5dWFL07urxihjTL+IzK2D1L3Wgo5svWCJxTFtpPWhRUG6JL84K2OhEKbRHbZwvB0FaL0VVQ5Paa
Xfmx3DhaCuycTLAaIG4PyqXCDqEK1Yu81mhasgUVwFwrr1FjaJXaPLZj0p8Bp/fnRrzII3ltdHSu
RS61Z1AaldOSd+2bJ9mzkF722QuHlaLozWFGefzgL8hq0dSrdTfzx2RV023kT9bcsr0y4ezlGl0F
agoPAdjt3yW7PJJrec/xknM2Nmfdt4/Ia5vrMsnoVrxXgQ9gwP6hlv7POXYdRjTtfRnG2rm1Pw0c
VsFseD+6gUQmBBXGK9WHadsmc3rIjeHozT47GBIstkhNtlNo1q++bacH2DvePgDB9WrVxod8Umj5
fjcbUtUcP0WuWInVlKIa62gqqX/UagzTDopXGCGDjzUz39LkfvHo93zxu7LbE/6oHcg5mV40pNAr
X++Sb4DEdlPCDkegWtoMAVlDZucDFapzgp9sbBWwG1/FV6jT/DN3kvSZP5NHsAGhyHoYNV+MaTwZ
6Fq3QETgeWIY1na51oSwdIeXsgi0Q2aq+YfNrCrD0wsVAhkP/7FTB203sct+NpwIs1hsDfdlZxTS
pl6x9zjIf1WYZBoF1HaCrVUBwxfFcYAtW6XwymNEKlYc1weS9JqvVTCpm4ruxMmuKJPH9JJxyiRj
pXzO1fCrb9LwbYq8GkAUXsVuFta+tI2Ocm8ejzogqEmd1mk6QXqKI8YhM9HIQlTVal8R+bcOBLVI
75r6XGVVuTMGbIypgLqpCghTmnVsXAmeeCedZKTcJnUa4RLISTOOGM03RfHH7cji7pWp9XujeO1T
2qkfkHkKnsr0Uwn75oDrApV4Sf2jzLzvhUjzjaN2303B+D7gae0Fgg7hynjEvWKAkU3tg8ESd1mh
N2KZbvXTztJ9/5jiat8jXR72/eSnyMTwoFZVSwauNTzJHyv1ncEgHgxNTfaVOdSvUWdjndfvneNB
L1RSgzWHM36UBTE3SpDe0nSGLGNBzcN/qn9B5pJc5elUZdG5q6J6zQwRbC1frU7zSGa0VFiEehHv
28DQN0MmQo8Fnc9OCQF1ioSBLqmvFlmb98r03HseofI0cijkpjkgUydFmx9G4M5C1qsq8H5OQ9EA
DvQOYiVgE1Knngwy3KT424vj4LR859HE6E8M3Lc4cvXv4oD8iuUARkD8QSjCyUYgpgvd8dxl2bM4
s2Ayf4nrZKXCBHv4TN2kZjTBQepZ5XJWXqu7vtzFxMbKD3poC/8BemTt4uHaL3sESuLODXmMPYso
LzG6yk2IrzX1IRkxD42Ev93TAVL0L9Or+Ljws8K8VPp6m9kA1W0tfwrmoDhGkedcaa04V2j+f460
AkBHjEZz3ULwvteBZhwWta/V7SrPYpDXFJJWjEbbOHOaPMtrxL62UNk7/RiYU/Sg7vKMVtZeVz4i
H3piM9hvkwjT1Bq3CR7q+4B2fQf/tF+OanGU+Chp7bY338Z6vGV0rL8wtHUHTL/xHkMPm1D5ydIv
+E7UggDDl++2VTpXn/xNWppz8Z4BxNxTaam2uolBzJ8IOiFlx73R31iBYDYeehSbD3kUzyiO8pn+
kLhuzGZxcMZMrz7VqaJ6Qo+CPemzbPLHZnluoKpvVUUhOkr0nmUSuFW0yrXGiGTbGomjrDm9dcoC
BNsVbMiWkLRVYVrqc4EMif+GH4t8uiZFtmalR+RZNxKR5+MXS5k8+P+7s9To+/SS8LomRJxLtf77
8hmQLUBa8z9VB0ZqZzNNbbH21NcYfTlC9pySl6b0rDpKxGAKeV/kEA73OIEdH6aovORRQVLrY0S8
Gg/xvJKCBNoaE8QTk/wyKX7su0S7yjEnpWfRkux2IRj0KIsEsjbQOhEaBUs74j6Y901HMGkt7hkT
t9IJ7eMPRzjtybkDoFf/ZHmvYEeA+oczEEZNqZgvhkZzyLV750DN0nqZLKJKl1+UUgrNlXze66Th
gPebHXdVdIqycipvYu9VtK/GBHtbDCM1+vDlzlhQGrVpEE1Cs2TZbPqZUaKHmyOq0YyteVjlK+wp
OLQCMJtg5621L3LVA5sXw3SHw5/HXOPbqAwbV0h/zjoXVcDEtreeGyHfsYmuYUt6qJsIGBurFWfT
5AqE+ah6h0ys4vEJx63sBDdmzOMfEXL+t2TSEBZ3gX5CnZRVc5027m4pNoHBuE11aB2lnQuIXn0c
lWJLrsFHRbHvUSbK9BwgUCzUpr8y8gbsXYSuhUcL26CfXqXAxW4Nf8v8mu+CmEhg3L+E1YoKtG7R
K0LNRAaYAVCyiEf4kuJoUNLpKOgYZNWBVzd7PGZTol8FxYJmaYSwVfy9muqVohP5evRcniYfhgFd
O+vn1m3a38vfTS2+zlpn/zQJy26ZlSljUJKBoEPqoellB0n/YjeSHUZ8Yit5Cpx7t7TQ1Y4BrLSj
jfxoLRa5a63Tm8tYwIJbzFvDLGI2pT6cnN410MrfSaWWwqFSXwb2/gsOk1Hn3RuxYCd13G2SLIpW
jNzOib9pCzWmGu9Yy7dh1eq3pWNo5+aWO1+9hESk0W+vtEvRK+M5Lj8R7z3nvtG/A3Wl+hIU3VeK
HKLmSfVqkQC2VuWdFu6fHw31Cc3Ivlyi6Hkul/bS6OvruKmKw2gUzUUeBeXUXEJxbRbXgmD6z7uJ
56+XjotGtsTyO3mJtiv6mFYp4mWCe83y0OFnvg20LLdpWTkvtG8D/EmK/TU1xlczH9Xfuvfalqny
kjLUr1uF5mmnp+9GFjD+yM+UPJ+LJm+izixwGSQ2+wbfNW6uOvn7ECDNyhTmRavIzAs1y3Xn2YhL
Khj521DuHQheDJtLNBn1pfznCPq7eux8JKXls0T+zSHpMIH2LK0EzdjKE/mO2w/6yp5JGlbyPNub
BqcGUWH3SJQBQlBVSBUFFdcyh+TJTpUcCH41bs1K7d4qTApbSwuNfdyF/VsE8GwdOh7tVPFu6435
imi25jrnefcWm+1tTEOXnIHaQkro6WuLjv86hvh8VVJ3fGr95LcaRNbbYp1VQm2ntTp7vb6ft+qQ
eW9l1b3m6WRfVOZyIp0xK7SI8TgY1B78IXuooYqIeo1b76CxxHoedMq0Tlvd5VkD+eZQBO5eH7PP
v0ISxadxEdXhZyrk4jgtUKCoOrLzKXpvzLR5DxIPPJZmwSvzy/qEfYkIj9r/rsPjeE5wOROOZrif
Jene9Tj4v8LE248kwkpOZ6YlONTmrLpAYwbwFpg/C98qtkZQ9+tO1CGhI4jA2srYlvGsHU0iBP8S
PrHvf1/0K9FUoMkrCxfPY0pKOI47cyEnSWiS24bhdapi4IejH5/6OtIfuqXt/jCSsvkOsh/SSmV/
Yb0wnSTDssw3Rk3UshwvyQKFyeR3ZNxkvn4mPTFeSVt2KhrMaUNRe6Yi1iVmRqDLqGy8gU2CxDmh
PJ5ODm3DVetVqDibzUR64sP2+3nt6vBPkjrBU15pyH/wcMJFthkudL8clht+ubG1baLOGtBJGyw/
OyIAMFCLV23ejtfWQbsa6XH0xexmSPWIm36ikCBbg0jLQSG7yIHfv+mTjAaNmG+aRHlUUdsDDRvg
xbZhIaaL8hxjot9Ib2o1Ofcsq5NXeT0V1zNlAk4caM429aKZlX8fHi2tNV+NsniR1qaiDghfMJ1z
i4tBdkIjv6CHWmhLXzTLlZfFUL5sggoenIumGd2ZsNY3t0gmXMP/eUn79n+fyjemAu+wlaGTzH2C
fFqgej+wARXCZTSVM6rIpepuD7qHFzem1ods8DDlXrSOUEcyMxYUQnVuaSE1WIb50SLfArGoHFzl
MDu8ONbcMxWG0PpN4vt61aeQIZ59IZ08UGkieFsP3UMa+w3tA5wmWh7hibH1/rqQRP85le+iU/3z
rj7lpBH0If1d0pAjofDu/DK71aUJj83vg/fIj5NjX8K+le/2aV5uleG8qKlBV2iHtuqk2DYw9w4h
5avQC3h0W+tiCTYhwLXfs4FgpotBt1PAxigmVuR/yxwWk8XKaPTh4FZEvlEEIg8Ir8tTp4lNOeU1
eTZwposimTyjnEfc0K9Ig53sCY4CNvfwWNUZ1hpA5Gfdw6JSdDCfTYv6aqCQFSiu02pLN2WhOmfd
mnRqWHn1xO7/bphR+R4143QawkldW+I0bmjyx06zMVsbrVOuq6QMCxwbuDlkWX574wkSrqmu2/Sa
H+xTz1s5osyN0rdBv8RIUlVF/XBNTQUMbCort1ZqInEHmMWMCqymEiMBfVh1UOgR5gwbq2MCKfOX
MGz64+gE1ioQXrts6nLgE4bLY+6/RuReXBjfwhcttkjSMvJn0/TCk4tC/CSPyI7I7XK6o5ah0SzE
NJAtYfYxAt40J3bubUngRMov9or//Cw56WNLRiVM7gf2XhcVFdFU3J/nMszIyY6d+mJoGWncMeaW
qBpdsgxYtMkuh1L02TrIerqYeo59Jo6avRsa/HbIDVYaremV3KshPSbe1a5ocZvMLLJU2blRe2R3
6/OBlEA4BEJPnsoXvNQr5y2hNm5Z1+Sfp8QamnRHXifRDJ39vSgVlTV7aZ48Mre3Sjsaq2Vm8hM3
vYEBqs4JQCWeTJSLGYtjaNxXNWpPpEn/yMRUYjQ9yT1RU5KPMn5ItjEb/e8EYVn75Vb/s4SpKRj6
JJ8s0n/TqfID0LOeRFzrx3/3Lvw/zgWorhYFTmJ1LbZA/8I+oLBSqNtRW2nyF4ggxf5vizhqxDTk
xA9ZWjeVdt6BxiRqVK0pwrChlX0D2UH4Vy/B8PJ5FzsBhOk6dFlbmj7tNYyyMIKK32WnFjepNpPX
F93ZGF9qmje47wue83km83tkIddTjL8NxH9ZWfJa1NxdmZOOp9CAYEQP1d2WDoNzl/X9axkF08mK
yYeT77Zt9VBG6zRb9nCt9Hk8sc3ayx2GC7WDtmsezgNiz1rZjKgO13IOgCkboXXo1nQYtEPsMbjX
ekQZzigEDIqkisZt9t448hQh9r2Nkldc+TM6fJ8lY2UV9kqS82xhBnKCftj/90/MVP9tNvFUrpka
pi/g8Zap/8uKrdZFYhu2AZSaGskevSHmCD82z3hv5ms0iGTwHFgeWIQIuKKKGG/2tKOk8RCZFhzr
KSe72D5VjfZUicKR2ZO1nZTdpzzrc4KHFXf4zGP/FYVj8bVRBYePsZoDMlKmH0XnvDcxcIQA1cYZ
bj0LshxmDQLxaGdjqA9T3X2xkPqc5mr8jmMHj0gbqKcqNLDAjdS3FX2HAMrdEdE6HiP8n1vhz5r8
0rmoxrCXI3KjOWxVm8Y6qEB272T6IjxHH9O4unWUore2rb1D/j/Uncdy5MiWpl+l7e5RDS3G+t4F
gEAIRlCTmeQGloIFrTWefj5EVleRQRaj+85qzMrSyGImPeBwP378nF9YqNr5pWLsRk2jwDH7C2Cg
uJHiIb+PeyFyZD0Qt6oc5/cYCWO2KivtTS/owaruy55sFdRyAh3ioFlGawO4wuK2NcV7qZhJdL/5
SH3e0oZR4KnBsBkm6XZBHdE4Bfdz1LThbPuhmFl5B15aBAlp1Hco+clejWvPRWla8UZfJI175NZ3
uSTfSVmFDDNy+AeI8I65wKUgOoE/VvMCj5eBRtjxWKuN2LpQwxDM4kw7aIBiGMt6vaershRKG2GH
JoOMOLiWXR/RXdmIP3eijgk1pTByAIosF5awOJA/EMYsa/qaaYllzzBvDngy1nRCE9nrhFm4yVsL
gUBx3MqAiVdRb2DaLGc0V7q+o+GiK/7FoPsJl1tmAQGT7JDLg7j+9ZW4AAdzGby6hf7VBtfjep1h
Km4PuN8e6sx8tvKmPohziteGDg728Ot7q80xkcPIfPlfxz/kX38FfENZq/tjF7OOxvVY9eMuzqbf
l4bWhTEX4s2ii3J8LXnRaV6hi/SyhwFZv1CR7wqRW8qIwfWvSk8WWVyhUVUWuxHjpiKg0NOpwotf
xo+hWalPc5IIdpIE4VaneXGYpfbRAOL7UyhBTnWgh23czUtsNfGsQw4ilfX+xZc59M2pAtzTQAyw
4v5LLQhYmmLGskkq83lK4uhCi5uIfgtfyRHiPVgDb+YFZKPAStxPC+bGLIwAMsQioVOVVr+WU/1J
i/R5A2Efqfqw09Q1OSiFaxQSodepVeAgz5qt6G8t6mWShv/83AbrnuC4gU82uMdM9Pit2uu92+cY
m0Sa+nRUyCs6tJUHjA63opgNKxUQ7WosYOVHSLUeK2bHP+Tcl1alGFm0v7OHOIgBNrY4CIzpd2Mm
L1LiC+7aITrULYA3qxvs5hgq5UZ8NlJdcWdf1C5Eg3JymWdPmiK2dDeocU91q7pS3206TUE7S4h+
HFumjUHJVbfmS1Goims4n840ChYxRsuQm0S+g+7Vz743qgdf92tPi+GQdwbqP2BfJDYqHRkaXYdR
xDlpxAcJuFVsOUIdNAhUwUDKmm5b+EF8N9SkXHC5ww4fn2ILLDYGaVvfq0u2K+lXfQhY9y8Bq0wI
n+rIRPYw6a9JQEAdty1g/+WroAswWhZa4zLU21ts64craWHb4k92OxRiD80JOH0GtW5NLd7ahemo
7CnBmitGDu/xQMO8SQXc9qvcJiRjvW+ohufllH6PaiIe5WUNfV5QE9Kc3Eo61QJ/AqJyTLnbge1/
/HYYYnS2j3dz+Kalfbz+/ZKwTWe6CVTanKCByTRQctyoIyrSZjdsc8uCwbUswhL77/2luHwpYdbj
/LpVyEE6u8fugl6QvEjtVB2Oa8ug1W53agrEL8tXuo46GNeTlyOtWGwaYW0eBa+EqVmmEnknTmZ9
F7Bou7SwLhPkV47UhxL23nrUVMVuFlkgsxmeVdNp6rz4WcKcdrIRI9UgzXDtJvb8yo+UdkifSEpC
Z1oQGrwWqGNLq+X4B6hB6jIdPRy9G3DCLVLxqo3b5IoWH2SPY9dqAhy7SOGHS+Qs6cvtgqB6CkTE
1/At+D4s1/DjXfyY9SNvTRFakRsv9svA1YLcWscZrVdBjeCrCZQa8gAk8OcHPaqwpxxqVdYREwJ8
aFCrNY6aLK/EYhXu580Ixm0nwFXZIuWuXkB9dEhcxkNkjhziVadyUYM0Pgt64poUE359ix+msIMS
n9tCRwuubR6ONDS+ydgOD9mj3AjNIR4ngNAdpJM+/mqgqLpmY3KFN0POZbWtbpWkuDYNLkmyUmdY
6YRbFiioXvhe6DyodKd67VLUUV3z+3B4EPGBAPPgDz+swUJwSY/uii7Dswfq8QbdTf+iUH0EzmEs
XGlaiPpn3iDRtHw1CnmJAy32AtWgPx6BQi09piYt86cmzzR6NJMzqt2yOE1ra0GIODbEwNOIe1/0
v1AC5egumuYmmebgup9/poieXsF+QVoH6iNpnM4BexRItjrKIFq1ODHSosfib5fOQJ/URVFwaA0q
58tX3ejvZKXP3KyAofdE1eIgY4vt5gEGWd1RW25Y3gQk8vFw5FUnfo0HzxDsEj1LV3/psBzFWAIO
ZHcIjRv421gZ/PmPfv3zY+tB9nFpy9Mw9AYh3FkllbAjoxv8UuD5aP64vzjdWtshapNm87YX0vWo
0JGllQ1+vZlShDbNlNaXIxOvL+Yxy/dTIKJClLXaIctb8bZWi3sEEtSnYERigyKVsi0CPCdgJ4y/
UA5HbMMs+oXHyRPYf+EdugTQnHg85uuEBs8RPD1ZkwS7GdUqteNmXctthIwHXYVx0JAvkOTLY+rZ
oOsMJQS1bmlIDlGGVSUo7uQgYLDTpKlXjWXygHLjy7ExmtfGCgZWd0bHSFmI2G9kjEiX0Z83RNGw
0DI6FTiZQGjzf0V1V/UZYsU0BjVlEDyk/LpfTM1OLwVPkIM/vg3QsQ3BRg9Ka1yAe9r86un8+S39
yk2gy6KdZ3LtxkYLmn/54/gVugTGoamQcepxBVr+94w1Ara2GE4tLbsQq7W9osY35dLPO/6hYgjm
aSG5y/FboYyFwzGs/OeP8f8ELyjrHGXom3/9F9//KEqU24KwPfn2X/dFxn//tfybP//O23/xr0P0
g91S/N5++rfWL8Xlt+ylOf1Lb34zo//x6dxv7bc330Bqgfl3A9Rmun2hM9UePwXPsfzN/+kP/+Pl
+Fvup/Lln//g7pG3y28LoiL/xx8/WlT5weK8ir/L7//jh8sD/PMfu2/Zt+jHt3f/4uVb0/7zH7ir
/2axaBDsVuDGSDJyFsPLr5+YvylEOM1UKAuKsqIyTF5QP2RI8zeNkio3a8mUUfsW+VdNAfmeH+m/
WWQDWG2oiqKo9Hn+8d+P/uYV/vVK/yPvsusiytvmn/84kVXhbODCx6fi3mNC9j1VKEr1rvI1uuir
DFBZDQMfvvAZkYNFk/7Vxnk3xHIpfXUWldBoo9nECTUu092cYdWV3cL47aXGfTXtfzzb62c58U44
DmSKFKsUto3OpL4daBCNTMgSnqXPhU0/9quWJM70szOn67lhFjnMV89DZ8OndT7zPBwWOXfkQEJJ
4PnzZzkq353MmqFTYBFZOqKoqSejjE2M1hgUaU+4yLf1z8oJ3fwCvSOvvMRDZ22cmTv5JGNYJs9A
sQj2gmYiXHRazYHoj6ZmaVG99YZHA0D3SnJj1xdsaN5r9Vq1Z6d/lKHWOtjwuQWia2cC7NG74OSJ
KeCraFDrJpJxivJ2XgVZQLbHrPE92iJH75Vetpo39ffZRgjxMVlhfulMXrU1vgHS2RXutKk2YEfW
gitffj73H7zgNx9k2TOvXjBGqKYxmlVI3RMTyOhQmjeGMp7ZFdIHO+/NKMuneD1Kn3LoKjwuN7QN
WnWHip7PCr1TF4zojbnSH4T9588lnXuwE/cIjtAhj0WG1A/c3ZxhtIfLYq1vEdhz2lv9YrgLV+cW
lnRSc1oWFnEPxSaJrIl89PS1GvCbtRLf6sEB9OPCIXf6jeEYa9kt182ZvSl/MBoeGTrlLaKjRUx7
O6uCoCmjb2aR16ySS9lpLqmyr+Pr7iZ2hVvYoOvkWnQTN18nV929uYk8/8x7/eC1Wkv0kU3SJVk9
VS9qYP3gu0Axq6zuu+GmVX4dwm/O4DNBzsJt1ZRQHjVRzDyJphkdn77DGtNLRFiXw/04fsPI+8xe
/GCh0NZZ0m8Zlo+knQyS10hoCz2OQtrQPyWCsBJLOFBYzu4+X5HvJ2uBVaB6o+mcdmAH3r4ta6iN
NqW574mVcJHKBBq0zs48ywdjcJAqoqHxMmRoRm/HKFUJBZ5Rjr0otLBgzGK4K8Z4ZpAPVrmhSZZk
YNnDL0QJ7+0o4BC0OJB9fEqvZCd0Ujf06gvMsD1asQ/hmULu+9ezDGbCvzJNi5k7OeioASWWEI2x
F1o/SCcoK4Eme/n81bw/tTkNJIudCyFJf7eOgTdoo6z5Mdn1c4TFcdnemcrvSaufmbmTtJrwwDh0
EQyTiyp75iQ8jIkczbk+xF6Avq/cfK+AKWfxc1zcmcn954/0wZnKWIZKqqNIKgZLJ2M1bUvXp2Ys
sEPmmn6+O9odwChbt8Nb3Zs2pNdnhvxo9ZHDWTIFYIXL/smrQr2iqeYMtYnBGV3ikROt/C3ieba1
xnXQyddng/y5EU8ioCZPRl7D0PWmnbwr0dF+kuzYzZyeXvwKncjd/yDGn0i2HV/i66c82cfqrEAn
TY3YA72AlJamfzGMcI09rhuaI+C0WaVP2BZ0N3UP8Q8vlultJsgcuGKngX7XO6fI+/s0kNYpXtn+
YNxaTYj63edv48zUHDUsXx25YQgV18LozvMR+O+jL6Z2RgXzgxMW+y5ZVnS8u1jYS9r++lCno2QB
g2ciYBGFjjrZkit8T3aha6yKfbOv7luL5C0+Ew8+2quI5emoyOpIJIon0x8BVKoqoBqeD8otxB2Y
+OCMgGuA+rqfT+EHByxPaMIlVjSRC/FpOA0tveAwF5YnLPfKXXSJ8vqz8TV0gGR7/n5Ef2mt2iRo
YLVWgYOktXPuiJU/ihmvP8O7YKti6kLjn0wx2Aiu6TDba3BZpZ2TswoOov/7YW89CqJtbGJv2W58
LtQmnPxGwBLkzLL6MK68/jwncSVosy7OqMN47VfzBjzwWlilF/0xWy1IcszV5+/gw2X86hUsP3+1
jAHrwJRNeQVBlaLuDyMTk+7Ph/jwPHv9SCcLedIQbpmn4xSbu9zzt8EW22dbtlFbc8wzOdPZ0U4S
UzmQKkUtcpTejzkign+JYzmVq+30TXIF7PLzpzs3gSdBWVaTNgMDmniVdCjCR6E+d3njjsY7eHuZ
ebtNTqKwBHwGVROF47MZehtd3GytZ3JykeeU6EHy75VYe5BFYEdTOGHbNqs7FRMQVPikENfhOLeB
JW1ga09OvQh60pnUh87V5BwtcNhRavHVStA+Qu51Rcs8sHtNhRiqO0lEX6eQxxZNq/mla4MdlmQH
agOrXMPzzxK6bYt6jUOidA1fql71cX2VK6DAIiNHJR8ycDXp67wwnyUtnJw4GjcUqO5SY9YpzMZf
xGy8HGbreQzHG23EwrvJrNVo5CE6J0Vld3m95Xa8ERtqdnW0mUH12cJiezQpIKlV6CTJtVHiRJ34
uK5iSgK6GY5FgdeAI7YIW+VC8xWGy0NdSXdxF7T2HNfIFvaCoyvpY4thn5XpjyZ0C1GYvyahL7gC
ChBulWMpZoKQs7rg98EySqdCFGZjGBnsAqu50VuAdMFC3ethbNidSWMkhG5cDFcyWp8ebAsmDcMU
wBLZZTJouyot0dkyw8xB1dxd2NkQsPczcrwIrd7IqeEWhqzbFZJhdpXMmRur5mr25+c4yWsnUrJt
WmDho8soyS9MFH9EtcRqoO1rcFrpPTR2Oghc6/3gDsr/w1CGL1Ig/2giUbfzunMGAeY9zbQLJUOR
MJ9WSFg/Tqpk2uCuLykouig6AYQq/INV4MaQtVstjrp1Eheyk/biTjJkGHO1HgILR9/Nkq4arf0O
fwZN7jHfz5l4lVom6YEx3vilsHAWMIvFlzRG3wp78VEAMIZoKhXiqbL2wBEfGlkiUSv6Q61UT5oW
+Y5vCCszjC3bKrubMWt/z8XwSY984TAG4yYXU+q0oeV70BQaDK8oL6C+eIFBNRiZQr2vIyt2Ke97
mWw6oRRBFCj2hdrKbqeFlxKUHw/y+TfQIC0QG1QECuM7Xe3QnqT+DuULzZvQ8N1OFdZtY65+Tdrk
cfJDaZVFPrZ3WklTORw2Taf+3mPQ62b01VA/GQVHq/Asj43oCqmWbSDM6zKhpTWLT0iE/T7rZKIF
zg9Dx0vILNgWci6uh0YxLuqgvBT4/4DZBqdBJb1Qpmt6cT908DBITCnlokW2FhfrcyTAk00Y1OgE
xP29hqZaUEcePf7EwZA9sosSI6Joim/bSfgaimnljBayfabqpr62FibtAWoGNL2m2vKE1ZpXotpy
KwLlG1O7MOV83enolCWyvqW3PT+04fiSFuCAChHAN/AEQXcMA3WDNIpA1Zd64rEvxKus5WIHQo99
EvFHF9bypp80zi4kiQC0J5WjtbRGkIdBG6eThAcAryhhiAVwxgnmILJX0NRhjKS0wDdla4AhVgS8
EeqK/qtcrctGBB4fICXfpYbs6IkgrX1d21ljVh2wyABHJwrf2iBCqQinHEIhp7eUT7bfSuEGT8vd
woBHEPm2lf2nAXNAW5m7h6mKNlk97MxafaIh/JSF81pLII2rM6R0LUfPOZQAI4vmS4gA2LYztLsG
mJqTBiAqdfznwr7dNWYZIE4I+RmdNwKDEB1GLUVrGY8ITxclfAilUPSCuQpcev2lgxSgv4eHAzJB
tTaFrDz6IQ4gGoahmNWkIxraQuwqsHa2daJlwP/R+p1DENbN2Ge2SGnAnpLFbNhCTLRK282ATgP6
F/sotzZmN3oFkgZIg3qFPLtiWT3rWrzS8uFbYhq/l0P5rUIUUZDjQ4RXvN0oyhZda9qRY/XSh/He
mIQvWpFgZtbcRDLvZ2E9gdbxSYjiYF9lyneVrg6g71Z0ZPrITazTKReIK0jD1zifjA9iUl5IzYzY
p3mFyPRVDbMoxuvUBn55CKdqJY0GKa0WAb+3DvjabRA9vhX17qaSSjfuQcMIwfd0Fq/HNLkjFm2R
mT4YQbMRUV3nqJjwxCuLJ6x5r5DEv6Rn75azedlD4MfmCzPBTruNEjpvKNBktgBlGzIU/Aol0b+W
k4yTMCyQupeehwy/2BJsQI1BdgrYEusMew6SwJEaJXajJoEZqGmXECp2cpk91DVMnEhKLudweGqs
+j6VtBvfrK+tILmqQvSIUVDEEmRYyc34AA6mRaJhWVNVs2+CRQ9zcZkQGtqewyhs5yT+nmP5IoMq
VtvyahENUVKlgjSC3GPLpLrx0GDlou2CHCEPOvG4lWysTrCcOqaNZyDTaROFCsQnm/YJNOKtDq6A
NxE2942KedYAhPkKdb30QlXbbqclSuapGr7LJY0mO2jqa5DIT1Y0qQsm+kols9iFmpngxjl+t3zz
eoDX4Q5wUu1ibgYPIl3nhKUBT7zPn2NZcI1IRhZjvGxL/YaZa5wpCjseL5LsQgM5HVr9QzFJj8NQ
ehFOcrYiqtNNmLBgkJbEcCoC1DZCSdNWxgwePkerQCYZtgNjXLOzvK4ovphA0hU9PVRhCta9N1Fj
l7+i7L3BxnRlaUq/ntqBJms77FQTNIiuPJRT+H0iRK0qKaACi3Jg0pZAS1MztWNzfJAbtbXHOlZd
H2oxPmr4LsZJsAnl7EoprVWsIbYqpCt4tb/nRnM9CKPoylVWwhUZxzWwd2vWu3Xoo8mfIyi3aKmn
AGDHGMBB3joDCC5ABxeTmd/3UGbduMPlx9QPc+RfYQf4gy0/LjZTCBY0bihA+woA/0LlkGGJ++Tn
dich4yiJvN2wLn/6lSCCXs7oLFel3UTJRZmqOC1F8gIhAoinjxjuaI+Ie2+B6FyXU4FlLaACFzo1
GgDLfS5HGUfU/W9131xSx+1XDb7Jy2+HfNQUnjITEMPmWxfNd9yN9lbDBbSK+5t6Vipb6OXnVpvJ
p2NJcHDjVdajrpm7seCEUIUajlx7rYr+vaEjTNO05dfM0HeIEOCbXWVuJftfkNPRbAorX0YJRa6y
ycl+pnmXVyqHXWd2V1WvQAMe6Ij0mXVT9Pq9CEMhQejE1vyEYwXsQ6bX3AyHK6zCYf+WqF/6gdTY
CLogW5zjHADV63uFG4Mj9lO5trqOOkkErDeVByYOxUe3Xfzj4lrPkGgOr0W9v5EHeYXq2TVo9Mye
Z04T/OzW0rLwkIfk9Jc5wClK4AoZfcVFr0esM3hpouImUAKoaVO6Nsrm50w5zDbD+rrJJEQgtBcs
dpu1MuEojY6txWkYp5dSmWmOqYrZCoRRH6ATYUXYpE/NQ4u0BqYDOeJ3+dTbxoB4ne4jgWWVO1GP
HoslQAUppNUKVLetUTDci3MvbkJhQIhu0TpEQ+NObg2H/vwFdP2n4zyWzV5MzG9+UmJCAHw9qPGX
F00eO5GQcwf9DmDvHqTDDeyPhxBCuZNn8VqGGKIm4vdppgATSLqn+bm4CpW2cQyhvQ2MKXVi1Dm8
robij+H5NRn2jSqC0IIAsPLL4irJUexTovRaTOpLQLESFLAZGUwwry7yE7ehEN35Yi64/iwAZcIr
10GU51mEO4CNQPNtCiZEX+u0dNLBh9QmX0hazHErFvd+1V21c33V4XqSKbPs1CUpiG7A8KoiMoHO
SvZRjNRPUz/WaniTVUNPWRD4J+6FIJKwESxbpXVIZhCWEBal8Im8AgcvR6lw50qAa0vGLo21GyhN
m3mh6AWxvOqmmk56AX4FI/u0PhSTsgtmdR8KyXffEBvbHA1uEo1xLShpROoT7liHBKX6ECBfMgkz
mlzqc41yE/JV4uxMsxWjLZVcBvAbnVZES5i4fxgb9NlIku0+zjI0v+VvSjjjrhqCTcYhSpUSsp25
uUOuE2PWUeW4E1WnL8e9ArikzfUrrCF+Dr3AkpmsByACrp8tsltp8Vh2aEmLEB3stjANimtULbWF
lpz7yKSEIu8JQ8hyK6ADDJkZk9iFU9c9+D0igEko145gJi9wgO1SKi6SLgecFbStUzcjZGf6Attm
0u+ILpbTVqCb0RR/5iNelB1cScV/mNvyvu1JDP28u6BNBnrDV5TKTRQZ+zVDNleaCDQuQgZSHCZy
nhZ+qqGlB1QyxOU87d3JNJ51YcwdA3bhyp8squa6Me+rdHwGYShsUmW+zsocl6q4kr3MwJBMlM0v
sCqtLzIYi7WRxFxseypcxjMpF66fftRCAcsTXBKdGD1yaJMJ9OW6qbewF2sH+2AIx4iAyRm+IF0f
t3Y+JBsti+8MQ0Q5W5bT/YzgjVGS5k3zBcA0RwlF8mkOLkHkEjdP6bYCBbqZwhIb0Wl6iC2oFVl0
pfuyuIoymLIoqKIsXD9FffYtDGeaqGZd8fLkWykokLmZK3Ej+jl5edr90HEiABUDNCbW1RdEXoG4
lYc4K77msgWiU5CgrhcrPGHDVdeDk9GzaVz3eiSuMaeMvvRQ49zKWHwUgqDEEdHaCApFhwyTXy5w
qrxG9wYlXvTWkVCqJGysOXY6JN4eO128E+rhRsSLYR2gSoj86LAprehKkeqAzKtIsUju0DleKgDV
JF6T4sQOayTaxpkOpRa1EVvR6qdOb0sX9V6wdxnGoEHup66lZTJHp+JjV50a90WKdlNR6hfFgqcK
zDgbHRG72cteD9rLvEzws604UKRiMn7UEFo37Fpy7BhEFyfWxH2H61Lditk6EflVWZ90XkiIW8sV
ZkL6qCUuF3bFzQG0NWOMPWkrJK6f4NBJfeD3WhWvxhosWK4GhzpA/5pbwqGroEBlY/VtEtp2L49j
caZYKi1VnvdVIFUWqQYvKIvTwqyqBLGKyj9NdeQObRDVDyDT1tjXUaHMV5FrPRUe7BHvnIvKglD5
bGRlafe/qhHOCxoEdTBaHXdWZ4fXiofq5YruvjM7w1619W2y6zfaZbRVnv0r8J8bLqhmZmvbz0tt
yxN+MgNHh6xXn6OmkuGLIZ9j6XI362Q9eKjun62Af1yCBS4ByoZ2Hg3St88Lk9wUfK5uS+G99o41
2EvkZ9aIAt8P2/MDfjS/AOQVSZEkEbzESVcx8GMz7DijPRpKmybm3WbymSrlBwgBepavxpDfPpNv
hiE3KKqi8XYOXbQ66CoCgmhXRuZG16BAnMg9t3A+LMXiFEW4lUGDAOB+O2gTBjoXbl5Ys5pWuhN7
BspqLBr6mOustbX7z9fHR/P4ajjpZJ1Sd4wx2mS4shlsPbqcja//bwOcvKhM4MoSKSwMQ75NxZsY
MPbnAyyV8NMV/voJTt4SjimyHyyV8jYmj9JJTMKvbfTj80HOTdPJ8u6Jd6g/M0hellgNcgfVzuAK
PtxBr59j+QivdqqI7FeWKcsQ++hW2sestWNjtKHoL9qBew5Q+VHT6vV4Jx2GGcWfGPPHGF2FZ1XG
nuqrVRpUSXTv86mTPgpBrwc6aS6AUw9GSeLBFMHTrvR1vw+dZCVc1he26rKZ1vPgWmvVo1V1tlUj
Lcvrs9Vx0mow5IKMK+Ip8/206tbZuvO4lTClpdNsPn/Qc2vkpOUQoNgXxANDIaWzR+gXZGmN2t7n
g3zYe3s9myfxobRkMq2a/SRsLLwaNj2VEe85hvrrouTofvkC78AbXGUNUt8BTGytTQyNFEdxWkdw
lZ+ff5wzi+iIanu1aNV2bLGz4JnVdoA+Rr1NClwUv2zxDCbs3EAnYYQaZtn7KAN4ffVV5u6aqlfo
yAI5PzPOh/3VV/N7CiRphMr3zYLVmsLNoxKKAcUqZ2q1VerRRgbBNK4UYGJzbevoAgAXW1AE546B
sx/jJOD4mRqZpHPsTrt3w5/BBVpXq+jQ2pMn7PwtTLidsRbddh2uAs/Ym4dzicOZsHpMcF692dQI
VKkumYceRpQ6fu2zTQ7J8/Pl8wHm0NBez/ZJEMqQPZNqcZntrVW7zarYDA7Sd/t6i/I9tWA3WlNk
wREA6fVsu5dW8Qoj1C8kSg0EibOn77lVdhKqrBKpFms5S5YDCzEpTsVqJ+Kt1gr5uXh/JlwcN/qr
Cc4E3KrMJTNrfyxYT95vYptbwyHb9m0I0Tv9Vl99Pt3n3ulJhOqSpoaLz5BGBsteQk3Zz5w2MJzP
h/kAy7q8VVDXQDFAtRonQbevCoioKuMktrxLGhqCzrjvLktv2UL0SrV1xR3Gbrb5bJteuqN0ey5M
fjy7f32Ek0flpmKU0Elj7yLcWleYVJG8iasFchS6qtu4vn2Jco1tCwd6vnbmBaAYPp+FD7AopsIH
MEQMtrEoOEVqlFKkll0r/mqqt1sdQpSNKz0xA40ur19nXu6ot2cGff/cJtQj8NdYzgOFO00f1XCM
Ai6ZiVe7sye5aPFdLcBl1AacwCnu0vU5NPZ7LIipKlCaLfAv8NDFk4mm+h3h1xemHv0rO+42iLsk
8n5q7jvl2+fP9j6P4JFkQNnygohkWt8mSLFJhzdSIfaraxQBvH4zeOHm/M3io/cG6BJ8B3BCQGqn
KDXT6ANg0EjRpPvya7zFIsYjINxqFBYB7B6vT7TKq83nT/dB/meyaTCrlSTJpJhycrBLWTCaMJtR
wHGQUiltZSOsVMaTHNxcXoSz+d/7YGAiAWrARNfAewNyfzud2KQaKfgGcJl9gNgOHiiYcqCp/G9s
A3i33NNg70AUlU9e2yzqSdYuadHooee9qq+iFer+3Giae2jW4FmCs2H8g02gsyYZTVTBgp1eDscg
CAyshzMPx+Ne/Vbl95+/q/cr0VqmDSlbHCOtd7+/MVAtHRDg9sRdsEE7cy2tw03mGdvPh/kgeaU0
LpqIS4LcBkx9cjoOVZfQ1fUZ4XF0VQfns9slAdA9+cs5CNsHj7QgM1l/TBpb+WSoAhqoWXVd7OlY
02OW6VqoPPUGtfD8DgXmTaQjyJF+/fwB3x+3PB9BkgBpHmkwb5dgY2YiPb6e07++p28EJIL+apSt
ZOHMQO+D1DIQNEx4DaIsnuKcC8MsKkCOMRS3aC3phh3o+FSMqIDQHpPOwPzfbSx2r2ax7HQZOppy
mjnVudyGgSoUXmGIXtgj4NnGt53gu59P3gfDKJIGr0kVASNbp8hWrRByq0OKz7OUn0ZRuKmeu76U
njlI360LkxFejXKyewsBuRBp0so/60f1alnq/+u7k8lDwLXh/JBRMjkGx1fJkAypOcbfPPMGeV0L
yQsiXL9/Pl3vwzpDQMpVFXbsYvZ6kpQktL9iVBlyCiuwRrezi2KZ5+eOtrLWsFkuFk1D51we/76G
tIxKP2rBbOJjf7qvIgnBRxBOOefxsoUbJ8RHyiGuu8V1v07XqIedixofLIw3Q54ksXXRqVWZ9kt0
0n8Pr6k77qxL4XEhfIgb9UIHsXkOEfpuf/GUC2XIEHVdE5nctxtZjGiLx/kceXEsZyt9ivBVhZZv
1wa2b76UHfS5+vL5+3wX4zmgZRkVVdUCwAXY7+2QtU47rRvD0qu6vdzdl9n3z3//sfL1pnLAAJz+
cP04szhFlp3xaklKrQXJpWGAeOuvc2/cNJCf2nUA/vLzkT54X68HMk4O4jJqGjHyIWFM1WU+f2+y
fdNefz7E+8mSZLjoMPNEKIvvWIawO8w2jTQ0NBPNrcxDG59LuD+YLmia4Owtkl2RQHt6QZ+7qqGR
SI6/BQR3YW7VK9MOnHpdnXkx76cLDieETK4W8CIQjXn7XvQSJz3FIO755WMu3jZUz/V/g2h7Vb7k
d2398tIevpX/P5Bkl5j5n//NRH1Hkt3mPyPy7V982yOpdvn7vyiylvGbSsyVNNJ4dQlTLPVfFFnd
/E0W4biaRDAA7hwFfzJkFe03AjXH6VIjp/C//OgPhqz+m6Fz8MHVJp/gyLXkf58hKxwlFBAGMJc1
/Wr/WTJenk06GquW2wXd3nmavoQANc4UfN6Grr9+/Un8iA0hmYYxN1Z1k6cBcgXI8NoGbfPnvsYJ
iB734NdOK7VG+L/a73+NKJ88UDYnJpV9HXeAXoqvgKogjBCCQ5YQ6tSM+sw58HbP/zXMyUZs4ObF
Q5Drq3Aqe9Uu4f7SgJoxA321fq5/RcLXRLi/m7iTcIUqqIg4y6QDXSzVg24JhnlLeUSawOYt3r0C
QGXaehOmh58P+DcPZJwE4tIUy95YBuxTyxh3BVbZnaM2XRitPh/gbTr654wZJzmOGc2D2HaKtjLT
qYgf/AiURm+LOGFrLiBbc9JtFXDyePf5cCch86/xTiJYaWRNojWTtuqCoK9Q1TTXSjbWTj/hq/fU
oVQUu5M6jLLdTQZuwwlXhNQRAlPOzqSqf/fEJylCGkyI8WkDIqukY46CslvYT9sKUIM7jMGZStff
vbeTpKBgsyKx1GorcJjG16BGF2JSxHTz+Sz+3SOchIfUxGeuUWptlShR9CIiiLBvGqSXudHjpIbY
7uR9PtDfvq6TSIGvtQbyVUM4MPBD2x/1R1kDJBTg84iIPqpOHVJCpN8duKZseEja3v185L+bwJOA
UadDXJZypa2Q+pvnFap0ceCWXD2Cf3OAk1Ahj4FkTmmsr3QR8CkaWkmGPJUGbvvfHOAkVsjxJCzi
WAJ0Bqhn1+BlZuHOEFTxXJXhb4LRaZLWmCIAllFjAxkYyg1RuBgZ94hvkX8COBaGMVw8K5QzIfxv
3oh+EimQj1RxhkbRuRDMmctKLZX9/+Xsy5okZaFtf5ERKji95mTWPHV3VdeL0aPiCCgq/Pq7sm+c
71Zz2jRuvlZEQQrszQbWsJ8hMjim56f87yLnv9QQWqkBJJwsnrgTpQNw3cOxDTuAxmDwU8+Qexmm
eSV4lrqx4h92OyKD5x+utvzKfKqkLh4EH4C8K7tihZK31IUV/VM1x97kBknqOzPbU08U1U0yxdgs
KmBk5wsn5DRRH4qEIs45wNk8TmVN9ZUD/+6HBC8Ka6fgpfm2Qz9j2sUIAa4UCSh9uTAw/wqNbb6/
bLatAFdjhJsJHKnSscY0gJnR77GzAgrLTqyA830sfYIV47C3aXWtS9Bt+7Fi4BbEM+wEXM3M5nwH
SxNtxTiY0IFI5tMUCEmSgyhUCSgWdGWHa2BPYSNxUTeBVQVEvobohzPD1hlikjAxNeK+1wm502NQ
X1YSBlZ0NwlsfUF4QvCdRIUgFhZO/An4Nae6IcIkLl6BiiSC/zr8Xy4r1uxLiUhjyHArEqWjxDSl
RQC751071w5ZifSFbTKwIn1mWoB3JaMURmLw74DkKC7yeKKyDkh3uPfiyp6CJXZ+jhaycWDFvM7L
HKqEWGsBbA2jg6sgs3lb+/54MnuBDsV9FYwRRBO9wZu/nu/yNP3/77T+X8IMrARQz3kWdWbKUpxC
Cu++y6npf/S+KaBCbWQXPlWlX+fIc3Ux3Lqlz/03jTvQ4Ol89wvRZd9C6CxE+VvBWAbOOWpX0BoW
82HEd+dbXyo9bB2IYBxmJnwBDLaLj9kbKG4P+zgva53mcNrJX2EBMjVHCsv44B48Db+9wz1oXL7F
lQ+0+PlfsfSNVgaJ2zLg3cTgmhJlcNsLTfKLgyopVhLU0gq18gdQjKGn5xIuboRNgFXCz1nGdfvs
xJ1JoaGnVs4tC59h3wErT4YxHIiAg3MN9A1i4TxmY52vpKel1q3cAReItnScKEmDenLLrfLixkDz
UOq1m9KF2KJWZdAzoQN/ljEMW6bMv6LR4PtfBCdUH1vQx5qNb0Ke/8CjZ++vzMxCZqdW7iBTW2Md
yTANIeIErAMezEDxqXLQnTRS48ryWurFShqGwoZYhTgcFHld7UPYvO7g1+NDu41fWLaddL4+Vglh
lrhtKeaTw04+pD6DrGrNg+hwUXxQq0gIPbdwZmwQaQkN1a0/eJBt0rAKuqx1q0bAKQo2EQyh4Pe4
oXYL77XNqVyZ4aVVa4W2F/IWbILcpCxyzNM0tj7ZjbkD/5PLfrwV20WpBk6kNimABskVfCDEAecB
etnQEKskIHyErhE0I9Mh8wGCb7CbaResrvO/fSn5Eiuk49Y3MSRrTepBrJ9M6kic+a5p8jeaVC9z
7KROBTUNPm/9Zu3lbyHI7Ted0nWkO2U9JpuXX12HgWamoJxQUy42sKwSWzhfr1QeC2FHrOCGjVth
wEGY0glMGxxvqxEYroq36TCBi3d+CBeWF7FCm4zR2JZVNqUEAf6cwJZy79GuWjlhnObhH1s/saJ6
aJH8JhNCcZwKsUcAvjtVdTudnCkIzd5gVaA2SVauLLalqbGiHGYN8PMxpUp7CFtvOkmCXW78I7TX
m13WSQAK53rlw5aGzQp57PhZVXlkSEVXZt4WfCNwhoq5WtMSWZp6K+qDLIejCrSJ97jO59dDGFIw
xrr6JoEN6koluPQJVuDj4taB8RIcTaTKp/4lA48wv+WqrX+dX1kLn2AD+yuPjSIffTg35srAVtV8
iqLTA3IGQ5rzPSx8gQ1bCOBmRGM4HO9FDbt30iu4NSWA8p9vfaHoscFfhJfUB4R93EO7GWqubbEZ
++SB9+X1wIO1R8ilT7BCHFRnaJpDvPX/fgL1hb8JRoAWz3/CUuunqflw9CZBDNZh4YFDOiXuxj+1
3l8+QKdeP7ReuSOHki9aF6YHYIzrx5yH96CrqQ3QT2t6a0vfYAV1Ae+XDngB3OFQ/1dH2nifUcdc
tvnZSFJ4aNcxy9F4DKDD3tBC7/MJhLbzw7+Qj3wriOcBN161rvDTfXmkiXyZB+i09NQcRk5f+wiO
Y5d1ZIVyU8CzpSOu2uOlAuoL7n1ZicdgLr8XhBxD1qzcFi9tt39g5B9mvDdy4F0xqX3OvAPJ5tu4
ApsKcgyQLTjmEtzJkT41DO+XGb3s0/7Qhz506WaQOdGFM+xnKGlTkDbjksJTdGbfYDMLYeb5sgrR
s2p30SdziSJd7csQ0OiwhLmukn608hULudCzwjwipZMz+NbCtd4JD7kDV+PW9NEDcmG9stgW4uQP
tuLDQM2K+i2NEpUaD9LDsBdvoFlt5gLWgBctsj8wig8d+GJOGsXzEToSmj8nMggPvIkxFxS62q5M
IICt4yY939nS11hR77HMl/BgUGme9QCflvBh7atS78+3vjQd/t+ZC+7XUP3QgUqHhLz3MD+c+4Zt
2thZGaql9u3A7zW8NMCYS1nh3CPrfiVZ/lTx5un8z1/Ymf6E54eZSBhrIq+NYAyKkmdTTLm7gbPY
8xjn10m1ChtY+AgbptpWvSOTWKlUsuBOSPhA4jLqYQjn1/NfsdS+VbvjJXviPWr0vS/Zvu2zF6a9
Vz9YA78uJSvXiuiYwTEMJYJOaWbcFJKnEvrrkKwwXlfv866EfW0myZbCVPIO6suQEADNeyXeF2bI
teJ9zANVVGg5rVEe3mtdt7tmSvyjA1bvgce1WjkhLPVzGtsPKwHsTN+ts06llJUPVVNBxs3Ht3Io
LoUi+X1+opY6OcXoh06ymIloZFKl0whmlScNfPwgmhj5/LGGDc75ThYC/o9Y2IdOkjakDOJKA5Qn
yl+hCtg1Ek70eL7xpaVmxTuYsYMcJESf8nG69/r8gZgRXO35+bLmrXCHpXJSZkWlUlfyDrpP3T6b
uvdaxBf+fGt7pxOdJ0bQfuxMj3B2PMDC6BpQn5Wd49/zGyfWGb2bsiwfSD5g63OeRldA8DOecdKE
PGHvQhTg/CCdwu5/HwUBFvl7FXke55GBgDWqxfFmaOgmH7vPGZRyciHulS9WapR/T3VsWxA4BY4c
sPCCvpdCQZeZvU/6Q9YU+/Nf8e9lCmXZv78C2jeazHjk2HdmBB3Yv4EJ9PmWl3746e8fAoDrYIBs
JA6vxIP9TN8BpT+gIlUr6s9LP9wKYlZDa0ZBoGrvdy8uVJ3m5Nf5373UsLVT10BsclNhXr0u/uZn
4r5KootOqDjp/j0kSsC9TE/hkOq+9D4ZPfhwEyNrkvhLC9KK2hhAq9IFvD71soeqoCmsl29iH7Lx
LhxZoFFxfniWerFiN/eH3OHUdfbIx0/G86CSEH4TPdR4cldsOBR4zvezMA02NQGrXogablBpYCZw
7pJZbOkYTSvZ+U8Z/I/otTXD436MBhqMzn4+xOl8VbxBpRAn4vxdAu3+MO7bfefs6if5Oet2azdt
CxERWxs4pGoEFYUGf07kdxBkfA/yHmpuTvb9/JAttW/F8oR3RK3brN97BT8yvHFAyr98ZgUE3C7r
4NTxh5CWSrl4XkUHcR08xrz9DtjGHeRpL9oWgP/7u3kA/rQr4qTfy4Y8Qivve+3Xd30UrDS/tKKs
wPYmFhEye0OaTHCJDGEEexR0Dnfnx2Zh04mt2C56OtaowJ091OqGTaMUXM+6bdI6nz1G+gsnwApx
uKbBDzhBAol8d4JeUgWs0y6IpYF/LFyH1qq9pYVkxTifGprhdQzAY8q/OdP4OgXdG0zqV8r9heZt
cN1IiCtDgqFqKcOryGlLdmqU40SZYWU2lrqwNmdZjBFu/2ecKPziVprovWTTXdbGn89P9sJSsvHA
ZRO5FIScPtWC3MkSxkiMxiw93/jSb7fCWOUS+FY14rAV6B115VUcxvt6Mis4vKXffur2YxAHTqtz
0vSpDzGIrS/JezJ74rIFGp06/dC4LrwSF09Dn1I93sBz+rqbOoiENSshvBBktq8EDCRLIIYdmVZT
9lzEIcSe3E8dfv5WZMLsz4//UidWJHcB5MxG6KOlImFwz0v4MY7zr2HX/ITS0OF8HxYD738wBPA/
+XugFPf7qvAmmYZelzY9wL+BB7sF2gQ/yeTdijFLYB0GBzXpQim4KPiOufyFOoNIm8xdO6QsLTUr
0CeHIONShekq/Id+CJ4dGn3qE/Ll/FcuNG8j5WA3CC4D/FHTzCFp7gd3M+dXbrN2fbdQitjIuDGL
q7CsqUynge0jfybbETKYOZFq48fsrg/kSjZZCBkbIccMhSbZDGG4pOCw/dH3TXxhlRyeFuGHgJkc
6dfArci0aMZAgbwSlnci5CB9lj4uCC+bByvkg6qd26oLMFB6eHSQZOuCvjp8zWthaXisoJ8BhK1D
3D0go4z9sdHusAVOlawM/tIisrbt3C8C1DK+TGvqvU5l+Qz0/p46fGWNLv14K9qLWcA4zy36NPAZ
hRBo1SXDNscTcrXy+08z+Y9K0yapgN2axwrCWamZnScGiaxa8Me57dK5VfvL5tcKY7BsBG4E0EWf
jXcizu86NR8HSMFd1LwNg6vh49WIUctUkuiHO8ao+WN/ePLyia3sSQtzbKPg/Gh0g5FhgapJ9xCr
9W5y0Mk2wPxf+AlW6d3M8Huc+wKfQOEMCy+xh6xwHwqZ/LxsiKwwHiRViiaYASTUm1H7N1UBYZnM
v2wN2SC3ZMprVYpcpm3FvgBt/iwkfwnH/IGLtXeJhWVqg9rwyC9d1NwydfEWGFQ1ju3ido6b20mu
eRkszbIVybh2HbJwckTah/FrCDosHEfh/SHeLpsDK5KzmTYVDGWwpWKsNonI4XUcxPlW0f6yPBpY
m/ZASmgXdYlIq2T+PM/mSfrVE9R9P5//gIVUFFhh7Lo4HLaBK9I4riESXpRQdXTmrnk537wl9/Vf
zWGj0coyKc1Yavx8wT+bqHmUsbhjTv+dCGfau134mUW+2raCQNy6iuD+mgzephblZd9n29uNZRBm
TUxEahLpQ7KZ3o9TvgYJXhg8G6umnDbugrkT0DU0BaSyIyI6/itOxmrlPmupAyvEKcSJISrVilRz
aOWmnidEv8kyKi57xIltfAHwIxrBUPO0Dsv3cW4fEg/qShG7LDxscMGIC7O59kmXBipL+6S+jrok
NfA4OL+6lobnFPQfChldKRXLBuL7ATSMc8jWRrBjVUk0ralRLSQoG1DnNeDYT4kDJ51s+ol719s5
hK6t8Mp7yFnyw/mvWEhRNq4uiuY5dkeXp6SSnwOmg40b9nILtYQLj/DUylJDDeRpT1pcyxnT/hrN
rK8941ffKj1DIPSyr7Dy1MxkKCFYztOuKLvNEEK2u/Kf59q7CCwEnubfc1373QRhWsVT2cb8qHu3
P0xwvVjZqxdWkg2xG8lINK+n00QH5tWFB/uRRjFfwxYsNR///eMJ9gj4ZWGKkzYT/SFSMYF3UdbB
neT86C8sVBtQh7fdqmv5CA+gqC0RaUMqZfy5a9tvQU4vrIptKF1UNT5A9hLLiA4vLO+fisG8JnG/
cgexNEhWNOeZnghkq0Uatcl7200weqJ0jb+91Pjp7x9ShWh0FDuq4eA8wIbHCT3/SlXNeOHysaoM
PgxFCe57l2YQ+MV9NMTS6nBN1Wrpp1vRK7UDxEiNxuNuGCB7G1xV7SoE7/Q+9Y+Tgq2bKtgMcGns
w7uy1Mz5nEfGE82m7GRGnkNXEXnjFFnoblUWxfqxj7KIXwkoF51EgFUQXykBefBqS5Ns0ilYSmTa
TZMu5bc5Dpty1+K2Htt8NbTlFZyrcnkNjURZpo4pi+CR9BXejU+KS+O7O1QVe0myLhiOYQAPix0T
oasP05x4bB8GpG+/zhGl2eNAQ6f87uZhpX7WbVTgHrIaRHMf4oLDgw1KGekbaHa3037ictY7LqE5
8wwvEF8DsJwJefBaotURl8gmP07J2LSgNfDQvZrarEyuOki/Zs9qngvvxhVwbscViSJxuz8fqkvT
aSWyBhbx+OXYEx283G8gmYHLVN1dVi3aeLtgBNDHa0qe+glEnDInqSB3VP4Eg30lDS9sVn+E7j7E
kXRzElZ4h8TVSgm/ByQBmJO/h6X8dH50ltq3kkAJBvTYRi7Wo+smQB479QF0QHbsyNBcFqy2bk0B
VWvV+mGfRnjmuYKcuofTn1xTKFu4IPKtVCCbfBxHPiJaYRyxBXC3vEHJa/ZwmPevNGHiVnnuZe+0
NvJOtAwmBSbBYIG1vQkq8UW2EN/WmXq+bDasTd09edHTmHepHESQ7xIdwJwI4OCvuB+pLqwcbG1N
r2WecQjWbJg3wbyH2j//xVUx/4wcfNLu/JcsRJ2Nuhsg7J85xYBpofVvYKevA6e/jNkT2/A6riY5
Ch11OCl34aeWN+qtMk73s6F6+qo70v0+/w0LS8uG142BMGRUeF2tRWJgzZWzCK+HTujfwhQMeucj
c6DYOyNevp3vcGnQTtXGh2CfeFt77pxjw4+7d9WpKWWMXbhn2lg7HsHI0OTY1qCpLbeJ8kLsnJN7
WTFhA+0mF2T8gOHGq4Vl7nURt9XNUPXul8sGxgryvmzzKus6nGtaFV0XLXHfccjVK2G9NOzWhh/B
tco0PYq5KqvrK9XGJd7ThzUI4kKp+EeM7cOk+qRWCTsd+eImvqY1v0cZ9E6Y/qKGZu0xb+kLrD3O
k96sZhyOYSvWkl8FCAW/TKOaYWWXW2jeRtUFPmnLoqxw7guj0bmqktbbutk0BSs4jwXYW2xLMIIM
nWVhHbcpEFtD9charWPYz7U+301953zK++begYCifwgH7CfXcailvi6cAJYf51fYv/fByMYTTRFD
8d5I/AJY9NzmrjfvzJCUn2hc+IfLurAOJX1J2462XpNiz7qPRnOThX4K69qV+9V/TxJUUv9OHvmM
V55Qdm2alA49kqxgx5rzy84ikDr7u/WpClk8wqkqpV3PUk2N/NSVdDwWEbTiVpbZ0hxYtQhN4FoU
tvCCiIK2BBwkPmae/yK0+Xx+ApZG6PT3D5EIR6U8zxKGEaLFdBtDiGuHWPQfL2kdIl9W6xFB/V6i
sp+0KOKt05S4hW6Kltcr6+ffPx/8/b87CF1icCDEtpcRWTa31dzDYsrMYlh7UF/qwBp/4yoJMj98
BwnxGArZqZxgo1jR8f9PWv+/y0nXmoCwN4gwHx30OXvrB9gnGvUKSs+Py2bA2iXqodFDokybctnC
kDInv2EiufbblwbH2iRyYTwYQkZNOrr0UPvVte/3KzX+aQL/cSZ0raqvcRw3n6BxBMF6QKMhx5G2
hf8UFvmdk/sXrf3YtXYIeN3I3AMRM4UcKIFsxjhBXka2F0auNfLJVOlx8rD7l6QAiTgJaGCuiqGk
ejfVThf9vmSCIxtbB8GkDHqfOUIsdOCgNMM6bdpWjpusGbycVvr/ngnwjv8OMdjc9GJMWJP6tXqu
O28HneXn3Mv253+/JcD6PwEQJdYsQB5liF2JDwjqfhc7ydFrx0dB4d9edFvRwSkyoHeaZL9dOO6C
T7zS78Jn2Ti7toxjpwKWct8b4h1JNeSHUTv8pS2CdiU5LXVhbW41az3l+n2dMpXxg9ezOuUNCdKB
BfHu/OgtdWElWG6cxs2atk5HU//oRH3jO0D76sysXP4vtW/lV6Wh7aQ0fjiKfnjsgYnO31kUyAdT
J3D8uuwjTp1/2IMgjZRlUMSpUyOj7wFMTLuieOGlXqmk/p2lIhteR0cXT+mglIIYDa+BjRSk+BSp
YQ3JcBrqf8RHbMU58/u2LbLTFJAyA/eAi2tdDG/lRLp9XTkhrMMaurKiTsP+r76shNv5pZphXVKn
qG7vSuayjWokKHselLEg9LN2mFwaMSvkk9BEOuhR8nvT4Okdg7O2s4EEr+hX6A5Ly8qK+XicMo7y
Gd9RhHrnVYQ+9BxmbQZCBJfNug220yHDXT2ktne5l8/ddel67r3v82CNsfHndvIfc2Er2YVQI57D
UGFZgeXQgE8q3ACqJNB+BFHFC8ZDMfOu3+H93a3SUmYxeFUwUupePdiwpbyGh1kTUec5ghY5Hos0
kIEwaCng7frGO9+bDhOfCrFVQTn/IA2lNyMvh2u4lo5g7Klpk8D6g8H8Azrt5lPhgar0JLPC6IfC
BSD2vuSFY3akcYr+jnREJlviZ93446KQtXVU3SyJcp+LCna/cKvd6Xoe4t895WY4sgmcr5VJtMzF
/tsc/tcpC5yGQpKWQqYi/uXXU/ATyiLqWmVZ8tz14xuZyq+Ky/tQGp3OxaiOoh2q5wpQ9r1qCncz
667beLUatzWhTwTytpsyqdbYbQvr2MZDBiYUcCwP4AuS4T1uTKrkdgrL5jhRt3y9bKStDFw4JRkN
PJHSoQy+9Jm7Qxg+VY6+LBIjK/fiTK8bJ5yqlJiew3mUXgkzvCVi7Qy5kB1tYCRUiZrc9HOFW5u2
9kGjgon1PtGApOxMIxxzHYG6Hl/1iVNeBhqJbLCkJ6DwTsegwuW2E8IXdKoPuWgOYQhswQCm2MrW
uJCLIysXF7jh9IgkkBznOYNkqoM87Otr3raHcOrXXn+XVpiVij03Z6qCSVka1oq9ALoPqd8in7/N
pees3EUvfIiNVgSWI1cwnslBBsb7x0EFswcUHggNrDGxv43H1SeqhTsN2AT+vdPnBe6VMritp27z
O4vfAOPeD4b85iXZzZJfVV68B0bpfpBrF3z/flqKbASjM3MPVyZtlZrWORZesYNW0MaFJ7gRcFX2
IH9fi8O86hy1MFs2qjEiWRWbOkp2EO6Jhquk7oNDFyeASsCJt3ZXVt5SL1bMBmg7ZFCR2c2d4rdz
x2BXoLr2scYJYKWuXKgAwtPfP5RkUHsTjGk8kkURnHlC5uVb5rhrlxpLrVsl08hwoUuUV6ShJvFB
Ms22ZZ3/Pp8wlxq34tINuVfXUZ3tvJFduxnZ0C5cGfilpq1gPCmq9mAXZTtjKChdODF4Ij3/q5fm
1KqINJQOWQ8V3F3F/BtZDMdEPMryst3aBjIC5+lGWDLZjpeTuAZ/EgYhzHnO6/Jw0a+3cYxZEEHT
ljjJblYQQ45b3m+I48LGyyl+ne9hKXXY6n1QCJZZAJmetG3lL5+JN/An7yH58CRncsic8GEei3ED
ltGvhq+t04XMaAv65WGUw0xcsbTWPkxwumy+9gSyY09yWPw0QbySgReylA1zdPSMJ65GMiiRkhtJ
6F02ZrcTmfYBIWCz81usOwP39suUPCEq/nd0z6UrVE+6ZIfbDmc6tCdmDbQwY7M7P1kLcWIr9RWA
EouatgmeusPbfAwOOhBfL2vaim5dzHPe5Ki46kGB6a9apPI6eD7f+NI8WPE9gsFhurzLdg2PvmRT
tHXGt7h/b3CXQlr/edRqy5o1uMzSIFkRb6Cm1Y8DZ7gbzWEuV2j1O5NtsoYLXEgoNugxARydRlWQ
7GLaGX8zeFDxdzrvtxrhYL45P14Ln2ADG1XYZm0kSAJOvNnM1ZPXrb3HLmA24Z309xKlofEgJJcX
qacdMt40VdmQb1E4AwYChIS8LnQA1LEDqXVIEZvZTZ6mQXZiH4E4PHwrzCRpOqBylitvIUufekoR
HzbE2REe1GuG03FSDvlVNbYNHDiimjvby8bS2tRbxgaYHxXRTiXGCa7jqtXzASrvYNGf72ChErdx
hHKolBkzrvaqg2BnlY2PLGvuq0z+CtzpoMQaxXQhadpQQpSMAeGkQT+8LFBjuXdVmbebXjnHhkYr
DztLnVhpgEcj7bMBnYxqqjZO4937hl1p470mXr+yay71YWUDWiioxyiQFUrfHNrWPPb5+BaFwS9c
9nw/PydLq8rKAV0V41aaZMN+9ItmEzsOFHdm6h4uat0GFOaxrlzqEIjVgEC86SqZ39cRGb6cb30h
wdiSfRRXgcQLxbAfXPhDsjAD6mxIPJju0DWa1sLw2IhCJievw9v5sM+gyvCZMwnFsdA10UrNdTp1
/OMGx8YSmqCYxKBGCEFLLFDVQz3fDe58FsN9kx7bPH4tojVy49KnWOENejoxJA76PUu85hC4bbvF
/fOafuJCbNvyfGTyiamrod+LLt/D/OmeEkDBk178Vh74dKX+eX7Ol/qxCnc1CQjaRbrfw/zqmYX5
YxMVNzUXD7TXLyfC0srGstSPFd5BpUKHCMzM5HkPEk/ceCJ+rien2kRtttNsDby0NCtWiDuGNyKr
CXSwwLXaJeAbbpHk1zThliLEim4DakzGRtnvI+5/ZzV9ghTH747nK1Xjwo+3cfNFUzRdx6naB0kR
bRyfgltgsm5/fqoXsp8Nm6+9CqjKDsezLlOq2GupNHRiVcOagw79Wh6o5P6aFP/CfNuQwWwkGfVK
fAoMJX7AXeAO95lvox/kuH2Ir/i8xsRY+qjT3z/s4rzIomEI0Y/T4LZLBNP9zGe1rYr4CN+89LKR
s0K9KpFYYuPLfcxnuRnKERuUFOMmHvzHvslWHkgXFpeNIEygRTE0QSD3sEsfD00R+xvmRPVtrr3p
sii0YYS6IWFo5CT3Hu4CNqAg/DC0vG3y4mEKx++e6NbU+5am3wp3UzTUdLhO3idJLTaVw6+byi3B
YsofoqH+3Ypx5QC/NP9WvLeRjoYozvieVWOx4TTIN6Xh7UaGIwzUZncldpYi0wp8eMLW0itDdDOI
YlvnlYd3mlKtVIqW391/l+I2jlB52mRK5rg5AWo4qvAaq8mhyrtpCwHj22kCq71y5teAzlegW98n
jIoDBFrlxhPBYQhm97L1YWMOM4KuFHDh+0IMv0MSM8jt8ZdceHccEoahuEx1ILIxh3hSwcOFTpID
dYJNMjo/unrNZXShBLD1/CrP97KKiOggQtVsKXxGN8kUZMesb9TNaHL1BZhwP62arDiczw4La8OG
HHo1sJgGKnsHk811sO09b+huQq9u45XEsNTB6e8fc1wfK5xVeHKIi3jf9WJTuxcWlH9I/R+ahtSe
GLSPpkffTw0bdknU7y4bFisFwLyGZUUkMCwnSbI4B/moESpaWakLydLGG0IeCDQR3dHdDD5A0Fa3
reSP8JtdicilIbfiHU6bKO6ahu6gH3KYA/+Btuzp/LgsZCwbBQgbeFHWqovwptCWb7Wo8S5oPAOE
sieuKQRFXi7r55SaP0wtcypO4ykLDw13+iNovbr95StwX455Y6bibkBlsXq4h43vv0tvG7cVaT9r
x1LAFryfp3beejWrfb7vAlCT+o2sAw+roBAgv20L6ScR3ZDKaFTpLqeZDyTZIOCq0dU8LJoD9/Ky
gh6ryHrv2NcsFO+ETIBm4hBdDtVGy3ySE1gZjHg3SQG/qvuxzyYvvJqh+yCA6gomXn+moOd0nzqv
lfNm9OGeBL0iF7qkpGxcwbejN4iZH7ThXpTvtBgnWNbRpEMhn7EOls5RXF6Tigxb4AH455Mf9Kau
jfwqO0N/w64ADO/ICCe6gUJ3A9t5HCXNJmlnr7uGHFlxzafQvdNtMoCKqtmMQ1WTNE6ftkFG2fsU
e9y5btuS5moTdZJdA34YplNL61S5hXzwe41ntIoBe2/iooJpRUOgWNtFujng9lTl23Ke8kPgGLph
lF3VRWLeChABXltPbuM5P8DV9qqLZXBawgnZ1mya512WkWYblm68iZW7rUO6J37CriB8NaZx2/sH
wFJ3FQ9+cqlvC3Bstl4035FJHIIOlINsnFI91qnwE7FzR+ltWRxte7fEW5yun4vQ30rx0+9vym4S
m27utxTiyfCAu4EyLFwRDoko0l7U17N+hrLNtvVKsEluGjj+wqdpLqoNUxC0nDrsDArS3dU7NXVa
+W6/Vb3a9P33HDm9kfgvMTxIar6H6mfvlT9h5/CdON9Bm7ozwr+fY77hVbvVk3sYaowVhMMUMEn8
fRx/4sQWzs+T/yK1vIae0kZKdsV8jBiXm1B/7hO+K0x/G49fpry4x5jfgTRyFczNd1n1wabpsTVL
zTYBM49gr4jNCTa/HQDYmOuOPQPnC4WvLOyOcwIi8uyM/b03DHQbk6y7L/wcpqhxSepNWNXyivKA
6B3WJjjMeYmqD5d8ctAJBr7nO21Eco+hdTcTdhV8A94lu47+INq/6tv5pSxVuJFTcN3I+jbTdBuV
5H6Ep7yr4zs/G7/KMf9cFuMvEgY1JLP5Dpy7CozWCbRWp3j1df5JDf1jYLDkhCCbGI9Q+7Yuvncm
+Oa1zitN6PfeJHd1xLadnm6UO+8Kx/88kRDaz43eum7h7iNRvMUQzAElelf5w33NKqyLZvzhTGW/
gfPanjKxy9RLE+eozw45h+7TGIDbrsnRZf2XKvFeCCM7ymW00R1/JgZCtsl8F/ivsJ0+wMthP5fB
betHeKihyedxqu8St37OYUmiy/m2juJ9wEe4bIid01S40L8iYXJwPO++LhoOhe3+vof8UNHLXV64
V51bHiFosWcqPk7enEKt5CYv2o0ovRuRDw8gCuW7jnV7VeRXMFLcsop9RbhtTJ09/B/OvrS7bRxN
96/0qe/sAYmNmDPdH0hJliwv8hI7yReeOHG4AgRXgPz191G6Z6biSpXvvae6+lRiS5RI4MW7PEue
L88ZGTbw0UvX8JNa1Kme/S6APzbwdOmC8xRhsADkzeC/K6VuLN7aOpeE5pa17X5cYZNY2y0wzKdp
CHaTsDc5llRpzRamP1sHo4pwUNWmn5rbvOz3U/MqxdeI1k+gSV2YMgY5B1lZzS+jbEhFz56jskDF
WCRUH6wqH6I4OhALt5scZQtMES4i1lcbcP2uIkp2NfyEkq7EM41711wNjhfJFMUvS1jt4rk90Qmc
PTvTF0hlo4kVv0TW3qxnLw0/X+ahuVpUuethUJBoYtw5YjzCiOtk3LrPs+hBe4A1igU0PrA7kS5H
Kt8yIk84jaAJ4zhNWgpnbDGRbC8LOIkqAa6GHTTMCJoVi2LazKhNN17MZZKP0JebAsY+rXVmHmAZ
p2xiRr9m22mKzONUYZ6TAEojTyMMpR8q71WcSGemBxOWy6YrWjz+um/SsQTNesm+8aXvUwO5EZHi
d6f2YdZLcGLhBN3ksmuBn66CEPtakwHs+CKu5UXJaPHMNOxEUliYtzAtKBrZJYLj5jwpB6/TBKQE
6IiXFZMajHqbjUlMx+mRzbN50iqHxm3IEFI3K+TU2mQuLPye4V/cwJqiX8djjyb/KYM0Lt0uGfBE
l7wVzZcYQ+ePsUQXq+17esPYGFxHvmVp5hqkKHPnc/hy+6kPtjpUAMzwNawvdMDHLzQAllcurPwE
Gd8oTwG3bT+2ppjOrH+WFvNqrjJXxumitTkUEd5xE/mGmANtuolvdAaF04OollldWZ2F9asI+DDd
h5VmDz5XAGBETdDQZLSB/TL4wn/Jssg8xfVIECYsO3jMJa8h6Lf4rcWp/7o0dg433WDVNThtH2ut
guMoYQK4HYeOY4vNgZo2zRCDgQksFr1kYct32TiZflc1o0Isn6KnMoqrT2tWtNg2DQ7Mh3EY2sMo
w/KhXzn5mucQoIDjU+Hp1axV9z3XAyVbWEJNn8AE86+lrvpN5vJ6szaGHvpAsJu69NE3Gs3M4jnS
dp/DfvymxFP8XAOvA9m4sb+Z4SP6NSNuZKfVNOpiwMF00kx099DsMA+L7ro9m1SPPchEbNKxFeih
Zb4n+6z18WEt8jCZmY6fS7wVdqnskTewYf0wANdQXcaRkIeu6soNfHE+9yEbzLb2tBT3rerLT2eL
tSiBvzv/OgbRtBsmNUSHcYCfw+0EpWG/aWYcxN3CWuwvpgwOpoU1t8K3wzaAi9ld4bj7qOPQf2AD
kY/tGOpLdNj5rjTGXdixKHdQ4I72isvlBgFz/iLmoB9gReGqTT2O8Z7l+EzLAvza2RA5VSoO7vgC
SsAiYHefSNxFxI8gWFIcc/OH3oem2rTVwmeMWqSiV2sxa57KldXfHQn1iVfDAm30uTga5+RHSXOd
BkURpoBZ0tTx0OAqHU4wVFhFDLfQmkIt65WvUGsuUsiRSyhxuK7r+5syZqFPV9Mj9C6+ofYeKiE+
SMGe614mP8eEJsgd44+9Uuy5KTNSXHcwK85B0IW324uBLnW5gQliKNOY5OF8qH0Z8a03SHCyxK8w
Ftl7cJuX7QqWVpCss7cnDvzvkIRe+mFJBYdS2A4y6ZhmFjXJ80TawmXfGyxUFySkWZsuh+6knOZp
u2iLlt+hYW6c+q2NoMaiGwf0kSoQIE4lJMd0Wota7QR0eNJWeKf7FEZ3wTCnnQ2KKWEMZt9IeA29
L2Eg/7mh+QOHSlA65l2QoaDrsgf4Ws1zwmkmEPuc1I/eR7lBAhjneXfIMyB0V1FwJDBZUIZbyZcx
SAlS7OZIDe3tZkIUvDd9npVXrqp5qvzq+51evF1SWAyT4AsSnmm5JjpX0YWKuYyqFAwRw65i6dT0
Ok1wTXxwdQDykQuHUV2ayIU9A3QHEsprOkdalceymWp51zKY9raJbcdpuHJztFwjxsTLLiqrsNm6
UgfqspscDzZwl6Tk3nWFg5IZbvYni1ZdjBwxmgms1kb6AcYB1ZzmNXXonje6+pL7M1jQyShWF0x3
pk1KaGatCTGReSY1UouNLzJ4S+vGr3wzMCSMmiCRBzzTlOpGQbNu2ZjM8vW66uG3dZor5qctW2CK
vY2xGD3uuc/9ttbxIjeFo329Nxk0fjdLa8pXULCmam91WHXPeDYLtGPgJzmltCzIlGbY8HNKOgch
tZwMSLBCQAOBo4XxZI0Z4iyyHei+ckhBXW7pkUVj3OwNSFfTBvZsK7uBt6N8aQaD4GOXqmi3xopA
J7MFDX3n3Dxz4EXqevzSRQOxJMkdDRXMcrhovpZ9B2UjuKnoxTyAkd0u1+CMDXHaRW3A4AxYhOpQ
gqndP9YrTNHTs/aoeZlC0/WHvI7WG9CNcnSuWFY/kri0xb2yoH2ciDMrjN2yyfORbQas3vAy7/qK
fqsB7imOlejocmGFnoM9od4tHypGWfQJEGWmvoWuzm7Cdg4ugTFav6omhJiAA3U4JywDaAom3e4S
Nn7zuoemKP3YoEGGETasvsSdkb5Zb/LSdtO+zIAcOkWErOqpypch5GevUBmlrQxrL5KKqKFOlBbD
fBnCcrFFFLcChSSmSUzdmLZENEkDu5AY2TqWFNLbFrjeVUIl4KpqlzV6KDzphxT8E7ZuDQ7PGBsJ
V52PZT2obIMjMitSML8g6F0F2oaX5KyUs7dVZZenolCVTXMDBYMqqZfeyoumsswehkYP42aeRIwE
sYmpLFaYxsAj9itHlPooY4/ogOIBKMWIdsIfATKVUCkcmzXYLqVmjzkk9yka4wuQIRkikESpmxOf
5rjB0xPUPznOKbQ8mhJIn3rF7NVBbsU9LvAK7zNU7qP0JglX6wC/dSIr1zqp8EbYQG6aKX+Cq2GP
Chd2znV9X5FpCOHta89hbQq6kUw7rqJs/EKCMap8MjrW1Ufnh7xoEg9rYLWHJAL6Wh7SQfkNR8xs
7lU+OXHtGPXD3dBgXR/mcXXqYtKQGt50LsqWKwpr0RNURvPhsbU2Q5N5wdCSQjMDB/DXomRaHNe5
jckNWgJ9tjMsiLrLLp9YE6OMakZXJc7TGKu7zMvmNqTgcB88AHn9devEWIIBDc9LZLJqSTrXq/AQ
UjWMt3zoAvMlKn3cXImGDug6mEI3xTfr+r69mjAxb4DcXvL1KQvCarxras2LG5DCKnqAtIporqc+
ggfytp5II8AzCGj2usLDxaPe6OfpZYY5c4n0IA5ZdVlU43JeJppGeQIw+Uy2g4UMRjKPi4keTKDi
Sxpp2h0wIJyja2JLWCunfRjUOH0BZXebTkuIVMH9wr2iZNSIiDCJHG2iwWGmiKtl1HytI926O2Zj
uHLmcdmEDxytafIdW6aIDjxgqM/GHpHhJY8BGa8SWbd1+TIDOxvgcKNd7V06dJL1hzCYyfoCXeJi
PGS2GKNbs7ohvIDHrT/JdjSHAR3m+Qrpmyg+07kV2TPpOR2fiV+AXoVHeDDhpjuar+h12NVCSjQp
RLj2JOmMCfRtLMfVfwvgTkiBRwgNyKybTJmSN6l0+SSOZWai5aXupc0vRxqDPIDmG1RRkxzPqt6Z
pszjVz5OWfiI6ibzuxlp0HwiYRAHj2SI4uyy003VX6uS1+tGzgUxdw148sjvAeeCr0cyCNAB4utq
nSRxCSQ7m3XTOrJ6nsaDAl/Ah1lADmM2EN1gMEViOKzHOGFnVLoweEM+SNGyYvucO2H2HuBSthFF
EdQbQ2KbvTTCOtSg1BPdoYbsikglsHnwFkA5MYoaSKDKhkcelmy+DQ2B7vdqi1g9ehtBTioO62J8
DGgbY9lJEgCLVoqigvAspysaWrUc1qNt2jbw6LrwvsEYJa8r/AJnQ389lj0+yxn8V+fXHdx27SOS
hii3CavkoC6hg1aNmE6bcyTIe/SpRAojREG3Pckim8KLYqqfqxqzcX1lpqxfVEJiLLwni41Gn/qq
XyiaLQRnAk1lQ1vyDI2kpaGbfJQcnSMp5gbsCEIsGk7B3Ov5ovbYDZ846d28i2TdhClO2cFfBm0+
VluOLv+VQirjxoSGRs+XcePisk210JinOaCQxg2Nw3DaB8Oy8iNGb5J/IFTZiSRTk4XzPWRrq1Gn
boByyBULurMvHiaMYnmuHbIgl+qsqTChowtMzS9wcuPAMSMGALddJDJ6XdBcuVMID/cKQA0+FA2A
DhQBdUhmY+t8p6oC0R38n3z8nOlmGKsd16asTJJBmgZFaNxqw9ukKarFwIt9EHWciJG5jqRsEMEQ
JnpFOxc1ez2F8jlbNY0vcbprcgPfnGHc6ZZPNZ5JBIzVg6RERi9TMCGBTNjSE/NNzUVcmbSqUMtm
Cdce8hipgdQt/9IDmMFcktGAokeFj8HqIgGhbmoOciVF+Q1eqmdEfDHGnJukGZAHYPpKK7PuinDl
4Q4mtGV154JYNTCWE70iKR3mZXxC+btON2DY0HATKs/VIQQB138vQeXSt1GlWgHllHpg/qOxQWb7
HfZusx4pGrMjcsKY999FBk4kJOtG7NN9YaQLr9sqiMmTbwMln2peqwNrJwPjOe3kpwKV+Pyl7k0p
N5VvOcg1vl8rZNMyQ+s0m+Ya7mv95NFwwAp+Fg7qxE+xw1b9GFtARptNgA7wCPcN1czuDljOun1a
Z0jFJiP4BzpVGW2imwXdXdIiy4Pc9S6ufJnf5xoN1ePopdAHr0nRoX8rNCoZFuk8+iBcvliWqHrJ
GE/80DROISWxdXbRR9TG4PxUwxSm62zxCDZgOPrgaA2vunSZ7flwCMuooB+4iNumvACfKGN5MvOy
6Ta+0rU48H4s6LYrVuX6TYeGt84TCsI5VNCrKAfG1rbtsFuIFGZnUMt+hfhkcImQUGVfja6LYrt2
S+bjxMjeNE9KyFAflrbLrto8QtWFH9330YIxJSobdJfvlqZpkh7+9QkoxPmEbiLRfbTtc9RIl531
MHpGUyPCiHacRjfcRRSdxOK4WEVLWE/iAWaXQ6z6SqawIZLDDt4bvngpcXkCFfpomrJ7V8AgEcNk
V3WXICjZZQ/1RfqBGhBMrxlvm/zz1BGrn3oaV+vOK1JPm1wxSQ4kQnMVZrxFWN6UQ99BdJtUbXHd
yzCLbkEpC8GLJS2CHpyb1gr8iaSeCpbTLZYvjw4+i4j4yEkF49RckGW6ITXzwcc2HOeuTL1Ec/O7
C22zwI9nblhxId3Mi4/ezd16VRdtPW5Cb4HESLQop3JI87J27BLbwoltBwJrk86t9DhY2ywsNx18
RthnH7V6Sl3bw60CQRn0+KRAEC8e57WLp6cMCjfxazsWrsbbIlsgLwG1pl1S1aL6WtAdhs82kBFn
BLeqfB9cgzUzoAls+9bqj/Ha0uI2w4RefZCm9VkJLweO8cPGuxHxcw85o0lftE0Bm6nF5qu7qyiJ
1B14YWu7xyBJyk9xoXJdbgPR1dnRrYFoi2295E7P2wB6+OJqdOBSxDsEm2XtU8Ib3R+qCpy6ZIEd
4sMScxgyJMaJSX4IqnlwuzwDL+7OxZOpP0UQuFJpVhZNfdvBsTb+gH5ljmXE3RojF81QW/k7UY1B
/2AHSs13bgb4nfgwb0gKiL8eqgRpU2a+rQChiSuzyir63jfrBJIygfXNE6v91F4tkdPhh3kWNblc
7ejHvW2BpcT6tqyzR1ScUBinDZnyp2jNzLA1GYHz54SWR3RiKAZbmaC/QuURNN7F7hyFcuSuaGFr
1SXBHBtzwHRHIFfgM0ZSMmFNVpeHahjF8nWeVSmGpJWDDx+DIW+nfcGcBNwAtb3AUjZFnu0XZmSF
sy2ArtoHyLoogx43Z/VlW1A/o/+EnfVBxaTRNg2UILk5YGChM/SvFzVeZiWVNKErBz2xyNB2vuOk
tcjuu1hnFB0FHskSXsOsrky0HYDzHPhNMxGn3PWicgz4dkMBbUC247Js/HOgF5AckyIcaTvtkF3N
OJDbVYT156IYmgoz8Tmn9XW1ZHl+u+hwcAua2lCSgClWjYRWYhzVqkVsVb/mDYYqSBmA5kHjtrVo
sBe2Ag8eudQU3zZKVU4eMLKzrUhXWsl+2OSzmsiSoLEXT9XWSTbFj2BOao1jtmdT/WQDTE1OSA76
7q7qqyx+DUeh5gdel5R/KEJuyKNdpjq8j8kYBR5ykxD/eIGeYuY9GIcaBxwMTLHL6IZwMcZHZ2ef
Yz/XsbgK2Vp2d8RO0OppEKzctmmGpkPxSEhG0trYaTguZbxU1zJCq/su49b552WyRYVe08DQTpt0
jO7VMIJppDmR8+PaAOiZnsEY/Koo2Eq+xeEZe7YvgPuVaCZmS48GchNgphRHk913tORsF8EEzL2o
wbFqNxqVsWOX1TMazJYO3M0HtMVzVe4XQXiWjFCZD1ELoAHWp70dcp/2zQIqBBYHZleXaPKy6XqB
wL/Jbw1gY/UVpOin+KnrQ0iDMa+XdttN4+i20EMyZmvqhVyh90ruK8SKJlE9hkybMgz8Zx2MKF29
QzmJulhEr1mw5g8U3T2YESwafSlV3gc50zNKiihymKOZkCYR5pTmmJd8xpRMdQv0qSZWXzis8w5z
FoCRL5Ha0ea4RHE9XCIIU8RGkUXjRiwOg0wf2QAVXpNzvqnP2d6pjxBzbhTqWHWympTZjIQK8q75
7cpz2esraJCIBTYFliwrSWFmIIIPkcv9i22wzkRajDiGbgJO4iaNkQa0G8xiXJYEsrTwoTivUwRx
SPpfxW2x0nPwiZFiTxVBu1tAKDUlCt8RpiFGfJsblZM75O6s2DUYHj2rBqS62xytrnbHMeZwG3SK
DeaK/WJYAl36KIJeYxah3Zy0QP5bdAp4GSJrb7yTnxUv6vUDGiIoZoYFgE62KDc/5iG1Z5ee9qRy
hc/Ehkq6m2qVJt5TYHLLG0ywZZ3OBh/nYqVDNlzUlez4VS3wfRLqkOTdFyYMliTT60D2GOpa2CSV
g5FJ3jj30QYsa67rLguf+0YK1G/VEHRJFWVTdBu2I2muur5g5tQSKqsLMNB6tH01+qI3mSpolvZD
2dpvNdSPURl5iAjs266swaToumC5Rl/LNhdyzLk4BR6pRso76TBFoShB7ablUIVOAaDT4G9mNEQQ
rrl4YFaST2gn6goZnhVZ0jiky5spAKQvmeua4IidV1WloMgvDyxuuzZdJV3rNBuQHyULVik5LCrj
z2jTQ1yiYAFyeKTfYbDjtUByRrpw/mjkgPywsBhsyEQMS4GTeNAVjy6m1rfuoYYiTJ6UTQNpStah
2NoVIL3IO27iIriANiT2a+krOCavJS1f1tV7u0WZlpGEgyhF9qYZ7foVYavKUsHwjbfI7NR8hEBY
GG3zGgaA11k74O+DpdOfxDIO9Tbj2DcN0WjDAuJAMHaVQYC5aDHA95kgf1RbHBtebiB/OyGt7kZ2
jadWF6nGyfyNNSEUdzGnhHd6JXgdpdCkW0yK8JYBVqWR16dRJPvqclF8kt+966LjJAqJc8WUaAEA
9rGIu3hGNNx0zEXFJkZ/YT5yL3y+GVokvtt2KdmRQW0eXbO6XadrqFHDKWSiRLTowUd1F6eNWbXD
B0ZJepBhI3wikZ4Pjzh4ompT9KJht7bHzCNtFFCuJNF4AUFzfqCP69AzmepIu3zP24C8xE07fMJZ
QMMdazAXTiFIONVbOub2OHlgDDbtGPgmRS9C3WJYp4PEhWv1OlnZ6qQuLCa9K8am32A14vRGigFS
YemItJOAu49U4qJQEtqg7TwQjOwC2ZF7qkE3Am6Fd5jvhz2BEVjjoC5xNUViIUAZIfxt2ZrNzYaO
Y8g2fdePn8ciq6sdpYiKF1IE0bfCwxwG42c3iOpiGlFbphATUM2xhxYzGMUOMKVNnk9BtNXOrSjQ
UOodwZSd20OYB8tLbxjSgGXpKkyoMWYtbhHjm/yyDQscbS6MtNwEFEOmRMS+GbFepPG3gSuhVKaD
GjM5eJnN16qHQKDe9EXVr58LWYOHD3WCV5F7wAGSDqBcnYYAY45fJjT/4rOGDSxBPNwdgPWeZkzH
IDee949zrYi4zOq1Rf9n1UHaV4Oc0XWPqXgAjhs9tRYewwbGMV28Wv8p8DiXkgA55LAkuSiH7Mrb
obNPvgPWO07Q6FduG2qO0jLpY7GWAYpmtFeqhOMwHtcEDeNBmwS4lQkYa0emtlNb45koPg18WoCp
bMM2LDtIPiA8r5s+x3Atg62MnINw09Oinpd3EHI/kNe/oCuQN7higTxOt2ZotuMu3wPwuVe76Ils
I5GybXSBnC9hCbC6F/VmTrNjdIz3KPi27KtNscKhGfcO2O1PsHRvBat4Q2c/DPgYWf6RxLgBxXHG
COqvYWh/hm19ax/aQqpdZaWUuxD7bCswK4W7TVtiPAlfrqQIxPCMMW14iMNu2iJrQFFiAEN3UFtp
E4lJ+n6sAYSFMNv7n+kM4/vVjX+DTYTEKcz/FoBEURVHw64ZY1acWhwQqGgjpPCJU93K91A1hAzc
POZyStHyLVSKJln7ngX8nwEB30CXc7+OmI33ctciGjebshD+WmbAKeA8ZnsMRUV8+Otn8GcP+A2a
se+GZWCUit2aF518gAJMpTehRht3X5dt796hcP0aNCneqguiCdkp7SK+E3EebUZIZW270pb/X19C
vHUptT2fB4ip8N0sNTq64VPc5TqRdnmHD/jrmyTeKguOHSQlbJ6B2gpvpATgrkOmqhtoJb0n/PBn
t+e8Dn4HyByBC8aUTvBdzLot4MGABQBx/842+7M3fxNKMj+XUIErgapCIzWJ+zlLENLndyLEn737
+e9/99Gj2lKMnHFvolWLRI4K/rNr+w5Q9ddcAaHoz28u+lA7EEKwbAqIoX0bTHk+68UC9aAQ6QJQ
fBP4BHuwA7m9+esN8Wff583+L+LcSWhH8R1ctPkz6/rhpgrFe366P9DTfwwv4q3AmqwWKuYlZ7up
yjq5HUin2hQi6Lz+JrTBQZt1cT4mtbJDdBsU5Vp9CoeVZFCCqWh+LFhl80eGj1VuWNG6IP/XY/yP
r/4/89f29K+PMPzzv/Dnr61d+jIvxjd//Odjq/G//zq/5n9+5+dX/PPitb35ol+Ht7/002vwvv++
7ubL+OWnP2zNWI7L3fTaL/evw9SMP94fn/D8m/+3P/zb6493eVzs6z9++4qm7Xh+txxT8t/+/aPD
t3/8Fp5Vqv/j9+//7x+ev8A/frv8Yr/88fdfvwwjXsrp31XMMA797W/u9cffRNHfFcIhFBTgo0nx
w9/+Zlqk0//4jfG/QweWR4qgB0L/9aKhnc4/itjfCeMxACyCkRCvjn7778/z0xP53yf0NzPpE5Bk
44BXn6P//64daNwIFkoZYibAGTA/b+USG5RBMepUhvxVbqCngSrta66nDeXlXpQy4fyKd0fLPuH/
y+pxHD/gP+bxc6uPNp4TXzxFAAnExidQgPndvfv3Z/39Z/v5wPrx0QCb5JAwj1UYybcaSTUU8OZy
VvHjMn6u9JKlndmxda9Hojd/faWfY/F/X0lFoYwFD8O3lPfYaGh95bhSgaeSYoSxr2PoUTHQLP76
Qj/4aG9uN4MQDXpOcchF+FZiCFOpPBjsgnJhjJAD9mjBbIIwDvYccN41HaNwzROrnLmKigLjwJrR
U97GEjrTLtoSX0RbNK3GIx0rGMrnK4CDLCDfDUeCu8sdW9MOdJ4Lr9Z66+oCLVlMKROIXyMFwsRo
A1we2nd5M2LeaTMXvcMo/JkNc76RHK7JWOoAUXKsqje5Br5Sx/0cBY8eY4UEK2Upqr0w18Nwxf31
ONB3rvdmicTYNcBywrBcChGpiL8hHzhpg7Oxa3g3e3aNKXeXGLQi0DhLSGveIVL8fG78WCQcqA4e
MTw/jq/38/mRo1RqipzQx97qfezjo5mbe2tCfL9EAMv31yuFns+GNyuFY06KO4kbGVH15qTtKNHA
9vf0UbEemMaVl0fT5uW2bmZ1yceuuka7rzpgfAcGGob1Ml3BRbuux3q1yRxG4mpxhly23Rw8x7MM
bnNoSb5gl5WpVRNQTmsxHeIhHg/gFI1H4EvYRdQZlIctyhFgXyAiELgAvkS+OIOFubvvgER8rFEa
ASfSolAIp/cksd5sxPPzjOU5uDESxYK93R5WIgPAnGY99aR5gFPGIYz6z7Jo31GF+/k8lj8uE8cA
gnAi8M9bCU/nukV0YZ/fheusd+EYkC2t4GX414/wBznod4/wx2UUoSFhCkwT/PvzivHoU4BsIvM7
worwou3Gb7B6XbYaMicnMwBoSqCvlwJu8BXQjGm/lvUMbjd/17jnjfTNv76vCkXM0KLlIXvLt1Mr
WrqFj4q7igMxllhYa1iMXorEKLXVHvZ1HLPxupDoV5rMXSl0Kt5J1t/ocfzxM7y5Gbni2RgaOKB4
jBA/NDPpjqIR38I5g+qsxvg3KKrmqh19YNJpHcYTXXN46QFGcdkvGPP99bP5ReDAofI/d+THsfi7
TDNvgG5G3mPvgMK9xhlHipcG3Ywm8+9c6NffmxIsNkQiFr9d0qHkHohZWt1L1dtkHMJrYS4LNLUu
sDOD5ISOXgued9Y9i8rzJEffCfD04j2l5fPt/cNapD+2lYLAJHsTmZcMUkGVrtRJD1DPQi1GjTx2
gQ9TWOg8FR4kgGDMblTevbMLfrXXsJ0VIcg0EKjfhM1SVFMGJH986kE0TRRtr+fwvf385tj510YD
pQy04hCKy2+PHet56YpuIXcUBARdoV2OaTcHIiIHCA5B5Zw5/PX6+fW3+t8rnqP379bPukTgN6PF
fcI441l5fT+L6L1Wxq+Cofrdtzr//HfXQINAo3lemtOw6HRebn0FZsx7VeIvNwIPIxJznG0kflMV
xdGCsdtAyF0m88uJww8C83VQGMhLCezfX9+0X3yhc8gNaRxhH2DG/fMXGqdJdW4cyJ1HNzQSwVas
5inza/POdf6w1hlByEUzW0AUmkD85ufrlF0wlGO5TKeeOYJ5xSKOjemmJKgxzQX+bSfm6A7LJQcQ
o3vPtfaPUR9XR5MvxjxRUIUP8vPVHQ3CBmJC6oQBCwgLTh9jjCaDOkQPdTysgboLlf0C+t8jqMl3
VHfvrZs/7AaOgkFKTpA6I1f5w9eHMfLIbGfugng6deX6CRC2TYnpL8hjnGwrsjxiGP2eI8cfAx0u
i+NFEIUDBjXLm5XUID2qOOtx2YamkDHsz2yaU+3MFvDyFNMZEEL5TSjKa4WuMoBgXxoI4v0/rrDz
Z0BuBk398xpjb7bM0rcT8EBdezcZuyYBXcdE/h/SzmNHbiRt1zd0CNCbLcl0ZZmlUpWkDSFL7z2v
/n+olZJFZKLnLLrRMwIUGcEwn3mNnBwDIqj/PJAqqYQQosU/orwaiB5mOcBfE85mldKEi6iDUE2E
CF4Lt56qD6dGU9lFjEWup8NhXA01kCi0Sl363qyrB03Q7/PUPze0A26cmu1xWDYiTlEmv7zctwiC
yGJOd+IMPzJ3BjGSj202Q3wgWttdX70Pt+cyJd0ku1VJgBEquhwqbYxCLSwr83Kr+BJJ1ZOstTeE
GlbRugmOWFoyLUtSdR102GoIPQX9VMal7FF6PVZ6ehKjEt6HeEqy4DEspsP1GX0MsZbxVHjKlmLy
Aumrr6SbSmYkQg/LJIofpcbY13PkNB0MjFp6LrsMUqikn5XKcuXhv9kDE1qtxl7u+H8eiqrNcglY
i+gN3RS6Sodgm04e5gYKWJ8b8/y4SzSZvI5bxVJ1dsTqbu1ns5IEcAxeG/vNfaXItH8D1frpS0H1
Dhm6zuxWCTV3aKFBGyCr3CGKgyeBZHQ3yrOOnrYRP1CIEF+7oFVfr/+8rV9HKUXEz4O7CHDBaiWC
BbE59MkZLF+Lo1Uy2iTa5n6QslteXBsbjPKMKFI6kSWFfy6HsuKg0SYsULw6EquH3heSo2QsXSPQ
l+39HFcgJ8Gdqz+uz/Dj0eHM4N6JOZDMLNevS2b4GQzAufbCCPyTHuqJE4mt9n59lA9RgaaB/pDY
V1REKL8sk/93RyWAHTtJFL3KQGK10ppjkAdO4k+nWgMqe32wjZXUVIM6vk61Hb/E1YMpDJo4hfgW
eo2W/1Rz9VczcVZ1oCGwWippJwFsuRG+fYgQmN8/QyqrToWVGJAV86g4C4DY3FkcH6HJ/G7k9FAM
0Xvd9kczbna9Ed4o+m+Nq2myZpqk9BBLVpuGojSIPHh2Xq1XT1IKFSJMx8eFwe5Eeg4Ethe+VrQ/
bdO4Jam5ObSus1NFydTNdc5bzQ1cR9DV56wsfllATomkd/D9D4UyukVtflH68qsWTNONr7txJLER
4WbkTlQtNtTlVsrBg5nQI4qzPrQPBbxPM4JaHY9v1zfRRvix5POKBItI1TRjXZ4BHqsimFyI3txX
91C98WD8SXnIGf32uWo+gYKy0/GlzQWc+gCVA+y8/gM2jgxXvyEBEJa5ItdXj4gTScaDk5zTIgjB
cMuPUPlegqLdI6dw43HbWFNSKtE0yOdFjZLb5ZpqQxOH5hDL54Q7GnOk8aGqIAB1U/nr+qQ+hpKa
xS7lxmHnEE6u7lMqMDXovEA+h2K4U1VIhtlQfwNEkQDD7SInr8VvWjd/uT7qXx/Oi2RVW4ZdnlFd
kpbVvJyfDhYj13TYOOJd3Gdvfij5LjGWaOvh+LWsoq/IhvZ2h9qxY7bafg6NH9lskST5vgckAm2m
0PhWJPMfFSdDd5DrwKV0uQOGc1Ay4L9dvKhA9C9VpT2F0fhkTIjeXZ/D1nZQ2ZHUf9iLMKUupwBC
JRFNiq3nUDIfUmV+y0GyDeFCcRR+XB/q48leYm6oDpJoKDzMq1AHeE+e+BjSvIyzN/rJToOFPR2r
8L2znpviMWiMG7fYxwtbl5YH1hIlDhpx3OXcCIn7LoR8cS6S6b5PUHJMlFAFOdmocNWbadfnxY0O
2scdz06g2EvVnMjDMFfLKdHE7+NO0L0gK36OmeCWzTzYYWCdrq/lX92my62nE8dpbD4uE1VbfzcT
wmw5D3JzFpClfhGa+g5u2NuIpLIoZLuphA5VhPWnFpC40CcPwGQUG//2namnO/yFY0eu+4fOim+U
zza+MVcbG0leCCPaOjivw7TpTSETvMQqgIrCYxN2bRoXEL+z4gQ3pEfTK9XeOU3zsReT+XBjXS4h
DEuMydNBgYCXg16RtV6XNLcGCY6q73UxL3KR82ilP3N96myfklE65+Iua41DohgH0vz/Wq9lcJ0g
y5TxSIYjs9rhWlZ0kdJYppdXwA1nwFpOY9X1jaDg45G9HGUJvf4JeiBVa4AEleFsNcVzaNXOmBRH
sdeRcLHc68u5NRSAaJVIWqQotj6ydQ+PEnhEdFbE6CUr/a9xCHlU1x/0+FZLZuNhpAxhQLuh+McH
XD/AqZEALZK65NxMZmXT/fojihMlMSG4m4wGr4vyJKlVihqFvJfH8hiM0ee4vdX52pgxcmvsXNOi
yvTheezRSErHzg/OY9yfRaV/UjLtlyD1dhPFx+uLu4IA/d2rBHdL5YyqO9C91f0k6YVpVuQi3mTk
RzXOdgOWOYb5moVf6j61U9CiWQ/S/Ptc7UNtIoAOgFTeKv9vHFnq7SpnhTCd+uf6VyhlopnDOHlt
3cjIVQjJozoP3MdRFHpNIekuSP/2DmdfZDHC6Vax7ePTravm0nCmhcrrsK67UgeR0auRZm9Ww8iN
w/Y4S9PJMvXf0DbvmnrRy7mF29ga00Jem+tTlGlSr6aMSYBh0J3tvLDFYcoUJax2ZMdQDFCZ6rNR
pS8zHuU3XtrNQXVlqa7TmGO6l8c2h9WamDwdni6GwQ7kiObIszWf5ggFW12q9YPcKBZpWRDurm+0
jUeJPILWtGTxoWnxXI6MY5pv1WadniM4xW4i+b7bKRBac5QHbgy1cXyWoFbh+l9Wd91FSIB6d1CQ
ZK/Uwu+dhnrSHDbvjSoOO3wOb0HFNiaGgIVOAY1/Lent5cSUDLkRVWktT4RQczCBWtuCmKf3C2z5
dH0Nt64nyjPqErjTf6ccdDlWbQlNmOeK4o2IkCB40xz6FAOUqLibZ+11qIKf4tz8qKvRSzV+gTx8
wsBYubGHNiIak2qBCdoCgTJ1nVXz7CRdVmmzZ6VmayIAJprI2fThQ94U2pNCCc5N4YA4N+a+xLGX
wQbxO6gLUiOoR6hVXM5dn2exG82x55hkzScgiv5DJWPrjjqF8txA0N3NaZm9dlmPsFVML6NPkCtr
J0wtb/ySzQXggVfZXdTj1pi6LFE7KPJR52n99JTl/t5KBQdJnF0XBKjQLiI5AlqgqoouWPRgBPED
egFQ4+uD1vdPyYRWWISeTuzH79d/2cd6hw4mY/lVxJuyvI47Zq0VkkHQJK9S4N91EcTHUlNu1T4/
Fu0JY3XqxYYMr47y0eoSUbFozeKxnT0VTQ7UdrrwC7w381GYBXAnVdA4U6q2r6hOTK5q9uUO9QXt
U6RnxY09sXGbkURaNPyZNjf36jhExmSKBny/s1VC4EqrP5JVwefCjtoum+ihMbtDoE0v/3mRGUpT
/ybPH0v3sR9JJrxrxVPkVLlHoEV5lGpTvpE2bC0yDzIvIo0ZLpf1k1TBU0cLSGg91BVB/zYnQf9c
U3uJu++tuK9b4a4UDYf31EFA58YJ37hACQXoyxiEIJRolyvvn+BOEqsireZU9DAj/YFm90tpxj98
fTz0Xfv7+mpuDkX6KtKFoO+7vtEMqyzyIexUL5u1ZyVujlncFryAxTGOi/9hvyBzQ2mF9493fl1K
n3tq9oFQxy/Mr/W6Lg4O0PnELzM2jID5B+OTArzpkKr0fG8s6VacxS5VaOuC+CFtWqXpAt+5Q3JQ
9SZUqp8q7D5/yMWE4SPx+iEuatWBURQ9zp2keY0sIWU4VfOhzaJ0J0TEXsgvjM+x79c3ouuNy8yy
eCS5WlkZaR3/5ZOAEngzKJ5qBdArlBGPRL20ZdX4vihT2vIc3EhQNkfUCfQ4twR96wfTCIe5Nedp
9vRIvmtT9bGsw/egkN7RrXvBcSS+sfRbW8ziHHFWaQhhAHy5mwda7XPdF7IXIa5IR+NUzskPsS8P
MDc+X9/Nm1OzluuI4F2lbHk51NLPTTDh7jwrmlqHJ6IjVbD6n1Kqznsla99EpEu962MuP//yXaT+
D9KK6jO+dKDJLscU/MgyC32Iz50/frbE+tmE8ypm1v76MMtfsxqGEJlI1TS5jz7k+lbX4reuNzVk
8tCJEDZFiDpFIVNvqaN8ivO3XrqxTz7e7kiV/TPi8uf/3EJIaA5hJjNimfdoi852mwz2WEf2gEmI
kjphdeNm31jJiwFXKzmUjZiPaaq/KFXzEnaW+mmhw7md3/43u9Ql6TKIhSl3ASUg71g3wEBUQWeS
kvKs1pq6q6Gx7GBOizeO9l/fvdU30+hpc4eDZCLJW905eQmXdjCD6gw9M7kfG/1rOM6ZiwkSsoah
Hh2lEtzklAupG6PugrCFFUzHdJCnz0MUUpAFKbcXmiG5b6WxPmFfODtCPiKxRHhpx2VXvAwc8O96
MXRfKkmMH8026l8yabCcAZEfSoslUDuzbR3k20THj2EqJjiZcNelyr5CdWdfCWUAlywKj8NU9Ke5
wwxBzwsLKYIMXf+h+qU0ZYcWSZu8WZg9/w5DkHR9JfrPYt9Hh0QXjc8IK0PghOi1KzLN2GW5YT6a
01ggT4ZaXS1LXGh5pT4FWq3heyzJX8whiY4pCioI7sDiO2OS2Toqal13YR1U95moTJ/yroS8JmpI
fw5R5yImc6u18vFqot5JFYGKMcmKun7k56yIuhRa9TnqScfqDjwrgh1eOpTfESu4ES2tUZJ/dx3P
uQaGmjq4uA6X0FIuhxxi5jmcinany03ltJMfuXiw/LbSTj8Yfaa7STbWx5hy5gGVIfFZbqv2YIa6
eq83WomtEWXEuasST58C4zQarfy98mN5+YSy05SR8Yykh3lKJ7QIR7MJnzRJR0hNCUsn75AaR3Si
20+1kLyGqjk7QyOTNA25fNCGzLhRCP24vKQMusoZ4NqiqrBc1//cIFkXVIkFmZvlVRs7Vl5qSPld
fNCs6ef12/Fj5M0bClRsScuIDNdFeOB68YzARP+ixxDTpNnA6wmu4Y07+K/DzPpAL1Hh0hVTJOlD
L8Poa91H1+cM9EHW0P0NdPSI9daOY6pUltZAlK17c48+ZuZCZcgPoS9XDt2y8eAjN/I4Jkb7RGqc
f1ZGq4lsAc2Yz0WSR6kN4yl6QJ1W8KoieR9ERHv8DOZTHPvaKyZkyQ90BJGqQGfqOFQRMrVNMf2e
atpxUtTOPwikLJvaWnlUTKF4F6Af3wLrbKyyRnVoKRQhZSGvLRkQdAyjTB/ncyuJXwMyjsBsb9yZ
G0MsYCSiIaD++oeWsZQ0MhKBEgg8iACAYpJ9YEzfrm+WvxHO5WfkSlb+lmCIBj9UGTu0/qYpM+KX
cLxfZJ+1VkKJaDoWYvpo1i+p+GakiYtUO+Dk+MidejejsnX9R3w8GwbHAlCnvIRG8Couz4ZqKumg
I0/wohagKYf2GM7f0MTc8yK/Xx/pY+RAjGeSJ9Ii4CyuR4qsYjKwxRLPQl3h3ivglCW337mF3wqr
O0A5fZjwJkbYP7sxxQ/fkioFgCPd0CQEvPQ1/ALZ+iBGZac8L7K55E9z/lJr9by7Pr0PUQOj8MaY
NGwNQrB1eKmlao/oAqySqfZ3gSzu2jB+NrvyRkK4NRldXmrCCxzQWlemp3HJxrU4PPtxIe4RhYw9
qPLWrWBSXod5y2xozdI1UikgrLsHQRzqsI773JPRbGjx42yaEF1H6xVUaN+GD02C9p50aoX2UTHe
NNTMM2CWKf06RW/3cvDWSejSZu9SUMBmDKFU7EUaeaCGdTP25PkdyUf+v1Q+ktMsuAFTE+wesVrt
QVCeadzYCSqlJhYAnZ99V423Qv8sBgUKOZHT0Udays95mB/5mxL5qCfKXZ2+8D+y6WikNy71rS9r
SLyTJG3y0k67PCJdi25Q1YuW10NL3UVj1bumgQxUWKHFfn0TbX1dKirU06yluLcG5fbIZvXIbNUe
uh7BSeyq8JjKSLVfH0X+0Jji6wI3/Ev/WBqgyuWMqoY33E+a6KWIG+KNeUSuNUZdRkD5ClfZN19S
9ygJYoONYIfZFidlHHs3CgrZyUGOPUfCGHxpRiF6EPTSt+t5Vu/RYkAZHn48VOWsvbEuH26p5QfT
NF2iZOC961JTnKNMqeBl4IU9ChttLr74s34MKyDLCCDfel8+NjSX4UjeaNwxLE3Ny/XRrDSfeP18
D/1q+veFhJ2iAGfzpR/CP2qLsBsCJeNjrdcpMuDS8KyE6fAJaIrq+uIATYgX+E5HBRb99TDy74sm
yb5c/4ZbO4XVoB/GO6XCirr8ibHul8ncjOI5DfMnaI6vjSGdrg+xtegs9xIz0W4gf7gcwmoCK6+T
2PRoXR4iqzqYSuGlEWF7zDm4PtbGdPQF7Q6GkqbAh/IDslPoPRSK6hVZPRxVuWmdrlD1G6nkxknW
RbA8BmDbBeq2OslojcaFUOSmh1dr4qjINe7Qz9AdQ5rHG0NtTgitJhIucWnAroZK5cqaDXyGPKkS
TjXAgr5W/vu9xOfnySERX8CFq11aVKGFeuyoekYDZLsW8cqcsyNSWzf2wdaqLagSUDrSQi1c7QOw
einST4CUmwjBPGGK+vu0s7rHPCh69/o22BjKoBzEHgBL95FxoQ506mNJUOj/jb+DuhgpMYh7U76F
0Vl+8kXkxUvNsaZ+zUONLt5q6VpDL8UE/SmvKxFW94PW0Ra6X5a1+4lQ2AnLFCancEJz+n9YTEPi
TV3wtdzzq3Mb5Eabp1Xhe5OpZzuzr760lWned4ZZ3xjpI7wWnpYh00BeSriUj1dDxWgbRxMdGA/l
JDCu6KaE6HA18rlRY97q2Qy+jcU42zUqPZ9L/vTYolh0vP5Fl0FWKw1Td+FPkYqQ2a5+RJ/mHUps
se6Z/fCQ5A1NOAtJPxrYQt3fq312vj7exg7SQXwg4iwCkv7QX+xQ4kE6sjY9VYtQIxmrtxBXy64w
f10fZ2teIJQWLjKJu7SujSPsNgoYQpZn2n2gHxNU/wMk8oa8cZhXqqEjcH3AjduYKB3yMlMj71u/
SZMmZwKyvpZn1dQUczGK3BIlxvdcmMddX2m3QsAPZTd2j0kwyQyJaM11i1gKdSEPjDg/y/JXNMye
OQlV3j6PBSY8TYfcZ6L9LzOkpchbo2rcNqsrMxNmwvLM14HpFtXLmBXA6tFBOo8NxTE0UG+1N7a2
Ci8o6YjE9fYhYu8F1Gtx48jOCmGOJCFoM/fxKVTqT9e/3OZWgcUFCEnluV4HL6GCVFCYyMNZldoX
K+5bRFeVu2HqH8QyeJy1VL6R8GwNuFDnCJioDlBauny46YWXTS3AW+vU8iHq/KfOxOnc6tTcwWcZ
7y6jvQG12tqc9JgMmDtcNgCmLkcMOxPAuhWanq9ONKSk9ybtGkwsxVOadje2yea9xsWpLfVn5rgO
kgVqppYQqabXFR6x5n2v/ygNw027u0x6y4bXFtUmKZtuOPxtThEQ+VKeIxFY12qNQkihDUu9h83O
ifLJIV+koEZsRsTixp25sTGpBvKiSxqBCvHn5WoGoi/4UEpbL21iJ8znyM60zhMUI73x3G7Mib4p
Dfyl3k31cX3iYqiVqV/wDKY99q91qkd0e6ocKdUQ+flIu+Vv+5c1u3oOaLqBjgUjwfzW8I/UaIvB
NwfVAzUXPVZGoJ0txJz3pdw08GeM4AE5xQhSXRk8lDN6ZnBbNbsZ6uJ+TEosjXJnVjGQyPwkPcy8
7d9EJQ3cDMrULZbfxikiFqGPDpkcWNAaPiLh8dyHwKK8zkSMJJQPZVqeDKjdNs41BznGIOP6PbG1
sYFSUJ9VebIJgFafwxiR6FKXelBjjeXnoG8VAcEupXrhHvbR+a5LaOr4fzeHtg5IQmSagW9lXfs3
Ytet/Qf7lrKQSIzyAT+w+AxoTUAUJpnGdy2RviMj/10po9/X57u1+wiBUKmg7Qi+bRWEJdowJBLe
QOesbd3EqA5Cpri9FCu2IcGc+B8GWyLlJbak6bg6U2jfj0MX67KH24yPuEM3HJrSmpwwFVp7TKlj
Xh9vI/430BoBT0dzhzr76g4e9SIz1VpXvA7RHEzBG/+gi23336tBF6Msj/g/le0Ezdy2awTVq4ve
KeuXTHu7Po2tQPnfaSx//s8ARu8DcTSSDopW82wYGDJUFIRlBffrEmRcaX2naH+k0HDjc22l4FSe
wKfBOKcsuS6nRVrud5zJ2evQxS4cJG4zzJa4agtxqH/qaGQc8tC3Tgj84amk9NMuKazqmELAsf0e
D6C418edleUoHWI54up+WP/3R4/fBVyQy+GvuMzl2qiJEdRBnNeeUgafmjJGW2R8BlT+yVD6G/W4
rc+AyAq9IdL9Bfd1OdSIzzS2L2LmNab/O5LrvaZ2lCWS49zWTtJ1f0aMBuypkm+UqLfuQI2yJm1l
djLSp5fjIrkn9Gipi95Yj3u/GkHYNKo9Z2Fgz7P10idoL1/fcJsjEm0COSGzJd69HNEPUO0fpRlU
WWhmuJ5gpvZDFXEc6ETDdxOzwYNbG+Mbj/vW+kJ8NhZECDNdY9kKAyBGWVnJWY0amNwq0goGqKWa
JuRcTF8nQzv5qvkwVtmNgbeu2qVvTyODIsGHa6JMGsRIJq5a00cEVmrH+L0MR5qlglndOFJb1y0P
PT1GEiSqEqsbMEODdgykDjRPbPwZqB09VPFs4vUl4eOK9e2NmW1dgFTcadzrCzxunfiRyatyaw6y
h5206GjA9k5DFgw3QqXNSYFYgSuF8gm198vtMvj9rFDbl7wJiL1ZYKaZBaWdQOV2klaKbizh5pwo
CC6QlYWjstqcA6rX82xOmacO/ndE8z8l1fD9+v5HSIqfvA6RSLwo/sKvkSH4XU4pqXrJT7HY80pV
iJ2sLy0baVLTwSJIPAij+g0de8utS/rRmaYikSqjTpbN049C1kfHV8zsXu4lD+X8Hi8TMbingDs4
ZYEEb4VoONLkZG9VUnylAtC5YqfIOB/JjT0ZtAh7tUicdBI+QwH/GYwyfNykTPaw80s7ClAdQCB3
3Im9/JnoMN//9aVAN3p2I9wk7poJKiu8RL5Am32OBWq1RmyWO8y8ggeshczFO610Wh0B7qTUdTdg
og5mIxijDv7kaLVS78Aq5HaehTq6HmghzpaQI/WbaraI7DQtBqVysAP6MuhD7lhh/6sVunv4kPgg
lc0IL7E0QavLrdPrGfaMVMbAI+b20PNfoW7exWlUulkliM44JwJqtNZLrA9eNOZfhip+KSNcJ3Fp
MBy1n+80q/89EWqejNIQaANOv/S++JZOvEhAiH8hg/01LCSInigEjb1lOSjrfjE7wOOFVvPJWg31
+1R8n0LQkPSOHqk535s6sgJlM9BTnWTZiYvq2cTUBwe7UbcFc6jtSq+rQ6+Jn0pkp3AYxg8ddVPf
nkdI2IIlj27iBwIlv/w1a2bdjgajcGJJ7XcWpjp3gFcQRUHm3i51PgH74qmuje/xEAIOinGxs7RH
WA+TPcWa7kx+/AqN5HORYwSSDpSRo7x+lOF87RMouSelHnO37vyZatXYnKox/0ZR7jMWPvPrLFZA
PKbok6pND0LTPsXjHL1goCOegnF6tErhVZDl+6HI0C4OG7tplMJR0L7+XGbRVynLmrM/BtlBEpNs
l9VB+iKFVnLMBhPrtjjejSauupEW3aEF/HNsjDt/EM5L02sXDVPIvJmEQSPs5IdK7lpWayxODNLh
+pncOJGUwIFnmLIEe3D9CoZZ5AfAHFQvGGn8o2uZFLgmlSgpxwjdGzUy972G79n1UTeehoXNB37M
ohBDs//yHvCxUJAKK649zeyB2VSBhD8Iut/aQYuN5AZE4i++b3Xr0FiB78KFZCGetbpIJbOFkzRT
r8Ymqn4K46r05lBu35KiCX9OrSo9oTU+ngo91nYL6ae2m6pWHlDnHR47Y2xdEY/Vu8pHq6mWC3hA
wpy4ZWsKd4Nelse0qAFvtXXo9oMWP0ZQOzBukbPDXPs0WPTWd3gt9IeynHq3yaLJTnOsaq6v6Nb1
/e/NuoqWMzzktLCT+3PbI5msjj+CCKvq62N8BHhSWl4UaJYmA8WJdbdQpptuGWWgeQsjCnnaO2U0
XhqQcnoRvdMYhw5amu5giDuaHrGLscszZgAv0hTuBFDSN37O1iaiDEr3hmh6URm53ESN1qfU0TIN
u8qW2z1JcIDUUqAaSer/98cRBgvVQkgsiyDger8qZCO4o6bnuKUN3CQKDgGoQ19f3s35LBXXpbS7
0LIv50OwMZbo4CvejDYwEh88OdbrnMuv14f5CLteAO3/jLNspX/zHt83kw6jPs9Msm868l6JMJ8T
P/6D5M9vpcRFu0JoqzNpihsJDh/Gf9+q8G9EIBmLbAEKipfjzxPK9KMgJ+deCf8EDfsimv6H42DS
QmRbwKajtbpaS3XQtLAXgpwy0+TQjMdMxP0flpERwF5RMDPldXimd9KEQ2YgnY0CobA4PgNbn3ky
6PtL7ZvYVOCeRxudJrBUN3bKcphXF9rf/ijUV0SNgExcrmBPy1r2TUHwpDA/U12o7GkAGItHbFFn
v2VleGtgR944bhs3zAJVtTTQ8rTV1wGikFRWlSTBfAbGjj66Jf2Somh3fVE3x6CzSCsA8Ub4kJcT
k3QMcRDBC8912Ef7mJoRgmzB+Pr/N4p8OUoljkNKZJB7il+6YDQm4p/rI2wc5UXMZpFjpYfyMXSn
UC4PRhCcibgMp4zSYUdBHsCBMGs3TtPmUIsm6tJ0ozy9WjI9UgyqBong6XEenSm8mncG1N/TkKvi
jaE2vg7Hlj0nL6k6mfPluk2YEefW2OTe2LfgVmdSSmW8EY9sbO2LMfTLMYaqTOLZinwPodq3pss/
yby1xTC9V7LWO7kwOoV1i7++NS+qkpBQqD8YH+tnojmL6BroXlXWsmuVs+FKRi3cWL2tEijqQ8pf
ZoZmUfG4nBpwU4TeOz5SaSYPGPMeMPDdK3XnRYJx8s3gqaqFZxNwPaaf2p/rG5KuJH/76s6waFQa
5HZEXShiXY4eVHKlWwAqvEIS20e9DZS3OMc3huAsdhEDe2xFpzYfkrZ6QrIIMwpVgsdtzl9Qkf0t
Q2v3DOKzfa6Rrult33GzYXk8y/NDXvwBmqRaX+eyH2wzeC6GtxlZE1vP8/scWfAmSI9Drh9xQLkf
QxPulAqyJkWExwVaiTpf1LhlFNS2qpTKXh/KCRPISsa1aorwqLA01O4E3GuxupO67LPcAbAawwQT
1OEpmHTrHmRV2ce1o8uJ6kpSiaqTkQUHONXNY9fLEQIEst0WovzqS4P40GZierCOmmgXEw0rVTxU
vfVLfs4mF1syoFbiTIbyJfeVCqtBuG4gpRuHfnm3LyGw2lXlJofJtI35bDjBLDikJFru9g3ci2RP
faXem1Mf2zibVTuz7PRdbOmDYwL25jazp+h+wPHKpWKBK+P0GKIKhceIOzffVeExXhRALSl1kSwT
6KZ1+rswCgp5k4KCLvDQu8gaR7fMDM2Z5sY6yEzwICOYs8PAABPlWineI3mwdmJUJQ6gxNSZZMzY
MNvKHHri2LJOTbgXdBNdlNYqMb8Q8WRK68kBV/Btogb/oCWIG4hkQO5c+jL6m2L0CsFeuhMUtT8s
znxOVlnSU4Wt9wmT296V23zaITMMe7qO9R0zyF4Bq7duJeb6o5jGcH3hke2Q9kn3ZhX7rmYM856a
zeACwLJoBowTNKCChS7a9lnqgnQ/EB3YELSah1kexH0z4OiekF19aieqV4aKY5TZpoJdKmglB2Rl
i82O5ihzGN0NWax6ZrPou4PJ2eumX2DyZhZPqR7IyKoalRs0FVicolFTF86A/30RKXbH2Grs1pzq
uzBRyp08jYEjVRnI+RA8WYXF+4lmNQyDEFvlsgCv15ZGvOfWDE8BdlpOj2GJLZInuPIoVntEGytk
s5MKXGCLAdmoCv5umPTpK/Ixi4UjlsJybtaOVQPAxxsNc0cM4ZwYDd9dMGLxVlQmNV4ljmxZaBUH
J5DCzog88MZJI8gpvuGKheHb8Si2bqdl4R4dKvx4aX0j6qo8mCV4VLEuwk8QhUdE/2TViVIhwEVR
6+6aSPrhW5n6WdJy/cGgVGjDxYK+EOUcT2mmfWwovh112KQKFGYOEbQYF5e65iUaosot5Hxwcsgg
J4zGsJchA7ZLLIxcEx6L0/Xj5BSpMO7kUc1/dZSwMcgO450kRBFeg22K3W+eOuj39bsSU2W3Novy
s1ggjxjD3d5JHf5Gqiaqh7k0IVV3TfLYAUQ7IlwbPsVcs/aM1Qv2RWyGPlAjG6VDCwGjPtiF6A64
1djPbAsA5MNkYDRqtO2xNUTsYrqh2CGqPR6yKMQGV0JKwqzM5GCifmT7g9+4+NqrJxLC4EWf1eaY
Y6MeNqgh65Ol2GkdpUR6fIyiRrzJ6rFHmdsO//ek2s3iZOzUVoETC+5yhzxBu6uqno2BY+dOMQtx
VxTi5MaJlS4uSMYR/x1YpGaNNGIG10DD/MwOk1B5/n+UJxDFTZTcQ39db/9gGnf9cdh6cwHWArnF
HpxC8epd15o4myOUs722SE/0F2zRf5jE36BTXcscbCFOdtcHlLaCln9HXL3yRdYqmKvP07lW2k+Y
4drAWjwsfT1N9Z3EnF4xc7vXrOFQpbFnaB03PPn5IjDnmzuFK+z67/kbJK0fRxkMD+gsojbYI5eP
I/p/UalGmuFFFcg8WxWpW8mUXz3c3UeakZaKnXkrIhRRiGJ4b4wGxnV5l7qBls2nQKy7vZ6im2w1
FfJhvMufomI0UFeYBVuaMPQ1gPSflFSY8PXEevd8/fdvlPitv+iEJeSEabr6gIumrl4KOUFTq+Pn
ak6nNgpQ9B52mRz8DFLhTxVg7TrGN8bd/IyE6vRPeIXpZ10uGzbVc2dZvea1c/Y7FPJnQSietNS8
sT+3MtYFnbwIhomUwtcoE1lvYcrldUZaIM17BMM6vFTLDPgqtksVtcK+cDoj8+1u6MfdCGrhURmH
dh/WPhad19d6c85Qh5FEW9LXdetcaAszF8vQ98IG88m2q5WjX5o0jsTcvBEx6ksist6WiBdCtjRR
FmS4y/XF+mQoZLLYs0X1TrQtEdQuaslPhUph0MUoq9Ie5SgRftWR1n6xCqH6Nod9+4oLatzaET6W
8I5idKbSkcvW9M1na5wHN83bfKcio2CXmdkjcYcych53M9h0w/dtq0LW3p4rmXhF1qujgITFKJkJ
GMKqzffTFCWRLRYSFN9GnPEYjXrBtxustdyyD4RTnJVfUsSdaVuGKkXutJKOQlXkgf1/pJ3ZbtxI
tq6fiADn4ZbMOSVlpmRLtm8IueziPM98+v3RG9gtUYR43KcLqEJ3oxwZjIgVK9b6hz4EH7jptCQf
bYi3XugQiH2uUjXYYUSS31o/VG5u3htIoGBJv0mkRjsUjS/ZaeoJZ13t8kcFjb5rQGHoEiQ+3D3A
FrtwyLqN4g4WTPFBvwmS1/7LZcxYgyesPL6n2DRflKlnCJSXciKY2/eL4nVB0g4x0FRcEtWjP4j1
QfeC9nuOBNFJLwJlpRW7UKEFxvKf8abE/k25pqtLTBMHUbsSMP8BlnqusWGlISApztBXv8uuXGm8
L+1wkGrUNsBpiEAK3g+oY9YdeomhXDNYPOhlqs8oLuCWC534748SFUU0yigCscVnA/l6Swe6Esxr
NIw/89C7dL34HEmYh38+zh/A+HzJ3g40u266RJMzK47Na4g7aLyXhqK4WbhXHsxCln7GUAJ/5oLV
/c4VsTojl1ydA1827hFPE234NfE+J5A8cMb6Td8CXFGTWD2hLDqsVKqnpZz/TqgLk2KhJMNDm32Q
2hdcVc5y4QpYifxWkIXDmK6GlaUNpfwRpgVgTRdudtkJSVal9EK6G+qIZ/S+CxJOLB0EQ9hrao0W
0histPgX58X6amwmntfz+K0lSTKS1RC/Je9XgQziRKb5fI2XrkCFSEmFaqpOzG9wIZFi0epl/Uqv
LbKhmfwSS/EuCWpszosUR0rz0Bu676jCGu5r8XPCiwLUSaURxOX741I3pP69qWW3dCy+UyqM7dEM
H0xSZVtWhX9GvT98PtWlAQFbTk4V8L4AF70fMAKiKGHlMtzGuPrSqfomlxPbt2o0LYXMEQV5pdu9
9GlZuImMSJXkA1ciMboOT6CG9okY/3LL5FH3xlMIGywZxMIGL3s/wRlJmoKVQLQ4UeQzJ4aGAWFr
VrLI1E6KQBZYV7n1XMimSfggZS6KoU0Z30VK+ep2vGc+/7jTas2PIH/k/405i7aT4U4zQOa46nn2
DLX7GGTiF2F0VxQ7F1OaieIJAxOr0g+7Bth12wJO8W5a1Hlnl2TmKHQmlYi8cO99OW+2RcPjd+D/
ta26T/ey0Nbn2BTXJrxYlnr7S2bBsYf3HOgiWEB5wNNXy6p/Q2m4KwvxRerlx8TK/yndYT+p+qUY
hq987qXLFNgwYMmJgPG/gIG3l1unI/jk4WyaDqMFtFxX7qROt37npub/aIbKWrlMl5YXYW7AKDL0
2g/4WlGkTaSIPHXagI5rmwTfWnyJt0SPfPf5Rlp6VNEXmLpkFONomc1OaRM3cjWRGdHauxvM7IUS
0M8ir3/k0DPLUn8u63IF0bQUZuF7TKZiIGw/NJAKrXQzXqzBDfT3BfDDuSCU/xcLxmkEE0YXSfqQ
/vZQnss8U4Jb0XhfS70+AWU6+rH14pn6t8+/4NLeoBVA3432ConILM4VRdkJmFKFN7UTrIurR5GT
pHT68kF2t7HmuiuvmaVwQ6hBkBCS4oQjer9iSQI6A61wytveax9bG/D5ti++usq49dbIkItz47Gm
SHCBpg35fiwT15UhtlIceGo6xvBDeV2Vdj+Yp8SIXz7/jks7ES0OlI6mh8SHblHUovpTx4N3c0UA
HL452lpbnSJj/MJsnTEddnpjrNxRS1uRrQ8NEyUzqhuzl2FDYpcPHa2CTK1OmNgeu4mD8Pm8VsYw
Jibo29iBu2Gn94injPnkcxZz+bniSrxYWic2BI9bRQa0NE9R87ppRBdRzlvrNq7tKlZ67hHuSOS6
OkYhuqOfT2kpPMHmRvoAPtEUOd5PCc+5Aa94y7uJ1M12ZR4ME9hAO+gs3crXWxwKigEYW9CI3EPv
h6rHCguO3ohushB7tllNutT5DysKnz+f0tKpotOL/wbNKflDf6pzAUMBuIoeszrb9ppxk1wqW6IS
7soSa/KkGFeSzaXtznrxemFekONnExOGGohC2Pu3OC2/yiOECa9NXzqxfHSjwZED8+QnzZo92+Is
QeqhWE+LVJzv9wxJ6XGid16NDPX/QMvRVzEq+QE9yHrfJeJ4K+VgTStxaXNaRCsLMV5jQdKzkNMa
KWjtihjFvZ+qz74qHgsj3Uqt9PXzVfw4FJVZSf8Ds8Bucv5RMXaNQ18rKUF6/skQhWsYD09tItGk
cY2V3Ojjznw/1rTAb85134FpTlTfuyVKiCgqCjKPsq63wNm1NQbfnzj7Pt1jLFCc1LApf9IJeD9W
KnUeNQWNVrBRA717af0GVjhE8cjbcEHbQ27ukry7wsDPKT0Yz5UsPVaNiQzAVEE+TK4eJZqmqnY3
9hitB40TezJ9mjsa/7SWAQMgLStVv4lMQJhtMfgeBydJu8mpBVcphwJj2B4Ob0L+oGNWRf+IP1U3
v8Th11JSthmF789X8mPUZMYqaQIpCfXOOcpEFrQw1SoMnjCv35ObHi1B+v75EAspJWPQbYT5oKhc
A9MKv1nBXB7qISAqX8244IyDO8N8tgiVbBsOqfLcIN1+Fdqxec2sqP8JgbM8NEVZvHz+Mz6eScSU
YWWycYG4fZD44w6K04RZXiWEB5BTQklJEhp/O7q1tzG7keaWSJ/i80GXDgqJLM8S3tYodM8ieF9U
qBoVYnulyfhdNId927o3qVT3YBn+2tdKn5IjdBqZI6J/88spS1QwehrkOwAuifWrFXdJ2myNejfS
E2vSb5PUxOezU6c7dX5eyNd5xFP9RFdltrJaO+n70Qy5UoPVHwKBplRcSSLtyUEaANwGUoThWonc
n5APdlaIo2PRE9OVC6Z3dGN6q20aW8fgz8lyT+DfDkRtK2tR+qCkXY+3rEgT1UQzvquMbhshz4TF
L6pelZtVPya/qjvBlOQeiq/VPZmiEOxzOfKdToPZHHi1/Nx2gCxDhVvHLocnkI3Bv2IYtDdoZsmP
QihFGpStd3WlTH39/OMsxS2DEjWReBKPmy+HOjnOgwdqb2BjTnAGj6Wf/YrK5N//YhgdYSSNmAWy
fhayokGN+F4RWPc+/93n4c9AbLdlOqxs5IXZ4PcChxQC6eSeNRtmiJVI8j1o5FEUntwx2+Wuf0AY
bSVRXBiGghecCAjHE+N4ligKEf00tzTH61QOgxpf4JXT47dS4i26MqOFozm9+xAVxoETWP1sRiCb
myDQqEJ1WCs/mnIW7CwskV44ZMLG71N/5bAsTo25UalhR3zIfNCEgAfrNcEt8+lCVL1q2fngP+pG
ssJpW4q3pB6UgsixGG+uYhDLnsS1n0a3NBtoFZfyua1oQuujBttQd6rO28tK/A/NXGwQpWz31xsS
5NGkowEuFMncWcjjmgylYjQ03Ef6r0LuH+Rc+qcA9fD5MAv8SmRFeQbyJvwjIzPF+ze3CsxEywMG
kN66GG0UuSso7fVmeq/BVXeESvEe+iBA100HvhhVorwb6W3vGqGGRJX0HRovQ7hpY1F2BI87WneD
6KipPp7IUTmu5DALtyy/lTcyDWjk/OcVzzIUtLrpxvRGeI5sM8ovgRmsPPcX7jd6ttNeJtn9qIGQ
mlYzCoJh3PxctNWu3ClWdoTVBjbPoOG4Zsu0OKUJKI7Xh26K6myZx0is46xN6ptihfaU/pjFfmWF
F24XhCuofkNZB9s4B2pjOi9VWu/S77Laxyhq9gExO7WkvWJ9H6hn8LXBJeEZpiQre/hjjROU3gQj
IFOAGjqvvLeuErUEg+gWIKrdAjiwgSOFhh1WNlsFr8iVmU6xZnaPajyOKf2BW4YjOvuYfpulgxXE
8i1PGunQy6BlQrn0AVy1YMFaY6AMbwrWZjDbcR+LangnejE3YxDIK1FxKXgQFoErTsVdCLGzY+Wp
je6VgZxTzj20nefwD694MIMrYleR9TgCJK3NtY77QmzkcpEp1JN9IyIzC/sBxr9+HNDRDWJx3Jix
CgLHn0Qy12RI569BPjI4UqIGXSZsF+YHcfBqpcXrcrxIWrWL8nEfBR6W8QFeo+V9HDYXPvvKuZzf
M/87JGU4wMHkZ/Pst1CLREhDX7wMsn5M3fy7Ds4Lc49dGwa/Pt9Ha0NN//+bkKhaSeeHZSpesjGq
7oLRy8/ohxaOMIbhxh8DdeVtPY8BeK1gT8KrYbqvqWrOtm3laUE70uO8qF3ilNmD6/sr23G+MRiB
Wt8fFh+dbxKD9zMyG1F0G6kOLplr5jSu6wunyLI5vWvX8zx8/hmJkg4pDu1HavDvRyqiMPQTyYgu
Qtmb2ypHirvSheTgq8gn6xrwMKUrH/9yvZidSsUFCCZhhnLI+zFbI8Ogz23lqw8VfO8KDa5VRcv5
QiFRdfWnz0dbWC1OGMwI/Bkn4PbsZAOvB/SW42onK+yGZNy7pbYyxIfjxYS06VqGF4H+4HyILKir
DjGr+MoTRCWd94LfkhT9rHusG0yQA8Za/Xlp1d4OOCsOoDrVlpqgxVee2AF4KHomtKAOsYvbl+Wv
3AofjtdsdrPNyAMLQ2wzTq4YOV4htUGUDY6dNsAXzDHl+3y1lnb+m5np0+X45ixXfVaVRu3m13Iy
pcnKocBiqhnuy7peMyqRZP6st9fPtPfR32AbTrrJPJDfj2X2EktZV/E10kPTNqXgDrzMnaLEL1Hb
o4ET7yMr3OUW0qvwd7Oq2nfRKh568UdAAIFsiokT+LP3P0LQGs8lWIlXPRrqxwrYxzGOsPKydArT
myCdjN+z8qFp6n/DYPBP0SgXF8v6a3l4Pgbp65Q/IygzlXnf/46q9lUptbzk6lXdnRoXjzxxezvK
cBqx2p8oY6z0Uz/w//8MOAmB0eX7g6d/P6AZxmOUFmF0RXi4OLsDbEq9deOdpgskcLXsv6KSEtnS
6NevfmrJx8BEwy0t2+GY4bdnD0Nev5oW3rFeG9bfJbHp/j7Ok1ki0siXgRI8f+ZTR2yw//XCq6mX
OzGWvxjl+Pvz7f4BAzh9BeISbyN6BDgVzD67ZwgUkVovowP6Q6dN35LfCGa5h493poaBJKKt5oFT
R80uQcxejx2OfFf+zIc1saQPKdD0Uyj/KWQ/0Ao+AiAzPTGDzo2vnhpZcDXzb6oe6Sc9BDZdjg0c
XSQ2dqgAcc+Ke19CgmvlYyyENcQ0EGyaDh61nNlZgNltJLKQJFcFuVFQhOiaGdtYMA5xaX7hgf5D
V5rToHk71RR2WlFskWcAqomWrebeY6GxbZJuI63K431oU09fhgIzYgUkiPw1i4BqghlZHLrJVY6k
HQ2xrYmiU404aT+qe7mEzTy24/emD260uUDC9qsJwcIlBtVkeuPwZEeBevYL2jQv26I2jGtYpI6A
XgPtcH1NN3wh0CNTQGoDzx4p7Xlek0+wLVNO4qsbVtJW8IfWKWlcXLK6b7chlZjbynpPwXwWgCdu
EKkLqSnna7beqScPqkQKfFXl4gCO4jChkRKFwrPrbVVvHAEgW0dTLv4fFnXhoqE6Bel38nICCDRL
CwIyRKDzQXRN/Azl5fEbkqk/cOxZyeQWUoOJyUXSDUEO5thsmNbouyFMfJHUYPg2DiVgfONXKNeH
RJSflE4/Wf6a+cnSKUL+gXBCcP1oKpd3apMWfkvnQO+24Mg2jeg/ZMQLuU9bcNXGSjo37b35KuJI
AQd1IsR9wL+aCK3rpk8yktXlkzli/BVBjPH06gut5GcBn1RTzZ+EeE0vb/FYotKgKhwIHo/zUmMO
GDI3SiO6tnLyjMDdsUokBGHCreaGF7ek2SZlF8XszxLS88P61T1tz9nEYanSRIDORHl/nvaFYWUh
fW7517GMy/NAdn3NoLfcI3UqP2W5Uuy5VIdNrWJrrIyecELiRt8CQBV/RmqV7mkImGtHamFbQ2Kf
fHZk+s0figeGEUW6oMbB1YNSFKXaT6/RNlYabwGVXnLJ2tfWuGmE9mtvTqZ/pbQNxfoUNS6qA9WX
sY5WkseF/Y+RCFFrKmwCppzdb9IYmQnX3niFBCJghxprzw0CciGgAjge6Zq94EKcBIM9dVJkyifs
/vdJRVUkUSZCcL+afn2S5OZrhaj6Soq6NAb39aS8T+z4kO3ncZSNrpFp10QunlAoenWTak2HZGkZ
aRNDxkOUegF9CoXCTAPBv7ZVvs/S6B7+hhP32ZfPI/BCqGAWk1USYppMZ/oZb7JtLYrTTAJ0dG07
lDdyI/0XY7PQNowmtFNF/lr2Ubj/fMilDcErDH43SRUznC6hN0OWliU0ZScj+1RIjW0I90qC/P6Y
2qi8kGZkP4N+ZQsuxCdgyv8ZcfZY8lrN9I0i1WhfyruopxE56icvg7IXRYmduv65GsKt2HUrwL2F
6xSjCJrwdBoB082FYMvcqzNXGYJrSfW5seTNGEaX3myOcbnmoL4UCqlDIOWJ5DGOA3PIBPZ8ruHX
RXB1u5BEDb5S2tSYmHubyNfuppQJs46DKVYbsK2O0q6x2Ze+8dvxpzPzZlXFpgaA31fBFWrdfZSa
26TJjiQ0m7wmMorJMQ4aGXBkvFJhXh6X4ELWgqDOvHwxGFGJAlETILYbnEu4c9zFThq3pyqrN70O
2t4qtLPetdu/38W0NfH2AT2HJ9P0u97Mt2oSz43jJLh2ubE1CuzFGhMSmbubEnW9Ni76aKyAcBan
+p8hldnLOFT9sm2yLLimk++gYSKbomf7vEU535BPiaif01Q9B4bw7f9rqsospMp6FmPiyVT9kFst
qG5jUJ0l1MkK1JcsSK2BYW4+H3JpqhOkFxaySbVyvqqweIyRPNW/9mZ2GJrk2FThw7SLDGDgOnl/
yr0FX+v182GXDuzUUkQDRuUDztNRJR6QLzdz/yrlvLP8gvw37ApxD2s3AeJR9AjSfD7iUphHOhDI
59RkNOdJqBS0SZw0hPlC1x/GQf6B3OuJK8xbGWfpbQdxCIgMf9FDnH9RujBlHsU++7VvXkGx3vk9
tsdc/09Klp4ocTxD37s0hnRF4GVlNZcn+Z+xZ7HBKptM9zKP2NR6R01J/sUE6GdHhv9ffEvufFmj
2vexmlPkqqX3Hd8yz1M8hbNHmL+b0KtW2AlL9xcAJ9TSIcmhDT07+bFf0ixWgwBNjfJUIl8YQEqz
3Tx9GQaNS7PfZGO1UitZ3JgG7yNygQlANhsTDcjY6wtWT2rlXV+np8aT95HRbkh2Vi6tpaIYm///
xpof96oUBy9SWC2xrK9Ig26C0NwpvCKQ9sHDS3KaZng0o+pVN8STm/pOWRYrEWfxNnv7G+T30bVD
cyioFb5xr4f3ciadkW3fjIhTOoXuG7YFS3aCHOUAJMxKeskbea0MufoZZpu2V3xUxssowK7S3EnJ
Ifa/0RLi755c2LqSHaf/rUTOyI2A4v43tRieFEQ/OjZcL/OKg9RiwcdXYDOPsgl5DK5wbYwuLdxO
s5WgyjcMmm4GtSmObTHEtw7XkpW8aenc8kKexMjR1figc5RaieRWNJOvodY5sRXAM4TODQtqLaFe
2t7GhJACnQTocw5JwJKkr3OJN0sspKeqlvZgzZhuhCv6mqXx4tZ6O9Zsa8VpNKA/lpKolOam1Iz7
1HLPU4KWZtVD6VX/dk27Q4fu0KT9mRtuJXosfFPoP+DNyFXIt+cBX8dpQTY8qEV+3Rwgy29ElMaU
JFxJi5amSScCChUwHCRk5lEKVYNASmIzvXntV3e44bsThFTx4kez3vGk3vv8N3O8edoakWI6F7M3
Me3+P5qQdBzpubw/uqOCfluSYyPScg1tRjWHIiy4a8SRhXfL9HYgp0dYhqfE9JnfpF+lkqAsrCUR
+DKABVmanBNyHy6GvaXmX2hyrlxhCzt0ot7ysqaTSfSffs+b8VAbzAcr7t1L6usvmBMca3aMECT3
ltCuIQwW5sZdSYlv8h7g5Twrisml2hlIU3jXSApPEolIkcrogw/6to7yL9QNVi6XP2+D2ZLxOqJB
ZoIVhoE4W7LYlRujq0Th1hSm/yOyhu6a9FZW2G5qCE+mEHYu0usCbxdVHB4qT7FQ8IBO9jI2vfa1
hVyW0pJv/lb5mKLrxPjkHY/WGCdm9h1oEuZhNNYWDWTR+ikEQDtSX9WOf501vBtltpP6qE31Oq+F
iVkh7o1G0h8Utzb3YSyt2eEuZLXvhpo22ZtN1NZh6ouJ6F3VBM5lW+y1Jnh2E6N1mtR8DSxBtaOx
3wVy8vj5HJeyv3cjz17AmZSUSWHK/nXy+Kq68FLnCKwX3cYUhoOcfUUl5EY1a1fkycvnQy+EA0uf
mPFAzrhL5ogSSXfd1sxF84KqqHjIRJyu4CeHK4u4FO7oX4PPm9x4OJ6zvRJUaip6ZmxejCiE+1iG
DtPdJUK1QyHsoU2LL6LZn/peu4+kYtOn6kq8XTqz1K8nADowJ4Lu+6V1xahoQOz010HRj40R38Wx
8IQ758Xv+mBT5GtRdmk8YIIT9hEKF53n9+Oh2imaLip9l7rN5a2rll9U6qyOYLmHEbVXv1RXwHVr
A87TIYjrvluFARoHkGWgYYNeekihYUd1tdPqcc3gYmHLTpUMTG2ATlOemkNjwiz2KrEiAUI12QlN
dQ8UvB1OqSn/6E39QHJ4afTijGf5StbzcabvBtZmz2wrQN1LmU5pW/wBAtF92+v5KVRDGyT7354O
QJES7xLQkSC9rNky+pqSCl2ceFcxlxV88sz6ztX11Pn7UcBIA8Akj6MTMYvvGD0kahqZwkUNysr2
4yzYiDkmB5+PsnAGYeJyQ05MDOSurVmQqVIv6ZEmMC+xOJnNCbsgDXad2+wQ0/rSuMU5rdoN3+MR
MOBO18Yvn4//MbN6Ozyx5v2R8BD4r9yg9MFkZw9kgHeylQaOjuHMykQ/hvE/nD8KBcyW4zf7nF3X
VXGvBeYFAV07yyn3sEMgNrBfsEM0gwPshc+nNl0M7y9oUirICpwDDcjMPNtxm9AdpSzvabB4p0yp
7gRUyuUy23X6mhDuh3gN2woYPf+hVg8IcDY5dZAbDYyMfh2M3HLcpnwUU//359P5eLZng8xycASZ
ex1JkvyGAeW5gBnQkNgEWrdR/eSk596vqcUaV/G5K92VZGdhfoAsMOKmBgJWZ/6uypsyh/EljVcf
/4m4fcCgdOW0fdiHpvR2hD+Tf3PLd0i2heR341XHFHOiCkutsmvKlXi8OA/YK1NrQKZ3Om3SN6Oo
YYvhaYeDNGqljR3KUjaRZj5fp4UxSAhJ5QlR8LOVWWpk9YGM4HPXYzIUSfeZ20RXjD7XZCk+bG4g
/HjjkujS26b3P5tJWIOoD9IcGEgkQd0IA16YZrHJw/yhK/Xb51P6+KwnACoyHTuK8rQ85ol8bqE9
pKDTdaH2f060L2AHv+mw/gyluagqQbGF7N5l0r1eoCzmaV+8VNl8/hsWNghlRBgLFo+Jj+hB1UO/
2jdb/dKhhm37o/tN7Jq7smn+fhwIjbgZ8czUJ6zi+y2CjfpAxV4xLgDF/U3VyMO+klrTllSz2//1
lFBU5OlOiZH62zz9UsANRCZaDxd1bMxfshB1j3UZKBszWL1mFr6excsZug8AbEQkZwGKlp5HGbPv
rk2gorJXlXDyxR9m00krn28hSnGVTS/oP4w4UDrvv5+hGwE6W2xM7BZE+pbGXRjU94V/io1NC+5D
1fonuROcqGrWgBgfTx5D02CcysKTgOps6Ya8zIy8xwkOdvShDIOtlH39fMU+XGLTPU2lG7OcSTVJ
m51ts3WzgSvHuuYULF2ttce0OChedCTHQXs5VXZu+reSQf+bG3DaSZJZw3m7HBWSQNNr9LmGMrXb
9EcrvQrIgAtU9D6f3MeQgh6xzqNjMvKaZCXer1zQ6ILe6X5+1cVedYa0076aKsqJ7tDJBySetJWP
Od+TqLlwyqDUTH7Kk2DQ+/H62nfN0Grqh9gYErsXqrPWN/gke2sqtx9zLJOiB2BdKIt/wtgsxxq1
AI1Wrcc2b2rcV+qx9apDm0kK9QHJEfPhlqBDHsX6OaOjr2LqufJpP2THf37AJK5GeWLCQr2faiYI
VUHHOkZzWfdv9BqHcz404c6PDR8FS3THvbayVgadnvsfjwTZFlc2ZIEpnM2viSoPsLgLSuNSVaW3
ydxEdOoiHfajWHv7PFLdTRl6cBlHQbnvErlyfDXM94gkVM8+22FTCUp8TNQBmUyxhYfYlM952imO
mAkPVNYvBWxWxTNeDH10fFO9y/SytdNYT22jMn93BjqWdd5sQrX+t0Th56SNVbrtlAiInl/iq+m2
1bEc8qdUakOgU/BOxo6/VZ6n28UY7BrSSaw+pJr2ACUjVP8s3POSA5qo8uPg5a/cetAtwiJEyA1R
9SCs4i1Wl1/70nudflzTaY+oM27SuDbvpah+6qG/2a5UQQluxoOSBSfVk79noX5ft0NzbOt0dAQX
bHVZZUhvov1kN76n2fEEMazCOrrTC+uYCfXPuKwOSgp9pvQt36bkVG+4oVS00ryn2lUfC9CY5BjW
xjX0vd42L73uv1aFcWj9dpcn5WPQUMSgcHob0+bSpXG1ra3B2np1dAmG5uRNCO9eDr9qkf7DLfxv
VaXttArhUFE95kG0qZMEvfr2QS3zSx5YUD0QLWsl6+vQaYYj1VqzbVDcQHZQ/dkk1oUSgKMI7pM6
kl81QfGlD8JvjQieQK2zlzxGmVvFWHKHb9cZfH1oe2myldVu3Ch9bW7FInwNwsj45UuFo+Y1lk7h
90pRfvjieBQ9f2+06S4Cbrrrh95OxbR3WtTiJxWwTORtUUWPiT402zCSTkNZHlNRctE/HSIHRbSv
JJ9nX6plR0f4XNXzY98M3/Aaymz+aCcMsmcMXV+jsP3VKcN95yr7sVDPbek/5Wl21ku8B60Y66uo
ReS5MxysVOCx9gO06M56qtvokPqJk6D+UUq+jYTrXSZBkWnVY4GlHtU4J7RKbD78HTK+F9p+X4AO
7kYxO7byC+8mqk3KVsjKI7DZDXqBO0kwNonsv8Th+NCN0daS8rOYB+dITM6e6zsGrie5EB+LurJp
5NkK9Jgw+0kc2iDxLpXhdhqMAp1d1qkjtsoWEuuxQK4uaI6ZZmzF2DsDhLoWpbmNGv2IpdZW64QH
I8o3Q6Bs1VQh38r/CbXsuxfVW0RaD76fqFQ+S8lOSiPclPK/Y6BtLXz5atSNx17aIsByh+2m3Rn6
o1SmKoYEYFhGvTxLibs1Ev1HpgpfQwUlXBPhP1nHPzAOu0NnNTxBic9+Ro2zFarHogu+BV6S2NSa
Jcf1Qmtrmg2/Xj9a/tjb2lD+8q3+1KjNd3xqvulRaQuq+9zH2VPJtml6xTEqxfbUi6/Bk1LMTSvT
qxK9zu4mKcEwdMbeIA60jtk1O48MovZz38Hy6xctpY4u2lhIj2bVPFPaZsCy/xmEPNZxpsFkM6yP
uo8bjFIUv6vYcKA7H0Ojeurq8VQjRI313YaGlZOxJy0XmEWh3TyhuGG3sfFj8dKEhTMQwUCfbcIC
GduorE4iCWddoD1cp63tlgE2WKkTJfVBtsDrSecsDO8kt3gIPbx7eFjvrbYiTS6OpRhdhlIMHTpH
HmFhdJQovijhpBtb3fW9/xKyB11DfhmkxGG/xrbcPIsR7jaa4Cc8mRGvsmLtqCGKq2UGgrUhInP/
dB4ON925S3RI0cW2rsxjqdbnNlK30wSt+lcOutdV4cNZwHXC2hFMDI/Ekn1ebOGxnlIEapTK/KZ3
Pd9beqJkjNCoG2L1NWh3YWMekAq2M0l7lGU2WoaREbYPaE7X5j9l2JyMONjmVeaUfT86qazbMVKK
viHVdlUld6hd7kc2u9Z8G6uOg5zauvA8/TFaFdpw9ZyuQN3bZC/wlYwu+BJLtdNbvS2OLxCtp2mi
SjRFBUVJNrpX2MhNQbh1Gr/d1mJ4yL30q9YoWxNJVRFtXKV5HvjXYynetUFzalNEhEPtTgnFny7q
4O0YwHHqTBv9ZdPGs+RKLtnakRjsJCm9RzPjpPPL9PoXh+KQQvts9HqjMnbK96yL+BRKyfe+bE6m
VJ5rv/2pcCnJsfrkJtqvVKeTLRSxXevJvVsEd34W3kwjPQehhVJ4ArAItWlOK8LOjpl7Ti7WTiKK
9xMXJfBy29LaM1C8Ww7ZfOzGh0TDoTbKn1PvCZVDMs7YPQs1YrJu0u287jGRUVd0/4E4dnC5GMew
v5eq3txVJmBBERla28VGytbCTAGpNj5q2AIi/vkN0dpkI0venVsZzpChfaylmtPoxrOcSGe0UAV8
IWK0KbKHKpO+RbUCzCzfI0xyRJr7JVNMkoh0F1vy3lCFh7Eotw3qyGiCXqYjga7nXq20ixyzgfsu
ubRZ8Ig01F4NyJgD5aYgHWMnVbTh1u03cZKadpCUO3SZRel14JxM27Ksmo1bxFuRO1tm8lpw87KX
MItOuqu8RkF7HGt5ryAuGYzDOfRHOizStza0dl4fTonIcC2l/iAAVJPV6Mal9jXuih1C0FugOT8T
QdxHJXqYUr8pBuGsoe9Yivl2qEo773+MgW8rIZLWbrnPdMFBb/zURso+TRNHG3S0hhUnYD9PwaQj
4reFfooj/l21qmvbG6uTkhRXEIkPidpsKjHXbNkvYIam+0YQHsPMBW52M8Zwm1pobWW9dmanT7++
V6M7K23OSs6FHpp7XQky/h14s3rf/1NJ+cWqhXtTjneoekMCGZFB9c/opB461mz6zSG8fjUbLlbS
fm8GZMFBW3hBvkMA4TCwhRAd3VeydhQsWIy9+LPEMHPbsgcxm9qnhUoaU0aOkbaDjcL1seDjy/Vr
Krpnk5xshyyrkwTFi6tn/dmAGr/Bouc05sU9SPudoOXdn+Mt8UsSknvDr+4rkMyC7Cu26Uobyx02
rhg4Y2WhMx6Y0j7vx8ap0vEEaxXLLvRQsl7+kUtRc6xbc6/m3Fna1INRuI+EdFcreXXw4/7kBkg/
xK2S3ylZZNkwGu2O8bdIv29rqvo688ia2/QP02pvhhA7Ze09uIngiNx4ovB78BL4IQqpBpFpRKg9
8EFz4q7tqK3/vdDyncWDaLqfhLHG2k7d+3rzrdeSxyEwnxVf342qe08Hwen4ykqT7VKruhRuezXE
9H9IOq/uRpEgCv8iziGHV0AoWbItZ79wHGbImSb9+v169mnWaxlB013hVtW9PLOF8YRGnL+Ds28X
o1acOtOdDK5mtYnM2iboaSWPQGG394YmnjW8QqUXLyRI94tTtprfcxM5mlcsgTP6ubL+DoK6VxJ/
lcTrhV68zR0DbdWyFjuWKxhtPX/O0uSEyIYZzO7K7tRBMbxUUJC008NiS2Jcx4aSlHGx7VmNtTt9
TH+82bh3StTDEmH4hd4eVAXvG2df9F//Lqr6plQZ64I1Rkk72xkxpbF0yfYzvRWAVVkQV8J8hNHg
mg0ZxOb2uYzXk15md4rNQBj7WaTdbo0NyiBmwTQIlmzBX2q1VYVOXTWgf8iYvTipQy8ZcyOmuxya
LN0v2RbBj3Q/zQbfCIWWP62QlvTOELjruNczbXR9YcMir7tEftgqeImXeecV8TPez1e9vgqQB/nK
KvW1S+xj34g7FR4QMzZ2o1iiYRl2bu4o0QiTINw73V0F+XvRIJ/WW3JnVBCjZE6Ob/6rqF2QYjia
MQtXSuijVx8zc2JDraEh3j3cVtppvtCY0bAeYx3DpJGYMLYVwF5+12tvdjsG8WiGomgCjIA1MJxe
lwfFTS9erxyr1Tg5W/cqvXun2Vij7lioPzTgfaZGcibde8vM7TmNp0hRzAKFYMKRjTMQx16oxAXR
ky5J8Du/3bxfho5PrlofDCTFBrrJEX0gsBNfbgKC5ihBgtA0Iyt7h/MxCBKMpIiyJT1tqn3C/crl
qwrrNDYLgZEIqzE5yrcoN5peGZM/o33WUAhNuvFnytcADC+UfiZPlUctT0Nr6q5bnqDA0uznKo4W
WiDVbdnXdh4kdB2oqRG4Rb1vaLLXkwIScifQ64wDW+pPDrEzyDc1EAeZawxT7A6hOzT7BSchV1Re
XX6bpdUvXaKfHKuzAmQm0MZ9lGtpaG9r0Qet92tAMGPSM92O3lG6GCRpIH6W6qkWUlWNL7B/nfdb
dFO4Mr6oeMSadnteO9Rc23QsAk0qbqjNzkCpcB9vapR1C8uZi6e5GaPR+0Tj6GXFTfSD9Zj2Zb/H
3Dyz9Dx7bR5tbw7hRjjQF3ZFzPyGJOcO4YQkhEKg9oGmv5cO7YNsPVBBebEz9D6S0l78vLB4A9V2
aNz4igPUkT+X6zmMaP+667VAwCBYkvjUbSTCwp3OuWriBsVt1U1/jLew0/vQzPWdR6RDqIgmsPkG
49hBR68ude2Hqh6iarKDrstO8l9nIEnGcI2FES1WcnBydN2NLTLM/C1Lt1/6PYiWGDNkV6+c0mx1
75kYv0nPiQL3lbm3YLYey8Q6Sj9CXZcEGZjY6fer0X7X2RSJYWXFiL7cOjRnbx/Pzq3vrbCdl9Bl
x614Xzd/pg2GzjVI39YxdNoCLsDlIW2qtxmFGcX2eHfrtY21qFGyV6Msb3q7sVmHe2iosR9soaS+
F6nt12Ox1xrrL+cxsYuXPF1v6UiMAx4xaXT15A156mus6Tti/sjlyMf1m2Y2j8aw+WmvHeDRCKU/
mcob1ExHYNY7GKzCIbaPfCS0FOMtV+pbvQzYmpw/cXwRj1+mcL48dQhQKo02wpiaukai44PaNcJF
HXMx38FZjk6o/tiPF3ap5mbXYtGD2u5OSA1GyWR+FxXC0jGglTsiGDPuPHv7iJU0hUFNFYGTF2G5
radEH0iXeSWlsCMo/U8ayoROnYFgJ0cjK24qEmMcB7oL7uC22+fd8FBvVRJAHK1G0HOkp7HqCODJ
PgclvXbVxPks/q2jXKTRm1u/tfRjMnBwVo+DmaUPsyOOQNZ/yzh3AjXTD5JOWEsVEcCYEQdtbKBi
zjjJVuRusCzrTRo0irtvixVnvk0Qg82gCui2e426QZDHLaSS6cF0y7CttJciL+yoapyTzAEWlpxl
8urqmtj5blJmcKfhuJYIPbX9gdMS9m087ORFSrZXWKuEFEjR9Vb3OpnrZ+4pCPyIbxj4D15f+uB1
ZOJa/OIy/YXzJnTvyvTk9tlnuiyffWdbnP3iQWzJY4lVpokw0usGW2X+UvXeyffMwV9bxkyt6jQ7
+QsVXTArI8KcBhjnwOnKY6MbDNym0Oqs521eDtqQ7iyeh+3IiFe05nXEBE4QlwIgudpbg3L0tC1U
tf5IcZh8f7jknPqu+G61mizTC/QFRaGtY3YKfrK4uzlr8+2VY9AbF6fZaHQcLmuV7No2PU1i/fbo
RcUz4qyHhKOZHOQ7rIw5MOxXLVd2EwZstr7kgdaGOQt0ozh4zrTb3BojuPgsSO7LV8J5Pqi2OG5m
E7hbcVz+gXzw9RPLozsajISDvtEPd2Pq7kwbkmKRHtvC/c3S9cUiVKfNgumpaUdlH66JzJ8VQJXG
2hdmf3RnTpZTkD+syk6mS0pNeuNNJ3XRTtJVsQBdu94yZDykBZz5ldaQ6CScwGn6wDjCW7uPszIS
cXOd7WJHV244p+l7TBu6A8mQfFA1E/fyoYpqvs6FG9btzC28uWTICbURoXU+9aEwM5ZHW0CLXYzC
14o1Rx/G/TCXdoVGOnsosG5o6EL9R4YivHAeSSHLnAfpHrRYR5VHuI+AyYeh/VTRd3VGJxpsLZzs
9FgZy25FkMwuHOY7imgAC0Mf9L3QKZpk7wnarwbKl0VinzJnn65dIJT4NI7Lndw9ozk+QExR+m7m
/rXWbA7iIT5lE/mXmTxvQ/FKMeQpU1TUHsq31ag+PZF8mYm1+vba/d1acazLDCHhqvqrjdVHUeXE
lxwZrdMjoxohQVewo+Wo3aWt/TSJ6d4R9VnrhtuolBedh6zM7WBDOQ9Oal4mM/8UAsFOQ9yk95QO
in3ybtfe1XLnb6NWXytPScM8y8sAKPeBM3I1t/lrrZ0j89GvQ2nsxbZ85Gt1WGfj2nOlOXHPXbd4
wQp9pM9evUsM/QZwdUi39pAt4qLM62ezoaeEoe/W7lSPzuuWr79aiixMWQAt6ll7MdTi2KzLAzEB
g0sOKeUEizJJFOyQR9Pq7uHuYS0MRoBY1AC86Dho9D2ZTNVzRCdbudaku0WX3ZBs1RFhWWrfcgZO
NVc1JxyVqRKIGB0hrivgvNnG/FjRqpb3kJEpBvvQk/w7NFh5TXm31u5eYf90/EZzetKHtn9cIJV+
qAgf+q0ixtGIIgf0fBqoBvd8CDYhZzjZpfM6WuuumcdPXWkfsql+HzKUjYbiN9+MD32ktXsuzsLL
H8pFu2y2+vh/iKR8tS2h9pQS5VXDcRNz6S+ei49S2jNJ1t6q1qPSkz3MXR2mXf1Cg+M9Ms/XWRuf
vER81FZ88Brv1lXxpRzLH8GOdSfEq/Jun0Li7KNl/Tqayp2Od2xUZrlTKyv9vNEJ86fkUnXD1TXT
T3D6sLHVQ5XNF1td742+EhByLcHgZprfJvqv8KbFVwr9S6zjGxv5fYpb209Trjbl859y4swIaxN+
HA/fVu/EwDnOTQaPFfyXdLs9bTOI2Wamj9VWXjOtI5UZzIMbx3tpo3Ot/8sc53ONwe2IYTuFaKdW
1chOvLcxY1YgpuhhjLduW3ZbOTI/sF7stjoYfUek0Bgg8vqHZ9VXpUVfrhbqZVuX07CZp8QgSmwQ
nPNb1Jh8NZ++UgOiZPxjCw5vV/gKLaNiUO/7Iv5bmV3oDMmTlZvv1tLcaXgK5icClQX2CyebfMNN
d7OWYyvKv2jTBrGOE0ln2wjH2N6rxeoXi3GfemRsQgH+QHSbWYugcaZHFUoA/Ev8XKL55otRP+Z5
dTK7/gR50lMCWXtgJOqzmsTPa9m9TKBUvkNXaqAU9tmxsp/McSG5y3/1InmwcVLChkdHfrwDaBLd
fOlX70lHI4uvTp/ynH6eTi9C2OkjJJiObjlB0btuUU4S6jtZ9dSk4tx2a4BqXtTPxm5pyghjsx8G
HlQZdvKkDY25I20+ZFbiISaGBh/0v/LFDBIFWPqnMjUNqFWh2HEdfLXQ9+s67NeesNgaXmY7PkM8
kEbeVoIvjRaVmYw9mTuHbfH2W0VohsjXqe8U2xfOqqEhX765xNu+U/etryz6kVMGyFgXnzL+UbTx
uTGaU94QOjsl+Yc+u3/sITHJW7eo7CHVF4OZ7BSBLoXTresOam4U2M1S9Z2peuvwWnql7EVp0T6z
qT7Z+D4no401mNbcOZxp3jCz9WbV5Qt8OPcL48auLXbJNB1gyw260X2gMefdLJyP1NCujddHKG2f
gbwvy0o6Y9T2S6uZYWaLF69toc0eyQQoEPXq3JKmOHU4Cy2ScUaT5U8qsnP9ZgHAQPkg2A++MfEC
8szFNLgXSpVPU25eRlFfyDsIWQazo5yXXbq8uojVOA6DAWEOC60rAlxOI8DPMPh6S0G8xWuBUaqE
yt4prgziip1j1YYUAgumpmQepfuoR23fdKMVDlPrmyI5FjaClgq5wzasXVi7JZB2EwdxMR8mlQmK
tPU8v96sb1kxRr1pcCkpAp5mRPDyJXVeu3OxTSDwd3kCaWGPd43LQ+cYOQ3nDmevmD4mc5qDRK//
5Kb2aRfitEn6eVBPVwVDycZHfQCqqvoQolIsh3e3wLESGHL52i6C6TGqhPu+JPVn3uYHDtBd7TX3
0zB8irHa91X5VOfjK6bQChoVTXIVJaJc4W2lrfvYyzxhKe/TST8xLHTQqvZX7kiKcYfKSz5IsIEP
7K8tti6IDz+vrnrWyuQjmdRXpR92Q5dfqRm/tDMVI0703Wird1ubP2rbdqWLdwxyczuZbnW1lbHH
kZdkgkP/PGDPskq5CPiXnYFQqUExcpPq9HlzNwioDTVb94cxZjBIb46II/5dkY5Ruv6cAFvEWv3H
1fudkZCl5QM4HNivRQViSSO36P4qXTygZgbYXxfVYVL6sCuLfVZUYVNNKK5xj4p+UPXu1qjeVwO1
2cE1rZchLmeKSOZuqfUnXPwZ0u3a79rtG4qdQ/zvjeXimwAUuFlQalTX2nflwFJn1ZGB5m67xNQl
kpeyc/4senEdNe8IHTPStTPeoap/CyjJ/Y1h1kDn4+MiHuNsvXes5o8MHEeHPA0V0XPrzLlPA+gY
TgbKhUS4P16xhbk7HSdHe6wFKDnEv36XD6chk3QutnPfDiOAVByleJLMEw/aNl8Kan8WQwAK6pe2
otxVY3lZubGNiJriPAww4F8AHVVtHDSBh0uqGEBJ4QhUSRnSLXGTyZFwxL5c2l/24EOba5duKf+2
k3rOu07dEdu0wbBh6uxe4s31W76mZ7kUelucqo7WSvKciFwNAU6C+Q0prDalBlWHui7yUBmqyM62
76JvGqgm+qfRodbX5vR419ECfRIS5Q8FPyeqe661PrA8M1Kd6aJmdqjH5d7Nq7NeyupF/bJN6UFj
bljmyn2bh0nXvIph/Kmm9Bn6icPS9S9Dnpzzlr5Bx9NRWc+/5qQVwWKoZ1Xx/raZdje3MFdjB5Zw
TeJ7S9EUX9GbJyRZj3Dp/K26nNBz/h5V3ibDTUGFm191PKMCfK6vGSPbliGhPvspzay/jBn+pGP1
1VYIoGqtEnVmIhh386zQHetztZnPrgLlsDcmketQvBfoJSpjzJMNv4XXvo/5cKmy/HErqJzDHbOH
iuRJzdS9yLWX2LW/t6GaA4fCbNDo+rtTZYwVYwELtbjJc7pRYAim3ApRR302gc0nbVsou3e/Syzr
VyL7kTfSFe450TcJ6ueByJQhkMEXmedvlug0KWhPNl03Kcpk+apPgTWPwLArDeT2a9rRY8Gnf6tY
9Y2qfUI9NUBb9ikuuveElHTs5kdhgqBPYCSN0p+arjmt6XSqFPORM/LZwux2J52umS30QThtRMQS
aq3WhAPD/YFrNL/z1H9vi3mlB/HsjkuQ5GsZJE3r9zOuJhc/nkraX8YuQCjqqCa+PUxptE0wyTJq
Ti0VPV87reDuttggIibGEvF3oZQ7o1r/lIPyMyS56qs1Ac+6MdvR9yfUK4+Wld3qoXmccDUK3qSx
tOdshOPSjaNaT8uj7k3PmfGjzQqF1Dx522IDGug+f50p/s9t+mi32jPqcttXUU8Xze2pdg+/8t6L
jriQIuBDn493VlacIME+jbl1n5btTsLgBDMg+NZE9OiYIVrW+7qdVkh1ZLA/VQ+23X0yyMPMj35A
gXVfq9OxVK0+YMJp8pOkP+buzAhS9SPvWG3ss2IugbkWd5Oin6TZ7af2oo7z38xCIW9py/J1rLmu
F78RknP3XcT9IPxr/CIVSNWwonpfwPJnEFMkHsX4XKW+mQ1XjZB5zlPjWA3Trs7yXZy4/lSoAWCp
5nulemt0kkdtOjcFaqRjva+mqQ7GVbnaw/Spd/M+GazPQi9vjruBEWiA6e7oGzhdhXBIxTT70lQy
IR0m9eoiSUvhiwHUu3Vr71Tgh0bNdrVijwEo6EDBx/3tLO9hw+I4SvE0gz5kxRZIiumhRl9DqwFh
Daw2Neip+UraDTDSyZ/KUn0oSuo7m0eYHxuRtCa9wZEzvd8ysavQTQjUss78cCePv8G8EY/sNhSL
1anf9zWvP1WiUqVrh+xCWcW7C05tgKoEtWsbQeKmP/XE4g2JvVdm/U5sHEP2Vp32D0rl3hdpe2Ye
x69EnvtuUuUhREH3ndLtHBpixpFuBQ2xyIkBXpKDQ4Zwo5GpH+XcyGiWqIZWH4CUwnH3M2aTjjec
768u3jFxu7Kmx0NAXUSUy1rKnESUN7nOck9KCFaljAVQBG4JiFDtMxu4mxappXuWwJk048DwLrWH
0kkOhTdYBErsBPHieB9abIFfrfsUor2Sdgfd/aIEN6FhQax2zxc18+SjdBltsxE2As1qWAHU1Pvo
YLJxicrWXjltzf2Y9ec6t85bAgH7+GZgP9KeVox+vEiERYJvCBIotG4aU3PQcAKUX7I4OzCKD5IS
d51vjZFmKyFTFceyxKLRqeC13l3f3mD5OcmnSkzxmiwDAGIaJPF8ittr1SnnZTUucqu1JUTam5iC
aaCAaF/Y6nH1BG+NP+sA1UoX6UYdupqEVELY5AO+0cXfxiOZst3KXgGWIzQXHfXHm+idowmekqfv
0B0FFuxjXFMGD0XKaBW1ucrUD8gUX/VtutMyMIbi5tXFM/XIW9Igzrs45m6r7+gRj2WhgSFQyKPF
bLPIGkVZEdD1sUFb4UFBZ7UOxQuaQrgXBEPCkqopuY6hX8a6DyGlq0WN31Qe7Tw9bsZGlEmukMeH
PhlbSnoVdHU0AlU6KP+DkZmftdGFKgF2bYxy+0i8CtftOPSNfXXVqYgPI2mUwElgsb151ypFUINw
ZABebXvkN+ay3s9pd6uzF9kmoAgvqJzISbXQHKPEJifnp7naD2yUYX7GhN3kQjn0CPsMSu/azNpX
bn1Y2RKsnG5VB/5CZcPJ++JOa+uP7Fbhq+TGckjQ18p5gnj1Sv9dkIMYiGHeu2q5n3s9P9ZGEToT
/HMElnLrj3P56LTGDgJwv1R/avQu1OLCOXKcJTQBJEZJ0FnPYd99J7oTwNUpVwGVMW+LptT15elg
llQevZX6gMThR7B+wxYH7olbZscSsrNU9jg+1O3y66jljl9Rb3/hn9S81xWtoOugIn3Z2Hq4AcM9
8Wiyzly0b3JX5mxcTgHfLsAKYwy6Xt/L48//8cz5/79UPikfFGwn9SpUjoFOA9JTLedQ8bN210eY
+GiUiBRJhlwAJuHlw9Q0NEGXj73Jo26mWRBcCIm8WlGepX+H6tkHyT8XtIvUOZrKwM98rfSLY3mb
6EzhXhrvJ8lNv4rtHWaDZZQwMjuLoiXnH3bVrM79fHuSFRvZ1OAMf9rK8gdQFc6wtO/yR3tYYQw4
Kl19NIy/bMK1T0PFfTaGPJrpN5vcZE9qDHL2lm7fMrQtB/sR7Jv7cXnAZHnn21lVuZIy3cs8+knZ
nKymmf3UyhdMVoGdM2jHLzzCiXGufI8qlCwRbdiYmNZPHWaYTRMRO5yXVyhdyED91W7R5y1vdXvs
1vkxyX46T925dvt3Gs7Z+EZLKBQ2zsWh25LH54x09ErK//tviZdbz6Gk/nXkCONYHmamjmrsBQvU
OYzl0tHWKslrM4ldhVU0HRaHRa7f+AD/0Uh7CkctVAYS5c43gPYuGmD25pcaT7sqn5R9+YHrS8Np
rGYg/QRPDgPajlGNHXuQG3XYrDX1Nct5YRwm9OYMqZ9oWJGJZy/0/Pv/puVky/vTFnvv4taxYHZe
nIsm/S43iM1fall2N+9N8a54m9/NIpT//jPK5Njm9CEjR8teLoJ37NZP3BpvenL/4Bpk6VnV9r2u
RevQ+VqaUmT/og4S9sqMszEP6aL5cl1oJNmXJHvb+lqKgS5R6hTA8vW/G64cZOna5CDN8ASKaw29
tD3mq8T2CyiEFJs6DutRHRzviJ7wnh8qQhJW07Aea4BgHcUbaDIDx3lVaAbR0v+P8IANkiU0C2u6
CicqnKhDm6Qz5HFmuSYbzW/nJrdHESnjA4hnVLp0WXofnAkteyzEi9yD8o+koeJUSt+rxg3Vd6C0
OeffDODhXXZ2SUM0D7R/Yja7/Ff+gTQHcosrnynhE2snbbp8TqxA70mfSg3UR/rqUHs/Rn7hrEAY
gJvDYPz//rhXSAt2mpGFHkd13WZf54niQf0HgrQE66sWWsIMmpgXynqX7Vvjir38lMsZov7Mq6Bp
lSsls/k8xZxewbZEEmegK4rb65p4Z0wAgek13bZAFrZZ65xrTTYKbdh7Ojxx0/+brhhePZnFKblH
U+Dmq0UesAIuSHrSPSNTf7IXmjPKG1+oeHR+8xJ0ehh52yy0JcZQLqdeQ3FGsM5AK10xKikWJoUF
wupxKjgDc24/e9UZoYgdYnS8vnbXaeZpTdRjmu09PLmpvOrKJZf7CYdcUslidp6+QUx0lGOnRhXU
gc082MaF47Qk3afM+ZHzk2djXO/l/vv/pKEaQXNRLr40QnFT2efpN+ZTLEpUVN2uawe/r6ka0xee
0nWnV4eGHgDllefJyeGKRT3lU0079jUrhp2sjcrVzVeAAT4hTsVchKxGjM+vFphcdOMyLCTw7Ye0
+nLHovyGFb3NcXUdYDPxCEqH0T1WyZeXRAlWbiA1kyeJO0eaje4ddmrihh3E/C3LaSmvDTECwcFS
LXur/7Ig297aP/+vxv9PyZj91SP0wwbIryvmM6p/nH1aHe4UOK0Gy9tLmyPDPJl4FXYhoyMuQa5o
ofEsQ97phu1y4ivQZQrbtTX+str/Dmh8zfPtBeMgr6G3bqBi7gv7RvPE0H1Y1qOI79raDP59RUXK
SNiUsZ23fArTBmJM77HG/KA+F8ozW9i/uQ6/C/YJ48f59CRgt762y41YT+YVGwN+6WieE7lRG/ek
d+DXivs0bt6OV+nSsSGPmtxc7M8C1yjL//IAszlVNT/DgLVXbMRCrtBYUlCNCNcugnYOCAjo0Ees
nFKnNzkXFDTkXQu9oQyRvjecffml9XLTRzn+jQQ7akG+OW0fbsLSpGdDEgTFhxJTYCbGH7afJgoq
wyg5YyW0zaZ1O37X9PdcNDuLLlF5TcOon4yhe89b9cHg/bXViZH+c0VLitagSwrIUSsJ06f2N4Us
ui+XBUM5VS6OXXm1x+GpUJ6dufeZ87nvZ/uFjcpMsD9lryoFWx1m8hUkkT0p/SQDJrymzZfuYQRD
NyUAQObIDpORRqdeZVAkLQthiLxrHsJOreMydLU8qYtQmFgQhxGxsrLR3ihP3Wb9ssCSMxG3DV0c
GfU97z0GNIIZ9IetMdAvpJaVPJvjIcejm1tM3ZlkuxJXzMu/e1GJOM7JlHyAOACjF2iWGpFEzuBH
3ImOVn81WvU3Y4KnFrR48O7/nSDOcLe+ZbVB+6J5GJzqJE3fgDbv/5aHs8GZnl2W/AsF+SBNzH01
r/SP0q7nvDrj5gQtayGPb2x5fycnu9epsZKb0JrZ6ktQNm3U5UAibbE3CINTfX6UMbADXJ0Y1kEd
5e4cLfPaFXS+dvleOhO4AWVYqYnuTl5rXD8t8S5NgJpY+3z6bNYn6VAsnGmvJG/crD6S0RNG81cy
8pCuoxRfHpXItj5gOL/1+aL29ZXWttcaDIW0Zud18VHIlgYtfVxV44s1Yv9xR/isTjYNEh2OPWWq
nIY/6cITc9jH7TNNQzLq5ltxpbzh3LsNauTQNmMQR/yDwMVBmsxpXh635rS4761I7/HzWfNmicaX
F+eKJaB/1ulnrqU6zT62kgu3MExq7WvM+xD+LMTVVqKeTSx6u6R3czVRJjIdsGP59SC9l4qkQyb2
a+PeFTptmgyGEuVjYbRlPUoTzeX56Z8JYXP8M4i8Vg/hTUZYMsP+1zEzil97URnt/BZuTyKsqRix
wY8TrPl6l6LD4asKuIUuI1wjG3/kiuQyLF+JT2KqnwslI76Hkh1IaUJdbwzlHmNA4IlCulwwpaTM
TkDnPpRkVaj9fLFp5bujPrN+xTa7dCQO/X8ZpLldhuaQJvU7CnMh6y67YbCpWOqqaSL5IGx/2u8J
rhPzXmZfhTPuc/UnBmSA+jqwcjy/ohMhUqloS6b6H+P0B3cp8xT2tko2ipkjGSAsaopvNnrCehBV
CwEiX8tn5bXXyyelvYe5ag88b05js++uzSvBUI1gAjN6LeBcX71nPMGApaoOiqm/jGYVtLQoMsYX
xK11aJjK4GFzPiTviz1GE+Hv0K4vldtcrBrxR1qMF8EG967yUSEiCbPhs7e9HS2E9dLvFg/jhIHZ
gOmFWtyt5OWsxj+lvrw4tKQrWCLAkh9pkVncf8FcyYYDz/53o6a/mnrk4eF5m/I7B1s5LCqRPfmr
DJaqXMXtuqGMrzPQQmnWqHkgvEk9Nerols2Yc5KBx7/1V6+1ykBw/WSKR2GD/uj2sdWnP3SIJyC7
HTpws6CDsGvoPBYPrp5/qxXN+2V12gBYrJWm1ZFhmJQsr+20D60sTp7eBoxlBAyk02KlriZCPgn9
nLJfgIaCLgNmU4Fx5ZDVNR8dXLhuJofB7qk2qOJJV5zrtDAnDVMFuaD1kJsMSGwt7edIXCFpuxvW
tvYh+Au0kvkrC8Oe0oRoVep3XXcvfU0RXm1cajMWiBCBDONnA3ahpTEnM9MdzcUHugofV7cNx7W5
MyD+91Mnrw5ZvS7hllXtce3641akf0zRKDuax8zzoFLohsmYURa4gdK5etiyha7BkfkdJ3Ufs5aa
HPScKS2eUNZNMchpGqufSsyW7MC8dyPdJ08Mpfyp3Ub2snnOLmus6UEHIAzo/lkP0Fz+sXPacxse
7AkBBNW3gHHKFjr8fKEw6NpO7CduvJ7RjY2DYtoAjmhc8HtTJ7ypJodJEusgthjKTPcXXqf7jsEH
umOqD2vYltNG1/akxvdxnWU7ZzP+1gwco16YfKRJs1L2Z+bLWoiGVXvNaThTHnVJuAfMfaLpTgME
1s9irU9eFjNIJeJPa61oGDbFEkBfJMkvUBU01+2ziTVS67IPRJfQ1K8yFqOsNbKbjs2zz/l6N+vr
U+Ysr2q3kNDk6QluEjrk4oaRuqb/aGKQ+sWwTroLyNcm3cO0duJcxUnL+AvVvUOmjM5DkdYnN0vy
/ULHPp1xG6MTmp1hAXOmo9QFkY2e2X4px+KvetsGqhK/VZAJIv6Z/LVLjJcxr64vy2GdSUWvQEPW
N715L/rimmVKFrZbcXVn9XXkua3We9DNiV6LrnHv1yF5rEFGropZPwMhH8XaH2f6NyNLzCezMq7I
GtDbbZlHrVuuqC4YV+BUfTfyKMFsr5E5YkuAFZwQnPChG20Zzc/JE2OB22lD2vGut4D0tMZNQ+b1
IWbmaDLKybzAkCFIsTQGiehIT/qa2DsvdeY7oU/1WWcsMqTwkQCydN1ZHTwqZQN8VqujaVGVTF6Q
ie5Lydof6hAcXt15ycwJCKXAcKNn9qtt+H5fW/Uk1OIp/rMyABKqmVOMvgaX2Fdhls07t9pGkzER
ls59Neynvk7O//F0XsuNY0uzfiJEwJtbkqAnJUqi1JobhEw3vPd4+vMV9x/nZjQtQ4LAWrWqsjKz
5pwmEvpHM9oWEPV3euTS3XVs4+qViXqIeR6HwHaMLRvVFJQ72TPdPH5VOqIIdEzabtqmxsWl6u1z
5uX2hVHMxqHz2n3dmcfA8fYqqG6ZZ9e5ILGCCnRUdfiLtGq2Rt93a/Cl7yqBzgZx0NYUlFscNtaU
tCw6QGDaJ+lNt+DVumZjAcu628mY+w2EFJRTzsA+tggbSeGdU4NedELboUtVUjcoGv6E3/GbDqV2
W2v5W5YO0JCLAqNjBGNZ+F9Zt84qTtPXPOV8DnAp5qyYjV3Lrmus/HOo2mwFIAFFsy3WZkDhX6G1
zd35uR8ckB4I2FENpXexSJGt/nnWkmf81a1VAqaZlgFAM6V/EA3nLLL/xSgqTZoCJln5PDmvi634
bldf7AHlXwhJBFqmBRBY9lcglIQGfV0YaAwbdIPwvuDzAR5t6M+/1LH9noTdM5OmNlZLuNIZTBOb
pBpglei+XVzu08raJiXzoapUvdizBsd6ni75NMEwCDhXaZ4e5EoaGiIMxLua0OtZLOtmjN9LU4XQ
mkw3UdqGOn2z0dpzs/5g0QEPiOipTqWydrz6q0cKoOvQBkpMZ+JFQcejwkgOw+fObpmLme0Wz0z9
sATUY1wJ8rWgSn1TWPeFd2iWCIG6fgJyfUIJ4TMf4DmxzX/W4IlMTKWzXWTPuorHXJkmNmQz5s1V
jkJOPVobvdQh6/dXRHjbnj5WRYkImBKiq7U+ocdf9bFE0ZxHH3HivjZ1hMIXHGZP/ntJXafe4Eq/
C6Zsa2azr3H/zKJ5md38VmrxsU2cV6Y2KPyCRw9fL78VNc8AJvIt5hmDrxYGhS4tHU0LthxWW8up
YFUC0kIpGKBb6aN9y2PtE4MWZ+NkDmd6ZHnbzoDxgfpq8hsPg3EXx1v8dm66Wu8Yuqoi87MB5RV7
zfiCz7jQPgfV/s5wc9zgivO3pcFQjS1zyJfPulKeulT7MBpQTbfo9pBKoMf2lFSlc83GDggKlqYH
NJZ1IaJfvUcAmW8NhR06a98D1ksrK4BLkNvnxO58/Ds+9GTybSP7WJSCJp4SvgbDfHLqIZSCnqaA
PVGP1DSpjc64zsF0prX6zsHxXTtZuFHnFHWTNfxA094GI/avo3IfswSqGVnEEBk1uto6ImWFchsv
9ps2jWfNQINtB92LFmlf6lJfDDO9BE2QrIaq7NeMet8OrfuCu/PHgIv4agpZ1RaDexmw4mWbDBq0
ZsW7LHY+k8lYaMohA8Kvr1n1k/mfUbZ7K+7WMBq1lZmnb2lFH71rCnXfTsIfTLzI7ykT+rj4sgMt
p1ycNkbePg8WaYSZmT0k9mmfzcHrNMeAB2Vrr3JFppHpI5I9+vQtXFGFuYt6Eb7obvDs6PM7h/Vb
nTqnoqO4Na3lyVJL6tYmudPBCtfcZ9EccQNytjxpTjHlgCyefulxD9GMxW81MGg0nJmavMi8AksS
xDT0UPB2JUBFa78yIPvoOssX3HZ8Zqe2XTkVZcgQqUc3ym4qAaaJsi182MuULOfadX8mA8gyHqZ9
qCkHeDHtuRmjQ1dNqa8p4b3vxvcZR0A/wR0HCtjIwlTNVc1waHqweGQoe4gGMY1SY+PM8MqdqYIe
UpPCpz4F0jpDY7RCMXqWMfZ1XsBbWMZxvZCFYS6mrNSZskTvt+TthwbyuDJUn/1Y+WNHodIj6G6G
hQaX1m5x2P2tRzJQTUVjxLi7l7yuzrFqAFwWyqU00KEzGMvV6Kp0CTwbZ06WtcU4GCtx3nOQy6Gr
D/WILWfWxqgXyeQG3kkptBcsXu9mr61R7VTrHGQEYWMA044o1xgvOm/kI2zlWTuBP1vQ+qLBuaPH
3nnFNDMxBWUCGiwUwPkLDJVzZTfvxI09shEfZuezCXzsaABHeHTmk86MrrShdCuPAX4M+EPQmlCr
TYm2KErba2F534UzfXs4AdJE6H0IZtclde8NQzkYH8RQd3tXVQ7EvwIVintXSn29dMzgShC9KU0I
Oqn7hQbBSjHwW69fsgGVuJWQs1Y4OpraSbHKXQcNG7H+SzQD70g8L9DgtJKQyh51WNlzRupnz+qH
m86/6ey+RNV4bELt2dKrXU2BGjbWu1ZEh9QdXspsPAfL9Na6/Dv1zqbHTNB6HMtNsDSXeGr2Hd3y
jVk49Bfj6eTayYGF+ZNbqV8k47Vx9KOSDa81/CK8bjb1qJN+kQJvk9mJVmFQ0JHJt5HqHosi/gav
WPcOa3dQQ1rbRBYxm07JUmNFSEOQZKD5pfDrYaQyElQ90Pz8kQeiQ1909VhfoXFGTjxlkMbH/1yj
fbKMYcuOP3t6FkDkcE+LotJJ6HxLq6FphCe6seTw9GRiw4FU5D4ZqCZJpWlYaCcjSq9QtzHLDa4D
6LaqVT9OP10KEvCpUCMyC+Wz05yjR+2DRj7xlyE4tmN00kYHiMg7yA+H3mGYnBPtKkALFGfbhWkM
DmT6JkygCiFuKCsenXGURaclznMdzdt5iS45Xocacoq5nd/kZuV0g1cy4q+ObDhTxXQwxvxsmpOf
pcAaYJZ6Fxzgo0forLw/zQxnHxwF9+aNzKtyU6yMHJDiRTvqpBlObR0BBe5A+UQkDcZmtFerinhn
vU2W/pJAmEWlg8COzu8giD6QYJY1dyPLt2KA1NnZVgTmBdF0gOgAFtsw/SBqbVqDyGVF2Q7YYJGC
YOPr6927U5k77E1vZZ2Fq0VDbkgh2U0dPEC4dlC69xlQM/XIXk4Wl2kVQQCPSB1BZ4gdvEeWpv85
tX7QydQdjn4dl7omtl8ROAzU2tNv7HjHwbHbLQNT9j1SzKmJSHDTY6a2LxlMK28oRY0PlqDlVwwm
UNmBnjbjgfT5NLu2r7qsu7pFs1xoOyrcjbyvpkkNHZ0mqjMUkcPR7RBk2PHa6I1dbdfijY0Oy4v3
eh+9dnUYoDqjr2oEhyoREX3WN74pk8KKZICk422x3wN+Umkg4KIwBMqmFeJrlFNvup2N8rrApzTc
ajyRmSfjoC/Ri+ytYK4G8vS7RJCaDdYbNHO5y/Ucnp12QSycbiY32VkAd0sWv84glAYFlExPsxbu
mjoW1wFVd6AOu4YiUXOrtfjttVjCCiTrzKNvUp1nBeQAlonslnEg29L7ndcE7F2VJgk9XGbwrDBD
4qQNx3NbuailCtJrB4hE5w1b+LIpqeqqDqxbZc+HueveMbuwTOS9Euc6Y7nahFC5CKeRXmh2wAjn
vJTRe9zhjpNkd5f014UUiIHVenJiIJzms645ctw5gNthGUhMMJAArAacMtBWIhue8E3gqeVKNuIi
Z8Qrt2poWI0zxwDP38IDBIHp8Ds1mgtnJb2acd/IQXinHeTLbWGitJ9FyxN1xTEyC5vx4SasGE4K
tvK7QR0+VNm9EoB+hs9KdRL16kcFpygGZFcdmr+9kj9RwX5kC/eHsDyWfBDL+qvk2krtm1NmBSox
LNnFnJh0H25NqIQQELkNEKKTugGMgTWuIJ2OzDtiZzEJLrdRbm97XCIWNAg8HdVH/7OWkLAQshx0
58nQXOpS2SNkx7WCx4TIothqOFLg42ChAbJ5RJZ2DlmBrW6casumgOeCDdMLIT5hGzCP5447qbZk
Vcs99KLbgEZyzMqzRf9JXz5aqsEAvxU3+a9QmzVjktn57G4kC7rbMHyLxjyNDxa1scPM6ihGqoaU
OpAPQMO7iWTbtrZtpB1co8fONT6J+bD4RmBJbsNA6cy/gT0fnTH7NjramPNsHyez++iy5Qi3r4T5
Zt8lTJZTh/hEg5synfWU4eYmBSCnvsvQl4QUSGUEhBwjU/VZ9tqfKQhW9hgjYIKq2fSOb7BYo+hV
nfSjRXXkEk0gnTx3VDE9HTTM0s2wOXZWsOshTZtN/Dra+XMK89vOIdpAfCDA8rnLDPMI23ieKvSb
ZX+xebHR/vCIjlVPC4sEVh5dHkwXDK2HcqLnMh+bJFi1ConEUB0FRmyptOQrVc+ro8d7JmM/d7FN
v+FqdL9lqW/iymMeaexH0LNlmlARc+EyjED/lDQCRbvkrai4q/sUq2dxDyehpq3wFSMuMezLMOP9
rKBvvrbcFoe5OPJoymSkAdxv+r75IwEUWf4mbP+T8Ck/lulgLV5ZIweUHORpf4vV8I8xN//C7oPW
AJnzOgVZ00R3SoIHok07SddxixrNU69VpETTa5fFXwv+kUvrvhpR8hrn+V7udOpC9gVurVEqowqB
yDP4fIiE1Aph2mWCIBqWwOnEjWaAjcuGh4G6m5IEroyC90i6W5TlRmyhpZ1CH+nsjwhTf8z75Wyb
mBuDImpbW/W9aoxPw0VcgVuOWs8+JhSbvIVBFoabecR0xNV8k5FUtGen7GT2xj6Yqr1JhzmEAhb0
+W1o2ueFDZzMwxaLrpOMVmqorsK4fPUc/p07+KDl2ykxj/ZyH7Uv0L01Xzyzg7Ge+1k172l1tDwW
PYSNUB4KPXiXkRbu6E1rL0C2qOeeKPJPdoi2IVv29G+PszpQ4oAwO+SGE4NgNTc4u2VerKQk1Rrv
aHr9QEPyIw6wMGs1CBsCzKeEw/AjxewbUGu3dDkNKwxUgtSXbV/ExsVAeihPv3KwK5qfsiXkDCTj
RiasQD5Mi2BLpnWQmbgGB4LNSSQP29RmgI5fsRTXhR1knTLgj4yfGFTREWYSIdjXxCiqKPpJ5uTK
YE4C+OAb5q0zHRii5SaHzReSL9RLtrKiG/dFTHsN9tskY8jYXF56HWgwwOXZy3HYco3MJ1lNNARY
e7GLYdDQvmmEv5hFy1o0efOgjW5BzyeG/iDD3A021JhcYm/ayaVGAXMRayZ42h/YylBEIuxidoCf
deh7kdp3HsVUDWhG+OQxGfyJEd/qpXlqE2UnYdbjxTNyviWKLhnOe3JvegA9Pt4q937lucmhWzjz
i6a5cOasrXxkL+dj477Gg5csyQOcisjGsKyAph+uuHp+Io+PL6mb7sfgpglZgw+t4njQm3+HXrR6
2dvAM7QXA56XgrMaPQUdYbAZ+7jorvME6bG+lwczZg0f5dKys2SAnIyKdr3DkAQbgR/lGO8J5rX3
H457f6tmXnO4HOu5W7m1Cc55nz3n0aZBBEWwq5i5Ms/T2qUCS7onSfICiJmk6BUdjmz8yaDdhf+6
gWIx/+iIbpVMxGKLQ2WZtC+px9ohxmNy9nNCRmOEgPHjyq7MJ7hdkUkvIgph91YbnXZFgPGDbJMI
IHDqM9/zoisGxXB2IOoJp4jlwQKU/C0aTSqAb3OCLMELKl697blD5WKsZaWY1jmilycpTgu9rwDV
DqwUl5IYa3GyrxpiTwkEgfRn+bDdrxJkE6gSqbu54WDjozN6GKWziA8+g5KKnWeugBcB62nzM/7y
aHjNo5uae9OqNpn32wM36tatd39aJqpLLoUF93pwfzjhCl7dMgLfBAx9mCWV801Lk02O75hONjaS
uc7NNxjU1kjCDR6y29Ggv1OlJyVD3d+G01beOXSx8OgucrsNoHXeru0pjAZvh1E669hgHIaR0XO3
up3CRsEicicJvqSwmjccWoJpwhChkkSG/bXq6Ld5ETUcKxS+A0fOUg1/M1wiZIEWNdTqei8rvJ9m
6AkBrCp1PSUCMv5mg/K0yL5UbKA+nBFBhEaySrVTIOt3O/4y4oznZnppvGuCOaFpi4VMNb8qSvIl
CWeDY78Mo4pNMAeFdkxoHFOSIPrgmwbPJxUmrcrxwbIMEWtgTLEmVBdY/IXFgBmDfpLIlPc3nnZB
4U2h6VdL5Mu5IdnzsliQ8rr3blT9klJanmrh7Ol5dtl8ipx7NeEKlavofcZ1F4PYN0i5lV3dhDcX
jWYYJwdtDsT/iziV58Mf0+52lvsltUoup2emcmQrm6qhbUzXRmqGys6bdccB6BYNZAP7UlL0OQhq
I1xpxioX0cAjehh0+0cdUZZT7ZF5vmZUJHLVHTmB65CK18u+JpWwlJ474+2pLH38/T4U40m3m3Or
0IavDT8qqpP8mTwxGysMNfqGF//kklVkKQUy98U2lx290xB7IQmyGSlTA1VQ/kIgniL0tlrhbCWU
Wmd3ZIR9NPoWGbWcF5S9V7qtPUG1QPIwIxF+RGx3YuLdXXZlANPPIy1OavtvQ8tWDgIrnc99sJWF
RRgo7F+0lusEB2ZXykdrvsUuHgZkDoaXP8kz781yXZG6FxgLauYtxjpMyslSFKGI/Z4jhoqtFfqa
siIx3Fm1Y/qDX9EuZTsXVX5oy2kX6VhNED6RbsVslRzNqoRIFcNsWWPyPs104HBKbcfv8yMxvuVG
LJW2CVFDlPbdIJ2Nq5SEBhpN9yugBPt3IpeXUI2LYaklBxtSj0QRVl7IQ6WrrYXvHGEri+cw2N8R
AAyX9ng/cpSKvEsi50Lmjth23WtfpE0hBje0ElYsJ91C+oXxUEGJdpabkkWPd+c+yAxdSTGLAAZ1
bz57OG7JcSFvz4Yv+x9JsHPk0bQFHssH5+6NfGCZpGTX/cYD5DL7q6QMYfmOVJXE9lpRwMvZp4TI
F+TuE9HlqZLWS2HapeWO4MKZxDdYUDqYFBklRMFBhpL+3/EnkVhBSJ1hBcAHx9V7HaOUsTH7x1NY
oqA+/m1Ywan2EmTek6R0vJ7UsAN5pYyq5KTiokpoyTMcWjkK5JyVy5bdwrnKGS5LSsaPc9QUSDJS
hrZUbCld+xgIi8RuOVhlebIxjAXREVEHpxooSeNaheIiG9PFs1Ci5sz3pxz6H7sjaHE2qXBSgfgG
+uuRZDFvXY4Y4o0U+S2cAdlZUUnPSnvBxP6+0LmXM401LYetJEWSCYPE+Gb0Ke8ka4Onu5BNOKSa
XB4mJmsij0NdJDkyOQzLTnIUVhQfT7OjDZwOPqvAATrlibxJyDMeqagctgv3zDXnra2aF4TtHwO+
u9HQH9paOUzYTWjOH6pHZ8USoi6Jof8vmj+ly7UYlLdgRDINvQYy30oBqMSsEUbXd8ioYBfsoKRx
3+pk4ykiVdYTh8sop6enrhtuV6vDag27XzBHb+3V6t2x+pPHfYts1Y85vC3sA1GNoZlHyLAUPHcP
l87iJHOupI6gpqYLP/oO998j7cZnwIA6rfrTANXX+DYc3oR6R6P1KdMeXXvYQlQiXg5PQtvVvHRX
DKovmyVjySd69mGE8Dy4vZNwspgYNjfPvVpCPc2Vk2SFRvi+DPElbEOO/GlvNc4xMRB/82BlB0o6
4wQcCFACvBrHKXIO6mmobfZB5yg3iycyatq0pDcdM51tBp54HLWHou4f1YMUN5oCfYqplAQjo093
HZHKIUViWRhxtJcrtchoR3qhQWCuByBwACPkk3RLrV/oiVIASUiI899Ch6WvO7uJp14KJTSft8QE
HCRlV7dxsnOMcuMu1iuLSPYsSwoZyg6niYsUGma3U61b00CkoeulRmhx4nBBKobtmqXWp6Gs1kin
txOcnIZ9jR0oHQty4aLQnyL4oaPT7MvaOOMfBFuhhXtQzGzBZi8HbW7FePUlOxmTLuhw3AJttca0
Vh3p4qAg43xhisVLy0EQBs4TmI5Q06p1P3TnMs2e6zZ+kpzO9txTrxqYINlXplJvRq/6nPTmpZkV
oNX4iarnM2I/MN7vZNfK3YbiJgWw3AXH6L6CoNy1CZlfPadXBXKVUf14nfPRVejk7bH+Amt21oOW
0p+3G8uPKi3cFDjJNA1Humm3kBz7J+YfnyA8rrRxBJM0zsXYnlm8xwIbVM1UbwnoOPMCzk4aHzkM
lwD70B6YWtaAtCI9EG9ZsDq2PFKnmYBvWRJ/pH1N8aecZSBrFih7lM5HtQwf5bskvjOFqmT67JmY
KjeMVCAkjLsRwG0cZ75GsftcmNaffvbemFO3c+huYRT3nkJslrq9nZdDX3o/bcaZZs74mgaJvrIH
C6tVF2l4UKgobcAeC7e4BeryY5A76gVzXygT5UhEEHHQBuso+UACptaCxSksGIuUFBHbE14xvNJE
LQh8tdQwLlC+EeLo6/jUOkcFXxm54C6a/2mZ/sYn+MxmFUpok712mnfEycB8JJtyCzBVYMneNC/e
MZMAwKS2yG/mrTOzNdg0BU1MSWB6GtZujo3M1NIS4nRBLYadEu/L4QJ3DL4bT0GyCLjPWFFtRkI+
pOYnTy92HCs5dLCeODMZLoxwfB0RGwjjNvqjS2qQQr4fpFnwpsw35//OqVbzXkv6CWxp+HpSHWKh
I8oAlxGB9r2kTuY95TySHIrrENhPTmUMEHbQ3rhA2npSHWlRSnWxH6V4rZji2t94FVg9gBYUt3AN
5UW4CEehiafShOxvIyoaAEySOWYcDelLC0TBWxTJr4JDolIUAMLthheVwC/JFa9Y2ghJ2Okp5y4B
mhT4ITiRiyOmKU646Us5jNDs0pYswNXlyOQzMLHtLNP/ACke6TTBEcXERV/wJYfLGHA/hZ830LaO
0BDSU7E6mKPKOx9Rmg2Qov+DCrWmIh+J2QEmHVUYYJ7Wrrs6+AlKF/cSSCE7nPZTfq+M72V3aAiG
yXiWpyUQLEe8t/yRHIbzJWibD+47ry8fSB41FUmV/MLwlrsMITCTlcExWU7jWggO3PA4OMkMKsWY
3uTYkEchv8xfy8Njiagh/U0MGMSLigK10uA5/GbeVaM8qep5Qw2/kRvPL8RUzSPN517kIqSkmvbG
HSJuCybRlTdWTsO7S17D63NWy39h1Q9gg1Ly5/0Xr8I3NcjXTn8UWIqVwFOSYkUq0JEjWU5bk2vj
3ESfD7Mb8iK3FcoOvoqSZEecZ9ijrCxwJo00XBIQHRYPP6rj+6MVkvNJWQ6NgOrpNjUAbSETa2lz
hKRok2nw3QHzXDQODApUAaVMI/xPty8x5RYF9EEL+hPCok/ypoy8aWRWrZjF4MTrm+qJrEHIGnJg
CthQyj6hijNxwcZVZMNEy3VXWFe5mb27oEUJ5P62WG9olu6PVv6mOCoNRHoi6dam0k2aeicBh3uG
jAdqIuYV5V1ayXFAfWoCz1Us99ifdPcJZuVNoovkjQmrPSYsMBLmNcGHhNspCbSckigOWPtWeCiC
8tBMOLFj9KUJZMInN4tipSg0IovbI8nE93E82fZyaNNgLWVElk2XUDVBoyrvg9uKTO2Y9Xf0hhvp
ave29ycbvEPuamirBM5mKdHn03I8RiCvcli3xjMXl7qZKBJZJ9RB/De3hwvKiSZyRBbEn3KdXLQA
NKiF+E3hk+hMnDM5aLAYgQ3PsFEA4TBygT23NiX+NLqvAUPEcxrwcZZ9tAn1rcWJzuKWRpA9uU9S
/3AXJCmoouL8QOGg6RRLdSMh9x2TPhQsZoM2U5iLEMMGCLPG+hybuLHRSAK/GeNd7MA5YHhlFrlr
uQLWA/OQELyTESKmSSD9aL205+9QcvUmfJFh5mqPL7D7ZJvXKn3hhQrTBCzLmO7109O0w3HTtwlw
oa1fS5q/0aCcJ5i22NbRFPY2dhzIthhsukdO91mOQMQEszyujlj9/JH3temnC8NTuahpuIE1jQ4a
/SatQx6oQGZeC6hEt4E9wS6V4sE29dfJweCmbSpcPmYmJKQLfus/dT0eQNpWlUmmtnzImK7MNjc8
c0UjnLC5aiqGRiO6Oi8dbqzIq18Ju82MTUTjXZYGQ12IFYPq7eLqmyvvtYNe3gV7dPrlEctJ2nn2
ho7tihIT1fApJpPnCWvLR0dDC1MgKRWxrVkLxEImQ6yIkQdFJEOisJG6v6XcFryUdYN8ey8Qu8Ty
FnKHvCKPU7QubG4lqPGk7QDgyftPbfKSUtXgkyDHAtyJ3aAd5A9a6ayA2fOHEiyGEZDDvFHtgEiZ
spNkVY+61HUZOrBOcR4pCJMEr3Eg4fISO/ewnY9SLE2kq7an/BuC8CSJu2cM+5pA6+g/CJ+S2Duq
ufGNe9CGvANQXkFTFm969B28vJAGG2BEc0LwjO+etIklcZlBHuMoOAhPJPXiY5XYRwM15gBGiFM8
dl/21nSgBaX1SgoeadhII0YCk0Cc9YQYDE+lKfFA3m9GD0Krf6HM2QBEyjZmxt6jnAux6JflPYpv
sn5NML5etLfFvA1YekuAsBPrXw7VeOoaOozYSSMcDsEZPevVTGKMaxjUkcbk8PeQrQHzGAMoyIm0
DbQ3CM5Qx58gxm5kKxH/sSijspFyFNxEIpXBkORK1hORsw9EeuL05kbO+VG7M9mWmDw+ylTpQPH7
PUFBwBDGx9m0hPN2EwdIcLll/PB/4YZQJ59mBu0V5IMFKyAtp5RU/wLHyZ7/X7rDFbHiOlY6/0eM
4Xdl8RbjWaq+oanJROF9kJewKOR8kSJT7jGZRwQonZbfFI8cjFWDZQHcSnYruQairwfiIyADgYDL
4uKoTkbtgM3KTiAL3s+yzsTVNvwnHczSCQ8ahTy/1U6HesA9PHlRkQo0aiBhMyrfZR/FN0rqHnEO
nReajnLlbPSEVQLERRGBoLSRMpufCeuGdw4gBDTQQcOciR2IgXGESr8F0Aap4NCJBuwYHU8iptTw
FrCxMQF+V83JVf+AOhInpAvfoM2YXLz5OdjHfFOVpB4alSvOFMFrGeLYx+2WlD1cOFfkrkotLvVx
MrioxpMTfynbIgsruRsmbrn8UPabwOj8/v994YjS0M3NWrbTA6YKsKi499xUsETumGAZslmG7Ijm
0bAAZ0ufylPCAy9CzdJqhr/Mv/9bC6r2MQK9cRxJt1N2mqhSrNsjmrCMJGKqbCVelT0v29lmjZtB
tybIcsUdAzvZRz633xjlG/X4XXkl/i3vRkXRzY/5pqxzYX7ZAH8DWlPAGa6FH5AXjQzhrMv2KpuO
7/B9L37mUbbls0fNplOWY7a9LtPHY3XSdANezsUj//TKb43SW1JjaSNT9ZJSkqBFIJLcE+4ihgKU
NWAQCkYQrzVtgnZhfQNRkFU/mo10aeZbbvxbaIsAAWATrn1MgTwiriGfEjkLBfiVTB+rT50lmMba
DobhVrhVwpjglUlcoHqBgYawQ1km/DmJ2YQZsQCQsRX5ssQkvaz7dDPqb1yoAEYNTVvZRYsmd6Of
HOAzzprwnY0meSFbVZJFXp0vpLGkws34HWChRHjXtItLuruArFgxsqf4ZkDdCXlGcmXxGGwlaaTn
O0r9w4MMLX3FWJ+XBEgtBJ+SYAouIR8UwWj4TozKlO+BMi3S4h0XJEenbHnIOCzzynUuLjMwBHOd
XKZ08OeSIIfVt3xLxgBLmZfQmdOA17uoPfb2o0fFSwknh7uSQE+WhF09R/Bs5DFDeuCDIcHYMOJu
NXIz5HpAwWdCCfxNCCeANLL+wnceaotZIfQ/wlsOui5LjZ3JomEFTwxMgEC1liica3/zgeYpSRyh
b2lvNjoCQcfgcG+5YNQ066oP1z3gPy/MfWVVcZnS9e31DNX6b0oivTB7w/7NUmujTU8zYYA9Bc7F
m0kwlx0pkRzEbWhQTyeNnB5sxZFGo9w7tNcp89ExwDllrDLvg3a5TErv6Yg65DLSBWWLYkkMZ4j/
O3cERCttDnGI/QFSqEcaXT8wMdMaILPN65SEWKB1Se1y2u0hNBsYWfJRkyn9x/8JfMg5kWe4Jvbv
ALcS9zuLDn6eMq+K05jinLCrayZMbaqD4l3TBafrH3Uba97EfkPH9oXkzQKHAmSQpSurSSAYHsHS
A/Q0ts+gk32GHssCHc5p70ZIW4n5QiJJO6a2T/RB6fw29pecf/WVR08YCfIvzzEEvSTY4FcMHGXv
H/1JQc2BhGTpS+LRc3gKEC9hXO2wFOIU4bboJEP88eO4giryWBfsjxowu3Dil3DAHoP6hTXDFylL
6Y36E8+EwG/2xackCeBH8vGoz6SJDtEgtxdc1kiRFqxIQSXYZ5KHkO2vbEhnQanu5FNy3+boXalG
PBYxF6ETJseelUX0P7LDFL3LpmIhCa8yY0cUYE1soQicXHYB3Txhu6UdXUJAvpKpG0lFFd9uJNNR
ATa4S9LwrKk25EjnIGXkCbPAHniRmuRXauMqZkssDvKQ5vnRzUJyJtizFGLl2J8EWmJTSR+e3aFA
+0RAi9fYKkQ8hp1butDUWRDjgh/zhRggN4rbQJdLMiuplNmFAPNL8agdGs4MeSOp0VV7FlBY/smz
ZO1z1MrnIWzL/iR1lKPk/+e3/+t5y94ZJ7LaXJAXEtqG1FXKaif7cUD2Ze+bC2T1mF4b4amghZlg
IuWUf0HPeR/Zm3S43eBIvJb2s5Rj8leTCs4Ly0AwMH6PKEh3m4TApeQhFwDWnMn/yMqY++z0/auc
M/IOrCPp6sv+xdQFkLEmoIuncLfB8HQf1VcplOT0/L/s6JF6ktnVtKjJElg1Dz4Ka4LtZUuHgNBN
1H80ttP6hSuWXInQKoEpI7AUbfho8nOziV8TlbMA8HFm7ngFaTfwsLK43hFEbFBgWYVCr7J1e+/0
fxomMtC8k5XPszFmXc5KKU043SUrImWRt1Yca8+BwcQMKM5CfFqqCqpYDiAJNyXEx2CwvYNiKgd7
SrYxNnxBUECEaTHVa6ytE1+EwsE7cOqiDkBn13+xTYVcxxfV9bYMZwpUFEj9bhmLZ4ggT3paPuuO
Rv2mXByoo6nj0XbRspewwfaS9b5k1arQ4E1Bqq7U5R6Vw0+E1WQy6PS8rPbTnCnkvSVkSoXynJnN
UzMlcPGDXYD/9SNFaiHBJYBYVV+95D1nQ0CAgMx+gZL9Kk15uf1RbpxiN0CUGm/TNvwBGscHFaJ+
29RbEKR8043xkx05x6Kpn+ah2TMA4VJX9qVpm61QpLI2oLKewndamO9h1L5Ig7wrptPYo4zl/UfH
eJdeRJfhShW0b07mfUkFwhyuE1OvTq43n0NxBMA5pWmIAoElHOXeQLLZd4eyy69Jo59Z7K8YATOH
agjZ2wZxzFO+Esy/Vkmv3oYgkl7fzmm6/dTBZ4uxSEw5yiw1IneOgB/cPqQHpqdHqQu7wfvi9Kd6
z30BXUx6/QXYmfQK3Gyh25dpPuQlJuDgRsUclrTpT8KBCOr6npI2RGYMaZoiOFbqnaeFVI1sEs92
UeXU5Y0JAHtD906ci8KiNWyF3ARkyW0gUYVWZa09VqluLqcC1o/XfzAJ6RWbdl8Z0bNxn+UYjmJk
hoN5Rk/z/CDL1nQwFlP/J7EvMlyYO3giwGFrO+ugpuXBwjy9yTzmC1aHcUxOk9OfbYgfqxqbXCCQ
Y7a0916zVnX7KwzKgeLx0VaB/NDCAujFR0pQMy0xnw2adoP9ITku2nVhNu8oXtE5/4d17PdsMusk
NJigWNxocL/jwPlUhfiWZpxfbas/xaMNjzM7KnQS82hiGoOrHSM4wJLZdATMCG6LDe6QLIu04hDC
4F/AOS5wr/RWNTFcdOxfhInJLlpKlKjl4cH6Hcl5TAuTKcbfEH5s7oKGkHNxGyoQALtk6b5aRaUI
Utu3osujDQjluzREzRQvePLICklmW0+PGG3Be/Ss5dsib5LKMl2m7ePYJotzEscHyZAaQ3qZJCcv
HQWoEOwH828NhJ0tVcccoknmvn14gemjPj1MSwYpYHgfYtywwWLVSVkL1shhqHmun08vKXyGWX9z
2ueGIMoqkdgoHJTYLnecIxKDCXKSFPVZd5YeqIuuQSAVId5HJodmRa5Ii5MiTHBZQeu5tJiWlkGj
gZNVp0hnds9KvmYAzdL3Iop3ZM3EWmFTCX5ISWYkw4vkZgSxLP2Wg1HKNst+D+L/R9OZNafRNEv4
F03EbD3LrQABAoRAu24mJMuefd/n15+n+N5z5bAtwSzd1VVZWZnVtoVJJLHSKMOnMk4/SB+8PJXC
umvHlU0DJuFiwuK7k0Vojc9kVBzgfBbXL7wYus/kf9IZ5vL4bY4WN62PAq8Q2CU5mOkrsBfnPv7H
50jWGTXtXkI1nKmojV4I4U1Y7oisHCQQRhBakENakOMSaEo3ux9J/XzMehiBRHyHKSLXlpYRNT7x
iG7cY4NoigsmNvsXuVe6FpwpACpSQHDEUmNQPPCvXCtvfC6+G/0opk/gCDwtUdNwBrqa2nzf0Hfz
RGSfZyrnnZBhUBns91KrcPcxG24iK5DzMJD8mgdKdnR7SdU1i0kz8zf4oE3BCKSJ1kIQPOi9/yhI
kvLRHcCllG4F31CPL8z5a0jeCMTOzuP1SZQS1tHNgaf8NNJxb9Ooz1No1v1lEBVO45RAVy3oN/MW
Us5+AcU4K/lUk8SIk44UDXlGyUhIC7P94E9/mDK80/nfLi6vrEcg1FlWb1/gbJgdlYeYC80vRf/U
YjarAFSTfrW25Y26yLpKXS0XCGI/otAk0z1cjtSXtNdRLmiIjsLEyhBtYqzoacrzh17/MWrvLkQe
WSD6GqiB8cm3jpY3K0NQJEkDgyiCVcIYc/AoCaItSl8ZTRfge/c1LT4ESJLGtPRWDKAGYgnsktB7
oWjKeJvcNSsxd35lQUHsY/1V1RX2ke7AbyfPoxSRFSNPBxzxlr20qByhq20EICrfktKCyjSQ8MiO
7Co6NNOX9FQoBnZCT5XTlN+W/hVXxUfKqeKxvmcmWMk2Gi/d8/j5VgGfBEKVrbjADFFg0LxakjLp
knGZYAe9S75EgJe9bnI/rD5qlSp+/d+W8sh05OiG5dzEqLsBS/fA+SOpLZUxfS84vfCiwbl76yl2
e+Rb//ER+ColhY41zg+khY2TVhtp4IhKEv/ZMQa3oFerQ22D8lKcTYAyH6VKChGpJcCZWrK4ivlh
Ke/BtSWqUbhxVZl5CydSwaJJJacFS0eIBFkQbCSrp4jQy3ITuq+g+h6nHuU47yggnDEqBvYpXRTe
E3ux7aoTmIz08QULR539YJrMC8Uws+h180+d8UvhLaUuhFm5Fkp0WfrArdaMYiGQPz+NisYqUcu9
QAxYJdy5yIIB1UoM6ihgE9ag9BVsmgK8Ld6ZvH+h5sjlS6BnUXNFjAeywR8s/aUGtWADQPWQLEo2
NGtdXuSNeIX6UH3bpdI05AML8Eu3gZxZXWWXErNqe7yS9nPBPA3Yr9R1gnegeCL4mpBsXNt7wJc7
Ql1G+NGyiPSA6Q595czLjRodX0qEy4rpGA3IdcJAaDnUG0iHZMzmZOxGgp3upfQroDfMaJcl+X93
J92MUUH0d9657BFicKX+Lq1xzxvkNhM2Mn9wmbyZljXVZCNoKdu2W+sO6hraeJK2kgEto8+HlWRq
Ksq/9Kxat5axF5ynY64bFx3vRl8KoI8wrBG+KDQlG9wpUO2FFDZdcx9plNyFd8Ok0eim+56e7dI0
z/LR8mRHv3/samDBPuoOtaF/Nq53Dk1mNzokoXq0laTV4QO/jhk9p97VfxsFT7QFR5EeWYvI1jT/
6mmNAWhTxPf5ov7Mdjqvx7I8xfD0uma8hp5OpWCjKenWtHvNEO33psUPJi74vDTEQ7Wlh2wiEdvg
a1Wc/Wr+KHKa47YrJwrptl14iDoNewFxynJAeahl71iXvg3RGUNRDcdUiOMn0+3fBPKtAh+YI6yD
bQhb2jABWIPR+lxSG/gRbih6ovMn0imX3l1+ba18KRcHbVBd20kEHrBREMQHPs+9FTBJWBhJCDwZ
IQ2HPL3vlEezQgi+Ds6Dk/0atnlMEQbJ5mU9Wu0f1D9QT1lSCFgEJva+vR1iDL17pFMwpv6s7JTE
M1HMYJj5XY7DOawxqSAFL9FdlO27izXMW0SF8BeVSreCLxG5V7P+UWqfE41Q0yzLP0TtgQ41fwim
fWMQCQao92evOBDg5DQEt7gPaeY05BXCO2KkSiIhMUuaHULkk6AoASSAnUt41qXXKMBvO1b7Qsto
HtNdni8Ig2Aa4HIM/wRwCijHZxaOfABRSy5DamiBE+l0s7xlW0uOJEhtxfDwovn/z0EWbAo7abQ2
pf0owDNGmhQxRCH4mPI8JBZzIVzkSIVXxubDLUNKvySrEzowO5vnxY3fYq97L2+NyyA+CslmRjVP
4POqcG4QXFqiEmU1eMWXe9lB7Mopqj8lclV7X0JaCN01gZk8XBPGQjj6RtAI20QZatnBa5NcAt8I
Mp/PSWMHgqHAlmvyN/gkz1xLDf+dsMbFzPye9DiktNagjMXYfPjShiG9kEeyaP0DWQWTmHSyUMv7
lfO8/6DZH6CbJq/RqR7k3G2n9EFwOvkwv2XcZVpzwCChBiDHnUqngidEeJthadoxPB183+AX8o9W
a0M+/OAuBaYQtntkRgxNwlsa4gMk7pMVwJ2xBFUJ6gnj5cp4tU2GT4lMTCoCmTVPeDs8UsCTVMhY
ABc6cW5nfbeVMMzX4jK06TyySOBdp2JauaYpaaLDMrgYkHIgmIyyzW6xIzll9YzwsORbFVjVbFRM
3rT3qL49NGTaQZu+dQTuCYEzDDI3ZvObKbiuXdj9C3u+VpYCJ4WkxZL7OKASKBGhTTQkpsg1YCtj
r+STCLBJFGLTzSgw8j30wA4yf84l8HZAruIqqTY8/sRHxyaHVUe1FMLltjGjIw0IZC4qgXukgB48
6hctRFc8cGNUhJ0Mnwp/l1Olw+NBJyHV9h0MbYaoiNH0a6SrU3jdTigcVCrrFnCV0ibGn7Iyrd+O
8kPGMuVGZFJ0CLud6zl74RUkNf0HTXuWGsGmRpWu51RVa0lfSOmk7SIgIFU+17MVYoZEJkSOVvJl
ehx8qr74LZcMnnnBCHP/pTqXWZNoY+kMnZc4A4HrkVjU1AxB5u2Fn1A735xknEJyJdJQckm9cR9c
AdbwiLQOZSCGVnDThMzbjuO7PSNR0ma7SCpTwh1madu44xFyo74FmONpKaLA4AiQivOZ2ePGflym
txEVGcnubMr4CUoce17HbBDb5Dsw4I20kJA1v5NKInPmjXTJpUQRBI44Ql+shEjEJmNUCuGpo9bU
stdIFLkxafvGuxT+LQ9IMgqpedBi07YC8tHJZIlLG0pl6g/NHPkeFrX08bH9WgUUNT6pmQP1o4cx
A8KtSEn5g79JjCEelkD4ydDvnYjpBNo1lCyCC4rshxChmpSzkZQncovnNK+gl9fJzuWkGv3l4A9Q
7+Du5YXzpLvtB3/Kp/qqg+UETOR6a5V+mYHN6MAP9fFd4v62rA/fJ1IkUfIQIGCPrTFlWcJEDZja
k3T1EbqcqAU7qowZy9wmp38cH3hZEisgSFKuPhnoPKVwIQkytxRMmKvs7jm5cJGrlBFuLfJg0DPi
AzUWOgbh9Aaiz2ceblm+29P0IZ3GFKyYZdtnt9bOwECti/o4SPApCbRNq5gxBIjjrkYQnBErUgVM
6i3ECRoJMtEkO1viAjI3jEcmgsMmaMJQgITFszn9Sh8TOMe16cpOEIvJ+0wMfdj1mZISC1RPIduX
4kvCuBk5z2F2y9NI/90Z0JujPPtv80HEF/Xa2EANXY0PI7NqBrpM3a802LPuzP+ZpG9FiyNkHUOh
cls5BnmhLKGqeVIe2oTyHISTFtMkHYYBsUdI/eiuVg8OEIgW1TGPH0TsP86eTIYoz0OK0tkVLOaE
WpTonEeVNMwqdqTAqHwLM+2oUL2K3lyBqj7xPmYYv8ZUSHhHAq6Gyw8nPQiQHKluH247/BshIZiU
TanPnQMlwBCQZ9FaIvh6j337t1CapUeVsnPQko3jv0mHelZ4I7lIayops60UC0UenYU4Ra5J54E+
AsByA+RJbK0x28OR/Mtd7scoeyPhL8S2ALY60yJXg26GDBNJkMrs8KRl+5h+hVAS8QrZ1NBLekV9
Nq0FxWEhcLcNTloRaj5SZgp4Jqeh3APHF8kFz7QoGTRhoxLd6AEprPjC4MC/9zIj7bzJGrpFvbwA
3kPs+83gQcsJHDClk7ivTYfWEKLpMGCkPzywHVyauNhF8371e35HirWKQhAMyOJTtMra8ppVmh6d
hmN4gizF5ACao3KSykFHGp/0+6kw3vA6W+kAi5HAEcxjulc5DwZ6xXLyGDq8R7FYLM8Qimh0f8vx
BPZiZXsRzhHesoK0nvd/4NKMnICtgWR3TxKv1AOT50eIUU9TiwVHygAHBqiJ7RwC8yedv0TiUIje
ckiYiKa1bqFvRsMi2l2aUL22TkmhAcjPGjMbOL8SwQRemTvgl05EsRlxUHCM5moWMBRdQ5dAKL/C
ZubNsiohNT9KojEV1pneWDchPei8FqArxRxREoAQEPR5JN00b2STCDtOpCNqFQG1ieYKG57ULija
B17/Pfoc14Q0j2+QACB0Tt6PPFcNKU0P2wqXuWO3rA+8buEZyoWOTBjmS3f2mGi1OaWIZHuz1d6a
YfiJY+8gn+JQeNTQimUZObO1y0k/ZFnITXajudc6XKrQK5UTrGgn5NdQOCVmyyMsCufSdsvjQhEj
Siqhbh5h3TzK53RTu5Z/l8Ag8V+ALjn4AMWicTgHk7pyZIMnaDfxRo9UsqVtBeVJJj0k+6VPMd2c
5OU5LEX3WAFD1igGxOMRNW2wHJIRE5VQThrRd+6ZBpRTP8SrXYQc0V0uOa1Y8XFDBmJQTQwQyYwk
+O5j/bBg+EW6kuXaAzAys1HGjSs4+TTQ4Dq6LP3QyF/rhUHYSiYmU5Jnie/yXkNUUWx2lIaYW5xG
Bykxk2T857TleqDlL4LVC6vWeZclQY1BcSSTrAKEkXY9uDx1UwvPMc0RhSZQ1GPNzrhGiIO85BgN
Csx9pV4UniIR8Omg0LJpQ/fWE5RpK1bmSo5kIQGY2nA2GY/o7UmyXUkeKYxo/HgMQrRw+CxE2nsc
sFpEGuy7yviTmzWgEsAmQ9r7hYqRbl6/cmAtgHd0uB2Tg/yQ23ZSCmvqIFRR+mk9JARPmx9r7laG
8r2BNqLa1n6GCymsc/oHNtttYLajNry98JXAYKRHC0keRAgCVplhecKym3T9iE7i56AtZ4PYIbSF
YUjCvW+Ff0kOBPQTSKjW7F1aRZgZdmG7o7X7R8a7hPbIe9WgajMnDPfHfbVL6qY4S7WVym1mAOCW
0H9cS98NtEhaZcr/DDWiBBFCKFYCP8IdfbeK6DPKi6d+FkdG5mPYhUVurVGRBm/giOSmcUC4ywf7
IpAB2Y49Bj8z5y9uS+OhZzv2PQ1q709UEa+YpOZ0l30tqYKa65M3LDc2gyxO6Rzm1FpELrQi7+Xk
krUOoSBlejozg2emYvaCLGqGifIiHl2oSZllDprF6GKvIYRd3holKZCFTHwOxEk5+SQ3nrCfsVCJ
NSlUIiQLJjt4jJuWSSjQ4/EoYcqLm/sym/ed20FOK08tvtdeqf/mo8HkLz0K4ezKZ1YoP6QJVGqY
I+QP0le2aZ/Ijwhs71Dv3q5eHfUIjy/IMNTSNkGcAuE2owQOwt3udXcUDhCabm+OC/THR2clamwQ
46TqhRyHogkZF6kji1ee+C0UUWRXuv8+cQRWnOCeORxDqkhp90ol6+jEXk4ChCwF8KoZtuGIYm4n
6veNZxxcThFZppZSTxL68FB5zFQpA8gacncm+s7yVSLoyenloRDuxDBsM3pu0oOuYBlwdEqQFrTO
BeIDXMF/l8Ehiok0wLIOhn/S0fPiEyg+WXBuom+GrGCg3qR/xFhY2z+Iy5Ad+GsAdTmg+9Q/CQYt
dx+x16eihuT32gcoR5bRbszmFzNrAVSyozFap9uwA8PwTaBfUOECuKmMTV5Fj8o0nlq/eXZK79KV
xmPSzwQcLbHQCwjfTM9kxI1wZaK7kS7tPnNzEn9C55RUW9ClBMk9bdxqTfxaYD11j7sH2vaBulhB
fqpK8yfJmHOhtgaCbkISIjvzD6kq8q+EJDc3rU0f5FBG52mrR/XH7CBWfxd7BRTxyHtjT2t3XN2f
0Zl+wplMD9kFSJ868q19UVn7Oa36DTJb69zEXTPkxrQofbE7+9NNzRfF3C5mjT2r2nZ3TuQn6G8v
/npCTWRrBbYHBq1hiaujgW7kN4OkIiUdwIAQGfimJid2tcak1cpLLBrEkmoavimPHV29dl5ZmqYz
2sHiqUpSYFxRAYxzkns4sycatQlsN+doewOFSDiSWE1otiEhfK5Nzu5+MsGAAQ/itLx2qPOiPafv
EqM/aJUZ/RQ2JuNO19PBASClwGiflwJSUNUEOKi21XvjZ8gFZUmwBwfkoVv9eNK64jMjnTWKuFgb
y/BYWfmpGbuPvsz2yTT/oZL/nYME70f4A9sF3M9n/tjLHbCsrL5MqG/dKc2pWY0pDA20xZJRGY9e
ak7fOlJmWDmoi0GS6Oj5C2050SAgN2VJPZTunG8sN4fMoTebsZh+HBK21BqMlRNlqPFWwfe0kP12
OqWAPZZId6kAH13U2IgBn72Fc7LMkGqkXUxTRhnph3otVccmHbU94sPigU7Po3b7VxogEbma8VcP
YHiFiEgwsveK/fG5y/XkqJz8gutydlY2w0htxOtprchECVdRF7v9SZdkVaEQpyLdErWwt2XsjrUP
e7sN13mjUANFrZ9413KUVX9afWIUAuZ5nFmUZHmz0zpY2Gwxz3OgxKT5u8VbpauW/a3r6msplqNp
BD/w3ZmEbNHQ6scLwrWfCP5uhq6EVbBckzwEaEQQsM3zrTZb7wo33MJ2vrAJerEq1ns1WsFR1dVj
BzpSO+mxZHRGDXYDU09lm9yzUCV341Vu9J9hRoFoCG4vGrN2Wf8M9URnwJ+ejSKFFYyv1+hN78g7
27gn2G+qxEMV6RiMiCKmz/QDMtMI+LQLxIIebn6WXaK0dPaBNdiv6eDvlzI4pjQ4eg72csTUwcpi
c+8LohS6g7Up2y6H1d3Bc2jWeuuX+7pBc6Y3x32DfSXiTEg1+u2XB2dMS8iE8jKkQha81unz/WQw
Rxfa+I2OUtQtnbWudeatNSfGfURL3uR0imPp+affo/JPqe5cG999UiwmGLAvBo46DYRtLYDsZAzp
Lummn9QQpibdRxxiVwk220Xg4oTRPDm89HCCseNaQJyklBHcdOSsoNnY+nNI2YCGXXAmN7hO8Aa0
gIlF+bG5BbWyGd9MfEoDhQe6UWje3YTY1Wby8PcbJ0gaRs6pkKUhhCyDPMoKBlgQZJZQLdg1wEA0
cKE9L04N9xkPDQYDBmwbEdM9FjjZH5auBA+XX4U5QG/Nts1VAb+9xftQUBe3g9eCX1LeR+8GtnZN
TS8XZGiLx9dKcXV56cEXsZxPe8j8T3e00b1bIqReZvUal+E2sSx0BpZoXs9WmH5hQnjg5AfvSvQF
A7kZWN4pWM9OiqFkFTCNR2OgRNZxJn4jjWY8NQreY1Q/BTNRMzUfvGR5VDlVRGPhYBs7XvLYLfNJ
rxS63gm8KM+YzFXpmzNkvvzstMt5jvV6ZdqtS0kZvRqwJK2on6HZaMDGsGf9OIKTP7Ab84hLKgzq
lKooRlhaSES146JBAbDDx2TsrqNrMnOQHWsn2/QLkAOSrAcM209aH1IDId+81gPoqOjnUIiv6wqb
22B0+gdaHowf5BiSuYZTrt0y4ToqAPV6xtFdaaguOi5yxSHsLN2HDsrr7QBkTC3AtiSimW1kez0n
22rcfwanPFAwpkV0Oew2YoKgfAQZGeqUyY4IxnTG7KiL87q2N3R/J+8UxqDd0zsAgSJXJl3oQSkr
uiUe0QMwJMSGZqFPnDntxffTQ0IjTJA4yrA7wXv0ASI5wBnnLNOY/bYal1ORQGGZdHS1cFsaJxze
I7KKGuhQ1lNcmfdh0L2nuf01kV0KzNpJAyyp7DWF2U7TyYqj6qnKeqRmGmYEZxB3llYA+2Hh+4zg
pkJisvQEfjHQbzUs1KiKs26Eu7IZzsaUihHDTXxSNyNmA5NbkQhWtkvDGB2ZP7WYTmtv0vIIEQPU
kOrhUUl51+fqUwhjHfXyRGJMTS1P1g1oqTTmri80BHyze4vdKv1JiW0mwysgGrYZw/lkxYTKfp0A
AVsK2NzAwJf3lyHLlGkpfhEj2aFHw6VH2D86pzRgBnwdq85fhanzosT/vMx7zAvqJ+EFpCT60lml
gHkrjQkyePlWK0Ak4BQp4aeQyVGAWpcUTR50yhfVmO/Ubr7vg+5G1zaZDyF9w7wd597+FFvzM4mm
wJxTjTKy4ldDq34wkATNgWzlSTuAk2CKKcmJGUR7WYutUKk4aVzaEdyFljfrhU5Mv/gbWW4xWL23
MJ85xZswnnZOUW2zaHrKiDoq7JFdrfYIoYtKiUcvSWXuujDq93SuobR2sOGXLty0NsRxj1OcETa9
Pt7mArpyE1OsThUndBFtTVC5OwmfNxiH3DnMoz39kb5DAkCrjn2WIKxLbRm59/gU/6qk5PCCRNYi
ctZSFo+QwVpGGEmYbloQXFPGmJbB9zSkBBEFLTm2ILrlsBxkmkxUoWU9dNPeH6yDdAmKb2NEA1e4
HxXAs3BVc9uhKc/SGWNQEILwWLKMU2Boc2NO6Qo5ahx7/WeZ3bLRDcvQ1YtV95iXyT4F0mm8aJAO
tmAOpuuu4TEBEZ8iEt4+Ty4tZsJZSuOSUF5N+iXIoVyky7dhyXTYuJEuq9y36q1NbCA5jpRzgpCq
mWWocYdH+f24Iq21i0feQU563w7dKWIL0ObcKucjYYgkgHipNf19Rn+jpwp26N6VdfiBNP595k6H
Iu5/pWPPE/JnX+HJQ8DRI9gssK0gU+/iHt83ONkpqi7OUv6ls0f3kmojc4ArKHV7GwVFH/IGTYmR
JEdGCkteo4vvqcDaYt8pwLWsMbTAwjW6MBAFzOQICpFa7b6RxJohZu3LBrFR3Aq0rcz1nroaTNSo
9JlGDOla45a/Sdb9CPoN6/bZz3DLJr4BoeytMv0gL3u0zOieZG9fmhojS9D6NS1FtJLHGEF08XSp
+bkWbAUlP7iQmn/Q5+js6FxSYA+pjeqqe+t9Li5+5lhHoM7hlIdZ9/+2U4TbUNqgeRs9tWP5JSpI
QbR8/I/hwCDlEt/XLJ6oNL4aHYpSXTzJn6yvAlCecvnOrNVRujPoWlxCyoJ4MoUqLrcBE4xeB9Xj
QzwXW4kxRemz3mzpAJa1qMCwmQQeF1YMKrJX2uS7AY0SoUcIJ6ezdAIYPyTJRVAnsrCRE9xrUXwW
oszInRs2Ac0G1xksY60U4II7bwMMhZwco2PtvaybXUjIqkA8IneiLYAfXggIzZs0WMS6Y73SwYPV
0a5mle7yBUHOzjLBjsb+NsMS2b+pEb9G3vAACf1BxRejiX/9cdbuXA8RTtf9hBbvEKMEK5Cglbrq
LQZBKjh7hQUr/QJXwH/QJKhTdaWvLE6HG3Vk+HMLJzZcA3vadihG03v6qb2C6d34ydT6Nx9NH+S5
72oOHNZU33UgfRdpXRGE4jHBncg5OEn8Sn0sIZDHz+6XKFEyfyuzIjKGlw3eevFh4QY1ke4nBYus
hd/VnYXiTb/Jh35h5MvBgYul66+yVRRVldk3D76mr3VLP3d19hjE+X52gxvfMWjJRnHTpWeuYTuF
j1HpzXKHrkYYND+jzP43t9rZarEoy/6IyoRc/RCJlma+BceXFjQqDCf8qTCIS9dWbxK+74ehxSmX
oSZMXBeL7keh3YlfX1S/ICH47Y1DupZGm9PkJwkpcRg+T2n32ABeS2gMCG7NYv10ASrcenxU0/RJ
W+HGIuPqGExC1B1gvHiW8KCr6d7KwlNMguDNDPYZ1Y30w+AqsLhQBjl6hdHH86bSW3WGSxe81N6d
DtuIihwBwRSgSMHrah55EeMnnnRbT9cupQOeCwJR+Q7E0jZHhwFT1gAdZuEGztbfEdKnDJxEenCv
6Rh4orrnRPXazfMZOnu2smPklqijlvLWj+WFcRlLHm/gcb+lkhdMeMAP2iaJpr0o2fmeWgvhTkI+
UgkMdqXsVQYsadzoLY4oqJslvXFmlHjmTTByNRrhES8dedrssFgbvp3oU4KBriVbo0X81/VdEmuv
flZxv4WGw6CTe7I66zrYYXZXDkgDq/46tMOvrPG+tO7mKLhXdBN9BzXgJjvXZYR6svHpAOlSukCn
ns6Tqh6WlGF8lVCNBfF735XXSvN20lAVSKmcQMKsAq5KrRiWa/Z67BObeZIT+Ig5HazG2FpTuF7G
BzliGoKVgGukjkCl0BsRdfCWT3aNCf1V1rw8YrfPVkGSENzfXeS5eMA3AcBAf4rcT8/tHlXLgDnm
JQ7KSVYVXljKeEefWoZH5TSS8Dg1WFwW0UPvKpqvbvE3zQckj1mzNG3lq6fgtrGjYtjJ4T2n0ZnI
IUCHpRXbEBOxgSGMVlwIYW124wukpo/Ez5/M8dSGCNZoP1BIdmltcxi+Fan9b9HJ4HmKesdISsaE
q9ytijLkGSxUBFFiJus+Sg47ad431q7Pre18tOxFiAB0+3n94l0k6076n46T0JqXmjtl2kRn0pW7
DZV1GC0cR7pxIk8X5bmcKYileo0Mc+t60bGJ202clNewazYhlscQm49p5t2kMqw8ohAqjT1dYcvz
Nr3O/I61NbFWaMMYam560P2L5RiHUYfvk5grO09+7Fk0RgOMgLIPfVJiowfuKUbxGCRpI2inXvIc
0LuFtifkXtxAdTaR46XPxIoYRruIJOuVAa2aksDODsbUr9KQ4Z+R0knpvzYBKAQ1ah2sBeIAg9TJ
8C6oq3/y8pccuoIzPtFjnhSjUU5aX+YWqTiin2aQXejeIysgDMp7eW1y2uXYIo4MujOtl/ziUYEE
bMn1LNtWx4EaWChuE8xwNPyhmxdpivOmnDE8RnOiX3PL3WCxARXRQjRtdA9egr5C6lTdxU2gXHWT
ib5V1rO4kuVkhf1LNkOAr/L8p9OYC6nQ67CT69Ckn3UxHhYXrDDVg8RFnDL7Zw/DuzEb16SzjtCZ
3lHGei16WneR5qBhPrA6VYBcrOSnIZAr7Rum4mjKNy+EefB91m7roDGXUBYXjvfcD0iWLHgKovUd
3Dtp325xyDyacb0cOif4hj59bVPzRAkrvx0wxtpkT/rIus8Qgfeb8Gmo6g+j83HWCpO/8q1zJ4I0
foDJ/fLq9N516jyGk7J3f3br+7Tyv9sF/QDPf6+i/lxEPqSWyYRRYKV4SjbljwWslZAATWgiyQfm
XfmmmpoSOFHvTlv8zaOG01tvUcGt6sswj3+cPKHHZZSAGBoj9imchLGOP3K3QgVtEVQLvp9kKlOj
rmM6vFk6Q1YlbgLMds+frdvtmIjDsaBwfEgmDuvUD214TtlzaLv7Ru+3gUY2HKRfGbrBEkMWvISL
uNnqzXgaK3KAaWCcOf07FCbyBv4VtfZ9VE/0brLpUHXe81jG34mG3dDYBtu49S5uM+yGkCI9a8Nd
09EqlVSfuRzuOkNcTPO+XEN7MiyHAzl+LqY4AY83OUyL8qlEzD8gcI6++nbxu1nL78aV8963yQ+u
Phfkzi96NnKY8R+aB+NImD5lvMXABEIlVgXDDAVkmZEzaiqsTWCFxaVz0OAJ3xQe5s7d6031jq4g
4mnVeIzaf3HyZdUJkvWfHFVuIzP15pMBVTnr1S616QxBjCY9lkeuE49EuKQUhEYmEVpAVkwg6bzJ
TzU9ZJaQVIIfCd3pfuSAtWp7LzaULgIWkp33iVT/+joqvm/jcbA4KhMoXp9pIS7WKTKTtXQ+5Thj
sxstdUwz4McJb4DeGtV2q3erVnX7CakBuXnNtVaF0P8ZgpYsK+YToN1KtmxyG6YPjUSOVs6mCFGS
iJhAQmUnmEpETJ/xm1Qvt5MoXziUMQvnSByZv/QYDtWtvzRvLJyzJKelOVqCWLawGeIlfJAmy6K5
a4ujTA9pu8LyTbgim7/H/pOiJruVdoeZCqFtEQxjXmAg1RYeqQKR8RuaKWxDiU8ytGvCIJOKOKr8
DROstGbS44jEl0malTGFOVJakjXCHKXHthywcLtmQ/gstZWvorUceElNjtxMx7RmvKknPe0op2eX
yQ5ibll4n4PPi0zG4Ql99qsCv3Fq3F4MFw5jPTyXKTJA8rjk2fjohECCl61ANhb07lNs14ivQ32r
Aa1ya3yVfhcl6exljyEtMBzQ/97ofN58VEP0R5IxklupNFqS2lEv7kXRBJbrN8fY2e6Mr5zxJgRU
EDYvKOJTrQFlRlEzMTYqwhEFqQMmdITBPgXMhoDbJLF97UlpYs4UodnOsbZWJqr/IIxwcpzsL+Yc
q47qNSE20l3dKcZjxOALrS/JHm4XSF4YuMM/1DtOckUmwczzJ1JlREn5tbRfth4FpPzf3ATw5JjL
5u/29Cvnr5skVyhWG6nK5eVpBIWl++Rt14wtyc7phmHbKndjO6d2ACzj7gd0H0OGI0IGwMgt7LQ/
QqAafHpeCL3EPwGcLfk1obFYWr0abaYsklNgKrpN+Hs432XLFCH99gziIcXLsQVZc4MeW8KtcvXX
ZpmuDV/EiMKWL9AsZvRatJjdDpsxTGVI3hcGhvhrWxu70iITDOgHze4TOgJp9zQEE/MCA3MWEHcs
FFZcBwquAmyg5+vrV9zoV3S8hLciz2JJ07NmAHQu4dWZ6FvEPzixrDMT6kwPtyc2TLro0E2b8a4C
yEGrpidCWStqC8OY/07uxLhXrLuPSybrhEXS+dlm1FN9P5YuYnl6epZyYeHiHau9b7jdrvVPQZhg
NWkdp0LUKUi2tBeGCBk+JTPJbhJdNkZNtM+7WX9pg4x5le7AWYZVQ2duI4FNKIUjKj/yka62N6NL
hOqsgpKvYfiuyYP7pTOPpNvkJaX1kLSo0MhT0Z3qMeH3xiy+H9hceIBBYfrTc5P4C8DE3ghfxx6S
1dxVByerLkvofxXdeZAZiki9Kbg/d36M13tClBHuRNJgoMO+bGP3HxZIx9yf0agwnwej+6pM9ZaX
ixgUN1b3YFvTMXQ0ZpLViYisx95F6+yjRGFbg77sD6+RX5/hf+1iLLeEi2onw4M24zRdqUPnNtvG
xiVtKHSD+aD0hXpsE0XRziuXQ8Qhmxv+uSauY+Rk3krqLxg1FbsGdz5YPyaze5OHTDorhlAoyZaM
/1bkvAMwJvGZHn4ONFSX77EzgA1WRzOs3z2wnmWK3wufU7haumcvscDQKXFGUnKp9r1qfmP0mpYL
bXTtrTccWlS4IbTT39aZEJK6YMmJvAJjbkv+1k/T1rJK5tNPAD8A/aMad6mWlvcOimnjiK6jCtZ1
h5dPi9uD6WySNMQ4xdxYZrdbChvyCbeSZ4r+vo0rTxndV238t1HDX8FsLNWinGS8UMFPkCJ41YOH
qqDqtmYjCGwBJAOYz+GLgaLOntXcfaDM4kXzGEPPMa8EVYXBYuovFcwyJKwQHsLAJdb3lW7vnV59
NplH4ghgUAw/Kh0GHF6QBqy9o4R/NQzPWot6TmPnF4j860Twow4zmtA4tyq82ESHxk4e6iVcpaY6
eMa4D83ukEOam+gXTGX/HgbTTqKYiyOCgdbMkuNvYecvGKGd0ONnqUNbqULvK9C675JUBzp6/lAC
cN1hyfVcaIDQ02DvO6LW0BvPBVOBUaQ/SjgSAQpPuL7GcKxFxqcanurEepjreNqaSRit6zBrtn0Q
tPcJ0wAIZR6ypE7gomWbLLnNKzwSxCiT/e7NDhkr6BDJZ+qANiFDQck/CCswR3sDLNk46pmDIxiz
ii4k19m/ho7+Hs2YQMUtpiB9uiD3QKeUTKMjNZYIk6f+jrrzZJd+dxf9H2nnsdw4srbpW/njrAcx
CSABJCbmn4VEUiJlqfK1QZTphvceVz9P6syiBDHI6DOLrooul0AizWdeQ+xQZCV/UiS3ERWXmoKf
/qxJIxx4wOEup8btzS6w1RpA0BALoD3tQ1mEz2NHIRVLi7vGQ+uzJcAxq/IAT3wT1cadZQKV5i8C
6Y1+YdZxn2U0a6bstrPnh7wd7rrIeqZJ/NMao5swpU8YTggfMLP68Am4XnO0ZC3f2uI3Cud5im+x
2dwkdkFloAB6PiDLmnTWrZuaNxOlGMsOHuAma7qoum+s6EYfRCYA93ox7sISYax2vu1ChSageZ9h
vNiX9cNgDegmxxhltu3eIpSBBYNuVmCgn61SEvbsY44I6FWOLKeNYbdtwt8ZFg8NkCjLrpchb2lP
0GMKC7BlYUauBO/Jv4U0/hkKAgX2Yfgb3w8cpArjxa3j+xoVjq5oAO3WFZzYUWU0boYPyFiS48ZY
0wpZ3dU2LPewz38l5fwVfWICvSUdbssS9T1Ywshn50Gz6WyWi2faVGT8GrcN/3vj55/iOOC/7Ir0
ZaaB7COFncxkFQh5TVC/DCTcrppwesHi1d2GatjTk44QobKfxiaDqdd/XJYq3BYFCKdkcvCmbJu/
OQnVde+05I21hfsWHEna5loxtshRRc56pHHJVG+sePyN6ztuwBF6Tv2MUOUyUAGN4sfKGG514Spc
7nTOjkQ1JYyS/IO2PXWajU87md/XlTzM4r4Psj32XvQj5mtNxviofx4C54fRwuWNvkZVlusrKiru
5rb/OjjLvVYZ7+sIBgskKaYzJwvpWNaE1odwqEATt89VD3CfYjcDac5LNraPdTdus5CTvZuMnYsp
VYiXInQxm0sWlA6VhMGlJu7lOxwmr4kddMWaUAlKonYUJ+I2uDEXfJgRO0iXG33sU04BrEO4TJXf
JRzQPAsNoB7r8KCrG1TYbLB/ujk15O619jCmsEP1hCoPa4jQhFo9Hju694fhoC7E6CsBaPumAI09
IeFp/Jx0xYvuMm536OLvdWJOey8v2tsYCTrMfFBk6a5rhbUCdWfepe8h5r1oaC//sxj5vszT29db
igq4w6w09HgrTZagdKAAOeFpg1wjeWfywE3Oj9xJ1y1x3cwv9iC99D8M2ZF54AnhF7ox4GvxcaAR
OXDV6KIugSh5ecOM1qzuWYY33KC2s/eibxXWkmZSU/r8wb+QjZjM4A1GjQbOE4J92s/Oc44loAv9
h5AYIw818AOaBvJyBPH4FQEz47uA6sSv0yszybD0NgeqpPWHpNG9hk58NJohFQeFrg/oo85AHvmK
vwPz9kYvOjCgnLScEjftANhvSrV8VO6+9ATWYVv8qPnMMUG0aJKtTr90N6CGRW+1WiCLN39FmxXh
vbYw4R/UaVwnxq+yAZDGjvfowDcdsO+UCX0q03ofSfqROwBQ+stAs4a3YQoCkqXaTDFp4w8oa9Bl
0IJGq0tjweAnttgcwtHQ6ZZegLxCTxxMHUqnaExQnv1tBNEG7UmsypHJDwowz5+o7mTNd33khx3y
6dGBJ8ZvwRF3HZhr4nKduupOUE7gIiJuCGikwy8nrnbd8JFZ1umYXnOUAABqa1Ix67YGjqQZpbpM
SNjGFjCN70iIXnnYgoI80PGb/vcZRvdr46POS9Bx1d0k65tuLyRkbRGVb6P8LuiGEu/DqtCRN4E4
T8V7R0sPrCwjKvjKnOpyYI5WQMnIXNqGooo9ewRD8kEU1p3uSvhcwHZv/prbYMt8jCmIH5lvWq0S
hDw1y0g/RRo/pAjmmJj96Z3O0lDx7WvOjnAJ9g9V3F5nEkUwCGXjT0t8gumQ9zaav3KLaxW8JmaP
rEO72tSIGoJO3VLj1C8HZolQXVgSMAo9bVpvOsGn9K5FVnkHvnXCkmuxBGVKNNCSydCnhN4uxGwl
gHqgoSGKfRnmccWiBZYgp1/l9eehQvfIg5HynLHkqILlJIegrPRf1++Ru/02rJeXMbIPFSlK3yuO
Fba13kxO+UmvlxFFLt3oLUnFdIyqUzCyWUZ+jSvZe6MJfR/6Jr3IkW2sK4cZJEg3HPf560rnEHp0
/fGat3HFa7ZGRYEdxoYZ5AcnzK/0L3dmiAyveokRXOdPEmNgV4LxTwytdGeXn1g6wI6grD6ixrDV
25JPmoNxbmiM5MVXqPaHEVcLoFVaK/iF4NFrYWEgNRVXe7MjHMq/sJDJcWj48G+yXFjobTIdKC+w
aIdK3VGDQoeY8CkP0TRQPeoP8C+CopkAqJeIIpT7zgjwN7IwxiK3k0/Adq4A33FDfwmtV0a8Tm30
ajUbB5nJsuX42OkwiiECM94gdx1Tm09/lxxmevlNbvyXpRca6Y8dWxuQVgD4UGLgg2kAq9BWk9Tf
+C65oTZ639m9T/SHGC2cUrPwH7o83OonNjm+9ZrN+uK2prYiaDTZBESQUQ0vgsAQ7dknHo07S9DX
AKClcwRdLaLf+6D3Ype8wl4L/N0BulCH5LC2QGPVvn/Dia4HZ9cyh3OPlJeKD26krRU+mpQ8XeB4
XeMgM4W0VjbtR0rNUvdkeEnYhHr9Mu0GWI0Qk0Bp4g7PwtL3o39MDAphGnVRy4/JgMJ5LIC2x8fZ
aZ8i3/xsxs5hUOBjPEk4pXBEFY14Kl0PFmVxyMYQ8lnU/nTGLrv2DBlv5hSLj7l7xvlv+YFc+JfI
9W5C5XGQO+TAGJU0OTziEo05HypjvXxJ5opCL1UistOWpnUTZlTwR9f9OEchUtXVIoenMW2QwHai
obkhwgnuB4m3VjQEap9Y/qJB+ji+/eu//uf/+d+/pv8V/qXrkDMo3/8q+hwpkKJr//tfzr/+C2Co
/tX97//+l6ekcoE8CsDL6FdYru/x+79+vMRFyB82/4dYfC/Enh0ce1m8lGGwHwY8F7N8uP3H47hC
up4DwktaqCy9HadK8iZ102J5spMZ8uk0Um7JJCl18nR+IPX+hRRBpnB94ZmO66xeiPpZqHrPl09D
FhqokQjzyajAP8ie/nxCfHjd9YpuE9V858Jcuu+H9m3Xkq4yLdezTPvtO4rMCKMiCK2n1ElYkRjM
E52ntiaOEkZn926qls/n3/b95/OEbXquqxQz65irtw1pGkZ9P6AoFlIwNewazaF0co9LxcY9P5T+
Qm9Ximc5ljAtJZTlSWG+fTsAeAYVM2N8ostk3bWqCO1rOeB4K+ci2w7IL6PgHldPsiV8GUOLuP78
A0jx/gmosNvStqS0Bdnv2ydQpVu1sxlZmPikQM79sLlBAhEBgGEuEFcanLEh5EOGYJHRvKev2t0l
Xo4rx9KZKD8LiXLnEtVQIxC0XH414JAOzZhJ0E+mAeGtc9R2tOJPsi7zY6g49mDEOFCoW+T6O7d/
mceoJiUlVO2W3LxLUUzH1MFpG01tUrS9Axgf16Vj0ZgYGvNpwrz5oxPk3SH082W3mAbLoiVwoJYs
EpSkJdju85P0ushWn0kCuGX1e2w1c/2ZAKyJuJ294SkXWXhjmUN+17R5v2tGSQeja+zo6NQCAYou
JGX/Prl19dWKw+CmGtocEFAm3cP5R9Jr8M8n4nRRjkXJ0HQ8VyGy9fazja3bVVHStI8zpZVPqm2y
j15s5I8B8EgQsxlSdj0yIecHfTcPjvBR7LKl5znSE+8OHNV1dty4UfcwKXoWSkusSgkycXxWYC7m
3sOPKagpNLdQu4w7FSKy5Is7w3A2559kvUUdU/AXAbwovO094erf/+OEtYLG9BzRO8+5ioTGhqqP
VmwCB67d5fGfDSWVJ6UrFWaznrTd9SErBRoGWYIhXejF7e081IBD2Ei3eY1J+fmh3p91HuhsPiiH
uelCnXz7Viakl84d2/4JJhqXIj5GVyg+eR/zVtt1yt7cnh/POXH8uLbpKs83PUsKuRowtbq2UaGH
P948Q1asiij7WXlW9SGqa3gGAUFhrVr8P/J9rgnveQNLxrbt8G80aqOt58HPc5qsecxpqz04EcWp
pYvcfRRS0wiWqP9dp0WyHUtz2fDOaU8i1Ew3oKnkzWLRLw2czL6FM2WLTe3F0VPoIDMYDtD8AlU6
xBdTD9Szzz8Erp0+wr+3NmE49sBqZPnDq83xwc+zAP5Hg8FTEdQlK2CEcNN0o/oG2A1MzjQBEpoH
OAGW6r6j2vxThLK5n5GO6+67eba0L0r6bXSyh2jG5TQkqrvh2nFwOEaF+XdryvlnMaruwhK25Lst
LD0WimkCRhYet+rbr131KVLu/oD0VT77z4WTts+zUzh3QMAwyZIzPnt4443OM467v5yip23VZt0h
rTqtIeeGzsfaDcsPnTc5h3Dysnu6QUj5iJBegyGn+cEg34WZDhpnDtsF3oSItnCV3AsvsjqKWOzC
dglypC991qy3ukG61LDz2Yu8D/Wc35dFeVBD8LFtKWK6Hj2EebhwZel5+fPoY0MSEUiHn1yHn1fX
s58ubsWF5T2BA9qMWWtiqruAyhPF9fntcWJ3+PSN2JO27xAKrAYqzcZSiXBQ0orwd/fsTKVXaQ44
3UotpAmcpb4LssQ82mpAIZXFduHkMd+HXawO5QtfCGQgOOzfrhAsBZ066bnzkhJ4m0qqdt9b3EJV
PzSQQ70Mbzbb9V4Wam+31SBxzMHfAGU9iCSTVTRb8Gko0w9zlYAk6tDcW5KCloyn7iI/Mn+en673
69mxoUoyXza3AyfK6mnJxFtLTu0xnWRzsGt61SCwsx/nR3k/Jz6hikWITV1YKrGak2iom9SAJP+k
St8ElRJXFLGMXI5gU5X9lQQnTa8ioRZ0QuiNnB98tdQVXmS2zdnsew7JmumsgtHUcfw24zYAWmjR
TalSWmlhVv+Vpku9KZslPzi1UV646k29gf5c8PDWCXyVp0wluYD91ag4AfZDECz2o5ul1a0/Df6z
bHzx0eQJ90gtwgbM+c5SZgFUfrT23CiYb2Aom3//o9dnp5smt7/NLeiYvOvqQQInDf2W0v2H2muB
5MwPpKZ+mKKdt6clcOFyMq23r61HI/gWNmeKyza3VufK2Fd5GdS59YEvuok70O7Wnmx0iD7q8sJw
HKx9avx0hh9o/55/z9VK/n8j2wowrhQWN//blVwELqldOVngymaiUCJMeD7iQui/OsZ827Q8yC1g
XXxlQ1JdTSb+PKonmMiQBctsWklhgpdbl956uWVcn3+fdVyhF5DNCnKJmvjPXt00iZPYtDUXrBiL
8ctY47Cz2N7O9pbHBAjche+2ei/1OpjtkJj6DhMoVscA9sFL4o2peJQ5OluuTD81WGoGIVT182+1
3oz/HsgX7AlyKOWtJpA2YjNjuipelXri/lsWhL+GGGumWH2MvfBC7Pt62q93IYufM46EmwFXy1HA
GSwRoxOPduhoDH8VgUITv/pu+sQefIlVu+szaJ2l81EyCUCgwKAOY5DAVlaPZl7hpCyvC+FRuvGw
yvNVfrW4030hjStLm5s5HsJ9pgkyKQqflDl/97LkYC7lb2FLmgHuDD4g8Mbtks4/q8UBiWwWXxuU
RhAJGbSqEQFQfHN+jtebUH9NvWzYiOSHnH6rrznSHTPgGkVPnYSEO5a4wQ1N49/0KlBIq9iJnn2k
lIWTqHuX/4fRkDWI2Pn+oz2W/YVYY7W49KZRyiINcR1B0vPuRszwCBQoB3yYhxmApWuEVPmGTZAa
1oU9s1pdeiQCfjIM2xSUVl4P5T8yDO6xpY/noHoBF3lYcuCcgnKecBzoVvB2kupCjrkKNhjP5lYj
lWGjeh4z9fbMGcHHmannFi+ivVKa0Y4sO2ntlYVhHR2O6MLrvZ9IznFfUVcRruu8Cy2ofzZBYpv5
S1+AUhlcBZY9O5rZeOEoNb3Vi7GCQMw5XNWsIRO5zdWLuXUZ01nnzqzCsNgGg/PSzI74DIHBvDIS
OfwK0p4Gnq4ugHvtNmYTlD+czDW/ogM2w+iR8nYJ4uBxEngXQHopd2OLkoDrughVp021nZfaespD
d9iAtg+n63oeMWeE36s5JvJLEAgDin8fgwGYk0/ZHA3fwr7IqLtPPowxvLQQ4pnSSTMvjAHmfD19
CJAAv64chT8t2NDnEC/jhyGFhOGPlfNQDPa4iUxwE7jDhHctbPyd2ZRIPU+A/64WZbi7aIxdyF79
orZWGQC779IYjf9yGcmHxgVxXnIW6sdC/raTGK6UNIr7sqXgS0wIZs9eykPlmAXllrrbU3KwEV4X
y8aS8QKBiSrw6I/JM7R8HHXSGn+ubGp2RJGoryVBdQQolaCM1I6fO7SlrxGJ9z/0k1x0+wn16DCg
wV4L9DLAFv5lwNyNOsQUxPRkWnhKB8LCklprhCbL8+Jjf9CVkj4aEd7eXWamxfbBH/rYTtZhn97V
FIWO5TDWH7J8VF/o3yxf7Uppq6gYp7vYRnLC5BNkbu/9TSEreemy3tg6XR7TbiacaBAYPKTACSP4
LFPxPA4Nknst5UzXqZobM6MTAloWv/GsS3ZzmwHrazpEdpyWplIJgA6HUBgFFGduK1CiQCa76Slc
uvy6lLaHc+xAbXtGus5v7PJWwvGGUSOX+Yish3iJTHP6quouvpuzMnxQlaf2XQ4TAn46jULKWtsA
tO1VQQv84CgZ3VUqGTc9DOabuU4NXDbL7hqaUXe11LXWx0dvpWy4JHCFRAp3HqyDK5vkixulEOqR
HXwqxnzYJPCp77DWFlvfa/BPgze1GaGkXfuNm29kQpGponh9U0uQE21pjPu0V0hQ9zwVVHJQ76U0
UEHOmm0XLDgg+vkMKqJD0NjQ4FB3MQEFO8/nrwVvdTr+e1P7wvJ8y5IEhavLcGmruc9GmpijOS9f
s7AxUISj9ktivzz4UWaBuawyUKBdeKOmTP3mFu/vxsbs7rAspxvSbOa8geliSoGhx02X1dcCMSUo
SNU2bUYAs/ltbttot3R2tRvryf7lqgoUQZ3XKJZU2PaGXXVf1am3NRcS2zlFYcGl6XE9+Ev+4I/G
B2C/9n2Vqu4mjWC0DmER0gUOp0M6+QF1BBA0fSODHeIR9nVS5dDaAmhRM1HnLfKz86e2SbydP6M5
OFeju28bZPLbBq2equtGZCJQiA/Cyd0sHlhcMsMafXSjuE2QYvg2dJJGhReKK4MzYWMaM3XrLjXB
OGrQBvB4jPn8af46kwtsW1VWn0XMqW8YlgFimHaj9E30rSOj2mc98taxXVWfWrkEF26C9aeksox2
gmXxLaXpUex6e/E0ruziQFbp0aRmo2ykF6uW265RkGDS8NEuspvzi2d19ajXAZWl2HV0SsS6yhUF
+CwCexSIwpvLFpcEmnh5kj5K8Ejb80OtA9/1UPr3/7jEOQzAazpNfIwcB9hBlT8W4IMAHe1a89P5
oU5OI0kp1CKuU2Klt0OJqk/GUOTZi2fWv2fqr6CjP4dGeCud+a+oh8L//zWeo+v6f7yanTgIwfYx
ujJgrkDlHzTswhrBe5GVbkTSXIhPTk+lT/uHVOJ93p1QiRBN0FfHcMwgEd7EmGm86qDn4YX1scq+
/r0+iIdovBANEQy9fbMxxrQhne32ODeh2ASxymFYyrvz03fydYgiwfAqwQZYfS4sGpMBG+KULmsD
0LAnwDUm1Nm89iYL7P35wU69kSOEsGzXsamg6x3xx7eiVy7zHp3OY5zWPc1ACHuzD6fu/Cjv6gR6
tf85zGq1J+h0TINbiucWihlADg1lXUDN1Vl733Jg9WBXyx7oj//d9csLW21dl3kdnHnk9WzHVmL1
jmjNxSJu0uyYWrXajy0+rtakskMu8NDCpgDEHYnVz8Qc0wuze+pTUo2h6mSRCZrrnADc4zggCZQe
o3F6EGH42SmGO/QP76LFiC7supNjKYdbjxd9H8zWrW3P0BvzY9QWd3llA6Gqb7wBcLGqL5zLpyb0
NdOkOuDTi1xdsSkJVh+FY/k8Y7yT3DTAYHWgt+ukVm08v3ROjqVortKt9shDVh8PwUP6XkFuHWE6
3Wa1/cOu+s9auqDz8kO1YOMcVhd2+amZdP8YcrVYAfT1tW1O2bFC+QrqExrARowBS9J8Ki33wuGl
n//P3F0vTo+k0WRdKqrVq/eLJ5s+Z1zjhSemh8HsDpnRvbSy/ecr0XNNDhV2gO7krD5ZaERWi+y0
cyzK/tDh6aN6dZ+aqGkpeWGznzhSPHJgJGkt7htrvTpy26iG0kazJSlpn855SuwEXf38sjhxp9EF
Ny2duLEA1je1D3Ku45qpjzShmoNB9Q8hG3QKfQW0yu4AGXtoXNyeH9Q89Wr0FwWRJaVv0uG3p2VT
e76RU045Krt1PtdWPt8ZS4Zob6tdZFOLi9yzl6d6sJ1dLEKxtYHDXvuyBj3Tu9aTswhsOapqvFCw
OzUbnuPReKAd6Lnr6ieqdXbmR1EJZLUGiTy/kCO+9C7CAKlIntVs7s5PxKl58OnIS5PaAHK2qyuq
sXKkt6FFHf1x/Etzqtqm/Xp+iFOv9McQ/iqI6OzJSv2px+SVjAFKlltcD3UHqtArKqwWawSTuD0v
HDYnB+WmMm2LtUUM9vb7+tkIFTrKuqMretCBAVIqcIas28CrfoVTcGHrvxY3V3ufRpFg63M5kE6s
9j6RrfBnWXRH2aWwAh4FcqjFsLyQq/72i/yeYrJy8103VddNSaLMD/u+xa83zZET18awzc/AyG5B
fwA8hDZHxvYDPagnKFYfkqHYd9EPIuh72xkO2lU3cCLEk5jDTD6LVj3OoRZ8RdSicVFtzrrqwknw
2ld5/4IccfSm6cCt778qJ1NOKScfLUKQOztBsxdceLfxMXK6iVxEH4Nm/FLMUGRaw8FetpzKbY/2
31Xf0hY0+9m7Tit0DH05U4/wO+suQ/PuwmOeOIKVKYiLTUWuQZvw7VfvDNcd3CS3cb1vMBuL+hh+
p2ooRIALPL+q38EUmAtl0VIFqWF7tlrjr0IrcNM0LvKjRMxocIrHqa+vqeXjcoikkJlt3AaqVCLH
B9vAGXPJDovXIeOTbM8/iN6hqy9DfCk8F3lFztB1e13FIopityuOFBmpAyCro5AxMis8Si36VARk
2kwtvJ17/5/vMeXx+q/dS9daN6pUNIWpRHfuqIZPbtM8BNFfzrxcT/VOzfVf59/yxH5mLCr9wLNA
o637fri5euji5cURJg2afCN5OLg/6MV5BifUKdEIHOL+QiBm6qNpPbca98KXpnf+rvpfGkvoeE3V
HamWmDugk1CaF1rkor+3YFAM9lQ8IuinKzGfjOnCuXniw4IFYlSKH6xqsappes1sjSivJsdudA9L
ifJDUXxLl/lQU76KpfgW92inFnZ4YUGdmGpdcHFN36JJxaJ6u4mGSdVNzhV4xG+h+9Ll87RrkGrW
/j94zgMCLOEmSe/CfjoRqvk29VuaVLQBwECtRi3zQlQTzJigDzD8iwy4lGNh3QTNRGqmbHnh4js5
HtmfLvHTf1hvm2gmTO1nw3hO3NtuHrZIErX+k0DB4fzC1bO1WkIoUJKvUN0nq12HN420gBIvbXOE
Zo8DUbs4Xzv8D77hwRxeOP1O5WY+CBdJsw/Y0rv0qLSk4ZVwMRCaELX2RYyKLfrm/kNZ+sZ9h13Q
tuyqDr7+sCwfgU3nG0QjWoreqOBc2jv6hl2/OGA/4KmILVj++kq07MFL/EQUz1ktRoRZUnnlzPik
NTUeuKYsEHETcPftuvKu3QB/UrMDUzPXGAac/wIn8g6fzUvS5tLycNfdJakyZK0yK+JSKJ2nxS8g
GZSPpqCUb4VZ9ShaCXVyqIsLodypL09vV1k+caYp19Fz3S5dMHRJ8Rzj4ajqfG/bYh+W/ufzr3dq
u0qXQIdkQKcFqwgOvQTb4wgqniuUK4c2OTYlQE8U09RmCi8FOo514quC3vFBKXA4vUPKoh/ZW6ps
MlQYAvUEDblABgE9POjVKvxFQJag3YLi5Wg78X7kYP6M3EG1ZUG6aFkaC5pWkfsVdKa9DcIBzlqO
rMOusTx8hZMMUrKw626Dhlu3yUqsEugexPVWenW2cyev+wvVTftuqpocsoRX3SFUid7Bgp/lr7Yd
4w6hbz+/GUJRo2tKFXenRi2YMgcOuPms/+AGqAIgrgRuf5xgiMx+VV67c10f0sIdkEIVGJ806USE
Crwl7CBTmP4IO8MJXVTejQBmWevdUITpDh2alTfnv+WpQ+nPpaqX8h81HOUZQ7TYkE8tINAI8uMM
m4JJfclU+6stRHlhuJM7A2AYH5QGmu+vTnpI9U7RjJHxTAvyC3Kt+w5lu7LaEeTOGHzg62pa/8Fx
yHbw6LAquoLvNkUKwcQup/gobDjZGkZ7NUgDQiuc4P35yTy1/8AIuUBINXR9HTIEEzqJvqgW5Kvl
T2Dd2Jym/jN+jr//g3Go0wBtlPRz1+dLZFlUFwpq20ll1QguxpgjWWiTgfUd/5MT3gULp8GbZOTr
kMtzuziPxto8Vl3x7LVIg0PeucoX9znL510oi32YmU9+DgeV7mWYl5e+3zu4GGEvKDwgCq+tZHud
oKpxjGO/avznbrLxwnI6WGgyFzCoqvmXM9jd7WA482Nkoai1JLn/tzU61o1PPrNtRF2j61nIY2wY
8ecKn6UbqxVaX8CA5VPb6Emd/zTyxGmlI3Qf8Dkw3nXWEkxxZ2WN7T0vBlYYYVC1OJGk7e35Ud6f
wBqtBRrFBigtANu83bWFndlmHQzNEaBnDSWS3nEZ3PmULxCuvVf1hV37Pi58O5x+6T8OCa/PDcSI
RHNEfAhjr7Hbx7O8CRKYc+40/4iUpwUBv7nzrC6BxN7Hw3pol6ok21e9Q0bANlHRkoTWsXSwBkOD
dUx/28h0Qmqcl98JgsxuiAZH8o8/IwwXVhwIEUun86tzajKLyjAzH2pYX+tiPcxev2L085/x/eH7
yqPhjrJtH5DEqmTghCCjq8YMjxke2lXrPZgjtLDUPRiRe2HFnByKVhg4DFcQrK1eiOBW1X0wxMeq
h3TF7XQtaO1eSSf5ipjBhcHen4OEhKDXCQ2J6N+dg6FRFqNZDgmXivUUCO+uMygagOa8MH/vNxvj
gJPieKeWJNYJcWw1VpLEdPJlgkqSWtw7YV2CCp1a+wQ7gsOPgAqA3Nu1b5kLXgR2w9pPix9jl/9V
5KJ9lmLaUsnqr0szxEjZjm4G43h+cZyIrXVjxRPoflC65l55O3JKiJkVqvSelWl8LBDZnJCIXKIA
2f6x/lq3WJXUcXKLPPJO1t1XLSJw/glOnDIgoHWhgYolxY1VnIekWcBpa6nnYqqv++6Xi1xYrPWf
jll+KXg/Mc1/jrUu2dFSSb00yN3nEqh4C8b+ymiGjZvC4C6mw4SCSanqF7TIduff8cS+YFyqwODf
WLLrhpkP/sRHZ2M8xmairpAzxmQO1Y2h+z57l8qSJ5arJiPozATwGRf36oMW6FzFpR8ee7TYP8xo
kz4lHcSA8290ooRA+s4IOg2yPGsNuSolsK9ZjkrnmXmzXPFTNu3K5gXFWSQ00OAz0uvCSi/Auk98
QaoGuiQJkt0CWP727cAqG8JqRHXs3S/OksCf0Z7Mf1GHzGWOj+Auxlrj/Ku+4xpoBh2RpK4bgNZ4
R2LJQmW2hZH4z9D41D6Icc1NlwU3tsqRj4HdtpsYj+2NkHn+SYhZ7IeshtNKd+B6jrLoPq2ahIdM
h02OpuOt00NaH7iut6X0wq1lAYKAfGBvJ8QFUxvJk3HEshkRV/PCDXtiqxE1krU7rEWA8ToJ+uOG
dczKGQ3Zms8kiQdOGBRbkk9hJmCVVVv4EJ/PT5y5PqEpWNKCpvLB/iZYXQNdsJ+oIfRb8rEIi4dO
1+tkS2oSHuYUHrQWjYHHK1rE3cNDSx0MlQYY3K6JVLGZ3YouvbBo5Xpv8ECwE6FgmZbFZbg+ykc3
LgwxlM1Djn1PkVYHxOj+bp12W5QaQDxsZSE/SmA01xmy+cjdWvAj0tx+rAUd0hRbUjtA7V6jBbwk
+CojO/qRVOpzb6QfqBH/nkP5YCJ1mNcCqRpAZ6H2Ve8srEI8Yy4xYbNrpFrqo9+IeFc56Y/U8SD2
O9/jGJfJysKjwZi2mIRco71J8BHYWh4y+pQk3oBpnvkjwXvmwv22/kp6edMI4y7lltPr4u2qiLMZ
H8Q5Ry0oFo+98DDceSJD/XJ+MZw4AjFnYPeAfzeZeb02/1h7hm3kgZwGjnmilXshgOA1k50SXxnz
g99N6YUj1zwxIOhGQZXC53Z5R0Bx46GrLIvFPku0eWXhI3dIfotuMZ6MTmJlLypRYmNmbvFRpMDs
hFPcNWb8M0Qg9LaFq72NcYr4nC+lde+7Vv3PJwQ8OUGZgIzBj6tpTxYxW0WR9c+Nm3wHewUsrfnd
5NXO99uX83P/biPyiWm7kzNqnqyS1mryofnXBsgC8dyP42Nuty9OO/6FfvMOPTI44K71cxxRmm6z
Z18Y3xBheWo98xZP6ydQAz/HEh+vC0+kj5q3VTT9RDQaXtkocJLeLgezxoW6Hqf8OVCg9sPsm1/F
n6dguUc54cVGc8/BPa0cArqnaotR3j5dwguEwdek8t0zwODT3VJaDOvG9tTjUNpmwny2uzk4kmQi
aGkm7lbWbb9rY5Sjh5oKahE1KYq9OL74ZiF3dThjnun48cZaUB8Mrcr46mF88Im7cjzEXtohCD+5
mCVkNIPmwje+LChk7awxt5+a0ikOc2lN191gumDS53n6IuLCQSvBUlTR5vwZYj5yOnFQf00lKEyQ
UchQT2Z9rCh57Lw5g54ytekmykp/V/X4LIFtNVA5G00Un9BeSnbtYsY3zTinII2Ggm6vmPejEfl3
1YK0xJTZ8cawks/zkvqQzNDeMRM8os9/4tNn7Svp3adSuj78Ec8Wk5t304Psfwb5y4LSxD8eQEEA
IRygYAALfJXXDFZkl3mcDw9LDKMrrJHarQfp/fMsgwwDUA5ITTLtNdOE7vjSSLwDnqPAvcP/wtn5
5lhuGhOLm/Pvc+IcZiRehsMP9Na6L2IVvm/E4WA/+8b4A/bkb6zwbnCUuTDMqcjtTRSwmjcbdG5o
tXV2HCKae4t/VzrlgcMBox9h/jTM4LPpZ/vcj++TpbwQS73DJwDsAAvBQvUpsVC4WJ1ExVL6Q6ii
4Mka7L1Eu0Q5xtWM03ZHc69c0htCuARddVf9KFCFxRkT8rCWrTw/15ZanT/6ObjwbKkp2dAQV88x
dIFZ2ob0n7TZe5A+pv3RQye0IKJkzKYqtjgxW5jee9N437fRbYOgPR6tBnsYXZX+yHP2gbazBxQZ
pzv/9deXofjEb1RlfxubLxceeV2keH1kAnqLpU6hcR1xx3G4hL0h/KeZovC05zFn/BNk2SBws2uT
8VFhuIwjEVLEu76pd/w0Zkqb0Y79Zy/7hY8qPgbXtrwQktt6wfx5jr4+GB+ViJKwnOd7e5bTWBNz
XzbBU0tpqEjFja0tVTCdrG+1XOpEOlXM5vVMn2joBDan/vdOY2D+L2fnteO4sa3hJyLAHG5JUaGl
bqmnJ3luiElmJouhmJ7+fJwDHEyrhRZ8gO1teHvbJZJVq1b4Q/x5wfuzm0tscuMDrzIbI3wnPiKg
VKEBlgx4uILd5S9z9kC+jdF1q+1fQlHQ1L43ZFo/+JuHMHVtTRFhKF1fSKaY+r6vtOis2fExXRBW
bY1cO8w1cEAQNXh5RHfun+tS5s9r+2vFNYD+lRFZhm00jT1GZxvwBizjZasn7Wa1NsWW7lwUzg6V
yO95XN0JzDfXBWsLcnKd/14fQTrwo0i6ITpPfYIDxILcL1qWssdWo2o+WgPqYN18ruysuHPorjOy
9YFXgBzId7qsXIevH3gVVohrUSln1wJS4GIoGNixTR4ocC42IcCH/48Ts6otGKhzoPFy3ZQvZtdJ
03lUzqUWoaJtVPOGJ/8dWeKzMNGMwiuu/wkQIHroo0ru8ShkaELmSxPa9u0lNradWdsvZl+MPzpH
IpQeywFJMs3G57YnR6nc9s51c+PjkIQz41z5myu76PU7mowa52tVKmfu1OcqUh4bzfXTth78Wtbf
NGl/GjFQzWx5pwtza10IjjABQdiyNda//9dmFAyCRIlUCRa6DgxZt7RCKzIzvH9WGgBX1qZplirA
QnAsqEgQSn//W926GMjDbPqG1ro9rufWlVloKTM05WxGzTeIPz+GqTlNc4TGV4dyjrsTMRJ4NUbo
hLZkcUKJKzPiA+ibJncC2pvMBfoldYO98uT4CtcDlsl2uw7JvOiMPMs/pauclMS4U53oN4I57UT6
iWTlFhnM1XfOxmkePc2Iznlij2Gd6tqmn91xo4Fy3nW4eGwct623gg5nYCu5to0qzGOVSvN+uqjk
7qWHBBSNKstPHaTOWn2gbSD1bK9PEYmzGLxQjxfzzom6cYL/XJr8dFC1kKNf75KuH3BBN9yIE6z4
EFJ8E7wUl2FiFnda8jfCMWgzGq6o63B49av6QKZ1PHvdwjewjF2L5KQy5/92erH3XGWr4Ex+Z/vd
uMNYjygBUoMM7LoLORVtVE4z30MV7WYqnQ1qwN/pWH6p+nq7RBhb4LS9VMOLVbsPTarfOfbri7u6
fchjiVX06yB2mFdXqJq3FfNTj7Qo6/zcHL9NykRhVmR39t2t18oDrv8ByfsGqwwjStfiXGLTgAi+
3rtfCitFv77/qEj7N96hd17rzeVo7RoIAEEpvE6eDeSm1IxOCv1W70VUA00R++KW7gEt1t+Gfo8G
+qeJcP0auWAMhhzMEcmjX+9P2Sw6uhNzfCFX75UaqaS66uPykI7dHDojzrIJ4uE+4jDZppjQ2u2s
XMOayoiPCV4PD8zEJb2hwdyCvSy+xw1t9yxR8Ko1RbUXlV19zvslxUBrQfmEwhBE2GhCpR2LsJ/T
cRO5i3gelFQL1cK1Aiue7KCoJndTGBUc5tZoUWO1GQ/moNJ7qJcPcZ3rOyDI5bGWToHebUxOmlGF
euYif8pZIMMymWYUqiV4Q1Ur3POSlvWhIlh/i2mvnYQlnUAVivNAv6rYFhlBUlkLROl2HizOfkby
045wZEbNfxkjhKcM6W5GXKR3ozCbj5XTz19qJ5uPUqGELTUFeYZOw4+hQtnXzK06sLxcHEr8r/2+
JvCkk1A2VaHLUJjDHOhFCVdxlNnWK4zu152juR71q4/qUiwYANYQ+XoTKpEOkZrL0O+MOwkyj/0u
aSDqDCjqdrQUFQVHvnJ5GTFOM9Xx3LsZCUX1Mon09/s/5EbJ8Op3rMHxryuySZAkV3o2M75R0alv
izQwEiJDqlrI7hQuAo4J+til4yg/31/5Rthl5bVvxm3BH2v0+GtlWWh566GEfBZW1Oxq5PTDcUiR
rk0UvryiOJf317txbG0Govof7gQdnqvgm+sMuQqhdxfgsb5RQ71DFbrS97gxb1atzfdXu3Hd8l3X
Zr4Dpog56Ouna5TERP3EUM5d7WiPaePmcPam4vD+KjciLDGPKTZ6AqgrXEdYJmC4vwgQ0oNrW2Gb
p9rJSE283231v6J1yXMhMdBeh8lgAeu8eqAW0ESCmiE+e3b80LaIPmaJvZOD8+39R7qRs71aR3/9
4jyJiLOFWMC5JkZQPhlQNHArX77MvbrW0Qad6PdXvHkEQOT+qZ1XOZfXK9bozSKzrHjnxGwui8TO
odS7vdMqX8vW/ODlzQnZ0Dtr3vxwgNAJASvB8nqmrBbYcutOO1wKq2nCntrlIdPK8UHNinuAh/8d
jl3HGmR4dMYV5B6Ugq8fENRVmeq96p4xVNYPjlbKB6Je7VtqpZ5QMO0/JRnWQW7uDU+23aDLj0zJ
rhmkE45JpAXWXCErhCnkBq6zE/CJ7ONSz9qj7s4i6MFOIOQp+p0RTbjgxNnwb7LC3pH7rLZLYWTI
vuay9Gsnyj4B4kMCxMiH0GtiPVAslCOy3NsNbXIYkVjmVoAMnCEaraXmVi/QpnYKNd73hSEQZkfb
tkVn0J9VndkxiDUc5pbBN9sBxa++m2kMLO4pmpV8p7tjeqhwScJRLK2CxpSYX3eR6S+5teR+T4rM
qtJ4SHuzeAa9G5/SThHof0uFG2ZU261djkbYlN4YJmh8hyN9wc9x70X7zLESFOfr4WGYMWNVxghB
cmWWx7LPy4tI7PYhkkh0tHhsHBmApBeR1sUGC4EFEd4OeY9p7B7NyGzR50zI/5b0Y+OBiFNVxdgW
pZPvtc7SQszaUFGeF2xKDGB7hkyXTe3EzQmmM22RWAXUUyxYCxZqsamjJfLzfgbAN2VYIcZ6hXj5
WGw8NTI2Xe7JR82Nlb3UDHTKVW3YLXzKrRnN3a6RnhOMiuIeUGBcNmqD/TQOIrie1BbSY5lQTjEU
8O2MLv42H10ceupc8dMSv/kY5a2DES3LrsRzZ2cb3WL7hpoNeKygYwNLGbu+OJ/uJNNvIuw6Wkd8
FNITk683kFWtbnJQwWl9juwy/qhG9fhl8Ejlg/ejw5vOIgMGrijbBBMMleINZJPN3hZmo48XbM3x
8gaEaIduDohhifP+9zSaxi5XpIYIiuO+gNRebV+wJb7zK94EjD+/wiNWrLNHRiuvz3BT2ELVsq67
ROWLibDw6i6M/sHofgWyjDj2ZchVjB/mE3LGE14LrXdeJYsV7c7reBMs19/B7FMDA4oz+fUgPu4T
benTrLs4tas/6aVpPtHad1fuV+XrEJDx68TXXeAudCdkMpXmGV/FsTVIM9UDtEWX5w1mRea4Kg7L
aJ29SYN1vLDdbaYogdk1/mgimlNoVv0xkSiTK+VQfMZfYAZk2vT6ZYYcTZo3IKY6Yth6cGNMsLOo
6zd5vACJUiXK35Hq/VJ7PK46YNebopnrTawO2TFBOALbMzWhJ1l+qKU7b/QBgfLaUeD+JCVfvMDG
0RSYNqKTXfmpFN1Xe0YJ18bHCe+w2f0ua6t4dr2kfBbg9YPecBcIID3etGnu7LShEY8OUN1tPbcY
YiTgavEXcTdOAqJemXXtA9YHw3ZchDR97moBYaY39zOTkAC9C+ORFjQq8ypj3SxWoGja3XBiZB99
68ek35D4pwEs1m9dzxQfdcNfedF07BIFsXzMHNQjSap9irUue0kXZ3zmVVanCocSiAwlSsJ6Bgcq
H8cDolLU40vzWZNRimB1n514SRFAQmZEHSCq58mxxKeFmfJDTR0MA29uMDLTcfNGuPfgSbP+oWQ0
Bxel65/ECO2npVLdaXY0+hnZx3OrxzxKqlCFQ6zEYkLg0G65026GsHmcKo3vbUdJ/gIsyt4KYh/u
HlLZTwCeg9SrYFqRE+1oyM0vMVewRIhWKTcL/7JP9MjVO4HoxrZE9x22AEfjD9Lp9dHE/dmJlkk6
z1HiUKl4KGAb+Nr9VBLXekIgzryT9L1RYCIi6fDgVzoPHKI3Q9Y5m3R49kZyWWXS63J4SnAEWQ3C
VwH0Zl/Jr5b7vUSmvEBXvkinO+uv6cL1MQRxALQJAaiV3vP6eUtpLdOSAigXKo5SdtwS4zVsUeJm
VjclfL1dZN7NYt5Ge9vCzp5pO7DdtfJ+vSjLVYrIsuzS24oLTQ1LVbQ9X96PsjeCLIu4pOw0cleh
p9eL4BadqyYjuIsi1Addqlj5dFSExuf/vAysD91AOoEZNuXB62WwXCqmIRHUBr0T04dM50Pv2avL
gCa37y9141uZDlJvTFa4KNkvr5fS7NGIervNLrGsA1X7OE9YV9TWDo/hGO3a9xe78fro+627ghYv
Ha6r5xq1CSucwk1JaqHAxgaOZ4qXPFb6vR74rYXAY4KSpEdLT+Q6oUVa1Mjn1kaktg2naTgrpe35
XW/9fP+B3tAGOWmky2ufBwLFOgh6/fqqBKNovUyzi+7kWN0rvLRp307dhhkzAkRf2mbDBCVWj9Pw
0cu6Bw8c9/s/4c9muDpt/ISV0c0WcJAGfP0TtF5vLVw1ssvcIQRX6cMUJgJ/2ZyQ7LfpGvv0JN26
SMkhpdtEm8gxqw2sj+4zdnkAc2g44spXDReDEcFDW/JV3BRITy6iPERNMd1HzRxv+kq4gZlYNu61
GaAeXRufqjGpn9wOxy6776qdgtDattKc5g4h98bnZC60hk7Q/28l3OTYuE1lz8klk7UI8mTepQX+
JCVaWO+/zBun4e+FnLV//VfLQSkSaDdcGpch05+KAnnfhbzWix8TkNK+Zmf31EFvRa2/nuxaCDft
G00dUiW5tH1zTOrh2awN9c5DaesOuNohK4qXDJWyfEXbvn4q28orj4Q0ubA5L63EDtQJ1j/V/Wb+
rhbqCYIRZhwOhcoow1TptrgOFamz509a/1lM3xDtfP9F3/xJTF5wBqDBwwF6/ZPMNM4HA47RpWuT
S23M1cb0Mlwy5uIA5Wc7YRw3ZG6DvPQ9KaEbl7EJ6hRyN5N4KHxXoQFLkYEiSSSXSXURYOV9B+6A
N7vKrTwNSnsnHb7xgVkOQiIsZm6m694stp1RnqhKesmyMjqooqhOaVuO4fuv88YBYRWUzWkUgmu7
HvlFRddjHKxjjlfPH5YhOZT5/JJq9xKLe8tctV4UO59lOYnsYo+exC5EJuLF04bs0jWVuNPmufHi
EGdxwEhBwXcZTL3eIQrzzaSxmuTCuJ+y18sfTcUqNu+/t1vbkBuWjIHeDioNVycDwTS3AMWUXpyy
zp5zAW+lrdR0gz8aanD5MG0cfUZYHOOUEOfQezx8+9ZD/p0ZXr1QCiV7NAnPF6tx6hNSg1gfTnkS
1KM77C2DSRaWCgXcNz1+pOabMGtJgGuWjXPAiX5BTQkdQrfG16vT3SKYJNUIlslIB+h6W+pBDrV6
U6NzuGtcr3pCWlnuimJMHynkpcAMUMVPWhNiOwhvPnVao/p6U2IHgk1YYKSKCG2pTk8IArQ7O9bm
F71KVZ92Q73xBnc+tqRcQB1UNwuqrp5whKGf/bWz6uZnhN4ZxljFgj2yKnEcmrpy17ZLtHFxUnYx
mbd1LhmdNH4PD6ffKTLXH2GGG5+YZTz1GmATvGV2C1rxx9ESp2WcQ6utoZglZl+GzjB2/KbS+fD+
lnhDDeBKJ0XhnkFAg+7zdWjK8rqOS08SLR1kc8bVEjj6ja4I1oVU8wSmeGUmljmuOYn6qzWrO3PY
G4eMlF/jBwBXpt92FRrLAXK40yU2Vbr+PUGdKVQT3t9gGsV/z/3QpNYMWiPQPN5Qw2vUSby4HpRz
ZDb/Oo4g+k/7Rd2lkcEA8k7EvxF3EQMBAYUONMnSdRNVVFqTLlNhnbNWxL5trwYwQ/XVK+of0gP1
+P5XvHWw1iY0rAOi/JuWbRxlmnCG0j4XrmzDLNN0DBhV984LvJX+vSo6ruqBuHWTvpm89GIX48ui
Coy3mhBrk3+0Ivf8wXKeEq3apw0sktr0XT3bDQ0y5LN+B2B2K4650NWImIxzwfG8DpaeNWNZ6ETp
BR7SVp2KS9FvynF4ANMK1Nf51zHLs5Ob9/CsN5Yl7eXAeGT0Di2X18viJyggqsni0uv5STVckEtl
gn2jmW6htT0nif5oIvcLnzd8//O+PSOUl1iZcEDJZxCSeL2w6aCRXLdmcUnHeTNo39UOq2N5p1p5
+3QsAmAPpQ14JbAkXy8yIhCqDmUzXQwEaY+21iGYp8vyR5Hj7eUlKiYJcWFHR8fJYEgnQ3YnENxY
H5TeOrehmifzvfqoiBjlpgp0+dIN8z/t2h9Bs29fNzO41WFHdePtMfI+LYSSO0nLjddLOYjuHJAQ
C9jd1ett0cDFzKidLmbOXB4+kpj3mXHvjL6NCMDuwZwAMKUq5E+v3y/MwKrwhnS8GLHx29bibecW
fSDjlklrjafw+1vm5mq8ChhXiIxDI3292gzNJe/aeLykDnJMnI1CKGUwtNZD0t/LXW68P5ouuLFA
Iyblu16rrJ0SFLI9XLpEHY/6IOkCStvwF2R07mQwbysWqEgASkHsWKz2JqwOhRYbQCQvS+J+FY7+
4FXuNnL1w1RPYZ9Ed/bkjdYSMC3wo6uDzgpjv9oaS79YzAMADFL1Li9W62yM4Z/GNrNzLZpxB6q/
2HSFpnd+i5x3M3sY5+EjEXTM4u88+p8N8rquWX8LKn6gOlZrj6sDWtRmBtEInQ+jT0J9qTW/tqKH
CE10xIf32P08enh6U5zKoLB82IY4lqPe3HgOPuKBtuxwSLlz79zYZS4wGiIwvFaC09Uus6eEkQ2+
vmfabMwm23EjUH1u76zy9nbjudcF6LAxbL2Ou3aOhlQGoOxcLs4nzZUHNTPvIONuPQjEPSQhdMgr
b95t5uVp3A8OF6i1oFNt/FuaRehO2daa6/+ecfE4f621Pu5fVXeJL5ypFGl/abzsh6bmh9xJsW0T
6inJDbLUxXlsFPcBV75fWguJzDXuXWQ3X+gahUACAoK9DrVOJmEsV4z+zbjYT6jhFP097PWNaM6+
ILFcRYDW8cTrhzRw+hC9WQLSiQck6L1JmKEouzgkMcNkGEXDQ9dE5VaPVw+ApZd3mtA3hiN8RWpQ
+igUVG8wll6cebE95NmlFpjAlva8X/T0g1K2myZp96AiHr203c74lMeD/dDQzsE6AFdZU3kaNPlB
yaYKN+975LQb8QvbQ/D/FGCIQV13VG0Fl0u3iOxzPaf1rq0dPYgUZqf4BzSh60lgl9WS3+kn3cjx
oRvTwuVrcMMjr3P1MeLOihJhrQ1WZHClNy++XLQhEK5ifmU4o+CNUA3bviz6k7tgNCnwHw3FoBd3
bqW3NwX+LHiucJLJM+givv4hpIuaHglQIAzNjP2spfEuEdR+A5Xbf18K0g99CMK2o1JhvF5Ko2gq
0TePzqlUn7xWecCcYj8Z6Z19duOJUJXjUwJ6Xi/Bq2UcjZoS4fXoDL2gjLOVGDC391hkN2aufMC/
VtFfPwwSMJo26CAHp06iTlH+o6TKF1oRGx032UUaB2EqRwtVedseP76fSLyNFSyNPsSqQrSe5atP
NtrRbHddBzrOSmq05JmIO+O9vuDb8LsuAmsTfhbDuut7xOAcSLeuo3MBtgf82yrmPXU7hOg+D1IY
d7bGrdXQSKAd5pDIe9clp9kUSGfpYPKLJjnpTXdy7eyA0A8AW/f5/bd3a3vgIYFhBZhTfvvVne1I
PCOrRI/OJfxLfy5kKHX1hyqcw/vrMFRgC7zODlbGJTYS9D5NgE5XV/FsFhwn5MfOutdYWyOX+Lx6
DAoX6WFvW4OAtCcqpFk9xvH8K8U5/qFT+wz73f53mXXfRdZjiySrr5mIPtpj7nudNeyGcfySx9Zj
y+AHfGXESFnsXAcJA+mBmzf3/QSKVvcwu3Se1Eh+Wu2NyU2CtkOKvll6oA79dNRylf5Bl33oBvuc
YZRbFMZLkkEGrhLrMBiQ2aZkg+DWz0EDztjyF1M0noc+/WzENpqUauOjyBM4I7gZdbZ+O/ZwwgX7
PGjW11bpjr2nf1mGei8rBYpv9wFk527ibSsjg1XpCmhPHSr0uTip9TLDVindoJvn7aCPB6srPqH4
Ezqpx52Ef7O2PE+FciKl3CPt8gSg5gNWv1gzpz/QlktWMsvZjarPy6BvZ62/AC9hCpJXuFULjxE3
AvmGDgFPhu4cb4VpvHR9FC6WMvtJXJwamqKDicquWxpMRoVgtF4Mfh6vEB7PPo6OtSusPMw851s9
y0tS6Q9zam/MJsPLsv1WLc6hbLX9MrdnA4x+mTb7IS6OvM7WtzMA2w304jFNMDEqbF9VrH9dq3zo
6/a7VKywWLqzayTIVFkvjrakGyORj4WdP7i9uWtnyrwmawIlgq2j6+LQ63hY6tWqP9R8WJ9Nj/uD
l/Wh59XbvuLqqvuwQl8awz1YVq3ptH41wVGsGPOHBWB1VTHR9pL5AS+aLzIdn8te/gDZqPmzjs18
1whM+YQ543WB2cZm0fp407UNoMShwRmxrVwo1Zm5rVou7wgW80aq9lp7E8wpE3R8hJSvIi26UNiW
EriRgg3juHbdAKr4Vj3rFxOH8N8FLOQa1wRMwVGeTzdZpHiM2pcFO5lCARs1d7MPRMIcfLD5cvKX
LlVPuuMmDINGAVCJf2eTFlGASs0Cqa79tqSe+4QHTlL6CF+Z6F2tAAbYjBvFK/VTnA5YRc+oiz+i
2OxiXLOUoVKgDghxXf1o4Dq1VYbma8VUUDeXY5eMn+3cORS2uhlmdRfNyCAly2fLFvuoKs69Vj2O
erKXZbLThRLMrXacUjw9uXXSdjxHqdjVeH+LvIdR5cVf9UkJimX1y0jCpLMvbaOfHAMlhXjCAN09
p0b/CRz8OeVqiefxMQbGmM/NQ91lP9dv20sNF4hiP+jd56oavid1fkGNbtd4OELj3vQrJ1LPrpr4
ZenVQdasMSQGStc0qfAx48hIaoad5ubnbLaP7jgBNDP157QoL9JkcO1M5NlmS7Ft21BqveQ7XivA
NrzfzDM1UFPxQVgDfY++5dB6p0VoD2iYhJmmfavU5fMcSQ6V7W1xJN6lqX60tPohi7WNXpmXMVE3
vaN+TAxt16Ohas3GecZtq6+1J08i36ebWagi7e2DlPtHa5bCb2PxKPXks11A/41hSxpqecJ77tG1
3H9db2FUk+8Zfg7+1OsPppN9jZLlZEb9z7mfc98GdICe0yXC+pmjWIeTbq9K2hcdAfTIrnaak7qB
PSSnssRjff2BcaPRyNa+1cLYj1i9Yy/8bcys7VLXoVHikKE4GfCYWbU/0qUF3aRtx2b4kYDY2Xal
HTiee5SN/c1qJOCYskGTcPyUzNkmn1cZC7HDSWQ7ivYnOndbmXYfAcc/4zP6Jam0Q9ZHRwyy/+2c
8amIvM+xHj9J3kUZTY9xVX7AOTAN9CqCm6yiJicZ55qF+zgBqInAwyN9uBycaDiCp/zzz0gxHhLD
/mgUxR7zug/MTWjxd845MpyDzlcM2gGQTgfifkiQDjGRzQ7ZeKFhFqgYKsfCXM6mkuxiAZyolM+S
9o9qR/sKW20CVfzFJelZX1s7Og2BeDlEcVP4Bgek15Kvg1JhDpZxzIcKn3us+J5lZyI101tqoFBe
BxFzXL9S6YUYVXywjPyeFOiNGx8Uu0rZQd8AvcarfKnv69TFp8OFW9cfjbz65igyVKt7eiU3l2EG
j+AMbWbzOi3TEjEUVec6Z1oPjQHuywfl9X5OcSNNQj7j/5a41tFx1IzJA/2ls2taQa2IEyjqg1m5
ezW7B+d7yy5duywU3ry5PwCDq+ylzvHaGuBGnCO2/K8GOPAWMRbruAjTDoYJ3h5a9Ol+SDCU0tVq
OBRpPuE5buX/5HWj7jTIfIEmWy7ktlYLnxHC8gsZo/qliLr8V0kX7DhndrVXbRpGSMPWjz0kzJ2c
k/oIFtXbTM2Q7rVZzy8xUkUB1G8wXPYsd6ISzZ2i4Y1UA8nn33XQ9eAdzTmeDtLMJc3S/jzHaf+A
rHq5VVtT4DzhtkyCbRF4iSd3Y213O0dX6kCflemHi4oExOkaa+1c646Jo/Z3ysV1h77KJEG2k6mi
QI2q4lv6EK1ZHRhphnts2+AHNV6cIbf8sUf1vMEMqlGzL45l/JOuaKv3d9ybTb2ubKGVhsIi5cZ1
zaZ3HQk7LbC1zHlIouTLZIwvNQa2dwqAm+usFHy8Fzmi13PQXKRJZ825e048n/ODa8TdntVbnMr6
LICagOJC9uKY8Jb/6vK0Sz+Cj7adtTUmeziedpyJowW5218drba2HFNwYhFsHT560APefsKuSn0u
zJxboHTkZzuS3o85zeevjekNK/Z8kah8ttOXuNET8OlO/QDC1HmqUKIIcVNoS7+xE6j2leI8Dcag
Hmh+iEMV1+amHfD9eP9zvQkQV4+4YmP/ekQ7qmN+jTsyhlHUMHYYCA2yjTaTQhcQ85g7I7W3bQzW
Q8OMNga+Tgj7XBVTrdWbfQwS9xz1KTdG+7nN8Xnr4i2rnkuhb1Hn37lp/2KRNuTDvRrr1q5ZkdXU
AgjF0Ul5/bjOGMfQUSPnP+yaN+2h9Qm5GPlvNLPBFb9eYoiTdjKzxj6nunoB1Zj7+jB+dN3yixIH
5qDdw8rcfCQOAWwjy0B+/WqTmkg2uROKb5d6SDQEvQZlH9F/9sHBZ3fO3Mo+5NdfBxbuWKQNDMaU
b/DKaF3FOd305UJVSQ2hqmmK9ZfUfioSmArOQmr6JBus9xzF7jYC1PEvT0TioaOqe1RrKYKFrtKp
oPjz4Ub0H/PZ1o9N2pHJLYr+ZDbpzyHOvtSRNtDdS2jKm7P3aHBfVIHi4XTe2zja5VOzA9K1pnDl
tOlFL3ytkxqD9r6dvkadoxylqbUhMi54qWOfYfl1bP52GwqDqfSAH3MVhbgYa19V0WdAytBQ+5SB
Wz5Zy2Lsa3Nud4OqjPsi8eYwmXT1YeD/6BvObIeMwRvogRksicZFHmpWiifHSPtPaj4XeK5Pw44c
Jd2iJ1wdpE0XBP+SclM1aRRWjiICgfnpNqkarPYQHY1hmSCTkKDe9hSLzPgwdX80uIa52CLxm4ai
s75jrNYcHBgjJ6wPSorLNjvHIk+Dui6izYKSQ5gjFRNiHZdRokrwySlsC7VBlD4fsj6IM1V9mI1+
PCsL/oq6FuI3ZZxmeLtkZeCZxVwuB4OOKsjN/FiN0gpdhpYf8G0vNxAg2k1ZDeijxXr6HMeG+eB0
jXZG2NR6aEeLUm+WIhyWSOxsGKR+P6XFxmpd20+Q+X1MST5PWdRoflwZ1IBxjlNl3M0fAEVmB0Sv
Zn4ww8Ku1IHrRbEbxuPsbTyjcfyqGZd9ZC9lYLl1F1RTVX+0s2HeSZzkQ2OO8wLpB8CpoGCi8nuX
KSDuoCCKMWj7jTWfhNwrbT5oB00U5ktGO2OrFPKrpic6uUc/BdUwe76XNEbQLZ27Bfk0TAFNA2BJ
TKjYPOn8VSp21CL3pTa7qHIAJapW8aOprTnZtD1uqQr2QtBKlvksCzFvI70dL9NgjttEm2FmLubo
fVwS6X5TpWJ+sipDLCGgsml4UbsMoniumXxIDldoWJOKhq+MjA+FwK+ht0ZxtPGQCBDnVAOqQvBu
sdlsqyzhbWeljS86+xIfSROb0zzXvrTlgqKy2ulAmBUHwbYqy76WXm7uZbNaApqgYg7ZuKS7KcOJ
Oeq8bhcNAnqA2c31x6pk0OprTVduSoBMfudFkw/VtHjAo33wdcAlG0elYdFmza6y13FrsonG9CQL
6WfD5At18qemhoWKyGBvBSXOTm7abU2h+CiO0A9IZuGX/TPqLcgRImTzUEHsABbqr39j0g7cuXYC
aChCweUHdDn+epp/mZPDPqEyNudtU8EmasbNEGWhMn9fdWBgQawxotk7fM+BCqpQh8CFFpFTVJmr
7wtlCEidX2XyNVZ+0t6xompLVVUhHeukl9r+VOY/tKwMwWkE6mL6g1JvpfaptD9Zk9hrwz9m4wSa
UEOB9IztzUTcH/1QPxRd9uiVaKm4P6e4C2ITxZx+y29CcEYHmuSln3TzGS2YxdA3aDj4S/IjkgjP
4b2d95977/uYU+0Qs0s0LRBz2ECnCOxSQ+I286X23Rg65CT2velto6YIaqtD6Byb3uPYaLUPQmVT
zD2TiCiIRB5WmQIVSt3hBBlMyjOIXo8mA4+fZjP5UgHTeDqSIa6Vv69NpR/V88bSNL9utXBpCv7Y
Wm6GVyRCDpGhnKo0OlIIj3oXaPzjdqz+lrncusZA2YLlYARShE2wt0Y0llsTIoPWq5c4Sx9FXNW+
as0yjHpX9yMipe8hdutH9DenLGYkyHHUFdNHZB2oVtWehlw8NYx3OgTOqWl/qRSK7coFb6ZO+Dgn
Pek1kBy3EPtUp/M1uPuaB9aU9tNYl2Eyal+KqTileuf42eh9yLU6zN3yIDwko0eideNaW/qOL6j9
0h9okidlME4g2gIvSgPVkKfVrccW+bE3u6M3Oz8V5lwa9GFgeQiUV+H6Cg1H+eiM5UY34p+GMHcq
fJIYVRj4hnAU+vjc9jGzmOpJbYiEWnqp+Amc229Rbr/kthaMVhbOWoevBzVPs/X4tZbxI6/EMRry
T5ib+JbbhhKpY8c7NHLPhlKT+rQqMFk4JaExy//CN617mDVs4LZRkTNSfGl/YcRcNh/4x1QRhwAh
EKhItuw+SKdS+4VSj1EmvtXUhFA74F/N5Bc1wdmaQiZ6AI/mveG6AO3SYJo5BGp2QOjJmsYnxML8
dinCJO+3dQ1Fn+6YhodtivUvsrhjUcIVGzAH1raV/WuUnzs2F1X/rpodvuX/UHZeu3EjWRh+IgJM
xXBLsnO3ckuybgjLgTlnPv1+pVlgZzSGjZ2LsWV1M1TVyf/5T7Fb0z6I58WPxqumXRDFlkbwop/8
cjKOAg7ptSu2BZRSPJU8rNA2yTOaZu8wtnny6NN65Nmjs6MjCTocVbxKxWNM1i2rMUNUJO8NBfBV
U3am0ZCZSXwbcnJXHQFN2n5cTxtInwYlCiSflbMUb4qYSG13PmqmNOaA62TMFUBTGPoXd1wCxDgt
+z1DIxjdcK9OPzK19eOuBX72zPDlYEkvznqPXmORWIzeGfZQcuWe2ay+w662Gbo610q/CEEIw3YD
Zy+EWWsVDEzZyqdy062w/aMzihJmyfSk0qRpza0nWrocW+OLaMDj098tPzaS4gRU6Udd5CkxR0ac
jf577RDrNnsVtJ9VpqPHeKBnFKuDQuklW6RGdrqpJHlTmbpf7HqSp6ljkAtcQvuO0l0d69s2mVxJ
1FopZlAW/aHD3eBHKDW+0w547Ngps/7BnmE0t7qDk6H0epAaC7maZr/m9UZBLy9pRS+lo4VQMdVb
qSdVZXHP3LrmusbSUXnYKCR9KV7cq2rH/GYGXZNdI5pkHpe+iVyxk0dPngZleZcvnWDYlkE8rKt9
tsOKacTbwhmZPz9vw1ndr320d2MHFAWDjh0U4/vQdxvO+wBwvOgWv5veM90+CtL1cKDA0fNKXOeX
MaNzqulDYkry1iJcSZ0PlB8SyS5WtgrR2LCfooJleA+ZaIEt80LlUIgokWIjmbzkH5b9GEKHzNOk
kGGxsr0SXdvK2hnj6sFDZorQa3mEkNypEm7DOpZnCvpff9YKZlgpWKebWsXxtK6d81J3qZeHMLcs
36v+MJsG4M134lvO067lrdfwLPv01jbcsz2TvXgFfGgMGeMn+bYob/jP+CGtM892nlokMk7FPZdo
k2d3uTfVk5W9ZdNJDc9xMZ6UFKfHUY5TnQaSrKF2ob4Yqg/bAw2rPGPYHj48RwSIjqQoc40qUHWN
xZGG6L2annJkprHme0pkt9LarJxzuSo8B2vEM7Gk/H3hjfnCx5KU5Wu8kl3fUnGHURLa1ugZzqGt
IQ75zMiyXrK2zbaCzN+u0euU7CZaG4bw3m6+QxLjmesLkX+tpXK7lPJVAuswdWZO05YZOPoxqeYP
u8jdS7Rsrj2rcbJvXT3gc6sS7pdV9eqWlij0Z5UBTc5+SP+EuoeN6DgzqbnoJcpfHONWPtjQ5l7K
e8rzWES0+bGyilpuRkoaPG1VLGSDbzLtGUV00Gd1a0Gba4jpAMJZtvrbCDWC4Crpdkwqj0NQUIRC
JfKPuel47fijjhnxB7/SmHFZI9yzdnn5zP9lL7mb/UgqlSOoHRRBSYbfSz1RLaoHvQ96PRKLT+kq
6GfrdV1pgdQvemrd4wPENq78Xs5AtzPxwLNEmXohmLvhfbNk3SqqeBoosC9xDf9xjy+2twXdwfL6
SxihmujIxEfjmyDPgbt5kZn5DY4Ha7+SE8EeGc4+VB9h//fn5En6f0befhFVfGTcXMwEb2PrMjTO
wF+3tYgyVszHz5D4jEt3q0yLzyGTr2KArpXqAh3A2WD005aM2bmn/7YaDNpOeWHrKuUuu0G4+ItU
EV3jPEhfSWNXYzF7pjGfOBJSjqsmcAvqMWUmj+HInklzmOggN3ImuC7GvcvoRbeiWMDv1yy7w4SS
Of1LEVhuEGffw+yHpUg1z/ujUWlR7K13iHE3oWJvoGih/Fl4qBnWmEMsfV0uNas/zMa4dcrTGoqn
aoVGeSH3uhx40Q/PVmx5T03cy2cZiuyJM6ThSuAGjLpBh8kiXUi7avy+H7aVSA/M6ZPky1IsaGQt
zZ22Pss1ldLKpaDV8LI2u5HiiBKL8TClC5jT2m1vpSMOiciHQpSeZala5wQ4fhoSlTG7mZvD5s7/
P0TeeK8bbH25DVFPdEmFCohkvkW2aEs57KpEjx8+Fd418wL51jw8z7kmTzJKe7XM7QqsXkq/lCSG
shlsCD+pFcEif1phfpFryW7In2ojl0dLKOtP6fb9d534oyd8WRrdk28owwsHg8zyRfgG/NZRPtza
FhoZT+nEe21Wu9QcNp2SeH1DV4FiP8pvsnGGCRfrkj5Z9sA6AXjrC6kpcRCx49AM8KAIhtyFuB9G
Txv7u8nJSM9R/B67F9e+MmBOQ5a5u/R1mko9K+twwy9GSG3Y8jdrZtB63+5mGnQxyhxe/i93EQYY
VHBXveV2s8vn9CiVtouzPuKNopopV8rZU1to3HZSJ3P2+EMeYaRTyjSrGunqplepy7MlsDFIV3XN
zR88t+M6R+Y8PxvJOY+Gm9TKHnICNmTLwZKgrFn9pX3n/CIrfJ51g9N+g1LIsJ9NvUV2DqqQPh5l
Qr/pk32XvMgTiMI0Cqgg0+TdFi3nqDgt9cOUr0euUSnuN/6wE/1dZ9BI3Isda9GK8gnt88JvErXY
jNHwyF9H6IH7aPS1Mt7/16JAaP11pZoo32cprnXfPDRwTEr9wz/xpKyAtB9oyJ5yIAcdsyFPoDau
J7cLpNxXd3wIroamfeNj2AKLVFDmftdqqX7xvMRJ2jTTfmZxeT0stFIYG66fAkROtYcy1Pau+m3J
V29lVG5H0MVndPXEwLCAE42oI55h9W6prxhYFApiL08SLuBJTlmUC9APO2kYLOfJZBYjH0jRP/wi
pKddivIHspJ/XphiO2pX7o6ulG4T/zai1XmTcDFf4U7yqtjEJzhE7nSxOrEhjQpw+wfXyoajNJkh
YY744BSlJcvOpIcKQg40XhTwruwtl8Rt+CuylqY8XN6RTS4gjxXUjagovNZkHKChew5Re3b2xusx
EGBFNXR57E2T/Hg1fYFCTvpQfMNp35yVbjP1hzR4JPg/4kZuJZUM7yL9ddtaZTjKbfg2t0S1Qqkl
98RgI+LxWnSP0gHi7ZjuTPPPbqT2J70vfBzesV8zHwwDtubR1By5u/JectXw9VAD6g0gJp+010RI
Lp04l3Kz1B7ynLJHJOu/Dsw3JeBONLi4GtQ0wiJOfF/qjUEuE1pUUuHxr7DEe/0QEV5ZfoIn3htQ
T5QxdVbqrtjvFu1JfGxLEkdpgOWci7+IbhsK2aJqd/ggnAipQBcsXUngnE7aZpxAQsgIkZdmUeU7
8PRI8aI/sTwyPqtSK5DPxiJJ148WVmnwGieS+yePJ1oJr61kaaz0I2CCgEzqp558jjRQCM3UKGSg
zmha1lPPUY3VRY0piZJk+OtIyM0f8CG4e+QyThgz3osERrOnvr9S1QUn0e94Lha6huS+ISyXBxkD
w3NlrKBVrYdEawhaTL9QI/kAnAa543yFx1Ar9cj3B8g6EKQhSc59nBI7aP6wkPBdN5j7vzYuxb3g
ol0W3bHy7Exq4lt9WBvpzvJtcqs7xMJgqCUCM5u7wQS6wOsyFjFbW3nS2WI+IYPkXBhe7L7Pojrl
44M9jodk1r9l402aghLiyQaBN9do2pn9Kdf+ygSRhyF9cLCTEtgxNYRy90sIVmAajs7IZCgoaUg9
RSJ9w7dBAKTTMxLLylXhvVPoLWQsKRK99OaBscGKfSHOoRqfnNWGcH7eiklsrMS64fU4K8b6QgwA
3ZP1gs+Gwy6cpwnWNxZMOonccBYk5+LHlf43NM5fhpc2qh2rwSJVoJUYRX1JLAVXG3YgFBRf0pRi
w3mOU136D3Zde1KBSY+UlVAsnBjCH77OhZWBWDqvPa6MTJrjt3m2buR5w2tCH4YAzwkfd9i0iSdB
tUqFpEihnbdSwqW8hIyok7GuyN5ozJHLRF7e03JBc4Xz0ySaCjWI+Ag+pJPAEufjjdTuFp+S14g5
NgiBNZffx9HaZpVxsHX7IU0Mskr3HDWumEXV6lt1+iwPLIpXH93AxsbTD4hnPn9k5xB/+TTcoxjW
oO/d29Z8VMP3OU43UlLH1oB1uLlExPYys8ES/feIkSz06fXxpGKXqQ3HvsoYtYXXZujPKL7R6DzW
pyafRobvQSF5xgLIwKlMoJg3KUz/dfDoMCMeRdk5LDESwE6OcXaQGUn5ZXuIPSkbkIHL289K+C6d
tIp2FLSL3EKsCWe+JXuT9o/yjynTwSll1tVobxu8KsiiayuSftSoMzd679IYv5bMoUHvhRWU+87X
ZWp2glojF5Ingm2WrzsbxQNRCImgRw4b2zDr81Vawpo25SSLNjxJ3kA3SgpCLW22NpSgk2M/DvyA
UshJ33nyTYizwJjFuuMPowGR4vgR7QwoMe5IZ+QOK9uZ+XfQwX4l9SCtC3DO+CZhjmbj7ZGDXJJC
am+LFJUI8w3TL5+SKGEeYp+8C0V8Y+ctjKuM2jh1dilQy4Un9S5edw1mu2xHKHutfejq5F6/g0E6
haH1tNDag9+vhNqZXYCgZNswK7CcNfRte65mnd6Y9r5rl6fSusKZ6elF9axxipCAsboQ2alVt6EC
u3Eq5YdihofZKcnv9Ee7jL9Kr7wsJDMiMyIH9UILWKDF73Jrwb/fEebuSze7nz48vbsetYU1lPoq
LF9rVEgV/ZQLoCAxMpZEN/Ny6CQ3/ci6JWNyQAvIlUyVaDsZ6HClYn4whs+9lTqYiETKRali5FXn
YKlDIOX6r5ACkJoMjhaB28PoGa+YU18T4YbKg/SPAIH7HbYPvrVNvMb3XfjeJy8UvjyZr0undvLC
2X5Q54+dgaLwLP3DZW48elyhTWVWazrfFboyeBOcO8MgFQ5pOYV2Xigto/hblALGy5P7Rau9qHmF
wTIIs/Vgwq5s4pKNqBCFjIDDpd2C/OkaAThtpDIfcEhsRsu064b+qcuIk9Mv0xYsI8BWyM5k+UqI
jbTgKICedls7N4OQoX0y0GMr13ryHOSnI2PX9JlfESDbdQZbCmk7NbdvyQdExPnlcshyRF3KWtnr
u4Kcq4cxtNu3WHN3E/lUdHMMKxhrGpEMq1CI9hxD9EWjiGkQdvcwXZOFgJbgI6kgVRkWrMLu4yn5
na76td5vRh083Ki/fzyfWDcDXBORbUsXe8UTsJfsKCXHJcszuol0GB21u8hYMM+CpuxupGqUukIq
0y5MZeliBOPsG71CrN0xWGzyJlvzpMGSbwuq9iI6h2UgFC4UJZhFtOlBBiPtyKVUCE2FRCTf5HGV
ipsevAXAbRP9JHGKUk4N/ViNTFbJ5p3SaEf5p3wVzo6GpKAApUSTNRZ6ts+p3LGmOjnKXruaNLRw
H2aw/JAKjUDf6e/YLRyOBYzHajJCKn6MZaLlI02hOv1BBcpDEZNJp/Hk9yI+dR0hJoAU36l7DA0T
VtuHvmwOddpd7NHwBXRuqF15FRNnhoreiaPDuoR2F5jD01R19zbnip0rqeM58K+sMeYga7WrVeWn
sBEBGb1trJhgUqfhTlNMqQutSOwJNDcOUE5+nPNUylpUJrjQ3xCoArqf1b3DDBWcmD40b2287hhh
BR5JUaM+SRfWkpmGlOkLGe4Q6nnos8TLm/YAPZKn1wJua51kZwurlTZ5UqOV0SBTRupApoQDZPyU
n8otccyS44iEyQw4WO8vobDOPen0yaqEXGWUCaUtcrv9Pizc7Zw5Pw2Mk4F9IRIyqPAvdnlXGjo2
dN1OIDWyHtxuDSOK1zWSVG92ZNZBGkU7+gpQ1rP1cl+M1UeaVtoEyC1eM6xopQFyJALNcdhGHGHJ
RiVntXfJM5UqKdBmFsswTE45KsFg1+ltZi87aU0zu/XiqT9L96gctIsGv7farPINpNJxCvM0E9fI
XQ91K5gyBjUxp6mImmM82j95uq1uvOt56kMZvUEvloazjdz4COtYoKFT9BwNgQTodXwW6BdpsRjB
RuX1FbVaqqA7110T9zcowwt1hBytqc36rT6PdzNsnvb0ViV3fTVclkHZuTxeR7rNTM5Stc6AXZvO
OEqzjwyQyABYQdwh/BA2LuyUrMnxhgyGObL3oVk81rHxUMXOrQF+WE+d8zpCSFLXvqgUXzo5gwkF
Qe76gENRAwlF7tyH64pBWgu82xOTFsZb1W3v2rG/j4YMZkzktCiD3nF+juUb0uC4rqdw3pIGX1My
1drYyCjHcFMbkZ4JaEUceOJjtHZkUQcY2fzsvVaXp5rEfEnloFamHcYuXbq3Kn6VEm2hcRwa5GUK
zOz7p9CBCDJshk3bFpuMxOVQ3Rs9dj9qAyUcAnWa/KzqdtL3KZk27KjLVUuaq61OsRdTv0rxBssK
3jmjoCKefyEV4DnkWShp3jXx8l42FjiBZ/l9uQ8mC1uSIjTKIvKWBS4zPdpJlytPm5vUNve6Ouys
FU8iM4Yb4Mi423nX0qNAqZIMMD1P+8mg8Ofg1EjLxEwf8PbMQ0oCHex3FCcATLMZ6rhpE0L37Zgr
NdL82i+a5S31cLdazUuN4Y4bnC1Hi19SBptIOsn3QbOhygMP6Y4wiRs3E26WJUZSVbS46cnPKbV2
MYpsIDBNsu9Ok23Uujglpbhp2Pq8oxzAaGlpliZIIePEhUYyA/5ITMTR1ahslBoTpN0uOvTGGDRI
WuCQhzSIfcvcvKxQGJFijk2MAqWAWqzHhOV19eUQrvlB3jfO4k1kwejT6oe8brdar9zE8wohmiB1
DF+kZ7hf5AAWZ1kf4TGocPnVfTf219pqv2eLiz/NEHtZFEhNwrh4OCjZwtFzN2KuvjYG7bBd3JY+
Ze2ntesBh2RXO6XsuhTHgj5q9myzui03R//kxfpAL+JBOjnhamGCmA/RGtHs5XXzPaLB04P0hZTj
pHnzBH22K8ajxcg9qbxUWfjGsjMrmYeMfcdUvmep+VUawVxoih+t7jl1lhe9He6EUTGgjbZYyovS
1+mFTmkzD9iPj6PrQL/R2XxpMiHZiPGOisS5KfX0WoTdndo5G3ZX+GnncnFKdwDPoxPNZG/Amnzg
8jdr3WTopbz0hIYDXRccdyqoshzdrHSqiOohtatrMYy3QJD9zP5aTmnryaxjpCCcWIkJrJ83Z+v3
Oe8ONc6tjdrTsJarDia8E5hsdauvaHHH/ThEUjYsalsVrlBtFQuuY/R9NoYnwwqPMJjuogaccz01
AXp4JxwJFOrfu+JlhHvEngl10MIMGgLLFPlOlqJmnPKgtTHYDC197+NpJ890rzovQk82JoFUV4S7
xFG/xFbyGM/JTUGJQ83FFz3OXmunPxdSBeCTZpoFpsBSn+TBU3pzKz+IVoLROgzKMbmgo6VnmJbP
NkPUpZ2wSXEXGpl1VNyAO5yZRCJaPW2H+DnNR5L9OCzlCP2VkOtCIDXgN1lU61ynP6nteiP/Tvvf
boWHGUTKStUcsR+agWGNxOZYBncxPMdZKUYvV5R+OTlPUtNbxOq87Y9UmZ+BInG8R59epw+XSJlj
Qmj8cmY27kZl3U1wL3p0RezE0h0SiGZW8hJWpDAwrAK9Bg1u9VaYY3dMlFwEZlYa/mpEzNZQugu9
Tts5rr7KME6r65/R6L5mdhlEiKAM9HIHBMISnUD7X/QVkktcPyVqNouq7CYCCLfESZsIwlHUTO7z
w1Acu6J8bNX5Kc3bSxpXuwx/qUSXg1wBlVRdrVycUp59Ztz6YIpt6qZOoHBSeNqDvChboeI42938
xVKKC33AG6lZRT9tYKF/HNdYw6bpjB+C3wwbQEsq5QHjJJ2mzJzPJWVzVS9PYZ8dzcimiq0UtHtQ
4cXR7B8AmSG9TAayB+DCOI1HpPUBvILu96UBLWljfXVLqEgL84zdPOIXbSoquo1hHmDV33ViOEpV
rVXhNkqpIshBsWGm+SRxN8AmyagPUBuvhsukRLXyAMOeZj1safRCk2baUO7Hesh3jdlzsPRBg8JT
KwMF7mMqnvgFwxzBZx12HMNyqA7LHCq+bc7NBRGpj1qu2N/g8jBOGnQq6K4ZbKDVGG9LF0OMlAkr
ex2AZgedokOgCSUxIyMA19rmNFIqGyAAt6fZN+h3Y0xpRsAcj6bHJlOAhjPl1Bi9E3BYW1ZD731l
tF1qq9KlTsr3OiUkgTehuRSgCn29Nq9uVKrU6MIfqep+Xadu+KK2bX7JxTycmBAy3YdAY/ZmWbTH
GSDjudfxGfueTJRlwRStpOkcaINKzbY1Sh+GpxDchdHvmt6Mz9NqO8C6k4lf5PomrUxrMyZFtFGn
qKU8SCjuA8SubrKkK/JgXpDGoW8n37AT/HzG7R0aR32pIT1ag2nO650u6hUo81gmuae1pA4qY17P
eYxAp1k03BpRah8hl0qPMTDfA02FbVDOsB6lmumczD7Ec16WQuzdfrS+Wpwqentg5WuS2Hxp56al
5iaS8OqUy/iggsC8dyyoUUVVKg9JFdvsiGEFeiHmsxbO6cHJoZzNkyW+cgrqzRLSaJZohbJf8M7I
61sK3Xo1Iz9a4uVJ78P7GPrxszOPMHiXMZ3poaLOD7SminDbKaCIgCk59YOlzgNZOCO+CvCvFUFR
ElOviIqblui0OljmSl7C6GHn7EUdjBldYZ0W6uD7HRtbupRHI1aamyQnMNaSBDyIU9O2V3ZuQHdT
tIGzSZATBBcRFjZzAOxhoP9OB/oxC8PPpko/mGOaPmhhOAYhce1ryoHywUFRUFOa7G6pNP3cJba7
UeJl8tclEfRBLtNzLWzmXmp5VIIPc2dyJUzI0L2oM1vkJdMX0nXudJc1EQpVp30wLfQ06IFDB8OQ
r0GrxvE9+TSIl23APTos4tu6KeZzNDjOdRljWBfrIqkO7loX0NLqofZjojnvPi+r+k4jNXbKY7Pc
KKn2mnR5c2/UodjU6/ScGT14RDtWNhoM4bDcrowjiMlBDSNww7YfG44OzZKtnVXbouwLZuFE5vIl
hR6GkBTHwBAxFVW3Ir/TWO02tZM2UGdz9TD84slY9PgmL9FpOQJy16S6dixEPAdwCOSPGtLrTwV9
jnFi1kEp7BkwHdy4xvDRykVGORkSILJL1cI2ri7n1W3qDZXs/uJaQ8rkW819BaM8bxn28V7263yy
mOXo10OdBSY7CN3erO5GSF9ovG3mkyrnoq1qNe66GFQmZXg9YbJjNRWXZHGZ++DAvW7UY3SZmePH
jECECv0DLFIZ42BlcNWxiymv1YC4gQY4+asTRqSrW+ZaRqug7hybBGi2ugRTRB9ua9di12rC3mLb
lYfZgOE/UcPCG7Umlr6+y+eUBvYo2XJTjERgTf6V7tXhAF1wv4ntcQ3SRbWJhzuYl3M53KRaGwYc
MzjKGZYfg65MQRUZ+gXC2+FhgEo6aA3QmePcad9CzPkPqhd0xLptfVSzzvEcBoMG2phc1di9Zg1S
bBXlvkyhFLfjfLjUiyRrsyoKMGaD3JnO4o8hnHCMyWuIysidNGWUUSwuKeeIUr/E05wEYQdZfWYN
wh8j1mDV8dD6iBM+oT28vi2csyaGfNOstXMy8rCnwtubGJ1RItLNlCTL5E7BqiTuPlINe2/BQYdC
JKUq+sr0w3QhMcwJp5RrQAxYoilEDr+kE5LVjroBSe8t8g8jU+zWhLAICL66qVZXQpjCMtCapvpp
MdQjKPKOeXcK4G61LBwQsjFYwYK+vhwTSHltSZHqIguWqnNO5IUzby1FQji2NqdenylmOaCfoaFx
N0WDMsicGWWcalEAdWF0iDqF8r/jJts8BwQfTVofREYdPwi1XDezkZenkmyeHwm9PuTLDP67cCqq
zGIQdKyUy1O4AIZxS6Q1gg5lSp3nKrL6VybPpVeUEbAyNQamI2LdnxqEBvo9gmN37PZ5pxPozCne
SUnVArM8e4oDvC0mjebBBdhvMrBlpAZ1o7odaHvyQ4tAfwQnfxxEuwRrbff72O7HvU1T923RlyiO
el33tUW4Dx7ra5rq4z1yD7Y6b92nMM9VPPRIfTSSVrJ7pJBkLzXzw1ZsUOKsy0uCqv2y4oMBAzWj
AC4WipbuCMoFXhAoQxX1Pk5NivuYrcaHkAUHo61+jE0Li2w+Pq4rkw5TmkW9sBfgVhja4qk0/W20
CtRYlSXMPxqcEe4+em+XvMgjL52N9oXROyDkTT3btJTxfcUydJwrdziUVZREXpxNAHTqmC4Bk5Jk
kfTkxBfA6KFoNKY4jN1TOpOryhrDuodIpd4UbWT7Y527D5FWEsvk7F2JH3kcYysHLjQcDSX/qYQK
SU1Fr27g7aqDqrHNQxWNA/31eNzDZLTbQe/oMgMRdWZmAZgRuu0e+tRSN3qBxelzvTqr0TQ/xkIn
b20tlCsVPSdgxs2IdDe+OmmTHRt1BHs9if5LPFRpoHYMgTTiUqW6XlsHZWCUello5l0P2cS2z4bu
aKwrBdU1VvZJPC4gi+j28nMzWW4BkJPIH5bKr+yRGeGDRrGuSRJqpEZ+X7r0bkS1IMCbgDPOtbrC
oNWIi1vn40WsY/b4+z6nf9NvyLacvzWufGp0MqKmNezStRjKZDFQULQn6RbXbn6hT/ipcuyvZlwc
I0NDjfZj8Ie7/7JtBn4MOt/grDY/k2NoeRoODr07t51rx7hpSrrLEuqJdBh+11szObqTXTxX6tQy
WriUbAI6Z12lK4Q+cP2iNJZx/f0jfYyS/tzJQwOPxtwDlcbNz4QytL4MQ5XROK7rs4spSOMtLRQD
EW1Pj2/Y5WQ3Qx02y9kmHxkm6YPiLPlNlBbxxnCXdtshyiQeSXjXiREG0ock5TVTGi4da7cMdrpT
ikLZ6ElNHqenmdwo3Py57Rz3QGrl65Qk4EfXEkLP37/ar3raoKKEA8+1bQFV6j87sGzSLI7CiMI7
BAtEiu7mvI4GErxzlt2UdurL7+/3q2ZLBviphiBY1f81krHSGmPJFnW4y9rFeauNqjrIQaTU75vs
tphbivIDVbx5LKcvxVrGf+hE/VXD2d9u/3Hy/9bC14z5Mo7p4N7SWRd5+bScaGkCJEQx1UyejCz7
A6Hav1hKkCRw8jQ5EbPT6Pap4UyDeCMxsiq+G/ohO09GTOAStX/qXNbkLn0+n5LKUJVNbTB+SpH6
22vRThYlRgQZSqyCCiZ3JAcA19lD6Q4AZm8msqBhg4L9wJT+fkN//Yb/u7X8/d9uXZqwBke5MdwV
FBnhSHDetEb70zStX51ShiVBLi/Zu/7FOgR5vQ4ZCzfBWX9SKmbYZNlDZijf6Fb7AzPaL1oE6cQj
82ZZzKs2Pqbx/e191k6vXA2LdhvjAzZ2/cYY4N2arH9q7vzFrEzuwwQVeN7QtqZ8jr/dZ66sNXTg
yGYuHm4v2UjPMcmrMSJYjWJQufoTZj715rW5aQF6/X7TfrGeEHtCYGfit7ia9UnqHRGmLX1+0R00
YNWC17zk92kzP1VUD/7/O2kaDL+QPKNiPvft0z5GNMyY+zvoenygd6cWQEiS0hNBovH3t/qVlmbG
OLyMAgI2SZf9zyUt+2Wup06PYPSs496zK8hezJUcul67lqdT5/dLesJgJKHBqqXJa+PWuCJqaCsb
gyjNz3StA9nqdK+1Og1+n00DFZvCgIDELk/ETUwwTtJm41YrucWWWkM5KxkNmvQpd2Q5wTJMtLWp
ovvDKv7rUNJgzn+qRfs2kzw/MziNpMaSloT13WyopML51PfJLMKnmIlHf+Ca/det0Ml/W8TPLAg4
0fxa75T/o+v3V6fPQMYghYNW9l/svWs2lXaj9jE9PpRycvPcyrG0ynhr6M0fzsQv9D0a43+3+qSd
iii0hl5xlVsQLh5c4EEYlhvhSqQe6Ijfnz/tV0tnqLYh6IKH7e4z2V1lJrHdCkbk0cyTFDAFwxtB
xXl160CFBmgGA/mB7tcAsEmCpQVMoQhB30E09vtHMXWO+ieDwHv/71E+vbdJnqxxutWBt0nk99aS
5LIdVPGLMQVERNM6rTxrtHNa0o0Rw4iBKYC5dRXK/q2rlpeUrKKnqzDPtKMVXkyQwwBnIjlOotJo
4tXx40uTCn+oT6DQqcqMInJ9W6TNMatrAkw6J09yKOteQHm1VcxWv2/N2XkP4ZLfKLobbYGpLHBg
QWE+J+68dRumadQpKXQGL9mbFkKYbdWZk99kFc0qOX2Df1ikX60RO6ViMWHD/ayBF1jAeHrDvm3r
tvEYJHWwGvsP1uQX7g50aC4t/FRqaOaXR+ZvWr5LRc+EeEvcNiVjSUkl1M1urUuwJzBz5P4yFqc1
coLfv9iv/Pd/3PWT/552JLHIW4lbnb7pQz9SrKHHE06wCaxSo4ZtUMN2EsQ05R9KOf2DjhBqm79/
il+JHhxlwoQjVycl8kkb18MC9aESp3djVcIkP16po29Eob/2zGMgCa++//5+v3KCXHhZcdAlsTMK
859rXShDFXaOlt7BvwXAvTBFTJ9H7ex6rZ0vXatnFNApxfSZ48ftBCq5tMbAGus/UeL8cv1dnR5q
WCjRBJ+HUMSZCttRJ8RtCHofQHNdP6QTiYchaKhDUc2kbKlCOvB/002iu2EEkDygENmQ2vrnCqxu
OetY2+guKt2IYicsbEwq7K8QpNOX/Pvl/vfJhrHBobGRvdWY3/ppeynCTlk5zMSI4FoU5hJGakt5
QVxmw7ghyv2aMYTZXtvmD6rt38ZD3teWdAswAUHc/c93NMM0KtRhTu+carmdpvLAGM1tZzWn1nQf
fv+KUkn+U4kyR4QBWwxehtqVe366lVZ1osvIatOF1XticirPGss/OIIf5O3/vIsuST4s8gAuXNyf
DwtUSVrbMvzs1qgyZ9OAVPCTuM+Pjj3QtxSFvT9OKEqrjGFLzZxVhyOcWHcOgeTmjQRQF451UxaT
yeiCxvH16ks3PUEi7JM0M099bY5be6BUby0Gk4CyrCV517rUCqsygZSvgzbCSaltQJELMIIumXYZ
TH/p1Ho36Ym5V9QUdFCtQTk/tL4zdenZHpkdJ5zwW+yU36oQIFZCP+2ZyN0lydhAvFWMvqk8K05E
U+cAfgdWPmyfCpYtMcZ0g3ly/doAqVzYK3hc1QR9brvtlzhqmIhBFtMCtllXQVbTr/v/but/CDuP
5bbRrV1fEaqQQUzFLCrLluSeoGzZBoicQeDqz/PSPoPdu+rfg25ZgcAXVg7vYuYWYPowJ3Y1oDX/
ea3k4QlbJj7AW97FJblHGKcML5//90skYv/jVgGUdxHsTggWJobbvwR/3oAz1ZHweTyXVn17Lqvq
vZ2p8wDPJbvvw7HdT0nrM9OeQQL/95v/W/ro1cCnuqCGr4Qz+p/7qyIz61dOWz8W5xyHaWL05woI
QRL26p66ncxlk5BFulTV/1B2/8UvAUNWBIsOa7qW6/2LX6o2HNKqK+vH1unI7NVxtTmbZMX+x/7+
y9kFTNeU2sYpYkLAv0MWU55ALW2aP9ox47vnaLeYwQ0ta0i8JmcSg/Ho++OXegKzxOsPASnH/7GA
/xJBgWeFTOTyGODrg9z0LxEEfqTd90ZTPnZ1CkRNFfq04l8Qx5STMtMlqfr4g+RVSAv94t2GbRas
9mMW5jCuV1AYagLzQaKUyvW6PVrD7B2ji5X8D/X735cBNCqIOgBve8yl/becZE2Fb/dx+zxG2X44
u89d3bz93wcBkI3/X24sQSN0QOh5uHcYhP+688lfciqonOo5T+KNSR3cOK7WFTnMkNF24DweM7rJ
iyp8CoIe6L14Y1vVxqunn+3iPoJV+YNxSXelRX41/FnxZQDvBExPQFrih6TofhOn39fniIrD9A37
+tjZ5aNdUfdWRyWB5vbOKphcTzr9JgwZaGDUvxjY/JL1jINL8l3WTseopPwrr+7OxQD8Sbm9Lqhp
bjVfOFoN78t5WM80N9+AXvUSUyAWd/6anP2W0zvMqV3cYDCA1chHSmq44rb+WTX1k+NdXoOkfMsW
m3Yeqnlp9cvuzTEP9n7bVlT8Na9zXOwv7vzameFuBMAf4/aruwAaTzlimnSbonNB4ey3K5t0J+EG
RrIduhrkvqZ6gcB/5FToe0mSrw1qgatx+me02/fcSo6M81zXef2YUGLYFdZ2yg3KPM2HM916S9nU
mySvmAhSfHPPjKZa0UBQuEAMuzUp2HJaW5gIjh2eQvPyWkfFF2rUTq1N9RV/jhoKXkik3o6Lu3ep
KPKn9t0RypZ7RokwPHVtgCRmlu3Oq8OH3KAqiIKCref3DDMulm+UPN71U/UaOIZ+493xm4uc7Ie5
nV7jJL3zyvEQ+w71+9PXyarvzkFHEbJLvfy5P8TL+E9K9cXNYq1W+y611jY9SCtnBoB03PZV95al
FLqcueHYSx6o0t5N53a7DDXkEL5n9BxuumV87kJ/nYTJsx15H2Zi3dp+tW3pke1W1b1BXcBkxnuv
urwvfXU65/SVRLW78aiaNHsQTjrqDbL5Z1cbzKCmE3Icjm063APSdXKL7ulSxruCPqC2ZPoM5WJZ
Tfo6mp8pe9nq0gw/v4uj4DQmwwnCdnt7G1SA/Cb5/Fr4IKoOU3BaNXSvAUFQVcAu1QnB5BW9ZkFP
iZp1H5BGDJjZY6/C9mZV0sxWJM5uWp0fp3n4nN36Z+fF//iU1zSR/XFpit8WDbvJFPxciF3NSuxd
wvKY9lSPtP35ONrufU3RsEfVQJdGX0LvQgjW31rO5evQ9grqg5w6KacMKTR3eRXv26k+VoAXBN3q
o+E4q54at3FqseSj7eVMCS81Jch5oHQX7M3ZsB/HioqoiRNu/acw9+ON5wZ0U0zfaHwKAIR2652f
Mk7KXVXPmFy0ghd3VeN/KdzlYTynz7OHX1g7+9TPwb0MUuoUmwYYAcOIrdcqpTTWovTAqcJ/gMSI
K/+mHylAy8M5fQ0oI7/PcHVsJgkaszkezHNIQ+RU3FbDBZQMikns6l6bbAsUcU0fD7+b0nt1hDnU
NifLj8m4HC+Lz5CbmURWbJNvbB4aWnuDnAUHEQ0a3tYDkZD61k1KN8WU91sBAyZ0tjnRdGw6FcgF
W2/4SGLKln3n5HjP4I2ySHAn2o1d/5rJ9Pc0drQ06wI9cU/aucvobqBBEQwFu1g98E/JUgc2t8eF
Yh/i05dmy4xHPO7upMXGwbhh/B0p8jccZ0CBxmMPtYoiej8+eeG3znI3fpB+ssOKseeiH9reHdve
sxQTqWc0BBtnm5TyjugLBbH1J0PM7/rVeQPQ5Dbo0y9meSZRRaEpYzifKut83/jZtvADgq/xpgCx
Iu/cXRJ9UA/10SblAb92btJDVs3PlCveDPFlx6hRYs/rtMLuoVrAbn+WnnW/zD+X/Hy7olxkcppD
PqlT6toArVO1vWcjP5aUFYOmAsIVfVZEKZ0FjKKRFo20fRopD62M3wmDZHSc7DGj8ffcNVvf0vzd
6EYTT9VZ0wV0QYOSCiDFZfZ0yeLS0Rj3ZgkkCq3FgRN/7cv+vmDaD/WdoACDamv9SKOEyn6PEspk
d+EdLU0rINYBxWN9yI/jFPUFp/M058g8G2jFeOY/JJBPw6QRjC9Vme5BKj56QDwIloLlml0D8to7
3hP4fRMwZZ8WP4kAT/DBzSltZtTZ2WtKz6ZPFxGf6d/B/tjiYZMd5KkpCdAgAkAxWNv9G9b4Og5e
XMME0OlZtzqGlvZtMPE4nP0tJ8P8o3XP0FIzNp49I3qQDAf9c9eGYJvRr4XNEgM4EHvz8zgHKUAp
1r7uLQoCqdUwfBGwlTB9vvtV+AASmM5NTtGmjyLr8peeh3lYelH+mcN8Bmrfd+q1aIYc2EtcvhIb
udF2TLp45oBeyrJs79Htm6Bp32Ir2sTLD+MMPDADkT6nrrzQ5nXZdN30lCbN0U0zWhBeYQM6Lnd2
hvG6/EgZ19nOzqm+BKeKTAC9g4um5BlMIabrwO7rT5hyU4CSTKmP0HbAVp7sO79p3gHK2og7g6G9
MbPVbQtvZnlxXHV8kGK5JUDVeXe5MT7nhnFrASiC67epLh5FtxVwPFQPptPuypsSHMYbC7pKeLYs
tTRgAQ0zM7f5rSmFYB9apALAWHZW3OgkXQKAbKbqqCUdxi8NCXCH6avlMNzM6XMMs3Lv4uTOcWkA
Dyh3SU6iVqaYU5bMvmlIajAUcurYKWL4YjT9qRisPTC5DKTtQQZhHwIR8I4pPZrZmF+FJY0WmylE
hrKqYEm1MgZxkJPMXsLkc5rpCC/pW7cP4m6LEh7aowjJUUNKP6oHvBl5MorS9hyPZF4fD3sigzuL
i6WK65OV7Mb5MZxUEvB9BQtoLQY5a4v16EiczPnsO/NW0rMIfxaWKjqZCer/DPzVUY/3L80hrOwt
k9vpFo/WFoOjQjO9tVlNFNOAC8cFef1pcRp4XRtRJIPDt9a5/c67rfiNkRBH/VU5+3fO9KtLk71v
AI7c1P7JylfPLL6nG6UGv3uMv8+utY+HZ1cUvABv4gM+7WX1jYkLHNcUz4zBIyl8zDUmGtLP0Pb3
JgRCyeC+LaYN23/V5vRSIBkfYRWgu9dnkh0w3tLPRzttd9Su015aJse5cI7OOftj4mqrbReAw/KV
8bcbO2mo0nm2hO7bxo+XJf5hsxvWk1svIlDHv++mepv272dMDr29DvKnwg23knHOWN+mJs1BfXfS
4cDo68Y2DgVXqePwrfS+delTuaxuDMrrwL+70raYtqsEx2MLTe0Lx2M08XGhOxm4+v6mCc+PSTUc
SCB/SUNNuqPI3jRqwHGsm3Na/TKXdwQLR17QswP69VzcuKvvYo8zGkDnBkFZFCETOwGDxiPAvGwC
D/MGYLee5i2T0axt/sLo6ENmH5xi+qr9eHRaUcT5W39Zr+bfVJ6fhsqhiYleiqG5aygWbNRIkuX7
y1ycUvQ6U9638RDeNzQJnq3HZOgQCwnNUdGTFwxAWOXDk01pZbmM1ibvovs5HEgJVN5D3Ie/65EA
eTPGH3U1vUuPG/30Piw+lFG5r+KjcwRwkwNKhMO1azQmxurOpNRznabTwwxNUPrIWBTrZAbB3qIV
w/CD7dBVB6cdUkb1VQXKed6mq/gBuKTHwQiZc087xEhXb1c6L000fD+HdIw0XQbIJ1hrjLh67MP0
bcrHpyp0tmPR3Ortq4IyTpqVqDV88JjwXOGnOGGCQeKcaQKgmBfDnr6BiFkE6SX+GfnGA6VxL02S
XK/TXDArrBZ1PB10ZNI9/jD8SC7et7iaATfig0MYfynD+bE3L/degMu0mGdk0HAYvGZSrcqz2aqp
y+i+NFX+DAm+lG1w7M3lawdo+3b0L09MwTxI0K2QCp7v7CIn2wxpforry307Ru9TAOZ/uPyknWxf
WVMAygyO0VIsN5M5f0uoTEVNHLowHm7GegafoHw04/7oDsm+7IS3QFFiFDCZIX9dTfUPSkNuKa3a
FXXyEEXN3uqcZ0BAN76TfHTIK2o3dlMTLrpCcJ+CY2aHnxOTWGKczfmcUHPnH0mm7zs3AvOJboHQ
yk4NA7d9k355kRRmUH7TNMQfppEiocuvPC6eK8fak++tWHq7tpL8dUwb2amYA/34ZtUroPhs+6GY
spPEJc2i36rUffXj5qUts4fr6cznE51aIP4QOPPGE4MojLUZOQ8U1gLIVH0wuH3rm86+DwC96ahj
Hgr/LnTIFrPRxfF31bI8mK13S7PrTWg2NDEk63IV/m7i5uShrkFS2rhJ/5IC5H/TWoBvOm1MdV/8
TaSUz+Y2gVQucXXrF+npUj5T2kA6c96453q3IG078IYagAZCdOWqWm3FA272D2GNtUzckQup/fk1
Xp4RrUS97cTajOl9MXw2dFTD3cMFYc84cTKz/uzTQeVtJXAc7FkHiNLF5fM50GeJglVx/57ngP6M
1l2FE50zZs+gc613MU13U0ZfFLKmnKmLYjkSlNhSNNat/fLEQyWHpXr7e4kS6RIqNMBwyLdMCvie
OtYu4GbN0b+PChBwh4kZCcE+ncAkwYIyk2B7ZjYIFXqbDkwtmV76mxkPkHHsVDu7B6wIKUf6/UMI
ipktgOJhpSVI5xGqZuQUiILJPjRAZyHciYy50RXqlLzgTULZ6NMHfWXk5IE6DS1QD6dARsfCwE8f
9ylKPq0LPr5CvbSOmGqjtn8Q6v2C4c6w3g/JWlmV0tL5ixm/iR6MKn1l+7gHMmg0AAP4C+2IW3CJ
NcgkWmxjq/EWYjl+DCbtTQDmaEt5DBqeA73gHFn1RvK4jW2iw+29544McQTGFTh6nAYGiDNr7Mdq
PDM0Bc+qB1YAKMYL3WGwbXH+yqII6Z6kT4sLAc8MogDoBfNhsb/x0qvJxWHHtLgN37Pkw4L8MGwN
Z9ya7c96+pIW3RrQcbz31dEA3anmxlGCbvhNmpfs1dVPYq865MidrurOic+3Br3M7m/RaB3903Vq
yiTOkbfoqIOT/WO25c00f7+a9r1Opwyy9WjCakwZ6eo9iwuX8w1HShcASCnm2kP0yydk4vLaRn7I
+DCx8nC2ZOFRUyz4v5sLPiE7YEWLFdGF9tZHy11zKSHhF7GJGm6miYws57dkFi3JA31GIf2agC8G
uONAmOcDb+BMu19t/SLOTGNzD9m3swZstDeNe3mGRQbQ0GLvTBfSuIndXv26czof3FW5DSNzlycf
537cn1HCtrFP6a0xkpwWBO6BY5PZLFZzhw+JyHzl7vrUAG3G2LVmcz/RU2SJboHK4y+5SPGp73vq
8rkufuRcCGqTzAaYhc3wOrYI7bRLtl558Pc83WIMuBhUkkkkT4z6gT3x/w5f0IEKDHt1ZB7VY4U9
lmc0xg9fISLOzsdAFc9HFigJ0bQAHRdtsK8g+rq67O3mwnSugunuYKqSHyHb0ACbNNPPLbsDSD8Y
SsQhn6uj+NmJwVvjWQ5kOrY/mjHZi2lsdigPsuN7Tu/qKqbBQWckYa/vw0uz0dbT5TV2aZJ1nMN4
5o14BRjYeoh4UsIWktHr6lK4sbVMwKaJwCLApVnF63P/LisFWxNka6QVyIeJeZg874SM1CO8yVw7
BBcyqtR7OovtZNcuyX2OXSxfGD+PkbxffY/WNe6dgxBXib5b9ocLvwOb5xgNl1tnSp8Y2IT/c481
vm6IBHhSWuOZZmpvxzLPDMHTq660BOyPgDmL5N7BT2UQwVrCxuif257BVHW6u9rx/otHszHtFjc1
wrwwfgwrgq0PDugvHRpJRukiqcnpV7RNrkh3atWTn9zqdx1uEZiZ3yVsWHqUhesstPYp0IKEhXX9
Dm4VE0Wfx3AFUgttmhhm8HBrPmBa46vBkryc/pYd9COe4EvKHUmu0Nd6srE/JCH1V7plfRWLNmBb
E423J8Jd5N7ZvfRYDtiDjBpTU2/CSmvyfWai9fcYoxA7uxsC/6WNozVySFKtwj8raeKe/HeIWm4O
Bc1rpOXIgB2e6piXXYX64iceI8IiSGakL3lKkBaSef4bdFcb2Z65YUhpHRw74G143TdiMZeAnx8I
Bux7PL3AA2n6NQlyMY2PDkN2ulhUeMOwAZGy9SVGbqJVJAcNgC3MD9PoHgaX4gzCCKxaPOib3ZEq
FIVH7AGEQp6fON6hphOBAN3aZ66SR4KO9fMaxE9bIdxZE6K/+5XhenCKuvh6AhLa3IncpbIkQIba
oT73e81tNzW2NnF5dCLrdoYPfYwjNcL28UxEJ8EjklKBCu2G0URwvp507hMOMPiQnMGN5gM20YLM
CtZDmJ+u78rOGzNgDtAvp5j3PgeeYJ423skJRkCcgq2NMisuL3yUF/MKvQnGcwFsiptsP2M4ar2i
W+Q0MQ1wUfKdAjXNGc8Fb4Uf0aFy7+AVI75q097K6c8NmkQRAv27mdqvNfJdyv5Ses85SjzL/EOY
B6doNR7O3e/B7/E6otfRSB5SlHk7gcJ7oQyGkqNL/TUBJMLCcWqt/qg7AUto3QQLcXtnXfbd4czY
Dw5REo6AzGy3QOl/SORM7rQ/u+HawWJZYQrlL5qTFAnMymSwhgWqbXnZnvEOZ582KvQDeMwOAkaM
LLuxFp54wpjLghjmMDxUxshkrwJQaH++Nanxdcm/pGymcuunPhlobme4V216V87SwXEtQ5h+E7/p
9zQUgjuLivfZTg+cwPKouJzhQ5sOcJDmlpvgehrzvGUvLKlzOaqF2AgXE3f/tESivO4XHKbD93ti
kB3ibn6sy/zO9q+CkENfYrpZuuROJl8RAfuvOvxy3gRMS8oIeyRZdbST/inHtyiZNn+ObAri+6sm
5Po5qcZamLiGXWsfptWHTUA7PDNHmUBWPZ66CdIv2E7+WaHBHMe8LS8vnLpsZCLOa5SibD5JCqk2
kHJPIk1acQ9qVKpBfdGmNKxKks3wFoCG1fNLeEjMb/WnCTlmRx9SHww5OYr7CNDdZlitNNJuKIFT
dE5Upcsv5tfQCW7GyAet1N/k2BgX0DucFdjT2F92G97GFLHpxRiGsKeItAf7eHV+Ms/+zu/KTQQm
fcf5YjLWdbCjmQpF+HslpsnmW5382c2ekS3E8nz7tuTsQoCipUdb//sfSY4Rl79oC9KqMtulszos
vhzPlRuVhVMOdBmdyz0ipgG/1GKNCA/mfsH4kvlFmhObGonRAdy0+vCIKmUuUMPRXesFG15VDLzR
yCkbWG20hwqnQqx5YaICT5qn6Z64wsUdnk1zkL2Geo+hH4n1lsb9cwACCDdFi8YaemOc640IxV/q
L05X3Tkm0xyK+mj2bx12a4Wcy2Kf5CJKAVsoTJm52N/XhA/CqTxEHAHF2/h04Lzp6I0fkVF+pY7h
6eIlO4l1Q2D/xlvYUGdSvxjEsiEVJ+sAEpr2eg7WKD+xV991TxExpzD/lIeE0K8JIcnsm+vzrvRB
1cKksMhpoHP3MscoS9yu8B0k4tmLIvcEpRkd+oI0MlfWVptktvCaCRtl1m8rAp8KWlJYxCtjunaK
pLtXxFlHzyq5vzT5KDGSZJyWeD5Y1uwXU2eTuhcJWvR2Cd3BnXay3MviM6EmkSJOF9SD4c//8fL3
qMHFZ1QhqPCt/4MPTO2PYvpt9tahX8HFkDh0LXtELlYeRa9XMzwG5pqGN3zArCj2LpDJ8pFk5NTd
qyx6U2M20F1XEYMSB59oO+C8szgRHLW8iv0dZC2Iz+a4Z3CCMe86+7tMB85bAWgZBas+eQlgycwK
d+DvrF3/zfPvF9J2ohjZ7Nh1CXj1DZMlKrbYUP0wM+8Qw4Kwp5hrcZ+xtwp1p1o/uEQOQbYg7Cjr
SjYtFqzNuVarJ36N99FVDJL0jpyOa9+DRkiXKzAPVHbh+7YDPvQPbX9JSKvkxU0KqunIrrQoWVwm
vUiKixoZRjNA6dyPOonbFIOTY+KFYv8WE7lzIoyR1dWWUcw1td5gOkTaGTtuzKo9qk+OFxu5evuY
J/2ZJjfobMmDrdtrvAduKhmcOrgViylGPA/ePsP+QV0iPfrGPaQRy4jwrnDn9T64T+TSxb/bYXWy
UvdOToR0F/4M1Xx76AmEnU13NZdi5TWwReUpQ79yJP36/BwnPeMRm5vh/OaCGVKCJqVFMo9ZtoCs
UJ4Jc490OEpkQHIYICljAnT9aAgafNfm5DKArz4MnLiU3uBOcg+siAbi2kcy/TM6q5szJKT4rz9s
4vGLT4svIi4E2oJL5sa6wb+j/3BTMVkCcr0aA+Zqy7kb83OKOslGqgOq5EvneE8Tme9VZzKyb9xa
eDCNrGssxBih7YEpWhq/5Q1ql06f77sseJA5IfM1p9phYYzJeAm2DiFrkbLcQa/fYbORK2BVBtNh
6HvcGU19G5CMkEUOHTGfZmNCSFYArHj+kiXZfVV/K5wK3Ehw0KJwXzfm1l8wmWuAh9A5/JUKAXRW
1ShMJbws+jFbo31IcksxEI5YSraMve3gWEcMyLx+z2nFnENm4TBnhfCPxBFM5+FuuU7OBLrgNgP0
Ba9+e/UKsCvMotmIcWA6/ThYmqNumx7SLZGIGifBAN1aqUTxB0FoEK63Ld0uRJpXd2ZRPuYuWVvM
hAvFBBcflF7OqzY+JVUMht2ZQCHnZgdqw9eZHKeiYEga+fJ8oVJZtWSoZygCFQ73Wa13kPOZTTie
JEDjiTQPs8Uv3BwVnzt/Kd9GNlwa8X4gbIU5i+XKchP3t6hbK8ebM/FJHV/DWn6ZPgDRHfFCVJmV
YT9x339J1yHcCGkVzIznPFmDfi8zCB0c9U+si38ANrZRkJunQpzl/JqDgca/YJOz9danj5QX82np
L36KimNB/GMAGmnuQEQDbszHomoqGrVJLWKyQEEesboao0J8FE3OTobdNYpkgYCEZd/vZOwSR7HP
eKhBdZAVbg7ZNvMwiNNHUSiP4u/mlLETV7e6IW8gPSE1DmPoWz1WCgnO5ieBbH28KDnsfESWOgtH
MSmuxaOq7pU3guYIAMwEYRPYV3ZouOmtdD/kL0Zf4UxQ3dTf99S/BC66Ek+G6grs2r+br7Py5AEI
EcCShqabEAHFSCnIdE2tymVzYjD9hP7wDQozvnDrLABRh17j/wqa8EzYiZuVykSE0xEELgcVblyC
iIbzsTD5ZNpmA7Kag8ft0iUi6Y3xxS39nckZyOjRkaPMrjEZ9jPA9zAkhosez++KgGx4eJR5BrY3
/rGsHSRxi3GIUpD5nYTteqkeWTp+t08qZvjuIfmwLrCFOSA5GcpIswYmGt6cwcbAjoCyY2pSGgR9
0HzJOKMwACC2fldIZvg+uOGjQ0P3WH6QRR+uFAP1S2ryvVIUVx8K9wrTC8v+VoaDC5tBkO74raAu
QHGMJX5gERxKXXb7uHrv0WPZS+GTk6s+aTS+mZBSOqCAzUOXBIP0hfFUui6Z0TI8nfgujt21BpKK
NNgTZCGqtAOmQZvU/PJe+0sWnwXPeOABZyc8DJizkvmXwd7KEcirFd29y7poh60MuJjfcda9Hd0R
HlFeU9pspWBFahzYh/xIJJlEfTjn96xdNgVxFjPfljlBA9BdkOFNCBpG+NpAkggz6SiccMo7JZyk
mvkEK4qEG3Qub7kpw9iLHkW/3HK5esKwiJd/Vgh2mScKaCbDs7xke7oXw0gyKNyBPGlCE8A4Zi2b
ylhBdNLjlLbyjblc9hza5AfIPuPqPmBJ8CdSKOK5amzW5fTb94iMT6BsgLcj5YCuiIm7+OTEFNIA
bZHPPyNdWwJ0jBOSFQ0n8oUzgQXgLijP4oE6IL7TvUDD/Jaf/yU4UbsSp3wLVQYwnGt1Mv/4e/fq
3MsplYWUB+DTcIHcI2t1/XoDRNOfB2k5PFiJPN7r0V7N/mTIYVxrcSIBNwIlCGRTZ9lfGFarFLsf
vE1UkQ3ZS4OzkFIwAOVecMfENCbZ/JoQBVQMr/CeIWGwNtlOx7/7w+KsIsT0M8PnLqFg0DyYbrkP
yVumJbh9pFH/2vBOyzDYDHulf6MHbSsqVshNRMsypUSyB0oG4afZWtYTlSQ1lMK5iiE5LFkCOjoO
RYEuhLnsMmkZTGYiIbClnKoFrcTzMC2RcIJQs9B/Nu35/FDGFeFGUTlqQrd4FTbE3WAHKJFnSqay
y4T6tnG+TS/nYxaQazYMgJJ+ocB4ilfj00NGDS14f2UYKZyH0X93SM3hFxMigRR/ZSPWAyBiHBBL
ZKGyuWjZ2rcV4hL+WQoG55WA1sEKXJhcw4jQQRrPt/Lf+/SEnbMnEgU/NGTPxIHsfvSJC6FN4LWz
DUAR6Rf0N4MtIR4doC8pPtqrjXSn+PKqV2T366lUsN8YoUPK0O++cepyLnIsusR6a3BYFwSGAgIw
nWKbPmfPjmjN2uiSkxVwVziY8s0lgsKeO0W3UY6FhmXIC1JNtyI1iCFQXZiBQWHRitH0RTTseF1M
nipfCDjhwS1VcbcArZ1gH5s73VMQfTHre/U5ot5QjzdyD9E1CHEX6cFWMTz5P3LItH6YYE7wdoWO
Zc/jrNrUZki6lZSA4P3wPo4iDrnLZLW1w/7JtY0j9Ur8FAGhZ0F9KpMxilepa54GDchhlHHBgtJi
Wk/9gik9HAr7DJT6syhgVdzxhQsA6FLhSMnHaMDJ4JAJxCnbjbmNvQz7cvyULejY+UM+xY2ENgOE
OGw9CuxeKX99JCSDBespmqRQJ3YI02Jw1Iq/al2G3TUubogML/mTmORqhJbng0wgirluZG5i2N2I
yKC5lkI2oggBMu0P9bJFqPEqjjgE+ClyHpcZfG6ijnJC2bzvw3scqlRWf2FIK7F+m3ka/bvIDiOw
bo55su8AsJPjI1mp3yv03Pb+iQ1znZJANFvWFoi+JmNXAOyRkYp8Qo4o5iJ5HoHcDHDMo9tER6We
sRPYmWQBBqWCkQHqRTmdqMKIMR+QvwMJAQ4c4V8SK9Ay0TIE3RTlgkyqv1Y42wxmIg5wfPMnWQQf
4SqxLEQDI4xlepilS3XCVXzxRc8Crnmn+qGL39/xCJEmX6byDuLmuifrq7yQ4TsbxBRVqFHE+lfF
/9m4vEfZJy6mDiCBB0We2Rdyhw/phKEhBlvu9Xd/yMFzUCm5vbv6/3Q7SdNAJVow5jyBOJ2wNATV
EnBVTf3G2fyUT6fggnw0uYMXYrrsSSEwdM8F0HwuHCeN5DAgUCo04wL1BOYAQUiDPytISalKeV5A
e0SCsBsWxDGrNia9T2hJ54HsSmZAmbgbNi4rFL6RV0CQgatklX/PTrkUxY5q3zyV6Yc8lnChhBmO
l5iV9SiTg0+zBD7G/3mdYjZskQtfS1ZhBPKFFNjglxtpkIQ3yfpV5ePbnCdXxmFN6CDg8K+RSVgW
4c2zJN/n4EsKGhc/gPqRE3xQ94Kyrb21ZYTPcUqFpf+2IoNcKRk+Az96b1IVEiKlxPMl6HqplYtX
FRkjCjLDCEDHXRmCg+F9sV2u8ZVXZzIScb0fQkuSWWYjtMCfECbOLJmCf30EaW4mSUis6TLFd7oo
KELS68/qxZN6PytW/MDpMFflF0LVI003BnaOO9YH6mSukbo/H5ceA+S8r34i0HSc/j175R/iHtDS
bpFAkR+t/fY7+efWO4psdGFwAIxA3P3gAuxKTuJa5EPsio+L8YGaYWQbvxlfPHAaeTpr52GYYKkK
lWCqabHp3Ut3QWidBttB8u6drnlUxZV5Xp6u6Yygfyx7Jq1Qoxc747tUWM94Oijvj4DUMqVZxFA4
cuQdVWQ0Z9UBzS9xo2AUh+ASVFYWDIJUBGlGIWMfX6Uqzd0pcf6I+B6f6QeAp/DZSUPwsLT3dtTE
IBV/yXvOghokyncZrvC0vPXh4rxhYod5estbOBgEFP838aWJx8Y9gIb9u48kQQyIbUQkhEOBFMSe
w6rOHob5keNm/WJomEc2vxaMJUzYGIklwxZG4Y+4Z36DOFZGqwH6FFuOl422+QiYlS5eCYCQ/fHP
2LwcZb47qwtm7PggP4ndK6QmW5f1SMxL7CHWsBFlrUEN/MsBTt3BfOQIwjS5GyIBph1UK8HbGe+6
Zwb8fWXHAFwYR0k9BRh44zW35p3+6CyP+ghUKEBU1KkS3UPRKbDfMh2CqOsygu6IYlIcMimw4lAK
IWWly36Jqqc87vbLEt54APHJthD7K34sc8rGRsKs2YqfuApitLplRWS9Z2pO8Lo4cKR0OhxFBRUj
EKBIlwGJ6k7WEvgliTUcIsBebpJkJNn9qNiAhy28tISMyA5BX+UIaGN6QPxlFmOHCK78fwfSGaZb
728lhjgwfOQwpf7l34vlOS1Zjn/Zl2kCLw15BuhNPMvfrhBWESYJ3njjrDZK6klhU3asix3K/BSu
0vsgLw5xFd8sBCz6oAfmbCZ+D3AtxHdObtkpGEenuDRO+fC5AEbFa3mHqEweDAEGeE2Or9y2v2bt
iqKP4UwuD2M4r8bHpc7uhtL7xTjpj8amYuWS33a+s5eHwAmKJMNg/of+q33WWjuFizwqDnzqJZVM
cQn3J8FPOQcSVJAHqHjIhe5B9UT69Go2fkWpeRLP47quFuDdsfPIDVRmcjU6OtBnCD5EB4VHrxb0
To6OtsmGuExJE5nVDNJxQI/U3rgem7yAUrQ9nWFMUQAy8hFeCcjr1t4vSRyPyKB0mkX4WSj2kc2A
1dUXfE9dDwkSBTYy4wffkcvokO6G38uy40pp2nqobJpp2h+pycwOk8poCttYvIwC2DCg5ALPnrvk
AxLOOlBkHBpuRm8pxK4Q3PVhZJBha2numO4ZlrLlnGAXfeQazLSOsnT4Yx6MKsODkVBvnOGnmEAf
RHUlmOoyd6R0+NMq/VlSFwcjs1wE6GuIMauaK5ZDIoLPXx0kvv6R66JH1DJ/TJsrtWZyPr8z8vrI
iTv4Oo7NKFiX88O01ssRZMS9UqwJ6RvqtqOaWPP1gCVc/ni67ENLaqYvyoBjZ0OTkk5su3XWAzZz
fP7kZwpn2s10q0oOxTCREFLNVCBhICMfoBMWRpvxRnURchCU6JcrDgUraMp9W1jzVzljupuhC9eM
OdqSebn47ls/U4zmfDpUaYggjczeoa6m6BX1Te4LMX6tZtNZoAzkCUnWdM1mIuum8J5IRNGFJsgP
HZEscYlPGtWihL0O8fc+h7lVUA+T+sLU4+HThN14uhFeParYwtEFjZH7k6jnfFwvvVOhEAu/ynOu
mp/yBPoH6Mq5xv0Q/NIpFzp5J7ogOEGlIS8GowGo0uXpitSJKuRLEMrn6Zl5zQuU2UtVgTZofLIB
pT54Nn947oE9rn/xFhkyejX5aXmFykly5nYf3MEjF/vdXhFjmT5ksSnQrgjK3D/pOs2GmcwSHCtr
2hsettNIwxmdbvWtbHSeYgZHs51Zq8PMVixy3l1TquT0o0qaEkhccVfJR/BVtrpnHZ4o8o/9yNU0
xe3fBJboXx4Hn1R4igZ0+aPXQ6RXSplc5VCjdtqI35cQBPqrN8puWXR/jZMpmNYClHthYjeqhUdl
lx8qsoDy49X46pJUU+xNRwktM88aAws1zafFza0/7KLwQVZBT62P0paYmNKapUGoG+6Dk2m5Dvty
Dx9A32NPYQwxDXPxN5K2CF0+wePktg529I9qtDqHcDB2eKkqiTYATxrDYLEO+MkGU8Gle6PxhcQS
v8be1keyoN+nKACdhLYM15Ms58j5k4oA2KUCZmCRH1UTaIFmpJAU9tMHOBc5o9qRVGNjPkjIcpiq
LWy/B1kplc8iru0NSGeeHubGenTcO65bmbf08k9x3q+Snxcj3CtiPoC4mMevvJ7nFHT7ycaTmsSk
5GEBgVW++JZ3U1+AiPR/VHn55GEpAkEPYvQdCg3xYkO/egQ0+XdJesyfRyhnC3AB8Es542Ixav23
ilO3FXrTTN6IBqGja7NxzgM4BYpQCsBRjQeOjGcSqkW8dMQCQppgELSIEb1DfH4VNIylpphFJq/I
CmeQhg7SNOlapgKNENYj8LTP86V/dWgTAAcFzpfTZvvLR1D0d20bPkQuM4uymNwh9YqrIX8i8//0
/1g6r63ItSSIfpHWkjevlHdAAYV70aLpRt4e+a+fndx5GYbbUEjHZkZGRiwe+uj5rIHp0QQ3dO5n
pti5Vp0+m0n45gFvSWYy2eNFLs7KCg72vLxDdtrKkZfi3DeN9GFWdOs5wYidWXKo8pTPbbd5OD7b
2fzQNPN4V4NxCTugmfQr+bpJIOk8d6S0foHMEkNm48+H4DEWura7rvj8Iuh3tfL/5F721mT5ew3f
TRtQ8TOmj9AIX0wNU74i5zq0dPVglcteH/T7AVX8uwk7FZyPsk9YATQYtIg/tuhxbsaK0zHz4w1s
owMxqwBVUjNjClRXXNlMRvt30oezPXc5XVbOSTXJjqRgmjnWurnfYpGIamJjbWoYasPwGiZycqV/
WMz8dpiaD3Id/ipUTU+da8BE9TlISNoAkNi1tJDtpgJ7E5QCJMnRslIneYj3uSRvGEUy675OH6oe
eYdRtx8HBPl+L2tSYEETBf9JQxI2oJ/ljcND53BfCjheWBdV5k+j1UdJD/2RrrkCHDnR/CfKYKMz
Xv16/ghsQg8d2tqE32fZvid0bbTm8EzdVOato6BNgjPSd+YWyRfAvj86H1llAmPSMgF6M/RQF2Y6
ITl9GLfWqbyd3EucMlLabTAjlZfVuFDZsksTIBMev0QxPZTs7WFuj/KeUhVMRuNDdogaNWLHH0ng
CzCmKPtS9LQVSpjY3O+cvEzXkUjBUe0RB0vq9CfBcCHkv1hJQNhFdyhZYUQbcGXdimU4sf+EJgZB
irWwXBvamyVil1hCsCk5uZrJ2VfS3sle08dBYI44W7ZS3xza5KmgLloRloy+np+IexbDO5tm+uOW
6uAZ9ZcQkxckhEAJs01KN21D5OUX8KA89zsSZiH6E8KvDftce+FkypjkIY5vWuLCa8Ork1NOykBd
6h2hwEtqLgelm1soKWr1toA1KDyNvoaRxcMV9XzhURHWPiBif2eCxPGtkNoEMxOQXlgXvDjmcSgR
gNPWm1hLYxoRaeHXB0yNMVUET5LbkrhH5iyjbiIta0KUkXSUq5knlZq7bEBpD5HVPFIRGaf5hHHQ
fYcDQJs7PJb9nDXTow62KhCehHWSwy7UReW402gJ4WDihkSxet/BCWgwYhVchsNWNoIHo4WqnD5i
IEDcyZqTiqwcdpTjO+DQYBmOvCB6j5Jzog106nJYHdzJLhHxqJo3PRzXgjB5S/HXNFDKXvLyj++G
g9Bv4HUcI27l/5dSKjvYSDmQW4hg2GAzyXxRPvG89jUfaQnvqRBs0TK5S4enGnIPV+22xf2aXUYp
YoCEFhvdk7uMa6nXhp27Dl2kcaOQ4H0u3YT98Osuzr1BIWjdQCQS2CpZQoEx7WQVDvVamFWyCGfp
jaVHnyHiibqh/hYISwZOvsqkItD4IPfwaCcsUxC5rvqCk7lXbXwi0WPF7luUrYmOyOyEp+B3qDR4
ZdLJNutVdHM9/9jT68hg4Eu/sVX1wkDq2B/7Xf+jYXCVMHFTM2yhfAkG34fs8j54YtQX9IghZ5Y5
OUS4XzhO13xF6PdA/VjGgL/hwNQQMEsVR0Gx5W/gCv9mVOXZb8N/dlOsvQKDBKjVBwlYZFGGrUO7
QbgfWWKxuxeyAZ8k/F2+yHfyV/TlwBf5TkY6K/qnxZqkJszalOGQS5gIhN+Q2eeL3hr6ujSc3e+f
KczNPL5EDiuJByXTzIOWppO6P9qpveqN+sAL6tAOHNgzfKT0gyL/cVAhJjb0qkJtO6nU3lbOEakA
wa3rrnxMwv6Ab8WTwJmhP5/kNzSdXvXRHWjN/Mvpb3fuTpZquFwiT/32W8pvgQXtpBchLWDPJbO8
ouRDWa3DoKpehXwkQzMgr3K0IiWTFIfu3gIJ4YhFkmr9X+gkL4fnyO9u0Dt6VQuAHIbC1oW6Hl+y
kXZQsguINfQquxFnp4w0Q9QnRCVx/81K+P+Iu/iUgjrImFpccPU9cYSEHsLOkDl1MbRoMbxOoV3j
H5Q4MVq1S/fMyb6Vg54pgFO6ll55IaqktXpSDTYfnjM+jlB1JHmEp8ODCxY/UqkpquUi61u2Hk9t
DN7VUfWF1rOLVC9lBeVTvbEztdUwgueCMUmm3H5TO+6b5gPy18MhwshwW7XZKRzQmabAkjCWSh06
znQHdozcRxSRON0cD8VzgiApPsl95r/zOHLx6FTbJXTkvi3Qj9XK4c1xpx0kxo018ddUsImc/kGS
lbAGvgdu9icNVhsy9268lUng8VlBnYOjMr3AfDrkT1mTpJNMs2SSPBZHqbBeBOjju6HPZE3za5zO
jIrQEQl8KQtiHQM2Icxs4qChKX5pWTZeTQqcCm2wZ4nSR1LQ30NCvy/VD6E756rfeJ8Sgv03jWQz
lqYJngida+GQA4eD9sbTS4HWLBJMzEfBbHhcvUofeBi+CTMEtDF3/cWuDd3WSeQPAfPvLVs7g3M8
0Fjfj5QPok2m3PBOTy9SYGGJZa7aqJqiCvuMAZH/KnNIoM9oKLf67Xsdm8aTlJhHkVfP3N9cI0mX
TUAxPMHfkUHT3fCba4snStr5STomDRUckrqYMLdQsPpK+gUhFgOJOobE6yOjVI3Yp7C0W24Kkewq
U/9ArvD/M8Vxoo9Jf+O9GA0bsR0yB2ZB2iGA0Zv6e+BXw9piYI2rakJI4BjmBd8lVhNtD37I8cQv
M4eyM6WMzZyRhv0XuQAGhyRwwH6pW3zZbBmppMr4ytFeSqcwaF2G226Rol9r7iHK1lGCVec7RHwW
3lhXwHeLOjaGOM6BzNW0p1ClUNnzRMAkm2CpyZRMOIBp7l3hKmde/NpnnjoGZX/i2nBBOHgradmU
dFKIs0IHTwroGEHCqAe0zdZ1BLs8wHdltJ7qqH7kAtaN4d3KDZoValLDoXzBzAFq0Yh9YgSBKkn+
1ohTwPEayQi1ZEMLJQ/rYCBGC4N28KqaO3GManIdLSca5NarbIf1O+NASbMneAnSGLVlbyV7tzkQ
tEbT9nmn4VaNrofsUzTZT1GBa6T6gYN1jXPvwLy/upxusiVQaz91TLJAtcYYnKViYBeALu1QHSJb
HXsvoA5XWccIOww/Mb6jgndbQsRVrEfVIaCUdA5AXRRQikl941iOzsUHXp/juXrB5gb+WzL+kc3c
OhPUsSgdLvLIIrXjkGLSVEdHNQuznC1kJSOyyiLEhSc3m2Td2csFkRzakPxgoh/eujUVYtmRNQK1
QHbv9P6KZ8jGnnHPHaP4X4ro4BdwpLO3Q6jA+LusKSPBjQjdY0ulyFHGp8stIYmzaSbaDp3tbmVM
QDdLM12Q/X0QUGvM8SVME27QyA3GVdCKJcECUZTYZFrCZ7yGf/re2yaISnEQIxk676ZJ+9sHlXfn
cVTLb3hckzhTbClaUBMrdISLSufVMdXTrGNq0NHEtDICzC9w3hwLH4Kznr9Ymn8gFYPoA0SVxhlG
fhUVUz2ik2oMflKzPv/i5Owqf8q2WWnCSh9gvTf7kfZVBABxNtD8gMwpPuoLxkUJdnxNiU30HF8j
HDhWdTw8BzFHT+mYW5L5HTrtcL3NKAMuny8oFELjMLJbyaE9O8XWhnGXDjZ7kUD5Qm/poWtTa5Uk
Ho301FyB7TmT6ZAXYEI1oC4eIBWnHzqmd002BODjEN+pAqNOQeAKcbtBpYd4QKeJCWT7F02TwH7m
sgaElmDOHXpA68A7Nx0F6cyWZoGEj6ld843zS/hT8hstfgbJMG+9wbyX6h4lwz6MtgsUFDkldNru
hT4uvDOPwFxAfVR/UdzcCjDWY8DhBgff99eiIdLbzVubIgcELUYjXudPpsrA7dvlPB9oduPsyej6
pTNITlMk9E6S7pjW9EhRoQ2r8yKMjeYXTBf28eJue7o4QMIMnBHUYuDLOfwGfqXj7KSwqU/eOS36
9QIkJ7x/NQa/Uavg41JPx0qCuaA5kCmAfE10XJ578lRiILIYBuIX6nM1GXoB7uULgYldf7TwNbNp
Bh6Cak8yCeS5sutoD+g0wc6XohXvEIaEEsiUw3dnbPGV4J3DBeOvwcQbt3auKj1V/JOwZYPy1VbG
BopcDZVQEQjwCJy5pQPdBaVAgwSTT7eDCesfYGcpgiV/EtIaQUaJDlN4tEkdfWJiLMUMVkjNPcaY
ceRLXi2glGRBCw2W1n/BGIJIW3DWbQTSC3bLX/tFs2Hi9OmmaqxLKnInKSyg/7hHwhSmyBgKzSe+
Ep2EpDo5U22QLQmPV9YQ6QM5749QeOROlVVLa2ryDTYUYwJCiBmAQbi8q8Aonjv8jSF0GLbOe108
b/hH+HSSpFEue9T7Vi4XgBtOO7mUuDAEtC6J2ZasQLiFd5fsQpJUdgv5rRYVj5lWHeO5xYeIUyTr
v0Pc9Fy6V3gWOSr5QUhLfMMI1waSELFGXk8zBuc8Vd+mGp8H+L/qR6JLSYElxZVdJvgeT5Cn4y8G
QN4m9dx5WS6LC+Fhnjd1bD/wn7Kg3Md5j9qS24DqErn0s3YKoki6cd8wjjhmjrkOWutTFLG3ft+f
5sJ8be0e9x386lzkBvToJdWjPxzLr4JDdKpf4xiLs4yJZVaiWdHWoYt/bXG+DXrzlpjzp8OeUTAX
cQFg9+s/3GeQ5t3ftaMEvB0N87njoMYp5hZ23bGPkktV0MMtz62p/JZk49XwaNQ1yvI+6tv+qVPe
CQbYK3sHPSJVfHg5bpCehbJl8lfivCHpHr2woNMoNHdjnmy1EEAfLfDIUT/xVCHeNow8MQeG8hId
447m4FjY+iCh+CgEMFXQJu2arKYaGQizcrjSQUVM+sWJXC+TH74jYV7cJc20l4BEM5FpqQ1zO1nY
CMZe2XVwVfQHznP/lsmGJNuaK8Ua8N1sNwCYPGEV9JpqaJshnqrfYVfkbTopIfjLE+kmej7QeP3M
+OcpRL+qyIHVyvPOWmrf4Y9w9kqvWJcZy6DzM3ADjevHQovEh5O0mPdy7s7psK5954jbwMpqm2eU
K95+IUEMvazFpSmjgJg+zy+em6g7T9OwT1xMDnzReUs5wqzz2FS72Em3CJfYd7EzT4jC2NMxHAv9
OHLwAqhCb6UCbpvpYaBlbWXhsVTVEU9awfbWQ3Y3vpZdGdF54VcbH2yisqhsd32EqFKwc5V2NDPz
7AfVpVL5u0l63Hgujc8OnvGGcwDmWqES/thmPiByMcF4VZe4tw/ytaw64EkyXT88+9V0sroyWJlj
SaMSKPAwQXY1w+MUwN1PrEPGNm5LtC1cMl0i1gGVlZoo182pNXJrLKAefe6eELXce3NDjbwfbnM3
A9f4ewfAib7ti+9Hb+6gI5zTNsXGSptd6MV/qbHet0Z4UGV3nr1lb1gmRa9gs3TtMe56xinCAGe5
14CdCVAeMJHfq9gc4ItosNFaDl0PhWJrPhUuOkWO8Rz55slD/C32m2ajYkRr7AEfLR/LHjmVZSLj
AF65jtEU584MiqD9qahc2S20zt6eDrFathMYvca2MihWYMF7CdGb60ghCtqjqZfRpgIMXfV4siH+
7dFmr+zougzhrc7P8DhVAW7gkS5a7ROI8qWxe+oAwyHJK2pRyL9gBNQfHdN5It02ImwPbWxzrOaC
r+G3obNWh7E5YWZIn2Dcf6q4wY2Ihl7CKruGo9HGNQKR4cFIHwZJSJpw30bTaom6dxiH1d3AbBgz
fM0hxzdZzccAxxxtzO8dN/3hYqeqSkusFGaMXN8VtLnp1XwOjQUv+a78147RsgsZKa9IBRoIb71t
NmvTpqvVivGnb/BdKof+X1YMj7I06ym7BrUbfQoLWgpVEzXWVZY0z0adcOjAuuzMb/SzjmmY7pDx
o5XTJVAl/ZJFlE+JsS9c+rdUpNtc8Ma/vtBvDZe/1ecvCwXOrvJfFAdnEqKo0dGhKkZLdQ0uYxbZ
Cce9lwiPGwESJQczLNg40E0lNEPJGy9oSrxzspkL/O77jpo5Tu2a0ePBioeeRDy5Zql1HRnvAvxj
VYBrYOwOK9PK/466lW/lbxeDEa1Ky5U3wybX5NXCBHL9CK2g8nJzpfpoeKtbumatrkBeolD7wXPO
hlvBT/TsdutWiGhn4MQNKFZA8AWkjD7bYvW7OKvVpnedkxyv2eI+Sq3pd3Kpz6D0tcrHFuYJSZUT
5scJ65dNm4TxNgBzCO322KNct7FI9e8mEyWfudsvtuecpgHZEW8OvyWX8Kfc2ITK7LeVOdwiXIuR
+Yb21moAhiMTUo029w6QQTzjWjtGh4HM1F6QfJnG76T3H6sKzm2bleC2GOms5EqpdP8i097qDk33
4VuSLX8Qf2UJD/M+8TM4QL07rpLBoBusMTsIJuHyN2xxCpcaZW8WN9n1o1c+kjuh/DD4D4FnBJvA
6n/SuWoQDjFHj6I+JocJson/JJZzTX86FDhtIUKZnpyk2frdcBgGgS47JhAXapifk2Kr4dwCHA7w
YXoU+pJbrVdEK+CAGzPvgKRUG0z6KtDC2dn73mCgKNnajRQiccHB+7GJHrwFDZWcC0lv3QNVdDAO
RnfbamobuD5EVN/A+m/uzHWWFreu9Ys1CZYshW2i8SGL3yd/HNPSPsAh9XaD/WuKLIJP8w7HV2P4
UCvA4doGIV7MqZnQgU4J/ibLbldyOOm88khJ2Jtj/86euXgRlgK6apKXKQ6EVTDdxYl1n7fD1Rgw
kGvrR3p+blq4rKcInepmeG16C9qqtYmdUrvTEOJaRUP6L0qByKUcXtCI916pH7jjyC5vOxhI1LNn
qrQcAncG7cqJyr5cDwEhotds9KGg0g2gZYlUk1idpfSeKC9FWgDqmcmmT5X1Y9Tc0oRkVYF8RB8/
Q4mRl8mTW54CCvRlfBdNYCGjZEl2v+0dylBlhTCReUiK5qJFeJ3E1pHq1oMbopuFLBOtiXEF+8hA
8Dt4G8fqHrNBCOkQYxxrv/jVMW3hymvuKmRrVyGwA5F9xQKlLnt1Ao19j3Qhj2ERDtetfsRvZBWj
bFL2TfzQabZ1K5UFJzuZtk1u0YiLpGfQVjp9+FvV9lu+LCN1GRnrjMJjW1arwm+S7VD52HzmRrRB
v/WlxQH6WQXw6RVoh/Kpkmr1jO7DaG+M1Io3rnYJ25z8hSiptQ8K1c/ces6sjFOUomFD6p8jETaN
z/wEquD031uwvMrHyXh3l/6b56iwjGUTreykf3AZSrp4igfDAIjSM2ROLBxjwk1do5vvQg9vSNoj
69uzHqvYWM11/VioYFfCh2Y+SzMj3+RoHMz87GhkPuQmpnrM63lXBOSg5fvAX3KWN4UfF/wFlG96
Ztm7LKiKui1OAGhQFraxL0f8QbEqZAXsqt7cLQolKw3BwRSZxqVY1e3TUqR7T/KP+dIERNIeGmPb
sf6Wl+fL5NwHqf7QYQccYgCdjWiuAE115JyF8xro4z518pOvlfQeFHilOroYvtv/5oYYEvfkiDMR
X9WThQFjX3mr1rhNnFTKac9zMHO4xdvIHTYa/ayRZqBzg9CuuZwSa9lifIMpzXzn1B2uliIDi7qg
tc+SwzS0x0zN4CT1twoSe6Nr1YZy5mOg3B2H8+/Q8IQtdCfRCW0MTuocDq92q7nUneQxLMbn1N13
1cVp7U1HKGhkmNlF0i013/UA6PFIeARuwy0II8tdB7XBCsCJ2cf3Oqy9mz5olDfSvz2cvUEvr7XR
bHsk+u5y62kOJ/wFe+9vXlH/9IjndCTdCPE9tMwdfFJD3lenB4vb9q4Jo9XcoEZnbmxOdJNytKyT
bpl3TEotEvMxpQUczcueDdj1bziib2szRVoWj8ue/N1dgQIS8y80tmSIvUJHRq0crdnW+DYHSWw+
C5+gJSiAcGJ7Vw/tjaD7k6yHrrxlk2FoG4QvZeqha1h+RUME5Cpike2KNakFw3YJc/Y8RZUUmWUQ
b61CLwJtvcnjrH32ATGx5xgaeocobDCsTRbvug4cx7Ue8noqWUiq3ocpFfzOuFKR+JzmMd9gAvHe
SZjmlc4p1misW0I6oaPrlMU0eXtg49xZZnWwY/tapNlH5XmbDEE/xxqPGH1sVGk/LmO5q3u87PGd
zJzgOIbZi4lh/Nwmq2yugZabTesRYFT6c9zpu6hWh9wQWuSwc/r+kunRE37GisZ+k3LwkETbzLdY
5CJK0ZCJwlCcuGIUKJtCbUnTDWpC89pM0wzOHHwNrz0sun8qfAOpM5rcKOuxbGkQJ49fTXF5yJv5
bIV2Qfa70Co8vvmxv8UW8eBksJNEVQeZdm3fgv/6pLFY9QLjNOoU0aXSBb6zqw33rZ4RukFwfxMM
+qWjbLeJxua7aNxqa5T4LVjZ/RiZ5NnZTiURrNK+olAKHGkW0O/SYQnuPHDwnlmi5Wttue37BGCG
6vbX3LRoGehrFDrfoqa4qsgYV85AF6zN83XNPnWdb4Sdv2zeitL8JjWaY9AnG511oSnjC4XsT8T0
N2McbXX2zt3sa5cCi/CJSQiottuZtrOz4l6lHoqM4FBBwbbPIipCyWoxqm3fmVff7xAcLektZuqT
KbsVmvGvddxjIrLojWs8Ah2zqcJdG6b3muJ4c/L5PWrMFANSRFwLDOSrnM7RIv5pva/Y0GnR8WYs
IWDE2uV4Nv3ovIRcilMX0zKhWoyGEelsHiGQVGBbgFEePMawJBYzg4kDLR+iW6+Jm5bjaztzQmHB
wKvZJ9uCMJKuzcl/sRWMk05XpxYigmcLWMIM2mYBoXVw6eJs9PzNyLKRXBh94A+/XxzsolR67By9
gboQXLumvLfi1t/llnlvWsvXEs3oKMdrFkmS2ZT399xDS9ABrNIgrR4KTXtH9Rze5OsyaLRqf1OH
2/LT8hJx9sekoOEbTwanjPyXZXLRNOr+ZEzclBN+ZH/YpoYmenws69Yg6oXMDIOq/k69p84Dr+em
SK0nfkx+OSKh0eDFcejk0t7mbRYdyG5LmQOqKyUJ1Gnm7EsWNNdpMGVySWtoDVnK2HXoZdCWfRgQ
DOTzuHfGPt92drYvuE34tWJqhCqJpOhFp64V1nQCVlyiPILbU2lDvMd6GhoTHPdQ6K9RC42Y4C2d
thw/3Nc9epmBD57l3TTMaPoKpN/dy5FbA3HTD8IoEuMlEBApWyCnQy3YuedB/3uagdvWJYdkiOlp
Xxm/ANORoeCfR2KVEaZymFLo8w/6xOPxV4qJxQ/7PDw3FPZcqoVBux6a8DGZSm4oSkeLtZkZOD4i
V95qaVLArii9eaH9tyQnCDT9MOH32uFq2/f6cQ7bqy0e2onx3DrlQ2taB4DjV7fQ+fxw/jQoEU4u
24WSyVn+ihvp16VeLlWmroFd3LweegDXlEFCje2l+dAOjKMiANGa9JuCbbLysV5fuXpfHuKFMYqG
hSaLvHudExDkoIn3cQkhzNCgV6Ca2WFQeOcZ00uJZSw9ZFO9bqyUTkeNYMkvp/WMszZtk7QIMfay
o3mBcxiqz2YpeNsw2S0tkgTYXqOxPUqrQfajGYV/qmsLV/ck/CkQVqNrjJ2RVfqLYyGebOTJA20E
HFlt8zQtGCBr0yqNtWMQJh/GJHd9lLx4Y/6IZ/wX1ektqSjzhxtIJBJCWgWtwLmmFbl6UCnk4y2q
QaqP7+WIcyL1lajyPMAddcnRrKX/l+OvO4cpBWZYy4D9SzdR1VogGdbbPg5PVm2u5d6X308SG5U0
dLXHJdy4HgTCkZJFArkg7sIbyijXdq43gWMfTb3dgypgHu0hQk+TpFvsihY2TRBAbJ3mddIYsDy1
Hzl9Q2CHznbvPao4yGbummU6MoZr9CU/l7Gw6I+G+tJQhZjB0+3oHGrupkxFS9d7wRxujWTnISoA
y7D+QvCy//Dr/lrV8WmgIkuyAmpZmE9NGz7KkkGr9GglInXWHYAx1rINk9Df1Z5DSMhCxos7irSV
TdyWF7CczPT1v7Esy72ZKPhuMyEsTOtIP0dLu8PU7K8cVx4kq0WPVzNJhE4sAWz34vejgQpplm7T
kVYMS12N3PHvYq1/D5fky437DxwOr03nUrAfz10f3rE+UGNoSCzMbZqPiLRF8GsjY6t4WNIojHWs
5orb+LXukRqxpnlfLgnFYKvgNK5JTIieFsxnDatDKdiFc+mE1s5N648Mk3jTwaK7Sqej1xg3v9I3
ls6BHEBUm82TVhOU6Np1LDDmYNixVFZXj93sKlRSw+oHztM6rIuLlyRH/N7Bu/tzyAaoCExkolsY
i9airWrFB1g96CoTBddJUT6C4pWEyCINm7Csnom2YDmQasz2yeH8MTNYxZZ2HjL1tIzaJhnCQ1bT
qTqYfyM9fNLpGKGTtbinAH+BugTFaX6fM7XTWveoRdZjAuIQx7VgfgIJ0DDtFGeDS7qu2aBmiNoS
tDlzjpBQ8i85l0Fra9ew0/5pZnPtrfwlNqxP+ZSeG4xD4d5CxmBG9fUODr8oDoi+k4qR7Rv2oMH7
dA7IEPwbjHvoBNS772R1zCXl0sV7j3MENdzmWs8cNnLNaXV3zOf+AGsVkjp9fOVUYaWGaJhBlSTp
Xoa+fQ1SGl4tgDRdu8gE1bPvAIJ1uzauvnDUq++WdLhO4XjB3fwzjDsyruU4hM7diN10EuD44ccr
DSSKCG2vTfSkTgvtmP5bSKCqSp8V3Ox7HDLSDMNAPxnjTZbPTzoJb+71xwIbbadtvZWRNtdMBwnn
sJ1DtFBNKpRdi1YAfHTX20eF9s+JRgIa7zuhULsyTJ3VVi3H38GyyR9kUXuODUpr3kwMO4zRuXW4
aaO9W5+bRlSEqILS9eB/DphMBIRI1Tzt+lYXx4tlJ2Nd6NrNyvMRM/fmw4WbidfnLpsSwltYXVzI
jnYhPkipTPRQ/nCNiThZZtKv1iZT8GnOYm3pxvtIVkaq4cDIJ4tby43l8ATtMq255XL9dZofAuNp
matjRCRH0BZt+GA+EH1eyX70HNZKcpBghT+bUc6JaRG482iudmjy4WfhlV+wWoBREm6WiFT6oSHx
JmVdWIBEBAErvxqeXL/YJmF6DJYIaUCTohL6Z/qP7CIsjXlUygEwWHxYNC9c8op8F8uPnCjB1pI/
OoSUaWLDtcgdcAHh/zJ0z1y0soc6vCjGzrrnRYs8vOOaHyxOCMIhN5nWJKG4Txsr2Q/y6/or/5uQ
/2R/CKH4Hd4LE6JVh05jSQ7ckQ82mbvlnufzOw4eXpIfq6vygS98Aw604mbWhHWFchVBw6LKy4Qc
eN+/8uwNcYwi/ZBA1yMbAqewnkjv91X2M9gPyvmYlkc+xy9woJuKNQ/QdwaWJsWBOtlfhtsB45NR
lF9F3g5U1eE4b+FbEPwEtrHusEWYDUwfjaNN/iGPkgzuOq0R6CbDy6xTRig+E9PyETxg3HQbC8kI
f/4TQ1DojFvao+Dow0cbjM1g9gfQuRXBXYGsd9vBaZm2ofGVGw99Dnqw/CWNl0VRf5cZRh1W89xg
m8f8TQU8JZ6fBv3kjXdnVcmr19lPAzWZf6Hjcp3U5p1iUASd6LHpjOJnfoDBHKii8sUlhGRGBpKo
ntO+1qwP0oxV7IeruEOXsKAT4gWtAI4x5CW0z8KCoNuzIajIt7tw4s8y4QVQxdC/MmksamzBIUz+
s4e3rHylWrXqmUgXIChrvE3ZXYl9+UEmYeJKc8XA5QWZubXfISfl7ufwmZNeQkhO1t/pL1eq/SAi
pUKEQYCC0UJTRfStAI8JO/XwDLn3gL/upxaYEojy4XkzSegbefYzvIWVrMHfV9YvC42wGgQ0gk4D
YkjTCy2323kZAkjGjSLCMfIqJIov6eye4mZ80iaI9TxHbTsvACOUAMcPbfjOCPNlCEfUgtqn/xYn
c+D0bFDXOCrtp/B3xMKdSfeqf2KG7DhGCyfACinZ85OT/c3/ZhatzrJnuaske1BQNWs3XLfIXqey
yZJfSCzwp9c2p5RNpp1w2wZk5HXp7FUVngPho7BS1bTy6SPBzRKXmXeWS2aDVarljVXJ80mgZNMU
54ywbMkFGrM/yVkUoOeCGjzsR3ttLua6b0RQtEIZVah/zCQ7qXb/Mm+4Y+BZ9jp41insAygfNJlk
OmCZWi1je2g6Xc47ifrlQAWZkV/nLXpulyA4zNWFuVKDd59PpOAqWBdFfWWiY7088cXWc2QhL0zg
75rFJkkLmu8mC65+SOFJD78G0lxtms++Nm7cMNvLC5q4lmt9cZXHlK1LqsVDUFaE9UQgaS0FMAkZ
gR2oUxnpN8SPbfW1hEiKPrKIJ1TCAmSJbZjrgQn8Qd4iJwZLyC93ghxB12R/yP9rZyi9/Sv/NhFz
sZBYFRUnW0vnpRyQ/BeJ7vjU3zHjX+Qk/QU0oUBOWxqB178HV/wDL4oq82++qQHrdWS0PLXsRT5d
ciWaHB26c+THZbkHtCqq4m1BvJxd6dbVgY+VLcV3DJ2HWx9gg+AupRNdmi679GVGe0NLYO8tXk+Z
0O4tHfBxpN5Krcdz6adtagDL7LQg3q6FAc1SJiFxVH7kYzw/ZFXxkmdIZXjefUBwDZP4p46yxwTZ
px0y8mc51OuiZPUULceDM140N20pH6E8lTVBt5u0qTnELoOrbJMWJsQXiDAfRyu4DhEihIAId2WL
vrYJpcCP0W4wNH4uypPz0tJdk7t8uKkn3+484nrsVbRgDgIgIqgfWJimFelH23UPlFLWCMFI5x39
+qi8ppN+JRDZZ0O5Q5V7p9nzNu3mTWTST9JFy2WmJbuAn9VUOBOXEI+bkEr9eGotIsQpAtaMj5ib
cYc9slKoTh3rSXsNc5Ms9Nxz3s2w0Kp4gq8ERSY849q6a5T21VlA+7YR7Jw8WfcsC2bdrChUutwr
RnjUaCocWYyWjhPaEmwl9W2BAezYB/Q7TzSIWlT7kSxp7pfOBxppz3VGDw8AXwYuwc3nAGGP+j8d
2mvF5o2ep576Hod7xyEPw2Jd9zWVegeR3e/SgOFvUw60f4wqWGthdDHUsDO8VyOWvxQvXz71XHvw
D3yXW+mmhC7Upe6uY8ti3Qd3hDY1u93YrMcySM8azTdtbd0bLrT9hkwZHGiOcBFgYUJ+2xT8xQ6v
HVanAtrgHixBVmH2r/NAJz8jmAzPPH4+3Mezu5N9Yi9vPaEnORFHD1yY32FwkuyC9bAEDUQzbI2F
CD/HgRT9ChrJ+iPQPTX4szcnxNMjK8y8dhWsIyCAmLgAT1AIgnTmN5LGQQoID06arKrgfySdx1bk
OBSGn8jnOMi2vKVyAgqKuPFpoHHOQbaffj71bIZpoEyVLV3d8Ie3iaSKD8tru+pRv90OyWrHt8/D
km8XqTvI2IsEMEKqR4cCocx+Y45QYvOR1eDC+UjymrLB383G8EXDDW0CGwxMQMWZABMD+xAUe/zV
V6KQNGgxa244zhlFM0gojaPLo6mKaYfj7qrgDMlJyTkm0WCAcMAQnrRBETaD+atLUPaOv01udZUz
pwzeIky0tBU4UcVn6DD9O3pYfvpJ8VcEzzbokSWfL3w8fTO5t1Kdk4rDPY8GtRv6oANCHAlURkJE
XQdrfsR1rF7Fjsh2JT3afWLHw3ass1063YvSXGd1+QSAatPOl4lMM+/qtZ99kmpYs1yNGWhbmqDz
njZR4zigP8evoJl/Yy/YsAD5zDpbilrAokN8IZO9skXBD9A0MxjhGUodcDIjC4+BWlazD2iX9eJH
3Q+fR69ZS9zwvLjzRIPelqWcu7hWaBbnF309fdR0rcO0MNiT6uoTv6ZX7qXTxpico7O4a4FemCnq
nd5UrDuu6vscHlGEhof9FHT+M+DLo8ZttgUyU3Ljl9kZR1vAAv2GPKSDjs9eVvDMGpYcbt+MR7OM
GYp/rlzxztm/gMsztcJh9hFRFIghO3ZsATscjxBMSPTkKuc8AtPi33Ts6CmXCsdcz9ULj4kLDAvw
BrnsMPtaJS6zDIaycduec7JtEKzHZYaXN4H/5+PaDt1dHot+som5LgjQDowtfc1WoZrnIC+Mg49e
d0mfcau/I+HrqNUC1yngvSS9PBeBuHXRIjeFqt9ZUDxNbp3JFqMW8DkoUye5cdprp2kjOC0sVZ1r
9lV08n0QEhSfHEGwywDYVY4BVD/8M5EuMLbZD/XLWCOxxn2x3jnLR/J4nTe4vE/agfbMDIaMw0G4
B8TlYXT6e3vGDcd0dPBBz91FK7vk7zqI46nfuNUJkI+Pgfk7hO2un+t9nBwZK5+XPjnn7KAeAp/F
LaG4RShevFZ9gw7oqHNDfaj4hChAotsWjzcApx82fM20ecopOSxx7CydEbSeTpJiioB6HN+SXB3s
4ls47/xogrms46iOJjqi+2l/0E+R56KfBeaB/C/CKyTVpAl8bJYYYVpm4ZHR15ywVQv/MEIPzM1i
Y4Ktrlv1wG9zq+U4IAyKH0vl36qepomLt4yFV1KHZ5Yzr2EQ/tOy4Ef/Luz+a2noYGByOJCEIOc3
nYmcR11A2blEZNE7iOpNv7N4OrEpe4TZ/ilxGvfjzGnWBRh90i6QmnddXdJquE+wFw7n8TP3qIea
RkFAc8N3u/C/BrL0HOuizDzGhB6vVV+MKBO7Pw11Wq+KAN0Z+iNA34Ctlb3OqmLGBVUXnkXf71h1
SlKAMlQVAiYody1mGwZMLidokoHlHO2WLCVe7gM1084FBW2aO7r5V5iea14eN95Of5Ye9IGQtww6
iWCAbhIY/P4N7zMBWqoFlt5Uh7kBZ+RImkBZId/msbl1g7ymTbp2+OMyXLZy8XfETXBQYb5m8HLx
Egca2bdjw0fu0AQynw3ScZrqO9VAsKvBMjIQFAz4dBYT4ZAUpcMZH647HVbgBqx6WrMmZOtwyjhS
vMdozGgtP1tgQ5PuWy4gN5mTUQkNpGbMLA6un231jSDNS+34Phvva09OK8pVIFXWIxWyyUjVi0S0
gei39qN2J9tPvb3ZRVNrrXRcsll8nLBRhoCAe9/H2BRk/m9Vj58tBXRWpqChlulUsjUDKh8GkizK
fG6fBD2kqH9ugM+P018gH6DjR4w1GM21n7oM4fccEmtCGpGVxISqK1lwF6y7nY56prSPqUY4xuEz
SYUgQ9UFC8gb6g5v+siGo1d6gGpDEJMZXoy4XoI0eRYhgAlKF31QLTRwW16U0S7Iy9eEKkcRseoW
7IRhmjwY7ypgxOgILpT/27Xetm3aH3YkTEJd7sW4hZtxcBkSMPiteeZIyadup5g88lPLjtZxietF
/Iy76Eq3IlQ47ssqXciWy41+vDPGBrr6L+LxQmHjsw/L+TB2KAarqdg5GmDHQ9PpQVC9UgmhmW/v
1ZLsLAYwif9/HljDMAVyBJ6yHPxvg4GqrgZG137hON0vpIgcjHqXkppbc3rzjL/K+gly8ZY4Tz4j
ZiKUni/NPAedaetNHZk9PC6iOCZv0KVIOWxoY3le0K/GRKN5Mo2dy7iUeNA6xtHrycefcLx/MPIA
lkYLUqcCjZ0dyup3qY2Vb0c7urjM9ll/VPF8WkN0Jz/DjRWLEEoNHkANpocvAXMfhAAVoT5EuNMq
vvUR48Zq4zjv5IokbQaSyWOJdiwfWle/xth/8Cl0UhUX74xJN5UfrTvvSwd/+JIDesJerVuF6HXx
oTk9eFreZO1JcOBUMWZvnzoisyHQCyuGDZunMCgJWYh4W92ZnG16Q0Ty3QqyVWGk8Fvdm0cuF0KE
cCnz2Wd8mh1IvA1PlV1im2AKQdhD2X3ozOlhXs6wGJ4D+jM6DLGdrM6914cuHZnAiLZRZ9P9X3YD
AnZe9BYaAhPjZBfR1JnopGYM+fUGZAWQqOklrPs62LQY5rzVZzQes5cOLpHCDBD/BHJF0lwCvTF5
O72Km8KPNqL+mxjGx4gUTp7bP6PlvDhLeezt5blxipeGIp5bwZUXsG9FXwMmokMM6J1J4IAaiBE9
L1ozI6Qzm2Sa4AY7ycYZk/lwMT71kbfc2Qo3Cnp9hbN8JMsnsNrNwPUHa7wfkpujt/q4/AFTWt8p
gq1D90oW6NZERLekNVGcZLLozIcUoohOtkPXvkPY9KZS9WZO7t8Q3CUB7Jl36Rd/+mp4jqIE+YGq
fdMJ7+ImDzohmbPhple/yq0dwM9nwAjdxgimDYtCp7BjjTzQgOsAQvk6uTIr+6bD8BA9cMojdrnK
GzgOHJ90DVxD3CtFh4nzsONUL3EACLipOq2yXfvRr6orLckB81FmY3SZWzUwWqx7gnT9d0zwSVwe
q6Q8hPh5So4ef3hfhuoTlBBK/djv+NCsuhEp7Ao4uAycowxK+kvgfyJmdEu5qqSAMQIdRNkT8aTw
Tuac3JMXFLulN4HnTYemGI5mpVWy3K9AQKWNx4NPN4F0BLgX5XWFwMN6Ac/dsz2bsjrHEdijJmJb
J8vVDNQbmQKuZXgdO7M/bGRZUAcUxDhMZu90QqWjcx+n09pHs/tYcXwxo69zjFoZuG0si03WJozf
IG+Q3wDMp9E4M/HhZrgJdbRVWPe2ubwbZsIfnsGfK5rRqlWfbYYai3IZtKZ9s9LlqcjAPfUdiyEJ
oFxRQiNSHm6Zh6AyjQ9D0I67MKF3EyoTHe5C0+zhuMqsIYfz5o1Z5VSbbQQKri9+1YwJOTmLPUHJ
UNPWWgZrHdfFLST7t9LpS3n1iy6karyFxgD4vhMOkErp0JMqqh3jDJSlEGZwgcE1qTjZ9fJS+TYY
cDDbOVIhUR3cY81YrcGTxRcjWaY7neXr+UM7unudPqpeAHUdr74LjmISHH6i+7TK6QtzxO/Krh6j
NlwnFTcxyxDTGCOw7c4xC0faoC7SjvlAZSigm+uasKPDz1QJ7QanAos1z8lRNakWac4RtSCY9m2A
yZ3LNpoa46Mx1HPbtrQCgpI81O3uMZNGyNZYwp1oJfsbkAqa6pCd5D8yDxRq5reIEmWbCji0csrq
bk5AhMV5++gH07b366chwyaknZbh5BjJuukmJBvK50WYKUi9OHgMG63JsUD8La1OrOYCyQSjb146
xrU06exN4sQXM0pPLLGL06K7tcTnORl/W3P+DJL5pJcreJztoEJAXzEHiEokFKQpeLCm8DcOoRCC
L/XvcuGsvWkEooOlPbMw9DVwCjfBUvcpDitDisI2wLmtm1TLHQqsDIE8GxDFXH60o8cEb5Yb9BjA
JS3mZ+OR4Stj+eOYOUAKAaQoV65ce5IRdlPGD74M/9Q5Pumm8eRykNjkNFWAOULtB5e54Lj1cZ8P
ZvyKfXCJcAV3ioNhDLlcLwWkV2bRpemcMNFZS7aiaarzkMAeiugFW2IJNpbBPD2SVb2vXIAWMZkP
k/h3HX78pX2uaJJExshztRG9BKh5l7vAuiqLW+o9REhVA3VHk02x0zzV4ygI1CryHnV3Qbbtwe6y
s5UaZ4/TUO+prPIBLVHDRjJ9cc35wS1QZnGiKTllldedgGn7jwhZo5ZGZbukdnQNPBcKOwjySM3Q
opsOPEGqsZu5TsTAFNKwY1AKSHZEXcAdZoteJKC0NhpX9Ug3aWRCNizYci4yfKIyOENuWS/LgOm6
9RRp9GIvt/Rl3k0fD7o6uUVz8uaI/Lci0t7ldVf/LEYZoM3uP06hsDa1z0fWd6VMCHUkUM4R7OgZ
JjcQoHwdCKZeJBZgjm5Cn6h5+h4o9gwe1Wih9Tdj7DIA0x2DX2Kw0XvImHQ/DOOOVrp8ZYZ6nVAL
2M+RiVRWhmRAVYFGAROWR83R14YZHsOunvqvSweNXMnXpiJJ12r/Jg+E83kR9SlnGRuYAlZ1/xZM
3mvuUXB7CWP2OM83TLOuXQmGU2YIzPf+a+qgP65vaJE17GrjWIYhpgq5dTaH4Q3/Lu/enEsw8xZ0
f6N+n4zx003dt1A2T6HC+yao/gSkNYIkqh1LNp6J/pxqrfumG39jYUu4PmP5L+qm2fjOgTOTsxF6
PTfEt6Kd6q1Lt3LlB/O3kXX5Tjd/JKBjC8NJR9YQAtpt5+EEUzjdPg7qsycX7NebnUOJUpXqAQLK
DiGhhzkwzwOdhckiSdSzn9w9YAL1MdEqCNLoCLvgDEpl3TJ8NHMwGbVjc+T0tJUL8+TZCDvJ4VIF
9tHv8Zbr6w/XxypI2uqoo0UpXczEgHw3NOl9CdZ/aF4M5BHuBi4RLP1Xly7+qsDkAk2D4o6pCnZz
ioRGDWjEwu3TXXXAKwVgxyVKNp2UNw/D502JjAO4vgk9tgoOkyAOJnhcN9ZIRY46UVcEeiYBChLd
dROosNvT60lwB1qSFsXFOcNdWo9WghHVXxMimGw5jqIkfcszvAcW0iSTKvJuaTg12w4qS+ts7MFY
WWDyGBI9exKeF9RUeh7XCamtPAr3UVQ+lpnj34d0mr+8KT0pYV1HJVso3uV4AKEar2xQRhhfv6ek
wlmT3uZxTvfwCu0TntXdMfchLHWT/6BzhdmEhpSP4OlnZwY3Pta3LmUqIUsAdLVTnWbHPBl9dByA
55+GdLpwbm57hknRtDCHCE8wnZk35pu8KzZiKYlE43bOrR7OAR1KatFchGcwnyTZ+co22ZBAnWkx
o6EbKftsTS2jAdv6ULCF0fYHgEDiGZ0dd34u4SveeTGajk0QJ7u+c3Wx3YbqoRkFuBQbZkGpIKQ2
sR5BTZm8DroRtkzTvV2Qvk7x2L11Ttfu4kH+ulX+URYOrQKJdgLyh/GLtDqQM5YJFGZgY65dODaA
myEX/851hFn4ME672fGqizeK7gX4M218Dt65n1quEERbYCYphpjm8tcAw7KL/ai4T+YweWgt2ZJl
isnqN34+L/dhAqUB3hrhWUKWKu0FxbPamNdWo+b9GEoE4XuMGQI7vU1+kq7mXoCVjyOk2UIn2gwq
HvZ1Lv1TwRM9+jTEQDJl9TWo4EuJGti4KJKfxEntb6JttfVS+PlT26H73jjGoxOV9tboS7mOsDIH
r5rnx6i8TxrR3iXAxdfxyJzagszj2gNNvghmdgnRaVVNEdj8AJFDAaghj5mrVpmDx1rj3o2N/TwE
qiJ2zS+YOb4omHgAH6zPImMX+rI5qC49MN7w7ryqfB+q/o10d+8j/MHwvdsCjnov3RTtBTBAOIwL
72QErJ4Cou0REMtTKgIy23RdB9j4tKTSYVuf4tG7+nS/p7jeAOy79QnQDQvKJzJX+zZvAFfQ4/fo
hpnZcz34639lYQz9Wwce3bs0xhQ7HjZyPnfXolxQ4qwN3S7qb5PrfLKKTy5EGkS3pG3fWrsdvpSa
DtWE8UcbO+tmSKuSWey0k+CXzM5A2rEG2t752S1wGNBbujeQpfeVNypEg/FFqfx71PnQRfTTst/7
hdh2U36yCmMMVkYL52VElnTg0EE/vTt6/hBDawwov6EuW021DkL/7PPHZgLE4JsDcFUEs0kCkqgD
jggrZgsK2Hh0g4VA7AkQdcBxd34wZOVGFYDcrJSCyU8t0LNxFm5VHcVMWxUqQEUX/WXhQXAY5XIs
7Mq/WAWcaTOkKzjFIoXtXBe9/13EPsOCOs1NNLDqOoNy4yfuRckpBm2F6ZdnpjHQrXZmr2Ya4uEo
1zhl3Zhw86cgZDX25n5KUGNdRuL0ILci7cDCw3+TVNaWRHimTTejn4CMz78EUUrGpIApUmGZC1G8
naAaoh7eMXYhYQDMzzX0P8Ya0vKk3HUZMFUeELlKx5ijpV3PjMa+aR0opvJGoWh8TLu+0lbmxjmb
8s8UbLmDJkZcJVffdK4uYgShak9JY3QPjtEk+xhadLUYm8nFHjiAXemkVFl2UdyXs2Xead+HKIuO
Y2CeVN1/+BCbe7rOJDW0nYsqRFS/8dbCAatt+tVVZj4pQk/d7hfJawYLLuDQbWRwacL07yLa59AU
wNvIJUzXu1N5A/+7SeP90sdfY2TdFGEI3TUXEzCvOxR0VwXye4aP+D4UNmd0gR8W3W4w+0fUCx5U
H7wmdfgUVRjJqGU3Ims0j+3b3C8+WX4T0Gou7uEfvacTDJJ67FdJPgPzhWgUpj+9clZ8iHWOborR
lK8m4jIAYYHSBk6BqCAQH5WEf5SKHi0DwGYF9yZV7XfTuw+DO91LUSDQU1xcR7zRcCHgFNZ4TO38
xZGoXg7TnwptszrVWsDZs0enzqQTGRu7sC+QfuGPcjfIwXd5aG3012LE5qqczRfPBiIlcSSbneAC
pBTfR0eRVNpZyDyQyrY3R3jX6DEu4s5sIJf1UXkn4uq5iMQOfZhNPNS7QFnfnZOWOw937hMU272x
EJuqBP6tJ/dGFsLXzg5CpQ6SnDPIlTygTVIwWWawibkpMyWe65TAjsGFM0OmGs23u4riEeWplGHF
JJfVQklou8M6ZrUtybIa23rf2t0aSDk4M8QxO5PMfrwLOyQwOKKsLv2TpxjVBH14J+HURh5F7eBe
W8rlREUbQOw7Gx+KRNgH4WdPVjNvYvPXQpugzEH9zBOkLEoRnjZyzPj1zB2NdCj2vvnYLh53ljdj
qTODzKeizN+LnDJqhheEPmEfwSVCB2tOm02RYAQWMKNo84thT1+5C145d0YYL/lCZjItm7wCiKgM
czM1C1xpd0sX/WbjFV0BomO0TxumvZcNhwvAZ+0LCWtq3IapYIAmhs/RsO7VlDy10XygGXTKx27v
FTOpQTjC0A6Z4eqLFgHtQb0b0+qUmpkF7Sx5n0tGUVMU3tkMnWSUwkzIaVY01rNrpmhqN1Skhnlh
9Hurk/q9ljHgD3mMWN9uh+Ry7O6oHrb6CYjSemxNFwi/uAjTfnI42bIl+4jjZb9M8qFFBdiQ034I
vE2epwesH3HIRBzApkdXWd8LPo4gPGeGX5nD4Z20EM6RT8gTmlLz9Cg7fJT8sVuBdd3mI0tk7Jet
GuN7EcY/yglJBRnsrE1n+sjbdO0nCjEU8xRH3jqJ1J4ZCdoulXqlbX+azKXYLAuixi2ChivCD83A
otmMNB2vHnYgh9g1zo4FwXtw78Mlf1yq4YzRGZpKHYlVMuY7YdsoowjaGg1u6bXLLK9c94DPzVrt
BSF4Tip0RqwEf5EOfG43QIKGxfngduj5WAFxwSudFyPm6DBFn28GE9J5P+R/xDxdLcd9i6S7Ns3o
pfH979k1dwFyekd6H09R7TwZZSa3UXKYXa3Kc3CoFJEPNICAlyRD4Vspmdog0qtdBUyKGuvVTZ21
DVgYWOROJHi4JvPGbZ115ix/uzleVq54wFHeWlVNvbJTcZiq4ZDFwaEYkDGz3T9R8OR2MVIuZn5t
e8E4DHRy+YGOwk/VGyfexTJibd54aP+wfPl3AXR8stCXYYy0TMPasBQiw9h51ubensAqU8xlKf2b
OMNN5N871JtMRhCOpbrV1aMkNW+aduUWYmOgXe24JbbGP1FKOY3ixT/ltrngZLMfe6OA2zoWiAQM
G7ImElWJYovsgJtE9e/iY0Ru6P3ZbG3DODVTfxCZ/ZyhxDfL17nHcD1961Na43b5Uy/WqQKbg3BK
k+O3Y+9MA8TfOJdrPldSKaYLHgjZ9iRRQ4/QfaUpaqXwVIex3fBZBjfF/SHttBPqLsLpFwG2bTEL
EPEoqmINGFhqZfd/B1ZxXZebpqC4d5lHZ7ODCpwZQ1CDbqtvZuIAZkobpHraN76YKbVR2O/yLIX3
Xtxbip6fCnuWfNSsopSObpLMMPE1d5Wthy5dq6/GFHdpPWB7FUwQ9MLdGHt4BxuTn9L4akMGcSpE
td90DmgOVYTTpDskXrSTad2vnbhpLqKH3Zcsf5OlP0UIfOqn3C/Oc9X7T3HRiFOczpeUsZpfhemq
YBnJpHpxW/p6fdk8ZrmkYzOlDJKylNa1WwtMFcfnpHK+BDjEsvMwdC/wRqzV5F8FRssMjQEx2I1A
2G1Zo8C0HtEdtJtux2R2rUT00xkgQR2QL+SJY02fuMHkLlwgtPtrkcpzZKUck9aMpfNYBOsEVQCX
Yb4YA5pIvQlEPz/K0noy6piJJiPCpu+u9eSuWxW/5En7GqXipzFGslDLxp4ErLQ5hY+daz6MYZDz
vMV5HHVHd/izSIAGdCIgyEFd8DmCKRCmwmXwMU7Uu/KS0rmPQ//Qh+ClOtfY9xE8ZaOieSGec9+H
J++QFohgnO4mBUnRFRW7CUWvxKE94RkQ/QIBWc95kU193xTlmuO64F5XG6/gRQVgQwpDcjLPgDLV
wIdzfRKg1Eig2PfOpo2B7454iC0gJ+uBciJn4JUY4mxn5dXGhbdpTeDpeGQbAvUTmW/mDom/osy2
LhKiPX7WcP9t6422cnyLsrZ6DYPmdzD6W2XlgCc93kZKyOg89xJHndyiWnhpu9FiuqQ4kvvyqFAP
BsHyDlfnJKPlA7Ab+sCJ+qHgOFTLfM27SK3MIX0T6fK38rnPQSwf26HSqvRWesuKxARrazXdhyFk
+IosyM2d8Nmt82fHyB+lnQAMa3cZgjTnlNrLrt1NZTIAjuUOSM+DNyzUIEuHUDzDvAChEAY9/jJc
W78bAPl2tJ8mj+1QdwtAQrkbgFUxBofC5C79bwKEpUE+BTWiXMSQxjs8J6pg06XNb9gOzs4lh8hD
hD+N1lg7jbvKyEp42Lvc9CF3KAknZRGnIkuPphtde4r0RXjfsi/WTgig00RuV4XryAc7J6eJmUKb
b0F8QINmtJ423Oc5dTYQVl8sKjcUnWfMWey1sNrTGBTXzCm2Lgh0nfW5cDZTme2CzLxoXI0TTKt/
h6cDJmmM3ywDUR8HduyyoFSl0odyad5sG0jb7PTkZyES8phZzTnLg+kb82RgsW/l0B3dOHwUKPR0
QYWodNb/NnLYy6l7rFxw0ZKexYrztWFV5vtY2h/a7IPijwNPkfM06QHARuM/0+4lKq+0WlLcXDE9
b2zqySlba6gHY2n7B9ALkc91z/x2YXxJ63VBt4tIZ3vVJra1lhf6JFlElGUMNrobzukHXqGvLxUV
TYbJ1E8xQ+0rDkUBAA0pjNhzqL4Q/p8PapZrk8PB9M4T3wFaOBNf4sXfJJaBGAviafeNea/vXu/6
3KSv2sUwHINT599Vm+yqgyEoANVd9I/4EJH7yH+L4aC3jbS08vKvfhPZSTQaqdJVjClG7cPHe+JS
yroWkNtKAB8/tidPYfVlFWhnIlDtvPHtzEbj0UXN1D17KlpPMNcUTxDzk8GFVls/JNzdTNb4fOJR
xJyay/IGGDdR96I51hwq78UJfzDVorp7BuvFt7ixBgdVJjBumw8egxoOnCz+RUqfR6GHmPQXtOPD
tHGHd954GGWb3nj3wvvEq479hHFJua0mFHiybW+DcOxp5CIfjhUyPYxU49/0vuOX/v9rcw6Slbtd
8039WHpxQeStWS7//splVJiLqvpVD3J5/0BlgC3vKrIO3QjgLXE8MOHVt0w/Ot4pl9VnAl8QsrrL
+XHZjS9uRrOx+h+yxwebcqTr/eYv5nGP+sAOxvmrlyGWvxNWuy+8WL+QL9r+UK8fvSSzZFWED1Ww
MOD6MegI9cA/RtTJJ3D9PAWaR6emDKBym0e9HMk4GhJrva89N2JauY0TyLUgemb9ILi6gLfF4uCj
qo7kyz5yYS3rnNLJ0zlS0lDfkQClEa1FJK15Scw/G/9/T0l9nfJd3wH9ImMEDTP9HTm03YX8Egnx
GI+jlOuw6OqgOeqNwd9aqM74+zoK6S9ucgWFXKPVV1B5sOItcVUMNFkjTSRZwxDZs63gt9OKGEBO
o++NMdMyAG3CtwfmKvGigZs/Yz4D1hpWVvio7yFvOUrZXKHUN4TvaLVZ/Rl50PwLgIReC9qa3RCP
vvwsBsSde+RlnFCLdgVkg9m2HA6au5BzzpGQcct41jCTOaWKf9dTnAbt3K7IeO8dgg8vKdgaGeYf
IbkVT477JIb3PH0dDQdAP41TC3ORwKXFlqz9gJ65Hj8R4vVSyHj7aZvSBnGPtatuvLgY3BNfYBxf
q9iEb4pZCG990OEEDqbeELyXDqPDPvxTFfZTZ7z//4BjbOjqmJSbl0d8JI2f0suDlw/i3bTnUzuP
jIpeJyvDJp14Xtc9dCceBguqnWGItRiY1C0wJaAeUXzzS4mUd6uQX2QbzjpQMJNy0FCzLmoAzs/H
dzitveBPkzyO4TWTTG9m+9sUpDuWWT32RIdIPU2AkerceUuhrpoVAHbPmA9zPeApwuMdQWWVqF+i
GVgg3LlyrHMSoCJpjwx0R/XRhxZIJYKF/aOfcjP+wMD4kggTFnZMkqv8B8se5F3WA/3OvQrsC8x9
ptuNCXqIzmis2g+RhME66KhGh3ZSFHpecIfGIlxKprJo23y74XBLg/reKCDdFiQmfpv+Wl3HUN6S
n0G+IO5V0y8MWuPPJHJk+jm526kCLBD/barqmd4ZndVifmhqZrVl86I6Bu1TbFe7psrf6sn57Ekt
u3h48L30NOKxxVgCQZ+6PbizvSrqAgfF6DDL9qDv3WzNUH0C671p6G579niySWY8A3hoUbaPmYdw
RoI8kR6zZ7K7oNawlkrtqsJ/0Rt6cMKLLTLkgGsUZ6NpP6XmIVHiewjdz55OqkYCrNOxOWvN8Z5o
lMSmWnW1eo2K6Mmc0s+mzQ8SLh0pa4JjWp7raO2uzNKhbzKBZ88cdYoD6z4x7SNp/HNge7dsMR70
QrJocQyyxcnECI/0uQ+6NirD8UGnz3U4rmkgr3WsjFLz2DcSdaTuxJjjeTDSJ1EjN8HvIaP0hIba
JQqbfafqgx+nt0gzqwobDUPbja9aK2Yx1YtXm7dOMTHLS3VBHOKo020ZEkfL4rX2kgeq+J4hd7cv
guithDkA8MbrVskQP9EStUGmUfpJp/3qRfwjYrpw9ApoD7M1eyxAKnnJgvmlidD2L8ZbSMfLylG6
Y9j6R00WmTJvpq/Gs9GJjWKQU0YNbkLOgyuMN8tevtIkB6wB1cDlCEU9LdDqdg9wftARanlq9tNc
Z48x4beXySVnxoZ4EmT/xvxjuctv4Db3ypMgGlV3nTlYs07sbXbfPGfvyNCtXATegjY6u369kX57
XPxlJRHbq0qK3dm5lJ141XE7nIBS1fR32hGqRZbQXGYudRxS9RzX4tC24xX2FGDtRHw5ljp60XwG
ZPPXGvJXM7QgA2AAPTQ43olz1FBoTTHt0XgxH2y6SmZZngevPnrYe8AcF/s6IqaYIeKRJJBJfwDi
9V7G5jUsTTTIWsQzpiMFDNmjs8vr7C1c6u+hHh7CzoCUrYjPdgPCCL3hEVQyd6kXaEa6NBWl0pCI
J4VBBR4CpybHWTOtN/qemA2m7Ut+cZXzpmwM5RpjX03hMRjJ8cgSxmh5W4xg5wThNRfNg5H2p27G
oQzBrKIn2cxbVFWsnQzH08TJ384Gbn/cxMUJ4JkEEXVSHDLAiHcLf0rUw3uQNHCKkwVj9ohe5LDR
zwGnLNoaKyLuevInbLI7JGH5ajYOEAftK7fsPa9DGSaL6Hmxo/QtslzjDxOjAXNDIMNun3zWizpM
9fDWmwEiqX75h/HaeTbng05m68I6euCzErYmdhw7BPI2grwblw6qYH/ZqNI99AEN9Q70RDTWbwj8
3ywRbxO3+gpmY6uzjjbOt5VHl3LktgjrbSZaRAFzDx2izaSCyJZdNBVSDfPJQ/ITvUBjzeD6KLPu
VojpWbruUyvs13oKjjDFUFLDDLNusJgzqksnBMZa3JrEG+kKDNl+MmBimr44TpG/qisHJ6vFAZHL
sg6a/kBwRrTJKF9c1FWmND54Zvboq+QF8NWe4P/LdBY+EWp2/kKzoEy28Vie6DTsgrgz7px45qc0
CDx32plZ/AAAGeECnU1AClobtoNOVuEdIofHRNxD9AUFFRCqv1GG9sB/NJ3XUuTKsoafSBHy5pb2
BppmGjc3ChhA3pfs0+8vWefcrIk1A91SmayszN9kLV71lOetsd/KgvKM5CjG30XnP+SujYYEPSBG
MOT7YAqx8xykS0IYrkFI5EgBq9r1eezbS9DbP4C2d/aQ39v+dLIitQ0Cpr+ONzWlZJm9qqVSNwXR
1a1ofziOSO3grcNAqzjgnhtNu0yE2XNN/7TpbiLip53cycLrvjYf9CDZNXZCOI/BgJvALtt2PHIv
fJOESJLdjEN85fTde7csF8Qu4QXU7dWvg23elpcOpXfL63d+r+/bacLVOk8mWTQPqWfDjWQzOqXa
uBkAnRBtwZHgg5DuoaFGnTrFMW26P5W/bCGQeXe+k78gvrCHm/Hp6yEsttZAX63XocfzJKkXU4Av
i7dS8z6nmEp/bRmEleYv0lgH0/CPxphuUhOUP4k8md7GtTyUqBIk7QSCOHPrmKf0owKMxnNcPB0l
MYOKMgdn2OrSzduqAK8QMtKkonMYZyiIyOlhVBPt9JpzfUKlyDAOAfpm0NSB1qZotPO7ANzBmOrq
U6XJX41t0U3hLhyKreGrL2B7B6umME9KDrMcYkH8bPsDHBjM3eLwbQxRgfQgrecAPjyv/y7Jqxp7
QBFxVJ/ww7m54l0kB4FnmzRl0538ZFvlLyFHQVmz9IFTPIY9VsMWqLSmpXbCxQ7ilB1+UMABKaXf
MjTmZcVIcFk4V8VdL7ZRBaGaSWlsB5DnsWvVBpvLp9okerRZduwjpEdSEOJFdBnG+Azi6GEeuZpl
9V3AqeH74IVttLYySm5GgutOFP4t2wlL8/SgsmwvMVqz+1Op9duIUkPMnaHuSdgLlb74TnqtzeLR
07qPxrdErxQhJGtdGeOHF6kfY7BQo3c+hxjTPfifsa/WaUFOHXQFyjWLt0+zfIdTFgbyw3eZhafB
JwSJ2BOhAJAV9mLhRvP0zzxYtkkPFzTBlLSC7piW3WYhAnaNdtSoi8eF9z4E8RtwRVxzSwy456eW
SYxs+3H2DJfsN/mDUtuhDus3upzPzOpmGufN1NXHhYAPj3BZz1hwUY68xjNs3mkgF66DV2/xE5qi
ZAQJSe44IW2aaPdkAFsaIAH84GHjs4Y0A32D0jt0KG3WXJ3cOT14RLNpYbUli/GvdqEEcA+A4tp+
Lh6Si267a6L4gBnmdkzV0RNYWuNUT7YECo0iG5sCAc8/siJZLtu2puKoexel1Qc3m8+VsOUy1LcQ
Wm75oIBzvx/tQ1gpPF50KijYxNyVwUjxutjLIfE7Q2n9vkxgvdxk2UVpw31/oGpXGyTsBbOcktHU
eXLwE/dD6xHUy9U3xgSU0BYEt4yXuu+1u7AvwNRRG+yWDcX+f6VmVIjmDVheI+1odSH3Tcd7KmO5
6cIlTmdEOIy4e0Hl+KT7BVhEA5OW0vhjNNNpSX080BZMl5Cq96fxxbWpd/sGJuOtF1Es78A+0eWK
veZfrjmPJq4YDM6rnyIuVY8ZWiWoYeS+vZ1NfdtLtapwK7YrXQ4ZWc3iKpiV2hsAnqMbln8cMQzS
4EKGY3bCXnYfEEU0nbuDOxd4I+olBQp4A5PzCk/lSR/zH9McvjRL4xKhPu1UxDkKWaJYD/DrzWCc
bMv+m03ZpkO7rHWQTk7FsogdWXM/wDqqidBx976pA71UdXrSPW2XVGrVd6TUY1c8yS5ZRv9p6fKf
JJhewrG7cf8FMjhfy8Y86jPai1TuXEpjVuhc5CFlVxnwVy0Ky11ZbymFU/YiYeZGALB/bRAo/Ijn
09N/ehN8DBiIkjxg8G2vI9vZjFxVZzISyZg5Pli8LTyvEaowWz3Am3bGs4GVaPtlfZcX5UMV4tm4
GE9z22AX41Igh4uflftZz6jmhZeSupfsgNnMj67Wo+/rcrrET41nbzzAxU4JHlqzQNa10K/TU9dl
r4M+0aPqbr+RG59JCQpT3nPkF5fAzt7HZgZxj5phSPleFwy9p1r4odxMc8jlRvRAWYHLZr4z2ZRW
nDyltIh7RMc9spuKu4bflH9qIIpoWO4cYzpobn0/GcMlY30i7uDtimZcy9Usy8uvInJXRAkK9t1J
3j8bkdLhtmNy628s514FFts42nudwvVkifGfxMe18M/TMrwXtvU+2GiDQN0Ok+F+8JqvOoWxnevd
m96iiWQFfbm3Te3FJosNu+ZCs+ULwOMz99ddF9GSQ3P9gVbMso6DeMMiuqHy94Uw001mJkaruPTS
56anOkOcIDjDnpx3tle/tBwJet+8dtiUwduG1kuaQ13uOmvjF0LS9yTV2yAzTg3Lo0qs+6HT8TNx
XyuL19FIpqscDjti7f54LLvuFE7xvcsKzsx0r/f2bo7HhxG13iiDh9eCMmV4EE+j8QzAOja1LzTs
K1J2dYGUvQvaZmdX49YZl1NslQcQyteiN97aiROvIdn0lIMqUTGdchqAQLmBGrFW0XvYqAjSX6id
Da/cZUa2CYL5zCXyUJbtUb4Y1ZfNwGiI+nSN02hKvUrJujXssw28H24gKV2kH2T9Vci9yVVZbpXy
RnJiTqH/kBiJcxflNVZvzk115jZf/C1H831PjJ8s496aUNJzIWvnWiyUX+dfhkdbinSPrIEUSWAQ
797FivIW48zwY5m9n2WMDyWt5CRyfwbhhtQBbk24r5D23OQ2tGTWYx2jHjWYCFYl4T0l0Z6KlJzn
sz2vxTx1UKib52PyM4xJtZGIWmvTJjDbL+iaN6muyzkcs2nRdLlrtD8zMMJCSneck4PLQnVruXNx
CpjICdRq2nWhaMVFML0TWvx0FxRM/vkgNiYDWbgJqL+zOI/wPFELDg8mBeRPh0pVXI7XKtFeU2+6
SDhZuhhNc29vqxBGeXdWC9w/1oXc6WXb+KOwKNutwemgHJBdxbeFmDj184WHxMFu72TVV02W5puA
hBtg/hTLpZA7E7BkQl2rOmZ5hu9G/54hpVor43621RVgPS6GsFupQzOAO63Q/+b6coEQyVWphbwK
X36mAlvGv/euuoGBY2pch7MN/dFV2wUk6+mWHhC0ewORRw9B3dvvLceDyceT6HUKRgxPaPxniiW7
M6OXHuiMhFUBW1F8hpn2mAglRGLOQIFNOzcDCuVCijAP8nU1pT9TvchTLh6XKJaLnAJZnDwUU7pz
xxF93it2YX6msM1p1jb6XVW2rCbOroa57kf9WcrAsq2nCpQmvTmSniPaXsQU6jSITGHAiBQ1ddd8
oqMQr/REv6cGOY31nZWxj4jZFgWWqv8u/C8XZgz61+CM07t6MlZR+K3V12y6geNbo+kILHihsdtD
yYNA7IQPjIqcCDJgDoXZwTKxzvknb2IjtEA0WAEfu5dygEliTFVS3CN+w2AeI6pFrQi04JgB/mTQ
5tbkVTDIYmFEsbYt2ulmkRPJz7XNe6+ak8uFeK5xCYjmI73OOzlBzCjED5uSC6h8poCf7EysbjjI
SYVWHSwShUttnqOWkh2krDoWQLztco255qpb2t/EzIkC3MyQ4cFMK7ffZdfo/ryuqNm3YXnqEQWX
VYLteBh1pzJtD3aAMAqpCXVP2Vtazu/Shlr+IHX6ki0fw2BditRaeb06ICoEEhhZwwBO9JCc1Bit
UMqjAv4tK6Uu3uu6W8sCatN5U1EZEwQBaLA7GTp2n8hgZ4bBu6KTx7OJ6LLq5r2MqsGSRHHajWDC
YSNDr4NFJWMm25qIdYe+ybccvZLkSHclQFDGnpGQqlCcoGdFgqs6zEzCL/m2uqz/8U6Ss1FtNaNh
3zDI8uVR/SlhA9mtjcn+DsrxUNsmwTlE4QBx/9q75xeLud0YOO5W5FZTeh+aX2Vr4EEXr+mGjJGx
H3oN3duRHHFSD5Kp5kFxUFxUzRD4OGWQQN0UKzfJ1W8iG6qbbIWew7LPJ4AS+E+X4aFfyABZjrwB
655YEKMJ0u5MaujAxi2DXn7fwvlrsfPj9uqo8hapP31bQeka8cb6I7NWMRwAKLfSwaEIiqQsNACg
grIsiEc9O7xIh22udfy/r0lTaSXTJEVDWSOcqQuXIQ+X50RR/kQ0l80t0dCig8d9UFaANXzEtrr3
W+PSAbh2MI0Jiw0LJrbRLAaK0Eh67tF27AD8FcVTDDZcvbfhRD5ibTIdkVWlrQESP0jI8ZW3YmZk
PWWGdZDdIyGEZljNTNaQezDZXUlg6r0BKMaHzGHLBXgERguR+Z6IAsXi1hXfMt8jCZlXclKFHzQz
+a/v0+9HXcJ/Yx1F1Bplj4ryO68TYS3VMDZz9SE2OI1L8yK9D1qAmAvyEgn0JnIcWbw6IUQOGp2q
AV2hkPyUWZANSutlThTdcTrkbFC6FR43EDvpoEJ/QWa7S50JaCX3SsJPHml3RnBLtQiYrQv8gN4p
3RcZgyw5+jbyp2IlwS1WLkqy6TmQGiylcusD1beTfCF3hLXFssDnRpZ8xT1ZgtYyWhIJ5RCRXeFG
KNrpunckblONuuHxBc+I+g6v7VBgkG2m6svI2VPry36cgwMRAv4DJ3DHbuMl4yjaSZSwQGLo+fjQ
VPaZLtRv+K7ovHHxk9WYpzNpT3fPyk0qVoCegEgAchdSYSZUZYv/KFcF1p9Md9op6F5QsDl85diX
ITCMN0JHVALz5yUKVE/HGLQkCrHWR8LgNwWeDBK/2ErsuoobjhxScT+z+yk2eggjDjSKJfJTst+K
2VzX+PB/t+zXCbqdxA5pKzJz6ibRRvZYPEAWZ53ytxIPFrn24gCo/ki0MfmsGO4Dn9GQy7J8gO4d
A46uYvocRNcdD3IHFgSxYWDNykLJOYBz0DFRCS1Nq2hIZpg3vsF5umQk1/ZwtQt+mjlUln3w6fEJ
QuX/Vo3EP/aBSy1d5s9wkIgMHySYhCCk2zi+OAM8TTBNPqUGKSm4fnsHWfisE46BOBzdznrP6Ok4
y0fby7Yw8u6FmFXM3pnnDy0gtguMtvISFv6DP1ZfvyeKUcOue9NcdxU4qG860OqgyPuxef8bEpwz
6NG9/V9wtVQsYg7TOsPhDrHiFVUeSktsN396yLKLJHOcvUb0EgAGQ8HqJFs9nsdXFaYnQ70Q/Hkw
pFQ2LprdedzvcL/8/WLZ3XKM888yQrIfhyrbs6oWq955YHiRSviNA+SdiNAaqMMjIq4BZORnZDHy
RwZhTlKDQI/B24O4ohztpekjbWECGR8dB5AUMWOYu/zSYmTvMpaYDx5lm6UU1eqrbFGBAJjxmWDD
r7CB4KMgCYwrIxEJLh+myhbVoO8BZwIXYLXkm/OV35WwIiGZXcJSzZPyapfAJljJJYETHYCNViCs
GNX7IKCExPc7zGE4uAe5rckDOEu1YjtQ1YBqztRRcRqGasdfyaDwhqbxFvKuNTFR7J0loHn2TwAg
hhS9W9xHOQMmggdxWVaYE7zZcPD4rN9VrV7EBnju1EmiejS1Dz2Hd8Vx7RBSiHjcH4ONBOGWTaAF
39rwpOfdzcbtBXLng88SkW8IdW3F6ShxSM5T+SZ5RY09r1N3yxNv12jzNgxeZwexn9YAnnVLwSo5
XE1Z5uKYk/iYhxGBnXn8tWBLMJeaIRNEc/Qwz8grOsiFTijyitQYu5GguQzkV3h6e8F21ge5QhQa
XdlZix5S2cJsfALE7LRHsS2Sb0fkjzXnm/E/lOvoVGUI3vNZqf6Pz8lsBkoijCQh8hu2Ms6dHV8A
ZWLgEpTo02AxS22Kq7fwVjfgWTcTS9qH+tNOI1hKAhWLzoDXUatubc32c0cSoDhtmTBZhw4wgb4r
HiSMaiW6mNWXHPaewzUoXnYVd3lZ90nkXYoQhWDWP/gw8s5+Ao1YduTFEe13/WBl2dlLkfhkP0go
TXrnyKkhu9bOI4AaZDJ+oATwcScxMnCwscYMjQ+VUAf2Sk43+Ii/yczY2hc5YPSi2irCeUw+LBEl
NWLSFyGd3ctSkThYk07I2SrhgpgkXygxh/n5TV7tjGY1QFnJYomKNC330o2KqRrmPbWaMt02SHdY
bruWjVRjjzJR45TVINE4HUCzt2tlw7rOnIOsNI1mnJ+Yp6WHrhsVv4kRisuriN0bcGBk+q2BaOKT
d4DpId+U7FViawGUqeJfZFrY8xLA5GtR6IDFjroBTy4hlxUhhZUJhD0DpLfLLXeqbaDb26ZBK5hF
J7VVQv9Qs28C/eilNeZqAQiihiwFyazSXtU9nbOqvRSJBjK6QneA5Cad/nYh0KQQSU+2SRYur9zw
OPuWALx+8S0ntpw/S11sa7Jxw8NFhVNTcgtCxu9aDL8n6guCmSqpp2L56mRvnvckTwvE5Vx5/mNK
dkan7yhpik9xLsYUw7O8deNdZbHaJJjNgsljoUG5UNdGQ92H1REbxTOfJ8BQSb01LF4ksYkIcbKg
QKBtZZjY2B23E4kKkjJaHO6yBlnTkpZ6NEDUXF1lCTSEMM8qdpLnyKlHh3KNxZWEBi6L1//mbPiz
1DA7SNM4vhsfTDJkZk89SyxmB8tL6tHL78OMEz1a+KhElyj+VL11+P0Ws7+X1KWPnAMpTl5l7wX5
oDvQdmel/n9skpzTie2doby9BKOJG7tiwfW4g8l0hxre81O4hvWLx4YlYvvo5jnPqLpzYxvUSdcY
QRmqBjHP2Pkdtsqbt5NeA3EOyQA5HOUcCMplLd/Qko3ypa3QX4vv30BI4ZmzQBK6pbGfw6hCfhLv
PvRi8EiYwmfJUYIgOWZLsI9MYnbrkIVEL62lHSSgmyrFYXs+cRUFzvAEmeUgmbMs7GiimsJ5i4ou
u0g3N2E6XrNOidTmleaLoB4fvezNtLqNxNVC90+SXebNa+hpP76vIyOsDfuOr5pFo9WPTpJ+SSlo
ahW7BV0uQM0QIWkLiprWn6QljrQ6HkB5giyOX2m3RXPoKhb9pQ+iF/SyLhBMitUCCGWF1CFkkAj6
aOtENVAJdQ479Q8NM2LIzPneh6Nz12NBBMsi48Nh+evluUnyBUG/GYnvMNNeA4N5GusZuddAuQ99
uwDOL2vyag9EdO6i3R2V6MQtllFwsfY/KT/p3FR9YtgMZayMioxEsn4djfZaxNE5dyyK+iHCu2Ip
VODXgEBZXGApmn7U+PehSbm0D0lbdOfYgWyV+vUp8ScP51okvuadA8uP9mKZ8J26xuzhgRgE5r6u
FueQy4YpJ7Q2Oy/g+uB1y3UWhNnSOe1KT03U90eitIlKP/crsQIWv5r6b1FoOdD8amv7P5zme1ri
hXUqiD+jCel8iI4q/AcNTa1IM3SQe817pZWniYBTgeHSUEpY1enyVGtodI8VkPjmp8W2GugXKXxN
JRDpBYVWrcsFaHarT8uG8uNpMzBRO3bdndPlO+Da2Dg1Gp+VZvNT3jK3IN4fgxBIce+ADMybaxMB
y5GMtfcw/kQR8AVrcECXpvvSGuDom5FzonLNH2eE3FK3uPQ1ReDuXGMat8GifaQ1+s/a2CmkalFn
tSGbAHc+Lz5bLp4/R0VZaUomjDjcFNRcUu1cHxgEnakI9QeURnwa4U0OkG3Rl2mv6Qj4jBohvVO3
om6f+6B8XvDpWCPneB5DJtlpdS7iKniKhPSUUVFHcc55gyh0MzL3o6iq93IMi7XTlh56rtRKq3lX
qfgVsSPcbbPJoFqWWjsfYhtEseekLw6Zlf6dLf8jEUnZPKA64ibpcEwQoOMuiYg4Toe3qEezKzK0
x95EXzVLCrWdOcTgulI9NOEC2EjSrI26fm+W7AVNnb+0LB7wDqSiotcfml+86FNkwiSarlmTP1YZ
zYui+whmhA4NnaKmEyTPY476R6wn3KJNM77GWkEbumQms8FWdwosfQQMFn3N6T4r9Gs+cGokRs3R
OCLsjk6NPQU562xCb6xFm6vTn4aFNKGu8j9hHZyx2EKwRi+edIVHXtzW9dE0jWtrpxE5Ilieoa/a
o3JwTSya7pIPxp8qgT6cmRkXIuS7l95aLb6dker596FhPhZaEZ8WCzRcqpCWRfd2UYikuxTq21jh
lgia/3VuSuMlnKjQjhm1PQpHn6Xvnsyowy1sQt9Aq+0fhD24bZlDD0NH0csMHeOYlPTDssYBieIj
4ZX6a2zc6FsulkUwRfkgZv68WA/vygUU1IBqPUXxp1ajku1p022y/JEsb7lW/fI6FxqlY5iFd07J
HaBTmG02Ub0dgvmrCLxTMpeQXQKw4zEQDN9fzkHvGFCzdMqCA9pwQfwZZepqju616RdwpuKeVlnN
gOINcP7FwHJ6ilMwgWUeUTgo9GNZu/TK+j4oLqON55tXQQ8qbM5pHIEoo42IO9dNgPERnOg/U1zp
RHLfO/ZzcdGA7qBDO3MtAa71iOV5u5pQggApYjhr6Cw4c9eJs4sXqAZlEebbHCgYUHHWbRboMOAc
76tu8W3QTDxSgnkGVwpmc903YbLVa28S9Qz3ZPUIEzGsyLohm0Ym95019GxbFARV5DwYmv6G02KG
iJYG0n78MsvoGSb8MbZilH9pvDexzh1dxw2+s4IDwjUBqujlsak6bE48676LppJSOpd6ZBwQ5unN
v62LwkgKjfwOZg1uNznQBi2mLLvkC7V0XOR0JPnWbdMhlx8YGfD+JT3OtWNLGWGBmmP09MJRcYIH
EtxZxtzvi1R79CbU5IAn5kbFYp50fEF1zlFOE626Q78F2nvsnASoWtj4Sk5VyGEPD9/1yNQLfaQ2
aS0eR+lQWBac5kC9tR4GSWYy4K2uKK8FKWIqcW/P14Iu+5Zgoj41CM7rrs+4GlaVZmwjbxhf2iXo
ybh0tO2S8WY2VrLzbAIeVwoEwEfEB3Zz55YlAaMno8SESz/PMDjo9ELUGfxJWH1VfNC0KaOZ5Fnz
ak6s7FJ0FcYWduiGyLzA8gaTb3G0Ymo33Rb8hBCLHVBrMxD0sZemh+4BIAGagM+AaykAhq7Flzmx
kqNTptPedZwA+GsCUAZ9P1wHVoEf0Zq2566gYtek6TlADBy1A1gl69o2/matidwz+NNdi8ovRb1+
oein6Ue7Tybac2Z8U3qlDomuWzsjrhb0dFJnnZc4uyaURg9LLal6qgVnszfHcOV0JXshKMikqGi1
Z29M6xokxBif4jDDdr0pqj2NSJpruVmiGutW4S32jJRzLTehTOD0cGwzqwEO0uifhVe7T7XTRW+D
7S6fgaW76yVHKKs0HW6F2ZDszXkAW1SXrv6ZuFn0USN2s3chVeJdoJXmJxLeiBelMxLUbg7xaMIG
B30nS8cDCdSw1ZkKwUYbd6dwAW21beBtkytFQfZYODOCG+MgtD8nr0fcCGcLCGhZVFGIn6pPhz0q
zJ/KRM6sSIvm0XZGZm0K8eFpWNL3cKiap0HZ0EjsIJ2uA3hQEEqJ+zL1Wvc2Uy2+VGZCxb/XrA81
cLQ2FpR3fwIzYkSImY8uKC0yoWEbmF1x9ed++VepCHGtsAtdslInOmAKSGbZzz1HgE1LkAEDpoeq
SLy3DBSL3Kn8aiaDFsdsoaOUgwi2Zwtl93ZIn4wOtQANbZ1VEoNIH8blAS+b7gcvrQwZb0eL+pUa
NdhryoXJ7cT+aG6mxPTwNM1mMj7HYLHjpIWY7ljp+7Iw+g29YrAu7sC93wVZjTJ6M4PubnriVtZo
GLCFIRR2NfTZZZ7MbxMrzBV2g8nTULsQT6bS+saWdKLv1lOSnop8bfqmtzHH5K+NOo4okCESk4nK
CngJsmod8wU/Vx71pKEnP6hBNtLADQfcp3HWyeNd72FmyaDVd16WmuvJrjQ0SoP5Yezex9Z9NdQP
kwIL8akfgc50oyhUOnDvOJZPTfc958gujvGT17fRxeTehVMuF0qsyKnBThO26IIpgm2IEyKuX9AE
7tPUuSLTtZ7aQt2ZGo1scrzayF4Nt0dOdQqorr3xvRDPXzuDClpgP5Yc7BvD1g+Kngnq2ymCWizB
r8L508Dc38+xu+amPg0EeZ6T5XLnc+Sn5nzQcm1rAx0zEGXhU6kSoAv7HLUlKoDz0aY33Tr1QVcY
tw3euZ6/LWAUHdWKAAnGgc1OifLNa5eXqJ83vo2DBPK4RfkykDfSvRhEiAXzm4bRcxzMgDvcUZAe
iFBVoLx7NyQw2yqse5ZMsOV3+En8KoAh4lpxOUxfTMS9/RB4kI3QsbfSbMqwFU0jD3rhewJfE/nV
KcHyhkt3j9JvZlnIY1I7dpvNjIokOXy0LVIRja+85zS7GNH8wiR5qBgBovS3ujlsTFs/Th4+ySw1
/MB28mSGlfyJMWOwo2eRl+EZfA3HMjvzrhVKg46G2UqFiIGlfsyS9lTtfQh1iEvpS2nMG+zVz4ub
cNkOV3wECAT6D8NmiNw3122fMD9CqdQ6A41biQqmkSvA6wkqWeMXTzdRLuSP1sTBySFy4a+CFtfd
Esebzk03MoLy/7/wa1gO6Kq2/K9FsUiPP+UzQzQqShhaDuLSLV1sbXjt+mXbhxQ4EWrpgZJx2eW4
tTZFZL2VqGOmjNygnicL+qWFvkQwbzWoLXaCYgYp+sgjxWgMGQWUpEVHDii4almzxr14bUf0OgqI
ePpLnkenIEYr2bExUgapOR+Rj6Uji0wkFxXrZnNA5uOM4Q35aN3s5zG5mZVzKBz/VujDzQMrWubB
2xxRDkUcHNKD3yI53DVIW0d/UhO5EDuoqUvabN92bI5RjLJXM/0zq+WZJCDfJm0arNCy2XlGuA3Q
tcjTI0o3GBQg6dYPAO2gZvQXDbWQYfDP8FnuEUah+kulFD09u38pMZqvFDsamUTO/hdYwHsEOz/t
uH9Qy4z1w9DgOYIaRR+G64LpkZ9OsstITCRKn7D83djY9mRgw6c42nRj86X7KbpZE1joBTEBEzSL
YuSeyWJWMZnw4Pr/lHvDxPjR6/Nr6vQ3E2Mfhtrs7Y3hZLemKr648K46Y7mSaqNCbaCghnKxTIlZ
7YJEGiDNZ5XUoDlmQI8oGkLpK9JjaddPWIruHBcqke6Dayp3k0+7yD1MrfVPpihlM5mUJUNQ6aPu
7XsLbOjCHUhdqShw/ndvgB1X5Bz3Nt4wZvbW1ghLZjWeHyZNJDLEscKaFJ9dxkU0aUVjkpU6euqR
lVFjKsPqXKiUDVIyTaxn3q9Cj85AeTxqPgsHHQXyMG4rd06NSIqmaPshickzt4O1d1g5AcMh/y/e
sTW2SSNCCFjywlZBk4ZtGvQoczYZ06FAAoByVp+6Vb/DulPW/ICQ/5uWzSgAwSUMD5HRvXFEsNMy
DBgmOs1qixDvifGSCOBWyIpDOfjdT1V5zuInCuhbZVibSGU7Ht4FzswfrE0qhEduo92DPRj38iL8
9azaDX94rYfd4MJKRe+xBluscCfX/jhJS1m9i1DfGEFxtdYzcsuo1rYXBJEQc0F9CwnLjdcjBRPY
+asVvstLWxbXAK9PxIoHA4ppxIqSL9FICq/8OSpNvrMLHVRaqfx6KcVu/sIG8vFahvpbaTXIApg0
n4wCYdQTAO764kIB+C6i9l+K34iX/9jLtGNltmmXw2R7zpB75Vdmr3jJ9ZtQVwF+PAXpchwzbZ96
9Qf/CiPqwL8KbStHItZSgIbM4cpeu6eQjNw5malenPkRIfHaeASWLTpwzmNuOeuOo1G2SdJNRxfS
mc7SR9ub3ykdPPWyYJU589845jMpuy5GMp+Hqdt0M/IY2B8ByeaPgZv2qhro0qbldEau1c+mlYfw
k/gQy2ep9N3hmsoCWjaqUAeTsxcCOL3Y8N6tP2NYwrZ3z1pp9QIsY/foIXS7DqvxEVbQQzL0OCw1
2zEKnh27RmsY50jVmhMAsVZsGfRQQjf30qM5jc/xnB1b2hDUvl/BxwQhP5hpmHoL0Vh29QzOoU3f
h+JbzN6Qp135/G07o/HUPY8ZcbMYn/X2LWG8GRAxS5sMHVEZ1JKQtxTVWtau29ySBtokmATy9dTR
N62FWQQ/zKy3rBC94DrYf/vwRhRnBBsxm+HxhfoeuW67xVp24CjOfwiIMimDXstcp6a58vMfDhZ5
zJzSH9TpDZZNnAPGJouI9elRYkvYA72nVLZwbJhBDb/228o/A7TiQg4HJ+1W8jzdTLkT7VeeqY/S
7QB8pFTvvesJH9bsvHXMS9pNgd3GuTKQKKIQqxVXt/tG6o0DEskYG7tB23/wpvFvgFId8YXe6SMD
OPFAo58dMrR2Q6tby4z3hsJsFvoAb8yAIa1zF3hv8cAQ4tUDLKMZaQp2gIkJn6xSp0Uoxvl2o+ex
cTHxAC1FY8P44b86aCUxPokyDSnOo/xkYC6omSGUS7owFcYGQW+Yquby6iHnTTNFput3hpku2bMM
1WRc5Zg3808ewAu+7RQ/oubfmIm3erbhJ0h++RDZajK9ODRxxf+1FHGYlU5nr145XwYO8MJ99iN9
7xtPpkmbudz6vHGLvJBjqfvFxXiB8SLdg8CA1vebvHFYP0LsP+YUXTwU1zIkf01ZakmnIW4FBmFe
9sDM70wdUptt0JbGSAzCNRagWwn2fTqsZB3KozFOQ4w3QhZteYQEpytGiRco0ErJET2VN5ahHVjV
LpKlS0zHG9HPxCFJCI29kXz/rimGgzOejjNVYZYuj2ktC10mQPs97oKRWpPhGdits7UYGYZgCUF9
Bjv+KN1n5WhrVj1fHEimD+VJfsUNKHAPoHiCptsYrKKYTBZoBI/IpPw3UTmVfk6vCSVZmGCbPqVt
HAsYFmlFL3worFdA7TFOphUMVkv5Rza9g/txqEeHpQFI6gO75NTXbwURts9vleGwJ1G+MMXXHQa6
bca72PDPdjZsQLy9EJzklS2NyKmuBdl5lyU3B/AtvNUTwHxUo5NHHXX/0bJAn9K1JXeQ8BSaBQZ2
VGcb9z5ZEPAgojCAHGsGfcbArn6DQT3qkOOYdYKehIFRLRSmOwSepOyK0cmSPUYNppRzBXOeE7WH
/Z8u9ynhVk9DbTuTCkA/7GliwmDCcBEPl3jdWO2p09p7a0DPDZs2kdLoWN4qoYWVho8i/M6ostT0
zIG++4eb00VmgvuQw1YAooaiMvcKX8kKZ0PHHqDQzDuHVPYlIvvKug71yFG1rZsC3mQIIkHnl7Yj
gONlTh9jV9bEJz2rE0IbK6p2O7Z+QGQfGNjACKtVUCCKY9kIIY9/CSeDu+yD0LUkUnZh9NrOM+Pl
YLFbz5e6T4K1XmqrwfCOZQxbD9m6l3DAxrIe4+pF1U3y0M9T9bGgaYYBudfRU0OLgmJ6+DpSPIKM
vYuW+BRYyVNoD18SEAbIIdzZninFAx+bt3Cu3oPIo9zYmhTuC4Xn1ahwEI6PbhYTRmxaKfFwHsQJ
eJmQsuvs+t7Mum87sNqNr1d4ZP6PpfPYklTXgugXsRZWiGmlz6w05c2EVaYbb4TwX/82fd/omnIJ
CJlzInbQvKLuZlPe8eRGVi2aBB9QXdHz0A1jAl+j0E+6bCPaKDtZyMVzkQIC1T4dBZ9UDISbd7bs
D/StXwFzflHu4ZCEhI3qZEppYolsLd58FM3GlIAthsOxcklF/2UPR3Pc57AkKXjmwIeM8p5S7Nuy
4UNV8eYYzqGkebz8/Jhiwq+w9YF/p4i1byjAH0aHnbwVdd+2FRwt4ZzN2L5VQXumML+zQb9a7I2y
Jr6SNReu8jQga9nEy2861t2oCwlExDkQ5U60MBMsEk5JA8y72uFvF2BAE/7jNC1VORpa6N5ACa/L
pTSAjc2R8JcsOFaFIL0W1AiBIrJ8tqpknVfxA7/B5E8nQcdDStfLfbII6+1BarXDaZDma0f6A88F
sVS+lewCsTOADIFqbo+4+aJ130w4WZPFiMHpO6G09agKwF+5YbxA7PlRhYXuQJcnajnYS4uEnv64
p4a1yzvyJfJaPXcifhMqhW8QnGjbf+alAknUHeK67wgNKF6CnH+hzvBR+hSQrL45hz5ALq1vpIO9
KGe+pZhR6t66lh3MByD2Pkd48DirhkmXwXyl2HMTlLOCyo1nBlRWrJXtXP0xXzedSyCO5wD4nAXn
NMLfDxMq/rtlgiegiKwnl0gl0B9+RgGvRUdUoepNKm9doy/KexKaRkGbl1EPhKH7Hf22ZsYvPvou
eDDbGGEM6MZFaQvwuBu8R1iaMabGNHMB6UV1+BeTVXgPiP/FAY0ytII+S0DKX/iA8e+Yme15aOuN
h31OOhNIhO4Q4HaXvheeTNt7Xro4dcj0XkX7OkwRjdfuY8XdSru+wnajr0HDgEL9TskzJiixcii1
+l+lH75LUXxNZnGj1LddQKpJjQ0N0RmTnRm+jd302OpFBpN1l7BiK1SpgMRpYbfI14nEsXH8K0s8
9Ca1mGhukaa4mjO/vhojvtrMMiLWx5idHHirtjxYZf0gOClaWkHPKXlFy/zUxcN4Co3kMVf+X5H1
uyJYMAbhSKUVzr+ZhC+z1x2S3N+lxFfREguOdm6+RM5Iwrj/OQXFG2D7e78tAIkg8Tfi/aBxyPau
ybk3LvhshiSZBy1RY1hwonFzdcWRRtdGNPISEP7E8pQPd9bsniXu7JlWf1cBMaOTwKnlNUSkRgNp
6zXJfvm61ctTVBFcY/gWAno0TXlfpmCup4Nldicd29+Y+P9Ix2seOCMeChuFadB0b27hnoXFLa5M
HEIj0g4FPdmEZcxD7nxrh63pmgjvmPAKJzXkuQnOQ5E516TVHBhIyLmMVDwuXuPX7EJkj78Y2ZNj
Wi8uqQJ3ozMYCNfYZppa/OiMQBNf2j+BLG5d5JOC01vU7JvuNUaNBcFS73zPvfgOQGxPJ+YDCpXh
hEbAp7pkPYCq+dJTfQtJATQkQ9QjsiX36TFVwZki19nxp1dZRVNLxZzSV+zIv4XrZuOGIqXxOTqR
T8h4mMm3GFKSYc+rUIiTgmyVUDdJ2TQR9UK1iFcs6xlb1ONE4jN7osMZ493AWCZ24Oq7S1INL7JX
vU5tsHH7eT10ykb8SXDQQhss3TVO913A3SxMsMllTACPhQav7g6pnJGrstlubXiQyrP5dG3wRPn1
xXIdIku64N0RC+WRh7wAGSJV3WbbPlNC31b4mlyX8LjchhIo2XacoGwRraAXNfLYk7LdKo15SEcv
JQ0guB/dZVRhSzhtkOXAwuLfzCk5WkzID+g3mTLZjlNrg2oPQU1CkU8QcjZEEkZxgBR2YlNLyInl
oCHiRFea1CddJVH1c8ZyuB+0hvo7XIKeRPasMbCwrn23jkmNZVzSIczSQkGNXGwVGA7hvzXdEYIT
4FVAYUSaEA3toZx8nIdhPe1k1YdipebIXPWyyLJd3tDVf460mpDT1h+N0QHb9lD+dcY0silI+5nY
8sKoaRT5Pu4NLaR4CPPcPGOwmsczYfUQlo0ZlavqORR4KEJizKgmW0Uj8ZTaBHVqWpz1YV4UGKvr
be12Y7ENs7RFUNvo/dCVzs6Hi/OGgrz+spaWzTpxZ3ZN7WRtKGBsAlZBpAYWcAdw/i/CklhwtOOi
qCY9gbcNdyIahq6efije+fexHQ5bjfz1AI1tvovaWJztWP/RuffduTTU9IQzpjfg0sCgW1pRbDKH
CoGnsMZXp2jEuQ4QAtE/6NcD5D5opLJi0MYZ4YkbHE/N2gSaeQhlNKAZmBP7O+gCSwMOFcEW9Yy8
+tJBwGpa5DHJPsTI5yf9umhI9uGNJvCtb9ijoYuG9sbsGMsMk2KGtSwMZAjOTcT3KQe3jTtUxVqA
El2bqEMfpj4FEJBFNE5Id36dpo43rErtW0mrlAU//gO0n3TUYVLQZaMC9U1cbhpg2PAQ2I9RgoWL
OyC6HunSG1HorWcVkIEcr60CT1jr2TE1GwKRfEnazJQk7dozHFSmQ+RelQ9BPAkpIFgyouKXJvJj
GgWaAcdI71HMoAsPupBFrV9yfNFmhwkRuJxN2NTLxGDsqcheg4dVd30d/yH0mq6LK7FaDmB3mqG0
fu2+qJ+qRVwzUqM9GZGB4wTdkoN9kWTiXLTMlT7RgCLh1WgDEaxqL3b+uHMeIO5hDYS1TlfeDJpD
pCTyO+AWq7KEps+a1ZFZklvuKx9/Zn1hxq/mtLjVIcFI5H3IZ9LV5HpQjg0Ua8BhZrTJpXL9lDJO
GSs0LjbUZ98OPlWm+idGNDbXOdX7TuY+g6nyiYnzZ01p0yl+nQC+VEOu8h2VT0SedJn8eDsjdFia
Tb1CXO+24B/jvnm30WvdcrexOwDu7fzkTNa4KfvLbD7Qv6OM47sZiISWZKNpkJ8GGDUbQGW3Ghwy
4HOub+eYBXbiorJvaS3og1RAeKgDiDcZRrw73qhDegyNom3QJ6xIFsKAuyz6Rc7D2U8hASGWDusS
0lq19rmrd5Obp0/ePI2fNmz2nyCPeV9jovqg7LT4+AxiQ+1sxFg0WslB91V+SJNk3CvPLTdWMqAJ
N0L9lSkKlI2D5CgbONYnTZJcI01HsGGJgx/jtffzFGdoRKt0cp8sEbWwVUdo1cNSdDFVmjyZhtWe
KgY2FIh5PtdJLtgsw3FSUv/YoHb9sahJa+vjasDSJhbfEHVU9oT2Y+PRUx89P+gvQRLH/S5PRV2u
olpDkR4bk2YI1/zXqKwkXIe+JFdpBGa51fEQPBpWI/9UOi1ezKndh/ZM+XyOqdDb7SYscqjzsZFW
a1P1JugLlXbAb0wKDxzrz3pEssWeaUEZkoSCm7ZrgpcO74eNqlHblKOHriMyg0X6x+iH6bNruxAo
tmUDzcuIQ6TDsqmKvkZMiIXTiyxvx7Q1Xsn7ci6W9mmHkPnEqaKjlOPO0BlE89nE4bCfnNnCs1bT
kky86JRblkkdyRpJE8Lgtcr12N/HcYn2YAqWZaGf3HBTKmTKoPL9PQ1wuOC15NkWGd37KcWmLiLf
5CyYIqMYfM7usUAL34C+8eZgPMV0nK7j0OH7acp23QI72Hk+zTm3UzUOAQywXTd61xLyw7YvR7xH
nkUirEewVpV1zQ9pIbSbqxwlckGmUEJ6FkWXhaPfB+VuaG1qNpzM1sMgXHbH4hetbItRvXGxeSgX
A0vxbwsoH3Ijo9eTUXKwTHegUxIJhf+0rk///gbB8yi0a/jCwgjKU5UWCceE3KHyrWFeoLHbGjF/
gwiM5MFxp/Q35blA5C77+l15Rb83m6Q/+sEyf5LyezGH5Kt1/Yo+ocBLP8fV1WAmoXZmJ5w3/Xg6
0CNILnU7++fE0tNj2tjUf2aOtpuZ6gVUgVpbr0jnaDAWJRydzhtegFenJyiv0xEQZAy2ejRoniJg
F04/X+3Ai6m7FOyvAofmqUUKKp071zr7Mxgfo3XELksneQsqIz3blbZ2Nm3+tc37tSJ0CTPvjEoy
StjsCDNCUyoJMA86hKGRa2syhFHqsUEK6Z8WuXHIcgeft8J32htIi8YZjt0/chDB3BX1qkW2a6Lu
YXxDkXFZkTNVtyTE5PRn//GDlq2S73D+791cbK3ELbaiqEFSJ7FfQJSlSR8A+KChQT/NEh5qkgxG
YWxFCYlv5PAFZiT3DTGJ9Pem+aQ7wm8qjQCLYkG3bgeKBQj3IBBpyPQpR7x97HkQj11W1tl1Ccog
oQGBkAcxY3Ri2O9Ws9emRY5PKL6IW6faV0NEkCm8XGnDpGMHBFQ67wvy2lA1qCDrt8qhKt7w8E+D
8sezziKLiqCcHtn4Fltf9tGWaHb07csXwkUyNQuzekft6O29vsFJxIu0GrzZfueVFWvTDpKDoUbz
Ug2J3sbkRK8H25VkYyI5c6qKToVPPh1SjB4pz5TmzXec6ew5s/voI9Tkv3kRdmeZxg5ThhWc4iZR
r8JD3mikNuw4SnaAY2xjn+H8XQW0fjEITx5In6WkxfAcn8ze70+t30hsRkxWe8ua4HlRAaT932XJ
pvNdA261rMonBFaohMqKHWud97ukEx8LaBjpyS6iSZqQdezU8iL89n1iG3s3w4Cp3AYvvQt+aawe
gtLfi0XL5xhffSOomSUsNNXoJpcg7eJNnLofZph9VgrMjNWV79ICz4dg7dmYoS9lLcX+NIeiYt5T
z3/MveytVf4nhPSjdstzayVX8tVfS87JDf8cBOu3l7Vryx6eeKr8UEW+DBlFXVKcfAeRYNhnt9IW
ey71yPmdpmxM2yrRu7k3CTsI6t3oRrciZeWWrsK63r3oIOXENoEbiuPwJZsIw2hgz6fR+OpW8bfI
5bM1t98LoNqa413bO4gxfVxl3QEJzVUM5WNJGxhAE5zI7GU2o/ulUBJGkNZRm6FmeAjn4D3Xwxne
9/2sQgbzeCc6dVnM4pVbLiL3bosYiZTdPnrLoua4ZBA0sC8w6xKuAIVNNM1TmapLFFb3Usv7KQwx
wmrc/STEBBXsKnTHd7bP5sIjg7iND5ONqJ1fgyZr3Vo0OkjxDPt4n0S46tBhrFKTqrAxPSmv/pN5
1TObCQxKwXhvlM6D3dT09cPzcpfGqLhZzBd4lTvIE+1JkGcxaXWmDbkPu+ZXS6h9fVYfk9CGho37
BkJnQS5yR8F7TD20n3V35rW8Ilz6GpmI4tpkTYkfmbQi2r3xd9pXp66WvFMuC0gw7xesfp7aj7k2
DlbrHjx7RpFHHoGbPkH52Y0DkaydGBD5dE8mGILWxYa+IDPJlQVKCZ17AvOgUSMaXXAtav9IxMpD
OFGMgduEz50XO6awZdmYr8k5BxU0Pphp9OPZi01Svbd1dAjSdm+1wL8riT2vBPbX8P4mNadTT8S3
lixGrw2v2hMrQ6WoYeS2UfFxrCwTjjAMi8R7iSsHYHf/BluHtOz+DLwQurG4Vo79hGoauiI1cmac
jMJ9/iBJe1nyT7yS3Sfq0KUJ7GDCAGVqrnzirug935w4fW3L4TNdoseq6GEs4s+hba+O8D+wCh2b
BoNhZb20Wbc1bO8IJJPNYv2cquJcE2XOqkccZbdZLoZJZdcRrIAA8BuN/CZq0p2M8GObxrlFlT9E
w8NcORunanYSNeLodPuwtS5N43F26KkuFqD8VpMtPkaVPzL03jI2SvD7eDVJ67DFbua4FDXeeUjy
nZymQ9wHVzOkdRwNt1BMt6ECMsX3u3ZB7g3qC8jxBkoRd+QqicGDbcwirt0/0k6fp4DE5CF2bjmy
aFZSZAIlHyIlF8+dIDUt+WymcveqNGjMozRfbgLTS75WVfxkoTEFeulsluxdywS2Fxe/Jv4mHxeR
qD5VH7Pf7z6ayvqLTOOvq1ru8nQlyQixWkVNqQDdDCPTeZI1x8pyiUdMTVpSxr6ziaUjo7ZsGLZK
vdG4u7ZJzdrjbuxy+MZbs2Up0XfczuEp5R0/qKL8nrmhVWbuksb/96l6qyBynnw0wZDHz4X4K/Px
/VMP9ivjszOw3JFT2hPbQ7d+G4tp3/ochK2SDB/Lfml8C2sG8O9y/k7QGt7hvt1M0sQN7LcsEtaF
zir6v+wPI3BALr2AMByyT/z8yVyCLrXaCTEQnMjD4HO55QhwX+wKuyEcBBtI1ZFc4bi+hJsAhbg1
8bmg4KoPfQN9SyCUIUJD0o1hcKxnPb2GaWI9WM0g8TNSf1iA2nl9lY6/m+qxfwnz6i2xrVe7NHFV
YUdokCtaNa8SMAgxJQ/ZImCQCpW6zOV9W9KgCzWF2aHo3iW6Pe3bpbN3qqL6dcXkP8wSBQIHQpuo
Y0s9xNrUz7ZBwWnjhqEYEV0kw5+CeK8tf7JAP4N2I3YCrNeCs07ZRMNzRfcFonIK+bNRtrgvWr/a
DJUDb0KZ84ZgypqYosna+3KyDz4ZT5RB6CgGDTrPxJVqrxJH7Sq3tneiiaD2aM8/UEuJ9qRQR/sJ
BcIuCn2BbtCj32tm6YHYrWKbCrGs9kOG1rCiCYQO+zWSeti1Cdv9sVMFRJiRlHVti41PC/gpbgK9
CoIsW7pSxdZO2nA3ZS6Sm1Q1S2b4jxS0CdzMww8FrGW3VASf3MDoN2nXpszFyS/7UOx0cZ8+Wx4p
CXcKdwAQMAfNdcMO7dNsKGYZnurWvu+w+xZ0jBOfsDnOtj1hIa4snDUNgwjNehnZb1rkkKFYJ3a2
v9y4iaelelxzmdUbcCOMaRUvajedk4sY1YN/xIhOtmJkc5AZC6M5tQVcgVXWhCDxwyDOvX1iSHc/
5XiaW1vq45jhZhjC2d520l44zkZ7nNwsf4aX1KDCb1A4+UNjvTpQqogyx2hHr86n3FpnLymXZ2I/
isPxzuzeCEK2WU+1q5bc7M7J8E3u69pdldM+pe/J+6KmcxJ2lAED+OeUqesflBgzCVl0S3EMlLPE
9GDsgzb8J3oDY6XTj25AvJHSZ1KHUGRHZIcI/4nlEyBXm8cmfkuN+YKNiiHyOclx5xHsykZzVU9n
hP53S6mw8Ckl06aPnkQ5rg1MP01HRjdKkRhwm2Gv+MD8l++gpx03bXUbWzz3Yi/h6BTeq0V+90hV
vC3e3ITAzBOJiGnIgc4lrZBA5HQAn0boc/Gjp6fZ/Rm4dkF+HJEQK7gOGxOf5oBh0iCVlT+Tin1B
YITiI/AZCUvqoJe2BBtylzrxHcQPyiJG6MxxHbc56z4B3+QFG+pXJIhk/v0Pb35ruD2K22vPQHvj
N+5ybr5StCbu6Riod0fFFJZ+luueZuRf1P65XZMFSe5f/rrix8viaakPu8mNzvby+7iwxrZ2Y+ve
LRdRJvlFUfmWdrBtogykhLflJvJrEUAsV0hnVbQ3SwcHfNAHYtyR57wW5l9uWlDX4OcfUd3dVRgm
K33PTwKoWyWD2HKNkiBDLngZCybMf1QPwjhzEYWB+rCP1la3XBK3nGfTcPBRVb8MiiQ58H3CuXJX
uJd8MVi0ibgIYMpPyDG4bCyjEYVWkyil6Wl50gwvbp0HDsywKM52u1FRBLHeGXOLsIWRuWgV4uyb
M8aabyvY6PMPk3SjpRvi1s2KIcSAAKXHs4Hdv+Kx6fHPFGNoQPu+/ApubZJ9p2xBupy9MrsaCjbM
KSRupcgRr8bMZ+x4dfg+sV8+DNs2a/6YiSg1JbkvAI+sF5QULjGUpD+bRKMSYWgP6JXMYM8jXh4Z
E/RueYIFljGBmDVgjpjhoPIDacQrF0KWnwGCc+6J2WtwZm7qAHMNv4TMqf/uqIin9+UxuxOcYR+k
gvmX+1zGE8pAj+3IJZRMz8Y8MjKhJ+I4SnjFGSJ8bq6SyWopPq//G7y2/xMyefElniYjjCG03F2e
zfJHuVhGF9/Ju8XQyCzBY8BKKkZQKgBB+ClcHH33OtvIILbsMhESIjLrXo2xuOdt+/+vw8pw19gB
VeQHzBfHZdzzqljN3zTMHhxwuLq6tllBPYW9HLWlKd0s80rXucfldjSgWL2aNUbtatmfl1lJsvkh
cpH/k47ZC3TqXe9yvJu++eRRT6mHH9ON3Iv+jQYgx7NHL3R2/4265dYu7wcXzeWX9iffZIZys1x4
ZFkIDrENEU5ICqvVq80y/mfzlBn+wkTeuqX9GzX7qWzUg0EtdO8yL049Ua2GEa4nK0SLzeGQXL7u
u5tn3DJe+5eO5qHUwS43qsMyc5g1zqclmxHBjkVDEGpIc1z6Q8s3mmn7xUl5iyl2wxc3fhKg35gh
yHb3eYI3Wqlbl8e8y3RZu4oeenlft91bGLGzZkILWoP0IKQkkmjINNI7VRufftI+THXwGvj61ITt
xm2Dl9lVpzI0LgahvOk8/B0ZA3NZ4F2rgkepGeCm0+4bbvfcdWtNkgpSZepVur/odiQIuvvqEPfQ
7ifxt6m/wtJ+9ww6sn31ir3nRwcB4a9Ou16GuTUPFDwnoneyPdGMm0Zz1ueKLa/FglbcR8K+9U59
MTBCEJJ2djisDfV8a9zglil7o3sXkrd5HXX9EHI+vSNZ8kQY6AaFMl4wmsn/RgCZA64zHJf7ZxNd
XBFApJrupXJpVoIR2EHh8JfCK6aYsFoniRB3UT8XtPrp4pGfQwsc1IZBxp0iUY9axZdMnGsU+9+J
1J+Y1zY18wd+uXMUoT92Qavc6QK/HzW6x9iNqcjWR4fOm5Wn6GGKezvPCRvRWxPHB28nfYc5dFw0
0zypAWixp8WO7Nadl8Y7M3YWlAtSOe0/+21ELhSDxarqe/pb1z6VR914GxKV6aThjHIqfepURRkk
oM/M0y+GYItVEvMziN1a7pwCeyvgrIzsAgrZr4F2DoWk/dMGEanOsGNC+zkMEFKpjMMIKi0Wj/hW
Zw4dx7p5DhsgkG4OcdQXeUVsrMeNnJ4CbfxJMSutCe9mvlZL0TImc5o9ZJKOp3psdlOKXrl05VeY
kwc7DMWPgW9o+baJDA/2YJvEUBSZi63m/NeCHokG+wJZZ99KBH9Tbj6k7DUoLRjrZjLugdQTJOW8
lRBMlOE+pxrd9EBDjTakic8NbdLB6lH6eNO7T2zzvysX/TqtzRtC7V27vJ8quo/IMcWC26+XPx9a
gMnBX6k8ffETJKGTfrbiFNIvoyMRNHvT9BoiDu6U8UtMFskOaFs7593pw23V6QPYMwxvBKCajcAm
hOtDscAB5NUQHR2veJ6k8RYWxSaWy8cIjhO2LaBF8c4L1W7UbAhCXrflgjLbuLpterH8aIfw7eLT
5fQCGJ9+eZvTao9R6uxI/zJ748GD8Cg7ec/56VbLagHSfOrYOJrwfH2yRmOO3nXkbUzaOXNc77u6
3OfC+XJz4wWVwa8yvTWNueUse6RLtxdZd3bF6wzvLsIiUAq6bdA2vF5sxzzZ1mNeYEfrVrYDurua
D7Xf/GW7u6nZLDYt4lQNOLteoioY62HLPk2W56Uzs/r3wOMBzEOi9hWNcPBg3vcQlEe7J3eppvTs
tcnHYCM3hllIxdFcG+yzc8ka3mv80ZTxv4XBdIGC0Erh+wXYF6E0u2ZP52ywd55pXkDFUKwLzdNY
CDpIEL7jvj7ZAcdJf8lMQx64fHbJvjAcjFVXSs4hhLsBNbwH90mdpEcYZV0rFAN3pp7Xrjs9eAFq
skgNCEP8FK6Cqp8Lg8pb4ZK6TIwkRcPJ6G6lG+/rJrjYWc3kQulMoWuHdNJjZ8RQEAfUGr0xuFLC
2o8UJgMSSIgHqt8rAUAUF94uc1vkChBRY4q5fRFtfMO5VQbiHUaOlyC+03pH7RR833jxpvSjLvPn
xKJcqbOrl1fESzg5ua7S+ec7b1adWe3zZKYLz33qCE+a0BvXOfrZc162aPzV55jSD5k9dIRe8IEt
jCokZrK+eIy6hyawqEjBJE8noP6Fe5CuPuQ4J8terZr6UadQNfnzTvdeGPY61/VBymfyhXFy3Wlm
z2q6TQ0mUDR3wlSXOk7RxNa7ZZQ0pkebIz2BkJvYSejgc3kYIXQxZer7ZbgYhN60vD4GmFaJEyit
xNtc8CQc7PEi3pgSH5nf3RPXja2PRAFet76l9zAEiJL/6tS45tXwpCfiw8SLH9bb5TZWhFt0M6cG
t8ULnWHp9DxiO6NNjve8mnM67UQcoTfvhXlNWalrKzq64lxU3aUm2EFREnJaaiUL5yegIZA3pCHw
Ec20eUOdt+kqE4oB2BwLxXsY5+tSUP3p2zPV8Hu/Hk5hfcE9egppfjrNcL/kyLGfnRDHUDaXnKc8
Q2/MmP5ae+aFu0jQmrmfbIwR5AGTVTLD7CJz6s60aWKxWERBe5FMcbWCpxGhu66pXCFfaPLHIpYA
Y4rPukTcu1A1w/lpgWAmzLG2ru4tqzjSDP+w+/km5+ExQkcz1gutx/ou2CSFk3ekq3ViXVtlaYde
poOXEZC9k6GXOy+p25OZnwnvvY+0fYltfLO0UJLaYJFiFVoaGMSLuWSx1eopbcd3sJxvfWu+UwRC
xYA2xHidIjLXJ7Q1EOc8JlQDnNeArsoJ2lvfFpdweR3oAW2qPHsox0cvoxWo1Z1Tk6+UenAf5B0x
I1SxMbkU8QYvO4qRP2nHmRbL1NzJh2nESqOW4dwX8kX3FJ4wWsaoXlHAUg4KsFgp+qspKWpeGG4i
5K3uVCXI4aFpIFtcbnzD/oQCNcQfm1oLoy0LUzruX20MkNqJgb26l6AvN4IM7n4AI2OYT2Tz7nS9
xG7P7LzxlIbDsYnd1wq+6NS70IEffdsGOVdtu/zRgQMYQEyxqdQXsHDJdXyGtntLcJYFtrGtgnKL
8oNKOBmoiQ8BYzmV4Jbn8YR4J+B4PvWOTdUt4Rj9xag7lG0T3y2vTQziYEynS1bDyGLRDMvX0X6D
Qcax4zC3JJRN846cqueuNbbmiH6wsMhlRFHIdS87DYN9V8fq2RAEMP5ry/pfCJDuwtHZaZq4LrNA
EdCoK86sqeu2+Zakb0CKA6SFr56PGM/fdYFjhteoZGuQ28F+uRLTC++G6TXKvJ1C9oMskH0K/D9R
7W2HUkvo7FlH/pH7SGF/9Mb5mPYFOm/r2AOiZk8+nBcx1nKfB/YyVptteoZdgKDoju418VUFmhw8
TIm/zbl8LG7UOvmNlU2Rkn6FQliBg3Rkd8p4LLlmRi/o5MO/m9vHuxrUSYXE3uO4gUnRXEfzd6GC
TzATElUYjXgcqpX7nPjWNi2q9xolQIfUx2a2Qx9CIBrJGjX81hm5rPyaMsU+Mdboxto3RrRmHaYm
fVzWY5v8DDu21stkkzPnZos1d2JTb0OTkZRXrQoPljAzNpkQjlFmWUyW8Rg9OCg72EIML3QOF4fv
3fJ0HDJY7eEcpe6dACpeodFKlLyJECMHedy5GJfQPAINMkyxyPwRPxd0/XG9QEUxUZDns/njl2KL
bUECdaL9VxqCmIphMT/mSzRGueNkQ56uQ1faCNnJEiD0YtNkoDS7jw3jFRr4rx7Lv6lbJuR/CL0D
fr6Z5pxXi2J7GvDqBpDt5GEAn5U7+Z+uBW0p8wJ293BzXPGHpD6OlKZEQ6E2Rgl6lXNaIvtvntJj
FEMK6gsOt5GLs23MqZBZlqYK5VQHZIVn/MgbidUPzoqBHA4oU2wjwBpGTVERJ0cQ/UYlkomEuwTW
4ZAbxbcrYFVIL9z7mq435/VpB1IIwXp4DQg3WttB9a1mPOouYRVQL0zKye1jHgzXEFL8Ri0tJ+U9
kmG+9/PhlKXkl3tGEhJGjooojzjgaH+Pq/nNi9L7DH8QKEIKld5U76i+f8D+ex3MxmXaMhWLyfSb
9cODMfjIffQzue8gckBR0/jy97gd15U2X1SIiLHp89NgZIRfJGfhms/LdEpn4aPsoo2l3C1aS25G
f3Ky6A1T17Emg9iPinM7AIRp6TRbCcnUVfPhNPqDTv0uSbO9tjqxymkt1qIlqIINMnuN8LRw0nyO
QW7DlrYqH2oVrmxlQ6ykA15pDlF961xwREIZmi3IRcFpTpj88WMhX4boF+7rTB2odNPTsNhXJFth
ZcSky30vo4tdio9+cflUSGHvFFzotelZPZYM2CK5TSDAotILnE0vMxh2HDDtsJNIuZoZzoMHYDUq
LwLrRR/28LzkIFYNJ6NYAafqeB6uBxGR/aRR2B9JYiIpFwHtci2eZijXmdUybVhk2Aded69iCVMn
AJLorPLJf7ZxV1uD/FsSDdsGHamP3k/dzQdjsi8eKqTUit49O3/M8qAEQ+L85DHknMZUZyeMNx5n
OneQa2Dur7HSbFHG0oXOlv/CMtD3VjZ/y5BjdtYEaAFTRWKvX57YA6/soHj1pEGEK6S7PCNQEukw
h2wKX4n51zRxRaIP4SKiPyY5SEPQqRVYicea/pVOYKaDCQgEQ5DUmTcyZD9mzxn3cUn6XTJ43445
buOIuiZ18n6tagD0io0xfQG9tppM3g3afZQIRtbz6NPXi06MURBs9gPdHCDLSX0yW8UsQm38vjSB
AvV1+5PYSu5iDrizTxm+pRPnw/2iZK5GYwsaZhOMqj/NwlgvJQT6/athYb7YrXcJSn0civncNdOT
y8zuBeoqa3QPPQckJIqruEGDG0C0GMzqaYjksixqDxNXRji7l3x2QfcJf3bvAjQxWFxhBcGn7bNL
59onDzYXFUaS+RL96WVYHDvyHwiB6ghjlbr9tVvi3Thi5az1geXv2iDdRxg8k6QA3AQuuo0cuXYs
cAQzPCVpvLR4FFBCxNWuXcTkI7EPd7psgCdIfV+ye+4wIweVuJjUVVHZHrMwOaXMd5UkTDUIh7eQ
7Na8a09NU/ytvP/RdBbLlSvbFv0iRYih680MZncURnEKUvz1b+Sp+zrlsr0tTFgwARJuSpmdENm4
DCXNS6LpKq2ei4ZZNcB2r+ipTWW5Dak0r3CSTHHqHBFhYXJNyYStU9JcRe5AFocc7MafWZXfEl4q
BW9SMAMGkjO09LX08dX2kPKNmKRssIRcmKm7doTqDzZscxMfB3oQx9KkpWfFPxoBbJpnJ3OErU8y
qufsb8CJ9rQycSyuOkJVWyJcbEj8FNzWAnMyPrpjfgshK9qZBPZgouNsz2DRsWpUT7cX+U9rR7+x
5b4khExEDDW7lFaw6lda7JHB0JQT7cXo2yfoyYjKdRDipiczyy9J6Z4iF6YkgW8tHGyc7CelgTqm
3ou6A4dStoGMmFXDTEdxT8nAguWiRG5vcOw4uCh/kegv4RgQ74WHxGk+VQgTufm+QjyzAD1gFS44
uGyrgktODdN5A7djVXThKq7MhUqO1bwIVXUHXGBculvsPlY2gspG0i1GyIFcT37Az+zQx/7JBmSt
cL+Q9zSkzfu+QIgE+IUcsUfWcWXN6ED5bWwsMpM1dGKauwLdWBaCuCNfImeYYTTAlrprsYm2O/1i
Gb+pENnSbGjTLlvdBBI9B7oA6Qn1Y3Ud5oAAXOuA1cOds3KRyaL5pmJ8mZ4t7aWMsNuDP7gtkLRS
jApfFKca9aTDULp3vc4FyXGNeOV4IXrxh4HaESh20/pJiS2gGD0hDnUkbnSichUO1hp194WJ9LRT
2FtBOcckiZ2zevgJyMIH1LKmgf3Fr5NtFxP8V+1Kb37irkb9q6OvHGzDJNgZ9rBGnCL3gc8NFkRj
l3Sjkjr5p72ojWo/+UiSt68qwiV4R5tLRVUx+nnZzRiidze01hY/F+hfWmG7mEnQBp2clTaJq6E3
JdKIlQzeh8oHo9xf2Wm/E6a+EkP9HpgQzchU2mC6lB3aHhy9cQRhOxjpuQedYy2MoPqxE1TtVB7V
+MRlqg6REKzmsAwY7tHP6Ce3NvhQMaZJeFZDMKDujhzFK0QjPsGdkFuNZKh0Yu8e/JmoAddb1sdg
1P/4HVYBJoOtrytEky1EUHRWjtxFsSlEjoUJjOQUsZfZJquqdJYFJ1JHZJHZT6zoPSWBVKfTZ5C1
FKw6fVWcpR4wrvoLIJxikUjQJUo5IzRDmtmj8GB72C8BTmcPmtJQ9WfEQkvCO1+D+VthrwVcr7Ls
tZiNbavJ4xQNyyyCJE92Rq6SbOexomusiMZ+vBvb5ESd8wkOEXqH8r+sXKVskMDPE+lSVLGXVyl/
PVtnR++P2Ios0YI4U+7/cFN4AeSKjfE6o3vheUitGtlajetivJsM7ab0wd/oOzmN1Hecm5GF1w6V
EepaulEt3djYpOaYPaCHdJbQJ7y+Pzs90ggxKNiYOtEAsluNKHryDzpCl4hYEBjrLOQEJx12UwYy
BEVAH4A+QkEA04kvJ7WOle+8OGOygWi2y03vRl2UoDhx72mbnZDee0YcaOXUxUuLMGERy51EQEyt
I32Yb9HB+ylKedMz8chcYlMPsQEbtHWq19/oe325JvOC20LfZcFGu+R3C8AWKwHAHIFbgI6/Q2Kt
pHT2KVgH8l6vhUTTckMYqkiCiw7/Huym90wJivstAKHIpiANN1ytKj0A3XXn/OeA2t1nn5nVMLJS
3bpAHaUYxwRUFZnZrDYtK0Pkascyti/UVYgE5NYuhve27d+HpDuyqb6pCo3GE5S2XOUEt7Yb7C1v
OIA/+ItzRr6hZQfhoAmCJO16lqmL0We2aGZo89x758NPLTznNxkrcI5N8R2b9MCdGC/1cO4QJrXN
ZEV/GHZcfQt9jYQeGdE6SX66jgpaoLNEYfgCxglvAVbFkogl503OLL56jmckKnzYvK6kYOggmvXl
ERdBLob/Wa6Mzl42RvkLRY05ifhuL5OjbxVH4Ekp4SAtOLId8rJwRPbDk7+pTThjK3wlknPQmKKu
X3aOS/EJiVrxGukV3FxaH5SNe96SJ/Gw8fxgIaQi1fQ4vibEFLHXrw0yXp+NzkmTTVgEu4a7MlgV
XNEcPAOhH9tHmDlEIIvRM0hUE4XVnPIk/Y5diPleb/5AItlELI1mR/1xiL7ADWyHzDoRlC94BTRZ
sJJg6dbq6k3KDrAjNA4i73zsKXCHa9du1xTkd+qxBaCMH0RorHXD/u1FQEDg2FgvwY20+yvNtYsq
c6ltLyP5FKy8iQxXYQ46wKUxlcDo0bl69Rz0ATJd6+BzYwNkrVylsZKvg3q6B3F5yCsHUje10qjd
OFlwNRSH1E9Qj7W6Y2xJhIYnl7BRnAa9Q09P28RWD6rGXhRGGS4BopJ8pvOiEnSThh5zBlR+EWgM
dedVs5tPVaXPEo9c11iYxXjyY4xyByv9buoESh4KRCyUZdh8uUXxhPG89zC3SM+bw2oy/LeMgqAV
AnnzwOnSYkBfi2vvtX7R1um32mW1znln3C+BWTzMAl4k81S1D6ze3nSdByClR2ioBQYXYP5rqQ1m
nA96r72lWIN5cXYkfkTUE7lfI3YpPqMaONQId2FwuFE+HKICREn0qFO2y0lrRiPc2yOIALZXQ+UB
VNfh2njwB9B3+0JBm+oyRUvZmltvcikR9IjVteYA4ZyAOxEOQti0Cmo/W1ld/ecBkGGXvMPqWanL
s8MJuJQGtgth6EVdil03JT9aCW6LbVLW2WdvUQ0zRp6K2ehvmnTPkT8f8qai9geMNPPPNbOfKgQN
X8u0NxUUCFXhcKhu5BgYPMjBeNfJ+FMKQQB5Dni80fIVtzEGtALzYhmPyOlWMYJiEnFqE+/cdenD
xjLSGsOgcS3T4RHS2LsqJlqVqak9oLX1va7p10h467KpCTPA7UhVrRuy5ZAHm8Aa7gbc+rSdPv02
/Q7K/lP121DUuLnTsPe9/hFZtV0Kl7sM8g3MrxGBj2oL9lpB0xHCCCBa+KtyRhUtZjsNuoOVZgc5
5GuYPgmah/Bu/V2jN6+Ax7YY3EHUNHH+sRrtJkR7TRvnrhafgG2FGXHorWCVtz5K5To2Rzl5YmaP
f2SkT15hohpHI5EVU81Jl8XFi/SLPVTQ/gXSGrnpJkttnvZ1+zlbCOuN9wFTXB4u8bVrPg8+q1P6
mUYIO8QD/UitDiBdAtdgBTRcFWsMyBXrqKGiVDxVN8NTViZDDNzCGsEswo2BB3aoNfOmnoDZtrtB
jo9qFNQKfFdBbSHcd56z4O550S5lOUnLP9m7TzhcrpCGowkehKuZcMEN051siqsd5K+1Lrxl6wf3
ae73bVtdJhwgSakGqqnTaUya3dibBllIsLRCYld8kKYHPKDPjSzfDOPbl/MpHvL3mZqGQFYqoyNu
+kieG2/VDA3CjfaiJDMKvXdYxUhJC0Iw17JBfxi4snZoY6oONLFKCF3YzcctBBJ6w+KE+P9zn/Xb
qQO3RzsgrKfbUPnHsOpvoARmjAvkPOy6PnCWyIs9NB3hk1eANTLKczplpzhCBLb5Mtks6uYeRi5w
ul4/lVhshH6yymvj4Hbh49Q4m9ENSZjkqg+dzaAPVzKJHQ8Tkkh3tczxtW6yTV/hBm7m2wryveMM
774zr2ClXk19/LMm/WZDoq5m4hfbiv6wghPAIXBitIPzONBta0J8NoNllHoHrmbANBu0w8RgBxrh
J9TOAc3I1t700H8iVsJAjJ+6UQvw7OV7TVux1YdXqWu/2cji1ufxsQW+U0FeeJioZwGnPwuT1Yaq
2LOeFse0lRcHWQSIIejEIVnhW8Ze56GJCsBYn5xzrz6Fc7lucv8+xdYTYDtgFNPPVOa3KEIhMax3
TRoQ1dm/cOzRWbBJnWxhrLB1JLx1rFPQlntwpbfImZ5TC+4Z8WLQoWplVS+TjbYcyT5YJFumI/YC
SbxSgKsG7BHWTRR/eQkWgJxM0/bC7I9OEVANkNF96jLl1SGLi8xcc593+CRIEGoNgaVTNk8SLHUR
4jruef9Zf5zqEPNBUCCdnb34qYZC2TwtPS0uFqU/HrwJH7i5AL+rDsDKeijdQikN1EdKuhN/VW+r
CWCw7wCc2yf6sK2bBOeGPFylWofqJ7ABOV78sEUppgUehwxnbaLLCG15gGo/JsuysRRHPXh2zPEz
i7qneerOXpO8dJ28FpZ/RSw6eKjs6SiG5jwqNkeM7nicb4a4RiORerHIUGsc4g+4tib1lZDVJXn1
k/Fetf5vVXXLWKrycQar2oxsqqK81WWZAb8fcRuoWkFLL2WHyVP/Q4zTOs5ByCJiLYvkYOczVUj4
bNV8SUOsu5Tlu+992OhIWXa1JlrblDMS46auKasEscWmYzPSsl3oxXxmcGE3AngLcNDIcEtJl4Qq
GLs2+MJoq43iYGjz3sipIGidXPdRaq3yKSgxp+02JB9rb3RWDJ7hodStoxzM6Mjq9uYZAmr7SK6m
DZcIUWMtag6Qn5dGre8bsGWpphLyMCMcKaKzMTOj1IODEr9Qswu2gBIUe5G+dSxi+JwcfLBBV/fy
sXGDJ1/IqyXtfZR4z+Ri0dUu0hlhwmrthO6jAaMQlvqh76LvqWm/58FxAVr4j8KAYmdaX/aIb4Wr
/dAbPaQIzPJ4ktMch4dicJAnRYRFLaktCIdzHaIWmxhwwx1c2SCa1+/tPO+tKeuWcysxO/PlGWWY
takbO+Qbqs0s3K3BxtTNoMZ7xJNyBHcqlvnOOvrgZuYySdZ1M73mY/o82Bmem9O8t0NtESId/lRQ
9VvMLdV+BD8NtJjtTWTJgMYHYkeoCv+MRMjsdcRVgABja/6YhPeb5igpx7b+0yB54VTeJdDsS8vK
FmSoLobpO8jue1mASakAnCFFABWhx7eXXhjYlvBFzvIUmMk+zS2sNofqWtSYKNda+5Im3b4Bm6Qm
auc4hyRz/toKDfrIiZGyTDvIBM5eTgD9IbzDDkaBvGCQ2b3K2rHjChICLgW6ijoFZrTRmfIbbesC
6xGNc5jcYGNKgCmN3i2M0toKRHyMgVUHAYNt2s6E21CzF3De9h3lJxHlL57Az9A2aA8BOmvd9tj2
nvLu6p6qtHzJrRK13ukxtfpbGuRHFFxaUJZZAAnP0HcTYs9Qd2FTa2D98vwt99x1J+VTmAJgcbvH
qJ2KrQJ8jGZ+lAzLh851f4do/g7b4lr6xtYx2qeBhcAN0bmU+gri6IvfDQc30J5k4eGPNhyl42A2
Y336aQZWAtJxg4BA5G2k22Kj4D7rsDyV8tgRs2g8iujMtCDgo+pl1L0XzfAQSy5+olhse3icdj+u
WFwWkqkzofBIJdj9Gxk2dRvvjQwvQkRflkXVT2BsXVQYbTTIgXU5i7JOwCOBeSpiWrsmUkqgYiKF
QBfkJQPL9Rjrf50bLYXm4ARtoudRakivJBqqCXX1ZXWdgyqrcaW/i85Jbi/swbCJJOwn4ZFuBBXW
bdD5CjsxUNW1noUbrLKMygsUGTBAJmo84paUNg0gVqgY3zh3Quo+NuR10n17EZjWBl7hbpoUOTfU
SSQRy8ED9Chi75XeA/4qKYwjq32pW3dbRxRmw7gEjepfZTOY4Eqd9SQbtIOHihaF+9hPATV12SMQ
2aHILY7wR+eVRSmm6UbgOMZ6NHSwk+Pr1OdPsxkEDz1ocGliP6IGg1FrO81MbwSNv22Q78cq/fAM
BJj1ACqbccmL5NgLKmP+dJEhnau5vhWat/Kb4Tiazjvyzrumqm+WS/bSOQgbZJ9DqHVU/a1H0AwM
Brf/Mkv3L/KDM+BSPOez9OAb+dKCLb2htnyrAnHuMBxlCxHXRsHoc5OiDZwK5gkaDnlySkZIokRP
xOXT2hvAMFcyAq9c9ciR+f46hjpMQeG7gBPhW9ZdDr23RF18zeC4N/W48TIwD9jURZnxgarGAXFf
iSSq2HlBccv84dUA9+f26c7KgMNBzEKgZtobQb2unBpl9Tq+J9XIbSUg5kwaNZVJGF/tBxP+kUJy
lO2TlgGOnchRepcuZhqQY3tSnpFEOMZBfnOKcp92+S5JxF7dj3r0JXgeYJ0/sMTORhY9hk37jCU7
BTd8Ebk60HDbePB/wNYYwAHKE/yAP49QK9HEBQPgL3UAqjZ7oyr2Yyd/4ABiZ0CxC1EtomkrF7cs
MDdTIS4KrkqL/Rkc7FONpwVNYbxmue26rUnrMc2jN19UPoouQj1/k2KORDlh0lseN+dRz7OuPPxr
RrpmnZsHqA2xFY3T1gaKWWf5scdiAtGJa5YWe4hnh8Rwn2bSJLNwd35QXZ08e4tGSm+G5RtLkARI
GYydjeJtoyBTe22mOUYJnjkQzuEGw45tARUG/O9IES7xYBSgySeooRXyY0YfiOLqF/Nh1UF7xgeX
sGfMNnE6HyvHOqj/s23+Tm6H7Wq1ynK5gBz2A2LtEgAK7YPmnKXWX5Rj4mLpXvJci15uWNbuqNdN
yzYyXisUB98Nv3IwfXP6ZZT1b3OQKEbHBW8T2LBeKHGgBtSIaJsfavsC2ELG680GeRoIp6DF2z85
Nj6q+JEk1dbLsGCGc2tpxWasiJbDZpPFXMCkn7KefFmipaVnBzNBodvsT7YorqaVQ50vNxx4HbQz
lPB44/f1VdONra7E1uA3LlsPJivC/YigjqDTk+zQC9rwTmS+EdT8YfiAOgRKr7V7Qd4Bl4IRigHY
VKoV05clCeJZjT5NQZ0MXxYLKEB20Qz/HcTjn12x6UZ0cAptXJiMVGCux3HwN0Ucf8yatjUoK4Zp
tPez/DSm5SGChknPaK3OmgJbNxxn1UlA7r7YpdF09kfvlA7jV4uuAdqw6UodoPCya2UMdDvyb5Ph
b9UJSqIFJsPCvNGVVcRQurd6AS9IPI8dcy0UDWgGoEkPPe4xD1DRH5wmWI9dcpukf8jZDxK7U8q+
FNP87i8bHPkujO6qdeaupZIKFRqpOBNAJBodND1y/9vIBBzNaa/lNUMvRvLNdtN7NszBWr28AjpK
hw9an2Vs+bH5aFFYKGK0q+txjwhKshlc8VuliKogDtsZ+a2dZn3rjunXyDSjcLxg/q/nzF53SZec
NFc6GJRVn4SwmJK1CBo0Hs0ns0RAMP0YI6R4vLTdgR3Z6ZCX2W3K9D6B4uANFktY/MvUcxCiYisA
lHcPEudzjsj3Dc/4KZt5G4HRo8dCcXCu7AIOLCJcgsaCDwMQcQmkJgApDgJFsZYawIMApKdHwdbM
UUToIm0f0WYHUD8cS6t8IgM0NnmZ4r+s7l8dp4KXvqBpeKUQyDki+RTE3nGkIY6Vc9CshhrVHVnh
ad7MZxcyMqbnv6h5hRstpidEjThd26ipLvICdxlTL7/z0ULHuWlOTYIXX+Ys2pkybobQCnU94GtN
4oXAffoa+wi0yEINsvCsusVFAL+LWB7UL6odkCcBaVbFJPelwG4sJ3ZiQ23iNQA7tKoy6tBJ09PP
1vu0wdswQoS/KQhn6jbFP3syv0IPvwcUgbrHLrRxZC9dcnsCRPmaZLWSf0/pUTagv5e+bo6YEbG1
AquTVXED15uvjMB6g8pLIunN1rt0dGompo4UnT41V0kVa+Nb2QAfPA1WWDqxnYXpiCJGnTziVtIc
xCzYxZwgWNsR2mNe2wFF7yPcyMhUNr0OnbHT9ehAuj8cxayFwKdKaj8O9M9yoOqMrkq67QdhHWIk
BAmOSnMdxjZtK0F8RkU6s+17MXhFgantUD+1ptcuQgPt6cyIPspWM1dNSeUlqLOzDxnh7hYxhWzh
uBlMfmBWgzNevVHrNvrQIBdvePmabA7RiCkCeDEgyDjTW8LWaZK4pOvOys16xCB4uMAf/HTJgMDi
m6bnpYlMJh0BHdBfYHI4VSAWIPzs5NZuuBDKVJrSn7VMInSZ5znrtgnWSMs8DpB116EaBLFFZ5Vy
wU0KgU+iYZAEpEN6d/PYQ3twLPfItiWoEhTDdrZbCK1GaD82LV3rrEjqO057FkoroCT0GcZsG9LQ
t+ahv7aZ8BeUFarFpCPywLZDs9s0q3U6tuHVs7pmnRpT8dgafXB3tOIP6Zff0OQxFCLg+Uaywo0a
oEGENtG6K80CPmKLeISZhHQHMbBCFRcKQVsMtBL6tt+aRWIfzKqLtnOQuQfZm+lxKPQAlpObLqJO
GMsCU8l1Ow7JMfEhFZaTiF9a6LzbRnjQBdwOpHUF38yeCHLHPu2+qflOx9R2zB0hLFGkNSArZ9h0
h+wxXSGbgIatnwxbD3TjQz5NzamQ/ZsTUvcAAyh2tKXI0ysB01DgI6KztywtvQYgDEl2h1lOuqmH
qEXsV8K/rfAnaa1aR6sjymHMSf3gdKH5GDhz9kLWBnWDLh8CFXpPR0QA6zck9JWyBEQdQCFGF7JB
VriLHYD1MzIDLZ3mUdO0QxlJ4kAxppcWjulDVOI5riNW/ZKGtfWcl3qdgpIMUhT6WE5ZN8QedSxS
kg5y7K0ecONZWAAc36QeywVZ0IN0ZjD3gKnJK2rMzkYh5bYfpz1MwktclmD8cXzKbAQZ23ptA4jM
ixS8gslOmtkoJVOPeTWN8ZoXNdzslNKxMW8mTGG1itZMrzvnCPUy1DG9b7fwNloE2Atn1oyAp7cb
zBEFgTQ2yDb2xEOSbtkmbm0dvM1t/l73qDrMJXWE1gN9A9IC0cBGfAdt9Ze4M1BHDJAzf4QCAX6L
8hU9DrZdzceRqtbfrTzkVhzMfWcKALLqT1gabWxqxmRr97Sb3j1IqC6raRA1d98oV6aT7/sa2r/D
g+y8cN2CgfJjyKBYTfpV99cm8S1tsqM+ZM8IdL21ofeGwB/MFS/cINcLbcm+GRJL4sEucEicVkh0
Hc1quqEd9Ww7VLPybN0E9X7U3adpbLduEb3GIP49s16WRvdSj8h+D1QCPaHfY5pdPOZYW5WGavog
y9k75k1Ij8x9ZEsUVBIfIJ/ik1fDwUvS+j2ZiHV0kI1Bp60KpwZggcLJL9p6gPlzmL2Gb2CqlMEc
i7oYoAY6zqYEdeTQuAhr7d7W7mNQlS9+HhxqAV9S1/uPqYZLM0QfvUFr0qbfPsLqxqwTK1HhHOYo
pK2YAzFs0A16GAeHGLytF2bZIMqt8PbBa1L3dz/SnmVqPE9ljyNierLa5uq2CKp1FaVO9LEgH+Ix
OhnQJKCH4i8R0MgBD9IMqP1hAYNNp77y508rm3duM7OzmY95bK4RMgG/w3ZTxFS5suKEuxaWn8AM
ncB65ka/CdieZ9WMizW4cX51dXli9JGMJ0HjaIUqU462brifNWgIjSrgwEvGjSnHLpgLImVNzBXF
bgqG7nNOpdf18MjQJYmw9UX2Y27L1ngKO0ey7qRPIkPhe4SMvLTHcTkJkS6ptyCtUVmXis5tUk7U
+Sgu0ZWDp9ubdwEFBuWusMH+BNXckSqNhuIRVmN/zVSs/ZD02ihMwHOcPC8T/UHWSAKrFNzMfGoJ
1LckYUU9jkeloqAUPTadCya5ALJaxbAo4+cyY91RbozsV4vaw/7cFLBcyuc4Ka/IemYPpme8uzZ7
EcoWMOebyFoqtfOqot2XjYw2UVfX1i+e+xhh5dyFhpOVaFeGngNdwv00dIEBQw1hQIcWpuRWPOAG
QEZXiQH2mQoHxY3z6Gkkl5BAQ3M3eMGCAfimCuPxZJ+dwSYaGuODCdyiTcDh5uPcQ/ZC00ez4mqT
ORog94gVTOgYkyGuP/rcimXDjC3Mz1l+duk0HPTBlq8ZGaXlDBuldqZKr0RV50EfwaEW8z2PsmQx
wdNbxSyFiQvRuEXxNDFdmKcaamatmS/J9QzKYom7KkbZoY5rkrxlw7vrSxhlGfi+wW0/ZomSbGbD
LO6VNVhGrayR3WPNSg7ikpTP5mjh3e8iYoWwgaDHGmUCoAKe/mFogQ2GjMYcDLqzGU80lXynWBXg
TOZ0REMR7AFIbET9mKDRzut9eGVquNtD+E5tgsi+vYI83BcULnZRhvaxesK2MS0sOhdCbw5oL11q
0WJynK1lO61Gwzp6efcOGo3FY4DxEjYuMkg/MVIuMsEsyhq+srij21gceDWvUouQTycsMoGbtz6y
ibJQfYLuPUymP4zjYnZT/8JqeXUmfYvZ8V+dIXDTwsHFc+ZHAC8WnYZEczfO9K3AiaWkL7UWvEZa
9DXF1TLWzcesmfBF0S70LR69od2n5tRR/U+GZWUjIELNcWkX1iKgBFvW+ZMdD3fqlWD/ypdQkTXK
/DzJ6OD47heyfksTsBnwv/rNzfVDiv6LX0xUkNB6mv1HNAZOkp6BlwUbRILvncQQnJrEUu0NPfw1
M28oa3hFs61bAsWwMd47B7438fuOuAxwDmyzlaeAR/Gsn6OqKXBG5tNNuq3iSi7VOyI0fwFhfdes
aWkY84tGs3/s0CEbLeeSKBy1Y8hjFIqnaK7vgRe/db315IzdQXjFsaDM5s8ZSzu0GtYLgdkp9NAt
sfE1dvyD2WqLOZuhPLAd1nCRmNWrsA25WbV5t8FVzT8WPQAZbJJT/EZL595EjlIvDm6gkl5tC89l
CrtolOnrtgct1fZXyFu/dbfNXO2rZtuJHEFjlakh0MT5RNqf3+G75KOq3IJ24hr/fWkDRJnKFziS
93Ke7lNF13QOm24h3BRIAMnfwQFpoOYbRygLLKjJlgXIY8v/rhHNy3WMa2lATUCMGqZSZ9BKZPdG
DSZ+VD9M0urQa7cxx1qdO8OBd2y+MMHwYLZjxpk45xZ5w+xXOZZwCh+1Vr4gkaG+s4b2qEbaCEy7
Be3GVUMiXWfQo/rmKyq6pZKxsUV0sEXwUEygq+9G8Jlo2SqYbty5CNnx/M//HZzn4FDVITGhvAhy
+et/D4PuPNgBQsbszjFwJNDEC8w8pZ2NQvRazc24fTVV7zCjRHBriG44akb9ny8jqoep+OFXNgJi
skpXuTE8cn8zMgPQLBpqdXzMZ13nCwVlBsiaGL+awHh3Wz7Fa7HATjCbU14YP1NHFhSaC4G44ReX
TSxKKZfrDvPgxGWW1fROqR6Fx/McXK0MTyJz2/olqMWtergjQuShfuQ7XQa/XgiEq9IQhrh6Nmov
3AjvQbMu7FS0F2/D9FOX5f+PC37gIgLEtQorWobNR+S3JNhIaviQ3d44kUsc9r+r5JC8FBlcsDjN
jBevwh7WJ0RHYuLfC4U2ULg/fFp9/+/V8+Bjb9qoL4xzTjdCSWLEFFP9MIk7z3MekC9Nn9R74fwN
JELjpXPSN/Vc+ODIamzRtuBO6XmsnP6Zt+RRF+RJWdyc2vIVgUmopzKW0FDZSvrpov6cFxzVasz9
e1JqLvAG/n3DONWqM//v3Pqg3roBIaTxH1vH3PBTjQK91X26Xa9g09usvTjzszqt46Z7zjSEtwEp
ET7J4blVLkMNNzUJ1c/aZ87NuXiw/Mvdd+4rH5mAOvDmNVCefGqgltR54yOfoPuV0YdsSirr2dod
x0duKI6CjZEO6tYTdOhL1O/5qZjdnbo5DqB2/4SaLn9No1jdGBpeG3Valg11kkaapLrrLDfXfXur
UHwNsEeACqTmrXps/LK3kqWLISwvlYHvpTaSzbx4Af0RAFj+XbMqM4KKenjl7XMOxloLzN3WTlxN
1f1I1EB8ZEtOVnI0AyVbiRvxgN8Pb5o3mnAYLNMWkpXDcY5edhYjfWIuYC4viB0vszlE5N7Z/Hch
UX+NoIqUyYdMk73BCpoMj1GNcDjhIdTP8Hsa1pb34mFBx8NlEPBwqW1zbiT14Ujh1+O9mNQrM6kG
RTI3q15JHXrPCeuMeoM8Tu6Cv2Q8c/8UQfdq/wIXx2BROyh/FvjZ1mJAeA7BAsuOOr1aX/hDboB/
eVoD08Qa2PLbtXCyXR789ONJ6545pnoNHMUo/r2bjpYaQhw8/eajdD/bKdj24HS9l5jWiho26n3G
5MupcY8AZ0NgwsA7QZGRn6tb0pp+pxqk/7sCLVxYIgONjScgNlDOtChDtEbEI+jwMUIn0XhxQaSo
I/J7QE7LYEoO6uNqRUJNaSR0ZrtjjKJZq0YvuJdMgIW/c9XtYO06nZk/U+2FPNcN1sUDD2TVM/Zd
CG6thU2DvSRy9GHOZWfyqiEt/1uwuxdKGA9s1uSySHwwBC1wxa7/hGf2AxbjCdcK6RxQPSgIJS5D
I4MZwCvpcizrS0ZOc0hM2v9GscQ8bynTLdxDVGdT6uVfrX5OSxsTaKrxTH9ekPpiim0WFht3bB4Y
M1yqmhtd8d/bCugMyVH+N+n/TRq16/DmWd34VDQNuNP5a7XsqYWjwFHdJxxhrmYJjVXkUXidai6j
3lRXqElT58k7zL3QWIxrFXKPm2w4qifJy1HD3rcuzBAVCIUk7vyXAcoxHLln5MZ5sLD1g57SD54e
J9JwLoK5oIYUiwbGAGrWME34nl0tJzDrccSsLFBk1oWbDfiX7A3uprp1baYJXZ8TG5VMRrUtr6MC
aNVnrocfDJP1miMjqZMLoaS98ZXXoswWjvh0nN+sgnCBIABrH59V+/cIkoPtGYvT5eTa6rZN++Z5
z3L4alDo5IR6DWRf/+bqGCjeDM9QrNmbJK0rfiZ4nR6JK0tcn9M5ATjK1OsBG6rzOP/WogSlQ1DQ
sj0nxt33um9+h5XzQ2gBPE8kxsxrfZgJntBvBkYSGVtS0m0LocbiR7beIuH7qG6T65ipYfGEYcDw
VwUbkVZ+lTXglwywBIUxDKtBxp9GYwfqkYp6A9+EILZoVrkZ7QNtU7TGNuie/h0jMWqU1vUrun/H
QCmeEm+pMR4wYtQOYbYvajIaZZyt1C3aGpZk3aM6dNWln0HtPtWckgUtHlaNTW9uEOaZsaYuR0Mv
iOWAm2X3MEJwjjg6yf/j7Mx6G0e6NP1XGt91E0MySAY5mJ4LSbYsy5blLbcbIrfivu/89fOEe4BO
04KE/IC6qEpXOhj7iXPeJeVdj71o1ZOPIbMj0DQcqvZTpEjbMUKDmolJhLNjpOK8VePG9IwuB0n4
2zYLSkUWhi7uKwIIm3zAF5ojbvCTQ4w+4tw3h7KX5IPx8A3raf82newYvDE5fegAC6wbCEVgAVFt
mYYrptASP1iYBDRgva6FmaJh87lLUXH1Hqb4HtzglQoj7QaGYpbfdF6LzdC1iyNR2uA0QKSVdI/o
xu/5PepM4HePVO66hkCIxcd/0gaby5ANYrfUx5jWtIJA0fzmZxNLBOo1n2YR5fBRjX5Tere+9rVx
PxNZcPp4hQnr5hUXlLdzuSUBwRGnAji1gBP/G+ZbK64mOqscUbLkhzrRjF98pVdRI9sFKVsUjhzx
ujOjpsw1wXYD7q3WaOuoixom0ioof3g2Z4P5Xb0TmzSkJv7Mic2PoRlAMgHd6PxQeYj/P6x4hdz0
tdL2ReGHEMd7UEeeDVGFbNG3uVDXAn+jTtttShyC3huaNyT63ggnM9TB+JZ+mWY03ErSFxHOTQP6
OVI8RiMFQJszYyCFgntQz35jDmhBNY3KlvdgO/gPsgtYFj0bhnFS26eeIlh23aO6pHIBOh7gmM3w
MP4lGn0sPHWtqSOPoVbT2vMBpY467zbQ8HzABgbZK69HI6yOEdEZ79VymXIoo+BMVgWgtbGZj4zu
kAGY7G7gqqqwT0eh02JsQz27isz6OnHQzC/r9luvX/ORMz/25CsE8CvoLOA7BUrplLwBqqjjApeF
l9nqdoVRPMwduFf1ABmCW+zB1GPqv6M5AJPYJTTrMEAbTH6yeRHQMD0iwmQ6BZyqoP08jgArQEgw
VIJIwnWoW6TRVi1rMMjYpNypMahBdxBkMgaG666mllQH/WgJndQwiwkidUtIxjuKBcXvV+IA6kaM
IJDUbwcgkqwGavduV92zilX8ET0O3FEV4m7EFLwwKko9o2vgLpCQTG6fUbRVRxariWHjI6wR54Ee
yGuZNPsWc3ZWi+q0CgAQ9UVtjwQUqFr+zogyhfpjAlh/bFasSf5fqeV7DKthLO9Zaix59cQRwIRZ
InVoXkkoRiD4IqQWuJN1tMj46/w9poMVxO5qqHW6SDy8ZdY469RMGObXILKu2NQqQaBoM2jIULpC
TlzsGGVClVA+qb2hYjL7MUA7whgbiNe4qr2dyqoF7bFux1cdYqjkVUR3+UO1CSNiH/V1hElvc8ZC
ZZz5uQg+KUFSjklcAHDKkFcGRIxm3JUUpPRSCXJwhSXfGqyq5u6TaX4VrXqRqfhRjToLRcXRvGDs
/3678GtVqEB0+zZLLSjB+SYHS8OXcDqzoW5pFtfxG3tsr40ICg4hXzW+TY7JQwUgFaFB6ux8o4Da
Wu3RyP7RTu1mEs1+HBAbU5doZCL9IkL3ZzOX0L9dxcYji1fFEw6Z6EORGYir6rbtE4Se0pbyfe2h
IxIPN61X7PXK+jTE8UvZin/cefgctLBS1ayUeFSoJDovvrsE4aK3mzN0EZJmM3rke8EX400vu3+C
RtxRZW6YPG4y19ApsUJCR9eUCMzcW1N+1foh4dXwQjYa0p+EBp6Ics+bMV2ZnEBtPW1LaK7g+Ctl
eoIbbQhhKVH+sBtNT16M3rxJS+uZrPJD3lP59/uvlHF2dae167cXFMTTIqxfh7Lg2TheY4x1RHCZ
tDlauuhlf0bElbCl3om03mcaXwECaKe2h1odutRvutjfO9ZIXpk0sboyi+FlIqDvrGcVGPLeBoQl
j52gWqQlGfQEgZV5m72qVEzWA+PifVMDKaYYe+PoGjUM3AOMmAcHYM2nXp8VpfcKTfaH3C77tTdU
X9CZfSzx+/PUi7nmyZ0FDI8hj2oCAHeT3WzMjVOEtw2rZPCaO42SG1R6WDmYujqTv5IivuPaXulp
/K21UIfNh12TI7wONoSj0MTKIs44g1jSfTNIKtTRWgU06M09jdJBi8U5GqpIA6cs84OvtbKWRc5Y
0VkiHgI9AHRkJacp/YWrEW415Rc0SGF9yvLToDk/6wLmBiWVx7lxX7zR2aq1pj7fyOHvv13JU/Az
Iv6cdJDt3D//ICIB+87Z+NzMeY0UDhgdD8i+3QWfwV+/qvi1qMAFQuKLq7pBs9fZd9g2gP+9szRY
jbYbI5yD8syYv0az8VJ407FVpQvPgz+hgGY9tKCg746Yb1FzaCww9T4CHqULwbahfBdOPdf+CEkw
vdLRscE7CEurXtzN5KRXVYqrhN6H99jajUdqGt22cuxn9SSdlaWySCgaZ3OlPGWvkWZAQiXhWZ09
2CI4dopEx7lpc462qbstUbXgNRW8YFLCG0WwSZ1q3tpjWK5LkhlDaH+WXvRTkte9IpxZu269zUmS
GUn7w9eCjOSkuepgE0U4jwthcJbOwWac2HEkXUGFccY0xA5a7L9CafmWNaggJZNx/fZuQ9cx78dr
afbX6vYa2mGfEVh7FtK9etkfCxzzbvxZR6YxD29cOd/MIvtm+SGzbw6A1IYWqhdFmG2ede6mEtQ4
ZUNCIa19tIvF1x74McCom3FGoCBurdupxuYlGL8Hhge72NOQyI4qfGNF+Ygo/y+7b78W7OG+T/YA
bW+IpcgAcSJV3QMKLWBYsKN2gvRgxt8R2bltuUcaxz6qW9HVG3IIwYsqlBsaWdeyv83R8FuNunfn
+YSX8DKbAEUGUM+Rcu5En2sVyIBLOLtqSEWVnH1+2+zVWSA5p2uESlT2oAL5GJvaq9sl/xgQqRzE
OLCWewhRYRsyajpuuQulvMKp4Tp09X8i0pWZ4aFzlN76AZoVuvyWiOkp1ZpvfjyR1td/AEohK4fB
TzliEervWxBDwAP+USskSZoXobcPaW49ihwCZTneUcd/0Buk/U0yLwArEy3bO5ADXTO6CZOAx4i7
1aX5yeRWSZXIq42qLpRoBBWO3EWzXm0HqmYCS+8Q6OuaYu/BqvPfow1jwIBZVSErhXPdlfb2Fu1u
x8bdlcTParnqcFUwzNwPnryRrM+xyN/uS2CwD8McP3YNNTcHIXyCj7yGw12xsiS4r5n4os1jxJDb
G/UL4zL42fRYcoXBfayAtF6pwGdor2hqDNGKL4fJX0+DTvXN+Kx3RDQptBjB8m/YYW7W32XRfM1T
cKfWthmbd1FqP8WufMn5c0pa9yoDVXGSOWXIsRH+zKPqy+iW29COrilQbVWwyJNKW08WWT6SL54x
I9lcc89rTyNkCmlT7i1RifYylNhHoATNVi1imWKx6IhjMBR3QE32KeD7FZlxcEdCPgJiBMnN8zNy
IZkGlf6gpqWJvY1m69d2ILY9qIAB7bxZLz6biHBZAtndlvR77V/jAgDZCJRpWl0Jf3yrVobZvA3r
ZqfmTC3ukZs9dYbXfgjWkr1YWCDB+3wvOfFikLwqCneZHTwErzo2f9Npivi1yuphN+KYFebm7dvA
WMlWBRhG5f5E12SjxeE3dbaYYKezxLiC5rUxnHmXhPadhx9kzKpwE3FLdv5ryNENDMUhkWNft216
jJIQ0cfu3pT2PnfggNnh/QBxbNIyNJERA2YVEI27zvCCvRN55/zaBN7VwQ/1UexhC+ykoPhulxvJ
Fah+piLfbhYHwYNMdxvOY0UEq2/xUGOPJv5v1VF9CPaoPNwPsn12guiuaPC35I3LHSo3ZTS9qEym
h+loHxRbJ7TupgYTXtUVuySdY8ckO/Jbp5x/5L53iIJwl07BEQfLVe+ZuzLk9pvbTyLx8MT1b9SO
ryfeHDrSw4BDKJhSA3Zu+5BwZUwQAFHpZRQGghUBxB6jpFsBaSPRLSSO+I84yK49MXJxmhv1DXpU
USfFCMpIUJbqtzViECBCvtYIxsd5tTWABI+d+I45wmvW4Dk4B7/TXnsIJiBvjRV+xnHgBgWJ5xZV
TtNxM55M/UPaB18SwC59nbygP3/LeXETuxY0G4zG8BoY5/wFHva9Ie1dQWFInZ6ln/7IRPTFzuy7
spxuY8gpAxekylU5SsYr4lVazTUVQnQqSlZIoaqQ3Z5iOxhUbwMg99jNGH/V5jYVeYl7lbyySuRE
1BpV15MZdEdjBJXBYe7FVHg5siKgmmFW3jtKFrvEJKnhh5JFXojo54ChBcKbG2TxUZ+u9mhqQfSg
Uo/HlqygiqO3iKAMUKX6t6qFhITuYzRu50zBL8a7oRvUgz4EBu+mqGk2w23Khdz42oM6RtEeIAda
25/a2j+qWejIttW9tw2wRXmbSMFOtGCsAeZ5kjZVkEKat/3g3WaIO9QtWnGo/EWc0jmW9+rkL6UP
noZEVCrCuybVf8ZMVhHKrWlQO0btIXPFaxGGX2ISh4Ele4Km8Bay342wh59OLp90o8d+e9ynbr0X
HLUW909Ev4JM7BuEgEwLmA5n+2ibTxDS7asw9XcJBgOUyvyDyoWGrQlvP78NOb4Cq3lQt4Od4ypv
Gfz8OwKbr44Mt//ZTEMmO27M56j0OJ3nHVRr1DWm9X+GcWomEGbm52oqqav+Cqn//+s//tf//T8/
x/8d/C6OBZukyP8j76A9RHnb/Ne/nH/9B1Gh+tPdr//6l3QtaZu8M4Rn6ELoQnr8/Of3pygP+J+N
/0RkI45GmCtHJhKvnLTU7EPtdBMfYXLk2Eax/rsGbd02sfj1PFfqumub9qLBQg8mzwwj6FDOcS6p
wgee91K1zt7R7MfzbRnGoneqMcv1bMeWuuMAU3zfGOZ93dBPAKftCoLObDw3FSaKseP/cLOSh5BG
LXOIicTQConIUIkuLC8MsOrPnwOsPsEGhu1J4YE8MNUn/jHAIWV/remMkPK9caOl03OH8ybWqt6F
cVVd+diOZQoh6KnpifftzC748KIrQ/CIWXc3SpHc5z7uZ241YF4/YgwgSl2xxI26fWmmMNtcGOsT
HXWQChIGypNSt6xFR2NXzLUxY5nq6i6V8vu5PUCJWKPsisw4CZbeWvNCJCOpRGWi6BWbbKAT0d8P
t6NbtvRcx5QM+WIY+mj0Ao8hOvjDgyrx1A9hfaEJsdwzTKm0LSkMz/DA0uiLJVzWqD0kll2A5GLJ
pBUHntwMpFzb9PtclhtbPoy8a0A4UYoor4aohY78w6s1TnRQdtwYJUZAKNyIraJud+FD0t7k7td2
3DWEiQCm+eys5P1LedmD8Zx2a7C5K9t89pwYhTgLiTDnQq/kh/XjCMO2XBOxOUeXUv38j3XquDFi
h4GbPpYmxX/kOVeQ8V7yEIWlsZyeeMLsLiwY/USLjiclTk+OCcRqsWD8sHWssg/qQ9cR8Hchwapf
98+kIHm7NkhJy068ugXa6YGrkS6FcX3+Cz6uWAf/bBushSkkAdFirdie1DPXtCj/FgDIA9F+dobp
ez/b1oWxNcwTXf2zJev94BpYoINDCceDFsbjDYjQEUcs6R6N1A9f6wFW/TQX8tqctyk1pccKUOga
J7TpZoiq7O58rz+uXnrtmG9HvmPZ7mL1hmM3Tb1bVodebhMIhbJ7HWN8UwFJXer2qTWF1ohBxONJ
wxaLAU6MpDFQvhwPw4gyjaWBxXsOg+zGKrUNHYYkWa9K75Bilmehv+LAYC6yBxk+WpJXGkyeou4v
HFOn5txDuRE8gOE6zvKT8CCq5hy7iMNM0QwDY46iHrkMj0rM3w+zpyNFzdFv2vrykHA7Z0ziKK8o
7hg3cR7doAaHDmqycWyeo/9GW4ZlSFcalm4s23K0ekL+f2oORlHJpzDAwNWtimkPVDE+6AmMhPPt
GWq9vr9sHMsThsmFxg4mcni/njM7LrXJE80hQf7wWPWivsIhUWwGD05FlVc4RjhxDaFiMrZVhdlw
mRr9BjhWCh19xMDXjDySzm5+df7DTnwX0YVgQzuORBN3cYjpkV+2paKvBeUEpwOs4s7v7eD6fCvu
x947UNwtwzY8NpK1iCqCbDRChD1xG7Ij4muQt6uoQMQO+2Tw1NSO0tQnZ2nLC9N8Yjv92a6tDtQ/
jmhdYiHIw3E6zBbPaf/ngJcW3JIibq4N59ItdyJ2ct61tpjj0ovTYHby6ZA68BNtixKmG91LXwdm
atjFjFtZZHwqq8J+QECgvplM6diroYfH/vfDbRu2aegedFNneWD5KAQbqZ3OB8jr6Raqn/VJtkb+
ANEY1WHkc+/1Sus3rFP7cL7ljzEVSW/XAEZsObrtWub7AQcva7jUrYcDbnqfKREEyAKmvPjSvlZ4
hBrSKmYu59s8cUA5KoIBrmu6JqHj+zY7R3eMLErmA691EmeTu3aD4uCNQBn/viGPTjG0gq2ybAg3
QwG7Z54OOXbGaOROUbGqUE0538qJHSl1rleB+wUBhrW4bRwI6JAs8vEQxCgPTPrXWWg355s4MWLc
3tLjitFVU4tNXxshXsaZ2R3i3gtJY0e2ulebxyKTP8+3dKozeLAaUh17Fsvu/dywtOVodsASRIOl
XqpBiyqwFf56vpUTF7QUHK3sPgJqw1m0kpUo62ih1x36ucyuPOdnakNqGLRKgQTON3WqQ4Ie4QZI
yMcl/b5DtT1JEyg1OAsNvUp07q54kCUXlsCJ4xK6GZkplrQndH3RnzguK00nYXaIkbj3LFdZltQt
JeQC7CymVK2ou2t3zC/EOSf7ZvPU5JFpqZPsfd/aMppbt66aA7iQ/taMkSVtNMxYz4/gqcmyeAWg
nMNtYC8nS4S5owHfHg5o5JH/btFNNdGeuKlrHSk2UCDnmzNODaZ6ULrSNBzLlYvjQcy9tFBNBNDT
mcOvDlOWn009FdcGiQKwF61JGcq3vtsYhazzwgaSm+g2SD/qnNcwDPOvLe4YX+J5BhBszKgjpG4G
2YBHeblqRhslkvMfvBgfNd/CcQl/uC49ltnie7U67SoDN7pnsLVtVv5Mh09iVCIX2YW9aSyeE6ol
x2SZ8fbjNIAv/36+bfAISd23znM9eKsJ4WrQhl1+XQhklzBhwKKjtx6M6PF8/06tMhaZw6lA8oTX
zPtWTY/09jDW3QE28A1y9/Umyqdoc76RUyeczaFDHG1aulhu0zK2QrOogvbQBvVjF7QPjfZkZf3T
v9GKy3SZJCtcLuv3XRGFib5gi+2YqtjwUk3zT0lw4Ww72RPWrrAQTbCtZU/MbgjbLgiag1D70eYp
Ao8QippPffPC5b1Yea6tO5yfOl1B5tvlwH7fHaRvcYKY2P9Na+DaNNjf0iB4aMyCGzVyzfX5wTu1
DhzTsDkKXJJp7uKQ602Tklo+40fvRUgYtLZf/DZ6MAbnmznRKdcwOEahxJi2uzxLi1RvW3b/cNC4
WFepfws2ItBRhfx3rgZa8oAAOJ7OgbNY2L5DWSofRH/I8k/pRMbq31gKb6EVzzDoSs4yX9RF1PzA
DHSHUNSf1UNM6uUn05UXooOTI8bmgUipmzx3F/1gwuqIQlZ7IKXgc+lUyryk+T0XVAoMErp/Pz9/
RoyLZVAFg27XozscWrvwb0OUmjRv1UUtokoIDR/PN2ac6hs9InVrCNJQy8iYMtcIfAAQnxvk6MxL
UBi+1xWPcxsPO8ODlBt6vyuDmjZXob0JARTcJ+Vc/8D9PLrWlKM58uHiKjd4tYRRF385/4Gnvk8K
Qmg8gkBLLTfFiDloD/a/OfSVDdIRhWvqYRuvRrc3jLbn21Lz+P5JSh2Qe5H8IyoctjTfb/c4l77b
NjxXFOpKR8vTD/AXgddJqI1ITX8huvh4kNEc6xe8F/lz++2e/uMtJjJTyyufDF8f9Eh3yqC89XRM
WkIzuBTfLm82TrJ3bZmLk2ycmqa1am3EQDt6NcKiXSW2QCZyPBoY08fo1IEOwAJYGvto0i7cCm+L
aDGwDi99bm9JeOMsc+hTFIwU0LPs0ekRROqH4tlwIpOqvV2jP2TkK1I82aoDLoDyJ5S1uTU20N/3
ZPXuTCc/1OodU5vxA0ChrYabDZKW1a++jQoImdpNENnNyveKfE157CFty+IqRO8cyF4yrLRCPqBl
/bUzRlB+XfaUN/ZW2P1vBDEnrDrcrxlgFJnLT9Hc8ALV1q3075A/Aw0zf3LSjGx79UnXVHIpDNAL
cjYYR4Fv17QvfQVTPS9e5NTquMS1KNCk7a4OCJnsRPsiHG1vweoFCPSqd+3Bh7ifwgtf93JENiy7
14biHuvwV0fHwzd1eCFDwA/95sVh8VkhFbhc37suoGjbSW+JjPAVL4NgnUrqjkH6mOJKSeHlNWx1
KDjN7zYp7yep7Y3R2p/fGh/XqieJHFCtsF2TSHuxfhI79bXWtJWP1IqcOON6MSf+MSwl9LFtCjq6
MJ0Pt0VmoxeEsDxNeHZ5FYXd19nTvrSyLTdtoj/7ZvUpmzTnwm14IkfB9W6ggelwDLrYSLzf9GkL
z8vhqXTP3Xu0DDRT3SEIrwqZPlmoU7KadpWORyKeO9jSz6LdtnoeXPqKj53n+uJtyz9kCuRyf9pd
G+WIVqRgDvrjFLQ3pT+BecZ9NsBywG2voqFfF+g1IHMf/JOUpPk7+8WH6VvW4aNTw02cOzCouYi2
qRP+PD/7HyMT9XWWywojxf0hOZhUgLu44yfkE5ONjLIjtbnn8018POffN6F+/sdhWM5W2DQC743O
PQgbgus3wm17uD3fyqmO2KYuSe2Z1AyWsU8jSNKSUBwP3oQnQoednLg+38LHjULdQ+gUI2xCko9P
iDGscecw+4NFlVDvf6iUyEQh4nwrJ85zDy4jVTLqrpKrQ33GH8PVFyDpBEHR0Ra/FB7DSrdVfABb
A/qxogb5Y2i1qx7K3vl21TZ/f5C/b3YxSwYle7+wWuOIijHoQsKC9j40YzT29DG5n/2+23dlJ77g
uGYehd9fPCScxRONw4EsAPMn3i5qV6gZ/qPj/mx0gwyS8d7MUMudfMFpN7XRNap12nGqlYWA2jIT
ellICGD6uS3SLjgMritujRhUIZHUtPUR4QBUBQ1rN6C+iyZrDfqicZBvWWd9KZ5wU4CM4rbPMtfw
+QBUncBs8rUXDePvDfZ14094xP4Xkbf5jzQGxeLnNLRyQqm9IAQ2I+uedofKCBHKQ5eJwAmxkagl
12qQtOYsp5aJDHv/Q7NKKifWkN5OvGU2ckwoVmWai3BJjrC6OTTGk9l7/cMowurVbufmlu+0HoQm
+83kR4CAury99tuWGMlz+5ve4EhDVskakJrAkQIkcfVyfhkY8sQ0cI27nmVzMAhj+dAbOcqRhm7s
e6/xgnUzGtuyz37Dc1mjkvRk1t6j0YH1HAtzK6LmFeGbX06NMq7t1zd9hDtfg9B35Gqb2HG8tdP3
X2KbX1RpdbfJZH+ry6nGTqTE76dH/LVXaF0UFVdkNe/TUn8orPFJnzLkdsfGW6VW8y0zkR+XPYVj
buRtH85Mtc5we6lSRwoipPvtEkNVYK6w/n2UMKqNMST/5CkFZLOavnn9bFzXiRjRqwFmEhJ5bi2h
xWuz5sYrWxlcVaMOyMcpr3QXcpQD9UvrHwdES8BPCfS3KhRW3aCVgNsMUs3dfT1AVDfs21TiC+Sn
xs6aTKAmngVmFNwjUmjBi+yTX1oKfLC3noQ7307+uPEj+8qW9WsALWLXNj2qu2harOWAmR6feI2o
10OdNN/yqCbnkiYvjd6gCafHs4pAlDJ3jAzg7G2bqNiVuXNw8Xz2TXhX9oT3DV9dm4MCxwMtm5t5
W2vebrTQ9Xe078CLHoc2/ykrnLYq6z7X+u/phI76INx73Z19mJsFZpzuQ5qWR7eSh16bv+hKQGvI
kmfpj8cKlfZxkrCDBTBtHDKi6sWHA2i76VNhz3D38zvdTrcdTQZuAN/KgTamx1d27l47OGD2aE+J
IXq2g+mn59u7OXJ3ljTWgLdeY22GQGB40dYNknnVC5w1i/JGSeO6zriFJHKVoZxdpk4LVx5nFD0G
PuyXd62WfB0kRXAWWLfxYxeYL8keWFXtDBV0Aro3aPgJUsksPQ+Ut1XcYz2zFhFCdec30IlzlLsB
BIBr6aAAlokFlroeBdIb7tGidanSYmx+JwtnPSE212u4u83e10Gkl6KME7uWDK1JfQtsAyXVxdPS
8r0AJmEy3KcdCk5GYGe7qQvyNcIk0D4NRIyMPPd5y6XjfjRr2P1VU1y4ID9GOrx58JlTVxdpgeXJ
EcYJxCVQ9fc1sm2PzVSH96Etok9FW/d3/Vzbd5o7FOhtz/mn84OuLqfF5UWpgpSH5PInobuIYWun
RjQlasd7LkuV8wgR5dhcvKE+PiK5oP6nlWWFTRKTj/jLDfedLB75l8e8a54tH79x4W4db7jwPl7G
Gxb4K53HqifJhJESW0ypjGSFdkEaHBUDNuse4dmY2c35gTvZBmArAhuFC3IXA2fEeon8o9QepEQb
rHbSbw0Snh7MkfPtLIeOvgjKPCwM4GTeh3SOy4kYJT2OGHmGM1Zj5eg26s20mr12uGoE9hiW21YX
tqKx3ItqBNkLPDnUk5/S7/uIwpYGZGYtw6u7CXkQ+ulayPhzVvu/AFkgcGrapfKP81YJFm54uM4l
oksWYjJFGG9KsrrctYO9EQ3nTS0QJ496U+49YVa4J+gP54doGcCqIVJLl5K5sD+Gl4KEi8/l4KDM
Bax1IMRJLuQ8T00CMT5jQnjJ9b6YbKhYMx5bUiroU7sqgQYDoMxX4kIk+aH+r3pCjKwL3eIGxLzm
/bA7XjTqovWDoxQDKRA52vuiRIlyjWzcdamDqM19HwJLZCVPpvbNsgdnZ3uFp9gq/q03i24j3Tx/
PT++J3pvkfR1bUHd7GMuPjNSI9JLtlPpOsfIRf8XfdB1YcGu7ajURuaFM+lUe4YAWwi8j0rM8kya
AsgFWASGx6gKv5Q63qRxi6GxBU38v5Fd57t3YvlYfzS3PJxE6Q01+jrhMY0Qgh7BNaznqDMubSl1
6Px50r5tKR6Mls21b7FY3s9tPWZId7b0Kp7wCVaWXIlRbqMgupEOfCO9KK5qA68WP53uKw3HH98c
vv99TwUFVmlQ/gRosviEeHRnURWR/2DmFoazgvA5uvCY/JA6oJucVtxi9JHNsrxOM1K1jWkH8gEd
SlSKK3fYRBA9HjHjJL4oECTpRDvcx12Pa26avIrJwch2HIer8309sYgg6wKHRdMIYJK96CvSBno7
+472IDq09Uzj1iFPsUpwdXRy7RF1xvZSIHFiHYHdMQwOImpKwN/eT3BFvJjN9WQ8jFm/xqn0zqrR
x/O95Jsuws+2bv1CkulGzvLajvW1Xia72Wjv9M7fzMz9+d6f/BYqQbqnEAg8vN9/i5F0eR/maUjy
xu2UPSFwyFRuzzeiOvR+RQPUNEheclm84YHfNxINQWqR9dbQPrae4yLggWE8apN/4fA90YxJ7sBQ
OGo+11v0JQCmbxeTEx2nxFDC2OG4g25p3fqz4/4+36M35MmiS+BhQC6q1Wt+SDkNXeL7SV7ZD2Mr
cPbKRLPWUChbAUnHWEKDohNlHR7PlYkehp6U3vdeb8Y9IHX4HQ4aBz0IBpg2AupJ5xnfOO9dXlI6
WGFDH0gwc8KvdKPFPAehv7lGZ7NCZV25B5SIIk5gnzww7pQf0q2pJJncJMpuUG8G/a+bxl2X6t6u
wV/oPqpjjUANVz0nktNVEDjzP0mRxus0inBbNEtkqUsvuq77uNqdH6WP0QFVBwpYpIpMHRje8oDG
ayAUVWLPx94PdwNqp8l4ncXPfYUDavJPI42VY35NMvBM9Q+SSZbloTxJQljivo3nL7Au5O9x47nw
WR8WCilYEulse5a8ARDx/Xoc/cQf+qGNj4VXfJVdpfhyobELgBLvR6+v13bgDFe9M8V3hZsYv2c0
ixTJQ8o7LIe666hLrN3s4yXbxJ3514UNsBJAm3nbUFkCuPn+4wY/M3MINCPGGhmtpK2icyTb0m+N
C9Pz8eTzLLABgCQ55CUlxvctYUFkSU/LjIfQB53fpUN+P00dapRKayXCi20ovp0f+Q+njasD8yWz
BiBfJxRb9C3TuA6qakB3oRQIIeX+cD2OxYWqnPol77amaoRajyQVrlAai27FsojiQS8hPwch/tTI
eTr3Hjy0Jiq/zfoWbZy/j/Fpkg1KTElqlDFdLKhZRoaFJnV0jEBGruwJ7zjAWCjeXHqwfJgy4AEI
HpI9AjQijGVs0NZZmgfQW48+phml5m5QzTzGOKCELQ4mCHReCDSX702LnQI+iSMVCC1wS7WT/kgY
4jRMrY/s9bHsrVcEcRKUrNxQe8gRMmYvx6G8cDl+XCEcF5AFTZtUvro03jdY86QVXWDHxzZNtU1T
Vuj3Fn5x4aY42QrYYwfMCFHWsmyB6ysOlFoaH5XAhYbuAdL6aXx1frEvX8ycK2A5/qcR9RF/jF1r
wulDbMg/1iSVXZQZsGwlGMYk8dKr42RLCuXHNJlSX6JuW6eY9Dwp7GOmay+2dl+m8qW191Z5IWb7
uLOoXpD/56EnucyXYSGkIhhiUkzHCkXCOfOfi76Dt1M8Gmgjtp7LcIbPg99dCPNPzRaYP0rYkKCB
ny42dEtiPI4Rwz8WKB3X4WeZ/W24y0z92cBiprouwtBCo4EgRXHWdaA8499RX6gCfty7tMJ1A6AQ
LD5WKO/XQ24UqJqD3D6a5nRdJukGzASCZcpk4rruLmQdTi0JivHEJzpPCF6J7xtrMf/zbTnOZPVT
rLMyRYKFT5iuI+xlzq/zU9OD9afLI0yH2bBcfR3YP/TCaUpZ0LV+9yOchkslm4/nkEENHkQRyTeU
3Jdphn6ye7y+SY5C07uxanE9B902AQkcIhk6YzJTXIoRTvXKBcyqWAocQ0uglG9mmYmM/Xh0RfUP
Tgjoa+B3sCHvZu67JEVWyjLbh3gIsvWA/glS42hn93qq3yBnifd6Gbn7OUzmC9HBciAYAhAWtsMd
SgGBRft+XmdbDhhtm9WhdId0PZvVEx+5B8cM/Rued6Dkcy5iLJdj8daogJgEFolq73IDOo4WMT1Q
KSZoJGJEv6Ur8AU/v4xO9kxh31it7PMlL1HPERlKNYG/oo6jdYOD2ljnuzFyPGSdyqdkVErNYvrb
opw6pUnVAFAjZgCFu7i6Q2vsRVNH07HLjG+6hw6wLTaGRYIoC2cK9QG4BCPwGyjJ8Y+/67FqmjYB
RZnk0ICTvZ/LTLOGiaiMJaaje98m/XVt+VfE50ddTy1sVeLXKcx/n29U/dL30RGN2uAzyZ5TsF8+
d7F5SHMcQSegK8PnMIzvOwpu+OHql/g3H6qsb937oyU14X/cf87s1nGKZcnRdmeIzmgtP45+VdyA
hFDqNaa+pSYI/ZtKToe0F6YF/vbf6CsbmMSrAwV1CRdven3Kh3KajiNsZ7zf7ydngvTUlBfyisul
S08JggiUyNlQPVymkT1ZQaMLkdmKqYxTU7FfS4RLZt3/OjWutZohUwVGNl4IlU7MpMGdrw4EIkLe
7+/HF8cgY7A0fT5GtTndgcOuHqmKhLdTKy8BWE5c/OwS9RxgvXofCJeTq/dG75fT0ZtGhzyyPHa2
9Szs6KeFQ5btFo+aEz+GfXN1fgKXB8/bwP7Rrrrl/lhCtR4CXa67/0fZmTXHqXTb9hcRQd+8FlRf
6nu9EJZs0UOSJO2vP4N978O35S/scyJ2hLZtSVVQkKxca8455tulHn7KjvyT9WL982v8lyclIyTX
dKg61+r922kksqNvdK3CwC28ZauTExS5i+lHmkFolgDJt/vz633/2Gi1eKzdWGRpr+kUuv8+JiED
ZoJUG8SQbgboiP8LMdD307a+BAMA2tzIbpErfyuYdHJSzGRJs4dcldPekqoH38m08s8H8v2q/y4m
+HYgWVcvWWnG45XRze+Vyi92RoBbawERIYntV5dCPs5K//+4hfz+qt8egIWfO1Pj+sOVGJHfz+aj
M+t/u7PW3/Gfa+Q/r7F6B8EaM1L5/kxoyB/wlK+NVxqGjLInfAA9k0ZfR/euK73+S/X5/eZaX42B
IsYql3uMntK/LwhPG8h66NPh/6vDCFd31MYiIlRujHEztH+53v/L9YeeOKCKQCi2iov//XJCAIMy
yIm91VuAOuM8GTsR62pHb3s5/vkK+S/X4boPZyOHM4NgoG8v1TpiKW1ih664df2HnGSjQ1fkf1N+
f7+BOX/rbthm3aVSo3749wE1pmY0iTIGsujJC5MpWb9tnVQ/S4N8lwAb3a8/H9VvDzbmLqwV/zjc
XQrf75aK2pAlOSaVezXg9h8SMjNgboe5AGluNl4QBVP7WM/xsBlMBH+Z1U5/2Un8dl752FizdMym
dG1RSv37iPspzzMWXfMKUxpro1YnO1Fq+edfjtPk1/zrNlhfZvXf4U9j2/VdJpUFzQxXLHOuBg3e
ZJUkX+Oi9oODmacxdqMJecM1Juh21XgsArjOSiOSToyEfP75nfx2vLR12cnQKueIecx+W6IB+jT9
hFP7hojk5yFTd9I3/9IRCH6bRzB15q5AlEMshmPb3y9WqWYUIOg0r43YeChBHWQ5vRymESPRm+O8
xWNzHZgQGnXi7BzEgpqNXy+PX7O+O2P3uZELanaz7neza9wY/QBLGoWZ/2WRGSYM84fsVuKHMC9N
3WU0PlP0AghWFVVYEaVOse8a721BsDTl8squAmK4hutsie/n+bkj/6xs5htz7J/SVH7adHLdgQ/F
b3ZjYe40vNq9Je5np3qoCSHs9HhrCeegx5fOHekQZTUUlWUN4nWSJ9m0G7c17pDi7vKkuCMF6jzE
HyrO4YCrg4FCM+PYCxdECHFdbuHc5aYTVRPvx5jCQfsZTNmejF3y18DQVmAFIXF/Ekgd2SLZOso6
eH4V5alKQxX0qEp0QByQ44jO4ofd5Y7IudBT6VHGdlSBkPB7GITdszlm1GnGhWLnBa/tK0F7q6CB
NrCB18K5G6A6xJl2wBIBdfigSXl2NGe7ENXrzJ+YEKrt6qCKCXZw3TTM+jdPdtsu7cJxfqZaAuEK
MLQdKlroxBz6yd7N5h0ndTMJF0080CdidQhR/EXO3X2wqBO7gt3QZNvcdg6tRv7e/OIs7bMguzAm
5jZNYHhwyvRBO6wmfsMWW7kEcJTbiAyJ0bIOypj2s7cQejswE86NF6V+gSw9IuTYq7LeoUEUA2AD
DkKbUDfL+aWO38e2KzZzpW3qtHuUXnteXDoT+UhjvCPBXmwATIaaUWyTjnCLUkZBAKQpiN1zZlfH
JF28kN/Spy7MHJjGq9k/JuY1ttKDLmui7U3jnt7fXdWLU1LFV0kJd5mMv7q64cSHPXhKs3kPWm+3
KP3JbEoivBrvq5gXCF/1Wyu63dI6G1sghqfRez111a2xoKBKXPtnOrk7nZQzv59A3kOTnxvjZFse
qV4QqPwhdDu5x/JGRvF0o/zhcSGxy5rG4xg7AN6dp7R0r2nh3wb+cq8p3OsDiVveHBVF/+RI+2Zs
41cAuq+2XUc6EZopcsXC9cgXRrtH0nwHvsvRiEIP1MnP2gcj9sLJTLdrGsn6sqOMBkdc6+j/cmUC
0hbnBvmgJutrzNxftvjnJ3K/2yW5CZ+g2Tklmo2CHC6fM6FPBNVJ03vvZUKacE1UvGJm6cUwhzRr
wxQPXz4JKGlZR95SvLmGE7KbOxBCvgC/LAm5sufJ2XgtUZam/tM24htp2jfezBPE0S/uhIS/jG2N
aDTQRSLbVMuCsOhm8pPDYLU3sA8fY8O75Fp6LQxyzQmM83QEGCZIDy0xQtn54WqumUt+B8SusXPv
irHaWnb3KPyFqXK67bL8puEHfcOEPGgde5mFislMjzzPJQWQgQPxwMl6UiOill3NO/rCu/RFQk4q
ug0uq6IduAnTU+Z127Z0D7VdPmepfkde77UJgC20UvN1vet1TMceCQRJb2zm/t0x8Z65V2Oe7Z3G
cvc2ysNQdRAV4vxQa+6u8t1nNQzXVts+9azcTMYq8Gn+EpZS6JEuzTeX9PZczNsmjUOROWjq1rWN
lnjfO+lmakVzDEQHvtPJmZMVvYoS1wWZis8WH8sHycg78gUBkVunniS0iezLykSgTQbGQs/B1LxL
Ukpv45ZWHE1Tfu3ChF+XP1cxoC5K3d8qts1oXozbGLiqUy+E7JhANInT1UsfpZxC92d3FAJ2IH66
QddGDCjFSZ/b19TTl3/WKQIoDyt1sSTXi+fxRivljriSIw90xDCE0Cghjx2xZlvUMZSGxCZVkAZQ
cBRoCsnBVUH7o6wBF8SF9ispoK3I9rWbmo9saW5lrz/he7pR5nzA44H4xgEcn2vAAZLRVvTyl/kx
IbJ6Mzgzxixl6NE8OsU50BfSQnAtnCZvHJdNV1fNeXAcd2+KlDtucqtuk83QyhTJNUfl2NajnltO
pDd1zmrJpc+io8Su9cjD1nAIdLb/gOpniVLNX15zQxKxQoQFbmS/W3SUe1CxvhqgRCtbIHuENNjt
erQ2G70TSTiWnlh49jrMWLkwiLsIhvyJ51q/VSNM+byJ/XOBjpOYcGhXJGDJiyOBGpDsHUs0tvqU
7A2lt8922eZXHukRTNPJ6iOxWT25RTf+bFphG6RJFMWJKjXe+CZb9nip9SgZjHmTzs2aJ+ss/Q9i
EqaDZlvTzhr6+ZzGqt8bzkhG7oRNxlUp6diDqQBIJBM89rl5IqqTpbuzEaBm2pc+eSYKPkMjHTfR
0bcLUGX3YMb985xZAeGzugfaL5m3y+DYyybrW3FOJxZNIntBCeamuG+Ie431fT5AHfHlUn2y18y2
k2fsV9LvmDk7EknOuWET91SB7W3nB6o8pvtNRoZCMAIEF9eTGdyOdR5yi51Ea57Z5ecbumTRbGKf
cYgXCbpfmgc+19dngrUN80v4/TPNOW9TmwTX6kZ6kq79seD13pA184L37qsmL3F95hZ1vtfz8uga
mGYnpKMlYWZt64aM0Va00w+ElvsMM4SWJLspzkllNc2Ji36wNivHAVHB0ZRqm6ryvhSNv9W87AOz
eolmrH+zJwIxssolBm9cbvp+AKLTB/dZltabpZDvWMe2ut7cNJ4BgYag7ojOI9mwa4um6X0QkNl+
WRZto/f5cxG4p5Jn5QyScZJAJlLdOJIXdB4h9kpTD700TW7rQdxytIcRs6RmdrfJEj8Z3gJmUwus
yFqyg5E0RNRl8aPs/f6YMcTaGgxlIkP41GmrVLfezrXYaT26+LHTtUugiVBNxqXNzLt0BovA4sIz
YTsBa4VuiqWLFX2q7LBec/1bCUaNsNoVKt423t6obHBT5NuIdlvO2r4bm91izWUkEkjM8whEmWMp
6ts6tjaqafd53zxZC1GUPOuThNt17mHXBy9BQm4Z/fQMEa/ReVsEG3xe/Malkq9Sdy/FEO9129w2
c0Wl4+y9IN6tf88Gcy1dqnk4DokKcakK4ohlYZMIHvywCY8ubPKZY8KCGySWHTDpBiliPLyDoNyt
H29D/EXSgs30G+I7fyWmfp6d7IguYS3GOp5GWl/vOzXt4daGmkquyHMkdCUDuwBQzx7Bv+vwenNQ
Fhqhrw21zujLl8VzSOX9VYn00FX9iUimeSORkJa9/IpHsD1l/surjafKGm55f2tdP5pa5Ahvk6gX
je+oAigoCfnAPOYgSCKeG6PAuhvQdq/VSN3/0pHdF0FN5qARBoJnahp0G4Odu663mBOASnnB3TDE
O0t7piSISObZMvp8NokVUUbzZTfrSCO5XYuiTFvOhKZZvjqa43tvk6A+6aCD8Rk7rI+I1NHTeTuL
Hy0nkIJITqzKUJFnZGCIinbjV/G5tTGwJO5XXTtbb4Exzm8Q2MlBVpNw3T3nk71bTYu9SxpoE1yt
H0LRqUdZjnjluo92lm9dUh+62oRD/lgqKNJ1FxDyOJxLeGkB3lGfLHzKfKHlH4WOcN1CsLGBYLfa
vEyHJ7S9b3koM6rZLF2/7TxrG4zOYRL9gzM4kAgvcVAdHWPcT87yYDryRgvqk2U1x/WkT/jGLAi8
EN22XXcnUkoLUlHW0tHRGwYwMqpWg+EAgW7SuvMy8wTrk1+AYucwX0wL44q3Q6Bz4zI8Nlm+M88O
pzGlmCCeWIFg7QlBdgTkmkKY29En9XZcokxzCAp2r5NFhd1ohE6shWtJRKzNfi5+GLG79zQuzfzK
F3GU+tZOi717XbYHTYOAyOyrcYcve1h2jRZvtX8UlhN1n6rvyuTNb/K9xjVDb/CsY6Fat34JVRRG
RkgNODVyriLXMkHUvA/LeN3wKFp3mYqwAX2WJ8KrdmtMV9mq07oLzbRhP7VtHCXTTdAUIM6aUHBL
2KzDDZuPmljkJM6uVV0eoHyCBJ/u0l50gHGnm9nVfv55h25+a8IEdAnoX1HIBrRgnN/mUp7mmO4i
authVkKnHG6yj8DoqFFiU2v1DR8oocM6VWbSwgmf2/G2WJzqEDv2dKMJC9xQYKKPoqrpLtIZi321
xFXKJ51gCW2t7EIwZnE1uJm8yZMWn0OmUrJCPZNdX5+B9rYb466oYHb++cB+Py4i2ox1RkNvzvyt
yZ7aduVUidAfvW5sj7Oh/fAdtok0jYc0xD3RdH/pdfzWDWTiY66yAWL56Gd9b0OM2WhaXW0B9vNq
nvy++nCtNr9X00ItmjaSfAu9LHfEoXZR75l69Ofj/a31uTY80bLQitSZdH3vhpttNpHorQ1QzNMf
HiTWRFe/FDFwG9zsJLnM3V+mGN+Ol3vR8gPiB8gnoZFHbfHvXhaDGyto2rF4zOZmX7AyDWq+HfRT
3/V3tj7tK/Nr8F//fJC/v6ZtGjz/1//QtnzvJ2kJNmmtVP6D7sWhLj/9pmAPyFbVgW087URLN2XU
/jIk+ke68h/tNI7036+6ttv+Y5hRCLfWFVXuQ4uBSqH+68VN1RxE/bzCBr34umWTm34NNuGzhEk7
3b2RmY/tOP3lI/7ev/ztjXwbD4DYG9MihqNXjHSUEsqZkyXh+9j3ztCdVH3SgjzCQfznk/6t77yu
EHTXsEHT4SYi73tTfQG/nhOlO7PgT2zoKgjop8Evkl+FbYyPf36t3+9aE3mxibuOJRMZxHoB/Mep
tk02oXoX6A9mYukHki9hzkJE3tUuTANf4G778+tZzj83xr8+XZ8rmSYl+TCGjhriWxcfkIWyR6aD
D1K2x8UzrgM1nYuS6DIWwUqTRdRSUCPpFC9uX75YOtC0oj0FHYoqzcnJc0bRzV+ImHeYMFQp+tPY
oLKq459Os0IpAuKNk72esEUXy3jUhLdXhnHRhHsOquZkTCSXN86GIP4TTGfiQ10yuaf0LbGCm/Uf
8LWH3IEAXZxtTAome6TrwMm+aG7+s89P3XQnOgMLvVa/zn52QYp4xGOwTZY1dW3tDeZhzUO21j7c
XjxmU5YDNZ22I8ziHWGrV7aAedBYjxVmsY2a8zurEFFlvOnV51zwdB2Hi56LY5bpMMgcL0q9n3Qw
QKmIS6NZu4yz5bkt7GBSgSc4kFNw7/bunkz8QyyyXQx9u/VXeqQVdR5obOu9K5er1FLbfNFPZfUj
oV0RW8RPT28GDgy3oBBrS0L1h1NGTDddhaNufDmg5mf4foZajqCGT6NuPzQsAaTNAbaRz2YFREH8
qDCsIpE8qGEOZ99DstM9Euh9VoVREkNd3WAW3ireh7c8JYX2ZPrJlSFAi5XVrkuhEiXPC+a0mrBe
jC+njDj5SPUDfUj9WqiHpehCes6RSkCsa9TA3HgylVfSbKKlM9uLXvN58e6NnoaWJNGbgoV3H5D0
vgvIjDs78mQtGrscN5029A5C1T8mhPk7Bqnr9Cz9YFmIx7WDcD3ZqIyGgFoymNm8rX9Rz/YZrsaW
lafzxI6oCFq2gRaalBZxNtzk2QB/SpJkaYc8EhQAjuBEmjOze3mFzeUcsD/qVlj85L6jsD9ZxidO
/BAuBZQqb4s0Z4cIeqc37FVIg7fNbju22rWYwWyrXMdHjEu1ME9up57UJKGTTCBuKpo8ee221PCm
pLMX71tuidHRozoIwrjp9zTEdooCB/jRwIeL59+c79ez5FVJ2NfBy9THVByfZTPsagALdlbOm6Ib
XpUhtrVv71DWmoSmk/LLhlDo2ZdGwyIiOTE7zK3wbpEEd3dVYvc0wzxfXnmV9TIuHZak9dTSFtyO
RXCAbXAyAdn71mjfDqVsL10eBBgDG8HbbT+UU5vHCWHeqe/JonE6Z3hJlT1dZGYRpT7G+vOQBFUM
EU2fiwdLR3HWLH58r2m2H43kZbzYg8DKmvf5XnWzte3dWO76gBgP9H60ljJdey3KLIY9QUpwk1nW
Nh3ljAxQpgJXu6bfl1M/RSj8m73mImqmTFfelT6jIdwzRa0hAHDxpJEzecOj20GVBjXGq9vQD1/r
waO5LOsJH5NdV08uHIONynTOgbCW4Kg7cH8z1FgXQuv50Jsy1vENIwl5iOFDP0nXpImdia44zwUZ
zK6wDy179M0wxw9WgrdFDNtunS1JHb5gJRklQD6moW6rsO0NeZJB/mAGySlJk+u2bcut8PJPzxTN
IXf1n7hxX2yt2teiOJli2bZAm7SebX1iKlrdjt3808ecpHffG8VbEwTXi1U5YabMF39y6ws3PReg
DvscY0XkNSbcKww28aWYBkLLoHDH13Vi0RMGgYncqusfXQo+CZDFqej1Omg71hu0pDqC/je5PzwD
bFl8QXkc8aUktHNDQaGrLsQzSUJFWJIU3w4dlo9TMt7X0Lv7bHgVS35D35u2+6+it/b8o27XN6pQ
9B5UVCdEFHDSibqs6SC1GNvt5FkOzkYLxog+eeRkkGWnN0ueDM270XK5XS2awj7pkxHxv+ncf/bN
9MuEJhC5McjF1tVu25LQzhSPO7ONlD1NkpjhDOc29Z/I2myc6efAaXNcxdX9WJYtNwfCcHnb19Pn
kAuTkt2jF25EStysh8jIcs9BVRobOE98IuUNKeSaSd1q7WfRerccF2ej108juMnaBTh2H1T1fn3t
xZB7M5mCSLoA+jjSWK6G5g7B7BVJHveyzk7OiKUtdaoitOcUdGfVsj+qT7wrKphsFk+J3x08xkR1
Z+a7zk58tA+nSpjDSSQey/zJMD7J8umiWrWRv+jUWR6woDIyLGBB5XJwuOb4Ed/Khw3f7hSMbPi6
dsHX30SlJk9LVSf4nN+8qjzyRwAg2T3fE3t6ESbVvGvoRbhDwHbcoRlZevxljy2bfZlk+Sy9Az9U
F+Wltly81GrPrzJt+cDOv9BgHHB2Buns+WKqcTeS+GPM9+v3llwFvI5biWf+MWnFkT8BkX83LbaD
CkTidOYE93X6mPtptL4yQ8Wwzt+bljxgvpmYkPWdppl+w5dkTKA2c6VN+VsLq57ymy9WF5M7R6dp
puTvdbEmBa/9qWctd7Z+k2y1Tp60xAddHmykIF+LjXBrQXF32vU1gCtd+KIN8oNsgKO95PqtICG0
3RiZiG8HKX0GJfXRAUBTqQzwyELmwGSeRTw8J5Xxw+ltf2M61aVvmrcuo30VF8OjQRFl9B34bfxw
qNWWsB+THyUJGpFWL1Zk9sgmsEmA5iJFO5/WzIEFDV8Wq08aQ8A1dQw6mR66xfI28CQGesAKajj0
VfzlgV1tfOW2zrz2GZZuP1XtTZsl7FuHrg/bVeCwmfKy4m4mgHS7sPHatDzHQy9JT71dmAQlzJyH
1qFg08piP5jSBf+oCu3M1KE+2do8APsjp6YNS9+eMAlMCvoafqUs8mMmA9lsI9/EOBuSEnKdB7q8
nzLNfnQXZAUBQpVNxt+Fed/dZXh9NrldXttO91Fl2Y+aAVZokrAZTqr4AZPjDY2Ht0H6xrpVxfom
T8ynstb7aJzGGwb99XsWFC/+rE0IVZkKNJPfUq+MQFILs9mnNRJ1d9BFSFhsEfaa2x9nPA77OrBo
8w6s6oZTx7sim/GAVxByecI68RbH1YOROg6cV1nkYVKMy2Mrpzc/sx8JVsxpZBsIZ6mZkodiYpG3
0/adYfxPza4/RiMDDgknyw+E8nEcWtW8NRbfT0KS+816g1RXMMFz6sgywXkNpfYCwcqPaneB64Nb
mDHZIF+bLnjrutJ/7eMYrLGeUFG6zMD286yufOL7dbqGx8ZhJBKWS2fdxpOpzhhX85Mt02dm/XRm
NPFUZRXASZ4pl7ELAiZxa1dbp3lh54v3JsfEOw9APLS9KFLrJvfFeGZHX5Lar5NokejWcba0/tnQ
xYXW9vhKbEXwo3V62I5u7rhHn0b8AcErzEXTJAeGHnBnxiwTltMvMHR8vnFwcjbcOXmNZJnoRRMC
LfFe7R5faJBKYg5tjzbBxgbrlNCiZ3MzeQ5tuMSgRUB8IDEMChZaPYAx2mi9gd5MJVnQA2700ltW
ZvCcjRlP7yWp4PKY8JTe13pCHlY3TVdJUrqkaZiGvOSL9ugRAc2YrRjS5yDPXaZIYLcyFHnPiSfF
i/DlcDW0ixPJVm9/9RVx3NuqtMqYUquvCx6mGpyXtKTiK/wyq68yK+9fmiYmfMMMZPYJabs8aEOb
n9Ml/TGO6ZfR+j8bk4Efff72JV4qX22yjisACWnzMys7CkbLbUFtu6RQk72GwyxdxDs2umlfVp33
wfuptvVAFLhZrIEwZgm+bLJ4oFYKUUJd6EQ+LR595SoFbO0p/S5LO8DySa5Ai3detYlTj+dQ7oSL
kfFsIjPxc0gy5iXsLG2TERvsIydOmCa0nmLGEcybYGCVigNlbWLV3nvM6c7+2uc35p0PSiEyW3tN
TyN0IPCljhdOI/FD7ioTFQSDE8ba+0aHgtToOAh1jWgYO0TysR9VQyAOxZFZbWZnphwwae/LdGuB
X0aDFWK43sVTfw3+4izS/Dw0MqzkskuLlvodzNlQkfeorPRX0NLB7ReeAPa+9wue+tpd6gxUFy5o
stJhQGimG72qe+LiEvDndXUeLXlXxkbANxnvbpN/xBYT/94dIzGzJ0xG5BLD9dgGB9WUp9xp9pjM
gbv0dHG8azOzmWprsPG05nrx0492oiGr2vxhCgi3kSr46HQX3FP13pN8w+8nR9C1l9BuB8FiowkT
0rZlX1LfeMVgxmiPwpVJHEPVbe4YR21ZHkXjvORBfEz4M+YmzIOCNt3yXHvlFtrBmTiXCGfR3ThC
CS39Y80QyR/yXdI6T0XPpFA2Qgdb4tkRSGmmXHIIzXKkuerR2B26DyEtf2Mo/C7t/JbbTCLW46Sa
32dd8ZkN/aUXybEHnYRSfs72ntUNFz4OJjuOP4ZqDK5dK4032qTAyYkwSJsfoDdshgwNeGKvF/Nr
4w9fGOWYMRZ286PimbnxpD6fXWHthE+iD3FIkoqUiwDjsLlITMIikh6FTdKQEESkTkfPv9DLmyop
TrMLPdisBgYAmHdgbKeMsWook9aIilebsxfHHe4XZuebxFLNcCcZV35w0OO2iv19s1SPg2GQVDxd
fOlvg7w6VuBvU7xVod5pT0nFbnFoByCJ8YCOBNX5AvbRCYf816yCFwxWHXFeSgzOVhuqeaPgezJq
RieKh4KRNu1yOVy3I7dP3opd6U/GZw5hcRP0RaiK7uc60rR4+nnFfIChE5HFeIrL5Frrh71bpyFU
lSd9GfcNyg0oOHdYPx+zgLF02j4OXbdNY561nfcVD+LKQXhhx/NWBCBZF/mPiubGQnRvOy0FXXIo
8uSGqfWlSBsKxR43FeMRIa5rvXrKLPlzcaB4lmJBDzVfsPgd06U62o13kg3KiLRnU64zs2ICsG0V
bM94OHRDcFN4TRSn/i42s3ckgVM0c6thGjb0kEawudNbFrdpFnvhWz8sAgCirFn0mwWf1a5sZXo0
c2AH9cJ4pM3bXbEkJvrQqYwSHW1EXIs0XEZm+IbKXvqk+urVOO7jhSCh2azBFfZJsQtawSpUJ3Da
U1875lWxK/Ji1c2MUMWnG7uy56suDnKWBn1ntU4clSOUPtdk755Kd1vxjopVxuZkhAfNhb3rZP/K
UOmxrnwCrxVst0RgRxY1ORTSjDp/vI8rn5SqUZWnUesiexIvGQyu+6zpzae0Tb1NvsTGdsTbbpoQ
KAs1yAu6O7oOshYHVy/FzspYHf2Vbkqxa5dQfLgKQACR0gYKjV2xN/qPyuSxs6DRqnKgojyKe8nE
vm/ZhLWqZeBbXI8VWobc0pi3CGh7IlldJsYhdc07mr8JCdzFJVknyInRHnWoQigTz7nHEK3t88gN
qmsLEh5PL9KnWuDCQ+01O6wxc+jqoM+mRbVb6Qy3nTGc8nrdLjPfX2cuhDQU0TC3n5nU3wKvuUvV
+vT07UvmTQ+YMo4yizs8J93FqzLQpwDh/ZRk2K7el5l7soV7naXzT7JGXz0N/Yk1npdCXBO78tpI
MK/KHHftes+M0kLB0jsPtnJ2U1c+a7E4+8okYaD3P00Jb9zOOHskeF4Hg7UdVHzT1NWLypOnMRVf
fV7FT3HdgkIdWQDnnkWaVdDYtK22LbgHhM+cxmW4Z7j61lPTbhQ8kaz4YHnF+8w0rzDsbb3yU2M1
ntpCUqzk1j4AEwCVxL+yXedE0XkJ3KwNG+2uGglNGqgri4IhbH+dyfhDdukFzfTrLJl5TSWjlsTZ
B7x/z0vOAc2kXiWbBp8eJcBVm679847MbCOmssnutKXZZZZ4XM+5j48+99xdjETJ8Wi3D85zMwSo
DTWkO/WRiPJtxc08pxpPT0QaWf6wVO2eYdXHUoM2pisIW6rilyzRqM+b2HZ+gXndrD+QkP+FHuih
zaznxY0PizfQncTj3pthP0vA5gBHeeemg1RzJb1Typ3ZLU/J+G6OE7tXdSn058l1gbG8FMJgaE06
GJt83Sq2I9NHpKLIm9Ls0jZXCcrmKaGlCPqFEDPzyhjUOTVEv7FTxDKz5Z36wH7srfp+mrUjbepr
XOOHzNM3vi3P2CsfMygeIF+pULgE27UC4vmKqvJ6AiCqWc5xTZo24z5US7dbP1sY5QefVcufGe86
S44+r6pfDNlvTdbQGM1dVS77LG1uksa6bfXh0MOwbQjNMEr9DsLhdrZo962fxPqp8P4Oweyf8yT7
6LPpoSZydmaKtx+43mORvk72B8xw7solb7bjQrrtPGYHd0Z0sebY9NppaSRMUY2xqdmGc2LcLdpI
9Bf447HlPq9CRWPEwCXae8S7Fj9wyzFlZe9SL5TV06KHTAK8rZYimerbcien4jbjM+tr8yE320/b
sVdstPyhS6pLQyu2bi2urUSUYT/5t6hOkHk1V23y/66tuambjW+MWw1LdCzibewtR6Q9cIa68dGp
UasEiTwk4OAGm1qvKXLG1IT+7/3KyiOjYVNqzOV2GXuUUUXU08NsKPcRkTCPIkxthrY+8D29efIG
46rP9DuNWF72BrGPKECcJZiNTNUa+Vj+xg/u5IQiPZjmvevkF1WNB3MotrMqdl1Rb/NcDyneH0kL
2uUxM+nC/+iN6iDGAFpiwrUEDlaQ1jTF7HDjsLLqKDXAIXNbAY7dt2Zx13BNGAHN6OlLJcicg3a/
SJN2nPFpaQOaCaN25QYp3x1GimeVxLvYb/cuq/aISFzz7EvMufL8kjUFEFfHyzituU20+UkZzrWz
GG+S8VinNecZnEO2vpdFZ8ZLQKdFEzD2pzeh3TlcnhnkxdBXXhoySxj77FxWPEGHLIEU28jqWKC+
j+isQo//H87OYzdyZEvDTxQATdBt0zvZlK0NUSq16H3QPv187LtppRoSega4iy7UVCTJMCf+8xu9
E0vHFs26NqDQwuV8ZYa+wH+ZlizBWlariUkU6eKujNJlojxgKL/hOWztwSt5oN4tHyQTPyN+teF4
7EFaZnqBn1vXPiTlasixNASoNJxtWfe7mvo5I4tgMXb2SuCyKSf/wxLmsrLHVa9+VXN97bsQe+x1
nPE5ovqaG9liNLITUejHyHUPKU79eqoOrchu9NQ7hd2wBTJ7izwdPJ2bZar9TmjELDQhThOGtk0a
bazKXZaswL6MOEPktmmZSw4NnMGx1dIBZ97YyXvoQTjWiJyUUXKw8MyEs5LkTIwyBPVOV0OW7xOI
qzMMZVTOaxbPdwkrfZvCdmdb3S6oMwoQQXRAdjMB15EEXlCz0FxK/hJBd/bb5Bf2Iuzzxd6P2F4C
d5+lycH0WmL0+qOvs2qscSDIF8pFMQQbX7Li5l8cy2xlkRQsI4tczfRIX3IjameVQd/JzfbahXWn
uKfbMNNqKE+9Fe4AkJZN7geL0AWQ8KLe3TgSO0NnKIkyHsiX17qcAjOmOsa0bB0Z3rzj7kxFIUQw
AUD/tq9bY+6zDASwW/SLtCed84ZcYZpeNDhaeF+NZm1Afp7miYgxHTuPT6Osv0r8eF/2/lVbZ2s9
jj5gPj2k2BC3g1y1IOsLTF/wM7Dvraraera+Kcpql2nZqQy6TdSE0LWdhUz0bUvspy5xaU+dQ2yy
HTeZeRUl9JqmcWZMTuckfypox4QKMFKD26dZ5ZOk6ILKIiC4ZocCpm1XZfcBWd1DaL2WPpSrpMrW
XRpRb9hwD+n6NslVUZOSHUvxbtrxyu2MndubV+Z0NzbqHCf2wVPeBgbGR5tMLxah3GzfBix+bZOr
6UiReRqACeZplifid9Hrf+YHiSwJPaP/k1GGTU19MjidtfA5cgeayuwDDq26uNkPcb4bRHXgjrOK
9fKO2gPsg7jGsAImiIlvB6ndZQIiUZLAxmmh0nSv5FtuOSOLxYzYh2xmViU2U6eeYLVD8UYmELB9
22XxS294l1WCvL7OP8p6+KgrcCHx6kR0+tPKvB66chPaHsdscIvQZQmTbxOaHDRB8oDZUoGWoblx
G3EeemJpjWqHmhS+jxPM5lD9Wtrq18ApPSodLYPGpsm9868OPq2DABt5NldaJ+0XLr9l6M1HvQOm
qua2v6+Oiq1q3kN8urpt2YPQCQx+CFhEOAA3CZ/WzMuemhIhvUBd4fd8QF7eua3iXUZbq2+qAqS6
B2iNbunJziGu8skXNUeycWgtxUqzHnoOVV2L/tSuHi8wNO15hf7zpNEWnKMm2Wn0v3lHdece1Hx5
UXG+nHd7ovN+B7W+76dqwpMVMEnJZNcBIKySuDhXgRlRCurPHiuY0yOniVaByFVkbrfloUgDKPmT
9qRsucQb5S7oEqBSN0uXXlsvsFs4ZqO8q4pZPMHNBkdTedLC5K7xnfW8T827qdOHYKyJe5eHnOdS
xbdlGiaLoR7q5WD6KDqmMF4XcZGQXZ8GN35GJ81o5H7ocnOR1sDTogPejfnCVgpn3Yla7ppKiQ0v
nuJGprTHux57XI87fmGrQ+aUj6FWRMtxrigSqiQDByH8071oFamqWllN8zLvekEIzbfpgnXXUQaX
ocWthvlCnhLgIHpxAYZBqYEQIfPhUsNPBj62FLWh7Y7bICdhXrY8p3DagtopPTl1cswIyum97jX2
m2BdF2g02srczdQQIt62oSiPmQz/sroogxVMjLxRp1RwaCw5qn41OQESHfZFjcFeP5qDuS8ijnur
NO+EUzxqytPWxBbtw9y/EcFAL8uIjo7NJqmTC95yxyxcl/8p+8kgtPpQWf1q6Clx0pk/5nG9Jy61
zI/dELogSmbN0Q0dQAiRrlSWv/YeAERZ3XkZlPseh5qF5vY21Xe6jrzpntxu2l7ZR1ZY54REZ67N
tAGT5k9k0InlCr+XYXIDM/wqLAXbPck32IOJwL8Gij3aPZwGORHVWnGtnNAjmFlxOx8IeZn1a73K
eemGnDLuTJnePoxlUD1UjgnFFErpWB4Mjpwmsw72SKugT1eekHujG54HdHybiIoPplUfolGxG/9B
FvmrSeIqZ3O/rHSqTGjvFAPp5F2JWMvpLPYDXyh68OrBQjET3fpFtcd24ZDkLaSdMd0SD7+VnRFe
hwkWwnhNDyzFWLp4OXX3BvnX+IRtAegQVtCezeUrgSFrGCa7mCu1MmbXRDi+8Jz9I+qTq85o/yRa
uEZv8KLH2QtkvCu/BJqDCtetdGeQ6y6MjIUTxA8SItt2IHSKm6BdhIvCS+GrTQ32YuDIb6amrPu2
g+6OnT5H/qBeUzuHGz71KxoCvys7Yp63uyoIi0cofe0BE4tDnlX0OOq22ECEfhKGz3Y5g/B0l+80
++/ZAhOBbale0za5RreFH3ierVMfSUCbQmlKfZ+VpyfxTsyJ9FOKdVBXOTkoAaxOAtPvC7twn8uI
oABtSqObOVUoXZRuzCOZkMEAx/39fBHFzMlNr8tOJ9pbtlBPDbB54FST5sJJ5iWHB3HL+9Zobgcf
NZip0zfyoXg2625qsn7hQwUmKxj28LZO1bCaaAq9eIGFStpIsjtuXPYGSZXcDq1Lh8seJvcvFU2d
vbCdgrDqKKRu1k1W6MykW2EoGm+E1MtX3nxxTHR7PIBs0g+rEX/Ei4Hr9tGAM7Q2vSS9r0AQ0YEE
1Xly6EqEiFt3ym3q11aLmpXwgXX8uvYfbVPU2zgQ3Cr8jMxazSs2RdhrJNSmw52n5eYvgB2gSq9j
xeNNvCL1oVnkrf/WBdBVagH9KR7VvhuEpBKtCxR8LvCJN/Q60Zxd9BAzGXJaWmDT7FQOVt6TkdIg
riQXQyOabqiR+mNDZsHR7cxbt8zkSjOc6b4wmvJEPPE7/kkwXMKI6AVv0taNBEQfKXzBObunuhcA
0Km9AoH5iAuRsMlPMRjO6OwnG+pi0Gjxg18GggXkzdfYLErZ7lpTEZ0W9ZtAlynkb2N8L2Jl78wy
LeUC29XIXUeswTsXrP0Qa2YwnFFqK3UNQGv6mxyRBnF9OmV1DB7VcsCubAiwnMfFB/2I7KoI9Ons
0rpFpzW0XMKG5r6ZQucjTWuFxs9p3voJUwrEVlO5kc7k3UQZJzK8hqZvUeFosCGNJVYJKl0jLcmO
4wDxuHPD6Ghrdb8qCJd4t4hM0zfpFIpwlXiBua9s3OU20hufW9OM6Vm7kzpOhpEB5wRcosw6wZCe
SRpQjOHs3nXOy2jm9sIXRns1mD0o3aw0cH1SiZnSQf44pJq/t2RflQu6LOJOqWlYeJSHAB7K7vZW
HiNBYV6PD74DCYxGhXrEe1OuJX2eeyugdxl7ut8v8zyy127SnFM2V3sZ19NwiGBR3WWiaJeWKi1I
y0StLuOqs855poy3yS1zRA4B6V482dkk8ScEFkz9Oj1WvTUeu7Z7tQq4S7gGBe1SYGBPRToWVXKO
wHBLFi0MHmcWVAFKigV0KzWuk0EYb8WkN29JDFmW5Cs6G5Wj5Y8JyTO6E8oN7SKLeiSxV63yYIeH
kYIZWxMt8DIN9Z9JEigvs5ImmK9s5FHA9JroaaZm06KMA29JFoe27HQqikwAYPS9k+0SIy1uhJwd
DbpgeNQNGh+LIUyGY4VmYFqkWmbvlO9bxZJX6dwWGh3grmUbLZWKVoCbIQk1YNQb3be6uzhJpFhF
/mRiQ+eYhJneMtHErhklRv+yLu/9cJLjsQeU8FZllhHIk5h+8SH6vLvlrgaAQZGhUw8GLSKfXJbL
JurMlwDyS0KpzO/Aa5yeSE5PGhd3IRdlksR7C4hiHZvF8EerSMhEQvxkdXA+12qI6obmkeB64QYu
tIvBI1/AartqDZmr22SqQUNk1NO+rUS2KSrEcCEWu+taeorvorS9LJPsLUezYW8NLTLXjl4PgI9N
QuiLX+5pflOaSU1beZXv3DXEIGKC0ptv+Od7IwV/jEddouMjtuSAaOR2tDPXX44oNBd9kWOgCYYN
ObR4EG7TPAWm0T5nakqPdptVd7LiAptJO3sSdH4hJIR+eNYMv3mopN2tRx0Isfex1ypijst7btPE
Xskco/vATV5ZnVznM9xdPauaTSq4cPTKEwvajL9zhIBsgjqM2ETeN0Harge3RhPaeOVSL823Blnw
XZMPlQYY0jYUGYJi1nZl9gcbm5LeicvBj0dnui0Ad5dVPJ4iG11wWiqbjhHy3DSeYA76cQwk0L9D
N3hNPO8DywAaoAnyJzvIi6skmeSpM+s/mqtGdHbxQEJDfAfK/1cmowDTnDZc1gPXO8FWjKB08nds
7v4NfIeZ7hGZK1FqyVETk3dEugFlJhwIXYDYQL8ThNMxECpHLsZZUR1CwvIb75ekP3gfqtn0H27r
iqPA3/QxyRi5q+NgLUhSoisPrM5GBZORCruQUwdbyKWjq0YodT1tz17QrwwiFa+J47HgEghkSoUg
dTSeb6CmdGdSp26vDAnJUQaoN4dJNotY8aRxWX20qf84MIvcMtzoyjgPEVQ3W6yFAUcLppcVJ1c2
EEwtdZqjzTGQ/ZPVkPAETf+Ohm5Jp6LeMUOdY5yjxtW1cDVEyQrE6BkkbFWRCEEtFL0NbXyj+xBm
rWE/dtMZXtXcz3CvHW2oqGo0OrN2fEoysCmjNk7YE9w7iFQs1T7R+X+IDbMAdeUCnttHTcUvNhdo
WjDaClft276M1/MfIHG8LjTjT9ibpzB311ZnHZ0eIl8265EA9cJ0Oqo4vTZr86l3WUKVemnVsGNV
0iOX+66j5SnzghIXW9TabkHSDHUw86lZONQvkPLLv39C20IGmKL+oES5qWl0V32K51B5HzcRpNTR
RuQedjQdYYWSzfs3/bxqTByIxSmzH6kr3lTBCew51odoG0reKIvXCUu912FOSOsc5DgSjFVsUElE
+Rr2EO05umUzFydQxb09Wn9gfC4G1Hbm6GE7EO0siokMqhNo7S2T5lfsA0IaRj9zbpaxAJRTIyEw
2tOEM4gS0x3K0se06u+iKqcpra/1qPvdyvq9jcRz0AzTNvXStTthuVZXBwqcfGG02jubzC4asvus
FLsqnuAYOvD3UT7PrPbQImgPQU5PKy4ahuM8jNai7J63v5Ju0YA/znr+QckEKtwGL1Q5fxGmTp5Y
L3ft4Pya/5Y7aavWjNIVGcRQu8zwDvE4bVnwiiTv1jhHLDvsovEXWHsN0GvmXSdWvokngKnK38i0
exBygH+tN8uspAnSVgeOD8HhFj6qSp0Gr77GnYqbZuM/Yyd1yNF3uYKbgsvuAbxfBO4SPPI5y9WV
dJxtnnG+ut6voeXm5zpvDbjjQtaUIm5PZ6IsDoY7Hsp8eJrRPBKwImSm7lU1Nvkur7UNG8KyaciA
K7jh0XGQlk+uS2/e4Xly1Gv17FnIw0IKxkRCcjZDZ6Wn035K1E1dj2rBsWZsnXq4nWbsA5+qG9zX
18ZQvdZeNod1yyLkKlyWT7HVlzQakpcm0naJXVxbbcDy1m8CMz9U828iRAX/gqOC5Ft59sZLaPLP
VO6GAMUZpi/sTUcEnJ5lBa/cf9Y0/QwD4MXTW7EcAhOILWSnL3073YAbeFdKwtfo0va+T/x03eXu
c4CUjRwh9eSM6OA9KdCDS3GDCqlaTGJ6C83ozTGGetejtlKq26dRvSJUG1cE96ZvOrboNO72UHl/
hW2PqD00TrFhw/W0Cd5rWelW7XwEJQW1yvwXnOoCiNkF6SrOqvLxbTe00lgQdPOeQofa6WG/o9m7
w2T9KYBXtxi6kfYmG/mV7MJsS3ZqukukytGf2TeFsq8LyztB/PP6qF5WtdHOjESsWI95FbHzlFuN
XobtP2NFvZqA3AM2KN1yN/zNtQWv0IMqmuf1qjVQnEnE3PPicJphZWBOsbBqdksM49ZwHCWSv55N
N4jNt6KdD3KDNkC05zxfQxLfDjHeAskZJRrLZdqMGrTZ0DzM01vQzI0y6zTkFZdjwNFercekWTU1
nWvHWsf6K6FLq7jQERGSFiPN48T2jCJwtgIYwTfjrEcEOnFTRPAOO9OFn2rryZJIqjNwrIcnF44o
BRwUqO9zQi7I4sgXE661nN+EUQVXTaMvcs188Gh6wE9N9soKj7rwTnmHkhE6ZY9tdxI812geLQ8f
ThDnKfK22G/cDybYImQRLmwA9cOzFfsbQWzdYN0Uhnnj9NZby8NIVdBWMTDB8Z97F7K6FlHY18Ze
gbsHgPQY7Sws+rSqb/a5pzaz6NFJAWHZa3i0rKk4oZ4CCozAzQkZeprJxGRUrbSu3FrqaXBf6giV
tI4xYOZu0M8t/JFAvaR481O/55JVbUbgLRMe8vwP8lQJ3H23renQQZDCOPAW87iDHpEgVLjhIXSz
/ex262Hf0zrijFBxBc51JElozmrcD2F+toz4lGk3nCVLGLgRLNJGvvLbVHE1/3jZkQGZ1GudHNf5
3Y3RtO/KGwO1chEWx6rTCaSCBz4TsmrxKoaQ1nW8qaT3y2yMR9Knf4+NdQ1zk4stX46JwWtlpHmG
zXRpjhJzqnQKhVJsXIjpOzzKE/yFWPam5qP0CO8n+tyzPBP4P8VXpH/VCv/D0bRNQzczBT1czq8k
zdqUvmZTr9zMQJw8nCsxvbaZeWeO2bbnKg+TARi4bm9i6CyFZk8riQJx2XTiauwhG9iPorVXRTxu
E9c91aJcy4k1O7XaLuSESo1468AUQFnu77HNv9c49/zRGWF09CDH8IpZJr3IdoIWsdtY68qD3Gpq
CzgYAYYI8cpLmteR2Vkh5mmjZK0678pvqDx44zhMFWtzzDczJtBZ2XIcOO3zuviteVWyoOu9z1g8
w+BuNBAkjuQ77rr3Ld7btMUjMLXSPBozdMUv6aJuN3TeXay5KLymFRxx1LOYg/D/iWFvwnfW6UNV
+VPG9UQ3p0Pf54echgy27mthJxu/yja6vCOiAPOMsjqlWOnNL3vtID0dOg1jId+N9oTL8ktZxQHy
lT4MN3ErNlzutkygtILCaQzOcdZDNXV4KrkVUwweuZlcd1QvbWOgAXA3yjR3aZ1e9fw7SYUNCWPP
v2v+syHQfxXInAGzaTCbMDbbGzOP9z7v1wyTZTFOoJHxij+2fG9NWx48WVvNr93gZXpRQNsFMfRQ
3geac2vnFY5/6DcW8zdIZHKTst9BgLiKjXjfMqEiHkBo6X3g0phK2Mlj/iVeawbJeyr1jeqxfzCn
F1tkVw4FXc+nmsL3Mp7W83uY37Qn0oMu70GlSf6c+htYZYijaODC7mW7G0Hro3vbrLYCENbml2IV
ehjbcA1nDiFt8leLg1IOCSFJrCeHF8ztjQY0JXyIP4QXEXQ5cwCzxTz2/O86dKu0CmU8CiMaifVS
wrSiXDtlqBKyDB6cAQ4A4EG5m2Tv5lD8xqYTcve0o5THwQYGV/iBKcis6/fT/JCoHiU0Z7xbXGP6
Lfrwd9KHe2QqECNeKsddz395Vicr/lYQxRRbGRVocJOyJdl5MPs1RSTA9XxeLvRrn5WlcylToVpr
SXTr6RPtL0h8CLsQA8HBkOy90cKCyx2kJTg5+Nt1lULqN9jbM4fEgLLOIJ/zSWQfYucRHrkqHpxE
ZXg8sW3L6CB8Kn6/Cck/Kx/KCGF8WYhjPRnPWMWsHTZ2TY07SIlAhdopzaOO14c3Dg/DMk9PkDQw
YcVddDFVUHOmtkf6gSdGO4WPiZnedhE8XQFW01v6reAR+jH5wJBkG8fBIVXByG0pGfcxKvsC4GId
g5Ysx8w8FYN1phG0C9AhGmOcX7dW8Vhhz7Koh/6VoDu/ZB907yoIaBmZcnZZ31WdD6mSLmLAK3Z4
Ogxg8Abo5D5uNZr2pdyaaeQuCHe/MyfUZXW0NtGGxXW3pWLEq4WGWpdnL75TyUUo+vuky++sPri2
ePsgYwlOSnnz7Dntoi3n3GqjX/vIdpaaFdFQo5bbdUXzNHnTS4YUpCXuiarAuCKP+BUv12XJxbA0
pucoyDGBdGne2E0xvlpxcy4dmIqoQ0EdVX3snJJ4R7FVg/HI5Xlt+uOR2oVeS/0eugEGDBFyNhol
N5nVHw2qFNhR716Q7GxZvchIXlPn3xLmai+qEElHEjwGU7KKhXnj5WqPU/iWgnMt8VEiXHBn5wkN
pgHxtOtXBDi7yyCAr1rTBYaBzTXKaZoNSF19U6PXoPf+3o3pk5+nV8qIbvAQ3Oh28JCKdt9HUG8y
H8MrIYyr2QZp9gGRJSdEz67ttu2mbPVq43g1cKFkCZCXq580FhMtnf0MIgr+uWxsSfZpx71SfY6W
LiWh1+63sztZn7BbxxhW4T1j0dkG51kkoqkWcRqk8D2h4OAI9GLlHOUSGFKhfuyhIXU2zOs8eMCg
7GzkPWTdBG+4Vlf5lvtQtcQpFnsg6Z6iEuQnr7RzivbP7VtWul0At6TtzCvxl4WX7EPLeUZdeQxU
hlHNeFcOXDat+W7d0v0H7NVdqDZwbXpV3zjTcFJRuXSEguDqwSYwlM0+59cVoYDqKsWmdFGMhrek
r7aO6vyq1LRdYzncyfQr7j+bVBMKblR7a0qs2ehYn9rMuC1Fd1tiQaFNHmimuctia2VgbktGJRmS
erGRobYXw2xQBaCVumu66VuBnyVlRGc4uLTMQHSc3Sno1LpNsIXDseOxe85TLXLSXY4FDLtpi6cQ
Pzop16UefjiTtqjsR68pnpNGp/rqDplKnmRSPxY46tBO2gxJchVGw7HEH6kQZP5xGuV8cpiw8LlK
Akzs4okm7mls0U/UlIG6NPY9Xyj36MfN+KfD1bzAFS3zmm1rl3CYM/YppgFM+4Xm5ec+tt9JH10J
rY+WAPX7EM64XSbbPLZ2ni2KTWjgBSWRqxgBnOLGOEUxtPDvRc1fVPLU+wZIneloYF+OcSET14Pe
rrrQG89xiIxwo6o/QQhDdWrO81OFPizAuvx/jGlrDlYS/zM/uBBuV3RZQnQu/XmAuDZmTPoACXz8
2kb2MQvZGxD/TO0P6m39wugSafocFQKXfA5cgSV1od0e+m7mXk/tOYsPnn5fWS88L5A21C35MdTh
hv8kQqVctT5Y8tP3r/mrVn0enK6cxO3BwnPhs1bdxTcqDTKzPQ9WcJYoTeLkps+thzYe19+PJPmX
PkvUcUnVSOsj72n2IL4YiZxXN7Q81Z4pQdQtN4Tp2KjmB5uDr7MGG00cxnGxsTULa+rPj9MkvRVY
wJdnZHl6TlWNYHCW8zWsXcL/SqeCJfxThtf8j148mUkUnm0bmHW4unUxqB8mdPP7rj7nIhIrs4Ad
z40VJmNjTj9NlvktXYxl4YzIXDEd18WA9fMDKhG2meP4fz+gZbcIEtvH0d/J4cogbLzaKIFRoybZ
dfZlJxd1Of7wC/7lYT/9gHlC/cPcIIYV3jVhxDJETYTwrDwndnLuFf/x/Xz5l0/5aaALaw4TPsSA
IKuelwW0xe0UYzupC0Q9UG3bKy2W64I69PtBv7pTuBbTRtPJsTfIXjAvZmlWG3k6KVGfE66li9aC
zIl4QoQZRkLaaawOObJsxR8nCIe/H/tfH1gSP0A22+yDcvHAjoaPmuXywKG3haUGfNHfqjI5ZcUJ
fsj1wH9aEO7/H4OSqqJjfiKZUBfP67URWpHif4PGBBb7bforh6todFBfTDhm0S89b35Icvm66bDB
YlrP6/Usi2f9PIdyIFynTKvpwTCs8G00dRSZWt/viUa3BVHMTvHDq/2XAU3s8T1TkhwzR0R+HtD2
pjQOjc56qGgvBGp4wvAK4w6u4P7T9+/z6y6H58c/RrpYHoVNqHVl99ZD2BXVLq6yaxHr2Q8xHP9y
ZHAqmnP2G/sOAcsXBxWo4qTB6xgfELJRQ95ruXXMtGhTWW4M1UlbRjxbMi5LmwhWAseeUe0vv3/Q
r/uAg8G7YXBakroCZfDzKw1MN+utIQQ+1jZ8vGKRJDfVRKH4/TBfv5zr4d7o8s0012J//TyMOyB6
tKuqfCDxGH8IGorItn1z7MmYbX94pAtLeQ5iYjhYAp5tO/gfXZof+aPO4Q/C8YBA1kX97rfVDm0j
d/pfZpyCnSTr7x/u64qfByRcz0DeMcdifH64iuY8njVh/QD/xHVLiIm/oDEveqiAbnAtEZ0Xxe77
Ib/OT4b0OIWpcSSZeBcrgVzs1sdLon4wwvcgLp6hiv+UlvN1CI/KDfMnED4HS66LIaohs6GvYNFS
Oum7PxtMGuP9f30K4mfYoyEJuQ7n7sUqk+aUN7Usqwd9gNkMDBJsFZzU7wf5OsM/DzJPl3+cdGrs
pFbZWfVQDvlpsmO56WSKWMxwzt8P9G8vDDIGHQ1tztMwLqYBGWFcWxMG6uMw5XyLyEwa+vfvB/ny
NJ5hY4GEnxXeRBhsXCwkYiZKE4/I9FHLmnfkeCgY3EFDKpw8/NeBUN5ZOhuTh+GQfjnDKtVAhnTz
+tGrmq2YtEMdT88Ayt+P8mVf8Di0PJyQXJ08JnmZY2HrU6p3ba9DdxVnIQ90fjaFbS8m6wdr9q/v
7fNAF7OgxIVhMLpRfxi7v9k2ye8CWEKRKv3DTjf/Q58qO8/iWQxkoabOdceZA+D/Md1y6fhmK0vc
Wt3n0TfPcxBkn2wMOPPwXGl5/OcX+Gk44/NwsWkHU1fix1mgoQzRtK/7KDbXxpTS4NHcn3JOvmx1
89PBV52Do5npl8l6/mATh+iH5WPZxLgNNNcBwphOmWvMOcrpsfM5QDAR/P4Zv56TjMod32SO2DYw
ysWkzxucTh1V549yNvFxniP/I6gGXmj6iLHLQqj8TZQDnlMfnfMc0Ib8fnznXyaPy7qTHicktx/H
/PySCxzYR7128scqbVDyYtKAnBuIXNF0Mtf6LPjSRbj00+i+1Hxu9+9KRMVSOh0OLtKlvYUopAzK
nnoeS2AMTDeGh9VE2NDMw3pXt4d3gQoKQ/hs0fT2tI+yHmMQJRHiBiCyOUoQu0xpknfOe6K9i/6p
Rv8x6ysHbTz1Rr81MEyB7ANiGuJ+29kvOl14B7LYUg8COjgFmvf8iCx1Rhq4Eysj+GiM8czi+4MS
KZH2blYPzRZJM3l77vzFKTgw0J9Im4Pvmq9zeM8iRWQXRM3ap0tNgwhfCOXrr0nVolVpzHQLOfMX
WiyQ4PJPVfp3I+4aeeL/x+U8J39yYLgOe9SMns5f7B+rbJBYPmVT4pzthsjFqkaCCYEH19yZIP39
1/+yrbOhsxGStUM5b1ITfh6qNvxYBAZwbZgE6uQ5OcbGqWH9UAv+2yg2pzkRGXjYf6nDogKWnKXc
+LHs4vzKHwU6/ST/+P5R5hPo895k61JSghl/G2y6FycU0ZHwsApVPUaO+VyD8Js1HuUNmJw8WHXx
+v1oxtetkEAkgzrMcDUDd8aLN9frVe1pOKg8zpMpt9xdjC1i/FYOwHEz68lzVmUCS6pgh0SiRwsv
BJfXbjp8ZSwYaRjB0ErwfOc6gHBLCUnH5AnC5QJ+NVA+R4XVYwGy+f5nf13s/GqTho10WPDscp+/
d2UOHprjpngcnUTu69GaO6txsk1HfLm+H+rr6ecwEJubAQeA+9PlvmZMKIlr2ztrZYDaUP3Segd6
OQ2LFH7Ffx/L9Uybcs4gDMu9GAuqlsgjb/TOrW8tyiy8aeLpZKLGGqzqhzPp63fHhpNiGFdMW5/h
6c9v0JB6jaBbeucevw5kd5ikYR9Vz3ZWGPgJjPj+86OBpFCoEDDDrfByheLGH9A6U/45artrFVoL
GHDryWpXtkzevh/q6+RgnLkeIktmNoa8eLQimUKL67d1tmpIxlWmbvAuuTHxFP+hjPi3gRwd4NSd
/WI9++LI8XDwcsbKMM9wMye8B5Mbz9DOyDt+wmf0+Sd/3hRccANHSsltgll48Ui6kdQiKS3zzPc8
ZLDl+VZlLVaI448BBjyeaDAtUe9wBBFR/YTU/Mtz/g+15CIDIPZlCQSdmee56Z5tVNBEQtCpETWq
OdiBP4Ful7vffGYwTejVzhPly4NiP5uDFfk2K2DcYicyz0lF24AiKZHyh5rl8rn+Hoy7DegexRIn
x+c1kDajjZMrg01T8qcz9qnWnLo+2P636fj3MWh5c4CTY5to3j+P0tSOk5V5iFWe8Ol/ixu/cJe1
bv40G7+8OlAKTj5u7/xquJsX42R6HbUF6QP3OEK96SaiNOK3fQGLOIUm4Zh3//Gx2Di0GS4AKSDr
+hLNklg4dlbY+/dxkMGp4gwwrL8Szf9hjV1uv4SXgbm45PaZFqmz3sVxKMtB0YSDlIm4cOmY4W/4
Zq1CpePgDfD9E30pYblBuWQPWwB0HL62dTHWZMBqd7K6PKsJj8N2b1knYbwbErdC/QyfmdYqfDtO
vUCv1hGP/P34l1uyqVug/rMTNFMcu4mLQ60QvAMzj9KzqXWw1eu+uwL38eDjAvV0jtC3aoJL1Rfh
T1PnX57c4v9oSfCCoZldQt2ePbaDEbmog+w9i3wxRvB97DWEzWqcz4Uu+8v19pNebS0z+KFyv6yq
TJ0DSONkkHPQtHfZrOhKr/FrRwRn+I23TlAvhtr9ISj+y0L/ewiHahRjLuCSyzerBlFMCCLOsbeV
U/OUVPvIcX7IK/yCZ//9IChBmLHW3N+5nD60JGQhY/8+HdHCQOcL5VUuc7gi+AWTlDBg4u6yb3se
EId6iLXi/r9OoP/j7Mx63EaSLfyLCHBfXrWrVkllu9x+IWy3zX3f+evvl74Xd0qkIMLjBqa7MUCH
MpkZGcuJc6j18rLJNEdEzWmyzJIhzZp3z38bkl+MDvMtGafelMMxiGCCtxei4bm/gfoDbTxKD0wu
AUS99mtDjlqLVw3xG9wXoOHVQ2x+g32N84nwua0e769NUydPIJm6QecMpRAdkj6Oy7U5Izd9nVwl
uaiS075D91zu83DQfmrMb++HUYb6YlTNtduCtBvzoHzrwZdv9BDevrFpIaJAswqAnsY4PyHvZ9yy
i6xPijiG45SXNrbSTT+E/T4w8/C5d9LoaEi5/5i5oLhrNhsCS91k1gpmYbs3tHVT2dEjNKjo/klp
Aign84aFDtvs2KqU7YFLcCd1iy7bZIc70+qUEcGYsx1B6FpnxlNDTWOF3Nu/9zf3piE21YJZzyTc
nTwdFg1CJqHK5hK7UQ+ZDkN2ZaYWgnDMWXByc1ejou/NsriFBO/y9JbkXmJ14Ffai9+ihVI5T2gF
bEfd+eX51rGORrgp0l1X6tBsdKu2771VYQcLmak4Kx/DKc4SrtTicUcShudyul4vy2pbVbJLmtZf
aXyvQF197sx34D9g8IKDxrPWg4K/v8uzpwxCdIpNIrWzNCRHJ+GG1QJadotOPqNf/FRJjEAaICgo
7icwh5o/7hubPSYYs2n+mmg6Em5PS4NGV8mlZKXaBdjJZ83ONmoZndQm/spg7ecBFqC8GxdM3lif
4Hsn0tHIkWf9PAi+U5isLb6sAYMirIrmnoa7swVBylSCDL3N/SXOHJAqG4gJ8IcqFw/35CsORl6S
I5XKGfQPOGCK+nV4gErnQWu+owd139iNK2KTVhBp8Pl0+vfX7icjRR4CWWsusGUK4o3BOSa8xDs3
z63tfVPzdakcSUQZ6MLQGZmm5JkWSi5VyexMfTB96WF+OEYkgQDkWqi28rr6JusBQov3rc6/nrDK
WaEqTvluGs8pWiYHOTzOZwVk76YK3nn25dh3yDF2/4UlUzYNKkPEkNMs1zaDilmjXj8rBTPeTfIp
p1MI39xGjpuFh3920VUW9cGUiD0+lKBChn20DE22U10Ge6ZHROQG4fTBJHgk3iFE/mHk0sJOqqJ8
fOVe/lhlM2VLVVS289oqZbi6qCB5O3uV99Wqi19Gemj938Zng3kaCaYyZ1DgaKlRK+MnifrJ4KqQ
5cebmF5iQICpWK65NhpwKbEb+/8qVa4tXJ5ZSknTna35z48U5+HD1iRQEuhRbyXnNGqsJy2OmZ/T
0/iY5TFiY4K2q9Lj4ag6FhJVrmxBiwsRNEU8eXP/OMxv1vUPmbxyklVpkkfYfe4sbnHU7EGQrKXI
WDh1ytwjYsemrGKKqgBtmesFM8/f975ap5e66do1j1O+URwXBG0Q8uD0hPYSk7IQT0Bn+jsbJMCQ
UexCnM5hiV7SMO8/mcyC701dMl9jrw0fU8Upz2mij891kaZL7dj5vpDFkYxwRWjx8Rxd/940tPyS
0p167uFWWNmd8Q/v9DdFbZfO661LQtZDMYgUWDwa14a8rqqGejCqcwaLsAwTnJU+c0cMBy4cF7Af
JL/DQjXoxrewRO2JwolM22qKSmCYXo8yv8jPtv4VHjcGKCibFy8qbKsZg1DS818fMVJi1H7ZRpqY
0ws5erJvMlNdn6mjKsYZUt2kvNw3oYjXe3LpRVnrf3u9QIYmn8uShqIs5Eo+RRKE8Vm2c5vPfpKv
UwaKYio2PWQBiqauveCn6RzjAulC2G7u/wjhzq5/A01aVqhSbqfDPg3J+0FVE1m1k1OpqEcnGs6j
mN+6b2P+6bDhCLQgZXA66mIfPviNGHaMrm3gcGnGzv3UwpWxruNWzG2ohbTJZV9dlUwtXcrGGRe8
+fxhvDY9cVleQMfLbqzyrOWqvUHcp6U+DVlRn8btk9qYyYrP7C28xvM91cEIUXvQ+AuU1GS9NsTr
JQxG5jks6t9gQL8X6YJnmt8/jYqDbIuwmPrQH8f1YUeZtFRbL4uqczt4h0E2xeWLIPGI1YOvSOKN
8h1jf/8rzld1ZVNVr79i46HWVeaSd7Y7VEtTw/uWm3/v2K9tTHbOLAymOWJo5EYnerCN+IU20CfZ
bha27/ZSgCfAQklSMQsnJNN1If6Izn0MQ3DebT3mfe7v1twVi5X8x8Rkt8YKmIjZQDdr1ua3urAf
qh7oX7HwTW7dLJGDkevZCsW8iR/OVAWmv9wuz4KAqw/0XdYilg1JMXx9NBw3SiBgRq3z/b9Z3P+b
NUQ08+H4gfzmXLYKyp3yEKwrMy7WREko4QT0T++bunWBQfwAVOFVQ0NJ7PMHU61et0IPMzprQfbg
mpAlmYr7pjbdtpe8T6XkLGms3TgboN8oTghwsyjKXBusutTtqt7NzkyBCr5dA43nqhi+3F/WjVhK
U0X9n4IIL9es8CLLgR62Wuec7LZ9bIKCsf8xfxi09qUy/JfCid78RBHE/fbWl+GGl5e678LzTRw/
8DB+AmJuYJym2V5WVG0DYbB1aqv0EqXel0j1eYW8gcKhXi49ATeuA2A4JsRN8hNZm1bsilxjtjNU
szPE2TWkHsyzhENw8MxiCUx4w5JGiGMahkoOS6x5/f0syzf6zJCsU6M0IGCZQ1ZcKLX9NP33/ie8
cVA0kklZIbtjvGD6ckYSM3o2bBUnqTGqQwMFzxEGmPjxvpUby+HRNESZV6YUOa19QC8Mm0XBPBq9
y/jcKbn+UnaBd6w7+MEW7trclg5SHYi2pfOozM5kYGRmwyQiauBGosBs6MVHKOjNbSO79fH+spQb
u/cH5Eb1kVhuVsLtFX2o2lYxTx3VeqD8Sf0jdoBHJrYNP4lcgd91St/f2KCIj8AQ2ifazuFZtarq
WMK2cIBYCFJeSGA2C79MRF2Ti2HSUeVG8K5qJGTXB6iXQzON3cw8KYWmfouCQodJUW3WthUhOg3g
sOwHyvpt/giYyzuZkW/tHdcI1/d/x40nnrq+aLAbJt3dqR8qGI0sQK9056gnAhzPQfcWuE9mDZcI
mgiKdWw53vdNzr8/7uiDSfHNPvjahNzEsmGMOkkOehlm3qG4U0XvXcFox31L88I3kB88OoAIohdt
BjgaJdRzWk0zT06WvVrS+FqOcbYyWxQ40vSAx9vHsvaU5DA7wtH9+b71G28KdRmBJOXsUVMQ+/Bh
nZaWw742euOJkglRtl70cKzK9aqR2nNoZ89N0ZYLp0qfJ/gMkfBI6zLwA5FWXNuExL0sK/RPTk5p
WF+NRO4PVgFHvGFm+rZXcmdta5Uh9NT0tZEgk7CK4W+HP3UoYHJzMn8vDVq0LlUlP2YtQ+dx0EaM
n2pMQxZxfAydytl6UR8c+XjmLqthn4yalrFXQxt/OnrAuFwB5M9QSh01Z1/dhPIAt4zfU8UutNrd
aLVsPUXUXyBK6RJrq8cWxOvKAMeSmaLUgGNfx5Ynr70sbP/ay9HJESKJVHlpF0/rV3VZDGHBiNhZ
HXz5cxRazYUOSP4o2X6ykNjN3z367mQ7lDFor3LTrz9E64wlbOpNfA7z4HOaFYxxi3H82tnLfvX1
/kGbOzlsGdQ36RibJJOTWCI3rTiFPzw+y9XwpVb852T0DvdNzO+sMMHzo+AiiMgmOWRl9F2S9GV8
kRg4P6muZx2ARPYPHpICCz57fm0wJQCwdBfE4zoxhSqEBNOsnZxdCP+ryjmG+u8gtH9ROJWW2m/z
wBZb1L0pLTrmHAidNrkWQUASgTMrYRrtvqlytQkh6td77U2l8hNVMH3f38qbNkUXlXSYLsqfdP2D
W6h5UAeYYtGTZ8ArO6lStWJwJ4WYqti1rr+9b23u31mhw0nk1JOBTP07LQ1XlmvBmN15BmTPBmJu
2gieNBjM4eig4sIUezMAitSNr3aYVwsNjfk9wCGRjBORiR8xxRiotgNRQGcbJ1mpKC9q/j9m5Ryk
XP4K4cvfwkFQLXY0cO1U3OkvzOZYis4Mw0J3tbNtt299VjCMPpjZWlbCy/1dnX9DHl1V/NFMRoSm
w16dpbmdOzrQESR6vCqyk+P/7FGfeHCkojghDGCtuzSTF97qG5UczLKXeHh412eoau4nde/GNE/Q
g2/GrH1CYGStyRA5Rd9g3WN2/EEyPqH3CGNv8Nw43/Nhwa3NXY1G2IYP1kAi2PzTtVvLHdRzC3W0
T2BHFGYhut9DtNQ9udGI0/nvkzUzB8npnTbFu9guraAojBPCTsfaK/4p0uy7NxZnhsefvALqA106
DBGM/YXyhaiYZrJSLtzSG3ut08UR7wUZFC2ryUrtorfgWqoJhmtln1XhY9OUUCjKb4Ma0huTkC2R
1G0Z5bt2tF5IwbZm5D5okrTgeW9cYMbBKLWCsiKRmrqLitxDhzlSP3eG1O0dNf6SJVG2jRH38ZTq
JcRgn8IhmCL0fv+Q34ieaGAxgctjSUeEgP36Y8MqaIx1pMqnBNa4rW0H3iaw836vIuW0YSIJEWA2
/kD3e/icyzp0erAqLfgvsc3XYTLwJJ5r4Lqimz/N6BrLs129GrVzn54jvYBiw92WVIPvL/WWFa4x
TV+Q4mJu4Xql2hCV+VhTSjOcEhUJ9zmCqXo1wPZw387cGzLzTwONQgozHrPBm9hHp6UtpeIcp366
rZza/1rkmWj8VNquNK2lSdgb67qyJ37Ph7fG1T29olNmnaHZgUyp2OoBAKWx0bWFDZz7BbAP5PgE
n0RX+jTu7CArLPR+kM9mA6x91E9d0S+gWG6shWRRhX5Ep3M1a+LmBvRBiZ4aJzXXXgYDHVUIpJQF
/3bjtnHQeCgBOdHAndaQEZobgIBm6RnKKKHCilD5qhgge6P9YsENpPTMnuZLUx+3rBLxUMwV4yyz
oU/oZxHmShGrqLLkNYkg0RxL/WfeSv9GRfsEV/izMY6vVqQu3PAboRadNgEtY6aORHRywStDyQVl
m32yMuN3H+R7TmyCgkjzuyrkn+jDjwvO7EY9CrAIroTAh4ooiI7rA8nYmaOUNVx8VmCje6OsIcHa
+CMvWGLthyp/8PMu2DiJJdRXdqpdbv/6AtJqA+iBV2fWdTozNtpQndPSNE6Ri/ZllKraQdO6em9V
dcBEcdTVb/cN3nrMrixOMjL45Ao5cWPj1GtA5b1gV9G+qxkcyjOXVHBcpeFj4b9njE63+vsIQ9H9
H3Dr2nxc8eQb11mHErPDzew96VibykYKYJOADeO+mRsOgGXiOsV7RFNQ/IwPnqY0FHJ+pZXPUTy6
z7Xv9TsNWOnxvpV53MXx+WBl6s9gkM3DjsUglHAwzGcaERqU7Kr93WqZASi9hVXd8NekBSrPD55H
mb0LTlI1MOzG/akW3KJEAU+yDK0Jp/iz2nYLl+OWMZuRL6bzZAGynHwptdNkAhvZPiXa+AKxyHcU
tQsE5NEYqeLP9zfyxs23KOgzSiOThMzqBIWethCDhcbJzyX4DIOoXpHJ/WzHAqYXW4k22bjkv8XP
n7zkSFCQnoqiCCXTyQlhvtFInDrwOYjVIUNFEkrdLyFzgitBTIxGt/c6xt0nKIT/+uFglY6oANGv
ZiJjcgNBN+VQI5X0SKieSTb0lvLvjOn2+zs6Xx5AOAt8I8kHR2baxC8jYjS2tbtUKFlEvfNE6f+x
kty3WtNeg1Q/arHyqPtLGO75h7w2K27Mh3vnp0XjJ03TnhGqpsfpfBakowBjBIbELtTdf7NIIE2g
0iltTIvRCdM2sJ4n3YVn7KGNB7iMY283DMGDnKU7S0XdoykuWdgsXI3bq6RaqhBggFif3Ps+r1Bj
0gb1HBX+164zfxWq+mTDFKT5xqsaJD/vL3N+E9lUKhA8VRQFZil6VQVO27dKe/Ha8luIWMrWGfNj
gux0mnnBgk+be04xKWspqsX/2rI8qXekfQPtae20qDagSw+SFI5/JI7vr+hGLH9tRfyKD+ekjdqI
AM5tL5Udf20B+2aO9hMCr4NWoOHgmOWTF3fHIgAKNIxv943PvTa2mZ0wBOSIUvfk5gNqdaMORsez
PMSAjaFjrJKd2n9F5/QdP7PrHdgr75u8dRtFN0OlJCAD4Z4s13H1JGK+Nj5nhrFrpfZ90PV/M1N+
dqX2Qqi/CwL/MSqcf+6bVW6dHIPV4sJBqzIJdr3NldTLPaRvyVkqPskDKZGrAyJpk/InKAB/a4zv
hlHC0i+fR1uGXE5eMz0ZQOmuRd/bpviW9N1SBnXjJ4lgiyI0lUEKwJPdNwo3HLLWrS8Jw6L/SEyx
XEBYvZjpiN525i81FG5cVUo9BIoO90dj/OJ6B/qyQbNO8eSzhKZiIP3qyAw3XsPwaojgaI906P0t
Fz//+lmxruxNlid3ddoPVicLBE1orUDQeEssF7d2EKge3ofJbNCBk4+q6EHPbGXfXOxYTHwrrbop
Uf/JHA8q2P8CEgSZAa8UHMfAq4kErjcQ+VpbjsO8uUQwxaGG68EAmATmqi1jdeGW3No7XkU+E9E/
x3byMhKLt4UTJM0lh+/XX0HmajwalstYSRim7UIl8IYXoKBDiVrFzwmI5fW60ijKG51u96VM0TgG
Kw+NZA6NmpGk+bZ2ZAQ7GolKbN4av//+iBBWiYSOj4dHuLYs5RZKuJ1SX8KqeVFC85CbDvKo1l+D
4gVqES9O8wWM07RwjbqLQeuFY4K+eWKugM2DVCzM9DuM9dr+/pJuHUmyNswIXA4Vz+sljVqeuHrd
15cApV94sKFD8tPk5MCySIP/531jt670nxsNxwYYtSk8XO1DzJVKeSlt84ecOUww+2uj0P/pegiX
w3j8L86lCEwxJ6oxs4mKwFW6OE/hBzWaCiknk4JmVMpfeB/tv74BIu2mtGYDhlWoAF3vYx4VmjH6
g3+BxUZDZ1XyNpEcJhsrhrrr/i7Oz/+1KfFJP7zAUYn6E1XT/0NNBtB1Vc+J933sYR1W4QBdQmnO
v5qYt6GKKvywjeD1tT14BAsrVzr1ZCZIKIfuqg2fJWdc6c3XLmj+duSGRg3gVcF/xntLDePaGGqm
Sq3IXnbJfPd71QcHNJB+tAyrrLoGWQ0P4ez7uzl3XYTZAtpCrQbEx9QnF1Uj1aOD6zJqY+UW4Xc0
yQ8VjND3zcw/Gs+YQ62ALq6jzmAeqIh6es0Q9qnMLe2TZkTmP9Q1yp1Rx9GjLrfoJFTAB3xzKBcg
hTcsU1+lAm0wOSNqn9MdraGLZxLwlJm9v45d72em9y9tU/+TG8hUGtY+Q87g/mrnmyroZzgvZJ+0
iqZf0YwGk362Wl00t20Yz1KtlexU/bbX7b+erWMvUf/FDFkZicTkwBSNbKRwnBenWk5+DVl2Qdz3
7f5qboA/HMZZqN5T2KXMNXWS6FZDOZzL8ilU0X3Kf9UOSgkMTQ0Q5kbqgRGpNUNOW09lMETJ9rU6
fLYH1JaV+uH+LxFe5DpG4YeA8+B2kyDOQvzeH7KhzpronOqR9qmNuvKJHof85b6VecyLFVEedegU
MJI9SSRMtevkPqOZWVTop+rp8DUvsye0fyAAybdegL6fMu6RZ1jCst04NoJKQ2XKFzDibNyl6ZFF
i/WuvBh5zeha6sLv3TinxG2ches4e/aIqQmsIYPgH6jeTU4Nku0qEjCjdHLGXaFULAodJMi3x87e
39/M2ZowQMmKMIyrh6uZxAxjWLddXjjuyURt7tLEWrjXtCg4K0Gn/r0pAQGnt0GXYz4eXVWJkviZ
pp9Uz0nPWqMhlUF08VX3ZHV7f1U39o/7BhpG5CgEIBOnYud2TsvLjM5SYL7HrnowC2eHTOie+sn7
fVPzwid5M41fki/iE2pNk29VmBaSDKGpvEVKgDiJsvc6ZImc8ZhD9txb3bMr61u863MWGu9NZT57
WbsQkc1uBD8BuDn8GEyDKgAYrn0ozQ8pcqi7vDGajWTO2kmch0o39sJipx6ZH8gVeWGL541D4bYJ
XyiRqBaLn5wchNHiLjOK7g3VcH1TVzIK8zpKX6adtNs4jtK1p8GpyzRLus+kwTuVYVC8w08UHxzL
7TaehajB38YeFE6ghSH6FSBXXOL1Rliuq9L/L6u3sKvqXZz3zc6MEd/1HNv9J4C3+cUPLbRGCwQe
FkzPfJ8oFIHKB+lAMj5rIipRiRiypOdvjdW+mQiGpI58WDhqYkuv/Ou1DW2SMjFA4xjNaOZviT8c
vVrfKrF0jHV/C8HnQbXQXnbbTSw0mBvUerXq0Ln6tizTH/d/x/x2kdjQq+VhowQ+y7QDNY5RWfCq
t9xTd8CMfqiZ60MiGJ6LPFp4Uub+CVtgJ0Gu4HtnFEaRLrsDlav8DemotWz6r5YaHNwxX3C44pJO
d5YvR/8XE/MOET6ky1FHzt+KQmo3kjQiDWqk6sGKBZ97AGorKWN/wSHeukLErJwVika0/6dxSFCZ
RWJnav5mRsFj2KaPUiO/dibKUSmk9lti3lc5TN9zq0Z2zN51rrtPwrFDGrxZeFNvnV4RPYPPpOI5
uzij73ZKX9j5GzA2JqkddL+LYuFT3t7j/9hQry9n25iSEflOzrGpLp6UbgvI9xkmObXR+J2O5IKD
unlKPyxp4p/8FgLM3tXyN/RUHm0n+FSpCHpyOeK2XEj5b+4ep0aAjyj7T58bvQtrI0F06C0x2/oZ
oRFUfvI2vdy/drePy3/MTEnzGnQtSSIV/eIPQBdlZOnTT5X/nqq/dISKGCPZBP3OhinNigKQMeFG
6KDf/w03r+OHnzBxsHbdw5dbFfmbrbaPhaG96oWx9sNh4ajMBzi5i6J9ScjMhJo97REl0AEnveUX
b3DCowcRjP6T48baY2NQioKOtdpYXh9u3BaJalMylX2VW/nRg5TqYUiq+rG30LWQhBCG26e0tGn1
rOTGyFeozLi7SkcX1rZjb+FnzyNxfjbxvm3bwpmQL02OeBDgyOg2v7XMnSHTrbv/mu4L3deVEpz9
5KjEW5SDy62ZvLTcs6H46xLenx/AJKFgBDcpmVz/AEL7LNHSCj/mxe/o4T2OtrKzy9pDoUv9dP8s
3Dj1kKUI2JBodBF3XNuKe2Og96bVb67pmWtNyvapB8/hfSPzW0yLEAcvWC7ouU5Hcsq0Ca3Mzuq3
YLTsVaACLjWzclvb0mOcybv7xma5qEiABdoNliCa9tOQRi4a1av6sObUaXD3SUW5CSMbUTQz6rck
eiUyKqb/rAN3/ut7BfQK9jww2rRIZqOxEWENaW5SvaHdR3/8syFrKyMeFtZ3w4MIhBdQPlJ9Uosp
SlFxqVq3QVq/yShY84ivOIhd+AymaqN4XzTujIJ2A8Q7UvbDVr60CF7c3+E/7cHrh5ZfwOWAG5/s
Bm7W60NTphGECT3fM2vUS9N7Z/QIj72abofE2DOXvvYcmH1SaRsV2Xd3HB8lFErqOlqj1n2Iq/iQ
oXkC6nrh/Z/7NWhpIB+iIs13nOWUiYIaO7Uj7k0YfzOy+sFAnYjhnWThOM/7U1wXKKLYfuQB5vkW
gxB5ETRW9gYvSr0Zev9Fdk8ibC+6T6E9vFeW88DQ8W5x5n9+W8nzaNgIpCExznTjIT61wyIv4e1P
G+sUtLLxyYnj4v3+953fIJJW5pgJCoFwkldef16r9PUW/E75ppaZEJc1hxFhFwS8zCEID747ZMdW
VpSdh4TR0tGarxDbuD4iGCqQNKaubUdVG5uZRnpe6NVLG8ifs1472K63oVr+q9HU77USfnNy9QQH
CD0UW3sZx3Kd9e5+yNy3+/swd1viNwhaOgcOiVnYmnRK1DRdF7+pyn6s/Ac3ZMRm4E1ogoWowFFZ
1vWNEqbgaxNEKvMCWo2cd9khNnOJ8kB5on+sby3QhOJV1oMVtcpXo/LkfaHE+m/PL6XgGHRyKrSz
zOwfCcKfnYeq7MvYWMHPbgT8BUwbLZhdFFvdTkrRiyxNZhv2Tm8GkAZaeonCHqKYTqO0+8Af4w3z
PdrasAc06McG7JhG5aXTw3StN0H3QgDMKGNSZO+aKVXRI8yakbWt6xB0I4Kg5j7Py3bX46xejVgr
9m2mJnvFDLNN5aG7vSotHRriQtL/LZxS6IIUw1fWAfGdlzm7WP1sDdm2RDYTiZ5xPYZxi+65r0V0
/rxkHfiV+Vbg9750flWuDN+v+SaoFxrJoBw7uam2g0rDHdWi6l8rCv0HSQny9zhquh2Iwn6te0r5
BqkTzUwFCInkNeiIpkxbB5YdbM3KDg9JoZpPUtpZ4cpUG3XTVpr/OacS9pY48hARr0jSbrCc+sgo
lLLOO6FZrISa86l0PeM8osZzHCUfaSgjbHdEGCji+kn07f6RnLk4kD1UKXjaKF/TbhD//4e6vBi9
9BXfjS+tvDObJl3lyDHHSbd0D2fFCOwwpM3rCW0cIIZJ3J0nhWn6w2heCiiInc5bGUUaItQ5bDOE
vUPZfrDkKl7lVbuIZZ5lGLD7MANAu4hCuYkfuV5iZMWIkoVWeg7s2lhrlcnkjlwXh1LQ/qySrrde
FKtXHrIRuXK965SjGjYoBNrtsDLCzFuHYzXsDDRNNnpdolFm6j9asKULj8CNLyHkZ5iHY2SGIHfy
Jay8aw1YhLULosVPZZSecsX4lQRLRbCpP6SEbdAOp6wuBt7mxLJRYqOj2sQnr1OZjPK0aAcMvPjL
yEVYATZmikYWc45TjuFW4hpUqRqfGvO9ag5WvXOHH/dP7qzE9scGgSa1HRjqZuR4UZwZCKR42bkw
HnkrBTVG8zVSmLNIn0cDQcvaOxh0c9WwWwXt0hzf/E2jlg0JGG+naOhO24J67A9ylZXVBfe1NrKz
1X51yx9KpCMFV36W0oUndHaIGZX8aE581g/3dMwsv0KU070MsXPWmWVblfJLE6Nx5tT2Y1PaC+/m
7L6K4VQ6FBCk08ylqH5tzyrpUFSpHl9Gvd/UZfI9c15hzK4796UOyxWSnX/PtyBMMmDBo4VDYtDq
2qQZK3mfiyWaWroBaGQn+tqy/SNqv6vC+d764ZMvBQtF0jkmV1iFFVAlL+NGTL1DHUmhJqm+dKGy
1ezarB02lNgh3XGjZ8nP1tR4EaQM3skNKNyGyKlmaab/5XUR/BLikWZUjvCXUd3rpQ9USC255kcw
GNqsw6Y5OAwtWUG7VI+8EWliSdDWqTAnC96sa0vEzp3D8+ReJK3cVvonSp5b2xmfvD7Yaf5ISlqM
TEn6K1deaJKatzwPKTDAI4QrOFuTI8VEdau7vhGfithrNmOSIJOnqfGrVuUIsfdW+1jZiAJ6URns
HCc2X/O2BdKSGr+Jc+Au7BjSzEutf3MLpd+3sWZs8W/ZU1IXziX1e9paUTMKvdn4PWD6kKgHyTgF
DYvHMR3UneLBDQjEDOCl0zX+TqpKczPwJm1CT0pWbqvkUPkk5hFhb/+1s/p67dRWt0p0+1851tuT
n1oQMbT9cPRl+NNkKJO3kVQ7mx61cliaUJPWVODxfosH6pFiUFYqfLmCVl7eJJ3jItPZ1/uM0w9z
bp1vNMf7PA4IVkJ2q290CeVhMj5zY4VoZSJH6R26vPQ2Y6dJ9A6y9i99Cg6Uu40H4w/v/PQsNI2b
lylaG2fFqKxDMUBqEiEVeNCJyzae23igKnxzIdu8cQpE8AvZhACjQIx5fQAzP0WEhgHUU1Ln33UL
vUVJ6RcWNqu4sDKgNkLERuQ0dCOujcBwYWqNk+bneJDUlcuQ+7qIAgXSH7yZNNTJsWpGfVyhw5at
EMKWD4bhpVw8W1rHQd4cgqrX1vSCrYWLfmv1H3+YyBA+uHFKWqloRUSn0eXZiKDh3yTw4y9ctWko
IZ4KuDxEm5DqOBXNaytJK+VVPKTS2SSc2slRrzypdhA8D3BSL3zOPy/5x0SD2Qlcn4DXQVoA0c8k
sJPLhlHBLglOeouMBFx8iDkXdUHlP67QoaRo/Chrdf6qmcPvnClpX5fTtduk6asqu9ouQTnuqTaU
4CWoimLnZx4Fu0FtVzpwlM+SZXUHmZiYedtRgrpJ13jnm29aaumb0upgamsS55PUtsmrbXWQt46K
h/RyGa5SRY9xcHG0yQul21H/iNeU1u2F9YsPNlm+QWlPsI2Dn6HZfr3VsDimjS97xSlFyUIrqosU
Ji9Kon1pkyXdhpmpPzB8oayFFxXP1bUpcojCMFLHfNVzXXqRcnv8hoBJ+KmKk/SZwLFaqH5MzyqA
VbBxzDvLVD+g55rc1CFOlS6RE+tFGhrtWxGjnJlIQ/jlfhg3DWyEFQEaA3NBrWUWxRmVjcK801dn
lMvXsV/sItgfwBxuLDkn0EGV47696d34X3sW2b2Y10JC7HoXHTeXSyVoq3NK1ml3ya432mckPhaK
/9r0a/2xQ2nFhPaL4t20qGaEuRUgrey+kO7mjFAVVuqsRh+S4dKPK7LjIU1XSeWDNJH0+qsa+OYl
7RFAB4XSbjjCAfK4Po8Ouqm7IvCdbSXJ7iFqMufIHKR5hijKf+og5htXpp06D13uJ68jjC1v6I4g
g+FF1WOexL9VyFtP8lgwLKIk3rvmBTj20nTzL2Tt+nttjOawZvCI17gpjGfofPu3+1s+o/jDRRDg
CCIA4Cg0REUs/cHr9VZfqrEW5WfZ9yHnjfRsFw1Rus20GtVvVa7Xvadaz0WU6DRLDHfTqJVyoE5f
P7u6PD7kaQ2KtrWVh8oc1GcqsO2qaGXYq9iSJbrvG8eeQVPOO6OKgh1+ckC6sK2UruOAVJYNP/Po
RVD4t/ZhYU/Ef+aj4+B8gHrnHQITgz19Gu2GAXrqnVWey9LYp5qerECQX+oOguTQW1u9dtTyaNPK
4SZk/NQwQiatpeAyjtbCNb/1dSgC4lGYsoVqZ1oDRIInMTvHM1+Gsi0omAy2q6wLEw3eVRonRkX9
RmHKSO/TA3X9bmB0RfW4OkXwFCoR385Ez5nqWv6F8QC4Ow2YqpBuT7+NTpz94xRuny/c4fknoh4v
yrJi2IrC3uQTmb2RhHnk5Gez9b96VnNS0Gm8/32m+Q9HloCIJoZB4UJkQtdHNlTCRoGpLz97Wqj/
cDuj2DpBlGzyUEp3RWqNP72CUTbFQEm9VtFnv29+ltz+sW+pgqiUhs3sFBpW2RRmV+dniHNXhraX
ukMdoSNWIo7Wr3rH3qvO2WZW0iJk1qwlIZdbyxdlE9oPPO9chevlm5Bql0lKAFXbtb/OR2RVzKbf
y6P6okTtNwioIeREITsNltjpbq6ckgELZ1IYFtOJackz7TyUu/xcyWX1XOlRuM0KxXtEQiY9SHYE
Bb8KjQ1wi+aIS8CfStawbcpU2yDaNe7uf4j5c3HtuiaPrhx6OYSLnAOpzl67SD9lvf298pFLum/n
xoZ/dJGzxxY0qxUOkLMkKVBw9ZVCkfhbRFvQcX7J/o9KXcp8p2w5wivDdgVkm5sP/mpyi9wop+jv
2dCFNfVRrb+kxlfdeErTX2b7xr/qw0sUOpv7y5yNiPDUA5IjYKJ5B/Bx2hRvHfRbHZgAX4O2bU4F
dK0HYNTqxmMDDnVt5ceactJ2SDuDiVg/3fjNGPHAJdk66KtgCz452spuqK/hw6WvPWj1wk+cf3Gg
F+InkjhQ554mKGliNaPcd+OLVe3rfGVXey1a+NizfhdcTKoA1NIMIBsmIbi+XraUjhn9xv+h7rqa
6zbS7F9x+R1e5LA1Mw8AbiQvCSaJ1AtKDEIGOgHoxq/fA47HIiFd3rWq9mGrZuyiKSE0OnzhBBB0
2ryHLdi0k2M9hEHZJ01HtsXEt01QxVL6ayrdFfH9M5TtV9bkftJd6E56Q+zRPi5reSIa++nLf3+w
1/LBm5OaNEFm5KxSF301dVcOgr4YFpoOELe0PEE2/3ETfzcGy3JACnUFBy3o5mowurhj9lUmzauP
Z9tPbzFTHgwwcvCPxRmLKqQJzW6tvpqPVKwmQvnq4zv8uGzxEujZ6ahpoKuzXENm5dSlg8Drijef
J3HR6EOIhQqJ7hzFbG/QY8e8+fiOr+PyPnDALeeO3ZzawQB3/oRvPlElRd9Iv22uOglbeKNOgSKg
u1KVl3o/S/Y6EA5NU+vgZTWk/4J1kP5doXDM3rlVOzMRQQvCBH7/BJgLzliWTX8BdWpyp9A32vBp
oJDnb+hK6VWbn1gvPxnltzd81f1688qjWdRDJjFVMuhIr0cQZ0KraYuQt+k3mziHKstXQal/Ddxy
93dHG8sQyOU54wLgAK3Z9++qRt+fmsw2krJ0oh5ikXa9EX4+/8tT2lbXushFPh8WEDdl1SkWw48b
xeL2i6HmCBJ1Y8IretbYhxp0sNeeoxUxw9n8VJESaBenqf2tN3lhm4YW1Oyi1oC/YykdLeZAJico
60DY0Cr11ahsviN2Qe4/HqQflhkeElg1UEiwp2FDW4xRh5qGp6PddTCHIg+tdrrjpU9ObMuAy2Co
3018IFlRrYLGEdSwgRNYhGS6LESdayXcdyzvYaxNqFuWLiy3GP8K2dx1lcsYjxKNVrfivbfTfLHt
UFoiHt15aZWUEJNIOzuP9IysrQFgqFyzNLDLaDwWEJtnPtnajBzYpH+z3elm6A0cAI4LA3C59dt2
gpWItep6414CahpW5rD2ne6Zi+pr63rXbCiv89LdeUhV4Oew5kF31hE7mqTVr4U/RkUN2IKnPxt1
tmlofahdGhMHX7Ww+89TYX0ZoT4fwlRjgLllA/sSi3wO+mDvFlDhL9G6bWx+HRhoWaEcTUOknU+1
7LZ94SNIy6Nmym962V53dt1GPvKV0ukupjxftz2/Afb/MCF0D6e0qSMv41/MEaxTm9vXeEP8eeKs
3UbslXIJ6nH6vc7Kz9bIi6gd3et8xGbmNNk6M9JbZU8xziA3ynhx0zT9JaRJPk+sFeGgWZ/4LN/h
wisthhSpWENX045lUT5PnUwcoSduZkWM07hGccbr6l3mkydOq/uh8j5rbZ2vpklsCljQqRpVWx2k
FmruiUDGagltN6LsF6M67oZeCVk9Cfk9364ekGcRsEyHVTHJMUQTst12HdxUPa04c5l+NoGEAWKY
bcT2YMcdtzcdiGphMJjQb7dI5AWEo+lcrazWaaOBTiKqiua8cwo97LTxWvAI9d88lj4un/r2ZhIl
9AR7CLi2gSbCItMvwfWItOHevEQ/mK5EU2QRGAPBprAM6KKakP5zCtFftk5Jrynv/TykTjciWWrz
FTRbvZ3FumFte8rfaJ3OtpDCCGLNBXQ2tEfXfIHWvISGI/b+MGOlDGuM4H6U7T6lkDGsLDToUeXU
N9NQ00PVVXFdld8gXwhzUpaGEP3sr7vaPtVOWIYLwNLjYzpQdwQcCwn+IoTUzEBzFEblMGU5XPac
inxBqX4CslrKEzvxvIl8X/2I/lDSxH1maDmUdlDhfL8RoxieK9EqcRiNtlyxzHc3ivX5nZz84H4s
q2ldUZG9vO5s//Uk/zt76ZJ/X5//6x/4+akjihVZLhY//utQPLGOd9/EP+a/9tcfe/+X/nXbNfjf
8o+8+xu48J83jr+Kr+9+WLWiEOqqf2Hq+oWjbfd6dTzi/Cf/t7/87eX1KreKvPzz96eub8V8NZBA
2t///NXu+Z+/o9TwZnefr//nLy++Nvh7IStEwfPfdu1z8bX97fLpBf+8fYFco+iY+uFCL1+5+Ofv
nvkHnK4hS4R0FRMdcPfffxtfXn9j/IHzAOJ7AKGgbAn3zN9/azsm8n/+rjl/YN1B8ge/Q5aNOhlm
F+/61995fwA8+KrZN3/yIPB//8+IvPto3z/ib23fJB1Aanx+xfdzB3k88KJgY4Omg2MKkPH3cwd2
EWqEhRKPTWyiejSgSauVD9akYKnAwoBbIRIsS2OoWZ84Gq33oQuoa4tbLw5wAMY0t4NmWiwsAZNl
tkkldpMxjXxVHbCZn2ei3WLvibLKWks4OCr6xbe0bQA55Yw5cZ6hVyHbHcZ8lTESKo1eBDbd+iAz
TehDZgacJZsi7Aeyhub/WmnGGdetXTBVGzBcZkNnWNWvpxztPds+k5JuvNo8CN/Z5MUJ0p7x05ed
Z8JsLAzSyeJle4+ntfAhxeHrwMSkdWTqPWBHVQjdCs96RGEIIHJ4geVZXNprn9sHVvh7zcNr9fuu
XxVOEdmsX6uenuiI/HwKwPll9plD0c2Zy7VvQsihQUButYSjtOiHnaU2mpVHvHyWeCal4Uwc3HhC
A8ytHvzhVPz607tjB4MqI/pRQHgsNq+mKFFlKSiPnTlMzK9LaIfUAq1FdYXkJbSAUtCAaHbzJqzp
qdLCq7H4m63zdQ4C3YN2L4qNsGJefJamqABt6RmPO1jWkmJYM1JsXO7deiDmNKji5N20LiDQwEm6
aTW265V/3mYyrnqxspv2RG3rtfS9eJ4ZBYiPAE8+BNaL5xlBFPH1DNNEdzQjVBwhw3BJchuscSB4
Q2GOX62GrKitb9BUgnuEQ2G9k1puSEs/9gp4H6kiGSf3paAjjnkJvfqgguVT/4w27RQ5JNXCstW3
0ukug57UEZSMzDBr1J2X46dcQS2Q0V1bml8rlu30Se6Mzg4zAP/oOMZgZ25on7YRVebLWDdBmGnq
W532O12x82piZuR2HPEggDNRN5qrXHmfPCIe8snVwnbA/EFR8sLBrhPLymhDIR80biMiMFTIa/SV
y8B/hH7MGBpwh41QCZHhxId9oZla2MvpVIV3cXbOEwCYKxRd5qWJoV9MvzojJDVLBXHX7GuayXAU
jxo7WMUq9w4FuXPyWzoXbulTdmt6Twa/s/2r4kbrTqlx2eaPGzE4tgBjAe86c7Hm379ZhZyWnT8Y
UJlF3SOpiO1EQEo+YV/b6yXgFX3WtlGtYC/bZ7C8IemT3jf3TQejWfezydSzZMZXrZY3hVfsEd2d
5yVEvYonCUfVFraxIaLVLWEO3Nj9c2a5SWZdjoZ+PvbZGWxIrlE/2dYDufDgZFlb4hZnJ/BuYxbR
wR4iEO9hd2U8QC3hSyfGayQhf48J8HoawNEbQGKkzzASW+5CnSGUwRyLx2gHhaMbwPZdXdgZpNGs
bIP9Y22MajP0RZwqP+Lssu26lZHBg4fxE3XNV9mH5SKE+BVyWgBSgW9ezAlzKq2+lS6PiyCNVDtB
5K9/HFzrshE18HAAFrWiP1Q6f0DBIdEHxKVw3psatZsyu4kYsJfhRDp46MgoLCcSC6rCwcqveW7C
6uOUk8Kr29HyeRFmenCqhjwICGbvp05eIyEs4QQcC5d9hnGQDMshuKhNe6UjeQGjMxJwQrYb73HQ
/ZsqmNCs7G58qiGzSxWD7Wcbcp8j7LemFN0MT4Z5pqKK22HXZlmk25juqvXykEMHfnLvEPcWkcjU
IeBkZTZFPLTWGUInMM8zOL6yyM8B/KIkoZ35aPNhPTFy4Tb+l9rEnsU12MH5EFWwpzvNLh7ggP4V
bKqbrq5Xut5gqtIskbze8AJ5K8UuE4KYssobFTPgFQHEEFY4evmtBtHXrj1Z+50j8/fDCSEyY6ZO
ACGMCGA+yt+sRJKTgblsEDGVzQryCzSaRieWPQ1lhi20bjOoW1nTJlDFldt+Chy4JylIbeGFjC48
0AC6SWNvbHp3PEfXKOmt6g4135uuLGawTBUqRBxVrZcYb7qfUVUeL76A5/WkC6RdnqGdAWH7pezG
TeHXUUv60B3arcHYxeS4D4iOnqWQn4RvhCSzPiODuh02HqouebOnnnXmWCQmHW5RORGI3xsA0+6J
QW41Mo3hlHH0MctIIp4TeoC4bj7lPDC++OSBSgfbJ6z4Q+r7u3waQQwnSWVXd8Jjny2/fiaFftlc
l4N+bXfWp9a4ADshR6vHBoTYdi5TXkd9pl13gOagoBDmqr42+PhNI4mLPD9trRc7L6CSS7O7LHAe
hKpWwWBsvUDCOD64qNLsge6aykoaW55npRbP/yet/RXtjLBomoOWDld9ewp585qNLb75TOq2wGax
Zhz+Ysnb2cRJ7TsitnuxaSZoBgZ5hqC6aiBkpoeuNdzA496X9rOj8Vvqqs+lRr144t2e5N23rLQ3
Lp2KyMsbK+o43yO4P88zZu88sg0g5miJVg9bhkr2VNEHFGJ2VaqtUpreaZLcik590gcjhAgOumYo
W+rdQ9kEj7UdnBdeDcaWd12NGSBaDiR+uWPtbQW5Y9UIHApEv0jz+tKE5gQRgFSbtLHipmNXmHih
ElrUt2A1284pdv8re/bdoCH/wMQFdQvM+9lM4f1CSfvU0CkQLTEUdu7BH8C04zsEusAkQpAXtiRu
WNvllyEtIYQxx1j02abZPmh3Dqxw4ZwWCiMFOSi79MY40MxDJsF8HtQ98DF5aKb9pp2GMy8vEQR7
T0M/frMBEAqR71/WgZe8yeX+zIzeZULvS3U4gF7fBgXkWX8C9P7592+WvaVZEqkeA8fE4bABcaKy
U5EIUFCE2q9RrJWxdsq9nwoURiTgUVaU6+NKG8YT1bwfMgU8B3QyQYtDj302/nv/HLorIQDq6iJm
QRA1rR0FEgEaentkeGKMRSWMDdPhFG1s0X369+sDX4pMFchdmDEvVkBbFqOwfVvEvSCJ7gwXI95u
8L/YpbMafThx0HRHNXftatN6ZA84yuO6IbewHXhutPu2PaWz8GNojnEA6wpROXq8SM0XD+SkJTW6
wBNxMItrHkaYUJqNWucOi0e5B2hrb2TuquYsTjOwGwUtoCbTRdp5zcmJsHxRa34dHATlyN/R+/LQ
plsEZ6XORn8Q+CY0GyMBwkiQx57WbBwDMMeSAmAiwcEie+LU0Ketof3l3jCanVOS3QRNtmra214j
J+IUd15fi/WHHWuuwRs4LyER+H6mVCmfmKuCPq5RJwy5C3EPUO7AcpVXDYcmGGr2dZiPaxJYXSh9
/5sKjBgqjQ5OTxsCoql/jj7zygUrBBIU3wYp9o2uU1Bg/FgYaCIAPAZkmJE/A+tQh7p7J6mVgdZR
W7AL9IF2bq4csEo01P9cFucy3dLKeXSV/pJNZkR9k0Z2m8bNYdJI7FftmTuxbWrkYWuq2Jb+CxAG
d6k3Qeu2UxaknFZ6oNoIHoQ8YoZzMGxihRZkvxyzK0LYuHMrOKAz24aOnwX4zY5odAx5rpKgpqCK
Op0fzwx/YZ7ALP1keaAvCzgWyG6YkgBjvR9rCyRRmgmjj31w/hrS7Hq9iCHNHsJyc9iZltziW0MJ
5FA0/qb2vRUzxhgE+Svw1KKqs3cndqs5EXz37ee+NLAPMzcNomLuIlFExbT14Gc+xTirIgzT2kQU
Iuto8kGfkSsdm2uhhXZz3pbb2rv1uYogNhw25Rcu7g16ZmXPJ55oHoEfnwiJFDSzQAbVlyME/WTp
GmyKpXeXp3c5wpthYxf7NNvC0wadU9CAzhi8la/0DK306xO3/3GNQr9ihulAkQmlNogjvf9CRt3W
mPw+SvDIFH02gCQZrAHh8MMKtHlopqBAXbn3lUSpXaq7FDhMp9e27iSvm0FeFdCYJmm2klm+xma0
vzSp2tS1s0X7aqP04qF1mi0O8c1Y8F1nqzVpyygtAKo2hnU+FFHO+4i3gMhXY9i6U9zz4DwdS9TL
zTgHb5kN7FLU3h1t+l0PAKoaso0G7Uva1t/qnoFqpRVbKi4RsZXEfdZTfukK3LpUm6yVG1ik3VPd
uCsQPLZW+0WV5dk03qMnfW2BkTcYbQTwcEzz/pNjrqCxshk1/VCVfUTprRy9Wzp6zwLAYtLXyGlD
qIBdstRAT7YMh66aofsxBMH7EAZYFP8ltWeFrquxqm4o9vxQpyMc/qQfmlx/KjT9swb/LzrSfV4z
9E7gwUqpvzI7o4yIQCtJAOINt6BPUFqC/kJexqIkaZgqANotDSGv22Gha40fs6G/nAYRGnyuw8uN
I7+2abNnaCg2iQ02mJmdqs3/G2L4frJisqDJgMkKQNsPejcuqxBOGcCeO1ZrgS8CohqqOVkI/ZXG
lHbISH/IMqriOb6FclHxzccONPpyR1gODJczdLEuXIFqRpOhUaaQyeSxRo0IqF44jAxIkbVYdfyT
QTFUsJAPb9MBDpmoJ136mrfPNWfreewRiriWwW97lQIqb3z2q2wmOZg3VWUkfisSgbGMB9/Mw960
9zIoLsoWPwCcsUIZ5qIL0HehfkvDTuSwXaiDPbWtKNP8nQ9DHngxBzd8wJeyUvjVFHURG0reo9ga
MzaeWQYyqRq13t6ozyHjdGh6HhltFdPaCS292I42rMayYF9VxXbSzA2cWqrMPROdxUPfaC5gVAWS
TfDs8xZBiZAzTu7Rqz1szQfmdreVPkW9EsOKOFIPofb6pTD5Thu2fcNWtK7Oq1ZFWmciBUUNWGnV
hmnqlhQsCEUFdQZ01mIcWizK/OvUKtHW9unBsLSXPtjNgUgOmDO18nhK89joDvVwowVIIjN3H1Ty
2qy8mAZzq3/CWYZwW+Gg8LJsNQ32lg7yrHBdwLSCBDhSK8wNpEeFiYUKUiOkp/ETAJ9foHm8rTIw
2VFE+YR9bwWUaVzMLIsBr9zrdxcgmm6J5j0MZaVCvQXorFAHKI9qodS1c7cn544Fl9QOR1msTe2F
VXWxS7SVKQBnIWlUlOmDJRVuF3gvpc8OaQuiozdEXlOsSr+/zwv7/nW3/D9o3mxeurn7wf8/tG9m
A+P/+k8z5If2zcXcW/ntrGMvX9/1aua/9e9eDfQC/8AYA3mFDQPHyPdejWHaf0A77c+gHJq5CMX+
7NXY1h/A90NDDvEhdA7BVfqrVWN5f0AWEzUEwPxxMuGff6dV8/581ebqPMpq6Cq+P9fGoSjICIjH
NQDmQDpKNFmhXPL37Ji+X31uY77JejwXLlA8pdpVB6GX0vLPfTlsGoH8S9V/DzD4/R6Lk5kbPVpP
VpNdVzq581zlofkhG+izFY9vPuhPcrhjQ7TotYJDIWhjDilsMga4+KWFsW0hGrb6tasvgn9r4LVT
pHh83wQAwffVAQwq90SKMY/z9wPp+9jM/bk34x84k01gQJld25qRrvpR676ilNQi8wIX/+Pnf1/q
/n6LRZow4g7aNOEWAyD1mwoJQChNe6sKJwDHBALx5amK5JE7vXb83ryMT7DrZqWfXlVQTcxNsq2M
Os594zEwZZJp1Smi6fsE6K83WqKseDqUaHMUAZilnR4SF/lxabOobyAj7uenRE6OfJoldkd0Uk4t
0D1XGTj+B7yZcyMRd1+6Djc/ffxpjr3IYm3XwG9LUTf+FZAbFzpCoxpWiqOb39QpTt6P73FkcSz5
xgANtW3ruB7CbveLViOj65jz+eNrL3RSvn+JxdKufARKHu+HK06NlUmL1TiBNZbOmFl/uqthJlnR
clUN2go1zghYILtWJ1bOK4/oJ0tnCTCkncHtCTSuKygchNModlpzDW0WN6sQ1T1KJEIScetgAgp9
740wwnIR7ECkC/TNGUH657/o4Mx/pgHAKO1kLMdyq3XfrDQ4MfwL4t33IVpsH7rP0kbmw3BlafnO
sh5p8cWWwCFa8gxgSHQ1QtA9Q435cZFZe6+GgoI97EariD/+RguJqO8PsNhi6qApNWYqqOyjtg6/
knDEePmNgGYEhmaK8Pajf5+SqzRbG52EcBtZlSg0pXYKayPE7K0d4o9CFBFopxMfz5vf/mcfb7Ep
NQqSWyiJQORpGJ9zBywtqd/DfRS8V5T7RK1HI+tMFJADCDSKmFi9EQ6jHBI43X7yTAhTZXa/0rl/
2ZfTE3HdS1NpcLYr7iXP7rxK+2L0Lmp2cj9yM2K5OvMN7eD1qCLJnO/0FFF6UL5UjR5PQQ7JOkeA
lwfSE6x3FPpd6Zb55T6fpgtXyBsEBntdTzd970FfJ0ObtGlg9TZdILbeZO54JvpZByM9K1p6cPvu
c5D1G8uk22BgABPUV4WLzIpq/tpBCN6aKFrUslpBvgKJ0ghTjlrunQFbi4UmuCFS5ATtNRCka9mX
AbpN3SdFT9W8F3znv+bDsr8B5lpGHVHRpJzcK/Bzq4hTpFmwC7FCkXVO3Ndmc8D2CsSFGoZ1NkCo
+eO5eGQvWra3uZygP6rKNFGMrFnfxC1tNh9f+shubc5n0puzpwQS1g4akyT22Nz3rvMZufXOJOTh
48sf2amX/lA2vPV8l1g0oRSIutohO+WRjdmJVSbyE03pY68w//c3rzBoHNwdz6EJyn0giFJPs64Y
r+3LEpSjU8JKx26y2LGR7irPzhRPFJqZTCNnStcuqXtKqvHY5RehmMe4EXDq0USjUAqAqfJ1aoB3
Ct7qiQrYsRsstlPNkRD0tjKeDAE6ShBI1FA5qPRNJU6K4h67xWLDlEj5CEUpKxGaSiZNk6HFxDnV
81MY5mPLYLH59YHrtAMgFUlbA2ypWr1ESb069QmOXP0VivRmGgGKWXLfrnliT8WNC7is6/4J/nuH
/XvbLDkS4L3y5d5cuglysJjzniVBmX5LTWT/qZoS+NsnQ+48j75+oux67BUWi9nztVoMI7aoOjXs
COsuDbvgFMf/2MUXQRc0LaBSEQiawIzpSQAeEqpuOrFNLGBNf22ur12NNyNUA4pR2l2Bwg0UQdBD
brx1KYZdOhzaXMSamT5mSP/p5Faol1SPH29Ox95o/u9vbmq1Cg0AHzc1g3RNuAnEQspV/GsXX6zo
zCqMqWI+jgtoS+z6MoeF7QBA0sdXD34eByxhL83QICEpuEiCHkgvZ+rWQ42KY1Wetbr7WYdEQdf4
6qJpuXOi0X9ssBarGxpHagL7WCSISi8mg9+MNpohH7/NkVNiyREKOi+rRighJTywn/u2B2TPe2a9
seps+0Q2dyycWxKkBAy8MoDyCSIhVt5XvkafWmjQbruepysoySkgFKh5AWkgoJupSruoAntWB9fn
XAyqw1acpSt9NOhnt2khum2WxmooJSKvMbPWxlSbV+5guCdmz5ER0Rd9ClE1npSaLpKxQyNKo2ep
NV0WpD30WBwfD/p8qZ+EkksZu7RvUhaIBrMfYd82g8kMsKvatre8T7o9rERK5Ve3KP6edv9fK3wu
Er1dbOAKNEGrUZFIAAMMplcI2PJTsMgjk3PJYELvKW1Zr/Gk9mA2witOUfJE9fLjkTpysC1bNCic
QuEF9djE8fMi7pyuxJh5ZYy0vVh/fItjL7DYLfrS4WAnVyzJzBKsvVS5EbDP9YlPfewFzPdjn1KL
CPQgeOIJKEwbVnvfpGjw1J55AhR7bLouNgdfaqopCoaDZ2DD3md28IgGq76FEkN14DYn1x8P07EX
WUQAnVej5OwyltDJuq0l2wgmkglCbL9yeXQK349Tp6EcwhohEqtCfUfLN20g0abgw/OJ6/98nGDt
8P4GYwrqTuoXLCk72e8MqtywtNogKohhbW27tR4GQBfBxESXTXhZu4LTPAkRMARQO0QDBR4tfQQQ
IEMaF9RnYjCaMxRSO8AN3fq8Kfx0PQYNZAodpUVamjaRbXGcBRqaciNHg6slerCpc+eWDmkTo3RP
YzSTzFXZM++i1VMTOSTnMdoj1rryHLbOmkY/R7kd53Fus7AiunNO4EAPWEVQx6KCppVlKPRt8zRf
Bx3ASBatrminlxvT6mCsUo1qPwjR3zFLK3el7bfxUEF0nAxGHpsErWBUIUV2YqkeG+DFTOejVisF
p/qk76zzttFn2EvzOAIHN+c1H3/Fn0dz4PW+/4huTnwb/n8Enu283AWNb5+1jqVeCDIpQMsYkPdo
Jp1YusdeaDHjA7vOBKsVSaAMeTEReY9yzAVT3ZmHb/Xx+/x8Uf2gAlOQiQNAh5PRJmmwFz0xwyDL
vDMmEOP90i1+oM1CrhXaoC5JGj8ABQ4FgxCHWhaPPf/VW8wD+CaYA0GursASI0kBF/cc5MLQ8Otb
6Tt3H7/CsQ8xj96b6wthAOs52vgQOOujPGBj5FHuRqxI840r4Z/78X2OfI1gPiHe3EdOVUMAkOAJ
J/QSvosXEIo+KPeU8++xyy8OGglonq/Qf04c5qRfcqmBxugVdJXVRftrU/YHzoaFBqKuhJuYhR6c
Azj41QOXN4aAY4NGnj3+0pmjLyk4vdZ7CpZKboKwbafa4rpLOZyV1F0Z/OotFnNq8lxaDAS3aDxt
Iyd23ZfsoNXpoTWH6Jc+99LnuVJAkoME5SYluC08BMQ0PyVXOs+YHwM8MNzezyQPMa5y7MpNCsAB
S1G+ZFaQ/NpTL2aRKaVLGdfdJPVKPxq1dqN6koVwQzklbHBkk/UXGzkD+BOI9cBJtJr1wDlpCWD3
t43o1lpQbZWRnwDS/zwKhh7m+0GyUBulTt24aHBrqy7zV6k/vaS5Abilg9q3YaKRnv7iwljs5UxS
Yfac4FtXRBymwFNQIWfFtqtByO25dco69MgaX2o/QlkAJ9NgOYhSeyecWvmYQqHqfFQm2/zS9/cW
cYwWBBVMwgwnGUkRAdoLdJm/Bnfz5ePLH5m5S6ujrMCjEqachCtjBnHmzUo6Bj3xGY4Nz3JVlyXw
sKp3kqn3z2vqnAOLe+N3+omxOVIo/kF2F9YjOrUKF2WqEvAY6qwzu15P49qbuqjl/oYK6E3hAMxO
ZT+vQiI/WeneYqXD1c7PS6jnJrI8b927rCOx7ldRLddme4syU8zJoWVa5KcXsnkxrcfa+qzb05kF
cjkvw/knui+mCoLbJzbnI+k27Bnerys7l52qysZLfOCaXSmjYPw2BbezyLFg3VZPz9EbsftLj5a7
arhoWyikpyAA2NAwhDyLpOuSzr0T+H2eiEEWmMT/ZKCwlHr/SBCY6CbXrbvEl6jFgAcB0YcsUyH8
MloXogsTWDv2Q0tZSNMHVB82cGaMKBMRafZg7J/Y8H9eucFJ/v4pWlsUBNlql7jD1dQPiOunyOvQ
XnMh8VFmYPrfO6RZf7yQrPndfjYzFltODujeqBd+k4ihTFeMo1XmyNYtQ87sezIBkQ0JQLWTBXnM
0+F2DHwKaiVRl4JlDMjzYRak6r6ZNb9uMqC9SM0AHNWNNILBb7aizXQrG3AznBnWV5VIuWUF3iMd
8mcXmo0h08wqAl+iC+vCprGfpvgTDgSoSD6dghsf2S2WAkASOAanB04r0fT8m2nmFOT04ZTj15Gw
bwkYnZrOBXzQaBJT5RkcfUGx8GkXSyuA5242nkgpjt1lPgXfBn0myXVk6HViOSDj9v2LS7fu+Mmd
TolLHhuj5Z7n8c6C41STQC8WogfaOTwoTpXlgcv56SRbChMWIp9oPuHpgbUTuxyAvBuwOtjO0yqw
Q+siQ5LECYkGza/jWk0YQ1Jb56XTsL0ttWKTk56EJU76qwnFgjPFmbn2IVC4qYtmOhtKQaOB9zYi
jW5043wEbPjj9XFsWBYbZ1ZPqejboU7SmXcZiBA5RPxrl15sgMU0tVbNsgqq6MbWbsUtLE7vP770
kZjFXWxkng8syliLKqmJH1ogGxoQf7Acce1R+xyutI2sHn7tTovNSh8lpP571Lumnj3nHfT1W6XW
0ncPBW+itCb3ucZPnJvHvsViq4LyT5vb1lgkHa892MRQIy7AnAg/fpOFuuxfu/8rG/DNErNazSGT
IQvE8uvBobEptXB0rtp+54p14+ih5sl9VryA5gJGPdlVxhTntROLfAwt95Nv52sHTaEsgJA1vAw6
40aD3+mU31ZpE/rkMwTpEctDN8O8SQe6KtNyM+JnR0AuZb6FAb/Ej1/lyEAttS9HVPdLSNHWiZz0
x6qzIq5rp9bysWsvNqISQ2SmRVfB5Ng8G7lcQ7P6xFl0LC5aUlWLABhYrWor7KBJo1/aBmQL0oQC
nkqnpHTdTQqB7v7EjnrsRebg7+3nzsYyr6amRlxvt8A5FRsi7ROtkCMB5NLkugb9PVeO2ySOuwOx
qqI76Ij/2rdd7BpdM0vkuhJJeVCB44fR34Jn7534BMcGZbFxoFjXNsibq8Tq6KE1igSyeU+/9uCL
naLtaFM1zG6SKq8hQ25CzdxVLV19fPUjO95SqiUHQcWVg4kdz2/uUIlhoWb/D2fnsRw3Em3bL0JE
wgNTmLKsKnqjCYKiWvDeJICvvws9eNFP0WrFvZM2FEUWgETmMfusHb+O+nyxM/0ut/KvJvsTiO03
N+lXJ7Cm1jB6a8fs3k7q53TCvCRNKML+94X87odvF/iPZRkxRq7Lda7u5w7s6ZR8MqZS/9+e7q/8
VywsUfepbX6vZm4fTpJDoXQhdvz3J//Nov9VT7tSlYotNWW2oDXeyqz6bphFmGhV/Yc7wwHy72GE
8csrG8UNtH2rSu+ZRNm3trxjMzCtV4xlzdY5CuYl0o1ccuSPEP0PYTK8WdxEXHX8JV6DxRCBWzIg
wiC1at3po77vkBvJ/oeeP/NDirX19MK80/hB1jCxqY+HwcKWgQH0Sb4tGz1dN/1caXwE8Jv2Xc8F
lmBMLa/37POWzHe6ecS0DGObbWvvIfk31Ln5yoqbmSLFkbMFXT3pxLfJMs+Rbdy1pXHq8OQdjxqM
GFvrgqkpCtgTzJsZN5L0Ow4OJxq/p+ojMxMB54XCg3Nqy2+zJOTsqMfWUxMQUTAV7OHJjBlY0o5d
uZzN7hPXDNSBdommfmHcs613naZ7/Eh1zgMlQqOXXfgeJrfhjB1NdUbBZm/3UbSRl7pvotP3TbZN
oPY+9huYCGbRXxZoWlt95dSbRHPCijoYgbKWdsQkbnuiQ+9idsWlbmfhQgG/nIpbrY5nChxvkZv4
Y37J1Ue1WAKNAZ7RxAICSX6sWW98htglD2XOfeyYiVHfO9oTVmV+1Ko81IaEY1aRWkDtipmxGS4Y
HvWj6VVkgiND0rFQw3nVkP2Nh+0WqrPwyROxERmhc60mMzliB/hsu0ghF5rhfcBHmZfJb8t6y62c
3LpQvvDEKoI/+o387q3evv6PtzqRtK9d28zu+4wBMjUyv8VUhv/7vdsi9H/J4IxfToS83FjmFQnI
ZLivlM8XbnuhB/UC7SSvLPGHX/ObHfZvzsY/LsGpt9l9JDCUz6293m+uTQPDTqvf9gJ+RLMTkfqH
neR3d+uXo6LNQZCBkCPGGBPj6NTI5IzZ/hPv+Hf71C9hZDPOrhVv+TUiwackpu48tgfsmv7AGv2N
dJdxh///Wbe05U0Tmel9xfuQzImvdvLEC5eMZsg7scVMff4gxS629F2ti3t1eP3vlbDFYP+yEn6V
b0N5QfdEXHnfjob1EQGReG6MEuLbGrXPOrL0qzNi9vnfv+y31/lLJNi5haJ2WLHdA60QZwkN5kGo
nRMu61jvsRShdpm1KDUwpQcX36nuce3AipeFC0tvUZswrd0/Ic5/d+Xbu/GPxYkTYAHavKzuRVY3
TL5rxVWJV/G05IYd4JISh2NW/Elj+5sX7lfhtwNv0FqXrLrXnfxH2XevDE/tO2H6ov6ThdnvrueX
/aIY9LXsEOvcq3Fueg3bkycy0DW97MW9JslxYVnXfyjFbQvz35bNLxsILKMlcuac7FwM32ssC6U7
h2o53TqXqY98APCaR14Zyd1/r5zfvN5/l6L+8bCAsmmMPS/FfS7rD6Cin6XQ/lcWc/8vh9N/2Tl0
aAgYCY7FfaMOZ3ck8bWmb441/GFj+s0e+De44R+ffBmVHAyjlt0zqn6JS2M7QI9DEd/MlmLgqn1z
oQX+6f36TbTzq5y4zvpuELVa0J051OupbI8JAl/+1SwXTX4Ji/pt+8fc6zcr7lcFsRo59Vi4Rnqf
KYn9ZK699WXBs/qpVE45h1VWNQDs2NWYbNEMZnJVkwFGtjMUBc2ez6LdOZIR+XiC6zXJegoiqQ+D
3w9G+oeE7e/5kH9Zp78qkeEWTVJt3OQe5qiXmxz4cXyocsebqwdin6VZwy0K6z4NIw620Mw0j7Fd
7bOtkJ9Du0q2w79f7xsyyozsvsjyPV8hUx+sMsztMozrt6Rjcp/4AmMBYqjSK/PHscfMng77MP0Q
4/s0/uGk+M1B9Kv02SqxGzEzrofOHtTvLPPVP6FEDOvvXs6/3a1fguXOrTsZW312nzhle9Hwugyc
2ln8btQOlq7YD4YlnYMGfC7X+3GHTVAX5mopQlVCi7Ur87HDIMzyEgbl9+DlpO8MM8zSFH5aI3AE
yXiJmVSeRfmaa3iFDMoUP9dZnXlKNRIJ9moZrEmGzXS2zLtELM7JUKf6urQ9ICUzb/dD7eAlp6pf
9WLmDM2Comkbczi4df89kcRsjgZtNINFugfQoZ8XwgJ/NpT1NKirfp1M1pq29u99VjEqjj7zhNxO
eTH6uTisOZjFwkxMb1iZXrLxW6eKkHTEFPW4V4SbgeAFBENtOHRMRQft1IkdiuF4J7Rm8hcD/k6u
J8rZspcxyKc89xetyrlHWfd9mUTxWAujvNiuljXMQUzxgyi07NES0Vsca6VflZb+mpUKOZAKzRV0
3LqbFTQZfVIoxARzD+V3YJGu8kFW4ABXGppeZOjHoaxTfEr0BzOJyRrGCE/TxBgD0Uv70LtxdUKm
aLd+Hk8pjU/9xEhBvM/b9pP69o+8kekRejXayExTn9t6Lm5CDvqdS1v/lJcF8LkymxoP96DpVoli
2MthHgHXqU+zhZ95skTRNVG6ZWeMinXKo7U6Z0qTBfS121dyMKhWrtNYn1ky4Cnb2NMuLd10bwyj
ES5ODNuPPkqYL6N6y0Ah3cnUQMRkQa+KhiEAfLWGjczeFKf9jjVI6tk5s1k9XLQeUHARVxdhj5hn
4X0JwPSYONNBm+wnBlv2Y5p9k3NThkvOphTHYO2AKT7ZenYa2+ywJrbF3D2QoVxP3+JpCt2Gk79o
zyLRqby5ddhGVWAV04/ezsMGq9bZJW9Ko4Na2qGTRh57a1aZO3eIHickUTG8r2gZzuoM7idP1h+o
v4z9QtC2RrtY/xQ0KjCfmT1MonS92C1skBuqjMgu4ldjh7ubN3RBe63s+tD3ltcxgACu2k+BOyd8
Z5PXe+ECARnf5sjyq/ljGKkpCjbaqQtt6A7N9DGu9l4hlfZcUWPeZVxWSW+shs6yqI9Sa68Gq9hq
rUOrS/SZZXTWi+lRowpuuRXj3lO6HOOpgRW+0D/zyE3vosRS/NRcfZwQDly1o7a1V+rJyYiBjtef
RlZ8aLzqbWOFK/d5wxyb1bPo1SBRBqI6xbdMHBIBNHRF6rlY35qgDfhJsPW9Pl0O27eyIPcFMLlu
HgPuSU8IE+c3diavcNuNXbRvCEiXzELQC29RzY9t9gEb61h2dETN/kLpTE7d/VJoAeSVsNd1YHvQ
ttpTRerhjtR5KLDNiRIM9tOg8jT0yUvnXROBXpOTb/XrA39iJk9D/92FojgzlMl1DOVb5yRnUf41
K/PAQFvim/qu0f7K42wNKNtVvbufrP6ucuzjNCzm9vHNDo32qmaY1OU3nr6m2WG7XNQE4R1/W8M4
ql/TFcu96DAq2AeyoGYrug1pq3kzN7Boj4L5w9pCKbo9MUu7OAroRt1QQtY1DyE/JSn4ZVA3mBX6
Yh08Qjgmx+xv09jdddUiDpTBg0Y1zlGGF3kzMXSaOpfEYLXQ2aKfu/q0FXZpBaTMKm5Y2Yy7hMVW
R/phcWSQjulljhx2IPWQ5cjfRjbR2NhlaRcUdfFzyPMTn7NR80sXNSF82HM276pYOyaY1+6jbRly
0XV/djUZ6O3wwDPK6+hEVqvh5LPhQbYv2Up/5V9RZh7E1DSPUdqEjH7fqaLZ1ltB4R4GHHNzPYC3
eecYOPrYmfwxxNFPKrKBVJkN1X+088AMhH124+4sU7YFFluMt3OaKsekjMJmel2LKfKcuQkKBv95
dFuUErtkHmL5GFptr4K4VbXUT/Nbkh63NSNn2VMMgBKbrPZfltHvtTXnxC99HT7frCnbCpD4QzTD
g1zv7aphE5enBmBUvxw1C7Atdyy2MyBj4NyLPFyipxQqGOAp0KFTsL3ZrK1+jcOKEbCpwrpnPMq0
AOvZbx0vb6hVKMBJUM2q55Q4xm7H6vwxl+Z5FvKl4igZdETKifjcFny7vkwmNpQuZSl22EL84Mcb
61uuvTDyFdQl84WTuHL7W9bL9rptH2X7JXlLcKRg/gXU1FUOOcn0bJtI08wDBhK6Y78PvCc84mG1
vhs2RljldMyYCrTyH8BovJUcIFvxYuOsmRhYbLJHQCeJtT4gET4UlXasHftle0TOYAOyXD81Nb2L
zcby5bKmQZ+4DzpbQeaKMHXg7po5lhFJMR9GK3tSIopqNKVSfVhCI6neK6kEUmQ3W6tunZrtUN68
0uqh9O/gMKDlNCcXvQ1UYwDVNh2HynAQwPXKY4uf17HKMYzKJTsL/KQJ2tdFnSZfWSIcvhk2Dh21
m7w8mV6rdXV9BOeGB1lp9MBmIDdX2+LZjKkIJaw/bXUPShlbQZqO2i5O1L1Up/NaWIEzOWfNGJ86
Mb9Ndf+46gpK3W7XrII0k9cXb4h7KWfe9ZQcx4AXrn0U7vLSJ/Gp4OvjMs30K7vxrrGcr6Vcrl0c
7cpK/WBO8jnlKEPqUPqT0SyEWkVozoCDUWnY17Zil7YsJWVCs3k0m/6Vc7N6puIKlH/YASW9ywrd
PlaS0wdsULbLdSHP0ErWPXFT/GXoqrGfmerXvbpRW9izRRm2Lig8zRo1tLAdYFAYtLvJijM/1Qlf
6CNanmM2HFJ610hEaFENQ82c9kjRh1DFmgtuqLR95ibMUyNtcC910cw7ZoGMk7TrI5Jvlu1YL/AJ
VVi772ar+66WHLtOJkE5W/LQpvb6pFJ3e1iKpDpV7qp/9CLVLyoanNJTFzc9Ic8wUWEAY3+KuxJ4
qXR6+miDXb6qgDLvTMXo9jWOr2hCisWG2VXoKLWM5M0ukvRdMjFxwlI73eflMEc+Dm8TUpOivCaJ
m0cHSD/Wdr/n/Ix3NwxPYc/rUeileSuiZtBDxVC+gGS5Xh2rGpZQDK6+DIjctN3Q19YT63o+uGqZ
J17dpqrw1prB5DXZeHxtV66ADlcMBFq5/ujNdabQWjSLFQwQXJYdcTNjfY5TqngZOMqG6eN8f9Ct
Jh69Op2Hr0yxkUa0nTm+jm5e3ou8kz+bTtEXtNnqHDNurI8PDolbaMSxK8O0xfBgNFp4KaRm+EmY
FXXlTIqSFzjtjktdL6gu8q7etQ5r0bB7BN91hQGeaVdIv51N/LMkSFlzZe82a7WflnwovNoRQ5hl
KSnTIPPAreT4IGhCBfpcjojU1/oFRUn1EncoFXO7/suZK0q0JQygVP/cwDtQzirza06q/NgXffEZ
J/pwlwFMBv7GMbBYCNaN2jGCKGrUAiqfpVUc8OX4w2wVc9drsfYYDXUODwdyJ+XgLY8YGQcqNcUK
l2bRAhx056AYpTjEiY1+fioUYGqiDAApuFySsIIm4WKc1E0wHMr6wbqqPcQck//8NshhfJPjKu9K
5H87RW/1W9qlWJkysKU84eNm/NCMLr4Yebuey07DrcIQSTx5iiIXv6Iy5AMNpg7tFhCYUkv9JG/S
vo2FGfm9iTlqGYsxiDrHCUcs4a6W3ZnokQ0EsI0Qd/Oss30vkZTwcatoJ3RsPhI8FvdjXmunpdOd
s9LFMKRbfXkqk7F9ZDyH2Wptc2/gEnSfEe0mgFKpX6NoWR4mGFR+0csUbns6infVVoaw75Xp6BRD
/2rNkdiJpE5vcSa+qWn2JUr7VqkkhVxsf1fUWNey4RLoqKPkO5nMWfUhB24PehNMEduta+IMs+m1
rZ4jRC8G2qq9e2OU9DFzpsAgOsHEJ8yd9VlokoipYoYlUdagLNX7uLPcIHI46XiLFje/uDg2jivx
dWFVD5npEkNq+6glleq17ikbjUtiRSHGLc+wnz2z6ImKVosRX8KO2T30BPcCf40Mo+a4mC9dBayp
ieUDAcy3yqgnX+fbvETYewxm9gmuiI6xuJ45Ee+pKgr99Tphx5UpYp8lC17yrQNJPtnKPrR5nCHz
ddHBfFCB8jXGNxvUFU0SudxrSkzpZHor2AjcXDxOTorJxqYNKl0m6ado2BbRY1mAC2ZYJSga09mJ
weGq9Z3ruK9ui0nJ1IeyTE1GIexwqtjXh8HiFqoopozs0q/NTVmTi2NX56HJn3uJvSWIPW+eajXA
16Lag5y0r0sF5DmrrPlWx8I5svHTuzIiXUChyvW9Zo5EC0OkqKeqEs2zTruk3JXreCtsUobFbeTX
hCHUddQbsgMtuTZ5dLXq5JFRpNxPNM6XRJ4niqteZSoXa4Z5tQwp9rvOh6OnX1VeN6GZqpDMqvJH
O5q3ZU4veY/1S0p5X4tmr8Ys1IOE/CDLhsFmezw0mwpxsHy3zcOZs3BYxteFHwjQ7Eu6kx2atb3Z
wVNaiOuy8tax/JlPbewV1Zx5TUToX2X6z6m1WETyYorlsAmxxqmCLJ/+pQn+Ttp151RUx1FPWKWt
vd+eu1OAe7TtiFCpEc5zj4+kn612UGf6hKrYfpcd12dxpHiTa+/xl9gDW9hR9X7MisreQeYdoG+l
P3u0IFq9Vt42iu9a9qebO7vtqoXW4La3fKxWfRpK1m9SiQ6kmZWdDLuxftpCyw4iKbPnhu3cs+Lq
GI+KPFoL5kbCAR/eijvTdE/K0B2UXH4OxbR3pvFkATpYknUK25Esj5g+3Q1RoQajkfqzGv8oxjH1
60o/RLXChqCAnO6VT0CSozcs6PjQK4BCmPJvY1c4Z4vJniBygUT2FpB2WUAGB8JbNVsAO2dnhedF
W3TGzseoY89e1TtQb/ioD+XHVA7H3GnPTrJeMzs5YCj/fS6ZlDKqvd4By+3j4so17dwxy0KVtNi0
1nAa4i8wJ6OHukTxkN58K5L6LFBfhtaaGLu1weFrdHo2U30r5xiIyXPXNMIhd0xPsebnhl4Dhml8
GHu/Vv1pAEXSTsUZLPdnTH2kTzaH5jq+OQNZldnUk2fH9oPTjne2W90V3XLFN+fm1D2xIqvP0OZb
qamnWK226YpPEHGHcp3pXUzuR8YcO+c33dIRz6uhHM852gmPt+lhobADrzGYOudu6o0HKHsnRmpq
b4AdVyjuO1jOWyPFnRHPPzPVepa2RikgH0/GxqRgUOSubORLHbd3EDovaMQaIBqUhgq7OKba/GAM
7l7kLeA8Sp8iHu6p13xDe8hog33ri/EDavB5uxPp4j6Xtnkwa/OYE2V686Jicl3GzzPuQfFUHtI8
P0wpFh8zwJk9+kuTZauH9ry0lFC6J6uzbwNBvIeZxMWZ+u+mzOcDuP/Vxx4Xw0BKVQf6zcJHzUug
gJv2JrwfBgJj2Ims6JS+QR9WvVHBYCJUsRSwGJipftd5j0tLU1hLFFt7no7vVFF819fueExHs7rT
ahzpy6HtHhV3NkOlXnqEU8tceK7VNPfamFVPqWMm4WJkP5Z8eh3ntLiYVZVzAGjaudoUaFwla12Z
de1OjC7jbaOq8o4s1bXQZ/0Dh83lXaopekp3KU4U6tzXVqraMdaWIoD8On6zSyNb/BWgsMAyxEq+
yw7fYr1k/TQGbroeJa58N5eRSRnMmE5tz3FptXMNL1SdxnueavtZoRKglSLshc59pra7Yanym9kR
x+Q9sWdWaoLGWQw0Ra1WsBH94I8IgcN2sLbBOmeN4RQ663UAdvMQWUaDkcdoxO+EDdOTs/QVlcxx
8TS2K19PnU/CC/tx1OLuXYwrfB7pqJsTSqdF2bHJzBawj6lHK2DssjiRp5D9FrYMC9hMHJvdKH3D
qrN9qlZI2dqxT856Y4lT2y3QPIfMOf4ttJRmkVwXjBfCSmpOEPdTfm1Ld9ypU0N/PbW7oMxWcV3H
xvaFOgmfw6t4dNfS+UqluE+idVn82slwcVdSF6tNc5jgP7tat3M7YQxELGqyd8jYXAq/MPEt9Maa
Ipa7xBH5QVUjuoyVy0Y7SxEqqt3u6hgyICHQZB/ifExfOoZa9qghF6/tU+XQrdkcOrCFA43/DWp7
odfVMpVC0qPe5eqsBMZgFEc9LQrIRYy5vSV9rH5YrSnvRllqr5ku2wEznzl/UOw68uusbOEzzt/1
dqaIxRU0d6vYoLrMPnwAW+gDYNbjvmyiHtv5wTzM0OiuXReXV0TX5inLi+51nHTjpauH5g7LUdfr
YkwWTWOsw5jBWc9JOFnE0BaBkVc4wumosFd8yCjWM8NG4ZINusX8prCZzTO1UXt1JPZcBS4Md5Xs
q9CJ8ypYUgQp1tIlGKnVxVkwbXKTXYWG3uhxXeEVDqqO6Lxs6+mQm13rZ4stKFPapCbWpB8Tt4V4
TJzX/YVECfTTMoDtHnpB0uEwG/OqFCZKQ2itKaKYSK43o4zgwzZ9l2uelnTV7HWp6qY+5OTmK4tl
jby9c3xk0x1Uz7Ld93ncnzBdIO4Txoxhmz6FvVggHndyyj/1kbE6USm0BTpUXXgyduuMdYVZPlVQ
f96FZatYwGXqrWsU+lF2u/V+0TW7vLzrtG9X94eMkjQs1YRVQgsgAH9bh1E34UjuxvUDhffVWwdz
oR7QNIGVc0erbBjB/OpbbJTi+zbaZNfNXPuuRQ5A16T7WDQFVG2WzPw2mQYL93HXp42D3GbVdl1k
mzxTPALsCSNVF4H71S0oZigYZYS6knY4DJi219WZQwlPt76Zcqa1mAkc4loiRZ0mzn3T10kIb2DZ
lb3Ev0Vflpi+UQ91NOpT7pDKae8wELEb4H7vps2DImnxfLeVxn4bNGXyx6amOjvFXHGSjN/KJZ73
qrGspLjmCECJAAqThtkTtM8BU6e7ZKm6AP8ZIv3C+ksps/6kLwqhaBRdZN/8jElh06q8VGX3aLvq
BfO855R2YFiu+QNmkSdSuMuYlj8xPBv8slU/9JxIushlFbRtTBjR4HEgi6wKFFNrgly2uGP0jFZx
uzj0DPG8ua8sinLukyRlZCX/Xjgt8z5J/7xGGseGk6heNNdfOfFz7XZM0kQhPkAHkY1YKBTmnvXz
pcRmmLvaPlfTW+kut6o1qZxGbig5gkuZHObGoCeC7gg7nzcHGVOXNQc648dIUPHstrjcTp+7gtEI
N09fmVrZ4p3iqSHGEQWZfTqpfOghuYvWYfG3Bj4JXE8OVbyWTfyijMY1LprXwnR+ylY/mk7+Vkgo
B/gVCD+2aBx3a9tyQs1vWbVZr0/4XYxWfhm3PZgCQuO5GiZOYFZSkkb7aRqxCBA6RVereV1V9Qqn
7/uS4yQTz+/jsh47qR+GlbJku9iPU5VdmSX7Gc/KozaZVMbTXdPV1ou9HRxEzoufOelfrYqtop42
u5WolmokHROHUsVKWNA72ouWlejRlPeBNiqtwEOJ06uaRa+unj5nOu2XyNUOrCoarHrT+g1AwQAt
f3wRmfY+K/ab3mdvhg3tvSXq9RrOeer6J73T76KJyku6QndH5lcGdl3u7Mr+vlTDwjJocQrpOmZ2
oXmGS4uIrFI2hlpGiLH0wzmbyEjL0vQnrDz6RLkKITLfTdTxOGfTsOOc00CQmY+SAXu6APR4nJ7n
PVz4Oc/xmtxK9g9/7qs+NDN7r9vGz8qlPt9owVyL69xQLHAb65Y7Tk3Z2HkZmvSldRYRtjmo+DWd
v20KxCSVt2nS92QdqE/MGKJ9KqEZV/suJmDSxicljshsF+yOnKzyLInCcKhFs9nLXgyKGphi6CLg
fToN1RRK3O4NRbkWGQ+IVuTeUbQAxvO3VaOMasmOunsjAgpQDQVuGsiGTNjuW/dkQroM3SV+TK3h
fW1FQUEUUvkgU7l3E87MoRvtYKrFdgInz33VHF17vLQp4WVTnm1We9yit6vsnxDwT7G2vtCtuwqE
/i4aMC9XowLAiftgFOpjz4ykrxXjtyg1bM8q0gf+FE+FIjs1qvOZMMvmQyAgAOtKfEuNm5VTxq40
cS2cuiESH35QKWOufLU+VhHjTTlAY46WYtiZSZT6jd3o/ibAL3OiiLTWOLEn8tPznKkuqyB+Vbr1
FXOTLIxm6IhJ3XacuORChYMI0cqH/GrkpbWbbSXZlQ03nco75jcRzYvWdkKZ5j9Fqb0TN/U+E6RF
uLZL+iXrDGfPJBmuoFatQB+mfteIPkezPypebLpfsS67g5bqL2xIHcmU7G+xijajzhSaXfM2JGBB
Mx/jZH0ZTLKFJNfXUBpt/6yp4w8miMGZ27bmdVPaYzOu6qfRVqqgsEyExagdr1h332qeWkJuq5tY
9FG7sqiK7BM9nkIiUZdDptNOdPdzXx00mxJ3bVY7DFHcgLOpYJmo5bMwF/yHuvavLIk5l6fIj6Xe
nYjc5xtHOBDzpTef7FJB8NNFAtswlRQKt7zmbLWAzbtcKQ49Q9WhU3CPYo1ikKA9eCTLinyT0v69
XiofraSRVOLN+ZzCPAhrYVPxalw8hhxI505U1AHhebzr586+1LIw/Ehrf0wzs99lH5fkI0lF5yJj
G9Jk8aGIZr6qo/qzkmVNb7am0y0Tx3eMpkGb0U6hNumgz/P8vEwUKyeT9UVHg9XN1q0PppfoCTGK
SUqWTUZ3QORCNcdFMysziccsqEN/HFTTZ0OvQlHTOKfElYRJorHVw45LPVGWym6wojlsa3uCmQ3c
UCVmehTDgp0IbTxa24bAFU6fg251MNXoWQH5NJibLVsjrxUYzL000XIZw/xe467oNWrsPrSuQgqv
UVvu6DWi11iPOivwAGbf8iebFidxnEoTMHHvIyN/mvFgDaNs7L2iwepGi1UnoEnT3lL+gVTAPCG9
mdlbK6KeBT6cliUf7TZil8JLP9HBs8hSximMFU5deEeGT/rGNqpXABqbQj62MLlJaaju4KGShRWU
tqAxpIHPhfqz7RQ8oxAQ+9mAPGa1iROHVdDvdsU1xSnT5zB7jM0Jd0sdrrtA+eHPlnLN9G7xKMUh
VC5N6blpI3Yl18gpPr6SZX5mEmWEMabuDrX2vRMv6X7p05Oe1q9tIj/jmPJjIxLQ9WlDpuz2NQ0R
LDjE1GNGSSrsq6o97+NZ/lA1gge3ot6OWSlJ5aSHiZNNdENB2k0N7dauFBjbzmTbw8QzVnWJJaDO
DVkU1/CzKprJl8c+1Lta+n0clzw6Mw5ae/7UU2GGtr70Hni/aD/0yhwahXjJXcc8IfGogrgc16Dt
uYAoVx6sVqPsAM+k3pkZlsmLaL/Sypn2kDQk0fbC6eViJNYS2gWUSz6IlN+pEBE3zQX18lj7UhWq
20m80aQEho2SiqSn6eyJQ2pUh6Gz36ZlSHytH+9QyWR+Z+aN39dcDlkPJfTVRb2i8mP6M/YgmTc4
6UWp+yfF3E7pRh6MOqFstdKKaSjykxtMI7QH8ZoX9RJWjqgCt43PdqaJk8C38kjOUj90pW4hvLIe
senKQn3IipAZqVtTW1/DoBMwZYvwB426R4LJFroWsLE4MpcYQk5chBrrlCMyukGLW+w0PAQ9bKLV
myZATdjZVkLUMh135SLx5rKNP1JXwSba1SnqNMtfmUnMgjHGG+5eJcXfmo4UMuGA8kQdVLrZnI2o
oNw2qRqnhoIDszFznChI46kvzK+m0X1TSqE+1BHWFMYQlQ/lZHDaR9p4Ue2k31tISgPbsoZ9KxOU
kNJZvRwFyU7O6/REobq7pUD79kpfaS82pVsaH90SWAasCSV2XfyBLQeGJdL5kVrnpYMFEg5qqR+b
Ii9DWTfrmVnnTbmvlVSxsiWIa8ELK4kB43p8km1a/g9jZ7LcOJKl61cpy3WjGoDDMZh11YIEZ03U
FJI2MClCgXlyzP7090N23Ws3qze9SlNSZFCAw/2c//zDuZ+qbD/kZrS154TF7BjdDqQtZ3gXExFZ
ahV6DWdx13XODf3hfG8mNpFGqh0VGUvoGubGba/VZPZnIxiNrZPbMeQNrz3FUR+82T0+pJJAurCI
EzKi9Ji/6L4093ns5/uxTsQ1Mi13p5AU3geNTcirAbZmREsQJhiD35Uj3yPr+/x3oiJ3YxOj+jEy
Rtgncdc8KTBXPIiaIdvgJQyNYykYUIuBNDZZTmrftvnMLGjsDma5AomG4X+ZQUK8VVBZz3WHR1FE
ehLRhfNywxwi+/SiDNJaa5OMU1XjQ56bFzgR5HQFwFvefG0FlaE0Ri6JH4ESLNXyM+5lcL+UDLDr
aOlOCkSVUmgovpiJ+/HZ7ezJ/7EoK2db88BTG0iGw6mqM/mu4sC9gI2KcZsDQ6uNqVwRmrUrrnGP
tZuVtSp0A3hw6VzHJ5cmamfVKd3S6LftbUfaLuyOlD6yjnyPKmYK7tzZ/qVjnjFpYVccMOsL817g
kkCOXVirHPzNSjEUNjmhhYJsUhgp2O08WacR18ZwITKJBISK2DehVOjbMGk8C9/XroGZORnztPNy
x98vihnFnEQRO1xeyRsCbfTB7V029aD3Y4hnar7tbBh5mZnIBzxku0MV5/1rpoIVporEcKzqST8T
a1fdNDR5vyxt1s8BHdMbck8y4FNNhocaXouJO5zbeXkYKmUd7ELqGxZV8GPJFJDF4rSH2VNzyLbt
nvyZIMrOWdLdYub1Pura4Tqm+GhQRoPMV8nQPGVM3B7LNvBDMzbgRQ5kb5haWgfLdcTn4lRrvDDq
l9iaM0LcDHrfCjO0jsHTpzTZyUZc2IkeLZMvv626I12bDAuRNC91kKndBASHV3U2PmVzOu2mxUje
TW8U9/FQum9L2g0EgNQTNBZV01oLFklpGbu5LCSZFqN3FVVtPjdd4n05pVCfkfa8GwH54Do1wnkn
WSO/X1IXqllpMp8o4+A5qvvu3ZGxPkBqrI/EI1JsyKTfwx4bn9ummnayZGqIm9bih7Ot0xuTDK5j
X5Ahr4a6e6vR+OzVIHHhjrLuYElZvE6m2Z1EBNaKpNe+K5np7vC6G74dsklPgbtm87gteaaa4as5
tHNojpN4VHkPUJbIeNuIyYGjU09h7CRsk3mTXGBL5MibBsAPJeK3zJMR+9UkLPKDO3knu5ypBGqC
C96H/dn33HibFsH0PJlefVh8l7RXg4ycV8bv+ga5fXW/ks1wgrE57WLDqrHg9TsE3BH8p4zs5H2F
vwlj3t5adnnj5Ue3QyI49YViXl8bt+Mom2wj+Dvf7cpHaRRV4Dl21o4/K3I8tslEKhGG34xyBJZC
J+zs2jtmEcjAqJ/FDxzPkhtT1hPto8A8kiG+4W0X9qFQJMv0sExCnyLHWnzyeaZpj8NLdzuKTN+b
TUyPkFfGrV6iNx7vESRAax78JhqOekyhBzboLLZV6jZ4PDbj706jgCZRth1e5n7OTkLWwbcvFkHk
YpJcBhf4C+SGCT9GvuPtIpPkQFK7Cw0mz3aALzziiRGUbLK99ZD0TvAiI2qdrVxqLpKpfeRNWRZ3
n1UJnW6iyrl12opg2qZqLlFUexRf3TD8mhLq/NbOG4cI1RneiO3WEAMTMZKxmJsPQ8D2WmvLPyPi
aL4cfxJfMR3irhGxfHIyz/+lxdTvZJ9ZZ6+OMWNbnxMrxqYRgIyMZgI92zsP30ygGys6dAQIPhZs
Sh/VQnZrKX3xYx6m7jZJnOa4dIN9MZvUxSAZJ+nS1+NHPNqEVnSNbPaNcJd94HT6BaPJijTvWF+9
gC3YZ6Z4sbQ0+21QWuQkZYEd7TIoLRWDubwIXYzyQz2AJzVpN58NM5c4cCbxvnBSZtb20t+DMZJI
pDR0jJrA8hzs576t1pw5DNNCrM1qOHlOclhsDtR6FhBMG/+7dyH01FTFt23fBF9JERwWNs1NsZj2
fSrqaWMIokDtYajvGKSaoacocIvSGOC0MI5sGGHRnZjQduY538cRo/nObvKDjy87DE3WQd51X1Hh
iY+uZRiOPxUk+9H1sEMo4VnIXO+zygIwptHZxRk1U22UC8meY8v0e3KvaZ1OV7cTw0D7iPIRTKLX
J9Idvacsh05KToTYYuIxh7HW9ksfzD/aDDYnHQxUkIp/BGYrhVk51geHOwQEVcNALbzHRNevaZna
j4Yp+oshfHEgwSsJ03oqw2FWpwzAfFMWoGD0Lr9EXT4ncJyxcMiksQ0qcGpAOZxsat+2P1zCFxnd
dcP00/Bp4L2I4ONltIqDmQbucTS86URniax/qPQAYQ3mZJBqCnnLF+MXzqpwBxbCOOeltM9WPfTn
KmJPIjKyc8+Fro5Et9RbFROnl9rC21gBBh+03NSabdBZm6EQZZiSMxoOuBRfs8gdvrk4+iPzJYQZ
wx23jcR6JigqMwQ9qbeAxuMpd9ovzAcZh81y/Jx0IBFDRj+GRf6KKv0z4KbRmfjk5rm5+ziMJDpN
wfNSI/F3y98Bhc42yaP9om3SlXS2SUZmj/ZUtlTwAl+dxTPuysbxH/PS6qDH58VXPNTMhk3pHAJP
lz2dTARGbWq8HbG3306tMrdQ3U0wLOwWeeZu4x4vELmOGeqvwq4ODSx1q03FZjCHYtsE5rH37BMn
m0EFDHmbovIQLdnWbtn6E/HaJZoj1pq/2cRPKoNT5Vf616zbEA8T8tGCG6sdEAGtcl6ogsKLdin/
9TJ1ruA74Fl5Hs3oqbaHe6Mjr7DKZUKsJSTMmOkDGoezl81iq3pMh31RejgQJfAAO8IwIUwm1Sno
EQnLwrtFCbduZbw0EVg+dtPOIR1r4w706AFN/8TofHSiZBdkJl+i8s9lmdyL3rvHY+FgRs6Ldpdb
z0pY4MHZ6axjmnTh0KR3ecX/02IT29AP6pYMae0SKTmkB5tvPBf2fY71fFWnx6ZSJ9oAaJzkWvnt
vswEqHm8s9dhpkZGrGsbXemg7uBA7CceNx1N99YchX4AA9/Olo2CUsTTOw3A6EF85y90ZbVwLglz
SOCC6QW6Fcqu6dZz0TiMXHSjI5erNDfxspLkans5eEv23pr2q2I7gninMUfYINveTyIaISmMS0YA
g0ONA/C5iYjIRVPXvhs1+3AwJxdXJNxyTN1fmijxqb6jmySK77VUxFcm/lWURGdbpfuj6xviDIdm
fuwzV7Ii43PnkVzctnrPMfsolxgor2k3cDeNo5kj4k17QhgXmAC6PYklpVRM9LWK05023JdMdoz7
2o9MLJ+FndzbaVfvyLhDsgEF16ZM3iizvzS1vhlEEe9q2e9s9quNTaVodWYoBif06N7A4eMnN0te
i4pvolyaeO+lLAeCg+eaLDdjvBgzAGpPrtzWt70zNvI/iK02qCBbE3Z6bvZJSLlnvlYquU3haiNQ
V1ymQZOhs9xYPmRr17a32jbOC9ZT0k+/lsx+9Mfxg/nHB4fovrHUy4w1O00+OfFaMKMpDTa4Uc3N
vRDxY6+b/dim77nx5WAJy3WstB8yYd41lORQXW8t8HNtGaEdJz86+k6lbQCd9r3Sy4MIDCa+OQ/a
79Z5180STpmC1LsccsTo+SSB3aT8nJz8Jyk/X1Gu4Qg676oV+zTD8S5pDjO3ts/046Lrj5L7JCOg
jm753QpsXbHuz+viyeU94OGPQ8wurJl7p0NyM+YZPYDc+b2kpzAfJQ5tq29o10cMlZS11914J+ME
aH2cNp7VMj1aqs8aeANK155G5cb2TEwc3G2jvQ0GXR+yLB7XUZ03yG0DiSpRU+jUw0MtIPwIuXOl
/va6OEV0QPtMizov4sOo3nx72NpoyqkdH0lafkLUn87ZwTNh7RjWFlXrvkzHs1Mt+wwWD8S3R62j
pzXgjky56zCmlxa0uXRnxLz2fTXbKDieZ0RJg8e8q02XMPJITOqLUz/rkKIulBaqDSEzKN9Y+VrR
fFPCWIT5NJfpa8GoO8uDo50gVM/UNfO8/Xqr0mU5MOe7+GTuqGSg1CYVk1D6UYlN64yXPpensohO
JRBqKofTImOONUpXo/5gdHrRqNzX5VBk4076uAzgF5OaKBaWOWbU6dPKlNtSaBipTwonyVUrD/ch
bFhONV96vT226K5JFYcysX7gGxCjyA/4tVjWd74EpmsYM3G/tFi+xs5jaKZ363WLu/ZgR+UdFtvx
pnXb0K04NFkC3WR8r98xL9xDbJCLGWc7s/JePLaU3EkzzGPAbpPpwXTLsyi7XwiALvbYHwK/OK5v
7IoRsIoMP7ZbcOI9+802iJsQM/gbxlSbxaalVvUhx/AmcLNj1S1wbYftYDbQU4szAP5PHTnHeSpJ
CHLkpq7NBwzrtwW7cT4TXJlRomQ29DusBBYO6cVMwnZuL4QSlays9WrXAzXbQG5tylQPonw3Rrec
nIpvr0KLGVkRq9e8kddmju41rmrCEQxyG9DU5ooAvAcefE4853GR/QsqGpNdIduPvf06Ze1xTjMN
xrJepdq8GdOBFALHxHzKOyyQ3zbUxBIyX/ETolNMhDUqncVoQ6mNgElnB5HdtIllEyFY2aFK0LBU
wXEKFoe9vu62bqZC7SVXEfvHLI1eqcnuo5jpNX/AFySCuzgr9kWbprRMiTrKPiAOE57UocmpClwI
1kO2UisJSLS6dNfVqb8zSvlYqfFSmv1tK8VrI8hBmqZmpxb7eymGl0pXXLH2phjTF1EWl7FdPhnv
vqqmfrFikogjPbySfXBkA7+pe2QDBi7w2onO9CW/Eyv6TS7Ps2lM15ner3X6O0P3hyJz90Vh3wJL
gvKpsb2gP7u1Ld9mXqcPpqc73JHQG07wLtavDUgNC3R07lyjhXaXUGhE66JKFZKVmWT2cZmQFw2W
gildP0OseWqkfmiDGAb3jEYvnYdDlhp3TM2MI5XV3cwGh1ZOMn3MdX8Z5/o0F+ArAYkaxJZuW563
RKnHdgo45XDU4FTewmmHA9vyJBrExBd2fFBlsp8XZkd+gZgjsq0SliKf4nd7fyrO+RDdAy0/w/s8
ao43E2gLsQwzubi1FsgZTHHNgUQ7Fqc/BJBF8/HsmvNjaw1MkoFe6Sw4vaHLthUpmcEgLo5h3o0a
oDJTxmuAHrQYCgI31QuDHXxHaoh0Fhs4mNBTa6qD7OzPFo0RW5IgYbNIbORd6WdnGIxeOKPsDniR
pvEmKnjOh9i8NZX9KJyKc3hy9mlXfEeURII9J/HlsNWLt4RVpM3NkE97A7+OIZ404LEreIOqoHEp
jg/dvUdlfyxL+4MZjLVLTLQ263NYk/jVROUxb2DX9J5Yoe34JUV7gVHrg3Da3yWzpKiLqcqo7Ftr
uqUIQ61ijedpaLF86q9Rmb8aRoH6YviZ8U4p6wu2BiG2brdjk2DTMpFxq5SxM9Lxt7IYgrlZcLKy
7nUdurXS6OGQF6sP3Hed+PAJlXEpJ322F2slS39DGj7kSbOShw927xwrWV2Buo6oTdd1Z1Xd1uNA
HNLpzHD8SbLrO5yo6/UuycXBZXhjwt1vjCc3fwtGjrt4X3fBNmAdcPUpNqFOjdO2IH0KA5Kb1Yxk
LSfJsdyLJboGpXOLRuFs18OzNSc76QWhhEsGKwbxiBcaqtka1RRO6K3mteI9CyN6i+CZwqRzyqM3
9k+mvDOnCtOT8h1GwG5Ra+aAe1vTm4KyvvHW0ahWR5tVu9+V2PqiQ6wmsnHTbeSm55UIAxcp6oGl
i+ipobVG/xgG0QlHlxx/laJWr0tuncSQfeCocIzgNVUwK6qe3Gvwmta7RpZEnvnVZ7eJJNyrQkHb
MQacW6bTXXzJl2CLs4yLLGnW/v1EKUXJuse8JkjFwfP6W15dl1m9Ln4uPlvucQTJLFsOfDhaOCnf
xKL7UtTkaOOq55EjMhnrW343Nm30cysn9AaQfNV5hLYFGGic6nFNgzVMbwOvswzj1N8as+qZgvZY
S7KWmw5GT3wIqmbcFFEFh69qNg5PgOQo56Mzr3yPbdR+nD9OMhyTYbmN8fCAXP0jSMyH2Jl4DQBn
8i4Q+0Kvb5/X/zpmeSjZ2OGHhDODCJXlv7HTv+QdBHr+NCi0xmUGG+294jD65qV1nKO7OGHnQVKv
jafC5n6ukXnuj2HlhKK/WtsL93n91yQ1VjXWZ2bzcECm0FbiLh39c9SgypeR+d5U5V4MQdhU8uhH
80HPJR7CxjHhEfIomV2otmaUPRVsLLNPl41FD3OBLu5XId2d8q61816Od5BC4FnZG23/sOPo1sij
w+RCUxm3UfXD7QHN6LKN6NSKW6//zexkWwHm8vU1qj5w8C1M8LBKfmMCGiJAf3GZHm901oFDE1De
00BG1VbQeQWiPem0/9Mfxe1/9839eqhPTRRSGScW1BEgVdLjeFKX5c3GCc7S1anz+0uUW3gLsGsk
TQ9tKw92TZyzb61QnFgYejP4cnPfugE9AS723vlbZ/d5jUZBTE64GBS4llnD+kS53OGZh7ZnG4sU
hW0vxSGCfRaivaoJkIK5y/wJOmhHJjnpi0Vx4CfbE+2uMKff48pn5nJkpvPksKzIxeZgzvYxTy44
HhSJR4mFLuw/On8GMhRr28XwxC4io1xQPBfQqyOI0wUPHUqjLTaA6QJrGzp/APv0oPJ2Yn5Umxu1
sJl5GLVuUEphXRDAPEihplFlHdKsxoMWuzlaw9eudGELoRNYt7IAG2EiJQ6e7aLYkQcZZ6+zLe7L
yr7nD5kphNykeVhdapIi36eDcV43IB4uyRS7G9K9yeyC1BqU1Ahm6GgGm/bfHYZrbMpnHGoLEm18
+1cBCAyb/xwz8s/ZWtdVasUzQIvJ4qPPxwpxWWUv0/QYuyNgHDhBXYM6qu/SWZnZlNstM9B1w4vu
uKZW4+mtq/pydbzyhKrCKBewySCdB2b/WRSlPtpTxqZQeqhdWtRrZhR/NKqPmLn7D0EJE9b8QfK5
ucWa7HaJWz5iTt9MdmyyR2bIi3DcslEINI7VRcbysTRRZ7veYy5gHwTG8NvLy0d7ZXmn5o9FO6ei
elH+m7R/5WPJYsl3owg7MWYnhzINHNocn0eg353B/OE51RgLerE9/PQXkMjS0LD8lob58QLztnDd
7jlqq+ygJjTadtK/Wgt8udkh35WkwJ+MtByIkf14IHi3+NRto19qGKFI7puFeiMG93Vn58PVHtoS
K+8/rTZuPwyng1hl5yZUsngwAVaCsX1wnQkYoVEDU5eeSgUWWLszl2W4EK0xbZa1MmEBDozaSKbI
liI+ar75Yc6bFMZt62f3MSPuY1/OEd24NTDsrunCJFa3EbPVnR9oG4MG7bzHwKMZiea1+KnFqItQ
VTP4buaR2jjY/Y2TDfJ5ZXlwBi1wXKyYKlR7XbJ1CoXqUfifY8rWqchTJEIBFh0U1LjKiDoZPsjU
/elHMT4Lirp0MwwxltBuM/02bQIXN03mikNikCToyLTalF6AGIQVKw5lLbNT4ccMmsWAS9bGjmPR
bqsg955az7EuRVFzgss4P0L8g0GZtNBU9eKb7GtpTXTKYh3Q5yH/hWmA1/8o71J/mO85JwEevVRd
u0bLp3YeUyZZFQU7LqwnP1DyKHISLdd3dCFBOPGFV5IQAkWxd6YJMGCO6uR2MWR9GNil4rl4o28q
N109P+ACc54BKyow863MFZpPm0ejAeDTF1PVr44TXVbl2xw1l4oKWIPQ2IpK2IN/Glj3lW8lJLQi
rRm95grEAazg+6/ejER1LE7r82lV8k20qHSNcY/070ByWyhN/7C6YCtEelh0dBf68eM0ypvIjS+G
67/5ytwFcXaQ2IAaefzg1u7GQqmStPaTcr1X1DdH4Vh3oi+OwjVOLiWbHo3Pdd2tEEEAmXlj24Dx
ENdU1d8XCSm9SfyBGAe1UMDBFmTkgLYJ1Slt46abvYFDSQHXm/LWHof+3p7sOxJpzsgjikMft/uu
UBeWOApN2b6PqbG3oLLqIQbVS4ITwg2IRV5ch13iPBV+gnueDTgqsRogPsMtjPveyuhJrfvSwQK9
heuQ8t5RFv3ZJNDgxFlJL+IMv7IFO5SxeibW6BHbXlxonGuegeX782Ue+5eymHEyp5yBGX03Bmig
MDfZOmZ3SIruCl8FYiri3LLLDtof97jkBNt2kWqDkHD3ZwUmxG1scVahszhhyv3wJ6TAyV726CoK
xVQmvQRV+RKYzftYF9wwnve0JFomW+799ZyY22Ffpf5jlA93ayGkBmfZyrkPs8mqd7Nnfq5/dd5a
L2LBSq+Q78Zc7E2nevW6dftL+psyQlnfewbuT5Z5Dtr6VyTbh6mNz1PmPQAKQ0wpPChkrI/FuW8b
iGUWsAJdP5UJBubye+EKFZ76kTDNpt18AKe+HfsRHr597JYWTodjoK5I37haFbYwNgre/hBNdtjr
7CXjRMeJ4FiyOFYjQYGzTwmrgP5qRNgpPvx8ecr84jT06UuUVr9h5dVs98WpwBBwoRuEzXbKPbpt
r3iwerj/6FEQhgbIRuiM7KD52bazFcqO759kGkwnq7YMRE+4OW5Xb3cvySHSEmLhWnBuMOU4T2YB
LEMnGaTdjQddY/A5kTkRvhp/YAI/r0ooNOAba2LX7Ja3cfFu4B8fxwEzwnjaCd+4N/v+h8WzGtNh
Uo8zDjJ+rhCMm+NdY8BV66uTWsh36iMfYtfwNvXxYxlhTwD95toY+OiIxafhGcQRaAjSfVt/VtAP
cKbJLxkk5nNl1w99gzJ1zi0GuDkJvWXyIJiRWV7/BuuOsrmtr1z8PUSXZKdyP39Y7Zs7xjXccaPZ
NDpBZt3AqkUOhHwyhW6Y0Jjr5LuX/kOfAD5rnN1UVZ27yfoBY/xQq/KhdT8pMdZFmm9nCGXzkjJH
8c6TZfxCJfey3k9Uoo8GexsUt+GoJMyeMveujirvfC79sDoLrneaJBX52Hn1barmH56iDTfcxL5K
Y3gpBTaglRuu+1CckvkMzmMhyi+V/54kGnV9kB0tEwJ8q9TVnuL3XuV3EGmei7Z+89m51p8bLhMc
thuBFeVq6N8MNXOHar6J5iBEXHKJtIMC2HmrRYpHyYqAM47f+o3xHdfBwctdGmNcDMrmYrQ9C6Gy
7nF3eUd+UO6CGl2UStQ5JZ870gmPU9k7m7gy8EAyOh85xnAH35XZn9oZwXJNxHJomu6miedtoLs1
7j1qttFs/TQdN1hpQFh2RHDLXcR8a+Oy+P4nPjkfJSK9Ph1Ofe+fC0s+1hYPNWzrjczY/J0OGpwR
6AdQ/n1gVTnfPzn2ARfY0c5B9Sl8aAchNBUxU22Iq3KfmwmWduaxQU6yfqrbVI8AtnsjBnYpTRi9
Hs4NNWIFbGWZTFs2AlIHQ9Wpe8RCDjKvHO7bJPmWk3rw8Cv1mjycrWlbJdHNGljU02lUyj2YS3Ya
c/0rdtz3YG3tB3Fu64mDZ86+LCrwsuLxsxNKNo4sHYwnWH/MQiEH26LaZlF69HMPCLlg4pkEF2/p
TzFwPTfuWiUZUIXnU0jU/m/hV8NHrqrxWXcRfBE5oKRMT549jHu3jQHS6rO1tMW2s+EV1tZ8n+pp
M8NWOfiLzr99q7ux23jPLvctSnqdobXvG/jqGwj8LQyG4TBhtaBq8ahHH/45Yr1zhZnDU9XV3hW6
JiNgb7n2FsKhslqDFaroU/dZvC29mDpniugvBwthCZWR9OpHJx2/1u+ALc0hNbybxIJlw8T6Z4IS
jsp7Yh2pJQ5TEq91Z9/Zfmeh/UYk3yVzuMTJyXX1c8d+wVi9RcsDlwziCiKh4COVxmNRTiccjzZl
7THtFHcx/8805keVMEBUkrI7qV68LEWOR7+zlJi49GtQCNMYnDziBPZ76uzgrHqgqfYvZCm7OE1v
RzWcu/SrgU/Z1YhmG2xwhWPcrTuqZjsS0Cxy9m1vGva9FRzdCWazVxnXwo4OOAiARtnZi2MU74ir
X6qxZFtF+GupIx3RPcqIs1kCMrnqDTeQ2ynt392SQdNqqX/wC9bV5MyYV1cfbQTtMXOhtQ/vZhH1
uzRpH4YWk8MBgKOPs7MfC0EXXHiHrMvNvd0BkGeuQ2pgfmk9yOnTyGkaDVQk0bKeo2nwFIn4ZYBp
zEQZJUOlb1UjCGDzGzICFFZk2tgb1fKWLMmrkfj4b4zhPAUXSPrP+aBfJtsHmNEcw8Jp2mNURQND
MHvr4ly3qYnn5RFbCeQ3foXbnQl6pxScWqh41ZMxqnY/MngPR4mdzyCN+TDWGGbpfiQvXTVYe0VB
7e5joyXbJ2r0OUJhu2pHcNaCdope15TR3jNLLIuMEXhqIYje9bg2jMELFMIcb5qeeosWEaHbqL88
BewxwjN4xAhDv8d9AH3IkZgMz5PHgR3Js4L29l1LMX0GQ5WGjqumV0WncsWmYDm6dd6dRzWBoHmZ
p1dg8DwQxXlMOi2P6PnAAyOmoHtXllFoJW1+tiVQgcwHKK9jNDXH1MSJjDiWfgxR5eALtjCsqIYM
dRydWvue91SBdMgO9WSHo9S5QQNEzzii1rfSdBdMsXnwh8S8BBAPqAfKEcKOik8NONgbY+Zfozt2
F083/bZOjeiS5RjJ1Bagh7bi9KmvhulmHtBhN2UP965kGA9iDK9jgkxFHTLdpGw2Z7MCh2ec/060
eHBH+9TvtOcZ90wlxTn24wI/ass6ua16VnImOCbI+3dIBc1W15AFTeqNewSIBCgo87qIhqHzAJ+w
ZTSyqSfMufjmNL2RW+9YZhDvTdffRhaoWRJjetNOTXY3FQIr5FoUP0zDz6ike/FVW57Jrfe7BEcH
le7mLvtt8txumIjNz3RG2CMnIHl+gKG/KeEQ1MgNtqAQHYSZBCS19DOEuj7ubet4x57qeDv4A8Np
kznc3GAknkDJggsO8hs1Ajsay3c/oeTx6LfZdIzx8djOOkrPEnOPQ5tO+ala8fRUB/Nvu9GglSbb
JMVG4ofLqqJqAlJB0MShtKsVCimjGyEwdBm+SmmiuyOE5fFcy3j5QU3tbQ0ZvVmWo3Zjm4tT5Ps9
eswZ0y4rc4Kd47YfEsAuhJSX7XAwKpONE7hw25fS8xAz43aYKTOBnYwPh51AI8ymFOW6xKseRu2w
aTO7PBa5/WiO0rkGFpZehqYb8NI7xwkIB7HiT6ywnmkykIfH8rVbAGIg9MFRafxs7/DjU2Fkz3le
vI+W6RwztaZX9+1jPjmfciwHdkbkZsgH8ZSLm1cx2xm+Fmb1mNsV6Ro6Nd8WQoo3fuNVLPcZtlgt
HVIGndbf/oeiIzU6pxke7Ma6JtoKfSlOK4YDKniMy+a2SNGd6ORBI5FwIpTbTM3om5M2xtQ83/5H
I7omiXOEy5YlbldgqJ3l9wD4qoLywwdq1X3O7JyqdFnxV1YAerhpN5eo3wZDtfd9BjkPbeprvjqP
Ce9VIGne9I7qQjQZRRjb4OeyaV6SBv+EFSsKurulLHEgrA5V2jzLoMa+E5JSUWwxfN/B+33J+2F1
B0MDBrUkzsIc8jX2CP2HlzAcxJLh+qc37X/+JYm9++d/8fPPugEhj5P+33785zOcpbr8r/U9/+93
/vqOfx6+67tPfLz+/Zf+8h4+91//bvjZf/7lBw5LarPr8K2Wx+9uKPo/Pz/+rtff/N+++LfvPz8F
g9Pvf/zxsx44gPm0GOOnP/710unXP/6wBP67//n/f/6/Xlz/gH/88QRnKvnbpVbfn//jXd+fXb9+
gPn3wDY917JMX1AN8nnT95+v2M7fXRhJvmMy//Dxzvnjb1i59ck//hD+313LdoRvm1ZgOliQ/PG3
bv2neEn83TZNYQaeBAjwAmKZ/u+3e/hvA9P/viFcjX/9/LdqKB9qZCTd+sF/cS/Gxo6vFvDtHE8E
ri3Nf7P1lrnlxtow4ocZVGwjFYh3G3n6/xB2XjtyK9m2/SICQTKC5jW9rywv6YUoSSV67/n1ZzB1
gbtVLagajcZuSbuUSRMRa605x1wPeV0s8IDv/Lw+GxT869qWxEsNBf5WmpbJDOjpmnDZRwMVkmou
cU9qs+EA3wqbO9TW7NUYRvlWIaB+Mn/7hN9vBv+XVjTtOQiDlVkN1GaFtctdnPSIm5ot0IGuMFdO
0cUH0V0910bmib18xyE8PQfm5T836y9fX//L18eBJiV7t7Bsztp/ErCrIgAN21T+VRjIcxmXoiPy
GexYrWdtwPWBo1jrkyYhTYT6oYbIkmdDvRqRj341W+dgRsZxMMBC9DbkK5rJs9Bh+Ixl/Ccye75J
umvTHnf5L4/LLQzuPwDlhg5vI+0E9HOOssBOoSay/+F7plQ+ZGX4rHJ62ok/aitPx4DsphBmuvHX
JAIN8dn0xqZa7fCRGwsaTNEnEY/yTxLv/PF4cAxX5xrO/zA/4f/FiAfhUJe+UefXQXfHS6I61NRD
/10XmMc4QvsnRyPYIK68Exix4Y6QiKOLJP+AbQYBF24juy39s4JrcRmNPEQgsOmivD5xDvKfClov
ZZ+9SzjGyyAdfllJiiRe2NifoyHdugx0qsgtjxr2ZdF8l03tnIUn1DFDlv3AYYF5SJjqGJ4FO5rC
7VC1VInWaJdbITF36C7+Fg5U6tjjrly7k1/sfNP59cmj9icn/HaVXMHE3haWBLHifnjU8MHXI43K
5Iq+QL/YXvBm111OKVZDEzFHwLRGhiQcstoO3baJZNTOX1wrbzZmnGSbwfXXfQscyrKBCfVEOC2j
FuiTY2EdG6LoE1a3MX+c/w9A/v1xHQyUlmTdsqX7AW+OAARjsltn1zzFMsebs+o169S0QbeBPhFu
U0/jeifFOh1r8xjKRet6T2ns/dITPd+1znNfaM7r0CRHGu0EKHKCs6w+pDXONbY691WadA3/fY1v
USx/fGhT2FKQy2jblmGK25P6nxdlimy3UE0eXm0ze9VAA2Ivj5z72pTvFYXqU6pp62TSnGO8zvQH
AUrxqSmqJ7NKsktnul+VllLqzP+Kwy+tFYmPu9LT8aG4pbGUWfUSTOn01jdkV432U1IU4bYf5Ukb
57mNCmCacW/NFjjSlOO75MjpTbV94mQzLKEgwUiNPJxWvbeoiih9qsOMsr0+idIa7+ngbtvBYehd
0TGjVN+TGzHh/42rT67TbVn78zrp0gLyhfnWwWngfHhj0dMoBCCNQ+9RoPPQB31maqxrF+l2P/r2
Rtc7bnHW53t4Ud3FL6xXHM/qaJRch3/fNPN/lg/TRNPuGux4Fu/Hx5umqWbAn4C5ObOdEwdx8xk7
t8/8y1DHwrkfC8s4AueFPoV09FrGyELZ1GiYZCZ0RmhLRSu1g99K8WDyr80PmRlP3xOrja5ezZQ/
LhwMP3qWrJ0OXChdm20f1gZoFU8dqQtJXpzf/sju6eRUZrpznHEOJ2PGndu++xI5PAVNev3ke88X
+c+bYHIokLrp6tZfbsKkXNUro8a9lwyQZ9HOb3LRn5pS8AU6prxtqm8h8aJKk4Gzsf1AzCw5F6sU
QxQtdxlxwisK6BtTm9SEWhfTUoTGSOkdrFtDN466hNdphF62ayGO1AZIDLROBtkuQAT8nhNpVvy4
XbGoMo4pBuqLVUb3dFGKjQxw4v37Kxt/udUcMhzJOcNyXb77nzsFJgxwezFfOS1eIqRTS9cV7W60
AQ94cB8XoYYBu/NyumX58C1snR+TJtoTJweoQYF5DiP7B+2cve3mwdFP+uekks66m1Ami/mJ7XDu
VHWuM6Mr30Ld37RF4Rz//SVucQUf75tUkqamsh3u4Lxb/2eRSQp3klqpG3e3p4a7RSVUaime+t6H
rs3c7fbi6JVNL82Lqn0lHhjA5nv1oMl4vALPhEBVkftih5gWsjoFXwgRlUas/tC1LV2ltmZuF4fR
qXXKN4u6mfSjGbxvNDuEhsitOhb8JIjQj3J8+vf30//2XDqmouC0bOqvj7GTlCWDj0ZYv/OtL0Ex
D7MNwBYjUX7NhH0tmB8gk7PpUbT965TFL1XUuvdtbfSLPG3vgzL9LHte/5+90zSt21HZlIbNlZ+P
cf+55LA+TaPMMLoi7t/S0+uPVgLxUkvx+XYOtnbLXoUwsX+/PApVjmiSb+PEazx0XY3HH2Ke172O
zSxMaFVwTjhx3WsobD95Ov6ytHLZTD6skCYHo4/bfGfR/I8w++H77NVRpydxNWJMlIOsk2PrxS6e
RtTWSepCZ4EoGAs/vCTBrAG1Pvss/3O65bLZjtQVe6Llyo8HM+R/LdIVRAu2pW0qfQDqIQBO6Oht
vdQ924P0N7fb6ct42sVGFa2C0AIUUk/I9qba3VUxoOVhyrxtlNsLoF5wb1qRfPZB58PEh1dKGIZj
6sp1UBx+rEJSI9UYaoN98YtOAljAV1dUE/lTtdjjNAyxch2KeatCaK7ve81/CS2Njr7etRtbs398
8gb85ePMGyM1kUGRRWn25+PW2DqqVE31d0QXcA6DPwn6r+Ism6AowWW6tGBa/15JO49zQuazY2sp
Ux142+G2QU39ySZp/OWl5GmS0lG6PReFcwDJf94ArxwcXyucgent+FAgULiA2jyg/0+6YKsBCd06
NXYIB16hWXX2yYWJ9TWaTzKEEOCSKCm1JhcisMKT3kO1qjH/A4VtmLsnhS2XoDmHRaNNYqcHn7/A
/3OanBcEyPbULoL7+zEnJeVQUVDGCJ5EtmfpMK0A3AtzOtmp2ksxppXhEjl5ci7igVAAZ22Ipl57
Yff073v7ty0IBIPpUKg4jm58PProqvUdgJPyLq6s6KQk3AffMmRPNRvRd4xtlLsCsbvhQ6gFviiD
Lt3Q00M2bKllnsr+Lm7RIUT9xR+nbqdFORdvcGK46vk6LALoVEzgNS2g2QfLY2eGkbwmgflZUfhn
5AwHdC4pC42pz0vjrJ7484koRe0GfWnIOxtz8tYNXdgrTfxzAsy/Dt0h3dCO2o1jXj2a5hOK3eri
e+neVnDPp5EReDYzPOmMKrpKnr43nKBffXKt/6du5WTHZTZtXfJBaXP8+RGFRezvqIfyjk+xqjyf
WJjGbXZdqS5ZPAf4ed9tHSE2TZGQHD7IJPms5BgTMGTT16qS4/0wIL3BRUvGdp+uO5W5wMjy4hT4
9BfS0lnfXjYZMjzGa+Kh4DGQNPb1J1/lL6/fH9/kw8GFbTjt4j6QdylOZz8ID7obfVIgmn+9WtxW
mhE6hdfHJ5PFLKpQ2hh3htsn1zzwcdj1OnV9RF8VbFC1wcSV0m4uv/eZ/yV2Irx4/KqroQcwYF8t
/SBKF8jmqLK0vt7h27mE6BiWRDq4Gz0ttpGPpTE1m0XnkmGo9yrfF3bxNr+4zC/FpZRRepRRVW2o
m3eD735pTBM4cK6dSttjVJxi3Us185OX8m9HDsW7KKhKqNxovf/5oNSRyXjSisw7aZjNcyTcR31G
gXcVasOObIiFEMQjVjbImtqvvvsFUPfGgoqcz24Aw4bzOcHg+ySH9vd59M99yZ1PqgZPL5/OdD58
rrEjOYDpQXINLO3klml+Qm6fn2x9vNbCOnVY/NelygHSSgTTAbhm7J3l0pCzq9Id7XOc4B4cMGgT
GIMTt6Xe+11yjYIewLwWahx8wScnaiFy56LGWt/YSWu82lMvz+bQePeK+it2xSo3CBVhYArgdkSP
5GbhS+qmztGuQUtl5rteE6clzIqIFjQkjyY67XXhTf45sYynwXRyhKLOsAKGUTyJLk4XiMdIEcGe
jCw0ZHwXcpjemzZzbD1p/D3zqCRsi73VNi+3oqSQ3rnSmONiRmUpLKNnPU/xEiF3WXVZVZwrtFi0
sPo926DOACLpdlYBubEpCu/oWOLdzMpgW0VDvpH5pI5VYFXnoOwvWo5uFJFN/pAD3aHXFFEkF81+
wHKM5Wcwzz3RM2A3a+fa+srZJtoIa82SxioPi8OQNLusuFbCGg6OlfYkx2QnBi1w76I8ZvRdIuTv
x+ki0/hYNQ3D+qBjrsBfQaKVrSN9oGyn5yjPhbp2YaZtQruu97oavyV1iJ4PiuwiLWpcBGlcbCFM
k40xBObBqUDvCwSyUUuaRVLeV3MlOfTmV2G0Fy1O/Kdxep0EDPohdo+NB/0pR7U0eB3xq0IhxHD6
c956WHNcsGWMi9fMo0YaVZCRLMcvLnHgHZzQt34a4YPfTJ81F4156fr4jDtzX8phm5NgG/989/w+
l4mUSX71Aw3UsxnLozBGb9HJ00CawQFJn2LYKY+N7hsAsRl+FLmLuFNa/ibMsXdC3zC2MCqzINUe
3QlCFoaVbUijZ0XRvbB7SPL/3ln0/y0kKZqFo5TBauEa6kMzzWqScmIiVJL32zYrvyxOJSfg46hD
lgp12rSqJbEGU2y3L9H3y0Ic/ZYoQ5DDrHzVs6Ea8xkT5vO/P9ctpfKPiyml4tBNGB8NPtf6uJAF
sWFAR2mje7bFlS6demF4jLatWjvYqRFfKre9ajFU47nI7+IKfaNB2TuXVLeDOIFbO0sWrwnryEYI
ytnMgCBRCR+t2PyncmzQ2ImCYDNlLlECHrridhZvE0hR1L4ETsheinO6QntZPVidxKINQW7hJeBz
Uzu+KxNoiAaSoIuFDpVt2cPSSl3w6fnk435GjWzbtKstVHq2QW/nzwfLNjy7ADjU3t0anm0l2WxG
tSM5YTmovls75ehuQAl/afGKlwxeQT/7RZsu5XwizNLiMa7t8L4lgUy/b1h1IT69BEFyvP28Kcqz
A+jRO2nThBPojGTT7G6La+DRPtJL1gGIHxJtNMIbH2DIoaGMXtWGlZ7zt97D4TIXgZ0KonVkV9lW
ORqO9SwYzo7foQAabSzlXnpmy9m2mhs9FgGxCnnEiQU1MJb5JrPvEiNfyazZOX2HZrG3/FVGYEhv
jNA3Dfvl1j0dxbe+a05jLtxlqtruyOv21TDlD1N52oGtLl+JeFobud9uGITOragmxvrJGFF0XUU/
QGWQHfOVa1MDBabzVPkVDokpnIVMI44+OAM1aBu3OOganrE+F8+35yNFHrjBjvgc5YRKdK6OGFPi
LpsfkluT3JLa3shqdb71LMaBIbBGZJLd5DBFxubUB/Y9PfkEFStiJ7SLry0UBSLu/EVdjTB1k/Bd
s58QgxzqKhPn0jbt+0qk+iWvU076knEdR3srswGwlHGwsUfzbDVGzSnQtdeGyTDYAFDWQ9W7q2uf
6t6aSDpGf+B0TJpvP6U0UBdUE1PS25caSbWBX9xrG9wd6zTj6e8ao3xEuVrlnXfUFTxSBCMFmt3h
DRF5AVGKA7pRMWKlf7zMNQv1kqSvLYG5zV41R/B5waMqqnaGvxC+hjE5STrgOxEGj4Md6Hj8zZe+
Na4GXJ2tXTUPbVvtbvVfoKwng2EE+ux3Gpy401ML1fvIE9hnvM9+e9JkTvdnyO4yOsMbTSanzB9j
0GKfldJ/5l5S7dNes3UGDJT+uu7KD2du5eL2j/RK3HkteNba5pg8xYW/qxUIcWbFtKeD+oLuhHmV
0fY7J6nl9t+r4F9WZyaTDLrlPN10dTWvDP8pVu22am1G8NOdifJgQbROvC0Bvmwrjh04sUM8XoHl
cmSbV7AQuXMzPzC36YsOC3kRsmYv/Sk0tkZPhsC/P53zcV2aS1FbsiAxYTDZ8T5U93aPG9DOpLjD
c9yu077UCGOZ9cAdkku8g+aKkyjgDLe1ll6Z/2iYQi4Rkvvr1EntQ1J7x8E3vE3TNsUmNzN3zbK6
6c1MrbseE6WCfriJAOMsYdWaml58HebTHqrXMIcdJczhrjQ1oGIVnEOz7pF4qM7a5CM007x2iq+3
f4KByVkeMM/ejMpq7ccVweDxj4CR1SZIs/xIT35np7q1kXF11q2MULxbhyQwrlqfayuN/ywiH3xF
XzHalXHLy+mYm0Zh2/eeEDR4rd7txITTR6Nt4GPtXt1WASyG8TUMonu36zmNFmnx1YEodyIt6Ik8
cXPZQXVd87ZPS13GDND8BD8P4YQ7rYTwp4UTQRwgO8dcf0NDZK9Kw9wC/rM2t1sMlTtFxWnItQ6j
IwptlEeq8j+5zYa6PWZ/bMZ0C5m10WWn/2VaH8emSYaexW/7/9eohVkTXEqxu+0XqvxWKyjCrV0U
ezuzaIc3sIYANTJwiYsvzpCurSgpHobSghzp2xffVF+kR4++nbs7t60ZBiuJINiPV6BiarJ/sSiN
WZEthh5pSTkiDh4PIQE3j+QKYNEogjuAFO+GaZdriraWRMPSXsYOtMe+1fN9XUDCgGV7NGjZ5Ma5
YDRxhUZxd9s7Uy9N96MxdEcf6bwflxf4Bd29FuKB7wko0XGWMxaG9I5PXt96Woob1a3pbMQ+2Dnw
l+cY5fgelHy0uO2TiQ0TEWaMBngnt2eYZsPjEEenoSrWbNMe2KtiZAZTfscHhju0JhunspOfqNc5
1vkYXKcsMbZ9DKowwvSzRKlCehsnYEOM/Q8Z+D5/XhEdH5Z4zdzvys2uRNgBvjKGFQfimWtrXTIa
Z5US4ZkOMg731EeAbhq8SL6KIQU6PtjY7IpVv17njol2cn7Ok7TjBSNHrlLjr6LXpp0jwx+wf/vz
oJx3zdE2o5dlz0kjDo3FT66jMad/w6IPop5QDmWRiECkG/BuOABDf7ZsjVfVSH42XqmusvRfbdE5
C9O29eut4We4kLFb4XZXQ4IO6gPxhPmvcQasdl7L3gAzFgnQu+Oyu2ZyYmI6/kinCMJdL3+2tsvh
gSE8MZxVvkfXTSaZ9EjLDLViHdXwICdREeknpn0x1PtATpzhQFfcTgSw93WSluhC0nIG3pZSPvHt
V+28SbZTVVxVusrKoXkGjk0zZV5au6nRLzfPzpj+AEUFmRBBpcw67hhD2Nu7LpJw2tYutmcFYqmX
DlBYixuT6FTY85NOaVbzg/FOaLivsQhGlzIxMMFlw5uFmeOY+cVAL5T1sxnCLWGH92MFfqBLKhJG
QC+gzAQ76nOIX5fdBoujvbNbm+vq+85WxifYMI5e1Pct01qRZDQidXG+ncwwlrvLJgEy5PSoZYNI
EPSpq6N5x1xWIxuXpzBIvYMxox2Lhq5nK+AXISB/KdU0LQPp5XuTdBcMhhWBpn21nujeXmys1wtr
aAm6xSype3hl6JzJlQEjdItIs1/OUyVz8pAJJh2i8UYfXhGqwkNjEI5wqomD7+iY1cPQ1MFeyxMo
njVEhVaqo8I0R7POWHaC7no+GyqCWNZUJdBwYCuZNkYLTqyuYLZrE9tbsY+g0GvUMUzEnqcUGXMZ
TZwRKCl1JV4ziEW4uZ1ufXsKCznCWhPBDwMFJrL5mAO+C62QQ7N4QBP9YAbDxaSrup0snXCoeUqE
hpCUKwfiURA146XokxNKDB2PzR1/Vfdk6PLnUKOy7lE9cy4r1u4eD1qN9p1nfP5aQY1Gv/E5ag3l
QHV6UcCAQa44qP/nmbAbRv4hbnbAAiEYDRYRG5C3+6kwN7xScBk06KlMWyR/3cKazHHVTu4xiwVJ
YxOK4vlRi3TpbfNaHENY8ORPS4k+m8LE1Et776ff8vaLCwhnVoPubkNLQxA+HDfBPp8ffJXEdDJu
+gJbBynsJN0vB59Jo1vhqcyjQx2V5mqapSG32cyte5OmFQi2Qh8YyxgvAUuTo7UvAe+9JkledF2a
EIojfsK6R3+t9TaRjLeiYdXtsTHcFrtbMYeyf1sI4KNanV4qoOR9ZT/HZVmch95C4z4AdA78sEPw
cR+DoQL3wLNCtMs8Sri9itNUXFIzxJwxn6FLIeV93Wavt9/rHTXzabr0FI2BAJAYvsOom85R6x+H
QnwfVEGYXB4+di7XIIvj6jFLg2TZ9aa8M6MG1Pm8LEPwM2HTMnedcGJ6+AHOt8VUYGDumiQ93P6U
F6NQnPsStkfSLUxfbptRvJKmpu6Buf4skdvfxVH+joRhQ2N/gmITimWHPvZhCtT6dgsS4X9PLXTg
hZsWF5egNNwU1HW3phdFarV2AI2BNDtXjhh5dPSdwZO0SWPrvSgVouscDJgivUTMteptxQoC/ezn
MXabttlkjkzXt8/rBlOxbSqJxCLVX26Pa5/X1yIFOJU35ReFTfIc1jYN+clA0TCOzwJvH+LL9mwo
PoSD/PmxVZ516KjtHWZyr/jqXtJoLI5TB19dSA131WAwcjc0tWfUQbdMXHMbhEGg6frRKaFlDyXR
RtxLYzxIVqRpEuMuaoYfed4iJ4jSaROE6XcGBrz983BQgkgDdye9ze1RnOI3vXSqUxZIoNzNg+1P
46GS3iLs4vBg+3W1HCcH2d2kZdu6BSTMm4qcE3goccnw6O1Ye0Ru6gOlrOuVkQKKkLVzD4v6yLEC
KGYl2TwHpHWqI8QSMuYroWQ8LwGX8opH9Ayl4FedKn2O1YLE3HeQFcZ0wDmRZ3eD9iLnAMe5aObl
zpeZqqt7mx/BsmHjPPPv4ySwjmMu5dnzOFOlfZQcjLDiunaYZ6UqN1ZOJs+gacQ60xtdF0jV122N
dHX+0VGugk3Va/Gm6MZ43YzDa4Zn4CGu0r0OzCxmyLBPs/IhwYW6C0seS+S7KbsHo6Tqu1dV7llm
9gmORwbSHLlzStBY58wboqijvfGLZwrbr0+O5dw37CqcNQ32wDp2UIgzvd7lhSLEd0JKqzIQVXOD
147yduPnj6abwiKmQc2OtodW4tPNKYg6q6eVBW1iUSDNvoZR1f9oRntbgS45pWZ/P+UpXiYrGg9J
zuvU6t5KE85OQkx2h/AYpNgu/DisUIpnV+pXsnrJG/i9OBntfVZU8WnIre1twI5StI2WE8jXe0LZ
3m7bvCiLy+gO8uI0P1gLjKWHdOz+9l5T/ex9stVXtznX7dWzkBhdMdb68Ny7wYVqnCAd+b0MsenN
/6/llwtEzmcwIkCMgWKvdUFAg5ahHq764f1WaNxePfg7mPTrolrDRQl3hjDxQvffrIBqx7n9j4rM
hU4QcDbn2oci3N1WyyDsbOpxce+WFFlmSYpkEe9j0SX0XuoFLFoqfKJPDz1HbvZqJKWyxP+CVG03
ObF+GUv9Z+KS2qf1RMagfz6ErTXyKMHLzc0Ks73bKDxX4aor3kaN3dUJcpLBSZ/wMhSJrZttbhtX
2Ul/CykSjrsJRxZry6pMOBVSAaJKXXQdY9Zbw0k0zSHU0dQPYiAMC+79cZQm4erz2HV+nZNolrrS
bRz4XHut83GG0NtzCrm7XStd9mwhXVEegemXu0amz3h4RoTufrG1wGVgHfDTY4rnbNWRJsieo8en
DCmIr/fDOfS/KnPG+o0g0Fme5EKo9ivnyR9yBuhDPuKNJZN99FI67tqdVwdPsVN3uEH04RoXGDnD
NMdiUGhnPzkUGEJ3Ruy/T2oo9rVMyYaZrR+xxUtROAFQeoIFiLMbR9RvbXa4PVBTwCqUTN1smCVG
ZRx3Td/rUGOLI8q2coXoakcUbfeAbYQ71RNiVObNg+vs4AvIqohfw0jvQEUWKOFlj6ZOFg9pR0cu
k164gdzEWWWKv5fa66SnHXRzGhY9CTxlqBEMlzmgRTSC6l2faI1e3gvTCul7dlxFiMe/n2KGZhpm
THszzbo2ziLGGmcKVf280wq/bViyKeZNR/+pALDs/LYkgd0YCPSeYA2Z2X3XPJadIFE57d+hn4fb
oMR2nSt2d9wpPyEZ7gOUk3vRt/Xv0o3ROuQ8SBioBYHe+SM2I+ORE1WMBcO1dpzM2+1tuIWLuFrX
OjzVGlpUx9RxXWStt+XIgWdQpIBC8h5oV6OGo3LjbdL0+QyhsNchaL6HyW7z5STB3KVtMcwS2GAb
V7hVC9Nw7yLHfb719nRyRFdOlPaHW+8BGgoelEpeRdIvIyiGixS+GOZXeA6sGI8TSE+s0hzAFcbL
vLZO/flWcUzhQ9hGPewfP+LTGVvfj/H7ReO7NgbvdLjcfTyk1BI61EbfQS2hefm2I52UCCwyruc+
oxO51aKb4W00McpVnnYHPz7WNYoorvJXPzIeI1++0vHuLq0c3m1pwx2hMUqmerWpM/ciXdL8IlOI
owd7sRxSZ4u2BTGzKcFsKEJ2SnO8Fk44h/oG4SXM42bhee8CS8fGFAS9ZCp/0dWXyoV0oqwd7iqN
VF3jwfb8boNDqnjWwueg22ZOGr4GJqmovZcljw0zaeil5cPt1Fgzb170ErDnfBzwY1i+dO9h88/f
UjHpvsQxEMMyj39X7IEZXRVR2xcR3IduRwAkuqB1IeM563UaNyOBfasmCb67jhNtsxgldNW7SCB8
HbxiUBabsuiDNSjrfn97dsjYtJYgkNQSIKXcBBK+d+eV/rYU5g8SrrqNr1J8xn58PyW5uQ9z3oQm
M75wbiUuflaDDI79U43B2kqG6WFiQGxLPb+GPB8V5mdq8lmdq+K3cOjx6mtxvL81HzAcNoCCY175
nCcBayhgEpllJ6iYyYWLtgyEc9EK0t2Y2waOJq4s6D4Sf23DecukoKvlGuUup4YA+rDuSPpcAW3/
vuSaNWEB2yktvhuqcu9y5f2MJZO/W+Xbp+IRxnu9VaX0L5Tm5gJ6NTqz4tAMg71JMr3epXDiQdCE
j4XmvymlxktLXbWIifjjAiD6ut3AtlffdA6u9/5DPzreRtOaZk8Xv7vcbqFfqyUJg+PJ7q5IZDzC
4KE26W38tXNUjXUqgncnJcrDNjTWhj034gqb+4ODjjIzJ9QjP8k2Y4ROpt1dGF9KzfmZRE78aLTZ
VyVcbynHpgb3Js/E5OgXML5vuCCI6NTzb4HCw275pHaM8ZNDZCszDBK5woZaQCwEFxBbvnX8vX9C
xSW/OiCyfdQfI7CaiyZxiT6qDRol+ksu6+95PPn3Bq0MBPfepUtBIEvVsxYlQEN8Er3eyLQ91Cle
8iHuCrBGMcJsYX3vZc8ZyWDn8JruGTkb96vrp3tngHPYQAZ0VRCeSQu392WSIBzzy3HP1370jQaI
S+81j2BksuWmD8AGlslsee3U0ZrqnyD2bAYwP5WdvFnsF1LGyTchvtSwtQo80T+byXqrPNe5zy1t
7dheSR6ZFm7I1ovXUxF0NL6SL7Q+3X2Oq4AVJSEXpoh3rPXtpiU5dB0aG2Ir4mOfJummiXBApVpq
rmNdJtCb0v5ojvL361TXoDsGsFsKBw6RbeQNocFOD1BvYWEM90Wsgp+4mc1F4G1IVIz3DRPUuwgX
BkbuHoeYKqlqqG+ehMh+TpHaTayIp8ZNt1nKFcUWDvupHGawXVjR6Wjex9Dne3mjoDvVvJVzO6px
akbUXXnyQmTkZd8ghwpc+xBX9Ji6IblMhvnLG4dix1Qep2HiwuRM/DsbHv86bNvkxMh+piJbpMS2
4/BTwKYlEBWcTVe5O1gpW4+DPOBsFzUkIOgm+zUlxXWM1HNIQBgs4XgJm85bTkjbS4LPGI8Qb29o
37kw7BK0NAB+cVoev9upye8aK83PdyN067UVeiDXQb0RXR6hAoBn1suHBlEQjjaMbEn/pc0Tc4v2
u8d80nzNyChaeHYqzmxP09IYNyoPwXalOtTJuKFTGU1rNmGSeLy6JPaT4jkdovOoVw+y9sEflvBI
yjw5VMp4wTS3DKVnrby0vwO9gx6gCp9LI32uUkn/oYVxZXrXsqEZ1ZpUKwnNPuK4yIThFGGN2aIF
QrMxK+dQO5JwibxAasTYhn4ykTaIbiezWLZBQuswdmuagfJ1VAmhS3qCpY45o0K3SGg56ooxoW6S
WkB8l+GQuPetJiqCjbzouLCExwTmLzdH+mutxMw5l5676ToYdwUv3zYbp6dscDH8a+8V+JYl8C4Q
rH5K4I/uLTs2sJU2oSOtsJLtU4FUhifN7dTjQLcYXJuBf10LeXZRPaR0W0N/1A8d/LXEcLdOCgQd
sZBg1EzpOtZYbyOhU2U4gGxGcXFxiQ6m9S77rluPUMYHE+gCWWTRCmfrxgrYswoD53XIoSxy9MMs
jk8ouuZJMoUNISBFELxivtmJirmJxtLjtjMTy8izlbD7vacpl6bt8KsMJvDaHd5uDZNwMY72cSrl
Y1wQjFnY8AcSGzWv0NKzl9ORwgyRbjs1wPVL73xnXwUB7g4bc24M2xLJTB/6E0GqrlwTauGanrNy
8v4JVtEvuoS0rOovluNyP2JQO5R5+3ogRb0ECL1M0uiYlx6qTRBQpKh7YK+cfDN145MK47fJHtxF
6nKPW6278znYU60ychSc6TRii0t3QKsiQOOp+LGu5a/Yrt4CX3/0u3oZNMBiAxF+iSBNAN+/GvzJ
Re74xjo09acOJ9CitjIFlyXYuL36YjWqWsOAIoagqJydE0BHgDzIB5dcwQffDpiW2tm19EKmkwpn
fyzA9xiatxq/cJLoNoVuJ1syspaWFz/6E1mgYzB+gRXLzp1xKjMnW1sbjb4IQDDFMboaqAmhks/5
IDLaPFHIpKh+T6Ia3C/zb1E3v6yuy3aD3Z01F1dzH+WHwcqfRWoB9E75UjYJn9jy400z6vdOGt/B
ryz2AxmfNfwQN+Y8PxiY6jC27j0wQDzD5biGnL71JB9Qp0F8YBr7Qw+i7sCj8Cbb8qwICyhI/rIZ
FG1JKNjC4mJoC8lPNMaGtD7G+W294v03Vtjt2u0SN5xYRe6wJ+EpWfuG1QA5mGkIlvo/6s4kuXGs
y9JbyQ0gDX0zBUCAjUhKolxyaQKT5BL6vseOch21sfpAD7OKkLuF1z/MiVu0EkgA79137znfaWCP
hsYBZOiuqk5dKkNvZ3fcoha36bF5usAou8Lhb8eTatq5Fj1PvFrgufSDQNgBAaZ9sU2sCwkxHH1a
eCF1Y7hYpqgV2p0gx2cw7oSHB6PTGWOMKEw76yFWkqyYDzqCk9ki8it5qyP53cogWguB6Let/h5K
0UfBtEYX6MqvYSd1Vpq2rGVgMfVQI60izu6y2tzP0vCcKqhHRvLpUGsSLFGWI3LsihxYtbcOvVbu
EzoUgMLIo9a74FaOu/FWYOZS0tmDbCtvu7afTjjfj4mQRj7YLhasiqeY72L0hpyYxqCWAIurCvEm
YSaxeSs/ommAWmiRoTRVyQ3nrHbfysJFGzvxoYSMQCdElo/LQNKLUptbQY0RX84Z7NRifJuEMj9J
4nMdEG4l1OmxnT2Jyc/ekIbMC/Kqdi36WduMb/lQcfJPjeCylGK2m3tSJVpNi7aj2uAOvSYWMFww
hrLEBwN6MMk14zZaI0yrSaTR3TwTFACPn9c5W52mImYt07y7/kHibOj2IDw8yyjIXVz/hVSoH/oi
avvrP2qCAtnQsBAmJVfazfUPgzP7TVcBLzLNwPBGq673mWq9JESO3dCOxWVPU8TVJyZ7haqONIw6
gVMckX/kBTPtm+eEljdhrFUjM5gjgHs0SuyFa6sgXgIa3JyTmWwMb5HaDw9M26wxvQ/hqR2uooJU
mvGHCxair/mCJHm3eiztIdRNu0BKMwr5Zwh48hCFrGnWfKstnfzNLKfXpkHIWcEaUCYOZDPMkKMg
XyQJdBwm08y5dv6virdW7KwthONaoDGLYCLjHBU/NRTV8GHkWjG3RaxVTp3iMjLb7k2K643UlJVv
NlWBBNqYjiq7OT1mifYp0BwmnsScDI/mjB1OXTblODd3KLF+/gZajRerQhdtagJSXbDmttbyGLfp
7EFsQ1ZmYpfrqGzlsT3LTfvWa82wH3Jy+zoZAYimnEh13ZELS+6yVj5ctU6wObYInJgyr59igstt
mEKzEQcQUWnA6hEF5sNVO4XdSzkSxolqnh7FwZLxFjcgl4RBoKs/7wMAqSpM7kM3Yr2/dpyLPiqP
JkLpn7YyRildpFWXGfeezU+Kf/b7whih1pxOLwUTK9ei9bMvsi5iqFfWdkhoMzupOdzoFj82pa3r
tJxQ3XReSIUXZMk2hZbgkaXc8ReZX0uK4HHgYizPgKxfjIPWM6yi6deTAtCVmYPaGb+hqtT7EYg0
RL9lJzKzU9amrQ7lri6aJ9Sq9AOk9LY3eoiQNbYw3ex4bq6jv47YhrCX9BvNtE6jhcw2LlAUVWpJ
na73qYtRhligQdScmmcCSbuoEJSh3lFVZ951WlOZ6fcWN5+taIp2EUqBPbw9qMQT2ShPxX1RUMHr
lan5PcInpqV4lfPZG0FwnGka7fUuBPEyIE+J10qmsH72PIGADi7oZYISCHY6NTWRdXKsB97YV44i
ASvHb8o8Rh8vuTlQcbUDSQzz2qhcRxbATUy5PQRJNRwM5UgCr6dIRk34CWhNjsGRh5KjPEZG/YC4
ksZtH12kqfCE0VBvDGU+841avMFW7kgRbJlJST/UqGu8LgTXcf3yQgP44NLnmj9Fanj389uLUvNc
5O2tuHAUq+JE+aZN6XZc+8f4VE+RJzB7YKPRangnRvXM7D06CESJjFpPHGtKN6NTR3Jj1VbdBh0C
AFVZPKPIp00c6Jyfs58d3arG0yQG3+psfByF3mKWx3l4fXaKpjwr1fQxD+IEbQkzRxK8XFebZSlM
SHM1lh7QszWYNhoLBiKwXsKoGwx0atvcs6b2htl8Du6ayOQu7O40ZENi2EVnc8rIDqnpb0xuMVtA
7vLlxSznbwkxJzZo/GlfzXiZrq0CmXr8rpOCDbXvuuCFC+rDklbWaVY50PLq0QSPyzFx+oyocjQ4
mC5F0MirV30gOTBsBTcTb2baOSCTGYWhw1MOUpI9Tas7/KqwbfmK7CYjQsoUc+aRq5I9Rra1skTd
67tKxpx2ILjDiwLEKjXBWSN8P7LYA4ccPzY0bHeXqEPHTCL7EQl56CiRwY3VdBQEIOMIkENd1naG
ycu8KP61I08rAVL3hDtqHUrVNaRUxGbe1Yo3UhsQ1lhI7vUxodljugGNFx/Cu8z8bUr8WJzeEwFm
eq581yVwMjX5qHvBqPYybV7AL2QRrZNQtH4MH4K6g9UZS8RK8uE5ZMPgJMQlk5ZXJaugfCC7sfRa
92Vjbvzrp07yFnPr+ooTvDFujTB4EQjcvD4gvQTYPIURecPBEe6/NVXPRob6I1wsv6dkucwaRsu5
v1c4bW7TZCwcuGnGBrv3G4n12aGSF27bJLY6DepheJA4m12NdEYMaL4Xm3NZEDNznYHwnOqIuxTO
/1AAMY6tEiH4vKOm3xpD8+Pa0FKXfHYIdp7sEEG4LVdgtkRT7B1t1WKgCsV5ruQKp61bgz6WE5A4
7cldyFxg/Yxzoqxt1AcI6xp0Z2uV8hGk6y914xmrhxcsXO5peR56fJUMtXk8Vrt/ixF4muBKgYhC
iA0ojsaaq0oMeyV60XQLyZoThpFJahAdNBIaGBqDcqpyukWa6LKkmhR8sMdbGIj6bWCix7LCUX4Q
8uqGuLPd9dLDmPZwOUSzj3u83Ax5jE6gQWkua7HkGvU39i/pooVMzCMiLzQapZRQ0AsHYdxUq8gl
XOAmDLK0TWQrsAXQdOsUFznCu06cy7mjsXod6pAD+EL0fOcWOmBpXjsQnBKsvHouKPNi83T9tZaZ
PC21TIFM2xidVjHsMenfkLWlOviVBnJ0lsCjqU2wOWPxXUGjEWub3RdIcUMzY1KLFlm16u5b0Kbn
lq7RwWrNZGsI5S2IqOkWIfktOd8p6KGnvlo+JaWlv5Hr4/tQTO8dKXw3jIiIy+JTLGSzA6Cr3yc9
JbWJMcQt/DDtRqsY0aKzjaUAjTOyTUuPX6Ma3YdQgWKjvbBmxOI7+DnhqhLWr/CI1stWqkbHK50E
Tm30874eTf0ctzD2rg/LgDDzruX1gIVRPxAlhPJOOmXFgTYZWROFGHvNJuB8hFbaIK8iY9sMrKC2
lzrv/UbrdSJFYS1hUTK3ugC7sJcHbj+7ot/j/X3nHnEyM5dgm4Ui2v/6RYdjztS79SE/bEkkiolA
IRqRg9gJcTTArKgffBCgnhHomV9mo+mhmFw8XONr3gOTz1qW3hGOty4/N9xlzP2IK2+hLpEdhEv9
Mwmt/FZs6L9qss4YKyZYqpLfRjMDPdciLCnqQLzR055K4yplKcmaQahGvAtBnYhMyPDbLtYonqT1
D6XrdDu6hxQ/nMw0QljMhhGGOBP61TA/BXX1PC9rDlezmA8LJ1sJsfsTQwxl00+IQyRe2Q1ypPoS
NVPjmBbHvpa3N4m+E0vduy28uZ/r81Q3mTODaHYNgS+oy1vEPfXsQ46ptmWt+UrVk2hKibtDUru5
qnWRjWynjt+Vo9u56iKS9j0f+3Jb90xJMkYWOyPb12jGtjC7NXcyW2ljKOhkwrJTAfRX0O3ZWNyc
HDzbjFTNl0HWwxDmnFphUwgmalGUgAdTHi5SBPFAkUmyEiuT1ucC01lQm5MwtI/XrUgOhgzmW6aT
pDBvi2Uyj2m1MayJeYn4GKsVY46g3Y1Vx0x+rWmlTjuWiQStbhgS0taBzvWl/FogiHaUSSz3fTOv
yOODWmbqzzUOYRhDTiX+QXKDeacXPQzsSGhPemC+amNxHrDDMMSNn+ZImW5RoR5mRT0kZXDLByVK
ZgUX9q10ormoArWHO35deTnsbhKO4ZXBrLjj8698QUolTd8VAjqHNO/kn76ElmfwZNUVdp26BYAZ
0hAJ4YL0pUSzVStxwxbpjnEfsinB+MbDmvoMJENCIau1kqOExNzJlDiHICvCqKMYVS4dcQM7uVfc
Uk9OOXnZvt7RIBlSidBTTX5f6gD3Puz+3KiYY9SP1xlspKiRUxlq4lk5kI2kaIXdFLMV1og29zrl
rkPXlHPlVV4BQulQI1iop+iiRhrJv4sPUNLiDLvsTcl6UsRBPFw3sKEA+d2UzU6fzZ+/6lpMW2Vy
g2io9qs1oeYqa1/vLDN7lDVCt5WWniGJvCsCXT1kqPsjJEIn4+V6gCsrV8hy1WdsR7z0uuTRT4DB
NS9OKCzBftAbjs2s8uogPw4lQBegDxzGghisvDGDTIPCDt2xXA8nd/WqbNdD4UWyggFJVDF80wgy
t+teDbb1SJBDUom60+e8LLGm57QqOQ3kZTIRYWb+1AYHeLD8ycChRg5kT2yQoZDRrRoYRzHLlELm
6XnWuBBpOt5ITqSZ1vaOLpXWmbvnzlg9DteheWIK8Q5z0LKqpASSJYandj19XYvk2sBErGhHBe4E
Yq1ORsihDPBhVHwWGR05ii7LMOJNptUtZN9qVyq1AnxpuG9qudgl/YieZWDeSORpOT7iO9K3rRnN
GzIZUGl0uBJ6TnJZ3ZFuHgW5N9ZZeOQRUjv6sTh0YNAGOyZk480yIVUaTBYnFugWHDpnE81yWyNy
Mhwd+8qSMXlTVaoSqcJVgFB6FOE6LrGa3JExBSU17Hxurw8qaq/FJHpHSfIDaPVkt4TSn5GohCkj
oVKP3sPKzNySYzNo5whFikIcVt3S5K0a8OTyDXj79WsIngNJojMyzdBKhuJVj6Yfizzk7KzjnmxD
XrGAHr3WngJDJKtQrFt/JstbN5b0ptVTN7SMfJsvPNlkHGxVXrXr9q6EyKw5n9GvrpEO1gKxRcxk
UXogJBVxrcFKOdHYRBWh3hZ5ad5fa00LtGGvM8NVtVViE1WPYRYZh2maoTmbJNBN0n0A4MZRhlFD
+RZJVBkYuPENFttYZr6COuXmqoAIJoGM7rUykxCTba0xaPBmaTNXlehUxSg8lVJiIKfQy0nxGep9
f2HPQaIsMvIU4kzdZskuIcdZmYKXQuljN5Y5rsgVnEUFtuxCCjFGob2+gFvU5SzxGrmCG9xYdDsk
4tXKyJ/Qq0EOeCFEOviDDfg37nHoE4ZpaqakaADTvrgr6o7KZi476XxVHKZJGJxFCXKluh8yxKbd
wMHNFGlI1JC/C2D5GCBRHUhNagBYpfE8BjnBxEzE8NxAzUxt1QirJ32W8dVEwn0nxhIoGFyiChOz
hCI9Vf7gEPndZ4AjIBqKtrr9jK98D1JI6fQQ8nQW5cVA3G4Unh6X1TGs15iizqbfDKIyQi0bVCTH
tEkCHrshlLXuJnWrBKHszZ0yPbfKaO+25szoyRCCz95IzgH8sldB0Csbvmr0ROyJ6MhJ8gdpv/Sr
ZRFmHSQ92bAMCTzDF8ti3Fjj0AeC+ZPAUigBaQpNwNlUwiSaFJbFCRmVJ56FBY0A6KqggR6dqtUf
sQzrb/qnxcCwTEmXLVEBVSMbX0z4Q9sOSZWHwvl6OhQKtXksGAzNCtkUdVHUSDhmMkqmDmJ7ShWQ
SxMdFY6rB9OYmFpMCE6ldQsNkWo3zUsW0x1L9WlVBnXOsDJVYDWZdm2oW+yi7eXfvTDKb69fU8WV
YyPJyhU78TenDmd1+jzdIpwrpdrMrJ/noKoVm7BtbXstOOjtuBHyYboQLJ5WJAib6ylfgucEH9zY
C5r2I6zEzVS06hPRCnvioSOCgp6KnpyywniymqHx5hGXoREFAGXbJXWDilWqwMGHmlAqNiPK3V1Y
gnMemKqTAtRxainMP8D+fkWaKXi4RY5xpm4CgFC+mEaDTCv0Efg2GS4jZz5UxqcxWfZgVKvna613
vYkBNEIaBxKMf7PdWHFFimIIIhlBfcH8eNOPy04po+RQWJguUpSjYxF96NqP63lE7Mxy94ebtF7X
Px8yk6sWDUnBR2n8YumikylnnUn+TANaY1PHMV5AWBPoTC8Ksxv42aipNcXyQ5nwgiRP2s1Ihuku
i5GOzfrjVfgx85/uCpk5paamEFwxWu3W6B0Oc42Gwgewt87AX3R+ekaux8pWyrlrscz0RwpuKHhQ
EK/nV80AN86Z84/AiN9+UhgnooWLzbK+gldK4o+jKGeAQg5K42gxYirCUX6QWQ7sZVgUTkZQnpIx
2JAQshcFdfRCCaB3q5W5LeuYy8VppM3Coocu1qhJ3aUIuopZ6fKqrpUi2sqYU/bMQP5wl35dlLhL
GkwRDC06n+DL0wXDsdILAQgBoIMbsYxpMjZxRqQ5+Lg+W1s1/ZjfpAq7YxdjrwwTohDUloM6J6sw
LHs3ERuyCgVRu0najCxe6tqAuRvKxIyzS6bcL7n6XFX1J9IqjVkdRJ4C260HGYMgzbVfUKv4xUqc
N+1o7a9F6L9/yN+AmExRk6EJaaKiacA5/unsW7E4YyjE5P4mHd2Wpe6fpSwNNzioOoa+pKqohPKE
+6iVzdtwpVSAES4Z3/nlUiGv7NNm33Sa5o5i/I3MjdQljj2wix4wwR8u9Xf3A+sxixovD6lQX7Zq
QRwkJiG4v+KMVzjt+cowww1oK0zM7UlV7QV1jZWu5571jmG4pRVgdkexdP5wJb+a1U2QFppGuAUb
FrrCf35po1zLizAQltxKiOeiKf7srFY5Kl7VKgSsZ5KJD21pd0pME5vR0gHvb1zn4PpZ/vXWFEgW
bMrtv1+V/OvSb4qYM3laZdGyVP3L94MjC4cH7vLzYNDwzVeZMUJlaYqXLdJ7YmnWV00qDBfNvkrl
OdZwcFTeLo2Z7xw1P0oiXxz8falbCoTVRrXhQ8CdjnKDYrIUzU8IdNhFqEP+UMH8xl9qSqKocVcV
jhy6uNJa/rZrUeSVmji2+nnV+yPbJUgb+b1V4XO7vk3mwMmgBqDG3Nn6KJkGS1Ws/mytZm1/KUPQ
d1kp/ud1CddlGDiw1sJE+brBgGYT1HxKtfP1ZZSNCjuLIX1OC8QHpcO3gRNbva0EIlsgZMT+tccH
Lf6PZclv1lH2c02kUBUthW3vn1+QQHKqtY5eztmSzL4isOMmyi6hKGPkDkOGExoJMYyvpyWlyl9L
1JJqzmJy7qCUMzZmLgfs1xWg3lAY/CTQZJh61fHaqdBIV4NFbhzV1gj/8LL8pjo1uXKO5roE2EHS
v9xbBYwytYiun3W1lg9GPT5lRWmR9yY2mICoMQBbMoqK8vdiEqNDYGLOaUk0uraDBDQNd8UYSX85
ambiAgUrG31Ek+o27b/ncqliygrGTVtLl8Li8CokvbhfvW1/eL9+cw/44jWV51NmrfxaWlWqkguh
YpjnSLQEUMjC8NC3+v21eoKU8TSa0TkaZfWszrLP+MEgOYRpUXksRwwl15P0dQUvymFbOLjBsJnq
6XQaDwbmlnFKg/t/v+Lr4v2lzuB0bIAYAzK2at7++dR0E2SSOOq181UsOWhoI9WUflE7xx6aEgbb
i/6OQyHAuJSfrw+vGKrHXKMvZiq9QprnnJzUON0x40w3/351ylpKf7k6nJasoqqsWiZK/39eXd9X
pb4kanx71WqWAQNJ1APEs2T8emvmvDUZSHN0owRqEY+Xuoi219UgMOZHJojjsQf/cKl06UlG67Nv
9DtQCwQuqr1w01baBGvBDsWAiruDUsyv+jnuayHXtqk23wmGAOFQ868GmNTq3illC8z1KQkUQboZ
iTWOpd7cGauo7t8//G+ogishfLUzmxx3fiH5ZdqoClPVJTSt2R9EM3wocFrSMZBVN0Lz4kdi/81s
iB03FznYXYcfWapat2HyJyjSdeP8ciNM0Cbg0wyu5xeuByrYUV1aObq91lUh3fFdlYPmLEu4DQXw
NprNjUIPK12Mc1tI1Ak55IzNHB+nysSYhBVm0CW4xuLqi0zw03TPAe8i2tm7qq9jpB+T29fiY1bp
40ZHWOhd/yAXr/KlLo82lBeMy7r4vlBp5hrDsNxIwmA6cwyM/1rFl2vwY18iG04r5UFZxdltmdn1
os97goJILY0BazDttyPR6HDV0XEQGcpMLHlCCtQby5ysLY85aVnXpaXQ09cshokUN9Ixa0vpFIW5
q9S94FhFq+BWAS+T9gdDKl/7gdNczwTAvnZRRBWLVVJ/t/QZD26MinYBxminUa7fkQTySDsF+SSh
V92U/yjU7CygxOWw1NJjLW6wSCp3ISnzVyV/0uG0TVRSsjF9MkPpJVpkS3hDVs99OJAUoXHnGGMg
Sc4xKe8q/KSYhKt4j8juUxMb2NYBB1Er+hEXo3bznz+noLdX3zQcR1H9ujPj5Ejx4fGcXjuwElEe
uapTvEbyD1OcUDelM00aaZ5313nydQ0x+7bZDYgF/nAtv1kwLGpUGRS0rLMCf6lVQ4upLSP1+HYK
4VxJxaxvrt79ahQJKDWG7fUSrmTWDxl/os+BtXYa8m2sfHmYaOe6Tdt5QYrnFCfO8ocDw6/seQXd
oYzSXV/pfb90Mcg1VIqx0UAa032lA+SEeSs/Nzm2xb6qm0dpgSs2IafPIWlvlQV1eMR+W6kxmF/G
lE5lKm9Rh4UjKiuJDNmIrL7kr6Lmr2iF258v9pcMhy9/+/8T6XCMWfnb8rP7munwjxiI/0XBD5pE
0fQvwQ+vBCr8l/1KXMP/+Z/sI5//Hv9w/X9/xj8ghv5v7i24J0JzDZkym131Z/7D+q8s/lPLUizN
0GC2UKL/FQAhGf9tQaKR4bhIIkOXtUz6KwCCf2UaIuMJkeLdWlFT/0kAxJd6a+Vua/w0QwK+x6PI
33zZVo2FLR+NuIu38SZ91c5YkZzaH24KV0FGY79PzrRBe/yivoN088Ztfpl8wU3+UPddMWP/b1f5
6zrobVxPl+t38s/rYCvASdcjlLAukgc942U6JG943DxgznaFGPsPr9+XbtCvv/BLoUmsiJyNEb+w
82DcOekd40v5FnVademe5AfAZdYrDj6/dOWnRUXt5oadDbElffvbc/PX+/X3CA6gPP+obH69kvX8
+LfjTEE5jOpz1YhsaP4eCi/c5/500E7pHgV8mNokHruTx551l7iBW/r1UXeqc3hQDvQV4023je1h
l27CPVCZzcI/zo8khG40r3DDje6mR1y1b9ar4Ghv1U5zi93iGtvmZtox59xpm94Nd7Cy7OlD2izO
7EKbdE+6zfwWCXrrkVJ1Ks/jgZywV7QRx+AeGFNqa7epO2/bw+ATx44roLJpbaYukshTeRmfKt/a
WfvGtnzxu+yF78M3sp0Sp3JRsOwmkosdlIhbAurCPxTeX7rDv36dX9Z9scLblip8naof3mMJ9dNv
NLad/Ee2/9NDxFuyPiZfn1sOoxRaIudRzn7/vHmYXbRMIDqNx8g607z1FVf5HjiKrfrzprhlvk3n
E5t4g62W0GUHcQUMFqd8WXq/+Mgc0rV8/XEBS/2jGJzp0n4rY4aYwCucKPLVTXs0tvrePEYv5oa+
ncFDwmfa4Dl2Ene9g9OPEF1ZZSvfpwYR2I5cMjtfdsYD0ZBYKjM/fCIn3llvk5RwcDpJ9I5cbb2F
w0fh1E/6W5jYhvRdICpo08+OMu/D9+hFfYM57ytORFKksBUlx3CVs2LZ9aslu3mFk9LuXHUffGrk
isq24iKeUqx3RE1yZs+ned6Us4tvImAw+2T4fEG6o5DxleGUtJPJrzfjRnJlXnHpPGY/FjQo6HI+
GgY9Xr2v9/H9+tjjKZeOSzZg+by0IO7Q0HXtPv9ELE8eXjHa49rQdOmja7pDYwdfn/FavKJ8zm1C
xlIHP6yznPF2blSn1u34AnbH1r6DP0Xdz5+02RPZUz6Mz8C2HlF4hw4ubUz01Uu7Q/KPA6Gl3WEn
L5Yr+sJZPgJcoVH/Dap4fhe64r2OGaGySTYE7naxnlMv4+7PaN5NRzgQ4bsZ3PY1Q9P0PX2FrNy5
gd/fwwXt0QfeYavYdbfEVN7HbuCYx8UbT5lH6mPqMKy+1I+DN7hkBh/Uz3l2EmcE1OKJG2Vr3esf
PFsu4OkTbrdXiqzA2zGQJQXcJu7Ap13fPfBctWSdLGjbbjTyaGmLrD9DxC/rE2sbc9uiS+GtBp+I
yGvsznb3Q3hb1YOX4DGLQF1iWWP84Oa1Q9pXFOLk+SzSF31klu+MGfU7hG6Xv1CZ+nSdT3FilrdV
fbQkO7nJ3XWrYApImMZga1soVWN+oXFs7UzHuqBvm8lgtpfbERyWXT2Y81nKnM6y57vi+zjja/Hq
+Ux2I94m64eFQiF/0zT0Dnhv3PrZ+Gzs4mV80/Y5iB43dGWCEVhYWjC5XnarPNcXBj/MWbXbCIfa
Bm2PEaP+tUdhE6zJ2fb0EG6Fp5GEtegmRK6QMht2sLOnQDywiw92zpeMu/Gd/2RJnQjUHKfEGoKR
TRy7h9F4M/EqZvgEYmRkm/kz2geb5GbEc+ws4mn6Ibybr1CUGF7yRaKdMGU2WOOJbqh1qnmHq+2w
Y3lH32cPPyD6MIcmvMsRiNqmKgRPg2/aRnXnFbcvOgGmDgv77CkesTab5rDENlmRg0tKn7SN4Im9
mWxjKAwOmTc89afCLY8QD1BXr2sgXHVH+tDuINWRJkiOADQVcnRkpA+HVtsEymdC3jSJqOQYrWcE
KAkInh11J5zI0gNb+Ro6c+Uy+3gJvxs6cge7fWju0wf+OzBeK9um301Q1FpM4u6S3TGHRtwnDT5c
Gov/P3fgHCKTAocdKS697ZGClpFpbeNMxCbIF1N/WJznE6f9WJ66J+NetZPT6/RagivISSK0jRn5
qF0+aKAPbThn6J4o7xtpt6CJdvrbbNm0si1gGjJc/RydksfxVn9AgjFAWUxOExdV3ougDjrsVY78
LbF4ATOMY6+AE92EbOEG6wuhv158D5+sJ/0P8cpNfag3kwc+GXwFB9oQUK4tK6gZsNp56/dqjRsZ
opNlRzU6xXuBV83nY6gPGIx4/z5JjiseaaIQygoEVsldRgISAgf1RpO22X2Mxv7TkHftiDrEnjGh
nMmHG3tOoa76wcahfg6mz+1mCVa81WAOtUjGqb9LVtM+QZU2FntWV94p7GeL2zqks5OMmLgtLjbG
urc15YPBOfJH8YzXaub/ie3svWQG/ZHfJ7uRFTLDneJ0BxK4v0uOVjsdkhwaI50NRlCHPWXrT8Ob
FqKicPQHJr84a/VwQ27qJGxE2ebU2X2CPhFvQ6QowA9KXOEb9bn8GO95KFUHSgJ7JHAOZ/hUC6dB
/5HC/bELzjyvoITwgTjywhpjyxuQ9rxhhRexxmXPvU94oTM52Sk+xJvcj5Fqcr+CXeCRcTfbIAAQ
QnGZMbUMu5sfHxHFoflGVhrZlEg8/MVJ3EnAOJhHRm54bDbNAhzVQ/mreCSrRrWXGmdrcmhSKDHR
QSSsb3KCjyhwNHw69iRu88Gf2Tj4m07ckbco8ROIlORcjxYF69lyytLtREyYfBMD2aColnyJOeHC
837GliJETxUAD31PQz/W3OSMZoenv/thXZLb8VO4QNJ9EDJncsnOIvUW8yNg4cIZ1+Aam6I02OoP
YCzBj9Y9FBjHVJz5u1Zs+lv5Xe3c6a7nY1rrLm7zmEmPiNfEU8t3WD/A1JjKk8RrITMuQnPhgqlW
hA+SALTHpLXV6aCQFYjQtUDIyBqNE/SDVV0f+f6rYb0laE4+zN1y4luUHALc98Vr8oipukFAWtrj
tFeHHYlSiBc588Mhchj+gzSWLC8wN7K1CZvH/DA6aE1jor/ev5NIpnj4INkCeodUM2cGOuQOh3ce
Tkdx22PvL92udZZt81Cd61O+yT/KfbjB2pS9affBTsWeZIvvErvJXbA1L6nsJo/A2RQEUBXIBJ/v
V2sxzTsyhrp5eihGr522rPMVSxBMpXrdeLrv4MTucN5/J1zFeCeJkzOQA+X/+oq4+XE+Dttu3/rm
XX3fvyxg//ho79Wtuc83kau7mFs7njzrEO8TiVcjeqwerQyT230YHBmoF6gbrQcy+96jelOsYb4O
CbZ9amfP9b7BgXgSX5XR0wFR/ECclocE99raW6oi9sMXYSeudeJxiDeJvkfwDwhwl8s2tGtW/MaW
sW9Eqg3a5KZXN+lDcVgLej2ChOJqi89bGenfLX5S2/lyvS373SgSj7bXiq213JPcbrwFiS+1Dvv+
iBLso3BphEhQ8dZ7n7KG9a7+HWlorLjTy/QRE2Nli5SZA4ETds/KXBzqyGVxk6kBnnp2MssrARjX
tqg+ZZZniWDrbRztbepG7GQaucgOxPH5ujjpCaA4ZwAahG+GXMye5xwlAIGjmw6aVMQUykZpUOus
9STIb/oE1Yo94SH71Lbr6qC+D1ttm3j8lOQJ3+UIhPeTZZnnYAh5Tyi6PVbhOdwwR7CDJ95eAz9w
tpbFJzJ0R4Rvnt74md87RG2Ohjv1m0hGWu72xW4dw/JysCNJGOV9Yx86U20nfv4pPHQjKjqHdmX6
PWkcujOYGvt4o/Q3KMWmxZlMp4eDciJjKhw2jF+YrVgON9pb8vWFxpI9bFitnHHLfXICMIoQIWzm
ZvV30YsO8ndztJML5U7OJM2uPteKHNVf5lfsOC4iAD/Zh+fuERuxIyj2dFbvqBcpwMFSdHb6lC6u
AKbiW3ymGnb5Prz2U0ZDSSYqbOnelUZbC7cNIq6QMHWfQwHmFhQZ2yK1LWANJ3YpHGdkj86CEzwV
Dj+VHYyLcFJPfDMDR78vP4dT45PAwLGOP/O35dwZG4ggBmWxYIcXSLxWcR/jrhTIr3dg1e1gHj3A
Q1S3KtagJ3AdXeZwXWtxmvnxs3qwnpdnbV96sVs/rRcvu83G8pWNfMBijFXLDk752dg1RxAarsy5
Ut3mLgea2i63uBofOVn6+ol33FZoW1Qv5sm4jBdx228JX3JLl8jhNwvB/LFk3Bq6XHqErZqdut2R
yea2B2GLJ5pnYhOzwWhcNDwYt3Py87iNnxSHk7AD0Y3DrOaiZXEomlwc7kQVHLRn9Yh92I2c+DS5
CuXcvJdPwjb1gk36WW8FN/JBv7joQ28jX37hSNjsyseCp9FDx4Z32Vku8SOwf4/Dg4ci0gEE4aKQ
1gOsx4xn3cQXuRYOJ8W3+raiKuGZirblZdl0/vxEFuXsyZ7mxG6/zW6wS9qpCyLAPHWcJgRbSuz5
XtuNh5z34ZQdtR3PSMrVJJzI/y9nZ7bcuNVl6Vep6Hv8gXmIqOoLAgTBWdScukEolUrM84ynrw9p
d5REZ6Wq2hd22GkJBAEc7LP22t8KyLrcwL4KoZIKqIouLm88Lg4z/DZvjJFzXGvU/TtjDcTggDty
QyDbpU5PVOD+bfou3IcaW8mbyLpvoDtZ+k11UNZjeYD4dBlawc62olPbyV1YPbK2MFe+m29RGrb5
VlxLq+wFKB7+s51S7vxLaLP47wWqV1j5E3ZlZoAPgQcMor+BqMcyD8iMse9zqGyFCUOup7rKuPLv
mOW0M1fZiTBNVnSmnfxC+6bUnyR531Flc037tVW4WUwXbr3sEaOnIFxV3HCWZgvlA3nCbbJHLWFV
Y6Wy5V3Iq8QpD2A9bjN2DtGNrHiV4vFFgeMBiGJJm+FefQbxssODedNWrMrca5hwzFVq1265YbyM
6yJ7PLleyfNbu5WH73e450qa0lrY1RvLYTr9iUH/8J30vQ4Y3bPE1AM4iHzLAjTfUIxZ93h9bH7B
YBcOtlRgvSvjntjimrB1W7ljE2wBj7n335bTMbYNRSqLxwPyNmqa59vjTfGEXfsweRNnh9wz8EZ7
SKRV5DK0usncztuLVK8r7vJNsTa5p8x9uWEsf5NxX5sH0OtrDagdtw1MpXCVqitz3GP3zNcmg5wn
vglH2GVuicIBrylDFlJu8Hj9rF+iM9PTiEjLkkLNaucbOVvlz2yoku8RW7j4AB44uuF721lbeLOM
QHmta55CMqtWIcsraJ+vxMf/RsXBnoGpU1JJIblScUriiMoeFQey93N/zzUPfoJ2iRo7OCdPo+tv
/DVoE1db5dvslglOmZ3Y2l83O2bsPO252PMjw1P0fVFn5DW7s8u811A4ZBvuE6Wsta7Y3bNP83D8
7SBFe2/mXb8N36L1uI9uFQeeV8O9HL3HZ1IMVV4L7AiKjWBTi24q/slA5Bp9bzU9M0W7Zqd1aA4G
BbG54q3jsRgEx8L0eptXtUsxpz83N/rMzt5uL0O4CtfGFz3Jq9zGv3Q2CSudTMoPMcS//vyDbKkU
JgbuXlxky9ntXX0HI4vgvrPBt6XbkpftFKd6QYJc6nUe4NGG7r6FyMpaZexay4738wPrtbZjjWVF
+0JWXVTTfwhzHz7e1SXNJyJXGKZZBOX0B0AGx7pFgdgQEcR3K60BjDvSzRfHXKTFPx3zqketqz0O
sYavpGMpz7cS5w9Eak99fYR+Zc/H/phvkqcvjrqcyZ+OeiVBKkSyJyGRD6wckNzW9TZDCq7s3mN2
ek2/1S14/Hh4vtLs5d+eLnxtOhfYiTGFfX5qDBzA+oBz25l2+kN86J+HNcMNEaByMhs2LZc8W9E4
eMZcIbvGqwx/Zq2sQy9dDz7sDoqe7gvx97/5SJhvcNlJzJJdtRHGKpJx2CsQarzsFNoodLfyOr3p
+U6yTbpnauHcHVo73aUPFITUFICIbeSC7fzFvfCrcfKPq7LYgP7+JFf9BT+0xCTAI+Rkj5I73zMZ
YCsyYk3qWC57C1d1IIyui43vJLsCDqndiyvTiXimhzftJ1rGpdpOb8yEu5RdDLf90HYUJluBEqFy
w134kB7wDa8bHmyaxCtoXw6mwSMxCF83Z+Tf3WEfzuXqQptzyMhoqC53WHjPkCT7kfK7dbR4zyV3
/39P7oejXQn4WdHWhbJ8c/i26HqEIMNWSwVgbKZDvCo3Ke+Mr+7l3zZhlhtZJbKEaPXr/lNuBkEQ
5zy66XPyKLzV3zoqXB5Z2MwnhO2N8CCGjmFDlaaOS9U75Yv7RaW9+I+n+OMHuLpfkk4I/VDkA8gv
S0Ebf5PVVf4DDmPIRg8hRPKs5+6Ex4Bh2Uv5Pf4ZPs629tM8i28QGt3xwXzr9RX7D0Qtj/1ZdScs
WwA6VtK2fPhq9f/1Rry+vT9+3KtbAn66BBh++bib3hmQWjzjWaxX02N5w2TkQ3vObqdj8265vyQl
tD5jDdh+t1xOXXbL87JrJk4xOZjP8Ylto3pTe6xVz/qB8Tjlwik5jBBdxGfVVb1K9YzCJlhdF1Zs
pYwLiKj7llATO1DIR1iZiP3kAzd781bdgyBho/PnNVa+skv+9bbDV0sSu6poOBevFlkd4kUm8d8d
sFJIx71bL4LISBHfHrBxHMQHxFrEwXobwRma1zVjpKw/KH0+Q2zL9nGgVv3JXLngFq/oeNFpPoQ3
S01gtfT9aIqEW+UmPYYbIjrhinW29FaIKybmd+oxPLZHKrlfTwQ4pp1JwpGLp8ONvGXLFN/Ia82L
qC1a1rMDbx+n37YHlGE7vss8co826na0+0U3s/OVxI6eN+HBP0eH8GTw39sde6uNti8e6j0a2WFe
tInC7ve6I6yXYkR0JjbaOkvmUhRO+xwxTlj3tsjGrHgoveyonerz0nEskO2oVe6Hw3DO7c4LT90B
Mp1dXgxqk2WxRezcKLveRrvzlI11WTZoECLX5vNSbgoaGleB6jC4EpWx/xaxrfWY8HVw5o4tgqJn
/mDmqXEsqqrejpe9w4DV083u2Nc4zFjfGBvVybZEmL3K/QahoviGpgpnwKW/A4/Ejl8EdjdeeGCW
mxPL18kdSywIOpvq8sulxfhsRf773jEMzKHmMjT0qwf/oVKqjaiNmglaUUjLqVzUL/XUMEDFHOWi
1bNZRemD5rJqKYgZN5DuKS9plTCjTg+RXk5w6p30W3iPgOeikE6P4U27pY3jCeznrDfKrx7FKln7
G/LNepo9zOsu3a7yBzb6kaajh3jtIMATlIdTXugXubi/o1+A9oRNibzKEwOp6eNwKFlX2uX1s462
vlM5S+XGtFzFRDqkTOL3sAJo7KrmaVUc8lN8Yt5b97RN6NCjQ4zVNjoFK/Ikr3q7tZUlKGJVI4EQ
bcQ9EXv8xFbxxoPm9fvGHVE/yKvkzvBX0zY+zRvWsGAj7MR9zy+QyTteo2aaOSKXjZ5DxALXGlGX
vgVY5/BWegVYZ1ImR2vVUelQZG/Ka3uBcHmiUSdsWrqCTpOze+9W4Bwemayu0HFUAlCduv2iJjZ+
t4gzHoaVgqstgVz9XBFJWhFoA4YkR77AjpMgidxCHb8t0KGP1h04l3X2khynR62m4Ch6d/7RP4tQ
0paeVHZb7ejv39RPOluLb/RQ4u/6nb6Kb00a6+/xk6BuanBt3ymsULqmb+kKUhb4btip38Xv+am+
Le3ozvyeP+LLfoyeoc+p/K80xayddFnUpQypIvui/FSWF9P1m+DDOSvLd/Lh7iZkbW6GinNuuVsA
YWkUOck+PbPmwIZZ0cJm+Vk2+uO6+SHfTC/lTfc6nVInedDvrFvjQQuOwTf/Oys4Y6sG+Ibhi9Vb
XUw2//iMy+QCoz9MLuAs/vwZO20k5zqncb1YLOTb1tE36c2wxu1ymdbDLQgN+4zh5QDQ1K0u7U15
BoBIBR3c9qyilZ0cs9doD4YdVZ7arfSsk/SE5+Ix+k5X9j7eqBsg5+fFWQEkcC89G67xLUYSUlzQ
tcNP5jps4HHpS/jgv5J1KP1onuhI5eel69vsWjc5yY+pK5zSbedl+/xgneU1um90KzmSZ26LE5EB
/OpsV95IxapE+oesIq6BWM/I0+0+J2wDXCQtnNxd/k6wPWtr5i3qCLDmy/L9a7cMHjbPPntSxU7v
aD8/LC14iY2ltX4b3PJx3oz4SOi/lWhtlYQRhSeedTY9Gycshzv+hI4EYrYG5JXOpXCy7MkVnfKR
9s8rDUiXtzP6hMY6TNDAI5/hqXeWXhTNm41+zp+oXqJ3Vm80X+bRobjeYRtIjmq5qp+Mtb4yV8Yu
OsZutOl3wrF7m870Fcs1KAz0DgUrUs27igaU4iD38tlY5W2qCN75Fy22Vz74NXv+yQQ2A+226pqo
myv1ro5t4UV26e84whaalcTKVLIBXCh3e/0Mm2vc4Xtxexo3/krkVTkcqoOA+Be4/nv90tBZDOyW
M6juGYt3M5qpj8uHVdaw8E/SsdwE5zpeZ4/am7DN0PmyJxXqDFuObX2foicia3vyod6Y62G3aIOo
Wm/4MLJVAAR0NSz9Hnklv9JB1nlkUMPf2oHZ0FXrovFu40N4D1e0WiGNmHa8RXeJ16jVAR4Hes5M
iqMYBqfk1K2m7+mLPDuIXK0tvVqUDPpqeF4EMHM/0xzCHLBKX5V18G0pFZ/BZkg/UYDc+D3kjX/g
K/uOIoPtZ5HO2o10SaxNgesVk8dj/gquMnoDL7ArQXOeCg//xSrcmbeIUD8KXt7aVtzka77Tk3LX
P5PTucjCX9Weyu82vAyvLNMfsippv/78w4qTzCVI24ynWT4WeEIO0kE9plvLWwTGnkcu3k5rYa9v
Is94il3DWNFAA1Hn5B5No0tAQNCqAclGRRCi2pHXuuftX/l29sWgyq/l/nppNLHvMRCGw042rnaj
MDT1Qu58dqN3pTOwU8MWtOu3zKEyP27cKqfgxb+vjoI9F9xIvJtv4Lw7Zn3X2hEXVrwE56/mfn67
z/j4ma72GboZjU3T031vHQwfaM8wLMotIAaqPfmOVjTOsZA3vXrO9+P90gXTKQP8++aZ7YZN+rFd
nKP7brvUaiq6f3Anvmjf0q8kud+s2Nhjce8qrNiSoV8NTc1gGch55mOCWnDIjME+Yrmxs7R7APss
m8FhS6uif4jRvsLdV/eY/Jua7dPxly3xh3usJ5QiLBuODx45vJGcZC2sq0u07vciBotzxbqT7vpL
6MU0CBbx/8tt8G/UlU+f4OrmIQVZ0Of614UK7xeTidDYvP9VB+qKPZylNY4BEMlfPl7Sbx6vTwe+
ukMwJWdJvpz6siwFOI/kdX4HYdLVt8rLQL2c7pJnWjlfnfHvnutPB77aU2ZAYclG48DlMxGURMHw
ZiqOlaPsQIp4cLgWo5K4xlNiqzeKxP58sS0tFWr9k26nxTuCmojWDCYg/TZp9lSGx+CWVhbr5q8N
4f/KFn0u3/O7tn5/b4+v5bXveflNb0U51VEQthiq//7Nzmv7+ulf6PZG7XTp3uvp9h3Taft//52f
pBO8/J//0z/8t/dfv+V+Kt//4/+8FV3eLr8tiIr8oy0Zf+KHXe/y+//+udNrxs/tX+fXJGza13/+
0F9eZtP41zI+bTBgJTJGoIrcsX9ZmVX9X+TsyZKhIgfrZD/yNP/tZNa0fzGoT8UlMb+iIYZxUf92
MqvivzTdJKFPtiSLWS/itf/fyd/8tYr+ZUTny/j73z/6aPmBT0WeDiXfYOpc0xVZkRgRkq/U12ac
kixmeohMbaEaIAAZzCGt5Ey34AsqBJ0dc7JzlH09gBfAIWQthOhULWOAzL4/X4YyjoncSvuJiVyh
8UXszoPQVIdOh9XyYC7AxlUoBXXm9bIwN+9lThbwJo6SxnoHxt/mOyj/pkm5qAZTfFM3zE3D6vVT
y3K0rIEc5rdWOf4wDYOoJFOsAh5iAltlsFV5Sl2ipll+H7Wq358lJa79/dgPgXYJ/SHLdpMKzWMr
AwjrHotpbkWiSdua/rxgaRUeBqWZlDeiGAXDAUbRRvtANv3kkMxagJ5CwrfuZWYN+gRCBdzxhzGo
8nmC5S/n03cwlG2C/SkED+sCJS3rhzqZpf5HPvhgP9kn6lmINTMohcSgelMKZouqZBThZleUhYWR
jearqNUpVUOTdPX3UDRJZm5LOnhZqegIFsvQ9PdG7StG0wO9Bo2u9XkOGrHrRBifQTbkFTVsqQzY
mCD6hGTZJH1V9yDCIl3HQ1fJVQ6xRm6rY+wLcr73rbH2cSbmY1xq63KMR5n2QktI++NUaTGGsl6p
q3JT1YF+jrX6HVK6L7wYUaK3tz3YxEdyJBRrG2ZqSjGoq1EWUIelYti8lrAf2cwUfrZ4FxRFSAuM
ba2o7gsTBOVBaMdpUFdF4QfqZg50yb8nQwmQFWg4LUYa6XqjOESMAY1Qe8Oc+QC2nibtVMKRIl5p
AKRz8VGf1Nmwc3+MQJGZSlV7PexPbTt3agMGrVHn3t8R7jAA0pmjntgkeGaZLP4Q/CBTvbAhDOUu
79QOSlgqBWNlZ+EYpJB0Z4prMKmjp/SiVHi6LIDyZDveK9rNKGUmCXFMzXSnrjLhJKpzqNdPgwJs
aA8JSaUFrQb1/BM2sIQvJJgKgTqQGful5TOLQW8pgDklXT+aMkGh3kAvqCXROBUUgsOTsrqETVT7
Txzcyr3WzGZFtINl8pkRKsWqsFZKnWWdgrzx/XMqZDla68S4PEN87Tz7VuyR8q5leMvEsaxvCuKR
jbUi9FbHPFfAFB4BtiA/BWwoqUSVK1T1SIB7IUGXZZZy6Ay8eKo2VyP4wXj2L/E4V+RnydEoIjhK
QwUBFmOCnLNLtsRS0LAul4UQVnC6DQGT5zAFE07BSo+1eLcEJ1dbsxc0NUJBSZrSZaoQWvYKOmsU
ufDcc0j7ZZckN1IHoNlRjKaNiTcusrymmVwSN/A8ztFkAf0e8HDFQZMM1F+DmtPvlTllEA8dSX+u
IepFlK/UoM/iQ9v4VnkUuiBMmRNVLe15Zr64XHeDGjcmBEjYHvtZ1EzxISXz2z+WY5lMSEijqLsk
hvXoBVYcatVmCPwwZ9SsmX1nIl2Lubc8mRDmEgY3GULPcxlkuj8XkUqGWKYGTlXkJQP8vZGxbYfA
QD9WKqXcEUw5l5j5ngf8LFVjrJacIIYE2pqc2FDwNe2JqNKO0EHuuoSQ4WyKXcWoZQaram2J50JC
qScbMH4HFVEVhiQ5znk2p7eNMs46Q23WhIiU0EThu2sSXwZFEdRikN4XVkysVlFC3ySKkUNF0Sox
SaumUTBrwkVN67HfzPMQvgdBaITeTD6v2K9EMYTMFmrJgJssIGLa08jrrqFKQsjNHKlqFkqDEOmV
uqpLCVd530EEPddagUVqHLslPnqSoaEQZxfJ4XMvpmL5NmWVkNiCEZPhYUPVyC1nMuUoxieuIIir
TPFAPfEnxYgGHnNh6qqbKfXDptrLbSzlzTHIebne101QaeaprNSoIaGzDn0R7vgQJzjw5EQLpvuo
THByRzO0rLdKjjP9MReVcnbKWlR6twqGsHiN1Fnnfp9xYyM6QxSXvFqz4vqdGM9lASubKKQDrxfB
WN7Lcgn/pAdM9KLpqSCTcVc3yYwzT40HyNCRJJElb8W5vOVcivBbrQ3hvE/VXAZNndV59dJOdafs
mYuIhiPZf6wjShMg1BKZq0qb2pe0FLeI1adPDU+WdQLxJzdYXcRKgHxAAgeuScoHdNAu8RPPqE1i
lMsxU6xvimCSchJIA6OYk6bmIWCJXu5BuccmG+RenZQ9fzONfNVnvko6g2GSM3eeSHVir0fAIvHM
g0byUx9NzPj6qU+eXCpV+b6Ysx4qswbzmEJAU0Za/X1v9LiTdbWsHa74FN76U5SZT5ZWjpLTS+Uw
PPs5tPiDqvVqd6MWBNVtAJV0NcPnktgcVJAeP+Ohk/B2KY1iiQSu5r61s8xS8ilEii7KLiYoguww
BUrEBIwfjJlXtixAbpBWsM7GMW8nEfwpmV1bo4KPfvB1v+seqsRPGRYhYjj9IQd+Or1ovc/soNAv
mFZxEIR0Y0oTCHNBG2rGR5SqDIkaDlKc+RazjMjbBEIiH8c+rGyZZwIvkyzH1k9LbEvjkmtSap21
0FSKY1vGueA1DUiRYCUF8SA9jGlujO8hcUnJ02TJlb6zIqHC6RcIltDcC606ZkDG4hi3nBJNcYzc
F7fg+fI4S7IfYURq26Edqrh+SpUJE2ZOPln5PI0mmZkY6FSVHXFrVGjDEiCgfZTFxKaYdR3iierq
OrcVQro1qI8Bb8hayGqMIbIu5uEtSV3iDDM8LeIfKheIgEFV94UcUlvWQ4hvSzEu7ompZDZ5IqqI
VAN9HsTyR2hOE/s3gmNH3j9TOJysWslyNpiTr3Q2kG0/3NRjps74d/rSz86hUM6aY1lpMW7auoLX
ssoBNArQj4Rw+N6OrJMXIL0sWiszTyAROYHQTIkXDWQNbKqlsEmCwQcFVxjmYyFGPfuoMvJ941CL
cR3DEhrhXFPAGsVGzcJaws4xZA3JnGSiYCIUVYGdbzFUmleEaSXurFgF0hbKfdFMzuhrU7CRk1FD
mFLjuvs2RFbW2yrjh9S6pC2bDpjS9ImBdYijQzkP+W5QgzRw29lPs5ch4/32lFYaICF/ZGU9VGmb
I04kc02mlxWMbL6EqozvolLSpaM4FJFxI+tDjnCXWrCHsDSSib6GFKoMN3xrbL6yRuQnVzEU1Omo
i6PVEy9KKpJD2AMBvzGsyVtN68mE1MpgLu+1Ls0K/EFjDTknGs3iRZjlLH8CsJxGD60OIfzBZKy8
8UA3K81ay9oiONSEJgMz1lmbkKuAy9coP2IjH2bVaBvOKW7fic3T51OYN4bsVYElGG4rZpF6jKtC
HL5VA9nObm0Yare3NAFYVZT3ibwx53wetmmbdOUE64wRbFcqKDn2QEWk8oLwkwFQ1qCTbg1pHspz
PZMl4DUUSt0+1PsGHkCTjYa2NpZMm5eySkScrHE4xjQRA1wqLyYQMxxz/jCUXjXHNDbnedLRJbPK
itSfzZJk36xqgqWLTRvmpJu4vaVDk5ysyUhv1UHXesbKq6TUdnNA1sGLL4WNdBB0ayT4wJhlbZgP
RmG2uPesIRgxmaaiWoxwP5SyeQwkLU4vQxDp8zewvrO41UHvMmLQtcUA74EKiwGBXpmxrAp6YB1k
PZr6B02qU2L3oiYchJsojwf9Rkp1KfTqoRoqb/B5gNejPBILUwW1P73FkxmWp3ruxvQoEVuhneSk
Twlg7BSGz4aBFZR6qC3Gu6HUQ/FdrwEwblTetGD4WSG7N12ZimFTVZlGYKgBXcBaC2HTJ+9TFI0M
ggwzmzXo/RMn542zEgsrjUBrbSeQoD09DCzGletPko88ahhh8FxhIwl2qkFaOFk7ZdafibZWLael
Suw6ul7qZHnU16VxW8VGVt83daybe0HIxaV2GLQK26ERV8aJlUunF0mjj85TqhqDvO/nPJa3aZP1
9VujNJBIlKCTfQcSUadCe7PKzBMaJdAoPNg8YHSourHKt708V4E3d7rITAl7csTJQU+VgeqsTMj1
nUaCXm5IuJ3SkzGNI7j6Ni+txm4S2RDvAzmAV7CCThARwpSPCizPspzEehPrLDm3oH8s8ktMMSSL
cfCBCMRAglg/Sk0vN2XVh+qxS5pOtBuoj+2emrdKyb6Z8wl0YcZW4CZnwzVcZL1oGROIRwCxxx72
arTvog70sRhmbUw9KJnzXdWGU/Xaa3qlbQGS6vLBJK5tdqSEitgpk7xuUOKTSpDtMPNb6mpdMYVt
qRWJeYlB95FwnY0cYM7mBgx2G+E6h+FgCTdFDPzBaUowRlEcGsN+MLS4o4Med9UuEySVnioMAGyx
2gxorp4zeQBHKTRD8LMZY5+5jCwLGbekDG6MfQdLmA5IMosd6XwKgcihYpXSuwgmObkTc7MJMU/O
k8F4SZKkQId4L7NfmULJSlygcVr6c5R6PWK6MIDne8gsQoTWWeOX+k7mBZaJW0WOsui5V5M6dkvq
nexdSBOz3+ZBApltlbR1osAyDsuuOQQTgPgXQ88LrVyJcIQEl8K7zHZyP0XVU1jLCyx2mFpjCUdQ
iDHyQSYrlf9C6to8e8JARgLat6+IsxtXk5S9LbjcaGkbjkMYHYsm1CflkOiZTLQffiqNDIpQNQ8E
rsX4wvsBAoUAxDXCSdJMCxI2r7i2TluabeiVOu9eh2cKZWKlDIKxsOvDPOA5TLR+HiI38JNYtft2
mCKNYCkhh4rL3jtr3kKVFXnnF1Wk3gmzFuun0MjT8T0Ia1F7HZUyn7daHjRmCs1x7MINWTM6G1GB
nDqiqcmzwRgjkCsDVmkKqKGIG26KUyxU3JBK0of3oQEb2ubtbZFnxW44fTZlLlfl9DRuhbuk0BJh
DYdI8hmG6WUtsP1iaBhuiXWrfyGY0bK2Mgj20J2NOA9cSslKdca6svpbsuljY0ccQKqR9VIQ+ugW
UiaqdFyM4ZbMUUqjDKa4eD8Fs6jclfmUY2xpophpSUWVQ+UxVgEVUZ5oeqgeBlR5MePPaSt/16I6
lla1TsgFSBPEiFtdZTt7bgSaCfExAirJEB48ptkVx8KHI5dEBbiwwDKOed5nyY4VJ+ADz3GWen2u
1NlGiklQRVqwZCT/lteU9tpm/SyfsyDp43OrxfL8XZWTeHzoJEH17byIe6IOw64ZzmIRJyaOl4hp
rpjzyb0gZ+tkiwJV8zkTiiYhGslUCFxGmox3ID1mK3QnKHhAxUsEMCLM9K7ECtxbI7qK7Xc82KMz
t73UPsxKIE4/Ow24tQOJtkVACGq0GEw9/RC/gPTJtI6905wPl7QWa+tRVKuQyYg0GDrhlIkjvVVT
9/WKgUJzEOtdpqpT5eRjJGaAZ4pZM45iOpbjeqIKr7+Nsp4xENL0cg1smIjXTPk+Q2Sf11ls8OAz
lmiUjW6rgbTMMIQ1ppS0SSTtzRLmsmWItzHFOnfKokuAxuiExGGxTeUazjGvMq1l1k/uW9TovgiD
6Tafemv4MeskdjjtbHT1Nk7Ahu7Yn5Jfy81L+EHIt0hIQtmR9Eg/UlR1BnY6QUhUGONs54yHWhHq
dhfHcpY99hLJXXZlQmtsCLzKLWZV0iSe22lfBHqQJPs5C/KwuWuMLC6+6zXhw06QZm1I8Ewthe3A
JSD+siBmCrXFTUFl5d7MGpOvR/JgFp98TBp3FeVzuUVk0iuguvFsCIZXKHLA/ExQ9SX5QWJX1I3/
LKdVEOuPuiEBwthRWYuq9RjrZBsHb1aV64xUqlUyq1xzra+7i57pY0AHXs30rHwS9UnrmLeshT7C
uW7qhaT/UMc+rEx3GNtQJwkp1RAkFKLqp2Kjh70skTpC+A9DnGEFp5qsBmIrmKqdM2mZROIOEtbE
/WVT4xTjHKrTJmz7wIrWg6g0+q3v+2Fcr9C6TaXZWo1BAEEKTLChX89vqkl+bQxr4UovWqFptWbn
pkk+4aqDV53fiy3LnafXAcU74a3CbN1/UN9/I2hfWRINETAH9lEduV2jCYa57HMLqhQ6QHXjEDNj
7G96tqt4ACXmgG6lSx3QAkvpA+VMAGlO8IRaJP348/E/95/+PjxmNxhmpiqZvwyuHzpgYL3Slp1a
7I4M9KsDmdjDpo9jwg5u/3ygpZ/0X13S5UCLU4YbWtYNU6bQ+HyeOhA0grkk8IKspk+GosSirZsm
4zd/Ps7nvtZfx1FFBeafKakmX+rn46Doh4SkwAsP5Hg4sn2G3kWVfWNWU2VbsTBugwCK/Z8PujQd
rk9OU/EAmwbUWWzSnw9aqnJWIfZmiOoab5CRdxYT1XwUcq2W8WkCKqNwuvz5oL87UxO2DDwVmuS8
cj4ftNcMownbkm+UfDzP78diI3ZyMa1Ym/wdj1D4UHR+9fjno15zGUUdBAbQVi4ndMZ/sjBqs/ez
rBdjN9wyMhLZBou/M3qkv58kuw6fMe8yKfWVv+769rk66rX/aAz8QPBljsp5rcsI86zl/vnErr9O
joClCOMe1B2Vs7v6OoUmZo881HTG04AMTPjk5V3Vj+oBRo8wOnU3geSHtlW+/Pm4vzkzVUEfXEyn
Ks/GVT9UVAeLJhRziujrwX65qruejtQXN8v1c76c3UL7E1UDtNw/bpZs1IWhQ2eFrSCXP33NmH5M
naYRmZURi+Gnkv/FffK7r5PunGiJkK8szLSf785Z7kqrVaC165GVaM8WBbixGgul1lxD5WnBX5tU
bsaGpfzCZC0tXfuPTyPnykKKj1dUVJhL11dSrSzqXuJkXYPsYXw0i9fBIUK2vBc2zTlwiu9/voLX
T/9yPB58ThRS3j9dDEjwJIp0WeKi9I8QAYgZ68EO5slwg7ZDMqsU1v6wUyZdNG4F9tzT0//qA0hY
3nBPYJ/QsLarPJufv2sCKHgzjbzgI96DK7KnPKVh/qyvfnZLA7GvLiWF+Z+PeXXb/nVM8OxkYJp0
fq9nMCoSxuJ0Nga30ogVoFoZtm0dZl8c5Xq1+XUY2TI4io7dkr8+n5piZLrcR9Lshom/7yfTq0W6
G2xB0QUS+RaU/UXS8BKC1f4x5cBZ/Lgi6jXZzFl4LhbUuVZ+gRi/uty/PpKigUakB67C5Vu+mQ+v
TGVgCZIrJpx7lN6Q4Ea2qfKLbv1ApnmBGnsT0PP9YnG6enx/HRMOGE+TKWt4Tq+63rJMbhABP0tq
UNuinhh50pC6EI4XISvQ762G4v2LN+nCQvv4HC0HVdlPUqBY2Cl5lD+faEU/tfUbhkPjbbvtjq3H
/N9q2NabxvvzvfTZBgTv8/OBfn2QD9/o2FN6m2iQjMY/07x+BOx/znEsA0xepVHwEqU4HJOvDKPX
68Rfh4W1udxXsoJF4fP5iXXSolZyfiQ2wNHCiosROjiI7jIbrH2xKv3mCgI7X7DnQOkpEq5KhCqT
hdFU+tn1Y4t56aGsYosMrcG8L7vWfM2aYJ6/uIDLm+PDOohnjkkSZl2gz1Hd/WNMahr9XA9NdXbz
IV3rMLrNUl7r1MZ/vnpfHWb58w9Xj0Q2Vc0mdSRY6OcgkfPyRvrOnw9xXSX/41SWb/fDMZoxqnoZ
O4ab8EWtuiwluFkE7N/ao5Yf9SrLN2xzcXXS6lu1Qw97WU1P+ZQ8QNW+VAa8OU3/T+rObMltJNuy
v3J/wNMwDy/9wJkMMuZJ8QILRYTgmCfH4Pj6u5iV1SVFqqSuvi/dZvVQZikJJAi4Hz9n77V3BIrX
REeMl2Mtzm0F4zcf89Oe97dP+WmxMozKt1IT5LTXMbEL6T9nSDqszLtMFVqBMmjufn1f/rYIn2sw
niiL8h3rwWeUvpTBkJTSAnylvFOalMcgK3/z6/78Ej6YZobOVO+fft2E02AQdBgW0jZ88XLoH1Fn
j7/RUP7sETr3YCw4mQiFPvuy5oxDf9Wwylc54uFh26sbcoF+801+d5FP63Zqe0qP4nyRxtzK+Ui4
1joKfvMI/O4i5//+3YOqFRKD2OQXGcJQw1K2ns5vPqzP6DeI3p/+Lj75rx4zRtbmT88a43s369Jy
2sSe1ewtmWdXorOm/3Rl/rPI/9dVPu07TupnQdyOvNveYOwcduK9zubg2sxcgZh5np44TEvicUBQ
xFnX7f8vnu/vvuSnFbq207JMEB1tREhjLDbpD3bQvv8nF4HE+eNPVhVzMwNVxpJjueHWn0bn0HkM
jn99lZ89GDA4z7ZDpHLBn3rM7x6MfHK9uA6Je22T4QZB1Lo3s31e2L8pTn53mU8/WIW2SI7nNV86
NVARsECJ0YG1IC/3f/iFPv02uq7LOM1xn9sSthIJDFgTmuDLr+/a+eN+3sK+u2vWJ9uJW5lyLBg7
b8rGXs7TY+S5zO0v6/JuSq9nsj9+fbm/bdI87t9f7tOjEEByTmkpTOh8cGmJActFotbEh/eLLg5+
w1H+3cWsH587ApSGCUEE8FMD7lWTHgD/3p/D41TwO6Hzzzam77/Xp+LDVlFLfCeXyiRNSL+z0PKA
vjHT+nHIvE2lx+2vb+TPNmzPZvRNjIjJafOzspu2dTWjSNAbpA5L1JdvuY9lgDbbIrFHVEZoOxD2
5MW7jUuL0LKt6O01IQ7gCusLczR3SMYvQ1ttJwZpzPPvf/35Pon2KTltw6M0ou8He9ehbfTjzff9
rLXaYdK0ryFbkJCEk7OuL7SGFESXaCVauA2xuuiK7p0R4RGNGTDMh2EmrrVd9z4CgYQJpXxBLbKW
BjrMEqtPTVhLDBkvc26NMbtR9bwwAevMZCSaE45E8Zv18e8l+rnZ5Js0LUj5CjDp//g1OkW+Th8N
ZChHzdbOX2LGJW63agIII3azCobp4FobBYzt1/fvJ7sP18XriEaYw/bn2zdlTZHWZoGlyX4eJFEY
v3sTf/LE/nCBTwVfLSJYwfZIZrx0dqbE1leGm5aInDrZqeDx19/mJ4umT0+LpBtg5siXP70eyurj
IDX4Nom4VtjTMveWOd4/1sv/SEz+fwbQ/v9Pcs6y/e8p2sfXqvtRoc4f/4fYnCCVP3gNPRrQ1Jbs
jf/UmvNg/cGrycmMvpVJg4Xf/y+tuWX94XLqBrcdhrTLjZBn8y+tuWn/ERKbSxqKH5AcA5/+P9Ga
cwL4cYlGDn0GBVgcon58rTLJ5KvtCc9q5hLhVVhN9x5iQhiWldm8xMrKLwdlpW+ZtMbLhIHPybaE
k6/Scm6G/Qzin7hy33ehWOp4emFANiUgkMrqA9UHXlojqDJ72ZSWJJwFsZFIpbNPehIXFo4q3Pta
5+aDlyQ0cwlbqIgCzZqzk7hAobVs4yq/nKzWfzLqdjwYGbGLdpgPl03akKHpzOOj59qZBA+EqGqB
SkbdBS1pEiFr/bFNvB6xqxVhsm6j7C1qGHoava7zHSo865tg4bWXpa+NU9/GeBVFEdzOVC8hClHl
PhLPoSBh1g0uWy1xL7p9DShB+rbJ8NZH3FAnwXBX52RUp5Yiw9fAZ3JMg8a+saOQ6NwgdYydV0zh
0bCn4EkHI6xFGXgCDxu67WsSXvu73O6Sx4Ys4hdnzMaLHP0p7Z+G6T2CW0h4vjvelTb5inBCmwFi
YjGKcDEHMeYdUXkEqA8WyQyouk9J1Vdf7YyvvGacqbYOCqB8SYi6t0HW4ayrDD3hEJjFrR/N2M1d
A3FCWFaXoj9z6M4C+sVsedO4iMrafE6mFq9v0DqPdok8DYGRDWRkGuqHORDTR9521QXaHLkeaisl
atOsD8VYEDiSZUa/xnAAs9MdUeFFeRwvmz6ub/O6dBAcFsWuRQ22zE0weczQ042TKnUTIolZIa51
SEv2AX8ncXlMiv4s0C0ce1gmfRnetp1VXSpH6iUjtwETf2HAcRQjj9hCMW7e9MYwbbuxD0rqDRuL
KePaVcaw8CjJKto0+dnKKGzrOsY5xim5HVzSK7w63Pcj0d1eNDmPxEnF11VvJS9276jLpuGhG9wG
cB7dc0mWnojWYZk2M5woZT5aqsje+XGAbHk6dUhyn6CqOo0X7SK0Veu+DNBa+RbnmI1tTx5qy2S8
cJFTLImQlm+5TKsOVmESHX2/j3fSz83t+RV4QQBrH9FlFytfhGApOiu+rC0zQSlFxlic9wAxLE+e
OXVtT8J448o9eS/iG9WK+dHMet5LP0x7aMitWoZF7lx6CUzZ2fQgfDtJJRejl6QXORFdhxA94d4B
OB4wKsb7vUKEh3c0BI0V2W69IjJ6fNHJHD8XtTmsZ9sP3wnlEnd2ETX3PUklR+wNxsNkusMjGs7k
kI35/CGTPjB26TyOa9se+wsmw0jjLawriIydW6Fr4zWomL4uY8NA9d82WIv51UiM9tNdRqIY8TVG
uZqjLr9USiYXYz6M/tZLx3hkrBnIh26WBfCvGqyli1B7Mbhjh3NgyiXI4VBL0LpmOa4SNfonS3fj
SbMUUst36ZWvXWK2Q1Uv/aGFIpuMYf1auQV53m4WqGs8GNQVPSPalRcH3U7LhLwimREukAXNU5/q
aOsTbvBQaAWC1VfGssibnls2IQU32sDcaoMfLOTFvLLs0gGvGqTPWVXIL1ZG3DzjGHzmbZHnx6Hu
3TURJ92KiFnzQpvKwDaGtJBPNuxwZXZXaI30pcnMARosUxRrnOBUkevuHWfGgB8aFVBxF5WWv7cL
e77vqqy4nhNbbpthjk8zsVMw68eJdGYW0UVZ1v3LxCHw0q/RM2Gl8afrMBDeBdkP2dI0CExTdqSv
e6tlwYvsVseLsZNyXrnS7LbKLEw8GDz4GztAP78g4zbcG3PQ3mJuKle+oRskiHV+rEm1eyqtbjh0
te9vqyFJPuTYDNddrdOHrE6Js0lVBEhEDrO4HQrTfJlL1dXLym3LSK9z1GM7kmqg7oeu56+kxlG5
qMfGfAlRyuGyICJp77HQXali5omvy6b+KDqRbLLJ6S8dJrDwvLH2X6RerI40/AEeT3na3hCZ2e5b
fzLv6jked5mp0kvh6vEKPrvzFE1BK8jTccr7Ct8RKoaomHa6NcuNm4H2PE/joZqiQP86DvF8LMs8
vBmEMyxan7ekq+Jny4uqOz/vYUoSK38lfDxXVpQHL1M6pPEiR0tzaufSfVNVAJbWwuJgOaI5Yc5y
kcpRZW/roYXQWsuRQHO40wRGVYsp0mpTihwS5aDhf+g8fED+A9HIlwr4oGUE925iBrdNHma7vk/g
mTU6PDp5bmxalRmXtZeBQK/6cVrUVVNZi8yvwotKToQ/+aNcxQTCvjfx1G7CNkieTOZuayxMzV2A
DPWjsuaghvoRiQemEdmaaXX7mktQpWZN194dzPI459ZwquKErjOD8cMgpxEIYB54p3jQNssvg60t
CUzjF2ln+TqaNYV9nljGVyQxeJhYZWHp9SRWXZUIvC8JYZ4QFmVVdqkrx9nEU2/u7JhjljfYqwyP
3Mqp3XMafAwRYKrltalE/qGq0EfdneDQWPgN0OnS7ztvUbqDv8xUFICbjbW+D616OIRGX59k58H+
7Rp5Y0rCuIKxtfZYSOR1S/7hnedUfBcutKytDoeNIkBuy9adHq3Qju+ULc1tbcgZmOss5icmHcNT
x0t8a48+T61OUZngCRPmTUyUO9T8JJCPadlYB9Ou2teEd2TbomTRoD2KiFhCBBwrnwRmrAhta6er
vImsg5CiQf47RPtUyP6YZVFzYQaivGoGLwSRaUz2ZRDG9rJGwsOwKCOLpwmq4ugQEHRwU2N+rexk
3ueYrdgBK/vFJnWbPls2Pjdp4l4XsgC/Fkf6MNVjgi1uymv4Bt5gmiADRU867j5DNZ7P7/lEosjF
vFB1Bd9T+8S2D+y7qfCt5SyhTwHcEo8xgqQ32ZgZ3jOC/i7dKC2PvtDAIiefINoy691V3zcTqpVm
7J7Q7olj40TeTuYCDUsUdyWoOwdYdtwi36uIgL+IVF9sdW6JXSxS+xhXnvvW9QF1HxrU7rqZ2uIi
CArjgp0t/ZIoS98rHVKodEMTHKpYx6c896Odnzv4DSayLEdziA9tXEY229aMmz6cQv9iJs51DQ6a
6Tjig+ASMWx2NJTX3gd9Ft9buoBSZMj+eYhIhEJJC5q3Rf3qzi5oA9TyQi7sSETTsvGBHwSNgJqP
8hXxkh9EZFHzqD9QMaWPRYg8tSZ6hbUh9sbrVpXtqhUY7UeLrPq1l6OwXiRFTRZ07QAqMTWcfNmC
k7Gz7kXmEYCdNDaOLskhpLwVPRpdOUVXnlfJp66o9FNj+9O9MQ/2Pdm1yd4ysogwDDI75TbM7dco
GAB/O91TE4zruUZdlvCDrTDYEA6mrMq8D4yM5ba2803ZQxORXYHDK6C+UDFCq7Z06uMsAo3jnKCz
XYdFCGwzT9JogVpcKqySb7jjhht/CvIHu8rybWU5wcnoCgxL2ZxFxyo2gisbpceqHaLpaz6J5BHB
IdIho+qGngRsLW4MhMYnpVz8MtTI09FJXWqaZvaRwwwiIczcanoASj4Ot0U5EEmbxKaBxszQ68TL
JE4215enytPDdWWTC1wPA+up2xurXFZkj9kBY8gGfSBUfkmXITY963Lwz7HhDuaGBdI8VKaMwRbj
6HlLNJpELozC5v/q3L3RjLL55iOFWFTKdF/H5MuOddxcR36cX3ilHK7T1DAvK25etaxNrunRhyPz
0bb14+Bm/kUyOeKoBW9Z2WO389KciNo2rS7slDS/XBfWDVbY7NUyhvIOeagDX89kkEG8JUB/FXTk
G8vMNG8QkbPhaqJLyqqwdn1qR48TZuAWXnkuHjyVjXu/N83TFOr5WZd+8Tp3gm0eySFhN3OkdgEy
Lkiw6cDDFPbu6xwCjXbbTNwoU0zvrk/yG5ta/x6MwbBu47Q6BnlHLIxQMCvas1A7KqIQZKI7vIxV
VO85r6j7wcTSY1p5e83Ry78UyJthYEUOEkZq7a3LgDZbRP5U7qrBdTnl+dPb2EXuN3zV8qZvzepe
4U58701NjzYU8bEWwYRKpzJfvZr3GJl3+KRjXu7ufJpamChNlyn2k03kFITH9/E0oGVCggmyJC6u
6fh3G1pc8mGIqxifkx9u56AHOJ/G2avjCgdVZudcIYssV/lkZaug8ucbHLHNWx87zqNhavnSEy/8
7tZtNxDgTGVYmTSo2hD7cNxYUGkyPbCesphTZcGamSxK79FMSoR8qQWhQE/2SWtB427SjXMxYuC7
btyaB5h741zOpgAYZZjpMg6C+K2WsQFfosONoYtAnKgfh0tJpHm2MZ3KW/SexX83+gL/tpE5FNSW
9db0CkC4NNGnMjw2Dl6JjVv5QmxD7Q33rE4EzISyWyZxkwOzTdtm6VZl8M2BZ/E+M8z1VgZPOY5o
rwpWhtHmj75XV5daheVVVGHP6syU3miQUzFN3ux9ZNEExwp1Jr7NiL9uJ6OPXaq08quon3SyNvwu
uoh8UxO2EVfG0ZpdbnLIhlS3bGd5kgCKCKZCPdL78y6Ghg954sh1zpnOa2M31rLcaJR3V7go8NpK
N+ppwfbkKbSGqCEYB+0691VyU02FUMD0OS1XhvC/aaenMsnK6WBxRDjgj6wQTdtEIaA+4C0T1lfV
2ur5bHIiP8BFeBn05FBMLJrA6bvqUNXOcKWSotkRo9Yf5glDDq4iuECJJsFv4WjTaTeKGL4JPSyC
4noyzE1QzfbXMRsMH9+qR0tOtxjfUZYXB7xE/TfpxMq/HJpItAvLx2VHeSkaK9hVFvj0FNZ3z1f0
vS570ZmNY2/u5njTWqzvQrr5DLGvn698fMzZ3pi64ITxndQMBvQFYdsIRW/ncqguWLLyox0gd1qy
7In9pDRG1Vp0Q3jlTNgIwiS0Hy2hnadRi/nOcGvJAc73HoysGQ8jQW+kuzgOBXPWN/FLMxvpN4ND
w9fE6RU7CSc2DujivCHUcp80wngWpixuAcrpFrZZbT8OdtrdBtnUkH5aSK9buLMw70Tpo8pmsCkZ
9uT1nC0aZQ9g0RFLf0tdzY2rqq5+Gmyz+0hF6bzLLC3gC1lu9t7HlSbhdVaM15oWL3mhS8bjGf0M
pxjqC9QD/pvWnji5fokJfmg9liPtz/lbxGp6IZUlN3Wrxic5V/x4DW6zNO3708A2+lGESUTcw2hA
FAAaEeNJLkYb60Bfg4Yq2rQvaKh4BspeW8xfEEIXVIhZ/EVmlTpMjSJ6p/fL23zgPM2AgROOJWt5
9Cw5AJurZfI1mHW3DBFBHi1C75+EadbvqfZgxQmv6LHZ9SPnQdpoy6FooA5ETURYlhu1Qwtov5m/
ZvTVvE2ty+GBSFKXkU9W93od4aR7VL2fg3ae7Oa9x+fir/p4BOWkAwT4HIpdm8F+W06EP1OCLDDy
hruCk85zaojptvCMqlzkFV2xhYXF8ka4SLizQVE1pQwycZLLPnjG3RxdhFE16YMKbWDdtVGEy0HY
hQe8yKrc5Zg4xtEuJ6/gnSnMb3WS5U9EmsfNNokzARQliboPz5/wZvDwNKdxyoNru+8S7BCSI987
TS19XTnR2GyEmYEIb6LinOxgZvVL1NFSWSZNYlzMCJ62XtUb8KeSobFWsT9HD0EZVy/pFFu7rhy8
hzhKCdlEHn7hmhk9JLJ2Nyox8GLIBs+dxuF99OzOeQnylsbp3A/TU2s5jbW0Eahc5+Ukr8pWcG7l
WBWtyyZyTTz6dnqfTyj/CWGJHXGwYjMXKyeYyiOS5XCHbWNa9t7YvUfWKLYN7hYHBXhsbb2kddfm
NFoPFdCPpY9I6Dkig/51iGSwc8CAH73CBDGj1dDfj3YHA25o5WXb1c01JTr4vbi2p2Woi/mmNp3h
JhdEWiSyaliKrb7cGIVHjEzRKXHr5tV8mNICrphfNWtvQoC28MYs2jgZMUSF21XyUGYACZIOg2Mn
MBgTjWCdj7J+7bYr1Qz2OlBzvSQHsLinIxpssqoJvuWlEN9cPzGuxBTCuzGiKt7klqHei4xeKQf+
s9lxil7wCcDS9DSuxFh422By9RFpob1nw2S7C4LZfw0mWV8XyoOBXfTifawTTttGD1Rd2fW0l5Nw
78zetp9nvL0fWRXJLzZdlx1k3K2OrOTNCwu9J0J6fm7aMmGdCyd8KoZD2k+XZfqk5jG69SvPexlb
Yaf4HQtAn607fC0LIyRXxiRiSxIex+Ejp3kSKnLQLBoBa9Wn5bcsrN1dN2KioPa2XjI7mMxlOgTN
fRLypruyhiVZ6si4pZNWrMhqJhwxqXuapThrya/H0riMXT9fYzuV67nCSFEW9ddKwMkw6UXmAY4u
uiKxILdDzjtronm4aC0Pnr6dl3fe+dvaIyYBgl9qosOshL9HKMdYsA8pdgRAIBwdF9NQBc/mpMSH
M8/itZKD2kcWO7Nicap42rxoW9i4UBYsMcmxa7RHYk47eV/agWssAsS8605m+JPitA5Oph91X4VZ
0X3DZAbcjvba3q7b6dibgdzrVFjZNpRYsZeyzNx10c+wRMvcjdazo0ZyhQwavovUTpqdGTj+wR7n
LlnQYcOpGOdjR356TNClY+XPqe+1CBHJJ14UMspPuoKHZkSBedSNJ/YVEJU9ecPltk+tksSScFLv
bmYRwtTGFsw4FkPg92Km/pnyKtmgKQ4OUazFLZ+h3pGtrQ6B15cPeiYop3SVWkf0hUhuroe1Zwl1
nUW1oCqLyx1gDHqFbizo8cnxhoV1XNPsyfdj7NjYMU173RtWc8BuY59yLClPVteVPXUozhMzLmFq
M+i8rxOrfPBnTpdgSohCEdnwWo+VuYkoJHaQEpJ60feUfgGdtR2a62gzwF551jik1kxrujWTCOC9
UBCSYxjrfm2DnEDSnTZ0V4d0n5kZ6Zm+090VddpfelRxpMR1PHcge05BV3e7MO/CdeX7yQkdQbbg
VrO3JpFcT6ntEH02kGIXDQlk9tHyrvIK+e0slDjRwmMWVNjaXHZ+ZS5sb2rvG6fEgR67AbHwrMny
kGN03IyJWV2ETWTfVWY/EAYhjGFcBWFXvrLPk8bDyKpwV1Ecdu9F7JDd7qU4Mjtikle4SgW99sx3
9inMBrGA3p80BBFF/n2u4uyqqnxzF8NLuPA8iUkta0dR34w8mbdOn2Aya0enyreYI7N0G2lhf02T
zrtq5jp9hm1E6MY8Rd41R5dqrabIBwqbtfYMUGPuHxMt+scm0N49+Iu4Wgxl59xGttNMGzbCjDl+
Mqln3w6IuPDdrjXWjqzSB3tMgwOtHBWu/MxP9poMbwDKmSHkaqIF/UZ1N8N5NBXO77wq9XmBFdGr
O3n8BI2iYl5Pw8gub8Eaup3Dwb+RoVOjEBZpfInkvAfdoZMoWE1ObiFjlfWEIUvmcbH0JM3KlYo0
YPYsj4R5xI3TTKto6hK1xJib0yMwav02SQOSlIXjnS59U0G24V8cqLq7ppx2TAujbZVD6bnQQxuh
d1fS+GbU2BLvRmsKvBW/XPrQdRiYF6kUyLdYkfKRcycN6eStckc170weVbHGNV98JONsw5yM5wgj
H13w8a0s49Lfmq6mThjzdPrAFdiSXRTSDV7n/JDtoo+pDwncO3deZ+hhlCWV6b9NBhZR0tUDXNzN
1LOENEHv7WLXrNq1VwmYrDRovHSVFqWVUET7Trko6zQhVMAK6kOlBMeLeLb8Q+PgAbdnReQoptKE
ZT9Q5tcIINKtkUFhwa813pkxKJshV0OIsbpji+XP6oMNkeilrfP0fW572oLp3F4Hc0QVGM+7KMRd
CbUoIJROD2yBTmSrPdtdjxHSIDuEtSZVi44NiZi6QsjnTqThR0dF+zE6Q0CmqRKsq8A2Ogdy1dB8
xGM8pFsAYPUECBl2VkCHbjEUtKq14eav6TxoxoAMCi77KAwuqjxQS9GU+Tc/cNRVNVv1iePvvJVG
6+3LlncIWRDKmU7M2TNfzFnjlIefN1vOVdzG7oVvpP0T5rx2g83SIIwvEMSjYAxgUDvxl6eqf1UM
Ts8MEyvdlhxpXum6Um4z8ci/wccqvlRBpK96wAfr0rS7N62SflPXHrlraIXlCV9ktJLe6N30bg/G
QHSUcqprgAhwYMeKPlb2bWHZ/Z2aPHvbOUF/kLXXegunCpJnz8oqZg4+XSVTd1cFUrGLyPJ41ceM
aReTzZXT+MHaDUTNmmhOD1oxM9a+bg/9qLx9J2OAqWXSbqCtOMvW1w2RKH2lL61U9auR4xv+oyDV
K1mHPvE8HExvM97qu8E3U/5dC3JIm9Ycfm2gnM10jQez2SVZOT5yOjyDm1Rn77JM4EG1euuF4j/E
Ai+trSnKeBdG3UhudAOYARi0TR5gJjCGkuU4QxDKlO09RLOrq1VmqOKSbdm/8rJZ4nDpUnWtBJOF
I2NkrOWSVWaRmGA7i4raiNrDAz0zOierNsUKjg4OAxtkyZeqOPcN/anHF2oE3LSIX5wDeBcczEYS
gpEWPYz7opjKml9ucty1ZZYmq0+cD3/l3f9HIpL7quB/n1GE35MI/9f2ozrj/rrPf+h8nf/HeIWW
i+ji34tHnl7BfXT/9Vq+/9emV335+r2S5M+/+1cEO76bP0xaoQAKXRvRqY127x/cQmH6wR9mgCMV
bQjZ50SG/G8xiUAyYvJ3HCxfNhbFPw0mf6lJAAf8YWNeMkPvn8jD/0RO4vwoafJCbBSuh1bbgYBn
nBnVP4pKprnomNp28jHK7HuTcD5H6PTG7NtgJWPviSkvC0H3aOvgMY0D8E5qqbsXr83f+57sxDie
L/FZvUALW9vxl9QgLQ5UwaojnWr05N6qhmVDB8mYym8z+YR4o4iwe3MTzuw9ZnYDqydqEmM5RGJt
SvuUzvnpbPUcQlw10tsnYK5M80plziGNzdtJOcgy+uTKyOVKWONV6sS/UZGZZ5jkd/rOv+7J+eZD
8fEN2/gktKH2z/w+LOVjHjRfg2ZbwR3gtfPW0P0+KmZC/pDbi0DpU6QY7YWRe5imbON746YoSATo
7wcMqwz8l7K+qDpwa4qyi5NhW8w418PpafLFK7Ug5Q2TLpem9iLtBW7wCGIUkFcU2kulGNyJHfdi
09b90SrSh3lU2yIGRqgVFPqwgsPjbiCDLKpQ7hyfYOHyW+CtC/dLSaqpOqOOCJAV2VWQy4vRs/a1
R4+5D7tbWTdcMgGha02begYjixLCMdz7wAVRIupLFE0ckixvI3uTBHqGf3R5UQh90WVzk4fVq+Wb
K9UP2zQHy3FujnfJxRDQO/YKJpGXYwwXO5xXmV1eMSTgfJRc+2Ozpf+y8a1hqSR29Ai1RRRvusHZ
mmeqUNBfUZGRyw4BfKb5OxvXrKwF5w61t+kQAZjymVSCZTAnYw3rfl04EfbO+jca2E/+rr8egLN/
LQBdd8aE/vhSJAZyhcG35WO3xoNDCMq99QBgYElo58r/1rxr8P7Q079bQq7/oR/+niL6p2z4X7Ji
rhrw9BPTgA6bNcT5fNUI6S2ClFk9xKzf58ct9/Sz00G3z703bRt3pX7Hqr+odXfZCtKcLOZgdbFu
6U7INFmCKWTAay5rcurm2D82pMr++iP+KLD82yd0PwmfW0f16O5D9dCF+iLH1TcY3enXlzB/FFf/
8xpEO7Eihc7fJOnsVa3Uk6seksczTV5/0KvdxWto8M/yknCTpXFxjo1D6P8bVfePesu/X/j8wb7T
wgvqM2PKPfUggKLGMltPxHfkSJl+/QX/zc/8ry/46eGqUtGiuOc6iUCgO57S8h3ty2owH8Z8PLIt
rIEkPPlaHRzOijlBbCEZohUhGnZ70ipdAbPbGgncsULc5F748evPdxYx/rj6nRW7Nspdx0J4bn7e
EWiQzlnYD+qBsXf8Gu/sHcR84yG9+zOO5Vu3r+jP34ykv/z6wj+5/z9c9/y5vrv/9KQKZkYWD5f1
ZewLOl23ffQbSw9eyN98u/N++N1VotaVPVQO9aDcdmdW5z5Lju5oOEn/BCJ5BUNzWbXe0nD6q6Ys
nsakOEXMsTtpvMrgMUvUruuMIzSmtQ7ta4hQaxG3W9zYe9F1GyMmlsAsrjpa/XbY7gWlpSRNNmlu
s/g00ldmVgDypXqrmiMN7IXH4XoK01sZTCdb0Q0tHgI5X1ZqOssRDnP+pfTlhXaMvSJYPCO12E+u
QP4h/QfBT706+y81PQ1YgzFsqKZl2gKmcsn5duG33bZVXwaO1GV/mWBxWjs62eh+furSt8KEgxrw
j3BCyTTIAyrOTd0F68Jsv7R1VC3aOVvl8AAXWgI+r0djbUEOsZka5hNBpq7hrDS4KjCrxkrCbTG7
dut5CFPK8rUs8Xc42WtX3ZCHt0SVuWGms4ySfp1O+XVMSHnPGTc17eOMfCv1oxc0fGsPsSnEmZO0
wpMZJRdmKh4gsWykZazciEzrkjYcwCsId1s3SDaAMiCIMX0TL0ZvLMIuQ/ZXsGKzI+ZDd8BWv/Ro
VTkJ59b04MzWWjZnTY45H2DDLKlBlonTbqMme2BFOgVRsusIsLbJOQjbtT90O4c9O2U23kDyRmG6
qA1QRLHcD8wxA71zrbtkEJsmbFEXQQnsxw/RFns4lvuKxOVGRwevm47M2rbayi7G7loRPw4UkpPw
Mo0ObRAuCk5bnbpDa3yI5VWvk0vL1LQX5W98YL97+D8tcWbmOJmbanYY5LUwSJZNd//rl/iT9v/P
VZS3OAQgQrUbsIf++H4lCliN306KjLj/5u68luvGsjT9KvMAgwp4czkAjnf07gZBUiK893j6/iBp
qqgjtk5Ud8zFdERGpjJT4gY2tlnmN9Um3s4U99kfVl5fkmz/wfE7uy4/j/SH+ILYDhMafc199wTw
ZTHjujbISLuxI55ws8Q/pHNgOSyQ0l5XS2CK38cNZuEXLeq+ntR/vvEc4n8+UQzEbsACcqJk06Nl
XEvRpQN5Djf/9qJnlJyBexzpK17Uf2DzXGFV7NKDBtu3nC2nouv/9szOD/TpjAxMpIWjnAHVlYWh
10Zax867cJ2tdVvB6gl04+1sp4X6nluviWr3kzuBT7wor3FmqfjHYjontRsa2jzDyINoeBb7OJxr
GOLdASiKR0ylAgwNAxdnRY6FB+u7erJWs3nFhBelS234QnhwRh769TBkcTOUn1zpnHhOi6ajvCLX
98jbtQBFwUB+6zZYgbvo4WC2tkL6x+pcZaUu0XnJMCfRNn/fXF+ERrPv3f99gnNGeqIriZV5PEGH
Y0uQoLtmNNuw1taqeJySwR2k7kLA9/V2/jTk2eLOjUDhrJDqezVM1vnwLHnYCtFbGGTTdjygYZMI
LlqTrv97b3q25EsvBpaVj/V9NJab2nyS1WPS3DQ6at7poskvvOWXkcenlzxb72EmJiVysPU9Mnm2
jnHUlDxq46X45su46tMo81N83lXI6gst99t9Czo3RqArVLydGpSuXrcXXuiLoQxRhNavINdtaOcy
JyZCXugvtPW9KD1XCH3W3rQZJPzipQvx1Bcr8reBzr5TF1Qhlgx1fT8mW7IDN+nirRy9IQS3GBvE
nBv10mH49YiAGiwdNs0f5PIU3WKAEIw4HwnyAz3YFJ7A7LHrKEfdxpkDmBeGUk4YO7fl49+X5RcL
hdf95+DWWf4zdWCakTys7xtxIEQIUXf3QfYG9n9vmLNNBzLy1zsKA8iGdmFOpTOCAP/7KNL8Y87u
ld/e5uzjxX6jZUHP2/SNgoWXhAah9yIi7WoXXnNT6yZC2zGtThM57556AYXH978/wh/FJ5MF+mk+
zzZeUKN1nUms00JUF36Bx+O4kvQdsjZ2OSrOj8H+rSrl/1Cqm8an/c+rlYfX99f8f93+n5vPVUr4
kf/ku1Fu1BHiQGdKIeszZsLZzyIlmi7/4MQydBhvInpJc2zzL8IbRDTRgPGmzIxaldXzq0QJF46a
mqkiyaXous5l+e9UKKV5Efxrmf6iuym6OMddn85Lukbo5WLWsDM6deFZxzhX7oHYoRTc2P2VR0G7
9x5pN/S7Bhdi69J9r8zL/6txzxalGKh1I9d5B7NrObXbRLpFavqY+fcS6A0R1MhJa6pXLyngmOhu
bQwYxG4FcdGqN2WzTvgNYgLWafouUslrkwwTSYgR+qmf7fhUc21Y+JTGz7T/aPzuoNfB03r79H2v
fj7kb6Ukcz6Jvnr4+aU+TZpB4p5GftBhGLgZxO+R9paEL7Sy1bmrlD1rw7Is3jPpwxiO3bsEVNt3
p/5KjEZg00drvOpJY4zkKDyHb/zbDL3Kp/Uk7yV5f2iEbZneGvF9bMGXSJcyAAtUL30nq/3FsM1f
yg9gvm6ESeYmXyORfcheasqMtopPH9SS1bj2Fhq2tfWiJXybXPSR95NNX3/hL/CfdvB1wuwqOwn2
m2FDHFh4QHj24PRHp4ER5z1qIFINeSkndzAcBwTUy40nPevFMUnugQGSZxvKfQzTi1S1Tx7xSrCR
EkYPPbFHzaUeW3cneHSmv4R/wJX1Aq0g36Lpo4WnAiTyjaA4Rr3GThd1SsIMrRaXnncEge7iHgit
ELpgPJ5KHLU9hzZzUt0xILouTYWZIaqdhYciyVYt9316VJuHMtvG41rR1lKx1oO1pK7B9JbtyfTp
0qzEbqN03/R8dGctjm6d5gBvlsgB29p4E/QelG8Ehux0zeFYvAVue19jlBvfBNNBOyTaEtlZdZGA
D72pe4fOdrEYCqd5ENSDDoa1GV21OlkzG2QpbfMAl4nQLrlQwude1225t7tX9V18bxW7iaBWUoow
B7tGtFrSXX4aC4Zyu+F4YPOL0tHfc+9kvqkBBYkVyjd2rW8EWsy34dMgN6S/0mOvAxLyj7W3Guu7
Gv/huWQc9zi4qTjE8tmFQ9i64AjS2ENc9pVKgUQ9ZJVoLvMEWsGgwGtHJBkwhpK1YuwyjDEfJv5m
LUDYYv6rbcLxgfwY6PxR14GnPdTYTyzlJWiijbKYvdUxO9xqS2upLcUF+GuPSs4qfsvCC5IWZ2Wy
fx1L8636aYcNupQGjWlBjbtNrjBY3uI9eVKOOEZvs+NwzLbZQbq6ZOd3VhX912hnEUc0VIoqUo7D
lxMUw7G6Gm7zl+DWX8E9O+L+8Dzeoi19wBDxQmT3n4yoWWcJvIyoO/4lZruTTuKW2sXDtClXwSk+
6HvzpG2To7jX1/KjeVQulg5+KAP9eWpp1lldokv6VoKI2O6UU1k6DZ+X9QXu+9E6httho2+TuyG3
A+pVD+NW2pRrfYHo0potsK2W7Zb/tqxcZVNvs731riy7fXXVnIpluMuuQoiYCbiAdeAdGssGNCaE
7gQTyi2lOVCUsSiVFz5YDKCgoC1Gx2icknIClsm4Iia2fLBA8LxJmdNfh4ObyLaFpMjozl7OCwnf
UCyUOtHZH/PltVGv6AO140ZDMuKp2MsrHxvtYd901yKF63JZNCtNX0v11j9a/c6r97jvGArpoz1+
jFBnee2HeORfcE6eWjvC4PhDzx1qG+kqvRYPQEvgSpiv5U15tHZ39UpJbWgRGhQfzFYRQ0MEHt5x
+4RK63g1Cra3TAU7hI/MkFRHhBPdK8m2FlHpmG6hrVTKyXhyc5QkrtGsWx+V71WZbtvyu8Xpmxcf
1lNcvyfFcwOWOPvwRch3a5iQw7t86HfC8wxOilx6RNEq1beFv6YKV30X36KDsgk/ahxFE7d699+m
5x6FuMgdME16G67Ea3i7HFq7IX7pgBulbqU42ITxixaCpYf441rU518UzYIFUX/QyZrewyNMkLW/
Lh+U8tpS53sEC29Ilet6N+6AjPSP+o14I14nm+BOeWoXgPSW4B8PySFft07FJmrcb5UjuzqGrP7J
umL2pZ7jcWlBacV3l7UiuwVnL8jEjeIivLnK1tqhWgDLdpC0usY2qXfMBXCVRXzMS0d0ij0l3KV1
Ej+Cq52PS3nlhC4fCk9c9OkdY5M8lQvr1D7oCYvPltwIL85Ff+DS2xgLbwl5YssrFhs6mzRXWfwu
NzeU9cfxJOHTWcerxrr2Ef8ZH2r2AXosyLfmWOqIkAeyN/G7tStviufqmUVQ8hfsvmiFaUZVr03L
URcsT21BY1Zz/A905DBQv6dhJ6Do3m0A2zV3UDac4CSVGGvfawZ1XxQqVzpVSiQMb8Tx1kyWyrV4
ZfZcpTeauVRuxI1wXb1GR+26fJKux5O5Fxac0AtlDyfSQZaeokjkTvad7vjr/EbAlVjbz5MpOIHj
bV+ajcXvjsjcMjdbYvp5MJzCfpYcfdne6ctmFeAtWy6fB+d9WJjLcR9/i2quruY1vEqO3i3Erdle
nNajrV/F2xLsNj9NtaXttOXOojYE8FB9jZUVKFU8lEizSRVrTIffpMbG0H0Rgz6BjgBKuIBuz8Uv
llTcCS+Aqt2w7gbuYPAuKtGcbWEAmi27HbtN/Rbh1PskWjhA7ExU0okUHSkDk5fY+rK+LQ6653bj
KmbLusIq37MTp1W6T4NFEcBd32sL4ehfh8JD/oIHyL4Dytg6aer2H33pQGwfWfjyQehWtYLEugMP
dLCWMuiX2olfyJLW6habWaIlfSM9So/KWl00G5Vm7SqpNzDqj9OmPZZHfZs+CLvpqr/u3mU8Aap1
HThV6bIj6xEX86VcOpixR+/AXlLMFOjk2/QWM8jHOMckm1B0KhQNOje00G/boSnft249XGvKuqp3
U3MFIXcSnRI2IqLkRgJ17Mobj8O4wMlZWqDIVjxmt/HO3zX7OoZp8SBLz4XxZsUvuvBoPPlT/FyL
xrpsbC8UA4c+en3njx9kn1m0iO6T62Ro7uoseTMwgWmwfjVtWZxPSjpPh4Ee+ZsFGJYkdQRg1dl9
YgffhKfurruyHrukoMRfli+5XO8Na6lDvhNiGXdOiw8PPO97+t18Nm7kK/FqPKV4K7bEe6CV3ptX
/7m56a4x58BDhn67qHfA7UtngIpNTx3GV1uW66Shk/HiJyuNRntPmF/YSCvn4b1abQIUtDI3JISq
bjIB7+Zb83vzDTsIouYQu4du3x6bk/qs3xLktHR4BX1jNDQABnkjQdAcOSMGjINfw/DUdSu/21jy
Gpsc9Sb/FiE3ShmWDP3WfBC7t7j+Nkob4Sl9aJ7Ua5EV12l2iT4Bwa1uOtabTKGWhhDzwxbPUwdP
xKJ7mLDYyZYgU8EKUcrDCctzjW7YF4TCvu4fAHEqFpR66Llu0WMi4ZTKJrgvkg6IPE73j6prHLTe
nWhScGxzyGpOGa506yaVsFfaKTCfpGWhnFphRWZU7Yie69jW9+o6PpW3Hr0HO3jQAqetYMc6KQr7
o1OMbpfCSSXUW8ztpsgZCET9hYrvLQYg6aJXQVTeTykrLHTEZ243Xs3bq6517b373wLYJxU/tsiu
xvQZCgc4EcTlAVluOnWJ6gn8eKLM3l+JCrhNfLJsQIfpd4D4Qb3SJDCa11qzM2qHc45vGn3MQK4r
ed9cj6y9Yh1Ur4qyS7x9qr5ZKspMrq5RnNyS20nVfYhRVIE7twUpvXGSwU4xShioqbiaBPlvNyRv
UoDPI4rmLfzETHeC+CFFdl8fvoXeHdemQQAD6+U0PnA2XkNCohcHJlZpj1p7jK9h6d4gZHAqnpT8
JXnqCjt/DG/zkwK4DK+s5gEWRL6pXUTaX644kxYYjd+HLqSAoiTTwrolGNhm6yxegELFckKHuVS7
qrU2+wYzHngvOOxKqCRkO1+SbLHDSHIzcuutpkV8VYFhH9fjm59fy7caziJd7ASkJ312194itqYD
gXzElumuvAKqXUzOBJ8CrCztitEervt3umoGRc/CLlFDSTbwrSsHGCGpwXu+0PYRfhmPxp25rK8S
DYNfGMMeaQKUu9vmxfTsUFwK8soqdoZ6VxW7ELJFZRvponXjeh2tU7d8o0GX3COjbu7a2+w6+S7k
znBghcNCyYnDAjt/Cz+i/QCZx8a0Q78P9vGjd4QTI6AuoDkSUL7Inr6VjxhMJr6D1QWBjSyvUY1J
UMbh+g7saine8JlN0ZFF53+Ho1lGuRd3u9CLkFPhMBJbOuZmdC084eJwj5wFN0D8HSArvRRJPEb1
QdCRZ9hWpEt1TQWTxqZdLHuhc4IOkVfApmK/KqBlqcKzVL62SbKgH36A8QxuHxnhp362Nso//l+V
x46v6Hd+5P8fwPhwSvxUOPnDdviQQxRKwtff62L8kV86UJL1Dxo9syzbD+je3IH8WRfDjhh0kUT1
Cw9F/jmrPf2qi2kUvzAtEPEEpiaGOjR/6FddTJX+gdiFjiIaIqsA/1DH/DdMh1WVQb6o8WjWXP3/
lIFWWUvNLfTSw6hoUBPXmMKpkkpcF8JsOqEAEpr+TZXjvYsYM6aoHVlNo6QuFOtQGOnWBG1BRx6W
rDytsDEFHBthY9Z9b2H2qUh2wC6CqKPlqIITJEx5YuSuCN60NVwgTH7nyL6g4XfRTVIpEyGUZlmp
dgRuGoarF04zT0pEZuY1jiuxvIm6AbVsQsde0ze4JcJXdzJMO6tvTTezSaiiS73AtdJiNgVBqE1H
6gBj0FrIzMRjlEMtncoG/u2qTwKfqGQaxCkhaTDMWHEVvWoLAmHcIDNqXqOXnODxZWqLi6RViYqr
T54fA6jTZIWCRCPoXiPZmph3ynLyE42MEwOnvu2cAYsN7ukCsGNf2rUoiuXBBAfm38cYIZUvkyAX
Rex6spLED6qvjuqLb3SedAUgXstOJg4vVuKWSHdRojQ8jbaYVOSDf2dlVhJchaOmjUfg7GOZLWIP
DJ6TgpUU3mOw49+gFI0Ib2URPGBJhI1/3RrxMK5a1BbyvarISbgsIfPHOyXuTWIRHVNUqKCFOQXX
ZjtVHo6VJsashwlnQwIUxKIyz007K6hKkHsYF17lE54+b2GIDMiiqKoYd9AutbikfMwk7aoGNniH
8hdqX46cGCUkWsgW/qIqQo7+tqO4eCX4TVSso7grqn2XpFpqUFeMK0HkusdwzHJq7OjiyPG6rC0b
12sB+8N3FFTMjPDuDbyM1LnF8hAtMsHKu9rO1SQe3gCITAnxex37GFbWVRgLZBJSoSnLAiy19IKT
Yh0QyWE0GTpFr4zwxOmm5RB2VW868kOsiaMT16jwgLYb6ufHUUpUbqkaDlWP9kvPvlnoadkbt5EA
QQjPVFFNxH0bNqLwjjhJ7ZXuWCpCij6LHJUlQkDN6INGzzUA548FFkllsOahu/AOUkwLqSBEGyfA
droTuszlIxUtibUxKhCGzSjHQ9bxBxNzLBLLpgJSM+BaJ70hmDNmDzWmfqpGeRAKxUcwwHFObTED
TbqD/zjGmzrVJeG2goFF6mcG6SA7KH1UtGhKc6rJFFuVbLqW6sF/wNNQA/WngMkv3V706vBOTUWA
gkCcip6ahWYBuIcKNOTFhp8VSkvYM4F0o5oQrjegIHtvE8PIQPLNMpO22tWwnMNXC95i9dD2WsE+
LZAaGKGj4tTazttVEeI3dLh0dMmZLwMrK6SB0tLFgTxQIKHpRBRwDfXIuE342CW6jJYWH/1a9Is9
FNI2ew7kFp4lfAs5/p6IcWE+t6JWFJQ80D8bX7IKS1rFrnAJFneah8zIsiq6oT/yu2qqmANLEgkp
zLUMcLe0PDHpEjhhUKWIkxD7YFlFHCIPkNu4M5oMbF1UYit8jVWnGrxBbTDMHfoninUYDG0qF5Fa
pZhsR2YDyA1t6ZkwIQhBgixOC6l7N3RpILwNNZaXsDmB0uxKIw2CNTZA+J9FnhamK0GKlC5cRT0s
634j19hqrmrUTfV7OKdaBReY9P2IklrQvyg94KyDpIwVxQ4g55Wyq7FGqh1dbdFbbbJEr45B6Psy
S7ZvwRzkEZJfml2NdQWBAC0HoT36fRzExw4hjPFoFrHRk2jILVQmuHKSOKBNJanZ6xgofQUotElz
egFi1rWhg8VvoB04sSJxLTRaQhpkhB2q4B749L6ADIEX1r7xOzx4hkEO9Vs17WPOY0/oxnY54B6l
E7n3tQSDCDRhHmClNuDVXKvFALApztVmvFL7KiiOXqeL03WPM31P+U3r9f5BZjdablukcekq2ahm
cDEqq1/iodebVM2MyXKSyfLAkqm1pwwLK0LX47pUyhbvPVPF0HSJP32Ywr0Mqtj6EBUOqX2YpQnk
yiRGr4RwU2VxIJUrdMhSiPCOxWOJfgflLHM0ze/KLDwykHQOEt2KiWLLVBlieFcFmu5fYZTe+EcJ
/Ju0DTxkBvdIuMJKUWrIobP60GxDH4tF+cixqJEv4K9dLkIBw/BVXmSS+gHjB4IcNyxQluvaatXx
UKJ99+FXWex9wDXOmkOh92O9Q7UrEm9Hv4LUYgeYSoN8towC0a7EaHNphYFwKy5oQof+lT5xOcLc
slS8bfShlGrHKPCDdydTfg5T8QOCUfKWIAymFguhl6TsKmpkGTxahxKLE+PRBoytKPF7c2KhMND5
zY2mW+IvHFpuoUwiHpdq7evFWxrWWX3yEmiEFDuFvgp3gdfo090UWui71YkWpFcWNMJgL9a6OHKR
qHVkPOajMia7Xoi0dg2VrcUgVY46Zdd6ciw8YdPbJpHTA0S3nmaiT7wWCQDAFIViozRubPVl89gB
L68XatVlqL0FfgovB6VGKTPWXSULqYsii5LfKCyvfCuOWeaduLRr48a0rMEn/9LBXt5ikibDoGut
PlppE2r4SMSICuD9qYYya9Pf7BBDm5ICQ3eEQOKwhK2LOg6Fy77qphejAK39XMMD0l6SPpyknQr1
NlgOsW+k2PC2xP93OT3zfocClineBXKM+jmA9UKwHM6EJHlG4KelI4djnrylgyB374A/C+sA8Urg
y6YdZgi9yI+aNZqk7KTkkuyjqOWXuvRcQ6aunpMOM8Wxo3aDpMIS8j10Y1se8WStlzBAhUJdKtHQ
Tld1nqOu4Ua1KCV7oFyirjkoXRVduIiNUZ52oawp5UPWoCd9PTToryFu0nY+dS61TNEC4GLwdDSp
hkq0GtRNIEtryBmKsifa7Oo0e5tg0GXeMi9lmUikFxGbat8IxgIFDdLYUsF/tF5ceQnGsDqEUiT9
EgG7O4xax3gJ5cRCuGSUdCwDN7WcYj24SKdYsBo3bzDiCZwGHpWoOUnUwCt2mcI+5IRq6VFLOzEr
Mu0D6MCQN66QR9Mv9NG/hRT4n8Vn+oHi/htCIPkWdt/r3xKhGfj9MxEyFNIduvmc+Roqtv9Mgwz5
H7MxgoETiybj9jUbwPxKg4wZAkDzCBFCQ7FmftM/0yBB/Af6uRogOk3WVE3ScZL9dxKhM4yagceE
pTI8j4LgNIy4s3yIQ7tEDzYUXcWckD+6zurWbfPbiBpg57ULKosEFmsut+WnZPGLLvtZC/DnwCj2
YELDW0LkOmvOoaowlFmHR3yrPqFruBDFdK8Fms3qtsUwoukCZ4/N15ihE+AQAvEXnQpSG9DTWuOv
YusCvvfLqVBEXIl0UWOK51n/nBpmWK9MVV2KLl/HnuSGPEtH0o3WJCGR2QuunGpOPQTb9Orvc3HG
avg1F6qsSlDeZu3vs4+AZkFdwF0RXVIUmCnbNjXWiBQs5DF/TXrz3hM+TElDJVE9kDMtMvQFdZ36
Z4FqhOw/GVyLI8U6scD92EVfw/37881dy391Fn8+HgZjkLk0U8fp5uzxBMXqiLqIBaHh28OtIg5u
GsoHsRTceKS3ilDbRD3p74N++Tk0gHi6DscOO5SzXuociqFXwqjxrG9FC6DpqKCOV4n6lFec5Hh+
19rK8oZLzdvf4R8/X/fTwPrZytQtBGg7sRPdoqN6R1Zi60lzSownXUNMIWy5d4cjAMI7cPKLv7/0
PJO/zbQpzZMs6ZCYZKokZwQLGXHQToRL7oaUEmRQlE1OsRzaYJ0LFzbgpaHOVrvelLIZNQxV0YJA
t3IhY2mIkecyki7ZMnHG/fFW7BlZx5lJn0+c3zdWV4jUHMJAdIcQ0jN6e6g9uYmSXGKezeiB89n7
NM4PXM+n2o7ZtYoVar7oTiALC1SEIy1ZI2OwQ87XhqyH8AbFcp/KKbV3KGS3f/94f2wTPp6EOxNC
KhrC4z9AAZ+G11TCdqPK2CbSCpdHdDoBAI3+ytcHN6PJxiFKzeKS18m555UK+/W3Yc9mN+igYkhR
zuEB3IoUDofu3CbFsyukWhoRkk6R29S40Nk3nPbSZpmXyR9zDsuTkhwoOFxHf/+2eqQIvabwbT3a
UgH8Q1lZN+Nw7GVh4Uvog+hb3KNfzfQl+u7rzXqsp5WJcavB9oW1vhakdodg3t+/xBncnC08zwmi
BpauGWiOnmNNgeqJOEqyEur6rUPSG1PohYGaTF3SSYmnbTlsJNGD3gkMdZriNT6O2xaRqQnGGJLI
V52pHVAaCKVdqtz/V56NG1zhAgcPfX6uWcHo+13AjTt/KeU5zR+zPnWpzazkVsPSEERCsfIM1RHM
zm7VxkEO2oEqZVtMWUipbzT8xfStkuULh4/8O2jv56zh12TxUPjiWOdXMur4g2EqXEOjaoLM7ZCn
G1fd9OCjxwm/dJfL1l5TTNSB/Zt8HA80iRACz1BqsyK6Tam2HmUEngzzXt4hz3SapmSf/rt3EV9W
EaFwa5Q7uO/P1ptZelOfTanoUgtaGDU1TrNbNtZcZwO1wSwh4XRQ1EsL6vdy8c+pgU+OpKRo/gjA
zpY51Qp/pNSF/IG1Qcn0lKTeLUWxRVtHToXZumx1C78Otq1BI7mcjl3PY1gevO8Lj/LVKaMb1NRF
DT4DROuzJ+k1T6OINoGzqEDE1au5YE1Vdkce8B6Gr+jfCIx7YdH+cScy7RCGuJnwxJ35Sb+PmopK
TEGnmVxKUWhq2piD32GXAvKlOXl+D/gmsCWhWwZ1c8EV68vzDcNCggCcUayfpMRPx2qH5IIUSdCh
1Sl46toBBvfdFAULc+R0MaxNRwFCrzc6deH5CdTRu7Avvn4CJAd0U5bnaPnsqiz12PSMADEzMwNQ
i6YIsnorQQ5vVB28AMKrw66CDziPHp9GS3i6MPlfLT4DM2VAwQaBsnT2yZMQukpqMv40putmMz7I
VbJG6Bnz1WJhpMMRifzT3IAckFjqcsqDs3FTVl36El8tAkObXTosmkP6+dKDbtFJURaJrur5K6WF
o8ORakzC3pQQR8y9fY2oohWk+6HyL83B70DmnxuQwwfkNWtfkY2zfV8YYq+1BbecgKhuSU3IQ/5U
hcWgtruY7rflVRvNaBey4S0GaSfrxSYafml1IKHhf8+vfl5rn6HBX+292WyXthHnnPKDH/tpKZqo
copZzodAuGXRp9gWm/I29BPaKGDveRI8h9RscP/+/X8H+v98dVJBKIFsd1TA5vDq06hipg29JRCp
lRmdB2JSWRRAJCXrORfpkX3/+3BnBP5f47HVSQslshEsV34bL4ikQE4EhSDUhxJWU5FK10azoyGC
EbZ51wVLyCWrTFr3GeL8mrWXfetOiPMrpbj0KF9FdMgIUETGyoUsdQ5iP716pgS1llvShMyT7hhW
aofpVV3IKHf5N2lRn8R+OLbxXdxm+9GLNhcm4qs1Rw/SgsrNfSj/kLr4NLqUTAJKafrkpgOCHpSl
4d1vzPR9ytPrUh7ekerae9UIWGnai6bwOkbdm9Be+Pp/5kHmHMmYZPqKSTZkzk/56SkiM4KrqamD
S3M7QiBCs1AnLVM3bjK7lkEeEmqK47DKxPRSCjZP71lw99vQZwcPbqpjPeI+4jZCt5hD2igPFoHe
4h1ypabKAbnabZf5h1AKt9XwVjTtXWONqyJUDlVk3arSxarBFzuQqZBFQmzJgPxydg/Fppwh/Ys1
4Y8EaYi2NYL/VYW5Cp+JuvstfZ+DbvlbAxxJF9abyYjXtYo8yBhTTWxX6hRdZxLP1pHb9xeD8S+O
SNWk98ve4THha599LCHqptTg+eoShim9hrZJXBYSJdngQ/cXencVytTy2ouXxJcjIyqCbzPlJu7K
30f2R8X3keVjsVbBjQ6dErX/pSTUu3jUt4YFHwBs7sdQ1e9/3yVfRY3Y4KI2QWonYvp09spyEOqh
+kNRPiW7Q2+QLsOyL/qlj5T2EOlrQYuuNe5vrYwciuKO353qsV/4arQOxTmJ/yjK/ijIDZVR4UZZ
TS09ddKCvz/nV7e4Rh2OzaxQXONXv08QnRMy3tYbmSBbqarJzoAvirOrhhg/x5OBfJvB4NJ419eZ
oxqtIw+X1u8Xy1cTFUM2ATfI81X6+zNMNXq+iUoY1ajMh5iuhzi87jLcc8Z2bY4pqB15m5nhhZjx
63dnz/Daooos5tlGlhKaRYVO0FiGwUoO9KX4WkvqNrEoqOuq0yjjijKlM4F1skaPXv7FKO6Ls5SS
2hw+IlTO1XL25kpdI4Qe4KHrVf6ybJN1n8bXVinskz5Zj/1OhubA4rIrXVln5BnjEN4IfnvhSP9h
83V2opF6ETkreNFZeNP+/gHkfJICy9S4UEq8f0ogZRJkAAm0ZhdoA1rd471RinYHgjmO/Nda8Z3E
MGyp6HamFL0gWbqS6pY+S+kiMJCI1jcha0RbloFLjcgYjuWl4HO+3f98YpAyFmJXrJuzT6dRnEW/
WWS54LdRWv2+1rSF1qB9XPT6Nx31VmG6j2BD2UMQWraUrAJELmM13UUKVl+6c2EbfXEnaBLu8Myi
KZGEnD1PpMVhL1ksJSlD0aca0fFLT0mMcG4nIZvRCOWr30KAyJRDak0J6uXZSzCOrp6QvSbqAREK
6kD1f2WFs7ow12GKiJXOPmwflaSMCGrBoPIUTGWQMA3VeD2Z4J8FIpaSXd/wkJNfXGcADE1cU3wx
/bgwO199rZnrR7LELaCd14DiXOzHcmSZB2W6LpUUSZriysisO93rlsltNAGzmwQ8tvBeimLzNqqn
vRUrG/pTTwMcjr8/zhypna8dmcI+uQOoJvX8NkrQ/5StmNvHCCtM2Dr6ROa3oDHAIKE0xnFT5uKF
6+CrIRVy5LmYTbX4fMimNo0+lqfR7RErqw3Rnau2OLmxyVbAVBye6NKn/yJI1BRVp8wDuZgzZv7/
nwKkqrAKBVlHLE0k4ykI8AMaED1qglVdkKf71ckrhWtfAuLTM/u16V/aovOSP59m1HKRYzUhetLO
+P0BSkSapabiAWrszwBP+I9DCYZ0zpZjYW9o8VrVUeBXkalUBWqC7aoF2Ylx2fXw/PcP/tX9QlvI
FOcKF22Ms82Z0/jsxkEYXeyaisJyS7HbZUZyPZnwE9eDaLoUlZZ/H/OMCv0jX9AoeM5SfGy+P/IF
OZSx7DC4WHFgurWm+iQ16kZwMlspjQ9TC210u+xZMz7xhtWFsb86jdCZ+5GOWbr+R2puNSHd9Bri
JOZh/kevmbd50+1q2smdoa3xhFgbdEromBCJYeDXlKegUde5AKxWMXdo/1x4oK8Wo47oHKLCBsY+
f4RhWF5kvSVRSu+irdgFN5Ncn1RklIekOulRfaJxDVo73WRyvJbC6QKz7s8FQJpIJ2luGkI8Ns+C
sSjqxaHwmY+8hBjEOpiSLeiaW68Pnl9jESRwsb7wxvOP/H31M6Qpypy7lmn98caJHpj5GMmQVsD1
wP2djZU3VqbvqlEhUdtqhQ8FA9iEoeyoCu9D+WLs+9UjqOw+LklZoWN6dvhjnzW0XpJA2sQAZT55
leERk2l3LpMh8b4ymfdBjZcTBWpVe4j6xL0wCX+GN3NOomMDTguVS+hs402+UiVmQR2CatxqDnaN
vtn8rOvGkJY1Ry3S9bTNim+ljIWhrtgBylF/f4g/6wTgbekw0zbCLFU6r9Fl/0Hame22jUTr+okI
cB5uJUqyZNlJbCdOfEMknW7O88yn31+5cfa2KEJE5wDdjQZ8Uapi1apVa/2DbIHLc9A667CdjAFO
5378JQSEUBeAnwnDt4e7PnpoXtKWo4ztiAa32Iofwm4b90pNqg0Cm+naA9jNejiUPTISlCf+v4bS
Z8ljJ+cglAqGUiM+IILKUfG5yeAxGP1aMFv6kIhXKiiHYhNrzOvLuaaj+q8ylOK1bNvqiz1a+64C
RJgJDStKIvJWrouNBJpmE6nCO9J4iyrzUfK9t9uzXjrLWJOCGsA6CTejWR2GakJKIc6ieRTm58yp
j9VkvwS2+hA8Fd2bBbtDjldrfAtHieRJpsrLY46ap/j7h69a53DywcgMbh32eyDGdzEYVq0W5mQY
YeK8WTXhXSe9Fmxfucjgnnhfb0/7OoMglNAcMWlpE0fnUkE5r3QFx9zBbTFkyNHI1B+C+HuvvjZc
X/a4OuOFL65ya5OvUVsFAWFczlivyyrMStipOBy46MWdrNx71iMqbX8HtDQkBO1HK9vHjv1SmTZI
vexJaE/fnvTCt2bWvEeYsJC1ne1wq+5Mrc8lFDJLaSdr/hPGn/d6ErkK1PoaaXJjDH/QW1sRjFwI
GQRMxRadKJKneb6Q4Yk0aFHZuwblEI0+YYnTX6W1u6yG0o5M1n+fJXUR7ghWHAne2ebqcscba2eA
KWMnbsiD0wqCXWsabgxDOEvvc3q2Shmv3VDXd7IqMmBwPDSNKCXOFnfKCkoUUdq7HT2jdngxMW7H
dOBAspZZGyHS68tPWUghv/6DIKny7sUclrKDY87rVY6V6k2d671rhmTbanLuUQRo22CrB/FK+3tp
CxmEYYEd4H027ytiOeroI1LWMDaRPtASV+LkyHJ4rKdhD81mF/TmXRsMKxnHe91kdv8DVkB/FSkT
ZjmvLVTA9hRMJ3vX0f/2OlB1dbwvyxJNufwtpBmQWz81qJCJ5R+CFO18BTyLYr/c3llLQQPEhIhZ
NCaukpCprENfz1VsrJPgEOToGxnaQ4j4OM5A28mRdg3S9reHXFxvHUiDOLHizF7GDTVCJTJLmXdP
6uvTmy0Ey7T9gqiya6AnbOEimLQrN+FCsq2qXPCabgt3KoTyL0dFFhr/JdyFXcVJXbvDR9ZX6jsP
qmIsHWJRm4+Lre8756QjAwjV+nh71ksLbZJhkvOxxVSBWvt4P7SdVZuxykKPXncHfZtrCUj2Pmt8
17wfem3l7C4FKOqKDpkVIIeruDhpRt1UdkuAKoNdGbTbOFIfLPlrkFKUoeFye3ILtXZW12BtTa4+
mv6zRNI0AltuDZnjCnnELmHY/q1M5k9quO047MeYJMf50pvqyk1/taiIBxlc9WxdRzbfoYAXixpi
HuflII4q/EbLENdC6HCj3tybvoAA9Tv6Xv91pu9D2nj/srY4Nc1maqAE1GrlKLvAIoqNmlYHKR/u
HXzoU3oMhW2evXKqXPzaMcga1qAyytV3ZXiiIe92AdXg7rncRjL+VHgeUB6Q5HLbq9EPJBmcBqtY
LuNtYab/jEP9y7Htz7Z9iFPp1ZPj33qJyYgmNCRG4z5MhlcVBZ3by/L+PLsIZuJ3kXpgX6aAeJuX
L2oJS1jiCBge1fmNFeuz1B7GtrkzcAPb6lJlbxFsGV0lLKAk25BgUH9Ro0+ZZdqb1yA5OMm3pEvO
dh98QSH7L0v20m2pNA+Rpd2FtPA8mZtucrBKqhFl1yK8KDzrlKX+jvtyrX+ztMgOEmGiecTD3JlF
qNaP9D5pAC3gvL3FuXU3pZOb1f1+kBPXgJt8e/EWP6oof4gEUpS/Znuq0StzRKpVdqNGfyirfh/i
uxs8i265aJJmCjIzHSovyUsSRjvA0PCJe7fCzDCB52Wa9rfEVFYynOtuJl+U3Fkmu6GdKc81Vf1w
rK12YBFi2LWbQEYPIErhtav32EEkSM03frvXc+1ketpD1u+Gst3hZp1tVxbnKs0Uv0Ojgc/jHEjj
PHDDLceW26N5XoTKWYFVVNSII2MfRTDdeWiiTGZ37xjhj7q1v3Y1SJsE4ad0JXzPhF8pSoifoXNd
UyYAzTE/9xqy8z1iMWxwLbnHjBHNi+hsjPDEUN1UFf9r2/tPUP9OjV/swOB/KUzubQrx+OnsGshD
Eg8QKJAuFM2njlf/IJtPvT8+4L7ifa2wPNt09kpmo4rX8+xUCuwDdyzLd40+MYYUleaQtaOOcO+z
h9CcMr4Gevha1TWl1jjb+pZGw48mLV6KgP4idGcMvT4G5PSNBCxgsM9akb4Z/LHK219JO4RuIlm7
avKQLkikz07H5UlVfeWzi0A2++nUJahMcCiAds4LA75WFDb0OtArdoraIsIJWEArxYPRINXUxD/y
DGeBPt86iNbA3nip9FXszvVPsGTguwI6QHmCB8ZlrB3LGP3d3Bb1Oemr2nBhp3CQWnR/+/5Xjal6
G5977Txk4T2tj7gJVhKl61uVSCrg6oRThSr0PEM0OxX7Qw11s3DUn23QdlN2Nrz+Me5fIVtiHE+u
OqCaYv6+vfjX1yrjcvhJ0BSx2efxKLBqXe6YeKDqD3VDJzKQzrH5C+MyHpKpC8VmZacuTxVQFiVY
zbyGqTTw1rpMj2jwBepfjTqc7VL+onvZ52DMf0Aczqf+U2/od6OprAlfXkd7S2VM06Dij2PKHJyi
D0bWQTUd3JL3mzeFePNNByUyTkWHJSuwtNuLe91TFF+VabK7uWPw+bncVp5fIDNr0XFRfe83hoDP
ulyjGxKX28QEJAZOusU1PQriL1rPpd00v3l7/1z5EWLvXh4v8SP4Ddi8sLPme7uMYshuqTO6BeJs
pmftSi85Y8j7ZDx4Qbur4+aY3xtF/HR7XLFz5sNyp4LFUSwgYfOm3CgpkqF5uCG1FUGbLmajWrvU
+gnyYH97pMUdBfQFvCNPK8abJdzj4JUJnrc0VDywq1YN3MRyil+Z/gkrb6G7goA6lszBD77+j9tj
L+woqPgk+uSI7Kw5EMj34gaGE+fWNxJ31GjZN2Qxyj8yEDilNFdSfWdpTSH3E6uQzrx6R0rIocM+
5UbRAVMJ9kNJhTyt23tn8M6ic0gm+dCuYdqWYgThkRYCW/j64QjtepiUiRgReTmtXuUvrBR+YpIC
Auxb4SluXeyjHveMIbkzB8n1B2/XoIKiDR353BdVqTHGlqdti6bRf198h8c8nS2Nhuv7vvhQiIsl
/BL1uAeuQD+j75tPfY+STflokK637VoVbGnxAXFwt5rUKkjKLw8zTMAxHDLadlbeHwEa8Sp4KLxi
nzvSHdioTSwHR3QK1pKzhauJHjIPEFUg5ukgXA47sJtlWWKHmXp0mkL84YTqySgUigzBNbFfh8i7
00MUJcup/Cw3Me2DcOUwLx0xADNkZ+RE4qTNJp/SEiwxI6KDUQXPRur/XflvcBkh8Ed7CyGpLNjF
kYkqpKn+dfsjXwPV34uOBtGLxoF2VW4dI+pCdYS5mo7kMl7De20YDsiUwcN89B3tLjGHX5gYvgpo
vZcmb7jY/j3IDYbZWCtK0xkV4KPfG2dz+CzYQCu/7qpwxq8TvX7QEgq+BHO4Sg7Macoc9iB4s7sK
BdYu/rvjQt2MAEQGqzilIT6wJppLRjYCpnHClWfqQgQCLKLxJqe3BwRydoPLlVqPZt7SWU3lR/jm
v/uYdv6051rfxZO0shEWojqJAnUVUKZI1M9ztbLzBl0jwrq+bn41jOaItsKjFClvaqSsVc2Wdr4K
0kQW4RWiwmznB+CpIX4zVqN8LmD/ClwnNq2nIqVvg8QNMcnVEmsbVF9BedrxWlK2cOAJsnxVslKT
Rr34fR/CS1SEeVpDrgaohskuVfWh0g9Twi4bS0SBhkcUXDXaGrd31MKomKUB4+XpTgVpftIG2w7x
IYQ/NqT1J0Nxe+NZk/y94/f3g/rDQ9Z3mJw/yMneqXU0UfjnahNJfg2MsWzxPIj8h1bxzn4gvUhd
/1Clp0ZBBPfJTIBWZmG2+YPZwhag0k38duzZ+9vM+g5ranpJ2jCiSPl9KE5Thom3r98VyNgHkCb+
LAWl2g0bBx4H6f48YfD0VpskjS8LJ1mKp6NXBy9d2+0U5NXiY4Xs8yShINscb0924SJVqSMBMmND
c4nMjmqvVBidZTmhvIcPr2knjWI6bqnPytRuHHTjJN1YWd+lwI3PH0xNwaWhwDFr3Sgm8gXV0I1u
rEYnnJIPjPcSZtpWA3pYNRD3Injd4W+41V/+YLYfRp7NdtDkVBLCAxDFazeaXm06dOhZwuc/DKO8
yb01kMlCJKTayy6CI0qHdx4vBtjyntnT4ja6nipKezLyem9MGJOa3BTaSl69EAmp6duACABVAJmc
3YhY9yqhbAlEi2FsEeHZl2A6BwlHufZweyHft+MslaYMaMMMtG0+5LwnFA6BkamwidxGDg9yME5b
KHYTIpzRYagwX5Kr8eTB54c+N2D6NGxNST2VhgEDtOrulLb4ZyimjVHk9g71Z9tFeWUlS1lcepoK
IGpQOaI8fBkqO0OJM2NkMSJEu0mID6DPDx7lErjBe7iif/BcVgWSiLYcKGJrHiS7aEL0QMCJ/Mjf
h0Z6nuTsLeqzN6U6o+pXh8G+nr5NA4+q299i6QjTbeYy4CmlApS9nKhqp6WFjxUppyUkCc3tQNgI
J8AMppDl6Pc1PKvbQy5dCAZJP1BMnfLIlXjxZOu958A81bp+o45AYoqDldGHHd8GBLnTcrpLIWve
HnRpnia0c6iaCqXeeV3AxxNoNACtuBrCTYqd3KHz8SnRZDdTva3dDo8WH/j2kIuhSgCVqAKZ+nUJ
qypRMEJPjG2OvtOAlCKqlSeppRgzvOI8uxkiqHZWxUa2V4ZeWmLAWeB+qbPz0Jl91SlrI1+fnIEw
FR/MBpyqIdpj+iZAPb+Lvk9o+3nGSkdjKYDQQ4Evh6wAxcZ5fCzqzopCBu2K8CQKv6Q7CNpo7h+0
WNk+PB2gnr6TFud1D3ysojbRGKrPwTaDqMoMDD6ptai1txL1F5eSgXjxQ5EEcXh5QJKq76Nh5IAI
qIAMb7Ro+3vxNBzlZsvi8/X876O2lpculVpUXoH/O656Oa5fpEi2SbwStOic5D8k5CJH2UZc5NOo
c2xSoKXZ/QjdN/0k+Ie3t+7iacGNjGxRhRM6f6M1kSajy0KBuuzSsxP1u7pxznGUn4P2ScUvqqXT
envE5cMC+EMwzRZgCV0Xe1PXcrt2I6xORHwOUuyjSVF9Snr/GFjaEYb+rvayN634o3SR4jV4AfEO
ICpdLvYU16pkdRVVwx4OdbTPA/NQZNMhPqZ2sm2LfhM9QDRdeWtd0yjENqZbA3AYntNVoViTkq4N
MhBkhaZu7I7X6DhZ087TUPAvHyQP50O1VR+MVP3LoFvhB+1xSFJXdC7GNqs29egdEMJ56IfAtfs6
QsFpqLaFpaOJrXh7vV1j4i7tC3hJFFbZFnBeZusUlOWoJhCPXMuaDoUvIw+ETOLUHxBz/WxYrqqu
ETEXR6RrKHDVlmiDX34ZHzS747Tq4MpIrSuTt8tg0zdkAkb3pjM4TvIr5aGlq5+KuSMMzGg8zF+E
tTbUXmDWxE6Yl3olPyp16lqj9RKEyp23ugkWJ4ggiwzqCxThvEdk69rU93pPLTw0Tm3THp0qQyiw
/GSglRzvfLNcyfMW58cJYyxaY/B3Lle0aibHChPmVzkPledsVdSEhThDNn1KpjWQ5FL0JKFE30So
3lxB9CnkRlCB2DBBAH9RaY4VcSwyf9a1ChTnk5wic66sXbxLg4rNKRrdNJDmtwMGHEnktxVf0ICW
rvpPuG65cixvFE/e5Rn2kZWKot0aKHpxWMp3fMV/5UwvF9bwaDvWAcOmY4h/afxFAvIS9ONBsOSz
OHmDWGKm3kqoXrwogLKJKirn5OoRNo2Rb8QKw4atui3qXeT/SqZnRYUxCEsd8iJdjw7Tac+sts3w
B2mVQ0Kl6xRPeN/PjmdWZnGUYdDtFn/1k7HvdZ9Q4FA0BjsZ99tsWGPlLy2yAyiEVj2t3at+c5Em
uooOF7MFdFtJ5BrRHcWdh1LWTqn0FSNyhIn/KD2nNiTzKmJfmfPsEfgGPGgfWKYyNsdIheICyjjN
oYAGCSKd7TFKkjfF/jtFZXXlXrzuIZMpfxhaHOcPRZs4rRtp7FjhCT5QPG5qjiquXwGRFqtZvra5
09HJIQ/SfAQp/V0E9W7lN4gcZ/5eoxEB2ou2j3ElGGUbnSr7gcb05YlhtJPhpUee29ZbLBgWZLbV
12byP0ur7OvFtICKuKAfCamqeVI56lUDTQxkaG5haNWibjJ8q1r5taxKrO7NEyK+WydHKZ7w+boy
bfHIu5o2mHq6idoSMqhQSAwmH+jH6D1nI94osItE6ocU4FeleKWf+ynCnUH7PSDOzfH8PYY1fIRq
ZQ8sXBFEaoG9eq+hzbOTsQ6M2GsGoNAGbYGaTkmanTPfuyudZBvSoy/KNQzWQi7PkKREotkFdVL8
pA+7TnZU1FyliQSbfGOIvbPTogT8GGX13coii+tmtshUI6GQiBaQfCW0kCAz6KQVlTrZgirqJTz+
cQ6pJWxisLmSigNmAq6JuEGCgczK2Atni7HBiYhGEEW72Ss/dCTIWYXCLDFjLlPjBPRsMzSnvpD/
Hgb7xRl/56F/TOzgCbTUl6Yr9p796/aPWFxpiiACFSU0Tmbn2zEjZaLKBfhaCb4jqOPgvNLFj7qk
/XN7oMVdJJqm6Gro3I2z51mT2oo0mMSwXPe6jURBVu6cBAHH2K0xtDJJgDeaCYDw9rDzgC1gECK9
4b8Caz1vGSeVotreiOq1FMoHUd3wTHAvGCPoVrwtlOgwItwkk2LdHvbqWvx3XIuuvIWs05VIUSob
ra1HMmoRTbjzBV8+DDCsCTc6bmSGibxO+SIdamD9ISTpoDbWNtc8eogfYFNa4VZGRMaZZyGV3MOL
7LTONVPg3Plj7gut3RATO8TsohfzmJUxfhIgtGIiuhJv7OSLCYrg9jrMv/r7r+AXgN5kg12V2qpQ
ViU7RDSjNDFeByWccEVUcn2s6/6olMYez/aVIa9i9vuYEGNsk6cULyqxMh+CR69FtZNXdudGcXgS
mNURq4DYv6exs01kzJC+8l021qr57tJW436mjMUxkuFyXI47jYgfNyorPiBkoU3Bbmp4MWoK0uLe
oxDzsxGh4q10uL3E8xP8Pl2YV2xykyLae7/v43S9Ej1qEJuuWhknIWfYIv/a1L+CVl1ra4gZfAyW
YigKETA7Gem6xKJGYa6VyYjqC94sjoKCclsckF14EZTTXP2d9zJmcag24WSn9fU5Lldrt/N4/e9P
gPivsLeJJLNFlpq4qrSx793stx/3d2LgCjVpGEAvavusFqYQKH/Qgm+3F/kKcv4+LiVKQC4aOb0x
C19sUz3MKlDBfuxvojjFwKakc5ac5ebHFDkH2gVbGQFHg4a2WXU7SqVb3gcrp3ppi/Ey/N9fMYvW
sWp3QaTW/Tup/p3NUE6HPO6PeR65PhgJIdonoHMrs19cdcoTpILk2lfBO4bzXWhD1bsiesYAUYVu
WDXo4G6afZ7iN8RmCKThICfZyqZbmDJC1AIdTRfiujYiF1LdxwagTQMP36pBGTPcIruu3Tnmi4Hr
FonLSi1ILOJslzOiwHEB4QLENks+JquOyQiD3k1GQFWT/oCTEsL6u8lydla4Fq4WR0NhyMSeAhzK
/AHekvxJXkHXQYgiDj0CZzqaHdm5lL8Vzhp5dXExQYOiZ0ZghIBzGaLaUC0C3yc0tmp7FE+YssEK
1AqxKzaR/0Tu1Cu/28l/VWPk8JDOkbij44yK2DyLVnKbHl4pcQuA0I0VXHhyhQ/XrpyOpcgPoEIU
nsHKIJY0a85FktJYk2x2Lkrj+3daBgo6pRWe4oiHqQFUC6O/SpKYsrRy6yyuLDJNmM3Dh7niGXlj
NOUFRqvvwd9r34RAVJKnZzhrKZONbXgE4Zqg5sLtSgeDWx5hD+p3876r5PhSB/ivx9VWxvsgxJbu
xTLbI7wmgZ11/iirEJJovPNR64PbNCtHp2SzuVfFvdto3c7IMbcDn1WG+ecI10T9UATKQYh6ohu9
teKWBAsRSiyMSmulY7U48w+/Y3YNDHYQxtQC/2VNZNl3bfgWKP4+ar4NmdtHq23fear+voPf2woG
Ug9XdcAIY4NCMTmlRjTcizpgB3BAQLkxolSMz7mEBHaQHiJEyIUslVclX2NTXdvfC/cvcG76zkLm
4Bo51hW9b8AV6dwmCg+Z0e0829gGmblTc8mdcJr0ImkXkl0jXCyM2hDVv30RLO1yaCo21VAwFTwH
Z/GDc+yYHemcBUvEl/CkVXh811tZeQ2RjE3I4TGo+YNBBZQeOI4oqM2jh134eplNbedqSrMVD8KA
F4N9GDVGTwEPP8T9tJJTXbWIxfdGIBuMlIE6JZnk5UQntazlqOPWoT35ecx5i1V3ZYSXRthvvO5l
qJ4p528TtPAS64gK30Y2hwOaELvAsjd+9WDjyQhJaWXXX1Gx3n8WDFWyaWCw4Mcuf5adpuAiQ6Nz
MWvZBPaxVD+10b3edZuigLrKi0Z+E4xGoYl0+8svHTjt/0ae86HlPFISMyS5FV1TQXIv/b+98Feg
vvkU+KRq9f2ykHLwAWh9O/TojatbGJ/5ENmXgfdLqN9p/b3QHWt7nk/9zmmCJ298Retl06Zr9Mml
+5hak/CC4phfNUX0xA/7KsWuImhBcCOpJUAeISlV5TVPSuztb6/r4nCmjkITJ1q8ky6/qNdGg9oP
Da5MHGVNarc5smuO+sXAA7to1+rhi6NB+TXAd5LKz7HLsV+laouUp5tGwUFq0CMz1BP6U6B5ST4U
5+n25JbChdirYGjFf+bhwhrLXB1TNk3W0X2GeCt6GWPzA8LARoI34RuoCxZr9ffFUwL4X4QpgiRx
43JNo7auJKNXOrBee1978RA+CX47gcEzV9pxK6Gwd8BleqidFWjBYgJi0L+DbAOt+qrf0HpOhQId
57OXqbvjHx556MFRbZgi76y9DXXl6o2+Le01EYGF40laTr0MUCei1/Is8yG/0bWsRgnQV/HwNqSd
hDBsLZcAHHDBrPWTYADc/rgLe4lvShGcJ4GQ2BZX5od3p102oa2W0GwNpdy2MIfUKtoFzTmWTBzE
1+6+ha0EKpmbF3wZoNV5QM58faibzGjdTKIJFwAMF+lFZG6FTpZ2oFm2bZVkZYqLg6Jrw4MLXRWS
9MspWm2cjg5oL/fBspqdGlIsQdnI5ylfYT8YSeX+9+01XdpAtMTeexk05KgkXI5YWd00kNl0YIqO
nflLYHADrhItwJZSe4nkl9bqD6C9/mRYwF60UQD+XwVbz9c7bfA5MTLmzjldcAFq8PrkPESvUnJP
s2ojWo+W+Z9r+9xo6D3SQFJsuEJX+qYO1k1SYxORFHVyhW525blq3x0oHxzH6Gw79cb50XTlAUev
la+7FCd4dwjZe255+Sr2ohxtT5nM5xXKNSKZ7WKDZ8mrI6U7GPZw0wZemi8RKELUSf974NcppFAO
tVQYZnOkptRog1rpMaG4ineKlp24Ye8RU+5UIDLxmkjP4sai+mrDcxBMyXlb2Y59JxqCgvcJjOLC
d1zbB0INI0qZPkXxb5gWSjgepn6V3zxv3ogPTMfeEjeOIfjGlzvaGLveh+MLGz+Xdo6P28YknDTC
E9CGDT17oecthABFkLJQcfuDnQ0GFxwU4CvmP7sLqFkMplRV7GzN2IobL+xBfJHAG8ErGBMk93DK
ivwdZMmVMsJSyUj/OLSI2R8CpJqZLDiQVFcIhQYVDn/2jx7HLqNGVrkpT4N8NEHZ2fm+JcPR2nsd
zt7K9EWtc1bL4DfQi8ZlZEFEfHTastT1lF2GHJWJREAuZYcu3OuIaOthCK7HDXCPB2FiRubJLO2v
uCMdbezwbv+QpUgqhLRR/aAUT6Xyci0U+Fhdoeetm0Tdl9zq9jbvxmHE73zaCvnmsMR0QirWpr+Q
RIJzpxIAvZ6q3fyBPGhanGRO0yIFqJ7kbSi38H7/yWu8//CPR4uEzKA5TvFaGBdZ22zZ2eoU/w0h
XEDp43K6QJticGpt60atcYeX510FgbQ0n33fvAtxqmfP/0zNZjvUyV0qr1WElw77xfCznac1uVJG
JrY6Y2yc5AJwNLwOBwieXO2d/tPYcom19aYEtXb7M7/X1q8nLjpJoj6szRE6ceFYRV9TMAsBHhQZ
ZE8uygnyRrkTomhhjE4rRvaA1nZh8dI/p9IXaVpjhYvNNP8RotdDMRwWCd5Fl6ufYPI4VZHXukP0
07b/CRITw3YKEqvRRazj1UCqkEinCkMTcbbOdtjLsSMNrSvxmYU4vOeFpxqBJtUKNuJQGRyzlRVe
2loK7CUV7DKnaY7KlrJKJiOJOtcpgp0xGBshLQMD/K4b7Zf++7C1qkC4JfdRdEf+9rwy/MKJQnIF
R1zxZnGujHnsGG3fJOEgYz65Q+/dH52nPK9hOJeIU6EPbVf8j6SN295cHXwhigBwIVuA4MCzfP6e
qBBWS+KOwcsu+B7U3b6Voh9DmH2xSudJoIebONt1k7eRpeyz5zT3aeqclcra+JNCudrA06K5Dxy9
2mrtE6J9a+HmOiWmBgfJBDKCeNFd7YfS1/uu8mrX5DPY+tZCrzSug4OHX0IbBJtJN567JnvzPMgu
pv2MlRF/+6tIpsfGl76J8EuLZeVRcr1JSZuF2BItIrh98zefDNU7HTS1dqv8R0sQ6IN+jyKRn76p
VnyKsFNf2SKLA4IdBaciipJzikQ/skcdZaiF/EGo/LCeu9rYCGSjkX3p1K2QqCP5cKcNWHtkb1Fp
oGwkUswovGt9oBTcjys/Sb86qOLp8H8/aX790M4Ovb6v3aLWYemaG11tefsiP1AaGxt/q7Qujzz9
n3yMJszvUYAiCKCGxEzvVn7J9fkBNCyK4dwBtOyuAIXxpBRmo1SIYRibCPnqumhx5OVX1GiuhEj6
YPhae+GOILpfGfs6FRNja2BcxWOGfy/jYpNNJmalauUm2SdD/tx2ZxQJFHuPgyG5AeJqwTkL/5ac
NZr49bFFgZpaDoknNPWrAp4P+ltPpqZyHezaLeRIq5zqWMX8u0+lcAzyecr1X1Zme70NGZV2HVgD
2g5X3mpgwEyl1tPKtcN/vdWaFKQrsPBew9j2zsC22NLx4mEX/D/SQY+gg+bUW7sjnJcQEfxgpzVr
19MCNoDygKCxA9wCdTmHQOqyBF/N8ysXr01wHxSTg/7dNmno/JN4+JiEdTGulcd3710a68fK4lwf
CB4woKmgWROmrvryYyMZoxo6sG6BdYUNPItThExJ/iZ+SorsRafESM4YG7xc3/MkAe2SslWdNPGC
vrxBDWCu2M8RmEjOjVmi5MRV09elVrmRTFu1fqmSnwhe02AtN40QBfc3DSHrOYp3uvOD3XN7Ga7j
NaMTEYVUBAFijmxS5Tbxitiu3MAEWEZhEzXRoXq0tGwTApW4PdhCbsRoyIBzgQHpAm50efywS/aL
MQxrtn71zsfIdTpRoNdsfzw0uGY5ykl6qHzKGpi86smdYiVndNTXguF1emRAThQgBYpy9Dhnv8M2
Rj3PR/iHb0E8fZbg2eZIKlQWwGYUO4XTkEARYB3tihTGQsO586Qd5uHA791/VhZF5GKzDcCvoH5E
P4PizjxTtjMjjb3Yx0+YijZQ5A0W2MBE0+Sb7f9tFfEmL7F35bVYHHGS16p2o26iVdOP66SKJfnw
K0Qs+fBU6zuJ+3fk/VG35zGJQei+deMTO/O5QlI3+1LZQD0lw5X0CIf2emUbLsRHQX0DwIHdCooU
4rB+GH3MPGXqFKuAYl1hjIzeaIAzF220NDS2KprOJHx7T/16e+kXR9Vp4pnITlFRE2vyYdR09KMs
b4zCDcJDMqC0w8cXImDC0aeC4CghWVuZK938hUcx5RYKWwwo+lhzWJJddBL4BGKfbX0v7/xfYeyG
wcnpxk1YFQiP/R6Lu3h6ijEdaxVrZaGXjiBoMEoR3EcwkefPE+4fw5e0gtvXBgHGu2R4MfQ3cQWI
9+CIC69UYHOSvPU04kcTuVehZM6j7fbSL64Cex3QH1H4+gboAY2HWpRU70Aa0cRrum3GLQzvZCvU
gwVITFyQopGHjrxboJEZVWuF8vdq4vzwwa+hkaRzI10JREVOkpnOEFZuruhYeJ0KACwAmbPPRfTJ
gl1vendW/1ceSxtwmqjRfovjepuOj82bKW17zdqU4UuRDABf1r7UwuVNKi38PUD9EqREGvVhcw56
mkg2FGrXoTFRT2/qYcJzmPuJtLVCAW3leyxcBCJBFIRA8hSuosvhaKFLfaHkpdt35acYG3nyUaDF
SWX9Ukf9r2kyMHP8944WOULKTVSrGc+NYSfF1jnNR5Iqj6pJr6z9tIWE8Z3czBrytOBVcfnTMrsp
5HRQS7fSpkPf4ybJGRWFbymkYJr7G72BhNNtenONS36lYwYZSTRB0Q4DHitM6C6HVtrSmgZ1Kqns
N5vpJcoh8BXcBFRpR+TcxMNz0IWsXLR1qGiIzRrV6OsF/jErnlY+0cI6iDKtyBMAO/D+vfwxgzOC
tCzNwh39Ydcnz1M9bBJFPdn6+Nj61PZAH4VldjaNNcLoFU+KdRAdB/SZhWrCFe2oykcsoRris2ol
LnxkFCFPCU5IAQYYQA2EaaqMMS0WI64A71Do3lo5uJrhSTPjnUmSaaFV3f6SfNNNk+6+KvsN1aO1
oLJwrxNRBC+KlFLool+uEOltrUKUK1wHsgs9ro1W95iwgwiwPzettBt1nG+k3JXDx86sjuMIYT6k
EIpHaETHaNS1tQroQpZ58YvEFfThFJvhgC74aHPFwOh1qP1gWWInp8x5M3n9NNCoRMATa8WxHs23
muRTyf9kH0MCAi8Inotn93wfV3KUal7I7d5U36fii4RbffcmNPBqIsnQNVuxk8VXE1DcUkqwxiEP
CihjKGtPsKVvRFUKiRP2MVCl2ZGSey+NIzko3UaPuXWdrxVJb5Rkj3n7CQ+aozyEr+KXjJ2xbcM3
gaOxvezdykBwLv3V+rg4NrMrAMosdzGBlux0biQxGmEfTHnMGUcguAm3qQ2LJVE9+iAHhOGQ/UZO
1/ynM51wU+BMs/JKW4jzlMh5nRF6eYbMq1kt6bfSJ5xqoSDc6TotYWNTQvVA6nanx5obrPKkli5f
Lhbk6SgL6xAgxZvkw66sddOUJk0r3g29HOun5ddbAdntMYoqKnNrFwkaC+c+yPe2Uh5ZzW1VrZCV
FwAmcNApAYAUxnT9KrZ26VShQerkbiFDeo8OQRu55WacCKXA72rzpYJhQ1NgG5ukZXq7EwBiofHg
RZhOhr+LtD0qXrN22yycWH6WYJzganKttVvT24R46nNis+bYWF+pNp4Q2MfnhNvQobpHlaIpQndo
v3a6+k57op+zWQ+6S19J4G7YlAJBcMWYr1CKGaS4KlxMULda02wlKz3Uh7GK73K92RXtUwHUJsPV
K8ZSKqTXvuZBvvRO5yfQnmSz4HGmzTaKOuUDyX5SuLrabaosvROZ2oRJ7VAiDgXHzAwl3qXSPqza
R2G3XEBkuH3tLcQLypywMMnTRT9B/P3DXnVyyp1FFhaunAskSvvuSz9I9VYd1zBuC0fxYqhZoqHl
neVZCUM57Wvl+w8CcCPkj53e32U+AXF6/a9zw8OBzifHAEghNbHLucVqa41QN3NXlMEEDVRVpD0q
4pjrrZy261UUI4n4D3VYAG0uRwo7XU47y8jfbSoAZ4r+H2zvrRStHaDFkd5V13nMQTmZbxmpiOO8
aXM3I4gEqnoaJ3D/VOf1fq14sdDlYVaigkR/C9GsuUlnohd6Umdj7vZoa5KP1YN/sI3kVABH87g0
REOXXv4mt6TN7S+3OvRsW5pDiORM2+duXVfvDN4pp/hegY+TfxqDvqm1ZJMrztYnZKwMLbbh5YXF
rGG0CF8y3LeM2QqXhREpXVnkOI6X9b4ZKVdZ5SYdgDPfW5GzU+zHvjnEVfdoYIYucE12mN6lKdVG
nCRXrq+FEEE/U8C2ucOAqM+dHGQJfFOPQasLWKMZ0JVu0rMUHlpUycWLUi8kNzGQVRHwqhLj6tV2
kCjWzJeDYrJAqkEn4Dhdbu04Txrbaz0O0fDsULwuR04sN0gUv+hhAhSW5hD0xIJo1bdr6i1Lux3/
K3GVim04B+UYgZ4XKZrUbhVzgnVSYt6pVBM3Mgds5buL7zqfKKh1EicBlqedP5toHDi9ChoTPWue
y+x6qT4JPlON8TdVGZFIeig+VwrRyt4qvIiGaAVMcDVdVfsfzs5rOW4laNJPhAh4cwtgDL0RSYm8
QUiHErz3ePr9mn/sHhEzS+zZ0BVv1INGo7oqKysTPiB1mJiAoTxdhZGZK4ChKqg46RDuIjZZAAe0
8BUKgK+f9gQVEyshAIA9BlPy2hqiMzOrL7XELPzWkA9Yk9zrId4+6hZF4QQCYhmhlgIrREFnaA2H
yBPNuilnmWmiVxkVF7FpexnKVYPsXAtSTI12mJZscR5PC0uxLjgQKp+4ip/c7WMbVlHdWoWfS/ql
uSurlg5x78WmtItIvSVgdxVHnzpLPGSYLseovyKD30VqjxP3Vrf85N4TP4apeeQ44V+iz/P5YEkR
Y2SmJBV+Ed47TIkVBOuwQEXczfOH/4cU69y7/Xu91bU35BQqoRPw8O0jCpiuzecJY8Kvg/kgpzw1
n6rVdq6T7z7qWtEYi+Kdk+60cuOYnSZZPDvwN+wI5gc4Bas7v9bKEsFV4riR6K4wYykKVte65EGZ
lxL/suxozdlxyRgNqQblfh6iq0xGL79MtsRHz31cBjEdIJZzz8n4/BqapCmAo7g5EyrWtoh3wsY2
4lsfSn3jsTeWWsP+cF9mHRXdkqONS0ebeD0NKIF1J5v5gHJ+LVpQKAYDpKwLnLpA3ClpmxLsAH24
HDMYDlZXFD/lGUEEvfgWp/UjgcWXcu0lszrbC36k8/wjh92/RJJnmdEG/n9ygYp3jisrSIFgJ9mr
GyNSAsdYCq4sWTI8QU3q++R17q33pcRaHYunr0PZ+TNG10MgnUJnZLVeH7VF0g8Jl4TKZ97Hu6pD
IRmHNjQNdjUXx1iCcnP2HOdb0Ye7wURfaIs+enpR89QIcIHewPQj3VxdHzEDOGZgkjZI0puYtAqa
fTstrojiNkJDJmpKQV64oXFtTMgrKN82duEEvkLGjeYro0lo/p56mLZpXBrYVJZwkPuLCiWSqbUC
dykTSHjBrR7c9TTBmkDzw2h5+XrtU5gXXiUSNmhVsfjp6LVKG0UqhyD32+YfXGOALsnsYUvM4bhX
pWGfiFkhud9nDCmJCSnAGKj3OzHKWAw9bDC6QXyIoF/HoX7LQ9Mtx99f/8ZTLubHb8QlF/q0OJir
HkgKQD0VGAL4AuIUUuKyw6QhfBKpBYmXdE+YuYq5Xd1IsbzZCgnnzgda5liACfqr+D4+h59sKWu7
7dijKX7GGsoVIKewfkuWfp8y3aAivof6+CEMooNsP0hNvv96B8Rn8Cm/YQNoApFFUqkQBLXPP6CL
0jmtDIsfoNUePckHHetEDfumr5c5+6B/r7PaaHWOQ7kT64AxVMuIUhNDNSPthTEANEy91sEjO3ad
jCAv4AZl6749+6oF9EEL1MSXej2EqMF4iKJKp89Ce6/eldmu1/YdOn+dTToHmBzl76O5uGa+5SR8
JhjT6WJEmkFStnnNQqw7Qx8MPPWoa5W9PEbHLDX8jjykaNIN7PNMVkF/HX1loaBJV0H8lL8Kd9Sn
Z5OQRFyP5TsB2YcgJ1RofO5c98AZcbGx4sdlvT5BNmiSoL6hAaSu3uwSLLMV1VjpqHXpISwM6pp6
1oAwDdqKCdRXFWhV9Jl1Bc/iMAA4iS8FpRzWs6BCxjpC4/pGvXYmxWQf/v1Rq+i/6FFJAcRxC0CR
2qn32vkp4pOe8IX5oJ0iX+/UG4ue1qd8TH+vutp9La1yYxFbUcqFa9gQjijHl+9K/iMNZpcZWDdZ
KtfuNrSGz69LJolGD4jRCbsnLVIFW2AkB2r5rVCMo0kJKsYF9BFTWBoTgf4y2BEzL1uckrMxnnkX
JBcB/2F0rPbZbPTeDCVWXuihh2xwgUU2hggBubSjMFVMEO/GzrNm1HpkiolG8brkwmSk6qNsYg54
iPSjAfWhjQcEWEHFaVx8HXxOvNBt8V7++pWr96LqXZLqmiRMD3/S1SvlozqpoAToqcXwIGgiBYbq
dxfqXLp5KtPzfPHCKUJmKNgFliTIq5P0p8yvxJkVc8pLspEdnUvY+Ik6ahVgxPSIxYf914dbzYw9
9kZc+JWwcWMzF9iydqremJiAinI6hqnSZ5kviELC60UwmOaJL0vjy6NBVMTSRt35f9k2IW0JxkC/
eLVtuZ7jbGenhW8/Y7B90E3aFlAvRzJKmFTiB4pPW9aGPWZeclD7GfN/i8x1bUYHgEVXzOiFtek1
xm1tpK+dDVg5ysFO7Ta+PPFLPscgC/MnTj+GPwIWWMUgudJqKzW1mFTjGnjZ1/Vyr2vvurM1mnMa
X1kIkWvGnRSh1L56TbVUTBMusLFvZTKyvL0v47gXJehiNjQNFm8MrI3De+ZkCGl62kdALTzdevjS
SEy7p1OCiY+Z38TQ9mLV9IeoPoT1HLuBFbwklX5rx/23tCkeHOCQrhiPch150tNcKPj+bI3znQn5
AvjD4gZQBJWZ9RCJWrTRFKU5P8mimTfLu7SKDvNSvdiD/pBN0tGU02MWIdeE0I6iuq3S/Ayi8Fuo
yv+EqhvMQHT2Vq595tUAJ6DOwbUHz2jdqa2R3ClHbYyZ143dCLvAXs49ZXrs6s438p0ubS149s0I
jitFLK8H7vnnb7YfrKlPhiT2CS5M/C1ubuOwCe6H5ZeZwCZKAiCO6DDAc+osY6cLeNQ0hncY5AAf
obZXwhtrHLZyrdOcDuVBAwV4IUqAfOsqKPeUEpJqSBGyGdWl3OrfE0X+Z6i/d2GxK5PuKa7rvZyX
lzifhvP4Gz7uq4MyEqYH/yAV/HXsPbdJwrxRmDgKRsWaFQ8TqEXxk3JSXjiZUXObS+2BA925OQbH
UeXplc29mKaeqXx/rpPyYlET2W0Tug2RXRwoHLeIoWcCG6NPiGsDwCB1CRa0enF0WEb0g5EPLYeL
TEZjVqj31er3JkXIpUtDvu28gTTaqW40X+vD8kN3sKMplWInJf3F2AR3rX7RavaLSTndyJCpJY26
mukHMM9Uhe28RcA/c7zhdzPUJLyaIQasXuowyJM8hDa/udKuezzuh3p5npXgclQhpMfaP/VsXSq5
9sfRo4eszo7aA9KdV11T0Iyf37u2ybxyHiMm3YzDxjs+c+D4bRCcGOSjmPnIEv66vOK+6/IUcQR/
CJTrMlZvHmtZvU3D6Zkhle+aw+gTalB4rfnqhPdCEr/m+sUo17+RTt6Cxk+QafA9IUmEoC6tM9ht
n99thgxmLLXIxi2Z8xy30SMKnS/CIK1t76xGu5aTDBF9xPzk4FFQrTa2Qvz3q5vo41zBqYPiepKA
q0bmyEWV4IQg5z6iREgi0WFWsb2geZjGfyyUc+KIW1NJ9nMdUvek143d/eqNaGtq/7T2ZydAES2D
uoMCZIX4Aa4yQdKFyNaimoCO8/VgdxetGT0mS3Ev60AATnRrRyBvxSy9bOyD+M9P9sGhRyQ4riQQ
q7oyhEol06FAvQ95KAuLeME4bVXcIdJ+TyYWYcYxN0+xcSg0beMlnPlUYH3r8AuFq8tJdx/LzcSU
cmtgHpiqLsyul3J0nQIjlWTejQwitpsW8WeqSyp4cASm6cF09TWOCMpdySXK8f4EaCB0UdICL0gM
oNVwdmuHOVZrL9AMTuUxlzYe+Ex1zeoQlESSa2Gvs0pLej03/8fN1cFhxbWDqmHKwRrcoUfMt58x
KutNpHbxplDk+qecC7GIgv7/vBEJTssugWPgaQ7WJNgmq8A6tMkkGbk5+nZQ3kN1eRijzpeDYhfa
zaUK+gbNE8K/0WzcMqdcKb56Ghe0EwTFhRL381cPgqM1smSPH0SnxSbFTMtdld+koLohFh0wWv60
UfxN7clKTeexW1AzNWjeRN3volI9Kcy8olVjPoUBf9jkpc6GX4Y23QpRra8/jXOn08GeUMhMCrmg
VSBXpLpfbMnB17ihJiI6jHFyOSAokWG0iq6nkaQbMfEUemVz/lpxladAR9EaaBfIaOkQfEHeelYN
zX9sSOEiHf/Pz8fdCZEDOI0h4zV3wOxMaYpzhBYT3A5LVb8sdfwzc5cZ74NiOtc6sfjrFc8d/w9m
OR1tipUTV+EuyZdR6dDtDNtfGmJIQ6pwtceMdw6X+ZsSknZl6p1VlVeDXj7SN/vz9Q8QG7gKdtC4
aQ2j2oLLgixewF/3ny0xz60WKGouZXxJbnYVGpB3rOqYWeX+66XOnB6KRJhTTHzBKV53+vO6aJds
RhncKhNPKC7gGbXrTclPm/oe54Em3mINn6nxGaDFLY3cDZSQXPfz08nqtETDxO46TCxltISs+qJI
7cIbQjQdUWVXQuNYlr/CNO1IMaSXCWk2D+cWlxPuTqC9S4WDR2xqQKu9G+S6sWvKsHND+/d/3xwE
e0hEBKR60uCLirmvUHYZfQtrCw7KURm0mxroIWzTSwusPXf+sxml6N6R/lOYoSignjSIw8HJJckk
8lT6cqBkvq47/bKaUjcNsn2kbylBn2lish7UHFF4seR6sjySOyx+i4EEQ3spEmtfqN3FqHZ7DWWo
ch5u4wtjfDZzryxkL8PXWpFkd44pvJlA34i65y69j8FqkHMh+rn2b+kqW0bvOpuQZk7QoS5vM+2l
DbOHyb7AkgJ2qrqrdevgSN0vjGX+e81PdkO2aX6AnetBAgynjLC0yDBKJbkUshyLhF9vc6G3W4MS
J9514h1/6FHDyyL7tlZNwmoa4rIVUsRWWtw79XTVmPqusZtnAXZI9rBXneQxUeKjNkUXajncVF14
Z3DD6um+zMonqw1uWwbQuuS9krMNltGZ6P73j7NXdy7UzqgoghEp3THeRXa/D+IYVq0EYx4F/yLZ
SCvF9bSOdbZwEES2mAR7PddZlSU4VY3WTC4lH3zRwNI9hs43wKdzIRW4A84FIrKMDK0ymqTJqrqd
kAwEdZstnV5MR78UCgbt2a+DxtZKq5eLfEOUJx3ZopgVFVNgjomLsoG0tbGxdedi91/PtG4ApyE1
wVix0lAyj46i2KggyqsNkDlA1pjJn1Fu/frhzrRBca4QQJUov5m7WwVvPa/oTKZotwn+ikDwSjXx
DKXfJ6pzqJkhsP9M84e+ZDFDouFurrdkXs6eGPARIcULvLnWRRpjcjYnQY5JROAQSvqk9LttN6lz
3wGE1v+zzOrE9H1ZdHgvM6EO7txHv/v0BT4UGOo+3mwmnclzhbYIo6Wok0KoXn1zTR5GQ2ehlyN6
HIKMb9E0ymppL2k3XTfTzw0QHfnveqjEIZJGpE0U5mlPZqecHo2BaUC1Js6HKx3zWLGb/dxfaXHx
JsWd74SFJw36pTrYTxsH6cz2Qh0n/kGU4N86C2AEPmiC2OSRhagEswQ0KcWI65Bhl9k/o5P0mFR/
mjR7aJ3xe27pPWM67hhPvyVpvgKReon09Eek2hu1z5lXQZoJuiSocMj1i8/7r9wLnWurLiYK7owG
W+HMD7Z0nSG7UCfGE7bbVhK4bT1s3D2nR1qQp0mpFeQmqK9XCV8a9KAwCSJUqjPsdetFJdbPxX/v
G9JMYlqNupCJNXRMPj+akchTIOl6D93xsR8fnQ7ZQfl7qm908E7fLMvAhOU8ifp1DfPPkgbbV1V6
H0aC20qNW5X/0Iqtppu62nqkM60qAQMSc0xRpkJq+/xMpa1Uo73UqGTPya2cNeSH/fXkBIgavvcW
wFnpuF38okLc+PoAn4Z5Fga5RxwAqBbFss8LF5pVT8GAIFBfBa4pQbNaHFfP9tk2vHiyoShKwS1G
LQIM6lQDvWibPpXmKvHR5r6eo+lhDqSrZixSv5Mze7dUyz0SZva+buSfeujcaWTyGgpFWbrvy+no
aNWjBvRJt0rVdsB6D5FVx16N38NOLtVD05YvzeUwelbi04vSMML4eqs+31PY/yDWJKxyAC1olaOE
+HmrymKe57qTYj9m6OhbLH2j74Rmu+JRz3p2Ym28mQ/u7L8pxel6qxt4KAKjmuwg9se8dXGpflaT
/HoMATEmtBZVTJoXdbmSF2xLnYDRs6IcHs2q3ikBncWYXlgoh4+DHD1otVZxkR6S8HnESneKaKWB
BSR0ZHtmfEykAEssmOkFWwsqptpwZVegU8jP54t65Hv/Fk7fZ6v5joTSa3LbdbLfS9g8hdnrqHe3
SOcoftlaTCjKw9OAfQJkZ6wD2qL52cfGsWeKY85NvILrq6Hl1w598vL1q9FP3g2JNtgmNAZ4r6T/
q3C3dC1NFGE/7BTOvqqjvYU6bEdfsLS8wrpjo3bTguLx3FyhinsdafrtU9fjXTZWd6MMZbmw+mdD
nuH55Q9TCGVbxgQiQask0lAeM79V4XyXQEWKG1ffwwdF3074auXePP2Z652RS1eRVNxEXXOlBMWN
Rotynp0rkH1fqWVcxK1DXV4MFL5mlBzHWdnP6nFCmOXrjfj8OXNmBH+UnhgZDXJ19KE+n1F9SvTe
kTgz4aLTStZcZX7I5Xe7f/96nRWy9D8LIZcmDEEYxmCE/vNCGi2tAV1TPuY22gWXyNR7ESi6VbT7
So4fnfl6Vu07McXc2M43U0rfHGdfv032LcLTWZ4B72iXdWBrbqnJpcekZhFuATyrAeP//SMR8qYi
AgFcu0fXaaeby5QmPlJreznpvpvMkOfZQvlNNqIHi1+amav3txha07YtipSpjuo2kOqNNsUHH/rT
t8ylCN+NApwuNhjXKjPS2hAtE9Qb/Lqe7iW93rfKUTKqb6Ne/cad4qpy9Fu9CC+sRXEZBfwghXH5
HbTRvsh77abv3rLlpRyb/dxZt9qsfAe97GfVU3CCHfTuR1CqV0D6zEZ13qL3nhWmkA/e5NJ4Rdr7
HrUDzwxzT5scT0i+IXJwVHF3hpXuLkPiMjBZ2q/N6DGSiBmDtDN6yvW0ujTmzBd/R7m6U/IXyUZ5
PWL2d0zAz/daU+37uveVssO2LjxobfogN81j3dcPA3Lwy2i9qstwH47Razhn38okdzVtfHOGi6/P
4yqh/3jVJLkg+oBdHwn15/No62nQzCa6+/W4wNC9diRPzAmP/U6rr2NKmHK5T/LQDZ7k8qJPi43v
7uRuUwXMhQQ2Xx5jZGvC2iAXajioKG2VykUyBbDdf7TlA6yPJs83kqzPoY6yhaWgxGEDRasOp1aR
hP2V2TVlweDT4gAgpw6jrO9aPsMlkVy7P8Z5jSfklozYuQVN4oqBhpLQK1zFVrrHarukLDilb3Z4
N5mvYeQzhS/M27YC+blESOWD5bE+ZovldVxxFh1XQ7tDgP/HWxM8OP173l2m6b7GGhy90f7164Nz
mieTbQHJU64w8YjG9OfdjKQMXAmmr6/X7/H02KPDKGOEExyDAtGT6E8bbFTwZ06KmKITWZ4mUMPV
rZ4YQ5flZogOYdJCO8O1YxJE3OCgLRdILXz9dKvP4uOwwHJlHgXsWQcRWuUs9Sw5VdWga6nYs1s4
6aEwY3xCmqOZg1gm+2CinWwYu8Wwr/K4v51uBv3+/+c3oCZC2idGNdaJdJfLdq6GaKRF8ePYXQ9T
cIhy+WDFwcFQc3dx0r1cWXt5Tq8aF4KCusX++3wp/s8moK/sCH1cOJ3rA6xLNNmaJOn9pijcOvvV
VS9R/bhA2Pn6Sc+9WnGYKIKA/iCCfD5Lhd5oSh0syCo2the2+UWjPStmus+Lcl+2375e7Az6Bi+f
l0ouSnPthEMdTEU8GbmG/FpjeSopaag8TMHkLu2DWd/nC3d/8FraIO7hK7IaxZLvxmLcqfY/Km9g
PI7Oq67GG0nrx5X670X3P3tNlo8lgSo+qXUi1sSpYRZ6THGWXBaD4irhPVOAeB09jcFLq17Dw3Qz
DZOW49A9c0GFEhcIt9cNHqK9/FD1Dy9DmbvTtDfzg1x1rhbf6vMmdClexfpnqlQ+yPYJnZc1UpGO
RtGnGK76k/GulOMjo4/7PHy3U+sqcCa0vturBSUOyX6Z6YZ9/ebOxFOO4b9rr47JGM5tpczcFVkh
KEHdwRpaOGLPSlftJ6Ytw2yLgXl+RXS/aZFA0lrPWAfWUtV9AC0LF3O3gbEBhu7GJdrtw7XRDm5X
yhvn4PyKTLIgrYX+5Brc0hrdHhzEGXw9Gg+cw6V/xtn9MGBSkCNtFUy/v97TM2GcPf13vVWcm5Ok
ac0Gic8lI6ANmoehKzT5BS+EZFe+R3TXp+Ln12ueu6to6WJyjbSeAkywCuUdwNOCHAW3koqnp/Yr
r7QLOUg9o/lH0rT9aO4MeYHAqR43Fj53ejUBdwmRaDHL8jnQ6BnjdxJKzb4KjCND450qmfHnP9kI
861C7DEbIF0RSTMLp+qtDsO5d6t99PREonXC21bbrE1o1bJ6lbhm9lIoz5HznVGSLrtNtK2ze6az
g2o8TT0GOxENpK75/LBFM9hWoRa9P1R3DnpcIwB7q7xF2i4rL/LpEBQ8rBl56vCjoZN+0NLbWbvY
2PFz54t3jbcLotiANKsdH1MtkZmu7H1rum9UxYvb2F0iZs5fUjWgyNR9uXo0TQwnBjcLZPGDmIJV
kP6sXPNo940bMqWezxvH/tzNJqovIR0n2E+rvcnwBA+DimwpVp4EupcmPXwxhZmRLduPM00tXgOu
nwy3gicq6waHEklhMUAjwmX9n/iPGJXD7iJJUUegow1phgoglx+n8enrnT/TZhXrIoUBgk378uMa
/CvddWK1jaeQyxvUoi/xmCZ4MMV7VMeLwrzsX/t/DDjk5UGS32jzlfGedMp5cmDRyZeR6W/hqqdS
EXD2uDCgI5Plk+/rn4+jRNEtIaLd+2p+NYU+3gl9uWCtE11nhXyMrXuVud/W+WU6y35AwiOzr1p0
RwP8b1Hcrvb2JpVQrLi+ywi0hoI+A3DvuvboAA91lPNIbwRxatSuzam+noiDWJa2bpHkF7J8GyrP
DSTQxMjdRMovM6Arc3E2braz6SZnQ4Cy6HlhDvB5c9pINTNKFjYnRE45bH05HCGZPKZRDjzVuqG+
+IaUejZ3UK80rnZZhRufxEkSRgsOsX4uOaHmDqT6+SdERgHrIZ8739Z1SH2sW/Ap6qkn0/7egIhP
n1cshlIhQDtfIVZenxebQ3CnGjFNv4h8qcZT+rvT/q6DS2d2lWzXQrwGEhndVIfnIW9s9scd+um9
rxbXPi+uxlMU4rDFkyqXffzwBAAn1Esaf4y+LdbNEnn0I72G3Zb2yOvE8s1o76rM1bIH2faW46wm
GKm/dgmQaehaKgVWgCh76RW/1DTyYjthfF85Mrm4V6P7armru6fUeejlzO1BGMpadYfySdZyFxsq
L+eyLaLM05bKA3RS8l1o7TL7Ve9ltybVNhD4HTU3xEcVr5wa1HGPmkk4vOPS6BqphawhUnNun0CM
OXb5XQv19etQchLD2S+Cl1BTYcz2BGPHMieX4qLr8Gt6FmO+QgK/mH2IcvDAED4igOTm7us1Tzk4
KGlwR8NCIzlhnG51QjJJ6pNEQutWtN/EKJtQFIR+6FYMJ9AMKtO3BKWuOXyNjI3C68zzQrzgiSF+
IRDtrJYu8tSZndL+UP5VNPBY80l3/kia7loeDfk+3QC5TvMh8ax/Lbg6kHLRULjHTuuXXNEx8ihm
h9cn+hcFf4cSdk18FjrCbQz4bmzzSQwUSyOALZoZXM/yCl9zsrDgguJZKyN2rfAqL02geU4d00ZC
OFVW/2RsvmFmvjIiMStUFadxV28lCmf3/K/fscrtG3mqnFLjdwQLMys4VGvomFbjsJtllPOkCdPu
xa82Qt4HMXsVCVTwTZHZO5Rd65g3t5pcF7HZ+UP92rXfGufYpU9B5s36N8k+2P3vgbyQsibpYt84
tIEb0CWY9ml9oFMgpp+tLZDqtA7khQCqiKkTMCNuylVwcqrFQUoK0GjaK83Rso7OfGU2aDj9qI7S
QnnopqHLnD/t4LzzNfu2kf0ydu3vpXZtHKwR5UWvfjdGzwketezi6/PyUd+d7Ni/P+/jKP+VVZQN
Bj1DDOyTRH69AN/vMRFt7pPMa+6aGdGp/VTvEpvv8jq/liGItjpf7NVSHpfi4rpo3VRzsSrp5F2k
QG/zjrDbnPFBsTbix8fMyMkPJVYB6cMZRhzg8z7mSZIFi8I+KrO+s9m1CCVExkFfMAp+T0IEZewp
v3Bk/G0txYd8s5tG9SJz6FCMY/MDLVcX7y63D/40SXpYqu+IRu7qgRTakO5S848hM4VnHTM4QuZN
FdcQ1PxYto/2WB6NDMsV5GBJsfHzUZ19ERRH2LEXlvFADuBJ6ls3LDT6fyAU3FbPaa3fx7K8h8ud
4tsd99mxk5SfOHoL4xZVWPC+JClNGPMq6p+T4sk0L5IIAMC40fMDxiRuKl1HUr3rGeoK5PtQ/tNr
9zEHGfJiav5sM/Eg9WVJxl9ay3NUpvtMay60DJYqrgJcSF8fE/NcWFE+sk94hUAFqxBqOEE4TaXK
lSF+5b79GV7VD8a4rxA+5Ha8SvrjwiALc+LqUTHhbEM72I2Tp4fol3mMG9bqpdJ6Tn9/gbWXnKRu
pCDeWLxzwHeGsY/JZpsLvj7tQbnp3nLQfWLTzuF6/mNeB9eSdMuAajJ5jY7Ilw/YoxqHKrmqurvA
3iP7mT0qt/XeuY8qRmj6F4RYhuSwsQkn9Z74lJlmIrMV5P31t6LX0hhqtd75c1/uih99cW8jBPwr
vJNeW76S3sIv/GcAsjRxqB5y+0ppLhR9p2fHGqJjf2t1F4b5EpU/MjpAccfgtte2vj5VbgUzqz5I
xW4OVa8pwAc6+IkXTnSnokOyKD75zKLvkQOhB/cSGXur1VzU4MNvECeNOyt5H8eror8NHS9/zqtX
1Rm9VKn3dXhrBHgxpoRAeA7QMe+04DAhaauGoV/277Dzr+Nwq5d+bqPoPTJlgc4+dfkKKJ9ltQxs
dSQbZNIYRI5PMtwJhx23aN8YkNm49M4tB8eDXBuyBXDbqhJJc01JJKsAuo6mHZd72ZtH4d+TWn+0
BNJHujXZZRBr1rEIKi8z23A7YNyssntnSCNplDNaPUyqz9Wb0CITMu5fn7etVVYRb8KcqoZWA7wQ
EX1053qZ3mal2UpWTkpnTjWZESIMIBinFX2OAG1YZYKH3z9XSNs4DLYuhNEJaFpJp6t8eXLCu0Go
q3CNKzMTudN4C4NxpzcUct0WHexcpgieS4aIghMjm2u7Cgf9h8QocIagvCW4jKp9KSHxXdi/suRH
NKg+RWUYKH7tKF7QPXy96edyN1aHLsSYBnfNmj8bkDTTmNYo5sfaFbmboOAL1Rk1+BPQPssiNEPh
ypXNt69XPpMxAawwJ4WrNOpz60PVj04+JAkIqB2TBkNjUBFPS7XCM7XaK98d3+i3aEpnH5YmE18O
bxkEb3XE0rnPyaOS1m8bvMqjZzHyLMywRK4qhHwFjsQngLdot3G4z71lkANAewKqbMBj+nyfx3a5
yNjf8Ljp98p4zyR3bp/FPlvJk9zd2REjyxK0BWxDpXQLlT1TG39MoMB6RP7mxN7NnA1zAvlGYd8J
3HS4ywR8g/ytMbwZVr31qCLnXoULiDJAN9g/fzgbfH7UClsDO02YbkuYK7Oa/KjWe0NZvLS4E9Pj
bYtEsAVTBXHxr4/UufcrHOxIPbHkoVu6ysKz1HLG3rEaHxlFzxzehOWJJQacoheCyYcMnPImVOA2
1hXpwMkT/7XuKl0o9UbtkQOgAsdHZWzeO/1aGQ+O8YavuBssGMKz73HuiSH1EB+kr5c/EziFbiP9
J+IZZLJVDdSNSjOWQI30oM2LbtaP1fgaTPHWQ4oTun5IiAwU07oYol1PORdpXBBFOiKF/jL3jwZQ
Y0oFGyWFP+j9HmO7vYk3gNrdCeOMIgz33WRDDXr8+mnPYC+wDPmG6N1SdQJJfj5emcTUpTIjVmsC
KyRoz+lIJxvN95Js3W4fBOg2GG7j6O5kU4cZkj9u6aKfxi5+AhZIYqCRzGjdijeCsrQyW698MSas
oQgsJtzqnEn/mLwPQae+ii+XbEPX4vQr/rzqKs1ITaVJY6G9nVX5EXcetHgwDdGPDOFc11WxgSKc
+ZiEhAlkE/BlLocPYPivUkmx0zyPUmQMgjjyrJgyqVG8oWV8PbMxCfKaFotEuB4R6dV/f8UKrC3m
eUxk8fFk+PyKjX5qiVb04Rbn0kQyMoFVjChQr+bXRYUVAENogjStcwQTxg2ESYa55Btx7DTNIuX9
90esP6u0iqsoMeBxyXKIzzIy73DaZGZV1QXm0wK5ecuo97TlwZAgumt4A6EIBo4pvvS/trwe6q7Q
lLn2a6XcpSGMeFP2E627sGppJ5QdK6E6L+HhZOhuqUp+Pxb3sN2OEe7I2pYIx5laXsgaIGHOSRf9
w1VYI+8Z0yaaan8wIoD+0u2GxP+VMbpSIOQZtjDoKY9DPCKMYS9sDcU9KsTwTXxasbXz8/xuhDPb
I4pvTwgbmRpTBHdlj4dp5TKm4YMTfX10PpxKPkcpfipsK3xkkCwG7/u8hflo27Myd0h7T8mOAXTk
o1BjAXgQ7iqOjfKAHroNemuq3e/CpXcz+V6YIcUXRf9TX257rgy7e5oG/IH7yyRE5oq5PYHeNFF0
aaZY3qr1hWQ3W+FVhK2TH06XS7AlqCPWlhw1dsnqYCEBXqRvAdm8iYDriMsB+uNClclsDwuy1CO/
K+u3cuLTG5thNqjbVHtCB3J9b2L10puSVnPuiGMiCRTaZOlieFV1UHNkizQ8d4t+b7YbIe1cMP+0
8uqIYbTb0ydtaj+e4VwimCPUvoQqmljd0i/tnKcnC+WvGKc5FX0a6/3rI3Pa4RLdEzENwtTaGSm+
3tQaqWuGytdG5qJFOcAEQ+GM+7JPjzJgog6W3qXzIUWayXjaWP1071kdc0xoMmKOaD3BOKRlUVqJ
SlSXzH27HI17CS6gyMKT9KYPjnjGHlpojF8vexrcPq8qLvu/Ik3WojpgzkpFD4G33N+0v/lEFKO9
yMrU762Nmawz2e/n5VaBjZmXSas0HnJRIxe6jDtHKH/FaN+Z3oDePOdMiFuHKa85eBa8pa8f9/w7
/khbEGkxYUZ9ft46KRaJg4iOObVrmzyp4V5Ocz/LbA+xksjIPrzXByW4lkGNNxYXm/n50+bp/1p8
VT938Zwwer9wwOi2KNAUEA/KtRsnoGmcS6AkRHPxmjHFucxa/Qjn8tLGb7qot8LjmUudnwIdjAE+
KETaGp61wjiNh24WXhCpx+hTvzyXy4Dua3Ec49INu6cobwmFWxSp06obnoSKiQkDwbCD1s7o9Fog
NS7IXS5hfWiW30vkuDUTBwzBbkC8Z042pZ0opxHsFfnq5zcdWSXK30mH0CVeemrceHMNI7qn61Ud
ADYv0+XXxus9jdxckGjo0RcmWUFj8/OKZmWFNf47JRNz094gD0F94DANtxNm7+bcuMYEDkaHOtqX
g/389eJnnlYMjoA5kQ6f+rHkTaDksAEKHye7Y5X1N1HgIh8YMSgwlvGfqfn99XpnjjItJV4kRC/G
fNe9pVxXs1DLGcaQyX7lGd2+sNm4wj/e0OpzgS7IgCka8bAHTzgXXAmJXSDWKunTftawOkiMm6gw
bphY38/ZdyS+jvhVoN1gPwvlcTO3v8VTCzZZ/nL04b1Ow4XWk6n7QWr6oYP1pX0b2ulraqCy0y/7
OXKegnH41eN65rV1cjSMoXFt9IZ9CC77OJFCVKXUhyH65+vdWxHTYclp+MJA2UOEBNyOHfx8VCIp
KXprzAvctkwU8Yad6lxXFTA+tzq4qcifWr3zOjkGd8/cybiH6eeO6s+N33Hmc0QXAwyMhBO15fWE
vpZrYk4bHVQJ1tDS5ccoCL81dXxpjsNVk93N4+DaCtL8U34txkxFcP5fnF3Zctw4lv2VjnpnDwnu
E1P9wFyYi1KSJVmW/cKQN4LgAhLgBn79HGq6y0rmwilHdHWUSzKxX1zce+45qAUNpVPvS7xzXCJn
Vv3s1Iz8CLAPIFBHaPN4ahgEL4C8AzWsinFsEELPenj8qgjMDt4AKEhRWQ3SJGTTWIE6Oh6MrMS5
ImGsz2qnnrmTkbj91ZfJEzOyKKEGSntBlAV/u4fjyOlnCeogh2Y3TlTvY1jnpAUjXTyLtzl3wsay
UFgS/D+Qe8fzAPcZfD5Zwpc1ODhVHq+tolt3ULsrtc2YuR7lCq3PPLbhbZtvV0XRl+tBj+cWZHS9
pscQiUVsUwMxL8ee3Nm8B1HGoFQB6BOYAuw9Uq0I4aegj7TfqEpLpw0GR0dcAzpdYAbs+83MLj3X
A9hUC5TBI6ZjCmKOh8wYesnBRqvfuYgpGCBWHBVqFAjfwaG1iKBlZPfxKnPjkGxsiCpd78C5U+Ij
NIsogwHXbEqjZ+RWYpupDatAkcQ2QVwDgWmGN0vNyr/dFEI4gK9YEDF44xA4XvVOaGUNysBiGRF9
63o09KE0guoR3GIz63oauwDbOyInIyETOBOmMdCh1JlbMxSHRpYeZMq7RVHVwXe/Z9FegnpZN9l9
1+Z/HzCDVnH92wY06nyQFByPD9c10m21ASJWD8QZVh8OtNojiZRruyZPdn4hFoXfhqzIV1GdHEzN
3iYo07q+nqfka+MqAoI/8pyhVnn6vuZp7BbtAB4ArTeWTfGdSXuL59DSRDKysAUyiThl6sEzsq05
pCtwGWqGHjbeAJbLYcOT/NNMh04NDcg5sLPHsq2RKmW83t+54QUELbRCBzWWL5sdnIwlCN9QcG+9
RaSlgBwgmEBdG/SXSg+vt326udE0Ukh4cUByEyCC46YTJbhbDgQwCVw4nQEvxb93K4riseT+ekvn
dhyuO5AXgFoOVTrjMX83SIkCobIaSXgTKrcg+/lUuOpngbqSRrZaULtesuoGPpfDPePqYoDvmjWP
m0WmjurpSHAMPEyFKEW5y0l623kiBfxALFtf3kR6vO88C9utX18f8yknJLYa0inwQEeM/slzntmE
EVuAjLSst1VdbnPFvwK4v9ai4htt1cbGJmeHlNDPBuRGEdjbCy5uBgdlYEFWfml4/nC9R6eeIjoE
ykxc+WCBw912PB0sk8JQCSwo7cXOUHu/AfddBqkvhKZbncO02zM27ey6v2tx/Pm7deedtJ2qBBCH
VLegPn/S3OxZE9+6CNjljB1iAY/D/a0T9avRadSuUUB78QHDlM4yAddLkqtQpUj+qjjU3HLRJsm6
ZvTg+fHMcM8vOXYc7iokS3FtHI+3TVPbjVoK/E/Whw5H2YWsb6ocKJPEg4ids0vzYp0RsZAlh+K2
F7iuWprlMzAb33nW3uLV8mhye8b0vhFOH9/jI+0/jjmSizDB04Pu2X0aaREKyHtbu4mTlgYp0KmR
cx+XfrkoC1mEQwKoCId0C9yupPK3VXQjUOvlk3g5iPhTEjvN0ol4jecr/yiHxoFUYbYFleX3gWkL
ReQdSoiub9cz/uCbWsFboSnSZtMYu1elFtcK5Op9YI9772PZBLUXxsDdujmSO93Xsq9vXQOExPsU
ys0MCdqM+l9nenH6tjvuxeTeomnNwbOA9xUqt1ZYr+BFfohsVLmkKKsCcbqbDCtmZbd6zOYsyDkD
PUYqQDKBjAbECo63U+r2XlZx6NxUgeQizGL7Z6MrJChjfhc32bYz/XWneys9lgha9J8i3V9TVJfK
j4aJErZixn6ctafj1emgnNWBBujEjPdGIYF+B027yAC3Q2NZCpgzyWlYxbBefvmUCf++azyKpAv9
u9VzY2gMFDvg+fKgUz59Eyor8R3awBWLdRUKT9cCq5S7wa7XfipvTY/TGV/hnLkE0Y6BMDIi4Igm
HM8+0TvXFJ6J3FZv3kGFcs2d5jGy7QMEcTeaUg8yLrbXN9vo2U8P6vsmJzcy8CKmqxDlR/0uzh6j
6wZl5nHhrkDTtQal38yUngnKjeFGkIWM6vM+nhrHQ0Tiuy+lbyAKH9tbKFYEA9jp9dbYUzjUQI+J
ZSp5AOmznyLHv6sMIDTazT33rTM+ECorgB4HjhHHfJpXrE3V5QSyXEsbhM6Z2YSuxg4tB4i6c5JN
ZuLx1eTwy7Lnpk42rKSfldl8QjgV4sjI/lHN+FbpCJYnSIdFwqqWaZUB/u4Nz25WrV2z9oKyTV6Y
/dITIInKZt2q7qUwe/Ap5B6woJa6KV0A0VxJn7KMmUApFcj49OKGMSvM8m5hltnGLu17UPb3wfVF
nxTUjyEBpDAR8MfNjFvjhCE1gtRt1/XZGBKgXw7J4D57LA8d6UPfQ/eawI0Ab/PUZ9bWeyPuNmlD
Vi2Jt5JmA3Dfllywh7LOwXAGryoyqsUm7+KN3ncz/uKpQQZ8QR9rTbBQWKXp9RYlQ0m01GBLZapQ
6hKUienDQM27rBAoP9blS/FVMypUjKc/Y1V9dcz4VUFHcEjmlKtOzubYE9A94FqAzwwn9njjJllT
W16Jnridv6xEs61NcgfS/0BvqkU1pDsZRTO36MnZHJtEdSeudbxiThgFSBTRti3AMBKh9gPvgYiL
dd7W69RjG8efm+tzAwRCZSwmBWcvwPbHA2TEG4qk1dkyNb7kSID2VY2s47Nf37WvXT0T0hvvkSOz
g6GBugwXDZoasTHHjbXQYaiSChT+Jnm2QBFAmzrQuFxd3+en18fYDFIcoKPEqKB3ftyMtDvDhq5l
ulSu3KV1DSQnIE+o8DSz9qGAcCgjqPUZ0oM0jMeZtk+uUrSNjCAGCEuOJ+jE9xW01qtcAYJKzRSs
1GrPSLrrM/clKYw7284PHkpX8BraK+4ttBErbqaHqm/v8ErdUDdChpM2c+fpbKeQ70MYFQpQ8M6O
J4S0eSw0SdNlxrJdIm8VwBR6C6rtxluxCIVOQ7MtoupGWX7ga12Q+YiEqv4+08Fj4aoSyDV3hpHt
NE0yThQQftjieKzhvj3ukyvzjDqaxlDSJcETI2400oeeiawAde4HlHS6kb7AOx6iNMMe9IpzkbfT
vYi4Mug8Ud+IgDYuw+P2i9Kw8VQEVVCPBDMfypUW3dudPrMXT2ceNQNjFT6cGRQympNWeuXbJemR
y9bL56Z8KD28QoeDK+v1zL47udoQ1gCEAFYYoBlAcyb7TheaRUG5m0DHlwcCWeZcexZdFHjQ2ULJ
e71y7+uIzrR6ajzQ6Mj8b+NORyJ58u7lRstsrrvJsnAAEpdypHgOdC3fgPZyn1tuAIab6+Mc5+vY
gqBFVNYAGYoi+5OotirMROcxOGHA5r0dk7caKT+QaFjnTnLI22jmyjxjSgB2gt+BBw3O80kFvARR
L7eziAH2Pj5JIKPi6HsIgN5XnbtSOEK1X618C1REnNjP18d66jVhTUEUPiq8jOmsKaPLAGrlJhUO
A7lutMwBWrci/U5Pkb2uhhvqEUCY5doyh31C0mCoGiApm3TmnJ68rMc+gG0A9T3YWyd1wHrSFnGh
ow9UVYHAhae85tHLnFs38VaQsvua+v2HVMw4jOdaRfEcXiIjfhaNHx/OTOAHusAdiNIj1NsMQdWT
T1A6fayptyypfp/nw3Mb/bw+4WdbteEgQardO1Wg5g0xKWwGW8ripx2JVVL0zwbpP7Dcg5h9/0Ct
+JbOll+c2dHAxMI04L46LRmjwKDaXoQJboS3NjJ/2bfDs4eHaK5hYa3mo8u+Xh/mKRJiJG5Cbgig
Kwe1PNPrgPop3O4KIB7Ebndp4x8gWsDGewfMDtbWrNsnpcuwQ4lPnP5sdfggBu0+FOI37gCIhRgY
vIM0LXo0eRaApzmnNUONYA7CQkvvP4jB+e7w9KCZ3Qfa6gsgU26x2T/2Bnvt/TkFyjN3ENp3RiQ9
wrSIjU6sM/Ek/KIO3t2QlgvbHhY234D6Zt0GVRSFZQk5ZXDnO5C+BNJ1zrSMg5uYMvhCoxg2ElGn
Cbrc95lA+Sw8L3gpXdp/KNMbHwrHiZMdjNi8MxJvnRO6rBt3hXN50CMZgIdjrdE5Ro2zG2LMfWDb
4+l7ooVngybKpVzB39bVBoS6RUk3CDvdEjDpC1Nu00YHLM9b0aK6ibn/PABMXOK1eH1fntZhY1+6
AFviFIBoDffY8amXFNIoMR3FLAaxMjN1Dw3YZQnC31GIPk3URubDYxo5n83KA6q4rdbC2Zfewqzi
pcW3ROnf7Ez/YpECMjS2uUjxiWYYZmzTW5J9unBwzlGDPOoQ4fY77qaqkhzEpBFdOpV/VyX2hyTv
7iVxbtu4v6VALaYdiYFmp0u7MHSoUNtxYCEREnBffPOkDlQK38N5hIh1Ke9arbztkvKB5cWh8OUa
knEr1WO17/w6etAM/sNqIheMXfnecEDB4gH5mlPrycGdu9Ka9LYgFQJVSF15iT+nF3vmgkd+FGIt
SBkAzj0dqoG4aunU0NkZcaC8A6w4BhEdBBuFQI18EtQAHV/fBGcueFyzqDkB1amPypOJHxNDDqco
PLzIG/5D8fSDA8tUCfaA18R9N7gzcZDTNM245VBWDeE+FM+CovJ4LTOrS1OUzEJVKjY/tJl8df1+
WQ/NhpugLMM2XbDGCmuUaMTQZ+WqeOprguqFykCFMni/U+xMASGo65Nw5iJC1By9Gatg4HlMJiHh
EWeeC62r1NCwf76kebnTcrEaedB4K1YRigfFXBHW2eOHKgnw2yJCMr6+j+eCaDQTPTTgljLpdloZ
/YSqA2CX+UubOwKrrr40Jkghe2cnvHxdR/2ips4qh5BQXDeb8R8ztVDzXBFnhBQCbYBMLYeso7a8
Pj3m2JPpCUSwFCEcdPaUAagrakkROEyWrbrV3e7eQ07YZ5FYRMrQ92b2BRHMj15Vy0NdRaiiFP5H
5YLtWdiovml8lKnGGkjS03Lp+k/90NAVbbQIwJYEv6Oj8oi7qBNPTNRZaRBRKbyRxRkCQ2lk5jt/
YCiPrIfvbq7WqiAbXn26Pr5zp85HWcHIpQ+g/bTSuEpSYYD4H2cAY6O4GpZ2Onyy8vw5bfgeld64
LDtnfb3Rc64ucoO/Wp1EAgjzK1PyPlmitB3KkfdQVdkBqRf15aLzQXgB2WK3nLGl5+7A921OthzT
Bgb2KZBGKD07JKmGCE4848COJ/hkr9gIo4xuLDyeyaUCsRRZeTGGZYC8JCbGF17nCy8qHqJa/L0L
DOEqUNiBYBf1eQiwAVwyaUtwkgNYCgpGCdK1pukOeSEeB018qlh36PhwQxp318f+TvPK+7arHmyD
3JmEL5T5iExdQDqyhmbLNvfKA7PIDenpzjCAh/9bS/3vfvpvOiFw6pEpPT7pjp1pLnIecD3UIbF2
hvdViF3lbhv7R4PEPK422j5db/NN+uzXOpy2Obk1zTLW+mZsUy9g0ZPytuB26H/LOF/rWnsARg+S
aSUp9hlYdZOsQj68vKXDw2AceiTUSAYRo8hYpxy1c8lBgMFBWj/tlIBEq78HZPmtu//1rf/v+Ae/
/7+OyX/9D/78jZdKJDGtJ3/81yH5JrjkP+v/Gf/aX792/Jf+Ff7gt6/5D3n1l554jv9Nf+Xos2j9
371bvtavR39YFXVSqw/ND6Eefsgmq9+6gHGMv/n//eE/frx95UmVP/784xtvinr8Wpzw4o9//2j7
/c8/wPT2bl3H7//7h+MY//zj8Jq9Kpm8nvyVH6+yxt82/H8i62eOwWXQo+AF98c/uh/jT3z/n4hM
gDUBWDATOYAxJ1xwUdM//3D/OfqcCF7gykOwDjXAf/xD8mb8kf5PhKvwVIGwy5hdH9ELf/xn7Edr
+GtN/1E0+T0Hx4b884/jkI8GGNxIHneSYMmLPMkRw5AhLNwHcEAvLdCMgul3xpk4dl3++vyUPkiC
HAlwU1qHvQNgICgghKnvDP9J19naj/IZezbakF/n6FcrE5+A6xTPTwBqkUG1Q3AZrWnm379by3/P
1/v5Ob53fn16HNi77HkKpToLKtx1KMlT1Bgrmf7Imnun7PeDe6s38Yz5ubAMb77Yu2ZcS8WSOlUd
OpijKEf4fhgAB56zwscG/9coxmbffd6neNFSE5+PKhZ4oFnI9IPfgd2PYzv/12RbvZ+mS/2fWHff
ySzLynkd+kO11ICZhAI8GmmW1z9/qf8TA6moFbleXWKXtqhvA5SFgcnEi9eJD8oE18XleL2dSbb+
10RNrH87IOJU+gIv/AXdMgIXZ1l8Lz6nq2TVB9YSWNBFcxN9a0BE74DVJMAzdEmDLnCXc9Q1l2Zy
4mrkZQRaSCFlWFFIZGryswsuFXje/2fEj2z4+4W6NJOT+D/1kwKYykqGtlULFI7Fd5UD7mXZGy9N
2swcmguNTOHttGsyBfy3DHW/XcSo5o0GPYgJQjfp7w1jysshYxp3bdvIsKX6SlUUkNh40xU6kGzx
6vpeeMuonbEqU3SulntmX3BMVVlrxA2EiuONPTCPB2bvRvu2MsjPlDLrDl4U28gKiratoSdLOG3D
TiIq3yB7G9svjdd7n2OjaRbdABlnv8z1HZN53C/SpHRfVaf8Rx8ckGsN+qwfdcnrhZ/IILNRhdQb
4GoezFpbxrZpr0WVZiB+1xJkKrxYLlotI1vgtypUJQHhApBJjYAEaGZ6bcghelzgAU5FexebPt3F
Xd9/TzLbA3DXkw0LWEncJw2AzRszkuwge62CBj115DOeBsN9lVvF8/W5vGCg9Yl5kLmRCzPCckH3
5cGB2jtYmWaW6dJem5iGStqkGHrQ6xObB6nnLeruI+NuUMm/5Y//ZRKmDmFjKjd1SQZ5WIOLhSFT
vHVUPoOzOX7V/vr45LQPZRMB7lnIEMR/3/2E/qDFcOAi+ZFq7msr5cfIkKHllx+vr8OlyRr/+7t7
QG9TaMq2MG/AGixo/6Ovf5jQRnbmIhWXvj8atXffh7p9QamE8RLRV0guhkV0S/VygQTE4voAxg+d
O5MT8yWdwfP7FhfB0IBkVDMWvrHJyrlC/fPdB6XccffpUHhFQ3HiPSMGzGgIcKsFbgUOEy2f2a7n
T8IJP14vBRualsE0VlG153GUrDWk52f26iR6+5/9hNrV4xEQrSibrIqxn4bBWfHCAdTCdSK8liuI
nDecL1pfVzsHRQZ7oxVmaCXSRQCpmtPnO79AwLQcdyBVjuhZxCU4plEt4tYbpLRXA/d/y88w/ckG
AxgZQHCEBsPcjlCmxz8JGn3TqT6DM7i0OhM7xWRZWG6mZBg7fNU2iGN52czOHVfgdOcCR3U8MUi3
DkNtdzjNjC6gx47MwUjiRMDFM7hz5QuX+j9xX3LZC8NOYQz7tgpS50awmYm5dDImdirK9bTJxg87
BdnX6ee878OYgT3DnPG8Lk3P5GCXvWnlysxliLLLm8Kut7yNH/pB+9JkxY1F3ZkDcmGCpiXtkJMc
bFphe1Y55Jf6WDxR3vHfcuIBsDheYiPWcFu7qQxT6RwgLP7YixqvnqqYsR0XFmFKEpNBC5xZCnOE
SPONS5p9JChknHN114n08XcMLMphj8eQcZY11MdtF/GvFQJ9Q/8ZL4eZCbo0gOnpNcuy4zpuO8MH
uCImo+b0vYKfBPTgjNz8pQWenOCyheqgbHDM4NA4ersoDDUz+2Mnzxxgb3KAlcdI5ea4HEgC9Iqx
x1oHzcBmpuZSvycnF/neDIuBqREjwM+rC2DPnO/X13QCcvvrVpgCmSBDCR4OA12vuxSS57oNpoaW
Q2Gvpii30HoCkSKZZV+jTKabVOT6BqU13VJDGG9jDUP7CHYy/VV5bbyvmQTvXhs7uyF2Yki+eXkI
WqR2P1gxuZE2G3aJD2mF6z2/tGEmVkElQP46Nsy9LAzon4gV04vXVoHugtT175m2qYxmIzpBIjXU
YaE+ac4rNYZVp/tBXnszG+fCIKag2ZT0ZHC9rg61KAtScevEI4yTrTymZqbpwtac8v4WPaonmIkh
RF3ivRQ1N3a1U/gPgHPGP6+vxIX96Y6De+fZ9Q3RjShHEzVtAXyyrcp/Nf1uju3j0hyNI3v3+cL3
MsuAUm/YufvWGEu8wJ+MAEXB0vXvDWBiGKTTCSPrGej+iXzMS3vJ9Llq/kudn1gGwZCMowOCXI5W
BVV+60TFYjBwOJT1mws8tQ6N0cXgzsMWkqhModESNwuAB3PJ7guX70ltQsGLri2SOqzEV6PrA1V/
NvscTOovnft0ffovbdHJSZbQQZRtWSKO1utLp5GrnPH7waoer3/+fJgOjKfH+2fQktaUdV6Hadqp
T1GeGptIpP4ziFnZpoQUd4C6PuMm9nk7c9FcWPRpzRgjbdJ6PIKnHdOvToxaZycCu3cK9emqMuZu
zAsr80ZC/e5cGA01oY2BEH4hjJEXDhS6r07pg0gcbI/9zFAunO1pojfyY29QxIdfQYQKRF188aEL
OHOxXZqnyckuiyTLqxrzlPDn1npuZbTpmy/DbL36pe9PznXPUTAKFBocRwqGL90qQiLkXZQl28ro
fs85dSYHHOgxbkXFuAr1C8H1rKBM1+j3cvgJ3amZI35pESZH3MniqC51tIEgfBnYSfOVunPFhhcO
nzPx3s2h05xu7D/jd9TxF7FSC19/uX70Lm3RycmmRefklg/bBPatbQnClM549iD/l9jOIjY//lYj
9uR8Z6w1nM5HANt2y9AsytDLh6+iF+DMaIvXbjB/04efYpSBTO7BNERkqLpo6dEEHPbZkrhzCKcL
qzxFVbl10Q9SR7oFyJcbaMJvOYlmNumFRbbHA/LOVCAcShWvES6qNShAorq2ssWqzK3l9RW4FFqY
FqJrrd9Wpq7jbZzW7KVts2rJMuGCMKcij1YMzWgxQN+G9sy/NzImdznD8pgop545IedjZeaUtUEr
W79MwNAZmpBIfUXRXgo6pDy0QJ8AAZ+5KuVLKzQ564ompQau5jq0XO7tSNP6yybqyMwsXlqkySm3
O6fJNIr177tinzPnZ1poj5XbPFxfpEudnxx0H9JSTq0GRPdjctvh0b6sSuXM9P3CQZ9WngDJZSvf
QXDEY5DPNF9wbwSc4vFGGvCKzWlEXbDnU4E2o2uIr0qvArAojVYOntKrDLrNG2js1d+ruJ0DzEwA
fn89it40Td+dl6HLiGJDUoXUrrYc4ByiAeCn9L2CKBbr7ZWfZJ9cEGnnyPa0KQuGRrz41YxBe2Mv
OPOcnBJMpFaXDSQdqlCv0wpV7SRlZqCLlq587sdtQC1uQfk9j+2DaZU+DQoCCbHKLiEPC/K6l8yz
QaWia97PCPi3Baj/yX0DYbe7vFI5+O71eoetjKdknsFdTOMaqhGg4rTMasuSRPupmNBYkEBwfaUN
on+G4K4ZtE6rryGv4jzHBNzvXucPz2VFaKirPJqTFrrgq021sQthJwMFn12IxDB6wMVHVahdBI3h
QqX3Q9cfSsp/73E3LV8tIQxboaJDhElSOyviaD8h6vQhc42fkA75cv3QXTgXY2L/veGNSD1AmJiK
sLeTLqhKWCPLhuJKnpFNpulIDxrQBrne1qTK+deunZgnH/vG8hK9CLX4KyMkgBjlDgj5INatHcXb
nkBBUWHpctmNaOmA+u6i6xGwiNlSy8ChbqNixZIzJuGCOZtyCpjIyxZl0hVh7AHmH5t1CvpcFBN1
JJu9dy5N78SmNcyltIF6RJjntbZK+szYKJ+UAdhbzHvZd5AcamKxkqjyWIKu3wWhjz5s2jJzV9CD
SNdmV9hhmmWgTAEC4hMh+De/c9zw+opcmoKJ++M1jRJDZ2Uhk1qzKKE8htRTn4LYYDBnLr4LM2BO
nB+8K6q8TVSGtAQpUYEUlWBScJWZfARjfLuxwJnRLZvGNmZW9UIWHEDs4x2dKcPQ/KLsQiuuP8ek
fGhUC5j3E1z5rdNmoaiKO7ODEEEp1wW3ViXoEIekWRM3/gnu3YVJQJCjR6i7MKF7o0NtxoXRSRcN
yom0Lgvtak5j8tLUjP/9nRGnqO2RResZSDdw0CUZm4IV266kN05uPBUwetcX+VIzE98qQrWQ44Cm
A7E/10T0UssPTKuhXe3V7qICfgdqd0ZNVr/X2rjV3g0qJ2UqFdNJyEqzPzSmRm9BAlre5BA0vXEL
F/QAWuf2MynI0UyduYim9Dq2rziQGx4Jezh3G2iRfPaS0puxv5Oy1b/s1ZQHTmR1VGo6M8OW++6G
AhSwaWINQDpWmcbC0vR40yD88FhVThL2Jil2VIPOGDhPtVUWFdGKlJEfIJgO3Y3rs3vh+nkD0L6b
3Xqo+0LJxoRcBNKH8Y1OtJ+RxB5V3cJg2QvScr/X0MRwmVIvYpwGE7k4duvwR3DZLGwL0PgWOiKI
rb5JcV1v6tL+nBgh20Dxl1/HZtilxTpx7VXO7bWBl4vn17c9n4kTXGhlKrgo80hkJnVIGFGGyLrV
awt9cDjUvNlnkzZfO6OOZo7AhU1JJhbIJIMNfgOLhFZZ0iDx9Ri0E2R9fbYufXxiNOoEwW1aUxKa
FUsesnhgex8wgt+cpYmtoJ4hay1HcsNN/H49AKx0T6Uvtk4V+R/avnI/mr0sPv3eUCamwh1R6RoU
W8Mugsx2vqBirmL4gh/+dje8OyaDJbzYdkQXahbUi3i1AtocaQ8VpHM0eJe208SVAUMUSNgNnoUt
qtwhfCD5HuoTHgGpWPQdPLfqo+4PvjFz7C/5+2/JkXcDopYozZxVwM8MzAll2rrfo74Tz44DRcOo
oGzDIR+1SLoE9Qv4TbHNepOBQcaWSwKXHBR4bJbceYIs/8suvhUcvOtNJ1U+0EhmIYQZtHWUEgX3
1GfgUu9RkJwsbOl7B6jAd4+6B8GdFcVz5ZstrGEupHyxBxObwawk6cGKVSOc0oZgtvtoZCVIF6Gd
LHMoB5KIgPS45YGeothIa75f37AXrO8UEFppxHJErTdhbhYROCUSvtUGZS9Qcq2Fbk/120aPswe9
0uYoHiaiU39N9ZRqDQzxNGe63YaWB1cpQGVZ5YCW0xKLpgZdZ2tqfA9QCVjOIfcBHeTONxHGKCoA
yiqtfeFW/b1OTCdGSVJiBJCmTJd1BMC8ngs43HCsqzW8ULmJ4AQvUROVLnMEj1aRBgnlOiLspvLL
6rnW+uixowO0cEoGrQ2SwotbXp/U8bSfucLfimXfbSZNk2ZZO1odlondBGXllgKlJqPsZJFUD9fb
uGAP3sJC79rIOl70qRa9JYDEAUTN9JDYPEZ5VeX7Bzvv0zku7kujmZjnksdcAy69CXtIvWzcPM42
jQUJO6NgcwHRCzfAFG6btbZepBHIBNLYfgXdi/uCup7fjFW+0cu/m6l0QPLUFG4b6rmZ7Iq8cbea
1foojMrlIYkY+2BJVc94b5fO0zjCd40JvSnA6Q5KAIB+8jsoQGrgtorxPpDDMNy0eBXsdCvKF5nT
dTNNXlqfid22ukF2mp52YYlX7oYJ0i2BD2nW1LS8OWNNLuzoiXFKdLNNy0HAPNoZiEdLK+l5oFVx
9I0hkH2n+VLDOwsF+N81mHUkrQwjgqy2MouNrlvNymilmLnPL+yVKZi1zyNpAk+ehWZJ1r6AnWDJ
6vqZuvTpiZfjF7kYIhbnYaI7S6P8lsDN+b0vT87Q4ILGrh7gFyBPvkwEW5axmvn0BUMw5fDG01Dr
AJOqtyaIs1e142lLW8l8TV2zvyvNLJ6Z9wvugT5uv3c724xz3vYaHKcCkkRhZVe4FcyMP1hgKlpZ
rQMlKE7E4/X5utTY5BgBh9t5la2aLbc7gdz/CJ9SDXBa/jIHpCRQQA7NzN+F46NPjk+cE537hMkt
xRpBtyNumw9uM+jPnpVkH68P59LGGo/Vu7lD+MmuQCvVbrOMlk8tFBoWqnXE5vrX3y7rM/eNPnnZ
VMrPmQWtm23lN5BFzMDC1jbaZwVZgzWEErW1U2XxGtWjKDjsLeNgJxFdcY5NbiE2tbUhmPyhdZJq
1Zp9vfQz3YGsnEFXBWr9N4rhXXa9o5ememJF2FCIEqIZ5lYrajDe642rPVqICIZdBRXO6228uRGn
k0GmoFEoaFFPCcq3qE8AuSAqgFbc1IodyQW7ydMiffGpUQxBWpf+JyuzorusRWYPet7DqioRVUFS
OnMXMbMHue/hbayGyO6yhZUn1YY5hT6HErng8ZEpKWOWlp0tKU6uh2z53pHMhVAQFGcgI5+42YKq
Il+mWdQsCsLKGIzPuS0CLUr0OQzkhWjAiaJMLeuSKHAqbbuoIZ+8SELbEUImioNpVSjwszhy7wvL
+u7FeB4swFTbPzttAzFn5nNjGbGu3egGHtWoJpCIss2s4fl9Anqk4+PCSo4gkoPT7wxuv0O69FAn
ELepldvP7MTzRhOc6sctUD0D6bzR4sR0xAChGXEPIJiuv5TWGOIg6Rzp56WRjO2/O/h2zbhs+qzZ
ghkLipF9MXyKzCHJAluouaLoS2MZ237XRusUYCJgmK3Wjzdul1CoV5jDomnl2iPtXB3MeccG1bfH
rXQkJWCck7DIhkZU0EtLv61LkX6gauihTmvyVT/4apFTAvaV62f5fIYRGgLHbQJwBLqEomm2zOi1
J1dYqNCmJhOopMihOMMM8sU2WqtYGGln3Hpao34vKAVBvuOW/Tyv+j6mzdbVOq4WpsXE3gMvAhS0
VArLiDeK9eSVY5wqZQCFrK4PeEKn85+3EbT4Ju1GXmvGFSRCO4RqlW+m+yZXmgONpxi0mkKCDd8R
idhHLRNLoJdBD2jyMsyKgqcBdJLmsq7n798TWlywv6BUCNmmLRhR2adIdulysCtrkfBWX1pRIsAC
7Yvw+qgvLPMUR6tDA6JMQGq+Zalm7UtwVC2gvSN3dhKPlTjusAUdVLouKuC3qBHPiXC8EVuduSmm
2FrWSN1vWgef7yAZWkpZH3Lp54+Q0zEXsTvKxXMHL8e8bN2NmTTeGjJb3hc7VcWNLJFliZgRLUWs
FztdUechS/6Xs3PbbVznsvUTEZCo863ks+M451RyQ6SqskiKog6URFF8+h7uDWx0F/61FtDXlZQd
myInxxxzfFZvwU/RH3xpQ1gLXXPSEyPIg6cu28pubN6cFO5tZQV96x3iFJDznHTXlnT+wfms2ya1
ZnsotOqyThxcZW8Ygz0kXSoEQnbAebXDKVrm5AIOcrH754//b5wE9M8whWWZRhAE6uSo4DTOyjj3
0y8EbuqgQjhX/qpZvYIR1eWvLh2RN1snY/7QJl1x0gx12r8869Ftif+nb+PPpY+PHjnwc3zMC80W
gB5wFOLMU7mtkKDEf6PKlWqT9mzSm3Xh9SEqerfVOsY83tAHoKIZKwug3Of+u5Myf/M6HeZyHhzA
1XUNaQH0ItpcmE7ox0Ly/F4x2TxnE54cDAo3eyEjYJOj3umvHNCFG7d9FtfWzeqnmhr9ONs8vvNC
/Wu00N9sqfkfG3dHBAtiaxEOZhF/zfgwHXVAAbkyxCPQN9aCfCbpUm/7EBTWRc70O46UvKSLn57p
lMGzNUVJvi9aSytonEhEROQX+ol9EHzMIW4a/7xA/uaAyf/Y+pmmDetQ9xyDLnysEToc0GbXR/Fm
GpGh9s+v8Tc1LP3Tzt3WWSRrtMOPeUcaux81Bg0qQ6U79fWMwPA0WMgjCZLoTWkiJQ5QHrzmxRC8
4hjPfy5W2APSkaFO51Nc1JXpKfJRSTCuW5i5p3dLuFYltKz15Z/f8R9pAf9/r/4TzdHaDFmjiNk4
kqmTB/TMs6FkhOinbAXKbSrWRJZtTMn7Mvv4gIZw9IQYP3X0PA8fMUrRnaJsQpZgHeXHZhmSutKR
diCRRrXcz3HQfdCVqkfm6yzdRClQ2uGAWRWSeowFxouc5HHJhPu/fcl/2q4Zue1H4+Lx9iL3K4vW
9qc0JHjOVqQWQxd0/1Z0/k1J9Kf92iXtNCzgvh6jyJOHAhmBH0Mxsh+Q4gfyb6vpbzaTPx3YY8gZ
H2dMoBs7dhThltsGUwjbCVnzILUIUuWrrnfodB1gFDjl/bvww7/VfH/zuPxpzQb1qEs7AAygowcY
6e2Hx9SJg4kLXy2NeP/n1fd3n+IfpVFLEpmmrYW7MkuLfeuDYrPGqS/nGsbU/9NL/OnhHS0b3Qqa
1KFDJujBT2N432ZaH7NO8n85+f/mr/jTtMt9JtIeyWYHqtZpl2fBsLPCmz0G/P+NdfZ3L3GrcP5H
dYzqrJlEZ4JDp2a3L0Zpt9Clip3h+t9GXsP/hwz+D4fXnwiN/Ja0NGepOBR8UEh8jOL5ncMrvM0W
w16TXKt7LIY4uCVkzE+DyFNdSi7Nr67uPAL/R3IoQP3Ttzn9KCxvGtdeDe0tv7kXFLtdkZi7ZhGE
bma1ZmYXetIgFhrYlB1GGVAHrjVBdPNicGnFyOFEypna+S8E3K9pFbcRojXhc6sfkrENvvvMhEfL
asQhka7jCLAeY6LK3lv32bmOPtOuVW8IokhzOEhdAZvz6Jdj3M5ui1oEzhVEVDwxHQePYO/Md54M
eVX3Svwl86nbTiGwyoia4uQ647KIU2pkw41rEQ2fjk5abYMuuEEI6hAd2CQIXoYegN6y9TOmnsPc
vva9YReS1dHLmCf+bp2lufYqsNAY87hpKukjEldsMPbcZ+lw1NSIC97EjPR+IGrh+A7oEVH5+NEO
5oYfyGsBQrtz2v21JnjiS6eGPiubdLWHusGE7KXlCEcO5Rh9+9XiYA3ENF9SD2yvC7vofcxifuAD
Es/LZi5MuDW4h/8iug7PLVoKPwrD+/dsbbvHaIqifZH2Y1bNxiV3SbwSpDqN4Se1dNkmcRTvmeYA
zKghMhsXRQBuRFn9yNAH/wvJEOjuNfkp5h3/VqgEfQmjZfYg1ml6nZJofQvW+I2xiB+JSgzG+DOl
fvUUwz4yKtYnOi3RXabBPC4Hni3HMB8Bccfd9rPD/gA8lOnZy7KmCa9oa+LnotH5QzEgxKb0CNfA
B4yW9cmMS3wceBE1+KlgxfXeqfHSrGt3xBkbXcFHVzutVpTNIgnBodVpiHhc1CHalxPpm51nPD4x
umZbFmN24ZAvgUeUOZs+8PnX71MRFYhko7A6lDFuye0W0wHjG1SI6UusI6tPWvZRXkHUWhFmSqak
Kb2Isna39gG6PDXq8s0yFbk41DxO7iII/Cs8NwF7TZcOXEgWSnahUaMedVSjSE2TVYwVWadx3tAY
0WEla9dIVLGkqdx2jTanCSg5cIttPl2g/+WYFqRgOEEMWfMN1lP+lo+5x5tG6Z8gVn3tD1yOPQK/
a8fOcmTyI1NpcvTDwgyix5obv8QudWmQBgnCxMSerevSmyuGn4cQvkExJOpI6zaaNks8TXGF3LR8
PsyCLbrEqFBzn6Woh2s291+J9TC1oOAmO9lKc/tGovU3TXvyBhNoj+no9NbscoCZTx39bSaYPMra
RQrRgoOOXhEaP35pdNn4JiS8f8REdf0rCSN2xrJDRm16u2apKc4udsXIjPF9czBjtlbYmfNfMNzG
X72UM/i22vu9QRb4IQmdJZVVY37V0DheplD6t1gixgJxcOMPV6CNg2JifKO+ncRmXGAnLFuH3FC4
LepWlI2pm76UyGPaWBCtDwTADbqdb1HMZde04ie6GMNuDZNhN2keLptGIXAXDxP173QR8/dceMAz
E4to+3LE4NhfpM7FcQSabNtmsvsBXWQcq3YN9En72P7ssmF9T/CIvMuAkSvi4OYLEXHxjpQU951j
TGRn7ByklV95eJ8BbQ6z4OpRe889/545nRAKAVf35+i6HA6IScXbzLHitc2a8WBkoB+KeWrOpOny
d28lOL9dmjwjgr8eEKQ9F8+5Rcp0WXR0+mzjfN5Nwi0QKtvgFp0SIJjY1dltpXNi8FPsBkZPCnnu
AgX4EqZoMFpPKbeApASrOxcaggvG7/xYrpi6VyXm5hRyQPP+NdHjCicUxzaqTPNaOwn+O10n+cZy
v+RVzxjYlmT152CJxFBRWtzAtgNpbnGQcDEgG3keSZn1zeh2Is7brFwGHUQA0AWjQZpijNBBO+ju
fWTc8kMzRysCN5ohfTWFowcP5OQ3qJvTNsFnVZcjDMOANq3d+JAqrd4piudfYH3OrMpb7AV9I5aP
sSuKX8KDyAMyDHOvAvEhl3Edu9++S+gTlXN7KZoFm8EYzgZ6dV6be9ZreUeXNEEIzRAt2SbMF71s
TFLYL904KKcsQgIopkT8DKpD6/CtTvgqAXFQOr3Q1Pqd7AQ7wUvd/sxmlVZh0AYQfCa+wuwy4UTe
sBspp6V4l6UOTf80sNls85ZMzwgc7ICAa0awR9LC+arwXfSg4tiDaiTja4ui6dj0I4ynCvdSWTZ2
7TGemehH+KmCL8RNIB9MNYCAepVfcTb7+zwfYB/lOnxooRpUIwn0Uem13aUYgbhLwzo4+m6Ytmmr
ml2OxvXZxYRe69aqe2OD8CCmHnoRzmVdzd1CfjQD3IPhsgIqFQ5ohYYUruIK7sW4K3W9qDsFK1hd
9jntdhKUpQ36SO1WpiMWI6hJ1UJig1jBJD01BcWpkur+tUjdtO7GlE64c2Vwa81QqborE4A/lalh
nJVDYNPX3tqJbepUYUdMkTf1gSDpFe6NXPlPKnPWlYlwMFSjT2sG5LkbVrmC1ddeQvhqkN+67Xmv
edWHffSjzfv2vmMEqa6oVtZNMmRJXHUIPhiqOiDiSePmdMWXJb+iiQMbljYTSCg2AGwopy0gPrXI
f+ikwB7eNfl4n3cWLuGZIfML+B+TPskbVzrwoX8cBc2OcdRLFEiIQDWVRev2ledI1lzggoPXIMnl
N8fp9Yp03HYbrsTgcevHJzss8qFGJuVpTW/AxpCP63VGp+7NrLqoCB/J2elg3dqeZV9jge2/RDZX
uB/wBO4CaP5liqDIkjY58EMJxn4NQzMXDG++cwNSI3ACDBXxfVD1ApUb6JrAY0bJspsR+YosoaZ4
n9USP5suH58Lioi/DNF6P9o+UbtgBPM1BRl0myvzFeZz8rmslOSlaPphg6mhmOGjFMFTGq/inq/x
UI0zDw88DVRUjgVFiTI08dxtarsmJV6/uPokJA8mpQPfI6cucaWMnUbZmuKbOcbpRK9YOxqcwi6a
/R0iK+2rTOtpflmtwb0MYeEeQBej648O6aafgHukLwT9bAqe5cTjEqdr3IGSHkDLSVYs5g2ydcKs
zFCSHiVtMddvC6cxw7NM5qvLYtI/Zy6TwDYY/Utj6gXZUB2TXYXTFIZw3Qp38/SH2MbtasnzzINp
rOCf6OJX0nuXHyxCX0FkXtEbknKYt2Myzds8ZPFzJ4TZaGFnW/bFElxUXrQ7mxeYSyhMj9gb70dU
Rm6FPaXQq3i3KJd3jFpyMZ5kjxnMGdVqVL0d88FtJ2TxH4KGA2kq0wg4o4xnZYh3dZAa+jK3bXKs
3eQqC/fVVy3zrAIkXj91q1xeDXbgfTaO9BJFQ5Zv5yBWP5pItlebyeGNmd6/3+hWR8dDdUoyI28s
666K6jY89aEM0erB2XKK3WC/hiFqHnmdvQ1zId6xReojqK8E6j4OpS7p2s8ZIan37bCsOxzb7GWY
eHAKJtmdlzEFFdwH9SPClz1FlZQXBzZbeowN5a8Ut4jXEAcd9os1wgdqmp1wM9pqaxIOCKwFuoXj
A9qu8wBUGNghWD0xohQeeSxrjGmDXvaEAFKDa8wkPOg32Ma/1xk7Qu14973M9cpKt85Jt43mMNwg
RHs5z0GjtmqgDvZsbfoZfAYkJVciNxMEzJ7hsmFksu2mon9czZTnJU3IcDJBKw4kCAT0HByIcJu1
Up48ofS0xmK+HwbfHWpnkxjmMNdGpcnhZvK2cS+2yOvr2Et21mhEcoyfhvlT5xY8BAlQ6gjS8K9e
JOoHES54afqwgAuqn9rqRnh6miSmRFgwR3cdMcNpJqHd4ogCiLAfAX0nC+bfdM3o/nY0HIvFTI9p
grYtjtL6Nx8NzjixkGqS1G8tiaALgJ15dW5VCgpopi/g8pH92jO3bSzDeYndYbrr9VQ4dBuL/j5x
TbOTDIDTjZ0Npr8neH/FlPdXw5Y6KCEAp2dEIy51VXQ9uYwkFE/pFMVn5M/6u4bx5Jw0gl6R0dRs
CuyhncntMcc4/7NMZNuUmZDclZh+XB64twHQljOcXDFuOkedif5bLHG48f1a/ya6V+84sXuOydoC
IQdhHB3ogivIQnl+ymvu3iakzh6WgopzrZf6yc0zzMktRndgWhzVoqqgnZCGLkeSXZCZAL63YO3H
Ikl+IOhzolaWKzI1xtT1m7Ru+6BcakvC0nNafEaOpBeeAVA+WTcibN3dxO9l6IIyHW+8LcvkizPR
sJsTE72ZlDR7XP/XLbqo/kCGdgDoJ9aoZUWPKTksULnrJ40hPNC+sysOV3s3KFL8HEA4PxSCe3Iq
ROAMMEK1+C0yYSOk6cb8lDVO3dWIwjvmbpa/ikySnwWv122LqaQqhnhvT6ivQAtFcR1cll7RI0BV
xSG7eWQwxs+ecyq61wGFHU6WbOhOgJ1jToCMdhsBer/B+SUPMVbLJ3b68LcjffS7rnHH9lbFFY1D
niHXr2O7GNNNL7Fa2ivrBNptQEuFrsLkXFi1E8m2UBXUEa9qLtRkwQmLIa9uRryS5+ij5RS+Mayp
6egww7mFYuHvcp4PSKXzcYcpmaZwr0NI1MOQW7ORKh0uYiAYwp10sYMJNDzNuFmeM57iWRzj4jOj
buo3Taolgu8H0QNgWt9kt3EM22bT4aDnuECHZhchIvneLFRwdEX77s4qD9+K5hrPkAltaVuHaGVU
208CjrFdn2r+wMbWnxvUjRcz58vdEOB6t8SF/CF9s1adijBSEQEXnyCaaG+ECKuGJIh3FmhJioGt
u27s/Z6iW7GPMAEo0c5YsTRbBEseDWgZLTrqXMWlCugo9mBkN2u5kKXeByolRztw8a3TBXdQzJud
eA28bh1K96SLuMVcZ2e3nK0F/KJLfkiVdJc1W0CvRdKd3LeDLc7zKAQG1dIMv+iMOCNDAzfeFLyA
tWPJA5nlSqE4eWjOa97ctzCIPPKJhaeBRPD5KCcvDDhPsIBq8zvRCQC4sQXLo1jTCROAkUnf1Kyn
jzgM6c/F1ONukUV7xu4Nj3IcLv1UCuvQLECKl5eVwZb6S68jXFVRMtRntboEEQdyOKoYp6aLRvrR
pLdQAg5pM3vIG4IvDlCa9duuo70PZ9keCwfVB1UiMC8lgi3zp0ChZh1bV7QHjJwDQF1rCwBXlgPe
qrjbKgivO9wpl1PCfHZCE5lsmV6LU5zp5aP3hD+i2pl2vi7IZlqa+OInI35A945FZcICbA2WKJyx
Ag2whGE8b2zlt1ETXasYU7H3caGbGe12E58xYdC9x5FtD9EE6jwPNX0RDlJ02dUJ3baAhT2ES9qu
W2kMvW/DBYdmRsmdFdmwB2MQ0C5UXQtkGlCtYO73V+i74Qbpiu5Vwu9aVGuui7s1wHOMzTfeKkzF
wknTkwwTP526dsTzeSsxi4XeInJvgbJ0kEBLrbuuL10wWXhMaCOrJfPtT91H3Tv2wOC6QEE7jjAv
PiSoID7q0EyVKUb/mBc23MY1y56RLE+WTTjkUYXSIH0tOgRiQw9I1bkb1IJ+tIT7aOqSFiqjie4H
3Qdb5X3yiBMmeRpriqAS1DnrO5oi4bzxuM5VKuhqZF13PNzNagr3S6SjgyIO2com0I9yllGVS0T3
13lrzo1rwyrBJgnQyopNBCjsJ6J186SSTv7mrY7PwyD9LzVb3IkT55PnpVasKga7blkLnq8YVv8L
1aQorQM5qoA7cRtDbt3IAKnqWdrlMJiNmGnHGj5Z0VDcfR2tFgyFbtuBml1gRhBs1iny9ypv+RvB
Piiqde7qvYyc3RFj5isGs9wDYgr81tSuW8p86FF3KejBqbD5lgQhyO1imOVeZQhuL5Ru7g1JOTb5
XD05xDPWJU/j+m3KnT1bMYXPSCG+RbyzdEVNlssXqfVyD6fWCG3KIkW2jXF/Rp8ZUlDL/VY4pfND
3UGcA4KhUS8FJ/MvClfwHfO8F5tgwYq9rIViqDr1klVTH0EqXFQ8XweGqrvSODfw/GYgw4ZCYWoR
0Iub8U6fs7qY8zMBVTXe9F0ctjBIYDOzJm8eopni/0rC9BWMJ3mYYBeaSyPGmwF7ArybteSgg2k5
wLQKT/kMPe+uhuxJqqUr3NuigqLZNB1cOaHJkntovOwZJVH41NCpgUFtRA2Ern245ZLDqdmqUUK5
TqX6hNAosF4NkIBgJNbFPgBzKNiIgDUhpJ9lqHq4bvYQ/yw5I/+yyLZtk2Y/XdCJ+6gg/EhnEz2m
S78W14mQYBNa+MhfIpuSG0NUBnUlgfOe7rzNPDS+MKIpf7ZTpL6k9G6PGzQu3dQBGHKZXZBPEPfG
5j0kaeyA7ZIdf8XMftpvrCIJ1FzF7CW9XbtNTG7JWHg0GaTzSkiKArrAGLRDH+Dc2+Z2S0+SpGxo
vFwQ8y+qKRvTBJDTgNm7NGCrPnCDwxNXGKDbGT/GjNiGAKYFk1+QwB5cLjCObZUa8rpEU4dfBmB5
26cwkt0rG6BrbDIjCkDd14itlehqaIyAIQ+/dT3OwaYVZjX4gCArnAa3Yvg4Wsk6byONViHGXBYB
U6ZIV1IpodGfjAq/yJLCzvAK3U8u1ZChIt+ngWuXE3okvCv5smjy2WkAXAxd9Q5Hsf2dhzLOPto6
mm6zsj3RGLmWSb2PUiMwzBva3h+tXcJniUos2CGkQy0YgekaD03D4Dw2Yo430ht69XxMRQnJVbZQ
wix9colKv2iCyqC0ySqviPPHF+/XAvmrbXsVUtY7M2LRjrpr32oBMh5Y4Q48xXk9gXWIu42jcpcj
OTWqbEagmbt4TKAD1LVryrih3UHHhG0z1GJVkKcNLojdTHVZeKV2o/H8qaZjDTgVFtpJ3/poLsUe
Zfq12c1h4vkG9oPpfsjEmB4gpvBKQLc2Wx3b4WPM1ukbQuu4oyOLETsLadFydHzQ+we7eCRUnRWl
9VqmfPUYfU38xswcPEyYzZPmvpHO/TXErjjwmS8BHtJW3vsOVZAMPEwQI+Vij90NUdQI09nb2sef
Yqnrw7ys8rMVCrbSCM6VS836+RPeQXWN8Hg+ibweIfzlw7dXIzI0Z+l31NUSBvSafGAT7EWFzN1l
u9hAnYTJF1zH0Jb5jGuMMfll6r+pR14P9ONTiOH2ClNgKJXSmt7FA1m/Iyg8SRUZ178C7yJ2dnBi
P9WzfDIxBNyMt/kJ6o39hdNggT4aGewr+JLUyZJ0+LJASJ1VOvGmXHQKoHoswuUHjC4xiLwUeRw3
i56osDVAxpsxZ/Ld4w7oaYJQrbGUphQIVIHOFPZnyArFydB81jtYxYPnqZ2xWYFwYjcJkyOHWAHK
yOJZvw1FnUEbTv3TiN7+3QqX66+EZRxvUsOVslgCAOsg6XhqJxftRmp6SDEMzbOWzGeBG+hfFGXX
FhLv7Si80Q4nnudzFedN94tYQ7/SuhOnnnTtF1Ls1S+MGI6HwTo4MhkDx2RuRpr/S5/25vT4T+3N
Px0gSRGyIjN6D6JycEz8FG+D2vl/MyAl/z06/Z9egP7vLi1cdpNmyFrfI8B5gKSW+qsGWKoDfjtc
d4IN8RFlYPc6+7U5cAwXn4qwXk8yRb3b1w1HUQAMcxUu0PZhvJhLmgLKED473u4ca3Zs+aU8TCsg
2FIq4MhCHoBtirPGnXBU837sLgj8P2CX2HqHMNCGbgppK/h+thkyx2nTP2Ji6WDMeMlZ/pbiZ6Cx
wWjJTyvp2xKVwKnmiaosoiLC4iGTyzbqsWFP4hv0aMjbPYOQ10Oku9n4WgTCuF3fu0o6f5Nh9plo
L7gnlWSGoIHrUMpsWYcFiDr0yBkkvjr5EKjgsqRB8NT4mhY9rsnZbz0Hd62C/NXDZxZgF0KjpyJx
XTpGdvEafNfpK+n4zQJ9ytYQ5m57aG6pzAkyTxq9TaanxqPFFozhVNZTV05Dd6bev+TLstOeXgEJ
2LH41LCfOgofimT5iMf+l+uuFkNTQWs2YfOwNH/F7LeEJguV16HewJ4RQiII0QeLlk08mopjiI+q
+GC4uePZ/N0SXg6krzyeqIQdUhByabKfKISx4mWEWs/yYaPVo5I/iGVVqK/NVL+oLt6PHn0O+hIx
X3KDOE/IOmv4IZEO3NcjZv3T3TC0x0hi+Eu26UZkyRE5jmiN2DL3asOb76UdNisagwF/RBDWbrhx
lDscNDPMfGle5UZvHW4fMT0tjcKsEJoRs/sZhcG+C8Yji9yxzs0dFNLS8BMdf4D4uU0btaeghWiQ
ppbi59z+ZsG0GVr/NECvgyBUCSS0jN/oUECgOE9UnvrlygqEnc7ASK81ekHB2U1vKdXnBGol9Z8N
VQ8RroDLJ0QfrEmcUODBxJJsNN+vcDlhDgvW6BShS8kxCt0E1RVbi9dNlU0wm8yPBgDlgX1Dj6gm
ltzppLP7KVqOKZZsGmCh8PSQs1pCGHuJ56cW8h3DrBoGe/ASfRkINOWK+aAzYEvo9Ah8ydUU3d2Q
s4qYHihm1NkQ5OpdEnQbOw5HqBkd/tHFFkqseCjyv1ColMkCyYqSTZ6GWNQQgYq4inFVJwbRD1Ju
SD2VOp6rAQP9XGIzzPdolokyLVbAzNkHwtGh+434BRDLbP5tMBBocw8XTzC/AEtXjjXfcNNiXDCB
mER++z7fYTBw69GaWNCsyRJcAWABMZDsFIXHsU/qc4h+mx8gtTKxF7jqoCx6EHOxS3xbcfEyZQBa
RUl718YIzuq6byRdlARgqSy/Bv1jpx6mvEX6w4qWjd/MC+jHU392+QxvdHphDag64tih5ckmtM54
CwfSx+Tiu7bzOxXNh2aSOPzQs+rdftDvJjJX5/1HuNyFOHRsegnWh3S4n5SqnLKVmX60RfPFSHue
CMzPUXHKaH2qDUxuFs5Un2yHDr4Emm3gxa90xE9JmvxEn3n7354Cc58lP5ui3pIEWfb2p0DF1ZFo
J1W4j2qNh1W/ZEAn0hmUBYKgIiU2C3pkxMbbJEt++RZ2Ng0hJ0DMQqNLBA+XU/TaM14FPR6e5Gcq
fzv6IehUwmgAoyZ+eWAJ1B+588ohQ82xx4RkvHLrsGNpVEGH2tniw1qLYql+txzyOKLvHf7eHKo8
gwAMZFlapAe0Xw4wHW5UMByS7geKxLPj+T7RHw2F+zs037PXh3SVpyVH+ArTYTXlDCLXj2GY9w3K
hak7c3cNvH0xw6U1BKLQhSzs0+KiEwicMwk9tVlR9V17CWhQUR1VcYxdbq0rOEbLFvD5Bk0olWIs
AtfACCN9chqvZA22vr8v0Mul8YfT0MmBWWfx923AK8AEL+l+u+YBPelNmLVvXP2IeVih6i+LPEE8
wLphaCkKrIdV9ud0mk8iiHY2A8iq1aVLmu0qvnODjyH/6ur2rW/oxWWm7Plytw74SmAWP/WirZp5
3qpmxiNJy8gEG2wN+wFbRRs1V1RpX2GrdlRgdeMeiUPCXQjMMRnNz+mijgyxD5HKfNVQWokGT6hL
D7yvK1Gwz7V+0WNaBSDYQqPc9QPE4gShIdn0jfGZI7AElbXzvmhGtPcwNCyLrR9dWUfvwcKPIurg
Xu8ebID8Nj5iOuk8Y+XnmIFEsjRcnmIPomc1RHTfDF90Rsu23olVVYPCZSaHGwZGvT6Q2OAuXOOl
lfylBPSA4IX2SaBLoGtw/YXrx7xLtGCgbwbtcg6B3AZXIanhmjAw/54zBMnmJRBO7L6PNb2HWwly
sA3wEQY2SZDaIvR3gBL1Gb0KvWG07Z8gTvBdY/AXoBNRY6TCu/GMIfX5zpExgTjbs+VJC15fZrGG
RwUOPE72QpqTwpR4t1lGKk4SzVJdrhlvbBWvkp+9SQwKy9EWJyiP4dbNeYZ+hsJlORwx4YKcuPiv
WtbFsZkoCPYFEjiSMqgl2vYDuIDHIkje+JTld0b48Qo1Hw7opMk6SE3t1yzJoR6Cu9Tpo+GkOZsI
gTjVCOf4w9ppENMRZbJH427ecmT3b/+LufNYjhtr0/StdPR6UAFvInp6kUikp0s6SRsERVHAgbcH
5urnQar+CYktFacnZjGLqhDJtMAx33m/1xDDra4whAQLGh8nL162T5DFKmr2dWZ8lWjujwQSCkKD
WZlKAeOIjiyWGd9JbL02adY6WrmbnfZYthpHDdFuJKSyxyRST9LKgwa+BObG9gnbpyEgwP1TFGZA
/sDz3ZVKk7zDJ+G6GYcbdCNVMFroSpI5uR8X005yME562m9SvU+OpSMb36p1d6XBy4IwgeV8QjsZ
B2QIPMQNqll3l3oujKISfg9xRo/W5NrrNBmGY+raV5kHVFBoLHCZJx+HOH4WjaeClBeKX0f9Onft
cIXVHLNLpOe5ks+aru1F1t33rnkCcNwbpaNssOH+JNxF7lI67J526i+HEWJ/IU1Eeo2SbIhXWtL0
Pp+OF6yS86C3a8Ldd6Vm3hJ/eV2n3k4Yyrrq1WdZF8LnkHfQMJj0NXc6evP0XGh4Nwla1Z0jvX0c
Q8R16z1ZMTkZJFpQu9QtoGJGmmxE3B3d1joW4Lhu1hTHulUzqBDTF9GN45qYoUPcwbOKk/DQFqm6
UyJ9hT3QYzh7kZ9Z1jeCSEKSJDuPdarqtFUhS+xypTpaFLZNsnHm0nwtaZUAxXViFwPOipXwojgN
Es5ZbI+dm9gr3auoK5Rwpt8mEyOOA6vvRb7BYU8vzn2bObmvuCYE1VbDzlYpjWqj2gPnYyNupwfP
iIrnbKaFetRCOdnbfkLsy7PN5M1B5ZKB+pbFJvMU7U51J+NI56yfODE3TU3djenTqqe8+uqERorh
fpnUvh3N9Mn7WdrG2sgUd5OkuXpyq4wTokdHDCq90dEZgp/dtK5+7jrcOKVueT7cJqLuyjw1Nk7o
DtWOc/bwoumL4kcmUzet8maw17pLv95O0/kR60U785Vh8Bo/mWdv2zb0AVeu2qpiA2KZHlJIWT6G
AywhWbzQUoSWOiyzUdMcSejJqoBuUIMfDVdNvtJjSegJKCaOihNciU3mzlrQgYuckN6q7KJW1/h1
HpPprWg0iVeW5NCNU7OQPNYGq0qHnPbhGF8lfSZ2btz350FpuY7OYFf2wYSYQkXj4XO+0jU7rVku
M1Bzz6RGrTwyJAHFWrb3tA7LPY2sqjz0hp52ezkSy+AbEz0Oluq4gjMSjXOxdZK26AJUDW9Oppb3
xOhl1tqbOLVvKp0zHPaTC79ojpC5rAvYy9DmZTjG6yKxnBs4zARVCSoYCo3cqE85shx/gDfQrCB0
QI6VWAJqKzeFyk0jsVaeoqLSryFl1neyM7WXrq/xOZ0U/M5bTc3PlmXM9SHPvSxd0QHAEi1Dbnlr
h1q3MxnPW48z2tGKHEHNAhP9IB1zxshZ671jjInczrCa5BGZl3sDp7ANonwazxU3YlxVpjneYSzd
K76dh+VNWdrejdXH2razVTWovL7duUTOcuibjGuzdeqrpm2zdTGO8l40WuwP5qzeDREHF19lJ98A
BzXbKZqaAxZr4pjbF7i8xkDAdRv7bUg0wo4Lw7kmHzD/OgJ7ByU6fL6TDvaqL+WkIc0m3npV7G7J
I2WEFXrXbhwsm7Y5rVlWfTFdh5bZHOFSdpCJGrJZVcfDQdeijcc2ANWf2t+xapR2npNWpyExodAs
9Mxk7yYLkasoNDdAgiAPZVwX930qw1NUDNEmye3s2IpoeIB2F24Y7dBd1TRlpg9q8Z36Jlv3eft1
yvpqFQ7d7eiWMWU9wlJL6fvjZBuHphAsFN1dxBFkZccg7xlw5FqbHEynKvFdm6qr1JrjL4k1vMwA
mJtQxbkpbsKzrvc1x9j6M760kU/DKdoMdveowmzy3TRr6Ud41aaTXsgt6kDmZujYKo9jhW6eoTks
jhbFk0IA364NewszLJv6RNX2ZWsb2x6eyk6njbV2ax3yK7lA9MbGYxjCYKtdNboqHRH7ST0bW9UT
b3XIqpTY0Cjo8/F1kxLZtSexvBbDpg7z/CYVmji5Xbh42lY07D3dgyRZTutcmca1jHplrTVU4l01
3Q/wv795Tu4+Kmhe1uNkutdMwmktlNb10yKJ/K5w+vuxcsXeKzgalnPn+nPkuDQhDTtw1CQ8hxjE
Hs0WXkMycFWMrMgoRe3nsm9UjOQLeD9QgD6Hka4slIx5Y1St2BBRbW3pNO9SnFh92LDm2qXS7k0O
nvAl3JUqSL13ULj6TqUUD5Im+1WXTPqWBI6CIj6MocHQokYet8DQdKPo5oYnGoPioFftcBalgrVm
5EZgIzm0hDaygGWG+W2qkMghlXnuMgOgrUja+xLXNfje+bydy2xA/tgqLPaka8GEyK+UDh5YPqgy
yMG/94PbPORVxG1J4nOSi3ndpbkIqk6MWBCK/osZy+4TjEaHEJX6JlnWD/hylY+9nFzbsYP2LKs+
wbV3IB8RpVfHdXQVzo29zdLCw/6Ti8wxzLg2hiq5UhtcCbrCsIKII9KN2njxqUtH42SAuK4xN4K8
xKNXs2WCyscVIHij5QrN2ZaGnD08g++TW13I0fcKj10dC/5VrQ8wp2tO+kWUf89y9aE3+rtRszof
R7Fb0fevqhRGQF1/Rz6ajWtnPKOTLPIAP0jxGKse7jNwR1d2YjxmrlPcm8SiBK3myHXZZ3ddwy6a
60a+tQC1t63XPqQsiT7QPhDLwILNPa+DqcoPTde7+4GOCq17+TKIGaKNGTJ1salbpXHzVa37+WbW
zJ0HRX075Hr5pKVhHbTtrOEEAjNxkNGbsHtaRmXc3Eydpp5lUhY+RCOGpebuBeadUMHiMFCREOBa
HCfoBaynzqajSjOO2PtOI8NqrM2do1UV9f7w1OBKQ+clodSkB7ZK5HwEgb0eheeyi9n9Tvae7Q+h
4l1nURP5rG/Q0irlKLwhW1c6qVVh+RYR5u27ucxPUNJRoXh1TbY8PUCz1NxtUSTusVHYRYRLV4CG
jrnSou6GOgx+Z30aE9YSQ2G9AyL+BuekueXD35ZOd1VobZ7uZF1SdCV25gZOW+Q3gD56GlTpOEek
/I530oQKxcmrujOsefjGYUJngJSto/ta1MuXCN9zCAKxaPcOOENQw+SZg9F2sdPPnfxOLeFrG8Wk
vLU1TThhZOZ5Fnm4nsdIQbcQVwHn0GGx6B72XlN6ayOPqYg9U1vpcB1hO2nx7WgN9jFiXtzX6jw9
ckQs0H/IHgNTyDTaN7ty8JKowxbOq0hv4/IttYx6l0uOjWkn5u1Id5oNXDP9adI/jTpMIC1WOTt7
FE/HvMggIVi16j2N7A0PCkXco9kWzSbRBgTGkbI482TD3QSFfqMnMXnZuCa13ztkt0tYMYq3aSxT
C6rOkB+HpuV05RWkGWMAlSSfzUhC9Wsr+gisDewmsaGuQomUsoHuC3JXImhqQu0cV3n+2LW1c+5a
p9xoo27vm1ZhcS0U/RjHtrU2vJ7VaKA/jlcmOPAT1ZeHwUazkFYB3KYvqA4xS5i90UHJMtnAN5oM
iXEZOQIUaYKxlWg5z63mwmyuzAk5wK6UvcXqYZU7bQ4NXx1N9YrIWftOi7h1gVdA6SDxstvRI65X
scY1X05j/VaHlX6oaEHR4U0YhXDwk2OlaM4j3BkVOEIV4IZq2NWfDLU0v9FZsns/zsmaoboB/lLS
KA3C2lNPCi4Bj7lJJo8kwP2FppRdbPoBkgAmSQJMr45Hdi2zcvMnDfYjLAK3ooZmGtMJJnent32n
IEclIMoGdcVcQcu4IzRRNFclkiBa1vPgoMTMomElYqBE6C84RlZSSbYIpMlCG9wZQtpkVfaug6rm
64lwViULE+wClYvtK4UTXsvayWgKSfHNTjh2rNyoTI65NKNXIWnz2klafk4LZMsLIQBXX0Whp6oO
Qh7YdtDAWOWiFTWMtPYFARRrqROnAFgw2VqQYixWrFpHKZnlrTCcG2x0oqdpLpJ9N4nutYsz7RFi
kvVtlIazVpY+cRhF5SaK6+GWi1vfZ4nOtpd5BqeMNE/WUJKnVUfs7RI8MofbSHGMdexmZK5ltn2N
ql1/sBUze2os1Q46vBtOcCGM57wrwk+2bRlv0skhQCapkVW+Mbtzv8pbYZ9spfTiILRc91WHwQ1F
zElvi9nofIs0v0Ck4clKivnrAKPhaKBrP82hI9aWNTSBFIK1vfaWzl/XZq+F6LPPlue6fIJomPtN
hEKVSrtXoua2S0w19xOnUyZKvTTBmyWBtyHH6KtwcrGulUJsbMfRT6NXD4EqSXjvcvldgFqwgRDO
u5J0fJ+RI4OysS6f3YlFRlrzHkpcvO6svPa9cWyA/pLnMpwYQuHzQApJSULBDu/E6BzbTo+CY1zn
HMkDBSXbKsoydcW9XOOEInE7x+3WVR3eQLonu+5viz49KpVdrWQ5IJtPmw1NS1Gs5cBWU3I4WdPT
9YIOg4VjMqug/Gn9WPTh1u2V3cKaC2jq3zl1fcaCT8NXNjOD3pzZ9uAefoXjvI5F/aWDTXJnkPhV
6uOJowRsFykp7qpvppw+6yY0jYkPpdfU1aW5ttz0FA7midDwbZORD+pM9gFuX2Cl4s3Rkh0kN5Ah
kGMkTRL91X6IKhIO8Sg7yjy5BQjf6U6SnaBpVKs4TClp9dwGBmcW0oOn81FI8ypTvtSwRErlKY9j
FGUJetc0WnKkxNYLqy9OEgZRa54ExLvVqNnesUMRY9Tell7BticxypbTlhXK3eqou0EPN0YmOI3m
7MrGjZK1ij8WFO00cGwm9bydpjho1CS/avvuGCm6Z22BVuUny0Kc/EFX8E8y2nd+AKE5EOHqjMU2
7saDUCDi9NmjEsPI74qbf1a4/ukt3vkRlYlKQFOMkUOPE/XWmNppYyKSRKI2KGcrmv72PfpvJbU/
/DZe/ZfQ9u0fYtr/f8xgX0L1/ncg9X/JYL99aV5e37J/27fZS/Gt/SWKfXnmv6LY9b881eZ8o2q2
BmuGv/yIYidh/S/NQ0bhOASqa56FzPnvKHbN+UvTVccgut2AtH2x8Pk7il2z/rI9S4XAY3qaiYDU
/e8ksf/WHAm2oPnO5luhcVFC0cGHpEmuAY5gTpqvNjXgkMD5EIq8tXJnrzcGW33B0T2JkS5GtyVo
Gt2Fj4IYL6Ew71vjy8dY3CNeX86iiIiN1/4HMI9eDs7UHpJKhQPO8Zw+MOIzLy+OYDqbHoo1NNw8
UIypO7kWConabNEKzv23OtGfMlNch33CaUFqL+aSO6opAM5OiwmZoGzcQJR9GHpz9JN4esq6qfTH
OUk5GCZn3YnKs2YSWxASkpz14jNz8skYxX7Ok2twvX2c5SaFdzPsiqyNdnmjWMHsll2Q1HxIVtA3
yw33eMetkzm6raeWvlwZ4L/0UOf9tZOnDuLjeFzhmqiAP6mfa0V7xcUC88DqNIZpF+iwhYtMvZ9w
t1yVkv9NQ/eRL99vPWCWq/tOHo4kAZ/OepQHL4EuJdEx07lmcRX6OXSR13pwBivPWNsQpHr0HCKs
TlOFTKVw9uXC3TVHkFISdqUzvOi4mwHf9/tKA0TuiZbj52HgyAIAAe+4GPJlhU/XqRnbq6o9eYku
AyRBZMHOsufXuCzMNXrbzLQfHA0TGenIu7p29j/Nwtsfo+bntPHfelYsX3dZCX8aTCi2yBxWPHmY
wuEWM7ojLmfgPlZ63clCXUlT4jsGTwWXKrtna6LbLyhe5Ix1u9XVO3h1G1FF98niGu/prz34xXaG
ObSiv/HJKNmpazO1DlH8YzL0UT1/YEegL1yQ302EReH/02dPKQ4RuavoM3CJ9YR2MJLhhqyFLYKl
s6BjBsnoCQ71Z2mrT3ZKancer1Os+CunzXzc1hZ9YJ2t2fTo03vayTNa33PKM3vbKpfz4Z+v8cW0
9Hef8x1ZJi4qBB4OgH5PxHjBsRMN9ibs4zPEI+l3Y/TaWAwet3zIjOR+blrph3Gk7kxp+01ZncpS
G1aK/ZFL+O8MEJZb/s4poqu0YezAUA8yr1Y9HRCrf4WE+n97V94xd6i9bVo9TXMwp+pUZ/Wp7eAv
1/bcrS2pg6Y7RefHqg20Y2rbomesx7EIQS3z+yhvcxp58U0YdZDVkZVG0CgMixgSJxOfUe/ca3q7
KxPn7Z/vzbJm/u7WvKspJkxzKc7L5mBpbyP6ADN680CX0wT0HEV8SljEP7+RtpQQv3und6WFxWoo
ctHXB60c9jrCe7vOuUTRVtK/anrrOKhInZH9edZHfoJ/miDvcylCdoxizHCIwrjr3pzcY4J5EnB+
jFx2INpI4PDcTKPymEa9L6YEN0Mi7FX7jOS1XilNRyaNgI6KsqlbZZH6Kal7wLhGfvVKyJw5toq+
5bi5/8/X6E+L0ftYCyT5ih1ObnXoBvm5umgRhFexgPRkMVvRixTNruzKB1QhjzHrlO+a8CT0mBYA
AKHPfhPokEbXHdJwAEVE9BbsU/s4jOIVat15mCpSAD0dtrimBG3+USq1vmwOv7m5l83kp5Vodtt6
iE2jPjhVvYms8jo1F2iCNophPzRxdDOn82ZWD7Xeb0MbxS8WNEJ2h96BYWgpN41b77DV9sek/qyQ
1FQRZ46mMVDwETLV8aUvTYis4jRZyT12cOoHg/JyYX/3ud+t/kWhZOQGeTWtKCMoUEVCbNLd09xV
HOFTIa+9gZN5NI2wlcYeE9EB2oaNvK4LabFn/UDemxbZJOmQlq0AbrhO26Nxo9lKSMbKCqHbFGFu
oCnKgDgyWn96+Iig5ckItcepNL54Wl+uhjTb9q14UVuc9CKvORex+gKxsIQiMR3d3OnXQyEfK9ho
/zzSfus1zxpovNs6wjrtXHjq1QE8ybcLccRk/pDb3pu0QIOK/jptPnE/j9ZsbMymQ8dhb4qs+Cjb
6k813PtMj8IFY9UZswey7FQfwl3usxoD4WhtfFtRdHi0+9aVgdasKdVzapivkFA7X/ROCVvKaJZ+
zgJbROtsspjT/TeUh9CPLa1Hagn6b+Zaj0S64T4R5ZSvq7m7Q2UdbYTeHR3OjLRJj3kmj6ZSQJEq
YtC82CVUy6095Dk6TdEh3UKCBwjVX2bkwJRxtEDrHIGApsztOspNmCUt1Cu2rAysUD2XeE1j2NN8
sULCsmorvIWtbK6MUrmWRfeYZs4zAX6fM1GcXLfcmVl5yiNjV8VRMA52s6lj8/M/32H9D+vt+1wT
R20H15Z6f1AXu7c2qh9aadZrknDY9AwV6QvEpI0Bl4Mx3+FiMBR6QP8uWrNVpxuXQsXHzuHFA5Vf
CxgikE4jAJeuOzTsn6tmpHD+5896KbZ+Nw31XwsZWXZRLY1eHlRjOHX5eZTXGBTcmkZ2LPP+Jp3S
wLObk57XeC0qMcTIdNs78y2uALgwUtfgbWMAbiMYLuP5ezNZr87cnbHzOZYFHGDkdKWr+njW7Bq6
UZkZ8U3DQ6KjIc3TbVp+mWx7XyMl8SenOae2c9Sb9jbMi0DR7zL71FO98oJWhV2Ps4lsVq84C/75
2//xTr3bg0MYvJy5JXuw4plbA8vdezT5Ea5BaJM1t3H80EWsT/jDjP2iiyifBVyhob4Q5F8E+PvO
TGbgTpDkoFVrB4aDmwc4GsAjMGlTtRP+Hx982N/5iC0Lx7ttXJlcTUVm0h2SPLV0xBVTtEe4Pl21
aek8RRn9onKZc6rRwwguOWVF8CMRFkRnVGJ5u4qtWNy6Iunvh9xV/JkcjytPFjqmF2Xnl8idNtDn
aMO1H5Q49jKKfjO63qfCTMihhWJ55aEFyVrPJtQU+MH2DqGMBuZGp9GIqy5oqJ6xDCsHuE2Fu7J7
K13l5NgTwXd26vDGmucXrBAjqJKU0lUGajVizYIHQoj7jWl69IeSLsgyJwMO1NUVygPONA6WOXUK
i6nVxOfei247AD0feyJzVyhpujP0Wof4i2FhFvOHGoUcwDWgadV1NE6m5GyF1IFLIUkaR7mO03Yn
p+yz28S3YtC2lZnlV6EZM3wjHF+LwIaGoxB1ptJRsk3ouYidg0Yudb5ajNtW2s9d2lFiO7Cg8Qvp
aJVnQ4C/uLH5YJD8Ye15H46j1andc6KtDiicuFQVx4u2HXDcGnLIjLIDi4uQvPgR1M+gw10Adklb
gfTjfFAa7YW4+ZxOzZMwradhyeuaadHKKLX3NGvj9UQy0gcuf7/Nq2NAX0qan0oXeptQN5IqO6Sp
+0yT50s3ct3x4HoyG+ul1ONbx7MJZXOecz2+QWzSbbOyYUm0aeXOhRbTjxS3ba69TIk4//MF/NOJ
SX9XlxisrfHoFEActSZuNAhqS72kd/ch+QGxYg9Plk7XW68mK4g1BOIiKYZdVisH1Jyxs2VNsarV
DIJ0FYWz2DZ9GH0wnf54waxfF2tdTg5SF7XiSDsPzPPaW9FXQtCbob+ifBr3KQ4AjmLfYNiq0grq
kIfblhpArpH+mI3mTdyX+AYRpAm2oJa0UqA7f3Dl/rA+vU8F0uDT0T/T5KEwUwzPmpVekS9YRnRq
+k+NLAObWd4X5sboMOnS4rsP3vcPFbD+7lBJ/13V9GwaDqGA8ZKGtI0WTEy4xzh016Gp0kbGhs1y
1ik+G2ESPrZtCKqONbRRWO5q9MbjbLClwV374CP94Wx3ORX9NLK5+dZQa9p4cKR8NJIMK9dOTqsy
HW9D1M8rMtyw3U6Lt1xxjgUrhRGX9yZYgJ+YkKeNTkkC/FXguUGiJ3L2hSSFDxI6Lrfjd2vyf93z
1KpXxv7Qx0jSwHSiLyHFMnQWDUGRLFvEXrW2gjuyEUIeU6CyDqAt5WjcQBT1JTvTTrqy2kyyJ8PE
pdffRbZYG1p2tqQRzHby2XE43+HWhk61+wAg/9Nmffn9Txc1RM/ueJ3bLz24Rwu/taBNRgLGYH1U
Tf5ZS7svA/nDEFvNg2l2LxZAJHsJ0iq4UNe5jUWEgOVg9o6xIderW3ERdL8YAZfQKH80R39nIM2i
9j7EiD7+HCuD1R90Dec0T02utBqLFWI5vxl1j9q8jG4w2XmssvnJNUtorGx2DhTdlZnz6WrDephd
tqs6fHYairF+WCuV3v0QT/2/Rv+vxCs9/fJ79x+/4P3/+euP7Y+fo7dyAd1/+WHxkOymu/6tmc5v
LV6P//kftBf+fuT/6R//7e3yKg9T9fY///217ItueTUQ7+JnEN9hC/wz+h+0Hc4oL++f8AP0192/
dNLDXBd0X/8b2v8B+uvaX64K5I+En0SCC3z/L9Df8v6ybQiJ3GSQf53969//7W/Q33L+QlSs8QRm
Oo0C/vSv7337YwpyyX5ch79//gUg/XUVcVTVwV8a7rNG690zMaP4ddmf4zlRUjvS1pU5jbe5bLxt
JdFmqXAbZofjPSrf7dSOUMpr9w0DkUfaZ7jIUpN7hBlCobVuJsWwfeF4JYnJWJbFNmgKm1kXaPh8
EhC8MVFj3pp2ukfmLvfFnJ1CE5WL3isIQEJ0Ij9d/d98KbDPX2rC5VsZKibamsMRGLGN+24dGpyu
HsaeY0Uyqk+g1dj7ec20KCIpkCpVQsTDlMQLvYPZu2tB//kGe97ZcpKtjAiWqYvvdqlhUM5Da0VF
AKSJ+6zJ541MIffKwbIIiETUkkTJvHFzHUsKyvjK0wJ3hHGWV9Blo7KCodOgFjMlflaO3rd4k8Yd
CifrkJptFxQRxKvLy1o1m2vddfOmHnXpY4ZRQaCAQFaDUznl2K6tonKCDJ71aMEKtXubdnweUqbm
3lY3cBTiK6uIR6qHUFAAFxFZsEaYfRWCiHS7jUH9VK/dWokAvqmbe0wX2mklZAhnvnDOXuUhcRit
N1LoREC2QfXjvfENgMvpYdxjmnzWaZa+12N+BamIB1Q4TtgNSJpevKUy/Qwg7G2bvPWnTOmDjIze
laYj80uSk1tw9qmr/FkPux3anJYON61WK2LZihsGkiXbNVTiaj1V2XU5e+2hTfPvMgmcSXmYmyf5
Ugzw1svWPXIeB4/Suid36DI/nSHPXS7bRKeBvjRFHCMwwqZhpTdAAj/QgpLiWFMyEzQK4NarjQGb
SXmvzsoXNEJGUBfO2+U2JD3PrtrC23I0Xo2oXo9u6t01zNOVB1VuixEU6N1ynxJa1UGYlkE7zeT2
mQrMVfk1lC66MlHD+V9uHzHQEX2kdnGTxXwvhvedNenOGrT1pGY2vCT5moEjQ3fht63+XEZGD8Mz
V48WHRvfNZJ9NM+vMACD0mtJ6itDnBgwR19ZNQSVZPCqg7lcw05tGFRj/ihwcEDMqTf7hIJlbWrG
6+X+uXry1eY/zKiW+3iAeMexe3mchvHURm/Myq+Hcr1EeW2jWq/2syEfcycz0EeVcL1LEp1hChzS
Pj1oc/0q7OhBuF7gDaF2krgNMud5IcdTOzinG7CxcpNVyoQZW/xE0z1e9ZBVg1giIXSMrj0unoJa
Uj5gkna4jOU62wxJcU0PxIOUx3vCMWrXGZGZP6avSKp2fZmYHZxyDeTRDQe+TAWZm2hxXD+wzoV0
zbt7EZ0/Izw5CTS1ZUh0Jaw+rf/7+fh0uNuv6PINtsea6MGOi1Jp/LUXmDr1vE8c8seyf8GBh1Rn
e5L+Zay2LZI2t8cE81+PuYzexCiBj1JEL9hhRT9uvivQOis6vgT2Pl3+XikZ2iIjucszw/D7blHx
L/RGYEoQLs9aQ+TASCKSDBWN5UdA0OZAEh4vt/7yxS//yiqDJgtmXytbeFeXxShcrgHUZ36/jLvL
N7s8rBmmwoe/7A+GQGxFGuBG1TVxJ+rFqVIND2VtneceIVKe6DjQNwp6BzphfUWD8/Lwy0s7KQzq
LPN63td7mC0cOB2sstAIjAmqXJzdvsGsgbaJ2HAU6b0tsFJwli9hVLDsIfAJRDT8iN3p0vhcAtzG
QW4dc3v51LFCcqBlzkEURUGFLS9aKxwIMF79GmrJ80S0TDCUj1E3hcFlTtvA3VO08Bpig1Ae5DhO
EGVfC7jkqMvtgAMlxXpjc1wA/WOv4whaiC3eHsS75BhsQaKjBdoo+PrikevJyNywMRE5bQeqqMrt
5W6XKjDRgKoC2tY2swr7Ko2OrVK069FxYULZxPktSwbmhKc+cW/rZekwMOUEjjhnboFC59kOubPm
MpuzPn3Ei+FBFIzanOymZ+CvZh9FU8jYmbawg4rN7DloxqpTVq3DeKpuUqxF10l7xH/VYEtlhpH2
qp0uH09r2n0XRd8FvLXYwE+k75Z4yHh4ssUj3WlohWPiEWTUbS5XuZ4KTE6MmSZUVNfBmEGiRdoi
WU6k1iLLUmbIva66gQrp+mPIzLhs5qHEqgJA6rkgU2Lr4OfhO5mNFo/paeUaqT+KAPJYvrxSbTHq
GSidmbVVBhkQm8nVZYpOojRWvZegPIlL1iFWrUSGD+Pya7suoTcD6DC6opaNtRBsE+ayNbbQ/FdF
Pd5Waswh3TSvmmX9HR3H3bb6fJu3CqKg3r4uGkZa1bOa4j6kn4tBXOFQetsuW1VjLORZXdldZsZl
4xokbeGe03bIxra87zjTPh2WTdWtET6368kL9Y1jM9F1Zi16Tu1qnnteHjIZIuvc1xxEnHU9Xlc1
cJ5KCv1UMDZYtefNC+yNZt3GbG1hmn+d9YmEVa8drzVvxrSEDc7vJfBHg3rT7vP73HHFLmnEgENP
Ha8mhdveZeAqJb5XqwpHy9vYumL+1kyNDjeK3JZ73D/2feUUTBmF0cz0x9QrIXssh2hYlwCingGA
Raf9Upmh4lZ36GCCy0Od1nNWSZ2fNdfUDkMarUEan9Wqng+X0ZXV002ZwH+rnzFMGXZTr4hAccdd
bqHOGqedkVg27DQvhOL9/bI8KbBV0JHSLUG9glAJHRGj1lMRsTctND0Do1QOxioHdRULDSXt7hoJ
ilTp3KPlHigPeHPXgWrsW3N2CZ4pEWwu2ynsxJqy80ussaPg+DPssfttcS+g6ogxavBh1T30yybY
mhzNEI8lx5Y1v4zpgmvOeNRyWN5jWmm+cPOzaibndLSfLxcCA+NhU07a42XvUxykl3m5obF4W1Tg
6FPGBQ7NPr4f6okNbNlOcEQPCvxaNnnI+u65SGzxibSgTY6fKl1utL7epao1rpcvxVBvt1pFMwOF
lcnt03x0h10goDUSRdNABMwZg07LaNBZvZfnsMSTyrZU4ctPUUKl1UeTb8WRcanCoCc+iKUCTet2
xvMPbsClkMiNvlk3msWOx/Nk9SVFRRxcSoTLJLz8C60dNgt4Cv74MgP8x5U+ZLvSm1lq7Wbf9Qwl
N0GQUNYIc5XB6DeF7sp1laio+/CkxyelcB8uuyCmed6WkPrHqL0XSBBNlgFnKQ3LUqQ+xObrOMVP
tSCfFNx7esyNVjInSMe7vM1l/xyWtcZbau6yPKjZ/FlasGTzSOjrrqy37YjT3GWEWSkO+QWUJfyN
79thuq7d5iuu+D4jtAmsRTaOvbufmiQ3ynknWrvbJJP2vwg7rx05kiSLfpEDocVrZqTOLC1YfAk0
RYXWOr5+j3sNdnbY2OmHaUw3yWKKcHOza1ccZzjVTTm1Jwv/lV2RJJ9Jh+p8zid19o2UnS+hJDc0
dvJe4O0P8jOYBudzyvwlUP9JlRK7HN4bs33qVm5z5GhQatL5obF+LfGMaaeaG2Lzr95E5Y83LGsV
qlWYwfhXtUeXLVdFgxfLol7/jKy8Cxx5PZiqE+Emxt4X7aG8JFTRb7UcgySfCgx/IFC1S9gciRAj
tI3XF5dMdkiYnX14bB24CiFt1hUDUNNEO3ewzsvqvXSyq4AV+0/pYX9s4l2NactwDcdyTbzjIbH9
AZONDVXTaVvvq4dSD3Ize8+RFw7BLKz3GNvu7WJocGiKsMBdNg00h+YAm5uTX0VFoFnxh7A6apVm
f66N8Q6DB/faDjkncCOhMu196yLK/++DotpH/hunkq/bMbiWGaIt07DNP6NtYiQB+Crp0a4bCOQq
kJLIPKvYKbHYX/A481fwY2III/Oi+vk6Hh6zhtPX9QNe2HG3HmA8wS/VaTQw7T10QtwMl16fKMXi
yCS06TBKiFOgwEmMDQpxigeeeYfMIFEbZdQzR3cMfP/XyH1zWOLhQ7XFa/xPeeoKXP7jvZqaxW7H
sw3DMaw/AF6fWcVu0T4FqPDobPEm24mIma6UDbCoJ/8wx4IZVr5eZoSv0dbG33oTWeJB9TuZ1mNR
XEtrR+Lld4VHV4uqUxKeuQKkYkWWME0nozXqWQh4eRCVzsUp5n73D9+cfLV/ezdAnS4bGMdyJEDy
f0lSTknXS3hVGGRYnSeYCVv9skW2esQNizXEFD3o7cBr6RDsVNWYnFThqDXvNDidG1RLfp9o0yvq
qX+dMnW2c+FPR8fHhz83PhaocJ5WLLR7UbM3Y3ebdj1uSVOVHXUfpzPZofYLqnmXxZj8UAcyK6B1
HMb45z+8XXmA/ni7KKagjKJ7x0DsT3Lk5E1ZOtpNspusmD01iiZR3Jv4knYtHOqKSLddm9S7Kg3v
UPAT8oYB88bQR8h88jpUDZy8Q9RXUXjT3nVJ3rTRg9KwwHocqNQNWgD+jLNbm1DfsF+sMcf0EJNv
Uh+HaFVgAJKWrTN2ZMch+/eMz//+Pv8gLnAgdd4hNFdALx9g0vvjIZ16PF47IyOwVc6zHhIpvAu4
IBdu5Y2p4cdhjIyU8bif9TNs8edJ4D8xEkiy03Px9t9fjelKnOg/PnZejgGcZLuArTxqf1DcpkRz
ffykrcB39F9s+eJDsgomjVr20OEE+2NaATpQyEAPaWISaOpl2RNp4ezs0HmAB5yfoYTcrVEIrtHj
PtF5S8+9N59CdLqn2OIPjt1NjZ5hlnzvUlrgUvOvjKl0T/ICZfL0Wqi2qj0aGyj9zcpdgc8u57au
vWU3wCNSs4Xq9kQIkuOGw6Plt9wPai6euoOGMiUwWMtoaw7UIH+yOv4e6IpXXDTIhgHaY3MTpXaz
5cdp29X2/sKWF7sdf9w7M/LCRo7Asl9PiTDcVNEnRKwnTs5FDZxeb+5oyH6oe7yS14xu0Lu3oXck
M5VxntwmD9EN5+ldnZc2oU9vZiANHz8AlAw9lXWdDmGbhGeFMWrr1B4s76o+IAUyYNn2hASzJAMO
KV4emTBwBXZOxHlsJ8Pa1Kb/kgttN5v0HWA+ctgnwWENeSVipujJlihCU4W/YLPHEuo8WQw2Tde9
qUFM4TqoDe7WlEliKsB1cCekj5mwwM+ca2/ZHzD3EvgUYKVQUk557Bv7usB9K7VJ4soqZ91GeLVG
ffwaOYfJ4ptULfCMb00+WD9KcOIrrvj6tS2ShzbCfqD09oazZE8EZ/mbFsPYu1X6fFcrWn8JLRlO
+mnhJaplYzC19jnOrViK8vtdKN9TVC/n1JyAFttYvBS0+qO+vkQGHaD8tmi4x2PGNx04I3eTm/fz
QxfRoS3iJJIlvlYQ5fJRQHLpoCdbzAPbEInxToPoQu1GSkGXY1bbCQslnHYIneMOyPsVF5iYZBgi
hzVWhs6bukucOWHhjVO3KrmZu4ApITdTBZawi373u2iB4ToW8/DwuDg7N6UX1BrU0MmLm4z1xixQ
6c9rsm5cd3mKMKc/6za+SSWrdzPUqMF2e5r8hPormNfGDlc/3fCximXymiomthXMTb3ZvhvdIJkx
d1j8+Wx76GisX6pBS9BejR0iHYniqHYbr/qgo7aaYIwEtzx94dZy/sy1tTlRaKwWN955IcCSODvU
prgxYiS2GTz3pN6fE/f3NW351pb9iy3HRqrKuBUd1MtpIoDEr5BglL27VbgK1sOnvgnH01A1z36c
WXsSj7BFa9MBUyfwqN4Sd2lnecThAagLT2inuuk3S1GG5wnuLYYCfGt69rtoVrEPo0nH99TYT162
XGqcIRRYIAquZpKdbk5bIGx2l72aHvWWnANtbkI1cWt0eAFiHVBPCktULfV+8IMhHphskwsQVoTa
FykOkk5rU8iZSJ1hrNcDlGWMAv9GcSOuozjt33WE9pt1YXTF2sFGj1Z3615NKCkNEy1uvccZ/pXZ
lcBwYIQq9R/rCjtHNnz4SNb+h7oGcPgzNxhfP7Ys5vBJRljd9Wlx6p3kQJRQR1TszKfrC36c/QCP
PtvBr/lCLK12aoLWLQZQbv9cyotSMJtshYg5/NzZmTeARcVmDv3d9yEO8YAmM3jZHDlX0hru/bR/
sOzyU8GMmnx+B654rL41eli8tM2RDSuX1SSrRNIQN+Ol9gE6TXWqoEWop2syW/3SDQ/djzF88NL2
RyLbL29K3uesP6qnVnWG6sREC4VHMCBtkPha+0noR8929KsaBK06+WbCCzoYjf0Dw4/8a3n3/y6E
dEQjf7vzaBJ9ekSEcT5Q1392ViaiesymYjdYXE3HFOygF16CwzidXV85/9qfSOqqRVzmFbeoaJJe
k3wCWGf6BzIvQGrzWLtiEI6qF5i9suB3ydWLt3T8Bor0OiQ3gpre4D5kPFB3DYP3VVbuVlgZTlD1
VUFHHs6859WjPuLLeFwRLUMXf1UHrYyf8XuHnMMACnbWbzj0fDEMzoM7AmdDxg5xr9upb8XFPADH
uhpevM7DLouEK79n4eUHHU+YjRrzSoIEuO53FZlpOyxLTsZUYiNuvGvZrGPRSRmYZ5urc8XjSq9u
sz49F0X36ifeqxrIzBJcqKHWfqHEagabgXsIME63k4f/kLDMLRya5OYa8dGti9NgIofoc3EwmCiC
1tosNfC0vKLkp2GRaBMl3vS1RPnfX7roYK57hWj7eLOGiavD2OKM5EMERSMRJ/V1JMhjAiy16N8O
mmyGGW+hcdlm//Tf+6S/j3+6qfu+y37T1myHruY/Hxkv9qN1LCojiCT+aDvptzX7TrL6e2qyMjN9
SqF6fepLVQshwo//NWGrsxOt8W+DELmq74gfQywsT+b/VpbRnyLglfT9v79s/W8zhG4QtSgHV5v+
zff+ED7p/mKSZhRBrNNYsKnBHKuGZxdSuBym1SOfeyPeactPMeBMirzoAtlaDnQU9iQEI2pxX/iH
l/X3ptPUNBP4WyOWxYXm85+fJur7eZrd0QkQ7/vSFWs3jtaLZc8Ap+oBl5gEXfQ2n5xh3zVQXGdM
Qf5hicpc8bdCYGpSqmbB4uHh1P5ofv3YW1tsimyQpNQ/FNnNSHuBn3b8DfkzPob0D6pZigr6q7Aj
gKAciJL2UdFPzMTwujB/sXXcFeHqys5S/e511k8mIXPCc8qjFf8Sosn2i519LzTkt6RyOPprmGHb
gJWyMX1AZwNPXoBB2ihk1Vc/OYPxyrwNEnaLHLCQnpzO3YLRESGRdxj/ryCDEbJSvb6LiJZJ++Uu
AgEmigVHQTayqNxxSWD3MEOlwKIisc96uLxCWeKiKH03SF3BnwCQUYVGAdZpw+w+Ac80OhuRRD7V
/vQDxpSz1+3lDYbqqxd9lLaIvo7+WGEQVZUkdcBCxlLJA1DnhYHIvvWDKYka5scMYPQ1XrvlAf6Z
vEEA9nUxwxuxWK7IEz3r0KyyGL+gPFmemgkwkcntBTm4/7Wdxjsqlj2DRYHBu0MetcXMkPRjGq1r
2m8apWuCeVbJqmaipTvwH2hN9TTcq41gilfBjhbzay3ueKZ9cK+keOtXVdLqJHqx4+4jL61HNdx/
VZZ6/LFUUOPAlEDYf8OmVsdYNa5qW02Ogx9heJTPQJwixJdSuF9ovzpVUYzr3rXSZACehB/kXN41
LWVZziVq0tRkqZ6qSx0uks/onoYBHE39balzTa223KbtsQdQ66fkTh1ItbhVL7tzpl3a2kglcNbb
do11p14fiUM/7AW3Y9ntye0y4T3lP2BKDIh/G9YZ1BlhwU4lPIHh0n8e4Ajr/yFiS85WOMchM21Z
zKCOqdeQBbK+fBoT7ThxBzfCbI3YSg994j46nVUHWXbG3rN4JgXBcatXr/d9fKbn/qk12qM2VsNp
ILbgov4RTaPLFjigpe72VRp/JwwzvNebQK/b5dpYe01DWUj6y1k799Hg3rmS2tg4/k9yp/eELzpP
+Hb3nU5arJORHn1b2CTscRdIiRKk4uqFc0yirtqjdHgaKTa85rAn2dC3t+OIRY4lovXUMditWLrj
1ElGWzoBx4Nmv1T2jS0qOy/8FY5z6MLn1/UXLbv5OnIHPEPWY+9O95hRgWtqvX912JOGcRheq4EX
4EurVK0Rv3R7fMRzPzqETXJpNUjRlZu6QTgGrUEol/Ca9LQQI5+QIoJFbzXzqlAaMUdpQYNodMwC
KwtEhvkM3R3D0iHToFMKUh8NF+HHG2qfA8QvZtynxGrPhDBBFg85hut91mW3HviDVDxIExk9ZBLB
tIrmvWcNnyvPnjXjpucDEMZxPW2MaCJQ7NMT4iWNPOiQsG919Najtec8RaklAtNl3VTFp7TXDlGy
zWGLbDrs/EqBE0SNNVU84xdMOxOH4kpw532X5McEBbsTYPXOxE18KU7lS76cC/GzL3ClLFlcdfl3
r0FMWnPkEs/+xsp0H7vlO+tuH17tq4msHrsupBVJ8dwVxjbVdWaa97lHYZp48U6PjF1d24e4cm/t
xfgcbPNOm+FVdPVDPM/48OnYNx15qRtNv6HhaGjGSgfh7XhDXuMM63avw6uvM2tzW9KbX3+bwJQQ
dph3IQkDGAMF7ryXn2MevY1E209OdSrp0lZ8DCd9/HTxnsMo03WJ4VndLTIyfPGNI4lJMIoShLgW
qliUdeY4/uBvxNWFx7d8zdpDccEzYqdNUUCr5bV3PXtYbPPuSJLdxMO4Zy+z8TNx5COOd8g3MTIn
LJMfqTvL3QrldaNjEO3PCTeU69+ipsCZdriwbmD76Vw6nJ0zfnjVWD9wpAvE4P6Fx8wurH6NZE/m
EFKXilydzH9YCaWfI4PFmD09z1YL1FFbrLxHTL0JBnXCG97ie1xT7h2jP5Lt8haCzmtJfuFlfSzZ
ACmcSh+S5ps95OmyLRv7jVzyb6KzgBC8Y4X4Y7MaxiGqxks5t1zDNfF5RVdvs9DapXhYZ511nCFf
Yh1514BIz956jotprzsafjEDKlKctya7PGpF+C0PG7CHcJJRBzuscSKIo1ytzRgfiRDbDm0S+Ebz
tFR7qBtXO5/3Xe4/RoZ2KrwHIZb7aQq3dfcNbs+WaJunrDK3GOF8aJa4YmBxgfmNawQOLj7td3xn
iO6hXut7zH0/bBMXyTbfjjN7Dqsoz7NTHULiCYycrVnV3XpB7k/0mIThHWkzG5Ua2Owx5rzGnkny
SPa4VvH77IQPEMyx9tcCxxco1Jm4JTs3DBxDoy8I91mC6I8daeyD9YrW2kX9w2LgEvPot8n3rNZ/
+ImNmabWP021f5n9q8BsUDNwPayeK32PenWnj+84VOvx66Usq00ydDuDOCjSAQPtGYLnI/qae2P8
i5dOCs6RtJl9/DpYr2TvbnL3s7JQIQES5RHx4njMECnoEddlgJfVVyDZYMXQ1rv1OLv7xrOGY3B1
Fy5PRvtTqx+0doZAchcJjny/nMDZ93UMw4XwyXDJHzMXYm8l62e0nUDofECVATPmodr5BF4Zffs8
gJrgG3LfzO4m0pCqTvgEl5fQRw5z7kjGC/MEwkbN8JEwzmUbjywyFOP3c3duOdDI9ljktkjAV1gk
P/rIfkKHc+msaB+QaEmo5MXjG/Jcczf17hGbwn1kPa7mz1kMx3lsn2xnPkp3p4UXN1n1BWOYcyRX
IjCqyH67eqI6lNFn4y/gh9e18UkkIRy8JTEmafee+2Fh4OdFEDOMYefbBryfbDd4d52ZBCM2zzrD
zWq4h7xkq+3ixdoRSxE+YM8GcnBsEC5g6XFNl4Om0+h49cNgFfjsavvOxlpy/THWxnUu25MJTIW4
YtOiHvba7DzjWG2buyrGwH1ycy/wmfhAJLnFrUOKH+2eTvbUVvmhYbso9DVIvQ477J7mqUPwP4KU
2OLkltqTYb+nQObYXG6m8aQlURCGn1VzIXpkFxLmJh1uXA9jaXQbZ92g+cXWN8xgzZj4zvTskmzn
52A6p86rLswOG61902OP/rXb5Nm9PoFjwpBz1kO8kHRELF62M0OxTRINE61PG8gixsbIXpmLde9d
6k9tIrxg6L6g1DzpEX4DfaGxkmccrroni1UpCg5QvxyK5gpjvHyNtOW51eDE+YI1kI2yCTH5JOYd
zC/OGEBPTkhbSyQc6kPPrDGGJqIUW1szaw6onjCuwmvJ6w6FwDd//OhXfJwMt8m3ZT1dQi2/10zj
pwPIqpn1kSwILuc8WAk8o2feFv4lRMWDM2SKJ99DHWc/yfZEzFNhFq+X7lvmSgO+WSe+D9Ct+mVp
MX46ZRlYBu9ncN8nv3p1Mzjes7MlROR5TQARyWPAWDt9MN4KzDod8bT2c2CE5t2IL3dQJ+0zITIP
rTZh6edbvwgaYpoJ8QwiWpVEvew6au7RxENimG6DbmJ//zo6v+qxvBiigaKpbw08s0aCb3qLvga3
KeSZXfk+IE+cRtC20uDm3HfAI0tW/WWO+j5cnI8WQ1+0WCaPqzgaWfYYjffjmuKEQZePxxpLxofY
stjL5RgfrkFh+g86f9SDHm/vMuqZr2GKdYEHdUvwiXX46DGoe4g0cH+Aa6IdXzOvv2LwA1F/sn80
vfeDsN+zs1bIRrvxPBKugj+Wd8Fys9/RNa1Aa/ZuaSP9ibWpNOXTPlZ4zxD5aNvGchgeU+uocwdN
foY/vZ4s29bQqC2p/qPPZ7ZVUYQIAQs0cqlMqF5B0TraX/C5oNUM4Xn28/BMaAJb4GV0N2Vfttep
90Zqx1ResEiMz3FcLAhR9ASqRtQcDRGK59abUemuw3yumzZ6cZxiQLXi1YH6VScX073XL9gCLDgT
id4ARsxL7iL+aGgjp15LEj7Uv8ZVpV1qc8GBVf3mdPntJNVI6AsuovhcZS8EkHABe3N+xnzTYC+s
mzs64+rakeOwyZxLu0Tl24KD/ZnDCxCE19ibNg39EQ/SOZjCvD6FNv64aM+dfVv3CDLkb2n1btjF
fVce1A+YQeAoEKt7nOa1eJN+s1vCkfWz+lVTLuqqCahF/aqPDewiiq2Lh4iTwXIK3wnexvarYYtn
hRWckG4LsjQdU5OOIvxYwuVHh/QowtpeEqTrKjmZ3TPhgk9psmLCp2OnLpVGg7scQfux8iD0CFNq
ayRWecp/plddbx7jFKJv6pCxiyUeV9a4nzr7XOn9viSTwhrNZ89dzQ0MchZ47CK+pXCF2Eck71P3
C8APCWv5HHtELKUDlRTDPviPn0tKsjVr6mnDNvpgifU3JoRb+T8do9GsBlGevHHfaHjn57Vrb8iY
05djC0sHZk3Li82P8YReN2+NnV0WUUCMjUwUvu+wtM+neZ9UGkuUOHrFF2M/GN2ubL1j4oZPTYcP
If7n55F052GeDoIFdynSiF14dOjX4bwYxfdYw+RidfaSUyRj13NtqLdetQ1XjVbPACCv4dbFKxlj
lf7oe9O2Tcubu4E8GZ9HQ0C6caIPN3bhirYwtbFkC8oJo9bGW++WLMUhoD37U/loFk69BaklBKv1
Id1Qo0qg4LXd97BXEotqW1XxgwyBwc8dKjc+AVXt3Ng9QbRiQTlMnkxqHNKzFr87rcfNzyYB/tP8
c9BYtZmZf529e1wbLq5oHiq/57Go1kOvmTLLhJ0Idt5z7baHfJ33DYvBgBa+NxqItBhUt4v3u6Q9
8JuUmfPUxTnWo95Nw9pTZPZbBke+mSBkVhNuXs61tc1gmeytjoDK1fpnq3mI3V81PxQvsN/sBIly
IaMtcY8MvK8E/2KKiPN5keF7GrU1DMxm54rkaBjmtu8Z67OlmHkl65sdg1FpzW887/iwcQHDkvCR
1FiCjxfuW9PiQEe4tGH8w6KBC80asrspYWds40+LNLH+VnER7mBQPoglgJ24C718B7o2bgpsAbBV
9LPN3DKYdE+YE15NAZFwbuJX18Y8u+7OVooovUxTdJtv+G9bZ9JxSqOs7hKcLzEG3BWZ4d+EQ41o
YH/d2PE/DM2j6azpyV5srPTg7F8ZMtQ2xjGcFRwgD5racC66qJPtWgjv0Ot9ctCR7Iu6iE+uAevC
KPPlCCZOQCQO6On6VPWiWk5+7/aUoulAHCouCNVyU6zDVYLLwlnfQ1L1LrknkKxFprVrS2+6RVN4
XtCTEZrRkhCYGdodREayENYu/Ghgh50KXUQXLTe3Nh1Vgl6SslCYdnObBsxFCMXjn5DkiTcVtTib
MGakmRwz5BI+r1CQD5FeN8emaC/L0oSXZnQvOrg3MxtLS0il5qFvNPNiDB739tCke8Mox2Osk2gD
5l4hDMMcYKqQbNpV+uCPYF6R1j8QaPQ7i/XLYFq43Q7052OSmFdRcC0mmfU46fRBw2iOR0U3HfPR
PLQl+QTyMx2MfYr9ZF2Y7W6wLANIc8WqjyQ6/MArf1P3q7Gjjj1W3m6u/Wr7RTVWmLbXDUcySUig
kb+QmOKvsvMeyyX8pcNSZ58EX22NtN9rVD7TmxDDKz/KGkrtbgFpqQBB5VLPXCqDmja9KhGBAh3V
2tn1Ay0RbN97mkvLZdclf7eXOXd5HpLtiTxbmst+LR6nisPQOLO5w0GBNh/5MOaK/seEU6HM6T6N
knk0Dna3+1koHnqG2HatChJ15T5ES8ARIsKRD/m4hmeCHTmGGW57vnnMCaU7aRXkda3xd1XH30RC
9UYx8bsWiiKr3P4KN82XSxUr9o9knb4VrjhFGKvvGtFOe4Gls6KiKHyuiDsqreGlgSJXEmEADRjJ
vl/CmLJj40itZmkq36/bk+tTZuVl1q0vSqraqjpi/u2mE3MhHg1Zwo9Tf7larasls2IkrBOAtHrn
VUHaVcyaWkH76icbqybYH4079bpSoxQvWjTf7N7mwZNMbSJBZTn5YgLCLypAEqVLgeYdEqN95H5i
JfC1JlffWqxDycdNAuKKJOcKSapBDtBQ4OatKwnmCbQFyEyB5QOZ52ldBrWTv/d4e2Oj2T2OEuJU
+9kKHSTBDe0+mU72ECWHef7ZS4CUcA/itPl7eCuLLGEZrrxqNSk3YbUOZcdAl5RZmYWdbPcorIn+
WaKqkRF9GFg6qrW5i76ItZYGWEderV9yCOfs7EL0lHlq9SZ1NXwSPEVgFO2SB2ynZsqUIPUYvxN9
69KgTN03tUfuBv1t7dZL6jfF12Y5k/h0gjiGfLLuXYkT1vXJcUgYlos19RbVLsNoa5/fo2GyBSta
bYWiuXkGiXAUc2EqYMalVH/1iREGhFsxQeCKdqk2qwqej2Csm6jnAXLgVSqligKrF5/EqbZjiMH3
Uolj1OJfQLmGTA486EJh2AqdMa0mFNeb7Dch2GMo/qf6uBUTPHTXY1SsJwxN8YTxMDQtPH+vjo0Y
qIEzFMHAsWMg+dxYNt0omP2G4ooEdN7ocimoFl9qBfClphDrpxMmJYCXeBn97ovDTgKFYFxEplTS
3kFQS2uLjKLG59ySCyevqKDW2MBGEfvYENIK4RHAh/Cv55isJ1dSDqZKouQeT0qFDdu+MCeCiSAF
KLFeKJkOZRmfRo37E9NbOgj5U3vbfLWTlgoo90sg0RBfQdwVNYyZeGua1XLvG0AAcjOp9pAzwxJG
KJ/wP6CeDbh56sDTW/U84L/s8gBCSJbxpZE4fC02HKMmWKcJxnci7OpArVIU+u+QjRuUxWES6AuK
Q4s/+jFpC4MHhue2ZcY4qO9hHuBBtMmLKg6OL9u6AZy6FTx1WnkkW+RX1zMTWwmYntHdK1VGO7KP
lfsFTB4u61r1+7yJLvFEWkuODmNrEIenvp4cjA6pBmzMr0vYNLoNlxlJxJIIbNf07LOLrV8EfOrD
N4iySGBbjPGv3dWPbU0tMrrIeFrbhSpDmf7iR6jFA7FQySY+KlY04aW/SHGyt3IJUfn+izbYL16C
/0hX0ApLVlHmIugW2YxEY4EyK+UG4VR10G/4meyIWDrCx5OMiXKB9awV2bi3KChya/lVNKX+SnAT
e33V7tJ8oDfWE1w6MCBPe4qtKvIWgSKbvHO7g3rgWyJogxUltvzpYYLwzx6zcSNSfHfJ2uYjTcdf
UWV9TJEj8Jnzb4oFn6bLU2uhR7a76odOXHBd1B86oFXst98qEhLOicGe1NbTS5iZz+ZYxEfNwmWm
i2q8huv61EA3+qJ9E/PBwNvt1fn+1700GCeDllM9Qxp+3RvZzow5QXItvd8QGTcXJ/rbYFhkuhNS
kwwFy4F6quGuSFVQj8RjC+98o6qkImKrMqEe89Sg5woRO2qejosh5KiYLXkwuDW5obm7ct26WCo3
t7CA2NGbMU2cvJSc+d5yxp2Sto25g0AFQuqGBE9v7zV1vVUlLyOnGT4RFktSMQNrcj02bcyG0Ir3
LAyyYBmbqyLkyzXsweitj1o28pmHllBKX+ZR/5zc12ZsgRha+6clepcnYfjeesm+dBwM2znRGwtu
HqgyVLfYwxpBX8jJsHyjCmxSOnXHxMZ8ZZSA+QjklpFF7uk5qxP5RtTxV4dQE0i9MtJk5epdLAd2
eUefOLgvWQJW1OQORrbG9oJwAUlJSxMecXwpuu0shVmh+VcxrIe2z5IverqpJ6QQFvtMShu10Qd2
57jxef5QrHa13lTlQpU89b0YcPN3Ztuc1fdfZNEvoePeqRo1xZgxHdiRxkfpTOKkusa+h55koOGB
T+PeqTeiFozyMnRs41SzaWcBnfx2HBsuC5nK2hq+DpL71gB9z0NU3bquIbON2pmGJNsnJRAeshRV
/tWFREj9sY78szoksWGzJkb9wqeNvtjTQ0zZ2dkQRyzVAhRfPOaancDl3CDvIXkfhBbuLYh4qoxk
mc3tFYuDSMwvxsFXkTLZmk+LhhsKrk07t6p54AuamghW60Z9SurhVNyTvCSBlZQ4fNbao2opFddy
KqNviT18qmtGVZ209x81Ftdftw+0mp4NVoalENfUF/nJ03+maQTMZW3K1Xf2eJcelB4jMZNvJVVU
3WrqG1SbXNxBf5QRkKO6e8lNosg7d3TpT/++jLGeDpYuGQ9pC9rq4piqJBemJAA52XeUZViqI49e
ByzmI6mwlXpEO7GuCyMTUz6ktK5cU8IIrJuskW5HGlvTYjZrpfxZxVyVgWlllJ4z4IfQwQoTqdSh
4Bw3+lIe1WeV1uOyz+bwpA76CIZG3YSaidaqlPk4GJ0TKLpRu27FSWtn5vY5Ih1T0bCwvB6200KS
gVRzKOZYjgnL1mntex3v0HMmxdBTMvgHLUX1FS3JXq8nl0gIAlNNgX2u8bSgx1alzZb0IaUJU7dL
buOgY9xnUmerCEsyq2kDg/OXS4THTsMyXqknY5KLpjjHljqy9+p2XtsBpFgjURUtbu9Sa0h585H2
8ehBRu7o/8VJnTAYePUO69Ia9kYUJm+mSE/6SDhWmuMIUZIbt1VPhmI2uVKoFZs+dUp+wE7OxlJz
p4eUrHSlTZW0g3Wk20m69KnL4lerCmb8/w6KEWDOKbrqIpShYBGei+E98fRfXFvVLnjImlboxHPn
75Ixf+WdhmfSQU62Pb90GGbQDvAynbB7X5i6jUGKQ2CuFoaAdRgdLIPMzLGFnCqqnybpUI/uFEpd
EVUy8mBDl150h9x95+vw2icj6XkIfpXylCpuu/pAXBJ8AGvAmbJv6yRjbkakVbUcNeBgXhMr5fGT
pEultFIPmhLnKzYSmU36tnCjdRPNefgRrWgIWkIgLJ/dVjv8Vuy8IZaqxxA+Mj5NBP6Z2oPjgp5i
pMyqoCUcLnNvTcizWmnGoaura7ZoyS5NnaCTBBH5ls2+Rl8x9l9Srr5HYBQ17ouN0cHBDbEgkVQ7
yx/eRrKz1Z0mD4kim6kuqYxerLWihumtQJL+XT0ZqjVQH4JqtHs5tamTtlT2E9lujqJEqCsBVA9k
+l/EDMOOP526+qZ+JVxA4RcypuKxIUgkIeteFbVWIp2YIXMTaIwt7RwQmXdu3P5Z0+MDWSe2InC0
pVbSQA6foqINXWxJ3AuHwzTlNUr8lKC3nB8PG0RRi74qmNTVeoO1J79lvQjNuDbDUu4Vx25sWYsb
8sMq+LC+Gvtp9kAOetK10uVBzQF+hlnmRNTMRp1AVcNT/P13Tf/V9nXJcBNd2EE6R0iHG8WVAe/q
pAURCPTBaoK0jPQttFlJOY5URQ8kyipt9qQ7jzBIvlVZfwUH+KLssG78Rh7oIbRtRkjMHlV16If2
h/rmjGJ6ymf9aOq4HauTpYh8UjTjEz8HZd38rfoqVXZUH5H2jh84ZX9XdSweFhbkkuajGJXr0mGC
QAiHkgEqSYCNhrMoGS3VA6y4s/0oZZNac1FzrXrg1QVWVtGDF9XELWhvBMSQUvym/tC0ggjMEalU
c259FYQJkmTYl7vXZhbGppXPTybHUBDYQ0akTjiasG1ST78mnfY+hd6nujUQEolNobPH8PD+VJO7
oheHWvEQ+uX3tYS+nfQk8rEGiWBRKfotISoboqJuidM/8cjXm1x8tlLBqzE8qu9xIeh8F6EkG5cL
nYr4GvLD0aWjhjalPjvyp4ZqeHQliXQYBCKzEghLx/xvZDpVHEu9Dc+GDIaNl29rtFBLUAYeBzN+
LOVcZOSdtklz4ublW52E92Lm6ZuDkfdWq9meqb+rSnPtPNiOtm2l0m/u+DHqmx577bMVPqMzmLUq
/eo/N35E55q6G6c62rIMCiK5AjFa30R6IUGsOauKac85ktXkQIiDQTA1gOOAqS+PMjCOReGUpUJ9
WfL/pHIWmCUfvibLYGLn1VrRc0HO7le50Aw47+w6vsSW6rYbFlznLD/7BJC8weYpT5qjn79uPtlK
LkSQg27ULD8Mayu3VerdRmTm0isQnljI2hvOZrmFenLVCku//g9157EkuW6F6RcSFfQgN7OoTGaW
t23vhtGW3ns+/Xysq5GqoWIylLvZ9CKjCySBc2AOfpPomMiqFv0fsGRbYCYc5ku/GKeD0r/0HJ+o
4uax11o9pt19+SHoy+rGd7RnZ1a7f1FBOVFybukaLNFfL2LYar7O469B//p+MZZvbBM5oDgoiV84
YfMFJ/rMnSiG5yZ2lK35K5iTr1WK/U00HAOsLf4+RVl28YTo+zW+gQCCFz2XAZQSxzzoakltYlyh
4u5jsXHAC87iWh7jmqrTI0/MWXvA9mgO269zm4JqsOeSW+4WeyuwbWPAxYZTPr+yxzkqDDdWSnH1
dbBsBbiM1pSc1JmnX0F3XcyZtHedh8QUd6/rLXwz9hivUHpIvIOZ7lC0/FAttlaN/jtUrZvXafz1
zCwQbfe6CGjB6/RRCD3zRDjfpDEb+sThKyBSBtwmKo+1RZ1HScony2RA0lzlPqBknbQxIFqopWPF
HTsrr7nzQZxeFDFrjOG1OQRFUX4Kc83yMkzbw56Wg46ST8a95ut+TDj9tYNc8sECwzGyL79UjAxY
fd88x614oUxF13BeTbGNe2gXyFeVlJeu0cNN5YIqq/LmKqY0NrMWY3aU7Y0UeJKeQGLLjdned4m7
840BIWYt7I4aukQH1MQc9OmtawtcwUWXdumhzkjLgStTA80wEP4U+XRhZ54umkesqvwDF8fflNEU
h0an0p+Ly9xhH5YN8Xff91G/sqqvwqovrVzPrvG0oQCCoAv+trgE1TfQiJCRbZnunNjfc1P6EBRg
T5UwOYZJzPVstlPrGO+ioA2OsUF6KXha7jWz6/bVtJtj9LViBxNjHyLGVHXVTQVUzM6Ta72mBpx2
PXfWUFc6JQko7oI4NZzgxpnQ5R8QWnh2AltcxXP9axgmHwAAqhNDE92EgXORTA26M53ioVPtYVfO
JRZqtFc6kbjzc/hHLYIMmMk6OwpS0YzBYV8sykNJ+dhkLhLyeul4ceB1g9ri77f4QiN36ZTWE8yA
jIM/1aUxb/VdywEDW0KmyXC8d8IxvNSuqhrh3WlWru2CqO5D44V8CHCuivIfYU2W9Npo3hiD+diO
1ZfZxyeyX+zVXv8pqcAUTblIsCrFAX3eRypMFKw74/c8gTFMynlvKGN15Qv1kDUaOLuITXcnOi6j
GdomgwBJz+QwP3HAmQK9uxrz+ZCF2DinjvVom85LY5UCxucUXGBpd2j74XPVZLe5RXFIx/Fn3+jK
F+y90FiyytGrYZOFwun+ctzqmxs0mNqIHHhTyl5vBiCqdwliApiLXjaujlsA11LculFyMMCdDEX4
0Z0QJnJAhlBi1h9xKcQfzQgfStOf2FmiVoJs4s4ZUenGFR5+VZd8C0TwxJU4aMAJFkPeZC8Qjn7C
FVw8e+fLOqlvaieMPFdVBngXQ4rXV/qpGrue80I8YrZ+E2Y99cLO5boZTfe0PcZ37Yi8Scw52zNi
M7kM6+XvqshY7kiOcdy3B/44gyulAF93YVSNQ/qVw4Z1nLv6E1b3F/OAtEZdfDG50jmA0zsAu6PQ
5aLP/VMAprgtYwP4oDPeiKFxP3X6N7cyflqjaxzCIPoeqaN+F0GL0mc/vP8U5fN840NpayB8IKJE
acsQxb51OHsDDwZkwMEFI7ketNFVOHJ+m4XuHnMRvnTcAiCDAuxa9PS+hjgu6DIXyYvpU6fVwsN/
lHs+A8fWMkbgA17qUGv9xVRp/Z0GoX+ASZLEaKjHSIumrpnfitL8MlLDucF4kLpQwxUJMmvTrvHj
H26qRHi/ts61MIaHbh7EAeHdEkAIR46h+JaVOvKuFWU8NeFiOSx+I/6agujurqiNxTdjhSxvH034
GE7Q4pRlbuO0ieqCs+ilg9VaTgUFWr5MFw6UtUS9LQzHAM5peVQxdK+xuk/+WFnHxkYQByqwhwaP
f+tQIzJDUV0NovxIKe5omEBvbQtqUebrKNHqYYC30dDcxdTolcaYrm2RtWDCuLlXqXZc104Og4Ao
ZHIDY5HgXYpvMlQc/ZC5iz6xRUeULuZljbL4ui8nI1GZW7jo/+YVGXjowSuydM00AN/9iYr2cxER
yz1lD5wCUSuj0qw3FsVju7xxwfWOAtja36o/Vvc8tQtxeyEdcQmI5k1rPusdmr6h8D+8LoXl3N/g
jF0f/paa4HwpGK8La6EhLMe+1h1IwPyjn+GyuMjmoFu1xUJ/h0FiLtQRIOCovJimJbHQW1fJOxt3
nL+lvZIU6mKo2Y8KcX+wBuatxKyV/atcSZNbx2GEBNfijZ34pNprVVCZ9I8NNbcN3VvjT43ehUht
2ioleQqHjqkDRv+zt0Va5H2Y4Nwc+MVHE72heSkcu86rclh5gDs/3rdcNbATAdi7nNXjGIGaZNGR
Y2Rejz05HqQAELSrLADGnP5eeKWvNYjXvcNrfQLLkachjA1gdxylX0+jr4cXzQLf7CQs+4jz3b4S
ZP4nfck16yh4bj+KcqrxBm7/z4dtC6r/n0QoGcs3TKJ3PKi45my//aFb+fonf+tQCvFPMKVCoIZo
qo5OgPw/8ylb/ScoLV11gOFC4yJm/m0+ZYh/qlD60Yd0HA3uhwuV4V86lLrxT6JMt13XcpBgQDzy
f9Gh/JOKpTAjIEJJW9KkoGG5xzkR2GYf9aDjQFEE1QJustsNVtXCufgPk//fD5A5XjZmqmPi8wBN
yT51SXENpfrveFylTK41vUx4bzRj28IwkxjDXy+NBhSTg9rFa322NwiZKz3jSAmc+Fo0FF1hew53
DaXp3kRGde/o80bzC5vzvX6RWJ7TxAko7BedgvpydP1HnY2rX023USU2iGRrH7D8/qZ7wiFuEr/D
Jgtozs1Yll46Jt+aYYunttb7y+9vmg9MpTLnMcPxeY64xh58lPNYyDZWrbWXlwRtjL5RBlMnbPwS
hclAFFeV3n90Cvxj3uTo4989/VaAdRnG9/pfWjnwYxdTX/iWl0MxSJLqcxIlN3nF57TGbZFo0e70
c/5cff8T/xKZEAaxhjk0ozCa9k5NUbrLhy/93B5x8r7A0RAga59uJMTaN0nJLPS6q/DJMrE4cLXr
Imf7PXJW6lKuVPXMYnvVoRV4+ru0P9mS//4wIZE3myC0e2dEuq2hXN0DvIecoCb6oS3u+uK+Ke44
/FD+PwhF30iZlYgTUr4XA34gWckTg4F1nguJu8ysNqYp7c91+z+fs/Tpm3BOazzKZ/ZDXqWnx5YS
/uiWRzNXDx37+DHLXypkUy1UD+q6/XW6C9e+R5oC/Lgb/doH0hto+c8YI4Ioqx7Pa1rK/QQdHRjD
TI2tMe6tzPSGxt/QP1/JTCHl/WwiJamrbJrh8SGX1nfTkV3gcDVrQbDxiLWOkZI/NEIl1qYIiV9N
vQphNBSDvRG2a01LaY8rhjsPlIw8V7R3Zdp/LoN/yW//r8vRq5bNmwjq+7CyoB7SdKYOV25GFcGZ
g2RjHll7cSm37SmuwHv7I/AuqA/IMIC225g2Vpq2pUyeh8FSi2XaiKfq4JCuiTpcno7DlVXOllJW
Q8lVxeLHos6hGXvHiQEWCqX5XZb4tOlDatydfs7aJ0jZy8GgV8uY5zTx9DXLYeNYpne66bVPkLJU
B80++Wo0eVXQHULLuTeZDS4QOzwg43I4/Yy115fSNcRx3OIqnGfErk4pv1us4o3mvJi3l6e+Ccwc
R+0qQFjGQw7jmVqjV2f1l9Mv/ir39c4yakupqmBzVxnTaHpiYHlTPisF2F3jiZLSY259qhtnP1aH
ZNF7UJUbKiHnLQWvnjRvPgnOH4TGqBu9qLJuzNS6ByizYau4Mr+9Wmu9aRrL8E5hQwkGtcSVqkRM
w2+xIB3cn6e7bG2spUSeqNL2hTos6MCAa4m+P1pG9+2sti0pk3XVDis7gi6qmqBirXhGkzfb8ptc
cvadobakXG7qoaB22E/eMFeXE15iOi7ZbtFdVm79leh9YkuwP/0dKzlnSemcmaM2uzFjUGvZPXdI
+N6lcH3tZzCDGyvkyjBbUlprsWGWbgJKCk1YG+T5NO4Mx0k/p2PqnJfVlpTVdj1Bciqpbw6G8yO1
zBf8BTdWyKUj3hsLKaXrwqqmZOjgjNoT0pejdoiJVu42ngRKS0Otfjg9ECvButgiv506+lmLDHCF
o+d3w1Fr9OcmHzfGeInJ9z5BWokTf3SUzi0n8BIcH6A6jU57YSBQrlGjWdzfsrgHH7oxFpLA3b/3
d5a0D099a4acVI0e+sMfOqRwQd3p7pPdI1iehLeGNt+39XRhJ+qFad2Otb3P7eC8tduSUh79ed+2
EAXwyij5ktspMriRd9YAyd7RgeMGMK2IsQTPxb1rVuPODoMtI8eVPJRVD2Fq+o1PHHu2DUM/1upd
O6CZHlKYp5j91+lPWIll2RnZ4OrHSSpibCl+LYjq3PqiZBlIFh0JsmIjAFZmL3P5xDfTeqAkvalo
ZAyF6suiE9dxpN9qdvSXgh5qFraAf9JkY25ZyRpZ6TNOLPBVRjsCT2y/ZLqJPFMdbVj8rLW9/P7m
O9JqDmtTLPPWpFP08N2rGXmRjZxcG28p3UPYUblasaz2vXioA+sGUYgdpq2erW7E66s73Dtpb0pp
Twz1fljnPAIDt7EJ9xTauf6DfmVP5bc+fnYN0GTqgSBQIxS4mRRyLs7MoL4uOJFlA9qIHaLEKsBY
v8CJAmAf/wdllvuOSUMJLa5FEUPToz2yHZj4gR+oN2bdtb6X5pDKMJDWaLMJtfL8g8VyNIMMO50E
a+dPU5ojxrgQjQgydjS68lGovy2LmwdjD49LL/4COpcyvzMxnX7aytwrG/ia+CK1aFYwGTpcV4Lp
LIrvi8pnAZfYn9AuQOBhe+pdiSrZfjc0bEeFhjUiBvCZ67QrwE/crteoq3NbxNgpFfL+8Z0zXKtt
6tl6tR/DGcO/qyo/6Fp63i5YLsgHCQhyLaKDM/wrFxGxXZoW2cbsshIZsmYb22vTsVxEXLpa/I5H
0BkpPudnNi7tI6AmiiQwotEz9B4r1yD/VuXT0+lIWHvx5fc300moo14FlXOkPNV/0IU4DjCwTzct
XdL8e8k1pNnE7VQjDR3EcJdxxz6z9b+z6OYTarKM/DLGxFgxwyZEimBCxYnCc9Y+KdrL6RdYi3Jp
qgkLqxGh2UxI7+Pr3GGDaxj5QXOHJ0tJDsg1Ic7Qe7Y2bWTVWpxL00OvTdCJOct5Tj49q776oXYj
HGpqcGXqhk/a2nBJs0SdZnoZaayVoQ0gIwnq8HqYh63pf6V12dETUmgdOz4p0oaqS5WNY+ik5NF5
q6LsXomskWKgiDmj/ziXX2ERqV8rN4suzxpsXToyxPaITGJjjZ6FDnU2gYFXVS6kvyiG5TkI6hJ5
mzPaykC/Kn2/SZrW0LoYxJHlAU45DGEDGG18Vtlb1IayVV9dGwsp6Zs6xZVkprcM1BcjI7/rsujD
6a5aa3r5/c3rK9BI7EitJg9GyrPaDt8zbTivDqNLKV86YwPwBfdRuHNHzQJoB730vLeWspkLd26n
FN460AFBK2X3cTi3AqZLmQvQMoA0XkwI9ZeKZybwGXpL+XX6xVd2nvK9e6LWk50U9cwB1t/HbYUq
7aflqLGc2Dqr9sp4Y2u4EpayO6Ev0lDvdYN1Ykh/2lNwj+f2VZ0Mx7mqNqa4ldDRpBpAqDpWHY8z
BYas+DrH8yVswo0EXmtaSuBpRgnBnX2WUPReUev9HM5b56/X13tn06ktPfYm4lMVPmw+M7HZinYd
GN8L37ywa3GPUFZTsG/M7ozhbhiO2FQY8cvicsZWS8z9ZVv8ZAc2waE4HQtL9r73IlJWG7ORoq9A
Vs/R9IIUyB3G7Hg2ON7p5tf6cPn9zXeKsHJ6USo4c5bZpZnbLw0Kv6ebXu1DKbXNrIQ9rwK9iTBq
R37vUIB+GsfqwvQHb27S67pdulBNP7F1x6EaEjorP7/HbninlcnSpSZ42NOvs/al0mzQt4oCIJzZ
oKr0a6DPz4Fr789rWpoMQrC1LrjNCa2e/jPHlWu7NTfeei1DpeW7SFX4jCoomjIwvjVElhIr38NB
80wTFb/Tr78SYqpUA7QjyrEislkI8Vifffs6HzBTjkLz4+n2V3r+Vb74TYxhrmpiyVGi7VGON6Oj
Ps1ud97qocpTQFSXsB4JXwHtik1ijrsYzk/njasqTQIx2n1mOeqTNxVg4TQEyIItId61Pl9+f9Mn
NmoYhZrRtJbrXyJzfMFx6kOfuRuzxlqXL7+/aT4KXTPRLVJv1CMMuihHA5b8fHo4115dSutebRDc
miYuB6LpR1rOX4tUfBF98/N08ysRr0p56rqoTI8JNxs1hghGgjupzYWApoVfHQgEp5+x1j1SwqYo
6Oa6j+IOHKV9azfXWaxszHpL5L0zX6tSwtpOks+lDZxTxULrO2adEFm1S4EkiWBSsExnK6veHwbH
lbJWh+KvNAUVb6XPPpmpvZ/0+TAXW7X797/DcaV1G82YRJ2pdHsqFYuydV6G+RnZI/worhwkJ84Z
B8ddHv4mTIXajJMA6uaBDcPXK98hC/nlvKal3A3sruejKBYbYXqbutpjmlcbTb9/SgRv+udbx2Y0
YSfJW7NLuLCm9JuS5ezL4CPBQtLaS7OaL0u8Ck9/yPv54Cx4rrd9VLeiacCuzx7iHeM+TqcRXV0r
OkzQ/66QKc83cmLtq6S0TnGaclJRM5XCM9wpXTaBW21q5Kbq5q50mhYEK9T6UR/+0tLK2p/3dVK2
j5NjaSLgxJ3b2o/F6QG3612rG0ezt7+d9wgp2c3MGsp2OQZYhYlyqotyWeNlfvWj0/0fpx+xlotS
0sMoFCivctXuBCCfLepF6E/BdaRScfoBS9b996ziyJi4BhUP1Fy4UsaaWTgGAqlAbaOjj+5HBfMk
jbe8p1a+xJHS3kh13w5zOmvAKWDq7RIV90VtotnI+LUPkTJ+gMg0dG7Inj196Saw3Vi2K+V+RhIr
HrWPVbnxnPdneGwR/swathyNL4xg9lDR1h6D0Jw/qqmTnlVU+S/PI90ccvQOGY42QhZnH4Tp+GBV
bHM23n7pjfeGW8r5qSxy0Trcv7tm/JgOGTKi8W2r21cwbQ/dFG1MZGuDLaV8q9pZWg3cOugqVATN
OSxb4iyyNoJ2rXkpt/PQQryzYCUfUbiCjZGGdw6060Pja8ZZp0sQr38Oc1fUNirrMfX1Inmpzfa5
p6a6sS1eCyEpqYXAQ8IMcxZY6GE37qDYB+DqG1dYK43LWLhOhR9YplwMpGHzqwgDSEZoRp335jLs
zRxSvFVdDlMqwq4X/rzogMYbO+6VawdHtp9vYsdAy5rYNJG8reF/6O2nrFgY6gicPszVwZq7b5uF
s5UYElIej0qQF5PNfGQk469aGw6qKL4OdrYFtlzJNLE8980ORI/1VDgWX9M4/aLe+rvJPgdciDtp
/ZPLhNOz98oSLgPgWkQmNLQGZq/Kkk+qG1wj84Uhk7qD4rRF2lgLKCmXQ8VtYQ8QUHoVDVxPuvPR
0MItqfy11qVUjgcxNb3FdGo51Y3qYKlobG001zpHSuGwNGo2spT246a49vUcTpNyHwbWsULz8XT/
rwWRlMlNQ4Gxt5nnBnXC6qfe24UK43JrTVtpXkbDDWpcTZkgRnXExCs82oXbX6jGtLHYrHSQjIiz
0x7YTM8GcFbacFeoKANGdbMrAoyGzfHydBetPWTJjzd50CbGMBogLBCGApRblvtgyD6hqL8LuV4/
/YiVGLKXR795RJCGVop8PMr0dvx9uctxk+osBJZjS1kMvNSJ3Iq3R81vpxf95chAI5a4sQVfe/Pl
9zdvriX5BANq4A6lU78iGojQsXLmm0tpa9tQrONcY/9rwvXJY+yw/F0Xu4fz+lzK28JHK8GZcu7N
FCPHdt646UW68eprvSIlrlIXIIYji+W9ws+gD18yP/h4+rVXZmVbSlgfEqmJEMWMUwiMXVFpdxD4
qQeOXbzHrhErEkXbiMolRN7ZaskAuGJSRIuNGJe8FpZOsdhpqBdXSnBm89J+uiqL0a1Dpv7BHMv7
yor6qyYyL6M+GjYW+5XMlZFv4WzEGmKmoxcn9jXd9rGkVA3B8ona6+fTw7Ey0jLyjbONUsG25WjI
SKiY8uDmuNE/a00vw/ImtcaQe/6qNjjYGCOeD3WHEKq5MXGutb38/qZtJzZsLk8I0BKoB0r9N65t
bXS6thKhf8Lc9H+UsLnNul1qpuIh8stdr1reP9DWqRAH50rR79rnYG5G86J1fd9AyWS2IA67uoIU
uakPN1UXoGHVOQGiaEGtdOjRcwlW7xy0QO5rwiPbuOJZi28plUoc6LFzpoP7UHk0df8mVS+Vrt9o
fW03KKPJdL/HRHoo8H1If9f2NzNMbyLNOk69ezFxScHNPDvC0pnPm4lleBk2c3mZGlnvze73srKf
WgS+z4pxGVM2aFzBc0wpvaFqb4fF/yXf2mOuxKEMJEvHeugSbQRCkie3ZWVQB7c/nX7rldGVcWNY
Iee2P1L/VkPlk6MYP9n9RReJGF5Ot7/26lIKhaJVFbTq0ZsR2G6aaCyjET9sEebWWpcWP1zPgzZp
6ZhKzbLDjJ2t6iTncX8cmeib6XmppzEXy2NUINvv7FNrC/C98t4yMhT8C4aeKhOLa5T1jwFJFKzn
TAdpgNO9vjKqr0zhNxNXIMyxFw5cHJjz953Ohq+LDiJyzhtUGbRRmUaVJM4Mi0hRGnSU8TmtQMxt
vPzKeiTD9XCYVDU/I5FG+CfPbtF/Rsp/l+jikKW1e965Xzbca4RfFQClS28e2khFSSPSX1LkiJXj
WSMgY+v8Cd3fBu0AT1Pz3+lQTAcsPscLpAeC/eknrMSQDKgrsAAwcXcvvaRKEApCD6lIz4NrODJ8
bponS9MXS8zeMA95zf1qXG3ULVZGV8bEzT2ipGPV0PEusuMl3lzxz7H8VdbN1gy/LEzvbMhkYFym
BBFa5W7vOdym65O+H5WfQBsT52W5g3ejxeYePcwCAan4mfX2gFgFZgWGukfP5ZpaOR7M+XPN6Qhf
iisLVb6gvmrbuyjUPrr8lZug06ahlGEZH9wOIUX0tfPimqtVPNR/tj6CBJHyl+rWS2HDyXPQoPMN
WDDEUR/PG3ppz+PXFu67TQmrBoff/cDdBzffunE43frakmwsEfdm9qiiwG4zG7qI6ldHAUIajpbb
HCFbohV0Cb8SB7ALQ2l2p5+3NllJkzh7njxtKLJ7s1rfAtH/BgP9qjeL36ebXws4/c+vmYLScnIn
sTw7w9vMqIJ7BKMwvXGKQzpaG1G9lozSUcZUEzS66tzyQgtMaxvNd7W1dX+z0j//BWLLjLSOGmbb
SE88zEj2ClY7XKVsDPda88sG9c1oFxGWI3E3wSEM+8d+EZqse/T4tyrRKz0jA9e0RogRQxKb6Eff
KwzcX77Its5ea41LiRBDZcX1mXdXu+DKdstL27A2NqYrYaNLSVD7WpMYCWxwhO6/V/PHUQsbStDZ
LhSZsz8dmiuEZkfGrplp1aJcXNpe0GP7NEcfI9ZpfRDML/3Hzh/vtdr8jrN4KvCl6/zzqvav1r5v
RjyZ0T8tkXgGpKg9JLl7aUXhhwGr7NNftdZzUi70lR6jxAxUUU/1uwwZJTVCHY/zCV7d5z1BOpJE
kd2rRkRMla39kkbRb6OI9gbdRm2r3NiFLOfrd1YRGdlmzsJGOR96J+VWPBR96yqJnUWC7d5hX2/k
5V1ntfHGFLgSxzLGzYKzG9g4pnpqoN43/niMETI83Vcr6f16/nwz2AOTucXhkRCzIu2mTUSKwJVf
HFS3qn6efsTKgMtQN8Zb7c2Atx/9/pMyq1e2r1zOeooX4Vairz1CSvSwtybdsnXLE8L/2s2Y1hc1
pjsTSvHu0+mvWOsoKeEh4pXjBAzCm51kX6aYJk7VTVoJ73Tza0MsrXLD5MRxEw+21wkNc9s6eUL/
78z7mleq7JtBDpIRYbmC7kGn8k5DqfNCN7Yw9Wv9IqUzOoSwNjpeXEfcEV1H/ACF/RBhNrKRaWs9
I2WziILMRM4Odv/Y7WyR31tZcd5GSQamtUh0ZkHUWx5yXrf+rHiJiJ5Pj+dKt8iYtFBJFjlIvLz8
WLEuGjQ3LqYuvA3UOtuImJUZSIamtUGaNqFJvzTXKarj7cGPrUfsiNAQxyYyOy/sZYiaXXbTZBqD
RaUUH1IdC058yspiY2zXemn5/U1gik7Vk6Gnl5ypNPGzC9ODjn7wdR9m5XmrmWxZ7g+oKKeCMa7H
FDKWmiIxbBz7qv1w3kBLietoyiIdhwSIUjl3VppcJ7PYu8TSec3rf/aQClG3yLIef5GuOI7Iria2
c6nOycZivLbFUKX0VSJY8FAEyK6kvHJrpb7QJ78+wtn+lU3aX7MY7lOSIlG1vaXZLsz2Itx49kqJ
U0ayBUHYtfGSIpPZHqxRTSEWxF+73P5u2Bi8Jkjon+7D95FHQkayjYommmLiG03lU5E9cFDRCh8V
j8/j/NVQPmltHm486f1PEjKoTYNMErVpTeXD7LLd3LAVqCMk19ugSna1iUUicgpbZb/3Fz0hg9ss
p1VxVSTyOmWYPwx+nT9MFWKpTTB+U1WcNE733vvzr3CXx7/JUVbVUbUUZGiyTHlOhUALNTuLvShk
oJs2AtUhQW0PrcgHiLU7hJ0vz3vr5WvevHVTqQU78872THaZvR4gumie2SFSxqtcmEZY7tHv2Vzg
12OZO5T6t0JobVSlhC+we9WbeXHpmMPdct4Kx+y5iJxjMqUbfbP2CCnnrcmZ/L6OMMZdIAOiP2KY
60UtWKyqLrKNPev7U7v4Lxm3hUDt5+yX7CD4OMJF3DkwKOop0s57gAxZ6wuB7HjJMOT2iEp87Ctc
d8TTjylS3B+ng2jlG2SwWligFhKaKGUVbdnvZxw178y28XeNSTXo9CNWskvWdCsLbYQcz1ho8WQd
fIqbD0jSWd/Pa13KXb/D6q3TCKa4F/gfZ7fY5E1n9r+0dvvTGI5NR9tJ4f8wxfwwRuF1NpxHp0BK
888ELnVctVGwZ19ZDOPFoCY5gi5Wv5ECa91u/Nn6aCpCrUPmztAwI20fI8SLWHSEffXpjl+LHCmL
qxIHjQI3HESdxLEM4v2IvoOWmRvl47XXlzLYjpOMZYa+Z63BgqIOEB22p9k77+WlHbeuFyCzS2Ky
QlEND0sT7eq6qi+LCX+Nsx4hw9PKnCe0ms0cWizm7dND5avXGZfMp5tf6R8ZoJZkgZhqa4l7I6we
3CZVP7bJEL6c17pUEoshKLppQmjOxvCjSPAdSo3zVkQZjhYrOAC2ORqMmGLg0hvhFmeVRbyxPVnr
FillBcatgWnQLRbiTiy2CQ5D9vz1dK+s7LJkEBqW5307FgypEYXxRTm119zmfZhs52rm4GPZE7r7
6nOc5/7GIC9v/d8lGCGkHMafQBeRQiHJ18erIs6uHdEdFaPbn/6etc6SUjgdImUwUr4HeY6IxatV
D6Lru42XX2tdyuBhDOrGLalq25jLR+a82C4H/pnjLCWwmc5+kgdLzTYwgz369b8sVzkv+GUwWjza
4WyP1BL8qb/RUMH0p3zjQLAyoDIQLVSs7u8I6tzsoPji2en0Y2b4T6cHdK15KW3T0Q0UHy1qD6eS
O00pTdTBql927evndbsMQKsCo+ytFHa31c5XbhTi9Lh5TfHKGn8n2mUImqVMWQZ0nnOmMd7h4/tS
mMqF36lH/DKeOHTguew8+dNTR0wtSRdp/XyhFTYHEGvHCetu6NVfSVlR41CvSj17JBFxPGHyKvAJ
LP0xumDbKS6stC33bWw+RhgLbMz2K8Euy72NehXYDrgVrzHzxdFBtNdu3dbnreWy4JvjjnaU5+Bj
ks5Hlqu6Gvn880JGmgPCKqFQNtM0O76jj/Qm3u/HOOs3sM5r/SJNAni5AMQR9IvVqHc9tq/CL7dW
2LW2pTlANcsk7wTXQgbmEbfsjP2dleRbIk8rRwgZ1RYiJhSiAM2lnJNcNajJV1ALCf1fcSS29HBX
8lVWd8PeLLMgutE7hej2oYV9KFL1uKrhUbQxviudJGPbRhXpDWNgAEo/+BkkWA1GQ5icF5cyqm0w
Q6eIWhoPMT6JWuMG8fONSXita5bf35xuy6gLAnS4Te5QIgMvAdtJo4tUXcTmdT/kvves8LeWbnvz
mAlbal9veAyavQEI0gIIvhYPO62BtXD6ESsVkz9xbto/igJXhFgnTNus/mkrw4NZieIiNvHcUe3h
V6BbG7XetS6TUjlwzahKGyZn1e/z5yn8IXBYK2vbPLN9KZdT7EF70+dDtC71gsq+ssvqivja2F2t
RaqUzqbpK1nQU4cd+mS4MKbhviq0b6fHYKVrZIxdHWj+1GoBs5yd3M2hvq+wFAkN57x1V8bUxYaV
laPNq7uVfrCa2bzoojBEY8nZwGGuxJAMratwzB2nnEq4ouS4JNn2gzU1V6KP9m1fW3stdc+br2Wg
XaxVbTsUjPGcGzeFrzzaqbslbLf2EVJKY8fVY9inmKxiw+3giitTUw+9Gryu9Zm7Jda2NtZSSs9p
M6utyieUUXWT2Nl1B4LFycUWqWmtfePPKUPXAqcxTcrtSj/ejbF4iVzxNE549p2O1ZU8kNFfo1LX
6HLQTf0wvSCGvaeE+Pt002sjIGWwZSplhQwUZeL0aFcRuBwNu7X7wq2uo+Hn6Wesvb6UxppmotIz
MKOKXF8w2/NBQdx1Y7peaVyGfBmmnwe9sE3PcrGtnHQHD7DxvGs4IWO+tLAaHWyk2D374ZMV+Xei
Hz+f7pSVjpcxX9QCzMKqlxu+wNzZrn3VWE6/D9zoo6aGl3kSbmA2VmJTRn4lSQbGBFAPBXP9s5vv
Y609ZPW8sdyvfYWUwDAKwr6uEXlWC416ZBhmVwj3z9c+pmBHgyIWip7N1s5x7WFLCLxZmduq6ku/
ZajbdMRQGlewXa52zaGdXPy77dnGBcoq9qfHZy2upJxWbDXHzp5+y5IKn9fgTnG2yvRr3yGtykre
DFXik3MG1e45UPcTXJuLFChFpuuX3bZu6No3SMntBuzko4FiQReWd7Co7+dwC7K49g1STisjgPvE
ZeDtKvm86G9lZflSpf3tnOOXrikb8bXyBTKqNjf7tNbqZa86KHvA/DcTi9BZAyxDyGyl4Ogq2Bth
7pgjeFfbF8qEJfLp1lf6R9ZBS2Ns21yDFx+tS2VWroLqixmoN377S5y3jZdBZImt9nO8nC/VIrsy
kLO96ONo3nj9laOOLuW1im+z0KjSeBDh931T4aT6qVbah9nfwBqvTEsylIwZW7Wpbple6drfrWk+
aly6dmJL5G6teSl7ey01hxptaQ8Gp4txXX/P7J3s+iba2JquPUDK4dQxsFQsTBwdAvHMld7B0DJv
ToO/TofPWv9Lmdv1vR0Wjc686irJPisxLVOt+QKm36XT2WdmgJTDodv3o41/ATAomJt5+4CJ13l5
KyPFWj2qA33SeH8VIPbcTQ/N2G5UzFbmBBkYpoYYPzsGXZ/l8dGNFHQsjc0bvJW8laFhptMleRst
81pS1U9G2/cvdqc59zqU5qODyP7Or5vqvLVZBokpfaIBjaaX4szYhUF2mYNpzNytKw2HdfGd6tmr
IOib9bLugy7TQLKwI4qLZxWe9PVo5/5VGpb+fupHf+dbtf+gd83mTnUFWiG0ZdDePLNxFeQqTdX0
AEfX/5ezK1uOFGeXT0SEQCDgFqjddnl3u2+IXqbFpgUhQPD0J2uu5q8zHkc45m4iGlNI355fJlmy
Drq4UkIL4jXkv5cGBKPtDyQ3kOubPkkAPzCVv5nG//EXgQZd24QaFImWPAWVuEvm+qZf2zN8+yeG
kn7wIa+MfY1S43oozWGdsd8bPhzpUP1YZLBJxvoXxFbbjEDxp2gt7uJ/2/9Hd/zK/qErTlLi8KNG
Ft+BjvjUKPdJ3Pjohl9ZfdSVATEjkOyTbSeSDRJ7yba32JuroNY9N6Nf4HP2P7/0Q67RZpiA8IiV
QAy2U/QXGMZdEUP+6Gtf6RpvtjLA5EUFzKsrk01P+V05f02MJb4GmhnHPRn2mOTrfgqObCxJ7ofi
szHyB8d7DTCzHmvtrE24GcBhALm0EOq+WWqravO1r36JWv+wiQrE+i3hQwgGjznJ+njOJi9Wnxjc
Ry9/ZeKkWlaUzgCwkK4Pb9VFHhYrZ19broa03v++ukoWUAuN+DRyAo3DhLkamvyggvrvD/OBs7jm
QRt81tT1gBF1F5qfFLyukDFNDlK1e8jOfnESdQ0vIxhSi7RD2r0MrJgBu4IYZm0+ufMf+KJrAFlU
c+jhEuy5qCHdpSs4HZN1ALE9NodgXVtPmPqovUr/DEP+2fbZv5845An/90zEMEyiD/pwEwKKHwFF
G7rP7Ozf8yh2DR7Tk++h+YyxMgMFuqn8V14LlZXL+onr/ujVL17wH5bQio77IsD0l9YgIk6M8vOR
yK81H1Cl/+/TmSNummNINrGY5wwCKTH7jBv+328q+38wsR6d9LaF8HjSW4i48ptoEIUH3d0ealaf
3KWP/saVJYt+bls+A+ojGlTQYZ1Chku8tm1w603ks33Uj074yqAXzvrUJTEuD7HnSYy7EQqwXJSf
VVofnXDwv2cguzZeuE/YBgYs70LJR0jpcvOJw/jo6VeB2A+GkUbOx9MDa7C1Md2p3jz+tzP66NlX
kXiVrtHgp4fop1jcsSupzsog/Cy7//c4z66hYn1U0YZC9WLDzC+wvmxJeROmtEAFV31xLs6usWK9
gzhL3wMHn3TTj3iM0JVx1bD978/zwcW5Romhfhb9qrpw4+OF90u0xG9xvZgbj7n05Wt/4sp+U+2J
1mDgtplLiB9Qqm7jOThWtf5SqcKSy0/7h/fRDLqosuwvBhbvoR9bjJ9uYv9dJPz/7J5dY8VKncgO
E0nMqSZ5M4HOLCBiK/C9Mi+d3oSm21Kk27hlWSfDHw2RL6GDDFjl7eKp2TGTbIwgX1uuZsmVkVvk
M60/IkMu6QRR9rojW4rquEgmPn/NEpMrO++ngdvStOFmHNN607C+AZjni7hids151vauNWmCp0sx
FCkJdwbM5k6pTRnah69dtitzD2ylFvyHBfTVt3/nHR0vH+v0s5bKB+7kGl6m1NimDDaIDTByqhb6
lurP1i0/evSlwvzHPYZ0qkujS+fVL8v7y6Pj5DOOpI8efRWgU55KYnuEB+vSItHNLQ/1lyoddo0r
Q+nJvGhO0ARS637osCQy629gzljMN6778ZN7+YGfvSY7U4MY+7W36KIsy0mWt6M7pNhArsZ6My+v
/311PvpIl///j+/P+ZAy0LyjAK1i9j2KRv5OOrZ8tpHy0eOvrHdRJfE81wBVTOhJjKTLatl98ur/
nq+y+MpsPTIL3YrqYrbjOV1aPx9KrEprTbN1SA5u7v6CDqjaAUoni//+Wh+dyFXMlqKPKHArIdjd
5/C98zkRudOqX7K0C+KbtBG2yvpWDPf//fc+CFTxlWFbUU5NP3G0cRJ+7lITZkOlnifAif77+f/e
x2HX6DPDKERNa0RyLLiTZ2ermRRGx+CgTg04FTb97CIvk2YdVN5K6X1N/o9dE0YRJGvRUHt0wxpg
LBwdf4HdOY+E/4CPufnv3/bB1buGv6lFpEMNjpVNxKTJRtxsKJMmX+OQZ+zKuZAaK/QQuIJLDNib
MrbNfb/8bOP2o1e/Sh7oaCBow0u66c3UZJLhrWdffsbz+dGhX6UOwFV4NUi5YPKE3oCw++yn8uB1
qJJmhuUF2m+AUfkMEvTBDb7GqoEL35WpvfyUxRyqUEPXa8nr0t9/7ZCv/ItzMpTeRfHUduAsbVXo
HjEO5p8AFD7wMNcipCidklQ3QwK2K47oZC8HIeu1jwDr66BIH7PG67M69XxbgBqH3btRJOaTFu5H
l+DK15BBubJL0N8C60UEuanQS29KXw5fW5Vg15izNR0sicsu3lAtgucxivTZJa372pI1u4aboSjm
rVfj4GNW5QNP1mzQfpJ96divgWaBtsHMOWwbp9AUS0WPmlfTFx9+ZX2MeWmXLHi4nzb9lnjih12X
zzo4H6hssGvNUNR8npk8PN0gVpV2zfm6nlF4PBBBHuIBY+2a/+WV/bHvugeLJX5aY/amPZCpGEuy
CO0AA4m8tvJ+jVK///f3/MAlXCPTsL7Z6wpwgY0azfbvzWNjD03Zk+0slgEhbjr42Fn8xKw+uNnX
ILVhBptJzbtog032BZD55Ptlo+y/f8lHz75KCpzyl64lKXaMVAn5Ow49m7rwQ+1/8qUul+BfaqNr
Lqmh1VVLPHwpws33qSxvKxYUg07OvvQfv/YTroI+GbASt0zwz86Vde65vgbXlvysx/rBD7hGpzEi
UuUGeMzRa4qk8e/9dXpyurWFCUTztVO4xqiBLoKHgYeap5meKA12Qdl+Mt2FhODFt//LEVzj03ia
rIRP6M17YeLavE5C3WUeZT6AdoScWgPCFjsTU3gVl4cFsFEwH4XLoXG93gZjv+yhW5UcO29ZX+ow
bvd8JQMYauL1HoveVVHzONhwNrEXpYf3haxmNwy2Pq+Lsyc+U+yf19N0sjRh5y5I1UPbgOyy4Ymf
hZC1P0dDBbhTGpLlGLdJdxtNWnwLjWh2flLxsxonxA9bB7lNhNthTqduvbJbj0Ar64K5ZngwrkVf
WjaQcsDw9LROK/i50NRv5psRbw2mI2yzJJ1wuWKtfPOHVd5xqDNk7ZCiSp9irNVlHAlwlSc8gPBp
S6pvUl22KikTLVQ5sYSchTFoWKEEWf4o61Gd2gjKr3E8eOcurD2whNppP5cWou4sNceoGdqsDswf
nwBLOi7tr1JitDg3zivc4JEN0EztTjd+lGuv/8W8df22golro/Vg8rRazYFGZs1Sf/XSoup1l/v9
fLa+Fgcvlf5N4/vL1lhI5fReW9/7QTpsUgBlimDGnq+hcYPqNjpA6OLsAmj3YNusydU0N5nj6phG
0t8tCVu3BKOn7+Gsxx3tmcqmTje5lUD1movyL1kZOTugGdBBJ6cGq9pFsKi4QOf2Pmi8p8iFYOOc
+M8q1j9N26gbF7VTHshp3cXpIjfMJXwfRclS9EsZdNksLIRsR1SYJYkk5Dbjct/3/oSxbjsUwTA1
m8QpnkXTomXRr6bbds3yx1/W9D4QKE7Bk7Sio5EGUNym+gYkUO1ZgNAQ9imig4n7ICcRweujQ5XZ
YQGKMcVCEPU7r6iqxOwCNuoiVGrN2gg73lQPGLmPVVW4tXldQyhifu/rSZ2ldLqoZvrgR4sFnq1J
IKEHFe6cdm6n13V0mQlsf1pHWS5otCiWVWrioMpsx4IMdbfVizJQb0b2vtVTQjcyrltsVU3KJlnl
1aiCALtoX5EJrfxmjZhNTq0nK37fLq2ZC6oIPluy1CzI4rm167GJZToVSVIv9qVdO+uwmUjrdChW
QQi50ZFf4/wBwN6RKghI0fa2K/GNQauftzoOaNHNrRTbzrcYUHBe97+SgfeZGylIPIO5F29oATRu
28Gwn7lvm3k7hV1jNu0yS3Gc23X9jm+Y3Mp1TASYyJaAZxBzDG6Hqgub02R84mdTkPT3C+3KNw2m
mDPMazRZWEFVJBsW0ENEfG5eoHy1pkVIxhh6tQHz/Y0dhHn357R5g+ii3MvG+DSf/NEk2arHGfQe
cxAc2q6CPPkEofJlm4b+SPa81AGcUqoajHdAdRVBEtQPp2Qz8XKu7rGiZeKMG5PQfHHeLLDmWtHL
tCYwO00DGeZlwIZ0s6CHdYY4yHyPea8/ZGJkroLgdjzouxrpZbsb1dyZnEfl5GceYBQCtOqQpClS
2tP2yTVp0xZtM6t2O4Yj17ddqFO6rcuhRbG26s4voM9hXoLGBmLL1sifCwNLGg4ojHiSCaeS4bUx
3bJu+Syj9C5UaaneonWI6w0AAt0AFAeIiZusNRD/O7rEX+QBu/bBd1VGyfwcMhrgWwNhq8vnTjDT
3lZVO+Dn03aYVQaa9uF3iRbJ/MybtY9vOPWABu3SKXnBomsZ3/ZpWfM8VD3kSXUXzfJMW10HqGzp
xO8GNOGh3bxiqnUa7cxummRqyxHKVFRNt0zqRL9BG26wGfhHlrXLGqyNp15m2Sjd2xKTRB7SBcqF
sMB+Xp0G2stX9sbWsxX3UzJGcjsO7VpW+xZ7b3pvEQa8+9SfFZuzoMbxtcUaK42Jv+0lVd/7ecIY
LosNVNnhidplMQUo4jr/uSsrGhS8RiW78VbhtxeNNhKBYo/GFNex43FRlyp86+Ogv2NV0IILD9OL
X8EyULrHO0TmoeGhJZuh5GbNw95rEGDciJW52Xb61saJnxaLX3e8GMAu3mUDsI9oWvqEnGkcwilV
ca/nzAxyNEVSM1oVnQUn2I4ODjw7wEZIl7WjL4aN709WZiRQGuTqU4eHOVGqGPyVA+4cQJBzfFR6
NfWt0TP9Nhu2RDjoKBiyBT6j3AuuK3934TJuimasnPnV1IMe97pZV5lNNV7nhlWTIj+cItrksgwq
D/NitJ7vYattfTDYT7APEppaQ27s0kYFVmCSOPMiNn6rWmbInZXQZN4lYZC+Dg0hCQzYUS9rnYue
qn6Z6L6ZgxiSIeNCTksMEcnC0Xg2mIbKBdkESas4D70gXvIoDiw/rF030sfVWuEyLsZaZ2osx/nA
+GqDPUUih0+j6DLcltpJLDGvXKkdFN3HKuNMd3HWemDKPPVduvgbrpXwH4m2Dugs3gzRFnKMiued
55LufgmlbjeatU18iFyMGN73yww4QdNzfdAg+iufyzQl44a0NBwfY43dnAyuPAXzjxr77jldWUdy
h35fAsY4NymBGHCZNqK3Ns7w1WEiYEIVhlNRWUFsshp9HWUjpDa688yj5JLaTVY/UD9yP1WE8FKA
fX2MCjKa9TGMwthDOE11+z6mFlN3goYPLWpZzbdlZaswTxPrOrQzA7rklMwamlITliK3Tqbp0mdV
W4LuI029P2EJ+g8QzkS4dJlZYBf3YHgiCncsFt5wR8FqLB5AMDkO+54M6beaET94axIPnCh521Mz
f09GmqaQjQCytDwl6ypEvYHUjBlvm0ZHYjs1AyZlKVx2sDctJNjAxVj584O86G6eadQomreccwdG
sqVvti1WQ+OlQDDx9Vxc2gXgPOznGpCOpS9NX0BHNm7ybh7m6DeiXF9u48Z4/IgkPBVZCcIFH6Ai
JZr3KFTmdi4ltLlLJkTys0tno3cMKwzqEbCnat2WzvbBfk1YaTImE2IeFt9gxZDO2AjeoGuHrcTE
UTLmkaeHBHvy2IB4nHkf+6hWBnCc6SosRWF4IgEdTcawvySJSCZqnSx/CQz/1xMVMXAdlBgwk0RV
U4dHWk++HnPjzGJh+gTe5Oyw/s1u0rbjD0wEXVRorA2O2QoOf4EuLJt1MSaG1rdek8Zj7gX4B7ck
hoLAfo0s1ipDq/36ianZfzE1EqRdC3E9f5dq2os7IUHlmgkTctS6ETLPAi4xemQ9xhA50zwB74s3
iBhBGFrTSMySJuq3NW2CJUuauWRwbb6NdeZPvQeG+FSn3u3c+fqhdGJApAItpdyaeBTyYVmZnxwp
JKxkPjk9jLekbHFpdQf4Zab7CjIy3NRiuBAFjqXIVsBdzONEepSucgUp1UZD6K6/o1M1jjnsnvK9
WlsPbc0azuFoYwSdrO/1NP4xIVto3o0QbyymbujmYijnpCv6ngdQF1m9uW+yAXCw8Nj7STkWikP1
GG/hhmfSKl3nK/jjb7ATYulOBD7u0Dwm0tvOtLRhpmy4iJuVButZTnrShc/84Hetw0BBDLtXCZQi
6tnPXBuUGFkEAXyF5HYR96AOmJp8RXAeti6iA7sFCBssfwOYtuId9Vzsb2mJ9OQAId0uLWhCOH/U
du75LyF9D+YyGzfvosDDj00CgmtWzXOJ48J1qvJOzG08ZF2NcmW/rEDu79OoFvQuHmtv2eLd3HRi
HKneBux5AVgSQAkncnCJeWg/rz5aJXHgJ+fGLcQWZIqj+NiQlFUbmpQLtLVAb1EfvMDTwSUeesF7
P1K/zJHaY5MVydLAzJ7hLNs4N7Gf8p+jsBC9WWvMacG+79FlZ9zkCJhpJUiti1JUUXvThJiy5iHH
fcSnSKBqD5rn8Kbm0k0HHdWgk85AnBKvRRNr9yMNJHgrM9MopvY+VwHBbMhCkCNZW6uzaaIN32q0
DFlBaGncPpJxZG/gW1r3BHbNuiomC+hvvi5IpzN4IKn3pIshIWxiCL4VpfPXBJZVRWOxguunfuoT
qdUptXaxezX6cQqL5lP/VBnoSZ7C2Ajzl5ZyCnYK2xr8hyXdyou2jKLqvivF0j3SyYP3AHVUmRSy
waCXhbH/TQW+vWNtkIy/1z6pfaCa+hKJoVQjIvDgGpSFYSO9Q1oBgvdAU0HH/NJrMS+zbay+hX5O
mMIApbtRfSjYQZbrvGSuV1S/4Fja8Q5UMEvzWlae5O+gFRPk7IMGooTYa0R13tadPqeO82ZPXYCI
UpqRiQ0ZAsDpMZEEBWkNxQD3ArWAfgTGZKWoP8Jl9G68mJX2GGq0/+F6PDcWcw+fmiXOE/H9ODQ4
MKS505DHgRRBbko2omCnym/vQfXbxfdQh5vmDBw4uO5Zr5uKdRuZ4lhQZCTE5StwP3ZTmRnuKqON
0eFb6VZd3Q5pCbrVsfOi8pdtS3/9nU5O2OFPEMCgyKZM1pjeN6WbgUdCPxnAoYqJ/mUFIp6g0Fji
FcLUEUozPi0jtzvVsYr6Py/kErM7leHcq+UeqZVXLXk60RZWbgFyAp/Y6qEwAmttn3R50AykQUsa
pdgZ7MxgmUP2ptHiqVEqPE4tVvfRj8WCpYgLbLlSi0K56mPtZ8nULeE35JG8p1kN+Db/q6cOpeuc
4ti3ExTI+F7KYDhMTVuxLFkQ196j1Jn0Pa1MMDyOVS3jR6lilPjhvKB6br3Yfzeaj3UxQ639G0DD
Bvv26foq4Y8Oq8QNyBoVkp/aTnMxuqA59FVQM8ycmNhFg0ZU9AymeNxv6JlrdollepnwfGTCeTl5
4iyhOIL8HEeSYunSS59sA6eW+cNCQRww0ak/e3CtQQE29SnNFfXjAPeon5+CfmzeExQjSI0U+DqH
toEvrSUyNA9lKwDzodwtxnRnHdhuP3XoINlBRwSwDt87YSE82aWtqn8FzJJ7p/voUKWdPkEoCU7H
V+kNNPnk735kZYFtte4OxVm7Vf7kn7HPnD5eMs4/slnpPkovLDFIKn7zDkX2HKjg0SBuHYBlg1gh
HB7Jm14TLKxo292IdknGfJgXue9gdb8nMtu99Hr/DqrMXrHQeDgzNH14TiukrJAllt/pEKUZE5Lt
WDu2jz5DUJFsTd4gvpG86llOBbiN/DMwSTN+4IB98bKx1ZHgDJ/6RS4HAjmxRzTAGEiioJ3sWec/
QXMg2BmI+KE9IFFdlYh0J+xUTb/5aJHTdUbJv1zNqkNVsWkjZds+SpMycUrjUt6UAo2BBYUB0k9v
srsLm8cWjSkcn9XLEbewn7JmUu1a40Bd227njiCxwmJb5jFsXXamdIgTPf5VqzPZycluwOCru6JJ
KW4Iu3jRfMFIZYAyWR13t9bRiwxA24+qFdC+ALwlC32FajCKvO6hSUr4dlQjf+pgYDwbgxmtxiDq
g3sT6thtRodBdqYniAKDibJvEWQ6GSEceB2eUZkBAR2CxCiXgx50yRsW1rRGdYFu4oMApSeERjhi
URB6BWqb6qbySHCOWjZlEEEJ37zamgZKumGPZsEyhwzcZXWzqSPt84xAJQRtr6iLzjRsmMijQYJ0
whPaIvfTS4KmTDSS4wS59Zcx1FG+wky6Ypm9do9eSce3PTKqG+Rzww4O3P1lB/sDTdF6H06qAYcZ
0bht9iXto7MdunLbgPHvKGuIrTVd46OmgUxOVvLa5BbFQ5yRCoz+Bcqd+EylxSmlAO3IA3oPBrTz
FWXDeZ0CTGC9pIWGQdXSJtdzieaS67+h3Lt3iLqHIAjGZ7665clfu6eKLRadlLC6ZxU6nW0wCP7u
YmGPaPONST6YrkYQqodHWkfiBVAAEWzQ2B4HCLdE3k9iJpGPVXtXErRWRBeTnT/oNRcwIAib95b7
+ZIuwQE8PrzLYjSGHt3iK5URMD0UqvHjH+Almgssu0WPOBpz56nSYeVa0adRTtVvjJN1ZiTE7RiQ
ptmCXuOTP8qaQpgueYcaJ8laMQlAE4MKcsIoh/1q6uFiRQO+22pMCgj+oY5OK3XX0RJVqxtfuRO6
SNuwzFsDSv2jQmh/qxXWaYsaGidlfmkh5PPaxoWzIaY1PdqaKYR+2DhvSt49eeBK3U+ihZYNJDpg
pApcA276g0ypR7N8OlZJ9OAUxpeyIiiG1fAspDqRTpwIW79x2kNAOKAQKBrqI0MzEYHlL8fHPsfF
3JmYP9nUPZK4OsPojmEEz9KUIOn3J/XU9N0tcviXsFzOXFbvpQU2hjL83b+rihH1JTzV0+iiH5d/
7DUqyReZPmIPrHtAxDjGEYq8NZi/dRHoaZE+qIItBsx9ndnNoGvOFeRe+gGVvGebggpxWTut2BFt
v+VUJyQ+uCZMQS8URe80EejVm8i6wiv1rlX+CRyZr7TiTzVkvDMkzq9IIg9qiH6rRPsAikyqGBDm
c6ifD5mcfChVAP/gLL+paccxwbSiSNS8by0sTY/xTb2styj/H0oxoVNWVnlY0UM6lwX8buZBS3Oi
Zb2xvv87XupXVP+/aldDr2YYswDpAtrd38rEO64+jhdrp3+swqS8onuPkpzV3Xe0iU/osb8Sn568
BUNBOTxXHKN6TwiklfUDOoNArLF92ZI/utI5RBXK3BjvngxLlWNCcsdJunfD+oSS8BZtp28lS3+O
tf1OiXhpIvKC7hbI3JM3W6M971m6b6MLNq25V5N+Tgc35ZR1qGbK2ECzA0l1GYqNTNBXclWd153a
zdb7DkZtmqWN9pE/BnzvvCkLaX0KBYabjUFaCqlSUKhc6HTZRaze2yJGoJpqyIsKFtDr9NjR0wcF
2m/wGbD7NbEb1YZbA7J01aWnUVQboTAHTxvvgG78JnLNXlTlTo8QuUFfaITT9cpMJSYHlI9mLlT+
1oEISs7rAO9h3kWFL9Kx/tjM1b4c+qdoFfsI/XvMU1KWuUUN+RAPxzXi22VUm8m3PzRYqUk8w31A
TQRqV8TNUTZBxSjswicf7QN4kVsOdTON9mU56jeMc77HVKEwseRHHQYiQyGy57J/RQ3Msn4ZtwrP
IhjA+UkMltt1J/RYXL47WEFPEsM4bw4zrudnaBSeHGDxDYY/zQptqgRSW3MS74aybvZR1T2ZoX1G
qmpybGXILOi6Hz50JEeG5QOm2c55/V0c1FgAXspjzf2HYRjfk4S+ATp1lEn9QlNMzi4qdijwdiGb
99Vc3vC+brMqEaeWi4LHYqdmvp2r+hc4yDaM+hv0uU9pahsMkGq4PuTqUSn3onSPSDUTaCWURaWS
ItAo4iO0R+ba/16Tvs+kYCi2AJzLVDQ0GQiYGvTxZlUQPbz4smnhrruqMGv0DUHgMaLTFk1zkXFA
Dw9uWc+cR7+RLO0gonCoXHKXLuOftEFuWddHVw93oXPnWK1rFlfLrhSo8ZGQJGR6miKJ/1ftvdnd
NZzcjLH67YaqAE9HwRGkUD1Mb23IwTiPtIvzM9QPnzwmd3UnX/XKjk2zFl0KnVETQ7N29rKmQiCO
DHslyu49lt6A9uP5or3cQBQbK7MnH7KGhII0ikj2p/ebfe15+6Dje/S7b5RXPYtgPKZLU7BAPa2U
bTtM9TGT3bghfoBW8a84tbA8oBoUEBSZI/TeR2zMlgpFSDclufX6PypdD71eH7pqCnLEtcd2FHce
7+/IYvbxhbJ/XFtsb3iHwKAjAWf2yEK3Rc/ttmZJk80heW/9+X5s9bdy4k/hWm5QEu/rRnxT/VrE
Xp2iqyNOTofPaJvdxtzYrGmmvwzuezJ7eR26J1fpN7nwY8fVdozbQ9fEG57oY7CCvTywhzkhhz6l
t2MA71EFaYk2utgGQV1EgdqtLXSkvPkeGPvXph0wcyE3ga+x9SA9DnumWwQh6O2OPgT/tH2YvbJG
zwtdcKCqwxzF/sPl1ABKP4ARf1Ou5rYXaDc30fjNEvdgOP0xa6SFi5vRvyRHAqEzV3c7HyMYEbVA
JnWPYHr4puAgXWoPk2eK0JSwf3kfW1zUWC6PcTWdohYLJGStGnjfZN+58oSFtwKTjr3k8dPC4108
lN/7cT57gZiywfQ3Xj/dctMdSeijmE3vUCzfrYv5cbmxgwzywEzVRq7dzrNoovXBMbH0RTYWXTTP
P3SqeQIC7HaZqy6LZABVZh815IiRbu8HB5nKV+rou028OWtJdF+pCuG3fk1j/gpZ37sUUck5WjTB
dFcG/LkHqFnaAIJmwyaZpn2LROyyppcUNRIRqErJc8Tt7zqx33EiT0h0wGNrt9Dl+j2rqspnMZ01
Gfcl7R5mke7WMdyvIJUb0OJZlLyB/M4v1ye5i0NQG8EwUhWegoUP+TxixwGS68/RXJICNfR5svEP
9MoOpirbDYCUe+zA7asyeVcMR594YRajp7hRmB9nCh/Il+bnElTvl3+7CJAmTMspiMM/IAuHnCU+
JRQk7pfA34tG3KPtswdZzeOwmLyy62uvvNtRX1g8iDhArTID9SnNFlPrIiKAd43LcxA36JTA01J2
E3M0RYNQv4K++QTCeZalHsT+ODRB3OTdRun04rHlZYj/j7PzWq6bS7L0q3T814Nq2A2go6sugOMd
yUOK7gZBUhS893j6+aCumVGdEskJRVTEXxJFmI1tMleutTL7gXnWqbSkJ92mfMcBkSbRq5Flm8oa
TnFV7P2p3Am1WhmZf+6S/H3U+nMdpK9BPtyZwCLCCB9+TvQ0LNaTJ3adIk5NZ17FPZNN0f3rXqhi
jSd14KrpdA/9wHeS3F+XdPhdUOvg8OOrBpW2r+lQzHxd23V8KlV/axie55Sy+oyKZdXLnnCmzD6K
qqucHKzVsKnDxIG/COL8gQ3gKBnqa5+Z+0ZSXrM62c47WDtEz7ZnG46o6iu5te7TDGMJD6qBYNxs
eqvWjXXQJoOkK3eNNjgHASG2Pe/xbRxzI2ASYS8KTmphKusQNMxUVEce49xhWt/bwTA6cMU2zdh9
w/+HWRgrb1acqIDQMDrMOHLKnGYjcUmVK5Kqm3Agb+rph0R2dsbVdj+WJbmoKJYMhsy2aD9LdcTO
kSgnhYOlaWVzAXvhWsoADf2xdeD0+YQg5FpYce8DQuJGiLe4MQ5SZDTbVCJMsLQdReVlXeWyM+mq
BU1LsY9WNd1BA/jR6tl+Hq6sNtZyGL9IvWo7Med13fTWalC8l77RB1fp5ZdW4h84WaunD0Hpp69t
Pn3zqQvwMUoCQ5MgVnoBGNdeCMfpII+HP6NNFk3VNw7DVZcr9S63vHQdF5BwAdV3acdXU2zzLgYF
2mi9Iiyg0jp7lcKiC5wOtMttbIPKepGvskYPnKxOn33DMF1JKg6CLlojY+JZqo39YWqtR216mjcg
kY7vpSlxYhTRU5OOOy2iXNIU4jYLxLeKDuiuOhBcUOKxOU/txwbKSFdk83FI62EtO47RcNQzdizO
i7CAwmEGSrIcYn2r9WE8J6OpE8mli6JEWo2G2b9NEBstt5Ns+R2LRLHSRJatPdbpQe8yzzFHVh/O
pxJSfMncEN0zHWCUO9Sv1SXFDukqCrr2ubd6z6W4RLE4TCiHFgLmrB6RvTpq246PvmlGiy4zrVWj
Avwphp0e5ZwSwjTmChB7VI8LyYaj40O/ovlmYd0WbbxEno02rmzD/NANWWSDT/SgtHhxfxuG0dRA
LUKxMHCunZzEDkm1JSu1bKefIv8U93lORiNHa+oU0kMd5v2qIUbeaokJXyQSPSmQbvqrmJ4NGABZ
5dKekOBF40Tfs0SLni0K8XfE23S5KnUjpxAaULeDkK2nPb5Kpdy7IVZChmsMcgVzRtfL/JsUje1E
LWuwMhC8xjpDzaFVA00/sgXNlqcdz1VAB0qpRZTVIA6jV2pQDXKth5SD+4fhlrqvPmPQHRVOMgjv
OWHGHcip6j1QjbGtsQinfCWme18o3S6pgWftKKKypDbHUa7km6CLffUY9ZmPm6aWFb5TGHX1FESA
6YcoLWtpmTaNvwvhKCwNn4ChKzs2ED3zTkoQVq2TdlaxmrtEW49ZPWhiYUJiChcJ8mnrpMdduowi
Tb8mLtISN/FGsY35zle6rVfLvpbVEke0vD3Ho6bt2rYUd7jsRMeBiv/RMzLihN6WdkYZBytmfrwo
bdlaa3Q3csyIFRGpqIu02BBwIVJzqfaBurMV8ofQBnb0hcUFGnCosoQs5Mz0ipUy6uOKrkvSU96p
4qmp5ezGSJRoB1BTjStPrXLSnaG7iszWWpe+0bROMUWtOyaa/zC1kmk6itfa66Ypik1a6y1oBjSw
Ph2spTpFzbbR0qhflABMuLKYIVUVkirMxu7apB7dFMA1OEzdaNBTbEhW9kjqOmmDcHRWvCPaCDQ8
Zp2i4Y13oWoVroCOtLFysaBSHQEvlBu5aqnA9Ntez9xhLofY9A8mlCrzRRwbhdOm6j3JQunyUL4T
W8o+bKWNbtpLbTBvgHQVpoX1QAehb6YcP6R5S4BWXvsVNUtsX64JLk/YacVOUtMyUGsBdiwLE6yi
5K8q800pzO+jXndu0Zip2yfNWYr7+zq1FTezpMgdoENJlnyk6rguUvvQijByg3C4avsOi8No+KGZ
0zE1qtCRS3nN9z1JilwcKa4cIvbQIfaOgLxrZZRilzZQ6qK1W3OlFuNWZNpTEqmYtfrrppBXo9AO
KjbdnlKcQIBfQynfDqm+8vLsKqsgsfmJeSMFw0E0leFgOx9tPD1xrRjQwZyUda/5mhMkSbWiwwOM
J5UCKWCjSbZQkOjNRD3FaAkm6mwJoSlewM0guiwXmZbljhlzNGS+dp970/v81l0vr4uqf5UxaSta
TmXm6cK2euYQXdOabD3V7UaqlWWvjutA0XfYpbNXNqns9rAip1Lejen0I5Hlu4gdepHIWD9MZUp5
VOZ4Gt56ySqdsW7vY6YMstf8uoF/mKdlA8TcrgZBAU+Ze9W0Pgd0T3/7ho10zPzcUX3p2HXGSYzD
ypTUdRLTt0ux2CLNq6IZCX6MO6jrz3IgnkeN9o+5KYOoADKW2mp+dlsa1lkp+Oyhtk1U7SSZZAlj
ABg05FHhYjR80JhkNXQ1y4iOBaO9liwzW6mWvEMEDNia1ufOnq4mPzjUUKe9iIw51xXh9GpsHfnM
dyFuKxXmiU5b13weXLemzqPTYmNf9/ymkdi3k2/c+Rp1SUs+e1l0KINmoYfelnMwhmEyrMH8riVG
XfMzR5JwKqitPZZVq0YOXtRUug5Cj4aNw25+o87Eci21H2O9vapL5UlTpVUr29+gUQIdB7Cqkm4h
AoVMWKYqHEcLE7RF96o1jQucbBgeQLl8qARQRQt9TZB7NY+o2hTXlog3hVee9DD+TpkK/tq0UKr6
phGT7LSwQvCW/46D8qKywwez69Z5FG5kHR5h1/qrTI52cTC45M+b1rsZdP8h96G2yJL8ZirWWe/1
hVxVThYW9/OnimlZuIBytdAtisrpmxZKJ9XP9oqqXuumJ5MhKW+60i3mH2TgqoMN2GrFDvz1DSTa
FZaVBFzUtjgcDrDrF403bCgocjib5eh6lAxSmTNCq93Ce+YRb1JcuRTpXjKDbStDjRkAkGnWp71C
rFpomeb67ACyxDTPupv5OTJRHWFFUY1PrsiUrkuZeYd7WGzTIrQ2KGbA5XgdsfNorGihypCCB8ON
2nbvQzeJbcn16/pWMi2PsKme1kOG2bMqDzum+1JVu5XStFcc5m7VkdzbAKtAbwTo0trOX2kDzvVB
MZ000tzKzk5FmP6gbnlWktbV7WERRNnL3ElSGjO2XTDOoNuWqveWN9FRDOUuU58bKbrWq3YTy/Im
nl50s9/muck4InaFCF4ZjxJdcMxGWcmKtfEEGZtVFre2lW7wqqP9G+3SfSNx51GY50fYD4sp0ChQ
xspzlU3rop997DzOqzz93rXJN6lMr1pvbrKq5BtS1vefr4DV3kqj4aWQW7I9f1f18TocrSc2rz2K
tFfLb0kcpJaJlkSt00SJY1nxdzhUxd5Qhmg9RWIz6O0jXLz2ENbS+F1SA7/bgcqkpVM0IQwmT9cS
Vh1sjFYo404evPYRJoEOR4AtRrHhywgJbg8W4Ku6SiFkQL1c6U007Ql+7Cu5K9N7a/DF1irG8N2D
8bow6k65Vju2EdmkLOW0XdC7LXsX9BybHXq0r3VNzsCwYfMqAvbAJCvDg+yTJ8V+fNUmzUg8WARu
3FOhiUpcoEbSfSewY2/CCUNmUFRCUV1U4jh5Q3CEzDmtstrStnUVZG4xaBYVqroi4a3Cda9myGuC
wIBFFsHpIOl7GhVRuco0ddux9aKlbYX11gqDsicdal+Mwqw3slyF0yZPPf8ceN1dZlF5b/3YbB1D
k0Ds5k5SBkj+MqjheY+Jvmu0XGyjKX7IFZVKmDfl9wGoKl0BOY8j78Gqim9yjjA16+KVSpdQZ9SV
6yBqY8dKotIp7T520zbWN0qQQxCxfdkRVuM7ZlhSbYcos0m444FWrldNH8jLptHKtT1MmqtqULB9
Q30vI5x+tA7gg43c2GaTJjH9hvjaziYZYBUXM78d0mOTWXeRphxaA3KvRY8BEAFKnZXiaDyhM0T5
vtak98aYerDEVNoMuZRzyMbZbVfWwartCLxhQtfiFZcMeAhJcyO0qnmq2sh2YYTOdF8865K6/gGS
/OzJ2alt0hlKou4rj/qDacrP9syPQdQMgl0U1RqfFrIutXzsaXMEX9y6Y36ae0r34U4Pjeth7DdK
ljIK/U6O+7VldltDku8t02+dDL7svtZBrs26zVwTG7U6Mm59kSabsSV0zW1RsGl1yULuOZTDkn8q
p+X3RK5NDq6pWZeZ4Z1903ikegddoU7mcp6kbdM4n9YBW5AjxPSiKR04rzbGPfMLzilpcrhPe864
TEWNPwh/N8AUcYpW4fScAHdKsGl3GuTMVZOBlyZ580cdjsGg5ch6RvmbLpIrkmfaDMv+C27IidtS
kVlWcKQcmH32Eh77TT0M0arxqZ4qdW6jQrbIs8bmXJhGwgEOA8c09cM0qreUzkoHW6ZnX8USYDaq
JdcxVqGh7aQgfILAfaOm4jVosgLxguIauJGAHZFzTuMEhh9012NWvoaB+gZB6zZLGokSGykJS0Ys
dLvAqq63HgOtPMXhmLiNbvMBMuh3Y9YrByw7JFemuzitVgCXTcptokxbWBbp69xJdKw4buDkxQfT
Ix4P4u5RISEz51lfmOmp87prAte7iHIv5NX6McVnAPb7dI1x/cmu/Cdco2PYsdajMivOJmIHNRp3
Sj4dYVB3ThhXd3BzY8Cuuf+uDIfRz/wAUfVgPqpZn+2iERgitQR4ZLJLxnAvZ91qDMotupxzXE43
hpShKu4rHbZdJg61rbzjCFg5Xq3ZWGvBbE8ACBfmHC81mgfqOWyqYFSXg04RLfBsvlsLNIvbK5+1
kId0ujbMcLKcPkkhSPXVNJxBooNHxRqDY+HHp55NMtdi37HstiF5zV32z32sBqec0jAyNWGgA/CP
xtQ8mMm0rSElOEWavBlatM5sRjKK2UZELz/q49ihBrCor5nTg+fDvsl101jJ5JfO7PXfW5HmAN1u
VQWJji7thK5ZoH/FRm2yrTeMh7qKNoVuHdQgXk8y9O2p9g+J4Z8zRbzC6VsnVov1ojlUTC6TTVy6
Z0c/ZhY8DKKb2k63dS0hZNZvgrofVnSs65g1gAZdBXm09JJNY1Lgg5BCxSewF6pvXiPr+saQPqsh
G35RTIs0hS9YtsvC0NEEKNBHeo3BmiuSbbcbJGEuoFR5y9lM2vfG+wlCgzNIxO5DpLYQSIyzb5ky
OayGDCfMgJC64T31pVdauJ4gvdyngR+y/xJ/14CblgoOkUXAFpD+vpui3o3oQaJM2UsVdJmehTbr
/oS/nr2gm8netIn2KjwZdm9PONsnBKX9Uz7kD3aen6xWJj6Qk/u4mJ7thpIFNY3aMbERKobm2hgS
pheCwjyTCYNNl26soHLnqjQ3JXXLbHzpONjZcThA9ENELwgdmyB7vElLGcnAIa0fZgUjIfpqSN+b
WD/BdHQtLp8DsvQT32ZYhQVhaksEMtoHQjif9uyYerkQshfzv559SwwR0VPdc0PczHGK1uFw858k
6sBeSt+FbAlDCey1Q0PAZlPZ1coX0cFP+5XUQuwd+0XQjNAjIih3hLDopTRVuZF1kEjrzh9PXhyx
yfOYMMH288OzVBaeVC3r8ZHu6ok6UOplOnfGOaGfx6RmwD/4njM2k5atJnyfE+M+1vst/QihFvjf
6+qBV7aI/pU4W/VzKzCsvvqmfvWHZFGl1qmNLeZ65fIUcua51mwBE1Y7D7cI3dDJqseboSXdD575
f6pO7K7UVDiotWgmwctJ0AnbzuOlGYVHDSwdYtwrxWlQIGW4jQnCWhdGrXWVwa+4K2ohVNIiavCU
GJ+a1ji3yF0iRqZqwN8pCSnCczol2KA/Yp+jZyOllpCisfoaJj9Alx7nVttxD/Zko8NvqCPXoCpD
o8ENrqhSphn11GlVZSsli0/GNEK6JvidUg9hffI8yOl3o1UPMqckF4TKvJw1qrOmvzYeU/l+qjzO
ucr1imDV9+keeNmZVwH6mzMn+VrU1LoCuXGq1i7YPVKnMRrXmvqbzpdX8SBBIqlB44sNc0PW0w1U
2UVuQBan+phk0RWcrWOni7PMjYBlhkRZU/c9oAVc2KZ8rWbSxo+6dRQnq8mkgkuHPkmLr3U1OptD
DyaJIp0Tn3NqWuRWC5hXDP7Kk5JiEUnSItPba6EnD0gBtkZVHRgI+PBzz3AiqhLxhznSeovTo17E
8tpq4S2PjwquL04KGUMmYQNPQhAgxj0ffBTZ2U/6Zd/bi0kpro1k3dr18zyJJCVcxuDFvgZGWz2G
c4unQEXQ1L3Pdi5yht/eJFPaa+74jBEMF08+yLGyMLGmHMzqhjaBs6Vxkf7Ud/rALTYlYcA1tvb6
JqzvZc267urqJLoMVYt+kIW67+F+Q3vPfy49RbdebaW5m2dAMuCqJYYOyU7xXLAFqbQzmB3JElU6
ZzVLbjxDc1ybOKvobMxI7zdNQTeCrhxf9Ki7io12k4wPiU0A0uO9z0SDYksWRU3tmLLc0o5zUrEb
PIaCDV6eQkLJkU9XOhGGWjWLmLcniXET4MUhr5d6GTgTjnSKqq+ssEHRkcPTG7dDkW5y3D9LA6ll
4QZkk6l3zPrTBBEmmJWKpIHzREJ0eY61cMtFdz28wTg2v/n1uCHqcOTGc2pUq5B2drmQ992gX5lC
Glzdqu9m9A//ej59pBrXceAtpK514rHepC0hAt2l8cECjnppuumQ8rgA/IS03rY2e0cPpmVWz8Sp
8c6bU+tGVu5+LrjZoLUy4keTJZ/qN/IQLyQ/XVlsUjTT+3k0WcCwEkWTDiVACp3IRheAUJzNqw2H
H5CCAJ1kp48h9sEMIVzelEB5Y7mafylq4nVn2ft81JbxoB55hYK4iw/XVuO65zvNpSWoHNdKw5Kz
v3t2R3ZQo1rot3OwEUYgoQoQCC1XYNC5xtitsEdyERo+en2xKtV010jxet7Q5eC59HU0Id/n78TO
eJy/Ca1pXRNoXAwhubC2YObO28f8iY182ITTiwKyPt/XFGQk86/oNJkYDG9ZB8PK5kwZytW8ozDC
0AsXMYr4nO52WRofwrJZFiNd+7L7gG22xw5x3rbDNDzBW/zG65q1TEUYo91KdYcwvPJbZcUekaYQ
PlHIGhwQsPEohBqPlu3B70rJW3KoML1bW/bWt03XLs3VRBskdbBWUWUuID2RkWkLaEBb3qaFF+bO
x2U0Rd+MHuWBnbIF4APuiFw7JsDjZFObwRS38/5a4CfaRuX3clL2lQmdilKkd5YD6v/5KWJisYcC
VqyrEcltfR9n3lUc0Si6HRbzwOfUgew0X84PEOvFgimvtorLzmjwn6l6FNl01opwG1FR5W/nz83h
q2SQxlk5FczEeR+bsKAagx4oRnOQRe35l8gPgGtyF2P0Y26qZ50ksYk6AK3sMDFyE5M8SN5gAFJe
SBxihCTfYZWw4hHapFoAIZIyVjLo097SCBXta9rtwfYo+WTiyoZT6haZt+sLeyD2xjA4pWzoICnS
AHwrAKAseQmT/oWuFN+s2v7B3gdHU9JjN5oa2P8VpQnbo0WpYDHrHj5draD4pHgWaKCxzrsowCGn
BrOb509svrSq96jK4q5sEPbMA0jlZpF4nbzJKKQl8wWDgBSXNOuumu12Jc++0bXppCbAKxNZnKEn
jTuVI4tsZt/NO/D8c7qlfpO77L3y+uxNTuRrMx+o8OjPqVmRJ1S3nTIr+7pz3o9XONBc57r6Jjpl
J6SaWaHRlUfK2n3S9simhu/zNKF++yM2phfMcxnbwHrtMvmmy3SwOwNs28xv8f/MV8qU0ZZII2OK
bOlmno0Ucm+aNDx0afYUR9NTqFdEBsWVD8IKqLBiELe+1C+N1N6avfIkSvWECudQ2dGtbMRHUzR3
EqVvnboIBDLpLs475OFFeKN49rgv6HK4Qt67a4ry0Y+0+z5Wn31dOxsJgUBo2GtZxak11ZVgoeo9
W45d3nhdeZ32+mkS9cEkNCCfwPO6VLlJ99OmOTKbZZyitLHSmgg/GUlb1fR71nrPkOkOpCsR7N/U
xE/OmBmjVGvjhMRoXvdNLgZHQx8wYFgzwXIuAAZo2KTeQM6DgGa/g3zQfgdAO6DiiOTDBotM9RdF
DmunykdwnaI5QcbSHF/Pn9na71TaMiz5HI+1OZbUGNTHWtW+EcBf4+Fx7q381c9HfISSbJVO5pJX
XuKVivravIsC7UqgrqmtcNlZhLe9+lzKBjsMuxknKFhukXyvUD5B/qm1haLS/axvgIFomjANyY9O
hqhR1p69xyVnfsAEFYlAa52FzYTsl1KNUVv9UiFpGJpoKZllfUiG7KVgMOK6Oeeo++ii6bnwNK/n
FWwKyjZ9V7pJqT30RAxFTFozb0TzBkzRzvFSVk5v9Lmr6dKbVpAYVZQd4zJ5KSAUVH3zHBpD7oZp
/TwY4SvITsbJbVCAaBHDGG9ZBimlsRCRVbqyroX3zTareyr/q1ynsi2zqxpD9pj3JVYnteQoY77L
K/uGLR5RWs1+K9nnZoqOBGf3ovBekFZojilNO8vqICIbt2Ar+yFJHmtYQXC6N1pj7rEM4dF5FA/c
XB7DnSU/tdStgvs4sFeeHH/LE/hcUEUjF18YtJnJNpQnVG8TAUahBmdFY5PC7OwW4n7mTg38Az1i
Y5u6eCk32WPTqNQKo9sxmd6tsFuJaBo3UtD1K+RwkHVgF5bOZBUlnfc44aOAVFeqLW/boGtgfbUm
1gz+lZBzeT0heV819ZQsPIWWzUbnhy405pQCf3vGGDC+BsiAFd2Rf0R+1m9sEJ4N0ufwbCYhVLDy
XUXC40Ak6x745WNpCP+7Vpnprob+QBl7mlZDCRVNFPKV0NP2EHsjxPFRgzfmG52j9lnrJBZJrh0p
MbJ2VKtKHodrORLvg9asOqN8LQvrrITDtoyMsxe0xjoC1EXeUqeho0bsvr4QKGyGRODrjgWgVVry
Km18yTWMLvyBTNaGHOxlx/8lRIu429Mp6dlq7vrF+q2YerAiUTl+KR2mNLhB970eknhblNQC05Oq
V+9/ZJxy2U8K5dgsywjxZglTa0d1hjRFtfsvPE0+Mk4xsCP5xSkvkZtU8MW5Oobss0eOzOGpdQTr
vRy/fv4GH/jL6bOrzS/38EPaSHUR3FAkbxtFUG5XxalgPc+2P7Plz+e3+cAkR79wzUKyq1E8GzBq
HxSX+shRTpMv/Fk+uvSF/46p0FUl1+Y3ALlBi+ermNfU5uLPHvzCE6vR69zME1yRExgXjoVlqzJ6
f+ZKpF/Y7uSTjANThHuA1NR3tWpd5bAfnT96bm02GPvlu6YT1amyTfWlRX/jdTwEjSMa5SurLWUe
3N844lw2k5og6UVhx6KL04pqkF2pBRFmZ2KFEYxGmS1RnWQPkp6qHSxWlXy3b6Y+XbSix0scJ+tU
XfUFDIU/+0yXHajKTg/zesTcBAoBxLyiUJchBIcvjLfnBfe7t73w51K0fAw8M6bXb1mlDeiXN96G
vTocVAiL0erzL/bBatcuVnvTlhEoGr6kqXWbkX0ApiINkO806f7zG3zgLafNC+iXKTGOEbBdMGEg
qM81nCfyF3AAv3iVg+/zak+AHT6/03zF343XxWovM5IeOrpiI+p7r0WfPimV9ZUh5gfGYdrFcm8z
E3PpgGuTxPX5eQI5FpCgsRFBalIsaiqOn7/ERx/9YuWH+M8YEfSLJXLRZ91qHKMstjRq/6Irzkdj
dLH4NVsetVai5VEwd/G2E9x0uvYP3eouW01htINmrc44E+fAbh6joEc9+PnAfPDkl82mxklRkI3P
KhBTeoXa2iwUP9H/zF7xstcUdL0h1Qz6vNS0d1lgKlw91EUm/szD+rLPFAJXU2lxcCSQVoKTgvYY
L9rii13io3G5WMBBobU91TMmjNfv5z4V5KY3nw/5B5P+ssNUO0yyFwoaJSj0kw/0iuqdWAA09AgF
SwNDBiQ+n9/pg3hAvVi6VpOXhaTQHoEDOj1GVZhTwO8glpIzonw0M0p9Y/aFGewHW556uZYNRdD1
IcCWDxtIWusoT30pbXVZCd05k/v8jT76LBfrGB7GrGItjGWimaVrQsFvaTf2xVr4YJNQL1Zx5yNS
mmh0jKWlfS/hAJf50zGwje0fPftl66l0CBEJmjTLzMPelcLuSkdp8fmlP3jyy85TnZhKz7R4cksJ
VzKsOPR7Zymq/yzgUy7caqsiRww9dzvHWHZw8Yzyt0GSq4vPH/6Db3rZbMoaFfqUejRKj4CxlzMQ
pJST+OIg/mAJKBfr2DBsgcAPo/ukb/MCYNwzvF0lQ2FxtCKDn49ULYYvKZTB/5/3+c+34b/89/z6
f87G+h//zZ/f8gK2vx80F3/8x12e8r//nn/n//6bf/2Nf6zf89NL+l5f/qN/+R2u+8/7Ll6al3/5
w5K2Xw2d5N+r8fxeQzL5eX2ecP6X/78//I/3n1e5G4v3v//1lrdZM1/ND/Psr3/+aPv973+pMuvt
P3+9/j9/OL/A3/+CnQa9pgiz9/rffuv9pW7+/peiir8JWdWwPbNkgScBm0f//vMnivibrdqaatkw
koyf7XUyjI+D+a5/szVQF0voik3vPZNtrM7b+Uf634RimDYmRLgl2oJf/uv/PN2/fJ//973+I2vR
b4RZU//9r9+tHnQHxjwxf4mllEoo+Idl9tYSof04iLw+09UAubEq0uL9lxH55z1/vcfvJvl8j4ut
2Itr+h7FZXfI09sgefSNl8+v+7tdd77uxa472L0v2iGARSjpoLdBs6LvyHZIrCcRBV91MvlogC52
3dRWO6SvIoT10HpwnWdrMdzUlnoz/sHhMb/GxdZrJHhz4V9o7jUxXiedeuuFwOAI975JKI2+2N9/
txdwk0vv0k5DykHJnbGaBGDKY4upB1TfpVK9G1Xqfv5Bfne6zzeZ//6XyTRFiiWZiYp3YWat/NJ2
fdQiUfuie+0auSaUi9vPb/TBjLr0MRUaTouSgUmiWQisaGKqF1aB292fXX2eb7+8RkNvXlByrk4X
oWAdBkTlifXVefLBfNLnv//l4lGLx9CERdTeaKvdqJf3GqU8Pc6+CHs+uvzFeu7walLwjjYxsCmx
WKW6p9s3EkY3nw/NR5e/WMr1DFBFrSH2et6fYIqsOwkZVWl/Zd/+21aF8xS6WNNSbfcYh/tij9c5
NRknZVnQmEA8puXdoKy7+34bftGs/aPZerGyI7kE4QNe2AcZBriqmT5SFb0KPA+VmXqLVxfWnFb1
Z4v8EiKR6GtPXcEz9oZnF5hytW9mV5zVjNdsCv+LrOCDRX6JldRTZ+M+yU3yHKKARCyUQ+xSegXN
jwF4XoRfNT//YOu9hE3qOuoB/OfX0SIDUR1FD8+CjBGX2XGq5R+fz7YPlvklGKKEWUz1gLs0MGSd
0bew6UVw8mcXv1jlnKtNAE1G7AW77w7iEZUCCW7E51f/YKH8GwiiJzBTIx49gUfnU7mHtuXgkfbF
FvXR+F8sczvxKg1HMnPvN2+ZgNMJ524KKMD0qz97/ouFbtsaDNyRfSTL9WCD7isGxO4LVKC++CJw
/+gdLpZ6lko+0bTNbFXHbC35Ch1ODGRltorsq7KsLw6ljybRxTKX7V7reHRzb3vTmir/OZGL4IvP
8NFXvji6oyrObaxzYbviWJyjqNxgXbZU0Fus/+gzXOIfyFaDKq99c4+t1E0fat9KidpWUqdf7Bgf
7IGXEEggYYydThJS3QAvh7bDk71aD6O36IzuVMB318f3z9/kg89wiYfgQReNau4JlA9Q0jFohL/n
R18A0B9MpX+DQyKtUERPRlPVPQrM4n4aGnxpqpmbJn0VFnzwsdX57385uSX8lCaEsGI/ycY9FpWP
Q2u8TDUr4/MR+uj6F2t6zKPeb8kE9mGDBTSnql4v9G7afH71j4boYkEH1M4KwxBin5jf6bd51bfy
MsX02sTa5vM7fPT8F+s5jpHDyR3PbyrVi6p62pOSl+EdWojiD+9wsZSnttdw+eALzFRdeHaZt8i7
QV0MnvLVS3xwhF7iILoNYXmKeIkkOo8W3s4JRVqsSLQMQlGUL/5oqC7hkArbpFEXRXHAwhHzHOFp
a40S7toWcf0F4vLbygaR1CUu4mtNI9H+JDl4QQJcNPT5ClpVWixrhOhP+eT1GPTX5REvww71LMpC
KIzy2BZOb4XWlW0P2leP8vuZYV42DUxNDMhUKRv3uPf/b86uYzdyXIt+kQCJCqS2CpVUwXbbbbc3
gtvdrZwj9fXvyHgLm1MqAcZsBp6BWAz3krw8YYP86ETuwx2zmNXsfUu20u3qc871LANPoq8xyjtI
LycRWsqgzvKS/koOE0hJd9Rt3tV/oAKDE6ZA3e/37Wm86khiyJQJKUGpYxBTAjTHTvQSnEcnrhzI
iQD+b73HZwjkbwDDheStG+7Gb5Tb5yaFLNE1HBqNwMLhYFH+0IP+ceTN00p3luZJyBFKVADmhm3f
q9zkAcIALvxLLJD3LNVWbSjhOrXN3NttXY8zyoRkkSsEurRwSPHIKJ3bkt7xOAE2rn0xWAnTcKP5
VlKFCvfXBZEAsWL4ZsI9gAUuWlU+9T0ARio4bLf78VHiFZ+I5jCbO/hpV2h8/A3K1AWArSqInTTQ
8apdQLgcojIkDy0dhn/AjlNAqsAOqKHaMsANDNIzGmBWvaTdVaBTW6hgVhs/gd4AnUIzcCTaVXey
Crwv7PHgvQDhYhcCKGDJKQGVjiXoPGsWjgtHALEECRuBESaLrD62UCEI7NIIIV/J6k560YkKWNeY
g6RjsQEYDfC4MqNYOdpc35DACv06cKUMtSHIpgNYbryUUG9vOxcWcYcIFgMrUzN/6drUzMv809Qk
2N4gw5enx7quNrGuXtQRsNJZCFodHNpA75aZpx6jDYDPQVJPbQCWJSEQI5m29fDemnwLjy8rMqSH
Me8gzquHa6/a1yONKUIUR7EJEhrkFo5BDxWAVoPw5ahqIAtkoH3e7r4yR+217gvRjGpSIkNMOT3K
EE5oz4MfSwFEx6gMvrYOxmxu6tBv1Aa1PYNe2e2AYe+AkcYA/Ux6VP9pqhDgfCG+fPsHXe8zFa0w
kxCUrR7bildzbwAQqGQvY7B2IVWuTzal8/L+NNkDbCWbdIy41/Vd+wuHBIAQK3jUnFTS9mdsQOBX
y1BYqv0m3FYhNACrsg5XrjLXu8Y+9uBPjUOHp+rbokyOeg4caYRaOQRpAHPr4Fjj3h69jyeya9Mp
ZLKsLaVeVc38GNZB8gpH5ZJaptkVf8EDTl/xnyD8APIa3OWBvOr9Wt5AUyAHvrxWf/p6Bb1BdWr+
GtB2ycElBvseSOEOZIIAvlrPLSR+UissE92DSZB6X4AN8ALkhXYIyx4Ei9Bs+cpYfSSW/3aEqsIe
PbKGleE4jZ58nz1MkeP/S39pT9CdhsU4/K5B/bIiIFRaS9pLKyeQhWOBeBtvQqPztQhN5kA5tOPF
h0zC7WlZ+rIQyJBIjQqi89GDmzaIHpCtWDlbLH1YiN5BlUOAsBX8ZL13pfB3lKXfuvNREXhQjQNI
QxoZvaA+g6FogQtfZL3dk7cxhgp8vVIq/DjMXptnYcFyqCiWIWjg3mBrB+KmDuD/jvRQerVbHLM9
ZN028YnuK5e5/kqQLA2asKeofdtqUHjBnkKfK2QBCNvcnubrmxX7yDqfAhx2DbWcqgjwtL6oYBBK
/b+wuDOHtVrI9R8OOeKv2atjcjP7YiZHVkOYzQAL91RLvFypdC59XciNgcLMqYuL5NiD1WQXNHXx
xL8GL5l/4n+nGTqhX3+6ntRD2Sp5AalmSBBlshWlODhS8JjUi86gjQdIP7Spbs/DQqKd39A+Z3kt
gIUIWPvFMQAZmKSVm0sMfAay8vnrp1Imz81+mmYUnymHxggOc/UulOFFcxw1qKFlVjX9ud2BpV1Z
nufoUxP5EI1ti/E6Ztqkvw2TXm17o1QOkHSQdroEHjVYvz7AeYpkD0xLUYhmqtcqHP9f7RfQ+qiz
lavEwqKWhRST83F+Hdbyo9xWu05L77IiftNz844N+tpBh8zRfm15kK/9BdgXpvcdhBsHe3TSTbXF
wWOjuXSjODBic0bbt4Y9vFO39QlFQOf/D9Ff3qE/vzmq188DbH69/TzOPp41keNwLm8d7uqb34rV
bSs7cAv7b289H49n1X57+jFYoStbtUWsH3/+rJlPLy1SIQvVVdGqsKAqjmRQjxDZqAE1SaC00W9u
r6Hr4YwnYKFrY+mrMmjlxyAvyzcCRd5NW3TaSrK4vioQTV+/DjS0jxMTUlFpPPnkgGdqO4TEUAeR
2ts///rwUFNIGCkq10rQoQEo80HfXOvgSZUrKAeSYi0nLfVh/vunIAvhZ1WoNZoYdO70oEGrY+a2
9d3Q3d3uw1IDQqLoGSppDUuTYxNAyKKxoFJv+USB/MEaMmSpBSFPyLKUFPAGw5FSjjdKpljKrMeG
Kq0P5PztTiytIyH+a92QGyPuID7JivuJKjspzZzbn76eSKkpRP0Qmn0RErwTSjBCgtVcDXW4OD4M
4ISHzO0kX1o5TV7ffagphHmDq1OsgDp47NtqX2p0m6WQB4F2pTKGkMsrQPki7qBC/fV2x5buGaYQ
3EEGyflESeMjztVHrSEghhEbpGVH6eJtgrrFLP0kacE21OOVwfyokf83h0K88+typpzmQWCiWNI6
eGJzwbV1M7ffN+f+kjrT7h0UJywRp31DprHbv/kWclk2GF5uan8zaJmQFVq/6/MEHgaenvNzpssu
/Np3eSFtbw/rwlKkQk7gPFGbeMTdsIIX14+m6hv4N4KF/b2vC+kgYRlRWUchy8B6qyW/1bhdORcu
/W4hD/iwwqATM0YPykjwNn0FUer2T15IknRu8FMG01SaaybB8T+o/vpVbhXmu0R+3P72QnDOmKLP
34b7YSrlbWp6ZQrpJbD7VN/jSWP3WYvngN33GhEyAINm4Rj7uBgZrepyiHbWMEIzsw3XwOCFyMf3
WhHCv5haFQdnlPcY7rOm+Z6B79WBEVbLOpQHixVQxdKACTHfgzDE4wnrRyml/TjpGWp7zbFOyj85
r920GtaqlQtJ3xACvW+anAZ9P3oadGFYWR6GpthoULBK1jauhQVrCHEMu4141Bt99Jo6cfIwgzfQ
yqpaONlSQ4jhPuwhVlni8qVt/X9gJA+n4tQ4EKP41zwyr/ixhkFZulgaYjh3II6VDRoK9y00Wdzp
SDfwvXJyB3Y1W3ryL/oh+8M21SbfZmu32XndXsnBhhDpCPKOwKRj9EodRjMwWWylaQcDrX0JgbcM
9AMDPmdkhFKgvtfz+Ifq/7y9xBfHVUgFKVyOZtts5EbQajeQpN4Ye3kf7LECLTwD2GsP5QspxxDS
gkKGDh6dWBpmMPPtNhU4u9IaeHmhfAVF6a9Jp+eFykZIynidWoMcBJcXaqMMEx0h1urvJ2CKEpzS
tOi51iWYJfUd/CiCpttAdQresBDW3ESV35/UCHoJtPAT/FsKXnxKhm0mwwiHhGDSBVCegdAKSRFA
auaQGvZGVq2XYLbfnoyFcj8V8UlGnuh9o2EyIDxk5/tyz7bBrtumDnRBXQgN240zOKMLI6s9tM3d
cjusLcCFyNWEVCdP5kRKE2WbCpbdL+XdcEqeyJ5fkj09JL/SQ/QDvlu3e7m05ES0Uuf3vl4XKpL3
Ntr1j/Ip/mFgxbEXtoMbMqhR29sNLfRJBCwRmIAqpo8++bDL7cPcHYLVp8CFXCpClAYeS5yF+HZ4
HDfGVn9JduouOLBjtJc31b7bQwHnYjq3O7IQOyJSSe/ysAxCDBiIppLyVhubOvzznU/L4lw0clXI
UEbWPFjf9s9TzpSNrzXwesv14Pl2EwuoO1mcB53A/yiFmrPXmE2JeMonByRq+ZmMULg1/RRqgmNN
9jFKYM5gABbSypzB1xKOaLd/wfXJAqL5a3aAZXbUGaU5eZrOn5WB3kObt4JZqnQXFcrKVWH+1n8z
uCzOUaxEhJM6Ujw6YX5alfWbBrdbpx9gF4urVvfIgl52J1WeVq7SH0j7a00KO1Ugm0FRmZXmdRQS
GA3Mll4UGZo7oCo08IWf+BMA2L+4WUez/yzqTEqcmec8DOtTmpj0HqaNZMfHYrRqXyUrd9fra1UW
i+G4tQZSPLHK0yUclGY7QgpxzeHx9kxePyvJIjkP9j5ZXcGgzUvVf5LU2XB8gUkM5tJ4UyHaeLuR
hVsYhKq/rheouMFaXfVHj5nRj0YNKiel0a6su3tC9K1OQD6s021RK39CIpH97VaXBk7YwmZgKoGs
meKpoVG4TcnuOgMae/6Ydiul+aUWhBzfdGWhDUYPL9niMhRvEpSzvzsvwhl2yjudTiV0vPxB3XZF
tG3HyiFt8dYYOR5e+++VXkAS/zozPJe7WG0j2WuNN6bd8Wbcyjx3/OTlW5MgItbAsOBYvoHsGTp/
hCWwy+Hr1IBef/vzC1ufLOLUgqSFqP4ELl3XR7qjqHq2NycddVcCHfc6jsYjRFLUfwmQZmc5quSt
EWeDF0DrGZJxMGOIVUjH3P4tC6tBRLUBLDem4GcknqGggF5P8IKIUfauWfx0u4GFrCsi2sa4Gvvc
lBOvGpRtoTUbNaYv6tRDpBcaf7fbuL7FyyLjjxlKSjTdrzySkEPeqRDynMa1ysi8qK7kV5Hkl2Vh
W46hNHklCi9DRK0I70uZulH54yhRq6hRctZXVsbSbAjRr/DW9FkJn2cZFDYYyToleSXD9zb5j+r5
p+t+BTNDyqJE9oauc0GVswspckYaurcnYem3C8Fv5FqpU5VPnk5gRaNuOp5As25lP1kKGRHNFsEW
tNGqpvYgymg8UciyQEwKLhzQbozN9DRCkN+FVQd304L3WwZGAhTxp9ZquB9CqF/uoX3TfC89iKg3
BTx9UypC2VPrewLdFkU66kH9vSUgYn2gwYhbHoyjPAK91aR5xXMjZP2/+cuFs8KYwF64ZbkMSHeo
uNCjNE/daNJDCB9r5/YyWIhFkRCYkSAx2kGfwM/pHR/yG3iq+N4KEwEtuskLlvvYkOH060Ryuq8Z
96Sebm7/8o+615VI/1h7nwKkDZKS660xAMUd8T9K28C6jUw5zBuCtoF+66ixX5PWmAlcPI0R02Jm
mWYTLQghiTxCTEjtaoNZehvqGx9U1wM34sGFeLN/CgokbpgMwAMzp2DWmpMaPcUdG7Nt6rdwzFB6
2KjPDopVl3Noi/QMBhpEO6XRwN58zfd/aVXtP6AE1bjw9zX28LmF9Zo0mDsV1id2KasdRDsbM4Bs
6KRAHTKDnwxMO3xc3pV2+JlCunPX1WFxLyVNvSvjHgp5bZEeuFSUD2YPkc6qLR/h2hC4JUSW4Ixe
+D9hzFvvcbyELo4JyfcyNsMjjMxkhxgmnhLLJPlDY9JtoKVswqbHNP5Beif2bVMumi2DO9SOxiU/
GSWNL5C9LrwyGdW3kaZQVVAzfzqkaVhB4SejDTChfZT/uD2XC7uOCJYxM00yCW8nL0w7iJNDRsuO
EhX8hSSOIZcTrVwplha7cJaquVIreolyhgzonw0TptFKszXRg6U+iAl1KnBi6vDxKScbnz9OBW7K
HNrS4/vtQVr49SIgIFXCuKgUnDWHGOZNnV53xzKk48pVaGHflNnXQxokOwvYYg6KV01y58AQvHcn
HgGtWgFDH2h1DjsCqDEznkHTOKq5/+d7vRJKhKGqU2WYQhB6Ety00gqcm1JK4pXT89KYCRlUVXMJ
kupj5aUpgc0nbe6riq5scgv1K1mEBhiyCg8n+NJ56tD3IINT5Q5eO9MdCZUQGlya9goAvOYOZpjd
pVyCFi2QU2eZxTA0AxAL+rM11FPjMpTwyyTiTSaOcgAOyWewFGroivnazh8q/cz6eIC1G+8cLR4J
ht/P1x7Lrh0DdDCHhSNMwwPcqHVM+6Q/ZPoAIZCf02op/lpIzB8X4q0CAI3qBsI6i8JXbPRnCIf7
lpFnx7DIVnaZpTbEsDOpUkXlhDNYH8DiXNagE1zz4YfPobae6zKMGm8v1GsBgs6IL27ToBSwmsFm
HBfRIWiqA9xVkRVhdTHqKlgBpNmxSnqVunGlVDBH3pX9TYSFcEOfjDo1IGvYBJWVdHiZGUqoylI4
+8JJs4FsoT9YOK87tzt4bSkYsixiPzJVq6GQTjqc2YYBsoPtOYY1qp1E1Uq9cqkBYa2FHfakauSw
Fq6kztE7RuCt6xu/YqUF0et7nRCWXKuopcxG2Eua8YPOJ9swdxTGOrc/vjQjwloDkasoaiDIDiGB
OjSsAwP9TDrXwMz07XvUfGM3nMNGuC+TUh60mrWJlzI4aGRQEoeRVhans1nVN4ZpbkLI9nSSh7Tn
AztoOJbo9VFKz/Kwsk8tRaSQ0UlsBFFPgKzEEgKJbMsUDmMerWhtLecrM3FtKc2/X8jrWQTZQThF
Kx5vCygcG15ltLbP6f72RC99fv77p6NlRSiHED1XvMR/hpMv7N46K9Kevvfxea/69PE40/WiVFWo
1ZbmOapV+Er1+k9YVwYrk7s0AerXBlqo3XKWKpoHSHS35fBqUuO+O2a07RxijsZKOF8tEWMSRABA
A/4efG8VeDpLCn2dyrEwwaZJILjOMzW1xrHIn6aQNnbM4GwYDDpM9szE1TvwO741lCKLCLCIREbt
B4jYMrYLObBJ8Dsh08oiWxhHkTmkhtIQTfNEVVn1hiuXctIHCD7q48jegxF6nbc7sdSMsNggDlIB
AYhySFqnCQRIrVrC7tKXle5hia/VRxeWtEgSyipFgmaTrsChExY8kHmGsphlqurKWC19XlhzkFbN
A7mAUCRcg3YJIQpgA7npZBzC/98bJvJ1VXdMSXUArOhBAaFTi36oZW336mnwV5bzUg+EnQNegnWf
MN08YKg2AYPpFGy32i5dSSlLxwdh74A5hhaOGTJuEWrg3rUJ37eBH0GHV4Lv6yBXyTZIYbLWmcYf
8IaklVFb6JXIsJCkUWmLoTUPST7BGjeDKXVxUczux7cmRaRYcPjQddqoTJ5hAsalWSrJdlJW/hpi
uBLebmKpB8J2ktdNigSvEC9Fedep6pTvGlgW23IXTisnn4UIpPPfP2XkAlbq+RTHUDkN1ZeYVRVs
/GAjr8C9QynLf7f7cfWBAumSzh381Ar0fyKsrxrlG7hZz95J8IKHsYnFM1syYOwIxODKkF279cwt
CTtMmSkDlMcq1KDj7gLux4lN9P52L5aGSojzIQTqBdZuOMOV3CpCdcPiVzVobahqf3MyhDgvNcjj
sgGlorT4pUAEu9bHfcpPERxxvtcFIdAH3heQsQ4BEKJaag1NpMICtiuA0pPhecvXVIKWJkEIeCUZ
YbLTw4OaRjhOf/jewBrw4XYfFoJCRAUVfUYJ60r/MMG8Tcuh1m1uc659LxWKiCAft6gCDhvs0CZP
cMTdTSOz4On3vfEXQUFEjkYF9Dp2wMO2/wD5helQUV89tk0l71g8+CsL6dqzI6JAxASVPiTUy6Bi
B6Ps9xrJ/6bPhS7Z0B+FgA/5jt7D3IoQ1fIkyeOkUdULMxps4WyXOPA05JD0h53b9yZbCGcQACvw
LkP/UGBseii3hMkEw5Vg5fPXbjVzD4SQRom0J8nEMU6w3B3okcagm5Bz0J7SHm6k4cp1diEeRLRP
DASBUphoZgz8bTEp56zQft0eoKWZFiKaBYlfFKziHqwI4vtoaqNdUSfRg9Yjz+rDSLcUD2c/bze2
sJEbQlwnMuvrKh9M0ODih1DPvXRgR7+cXuhQ7QBawKNfP3tgFO1Kyl3onT7/kE/7Bk8jKeWqjpMD
nmkISbBj1JOdkApSPjDOrvw1fPnCDOnCpXDyzSisS3hCKo0EqXra/CsG/fn2qC19e+7cl04wv+05
nrEHtQmAMFXgikNXinwLyVAXtu86AZ1EhSeM1yfSLz3sf8OI4znj0col4+PBQizEIEB0IcQnoI7r
FrbZXpDHCu7+entO4T/4O2/l9qyzIjiyLgEiLYj1o5lMwSEPse5I0vFjAH01J4AkgGsAB7m7PZYL
ASsK9Ekw9wnHIcxQR6kGp5RSdg9vgfK96XQgjmVSXGAvQAIHtiaqc7vJj/dfcQygMWAIIaaBBw5X
XFS3dSvfs/vxxb/PzsaBbWH7Z1d2CGGsCz3Dws+WnQR23ZaxkQ7NI6C3K7vGB6jt2i8Q4g6GA6QF
dxuIbat1egf4FOsl3WdWYV0e3Yd9ZP1ON/lltLbHX2/cUWxAIWXr7W5WK5gZRciabrSRHDzUrOTN
a0saQyLGZULhxFc1WBbw0an7d1KuIcgXCFJUDMQs6STWGOiqtGvc0ZEsfQf1f0uy/wKNDQBt6zLQ
kxIHsj+Aesor63xphHUhRmFFwSGbCCDjYE+bzoV9y1Gf4aX4h7vcHmyOf+J96xSWaVGrcXWns1RM
ADynrBQKHoVd7tpD926+xmfjHdaJOrdgCeOuUS4/JFeurAEx0kMtqEdS4BfWWAHKMfDyDdw5bHjU
Y0yiY7AtXQPUrRZtBjAJdm8v/mtn3nmihfiv8BrGJLnDRCdwKvSiZraQ8wZAsG5/f2khzX//lBtb
CRsv0OkomNW//HZL1l7hP1Ah14ZL2NljvyPSlODD/XvwE9Rwa15LqtOdo52/fa0smIe5vdXbnQOn
98M8WYfhCL/GU7OSqT4gONd+AfnaNVbTPPEZfgE83R1/S9xkF0JEJHDbnX/0j3jydGrXPMmbGMhY
WLE4Pqi/6r7ddHb2vBao6pykrv0KIXkNtMopXgewsO+5O2zLC6CSR9gEIomkWEAoFrv6A9mTfbnL
rbfSzu3w0J6KS3loLmSX2/rd2uXmA4Zy7acIWayq+hH2LRgQWjkj8lfwQIHfnlmI7a7cJYisV+nV
h3XrWbG5ZTqNJz1Wu7XmPwjdV5oXNT/rPgeZJp9XhKPZL501WCDb22wb/onvgp0Or7Kz6o1e9ORv
2KU59m/aJnOKDQQRMTuK27twZ3HW5uXqxorAEsVBx3iaJfEQzhDRkC4w4cstFCnuYCEHqsCxuUBZ
97dydzvIFiApVBQIlczJBLgcjU0X+iO/g7z7idqwdNroB3LELK/oji1REUTfFNJrQ2oo82I7lMf8
rjoP22JLHzCgP+h2guwPjN2s2IW/2J5vb/dtIYGIAqJjbDTwwcas4q3GbiIZrnXjyia3kPs0ITfx
SomAH5inSIVxouGq+stYwss+5CvJb+lkIdqnyLTO5fkp3qs3cHuFLSC51/fVLjhnO9WrnoBIfE/1
jXZpNqbb/k5OmpVjM89P4V/1G9cHLEMRnxiGU4PbFIhVKdwT1Sy3m8aEBe9dXDML6vQrHV1ShhJh
irIRSK0xI9trZ3qJ3oIzOUQ7eIB60hmmoKdiH9yFD/U5P/grG/rSUhSBi9C5GxitAUH3X+vZPsZS
HvXn7L548n8FnYNzkVttuLH1PXIM3rvdmrjX0r4johSplvW9EaCncOy0dP8yblpncOu96sypP7GH
DWxmz+W/ZA+uzJt5yB8IdKTmmPgmi0CEMWYTy3OjwJRCxeYlywL41q4B5z5gy1dyqAhfVMNgokmJ
3lVu5eqWjINosx1ODQ5CtfP6GGJHSTf672KbnJiTew3Oojh8WvXf1I09uKIhk5p36embNEwR8Igc
amScdEjpoBvAKBv6TKRq4NBprGSXa9erOTyEPTyQpqxIWrznwd1yGA8yew/jlULT0nYoghzTAmZ+
NMYK7Wx4yF4UR/fKzbg3N/Fl3BlOibOBcuBYHPmJ77KLsashD3I7aS51S9iJI16yuhoxjQNAYJL8
lElvBV9hBy58W4Q/qhOsLI1hzpqKiutfaPllb2eQAbv905c2ThHSCH+eIC4m/HboabzUj9pP+ZT+
qD1/0/6M/tCfPLSU7+VGEd9I/Cw1phgt1X7kREEJY0wo5wWvVILPZWiu3OC1edCvxJSoOEYz4g9E
xjp4IfarYsXO4+spsXBmPf2ODpvfhbWJrIfQwf0H74q2uTXA5JOtfyGueLH1z/t5n9or5Z2FvVQE
REbqyGDbDomaqIiRvIzKHTTp7fa8LV3sPubz00k/kmDyGHF8vHCLf7MndGHh1Zc/lT/og/man5s9
VMkgqqffj4feBZfNi78XxCJYkssszKsK8zhbiIZtbY3qPSfayilhaacRAXy+D0cMZUK+9Z+4Lbvd
KToAQbj3j5KJ2zfUirbykTg5zjwpxDcebg/nUpQJx3qdc2bAvgrSPmRLgsfIn225VzLTAk+Hfrzi
fJqqMpJ6lN0wYP1GuvRH3Yvusyd2HA/VHeboEF2gFrZyS1pYciKwbwSKDN6o8+CZpT2gMp0mf26P
0FwivBJWIqgPMJsOIOK5E9FDXrxp4E6R2AHe1020zOryv8baXfNjpq81JRQP0rhEWZSiqfGiXvih
3MN+HcHa2/IFOoXvt/tz9Q0Ne5Eo9mMOEcHjE6a8LHvoO5xJpVuR4tuKqu6VCZzfKNzFOUzbYDV+
u8mFRSaC/HSYCsA7Hi024alU33TlNK3xb64CKObezAvi0xqb2JD1kzJrkCEu09JqjBfuv5dA+CW+
ZlfkN3zabd98b6aViFkcP6EioA7grff+OHqkxcUvl6y+h2puXNu6UlixJO20RLHM8K2lyspetTR+
5GsfpSwkaZEh5SlaYPnqcyZdCvXp9twsBY6QAHIGS26TYm6iIoxtLWl/NFK6cl9c+rZwPAjqyo8j
krO9XqaHPBtfJDVe2Qauf9oQ8V1c5SmwMi3dmyUULpWcNWddUbOVH/6hlvnfSDREbJfPoEbQK4Tu
W1VSjlzSOpsqcLyejIID+cHCv53E5Q3TRrZNWl9+BpqbbLq0lC5ACwSPqHKHiUXHStuTsAncRvOb
yySpkLKRNLAzNCXZyBAe3ARcSWzYPKsPDVzxXiAb4z+0vkI9mOTB6ioMy3NCo9qVzUZxUiOo96wB
Fl3K4cjOmyGzoziPXHioJM9ty+RDopjmrqkq+Q6jHzyOSd+5bRrRHRxR4VE+TSBUAeRzaMZSPjQR
M/ZZlMjPellNOAh0Q/Wqx1lY2FofmA9po/Kz0aTxtk8yeuJTFd/BTJs8Sqk0QbMed4I4yfBap4TM
gMk50zRba2LJqXMg54epqnYYP9SCfOBCNlFdGjjwZF10x2k3W9EzSJFAYKaGd14WDq8tSMu47WSa
tilGU4GZbJpOR07xCgRZz/E8AFyyCUe5frm99Oe0em2ShXQ7lg2RMENYQ7BYADbQzrpfABhYsf44
JZpzu5HrsQs6wNfYNRI/D/rMZHuAHnHSNNL6Tu3K0mJxYa7sfUv9mJv+lAKxekEP7RRz7xst3VRG
2OzkKo63Iys6W/XVcRNm9bi93Z+FGpBhzhH5qbVkgrL1JGV0HxYKbMGHmhlOq/fjRTYif28MNfHK
LsdzQcTxnNGPQ2411ez5m8GS+GdUT5pm9YwlK9eE68UVwxSyMaEwLgzg+bhviri30yKH7pgfvEAQ
blcl2ZpE+lK6ETJw0xZwEoOC3J7Dk5m04z5R45Vcs7RAhARMNT8seBT6e0gq72Wjg69Fr/4tYR5/
e8KWBkhIwooxNUUJ96Z9kKojtDR10JTq+77s7KEMV+4eC30Qcd0p9bMGMEa6h+6ZWyu+RcZup4z9
yv630AURJNkWAd5VpMLfd7kZ3Q9dUvxMOwNajoD5PgCHu8ZGWJhlEQppaEZNpdQ092qR32WBviX+
9zhuhoiD7CnRo0YZ2d7XjXKL4+pcCTTUbS+zNRENdj2diarp6WQEVZUweI41Q2VaeSxpRyUeCisz
C8nRIA3iQ6Y56fEGnocrBYClmRGSgQEbX70ALWMPnoXtx3AZUXpLTjSrXHOlXbhEGEwI8F7Sc01J
NXNf9lBRSliOJ4cBb8dWUZr6xS86ZZtQ6jC1sSJzRB2p0qtdLsdtD0YIZQmEM2sWoiapjKd8Go2V
pLuwVkTFkrEJ8bHMlD2/5vI58SkIzYXcOLeDdmkuhXyTM4iG53rB9gR0G4OYii35xq6o2uepmk5c
IhFkIqaX240tRa+QgVIzjXM9rJEhZGMPt+zZ/eFUqcrme58XEpCh6kCC4vK8z2JitfSvEfh2wdeA
2gvzIIIzTbPKghaiDnsYM7xEfeu0GV/DAC4MjIjM1Mu4KMzW9/cQaW8sXYm9NgRtjGn09VtDI+qz
0Tag0ZQG0l7NYnuUYwu8GKDE6EreXPr9c9R+2qpDucirCeSwfcU5xBrxUgQ1yB7v3rCRXlmoS03M
f//URJrl7TSBNrmPB+leDvvXtNbv24CslM4W8ouIwmwbVQJML4Ow/9iBnAA89wMs0pRDHlTdC22m
amWTvH7JN0TttqgYNCPKIUPGsvolJPS3loWVM8jZZOl560BYkVvDMEIFqUzW8vXS0AkxTkFpA3AP
J5eyTkHAgDO5nUAJwZK64HuBTYXADusBTqXVqGDZdtYYgW4KAdpyFfS21AEhsOM6gKX6VLdeIhtO
prc6FEnCi9rkv29Hx0JoiwBNORijquyq1tMSqbd0WMjbMusebn984ceL+MyeA6bFCKm8gL40eWb1
pceHn7e/vSBnZYjwzMgwhzaocsXrhybbBzWHQzJP/NBOdJq7OoSGNgaT+L8m49I5nrrJzmGmkFrK
0IZ3qtFD4IMAK2QncVge2sEcNhJoDFYJpu2lMEze2YE5p4tWGxTTrhuGHRc3SbKWVBfCQYR9Sgpo
R2A1Q/WfpQZMevrNpPCNn+c7RYf5U8jkP37g/+I9XdlNF8o4xn8goJKZpxgWjFjRUdg3+Pljpoal
aTEuVw/AuemAznRtCXQDSiwgEyW4Q/lmyly4iNKVLPCR2K/cCI15JX7KZm1aBxrT8snz6cBHK2gi
akBWsYm44zeBrlkxqf9xpia/jUBt8PRPlXKTm7V/BKul35GpHi0yyL07prQ7sHL8y8yangZaj/BV
kjSrMELNjjKlPQ2jEb2NtZS8dSGcFCSqj68BFCWsaKI5t1K9K2HWGJuDXTVKQSxlFluVMekHw/cr
aLUpnZvLvoHjcJv9hC1CdqyIKcONsE2eNTlLdn3YyKA8At6mpXHk9rEEbbjITLNtpmTPLclhEYdj
zIaUJdlCJFQ/1OBHukTWSjsrh/9xdiXNlerM8hcRIYl5C5zZs9tDe0P0ZBCThBAg+PUvT79NXz7j
E+Hl9e1AR1NVqSorM9yNmPi24yyNp7mAdHWnwSXHOicm2q0TNKM1D3AvhR2xugLGARJS100fhtvR
IuzglrreqXKyQYwuRjR8duIejJJ4Hoh5zGIkm1AakLlbTbGUdSMPYGqykBfs+D1kJHiDFlfm0qhB
S8mFxOeKL1kyvZk81W4Vovc7bOTjIDtYE4/fkzp/DN2vybFBjfi/BygEo+XQF01/kq2XHjun7Dbc
RrzzuV1Zs1mLUFjL0Gp7M+iT7w4s8YRMI6iPtQi6yddwWt4SYezoEso6alAnRaY3HbRH5JOaiHfT
exH6F2KGlY1Y4iDDgQUyM706tfS7Aq4fXPMBfc9w9j9fppXgeYkuBt1hN0vPa09NFVjJAOsJ6gp0
jnP/2JR73QTf5la8fD7WylyWAMaUTeVIgjo4+DqIM1rEFb+t5A3vy0s2CSfnA5P0PzjG2Qp12YND
TsO5xg5vwIsw7Opc7WrRoz7gFRe87crhWiIXQ5BvtiZA8UE16skryz1SKFu3ugSMXvv8eQH/Ma1I
A40FknjmBPNZJH5dzIeJCGfbt/KS5NJKvLCk29OWjSe16fuTmMNDJsKr0LU2n2/zyqeX8EUtCG/A
VKtBvB34vwvR5A9V1V7KYa19/fz3f9ZG1pYHKlJ9zsEH343yEppeIm9YW/aFyQgHOhJks+nJzYo7
SvyHLgRmS116Ba99nv33l2uazpM/KHWi/Ac07mI6XEFL8MI9Xrtbi/A1qHI1s0bZMKb3+fAoK2So
/V8gELvwfX/lai2MNR4Wc9fMnYYdanWSOoDsAuISiZHtJad3lrr0ilnZ3yVikDn+0CgCz6NsO/E8
fvT64AI+aWUOS/if7ZW5QCJCn+ohs5PRZmC1t8BdA/4uuWnz4i2ommn7+SVYsatL9B82FuQ6NKSn
wrT3JtNhJCjSPdUMDKDl1YnNvF8qpM+fj7Y2s4XBUIyW1CkdeiKCk/uwz0LIhedvTjjSPaBuQASq
jiSfj7W2Qefj/c8F1BLN9k6u6Skg7DolFUrh3cvnn165IUvwn7DbwFI+LmBh92I/5sF88K3Wug6h
T3chLFhbqcUdR5tOmtEZnfZmNNdpN/GI0epQegZya/lDSCBk/PlcPhrIDf9HToeWjgX62skceX5t
z+ltA3o7poBhGaJ+vgQ7+2jBzoOcT98/e8FIJscGANBjOs/kGBRs2qVIJYPWpr8EmVob4jy/f4aY
ZsKgdZ+Np9Lvx2+gY7L6CNwBIApteNV/ITV6nsfi/OosG6lkojs5qW9tkNh5NeDCglghlDrzSwT/
azuyOLhtOZUB1GbMEfSTzonUVX2D2LDbWx06mkAIOG9c4OIvwHLXBlu6KcU8JgE0OzZKbEf4Vn9G
Flbfi7rYdNbr187Y4jA3VdVDnkvyE2H3gftoyTYqVBUh4RNl+pLq20f3/bw3C7clR1Drgf6fn0TK
T9bofwtAf/3571/79MJpIR4bOXfBWD6n9Irb1VFU7O7zT6+t/8JfEavlXgNjfyzrl7q9Uv0ff7YA
Sf0dIr/9lSH+RwMn427h0N6VpzZ8zDiPOESl0TwecXI1ALT2+SAfIijc8H+0cKTX46HZ2c7xTCFW
gfQxQp4eGSrjbxWZAXEY7KOkg0zapr8afPfC1pxv3jKUPg+7uPbax5vMLdADinc+CgbMzyLwvJkN
MIwWnml+vft8fh/5yfM4i5s/IIhoy147R1R9hkfcTxB9O3S6tcFTkrR2plSUN4RHxPZ+fD7iR/ma
84gLM6A1YtE+8O0jJAhA3RE2bgA6hLxJSuWIXSg7e8OHyjkq7du/EG4OF2a6upMLkwA9srmZwN97
nNv0mw4hQuGMfNP0HZoPUiialOmzJexDH6b1xmq758+n+/FF8Jc136LldqenjkA1ZZiTqUeJGTVw
EvUTcgrCAQOIqv2LTXMrp2ZhK4jbU3vA6h4dra/q0oXQM7tQu/6LAP3oRC6MRW8ap8oZJsIhq55v
qn7TP2WbPHGSeoiy3wGytTfiztxUm+x2vmBF1k7nworMBuV7khp1GiWvtgpshEkweV4sQzXEnAsL
aZEhi+rG4hfu+/kUfjDLZXWYcel0SrrilDvFcPBqHlyBYiqPrPZiCLRytZcVYt6kBFknmx6rwvuO
PrBsz4P8ZFd2tx3odCn+WZvIwoDkKLFSkGOSE63e6PzQdGgXvbAra59e2Aw2IRXoGGc+IVq045l3
2bZuqj5Jiaq3n9+aD5GzsBLLAjGYX3paN+e8CKu6PBryevrpe27zXFTDORfoe2FkhZMzx3PwO9Ok
/ZXPddJwiLI4tuy3YPcgMpFD8IjMOYBCXPIissY6RdNbn3pJbwD9CWxSQwFHdhd+9crCLEtkfZOp
vCQVPSorSKOpw5BFSFiEimV+4Q21cniW1CW2lm4NfvMZSiBzPICkv0UPsAu6ovKSZvLaJM5//yfg
nN0gRVqXBzie/XC+cz+9Oe22ysku5bzWRlhYKeWQ3A9qDxdgxBNWOWgKkeVNbqzvnx+ete8vLFXn
aGeCioF/lH5XHKywRN4YYXNsB+MlZeWPI6f/kWCnJbdgmFpyKsX8YrvieWJfKUGfT/4iqPSzsQrC
3KfHs75cBBzGKbSD+3T8kvD0eYDF8g/UIi0EDuZTyN1YVyKZdBabgl144a2s/lJunYQpYvkA7Owj
ZK27jO4aZPmj1su+dsmWouH2OPs9dMLmk3EfxvZHJf6Y8tfXDs45ZPnn6JfM5Fk7gPKxz1p25Tmp
2o1+NSVhxuiFd8lK9LMs04P6MARAS4VHx+FeIkJbQx9+nMNj51vFGIvqqYRDIIROUeuU4SXnfT76
H7g1f+FIhUpTYWs/PKL5bm/MdAAQ6cGtvbjK0I8bdvEknAiC0dfUNWWU2Zd0MFemuyyLuvDWDpTc
yJGlzI3SrL7hYXMNmqLt7Oh93Vn3bQcH7rJp8/kW0v/nr/xoros4r3FE6Ru3xi4Kam8K3up7Mtlh
ejsPuf9dQG8erdFQ8J23DZXAG1o9SJh9cGzzyBYOqSIsFNpMQOOMkKZp8D9Rvehj3jb7wilLEKmp
x7k1XjSy0jo1heiPbgX2Ri/3cmBGoFo92oolPJzVpi/zuzFM3dgPBGRx/fJPDz7/jQzD+kpWlYwL
2hQbiIV/s/n8oFvre09Uvk1beecG/e9QuSxpezVHuiBz3I/FGEFlmiYtcV9Z6iMuJy54Ips0adh0
9DpobrmmrhLtzE2iTX2dt/m3IqfPpJysKHfsIco7eijhpmLb9X6jv54AA8WvHeZQSDDNGhmSAG8N
KzRR34vTyKd7L6z4Bv0RJ9aUwd4ZfLEDpf9D4TAIxun5kMpOx1Bm+oUHnxPVw/RAWzODLWpoI5Qm
h21uj8HBKdvpOugHkAeMU5p4s0EO0GmzAxnzNgbUcjcrdYeK6u9eVllUOmhRLML3ce4zMHfXb4qW
asd9aMJUdFZ7WkMqVI1i2FaVriKUr+qYyR5Cr/UMgq25OlJHoyYMVQtdZs6+bWywBmZ3FZlx+KZZ
RED/ov1zKkHJ61ojVkH8yuX42pcogGqgLDYAY5m4GYNru/TsBJXOPzUNneuaFyeEndepC6BFNedm
y4vcAhCp5ps8IxCznToKReLKSlrthEBzofe76lBRD414LNNiCwo1bxM2wNy3FjaiYQO4tXxjEruU
biTmoI5sx5RbOrAp8vrqtXPlbzqD5MTWWMz5qGVxk4bshQ6QuNRue8Az4wFCMWglIcN7pmoPShTQ
U4VYxCMZ9M9wmK76ikMOMwjeJkffA691ywxvTkVaocDZEyCFusKPdMu3vWXtHGnzpOTjg52576Lu
oWlGDsjfPowDkKujM183k3gMx+F16DtwVdTZtAnRlxxLXj97IxYGGfYEZMMHyryfihf3zkD2blda
SF4xummlOrN9W69eNRVROGTkgDAyi9OGFoktJ7b1q/wAwaunKutUEnKwieZ2d4uqegGMoA2oy0x1
lLvZLbPCK9L5sVNIf0NmupNokIyoVjKiOX3qOWp3ljVHZsB6+4H1WHcTORLO+shp/hL5zuHG1oNE
qRigBF1YW94gbigrPuygdiS++bIDjUJVuVHNiNxnwjCYyCaMIRMtNk3rlkmWCbTVN7IDC0WKthRw
w2wczzJnWl3gc+ZfgB4j1SmqZiM0eB55+H0Sek8C7UfplE9J4Li/QSAmNo47HFlbvuT+dN8UKZiH
qUJqo75l+CkbFxTycZBPB17yPVoCHzILEqTB+J0qTaM6SK+6zgMt/lDcCtZdp3Z/GKaAJU7Z91v0
T5GtNuhy7nXrR9bQo1FXoke1NHfoFKmiNPDITuTdcwoKs1Nperav+nFvESx13YGIKB/HrSEtiRxB
bt3BPsy09yM5B31k4XEWBXnGImgJoQESyYvYrYBAA57gVpkMQnUGRsEz025gHY8rO7gOKO1ib6B2
RFsy7EHL94yj2O1m6R+BBwMbAqrF4Oof0SrDszaGnlcWQRGbHU3gQO6tqmLVzuLGmt3itZxAm1+a
9FvjYGtJNiJkpdZmqLS7CZx8V4oBDUrKOQHQbQEC1I3fvJIeQp/caa97DCzwuRDeH3xHB1HWZy+p
YSDun4OniQYPIZvR8JuJMR6y+bZCwj/2XPe6tr03CE480qr5baz8qvHLg5V1TgQVen3ixPsp67La
wNbhyI0BFMeK9BWdQW0MgbV2z4AThc2wWawhirsPvZ4CE8rnrTMObtSp7oblskmcXPzsMktFli4f
yxmn1LdnELL0xXub2k6E0/ZYVL3YqhLOFJnbZ7tWT2DxxyMk8L/Pg/PaI5hBclLd+t2I5IMy73VZ
l3ER8j8GGLJtPaGZQHjTcAvlgTkqkPzfSOq0kVThLcP7lGur2XRmLjcN54DoBo2bAFoPPGtfbFOv
u7LVFB6hK+nswYEEmiLfHFKeXxVUPM+huIV4AgQzvOlP2Zk/ljP8nE336BKtEqqLI7RTfxpuyR3N
03Mvc7BhcwZhh9y+s8bqB1o63qSX/WgtCC1rMu6art3wgv0eZn2TkuxFQ7qL5qqBzDaaZAmKzWS2
dUwFBc2izxLXmlNQbZIiGQb/2RQuj6eJH11u0Si3zJnsHto6TiNe8wC2wu1gZibNbkK4r43qGr6r
crjVoTBHmxoTTRQNvuXQIqMTmIfcckWUsfKtHaiDo9q8ZHOaIaZST7ZooctQe9V+aNUtm/ynkMjn
PLXHyPbH3dQER1sOQ9QCzjrMAhUxaV49PwUjqfc0euypNEg96uYmq7rvNoNR1aJ247Zs8oSVpItD
nY2RHpSIhtYSCfLRaCMF7ag0Fo1BQgVuk3S+tU37wDgZtjg94c7iM8NrqPptoUMiNgH+q80aP/JB
ZHEwkB+9JqFtwLgJ78VhS6IWJmKjVGCd8hGekwvA5TNXIA4JwHhh+iYuqQXHFzYnWhC4zzo/cHxG
jfW9n7rhtmtztslDDY4HsIJFpvF+wUW/2LS+87kVJCNYUqKchxFrzEuXzk95X9rJgDp/4g/sfrZU
HbG5vKOj/DWRsdkJKprrUkIWo/d7/wRCMKQNZd5EYF8M7upK6f2AeCKG0i25A1QxjetAyCMbwVKk
tLqGNQO9esdvWDY+8LJ9cmReHkHUAqSW3TjHABc1ySAgniA/7qAKUk9xIL3nNAiAAqkqSk4kV9md
8qU4GCed7vgIyLAvVQORiX66r8A+8lAT7kYlkpuHuXH6X2Vj7cEr1l1B2YEhbpGQn9Nz9afxnRAA
OatwtorxPoamrfjFcqLjMR/UtYUWyJe86ZEMyUp6K0fLv8vQ8/TiUet5sMb5zksHN40Hj7U70ovp
YOfA0KaefO59sSd+P20bU6LJ3jB2I0oBIU2DlQP6a76CRAD6Na2GbEXXszg37viI1MuAoNIjULaG
WQiMua8nt4jRjPlsRC0iBD3TgaErKJksTve5Rqt7A/JpiKI4NHJawWOBKNlI7VzTxqX7cQj+gGjV
3UAv4YfioxvpEGg93QLZZGvab/1CP3kErM4llenWSz2+cVoSnH+UF6fW6B3yOZijtCdN3CCW3qaB
drdNS4PY4kqDZbcNtxYAnud2MzdJRVbGFLcwmcDvtCvGCT5w8HCXpcejzoK0UpdTtW8sQd8kcntX
HhtI7FiCxb6dVVeNN9IntzPZ3gG5dly51L3xTQ0GJZ/kScuC6gc0VUq9K1UvX2jrhpHj+H7UyiF8
bzRCHOV4wOHa9B34/zZqy1RCuKbHnOusw7Nb8tjjdZFQNNVsA1bPMR8pOpH86k8+tiwGxCg7FoH3
0ynHGZFM3W7Ah0t/2w2xbx2//FXKlEdGgCkwSnHsxHZSCgiuYoA2La8Qh1tUIoQ1VUxoUe4LnpZJ
KMwbWi2aeFSTOXSVD8djA55lpspCp79rJwLkdddhASXWgDn13ky9E4XFPEYly/1oSKcxSh2r3Qy1
ojEDVjvOiKs2QGkX27nrXl00vchaQGIKpytuqgFvLYTlW6FxJnJn/OH3Vptks7lTePlEtdZ3Tosb
AAN1KI2iUdrpR91DOMpz63pTVaJPQAX7WBI8bTJhdZtAjPzKdlvkRkL14HFfXGdmgjNi7i+nsMON
pX2TNEGWo5kQgckoRx45qfVKavVrCvGLgVn9Rgtgy/2ixvtvbvtt2CMlX2WBSVwS4u02pH9EHtgI
vn38+wqA0m5C7N3TTmyQ94GtKrvvQcgEuGOy93ro3S2mggyjC9kj0VkbrbMiKlsrT/Kqo/dQ1S3j
qUMoWzO/PPlDoEmsAdRJpgKkAClhZ+FHvI0AairuUW/PIllOHo4r1ycgGnk8W0F7q7yRJwHM6LVJ
JYndsIXTxsN+o+fW3TsAe0aUOeoO5jqNqm68Vj0MVQi+sajI2ueuK1KUv01RbqAoSrYlOBi2IA28
IlAF2bjCsrd8MO+N7YDmhOR6ozwPF7tXL4hf1M4L0cgpoLNx4zewtIHrgCVf179lI6o94Ch2BFAo
JjPoR9OOgYwcor04D503y3fM7YCmhE0+w4W5mOBLP1SPLUTOIYgCrLpPG4xUA/PthXUek2o8WFNa
x+CueiyIzJLKRlsDAfsJNtQBTHTUwy4LGxR1wVQYQZ+J3eUZ3BIYw+9cBpvs49HKTJNHvY0eZ5/r
5zZM78c5fbSLycRjU3zzffeHV+Pt5wN6hNcAEQ/NzDDoCFyC20IXhcvhZ1gJEaMFNYSlEtDkrkI/
xiGGvw7t/K6wLXKUpdfGZQnK4rG33tseCed8nnbax1N9zMl1p5EZB1bt3RBQJZDqZ2OD86ulIksK
2+t+o/43JAFWPFJ9Wd+AbGaOUanGviroHUx4C8QWIXrLwDC8cQlaVy0l683gSA4u46wH+XpOt0Mv
waHlt0BaTuytV7JNctOIjSdtJ25Idj5ExTPpglZGfGxtQJRy90efVXzPWVVACjUFy6DGM9aajbXr
PHu8hqSLtVcV8LyypM+AIgQvqhwL0Ip7ZO95OthAJ2BCJKjLnQWinKjynPy6NiDdHRgcGIXH2kqb
dE+Nl1E/DlUJ5AJV1TaVNUDCxE+vBVIrb0jFoyVLD2EQcyXSKyLr7A+kiYZvtHZMjDQcnLmb5SIa
wXb1qpTFtgzL+Ei7BrVDM3TbhuT8NesKflUS5T20Fg9OnVLTjqRQuylSlV9VLin3syjlu2p6Psca
+MvYncP6CNgTj5sicBLaaWxLQ6p90IVy17I+2MylVru8Ri5jyGp57Es+gAc2R/5sEr69zyHTFtPO
Zcci75owGroSWIBBB5mMEEjM4HYLR+f+8xTXSglg2Q0wgRxWjSWylIHbgbG5OfgZRAQQwxxG2/39
+Rgr+e1lU4DQ0L+czm3Xk4NIuB2KB3S1XUjRrX37PK9/sqxyCjoxTAU589s+QxIJxpShUe7zH76S
fV5i8yGFluOB1oZHZlDADmnQHWqdV3CuXnfh968NcZ7XP7+/HYKMebQhxwHtUDFetcgdDfYrMupf
HGBRAWghlF5WNZQPpt5vtqXbFVCca4onpIjEl8iZ/WUPkUOBghd4Mp4cZb1xyn5pN7jw6ZWC9xKV
XcNn2JaL7YU1fyoqcTuPzlU5yzdqe9eznP98vtErpeElMHto2kkjZvOPIUptY34o1VtK9hniMIaX
yESaC+WGtdu2yJxnpTfwVgz0yJiIDP3V1eYoKJJX0yUF05URlrBsD7qCbtghq0ekTooW3QnWn4DW
ezTUXDhQayOc1/CfE1tDuW8WkLk4ZdUL69+Mn+/chkWDsi9gK1Y2Y4nHbnmqZrCu2Uff5cUmnSWk
Uefy3UvJN6sbjtYAI4L0xyUOwZUjtqSFneqqzF2NIko2ps2pdYNd79SJpxANSENu7Uk5F1ZubST3
vysXkg7l0HBCE99ZshRwADeumIfIBgnwjej74qb1pkuGcW2bFoal0rJxQDiPhNzozRGwwzLSrP0W
lODx8M14oXq/NqWFdSE8QItuk6VHJHYaGUROoXcmR0oDEpeku4RaWxtlUWRM0flhjWMl0Q/33uav
o3cX6G+I08ZLnGjnHfigyuMuiryphAWutFWfciWg5ImaBbLuFWQS9YVK+9oAi4tPIMneTsSlR2ND
qKN00mftO8fMNZcEI1aWaIm0dhvR8pChTlWYDKzKqKqURYN8WnuCDOYJPaQXDPLKRJaw6wZiVqOp
ZnoEczwqO2P3MNPigIJyc6Hiu+LQl1hrhmCv9kaGej61xKGH3iEqfEj1fG7o15bpfFv+MV4Zup8s
PNPJEWoaEXVFTIvXrpBx3r8FjH8tbFgyqsomBO1TQ6CAkQ63Q9C94o2QRd7sXYjZ1vZgcbVDuy1c
NxjFCY/N47nABKqrw1B/hbQKJf0lp2pHS0b7maLMOvpxMDgoA2VJb88XNnilirvkD2BkTivJ5uAI
aixnCyzWeORz14OxChIqzTDd+pnccrzxImGaSwJKa/u+uOAI0geICUM/IhweBUCkmZeAjiKaShnV
5pInWduXxSVnU9+KWQIwNyMtVCB5LuWfFhWpz4/uh/wz2Jdll4/Kht6vGAMez7UPovZ2oAaJa8/7
3rj6irQB9GfCzZl9yWqKH+M479xab0fz+/PhV+6lvXD7aEPwjJwceixcaK/32TfUYy6Bb1d8lX3e
tX9upVHzUCEjHxzzUj0Zp94hTXoIOLjqL3Xrr+y/vbj3oRt0Mhgq4A0ZSfBMA06CoTJjueQgFAoT
SJd8TSHIt8+n45/JcOQA9KTT+QQ10S1B07AfdHHgv6f1V0dY3P9+LEOIBzgFNIjKbcEguw2PC97/
SGaPn2/2ykm2F269KR0QN9MQrFop2AemXOSoVo5+NDNaXzADa0MsfHo/Iqw33EwnZAqrDWP8Xkwu
A+n/JYju2gCLK18TkXV1KOkRwqpHWZnXoPC3TM8XPMna5xeX3ZntvpE9kG3Gda4qFvYRyjvPs3Hf
P9+ClRO75JWG8NZMUBsGL2uFirCvIZEm3cdGhY+5SXMUPYovmq0ltXQG5MnUBrU+oaRyMo1/nLX7
mhb1j88n8peG9YPgakkkjdca0uSN0ICepX2co0UnKq0w3/tiOKiR7HxLPI+T/u33aOzGC7KwwgQK
nbfcSZHqRHYonB4VdMs//zl/OSA++jkLU0AUKRGFc/dYDkG/N25eo4wHTySctH4EVRm/7uxB7sKx
qvYluK/iqvMoHgd2+4aUkP3AlA9CDkuTo2dSuq+o39y6vfH3pjbFrTYEeIu+Mjdu2clY98gOWkja
3ArLkwdVen48+7ncB6bOHsJakX3qT+J2xBP9yjEKV6x0YZc6L70Oa+pswtaUVwN6wbfwLOM24EH4
hF7POu4Bz9lUshl3PFPQVUFNZYNioY47MMjHigvUm7OBO0i9A2DtB0F3BB7CeWyDeUzQ19/vLfBW
JaiLuIlro+PV0WN/KixoLE9eKKPBqfUhzMD/F+a8jCEl3Tw1fFQv6Uj9PdjGcjQYexC0BAUlhEFh
61AVChIAbPqtg4LQ5sJ2fRCZewQZwf9a0wLVyoqqVp16wHjyoNxVAhWTzsX+uBtv/vn5KOevLc/E
eZSFA0J8GQaDqtTJnpx3oSex8am5C0Nz0MKPTAeMBkA8lzTMPjId59EWJxD5vrSBtAU9CYmCf14C
EiTBac4cfsG2fmQ7zgOcB/7HBRFfcrD3BBB7R81K6Fu8cDcEzccgcohDUl5406yNsnBDc2kCLJyN
1CG59VOFajHIw/Ob2f2OTOcFJt21jVk4ojwlNT7mAn5X5kD2FSj3cEBe3Jb+sAs8adscYlOyupQN
/SjIOS/cwikV2hKVN4bqJGhxJfpgn6tLXXFrn164o6yDt8graKUD5LsZc7DOolTz+ek9n5uPTu/C
FTFOW+jFodOyEdeWw5OK1hGp/0z9BVe0cl6XrqgJRmNzFF5PDplOWdA/1jX7HebT1zj0lv5nmKa6
z0OGz2sWs6l91GW+63l24cW6svBL9wOZyQL99r0+6bT9XvrsoTqj3T9f+ZXjyRY32W5kqtowaE9q
9gATzOIyeK2dMWq6epPa76r7Gl3WUpHAc7y8Hls0bINx7ltTeqhsFuYlC4JL+hJri3T++z8Ww3U6
0pftWZmzr2/tsN4h2Ljg/9c+vbjCQ6+6GYgteko79mTS4irs3QvWYe1gLq4rKSbbUqhjnwqgyNAx
jYzQzwal2M83d+VaLeUF5JCnwPxPQF4Bv0mjoS76/Vh7qNXUguxzn9eHzwdaO0WL+0vACNP55YTH
SenslSdioJlAPdJA3/cvBMJtDSjX+SU295UN+UvD/s9edxZAB2SEZHSOinFt2mgCGu1LM1lKC8gJ
hbA8BP2TsACP0TDQvaWfAwPCYBtFzVFYBKBmeeFWfPgihrle6gt0VhF0HdS1TsYDSKtgvSNQvGXe
D+/MjYyWwGE3pCANrgAt+A3EKtlkOtUbUg/AFwgXAZMXzs+fT31tVRemYNA0mKQDTjDgkW+crvsG
GE7ytU8v3PlgS9IHoAWA2AQg12lgpjvD+ovKbR97j6WsQJU5tRoGqU9DCxTmMyi7LhyGldv5d9f+
OWc6tHlPWnyYEH7yBrKVcrxpVbD5fFVWbs1SNcD3swlVMgisA147AYg1dzIiJXiSa5PQsARc5EKc
s2IH/jJ3/TMPBRje4AHafqrdDOB/RgG2MxmA48GvILxkytYGWdgA5NzCKrfxCHOlF8R+3UE5gKss
casRamadyi6YzJVxlnIBNsAIjjKglhuN9TZn36ciACqvPQTs5+fbsjbAebv+WS3IBsHP9nC3XeoA
A5U74Wtv+vKUd7La0O4iUejaOIuQXXgV1DbBoH0ivAWofwCIHuBEUDVZgKscUc37SokDRoacf8A/
E0KaC6wfFMc46wBcDtyDDF/aHKhW7xfc/PbzVVuxHkuhgHLwbMDF4OAHtF5EIqTfQfRWf+0iLpUC
cqdC/t909qn3yast1Y/STK/Ijzx+/ttX7jlZOngCznCsPDuBR+mdshLZtKm/tZrpUnXmryn6IMBd
shbUlQu0d1fZJ4dV9RXYAOwNcCptIgj6XSo2mL1CL9QeEkbmIDoy3uVh7SeKy/rNBbjmNVB0OoZh
aH9xtxaxfNUJvHusyUYCLvumG5DUee4lWYK1c70wBGrGa74YB/s0meJPl3abtHRe22H85aOv/vMN
+3gIXJP/nugQ0EWNdgz7ZBf6nRZZ3OMt2jnkO9oNLrisj9+GYJr47xA9OhoNJdI95dWbqAFxGrJd
3vwfZ2e2JCfObeEnUgQgkMQtkHNl1jzYNwq7XQYxilGIpz8r+8p/ns7KCF91hNuGZJCQ9l7rW/+4
IQKu6I2Z5r/fO1TE//ccYeH27VJN3gEFGGiJYtLbSPs3Jv1rF3C+d3+M+hyEuzRjg3coHfk4+ctj
WZOfdch2ttUosQS3gJP/PfCDS4ABgTjGaQJJDymDLWyZYFaQZJz+amgGl8j6oZHjlI/MP3AozNNM
Jfb8X9XeeMrXnsDFyBehn8EK4PqHMIULAmKsEMYgma4Coua/+l4Fofe/z4EXXhA6lfThK+kBVDxB
nJo44TZrbpgZrz3ni6EMN6wvSjhiDotQZJ2melr5TpEduRmGLQU6cQ2P3/B3MzF++f9eTddPrURh
xj8gCyMa08+0/J4utxpEV16lS9rA0s0DWEhZD0hiUcc+IisPMvCyG5uUK5PGJWhAiNlLxYJZvjXo
NtRZ+jnk2Yfug18Ogrn/amK6xNBPsnNNSLFVHMoMYTLNowuQSMxGGmtJmvXfneRiZMOvRSzgpPZg
AvYUpojYgLaeLWo/ju3fvVSXvAFvINJ6rEKtRz84FlvTfINmSqSmz1tW2CsjT5zfgT+mJ+Gzsc8b
iHDcYFC7cTRoly4s9D56OuavX9+oa+e4GN2Kj8x1qNMCamChVuLC2RjF39uq7G98iK6d4WJw45Ui
DQfW7AA4GNSlfDcxuW5RXv76Av6r08yc4NI8XpsApOaCLgc2dA7k5s2ZptTdYRl/LFznG6RwSMx1
8sexCW89l//elATiYoC703n9O4Kju8A59yjCM4qsn90MQgY+fA8HvTzouccWQgstPr++zCvnvATB
B305e4AULAc7uvKohlDcpQCYfqgZOX8x+hbVimUTBBpy7tmtEvOVR3dpPV9E72J29CbwkgRcZtio
sAPzxxtj9MqsfMm+IMsyFIRKlF6GPEfU2LKZ4SProKXF3qt5XNLmxmf+2mVcTAaMp7XGrAz9EhN3
clKfMIdtcGG3SrPXLuR83j/GaVqHwcwpJ/vaa55Tkv0i9fQk+ZtSqCWN3rj6+hW4dhkX0wGfqro3
swkBXtpq+VjMz0vw/vWhz3fi/6+9g0txZ9Y5Cpufheyr8GTDuwnL+1I91uWNRdy1w19MAdVMPGIL
K/clfrlzVxE4bdx7b2DR1z//ykfx3y7gHw+AtT5gsYvCA1DuNy2RQ4wmgoi/PviV2+6cn/ofBy9a
4IED8A0OjXKRUM416EFe+asmt6jKNDxPtv91+y8mFHiua9n0Mj+4mI13urZ90ghJ47w06SOsh0/C
4gMDZf6rhFMqbhzQL/vSqzeep+UmDF0DP3MHIwVBqMMW0M93uLko7M/kbUa5YUc1QN9l4dz5tXXP
BvQKTtEa7l0KF0wq/d9t3o5R4HePTUqbXc7K7CBhYkpQjvYQCBacYeH0R5aXSP2qp5++SZEHl4fB
Bx3AzCnaoYwNbAmwx4AtAEJ000b10OHfezCFAEvhsRX+EkCag49oZji7FqbxrewUdNaNQCNyyVyE
Ki8dspxtOMdzFlq4uVgf1RbamrLp1L6Eh3CTk+535YxQ7U0iW8NmKdcB7as45diIek7IIC5iUwWp
Fxq9EFnP5qkK++BpJoRUsZx8WB2Zkcd5dCTMaW3fRnKAiJYNBbzh9ozaWhDpZSV/nEuWf1/AGXtY
wtZspkUUh7Lt50ji/U06tw9f2Ki8hwImnRcDA0mElgOB2bRs0cBqkexy30lCh2h0W/7hqbDfF6PG
ojPjS0TJbPeUo6KVFmEVU1LBQ9Mg6oxOfowIw+6skqFR256x4oImIfVPoZfv9QIGRdD+zuX4Mp3R
dbko3+cCJjFTjj20jIp/NHyAj1PBVMAhvIpd4abrIfDlzi2KZ5gHw9irNN1UYvgHklgAe6b6zUEE
VOQq7zmAlC2hKJnC4KSQXzYqgC3EFMQFuANR6Kd4kWbQChuPwrQumjmC3P93T4d7kVYqDjicImKu
dcxa9RkyGDRkO9y31fjLhNV2NFBztnSBr7fUH2Ao/M7Q/YOVtClWwtVwgS/VkuergcruwRGg1iVj
n5pvxQg+QoBe3qoY6hFm6mB4lERZZMFl9cpOlK+8nI8rrfQcCQ2jiwynbwb+NrDq02KFKdqJZZkv
e1Ogeugq+z3XnTn4ZPLXM6w2Sd0ASy886ezTEbZdQwuFryrGeh400ybQ5ETLJo3dJTfwydUo1U9L
EU2Q+yZLjc9X4COzJ8yx2EBPHiT9AX6svpUYY3Y6lqR+g7vzeWJzi047jL4ZAbZBB/OPcQAVoKdz
vmINt+9IgFQRyh7j0XE6skJ5oPlRuxmU3j6H25jrIvZ6N4iD3u1hJHbadeHZ4bnOvbvQpGBq9N7j
MFR1VEkHyrdh+OXltfcIAjAM7PD4ILmxb9YD4d+AlUGiRU/fhRhgpSlCXNbZvqbrJ3uutYEcr6OQ
ZFDUmJcsUO/MyduY4xJx2PqnoO3OGWV3J8uwTcag8GIyV71ZQdOCqrwLj9MGzNGOAVXGTBZ3lW9t
MsEs2K9C1+X5utZ5iEcBGAN0DmCm3ElLl92CGl+bWLdh7xxBTptMVM0TNlPi4AzjWR5TwB+WZ6iX
lorRnz3j9TbMWPkYLEizWemF6h3S9jz4o/H+rvqsl7AK1+ke8U30mY3z8DhOsziNC9LTRq+k226C
QiMCUQNZl+VAXfrm2sp/BO/FK2EyC7JDiwkQdtM8li7e4aAHDgGpdOFTgI/BPy7qoFPCLIdfeAj+
YfWS3/FBlzvMHHBCpt443UvZdRvZi3KVIVt+VXhVttKlKt5cPhVL7NQAYvOJ5muDdd3LfPZNdShs
feOTBR6lR+FwldVn015PO72j0qebjIgRaQyyXN5EhZaw32LaqkBU8BPiIHDFt14RB7NsEMUwPorF
BR4RCZLwgwUiNqg3p9GInnK6MlVF3zpSw4+3ZGqfuQzTX2bmVV4U31PRbwMtTrNxusjAP7EisNzv
hU+GjRpMHnXeWSA8Z/3OQ8ZDHLRcxC5rgmSAlxg3Vb9kCHjEEyBw7dniKI0vN3DU5pGQ9WsIw+Q+
k0EbZ0311CLrYeM6hMHArcZkUuU7bop5LUgT7F1MpcnM7UeWNohZHBH8pWbxjsSDOprH3Pk5Nq3z
FnoAHLPmnI3VKNBsMBs4OQMBBx/GtamLag+zZgo4RutCMqNYPOVtC4ff1P0WhcX/5UV6x5ec4Xs3
Fh9/tYC4dEbhvRrPvW+04tInhhBr6AQxGzXs9e8Of7G6BaTcr88RiVB2+W+pgPc+G4DiQd/0BoDq
38befyxPLh1Snp8uQ+5xSF7v8RoAT/Rmf3gwKB/V6/xIvnsf4sO8DI/DET2xp68v6sqKkV2sdbOW
NX6mhNi7mc6TvoSKK2IFzIiRD8xLPGaFe2N5d2XxfsmbGtoKqL3FI/t2/DmwIUpBAKlUBUMktOP6
L9fulw680gF4YDBmOFQDy9bFGIQvDukHLyrJ3wWABOxiJw8KhEV5V4p9VQ0P2gXIKZ+/02F8glXu
Rpf/ylL40qg1aJcirh7iZJXv8uajLj8XcssScO3YFzW6aU5dwSjKjCIzW49lKz+bYIe91V699kJd
LLHntq0zziZ7qGynIkzkEG4PYBghw/ejn/iN+tmVOL/g0plF6QLlEke0kCYtQBN1tzvHkpWSJtoL
Eu7Ub1CUHpZRPs6ieqbwHSG0MBiiJaVYTfIy6qa/y+7AtP6/+5Ywm/uWdn6JNn0VrGEpX1ZlX5aP
ZKiKdVim7Y3d9ZXN16WTa+SqhSIAu19wiLyjixzeuEndWwnY145+Mbth674gAptOGDhw0FW/W36j
LHXtwOf38I9t3bikFQZgKfc+gqUeJpgVkjlUZv31/HXlbQ4u5q8plHlLbDceKmkGABBkYeJ+JPK4
+JV9/voc167gYsAjk4BiYZTOqGoH0ybvgnqHr3f36++OfrFnJ7JrWs/Fm8xgkHrIWs02aJWUv//u
6BejfUHFYdG1h7vv4QOuqukUkOyWPfLazb8Y66KULRS0gCbMFZMJEGogxgEZtKpnW9woYl85xaUT
q1RGmpxo/H69xEihS1wEOg/6xjx7pdh36b8KsPOtnZHhAsDeiTgWZ5E/h3e8S4MIMTA/FeCMgIf0
N2ataxdzWeFgBAZihYa61H5cTWZVNs+s1ZuvH/WVmde/GMEwKE5NCf/lgWZzzOonzbExkdFsyhsn
uPbzz3/+x0gmhYFB3MtHdI90TJ08SiusHqufX//8K6PsMuFi0TPiGbrQHNRctOBQsPJVEo4n8vXh
r92di0FcEFUUQ47SGHfetP0dYnszDKA9zTeOf+3mXAzjIOcNFXpE7VPTD0DFHxU7GytBRfv691+7
PRcDWePepD0J5R40Dn1aerOsiDPciqy7dncuRjKZAsF9H63NuiQoS42vwNTsTUUSZ1i+fX0BV05x
abgaBYUvwEHp01nue+fDb4GhyD+DPFh/ffwr68tLbbvvg2iqwzTcL7SsQaLITwsQxgOE2l4L+mOl
X74+z5UHcaluRyY5Vx6nWKRbhkpXE3iPoBOq7ddHv/IaXarZO0UHCYEkxhhIOUXvxLn+pPkt7ce1
e3QxgnupCo/nPTqmKN06w69iQtTejzr7AEXzxnt6pU1Ez7ftj0liSAMY5wjmuAZRqLHT8D4eLe/v
nQBMoITnzXxESCP28D0UuAn4i7eaA9eey8UAF3Na4phoPgCVtwEJ7kHa6sYjv/ZQLsY2TIhLrlkv
9+FI7pQFuCbN0j6CxOzGzHrtt18MbnwvJ10TrPfRDjyOzPuZF/MNwfa1334xstsxq/0FLNODmLwg
tnVPEuYHv4tFkhsLvCtnuBS0TwVQkDPQbnsp351givNFJ2lhbrxPV17ZSz07hnRbDNkg9p5u/kFB
J1LsuXLAoAIILSp5f+MJXLuI8+n/eG3BWQS2YMRpUm/YLGH+3DR621tzY2t/7SrOk+Ifh28mgWxF
gVERLA9luOfAoJr61Q+/l+A5fT1zXJlfL1XtxOhg8N1A7sfSXUuORE7pIB+2799DibiJvzvJxehu
Rg9lEI5nbZFyJNRRiX4jsJtS2a3LuPYgLoYxILmz36VE7Cf5EyhHFL6ABr1lsrkyzryLgVy5Pcpl
yI3cc28AsnN0PyY6fH59a/4zxAQN8kuFu5R+Xtag6e0ZmFu6rwDPHYgCNwndPttuMDHGDggSaVmk
ERApN96sa5d0Mb7zZdBFHdb+wfNqJHDgsaCHdmvRca0idaluR1+jWJA1MMOj3KsNeLfhDthw+1IG
fQY66tDFqLj16wKwyTsBEt8a7iGydsF9jFoEU2/CanHXLBBganYtapyUghxXp96EWiyIiTde/Sv3
4FIo74mZSJd7/qFrZxqboWreZe6KX18/2GtHv5garGwDqXUT7g22Hmkh0L66ZRS5Mmb/NXn+MS3k
/eJqcLbmw+gVPzoGvMjQA3nWAl1M67evf/6VAfVvBeWPczg5Eh2GAeuVBkms9o1W6Jz5z18f+8r+
6VLtHhLgB1LECuz98WfXIXBm/OkPgAEiL2UM3sx04xKuPYGLOaEAzaULMin3Khw/bDsf9OzdKKpc
ewIXMwIFPKxKAZDZM/BrIYG1GnkLJfLOKpqiGq/LW+uiK1+AS917mjsKBQrtH6QzRYVbPvbCHptz
zLE1O7uU66+fyLXruZgOXINOIc6Fz+UIjUevMsAGwyqI3HT6lCpIvj7LlQdyqXtHKynITIeLcZm/
Ludq4y7sxgO5duiLalrTASZvkCC7B3uQIYXJGCgU21uqviuD4VJ+ntplAjob36809+5pGd5TqXYO
L1Zf35drhz//+R9jjSCjuXMZxEND6dzbalp7VO0QXv309eGvrK0vpeeN49GupnBoSaFg1HCgvmhl
7LTZqmjQRLSOg2QBK9EVDemNJ039K2nmwaUivV6mgGrQwZAagmpxad30rWWLv6sDr9hMU25XRV6U
B1aY9NugctR7La++QboVrmTdTl3EuumcPK+Dl3pR045WgFMDEj/O30MgAXdFU3T3Y8AQueCqzr0P
FjbfLWYs4pRIcuC8skcgBsPtOTpiPTmFfKHZNG68uVObioDgP6UNdhlLJV5Y2KTrXHT6TgYO2QvX
oL7tZZhT3VKc6gKSdssdMFAdM+o3d66kG+dpXxzRqEM0+TmfAeni9kHboe9izcIBLTMfnI7M78x+
Gmy2Rd8eioeq9ZaTb8V0ApN4Qj576r7ZUTS7qVTu0+gaEERakwKku1TlFFlEmG1buNsfqmwYAUMv
85VlnfuBBrzeeBWHntHPTbI0Pdqds4sOv2SshtvdESRdqR6AeWhTAEKhQIP7QEoeMmZQDeuhpm3C
TO8GwSEDCT37Cjv09JrhVm8KOagn1VVNEc1+7iXap1CBAhERV4YnZd08t676LNF32tRO9+bmnjqB
H3Hwug5oWtbTCJCXclWSXp/MIhqk19exktmuSaHBy0i8lNO0A61Rv/peY1eZHvOY+pTGJXZLSVkW
y5q35CcpCFmFS9OuxqB5oUSlUdjRpyXkK4bdTkR0g/CEwnyi5fu7K5vl2Ql1scUpl33qOICiO/Cq
I8PzSObxRyBLEY96egb2BnFT/qsTFpC0WXbXefh6ApRdR1Ouj72i65yWGxBDHmdlz0aKdMBsKEB/
rcrveu78WHbYiqbODLE4tDubIuxPEw9LNKScfstdlSUufPh3w9Q3Y8yV9t5tjYT7ydZTDGFQ3FmA
u2GeqWMPeyCgTAv+4jaWbBrMLXPuBN8p13pdLyWSgYuwPLQaCr9cOuR8n0boikswTWH935RlZ+KM
w6GfGJ2huZjOw9gnMykRcKFIW64cxNSthW2yvQEqYVMLNu/arIPEGovmVSfyeeuki5fIrGMxcilL
xHcU7TaddbV36qbbUU6dFYDY/DFvJ/bmDi7CLQbrgSfad1igNdTbSqlk1HW6qaOhafsnqEpFUlVV
iJC8UqyQnlIeC6GmB1GHH1OL7AdS6A4qsy6xir4CZ0wTRHS/uG2xIm4B+LP7Os/ok0MPgrSK0nmh
AENHzBEymSj7bZt6j5TR76KGhrvLGI/YJMpjqhBPSdM19tmfDcdk6i31ixvyMRZ5uQFHu9761MFv
5HKVt9XW0fU3v6uP/UQTm0kg4dsTFE2HrGJ71oqjn6dPGQ1/zEw9D074UGS2TDpjtzrzq7W287Ka
qN3Srs9OJB2PVjZr7egfTjWv5rp/djm/A9z/w4zTBhFcCc1IhvTFeo/lWwi8mXM3gF4xz82dr8oD
Fv+7kQa7TtcOJJZp0gXFe5rOIRDAQGaneRmTjDyVKTkiGWQn5PLkQtjDB/aGpt96zIOkrNxHJwMc
nOe/zUQeFZ23RJ3x0uS5QQJJ7DryOPX8AfT8tXTTh9FVRWJ4BqmAC8or+v1FWW8Ri7CWIGU3FdQA
i0WoCuabCEupYcuZPsxa/spryA/c4lUN4gTm/APe79Vi8E8aDyIR9QKlD5yzmKxgy4HqCoLvDY62
rqb2NJbeL8ReHFTFPdSZs7V1ChbNiMmJOe9llKOREYnBpslQhIljzU/tzHfEn49N3e2p6ssYtz7G
PXjxRHrEahjs/5o/QEWQICrmnfi2juqie2eWvFYB+XC1Ps4Cs2JB1xkPvktdn/LAbSMEQ3xWnn3O
Z/dFQ2yCoj3eWw4Grm66hzTk72lg11i23DWBcVbIvvpGRA5ssCVl3JJgnYkQsUB2K0gPlHufQKv1
JCq+Qf6MighhW4eInVeTE8jQD96i34MQvOPaMf+wEK3ZibUnAh505tj3pkKeiNbzQ2n6BzcPISD9
kQl8M9pWPJjaXWee3k55ebfUwamo0jsGIV6a4SqQ5FJEImWvld8eg1K8In/iCF4A2paYphAybsDY
8t9Db5ogaxC/OKUHw70ThEs+hIzBs9OOv+eZvaSYOVQFUjjUjd9CX9/lwsiI+ea+8cUTsFdw+dTP
poayJQf9IzftQbnjfUGr14y4D2Er1gDvQmYtP/p6uFuq4h7rYyBDnPpDLg70ZgDbmxrpzfWuxRf4
LJlctb5eO/hlWQO/tR26e+lN2xlpYxkoMGFg31Fa8eJQiY0OQTOuWoUQ9vberetTJacSoSE1pokG
JXTXBvwUUD7sWZC1az9DWxIUznbNUojYxq58hvXjbVAoMsHKdnKhnMbspQ+IUUA4ZPk+hdDVguA3
IIehfwwwfGxf1Kv6p4Yz8FEouNt4kXtbkwpv3ddBuJ05P1XsnLOC0MrElvmbu0zjHcSKdmsLU23y
AVW/itkcXwGuYwjhFkBdGMJVpD3qRT0HFiRvEOA/WYU3z0khkxwr5HEG3Lt36PCs+3Trov+DNnT9
0pXgDfWm2wceXugwTwYg/E01vE9M7yXiyqMFmI5zZIGKKQ82iEWoY7fDjSZlvsny5ZFM4FArZ3hb
nHoPus49tjEvhNJ3yDhfRmsOlg8rHw3oAezkhVbfwDTMccrqw1btw8LJXQAZ5EZN+tgsXINrkoGs
HCpsDt38GKTtKkfDOaJs3Mw+1rBLAc6QY7emhwwsEJ+8DRLM696aen4BTnhxmAIHUSQ4s6uXXcvV
SRUuVITMbLzcceIQFc0MgttITNnOBxt0hsQv5gF98mu+6gj5xGIP9XTbvupCfYTp8oLwFXI/OgHH
62WHCN31B59X25S2d2GLGbeFinUSOWRgbb+sajSV91h34cOevxbGPnQL3yPJemdm9dorUcdO6p4Y
XoZ0dtcK4FUM0vZ7syCOBZisxT3ngJBv2oB43hKsA2mdrkShx73L2y1t+w0iqA6oMm/LlB1pyqFF
DLs9YPoHzw1finF6nJwKSw4nO/NHPXUoJsWjMaNr2c+Hxilfu7zd5/Vgd1mm5ffSEPOrE339TXfp
ehxtFdkWpE8vJKciDzd1wNaySg+yNe9zIwvowgoJ3hEGZ1eHSwz60Zano3rJeqfaCY0QgDA0EjEl
NV1ZwFHjPsyD0wzJaRTU0HGVjvaS3OuRLwQvBRYgYl/07jOZA3eHSAk/grjOe0iR6vTg6nyJpYcg
0SrHOz/NbEpUj/iQMksh8DQtOSeQ/+M6Z+gTuElRSVtnFYx9FgNp+SadlkMe2n/zAh+bduSVj6wr
E8isVYIsmSH2Goz1Mpd1gnQkrGAIXi8/X/AJ1eXJ8eXWoUgkyhpEiQIYBRmvQmZUocNd2jTfFmq6
lci6HzIVn87knYlJtloJ4DQR7uMJSN4MJn/HP2iOZOiWz48dMOAR/HXvAS3eRopXZsJgCtNcgUGf
PQyOZ9ZVxTIM7InfaWfBm6XZN0gmX2o7QXQ9dmGUleyBuooeZOrSD2x39IiFYrFxJ5Rz7WiRNVe/
Zk2OgqWPYpzbpt+AfV8VetrlZR9DY7xy+bJfRogSXbFlAhEfVbiCJHSDOClQyAjiiHSZoGYb8RFV
NYOxhkD5qEJFF2LzhEJrPhE/qln12yBCdjWcA+6A12LWviGqcBN65j1gkKcKYl8RNwE6CF2PDTuR
0D2OUEBi6t+EmXvkQr3ySiKNA8nlgnag2we4Gls2G69uoeQcMcmJKkDUYVZCKMuc90GC8h+cFzDF
UG5dBkY9LUGg6LtgBWHXvVn6IirwfKAyBl3KNdO7kvxnSMsfnmkxsxq7Go12vzULg3i3VXliTM7W
84IUbZdNbCeLyf+c+4xApe6nO92SYWul22x4Pw87S1K4kHvRH0KP4tuLEID6wZF2+JwdH/J2i2e0
FpXD1r5w0lfFQKxIDBmxM9RjtyViaO8kr7rDVJAKUT31gB1YuGxGR/EES3gPVVpctMYcGCPIykSt
sfkG6+bgGb3d5uTRcNyAI19ueUUskrdSTLJT3iStTavt0g52A78duByjalgC2Wr3sgCztasCIZ7h
Ea+e06FA/g4EDUlJRkTc9gj4FI3nvAaLnz1L3/QrJpFzJNuFH5gpgyUG48j7zl0j42zw7HoJBr52
iDuNyPIbvF0+yO6FI6rsjuaec0SmgZPoutMYXwgn0ME4HZU3D8k0tMgLGBGCiJUefWmxvD9hpaPX
UBQtyDUU7B5fHdSKpnZC0CSY1HsxLm3ce6ONkBHpxdhO99sBiQN3WM/WSdCZMVpKD5hM1/fOpfQw
WA1YB+6mgofPI+6XP6fzfoRLYJeSonu2/lghwGVqEN2AXetwh8iH4l6VjbvNEdR4N4ihxh5JDO7a
xUv0gGVFClcnOCCx62XZDlqN4QGeTArtjTIIPyo99UIyjHuF3dIBezNs8HTPj9bJethyJ6SVreog
xc5qkgggQqLLPkcUD3iVRbGpIEOKC0+bfWlYmaQzMno6GaIC0fNyw4jH1kITsV2wR0Lil+3flFTd
qgjb6SX06x9BM5pIGEWe+6qqocjuwoeJc3uHFTWCfxvGon7KaRKI2X+yXGWvqMqXEeHnWBpkSCHc
sJlWqdDpiXvMrFreLoi6END0e5V4mjpvfE6bwcP6KXNwy6f6YNJZ/SxHSmJbaqRxVXXRJI0rMnyY
04Y9hA5FqyRPDRYlgL7icBkSc8Y5U5DHeQx6TtyGOThHiIFAWcPxMRgQT5EsE0Ew4j4bpLF9YOlW
+RgDI5YFmW4+zp6PI4TDSb9YD8NX3oeBvJ95+rP1yZtKIfkPEa6VVbVZs6YCbt/oU5lXr9TwjTe5
iKCeYzyVramZF89DjxDMsKrvSW/a2J/dcwUDkSFBjpeNBnyLTJEfLl4rxKnxIydDu2H16O4a3R2d
kq5Iy6F4RtrVISXI/Btcan6wTuE2WYFWRMOaU01gcvXSZUm8c2oiIr2GSHdj3DXOS6PCH0uF6Cl0
QNMVdD8D6iJdFxUGXWrUVGZ8J/OPcCqRiJea/Sjsj67AyARG3PYGCV4cJRfwVR/CejZbYGn+QVck
i5puZmsoyBHCV5anzJm/Kw+7OWwNY9lXGCfjoGIQbDGZ1hDtWUG+IYnTwJ8DAbXi08lz0iEBqP1R
pAiYrVw3Afe/iPxK3qd+lgxK7AbMsggFesHyDugnmqRYPcRYs72CX4VHOSN2sVfye0/Vum6qdVCW
cGuY924kL85YfLP9gp2SDlB4U00/bfva+WBpk/QtO7QLwqTgF41qX94zhpxReOzyaBmWu5HRD1ra
HwW323ZRh7ktHhk3j6XFbl2T82K8le9+F5RIDxQPAVjzkTgHg4yQ49132JekcVkDK5Iupl5R0SKx
CLt0kopj2PRiDedPfULn5hd2IeTnIHuT1PA+3SELcIlDauu1Ca3ziO9fiwAwM+2aifF7XTbjVjUZ
hjauFYBeL4wDJadHBqtCgmn/n8mdNyMxu8zH8mSy22XO4h7JVAAyfpraeQSXZAOXyzlAB7r/heXH
jgRtAtDfi+6zd2cqT6hF7C3CTGfangHsY7UKHPfTOOXGn9Xa6uJBabGsnNyzcEikJ9cH+hLLt2Pt
41WcXLg2Bl4l1D9H5kyo1SL3LIxEEUgkZaFES+vG3bhpjwfiDnc9ViKrqcYXesmxcXbbkq3bDgGk
qj0H9mUTjNvq7ENYiLusQ+RNviKCxz/yJkVKYY38IG7Dc/7ssePie6ow3uHsQc4JqZtHYwJkcBbI
O3NHF9mFunegrzLfuwa5kQ1Mwqg9rSon3zm5fumZ/qFl+qNi4U9nRuWw6VwUo7R+I1X7jw+M13Ew
CFfykSYYTBVgvBpRYI3/CBL4c+gid8j4gJ4VabyENV4wZtDqDlo8hnHrdZghELqkVrpF2d0i+xBG
RXjvDCwik6W/coFmiOczhrqggpVOt76Aw+ac2BK0lEPV4w99NE3/x9l59caNrGH6Dy0B5iJvGTqp
W61sSzeEbVnMsRiK/PX79F6dNY5ngHM3M8CoE6vqqzfa7VnjKnealTOGrL7mDbsB9F9aJzQ7rgCV
lRq/Nbk1RwmDDfjLqF3aqS7vOf6ag0gMPfamvJyAUWaNSsrFozt1czXcT8ukY15LSgaZwsP0NBYd
y2Iy5109mPabsSzpFtdcwYGqvKy988fNeZnsPPEITTKTewfKlGDI1F5/FXU1vdckdnxN5PP+0PFQ
DDh7SpwulexekjJpDu7c0RBsVe5V9lW/97HOvTj52CLwFdUFr4oWCeEmB2vueV7nYdTxO3FlvRXC
6tvLtnZEt5izmcdGjlErzDK3T3dKL7WIod1+VaYDiJk769dA6H9Eq5P6Xk599WzNTZ2EjJLmdUtp
XAvSXCvPrTb1r8wbYA6dmdx6RfX6h261hg12VZe/tnzCtgLyfrTU0IOGWP3VFcVw0OWi/W647lMF
VPsmofl6ejQXbdgbg6c+spYdSu9qK25sYT1XhSaP2mB5Y9Bj45qjOUltUHXHEfqhFNVURLmjOeu9
1BJaKxBYYQSriuFZc/vDxBD2BuzS04Mr+3q/0mzx0pie1IPW435nSm+uo3ao3IjT0N7xGfXINQbt
bGfSXGil88sh1Jm/eEsok98EVMLOaAb3HrtYPwbjRu1NUHe2elRDSSuqZia/JfH/P+qhy4C4mYMi
x8hYVZW57plMUyBNTIghhrzirm5puyTNiOvIrcyPU8Xu83RnVRPRzINfr0Gt0yky5U5PfqXhHBYj
SUIhe4MS5qE8dxxRP1u1wbpnrX2VqlBx7zTNZR2z7aBR28FPO3r7oRqniCBMEh7KYY1KjroYAnx+
WJvVDe28Ne50RONhmbne3pTSv9jU//5YjIHrDYUGVOZ5qzbstDpvH3sq02J7EbNL/6lXPpLbyQm7
lk1/18vGfOj7Ookytrug6rFfB/QAjsdyEsMnBEh3XKdBw5INEJ81DJxL3WyvzPgeAotce1r7jCne
L1IVTWPtRQSNpvukyfTTuE3NvieS6IWH1/8upZ49IbbCfid5B5juVCqCVPeMinIBpKfgydr31BnE
93mzVJTb3a2PTZoN+6i5TDEJhtlDR57jp9kvOV9g1j0tnkUFICdcmMmc6S6X27Ekh+qeLNyGvJ7F
976LTli7LV/Xk5H2/bdcNsOvrtPzQ7vN214k9bLXOxxTDYjCbmnd7Vhxj/2pi7Wxw2povWNiDNnB
WdL5nGWGfciJnqK0Vmdo5OK8zyylzkpgrgo8LzdfDX1afpBs3vxIGGD4Jwq0wsKV8/PEi+3nchU7
nL3AuZQbe9/sbMj20sOLaOoNgS2dv30jgq88aX23vZRK7w2aY+WI7qIUhkqOkpHsqbXgtyKUKHnD
ydEZwDyFUbxWa9fNOC/pCF+kaVXMNSThLZnf1YfK7HT6t33N/I7uevF2i2Nrd8Ngq7h0allFySLT
z0Ur8nc9UcO1N8rxZe1H0iCyZfxp1mm/81qcpRRKV1RoYl/S3cKLxtm4TYi++KjWBY5Qat2ax7Ix
LOfqufk8PpsAltl7Nmg5ypKxAcdV9fxMjV4HinSDQKoSfE75FXZQNWg0v3tg/wVluKrTpixqSUo8
JqZx8/rwuQGlkqQiD/02CUJEkZKtaa++R5HjpNNNJPt+wA+8ND1PXuVzbSqsa9KxQYQa8uw01he1
cT5UYqI8b87VT3a99YKJs9/N/vTTM1waAwdriPnClkDLsCFETimkhyvDyq2I/0J/rVc+TLOsvxfW
Yt/fWlFuthvrtq7Mq5ZUjCSjVA9ZXePxmzeHdnAyNOAcNS19kmWKTmYcTLyDzYvi7D04ifmp0hUn
Qv2973sw61s3mt9hVh8qY1+O7QOBGFEyWwdHzOfU2gCuc2o18+V9pjiurBmpkvrARoyf1rNeNtXO
4AnlvYZ4+VJ22bYvQU1CAIxHrffrqJzFd3i1WObanc6nCDZ7yiN8oU1I+96HreRv22ZgnhO6EqrS
p3Z3Sr4m5NsAQGJH8TaW4RTL52ZTwli7GNtWFAlc7F1Ku9EuRY3eEERBPjh/XQammZ31gVKEyqR/
1NmGGF/hQ6Iymp/RhpGLTIEnJd0qEO32a0ZsTd8Uhb/r8rx27E6ppj0Wbl/wy5kfnhR3Bvgt1zp8
kZPSPyt35i6QgWnVm/+RcufjqpGweeZaGnK748hotSRcU+NbV1eEx812GVpZxhjcv82efdoyzQpT
eKCI1fgT/q0KUh9yo/YOMxbgoPc4C+j2zYNtwyiOAIO7ur5kgd4OvxRHKJVtiRZQ0rABexEQMA4T
MQplMh9WbXr1RZvtdRtplLvaxzotn7xmvNipebH69OdAp1xgGAyH3PIxz1MSRnl7RhuKHHZVqhsH
fuD0YWMtP1hp4RwNOa0Hd6CLUlsZlXqreZRpRrAUU05sZlq5FxmYrG3YD3khImlUepgOaojM2jzb
NbhWYqfI1XL+gu36v3RFUaDiThlturkjC2II7E0/ZTfel/M0lqvf0hQvXNhKKSOKTpvAqZtPbuZc
5gnhhzRbaKCvAcJXQDC6ZudIkjaDlNP9bDPzmozedOeqwn9JE5nEOK8bwmjHN9ErKBHUBEWV0xWq
ubsCy+KxlbkRFPpUQ6K3/bFatSLsNPjUpm69Kyb86ej682nrhT9TEt7/5n8tA7+zUedxGw/4QLio
1f8LT6At2yiHPNJYiMRyGGKHA1wLu2x1QgsTbsyRfqqIfTmsm/48eaWIC8IZLtKzQGKd8ppO7muz
FpTHt8o6NvQlJ73GTttlUwT54US56XQc+SCwuWnMlLTqS4TZZAxz9t7YUN2LSfkxuECVoK5sjDij
1zdqspZ+b7NvaNqsPO7Iw0WYs78rucUGKpH2I0dWZOe1H5atqx1bM5uJZVWwHJ2HQdVpzsXWQlHr
PJXmZCah1ybyWA9adTda7RRQt2t8L+xNHNys+OiyAXmn7e47q21e+05kB7dOTQhS2nsx85thoVNR
hvfVpwS52yd2soSqbd77dCXp3trWYPM7GMoVc/M0TABDHd1AEKO/SJdM4Sflo0f2f8xKap79DSrQ
lcNPfiItkMIzwGr0d2WjDp9HYYWt1f5yE8OO+kJTgZTVk1lOr+vY2tiZbJrnM9FGbqdg7zNakqtk
Aj1XaGBSp8S/mrHMHIvvYxNQuUwjr9yEyjtbS9pfXE3PztZ83xb7due0iOZofO+hK+CjxzLuLE87
JI49xoXfAfdIGH7Y9A3PC2yAWSo/pqD73ev0+rwNW3JMzXT8qYmJs0d4RchuWJz0xOaSr9MiwENN
9IanvjF9t+FsEr/TCmfhTJZXo01qTsP2SvZ4BrDEuko2EnaV0Tl708bxqxt5ZOkt6Qw1I27dGYKl
q/9g/mkvq1ZOD5QIg/gbaF2Amt5qjQVuu3JEK7R8dmIb7ltKLvaVDvBFiMt5HkjddFLxhSHUvs4p
g5FlFhZzQs69fIWf6geLdhfFT93JjuvBOI+RM7ZDqHRAD4eb5a2FiR3CJabCafV5T/Z4GW+i+Vkn
WL55cj5MX4zn0cd2VgGF5hTbR4U2fQmz40lxebBosOUGII/dMF8yFhqnRz/GFRsKZJXZvDUttHJt
G1m0jelrNtuXyVzJdJbo7x3b/r24uDxt3h7ZAy+YcHdeVd81DRFUesKhD3zyWmcEuK1bqQWl4/zi
q/jpVqxoz+O2nef1r45ApOTWSW2Xv4vGBQjstbduo84eQyQsniKe3VjjfOyW2JpVti/t7t6ZK15T
n3ba5DzqaULlaF2H9IbnO1cpM3KZB+5aeoVCy2CR28b6tVrjV6a2c0/4Jn321AwHVmeVKujH3PgN
5T5yN9f9IgvMdjBfvDShPVdbHCPmL5jX1pHubm1GLvVkTkTOxhCu+Vu612lvbXdGVnC0WhKNE/vH
QA2TXzClRaLcjDMzZUsY+ZTuXFjqF0IAtnOetuIgBzvbC11PY+nbBcElmfwhTHM+6xsiudypxue1
rKdT3976jEstQVpc9os4DfnkEd3Ye9WHsib7tzYNI+kutEAHmrFwoK+9LELHBfmSHc87B+HYcM8e
Pxu/rJdwFnb6wdoYdittHQlFwnYGslXk1WFUzvYxNgkEw+zI6egbZl9FVNBOe78jzxXydMRXW/8q
MkfcLaZTR92kmxdR1frZraX56RV98wjORSO1WyD5Gaz6J5zucpjWVsVD6VHYPa7GwQDXoSs9WYOS
wTACHfN3o90m/MKSlJHWT8T3VOvVAVayJE6yTfd2O447sY7bfik661MN83bKhyK7bpqc9gATmPvG
3HrfOAt+5d6afU0D0TTDuHSxWjTzMCmvPeRaYz8T+EWtn6hB7hoULYHfI4tOSM5gwjMoX6+lyLrI
czcNOi7pD82wWNAcqADKoKvzHgWE4B8TJ8931Q1a4zNpO+Hn9WXy0oFeadXmRdB2Xno/UBFDpFIu
d4aU5ntP1P4cpdK3aP0lc4cb1/YES1xh+2ezBFPrHXNPHPwwPeowT7gIZxsPt2xrAh1XpHH1MFlr
oBudx0OQN4w81UopepJpH6Jtepw/jrZeULMYpHX42bOfw7eV0v5CFT5+8ZSuAeixigiNIQKpt4m8
yU1w3Gppw+bmyrML9zaKEHRtefX03a2TLKwsuexGQLYXv0wbkkIsNHtZXlz82SufFYP2xfMJeOXW
bR+KQeZh7YhmXy2edkaNWewRIPihnrWRxYFpdTRXRZ1DXMqKyusK9qRBdjuufZiX1nxzexcOUg7Q
SxcEBf4NMVeopx2gjPoG4/RrwArLQThlQuO0AGSQWxXTxET/tcWgZABSEM1EslVAC4M4psniH+1a
dr+0wZbxWkxsFJXev5li7h5HMzOPre1Pb7Za1EMpgNDFbCClTgagzBIoLVynzt5TskMh4Thnsdv1
5EktLYKhZXLno87BHia9VXxOaynvZks3zqVhyJfaW7JI8YzGxdqaB7rghkhOs0EK03iQc9tFi1vU
oYOONNSqRsVIi9ZnpkSEiJ0YRiKBc5DkNRXkDcnmvis5YIJeWBlNXHV22BA3qSAVyBQdS+dT5bX5
QMy3Ce6QpjvfKLSztyYOSKI2Fi+u406nOcuHPc4AeaSRcgnzFIlRbvXLvbu17t5aE3OfT6PzbNaE
oM5rOcSuMzZkFXfDB1GEBseCX987a2bGXFCq3QQQHHjWXHDyTKjqEAnR460l5JfDli9eXx3wzLc7
Gx3Fj5yd8mKu3LJZ6uldA5Cxs3nNB4Rd1Nfr3kIdI8fc1JpDF5Hh40aeyGdcu1uFAiVTH6OZkjGk
FuKFQHGjzLMxxQ4acFPqzENUpvbsBKxQxufNprF65J7xw+uL+pz5wDjdmtUpTma9Rcm3arRxox6G
/RmmWBHXgpFCdWFTF1wQSj8/bqy6c9OnxZM12jaDTLvd5QR8wSaP1UmW+RoRRGBfud5IeH86ze3c
K999NBV3NDQRwEKiVegvYw6x7dhcQmCItmnOfoIQsdNm65A9cnku71VdF/SpipRwr3IknqZylqMq
piHki78VsC/NHiwNJU9ZTnvBfnXn2619mjLV7R0xtB91DdtoDOtyNmwUkYEYs/yaC27quu+MR7P0
1esqU6sjzaeuLy6isN+uQpsJd0iMlliuRunPyAFBhhGtqhJOj/Qo02PctqYdERN9YFZGWCo0KKsV
eTbWgy7xHzUGkSVvwiLp2McNwO3bmKuGbnfr6ZFeOu6bUdsTRfFY+POexyRi1+Ym0M+oRKEBTTmQ
ujXEk1IngdRvS8vIKudTWkJWV2M8UEdoLWBrqwkVvJ2StTz3md7v9UK7KaNrptXumM4WAT1eHanC
uvdHdmqha1NU5Yx2oi4f8bMxDebuA7/QLbHraiYmS49MtDK16sDQrPuyqx6yRQ8NbX4us+4x2aA4
uvGht7ipOEN375OMiRQpt49OnRIFV0/eLi/8+3ql5EywicUL0ZnHCq6Yeq2M3LFqX+b5peydJUzQ
wVlWdjHt2ghaPfk2L+NOt7whUgsgFsQhKV/OBf1uekzsar7boAJ9RG/wttbBZe5F5xl2dvvqOQhx
FkszTriT051ezgbbiV9yfyy910614skdDXFs2614VKq2Xkcn0f3Im9f+swOqoiKYHrCdNRHOzd2w
UwrQBPEv30/pPYimd2KEikbAyLYQJJJO4YhmOSRgUuy6El6PGMjhRHxrFSoWT6Sshiu2M5ZdhEBP
7C0hqt3YpfaptkfraJpChHWdaPtC+gsVTrCSOoVOUVKjZMkMCEnqLbCdea6nDnPiqhCow94VverO
xKIPkcVl5rz29cKZW1pAskX5Yo7rR0e6DToI1HPo1d3XxJq6Z88x1X2/oUMYWpxTOeP7aZ7d9STr
DBUlwHdsGAzec+3Y7zDU0zH1xLQ3NVH9hFW/ZQ/fUBVZ4LPCXmMdDRRu4If2upPAZ1ebLkRSpQg+
Sdl+Xu2i8+Ke+7UBM7pO+y2vXOYje4N5JWkwXHNz3oPvMXK6ytwORj+3yCq5IwWwC8P8WOFe+PTX
3ngscmOAUXbrcz6ZiE/cufxR5Uo81a053fl+XeFjE2MbmW1aW0FejIKRz9MqEdSDtCl8TlmLotm0
S6+nLVlvvh2vjVHDzKQXD6YB+MZZT24GHZ0b9ZeZ+KR3lLX8MQFi7ZKtfjMNqG0o0gffKwkzkBAf
nj9vF6tw2Csatxt2A4JnNv9pQ9o+tycth0oK1LaqJ1Cvcr/mGyEC/UpYKwd6vCD8j5aEzbZqIOSk
r7wrh93NTGra7aXJuRVIs8Qq2/vgGvM6hXlWAzdy2zKjrB21+8aSw2+PMxsN0JTs7a4iJsyW5FhN
SGwIjEzy+6Hymh1i4zZYvDH5GMmQxm3r7sHx/RzbZ7G8otMsPk1zK6M2J5xz2+B/S2tKT1kjvoZM
PvHeikNuNx+539ZgvpV/XnlSrj2JgXwNFjKXSOP7/5VPYn0DeHrIbbGQKjpxPZBTe9gGrT95tB4c
dcIDwy3zUkY/e4px5laxKhe1W5MsPRTbvMbVQtNd4frVcfPIK0MdbCHv2jKOcQS8JI9lL2wwPbqA
tT8ahM6c/JE3y/W5j/Ol6d6mRurxYqzqlKRue9TobhSz7+xq7gv71jarEKXlC2A9YnuP0dbX9fq+
Lm+yj81JHhGBz9e+VM3XaqLmKovRDZeeZr1BUCDeNC0bRobZpGEsDV1ZI9XJUgdxf7fsrXy1w00n
ghDO3n3Wphxjto8NuXUg+yX3D6rAuW63nUnA21ret6VhhaOUfejMkwPQaVvgDlsP365y+0q5kuBe
3uTxgpfkdrn1f/V5L4C/y9+MswwVg+kMR+Wu89mWHaIEcJhnCEHkot3QRGiT6oNmkxSpzQuWcafO
HkS1eWFBIWE4A6C9DZk3PYnB1g+64RWX7hc4sbszO1aFN4CCuJlpnQcYxidnSlUwdt2dM8DcNnKt
2A3g9jUrg9LQpYpGet3jpSeEZWlRb5XkURk2SYVjsSAM6BbjKb1N6k6B3oqoQU6P1XhFHLhrzf5J
2+R7nq2PbiMeOzpwN1+BXVTVqUQ5bWzda6+h5QY3upfC1e/EZrUH5ep6TPch5NGNjOX6YcSu9E+W
NB6ciWqn3Ey+lt7f1XxNxLLzQAn9BnGO1p6H76nSMtpuC2gjCL+5zFu2XYb+SVrOJcUvGo82YkD6
3OeLpRh1LHs7NJ6GzLFzDoyCFEwqJztY7viczgp7m85untSFF5ZCvYjO+p3WzfOM4z1dby4WOJMN
ru+25UHkb+OjazhuRKdkdjCQyUdQkc3NQQThmSs3nljsyK7MxxSltlG7sVP1dWB2ZhFtbvWuE+oU
5BooiIDhC9Yc+iAl2UqaJutmetbgK6kTG7PdZJlVTGExLEFDNSTAlhUYVvqjn8YJbKPLgqVokhh9
Lkw4y7affGIrLE/FlqWxgXSwCss8Au46M2DprWVkasYxVrlJrEWyvuOgXe9QB9fhPNwotyFr9g3J
p2EpnWQ3O34K1ChQSjXYWww37W4rGXk+p9hlybTlICQChR4f1oErQnsQjfXAWY0YGY0BX6Z3SZCy
ozVNtfOUJfmuTj1E7FCUQZ6X38xx7EEmrDdN5gcboPmUeOa3Ikf10hvrpzTHH46OcY8xF9sBAp+Y
AcY9Cko2oZbr+bEQ9UvSut9TmdtB286ISE1xtM30ftMIQEwa6g9HNTRxqXoHWp+fwckwT1IpyFly
G8lSSeO7WyCZHJiCTl02agGahK+ksnny0CtGqDw3ZociCUaJvnYp8/ukyEDkR/Rb+mz1IaS5HmYI
xdBF5F5gqOGxsdNncofuNc35yKb8kUaWm6MoORMCPDAfAHb3BlLQm5PIwfFw9ogiuzLf33e2FrZu
+X0r+3f2pB6QaaALlajwc+56FfP88jRV6D/NMlEH09JTZnVLXXki34upiLPVfZHZhobEfbEG597f
2DdYoOhBy/VuWJvjmLpHdBvPZiPOiEl4OxIYdirhck0li6hUxTvitAP6RisyF6eJ2my+L2QPP8DI
sPN9HRA1X45UHJrICRRit3LgwgO2apKVGlKoAA+ct1y+vSEeLPWrp2YOnYTKPlinck86zBdK8N2y
eG9rhqjJ17OrZjvLDsFLEZhc64Lasl95EF49l8es0tWzAWeViAwGWbpPWru9oDlOYiiNyJ0MlMmG
N5EiOUSL77wNenNJRoTQXctbTIwq2+EL45kXze8bvxf2ZbrxQVPOxeRqT2UREPhXhL6ZPS8pubIG
CVrGFLmm9mqOSPfdduciRrABxUKx1T86LYuXzY65N7OxlXh06CV9zW65HpXHgZ0g1EG6z7/13rXG
qYawRjFXVN2Da4iHBF/COuo7fdLf+FqWsDCc776iksWXB5xZ0ZjZRxSQ7AP6+r01EtSmNIKF85Z6
DPHJZZh8bjRbu28h905Qy4wdlCvHAj3IHVLZV0hK8Fn1KIf8Y3PLlfTMpmThV1/6hPJg1i2wyb56
a9vyCgGNBdQCjUzJpOVNZieW+edgzHtlqNuBjkiZQw4LkJtGjYPQsUKMGhemCwnec6nuupRD1SSo
E6lzULQMudVqDSGiAg/ZnAL1nmrtUhQdZ2fJj2V7V0T5I6CZ+22YEbgJJsmLrrXqmiwOnEw2yVjY
UjtmHuH8aJx11CLTuGvqkQ2n9vyfaGSMQ56MaK4ImqsFkaAzkevMZKKL6cX4pvUFoHAytSd/hb8s
gXaPdQceYxBeu5O5Dp3X9b9do17soPar5KptVJzPKZiGtCqU0YxtI0t+crSrHIDXjEKNF/wVT0tN
tLDmwwMi/HorarP9GCC5jjDhzWlIjI98wME4bokZedxNArPuVYwAxficWg09UgcHwSWUSGAQ9W+F
Ve4kAx9lBBe6mSO/R35kivXRUiT3+HZkazxgOonbAYDfy6oZOw+B035dpHECdNHPzbY6p81gIm1m
gCSTHLgY9NAKm2SdYgPFr9nJPTKs5160x75eac+5BYsnzHWWwseWa9N9bVgnOpGNGFHh70HDsOmn
6cs02D9NDSiwHHEWTUKtO+qpZaBr43tm0E9kwpGH2dCTBtTlReh6mDwzR/4g2gigNwd3lYlv7Q29
gWVXL0DyZbgK9gqoIcY4BVXdoXzbATtEU7YtYV1SsD24UE4YK4hxNtPu5DfWEa5pxV+RqtDbTHc/
QkrtNAwOeWJcpZP/NEj9DlyxMa7pgwZugsjO7zLjK+uWG+yN9TUleDnsinSIU4VfFo84sBqxzsSQ
EcRk6wa6T+KrHkn1Ds1J7stmelgr5T5QMymDOqNA7VZhEc0I8vc+RoOX1p6sk05wbUzK9kCJvXYm
eeS4MtFo7mJGq8K65vao4EWf7Jm571s6oOPS3S6tpR51cN+TW8rvXjUfNZEdMyL9EVAdfaTJKqli
Ny3uutZOIx0Si01MQ6XguS/slU+Vbz9lOnm7/CZN0FnW78l0vq9dX0TA61dFOnINWLKDjvlq0o0h
tmZdI77P2/aZG9ZD6Rlnzwfyb9kSg3addulQMuUAlgdmMc78OMM73jh+gw7xlEeOq047crDp20NR
tiAnXX7mSnGhzWONpG0ekex8iWUBj2l/w6oiyp85zvp8eKbKvAvqljnZWPIDgr8xkLVzp0/zJ9D6
zRiU2gAv6ZPQYO5Fp17TmY9atHvCQi6uwxNbugAM2mVzvXdaQA+u4RGKXUktSCc0qammnwtdPTZk
MQS62Z7XSZ20cm5gpAHiDeGfcpowg0aDkFkSorHbUQ9LXXwa+fTe3H5BM4GdwppsrvZjXiE2W8zx
YLBIQsLin81Wv47CeEGQ8qL8FTbeWFGfjqebQDIw2v5u28zzuq3hkOYnqyvPjWqoJnTFYQIDwuR+
Mdybyr8iKNc6rWy+Q0oS9Totd3o/A6U1Ndo0sCS7I96FxLHnYtw+MUi+SLvFydWo+ylxf0nXfyXJ
jTnfb+9TV29DkeiXokpBVMTNP3M/CLOM1tu5VQtBBa4Fg242kFHeRMn6piGnHJcG9b1R5M5Tj1Ri
R2LOctAKYQSN5co3txTdtUsLbF7oqhC+0SGgryLjRuTUxLQjeLYlKvURPeAbPIc8u25hXN1Eb760
oZ2IPmKcxq58e2nVGdW52kT5YHL6/9LqrX8yFoYtR9Xap5yneZd2CxxfzQNmt40bazOloNjlQIol
1U+Tha9Z1xqs1C6O9uPcO9NRouPeidxyqA5QQtttc5GfXGuomxiMusnw/QbyXrU3qzHzCih0/rRB
ud302elu7juLLkRL3UtdwNkWNp6tTR9G7PHl6vAS65ex5swytlHftUVnnP5P13iz52bOdJfCZf0e
GoRQAQIEttviN4ag+yLxf4yuEP8SSfOXuA/9j1yRUpR9JTxKi9badwPdzz4X3W7DHLUfNLYXcDV8
/edQiL8FZvyRHZZvBR9m2nglfIdpM30vFozR//y3/5Imov+RJjJIw/AXTrS7vGPKQwqcVxzsED08
Meueyp9/iy3578EZ9p8leoVleF66UIAzJc/Neu6T61L8SwDaX3pt7T/b89SylYanvFsKk7zTpNzN
W4Em2zLDvOqiIu9P4LQBioq9RVixkTFgZw/o037+83f4t4/2R3wQERfb0FGvecrq10E8DzqQyef/
9qdvP9t/xI0oS6sktAN1oOzwQ4OhbfiFoeN/+vHtP8v0EqV5wiqJXk0r81SxvPsCC9/82BtP//z2
//vTZfu3J/o/3n6HXbVe0jy9E8Zvy/0UvQhJZWnml3/+8/99Cdr+H6lBk1G6+qj66m7roeenyQgr
fToIM905LinnhKU44f/2Sub//0GIKyMLJ8/Su7X5EgBtI8hGItEQVVyO5f+UDGn7f6xzdxlaw7rl
o/b4tMbqAtId+K32Lz/2f99F7D+79Pp1wq9FKwL6JrUjsyK27X9Llv7vIVH2n016SCydtswccmnL
6d4q6k/BBR7ZG8KjzZ04n5HqI6E0/+WT/OWp+rNaD6WZh3J9G+9c493orza+jka+bYv8lx/7L9/U
n7V6AJYG6rPh1jq4bZfMHcDI0X//+OdH6W9//Y8lnY6IFJlSCZdP/Ni150e/UP+SPvy3P/1HOJGa
ET/5xeaTQeiRzdDFWiPKf/lS/rLJebfX/I+l3PY2JDKhHicv4Rphz8adYyZTzNT68s/fy99e4I/F
PPTNrSRtmO6sSa8DHJ4oLf8vZ+exIynTbdEnQsKbaXpX3vcEVbXBQ+DN09/FN6qfW2RKOehJSQ0J
hD2x99pGkixEaN+fv8PPcCXdnnZiB+8ZRu3k6Pa9z1LS9Z9wy/q/TQp3W5kixqMTmsV9Ngj7Zsio
mF/ZXqf9Gq1HM5jw2eyeKqmsSrcZVDg0p3mzStqLzVYZ5+z/Hy7BG/rfT1R6RVUiLnAPnSqxhIq2
mpueJLmDCze8e6huFS1+dYhGKrBEXGgW/2U0/nDTaZoeKohUldhXHx2r026DshUvVWMUbM/R0Syy
oY0PLocKO5ey33MAvWwTuxICXazny7jONBwGKihus2vXRJbGd0YkAYdRHCzDLBfESoaeJ1OeadsP
7BfqJhIhB7wU9yndW1WnIGvupWfU88NJOEpxayNyRxhFADgrYuoIhERgQ6y6jY7b6lYd3P4paTPC
UR2WvFsfZdRar9u3qo/Up6ZuUawbMkvIts3fBzuX8IS3NlXATqQsHTIybE6oAiiDGG20riss8V0n
OYeSuvoXBwY6Um3NUE5i8JBqauz4PUn/sHUUpU7iF29GLZsHZ1DHw+fYWmd+qS+Q8sjrpJT7vdO3
wb7VMkEEFTKPzEIhCW/E2w2Kh4dCacUeZ4O0k7QsrJadVYu1raXmSTe1Crm1jlGMHnTSYw/TXECr
SxaszXkfCTLrrU7pa+PpkXpjQ98oV+c71Uy3nUKZ/Q6JRVXgHBwcNF9U4LHheY8Dtd3N+RvMTPJT
GjMS1UQtxsxUU4kfe86tS0pg+kskmb9NlW3/+bvMzCnTfEZNk1mdNnxJ+LaUCeKlFv+VWW9Fysv5
G8yMzdOIxkb2GjuHd3XgQN3eU3Xqn3xA/RdG/rmfP5lU6iwoHMgDjPzNWy8gLYBfacSXel3wjm6N
X//b6C9JQgBVU4ajodT3w9BtYxxbi141H86/nZlWZE1mF6eAVGN3/P7ETiAGDetR34tL57qrT6aW
MgPGBkQBumTyVkLsKJJXX79wbUWf++2TaQURqhzGKrLAQXB4qSRafdc2PaFvzgCEJ2kQ/jjqbWsU
RM7G/fAWNU11lAh+3hRtr71kg55sB63Kv5yWHhyN6IuEGsGqRhQPbMp0t2HTkA7mjUqB1OtNArUy
d4GrrjxktsbxtAnDpbW6ZEUVR9837EzZJxeBs8uitnkWMMEpREvyA0IXlXKjbP7VGQhvZREmG6UZ
hfiD4i6dLNO2eaRkq2Hom2Oq4uotRhKeVlGY8UhKXOo2h3C4gsIbi+IpRxtVF4OYws1tqbU0yvDc
LTp6LEpeGR5crrrlPKcDjmE+V6ECri8lhsaLBD46VSWFDTDnJ76pgVJkqIst8C73XaXOdET5bLwo
bhzfdbGN0JFggltFk4udAuPgNFB+jJH359o2Q/jw1A6M/Mg1kXDjlkeVo3RvFLz0dylyilvT8+N8
gesj3dl+Hy19hHR3eepQRutzA3JGnT1acUXcgcir4dnW9SHFVSpT7hhIhkRtNzzqfVAc1FxRqcO6
6sHq4y+MWS4KYVMRkCOkZBei+3xVKyW7MVMRJxzoICdGsQgqq1YAziU5ljIVtVrpSuFKUp0ac6/k
IIqRW2dTorYY9ScJoqcCZyfMFs4kkTMYekCiXzxWwaUODoUWKgJWUoh/sqfu4xJctpIMmo+mxIQB
otzG2to7+6pGfdbXjjhWFaf4TpIpS6MOoFilrnzyMhvggUR5RrF1/4QHqhxlk/kC6wLsZ6tGXjQI
yq9xqV1i4c6sv6bkewxPUTSALTxK0YtI02URfXjqkyrfR/KtUt/1waWsg5mxVpuMVgr2M8sFO3js
YWUuGhmmeOZ7H+cHE3UcNX5Y8Uz591luIJo1oAXrHEnuCC9NkGpbELEK3eixusnmKaq79NGNfXON
/FxsDCmvbgSiZ/QiOHhsC/WTZ5XalrWF+7vWMfWmisD5EiUEc1JEDk+cgMs7dLaKtCykHpyJqpeF
cuVkN1mQZo7XJx4ok4OJvMi1JNBIPrpa+ADWhUTvufloshQ1nK43emRgB715CaN2UbNniCmu1+6F
R/iPqvvDV5iGjcWmkQ80c2LNjPa5KZVP2dd2SK9/S3KRLVQOfVeiEXs7Vf7VdMpVYAUXtukzreu/
KtS3uZDzq0p3MZIeAVSonLtgjEys4cJ6emYymaaboZPJeyn17UPOOqTCFJFy9g6S6cJrm7v8uMj6
/tsp5OJHZias47cEq5+V36rNpYvPfpPJKqQfpKr1I6BTmZ3cBV5wpxScJqK6+qhaFA6Knq/QL6/z
KkMCEu7t3L3uk0xj9YwIUUJJTR9kbtXtU0l4u47a0wUAuzLzxc3J6gRcaIKlSXEOrir8o6Y20Rte
VP8588eKtO+zmatjoS4TG28axhhQfW4Y7wsFg7CHfOcDWVOzzrTAvSozieX9/35G2YiHVkvGM5NI
XXBsscgQ60QXS9szA/U0nI7Srx+5dQoPPWyrNcKBbt3GChNEj76JwEd9Kxt9eyilwjxUck7y7/mh
dWbUMCfjkqoDOmpL2z6Y6jNIqyrFJGATBd5eef3JqJT1ZadLHZJqRS7e7AIdr+8f1TyExthe92Wm
qXWGp9R2ixbswJHrys4Fe270M6MF96pXNI2i69WEM8zBtAiYkkS6FFnePFDszj8FB5B4MpAIXRiJ
ZvZdxmSoyB2zVKyYOhVYIsgR74lFtKvPP+/OoSxz3eNMRoxcrYOhJVbp4DafBugQSK+rsgJBzEb6
/B1mapPGZC1gGHGHY1YBl65kXzrg2dJJ8k0imK8jHe6ubfbLMG0usM1nxldjMlKYeo1UNPa049BA
HyykZC25OBUSUBIX3tjcHSZdX+8j29egMBxbFDpN322wbKNkez7/tmZ6oKH+78CCTo8Dc3AehwpC
ZZJ9tvanZ5zs8NLKY+7XT3p4pGGYbDnSOAAl3sU9WnBwAtshbu+v+/2THj5IfoRCi/dvSoO25q03
Jxv01KLx/JzjfezG5+8z8xzT0Lo+TFDtKCpegagGxwy6AgtC0V2qQM9dfmzM36bpNi9bQBYhH9kH
BGc23Vdle+8hB8jnf/5M39YnfduEkzgUoeocUmBjbFNDHeyy95kNf63kwgpQGxvkDws0fdK1Ld80
BjkCZmXGmfxoa5p94+FaX4TIvU5GLVl7P7Q0XOsYccCbmw2HN5BZfNZWa79RjBWJPTihJEnehSEi
7Nq3ktveIdqKc7B0WalYC/qkfrELo4d5idekkXCS+4EnLZrUU3aGIYNDRFq+MmrdXCEMjW5z7Hu7
LHCdX1HtUTwKykQOruqZ3P5/PxoQj4aNQZkfbTR5hl7gCVa3fTKszn+zn7umak2adsqOxm4lH50k
pCp87osurzfGQIH84hHRXLMb//6t2fnBkGaqPdpCLTbDgYnEw8GekYbR5vwzzN1gMjxqlAadoXG7
o6dr+dZIQgWheg7xZkB5ct0tJuOjXZTYrIDyHcNSRdNFWwKYng/69vzl53rOZICM+qCNUuJuDiRP
p2tjaOKdGZL/k2LCA3w6iH3MwuLK1zVpUXpcd2BwGS0pOy/8nMBo/30ESJ9/lJmZUZ80qCCJy7C0
qvDo5LtMOxoiAsDqbj3QX27nHIuwuzAFz3z1aS6gXcNBBt3JiZdfRXDD80dn0D6AA/cXnuTnrqH/
NwR9a7dOIPBOZiXlNv13X74IBNOgMwPjQvzZ3L5Gm3z0ARaX0qLBOOpJ637B80w+UGF5L7GZRFDk
M1slxYqSwJPcJoDAbXsNxgmoUShfSiafe8JJS4gF86Vq8wrxYy5EAwTlxmg/6+FSasrYAX8YrLVJ
W3BMXDIZnsgDkv5jAuyYcMK3881spsdMw+OCqk7jITOsQztqNTGrBf5rydBrG2wRL4WYzJ19TUPk
SqlLorRR+mMZRw9SD+64frBswjegjoceSucNBns7di60uJkmrY4P+63FtXLbOknFTqXDR4jyCj6X
+Gs1/p/z72zmc6vj379dPlLglwnBO6vHLKdRHO7h6RtOpvV8/gZzH2Uy0puBrQ2Z8Jj5Q2PZxkct
fhrMO/zv+Ij+nr/FzPCiTsb6oDSTFOQiTTalwoCmnFoQmPE6+CjkeAxeegNqfWHXNfe+JoN+0WPn
yKQMr6wd45KPOjbg+UYx8YM0oBDPP9DcN5+MAn4n6RYBrUilnFs33nv6I1kK11160r1VNS7CUmNR
76mGimFg2Avo4rXefp6//vjOf+je6qR7q74XhLnH8YrPQPIc4UAiT8PNL4yPMy9mGiGXDZkX5zJv
X6rdo40rpFGTdwT9F8ovMx93mv2Wtv5QYLskPhv83d5sKYbWUsxBupbiSUbyd+VjTPp01lhw25A4
HzMFYA4+5QGgEIDHC0PG3GNM+rQpys4GfIEWHjcGjKEFw8ciUaIFa+LzX3nuDpNODRaToEatY/lW
WXhd4kVlIIg2nkPn9fwN5j70pEtbSurC26L4EJvWL89uX7PAuhtcdrrXXX/SwxRLcN6kmsYhH0yb
3bN+k6akCYYivCTanOkI/83w3wbWJO0UVS4EZausfEYZfzAc/7o+/N/M9O3SErljELT19Fgm7oLI
HOAisBDT96tezTSPrUwsT7YQ4x5xTsorNi2cARmxAyEsVLfX3WKy6Qywp3mDrqRH27l1jBcIsaVx
3fgjT7pW76jFAIBFHL0mdxfYPYcFRfnrai7TxLfQihu/cOT0GJHTnH7FHMf1Fxr8TCFUnvSoLOEQ
aQhCk2Yy3GkETstd8pzkHGjItr6uBcjUJvdx9vfXjUHT/Dfo9V5AdBgSexfiiiNc3NaOFqxDzb8g
llVnOvE07I28NDbXJCgfSZ0JN3pIhHZuxRFMpDp6xTjh/UNY/dcpTOXgdSjhAQDhgG0ad5VhvwQG
DHmlFybFcGK+bg1P2HsyXIJVgOvjT+IJ6L0gFbGKJ/290WOmSGw3WrJ49VZlEzvP5xvrz2OdNtVy
1XkOfTH1rYPIFABAuRDpjdPmDuVJId6iHvLldTeaTM2lw8QJxYHIGsVfauTWl+Be3ZaSaHTlo0wm
ZzOiP1RCGvPeyFsLMSYF6sEmrtsKv655Bn0qVY+JY6i03u7JeI05n6iXMdkBrf5pqG/nbzDXpiYv
SQFS3SZyDN5JgEcTinsoVUNaabWRr8/fYW6BPxWql34Y10ag98e0sCpgANQkDOr5m7zkmQJAqcyp
JNk5bRKMmSf+RsFScKFXKuME9P/XT9pU5Bb1yqClfWcdzCF6yXTp2R7dwOj6drE+uAvHNQG2GjZI
rPrQE1uiKdJzVeYXxv6fJy1tKp0f1NgNHLPJjy1OwY3gaHMtu9WlE8efxzgsrf+71yjLTFg9Gtpj
ab4HpH3YmX9jaHc+Xgxl6KEPZ+siutAQf24nmjOZB8DwNgCGNTxRpr9P8QKXRvNaBf2FGWzuRY2D
xbcp2CycYsDobhwCk3AmCej4aI2+aprRpmJ538ucQvR1fzTIgwuwKo85f0SnXDfOOOMzffvthYDM
04uKzyCr2ioXAGRgg3irmPSsFYKBzfl+NDNu/j/JvImJCEMWXyCXoXFgXItOvvmGGWJ1/gZzn3iy
hssp2qYZnLKjl/7Nml8R0Zhp8O+6a0+GGZgKTqREjMU9S+eeanvXfsnQV89ffWzwP3TyqUDebo0O
zWqUHescN3mkDMSDZqDXFoDNSEZxtGpZh5L2kDhucmFrM9Ngp8J5BW0PSlcHmYQ+RI/E5IhNKONA
P/9AMz17qpMvstRoqzJ0DyJsMORrHL4zBX8ICy8l1Xcfzsqllfvcg0w6doUJtBg8oqDCob+vhA/M
MaSEfP45ZtqsPf79W9foqLWEFL512CkEUPfqyU+R05He4V6SdIw/84dP/5+4+dsdgJfVIi6C7JgD
P70D57Y2UKYtswzmTRkgg0rMeHf+Yebe1Pj3b7cCyq4wLg7iWOja0RfSQTHFhUvPzJGaPSmDoKCs
S7yv2bFQ/7lE1PuYz/OEXK9MWzQWNcpgPE2yqmVqvJ1/mpnePpXNQnEwG1zGyZGQSt8BLMd5kiYN
MiS9QSgP191k0rjYlkcOpz8pRB5QKdkv32+XxaUxZeZ7WJPG5cStIkt2XCDrMMhJ6n+x5r/Qbucu
Pb60b59aw48MnaOwDpr1u5MfQun1/PuYu+6kCQ295idFzk4zgjPeQfyVywufc6YfWJMGRPJYQqps
bB4whf1KCi+GHUbeLgAYLKnBXxDam+seYTJLZImCI9NhMg1s/7aVVQ+wOEyu6y4+mSYU6nRmxJ7w
WHn930LP/znppelzZkidHsJlhmbHtUTdVDjFTijdUY+kbZJi8a+1W5aiKyhF4IL6Cz16pntNRW4I
ZbUAQQHnwBZ+qug5q7UlcJ/zr2nu4uM8+K15EjU4xJHGiroKf1nUo0LM5TJonOuuPum0pdpJVi/s
5NiW2tpJ4TtpZI3UHrun624w6bjCjNNAAil0oJC97BTA/0DSzEvLsbmXM/7928shAspowehkRzt6
a3UIkPZ72V+a0GY68FRP5vq9DeK9zI5m7wULV2vfsJSvz7+WmS48lYZ5lRQm9K3sKKnqu2vCDQax
CMmpBvqcJsc+uySyndsUTVVibK/AXRPjfQyGXLo34h7Nsz6U2db0a2/bAevcVE1BiU2vsq2cpPWq
K0cqVWNLvzOnrK9bQ/0n2vv2pVAWqr2R9EjqRfora/wTcVmXarY/tQKDBjRpxGEHSGToNPegVhq+
H2WnlfbKMIYrfvp4+UkTJkwlCPAZ2jiCQDqrxQM7mI/zzWC8xHRFM1560n5ZKZW50yBZtAdMpHG6
CGSIlPKtd8l0/VMbHm8wmYR0xxNdbnNiKIS+huDyBwX0JZWQMvfeJ/OQrZaKEQdcXCkcaWlJkkqh
idxxDfw4K0sLxJYO2L0wqlXqwfMuI9ddJLlOLobkBtsMUfwu0nOcDGZ36fhn7o1OpixiOJQ8Hz9W
oFlLuWMTIvpPz++RKarm6vxXm3vuycyFCczCGahZBwAH5MKIIF6BI+OgTFzYxP40f41fbVJrIm26
VJoiQL7gD895C0MzI86vhs/pec0tISgAiNP+KVKj3+ef6MdRgjtOSyeY+3KlhDh/6DTF3QQOIVsx
X8gz3qMohGbiNM9lXN8QX31ntMU+jrp7wsuv7MDT9alZFz0mEYLeAJNB1yNVZxOHbORypbv0zX4a
cMcHnIwRTmXSF1IGc0VJT5y+PCaD/UsqJHjr9q8Euv+F+W6m/U0XqqWmZFrcxNiMygoIblc9W5Fx
kKX8GOaGduEmcw8zGTZs5mzC1RjTHSyiC9LZiz8lYO+VULQAv0jawHoJ/PcLbUP+byHzwzA19X2F
uWwpSd16RBTCtVrUTpb2W2GaGqfScMNr4gCT5i3BZexgviwIVBgRWu9a31b3YWY2NzD8GPnhYT8S
LWJsM4hQexXh2etQG/K/gG/wLBwBSMvLiSVlNCD2C1mg8ypRtLe3VS1HD6ntUEpQFMiRlp4gQfOy
j061qnrtwvbZxgDEbmr3WRoLptlJNOm6gVcZdGCQdZDJw0EfAOuXZAdohDrY6jKNXypLWsRmtkqb
vx0Kx8w7YNCjfkw4Rs+estBubGBbBFmOATEpcMDULuAf/XY0bRXV71bRraQu2Fqxvh4A12dq9Qo5
qIevqD95IvsdpSFnk19NqC/68M4N927zoQ71QrBjtcLoaNj/SHPaybGxMjVzWeYkjbQezsbfwHfW
5lCv+8rOwbpaW4I198DN+oWpBpzLmARcV/ad2n6A8zk2KgmfgI8KD3qZX7yUWr+12uDFVLUxXuRg
hWzLpJYIP86VE/nJtt7SCBqOvPK7d2R7N1CTNgGQQZIsedBWPOm+vomAw0cYOzdN9GGFLtSmD9th
pdBb8aKOh99Dpj1YsKYqQjhjQbEqiO+B5z9WOgkuwVCt06Hb1M2rg1lNqm04Vh0hE8gMTDncEt4q
czwc495UOHmwsFurDyDNFzl/he27tMNhnXU3kf7pdeBpcAdpYtepRxUxfeQfIEytB+0WFh/D/H2d
hIQjf8i4xaLeXAT88qbbZO1tlBx9e9tx5GDn1n6I5UVUj0FhvKJoY4FWbaOnrLNQhzqLXiIUgozx
Av9dmHgrHRnMGMsowAM2dg2BmKB2QrA7WJwFcWlQsqV10R8K7V8w8qDd15zMxvAkOoDikLCjI0Ei
anRrxcpN/1VTqX3rSMyV5UVwSxaBflBvlJ3QXqn4G/zkxaDa0rLR/aXyB3PUv9Fl7w7PmbytSLQL
aKYGqWXxwQlOMp7ogBTWtay9pcNCJSfxteCYJ1wLd5eT775VxKlzoCotxbOZ7pLHIDzCT0cCy+VH
e6G6APGY33bhCiCRkJ4qCFo5FkYSEpbDE2C+Ln3o9WrFns+1lll+m6rLvH3ICrBrK7bMa8pvcPUg
1eI6LF+tN8uRYHosgzRahZa90beEzL1CBSL549Yiokt5J3ocptmdfw9q1HZe1W5HUre+CmuD0Otl
rL/1/ySve5dLmO5YduKYuhfIt70WeA1oO9pjckilh4DMwJ5YRDfVYJnSIzcWNE0lfZXbJ5CN7p1i
5mCglHUVhUDT263J8uOjNEEnEmH8mzQwyA47fBkrzSQjOyMWq/0oh0OUYxDaJ5gMA470YIv6K/Jm
GU70mtfEUeJtKt/X3T73nuT0NOgbLEbkeD+72q1a3AXtk5Xs6uyusoN1IpYSYLj4Fq5eVrKg28bJ
exefsjCnuvMwkFvZqaOiIJTuaE9+t3TIV/dWfbCVgTDtdGfpN1hHt1pIc15XjzW0v+wEKDs+QEMN
SSvL663UfTXNVuEh/4RipT0ZOiusnfwJ1L5Q1ulnl628EEL3Qv8sKDSdRLGSAghYSx7Fsf7w2yLg
w9Uike6r+iADAJVuCauxzYduBHMum1dI8WlzKgDqgt/2NrhK7XIvmW8m5zYBOWn6I9kQrn4zNMQu
DvAUSenbt7gPzPoeIHQjDjKuO99aWHR8ZnYEmXKSQ7VcYj4lJkYsFLBxYUP8ZQyGGxZ1cNvFy3AE
8FcnW+uWjQmIKqVnrCJpbSUt32qtgYOWBKT8NxH+ys0Hty2I1BAHK2KcLrOFYUZ3Qlb3tqzt/KRh
t1yC8KN7s69K/krFcyY+y3Gn7j7Gnca1/8pkK9d/iKACDRiw6iCNA45n2cDT1MJDbL2JFmp7Q88P
j4r/twUk1gJpb9SPTtulqD4T9U2DttVG2kIuDCKP4Jcl1cpu742hX9j+S0UEtDJ8xAF2EwFWtFzG
yotlv1a6jgw6P9X6YwuT0dVfi/Q1yPeVvIWJvgR3vjSyW0CjS9LKjiOPYnR1OP0d4QmLkB1vjCmX
I7WFmXK0FgIBlb4I+JHiP6jdFAerSVkRHLFLR6VD5RPkQWJN8DyyOypitTNDjJRpAtBOrkHbk5cD
5D/Lb9dFQYoMcOTmhJR1HdUlS9BgRdBwZFZLnwgzIJOpHK96eqEjfRK6uY9cf+Omo7N4RTZjrmRL
uHtQwR7jHr52vAsceyUcEm5A7hoEuoJ2hsFOGhm5Zx1p51W2KBTtEc/s0iZi3G9XbQAr0A/F0oQg
LNxt6lmbwPAOg8lnHiBNy3q+LZ0n3e2hbhFtZT3ltsEZuXyMS3Vbec1DZRKA1IFYaKOT1bQ3GdOe
SgypY5TLynC2epIDkg7VncZnbPrmyfTLdmmF3mNMGp1U/rOAGdRUZ1PiTKKavtwvNQSdlSYv1dLe
mjUKA7wjPv+9kN8HOd/3NOEYxlgm/7IhNDLHE7/pxwQEGYTZN49a82A4X6GQFnVvLWsD+7H0UrUc
UzXeulJC/iNpMpa1Lq0HqGwrTz65JFtBejxqiQH3mVPzwtX+yUqy9jhXqcvXON0bsrEq7OZ16KQH
ksDA8Iu7OD05BXhexjfoekVyH7JOYvWgMnJ1kCGxkxcKWe+vFq5SOOv6MiLTz+63OqekHKXIi6FT
93rI4speqs2HF+porYriMaz6J0KK66WjQ4irLCghNCf8ye56IH7HjRBz1/qDpfKVC/2GVPIM16x4
cAA3I0LwFY2UzH+GpB41As2UVCy96CZwX2VDRRN4KwVEWEcLNbrXuD9yozsNBL1r2ktqVRtYwlQ+
Set244/C9B9416u2eXMGAO7/2blaFOXV2gM91DfVn6gU73VVrEC+LQgZ32Co2HikPBZyt7bkv/Az
XyI52nWWvU54mLSp/lXJe+AbCuhG6dbtyOxozKMg/0nVXJ4zva2QMaSu96U1/T4CRc/Kxlo3SXcj
keYjheUjmXubpJehpWvHPGi2KQN1WGZ3UQwgsIo3JjyAShkJ1oW0b0tA+Fa6k6EIu3UAnZPx19eS
e4JmAkJ4yC9KNG0dE3Hm6MSQu6n5zzMwZRAbom4gqVgLJR7SjTCt33JS+dtOlgwyPiWs6F7HUfHQ
17dIhtiEsx6Onqwu/3IpthLFCs2zBlZbGd1aroavkASNEOgMBx9wKZQF4OU3IgVAppOxTZQyvEZc
h2jPS2iM+rb1iieBGsKFuYKNeuGX/UM4SCxlm1t9yJp1Y7MsixRShBSluY8164/pQFDUXeGtgjRY
pTEv2SMxhCB4eR+X7nJgaM3irl6HLhVzS0qkdUTYyjIqsowmY7Ybqav+6Uw2kaHDWQCXHeh+tiSw
4EbThLyHoPC3o5a2xNRCImQAZlemQHv0eQzwnwZCl7LUVmUkvcpKys62th9UQiLWuunQ6wgCrQrn
wdHFS9QOJwssts9ikzM/gkdSgqui8LdMNmeSGE/w/J/tqjlioV6IhM0wGRQ2MUM2bzZk/k7jNCaH
pHl0hGKtbRKlt3AstRu6y2umZx7h2wnUH0X7649n4Kgny5ei8OpVlMUEokSseD0zdt+TRgMTAmqB
k2DCrqOu+a0p3m3XlUQ9jIcLRmEyznZyuRQNrG0n5intMGFLEBKBZ4TlsUuUfaizwumtDiFRb5zy
xLujeLPTNJPpK8mPPlGDm553vfKs7pO09yXbqD8u0eohg3Cew6l0oEikJXkB9coKCW5vLehIUHe0
RI9J+FFSUujLTQBuO0mbbO93DBZW/tAz5jWqu6mN+NSG3a6rY2nnJR2B2iLZ6l7jLAdCQp9ys3h0
cvcmM/2/vV1uUAutByJsl2YBGEJUgjlrCDmmQUWi6jL1rHZcGbliD0kjX5Yj9TcoaIdDHgryGM1T
AhUT7WbNptR2duxBt33Bc1n9b7/2t7Ff3cMEfNVgCXcDi3KtAbcup49a4W5UwlNzidZFaM8uL/t6
50hULQ1FQCImHy/eFUZkr2oiu/f6kFhvBv15B/DXPhUE3Wxz1bP3VZF4x7ATbBork6iEhU6G04Nj
ayVIriHw8aaTZCpshx9jZITuAj58jlpZe8ltiZVL1kYeqZp1Z26qWAd+XnhRvDR0X9mApjdvdDeB
/J/lCYN46ktfXecQaSX12Y1n6tWtUckS6KqQDL4ybla+hBmhr8p0TVaAurSU0PgSeRncBLkq70hC
7z78wojvmOiHe5t47G2RqeWtWnvZbU5J5SluSu+xizo3+WyyUoTs2DpSmDJhXlIozZQrp77crkx7
zdSFDEhxGPMKiRTTiOC9ULebKatNXbmGpONnt23aOkxS4nTd8Ktl0YEbdCGpTAytsuKY9MLNZoqE
U2PukHiVw2w1HMcQD6HeCio1DUFW54syP+oDqWcZk6J0MlRJ1Qm5OupbdxvsuqfsUN2R9rSDWbIk
3mI5LNVNfzI3NNRDfifv0m29M9fm+vz9555uUoEygtiwLFZfR8f/bLTPCpSNHVzQPs5Ut6bu3KaL
06p06/wI+4W9YrDUFIJDCNN+zBt5bY5rlfMPMdfaJvVrQ4UEa+RkyBghgDDPvAcXsj9/6Zn3Mz2i
BZFLETB14JwO+bHPHz0lP6IaOn/xmRdkqf976uWRG+9WwEqOnmMDGI73EcWKpkvuWOjex6X1dP42
ytx9JnVul+TaPtOt+Eiylb6LUK1/pVmjL6i6aRura60XRTWsteXlAweeJNVJOxET57SIpcJ6jmXh
fHpBBgc7blJG5J7cHW2pMmWly6a3QWaf/50zP3Pqhk6j3IWxM4JdSaA0vK+K/aWVVquOMp6Ot/v8
XWa+qDF5GXJtJ5KwoRJY0nDHAiRcDOSACVP8On/9mcY4PbP2u8SOcWeQUWSUzdKsx7qAEl04oZ4Z
+aYn1IzWg82Zbgkxr+8XKRzWISpOqiyelNA5CEqVC4dCl0ew8PmnmXlbU0AKC+NaBPXA04yR5LrG
s/yqyFG77upjS/h2mNir8L9NoyDpxHLWuevlazextvkQXyqwz1TxzcnoGtop2sQqL4+El6poWQ2C
gvM0NF8sM83+AcWPttc9yfj+vj0Jp++eZAW+OKadQdCpIj0FknbI8mt4zkwT0zPsqPBZeMQMFUXX
bbO+WrryW2Rd4kLMtNnpKXalmrKeNBlKJiIEFrrVfJR1dMGZPteCJoOcVZBf7NfMMD4hSpbrnRBb
ckgeXTjUnfvCk+5c9I4j9bKjENlIvJg95A3lbee+VLKnRi0vmXfn7jI5yAvsMqFTt9mR85pjG7j7
srf/qEb3qSTG41UtyJjcwnXL3E2Qqh2F/Uey60VfAtaElnHV1fVxQPnWPiOtFHJiGemxY7mesNpf
gHt5ySz3wmcYVSw/nCzpE3ULcLZes8lxPQYuoT3Opqk6MieeHadfkZSxSy/JD2bmiClKAXldmphM
PMch/uV6ZMKTZUnEg9Q/dEV8Yc7/z6f308NMRo2+M5uGYDIwKaZ4bgINeWrhGzdK7ml/HUmO3gbZ
Ke4Ul/0uxLd8jU6V9YyTE98eq91BHgizAX1Q38sWiYwcg1HJlWLZfEB3yl6KysObpMlXnlT+B0r8
9mkt2wLzX7bKwSjKZ2fo1pLab3xhnSqyYs63npnmr4/jxrdb9CEsJfJZOPqTOqLKpFOk10+hIf1S
pfzzultM1nDwCAlvwIp5zAlGtYOCTKtSvcstaxcP/iWq8o+STYZRfTIYuR25rnJXVcegrd88ZPEr
chA/+yz4ipAZ5GH1rETpnVKRPSTL+oURcK5vTIYo24h1xc3x8REr/BnK9W3KCVkiBMFgWnLi5PMr
Ef/H2Zktx8lrUfiJqEISAnHboxvPQ5z8uaGSOAHEDEICnv6szpWPYpoq36WcKmgNe0vs4Vv+ypVy
wZN7lhdpwVXtaAOV+qqrvrjBOdOrPpndt8ECOXFpDxr1gGcjugPVgm8KfIw+RLz/8h5YmCgbbjsk
oQuqY0ej1r1ty4fUJ1BU2is5ojbD2+lmjZCwMEk241bODYSSvL/BJH7roa11ip23y0NY8E82dDGX
DeLQDfC5s2zpSQMud3LrJP7q91l96KHfCb5XQ1cu9gu3QRu8KGgxyzip3euwFu4zBF8ryB5DdhBN
/5yYU+eK6RmJ7n5G5ByiDWhSTbuV84SeLeYDH2ljGYFZiyH+0dMIMfnHOQvkt3IAMAedQdXWIWUD
ySYIN6E5rcmuAonkaqUnSEpLKFYDQJrtGZ/Go8JdQGwGVrBrby5qyNolCMunc6tO+RiKa1e29Y8B
TOcbSiAod3mJFpyZ3SnvuYPjQxwYRSoUyNHirVcT9FTu+2llCyzsrr8gy3fOksUp1QjfzREvYx1R
DdlBJ6Rqd/nXL9jI3/V493QaJkNJxtCPCuodeqQbY/o1954YPtxDRCVS6BNdftHCvY1aXutMKyEs
xyWWtAZZ9ppD+zGcfICBOLu6/IqFlbBBIvUcd5UHCUbcqL6WqBShgu/QE44I6ppHWXqD5e9JrCp8
9/oAKdMW0UUIXDFUdOAUwI1BfPIAZtZMgXJfOOhZcaPMg1hdW0jE93isDjMfkGIjLlnx7UuDsXx7
0rCyVolxo5wkO96np1BmV1mvNzNnD5dXZKl+zMaHVPiaV+h7JhFIyk/QPIQU87iffOIA9hlAKz3T
CNDWjToUWg+HMGP0gc2B2NU661aOy6WNd97573a4A8Qn9wZo4nomfkMT/A1vWgdhY/dweYwLLvof
mAiip7WTJEFEFNlW3YuPp7MQPhN5CKn7T47ivIjvRlEg6I1bfOpe0wZ66PyKptXG9Vcia0tTdP77
u4fPYOk3AwpkAaQs612YlWrPmy7fB45Y8zNLr7A2W51MPcOld4yK5r94brbCQQ1RUq/4YLKwl22I
RUxNgTIsAGScLCn9c4Ko+ppRMf8AOz90d30l2p+1AdcWMq6jh2oXJh2ymZHQApaJQR0U3dH0d06J
t0dlGfkK6pEGQ2t245Um1IXx2xiMrmN8bJrSixKkJpH2Kr4ijXIcx2l/eRcuPf+8O98tYZUVVW7a
aopyj32laPfYuFl1ywLyevn5SxNs7T8csYPjulpeV819BWjBhIMBV+u9iNdK3xdOor/VxO9H0Hm9
CCCyDnR5C8226YAgSLwZNcoiZvRrTp7cVyGbV+br78R/cOGwC89nNcRxQyk0Ho08GRPsIWV/5PwH
DqltMd1UrLwvBPy6Drb5jNIm5N1H+pqOkCnVT9JAD5h9d1y6Yt5L02t9rqBiA0qcDRsjSXR/SN1M
XUHClu2TczI9B+P7k9vQOsBm6qIXD/3QkVTZsYP90YFshOOsHPILvtAGdBQZKh+l7zEIGUBt7zdI
a5AD+A4t0U2drWFgl3a65UkK3IibwiDnaEALrrZ1nlQHqqlntgC1ipXt8fFL/hFjaVnZ9S2E2qI5
mb8XOT4ZROsenXgV2bXwAruw2kBGpSBeCOGubNr32TPS+RukhVb84cd3Rs8unDYQEuidgdCoy92j
cdNfUFxca39Z+uWWp4FIajs2wPNFHGrCVfU4sN/Fav5q6YdbbkYklfIcjWkJmQ9uVsfvSQX95M/4
MM+WwUgAndRBlyKyIYo3qs4q5mn5NjnBlQzl5zaOXRIdUIf0fTvNUaHMhsfzxjEzWpDXAtAfG5hn
54/6sinyuPHcyMzqSM/VjsCllyji8Rq51c2ngieenUgy/TAYUcEbMfFTzzmKPVGE2nXbsg5X7p4L
kRPPxm1q4eVdLymPoJG80XHSf3cHntw4gfFRMNEl1VPIHSjDF7Lj+zAv0yfjl+Z4eSN8fNSAS/3/
h6Uqh6APlXRxJQSRASXcxjRbA/1ez9/n7nPMViJ/C7vZTq+EY0BnUkGdb4IqaIsiS5U+Xx7BghHa
eZS4cmghw7NCMUU9jdP7P3g/PgROsNYftvTTrQMplSi7RDYxufY1j7jPXj01rt3Wln68dQiFBAVy
0Ag3kRD9VQneuq+8WwhYrpjg35jBv0e7Z4PI3bqp8aUfz1E3V/l2zCdUB6oWQOEggKyqTB0ftX4Q
cnua2nY6b65hFw7aeYG0KRRVZj++ChwmXmZPog5+RjXUNlA1uu69uTsmVey/BqImtyib9E51x/0/
flvlVxnEm26dMpluUViPqjRWOupeQTrlJ4RbkRHN+ulHM55rV3Mpwi9GBBqlrVn4K5kZ/aRv5taq
8QTjCJ2ki8hoUOzpHJz2D/qjD5c33cfxIc9OqIpcx0YL1p7ldVHXW0FSWEW9179hRA88VKiU0H/a
xHu9/LoFX2dnVvumCZ0ZcskRChqjmucPcZl98XR3ytV4JHG9Bl5b2Op2pkQqI0XcxF00uNlVHc6Q
5a1/Xx7CwqPtNAkxYwvlat6hRXC4koOAkj3218ohv2BGdo5kKpFjI5J1kZu3P8bUua3PkuedWKsl
WXq+ddAr07LA0EJFjpxC1Mz1ldmHCT6bprqj3y5P0MIa25hpNO8HAaTlyqg0Rf6tI06wpSU6AHIj
9DVUSJJr7tN2pX1u4WW+5fZjURYxBeUtyozXo7THuS9KhDEd0t4gl3WXNeXKixZmzi5XqkcolHtD
p6KZyocgVbf9FB4a0r9dnrSF48uuV4JK+zD0ClYOYXm0AAKduqkr76Gt6oh52c/Qz/JdHuqVQ2xh
1uyCJd7QFPJnnY40UPWTH3xpxrq5GrpiPLfTfPf0mK74l6Vpsy5/o0Lsv4QiRaQKnewCmOW2Y6jE
52m4klZcsEd+fvO7b0zitlnpDpg5fwKFhDV++gTOuXi6vC5LTz///d3TZSqdap7DNuqGFI1R+SlA
XvqTxm79clTdTpWe3SJKTdDtckTAwXei4gDB9zWV3IXpt7NyhOrRlTQPTn7zmjqP4TDuxjb+3Np6
1slUo/7HFbpuI4+iuDOt3XLfS5TFotRdPl6e/oXjyU7GATPTzmUR5BHp8zzdllPtP2m0tKII11F7
iHglCl02fbWlY6oQ5SRNuPLmpZmzIrZe4edxwKbg1A30RzMVX+KugxkmK7t26fGW3zI6ozgJTRmN
HMWf0iTT0Q1RJpWGci2fv7B17Vycw/sAV/6anyqXoEQ+9s2xNxCBu7wyZwP+4EJmJ+LGuh3Sgcng
VFQCLT33MZLVjmhwh1ixvKUXWEdVIX10EpWsiXo99iU8OjO/qqAXb5xAgI/GIjteHsnSPFkuavKA
wGYgJEZ+gxYTh8YcxcTo8/7c0y0jN9UI1TtU/EaT7P09DQIklIhZA/0u/fbz39+5p87QOEEddREp
ldzlvnnxgmB7+Ycvzb9l3SGaEJXUXRm5FXshg2Q3CXGSLdMeOqq4ebj8lgU7sEHuk6pJG4RSR6DR
DxDwjr8naf6tScTKNl04V+3ESw/IEk8khOh7lZnvYmrCI8Qss1+t8fLbOjbszq9Ih57PRq03US+Y
hmXb7Vx5YhgaHYEfJzdDzIOtSsY3Dx3pjmAIbPXo7JmdCKIIvxSrXi/P5MJWsNMy6A/xeRjiat0P
7X2d5S+dX6+Y4sIk2ih3MpUoj3fRilOzPt+WGanQ4Zfczv30WszBf7Oeb0rZrSQuFu4mdu6lHL3E
tKLpIkDL9rLnaFStjiGopcX0RLpi+tzhSy2rR52CGkit8Zqwe00C9iMp5WMZoz358nIsDcOye502
mQtNlS5KEVKboI2ZoYOPoTlNzy8k/mRoyk5UO5MOvC7EKAJdPVJAYzdGVk888/98bhSWE5ATS6RM
e8xSgBy1W4kHJyQPhPg3SptD13drGfcFP2DnrIcyHqTysOpTFTRHWU5o+dAZeh+yIlmJxy+9wjrR
q+5cGut5bZR6nUASwH3rGNo/J5B2PzdZlt37Js6JwzBZXtKioWNwXnVQHrwZDbAgI2zA2lkxkYWR
2JmxpigEUkP4uu3JY+t/Dcl/ZfFyeQwLORTPTmrljikKh9c6Ekmf3xbAu5iNP2n/MKVm+KMZEC6K
VuoJXabsWzz701cuO38/ejqHNkIgrgbCNbIdobfPfAfN/inEYpPAya/bsWRvl3/lgkP6W8X+7tiL
qxlyQnGMUFk4nDLm36EA5IXl6qZw421j/Nt0cj4jX8ND72968t27PB+UWVTG06hk/rGU6L6a/ePQ
rYkILa3l+e/vHg/kvNtS33NO5dA9F2X6yluNJvlp/HV5qhaOcTsnFoqZ+AKdU6eO/g6CJ8oh3Zvc
0/FzRkUsByEaFPdLVsVopr/jxUtBHgPz3+d+Of3/mYG6Ms7kkMYng8aNnTvru7lCpKIg4aOTDmvh
taX5sbxCXpKKVlRi/jVa1bN4l6qfbVZvHLmyAEsLbHmFAezlMpt95xTq8A7iWWgYBqgCSo3pitv5
UAwTO9Qm0fsVd9xpmOMTQKXttWMYyFhZmmzR+gueT4lyRrQFe/LXUJr5UGGP7dFyl5/a1GkfZ204
JHHn8hg4XvO5jxv3bLbv9jQkMGs2EcwpNE3nc8/lbTv+vrwplpIMNrgePWwspsPggEMj0SToNcMG
B9RtGFan1CC/1Avvdhord1OAh7VB94C3Ns3nLf3BF49NtYdQ5QwJOFhSmRdMbCoVOo9dGZ6r1Yxo
Hvo69k6p5wdf60qgB7ojuX/tzy5Uw0X4tQyo/+xBQnblo2Vh29ocfKCPcyrPa+57811RsPu+cF8r
gfhz2l1dnuqlV1jfFiP45GnCsYoxcKs1VDeMfm76L6gaXbmCLVyRbO49koKQcepJfFIhuQumN8/x
AYvXexeVDv4nbzA2ab1voL/ttS2QJ/n8VRMT3IQyz49OM94Vs75u22BeGc6CobuWJ5EhSlOrEFwh
XGTQbKv11viqPEhGm/3lFVm44tvE9Yrnvq5FBrvKeXfKYrSoV0HxuS/6f6DmCAcSwxmLT1P3s/N/
xzHdUPJQm7XY88fL/Q/WvClBeyCxH5/SfHhOE8CHpoo2AD+MP92MRW7c6sPlefp4Jf6BmufBLBUz
uXNCJBo4CpI2OzX37oZA0HxlKT6+gbDwbDTvXFyAdpJmNB5IGLmsN6SHCEWub8cZ0BCdPlUJitHq
tTqgpYk7D/PduzKDpqS6x8QVLN0ObIC/+cWr30kOuiP9cnnKPjZ2FlrGPldccXwF4bAtzLZCj3cO
rGm7rY1ZcZ9La3L2qu8GwSCaEcKjiBMJTgxR4L5E5a+nV57+sWWw0LoryFwO7TDj51cDPfFB7zPp
rUQQlmbfMmtGITMnkiQ8oalbXZVC7nzp3/myeO7DbthU/mforxyzYV0UxqCBBkgFd0jrqXgZuSN2
CevKr/GMnXx5lRfGYtPN06rLwypooccQPmf8uazrExt+ZPRnV68V7H4csWU24jxxqUZYkGZQXRhe
uZtu27K6wq0aCw5ClPDpBIaNunLCoFhZ+4Wd9Q8SNK0gAXmGa4DEp9AO7wHts7qxlh5u2Tk6x1gz
odomKtu3GcWgZPiJZvqVX75gdDYStClAIUhNl0UNmPyQz/BALHAyf1M3a8VbC27KZoLGUA42g8E1
gYb4qgiT4IvL+I/BpD/nmj6QAHOVh83D5d314VyJ0P4WkLXroqCgQHOuCN5cp3v0tPtlCvnPy4//
0MbxeMvGh0pCSHRE38rY3eI7iU6/Lj936WdbBl7kSIal8CDXgQETOVFHw7p93KYrNvfhIuNnW2Yd
TBMl5Rirax8lCh74V6RjO1oFh9YdDpdHsPAK+2bqSQ9MrGRU1+F05wVAUc4ziHTgDQ2vl1+wMPX2
bdM0XLW6wtTPA7gizmM5rvzypQef//7uVJBTWjaMoLwfxdwnouYXobO1kNLSrLD/f/bQpmpEv1CD
/XLPIG1JkaDoRsC61lpil15gbcg4y9vQFCy7VrP/XPTsj1eLq7SDDlhOnj838dbebMzop6Zn8hrv
mfZ5AQltL9N8f/npSwOwtuYIaFjtQLs5ysB2AiwH/g2xRPrihT79MgdkLUvxsYUJWy5HOv0YTs6g
rhnYUhWEeOpwu1ro/vEghK2WA9oMKn5pBkKC1ijNK2qEV5OXps8PxqAM7PJMLY3gfKC+26ca8JUR
GirqGuwQBR0wv0mAQnr83MPPI3v38MSdoSRHwfcAhivYhPi4BRKM653XZD8+94bzsN69gbZiTkGm
gYPwZ8hlHVkHyEbxevnhSwtg2TB1/JmUAp2fzQTK5qGbdibdl/Jw+ekfewhhy+OYsp3y1Idv0xmo
0qjxYORTjlnYd8aGAMLAKUEfZPsoggfX/9niOr9WJ/jhVUvA7///lDPkm6ZizrEtHdMdhAqH3QC5
oqgukmrnyUFeyQncvcuT9OExj5dZhmxmarTyMEmsm5qd7Kd8n3L6NqcUWTud8DdWAwWEJmC2cile
WBX7IslyWYIaD+oaxPHuQO2BPvmnwvRQZj6P8d1erQtUpKGIAxiDrEHrEkfEyhzxfbLi8z4OIOHx
lin3s3RauDZ1HZsd+KYoeVPPPhovb1R/qFMkOVcudwsuw0bJe0mRGIhSoXNNgi9c4kieAZnw05XA
64f3bAzDNmleA8tk2joayyaJisQBZS7j7jGserJLJcC3XlKxrQtkQ+RDWnilDOqv/vQ/UTC817L2
1HdZl3RVci2S2EvB6W2m36L00xewj9x6U9Vldp32vT5AhCa9c9yeo0S2z4Y9L3sHasBVcMxbQA9B
kil/Ado+qV3vh+GPAL3dV0GtgLiduQAtls3ZVwWY3g90BzT/FRWAVKi3LTNIocGWoC0Mkh4L9Jde
KqBEDe9atHGQ7Ntli1pwanZR9qC49iBWEgBxqh47B2Ci8fsUkpuiX3HJC+tn12NT0de67Uf/NHJf
XDnGC44QrfN2Kk0JgKFefkqYab/FRedhYZth5bK7MC5hXYpyFfh9R2h4cufZPXp+nb2MZylQfIu3
9Ms0MbUygQv+z5aDlG5CALch4SnvTPW1a0NnN7mZeO61AA0TwERoj1QqqD4TcoZug+VuR585gxx9
cUpIZaI4KaAUzLUCeTlpoVx7eVP8rUr4YPPbtWYVp9mUEgW4tC53YfwTiLtNMien1Pc3iQFrLd24
5A+HZItJnS0NfxBptoB1ukF1nAE+npzrrLsV4TNtkUpq0G31GoMpWp0mmm48fi8JoNnVS1N8DWKy
GYIAzNeV9Ti7zw9+ut11bpQTNwMv55vRNyfPjL9EINVWDtBnIdI78akQh3h2f16eqSXnZy1HKEOv
4pxUEfS5xWPbUbJH8obv53ZwP7fiwjrztKPrue+EBB+0QdkRzTIght202LUQLF6ZtIVh2B09vdLJ
NFR9EoVx+oPm8U4EhGyMKtYiAAtWYjf1yKkXLhepOMlanNzseQpAV22mTZm8cl2unEQLNm/rIRCR
F2M58ODUCHJzRk0OPhC/eYrDSKycRn+/8T/YXrYWgj+4bkY7cBAhN1cBui5Uty3MJAEPVcl28n0g
eSt32rWdSw5kyPyDmyp2aDOCO3vc5zsP+qpvlzffwuXkn54ggz4dSOEC8K2me62SfU3XelyWNoR1
+tV9BikbkvITC6fHeKznrQKyEcnC8eHyb196gWU4sR5bEGixGWKA8FMomTZA5M/GXfFgS1vBMhpX
eX6n21IAmiG3TX4bDs6N7iqIDn+q0x2O+Hzevbu+pbipxclQiNOcz4/cn3Yk8O+zeDjE42omYWGB
7U6ZBNe3qhKZOBlgnKqhu3db/fqp+fet22HeqW7kfchOCQr7xxKB5Bj/FLvPPf28LO8mRw6Vis0g
GMwdeGjXB4X+FgTclad/XLuBuT9vqnePz5joJRe5d/Jp04Ka3hW1cxBSyHzrDSOd9gWK3YZdmari
xMcke6hFSsgBvIhcbTQF39OlYdzsmsoZkNPIJQ41gPUSpyqAx+74YZj6ZGWil9bw/Pd3vxWy9UM8
pB4DxQOlyS4qRyc+PF2e5gWvarPK/LKhFXjD7ERqenDHbBvG/6EI4tg6ZsubL597Cf3/AYwAsqaJ
gOiGpygkI9g3T2ECK8kfnKoGIJykayUKS8OxjFZl6P9gNEMpMrg93+ZiUkjJ1sOuCLvkVz0DdVvW
UHq+PKwFD2H3OXgObz1HBN5JoHTyAOEfdLlNytuWAZt3uNivHRhnh/bBgWE3PLRQRROt47CT6VAf
u0d1bCq33FftPe69Y7UhQ5Xch2XPz/oyAA87QV0fmM+rZ5rFa6DHpcFa1p64KUEXPHoDy5E/dqF/
lOBixS34gpXef24+LZNHRStKPTB5J2gCNRtD+l9IDJJNasYQHzprdfJ/u7E/mk7LnCQYhqg3JP6J
jtBG2NAWKHGmXUiPTIkc8bnk863bGHLo5kHtGMva5wZoz3QT0BRCM5fHunB42a1qRrNKJNJBC93o
quc8KZ3DoGS102FMv19+xeJALbNLxRl23hgYwxQcCWDYOXjpNFdH2Tx0xS+VPNZ6gNBI/att85Vo
x9I2sQ7lGt9LXeW4wSnn4xMYhd+IyA6pOsswQD3k8sCW5s4y8qnUvFVobThpBVhTIQEaSYBs773k
z6deYPetATgUG6jDanCSojC50fxaBSuXlgVfbnetBWMZi5i0+gZCZXXj7tqa7T73oy0DVSRUGejK
+sYbntoxmty7zrm6/OiFRbXb1MJqyMvc6fVNX6Zgl9/70Kp3HdRrz2plSZfecF7qd0dcEqe4pFSY
FpY9zfNbn2Xbsf+VufGKa/kYsIVQjGX08RkOzJ1a3xQ56CsifWhZ/6t2pytVgo1XtFtPZrfe2GzV
OG8CwHrBcd6MBTp00F1uQCYgRBwNN1tC6Lbovcc5KfdITe1mtkZ2+BiUiN9oBRyCpOyAAGnMDc2h
P6XbkO9mQO+RDkZIL60RKOKjl+8zUdaHpp3cH3MNLn0M4gTcVDHpO1M080scInK9qcGV2qKYsXil
vAZ0KAxiKBONkHs7AjQSvlzeGB9aYviPZnOgRTaHAE+dyPQM4OxmLk6p8/S5Z1vey6DIfOZkik/B
+By6kHBp3zLy8/KzP7wm4HdbXioBhTd3VOKg0vNPooeNV/zsuNyWIaALAV3Zc0uTY7kpsLjqIOjO
RU79t6IkmzLvb4pxDUP9oSNBssP6eAiL1jUhBHxPc0yPruSHhKzJby78cPtLW7luXfNzEY3uq1uR
mWQrCH3UBYhOl6f/wwALfrvlqnKSzVkObMcp7m76JtmwqsV9qduE7rj1SmfXQdPg8psWFtr+1i5q
ojmDvuYpddXWkdDdMljmeQQwAgFYma2EDZYW4zyT79zXNPsZa4BzPDVudTeV6bWQ1enyCD70jJgr
y3FlRuHWRak4oWOebiWVL7JH26vDkhNkAVdesrTilueRMRMNlC7jU5yNmzzPILwiNln2ufY6Zgdw
M88r3NQ/lycz+lRC1527xfHy9Cz9csuSg3z0azR9o8Y18b+3fACsAATbbVeDE3b5DUtra5mx15pA
tmitiHqwQA/uICHs5RbdZ+5LoLpYZkyGkqGsEjJR3uAcOWxg8B7qAtpH7qdyd3jD2Qjf7U1VlNDK
9tzztzm0mbofYa52Ob3DRro8PwvGbIcBZJZxXjUo71OdvEtZ9ysv1D0p2S20ONB7aL7mbA2TuWAL
Nn+cJwIIZ7CiTs3oR9SZjqZMnvQYPvJ+DWe3sJ/suIDnzud6RVTHlTPEcs4ZFmiqCazL5cla2Ew2
eLwJkV72Jl1GwlC9V36c7VuOhpfLT1+aH8uMwZ6qC08NUMNzE7RR1ejzPSS+/zaJkdxITj9Z/mo3
vkCr2gxFF8MknBaSafk0d199L+O4WgAwSHQFpbTPjYj+/+Yty6kImUbWjrenFtDz7qvUkLziK59I
f2/0/3wLwjgs9zHLDqEh0SXRt2/3J2d/f5s9eUfveG028RZFt1tYzLbeXMfbN75Bo8MGWoLHdOtv
2S7bjBu96Xf9DkClaH6tT/gUvpnqTbNpts/ODgJkm7fLk/BxHha/0nJBjQDfWjcxit/SPIzkhNgq
wt5tckBRuI5i1+X7Jp0k2RCHQ6vSN23XbVDZ668cDwv7yg501LNOQdzFLBXyRlQ/ffIwUrUJpn7l
+Fw4pe0AhzB9awY0jEfl0F6ZBg0rdMgfwGk78CG+zRV0Fi/P5NKLzn9/5wtDk3vcUEdGyRC4PcTr
u+lE4gqdkiwTFJJDNDuiDDD4evl1C9Zus8TbKXZRxYmcSD2YhzocIp1W44qtLzzbVrpxkr4Z8k4n
keHJkwtBsDE3j5d/9oJHt1N3sY9Lk5RBFiEeow6V6xfbpBw2QZkMB0WgDMrEuJWoijxcft+Cz7WV
bRoCSeOsw/YewmAvs/9ICnIbFIkvP32h54fZoZZBhYYiPZAhoy72ftpuiyH4TZIekpaVh/yRDA5B
z91zkBnSTlAoK0T5Y/TYW9UxVCPE3bfLP2RpxSxfBq5j3qTay6IWkIk+iyPNnJUxLu1ry42NJJuy
FGpD2Ax6k6hy0xgKFVgIvcwcynvh1eURLC2U5YfmECVGBS0yICbcaBjNo5v1v309rzz+48xYyOy4
C0DfLiWdwMbroAtafJcFvRFQl5SQHY1Z/r1UL9SBtu35M30aIEI7XPurLakLg7MjM37WAzALSllk
6gm0/P9owU95spbrWVh8W2khABulzznJoq6afpMWmrNA1VxelQXvbEdnJrcQQk0yj9DIIQ6QBk+3
QCjT+7RP2SmcY7ayyQhb4BkzO4oSEEiu9nwGxdrh4X9hP05PrjHZU0GNPyN7n5e/AuInHYKqHlLm
ougEyqnROr6FWl4zHBzwNbIrr1PtF5SvdDN4znLeMSg6PBYJ49D2YZLf9AlFSceQNzdiFARtebha
QHo3CfrnrOt9lEQEQfmrRCRzPxbgUW/mxKdXY63jYyrp/LOEJt59WQmcIz3JkLELmxSypuFc71gb
Q0A1NCiOht4ze1WskfuyoskXwxJowXm6PVDoXh3a3ocUepWqY69qvQ0EdY8+img24Si7w9xR8RYg
Qb/H0VztJu4YvWFBnN30fTFfh8FkIE1nEiiSTh3bNoOhJ+px/TI3ZXnMqwQySUMFZYZY8CgTrPrV
pU15k3Sz+10ntR8NzHSPrRyKH7HnJ9dA6Y2QRg9LcgwEICsia1AlEGoQgqQc9lVTGrIN2rrdszRG
9IeEfQyJ7SqWWxb7CeSxh2S47UTbPPh+gA3SKhP+9jShdyJ1/tSt0+KSi1d0nsDVRQ3eHcoD+HZu
tN5M7YwUnPAD/yuyC+zXIMiotzEtxgcxU/0bHb8iGopwOnWsZYchHVFQopK0O0L3Lz15Hk/v8iYx
KGpBvHmbc46KUAgulY9xIPItBb7vKRtr9Zizqvnu8bo6xCQJvo1mUMUucGW+C9qqvJLIff8MRRoo
xHs9XMkheQ3BeZKDsZAr7u5dv6FbGEHZAjvZlI/Ur/S2Ubza+SavIAPZpT3+ODU45F0NPcopnocv
Dsr+v9S4su46NhUnbNN+2GSkZhC+Bq5s33ft9KgqWT5AZTR9y3LfhQhBCNUmGtegriqQ73aeylKI
y2FTf8smFLIkkPPKt05F/HtSxCNUTes+Ek5e3AGXrfxNOlTYMUGaYdFL6OFsGOjgzaZE+wQ+vlU9
/EBdWH0E4gbS7cTvCU6lqZf3NQrlXqakzUF2N22+ESnmFP3zBvrkwgT9NqSFh0abztzG4Vl8dwKy
Pd0PTlyyfQzx4Gk/4tsMAR3hKYic5sEVemmGlxl1Dz+bERLcPFHd7864ptpUHaZtE9Y8uQpkzaCH
yooGvU6Jxv+5Oj5kMZRtk6E21ynyMy8l1BBvIMXYPUg/9Ptz3LLLDgiHND9UE5zP0lwNfyBQ5WYb
IgL3gCY9L/IcCsQlaeJniupeyCUn1fcsMfpKVuQ/2VfVvdKlvsqdgj9OSGg8dIgW33eT416xbmR7
cLPYqemL+pDCrnYVBC52Xs74la6BmPbOuidZmbqn3Mk06GoQgi2Innbar/y7UfOjNhCTOcSIsd5l
ru7eRF6Z3Uh4/AzQ6HTdgxuzB0p7Bu6Gi/9wj6gPvEdtXUnbCYLqAvrKQ7oLld4JwOjCwasjUitH
Q0AxVMeY6eo69iHatE37UYc7pk1464ZDs9cukJvQqdsUMRpaRBaYgyhLs0OdnxdA1xmScJCdb5y9
K82wF1l/N2bZ8Buinfwqoc2fNjwTkqe+NFcxlD73zjnD2o6euTIB+h83+A4Tj+kg6F1JHO9PC7mW
I/pyIdXe0XbYTn2gbsyQNL9DMGpexcSGay+V5XUWNPMx4K3c4+bUQjd1yqOibpubyjXktmoYroNT
4W4bEtIEbcU+va/ivDk4+Py84r4vnpg3uS/e/zi7juY4lTX6i6jqQNwCk0DZsiR7Q9nXNg1NaEJD
w69/Z+7Kl6fRVGmrUg3Q8QsnOJwc7bKGE/eoYB1sZS3KVpm29rANh3FHLmxvD9MfJ3YJnAQEXHFD
n5/LpZzZaQEI5E5DkIbBndgDRNrMPUo6C47/b7SoyNfAGHkrCgZfX3/KXimW6q0QmiVz3nZ3aln8
ZO0Q4+uss2JfL/l+zIna1bWQd8pquqiD2fkOM1y8KR9aqIvLAbxwdXezOrnbhRA9dqPR74t40cyN
4aJa3eRAZ95qTnD2kIzyx4kFy9GVAlJIroDKpvLWkzXKMtYUbPIl5+0PPBMsEzUE8rbBifo9EJZ8
dOzcw7JZIH/e0658tqvBlVDjbYdIl52V+E2nv7Ql7U7C6/N9nRG5d9zci1p7CF7yya6fOhwbj2ey
AOi5Q7D3XGPdLgy+qsUwW/BrF7BNqDxvfJ3ECq9YU+gyorY3/LNAozehTum/TnUOyQ1d5q/zXKE3
4MA71uSmvIXBcpZS6bXHGZLnR0PW6WtQzfVdPgo3aay2+51xVdwxuy2+oZAqE2uaGa7RnB4WBDmn
ahY8zGY67ex6KY4DlBU0AKlG34q5rA++RZzvHPZA495Si+lCR5HsdoQQ0HcEYOrgz6XVxmueeb9L
SGofC74GUV3R8s7IphehUm77SM0YwAEeitRUtfkLATzDOvbV6D8Zo0wKsR3nu7an9WWuJY7QwsB+
V7jBC4O4zBoXRMxzXHQeUkFIyb5540rPmMR5z7ghu6Cph52E8BjaXJZz0hYXh0xY8MG2jE32AQjS
8eyzX+UEh92+PjcSfAjfuetg/ZP1uOpmb1lnyJgUMipdXe89gL9jtxlR57ZaMDqFwpGvWkjvrrD4
Xa2W7xuwkhLZ5mqfq0a82iDOJzWMq0+imct4Gexu73isP9ic08hndbcv23LdKYQy9ytMmPb+DK8n
mAm1t5BMM3ovBoiGFg54wz7O6GQZ4bqtRd/tcPmtVghGHcKDDpaEKxxYJ9ijiYzeLLiodjPUWlPM
LmrkmaZDCokk3LGIJJZ7Olg4Hbk7R+eQ5MnksEjIdABTbNMHPYIIt32w0V+LoSA/7qSQ5Z8WuuGp
oqJPGfAKoeldBbEUi0cgCdIs9P26uIODccCw/eaB/VMXw3rwS2UO7qDc4yI6994mg8bQQTAXqCPv
lC92hQMmn46tC25C3HsT/aVzOdzXpMLuZLMdQBZ4gV0Q/BbfOmc8nwuOrHYD6igkogRSOYK43h4h
R/nkTaKudsb0rb1HcjbECyvaHSNLE64Z7p7acKcNW0cYEDcKYPYAzB3neHRm9TbZEgoKGY4vEUqn
5Q/DgjjTAcZaRyt8dHlYdO36C8at+V0tgKrxRlX5IUQmcLcOfml2VVUUd3CbkQp2ArQ+IMjq67MM
DkxoRmuZg1TZIrI08lUIeAL13DnoQEr/WKkmbyOGdLmOQanmZp8VqAbslUJcFa6tFnm8ujWLMunJ
AzdTcQeEbwASK8l+obLWxp6Ei3DNuH5EhZgc/XPJpV2JGkPFF3bfImG55XYud6tXTvBVGCnmj66w
ELdcSe4KLBs7Ijj335py9r9Q0gdJw6r+OS8B3cAolOIA/eEiRkTZwYNVeqlG26qJESp7L4RZa7tT
zVS8nXscJHYd+JIGUo2nBUaH9361qt+2Jg1KjFTR36Oe3Lslm9rz9wONR3mJIL0vbdqF9jA4uElF
AI0Lb20PzgIiajdZfMftBlB/IprUCxYRg8AIz+4a7uWIhpEpBzkdQyaL9t51jWmjks6IjAbAfmv8
3Mp/q3qUNxVEwgKe23GbU3oP5aIc+8FXDha8tr/mYmYyJXSCkMFaaTsmnNX3UDu2Dm2PZELYlPWh
gtbjDgAl++vYU9QedCKgCHMEvCd4g3KykqHqyvUxN8p7qzrXRIR6/NDDMDdSbVM8ed3YpiQQ5puD
rKlFPaYGfsAuDABbK1ywC7OsvxAbwROPIB/4bsPY75uxytINOe7he6uC2gkZ6fJUD3NzEA5lT7Nd
kETUTtnF0s0WvJFA9GwXLkjIvrRuHXSN7/jkY5p6c+SOOHh8aO8savl3QSCHg6Vt9H2x5/gTyAV5
jDbP+NQNVnvrVdP6isVg73Lskz23YOoATuSSINFyY0TVTQTpsmEPbQCzG5Cz3WgzZLFtFu9lnvTy
UPmSPKB3NJ2qYM7jXheoZTSyjZBtsgT+oDmctusqrkmQRz0SiihomQJUs1r29Uq4QsLk2kcgl+av
/VxB9K9e6yeZ20HMjL2kGcB8Oxy/Yg/jkDZc0SZ5gQguS7HYs1S6OnjrewlAs+MGMeKLLgnssn/k
1TQf2snNkjJo7RgefjqqYAR/gklV/s0T1vAFkEtoWgec10fwHddoUNQcAqenPz2hcgLnJzZ6EWgN
PfwQmznljE33iIfcIOTChSWFvQxjRGYko5XLO9gC95YfQiwY8a0R0pURDGumgyj6Gm4kFb2BBS/p
UJKr6b0/nyNG7J8XxwgbCtgzYFQNz3/qsUE+oPXSvii/yBMAOJwZzzOe3mFRiBtD+va+MGVzhLl4
htiTot6zy6bCPwPzzxkunTpxAM5MHIpgMktMTD5GTVfAoYly/bOEYe6Lq5lCzOZrhHMNLfqzqh9M
2Hc9ErNfsP00T3bdVOVh8Oq1Q2jT8hesv/XFeE5bhjzoTRaha253yLl1FnUWmIT9ZInQb0R/MoGj
cfrO6mAZ/CPTUK8OQWYEcUd5y6lr8hkHQB1YN8OilnjxWxYFUEd6rVXDQpio9QhMbHLWToNXboTr
qf0xVQCq+zjSo8LNVMo819mVuGYGuNPr9aGyV/pQEXg063OpUDPYwnlLMd2bsjhzZHnT7nCrrj+y
Vpe33ljaR5A37HsCxMiPAacn2i9a31WgnalIZ3O7D0QPu4se2opsB/tk5LA15fDbYXlJEfYRiElI
7Vk/eSFNu5+tQpxQt8C9zAqYQ4VegzmKdGDW727lw9Nnoj2gIcGwymhCxYXAGWnqu5C57Z1BWhHN
q1+dprxzgGZXMpm5IIepLeujkvbyA10iP0TCVrNw4YBl2l6p9v5U1UfA+Zd/oEDs5SE0j70072m1
c+AfHZvV7/a9psGB4xDYC29Y3jKDMAjnZDWE0NlkN9WIhVVQlKkhLaTdI8lXWP/IchjuEba2EfwI
WeyhoBBp4cmHxtW+QFIiLBbxIeM/wMKEYbWLI3k8i4eUttedKgv9s7AkUtxUWTUdqSyqY0WYfuIL
ME8QMsme4XcsUV+w3WZHWvfNN6I9ePVQ7vns0dgLGD+wgNMsIlY9nIToJ1xPEj5mrOzgYNVNxb7J
8v6BNW1xIEVVvJRObacK6iXHNs/1SwA7LWA8cUq3C0pQ4zR6u2mel0QRA1Vo27GLGAlicZMrKBQj
6e7iuhydaOaj+hN4DKztSWTFXmpoDgA7jDzD5JlEjWDKDYLbhd/aQ0EejZr4XaFxKkaiWrpvTmem
R2ZWHiLMFXXUF1N1qyo9xXXBgh3YAz2Es1oUlMYmP0HqV8aFP9lRi3xqr4Og/an1WW2pLkrvucsc
Dhf52f7qlV6DooCDM3Ro80jUpRM3tl5/21kzWUBC1v1N7Vv5EeEV2wMFL4/Y3SZWZpjSQnL9KmTh
wsGFQ6akLbkXo6FNYh8yiGkxGnFXDp4boXfrfXHgYXhCfcp/dRenu3NlnidU98WjS732u5XP9HV1
PPcIMDkeP3V+rHqgbENU39a9bs4RsCBix7UzwT09W/IX8DR1oqyy/irA1njuZ1v9XD1mTt5k5HEt
BPqrcBdKNSjaT06Fang1+/2p6Zb6SErlRJNu6Q13HPuub+Bfykct7imc21NWGxxaQVfd+bNB3AAy
avUdWzq7g0hBH9cuATCsc3sk5IEn0xq+bdg/1bDPcqF2EvLRRw9pz35SiBohavvbVVUWWqgc3uWN
4QdbenZcsaL7FiCb3lt9O/yRDu7drre6vZzLAmm7r5OyXKp7DsHruNOF/mkFQj9WvQc3R9dfjoJk
CMbWxUb1BE5fI9xxW/IEwJ5/zyvUsnu6eEOIyFzswXv0XgDXqo+Lt7hPnW6cqJ5rG+B3MjYirM3a
kgh0yOxLi+TqTyGa+slCwf8BSbeI0DpTL56BRwCKlCyaa2R3EhW4fTaNw6HuSrCwoGToJHbRS8iK
CJWldtVOpwWZqoyKae1u3ZyWB69ziyNzJAbOgN7VgJQZ1zn2uupq5H5VkzWo9Y7uzi0d8nWdwFTE
yYgyV+TV3H/gZ0tZeFzQtCYUUkiEzxFyPeskMC17DlXrozK9SJzKQcJKF8zx6vbNyS3MdLtknouY
x+RTiGOcxHBexR2kOn9HBaKdvvPr0zSTMpxdTr61i8oip+jmuKry+lfXekSF4yrtr37n+rsGpZx4
HMbmoVnW/AFlKCIPFUGzGoKpFpAibhaeS6405EbrJizZvMbEKSlI36X3mulW3VJTWgdgfEYwNE1u
hzRfRcxYIJab3kXvMEQdBIhvKB8eIN4+HdQ04/LtLH+JlCnUDjtxDdnkD9+5Wzavs0FYbDqWfwfi
Xj8Xc5CjFmepWw03JCzPPNtNIATeqnLSX3C7CeT6XnWaUYy58ZAi96Fsu2ZEWdE0CMwadhydVsEf
LDf7nqHwDS2ebO/4FDmgkf1PMlUIfgBcDrMGZFZrlsET9DXEFxdcIj/0mdRfmqU35I73qjuMASAI
OnPhegjbkvabsb3m2VjY1+3Y1Tc+bfIEju/kwdFGPFsjK++VZQcnx7OKvXH4tKthxQp6nGwwJTBf
WqWaD93gC+i6KXpQwUyfepRxXxqpSeTXTL/W1oopt7i9Hmpvkr+ZhVAama9/RLVmuBkaxFeeFvxr
6azLI+rU0CliKOGsmcxgXLAWB+ZP6x7cUn3oZcZ+Sj9bD1r3KLsuvjqZoc9iZFzlUwlngpscDnx3
vLOCGJe39VLOzDwUhdXsDeZbHDj4v9U+gCdP7GvVImRVSPRuHYIVW4KS6+4Q4Ho//TbTVeSM2v1W
EyBRH+waAxxBfjF7oXPTpZDZlG+owYAujRKkcg7QvOjcPcc98+Ys3FXYyFNgR7Ddnt5oJt3nAj4c
JBpNVf5EzdH5genLv/qkETlmu/LuGcQUjlgX9teSQvk19JXgL8Q2U6q6HnSkhpOXDFzOUCoXknOI
9IDL8NvjUE4ilTNZb+FVa+25kuy0ZKz+o2HRnTbSrooYNIThNKwcDUnsY34M5OI+t75jvrQGqAIs
Jet10qT+Cu8oT4a26/JHH77kRwiKyl85mc4Y3dVfEbMODNkNWunVLld98RCoWX+zYdZzlMUMOmke
gLYCQ8MrnelLrbUNoGZagc1pvKZMiO/c8wW+NmMWtCF2rhcabq4Jm15sfG5aw6ixQA6osVBGmrlO
DMJJQAVYdd+3jUErisIgtAbmOnMDK6RtL+KybC0EhUIdF9yDkJiur/V4/7WgegcSY296ycsE43MH
6OaknIj/xQIdGdUyV+ynpXQQ6BSjU4eZ5U6vZdF1j5Zexhdlm/42Xyb2PHBB7wC49A4lFti+VUG7
XySkWDy3hkNXMzhoYYxWikMGjUFkdLiA7QUJLOHfZOVWNzWoGSYpBK2OS5f3twvJWgauCUpFoQ+o
WbNrkWEAeJQPICz7A45L2Hey78gGKdYm4p+HvBx8PPTZHefRTrwSxKxDVzkogwi0+yWar6GuWxOW
Tjkcl1xYr4Uu2sO6yPoIE1Nr53N72DVrESRmKZsbY4SXuENWveZw7XrWcK+MlI2kx5ETegElI7hh
qvlGNzS4zx0LPZQly/fShY39iA7asVt4+ehCRfkIjxI3sqxZxBVu0Sj31mvqVRcQAPamNY9SD4rK
hQD0y8bKWCmv4szKCjQy7HlXMU7iRdXNlW1xBie+s0S2dgmLNWQw3iirhPOB2dG65l4stOvfoxiH
yp+fkyKeUIcmYZt57XMFxNvTx73uSx3orZeC7giKJrDqTnKHH9SZj0DReEMXdF/Pr03DDyDVoPtM
UuTMkW/Xv6hrrqB5LgAEtj7ng1/VeeaYMgGLbXqEXP43soKUJVtuXxnXS084H0N/wZNmh06G2Shc
WRCAPMIXC7Eb7sN8R7Iyu2Y/dgGJsLU5H6vCcAsVZ8i0sS52vaE/ok27fv14gi79+vnvf30C9qyz
OPBDSPQKWV24N7hPhNX6iqTGpQHanMcKjFy/1ugRUXQTpfAiJIYFFDI+fvd/vVbfW9ebY7inXtCS
aWwTlo31zxpdkjunNvVvSPb4r3UJMqqAFxyYKaV/r4WfpZNcurg4M+FKOvRPy9xU+8Hn68mzhLrC
Mry02TbnsfYYYcJDAZ8N6+0SeH+kZz3PhfztrMEe4/vVDDjbZtAZDh8Pw6VB3hwlK7wKqIejDl0i
JkPGwdn0G9CqWTH18acesTVgyLuhF42DA0SilAG8ovXHFvI7D6orqOp/FcffmcmtDcPq2ij65CJP
FM/d3z669Td94KOPV/YTSOIZcCmusxQon+L2DIgXRIXD6c4qGsg+17ZTRAVKC6hHrYt+CsQwnSYA
/D8jxxDwrW0DuBxebnU14LNIu+ahCe32m2h+fm5oN2cIamFVhSiiSlC/rcPCleaHtld2K4Pgmnnw
hT3Ozgvnrz0O4KnRNXTuTygq3KMhkrZd9/Dx21/66c3xMVtM+Qp6sEmHqvXCH9prVhmXMLRsc3Ro
T0iRV0OTwJOD7FsH0if21KJX7vTjo6tRMwn1vHThahByDWB4JdKr6KcOdrA1/jtipVAzyhMMdrcC
drcz2mhB2aMKdM2A5vw7/7/c2XZFNZ0MpBkswCZhG6dQ1LObanrL5tWkHeSsYlqduwKwb6ivHErv
P5BuEbt9YAGkMio3yWwF9aQuAiZ510wARBQi4gVoVO41GtV54f7/t9GtAVvuGuG3syNSalnoaVtK
AxBRAZhfEidxR3f+1MahW0BtU9S6XErbJB6nkISckbvrnV6uaaK/f6pSZ7NpJKrogWpMg0Ji8ccQ
6w3p9RfmXjtR378l6BZDWzAN4hTpRFqhilqNWeJz+TDDKbLt5GNRwzw87w9d5v74eJ9empTNbgJg
pZjZQkySFX2MZgNSohztF5Si3OHKNfT+UYC75r97Jie5V1l1uyReuzhRNnp7AJVY+PH7X7jq6dZd
c/FrVBFz3qQjer/QVvFl0ol5DOsAFfbe58glAV6qYl0WDC0D36ImnBcS8LgHvvF1NFCw57ylqeN1
9huzbRTcP361C1trCxqHPLMRQAY3aSXYfm4y6MlbYS9EZFp6atebFZztzz1pc9gCzhagA0s0pA7H
HXUVoD42xPDqO0AvoczuvwKieI1FdWH5b7mtVjXVbguQWKqz1344rMMTvaYae2Gh2JuFMkwOWQjq
bKlXVDdor72aDniij4fo0mtvgi9TBo1P1sJJ5lE8j8X0RArxC8q0V37+0jbahFqFccepX4YmtZX3
pwGaCV1I/WAhxg27rP798TdcWlDnI+Ov69puPbYgaVdpSWmEKtEC2/Ii1KiUEL7uV+6n7ucsyugW
Q+1USMD5mqNNXYGSXD519rq/6mdxaZ7Pqe9f3+FrviIt8ps0kMCED+h+xAv6VR8P0oX4gG4TaN+B
X169uD5wMmy6cVykkT3KoDvpNCwWqL1/sVeoo/mTZe28dlzQXGq648cPv7AMtvl0O9PazozFz86f
aMVB5k89LhDyaLprxJcL63ibNq/ThNrl2tvgHqwBulO2detKb9zjEi+unCaXPmIzPQUdq7FG4y4Z
tJ8QMJR8KGys9o71n1IAAwnv/OS/FkCWu9ZcE4ejNqbbMTRSzrHXVPJpcesWrc8JCnNMT1dkVy4N
2fnvfz1tXPvWGX3apr1CNqs1TLbcW2sePjnnm8N3LSHFK6AhBB5j1gGwD52JNffpDjO1HKRi1wiy
5+F/J3zim5taUAjKO4BUJrxFH7JuyZ7r7DmYIZWYtY+uqOYrH3TpQZtjGFDcvORogiQaEJFw9LJo
KhF2yOoPqdnBqvxrHMpLD9qcyTnw6MDzTjxRrQW9PJkgQY5qWf4wzfJCcv/KiXBp/jdnswv4ITq5
LUlV/sMXyBJ7aJgU1y6WC4fZNgOeUTsH5BDhYF8AmCQpkJDTlYm48OLbZEPBn1NbDBOhfPGChrUT
Fbp54XN+LW649IDNTvcn0QGKP5CUTwHIn2iBcICuPlXioVuzQTfgLRp/3KT5sIbQuzg4AD9DevHK
KXUhTt7mrstZvx4AvTbFCnIAyBvhAtUtb0o06D3SxYl5EVR7FBbzw2RaceWjLpyNW+/BUgsiDeDj
CZqyx39VJTUA4ZZXv7ECsLVP3SLbDJczXaB9Yvo0A+clK3QbFp5+mALzjzN6V/K+S8t2s8kHf+zG
YYI7Z6kZpIDNrTTFldT/0qrabGsHTgg+8XWQZLzFqiKhrAkwp9dOjUsXPNvsZ3TtK9LQiaSWKL4a
XoGr01W/R6fbTcCRovm8s1R1ChZ9LAp2+HhKLnzT1n0QeK2hqAZvTQ2oh+XoolBdHWt+tWB5HvZ3
DvctEZtVo0RxHYe7tTZZkk9UHCeuq8fF4/a9D0vaL9x0zq0C6ATqT57wnk3LyAuBSt2DNuSaoqx/
4TU2B8IcLP2A2KxLR2Eix+4hnldFLVg+JWgQjTBnvN2VU/nf6XrvkzdBgCZaBVYz04QHIGhbcHQE
stIxIUSe0dYZwk66u3ou9mQAv2cCqn4+1XaAvO6e4R73NUmFCiLMtDBPVf0p/aKA/ptm/hUs5FkO
cDDY74npvXUBLsRlLyBa+VFdT5DAh/7zNWOrS0tqEzdwMi4A1SuS2jXcUv2h26Gt/2329Oduj39b
lH99yTB4A9onlCZq7b2YkLJ88qERGncwmr3iyXnhEPm3t/PXI8YM2GAAIhApSuD6Fmc+jWt2rfJ7
aXw2x8gAPcbRUnWWzIvzu1PWvrTuOaQA0aVzfViYmvIEmMcuH0hMF0D1QBsZpX1QkEWTY33llrlw
3v97Bv31hcoCClhYy5qibRkzbaA4dT9wBa2HawvuQhC0NTJ0msqimkINgFDA8VwvHACMZe4fQD5C
m37KLQV+LOcN/9d3zMBkkqYwMA8tzM5Z5a9OV/cQ3LgHIqq8MlbvS3PhIZvTw+n8tsuF06e5zicB
RbSe7mo6Qo+PjhJtVtj8ZH9a1/i/B9FBX8GIOmnmWTw5TWOqsJHzvAdTnZ/sQONNW5s8w71x7kKz
yua752l5nwcZdIgX17KBp5bAeJrJ+/OZIx58/v8OEaDgqLwVi0rP0B3oU4OUB4rPE8gD14q77y8m
IA3++4SyJ8IvrXpOKu3M95O3gu8v5YLWruV/zYKCXZmIS885b9e/JjvLPV81JWwxDedpQYobBhht
J8Ue5KYr4cP7q5ZsJdXXARKS5Vo2KQuAZmnHHXTwH3uunglQ4wCx/fPxnLz/GLo1+dHag1seg8cD
qGwJnJLr0Mp5EtS4MSpxhg4Scvj4Seexeec2Ipu5yaagnofRV2mQF9NdX7QrPLiza2rUF84yspmR
qhw5HEO4SoWuj7mfPTclg2qAevv45d+fcLo1lSQCVbkcckzpyPpdANWqDITEhuwAGLsyPJc+YBMu
0hwOx2QZScJArjYUZwjQtSVoyh9/wKXR35z1M6DyjksmllDgCe/Bcw52kEYtrrTpLv36JmD0S7Bd
AoDsUiMC+1T4orsD/vGqDOn7o0+2Tj894OMWmwxJvGBqjk5VuzGvTbfPp97eucYu71oH4G5hwfhA
DHZ1YlldgXgAsgsxlortCjom1dTUtw0fi5cByO/nj4f1/e1DtjZBFlVsalxGEoNouVRBGJRJmw17
Da6qWz1+/JD3lwYJzg//67ShYGm6HoWUwLwG1jcxkikF/HVKmZDT748fcek7ziP/1yN6wOXy2sxD
KtWD9HiEqteOUMCyFah+9MoavPSQ8/f99RDIiFQFq1yTgNENGOMvtci4RC3dHwBYna552F56yuYk
MDA9aKFQwBLCOLiy9nzLy+XR6op93wFm7dvfPh6yS7OyqRY5oFqSOTNDCh7hTeCTO98FAdTpr+TB
l35+cx5MngPTHaKXpHet/SyqNIB6Atic+4/f/tIobc6DBtZNIqAop1cjjCSU+gWADq7javrFqKUj
aD1d2SEXYhaydRFaLNeCCTYK3ez7+Gb2brI3J32gMMoJx5/us/3Fvc8fyE2WsuOX6lZ8vab1cWEA
t2ZCNghjBPQGFCWBCa0eClBKhtXsPh6+9w88srUTIjaK0HY36DTL1UvG2YNZ6yszc+mnzzP21y5h
BoTJlaPcRaruvhvWL/kIp+SPX/v97JNs7VOIbKUj2t4krZrSJmA/ZqgvAM5uP7pqjkGUlDHgg9ds
Ad5Xjg/IVjs0MLDj5LrBtTBDfKLsH1pToLtqQIi1oyJb77raxBbrEW7qZEbIGoHYHRrfiaTFwX/J
Iw8s2B6YeOLxTw7v5qpq5qEtcsso8Hvzo90wGEEtV376worzNt2jHMQ53YHunZJVgVjA70HVTTLf
fvp48i79/CbDyG3YrQ961WkzNmXkUf51qcFtFLX1uZDz/7RGvarmnlXjAd4/Q4lZYZDMdcp9toA4
ZokrZQkX6/j/40Cy1RkV0P6nDfgLCKXmf7i0X2bVJ2BAvq3i2kRc2EJbqw57tqCgaVsqXdplz6se
DIbmyttfqI2RrcgoG+1mkqTXaQtV5H6FLdVYfEVFDqw737/txuWR5+Nz39C93cpPyXgDY7W5a6xS
lMHQkDrV3hK7iiaNVCfiLp+qMpCt6KgFm9vOZFmVzqSFUOSwRBDcIFdG7NKy3dw0AzjdFRTCdarH
JwXdHNZ+q+0fH28Jev6R9xbTZjfnEGAdBxeHvNbcknFukSAZ+6bZgcq6xC2onuFsNfymGyYRqbIU
91o1za96dKoroe+Fz9sK/jkZ2oVzgbQmKyEI2w8NaN8AQoZUQift46+8sJy3CKKshjINM51OGZnv
IL6RVMs176lLb7+5bIJa11O90jldrWdQacJVnCRAHB+/94XbZgsTsmuxzhNMzFP/LAzaEjRTf9i2
FfHgxhmTwrkG+7w0PueP++vG1BVIPX0VQI6lMlCOmHem/JwxXUC2YCGrgMbF2KBmsdJSx7KEhlog
kPS7qPVEvbboDdSI5qPnLTzxOo8f5ex0R3ij5CdCBn/XBT2sf9FKRqU1t34KTRg4nw4E1Gd95gPV
4xfSgHszgXx+5BTeXL2XkdMoswrwfbDduhIiG46Aa8aaMywwU7hPjkeax4/n6L2xg8neVtVTlZ0I
jAv9jKbp9jOqF8Dv/PrcT2/2JsoHrJfuWKZoN/+zZMCNomJyZWm9d4ngtbe7ztaorBWzFyQLKKKt
JUH71986AdbJ1NlXnvHe3jg/Y3PfVmBkjg7k8ZPBPpOXIRoaLf4AwcBgvKZMeekzNtsP6t6Oxoqw
k4I+F5CHNVCLdIfnwW+ufMOlB5z//tfWCGCcjYCkcvGABio7rytEeujyWIwPH8/xe1v8PEabrec2
ZKWdDbGFumTtPl8o3C610QmxJ/MLDDsed9C0OFVD5V1ZVZdm5byQ//oi6kAcwR7xRRClCtvgDwn+
EdAe/vhzLg3X5p6V8GSCQo5nJ0SCEwFG1T4g5Q6xTx5CmMGKP37KpU9g//0E1+YazHXXSTqwGyOI
xt9BQRSSUexakHLpAZsrV0EqkBUQdEjAvtoPoAr1bgCC2LVS93mot5fuedI3G1tKto4umEvJ3CGE
d9Vu1N3hU0OzlbUMuqCspwCsvX+9D2keAXkYSlgafO7nN1sa3q/1WASrnWTUjtnUhmUzxTl5+tyv
b3YzHJdt4PIdO8mLt374Q/keEkVX3vz8G++M+f8pV/rwD3LOb95xcJrdSDXuLmu/9xAlIPXz595/
s5kdqPsWMPoBB9vLj//j7Eqa3Ga16C9SlRACSVtJtttW0vOQZEOlM2ie0Myvf8dZ9eNrWVVedVUv
wIjLBS5nGKb4eakhKZk65kZJYyVudEnMJIMkX4WTZdRT8i6hiwAlM2fjMWsl5HXQZF1nQiwQEIuc
pLgrFRXQfMlObkyHjQn4lHiIqNexkwsUlTqvSKpogYBQ4JFk/grCbR3WCrvDELvMT2boxQOPGkPi
KWvG+4K7DCU0N7vjfZdBv6zIt37NSqLSmYdUuGdJMlwIZvt3bT/RwQtU8lcZW6DftXDTlvhCGtMx
8RQLP14AltOHhpf+aJXgCTO/s7aQhCuTpoP55pSBlhl7dsS6PCDlsUXrKds4mK98Ih3H1+G2DPNO
DAFSg3A7LMhtm7/LLQj8WuvaWl8mGIhDqRIHwe4xtW546/qqfZyrl6uWoo7fqwiUnqAswwFQKe5L
kLZHhccYkbTH69rXlrosZTYXFB8H0FCYfdBwcH/mIEVc1/o5AXzYo5WZyKGgmR15UBXNbRqQ+pZJ
Y2MlrsSmDtOrQVDv4GZqwQLbuKXKhVROn/u9R7y9yWkW1IxuhNBaT9b/j8OUEzekJVnkAdJeVQaO
fvTfMhic1G+3LrFrq0DbrVPYKWWJxXmULlCpqBZn3xtg0eZq61V0Je/+M93+MB3JnLFhTM7DiH8q
55RDW+aqedaRec1SxAnYK/jlrKyOXU2LvaRTsrOLMtld7uLTegvSrg6ygL4nRGYHlIugqzn+hmSf
vYdGprqBUPAfZbTm4BuGBY1K6Znm3dRBb9cn0M7aMnZfWec6QnAhkDqL7cmOoPtbQvMXxdEBXG6a
Lncun/9eHuRKBOicpBK7RWyRjkVVBkVaAi3mAXsjlAIvN78SxjpOMO+EEhCnkFESE+fBgDzo/Uyr
9DgT4EugcZOKkNV48Lnc29pgzv//EG1Q21KzQ2YngpaV39X8Bu/uPtjsG+WktYDQAYImFEN6ZTiQ
GYJsVl/UvjQPDXSXhhH0qtr0iwxwIss3vK3T9Keq+AhBHS2YUW7DlB7AwBjMNwXJCfKzATVyEU+q
v0UV0HTvq/TNbO9mCDhR4w2aoBszR9amTstARTXnlqiMJbJBKDWzJZB9+ZqrMajN+nfb53uVdlFR
jMe66n7NrpqgiOI+N2NyrAFZz7v8AEWBVxcvOpcnd+33aLkKjilGLeyWRG4iw3xKvqUsPcYV3Gtg
B2GUfANQvpKxdADiCHfVecgrBuG5NKri6ugS+/nyCFbCU8cZFpmi1WA4PAIp2W/G3wJulX31eF3j
2v3CgIx4bUAKOxKoeC2D6y/TBB5evvH1/xHPP7kF/AuTD2sLroW0YXVbRh6j9Z0DWtKhhuDDMc84
D5lleAHrsvQoDNo+e2BeQAu1yCGW2PfiUOauE6LeUITuaBYE66RbbqAz4vo1dGB+T0vRQR/CS3eF
nZhPlUvMV5WUeKIjRkODyTLly1h58aNdOORbmuUiKrzMfuu8xoQUkYDUI8CN+3yB3gRKZIX5DLe9
ZfbnynW2qhkr0fcfNBzrPC6tM4CoMujXaRiNxZdQ+/im4pRCfU4Wu9KERNrG517rTgt2iGhBUIZ6
PXTuxgabcnmsKAQtoBAeCUg2FcZWEW4tp/37/4d5jZfem7yusSLBcg/awR0kneaB3pKuMM9ydMbs
0461oQk/gMCpR+igmWxMtuJqbU2cN78P3UM0m0ydOOP3aRb70HP6E9fxb5qSKw8KOubTkjbwcdJl
UdcNQQm9ITha+Gb7dtWq0wF+KncUgtKcotrk55pq2id+kiOgfSfeTMUrBwEd32fMfVV0GQBxS7K8
GvNZpsjgfxUw8gHFvrqR8FcSnw7wayZVuu5sW5FU2X0jmveKw8Xj8mdaCWcd6uVBfjEZp2KKDIrC
CrXYqzSafV2NJKgX61vWDrvLHa0NQjsBWF0zpuDWjpF059tSgAcKMa3LTX/GScBWrMO8GDG7PiN8
iWp32nXLz6aLsf3xIKevQ4or9gRLgHwLM7WyLHTQ11jbTSZpRiOjEpFnCQiI1r+4Q7fS2dpgtM09
aYCy7+OGQuy5EgGBeDXD21Ht7RqvUgfboWOYjmCzQiJy8EXPl61IWItlLbGVnBcdK4s2UuoW6nHS
Vs91Y90QTNXlaVr7clr5wLNtB85taRt57QN37hX8jMFnvdz25yVnSweDwRlDujV0rKKeNQdvZG8N
JNH9Ai+xfT78oqr5wY38/XJfn0eypcO7QMQ1UoBocU0mzRdwns+nzK1x/Cvd/Xczt3RY15KpxsqS
1I5yD2nL4tAuTUbb+spaQ93ECTRbaUaqsAX0+wBH28JnInsVORQVeyBzH6CvA4dhaP5Bi9WrfPxv
8lsopAHGL5fXMWurYwwds6OE2Gro4aEJYk1OvVvs3t03bLJ9xss8oE4O8uRSFBAZNV6VbMwjXh9u
gdSkx7Q1v5eO+SNrFnPv2OKLIikWc56bNyWoqipuFHxgW8jGC8jGU7iTAhZT7TMLWJJ5hCLf5Un4
PG9Z7vn/H3anqlWNmRdsiuCga8U7BxKAzx3wCa8lvFvOklPy4PVVebjc2+eha+kgZbcu0yGOEboW
pYdi6kMLB8Ru2TjYrrV+/v+HscCORLlOXlkRHcgta8UpjT34xlavl3/85wvbcs9x/KH5oQOzREwg
asnxqZ1wPXKcoEMF3es3FvbKgtBRyaUHfbmYx0vUzoMVJIv4bSXmVmFnpcRqeedhffj5U21OydTE
DNAnKKLZldsveNxzu4Aa8NQAM6wLMqf1HhNuQkTSAGMh7lMjhJlN/+LOUGDtclI/XvcpteQsJKTa
FRMgjyywvE74dONC78inHMSgTm7ksrVw0BKxmKXKWS5JlLkvuWtDr/g1Flvr5vPtxXK1JAxJ9Iks
cFOOuuKGDNWhhcAzAE/+ONwa40tZDk95c3P5Y62M4z/IJ6bAaW4IFs3A/zYy/0WS/iRV5W2cxFdy
vm6zXBVVUkqpOOj3TneYsvqt772vnjeCiJY0UJeEt9rUbCT9le+mg22gx1lBDwk6xudqDIer02xA
KDshoFPc1N593np+BTuKy19uJbnp0JsmnoXTxgaNRhP+F3F97GInguyd7xi170Fa53I3K+vW0/KO
VTZiGjscySrBuJ+pqQqYt3l9WWv9/P8P6zZN+36kUOKIvKb+0gxLAxORWoCR2ObHtLb/GJAGFnb1
B/fM/eiyd+ghT+Cf98qnRQZZOq99ujzMla/p0f//IW2RuksFhdLILMmPhrVfeqcEonGCVHDdvrcM
1jGXO1pJtJ6WHWA8KqFiBj6AAWlOKPhUJz6wZ2OxGOrC/cPlTlZWladlB5ZXtMp6r414VpRwyLCe
88ELK2PrkWFt2rQEAf+aPC5oTgBmwclmofbXfs63KLZ0pXUdf+s13ExiCnlBBjPYwgo6uPr4xb58
YG/tD277It95HeoVAXnvI360w/JLe7T2dOfeVGdLjscKeJvET5+qF/yRL+m0N/1pY/5WPq2O3wUQ
3c4Lt6dRYTvFE0m97GttexSuuThtbCStf/XBTw54Op6yBBBimBo47EhpSDjEjxAozZgN/wg3iQ+Z
5yUvjeOMy6OyLPWYZ3DkCM7OGjYqax7t/Mz23BD4qRjuynATYxNE5uHeYLtwI2nIcOR94h3cjsof
pWsCG7S03fQ9O0tpQxvFFvXuqjDUAZsWLBcgDo58mGQvbfNu2zhipt8vt72W2LW8NHl9XvUTDthx
MoaOghMXS5H2oM7Mbjr2k4i/l/tZmW8dtQlfbxHPE8r4sOV1oARsTvTGMOXGO9FK67oz+SKdAsAC
s0I2AM/0TJ0woEU0b4HNVz6SbktuOmzuSo7HOth8+EOX+ZDACewMEuvRkheh6Wyt2ZUlq/uTq64f
of092xHQbHd4rP4yjfV1B1/dj1x4Xsc4mXg0LBVqgq1v4ljd9ht5n6xU0CzdjNyyPWDnDBwd2x4s
zxisg3vRm/GJgyoPQpK9/J7K2fwuoLULt2+4sVX+lDJxXxEopeHoSG9hfMsPkPStg9mCobktPRUH
PZzHDo0aVWiTDP4ZsrTUTZYCJ4QQsqt9miTuAYdD+7RAbv6rk5VZWMBGxx9UGf8s+nTZEa/qDmmu
MHdT7QK851nVHhgX7uMA2z7N48z20mbzHtL0zgHi7yKERHS9692q34uhGY7jnC7HDu/N0LaSQyhd
MUf1PDkoD0Kt3crKOYDipjrJdi5OHG9UNxKy0r4N55MQvO3lzpSZ8QcUuVdWj9P3uYH+pdEIMHwZ
jInFxMuTvfDc87MWx2wDIuRhwsZx3/ULsnEM9XrTmYdbBzAfmERmuXPbk6Z7siXY+WSw8fPLstrh
hQn35Gq8jc0fnjKPkPcWoTkxdui8Mg9VC4sinzIuIF4e/4V5W3xrq4mlIeSVunAeoHzc87aDqQYV
Iezp7Ccok9cPKOSlJBibfsBl1Zr4zy52450BO7HnFv6JtU8lTxf4nMt5R+GfaIaj2ZCg5PYcTj03
grG3Td/28vIe4t0ZD4Wtujg0HChrb2wma8GnoxH7ceiKpkMhJ+GjizWZwtuRTcu3MktRUjEYgfQ6
1Hfsh9Yw3divmsqDdDj8LTYy9MppRK+KwYMPd5PGIlF+9tPMf6UD8WsVwdluY4RrHWjnqqIGfo+M
yEBzat/JxQVgLf9TEsR5tfCNrWDl7GZqRyrLkSAmw7AtYvSRx9/iPIVdVhe4WJ9NtZGF1sahnag6
1TGWKiS4arZ3baqC2CRh1kL8HaIPl3ealSc7y9ROVUkfQxYcGEKIMA72kUgQzxJXxj+qtE7eq1EM
D4Yk/LTIqQ8g/O3u8gIcXB+nAfPkptDCrZmgPlzc1Ito8eDY8rw8mtM8X7lZaYf1vCb9aGbuEDlq
guskmOy4zOfWfqlb5/7yN1jbD7VwMbqssrPGqUGPRnFZomQbxH3hBdmwbD1ZrEQL16LFM5qZuyht
RcQdd8QpXmdessCCKXVgzeLo5GBNXzcYLWZgENfGaQrHT8vrzaOqpXffLQkFnMtVb5e7WAlLroUM
XHKcCc91Q9RaxhLCB8CL8NDTP0Ix3P3ST0v/frmflf1dRzQjpyYN7XgTtcOSALMG86Lc3RKBWhmE
Lj7qcsND5iNAyoPolfXlb4ibjf7E5kNWtVuUgrURnDv/cNPk0CPixpnmPcQZIPnx0U2y65KoDmXu
EuzwwizQdD4+8UzMPvyr4CUsjJMdj3l43RRoq8+BH2QKpVSs8hpUN4PD3GJy/17Xtrbs4OrQE8rA
wu6SEnZZaS/3AM9YG+jNf3ChT64zusqohBKE9EplRWB2Q+Crbnr7rSaK/Jmpq25abOC381KNd6yC
QZJo21/KgsMR7KfNByNVdthVvfWnm5s2MLqaPckkg2g0dcbnxjR4aEM346uEkRs8f3Lzj2cNjg/F
dWBhzMw8DtBpDozFUUEtGKNBbymUYLqFjaBFxPnGOlyLLm2pp01RlSQZugh3tV+j1cHTz92okH3q
FcFNSwdNV4M3GqWpusiY21vGrAJePF2NF9YGEqrHsreMhz7mw18uHYhR41refSXANP2QonG+FNQo
D6gbZzt3yJcAPoz5AQbz7Dvrs+Rrk8OdFo7d9FR5i9jD5LXNgw6PuqDY2eV3sBDLMO6sOaA4Id7B
3nEI2gFecSVJp4OKF3gN1wPuXvkEh4IUJfFQ1GWzg+AmgBcMfIq+LubIbnPo+SOD3Ltmkr3mcBSP
qmmJ79IEbwVuyklI8MJ46uEB80JtSBmOZ6PKXjA4pPSehGWmzI88iauveeaKGwClh8CEPMexpgwm
Q17KXvMWesjcmeJdkZVtdfBwJthN5jJPft0NSxFw5jlv9iBNN8hrqBAf596FybkHwJTr90ntofJk
vpJ5WzfqnIP/G/X/Ub/Fhjz0QtEF4LliCNt0MQ9QaZjD3rCd48AkCTz4Sh7GJBY3oreah3KsjI0l
t7LJ6Wh40buThMruFJXVX0d+h6GRn6amv6QDbgJbCLe1Ts63zg8p1aqsOFb9MkUEwbSDw9Z0x9q0
Bnxj/gUAOHyrG4hfHK9KUfb5R3zorBfClkq0UxTHGThhbCAvo7OUG+t35aKsg+T5Mi0w1XGAY5ic
B7P14KmdniohHycnPfSF+3cxl42BrH2189Hnw0Aq2Yg2rmcSUfN+mV1/rFG+nSG67b4BdbVRtV3Z
UnXAvEyUO88ZjpKzML/PfXm/VCAXTDDYZfmmRuTKYU1HztMxJl0eW3itp9KX1suYH8W09Qax1rh2
TGtZ6sZL1ohTYUJ7DG6xNdwocF/eOGyvJGwdBi8aT3A7gZMutmq498XuzoKg1caB4N/J5b9LH24i
/z/HMwW2qpTpHJFJQUpi5PMCX2HiwFBrpt9YQdywV1j7RSqtHWHwpw7wYoXCkhLxrqUg0/rilcFE
07dsrNiR2kHxN1tsK4DN1LJrFpif+gxn/p1VSTcYx9KB9Vwxw3SRm4+yoz2OOXLYzbAiE/N4O8UK
XrTQjn3PxYCn12WsQlMaxVHmAMROgwFGYdU2zbc4tcn3Ic2zB9AS2BeeG/ZRZlP+NmcCZs5Qp5J+
UUkOv6668+d56NJd0krzC4fdpOOrjg8PJZTvjiOJxzpAJVd8Q4nf2/eZa9ypWjTmxjdewVZaOgWg
ExwCZ5QbJzpWu7LJw7o/qwsaezuFhRV7ccRbnM6nsYFA0UtGW19maeiyjQW2kjB0jsBcC4AuankO
z/kPMdswG1J4irMDXOWfbZkGhrdF9VtJGLolDof+kRgolplasl1rJDv4pvu4EeZk8cvhz+X0urLc
dNpAVylgRAs8K9vARaNQHCwQ9aBpunEVWhvDudsPSc9y6QyledM4QXLHd8GrJ3ikMkh1k7on1W4R
xley3r8HhQ+9QMzYa5wGg2iMkxpUyNJnmo+h0XsbQbf2lbRz8gDddoZ9zo6sbPhplnLyVc/uxbn8
ft00aFkPVpWjO+d4uBmg3NE68JetuqCKny63vha02imV97aRkFK5J7cXY1C4Sh3zIYnmvP0Bh8fn
yhjvrU5ubKlr30rLgWZjQqm84ypauPelrvN7lA9O5lRfNxadQWCTzpqSGOp/9Vk/PGvhzF0EVa6C
xDWDusPT7txdt1foSH6jaWvcJ6hCNjdCNjpwot6oKq3sQjp8v8beUzJQFyIXdT6W10+COT8uz/Va
09p9FzfoGnKlQxtlZfdmFc5bjqr0xgdZWWe6vm9n2taZSwuwsluYKJ00YVI3cJSVgu1oP99fHsFK
AOlwfQtywcwznBYM4SSL+ioXDwBSdoExj+zmchefDYTBJEhbbgOjKNtnXXwajBY0nT1nEsnvS8c3
dolPcSnnDrQV17ephdOebE5ThXyqBM2sYIQeh+N7yuEHUKwHIE550drhHNMGZPGpSrMbYXjgI8KV
9qfF3WyKMpptHXzWhqwtywbiTcvsZNVpGckhz8gPvDpbcDUn3J/IMG7ksZVedKw8oxPPRwMeYoWA
YSZ8zhNzPtbG3bRpLrLWw3mn+ZDreyoKKSR8YE0Gz+wv1tgFC57n6un1cmh8tmNh5v6ZXn1oH/zn
squ8Aj6zdtyD6Tu94VE2MoW8qd1kD0foLX7uZ2F+7uj8/w8d9fDpavEiVJzMrIp9XGmeoZ392ytQ
7r88ks8ywbmD8/8/dJAupLBxwS1Obu7BpLu8ByllQ/5lbRKo1rQ75SWElmIo180vgGVYtxIGjzD0
SuHCLqst9dK1brRlmkqzWSRHNHnOvAPkdJyTA1leYvJ+3RfSVqnsnXzMJvjizvkPSCn647QF1F2b
XG21jQSoaZS28MvJn0I8ePUr2QLmrASojl1vMh5XndfiobL+Dbfv0PCKG9M9UHhaV/lGCl4JHR26
TieYGg0zTNRyMw49yFjwdCvsPYSIfkVCVOp4dYs4HWyAx+yU1wvgHUDFmBHHA/tN7HG8EM6SfxHV
Ih4muM3i4gffkI2YXRvTOcg+LAdc6muTiDGB9nLdfgWJRwADHsf7y6H0+YRbOrwnxWuLZcglOVme
6ZeE37r9N9TTHi+3/imNB8+9OrBnBlGyGWACcarxnnzy3PSvZbBmX4kGW4zl9nijdA4sw2wtlluF
40B/LrXR7iBsNKNK19wZphMQ6j0uUNiBCg3oBww+5WknvzQpdGMs6EXLBrLd0vbxnCp9nE8eczf7
xtR4chNnDtrU/tJm6Z+Sz+FCKrx7U7bDq61CqY5d83JyDg4tJ+JFtIb8ixufFLjkUJlrHgAabX3W
pRtB8OnD67kHLSlKZneOx3h6SqzfLoqN4DhARnzCtyH7JC6/4mXlOSkHVAY2HinXwk5LlWMvxYQ0
n546nkbdVO7h37pxylhbSlp69JZscccYY+lt+MLlgF7P42FmAo50eMs3zHfOy8Msth7QPg9xamrZ
EpQwiAhIivrYaNyQWu1hFxMmS3xlztFSJkyNsra00Tw8wPeg+WNfoX8vL5/P5+A/BIBJjGULvSXU
B+afvXybzK0bwucz8B+0v4FHxTohMj1ZeD18IrmTsSAWadxjZQzenWck0+jnVjp8d0ZDRWkH24Xw
8pg+3wb+wwWAnarZ9hJbcC/z2B8LCo3EBaUaA+qlrdGFFL7iG4e6tc+nZU6TGRxCaC1mpgRIKQO3
jyHdbTT+eVRZOs40baYsdUuVnHg2YzVC53N8zGSzcdFa+0rnIX1I+lMKDh5vG8SsC2EhZ/yCYpHy
YUB4qCVEy82BfLtuOrRlXoHtBSdqaRyhjJbnf1LJAo4KIAFXwuzHjTn/FClw3ga0NQLojOQxwcdi
sgJWP2FJ2E25upWTl93C9qYICJ+8MDHjzF8Ao+W2eu8MZDS8qO+GFtryY2bEYT7Tp4JPBezm7Wtg
yfhpOnizWeAZPU0tPkDmZaGRD82DkS/5yTVcCUQ8sOPxws2N+9tKROpgTCCScwq3keREyuHrkA/H
ZRw2ImYlHnXuSArJa9YXaNqz26CsH5X8XTjMvypKdKqIVWXJlBGcErrsxlIOMF9TyMiLGOKg9ZLD
5U7WPo62iTqO5aSLW6QnlJTU06A6E2buKfBVl5tfWVI6Y6Rw6mzpKTY0KR8SAaK+eCBQH4OQUQik
15UfSltOeBs0YCqvkFil84xXzLtCoAI9KPtrw+gT3g+vgLaco1bbQg2XdgAmoZ/Guk+HLGBwGJjN
Lcnkc4L871nX0tVszYG6WVp12Pvt/jdV7wkkeGBzdSLmdbf6/zA2ys4ZRmuZz6cLiZfSP3OFa/cM
TYF+Sz1hZbp1okaez5IOc5wCrj52B8yy+9LN2Rw1BaHPS+zgoZVX1dZBd+WL6bSNuEiLJnOQrwcB
+lxRHb2p/Ukh81uiWLkRWyvrQwdZe5lCoVUR46gqacJJrx+zO7qQdH95faw1r+2WzIL4ZmJNxhGu
239IPH9LzeK6a6X1H5naNEeVkzlAK9HsR8bFr4lmt7M3PV73089D+rBb0tq1lbK4ODaeCi3A/OH9
t9H0SlrVKTJdMgOmYMFRvrJZCC/D0MbTmNfQjZy3FjfaOragD5yOpYsPE7tf42rY27nKd0btPUFK
fNwInLUxaAfguTWYtMHlP4r+vfAGv27vTPXr8qdfa1vb2eticI16NsUR50QziGsXdLystu/MYRYb
gbnShY45z+DC5eHyYRxlyo65kqg8eg9e6m3sCyva3ShQ/n/0cMNJQOnMKepNtLpbgNw7WjWz9y0u
XBC2RsediGUwzksZKmhJ4by6ON/NlhQCZjQwsyJGTm9m+KlGMYy0jhN33CifG8CvMy/hGxl/ZXnq
D8ADbRYx5bAu6Vu2hJ3FC0BnrJfLs3ge6icJX3//BWd2qFG9hg+6cJw9g2XnDrwR85iZRg8YTSv3
apBuHCQZEDVXdakj8N1ZdCmU7JKTbfEv1VkS1O7bH3CA+FWI+H4myS3s5B8u97UWQVpqm3hdToWY
UUIpf8RpddMW9t4wr2A2YivW8fhzvCw9z7z4hOnJwtEd5Wk2G4CYiE2vujBbXMtvqh8opItj45gT
eiQxaKiJ2b+jgxOYPN+nvgYMfjpYyZad2EpW4topZmolA96cieMsb5TAca/5Qcs3Pk4bc782H1rW
g7bJKKAKKo5F7uLcDXK2SqoTNAd/Xp7vlb1fl/pNXRUz5mA/KO2Zn9hE6wdjnNqbuLZjoAd44xft
SDfyx8rCpNpgUsGJlZclLAS74aFxzQemvK17+sqHolrm5l4yu+B74AY+UZ+g0oszUjDbW8f6tea1
5N1YJqESmOyor8FPK74JxwjAL79u29FfPFEC70oXAkSArCS3wp3u3CXZzXO8sXWu1DB0KHFZU0Pi
PS8+UUs+ptDGCUaLPpiLvDet7GdeqvuYTj9tMm+dv1ZWhc594AoCjktXG8caK+GR2y09kSyFPh5c
kqwQChdbprkr06KDl7146KHfauHMUaRHXgBcAyzhd9DBd5eXx9pAzsvmw3FJ1QszO0rEEUbPR5gF
fktgyRxUKShdtoDc13W9aEl3JDlYlx4eQVz3Kam/zf2wr/gTnsGuHMX5630YRTMLrweBOT51wAao
/gbK6LcdOHVDY2+s7H/gmE+2RV0SnaM4AlonSntT8C2Oukdxcva5E1hn0K9v74qwPiT7AvYHAXnL
T+rGC8aABM1jd28+e3/wKvB2rmKH8lSdRjCXnprDEplvW3eolZqwxbQ0nYFYVnU1rjiG6yRwbs7j
oLDT4dfiWOWrp8rirraM4VdVg9jkx1Xr3jCj7Dbe61eCVMc3mpMExaepxNGwHwn/ajbPPdsAg65k
VB3cuMgeqjA5Iqe2oAnD3DH7FfOJv14Vl7YWN6MNrKG0F3Gsx7OYJnTMfAV1GDEl70olvy53svZ1
tB27sEdV2maDHa605EsyKfUWswICR9C/9jZ2ubU+tOnnQGPMXbu4Rz6mN2CSup4d8MILL49gJUno
IsC2CY9H1AD4EfJSNyCFvM9t/+rREmS4cXe5i5UB6DD7yUkkSEIobxOYlnLbuCnae3j0bdTa/oEi
Plu92uaJS2E2KjXDTKxYzCIwhe1CcnJYBh9S23AuGNUCjH2afRGLqI6lJ8uvqROzG1Im3UsOPl9g
8KE91WYx3M9jBcNaOO35M4/HoOOgKxlW+t5g1e1LmiXRMvX5xndZiX8dQF+DOs3TGEfjurTf46KH
ypxX3V/1zXWgdTPYZLQzVPJsiNhk8EV3u+cz0P5y62tBo12lhgxh07TMOMLB5d3qK/dmrnt5hzNS
/kOo2tmIzc8+EBgGukwlc2GwWYsJxlEy+z625Fh4y0bUfBaT56a101zuwqRpGRwDvlG/Dav3Tfdo
WlvVwbXfrUWkDStx2F9W3qlSRmh3J0dt4RXXfrZ2kuvZAIGVDs6vIDDGqMv27CujVf47bsrkui+j
Q2TwktN00ube6YyetvoijNWrIlsAnJUB6KbV5jyQycHb9il3Rl/Rwk/A7W9c74rDCKb138PEh8NC
m8HPBARG78QMaOWJEsToRyqe2oRuRP7K1OrwG+pUpEsYTurxNPQH1hjLvpV2unESWWv9/NU+/HxO
vQRuDTUCZ1ZhzDng1sy65n30/G3OnX5oHDchcEFc+NCbeeeb1rfRMv1tXPxnd7Fz69ouBVGPosnr
xD3V58erxA4U9LngzX0s0geePl/OO2vRo63aHlR+ARK4c1K9kic7FeTMwq7DjJT2FfWX8zi0tZua
5wc5a8IBjtxV6mt5TQHt3K62clWX2qAgnX0gIK3gC8/FTjTfohK18S50Tr36Loj2ddiNq7pCKAtG
8MKsZ0g2lLtKZE9T2R+GJdtLiwJrXm49HHz60HfuTdsA8IoHspZLx2j8Bty+/O69sd43Sp9/oWCu
+82t+Tz/eGoeABZTT5fn/h/49LMRateZqWuVgt25hEB9P+3qobbBUUC9GVJGjiVOtTPLV4fO3t+i
FssPe66BvzVG5xFq4RbYRd2wzyqldi1eshLfmXJw6o20bf+2c3UWFMjpH2HZ1O+ntu4Db8r7u1Kg
OOZ3uKSZkVcSdpss3gCKH3LXGLTuKMyNtPX55IHS+P9LU9QdYYwlSzTydl+lTRZmFf85TymEwrz8
AUKdB/gDbUTKSpLRVTN5nZLRGWQelTBJKhJyWxYoMl6epLW29YFwcyqLfAQ2FpzDQpqgOix/Lzf9
eYIhukpiUZOxgqUrgR5G/DYAJXosZewFRe00YWrEw0NubAKJP88zRFdJTGcX+sIdVMz6HuZnI4Ro
wJQrst+XR7LWuhbIiSW8RMZofVRVQKoaIrivIxim17V+PrN9SPOLgHYTJ/AkyUenAPFmHHataU8H
aY39/nIXK+GqYyIqtykyJgc7Mvhyb/c92WVyDOGyiw0ldX61JD2MBgsvd7b2tc6h9mE8TTkao0rc
KWqMrnidIIu5HyTAf77pDeqqJUF0lS3DWOLChiZKxNURQHG/xsnhul+v7VhVaYE9mdpIlM5veDR3
1Y9ker7c9NqC0HaqJTMBdrKbJcpJf/AMMfhlFRt+Vop37qoUg8AZ6HJXa3OgbV6EjeaiKOZApsW4
40Mdh12tcJlL5o3sfp7N/yZ3osMzhtSZRhs82SiNhz9pakRZJ/rrVsT/OPuy5Uh1ptsnIgIxCLhl
KFcVntp2t919Q/QICARIiPHpz6p95V+fKeI4Yt9sRzQqDZlKZa5cS0djyLqVoygN49zkeBS2raqL
MHBZ8+Q5Bd2j1t6agGbUue0Pbek5LKX5nIC09NEeiy/XV//DFy41iQ7LKOtmpIAyMLRmiuzOZ2rI
wrHjJihRivXGHugSG9j2r6vqQYZuD6YZcRWUD9Jwx5NsxjVRDeVvTZnxc9tSNIX5NhhYXY7Ye0AN
42SPAXua+7a7YfVQRCqg1tv1375xcnR6TSeThaGMeU2nAI0GaP6cE952XgyWQ3fn6HyUIL6sjmZi
pW1S1MyDJc284XWAvCviAbGGzcRvoUt4ZpPNQ8ufHx3k+Xbs4aP372VI3fQcZg7DaPpng/1wZxoS
5y3rHqp8z4d/mPK7DKAZ3JSPhaKF6519B8m+Aqg9o08klBat7Ju9iMSr6y95+5a18nMz0mEUEOAt
JcTwPJTpREKM763pHFh2O1Q7YfXGiunACTJUXcbMaU3N7n4FbmK99JAWqTfSnWTi1gCa/dll0VeW
w5pUVreQzwlb67XzSejsETFuff/y93fXEFgL2cDzxj97pRNK+9fiBrHl/HIEj69byoY717ETRCiW
tU3VpE31I++/GhkIBj0Z5ujM9832c65QZ41bcoc5xQhb6ehvxFDo5P3j4+K4PoONsEDHUHCR8dq0
vQVdiGeqfqu+P8hiDnuIBw9Io5W/rw+ztVCavSvZt36W+wStxN1pvDjz1UYZ1st/gJYH0hBGs3Ok
Nq3w4tTe7Tl0TydYIvJPq1c7cVmW/7ypRTLK+w01gbe6MZ/zvEHj//J9yIfddP/FiXx0FV5umHej
jraNBAad/DNcQDK0oHAbnAhk/Uk/5iHJoL3B/JLHJai/DsgH4TGDluqdQGjrlGuOzfckyTLoC6fe
9OyDyBTEXxFbvBBPqE+eQM2zubXbVI7nirRpIHEzuq6KlDHdtssuIc3GlaPjSMQy55MnFnpeQXMb
OYYxg1Kyo/fQoyh3bJVsMGESHUyCtmQKGpfCO/OloGewmvcxDfoltrkCaYy5OOBVH/JkFUQWyC+D
1slfAvuGDYN7NG2Q4VdeYb8Bd9Ggc5MPZ5TRrJBTXiJYb1AMGUZyhHB5FUNh1oHtuFmSqxnNt71X
rg/lBCIiZ2oyiPPNFNRKXQm0iiNPzQySmcIrG/QKUjweZZC9rJDWe+CLEEdQqqmXYfCypwWSBnHB
fDdRAWpKvGuDm3JFD7fpiTKiozVFRQ+UtjTKX5lnqTgQDTutTLXhIgM/mQMyJQq8Nmmdl+MBJeDh
a9Aaa1JZfXPOHa86FNVsROU8Lt/6pimSuhbzoe1IjlavIQMaQGYnmnnVycg5viobr7oHX6j1OtRB
/kutPgvCbnWDv6oi1clBs83NyPHzle1BmZxnbXEAEe94sDyQBU7FWn8z2ToeONRnD0NAm9tBkiKx
ZWW+lJLlsVdw90vRW/1TThsvqcYuONaTbF4HGvwzCFGRZQiUAgC7jllOA6jQr82RQsAY4dAE0myn
Aa7czPlp8Tv6Wi6e/Ckys/jm+aMbjwyI5mAxH4q6BRxorqtD7Q7WEdyWfwUIB491MfFj4wTzCV3y
KvJtv3kE8B4llwaiNmBGIIkJaNGzWhT2GyzXJATbQZ84HImuT/lNnQ4qp22xeC00qmdqTSgB+5jp
aFrTIRic/OT5y3JPzE5+Bo2GEEYvqk4Bl8O6QjuUruhjXcwjHSEoOe5pGW/cAnpRlEgUzmVpOPCS
pUS3DJOx37qgszDA79B4o5NYrGc7IeaGS9ErWBaQ7EOmQJkze79L4PX8BaIpex1nGz5XR0iNnrlW
oKJYUi+3llCQToTCnZ875oAyU4C98/r2b8xB5ysVk5QenZhMp7p7LKrsMR/ltyoXh+uf35qFdlfW
uRh74akFDAH3vffY9OBf9n8U/rfrn994XunQqGAYGBpGOnqWzEPHfvVij9mvz33a/r/3bTf0RW25
nntesdZ1c5Z5uRMQbf1oLVKp7CVDpJJ1aVYHz4Mj7u2l37mot3ZTu6jBgm8xxBxLmndL6AkR9aSJ
hLWzJFtf1y9ptCwsoCFcQLdFQx/k1d6cxwBi7KzLxud1hI1aKzKs7dqmq4N7syhcP+IWHmeZx/YU
qTeOo46t4YtrGGAlpecxQ1MQCBn+OWR6YTVgL9QQx+snZ2se2ptjNCpZSajnpI794mdPeALO3s7+
bhwd9zKvd0FgJ/xScE7adOwK/uBX2QzeuIysOxu88WbWS8/KZUrxupBp1qNKsHgeTfA+dw+tG4T5
yuYDLYQ6A0fv3bRdR3YmtbFeelE6r6FwPwN4m7bqCaRcSwmyoD0wyda3L4+Sdwtm+6gTc8Xp2Sq9
42A3v8ha36OH98v1rd64bnQYDKsrPhgWLILPXxkKxfP4p4YcSV0+m363E1VuTUHbc9VcCsdCtqko
6YNF7Z9BK257x/19fQpbn7/8/d0KVWRFgz1vRZrl3q3DF8hndCqc3fnP9e9vHFmd28v2xxL/oYiR
F9195bhfCTNern9666drLrolsh5r1+epJKDo8X4oAhZZc2ddtn635qXH0YEuFrdQ8RvUsc1oxDK5
84Lc+t2al5YyH4k/lMh+1TQEl1FYFCqiuz1tW79cc9N5ObhUjo53zhbO7wgvwZtjF8bh+qJvPOd1
IitGOunUncfTpQMJh7sYRzsvXhdwJpKgTYB4NyHMtMcIv7FSOm8Vstdmj5Z6noJFOwJ/cLSi+Z7w
vezshvnqXFVT7009res15aYVQRApsucszAYSCTDy2HQPF7M1C82ChRP0tBrmMS2hqnMC0Xf7GLgI
SuvAEz+v78rWEJez8M6KOcSQTIgCNdB5+GaPj+3yzOTX65/eWiTNygjeBV1NwXcrJvNnXyPHBWXK
UAAHZZf97eA0e3HR1hw0iyPKNoZ1DpxzU6BHb7a/DoYE1fles82HbAR4euhw6nXAQyBD13zqggIr
7UymQtq12dFvpg6xDOhTQiEIiWf0R9+vhTMB/zPM3rO3EPM1MH1lIOih9GkyHOcA/Qp54yxkIEkL
Nlp144EV8WdRLtQ4eXNrhGXWsLvM9/KEV4zhadx73wOphtueZPXN5HvBv86x5F+lpJEM4Gk6VYY9
/lY54+DUs4PbIqvNsOxN7/lz+6i5hcothd/W1ZKWtZta2fQkVvYTWnsR6KWfRevvHJfLof4gT6Xj
vtelqgI8wVpkcspvAGYcQQgbtxl7Mtq95r4NB6czXAlwn2SrsObUaMUpM41jZe/WeDdCoP9gBu8M
yc/BCzNkc5fSYCmOoizuaW+fIa/zgILKka+Qe0WLR6naPb6brfXSnAO0B1xw9tQI6eSbXd/KBfTh
ioVz9vf6tm9Ylc5+NWXOggqPghIbGfuYLUR8DQK5nEbhWjsB3NYUNOcT+G4xNujOTi3Tinv+bSj+
EJ9FWSbjz81Bc0HNiPIuOndI6hRFFiLL9Sjn5SlHgjO6PsB/LF0fnVrN9+To+bbxepJpU0fzoby3
zk7UR9AcMUIjQmZ/ifrYuINAxCELz895nN2jIybZG37rQGsBgVMss1XXUMvzg2n5ukAi8VhTGxQi
12e34cF1lWkKft2+6ysBpn4AWd5M/221H+asjqc/1wfY+P06OFC5woKIKeQGzHpNlno+sXavP2/r
01oAn1vSbueBWWnvyGfQfT+BfWrnnbZxbHVUIKghSL3W+HTLzOfRh0WPzdiGzGUyBHWv2DlbG6uv
YwM7sUAXw5+XtM+hPtWBg+BVoJ/xx2RfUodrGfxzSbWnxbRh7To9F3M6aClxKJSxbEGa/m81uAjH
/l3f5q0Fu+zRO9+oRnS6QDRSppbBIgdBAGNzWNNXzneAjv9dEh+YoQ4X7CxJGoh64yBFTuR/m+6A
H+NfVfgI0ZekiuTR+q7QKvhsHnhsnIzvw2v7yn+ZT3gGe7F3qqN6Z9O21lHzB6AjrMC3Dr0mjujf
Y+oSFYx3RgWa7utruXWuNZNX1AlWy6R2KvKgvfcHinQ1Mq47R3vr69pdjzQ09fiY4+fbwSlv1Q9j
DJ4+9cN1ROEydsRYDeakaE3zT17jjC+ULGBUuP75jYX/HwihO7rWAOb7lE8MBGr+XxCz/zG94BPt
mogBdR6vDsV+8HJjX3uzBU63OWe2iMxxOHzu118s552FCAflAYAAoM6UuQeP/AKTTtQtn4x7dJ4p
0RBuWJltpwtz/0iTnoayv/ncD9dMO6ib1oanddMVFUsE+mG38LAQezXgrV3VLnDpNKJZqh5axob9
oKiX+ECiJLK2u0/+ft1egb2uGfMgLzlZR6g7oRYkGBKr7Pv19dlw4jqLFOsJlA6gNIpUP/qvAd06
L6X52FpzEaIBvgFJv7ETTG2Yri6rM9AcV1Im3dSpbB45coGyk/gMWxVFvfgS9b47n67PzNWbqzGd
2RRPUJYogjy+vkIf5wVMHRypZjkJCv7vFG15JwtKCXY3pbRw3qxZPIkpe52zvRv143vIDC6b9G4W
eeDJgLSTm4Io3P+2BOCJn+lYxD7knWPwfjQ7PvpDPtTLcmnmXEtuZgXAYKkLuz5VQq14zHEkRRub
HU2T0VOu6HCsGLfu2rojMQgu+qPldyNk0gYblI/IG11f3o8PoKmDK+lcrbzxodw4uot3KLyxPQCa
WN2IhfAfy2xW4Dgv97DAWwuseYNWFg14YCsnvRCm+z70hromrBR40dc9bPPWfDSPsNYeKsYeG5Fe
o3HhQeEbPew+OpCZ/89jvz+3aJpXqMy1XKEs76Qd1B1Y+2b0v1anjCSoZhYzuLk+yMcGa+okh8Jw
MtpkhZvWdKCRTesypJnYSRVuHkHtJp8LAZZJBbMy7UpFk7uqLy0v+BNqg9Ydo4GxQHF+ye/82vZu
OPf8Q0nL6uyBpvVOGPWKRASvmh0vuDFVHY7Z+9Icpsl1Umes7+Z5fcnqcWerPr4hTB2NuTguctCV
tNLCBpnR6AEs3veTnTSQ5NypdG/9es1tGBnrWA9K47QuxuVYrMo7dLPpfrl+DLYmoPkK36eVMAQO
dAvNICP7Lvk/BRDO9Y9vGKR/GfSdx2tUxVRGS+CFhzqR7d24mLGUfwL79XPf1wx+HMa1rdGekxbi
pTBv2cRvTKeGiqGIPzeAZu4AWjaGURuIGr3hNHhFFdJ1eF5lGVuu2uNLuNxi//t6MHXIZ0cd6KzI
APqhQCuF4PpNvGw8uYaN67m+7UajD5EId0OLO4fr09radC2Kb9uMuDLAiP7cw+xN7ww+mT8Qqny6
/v2tfdes3yO0Ba8Ulg2ezI58UPVFXeY/W/50kLZ6+dQgOsgzq2rWQpLJSdt8/Gu0aDwAbUat1NFe
lh2c58Y66TjPJoAgBsDFTqoyFRZQRW2rMZTuHpPFhmXr3Fj1VAJ3xVWTsqp/JXnzJByEsNdXZ8sD
67LACpzIg9vB6QGD8+AZxk9RT29g4RghZwG/O2R+WFHy5pHgpAzIjIJSM5ih9ok2452fsDU9zfpJ
XXq2i/7u1Ef0/+Z3s/i+QnBz5wxvnDEd/NkgIJwd8L2krFueSS0ZtGvKo6ugRloGw45735qCZv/N
ULetveKSDHxy6yjUDdzy8foGbUQSurJ8Kfu8R88HSa3uWzPdu8pCceKpNF+7Yq8EuxHb/qd19t79
egv6AiaI7o6oTDSDGwmb3gwsuDdL8lDw5cFY6I4xblmKZvHm2lhLBlg02jfECKhbWaDDyB8Onens
PIE3tkIHQg5UTXlfjRRb8Yt7Xyd3h6R44xzp2EeZZ5CYcSsTVc3aC9FFvX5xC3AigW+BQX+Rfw5e
YerAKA+CxeUq8PsNPFXleHChrp6zneXfOEw6HKoPyNDPDeSb6VBGhADXuI6hC74P0j5DDTC5fmT/
axv94KbSWaMKhrbMMkcRFeK49sGyc3KnwPD81LXIHXiIeXhST0UNFexxMCNm9r0VLRlAsfk8yE+6
FR08xd0xW9dsVClk9X6AbOiX53k7odbWWdDM3Xc5+isuKthLXdwM9l21QEn3Wag9Dc6tM2z933hI
8akq6xnfr8Yyqt0utJY/17dmw/508qjBsn2zrGorJU3JsfLKPax130Vg4O12HO7WGdNMvBVF50G4
WqUllyEkN8KytZ8tupz4dDtnn2vdMHU0lQOOrQGgWDdtDRQySB7CoYQK9QxS7Gzyf/W2D06xjqaa
RTfXhQOn3sWYwJlG/Nx/9X6htnrqE/dxiZykSurn8ov/3XwO7sh5uGXH+kv9o/lBrWQP07VxFnQ9
VnS3DRzExV3qms2LtOlx2dUF2TgMOtwKnU943yvTStEd/LCaoGWcgK0unPj6WdtcwMu47+4V8O6Z
jRLoWVC5bGOofjaxkmPxNNT9GjlWS51IKl+gkVW0j6wYOPDbU3nvB/V851bOCsLiqouJNQDqWuSo
R4GT+gf+xXQySgbOk24VoSH6Fo1tvk8i2xnUj8ppp4OxsiZxg2UsQtSw3WigfZ2YSkzP12e2Yf//
g/KdTTGOWUZSIwsDK1kcEXfz92L+HF+EqcN8OzWrlU4oapICZJNsOdC6QBqG7Ly6t46U5l5aF4G9
y4iVBqrgB+qt4oa1ZrBj/1unSns08NqyFOR9ZcpL828HAvnI58u9qfaQSxvPIB3Ft9SLcAFrGVLi
QPQYfb/sRMDMkHiss+Kyc24ylZPEDhaC0zZ/u77jG0umg/iEjeTf5DtdOnXkR8/zP6TcM5ON9XIu
Udk7K8FnwYSzwgrX3ALtlifMJOC8ekQBTd5c//VbQ1xc9bshKFTraFAWFlSM5ruCWg9uZ99Nav5x
/fMbHl+ntGogHizNBXaOXuhzX9EnSorfEKh+QyPRA/7+uUhY57bKibBzMEXKdCakjCkNIGTUTySc
UPiv5/aVBHwnEbS1XpdT8G69FCzCJ9SYUqcbnox+jnso80683MmlbLgPRwsfiKAGmax1TgMTjWL+
FPr9dx9tyya3d1zv1gQ0C+9UM1RNgHZ4vKxU3JbuX9MfjcPC6j0089YcNCv3jNJZgg4jKFWPKbKd
6NqpoFKZkLZZzkHbo0Pt//904RmoN9PSIuhBnd8j81R2MjKE8dMtmov25i0paDy35BMmfhlHWzNq
Ggi8yQSWIevR975lwV516MMn9uXL+lpVthGs6DY+TzIs/kAYYgHa72//HbER0Lrf7TZC53356/py
feSpLoPp4ZcaFtCMYbCg+z6zZ+W+Xv/uRxuO7+ppFABt0O7S1ioFbSq0TpHe4KGYX2tzSa4P8JFf
vwyg+UG/ZQZDfFqnuQoeJld9r+38HxhMzLB2nBjq4KdeGKhDZDtWuLFQelYlKLMsG0o1pgN56ED3
DwLS6xP5yPguE7ms4DvvYdprN8EAxhTg8uqIB00dWu48nDIh/14fYWsvLiO/G0FMNfrjCh9kJvV6
HtHRniox9/9cvx7uXL6bF9haocvf3w0DWabV9OncpoqzBLfuEXqbOxHU1hppLrAjgWAWweKbQ5cB
XFjNZVjUAimzNRgatrMT5D8CaT2Gx178zyNQWDmpQBuZZhBWT40uz25tdOc/qzl331YU2NIG8PCT
cnP+DbQ3zrdGyv6XX3tlFvPZ6cZwYpfG6sDNB8hT+Xk85TS7FQJkPKKY59jhorrxlt5Ph6Ay46kv
8hvTA3UYFAsy/xZKQ2BfmPO+e6Sl8hOmhPgNsYmxiwxznE5z5pdoP5R+OJnGfMvUYtw2i7QPOSgi
H8ks1Zdl4N7jOrjmD/BjQUBVlJ4HKD4x/NhV7fIdaunyUXWlm/QCgnsF+MEM9Cu2/iuAP37UrbN5
s65gtAyNvpDHfMpZHs5+wBOnt+Z7PNe6YwHeoJ9FZg7PPdoR08YUxePCZBFPfJ1DZAMZks5585At
CjSDbjniW0t211oyi9ADNfeR2dhe2A2VB+VGVt1wSEZHxSJ/NnnXfymbiSRe63c/nVGIJGP2cOhX
Uia1pbKbpq2CR79TRjr7AmB0t3dOw2h3EdYbbzuTVAfEw85rIYr8J8gC/RN4ZLxYzrkTmm2XHfqx
ZBGZMomWzAvuwS7aGHwS0yEvCYuoIaeX0gYGqZVrEFnMwX5OVsAS3MFLkk2ljC2vcxOWdfUziCF4
BCa7IsqBMcHABjuB+a+PwDoAmnRulV+LjLTJCH3Jx6D0rIOXzX7cgNkmqY2uS2xzfGPB2N7Yrd3G
M6zx0BQUpKkzZ2c2F+xhIjxI/LzmcZZVIvbZ8GPyJ/WgwBoeEtHaf3zZ1m+qysSfzpxE0tXQVg55
MHwG/nOxCs36lgnUlHklxrRXIDtgYaMUUBF7F/aG26DaRWoXFgppLmx7Ub9n8sXfi8E3fIaeu+hr
D4IQS1OnJcRTj4VRkhgCzOYvyFiSPY+x9dv121PygViKq9Ryvg8uCcmaRdd99oevYSy6nrGwl0r0
y6hU2ifrQZ7GU5m2Zzul0x2UKPhXPxYxDcekP433y/P8dfzq/IJGTPc3fzBOWfJtJ8rZuGX1pMaU
WUtlGbjGPXZrsb9ma4GV5Bn9/sAEgpfJfFuGz2CdLhPWXh0EV3ZTGxRoDAFOcgMYtq6NnHmPgvlD
zfHL97V7ltWosNeuhwW1B5Eo8Im8zUiW3C+NQ2PDcFmiFgaBKdv1kroQC2DamRE3w7qEdJ7WrzMI
rm9I31Y7z+qPnkGX36PdykPtBmMOrHwK8tVQtl8aY4iBswvL+gV4oJ1jtDWIdidPlgvWNNJj0gXF
ov7ifhF3PRxa+Qsmt3dvXo77B9emnoBQXW5lvmX0KShsxQlJnP5m8ekaMQa5GbIOxoEsaxGDbtG8
h7Z3EPflsPd22Zqh5j7YOEqV8VKlUjb3hPdtNEnDD1fZgCqc5GdO2/i6SW4Yu6vF5X6O7u+cwQ2O
bhFmTReW09/rX96ag+5GCrnYmQE3YrfVfOeRuoqCtZwjaJvKqMIBTRioC39eH2zDL+q5CaQOynHw
BBaMziUIckYvzVfLSoey84/Xh9iYj56j4Az9+uj7V+nS0CwUq1PcBb00HoTbIIGU8xm0Npx+blv0
rsPJtm0pumBMp8Isb7OZGsfZnfaq6FurpXmNqia8aUY5pkR6j+YCkJigAkE0mhKur9XWAJe/v4ua
F38BIrWZg7NvfVH2V+W9Gfbz9U9vbYNm/MCOXHoFGgVeqSnO2T81/pu6L7ZlhJ29x8K0YRR6cgIU
Io5LzQoXxFL30A2W/JRbZbEzg63F0YxbGrZf5jZRqaBN7EProSqGEFHVjnfcuN10HZlaKrJOPX68
rIY+7NT4FDCoDFDrCCXONgIWwwNvjHgEHnSvEPFR8RReX1eXMYQUnjEXY0pxg4fDlIBtc03Kh0ok
1zd9Y0P0jkQi5NSNANenF+4zNVch2aNk3PjpevshbJkjEoT/K0wz5eNyU5biyDtLQUfWc2Nm0rOY
9kB3Gzv/P82IxQrBAQNnt7HaWCxfutmLjL2ZbMUCtmbV0gQeVrXukOZZDjEC1E6RpAjUbWP3/Qnx
9xh5guWRLHM/lIj2H0x7sEGZYop4GcDuZ4JG40UEzp5mLrkc6A9uUJ3c1HNzHy/LoE/dgTcgp1nB
d14eHYRAoRLsz1wGhzYIIoPzQ1E7N6MXQLMX5DM7hrC12pqnAPX34pSg5Ukt/5ka95P7K9hrCt/6
tP1//VtJqVsHwJilSDCJ6dQuh97fSSRfduujRdO8A3WaZcnsbEhRBsbDG4LH5W/hQuh63hPr3DAm
vX1vMD3XLv0uOHP52Eke54O/Y6Yby6J37Vk4eJ5riADMLx14Zto+aSvv19rTnSt4w1j1zr1emeXc
XDImC2i3ookxJ+6D8sZ1ncfSxho5dPrZeca/607nvy6hD7bC0gyKVXm/WApRWEZtB5CpdbiHskqX
jFbVnC2kE277QPY33Ft5ZC4UmQL07h+Y2cwRXsbQOrTp9Fr5q5nOuNBvFHArD3PO95jsN06K3vYn
hlG0fQA4Yj26w21jFYnROHXSWQx9u6v9uTXXm0Gkr8DQMRgqBc9rk9Rd7N2xGqoacct27HTjPOr9
IMpnos0NPApL0t+XUpwKc08IZ+vAaC7ApnhrmiYCHa94ElyFNaniAc8RO3/wfQmQ/96luzEHXbCg
B/X8KmesklOf5RTTPer2DxlAcbXqcgWOWkjAFD48RH3SnaqnPB1fSNzE9aE4jCGNp0N7Cs79i3Pr
p/KmifYAUR8SnV1G1l4GkDWBotocqLS4tR/8G3VyD90BD3W0Q9yXd13aHxAVPU63LG0SYHrPWRK8
tDsAJvKfjX1ke9rrocJLC/61QCa8gEBPNKP7aFwFgF+sApQ1tAnxXwoKLi30HiBlNPYBlHha7hr3
jE7iLRhXl0ZrxZYHUlTiloOi1U5aalg8qtQ8FXEGBv/ziP+HekjHobY5oYnZ4kb2xyXTFA5SWYnr
8S4cS+ofKqrcm7nmYwyllCbmXtBFnKFMuRIS4LHr9+dGBOY9J5kfFY7RPM5e7/2zG7BiyLGz3xa/
YAfHrp1HcKQVqWvn04Hlox3WS1B8MS1HJH0unSmEVqR/lM5sfG06NZwE6ogHUTVubPh1/UBJU/xb
5xFthqWx8JuCuQ4+UZUvvd0OTriaqvoTyKaIOfjnTj6bOQ1l706PlWsbPzNDereWGEmYuzyPcUWq
b2vf8GTyKftTNo4RulYzfh1md7xHog6Q+t6h4WJPQcQ9UT37fQVuwAaIIlLn6lyNS87jjkoWe1Pd
Hgk6xo4r2EVuDWfNuiSf8+ymhgLmk2iNLLFESx8GLNudiQsiMmlhPTmTK1MbNGEAYM1l/baAMilE
lqgCdT0xbgCjMtKCm/nBqwEGAFWaGRWzEZxA6wsSByCccqTuBidZjba3w5XL7LUY8rUKhQrqY7YU
cwc5GBNIzc5f5gQ8KNOdYdnVSwfABCjd67pO7V68AjreHbtOBb/MIF94iojEDttxHSGDMRnTYedO
2fBIeneawG8DnJiD0ZfY/RQuSLBXMQ4XfkpJ8+a5N11kTiZV2G4ymqv7E+19ZyWFDFdVvvKBHW3D
y3+VZkX6MGiWl96ppuNQW31EfBBYX/+ZG+5M7/b1phynEjzMqef3odW/CfV8/cMbEYKuAuLmc+vL
qbXPguFg1mv1q0eLLjgQvNPnBrg8G9+9PIFrbbKplzaEE5ElZY0DiZd+ZYsdeg7IQj83iBYYeB0Y
Aou1VSmTX8ryuQY7o9E+Xf/2xvtWb+8tsC4eepFYag23s71G0ICKcm4cwT10wxa+cw7/y+984F91
TZDC8OayldjhSfXly7SU5W2XcXLq4BePPmSIc/hY5C0Hn1jncmisp5X0wVvPyByDb5KF4EhlEasy
9TBKUPDVvWujQJmhq8Do+LFaTSNaRE0PRBhr1PGlfSlKx7hZ5VSeVJGjMaP0+5tRBipqV3dCkzHC
xSEo/YNylvYuHxoFJufKOlljxm6qsW7uSqdUX3o819IuKy4SbeDJa/o5v7c9AbpnMvoxPPR077k9
6vyWAIMZCBwTyDqII5QsTNRg7DlBeFbFJFB7rfcfhmFBoOcJM5FBl9t0/LO7vhZtFbmSIp0CivSS
70Drt0bQngQD9TCG1TFknrpTrZyX0jXyiFL62JplvXOmPzx3mIZ23WMjUP+qUAw0rQsp5x2uuYMs
7y4lkcD/e/1sf2j9GEO71MumM2jgMCT83fV+kXVqZvUvYu+RVHzoW9GSccmIvLP9vnYn6csSfIqG
Vz8CrBRYYeVmNnTAV4WnfF19k1njvpb1ZPs7nvLDbAvGvPyWd2OOXrFyXBIloPXubRusVWxk8aom
MOd8sXj5lYGfPxzRPrYz3sZZ0BODrKZNbi/FmlZmGbd5ETbds5vTiARFcn2TtmZ0GfndjMCguxK0
7jJgTSDiDQbaDkrhq+zR5WwoCNj4lXc39s2SGm4jflnuonZqBx9eOljKy6l5N3Duod1SZhmY1mzQ
SM/knM/9y/U5bRw8naGMrbU9VkEPmYc5OI6zOuGB/f84u5IlOXEg+kVECBDbFaiN6n3vvijsthvE
IkAsAr5+XvlkM0UR0TGHifE4oNCSSmW+BZV78xu4eAu/fFYOQCBikBJynQhKX0EGE0i0TnX3LW5W
0uGlnz8LAPEkK6KlthMZjnsHS6uNWbshAAD7y6NzvlCD3z/b++Wgy7Q3uMDID7dxltzAi2GLRu5t
koktLCaf4s6Q6JcXB2bCU6/T6nfZtSuDtxB45sVDwWNpNE42HRlwsXcZbQEtNoS1bS0gbAYDE9aI
TK4shPM4JM+bVxIpOAt6Oo5ulOa6uXNj1R7a1CM7LUeJytOFe93mTROSUZlb6WlmSLhEC5zBGnni
uGLEJkNNZmXcz7aY8GNmwcNw2xJFWGjK5pZ2Lzt+zMBGfispQMFCCOV7NoAhMKWSm67IDKgTD9bK
lJ/e8L/jH28+TcZfew2GiCxRrQZdW+/WHUwIF7+YxPP7VEV98xPyzit3+4VwNa9JxlrZ9p2A/JqE
J40/cgCRzXyIfdurIXZY3F8eyKW3zCJHqWArAvcWNzLr+578EhA5NgHwKLz37z3/FLH+Gi3b9TIT
XlBuNNjcZxrGKbbg1AyVgLVa00LsM2cRJLFYl8ZJ50Y8Hm89p9m7Xbu5/OOXpnoWPNoGqu5OB4MV
UB6md7sv+b0+tgT3SQmVIK0RPwyh9ZFtTPUa+mtpPmbxpNFSoyxTw40kqaEi/+I1X1UzIt1fU05e
iBnmLJHQGYc9Bu+dKFGApVBIWctGlwDL8G2qOVnAPDZsvzV882qpBZiTQd0JAoLeazYNt7Ycw4kO
gQOT4PpUZ2/08PKbzldcPG9ePj1BpoyixjJGCj2EfTcMAU/HIUiYKrZuIpMdJXa+Sw0tvu9FImBa
RPlVXLsZ8L9ptzc0PUf738iDsVFdgOtjB6km6vnEhiw6Em9vk8NTadfD6g6q8Um6SUTSvV7+9Qsr
+H+12ZIOwuixglXfP0JcEcTx5FtYHQzMaZ39tf8U56PrDHBpKmB74BeJte25fiCpcFYi8R9czpl4
OK+lNlUHZlRWjEcP3L/3HAbjvtlo9n1WKB44VQxpeJhr3Vo0hTR+WjEUBZzbqSdx4AzTgL1k9RvP
5jp0/gcrsDtN8/sBhirQusFlo+PxrSnb6kdfMPwPU+B/wHUlAL6Af5S2Sw+TncktXGHV0StLETSG
poWFxN017WH6zIBB9MEPBgFH5JCqh5WPP9aZu4kb2dwr+IlvHF5VYCYnjm/CWjAAGBkuIt2U7PA3
vGdTS4Sfk9beS55oCcR34SpBE9pA7J50tV/JLvFhwzpMSPbLO2rK+7wYP5mtqw/ByPCrcnRd+QnT
AAcySbdRIrMDQhu5VnFYSHH+qLb9NcWikIkxOnV5tFAVETZAPyaao3wtYCytzll87TO07gutlBBs
zvvUTygfr+qkyB6/t/hnMZaamHUnUXakZ/ENVCZf4dv9HU9ZJJfzOqzjQmu6T2LjqAEZuG1Mu0Wz
YeQr2ddS7jdXjiNOohMT/IsjlCOvi4wA6dfCOqk+QHj9OEEiETxPXGHGkWxPWIqm9qC3r60xkxcO
p7klYYEyVzKN9XTkpYpIOZb7ts3yTV3FN+ilwPZ90q6J5tDdt+ZpXtfiVgVM5KicSBNQlBlh+qbV
+UoSsrCC56WtCp2ojilYBbRA0sBpER7SX13+zSrDXMmuZTRNqwS2I1Vv8uuhFArMxancCeCRH5gF
L8HLI7T0FbNQm7Cuh9SJdCJneGxx0WOvsfa9LGpe2dKEC+BG3ODQnqC+p34msRme8JzgiX/zx592
/19BhBLSudqAlr1eu9dOm7+kTEMfP1thQy4EkT93ir8e37a2rBwLN9/GlNuamT+GnP/63rDPAggp
DNurGns8KnbX5TcefePi7fKjF+7zc1/bnBIm9WrsjiUFNlsjm6rIQ8sEGkRsU9PbjFiuo/5w+WVL
y2eWmGV9b1FR4A5vE+GfPNR7LmH+9vvy040/tYAz5/S8G4kgDqlFFxVAA06a+Ao+7YaJiBEw4kH7
LRtbeyQ1b+ywMIxYBMCT16EBvtQh77Pqw6NTcjT5YRomY1dY+cdUeMZ142jmzrOM3MaB3HRHLhpD
97WcOIOvKYvrG26CjujbeZNVflyb5Y1dAqheMhLvlFG57x7pjBASj9lTBl/3LfyA4i2vjWqbqize
uF7v3tp2rQM1Rjmkb3Cbx2+xWBGUeTw8MU2rTlWw9wmKHC/Q2MT5LV0GsfC+V9NXLTx+NUhObljm
9QF14zYYO5JDl5lW2yYGLhAY9myPy2G5y8Azf5clgOOcABXJOi3d221a7ZEQfAJI6G6dNjN2pjE1
+4EYv7KJluiKNiW6a2V26IT20Tl0uO9hqrsFS0B/nAztlfU13cRaJr5KwZD2Sq3cwGFouDVLjv8u
xqk4srFkvt1hEJsYafGYjNoPNFdSv3OyccNlKcMCwHV/shnZGE4yhgVw5puuBT4/nxL1iB7GB/SV
vMNoOM01TaDyRjQbIpCiEwcJEc0gH1skY5yMwThBuVuvil+JlcOfQu9aP+6d1NfR+Nk0ZpuhETaN
KFJD330j0NKK8topS98QDSqzXt9AsK+YRu82Gcvc8K0GFPyqSb1tkZqmrysKlm6hKJC6+Q+K3l9o
ApDf+7nKqRFYsOfx84rKfVLW42uKht7G7E3rYJud5tPKqLdaq0zNLwWopRN42w+UFsicXCRct5nW
cp/Kmt32+aBvley6zVTlxQ0gDW+to8bDwCvxorFS35Yqax5As1C7qnZU5SO/H35mig6Nb1WuCbNn
2m2QtmUbNuTTR6qpLxN19DtLxgqMN9YMgHO65gYdhX7D3dFFJimHTT+yaUspAezPtZokGLXBuYvr
Lr0hVV891sKizdayKw8jkVg/K9oMCNgZK+DEavXvBS/MLURrkA/CvnhfpvItHxx0qaC0fUeVbojd
ZCZwedCqMYyr04APLVZJnzdXKtX5VgPlOnAJawK3y9znnk950DPc4E86VzK7UbCbukvcIn9XMYjO
maWg7SU7tLiceij2VcndDVTYfthW/V6pTgRpUbJAtLkXMSBmNjyj+i53E+UGGmvopjSaBDluR70i
9FJPf2qxfgBIGgbngXMU7wNDGbkK9al/SGtLntCcMuywQcPKeaw6tCE9yVIkDGWRw9m6dLYkLyuc
LvypqEir/DaNq2wjIAAeYclCORUSf0GcAF2Zlep1MuzJDt2kiW+nooJnVKLhJqxNNmmxl5hpXVGv
TsKmoUUS0gz47ZXqy0I0nqtJtqja0RK1wqh2OsMv4+YmN41nFGHWVHmWXjA7cBV1jLqrGx3JY/cj
E8lOuIbhg3y3kq8tPX+WtqOBZHSUa1ZkxuUI0o3ybtGy7m9TSx++d6iT2clbDKNdo8ObHhPYy3+2
LJ4K34MZV3j5yFr6glkphMPisx447FxqmhnoPkNXvuUOR83C/O4rZmduJ+wKQCPYGHWT49eOhGLK
T1tbw4Gc/wB3ricJ5UUXuAe4eeWofSXsnQOsWtGVosHSw0/Xgr8yqqmC0JIBj5uIOo19h2t+jV6w
lrCg9xLr6/IMOHjW/1MGcBH/fYcpYtS3CIoHhjVBrjKVbgR0AZy9U9vwm4KCCdGVZEXac+Flc407
O7XK2LUcfJBlVJFRVo8M1fWg4zZs/Ih6Av9rZWEt3ZzmQ5eIrhepRGVVs/UwHdy3VBs9n9o8MjLn
aDTxPiPdSmvm/Gd5c9RCL6eOGFbvRnGmgrL/sLM4FN5jXwNg3K11IJcWw+zq4XktoRgoLdIbuRf6
MKAe33xW1vD0vYVweu9fiw15SMu0BjUeWqL9bBM330KhJ30s82KKikplgMvGa+C8s/o/lgdQ9L9v
a2wzyYvG4kfLcdnO7QwD+Y9LfM0V2KFc556fQtXs2ZtkgkZ/0++w7r2wl1Kt5OLnVwgq4P/+gnHw
JggpdSyavB9e+2g07r0BURYPFocA79yLZs2Rb+lFsxBqwEK9kANOXxBmSkimCRQvG/JjVFXYTvEO
m+K5aBvmX57GpWUyi6glFj4bTBOHmkagcGvhXNa8OPZJon8Lbo65m0VUVPpgFQIfykhz9LBr8oM7
8JVJOS3mM9Forq9pFkOasBJjFaewwtKMa6qNV8wRr6mefKtb6MxrmQYAZILEFTlC2/Gox2DBF92W
AH72nfF35pW6YvQIcOsNOdbkQ2+OKfkY+hWgw5+i0/9Hx5nDKFWd6VpO8bO7iO6qq4zDpse3rpx9
EcQbsTduswO7pdyXN+V2uC5uu5UhOx/fnDnK0oM/ZyxTQxz1DC4XEONx8xD+6NMmccVwB6EKc2Nk
rlpr/J1iwLnPnC1hN7Pd1vJQwFdN/UMl4od2qs9enp6lT/nf2nUgCmI5RjT2afUA7J3hTwZtg66P
1XUt4zJM4rZbqXue34vOvJ5mQrXWS9yYHHWIF3+MRPWgccpMBKNbx6/f+qB5XQ3AQFu4rmlEGrqz
uwKJQeiZen2krTWA1pLwJ43Z3t33XnYa1b/OCHPsrGxwyQRq6LPutIAkfprTx4RmokzWyFHnQwAE
Pv99h5Qudk8qTKDkYVAPXjTd5dytfbf2Pkav11aS/6XXzI47+LxlfTt1elSV4gcx+96HYW1UJeRX
aRsr++Z8bcmZo8i6Wu90UBVPeiG2X5at349q75kfpfM81NzPpsTvhFp52dJim51njkg7xkcNIA6J
q35S0Bdrqp4SC3e7y5O/9ALj34mxJps7CAPVMZFip6akD2xhfNZts0LtWHr+bNsnFMqbcW57EXU1
L0pklz44lStOFQ61sn4XIssfQ/O/1m9c5qk3ajqJ+g6FGbeSP2uPrbQKFn7+vPbWMwdSuACKRwTc
uMNYVeKawe0q8ETZrLzifCbhzKkAdZznMe6TJKo6773FNbIsYSA/gVFCC/Q9ctQlGBDxK/O9ECr/
l9UWNTTlekKitqEPqdv/GrnzM1VkOzXevcHblVNt6TWz/Q5MGlDTVDZHSkzU8LRdU9ovdQtR+YoE
bVyuRf6FlNOZX/cr1nNkF/A/H1D1bLUddUq/caqgl82WO9T3YP1tJM7dCcbeNmuU74UOkkNmmS5a
l9xCN9KIMDW3tamgI9PbfQikdoqSHbefYrDPgSK2qp8xT2CnYOKO2th6VBNIU1zeugvrnsxigwBC
UpqGWR/hRQxf9Q6V1pUb3dKqnwUFVw5FZyhan+BwX7bd30JELFDOytpYCNJz04nRyrQYMiFGFDcF
306qf0r6xvVjR36Vk/Z5eXCWPmGWEoDvQGltjeVxpNVDZ6t3VVR7+JbcX378+W+w5xWCtCtpxl3O
og5WKASewTA8CzyV4yawEtXOf4A9N56Axp3XjR0Ys9B+GSBmwgUod04fsrpbk7ZdesXs4MeDNWlO
zI54knY3cc7gz2ZCBoWZslwJN0uvmMUBo8bZ1ZsdzA/bN9MW29YmYWd4Kztg6emnP/8r8kOjyAF6
soarHRgZraH2dETrI16DwSw9frbJld2N8Bqw7Mgc8k0cm5+5m39YWrpWqjwf+e35ZbVGp4MqnllR
njr3FRMHKPgMAdPio0nppwDOBfFk5ZQ5H5Btb7alp3jsTU8OBHA76N4Meh/2hn7Xps7zWE1fsduu
bIzzQcn2Zuf9OFZuxTy7PFJlPlGnuJ9yYyVuLE3HbEtXWolbHtx8jlDyYL4D+Sa3NYnvSvBcLu/q
hR8/v6iSOJeuGuzpWKdyB2z9ITPi/eVHL/z4eZGskSMf6IRg3VqNPw77UStgPbJ2uVpYSe5sJ8fd
UImiIXh606Hen6Ollpb3yWmzQQHFF1hmvgIU+HvfMtvUBKKLXA6SHKFldCDQxipbEnk6+d6unrtC
ZEMB/cgcl22JoWqTY2q56MR8bx+4sz1dNmWcZ04JOe+So3X24fb1LnEfk7wMWlpuLw/QwmZzZyez
41SGoVrLjND9uoMcxw20CXI0Be0urAhCSa6vyvif9u//r9X2XL1QqtyFR1TNIs/4nHSxseGfwMZs
nxRvBXMOWuztvJxdFya/o3W7oema+OfSgp5t9D7FlRfuiCW63g4MXNwA/c2gL9d8lxYO2LmcYZEo
0QFiZEYJZ9Caib061EuL7mmvDdueSra7PFULnzGXN8xM+J7anvQi0/OebMKeaerEfkzXyG8LIWWu
btgqQ6imQ3VnMtFNTz+YtxJoFwbImW35yewkd1JNHhOjfi9U4u7c3Ls2ih6MTggvrWSCC4muPRc1
rD0OObQKeZTuZKEDWvSmhyxPMHpUnJrpbu6LAWLFTZGC6lgw2zdIU2zkRHHBb816rem2MIxzdf92
dJtpyBnEhev+WjU8QkVxZbMuxM65wL8OUrvWQdn5yF33DrfSd24Ty0eR/G3UvHCwYBiDWLHSVFhY
bnOV/ymXmiBFbkYoKe4BUi4DrWXXyIOfLi/nhcjjnN77V0ZUAPlqurQpj3kK6e2cD/GTyybzBhd6
fhCVDj51Zg0re2dpCc5iaabDNzMmox7ZMSlCfbT6z04Q0Axk2WztlIqV9yzMkDMLp0mHWpQxifLI
YcQr2wJoi8HXe4iL1WCCp8Rv8jVq08L8zF03YqhS9ikYCcey/6Hb3k5Dal9a5kp+sTRgs5jptXms
8hpPHwlgSRJkVgcqOOwRTcDw8vwv/f5ZjoRsMjcpSerjWHrjsXNEcd3XyfQ41u0ac2Zhic29JIak
MeHZVOgRDDeIX2gQgUwz61HqzRXkq6sNr/Oflz9m6U2zxQzbu1qzh9yIenbrqSnk4hZC1pANgoFE
/nb5HQsDNhcK5R3PSFugHqJy/YM7zU3Sq6MOv4qVZGZhyueSi4Afj6DelWMki3IrRREk/YtqjANd
44EsfcApMfhrx+uD1UiVMfBoZHvVCPOVq1wEXpz3K/FxKfTOFi1aaDZLCzlFBkqpNM321qA2lwd/
aXBmqxVrEnZCmatHRWYdMwW3+uYO0WurwYj38hsWltBcfDFxW1JKyD8d4QW0V626p6VxbcTyEKvk
vSvkWh1q6T2n0PXXLCSeEZMynpojcyzYUrzqWu8bWuuz5OfkipWPWZiJubCiBa/EIq+xVlnVfuqS
3Va9s3Iu/SmWnskj56KKjtmeUi4DdcFiiApngGuH2uWpBVpYXN5gQwRJpR8HDgQUzeBLfHl6Fsp3
9lw7kUHh1CNmbERJk95lKdtrHeQw6SPX8oAWpa8gUDDmxhbGCz4MUfaXX7s0kKc//2u2hskzaqgN
YNPXyc3UwnMd5NXLj/4DUT83kOa/z2YwIarcCVQvl+g1yCtlGkEUfUg3hijS6y4eoCQDCGZa+bRx
cwmrbNofa7fVN8yBGwvEalMtC6c0c14q2ko3BGYD2GHZZ7mCHoKR3retrPoQHdyTDEU3ZScU2Lhy
tVvYkf9jK5MSercuRgagP9ysbwz4hQ/0XhtXwu2fLtmZ4ZnzlfuhZNmgnCHSOiGBlMuxLV1h3EkI
KO/RrOlCIlj34qEsBTWllotAFMaw1R2WHxgK/fdFS9uNmYOOohwoekqNFFvH4cA9toZxEIw2Kz/1
T3P3zE+dkxCMDEBVs4NcgLbvt2PAdmSTBMXG3A9VqK7Rkgmn4EpdVTftTb4X98Zrdhtv1+g/Sxty
zlHo46QtTe/09s4vcz/O/ExttGFTbm0XSEjf+XV5wS6cH/N2pgZ9TwsRHio+3k3dhTZ6znb4vUfP
gqLIx2roTzJKIoUIM9UAp9UC8s2T25odfFoBUZCkdEgEqOP9wIAw7fN4S7o1M4ilrTA79wQwrGJQ
yHNIKYajlsXqMGWdDZ1qu7lL0L1eKfQuBKM5yyGXhijdFBPQKv5SxCRw+3il2LHwCXOivuFZVd1n
A+RcuXczQee3d6D6DJ2TaDLWah0L62dOzs+gV+4JL9UjmbZbAUZQQFr3uWm0lfW5MDxzkxEvFa7u
ThWNemo/Qupkl9HvcRugb/lvqPa8AbGlQXO1SIb6o3V746YrWwSVby3/OQGfN4MWT+NQIDNLH1vi
XIFp/Cit9HsFgDkBP56g4YzzGey5+GPAlZyOdxCuCNDoXjnKTtv0TPyjsw3mChH3tI+BgLZ+NQK2
qXCwyLqftnul9foepdHt5XEy/pwu594022pQx6hjyCFBHbSgexOywh6Q/kaxtQBUrAUPCrHRkytR
v5t8w/LPaoJwEB82bq355lTvS7anHAL0xVPZhcwbd6b7lKX5rhheM15uBuAP+/o17ZMIAj97k4If
aF2p/pFR3bdR1YDej8x/JHVU2RCOYjtQFUK4XOhJu8X337F6wCFUocVT+0wXUIY6TvpNT/ccup89
Qckt9nuIFQFEAVLha0lIAGl4n73YDdDqYVl/peSmIjoefd/isgrpx4luJxENxrRX2cax9gwdSrd/
UvGXVU73jj4FVgyvkHg/xbY/AdKeeVesrba9+qrcrT5AR2sUPqG/SvoFKY4DIOAbApdwb4Q5gA6H
++eiUC+A4vvKCYcBZI0w49ccZGfqhZWCeH+1AbBE5dEwnsrDL2TaQ08rK+tAxe/1S6IhA/HjCr5K
sM1sfE1KGO9owZBDdiw1oKPd7TVWgSFXhHa/K9w9BaNyojD1mzYdecxPfFx4oqbFr9oMq5H4Ndvq
xWMsXYjsX5HiWhiPhv5kIUVOtdh3tB1XctvW16ysjtIB3W/4YaT6NothX1DdVy5K5QDEF7DbY3Sb
2HvUa2Plm8ZOkgGc5CO3DyUXPt6GFIKXIRLVMG/BAih9vbpG1moA2gBrhRE6YGD8+RLiYxLdgy4v
AhA9kkT56eR3+s/Gupa2Dbx+5hdQNlHcCrtCBPAj2eLOABHW56p6qmQfFJYKqyQHgl4ENeco74KB
+k6LLRfahjZ9IJFF1Ve1lD4c8NjwoZUmTGIfamNTeo5Pp+0wYn7yZ5UcHesRe9mHX4JfEBzDvhK4
Omylg68fPlx1BzEv2KHogavQVTYVKonKb8BcLafrFpyI/Lr6RfMdnBWTN7PzhfdVab91/hvdaPjJ
s7oPUyhoXN6uC1edOZSnLlM+tGnRHomcfjqe+9SBrRFQnf/oR0hD6dqPy+9ZCvyzyyF8IqYM0BQY
z8RUblpSFHfCrM2VwubC0+eaGA2ta/jZJwg5nUr30NtjoZ1Xzv7yb184FOciFxrr8rSJnR5k0l86
EjiGdWKxJPze008z8/f1JcmTyTSs7Nh1CXSBJWXVzoXeLAqjdA23cx7lZM9FLGRm0hyHCxSV4zLd
xrozhK3em++xycubtvV4VOPSBNInKdpHzWbaw+VvW8p754xJ3HBMwDk0I0qzicfhZPfw+xKsZf4E
3soeZcDpBzXN7C3pDC00k0ZiR9TFmgXnwqE31++1gLbq7DFlUTGlO5BWmE9kEw19fTUJMaHYPVBf
DdkKPXRBmgWSqv9OZYkiqWdO8AySGRt9pwZPuzW9V5Pkj3YFiyVw0t51br7EnrOHuPs1LxKwBZIh
IOU3GzlzGQ5WebmwE9eLZJWGrav5ivUhqnkri3UhBzVnWURuAozVpHBHABfkhelO6A3kAP+AnZF5
K5fWpb08Sx8csF1j08BeNltjX0h5TaxhrbCz9PNnUajgGRhFJ/srmNUEjXxB7WA36LfWqs7D0oKf
i22Ax+gRa0Sco7XBNhWf3ruuPUj4xyS6c9C7acMyFWq4iBSa+N7FYK66Afigy0uawk2igw8RLVoG
Qa0EzLxRe9dJsybDshAG5/oYHNRkqGFCwtyRTwmb/KYbA1mKlZW1MO1zhYxS9hrvbDy9dt/GWPga
+7ocg5YePLsXaHCnzoULDeRsZD9gV3RLrbXW+cJymgPJtWHkLjPA5c088lYO1UM7FShiCLD0wOp7
u/z7F07oOaIcLIxUGqDvHmGcF8Lnads3OVC9yJjo70R9D40xh4+PwvOqFNKeyIWln1Z6mEGlo4/X
TGT+xPszd4I5zNazug4E8ZwdRl2newda7plP88J8IHqS4zKLEwK9Wy2oawFFg7JWwWjY/bbM6+FF
SgggQ9u961+xBqdnNg3GyqJbOB/mfHiFHpqrxdVJOwj+s07uoLgx3eSd9jpo5nM6QciUVaDEXp7J
pWrin7bsX0d9VndMy0DEPLQOxU3Drq0Hc6gMSNJNAQQxapCMJ0SOQQOaQVj5FyjhvrTsfTdOdxQK
tHD+3tu6bT+bJiNPkAOFzmpOiud29OQNLyq2EVU6rSyJhZxhTivUoXmL0iFvI7ed1E0r0uSuLScH
WpfGeIVDvd6Btie/gKCXT8yBau7lQfrTPP3/UrHm1BWN8Bh6YVRGkM8Qe1Erd19PhssDc4A95Xak
Jy7DaefBFI31n3oPLm0MgaGr1q7KD1IDmJwBRaz5Ik2NX64F1czaBSF9QO9+r8BNv6dFER/dTCs/
rWqElBcQpoRDbddkYBo0Q0e2JTzHAgrBXz9FNQ3Q+byS16ZDR8iS62Kf6QY6AlJPm71qCP9NKYef
FULwW5lw5PLQCzNyH0xfPXSsyduPxG52nEk6IdUfvSc9U+On4w2mHpAOAKUEPqUHu7SyHfVAH/Er
3qjnIoZ3MnRknE3vVuWjqvThDv3ZYuOpSkNlr4AHjaOywKyaKRJa3b7HSapwYWSuDxlia/RT2VTP
dmWAktvoDWxrdHKkuk1XDuqF6DeXZeihfQykNukip7Fw3bJ9xNZ0sJFtdN/cnrPjGr7sjqnnpoxq
OPO5vLlhykNNvfe2nCSHOoPAB13jHC2Egjk2vGZekUxD2UQ90plN5ao31o0PrQeOk9L28AToAz7B
3P7yKl9QygJV799UUQc9tDShAXtkzOrHIJ7qJtmACjZ+ufVUqIBBeuILQIkYViepnr3LSTh3Ki6r
py6m2d5OdAiaWw7pwg5Mldo3BZW/ecu7PZgm+T2UstS1Aa2nd2Msmo3r1vSzg0f0Z1nbnbayVc+f
rNa822oK225lEYtosqrsoJcxWM4Wq1cm//zysuZ3Fgge2eh7suqoc2crYi9kThGiXAjdqNfLk7Dw
++e3gx4O5Z5TxzWalekjt7Vry5jeLj/6fK5kzW8CiTSht5D0kAg0PJCOk+ZYqPGKQHTv8vPPDw5A
Wf8unwbKpSNprC4CQUV/Kry+CqfK0G6ADIj3NlfGN99zev9fJxZHKpD0TocDEgiQTTa2zq7WLZRW
plQFSc6058vfc34qAMn59z0mjOE7WGDJKMZt8Lbt0TB0p7z6/N7TT2/96ysG0y6I3dVdlENTH317
R9zqerEWORYStDlyv5Bj7mWM1VFiV8muxmX+Uc/6dF+iIog0Bnd6iJL2K3fMpTA1ux2prs54MyLo
tgUcNNMCrRguoTXGcmgokZ8DpDomt1tRFji/im0yi79VhVGjlS4xbpDJSLwx9700bkJHcr65PDXn
vwfqYP9OTRe7Ra1nTh3B5Q8VP1R4tTvAjrUvbpjwpoMkDbkbSq1kW1EL+XX5pedXG7jN/760kICB
NxAjgyiDJgPieQogJOPuew+fbc0xZhDBgb3BsYU+HjhYQdOsAYP1P92Gc8nRbD/GVWKo1MLDjx+a
/2b5ll/4v5zQDVRg+dfX4Qf3t7V//XY8htdb/HN7OGwP2+swvL5+un0AB9U/PPifu93v3cPvw+/e
/91uru52h4O/Ozwd/MPvK9cPNrvc39xE0Wazed7v8a/36DHYR7ubKMBzwvC4D/B3NkEU7I/X4Xb7
Ft6f/loQhG9huA/f9qDMrYSf81vL8mZhwXFiZQ4KCzAts/wnPMnbW4abVQjYfhsmXm2/wPEpTVbe
dn65W3PCu4mpS3hNHOjpkm076VuLtTtAolbO/D+XnXOTZ/677BrVG3TMbOdQFu524NBRBAlU5cWG
oe0xJtGUDHcSea3tPDc8e1DQuOEdVIXW2IHnDw1rzhowBcAJamwlgnlu3Q4OcACVrhXICbJ2zxXR
d5d3wNI4zmIUGY2qGFrHOfAanhU2fOS/xFr8W9i6c1A/GkWJkVQpVkQi+V0G6Y1NB7WrlYC3MEJz
XL8N0n+ipHIOlvlQ67fgtIZefD+BxX15ZBYqhNYc2m+ljQ6aXmUdBq++SVMR4m6/yXgbmAU8hMfy
AMMxqGNCaao072IJkXcj08OxYPvLP2Bp+Gbxo+ZjCUQvKlEn0Sgmb9Pk9fKDF3bqHOY/EkhOFUaF
tTUSsaNqKjcE/qzP/D/OzqRJUhzbwr8IMxCIYcvgU8wZkTFtsIwcQAgxSEhI/Pp3vFfd/ioyzGpT
bVbV4QMO0tW955yv0911I+sIkbDuKxn2J0IjeqnybWMpQ91l8ynqo5/tVBfr7O9g3d6FGsJ5HNmR
NTphzgYZVD4LslSdYV/Flnx2j1wUEyJsN76MXJzsFLdvaTDM9yoU43W2cv3UDeNXBNVPnqJL28Ea
W94vyZYc/Xk3mw8GhPfUPP791/r0PiT/uxSBxF3rMZn5aVqQMJZ3ayLsQYleO4S7gg5e67PAwB+C
fsz9moNJO6cBcBnW9fNvwqa2Wiaz7oM4qb/SVn5yB12KqX0z9Q2xW4d+Q3itgva9ZZiKGtV+s2zL
kP2U/rtRPr3UvEJ7HseB76YT8K37kSK7a4MgKQ/i8c/fL+9nX+Vi24qTKI5DjNUgZsFoFr2A/okA
3HFybbx9g3ZgeGiNxSTxX71berHcYnCDPF4V96fOpOOucR3/6dA98ouMjLyKu9Siq7es+7+/22e3
/0VNaLlE8liNJZI7h2C+6dpvwweK1lO8Dru/v8U/Y+uAnL4oCo3j/gZ2VHIUvV0guzQxgwt8JIc1
lvHDJLl60EkvTh2d7IMQid8hodGSqwZZSEc70gGu5DrhCC+U/d5wGV8P6F8VIqLrFwrLf344o8vC
RGtnsiCWUDoCX9LoHoGyd2Tmxy8uwLki+P+VQnRZiTRNn6QuqR0G+t1tw+5UTdBvRzLgUNNdJKMK
RvwjvA43BCN4csYsZj/86avI+8++3EWdojlD5mVACAxPiN/rSbHhR2jUV72PT56OSxNNMtYsbodo
OmX1nBy6FrU9nzpz709R1uckANwTidTmi9HwJ/frpbOmsX3Th4Bd4oARGEhQ67kBW9zQo2fBVTFz
+O+MbvTSW2N9IyjrYwlzbKf3DtbGsok8Vupk/HeDaHrpB+kyg6DLwMcmO5yTspDlyEoh16ZEYjb/
ajn551+fJhf7m8/DwPVBI09JmD0juPDY18gmMvQrHeFnP8jF3eX6RcmFRvNJG1bUZ6RhHxXAGW7Z
89+fns++wMXeJlXSJSifcGqVx3n7DnluHk7/cvdPLhZbYZMAGoNBnnyp7+YkMue+19UwBsBmtg0v
//4VPjkVJxeLLJXpBoHwak625nlDXqHDKPA/S/OWxH5ls+yL9/nkUl0asbJUayWsMKcR9vQijoyC
NHIBzg284uLvX+V82/z/pYxeWibWOkVoa7fQYzITVjDiDdW0kvGLIcVnr37xW0ei2freuO6kzysk
nEs+CHjtV8D0z1794sc2xs88JO0JzKZ4XXq9zG4sZKpfrEyfzIrB4/7fIixKF5M0pkuOobS/pLU0
99f1FpbuD90j8MZuO87Nk9myX50HruLff49PfvJLD0UYKXAUHRtOqY+gWdYct7A7KlBF/93LX7RW
XNwuol9odxKZi+/suIZ/DEXIVuIn6RfX7bNvcN5X/qubZ8LaczSBDralv+cFmabt1do9/buPf160
/uu1RwPEYh16E/QNW1dtYRrkE5H8Tsb8q5bqJzfVpUkiXNH5lzqbrobWv2uJ3AvC/9VEhl5SkBqD
iJml4fIqW4YrS3UxQ2WXCV76cKb9/QJ98ukvWUe88zyPr+hb0KAPQJHZVuQuuy+e5k9+2UsZl9Eu
GL1Ez1fxikjaeXa6DPqzt0L07Rfl62dvcXF/NhwgNUCL0Ji3bMdqBgpnfJWs41eV2/nZ/Yfl7hJL
lIRNkpk6na4Skd3W7Xbyk1uPA87a2fth/dVkDvEM5nnovtjskv9kMfzDO9LzL/Vft2woIygbF4E4
pp4FKJ38JXsc+byafBnJfK8XOlwhv3fc4/8J2epmnZe7hWhkeQekuRJsIW+pP4f6JupMPOYRCkl1
EAhzH/KmMQPwCQTKT5/GMzzP4GngTwi9HQOf9rmPOcRJsZWZ3GiJyeh4lqHQFupJzpI8Gfhcim0J
HwOPjTZfV7ed4nT19lMG5CQVmz6ms/ZvwzqKjqvAqHWMBrVzYNQUHfBWPQKOHgQMcQUybCyUVDTb
uTUcbiWYwk+8YekrCjpEFU8UyqdDIpq14DEdS2lT+5J00NooOHfyoQ3v4qj9ZgzANw6DPbWliGxm
oVeppG0rfE1vZ6eszftxTaFvHcHIgSnrgKtg8tFCM5q1Qu3mBsIXZ3oomdtw26ec+DvfSyEA9qAx
9qjXVmIQWYnM2fTgJdNucP2p1X3/jaX6Nw3HCVpgd7t4UH36DrJSGwdJATHayxp1z95qAWcBQLqA
K1vtSd++ZzGpUd1rlAB1euSitgUirQWgeTE03FKPRT/Hj0FPrlsbdTltR3stSXJDZy6LlKc6TyDb
2U11cDR4ukoTSlG1i/8dCYvvXoePMTgt9kDHIAg+gtx/xBdE8npSiSj2kO3Wdzui5qfONr/0xP9k
crwmNH7yu2DYp61/jVS+75ht7QVSjvOOuikPIxsWIINddzWN83qWfrnYGjCXrt5tyzQAXNZDTA3U
xPbkMw93Ba2vh3AIi6CdyzHDhNtAJO1n+ol0cQV6SJm13tFj2S9K2IMYkGPOztrlhjUewi3TKd+Q
WADd1VIYOjVITmp3az0dRJPURYuYOswW1rzO1nsMVAV00sPjvEX6lhitYXnNLMS9+i3rxu6QJuOe
htvJ87t0N/DG5Tzp3U6DO9M32fua8JuQj8irV/3reZGNsvidbeyt6Se+m7cW/uIQduZkUUMJ93Ff
1qS/FTYARL1+9kV3WuhajWmoqi4DGC1SEP7qtN3RHty9UOimVJ2My4SIpFjYvEPhh8JDTSqPSTDl
8dohpt+EP7jN/iDT+I2uSHsf2uaj3+K7CfweCLrlzbKM1/XMboDKucNWH+c4Rx8n+F6MCb8pll2B
Jvjbyv6DpE1zDKcZ5ut4+ZbO/nUfdXck6n/ZXr5Bm3GNa4jiMJqKpI1oOXXhdtS1fsw4wM+2cRyB
9PU1ncYf8ZjchluM+BA2/uzWNDgkkcKvl2bDQYSSw89Tv4AUBP/TBhSfT5YE+oVhzKcsemPDfxSi
oGL3aHlOvBFFBPkuYX5Va7pUXkM+fBE/Sm73bdbeKB3fkiy8rrt6+AlgKsQ0E2jQwMD8lGB07rpZ
zHnn+zdd4yFBpQ1lTmyI9wp8yBS29EkM3hme3r1NPW6kkVEoP5C/VbJFzXnPoGs04XsbrE+ZnvZI
od/VXQrDeoKxZEqzCjH567GPRlZlmne4s5exDDWQV42giKlfi0V1BUvSFxV54wuUfmGeSVrDQJB9
hyAE+Haksf/QbGxBDiD+3hg4oeMRdzccOLwKMtCSwi7ICp80FTQhVyNFGhUJOoI7QvF9VjfPOtJN
vg3xbyPJ/doDCB7VoqlUD+8UeJp3LrFR6XHxMgl1oy06oRsBc3Zak++0jX6K4EwBrzOCs1eS7AJ0
bwuXZFG5mv5XHa5H2kpToU3oIwueHgIEFS5oTBdyq7P7AMH4FQzjd51bf/iCD2WGjmy+8KnNFxBv
yqBOTksk7rAEPiZdF1QYh485RY84x3KPranpKy64Bp4COGxAzm/sBMz1oDwOE0gGooNZXj1PPvvd
/I3H+n4iGxQ92SQRld+hDykUfAbd/ISxLt37Sfhzsu65SRaEXqF5khOWlh5d3juQQsZoikoKcE6O
4MrHBeQTqbS8Yq26DiN9Y13zjQ/jdZoheaheY1fGY/QWafsyuBCXYwLqmaYICVyCN4yo+xwB+9im
Ovrk6uwd+qT3OlmOUQ344OIRIBgZeWO1N+2tW9+3Jpgq+DlUZRdljjDdlE7FJzSNIfkwVRgrEOYU
YpwdWAbLhi8FQ9rdGI53TQz7Rtw6wOrn7A6mdkDQKD9OGzo+fspF6UKEDjnSV6NJEiRcDGuFJtjv
NJumiphRASBht5KmzclNy3tCZ+iSLPuDDQemF71emWxC4zczfoFZhGhQoUz0xk26LtUSNaVMybaf
rb5yPC0ow8EQm22Rju0dCsB4l6T0fDLVu63mfyhAbFLDPTKgoTMKzeCDzYp6UKDE+0+xS/BhLBR+
kb0epIwwDx9f3ba1uzjSHOCEBEk3ko4H32HuTwm8hQsKh30r0LTzvMjPF4s9fJTDUmye97H0vqkU
spEKsMdpHs3xlE+bBWWshasmpP4DCLM+RigQk2dD/FAPMLlIX5YoiJq9WESI+1otJTZq9h4hMARK
qdWW4UIf+0WQ3MbC4u34+cYA4PvWrou+Dyc/uvJg4S0AFuF3HdKYsE2pQ9epWyApWtwWzD5Z4268
CXwyQWNZbpr8QWz0t6jRV1HLpht/He8g7xlzONOONE0hDYmXtFB1/DGEsT0SCnsL/nuAeyGE1K5J
EEoaOVV5NeMQVgXYm4nSu2yNyMOk0u4OAg1ekdWviykexxeNYILzBtaUszmt45SLqAfjkYnr1suQ
mehagufh+7z8gfm8SmZM9Idlyy12SxN3D3rEGTRRQY6JjXcC+mU/qxWbeTi+c21Ukc34SRdSbujA
9mH9pGgPX5NFt3X5pYHzYNzeDtNczb7dE7nAnKPnEVmDYTHp5ZZxhjjttqJT99TIa/Q3QHRbgdse
4mKro6spDfdDMBbzFHxsSKTpt2Cvlu4+VPzEB1JNAAs6ZA7X0qsCsl73C3K9oiX3w7rYIBsGePV6
dfKdh/P5YXJFmjgcgZKmpD7WXGxXbSFjoDCSLUUR19wQb9o1aVP0nnwBcnOHWPUDCpRy7mqAqUVJ
YUsDqe6NrfGDSH8qLGFJwO575wGaN/k5WC03ptHXG6FgpdQgZ+v4Yew4rEPYloFUy2Fz/K4RkVdR
Py5jCEqPfc/KqZlu+JSVzgvfwXJtC4+pEFXm77bphoKCl+6If8Vg1/LC7DRAvT+H2L26xX+XqHUF
tiZFKjaRpQTJ9pGweNcwcYhmiK8isP5yOpurdXInj/eAX9fbU6tsuSqAJvWAVDGb0zB86MK2zmk6
YkcCRq/2BExvEbZfw0YEM71Q+UKMfx2ZthxbUJaWvkdACHEYyvR1P59GGox7f6a7uZv73TRnkCHM
5Gj1REF89dO9VirYZ8q71gNv/9QNfE0iDvvTaDiHjkTcaIQz7Sg08TtTm0NMCJYJMx9kX6uy3UyE
5CYDgWMdeLDTL1ZB3dp/l4nZwbR2DusdfvBsPSIvM8pZl95sNRR0Uevn4YIrt5jgpLHeT40PS5Xt
39YQdoVaEDB9xiJwyM0bA1wRCI5mLDe4YCSag50L4eeC2ysL5ZEmDXtYfQeEbij6ooXeDps6FuE5
hIeJqHEs/XaJ8mkaUVZNUfOWjqt6mkOXFDFFG1vIafkxIHXmzke40gfuy/EIZSHH3eo1x1aL7Q4M
q+6680L/mnVtt2+yVGFJ3eYw5+0SskLZqXnIWlS0VsRg2nQtfl4ZT014CNAgrtBzROxFs2bY9cMB
c5ijtmr6wSebRTlRQ3erAjfs9Ex6CipIwK5572/LPV+S0VQrXF9fCXc/CZeilxpy7cXckwand7h7
RLXuJS/aUnyP31DK5iEtY/fvGkCXVv4agQ+ogga0CRJRsJruqYciJZXl31scnzSoL736m1zOJX4j
r8w6VKvDAw2Kaa3y6Cti4SdvcGnSD7LUpOqs/ZAAFaHAwJ2W4rzpDLbolmHd//v3+KTVcRk7PgBz
HrcrGk0SS9uKu2Rr4fXcHv/+6p9McS6N7kIvfoeiBY2U+nEBXTSqf4/dt/PAY/jKPfbZW1w040A3
onrN4vlqCMplmnMW33vsxRdP6Hx90c767Bqd//1/NU+S8+Psj0F2WiGsVp7KB/lbTF+oST578YvO
TGIt1nOKtOzMsBcQDrGZEPoWYoRe/f03+CR/g176Fwa/nleVzvURUm/ZlZoHzcGG0ShznVk0zsw2
J3Cbppjor5LxGxy9EIO5Zus3F8XphnogwbGgFR7KE2+r0lgPv6IAp16ZAB03LLGft2r9d9yL6JJj
k2xZvGpALk5iXuh5Yw5x5F0e6vHfJR3j7P2/vyZbKZzdZCanFQNL7T1HzQ+LtI2/X+xPfk16Mbdq
MuRKdZ2rT50yWwlcQFO4uPmNFL3o3y08lPzvx3cKuRd2GGoEq9t9MAJHIGxcDFz/rHupv1gVzjP0
f2oXXsw01i40dPS0upqi34hs3suO4hjoco2z4dDwIg6hsA6+//2affIEXwbQRIFgHgB2WOlM4W4A
9GVdudlDYr54AD6Zk13mz6wxY00zUuQ9oi4Xc4RfJIJR3IIE/McEwUGsavf3b3J+Zv/hsl2Gb6Rb
0zCUJOfkR5y6x7psASf8+0t/sh1cZm4gbY+kNurnq34c7s2MskXYCl3Y180GD39/i88+/cWD4dQy
rlFUz1fwPFL2tNo/f3/dT56Jy8wNWF2boY4RUEfD7hbQyD1X3VOc2vu/v/wnt89l5objoR3jETmR
PaT/Gb9r+VZuc1+o4CNK6i8u/2ff4fK5hhVjSRiujSXXq/cMJcukv8AlfHbZLx7oIWrBkN/w0m17
H8SvX26MQfAfof8/3I+XPl+p5xWcAVcfueeRVy8TQUW8zDt21jR7yIRRV8hlrCAvnHb+Aq9Rjv7G
chyHWez8VbkrGWTu1ssiMxcMh94HLp0BhN1uV4Zm3T2g8P7OC/hSqmxjlYmb5I3yRN+CX47YO+H5
Ny2Cbr5ZwjF3NSFObZysJ0JZtJMLKnlv6O94uARlRIxDxJHb9lg824NyWV90M4iTcZKmHXKQ+oTk
s4mC3yLj7icQcGwnM8VwglvawrFlvpsEQj+AUMGG0XOAvEpMcTAYjQ259wLJn2o/nYM8iUb3HtU2
Rrck1UnZsH5AlkaSnJid3Y9FRLzAbNj/GNBXxAoxml0d2uS3TzZ01FwMxRSxw3TIEngoslgGO9IT
RCLDzFXg4HxuSaqN5JqP2+3aZkOFrrJ8TJcMKVcumotNJSO8i1LtdezZW5z2ko/IOVnM26J3M3o9
Vbp5Gp4ub0YxZtAa8Rxjv7wY7RMer/wGOWLbW5RAt5B6g4QxbWD+9UJArcAnBaExbyUZ96OW8307
4wFA2JDWZVI39W3rWIYLHHTfXI/eB0iMLM7ZknR3yTgl72oW8U1Ce/k+h+ihBRlfD9mZ1JLQVSHU
rjU/SdYL2LhlW84IZ31yWeaQhgHfzbLFM3jNC73nbbsVuP5iD8l8+L3t5VZJfzEKASv4YHTdGtxN
vgrhH50IRJg6qSvrnQGrXboVKkWLLw2yaTd7+BBwLfvfQxfG+Tqz+rYeEJIiAy+uKDA9he+L4bWL
M1YQ6SXPLW6q0jrNbm2KQPsSEy+zXxGphkMeWvmpCe3eTGGUI47M37sFtPFlCBxyGkadpwuRB2Uz
jGjCOEJHHVtF+0P7fnbeXdPXCSbbnCmV7ikoSkdkMA7VzLrnIfPJsx3wZ+mgnyxh4j6quwEvD7BO
SjFIk40X3vBBbBWeizsjOwfk+9IXnuSbwTyoma/hn8AJTgpbbgsmCFF6nyF3B1dhOa1ComntovAg
SOjt1ll4z5Qs9m5MXJrLbEAwOp7l77gDEZjjgYeUG+6JEQjZ1R9KIhQvmMJsN4oFfZzsmt0yE0ZX
quHNVRQbqDQl6/OaRFmuDMZSKZHo//i6rRDIA+oo3uIZ2s/wygKTPqOf563vQ6rRLcqIfqnnDCzb
ZkxR3LNul4IN/rKAEn5r4D9FH5Y1d2odZij/MEeJG41CV8dAp2Zje+3HKIuyzXZ7y92Ysy1YYdwa
krueh8jM8+wknoO28R4TDxpeeDDqrd/RMI3vVgPQR6i0ffX8RRZJIsNbKwNzcsvYlzNurysFYEtu
0SraRRozKz2iGZcq1EqeNRzdAaaq3uhmyoN6EwXcXWw/rnTZuzl1lXYruWtaIf6EQ90WSGWjYFfg
+8klTsvVpsOOcNtWXbqqO0x0CBqMqI2cN0z7eApchc6nBDImWPfgHPeVyGa28ykWNF6nfpV481QM
XkyPLqHLbrN+WsI27+3DWW1lsmL2abe5PWyLLz9IR5AOSIR7U9ii39a00998+PvKRHXDdeabM7qL
8xNbMRVokUSJgn65TzJl97WHlnMewQZWLmHDrib0D/IoMHVRE7QUN4lZcN2nfyR36Y+AgWyUwMu1
ayMcBJOwz/bEdoc1i8B0ocgFCeV2Z0UY7xMaeFWrMevFfCPdt7OSe9B1zwxsDktpPLy053FGi8lw
KTyDB1rUQGZhxfsFw2qDTkyrkZ5Dkms9gq0E6VXqvm+R639AOeOja+1jhjLPGE1MidrBQsyARpbz
EVuROqBEgfXfoo8150Bhp9+ymqe/x5CuRYrW5Q9/BHxm6JEeS0Mv2jXhNhyTIcQ8UMpgz+d+K2qW
+k9cjjMMvEp1h8ibAAzLMEiE1I3Cb0vrwyo8ghW1j17h1Ol2elrom8b4s5rMYr7ztq6fBxOMx7rF
ZUA0erijQOieSZEj1hx0oQ0FoHvD1OaAOI+uJCv20pmgdbmhZtvDsSJKhA7wvAPEslwjtmE7dGvO
+XBdn/kiMO3ddZ0YDo1BT3E2bbgHiBgLVeccUoWanySsdSmidaqcgkNA+hm7CnwMRzat1zxAoXCP
58ZhWoAOLPITEcakXXyeAL3ItH0lXsoOkerEflhaeRXgp8xl6AVARWz9L+nEul/8RoHfmPxCzBia
//1oCwRK+2ex7XwNfBTChzoCrrrPaY7mM5bw0SKLqGXBNzJGPzGhvW+m+aAxIcpBsepKCATwN8bC
GJ06ckxhfNx7PkX6yGiGIsZQr3IjGSoigzEHiQ4UId8sRatHTNR1L78BBRrvogY0bXj/17LhdsN+
kCk8SA2i9od4bzPi38QSqwIL1T52U3gFJuZj5vHtVqrMqzqBnEnCEW1GsUsUo7e8rgJzgsUCx1xj
xMLHBB42JIo1tZiqLA1/ZEY8d6PcR3P0MVgkHmANw84bIo+KkO33kMRzHnnpS+cwWzLthiHsYuK8
3ZCrIXiS7Sy2agx2lg++tL+osUiBgnp9FzBCqqYO//BwfUiyBJFQSH2J+gRhteQmDQh2IY6cQCnw
iVDPPI/STw9orIJHneEKZRkZCggHXDmTsxuSN30OEAj73gNnDpDJkrsGEn0JajkUD2or0DEdz6Ap
jIA39b4u7rWWU1gs2CSreMmSoovZXePFr2gXv1mTvlgyvQZxIA5nB3LFhMMS6DaGiK3Z/z3Hqi0R
JPRUj1jFMiy9t1Nksx88Rmg8VDrTLjHg3a49Hq5o/hbH9Stvw6mMGgz1Ig/xWR1WqR1kHaqQK/3I
qA+2e5L+clozHKAmge6kustIhKiDzmAMnmS/HHygiDtTAt1oHwtWtOJbIrYRg8XA5daioV7zOclT
xWB9G+g9E+w3cviQFpJAs2JnG5Rym24n0uky9DpTUJmij+EImkctG494InCK8KZgH3CGkV7Q/uld
/SftEMw2ZAE2NYOhhEYKA4YKyXdk6B7SKRaI96pfIoMUnwiVI4Ly5yM9DypIwOcKt9wPIGSROJWY
7Tys/dYGqi9XjECLTOnlrN74PW9pWLSNQ6U7enHBJmgrQpshL3xao9JK3gJFbpAR669VoDE87hhK
Fq/l8wHrBWrhjvyhLNtO0E6/Cdv4O26nDU1POyJNo34WfiryZAUa3fOa787He2t06PIYrPbCpGeV
rQ/WqEH4cxlA91AEKAVjTfx8mCH4gGL2pumthlg+RVc40wk+DvB36Eb+sCGGISJdcrnZxyhMPjyZ
YuiW0BHZcCiSUwcRyiqxrdg+uA8wEzxNmGkWPcuWPGZdXKwZQU9htB4wp9uHtwldBWsA0yoCLVFe
sz+w+EPuFTc/RuJRvD0kL8RsXRFjJcknp2wFPsyI9KisyyEqecOITxSew9bnsN5UVuEEwXxHd3Uw
j79bljWVh7zCa6zB64Fg49hNQYeZfkceFTVzyfQGXTZZ1t8jwOxIX1WYjUHyQ3eN6NXTyuT1OMFE
JAW0K7ATbFeB1C8p2267vllyNqOVNuvQexTILH1cPe49KiRdF6yP6rwP0sckIu1tgmEiRESO7Vrl
HbeGkuv6PHbhI9tNa9ogrW7Ydohf73do3+O7w5jPNgyOVKc+ZogEy35eHqcujqso6B42QtJzv+ym
ESh30PcjR2SSqaI25nnugyC3nXlnxmGmrlWAv62zK+j+ugJxRO9pBGzJiLb/yO+2bsN0YV2w/FNA
dAeFDIHMCvQF64+0TWLsA5hdzg0M3xNOSgVX3veUDI+Et9hwNJ4/hP0iiFEPNI/FyPEP9YEypwfx
yCZ5v/Yf06RurfBQUdZ+W/meHHZsqZEG6S1N6aXjoxr5lTUW8YVATxQtXR16kRDDOOldszatKw9U
1hBj9N0k7Z1TXBdeHfR46DFyzeag2SmUejBQrlhuB9sV0LZBWrWIG2nMthu24EqHYXukHF6Qhja6
ipT4lW1TWyyo54uRdwSrYjDsTFPHJY4zAzqkY41ZDjfFgG5waWCXxBKEbd8j/vWUDQLZk+jMIOFr
OiZ1zffYo1nZ2hgLyYboEMXCV2/DndwYii9AMigUhgG6jhnli0jnLkcth/NwVP+w9XC/LSOkAfD7
7Ujo7jrEmhTemTsWecguiVeP3RNDoVxLwvTQLB02ppW+gy2hr7pYuWIBt3I/GXwgYdrk1IbhtqNK
zEUvdLp3SQf0ZxT2peclCAaZw4J24nUZbYbZM8FygLOqhqRnb+kMt6GEOC+YcABTYkyLAD3gfTIE
S2Hn9AYyFcRWxj2kpDzDBKHFosmHcAcUTl/odAWZFbCSQmWRRCC7ekuMVHfDqNlbz0S3p/UQFS0f
xT16FgY4srF/HE2ksf7NdW5GCHHIbMNqEm4r+yBmezcl0RHgBkSWk1VX0I3ZSqcuq2InT4uvHgWX
WFvp8FZv7r5f0i1fNKJ6HGqOY+KbV7gPH1OLmeVqpH8vJsRNqnDCTSI9mbd9b6tBdQj1GCbzLWyh
ppuUh00SpNyiRz4oxqDoe0Rq8/ZuxNwhntT6Bn05cmFWhn0L1TweNtFBkJH4kDNNyz4MKHjstdst
bnVXpGt+gT2yVsv550XcHb/poIh4jiA+PU44fyF4kk3V2llI23rIeBCscJUBfF5SwJ5gyCM5XAXz
g7dO3aO/Joi60f6j29aurCcU3yH3JpS8SHdjHuhTGBzKnAEnl6cTNsaBbcjxDPhHZ7u3OESCpFqC
5LuR672UeikmGwYVnrZnoQPMCAmaEXWPaWHfjXjBJaqPq6MvWzqh2dYiFNBPmNhJLyXXweonmDLO
bdmOzdAUK6ub8dCn1ItyvzsLjyZWGwSiKwzVmykNcNaMgkckTIb3a+i2636y5K7z1+UmbkdssjjB
DohhJQluOn8Zo/ZkQxhpSm09+52ZhL36sROHboC1UyC769aXsoX2sVq6PfP8lwQg5//j7Mya3MTZ
KPyLqJKEEHBrvNu9p9PduaE6SYdNgMQiQL/+O85VPqZtV/XNTCVTYxsQWt73nOcA+lr1xzGQblSN
Qm4CF8eWqXCGCOax4i5MmDpWYxuvHc8i+IZ1IGtiNVnnYyE2WeDVmzAdoI5FPPyKAOK+hCK/uQ2h
L8W5TXJ0uyeJqjX6JWvqJO6yFwNmOmwi1kFzWtiGIDz1zFN/o3TNHoaOuOj0t7DxNiqBwsGy/OCU
lXvXdnG7bqCD38eYIHaSxCTCMfm0Fjvd0pRdsfWdBEdLYXGMaafykE+qeHFkEePdz6o1koLFGqil
BsnBaN4or063ZemqjTedeuhWmg0PUxTWkNEKWG3ATYRkc3eJBaoHMZaoxyCFbnZRd0H1ffSrDHWY
zB4DKoNbi63RCiSsItJ5m+6B4Qofg25y946sNY63Sf2C9QeUgYGNmA2aNH0fmaR3NYcIJQ71ALkT
y/amqnwI+IZWLLq2ZFvtZt1OeBoypsI3+sZWsnoAJbFeViwQjxQbu2PmAZFBe+EN2Nh5xS1zmIs/
593e9DgeT15CP3Iz1Q+5g4KVCE7FlhGSWw+v5SojoY+JKXOytejy4C3O4mmDibyE9A3FKq6CFLsw
4HknN5NQ/OZceVFpunjJ6zD/WqPPndV5E56VLIyZOjjQteaYn/CvKvt9uQh+pj7tzho2bdZL0hJX
HWz2iG7ekJSoq32twO7OHCi9HW1qT5/t13fKtZGTrH1wt965La50zc6UwOc8xLpmpOMGAQqT5+zR
j77hKP996cbMsYdUwtdnOwcJ8fw4OY9A7QbDlXt+7lefGhL/tIWtbXk4OkW8B+zyaOPuJSDO6+Vf
faZlxWatmExrP6tGHuxNmj0Pycmvyu5b3SNRLmDbGjJ4XgZfcql67DSk/rmMAIL+CXjZ5jA2Cc6S
6G20kQ/xzeUrOf3iT1oQc/qh55XeNOAEvM+xu5hMhvwHvXR9AvXyFY3BmaE/Rx9OtamnNmXhHl0m
hCZAAeSP7o107a/LV3Dm8/8qWf65P9DTEpjsEUvX4giD0BTU122kiq8FRHlzQJpmTIUTQyAOepRg
gHoDTltE0BVCjuN9MHlfFTHM3uKCJFi129rbV5AtclSOT3OwJ6/pSM485zkZDQ0+N9cT4ut1/BIM
j37eLlrylBVf603OSWhISw2SHnGa2NlBRRnrYpt309uXHvDf7tk/D9ijU43krJ7tOwaS4iAgOx9R
K7h2489ME2T2LgMfUIFrLOxei/IOPYHHwClWl3/5uY+evbp5G3eDOrllUH99Ehp7L3XteZ776NPf
/3NTfEDSPZSR2d6nFPpBLJ+tey3f4dxYmTVTRxhb/InCOt5CZazytza7Dfzfvft++a6c+/jZQkt6
VyacYKz45Y+W47RCP6awXQz8mvbrzIwwT7Mu4IiFl4myfSXRvpkyFLZ/ughwv/zzz/Sz5zwtN0x8
QGiRnxxSGA6E1D9sab7VozgMMbp7IKdc89h//oz5HKuVILZ34sgS3VfxezkInNCuQUw/fwR8zs5C
d9aZytBje0Ljbl2kqB+GJTN31AzeqsxiHIsu36xzXzR71rykDSTNmHba9lfDbpmPTT3O8smVqeHz
Z4Gy3P+/Bd3ER7iHY7anQbeyiIWs+A+DLKCm/zVN3fLyNZz7ktnMrCjFXtxBODrMaYs2+TYi4MMB
tTXPUfhm8ZXt51/z5X9XYj6HIrVu1ZuGt/5OOQXMR9wgaDWJxyNtQ3mP7iR7SMscIRYt2urbqoYn
QrBsOkI5O9C1mQZ+R/yhXYypQ7e0qSl8ZlV4QGu4WKLSMx69SoxPVVICA4uD38egZACjUziUt1Vy
6tHFSqgbV7FhzQInXyqjTBPhXITK/qiKYOvFeb9Kug7805x5aAlW6BuZXiU4PmTurqkQ57Cm0hS7
UCIlCr/Tia9st848gTnRiTBQYwO02fa5bzfCums7hZu2ghJCIvBCuF9yrvI516loG7QGLFWHWt06
wkVDFm1D83F5FJ15mYPTG/LPhB1UKB6j1a4OAYdjA32LtlFXlpnP5zs+xzYhkqF1RJ5ruDseT6a7
AdYWM14Zl+c+fLbQJFUtIdHIwDhzXvJ+XPK8RJniS3s3HsxWGl/zBo5AGG1piWp5XWz8k6zbuXLL
z/302eRjJxuqfpJ2b7HxDGIVIWCmGa6tMn/TNT57YWeTz9SC9pwFNthl0H/LKBMoPTsyUVHpo1fm
Fd3psqrxtR8nYhe0jPvfmetlWJHgi62TtL5BXypYqoLm6FYk9ar1nGuMsjOXLk5v0j+jLTEKPoy6
Jvs8cA9uPDylYbLnrPx2eTCfeSHn8CVRVkPlw62zd6r0aFKk9Vgve8Qh9AQ1Jx+t6r72SorT9f1z
HRCvFmGacrIP8qpf1XiaqzR09jC0XnHbn7tRs+E99bmpCs+xezc1ZDkmAdA8SQ1HUNjWm8s36/M3
n80N8bp1LevSuNwz1HdvEtqEW5WC23D50z+XgrJ5rkkGdGKbwbK2Nz6ogAsm4clwLKGbptTjsgxM
uqhTT/7o+mqKiKeuweY/HwJs7pHvmp7wXMIGh1IWOYALh+pUnLI3JweELG/6cecrWDovX+S5L5tN
ntiWDGAeU7EfRLhT0t+EYkmHbAUNxA7JQ5e/5Nxzmo+1atAxIg6ng+v67g1UuxLJj161u/zpn++E
mDsbaI41ikNWQg5jTeD6+UnMk0XYUAgZyuUvOHePZnMpq8UIvQ1iEUqo4MvCiTrYpUBJ3Wv4wSp6
5X058y3zykdRTwTBz4ICaiVODqTwLQ1rFA7ijVGHVI7XZObnvmf2MLwmjbu+wwQGIdZLJs2+D8Qh
HAK0jJLdZOzz5Zt25pnPyx9p1oDtDqPhHr3fZpHQYoMR8Pi1z549EDzZwQxCQW1sEDBFVGIXEMXR
L63LbG7UKU8NtrpALGgm7Q2podAg013sXKNUnbsxs8VNODSoka0IwQrKiaBtHBrmXKlXnh7hf9dN
NrfmEOLUgHfQcd901bNqBnR03JsYm4DLt/0MkYfNnTmFJyDpQDdyj6zQBg5sswkr94/1ywrm6+q2
I0WJHLWQwGAXrJ3UufK9Z0bs3KnThxK5F4i12CNuC8GGi1Q9Uf5awyYPRdPm8rX9Xb8/uXdzw86k
CPILgI5G1JPfiBWi2SzSykNoYmM7gDA3Sfh42wp9P0TK5zBpb5EH5x3l0I/fJqcMIxlWgHewMFz4
aCPB5mO8bQG58ftA0FCylUN3sNyzhzaj6Cx0ytkGcmw7qFiLBkBJ4z4kvof+KyuCTWElXVNkNSAe
WMDu61KxRDsB5e0mRqIamqVb5WcrsEt+TWk4go8QJPdAGYwgqUCaG0f423wzjGP5Cmgk2eSsM5Hu
JIQzVo/xAaDb5IUEbbiVOkSVo5d2DbdrvPR9cpK11gIeei0eq871XxgRIFO5jV7oAW7XrMv1hpIg
X/kAqmDNCMxyYrZVUClCG+d2aF85RGHgkZivrjydzwf23MjTQyc2hWoc93pMnkEkOWilnkZd3468
erj8FWfenXmx00NDCb7IMT3EhgMDwjdQqUQOiBOXP/7suzN77YO6dxOZ+P1BpcMyQ6TcsU4mHqFn
vIajeGc7eSuy/k9+gnxQmbErd+7cuzNb32uHjKGIMSXEFTs0EFhAxI14va4MaggT3Gxdpl14pSRx
7rtOt/afLWUG2Z6rR9Yf4oH/LCd3U6oUWjaKuJZaVl40VfGVJf8v0u+zt3W25mdOKiH26tJDA57B
U4ZWdRn5EORtSKEhF05sv4bKTK9tnnkfARnjtRr9ZBMWBSZF6jnfWm6abVIquiVNqwGn1OY5pEFw
n/fdCCFJHPT3oUmh0ARMIgXfNeUmW9OaBatpKvyFCLwcB2R0DuEYypdDUhT3Sc/sym8433oEegO4
kw3byCkojlkG4W0Ix+GejwN84Ij7WXOBIyuSiwhsvw1EeKFG5nEgELzb82XgO0sw18vb3KHJwXp+
tg3sWCx7uGwgocmH7cSScd2XXb6SI+IbZdGOqJuJ+h7Rn3zNR6nXLDNvubSQOrpx/RrnEvJMN62j
vHL5rhkbKFSHqgSG0a0hTUZfmWBtWriJCUAU6JO7NJHNiuugXdYGth4QIdW6D7PxynA5sxD+fVP+
GS6tK5wU/JfskNHwrvHJPaTyV0b9mY+e1+S7sYBcvuiGg0SL2SXPiGr64ief+lb//GiiIM+EODI7
9F16D9IQIrvhxL6y0Tz3s08v1j8fHsY5HVV7SrmdDi2M9r25dkNOr+An78u8FN+RlEHpwlKIY/RD
kWXbonPBio+/tvGY51Og6uxDpIzJcyD8fQBRYIDeaUG69hp7/szUQmbve+ekDFDP0BzqOHkYEVBY
5xMEx7J8rsqshtaVfI1+zOZxFQTsL+iikZszmupFW2dbO+jTp+xrRyEyq5wwB83qxDTpgQDytEal
CjYAR4srHc0zR6F5fV5UBCX02ksPgN4uy/6HrG6hE4qUugbpPzeOZhVbTFyCQRGUHer6D7Rta1QL
gVq98m75Z7jbdF6Xhwyq83TL472g0HasBGmce9OG8bYTVXU/tMjsPVg/LdZwueg/cnB6smtBqPpt
lTIQ7qMtrRdYgdSHO0zja1q1HXSvFtFTCyQuZ68T9Fg/ICDCWRH+b7hDcuTL5zqBHEL1ZpF4Xg1S
W0P4Pckdfw1BNtv6WquVcBt2TGwHSl1ei/suoNlBYlA+K7cY123hJvc+B0hsmES51BztcB+K3vfC
NJAld2B1YQWckvsqVvnKmLH7nsqyUzBp4KQPZVzR3oaFly355JebjDbTCrUZZ809sA+xXczfpMcE
JIVlvI6VGcH/ceAkyZiF1mUqprtAgvwUOpP8AFDUudOGTvdINsz3ss+alatluLBO7ByqifMHZLS6
FIQeU+5rxJXgDKKH25xIli/SsrFrOsTlWkwQBzmgyoFjxMujgIr1De0rtUE0bfqHTS07ouj6Pe88
s2nTaceK9gZgasgX84Esc8cqkOXydK2B0IKfCop/Wwe3id8eBTRai5jYVzYCmnvScNaqV5HRdbYd
yNgsTOCZPWVFvUanQUZSEEj3kvoocfyGo6jc0tTuJk9vpdfvSo9RxO3Y33Cw3CDZ/LltZLYG0Rg5
fSBIwLuLCiUy7R3sytlT6cL57MBatmgKnm7KNLwvQ0g0uR++Cl7+ItSDIA2sigVYHaC9TdmDI33I
baoSwL2k+t7kqL9D0X0ghZ9HUOpMy6yARtvzgYqpmxGYEuzoolJNv2ipNkB5fXSJ9yYSfQ+r0rTA
U98RGnoL4IJ2jHG2FCHpI2ac9y6soXQbtIXUdsA7a4UbWSqxjeDFuMxSfQceIF8mjiJ3noGtgE9I
egObaz2N9d0E6O4Rky7w/sWj7qv7Sqt42csR/zkH1MOoIyKZv/GW14858d4BsNZQsksNs0YFPhjp
yHqqXP8PaeSdKyD0d9kA2RwkzEhPUw7ucQahAUyEUPk7UTxV8DTBC7Gs+x64uA61sKnauQQT5iCN
jw1m+GecQkQ/J/WjXzk/ENUOC4XqjkB/vIeefBxdFbW8e06D5HvRe7+7EMGNE2mPtPJ/jyQBrY80
YZTCpbfoCO/BJSQb0UPNWAUxZLtcHuM6TZaUoyrTZB44hIL+gpsq6jji57wS2PO417dpNe08Xjw6
iD6GnOHFlJA60r5ZJzq8KaW9B+r+DRa1G8DIRnD0zb4CIQUssuLopgXQ6QVhq5BjQgWO1l1iI9ss
3ZTf6iT9GXje4yjYN5XwXev599h31lFF3BthYmixCwq3wRju+slfwG56xyr9yDp7gyLrXsVwd3r9
BE1zgOy88ZvWLjx5IVAuzQ2MLs8sx76CKHhFS44Ks6geknaE5h0nNaSCA7z0G1pPEgEctmZKp/CE
kW9lR/60OX1tRpgEalGAIBA0GL6muGn8utkSHynyaFzFiwSAo4Vu4AHoGbsjCXhUWW6PTRz2a5jd
2iWayYDliKcy8EGCqsBQx3jCnEZXskvsKifl7zItjyxG3DuQ94tpAJPPcv6SlPEyjsN1eIozryn4
cLBqQp19H0zNa92PCPIIMrFslbv0eZJiusaWmte/EbPy3qTjpmg8wBCRhiy9cQ31PWKQGwEkpzgI
ZAR7OQ7YXTeAD4lkGNTL+D33gHdC3wdYq1QsKxxvcBSYttD//dKu/GlhYooG1adRwZv32KXPuQv9
HxDuTjTR8T2nMZh2APmdChoQePm2WgQEPQ2STHewQOwUZgqe5kAyaEu3MgYNIK7jm0yFW9dYuxuH
crqBlFkuJOvuYzXdAUs0LQYivqPhmC/QLBzu9eSBRjbdOyS8QaIS7voEWn0H3hr7UWjHfWplNr5D
B4nnkyVk0TJImvkAfohJf43F+BgLtskF5Kk4k+76Jn7tMUDQL4L3FBMkVpLxj0PkjUjY80BpA05Y
vJlOTpnBd1aN8A4qFo8cNOs1NQk9pTk8Z1NJF4W2AIhpWa6Dgb7RxoGgGUA9VC6izKNrUTfhkQH3
u6IZ5u0u8VfK4nQ89M2dpraBtTXZJW24zFDbP5QaA7FQGpNvj9XPhntYet/6hh4ND35bmtyPlsMc
Qn4WWmGMafkz6JvvMFS8Ee7pFY/7Tcrz57CAxKCybAMHRwk5TX/nFeMJhOcBx4hSotdM2w6r86LS
jUFrC3Ysd9J4AJN7y9r0YEMwxlJt32M+PGkS5ksodHZN096HtUayS9a+skFDmQ0VOkwD4rUo7Q5b
CoScgulEQkx6gsBI7TXFsO5y+eG2OYKHFMTcaYmr6/vwgzboyRTCuRF+tikCCEWdGCRq2MQNOeEt
8+DJeOkDEugeGg+/LUFeQaPgzVWIQ4GBRboH5GaGkR27bmllfJdgtCzyJHHBx0p/eqApLGyLFX4K
INbFzeeLurQPA8iiaA5X8CnxHA5pDrV+OsADzl/hM1s7IJjUGFdw4wINNWmxaGmGUa1Q5jEEMMaM
VSAvwbDTNVhcG6DyMFLLZ4aI1GSobyQsullTP6ZKrmD930oDiTNymqGi9vxtUXY4B3ri3c+8bz5C
M8oydxYtB9MLYlgWNVkCiqOiK/TkHssQXQW8wBEnGZBpHaLUoelYto2ForwhQ+TSFjE4cA0u+MkO
nccw27ehsmsMHrDBpgQxszBgdi2MhyGJYr9+mLC5UJr/FmZ8lKnDFmZwuqhQ0KCkuvlm8/QA2TFc
MYiPBCSRo8iChSS1PqLGwTbVHgUZy7rfVUp/1lwcVFs/QT2N0PXUXcJBtWWFQF0OsdejCxpaiKJX
NnpulKCyNZSnvNvEHgiBH0nGyBdukfyS9Gg91VCpCwiaI1r05cqoeryZHCFvMz3RRRZ3AVqQnrti
MGhXsf7FpjCDPcjXCz8s1Qf36OAtgSxocoxxlT3FebP2B4EaFGwo1ZDdemBQpmX/4qbiVUu/WGbW
3phueFE9e0JmZbUgTvwISmUQGT48Ayv6lrsZcjIJAI9iiJdD0OJB5SV8VayB9VyH73Zsb6oSm+DY
PcJFsweRDpuNDOyZGFXHNaxvYPvGCuoG7H8q/VDFtDhATY7BEZTtJoGT9475VIDK1GK67IoEzwi0
Mw47lnB+VW6QlkugRhs48Svc9xSoxDgiDq/viDXdya3S5C8hHU9Y44HaQ64IJ1HbZ8RGwDCCXtVg
i/8CWAG648IrsD+Ih7TeTLktH6RnSkR4utlj0VXJDco+9VOqebkpHDRMOUVRYQEwHcKPSsdvgKcq
SHgvbaBfDDxNR+LmqL262LAgwszt73MeDr9FkYQK4n3W6yjFTgxqD9rsJGhkuGPUxkBh44A+LBQM
ZHdIsk8PANtKuYOLafCe3NZRVQRBXfs9i9MQXIPAhU3YOga8wgZjYpl2NIVmhAt0+oP4lM7b2v42
BlAA62cphnuLX/ri6S78dbnq+PlxDeSs/y8ouD2id1tdoyEgve9ZgcPIVGVv6L9dy3v4/FxO58yi
yiMDrIIg2NQ4EOWMw4w6POKccheC4+c0vPtSrYiGszImvKy25BxlzIGSB9PxTZmT9spnn27Gf2sj
2Hz//01KfE0LB9W1PT/VwJD1Da9TVmFjQukPjMj9pKfX2jNXSpfnHsmsksHSJlA+AAX7gX/DCIp8
chfmXxMn0HDWGItjwKwFHyrA+qoTRRB8wxcXe+ps0RidXWnHnLuCWQljmlIL5VQ17pGftMyTo3Jg
CZP16vKQ/byEgZPh7GnAEgHub6EPocyrWzGm3YGV1jm28fjAJCDml7+GnRu5s0qGsmHpAORaH8iD
2t3VKroDFwQp09EdojwxvR/KnTCgTy/A1FxE9ONJvDwVT0/5Jr5yoWeG3VyVptwe2Pk+R9ABskWs
/eDBUeOYLOMnmA+jEeyFy1d65obOJV5hWiEnGuneh4B9mzDxFcXWpODI2uCLXzCrWtIOBZd61OrQ
hTf5iPIBOFPesQYW5GsXMHv303pygXVUeFKFrv8EMEPddpB03/Eaq2/ZO/aL13Ea7/9UX4OUMeS5
yRq1oTcTOrcu1t6++DFcDVQ+8+IEs1c/9loE7Ka2OniabB2AbFa0AYPXIEHjyq362638ZC6by746
3xjVFWN9yEYDUBpryihgJ1o2Fs5bH4QJcN6Fs2zkGCzh2I/aNHfWfaGTVSjqaev83S/YuozGoA6P
RSn5LU95u7z8JM/dgNnMgeInspKToTwYwv8IjHYIAf3fg98/Xv78M6+UP5v+5DhktCrqAcs036XA
oC5ANH4kZXusSPFcYWsvG2e6MlzOXIw/uxjs0xDomFiU1KvUvGuUGp6AnJUr3YLcfPl6TgPjk6fJ
ZyNfOENwwg3Lg2PR1QKhArzeDJWty5/u/g21+eTzg9lc66DzVZiaNocm78unxhXiFkprrRDwME2P
EF/D7Y9dobtpNe2LRQN867piLHxDD5k9dR6o59g5Nmbf9SGBWBWbsSHUMV/SYnLfE0FqtexBPTGI
+CYFmp2JNNtBa/ZcgytZRQEN9O1gtYXruBmfVMshLQ5NghNWyFTXRgqBo1Bnl6bfSqUFYL2lB08q
zpwPKvRB6PF7O2EzO2GIBzhvtMsupSEg6i2BiVyV6drhlYrcjJMfePeCH1nYl99N5bUvElf+Ow5V
/b3BHPK9sTADN91owBwoQxRFFSHoYgwjELIOEo6QcH8MRl8dyJR7t75V/JjVQ4kAUtbnUIONxkcZ
Aw15IDJZ2AGoHro80gPBNqXo+umX9txi33q1jKrJtEeDWD4UhYVEJoKbSrV1mTPugjglj1mfTt9A
/aJLxNdl2zAIX12YA0EMKMxHRVN1U3c83KBMMt6XhX3ypXiBfdQgkSwOF+Pp+FOlOIyTxHWWLOl3
JMSXgETClrGoECqGG4E/wkatm1SAo+S66yLMJGzalVmXeX0riYcdD2g1fHBgrK+alQATk6SgYY4l
wdEkyd0bWnjVkoY1kqsqtdQgzCxBoPaj1NBgSSgQBAGLfyBLlwEYTbNVLB2QhguQEia4qFdoFjcQ
bCrcYOu+OJVfLxKnu0EEpHN0DHymHXdvLQ+mTZVnIOaWjV4mqKtEI46oixYTZ4T/xyxIgsBjNEmH
da81CoFO8LualLcYe+/vBToftquyBXV8DtJCBtgZ91EfSz04Eb1uUfspdi/GaxCU1GCfNKAMf8tS
392JLLiX2nSQgjjIogicYAW6y28IgcofuZ8me2xx5UaBNjFEGnkqd5lD7RODNW4DLB98+himt7bi
9bbKuNkQknzkJScbmNVvx5jflWpAXzx0HtIO/eQMZBDUm3m1YQkKjJ2XFJtEo38GiK+/acGCAWQL
4yZgHgBxFHqtDHwCYfawPktgNUqIk4vy0W3FDR5HG9VIy72xsAjI00e/1NR5Qjlw3E6l0977BQHm
JU343ql7oMZGEv8qALlHO+cEgQmc6d2Q8bV1UrWbZMCeYZlGtxtFsEVVjuEKbX709PHy8SjvqUL2
i24eHA8nZtJ0fdQJEy5bI4Gj6kO7TbnjLOCgRp2eYimZeGd37SnOi6XipSrgHo6B5QLxzX536wRl
MiRNP04lylZuqCEfhcV56SZlsWnCmmLttHSpPfnS4ui/YdjcAMMBz3yOKQjOVYF/BGkXIZ+HgLWQ
fdQ6fnRC6E6ZCjK4/HJvAXoYWO1VAkG0p75PsX4ThRbbuAFiaBQOjp2sZQtEIvg30xSjql2MqMRO
elyBzp/thfA12XQWMAE0bXyQA7z2OGrKv7vaalTMkHeJhkP5UCcISPCa3KLSBx+gX07NugKJovLQ
CupEm+tFqTCFFDUHmwaotHpfaJPdBHWTo+MU8J8DOmLggsF2zClF1IFbN6vETtVNj8P9e6VQK6lk
gQgd30BvIDkiL+lU5g8tH3sWlUJCSdgltMc7zwCPn/pw2btI03b84U865iwiDNecnwJFMI37EeNw
PARGB7vGNM6vKQjlnVRVsZoQyLEf0P1A02NEVSzKp8x74ggQrWBfCMxtJgGVO5n91d0gu/xppEwV
CyAL603WBfHSVTb93iEebpXWsoOsEcQtzEbdBq4HugTc3/lojQNoTG+HtF1oxVDNtgyabngUtsbz
nfdWpCNKduh6fCsbTwnQ40fgzao26LauoFKtIJdGOw34nepYt4IgCtQLkUyEgyP+kZh7txOoBrm+
8JOoZrkCsSge4GIacJwBSi1P3Ds0N8MfxB/pz8uL7JklPJgdM1CIBHoYbZaDrsYH62p00qYriqW/
UspPlu95DmwqDZiVPY4w4qE5ZluE4ETrdrHD+/SGyAeYTR/s3t+DCLZ6Svdb6FWKl/Hu8mWd2/yc
dmD/7JUrjdZsbUR1cCgcNf5eVbfgR17ZmJz78NmBYgKtubQpDpj9yB5bt38NmvggS/Hn8m//XNdN
/dmuKu5awUkC8c0I9JNGQHNQuLfDUK5DDzV50z0g/gNAjys09jMD4K+C6Z875VAFVmCNO9U1Aya/
BtkTjuTBlR3iuR3v6Vv/+fSAsaFOUxhraFwj/pcswuR+oO59PCFY2coFSC2by3ft3DfN9opu3wgF
iSDiJaR+HExxxwvnO7bbq7Ip9kjD3mqiHy9/1elBfDauZ++MNg4ygiqUSHSNHZ/3jPQzTOUSs5O9
MsLOfIM4DY1/bltmJ5EjN8HsWTn4URJrFjHEfJpwfA6S8ZrA6UyJ4T8x7EaXKkvktA8bhSiZvS81
ADoJ+vi/MmSnfelmzf0otPUs4UM87tsm2AM+8tAwD/3keu/V9soQPne3Tn//z90KtAhB3vbyg0Xg
jCpS4KnipXWRnnLNwkXPvPJzN0pOUYTVZUYOzav7qm/tt2I/gPqKJJjX8b2924dviEYiPy7fsjMT
gJi9NNjw5qDsAZQ5xqgiL4jLsREk0OZus8rP15NKAS8CMxhsE3f4e6Ib+ytz9pnZYB73GtTZCDap
9vel2+8y4W5jxt4vX9W50cb+/ynRxEVAXTiIfZa+Foey/VFBT6Dkoe3uL3/BuWc0mwFAiXMH3Vs0
CqoJa3P1wQxFyJGOv7amiNlrH3fSK3PshffC/DB9l2w6kJW2CI/prxQuzzz3ebarJV2QIakiOxTW
8Temp82jC9bwg+oTc5AKsmyH1QDAAhIGeWRYLC/ft78S4v/OZ2Q+29QpUFA5adQhDBBq9qCye2Q8
HkFBWlBC1y63t5lC7gvt10b8JG52xeH1+YxN5tPP5NAOgDe4JJyxRQ8M8C5AmKVZlTgNQtye5MPu
8gV+PvLIfApCkJsrUdaqDz2iTx/YiCB24znur6psvb2FwzdCoFd7pezy+RtE5ga5UXag8BgcxCfg
seBWjYhWV5a4z+c5Mp+EehFKaKPw0Up/k/lbmd+mkLtA8nDlp5/7/Nm806MgwaqkwmKtC+/dMT7Z
ehm2NVAyA5Jqy/TK8/j8RSXzSUZCsM/GsukPaS32kgJ3DYI24IdXxvO5JzCbaKDqh0Why6qDMunO
zegqbeuXyyPp3C+fTTG1zqFqSN3yILi76Tu9yg17Dvzuylr5+QRA5jNMkdFRpJKUhx6dwfVgA/DC
QFYcjYS2z3nQxnc2sNrVq7RornWuzryF81wMcEf8nBQ1RPEFgLRpAkmcByohH978Vhy8guLsP9Ir
a8CZ++fNHk1aGQOyti0PGeiXTA3Lyf2Q8L9efjpnbp83ezpwnfC6jNP+QOheN3+E8BbIYli4KNcN
QLom8kbV7Mq7cu5KZosBDTI9Vpg5D5P6KcWGI5gOOrzL13HmkcxjMQjlSck9hc/2IEt4rw8e9JkK
3WWmtt41tsGZmzVPxEhCHnd2yBAH3P6Msz+sd781PET1arprlFkGBGKa1l55Mueu6DQz/7NDQ3mG
qpFO/SGsoCqN/0fdmS1HjjRX+lVkfY8W9mVMvy4SQC7MZHLLWm9gxSoW9n3H088HdktNophMqeZq
zGS/rJokAojw8PBw93NODTrLb4PvKbydWYH4sKeq0LCHp/fn74y/X6aloz4smxrivH0AqGMgBkAV
EUpa5HDnVsbB+j0TWKpn9JBfI85dZHu/UVypFrfGoO+gXL3QK33GjS3VM4popv6tMqQHo+FLK1Qb
Ubl0Kzv3aOX1coyZkJB5wHhJCJkPqtQiiwmHknfhYD+zN9TFLh8KLUWYSEr3soQQ5eRtKy+4LoRy
/f7ynnv7xTYvZNqPQgXu5RoIT18YDoRMH95/9Lk3X+zqIJ858xGh3lsDIDVZyUY3FRNx3UPSdCGK
PGOcS0x4RJ+lNNVxv+/9BhlCmMaDCpDuV0+mK0i9cE6dmaIlNDwekswyswAKQr+GJ9P6oqEfcME7
nXv2Yi+zd9VpDON033MPohEVKNGFJ5+JP5T5v7/wEm2YWk0ZwJA6Vq2xSXuhP5WhVbj0LAXbMG8v
GdCZVVbm//5inLE3UA5EVWuvaHl53Q8jEiR17O27Qo8vnOTnPmWevBdDgBzI6Dy3mn2XVXdyB9yS
ZnO797P7xPIvbLNzC7HYxZbmIbwrecm+H5sDoOmTmXc/3t8H5x692ME0y8MmbQb9PlAh6GxLWhzv
f+/Ji80rtV4yjiVPjmiR9We6d+X39u6SDDE3454wpun20GVeVXq5hkXyNqqHC0HrmSmR53P0xYqG
lWJkfSJiNE2xpbLxWfPSS+meMz5hSYWoGmZE127U7c002NBIupm4GgthBP/3aZIv+IQzVv/caPLi
A2iUrQw969u92RhHMxi3Wo7WauVfsPhzj19s3rgQq8AHtbjXwD3rlbmRRW8FUeLvHbZLLkSF9qqk
C4mJIiuEPhsSlRUEkkcRQvXfHGFe+Bfz0zbCEEDE7++VoPoC9hVwdEYDgFWe3rf8My5hyYZYNSNC
00BJ9lo0PvRwr9ayvA7K5GdmCl/eH+KcjS62rRnTh1aNBV5HviWnD9FQu3n/yWcCuKVmZ9hKdQgf
YrMfpPqhiURwM9197U+biSqoIBlXpobAwftjnYlMlywBiaX0ceDL3V4KRFjVunGjSj3BrxLeVCrC
tQWdY7VF5Yg+7uT3Fn/JHGBVjTUowsD3iWlog4rvaUmh8bzPaZt//7POlEPEJU0AlMZ63E9VvS84
5661UhivJVQJRLsLrfzTEBoipP93gxgWsOZSu5hzsmZ146O2GK9E+gkkW8h85AziOGk2fkYL+cBF
UYawq4+/hZz5N53Y0NbUiTrK9JEyEfLqpR5eqWmdIruQavn6/W85Y8vP7T0v9ko96pY+xnq3V0KQ
F2z7z1Pvfes6lK6r9MIYZ4z5mXzp5RiDpPRdzRiafzSyqyD68f67n3FUzyneF8+VaXYuxlLr9mVz
gDBi5Q17/fcIDrmovfYhkiFWZtZU1R6sN+rdRjaOMH17BcRfIdfpq7TIq9+cnsXpP4V6IkHW2O1j
gBhZ81MXfg9CLC6ZBsxOQvdK4sl9+TTIX2rjAm/JuQVdHP2zlCR9kz37eopcURn2ua9fSP2es8dF
3B6SJu0rnwM0QG8ZAQXlVlbFbYr1OJKvue8bzplBlqBt+uVRi54i7yoLsw2cK+iHiDdBBOqAZvn3
hzgzRUsyVSnr00IN/Wif1N60FcnuX8UF8Iv3n/7szd5I9C75VEPFyvSualmBtDW26Iq0G3qjYxfS
qIa2Ih+OQZJbsHLHUmKrSVWui5kYWFPTYidJE/0qMqjvyQeHpmYiSuJekQp2MAjQvxu6eqybcbwQ
bp3ZpUtAeBCCorCmqttbreWBt0kNMi21sO1CWfu9HbQEhaOFVMVl6DdX8GU1dpKbND2KU37hA85Z
y9IVjFGYAhfr9iLFrlnk4oCwyceADkDHqy/i5s+NsvACSqJxDqhdt6/ir3L6MUSAIqR0kP5etL5E
g6uGb9HVh8HEw7ei+1GDaX/fFM8Z+sIXlJU/RoPCgwvhGvY/O4D24f0nn5uRhSughwQKmnLq9l0t
P8gi6kORYF0HQX3sUFJ7f4w33960ljDw3GonUfRYW0vuT6E1HnKpO73/6DftnkfPAdjL0ymMfRiV
cZKFX91JmrUpsuBUJvoFB/NmbMXjF5d3cEagWCcx38siGG/FQv7bO8YSUNSwzD8HU/xBUaMfcpdc
auI8N1XzMr34nsyQQtSzsn4vlsfU/6mYv0XezJfME/jiwVVDw5NeQ6EhBg+6+GQFlzK7bxoQD56/
5MWDpSqooB2kSTebO1LaBJmMoz8EjhlfyACdm5LFngU/C8BF4s3T8l5tT1ZXXDD9N6+RvLn8+s2T
ERmgSe3zfZR8bUeUExNAtoFoR8CjYR64MMo5C11s3ayjMc+aSUBUHxBcALN1vNLiH++b/7m5Weze
iMxVQV97BxNACbPNp0b4+P6Dz8zNEs2Alq/QUz7r9jTPXtV4mw45oqD/Viea03nm77g1hEMWu9eq
qkFQEJjbq2X/UHWhK8rVBat5VqP45fDm2Yuta0JcVURj1+yhRQFZq9U1lEJjC4u23Gt2YFQmmkeN
4fT6XFgnmw4ELqBxHphz5AQyTELWDIGVLW1yhM7y6JlrtKu+FbxT2SLegXpbaceIo/HLYGbNIDGe
hiqZxVGKdA2LvLWbPM24xvMVmzrhNtZCYErFaJRB95Y+MlDW0/uLdWYLLlvXW8HXZc/CCdazKF4E
ZHTsyr08Dd/89rdwTiaXp9ebhfZLqRMqNksfKnRXC9/MsP0cps0FR3vG3oyFIauyNOpQtCV7cdZP
akTtAaDn3pPjByEMjllNH/f7c3VmxyyL94ZB92faUFrpEABMW9qRleDz7z16Yc1NEQhGG3IRT/rS
aaQvovf4/oPPrO+yIC9neT9NssBtOzO54sMzl7l5obVXflQFD2lbaHfvD3TGVymLRYaXVxssFVKz
oQ1gjxq2dYEup/Xl/ae/jWYxrWXKUdYRt5MNkzqKCnxfU2e8mVFTdJ5h5mhnFmupHkS3sRr/1Bit
t4E6K7s1wkF2FRRnt57UI1nVyylEGurkdm3Qr0PBz35vmpfE05nVoMgLjHSvmahOJVb9UBf1qZmQ
sBiKC2HumRleMlDjH8SxNr2aMeq1F3fXRlh8BOR9obVLO7OPlpgk0wSuIeglWd2BuarUWHWnUBLt
XlFyyAECRYrsLpZQEfaabN1MubEOyRQ9htSedin6V5tsKFC0nbTkwaevf6c3lIQzsUY6a0CsGqZO
CJsmrf8gRVPj9nrXXOdtKtm0vwwILpbKrjG4dxSjUhypH1Y3Mvfuj3CuBQPicVL2U0MYilyeHm2b
vO+u0wlU4woidZq5K6NwvErX4WULlZUWNI6cfopEq7ccv+lAJsRyuVYmpT7I49DvOvhCwlWSKToV
IXFC2DRSgpukD7INGGIkfPXEclPfp7++y+tbP4R3wPTC8rdyrPAwztv1ReSjDyr5kJTQWW0Qe63T
tY8wY6FoFzzV2+xJPH+2oRfP70Z91EORFDr0wDEalEJtwt6TFVfW1BsbKQXgyOWUQr3ZZkdD6qJb
uYP23QLgcFdFmgkvSd5eiAfe5jtETEt+/TK5miqpEjTdQZYb64un+omrFb54apMR4mQpRjMLDS7B
+tpUHqlNumN7WssH6ef7vuNtF2iqC88UhFC4GmbJ8FoZfU/M3NiCw5YdIykCIG1e/1vnkPmsOfBi
zuPWD0CH192hGPtHL4GVAMkxeu7HL73oofiYJc77H/S2IzCXdU0/U0aEN4Px0EsVcF44+pEKTuKt
juDMhSGe02i/hkDmsqwJ3RG6CFI5HPxcHSdoR031QehD+ToWzemDZQXdMfcicz+GcMzkmiL/lCR1
PLR9BIohyTPx3hQ11IVNGBbFC1b9toMyl2zYZg8jRuhxB4SfJoD5pTtkBmqSmeDfaUPyqQguNWo/
6w699fWL7ePX8lABQAv2aJtuU8CDSY0GQqojIC65SmQco9SCznGX+D99+VJL0tlR57jjhQHBLB4H
1TAGe7SPVvDZ7ETBXME1sEL4+MoXA9ss6g2lQqc2bkxVu33fms4craayuCSJbYkIeBxDc2dkFg16
aSB520ge6RbLA6H8FLZa6fRpKoZI403gUZpEV7/4ltT/8OsIgU200cNuG4pCf5U3kvAF0A5YqbLT
+6MZDsP35/f89+/D//Gf8tu/pr/+z//g39/zYoQnJGgW//zPU57yf/8x/81//87rv/jPzVN+/JY+
1ctfevU3PPfvcZ1vzbdX/3CzhhTOXftUjfdPdZs0z8/nDeff/J/+8N+enp8CmPrpX398z1sS0jzN
D/Psj79/tPvxrz/kOTH+7y+f//cP5w/41x8PYeZ/I1v99MvfPH2rm3/9IYnqn6JF8GNSCpBNa07g
9U9//UT5U0Mhhz5TzRTRS8T1ZXnVBPzRn5Q6+WVLl0xJNc2ZRrGmZvv8I0nXFerm8//qskwo91/v
9mp1/lmtf8va9DYPs6b+1x/qcw/1P5uI1zIUax6cexR9YOoyyZ3GoVaGlZBtiESPnqLZHQg7C6a4
TdEJbm7EwA0rC7RUhYIoOpLoRpvFA8zYe6SCnQGZ7UnRtqVAgxFakbkyi/Amh9qnU7sLBadJ1LXp
9dnGr/StnlPkEwYeUXJRQ8AYplI0RgZ9HRkRzHJ6csgNdQuZmlvQfb3yc5CjJSJgZqJtLOiiFOhX
4WexhzDVVhY8Kc8sePCooVfVT8YurR5irmJxkX41hy5a4YDsNJTKVSBoyPuYu7p6NEz9OKIrbxei
vEp9Gq/877ALCqsYPd3eSOwRVetVGvtrzdLXjXqP7sqdMnuyTNsiNL+WjZZ4KDnML1OW+jrxBHfS
musOBeDahH1KS12TidR8R5sa6LrM9Qj9KHjGTZepd8DVPnN+P2QWsA8PRXgVobamz27nZwktnFh1
8pUODHAa30wjdTMYbWJLuvO97lofHxuwk4KQuNnQOhl8MxY6osaHMdz5yn2D/iaMLyuxuW8gfBp1
e5CNnajPzEPadlAB5HpXSbAt4XCRA+8kxkq2KSsSAEKnJrsxQG5tGGyScdmqhB13Xl3odRs/2uSo
Hqee6USp70xVazr5GKqrTG4+h9VIziw7BFFXQS5WfKnbxxzeKGZKkBJoDDonUO5FC+Raqtu85fzm
YiHZErxJQqUhFAwPb5Tfdk12C5p5/k/z0sx/OHbqxhefKZ7d+WUE+BDNWt81pf9Dj7Q7y6s/z7/f
Cf51qQqfYzCBsLJcBxm/Cz7aTlnTSfRck1OiERDpiCFlGr3E5SV1Wd2OfedANWSH4n3S3sOYI2J7
80KMg+fOBiHm2IEh2NnJCrVZXHWjD2jC44/nfSKrLQLpxtpo9bWKOfR1uTHUTWhAf4XFtAJpgQEb
TpE57qHJ09dlQVV11mw2+be106sf8/BVpm0QsCCcTVwdSOOMJpzt3a+grRUZo8LCslnKwJWBxxqF
DArz3m8zO421bT6kt42kH9GfR847+6pOKSwc+rYdjJMUBjRgowJs7C3E5GebgEQAAWBswhg+lmbs
zvYxpsm1qq3gc1m3Teq2TQiE0tsopg9zDisf8CcGIJ8xF65EIYFOarIzDe6hJj1M86VKaYZrHNca
BO2qQec4MfnWzDg2sQYJGKvCV1qe57axuZ5XDdJuFylttwTu2AsQueA8ylpwR7m7nndM0bbOvA6W
BWwtEZ1ucDucRmcaOyg117mUHqxAcIciWI8+gtwQnNcokbM5Wnm2H3PnmdlDR+t+m1kIA7TXup66
kirQa4m9h6in5qrgsvfLnK2tMy3YDv/MJ/KF7b2CmMeUQzKOVG3gH8e426VGeqgqcxep5Zqbl2Kb
UyuieWPkbAa9t+OYJve2SuGiQCM7jYyvXlu0mwHy+aje4pl/1B5BPQ75oFvpwU/zcZPmeeK0XuAk
VqpfZfyNVfkwXxngvWHFhAMKep5UDzKstFpLARr39L9So2mDtSTnx6g3uQwGhmxbY545nU9ZqvNs
gT5+1KygfTK9ZmU22lYu+8duUnaFlOir59/1pLBeSX54CrP4NlBjKLmtKljL/Xhdy9Z9lkqgwM1S
c7Rejm2f4BICAt3BG6LEPmZ24/m4+lpb9UMExNNQbzN8E0QR8rarYeGUxFBzYNBx0yJpHRr8/FUZ
olE9f+Tze5J0Kz1gzEErs8TlrA+kZwgUZT91eAxhTpWvExROtoIWXPui90Ux0wxCxxpQuaaDqdY4
btr2ytSLYm1NumM2DaBsxJTgRQu+lF22iQQk6sve+9l300BFTxY2YUbpLKkVBPH6xwQ92nXrI5fN
QeRENfcda8QDC+30XZoa3c0m/9PYcaZxY3Z6LZPd0MxKchaMNlhrSnNOEajbvMnspArXeZx8Tytp
lyqxPWXe5yLx3TwdDmJoOEbKbVXcw7u1E+RL/VILxMrfp7hsapKqi5ZGWPA6OBVCDdwsGe8NqPc1
OGRn9iAG9CAG3mTK5LuEIqXRPfpq53gGqu7WpfKDpM0B8DKSIFtjKbJEUVlbklTAztcZSQuOWLKg
fbIKmDPRSW8Lc01Ra/V8HnN+Jd63uPgxn6NDbUD7DnBjrLi4KNE3VZM+Roi8CQWccEIwfOyTu6KH
A1HT+sBWoPgprfxJ3gg6qHhNQol6kp3ZQbNtjQji1nRl6DFUM5NxDFt1Mw8SyZEtpqdOhCeKaCGB
EgxRcpyiPwlXHQfBhJ7S7MrniVIngf5ldSMW2UPcmScNdvyitMVPTWLuArztgN2rqr7LjMoe/R0i
V197vJJeY+Adf4+jK2Qdol5jl0EHX3Q+7X2eWw2qHYYzX11qz/82Yn8vmt9CSVpF+MBouK8SdBSz
bCX1GVSRxq5LHvsJQZP2EWj6RoLpklzMrR7pdi/d93PQxXFgpPJqfoaqaxvYcw89NaWizx/gr/8p
FCRb51BBEq4qBR0Q/WjV/bHEahN0p+P2QPF6O1R0D1WldcwsDqFUcOs4+Ylk0WQp0DaqWwgc/HxA
l1un7C2O103qrVpNK1eQhTjWaJz6BtMyo5+hzzU3lFUgmtZGnaaPcyBFtY6pISmecBqHyHJrnjt/
SkV00Cauh/+eZ0oj/jPUqw76evryHus0PTR19gVeC1dVH/NJOwpIUvncXF/E6X/Hwi9j39cX1b/2
DIJJIJMkNiyG+3rPdENQoyA6wrXvjSjaWpDQdEGBQ09cXicQwsf3x1vc1v8a0IA0mLG4WMMr/XpA
2L261p9MWNBz49iG9T4g+WOY6hZh86+iqtyBsCcMrRAgbjfz4ZfFwmbkOCNKvpQHfl33/K93Mbmm
q7Ilq8uUqFX7aga7a76BPd1+DjeIRMe4uO2hFaSYsi7pJ4xNogT9SggfoHC8mmLI+JqPqpweUD/k
QDNtLbmrfWzT3Fn5jxGQgdavUVX8yyqD75WmbPRecJMCUaH+CtWqY6mbu0FSj55QXZnKp0ZSt1QB
d7R20QFrQtCI5BTbTpCNtU5QVXM2yKhvdEHqwhVNuQV3hjKEbq1gg2TL+HtsRBnKh8K6moNn34N0
k0+Yo+33l+85cbP0bwiCGlzZIEvEaF4vX4YcLAJpeb6Zw7rEY2sHxban9qdaiA0WnzDrHhZbBXJx
NqK3af3PYtA56kAU6bEbq0c2OjSS7qB7z+HcEKnb2S+3vkCASpQnq/Cl212UburPpTo47Vi5QzAd
+xqaaV9F5Ja7jWAcZSW1BVPdjE13IaP0nKX59SPny6UGK52yRMP0lg//T8tBwiLMN45hVDd61zp5
M192cG99tk6KYRVxNWuzFCk60A3aoxlzSQkeEbXJbiOpcXrvHn7qA0BRm0qmO19znpewuJ+XbL5B
oYPhmumuGL0rKHnWogZHZL0bTG03/zQYOMaKS0v43Bz7y9fpCry9HFOS8ZxkeZHDUQohzHptwOqj
5LHOCWTUnakhRlbR2u0H+i6H0p54dmVw0cL/YVut9qTE0o2aci+IcOmj4NLs48htveqU5FBioLPT
zofZMA0QiZfa/p7dwq8vrWucrbohisvKgpKU5MF9tPjmG9B8xRsEYEm6Zvepup3d1ph1Tpx2Dvwc
ngBy3YAQG7y/aBlHxcCJJsdeDXfwmHHz+NyGbMBWvzZvquEx/OB5JXuFg5ibVqRyANX3bZy68+6f
7/I0oF57VfAx59QcJ2kFkYVNjUpv2NQ6F9BJ2UJp4mT8qhhodhwa6wYj9SX+Ww6jeV5/nnfj+zvx
ucn2lxkxFBWlJwIec9mEm+hwpyspKinzLMzXgTksl1kFTYIOBu/RQJa6CgnoeyrCVSWvoiSjC4Bw
gE8U8y999GH2VmaQoW4KbxV3tguvODuDX19RN1VFMQnLlgVwrShINsFStykG/fk6wqlgM+PztXC+
gxbM4nwHGofkEIXZX3Ead05F2w/D15IlfE4HaLhBTmz4xOZL0gATnU5+/v13XaQW57NABTRvwKYi
aYqoiYsU/MTMdah25RsFQuZGuc/r1gX27hgVFy0O+54ecBkaYBqqJBOynyajJ7i9nl1s3BxV1HWV
8pK09BuHJS/F6iqWxLtBsP/a2/al7KESqmH1xFx8OEo/pGvgGipJH/h+6s73bax1dpyHqchv9dLf
01l8CXQ2f/zrhXz9HguvX6Lek5aQcCP1VdlTWtuIz278lMjKvGc9e01CoeH7HEFmOjEc4c5siKag
b+u7mD5gBc7A2IJpEXtrwxYY2Nc8PqQ17EL6TThcY8tXRv049L3TjFeF/jjvJTMmAUM6uWwCe6yN
o1el7rwF549Fn5p8R/y11f4uAf2dQ/07Ilokaxf//J/kbq/D71Ve5z+b/x+StzN3wDvJ229p/u1V
4nb+/b8StzTrS38qFgUcyZAVXZHnC81fmVt+JP9JUhY9OMWQRYP//9+pW0FS/lQV2igsGftVVNkg
7vw7dytI5ILp/+SpmqGaMpyp/4vc7aJih96EQeIYF6fxkvN5tjBNMQ5zenH14dSpsH4NcHS3VbeN
Suka1HKEt2m+1PrHvjct1BLMDy8m6o3oebFBfx19UQ8ZlE6C4UsbThZSsdDCR5qrVv6VFn0wYmhR
8+YgQAPTk38A8uVUavu5CiObUsYFV7soyPz6IqTrXxZmWq+Q5bBXh5Ny07uym6wjcYVYpqOuxS16
Dhc++7VjZzRKMKqEvJ4saoTOy1tuWIlZGXXTeIp25pXkcIN7aLbCNXJtq3RdXNfbC+O9vlX/Ot7C
D9YF6RFZZjyNr5Mcay+tINb+on5X1+RI996xvEC6MU/XPw7v1wEXVqUEUcYFpp9Okz9BZQfrmPCg
wUB24bsuzePCfGToAJPY68ZTb09r2vJcLujqjnauzejUN/0naff/OODCTCj7FCmibONJv+4O3UPk
kJRd6SvtZ2NXtu9Elz7wdUH713mcf/4i1kTMoFWpxM6G0uxqd3R1u954O5R0Vt6NZCsu9769d2HU
vzb9e8uH93k57IgOAzUUtmU6mN8JfQzHipViXXUWFPuC7SOYJSKXBzZGaNwiGh4USfomeRxjcqW5
CdzrtOrsadc7lpUJQWeTQ88eZLdd1bhjnD3N55jYmXeBkW1FWXalsg7nVGqHUk69V3zjRvMprJdR
cm8ifRS17SeYDD+MOoEEdYPA1gNxo9CCCMtd9R1U6EcxVXc6yW6zNb8iE7GtpOlbSEJvVZbFY+HV
1IRyREQb0ZVr3dX8QV2ldf3DS6PAkePoPtWLzwEKSGutNoqtOAoxysXIRVjDePSk4LthSLD4lNd1
q37IFVALmX4rp8XRKrVDMMqUqKbrXLA+J034WbFS8kSp16/qQNyptfSJEswPy/e+G0MyrAah/hbV
3k9dmpWXdH+02wioO8SSdFjJqx7dizXkd6Jr0mbdF2T0DRUxDjNPdqGgeHaN/OEqC4NdCzXhCi5K
ik914RaS9R3cRrCpfJpMlDjf6kS0aD7IlEDKBI2bHnEwWh4BEqblhwhujFUjiwc5Gz60o7q20laB
SLHfJs24kQtjF03oAglRsBuL8qucCXdRUxTbSihPZl/dTYICgqGu7sJAO2ioiLiJVbmGgK5UqwRf
Bmta95H1o02Lh4guoMTov/PxObSy5ZUVmQHTX9wEpXJA/ySxByQMV2GjbMt8fGhpeCpgOIy8/GkM
v07enoVoAv8pbISbquF0moxtYY3I5Ah2mqROKCRkkCdhrYzerhjUB78fr4PQzFfaJN/EEjqmcphx
XfToOsrQdYCD/4k2p37llbq/oWHzZ59S14mElnIf7LUfSEs13N+M7pNQEUp5WhLaGS0mEPzD9orE
xc7wc31HUSfe9BJUb97QYq9FK6wrMW+R+ilF9DwgNkXcJ4c3HfxZLQ7JuiQPD0hKzK56K91EVnwH
LH7rieUXoY/QISjlGzRYwFDlH03JOCSGTjuA+MmfDDg8RVKgfYaIiCfsMviZqN/0n6Yad55lqE2J
aYc5hDtPNa7rsjV2fiGbK2giQ1SAGtmOFeHQaWlF0Sbo3KEqN6liPmh6BOdljdRUXmwzjfJODAOb
ZV2BBp1QLpEfBVG9QeKA5Hcv3EReXR/gMv+gsbRuEFml4/n+TWkmH1vf1ykC6T90dINa0XKLoX+0
9Ny3/bGS4EQIdqYxHQSkXxQx2tZGNxdZppWecHGWMmBdiSY9yeJ0CKp+qxTyBMYbBRoydyvZ94W1
rhamq6GB5HgKic1RKL/RSXaLZtePUhEPLaoRjl+RsE5NpKTy9PMo9k+d5RerXEg+W1GpzcuBjFmX
OhW9nm6qNR9rUVadplWetIaMcGYVMUzF3k3vTwBAQhrK9XBbdaCTR2O0ChYh/loL7TehnD7VnoAo
TK8Je2nojmUdf/DItECY+3MQ/HRdaoFGMC96jliF2XGSg3wd9kN/A+PuNQVvOM7SuHm4cERdOusX
faa5lZiQuM5HxqFzhJX1qbQFG4mzh3JX2bFj7YILsdObZ70sSYopEt4SRL4+LFCJCae274dTocJg
q+jydZ+Yh5rs8IUvm1Obv5xKiqSq1CEsXV2S65DSNoQpqoaT1Pj7AaxC/wiF7IwvXRl+utHFg6en
mxFC3QsDz+HRewMvwow2jiO8XSiexitp3W/8q2bVr60N7Xyc+ZdO32fs+3ujLWIMfRjNCFoL8VS7
1S5zonV3S1Vvp3/zj7Id2Ei8XCe1jQaPW+7GHffF6r46Nt98O15TTLtKP5WfLnz/pYlfRCFxB/JH
anijaDe61Pu21VbbSK64Ny7N9OuL8t/xzoslXgYeY6ZXJN6mk3ilrAM7fwo3xsa6olCyVS9cyt80
W0PWSVmQuecG9Npsa5SSjCrFbPXkU6vf1oQzknd/YebeDFBNnQZ1TaGau2xM9ESE6ephHE5oaLmy
Xay9XeV2Lg2xK1yVc6ltfVHC+2v+dChtSfQb3A+XZBxNFFReX4rDSVuRynNqG8TCBtHRTe6MW+VS
NDzv7KWlvhxtYReiFE8KBx2j3XSOfhV9UT8a28TpttJ9aREWj06+7j8hB1Vtks0lW3lGrr83+sJW
dCHKR8SbhlNy0K+QeHONY/KlOkkrjlFHPxl3E+XrVX8j7vtV2qzk/xVRyN9TrdKZJSqaolvPN8oX
oXkNh3ojdpF0iiESb7rQrsdL1vPWbtBfDLG4tgUKsLUY+Chf2B3Kq2FfuOmJauUqdC7N5lunxsuh
ZkN+8TUoRraVX5XjCYrRnFwTql30Rl+4WLxpLy++Z+FHvVY2/SkLpVMqTxlQGrF2tM7YSXVXb9Dj
sK2e6ms+KMh3CXK7vrAXZ2v8xV6o6JIzMTRZXFJ20OhOaKc3I341Pep2slZ7238qXOFOccVtZNMp
sBH3wYcLw765iC+GXZzHZhGKfTsVInfU3lXt2h723taCpjnbCJc+8S13o78Ya3EUSyZ5vlBK57HQ
frfW4V23+g7ngmRXK29fbC71ts/v/s6ULiEbHUVPzygT6aSWNZpgBezpfvpJktsdSnIUQ5ruZtSL
u/dn9NKg84S/MNXeNzMBNZ/xZJSKLYoR16bbUjtq0Fc0zYcKPvb3x/s1N0S25sWsKottqARFjoLt
OJ6864GIStr71/062FLlXV+SB1pQ4v7tVf5ZwWWnboH6/JhFeBWkddaqy+XJia8NjgyFBENwlWyF
3cWkxpt7/8WYi20ZWGph9BJjNt+5i37UbYTvwKWvxBt9pa6na38tXArl3l5D+lNVWbVwoYsh1SJX
tSlRyKMkjuA75kZ1hy0+x9+hXOSoq94pceAk33B1+eOF9ZwPhl+t9p/BFyd/1fRNY+AOOCTLjwT2
RFdO6KJ5XxFRZT8lW3TwTg+kjy70X8vy2z7on6Hnn7+w3Q7U9DQok3QKrPGnGEj9Kpsan/Q89V8H
r2jO3Ym0pPphsWoHHbVJdAGh6mltmk8fNMBGMMuj4djAZh/LVHQoF5o/EBM4DENINj+9HoPgKjCr
ramhzQveRoQCc6Xr0IDJ3jdTKU4oUVxV6Ng5XReDbwtadQXd/wNUD9o6sIBKDF2l7Uw5Fe0ilC0n
aaBRKiShtruJ3gu/K+iEzYTvimxUO6uZ5T/QlkAvQjedFF7in2ErKmgOVcc6z/dxoqq2HGc1hegm
9DeZl1nHIJHusjQ/aIn+sZaFz7qZOk2WHJPe4zRoLdWNpbFey0ku3nRhk13T0ohtJIB84oDjSeGG
3orR7VDBnSDQ0LLW9PjOU2gKHmcuI880HsVxEhylIx0RjygoklB5MlC5XqHdQjObYWj2ZNSNE4QD
OuFjsWnaMqGzUYqd2KrVnR9pCECE4v+l7ryW3Ea2LPpFuJHwwCsMXZHljapeEJJKAhLeu6+fBaon
plv3TnfM43RHMMgyKhIm85x9tsmgDBufSkTq8wA32VvMSA0XWyk8a1TfIN69q1V7juF4hYQKJju7
S7Vgwq7MK2MNteXSnUjH8asUykpd5j7snbs8ty9ThCxpyrvG22IyIWdY02nsBv1k9OiZMmaiQS9z
FHBmy4g7VuH8VP3iaYP73GN1FCzC3JPxu5LsxQ9kOnh9HxFBW9Q/3UV5VRtMCGdTHT7LAWwEwCAN
lr4eoM8AZk2mVR7kTLwD0tUOWmR/N9vTm2LMn1FUJGFpRp/jqJ6wBLz0vboiS+2YPUnpLVnyVrek
QAzquQf88yZ4it4Wqcfke+1vRwnVLq4iLydey7M2IgVgYD2vTLViUjMb3Qw69mHMxEEloo6GnRjv
u8Qsh72DHgFEqgTdi4gw74dugq5J7z82kXW7ZsvCyctUv0mEDGnWITmrsxqWRjZ4ZSdqDyygJc2N
dIK6xakAoVO5I9g1XJt+8KWexk91NIBQTMPo62NLwoYCrEMsNuZHGOYyigeZjJiNW728tXNt8Www
Rg+pYbrXdCralYMDCYkGvh8f2nj6njmwYl1RqoEyEASe69V9Zoozfu/3UMiftUVeOnt9xzWIPKWi
UgPpjM9lQqq1ttZ8JF1gPyTv3dLh0FTEj/7DSvef6gFbMHbSHdMynd9l/STGTxhxLYICEuvpYD2M
5Lh4s6/6Wz/QHKKvf/8H/9P6xjzDBu6lp2Ji/VtNnuQRztcJfxDuNJRl8rw991gH1sNC6VOdZOgE
eZAEJJPFxzFsb839uie5Y0fSbvhPJe1/aoYMCj0LsIDxlvq7xQyczkmU9qzz6am8wvWQ+QNtO+ku
nvKPUP1/2ET//Md+bwdIqjfd0W2051azYA1sHLt/2re2OuO3fQvQg8GfbsJBMH/ncDjohLTKMtfn
NiAYKSBwyl8P1nHawRu/sX81d/+nOe7/OqT9iyjnrv5RPvXtjx/95Wv9/2Gcu1X+//s49zn5KvOv
5edfJrrbr/y3FMf8F3wC3dZt29VcayNl/Brouva/yA6wNMuh1Ydms33nDymOJv4FCUG9amRs2kWT
U/vHOJd/DW6CcGHlaKYNEGH8X8a5xl/veBt9kMa7MwDicAq1td8VvuQr1+46K/0hUXLXJ1YjhpWz
ENWrZNUtxN3b3m0eEdqmd2afDydb1UlVLlp2SQJvX9dMucRZfaqyWnzM5BivQqOLMLH+nhQlQoXd
yYMYxpdeSvU89IY4k/MO+3NN/bW2NyLgMO0bxW0+qJ8ye3zW+kIQZtUa4rRqs3PAIyCYy2S+pFpN
ANKcnvRE6+7WfDkbc5s+YcVt7mRmxAepTv9glfUbsrYdHF0XNq4ozF41eFC/rU5mVicjEVL9oZpS
CVw8zBdw+ZmN7NIk4+DFqzqejDFd7iVapl5boenF0EOynqBrxpmsHm1f7NsmMzwjdZenxI7SnTn1
zu7X50xTCHbO5MSXtmvzfTcaCnZiUw3Pd07hsynTE2UBW/H1Wcc++acr9f7XWvBnNuq/sXDgg0Il
gOO8dbgINn+rq4lIG+yRfM69ufJgW2N9Jk7zUNeRsl+FfFMdo35fc/OGlLPKZy0ZUc0kddgSSxwo
0A4vplO0eyLZdL+cLO1GuvHPv3+P/3YWbLKvNYcRuMmVr6FM+2sNnLnuopVNAg/IzWDD2AWGqPPQ
3VUUeOea3DiInP2dNcri0vBh/EhTExLC+q+tXro7gvCGrUi2vWb7UXdJ7h2rcV9GhluEooy7bsnz
MM3Q67g5KgZy65b7fhbNsUIGAvtZZQC3OqGzuMMutXLjH7rTa8/7P6u07fDxDBtyLsuAYwEz/EbQ
xcXDMRfm/nvwKaEGIu30fV+oVdC2Mn/qBqtnD95yylWlfSzLGdvNcjUvAIXCJ+/PDCkh1yNUKVCl
efxcSEu5aUkQ97pt3qj1XLF272aPSt7tiJ7LblRT02GRq8A2kEgvy5haNxDfq2w3M3e9kVTfqNsh
j/79ebw6LP7lg1oa6yCBohgnCcz4fuvD44b9EJ/Yce8o0PSZ8w+NnjylbSqfBlyZg3iZIPKSuBST
tB4Rq+x0kfwcVvtu0JribRU1pHZnS1FXIv2GPHjlhFHZP43QfytJOB+WZmpoEuG5IJ60fr8lVBcH
AKNuhr0eqxNT0gUKXTyPYa5kze66BlgJXUKf5AbXmpL2H0kfHzDAi5gHjvM9Pm7f4kTK069bvCQy
et/UIbxQBmLNkt8qZtw9DEgVm2Jan1QNbyBNxnJ3XQc6otHCvz/wV2/Tvx54Hca5jbcM7FoIPL81
kVrjkjE/l+N+6PrybEqx7JuZYEPSWorv6828+Eyl1ri7E7XMvZVUw71Bkt/FWZOndtgtN72rt5Dq
RfHQ53FyWN3Y2i/qeqpbhxZ4bs0nu5bNr4LiL5reP69N+nY9/P620aLCaIKyIP6N9DKZSasNmD7s
yeIrbxUd9lqsjGdccGh9G0Q4ijO0LwmNkCby9aHSrNd2LiU/UH6LFLUJUleJzslA41DhBPlRoWkT
JB4apjJdKmNKSF0zdonF2Uhsq96ZBRRJInJetaUtvucMG9kND2R+qC+Qjqowav4p6uPqovnXj7hN
ErgXkN0aOl3kX5e2RRZrveKZttev215DgGuqv7hE10+L+shvQeHISlSaS1cerwKnnpFiusTOA7t0
s29KZ7qUufoy/5ML+G/A0nYbcPlrVI7C0ChTxG/LUlnZmFnpot2z2RvHqcizYzz1HanBjP37MtNv
cOA/6goJlvHCrNzS6y9za1fePOeRn5PQENJdu3P9/vdX8xXR+u2YUUmharb5Dw+1rer9EyQSb9D6
0Kf9fp60ai/UtHvo5tL0FE8xs/myRnV1XtYJ0UiFDdChQvzs0TdplW0/VMokbnIk6+RMuutXm+59
zMEsFmAGfzaX9iwapz3XGo1yUlRlOIyFRbK0drsk+nyfulp57NJ+CFJF4GNi5/anYdwtS+pF+CMR
T4pb/d9/XIb0f52mcSZc/jdhHhts1cRH/naRJBOCNR138X3bK8FAaoe9nGSF5K8WxIaVUe6N5vyU
1EPlT1A8vMheXgs8fD1CO49WkrmegYrHhaVniAnhTqKOfq25XdgLjH8qMXlakzJbHpdXTbW+JEbP
XhOzsUyNs+taE5FhIcq92JRqDYZEvkxs2ysq+VRMvTi2dfzDQHnpTYtje2goWEw0yOobxXFHio0V
dD0QHUSPzdrlkT4X6FxsylS3Kjw5Nm+JvF900JQ5Ue5i7hbPrNNQz+ven4zy06xqElWHQ6W5d8O4
Tui4k7OtVkkYtcKEF98oXon05WzPQDB04eA5C3GYadGkO6XH318mMg82gr+d5+bOlfF9MvKnzaL7
dGGIROWKVGnS/Nz4hEeRBO78pixLTAqvcpD2ZNyZ671ajb4aZd0u6TJyAHul9sCRdMgW6v2snOJH
vVTuprb3tQaK/7DI6Cg1omQAZQJzjsAPXBj/FX76mGt5+Qk6yBqs1lj5RUQaS1LIfbuBEDCcak9v
NSzYdK+rLGqdWJCmClgSzHHjjejqOGgS32JqtVJJX2Q3IttC3TEQbTwCf0hCjr1UlyPZuFPlJ+1X
sksDKRFEldKud3rJ2UvFhWIOrrzyIkz3W6+mu6H60WyaiVhTEd0vTUD65xu0H+FXI6RKo3a/53Pr
qdwwXsu25TEDqvysq2BiluTwRKsfVUNMLrGCuNUUP2e9exV1q4HwtCTDdRZ3ydT4sZUlnmOm4lhx
4yRL+ZoOpLHWBsHf0zM5wgd2X0KwICuRIdtQOQ9fk8k9kVCLguUMKNZ1RoCSVPfVuKpDLeYSdmR0
sUsHgeik7Yxlu+iByTBf+dA6MXiWPt7YebbSkezQELgo/azS437tfJgmMk3LXecKT6jKc2cMcB5r
iTexomNNs6q+RLqpJtiUxsnDsiABhdFueLpRfSzxuiWCSS/p4vlQMfkOVSw7fKtpkZbMbxgdGXP3
3TAWtIRm+9awGEVD+yGN/tyi2Qe0K18aNf6oRvu1XdYjrViIFghWZ1WOXt0fm6r+FmeIjIp5eItz
gT6vdw6bl09QNmCxJq5EjatkXkNiQyCyTa1T9A6mAlzqegs07w5h2VE59+V8U2w2KQOukwnv4DTP
N6pcMTWwQHyIhEHFSyyGMhi2t6o4HlUuzBj4U0vP28d4MPMjbsvD3IfYZN+mlV3uO431YbDWL06e
9c8WrkmmpQdqBDZl58gK3S+lIt9Mw4QlQwfnWTWdUWd9pyKdd+sQX9yqvO+ViDCnyV0ebTU/NHVl
vhpyRrK1dntZxX0456r9tbgIKZJvQ1HCOe5W+yQplc+ITU4puby+MsXaXd8jOlFb0R3KSBH3Tact
8N+E+dz1xY5KF5PvuIftt9UsWWs9q9tCxLqhPBlSosvQCvsTBNzPrVR+a+aHCPpwYE1zcoLPSOqA
eCwNbXmrMLi6cYxqZQSpW1+IQGGGnGbVOVJH4/Xq58cWtlN7We8hOQ2HOkflCUivvjNHOEMbw1Z0
Seyz3leAubEt3kXTcMO3WnObrgq5fJFzWPC6unNscN/IbR+W2iGiQOneMPfB4aBdv9RNpqLHN8Sj
nTSGP08dwu/oxpaxdptoU3enmGLZrXnyQpvQetejt6jLVxg/6Z2B1gsgcTZp3uXrum3Ueax3Hps8
4VNKGjJpzb9PUGgQf8tztmSCBWHJTuaEWJAAPu0BulrYcO68BKg5tEDXj1mkfiOABpPmxHyeGC9c
WwxrMPXdGK84x6PbsaK2Po3K0J6XyWjP2Ero6UTfqxmPC8vvU9eNMK1mPaizKjArdOBZZhfPjd6l
D23WhhiDZLthVa1wMhzlWTGQkAhC4x0HhmM1HxcFxbjeCfetn+Qj+3z/A279Yaq76EYaSH9trQDb
oLNF0GrpMKsSJp3qXB20IW9PWsSlP+U5l7URWffr3FSHMe1welxtNrkkK54zR311ajX5Zkp18ZzF
nu8dA/VMjDdtUCpoR9rCri5upJ2WjpXBEzgfTPVsv9E2w9FjNZWFXT/0ZVmd3MXIdm5J9nfP7rYb
CDEftKL8irldHjqUnyeXcue5VJTH69cdbBkxdxgITk/iwcNIqrsz8hr6ssyxzJCJ4SXuysnPzPxs
K+5+SPT+XtMwpqB7wlggavv7aftaQz1wElJ/c1Z98vO6csO0iZ3bfHu4PkPjnunGn76AVSNmB4aN
ecUqHfxNa23X4/p014j1j4fVxcOam0T1r99QtQ3rr/I5bJx1OXO9L2fNaBvi7V28HyTUrOvXGGP8
8d3/eWkWTeDmU31R3F0MAefeztlu20VX7+ueqT+lc39MM4Osi3GCSBwNQZZmTnCtootUpXXAwDes
qA5uM7N5Iou+x2cAcm8i7RQqqKyBdqbYb2LivpVqru6mhOAPZ9bkg1tN1DvFlgmC153Vqu1DrbAn
XWva2U1/4TZ2UySXrlcuc9TU70omLhmp7p6WcSEKImLCyY7EngOvWwhXySZvhnDM7PXDHlpEmGth
PxOr7amkSh6UucY5Rjjli7GVEGN5rxovqGK6B8M019s0IQdQ2MijZyXALzu9/HqFHUN5KKgEenzF
W+ZbOte5o1lHpWfbH20GR3plxqcE0ZmeLM0Nd02e72y4MFhStG3gRFVzc324flvdfsZpm+4U1zNb
HpvbWKgSpWHC0CaT36sIjitiC+s+Hcy3CZHYzZSmNjVN+wPTP+euqUrqbst8ihaE8eaSJwFJUY2n
ubH+ojmtl8VL/JQtRuer66+VCEux+T5C9LUrbSO+UCWXIQ0Znn2jpb0I5HalgnLNcpPMt3W9hvjd
6N/XeQxqOqTHMnXgfJWUuPBL+6z1Ei3jOssQFppa+qjZdADV3NPDuK1GJzdrQT4X3YM62y+ThZrY
Lof2BvO/6dIOL+u1fejI6fItfUie9GozNlBKHHoUEnqvy01UyR/Uv2Blg2rtq7R5qmq3PTurua/y
raVES3aKiNn101xPw6SYwDWzhWnRstKtTFUzHkXXvxhtv95XvfhhqM3PcdCzO0zfNx8dI7p1JrfG
4chN7gZsYcKx1sWpcomzVw3tI07T6mBgNnWwRv2pn5Lki1LrU2C06iNkUS2Y67G6NQs7+PW3G1Vv
T1NVVX4srJJqeRreyuyugg550nNjpCh30scpQshS53QO15djXLz8+nW9LNUQs1O6LXsdwjl2GdoO
1kh9mS5hDufhIjv5Cdo17q+v0JSuoZxL41gpYgrKvqBO73P3pDuzssPYTA+Kcugf06h4FOpgnfuG
UDHVWUdPOmpxzA2IGrP8UlqfpojWPbNTzAzMVN4nzjj7eh9Cq03uR1P31kzKS2uMaqhVw/is8h6Y
L2P6GNeRcwt48weC1hQurlq69WlELa4NOUXfUCNgbdktbh9mac2PXR8frW1/SHWLWeP1rIlikucJ
YpuvWb11py74ruFUz4nR3lbCNP3RRD1t9qVx2/eOAWUcWGXbUEdSgiMycPXncXbksTTxNKqbqX41
8vm+K/ABMcYyPcfZkUXdSD2eGKW6GV+LQyZngvns6WVU0u7SclN6qs0NM8V5dJAZbktdWe6cMXHP
E1W+3SfJ5fpgGun9LzjBVsddxrukUOfmMxNxJ9si3htDXhzJ4Piauia/bDnZfgRl89VBbW8SAUR4
yeQoTgOo47Fr3E+lb08JSqpJl+9Y/OQHM0kn327az7xZzLt1TiMUEg5cjGh5oqbPL7mRk/1rM9nc
zn+miZ/adKntXnttiVG/1UWPHmXJgyu8TBWne2LovSzPmncsy5eDmtRGmEIkAKItp5NpzOZOmxMm
kq0W7WIW+cCFjflA3YG5RjeZx+vL6+V5/RpxCcZRx4MAP4hoPka6sgb4q3fUHfP4husYx2R2v2Ct
PDN8P2FegtJ8qvWXinv618u26jejgfxhmkgB76Ipf/5Pz4AuXsyitG+ue7A+ODg9Jw3p0Rx2TSYP
sVpdzLgWfpzNsWc2bvJU3+lb8QURHCOBNre9her0Zi1o9mIccC5Fs7ykuqLfz27U7EExLE9oWJVV
im28zEpZ+zR3xstUwaHqCvnHs+t3L7/W5rzJ3L2qj0h7U704/cKPszqbQ61cq11SlRly0rTOdrVh
UoJsE4iF2bnXDJkMoVVAMMmw9wsnIiooMvIWujyufOq5FMXbhOnWQe81+1LUnX0Z+2w9Vnp+sRMd
roRY0grHm+E7eSNQOWNa4YuG8dkgqlu1Yb6kGVJhg2yq2+vXtIFo8kwrvW5pDnO6NO8FwyduJzKe
G6UqdkxTRHAFXleVFqTUiVzJiDDFuqcp700no2UY6UJq2ma/M3T1DA7bPZpO9UFLPJ3ytmOG4doe
tlDxbR5hd2Ah0hmmPx4wAwUe2HBy6gnjIszlxxUnLzE23M9YQ7hU3E8za1VQdFm6FzI9Zeu0fJS1
gAh0vcLpGR9KeEIBSA25sU3tkMkEBGFVb1UuldusUX6Iou08JXPEZTFlexgrswyXhOnJLGzcXlND
9aomybk4OiYqM8qKYoJkNOFSd1AYcd3aWjf4U2Vt3p64L3kxWMMuFYmEcwMF2s31hyZ7wB3+MysW
0mO3rSsbjfFUoXry4hariJn2MF1qccLgLrmUFuQUjAX0Qy1wN8rhNIfjZFfn3EjK8Nc8Iqt0Vut1
de/yyGz3SzLCggJwvV0ZljiGNeN1hBAkHRT7izH+GAuCREsnuVuhlOyLrM12OFStu7zv2CZVtkIc
ujbQUsGEqb/Ouyby1yBwYmeEoSUnVDOa0FS3Xj6eq1simm6c1C3vMO0vTwLY3bvWCrGN2fCkp/et
mTvsg1McqNM47cpGWz7yMkZQlZ+yvjJfUADIcNXLQPRqf86TsbvUP4RSxd+AD/AzGPvzZNjghWY0
pveDmWz60eQbm+AaOJ17WzWyDJ1tuVF6JQ9EjklGzfWIkK8cKd0qbshxe6vZPD79GuFpSYDgK/Yj
J0vvV6NqWYYYPhUEiO9pUZdwAtr1uloJOT3aC6fzhxKb5hMZd3vKUPVkwGoPGx0eVzak0TFxOra7
69ES0zqdW1zRMlNbnq5Vp1hJrgvWFP+vDOcUtaWi7W1EasyQR7/V8nWXjmoaXC+IqCw/rgdwWivj
XPauSjxvSsJTUXXhr+13lTkUIXd+rG2MQoqiGcP1ikJrKZIyTDyjmyypAsKJsdyWc3dMNcu9MPd4
Las+Yw46k1OudI9qvhjnQVkeEyeGQdOO7b7fOllTVapTsTo/x+3VCgyJlXSnBS4QxMmNOPND1B7H
tlNuZ5F/Rio43Jqo82m+nqbryO/XpRNVc8km3xre9Z9qNZ1mdHCiQ2zoywf+iG4wu33lG9os3ntL
2S1xLE45UsQ705Un1bKzNzVinJBm5VNU6Y/jlBD1ijfaLls1/W3p05tkcag9FPe5iNaTNuWpP6Ne
uTH0SXmNjPLOKqL8YbTEErp4F3hdV2U3RllP4B1p+5b9zJYyYUNk0lZl6bcmidLTFtUXxlXh+POG
vF57CyCoBZOwIZycnFUUyqq+r7W3ytr0zKrVPLpdmx7yIoYqk8udwqDstNhMnOOWj9WV1mla1vV4
fVYimzpibgdRcXumYBGG1dQaobQE/2qypX2cizT3I07tfsTtdUNbOxYe9h96uYIhybTI/EWSPr8Z
MUzhUteMfzs8rxl6d6ept5azO2Af7celmF7RKqrHHssW0M2vEvLroxnJ9pjPxiaDGw2PIDeB7yA9
lIX8x9dzHPqSZn65zlh1E0rTtgVdH8iR9HH4qy9rhxFNlemkb1vzXnYgtFM50IKDld82uMqerFLZ
adfe3zbv3SrN6WJoVxAu2rvWtp2z7Bz9mK+EHpedeYfRUwuiU35wFPU7ZcxQHGhmTlOTWu+K4eBI
mbrJeU2VKpxyomu2RV7nitjZ6EhtaAi/ej5csvPDMOc/HInzG2CuAmiQOjvSa3FOxPI5xI95ep0z
r0Q0iKldrQdKZad/PItVPEuwKQtrW5tPRaqsYc1m9OHSeVbM5b6lmfZuSukcpKP/xBZO7Oo06c6i
po0Ci7ot8rRHRmkrPi7pvrFUtBOTeZIyKjw1NSirluKtNpKeQtoZkbhu6L7tJoE01FOVt1aYtZBC
3Z2dFm0A3mn7LmZnOIlp6dmYnuOpvUGo8coi99VOlQy79xjoRiQHXFsfHTzVmTGAspYj1luW2vvm
ITFaAM5JuAgeod2ZM0aQloyxP23KQNVpRJM4fmfovHi9m/hjoX9VynYOEwSY2QZo6BNooR7n31ej
PKlGFjhanuLuM6xeLnNYdM4aarmD0YySjOQtKZcqOYhyVLGNtWisGKx7hj0CVSd72+0QvPLKw6Ds
blYWzbeBRNm9sRJXp5Q1HN60z3aW4m6oArjJJWzq6EfNuw0bge/bLNKN7XfI1E0SmycSA+YFkWOS
MBWYnya9vmtzJT3Bs1SiMaLXcrTARKysCGYgU20SkrkXjjNQ1Lr8m5JcNLoYFicMsAsF8HZxF3iD
XX7gsv1qCgobTYnVoP9URacdB1Pu+q6zb3LEMBETBYrA1pdOE6rRsB8iFUwqs7PdIvY4jhahJbCD
qowOfrAEWUntyC/iFnk0XEeu7uQ4f+aLUHcj05FZamVot2+LljC34or30OjuTQSWnfoqQdZX0fjm
MADjZuvjENvUXJrzQp8gg3HFk9Ahcn2uinI34EzlOWP3YsOSEO6s3E6SwPokcsgvK3ScDJuTzGx/
MVC3avIbTe9H1Ml2P+pfC4UdSaTW2XDcDrc2q2cS4pCbaI1htO1WTNXeyBvjcHYzg5zy2LpF/tow
WPBE635pAWn2pHp+M0lBNkwJyA2p1pOtCjHciM+1aX6fl45Jn+z3buaYARu/esi1WnoFUH+ZtLd6
Lfp9vWg7bWOfEr2HFQrcp8S1452I69euq3dx3N92sNKP61HkzmshTawBi3zwRGooe0Wlboqp4Vwz
P9B1fy5JeVjmCpLs0pzNunjTrRUq9fIOEFepyX3pklygGjLfx0v2GhXDN1WOS6DYaLyN5EXfgHNp
m9HOUTRsHAeMSIsi30mhnhpVvqdztOz1ZWVSx6EvuqjbF8p4GdPkGzOtpyX5sd0rAxuis0WuZ3r2
hSUzCmSVOvjtyn0NXLuq/c84txkNdc0R/cDXSdY/+njKfMXtmcs5WG0NPRZCWqwoQVS6l8qZ9N3q
SCZ4c4obLAuaVSz7dIKlPUrjeYTr5M3aEJpt/S5wW+tXDO3oOt/Stq3x828fjcI9OmOcPi1lHdim
+95EsKsrIR4Ko4JVO/60qp1d2zGYJ7P92TSzrQJNMUTN38VCSeSkOhkX2AdEziVWyycLp3uKodiX
ebkGEY2LWkVPJsxaP4rZqJYp25xSNywmKV6a1siZaKgfSurs46mcvS6XN1aaRAddW4+uUX514kb1
SLZgFYmNfusnbHjg0VFz6mav5cUj/XuJ1XlE8bXQns8gOTsODwNP24zxDTRgcg/9Xu2L79zescdI
hA69HzyAZARENqg7iv4jLpfvx16Lv85QSuiDobgpjZw4GHhJQzZfFYHDwQatMKDy7egrXk1ToHQ1
SIdZfB+1zg66SnzpJwuv/6UOqxxdMbDza0JEqZ+U2cGY7bMGihN0Mn3XMis7JWX5tRPHRM9n/AOy
jZ/9OWhtxtigxty0sxmUaWhyJPaUbj+fWk2jbkJpdRgFePig7/SYCRhokUGDKrEfzV7Eacx1da/F
xXEoMxJvmRh5a6u4fg8fhkFSOVHYp3dJjatprLMwyWzEWGqbzoFLYqY9PUWMlYIcus1KGjtWR4+z
yS5aG9o+I6bC3yyVMeZMNQPgdnkmdWzxcI3CsO77KNOIq9PovKJp7uJWdn4HjhTUIvNbsdn7FlN7
7tLNuiEx5X6EpBnq+sBlMC3WXereqa3xE7GJh++vyZEZsC8YlIoj0zwXnX6ssGrE8o5PTbt5uxly
C6M7ZHb1aTrpRylk+T4ncbU1zV6+ZMupjBf0rumoYElIv5Em5gtcnwHcs0SsQSSwO02gAmDHjWuH
kaW8sJEsQauOWI/2dDBtd6irWnmYWgYwTiYEgzY5YyLmvBNbowRNPIeVwmTYbprAbtKPKekbvLwl
ALio1X2fGB+5WvpaJCh5uCtmC8GMAIi14O1U66J45jSm+9hlJsnocmpbhHQELUcj74PK7rZW8Ntb
JyoKDfcCpPAWJUXx3QKI7BpcoJvVWLbgqwPht68t/nSJg+w+7uz3NtU6r9WjvUsXuQKJM8JGmiKm
DPQNtTz5Ls4cx6garIzYlcRvFAcodqjvY9ievuHeynwS5yTXcFgmpDmpXXPf2FF/4II5rqMStJL4
XmE2Ttj38170Dbkwwr3JleJi1bl+t8z9fmULBDbu7sHZ8DOwEMLAgt51YxWmCnr6tZ5/EKccjqNz
1rOpPNI0JkGmRKofGekZ+tpDOrgBpa66H+Nx9fnkOsKGjzRmhLzGzsXlrYsxiw9tPvqKPpHHMAPZ
FQtew5NZn/u+WneJOR/sMkMNk+Cv1fQfBQtkZNJv6nbOZMSdwdIL7STjvA6cZpwpsx8MBxO81rZu
cBhOdn3dnieGiuEM6QoHCvjwM1ay64BrsJJNn5tuJFFAdGTr4Z4znCcz9RlifzAR7fdta62ePri7
Lq0bT3dJpigEc6ZYpLu1QQqjuYsnjBrrpNY6xO4IrCG+Vbk+AtWDzq05U1ZthImnF7U3du5rt3Ig
ZJt+KzvwCRWCYaaUgaVU2m5pupx+G1Mdt3koNqLMusQ3/0XReSxJimRR9IswQ4ttIEKnlr3BUhUa
3NH41/eJxYxN9VRnVWaA+3tXBinp2zlGkqrJGj5fb4unxfhdSLRMglm/BCUhI/VQ/Omp8VBpura3
MKgwrjD42WPKimOgVpH6+xowDtgbj6pmx4PSbdSLjHw91K2/IrRQEg1OoSEo5AEe8sqNyqnn0BUb
F6xehEQvGIeFG5AEcW6V3jU+7TY/cqunB1moxKkY/QWrMMF44gW19KVTgRH6TIM7PWO0IXYRemSX
+9ZGzqeGcx6mLtLM30xUX75pEYyCgo2gNBCijUVpLjt7l6oqTby5SQa2/l3e6G83e0FYBMUlw/EU
BrPXR+t88wjpVbt3xToRgv+qhLE+tS8gdG/bqq5GMmYjc3/qPI45waYu27RNfoznkHmOXOPLJ4ub
k3I4kxuS5N6k731sEg0B0I2hG6Spmq99QC2vaZeMmCZHL1rUeldnPEUd+mSHBNPmw9Sal6zYwmqs
tKOT/6AfememRzAVi9a52Dftm13Y9aOBUQPdqZe+m8To7EW9kfK+EFZij8jCmuJzc2fyjVw3OHXa
+pjdQitcAuaJX88jUKjO58rRMV/EI2sX/Uxzh5+oi1o6TjfDSIrAqpFDKsJVbAmPOPHLNiW8AHEw
mS5TG01sGuWCz4Yr8sBQyviqD091nZ7J0Pisxb0+jp8aOBxJpmpkPSDdtHZMABaWUes21nSct/vB
6Mak9opTNgYzmfcE+zXeyIDR+9AUKwDzMiBbcjtQeZ6DMhuKGD5PHszh21fmHJNWV5+v5M+g+zRE
Hjce8kFI2xtJZp1MG6sV2Z1710tZWgQZv4NHcIo1vACouCHNYP5Rc51PE8Y2rGCDotXYVuJCPnSL
HrxxXu/F1lRk76wOP72a9cK1eUBmP84LrpHCIg5A5C8ml+ztugExdZ5aHqWDXHgggUU/3K6yEytd
3EPpdE/0ai5gSO4WuuTpz87TajpzqKa8OXCHJpnZRp2+3ZdtlWjO0l1Xd76sRqrfOx1zHctJuBkm
CI4iYCidsGQBfMEAC28+5NSmEP9OZEw72iNLx3y1GnD6uX83tpQHDRWTyM8BOuqd3BYi3jfKDQyy
tluPCwHGSI30qVt5FvfD+D7abuQM/ndhBp9NhpyE3tRjihA+zG+ZQQyjB6cvRBgUxBQb2JXb2fqe
VHCu1JiCnG5smxr1OM0H6Jp1tYaZZzCDgiLPjlHA2FucpldnlFcnuNf6VJxG0/7nyJeKqfXQkw/J
DUhGdZuCA03ulkjTGY6LVEUom1Ph65GX+eiYTFMDv18SrVy9nYWlLDG07DK1069NVuKu+Ko6wlM5
gpbIEcab6RcJubwbj1dDVpEkMEijpMHQVq7DduDGJeeyDuoxao/OVi1RWsJjSV49Jgyl0WzSILwK
cL3O+deapaiRzaXfESJEcjGspkLcV2CY2xW2r26lh/80A12oM68bXsTWi27/CCnzIdD/iEuaj5mZ
jZHhrkT/l/WB+229OFb2DZ+yc9POvOT2z+B2vAC3r2du2cRnRj6/nVrkaalQ5S0x50N5s+w1NyWR
9dD4E4oEBCVwL/NnmvX5eRkdEY9rDkOk8wgg4ADdozVukO7nWvMbhwbBgvzcii2InUs/1maSWpZJ
o0kWdqn2b4ZBCQNJbkmul/1pXqoPfYXP6hk7QzWq+6qyfwuxGok+ATbLPD9Uo9XQuNf8rSXziy82
TtZ0CcetocvaKkMESN+a4/1XLMabkza3pCTh3N7zmNRALfLbFUB62Rs5NeM01BlcRdkhv0HPuck5
b69BE+kTQ29RM42aZPl6WdHsrYW+ebWYvK7t01aSoxy0WsSGyKkvh8swSn53sf4YxF9x3+cZVsBp
z9z3iZBUhiVoRjjyw9drjdl/hZ7nBOwY18UyJrqla7dyPYAY0R0L42OaqT4hq4nATqutENNzISvt
v26Y6W6VKyff7b/6lMJRLv0xRj/GR4Z30Slw+pCQzaNHPte8NPiDa8NBegiHIIC1HXf+QzCODdjA
Vso7ysPkoWkRxLiMC0lLaFpuE9UuK1y8iwhJZ6ANb2ot6A83cqEJZbABPKn1HTQeXMc8UvgJvTEw
ki7tlpCphgtt3VdLxhxrNH3SLiWwkDHubINCGGQl8A8A7Kb1jNkWVu7QFP4bCkKNLBMw5bvxxug3
yCYZcMaTCnq+RGn3SWpce8uK2tvh3ZYWOorUxRQu9S3CrMxt0BixUzdjNNzkkr3G9duRSo2I+r9u
WmRs930W4b5NBo/3bsnTi96Ir9boPEzMQifyBYGt5fAhacCxxyU37jvfDvayLOKWFTMUvG36ou91
R1UHrfaedFMoNMdqbwka5qgT7Ha2jgd2yn8tQ/bxmMvXqX3Cr9omoHB4ZhtxKp36rZi6Oyut8git
5aujO9HcbMETugYWnoVkHRstZ9V1KQiHQahPp4+MNswUeOj9R9faSJDpKYqNDSufE+zT/0q5WgAz
q4fE8z9BoUid8gOSvWbxfJKfNjXMYJi0vLBG5I3mFE9T+1KOBwkr/qTq9C0g+ypMc9SAk3fL/QLN
c+cyNKypi4vW83a3DTCyjfpqKCzXvjHvzX5EtZXZ+7WezagcIZpngpLhERkASSkv2o6hwkXa5ap4
heIKmynbL926RVKb3L0b+F8Q0tVmHkqjRYuiBQ9Bzf/Q1EbcaFZd0HfC7ZS4RtXEZNwf1pYp1iQ/
fHO0516QddfY5oPWi3dqTjhHV7OKuq78r0nzV1R3lKuo+iDS9Gco72a05bs19/nOsEzsEJcVM49d
XU/n2sTNi5HutQ38f7RIkvXn+7umniGysOq23B22ZV62phkvM3eUjyec+moR7ETg/aeNeFar7FnL
l/Fi5uCulLs+ZjNgsG1sV80nUk8jXwjwazryhA7kl3v1gVXVi5c2rjPp7QXnYuzk5jfRWp/TMqCU
1nPCzm/19no17U18dPiU4xILMqpGLhghH/tBPSlz3A1yGA5kzrKTbCP0WO480duACSplwF8sG2Cw
m2EkOmtmalyt2PFr7k7Q4kCmB7FW3llH4qlqse/66WMDMZuypYylexmkY8aIn1daNVJx2PCNkHtt
7HNdEqnnDcPzn6f0/hli5TUQfUoNja8iTzMOpjfCIhZ3E8KuszSc16FHNzkwfkeNfwkGLOcV1pLT
wOLoNEERIcM9l71THSd4o5sxR8SpbbqxsVDwyioUIVagImnxQJ2oVdpbXMRDBlncqZJYjMWPq8I0
KU0BObcG65+aHD/0MwQxgkG/rORKkVf2sBXtmmg2v/KC0WfTMZPadodYd7xqv3qPC5GW4MJadSq4
cDkdtKTCk5I4+WeFzlwL2mczQPuTZlZ9GCb/sWvNyHZY5EQwyWQsl3e9FixEY/trUIWGhR3Lu+/k
B6ZD9i6sRZOnHVr+LntS9JhZEfkcbR/+Yq6e0oLSonLsue/H0b0swj2sPhd8OXoN/KKBFKnq6YvW
EJYD1SkPKZJAxNbVgPRb7d/BRiRkVlqhRdF06Jl1daGZMimrwEKdRvB/N+D8YLX/GjKGe8QRY0uY
QutPB1umpEJvbbR0zhQiSQGvLMW2lwFY+KRlAkx6ifJlCh46Md6qSXqOcudgb0Bkbu23wAybdUYf
+qzpZlymlfXI2HCGQJ6SuXfeu8ZTyML819pEVau5ik0CiHedpvmUTcbH3DSvNV2st5ZLOhn8jKSD
NYv1gb9O5wAP0Tz4l0uquVWz3GPqcM41poJICrlFvoMa04e/S3QSPyOVlxMBkABM9uh8KbIKz4So
H6SnbQzXxgMyKuDSalOHZnL/dMt8CgI+oWqBEcIwUmjDuSbijyH6/hZY6SLDR8ppneU8oYXlo+m9
wtornGK7sdaW2LX8/aaqh9R2nkaPCqBaX7uY7woBmswXhkiW5KG9NQYJ2Ni8Z2WFFUoJ1nSHXL3W
PY1FcxaAF+cq6vVmxIhqsv+7N61T4CKl3B4mMabnVaX3VWAmhjcQARu05jnv3Ec1LSHahGXPnlAk
AdVR5D60mBM2mi7QuaLdeGeCmh8CD9mA4HCtDITwRSDUy5iSP87J8rbMFnUrxLWjVqMPMlucWKTG
QV/Q0gfa+JCVP1XNSubOh1Lkx7yay1dE6FfhgOPLsouxRJr7qd+64zBRpsOi4Yddz4Mqdc9/VqOb
VDQ97Mq5PQFVmw9MJz4M5fxkA+Zi71RkhLnmRZFQvXPaVJzn5koKVHYp7WYvdDJBijRHwk/jC9Kt
qGR852a03niUcnzO2dtCJ4YorDVqc1Edl16f45KvsfxlNRxfVuXBwaPmPayCJYd2mPSdfKyEuuNF
1Umu5OV0iKM418HjoMtnjNBsSz3nyFDd+bC64EDZdm614HnrB/MOaQzpn/a1GPV/jBDXTUCZ+YVh
Ryab7c7eMrIucSmdZuFiBFnoNSFKoiHtO5z8yjisuQOUY+Tui++nr1mLMVuN60cFwpzw0MPQj3qk
6d1h65bHdDRkKLiJp17TwgkrcZcd9WIZzrgNH4nrXHZepatjmyOMHUrvs2PEtGbtcd3yk81AkDSd
ke6zknfbHhTCk5w3JxcRkk0ZYon6x1gQRIMTvPQo5lmPgjffbDO+1hRZmvxIzRZQcLSSykIXsSl5
nAbyVFYksCC/a+jSPVBrNIU5LaP2WPlaoiGJ7zNsWHb3tFHZipRBeAxuGtEfXXHG5hPakTuVPiA2
U+LWUHLYmRhU3UABFU/eCuyHSBihHCme87fvzhpzAnCoJeQ7j/N/w/wJI2B/qenB6m2iYbCAnoX5
5ZEbk2BignvynAtgYh8xKvx4riV3sDW/MzoHtCgsCG2mP/uGOCCEYYHy3Gqnc0PONBsFk/NBNxUd
xY08rlX3Kyr7uQXBO2uOn4xe/WgP3fAwTFcbOVcEZ/3Y9ACGP8vWb5d6pdVrJ5qVtKaUkrWC5g0Y
uvyBghpqLeasO9ELtMzBjhxpoodshy9VPK0Qp/A4kNQrabm3yQgegXo5dx2+3KGzHkiHbTm5TP7V
mp3JSSai0nJPGDE5vt+brPZlQT8kcC/1L3kRNj0b/ZBaZEL28z0eSx47hmcFv51twztigge3Ia7T
cZCZSNbHk50ht2qVjxR8xgxYLNoR/+h7t91N5F89NLYxha7wvlKzRmBd/Nel7iOmHQ6gFe8QG/cW
WqIsQ69VL1Cp2akg4HbTCuo/HBPN6HdBPOu+biceY1iGJHAIAUEc8SKrr5s56qait8T+xjplY/2D
0/1Yj7eJqJnoP8Ac5BaDw4rAI7cI61JL7zLMo3UkjIEgmVkAfQx5gmntrnQ7HG9+a4b25oc8zM6+
HscHdEuRL7qEvyVhKP5SHJjZk81Y/zLkHpTCFfp5xw8IvKh0qXQZqkOZjhOC9AB/HnZsvONnj66O
2BUCXMX+FO4oiUzuKpDZZs9okIWWrRnRZnr7qZi7xBYSLUbVzc+rrHZanSX1ADaM3vK7K6BFglFs
B1xkAxRN/mRbjToaBQbxIuMuJHZ5C2eruCdWIrIL6O9Ze9YrvXwZtC8N6fGuam8aC486wNWzIlPV
7ELdkob6NJE/0vEHNJvO/VhPd5XaIDagc8NW1/OjY5J0nK7yxKmIEyEqynklFqJ57otn5UO4mA30
hRphGYPg3GaNRmkPBYGGrj0BZeWJpU+vVsV0j1vqag+1du/+AprmSTtzuVfLAcIErqelMQb6Loeb
kEPAm2AF3YdWPlnK5CG66/1rWUxAZUeLPliqyc29TQ5gi6DQsVaMc/Ro7RgO/kg1CNObjMJrWNzq
gsu0MU754H7QOQPL3Myxt9kzmzpTMnawrPKvjgZTp5d+FjnlzRPdLiBi3pemb90pS/Xz1HvPQUU6
sy3Gr7Q2TijPVOxrZJTP5Yvplw5aIYtvIvDCijHppSfOR5XNXa/wsAxLw8eLTKYdW+3UTKjgecD/
0XcznIkUem383NmTifGfiUAj0gyFz71RSTrr/ETll2dCznWljaxW92egHLjufGk/mO0q9ng6P0qh
XW7Et2mhPwHFuxceBIXnqpMzAH1bG6SeXb5BjLECqXm5gLHfTZr7BkJTJxDozO3Gq7f8CRSlbt2c
/LynyJKtfj/p2V2WHZxtxKdHB3QNvbPDGYa4odYQiNkb5aE13xBCMcVOxILBt0Ag62b6aHny6Yhp
l40kUH3seOMbtGKRVIJdf+sjlwaVvB7AgMZxzynyTJeV72aH0V5f2amirSYYPTVtTizH+DdW3gUW
7c7qt1fHrPW90UGaYBHkiafxsbXTKU55C8MAXbaN6cLOFSHiI/u/Y1v6YQA4nmUG2mELmoVW/ZnU
ii933u7qzrtsOKJ3LoSd8Dl1CufFKp2TN2VfBnKik1dzGmpipPW3vg8qMsBKJhd9BiNGIPTiljUy
TgluoneS6jHuBLLGRBzEtnGe7E7spTldLNt6L2rjGlQczdtFSPGgpnk79j3NT6qMU5XTpbuVDxRY
ZnFt1nf5RG9dTYcQ1YIXh4JaEDsIek1Dl7shGjXMnIRpXhiiVZDUs+PDBF1pHXiYVrvdk/GBTpc6
IuVYnEnrOsRMgHzvCmFvsYIXB90TwRaQp+0jSv3HsTT+K99Knd+tZ+rRK7zXyl23/SrkgfyG5qQr
IlwCdNWRp5cnQcHlLIJ9ha8LiyxuXDPzv9Roih1LXQWYR1mV6T+bnnrcgvLfTDYElX/ztcj1OMBX
7yJozTX/wSw9FZU+dG1K5nmLgBF7uV5Ht7R+/r6SKJwdmANvgLRfKru2dsVgk6lQbe+TsV5GfD2T
5WTozk2kFlzgcwHe1tEH7avqSFhAxBnI67mWx44uQpiYMfY0Fku7GQ5DXv5DIGJHjNlaiFh1DqX+
JnEk51Z/1losnojhGJ7K7I3SHxDlYUKUOP8M26Plo/6Hzp7ggSvdBT5p3bjMK4AbwiwqOiamLqdT
ieB5xlY8sK+5Sah8/2aZ631gGvftaJq7wci2nZBYZYObmGdG1QTs9PrjrnwbupJ8YxsZZFI6kGJb
aOa/hY9zKMcaDD7HsyDYRPUh+MxtP9srAwVcR3FQPj0udoomZSLKZzuZoI4jgq/UV/tBjB9lDTxb
TNUHOe//9OzB8xf2gbHKQlMkRuVEtY12Kajcx2GYX6vVeHfoJt8tfc36VpwlYgmtSD98L/trHekk
vHonPJ7nyUOQ2AevXVrUhxzUhQ6oG1GfUgtjoZo173Vz+WkLvMPAmI3U3ruV61BPgb8ROuLPL1C9
G6QAZeSm2/xoLL/MYxnQCFV455lLGb2ucdu1Kw+dS/++qR8i/KPSvg0MvhhhSlF8cA3TqePij6CQ
8kuxxbKJpRfZe7891vvI1tfz4rhF0uflT+vrfwBX/5VBfYQtJthuQd0g1muaFJ39r8tQnkO/Q6em
T9y9AlWvkMCMSID6dm93zrXBbzo65okDeVe57kDCqAtBjPFLo7dBC0z2ZC8utzJuYdvs2/KsKly2
I9A+RTb7YfmsihaNpsr2PoJ7kvDHpIcfplDDfbSk+ZqZ8+tUDl92k/2gQ0rmsr/Pupz4ZNxPbgBm
IKx/6ZiBA2bW0V/T59tTWkr3Yd7+EdCATGwMropZeJvNnVzZA+U8vq8aznVao+i9Nbn1OCRv5Qsk
KgDMyzrG4ftIIF8bEQpU7dxAvnll/oB3ABkNtuMWqc+r3U906oI+e265Asviem8ZsZDJbGGAawUS
qXiRPuJK2IqJA8TfkUwImuCCHqjajNu5wSAMNkynxdxGGgoaQHDEeEb+Whh0GTC6P83F4sZrU2xH
M/8DTHlTrvs7tPxeEzgNk26YIs+ERyEuYbtMXvmHsPa/1gTKWen8bKfqV3GzhXoe3HeFl8euxJda
zC7GqXGXzXl+zxe/9xeXWt+0Dpeadcwy+A6yIirqWLsZOGdAE9luO8ce/mSZn9RUtIgzHguPHYA6
w//S1H21H+1Av1USfnv4TPeqILDHtoNjWa9D5BY0jjY5Zn4555jrXTIaWXF2zH7AIEb6T0EiJ0Jz
qTW0mwvlp4F4nxFsRkOJNCElUwAOFzHhQDPssHFWztq13+j2VMqAzDapF4C6UYXzPo0Q6oF2uxLR
bUzYr3joSNqEhTjUD66D8TwVCyQX9af+sluE4UAWMHxZKyB6YXEYN3QBRmnHNDvNe2/rDkSxGjuI
G5FXR1J941ZkfE/tSlBIMNGFG2TRgj561atfKVmITdlpHL9O4plPCAmcs5FPd96iX/k/JPzdQN7w
nGnQwPp9Smu7KJuNQXquI0Xr+egOBAq4fMLNBwk6QGPDt+H3NhmRM2AB6gA5TefOYb1aeH32q49c
B3bwUFAC1Yzcz81GqiWDt03ntfsnUv3Z0OqvjsMafsx4XrBJ0URAE0TadV9S2B9BexA9MWfFtDRR
6az/kXRC6M+INmRL0dwQEHXdmhv2V6WMuarpz47yyJOARyr0D89bDkOwJXWGKIbN82Bkony0y/mr
bLEXW2n+l6ryuSstG9bVOvaNPoKHz8i4kGLT87A3l7R70Jwfz6h//NG6zpYW6Q1zklEh/DVMtUcX
6p2WJ/bt6yIq58ADmUeNllJ7SrsBEcR6ZHjcFJKat0TAyXkzaf+mLg54xYoY7fursZDuMFju0Zqn
GxZ92gBlWktepknadwH63gq3d+yZRiLgzFTWng0cVBzT6UkGFzDNoBPFoTKb+97iL09Fjs8iPHzx
AOKnqBPC2n4cpyd+sGB5Hc3q2AmwdkmHaQUMG7jzr+y4jSoWMBg6jH/zydsManPQ13HpQoL2Hfah
QO1GGzdwpuqX2iwT5EWvzczeUc0zfmlaZ+JmpMMD0zOkjpcdLbN43/RjcWPX+1x3CGJFJyOKDPpG
q/VdKdle/QFFq4Y8knC5bGcY69Xm+EeNtn4VeXYxQEgqyw+1AZGPZCWkzbtIQ9esvchcu7PMT429
ZHui0FHiWuL2Sbd6RPnveRsobjbMzYPVw9TrTO5OWKse4o26c3yEuaAG4lQt12br3nVX009IbO8I
3SH+zRHP7lB2x0VHpQoWhdloe8s9iFMEqEs8FXYfpXraIFqglrFcK3Rj6KrRqNJ74wSHwumOeVcQ
yQx9FXVT8VnoqJitTMthcZ3HbYSWSTtxqqV8UOIGqvN1d6NDK67PyO8JBHxFpZ2dqkZpJd8m+eW2
zv2Esy+ZBjqeC3842cQ0oA8rLrYaiZIiUpSY2+YehImaH6mjVQPuiAS68MNEgABLGPSAGuKc0rRQ
kWwCZ/qDQmDv+73YsxijNmxwMrXunNhDz4uMRxP/Rb4LTFVy8mqvWOI40bJ8CQ3ckbEXfNcjKRKI
KM+WxJPppBkQdmvsm6wOmya9Y3ssk9RrVg7ZjojZm0GlS/fkjp3hpsedEayfZtnhyjrl5PlSe4SR
CRArdC0jD5ti/KqN+U9vW3J6t471kkzvsq9iFBpfPqAWnxDXvC0fjdQ+qV6/9iPzZ9BVe1zuxMKu
Fn8prDm6AtS6aWlXAaFBQQyVp9ZytfBOcBQPtznDLSORCVyrFZ2nmvtZASAASulI3cuzjT0GgV9w
LwgxQkEhHzVnzfdW9eytM9sPUGqMPuLBFBTVjK78r1fj00J4IfzdeouJ3uJ50/l+ravrs+BbUykQ
kIAPGOPVWuk9Eh15Qb1+mJuie52oLI+LWakrN+n74k9zMrtLgZWmPjsLZo2NF1vl+b6rqAsqTaYU
rhckTra9V0s3hb7GF8+r6r7uENilNccPIsFV4FbxHXs7bYZFx4943bSmQuoVXAoPleTqJ73WGpfN
zz+1HkWrrfPtYInrAGeYunm1/KZ541h99obe2m18lKuzq0ol9jkrCewb4yL/WkWqnwpKgM0iXknw
jbzVurOGLB49GoqUZ41RqRp0gwxAaeOjw095RABZe+lRsBx8kmvG/hqMFrMLf0K9TW+6D69GymUV
2RQLVcND5ZHbRi+SGQHeJUOf3pwYvD1kDp7WIktDJydnR23SO/kZnrLOv6y3cMzZgbtccvfJb0ci
HmvJVJx2L84yCYTn1Dj3zPJrYPm72ViOgfuDvwg7O+lMkVcEb4DiN7/ogiKtxz0i7fywzj6AQz08
mgVGDz9Q38ZNoixlH/A8DVWoCuLMYP1JZLFzCtmMB/nGUV4zdRUGp9sjaG9HorPBdAeOZHBBpWAL
nMiuvi82XryyeDUIhpLL2b9lYptjjwWVUbK13VM6fQ9asFw2wxfQwf8YfSDurZbsKOEefcEPZhMY
hSazeutz81L7GpDvzSGn96ctfyG0LrtDP817g493zTElIG5H8yRbg1AKfjkOhGFnMy9oJmfzOnc+
QXAFpiKcL2yO5U7vK/NIhFOStXhJiXW444glR9j3CpCUGp8MM9POrQBy54K2rRlOAmGv9zI0ubfr
/RZmsrqaroIH0LKYeuOSRIOB8A6OsCGd/g3CX+O0dF99DU1FjWyWP3zj2XNIwyFMSdu7g3pOyS4M
bINJsr4rELxFTAENQg4WYKfTf3wkTuOqfc06qkoq0WSE1ZHh1vgiO0ru3M68ui2maNHezBTw43mt
MQGn4givMFQOM3l545DqN7dWDXs1L4bYwIFW4AyEcNxH6pJJtwyF03ngJue5HZDZdgolfSa/tYaU
HH9Zf8gj/QWTRhRl2aE/pnpIORt3P/kfgdIfBDb4Qu8+DENypKtE2t5vpSFYRbrVkVK4gIajADC7
ZmC4Ok3NxFmZSnOHKkbNxW+9pvTMzum3bwX8A1zb9jTOOwDoK2dTcw8BHI3CJripau/QNbBPQEdm
Ps46xQ9t6JlvNMTESZpOoaA6DJ9om4bLSg6WbmTP7pabB+vmx+n9QcNOCqSTeilSHWJCd5LIJaPS
sxD7PsRvykZOjtuAfRZsVZHtjYCe8P7FdQ/kuV/TtHLiQmcmruT45GqSkWLjDF7sB4KHwlLmf75f
vosgcdaF3Iqd5xEDVf32evdc5iMVEkP9Vy7DutNS/c6liHTWnBOP5z7ozIepG75GII6t/a+CiVrX
Kh47Us/n+eXWcY6f4MLs8NBmy0eFNnSadLBA996fzeNm3iZW6V0zKucXWTzfzDhdzbKs1TjkutlF
4ClCv50+XAvDTqM1n+tqgGZ4/o+pyQglXbwV2SlDfaPJOskrGTV0pekNrjmj1y65Oa4hrfHPxvwt
F16xIt/Dxn5Ug/ZYoRA0QaHt7pUK9SOiSOZI79hunXWCio6WIuuione8Xd20p9FABMQirTWKDYtU
vtwkTbRuqCwCiGU5XgkjaTRMgcG97esnRw9+jVVHr6/etRv1sfW2Ojqjdwccvk8nQAIaHvvIqwEj
kDztR23ijwtIxNJlQ6cFvAwTVCMPs6X+DJmsE6wElBy7G/SXubbHxsvkfstEzQaNSdEomdscQw9v
y8IyqCFqjZrSAy/2rKC9AVVGtFb2d2ANj942EMMKP8iLJcVTRv6VTd5JB3LHI86kZHXoCxF1gWjZ
EY9NotZ8OjCRbdE4hH4/3VRER6+igJGm8wy/wjBHuj16YaPw4yjz5Ht+7N4Cl32bLJdyvmipc7Um
cyX39NmqJmoz7eBZTsxbgV89G417MWfG38rgo58Nwu/xun+uHcLjLB2TbM0GwPpMIjdZK27W7bHW
Qa28gHxDn4wUu6n2TWAEUWA7O6dE6Sw6RWS9OHmt9pra8jr6M7IX7DzAjrt26rQ9VwfnuQRi6V0+
KssMHqu8Yl1ys9jItNve+zdl8yXT++U86SsJUAGo2k8AVBURRJrFc584tnuhPHxIhEBgq69wQsaW
f7SOicNAmfiaNpmIVP1NRA9Dfo1txH8Qdgz1SwOTzlVHx6bpFMwGuZF4ViF54swtSgW4SIBd8QZn
r8GCxdNeoXrmw+jIPyCFrx44/+p5RQxx+IOU6F8lSdNsumDvDH9tN70N7lbF29A/kdWDMViIfUpS
USuvpE09cDax6jjs4tNymGR/LkaGZpHNIeawl3ZA4bN9M50u51oRrbPB0uBugAeBJSVaM0Wwb1zy
GU9A7Th/g3JRmTTlhuLPhVZDbOMSO8V8q7/kq5cTA5eppDfBh3wNtTlk6f8knVeTo0gaRX8REUAm
7lXelKSyXeaFKIt3CSTm1+9h9mVjdqa7Sy2hNN+991wGtO03x0lzMywCtKcASmT5O4NNYIn8i3iI
mchygomcBd3Xt3dhaGcr/RFSd4DhTdcXPx/TVe6RKjQrM94VsHZsl5fXWW99zCGVSPAq8APNTnyy
NdHHiEXeJRRzxDByhbkG9DHKj13DWSAYyvhqJM2dMTfGzq8xjvnpsLExH5CD8dd1LV/dpaOCHy7M
F9J/eu+WOwY1KHxwAZDOvxJNmlH6SbKyHAzUA96gMmvv8t6m9iuXp650d9iRtxCMTLSklTCUuYsK
NI/c1sfCYp0v536+G6L21CMOXjKKTSNOpmszgd9qdsBWnIlsMAmYqoouPecD7jav7aiHTdZSk5oQ
EwcBmCA/zumxmex9GjOnrrjXryNDUgK8ETriOGlEHw6mnKFA5yPCscl4ibrFKE5cBJlwzvM9Hav0
aIZvxJOYAfJl2Q+dvc9VTAKryKjesNn0kpDMp7YOBUPuHXQxooQ44g04Ds3QPtZqOvquAY0la/fx
BAuHfE9gDVjaRvdixMFrwH0NCnKJ+buTzxWq/JxhxXQNMluJGsgv4M1ZbI5eC/0mnRn5xFP9ygV7
53bJC20dJ+BxxT4jMBP2jX200W7JP/Hb04Rlri+cGC0dExnugD5QBMTykFWWb4GeR4Jtjqf3if0U
j2V9kKn1QlUkkyAXHNRYupfEqCtYcK7YBUG+yVzclJ0WfK35AiQ9eEOrxQGt0mNrMeDUJrI5s0qM
o7xD2LLI0WUYIGat1jJLF2qW/gyd6eB33WvaEF9nOMxpLQzvqj4geyaJzqX2PlQFJw2PaU2Q4RoY
wf/gYSqe01IwjbI6Dsr2IWjzdq8JvUNlfhP5oC+t810MHJfJZacYcCnseBiRNHHNek+0ozYH3oxt
nshdXvFdwKw57pQVwQHj8+cm9mhaeIqKudxP4fiZ5pPH7ePdinhonXn4wHhBl04NWnVu7z1pv8gI
lYBo0E9vh8wLCIVViolBFwAdK33IQbpGDU3zbTn5Gx8zxQ694qWV04cXMdio7e6xzS0UYjt2Vn5E
XwkQ3n1oxtM61kw1ykFGqzBJX1Nez6qXACzARzxqJpkYVHkTYu8aug28WxTW89x5d419V+K62Mbz
INHGFkG3pDJVc9Rr4/t+qG5FYFwcu1ms/kwRK9wKOYWq/FUXtKd1545KbWshfztu53hGgdnHns9q
Az59E1CNQz/ucHPDPliHXYFc7hwwk5Atni2q4q3U5yaAM7EGPbzxcFi2NR0byWc1tiFrIsuYzy82
cVVgS4qeoGgh4koEUNPzftMs8g4c1lZ5yprj+gFGt8A/cW1aWVFzGHAc7fl4gaWPiG/YmxajUL6y
0zk9EIj1GEirx3RED4gL7rpJhjnF8529lOPVJTqPh4kQUxGOuybKn1gv533ajiQresYcZmwvBqST
O2DSVQW3gjAr001sAfZuTM0pADMSCo7gx9ewZ50Q8SCe+1tTRjXyfT9vTTvNlrQ1+PMO1xuhjkIF
9ObCWMCVmVfkMG3+tv4WQNFbk4UvY+p7+JWpmexEeRisCfucEsVGW1QEVcatH13uTEXeHGB1U4fr
1JsalP2qPiQL9NZ2MZ1ZFryXmrFN6XHt6XSMzF8SfFP0RyMvbExInLWrGP549QmVZp9FrrvH5It2
5wSXNhKHxHCfuqCxGcez9zoaN20oUH39OHsMXPuRkTeBnhR8gEgqFh58kZhNqzS8jzkAkklv2oew
ZsmtK1tTDJQ3d6M/PRlL+Ksftc25umdobZj7qYcba+CcIZB1NFysaqqwdr7bhhsr4ldz+asXMki5
Uty9L3Phb1pz3lP/hAokgoc6pWncLAk4iRTRv2EkF94mM6meuUj7BVfyJhvhqeEJklNYnZgKMrGD
wb5xp2LTG+WHaw4O6M8JiJE6OSJwuTzUdDCPCWTuub+a2nlH1Hok4J2uq6CJyXbxntj5R+pX3VER
gEmy6EdPhJ/ZMHe5xdJVxP5RT1m+Tlts2hWIvXWY3rXR/JeVTGcdJv+rhpa2miNEXIZfZgMsqk9B
uJjuo6DpYF1rfYlDfMQx7MZdwnbu4XGtWpv7WkHdV5dhymqeQ8XVzKtj9gETScN1oAKkz6HdHVFc
bxbAZoylFRIwYS+0kPRWDh5s53iCdDGFXMuQbjrHCjm3pV84RKM7vElxA5g+b10EOeL6EJf2fZoQ
FHc/qO7qt7VM52VkfeCoGaxaV5XQuYx/UTSZqxHV9sgMdFMvqXITm8Fq8EBCm8Mv0NB46+N1GRJx
Hd3kIlISkABH6Y+zFMfS1CfSYAf4RMWWojFuvWMarJUzXYoWxDAr5Q889X/SnX34u2T8LDXflTWQ
5NiROA08+WZgGdl6cfbne1iEgLs126Y5MR1ooZJaMCFEdIzcWqHb8QAJxpSRy2BV1kzNzOkyJOG9
gBynMvLdCP7UXTjFXeU4gJ99cQoyIIPmoltoGhtYfr2UWThrRZvr+rPL5cYk3kRCfFtnxVNkky/J
B+y/XvJrd+1uAkrPVPvUlinODUWxR1Zm74VEgOjElVVy2GInfp674dtOrJ3rY2OWAlgBlWrXutLi
0BY8N7HfvSkTfFpNLcZCJMhYrDHKNJBAfALKCItkD2uq3QJWxsKYwvXkkrkeBzC/FnMGX7WAL/ub
pRmHqhJin5N1X6KBgSTrJ6q8iJwXFvZirnFAGTBNGfcBDty1UjCR07w8SSAVBSs6R/YKmzL7rYj+
WO9xu6u+vAd4uulF8Ux4Zl3YxnjydAV7L17wVZlFDzNGz+Ul6QYEqfY7RiQxOMXAgeBLVrOMcJDX
qfdY+0Qfyv5BDow0goxRijXkNgn7jMt2igZkQefTiLDKOBS+9VpjBadqDIohOTxwVEHMl6NQBZof
Sc5gcq95gW+gccHf3nqXoHqQp+ErQyqwquD7JigVOWauTBNLwcG2ShUTCcYGL5IyEBFpMLw9IVTD
geLJJNwKFHwQfpMLa3LbGMY3ftyrE8/fQ8MlFM+qvclwBa9yzA0Y385l4P3hzWI7kmW/9eW/luDL
Ji6dryoLsU475i5UhE1aFjJbm5ciC5+ysflyvJqoWrtCQHxRzhVEMr7xmq8P4embzmCPdlYS7Pr6
JCvyqAhS65gSul1SNFdvwj1h6vCmSwNPTZ6erRS8X+7fJ3ON68WPH1L+ssxBKfpbzFDcM6FSioRN
iJ5uNoVDE/vpRlfRczRVExbRV0boVTic+mpmeuCzPVZiXic1YT1IAi/FNHT7IaApQGmmY5Kp8cYJ
s4+RXNBapsytNGFHz1uQqXFC1hlExFrimbjKjrBPb9JXN+kbGaWMQRqHA9Kjfdn8jF3dciBH2nAv
Y8V+PITJRzd2yJv6aHDV7Fv57uu/jqkh4l9QbFmsvWSq13KJesUC9o+urVtmGV9wuVdxQMwPvPvH
QHKSIsCw7GaI245ziPrhzIYm9dBsWnuCexjXJC8nXIRdRfsIlz4slcl8nrlednO79pgejYY+2UL9
kit4dvAu9FP2XXv28ptZnWI/zEBdBJestycGwmJNY91HKwjochH56yPqggxf3DcOOY3KwnTktQsj
pYGqWoOFmIsnr3C7owNjbBW9hQ6/wg9K3Nl+9RwmRPAKle8QN28OqoIAm+HWEHE8O/0HPoK74K0F
47aRodzE+DSYA8J6ERVEoOjg8V9WBOVo0eMs0fXyl9GgRnUhsPEzZc19z8EaqcK6FVlNkGvITjnk
yUIU58EkUduqBjNRcy0LDnpgkHa17oD647tpksBkODLdtVX8ZTBbK4jI4gQ+Z/ZzLQsAdRiNdE3w
AWVyFUXhezGF9go7911Ux7eQFxpi6DDUiNmb8pqU/T8mVrrBR7kGKac3Bb0kOKnTB3chQDiYYzMg
L7lkUenzjEV6tG7wGl5BnSM0Rd1XyS7QzfVGx+alHdTvzAU+dQfSs1YT8KG4v8GU/gQpiSji8vCT
AsbITvhVifY6BeYO6+VJg3UNCv02p2MChZh9ztrZFFSSKCCo3E2eWIl2wuFYKggp470y60tVl7z1
SjHvLR7xBgCHaTiqxuE+4zncjulwT5znvolZIZWyDAoYHBL09CYQIfVMzMzMs1BzeC4ZeDt7J+xY
NjvJBQAJ0N0bcgmh6eSN09CtzJlasq09h73/ktajua3NKdySp6CsyT/pxDzK+Z819cc88GMuKpxJ
TJsJ7LyaLOYqcQ5DyMWhCGL/niPMg5OMTHQ9LiXTcGwB7I2NAqrvnW3LviUEAJJpQe8L9VxM3aU2
yi+mxw92dy6C/CVs1Im2RnR4Rj2Q3PASvw49EQNDHLpm3HUN0kVn72ZF8wMvA4PmRRXun+txrEaD
3ybJ8DnX+hL02F06uc3F/FzCv5AT5jHTgvDgONvSzpgDxd+BMb6GQOZNy+CHOVzU8Hzb5ePI2jZl
DwQ/jkwvh6La1NWi0Wj/uY2Ti9F3XDFCXDGoWsa0S9v5RC3mC+/4S8rMdzTqBTtawlMu0n8upg4o
LawfXv0+GpKoSVhAq5qpJR278bVj6gEhlPtrOmOqJA/Z+NSbGkQWh+Dotu0G5+6miMC/lXxNzRH3
9kxMxQG6isS+vDhTEVrtg0sTeutoZuQvI0acPpm31Pff3NH7CIOIU2sy/JZ5+WX1/rhJo+RmNu8j
7APKQ9ZF6x+ythBrx8YSrZ03T7sETKHISVpyrFKeQb9sUBteA602yk4QPg6DO++mcHgJi+o+SceD
JmjjdjSqDqp+I+WI+1W8gZe6VGb0TYJzWXedPTIkJ1rUAWxJVA92rC3jRz3zfTTbi4nyw3PGrxhi
NBUv+lyuU0h2DgwwopEzToCJxcoyPoIGCOxgQ3noq4q8XKPY29xtkqutiZuKNfHY+mAuMADFsfFY
pLDd8ZWf0mLmgJJZr4YxvP/3hmuEavxYWFwz6BsyRSewl+VC4eChddUhK4io/6Io0ioJxHnmIen/
ZmgsUVo9ySZf6inTgdTmGMPalR5jt4EloCdDzUq8MYb5TsUdsxmyxCJOj6lG9Vs+6aFIPrIxftFc
sFZ1RwCpv8bdtw01ifjNsOnS6p8l9cH0ySBILCImIummH2wAZk19sovysa/SLRisQ6Qp6R4Fe3fz
JLnGcyP37V1hml8hpipcuMLdqbHbOaiYl0aMdziW8Ag3zsAAunioKljcpEkxMUhjC4QEKZ0MT41L
q2mm+7AviLvm0SXuht0UAIGpA+PFSBFMPSmRqvC5pg+ZnqbjrOqbBDzJKa7fuRLnxH8TjqEr3k0Z
buNYXJ0QKxlzvQtaz1cf8AUYqrcWtanoew8KUJDCrbeAG+TTM5JW6rf/IkeD0veif/4iBCkBB5Pi
PQyD917i7gkkLn2r0zYOe7IG/9HlJJbQ8dhE7kMaTxklgGvhBL9RyxemalSy9n35bSgYB8wIXjKu
LusWrTUD1ij6S2z7VGoo3N9CpFe33SlFVmb0wqcanAwzZC5QcfhDtRom8DO3YnpW7LVqxgPy06Up
oNwl8cOQK/qoy/G1fG5d97igoNoeokXdmmeWbJjKVQH7jzIJZJns08jLh9J1m4OXPnpV+TCYFCvM
eyeVFzn6X4MPzm6UBPzlh0n53JZqAB5OgV+QB7Ycy+fcGvuNpYC1ZFQCmHGzqTvrpXEKZNga8gRd
OSfHQPmMSzC++Ibx71jPdWMNZ9dF1IekOG1EwaGNrzfGhCoRJ1GInimrftd9ffRx+kKEpV4GpSc4
2vAJZnsGbQIWeWVpDlaFKf/sjrcHYqd1hyF0VQbTWU24Y6AkuavUEQd4RXe2GD6xX3HejNVvPT0H
Y8o0n2EW5oruz80iMNmVRoJ+6pjqrGMzbs/YRMzG/nGM8YhHG01wbBssbPVvg0FyccNeB4JSOF2h
1/M6MMhbCCXF0u/HTN7/b9QcX7DnN4dktp7tdox2mlSmrW4syzjrY06L6itGTd+0bGfbjun3mmTe
RzsTuSLNGcgoOGiahYnKP4V61Ou8D+9cASOh91kuuJdDj4j3eQ57maKrlOUQX1Ye/sWSRwLL4Woa
mWlGA/pYmDGidtUpU8oBwgQ8ZrKNp6lTV+00xp7N/CGdkm3sOTejUXprGcbHrPMzNN83h4M26crG
47ruXeDILqVbUPTqvfSHyyAc0khFew6H/i7wcUy2qiUDQZR0lSOnz4O5o6uAM0Vuf01xxMaB8Qnr
Rr5KOFmsy7Ifj14pLlVD3w/K6oFPIDO5KkorPXXI6rhm8NxZ4Bf9LrE3c3LwXL1nxcxXjacIMgJn
Sszwz6uLbmUjpu0tg7uTmqyDY3qAW1qDwLZkhCUbz72a8znosbzHU7IRAmIETxU/A08TJySTKCe+
Mc6/72Vq/dbCzs+FGOiZidO1YJq/qlyi12hlp8k05j2nPspXzJrINbYe6SnMz6lk+gcSCVs2goM1
343sGRQu0SFN74WRFBdskBiKULyAITDSYJ+hsGXd+p174Zh+anxaFAK34wl3hs/YtJ+7jlyUUPli
il/YlDdBFv3k2Rz4TWdAkvGHmcxed28O48hYxms3EPD/2mncVRF3Q1HJI0LXTXv2Ew++BUzYIiFd
FE9wQb4qy9xDhmCwVHjjtmcjXbWpnxyIhqIPdFdoPBxGTRh3pLhuvnEzzRA+6GTd9XP0Jdr82tZD
im2Mok6E7fWUIW2ALv2WOCakcehbCo7IuDBaTu+7nsdrVnG7TpzgnJhc+uthqfNy5Z8wxxc3QZ/n
eoJlWh0NArorly71fe3HZz3lR2IR69Y22usY6p1iCsxBtGgZUuFByzHrlJxOq7ZhWluGkqkAwWQ5
Vq9QRvW+pXIKPQtpMTIwGKja34hS3UgLPLe+wZlkQE5NZdxuq/ieOCXagInP3xCaT70G2ssjjR9s
RYcXDiTpvPWmc/XmmyZhR49Hk276+NH2FnAU02/OLnorEQjppLHgFsC3dvrmFubFzIY2HgmLVDgF
DWM9nzODUUGYDeu0A37Q5c6Exmt8YyqnuM79iEHYbOViEXQlDvUC2SBxuvzoQ/2jfQJJdIIFuTby
+rGH7AUHhCa2tC359ezhRMw46GjXe00F2I9ybOVOh/GN2cmT03hiPe3Nxn9JMMmtNZhKykcbbM3E
Fjgb4PAZGm9jBjn8G4D3YSOwOOCBUEELvpxAQj0OxLncPN4BAaRFY4G0GgZLI7DioLDSrWmRAc6r
a94OuG8974OJuk0WNOPcI7uS4TMSkVP5YIkg6gzOnWj7+JDiW1vF2GjjiUgcHVgZUfXm0bUB1NFv
aaUErerSu6tri/ROwMwgQMkYsuLB9km1VY7+rHDNLlmk8zTML35nP/RzAyMj3HWt3+7pDPybdHQb
JnrN/f4NGf3BGjrQbU63DidR0upOoS90Ywj4fHeDKD1p/E8DYdowVo/VELzipIXJqGO5rtdodh6D
Yag0sCsw5VT6hywBgzHUezegIw+TlOQ5MNYc6jL+uCDYodPSBUbceHLhdpJZkD5cTw9RP3iUDZb8
mJUWo7iDyDobf7bffAqPA3USKsyX4mDZ7Ytmj9po2d10HDJEY/g/tAOBXmWRTIt+SYzjNEo+OwGv
hb0R3k/UPXPM/0HR2jtNehrb4b6hrQtKWfaNQse7IX+9vLgVndegBM2feAujncEtHbBZmiSbAKLo
gxOi3KnokPvjj2NFw16a8auV8O7Gxj+zbuBzO8F61vDHFMSzlWgMvXODkosiid/V4uBsnOS7NbuH
0hCUMRN971xGPTiuPLyiHsGSKiAO79of2gjPquXpitA8seCJt56oXpTD1xQZrpkG3XCVMC7CWTs+
4QuCqLsPuGkj/7UzHw0bXovMXk8Buw7GfPSW0x93vn/GEqFujPc5Gx9ZcqhEC5FqJkFec2SGY/PD
c2wxbhRyMvGbX9c1Ptk6IZva32p2hl1nSb4VdrzHbvpWMkAoLCxZpdHDymCNaxz4pE7/IrsZfggy
Zxi9W2H7rCVXNo+VgWA01u4k/22bHGQ9b5TKAINx439RkGBCP/l4qaCbrwIPpx3WhHeVuD18hmTb
FcvQZwQCFbnFsZb3Tc2XS43+vgSUyoCoYzaashyQCUSOeTaT5uwEnbfpA44NTRHtXFFEa88PP2XN
I0Nn1J+LcM/HUpw4F4sAbqs9cKMj8MJ1hr2dR+IecoJiVi/xz4KZ6ktuEkY2rgsxHyMfB6suhmCX
g/qalltQwxzOc+oP1xuovPNCVogw3OuZ2DGGR868bC7Qn5lrzDMW+zi+lqlXbJixwFa0aDEcZfZG
IROfzIQcXPfjrTPR4R2f/ZHK7BcrRG6a2EdW5F//LEm1i5MQEicfsI73ypue3Gjcxz3mgmn2UaYe
Yi6hO3reMFDI9NM2EYzmOnmfF6Yekz8eUhgERZLdOV7PZJ2vSomTsfD1EaHqSQ0U6Uld3adeg/uz
ugYCEy3iF4lp8ydkDRssUDezm2He9Snroon4Lmtrntvk0APtORXfREjeRU8MNvUWiQBNEATjHO5Y
At3kSjnIUdkMcRnGM0yt9NvCdUfoX7EkPHvgqDk8MKCLOEJkITKHrt3FNRHs8NXduPjtm8K9z3OA
BiFP2TCHoNIlYT2Nt++/C69PjTliLyMngymh3X8VY3xs6g5KZx0clDuMW/iJC0iRQQ4KCh+1LtdU
ZX33uQ01iwkB6DD7PdNC4vj4SDJr3vktKaqme68S9R0sO1AsZgE4dj43+UeORkVHF3ujx2R4ixPq
RtB2FP0G5y6Qj4Z2GVv+RMLCm+Hn1zA6UzlDSdU8o8jb7T6FnW/xpyCLOEeLKecOoPqvSI4qx59h
Z4zCTduBS9INJ6t7nHg4mbnxYtOVx3ea67pXMGmauZnE7T129bM7w+DubYvEA2fLhAgFE277q+Li
xZem75jfFNFdW1KWnLcOCY+iAJZnYB/2ivGhFrBFcikBuHQctyKSvw2HIti/QFsXQRb7ZMxasgbY
khIS40PDfytSPjvDG7B5JXdjELu7Yfw2BYF3I13Gn4KDYeAa6OoOa9Ek85daDO9qHnFI+9Pajwds
VCM17DleEzyAHB0JBsK+S2jJGB0sS213V2ZJtJ3s8pXI+MbFWrPuX/G8v5YQQOD/jfGmj9R5chFr
IH+BP2x6cNyIzjzraO2NR1YAWiYpmRzzAmiP/ezBtdHLzYlroRlCwvYDZu59Cv038+ShUtMW/2q+
nka72LBa8aMVxtyKGFEn64NiaMPRlIcKZtmgkm0x1I8OFBwri+7juPpMm4xzm6q/IWTNMnC2jpn+
I0I93xE22+Q2NxAqlOGoUNcwpVhaeqcTa9Ng2i4rKj7r6E3Rt3kb8ZfbrvHYKv1DTnzeofV1m05e
KesuNsMUfTIT+ecEP7OGtTqEmOMiU2oqT8gejKFx75mIcxYHKSG6F9NUj4MTc99bsmR2qN+XRUMW
UAKn2HvK0/TmRsW3EZs/M+DFlcgQtJCTOg9NPeztnlncq6UZlOVggsNkeLEJ4m/GZjo0efOTgzLb
lqJ69FT+0fuJw9A0g1lI19Ymc8q3dhQuwLL2y2Goi4MuYn/kpOUwPfDLV8uL243vkmHSWL2n6YUC
sZEjVHaMx0+LdTgp9QO5vzesgadwmckru/oMC74SSrr/tDOyPRk+BZncSFLHO0Xtq704wqdq9MBR
MmdaZDakz24NnCS9y7B0m3P5WgbQGzmSfBV2c0pLRF07RLTy+YxM07fXfBXpnuUxpam3MNNrRmsL
k0+GLZrcklOBsueWPcxJiVUcpIsUyaMIGMO1Vv45xtN1bIt0Reccd9fZW4Jb2TbsSKmKDBtT47Im
VlG7k6n7Q1FRuY+JxE1Fd5h8KK9TS1KEOT/Zj+dEQF/U1bcs4IJVFomMBh+Y15sbKiAgXZT6yYE1
gg7pP4ZD99YyuQeD42EMXDt14nHp4EnE8J+sm84sttjUw7ELVoxM/2pKPLNS19SR8M3mYN2tNIo2
nHLBu5V8l5wKscpX/OlKHVoPeCpiopmWn3ZL84Sm3yMxftocqg4Tkq3lIsVVtSZCWEER8ohbtsPw
7UDR++//DLGDT1QBhRtLh7kpvQCRrO8l7hVgzPhAk/quElz5s4ndLJz1K2WMW1dbZFybBpcvLy0D
tL7nPI5Yn+/rEm+/IfwvLF2btGXEJDyuIwycRngBRJRQCrl2oEGJ+YvOyjU+LagcgfqnwCTbbfs7
d6j7ywuVNUm0KKs/HI4Im1myzhpluA0qcVEt6j0ufcM3GWmTYrY8OI8Zs70c3z6EONzpyws2pX+o
wPETf7D43Vl9nyHR5/YpDrt/0/KTI6sptrZjeBtPb6AQrLQ9P1VEeqDXoYvyUJwK0FoTEfFtk1iP
MXcIAslHR8A3IzEbkP8Re+HQ4hPVvy43x5U78BpSjwSWU5/ziWyhN2yskV2ZUziukiBfm7X8N2CP
Z0Q43HyFbqKu3Rh9kPGEECfFt6YfZS7BN4WFg6tl7F8BwWxhirHhMsQzwlbsbWomQ7VQFZGmzYh7
pdHUeEcl8dXQDs9MtkimDmAiSyNCzkA8Zu8aGOlid23X5hJxCP3yRgENs176HPKMdkm9FO8kJEF3
WPtX3szVlnORwebj3DVibZuyRsDHyR1GFUJlypQWIVHsjMj+C8R0YN4EQaCP5Q7Nklw2/JwAIdEB
ess4wYLkSx6hlck/5kLJXaP3Q2k9z0Ljb+rGJ6dyN32Yi32ggoLdF27bCFgvKkmKujXkFCc7meWY
rx0OtJIVfZMwzNwH8801HHrDubKDJAc0SnxgNdLoAyKFTzlIOAxLWb4yjZiuoILGlZo/VDXUO6KT
ipntMkFePqkifw0GzP1htyiUZHXI2o1yTUjqD/YuN+NUbNWItlNV78KvjqFJiTD7ySbqeHURhRPM
zPANRJBV4K4yjgdthBOS2ydWzn1gnWi4g8dBARFs+FSsZ1NtTIh2qy4h4WqzDECleRcy1GvN3Nnp
ee8tr3ut/NwE4s3RRdkMAuz5ixLa25TOzcbsBYRo5E6jmVikxz+8Sl9x2TD2HmPqIBhQdQ2vNKB8
jKIjqpDWkqDcOEbHppGPWUo/LbNMyrhIcuHScEh9x3RXqXL+BEfj7KyBchQ5/NbmUB8iXESVOcOd
kc2RIVPJs05ItMRUhKdIfbXoWCtrDsoda7o28NWJqLvgGYJIhNKG5pxM9I/mQ3fmHy5MqXChQb5m
77nW9VZlpP9j2UtgFmzagEix+RQRB7Zz4zMQkxUJg7ApDOS1xWyUW3zaTO8TDLurYBEkqCd6FuVf
15cOajXtRDFVfngBIYOPW2KW885TAaoreCooSe66H2cyFXyT1tRcDdtEcFUJ2MXYobx9E74MTEZF
DyIkeRG93yLEyicbs5fQ8bYvMfQwlX3Nm/KJewluWN4FuqXGyVtYF7v/cmspVSdTDeOAWAM+2d66
S2L80c7IWl47nIddpu6ctXbjHPFkBt59YVlbWnkZtxG7Xxs2I1zTepkLc5e6RX0ohIBmpZ1VV9O5
jk47raLuTNUuXr/ktU+4Wczhb2m3nB+6tSDvd8fw5dVdUP4WuZzV3FXfTEi/Kr04SG1w11QEFmQB
dhi4+xwPeLLk3fSIYM91nIRTu5pyFC70CX/g+xlxHcBqTws3mAJyP+iD1hK1mjODUVWa3PIUprJN
QnntcXvgujaUMNhb67EZ7J9C8g30i4kOnDlp7oWbewdzJhDm1iTIrdbpzn4gmnsico9GSnLWrdCr
yjREoaXAoW8gnhcTi87EiuNOiMpEu18YpQ8bnWl/30cBYLow+aT+6p/Sfv8czcgVnW/f7LDSz12f
ZXy9cPDiYDxyE9SvKHvnvjM6Jl1u8pRi0bXzSfNeDnDfZh8lQQGMbGx7Tzp5/KDCtt7mLSMSSnjf
w6U6bfB6eXSABvDQQoMl5njO3LS9OVPLsFEvAYsZkMLJdNMPa+7TH5Wa14DuqNdymn+CEUVp6zjc
xjz8DS+Rq5ehV/cY+CO4xDyBiVrrWm2F0TmbMgTkSm2XOBFLqB9n5ATPQ+m1/PgrzDSHLbANj/zF
PpcO28A2wyO6FJJUSokt0ml6V+H+vYun6b3SM80HTecfpzIN3JMhzv7SVPXf/1gyemv/K2UjjovV
1e2iS2JDKxsmDuTxHKGZBNIBUucZTDLNfkZme7MGvyUJA/QgLBjr4EhnYGPRyxnWaJtpUm1jpyj2
vh5+NdOEgzGL6GIZYEWUJEacN+CIl3+V2YaxB3H51FBGfFZjkZ1LhwE1FtGcb+JD6KtDaM3kOHq5
lxa1UU5VncKGiqrJhbtlSFiNtkmFodcY8oEF0HmwPTtYR0li76hhzQDEF2or3Ulf8zLQ1xT4JiC3
kLP9sBQJxmI5cfz30XDCqPc8St6ux71/lBaVt03rRoLZI2zgMK/Ccw23hRAed/3/KpTLCAJeye/b
0dZYX8MJlPNM3mSded3yS3Kc2S46OtHQZEM/UvJVukjlEk7q/9/02ZbT+T+PjPC87BpQBOJM8XSo
O+PwXxOoKmndzmxNztpLuWYG8WVwXNDvyz9JOQNPy7qSVN0EftqCikSPxr8sjrtNI8zobA3usiHl
gHc9mzoALyFXTTPqwcoXxMJSWCyWHk8+GnEX8wHsHZg8zOwdjx36f9SdyXLkRpqtX0WW6wu1OwDH
0NaqBWOeGAzO5AbGJJOY5xlPfz+k1FVKlUpVd3nNtJBEMhgRRDjcz3/Od+JnbkzRbrC06SLgQm5D
U8MphLjpS4cDaoUhd4SGyHwnyu5H5fr36W0539BqnbosolLt06QIrdnU0lvtk/SH0uAMuZYUl2MA
YS38Xpfm60F8qGvMkXPBpg/PbJlWkbkTgFThaGAUb9h47Y0mxaii1X55Y8bjY2Nm3r759dpN52zK
fFHHJPq2hWve+VY8nMyQBjprvnKxrUTHUUXadTJUj1ijx5sorcOT7cRMJ4wx/NozYbkKC3w7mADz
bRfW1SGDYkfSgMcdO5CxKbGSnm0qoGgDrAbSHxuPKFj/+tmHjgLSXuJDQhmOWNYEY1O/O/36FKE6
eavvtZFS94urCLPA2s8xAoH0/0gTfXwaYUeIYiB/6+KHqcmLnL5fiJWqMAeZMt3yae5weQ7RjjkU
YpI1gXUxW6KRefahRQ2rvAjM+3/8W+bHmFbmd40PBE1l/gw+0fNm29flhx0Y1iqlnmkheZUuEYIj
99qMNtKqXEwEILdB5Tt7Jd8ZYgyn0SjSQwoey8hVfQ50/e773wjIzZy6RnmgtSI/TkKo+9jCwBYU
8qWz82aZCI6RIRZAszlwReSEM21vFz1EXWWuaJDg72VGFJ5jIrzSRabuh4aaPxPSLKZ1DymqATcV
pPrCIhV9pmwBUQTyqmOU+wra6Tlt2X04bnkhpHLLRt26yS27eSg5ggZpsZxkxbxZMaGDo1odlSOS
I+VQ4IvGNdZkwJ/DWN5ZtJmWWvE1dN3xuRSWYNTS03Zht6uw9hH6kyE+KKNEgDHr6GK75bXeue5K
Ci+/oH+SDaCWdunX87vhTuQihQ/Om9PuAnNUfyJHqpF5oKeYjHJwW/XOpero6irq/hYyoLXjyI45
K+6Lp3T49IJpZcIqGche3Pmeq+4s0+HAoqJX4FdiEWkcgf2mvHYk8XvThPlkNkdIr9o5Y82cS6eY
6Uc60BtTZkev8DDUQtS4hhUqbnyC02z8J+MKbFbnrakeukbu4EQiS7sA0P7eZ0awGyrCSoVFVrHz
6W6yyHNzHoWDJ2x/fCVRwtY2qDa5Awuuq+yVPlbpe59AtQV5JU+GzGiUGconon4AICMYg77Cnh8h
yd6B+KACQEujD2YHm3EI9lVTWA8l7tpFA23rpo/by+xOXcVdX0B5Iq5v5zmNmin8mu8fi16Pw6M3
TuLYa2JgXENNILB+LprOdG/DpUb2CCS7E1+jVVEvWanwqIKE3kYH4mA10kiYGCanj94+5CZ7aPL3
6b5BbNkbI2aa4F4gk4FEtqrFVPblzlZ2tckKiLcqM3MWStxlIKU3zArVdoodZ6V8ipkIkJ1ayeEm
CiTLPOHByIkgRXcQFVN9oAgWQaAH9Bdk3XnA2QhCFatMGGWI86ZLLyuLOuZF7dog2KOMeAE3+xRT
yL1NqAHBWJQD0RDHjvVi0zS9gOc5nQ2R93wM8W2GDEtXeJj5MPWQAPphAqHi2ouyooi3ppF4Nejk
tyzSZpFW3dgxSHkHCy4IYkgNTbsN8LWDVbytwEvAW+mXPRCNIx4udxtzH6VjjtISvOq0X4bkPbij
htBE+6MDpRRgeBIvU0ZYZlJRhqOnaCIQV5FwAppsC3ur00CaDxWb2tThKNR5D62TrhzPm+9O3let
SqcZpYVY1tarqVS3leH6G91y1ZVb6Bs7q+1tk4iXTDcf2UekbF0LZzE5GARdHVKvwUeDZAoA2S7e
plyMWeTLUzjQ6DLi1meY5mDoFAfWtpxzGfaiTAvfUu5QqsYX5Ui29V2dbiwuylXUNnKTJzn+mPCF
OVh4xaJORonAJeTpuzbVXsN5/Rtr46ZjEUdYLc9jbJ2CkYG+CMS0NDrxaKBWLXCnz94vO4a0eMR5
PDzydJgK4tbJab4YYXfSrmTe2NkIbcHac6phAmPyoAPEjzkcg1KEYZBUj7kmc7D0AzPeJSy5Gckb
O9U+cw1uoVQlEJA+aVY5GIChwQlqhAm9JZ2/H7rwpWCjjjkaogFhhoehyOHOTxQGxtPnIFObukp+
LXenNTwLb4lp9yR0omQz4oP6sGAXip5M4bTO7Z5jO2OnhTAHRnilPSsyC9OLqoNL7/OgE2x0RHlb
GsaJDW/Op6b6qJDr7UShquFEKiyNKDXfplTg0Gyd2rtJOthby2cz986N7D+8nhBpXVuvLge32FEH
/qLNxjPjrRwM7N/2+AgIi8rQuD9rWVfuwobyym6eVjapRK/FEVwhBDeKto2oI30AtjzgtF8/yCZ3
VnCbc+pf2XZZsjg6jhNsOiWoU2U8AjcGL6zBgKI2YlTOIl1yoKdaYn7QphweB0PjkJxIk7egyqmd
o4Sczs3KNLZTVpCYyaONkTQfDYishe/fptbQHIfQLJaMcY5mntEA0TMw0qxDF0Pr7qZzmmLxr+S4
Lxi7bty4fhx1ff/9icQTnBnqGa4ubFzEyctkujQVJY+0gbJMXIUJ4X4kWXrA6+5ix7zLmlNBosQT
kJbdhTB+siSevaem6FECg7gyOnDnpEgpURzFXWSMLzUX8bKZcyt2hJHRQRDDYhi/lC17o7lGRcUm
bv/gMuaif7EiDC/Ze6RQAbsY4pY9EVS2xC7WukcaxB6tkftleHIAYAMCL+ByjfS0sRLPd99nJgHo
wrNnewoBfYvs0JTRe21DGRvl2uyJa5ia+9jSUbYtWNQwzzMKKTFsBG1wiab2q1khatHmlyxJCb9k
yiYklsobaxQPloYNlYMUik+evGJ2tFbUA6qq3WXsDq7KHEEo19GuPBBujlIYoB1EdXiOQNsixNto
ng5vNa96r0mS+KN6o3EeYkr9/f1zlMSZHZZr1yB5VvNa46JEkLLBfzF3+f4hy6vywgwFjseU0izB
83EDscsyfM0qHfdosd6tj3bUWOG3wuQM4Xb+fQErh+pyziBmLjD7UfT65af/+tv//Nf78N/+t/wm
JxuTZ/Xf/of/fs+LsQKw1/zhP/92n6f88/1n/v49P/7E307he0X702fzl9+1+ZZfv6Xf6j9+0/xs
/v7I/Pbfnt3yrXn74T9WWUOt0qX9Vo233+o2ab4/C17H/J3/6Rd/+vb9UbAefPvly3veZs38aH6Y
Z19++9Lu45cvuu58f6N+fZ/mx//ti/ML+OXLPQWUcVg3b//8Q9/e6uaXL7b6WSriclI60jKFpasv
P/Xf5q9Y9s+GYei26XAkFI5yzS8/ZbDOg1++mPJnYSrhuByuLNu1HJ5DnbfzlwzrZ3QyKfmfLkAV
HvHL/774H/6I//ij/pS16U0eZk39yxfJL/vyU/HrX3t+edi2TJ6DqwzTZP7mUCXG19/fbiFZzt//
fzy9FDYGfrkpqTFYR6blPfGb7faAIdSTawqts5WnbDWilVtNtwYzqm0YeyXvNfQYfBPCuLTO1G+c
wbUfXY7+d5gzUZ51VoabgCV6beqhf2nwLBwFrtGTE7spySHYaHJJy2lEc/bQZI+pRrzuyh7TYdtC
rWYcEHSIR6aFrpwG1VfLxB8xUF+9BjnuvA2JTiHA1FTKXRmMEBaVpYj+tgNeuH0sibosVGNp2459
4aGNXX+CYzY66ZaLHys3W7N822cpo9Rab9OL2eCuJFzJJr/3/FPEnhtXleKmBm+wudUYkqFMNe3E
6UqWAfMWkTzBrtIYFTEQjGRC1KKnYWtnNr4qELEK5k35ZPX7AeFFMg5Q9oPWd/WzmfRg3GK6uWv6
S2a6dOxhebLxQmGv0NvpNhvnBOiouwB27J7aPqrQnSuPQ88+y7p+Q3iecz6d6jejE+ek21Hl3WTA
DhNzB3OKXlvVRiPOHInRLCV4rscCito1DLhuM5AP2glCDA+x3w4EuVsqjZth2Hd2HD4EfPkjHMMc
PICBHtvnWvt1ZMfyMnm+PKSp7E6VGQ6AKRz/6JUmDaNdSyxMdf5Dk5PxNTpku6u8F/Eu5FSxJ5rp
Pzm6qNAoGhndcoWQFKctA3Pb4JO6gKCJZ4xi8ju/Gxnjh0VYvxlSfepG4S2B/iPmaJm+LZIsWqeU
My7h6WRnMLhiycCqefXzOjzjEdbx1QrkTi1lAz2Y9q6P8oCpE5fXMiGv/B4DIrnU9jh+sitVdDtr
gX0hee9xnenstWxXp0NVjt0x7kuI33BF7Fc7bnA02Z7FHD5kbHZlqGaiTNWb6w2bYJf2Gt1VRucB
8mf+TXOpv3MkPs6s0PKT70PNbcww+bQoMyyXJIFx++MYee+VNpL8Gafxpgg0GN9kFHFp55MkzoPA
+orF2/mqBalzcZgSry3Nys9W5uTnwEQJQg0t0MFBVvSHMpLVqU/1HLQBXttFKnzzGPX8mwZ3/ZQw
cn6lsYAkOrbS8p0e6OFioZSgDmu12nPKhXkQO9az6bb9vcsWfNXAiHobRpdxgJ9AzhhlGj6zJ4gP
KObTEcyQ9wF/l5GKrDWOMM1A0D5DODPztPwo2alDIzfSdA/UQO61UuXnWvbps4FPdJO2dgWMwMFQ
00OZLiiOPA1cGwcI6bgsacZbJMrGtFU4Iey2qDKcI72f4rYwgifs9+DWjWEm4fLimnEukUjTrD3w
6R0+2jg3brO8GYizePq7qaL2hD40bLks3JVm68OjMZoC5I4w9pkZQ1Mrh6Q51klE358ucQ90cenf
mcAtQbZEefwxGu0Ry/7w7iadlZ36wBVfDW4cr7adhsjedgvMbPBQTaX11TWFtqgi4AZ6LfoVUQjk
tcBNAjBJkV++uqZWnivPpK8Rn26w9AIuTI99P0n0QUNGatGxXoYom9nZcbml+UcnCqenA7krmpdA
gpNgSqf80wZAOXFa86gDjAdWKnOwHJtCFMrIOBvApOxoDdl0ONYPzVgnu5r4w0GQY9qmJIF2KoyM
JxYV9Go7SDfVOA1nTCkm+UdhX6c2MItKWoxtA2xitMI15B+ZyHraHYoH2EAMybiGi3LXtFa7ZpdV
Xgbhqmeyg8Nt1aSw9ThYOwe6VgqaXcLwHSpjebSK3N3TTkEjVqWpm9rEBMudzoVp09V3hdDDT2tg
ZzTH4ameD7pVC7315Gq6dxeCkn9jrFmQn1Dk6GSFeC4p1nut3SJeARPTgR2lHLh8cNbG7TQVj9LC
u9NGTB5BtTb9Awx5sAiCsBmzqOwZ/mlHsDsP7j0zR/etwGks6kRByjM0I75X2cDmXIWwqLHEpfWO
UWDxnHe6i8O5sy5l2UZM/hgtz5yIYUfALNuJwE7Xehj6GwBuxreiUfqTg/TBCb2MxNZz6Wpk2md6
mf1k9y646UF45zbH2wj6jxdwNdQCeaQgfj8b8ZqLUF1IzGCqUe6t0HwGKQEgI3IzhGxcDXAIzIiS
T1sO9VNTADBGy7ZYv/MGUV4HTYikHMXVZ28he/HB7aEUKu5Wodd4q9SYx9iqrLSzN5bZM/HQ4J43
KyXiF6oF94/ytm+mdltSVnltt9YsuU2tvuWsCOuGbQ4BsIEtvuub2l71lXMgkktmwAqEs87c2l5j
gCw/Opd6S+7BI+DXKFOcF8P+Ru9KeBz65I37KhxqEOtZtvNroV7j1mtOutZCuVEsfsSpcgoslebc
j2Js15NHXofa3G5HLDs6Bq4Jhd0lYukvOmG0GghcVJ8r3y0dnOb58GlwJ341vNB808yW2XNnlfq+
QyL+8FrE7NCDPrVgzG1eYzXFAyrMR6lr8jzEYbPCKFKfukK3lxrEBgbjpSbfcsMuFr7Ssvcpo+RZ
r+OqYTnxrx1i2iu99bJ9XqehC5aOk4QbmP2pVmjL0+QxVTLgntJfZz9S4i4fWImrexLEUbgoMHrv
y2pijsm5z7k0fURraJD5Ghyf0J+TVtEY3KEfA031Gkvt0ebDCyDi2eWOM5GyoPrBr5gvDaJlEpbE
0adRJhTX1GV7MPvWhiKnBG1hVVvuwwAnu00UJVolud7fSiwr1BIpQeiC5rH0KR2H8r1MQyQkjapB
oADC955ym97RySZ+zCTWmBEFTXLA+k3tJFPMg9OwZ2EcE+8L6geup3FCoHKY5nxinplx8R6ouKsa
teqCzKKDFfCNg5VS7+MLC6+A1UJEIW4YryUEGHwJ3O4uURUYN347ekvNxJAlazaAwCdd+4QNNQEQ
GA056pANYiXJ1AC6ystfcpFE1DpFQDg8h7M8PtcBgImEbB15aDeWYPG0Oye7y+zS+eiqcFwXes/H
SZp6EnEwzuHJ9dSiebbdPiky4OBKWYJXMtftfYAgs087d0XYyj0KbiEriFm0/kVK39aeF15LBq03
DedLntoQwYqzvWd2TfXBEIX8Wg4p8Ux6pPdWlrgHDOYUbAP0vG4Zp7+NiTlSiZTTrAdkHz5GH4lg
FeKiYgoVaS7BnLoo7oRWx5uixMAVlHCgBmMMbqgLtzb4P8R5xH2z8rtUf6R+z/lGYmnGHqGO7ixS
gGsO0kQaZEYvQ61Xe9curDMcA7HWc3+iy5JEiJ7q2U0JNoTNuhvNRWDtLa2HnE4ZQBdvGpiPpRlp
YlVLm5LF2XcL7s9bJCCMFixC6nYsy+aa3hL+agp7NRNEbDSlDS2QsNFsCqYqVAFqz8yezEWoJfkH
C6FxExSGdod7371vIVDCBKz6c4kgtkkU0rPtTtSGVtYo7/NmmohPlKrDRTwq+4ZebToAszyB+uLH
zwEOWHSZ1mlXjGa8w6wCJX7owOXsa+jMGEKCrU3vg3MWM2EJb5l/QEPDFzNFkZujXszuEXau0FEZ
GITQXgPXuLXCxH8m8Q99cYQFdS7VmA24Dof0g2C8BCzHbgUNb5yFiFyY4r6zScoGkdlhxg/UOalH
ki9On88dmno7RHxgGxoHGgUYQtKKvTNmfwQHAlClmkAy1y1nT3F5cMlBpS/hiCP50kVSYeYo9BMm
hcA8ml0UXcug8NZUdlNnGTb1s55qxrsWCjATXOQ7qZXN1yFOvXds88Dvit7XfDJ5RXXr0/WOg4E2
P1Zx1s1iXSbh8Gi7jHKWKomraxy+7Fb0XlJMA6rovdMrC3OS6YCtyLxWO9cRdUskSEfw4B3GP5Ko
bFCricytMrMEtA2H1k1ceJZ+nQnMqeSZfIvA1Swco2mXEd3JvqFFC7MtRQaQS4Z7glx+u2LUZtxl
LbOEKnKHhyDSnXs7HrlDlkZLcph+yXWHbnxXVhEZcizy0baiPI7+itheNXOnUtTo7IfthmUHAWqy
nxmsW5jT4do+ToZGT4SLR2LbUd156CcGykObUFo3Zv0m10u4dlmYPZha126SVMICmfi0Ix57jDUZ
cKcfvmzr3ZBJ79wXkfmocQM/K4ouJFSRFptyHrlbAvv4EWVRGA81Jvhk7YKlvS8SaW24h3P/7PRQ
Laci6FcMmPl7ZZJcFVBSUjKFqu7KJOnY1HjiKReZj2230E5hZg3vmewSioExj4ZItQ46l6/TTZX1
N5KBsbca/QzsBKnH8uCpoHvB2hLcS6eMb2Shkmt9bLRdUhKdYkikqCK0iG7iRqmL7uDGQiNsReUY
7PeoW7ZCzxdpPItgbenuVUof6mQ742HMkuSt79juGKJrj6AtxXVsFfbBxFiWsRKqkex0pUHRrcUm
ycf2WsPXdRElNirAMhqRaS+kGqxksc7hNxtqqO7roiweRlkSlHKzKaVsxcPJaxuE+XDaemv8F0mx
IMekNo6vAV3DVtbOtQ4VbXXSnNadI2NCX6V36BBxD2FJc66ecan0rib3bGJ1Yp0W80MOVmRrutgc
Dlk9BfORY1BLLchGbjspf3YjJJJQlPadn3s+vHItbO+L3LCeqlyzNi0v4RFkdLbFMbBIASkDmoj8
4I2WG007kTuyscH6IXSLtmWb3mfRc1KN2Spwy2oZJIgwvPkUteCKdaATZRY2Gm7sdn+GccSwaNSV
biw97qvxqnDpdWY7yeW3K9IeSSEqPCT8yNVdEJ8zPqep7OFQ5yp6p5UAM4mVBcHBIi/G9SrAWWDu
gZhYF2xloiL7TPW6WA8mhpM+Lbju4Ra8YCow7CWTX5gwpS9ndSaKtVOm+yx6jIfrq5rT1gKOHMwK
Un07BmHlohJEaGhFLM5dz8GOoyHhpjgZIfOPhZN+WswGgW913QMHNCRheJD1ilO/geu4r2nT5tTc
+3LYYxDgwMvfn84Lyz4zGAe7ErmIM43b3E81nverptfiR4cMOrOCiS3OVULRxIWoK6czi+QPJci0
jo4yWaZsoZ6Tth6eVCLHldZqRCJpru5ubIqytzP19y0VcAFGPFmXUsN7ogI/IIZpG/VV4xgJFHZZ
35OeVQBYndzfSjgLu1yT9Qf0Ev+r6klOkPqb1Kq1+mCfl031PoiA4hKtCj6B92Lz6hp8uXj5beIX
JlRejug1y47eQ4/DtI+Om1eZcUntIl2xCQYkHxSCyN3ABwEjgKIYU2DmXQR230OqGbqa7p2gITiq
d462Y2GjirmWLLYE3m4rBxp+XtGUnDh+9ppCs38dU51CLGucTiJCKkvZKo1sp8PMnB4AFRAjyTzj
2YGc96h0QbwDOYtgrTccseJnbwX3qqNudpjC0y4AOWNOWXiMsDHcQEMVyIhazpdE0d/hcmNF8ek/
32l1MWDEL+MTs3F9zrenOdikNhjm73WNu9Ct6PwzrQpuDXbNBsKqhltfOvVcf5tuGQ11ayeN3TV+
vvzM9YQgzwYnmEOjRgUEYRjDLQaNZs0Hhyy22bnUk7P+09VnZukzDw/yeiRg16R1th9hY234MxXX
xC+p7wokPZlUQ3ytnSC8KQ1Nwy/HFvJDz4HABnEfXDtEAmCRJ5MLUtzJHnpj6O8ZbSefvmaA80D6
vQTcOW5tdPutUQ1yYXdS3FgZVXzMaJrbCg4egGzPGTgCmN4mos58l2aGvYHk5WJH7K27oIaM5XpT
+9aYHe1OKI18fCa24pZHBghU6uBdpznjk26c1CuJoXmibJnTuTVicUcKQjx5UUtlpFnq3TZohL6f
+gxxS5rpq2VUtAlFno6h1rTnT5CmYSigsU8xg6ZkB5xdN58xh3jcD4BN8HYpdx9MMa52NxuhuppQ
y65Y4su7pm2SZIGrd4AMT30Ec2PUDWIxuplvjYkgL90200Y6TvrqeCDr8myA0JGazNTD0d43yUgB
bQdlCIQsPVueKdUTFaD6E8M151xiXMGFN3/8KneEd9UVJAQ0gtZfm6SB7c+QGtxmH1pvReP6h0Yq
PhKgKDmYEmskyZM0/WtrT9wreqBh7bYOhUpWvatGH0s4bnfHrXif+lRu5GB5bCt9QAZW7Y8gFdgz
ri3dxPlruUX1SGVeQ0+WLeYhXLiVLaAp4bdy4SXwwZZx5HjfgNGzg0vhF77Gce1cSLRilqAmFNZ1
qsJ9ZE6FvuhITJ+GQIJcFK0ZHoDBKfLyQUAip+4iPCJSwFHexKNhkIVslPYystIsfX2cK+pBTCyM
RhPvUBaz24w/8kuBeuTdVnqh0RVZ+QxkWfezi23r9oOFnw0cT2k3r24r07NmJwmMOfZEZ1ga2GRZ
HVCVJmrswlLCeWh0CkuFKI+j12as2XFbOCi5Ue8vXK0abxL0lL0z2SamKNJCKRC8ncZ3wQoZ5K1m
EgJkZkkHfOzZzzVkthRfro8wKEI8/3kchjtTdBR5NqXDESASqFVONl4rv2veCj3lGKZlQf6YkHBb
9wWMz9HXjWc5SKmuWr3E/dTY5mZ0yZxLNRKVNPwcS7Gbi8bB0aAgHnTEzj84ywzwbQZESI4K9i5p
A+NTjw3vm+ZH6SYcQeoUbaStB2QiAn8ZTHm2IC5lq+ng3LLbNTFIF4Ykh1xV6bq16vg27fphXVvg
tSUBvHcOhCjcGk+lTKbx1o9LSjR727wd0A8ehK1y1DVY3i56OZE9iHaklWneSPxs26a5thapBZIm
7dJtjI3tyTSN4M4sy3QJJK97bQx93IvBS/eKZll47QLwXFG4yQ1jKmBASIpoF6QgUfU58Qk+UOSb
YsVuSaVDhZKZTduZqxOu6FwOt1kWWzcchEW88g3bfe9DleyCKs4eslGDo1AK7dPvVLrunbw/2b0/
bXxiCAxDqb1FyOdOniJSRvS2Rc6K8Um3L9rU2TVRS2Si6ZQ60rXd7JVAPMll6GxZLvhwcepHyBTM
cHEQ41Caq76iyhTPlVt4jD+i7MUoyhqMdwJO0k3GkwNN+Yz24dxjZBK3gdO2lzHS5YnWgmhP00t3
16KlQGAG/kCIkFsNU9YmpTks4HR7NY2+WtSmIOnjh5VxGxslYR3dM9/ynCb4JAcmAjbU5e6Cxkxb
novNRbSHfuwJf8ZWqx/MQveWXSI18nkFd+cyCP2vUyARD0IjdOjtcxtwPkFrXZIpGQl2W8ab7afE
VhKamFaGV9i3sqVk9Qq4rdo1vSNvAL6lN5hsi1M/JvkJlwErxpTE084EnAPwJyVUG7Or4ilYD3Vd
p6+tpqjkEzY+5iuS3Q05nUx/GLhtrBROoIWRJvGnP47WEckFMMEo1EPYG/4Wl3791THzYp7bFEs/
ZYrg+021N9nOXOftVJ2gBU/L3AnjGySq7KbDm/hNr/XpvpRxBt/NM7AkGZgfgAyCnbZKtiK+nmgr
ZZKKDeO8hkUU0A9O6wJ8MUWGBrV2p7QC9346mOKgMpT2q2hyvYPJSr8Zgti5KepG3zWokIfE7EhK
duCCWiOMVoUqhl3kY2GOccy/BKoiH83Qi4SRsPb9GER7fJ3xQ+RUxDu92jzC34MCEdieBuq005/5
MZi3Jli4Heg03I927i20yoDq6uThS5OHyTXdoTiIOx/zyISzLxuL6ZgWPa1bldbejzVI+DL0dEwb
xHCRM532yi4GGjbm7NKhS2zvMQqH4FQHCqaC3VXWnbCS7jwFzCEoRSVwaE2cWzQp+jtJdosAHfKW
QXGCYVL2ZMTAPPyqxyM0hM0MZAzmDEwYc+mBLcCoIRSgTqHT/ybgI3qLiPldQXBpVPu2Exj0Oo9Z
AKhYGgdtwj6TA06Xbab3dchclwO5ktaTxTpwT0+TIpqbFTUacuLvRofA9Ih//auPqeJYRWNy7+Aq
emo7h7RnHTpAjOmXZgSEsn3nDFqZXQU4DCHVp7n6UKiHrC5TNF0bHaBDhDFtOLNr93e2V3GY4syD
zaQZTfO9nqoZNtyiG/xu6P7bXPv3c+x5KP/jFNu2hXSIbdmWtOiNtH+cYhsMXkff1N1NllJLRc/3
2OzMskuOg2+Ld6pdyNNqcFqXuND8RRyTXAv6MrtBYy0fYZcOK9+uqYob0gLfcpmTm7fLaJf0IUHM
ook7mE5MzZ7HVo+e+Pb+bMMK2U5WKV46dNlP1gE2dSP15p3fY8b36af669coxT+/Rub9kFbQ/nQH
jefH11hG8cRghua6QG8+ew1haxdGOrHXhmEEWRytWqWjJpGdaXl0nJbLXsENDY9//Tz+6a12kGul
IOpOB6Vri/lp/s4wEIb4r7HxWBtFvcuCmfu06Jp+O1r2hz1gnpWt+1b4+a+v/v/Jf/KfmUvOxbfs
rqm+fWtOb8X/Dw4Tg4sVK86/dJhA9fvRXTL/wK/uEqnrPwt2DZw5dVOXjv13dwmbn5+ZVuMRMXTD
NoTJz/zmLtGtnw18w5g3XduwGDJg+fjNXaKLnxVOFEsYjgPVYvak/O8T+0/cJbN35B/eEg2lG3eL
LnT9x0uk86WDt1bIY3FkenJ0btKtfoPH1Do0D9r6d+/Gn3z050/2n/2OP/hWqGAX3Dp8yOwXuHKP
V/1ae/nrR/7DB+4fT/8PVzjn/1DTJh7aONq33rF7yo/5Wnz1P83rf/cb/sWzl+6P71CP+tNMDIiP
TqPFF6egwcDLzHKTU3mzdFUPZzVsXXffAEe7mgI1kJEEAl8SWt0mjZ8tK0bouO0TaheMMb622KsG
uHtWJXVwV61k1cokyT+/dbJVFxIYlVoXrOsipo2v5lbu28G8GIIT6xQ9e5hHuF/HSNpRotkb01Lt
Biufva1i2BJyGvF3x9K4QA7znjBM6LsgwqIQQRygJnRGtiPvX/VZRrnHZdLonpsq11tp4YCvoUTF
8JtkTp8KZwfMydxqeRXB78mgpqDdXxHPZw+Zt+RVR93fFFFPBDVo0l3vwTEDn1GdGEGTDdfr8QHD
YoxyZRd3wEcxMA5V/hwUU7PhaQ7kvdv6GyPDmtIqk6l2ZAAHcwK6aAKYrFvNyepN0wz6Smh2cbSs
HGBXQZaRchJIOXi5gW6XdGvlhbV3ZJhubJFPy7EaTZqkwv5ABFjQSgf2RimfOgXyUnQ3tdZqmqsC
KjM23yLMINdw80GDh0A8IItQJjgUwzaCJnJv+oJS2JIxn5xMQrQAwfdN2hvzkMHe//UF9uNa/fcr
WM7//3drNCZAu23xRRzNU7i1lgI/6gYIs/g3t11Wlz/77P3xbtughMdq/oDo8/iz+sZsjFHa+G8e
ff4M/MknW/7hPie9FuzRULJ66MdyrBcKvwTh4rh4Qbe/MuxDRiz/r9+n+SH/7FfNL/B375PrZSrI
tcQ4wlzrF37Q6YuR/uATr0/bgg9ofnVR/rp03/z6iL/fp/yrv8dswvv977GcUrmay3kyq3SGkl8j
4rOM63R2YuSAD35fGIukJtP616/rX/2BjB9/X19plNvENX294B0LMrOZf0mT579+8H+1Pkr9x0eH
HUVRu+5PR3ymnMDFEiIHwiJq3f/l7Dp2Gwe25RcRYA5bRpGisizbsyFsz5g5Z379LfpdPGj6iiIw
gFdesNWp+vTpOlXffnkFmxp4EA3X560tdYXA+bpB9D2N1OhSkGDnlF+138NgwH7+cX7hpPrp4t3E
MAgmGSaJRxcRqh5vD9DpcUct0oV9vOts5MBUCMnbEI3ReoM2cI9QaXPQ9qWuWMqpNC+Q6rBH41Jp
8t4B40dtt2vn20K/aeKEkBGnw+sav2yCGX3WwZF20Dyu0p53fGHh0wRADGOezZJIc4Lja4JtDLQ6
oRH9lgfD5XkDP4vhwdai55PvbmTrlkqbusVFSrb8TaBB3VONNQUoxDnQ9loJAti/Y+P/BzqwYf9q
pfOFJJAVtCJaMDe9ZXblwllGKzbeRXnJNp0jQ+MIwqw7nEV2tDJ4SxuAJmDDl8FHyHCAg5UP+TCk
46AMWx/Zag+zDw0v8ebgy7rErkULC4uUJtBDRPVl5nX55DZDMpcGebVFRVAWS6IUshGtIm6ReBdh
mFL4lhImHhwAaN+Czlt/fj6ZS2uRgBMfvL4KzGX8ABBXKY89oLDBxW3eev75uR+PlgqBJx6Ugqs6
GeBuBa6r4rkcGHPPv8wufZpAjxj7u6gVuP+gZpL/jWf40CgYZLFnW0XwChXUq0B2ARw5hFlVNLAO
qhsZx6vK1g461PWUNHy9+BLyqnjzg2cE/JZMZGig85bWeD7IJ+iGikxjhAJ8TwIQos88Eu6d68kR
1I6ed2KpD0Q4OqHQQ258DI9YsLoMU9bG81c+/XOm/s/QM4pCoAw4M23GVzAQGZ1+r5iotjHgQKlV
m8ZgjG/qN3rrZCvbhn24jtEYATqKHMJWYsK5IVvhVoDSwi7ZMpt424ZadmTQ5PQhf9EuNDlfm11/
Yd1683wE5wYe9ZLEokHuQXlDw1DltiIk+/EYnILJG3aKSrOHjH9/3s5DVEUHCTQKKwjnSeBtuZOE
/Ggmg3cswjrVLqA97yCBNurP23m4H9EOgT8ABNrLqmR0ZWTDBzb9brx6X4XFSvS49Pl5Id5BN7wF
eaEZcfRAYbcPwKSi9jwk3Z7/do5dmAwCTBSYbiHbLY8ujCl+0Yb8/lXbvW7jWeVmpo60jUwIzKuD
IW8y9Qh9XEg7fYFgbUFG8DP+hMLt7+c/5DGKYxTnH3jXTRH6tSgUluDKwL730bUTf0V4yaWaLYuH
BTo9JcWlg/be89aWxpQAooySEDXx0eiO8KZHgeqnHPn7eky3zz+/2BkCJPDSykVthFGFBBkeTD7g
3mikOvsq4tx73sRjLGUQQP49XqwiTlPaiaMbuLD7cPtzvSst5CazbaRDP3gnvpXHaAP7OA1+KlZ6
E3TI3ZjM8XnzCwM4l8TczxYSGnSWjEDB+Q1gTHH5gw5lmPIr2a2lzxMQIYhTgEceYXShsA3BpBRB
V5ez71QgVysrYGnhywQ6ZFKmQAALTVTmoMsGbA1UUKlUVH6ok97o0OVWRY1S4RCsQlzYBkXDFnUL
VRQaBHwdhDFqoyX/cuRiLudhuFv7HVMLI0wuJ5dvGNhsguytwwGAM/5trggAgb92gkMWi1Fuzml/
GCExlqAC8vnH5+X2AMxlAj9EMC1TkMgYF4I1oGsd0vwbVUFq00Il7FOs3sRkXOkGs7QoCIRIUeko
g8jC4MDC9VyHRYwJEUSNc8CJO8R65gSGsALp7PzzH3WLAAg8Pcko5UZb4R6paweqW1dUljopTmMQ
2K6wKLZ4FeWkx9hGuZ9GbRVdWml7aUQJ7Ohg6YHSDTQtOoI7bXGkGNFm2kkrW4tZOPclAjjAtQq6
DnRpV2HU5jpcpE33Sv0R4XS8i2HLvRImL0yWRABEjkQS9HXQShG+iOAX5/22o6eVRbcQQUgEPIgd
C00mPN+7PnsNo8+6++BkM+mgOCUWqpSd/2lpSwRCxDCljKBtg8QjmHtRaMkQjWLqbTpIWldvGdg2
QBRtpUcLkz5nju8RgBXxTFAzaAv1CWF7GESXggBO6x2kyOpGMPvblbBvcfpJNIhFKR54D9OvfND1
H9hcGb2Ag386esIuVT6ZFOBXw+4Kmbrn4/iT53qwmSQCI0Kq5KALgc6VAzSx7CLZecxJqi4RAzJs
oeF2hAhfpWEgmyT70T/LCH05m4FdoLApo37tZ8wb6NHPYP8eY2T2UOo372nu4L0UevvBbKCrBPnQ
fbQCUUuzSKAG29OtyIK46MonRr+ieOQA1pghr0zd4+s1g8eevzsgQePOr2ZkiGyw/gc33ybWYHY2
p9e7kFcTE5YqMABy8Ix4ZAzwY9PP5zPILexmkcAMqK71rBKj5REVHPvwxpnludBRRW1B5Uiv7MlM
P5IjsxXV5kbtxGNuhS/w9rkpDkzG9nji03vT30Gnzc4va8PBzCv2wXyKBMQ0sPtQpgQ/SrnA1QtV
i+1e1JDVwHHwRuu5DXA+tJvnI7AU0YkE5ECeKqfzGTXhzUpVuqgp5+IGhSvQCXbhCvIT76f/zZ+g
qJhAHBny1SC3oJFOjw2IcJuskVuJWZiZLltwB9VRT3Ae7WbL66ULgt6usfCEfxytX4lRvPxjT0ko
8isRpH78CM6MN7TxR7I6Q7Eoe+1s/clLP5o3AoF6lv4v1jVmqc79qi1Rl68otFFpndFQ7K9T5u9g
ZU/OE/SoNQJ8GAUCivw8cX16KYabCN8TWGHX3jYY7ZURm6fnURMEsARUnPXFHAP5t/yjP092/z24
0ga0g6/8Slm1Od3aS/LneWs/D8yPWiNAxvfqUa54tMZqsiU61/Okgb+tnqGCg8iVMQ+xJh58TZ6N
pfTauMElW5P/cTAJBAKBWZ6UCm2DwWmkGra7sRYwcAujKBAYg5rISBbnddeYMJXlLUiK47JJq6VR
2dDXOCc6DABMVLxowgZV52plRNgXR1GtPsAoNz0VBaO7YYuMMEQadXplT3ILmC4QKAN54qmJ/m9P
0gZ85N32BgdSB4UDbmGHGygEGbwFxaDYqG+M2qnDd+6ieNBM3cForA1oKjarSxZr4uZu9JvA9k1p
ZeH9vOA+WAoCAUogJlUxP0cNlelvOrc1WmvaFEZs0UiPe7qyq/bhkX+rtGQXWKIla6H5fBEuzdX8
/7sLS5GEqD6tEIDB/QhE6/AXmGooA4khlKO8PW/i5/H1UecIHILpCagxAjrXaoIJSrvFmFCPMaC5
aLwiEWFBr8aEA4FTb9e21tKdUCCQiQLrU0JBBeNCKNWGgb11YzCwrdHprBbgaAnM1JjUPwxeG2q9
MCAibZVGo78MRmExWm0H6mWl8/PqetR5ArUK5DjzkcMvYQ5IxBqiBY+RQ6lBPVxl7VlvvrelU3ks
dtHueYtLDRIY5rF5DdU5NIiMoKqUZwjga2Aae/lnygVahVqt5+0sndoCAV80VAS6YZ5WePcZ6T52
cs0WTgarJ8ZlbWMsndYCgVNBG06QAkIjsbLPpT2TmVA00tLOjkc4VPGXUDrHEHJa6dLC2PEEcknQ
rgmZQcbYfVFv0xWuhA2rVr8js/gAD58/QHMogDi1zV16m/8sX/+x2fnn3G1CRqGLpprXSKWn5/F7
0gvs/WBGREYrdegE6xFyP75erSyReeM9WJMzh+W+PQhv1I0vSYxLCWe5+hXSRxQkrIzh0rcJQJmm
KAsHbh5CqPOimB8mQi89s5akWPo6ASU0HmwkVH3jgAbthRlmAek/FXxDVyZi4UbNE7DRQPtWqjoM
jADpA9AUd/65MOMdfwGDFnv29ryZhYOIJyBhGPoqFxMRG2dMJF2oaqRlG/ZtyiBtp8i+hRhESyPc
UYshWmlyKdbg2b+n3JOEDBr+aLO8Sa0a7sFnvpW76BAjcNPba7Wp3cmBCYcaftcbaII4rOlbrd68
BAhMn3d76VHk57H4bpmDdzpNVIul0X8LurfDzQdOn8coUycLdZzFN+egkmYfnMTz8wbnJfdomRPY
ARnZRIQfLeIr8ZLU+wYPyd5vGO4azz+/lFr6CTTu+hNAi3oKZayWQ3fJz808lvVLcuj11J6+Fce/
ZBZk7thtbsRwFMUVqzwUL/nmeesLO4EjMAMeEKXQJzyCrPQ9Q41OCDfqZC06XLqgzsy4e4Qoe6Vs
oGSM1JUFvTM7NGBrp855VKgBasHHxwdkDo3JmOOgYiU+4+dpeTBdP+Hk3XAmmeiP3YAeYSzdIHL5
CdqHaopLqr9lj+kv0M+Ro9P6AwpvXlHVIuNYu4W2cO572NyqULOe4CuEAnct3EGU4JZAwNmRP6FJ
1r+KsJbZBqe1Z4GlwSdgKI+gGz5K+Kl4bzPia7hyECx9loAfFMDjraHBZyXpkylRhiB9ZdTa4cYu
wA5HwI4vZSl0kmZw+wrP7B7VzxAbUuEsC60DI7uiRkm8Cjv5AJX2F3i1qAiMkIbYl4iEjWaXm5RF
OdHKU9jS1fEncLub7EmhAh5qzshDGGBSYVkFGq0lpmB5qqj/QY3iAcX4ZrmyWZaeSDkiVqHGsJYH
vCi7khoaIWLqyYROMMiNon6E34uGN2dV0UWn0zEUO39lSXPzxD1a0gQCJWPNUzBMROTrFD+xBAtZ
dTh4gFeuhlvl3G1bi9my7+wVBcZHOLOdoG+3DX4VJ9w1oOwnmgIYdG+Qit9VB7iobvm1F+oFbPxZ
JHfjL1JNi+KOBgcpXicClESXOPLAYVVFeNM8R6gZiR50/ic3ctcEXkGgdIVqIhe+AXiZ7hNoGsDu
Xc1RaWZ6YlYfeiEV3miRV1ammZmX8qMmCdgqoIvCtH2NYPuL52GRpFOfPhQnL43DthZ86j1t6o18
ZbcuJWB/ztq7DsY0zCwnb0KSZ0Ap7eijpLVQ4bOtMsyJLd08PgfKaw7TGm56eT6kCwAxi97dwzJq
Uaa8oNAi1xdGgbLwHLqWBcS2n39+6ab280R516Ohz1OIJmD8KhMua0a8gZ7aDsX6n5TB21/Reb4Y
JRa7pa7NajJ3qU8ELPFpH1QZCvxc1JoZ9X7YMtvo4juBzjii2ViRr43bzFrp4FJjRBiUBKjDKSRw
IHt2vPo+eyta7k8p4SUIdZZlkO2FvkYhZbDnoffvJ9M5RfUChHd38Ko6RxJ/eP47lnYfAUcpKMl8
O3Loc7FvQ7Or3wsarmXdsAI8C7jzc6zfzSObNhFEfjCmEvXZdbcI5qDPf/i8kR5ssJ+Fc/dh6MlQ
qAwscHNAWrgsNSq6yMpNgdxPNK7M0QJskBzbmFJqXxrw29sxhbYpHHQ4yoijM1NmOopMVAXFs887
swQXJN8WoksihGqwGpB3PuQfpdO/+CfJSD7kt+nW/YpXgGIpu/MTEN+NmkyLdZkKGDXeAp/ERSmg
luiyPmkKDh4R79OIgTsVtnHb4gWuWjr9unYCLT21/vz/rumOGsQUYiXY0Ud4pUMxYE59+b+kc7YZ
HPaL+5BhyMivU/iWZm9ekXftMZCaioS5q72GsmSk/GBFuEFkinQHxH+sUH+Hi5oGX5iVlb7UHoEe
SguVY29EexwSPYp6hVKJu0bHXko+kIRcXqZaAQILOMHwSj3uUV+oRpsBdFRl5dcv7NOfk+VutMSJ
7VAWPsMRtZfBPuu6NV7MUsTz06e7T4d83vT+DKudmTvDpjqkDlzedPAM992220KPWocV1iYyAodH
5fAWojDPdxW3EMeTDFuhq/sGLD3GxYS8oQ4CYlesOsEzRoAa9mYqNtB1nB+5NhQqCIpzhnxjofrv
fq9CgWbcckZd6mWD9yg4L9KSJunhgTs+/21LV1CSnyv1UQkBDwx4CTETEzaQNm6E8DU7K/tsq5zg
drfrrFSv1gjqS3EuSdctq6KSS4bGpeY2uVBJ0+F3C+383WRBaBzi+HaCC8u+scL31Fzp49L4z4fO
3cyPiDpjlB6jj4Z3ijfzbMN03Bl2/T/iGU2EIWUM2QLUnDBAMuTL+1Njpw73Cn1ZPXYro9kUm1Gv
NMFJPjJcEGlLuv5rPpDk7EJPr+/LOeYSODjTXXPLB4tbUIvtEDnBNli5nizsS5pAlSz1lZSucFUS
IYPWzdULyUrqbeESRhMBSFCwEw+lPBygMqWJbWN2FRTo++tsyVzBK2/IJNR3X/9xKRBxBu97qFee
0bE0kJtQfSsyWRvMMks+P29hIZ6iiQvOhNqfnpMzvJOzvZExvh5DEHGAD83zzy9sH2jz/L2WkxJF
UCiRx/Yxptro3qQD68Tnxs7M2J5Owc27NPs6VIuPfGX3PD5PZJJLOwodEst0NN9LSwdqL3AwxQP9
n7WU1MKdAUrUf3cIwlYTM+bdXF4Xn+GjgteuYgfJjxOr/n4+Zo/XrkySZRMqpgdeBvyOvfwaBzlq
3bvT80/PP/J/oz+YZv7942mINtElpLZc5A367+TSObDd6VZ2xgI2y7Nu9z1uQY1whOwTRbvTYTh4
H50NnnhyFF/6s+9Ahp+xBsii5Shx18TP5/15vBnhcPZ3ix4MpWkoSsK8o0WVHMRM8ByY202o5cd2
Jen5eIPICrHfI5lJAqrAkMGi7jPZBmvn+9J3yZ0dJHGb1/huyOVqorQwDHrlhpV5XpwKYlsXtFIo
BQzJ3SpEAi67yieU5HmucoLsgQvZYSszoHBy9VYoZku7gqTAwm24KSAFTqMu7RCyIVQP3oYEtW9M
qrbxqRDtjvotx3CtGle4cwsrmWS9MuzUhUKF4QM14oU/Vrty/Y45T8GDXSITW5ySBYgKe+iMvx9v
0TG/QTYYikna9BEfCuv5yl0CRpL0mlQKEwlZwriBzRvli7SV3gY7dthCFUvk7mDQG2zLQ9LDAUbt
ihU4XgBHkt0q+XB5gAw34mF7zuO8MFayaT/hWPq8U0uTQgAAbOGjge4RVkgKcja0oHmQavtspZXP
LwAjSXCVKA5ixsmIqCWBlwYGJRZWrvMLT6GyTOxyyIWVZdzj1JCoHfMp7HpUrEEQxQ5OXqrWpmwq
LhhM/wYpc5n5PU6ODVys6RpHyHy1Aill83z0FxBFJva84pW9rFAe9iAKgpvxNlKQjIdx8POv/2Ra
H+wKkqyap12l9LGEs8Mp8PguoCYhdJprdpS2IAQ4winTi0MNJkqugkgIWrZohnoAegooszd5WxvQ
BrFX3zceJ2BkktSK/D3MuaM5MQsWSmbSDmvFSHF512Lbush6a6MRmI0T7MVNv2k3lA6BKJ0H70J4
fz4eC6NNEl+9nu/6dM5yUAoiaKpWE/EXAwrl868vbFSS8Fr0UR2WVI7Ehsq51D60ZZU6eufnH1/6
6fP/7+4XYpsk0K7Ex0v/JMAHQWhCnYP/yvOvL4CARIIAJVKVQg2IKKsvcCfUsrrK/KafbCX5t4VO
kljhNpzBmANzz0EyKxfdJnml4IPz/OcvjTz79+DEYzflItwBgQSyMUr5BwXOQA85gUyWdbjabSeF
WQmYFgpH8ND4d1sNJXlcDjEwN3JRQmiiyjk/S6YCvlC17c1BLa4ID5BjEo/Dt/8+fISQjtWqW318
3tWFbDHMEv5uf/AHKfLbnnEHk761t3bvO9we70e6YORu5FA69yWCT5OdaX3t+rQUmZD8VbFGdZg0
pzVmPo+whZOdiQBhG+LdqNGod3rbnGBIZTzv4cILr0wSU1mpVKAhAahlzFtnImjfNdfSis7hTvgc
XM/O3WCT26mJDEplQTZ+z6xyhBdOK5KmmkdSLVMRDvhQ8cywok14HawcV0ufJhIEnsDkRZIqtMtm
F4/7SiAX9ny8FvauSCBDUUJFsK6xILweKlhQbdaa9gz5U1QGPm/g52nlwSkiEuiQFj7kPSoBE6Lz
L5PNvtCxmlreEYYLiEuRuAG9dQT1lN9EWP9ONE+K9Quu5J9rV9KFDS4SdwZKEMsuanLeDeDEDcXy
fQFd3AgwCP2xnSBwrjydn3d24YwSCShJPQH1ggL6WkJbTx3z1m7q2GyK3oRkfLgyoktrgcCQli4b
oUkRFMXNSwOBu3r4ev7rl2J6kUAHsaB6joGqkUvfgiu3aZAdGoy6U5MdzvR/O+dIpmleiy28fBsk
1sW40FMv0uOu3EG5/MIV9Rm2wprYobpjpUfzwD9YfCSBtM1kIWjmtJeYKSc4V8BPoNpIyvCHruJ9
Eviz32BaQlmsOjDjaJVUaKaDsoK2C3dVkiGa1JMiFAWe5qAPdhGdP52TOZ0VrdwnFpaBQEBCzxbQ
wKUqpNWGV4p6y4LL8zFbiBUEAhFyDvKMvT9nCotdA9NtCJWL0fX5txfS85DP+vv8mcSIhfUnLlp9
ZAuenr50DucwBhIIEIdbGfaFNyJZ4P5uBKLMESV1yHB1ZmdKaqwWNrNJ7cj0TCSelGOysrqWRorY
7VHG0CnNx5jfGATV9F2qApXuV667Cy9QsMP7uxdKDuMPLCF8vVKZA9NCDRq8b4zZprJBhtgiXws7
GLXawC9MD5zmVlnxdZXssYCZJImTleHOxucBsnjQjdYQp/C3bCu7IYow50y4ooXWZATwulSVd2kl
wF6KFEguJ1y8AmxYLOnE7kzPqq3Oja7hFuamOjTMTQZS+F+jK/3jOuHnvt9FxSPUICs/w/6EMdlB
dmI4Qqr8kTonKqPRr8pxPD9f9QvrhORuhn3JszAWpaHb8ouD0DWFN8t2LQ+zgHA8AQM1VNrzBCrX
blzIcBKd2H3U+C+cwFnNAJdTD0+UHqcLFKo2a7CKp8qF7+XKGl3aaTyBFR48VCB3iHtFo/dGfW53
6e4PZH1ROiBvul2wEjUvnKokxTOF4noIhTDcQ+lk20TwyR6QW26Vi5SK9vMpeqzRAvN0AjN6HjqD
ePOd61t5B7vZAX1CdSkrR3WDsNLID+fjwWlEMjrZnEVh2czgyWzYeVpzI74R79h3XgejyZqdT7es
LVn+JbGiF7h22IGijoiOlZVfsIS/JJ8TRAq8ns/dhFcUSjpKDbXdKqq1tDXwXTiVfpiCd3tKKiXo
jbFIqzTQvB6avSytbKKlhA1J3YRbcixLAwaP2tSq9zNLsAR2UPyBovBRjw9rjBMF2//BLJE0zYma
EoVjAbxNbcx0D3XCbTw8Vqf09fliW4i5Saam4HlQhpbQgOjUKoziT8Pu3yimMknILCuWD0P45rkd
+y2I363Ua8KwsngWYOynPvFuaoU876Cyim/niZMgy9SVf4Ly5d+GhIgLuokXgrHBt+kQGnvyfqBT
leXwyK0YLWj8zxtZgiuSThkoaVOODFopi22THqDCbITUV8S/wD4LfhJ7NncK9gqFegnV0nX8ttLs
AkSTxMnRg09V0aPZ6dLp1Dbfs0Z4shhLEFRwp43nrSzNDhEuVIEIM5setwK/E600FQzInrpBv5Zq
XMDgH+bA3eRTMDjyWQUX0HT0jUaIf5cSb2ZSaw8Kv1aHsLAvSIKjEkbM5FdoYyhq2H589AHckUXQ
LoN9363dnhbGiaQ4ZqGcQlYfMAIndR4K6Ql1lLy1Hix9fO7Z3Si1U5x4TIEewILTqJXfFF56AmHt
qJ/PogfARJIXs7KDvccM3qjDswoXVpxbbt9pKLozQErArfn5SlrAP5KxSCkiC8dCNNOZ7QcPnu9M
KabdtXeQpcCWZCx6kdTxzHwtYqE8fPQvo5YcYkfUpbf0o3tl36QK9Q2B5u8YLYGvSqXGup+oq28K
S6uMOOlDpkggOoPm4wiWUrB863YTKOilfC6ilXT/QvD80/O7ZZBAaLMPwrmHqBEt9zhlNThANivX
jqWHpB/+0N3n6wluPj83PzlWA9jv3TJTvkDaEv6baqtPTqNJV8gWoLJrLf+6oCIAIVtyYQdTnnuI
zNleh0IoTB4gi6AmtMpG6oC8P7upIl2EmpQVH2HpXu3HzfPFuECKkkn6IvyI6DBn0fLwhSqYpIJV
FrwUNdbwLf6QmJQW3VCMjZ4qu/gKt0v8wQhqZSssEPAhBPx3v5XQV8YY4hB4AvF/5ZjNyeQhI68p
F38DP5z32Bp37Q5EQB2c++xMnaZKhXfQLtqKZr6BhGypBn+ej8RSduZnOdxNuw9Xx4DlgFy9lumZ
2W2nU21yWmHVzprWwNI8/9zM7tqoGD6WAwFkq3SvvMGcIQ61zsVuvHl6qSXb0vVMweBhhQ1xWa1e
2S4LqEkSHtlsqulomJCHC9lvqgHLSobLSAb/pecjt3B2/USUd50akRMOchEDpxwClEjV7ho3bSmd
/xNo3H057iGUF/G4/2Qu+4H0KXbGa/PFmSnMmdzuWO7CFyxRI7RgO++y1SYJtcQR3ll3XBm6hXCb
pDtGNV9XkQi2EA2LQJ/VpnaNrbB0Gf9Zhnd9G+upDCoBifROR+lDBKPqWvN+00cJDhLOBL/kL0iE
1a+90zviWnJwKcgnKZBwSKK9cV5/zVt6K8Eoh4ryl6jD3MtuDHobm6uVbTNyPThMScpjB/OSCfak
uAmdKdToq5IFzxkz25XAtJV768K6JpmLrTx2zBQ2nCvCtWSTosJXpWNeUpkuLVcAaulCR5IV5RK2
9hGDFeh/QIyEMjoNqoi+9sKsvfAvATCpK1q26Ri0cB104e52hqh9dO2/+dtwKqEMi5x2ORf9MMfR
gRu0DjO1Uc92a+LgSwM4//9uCcZ8VKXeTPlolX0SvcMzTIlWkj8LmECSEuFFGSUT39JuwgTqRKMA
pICONzyfsrW614UggCQkShHshmBTiae+8jDwGj1coQOrBlSmVd5ejE7PsW0hmiHJiRTcS8JWBrZ1
oqim47WVeI1KLiEqv2A++ryNBZChiatFNiX0kM2EdFpWYCs3qWWxVvWw9POJuIJPoeREeyWHG1lB
/RLlEf4z8O82/axqLnVCpVaRKmsS148DW4lkJuYeIw2yAu3WboKFsCebXffR46RWbDgFo3LutxAI
xvMhWyDxSyQpsa8h1DyF3eR61bmHVhAKL4r2g8KzGnQUFDf1bK/Wqx9HQod1QzozA95fCRAfr21Y
G/y9bbxGSpV27CCwiPuIJvC9pPqjUMAjL/aMMmVXlt7CCSGRtMWQ5sJygKOqS209h/3Ornj5dCRt
NJN9tWFO+TWL1Uv0sjKiS7NHgEGoQPAr66Bv3Grw74HqW28UIJX6sxQKBIeCD6QdIZFZab26su4X
Ii6JpDfCd1BmPIaDPmc0OTA9PfgCqiyBSSpEgA2hS7fIGYJux1a3aWy+REr4JzKzRLIcZSmGKxfX
T67Ecd1ewIyaA8zu12Lq+arzv2efRL7I9wEUe/2g5LbID1AeTHkVujPqypcaWISP4gbebpFk1AIs
y/EPsafVJOYaYCRdNa7I8fQL0r79qYeush3kYYnXAQlWWPCNbD7gQ+jJ8O7xwckUJap558NxjKHI
nEiZmndiZGStXHv/ltKRSLImFUolzIGhr0jjRszo1JnZZDrygrfSDsADolYy3UtbioDAMZMpPOyC
y9hwgeqL17GJIFJ/pKa1Y/YxEEoKAYRRR1HSIEARM20/ptzOI1HrhEOLsCtBAdXzLbTQCZKyGUel
FPso8ITVw7Yb/uTZgQl3hffn+dcXQhGJJGgKngjnwSGi3ZEpwP6tTzEstxKhNODkp3kNLIXC9uRR
w5907C/P21zqEYF0cgXtfUZCbJJznOnJiiajBHcIGjVpmJWt+PgYl0jW5lQ0xRDDONyF+NA5MX1b
3NTHtZvP0u8nMC0aMxiQzFTjtvmKfNjWZptYsTpq5eKzQPeR5PlEvwugRpFT8qSed8dJdKJ32cK7
wo6xGT12um1ySHe4LVMQ1El/89u1K8lPGvsBupA8ua6IQU/JaEg/HwL3oMPecJakUz/1W72JG5W2
IIBPq6/wvFTl30j2OL16aXXIIVih5lvfvvYFjdQdEsBr1MGfJ9NHv2ge/rthCGSKrSnJ59x8KihU
7qXilg/hr1uVSnzO4cJtlANgMC45DelhhOsQXk8VHb557pTDXVIRflF0xOlJMELispGhqhAhGdGJ
saRHefnCcHO6r4FrClMJTgh/PlWhc1S7iDWY7xF78bLuJEhdA53MENpgcbCFjdabkkabUIQXsj9a
Q+vPdmDfaSKFs6dnqZZ1F+tC2Ieqn1YoaoXTKyWOgsp1fqRNhbLjoI5BlfCfLibxG97QklZmrLSC
FQy/NGok+baWeV9uGhZwAdF9De5gKA4TItSGwTZU+cyESsxUn2+gxxd3uBegsESuNC6C6yNceioo
Ow/tWZrG9FjMFjEl8mE8bHEioXO6hh0mawwzDxU0UiumRhtAYdbI5QD5rEwZYNYN28RG5bgYdZYM
W6OXXqZ0hYEqNQj71Ox4mcomNdPaRwJRwvUKJqEQvKWy4diWETvoMQuPG1WiBpaFpg0f9WcvGamN
gk+9Q1mUUXk6UN66eKItGGOyFvyh4F4ID5Tqj5D4JYw1WPoL2WhQYAosADiigMGjZ2g+M6mpL2ij
SmCMG8Swk4XJAMq1IgD2MMaKZIVB3b6CpsOzRtTlwabBb6G0gsvaPwwbUTCpnvwQ9nB4nnnlmLy5
9GUcnAcq5+BpWvtakU7BTogGRm955iOYxBaPxtEE3/Fg9HA8QxiVU6NgGM44MphPPovgzZrKEXZX
HsTTBeFoLm2L3G/PIxTyW1XovXbPUwmSqChIz48dGJXgvyk8zhYuG5BXyyCarbUR4xvUWPaayA2t
HongNXRlSJu56EH8n+NSFqVCCNVNHl4tWpdSFCJ1X3aUGj63ogz3u0IpBzXMIGbLtaNnDDn8cPqQ
F40arognMe5ZSMikWZGaPjyWYZ9HwapSlRTKRxKtopOPtqMQrmaVonoU/MWDOsMFM8vh3cQr9bgt
Yfdg5vJIB1rLpmgQ96z4t0xnzJbD2WYxiD+MElUi6tDCxpgu++jda2P+2MhtAdvldNIoKOv8aZHa
O2XZxGr8nDOJ0pTfc0XHvXJtwtFa2gTtQQoxEn5Y0vrYcLSd9yj2ysSkNvmEKczIqxI4/nTeOW2r
QVN6OJ3ix0RamGD3KoM0miLTdpDikPISjpd+aBYUKG71hAxK68EKO4OBIVLgkVfqdFBONtdIUNKl
S9BBk5Hd01PTHeB81Z/YsG6PJXymtY4Jaw2iKwhEhFg8KH1bgi5a0sl5kOvslngCb4+QBscaySlj
4nx47sqQXKz8of2SYEZ2GKkYEhYMgyrANJWUV58WYhiQluW2wqo+Mpmc75MQPlp5LAm7LKwpLfal
2MxjWDiqfhGDqgow1GCjK2oSX3v7AbbkW77vKjUp+WZbYkI0kNQ6q2wFEH04CmK2JVYvfAX5HFVI
TclrrDfiXcELf/Uy/Rqm+XRLopiOtQZu2IBMvgohooW6z12EoglLbjl4a019q1Z9HSeqxLLsxuNk
ygy5vjk28ZAVmhJMdWMqFcqQGCSmq9y/xi0nAaVRIA47xCgY9XKCvGUufvhd0mmlNLu2j5dWaDZV
TUOaMta8EhTg2NO4gfkPZ9/VHLmOZvlXJu47e0iCdmK6H2jSKTOllFe9MFQyNCBBEgBJEL9+T1b0
7ujmVCo3KqIjblepRAPCfOaYecHgQwZLati3+n6l76wqGxIxhHNqmjBAbiy2hAv6qh9kXLmKx3PH
fmjM6hQbM+SJZb5yuFtAy1d+oudPYlOiWiaaXeGRdjGYVh6z3jyav7rjR1BPCgmijaXKqzDC94ib
sh26qGUS+4s0lt7U8IhT9cnclsNcSHcpn91r368PphfAGNmek6rwkmnsE3ijbhom4KU+x0TI61IH
MEzzNKQq4Ye2cTgQV56OHVpd10W7zaXalsX46FswgvCd6bkc4D4Cd8sVnVDYLnMH1Iiph+YB7565
Mf/ye4W1muqisuNRW9t7ADzF4zj6R7WOXK5ElpEnGhg7u5utqCdeOkBoWM8oHFZA1wztuChaP6WN
iial4gB7KC2qHV75itcE9jhkiso632em+dIqE0kXnIFhDn1PDYgMVYBUUs+6ant2ZeRiM/ZYxQF7
PB7HtZcv4FOs0mIy2bIxM5QpS3i+D36WcqzEGE55ix41spaPS04k5nngeDeVmnSKE+4K40KWdcUX
pdGldh1ujLFeweMlBRgqDYbypuKwr8eMKQVLZ8/duDn0HXW+52zazyW0L3MzMVVJ0rwYVhUH3xUK
lhEvrSmBl+WuI5OCtHLhRa2Ee+7oCzPKREWhuJL1+05l4DWjdhAj21vXAYBWoXVtw40rgsfmEnsx
mN9eDLzZqhF003ccpXixzroggkbuUvT8l5fbIhjD/RzCD7fys0UTYBeYADxf4QjdepTSJRmaG1iI
3/RQ99dRS2gXzcp9BB3GjftB/Jx1z/Z0hH3oOHgdBBxKaP+Ho2Pcoz6GRTq0K7iqbs0BXqg4RAog
PUBaKuuaR8NgzVculcBq2QbC2WC+Y6Ll8BiVIcC2rpMc28jPoUJS0MF7MSJtVS1h5Lw2yiIdg7lf
qslpEtOyr5hBVxCFnBMYPNcYJgLQIAr5x2SyT4rQuPJnH/GcFmTp997BkvatH2ZJ1zCIJrh60/tt
sRiOrJhsHJ79fn4xTcRT5ciHmE3lroF4ZjvWKaz5ygdiNv4GIhwQWeZCR043UQjhjYcyp3faYHTh
45v4EbEceJ2C14iqmFiYFEvWh8V6PHUzepbQ499lbg0rFy7kq1174aJgEJAsu7S2c+hD25kdGxbF
aVc14sHzW/XQa72sM7XIDbN+MRxjWLoohMWwi7diyPtDseNo2z6OCAJIy/sbaqFfndvuGxyQPzjx
lv44wuudPWWOvyuNfMVnjZcYocXhhlUBF1xY/GHapU0nFn2WGZuSsTXCUWtJA0vtM2ndFVOxJ8wD
OK2t+nXnZBnS/8qJA4NjxfhwnEPQa3OZ1sK2NpUx+O+uDebaYBOxwmG2HlkQebi31TQ3WlVj1HQN
+oANX3hwwY0yWWCvnlOn8B7bjFwHnmriEDAuGnSPs+fFqnPeSOO+5RNw2V0xs3iwsinmE+qxeZBV
kecXh6rQ9w6rF7NdpXDgEGtXCpCP8nCsI7CAo6DEDow5SGFDuyxcAVkOYk6psoVKuTfliUusJm2n
hiRshqVyZfkg8jwB7fo2ar0zx2nPxyFhtFnUYY8uDh3eTPgq13O2N7LuSsOW2sLLhsJKRaVuMwvV
H0SAd64RlnEx41DQiEtMjr3e/Zxb0u9yz0myIpvh1E4k6uOA4KlyDcVCY21mYb1GPOusCSDHrJr7
hRgaM8nbsN8hDMkTafF3VwEVPdhJVbmLtsrt1DDd27kz0lbAudfnrLtrA+HekKpNOo/ujCa88pRe
Fw6i1QBE3AAquEw8DOUAkC2b4hF5euTAyv6KSgFvzAn4jXzsjrWgG6KNe0cXy8yc4nnoUs29NJvH
NJjFIqz6MrK9aQctbgcukOBsCPhCcvfeMWS1Lrh379T2FuNVYzMalpSFSaGqpPGbtCThQvcQ0J6n
VLbYQRC6I9pQkUUmAWArcBihn8OBCO6eZujFFq2WGu7PMb7oLQypsJmYo4jG6SfvmL8q4VwZ+SIj
G19YIOAXIKE1UMHaI9q7hql3zEtxRRp64Ma0DRmR8Jf09xA5jvNWYT5bCGhR00LQDuUkBAVZFErr
x2iIpV/aESxCNxqum+PQw2oeFZ65mt5m1YJJVvXPuq3lspiNG0v5D4MJlGg+tbBXHxPYViTNQGKW
5zFwkYkrYMoRGrGWVkpGmOblxbuG/WHsWSXK3ELvu6L76Rm4FvKH68r00My2qoVDgk1AJfyuCZyu
Mxs0lQ4ABdo5H77AmChnNjbGXC1V478Lp39saL/htfsy+vU+KOElkZMuCqwxHalAwCqKyBn66wq1
pFlDiWdEplgLYJWHsIhJIFb+RFJaWk8OeE41NwAfILleGAGflzPQnYtW0TwuaXHNZ1YmrS/IOii8
n0TZCvgDOJh6NlLgNrx1eGsjJnKcRBXFDTX13g/cneVZu0lC0jZnHl6OyTSzYKUUutamg5ErMXgX
dbVzY9McTnFVYkmcqq39o3OnnaHoriHdYRoZXBvNmM0/OSZLI8mhGD8aAvQfADyE/JDlG5C8B2a9
utmHkY066txwF5rG2u5BsGIfwxhcMyN7bHnzXtUdbC4p3I2q8jr3rBrQ4hn8p6LF3mOiTC/s27Hv
58QbreMZaOdu4uTeT9hC8P3UG2iAu9QOQHQeq1vneL73zQ9qHI1m+7RnVqpNc1kYyF9r8wC32o2B
VjqTx1/wrCjMzb1fv6Oi+lh25i6YVaJI+W5rcSgb5NgAP0mFciaf3zsGoFor06b0blzqw1xN0SVF
8pGF8E6CxfZmIuYG7E8AOBtvxUYzUVmd+LJf4FFjJfN0Lp0EtPOFY9JrpycrJfqlw3xIo87hEgne
um4R2sFFq7siNXWXaoaDtY9d07SnjR6riFYaHuoCbt6cL1v26E+w3M1vJ52zXRVgoZookeDLX5dm
uysoTXMzWxAwXmEGAiGwAP3OFhqBlmqjrGdL1iEQMh4Qya6k5dKkI7cQUAR+06IpHeZ3K1OItbx0
dMsfM4L5Kff3tgIhl+ilW7/7+A8zYLZdkxccbkjI8uYHyYb3ZnBfuB4evZA8AuMaE8O+Z4DPJxUf
Nl6G0kPbH6BJNeVd7GTFdV7NN63MIsMbzNiSCLmKAkuCYf/oHz2czy355E71YBfBndkUUSVZUnWP
I3qgzfjp8GcxPIjOBnjsaQpv3KpMDfd5Ht+pKyMFb/fCvucc1gsBSLIUcID5MEC6rHyAB3zUYy/p
ujmei3AxayDa5fBRaPKWl8FuYq+Qi9vMFdkE4zu4z3ur44k7Fzvfrl/b0JjRfPC3dGZ7BeQ1mOLB
T/jttot8giMvvtc0Q9/L2dPcbhLfyqMe+b/gV6XnryzHhgmW8zMnn9pb1aO8b+lDyexnDgOH0kVh
A/n9CGs9GSAbF2Hi4vdN85aEBwP/zx2uuUVjbNJrT0Icqi2XyAgwghufuCns0eCdPKAl0kZhax4C
BR3QwWNrpeckHyXBdgSgEgRHxiJPW71v51th7yawgDhouxj8vACASG5gDRb3kLsUn0Z239qHrGMJ
pBOSHGpEVXslJmfdjng2qA3k4t4vnbgm3brp/bUQflRNL3WhX622iDKOKM29Ob7cGOJgbNLZvEMT
KRnrYMX5pz9y6K9KLPnSTic1XgfI/IqjZAWSK6fWW1e7OzqhrgZH3HoMH9zQT4IKEWyGKjP5WRjT
G8XRrFiGf/I+AhNbek0yg5laClCzIKHEQYs2jSnqQ/aEPvoVrXcO8kZlSawMQCoalXi1swnQHvT7
OhnG8sBIszGERiRWYzXCiMaiG81Z0pvVonBf2jCMO66M2NVPpvPpNmwrgulKcHE3zCLihYIcpzJW
mS3Xtu+/jqj5YGtZqMnfjy6mda0jA5lbp2BJJiHV5rxYNZ50gruw/1yWb62TpSZx71sw4nvZpTO8
pbIaUGWePTVjeZ9XUH1SxjYzrGdLItHkj6p5bf1yZ0OHvpi9RJKHrMNEynLMngJBd9newZ/9iqCR
JGq5zXv7cS7nHzBcDbt+AeJzKp2N0bfPVWYPC4IkPZcZKogu5pxLsrgZrGWTA+iUHUbpILyAzkWE
otgjCosw9XXceM7lOz7wvq1qP2aGa8S25aVslJgGhTduNVy9Nyj3FpFUY8RnngzmDPWQYSOLD3vA
F3Pz4pFhwmRQikX1RkIBm4xrD4unGnRSBCLWiBNqmHx7qNeMDYbaH6K+Rmc/q2ErYO2n5ujkU6bO
VKP4CfGemUeC6age98dJFBh9YsNKyNZtohQeCwD5wLvxbNhxI+Ydizl1mwCc0YCgZsEWXpDFUzsd
DKMDSHVbkH3F2nTOUD8bGgQtQ9S6iMmJuaTUX7H8FTa2S1/RtHVv/KZDXcGMTetDkWrnheWyZ90q
HIMHCafbqVSpwZvEgfaTC+HW3N4ZGb4/l7EzvlVeeCNroPfdV+SwqBKwnWtwxLUFQzcZcXs5AZ7b
w+nO6GO38VAKa0Ag9rHJYaMTJdzMc7NfYpHsWntT0PdjGQdowQl1h5UfWADxrTtfJIFdx1ZzI4rr
DCtbBGugfyHqCPQnXMapiZNpwgQpqzfF5ocgh+62H36avLtTJtgS4xChOLVRAX+lMKAKMaroOUJ/
BMmu5OYDEqMmQWMQrlqkufLzjCOPKIeE1ORZo0Cv2usen32YoBSFpTyi4I4/TqxAbd9elS1/lI3E
xy/eDVZiYcPytOofjeF6YFCX55kLidBqD6vWnYLDdAxg7qIMaxBu3i0X2anVP3amlcra8KI8N1Jp
zJvcUX0kCcJ22vIrI6NiNXbvZTVv4MqSUsL2AKLGZVYeGofCTwQNuoyROwg2vRS12AZmiGILdRMP
TtYigHmS6407m3rbjk35mnFIEoyTE6wcy3xxHd2ntGVPQZMb6LveekWwdlya9oOJ2BeCamo1Hk0e
W2Q6USuKuDIPlj+8moP5lrXtS4/YPQpcdq+mybm1zRAIz5ux34yo5UIRfOnTtTLqNDvK0aMP0K/s
TsW+dw9vx3UAXLiRsWUuodWSMzOaJ2+BOf1gQX9boXwHVfPIp5a5oKGwn/PGDVFQGBzDXlCtXXc9
2khI4xAGhFBZKMvgs+kGT24RFY/XvfCnm7kcUZD2C7d+CmhfvJaOgUJKySSJbIFkI6NGtwi0tF9C
Ban83DCefFKQB2bOpowCv8xaYBtNbDSC2en3zcgz9AL/VFIEb6pRUZ3Qw43M+Kd+UhF6FwAlHKYI
W+YFUMKxNdjWc96y9fs//zJsCy31wMJy+XsvC0ml7ELbVVvF7/txZ/JDGVwCdByv8btrnzShe6cw
55rY1hXKJBA/NonNd7NdoC9Sum1xY00tCoQDIDQTypSwkcAe5vQfgYbsZ9xb8Oa9AGA5846nwiM9
9ik0cy0UucttUxxs7DPCvgQZOIMjOdUR4ZJ42vN9F3XEKUMF2+/XE1SNn02ZWQhN0GlA681yb5H0
QFFE1tX799Pj3Esd//5LE3IQeVUD+w7sJwpesCroSaQrHcZNa7ILc+Pcq520e5l5RFnUBmQOzDFb
9AQH1DgEZCu4mZewXRrVvvRrL85c7CTjWF6CSZ9pY/tHnMmXV1M8qG2qu3k76MYbIkWrOcUU7e6y
ojSuB8IvgVKPL/KbCeofGTZfbmRKTU3XE2Sbu/mGSX0P/Njj95/n3NidrCvG2DT7g29eybzz7nxO
xTVSp8pK8sKjh1GE+QOALtiFw3kGp1jKS+zGM8L9/qkmh2lo+LKwmVxJrLVIdu1d5wEY1gryHvJx
PRwF2zBTW8E2LYeb49DAZYjm72VTL5qcIbsLG2AKJ3Ty9OPUm2+kMJtVFYoL2hNnvu6posaAlmVl
MoPtvMEbVp7XqGVVToiwytlJu8BUF5AWZxbIqXxGNoHn6dOw3VFNxmgS9hVaJ++GOTx9/4V/wZt+
M3tOHd7s2epbfTRO0otwQVaon0dyeyRAQtJvaUT3AZDuTuxtEOvCbShEJSMyALXvFh6AyHBJAxEF
5mUJirsrcG+iAjgjFk2QrihjB1v9K4Hfr1zWMegB1yhd7eslSpHbLIJKbLEMjhyd5bAartBHWMCF
4UKj/ox2q3+q4OEFCG28Fm8FDm6MDGlpL82DSsoUNrN8NSVl7KfeGl0YWJQ5iQRd8uPlAaqPC0Sn
V14TXRLsP0NL8U+FPko9UKWPDzLFzlImIaiNxyHyIMGLQtsCzaJF8fD9pzxD1/W9kx2HTyH6GMd7
ZTvjjq1/VsnN/DbGVszSSwftGUTWqZZHKFG05/bsb7NQLoee7jXtPmpVL3WoV9plFw7dc7c52Xf6
iTMBiXMflDEntZHaR6FGhEhMkdJc3hFeXzLIPDtoJ8e7oWdqepPW295SsTM5sTM/NBQbSuij7fxi
ogA9ZEsLZ0PdQA1NXdhZzyCoThU/hhYtSSSQE6BtXoJjITZQ8w1HaO8X0JxBotsw688Ch1O5D2LO
rlPXwIj6KDlp85XM8OnTb99PujP7k3sCNutmQuwa9SdwoMR+7GGC59iohgWXFvK5cTruv18ON99v
AsRXA3zLeWusNeUuyA+lUj/7PnBQF8rnHyhw2anygB0w/bJ6AcgqTz3gjVB/Q+HUsex+0cvCiroA
3WAEk9DxrrWbqFEHibS5eoEUwbRAROdeNwCKJBkFqaNzWjPx5NCvtTvlmzoozCvSMrVASVfv8p4F
L47de2B8QBjrqSRenpQ69Le1UTqfMLdGCUjPrnnr91X7+f1QnzlyThUTBtBOGtQX1NaDnjRZzFbi
ZRFTF0b6zECfSiZ4zqDy6nj1UMaNCYX1FEkpuw2cGAWK71/g3C1Ogr3A527He1ttc2tDWdrCicyA
lPYVmsievhDtnQmGTmUR1OgHGpICajvSHwDiUiSX3z/8mYl+qoXABVTIkYCobSHupYBf25vOP76/
9Llntv8+x81GKUwtPLNqQYikd3K+//7CZ7bRU9UaZJxcO3YBpCP3gV7aQLA5oVBAbbMHg9oXtpdz
gPBT+ZqSux6UknEXt5HoSaqgnJcoWcnlpHyx87qC7rO5yLcgRs/oXQHWANIkiyucjH8WJJ1q2xDE
iaNUntrOvgAOYL6ioll1zXjh8mcWnnvyfQwPKDhT5fPW6HfACdhqEYRLNNO+/0jnIMK/oIZftjjC
20Lb2sS6nlFpHio09ogHw1TTvUIrfDsSss/KHsi4DK6PDmpO39/33OQ4OfgAfXCYchVWyuQfgX/h
D1AkliBqX7u6WxDaPn1/n3ML55hbfHk9MWZOq8ioIIQIYQdqRHOwywGF/LOrH/eaL1dnzazyMMPa
ycghE9f5sOHVnx1tzkkQUjRZrkegvraODbo9uofjNETBfGE3PzcsJ8MvKW865TbtzhRz9pPhfNn5
jcyv3alx/uwLn4qDFCjjz9ph7U5mBUjQ0nKWjpyaZW6EL2aFunTn80vViXOz+FQgxBuGtuYTIKlA
adC9+aABpQRK46AeSHTJUuXMmJ1qhHQoenVAelU73ed5i4ZnVia9BUWMSnXlJULA2Tc5bgNfplRm
O1Zd5bLaufUYEXGoy0dfXRno+FPxnAc66QmNSXuBRHFm8z8VEOkbo3Yc3qAeXQb0YZTFuM18p1j/
0fIgx7t+eZeaAVdYM46vku3r4UYSlCovKS8cZ+pvMsdT4ZA5sOQ413jyqo04T9BJFyjcOJH0osHY
ZANIGhfO3jNliFOtEFpKCk7ncYzglZdFFbYrlGEF6v4INy9yyc/NrpP13vVm0TV2jbsUU2yTZeOr
BN297z/EuVc4We6T70oDFFfA+R5dgFyryJ0TlNZyYMiBGGV/NlCnYiEu4NZlrnGXsY4ZoHzvSsTQ
mR8ycI/i8eP7VzlzHJ6KhQxWoUevr5vdwCFrqzccnQFAfoR9iSR67gYnOYVvzQVvaNNgQ0S9Ve1s
PkXK2YTjhbDozJI7lQxxJADIUMLDC8jHApCSSV1Yy2cC3FOREFZNgtgTLuzghENNOIV4Nr0xe/Tu
kz8b+5P1DFGWbmAG7tBWhbVu6jIdaAnhA2CykQW1F6bRuZDul47sl22DeVPmAmXf7OYD6L8NXD8/
mm5hTxFgTGUdA5PD2wuH1JlVdyoLousRApuTUe1ydA+N8DCR93a4+360ziy6X+ztr69h8KnSRU93
FYD4QE8i6csjakdEJT0Qipdoaude4WRtuwXoDJOv4TBnP+b91i/Xo3MhODyzFE6FPgqLOdwrB1xa
FThQLQ7BAQMEl3rvMvvx+1E6VwI51fOAuinMfaoSmmuSzwAPAWl4axkMRJW8KGPZNk2sQYFcibCt
0gGnfDpkUi+pDIyVlY/ThXc9syxPpTx01RuAyXf1Tk59pJtPf74Qv5+bzr+4ul/mgSjmOujrpt51
A8BnEdrTaDWHfjS8Zc+ijZSOx4u0qt8fiqeyHa4YgcBjfb3TtowH/9XwrmRwYXs5M89+6UN8eY0B
et+68EK6CzTk8tEw7qvXYrq06M9sXr8aeF+vXjvc6Biujlhq2arXgdxkxqcIXrXykgK19u9n27kZ
fZJMzTmMziy3rHectZFr3AunRjoFvLW+dHycm0cn57hZlxQwsqre1eEb1Xs7u/+zJz9Z5qQaDKOt
gWyvphwxbYhWH7j/YVSoRkZaXfK9OvMdTjU4wkG4LMgxQCGQAPeQEgIi3kePG3UvfuEbnLvF8e+/
fGrWawMWuoDdANYo2iv4BtyE7Kp7lRc0Ps6klqf6G4CpsNwv8QrDp5PqVfXoLYrD9x/h12T/TdR5
qrwxdm1ZQA8P13Zh6SJeO2iTChKRHyTOX4JVnKUQMf/+Xmcmknlch1+GCaCEEaKHmEgSnIYIns5P
9XxJAP7cEB3v+eXaBdSwQg4lgp1+G++tn91n9hxe6n6cOfZM8vdrQwXr38NvYviNvbd1P7tdmFzK
ws4Ny8kKzoDD6F1V1Lvect467NcQ/Fn82YifLF23tVpWVAzkEdeOZHWYzD+LBE79vQCImXCS4sLY
dHSwHvYevIq5udavl4wwzpyi3qmQRmOhjY2WJYbjk+oY1KbyCouX3NpOCoUjvik+htX3o3QGUwEx
m79/YNobVkCOw5S/qjf2Rj+dT3Ewbks3ltYyeJM76+X7O/1+JnmnohlGO6mpnHEjir7YI783bs1r
AN6hAHshLTr7Ksdj4ss6yELRgjzY1jt88HZPIGPmJk0bD13EP+d7J0sqN8me8j+93cmSxjFmz/Ux
VCsMmkW22+Qrrw/7FyFYmLpzby1Yg0aCJ8HgrZ1apiPjw1UJVuUGEPcWTmr6kinD75eRd6qjATlB
ac25RXe9EFEROBH4E99/td9v78D2/n1MHU+0knTHK4MBAi7Gc/7goukKzP6lI/ZMjcQ7VZgQ5uQ5
wsMewN6MOgZ6sA6i+sl+8w/ZMxLa79/j9/GOF57sBpZjuGN23OrNArS1fGzho5bl5sarDfGHtzg5
08O+9U2zwC388JpmW0GBBeWXnOrPPP+ptERTCHIs5eD5IanPwx+Nn8KY6MKT/z6O8k6FJVrTb4CU
GelOl9uMjsnY8pjB5mzSt9+P/rlvfOr/xUOImlSkxhFVJACXQ/G8BuNapT5fQKpkKiKguL+/1Zml
cCon4bBJzRlDfG5IIDuf5EUrvuNM+d/Bgndq9KX60jUCQCh2GBh1P940cPnJI+9a/hDX4w/x8/vH
//1Z7gXH1/qyhzUm9AfRcMTOf8jsZbm0eaJem7vvL35mMZ8KDqgyC7MywyuoeoEqLoD0+bCcsqh8
6y7FC+eG/+RAt8HZdmSD55+PuTHbG/2flQi9U1xefaTJdhRXBpi61Smg2CPY7T+JtSy7KHQiMPa/
H6VzS+1kHYORQg1NB7W16A8T0XIvV/n0+EfXPgXeNSxrHZBz0V0atgYycGoAP/n869r/+ab+K/+A
juEvjKL413/jz2/gr/MyL+TJH/913zb4338ff+f//Zu//8a/duUbb0X7KU//1d9+CRf+942TV/n6
tz+kTJYSrIoPPt9+iKGWv26ARzz+y//fH/7Hx6+r3M/dxz//emsHhrLA7UcOwYu//v2jIxrTPrYA
/vPr9f/9w/1rg9+7HzhtPoBGlq//+9c+XoX851+e9w8PZpZmYHmea5LwGOtPH8efuPY/HCcMfT8A
FNF1gyN8grVwX/jnX479D4iYeR7YFQEJoVmPpxDtcPwRcf9h2SFyMgJGrRf47l//9+n+9oH+54P9
BwPltwVAVuCWv1be/2wqvkk8y7V9B5Ge43qudVokqwxA9nlmiUVhY4HGEyQLUIGTHrznIoeE2oJ2
vUKbggslJeRZ8XfXmTCpH7WtM5cpWIoN4O5D1kELAP7ZcscDCz6npA8VuabwxgNVj4CVnQU0h8Sg
I5zwcRLd1KaZSeZxF+rQGaMMQwFmron22sG3RugnREr1KDp2ozlB5awMMrv9CHstxaImbnjEyxnZ
StG5k7djW9piAzUciNeFMzS77qijDRQvuXSqLAFjD53IapDCiSwddnBYIhU1ptem9VwJIkPLSEhj
3hk+uykl8PIrISxpAn7XVKjaZpB2nO/MYuLGqoe9rr4GXmQal3Zvgf1cNnZYP4qgBtJAl4FZJCAk
9Hoxt4VZ9RHV4IpuKOaBvKZQ8YbjR9i7D0UhZglwglne5vAZ77bg8iEy6NrMlB9+pcpw7QGQ725A
U7BggQqy7BGYPfdsBfGLaYJbVCUYVFH6qQATqW4g5VmMYEIQrwOpa3ZYTOYMgt4u2OSQdNVzr9a1
sn0Gwm9evdN8UgOL1YB7VEvHNTr14EKC7bizuWZrQqcCFaA8di2t0GODgXnVgL/SUVjGjIWR1RsM
kKpAzs/yyYqE6TS1eqKjYU19Kr1xKJcNpEpysGRHnS06dD6yrT8aJd3QWvV5MnVl6Lxmrh7ce2GA
wiIjY4ArYZo3lhNCI6gFm4oBudvEA6Yu2GQy5HY6gKDt/oSsjtlspJVTFC6kfRSPGUoDW//M2L4t
NXUW3FSWWoc9RVpXD+AP3HVzL6HX6FntBLFOYxqjWWCVPWkK9y0ARDzPs4M0L/kUrKDQkrmroDcR
LRddJYA/c0ezfB/zeTQQU/vhtjN94w7qE+06GxtSfjZo4paJGLnsdmVLTbI3K2hVxQP43GWsSlwX
ISavp6UoKngLDtAebmJ/aMJDr0yzWTtem7n7ocg0CKz20EInwqbZE7rO7bouoDiauDCQ9uEN71Bw
oCtKIGdgm4JZoA70yNaEwfNpX7ttVyW1LKfbmloefy6rUoy3GXKF+UDMIqdD2tWeKqApFB7FNUoz
RHUcRLwhMbJGTCur9RTakRwQovauziv3js9kZo9dVRHRgUxhZxBNmoNib4eqAaZaQ3NmbYAvGmxa
zDl2lXe4xGp03EAt25xByGQAjtFfTMEEl79x1tlRnwNksUhlnX4dSyNYu45dW1BwCUFfzT0wE6IM
Jdwi1s3s5bHp+3O7KPJBs8U8IMWJaOHop0aaYAVBn0UosAnM5mmmZXDl9lngr2tIgbC1E2qNZC93
eiZ3GVqsMK7VVHIOFvHg+wsPCgvN0nHAa0lJLWbIxGqnlKsqqzo40ku7HtelNVoQFWkcv01Dnxky
CXhYgIdTjr7cQ/dmzKICrHEBjkpoh4D4BVIRY1GMRijxptoe+4VbqvHKtiu3WGgiUO4ZaLVqTA1N
bexGGnrfwmMrD7Pq6KHOnV09DNkhAKFhy5hXYTFgCOOyyPKF4qE+jHZg+3HlMdKj42AU23wIxgfo
e/8f9r6kOVJcC/e/vD0dIDSgbSZkkp7tdJXdtSFqauZBgMTw69+Hu+9tm6p0xvXuRbxNV4cdRiDp
aDjnG+i1NnIsgj6NJsRFDgWLIdVmilDKlEV6oxWl4MNwYY+FP8gCCDJIPi9siVsUTPAulw3zmn66
hMcT6bxbNwFf9hsENF2I7/XALl8XLI8g4kVhfEA3uHuggA0RuBzLuOWRyg1EaaOoiXnc3tVRVRA/
pnZx6DIQVnZ5wW0QRdBlBqsxdyGERQQcni2s5qS1u1vwk+yQ91MfFh5j3xsq2QSAKVXQDbKidJLf
Hakhatg2XLXgv4HlE3UpeSSlKR8IvGOgxcxtHPXHQvdfTAzWiw+xBxThVFIksIWARkDkx0MDMhYD
hYrc2RC6vKtI2t1lM0IFm5ydfEpQGH6MDHDhWDyTeJ84tHuGsPAcNnlrRoyZpypIN1XdMx3sLjkq
wRp5dHhU/BgUviGIdD1fE3cQzy046hbmBrjzGw9up/r7pPJ6urUaCcWevuTx/JMr2t1FoiiTP7Hg
R09Nl0JRYFIC2jBczG0HTrBObmZCl55HNuVL4zZ2GbhpCyYHRAUl9rk8c0IGzVUcr1OomWxKNVTl
QY4T4YdGt+RhThs9b8AKHLDoV4ws7NXMuhoiOg/+OFsQ/uk0xGdwK2rMnia5q3dp2VF/YJn81GQV
+eGOHhRxjCuBV3excIW2asWztlj/7Hk5SPMvEWyihDzIzOmP7RC1V3IEKSniUPJoBYhbmyQZQfpv
UOl9VtlQ7bC9zdeRSptbQN/aGhM68i5aB2fuEvsu6FBiEruJq/4nUI9AmzRT+V2WBRx9ma2/MDWK
C0j5dY9O51oHAGuhGpFBXtZ33G66xy8A1YPT0F4NMjqSNO+O3gB83XYcozF0VWWuVZPIHzoX9Lqs
K6yl0TwtEhxzY9+DWA9Z39qgvLSNmcEOrkbL+kaipmkOE1a92N5UXunhKik5CIAsHzC/Eh55T+iL
AXskK/rsChJhUCWqy7bZEg8UN22BiJ1A5AyFsN5J/AkZFGujp8oc29KdvnpdQfHJE/uWupT3e6yC
5V/9EFltOEP1x/KtoiU4GXAJySZoShSYYTEB4tFxPQijWQNOZ35toMoDaRKORdmdZJXuccrA/pLO
NLuKdD9eqqhGrDLVw04qqaHQEDhVGbe+26TNI5j1cgiYnRG2gb81Vm14jNpwbDDe/AxUMwdL0LVh
4Mxzq4IXwqgFFCC8jHzyUB2B5h+fiqcey+exbGQNadzC+SbdEk6AIHVBIKuUOWP3rgRhdtq0GaM6
JEoO1sWghtF+bHKLCxyhILbU/AlWt4JYCjwnyfhXlIjpyaFR9VTpqbEh0QJGmF+1MDkEmW+MAZnF
rM1AN4uaodrXuMk4nxJ7wQ2lYgD1jMzu5MINsxoBms1nFoG8GQv3EvrHPA7mlPT0MLDIIL/WyrTv
/didjbkciwQ/20BFaeIl8pTGLJTowRnN9yF2mn4/J1HSBTHr+qVCB17/riygRQ5367KOjlZKWg3D
SDfPwe8YJ/7J6VPcydqOg4/uJXlyLKdeQzDC4dC5oYYWT8Jy7BiKoZVw9+j7afwp08h0QQoV2enO
Sj3H8ttxpn3Aio6KhymLvMj3ulRO27pQXeUnTmRnf05lKuIt0R58r6zmsWlxcr8CJzM34VTKqb2N
iVN22yLnJr+cq5mW4eiQWn2Xk6R96CAPxDZ8mtQ0b1uQttkPQoqUXdUDtJCDWNfOz76uKHCZla3r
bT1mMgtRi4WefIZfJg+qgRqYDxE0nEdnJ8/JbpJeZW0oVCuKfQEhLVi2wPCs+rPrRys9inhUnreV
pMuw3feLUHm27XPaEThX2kOc+fUsSAPQdAEJo9kmKXbkAeeSwB5c2QYdOIr5MSdjJfa8o2V3g/Sl
gOoApOqCMTGyfWJjHuk9NY6SjzX8aLAQFcbBkpDw8g6igQVOw3j1p9zWFDFVMsTRd8WLuDzkWV+y
UEAoxbvGmcBxbuIp72FDgDMy9J0yAH3OJEKdJYPx+qrGKCPwfZLUdZktvbWQLFi/JceKDsG9YIBS
2m4OYQV062ydoN2m/v8mCS5sxgiHWxoXSAUxh63TWfHUqw4lWhk41JRXWvVtMGRQrnl1Xf7nQvr6
ArqqZv/dDG7BBFdZ12ZyjZzAVQnGU9zIQCTNeAVhFXI3ajqGKpPofVZG/AsdO/eCGMv+BlThcFHC
5+WJ9rE4a1vzNu+Cd8HFkVDI20JFkYJevU7ji8qbCua6QeuDV3x7nYajr4PZh+JNmO1w+tk4D9P3
9NGFFDVsZvfgPfhJcK7jVw4deA30t5QeruPChWHmL4URiwlLVQMLOvhnfCtiGj8REZn2ScZpJxGV
UJTyoK3yyXObBvwAyABop6xD5uTzp5RxhaoT9AePbaapvO2mGAmxtrchNNMwp/1zrCNyZhR/6TjM
FYpLEjRfkOVw17BJrB6ZC/FUqBuWduFuQFcGdGuuLerhBIOz6Jn82K+R8NKeKx3MHLS6HqiGz13Z
jgzt8dHZu3FmoL42z+Acy3gP78diq3oBhhIVZt/PpcZ5Yop8HEtRhtFEnGMbvE2Z/j2HkTuRqCB4
fEkov02d5rTIyZxIGYBULR5blvYHkdPqqZ+r+LJJ5vQuh+XGORzhb1oVjDgEn48gFetOT21TRJxx
SDoMdrxLIxgKgrjMgJODyFUXJ911hJtHfqbv36ZX8a3cRmQ4ns0IA0d5vQhNCYutKqZe0Nug8k8V
qGkFwHnvrwpv08T/acQDVxeBQDlZPv1VLjqWTcZphNs4rBvBOYXiHA70kBqz6gdFkk9V0ZSbaq7O
9ehvv82V3MYxx5VyDTVmEzos89As5LsCaHNMMT+zhv8yZkvv/dvC2kORN0RBGxAtZNLI/qmcx+LB
yQYjLiJoJGXb3J1Hd5stCrxf3+/SX0KU29RxmER/uoI7cvn96y5Foob14J0HjU1xJglKr9hpcQYq
8ZsOBBOJuzbylhJZymVcXzUC+UqkkCsGQqQbcSglZwqHsrhOz5GEV4TalwmCRCN1HdfFHmXby1b5
qqHKg7ySO8FCEKKjgbkabuR3um1v1T7+KT7xTfU1vWPb8lY/1Ufx5zkLm7fFqr8bpwQh4Di2tOWa
imY0txyQo5Cqmr9k/RGcq+2oLl0qz4Taqmb1T0NMMsk9xDlG7u1XphYpZkgOyoDCngq2UCEQOltr
34Jr+v7k+O0Xcb6kk5GrFmsLwKSfu2joIa9bo9IEvc4It4g6tS6KqtP7MWvnM+C4F8Tfm6MMZuOy
GAmcZzAX13W/VsyK2QRxII5DQAK1t7bW5zG/r47eHbuh8D8GfxC7bHp0or8gZ/P+574FAvzdr69b
X37/avZw5H8S0qL14pCGcHLaTzvIpl52Z3r1t+P3qp31WknBrm47vbQDb+p6o/dgLSGXQcEGha0z
5Nfe/6wXWN66V4HVojYUJJAHWAMd+nqiSL/YHs4vdO/sHB8yDn5/yX1+C52mbe5b/lnc/BJpqzax
9WAUcWDkFIJvb/vS5szVtMmwFV+XNzSo900YH5IHtk0CkKTPfOFvFjGUQ1xI9XucUndNkQLqziqV
DYVErzhGODPi7rSJxu/vd+Ovm48DjQjXFQg8zMz14QKamnOWxbMFHUhIJUI7G3oyRQQRSNSQm2jj
qvgcovPXZdNBtcemHP/Y+M9q2ezL1OT90Ma7ZTVD0trZjrh47MS2PgyPOLvle2CW/+ctFgsYxVEX
KpQMBabV2jIUkxdJ0cc7Xl4k0QV4PBvW6KuxkmBB20EhE//9bv310IbrhMTISUogLyLXXkPCMzKK
dJbsIFQJMj5kr0DFF8G0c4Ps/hxy9TexQFxMTFxgbCww8uXe8SrGdZLE0cCLZNf79rbIHgggfCKw
mi3LQwZuGowE9WbYIpl25jPdXwKCcBTmUFjDFCV0HYRiEANqp8jSdkFyN/vdJg2ig3cl9sSvj1Aw
PjOOK8zRspi9bW81eZIEQtk4k8U7cp/fsJ0TltvvZYqNwgmWgG/ODOOvJ5i3za3WzrRIBwiMozkv
IZumgiQRZzuS3TRaPGr2vxFg1x/H1og3zKYyI6Cw7SwopiGh70fZw/vj9Wvsvf4etp6VGdHJCCpZ
vDNN98is6bYZpqf3m/h11UITDNeCpcIqMB/fLpE1dWF4gHLWbmjIRTplWw4sSqW74P1mVmDSfzrr
VTvLUv16ykOE23KQ6cKUj6u9vRU761saIM0N05TSRyGCbKZQ/nhp9Z/S+5uS8n/r+eua/8mC/hsQ
wG3zszr27c+f/fXX5v+F0v/CTT9d+v80f/uZ/1r4X/7o78K/cP9wKKdYW1Gj/0/Jn/2x3OwZzuJ/
YwEwRv8p+bM/GFZ/IR2cwnC0XBRw/lPyF384OAE6KNMTZGKwfP5PNf83CxQqAzBswrHV5tg/BWVr
YF3fJdxL3CIJUVjP/orFlAdVR8gj8OD67lWP/Ca783YrXZoC5IEKvDjzYD+yPlcCeixFRkUaulMK
f1cLFwTHHzooB8IKRNZiU0gHuypVvA5NUsAV439vn+BsAvFnLMW/6O+gwoVUdmVnIXTY92ntbiIC
gbl4JtBwcWE5WMV3bYfq4Put4r7zSxcDJYusurBxSWA4Gr2NxHqsuwEyfqgr5rac/DqCEQpkfluI
4BwSxh1ItKammI6x7myI5sURDaMCirlHgkoRYhTgi6HaiLoH9tHLC/a9Ymwqn+cKfi23DsTunKcR
H1EFoyho5gsV2TxshW3JBzMBZngxl7P31ZgazqtlTDswoaEs6Pg1YfVwOXPXfLYZ6vJQOm95cunF
KLBDI9K4ZJNYEwwaUEzHpd7IarD2c5TnPGh1MZOL2jj1RWlohKM57xUkRUwNfezGaRfR774QIhS8
g84mHMthWON1UFSCy4oDT4YYUqvWzZx0uYZBng0PMXA1IDdaURtMjTKeYJ0OdX34iUmuu10pHcgJ
16LuAiSAkFBBYjfs6wikIVXF9rxJtHGACtBEQoNwgLymjwJHA0E4IyAX7g252trAvc8hCmvQZqhR
etZgzExYDxNPZ+LCBrijvyUoROV+n+ewStGxsqb72jHTV2FNAof2LHazI4HG3fiAW5o9hkVu4m9a
IsF1rabMnvazOwB022PueVsHrDlvOwyeguT9CEnvLUthlXMZY/1/jGStHxAyi1ohjWO6daD3FkOd
2TDQmqG4+qen6sa9LaNcfxltqKLtMQFkdYBTZkl3dJQo9xZzNdm7uLRks/VqIG22zWAYVG6NLgY8
zJ55e81ZMd7SwZsyunFpCrMdr0ygFUJpPplvMQxCumNRTBr2RBqZgMry7CukH3oo+ddApm48laVk
0+mubnzCs+qLKwribhC9HNelASTvveZRbx0wnW3PB6Qq6nBfLIbDRDGtLxoUNsy2LBbFG02goL+B
PCQyx9pLWpR2u2m4NBxYkB1pgL8N+iSv+6e2MQ4Qh53lRYHhfQRjuZHZhh5r0833EoWa2ic9uAzQ
8XRtDaXjOCmyQ9E2UQ1RQWu2rO2Ayfhp5LlbHMdZysJPM+I92iUZHiPSJc+S2aO6MSiEQgg7500U
1EnKCPbignRPBSSuE+A/Chrdu3FZtgcxUiAV3djN+V2cAXMNKc+s40cpddle4X2nEpNTk+reSqW0
dtTU8EWoSDzeD3GE3o9FNUCqd7K6aOtYczsFxoODVqA7yKdBRWKA71DRwqpn27bw8NkWHIVcMGRk
FwVTH/dXxGtdCHpyD9LKFEnMZJdD4w5nSiYh9jqbCeqSGevkDW4z8T1cTyNxsLQqxgvjNrENX9KG
N3vI0ZdD2MQJTYIJBIIjHfsBOdIyzmFW0SEtfpUzhHaAOhhBmlta+qe0S9b6qk2c20gxZvasQW0V
su9m+gIPF612A52j72NLE/I8y7iHTZarAE2tASMVQTs7yZ/cZoOzj1AQXm40vGlQyUbGNuwzWcHG
qUK43MAFSl0AYjmhiCor+67VzAQW5I/jA0Oxq913KJy1d0U6cpzVY1CXpsvE4zl0OTM1HLU3TO5z
hD9lT3nb6H7Dsmq6y1nR3Eok8xIfHt903sVFIb720gHml5ueZeCCwS4KjjHErfeAmNlI+Ufu1G+t
cQKioAUQOb7D2/MyRKUe5KUcDP1o2/Yo99fzoW8GTlCB5Q5a7avnlGcS7qxjr8nNMNbkk1AVrCts
4VQsmEU3wz2dkZpuxri4gwvRVQlBE9hrDVKmB2CngBMiwJ8lu6IcLB30OTMPSlILtfok8ew9bDMS
XJg4cFZ7a5jABE1rKO4jrS+FuoNiJhGXOdJykAZUk0UDYFsm6zCMUQUt/6n40XvcJZ+dRCTRVe50
6osZGurtNYGr0KVLUKBkvDfbwcsJ9FkLy7tRzjQ+dPD3iCHVaPeQQLUbpQKIezTtRU37ek+xrEMA
Zcon76ou6hllwar1okv4mhTdgdCxqgI2W/UzDsU9KkhQ9jL+7Ch2DQAfUncGNAR4AjQWJPNhSd1Z
vlM4s30DZeXFD0tk6eKC5vWC7GsLQ/4tgpXVHOjB2E+YtGb2icbRY1NPrZpvkELLPhu28NlqNTbz
XaZmp7iVtoqdQLMCjikWULxwFXW4wYpUS53dq6kf4Xwgs/QLhS69vG7gMVUeymbwus/uqORXaQ/d
gJkpSkixWqa+baGkNAVKExSFNxqSvuPBjK6DfRqra+x7cJEiWNrHBPk6hA0EUHBMgM+HxRbYZCf3
Y4XS4U5UXTlDkwvmLQiQJsZQ1k41bjPgexDeJTdfFFb0zieJp446TrGKcpm4EFwF2mzaTCWYXBsU
bIds2Tx069c0aQ14EiiJdteScO9zEbs88YmChdaG5VUhDh5zCwjjIt+H9blpIb4ZTzNYFZWA0zmq
ujEKraQW7V9O0kAFGJX4GtLtJhvhrxfPTAHCYXJ3p6HUHPkjXBegsjQncxQKAHaHrUw8qGXouMSZ
ZOypGaGdp6G6nG+6rNYoTxSNI/3WDN7zNNf2E49E88XYBSA7pZU5QJJFbl36OY49XwXzqnY3VgpK
vQ2WfbaRGL8knHNF1cbusN5d4zPsIRwMBu2YMDMCnDYC1jPeGSJT1R9i6GwAPwBJzAo1oKlZ0Ibb
ZpwTOu0TXrVwiHDilluB3cJtstxMcweZ1G0fSYYleQDwrMw2MzBHXREAvZppBYhHpA3fwHiG0Rhi
z33CA4QpbzwI9wst6wuAXiCku5Os83qfMQWDetDNScow0+BnUw/e9QAgELKCOIK1+l42zjhDNjgh
Dd2Kdo6ddtdqHM2bB1hukhIiyBoFgSrEkQrZnE/V0KX1fE8jGK4ktzVmIGh9WpQlt0RYokdga0H+
xp9FkMKCS5mTVLL0R7LA1JqqJ/aNqwFHgMCzinqfVzFLfFoSSDN3qHibg5GN1T4OcBpmcJqDZNlO
iVGWe5iDeWLnAblZh7qO2wgYwZbp4X7UiQUrCsO7wTtIq8cmNC44PCipWJ+8DtKMcO1cgHrJoNOv
AxuA9khfoHzeFNv1Dp+0+AkAiwGVaJycYRD3AiLqUb+CoVgStRf9SOevjS4QBqWmCQXXeYES9i+w
wtoyUFcWbhqNe6teoIcpK7xq39oNo7fNCzxR21kFMWNngS1C0Ty9RzDFEoQwMpb0YY4Gjf/vQAY/
2njAAn/kE+wSyt702mdJEyEP94KXxE4EVOKUd25XgmwFfNYjt3JtHvIXtGVES/u2rdG1fvuCxwTa
FiewPjZzD/v2F9QmHGpKa09f0JwtcEQwwSqcqAEIc0F9AnQBRG1OAK+76eBoGR9yporbpnEhmeaw
GbaJLq0r6IkDROxhF0dBGXJEZEp8uFwAd1oWmpq9mODeBPchNVyZfpjsHyMz5iaGorYPVG38My3y
Wu0xBwFr9eIG6GVViexeDoMV7WWXSxZyCJvT3aBaHAKxmnnAwG3HfzCzC362Nw3oG24zVdP1CMrZ
8ImZuoOWfU+JPui+cviOi7GCWcCCzu0nd2iC7gW1C3DG7PrGc7y5xpFhgfYiE+tlcBHrInqE7SJE
RQCzKeCDIFpAPz5jiAEYFj2bvrh6Aji4G7rJDS1ddvrAVGJlAGM5JeBfJQSDDgC91KTwZ+hPl/3n
hsMcd+f+DVa2X5DLFbC7qdhHM+5AlzEwQfIR4CpZLtuQKGAYh7ptC6iUwEUODgkzoHm02Q+51DLb
dqPJfoyD9iqYDC7Qavjjwpku1sAH+TpNcHIqJ9Zf4PpQAbf7gtJ2XhDb/Qt62xoANwqVlaZZyF4Q
3pC5ztkFYG6KhDUQzeJHRmHR4gMUDXS4Z9XpAx3jkeJIJqwf2QuSXBRuhPqoo2BshrXHg5kEgffH
7cCoB76sVF5yaJyBD4dCOVjfBnueaYjKdKGCGZzIc0zsFymKf4sBuLx4EmLwLuAi4BPwXwoQXQ43
ESPjOIy1zoBmH6HdhlOR68B4wU2sNsjmJoZ9AA5mwKsPHDXxcoYcIraJmtwWzdABh93WvN3j6ja2
X3nU2vBmlS7R12OM09RFlIzqKppY9xcVFQDzOoWwA4wpMIB/5w7+f2Lr/6Bw/yqhsXBm3nBaPqc/
++pr+YYFs/zF31ktlDz/ALzUYSi/IFcFINp/cluOTZDwQsYLg29LlDKQCfsnt0XcP1xcT6mNfDjg
IYAN/De35f2BijHYDxSOFZJBv578L7mtt4XMf6TTMe9WSXAPsuINCGb6MFJkeayET1D3+Jy3jzKt
vcOr3vhNUuttxvjfNvB5r9OrbASatbUdfSgZa4IBN5FthuPfmZTVqacvX/YqeVsCBusi/6EPaWU9
zNmwS3P+7WMvvspGic6ycZXO9MHMGsaC4sKbi8/vP3p5xL+B/2+fLF/z6q0n2pE8Zb0+VImAxVju
p2P2YOAP8LHHL7WWV49nTWW0ZRt9gHnobmSoqYBXIgp9ZkRPvT0yrq8f38E3dBwsvD1tVbkB6CqE
fOrXEXDLj73+KvEPATakzpxGw1wZlPDI27rGh6pB8P7TT835FVuw6oseqD0JPwYeCvapkuAj5soH
FOtMPvNE97yIbb/qfVIVFP7Egz4ADmuAeBuaEVM+BRVkq6AmyI/vf8eJmb8WIUcqAgaXUutDNleX
c+vuikqfGYBTj16F7IJ/S2bAjQ8yb8ASGHd2S850zqlHr+I1mnHswYW+P7SCV59d0cF4fBzOdf2p
py9D8qrrOVfCLUerP0xWFPu2R0c4CdYf0r4A1mlp9dXTRWIynSE1eYAr9LbwFieP9P5jg7mKWBcl
58Ed0C1Dz/cuRPV1x3fvP/rUdFxFa03L3BoBLTzYwOcrPfnU7YNGsw/OlVWwzrmJHHdI+gP/4pnA
PacMdmokV1EqOHDQDcDNB8fA2Elkh1FHn97vkLdVlv8uvmv1bZRWBPJO6JBcPM8gO+D6cousx6ZJ
If/c8Q2F0cr7LZ3o+jXiyaWjsUGewY26Z40fjWlzsEH1Cxvz0bV4LcFdjhyF10J0B9AAPlHVXvfJ
8AWqaufEHpb69G92KraKV/jNKOBCp/6QdkWoIJ23yT3mS8d8s638CITZuJ2GfK9s95yM4alOW37+
KspIBxT6lDndYSzJIdf5jXDbnajzM+GwQlD/O/yrKE4SZMhMXPYH5TH4TbewGXrkILUAgbh15LGx
QSMccSVAxty2q3Otvi1x/dvqKsBxmI8FCIz9Ablm5Av4bsQhfizbsJv7AByxg05ncH3VVRWpM22e
6shV4PPeg7Bb0XeHGN51jZtu7fkSRISPLeTLSff1MLFCKxL1GKaoRgYTla6az8HHwmYV+8M0kQZ3
5+6QgiUU2haSZqote3geV+eAEstO9ptpTZfp/mqSSatytKBddxA1bAUHWKp/rcBFhpdPbxS8gbMI
2SpXTbA7f/+bTiw6dHXStieYx5muQXfN3lM5RjlIPP1WcSRTE7WHqfDVSO0zQjcn1s61VnwJ2VfL
M0gmVxbEnLXS8MfOMn5GiO7U01crQm71Y8mR0D9AhA4Mae4NAVzE5jNPP9VPq+hPPK9JSNe2B2+0
QF8jVeBSsGum4nFm8O+Fu40Pe6u79wdleeXfzYLVUgAVxc4biWoPMrpAmgaGmPFF3TzKLHr4WAOr
qAcTp6dcowF30Zbpp6ea3kUk8VH8PwMhPvUJqyDvk3RsqwwtlBNyHA7EZPO680Gx+5EO50L9xB6w
1sLOPDr1GfiFSId0SBSKA5jUu4TD5Cxzhx+ZxBYwO6ATN5E+Ey2n5th6BSgAo50bilnAYQvXZFeT
cc5cXk48eg1WBybTG4yu8ejJQ/4QlDYYM74/2icW3DWzYJA2Nl6KAqg7PDsz3UbwBoNmo//+00+9
+OpQDodHHbe2pw4GxQCUA/0uUWceferFVyHNcVFJLAW7ixYsby0BDu0e6Tl86Kn3XkX0VNb5YBez
OkCaIH4mdpHAS7Gwv73fK6defWn19UJeJ8Bj8kYdmPtXvJRRVbOJig+J4yB3topf3vEuSjM83Yi2
9vtoJKBp2u0Hp+IqdmtdWwNMKNVBOdke3NswHqPw/W451emr3Rkk5jiWcVEe4pL0Pq3jMXDSajgz
X06dodYApUaCgu2CpXOo4SY6ugBNigfj0k2Dqpy8KICAV99GJ93RqftYX63FrcE+Z2kE5YyDoFAV
2IAeP3wuu7m0zhzVV7jQ/x7Q1sLWWHCiqIPD40Go5wwgDRKTy6Jpwo5k26ksj4PyQrDsnlvDr5kG
6KWU0Cs4R4k6MY3XzB2aeG4Ku0oW0uJoYgXjM3cjQCf40GxYa14naTm3hqYiNLUGnh24qtCNrPLh
Y09fB/hsSuAlKA+ZyyE1LjdZ+tfHnrwKboCdqFJpasJuKuQOBQTHlwbwrfeffmJbI6vgrtK+FXDN
M+EIEjDAwBvLiSARcBWhiu7w7iItbnt9Zps+Nb7rUPc6h/UO+r2oBmAtVLbrhLonLHt8/1tOPX8V
78UwdMRU6Km0nR5L4u6aQTw0wOduPvb81YYsrbKzmw59xSIUpOmY3+gmKbZdTs4sWCc+YK117WZt
Q4dRYmLO2oBp3T2QAvW/VhX373/BiYPSWue6jKAqUqCwEvY9u0nJLTRwLykQhdFw5uR66gtW+zOY
ABVkUFwTWkUDlRbIC1XepiXmzAJ16v1Xe7STAKACSQcdygnojwJsB2+ji6tGnHn9EzvGCzHg1Uaq
oRqB+vtkQptlfxZddqjtD2l7o8SxCmNWRFObwPMsHD116VROUBSe//6orjhD/122X5bzV6/d9FCk
SBJlQres7hTrPqm8C1ArRDTHKArXlHwdnTJZZJAgwVOc4z6f6q1VPEsg87IOunBhMoNU7DS3yjkn
vXhqHq1CGagM5KaUBmutd65JHBfbhOpnzdrn97vsxLL30pOvegx3Bej7aGPgWzntxkVRafpigFlj
FvQjeB/EtcTESs6QdU501FrQWlSwOlcJxBKAG9vGOHYD/XpGYPBER9nLFfLVh8DCNWfI3Bs4fesg
qV2NdXUOUHXvPrborZWsLZNF8AUpTEjTwQqmrLyY8pkHo+P+eH8oTn3BKqYtYgycFkoTzonlj9az
qeBUeo5kfqrnl0ZfdY/tQVaiWB6uLeg/DLkPaHDw/nufyJ7YS5OvHh21DgR2cjzabn7kFdiVkJHK
7H6j5HfZnTsdn1jw1kLWC3gBSkgIsQxps00Jt9UIwLbWZl9bxz6z65zqo1UYqyaWrB0rTKHMhuww
7OiT6cx6vczC3+QW1uyVjNmxgQKJCaULhRu3PdbUbI0FaCoJY1oFM3Sc3h+NU7NotTenVKIC1CPE
3JnuaruGHi+Ln5o+3r///N8PBIiSb0cbLltdm2UJZmlMbjo+bDp1r4WL8xE78wWnWlhFsqpqqJXU
yzAA9p7hOpGzbgPOH0zU+zPD8ftOAln37UfY2s1qSPebsEQ2eRrd0Om7Sz2e03M+9fhVJNcU6XF4
6WKLs/KNYDDD7b5DMe+DL7+0+ireWkcaKy8zbAnzTQUAJ7XbzSg6//3xPfXuq2guiAFwxrJ0aHG+
nV13AwXFjRnKMy//+8UCyoBvXx4yV5OyK6yijYLTqbLEccoMDCzn+6RsDpXjfX//M061s4plGWc8
d2J8hpTtN+FZD3KAjphUMFkVW6abM+ekU3N1tT2LwrZIXaCZxL1yvHsBezglrkfv5/tfcerxq2Au
4K/EbYWDPHXrjWG3BXtOzUWVnWGSnxjrtSp1D30t1o+YSV4J42YgmUZRbmPgUd9/+9+vp96an24D
L9Z2ladBHLJs3yumblvm9Nw19tTLr2I48XKoei53hJhDMCzn9aOYIdRCwaT52OuvonhJLYihxevb
zNpD1m0/4Aj5/qNPvfvy81chDNoaGQWHW3hP1J8A//s9CJSbkib7jz1/FcSuduGHZ7k6hBormC5e
Q65h7KPCiTpnVQhOfYP79htkP0OOtLa7UHV6GYVoVs1t0kgdQe8UqirHInMyL4TQ35DsASxXOQxG
LGXvEmGDXhnRSI5+yZu8v8itXCSPfJRjBNPThJ47sp2YgOtyaKR4OgnX6UKYqKQYxiTaNlp99Omr
+ZG0bj3X0MYLK22FgzP7AIN/6CTieavVKzL/l7Mr2bJTB5JfxDlIzFvuTA12VdnlYcPx8AyISUKI
6es77utelPVKl9NsWQhIZaakVGSEBxqtZpJnvxGHrCxnmJStnZIMVtGZuMMB/MAskvJMIpACjp51
KRu/29/2PNPgWsYqapD7FRCwPoPt6zCGuDFbslVlyfcPKyCY+tvlfPRWQoqzg8s1+WkBGTfQ0s19
FwFnyrL0Plw88CFz97Gy0aC46X90TFyaBtDkBRj9up0qVFy0bf9DsNLedGoJAy2JMQaZaWI38pxh
vi8FE2AgBQMaGGCH8XL7DwxxGmhuqqIxm1RbwGjD5wJksVHGTwDDb1tCrk26bzMZSBnLYQDuF/ap
fqmJPOcSZaaehj+3ff3Vz95kyqG0vLSur3SNvP62uM691/Aj2mQO24bXktjQOi56PUp5ZqJCpZr/
bMvpYQyLjcNrcbwstShDN8fwfthDJyH7VbrsAKrTtb2gIdwCbf/R2lkxLQSTCwnzBpwo17YFnq1t
1kyja8GsBtHKXsD46NMCWWvZoEcCFM7bQktHxincqjtjim9Pvfyr3Y+gHLVW1j/Dh+touIEWS37t
rz0rmu1d7O+joFoJJ9PQWsRGOIMS0sNjBuupYKragTdjWtkWvH9KDH0tVO2RV16BXAwSOvqjUi+N
Jy8orB6zcjiGhQPIxhoRmSEp+FrYDpjQLAwrdUbHXXMXsVr+E85BiCYtIoPvt2PLZKnr8zehS1Db
QZOAh9W3CcJ4bOSvdOBrLHZXc//3QI3Gu78HdwpfZRWnWHxZvfP8Vzb+oXm1n/nXvP1x+/tNNtKD
NxRWswi8Aj1Jrzn1fzth/xq46CbfNr4Wu1nPCW8WjE+mKfFadSJsSajahvQLfS14/alsWzS8Y2kh
yPpcWeWuysqfDShYt7mrDp2rfRdc0yM2QMVYgk7ZY79ovlxcKk4lk1CyBVsT+Bm3zYaOnuudcekK
7sozBZRFXrdF4JAngB3fnox3nZVQT7eW48ztUrVT0oFfmF9779EWc3vod/3oCtP/21WnwicdkHNj
QnzxALWuPYhrf1kiWwkz0/BauYSzyUrRMT0lQGUscSHIswjLDwXEFFem2fQCPeOBsbGaKjYm9uwc
KqJACt7WH6oydY63DXRNb/+JZRhIS3tolCuvdfsx8QJ1j77XctfDqXDx+VJM08o7TD9xff4mGYW+
rCB2gZ9QXkaObk+tg9M5IfqYm7VLY4MLuVq+m5resZEuhqQFBDNmpR/FooDI/W0jmX5AS3hgzrZn
4dVDUrQuP4RgzIWyBg53UH2I9rdfYfoBLeFB6aLwU4DVk9nGnX2ItnwrWlmQ303XmGIt140gaADK
bR6SirY2PeNyUsqTIqBA/BjU6KGKWe2raVfntCm3/Y2uFB5CB4PVUa4SR9j9CdxB4gTu9zWJVMN0
ONoP0bkH/0GX9onw6ENjOR8G6qDUCkD17bl4H4EARRk9IVUpqebU7RMl5mgf5I27H1SZWMQ7dHN3
4l3/0en4D1mpXRNYn5fRvoQtP1tsDRpr8gbtA6ZwYVMzTypBS+LBmd2PIqJ/bv/cu/sc/JuWESmt
eSVrRyUkyrPfFsSJdiHrolPj1zJP6BhmIJ2Q3UdLRcUalNCQZHQqM5CFZDloYbqk5r8b2hwXgL2W
5TPaDldmzPQCzV49kxSSIlOXKFse0HAAShA4OlifM5zsbtvNMCX69VnLeYv+JvxDEC0fvLG4wxXX
tvSiX5+hN7ecU4/g5Jl5CR/Fx9qPQO7ibLn4w4xri1SEUAlYz1XS9NaDtGkM7pivt41iikRteSKK
qAYMBmjKCoLZj9EIAyhF3nsH5s9rPUgGwzvXOX+zeswcsiMzrmGTDoI1T4zM6TmsXHvF9gbPcbS1
KYPkWm5brUrQ//KCS8Z7gTTfRvzKC7C2GTeF3PXP3vwB50vmLxn+IMjcst1D5IlAwK9PX4cwLcDZ
A/gGWgcgZIM205Udm8lo2oqVByOgeDZSJBkWD91Ozdg1e7RVrpUeDL+kg8B4qUKvoA0SVBA9jFhE
zj5zjpYXQoFk/NN5YHtRvN3f9jLTy67P39ivQI98k5Z2n7i25AdOR4l7F+cenAj36dh5sVAXUAyu
texdE+E7OyIdADbZC3qhIH+Q0Bl41C5TyWSTX3Me3UUh/zFa5DJL+uJyiEbc/j3DXOmYsCLsFz8b
HZRig5DXJxAT1x+nIli2yTpSqrn4CJ5MMJbBfIUPLpd29KHHwvJ85esNKYBqzl1Z4FBSdt0jYUXi
DtAqf1/y2fqmxj483jaQ6RWaM/fRwIq5hDMvPHhqef8bfAz1ThDv5fb4pgmgf/sXrcTMRzSFJBkE
h4ZT06Dv6JiCnOv3pvF19MIS9KWlqqJLSOntQG8IEqA1yn2DaXSq1yKy04WACARn2PJD3dav81Ce
Bs9dOd8YLKPTwPFunqw2A1/OlLsBOoZLcVK5Kg+37WLIvf8247+J6xFgYRm6WJgC3nwBg8yXpox2
U4jzrIP+/tvvMPzBvzzcb97RTSUk3Ti2crweP0ETKGEzsOC3xzYYX0fKjWoEVo6HfRIN+X2ulr2g
FhCqa7f9puG1tIe2xwbjI/+4M0yC7fm3UbHHzgesYNv3a6t3HkTXkw0STwSayIeREOuI+2HnLqP9
WnePwfzXXvu3qVuRtJp6lskk6k6glAU3T7nb9vFXq72ZWI8y6CX1tEuEvK/K51KO+7RYCyuDZ+o4
uYYEDs0bC2GFPotqnkEGxfdLl3/KrHplP2maXS2pTeAnsBhfQEVVByyubPdbD/UdnjpfbtvH9Ata
UrPBDz7XXY/QVdaHgrX3EC87MZ++qq76fPsVhsnVwUecUj8XE/KaAxq/FmoKiq2BUA1fr0OOBmgY
dHVTdsmSOx9yRo4dA8pS1hE4+YPlz7bv10zk+UHVOz5cCCT93/O5fWLt/4/v26LgMXdDQnXMUTum
LRjeMpwWwAsE/inIBz4X1pZ7HwyunXa4E4Ka6Wp3a3kssizOwMqO2sdhi1UgX/F3YIUyyJqMw3Hw
6b9FU4AEc/Z+bRtbS2nzOEHSxWm7hPXYhYST/1PyfH977PcDiui4otDNgkJUTIKChp76gBzmCd34
qwXX96sokEr52yy+5Feu3ApmCZznNPPux8A6t3x6ybvp5BO+BZ5O/qNywUOLTDzAWRD3hsKOrw07
oMhsh4gdXRZ2K1ef70cu0XUZLMqBkuq8LkkV+TPY85ex+nZ7Ft4PXKJjjKIMeraTxCxI7s8xpGqh
rOuz56IZPhRduRIAps/XAjeTrd1PPUEANPkdmqJf5kFu2vEQXex+hJYvA4VSl/g5+dNNXYWko/jK
mvX+QYbocgotmxY0nFoiKayPdXEW/bhnw+epehXT9xKah7enwGAdHVlURx7JFvSwJFOGe8loKCGv
yenrtsG1CMaWAXwIaH9L5qo9UOjMdmtVN9Nna7sRGS1WGXUY2R/5HnxhwE4+3f7mf5ft/x7piK4E
xkUzK4gEiiRsIGHrFQeciT5mS1nEaFqLuVXv0uBYVLvaeeHKOYpxAStqEFNIUt3+AkNuCq/P32xW
7MGxM38aIfEcuNOBdkOmvoNvPmpfU+UFn2+/xBB64dWwb14SdZCMguQb1syOx8ohCDwS25kVC8jp
3X6F6T+0TQtaT8KJR5FIOlAse53aDdh2oYdzxXNNw2txXUqkPMAXRGILSPEl3vh5yP65/eUm42g1
YxBySrtd8OWurO/RNXt2QhDYlTOgcdtK+BCn+Nv+rmLQOAT3ZIKub/AGz2iaEV13uP39hujQ4Tc4
ko6tBI4ssaFYfMlUQXcDwImn26MbDK8jbVDqjVI3uhrehnps+g8j3yHou+I0pk/XAhvY+mnMW5ge
6nkHt2qPEJBaiSvT0NfZfuPyJQt66CojsPvGg8Bt++iV80rV1GSS6/O3Q0vHHyfuiwRFzrhdvnmy
2zX1x9v2Nn339fmbwcmYqSAXsDf6GPeD050aSlfWGIOjB1qI0gBsz3YBkxTDZyHu0LoNJcsotoM1
SiKTYbQgtRUyFnc8kaRptosE2Y3iYQ7WLuZNltHiVIDar+xnOAu4/3ZdVt5D1XvlxGUaWovPgqHF
l/nQsk9F4zwHtQ/CZq6mldENZtERNaScx4CGLlKjSx5nFh5mx/4ko3HFHQ3bTx1VE0wyh+wyymzO
BIHhnQL2+eeM/heIMU1B9NteuqbclaA23tTLADUwzY+aoaig0LiIxAf5bu5/Z82fqt44y/r9oORZ
xcoAPiSb+isS28Fl6eum0PK1bNMtaV6qpkZK8Mk+dOVPQaG+d3vs6xHonX2EjhEqUzGLdh6xbc6c
16aHsDUqh58rMXwCmOo7oGDfwSBn7fJiW/WK6FAhoYjld2EhkrbjSTYUCbjWV/7FkCd0Ci3w+uAC
2MXQJLNPuVWd0eNz53b2MSrW+ElMIaG5UN0VEVElQSqiD33gnn3ooaa1dbw9GabRtTyEMqGCljPO
MGCCB1GCD4puaCH0aUwYtdyVbGp6iZaOxhbi31MvRQJgLUSno+EJrLQvHohnV6bBkJR0pFDRuUC4
RyWmYWHuLoKy9z6oHW+/yUY6SqgjENZwao4gJmUQz9A6wFoMTbVarUyCwYt0ZJCrlmkKckSbiIaE
ihYsPuSRsT6LLfF/fKaQ2Mn+aT/+b3y9Vdo1mEhHkqPMVNJhwdZHTLVN92OaieLULBwA6m1Wuv7c
m9VY1TN1gcITCQ6W6M+T6E5140K+3B7d9PlX13ozupXKwF8YAm2Jyr1fkA+9GFbWHJP1r698M3Sq
OMtmaFQm6eSc0iwJ2scQRQNKNjVTQXxTi2BcFkP+vYd3XptIUHQ6jNIBP2N7uG0aQ3R5WghPFuko
VFW6ZPRkBSiFW+aA0HbFQcyy+Of2O0zm1yKYFWDETKuZJ/NcZZ94Mw93cgm9jaNre4qQQpgiZ0Ik
vPR/WZ58sny6lqENX65j1+al96kiFdKnH/3kRXg/dNUakZBpbO0YX+SV1Y4enHKc/H/KHr0ZVG2C
7RNUQP/2SrCd+q3rY1a5gNz3ATTNaXGgaAVZnm5PqcHtdfxPpJoKOmEjVkUHrJJhD4KO2kv6Trws
s9rmmjouTqCbvaERMifU188q5F/mKjy10vpy+xdM9r9GxJvIRX9QNZMWkYt7i8fF8xJwtq0UxwzW
0aFwrSOqLCcZih3glfZmiPZRte+yMFHD2onOsBl1tbSQQ07GSnnXJdBILMUjOO5tgS6cBuKSC20K
G0J3WUj3YP+3ppW/uhrmna2XDmIZFlClAwSCQ2Tp7hhOZnHgtycIPm3L0o7mtKnkqUADtUhmmX+0
RPcj6DbvdrX1xWZVnje8xYyE/hkqyZ8CdCxu8iMdvuID+Ch63MIkYSAOfeteqHSetw19dd03Ltpb
S8FLSFQnXibQVYK7hmhcO1yb3F9L/CrjTgUdIaS2UfwZI/Cksc4Zd7c/3OAqOt7RgmZtP8jrzWDg
7ZCDgL2GYRxntYnLFGF60o+sMaIdfKUW8ytgQne8i+LQH3+2Q7+tQK+j9BgUbWpQmGFlhzI9A8c8
+FeherdGt2ewvw5wBBnBBEhYgAxKs49go/rQNOXKBcb7jFQEqs9/+00FLsd2gLxSAo2ovUXni5I5
XLPaiyL/bBXTy0h4MnDyMnop6hLOGsrqX36od1KEzhuFjYTbLNfSQeFD0oa7h2bIQ6An0/GQs4bt
fRTfoW1Vq50/hY8giD+CXlDG/hLtHDndLR471EX0vavk3kF7t1XgKqmReyiW/SatvLed5Rv6NICB
H3dtlO8aLk/zDCJPEh1vO+518X3vB7Qc5E6zF4CqRiQM3W4ZCfAj92T8RgMZV651GNnK+ml6j5aP
CkEJSFOw+KMzZ+elzl421qlqwoeyA1ttyfwsLqw1sjzTy7SVziWp70LKC56svBAQ+fBYcGu/DFj2
+v4iXfsL2KRW9sMGt9axSMLKeuV0tkgskd91ufgAIbBvt+fGkFR0iiq19KTJAgw92/a+qaEJSOyP
vcy2JVuqJcQqBJkZyvQ8CUv1GlXkiQ5redyQrXSUDcS2nLFPUWuJ0ALRFd2nmrmfLRXurWit8m16
hZYQJwlRQUddN2SpDe7OPLqw0d6riIJfcK2YYJhbHWwDmv6SRB1SFgSvIA3jX0B7e7o9t6ahtc0w
+jPDYOpR6oWu+sEu28fBEyvbCoPbEC2kp0X2jJESp4/By2MnKj6MEI7LWbYSyqZP10K5D3GbFS34
dBfnb4eoQ5itdRiZPl0LXKvvcw4OWBQ0Rfexk9Yu4uNjO5UrBU3Tl1+fv9lehHx26OJgmXCU/Tl3
7fvFL1cWT4M7/gvrfzN0Gw3I1UPNkyoNvw9Ve85z7zGc2Ke2dV9vu4zJOFq89hMdWXk9ggwyPTlF
J+KrtNe0BCt+Y/oF7dTqea2oWdmhLITl6Oi1U/89leCrC5vafgpLu4hv/4dpFrTIJVDPC9wOS04u
mwvYWB99l2/bseuA+doRS48+Ip60wrkPMyi1Ue+zk7pbqJUJ0UHzgzcNTrRgEfM9nu076qVxmQXe
8bZdrvH5zlKsQzZdPkFNMKfIaFx9GlpxGPr8MBTiNFnKi0t3XlmxDH6k4zexTyJOwTye+Kp5mcPs
Q8mdU1XbK2gG0/BaDOdqhD6oRAkBGsm/61reZ5OzkxB2XnEfg5vqCDAoh7IwG+GmQXEViZ2ex2F8
xQnq4Nf94fZMGDxUR4IFVjVAKgzzbE35ASyH+zokK5N83ZG+N8laEDP01s0W5JMT6JyBsmyY7plH
X63ceuqAwyYtOWe82PfZNkgelIf+Tnlj2o/QxZxx6EcNuYFyXltbZxnSgxByDdNp2G7p2LBGKk+m
GdIq87xz5VtnNhTfg1Tts3H5GkHnDzvuYn97at73LltHivkF5YutMPtWI0/cL54ju/ok/DUilfdj
0I60ZXkoy2aICmxcILi2t8vsa48N4yL6h8yxnkg2bIqR/0h+ZYT6vqdw0cXGaIwJCBvicq5/jUG9
rSAG3O7f815UVp5CVo4naZfGY+Z9hyxrvRKB74eHHWkRPtopq5YcWECoHA6gWrR96IRGEPBdq/UY
XqCjSpxZWY4Ac3qStUgbVgTBPombzk1ndTt0/jZNFTXLUOK+LBH5dJjs9MCm9HmAGNBtDzV9vBbh
0hkdh/oWtl/j/Jmk2QmQiddtQ2vB3FFKGyAkuwSVHWgdOkB5hptSHhTY/zYKC3Fts7ioupeonz4G
vSNi/Mca1uP9nG3r2L9oom6ac5cn0rVi8DYeut55Dl12Zku3svS/n4TA1v33D4x13vtYbVAVH4uT
XOYLqYO7PldQlx2jMHZpeS9ysqkEZkfaHOeVFywpdhuJXTkPrpqSwHdWvNNkKn2ORe9YYEiFqfKq
iJ0cFAFVeYg6/gDHyldm+xqp/12FbB0UmE6u9Ptg4knQVQcQ1u1IJo9ztlZUMAyvowEblwm3d4EG
RDfYMVD1bxxeQ9yRLi/b4kDL0ksw9FbYwkaq8e6sun4sWH2+PbTp07XDE+5VLK8REWrwBfkKrVOw
TAz3s++s3fuZsoOWlzN/VujfwHrsR16+W5pwjjue+yvOYxr9+ldvTiHQgIZaj826ZCBTglu6j9S2
ftw2jGFoHQx25XwHLniEzal1QhfEP70VfLk9tMHmOhJs6mofuxJ4I+tJLJtiRysLujwrH24IKJ1y
qerF0lR9hhkl86tsqo9hYd/hCvADbodet/2ANqnEBotQT7Fe4Xbxd+nk57HP70u6xuxhMr0+q7hD
T2cLlevIqXGbmz1nobdyIibXjPVOJgiu73zjMVQwAWUaHCpzWZY/w7ZnB5CsOzFZOiBNbCp3Qzko
gKq7x5QNZF/NDH2JYjqCuladbpvPUL4FBuTvjyA4Zkbo7BRJM0B/eLR++Io847Lwjgl26lD/rFr7
u3Dbhyt0amndr7ffa/IMLYuDvoGCIRcnlYw+5emnNgt2Yf002GvVDMNmUidrClwFZaEBuSRrhh9L
4/RHMJc9+648Lg77FYhgLamYAkhbvKOMzGUHpjuU29RpKCBqNvk7KNyuzI9heB1mFmTo64l8+J+X
Hn3crqY8fB6JWIl+wyzoKLO8kaBJx8cmtpXtQDD4kTnlKVXizqfbypG2js8KwzwVBBkMxW1b7aly
nBNuI/gOWvFVPM9ufbztUCZDaXkg8yhvowY3Y6jU3Es5HlRZXLi1JiNgyAM6MquI8ko5AsCXouiv
1J3H2XdXlj3T0FoaSO2BBRlYdhIFkZNZsl2ABvFtRtGCG/v4hi4TvKcKlnPQ1PvG9UDxu3KSMn24
FsM19bKGW9ephWhtbIPXf1cV7jYeANvXNmNg2W97DuHnBA2vu86ndwA2rWRek9trMYsaaoVmP9xn
LwJak9/rYFi+g0fFHl7dCmeR2XadNaVpg410XMFk8amCxD0Kh3TJ7xoqrH1ZF2u0mAan1/FeqTOl
oBTADEScfezH4BIt3bF01rRs/pUgeGeF0uFeeeQD4ppGKFdR51CE7OIFwX3tpvdzSw9DPj9RqF2X
6fgg0nrX58tL7hV37pI9phLLFQufbruxwYg6Iix1q54u0JtPAns4lJ66Bz/AytAGV9BVFrH8qbSV
+MPalwco69zlhCYTIa9BuYmmk9jedfLeLPNBX6jK6zBJINnMcLKbX3pcjca3TWPyAC15ZHkejWPu
tgm3810FPjuoATH/SzqPKwuQYSHVIWFou6ppNAU8sZzGieks91GY3ad2c/Jwy46LoMPtH7meH95z
NS2ZoChTzDNYu8AwQRsIv5P+ieTtnMVgweISPO5+BxV7N6+/dp2bruRH0+xrOaZIO4DbhitYbBSH
IGdn7LOBcw8eAtVvqlvbOtlZrxpQ3StUfMcBP9M7mHlfFGv87YbI0DFjbdEVqZS4JWtG3/mT27YC
ZHhU264LIIX7t+sSBx1xAe4lEjaE9WfpovWuBX51f3vK/72SfGfOdeQYuv79LgCMKJk8EMHZVR13
VvHUW9YS5wT4VSc9lL3Yjwrb7sjeuyA0zsYiKUjxIGZ2GFKIeY5Q7G2npyD0TjNEsGyXXJS9rDU/
GLzf1WKXOBB+6TycvCaUbi2eX8pqP/pp3PUz2sXKTbcCtg7hQhmVjT5B5VMFvfgsuVPuhevbWexF
5VqXIPn3bvk9a2ubgcZzMtYUUZt0y7CcKsWr1wW4gH1TCrbL0sI9BNUEH53Qz3kPhCk/WLnr/bSs
IEXFOgLjlvTdXZBG8sBzSI86HhjMS4pZ65sJB5Y6oodxap39ZDti7w7DPyDZLiGvBrWyDrCDuPAX
9YrKR3aoqym1oXrfT3vcV0/xlKf5Pgib4txFVnW3KLrsfdCI7ecM2uZTXdS7aC7aiyUB8bGImmJK
O3VkXSV2UzVE8VJ1c9x7ZbYTfWRBILPtQcDdQiN9aaK4wwFrJ4cULchF9isLl+YAwpX+FHRWvgus
ju7DobbjVuXFfllUs8vAbdk1qj57EBV8BNklO+Rq6nfous53E4f0Gm5y5hgrIz3UTlo9Nd0431EP
ygDSEu1hgsr5sYzyVyZzvuuo62BCabqTjL80NVoObel2R9vFq1yqqr0Lqe8Ymbz9HYaus/PyLtu3
LWTLZeMFJ7D2/7SHcHlOaTrscdEJ3pXAcw6OcH+DWRS3/F1UPE6cyOdausVX3kT8NGUtfRAeOMOb
Cm8O7MlKoOhV3qE1NzpBWfITnYc/qWABmOC4uovcrIgnYYHx10J3D7eGakdai8RAw6efLE9MB9d3
lphZbhoXV80RSQu1nxVUERYbrZW3c4IhoTnaekaysquGjEeXvvghZRO32Rrzk2Gl1BtcUjbyyE/b
6NLIw0jvuh6T2KwxBpo+W1+9ch96zPI6OIWgvbSws3RXNqum79bWqNFpPKFaDE3QE+7IZR85Vjyv
8pwZMpwODct54aLDa4gu3US/upw8zeCpiLMgOMnMfvUstqboaHiRjhMDO2qRUSoiaAtPAFxV/5QV
+5H67QfLg8iSCJ5vO5DBXK42E42Q3K3J0iQjWu0aK8AViX3fFO0a3O2aLd/Lotp0yHFpAtywlklb
WvIFjm8noWPRizs0FYKui+7qFhBBiBzTb11FnTuWBfM3AlmpH3Me8H2HqN0WK652jKGiRlmtQKeQ
QOnoq+svcxMvSOYr59L3r0ttHZNYTOPgjkiul3lodzKvEzDw7ym4zKDVuJuLOhZOtMOl+cpezFQO
0yG/VdQ2XVTifaqKrS/qMazi5oW+2G0svlkJNC43EcETIA7/3tWAELMfig4v4hZWcu+DdPIdrk+3
zYrOXzekpPBRf4guNsvDpxpSx8+o83nfbru3YceqA4CbFn3GmY/RR/WjG77a9Y+rvBovft8e3pDH
dEwlS9XS+AGC1LU6qOkc/WiTuDyxqWZ0YrsFUOpIY5Y6VXAcLxSxx1YQQIag1ynVvAV4kIo00aX1
eUyKPQh94mhcMbnJJteXvjm/MTaN4SBbHwKoXrVbelRoCPjptrmLjmF0+9SqgpoFF+xu5T5UIGpb
8mmNQd1kGG3PV6ghzayo8y9W4alDlqfZcwDawXPO23LlPs7gkTqUcfICy68C7l9qi+UXz+rrc2OB
NZWJYtn5qbuNQMnWcY2RsKiL2qp3YWkKrmvroFJrJ4aNdVydOCxqBOP5MniXrvEPtP3up6eQr/FB
GFxIBzMWURiOkvT+ZZE8zvyf/vjndrwa5lfX1nRTZTvg3PIvPdIAhHnKjy73qn3gyZXIMsyuDmgM
LFQPG8v14EDpqR7SHWP8To7yRbGVvG+yzfXNb8JrdhYmSOZ5F0UlTjwu2jDGFkwW2wykBW/W+IXr
LaN3ScfxyFN+56EBp5Pe8+3hTea5/tSbjychWsvsEsMrPh7ZcOdeQeIKXT7bbtZ1aOM4MB4CD+Vd
8hmkxOWMk0/oBr85GBWiMT1Gg0ghup2vNTyb3In+/TsdDRhpVITZnka1R4Nee7RHCQ6V3lprMTRZ
TN8/zcyRQ404s+lT734GTf6FiOelWRMvNP2CtikaR+CfvUZ5l8b5LUQep1a0K9zPt6fb4Ks6xjFz
BSNLMXuXmYCyO2TKPkB0de2Ibhpdq7bwwMIdlcLo5RKMh36h4c7GaWglEkyjawuwhWsGSUe46pR7
961iX9rFXalfmIbWQrh3c+iu1EgSbduIH9acDcNulBBTPW4zuxbEZT8KOQ3EuxRA+h69qmiOYxOs
rcD/BtM7W3od1bjkoV/YuYWVpfze5guiisQFjroFUpFTfoFua1yXza8worHf0Yvyy50orZXl02Q7
bYUOqwGoE4qXU1K48TT47c4Py2jjpGsBHUE1jBESepcxY2EO1bPBBRcxQG9/ts2MFs1oBw/QD965
lybE9ThQUdkqv5shUejIxqol6G1uK/vSjtkBm5Z4gu67WIJ9VxVb/Ap4xuvJ5032ntHfMaLrzYZf
weo41Uw0OmwwDIbWY5mUU9XgBH0RKfu8CPtF1Gse826Gw9BaINdNXpU8H5ZLoThy54ge6iWCxizk
YG9/u+kF1xl5YxbfGXgfLOF8yYdwN0bgA5lr9V0W4cqewjT+9fmb8cu6GxZRQ76kv6IdiqbI8AYR
hkfg9tmWTTuMdA23N+9oSjZRhwXTxVf+g9/UBxnZK0O/65gYWovYOeceLs2X6YKq3a533Z3Ii91V
cjwUG0WudYzbklql26UTvh7Ux/E4RxDs24SywudrIdug5htmKKFeJo/nh1w03TF3cbdSjla4v+1A
7+Y0vEJbg9FLHeUWJA1QiQcxFrSDmzxdCVmD8XV4mx+NRGLxHS8oKx/o6P5gUXZa7OAxnZuvm75e
l9JsgfLJ7CLCK0h3H1bTqVWbOEyAcNZCN6Ucl6TSUhdcPO0DmV9Cb9lnajnd/nJDYOm8d6joK1kM
+XAh05em+uC6NLa8j9vG1oK2BQnpFJBUXRaQWtvAzxM1HpdtBVRYRotX5s64UwCsCS4zjs8C7cIn
2YXb1FGj/8COW6eenNxWl7ELgj0Ny/LgjGu8zQZv1wUkK4X1u2CDukivPFqivstGsrKxMk2oFqs+
c6cibLPhAgzNCc01lzzwkZX7lWAyDa/F6eCIzPWgnXwRtaxit/6FK8qkJuL1tssYDKPDFsU4iWpW
vrrgIHHqe3cfjNnzlqFD/U7dby2GcgPURqOiOqV+A/CYv6Xeboee5ol2CxGpuV/k2R2/l9jt9UOc
F9mmpTXUb9O9SYYVqtPyXKGOWjf3uNkJppUPf9/coc6uwuy85H6AsYXte48NVgwIvNK1StI1Rf1n
kwyzaK7IIhXaDlXy3PlWyeOqagfUwri8D9jMLqTI0wdsBnO1YijTz2iuSYGJD7ns5Vk67BRm9MFx
1s7s73t9qN+ZRx4XcyEg+LpUdbtz+/YxDeePNWr1275dvzUXXQB2mB6ir6Xbn/ph2GcNXcnwBrPo
N+YWqbAzqzA0+kCSqnD29VSv3GyYhr6uuG92TClKy8vgDLC4FeUPqe0XR6ey/JUPv26p33Ef/SKd
pWUJIK3dnEvbeswy8RWcS18yNbjxEJKEtv4X2ZRf67APt0WDfqe+1G7UESGaM+6brxo4oSq9uPb8
cs1DTW6kbQM9a26YV/HmTClLGkm/Bt14zNn86XaGM8Sbfo9Vg+pepKWQ5xnaYMKKrYXfkbne4a1x
OKxVY/6tQL43L1pY50xGUpBanDMLyIbq95R3zxkHtRQUcdo5esjIHcR39rb7OQs/laQ5AHy6Tyu1
D/6HuS9brhvHtvyVG/V8mRcgAZCMuFUPHM6gWbI8vjDktESAIAFwJvj1vU5lVnfaVVm+3U8dUZFl
hyzqiASBvddeg/vqO32TBKxokMTlfyoA/LP7+sOb75dATwMc3k5w4D6itD64mj6KZvp/W+Y/TrX2
KOCDdvt2UlWSFCGl7rBZ8jOu178uT5MfZ1hKYOAvkKJxCnFQK7rczVtTzAH5YPjPnHH+5D39cXpV
aQgiadj7kxwjcyD9BJVTkPxM4/dnV/9hFwBVYfAmqrZTF/upy2hgQgSGSSa+/ftl/WfXvzz1P+wy
0li1tAgfPwU6yhGoUYr+Z5mAl9b6XyzlH6kDVtMZ0VF4sohIdgiVjKYmKBq9c8ip2NDtuR0lnZ4H
j6gXpCaH5vXf/0p/smB/JBbsG3E+Tsl2qrcX7qssGD5s289Quz+7ePj9/dpNVzO7htvJVjh01eeh
b8Bz+Zkb4Z9d/Ye3P/AMqpUEt2xayDVd7Qlq50cGg5R/f2f+7GH/8CrHfg+6SdHtBB2SQnKs0Nk6
pD+57X9y8R/5BDWrbBiOw3ZCSFTzPkGW/ZI5AzHIT05xRE386wX1T8PQrkcPrlN3MsBD2DPcFeVV
srV8ukHEdOXerTENm+ex1kpFGUH+RttkZh3DlmacCyy5DEXLOExZBcmLOTPZEuzdUWLjp05Wa3oR
+8/qavRbpzM7tkvzBdjinBzbhEZJCd4On8+MdlNyY8feTAdNoCsqYUNA+rcB1AOZETY1FpY12BOK
vYd6Kl9asFzQzI/pcpSba6P7enTBeEzDbTfnye1a3K4uYfnO/baVA/VXSxeyD87u89dYJuxWPuHQ
mYjPNkK8PXhryK9KBnbL+TxH4hRBWoxx5dDNcH0c5r7L7DZEdbE7EJXgv2OZfQdPzuVt3zDSz9Ta
7OBhkXH2Vysbe/stIrSecBm5I0N+jpRT16GB7u66g3bNv5uXtbbvIHfy8wlIaGJuZt+3Sy6WFiHK
socu9cFpV9UP1d6MutSW0DnXdWoEHN3Tihy6LfD86uIMK4tt1MmeIcPY7UikWd0Di1s/vYKyEUdI
YKu2Omda9x/HjlbVJ7jALZ8VRKnkHE5JXxVKIoX6qFzTIu7OimV+6xcV+YcGZEn7sMKyKTl3FQLr
Cj0Z0+bxbBOSbyvfkXc6CWMO8CAWUNMgv3Iv2qpnHHgOUmQz16xRf9i9YiZX4RYo1HJTg0e3R5BH
kHWiFAnRa5wg/k6Q4dh1pr6YXqejKFLc2iqTUFH5smmrpir4LHabE2vlnV2WxJTzGDbYMhY479ZX
o3Brcpj9VCXZjDwRU8BNZVjyvvfTDecrD7N+Ui7O6oGqrwSagTRjiLi9aazUS1GFYJq8A1ENtrHV
quycsdS0MJ2HSxjLFQyi6cd4Q0IqbqtbVB40JsUvO8YNO3gzwHMf1SRIqXzb9yq3ME1nR67jMSw5
VyKEz3YS4Q2AAXeVL8uw+3zbJXKzppgPYTaYFGtsRJKvKBKi0+XZ77GMM7WxvkeSHk8H8JW4ZKUT
87SfHMJbw7zrQtk8mLkBPQKSpn45xmbFeZPqYTbPgehb2ASHdUja005Ja++pT+UGEmFsG/saq3RI
i8mCnVgqPMAopxvQCfDspaSZtvX8jiZGizzp7RYXnReiOWB6tpNsGmrP77lc4USSa6gX9xJ09RWm
+e1g1vZs6iiJDwHGd8mV6QLgh1VKBKYNRuHPvmXbeh690ORAtHEf4cr8TvS03KsozdxMWH8dt0sn
308J/C3pyuTXnUxOf5pc0rWubKattRrGnQtrH5Ex25o3KiGhKDFaCpM5SxA5JK62KQJVKTNLzaXJ
NcR/DuTuiawpEPxmpjdOELYc9So4v0m6SbcwqNJiL0HTnvf3Yxt0y30N9nR9VJ3uqrewhktjj9sR
dfW3ETLvvtiRrL7lWo5LeI2mVy6nFirG5aqaOCy0gLsv/NBhscvPux50f4OTOmlyhizB5J0dNE4l
y1TtPwWpqNWT0KYypZfbGt0iQSnVx24eQn3g06JXpBhPUdvKzPOR7UXHNeic4GysUaFQyPTIdGq7
DvI2Cti2c4hLzKJ4MO1NA/NEsAiSuI7KELpiUfQ7T8VtEwTrizCJ6c9W70UEPzaVrRhT+1xtTyHI
sB4vuOGyYpmsfLZHw/1egxirxkcdDOleNrC/+owEvo7nwggxPWyR5d9WQcZLVsAuNQa4ZmpOdegh
pig4a/IoZuMHzRYy5IKKMDM93JXiVEFJUaHStnGiYeGluui4EpK2Zz4jAQfBHM3XeVO36SrUeJY7
S5Fe1XO83FsXjVmadOYz+NVte1BMU7wkTdB+gp+d3jO/EHXPm/EbPoP+Sn0kfw0dcebR6kSAdrUL
CP8x3iZxGeygmV9NKpn3HM0z9cWENGz92EaauDtfK1CukQVIh6yq2h7yLpuI+rbbeHSAXZHJ5pTc
QtuEKizexL7cMHgNDdhX/WhkpqdgWg9wNqj7W2MHiru34rDM9wamEFlvaR9lKUZwcyb1WKU5zIAV
gUleLLbMCDtWeV/7aM6Gea67K8f84K8jPS0uI3s8w+5tbnh6WCOrzTHt2sDnIVegnMsgCcE7Btiw
XREb0Vsf6W0vGIYrIodn/8LhBkLDqewxzVwzOF2K+XrcajDtQ7ZaXEVCbLoP6YyMv2j3XdbEVRSe
u1pjd0yrppdFP451kgtm6+RWdUGPtbJ73BAmmp1lorZi+Oz2uVefYi8tz7DZ8ebg6NCxIp3X0Bbj
3lKdmyhth6e23kl/g3zRDnUm7JTC7MLQ8DcN2auLl1WVNGUfWNcgUi+uVTHveo7OSOIRML7rjbsP
iKxozlkY+mMQqqTKpTNBc+yhU6KZdQEM2lgils8cO7kD/9j1W25XQ1nhOTaQh0V21pZqN5ZeWd5V
/LiHrfs085WtOfAnSgsZJjHNkin0bb5JxK2c2sr7ps/A/py7W+LXecm7ecE8bxngeQfi+Dp9gvtk
rW6CqVb8lroknSHHwQPO6xGkqJcFGZ2BLKAZXaLHWgAGySAfTaPjtu38NMIpP/k8tdFYZSCZdgQi
xk4oAI7GHLehYtsd3BtAzEiQABAVJqEDKiUwEdYHX0HsmtVTijvKK7BbHpHvbpr7aA+lwFLrkDOd
S7qubb64YZuOFgQweTXEGHMXAmc+zt7G+a3Afqb8J+RjYkMhlDZjjtXUQY4FH/e9ML1oqxO0NNiC
xZa2UdFIbL7nbuiGFYktDO9brKa1uuUL6oUMkZTJcB7wLqH9gvnE9KIdYqIfOszBRYG3VA6nmHeT
ByF/du4aPXsQlkM4BDrDW95+kHGDoSZHIajPLJ2q+aZlke8edpzKwRuZxmjPecebi+i37bAH9rBT
zOjEElXuQbBQJKfQMT34bYxsjk+zv80mGpKcqipUeMZxsh+EG1tV0h2GBvdxB/L2QVusmFONtrrO
VQDVE5grwdoUqjItz5aKL1+cGRtSNJSo+NCqRfgn4NwRK0Bf1UtOly3Z4Lhnd5WrFLYRhzkeVJvJ
fR2DskX4KL/epIJUkiPChBcaSSNp5mVokUwxz+FWrH2KJ4pCqxOgMO7IeJsDzh5h+x1tt72tx/rY
ssbMR+emHWve+GoqKY7xDm62ivDM1Utvj7rbWlZUSKeoPwGSCKFHsRNkw/HekY98aVGPq5ivtoTK
UqoTiXVvYCK0TvY6riGUYF3DrxeEb0fHdPB9ffaN6dj70NcbIkD2+23CDbEhfPNmRI/frSqt0Q3D
tPJbBK8ROKMY5WCesWyhHa8niOrYocIWcRcJGKlmO21DcgoY3D0OdMRdQf4HZs5F05KJFzjJ9Lt9
pEt6HYpw7bI0nFJaTL7Zm3ILF6R4oCSQUHignurKSKFRuIMssY2PycTTOmscs+qofNX6Ly1ck0Ax
3aeA38O/yi/QQqRbDRelaQ3P/RqbAS43nZ0OCUxX2X0QihVug+PqX3uDsJOsU7s4oVEZseNuNMaZ
16SBHbLQROom4jXBByCUHTq4vkssDCCFRbq4TpR6nFWV46SZqnJyOIUziFiT8LCOMsEGu7P4NZQx
lfC6mipSSoddIhvrRnQ5ieVESu4bMAe6MWWf224IviLRYceDbGIb5FsK9uB1pWFLWqx8Hm5QipIj
JE9Y4/usJ2iPYlDV40rb5ziZFMTXpCc0S6mMt4wNEjoKN29beGWqOX6WI3wCbpNNwoCWJm2f3tUo
uVp6lDhOgqfKoc+DK1O/PAiGMJjcMhp9VLNuSVbrztzzNmDTr/Meb3WWaCZE0WGXJqeKTAzEhxm3
hrOWqtJVCyxie7Jja4D55YRTGa+MzMBTCfs8mCmcB0lnWmyFC6+68z43UZvrFJVSlqA8empgxRtC
c6P1C0ch/SmRek1PhndDm7etW9mx8uF6O87L8GBXbYMjdvcRhm7xZZ0t7bLGxzoWBM1V0sj6mFiL
/OfQ1T2/0zVZxruUszQ+0HX2/jEdBs1eTC3HbxvekTcAfBD2rFiFUML5rV7z3keJK8YK88WjG2yz
3vRzLPQxwsdP7znx/I5tLsKmqOboidhqfZl2tZnjMiJeK+MSKGaRgBNBCwPc3Ry0m019aMWGXoTv
O3g1RAUxzX2S7uu534fE5LFSjr43g9rpbTRv0FWgb4okVDiOu7yG5XR9hXMT8TRoXqLNFrYF0S4j
EKOZA9MdG4th6NL2EEdmVHe2tpUuQAwQrhS0odWJwKijux0nejm2QJGJrrshjPxz5ILUn6M58vQ5
rGEF9k360ffvVavHuISgVqxH9BGhuEcZY9K3QXF8SsS+0Mhnjd92cQ+feCAOayt3964h2n2lMA4K
v2y9mKLrQPZx+tn6ya6oE9HQ5rxtSFqmtZXsKl4JTtbWwgsltwFZQcI2OwWHJDA1ZQ9BGpAXNJRo
7U3f67RsRkP6azDzZ3JswrTXh62B0uDCMJ37E5mpGuDhBMkpGn9DhzyA7UKD2fAu2C3tq1Ge9nCz
453b0OGjp+SdO/hdrzPgDUR4wBtIzLqANYsOzt1U72CdT1J+3Pe+3woXpYaW8zS7Pg/FSN1dgl0y
LKqIxfxpMyRwOc6OaYXHXWfmh3hu+hJ/wHR6iUSnD1WiaPqGTo2vpYlb3p8Cksgt69eFtk8bOtQV
LcNWyfPS0phrADY+mA4RWHjppwgbqtIZ0CUUagn8wcNMtj56dfB0G869DcL93GEjms4iMKnyWcy6
cYGvpXF6yZCd7NfXZqWgVkRb454mqMVeDN0jgCFyk3s2cia/LRI5rScmavJeNywN82AhFQLcqUdf
bGfsIxgTxvtwWvGj2sJuZInLEdK25INDRqo5t46DzUqmSCbHWCPpMYcfnGEfEpjchZlD998UjScy
VhfBFktHbCtmY1+CSWr+Ndl7gAd+6Wd0xhMS+fJZh5sqAcRQm21tx/1PdLB/BqZd5hx/AH7x+XSj
KutOIwxnTnHc9TCIpks+xiEvBhO6B2N3cUzS6GduTn8GEP4IZVNHLekGd9rQdRVgGO9ZhWyX3+DB
//oupmT823/j779a5wfkdU8//PVvz7bD//778j3/+998/x1/O77au5fudfzxH333Pbju7z+3eJle
vvtLaSY1+cf5dfBPr+PcTn+/PoJULv/yf/rF/3j9+1WevXv9619+tbOZLlerlTV/+f1L529//Qvo
gH+Ady/X//2Ll1/gr395eBle6vnF/9O3vL6M01//glLql5AnOMNSmsQodGNA1uvr378kwl8EI0KI
FP2rSNOLVgD93CTxbTT9BW2BYPDhxtkWkQt5ZbTz378Wxr8IbLIJGHop/iswUf3Hr//wG/L/2xP5
17ky34PdgvEIl+JhyrggyLn6MaPaa5uEq6hBAanbd4aGc4aqL8wn3vzMH/knP+lHANmtsD9PEGpW
pq28h3Mm6DiUP8GY/vEPD+D33/C7pJy/R2D8n5mHwL1GqCsJE8giUgIdyg9vVwXzNVj1waMMyZec
A9fc2iBfsS8NpeqaywNFe1uKrapfEuBZM1Skyq3IXem3uWg27G4vXrdDfZiJQ8HUcsAyKEYhoy26
ObVVYdQCu6zaOX6IBAJW7ocNePMpMlRt18Gy+/bAUVs1p3Gz2KdlY/lYDlW8kCdi/LgeQXyaukNa
I9MnixYEkaM6ccjYi9guHaZBk6EHX7F6OKXVEsY3dPCA1NymhSiX2OAc4PHs/M2wzZydtXB0OvVJ
DYOiNVxWkVMSDB0ycwd8WDfZcUb9O2993vN4A3gSdn4vtr6GVfyuBr8fEr9GrOxnUo9nwHDtm18Z
a/PVjWoq4LoDPo/GVGd83dAl+zLc19qhuh4hVGx953aQz1Jl3iU1jEQeWqEuYT+jaPSN1QT8xqw1
xGwjAPJ+NVeyiTaG2tC5BaDibIOvZpjmADoTjz4c7YGoT3uHmidD2xoZ8J+WhD2EOGhpVvuWfBPG
WnGYl2XxpUOZ4nLZYRe/EXRuuowlHZ+vJBnQ2m/hHscHg7SsqQgqzdYrAWAX3X+dPKAgOXXJ4Koy
trUnQE2Spi5bxwJ5rLY09cfYuRmtu6tDYK1omJ/BjGW6WBIkhpVmaNRTkuxjl7Uw7lmvJEfu9RVV
k/iStmiajrKO5vk2AWo/58OAwJPciKRZ30e7GOr3Tmk0aYnQ1YQxxTr5sq4ikLKwSknwpRkxGkF1
gSFLxX0gAUbYPXgUDm3aU6A631+TxlOM8aK+Z9fxDjYBmPIXSM6sgeiuUFV37BrNSmceeFul6+2w
8HU51Imya4EafYYoTIUyyvCg9Ic4JADvDEKW0wzS3X48DPA2fYt3RvVNveD/TrPuEDaTYGSCWJua
ySbzaIOgXqW228BJDoIoc7aLSA6Mhnd5GCX9ibc6ARqEOEPausOCuPfo3KDYQQwB8Cd7WkVYN8cx
btvnHeDwsw20+LQQAktY3kDOmTGthjhrhm3sjsnYM2CVQD9UngJQ/dQOUmCgBL76XnIwNvhpqgRl
WSSsmEpkqabuYKa0f0ObHqHijbyuz9TtCS1RQPQ6Twj8Q69a3cbkOV1ZGlwzBJe3J7uJS3OpHaHv
Gua6CsOEEeOFddCzwOX3NczZyCcUaBhaNYAd60Dk6bLbOid+CQvKh4rkSGYGxL9atQKl9a4+E9Sv
wUFgpA/nkCHA8ALwIcHwbJiWrqjg3ybPc2w7vP1w/Any4OI4AZ59bHgGlbv0wL/ERAuys2Z7ADwU
uLJep84dxybsTWEsW9MpHzYy2fhDg4Y/2B9aMjbe35AujFjyZpAlk9gSVC+wIWMJsHO+BY6u6FpE
EnO68yyjkKMUJjY0Hv4mMkBJmvbzWCbxmsIxiehdZiNMDNgDrBtXlWNRqnvi8JSzBdDe02Sq8GEM
N7YebEzhHY0GIWkKgnSCKOtxn+FoEVP7ihAJSPUxQmqmuxQFX5gjGSG4o/ue9MW2bnq5GcItReBj
V8I6bzlzTxlS1oZ5fZ18qLpzZUxIc4wq0l+xg8ymmIlwy2GJI6DgPRXqmc7t1h4AeANlRBS9Z4d9
UnPpxij8ZFan7+jA56eAsGrLmnnS1zywMI/RFaEkT7TCq7cz4A0PaquTLUvTtjIfbSDh7FDbDp7Y
irQD6vdt6y9mP5uPARvVSQTLB1bDwmPZaow5YT3sSrgLgCFqcDHkQURUf0PEMkaX4QwSC0SD3t7G
PDHRA8WMcfT3pKaBuk5AoOiBgAMlPwizcHFq0DG2WbKusGeegWLGV8xGBMAYGUOgu8ifS7II7Fc9
Qpsc0RZk7xr2BfAj39HWmvRjkzYDYp1c5/wt0IgmzRsddIjrVO257epN3IGFJJd3S7d5Uu7dxeGB
62CZMpowzPITPiokgMCFyBVbNzZTriEy55BedYgc6TDuMgXVbSWuwJB1M9hxrXmpB1nfDERi1qUi
+RXl//JlhLSzywBObvWYDU2ro0MQyrrOcNwNH9Ig0QjlGMArn2UNog1jA4zUGwybQRcGFAk0gqA1
yQhBCXOId2QBZOmkdsB0rAmGw+IVf4AFStPl8zIPSTZJ8EWyZBinyzRL+JOOTSiyhjd8f4Eo3a05
HE5w9Q72Vx9jpxadJWiF2JHNSQz1Vx25qezgZC2OQhB7h3kvPLndCkcNGD/FWB/QctUiGwasIvAs
EqYzaeNNZbIZRuBUruZdoZjzIcjOat8yJTsAUlO7KbzsGGYCHK9hI55NmKKrzE+886WFhYvP5xT6
kmMkPZqgljbBJd2HYVfv4U5IpRpgU9BVnYNDeLryI5kvkOa+L+1wUstlJopfeFc3q5RtX27xirzL
FuMTl0Vczuq0ENg+TdlmMc1+DKmn0IMP3Yos7Q7j9DHjXZqaL8YSF9wGODfmPpNj0HyKIml4AZQ2
2W7/00Ma6auQynLtQwxLL84YcVNMI43MjUMRTLJ2DgbzwjF1AURD8LYWKDoWffWfFbpgn7oO3iKK
IGthblx6v3FNm4+gk/n6+J+6080ookGWTUotzVbMFlXhJTDrbMXnx8iub6KfkaR/cPsS4HFifBSh
PKYsZCi5UaX/sVVLU96PVoNpsKsoX72bTzFw68/Yl9KsC91t28x3gJivjQWCGfYgxy6XKsTL9Qhi
LvxOyBZnmHSPxb8vc38opy+fCybqMQnRW8RY4ZdG7w8tJFu0oAFrMPGPvb/DLJQ/dJpu5bzWw29d
3XdN3R8r6u9Zd7/fgpCFPII5Pkt+1AAsTc0Ua5Qud5Td9wDwByhTnb6NmENxhWz5nKhB/PZD/69a
yVv162BH+zb92Ch+11veu1fzbhpeX6fbF/fjv/z/saXk4SVS4b/+0bX9U1N5ngDKuP+AMc+L+fZd
Z/nbd/7WW1KW/AKVXYwWkWM/ohe3tt9aS8rELwlP0TlyDuIGuxDvfu8sGf+Fc/jSQYgbMRqnFwvN
3xtLxn4BvoTVFEUpT1MBPec/PuH/oK8Ey+77ZYPrcIyk8MMINuAE6OyF/fqHFep8ZwYbtOL9wOm3
ebe32GefQd4Yc2j8MUxQ+NPa441libwNRfMG+U11JoE/1BelTHtFN9seKtndTJhHguFQX9X6ipFp
P9glfRxFGBTIESznwO63w34XV+BI1ltYqEtDBR/cR4HxDgb5SXIOZNqAmICpKLdQbPBZHsHHOqIu
Qc0ydP3Bmv1UjZdBuac44ggoL8c+3ORplPGdiS4WQqO/we9747R+Znt3M8K7HeXfBpejZr6PGQOd
oHqo0Thct4G5XuFJ1JLoMXaNLNBOPRIHohPVh9DqrzCAum68OUYX9b5KHzxVcHYKQEhJE/eu8/V5
bJLPFNM9OrMnPWOOCMjPlZLOp6HTdca8fJjB3+EdBoCXmbdtv+xxdLXY/cGjqc2TVp6jkeSDRbtD
wVzM6qb6lUNxX7XgZRglb1fdnKqpLskeFtiQMyHMsfHo5foaEUlZEzWfbI1w4dgl57ALXuBCdmZz
+9aMn6A8guOAAd7K7tReH8IgGs4BYPGMnqNw/OhhJY39PZKFY+KqCu2ttYoXXa+/Kpo8A7I7dZLc
NdK/I5CL5Nso7ioWII6ZY0w18c+RAQUDrUc4gvYa8Je+Hr8ELEwKGam3dJNvxMgvnfL3sb1XMLg5
yhD0hmAfylni12sohhLbRj4or7OY7l/arnqeBWhLFOpAJuK3qk4+SxV96k37BiUSKVTSPoMEhHHm
F0RTikvtPuadmH7t6K0UI2LoHFkxhMbBw5pvNaw9s0G/bwnuLOmVA2PmUG/p/aS7r1WMkc/AzcMI
OiQOcdKiutnu5MWybbLJXbMQUO3BgUFYPSgydX+0aJEyLRKLWRNO20b44UJTeuqruxnH99lDQVYk
Jhgz0GA0FolvCkQGZXCaTFEEbhWgePWruZTnc9g+EmlWcOvCx3Rjj3Zr1yLZ1ZdxSe76KCYnF8gL
vjmc0xp+MkFrCtlnapp0SWEGnjcKzxGIOZD6NfpouyNH/3BcWBmg6M8m8NVyWI/pcgnVFea1JxXX
e16JiWRucjkqgncYKoyFIOpb0LLHNA6uav/EAF8D64V5WWDlmwnk29Cr1/kE5CXMHdfFLBaQrLek
iFBTYm4VPrWbOdeggeC9ujw5CDCzCSBGK83DoLQvIUz5unI6Z3hzFAgXFLdH9TeJat/iNHzkh1gb
k43oDvOapPdgrJz9PkTZPDSYIX2wNG2vtqoBO1aC4otIPGxZ4F8sy+3UAsGWBi4DGF3fE37dNKQE
OeUDen92XGyQ4K3wn+RzNEI2OJiAnIAe5Ikh+iBqA4cx+XQJdtzgRgm6TThmtWy/dEv8bNHiwSJs
/QCnE59P6ORqWQS9eVSnkVU8azbzPC72aLn61mImXBOU4zyJznJMTjtKWQmT9oc4eRE1VoMJTJ+5
5FL8Ofa4imREMxaeSUwftW2+LQxWGNVj09fktI7iicR7DNAfxPkE6Hkffwhx80u/k5uGjRAlpUEm
Yu3QOR2j3TwLsWCKDqjBNNtYxvCchLeOfZD+uprHW8V9esDiecDYa88GRw38B7HU+0EhtgHIjKcf
UrbAt6iunmGt9lWv4CAs49HMeGdsgwcR22SA0Zy5+vuCQR1WNgP7gKPuMaBmARFgajDIk9erdg9k
XW5x4uSRjjF1p7aYNv65msQtitsto6s5V+DxZGCJoTmdsAfwjR9T0zxhtAQi4nzFKlS7nGI3ttP8
OooxxxTDlWmXnEliH7jFpwqseVhQBJc94vo8HKQ2aW96tnzaG3EXYuFmg3efThFS17NgAeEGNKaT
ney7DUOIbJlMArKe/dKP+4dYpAe9kTtPwg8V+LiZX0HZiac0E8sAF4bJgGuIn5AIcOh2C+IPDiqV
NwzxBBQvSQ1iI2tE5kYtsi7JB2X7QrLufdCtdeFMlC8rJ8U2yy6vP44chNLJjHkSXLCVYNOYV4C2
mPCyDYZyJLfhPuP0I/NtnbQ3u0t4HkNJO2LUQCnGhqJ739XzNyTE3PU77h5ZfZvxKcDwjwAT7r3O
QxvSLNqMK2YM1cNpQeoH4IDBPgRuvu1brPfof3F3ZsttY1m6fiJkYB5uAZAgREokNVDDDcKyLMzz
jKfvD66sriy1ZZ3KiI4451xUZKWdEkhgY++1/vUPcphDtZIHJxEpyzscLBmUljd0LaFTAnPZVDil
q2QgJw3cQrds4SXIedPaI6F8syodYU/hcCzyhkmMlcuLoM+yw3iSSl+PXPiQD3Er3eo1qF+awHgL
p5saDr2jEg/jUFEYY/Xc5CbZkTcqWUwt4WG0pSyzwbirRyeQAFqKvIBouKXzHF2RiaKtawx3JaFx
REFsbUNp3qm48fDBYFFqjPt6xDqtiiOmn/08wlJrt0EtWv6U3KFMmfyqiq4Uo2JH4aexWwy2YrBs
045ZOEsmt5bMNurmiZHgkzR233UMHY2ezxorPS9tAbl4Lu6MpqKpWsjaCNXhCPkYkGuYeH2yxyKf
WzueoVZq+lYTJ3kDBGi67dBuQXq2xqDemYPF1Fe/J2sH+jVzc8gBzVPd9S6RljdRFXxT9egdLDGx
S9VsIBaco6F8Naqh20SGZtlZBJVE132GthO/QPMHxvgBkOJm1opj22bgJ0v6OinttZRwbOVMHR3Z
+taG5WDLluHpC782GlnI3ah4RTRfgjh5X5roZSjnB814qqZg2mTFfMHX/3qqyfpIhGElS5CaiI7D
DoGLouzAUjvUOb+UCvOGYnafCjZ10rSBWpY5QiBfNAPr7uaJiEWY3J0J3SffdWl6EYXlUrU6gNTA
bRezFi7xcpNK4v2s1cFugjNCvMhR70kTF0vDx/oBR13mx14gshbNGZAKl4XYNhPSB9qF7DnLmlgh
JfwqUTd3WhrvYCpLfhsCSlht5dcac//JzHZqNXhZsAR7iLM2YTvzRlV4CJIq3ljRVp7LFvSXMYIc
aZtYnEVaVjl2Jo5kpaJITLRdGgpXYljdWXnxYipQdEwGj0EPFx6PPDUFk6qtkHXTtQ50/x+qPLrS
yLmnLSlmOJl+IwaS5gpGt+MQtcFETYdzRvFqjY1EB7TvksqRBWEjytRWhazdQcMJLRlwArfcNEvf
RywUoLF6lZSB0/Wd7Fhao9pCPDM9kZWrKsheqndlDEI3lNVpE1fCroznxtXrxNXSJXeZf8HwtB6k
KGycblHPqfbWqmXkxXKg7JSkwTb1FlqiEw7sVYXAJUalc6dAv0+VzdD0R5VzfcoqlhTofQtES/G4
60D9lqG4W9TyBCbwUkkY4OGPOoeV6SZa/BrO/Drcix1R79ykni9Cp1NmDdfJVM9uspuGaeJKjNgp
8wZbIYTHFY3XRn8KsuwqXzI25ITjrTOFH2LdjI5Wp3YWGn5hZQRWNU9Dch7L9tVQjXsrt74HQvRG
0/MWKnA802xs3bnNvo9ytwfr5dkmkeVCxSyA2Hmpg6k4Zel8meXJ681k22VQdEWRAnfoF+bXimEr
RQ3i3SqZbenCD61MfHNUjsERIeabIDKFr3MMp6HtvvDyOhDqHaYiiVPej1H4JoRsuDzd+0AwXvAx
KKFPy4AiU/s0jbAf0/ypy4MXiWdPzi90eiiDjmDMlynNTiGXwF61vyqlnMZHTp60FufVRJzwBr0V
UuCsQgr3Qs0RpmrN94FV4unacJLjTrPZBVubE1fT0rdsCt/nKdx2Xfi2NDlfL7ergDTXjD2h7pJ3
dB6JjVp+R7hmbde6qDn+ozoFp/W9Cug0At1kQ0BlwOFQCSSwLLW9K43gdVgmSGyYq9lKzeLNZsKV
ilcxHFV3+BFYceRmQvL+82YTmee3JhiINFKWVrFT9MYDlqE2HO5nmdbAclKAzhw43bFy4b7X1vJc
bC+xmBCDvD4GnbIDDIf3mCGNE+YwIkcOiWKmWRR14i7Darof5+IB45HSbQh9swfGgHaviMlWXJVi
xSWTVcj3fRN7RDBsEnE3FEt4BZmWplNKXurDCO/DLaGYUOGQSdRiGhxRbk9zl1IOgJ2hm/ViTvdd
mgg4jQnF4gVRPNqVZd0Fo2O1+6E7QGsO3U7IThQEqiuKktMozWBbCcW2IkyXlCzqlci37w3ppirk
yW4s4z7Mir0ZvXSxRrhyNVzLVDHclLesU7+rNX7fymapDbIpAsr1RMzt0GxNN+wosDU1PXdSH20q
EZ4vc6DvbY0sYD39nb6dLlrM+p5phkozaNwyrQ4N4CCWxO1TXtRPRkRhbCaXMOFV1BpKxhoSlOSW
Ji0d5vMORQF3WvL68Fslc8ZRLutIDKz7sdehKZWoL+Ntkozctnh4qslwFgwx3MhZdtDr5YJGqJxT
zYXu+YJw5R6JUOuAd3hpqvSuSK2NAfNbnLZPxUS9Z+pWyX2KbIi9t7VcL3Yd0oQXscwxqWlwg+cm
3cjtOQ51wgNLA8OluLrMwaTbvU71hn6PbggNiY0peMHrgHaB3kDl3E6IT9gYMPc8wbqrJgvKfA3E
OmjiWUyMbaAbT5M2jl5spC9jOT9pSDD0IgDppa8fxgAbGBGUNGvuiA37Fi/2EsPgyltOlThaz2gl
fl2M7CkUikMGqc+ZOk2Afz85zHTh6HRC6YQSVOfMiO4YdL7nseFJqvA8N2wE3SqjXSC7rxWbroRv
ZZW+9C2s70750ViS7BKmN2zyJjRRwhpnslde8GuvnBIfa6pUhUd6HcH0cYKJKioKzPvFgE9iVdYl
ZEALPU1B3ZE1jjZ4yytFYxO3UCNlChBNhxU1gjdvGFxndmt27mLMraNWeW0LY8caB1DPICr7P0/y
ImSsNpfRQxjIV3mkvetQ1MkAGpymlwmfbScv6eaLWigmFTwFJXy6Fk/v1FWZSDvmIqhOPvAfhs1z
yQHp0MlpDlTWRyuCmRcWFJtzhcxDEDcGYHgVZeclbO7oh66s2biXMunYLelOlSjk0gCqjq66sbzS
4BjhRgYbgRFOe6UFsHZycohrfIoYDJ1Ny7waBPVPJ5n/BWj0/4CL8ynG+n8jcmqoOsryz5HTfV98
axl2/Ao7/cfP/hM71f/QLBH2DFQaFRIMWs9/YqfaHwomPcw4wVYBT8HV/4mdqn9okqEohsHfGzIh
DP/CTpU/dH6JhBRR0VSYafJ/gp1qPw2x/sVgAZywlBWAVVTRNAwZcPffodMavYgsSEnzoA00sI1P
b/PUyYUJpwAxgZRk33UteRUswEfLhImHnaw7pwY5biL842pUS0+MzhlTA0dNrLs2CnRbFWaPhqOg
KemuIC6XO1mjKFLNhaJcZYse1yyOYtmGyfBNy6wXLiO62MkLC4rCn0hDincXZGRxH0Y10FzuqyoV
y7rvqgpNSdBMcB6l2kff4vRwOnZCBol0lObveR7O3tx2D1KDhM5q29KVOhjvSCocE/mNi2BFCefw
UOj9WWBLWiAxEOGRWnzmlzRoMjds1TMVeuWMUvpt/V+lg7LibQVSCV2gqvEQaXFZzeFabaLwJscu
kn+BKQxJpuIYi1yTVkpSWi83wGnENj9gCDujwqXcHJmU84s0bm59GyflfWG9RRIRcJzF+6Wta1es
HiVLR4dmfSuW71ZY0ObTpfRmA8tUL68GfkuFH8XOMLNVPnQ2l+ewTbxpiLZWFFBlxq+xAepBjPUB
YeZFjSg2hDbfmuXyTNP9Gs+x06b1XW9lB6iZHLZNLAJoYiY30ZIPQvliLLIFfpVdDyUE5jFQ35oS
Kwe5NxH2VUw3W1M9/wNAqxmzr0nEgZm+y2ZAoBI4mNgx3UzUgdqqfBPyunRjLX1FcAAxNsDFPirv
QmO4niogQBQYNQVhfMxVYQ+Uvx7wyWtAwSHF4zcu9hpTyiChlHZZFe6Mxrg1BkC8PjV2RXuWSkp6
Wa1UT+zgZo8aYhxjDBxpjAcfiSzbsbSNIOrv8mWRHBIZkENlyXsWiZeKMaDZnHSoFI5I0T+ow6Vc
ytdQTlRkPPOjLJHflFusvnrt9YAv1C0dszdQRfaQTb1Zn05V/SJ2/AG968skmxjYRNfQam1NzL/D
j6K1f0pgBf78+3bQNmYb+uPc3BVzuA+wc9nIBT8ddfJbONzOFwgGsqMMwvef8JM2NbfwZFlQ3TUj
CZD7FaCrordeEvYp5GRtvCBXZ1If6fd9ARaqU2i2TfYCLbWzi3YpbG1MhC3o4M0ocPS0Yugy8W2c
pBvfND1btnjNXmI1wOV+VnTmvX5J7gJtEpqtsDBvjFbZMWfHfSpudVgi6ZvIslNrTsCcUqEOLYDP
6tQjPHeGsDzownyRp9sKt2+nSZP3FXFPZ1akJmh3gn60LCTC65R2aeanXCxPKYNWhpzPmVz0Wz0j
HdLIyBSU1ddpDjQ6nLHdDaFXNjwZCRBPkQ5BJie76iJNVMaLpgw248/jKMjneEX9VvSAiSqVByFf
bl0NrSNXFsmTMk8yVGi9SV5oAZz5EAgiqJ9m0YdkmfE9nS40SKuGwYblbvWSpHni6cU478Ra2U8S
RG61bSBKQX9Hf/eEFNYjk8F0F0vZhVqMdHHeMoQ27Yh4UaYi8PUpB8O0Ul342C9twIMvKw1x9oOS
FHctNyipqRPF/BSr882ihZuiGDamTrmDrI+glShxEjl/VZb8NhUmG5rQoyUPbzDnIob8imBzivhZ
a4o2kyRmLny4ogYXaoHXIpONM4tfSdHd55FwFTXMffTxWYgU15oWW5q7hzAezl0BT6TU7iUg3aCk
sRLPZUnNqeUl+iKzPqVNsqkqOgglle25zfvt3Iy+msuE0+StW+IF7vRKv0P/mbk0EfM2W2w4S8Wh
gB1mG6iqnLwh5CKR4/JK3AYpdSO9/I5kEVtuoFRNQugqYXHXzGyowur0KvtQsLawcchHSJ8R+22U
oT9KA79PbcSNGRfvWqXzlDmS+JaDp8r0lmU7DQ4ZCq8IXA6qUviKwXsS5GCELepJ18rHa2HKj2Y7
2vBlRFcIYYgZenesl+E2rjMdIaXkwSuaHKsPnvqcTxrAMGTuk3hRlbAhNm4Y86dWN5auWRfExzUW
QkQix/VF67Zr6PkGAttpqpPDYrGpTtq6/k3YIUKCBiPMsV/MsG+K1U46JLnbGwUtYNaw/XAj62HM
vWd2hLXFLs5Wys2Dck6Gi8HMIk6yQ1POsN1pzUeYxU5Auq2bH9CCvUJEf8OeT7JlsWAfoFgUeKnI
6Hta4YGUTW8Mx8ui6b6inkP240oMWi9okxdaB7rlzPTrjp71J0yoQT5B/RGIP2YNCIigudkJhPg9
MFXPCjTfiKqDZGBaXC2P8O39TaWEyXERRjRg3P+0GfwwsFW17u24KW4zNiMvZYJrR7ew7FtXJtjT
WU8gWVwQ8IGrZQgF4CgxPEO7KuaQmuTJ8HhsJMWYPIIimC4q3W6kyYsttnD5Ib0Nw3iKKtlJJea9
Hcws+mQwvCwBlFCByIKW3Vet6bjkPJcc1FGRAF0JRHtMOvRjmaa5QfWMjuXCyRDZitw8pWb4Kqbl
S3pvigPm3oF45k6FrpyC2Uk5oTkVNxyiLKNCTiqFH1NT6oNULdHB6w2PtxPdJjeeS2QljomBsR2k
1qWMTXpKkwazAi28UqvgsUP86A4TWmlTbCR7Uru9AugBT/aBdNvaSU0rc7WCj5+ymeuyhO+BUk6u
2rBbZQ1AMwF6LsNXxRfj+6rUUWLEqHezXVcbBzK8gI2Qi657MZITmfcthOQVOskQ8jiXK62GlAep
97sosbpSTSs2ljAeBBP4UEe+zFGqv2vqn6mO/wvtxf9LvQPU9jXm9fPe4a5qvnXZ/Gfr0P6Vd/Hn
z/7ZO0j6H6qhQAHQNetPCsWfvYMk/WFJiqFCq1CprekC/tk78Dcqgjl+SJRMRfqZe/cn70L/Q8H/
CCoG1b6lwopV/pPeQVptZP7VOrBKVEBIU/pohNsAHg2z2hu+wuhYK74HkJZzOXgoJMkTGubNVXll
jcc+/IrXvypHfnXB9c//Qu/Iy2LIZFie/kLsYY38T+5F6sUlZuhevf7lSfyC0/9LN+r1W60sqL9c
BA7kqn0PZz/tb8dFddWiQ56ou2EYbobpNcDGeYjJL8KgGtQD4wO05PgWfHF1ntsvv+IHjlWm50TK
qIixxGT0ynzFJASnbDid2xzPL8iF0C7RYTLeg6qbH4qvbGnXFfrLK3/wU1MsIbaKWmh9gR3dLL2u
iX0Np6YwnPcQ5k5jbewNLEAaoQaASf7BvfqU8PXpIlpvxF9ud6rWyBZx8fDnaWMd+5vs2D1GcD0v
5Ykq+/d39Vfap/WRfuhtBSmSu3YpAx85LPQQy5Ws0ZubI1QTty8tN2Kc8fsrfbp6PlguxfMoWvWI
czCTcW+BKhqDLyuBbGthfELWAbFg8Q75AKxwrymIwfJm88WlP3mA/8OadxFotxj2+ahUvUE8kUfq
aU24iyn+NCq1quWOqvva5JzSv8p3+JWvILf2I1HPtCbIy8bS+SlAdzVariJOnjBQE/DKALR7wSJj
QaR6f/NLrgywvywXoMzZrFd6VfVU3cU/BAI9JweqRvDYXAcIyL9cl5/dzQ97Df1/gimOUvsWg9hS
uc8l4G2KkXX5LOxooeLUQr+VEuVB/HKD++xufth7mHt3LchB+XP1RIrk5lJ36mfpoV4XLZvRlKSv
YxOf/ubd/LDbSGNuhdhxkJ5liStRwB3VeGd0QQ1jIDnBlXClAI/LQbZN/j9DxC9eyA9U1/8+OjiA
/u0xCsqIunUSsXddFyb+kIZkwV+Ssep6iYKY0Tlhfc1LLEn4mSze0FWnPJYxkIIN9OXa/RlG/ovz
xPy49+jIERcZspOp7kVljVC2nH4GfbaSK2QU4Oq0iG32iG/OPshrZVNq4dUSEYHYtojBGS21lUQX
XaDmhkE94fccUcnGzKqneUS2HRJyVcf1bRK7TWihLmJsdjWaUrzN1XhTx43Lbt+7tZwdacdxZxOY
fMi0AfnYg8XA09baIbFxfcCb5dGY400nzg9JKPn4Ekdb8EE4Gf38HBfRsZ0AybuM8XKoniZJu56h
SZtJVm+V3MAbfXEZHiQIP2+ioXDx73XzOLoroxa3iFazeyn/6aGwnRNohVAUbopSPlrFiPz/NTRf
pK8CWT9b4x82Y4j14qBhJuRLQf26rvEC6UKscMAEhhuHxp4iGRqH8tWOsS6pXz3kDzsycwMrU+sq
8IN4l9RPlhW+mgIslhi9csUDWza0CbezeW0uoAIsMDa0v3kafHRgVhsTM2MxD3ysKbiWBiZascjX
88Auy9tomO02vo1WU5oEOAtv7C9e7E9KM2M9Cf+yTeLqJCNxEAJfB8oq8FwtKhNVhOJGjK8tIoTU
ZT9o56K8/eKCn9xl48O+rCr50CpagxOrz7TwKmubBxTOu/UuJ2W4SYXroclOmsQZRJQ4c0nL//2V
PznbjQ/79ExLm7aVnlwNprWvVYZI8bBvLYEzbt5X/Pt6wP/+Up/VKsaH7bkUx8yEpycz8BNPUUDy
oHa/Eqb6sH0w9YJdO4aQuNgEln51qK9b0S9Wr/Fhh56WtilgT0v+EHR7gZFcMN6a1uzmUbqBfriP
2Q2D2TiubbjGR0ln46tNWv65D/7q4h92aRUbNCWLKWamYb9aVAQI6kwOh6RcrUlXCzylBFTGONFO
0+5QROk+z6xjziS8bm6KZdovGTb+dfBcKeVBkUkxxFWCsWStJI7Q7WR9a7bkpV8h/ivL/bywFXlp
sxV4etJW6DBH6nH6kneEVNlyukA1Y5cVAUjbXcSTDTCemhgU6JFjyYUTMbsfb8kQH6tXlfk05U/k
DYPXEAtq7iAkTsYOJb8xbcVpU+KwCs/E0ylVmMbO0GjSJ0W+GfN9oD5p6m0v31vTY6W+d+olL+4k
3NgUbzDeh25ntP7Q+qK2FSUvT3di7knT+qHbaNtMnjTshGEXwXTRfC0itXgLZGcj0ICZAIevkg9I
eSmxh2RykGftEkU5Yop3n8jNQYEU1AfLDfDN3gJ97UES9bmGCDo5Sjxs097yh9CNhvpmmlN/SZQ7
vem8fvZFcblRzUdFfyCvCueYeZeFnKG87l2l7pNM20YWWIk5vUkgKYY53yGKrkGFzHehkG7n1nzA
BUcqG1/J9HtLKa4LJf/eWdHewHFNQgUJxOLPrb6JMiCvHN+1CKMVS9hIc/ud7IqtVRWMQxq3Sopv
i2h10MyjM9pdaO+I+hL1Ic8Sb6lhSCXcDKEFk0pM8YBt+j18BOx5bC37EQE8qW1ptzXw6Hsc7ogZ
ziw3GzD3apTxOlo5SlrjiaW2DpFGuxz1XR3SrkDIw2ETUpB5NeIBtuoUcxlqeo2oDjBmqEbAjtnT
dGJ4s71ZmeSbN7uimwBXAEDreFMxzArZ/yN5h3fdHVzgI4QeeGsq5YkI2bMEzEKoi0makh/plu67
9FFJ5xA3IKpdA+SXCdBtmo/fq4JJeCFuraUitrDHJaK91jNxMycJViLGdDPHJnyq6a6vrtFUOatR
AiAeNCAj16+HeSeL8dUYQsRHt9zP+t0YGphFTOCbnZuK8i7CT27GG7CDwz2fiEOCuaWdB3E8kK5g
F4vuj2LvaXTiSi7t8Lv08RxzEIzt9OiUI7JbaW5mV++TPt1E8rNQBby/0zkKYZnHhJol0GhRwn7D
sWKLUyiDe8Zl4hM7q50ahlPEJ7SOX53Rn+1yHwoxrB8bsLK+9+uZiL5pZ9YD9Bq085Hpamsj9Z7j
zElUo4fN5hXOlL/f0H9azv9qg/tQixgIE1RGGoNvKrkThMF12PGC58O2TMQbpcewvM1Q3XZMnG5a
rbTLHB5MsPrJw8q5q5Fwm4bpGGHtVkDFYiUy7cKau2BikuMwFOwSslRDyK65gh8ndO2U1CwVunXx
LIqUH28xZGjQ0+2IMWCKdZhhCl5QMjuhRJvQv/Yyw0LrHA6wbW5To4eHXzvGfT4uzu9vgfwJpmJ8
KI8WzJGgn5MCh6yOAcg+yK4y+b4QnzlhbI1+ypx6pLsCTqaTM82nFs6rRc0qAraLGGZMvljgt4rz
ro5JVRe7lqwcKKVu8lrfnKM0/OLwtT75oKuM6K8ljSqpeCtqaePjI+ZHHMKGAJc9HD1Ip516K1o3
zZLC14GkK58bWTow9PTTojvIQbfNRwM6MzaI1SmWrwf43SwybDHF+qquuM1R48CQ63vVbrInpWO5
vfa4KNZZ4DEjs9PaoPXSndbChSktXD0otlhpO8SRM3ICj65DxtWbVovh9TIdZseoy/s83CAQxRMX
kYDyPcvf1xZA00WY2CtLOMUzF+kucpFOXTWiItg989zumzC+SNgyjfKhwktCFuZzp8ygzQyomnPa
+ehs5OSoyoxzlhRgiFUoTGSixofycaq6bSmbWxPiZpxgv4Cj6Jy0WyT+5KBr9hRkmzBHON49F8gn
cuNe5fRWp1eDTbdfmi+W1U/ji1+8WfqHAlRgyKSkGNj5ycFMJA+tk+hlsn5C5OGF6IRxxdM6Qiwv
4YjR5fRcR2ctH5yVXjfr/WbpTSfr2nu1D7dmRoaz26YxdMufTdbVaMx3Gv5EUx05YdNcK3gv9nB2
DaV3ZivwkrQ5WinpHnGJBwPzRB1mNWw52RzcyJxdBfOlFhxv7PB1TMNNjU5ZhfiZ6Boco/wqtYxd
SpB4knOuAoEvRMoncbiRCiwHVcOWKUd+//oZn9TN+se6OWgk5DdB42vZc9Ayt6j1aw7vvYiFhYpL
c2ZCNo+ts9yrb5UQ32MDFRlQ63lwaZjdKE3tD3p9lhrSsLptMgvHRUerjU6ojdRHOW99PeywcJJd
QSVjzUodpgc00UNIT/Kst81hhEdkCuVOkbHpyr71VuFYnKVLmLrTLHjQMqE2jOQeCEchq4/VqPsh
dmNR3Th13++k+UWFhp+j0ETGsNG76boyen+Oq13cEVmaw/7ln9DUmCLrcETwO7nUq/H82jGXd0GC
SXKjIS1ACIL1oZh6qWa6E+OxgBnL72/zT2+ZXy3HD11CiZ8G3G58I+MaYw0LP6+qhe4M+zQY9nN3
nAT+mMwj1NI4hloPeaBgZMn8Cfylni3va8Dspy39rz7KhyZimYdABQIQfDOxUKY0yl6cj+1cSgB1
CCBSbMCx0j1kxnhP+e0ry13nh6m51yB+8UBsq+7OmEDgmINFJpZndbqKe9jh8te8X3yg6iumak6Q
UX2a3e1SlsmVgmu9bO1Gze/SL0LkPkM69Q+diVHhgoMoRSdhT90Hc/Sk4ERX6W4nOSoc2UTfF114
kUVlX057XRHcpYMY+sXz/Oy1Wf/8L/0trCApNpuB0QMg5wx1sC7MfVlZ33K130c13r3zsFdmzFV4
gFaS7RseKFrxr67/SX+ty/9+/ayQdEFuYGsnuXFsqmCvwHkP+vQUJODWZbT5iVqN2mkpk8vvv/Mn
uIn+oVZpUsESpYl0UomGtmAAYpqntaNfQYyMomSM0Lprf/fpfigLxFjszJUu5id6/aCzK+M5tK20
Nzmy9pp5j3uRWyKKwFjvJGjz3ogWbCyEL17XT3p67cNRP9SFBM9G1vzVyHLMdW/pb2Ydii1fs00D
T66/xJPX1fqLt1H7cE7JOCdhjESHWM9HCT0nbnAPIt9xvbNCL3jNe4uTzLSa6qktzrWxzglAUZp8
FVb02dzlo3VUAR2oU5TF9FPOSZIAcIvD7TyFOcD9hIDudh0MhIwkSIqOlI/1++X06XU/bIlZNkjN
qM6mjw0DJf3T+u7WwaWVDUqbhTQK09ULwZ2q9FSXX97vzx7th93PiiW4kUwl/anvoVIgQSwu5gwk
kID6CZph61C7EopNi1ib8KqAWzaFT2PQvfRKcgpBopVGdcPgq4HNJ2+V9mEXy2ol7olVsPwqk78F
Q7hpVW0fi7C3cRUvc3EP82kvBdpXnc4nG8fHALJayZmMDpXlj3LyinrKhR9wVeNtzX5l4h8mo1ku
y8eYNvhvPucPW1WrhaEmYLLka7w5MVlCsla5yviEHBkX4fY0zsDEFbx2TxTCv7dXaR/2qjzqtWlE
aECtPuzDBTErE6CeN3jdFs3C2IsM4CTO2y++42d39cNu1WuQ8XE5FXyMLPfrhlHynk6Lwrk97+VG
tAPY4/gpu5oW/OOa/xF14f8zzjNsVWjIvCG/YS5EeIV134pfsJ7/+6f/xXu2ZCgIuDWoNGki+8w/
ec8wookOVEXDwFni3zwjlD9ME2cPkpQk7X/wnqltSKjEkltV+GnjP+Eu4Krybxv/ahmhksMpWjKU
bHqvj3FOuhxkZVjEy8Nc1UdL/qHO8lUTFeekkb4ngvg4Gsv3RFP2hLZu+W17nXtH1Tg/IrrkP57v
5CTyIOUTpKJdSyuzLGlB+ITreIlugwX7MxTqYzF6xGZfUiw2cU1a52qR7OhBsoNtPW2GEpP8tgyB
++Y75B9nogkuItI1K81cCyHn/GKW2r4wUZdAo6OfEWbcl0HzzfaxZ55rleWPIYVHhn/6qqG17pVE
usPtfhPrAnxJaFVlDZ+oG56x3H9kbz+SmnmYZMM3JRTihnAPc/0Y5AwKzHhX99muN4VdM+XPOa1w
UdIUVNn3osUrPZKhf+Vp+WMeV4QAGKq7qS3Cdiq9uU+nYKviU2drsVHbIuIJYjg6p25uO0O6KwuQ
pWhKn3Pqf+ILzlMMpBjgCNeheBpy/QRWcqca/GgjkaCAOs0dB/pTfRQeaJFH8hiq3jyuJ3GrSQjn
ZazpWiBUqd2OuQGjannF1WvXqtW5D3HVRevjgedtVTXYWRW/t21w7cEq/65uG09O+ouwyCguCNAY
y9tM4hZWU3CXo/zWsznAPilxJ7BHoMSedI1S3KZq8qKKtSM2SLbSFFtmM4jhO5Z1Zg9JfpbxkrAx
c6dWry9Dxkwam87drBtcpVS2o1BddXJH88vfmKpxkygDCXZtz1lI1wURcZ0CLl4SSccaTwgLH60V
aK2m3O+XVz1TZJsIAILRjfZkwrCdQnlV7PCEoYxfknB5HJVgM4vCEbxxT3JFCcMNKz30tsIoftfW
bAJzUrHNkDHQ4oneSr1+jynxjaDdZ111XS6tCy0R5PgUh/FzIcH6atviR1jzDS1zm1gaFEoz/7Gg
1HEzdfnWQO6md1u9nJi8lJkDwyxztLHzxk6dsRScH61EOXS5eoVBrqv14Ymba0Pt9jJDsGxNEd77
CPlMudwRiAr4O7cV8TUCI1LzWyHPrioUAXT7jMIrEFB+jS4g97aWhJ00iI9DVl9S0uk1o7xgv34O
lv56lotbqUTQPJb5JcN4UJrOMiaJriAsd9GQe8S3nEIs1UgWgTk3J4FtVHeczOQcRYC+kZpcET2A
82JDTE2w2kkLGzJuDpYMGBogInBrocGJcEDtywpqZCj56Xmwgg3gvmMo0Q7mwxUpPz8GM92l+P/F
22iWD9Kaam8E5jmWXKFaH8bQbIw22AjmgBcDYP5g1N5DV4yHqBuhtvfBUaFTdHjzn4Wk8/i8UEjn
d7h/3iALOzHJdiKMx7hNnoNKfEEsuTHBjvoxO0vzhKXmiLa27P+LvPNKjhxts/NWtAF0wH0wtwmT
np7FKt4gysJ7j6vZhranlehBVfc0mVVdVEuhCE3opmPmZ7PBRH72fc95DhbBujnVo/65GrRDG+Oa
tMW+Akm5/qFhWTjzCG1FWN/SlVOdmXvSsU55Fb7XR+Wk29GnWRYPiqYci0H/NMTzY0Cba3VjZDJh
Klp116bTvVxLO5Hku9liiEmE40ijdahFuJHV6bkcrW8DdQQQPAdZVY+6diYw6CEpjT1M5+cqjLbN
nB+mSuWOsZJ2oq3Z5W+UpJTXR/0/V3wwRQCC2OVM5aLkgiYuFuE4LY/oTqEDGJhe6+p9Ai0SmgbI
nir8PE4Uj0zDX4LiFIzRQQRrMWhwaTb4L7bNmx83jJegq+9P+/vi8eOvwdMtbIw+lOPNi+NZjlqo
rptGfgSuWToTNTBDyI4WwjIAdL2rB4nmT3ZqSz9qg+ukyp/JeThWc3AoG+02D/qbEQtmR8L69z/s
X51r/lFs+QqG9Y//1vqs/+Qx/z/CVl6Tiv/5WHMui6792qDKfKnFVNZf+nGakUAoc0Nhycaqperc
gBldP44z649UfmLxZWqGopFa87cWEzqWytGHgxVsM8PQ+dGfWkyknQYHI11GhQlFGDfXvznPKN8R
V3+PJ/4bMjYuuGkKRxqs75eNeHmQq4Kr0uQa0GX0sPfBXDljnJ+l1PwSReBl1HTb2sm+JhhPsmCY
qNa9pgWRExvDfTe220TLsaVnwhGmhk6ZCWgk2lMYKY4ajodegVceqzne12w3TppHIt9zmVXgsJbt
YkRbyyoeh1T3IV3SbVUcEJQhztXwypYy4VaCLv00uikSLnswbnPbPDSzRSQtSJKRfa+JHAocmxh3
ChxE3CnXA5kPahQ+llXlxhKWhrCkZD7GV51KAzo/CvrTMjm2wYeuONoDxFilaTa4ccAIs/7PGgDy
HEQelI3461wG2wGAKJiKs61kMIbmXWeEd6M0ElOkOplsOvjjIFLRZ6Euu4ER6JgY0TkrOUWdd5vR
xHFtSgRrkRhTWX5E0kefOQS/b8tohCSZQmDJ7a84UW8NizQjtiHHgNI89A1NAhlpHt2TOnF6bDR2
ER/hg+8TQSkbGspxCJMvlTZ/rUShb8qwvrU7Oh5E+K333lujXB4lWDpmPm8XklXWws8VlHw+ZYxo
p+wmmEQAFGEQYar4FNriSyWs3Ysp8YslS11vb5dDDIegxYGZuYD3kJ+/KL6NwVRCjh+I3Pk4oNjZ
mD4lEuEru+qJojqWQMOPDoY/OJ61sfzUNz+8qWtZ1+if/wToW6ieLWbaxRoeRmkvqSAW3MnnBBaj
kzouu/EDQ1o7E4Xhcj5mDGNbdqOv4JL/by2N/9U4gVAd0YRzQ/vNEvkx+zh//G9HOALZ//iP/96m
6/93F38Jv75cMv/zP/T3JZDbnFC5sNnClF+bX4HVY2NE3QQ3cNXU/GV+XR2uslBN0krwo4q1yPoX
OFD7QzNk/oumpdoCT7P+bxbN17Wf1foKaZNl2zRUw2ZgX1QPZjttsJvJzaMR1FtRy8dcN1yoLm7J
TOWX/RTacVLObyQxKD/dPdcH2zZRchaTSGMcv55IBp73uuu07hE31hiNToN3yZobCAWRD9DckzJM
GLKSe985dxKopwKnDILpAQoAB6+yHUn30YRDENMWX6rb6u1BnwxfjfLnZJkBmxKeqg53CRYpqKFQ
TzqnhwJSgYUxSREZS6JLxBZsIhBYcZtn6UNZfeJW6Rt1ftJLUCG58ZDMw3lQ6hMRLltZw800lXsy
9VzZhg0WchVJjA8jak0zvhO6/SB3sBS1WiaKzsZMUiSnSK+2cptd2QtCG51VYwXmERj1GeXF9dBY
DxBBvLCpPsRhd2xafdPyLy48QefgWORPxnCTy9FTxCWA9ABvRq5tNNPdQHQJEYoVNOHGugIZ8FDB
T7Dnabs+EKPPfhhpfLTSuE8b63q0Bw75cxS5bVfudcwKEmXEPDmtcG8pbf21QDX10iGhCNvBrfSm
2AblLzuFHHzOq9GEK4bUaFr2xVjsSG37IhdY+yGm3gRZe831gmr8WL23g8BblvSZ9DXMlUgv28jR
sumdPEm+ugyeOSmPq8WUho5ZQSwB/iQ5nW5cidw6Vs0plsA4YVBWSLThBKts1qYVeroCOAFF2kLH
bWRJHjkeThZc4Vded1gA5+6Lef2LdR6e5qtV9vvEUGUT04ngJmrgEH89Puu2zvsJRtXjOEL5g4wx
iWMkWt+uZ8Sr4lYf02/G5GnGeK0m8cNghMfI5k7QEGmZmVcx9yi8gG5B7F+F9TqupUOpz09L3L4P
eR+wP2AEV9tIEjua9C5OQSB8XyNlcEWsr9Db28Q2N7paoUix9zPF001eZleRue/bEaKY4P/8lJM5
F0UMsMQ4Ze14mOEjQYGmxAkehd5mXRQOCWjs4NAGFyYTDTF6F8N1W3d7kNIU9/s7uR9oJWsCp5Pm
NeRfNXF9k0UDeUyUgiNGIjA9k90tzcSpbrmX5eSPRRk4+SEnS09wzcf81s/Vh0w0h2VIrzic7bpG
bDJCGWz8f7lqnpJsug616bqq63s7DNwsk46BEt8sw3UU04K11ceBEAiFK+kc5Dcw9r0p0q9StfEB
fJyH8DNWHNfI85uQwgRlKicj96BWAq9SiM3J8r1V9AdmwylagsP/znBQNJs1ml6wBn3g9XAYIGPn
xWi0j41sP1SG/ZDImWeGXjdX3tw378lE+1IOLGXKdB1Pwqu65NyNqEKa8i7gdITDMBDTdUIeKDHa
p9iyPbkM/SopN2qlniuRbcaiujEC6UGfezfOzFO1oIHTeP1y4Vp6fC8p07Gp672AtKfjGs/hNc5U
ijpz9LK637JoeAGrdxuwNGn6tmCGJyb0wOg5ta4ro9wGWXPAvuJqTfKJutAkH/u23E1T/16OYHEV
47sGJlfVa/x9qARJHTNaiGZd51O/2WohiyuRxSD2/IEUxZrTMTYcvg4AKkOxS+bxHJOiN1XGCTIj
U73cl12Bhro9h9pwnYOESVB55FiK1YaczYxAhugmUcYzKYxbSIILJziAdmQHBT3jtLSvovqdbgzX
ZCfvyvSLbZmbBTSQBONZtj43Kh9FxVTdNIe+rXbKJJ0pyyQRnAD42/sKjmwSSDe/HwvrkeDF+evH
yqBwyVDYL7lCq+zaL4+A3I1zAyxN+2is0QXGezD2LiTVbQjlpNWLnSa1vqahJBjFDqm5E7WUd8wA
TabtSUm17aTelYg+SdcRhGxAFSn0b9bDwZe7wyShZWxUlIblrlq4hmuN3+j6LiDWz7T1ndI8DeFt
FYDcLfunlkuMqmmPdRB/XieYymJAxdNvAAMEs026ARo87amBnv37t/D6EPrjJWgUrzHmYaIzOIS8
egl6ptZEhizdY6Hqj+t6qPHkUe1d7NDAEIPkrQX5lw/UhQAIAoEZLsjrBw5SQ77zyHlBL7sDdmzf
3JiuRn3ZDI9dLR6hwB7nQZwazHcTe8KUPtlj4xu9uFKGgKM5Cb5vvIL1i/77IP69fLF+8tVUJWRK
+Bd3AU2gYdLGYXwcCdBcknov2fh9WHwIINvVhYHWFYxAxZkq07eNqe8S4qba4n7soMkLAoiZigt/
aic9NcgKE9IvLck+FuQNQiIKASeBNIp681RiW56K4ibBvV6zgqtDsS/t/qwO5Y3VZmwklgfe6Yms
g+NQCwSK6iNpNOzMjtFhBSeY5ynvk6tc2OSm5E6TaSc4WqBHQtIL6+2A8sOaCabgkrpApBXWx5aT
iWpM123CIzkOZmnvlYviATCAFBrO1OcLrsoT4mIaAu8U/l3wuNWHEEIyULkGzi27jSo9tLJxmrTo
WGUY+X//Baxj7PX7N1Td0oDHyGur5Lvg5cVdrFICQCwR79+QtB393K2WBT++4//PK0GmSpaVzAz6
56vOQ5yXjXT62nZfX91t/vrNP+82pGMBNqd0ZwlA9cZawfuzwaXqf8gqNBxt/X5+0Hv+ituysOCy
ctpCVU1ZyOZaLPrzciPZf2C3oljEbOJGpBrcbv8NFv07l//vMQJQDK8vSQJUMlXDghe0HvNejJGJ
aa93VM+PIW2Wg130YpsYklOYsXRXCA6w2Tw8mYQObbpaxgaex9OmpN+gDBui9+qbJfmIDcmp5iS+
HiMJl9hYfSVte6QgAhCHtjVZjP1B42g09TYI5CQ/SggQnYhQlmDdxc0xRA0U3TNxJ4ecUwWOa4fI
bbxbhoqgxSD5NEbv8UPZjlJVviwQ4fUmWRgtfn6yq0Pwo2VxMPp9A6tvX5XQ4OJAT52BYJENwSmA
VQrtERlfPSTxFibsfl7LLtliAEKHlNOGDZEBcmOBtK425TAt51ZS7ruld0hTye6kHjlrHwGWFHq9
QiuCTR2Nkj/2VJa6Pm520kx+U9A2iAFrOAZJ/K6Pl2+I96wtdfTjpKOimMKpOFRpM7spb2YjarJF
5eGJYJSPEm9yP5Bb2GXwM/LI74nTwVI/d57VKR+tmV5dse1SlOPZRpHV4FbM+nUIJfQsq0Xs87pA
dw69qwwRB1A524NbxxQBrYY44JRSurFruXfT9S5DtyYjlUOxDOYbFum+sswjBZN6049pfcav8YgI
ofYn8mYCWTzVnJa8juaiKczJS4YPLybNL+4R1EVfLVLfByCTjdu1rNCypQf8egCWXGSWwaqqo0Qk
t9+j3tpVA2YNYh0wfmTDcpiXkizcqnMCLkoU/2twmphItdh+XCL4tyqE57Rea1ykj6DRIGNXWcLw
zuRIrHTjQ9GPmjOHjUxCY4A9YmExt+TboS++xZUBLzKxUq+lCgEyJQfrEkOcKZvoScI2Z7jknCsP
s9LNQOejbQaSk2urZyuSfD9nwE05VzPcgehJxiNeQHVL5nflRgkFSXvJ1W1CcWBDyLnXZ5b2PipM
1bURfJtGlHiWSiCaudQrCaIGLbUYeBa6JNoVU5BvGZvLbo5CLOYFokpTeibFyWlV2lE1oTlARzJQ
EGqf3i5AIG2pK3YZp2pJJvuyMPjMRqA99UCDj3VAYHsHFni9vuDzq2EVCe5XmbEDogGSLizlnZ3A
OJ4V6UaTKQSscCEYVQkAHnSzy0o9V7i6j13Ub7oE5LOky5lvzNyA5Sn+PBUlXheQ/dfhFJ7attFR
8qrDyuHAJS8pKR0w8Q5+1N0CL/h2sXvimCcSz5KiOqbCABMjMMJoE7enhYoPTMgYVqbSYa+IUNqm
47Dsy/Lb0gYqtg99vJYGVPXwBH1TqecbLRuIitIxsrTT16mJ7DNpcHQ4s+UYkmS8SSHt+gktsFO0
/oPY+q+luqQ+t7Vz1bftyRxm+a434vvkOxFMU7ANFeZECnSkNeCnaQDZkwp6c5ljml/iOdDis9L0
6GON5V5uGD0pQMvD0kg7Im9Mx9Dzcj+RN4H0X9V3Q5aMTtg3AETk4FO6LJuJJtx7dezJDpNiFHqK
dNtEk+RSE2nykGh5Yx2xGC0d4J/c6v1mLV3O6rvONoHT1jK3GgTU/PYBGuQjibrdiUBlEuEHfgdg
mQ+3I3nQKgO4rIGsIKwR1Pb51ZjqYotasKLLOpW3ciMRxyOb10bYWN6gqJVflfbsaXYP+3kyIo9Y
l9kHXeuMpp3s9NYK/EKxTgSRa9fjUntLoqr4bYJHYI0xmmFC6QSJ5YhklcG3FpYiQavOjaR82afk
J0E9qfcEt02nULfDDeEFgMfsurjPB0ooSRHEcJsmnfu0PLlBp6sHxczzd/EY+7WoLa9rIQOPlP2B
1cqkNFjWs6kpnVfQFXbIM6wJU8QvAbtMB/EEmr0xh62aajRoq7x0sl6cADZAVgmZ+NYcw5kJDDix
WrwTSrfg/ret0yj0Q1PrAtGt2p0UZio0X5PcnSUJ/L4hbNzoywBTqKXfMaY0P5PqajO2obwNQ074
ViDu+8B6hvER4CWDR5cXBniZCR6ObuS7BELcMVv/YUckiIyqgZcHjvtajapJqz1i7XsszGI4iYBg
PZE1XpdHJaa+IjnKtSvRuilE29xiavI1s2j2vO7PddoSHFbJ5m5IqxkNCAtMJsGVLvrW3IiermxK
238fa62OOzh2hiANd5bOMjoIgWFooVpRtUm6jfJuZxF5oRekLXTR9A27yRWJYiN3Od1vSmLfmgo9
b7F047VQasj1644GYgk74mB7mSUrbq+Gg58oFZl29oSrj68mRr3j8YaZxnb/sbKHc7qQ2Eg0AbmP
sjReqeLOLEDb1vqTwKJ8ppNMdmQffmpjw8TdV5yA8fecD7SPM0C5K+3O6ov0FEi1b2ohE7lt4XSi
1uOOmu6L5KFKnuoa8F9gd+LWXKTOMWZKO+0CAA3PzT3LzXy0CDcgpi+jsZM/Q69t97Fc33b2qB3X
xm/P5tws7VOm6ze5mSzuorSZN2A5rKNofsxwVUStPp/lIQI4LnEOAcT3YMepfICWXjikpwNk0mHK
tU1yDkztGdXZNfqeCVvP+F5W39Wp2BrKIjtSlKuOqhb7SVUHLwmJL4tS8lDqZGFtjNgiFnViZNC4
V4bCIBdAtARxRd0mlMLzANirZwKugXqeEizNMVpJsHIzbIdOzdxBLBQ6Vfs+VUMSo0JTpkmleKzY
wSGRP3Q4gx1JpDV5OHl+rFP2grjkwl5rmPs6zfIMGwXPaM/ErPUGtbBSGzb6QqIOF16nlU3N7dul
9ytIzR64+XwzNjNkVI0sCLV9X5XdKS2n/czF2xlKiR2i5/hoNtCKw/QsjebdCLL62EcmoVVJBMcu
Ca77zCdsC6SZMJ0qpZoltf121EkL6fiOXanEvVNnue6F5BhswwI2b2kOjE9yCvuyIT+2WT5wgMHV
wXGWv2N09UF9YkNcDjjy0o1qcpSU8jzeaIqqssR9sLLeOHSG9hCpQvIaMz9Qi6bIC+jdsEYkqWnt
U5OEld8ngJDhahUjLqFFi51ypNAzVbTAWOj2kKMf5zRd3MIwSsfqymtk4Nm5KjAxJEVEjEmseEOR
po4WXBXtSGwrKHUjIpmnLk+tJdV7M+grcnDV5WAPIU1aDa8XYq7+yJ1achuFcx6xndDGs9bAzodz
oA0BmMHij4+9nlUbm0w7NoswOFDGVDnL9pQW+6nfypOlOkKJwQsrc7Cdah3/rQKxrDNLiXpqPZyo
82CO7VVMvjig1IZSsqJFISyvCT8tOlh15ITbaFcjq8FGIyb23JqcXsS6JBlDCY49tu9KJcG3qN7Y
tZp6omtVliz9vhIwp+phW3DadMuIc48S+EYUXdf5fCaV7hH9HRkHhSNrXws7vc16lDKKcS/P9VmQ
juS0hBCknUidWSdXPJKMXWHxnRskwZNWH3vTmrra9t0RVv180GMsoAUs5WrIBp8N6GQk3eKkuXFc
gv48DcjHBLz8WlFu5EL6Ii362UhYszTDOCxaT+JqTslgVBUVIrhN0i1OmSripLeE6j3WmWXTGgHT
h/hbNQ3jTZwFXwryzbcEvm6WQClO+LI6A5h7GN1K8UdNJ9tjiMwvyqhCIU+Qdi/4umTsgW37Hmjc
XiZEbdNb7KAJ8K8w7AcPY642GqAU4fG5NMbweOer27SYDqE1TAd1tg/pRPpp0S82OpHYPuliP4al
um/qimb30p6oTYT+lFd30TIf8tbLNYJ6gGtyao4Wm1vT1MwnfcKOC3C10NaUlApR1gBs0wqi4qQV
BAC1yaOpzlx68hhVW0g+sTlc6Qptsnxjm5WfzVWBLSrDuUVg0TGLqZiHJ/JW68PUwaCus0cF/rJT
eVJtbpopApC8KOuWOh9KcH8O4EvDM5WOPAQO3Un4PVC+8VCcw9QY1XirV/ZBayfonLUGXdGvw5iX
Xra4DwfeQlmnAYfVjv5H9CUfs8KXQJfBrpc+5yI8Md7iWmEVbY190RCLolYYMGHMNkHspVX+UYo1
Tyg23M0eIjPhlt4ozOc0DJ1crXUH4SFioGiflek34CPEjcjLVznRjnbv6iHUuJowQs6wA3kJtNNS
foB0hBVY753f36JWkteLSg+XKLrcFAo0+F/coH7qUi6yaLJG1Oipk+Q+sXYmjpN4hbSKCgZg0z+n
A0bDuWYpa8P7iFNhqMv+tMovi/UQ0HabWbFSN58JviD3eXRQX3IXnrgehRXbyfe/919Vjf5PdNEv
tUP/pdLbtd+2z4/9+DHuXpaTlPUXfpSSiNejC67T9DYUeuXfFdE/SknE66FYo0f+V/Qev/NnKUmT
/1CQLasomKlDG9baQf+zkqRafwg6NcKCD0cxCWPKvykkXdT8qVJRSaLiTwF6LTlaayn4RRlJGUgi
y/uxI0A4BnVQQsG56dqSkVW8UVi/8KSsBbFVKoWQatWFozS5qCqTsa4FyCjBqnZomDi7c8KfBNB5
pHE1scrJggQZ87/GjhgrH38/0y4cbd/LcWu706IyZ/DivrftX3xQctj7ulWMxpUPYX9C3bKVHI43
kDkB6j/AgfCtHyXWf6afrZX7v0t0Px65wr8FvQSbuX3xgVlw5UpI1NEGX/PzfEdMIQABD7WRrxDj
fqq2b0poXhdlfnrkd8jJi085DxayIoVH6ttKeKoXHxA86B6KBx9dkceHvBMPb7zZt565KotePLNp
2xBUAs/M9qVyVj/WTuTaDv7UfducQ6dxQjd4Y91865EXxU9Ll8coJl8OxubAqabbVelbjrxfDhgm
mEylVuMf33/+4mPpyA3MXk1hQgE3vdMdjuCfho2yhcj/gcLC7q3vTl0LZj8NF+agYRuCk8hl+60L
NYOiJ++xLK5CmiircHjvKj5URGfa7PWHAHdoQ7LFlS0fJo98Sv+tv2EdkRd/AtRHFh4EYJamXUZt
xrUVN7LedW5gG7uptjfleJ7hSgQJsfJrD6h4T2z0G1/mpSJhrZSbloHqy9QVhLqXuq8sq6QkCYrW
haXrm/6ySx0kHHsiOjZkdLz1tJ9XvNdPu9DnLMtED24NGQvOk9tu0oN5JM1jk2029andgycM33zm
L4aruYpL1yafjv7nYoaoXazJUsIjy6XHAF5smnD/7yehJWsamwINI+gZF49oKtsMJoIzXLp00rXu
MAl9wogIzvS4fdxiENsl2zeeue4NF6Pl1TMvZqFWFEZcUoRzxSb+CK7WGfCPOnx5G/1ztIMtSzST
8+b394tV9dVT15+/mJcD6isjAKnnRvvpPSkDu3YbuR0aIAeAkht51hsD5qI/u47OV89bv9wXz1NG
uxGi5lMqmsUVHmRQN2HqWQI/J1Zyat4SkL31+S525DEQ6Qy1u3U7/6/PR5lvAyJUc7jTvzk4fzX9
Xn3AdcK8+IDVoHTBrPFAdGfZPtxpO4RL6/PW9ym9uXa/+bz1hb94XqcsmERCXmi0p5vT7As/cCkZ
Iwt2ITu8+bxfjVJ0hSqSPFNl77+YGWZZSAY8jp6qQn+l66QJ4tOI6umNGfjdU3Y5G3Sd0Yes0US8
ePEcLv1WRIRT77YZDgQtU87dAkfcbLv0vZyjE9yQ5pVQJBf63lTbDDU0BMEo7BVXa5dPHUxfCnvK
dbYwykiw6GOmTyFtzTQ757mxL+tZuZKTYbyntXdoLWqPCeIahSiDwwQvyku0EIvGqFUYgIrFiauC
kpKa2i7ernCNZ538UrE4W+Vadi579Y2B+6v3TLN0nS4mG7B88fnTdKSBMtidS3eN61ifPmtd99TN
ZPi8se78YkbaqCtZ5dC1KoZ2MUP0IZ/S1JTXQw7+LdmjrTjuqyf1WvZLf8bL5meH6E7zqm39hkr6
V2P31aMv5oqSEf6G547N43lww52yM7403uApXu6Ou7cOkL/YNmwO+CD5sR/Sir54o1MnG4Sk6+yL
iG2KUaUg/BYk6Reb4atHXCzhhZlbSrmeyVMrd8hTcoLhlrt7SPzUG1/auq1eTA/ibtZccJS9yBsu
PowmSLSbDC7bdMU8zIHA9yGHNLW3Lm7mVnUVy6tuo2dbJ0qMZe5PwcM/n8bXj/K7P+Dio6Z6po+h
xR+Q4ulzhd9yAcAyQJ3KbRwSZd03PvCvXu3LD3yxT9VK2YpA53nZaXIjgo3ZkVMn3web+IYWhkNI
9i1VmTd2q/We+fPHREhkaQj6OE1dTA6LMrHcL8RSED74maoVnFKc93AiyZwjltcdvPV8rhOa+2xv
DV/fcYrco072Fb/1aq/3Ig/YkfRh+Ip0YHoX32hOs33z6PDLL0PQSbC5FSrcj1/vATOt9Dkm88+l
YkQ8JjYDySFJQ/j/a3vOhbvh+72Ii+ffz7s49IGm0bJwDij13Bu3gGI0v/5oxpvcU3aoAM6LN9zq
/vCt/Tx463CQXPHGcPjFyfrVH7D+/MWmRzWtUquFP0DfTqfCH3ZU2q/UXfvWArVOo59GOTUByklc
O/VLfHuu5HmQ9kn3/c5pOPXW7n3qRKxQFIOn7Rtj/FcrlG1YgOex3f2oUrz8VNpiU3i2aHS33uhR
2iSKtGu8zCe23FOJLfazzgdk+MaH/Pmp8O8h262lE3b2y3WRbkiSFgbvslluVDp74WK/MYt+Xqws
rIoqJgSO6/jBLr6tGLXyUgw8wcpUhBvUJoXYCKw5irIrdAWmsO698Sp/3tRePvKnSqCcQR6OWx7Z
+dneOOhOxaQYGJ1Mj+06U3P8N/1O8n//3F9+UsIG1gwzi6rIxURUMqI9LKPq6EbgH61n8ryLGs2Q
EI+xClKiqD3ct2+Nm199WLyaqzfO4NHiYjMo9WpCU8ciVeH10Q+z13JhGY62Zzqzb210n4OuCx7s
jYHz8yS0ZBCInE9w8xG/drEkJ3Y8oVBhtxNjpmwamqBaa2/mgsCPCKzj6t4mYcurDP3+379lw1A1
W1eYKKp8sff0qUHKSThy5KV9u5Os7B1p455IjTu1iz7wHWjehD7l9w9VvwOLXi8GFtsA5heqhdyu
L4t7WmQidVotIggz+z2RSPVjv+h2f+jjwVI3JeqWJ6WprU/44cQhjsvguVRnGsUzYQSG2qt7hVTr
fZ1aGgC+1GwOWSAe+yl7oGFxV9jjfZNWO8Qht5yLM0T52cHAwm3rWnWyTNm+R2BXHAe4AoDJhECB
QqaXdD1Pi+UthpF5I7U/dx6i8ENsU4O0m/JxMm06Twv161o1sAZYeXkwa4U4y9CmmK9Jn/VMS3ZB
jFsvnpC+hGK+y3SSUtQ2PnRdU2MvXPuvMVKMSnSHYATEZyQCENowfC6j7orG3SmIW7oKLdnq5Xgj
hcm7TM9TRyKWnhJIxgSXFZ93m/m6Od6rdC7xLp74HjF+wBNqpl3bpPfodK4ts7hOR/WuV+S7pI0Q
pmbi0BDS5tj6eJUUy3PUJjdB3XzIAvmhiDQv73h/XUxeuVkf0VEX2BiRGgUWjE+9h1veZF/6Vr0p
RXHLlnYT1vkX1WxinC0gdNdcY6nYRqmNQ4aiCu3w8KMxRNcilUk8nUjSivKrGWNBVuZnLc7O9E9P
OqDP0iDEba4/1VLHFaJ/X1j5Z6WkfiaXdyKEwJmk4yae+lt5EHfqZPtdiqBQtyCcJqH1VVjzodYm
Ir+Ji9pkNRiurjxO1bLtFumzOTf5dvWAjJ11NrEsGiq8ASMJ6eGWOe2sBlZ1GCWfolEmZlqZls0g
m6HT6vqDhELenbX+sRt6PyEp3OqMme/CgIlbS8MmKmuvyuT7eMB+XkZiPy/9qUXPsRFRcJN2+pOE
4GAzaCje5Cl/X0vVe4FoJEur2K1zFASZjB5E0UJQrza20Vo1NZcgIPysU4OdJRmf0kloW6VOTSeb
0lPbgPiU8/GaUt3JntDG0F5R6/COqNl7iw1v0/K/OtFon1Ek5ZtOHfE3jeFdUJj0UqVRwpFV3MVF
4g9G9Zjoqb1p8/JrACYd8keH60oDRVCrkdPr0VPbqR91o7O82ui/TOnqDpD1c6DVD2ESP3Vaq3h8
OZkHnqK5wpJC6L0Q79UMVv04E7k4tFQmhrANN2qelX6moQUosWM5ZY9xpKs+KUoJ5HlCQRAnasur
rRO67byEKRuLTRfaO155s5252WLYGR6HujxGSYuWA1auJ4W0sdNoXvZQ7CcPwCoeAMzpLtfVeFuH
pKUZWtmhDB9DTxfEN8Bj1LwwiIO9OTIq89nGr1loQDZNReLliWr2B1K4r8JxRpSzZhJkOhjP3y+A
WOsuT0N0XNhiOIbLbDc/fNUvTl1EWfZ63rCPKZBv852I00nnsN8rNnt531vao6m3+X2axfcz8ExQ
w8/RyMKSBemnUk6Fl1fVfhDFp0RDRcUV4pCO5Y1WGuPW7NRTLQaNTMXCD2H6oZM0r8QwBZ7Sm7cc
0OMdnbnKkznCIDELrnIj/1Iu3cOs0bNWuuFxspUbmgQ3w5yerTEnFkwtdoA7CC6PRhwuxefIipKn
xNRaP2iD0ifwxHRV1A+nTl8NwlVrt/GmNWMT1LE87Za0Ht5VUR9dz7NhOHPdlNsW3gvE4k5y40pR
UYNhfeoNqMnyEJ/aTgxPWV4PT1hOtMGJ57z6hod8B/AD149N5nixfBum7LiolacXi8tQ80SuPKd1
7hVVvlPM7Ir8PWI0zPFja5rPXcRpqQ78oIeGQcrexiy1lKxK/RM2/fuoAqO7DKAndRDPyBncCpg8
mM4k21AWIv4myM1tKufvE6Ge22C6LsEZI+3/1iRE72HQCfXmGLAy6ADolT452kuKZKG9V4PyqkN1
ZAqQJWP5Xhj2Wdjgccq8PUyUPdSFBvzQJSngGX03CXSa9S6Jjc8ENcheo9muTDe1hIKbTct2BHWN
UG3fBZz84oJsv7bahB15bYO2FfITmxmniHYDxzXRhYOfjvCBj+r/5O68luS2ljX9KjvmHjrw5mLm
Ah7l2tPdIJrNJlzBezz9fKCkLaplGJodMXFmxJDUrK4quLVy5cr8TcMSh3DGqgFY0MZTmsC7vA64
EW6wxUEsDPp9qS4PMN6DDdL8UCxhqp3MLr/EgrkgqJ2esn4O+vJodFuYCWaGxwxG55X1KKO4pVGV
m5r+PgGsFPdIz6IZaVR+DdAyT2GMGAKe5kVQXmcYikPrraAUJSDWK6z26/IeU0WsA2d/Ml66pQ4E
AskC6HbH8qUAOZKeZC8OJJrfSNTf0O8naKWOmAIdF/FHFbXsCIgHNVzDK5fGayzZqXotaOoVffOH
6/yJrecjFhpetQnBhglzQRMjRgRgAnU+g8YSW7gjctgkj0ZXnmTrJKnHKokND2Ux3lHDSEWjJ8Zw
xkD+glHS1x9KbXZ0Ahoy817cZAd1k4/Ghhk2eAWswyEmO4LQHRekxhm8Ocrs29Y4K/Ux0Aln2L5e
LCyUThRP6s/akrJcMWdKnGWuqBKUxSEWsUGMPwvLdihBymjCTVe+kvi4BU3KDMZrgULsYI3vAB3b
qZahqZAHY2N6e0wYmxFKHEiIOKGWkDu1aDpb1QTq+qQoxeuYqYCABwwpRlgkX6zOOOPPhjPj57Go
na4dvFZFEmClHNC8qxEt1gTiba17w2I6hAkLIGUKFsuYX4dUvLHQq6rHR8WsbW1d/YqL0qostIry
ESA/2KbyAy1AO23us1myrenThJFVbS0PNXCNEWAgtBLk4gSW+fYytR0lOkRqlSpcQE7oZf8o5u+0
BXORYfIseXTgTb/2q/x52CWP+60EPde8r1D6HRYYM9pwFDXlRpcB+9SJ4WvljHrs9DE3GweVUm9D
A8iPm/ZGKT/304I0emN3sujuA0tZAGWkB9Vkw11gYwr2v9pOeGOdxe61r0t3FS4zCsFCNzh5/Dwj
+xQ3zxM81dYE+Xo7weErrgdEHNxNeQUIiNErhpAG2cknOdfc3T50KArbqm/G5vmajcdMyMIa6hA4
czAhECtzgD4xrqloEDErRZMKxEpikxfacZatd7rJElF/kOXuXlWUY5fFGK90B+vKuenGh3FPTzIp
dWs0WZvlBhEIfLskBKiNDs6R9iRPrT816FGp9zXqPZkoeIJUHvJZ/1BsqAPB9XbatjpinfLZYhIv
82ivV+k4anmY4vA0iMNl6VrWbjqO20FSYwwPta/GYNyuIrhS+XXWmWFAVkVx943Xcx9Y212hTk6d
5UGxiRiO48hQWUgkD/z+45aZ97OueFs3+U2sY/C8fFWGCvhtgdh3ay+N+I4kNbHbzjzKdJKdSl7c
QauQmq39TtzF/z8M7bt6Fc4zVG1LfGqkT8MYX3p98iZ9jfqaFLIjba8QukpI+BCqRiXf2xmVKQpc
eeYs5odkSk51JvtNNgSVAu5PHy5yO7/MA/d6FrrKVdfrqbx2M8aHYMApjYfNFfknRPrR1/hgNXgV
LLNud3mF/Y6kvpMheStW9mlp1/vWhFJvtgko22uLxL0lJ9S/stHX5NW7jtNxHnrPWlVEAKZoaAHR
JlUkmIYn59cilErJz/LinC9VIMjKORGx/9AbOLttIxmHpV6f0SRENxQzVS/XqJGhlLrhV4VsWqol
+Blo010nD88jUOnMwB2FZGCUhynMEXrOdoNfov2LrmTKS9cuZPhqIp8qBFicqY2RuiYYs1i0giyg
UApoAbSAvCG/Eec9qSpmkDl90QwB5iVeJkbiACy7QS2si3PzBNJURAumgf2grCpkB53dgpFHUlvd
jtU8nFd1qBmm8SPnG3WyNvmaPtwJA5T8XDTAfKwJIrB6ee2jsTUttxgHONYWrrRqO82BisaYb6TJ
a415rMsKs9+bUXSRK6B81gu7nrkOjLhDtjuXwXKYZjp+6mejOEvaXH+Ji5xdm5T3+BlJZym5QvVP
t5vFmu8bqCxBG4vzw2SJjTvj94vdRjUEEKEQq1bWrUGFBd/nCZU6lMZO1kDcTowkSk2oNMPE2r9J
cmkG5jDkiqN2baI/JNzi+Qtr4lX30JIr/GwYh9ux3MrKm2atPE9aAw62XtORZvPYxjd1PCfvsS4w
7+I4s87srYtjlWbzp8asc0CMS3uoNjW/SeFnYeKUbzTsIfVWJ7GYpbMxtniPAyi9tVJ5vlRqDUMz
SxUQsrrABEKdpjnNRb3esWi0A/o2Snqjlul20i2Qo9uSWM7e4QxHpU4uzZwoClwniSClDHjkOsnE
drWTVOvCYMWCAJalHJRiIsehOa7GYGv92N2xh4dILE/Ao4VKH26laYgvChgxze76rrxcO+FVlpdq
fVWmYqt9raniNLAgLkDcSScedk4l/6BfGzwKscg2NXtuu9JwLKDwy2dMKc6asj4DesnwOpVUvbLp
UsUT8ARzzO12HbAyGHNYF4ue9JdUa5C6acQ1xlrdapK7ahZwxhClDMukKk6091OftOFS9JmFJMfS
Hf9+H/AnyCOEQGRkk1BR0o0/wBoAkVu5BIkeUio7rol63wk7X2Rw17qKhmHcEOUYWj8fkjtLEwCO
5+V4aOvKsP/+RJQ/Qjw4EfJ98FwgkVg2fl8F7jrk8CelHXHCKZaTruvvDG1jvo2o77VYCDs6WBrH
hJI6z8uBR3yTzat1uUrtLgEy7G4SrlLKyAhnsuQpwmZ5kpHg5Iw2ECYa78qih6C3LR0uljm4zxSR
DOQMw0ymg0QGC+46rT8bIAMP6aZ//Pure8MI24vslghuRNxxVtxv/U0tcRhNuapx/HB1a1fEbACd
LwhcfyoFxi8+hpqdIj58KSf1ecnyOyW/zh6a6V+HNEH5Up/052LJ+1sQBaMPju6kNjhTlCpo5bTW
YMcAZwTaCkI/NT81ypb7ldEJP6jD/kmnwBJBUED81HUIKG+BFFUjzFrTbCCmMhzdVEObw95M+sYZ
U4wWKQJYy+Oo1i+5RFpXp8hYSUYr3811bwStoDR3Rtdfg3pLukOZCw9DsvQ21UgpFJVr8VlJ4BHK
Xfq0SdXT39/+P/YmkTRDbYfumka3W387uLYaT8hZ2c2AnclFGsYVLqqLN1GADIsvnH5wtH2o/q62
uB9NA7NnKhJs2LfwKADomdlrOIP3HuJbUY1Vl526ALpp4eRwvg8/Kt7+oer/5oD777/by6PzIijo
umLFRy1BV7+k7fiD6fnHOPHmEG96Z4mZp9ep4prUoH2WXMgLgTjai6P6cojL5394B/dO3ncX1EqI
ZUOv2uGBvQaORQnNW8v5hvOo3eRj6f+o6/aH8veby3s7PzW1W8xpvzyt93aigbWg/IrRldJ2iKA/
WJBalLX4wYz606PuFsfYYANZfQu81KcSjFDNc4NZCFYHr7AAGlLwo+HxbcD9YUB+d5w3t1Na04mF
n+PMBxiFn3JXcJRgofEF4cUX3B8Olr1m/3fHe3M353iMtT1RooWpHxp/CTNnb9TgfAng8Ueop33k
/d3B9jbOd2NFo3moSBsHg5qddc+T9BG3mh8NyD90ZfbxAUMdh2mAeNhM/v4g6jZlBnFpn9KrJz2m
iqscp89biPKKu3nKU4ak75187N//cnX/CFb+/5qqmmVoBmXi7+a8+zw8/+u1GrJhvTyXr//zfzy8
VsVzMf7qBP5fSOfV7Cyfs3/djdWX5/p7wPi/v+5X/QH1p50CgsTAv2W0f9UfUH6iTacoukpGQ02T
ofILaFzWfkL2TDRYwPgNapWc3a+gce0nUCQWLUaF9cGU9H+krYaQ2e/GoyDv7uCAqd9aUGrbrBrZ
lCvnPMqO7aG/4B8TIj2GP5xtnmWgh0KoXswL9A8cYPzeMcL1ID10kDVu4rvsMoHrqM7r+zWMvcUv
vfxmDrKD7HRuf8hPxfM1Ai6ksGNd7SYC3nOku0uLEMKwHzsFGoC6px+mqPCmUHVGfl5cOWjc4j4+
yF4bLMfUWZ02bI+9pzqCh10IKDMhXJ3NxYol7KLVG3wxUA8tgSh3V0/w65Dp+5AcFFdyi0sfUOyi
POs2EXRakAnlJblMtb3DcIdQddn5Ym2U2eapOBthe5EP8G+D9rKeU1ePVHc7XC9ZNIWND947oH3k
CeF4MA/1XXwrXK4PxcG61OcybA9DiBWaI3GdiFR5wlkLDIfmDy0Kwy7P6Q2AjRj7HPSon+JbiNP2
8rk84APtFV7O1yp+b79GHpsP/zGzkVgIdDcD8R1/1R3uq9+EbMQ4DRWIA9/gtgGyyCG1pqj3PbTN
TsshC+oAPTqAF0M4BrAV/dmH3+spQXeELBZ0of6xO2ID5ENJd5VDcTK82ac8G0nBfFvRnYbMd1/e
pf4WWHfg6PsINuUdjHeHGuSBWloRoPcN0mV1qS07MNgP6SE/QHv9Kh2K2+KL/GJ9GsKa86CZb4+P
TuLMOxwIwIJ26E+zr98g6ubH9uQVQROKPgDPEPT+XXyznla3dUVfdBUHEqGr3+T34qn8sr1rKXJO
dgJdULZbIP4XEB2edlEu1rmPiofmqfLaaPkq0mTWIgOMo+hnt+kRpjEQWS3KvYFFo/Dzs3qmjhTE
GJONbqPa2YNxC1SGowGsDRRWla24rQ4ZWJE8yFzxPVWKg3yc3+OQAJZR5mShPL9k/Ly6Yqjel0cl
GqHrQ9lxzIt6D1ktUIMYDemr1zJPRF77Mh5hV91mn5k/vDO/w0MxyHobREAg+NlN8ZCf85N8uJ70
c3007/MzHYGgO+VReqgO6rH/wd6JtvhfTPW36xsIwVqvW+m8OjvXjVk40K5HxyAcbcNuOIfO/foV
6WpQ6Lp3jZoIWVQPN0RncIVHPI5s6GnP6e3sXB3RFsA1zJ7siE5hv8uAro/27ECX9Wjq0ihxu4gZ
5lN/CdnE5i+ZZ4AFKEAqtQ74SFDhEL553gqjfDiqyaEMqFnxZ7AzB4fGYAnrO+0IjMjT3SRIgizI
XilAX42D1jv96/a5fJrC4YgP1ROtQhbrYL1pQnSrHOqw0/FecAxHeKe6Ha8NYfwx9fXoeoQp6MRu
/WR+TM40wy9JRq3e0876DQMySiL5cbuH9ez1/nQwzqURJtF0SE60Sy6x3/vqjRYodJR5d2wnTm5L
5yWgWcDwXvb5gJoq0g28/nW0r87zx6v9UhEVZubCaqOo5ImHwVXsL19zPj+7zEneGzsYRzurXbp8
k9dH2mE+5eEU5ARW89KGwIZBt024U9oSULuRN2c+urNraDEehWPynhEH/uxZt8Uoc2hM2PvJfSGG
n9SAh3IWjhVA/MllF+rU3ni0bhF+52/FZfMHaDLmvWrY1wDbdIaeHGhg5zK3cK/e1asc5OcjWvyH
/bjX8/o5QZ7ABvKecMjcQ/DaYwpEbVh7ez4oeotbkDHJbnfZMR+0z70O6JrqSMfCQzIbBkDhzzZV
RX8FSLQPKvit9mh/TVgR6N161C3dKtJc3NtT24oozYdtKN7T23GMR+NjApyL0s6HHeNHkTCiIu3t
IGNK9UDFDTe+R3jQVmz0P0KUP9z00Dwl7o+IfpD5fr9/+W3JfJOXzkZWoCVkimfUDc4bSxkOgwEo
ZLcNaf0LPJPO3Xxqxg5XwK0cHeOU8iTQwOPmzLwquA84Avqjp/Fjxt1419og5bzS/lKBsKezb1Mf
DCbupOE2wfWwhuNxZBoOPoVerhXlD3dxP5mBHkw+S7NN1cZHhIFVsfc6H7jyPmz2RZJfuInHGbK4
TnxaD5CviMxDTKDqfKRKCVdXprD4aTygVsMX9qHOGBOd8rL4wAedlKDZej1/Rq9DZCMYPcU2nf0l
RtDzPp77EDsc/o55YVTcq3xRi3OvxZCQOUweQWLkYvcvbz0pQtQ63OFs+4XkJAo7dhN3U5eWsbsx
KvOIT51xUnIMu303cnUyw0fnYhhaF24ai7gCvpGiCWs/GOjn/JHv575CBnZiT/fEYPA37qfkll7G
H90hqzjwfdxuxpRwe33CAABwpBmsX3ksTkN+v34WRTt5iGmdPfVHtG/Y32wubpIQhQRHj0qeM66w
xM7Fr3icFsPU8rGZlyBKyA4CQzzbdR/o7NUp5DJxwDzwZPbf7fcMHWkeZuInrB3s4FkYNQbybGMl
wWxk0kUIcrKxiRnI2EAw2WsOUnENJcrJJ8m+urEbR/vl7KnS4I/HFbAnH+JAccAN4h2CvQ89BC+5
eVW0fTDPaG1yO3rO2uTZk08EcdCc0qg/tPtAdfVAuNmfNHD9sCIGGAzghP3c1eucB3zuuQawOnbl
fC04KYvTpbPDMctv9wJOEycNFfvbTYZnRFKHPgfrgEhGg+nZxnPmdEL5OAR6qIcDq3Lmxp4VCkdi
0FG4pR4Trozj/VgqWd4+R9hwgVvdB6bEUjFzorCTg053hOhKuGTh8VCJ+DYkqhOxKbzuI5noIjLE
UoJH7HXBwC0m73AaFqze2z5sHyAoeDpiHAHhKgRdgWAnS73B+FaDIYMsIQciq3L7GR8mMLRIPfJK
Gswh281vIzW7mIF8mHxcV/wwduajFfUhaupMB3DyzN3UVojAk/czdSUh/piOEKbR8KIShq3THquu
AY0hhsw+LGdubebSsuHckRZ2DUaVzL1cd/xlwJS6M5/mO/VCTONZl650Lt39fjdMG9WhMb0fl8Wl
cGeeCErwDjmS33EeVQDBxMbGlPesXH9NRDCDmecyXyQ+vQd+hc800chMALzGRKbQxELBvCCNFgPz
rL3oTF/xbg2Q7SPurm7zLAQUM5juO7S4fjczHUvSAJhXLC45z0ZkEu5HxhHHl3lSgB8drHKdLozd
ym18i+vELpRAYHoWBJEdnnvlJg8+NxYyJ3tSJrr4bYTvIGY92FeefbaujrSHIZR+A2Yq7BncRrh0
WjQn6i0z6wii5jvu0I5dxOg9ycfBdeZj31Y9TmU6peQWk73Ykl3cp1/qy36r24PGiV65DURPft94
Fim5GeSPMSl2c1MGLYlK6oIwIunejpt+rm7Ku/V1CfdEYSCzyUhXupDIwVSn387brIsFwf/IroS6
HVn5OTlc6ekBAeWvh8rHvvSQHOqAvscOr7lBAffcn/vXnfm0+sBDbaDlwYL369PVZ0sVci6+YNdw
sUSfAUZpbg52GmF2ZlcE2W0kS6qDxs/CjQyK5JY8J2dLASba6ciK9rRLYH8CWHz/4w+2+EVwEvYM
Frz/PW9pQO5X/noeL1SynRzMLx1fzwrQPnOXELRXz9fLnsKuJI6U2LEuTagEm9eSshcO+mVH7RI/
0nga+EF8MJ5a/QlRAv1EIualaEjaiGSxlUBdRXHYBdgZt8V0LU9/nAgm0XCMo/qJ+8tAoZl3M7IL
qY7y7SzYJtrCT2okk8Epn9Qv5qN6mwXcHt6bPyScjv4xe8Va+KjflgE4Nr8s7AxtBw+FgOSOPq3X
hWXAEkmaueehEjIOXhJgUsN1ItTvJLyMIhk/wyVwRje2XwZYi6jDBbxgt05v35KbPlfPGPAOiGuf
slMCBsOhsB3MfuOR5oX99Vltw6qzs8j6BMok5WMf5IdYdDXGCT/Uj7yZnG9/vFiB+5QGNSDIjGST
e1hH+z7M+vbcLL4QmaxndTkiNnbG888V+lMcAmC2k0cFXFiUddEWpH7tVG7+UWI8vCw8xPhldmd/
8Z7R8CYodDbtSWYi54hjgqfauq0zusDpMnYBftiru6ehSPPa6resEdFcDoG+bQl4kT0X20vRpQjm
41HOqytgr+ErFU5vaB1AKOivJI/ySxkhxeWll03zl6+r33kxh9uz2zizF7ZfLUe48v0y0xY08H4W
toX8ayjcyb7ut/5+GgN5Mo3E5Mv1/npZE4qKNYvbntaRBBHWwLo5TchG9GzAf04I6xA74emgPMux
RB/nCxLPioLdngIzdp3nwQG15nDyzj5pwPvw7/4AUADy92R7H9zbYXOevgKf4yD77dq3ICDaOB0k
YlmiG0d8j7YLXzkd8HK2MZtgzSONdvg/AUjmRucEJLJzNgIyr0msO3wz6yIwLhdhFjLpPasTjrnD
osZmFFVq2cWMm/XN3K+Dm842NKgobco+XS1OpHFigvyeDlok0Rnroem3jzXB34quwRJ0nD5trmB/
J8uvs9xg2+GoIWIbUfHYRtwvFqXZ699tPj11grLJ2pt7U2CGoGlsFtJgr78MQbqHYW+/y2wBCMqk
Bacps+uvPRmj4DccKPcgwJHxowfvDpwwiZSfRuIhu+TRnmOjx5P5ss0ORHUXLkYmR2he2Wqzwuzb
ReGHbBxV/n2/4rf0+01NHxPtrFzrRjqTpJJplptTUVhiXfe+kKd46JatrCGV4rAB4AEYZFYz+wo2
ncxvk0jVkj4BEic/29PcDdbX9XbPt5aI1g8VjpQAR32KWhKZqb3dxE/xOT53J+umi2RvivBEpMJh
kbH2DjUmkur5oFEz6t9dH2FVh0MUk++BcSJi710bCjVheejPV386dmHFv7pLEPKy83DUoz0ijr75
gKMQy1bqT++X94t9a7AIlUH/tNnVTX/OH/rXfRmQHvf1DasXF+2eULJrloD+zjgu9svE5MbO7Fuo
wqyLP+Ie51ntkMYkOmjhrtbPr3ElIARfeXMOi2nYN5X7ugLD4ygQDSXXPOhfJRJf6kduMxC06ctx
8ygsUaTbl5SNjeVMisrxHSondIjQ0mGfQU+QdG1flBbm20yRGXo970Y67m7x9+xGo9BA1mzL7zZ3
zw328p3sNVC39kdjoDFgBALUiJry9H45wAdJClvCFE8EmKsHbM+ro+1QKXe9znS3a0pZExEdVAWZ
NJF8QbYugBtKxNUfuHTCAAZx3vROuEOph3iAEv4hY6uvsWpPIQtzsBIvFY/JwT5rp+P2LP4L+U/n
73kkNr5kiHuOzW6Ba1DY2WvDjXXbnMX3+V2Jg7YISzk/z0zvPYjgkJo4TkkSBu2tIrsz3I6eAjOB
nzu2Wsf1mPhPOZkiSqk2avXEiOvdAp/s0O0BJNy3tmyumbM4X7EFJMB4882eIo7kP3uKp3it6Kv4
7B0AEXNCe2K4cOPGiKWVWIJGIqdORCAto5JDUtcop31TgnAkIXWPXMSxU/xyvSS3s7t3VfaSQ0mY
Qa2efPa7Mvntz32N3/lnaX81W980+cqi0Yprahrn+FW6UQ9WDVVv3PO9JwQoH3QEv84IQLl7ImsS
GvfUUvKrW9zHqDIPH7Uoe9Bu6yNVtbvt5Xri9a+I9vtKyBrvmQe8wP30JqZ+vGcP8S1etA/TsTlK
gXLYvtbUNxNyng3uksFjziKdxHA4sYEmjWFrHKGKGLCJ87twvbmSa+i33dF4QumUtLSPWDS94lAz
RLJTecL9zzp/ZHEk9LviBVkwxpWHolsk38ofh0N5YhUioZVZy8BAU+RsKU0g+BpZd2bizi8TmICo
9dVje7RurhHxnShO+ZzKm3IjX/qjEbH19r7tiwPrZ6rMP2rJ/CdKP/uB/pvZhAEUQuWGTsZfi0O7
aO3X//qvfz0+F699mpXPv2/R/PL5X1o0ivSTiXKTZe2dECDmNAh/adHsv4FoLou7iAZUcEbxr7o+
BnZiCL0jrI4Hzs9iQL+0aBR+pXCKkBRFrL74wn+i6/MWDbBzuVQgJhBEDAx6RPONPC/mqFstaNf6
Lim/5urTIkIaQMwEKiawssqru50iwNJ8JaRQ5Khwxfruzv3ZJP79HDb+cAZvSF5pPBSK1XEGbRNj
mLHYPTjaGh8GNEUiDSsUs73Lxk+lPjiDDlpV+PLtBP7REP5LG7vvh+f/+v9soCNAAMzJotD41yP9
9lm4ZsJLmj0LfT9+P8x/+/TP49ywfkLkeXdSwhdi9zPiOf48zvkNRzLRMue/b8Y5Xk5g/gwUbREo
/7lL+es4l9GvwqCR72Oo00X9R/pVqJv8SX9CZbS/SewseW3yBr+eUCqu8gUFccWtdYR8CyuzHoy8
NEXQZ11yNqAZ5RHdjA133YSWipjPd8bU1YdOXJJ3mlprh2S7fsjn/tOCRhSoO4NaU1U+6t20OBK2
otd5xjgPOWNMQ5vG2UyBZTsdqkOaXo37VFkESodorj2oU5UMaEmCucdVRa3dabdwQ0jztYu32JX1
/hGS3Kc4GYGobii79XET+4i9Usoq1wIBWJPel7R2TqEZEz5M+RlRyd6V+j4/YxhQnwHqrWHdxIvT
iBbpfTGLr2uaUVLFEelFy6r4YTLn6g4tUo1qITSQT0BY5UNSbIbXtLuCtGB+kUah2GyzLI2a1PeK
8tcskPJA0PdVsywutWB02FFW1UspxiuK69f33aYnj1apsF3GmDjs1Kb2SsNcTgIkz7BKMuWurWH9
kGdt/hVXhUMqoekhGSvbTwtPJbeIk95GD01ydKOyHvTOROkiHsDoylXPJg/k66XbbfqErEvvlLkZ
X3pFWNDNYBBd4RSJrS2L3Xxop7o+YOOue5rVgyZRqyF383gqDxgRLreroFe3wLRrHwEniR5QMaCV
qhdjoHR1dVYHHQYCo+ACwnt6DxWycWohNu519DngJl6FU1/E8ZPV6XrU1Rol7RR8TFmW15utqYuL
tbTUknS1PmVGiTN0h00Ppltpeh4bCwJ0PlEn04XBBSVX2ws25rZq4jAhiu1GCUEaSCehKLxOO/bc
MGNaapa5vrsymg8KokxeknbNecHA2oZthCptLaNDGy8JfJq+9gYjp347KACGZLC68dq/anC+L6OK
c5AB6vT/IBP4T8Lof8NM4JcQB4jmrwPk6bkZ0ufrn0RGPvZzZDTFn2QNFrqG58S3QPZ9ZARGg23E
L+4RElnHrxmAiAs6+lrgI1UGu7KjJH+NjOJPYFRB95Ib6JKsoN3wTywitL2z9Bto6Oct7x4Z94X5
O7BQDwS1mNpWCODGtVCcUcdczOJQFVlUNex7MIrD2o0CQ67Z6ip9hEA32qZwP5bzqV2aaOgbW8zy
l7goIbgo9UcJc9q+XD528JEcU/6UqQ8KGtRBPt7JHf7bk1R+jcvtUZDXD+k2Pw5Szoi1EFsWgZRj
U6E7SY+cTa+klzpOdnV1u+5yFKoG6zLOVNYtowiuTUWd0sDxrll7f0mnDgMkHUewDjrBSNi9frU4
46RGZXxaP10HKWxUNMo36VHudctRcCRwdFMM9UHbZ+F91U33idR9SHv9ZRnUj6uYvY5WelzlEZsC
WX6f4y0xdqI7DubnawvIXdkto9HRAvZn3OTm1e0BENRN+rC0nEVv6nhX7KQoo/BUo7uvr9Jjkszs
/TVIKwog9hVMjHEtDnOSQRhdgBwX7Zb4q0XJMksHaHeAilFA1/21nS6ovTVEYcqLWYYpTpbSWmhA
WWFnjaD3Rm+nZUMLf6wCsH7QrpBgJuD65oaXaqHjvVpIkV4ogSAa6VMBRYel72MXa7MXy/R/jO5S
ZSIVGkSKXdksUn9dV+AW+hAma0H3XBweDVTAfSzKJuo0OGcHrbEBgRmz5ZRqQxa2PRDIqaS0ZY3T
DaBW7csCt8LOlZd0ac1QhuuNrjgV0UURQjzyKPdOlHAa8dbqMcBr0D4rAftTTlqRYc33e1PHchuq
BVYXNgzjrynmf1MOyvn/bvb33zFsESr+OmDZz2n3nFW/C1h84OdQpYk/WSKaghYBac/UFILYz0kc
v0Eam20KrpvfoGa/bVZk/SeVHY4u8o8OFE1jh/NLqAJqBgZNVkWZHE5D7fQfudloHP27SGXAvsaj
k5ho6DoyIn/Q6Cq0LMmnoW5daMVHa2jwsUiHQ2Kdrur91hxi/PA6Qs9YoQ80blEps6Bn2vtlgImm
jL4UJ26hjqd9+JlxFeDfZedlbyNu6ibdNbpOa5TRRSh067O6UGBLr3CQQSr0n+e6has3OPix7OHJ
6XqaU7hOdUyZWukfSl2K2gRaZdKg9V99wOvbm9gzFegi5OLIezd7leNolCQfQkVklGO0c/TBtJ/x
1sM/B27kgAEL6WipDj+w79sf25/cOMTGWIUwdXwrMSokSi42UF1cLX+a5BdBg2+8wVpVkpttoZo3
tfgtoBSpGRdg4zeqmGDfkUab+FKoEN8S/Rgv9EJHSiox4uFtiTkQF3Slzwm9LcfqE+Y20v80PrTH
tKNDtaa4tR27xIiucOTT/Az5Q5hWdzMVuE7VC8713nfD+E82knvN57dl7NfB8e9rfKtpKs7FtZwU
rrHZblnVuPXFD7aq+1bh747wZqe6jbNWKDNHuALJ0m918ymekh8cQ/rRQZhM36/KrYzpiNz1HCQi
68aHNNyrj/RnKGPujQDq6tGPYMPo2/3JpWEUC/CTuYXY0j6AvssF5FJEtlxIWrdfjEPW9srRyEBp
XXnok4KABIxWoziVClaaVQdoCqkFuF0e7jWnsaQnN3YPySq/UxbKzTU604seCtrHdGSCGZaz6bu0
PZsksyKiA4ozl4gjwrgFDKQ/W7sfULOqX7dCeMFVNeqxGBeTyq+WD4jaB6RBzowLBjS+MJnfzQZK
UyJ+klZySFu2VL16nE1Ie63owQ551PvrUR8oSFcyJ0jTZUAvPMVHUs7CJW2wtZ3Oi4EtTXeCZKnW
sltJrb9JORx00ZbK+oRL5SUXjMBYKSbP0kWNdwZ1OTni+hltey/peSJo50l1BSmHztS4i2cNAx9m
c2bdNPWnut+1CpU7UkJyBnphq/G8Xg+zkgRs13zIy3ADr4cOHQBcVPBuEMIKPnA1mYeJbzaNexTQ
0ekARKcinr52t8vGA1E+rSrkcuogg1I5q143djqkRyMfz5moeMXQ3rC7svGTOOEEGllK5Q/1bF+t
KsLI44GdRIGHAKhgL21mv0qTsIORHC8fU+nJoOkxJqlfmejHwSfyR/Pqb/ka5Bs7FSwZpUx16kG0
h1Y/omJ9XEbzcb4+1Z3Jkk7PVhCjQlzO6nKr40g5yaU3lTNitEsDoUvBXzevAXaUpr/h54tAwBZ/
FtPXSgfBp+2X/LEZstcU9peZ1Y/xMNOztsBPrKVScEVGUBv5p1RKvHbD1VVf3Do+Nk350Evv+WyP
RUXc/m/Szmu5dSTZol+ECHjzCnoripRESS8IuQPvPb7+Lpy5ESNRGrEn5q2je0ZFoApVWZk716Z/
6KnuXnF2f8kzfcPeswk071mDWERrYjD3sQ13VGklROam0qqnLAI/EsrBLGwVkT6deJ4a8qnvhK3k
+ujExGAawq8Jk+EpVc0/il7tIkHAXKRV/xWI/Efw3Pcv0BAlRUKzPbZEAUj8+gUGTtzklpyzfaXl
tM4Jerpm1Yg7Vbl2GnzNhIwb5TgS7C+ShyKW3Bdxv6AVdPimdT4d8rEJfVL3mLnaWDrNDMH7rzfl
r2ONm/anfSWtWsFKrQqhAyXeovzj5VcajH5+bf9+mIvX5g2eVkYdA/CNsiXN3PpJUbE/9R9/P12+
n6A8CDcxUTJl9PZ/00ufHsSVtKpW/TafYvBlR/4D3C+u3SJbwGkYcMswpSsHwUUl8v+nicvhSKDS
oHqO0/hpxCoU29yrunFB2OI+2LpHC/ULDeDncuerdnAjUDgQFu5jtUtm7kGjMHytE+jn3wAKS7QM
TOS+oSWVXC1cjr0cU2UpITwoJ+Fg3UhYm6UIcju4on5mnDsHtZHs21770ThnmY0ppojUyNZS8pUp
/T62KnW7wFFtaWgWavMuBfE6Va5lkr8HAEzRpx97cXLGPhCZAtfvaebhcaMQU0VX5kT68dP5NMTF
p5PETSZFXZNP/Xg/uDjSpfm6dodZW4Mvt8SF1qp32YAMsZHtONEwtgAKlwZUa6uZi4lRN5oYRc2V
8O7Hb4DIWCOJCp9NufhVQV4NAXtrPk2Ffh3299IQrA3lyWpvf/8GvocmvOBP41x8zHFt9Y0ClWGq
miefk07vMPk4/j7Gz6/YUshqkKs1qT98Xfa6HPRDqDKLKEk5w3G2QoySnfW7/JHG1sOICTRABT39
Ayr++J6+xncwzXFsZ1eUYLBdfuNtzBbsKuwlLUXkkeTu3RTLv/IXW6W2Kq1+f9Sf1uvn4S5iLgzz
UkHPGa4xMbCJuyV+eb+PcFndGbd66kj4KbCL0AJ02aoV5IWcd6R9oak2U94lzGb0OWhVHvTN9V43
+bJv+XK4iwXid4KQYHxI7yUqwWyq3UiPEVErCrdRI1Y8oO7xXvwFljJIUv6BeuPb/OmAGP8dxF4s
nUb3NSv0vZwE+n4QYP8Iyvz3F/r9CyA4JmTTyYrTjHt5SON4jL/UEPH9u5Zdxy9OGUwNM5z8Psr3
hfF1lPF7/7TzhxX8g1JjlJRRZOE5cIvp7yP8vQx9Xepfh7g4XMzS96GJMUSLWEXa+gj26KKZg8y5
ssh/OEIYCZk7BxrlISqgXx8GCBgtpH3M1ROtQ49YYtOcUJQvi6fshm6qYzt339O7dqVusl3z0Ty3
y3/wZX/fIb/8COuiykm2XCtMlZ2rHRXVqMa5YyBUESbSUdn1qOQgmNOZdiX4+fEu9+nZ/3LHPk1k
OoRWH7c8u5f0dOcnmFqOfLNFbx2L/CUoCKsdyCmxsjCcu1y/VY0Ap/QVLp1X2nOkH5eUOlaLVZI0
kJe+zkIDdkGVuLXxAtCvrrCmpmuGxhVbQhTW7K5vbj+P+NeygVCTvNHloSQGxSCUY64GZExTYsIW
Atbyq3ZWafkaiyfsiQy7lmEVllyaRqRDv+pjLKk68/7Kav/xs/30Wy72pUBqe5iMTH+91hfzcp9P
7lxkPdFmdI8gfEIUd2XEH9/3pxHHX/Rp5oWhsaKkZ0SQeYvsUP6VTOFHxvvWJtFauNr5K/24xCnn
cmZSZADp/HVEs+g1sZACbvC0g8jIQFs2XmmpooiV58lMRNzDh3Xl6/55HzHG0xKgPSnAi5RIFRdD
FvvYCQYrZcxW0AW8jVfai4fu7/dXKo/h27ct69NQF+FdVjcclv3oXLgbOzeUN2fBNzxq4eZo6/gn
HKEn2Lc9CQiOvDUkxqu94z/O6qefcLGmHdkMsNHjHTePY/9RvK8Xwj45j4rXelvtC/Tsvz/0Dwc4
G9enES9m1dCTLh8kHnoUG4588OimWVqTEYSe3ni7K6P9uIY+jXaxal0Dy0V/fD7kXXcdW2S6q84H
CyWhjHiONiT35s+1ef0bg/w2rxenXW9Ino+RJqf2IjzqPGBHS6q4wk50AfVtl1bXgvhxln4b8GIv
xFzFKTjJxxOpmab7sd81O8NhXVhr7NIW8euVt3ptvIs4z5XKRPNTxgtWmH4yhygkkUWqSLNVzJ3S
a3v9z7OI3oLWbsAbysXzdWo50BbOLI5ne8ddeCtNS2T/aUAXQLzNV9UCYAzNSYvfH/SncU2iIpXT
XsOK4GLcRAv9xLIG3itIr6EGdFehTNbPMlm130fij36bQ4O2cqp0iKDk8Wb6dbeTYhKZQQ1lttc9
hNFRjUVmkyY23p3DRxjCCBb3hZtvZKsmXVYP21qG0Jpgh2QZK7xqSdp7m0wU0j1e6GGb2Y7T2ElA
A7fVLtsUyGabec9G79mxp5DuqYXeNrr8MSY72QYCdo2NrcXWDIxsBHwxoYbVmO8cMpPal8k0es9S
kpYTJ5/FPla1faQ4M9Fx5qmKuzxpLsuOEu/g+ZiaqPlON8uXyAxWpr/xhoiGw+SBbcHWo2McH0g5
HxKfTpni1ckDW64/BL1Z9ymHqeG/h1FAapLkHMf7DKf0J0nob2RBudW9o5fRG9ngLE+GFjfcO1Ep
HwLhvsluQy1Yi/V7J7fT1JCOTlWuAqF4dtP+RnNf8HJdYL8yd0PvtgszG7XErVU/Bp006TN/0urq
JK5vBumQ9XyvOIcYOMxmWLbXbTKpSoqWPa0ACf3TqbUw9b2MnKY2aVWVg4Wi0YRgllNR+WMVCIW7
neVEU7WQbTWVFgP12yR7NUpaPJsnPTQOboLINMF0oEe2jwdAgGw3SUm9FqUtUnUlxPJmgqwtgYBO
u6ZBYNOSML5XpRTO8MOQlnchFdvBTx7qRpnVA5dJyKn5CYNduyho7XTeK+kQw5UU3RtLkaaudJvG
GShiKZwUubQWsAr3NDS84jt4ZjzkMWdR3vK6t0slmSJJm/Yp09IjWoEWZrHY84ADKmjgsFr7JJvJ
mbBPY23WuuEkk5AxB91Ei7pZW9HjWNNPorc2RLz90NGv2UXbqqMllXJ52OfTLnyzoAAF4k1hPSda
vnUtDxrzsIwr9SaMwnkvyMtoqDcdMpcg2tRNMvdKWvaKYhKwBViut0h9cdULtwaLp/NPDYUvUS83
assFLcimJlV80xQ3Ru1si3QJNHseRMeMTdmGxPUuWsFCSId7U/SWkNqnAiBe3RUXaSOfsP5e+Ka8
yRL8Q4s72buRInHVav40RgAuQyrX+myTROnUUuJN6yFhbbVpMzB1SgmpIDazlQEcOii8qaDhX6k9
x025KJgvsbZWsqXNYMDhrQyLEzMsKHBhpE1ySDRSX04K8JFtMGxFKnphGW3D7CUW+nnbK6e8UDeS
HJ0zdNEwfKONk6nxvHWceAeHWmSx++2Hqykbp3+MxHiGay4c33zvuAnoyfJOde/b4Ry4LAZjntJt
4uewJ0LP7rznSr5X9DvZQb3ENoNg6TwoY6IippVPjOYIuSaOot4b/J8TCoBG1U77IdmWSXonJ+pz
m6fnjvXiq+cgDbdBas1ECOdm2GHzKnDyOs5T7r92CZ0cMY25zRMASiwZhIWpUVtBx5CNqVSxDt/z
Kj25RbYIe58F1JxGpZnu3LgS2ETxTezKmxA1Qi6kuzZjNWDPiqfuq6/p74pXzpNsA8SWb2RXJsKq
rfMNXkvzUCbzXOvQjFmYcnXAhm5n1fUe675ZENORNYDh1T4cj+YOhBkOvfNNGUyCML3vY8CFzm0j
/9FBd7Sbuj/qsXcwWkgJrQhnlh5sBZ4z7UmZ6y4yZyPoH22uz4Fc21ZCE2ZLk5MguCfwpTOFikAL
AhwCnx3ItJpQPtJ89VFtB1sxhZVk1OLEAutXRLSkxhsEo6CtXdvIno1amwBBrSNsf9V4PQQI3FPT
DsXsParoWgr3Hqhlo+PW5VsrJXhGpDYTE9rDZHzCK7ol++2Ax43qOKehieYZV0e7zvJ9iKzEDDAu
o2wCw31aBTvLO1P2mLrgJ326Y7KTEi1y/1kQTACxmPCZ2zHjmXRAa58H09/q4VGUTlbMCldIxFjq
xE1uFRaBY/zBT3PRB91aULx5FnwMRjLJKvgYxbMZjlxc1nJSpJO2Qv+GsbWIc/BguafQU+4yL5Xm
Rv0s+bTMaB9FG1Klvo992BgxnUpQ7we4r1FcTEP/Fc7aujdfWqXFUDim8ZCsckhrYjerYWOmY/tY
T7N4C5CMMqSoJY+NHO0N19+A9N5KGe0NVsmnQHN/qz3JRjm1xkxgdTL5jiv3PpKOaUnjUdBiX6lH
81JSJ6ZLD37z1uoGnXQp/qGBWCHukWL6+vSeTmUTTmeqO1iEVJ0dVcaD4INuVYfgw2nNbBbisV6j
R+ZR1kpIfSqXYm7PZXwOhGc3y+FUB1cKMj/c3jFWHcNvWZEok1zWSRQhH8KojGDO0N0Mhzjk0iwe
RsZRmMD6EpcsB0QE10L+HyoNX4a9CPndXmpc1QnHYWnXZf7/0KC+7DY+xMrJv66Q+J+tNNpV6CD5
PbD6IRj/+swXNwCFiEQTUwYfO4H1NYKGaQh65W+e4JieroWM45/7Gop/He4i9ud/WiVdxXBBDbxT
C5FZWbYrBFeuqdhiXhnoIl70SmqWictAkfNmOGOhFhc1nMQDBFDC8NAlNziY+HRgVR95cRZyqKUg
nutwOugzQZ045YvHJkTsEReGHZCziP5o/YMr4p4A2hc6siOdNf0hqR+a5k+hET7SxgiAMSiWYfVg
Gc9OJWw8T5yZ2Voyblq1AQd9G2W3db/rg4SCnzsbBk7NKMW/3KepqinAMTSjBbq7VY3QnMRusw/6
2WBO9VYHtN9kMzd0pmV4TjivzVciB59AL0iKV0UsH4ox2+PkKmYR+quf9gs9OYmVSN8dPtBOoG4b
8I/KkKw46h9CdZlUyGaTqcsXKQgLwXgN4ITom2J0jIvBomvxfeeGU7E7WPE+xkZRioOlrKzNlnxK
OMvB57bwljjtwOh7MB0rmCloblEnT6vOeQrDAEeFDO6kkLxm5auvOM9ZCeU1fzI7ee7kZ79exd05
bBf6YBFh+93UVx504yEwN710hHNeDO+JSqNa/2ymw1rIZYXjEouNaCKp+TZJIcz6/goGdTqVQtO1
00HGIyRqKwgabmHDl8NFJN+azZ0BQ5NtHaa0bRrtvIAZXoPU5ggGRUmrKp32A1xdYwyCkmAnJcJU
tJxZ2WwGxTkq6VKL4tcijqYd0VOe42Mf215BdFRD6iTJGTeDgjiQholarNbQ821F3nStw3Ul3wrm
i8XEcS8g1sDVXtqKxQpZyaTwh6niZJMuppBeLUsFrAk6zJEZTG8i5W9ahZx61hP+1e6jm3Z7GR0z
Im+sKRAwyNExCXTMFxBTQPppV2gcFasPJ4NU0lSUYbYidPRqVa9Otu6dV6mkhvP7/iH/dC9DzA9K
mkwvleyLfFDnd7kErRpMSUeYjn9WeWxNgAKQOOgN9+nVo/kTGtVIPdKBbdF7t/wH5p/Xfsa4HXxO
v6GMNgKX4y5Ykem9hZs1aefqvD7BiLiW6hsT2N/2MBpyVPLbytji83Usz/GSsnMK0IjbnqpReuu5
ytrD2lhG4gGyqckg0TwFyHaEZbkp6R2/lpf68cTAMG/EtsFbu2SRKlzdFCkvWetmf9eIJ9HMCU7p
B5ZXWZZuYM1deeYft22SutRBMDymDenrI7uaVPqUQotpaxFy+Wm79HPrPq3b/9IrknoSeEEMmDTS
GEB5x8zKp2kMVOxTuqIusK24G+TKrmmohwH7+5r96WwgaUETFBcKelEuc+MmqmGuTXhwmjuRxCJJ
xRsBuJk67/5BZviHueK1gULVscAEsHfxgTRGXiQWN4ZpE3g3NAPsPbedDJhwSzUFGGCNmnwtjvme
f+Itfhry4mMw+jIT5V4dAwqaIME3GOlah2NAv/BCw7UvH46x/HLlpV4b9GLqisbJdMFnUJmmiGKg
G1pwdm6BnTqmCU6zFPw1cuKZ1lOnd4JZlpE1aR7+xx9xEUo5LWFl7fOyx6qHWphAX0ZMZT8fNIei
TwiP6pqB3w95eN42yTdkDdiC/4uT9mnNlkJTxyo6xGnh4ThhPJd1PDHNjWfe95Y+bXEoqc+lBxeN
Dg4Vzk/kpxMkW5Px8qKr/rWA7oedkJ/DpwOnGNT4pYWaJrZV7MX8nPiB3WnWbZJlCn5vJK1d3QnH
hXSxEzLW6M+NNFdDKfD1cw27rpa6YDxzd+E+XrprxPYL9+AC74E0MLkyuePk/TKacVHTU2XJJE4W
CzA7xbb4W9LCeIaqDmwIFw0wT4ik7/dBv42JHRnKaJ4SF2fcgi6eMA2GEBce8ipy5NqS89pI8rUJ
GyPRi8fCg5gEKgRy9M76xd5qSaWneaZJ9nadbastd3+cj6PTaH+qo7iBaQHl6abcFPPfH+3H4r1F
rx0oURFj3ksVSQZSXGkVZ0wbw+xbFRBqYGvqtrIBNMNEDg/0Zo78COdNnpIvuvLgPx6jn4YfX/2n
7yZ1BD1sVIuU17zZlmBYpEW5kpdXK1Y/nl2jssRUkcGyBX8dBxT4UCQCx3U5A8MESMGQB6ALb+aN
Q/N6sQsWphvMrl10fjpkuNWRkceLmEPzUjkwyL6ZlwKBUZvSAnIq9D9lCCwzPnAmTZrisYBvrp9y
/9jnp98n9tua5QL7eeSLO5aueo1V1infSUnC90k3b3//+9K3I+3vR8HeouLTR9R3cbdCoykWikmt
0yMLYL3lSDJr8h9qIi0ky7NVAfltAV0QWzFNeTdjLvoddt59uzZk/yZQYbxJ+FaW4vn3H/ZtRY2/
i3YGVI4mgcQlUdrIIl3TBW5BCQ4Mca6sil4l9QNxRJSmaoZLgutt+06/ErSMTVtfv+CLcS9eeCw5
+YAhGKkT6VZ0tt7whu2YXYbqNC5Id6C4HKXEsfRCIvg+hoealm+eLrwYlb9vo2SfdShkBWE5WFf1
QN8EOhc/7WKqssxJVDdBZKp25T5WHuPC2vqBsBQjSFpSPDPARbSpunLU1e9zIX07hy5GHhfRp887
tgRF0FReigI9XOzu/aQ8aHCWtO6QdtGslAuMh/JDDfqW1vP/cfBxxj4Njrd4ITQRKyGwwOJF+Lkk
mPkOZPPUaubl+TaWHmQYkFE0wyLwyujf70RfH127OKjyLFEc3FLzqREkm7im8Obt1Qx2ztjspXTT
wVWmmgwVRqX3XQFgJSPDEWF7hgi53Y+maqYYOE9iJd+wpOd5mVzR0P6HFcvlhYX4t9z89f2Erddj
SckXnGnmsfaieaRJ8yIzoTPLtlHrU8ePphjOz50C+FJ2khoNBzTAhRpkEgHLpz6Zy1xgjaw6pKij
f5++H/cXy6D9mENJ/bZji1Jdab6GikbXAEEBxc3Mu2g4CU53lKtllF55G/9hvv493kW8HNfGkDJj
Yws0RMDSmuQ+LLm8mxZVPaEYObEka6aG60BTJw1CV1dBBguG2XNPrXO2jPccyrUEFrAs7biNZn5+
Re/5d+f6EiPQbgWtwaTbHjkPpspf5wu741QYBq63jfbeKsFUJ2lP3mgaSN1MFXAfTVKV0BqaoaDZ
VihMKod4JTbvS0zNTXSAgYxbRTp3mT8E2vi4kFQv30uMyjK6JXuAnr5AZoma2ACOsA32YrryKoDM
dTeJxMi2KqjKTr4pqmgROJGdRVB1KnVWeqe+OmrDwLuCf+xoU6+BRioYh9+XxPfjdHwDNA2iybY0
jreLUzx2C9lVMeL5W8PvX0o4QYB4QXT5T3gwXNu8ftg2v4x28b4139Q9L2S07rEHh+qugzPdCARB
1zDK328Pf5+LCSSGRlAjX+xUUd7WtYGBFSF0N8Ud6dw+jwjyYV3Oyy2BwiJP4PJIT1de57eg6Ouw
ysUWpcZtp0Ypotvq0T3CGaXsfUvnA4Ia9a14wbFsLazC//54RuWLLZlC5oQ8+8WJ0FVGVvvZqNwH
8KtAYBszNCNb+/dn++nR8I5GkvBX/XYZ1mKiKRdSgiohMN7onu3ic6L81zdsXp8ikUMgvBudbS5W
Y1HolVqZjJFsYRdkB2CMyOvKN2VN19azt74WK3+XXV0MeLEge9+HgjBKLYIVkdScmsoqX5E3hvb6
+9v7LuMbR6KZR7VElMTf2lIER6+rwpBwSx4xmmO4HExGjh2CIDB6xiq7TnUa1/jl7oYMQMOW3jLp
cle+7m6xVzVtlcnUQtfiWgKoH0ytoz+zwF7CgISzVa6ipboMT+7NNbuaHxfLp6EvLiG10cjc7Bha
9KutocO4B3DlRde8Tq4NM/73T/EIhmiOk9J0Py26cwApt+3xQQ2vXKjGMPPba+TKDyqIqyQv8usg
Q+xgGjUm6RRKw8MJ4Aa+mAhcyCZfWSM/bY+kOsh+mhK66MtAu0QqE2HoPeLI4Ikuu2UNpg2Wz/ra
t/y9JDeuRnwrcMbS4SIply+OXGHiGSQEgU5PzT/wAtbO+8iETPYJzMaM29vVetz4LX17j5/GvAjn
FSAcuTuOCW58JI3VAEL58GJgjNEMg4ryyuv8IdwZ26zJLxiSSOf0xbyJmeVWksgF1c/erAiegVNP
MgFpiA/UE4s16vpX5u/HD+7fI17u/q1BBIONMxnsrngdImiCdX7fZ+pSiiiXa+Y5UeuVX4vzMPAo
tB+TyrQj+qLTgciiwvmvxJOvLU+5eNf4V2Kdn6Ixgj6kXnRCoTH9m7b49K2AiDEjx2MZRxY4fOwg
LS5QWd3jQdio695DmJFFk96l/6mE6WwMtu65c0OA6Gk9u5SIUi2f+2U5Sax0IiCoDzRpqafCNe2k
9Df5c7FQ6H9XMcVhr9S+1T5cMTPYOnzUodp9mctPGDnP0qg+WoX2IEo5/aABFZ1IRzmSZST8FFxQ
uACbHng3AwV+pT+YqMPELiUpeBBVZyV7wi5S/HWndadBetP09Lbsgqk2GEstg4yK2tV1NnFbTbhk
THrkO0FpjbKdYxt81K3xggEkHezlNIkze3CWiX4XWJZdiCV3EI1u3T9Iu+49+uj1HgVtCjcVx+Ao
V09tXE56f89FdS6r1VH0/phFe0ebyapSd1TFV1FASdR6rqXoXUdskcdHs4yfJTG309w7lqm7ShVx
EvSwGLV446k1D/Ag4Tar0i5hSuqj6YR3foPz6tgepuH966IHUBoUfGi/quLQD+q7FpRTxEc2wqdJ
pwfbrhNXutEfdNefApua4vW1k8Vy5qVUBSFVFPUmVdu5x8HIRNkFajKLQiaOKKY/K4Nz4b9aaMYa
yk60odpqtGkQK1lI6VJMXuNmG6MtpgA3GM+J/EBN1s5bsIW4kEuCtBWIVTp3lSjWKnQoKDUVeDTc
l8Fnqnd9a820UJsEuYm+MJ11cjizohwHUdyDueCG0VseQrZtGhu/DHtoa1ulMFTVHw6ur52q8res
ndpiQxylE6UWpn03nAyP+iAu8b6moiKiOCmXC4QX61jLVawzB+4eOY6OqR0iolMM4LBJe5dJ48xo
yZOowymm9pjj8ujoh5w9JeFaI+kYL1jao8ZpYJYcb9WqUbqdSbOzYmWrPMYYBdvBxgHnKkgzoSH7
F91m6kPX08q8zLp939ekc4Q7R0jOijnMBgHjHhERnHNK2RvckBbJoJlkbTVNwIJHWzcYJgJN3qJ3
MPFjawEa08rn2VKeL0bf4ir8Iwt7x/C5vsyQIikStBHpGBjdLpI+cgrzST4cggydTmpNLGhesrrR
lXInGU9attK64iEvraWldHNNOgz52GQg3MRZhZFnYAtZuSyrHqsL5y5mgYu5gT30LebId10l7yUQ
wSAaWkM8toWwMMrg1kziG8oSdox1SzacLPeeR0blw5c63AuFv9SFP6V/K2pUy0sfQ1uZgrxFWcWd
N9E5lN8749nVYJmq29ErurecDc0xk6wRDoPWbsJg2UbvRXZIGnna8RXBFMh9b3S9De6Csr3pBgUV
0lrK8Z2htbBPZyj1jIGLlx/fuxUYepY2TJZZWSB7ErXzUKwQLdTzeOg2Wit5Nt2/k8prFlYjbmqr
OjrJIVJh0yqo2KxhLzobVxb+9Ir8IGkrMainte7NxS5YY0m4UMR7TeGTwwQ9Ud56EEGp8yC5oLPl
YVOOXtHaTlJOo2ewVjurTDOOdRhtzFy66dL6kBh4/JgPRSDtw/Lg5m9l8CcOz5KCDM61lnlfLhVx
b9QY7jp7P/C3XX1fDLekKZexqa4HPV+IHm3m2Ttq2bkcF2tZeOqabFooQOnDG88/mqy2zDpb7m0f
tbdA3eY5sB5F5Wle2+Gxym5wZg2KW0m5acCBps6+9j6CFjdX5R64gI8CDzNsMcMQw9gNykPiefPA
wxHBqF9QSfBOQUzTe24N73EINaQ5Ir3DW5o+/87r7MLPbKXt5oUpvmeKafcmOjjwaZnh4ZRH3jpG
+MvX53FMQbsh76nYgzGAFBL4GweSkfOwGU6+5D6qRbF1hztdefKrdDZIsLd9d24FmCvAbxdNtiUw
In20kbR7V6SVH9OPGA8E0ANJJ78lGl4EARG5XkysPpiCdVkocT1P4bQFwG7d8tERjHwWSq9aec5r
fz5Y2tbUYO8PfEngFcV+KvlQmw0DGnWtc71NrAydbYkmA22nke9zo5/6EJqcdhN7mB/wwaZIhBMz
WnpBtSvEs+yQF+pRy/mnVnjR1eGtMNitaDQq9Om43xXsIEK+FfPbwHjW1Vexwe6i9BHj1XbgbIIA
Mm+3VqP3jqRDKoI/Q/+aGJMSDwlUMUPp2XxyoXrb4IWEKkPjUDeQjEkRVlUiMmDkgladzPwMGUUC
whdihVXTe6hs02inDZvWKiddV2I6ax4ldUy8WcvWqjcVjGSNM6pZVwGICEywglvHxF0BULklHcP2
I5TvjDScBN6Loa70Pn6o43KtuZAi/GAZpA8+u3trQdY3KB9Y3a6r9sOAFZELMlrgkzHMedMh2pHE
jdp4s77D6Tck9xgZiHcEfV5JN0aPtTpyPvYxtDLzUIIuZWkoKJw7yeomufUYQLcxQUFD+6/cAttf
Y+2oB6V5icqQpe/D3vPnUg/Tnl0nQtpsVd68Fh5c4V0OwMJHr3r1WnCq4z4dYiY0tIvOJLsle0vJ
XCu6s1PzZinm+MZ3SzmPJ7V4aMK3psT7IbvLmg/dwaRt2ATqcwFm1zlHzp3XYdwxvPYa1GX3XYvP
Qnp2HTQrsDm8kCJ6kpy0cFgXtHCUIubbZ9NVbKVGk1qW0xxBfjV2R3MkGMcS5bikZveFWj91Jn8j
Gno2vBIUtFEeVMOydYSMVhfYrhwCqYdQ7DunAr+ptHmjo/pGMJ2bUEoBM1eSYauGDnU8yp8VMRls
L2meJZfyjpAvDQ9/YoFdxnVPcd/cp5pLVtWBbF0fulLENBuPZK2NKBKg1i68VVu+5Kl0OzjOmbeI
ytHt6SsvpX4qOMhSBXkuoxEvMLFq8mUki2sx2pt1clf2WGYEW6eLJyWGmrZW5MuBYjuS5DKPHnPl
nXcfVCCIhrSbtPV95XrLepCeNeNFHVgL7drSI7aLSkLx81EWG/BH80SiGyeVV2ECaFsdcUWoT/MA
PaWO2YEjf7jmm2/R5sEctMgkDeEmTY+OQSonM+dWf1S6+KZvy5va+ON4rF8dRx20xuA/WjGaKTDa
yxN2gusimnUdPnrJvI6XVor7GUvPlEBR5tsyKxdt6iy8JprKOAnrSkyvrX+sa88OQszS+kWp4HnT
lY+R0RxhWQuhfBSNHoasxp5UIw7yfNk20Y1o8M8c+azKsq2py1qjMF15f6RoBxd2bnbak9HExJEh
2u/EQeO9rHVrrQBjc/p9lr/0ArGFNS34l4NHKCZt2/bgWc3Saw6Sn09EP3zuQs6EZFdhnO2F4jwS
0AxXtowNmIS4T3aeBhFPKaPfpCF9ObG2qtDkuqi+3dZbDzBPer+5FQT8D9KDhly902OINkAZ4ifN
B8ZM7YRK40zyYqQ2q0LrJkrFVuLKth7m+F4vZO6IVS3e4qEKj+054BQzymdE/bM6vJNK1Ek9joIz
L3yTzfaQyv2qjVXaBTAlUuk96apNIxR2VBLL53dC6u0cYAuqlN83fB+g0hbW4M/qspkJgbfQIupr
3lPuHGN344iWrYjdhA1pkeTrKDwPnbCpU8gFUP+Hcm7AoNEDVHpVvcrzVVol2M7oNyqSAjswC1wp
zIppx7FdkTBb1yd816TqbSWmgVs4JTVECHGLUAff5TO8CuS76sTPRtBKjNQQEocQvsuRbzds2g2Q
jBF41wj0QGnhLtBYMEapcIBhcJPGdqyhEpbTWRaL9xA8N4a0zugGq+9SfQeTbmmy1ZguDhDRaqBX
xwBXN953MMcyuqPl/pGqbuIU0EJTWIZCKB768F5Gt1kl96IcbHxVmHhWOm9NTJO8nRJi0jOgTqAk
o0e3KUq5HK81NlO/2sTpoXIfxfreB6Kn1QG9NR03TgHozCHsH3IdLiq9HC3UTlcn8YzrirhrFBKn
HbK3YGvl5azqO4Toz6mwaerb3Lvt+VVtdEMry7Q1ny10pZnZUJnk33o1GsX3QMPIwrxXhnhOPwFB
FIpn08RLZBC2ht/bbXHUUkA2qnATxslHa92Vvrpxik2TsGU67Vy0ikWRtEspLyYDIaLvvYrp3Xil
iqmBOvTXJbjKhbiq9PdBsHRjOEJqOBs6sv7tUitpkGoRw1Opm/ZV8SAoC0vfqyGWOyRbmgdWeVW/
04Y5M7QABuDt/5F2XsuRY8e6fpUduj5QwJuIrX1RAMqRxaZtd4Ngd3PgvcfTnw+ckVQES4Q0UkgX
E63prLWwTK7M3zQJXZEx3peKuVej7CkwQUd2069Q3etQ44u8uQ2FEXXI2DiKKAoFZmS3GiY2V8UM
gQfmWVWl6yMxJYU68ED/KmYmPCOZeLD0x7pSt9no2TrCAYV+LYPzHob8ILXIPQapLbc3Q3GXJhRH
UgRo5z22qXky59mtCBMoMIcvUy/ZaYBRBmjaYTTssEU8Nf0Sh6TQA05oZHx+8sXP7msy+STHAiSU
btrmCcFgdmX4Es7ITkHKOqcUcL6roZuIuV1CyxHy0bEAaqYWcj35NP84V6NT4oXsmqHSo01dqD7P
V/oyfl8Ydhan6i6sRPZHo32pJF6dpZQflRAq0Dhy+5cCIsCSR8bCBGPA/jnB4p6CxtUQJCsttfc4
b3qSNBkstCF06kxLqE5tqOKEqDC1ihoWh9ihGgwdA7iFee9H83IOdgYuLEn0K9HGx3L4LLX52m+4
UHY6/w1LAE9jiMkkxDx9YLQwA6qT6cNJCqdNrmPr2ha3SCKxHcC9c4dGCO+RTjk+PD21ROyX3lws
aU5KEy6OYRX1yWGlLHahrPnm9y2q+qqRmqhV8vsQxLL7tHCEYnB8wMWCpaGg+1urnurWdwdgbB9H
vlTzehN5Ud5PE6uVWsByjjoqB3Ew7Cp5bpGzC8GLNQMtuAauW6zYogEdSohPWn3olW/x8EjRbtNI
3bGUJDtL0h0tdfhs0PXqeKUud6kUy1+vcUeasgXEYlGm7H0opqpPp0p7mE0fKcPB68HFhCcISJOj
uJWd+GGVD30JRoBkOZICGpwMrI3fFrWrIFINuRHpDcDJoLyGXAK2IAyWSixyCh9/h8tjPIu2KP2G
sTmqPNFpi8GG6DyMuErs+tQCJJZExr2RNziGOdzqK3HnDseykng+ygVMg04TTHORuDNiE+R6RD9p
ZkTjB7sXr8f9Wv/vHURoPg3OxrloxdHeRKjBYFY7AUD8bHJTBmu7fS3GYr3Io6hKdFfQNbwObnmG
2NNV/nOeR3lzxBYQq7Y/MYlg9MD44KSActciYFRRMMtMAtKXcJtfZChY3LTfgPZftw/CQXn8ON78
TZbfDDNtZOyRCEOFcvHNJpmqlzqw3/L8dk6wkgxJY56EZOkodX/7ONilyTwPtvhgUQs7wpcIVmjt
dpA9V6r0p49DXGqxi8ALkK1mMKK5BMq1vhd7bQooZAbPck/OjcZuPxyHz4xudvNdiXdpa5/HWxx6
7Sj1qEr/EQ9esWPca3c4UWEeKaxQ5OdPv/xWiNKo4Emkuas577+zngK/QlGqsJpbz80hPFK53UFV
W1+C80/+KM78Gc/i5OUwJWlEHFKCCjkFMoEXFTOw7rnaZbs1ROyFRaHIEqYJKnJtIiq5b6N1aiV6
UQBfLUuxoRIehlWo/FqExbKroryR5RoWFWXsfaeB62vXzom1EItdq5dqOY4+g1AgU6viQwxq8OOF
djGCjDW9LqpcFsseoiAGqpzpEcj09rtg3JQAAT8OcAnrpsjyq3oZDbl3tAW5RNfc0xmDeKTc3+JH
2IBMgWEu06FfhYxcHA8ay+AbdH22CH772ZWxDVNz/igNHke6HbqBuu9+eNcNbqENhnu8rLbWr4+H
eOGwUzgV0BWDFgmedbGBfBlMluyD7E8mmgPlJ4VuVATqaYTR1fXpyoRe6mSfR5tn4GwbiapgCnJN
tDzEY7W4H7RwL/qKrShfPh7WRbTDeaRFeuEFiUWnh0imUR0CAD9qT4lADzdTGZ3EoXdQz+W9KD15
U/SIZjOve2kXZb/EqNh9/FPmSIuj480ML1IPKY/iMVDmMU8YkmQ/R7qB4Vrj92IQGXwAXBT6mUtk
YjGGo9f7QINncIe/T5HvEbCQw1XxWbGxCdvrN2toyMtTfBZzkVUncqvVbUJMHITxo82c+MgT36kx
KFTs4i7DRPdPzORZwMW90ilpaA0BATPhUxSBh8u+eGsY67WJXOwHEX3dHk1V9gNwEf1klqfIXIEl
XjxVaC7/42MtdsEktKEhpsSQIG76VJRjAfHf6BskKScsRXtUS8oRn4dccw2x2/53k7jYGHKQlqYI
jNbRpN86saVwGbqSuAbUXZvGxaJXLKG2UpUomOI4EMT5X3BQjZXk6eJxgvAiMjXo1qNn+fY4MbWs
KitUKJxogPlO972HgJupoVtaawO6iOfTxFkPB3nOWQ/sbSxPyYQsTLkKrIdqqx7nB0R58g7UGbbk
HHaEeWaP0/N//rHOgy5uhKRQwZBM4HGapNtMFEZ0mBvRuHYsXyoiwMyboW/AcmbO09vBwQHM1c6a
0wE7FbDNozc9szsHW67d+pBuhWi3hgC6tEI07jpgg3h38g58G7KRhlrq8Zdw6rHapuGLL0pOHNx+
PH/vqTCMh5tNNHBggaO3xPMhm1ElA/YTjvh9dm1ERtxNIbCquEA6qQ0PkXYEHrda7OiYpa89ci+t
z/Poi/UpxgBfCxr7ztd6OkX5XWgcTPP+4yGCJGKmlheMDp5PIgfCnG5ZAZK0FDwDRiRO3D5byKqY
WbydPB1Iiv8raCQ79nEQrsdDp9Hbl0ObEvROFID5ltEeCMR2SuhFhsHc3wQjAAZYlGtb7INbv8Ha
3NRs39ROrS4dvfRYYvNU0kymcHeFhs5ByrLrOEwjHIFBCFgPAfTZjaSozcYzdFuEqU+dFvZcdJvF
hy6+g1xqDY86qiF0b7RDWEItlqfpuzaACwh+GSY6TaUQJdetdJ0ZD20AwRpnatSXiuZe5rlSNtXR
R2F1QtyiowMeJFivInxujled9dlSP0Nih9O6QdP+um1B2HjQrisImUO/kTvTNSthL0/gIRQahH55
EMsUIgNWuN6PPsG+s4StrWV21eiPfZ9s5azcRpJ5pU+/rPxZmlCuSa3pNLb9vqJEqLb+QQr7x0yK
nCHNgQTh5WnR5Z4FlcV8LaV+hbh+8KmXhTYUYPzJA9xNhoj9uz2bpwZYqpdu+Xk4KHuY2XvICXcl
Pto/aa7dhTvDno7lYYbUCY5+39ykW99JJXdlDc4L+d3vgpiqiahswKpbnFNtI9RwlwDreKfgtsS4
PMStVvttdij1sZ//U9G0mQhJ0RNq0Nujg12uWumkgn+RNt5Oxd47RTTfHtzZZ7WcteadjyMqF56Z
OJ7gWcLxDzNqWSKD3J+YxQzzlCL66/mvZoJ53zR25VF5rm9LabAztLTG/EjRs6CLIFEFHoQnAe+A
gXJzbj7pwcvsZ6YFoy2rtDrMJwSXXCA74J0K28y/5tVVxcIty+G7XOxNdZcZ+0m6sUpEWjBFj16i
+qcE5MYXVG9lfJfKY+fje0Upn+XlpW9mWTZyUM2mzdWBzPgufsp3ujOXddpfVNAPq6+deU28WzOU
qjjQeHjgp/X2KxYiyjwobc9Vic4xtqHbfJGR0Rp2yQ/f3wMNI3SDH7YCPiT8LFYrlYPXO+2j+Is1
a4alodQ+33QWD8T4aGfgTIUZMiQYND4BYozFa0FyJr2aN9KtWWONi4sEruIoZIgrx/jlm+psOhbP
ZWPysgSWxFwpnLd2uaP/7j3m0pV8kPDeFt0ewihwCBtfwGIn1zdRvl1FrM5z/sGcvP7Is3Wg+hWN
+pY5AXWoJLQcW97UQ/44xvHPQshWXoOvNd6Pwi1fEKaRWsocjlT49cFr0os6zaAdLAMdBPJ//F7Q
kfftF80RN/G2Rm3jIUJk5H6t5nJpi8+i4SaWl2RBy0qSFNetKXTMv4AW/yDcD7J2DPvRDaRTIApc
P5oj9+ZvHx8sFzcennE4wxGRo3NxlIVTa+C4ggy91gXX4JP2vnqMxvqgJNG2qgE91g+ilh+zNnYV
WrOCkTlpAihDB1gD2ezjX3MpXaHOKusU5HU0PxZvH0pBalHVYCPTApCl4INrpFMpY6OUGtuPQ11M
p0nIOFI1ycT0YbH7qyExzBRtPKf4Kn0N9zlO2k7+ZCEoUl7PTQD1Cv8k73717rg4xrO4y12PB0tJ
lXlecr07Pqs8W0vbvI2xPMewceZdPM8W3yujvbS4zke72NyWVMV9F+lzlVewNfQUmyi1VYB9eXmf
xHdyiEJXGDi99qLENwqgS7+78sybNP6kKLmrWt+isYFru5afXsocTXlWycedUMFR6u0RbA5+X4uZ
yZqPI1sX0o1Z7FdGfnG+0TBWqdLNNfXFmtKMUAu8+WbRHprreN98mvNuXPug9scH4wj1ar9eP734
nmEj/yPqPPCzcwziMu5OAB8ph6jHeD9d6ZDuQRtg8N7s/oxeAs+M83iLifSEWrR6g3jGp1dpXyc/
hbu5PixfV6c1Etv8ly1PTZ5opoGp5OzUtjg1R8HopNRgMYXxl6SmjPaoT2sligsdUwb0zxhzwnc2
gaHsZZbis02ig7fjIKZbIG9BWjprijcXiyEmA4HXLSJaoC5Gk/W5gZz4a+qhH4ttfJJ22nG+53Aj
W9mGl5Y7+eKsqQ2PRnxXLohCs5s0jnhJjk5FHOx8pKU+Xu8XLlBVmr1BKaaSLS5H09WpDLwe3wR1
BnnwPtG0JwNMmi71dq3ffRzs0typEgmwQptq9vhbbK4gK6sxn+sfWTLdCupkB4MHUrm5h3i+aZub
EShGDKK+o77kjeHKWC8kcFRYIf0xpRKtl8URHk6mV4ghQEeOERcNSfCMkYtOo53KhqM3gW35f4JA
/Cbk4vQ2itzEXbirMCHisEqgWIQMWgi3gy5uxNmuBufR10n+j0zFPxUv2UNTvbw0p+fif98YRb76
tf7D9/7//qVv7pt/qf6/17/Ef8md5+b5zT+4WRM24137Uo33Lzwrmr8bws7/z3/3D//n5fVvASTw
8re//MzbrJn/Nj/Ms3OzyPm4/9fukk6ehln48zn7n/uXov2RhD+X/+7vRpOCbv6VngV0MbQZcHSk
BPF3p0nBkPELnw9+kgkL4uZcmqC02AR/+4tk/RUJXu4d0ZgNdbHh+IfVpGT8FY8JXaQJoloAWtin
f5+E29/PQebvX7pxLTINjhaaGpg0mkixUCVUlimWZ0XCKEZg0aqgEXfUKRBGYJumdu9RSsfcqCme
c3EKv6WtpHduNXrDjQXBf5sYeUjnt9e6nZwKabytJH0Cl5uHk2LrcuYfzub3j1/+P1mb3vKvNfXf
/vJ2P/3+Q2fFf56YmGy8Q/I07HS9NePCtYLrmjPDy382oWLT+v4Gv/hUpe2PjwO+PazeBVxWEwQj
DHSrJGASXKn5b+mw68JhQyVFa9Y4VfNJ9M87649QHIraXIVjjSzOirLNQz0sCKW1m+zg79EG/jHf
yFwqN4AU9mvXypxQvY9nGiwv/vsur+58KazFEpbJsPX3OOft4RLteT6spDdvr+I/hkXyisoPFs7v
slhdTwqtS8LCNfRqj0PIvaHAW9Tklbfq+9HM2RnPZJ0W5Oxc9vY2jpUpD4GPAUuTJscAjikMLZKM
qJVHk5NRUSjkzm6jP46+/2TrvI27yAJGQTEEvxCJi4zvttjWJ1ga0VW3+WnsEMju7eDOGP4NBMH7
aaUgwBNEsmQRUbpluSXT8SoNFaV0o05ortgy01cxbqovlaJkLx/vgYXmzfwJwR7hkssVZkJLXN5i
ZR32OJ7JlTs3XQXu7A1QxmtcKfbNno7gzeTWt8k+Ovqf1irgi+v7NTTflMI0oGId+ML82c+SLGtI
IVQg5e6qO+Pr7A/aHPFO2VcYKq0per1NfV5DzU3yV1F/juplXkKBZ0I+ExpFLmJ0WWCmHYQrOeP7
4+u1D/+PEIvFkuMnGyYNVLquxC0b07svhvUKF+7g5EA68grFtVTz18r3e3+yqLpsyYA/ZLzU32Uh
8hSjSRomrdttg1vluvg0XAVO+XPCnQWiC7qda/CWBabv97nEdoFT2pIMUEKL3VgbkWDS/Gz5bMpW
pWC0N53whKYw4lr1Vj+0c91osgEMbRBFyq9VkLIrqdeicvL6G3ip0taQkWqfLeTfLp1IwL9VmPLW
7W3vzjzxRjymyWZ0LZxAN+ah/ma5xnfDRur4tqJ+JToVlbR2n5089+P5v7BV3/yQxVc3FTVvUpEf
YsVAOvtPoN1eqTv/XZR5EZztlKBMMwhrRCmr5FYFk0thKkC6bVrLaS9kC2xIOlLUgTSmdYk1Q+FH
UunWt64hbWBROvK4y1/CXXyIHz0+KMYUeIhuAbSv7J637+Q/PqjJkuK44yZZPsWrEc7v2Ddowoq7
ydqWzTc92LX1ir7Fpa8FQGDOrkiFaPi9nceK8r1QZlBTBUHHzknf9m2yLeHafPy5Ls4i1H42pGVx
uC4PcFMZNFyGR1ZFY3vfZyGS8oi2LvyWTY6C+RGjj0MFWH5vPX4c+fIA/xF4WcieejHwBH9o3RZu
Y9elOxieuaatQWbnVf02vYB3pLH3aTtzUS0fXq035gnG2B3bb3CUa+WHd7Ds/DBDLRKkn1ayjAuH
N9EsA407jvB3D34fRftqgE7nisXkGnWzKTEC/njeLn6x8xiLfayqWlEMGjF6O/+sHpuDco1rItq3
gz18Bvyo2Xg07Nde5BfuDPQAjBkLQWpId+XtemzLulUbK+9c9OkxJ78tUUUoQR3VKpqtvboRxJVM
Sr40lxQANI5t7vt31708TEYuzCszup621uaEgR3+74doy4EZ2ZZduOM2CWk8jFcQFfc0zJxiN8G4
eF6Z8LcVlt83/PkPmafm7EizRp4fQsoPmZGLCVqu4S49IMe4rpP4PntUDWNeNrykrPfwzwA6o18X
autm19QZlW5T3KZu5Hi31ZV+DVuedeWYMK428g/htt2v6ahe2pLn4RcrK686AO611roxeoGV1DmV
B+h/Eu2VCb2QCLwZ5uJs82MWj5Xq85UIuN/fUALBjMSOD70zhba4hzW8FvLiYjqb2fnPz76hb8HK
iHJCBtcN0GSJLZOqG8tNNuhG06IGUr528y9QV3+sm7OYiy0TVngmFN48nSN9K1wlkbGK6bK/qooa
42b4vp49rn3C+fI6G6fqSwh6msTUvXE3jdNGsPBYGu4+/oKXZtPUUCiai0mAXhdvRAtb87YWDbhy
ce96wXOtrAFGL07eeYjFpmv7Iqqq0GzdWTJ0rtTKLx2F/3t1Ux/aTxDKUrIn9+NhLYrRv3+x86CL
NF8WgsEQGlZJdAjnm/Au/D63tYbPvi1uABS0K9fFWkBzPnrOPpeudHXXGPNEksJI12iAeYeJMYJ2
eJyxgP6aEZt86T48G+ISYa7EmCSiFDoPMfpV/Ir34818oOnX5Vfzk2IPN0d0HjZzqb/+guqUszbH
l+6R8/iLMyYMNXEUvHnEg7RJSPrhjk2wH83iZEzSLunUzccf9dKOOA+4OGxEvx6CRuebSs2xNxBX
858xaHD+uyCL42VEmyDMRoKk0wECrd10lR1WXz4OsmAHvFuey/pY047KVOrMnfc9q07do7S3XGk3
NNc1iyV/WFudF3e5zo3/u2Tc6+I9W5ypmoRxo7JUKp3PBG9wSIo/M29nIRbzhk6cUgWlRZar38Oe
LcJToK0AyxaN2z9m7SzG4hhOOqkVlBoPB3ByP4VwUz3ONtOzPcEsYmX91lnosa8t80tPT8M8i7o4
iM1Ei4RSIKq8gxWJLgu6x9UnDX4peLbwpaJiIVCZKR/qx/5Xdb/uI38plzj/AYszOtCGXBkLvp7h
ofNQKru+s04m+i+Z2W1z81cXWIcRH7mP1+jamlkc24nJ40ifiBpa4maa2o2+pmq7FmFxRovZWKZB
y8QG0bNolbYqN//dGJbQijoxDUHxGIMneo6vNWjffP54li6eSbzqrLnSTelsURPI4dlNGGpxJsH9
yqJPsfGr0FfW/VqMxUErtklpxgYxPDjSY71B+wn5la8fD+TyNY0kKrJptAR1bbHKchlfioY+D9d0
7wY2RniUcVwVu/Nqk7mBa93mK3fm/DcuH3SzCOvfIy5WWKBVWqEPPOjMAGmDrka691PcHTIBt57s
8PHw1mIt1tpg5vIQhyG+QfI1pkG56t/keFaHorLRjFWU/qXCwtnI9EUy4PkRZnQeI2vjY3KL7Syv
OuMG1de8t8dPM1S/sWmJlBIiQX/mkvznpC6LVHooDb6n8RmT9FNQfvHbg4CQxceTeSnZmTmPiMiy
UFC2XKx6QTRCAZ+4zvVO3q7f+UfVwZXehkNO3StZdWi5VLR9E2+xA6awViYvIB6iTpTE8abcKfSr
ZxuGtffFa7FpsSrfxFpkGVZQjwoU8/lRHsb72QYaRJAj7LHAoFqsOvPLDTwFDfpXYf87XjpuGW6i
m9mbOnK9dc7HhdX05hfN5+jZ7R1rnTQZEr9IaGz1TkbaGgANt57bGBvlhA3oPPP1g3AbPH38nS8E
5u0KF0sVaXa9I/rVqRrofhViYVUDu+3MbQr+kxP7ubDWYGmXltSbWItB5kx5WrQBYmJ4zKf3Fvry
bmobrvwAkT78Cvw5XvXBfX/+vAm5SCe0PIwNREoa10NDQrLuDA1ZKhx/P57E1ZHNs3z2+XLZi0u5
IUy3xS7sVnF4sJ7QoDn0h+lpXHWCuFBVwkoAwin/odEhi4vNgtduMvl+jxaFbd6hKIpgEjPZwdPU
N/V19XnepeHWr9ce5vPf+2bjwNpTASPD/qTZQSX37TiNpixluBo9Paou1+jhYkVbT2F/BXCmdM3O
126GERExfBEx7ylUnE48LQRxKdfBsJUsZE0+nvl3y5cfNCsXixxSvHCXR+HYD+YoJ33vTr2F92eE
DlaDLNkWKY6PA73/xItIiykfzKmVhbTt3aQWrxC93QfJsBWaCXfPgX8uvtVS4pRK9RI23b2e98/9
oDuimG0//h3vLjk2qQ6aB2ohlxbdkrdfoGsQ2lbyjhL6hH9eH+g7spKTrwLFastTrqzqYLzL4CjG
MrsSoCUwPu/0BNJUHQUUueal1rsoSbj1qfvCWsMNPN9Wp/BTuVJKfP8EWERcbCYOHzGQp9eIoj05
KJKhyr7xnI6aqbcZH6odD9G1J4CuzRfaYm3jDMYIEeoBqfraGjrbw61SZdLYJL0r4FqE/6HVioTx
KvHH2ArozSD/hu9mYcp49baytwlrGRHM3FcfBITuPplJnW+njN7cptcGjCgRHcTAsBCD+NSiZ3Wl
+6qAjFQ31MNR0gWEEE0jRLw50vTMBjPQfpPrasR7qetCxAZ7w/gWpFm6bwzB+GoI6viUBb1FtbiK
WOshsmYuljDN5wFJyqMVS50beUH/qS7DcD/j7Q90CesRcXvUnWjrKPK+rIPwUEuSZlvlUD56KbL8
laeY90nv6yKEoVb5BqSjx8U3mh1zA6lqY5uzxvyVjSPI6TiaBhfVjBolGCvU3JESM7pEXhKitQmn
+mpKx/7aMgJ0Zzutt4Jtn+IevME7IfA2cSxVqPCrmXlqkFy7STKvPWomUCdXFv3wWc1T+TjosSmf
Bs+sfrMocLtjIxfHXinDbaobEjK2QiDzLVQ0ebLQqmbppdoXTkIlSzdBXyjVpseBPN30ISpInT9Z
z0JTG/vczwYoJkMMdKqvW+kHFfKAy15Vp/jQ0mc7pQF+4gq//yH2utTYReiAbf1OjrYZQ7tiEo1m
0w2dj4u1MXvummofeXhO3PUJhgeNkN0P/Sj/FGA2OwPaJBtqDIq/sQoVZTmrs/NERY6keWx0wQ2z
4jYSsLJ2MWXpr0elLX7ERtqIri4EARDa0pfvM5SccZbGbkM35sHIVY2+k2ntCzA+V4h8KHdl1soZ
LpqTfiP6eVFv4knqPo/5WGOklekZrby+ORlZFTxh7KHbwTSilTxpITpFfRzBh0z4Afj6xjpOBP0g
qdFGrbt6T0afpPugN8bfcL4APZ7FEwKemMkgahz4PM+bRIUcgs0uGpWxGUz2KPayU/ajeRImcXwS
vCZOt3MJxL8fogRChyaNSnoUoli/x+hbu6orAbkiT1X6ayHOgns/N2RH6XRzm6R9+BTVU/yQSOp0
E5opfWAvFbtNJefpPLNctaWZt9vA6vtmExRwFBM1FFyv6+K9WeveN91rB1u0xnzvSQ3d5Bi+SLEJ
u0rPNoGaBYVTR031HJSxOCuq+dN9V/V1jwiwMku2TBLOl7LkGVeZbJq7xsvjq8SrwgfVnDBBrSWy
laQX8xxzP/+lCoahwQG0EL8HY2HshlbL90JXpgegRyNCDQFFmSoDXV5kVXTqphL9gcgXvpdGjX2o
PhY9Zo99UmN/qWWHsQnLvZiPw67OinQ7+WPQ2Ebfi5txLEhWu17/LtchcisoUZ5QFAzGjRwpKvqr
knLIc8l4EVMhlFFggZNKc8BHCrmSeMHmnvG54x69rgUrv2pYP9Emq7Nw2sktGnUFirf7QovGz2rv
xW4kavW2GLPgVOpagmuilH5vQHVcYyrGHqvSUNgnY4ipaYS1J5gX62vomfoxkfLwdsjDwa4DPzmA
T0p9V8c6hdMoMR+DDGUevYVl1KaDdBMJYg7RMyraOyajm5AMbLzQ7bTRl1ylEzrELHO9++lz/QZu
Uc5KzrjDBI/4tpE4ik0c3hZD1O5BMWJp6qvBk4CP0K7GtJR7oxHwBhsyczNYHV2ZYcismzGoi8D1
/Uz4Kve9Dk+IfYc+dhzgv+eDtXzC+ha1T1TG0W8TsDe5xnIY0bag1UHUc+ZsJ12cjewhDT1rZhbd
T9L0s1GldOsZ0PUiOrKKOUa2UPQvHpfOBjTOPf1bGXZ1rhwKtctsWTDzO1mIg6tqFOKjIsUjfLrO
t3O/ear67kvSKRKyjlF+Y0leNGyMhhRvYoY4L/C4Fx9LvfuqmkPxnYPucZ6fTSlbn8cStaqurndB
CSy+LaV5ILO0bZkXdl0NUHAkFNH0rHCDIG8+jTlSnrrcaJsqSF+CorwT1JzAGV7qce7HVxgflRgt
e9lO6aRmo+lk0Qjw4EWeI/fqTQicNwIHKRbjwJdMoXHoBkD/wY/1KumaUy2G4mMqmsGBpLXY9ZYX
YZKSXVUWmnfeVIs7oUT6MARDuBFmT3gMj3VnmMLP9LtV9OOayeBCsaRP3YSXrVBqWbMp5gxUCtr6
1vL0AZHkZroNur76rkZSsrW6BgOxsrGcIEUpteg5sfliL3GX+1/goiHPG7UvU9lxqs2u6rVK98zT
FWGTV33hYECJYmiHUt1Q4c/ShJFlq9kwXktCgrZfEH5LcLFyJC9EN1ItY9y+LSzkCxkriwTqYxp0
31M9IYGw0mM8zJXsWroFy6E4jWmVz5UgDqgjTXW4b1u8c9s0fEg0q9j5Smbe1Gg4HwU1OIYjyosc
HJO4S0sjSDaJIKr3ySiYh6hLu1ux4Fna1p3k1Fry0/BNGQU8LH8giSK/BLjDrTuZmSyHW6PrvpaF
YX4yfTHZs170O79vJbyB+wiFwprENVL7O3KvxBbLZIT4jUryQWqQFcs9tCTUSvAcruDIFkdKKpaZ
Yc9cWt61XiBRm/hxfhshPWrnKOLcKWpnHCWuyQMCeMVe79qXOm3j+1yE3Veb2B4GSO0KW81yrepB
UYOvqaYEz1oriqh4tiVCy4EzhvVsJ1QJ34QsiHdCVEynxuvLfd3W0qM8plQtUV1T78KowkG2rY1r
T/GgQai691sRjTrlJsTlkGnGdBfdwSkamaeQ1L0NEUaU2nRjKdOQbHUOYBrkhd47llgAkZ8lqY24
Sd0sxvE50g3r2Da9d9AwFdrVo15UGxHdUtn2R917aKYms4H9a4daR3p/Esba6YqGY2f08P+YmsJB
QqjcWmIl2HVs5nul7PSdMvnNvvOMbt+LenhltV6xhZaSH8SWozudxvGgSkF5Bd1Z30oDcsGUZGj1
Ts2TnrUnb/49Y34zBfB8a6zRXM+opWNmBFgShBpWy0JcXCN5TuI+q6L7ChhRSeZPdWNsnLKB+jK1
4GFNtWpv/BA1XnBz3qZsCyi9KXXvqXaAfABWKER6ooKqUYkuoYWKWbOvkkBz/KIJeeNY1cEMNOMW
lTzZRfif5WzJAtp/kemoQChRZQMmLBq5aFMLjLayUqB3W5s6pgSVhpRnHB6lXrGwAa1LlHmTXMxd
PQwnN2wtvUAK0o+UrSA1EDp7rs1tO5jW9aBAHZ0zNg1Z9URXnkLZ8I+ykSIC7qEzifFCRFpeotJk
4xik3/PzYtj+8SC6vjQiuUoJ7ckg9f2tlTKuqhYPiau4C9nWqJb+aPkCz1wFWJL7VMN2Ylz1p2qs
pSe/Hq1DPWW9jOl9rz9UIOdxegkr/bMoBjX8bGUQbGBVwy5UI1RT87j9GSYMVW6k2plMqfmBjZnm
lIlZO2IpMk1qDx9Oj9LHIvDQIogNOf1eWaX3YMR5+zVU0Id0In7BuAHxITwZkyztq8xD2LHWfT5n
bHQivuNpsC+jfsIX3DIetCouH01sVO4iLm2omGqCYHZVtrPQb589SLI0FW464yj3/6+XIkbQCIrb
h/2dGWR7EfljRC1o9w+w2j9+xl54VSJSAERTFwEvvwMyYdhtKdzZg8tb1vZlGeHQFUjWwrKNThKV
S4WUg5SUtFReYrJEuPslFCkknO/6+FgpNpLF2eNEaSbYGpDEnpW7AibspkKJQb7iHJ++/cdjfPMD
FuUuiLhh5g9T74rCQyw/JFmyUna6UAt4E2BR3BriVIHcSoA6iIptKcp2XEbPTRiDBlMauuBYqX88
pPdNzcWkLt7mRdSzwWYfhBr/mmoziynND/OEzIB69zpC4lLZ5c0YFxWnvOREbwQCDtvBQcPV+hF8
smxErHFitLPv/4Yz+oUa15uIi5aFWSl1kBtEbBzjp4zgD8fHNriHremwyZ2PJ/TSJ9QpN4B3fVXS
WAyvSBCjCTOpdzVSJ1sIlcDRMHNxyPtdSS62BdfRyqq5uDHOYy4GGJBmjWFBTDS06YHfB3a905Fa
3c1Yl5q0y45Jk5FSzLeIAH5b016R18a8KGFpeaEUWIqzL3bqbq7wyE+yulF+JJBF003htg4tebs5
5dvn3zsOs8ZCtAu+C48+Evv/+UlE45VqJh+dTt6ypBl3Wjmh5NG7meH/UnWy02atMfWuuTf3UM5C
LCbcUAdRQa2jd33k5zPlVjA8uxsfP15J7xF4r1Hg/MJmpzn0Ou1n9avCiiq1RPsFOFoDzj49SntE
EHzXvBW/DUiib9qtcqPtOPuhFyi34xftwIsxOLUrE3phy6Kth/4M9Um8rl55S+fF8KT0Uz9Af49O
DpIHL3PvPjxkNy1o6ZkIrK5xA+V5/t5W7t4EXLaAgWx7uTAQMDhEj/2xdSka2tEDTGCYMOoWXKc9
fg/5GT9LZuFbv5VcpHeol52Ujboz1y6e9wfIrC2IKw92d7MEz2J9T2apDfKYSK8wofm+SU/cNxt5
m7mYB6xVSy9FA54P9/KVA7TksEQ+3n2J0kv0dP8/e+fRXDd2ruu/cspjw4UcBmcCbGBHRjFJExRJ
Scg549efB2r7NAnS2u57J3dwy9UedNDaAFb41vcmgosSOnMLEOn4X/xX7T7yzi2XT04AsFxkFUC6
i9jTXD1dmmpJmDSW5BpX6Z2CyBtH+KO4X4Qr+bfwjL7p48phYyQnXoYwTstyDb1rc6xYrZIqbovh
jaaeGgJdsLs/N2M/GwYMYUlnQzePFer7pnpUiJNKpaewdPztvDdesh9SYMt7hdUiucVVrtrxD/n2
9wv2I+KpEBOgLNWJYsCJX0v1Ky2AfOFTUC90MtlRNlR0O21L3sXFOabzJw9oQswVZawvWZVr9n0Y
jmpU+J2KmiD80miyF4XDw5RmZ6b+x50diIDKixBvBeOF9cwXyiys/DLiiZrKbuu7aLigFUcezI2e
737/9j4WkAxlUZky8QmyWsPTahrH1KmEAKhtdpqT+d7X8nNs9AXCf7+vWEAtTECS1dDXrX0bwmkI
BWJmVDdpbyO0dNG3aGwcVXr057uE/KFBukXp+H/wDhd3XLZQw/iIu6eBxb00UBi0ey4J1FGJzUoK
0y6p6ibzL5eoPCGmHMjEFwhtrSewEhlGYy6rbgl/2AjIqdKF/e8/1Meph+Bs8Rg2LFSnH6QRJF6M
PWCG6hIShpSYvC0x3Mz1t9+P8sl0WOTamJUqOHWZ611QwAvabHJGsaRiU8B8Wyj3vx9iKW1Xs8FA
dItOxVwQsfVy9ZO+MUmLUN3eek0HkPp8BmeRTyTenRnps4cB4DOwV0Pg+8E+AlyGWAPDV10pED1F
Dp7pxZ+LpPzks6CuxHJpOaZYsyt6R9dmmTTD73TrgIZr9ZxitVSa0x87618Sef9b6TZ6yT8F3r+V
gv8/KPLWOPf+vcjbmUoaw2+F3cu//4ewW1H/oYuE4JLUaHCKyjoTbfjRtP/9N0X+h6xbC9HMQq0M
q56J8U9Zt6L9g2MXlTWSa3MhU/GPcAxaFN/8eci8mZGLV+8fiu+VjPt3su5fxdKf09yQNX2RbyyS
BpXS5YNZTWLGaV6OiDeWU0klK2qz2Psx1Z34Z37ULpWtsfV38hP2TZ5u2Gh037yo6z9GeqvWXhUY
v34AvpMKsncEvTzysjre1LGTrxAk0rTgdA7NqcVAigxNW9CwE/zrCs5/DWeZJsHuvHZjtRCCSonH
wm9kR0jDjd6VdtM9/P6JflUpq1fKE/05xFLCvXmiRi8J7cwYYoHQxZvgUt5mlw2FWradjwKl4fRE
ePUmu5NPSJA35wD199vJP58Q8zaTgx8Y32Amvh0eq/xwmT0ML99Iw3eCVc483/tj/8MAa1683NWx
IuBFBgF93JASQqKlIzp0C0FfCPmwlceR6ZPt20sTrXiAmIvooHKLTaGHnS0+e2d+j/Jup/7X71FY
FESfc5CumhQZ4TZmnWrL7yGV5JYYjGfVyTc9oD5BitwJ0scGz5ralneLCVl977vTS/Hy+1/xfoP9
40cQc8pCxm98KZjfv/XC0JEdjj0tYu0m43m1YjuhBfr9IJ99WlTWKkcFp5/4y1/vzczS6P32VJiy
I4cXA1rg+Mfv//wVF+OPp3gzgLpiOUIG8PORywdTV3Rkh6TODqU8iOsmgpI2bcaLLBFwBzzXF/ns
7b0dd/X21LJoOrlmXCkFuINkoDW1U7Xymfd3bpjVypwGQQrCiWEinEtnf7wepNRV++hMTffpnvb2
cZYZ++Y7YdURWsnAOL2neEjhE6zvNgvvVoPQ4OQ/zr0+6bMl+XbA1SaaGqhHkTYs340glBkTOFAQ
m8iznvhS/Ac7GI2TgmPlbbQ5t/7OTMr1bUoMh1wzl4cVlAeNhMi+L858NgqVT5a4QsI18efsXx8u
NGIdgYWUsezoKQzbTOrqL1NbxIdMipFQdYFO2tQs1TaY84/AoqcNJWHTKpFISCIGqkVqvVoNnhK+
NgR24Bc/28lSj2GSmY6mB+P3xgh0F+wo/jr1KQSMWjA8scnFnTBpgEhIsx0h1Edb1hPrTur9eVtm
qsVajxrHFIzsIELa8WGLRRIIe2dOgZeCjhDaU3GQwctx4LnE1+kYQd3j39+qVho6o1qlmzzpDG/k
tgpYEu17SU3348BW2hZ6/dUcIvIpSS7H2j1D8RuX1TaalPBYzoqAyV1tPoD9vShNth2BdOzJX8KB
lYqASAWiS8y5ww3+Jq1HcM8laLDxq+IwpcG8rSqFvbGKWqcIiWVKC4C/OO+jk5FKeyuXJDCtniDM
ytVj8RD5DQZWSfRqmBHWtzBmbLGBQT6Z7c6sUumScv057IR9Wlue5AskKzcewNY18iEnigWvtqRt
NQiAjX72pclSyYMc6rCd7Xj1j1PQEiE4ZJtAFYfnear9o9/Sqe+bfW9Whp2a/sNMBlcyy8cQ7ECz
fMX9u4qEQy47S3KqqvmOt9tPjaDGJpdIFOyr/d8HSvshJIOaKB7ycPJxJwT9bScO4JGieoqUmPQB
EuNqM7xvZtUkVTg4lbhbkCQ89ZtCyb6Dgl39vS6NoQDMA2NtQKL1WEkgBajPFSHRdl7kut323bku
xXJMv60iuKgRHI+Foo7IFhrmaq+ScBFWA7oyTorPS3Zod8le9biVnmkofToM7UqOTxxg8RJ6v1UN
0zKbK2kZRvOabbLVtqon7s6adKwP6eVx6FhR4KFl1zV12cHebIn6XGO2Eg8o1rEpLe+KW8BaN7kA
D4O8abdnfbE/7MHrAVddWN0AvJTDUXKmw3KQJRZ+1ZYD44KYVPe8N+H76yKV+PJ8PBlueVgxifpq
uD+n4gKPtssU1JmLcAV+lszN3x/THyrMZTBIucv3wutAXfsEZ1AotChrJ6dzgmf9IF4oHqvumDCv
j9n2Fa15tvHt/EDU53BS3ORKvf39L/js7TIv0QvQjlmuDctJ++ZzdnmflgrcCKfBClx3Yo9tcjng
FuW1cAfSfma8T6bPu/FWNZ41V2PWkWn360Sd9/gEZPD4juR21u7okmC4m9N8c2bQXw7I79eghYen
CVTAB+Z8XZ3jYm+EZefjjWbF0mMVW9dza952rUFuuujNneLFQkZSQ9rc94IoXvWx0d5oGmr7MY62
9TyzdeMoFCmicBUUE0qKePiaTP7XbmEdDFXiRXpzEqf+CBL7KAmz0wbWXTlO0zbIoY6g3wHbniET
Ej2HDFSeArJFxo2cSeNX0H/haIXVrZS0+FAU342MklsHulfV5rI1fN8LaMa4tVHAV87Dg+wX/Q4a
i3wVIB10yqwa7Cox5sepnnU3L8ppUwXNvVSUP2qIKnbYKZojdskloZo+9CwDvkuEJKrQ9PLJWtxl
Y/lk9dZ9r2c0+0fS2ouhLjjLsh3W55f4IkJXx2CELMLyMWLxbOe8XzICTcKQU4eb7y61SsU2Uq4N
hTFCHNX9dFuLVncVYSruDaIxPuaFaF1WHD92SqBpaBiY14LrGtG2TCvSRAPreyrNWCtX437GxN5O
6nqCMqiqdPBCQiwHpKypUl7IcnDnK9NWaidpI3QqFtAl+rEzc+bDPmBhiEC7SKe9RhDAep+LVHWk
kThPDnGcFdHQGyNCZsdeJ9xGjnEjP7WX+qsu20S7/qUW6R+1O81LNgbeHAjjaiefiVyX/ITDsM+N
1xa43R6DRj+3EJd97O2SoF9Au20Bndh6lk79auEPNQnTKm72E5f1S/mntFF2yY7IKEfZmq/hbvyp
HZYrHxGk7plX+0kR+G7o1YmY+ZAeMp+hG1d7UjbzLj0uDHEmy9madn0qrp9ytfCDZGzLOSLVsMVI
O5ugTY36Vkd3Yfb7EopE1XW7QsrOfEF5vcuth12V8VWTxy3e9xr7un8hTzaBv1vVISP2JjvEV3DF
n9guNsiTDqO7XGW7XX1x7jX/OvF/94VXW3uUSqRaFbzmlBmM2ZH2pT6l1/UJA/UHxevIMwSQ/8ny
+/m6YH3JHjve47ILy5vFOj7zSkc5I5dcL6r1e1nt/rHkW2JR815yqtDSuEVsAhzg5dWZY+2Tqwwd
UqSSkGo0EcOd95NbqXXISQSNO4Zx37YXYh2c2x7eYwzLIiX2RF9EBwZwGoyY9yNEWtxXg+lDr9tO
yCvw7zsSquClh78GAf0xECfmwoVZGohrH261RBxg+QlfsXmSZHfsM1vUzsB1K13SPwehEWnKxGbw
zlbfJcFAtx+sXMOcSLoenFRzox0k88hdDKjT9OC/4ru4wQz6zMn88R4P3i0uXwhzWHqgqykqB6lS
FVKpObP6cyoUO06TTQvv+syG83E6MAzmmks7h/8tndu3RU6lKQGJsDweYR2pHd0ut+qFNNEfptdq
r/0HfosrkPCPN0p7QF7MzBVTXSu91FgjehjxgSPsZs/wqi13eNDIy6WuMudzm/nH/YaCn8lB65fD
CoHF+wcEjyzRwo8qnTM9cxc7yYXdE1aOcpg2fLjzmYafvNLFHVDEIQuACDzv/YgyZUnbir3KNcCf
nF8jAsp/6d1wRzgzkHno/vX+BA/5ZsjViaVlnUU0JEM26Ws83WfnEhDOPdLqWKqnKki1sFMdo7mx
jLuUKPUz8/DjwQdkzE0QHIDboPTr2HhTbOtD0leKWCybRnK55HTM24LptxCUzuL9HztJjAVFj21D
ZbPSV0+j1IM0B4KkONNWvelp8BI8eZVc6N/nW2licgwbhWTZCn+ns0Mvf/T7g4ehVZk2DzAEYMSq
cZ2qxAtroaaw3MqT4S298uA0eQoS3HJ7blZ8uMHwcG9GM8TVTCxSX2z9ktHUm0URPF1k+A7KHQ42
6pFsl5e//g1/7fq4ClCjfWDJTFIupTiOKxQvS05v6EUxbxMdBHlJ3VkTp/WMWS6IxMcQCEAagi6t
H06SirGcfVl0FoZDhsi58ZayrHT+gxmz3kTWY63WF+l1YSmz0lnSOeHfzhJCvJh3EMn8h//4We+m
dTmwHnE1R+te6ciBZsSOEolgTIoSn205f5AFe0nMafZaZctsX+dcGj/0x5eR3zZlVs/6Z0Nplo2r
nP6QuTSKJI3cNKLqT2MHMZ3t/acuobVY2ksyfaZ2aTj5dJ6mmZVDJ+rM1Pr4ARYDTREZpUpnBZxx
tad2bZwXbUN/nm4iTiYY6Cz1uBhsjK0MI3t5EefqmPVaRR36bszlN73ZkuBDVQzLmIt5ZygRyMzB
eJgdTIrucXs+d+Cvd6X1cMse/GY47M6QoxQM1xt7vbxVuIuq5oNpbdvJ3P7+da5L//VQq9oCnUZn
FglD4X18JaT9tqGv3FQ0UycnDW+m2rxVhaf/uzFXhcYsqk1qLG9TPGhecoi2Lefh+SbcumxaP9rq
uI+TRsr5v9nRmxcZUa3VvHTDz98/yod9dT3IcoF886l6+OVhODPIgn4K9iLnXQDdhTBW3p+bFx8q
0PVoqzMjTDU/7JaJoU4Mh4szkihyrZGlpA76GdHT4JGRguC71dme1OdrgEIem3HU8esL9ySJSjd2
5fKk2qvqVlvpUierYrHoiryz59XHLf2XTe7/jrZa5XWtoU4sGK1GqeG0wDrEdn4ZXekBr8PN7z/i
58vtzydbrW5jor3hz4yF0cg+CrMnWUT46P/s2/Y1qOT970f7N1Pmz+FWq9uUpkRuJ4ZrEc5AAUg9
JKrkEjiL3+5/QDL//MPBxoCWwXdb89bQeAh5YDLe4hlpaphG/pHQle5UuKtnbysUaB9PLD4eOzMV
L758tIffLwpBlyLBn+KFah1+a6bpa9ya6qbROzG1s1yq3EKvtm0uknoGHd0WIvXWzIUXnMoQu1S0
0GQkvm46JU4i4XItEtdWJwc0mzfJmG9zrM5ts2lTN2vSYt9hbniV58N4g1rWhJyXzuBFBm0EGFUb
Nax3pSlutFh/jIX8KIyVejWn1oQdajPi0pEch7kuHK1XY7dvqm1WVPwhYbeTELjb5Rx/K/X5ttF0
T1cDBz8Rt+16hwqVDcXsE3uSu8TudevQh+pNrHZ7xQBkstTkFs3XDiOLCwSLXtJqx1C2vhViF++U
TvSMVts1cXQqhxR9qbopA3QGDTI+FGXqRvHHYGOZWW+HdVBdlzPtu6qNwl0vTsZe68LkUooB6AJ+
7D6HTjf3mX5Cylu5ySDnO20oCGH0BWkTNoO466pcdK1RmK4jw6wvgIheJjW5bLtEcetKmzxB6EjE
6MXbLhaHa4hT5EiZlbRXxGT26sBXN+0cTk5bNIat5vpewGw41ftrDdolemMCgNQmifZJbJnbXKum
6zYxRE9KEtIxm8jtFgBN8LPIKcDU4gVcM0DZZNC2Oh82I9fRjSDiKLIActkCzZULSOfLGY6qst7a
UZfPW3Oci0O8wHrJAvCJk0bJDuYHUrrPFhAw4tPbwwIMzmK+7QbrZRA4N4sFPOxQwx4ixW+28gIt
Cl3tOyKhDGSAZO29ilXBsMCQ3QJIaiCTbU+tjI7R8CS8+jeBUIZOvECZRea7wzSfdCFx2iS4TIJB
P5JJ1TnFgn4mCw4ax4nJF4WKvuCjFkCp2fpPpI4f5/IurpRXVD2xM7Q+znwEtdpdfI354lHLFGyB
Fsw1HmXwbD1EP5AD7aIew2BgDgyw1hwzpkr5mRr1z04UrgPW2teSWtuFmWrZ5jCehioqTsEC9qLk
Uo9IoX9aCxBsLpBwDjY8NNX3OjPvugUxLgqa1MQSeuwTP/IFVc71+Sc2damr+Vr5ve7Uwsnl0lXz
8jChMjLm4WBq7UnImmdTnC+rUZgPmR9shEn1rKH7Ng6ZYxVkEhbxsWEadJG1lfz0aSxqO5MyJy9C
T9C/mzVK2CHcjBr55DAO/WYgVHQ8GNrk5AOkaEs8BmXjytFTXeJbJPkOd3e3qKMF//QaEj6hHeyT
KHVpPV2YTL0xzdy68508a7bpRGgrCtBCDF3qty85C7aTRCedxLu0L9ptPVqbNggukGfuMTL+nofC
ESWl3aT1rtLIxM4VNy3QNsmxbQSPdWvZanUltsY3S+22XQXb3hopysd8U05oSvIhcQxTwMNDnfbR
uNiPTceWv1nq2QNIPYB77fmqCYGzeRLb6CEXpks/kDZq1zncX66bngOAOTgFgoeVgc3au4kifa8U
uicGd3nJ31b9fWjJOzV+rXzQ/sE40qZF3ZIjZ2/FQwjDS2xGNkbzOA+Z5Bnx7KmRtSOBci9W1abv
vpihtZtb2bM06su+w2sDz4T8m6ilm4Q2qMrqsGScJ+TsJsl6clkjK7bHDLsqDb0wYT118zXSXqpW
OjRN44zDT1F4TJDZatEt9da27gLIJhBBsi9GZGxoDDp9Z4J9B7aS+LY6ERMbIHoJuy0hddust1zs
CXmWZ6ue8SHJRmbqfdjG2wKzMWCoXZDMT2gD4dbGG9V8mivgnBqUM/3WlsGuVyc781FbipzaJkBN
TTpsl+gnvY22U+xjSqKxqxpbUwGbGHiG0VjQSq/tFdle5Io+UZENZZNVOL4sb2qTmiOOdigGHV2+
ltVrE+GMPuQvfKlNSJiLOCWwrcqvcqGJtmwGuyQcTkvEOhSscCOikK+yCwSY+BvyR5g/+NMHN1bm
r3FEuSYYgc1OBH44jl+lJLwyWgW9mRmpu7hMO08fLGJQ80Z05bwwj22pRrtZa4MdTbvIibOg9aY2
wze8s6zTrEzGVQJY4GiyL3sm4Po+lfXoPihjCeG/VNiNnNR251eYDZdzRlyy9FMZ9dSJmubYlePG
7JLruMz5pXMYuFNSJ24SxHxPKRRulZike71ohru4aOqrXu6ry6yILDhLYZhdiUNX1nzXvIRZYmAP
MIBGAdPpdpBZo1MP2raTk8qFmtiSFYcTV2q2+F7oL0033atSjTVZ0ux8f74cozq4Hqrqqm/5z8Ui
1jexpVxhx7EXNLRxgeF70dRvQzO+mNuanF59VwpG5ZSCf5UaxvMU+E+Z333BvgaV7ajEWFZk+6LX
jtwiL1PB3PlZ+tMPUjdpRHhe173p6+6sZQ8JdjVia0W2qhFeraQ7chrYwwwOEZJ5HLUK+WJqcVla
2r7uFLxjWuM7omtr488Ght9jj869+glJv93DZR1sTIU8OeW/EgcRT5rgjk8qYlUeXE/N5KJ7P5V5
cjTK4VjGXejo2i9VcygzZ+vLuOaUDfO535ZSJu3UWdubdfuzHoStHikHWqaBHcqKl0oCaeKjabdV
KbCV+vvIzBGjyztFkHfhNDb2HPtukiTbYhz2SRbvhiZOTqECzcQvjmqAvN6I4u+RPOEa0lmsUfOL
2ElfozZ+CLDhqdXyQZyLGAi2fhgjfVOIwQ8cs5+ICLscJPFeHpVDkc6nuY+/ax0uIHPUsaMk84/B
1181bcKCZ8aEwGD2xhX/vEty1yzwuZBx2enz6BqXlsbOg9Y1/QCAfyIGWBEkl4RnbaPWZWAnUoaV
gC4+CIZy8oupw3gB5myKJ4vaF3eVgMJuqSOK8UZSAmlfTib+OMa4OEC4WtXet4H/4lfV1sJbJsnU
G6kvC7uYjXmToIVrTPnGb43Xhg0BVro3Fli1CNKFJHUkkfkX/NsvuInchkV6OQyNJ5jWBb3lR9mK
D3JT7JMxvtRyKHaydZdopelgn3EXSeZLN/WDTXbKU5Vj02gxY+w4TNWdZfi900j9QylQNQV5ZkuB
FO9lEwrgrDWXSsrcLLXJtBsp2vvhtJHm/gL7F4huyX2aJF/x4dlO+I/Y2USGG5axQZf9CATztg5Z
csjGXzm87/SMr1skAiHApYmleVdeSDLQ+0SCgoLryWPTVcF+sqZvYzPdlYOynTD/aPXJm4QSRpEQ
u/kYUw3EKHvlCe1iahYPcURwWwTFbBhxkWAijoPwIzfnL1lnDJsoqy9x7nrt5PEiHYGrVQUbL0hr
h0zMvovieLD0yI1mNXHqhPzwXgkObTgcJ0U5sCAOozmYG9+YwQNKNkqOfLv345LdW32p9PxHz7Zk
m1nnKAVWSFI1HyHQndShE3bA7N5sRhsk7IYtCRFOP/V0svTCMcNxp+vZfRpLRBGG3VESmgujyLaa
kF4kBgFWnEytVt6lzbyLeoG7QKX0OBvJNF5Mz6i7F6kyHkwxeA0D2GD4E7FpKcIDEZUz17bp0I/K
yRqKizConHgwvmmcvkml/Ih6SbClRvvhi9Nz08XfBp/bTiwB0RMncK8M+IPIeXRRLFWCJeRfKgyp
Qt28FrLgWIa4OMStlu6qdmjcjBlddwSFCxQ+dlDLe98IRLeOMOwIynR2pKF7iDlUhC736sG6ma3x
pu7Da7WOv+Vdeq+adWmbibUbp/Iop4mbiRj5RfoxaAlix0IBynZqfjUKdeZ09LeBpuIJIj1ymORe
LzGomWkPIBo4pLSAo3M8ELs8Xeh5fGc02H2Epb4d1cwrovpBpM6307y6notlnc/ZLVv9Kc+xxIj6
DUd+sgnS/DhVwtbszSvRFPfY0MZ0FSkKOXFKp5hwiunFmm4bWDvl7dz7u1jpn7gKvExaBC9Q8pK8
4SZW7JCa2aHZPraG9QgWs5EIvJa74lhF6VVbyd+WNDYsLNKY8yt8CjEXcduCJ4oKYVuJdE86hZv3
5HuVMBLNrVM3jPmxEqJnqQv3g6hcKXr3WsdEvLPOCNJNlHaTIbq1o5EkHy3FRiqItqMQPJn55NVq
68XsFWrewa1bIhRlU+V47fm5YzmQLcIrd1IhgCs/CV9hYzpS21xW+azbRbmtBOFrpIZf4zxhWkk/
oiTS7d5sb1TI7Sl0Di8mf0XKtIOvpgcxHyx4hJXvmRNZy1Y5VJAOK4KQpaa4VDUZOmBhemqbbMte
ecBW5tskDXcQjDCCDqNL9JyPECEFR0Bv5ugtTjqDn90RsZwdRV/6IfMZbZgVXhSlJ6mh9VtaRpKz
tcQNhadf51+aWoMXb1ZFfm0JONiIUX+pt/gi9t0U7gTBvJGSkbSjkputWjaZ4zfRS+JXOQJwCiQM
mliY+jhv6jisT1mcf52CTt5nfTUxnWfE2mGcXw686w2wZYlzNdT2JtpMs8o6gzUQRD9TrXpk13zM
SutiLsKR3cG4EM3Ykzrg5ziObuUo+BZoXAyA6zZGVXt9Flf2IHcXiUbSJcL/+0RWSPEO4bKEZhdu
9S4yN2zMt51RbKPKPIk8oSFF4XaMy+vAD7cW0ZlOHFFg5qp1RfG51VN/sotKuBGb9ggfVsFmCvc3
LWMqjmVa3jZJnMa2KC511Dh/g1vDIaNWt1o57RNlvAqtWd0NpkA4gzbMbH0UqWKLFqUfzDs5rJ6U
Vt+opH5pU7SZtRyLqI5v3MUCfFbMhWhYufIQeOPInRtyy1Ye+lOgFnuqjics464DFdd2RTDvlDJ9
UDlCsAzZRYN5itPqVoj129ZiXmb5dTgmOyGqn6Ie6a0mC9MmH9XnCUezTbQ4jY55caMIpRv4s1fp
3a3Rm8dSbXai6b+2eK0KJno4OYHvGPfpXuow6sCPzM4xBJna6pDmsINDsdxKGefIXIanrsASTWu3
ZWjgY1omJkYhxjdTqq59E6+r2oiuanGMXUkaFqo3Tn5i5DtVp412VuQHtslTjk2hMXVfcl99GkoJ
LyhDplDAN8c2R0vEoavHiU+6HKzwWQ2KPZEYW3ZUrOP0i2C59ImVN+b4Ac11ctPnisPXmPi44ZWp
VPsxHfd9W2/VdDz1c3Kdl5jeq7UH5IGZuqXuw7TEqFNBEEHxeKdZzaOUFDepgGPVUg3K3XAIpfwl
T9vT1Ib7Rmtv01LniJSNnGp/AlUSWFXpLJ/8hmuUgTdb3NxUVo9jX+G2gYLH1KxvyBW/rocE77jZ
m0LzlCbVyezFvc4Jak8jEyyes2+W0dxyO98gXkkJ3/Cx+y1DAHZVcPve8jpdeTUD7TEaOwFPP+tW
INee1RhsMfPD8mnpJ6hcVhxIWOx5A2+lEMu9ZtIB6S0p5QYUR+5QGz9T09zpgnpd18ZzA/XPaTCW
3AlSnjj5PCkYtVE+NFns386dykc3ssKt8GPcjEZh7YMC4slYqz/gv+3TwjqVotw/1sszUWWlJz+t
VPxmhNAVOhTgaIpxr2m6i3TuGyyKmkPRFdWTFEep3WlAJQZL3p1h8qGugEMzLg5rQfOjDJr7eu4m
DOYiLn+jL192tPTwCMwGWwjhCCYLW1BaeIMWFnpOvOyiapePbrPQCwu/umwWwqEi5vtZrr8TLuiO
SXPr57JwNEvVf6lk7r76Ql6EisKJsxAaw4XamJb1tG1gO2qc1CHsR9NvjyFsyB5WZLvQI3/fY/4E
+pBJ6EZXjvwRaHnV0a7p8Jiyb/Eh8u8xmgjru5yfAXE+iDDAIhDlQ3Rni5KgcqwQZQuTJ3SWcP0H
Z/aaS+2k7WLPxEZ7OBG09mTai6cIdH7tzLN9II0wsIpzN4QiTZPgw6wgq0mVytyg7mJg0QmOC4s7
tYEl9vV5WvUnnex3Y6062a0B84aUksmZ4HF3l+mm+LEgzIDZ9nirHXJ3xPjAOWfhvTKZWOjVyIkx
kZAkTCbAYFfQVRDmw4Tlw0TLPrvMUZk5yFr2WDuktvWw2Exkj7+fMJ/AgO8GXMFYsaG0kq8w4Oj1
p9zLtsgX9unBOIN9rCJffj2YBkavgdVDNYY9/h4ZyMY897nAyo55P8L2K708t5GTXESuucl36hey
XQFBrD1+ks+VV140R/mcWukTZAl7aeLXoL1BPPo1vd4idoGszGbZyVATxg3Gxltzv9jBKM/xWVba
Z1AP6jjiSH9JE/GUeP+4dWAmfk3EAlNVeaJ3uRX3szNDZqz/g6DyT77hu8FWkyaOsITsWgbrvXrf
bPudgrYh885R7T4fBsYMzH8AJX21twiBESvCoEqgt4qn7AQ32Avb80qNT8gHyD1ArWhZmRYxb6tx
+inIwy6eaWJ9GzeiyypYUPfIkTQWe7OvPO4Q3lm7lc+2NYZd5A2QFiEurra1lAZXFpoIKdSL8Uk+
zJvqkH/pX/S9eCW+LkZJ7Ta8ie/PcT4/nSpsNYjVLRgsHwQwaLoQJncoRhbGTOOUV4WTOcqFte23
4qN1xunqo6QCzzC+HTOTM0JU1rpgpWj0dC4tkWQge3wVrswD2DVsP8HpH+nXuvy1qzY1kSYefSvH
+Hpui1sW+lv2k84P0A2ZvC5Yfwi7l1n2ZhXGuTyRsW3NTgVdPNZx3KRd9fs97eMuCvmIcHGYfhC3
ma+rTU2vemVWRDbvdrNwnjDzGuzyyKHt0uY++q5y1nzqA5K8GnH1VNVQ1yXGmMu+rXkXLA5k0IGb
OIspT8yoRHfl27/+Kt895vog1mmCC3PNoHn7KGZXw3g2AG2Z8+8/1vsR1jwgPTZqTfn1WO0+OSzn
7YD1kHg2gPvT98fWousynH6OiPezgv5prCz2nADHaEjDi3C+VYZgU0u7SHn+/ez4bChW2xJvjJkr
7jjvh/pT5IZxc+bU2Bva9SJwyyr5uYqnZJMs4rffj/mhLGN6wLgm+5MJD8t2RWoIUsFq/eVYD+Nv
Nc6vdXEdFX/UZf/flOJv7IpvXvfmuX3+rx95G7XT5XP247//tn2en//rS1tH5Vtnil//0f9aU4BB
YDEBzVNX8bxhT/qnNYX6D2jwWMVgqCiJEoYTf1pTSP9AgU5vmLjkJWNwsef6lzWF9A+K7GX/hOOo
S5wXf/sL1hTSyuhrqaDBIfCBgotPTDQ/5f2MzBtu+X4ZYAprdKoXAP+6nMGQUnHTP1jcpjZtkelu
72spyLNM02iqZTetdOVOwMVXi9nANeTXZR3HrlwrJpgQKHuqt/uyDF8k+UfQdR5S3M00ac6Y0JqR
zF2u/Q9757EkubKk53fhPq4BCMhtAkhdWnZvYNWioEVABMTT80veGZvhpc3QuOdZHLMjqisTwsP9
91+0D25Q51HasI3OBijso2QWhbNsrxec8j+yoYjmQaq9uXzUC63h1L2k9oyZXSeOXUaSirDmMu4G
t96Vqwe4sbBKgctxh/fOd7+YeCQQrHvaPOdH1TV2FFT0sWmRDSwcWWFwDKtHtXVfTdb70YhEdWdX
XRIvvluBltZ/A6v4XCq1T9c8Xlc4x2qNOabz0PGArYYUSbQxhK7plYdtZAAeZMMmTDvlu6N9PEUn
Yehil81vg/gzzuxLOlM85VbkSLjgme6yu7L3wwURWLF0kQCMFEZ9rl1rb5EIWHjmg6XkUfUNC7Ti
j8yGU2pZh8VjabmpMwCmiFJPqNM81+5TVyoBKpwZ4A8Yi7fiFNhF+rHMlXlHiCQ6JchVx8Z7VfYf
Iy1jd3JChmXfHU4i2bJ6l5jAGYP1MmH4fwmqYLtLc9vDK31fD2N5sVygqykbMiSXZve01vgcKuSJ
7f4/vTyP/6zu/71TCY8jkwesIcxKMF/4l/5rmXHJDVSj0ebcMi9vxqL26eawBx51+bem8v9Xrf9h
3pr+/9pL59R/Nf9bvbr97/+sV678h8TilS7JNCkMzBH/Xq9s+x+Gw8xN/2RjG4fF1X/Uq+AfxLvf
3OSQwvDTBrft3+qV5fBTzFyo2XDa8Zja/1/q1b80cIz9rJJvblTObacc/GvXUc6rtpS5MAGP576p
o8r6v3EArX/S7/9T4/F//JJ/aTxceDAkbGRt3PS4mI9r6xyxWN9Y5nr2itVwtcZDn2bnxM1TvG0w
7j9sHo4GZZ4uB1s1uLZoy9FvrZbtK/pSBSs5ICJag0alkkfaHNixpcF6WXU9Paelh0FnO5YPMwum
U9IF694xt+1+pftB+js5/WM1eOX3uhjZH7us9B56A1grIcXAOcI/V8ipDjZ8h2Njl/TyScNCpF9m
DK9nXCsHLlSC3PBHvWXyzlcZDLFmrH6zn5ofieCRPnSLLY/UKtXLPLrJgUT0GZaT0M/aSgZscCvj
VTQYv28m1LALm/TlOzUzE5LV6ADGZJWhnLu0E9K799xum/YAwtltoyhXDMEpdl9F5iZ2CP61PVfN
xtrRLx2WASxErCX0Mnug93LqCsYEHuTBjXgmaip7Y1XiI63LLAFQrI0iDopk6/erv+Xi09jARXE0
qt00KjLO2XfMxPxbxEhjfg2upQm8bHzrhomKni0V23YkrZOZJCq0tjnpY/Tr1XeK2HbeEebVw+3G
VoIMAFVaLnr2jr/8nV1oLzjaxjiWzxqyy/zXJuqA/d2WOYTLZHAS7KhyhqJWUYniuHz3vAZTATvz
bQV1PptrH4dw2aFVLYhtELupLnp99G0czSMDUxsMi/qs9+57y5irY4YNPXtiRw8jbpuNIf6uweD0
ej+sfmIqMK6RXI/DtC6jf9iCzNZnNTeps29Mp9weZdCXiFds31/vii4vZf0MYS8FO0emi+nNzlML
9C8iKWAA7AbHaWXHk0IWCND3okvYZ4FCdH2fjoPIYZgVnTWGC2jmFBHEki/8Nl/B85q9JoH/hlLa
i3Sn+u1LuGsgWB0P8wDH1IY08tE0lUvWTYsBA8j5mte+FyovKI2fCaspP5LKAbp1aII1qRokYbkF
LI6hnn9sydBPse9kglRznJ7LI8kWBvxDd0v77jqM7Vo8LkmZOQfi7YP+gwXwpOO86wPj1cdMUYJ/
NMWg/26+riq8itzOHu9st6yIaxhdkw07yQSZKghgSrTh/V62VPXnDR9dHHLcfp6Sh9qZUudqEXax
vDiiJ14lmmpTLk+rabXqN1Lgccp30OmK6Xej+1LzCo7leNJitA/JvKrQ7ZomrWM5pI360zi9PbMl
boxiPTa9Y0EUFK1dPVQBBl1fietD5LPmW8BIMbTP06z9Lg8n0czu243CMxPDQQbKMz6Tnbzo1U+H
OAe3g+w5tCkUmJCwlolIDtJnxvxXNY5YqLAxNYX/Q4O0txf2DpYLecZWE7SFuU/GN58HicfC8rW6
AdlElKWhKADAn/JqC+DwJVnm9V8wAzorgTHXmvY9W2gjzy6FOwRjdt/4kzlBOvQE11tELEmc1WCB
kCai2cNVK2YnHsq2m2DosA2zgGqdoppxOcpYXtiRM3azb4Rj0KUlA4pkjepEbb0GY8w3SOVn3rGb
2jGfYUg7t7/mvNQSFlwZNG5UiglDzBKMf/oj0loZf9clmIxXg2zu1guxqSnMo7R4eUrWharMDpmr
pC1vXihytsJWWXNBToe/UuohAdaO0Lw+A6ksYetVTXPKlfDzB5K8MvM8psK16fZ00/nLrjMMi+89
2FPJylksRreKh3LyR/ppI5dkRRHyY8Vq1Gygp8zQ6WHBqllC2ay87iNVNi4ohL6MQ8gKwzwR5UKQ
UASo5qflDuLMwv11W4s1zrKkPZIfl1hT7oiTLkTEKLmwFLUslbl/Wl3P4m7F5alIw0qWfXNJTKPd
YMW6gmKVV146tlCcZEJNLtOShKFwsIJRPxhD6+UfxPNQuNdhMMNE+MuJDNiAvn5enfTUd12xnMrN
Ld2L3dRsxqVuNvFmDYvbnhsV5JhxkJ40Wde52ERzqOkvYMQNA6LBu0ytxcpx2ZO/Vc1WENfaE85z
W01sktLFK9d4dabRf68To9t+uELVy7Mijwq6KpyF9TQHg5U+j36iy9MmXFLgpt6e6I4NuwC8nXqj
eNdkgy1/u4KUeyQy5eL6d6mZrlxdafFampCQyaCcNrGtu2JKbidhuQTWuaJQtiElvvarnROMpfyW
tt7MuB85j49p3xJ5kBcT/g2u19hit7W6dz54mlNMerPCaM72XOliv1hm3odNh8/EQ5aYwjzZdZ6W
n5AJiZoyXAIDhp3AWGA7N4nhGcdN52Z+JYMvdU9Dm1fibBRNZ8FUsMWqqdZdR7yVnIQduY3sNKRO
vyZLx1qGh8LP0r+jU5JeKQXFdlat10Qz3ElI00vyN1GV5mnPzSKaGss5DEkG40E3VNw5841jAuf2
LYdMAgs1rfHJXayW+BbKxnXsqhv5yl3HeLAI9t4ZVTANu3Rmx48VkTxN2hFPDC08/424JWu5RfUm
SUzgid3s9LSlWfK8MLnAAtrM5tDPisWWXdUw3tnq9ZdA1VwoQ3U17Oml+XKR+VsHb9zacKmsuadl
gYTTkD1LozUD/hRWyZOLPLPbCTHWjEBWhgps8rwchhCkHitUHZar1VKPr4U3+CfWth6hhaI68yS2
KYCfcl6aHibw2SYOa9oZUF+CI6Tl1TiwrK+utVLLq7/SE58qNxtvhOfuRk/xSp/ML9dSUdW30AKT
vjDIRktmDUuplx+CoECBc75OSJGiGNjvOdkMxltj11bG9Niu3/5KhFTX8IZGy6LN5zY3ath1hcjv
7WZLToNBxm2ic/fzFvQD5dUyCF5rlt+ONa2PvS0M4ruW4s6ROglHLFRgTGz6pDWOKDHrYTuaHL4M
wRj6fhH9QkkbCncXKOGcC69tjlZhr080cNa9KbV7pPzBZSuX6miI1h3jqXZljNlNeqTqZB8eN+Xg
evNy6BwTc0FnLkgCG/Wh3NZuP1SltR+he9/bXQDpxd0lgYC36YriYhCXdHT4QEezSa0XmbMR38m1
sZ6JbinOfa78Rz8NkncZTMVFDpBvliHtyWf1PbLwVuU8Nd02i2en5+/ROLsJZ4VDSz1+cGB44nNK
MS3BjKxKW4yx5Exj0gaifNq8wRRh5ffpN86+vOKVMfot1iVI9Ntj4UIemtYZ1l+Fxu3X6tr3uath
vUIffxk4e19XdzN+zUuhjGgrnGw/IaCOuvb27una4lbb9lPLoUeKeCV3tT8s4cB5denAPMTrKGXq
A4TYJKUh+IjEMm9xmylz79bOLdSpHMbIKhxj304VZ61eHewIRjXfVVMXHBbXWn7KWriHob2R4smv
quOkrIc3+EHLRHhQn5O1Ovlfqq6HXVL63hUp7xBBpv+NEZ6iKAkcgrYV6pUJLYDehbCWXrjbrjfm
5knVbRuZq7RDWQX3OZQTFAlkYleEU4ms+aPa1DvMi7FEo0qKz9Q2cTvKzfYBuh5JBtWYfHtSOHdo
X/heDYReyB1g5zVizKi3quLR1HLe1/kkYl+4HXTiFrikLn5lizM/lFYXmLQRgXdwoWaGc27rk1BW
eSjoz+CBtfTXuiFwLne2XSLmV3up32iy68eyM6r3XgjvhPYEGuDYcpSJNY0cBft62Ojgii83GL0w
qOHNl0gc1Jic1QpQMt+eAIjIfx0R/IRh6on3bi3Egbgu1jn2siB1HJtdtWpJwGT/003Gk+NlYQ9z
FH5bnsVu4k77Wq5vt5CZseuPupjfVR90+9nEME4vifvpzcjdzaqxoV71w4ugEP2sRCN2QZu8ib6r
WDYiukFTKV+tnE+0ZZ33CP0kO5ZBuz1PzlYe2ykTb4kvk53jEP834GxHxWzFlUk9uPa+XRwq1uIx
KO8Pc9he88Z6GQg3i4LUDCLbbvd+c+tHiuVeNMlp3sqDq0QLzyD/Q0txToT1m5Ty95lEd+mOL1ne
Po+t9znQ58RjNVKDPlP+gGAAg9M933+WKGJqY3hGvBEi6PnZ+uavJgueemSURETmiNWyiGi4x8Lg
U29/AeYeCzO4z7YlsocmohRGPSIwpB3Od1FMZEh95aWKWo5b2DNn3zbeavtXQdAeJNNn4ANorB9b
QDJnM/8qBuMNdt1PXr69Ij8r6SmelkkW3dPaYMw5fxYZ53KbPy9990nDiLEu4aIS4oy3GoSM3lfJ
tYf2JZyvgXKXWjiGGZEV3I/DD9PvL534Dopmt1SPqbfCI/yWtR9VNNp7/KaOPbgZnngi8M4i+V3m
pDXC1nJw/hsFm06SOzslX+is7mnV4EimOCz4U2QauKaI+sdmLLeE9OlnWYn9OCSkkzZpzBt7WQfx
Vtb546rMr8a7pUHZ76ZkvZgO9SPA210hrb1gJEqn8itvpYoau60Ojp1XoRXos5eJx97tn/E/PFPV
qePIHCw7Z+BHwlbV1skYzQffTN9Vu/7oC8iAxqiuxdSFyxi8+719rzY3u/gGjPEpwAR7HqovNzG+
MoL0hj74nMsynqhZTkDxgA2cazecfCtM4OV2FQ8b+k9dveZde9LDYegG5GQYGE4/3OylMeWuUyOT
yaNBCFhteTvSvVY0Eohj5kYiC/ksZcl1bYsway0QAgwpKvra1T8nPYovw/sj5bCvhc00ePEFhljl
eMyGhKv1kkBoTBqIM3Q8afBVG8x8dihcd+e6X/Ab0Sz5uzbHrjzDeQpSLTFij8MAu7N9JFQRKxMc
Hda+DlX53dCDANNcdZ8yhIpzp8290VZRL19mxZ2UjwP9R6l+LWo/dK/a++jECe3dC8jxVQ062qy/
o5W9kGeIdJOHOKvZ49D+lKqNEwGXVX3ncNHyAlKOOS7NXevrKClJitrGdznz/eayOZadyOOutJMQ
Sd8QCfu3goPEjYDiv2LSGnTjSRTt82wdAb/icQkg2k1czu04Q9ZfmFS3xbnb5LsI3DFM7JOfTLCl
Y3YHGR475UOfCWNXV9x3zqwNc+nV/UWyYhxk5ku3sqcsXrfFiErslurge7bx8S2B8uelDbu5OLZ0
TFkA7oQ3u1F4x1WDFpSIVkgsfHaHZH5zObf5LYoIsLuiOqQ6cXdrQbPrD6iYiGDkJQTDvua0MJiE
fZTJ3pHdszkjZ5kC+GXW2SKGzBo1Es0/afNtjuOe3jxSGWR6Qy98xPtyOZlQ0N1lPdrTIw6it9KG
Vba3Y3CKTPxQy7V6XtM0Nn19LAdt7vSSX2yriNJpOJXtberG/Wybs9gqYXrA7dsmc7dQTdq8gVFW
whtsLejLQ1gyHQQ9+WTtAHtvtb+7m/zJQYPD2W/I9lmjFE06swuVMzHHcz5kHL+8OHlq75k4qRAi
WikgtjWcaoCjXTqN3wBMMLPSiwO1VhDPN+tfqyILLusexiyIp+FSbdOOjgw6l7nPpHyXDSsS+Q2H
Hv6G50Zelz67Rh2ZyLJugbNdrl5rppVws0jOLJW89Ru/lXiawC4qGzEKqwwUZGqftAghs9VHiSSx
8iMBmCp74CPf4oqfCsj4S3Xq8yYIxU0TiP4EwalVb1ChrX1CLqowUOONE3uM6dHovDDfplCM40n6
Kd2Wiz1ENcDQr76Wet3lvbG/6bRASrJwmh2A2pyna74rFn/ftu4DUktvV+JI7rU3hyF99bmLkMrO
feKeafz3gbudaGKOmLbe+wWHIUeSNA564TBasS0BZA0Cls5ej4POLdSBhhOmYLtHlQZfaUz2lkMK
YfsDNctDoLZYL3wnYV/8fLzridOUXR6JTV3RDMfTyoO6Etu4qzrueOKVoWHqfab896B6yayJJ76L
5zmJjWree7Khjw/G0BhjOd7ObrZDpXztqjoa6EpSETwWDb2bi1iYaL2EdAN7rA/D+ODrmzzzPCMx
qYIG2LU6kK0cSnGeCVpfsvfS4HJIulr5y/WfVHfPlJtB9ixcHU/y7+ocHMMDMHjRqbxuXFjZmYdN
8Dz7LzfNJNNSPd0PDREr3mNf3Pf45cA0TGFZD36xc2k/RgxYfIDsTj8P7W89v5kryouqPZf6cwju
U7+PAXBiQaAtyynuy87h7ZRpSWOVxhvLKpfL5xCNljKw+cJg+1SHrT/+rXsb88DmyqrgarrjxZiW
89zn54GHoLOCa5J5EWuxJ7S2L/k6fYiMJmTIzx1Rf5TjeEm7ePSKeOZHZH1AeEFosH9nNOuh6DE7
IQU4C9CvZA1SOWoB7OZUlde+sS6d2by4ZfZLU/Dr1Y488oB3Kii4kWhpdOU95j0JvAQici0oSkP2
sXGC5DUQh3mz0fWRZU/bPl/SY6Dem8n/IEayQBHgPfWL9VrkyyVz+Mk50xmqR1KzFlluO5O8aXt8
9yETe+ZytKyE1GHxYrjOYfasM9q3O6NOULYGPbPvwtcnhsv4gafvpQ76v4ipTM6+3tllzFCBpZ60
K24P011vc4Su1oOwp8PcjVfo7U8901idBAcbooDtlMcymU71HOALakStxYGx6AW9efmzK8gGplsE
RvhAr/tSOAmqsI24WqJCk9GXO9WL2JxRhgW/iiTHqL9nSPqka9mPCFaSSoCQ2mPkm9Mlr6uLRrHX
tTj5WhNumcDpuzLYspBfenR4eqy5C3sfOp3xAgt+X2j7dZDZS+r86pBp75CTjpNGQi/vwKDoY+b8
kZz2t802XlbHfJdYb8ZeAeDup18+d9RS9qns5bXOyFUnm5dp+76bkD36FR2Fqp4tj+jxynRq1LjO
uKu9gol+gw9WidhS+blIzTemrWGHGnN092phqcnUznjWpN1J+D1aBzw61ylS03mRQLJOhpC08u6K
+nNrGLlWZNB2xas0cOja+lE79UezIKpibPioEvkrSFlU55h9Qwv3puGlG7ej2AjGmrs4QMv2Zhd1
e4f6AhZ/6n6Bj37Wrf1aluQ8LMnDjJmV3VNxgsR+Q2Dwe1ym+xrPAMjhiP2B2rf+biXEuQ9wt8nm
e678wRyQrwYLp0q+k6wWXIaVzghw8vT0Tg3bD8F9Mmp5wCHvcRbTfira66L7Qzal+7L7XDhYO0se
EXc8BWbZ7fo+OyU5qyxLTxijpg86wGu1DAYcEdrlZK2ksBa6cR/laMPZMrL+ze7Mr1yrB9ROD0Nm
XjeigPNmQB2wRJX4g2A4mjaF12ncuccqZQlFVtEsFzSRxY/ZcO6d6os0CoT184F9Hq4JQ5RkFs2C
syO3D9UAxzrxXu4r52Ik2Wd7Cvgc311jsA9tVl6b+YFQpMfR55nutkOJCrwUOnSW215IhfBA95zu
THHdU+r/bonRdjojSlv7vi3GuxzZL4g8Fc8FmycE0VsfVju9zB7ShU3ymk9k27tiZjisL3CGogbZ
Kkk7UZZMDz1k+nwgpnVZ8FQWoZSgNOsvQ20PgT+8rCJ5ZYoON0M9MGCDjwXRYqwgoKDbuRemGcXe
R2XRbW+TM94LNApGNcV1Y7xuW36q0+W79s6eSOJ2xG8V+ag7emeUmuE6+cauUG81aSK7GpwmXKzm
bwUd3NHtRzDZnCT6XMA7r8o23kYsbmb53av1IDlaLHVSYgqHnKWaS7mYMBZvZvpC3eyxUsW24mT3
2HJ4BtrqImxkT99BW+0lB3/uEGgNVzynYWRMDO8RE+7ioKrFxdaqI8iF58kdkWUgAuq7aO0rnMsy
lNRgUh4BanP1YFoVtPBup83qOCFELfp9NRF77I+7eXX3RT/eZUVxvFkYkCG/2wiC9rb1zyjt0w34
NJtPr/jMMNBg6XhoJRZfxn3dIUNo6OLkzmKCT4KPIDskRJlVLcHxDWEZwOYrj7zOM3pKfS43GnAf
D4AN83H1tHBEmHg2ZnYWMnntS8dArCbcHzd1eDLxxaFoMWCScEg0cXOfmMmD9LK4D+IFO6aJz21s
/YG0yYNW1QWc5cHVDkn0mnhfMgENvROwypJSnZVtHJKCtMJJHOY1iFvZYP5Bg9Xi/jmau4xs6Hlj
/h5LDMjTXO9He7Jiz/ieciNsmcyawQkl0iHwf1TD7TFAK5336GECdqI1UmuL+E6RnFobD8OnwgtL
/ScrfwI60iA/ml4dTvZD5h0ZdxgXTx1Y7Gof++na0gm6QOI+Cvmgi6q5jTJipVrE1hj4Iw2JFPI4
s0sfW1QrKZ1GXoTFeqoRrEsbBdv8nYuK/QteuJ4Vmx3tOk+5LpvQKEGAffIZK1z9xw+lvsr+rwIA
TRU1zkhCYb+2QRGJAAYOq6dm8PfKvmyWjJoVBGbgkOWosdJfafDTKH8HzrdwDgWl3wPvsQdxl1fF
0a9PThObo6Tao0vuuvZxqIko9P+WZEMupok5wRHM5Mqu8LIFddwZeKcs+aOd/E7cau93WVSm/jUJ
lisZfaFCRhjaLABAvPCmXT+9m41C3p1w4maptts4S8vtt8VCql9WSsZtsvYjha5F5W/DACJvxHk9
xDNNAjYm8Zine8cC36yD3eYulyn46DW7dHgE3vzRjaw60DN5NQypkoLicB2ni+U9AQrX3VdiVadq
mY8sC0iOhzTuqoeMP60v3QhjJhxWknNnZruuIea7yw+NUe7xoDq3mbMravtcFuZunngUmRKUya7U
wbrCIqVypKtabrnOwdmRyalQQ1jlVjwl5HBt3r20h7hb6/MK8lWPxX6V5WH0bvyHaPpfX/uSukl0
e6fN5qNwrWvt/MyYCfrBoiI8TEgKWS+rbrp4K7irUfJaQ4B+LErvPU+tZFcDXDXL0FxY1P6oBWYC
rUp/LHb7Wq09DAI9fEk34ZhvUUDmaiMfXHtHH8cprayznTtXUp/siHG3wp9jqHhl22UnA4w/HNN6
qfOW3HA5PC9V1V/d5ua6kgNIrgXc3z5g0HF648t05sj060tqbSgE53WKuw02wVaWd9bmfVFBwlp3
51EaHDb+avNadVvUQsJ4lAopcJ5NfizxZ6U7hL7dmAzyNEu53smksM5Bje+mm96hY/oZNLxwU4+s
SKJsxj/L5MCxJsTCrZknR6bB4TWZh8w7OF6VqfvFslGYalmj/zdbVEihEnZHKe82+VKjHXvbjNb9
u6BrUCj1tlqvd33SEqYnvzS7mt5zm53gkUpp31VHdSXT7wS48h5AYTnOZfAd1KCbKXHosx2RMGLg
5GA+GYu6deQ/embEekmecBSJCggMq+E+zVbLYb2c7a0HhadXmFOY2sJ43pruagYVZgCIpYZ83Ccd
xak3MBZIvXjwt1czX19w2TyJqfqddfbvoBt+u1OwR8/zkKvsKvsbnKz/9OX3stp06foOg5Nit4kh
bidRPhuMBAS97zfT3ncoT1k1MzmmERSYPd5C+BndbuCpsGd4e+VHN/yAgvKQjOl1nggh7y22yMtl
Xsvf6dY9scO7oZbiHZhknwR4GWQI2JbMeTVTbWAlCLQmjfqQtV00pNOdkWb72V0/MNICzsczvXZG
JNrDsUfl5zlQkYwakoQ+2jAoyUXYr7V+mKkN2L7ESS+PSA4+gEfTqKnVB6SAgp3OzSvE1WB3wtF7
U/e8bQliRQOyx040muPJnfFy98DiMoEzQBdl/BfVYt7ginDOoHQMWBAVejwKtZ5ZQ4ezj9NshtEM
9qKJ/2klRTzl2bNr1zHuMWFR5YdAy/028mmr71HQ1Qm6Lf6VNXYHlqp8S59yFTwIWe+3BavapIqk
M92Zyn6EaRDmc3ZZ2/zYW+DjpAzzhUOKYZyx703owx3SSbKqfDIH81hkZOaKMtKZt/P0r63GKIWY
eJVvc2jlIExpyhmdmTDxibPEL+in3pwjkkyyB7KrZTQ/AE/v/TwLGwVY2LNNmgogV+ehuWnQUe2f
x5tnK6e5dBuqEYphazkkUxprEbDCLkKvEKc8feVixZlpPKxof5y6vJhodg9Z5X4DQ4MCifGP67Pi
y+FGVvoJk4HlRPDmruFUf57LYc+h9BMY5BxYnd7lgf/a8TICCzhvRqbYSzIyd+d8KpY/uZ3iE2SB
tzmgC5bYT6tJnolXRAlzwUH7GeSSzj4VPI5h77AoyG//uNU/uFnAK4F110PpiGShEaiaztPggU6U
Rm6CXie/tpaamLAL27Ntuu1sQn/EHrPZrmu6TDhf+c1L4GlxVOyh2pU8sMk8zKVJXIETXLKlsj/S
2w/0ADBeDW10cjvaAiaWyDBZ6UAVetMygyBrdlE3dbG1/S15qNTEejQRIA6F+9MGzopEAuYXNEkZ
Z5nzPnrmi16LX0PCZi7f4saw7k12uR1YueukI2CT3BYsB/wJHx45y0gbeIilc5WnkVlVyz2mHDYS
Vow8Iat+zqzEI731RrQG/RW6R/VutdrdVSkyUYbdmlCDCYubfWFt9RyOI342u8TQycky1uXRa/P0
vARLe/KGPrkWvcu1kQBw1UIZS8RzzdI+ykfZH1Y1v6mmqOrQlWC4SZOwiXAZR82Eoivnero57Pye
HWc5plX9UVtJgvvprKNZ9/SfKd5uMtEHa5uGAw4CJVWxeknHpAUtGLyoXrP6NCSJGY41tkeZUtDN
UrP78uRqnh0/Wb8CB2eNaZlhVaX138mqKePca+n2/aGeHfnU40v6qCqUOkJO32YJ42ULIOE6TWeC
pg/eZbUEjDg5G2/t2vpEI7jf60inO/IiRNqR9Qd3dn3iI+NBpvP0wbTL6QAvRkL26X+yMIMWkk50
EiDaLT49k3Fuhx7M0VpY1EOvaWO8zqw7VUj1sG0Fk4STex0IUF/EEMIAyQoriDIaw31ett9OknRx
ZaZV5CbTH0zjIHNXnnrrGB4dHMgeDQ+qUtSM8K/bhDlrTB22JqJGGWEVMj15MJruvE4+Gi4ThFo3
BjjD9559TccMx/rCNq3fCyjgX6bvXjenvBq2iwFJk9rdM13rRGAF9KW8nl6gGTjRZKFXL40tO1TF
bdoSaw+6Y9ZvqZO595uT/0/SzmxHbuTq1k9EgPNwm0nmVJNKVSWpdUO0pBbneebT/1+Uj48zmYli
u23AcANl9M4IRuzYw9prOZ9GO+WTDDp0hSasL34lojsr/KN0Quteas2MWfEZUDpY7NMwW528k6oO
vqmx0cBi0v7ZkLehm1A5xdNcaIzitmab/VFawQsQb6YvaABUe6M2nVeq+l9pD0m7tBUqAJWee0Da
9ce4nFNvlOvZMzrD3nQRkX7VOv42GCBFqBMUWQvbp6Zpj0QKPFF8PkOB7s4IY4aOy2h+JmSBMw2+
wz65M9pxQgojTqdip0S59mZmc6/dt/StGvj8nK4+ThReQVlETSGGr9XZt+Nt4jeJNG+YMVfRr9eY
ASBaDwvZC5LcbH/0JfWlwp2lPpxDkOlASb5IaTVCKCiPsvOlAc8Tv01zU+knWU3Ay276PuRK2loI
XICG+EAEnkWtmjyjfQU7mN074eSZwChsqG7hIiyOILrG1qshvtKfLMatcZealnQ7oCWd/YigZsl0
Vaa3gFhSHT+aWMMwesy7xPd4/bZDQMyc0EcE4FXTXmE+/Gst1Y3tUkSbxxOok7Le5XKeT56sNMZ9
IWdMLqiaLG3DbKh/IOTCUewoFpi1BuqhsGP1M6j1Gmg+eRZAOmmfFFB56JoRPDSOmRKghDOEXwYB
XRPPJHXhWG3zoJZfZLBimxTqhHwj13L0PWjz5JkgKD9ZOpSLLUSL9LYMY582+PU4os046aW9G1ND
8uBboyYzQXRF0pFU+i7PilgUK6udpAUMkaczgVlCsq/Yjgon40xRXu8Cwro6p2MvngviaBWpsIy2
XKbSoW+15LcVjtqhk23NZRIQebBc7jP63fb0VzcqPSz8edt+bol5n+0mJbwtg+k02dQx4fgpqR5I
hfI1kfPwqGghUTVHN/HkNo/ghrSD+EFJehh72l6nBh4FuQe1U5hRpGtT3yW4s+SNlpI3xiSAb13s
0ygH9EpcgtpXlpBAWtEMJYAfIh8G9m9LffjXVEA3kVmJ/uqXZvppjvOfao3mrgHTClwyBAWgkBka
kHlqzHyw880Q1TQt6/RzbykzAfhwQrNF3YEpniHqTCuamcMPx6RiZJgQRfU4vW1QEiuFvqY8ZnoS
uoGk6k9ZXsO1jdc8yKEJ26099zuGAL+AzTD/CDRn9uyspfqLL3Lpa2mUJoPs06jBSmfjyO+GUJ1t
L6yBcNW5+SUpR7geYzn6hkBP7Rpd/tqRlWwMnwQjMvlxfV/96ma5eZVKqs+QOb4WYZ3A04NYpAMM
iVudKEOM1laUwbxFHbVUuo1UWpGbE6P3cnzSlSqmwVTM9PaC9BkgL3RLk+wov/25VfbQnX0rNeCi
9eijQ+QY5XFOfUDviQ/8GqCC/7XNpOiFw7g3JvHWtTF852EKoVDh/DnoEyxtPBtKEU2nAGDtrsoQ
tJN8pjszX4WRj0pCpen51uwgz6SmwEINvnjQhrbHuwvKLdTjYzNG8zc/VZOOC1MpXyajDbYNNPX7
hN64qyWU7eb22Z6SLwiOQVWvTG+dPQTPUhFB68TcQewlcGMJ9BL0Tvem4E7riwoGa9X/5ucdTBKV
8gcETm+6nsIPUWsUgMEhtDFck/RWtoMRDl4x6s9jlg3HJg/1Hwxm1YfGz+yfFojjiPIobCHSaL22
fdhDP2jp7QZUKRqaRQ4lgJOVT4lNyzhTO8ARcz3On2Kf2lQ9+MZ+9s3fVlwrqOvJJt38rt1WWqJ/
CdI2O2oBM0e21jNXIHey9QyCMPoFJuvPjByOCoMdtr8hQxsepgh2FN+Kul0jS+rGSPUXSapJ8YAv
l/EOotR2BsOdwZM10CqEia9XvqihUboFigN0noCeuJJp0MVPHZkFd0preFWT2OlBkmFoKXlpv4RB
0AfHIRg4lrEZlN+oieUHxU4G0S39ZE/mrxHmHOoyvf7JnyZKQoX6Z6b4NukIWNItWpGQedFgs0No
SKKU3WAs4i5u5xgmFtVO3ZjWxZ5JTEVEcnCw2oL1ZmPnsGyluUZXovpUzj37F7SfC1U2vs7zaJGi
KQ1Z5Sx1P9pWYWBKL8r7Vh+qZ11p052W5uNea8AdTGpankyIhDZKHY+bGtCv60sl3EOpAXjBln5J
YwuRQ5WmW6bfnpR5Gj071B9alOW28Bo5HhITMuw1MWQBnVICf2ypxSdK/rOnnrABU/g0d75CcDwG
J82q4IXw4dE1qVMQiwO8x009GF33U/LNx6q0Z3eKM2K2MDQPWl29hpF9sqe0eU2gIPPiAtoyGIEn
cgWJgTBmAr7Ok09ZrcnH336e00EvDAQk0b+NKf6inmM0osw8yT+6luNbZhISvPLwWyepONS29iev
hPGJNF7dmaE+3ist1HWgkPKDXwGUhZ4tyYMdVzM9gYYi4atsGxCMTIEDekRXU4hbLTINV+9FzAwt
mFf0EawunQHHaqYqR78B7r5Ja9orUaTrb3EuijWDGTVeF0z9tu2oPeWUf3F4GoMD4MFG4NrfJsvm
/8cUDUGcBtSL2g71w0Mi1eaDhP4k1X/gML/oaHwdxzYBGBNTi58agM5TWNDnLTLQS9ytwvw5Rdbk
Id4H+Bif9JLO5l1RavIGFtVAB1vmQLRWaNHnbpLp3WuduR2YBDlVWpPQoOBFsaSyxWuo8XZWlN9d
mhhMMhiowhXz7LYtVSqKRH4IOVX5Y+w7fo1egD8c7UKmSzbJ2SPkiC9CK/XBjiApa9Bf/DRONkcc
okZgFGUl1S8jPI1fqJR3W4UoFhp1Z9hWPjJsxiiRZIXKoD00pfPT7gDgFXFUwEIVgHHuVfUvA8l5
WItA/cNw5WcPJpfqpUKIbcOwA9KAVfsnhFqka3L91NjjfaiObzDRvUUw1vwBUaX/M4RwQPcyRWJw
xEdQVUnH8jDpNbkKXAcQN4xUcpm1KkTTx2h2Se9IyKNG06ukFfVTavXJzvIh49qmvvraWX3rFQ7S
oqP/R2kaL9Ic/6bUxopa/Xku7Z9Vw0MTDJ8omSO+F6vqQJ4QAN1S0hlERBHK0S+SaIFiLxrgfhbZ
4Q/aa9r3pgiVNysokif41IDIayMESqUdeO3kM344QBtUVo1/rCuJlL33wy9lKzcdj6Hka2iqxomM
k9H7Q9EwnA/Fd2tVCXkOUOhBcvTPaiNw/mqQHPlBJPoT/Dn65myQ7m9MMIJCZogWkm9iZuatoau4
HKj1Nae3dMVKvQjZjDnXN+kAAor6R4WWZNU+JjO0mUFNXQiSTuuoOv/lCOXVD1gQEJStL2sGBNPe
gBrPRugbtREzIIiACgaQ/EHiU/yPa14OEbdyUprMyHiNVx8h7juYsr2tvdlLPeeYtrQg1MOKycVU
u1glPO+6oZm6AqGDs1hlUxFOlSPbLATJhRT5PPyWvAoNchisAEICOelcZoNXhVGuDcPighyWjpyT
AoOs+PsZh8Q0OUUxmRhuPPMU/Dm75halTCHbIyOtNN1RtQvcVati7vVyJvHSKvOa51ZluUVjGSZI
PurgCbm62jhme6jNj4VrFkdplVD/etLynawGiRuInKAGWiwTOnk5ilPJdwfJCzN4LGLDXfmETJJe
rkmRDQvQqolaG9RKYgb1fE2lbNpFmzu+S6HhM3Uz2Hj0Tb4BogReSnLXGCsUcSQu9hA6DqygGgkJ
AnwPi7nOMZJyq2cM0a04NLPr7LLn4CQ96kfQxOaTg3jGcAdtLLIAj2vUJ0uCF+xe2hZ7cXZqkHJJ
AxrAvtttzT3Yrm3+RMk3eQv28HL+i6gjDE8dI87Bj5VtFsu6WraOy9F1Lj4cSJemR8WYWr+afDc9
Ot9KWJbkDi4bf9OiBSavCnZcXQ+x0DNrC1eQQgCQhDnWXO3FeWHSjElGz3ep+9GSvIfNz5MPxnFl
iStGl2PBakwxoup02lHegFJuRFWS8idxFCT3G8vaQlS6LXa8tyB2Vkxf3ROxXoMYA6egMBq3WC9M
wopU8z5xqOSTQuj5BQ43GG3wRObd31PmE//K5Qc1ZQawIdNR2Gvxk87OEjCNbgKUjX7HfrwXRGTD
Tt3phzXaLHH9rs3YHBtNXBYGty/MSAHje1HGpnaJ9Oi3JAcBzL9jRqNvzZlfeTc2kSfh/5ta3I7K
780ml2wEpnbzztil4gVB8nLYCSophMK+fvzR1Fsf7dzegmXAtDJtHAuWVrpcwsfRVdziNH8dA6KT
w7AX6jb1XVNtHHQBJzdAvZ25xXuy9+GuWtEGXxLLvXuG89+y+JpZXlA1bPia8TE6VN/pRW8FMxi8
nC+r0loL+pkrWwunnjDmF2fIzrjTyX5OnX2PRoJLB5zHC5wjieheOc0eXFOnNcVT5daWOwr/kWX8
r2EulllDphn2KVteTBswKslheCh384Eo14Xx/F9qtmse/9YJZl5LPNXoB0EceHmCHYcyXBVoPDD8
kzs7hbpH0dk6yFmkbQomYL2Pz9UtN3Rub/GgkeRCHm0ZvqtSSkPZEvysjSzHz4+tvOs3Li/muZlF
hNnAuRlINVsJaS6cmrBu7pCl0H8HDmFQ7Dpg8WnBbrJXf3qBV3wLRuC4Kk5283vi8kBECP+nL/we
NJhSkWvsLSzRxV1Gu/md/c1+oU9fwSEDvegWdeg1TyE8wdXa/2N26emnJqOGoeBuG4/ZKjTR7U/T
H7AhbxXeFf+/1fh7vzCcm3+v0lj4wDl2zDifMKfvwfB640H5rr1r/EUvqzfk5mk9s7VwglE2WF1J
4ZtwKLcPYbaD3X6HYqjHHIsnJAU2wCrb/Trx45rhhTecUSIuSGnwQArSFD68K8ja+QEjs+H246N7
y/+cb+fCCciZmkQOTLUuJflTzoBpjayE2pMXhTCUNfIK4dyN+6jwCTWIjSzZ4R27vP8RJWpZYRrW
1ebsOYuGrZU5wUaxVq79jf2Dd8CwREyJDKq6uPZBbgZwVUS8Jqn1y6Gpv4nRTQQnfJq0eeW5uHHt
Lmwt7n4hQVWsIDzMbGQcbGJDnR7bUdJWAqqr76QK2V9LgxkQ8S5bWVzuGNoIpqzh3HDa/HVUwq2s
vgwjreCgPlKxWImh3v3wxaXGHLyjQguV4VXbXLAfQm5eI4eNuVlnBKly7h2wARv6KSRzDiIoATN/
k8kUS2t1lCo6JTkheXOAInbfDeh5ISXxl6PxcFETVKXQNes/oA7wt02pdbsR6mTZAe3YyW4MALdH
HqIdE5da12PBEL2qqj+ZRd6nZYCIPbpKh8nSxzfoZ6BLHgLrx8dXYEm5SHVALNaC08thyNtYJq7t
VIPz800HD1Z8kT0o8ffNsKk9aQ9rJhp+7sf2ru7AwtziU0ZMiRAZ0wK2EsV1xnAvMchL1Lpi5jqk
UsVVg5GMXoajwmh2edeo8piD1fioG7nydld8zl+nP0EbHap9rHrRftxO7kSgwXARCXrxRF1m2oA6
3H+82us8S/wMeuGWrcjgGZYUk9OUG5DhiI73z/jV2JU7oSatPUpUKmNUSweYXieY8DfZD3mN4vXq
aYIxCUVpG1fgGO9ERxfxckG9zzAB+vNh/T0PMTXVF7SPPKHlW/fUG3cra71lkMBcR88XkgDTWiR2
5TzDZq2z5Y2n8VCEOyN+rtCHJ4+lb0G1/381uDhLed7AE96+Gxw8DWpLrfSiLZBCF/UxIAorZ+r6
6EJBBeKYaJFpRFzR5ZEa9c4axrTDLQyg/kO5S76UZtR9d4po5VKuWRJ/P8uowiwe1DDmoSiLJ7iP
XGeItnKWrLx+Ynsu3ZwCl4QFgtOAYFY3F747leswULLBd+skf5h8aGXqwtz2DaMiYEgAd07zlwLd
sp9TEuqnjw+L2KulbVwrpF2KilKMs1ghM1GUPR3KOYmhDyeLUbk28oeVA3JjG4my/2Nk8RAWZl/W
RjgTSLT5N9NJQQL26Q+tslc+13UyoRJw4kI13ebdJbm//F7JJI9jSX+H7E0ix462KFkfnG3jpiaz
xFv6qkharmUT13H3wurCxY2g/AazwypSWFt/r7nDgzG73VszAuvdC0Fm9JeAsoB+8+jJQ6Dr/vcP
M2BzCo+2qTn0keXFlehlumDweXAlaJKjJxSiBVxkn2jjxIDgxuo+lZVq5dje+KoXNhdHJzAguRp8
lg2h0/ew/BLJX/1Ce/r4fCoLtleexcuVLc5OnEMNliekwanUbCynffCTdj+YyCeWzUM36Du7m77l
Aa9+2q0kFcJPLu4GC9R56DVcDVX7y9MEBsbJwS/BN2HQOxyYXEXnhEik15mWq1vVcKuoRfm57Nao
WcWilpZJoPBykMtDuS48/JnfsWUpgmKFC5OjGaKNxiNArs+kHMfQkldexpum4DzWNIeIQH3nZj43
FWXQbSH84g5M6236bP4VTU53ou0GfFXr1lLha3MaVMumZYgSlWZqC19n5F0nF0DP3Ay4Rh+PQqQR
hJgkMzYJDLlbWd17RHq5kwRkCg1jbgec8u/hydnyjMRqMkCrlKu3yk6nAgiOBDVMsAH/DjloBx2B
Ne2GH/7jmmt4L1UvzesKjJUqVSyDcvnlh2wCtY1KJRCuYdyJcpLTvaQ7yas9dTf698EvGLwfgt2q
3esQgNq8wpmVYWZEmmDhD5S2QWbLF3aJupD4oVvN9DLC8KKKYxX3qxUk4eOWCz03uLgr6GyZUVm+
L9SmdgSUDawN6be5K/dl733sFJbE/TiFy+UtnEKQ2JAGpiQGDGOxqQ18bkcJilYLKBAhs7MXnj5/
mMtNNcaQXBtuIm9A4M+9t7rV1y/o5W9ZnGhlBGgYScwltS6QttPogjcD30+NcNgxCITAiLcWu78L
E1zttipr0KE6Cp3exW4zjgF0LMD1Dlv9BBJEpnExeOm8s0K3hvgAou9pS4cd/MpjdAKquZdyPrz/
ArT5kJ5yhjYF73/rTWCYtvLfaKqIX7D8hZas2uQxaBsYV80FGADVKbF8FxV3rd9Wc4POUUkvwnEN
QN6l+/GJuG2Opx8QoEIKtTjv4rxEc+ZTI4GYEDZiZLB+mAy6fGxlyeH+fu5sTdO5yKZDj3Gx71DQ
gnlLbBFfKN1ez+jxCZURmJLqZ1HTXw8uVk0ujjo0QqmiB5hsTvbeIYfFoumOW+b7/l44s2pxcaAh
l1HjFo1f0ofJQ0G2Cp+7fbYXGUQ6vSF3ut5UvPEq8M6jwgGFqwGhy3Jf21GfpJSzUcth2HlmaUMf
1WloQrkxEp2oT7dMxax8zRsX98LoYmclmH2KqcFlGeNfkv1SAzL/+Lhcx/VQ3p6tarGRKhgdmIb4
dJZvg2f/NZuPfeJ8Z64A3VQVofGZgXrN+9jodd9A1TRoxW2HQBA++eWDPkVT0trUmzmjzk/VC06Q
p0BwjfwNuMmVa3cjrb40Jt6hs+fVBOUFLwCOSDQpwEwwgC4nd4SEW2tfuFl10kxEGwo3ctO3VePi
X77wMWwwMhWounPtrYVx8ofChw4CTV2UszbBodkz5P3a/tZ3zJmuNxPXzC2qhj30PzWcaziwTe+W
n7S7/oCiF1oK4xs0RCvB9Y1yEDt7triFR1OlHMoqINe4eEZv70Xzknrlo0U3Ov2+Wj4Xv/2jrVxc
QNuPrLHV3reyPCqu0NzRj9qDkIfJdsMh+7FySNf2cnH35oaHLZvYy+z34EE3uYVvJHTV4/St+NS+
KX/8j+YWN7GDAoZaMMsTz+R8hI8EORP1RdqnXvdj9VwuHQuXjt6Sauiid6lRoFhcilrwGkZMLLeu
tfHhjWXYCLSN4wH3lJqt6sYe02n7lTWKf+v5J1xaXYSaRahHYxtilWG7g/Ij2fcb/amlQDIepC2T
Pi5tpw1TyT/aerUdsvTf77YhpdVJVRybN/hyxbU66T18bLZrPYE0g7yZGYMNmFZP8n6Wv2k4gbNy
p7vVnV562KXdpQfIusyQoToCPTHvZjfzYFeun7rP2qHYB3vIdHiVIXABQSpvQpS8V3ytuBWLLQeh
QsmGNM1W7WXUUTWSXc25ZrmjwojqPq9awMwhTKPKXlaB2a184eWlYbVCp4baBjpj+PjFJc39XoJ/
WYAm7zvP2ikH+VO3Ex2u8G+cp6sYm7YIPVlRVEAii5Bq4e4cqcxHFfbsd3cXHbQDe9s8m1RTvmff
mQVmCsDw4C2E7+rOhm9rO6LyfViHOF3fJn6Hgid04N6FNnfxjcO4muwG6ijX7iVAetVrVzgrzZOr
NO19rWc2FmsFMcaMRI4NUTFl0gmZ+q14TfR8V7nmRt/RKrAZLl09QVf5qbCsiiCZcBKW/CXWCZLu
CJCKAasxQG3oR/NJqe2KqQU9cw6pqXVzB93XEErjBgkEEI1G3wFeYdzD70ZTP/S2E5nqNo86K3qZ
EZaJPkvMkstMOM+5m8Cym0NkMxfVgK583tqI8NV9Hf3XF0EzKB/SwXdAYGrL7msLvNkoOtty0/B+
ntpHFarhoAiPH1+Aay9zaWXpZZj0UZvZt1wwJ7CpPxv2N8hQ7tLi88d2rq81vUGqiID5HINCovA6
Z0ENQNZ2Ak1runOACghz7ILbRv/+sZGr0Ikvz/vu4C8537QkFquRnAFVeV3WCZ0C3BMCIrAXeahp
1htzE3+G1eGvEOY+Zi4I3Faz1uvX4tL64laBIe/S3J91d9w1XyCifuiin+1dpX/NknYT7cNHxbO/
JuCn5/AXY/aW/eXj5d/Y44vVL25c0SBiY/isPu9jFxaMw9AHB8h4t/+9GQOZI9NGz0FBbuLyU1JV
z6K8k2ymD9Xd1NXbAl4SKVgrSFzlTOJjUtKyqKHhMFV98TGdcW6HUItoL+0YxC53450otpAwff57
3++GU7ywt/h8idE2LUTrjlvCudkm38rm7R9s3NmCFhsnMaaXlOCDUcb+atZvBi1JZdp8bGN11xYx
bploUV3nGBHFOYoVQsrS+TyX9ASR62y3wQ6lnH9iE0FLeoDiW6niYJ5d7lF3BlOviDyHbfhKSdCr
9qE775mE36mbaLcax9+6aMaZvUWkGzPdGkJlLNIxsuknLdtC8yNieWozbo1+62m41zzkxUGEr1bl
bh6TM+Pix50t1s9Qy4B6V6QsxW95K7qBkScPm+Q++TT/tV6tWLO3iEF1JWxjgzlLF2rqrY0GtfTj
4893y4CpIjVg6IQkAIEvF5T2DDdL6JW6XTZvO0ZiivjPjy1ch5SUpQ16p9SNeciWD3KYzwOciaiY
yydj1+zbg7GH8n1Vy/XWsTg3s/gyE+LTdOBhe2mUV2PSPRM+9TBXT9qQb6JwLXK8uW1ni1psm8Ek
a5Y0FpxTu+BgMdK1UZot4Q0FWhpFb32yRyhlxfXe2kiQ+ELdVCFcea9TnJ29iQXCEDWCIdy1YP8F
GhWG5dWNvEqUheslLKabwP9asBxeHgkzyiivqAzv9jv7JCr8oVve2S/IZRGMJl8/Ph23rCER6RCF
w3NgKUtBzhhyoRDeTk74Xtsl1ouAEdj3rafvjOat3q8m5je+HOhsE6wSSHEKY4tYpIoaa5gCBlX7
nbZL70e32QCbhkPaEzYLZvzdNZclDsNlVqPpssgvwGzYDIovmqhaPTNwnxSOmzCkaafVPWTP21Dw
15iV2/kpkmzS4eNtvbVK2OtxxybFHHkJyDJGJaHFx/lUM6iBirfCP35s4KoqxinRuddI59kk5EQC
l6ckTbo4GPpYAPZkD+ajcJd/rVxUhb1pdlfRJrfWc25t8XrOKaINs7AmSkUz36y1N6IoNn0TSXi5
dRh9Wlvhmk3x97P7pqP6VPUqNkXBCD1hBtRdyYMyDUj//J25ZPp57squinUsj4pmUXbXhPL2VaQM
pCBlUo3vFtf0mVQv3/muvzOfmMAD+gEB64rBG2s0qK0Y1DYBS5GXXq4x6YlYZ1RGXC2Q4ZRjitar
ein5LzERnBXOIiqtukM5g3HeSytBKBeBomEF6Bma632veUkoDStn/mY2c2ZlcSI7SUrZU8dyYxjl
IZrpwjspZPBZD8aT38C/8/G3uhFwXyxqcSSdbLbbJmZRiezv/Dhy5dZ6yrVo5RiurWpxCieoy1vF
Ikeb7QQJE3iSpOZ+ShDybtZ849qKFodB8Y3c8lVMpbr5iUnO2o2q+lHX+hWff9sOjQna41R7loNd
Y4YGU86gkjtPlstkNJl4Cs10o8EW/fE3Ek/V4jrxjf5jaRErVrkFEgjOLjfSzPto1l+aCA/f+rEB
V7L5S2uUt48N3nD1FwYXb2duZiy4x2BQxMXJlpXyezPE2ldOZvqQ08SHqk/u78Cvjp8/tnxzU88q
BsvTz7401kTFYKz9F4gmtqFpeHOS//GxmZvH8czM4tTXodW1mY+ZyKIliq7o5COxzmD8HCsrSJWb
vunM1OLko8vl24WDKUi9NoBimQx/+Hgxa3sm/n7m4adAtaoxx0I1w/zVJKe8sDZZXK84pptmyJip
XAO7pbFyaSaWq6Lh8YINRTbr7WQp3WulwiQhRsXfPl7RrT3TkI0FH2pS+zIWKwLEmA+dE6L2pirj
z76urWOotPkKAvPWITi3srhWatt0JJm4PrAu3yHR/zlBuQTdT8Ukcb/i/25t3rmtxY0iDiZ2UrGl
tFC0SROPk+SUGawqePp/sHlgSwiy6X8xWXz5nXQItEpFePRJ+h0Fny1m6/+JAQqUqGoKyM7i6+Rx
6UCRgoE0kvWTPef1T/ilypVC2K0d06HKBCIvgs3lKEXW+VUJ0tt2Hb/b5v2XbPwEkvAfLEVUZ+jZ
U6UkJbncqzQM26LPCxskOQA882UE//DxZt06ZMhok5KCbGIqYuFpugyBJX9C8TCAzWhb18NPSI/s
LTqYoIsllJI+NnfrqTg3t/A2qY867zhjbmIa7wEJ4/oRhaTIC8w6OKWoObpTYGYru3jruSD2Mmgr
g6jSloOyCBiNeTDOOKCi9PdpHUzbNJUK17GNZ7hodmWrGG9mmgQri721t+QGDM0DIkWqfPH1nD4a
LatisVRvClA9IVhmc4SjFO207i7QU3klArx1Js8MLnGkeaVro92wUH80p/2YV8wD6sZwYMahXXFO
t/aU9E7VRRlY9LIvT+akqpNJCZ82i9WaB1g/4ebXwu4tt/L0awBxkTs6GbKSExLRHx8hcUSW0QaQ
LQ4sjTvtalLLaYs66nviGlPzVag+TWgdobVZOTO3DuqZlWVroJmrKYAW0XLBNCLD44zjpuqifo8q
DVwYQxxvHIKc/21pS5+Sp3JsaglGjXY42kP4q/LTlTrRzSPyn91bQjQbp9HGQeK7xWmc7co4R+1T
7aV9myAN9vGHunn8z0wtXIudqH4eMPbrQuG/H7qKbsTAdS+Gbw5yfivf61ambJx/MHFszqIMWxnb
DqFnwt0iMv8MIaN9MPAndwj/xQ9lMWt3OaqcDNokQO8mCZyZ1ZZHy5G0la7czfNJDc4wVWof9nKM
QR4o32bvxN+1HryaUxueQgMxuX+wuWdWFr6l9mezUQ1CkEGJ5DtlsPQvdIXQVm2dwGuGOXr92N7t
VZlAUaEnEtrYl9s7Djksuw2PquEkT3YsH7vU+geRqEke8W8Ti3gHfva6HkVgMA7+F6jilS2zp9PK
Obl5KIl0QN5YuORllFijPjWMM/tmRKqziaZq/KzGnXy0ncasN5Fl6slKdnTzxgEOg9iDeiLQ6Mud
K9LMDkd4I1wmKOpTNgMWNtKIrE+uspUBwZtOmRYgY4C0NTF2aaqDVx/+VYM6QyuZXtUFI7Sn6eBF
aMEc1TQTmi2K6kG+I60cj1utaANY9L9NL/2l38mIMCKGDKjJRlzMzYkkN8W+N09i/nsArtmOtARt
+3kN7n7zi8JLQ7VRBk21hBcgRiFJswgpylyZTlEdW7t6QDJFH6fmT6eJk5UU8OZNIJKgD0PZFqTM
5SZbaoqOdcL3lCmwZGA21bH6J0dGt4DhyEzYEPxdmtCioXacns3MGJD4q+yH5Cdqx8aPmc7jypG5
vZr/mBJ/P3ObhWbKqA5jytHNZzOX0MCA5/Vj33HzBry3GQVOEo9/aQO+rAweDY4ldNT1YUxLCb2j
dnhitrFecYs3lwNrhUKfjDluY+FDmDuqLLnhFeha2TpAujxsZ6TjV4KfWx1AJtRsWi22mFtZlrfz
TEMIpioxczL3yYG5f2nj/0JgTt8gPs/odm2tfKebe8h5o7MvcC3OYmF1AX+FLPWWW6uj9lll8Nit
7FLbzJUfvH38uYSXWAZYLI34Ci4uA39/+bnqAu1NVSaRJqqCh8hJklMc2vZBn8b+Cc3YAOnxqt/D
Ayvfp5azFnndQBjo1A9pZ4GqNijlL0JLvekNANMRkIJiI/0EIlm/DvsATJbxMLhIHu503WP21QtP
a+QV16dHZ+TZlPkvHAtcvsuVK3NmwdmnKu5U6tCeQpodaFApTnPifrzF11+T+QaagaR1zFaCNL80
NKtxYppMnLidPPk9PeOktDdIYPn9JpBye1gxd2NLsSdGy6CXtHgaFg9DPWcUaytFdWs3edS33R5m
2m1FKy3az/uOrrWD6I0buNLu43Xe6DuJQQ7SSzAMhELLsKGbRqhyR0uFTmbaTkAm4yf7ftppXrQL
dqusUje39czaYlth57O7ucWa/iB1m/BTyBoD76fxnOzRK/1GfvtP+nhMP4I4g3VOERn6YmuTJKtm
xCx1MFhiUwsIkHb9VozJ5g9gRLL/2sGdm1OXXS7dnmhjhZiTbOuhdaSTVK1c/xuR9KWJxf1rILED
0YKJftff0xqBcbxhOkWM4HQHn39eOSPiq1z6G0BYENjRINGZjF1eBh3CfTqhgerK3HW4G3Zw3e6i
NEfbF/gj/PaWNG9VzTr1Pb+jTO4zvfg9WYh+yeqvBnhH5uRr5/baE+BjhbsF6kSjdjlDp0dVrhlR
A4/wQ+cZYBazrfKo7Wk7Z+5hOKw1nW88KJf2Fic3NBGNh1Zac22k6ey9vy+Ztoq2SEFAXa+Avf0n
TSnBhUbtiskQRq2WGfxAxTKEdwVYptUfJ7Q6jFVs740vC5uKKRgXaH7xnly6uWIwk35SERJXnx/s
PXAtus71Idv/C3/ev/0N2OXVLK0ORIYJI7rcYNQs+h6XNuVaRzc8kJiu8ug6fxaY6XEjvyDhiZtj
jvZY/Fg5vyIaW5zfC4siKj8LodBnU8YAOnw3vbdP04OA1yfHf+GWQy/da2v35cbZdODnAp0DKyNP
yOJ+ynWimKGGPaZ5kJH3oHl471+iE8JwVLmVV6HhN/wqhFYaFJCWzru0nFgwxmZqM0axCT4spfcc
a6xHRDQVxb8z4jZqVmKdq+FZ8Q2FO8UlCJzp0qcGQPwiOQ7xCCcxHmEfo2N4qPfAZ9b28ta3ozUL
6Y9KCnFFC0iTJUitkL20UNedP/nP0SF/8u+NZw3h7eQoELSrXfY1m4u7Poy6kofCZg+qpQzexBHV
j8rJ3BVPzfhp/aZfMQXiQsmNAPYD9oaRZNl/zhDRUOyhVUARGLX70HwRvf35Lv067EREVe+tU/Cr
BmW/ttbrg4NhUghB7kYFVBZ/P7saVCi6Lh5KLmMLcmiTaU4te0Y9tF+LODS67cc38coaARU5vc6r
SBkBZPulNVlqqyqiB+4S3iXbWCq0Q84Y61YpR3nt4NywZUIQIpIMoLD20rVxI8zBbnzi0GOZvNE5
8xBf2iDOuxfi1D+Eq4nW52OvHKrg/jqzulihgzYcoi/C6r2Yy5U9JFEeLG/YlQcGF3gmkqfArQ4f
b+t1ELewughxlAT2YGfCanf612MobQ0vOf7NNapLd3ppbQlVStMmcOBvl99ngAXbYvGXWGF11A/S
0XpdWdvKd1w603BEgCKEDgD4Cfzhn6M786/mQYC+dCgIu5fqV7lfa4BdB1hihSDnxVw3A9ZL4gxd
jiPNSUyZkRdjx7DJZ/WXuIhEjHt4hz9e4M31OdwGTipR1vtzeX4Da9sCCaDIbhjRodynE7IgQPNl
KTUPAk0lex/buz4s0CyJDMoWDT7gy+L1OjNoz5mBmqCGh/l/jGbyH2Lag5Hig78dV0qGV6tbGBN/
PzPWlB0NrBRjca7vmjBFFSA8JOFaien6QbIEZyTQSoiAyE1N4dLP7HSDjzR9LGPniEq3dTceekg4
KZQwlX78eAOvXndhyrL5UkCzr5FzYZlOVsdnQkFwQHLym6XbK0fi+jmAsFmjjIBDhmMAn3m5mlbC
XUetM79DrmY40lzllUkZN3Wzffd/7F3XctxIlv2ViX5HL4CE3ZiZB7iypFj01AuCpCh4n7BfvydL
2umqRAUh9b7uxMTEKEjWrfTXnHuOp6/K6wjCkV57t4wrnl1gzDQ8anho6EZGp8K5abOiolyMAiay
0MJ1y7qBJemVkEHaSNXw8PlUznfHuTHuoa00X8hHINqcrDMwoADKkDWprbFdWrP5pseJxkyi2MGY
RdHldD4s1hKBLjad3SKDU9+IH6Gjuy24ocgDfVgCEF2wBnQqXmxkeHWGCuQmMUn9sZOBHHIKmt7n
wg5aRGvFLO2gM5xogi5e4WrDphSA1qvj0Gq0x8/ndZ5OQGIN4wX6geVpkAI7H67apdVIOlwqjLEx
WqvNnfiQv0C+jpE1QDJ44++y/AoUoxALX9q88+cBtpEVRaXAYEEFN/iiC6ax0yYI4L72LvQ51+Sa
5ZfbDR5c529c1efWuC1Ukkromwhlaf9KAvtWsfLXxUaFkx0tAo+Py3YWR7BZPRkZF7nEE4kUCO+K
8HqjdVk66M3YDQWY1FxcoKAe13rNywTI+JZrCCctNQVe2lVn5jnfAo1XbdpXGKr03jmqFyFxr9vh
tewxYuXFiWUnYjZYJBfRQoZFBGbnfAsZmTZ1vYHBoiS36jYsMlScYs/Y1H5lcmdkR0guAKuDxCGI
jUF8waPhMrzzhobeEzxLxDN9S3718hu5dwaH0WBGIL3oAOaaLNnp0eEAMPvyXrq4c9EwBQYwUK0D
jHA+ZKmqtTQT8RXkFd1D9GqlOADpHwcMjeklB5WdwfMJRi+9jqwb7gjWBsmdExMxsFYr9XTE8gY7
xqvMktP9ZtnLZztjbgpVQRFwQgn1wfOBBZKWVYYOmR/DVw5S2zdOgQ6wIuuJXana2yS/CPHN51fQ
BZMmMDeArLDABlWnc5MjxNz7eMrxSqrBOgNc2VdWWR1v8jyx5Uq7C/t+KSidPczA+hBw0yH3LaNh
kG8WhqSLqReJMiKIYo0B4lXsJXb/bICjQF6HW/imzudjvOAnnltkG+rE61BDSa5B7zA61ARNQO6F
HoXsgpM/Mmeq65d2zOxtPg4QQT7Y6WSQhHBziqtuKFBhGn9mMiF+9BG0jonyHUSAnDSwuwffFVe/
ywGmcGa5x6Tr0EeC0BXiwNSEJm4IkQck3CUnzKEJij7mbZSRpdNxaah4OkFch4Q/HHBuxw6BJCKl
UY+Q0NOheeNDMDwLassvw7Ugy0s7h03c+fkAeB99CSLcaR1NQNw6jlXfN9BpGR1hUCY7zdTejoDl
3qVQhXbyKoEke6dAIzuCjppppVPsvxh6Lh4WthMb1OxrIA5HXdiEj843IflQ/6kgAojtFOebSvK3
chrZpM6fzQiNXc13Mc5dMl0n4Z7SwtJBr29ujUyyoHW0NCPsdp99FSCH0BkuIfnL5x4VWuP86sPo
iAdZ8abaVb/lm27DmmAIeoDBPC+uso3shFvwIC2l0Jl7e2Yc2c5j4zu8KEa6wztrgTmleqLB+LFV
ykRw+Ut5HrasnB3MtmIgEQknCQuKn58cX2QnpUFJcUeB5wPsesM6AaOfufq1zsr5A4dQCI+bjrdN
Q78971n7Yd9AgbFh9z38IvRRhGjlrKxiS2/Ku9DT4SMRW//A0xYfxKdWXO6qmO0v7htwvlLQB2Gj
UHwD46HHWTqATssGm9amf0bbt3qAEDw4/ZcWc57v5axyjoSSCVCzY+MGBzwYvJqVTtblrt6RFVtU
TdvqoElbOEmzA83Z5FylQc0kmbSwKW6nPVn/6EgTtnSxj2o+pSyCARMaOkdALcJnJ4iRQ500j0Rn
KPt3KMRtFF+7ScbfBoEiKgOaGSVJFuXOXtNGVkYlL/zJqVBS+UBlNHhpQyV0k6AyVkJEmqWujrmz
ySzi8gVVIDhmwct8fjbCUlI7PUBADSa0wmIFFlDb7dWVb8W7ZW/z0jSeWuPWS0pQm2x7SGDlg2rl
Ld2IGZA46tKoyPzEn4+KC6zjWkRYK8MOawwO7dRh5Q7WrcgKkfQpg0KAusoO+jp26rduC14Vt9yW
/Vrv7+FA3B87oOB5+u5va9OgMfR0vg3ubReg4dYQFd9MWAtfWNSkuyaq6XBdfoFE7fLqwklCYRu8
xVAROV/dFsKHAZAMkHxED2WxhTY8tFJ8cAIgh79ZesvnbhIb24k1bnWJibBFDjX4gp62VVFeKl2U
X226Su1FW7OwhbPFrbCQm0CoVbDF1iq7beFVVw5ZVZsY69bvFlM1C/Y0bt1G2pMeTgzLpmkr+ciQ
VzzQtXnQvMQRbhY7ry/uYFBeg1UTBVmgBc5XLmrioRjzSgT3lweDLqssJf66etZXBDTMyqLezMUB
IjkJlkkUCmdtsGKiB6EwlSwuU7ZMvENUkUFAkzRaHBP0iE5L7Ozz1x+75cQgt1s06MfCL4RB1glL
1smqdhvERL+fpGE75cQOt1OS0YyzKMVMQp7bZdHecKtZ/pHQzFx+kWbR3rm1YwLzxNcYwqJJxhLW
JGizb5nKQvkGfvtn0cm8xWzX/Pk7G9rxQJ4YA38QbboAxsKNtoXu5YZaGpI+8nop7zoLuTAq1HTA
HAREF5otOI8iq6Uyl5UQeSbfyKDE3qCEFacl9Mw/f9Av7Ank4SGrCrcJ8Q8fTWoajaLGwH1FoWOd
lJAjBQ/pXqVZaA95e1/26qHQEFGObb8A57jwMkGKUMHeFyH+hl698/NGIULqo8IEjknxLu5Ci1Y3
VaRanw9vyQh3qLtID/QRYgKOn0MIyCDPpUjXNDaWYItzFAPCY4ZnAjQSDi+qfuejCbNQ7/ycsLwg
E7EL7b70kAkFpQixg8oRNuPt5yObe39wWFg8Dn8etGWyzu0QMQeEA8TcLGZlOnLqLtp2OzS/YjtC
mWtn3iyda35LookE8RMrSwNOrcl83S/3pUQZWOKhyd+m0LSrMVt9PqZLFlQRqtxgSoH0Iq8sBDZh
Xw8D6CUnqqhlzlhDjcMW+kKvvc8NzRKObCyA+qCFA3kUZQZ3axVZELU0YiGDvKXAmGD2QmqxdKr+
mm0kt7TLq6WS8GyTHK0SDc4BcCHIOHIXY6ySLlBjJKbGvprs2vS1wzCY6rqV05s6pVcpVEQtvRyh
D15LOHJa8daH4Z2uUa8ItKWgmL84VRHxJ3N8VQaCgajK+ZadApKLRYdcupZMdr4BRgWEdwbpbTZ+
cbcEiZkv7rk5dlRPrk4pp404HVP3Q+VWwWGUlpQkZ4EgRgRwCGPN0DAuMDWdm+gHEFoJUGxxwlCx
gg5KrrJha7Ln65ndaYUNsdmHWO42tDZsZUCfznjLtLfRcRpZo1Ah0VNa+uhDolw86GkW7vyCLty3
M7T48TuiTMhwLBBNFJlXcDINOimUjGb4jj5wQTpqoJkNAuQ1WDBdu4SSn/gGgY+FpAN/C/I2uZXu
2igQSgG3oJ5blQ8YQih4akrvPz9U7MI5Dfp5K9wCExJIaRexkUkHDc6LoW+Kaiumv9lTCzPYSMiA
EkYvB3/tfAIjLeqKDr63o/fBTimlnaIJ6wrtqAsrxTx1bjh4nRgjt450zQxPTSF43qXUFB0zAJNH
LX8D3UXptJPRWKgPHYpyCTF6Yf5gEOOS8dyzPNX5wNqeUFMpBdQF5PuS5nYxbMMxsoexW3gUZ0EK
m8JTS9xjFSeDlmsMLaIcGDA1crOHaKXCze0elllllobFXXpVKGZiHMNYEU12VImllZbdRlSKGy0j
zudbcBYQsZEx+SY0uKADCXfb+RxStJCpgRAyCBwrWklrYxM+Mj0eSA++/R9tcQOLSrQo5ClsxRuE
egcW6hGQdeeHZfK3CweY0TrK2PK4MaD+eT4swNKoVJTIDPfyQa6/dtlTYCw9iZfW6dQG5yoFKXrh
NBJLyOzQjfCkPoFd2bzttr2jePFa2dErU7Cqp6WM0oVn4Wxo3J1t+ik4qBSYJTm9EnTJ8ofF0G7J
BndlSF3X0kmFjQ6ilAw5BKHEG23D+LzMbeWNu+FlYW9cujxOJ5N9o5NbHkxE4pCBVdRJoJEIpOL3
YEfWA7WCKxWaGF9V7BNjPV0Vd+bNonrR0kJy93AqjbnWC7DNMEsAODjtCmDslQ4JA31lbmXQ2wfe
IlLq4hyzV1dHYhsuBWc1V41Y7yts0XQzPnbNmrGd0nW0l59zzZpeh1W6XXJIZ1Sc7LQfX/qfNtlM
nMxyqk4EPeKwyXSaGqu8K27RkbJvVxNMNyDzy2KLPBq7eNvvlvbtpYf8zDh3XZcT0QtUxXD898Vj
vYEGMZSp7qCv6knb6CV9JOiFUXSL3PydraWinw7JSrA+8U11AaTPKzGFjjODbTW3Q2i1h+pgfDDv
jQKqrux7Csk6MNv/NgCBzTdS9+iMYT1Gs7S+kAwAGOkpm+8RqlEA/AuWca9YP5SxwkVZrPmeQj4f
JRsWCaMfhieZqptai/QxmOAr+SuozCeBZcpWv4JuvDu4pbGTHn6fEU8VgS9BbIXSMQIDMFydb6o2
H2I1S1CyqrS8RCeQbKaG1apNt+CUsafo3L8ANhwt+WjFZdAHHvuv6YUcxIOMmlRfQfPTaPYNzTzR
wK7toEMk5ypY38zbz3cPe5PmRoG+09EniZeSu+QnuW8Zj9jopODt8q1OTQcAOGlKiBfTvhivW7Pp
s50Gb32CJmEf93sgsoZmKSs7f9BQHQKOBnVzCWAWHkYTGlOiE7ARoFz+rZ9WYqVaZrmYspzfhOdW
uLdFSKAAFuSwgl411YK+lIisnuBm1Gk8dSUCWqLss7v+aSmpMovNsYfOhsc9OHnYFo3KDDMKyQaV
qGhL3wxoQLC8c/41f9CW2vLmR+XcIvfgoPW564oCFmtH8pJ14qIGxsSAEWZa1ReRWulqqbv3Qjh7
bpO78jUjDIaOwia7DmQGq2Yp4dZp9waq9EK8rAm4NEruwheKyp90tm3CDfD/0z7amte6C1nw0Tvm
81/Cq98VlPuxlDqODISl8KxxJseexlIeVDimRv2mVuR71umdZZrxUnv2xfsA5VJceUwTjA/HkzDy
fUrIyMBPt43SZxbRI5AGNV+VIlvDgd7Ucqxbn98HF04I49j9j1FuCZs41hTFh1GpKVcjykKKuUnR
Ip4ATPK5pQtLd2aJm0fkv0Xgg3DdxWN8XSjGe97nwcJoLtwqgCDirWDFYDxP3GjCOqdxVcajA03R
yvZ7SlHBr7SV1IL04PPhzB08hvlBoyQ4HrFe/CsRdz5JVBXbounEQwx3zyJhEW7FOHtAzb/xEhFD
/dzkhdGhj0gEbaaEqHRWvAddi4I2Q2Bi/PhJDNfVlOCZX0oKXVgmBaUISLgxK0g+c68f3qsxNihS
VCOEihQXNIiBSwNLe2cCmCo0ScLBXgLgXZjMU6N8iS5syoiOPowW4O0u810TaOj//uIbr7JO15/P
4sVbC408ugGOCiSKeAhwPvq5qWcxKtjjVSoDBccCYNMdu6fJNqx6m3hLeb8Lh0wBBQLr6mEPvszN
Ka3NtkDTx+QMkbAegnyVteJjp+dOm0x/Y4/AB0dmCVsF54l7eADAE5C9xbYUq2pfxknrRVM+WrUv
L6HrL20UTCGcpGNHFl8u08QJEvQTruKqbiy5vB/SJUm9S7sClGY40dCoQFKEc8TKBLRsQlHgQoyi
V6kd73oQZERCC5yd+m30jb8xdcc6iAEQGP7DXR7I55AULh9oMFXGaZrkHfQDhEq9rRNoFf6NTQh/
FvxIoL+YE3X5U6D3YXJ8OgHDtBNX6S280VZxz8hG01W3FJAyV4dz/FAn+Msgd/0mgZZ3aXY02Lvx
swSFEZbuDm40r35Qbj8f3qUNf2qMC40k2FLaDsaE6SY3vcb/LqAdsVzKpV7cgidjYi/qSfgX+VNZ
CoIwOFk2ejTa+PW0tE6X7tzTkXBHt63jTKmZi0Pfe1dy6F0qOOjHB5ppcqHaPUyWiOq3tBDjLcwf
/7gkhdGPNXNztCqyekl0FWgaVMV95S/JQFy8DU8GqHEBQZeOYqayKlJvGyu2EQPX2NRrpnaorAPP
/Pb5zpg1YBzdqb/WTGP79GTN+nqsoGYBe8oqWHd3AjYhZrCydJeshNW4YdIJEgQAbQo9Cm8xeGb3
3yfHgE8e5wg7Up0dg+kLZPhe0faBrF3jlNqxOr0shXIhIXnmIxvcBhJy0HQKCYiXSvIumJs6LbzM
F9eROdlZ/VUvHkcJWg3NYOel6n0+15f2rgkqCQRZeHyAjTuf6txXUP2UTXhDSYXcBBhIiucMSCrD
imjV+Au+18WRwvkCDQDS5Ui/cubGSo2KsQe2sKwntNKAi/BaL1rfTnIpvxbQ2LqicgulCrFDskTw
kQ4aUGoJw3wpk8mOPb/Gp1+Eu31KyAVkQaWi6RlycVbpV7krpJlutaEWHEw5879Hkpxvs0CWN39j
xtGXDKgr8jNI13Iz3gphgtoFolqlURyIxrtBVmFrdUvPPNs1Z0NEHHJstmGJNgZeOzfUK3mvq1SW
XSJ8zdLI6HYZbc2DKZXketQgurJOBaBL7oOaitFtbeZmvPQ6z3YX+uaZoAXyb2jIQcbk/CvEDdoY
clZMIlIKZvo8D56qUgMEQxbql8+ndX5Joc6DojBKzqh0s+LeuS1DC2XZV8XJVa0RRNmhbdAEMtHB
Sl+h73NMvWXc3LxGwtnkLqq2UqcwgAKZGzx2TrBmD6a2/9H5+Qt9kezTzhYU0QoS+0hygXQGaEfO
11Eiw0jQt4BkwbGYj87IAFfiYDO9s7iyFpOXszOCfkjkpw3QZaOeD1z/+YyKSjiCwD6qYK+BBKoq
W40dO8kq9G0GIZPcfAvGFNvcNNslb3h+UXC2udUsxDGXQhW2mbSb8VhB2E3bF5v2ZlybCzm2GSxR
ZbbQsgC5ZAB3ZoxVbdyguScLKzfdi8j+5A4oCmI7SzMrKoTvXZFvhwODaID6HNxrFvIkvp3tSGpP
d2Nv2vGVdtWr21DyjKspLb+EUKED6Ub/HoXSb9+fKDMiuAMaB747w76eL4kpBGMLaGjpjtv8njgT
OnMaYM9UO3QXeRtm2+3cFl9PyvQoL5qoL139DoniZ9a9Xa8NCYlc1hIPYq+FA3zZHhAPCjiDWah/
PrapKowsFmFP+jJ5eoHNBt5TcME5rDsWYNvFHvWZa3gc4F8GuT02dYpp0Gwo3bxVHbBGMeQn6D6c
7Cp+88d4LXoIZRcDvTmshDPL5uHEu2mixqSNjnH6uk2+Uc8AGNx8kjzZBU+WI/e5LUJXvlz9zMz/
1/vw38FHcfPjpmj+/U/8+70oxzoKQsr9899X0XtdNMV3+k/2Z//5tfM/+veX8iO/o/XHB716Lfnf
PPtDfP5P+84rfT37h5tTBOSH9qMebz+aNqVHI/im7Dd/9Yf/+Dh+yv1Yfvzrj/eizdF0cvsRREX+
x88fbb796w88bid7jX3+zx9ev2b4u01Tv36ksz/4eG3ov/4g6p+MKtVEOgjaqjj/2AX9x/Enyp9w
iLAHoBaDdwyC8X/8Iy9qGuKPyJ/oISDAZgNjwLoS8UdN0bIfyeafCHaRn8PTy/pdgS/534GfLdFf
S/aPvM1uigjQln/9gacLu+Hk0mfngNUX8F885qCI4l7xMiBJVaEXxw5IXSjwm/zk+yAMyW2sCeJz
3+XTtBGoOcAjNnCROVlilreKr8evkO1upJVUtQZwc4LZAj1UjLZYG9J1JCjdmxmO3UYu1Q4NqtDi
HZNswI2SaZEngC1Yt3IpkNaFqjVbkI2ZKirytNgFYD8q3ZQo/ssUaknhhJOvlE6aVdVgdYQ2susX
QlV4XULLdTxWzUuLOgqSJybtnJwQ37TE3B8ds5KSFRxtdY36QXhTBEbmdEmbge2/LF/gqmZejman
TSWO9DXKfbhIkRSGoYNXMN3JRiBuu74o9gptVchf9pA0tMtsUN/rQShC/K4ApOwEYFxmNZkIOa1W
1cvmCkoTsmSVU9G2K2EspC+JPMqCFWl+332UTesXdktImbmlUE83Ygu2v43fmDlAAtgQgV1oKW6+
HJCp4qYjuYIXsWwVRCelQqIVCP6DFJ3aeZJbA5lCd4zpuG1AAWMHvhjZcle2hzrpwP1ImYLwRBo4
wLE5AtQTm/mzPBn+S5/WDQTi0rofrFbUCtccRR2TmyfjDRCeg2nTJtdDyzea5JtZ+uDfjeoUlSGN
NOgVwESXFgkywSHhVOVWmKlTYmVopcusdEwC1ZbSSbvN2iL60jKaAyMOw+u4RieTJvT6UyoT6ulB
J3oNslT3McVgLXUYP7oggTQCCM/HfVYQ0KEJadHbalwCQuGXma0C2/8CjRlzrwtBfZvFQU5dXRnj
e7OpoVQ/YS4dMAMrL0PUmZYZKB9+UIi3hV9kK0MYNa+RhelLZzb0EIoGagVJLAyrfmri0opHme4F
yF7diWb0QgVxXCu5ZLpCK7YfZeF/kygprsShUg8+CcP7SpFaqyTUt9QRSoKdX4crP4/xfJlkAPgy
62WX+qpkFaBbt+ssjqxSIt9wCHMr0QIgwwaIlJVd21uKQh9NqS/QA+cHVl/7jV2TqHXqXk8tuQ6f
4k7/1iZIVI9asmtasJppTXgdpT6kSYlP3Dhr70ZVuO/SOLESil57nIPSGrqq2HZGqjpirJqbBDky
O85DQIVbXbVKIxIclOGgMCMTMDRV05PSQAyjnCbBLlTjLQxKHNdRAKft2GWWMDVvSTy9522U4EhN
xKJNoB+gBRdYlWreF420A/P7PY4hsXDlvMRqgzCsnYAjxLq6pZQ0gMF1uQWi8K2UJ/hcoW9BSxrV
lkDr3qaSVFtqAGhTHQRvciN81K0+4DxGEKYfA2i2iP5wPw16ZsVR9EABVHSbOqbrrkmiVduG4Jsy
9dyjShRAtjXR99QkgVXQSl6ZyImv86zXrTFD1Ft3RLFLM48AzvOpTYqquiWiX+7UtE88nAZoGRcV
slNik3khoZkjR9oXGWqV1xqyImjfMvsv4BxoENZGz2EU93ZaprHV6ZmQuGMufiVJU3t06ltLj+Bv
2agCTq6Rq6oTBn35Htdt21hVrKHb0h+wMdpKwBVJ8tpN2q61gkB/GUnRW0biK9fQkwGnuBL1a3kK
pvdUqXFNwXd0RhqnXhcUzT6h9DuERkJHUpT4asjFzsnaAAICIIHw/FyjW4kUqJc37ftgiENvA/Zf
rrSxHK8bLWnXGdXSq5agmmaxPbL1K93/ZpSCLwGU2KJPMazVJ3koWtXKgn60uzBu3DYVh00ohg9m
A480TRN9PYS13kJdIi8toVEru9TF1lXwwZZYq98nqfBdAWD5PQjgy0OWG3cZ2pRVq+nGOrOh7KyR
ayDbiV0mfbqvFLkMXQnNJU9ZNyQ7uTeDHbpoGjsD3bSbkCFxZL2MHqIgqmw5STN7Ap+U1Qgj6Gok
yF2MRo3Ho8lMnKseHyBk0VcIpub7lg7SuFL8ODxMsj+E67DwAbSzGkRkpScLiTK9k04Ej1EhqcVt
GwQRcjRyZ9YfEZbD1Tr9Rurwlqn4iK0GjmFbkGhl52QktiQHEHoZ5doetCF5ippSvOqSAjxscqRi
6Eoy3vcmgby7HJLQQg8dVa1BUmJn0LvM3KaIqi01N7R3E4ZLq5TTMLZjqZ/IF9LLgQQzFP+bBdOw
7VRwdd1WZT5eVaMgo3yGqv0ouEORJeE2kcU8RuwWyFGxkoSExHbdG8Hg4HyYqh2rkXkLgtg8Wxdy
qIaPXZcouJ3krhWl3pLAu6jZIh0N2dHKSkInlTKR2uqyDvGSZnSxG+dqvFSm40vXzCmBd4MaJMIl
AmAC5zmXNEl8OSGQEbE7R3ytv3S74Er4APXgBhz+4Onxl2C7XCYBFhl/MRaXJfrRncu5QVmB5j+h
I4NdmA2Y6/owshpzRGYVJ2Ch54Bns4EttFQAd4G0GMJt/L9zB72mMlX1fupsZaU/s8bUdIfI88vv
Y2WYJSBlAB4FxYMKHlAuF0SzYIiJoHb2D/qMYR1sWoc1wTCy0UWkw3wOVQjSQuUOYr6o3vHUIP6g
9MoIaS+Mi3ilY6yCHWt0m7bdtgMznrb+/Qat4whPbXIJP7E3c5DjwqbxFU3TeAGs5AC1NquqHXS0
O79AI8GlvWYWucxeK6UqdIqzwQb9nxeB2IHl5CtwyOVvTFsvc/p1tJFsapcr5JBP4oqf7vuZuz5z
1s9nmMt3FQKZIAqK0YoZuUoadVNnj59buLQ5zxaRywD4YadAL+24iKwoxNj/eq/Z/AJwjkuDHycS
hLhIHrJQBzQE58egiwElSLpysBlyQwLZcOmx3sHoBgV0YNBLexnCemntTk1ygwtUfaLJBJMgKkc2
Db3RnuaVi81nMhf580Pjaycy3oS6oLDD4HECMg0+OlKR1nFktx9sRv2bAaQCeiIbZGBVCFxM4aR4
Dq1CtP7WsUSoCMwc+CqZYM75PE8EInGjWLN5ljwNSY/+lelqml91AHNAqOqViEnWn2+jS1fBiU2+
Hy4BKrmVjzZ9KGpiPXMiIGWleZ+b4ZOymGgQIcGFQQETFCtAJp+PTaoIElYgB8PYoMCOxgJ7eEvs
98kWI4sAfgR3eOEI8pDLmUm29ifplR4KAmmAiw4mwaAo1/DVsMDI6qCWKRzUr2NhQYU4tsb1Irx1
Pqvno+UeqRCJnQHPJTMd3croaUSirnlGvmxfryKIliqr9ErafD7FSza5C9ZQM1NOAPiwI/3ZhLZ3
60btwiqyjzhPQWBY4OUAYAZso3j2z2dUaeJ+CHQTkiCgOLwWwDI8VddJstCyMT+TzAoyMAZ6KcBf
xU1e2qq0l0VYyYSnQb+r6MKzfmmiZAwDxHGMpO64VU/2RUNEUN8HEMxIaW/VwkELeuja//a5YtKP
fxnhNh/i3koFzfZoh75vCYVm+6pmC9WCthZfdzjucRQ6wA+FBQF9KLciZVwYTZyhI2tc0ed6067Y
6yZ/6Z1+E2+XgDeXlh+tdqxXAskuQ+fGJE1CGwgBmWxaBLahjzuhF56mKcSDTu4/38x82v84sFNb
3CYQfVqHJZUnuCjBWgVUkKwYaS+rny+e1vn7huDqZFzcyZmCLlKkCrZYr7pZWLk3gJp4sodHwB3s
ZczwxVU7Nch5JpJe1RJV2ODQUSO7wVZ1fxBcib9AMrC0atzrbQRj0zcljOVT41FJeaB6+jUwIUKK
ksXnq8Z2G38/aBKqKKj14bbnZQHGbBzlVI5EXHvZdbvqAAxo98vMjyypO7eDVngkVwnwS3yZPOvG
AS5sLdq10zmswletoO8TbmIPZQJwRZAJt2z7FLqL1ahLk4k3DAlYE5Q4yPqe34DJMI2aolMR29Js
7Qa8LcjhOAXAs0HjIqr031Fi9HzXiO0lPP2la/HUNLeOch3kAxq7waYg3FTCO6gwPl+8C7Ecek1P
xsbdJXQsJhSgYYCRcnTwKO30rltLBwPPpKRYyj50F5m7WClntmP+ssn7X75UJmaVHueTkTY04Ohl
euzibunuunjmDAnFdhB6osTHr9ygVDrVC6jK53uQ/ljtleAywR1gWd14Gy48YRfdnVNr3GLFSRUF
bZaz66vbh7b+pnSu5jQQpPZ3RY5mR2upa/PC9gClJpAEBBKFKF1yF2be1+UgGL1olwN6W9pXtVIX
TveSBe6azKDfTfsJFgJk0RLztu+fF3bghYv4bAzc6eqQv0y0ehARsbH6K8O52abbOExXPn9QX356
3P9fCPsD3tnJ3M8LYfVrdVYGY7/+owymGH9Cjw3d7iBFBDIUmvT/KYMZf+rHVAgeS7TbGwxH8r9l
MP1PYsDDh3YXitIAEeHu+KsMBh00FTU1Bv8AgRH5rTLY+X0hAhAGO8hKowsGXg/vG6IDnVJIl6CA
1K0C2bAjkTonE3Hz4+45jdz5x2VmgtvmaeXHSZDAxI+2pcAdIIMJx+qBtQCSFWsDJC5SBoK6zGzK
Kr4n1+HMNncAki4NTBChMdv+Kgd2sDHR341+hdwd12Bu1Ltm4VDPi9DcjHI3lRgVdVmGR5MEQWfs
mdMb7T6Y0eMw88xSY1caVkuokmO0MB8sNgb6w8DcwauNDiGJ1L6B5cwq63UFFG0HInhiaeU7JBDp
ftiQNchVr9Jdtq8fo9iSUztZqW762OyVSbJrl5XHQ3fxqeAe+Z+r8NcXY6t0EiCgsxWCuOL4Ywew
OBwdZCNqQI2BO/z4PK1LEjsxUFLFMpaIC09m1tkleWJdrQItSAxYr83eG4vRilIG0I5uFvY5S15+
Nv3suj+xgwAoEUe28FPglBvAHcDSSXRADlDKXX7oL+/sv+aUe558Jau1TsaomHOhMcav+AvjO5Hc
ekXi68WeKu4pmc0id4rFIKkSAOY7pwhtdaitNLIY0xhrexy0Bpub+WmLO+finCJXLOPCY7ky9vOT
OS27YpRA2QZaYPC6hC+5xzRO0Mf+8gvkQku2uF06CEkIKRKUj1iENF4FbmcZd0z9I71aOqq8a/hj
NsHIyeSbcbvzaHdQx8s1BbXAkdJV+Rje6nXrmbWOWuB6RGYu8RSQaCx2ejBgxXyPgvmO4S7AoD0L
1dsh1VGd/DFG9K5WV+Y1cHWS7sm9YlrVYXgToDekJmhVdkePCcqlUX+jgGI3DwKwoyw8DkdWhdmh
OflC3KHpo0EyhPi4jVk2OXVS7Sv9Et/RNdK8rRNqwm1D6msBFXYUl0F9eyfflG4fNyVDg3vGy3gj
2INh3uXA/Og/v/Lkq5E7RNipUGW2QtqjrQW9Jktf/uIqQk8cFDYglAFojHtdBsFU/GJiRW+k/es9
qHlwHkCZ01jo3UdiMx7spYCJzQc/X6cmudcFWHik/ZhJoWocfyqcZCmbw7vax715aoILW9CUWuYp
M8F0jBTcLEHpmTYjNkLC9CNVFjfBkkUeDjlUnaEM0tEi8bqbxO3eBkt/aIHyzzwDMLmFXcfHLsch
ImRB5wfjxyV8vaacQC0pZ9h1naeZuFI2jKSaoKQfr9FrgAzFb8aaMAh5P2Sh4W5BGAoanuf3mFDm
fo8OK5SgqJFllhxH+brWhGbpDZq/tLADABXUC1mHMT+wOKvCUYukFmyLFL1Vqtd8HZ6YiMn4HhVW
sSlAhSWQ5YzP/F5B+I4sI/QTTeBgjsf85J4WSDL1iWm2UNv7cYxRmYY/wag/2t0SU8uFc3dujTsE
RgGXNVZgjUFYWdcEpNrougKccUSDL/QZD4uNE3MnAiYhMoscLRJbiOrPF7DuIzGQSoENsHX12gH8
pfRiT3OmLTASwbdwl3njboligUUN3HFnZgHcRHoEm4ffN8EUm37YBuwsIkXySPeyG7ndrlglX0OH
WseS5rPkprcEz37goGt1wam5sKHOvgD3KIZhTMOoxhfIaqt5lN6DdbIutrGDxl/A4mwpxJSj2Hi3
eEQvTjiEJgDIhXLrjKdVhoJ9ovaYcJZDDL8BloLpNm9NG3QWdrzzKZpUlk7p5ek+McptrJRCz3dA
VhZGWfUqdyq40HDocLHHnn6t3StOBmmu4huUCZzULpeY0Nnnn9/uJk4t1hoiqACj8/2DOVgwy3bA
xp6QEFbBNW+pHWANZqmsJk1FHWnQDgCYfF9Y5EtzjdAP7av/w96ZdUuKY1f4v/hdbWbEKxBBTHee
8uaLVo4SIJCEmH+9N9nVdubNdF3bz66HXquqq5KACKSjc/b+NsIM0fV+s+JPlScd5tLtfdraBAa6
p4KAV/LjbYKzG9+wLOLHv78qjrhv7xZkYczK6aY7cOhvqvsY+kLJRgdPWZAfcKLA7Qt/8Hpn1wmz
iuPoNAn9TtBMnjEf5FLchcrzuwuCKN3gC6TOkBdxq3SYOtb2+rrpnQTfE+DmvHAmO8NAZUpIekQb
NvEpWq0PDZjf4UDwQMK2TD4k0HTBKxx0VUpg9GIphJt+WoEKh5ksgsD3UxkgZySZvQz6nyRtJwdj
NRqq+CGZ9Powd6b7NEMfApm6ghDIUlHuG60h/ExoPR/NbCHsU7rEXGyYnQashwQCGchi1we3bVh1
YgMTzyDty730bSPygQ9Jumo1fOS0MjdaluUdUqaTtJ4l/p1lZCeYn50urfTkmnRZOD4qQFlznCu3
Zy8+jjo7E8wQtq2Dbj4I+L39y/bU+mxoqiZ+spaNZdozIk6y9p3bUirn7OhOXLyhjY7+EAb7JTJm
V+PVf/WRDdmkXEZM42Ufhj2ZFm+vIR3UWbwIdXBi3Zxj1kFGqdR05/LB6TL0M7piWUvnVvUq8C8V
Cwzdd0sX9zkEbTV0b4O3BBlD7HlulFOjUAogFRoE7npNLXeHY9zKCZoGHcXF6o7z/TwDvJKvCGD5
7Jk40btZwJRSMB12oca5LiH1nVHjND+vI4KraSahY2tEQYMhAIRBAxKeY8+ozshTnZ9bGph708vq
FCytdx9ABwvtT8u9h0jOwcHxhuEQRaQ6j3hRcwrowPUQG2/vRr23r/1+LBJjgsyzVO7jeJoLWtq5
SHgtXvqlh7euifydizlVvwtnLQ9mXsE69MfowFXvXftVsNxBAtkemCHhSVFRRynB6/l5DNvksIxI
eI7riq27xUVI5oyBStaKCdcXpTjagDj7CEE8t+XUzl82jOe1gPD25Okp+tBDtbSJ5IbmHimbzRHh
ye69adXYAB3Z+8fJDebvXQjN777CzNyBY34KnLuxchdVcMicyG6qtXkKDOSsKekq56pB+PJwHNzZ
5Fbokh6bSPQiSxbAU48tBMqPMOTLSwcLmlO4CWDFh3CM6JCuIaKNT11kwoc29rCoJZQ1x5qUMiPK
BR2Mr/1jifJvJ6CJ9BAxE5dNGnuiI5guD41J6wTvU1pVXq3Segn6I24WyJ+xjSE583yVLS5rvaKy
c/sJSSu6SZlpOrRTKwtNIz54ZifT4rO6tC3gfmzjrG95+TRXfNZQqVXyKa7bLp+jgGxvXthlfqn7
fYl35ogwD5NBJQ7FIq3KDpP1aOl3g5aqysMK3/ElHLi+Il5X4grlDK3rABfC0yyoc6CsbSgKBUFv
hnjAGEXzGfl5SbJgVm8UDOilT2ySKq9Zb6N4mb4Jb7Y3hjamsK0VSLtuYaDHSy6lCfPOw4k/XfQm
iJvMbJI0GEnipP0YdPyRRL11c4ZDjzo7juZAVkKXnKSdM8Zqr1BltLtJeMYWGEq0EIG4fE1hS/OT
wqwtdfa8JRFD8PVseyQhyLE91noNaK4YxW8IL2Own5r51OmqindN0LgvFek6lkmnb0xm5CDLvW/H
GftlTbD6sFq6dZrECW+ybkXyVuqvYIu+eBEhdaYpRtK7YRhZjGI4qYO0s+5wAw15FezsHCw0jd02
QhBQtzg4hcJh2X5vfSXHG1+HE4RcaiVuMS8DbzM8Mc/siTd668EvWeAAZLbyLpOtP+hC+nM/nXB4
5WAWqWEyBx4lDGu1DanKVxLaNtftACI8J2VEM2eovfsQmbR4XSJYC9Iw6NdgtwQ+LzMesYfFKzX/
ltAuiJ9MyK8EjRr8HDZf4qHTCVTHi6YVPyEUqyF3A7YsBFzAD5gNlJI2KxnUyoi9RmoBUBI1qG6Q
RhssE5K7JA095QAA2rnM3YEERcSh6axX7nQsqzYbZQCy44iQAC+tXIcPGRTtvbpuooU+uDrRURaz
Vjv70W/GOg1j/PmZuxrEDg3eaPurALr153BWat7BLSksPuqEl9oLaiOzES6ADy5z5HTr+r0KgUpr
+nG+WpKp+ShUWVcZYm8RT0rDyfh7xleH3vnVpjyGu6JFwb+2UL9CXKxhvPE5rOHLvA7zFQ8AKzh0
nXargra+OxSyD6I50+UcfvXapclUAL9CVq2hDAtEArhbMjmpoiKYJB0hSoyX7qvsaFLvcL80+ork
25ZeVjMNcdF2ayVu3LldkFHvQMsPUouzQnUn9YDIPNFWTyYwQh/0wiEEZo27RlhLWO3huF5ulBdf
hMSNUhW0dOXHTiTOBPEe/sf7qBy8cHCa+3K192sbukCZxI1Z+DMXpjJlNjqdxkvo9T3k4MrF2v9C
JETMX1efsxA58gQfJgFNvC+HLqdVv47zXeQCSGHOdOp6+aXpW5dttg70SREZ7HFn0R/HAR//RPxg
Zt+DuhWISW+q2u3v/Nrj64Ny63V+1RgvkOWKWH9uaWaGMFLhNR8jdzH7CWGvJDyTSGlHZ8IPzFxf
gHOg83q7VlPi8NuG0HIEJygqPRI7e/SknAg/FMwJhHNuynpwh38aAv9/PoT5EE5O//4vP9Jv86GT
6r5++tVZtf0Hfxmlkn9s1kPYkSCJ3TpJqM//0yi1RSWia4BZTwKCCQ4M/5oQ+f/AqB5LA2jNLnjQ
+G/sf/qktoQ++KPwBwI5gUzAf32u238eNv7pXfuzT+o31VeAPqGH8GXEkUNBDz7qrydfClQ/GSF9
xuRVH4MMjhWLJqWZsYZl/U4cYKeLASsD3hc9m3caNXAZ/3pGAN7k16tvR5efGgvjXMLSB+M69hnm
eaeB93I4VA7sCRabMTTuaWWtP2btWC5PhLhsvVFl07IsnmIdH1c1EZwvkO9u8YKZail03bLwxAhK
ofLaTmWlkQMSV/6Uw/UTWJr7NkhKeGgEJame/boqApe3tYSNoO+nY58g64Zlk6yZf0Mk8qjRXNST
FB/p5A+s+twly7IzNMSy6sqlXcinFZY27mUsQol4pVXdzdcsngas6QKYsMpMbvIxsKb1UjWNUfIQ
N12rT7T2OsjOG08a37mIZsVkEVvUsvaHoIvDNu9ap3xxXGECfBEOiqDnRS6CHklSsnusCXROMQyK
ZDqWrHoQRIQvDUifLKU24UcNGYhJvboePqHFsD6Q1XD/DPuCzcfKgiYTJEt0z/2KPa6TOz85kYF3
BqagOk5nuXTw6HqdN6dJXTsnP1Hja1WHKJxDO121ixfd6dqB72WU2OHuPW7puvd7BzKOZKHRcVig
eFt6Ne2TRqHDHsBDfC/LAFkMVpYwXmu4pvYNbbovjdTxNzqyOk9iYu+ShNl7auGK29VgzSJPD5zC
IY2mYWxz0lQsSmPwwvxTsEocY0XQwzCDnVen09AMa8q4FXvjA+I0V04IOsAU9w8u4e0HG05BkI1R
R6HYMMsyZQFpaJ9Z0opzFVfhw0DHa74k/b3qFHt2G612tfI/+ZDK7xPEiu4cj7jf+TRKmGgYGvoa
RSp+gUvG4d3YI5S+edZO0l8W5PCm7TwBksvCz2hFqkNkl2ZNfa9EFe/Zdjdurp61T0TRb04fjfUe
BQFjRyQ/BDuPl+ICzNKaB0PvFImHJ4Otr8zMnMgL2Dn9KaoFKUI+0FxgGblTFifbZrMwNZyodEjQ
Oy43o9NcCkhINwNUS4L40nqi2cFhE6Zr6av9uhmohs1KJalQp2azV5XSX45JJfm+wb6Uxzg2FVM9
253ZzFvYzwkcKYocKiG7PRhnGcobntJ2CB4XK5dTs2id9TGZLxruwLSuK3pS+E2epan5UXS+ey1X
2R6lZOomdLhNEzCcDmyZ+8zzDLj+fCK7Cu/erqLgdgwirI6GJXLH6NruAxLQdIb3Lm2pQK6bRK4i
hEca6uoBmzy1IHBLJzyOJpy/wcjjfI5ajGNDboc7HKxiWC5JBBfdaO9lALpN2Pd7+L/iRz02vBgm
1ZykYk/d2i9PC5/AMZRNf1wI/9iEYZJXkxtdGZRFOFFF4YU1rDx2OObse9YmZ4+Jxk/JTJWfMVCy
ylsT+UP0RYf9gk7LiMXlqvvhqlyNwS0EMCRCoffDeenyMvyCkz7Z9nPhxikb6xLteE7aC6uC9VRt
Bk4yd/EH1jjcZKvfk1u92Tw7WDmPJpjYnUJZ9YEzD2r9WopbhyXBgf5wjFKwzSy4ZzkSpmIf5qxk
LVF5zyQ3Ngy/e0uk8XsQXeftAK1z4PMZ/ZDmRGJFhFnVsFfSbRbWNR43/Ljv1AXOv/G+DWF0RY/T
OWwkjDhFhmq5L9t28vNkcsJr3chPOgKUeqnN+JnS2b02m592jpfh1vlhsm0EnslpgRQOHZMfllws
O2Oz82s8dSIWB/5ON36IVzfASXBJTCFnpwZQIOjVEeLL4UvYdP1hTeo+WxIQCb7piidNeIt+gxO9
Qz3YWsE/NfGwZeEv2Ae3WErksERvummUwG5sNTbMJPyymZLU+F6/7k23/e0V4jd+fkSHl2284Arb
7Heb0DCSRsBbbu12BrtU9lOp8ldJ8IuC4+31NlMSaG3IhoAcCr3YN3fkyFDSGS5pyAMnII23ZijJ
yksCOkZb/KUe/f8a8d9+QCX++xrx8u3zp/aN/X7DUPxVJEaQEf1XYRj+Yyv8kJyBFO4NQoNi8l+F
YfAPbJYQ5rlAzWFSkWAq+VdlCHM9dMYOmq2bxNmHmf5/VRlixPnmpx4ClgLVELRDGKU50JD/Wp1F
3LojAL1uVpZrCY9rrPJR+BNPSUuq7xp+uqLuIxecnDDJwrEj2CL6+YI991q546FVAJ6MpXTyccCe
KTZjZqIG7LwItf6C5g7cMaAh5o5iVxqG1HRxebwflP4c13OYhcizyKdl/YLkV1NEqAbgk0fO5ehV
4qpCXZwOcTSnYvOL1ptzFK3Q6NOy0mLh+hzU5LlszCUc+Zb1cdAG/9YS7+raO+BDnpsRiCqFYHcK
Zj62mVOPTf+WOe5wmlz4vlUfLa8hI/3r0JbLldeZIW8mpVMrW4Nj6mb8lPVXZ2XJTSx1PacdDpEA
a4VP42Bsna6LSXZRNAdVykvSnPrWQx+z4fWr5xuXpy50Dw8kAfJspbGLbdas6Up8cTQbl8xd7ZpC
NKGOXRUBCS3gJUXOz9PUib6YGbsDYxF+8aRDL1JXTMLNuW0wFsd3sug2jczopNwnr7AAH8G2vExo
FadoLmGa3QUQ/qrau1iXDGlNm1cB7PXJGmMzlOEPJEhsMTrjd0Gm+ThwD4UhQNJZw8zyZa2DU127
d/i/zH4IquYqnlrYWjtRYxvFp9ROLO6aZEjwM1kqTO37UqYuFeybhefzg2cGLC52NEhkDcOCN9Xn
KsSD22r+c0+Yvh0FaQoxTPWuNBKlv4Ol3U4Ex48kZtdh2SGMPCCPtArBMdM83I1Tg4REsTSp22Jm
k2yVVteN9S5k5fhQSTw/Gk9RrtbWP6IXMmbLarojWkNj2i9AFijTmIOIQkBh5+QJydxtUdu2yWiN
lubqLs0JPIZh15U9ZteS+1fYbr20bfGNefNiL4PLxlceeS9Jafp0sWXwxMzUXY9QXtzZhkJhvWyQ
OebJ8psqQ72jgGfuROReuxrsZG+mr3DAtVko+BWsuWPW4DKH7dk4Y/0ZdSoEvtQDxd/H72xcwx7W
IyS6Mjl8bUPVpxoVRN6g44VNtMcW7MPFhy3KP4a99a+42/lZu1RTrqr1szuubbqICpWn9tlxazw9
YzYyZL5BFFbV9ulIGj+rGHstE6c5DKiUzqvteFaP/L6cSv9GlLQpuAv4GSbf8UfYpuE0QGgRCh88
oQZtKQxVqimtGu+pCs2nVkugBkYCi7hdi6CTSBm2ARITqzjIF+YMnwKt0czoa3iqXC52a9ii/eta
5HPAos1NUKcVWBGMYhppyU0JjzC4X911S8w5aeJvbKAX0DS6HKOu+0CBHEHDfVtF5ySZc0OCi2td
i55VAn9aGcrMIB0rdTkFBW/ShzmKL/EgYAgH0yRjvVKZM8Jz1Q1jmFHmXQdwRqe17L4vrq7AxjDN
jcfjKMVoCJbhqsb4x2MIVw/xurZrX4FF47Qp37i4ZcvdvRyAIbGKb/nVI/4Z5r5ZCY81+AUctGxX
032FAylWSCigPdz3LgmXMBugNABoIMRaIZE9itFBqtGQTiUbXuD2qPHoiEynaUnjztjUxvOtZxov
HfAupQMx3yVlt16vP4OziV69IRftmavesO1v4ls9t/dSNnecIi6p8UWVumoLVBjMuGuYy7O5m06k
Db4EwIOkFTq414aOUIQBtpHTyMyFw/2HKF6jtIG8cOxCL09G/Uoke3FVeCyd8hUBS/DdY021ZLy0
cnlY0Z9Oh9b2Wc3IpWHhVa/ZPWsETgE1M6BH0CtwI840ELlyMDsLMY8i5QIv99Acwsp/DLp2TJsY
XAWv69CfJN9w0n2tF/sZAy2YUJr6CDjGiXTgWKCz8czArjSSfcT5D5W5pU8cHfI0iKabKUBgEVKT
s5qre3wpY8Zh0U9L9DazZfDjPSvdYA+X/ofWqy7IWMbZeSY2jxie1YTmr1yA3ItB/kybsjyvlXwk
rsv3XT8+rGZut6/loJi4KfG0J6pAlyC3Ei3xxNOnxpu/0CF87cPy3qoWbjvga30LMlndRteM82vZ
0ItE7R1WeIaOrO4ZUR+jshnQ/GhhN4BTtqngsnetilLhtfYS2+6Wo+bdcBG3nCCvYOxPrHLqFNSB
jyhov8/Ufwg88UmvE5AsfnTquWVPqsPmu9r4wuH0Og+SLLexncL7AGV/XoHf0IU+/OPjzqPyOILc
GuJ1AXjAdbJYQHUZcYPlEE3wHe2re7wVZ/gU9p6azz6T1zVdT93Mvk46iUCAkd69LwCX4dryQo5j
sjMJ5BYR+CpG8iqFQQrpC9q5bvxxQEFBurTX1ZiqUD3KEpZ/wHc/D4E5Y/74OXB13q10r+rmwURe
vuLAnYL3lgHGcqQ+eBlyVnvbzB/w/PWuKvE8NQt4Jjz5qDXiQzGyNApuMFjip3A8mqR5Ch28WtLe
C9eCFeuWh9CnDxhwZ2sbX2pknfIFAKqB5b2M8qRDpEDkHYCcxRLh3AAuinRxa69srW+q1tDd7Ib5
FHqHmvPuRFevAKQYS7bo9q3rFjKpn8K2wzqizAMTsnBc+bTOOMrGU1VoCyg5TupY9SktfF1+ZTK5
riUMt2N3OytnNzfiihgEAI2iX/d9FV8RspwGbA1FaHtArIWdjiJQR2T3vAKC9zissJBOlfuqe+Sh
MYxNHWruZAxfVbAWlkyXXpB7EGAOk4y+rquHSCFQOlrrB6mNRhBIUP8giDXvAE0yY3vlYLKb+EuR
jP0LpIDHCkSJ1BBMPpJh/YYgj2AbuT0h+0Cl0onKTLcVtIgLPdphYKlSGM+H2Mm8nux7qq5CBqDX
IG4x+Rr2fbc8oxv2wMPukKAEM4q8VAMpWvDAcdRMzMGZ4zvXD5YU6EsAl0ghyg7wM5CGPZK7ITnE
dYD1vLwW2te7YCF3WMBxePuAsxBKijALAj+VtXcKpcwW74URDIn8OB+iIZ0gJQjHIcwiR90Q+sLB
dkuBJCWp6hA+YG9UPGcyQQsSDcRG0VQkzT5xVBHjGdXBM2xkOw4+zxI/83q6h9IhD6zImADoI/KK
KXiYVpIHvX7ABz5Yfr/o8ihVfe0NLyxJzqRxb+sOtH8BPEnCxtugY7nq5jyCrWSxkAk6r3z8JiKL
TQFDNiLAlm94iiHaRzTlCoFYj3V8dmKoh2qGSRoe/qTzFYWLnp6j6n4ybiaapAihblj0uJ8W1LGx
RVfEzULnU+3LNFJ494R4RWgmpBF9FoyvQngnt2uApkJxzNJgQhgBl4gMgbWdh/nIPxuH7oU+ctEd
Z/Wtx6jQl17qImB6Hnz8EfwyNPWjBrnVbZo8dAa8p6gXsfA7gp3jyX/EI2vre1e+0MW7TsLpVQUR
JlD3C3BBM7bJKXR31osyH65avy6hX3XzkJID89t7dJWLQAAKESUZwdoChXjWe+iFzVEerHNej9He
W4N9LT2cK7oDmsjZBAEdM7Aekeok5TeBhZhj5yX1h8B10oZYk3bR+hVItGMQflP4Bv0NStQ6qCOA
4fHRqbTVncF6vAQeS5ulz7Uwp4CigiLyMV6qr57EYh55II4QfQv0CFAmkF8AaFU/tV0E9Imfh+GC
TpUqPAdD5KlMBUl2iO98YXX1EeKHtHGCR5dP15rfSFciw2DNtURgQoRiiz6ttck5kFkV/vHYlY9j
0BxR0R5902egjGaETC9G4KEI7u7MHH+C/mxvTVmMpi/EEn5Y4/5El2pPa3mUQ3xAvZNNLtmi/bAb
x2eLLwuNxw9Cw7rnJo8DeFuz31qsTsG21I4wpSn+NJXdnsr+lrvrkvU96LDWH3AwUfzFTbxsGVeQ
0zg6fuve6ikzGlIF7CoItcUotfzEEWwXVOH1QKPLKlpwveo+DyR7thoI1CpE53vBFAuFNr3CNA1Q
mxj2Wv8893FWavMhWOPCDRt66kc0N2dv1zj9lSfW+6aLT2SMNbYLfwM0Va8r8/Kh4jfIpRkzMa0Z
8VrMTmWAuXVEIKd07anrkmM/VF+dloLKI1gRav9qCkRma+w+VjoZ685N8uTEKvNo/2Ctc0bnGtK5
UX5hWuLY2e50HT97S3eRnIxp66Gjit9a7fKDauLzsgic1XjKkAeTNEEqDSweeLGchZ+XqgI/SAk0
/sBRCiAKnB9whs1UL7NEbksr1BCdOccLnvIc72dTHcTErhwfNYp5mhqbx9bPuu4sBn9HRwClMFdB
lfkRALtUAWCFXe0QY0reJde+3+z9yrwMZXfxyeqnnStQnTivBtL1CukP6YKmYxq04gBZzde1jDPl
eQ+VdaND7a95RNvMcy4MtSFFuS/xcRWyBD3zbXWWbbkDJv2OgWG2jncO0gjw8hVxNZ2g69oB4ZqC
ArrzR/Iy+sfZ6qfV6c6BAphJsOfWsquA47yqBpuXKN/96KFtIgCLek7TyO2TfHQMGpoMjctkL6ag
6MSUkwHOHHvFOWRiU4W6ILLXSiV5M7ZnNrao+JBf08OtUlvcTKnolcZpEluudyKS7DEiXpyhINKk
a/WtxkF3opeYwm4z3uLuslLgKCM6oNgBPUPRs6Mh6pzgFNbsStR274Yf0AkFGiwuARwVaOSNi/Mw
1ny/uOMOJ3edRqPzJCbAnZAhrFKc1woVfFnaz2DS7baGs0unlIMDVvsUgghwvMvhOCGoSTAHw7Hr
bh3P1NTZigFZOMmrHhylzI3rx1IvA0Y5UZsJ1aGiUh3Id1KUu15i/KMQyJKWs9Z5w4cPtsYBpYuX
F9MN3U3Ex3rPI3RfZtl87+YOsig0UdT6nTvTYZrmQ2jiT66vPzLM0vHkdF7HZt5NumdXoOPpx8HB
7k+hgTm5iCmC/qKdsF5ARDbV1VMLVRtCHmugAqelBCINcRStK4sIyzKAct1hdYcM+aP4eZQISgZO
2xxk4z9Orgr2EHazdO00fWFUdsd4jp5qTO3PgEreQVEmchRMV3p2vgcOFvrER4ZNiyW884upi2mq
NmoXs+B34dgLkhwT3tfazoDdlTY+YO60pBzYL+Cep1T0EzKNmIp3bOgWnH4NftwNRiXdEJR53/lf
uxpVNFLiJVoz3HkvdOiNOBhj4a0jC+VktMWt/CaRbdBfMxMnmzt8M7epYkBFdTXlXr4cPOe9JvCf
rgbDIca9aBw6v0nLOy/kTMwK5cARhWbOT+0BvacUYfDv8pTeyGB/3BhuCdPm7fb88O3Qt0KfLjaD
h45iA2wMJrTpyxw8dvrJcv7OiPn3FiZ0OT9dC43UnwfMODAo0Upca5ogmHGuAuc9dNEP7vjPA4Ht
e/r5Em9sIhIzH6xbuARWqgH6eJil78QenUbQ/kk2IKganps7aLtyTIqeq7NzsGfdvvf9/d7E//VT
vNE2Y+wY00rhUyxFe4z3iKtOw5258Ox/RGTY7untPVPQOtCJhsIXM4NfH+uouAc4Da7mnOAOzxRu
GCVozvIyU8eNwQt51sf/E+YI78OG/YKxNvxh2v3527QxCKgaP6vMQZ+zBX9eSixq9Ye+uY6cb4GD
ApzO7zzZrcn9263+dM03EnlM3vVYlbGXySP8FkV/2ByN3btoJXf71b+9DkzEjov8v8iD8+/XRxq7
WqKdjbrbvRl2HhB4eJ4qQ2k9Z/P3aE/PmyQ9fvz72c8fLwopOr5LyAWDbQLx8wNdKeSzglE3q2Zk
gzb3AnKHkRz+/iI/NCS/3FoUULhVcAWMzWIgeX+9Su0BGUV4H2X/NHTgvp4IrKHTfjOqhyhd3/nK
3jpI8ACRPQ7PNUYhLgYl3hs/TjNvOdVxG2XTCYPGfONSqav4uk/9k7+rb9p3zbl/vMUNo4+JDMWD
fPvt9eg002C7YphO+PYsJJDpFgKzvfb46tr309p+ewUjzIBATYsQp+jCT/DmFZz6JuxGw3xsD+7e
v9FHdACz8TMvoPqDyWnAq18Dhvfes/V+W72361IserCvw/X+1rPiwm7n8s7z8WUiZwJI0+5uqV/U
TE4gMqbrDXnwZLqlPvWfV6x6fv2yoHgMtM3dOEdDf28hVwwG6CMalCcP22f93/tn8Qv49VO+eWtr
WNL9HpHwGX3q8+7YoimHCKAGQ00FJLp9B5H02xqBq3kQdmFPg8EC4P9ff+CwBU+8sxH6DCd/3+43
2lt8+r+AXH69TvJmMsxo5TUYbAc/8JHDpyir7+L7Pq2PNF2fx0JnG/wQaOHjOy/wb7vodl2suEm0
GVd+SwVHliTOZPEEL9aSJl9+jIhR02byu/i0ZS5Wu6R6Vxz2+4K4XRQ/sMCn+L0l9M3ahFBPRvUE
myyIh3DrQBvK8gQIEjfjmTmiYs+TPHivDvrTncaOD47WZp+F3+3Xb3KNa6+fpijMEGR2RelNWKv3
THy/rbm4r9gFEwcUJRiffywlP2nekpWuM6aLuEQRFc5uKPrhej0Htxu3AwP+6BS9JPl7kaB/+oWC
rR35HvYWLBlvVkRHQUGBAXSYqQYlghj2bECD3Y7gwpKsjW9Lx+5aNN7e+eH4eFy/rvxbVeI6IF2g
qISy4dfHiSOFQRoC7nU6NVGaIFakzppLjKhkrFs3/4Oojz8+3P+6YPj2DRFuACfzGgKJAqybzOx3
fpB4IcvNy+ZOP9iZzvk9IeNbCMaP5ean+wzfPN6xwm1OCvcJdf2Hhmabl2C/EZ1wBkvgQ9hN4Ltu
tVj5von+TxtB7AEAh6p9W5HfvCdwkMikb3DtzaYM9/7LcC1+YPvW+3EH5bm/Qwl/EBf/699/uT98
u799uRGci6Cpwen1FkjRIkAOoifMTzYP3/aY0VTZPN4xVr/Mlql6ajJ5HvDMu7S5Cavbd6PH//jz
+ukTvFnlbWTAHy/b7ROgF4pdB80JAi8ztp2MnsXOvPz9Lf/5e/7pgtsH+undXSFh86ZFbT+v7VlD
bwidVCFyXhVf5oylcNRsEXOwaqrTO5f+4y87BiQMoL8t2vjNft/P0RBZmCax9kteePfoVBz1nu+2
WcKu739U+u9TYX/XgGyr1U+XfXOu+A/2zqtJbiTZ0v9lnzevQYt9RCJlKVYV9QuMohtaiwTw6/eL
Ys9lVmTeAmf2ddtszGbIsfaMgIeHh/vxc9yT6faWhdlhm9+rfn4s1LW9LvyW/tHaeNdsSFg/ltti
DUKdssJGxOXsr+Rx8YhdPFClHyKFktw21aAvGSOIoQzf9TuEMxnYQ4ZcENIu8mGIOHHh25wp5qwR
cibbef2ho8hxJhMNUpqM8R5q8ogaUjkjdxB7BZ38er6tTIFO+fH2V772kR0wPLYK+Ee9YITrTWoZ
usNFO5pPTv8w1x+raMmRriVw5zakpYUwftmVRRIhSDfEoakNL74hb/EjBp6HTSPk2krYY3Vqfuu3
1yeP5r8ESpyX9FwQ5F4QwjVqPZVgBgxOLPhXnzb+ZrVRUYvGhXaLk+TXfAYBXrQ6SVcppEhheR5b
6sCjY7wUNSj77kRRQ/PQBFksalwyMOKf57akWJR1VN+ou5kv+bggBpppuDCzbmwVKt3+wj5ei3zn
1qRAhAMpICpYmZjpFQlZ+9d4I0Kfuxt2DZ26hTfctbzo3J74+7PA56zyGkw+9owTtWnYYdCfeHtJ
VzIUMX0PolJwc8JW+NqCyrQa10mmr8dtc3ghbHh5Zy8xbFzyQIvCgVDRQwvMVBXBynW+Ei0xrVV2
Ap8LeO0JnBPMLKdb1BgXPeLKWVZ5gCL/xfQIDK3SgpoihcLbAXpzEo1Mtel1JEUYy7MyV9u+vXfX
nI/KHQtiYEQxyANeL8oy+3wA1a+v2b9gV73UnIClaFtK1MsZx9WVqZRgeUQz9y1nsJ0S6RTUE1bG
Ic5dUQBapx9S5kUQoPZQnEq8Zrf04a54IEv8bVTywKDp22ROWZQVvs+L24GpgLc3cWlVkmOcUlQ1
6pdVAXdB9mdXdOjStasFMy8cs9LVQgAkT+MexzFk1k+7SY22qlTRk9kDAgcmko97RgVgUa19s4Be
pjQ2jnYLrM2bEAzNePF0MLkuv+Uvhn94JUM/B1cQVRl0eeXUMQMB4hSlKHPv7B9CwK3cOe+1xKNx
wSOL5l7oR7vTfvEWuHK7vrIrFYQUEAZ1gSrBOjnAxXQv6qSn7fixfLAPb3/TK3UZyAcoPRFYdCQD
5EoQOhhWGPGyJU42t4KjM1U/MyDiK1DEKcXnZbLal3+j9HlfWZTugRP9HBumZnEPnMobddXlvnqo
N8bOYcBK2xTcQuldTIVgdacog+K3B2f/B9RaYgvf+hnSBVEO2mQjwgJ12KE7QCryXUWgrUFOifrQ
P08R0FqHxTRNLO8tu9IxHdPMdhrxujUeR1/YDL/GO8tT19k+e1y6la7VCF5ttnRmSyULmOpis8U1
mHwJ9/lmQNqv+Vj9DZ+RX+zs20WV26srhJedV61g7pVZvbPEbks1JDWMbnnt8cqL/MH21F20N26y
3bxULrj6IX+bk8Urs1Yz6GELc/UjugvJQVszxgREf1P703yvPlV/B595FezNJctXcgydAP+vhcoi
5NPYDE5V8yktnhoq+mI88tS9oIN3GL2DuwkhlYXjurRY6fC0kEfEAJ7NdTh5xS0nBlaYZk9zYVse
3LtxIxpS8WJNU9ZNFlnpq5VKh6Wzx5leM2azA+JG/3xUwwe6Xe4CH7zwlpt0ZyV/8tJYWrJ0YOwS
Gnq91US8MI5IGmoblSJJ5nltv3Z3CrR72bpfLz2dXyr7F+f07ONKJ8fMCZo8A5jKvmXccT1v3WdB
B9ZRqfaNdzN15PSOJy2KPAyBpD/LAzBJv7ijzb3wya88R17tvdifs8yyQcynqMQPIakEDuTn1VN3
yOmdWb4aIJRdbsOI4mK9idzbZU6ga1fgK/NSluamWq1Cwy2qJ/HeVtew5gmp1lNKM2t40ZEYvq7K
JyTF/IWFX0l4X1mWcjbHjlZaKWpjlQ9K5tbE8SZS+fnAOfs6fE8+MQgWflHv0i0tEr1a2vcrb6NX
5qX39ASXQcB8lvC74hDs9L37ZMC91N1r+6XU7dqr79yWIfKBs28MubN5CnmT4mgKEsOtVzwLfivn
gW7MdqlIs3Cg5AZFakMZ0k0YW8F3ODN12yreoOwVd0kKW5zMN46QIQUriAkQXnIx5Co1CMEWHGy0
5CRXklLeEKKXQQEVGIAUmRJ7RAVanA7BWikYTKivoXb6PrwVRFkaWDuoqhYv8asrO7Mq/v7sezFt
qyUNBRC+F7oP4FA863giEoJzavz6ViX2L/rIVX88sykFpFNTMjLRMPejHIOjYAI14D8zEBRI/aW0
4dqmUlwRbyVG3035Blf7XIsyS7gjiLSTquycqH2Iovrzwgm/doGe2ZGv7rqM5kapX9xeENkB+jS8
lDd6fahZV7idvywYvLaHqg0VIZUrBAVkb4mo7PTdCYOitBMc1X3ggwC+BxF2XFSBuOYj57YkH6mG
0azaDlvQPWWH2Y/WxcO8dzcKFAK71ZEB1Jul1EsTwVg+cec2JR9p42aomHUVMSvYgZ0S0srMEzQl
OZ/xDPz8IUBgSQhOazfFX64Pgcph2JrvtKd2r9z847L/f5Txf8HcduZ5vqwL/JBLZBfi//5rjtF0
/4v+NwK/KFowJWu6/M0vsguT8PjPDKNm/RclzpdyGdwW1Bs5OP/MMKrMQTJ2aNBO5YACEfq32C2k
g45cm20okFsAAaB5acgiBnk9ZkHVnehU29+7jDm/3th2/VI4kV8hmCE6U+gRL2lmaeV4khiRPcHf
lkB50GybcaLx1Hyf7WnwTpp6VEMwrkmSfdSSYrjrG1ixp+DnKuseimi1B6waeVXMNOPZF3n361Cc
T/VeLt0hAhDbuNcEXYh0cdSRZmUrqIh8g8mGhkeolTpem+r+22bkB7ZYuyv4mRQ4ZaE+lRumcGYY
zSpOYPY9AF+09+FGPBBmOrTTbXH8g4RNinGywZf63tndNLQQOGopBu1n69jv5v1qEx7qw3wXw4a+
sLgrmwh1FnAjzaRhe9EF0NViTqbxlL1w5YrWlr41985B3wnduIA6crxdIqmUsSsv6zu3KeXDs8tH
AjGR+cpxHDzR44kekr8tL/CKTXc3otSydN1LieiFRSkFLk9AgJoJiwl54ImKaO3H75bRCzJQ7pcd
TYH8kiovktySS+ZwS7W2NWU+KEsek6A8O80Dc402QQ5z/WqNECm1iSD2DI3xPpSfvVRMaG7QcuPV
t9jjueZJFE0tQ//1m8Tfn3kSHApu07p6+sKxrtHTCg7Wy9R7vF0tkAbIBVrWziQ1cg9ojcDz8zLq
fW6rZhgubmMz56vGe2RwfHdj7gIv8ZR9tFvwWkLs+S35YgudSqCVGBSH//W6HM0uqHsFuR8dBFsv
wsGKBycLNT3Fr5+ZMn232Gi5PCgudXuDCGgDmiCkvza5suCU6iqUyIUIxHgIPopRvg0iQ9vsqXvq
Um+4Q3hg6XhKT8dfCz2zKjbi7APONGPH1rBJNeBz1U10qT34b+DDfHQO9kbZ2kej2zRP470dr9Pl
jPXqPp+ZF5tyZr6v6j6wa0uYV7f2Nt0gW2bf004AEtMD//KDTfrp7W/7ApU7y4D+WTKsEy4dEhF4
X9t0Tl2tFDobLd4DkOYwZavutV2ws06Cx5Z8KPCVhxX4qy9EJ95YROL37U/4xZDRmRYruRff3QaV
Tvefi8+mJS3fMn1bMVfUBJaPT2wQ2FxHjHLDFbl5e9mXQVHYwbFoiwJzuEhsGXrv1TZxLPwLeN0m
30Nb/tjtRX0CKqVPy6oSF99WMii51tQboTXUFdPDFR0N5qb0lbJwQ8tgAiSG2RUgtOKUCr1h6QXu
lukKpCIUqZ0/f7ZAnrcMnYBzKtf80cZGIz1GXNqnBOT/wT0qXqevPAkHognLawFEl3PxsjTDGsat
KrJ8524keRd6qOQrW2Nr3CwDdy/jn2RN2s8hg7i2HLGmURaGZuwmvkspq1nb7m7xJXnFKW0IzXgE
CXiVK+9rhposY6U4S3E73rIuGAW2dFVWJRVTbZttTvsACuKVFy8VBOQ6ovii9JqBrIkGj8iJXp/O
2C0CWKgAKIjT2e7cJ+Uj01iwU/DsYxJX9aAhg9vhQ7ytwPIPS/HwyieFMkSjtULtDtC75FCwe9al
ridQHB2Uem2go2n4wTPKL/f0vJf3ecGcjLUyzTmC/TeafehVKdwx6HRHDcQTKDbGVg4LIUB6+4m9
PV+cDLEalQEeRZCWL8FeENWFG41N3CAAz+QTGYuJ4mu2W/2EI2rBtLi9pKPyyrTYiLNAr5dFEpa2
K6LPi2TCFpz7zgaKiCoyS9WeFuwtLVW6Ta3IVJgdfFnqRLkMhMY6fDyNOCyC54xmKAf1uDqqBUNq
nacsksJfXy6wFw3kJQhq8fPOljvnihXOIyN/Anj5ohDxddhXNy8i0Ft9GRRyJdZyUl1g0+A0FEXO
VyB7WY31yrJ8O9cfV0542xbzkvDnlZjwyoYUf8rKGKnOGZY/HeetQISvgPBD/3DkT7bqJjD2NK2j
4+LTUCpGCq/lPfiCuTRt6yLG1wZ+C8kN9E2fzc8IUYCLFhos4pyYR+Rt14wx/0FD4+qW/jYrU0iV
kNCaEfQ4eKy+JbneBIyn2SCgURWhQtL9ZQRr/T84oedrtaXoV4621Z0aB63yTU2iy1TUGhKE+dOP
qiENqbzS7/7qYoozQvFx4chc/b5nC5aOqKtkCiN92K7/BmhqMeAN1tTy0wP54Ldc86Ho+JPG0cLn
lfPenCtUYQaNqAAPxsbWBfUx5DuldtCb6KsL1TrjTf3qqxnZt/H4UT8l9029bR2oNKrPw2rpC1w5
ua++gOTljXEaT0rMLpjhBjAmzYT3xbNQBOz12/6WS2C3JOEk4wNfHBymUpA79CBBCEmxCgZtdw56
dfJTddpm0fy16NPPQWZuYiaCzQF12OBTNk8eI8+z8ckov1Shs62mj0WzzaBzgaZnO7gVHJu4S0rh
UIWAcMz2EDZvKmXxQX/lyhISqP/9a6UNos3nxo4V46LwBdDOFMiVAFqQr6fb4UN2t/iYv/ZBzu0J
tz0PpdCpnxJTm3zrrjgMD7NHr5iBHlgk8cdlyNFlNYZwc25PKh6oTeIYVq5PsMvDIqhhpemfmhNI
VWs8nOA/COzuCUYLRHO8MLpVjOLJMOL1wmGU4B0XPiFdIJ3WTL2rsWoBy4WIB/x1z2NM2y+psV8I
Xonwer5eqYdmRKbdcgYnOmdIl93PtxNPoMpDgZCUPfvZgdRkLAa1C8PLD6TTq+pmMG7mws+3i6H+
Wsw9/y1S9jVQSxi7UbyFjsxlMydOxX833rRbOKyjxz/74As25caabZcBhP6sP9ITzlOPasJ+4WMu
uLD84iwLTVGmABPzg/XIqKtI9ERboWfuaA3J6HapHLW0JimUR6cwhWoOg81UrN3i0dKqhdvi2mVB
hdkWDI5XkHl2BSNWAVzUH2fVU0/5TVmioRpb/8nWMblL6RDtFQBf0jmA7K1TVjV2SJC33UH14k18
Nx4Ftko8zpemkC4UV8RpOLcnnQa9I+aOOeFfzNmN6G+E7zV9q0Aamj514X3ZwKnlzTfhnSiz1e6+
B9SsP9mnjQ0mSd9EoFj+1mB49fLCG+/gr18KDNd86fwHSkdklQbuNGrx5BvV2oK7dQMrIDM9gDHL
WwHkjo5LznSlciBgkQDmweoYVEykCFxH45xOOQ/Pf40IlA76cqhm8sQW0Nw4Uz3XWKypXroYWDNY
GEX2J5i6pVyocqzAhl9s9GMoxZJ8Yym3FVQ+b5/Ny5MCIpIagsWTk4lReahHR0wHptcIxhX1vhH8
nXCIvW1B7twTypHtBhnIS9pE0FB+CzAdBKM2qGYUx3QgGceKWP4CzLB3ABd2i5/ryr7xbmV+ktlw
to/2z6sLMz21TQb52QkXdnblk7YBsbYxUJKd1/0BFv27ZcTelToMzOdnNsU2n13S+jRDQONiE0ny
WzgAD+N2osQkuqfhLYQLjxQN/gSiJ3zg9bOS4WnGC1T+YXNldDpEfCMsMOOJuvvqs9jYmFUGn7vd
cv3l2raem5JiagEHc+sULLGAt2ie9nHX+kX+/W1nEaf3rfVI366CpCEqXNYjqh/6jZiUNrbwSi6E
1Ste/2rbpM+Vdj0aRaly8ofJ9cPs3u3VzdsLueb1r0yI7TzziLy2zbya2S7REck341554Msw2hNt
AuA6b1uT56jEGXtlTUrajAyhncHCmrEzP6dPwVH3VViZUVyHi3GTvgcpvE6fs43OMPHzH0BFxcd/
67tJ19RcaXrTJmyoAFGWyGBQZHAB5MIR1Ht/0OFackbpmpqSsDW6lvVWrDgAdtXv+r9AkIOM4M9m
3qfRZklhfnGTpasn61FiMMQJaDftR203rTlyPxkAcNbjwdzXOwVqlrW9m/rP1tZi1n4psi0sWn6R
w6Jlwno7UwAsYGXIEi9OXLK1avu2M10pQb5yJvkRHukBRCsa6xQ5QPWler/ymgc18gQ0YzgKCcUT
aODHaBP6S+d/0bYUZawYUn7IQIXt0W/eG5kHh6KYURODKSefivb8zbW8bodsz91i22vBjeW3uFaU
BkoAL25snHy6bDvRiXYnDq5x+wey18JN3zg2smakHk2pWwasFn5bURbsnlHfPgbvEIViDgKewd10
W/r5wx8885aWKsWnuGka+FAxXdxm79P9fNN5dAtK5rYU2k6Lr+bLKsdrn5IClA1jbV6IA9v51jH7
Mj7DwYf69cB8yen96SG4aXarxQNz5W332qoUlnS9Nu2VCIv1Zt6an5VN9RD5lh/iVCJthMxhFw+e
fbS2xWPslzfRh34pX71+aB3XoPbM9JgM7FDtU0nCzaEVeCrB6qDuDcOLtjFK3Pp6+Jp9nfZLgUIm
WPjnOvhvozJqbC5XBrPUXKO6pxxzTH3r721UOWEVBMuVUvlWEGTZUvnemEd9bSJStOt28bb9NH/T
/OS41E+5/vV//x4plUXSIWjLhk0IZ2tvJDFca5rnzIyQj5q3EL0uHwjim/+2JUUQlNmULmNc5WXD
eUSvM/tOdDF4Qm+y8ZB9XUomrjSmXluUkpaVbUwKxdJfn5ird5/uDI/m7XF5gul/SCt+r07KXGx4
ZqExJ0IZu+J99YWqrG9wwxdceai7Ls0zLS5NihKoHUaVFvDhkkPxDiZmHu06UwrT8zLfxvWc7PfK
pAhRILEBZSGmkC7wo/bHPOcLZ/FqtIW9QOCZDO5qyQurtkVw5kSXuzCHGKpl6CB07RsNjIcc+R9f
j+onHRX7BYe8GgDOrEr+mKbt0IWxTW/d+oFG5NhlXjn+teD0142gV625mNJ1KdBNU1z3U8bmifZS
8QVqRR9BNgIcOs+700NTe39AWHN9P38blZIwux2jKC8wmh2gD47vJ3irKOwkXr4Wz5D0Z/VxuhWj
1f3+34WO/opwDA4KuiOL2Co5pmtVUadMDux8lF+y7QmlGfD+yrtuA9dokR70df/cffiP4tiZVclH
zbIt1KnhSb46QZauKl4132koDK3SbMFXr56GM0vSB3Wqvj+ZYLh8oR23QhSpGL687TNXXebMgvT1
crQQkSDiNERO4lV1sxkRvaq0/dtWrq8DfBQoImQl5IwKVkBSqsHFCq2yfnrs6tR/28LVu8X4bUH8
grOHFkTaGkI7qxNaWtphiPJH2ESHm87qDWqoyce3jV0PiGfWJL+rbLOugymk5Ue1WFznguVO2eq/
ZU5+jP/nuq7a9Q/0e2GSs8WTg8gEmqd+HzzHeeJlECyWJMQLK1r6QpKnoW/mxJ0oMwkEVNM+qgNM
gRG5GfgRtFu6vTb8QZVmyarkfVkF6KyKsao1qd8kjdczmPb/uDLpvWaE6DZnFjFC1O0ganV39na+
SdGliVAEqDzzm/EvQPf/+NGuX9C/HcSR5lSszOrmHpZcLmh9G4MxGpk9Q/gCSjuN9H4R7LngJXIB
b4w7iN5LNtJsjyuYCVfpJ6N9fnsnF46YI11hAdPuOGJAGk3fJ+iQ+0zvKqO9q+Pu8LalBbcQqO7z
w6yWjRPHCbtnwjMM+e1XBDOq/yC0WkgVgkowYU+SWc9QUuaNqbMaWF9+5rpxN5z6/2AZ8E2BfEDq
CU0VKdOY3apYTQpPSM0dD2jTfI+1YulJde2jnNuQPooVpWGTOhqpGXoHafezgSTIVu8YC9++/U0u
AYMUl84tSR9l5U5wGHe8JtBvZgA6+TzcCufWGbvOHqYP843DmBs31dOcefXA+zH2jad0q39bThKv
dCf5LWBfBU0ac7Pyc8pok8nIaFGTkEKn/JKQQvLq5e+TvbZfHZY2+bo9cKmEIxD6FwRFSWA3dhDz
ghSo1OGnIJWgBLGu7vUNt/8yIErspVwREPwV/7InfVX7ZDuRljZA6r4KUg7jL7TsngQHSPxl/OsP
EvxrB+7cnvRt29aI6r7EXrvJ74OPJ3Y0X0ffIZC+r7flah08LW3py8zvW0sUP+n8wk6tegW+++S7
zzAaT/2tOiHE4Hc6rRzB/tlRs1xt6A76KkCPZKN9L5/rBzdcr45wySMi3LXbDNHlj+0DPKgL+cq1
cMreMznCfwS28fWPm+axqocVp2paQfE8nIzvjp3ca53TLdxOV44vwwAwdaJoamBLupzi3o3sntlN
P0HIaRIUvRWsJdH7Yloa07yyJCwxRchgiaOa8pLySGmZAMRSDlqxau7meTiaYbywHk2X7dBBon8k
4Nsk5fpFLyJFT/gUzxAPGX1foDSE0VNwW8RtUNwmUTqcHs1gy22fdZvVyl91pacUqC/rCNF/SeY6
iW9PoYruVJMPaAKe5jQvT+teGRqoqZVT08MVZVl9ekzR0AxSL2qzVX+szZwRe3j2U8DqyaiPiIyV
ZTc+Q+vlmO9rw06CY5sm9ulTpKOGDJCzKu29Be+6/mGME9SKDh3P+2ALH0n6ULlxGXsdTDzR7Rya
wac5aIrwIxKX4L+1wg6NZ9UYTsk+MIyWilGgRYyrRbPbbw10GCgMW+38CcGfNo58VBBsFO7HIZrQ
y5kC04YaNVjNefF3VjY94lCaXinrMRwZR8uyk6EfklPqNBvBpFisLUtHsDQZ0K3wSzghun0HBT7U
LBAW7Nombndk7229oUloqZ+orqDkk6lK+TQ6pnaMwzb+hEi4a3q1U7ccHNRnAVCt2vl0w5/G5Aqq
vWrGRy0u6w/mkJZoV9Sjftq7CJJEd9bJiHNUbpMWquj+9D2dO9RD5zHt3Qco23JjYwRjoW/i+FQg
0hr3xbELRhOKPH0Vf6Hlp9IfikYt9+j9mbfG6DT3VaDHX6cynG/KtDQ+xnodHSKzCw+ZPaNJHs6r
+TjFao0cnFZ8mk0bnV0rL4zR6wx3eC7UPjntoQ4SyqRB6FoHNH2r/F3YxMa4G2a3MN/ps631X+OC
f8vaWtV2dufUYT4LDfDxhGjJMA0f8yIcVASDrTxufihZFTk/T2af/ZxRiE1GtB767HRnG6lQ72ZX
VfPBNOOkV7wmVcz8XYNjqutWN5tsP51y9GTclIzCm6dith+GqFSGPfp6oh0+TEmT+U4WoEYCy/nk
2Hs8I1JrT1nlfYHyepOVN9aoRrSwJ7dyPuvEAvUJPr7mr7RPjPcGcm9fmyhTxttSTVDBsLXxYTiN
uQ0wpxwA69ehmewo2WfFvuDL9bZ36oek+zuZi1p/VI26xE6DsMUHUJlpHm5XkGZ371GsMJwI7ZRQ
65+NobBzx2v6AmU3XytTpO9OvZ6EO5Ts07H0XHXCP5AbdhkeVs2kupuAWM7eMNph5wVVZcYPTMTG
ydq0naHbFMpsDbeNW6OjwGCbuht0d/7S9XNOYW41CZ2Zpghcr1utdHvTqc4qWTcFUg3bsEOvHtFm
y6wn3w0bM/WyNgyCDXLjyFcNq9ZsPzodAiAbvbab6Jn5vMLaE1Dt5G6khHSwRt1pP9u50RWR18Rw
yG+LKJqQJ+kma/rgpn0WPqf03cMP6orZPs9tk1W1VYfTcNqHg2sG4dpWxuD74NSOPgsiH1t5CMNw
ZR+aNOy7z2auVUxx5V2ZM3CUT2OZbtrebWZ4Gicr0+n3VStXbb1pckd69raNqBCbSF2y0sHuwQt/
ug37wdLC+ljrWq3lvd8XGYK5mRPXrd+OeVUZOzUIKiVc/29jNt2Ya9PyrShG2aGGWw5iiVWSIB9f
J/Odulo1H95O+y6eutRQBS6ANroLbPpiBkjTMzxEySLfeBR8UMG79nPBCBnYS3/1/m1b4rI7Twkw
ZTNgaWjQQFINly/DQe8gxa+n0B/AuIgc68QQwR9UT+VsBwwHQBp4qgEZ8l9lkl1N7ZV6NGaUJinG
R1/EiHjHwIKYakJNDDTdErbxIn/8ZdFkaIsxsUv8DtrkdZ9NqrtGqgccbQGtFlop6/ko2EBcWg5v
b+TFHKlsT3pX2241NXmuuNAiIR/+XvXdmwyeF3vdbOgGrPWUabGldsPiIqVcJplKUKMJi0wOAyNE
XFpb5N1uR8hHimN/s4gSFknwK3d5+Yz/vamW9Mauk7oApcQixcO+vsc3D4bXbSpmFKr1EiTqIq0R
xlxG/KAQZqJYfi4ifocudYrPnJCKjlTAjprXLjHXXd1C0GQmojMah022khuFMRiojqxPLpT0+pMR
vp/T7RSj/DnUa720btSYdllm7JGS38DzDjpxcRD32vE4/xGS84wgncawP7mw9RSw9dSPTIBwwfyc
73s/2tfPqbH8wJIRLMJhSYA5HpQHmTOWfKcc01VvRb0LO0VwZEAh3LgvQz36X1BybhZOh1iA7Dg2
rJhi9M2Bxlh867Onh3NqVacfBd0cZfL4BoJxKuR3VKz1e7jF11B13oQ/u13yF0Kg2ecF45crZayG
gqvi2rCFwRv42rhalLZhlbPNKYn3zXO0hU58E+2HD8tYnQvIms4MD2k4yFYDqV/HkhZaFGMFC3Vk
+9UPQHLDsHY/RdvB01v6UrTfBLveGgnDxUgge5BsV7x6zjaYgaKxrszMfikmqoMHd9g2QbyipqHd
HlRI8RYRgeJFdv5NMcnHhM/Whsiexp+0VJ4cuhU2LDUY0Olxphu3tHedVa0ZcXwI1KVy87WtfWVP
WmJeJKoNRAnw31aMxtLQ/Y6oMfMYPuUeT6Xzl3vG04LvXNnXV0alZ6lh94oeW6ntu/v42/RR9FmQ
wF0HD6uv6JmCoF16pcscdBxGttU1xdAxI6KIdLz+ktasq3NtsszoEH9Tt8N7U0E+bj2TlOx4b60r
0Ke54rXVpviQfIv2f9R+lPMCfoQrqIMFxyFTzzL6dSwTrXDJ8xm5GXwB9eQXhFDNks8ytiWYSt1H
QL78mBWaZv7Y+Qv7Lt808g+QImLXZHbRrhw033bdISMHStdhSb3JYZJ+2ivNQmny0rmQYXgBFFPb
uoL5pEyo11DLC6jpaeMGHyCB9Qfw3+YxKjdatxlo8i596osDJNkUe3B2ZofYqMq6CVFipKoSIzyl
DV4QwHCYK+s+shZi8AWKijzIUQ0N4DTyD8hrSOfVTHkvjkxQUHFShm8VImjK6dsweIOzhyBuI3I/
53M63VT6F5S3EO76Jr7wcuF88YdIB9lehUYViLkqA1ZF42/41qdN+WRsEp9h9x9i1j2EaB7t0PyL
9Sl+XoqV17adagnZLowXgkTz9banJv2J1gxt33QfawYep7tch89Y3wJWPyy4sTxNoQotAtDqpC9Q
Jtty1bRp6qSM85G67C5+Mvc5Z7h8/0cnVj4wvywxZC3uOeTepUA1IEI8IcgH1cJdeB9D6B74xQ00
lX6xWYb5X2a7rAv2Fy44bDnMd7/eQzM3nDRRaqbfbqtDGgKOj3z1a+3nB3fn7JOj7TfbJQe+TNUk
o5LfjKqSJwYlB/DM1s7cqnvHr25GGt5iynp1WKQokB1FbOn5IqUttZ2UAQC1iokJKHZ+NI5ifKJc
NzfhrtkIEJHmj3+dbpbCgljG+b0qm5VCHyQiKlry7G2R3LbQiKQrVCYgis8XQSbXfOZ8gVIKOOYq
T2a6gS9BD5+h+2je1376rmQYd5EM89pZMCEP4ThYOkQW0rmreOUHmlXEvDWHWwGZDnEWY788Hn91
A88MiTv9LK723cpodFsY0lGd3EdZEn23NUo3HjiCpLyNWoqeC9H14tH+El3PoopklCF9y65tooqg
t6oBfDVI8EFxENxMe6v4t69HYjkHD4468gSOvOSazjgPgVml88tR0DbZ1nxqNo6nELD/AG8ifvu5
R4q1nVuTPJLwRrlPDBWLy1EcAvDNKGH/o+dSPhcfmBdciJyybwqbPMt0g8lb41IGqnCrvhyVxBYA
KHCwpztBTiS6Xeq3DlzL29Yu0h2MMWJiOVz+XPLyWyir0iA2FD5eOT1kExwV4z2iqGsD+VQIcdcx
+VYXuwtGL3KOl4MOPlEweUJQJNMvNWYbmj0FUwYMjWPzroVZhpfmUbRfFN/YL+OYr0ZQC4kcBqdg
/YBY//XJCMO4bMIkF9dRuE8+CyBo5k1bF70jpmkWE5yr9sTakI5Gb86Uc9naCohmGQFG2xlHDbkc
oRhwemd5ghp0+l4vFWGuhRjkFxhDR/zZvnjTTpo9misjE+ur73vKWeoOLae75XfeRZbOt+Mf9lLB
b+hWSQewzPlDM7QiVhY8Dpqn/D2B/YJoEZLdD+FdfqtT9URY/V79mO2LY8N46tJElnHxrpV+g3ws
3Yn4pvIb1CgcPIozD0nEdF+tv68TfTukKNg009ZxuwcjpkVRptVtnHZg5S072wTqydynVWp6beM8
VVWF1GGg79s2vp378ks/mt+NoHmfFsYdN8TODJybrqNjFkb9u0jXt2p7ep/F5tc+io3NqOk/5yk2
0Abrjm6svyuy9p0WGftVjP7nVBzqVH9nMdX29rG9GGDmK1C1JMESYxjif7z256xIcjsx6Phk3Vz5
FG6/VFXzow+TfWyz8rj263h+X+vAbJ3TD93q9lUe3iTlvFESLvLW4RFpDYhlEFiScmsOw5F5yY2x
0m/6AabHIj4MlXb39q9+qTech9Nfv9oCnsDc1+XjSkNtIp2GlPouzXwy/2O4M3caZMFLFTSZrh7m
UbE/vy1JHoKwdwcbThIRuB1OvP0dlDvFF4FPTA8Z2B/0fRiM+YoEWPLX4kiBHMJl69LXmaogponD
OsdtdysgW/Uarvh39q70lZtFxmv5kpKsybXJSk+sJHGx1lN38cV4uOACHo+CqlZ5eaovPSREtJS/
I7SBNl1kcJAXsNbUnPNOHwOiW1muFa32htBiEL5euAqvpDOuxYygyrAZjUm5jcyIT121OWZ0BeI1
9fuwGtbZVKJZ/m+q1uIuZPOCxkMVNKQXx6l3nfSUdbxWfrkLVfqbH/M6h09uqdt/5WZwUazlBQFP
CRU5+e5jxtzNVHo6xE9BCiUACMhlYk20H/ob7WnhzF36IvZsBIEgtxRNcileT/WsDWM+I+vo03d+
L/J4/cncnQ7D3XLCdOV2EGMHDF9CWwnkWRG/5iwD7WIb/WEzozCyLe+R497qfr8r76Ifghlb1KvM
b1A6MMhefdBIgJdeEDIxtviQpBUaom34pXmBCAgbow/VqQh9/WFgusVat3fRVqRPDOreR17GANF/
8JjApiDS5OqlbKVL6X3dhQ0z9HVIVBtv62MEnGWk2ULfag9p00Lkv0D7vazwzJqUbrfGCLFyjzWk
5IWGjqcChvph7kAH7RclFK85j6iQw9lG9Rpc2evPCZhtlZtcDJTKRcC2PwXvTIg5kidRsV4MZMIV
X4cVqn/MlIqiPKmMnKSl+lgMEcCItfmgbrV18FFIBNU742Ag3uMhOr6FQa7zwsXS45WElE9HswxG
fShgL8h8DEbqu2SEXkZwyg++c0w32bNzEBX6/mfqL06DXvuKJgU3Ihs9nsssKjSy1XzKYnKjr85R
BOzg3eCJsYrmaXkWRk7ycRnWpfEEhecLulPpKw6pslLGNhVfsTvoN+Q0iBQtm7lSG8EO0YaCD2KG
Fz3VKVJtvaMFCjs/h/9heIfew9ogzW6oxKPNlaLMsnQVXTvxcOyhWYSGqWNfZPZTSycwb0xaOEec
5jjDktTfiQZAB6Nz9206iIfh4im8zEBdrBrcgLSQaaFJZ14tOxe7UfCrs8KIV7pe3UX75i7bLcYX
kavIx+LclnTiC/1Up4WwVf/tmAztxTeHAc1omivj2vqMQmTl3ZJqPzJ9+2nh8rh8VrxepuQ5adxm
1A8wnSHgwVzTMwxi+E66LHlzJdKYvHbFXU+dhDLe60hTUTqBItJ118PnkcD965oSPXmuqeVr4urn
+21NboyNbpgpDUBanKY50DGCBM69Q9cZLoelAY5rF/75yl7qJ2dXYtY6I29vbJ3WBYzjOagSr9qP
fwt+2NTvb+wl1lbhexf+opNfcAZxzxfmgDODRlNQaA4xCBsBOArENW+Cg5jLodguqk6Ll64cX0TF
4qyIIAv8ZnabJKrg7xm36jaGRQ/SzvHO1jbKaRO8y24EVxlEVs9a8Rjkj+3qD+hXLhDDv36DQ6II
hISkVEpzVsTvPtUgMXwZegSH4G7rnX4TPppo66Rf07vpi/YsuO+aXbEr98VdvlXibf19OQeS0/H/
S913LMmNJNv+yljv0RdamN2ZBTRSVVaW5gZGFovQWuPr74lki8xIWIE9b/WWbWTTMwIhPNyPoH8J
9fQYiz4LUPuewBNiiyOE9MN9WbAw017Zm8uz/veIqR0zpk3aCwlGLPjicyEDOKds+SqyNTnc5YJs
BJrqqmJqQ1j3Xukzhwetp0uADAoO/AhYXj89+MBOc7lkF/285tdI5+7ULNCPkoLVGHiUoLDUvte2
CsfgSdS5xiAtNIC+DsBtBwY8Oyp99Wimlz8dmWoj+p3vV6hdKyZ7z2/6neAyhvw9fMYDBbIO2qqK
8A3jl45Hpbxq5wNwJSFeNEkWV6i6AFXUzmcNqZlNv4P4od/ofrTjwZzvS1vz37vhMHEoQHWJxbWh
ETB3MbDGrSDpuQjx1AmKCf3HympZXJWEG4AHDvoxtOZtgZXQSAF61gmEGZ/xSLyfZJTdQhbv4dBF
m1z5Fez8WlTq6oon3me0GCcDUfTLB2f6QnA6I4qZRW80xzAFiWntOCJ30uXxd/4eFyOl7iyuEYYo
bzBSjf9ezkDt5o48rZyxCx9dACEQWTF5fMMVgLr/AQit2mieJjwY/Xs+fZBeNf8rx2zQMbblN5LK
lc9N+dbsBAXngOMrLqlQ/4I4EZ0cADCONyTHwqlRwK1J8z6CrFL5LAW1ZBK5SrGDoWyV4xh2VXhM
yjBNTXGYSuZJkOuy3OVJUbZ2VSXcl6LXuHbf4TLWtp0E0rqFSjDwpp2MjEpvVKkeDaVta9XJpyQD
hLviYTK0sihvt6oAISAVpgtITslMXl/6aSX01TSi2d6e/aty2K4JB9JjJ30tnGSPn8e7XRlX4eh7
qspzlU+IxG4jxrAEhc9GjLdEsBLl9ly+jkKdP+HUZ7lcnOlYEJRxcft4ss27q8ii272FnBduMIR9
i84SXWJWA9Hvs+KPxr1oZBDOBZdh1+yI3RhodNZqJkNng2StKbC3IMYRIqmUXH+uqWOaEAQgEAi8
6pBs2i1x8xk8dt16ic7P6EjUmcqkKd+KpFEOScjaI6DJ4a2zRyv5jhqJ+/mquBEAoYNRe9mvfC3F
m5R05ePjz04nMBf3DVzcMoNEDbc4JW0B6PW3ldBr46TOR2Yo477voL7XWOFxcEZ4qCXn3uC6MgX9
uD6PEg0XBdLnoIfRF0A2qXVSKQglTSNGUs0RDPGSTVbK9wp4BXITrajXnlv81wcxlstFRGpwShnn
IT8gYpLqXapruc5vuB1xv0n2ozt8gbiLoex9gDZBjDRiIE1K52vnsbZ2zzixhW73yqm90Kq8/kXU
1VCUTKyxDTDNo52ciAVihufpDKXp2ln18CRL9Gb0IKeI6pk2RleFWibskaUiDSQ9dPa5IlAB/1wC
S6F5trqKF08DVE0g442mGrp513tTCmIgw4lIHbpcZlq8ggVkfb5Yl841FT8Z9lMayol0dYarhmEO
Ouj0Easr7H6XvM7E7erELY0EHrMQcoYHtsrT1Yo2SPO+51m8AlG472ane4rvfE+yiJpGwMI5yag/
1qoIazFJNnvxZIJoy1ioNWLCdttrIMDpF6L9+fTdvAOxASGZJqIEC0SMKPPUCyWWqiLLioYcM5xN
zutuT8oGAuTGgvdglaV7U405x8NOlyEwjM91bqJdjKmakzaQffDsSO2uSi32A9wEItc22bxZjvr4
IY2/AHJaHCfPg8CERAyWSGfS1mXcYAiqJgLLH1Kbk90cCFqltvJteEhPBc7v1WtpYafBFvvvgNTH
i6ZslJCwkBToNQl/FMhfeEXTEz/VwevQa+FYT1ZS3wmipIeVtnao3L50MNCL8NR35WahRFUM8wxH
tvsAdUoPJ4sdt/p0THaKwzjlBpaI9mrchbvjKi71zoSAapJ1MuLWJmerz0QDhuxICTr9ayn1TbkS
a0mCJYEGgABadzJdnamkfpajOMRR/syiDkTsCRJorYl2eb+ODrxpE56jKTLaB0BqAwhBHdNtCrxM
zg8DqCcligol3o1j0jaGxBcWo0Vmqir2VIuvYSc/13LWmys7deGLSkAyo+SEPjOUUKmEIMiLJINH
yAgMqOp0J+1bjIq+2dz7HthoYJshM0CKlZWrFn8LyfxVYHJMXWwdTqnaslR76C+grzZHrTXk/Reh
4nIrmSPeFDnfU+T6/v9xuNR0D4UYDSUHgYkeCpJRAOVh9ajAfgt6YMSIPXZGhyzg6OXzuOSfpS7I
q8FS21aRwTuNUqwpaJ2aQ9Ef8l69E9vB+DzM0nl0FYfan2KOb4yeMwG4yqhDpOYUyybxISZQjC4T
YFOytl8WhibDhBR4GhwNCko0198R9PUmBvsNC1iJN1GUGok/GIzcrS3UhWsLYh0ofHNoz8jod13H
ASxBaOafMlA/e0EVzAGsyCi8/pCYk/vPIXrYmiASQP8GvBFCG6FGJsUtik5ZIpsl3z9rM6Y04V7y
KbJEIbBXPtzCcwOGKAKg4PCEApqUGl1S81OrChWS4wpFu9TXQSk2MmbSfe2xm0c9xdnQAww+rHrc
LLxLryJTR2vs55zIiOCL+8xwnww+6w0kac6SrNJTNnzXpMBhJmbbDf5hbsr7uprdgqkKXVXb4+ez
sPSJLyeByuuCHkhaTYD6QJYUblg220ZcrdUtXKBoSBNODFpf6DRQMRJRrSOpymRUsLR3QWvcLp63
zNRs6pY78Vpvyj57UkPujk9yR03Hh0jJVk20F64zXC3QH5YIUQVFgeu1XGR1zagTfkRvQ2YMIEnF
kPXyACPl9Y7t4ve9iEUdPRXEelkFfWqkRtp7dyLOZuIjQZ91R0hcruKul46gq7FRK7kDX1NK6vPY
Aped9QoC/orFiDbkYE/hptMFfuXUWzqBLmeTWsFl00Ln0cc+TYdBT6PcAi3YYCDg+fnqXHgTyEAK
AwcNozjCxac+WtW3RdNG+Ggo+Od54ErpYA1TtR+qzgrzSICaN8froKm+fh54cUovI5M1fXFVzlof
1LyGkzz6McIa5acGXhODWpmfiIrlGm5jaR9exiNL6iJe3vqixjeY0CB8LKIvPTpwKyNa2oWXEcgv
uIjAo57P9AxGJO9nGLORvnfkzfCFzcASXXvwLK2Py2DUbkuLSGgn9PvNfDiA6Q9UGDxy+rUTfGlP
X0ah9plYQchP7TCkoXgH2b7q3kZYHQyKM0sPmlibgQhp1/ihTN4/n8uFPAo8YuCOAeuB0AXdAUtG
UADZHqOTq2MC6zldi/gvfgffRjV/YLV72Jx8/zziwnxCqh1cBzy/IaVCH6HcMHBDnkeS2TC1x2WV
ObLjYNSMz6xs7KVq1WUk2r8KJZwyisa2NuvwK4HScZpoCFluTGloFEoK05RSTxRwjZVsk4jvBftQ
q6VeSy8Ks+/6D6aaobDAm58Pf2k7Xv0q6iBI8jbMpwaK62fhq9Cp8V63Cwe0R1PKnW620/XG6sKW
hH0VD5o4PNNgikBdW1Hpi0zO8BKqOdIrbwFscIoClxhwc1btSLEO7oC05lC7OFI8hUiLEXTHm3uK
1yIxDZWhx/OWNKoltzDUN4Im1hwge9l1guPCuaCgbQNIhQRBe7SKr8+FIe7EwpcwtXhPA05VODlS
Ed8uYMddGpqphWvykQvzSqSHkLiiwQFoExUwVZiMyQUI9DMF1EmgVcCtXvbkn6Byf5LTAawF7ARe
ldRyiQsmStWBr83oebAIoYWYS+G5A2pJbawTNhdHdBGOuiyg/aNorRhIJt+8jwGvT8J/syyuRkRN
GtvFUE8UEIJUrRpDeNHwekJtcbZiiwG8xxhXEsOFE+cqIBnzxXXRTDXWioaAWYfejfZjqqFQ0vv/
xa10FYa+KOCVDlF5fCneqXcS7KlqcAOLHanXat4q0WlhrV9Foy4MwBihbpJj6fFOBpI9OhquqmMK
daIQvQqsuY2GIiNYauhB4U1zgzlRwqqW+JAV/9pZEtDzZm9BRWXTiusOebfX4VU8GnUCNY84a6EQ
CAEmk9+IFqEeyjUKmzzeaqtzebvozwBdYj8K0acbXSnex7nJZY2IFVl7AgQSCmXXQ+Iq+U58iUNH
dsreW7kGbp9siCnBexpn40LlBvUqtk1qxPSb2BP5zKth4MR50iw9IePQ5Q4Q5UjgdWZcS3gXavvE
jQLYM/RCcXrR9XapTuKIL3IyuTu4etsp0Zqud2fsyT930RXO3hd/R6N2H2LNJdpvZHLVxJU5AOs4
aNW3Fgv+Iby2kbStS5qTZ8L1qYn6G45lrFhY5og097DMq3KYElYwVVRye0nRYWAMZOSXgf0WB2sJ
9u35gm+oATJM+AXYJNQRrZbAlIvhKJz7F5E7jUCcJQYU2zkjdaEmlBvuf7EhFSxUUHRJywSCe9T2
jwW1h7I1L0CyvTfTtwySCEAQNiZrpyzQImudvwU+7nU86l1WaVU1w3dAgJxwmNnxMUJDSrJGOHgH
oLvjUYjIGu/EuZkAeZ66P+2w1qpFC2CC659BPdaiRK2qmMPPINilYJtopqBuxEqP+FdYH0Wbeis4
veXDijDf9IkjTI8aNM2m/S+4atweGnjHifyZIgxwA51sQLxrlLVcEMwM9CgrN5X3nwKmvRFJFhn+
utkR+ajXq/o6JLWV2CQOgop8BIhLGeqc6f3su6XEOkq9ZnV7A08HXwHDAxAWrSWCO6AXdaYqnSZg
eC1q5mC626rwIpize/bRgH70MbcYUxh0wSqdGohV2Pmonb1ySN6+Tq5/BJWN8HHDBwUAu8CoEwZA
5RCxiqFHcbnHFGe2ZLCufCJbAAz5ldi3R8h1bCpN4XKozU2VSHb1YM0gNAbTYDGZLh0y4rVoxtbw
onxXwKb6hft2eXH9PfvUl9bmDtGU88BVR3yGPyxqlREE+Ygrk5HCDWDtmXvDA6I/OJW+oAMNNB7U
y6EpQUBopR3f4c414jvisqE4UCeEpUd9gOu8tWrtsbyw/x4udZoxJRRlA9AFztu6OKBx4M7wUg3t
wCH0Iwau2ag9r1oO32Y1+MSwDIPfAhb5Tfcknv2gzGqE7e0S0AnyCIOiGMFc5TCRXheQWFzOF/Go
YWphocQpWc5kT8HC3UqKHdd9YEvB294aLV7P7OGleOH3KjBx4Zqq5cLFj+cfSXBA6MarhS6C92OH
fzQOREwzlrIO10jQ1DNPgFrGP+ZDYDldxaJOaq4c2DlTGbJ9OqizEvIF0Q3NPIKCWSs5LTw1VeBt
oDMjEaaQRB/GKQT28K6QRXPwIe/r9h0jVXrByXHgDkk9vFSCHFt5xmxbPlQOHeDvHVhbhpxGsgyH
QEV1UbDIV94d3FlP+urA5iF5A+cxAaQsFqJm1CEatUoUE6lLk2HVwoXwhmy3vSq7HFTmvoOAMJzy
QBjf5ZnTKrsL6iKGTmHdQUcQkoCRnipDuI2mMHIg7CkdFJE0+vxI2bJhqW0kocVZhFPiKRWLaY9S
vIQFFKeKx0hB88ilLQOqcMYrMAVVs2Oe+eKbUjfBSzpU8qn0yzHSpSrvLWaUQwRuR/XUg+NsVcMc
3xXTnD0roSYYsVCq95M2KQ9tMRWoEE1J/TFAXRKWNEKZHFI/qzxhrEAVlTnuvekEYTOoAZR2QnR7
ISwPsT2Xy+B5YkxyMRwjP9ROWar6BfRFlcxp+qmBSiGvTsdYnvpHJmpx47ThvBNqVdrDZy9xuqho
AqiQ8BAcVFFff4JWn/boBxXgufIsIa9ECm/1WhvvpnpWngqhz97gsZ1a4Kz3kC1lhdQpuEHdylFT
HIpuYhFdZMcjg1ai1XaC+qaWbPoRxHF38hNGs/1UHBwJEawYep5WI9SMJ/aSdIAnevDQc9N8mHsR
JPBSjU9DmGinKIk7A8yO7EmFAsXjGMQMgLzq/BihfOBJWIzv6tATDU41xAKcmkPfZSEsbiq2y/Ww
9cFpGevqzmfZeBtzQxpC1CeIX7sxUB6Z0kfRJBWSQwKMm6c2irwTNH48tuUYpqZQofUyFXJ64mZV
MYqgmY5lXYTfhUiBBMbAN+6AJM7sYr7aa0XYuApUVg9swtVWrEyQkBhaMc/0uE3EnSxEzBHoP+ah
qlUuN5KGj/ZiWlYb5L8ArfNq6GUNGzrVFCVeEzS+y3NFvA/iun3Qphb4JSmCRqIeiEnjTVnKmYQK
d1DlwLcaMeNMLpr71yETWnhUBr4XgnPu+WmVbcpKG+9HBfM9hkcM1IK5ZRc+4DPXtRNkY/YQhOAj
x0VQ9gbDy+xkyW2vVAn0Uqu8s6D7KaMRwpT5+8CGOdrhVcXCIiofxHDDFmMQ3qlxMMz25KOio8da
sQZyuLm6sechiCQpEljmWMBUpsxHEvjGGQr9VQoaoQJoXP2t3nY2eFnQyjk/z9fS4lsYABWTOmwD
RsumpkJMkhb7G86VPUJc4v+5gj5qa1ejoyqJYz5OLQxafkZKvxdfVG80VB1oQ6PcrwGcblIwCAKw
yLBhTgk49o23J7SYxJIPR+DFI85uE85SukBXUxVo1MhQytRZSfluHnIkHkTZwIYmCgE0diMALT6J
8l4h9qVzDbFETpe+BZAjeI9TEM5ieA8HsPJZu70WVgxYg6gfioKG1+P5cruoT2FjdZzkY5jNxBtc
/Jr5mf75yG7yKzKwiwhUOgm9TaZLRESIkycV4hgyxE99EVCJVYOnm8LNORIqU0RAAprT1I3XAagM
cdZJwTsRuk3gcxdGiTeZbBd3/3zaINkHtBZKvbj9blBb8awEKO73qsnOwStXAmUXT/efz9ttxkTg
Sqh38cBnAcdHv4IErshnuVKxIpzmq+SObmdPNiqvG/jNGZ/Hul3sSM0IIRdiGLBioWWg8omfxApM
YUgshNFTx4XfarkRDr08jrt5lgerl/1VWPlNBozxIe0GARhVc+w06pGDFszM8kOpmlJqkOIyyfXF
u85sPKh1OmtDXJxOCDuiea6g+3OzOqAnWRU+i0/WDF8yPdeA4M0mi0lLvashHf295YVdpvbW2mv2
dodBHBQgDGAxUPUCDfG6AgzGPPAfsaqaSLcMOT4VCbeyw24xhJhJGRZPKtYJFELpDLROeC7oO0k1
/S95r2NE7NPoAv/9XHikWt8cuT37sgboW1ozqAFx0lm+ARo/1+NSqijI5GJUzY6TnUqsHCht6Gpb
GTjbbLX4p77aWCIcOtiCIBOK7A1rtclGLgOVXTUrqYAlUSpALDProWtQj779+W64zehJLA1gHew9
UNVuMJl9OsZEzRFaZQIwoILre4khOemBeGvnxirg+faIJPFQXSKiyrcV7lpI00ZmBrLTQUpCSQX0
UUZPNjJWI7DIEHJE2cUOHtZIWOQTXT8RruLSlW4OBu9ZnZKjGZXYP9WVf4EDsbTTL8ZHP0WmQZ2a
Scb4yPNes0dXgjwZUdEjWpGrCclSNAXQFHAqsSsAhbpemFzP5nMfyj+lRkVjcFA/8hSr8FQ3/1g9
Vhaj4dGHVxDUDG4K2po4wY9bYoiuFvHlQOHgLoGmMtqMhN2xIiC0dJZge6MuhvY1KvjU0Aq2qCWm
V0CaYg+58LVvVmu7N60BrHgimYf6G3ICINSvJy/IBXCP8EAislbHziH6yaqeHdf7wrf5zlUg2olS
RqdPSPoEp3/ebvlBeOTZYtKTon/8fDMvxiEpAYqlZ3Ts9YBQiPf5XgpUMyh/jDlIxAD2jP3aoluM
giljcSACS0hnb7GSczVXa+C1CqHeDoe0BP4tWxHmWTpx8VH+DEJvVzaY0BHNfcVUcvmFyWKrbrT3
aeLtpgH7JXQ/n7iltXYZjcqmxEQWmnhAtKJC7a8X8Y7hzM9DLAwIei4CbmWIuaC/R9Wk+Khh5Tys
VTMp2Bzy8bhSHKXsZr1pJv9+CJrB0eQ+WEl2FgYGGAKyGehiYNfSuOUMHg5skuJ8SLgOlyW6ltLd
5+O6BWJDrx6lPTzEoD2ALJHap1C9atlewQWSv4/vyEUhHZoYZQqrUaABVnP4xWm8iEYGfJHDZ2Gp
lhHe/qjPQLuFSw6x3FhzxB7CvjCbeG0Z3qha4SomdzHSUvDa5Bux7BmGEkErgkEu6bMtOulRtjoL
oLLtbM9miHI9TIreIqexFSf7nlrVsb1fL7st7Dj8Cmhz8NhuqKJSBxUERhV5qGvN5MPODkP0uZnE
5qSXz7/kTdUUQwXBBV+TnIo3B243oO4HiCW84NVKn2DGLMK0IWhc+ILqrPrC8sXK4lwcFlE9B8YT
6EaaLtihTAt7DUY1w3jaJYz/5PN45wbjSoqztAegqs4h3wAs5wY7P0+iVBZ+pZmpMN3znfZ9nKGO
9vncLcUADwkpN/EYukGPCF0vyP7IqWbq83oF901VXuGuLS38ywjkbr5Y+GEdT1wL7RYzC/hZz5jx
lNeyzdWyw1WoKk2o7a+M6YxJo1ImHnKBRFMPb7ObtZ9VnFA0El4R0oPsBFtuO1miAfZ4+e2d9LDT
TfIubtc1iRfjQsGL8IfxKIRM/fVQm0xWp26ewdFBs4ukGfkj/wQfQQjpMsZ7a/GwVAOHfbPKX6Vz
U7QZeagQw/SEg3zSTZoPN/kC5QEIt/c2Klw2ZyY4zHqX+EbMkGuCMj6EGbmV6jW9C6igdHIw1L0o
xAyCdsCKomAKmFxsTuzK5qbT359RCLoJeGb07Kk5VYVxjssiIOmv73RO79YWmmvrNFk6p0IcQv1F
5wOtD/D6qfOZ8xuFrQYWUgcbgj/wgThqLdHmt39UJf7nymSy+c//4r/fC/h1REHYUv/5n330XoM7
9aP9X/K//fXXrv+n/9yVH/lDW398tPuvJf03r/5H/Pt/xDe/tl+v/sPK26id7ruPejp9NF3anoPA
w5T8zV/9w399nP+Vx6n8+Pdv70WXt+Rfg9Bn/tsff+R9//dvvIJJ+5/Lf/+PPzx8zfD/PXz99vXm
r398bdp//8bIwu+oo0DaGucd1LFg3/bbv4aPv/5IwqNZ4VA0AouRUKXzom7Df//GKb+jLoGrBYk2
ykkcqU40RffnH5F3PI5N8uBEdf+3P3/Y8edR8fObLJu5UqJWKurkhIGCsgtOfCh+02WQupXHNJgY
NHU9X7KB+0ztZE+UqiMvg42VIX2sQ90l9fpi+zOqAtwg0X/DqXJ9nkx8M49hofEQGd9DSXLqvvtP
SffEh0Y42QlK2jEONVktDlF3qvmd1OdGWO75/FAVB+UtUXV+O2zTfWFFh453wBsunqeN/8Qd4XT2
nL/NdpHq0Q/2NJVWbec7dhO40A24n71pk+ho3de2EJ6Y1BazB3BuOVYfTq3X9rq0i9zcS55rtGDJ
u41zJk0/9d+kF2EXDroKmEe6SwLo3nbfggFwTpjUa3pe6ALeeDBSivTkkEm27wim76XbCE0Rgsac
voxQnIqsdnsHHZVnGeT7ZxR/dP5jOsAMB77UVqzZsmwUB1g0uZliVU9z60n1XuHM2NfV0oCYcVU/
8KlVADOVmbAnTB+B1K/2wYukm6MJSjpcfHLUC/aaLls5ntTJhtMFfbQVnRBJRxcHtMcaiq3U+9ws
9kl3V4d6yBvjt/nkC3oY6t1T9xzCRwAd/1Pqwc/puXzMLN/L3e4tL0zwQuHa45u+3UG5zou/wa2v
dQtotrhg33vDbGEEjmKNwG8ZMsh/ymiNk5u1mySztQQCl+238dSqhoCGllFBoMooVaMTHnzmVMr7
JHJ73lBSo9V031E/IAbymnqQq2WFx+Fr/iD+SM6ylXGDV3W5U2xM6Esz6lkBCT+iIlZa1T6zwJsg
+svS+2ji2wqdMdy35gQPumPqVbBHftd2vhV+4d3qW+2AQv/on7KX1Ek1XcycStYVKACG5mQJpryR
jQmkPoKnJZ5/X5Ptnfaa2/WOQeI5ghf+A++SAupzuR0/kKNVNKd9tU/t4EtuC7sImszt3eiWAFEQ
+bYMriOqCWbHJr8jXwCQa6Q9siekVvnC33EHCbw6M3hU9sNXCLA4miVNRrDLvM5udn5qQPslOE72
bLWOrOn8u8C9yYIeMzt4M/KDLj6OmcUHZsTtlJNiafsmhs2vLu+yL+JbcM9/Z049qBYW0vJ0giCu
zkxm7puo29niMYZ5xp7AogNDdUUb5UkLFst38qOG5eMxB3jaoWOeao9ozfmDnr/0Ro18tAYLURcf
6kCv0VMnZtdmn7vRk3DSTtJkFq/o6xaxJb7xjC4PhnRiSz184EroLUnFJtgXjCtxVpu9RogM5aX0
W85bjKE8IXdqcphavNWMJXMmHMwq6LSadaOXjT2prhZ7c+6k2PrjhAbiN5CfZizV4MRqepm4nH8U
a1cUrUK0BMXoa3DCdC42ug9GsvwKIoWZoRnaZOSNDVu0Hj879jhowMEADnRGsMW0+Jjle6n6GvJ3
c7bJ0h2jGjJqqIyd+Ju51uNTNOgBp0/zQ6++NvxxEHd5O+uR9j6zX/jyLRo5fSzxeuX2beLl4r3c
PCZspcNTj7SMxC2AJSf/VdyB+zdC8wiHTwU5dhgpOoqsN8eodXPZngCLl6CbauAlyskG3PCYwtZ6
Nx4syAhFpYnubwyXtqLWi+AtZtw0seZ4m0fbxmp3jJvjbQI8RX9g7cGLLaKLGA1mK+/UCRBBVxid
pjm23V5r7kRoZyi6kNgzp3eKXQNwU3TACBizcKo7b1CMBi865vV8V/6jtOH/t4QAAomfJQT3yEDq
y4zg/Pd/ZgQS/zvU1tDoQM8L2t+opf2ZEEjs72h+EFSOoCHjBSX0r3yAl3+HngIo1aghIflHWfiv
fIAXf0cHWYFiIqllIJdQ/1E+cJOVIu0AhRs6pXidoYRJ3cxRIwpsJ05gZAwTHG01XarBVIcRaNHC
1yFtzazxjVqrjap9VZNjr7z2cQwK/Y+h0PQe6IbgKQYBEO/IlTfjTVIOfXQw8lHjxAShNYoZuHxt
Qbx8VsMa672DvuHgf22JoeKqrj4Z3uUDC3xVvOoJix0zSvqG11HmjBvltvYLU4xJozUZn+OWx8qP
C5Ov8tRgY23WVQ67pKqgrdohVal47MOBK+BMX/U/LpbNH+nav/IuOxZR3jb//o28AT75OTSPRxtQ
x4mSoDQz/2Vof/hAl/aZ4avg1bOrjHYyg1QwgoTD+kLWSRQorsc+5TXLDZwGl0eQVkZkQL433VWe
uh3cNfzZdf6HtBbr/iIU7UaPTkTaMMJcQZkc8zZqJS7FCimUzH5PWgXps7SD4+m08nxeWEJXUakl
FIlDy8Jjs8K5F+uqVNhc/iAL/xhrRgaHVhiRz5EhUnt+TF/UBVJZiptsCBuz7gzQPCC4JFlxCP9o
2UYbpTE+XyK3G/Y6Gpnqy2hcpKYsj2ixJ9idw1iNDUeUdamapdVxOSpqddR+pcZN55dmEWsPRc2A
18R+GVmD6+3at1LYAzKaYqGUruqlHJ4+H+RNGYBMKRRrhPP2xMPoepCq3EaCAPdiswtHPQ4BOxVK
XQQfMem1lSbH4nzC7ALnHwwMAEu4DtV1gMjA7bhBNwxwkm3tksIKuw4noetT51VyEYd6lo9h2UIO
miVxsEi+KC/zNjPgawtlJ9zvx7nSme+fT+JNXfhnSPLYg4/4re61WPmwxBSE2pxq3b8nxRtkrMgC
DeLVtk6oWppJ2GigkwMHFqAwyHa8WJnlJAAuBzmwnyOE3QRRsalX6883/WcyLLRlgR+ABgCqpdS2
DueQ7atKK86EgBAWva9E2RfmZE7haZveiTf50xpmeOnroeetACAOnsVN8cZXxBlGh7gnyhQvo8MM
zOV/8bFgoIEFDwsbdI+o/cbOsTrWadSa6Q6yInoDsbHIIWuxuFsnu4tLG+wimkKKSBffiuHHOCsm
RAt4aR/OM1TRuckqOz+zlIbBc2gCVbuabSHPfsCWzRRTFY9YwMiggKL7FWjj7AgbUEApwmfgbA01
nq3Gf5HazJizzgDgDGJ6DZgvXOYMfeUMYuqpyhzr4yzrRd4fmPRuGlGpzVRej9N33s881Z/bTdu2
oc7Vgaml7WMgdGaffGOL/k5jwm9gr2/GqDbg3m1+PvsL9y784iUoWRFdCayu6+mIuJCrmcivUQfv
9Vh8hlYW26IXFRzkYkUEdWklATShoImLSogkUd+5qtteTGqmMrm2MX0+0OVydS0t7cSLGLTOqtb4
QgltGLhdAn0totoQwvzJw0sufPeP9RbOhV6367z8PilNrdT7fAUZuDhGaI9A6ERVUdGlTgJkxzwz
SDhT5xzv3TjXVf/t8w+2EAHFKzCCQLAHNoqGHsJEHR2hoWlNCFmajPLYCszKhlxIHq4iUPeslrdM
XKaYQ0gqwRIFjqVj7MZcv3Kd30iV4zRDHGQNOFVIsk/NVVT2iQxVhurc0VciCMPq2Wn29RweEBqY
eVp55E31ZdquHWmLAxRxM0C7SYMcDbXmxwirs+NDcBvj0mDHPfpN5lR4n3+nGxzUeXjII+C0SPhD
NEqunpuQzUcML/Vi0YA3jitCbRYve8lIbBhJfR5uYeGjAfp3NP56HxegDXUJgzE1MqpyIPQyUu3U
/Ks2e7NYG0rYGoV2/3nMxaWIcwNVX43DbUTlKrVWtsEk1bXZSp7QRjoTdGtrZOF4gnXF3yGotcgC
6c60wGaDYUD2M1JMIIQia3wpXVLaz2wIPcdG8rDajiHzRT0RrgKT+b64Jgq2z2XVj2uzQs+V2NQV
BuooX+GnbUUPlfv5RC7lK5fRzsy8i2gVMzYynpo11kr3TBCVoUlcSTirefgFkdyVsdFpRDFxfSrH
Cb6bOVjTM8iwKNhxXwjTt0bp1FkZ3E1bBvuc9H1EjnQob1RRYO9CUAeYStEhpWDOraGV+CuOC0v7
+jIQtQfKtJxD6M3W6MUHHmg3UJkxcYqurcmlZX8Zhjo+yoBXx5ycW8LdbPOGYDYOc5iOM6S7kF8W
Jh6RzNocLm3vy5jkN10skFxiywaMBdxrqu+VuSHppElIjAFglrqtTPkOxQwvKoBg/jWy7eISvfwF
1Gk99vIgdSF2IivpaBrgrTefCpTzDBzYkK3O1pA+51OY3oE8OoYsiiHwBqLpvW3ixyMEGwnVPjtM
e7L/Whj/zs8xPObXRcrW4tGJ4cikY9tm511RfJ0mvffiO6JczUKsG2XM5G5tYyxkouhu/TVAhcrm
pSKLM1/goPow8Y8QBzp1WX1kiv4NKLeHz/fgDZSEXEbofxHMMcDAN/RlJfULTQywfrAHU72d7VHz
RthzqK4UmvUjcm7wthqz4k0ZdnmZXamuH5pxbYxQGQV8cD0RXzrZL38RtVmzUenDVOtqcxzGvS9N
26Z9E5vcKVGCnoOXz8e/uHpx+BBvZ8hs3Fh0tRUEv2t+bHDkyQ5vMOAzFwaPFgNnZXdrROqlc+gy
GDW0eIQHezEHjRkJ5YvgqzZam1/EkF9p3t8wQshHvYxDHUSKqPnxLGJQRFM3ciFG4RLjo9JZ5W4u
j0jBaxoFM5LCXx8/jdh3cxZCZac1WaOAZtEhf+i3pStMBuPwOO908dv6EjknEPQRAF+1v8KSHXRx
6g24OQKfq3/W6bpTqenFjEJTsoliJ0GG2IVWVkBVhJSbxlX1hrVBkxV8ER0IzdT3O64xVYjrRf9H
2nUtyW1r2y9CFXN4Zew4OUh6YWlGEsEcwPz1d2Hssro5LMHH9zy5jl2zGyDCxt4rOLzAVd9x8W0t
8eb35G54kJzyrD4JlurWsXA56FXK009mplILBy2/ndsf5jE+pOzIxVPyB2WXk10dAvkihPNu3TDo
v6NOj2yVM+muRyub7US7of+rhiH/rZ4qrmFsTipyfi6oA7iLtgpDGoN0SyS1nhnZcMZUwacfenDg
erjb/+8TiT4/qtz8fQFN/VUKR2StKOuefOQdMMxDYxL+kBwUIt8DUfN9+Tnu1B9lKHpdbCX+MJcD
XYW/oqAZsdqWVQJ+YZ2iwjAEalAHNIAACEqkLxVkTRIRXH/r2gKkAv0SdAvQbllX8aSaGE2iUDR+
wx7V7ARQqe4VTj6BEURv4mWy8f2uwq0SEbmWyt5EDdRTIsmfAI1GTz8aRCqlGynWVZTVeQO56Siv
Sdx5dWK8tVkeqEMkgs3xlbY6XK5irA+XzhrtAYeaZykwM56jcErAypyCJIUsTCQEfPNtuw4H1hnq
XCgCgAK0Wo0orDWROpr8LONaC+joN6FsBfZD/lac7BC3bA6xgQn5ce2Mk6AssXGSqkDYoICn85YP
Fuf17q418Fa7Fk1N3WlyYA6W7KFETRSol8hv9tGxDtHx+TbHRzHzbaNqyWNDCg4Dl9DXWn3MrOkT
+LpUaKjCEZtB7ZEDj13AZcExQfMNIleFZ9GvIurY55UKyzwENiHRCgGc9SuHUNS9mgll/Gb5PqRg
HLsQABKcMZ/X6XWM1U1PVNoPhGJaNTjIZjJQHrpIHEwUYnWaDPZcRqRGiNL+lptfulaA7dzIIoB0
hKQNZNHREMNBeb00CGzSIXaqVDCIeSitUNVvovLHmOzq+N2EaI8y7VUwlwVn88bHkQ1Qf+BRB2Ya
0tLroMMyxHUCdrind3CkBW47SCNPARTLhNlJxe1OvH4n1AjfmMurqPzfX9zotOjyYjEQleyAavGK
Kix8LuOjORXbsb1xJHfC24CP5HrfoxMHCDea4IA+fmrolDrgX6MEdWyiuAPgS4WvZagFgebXYSM6
2TuKoMKgW9N7GXSVQwDMDY1cmtdI91WIUPTPXOgZ3iFH8xus8nZdWFauyE5m497jI+UMA1XDk01b
bYYyl0gymRgpF1PBPbTjdsbc6owKvVc+50jXoVbLh0TWhD3PJzV9lrBypFTyehsIkY75gpXKf/Xn
7/d7VKs1IxFTruW0rD1ZfsHu8BLf9sfqyQz5ozARPgo37nOkDSAdQeYA2wP52PUazfNxmaLK6gFA
5mZ16hFrJbizw+hYhj8qQeHpA+B7PbrraKtLMJ7mItVzROuHYRczkCcB0ZnlxjVNv9M6N4cvCtfM
7QzjoLDIkxnxqzJ5H2crHKQErnYjMItIjodHnIT30Ec8WVwNa5CgWzSCfAz1dLNy6dh70/ycGoqj
JSD2QQdN8Jk+F5muB7K64DQKcQarwUD4CwVvoWMEVgQXkhO+hT4vCB6Jm1bgPflZ23SQpn6oEkTi
r67mgT8kyx0vg8x7ehDJ1n0+sQzgXOD/Cugqqi9r0Co0gixrVg088WJIxWq5vB8BwnAFk/f5jEIU
G0IGEuAQnzmfY10nWZbgLa6FpDvwqlLxbKO0oyuHD42vW2HEzXHZNk5jjsaFgsL1KldSyMVFSsdr
//mTAuk/FHqBAhyD+QTlsXGXBcCRCI+NjTIAsApAF6GeBI6Jtn7HZiCtV7JddB8aCvHx4zHnyAdu
dZl4mshGe2taL6OtNpcyF1TSKwaEEVdsmB1IYjixP3/lThFQ4RXTyz/pO8FKHuMD2BilAfAx1tCh
uKa0rye80608BnQISv7KAfIaQctBmRBp75+jp+HQnOZT51Joe4mKdp/P5ev4qytALRq6RCled1KL
Sy6r3dlEpRBiZnEp4OjxrOT64EIkbAjIQ5iQjli3weyisJY2mlGf76uQ0WWGiCI0gbLMaUv47aZp
OBRN4saUCfKlzSEqcBeAkAO/0ldVuyKPK2WxENgu4dM0TA7Ie3s6WjB91zzBvvx8qGGQF7FW00kg
sJRZOgra9gIxhyILTDa6Wv2kdsHAYbDddzJ9TSKRtZFoiKvbVYN1EiG8G6GXXyO9DWIDahxN59FI
FZw8n/OU6wGuLleWUK0mFZ7onaTeyo18qiZpcGjeiG7xzUAwswYRUQMpUVkNKQYFlhRt8lclKb8b
bxqUk8F5MUEfnnelX7tic4jt0+Yi6Gp02QTF+UIGCos3r6QE0PRhN0B4TEMlG+8t0RNz60xFGeCf
Ma4yh6QpQHyPsFo0sz4N1ujb5uAIViRf3Z+23UWM1ZFWWNpYLSqG9HHNHlGJC3kfroTvjWg4ok+2
uiJADDOpOYxIg6SzAsi+DhC5lYsQA6Ioq0wZxqNEzvikNbCx0W7rWHOJrfmCadvcyFwtyIISB4SI
V59Gpy3LbAMlIc5MQsYQctNxFSw2kSTb5ta9CLT6PvVklzTvdeZR+FTMSxr2MjiB9bKHkdefx7R5
AF9EWn2eqs9to1RRfAYqDhZPw04N2b4IRK/4zUV9EWb1fZRcydKMAVAxlr8KsDiKmXh/Hgj/C5+W
NLTxueQRHEzX7DTWqF1qZajWV20uOQu0+LtF2ico8hpNe+AWga0BAa8/B914LOHkAx/0g7+sfBKv
1eGfwJRSRWM7ml/TCfwZ1N7PNClPKSHBktLvhVWRPWPFr7EDUSOOI0H7gH+gT+O++AWrpcIqUOnH
1Gq9ipwU+iVmnVNlsK8iwDTFVLQD+FX1p2ir5VImcsVS0+Qd7uxG9rjlh3Y3ubKbHsWGmZtrE5Rw
NLzQ8fmkFQGUlaKRSef5bLfnTmB8bSpC/cPNs+MizOp8VxkwegNm0Yts+0ezdF9pYz3LVmwLbsmN
NyEWC9wMDTwJAZVZZ8t1ReZxHDB5PJEkXzjFab5d8OTo3OJR3ArdXBkX4VZ7Li1Y2kMTDoYU7dw5
mMfnwtJvAJF7SODl5Cy6GQv24OZMQguRcwPh37QuBxXy0kskxVlPZOVHJVemYxegvDWJICUXxVl9
sW5MxlSWEScu61fkqt6iZj9HsxQg3TZqavhgF+Phv+Oi0GTSSl2k3uALEHz93eQAtAJfabRTBBje
T/4XHxn/RaTVLk5gVFTCnK1BuQDyaa3kR9oTGFewC5KCkjm0OCChahU40Hw1FeBtxff0iljJIe4o
HX6ULDjHEaSC68F2DE1zne+2EQwyrvbf6EBwJUh0YPJ8b72RvQhUv7G/LyOuacusAZ9hsjC9+T7e
FQdrvxzYHh4XghNyY7VchVml+nFjUkkqptYrKAr1Zecy8PViUba9PX8WeN8QeLIgtLDKTbNqyXTa
o/OGXriX38G52CWudDe4UuJw8+JxZzz/77cPNP5+h1ztg4IWk9SmfzdWfxMglnMeir7VRkZyFWq1
FUijNtbU40moqj+VInHrKfP0FIzFuRMcIlt36lWo1V4Ye2Kg0voxqihsDssOMh0aBBnTI9kDnP3n
OdxcgxdTuLrQtAQKoZKFUkK67/bZgbtN9liDIpAI/xKrexNjQpsfbVm0MtfPzVEuurqakGY11VFX
M6csJlEqsnE1X4Xg//7isCK0m0vWoEwxBFyxuLnnIirLfbPP/bgU16b5cl6PCLJwQK+iXYl6xWri
IphaaFCo7VD6mbwM8D0PzE3UUwGs84x/gSL4eNv9KeDqOoN0hZVVKQLKoJI+KA/yu4x+olMHyyv1
ytYxXf2Yghw6IBuJXXVyQTnlzFOR0uXm+gTpDcIEsClHEWq10bWKDhqN8Argjyf59PeiOcVuehBJ
nX3S8ueH8mWs1Q6XszJrI6bXiPUNZgE5lGF/LuQWpG6ORE0AnlDqW7aAfwzm5tHYdWcxLWJr7V7+
htXWL5vFSPPJbuGq1eCmxahtYft7KwbXGQSRCrYlyholtuR9abX0byoXdJ6lnwN8tPFcwOVj7CTc
u0KzsM3viLQPIh0wgwBkfvUdp9mUJZLjTcJXMBodzr+nj22kYpBk+B1q9RkhhN2pnYRQWv2iynaQ
LalbJGZQMOImbSU4CrbOtMtoqw9m2fAggsIibqL0oWeLq5n7KX9twLfKHDr3LhOJ/29/vd/DW53Y
RlbGQwmwi6ckltfBbLWMf/75mN6M8KF8KUEz/FPFVytS2a4WDaYZSam4TWx9afLq6c8xNqftIsZq
FNjRet0aI2Lgdc/l/SBLdxB7mm80awC+uoizOjlLfB5dLnl1tVHgHh/D5oxpVebTSnpXC3k3qOY3
qmn30tTt27R5qcoOCiiJCXvecoC4bRofWkIPVWQ9SbN0jArtoe+UXZxpb1MLBSSa32eJfttG3XmI
u4dRb77G/RDY2vDej/JjYdmCBEvdunouR7Q6mvW2GJQEAGGcDMwve2TLdXqKmmg3ttWeas1ZH81A
l9oQQ9zFFoQHqmoPTM9+mPJTuyTnKDV3ylw/KhDzrlJcIsTYS3UXzFkdAhx0QPHArzPNpZ0VUikJ
SvwNnUp7M1puphFaG/IsKExvnw4XX4mvlovrNNEpK4Zh4qvBOhQHDqzMAd7qbsRgqq2H4eWKWLNL
UyjelJTiPcOhFcrPxaHIuxnkz2CRHJA7UTLC9//6Jr34XOtkhJnIVOMs60BKhBhIQn7UtNac2Lr/
837aShkvw6wSEolNwwRFKOQ8lt66C1kyFxpCjtHkD7VmCV5QmycswOkGf7yon1omUECPOiXDphqo
ojmoBJ77ohkhySJBL0SNazdK+8z9LwP8HXM1wDm3m0GfUHKqW/QOVHk/M+WmtRSUYibBXG6ff79D
re6qWkq0GHwlEJIK6KEkkCjPwj8PZoPHg2PJhKUFzPig3bZuxVRRLM0Tb6p99P2zyYcsIx6A5RFu
ll5s73ruVvRfMdvXoVfnB4sio5XasvMSy2W8OKK4y746a/u4O0gBHOACIbRiowIOjANQ1FwGHyJh
qwmNelaPMdVQ9LHkyslUbZexFo2ZVjmYSQRNEDmMGjlzhrZ8a3K2i7pacEtvAKowamBJIKaE5OCT
06MSt7WRECBErecBAuYcUmXDs8ZH5uqoLkfP2HtRZ29z6/+Ouebn5zVsgiQTd1xVxwcISJ6sStlP
kybilHOVqE9nDJ5V0CUASxOY9dUlhzU20AZ2fl5X94dhaF6g6v8QxQb8KwfQDIwCprpFGMXjrkFx
c7eYSPr6iJ1qEw42i/ISt3DOaRbXGmCuVtlmsiegnhCoCg20hE7RfI5LJoVLA5n3IuN2O7Zce3lK
T0MrvaoTOcO1GgrwVSxoHG61g4B2gqIVBFnxD2t8TGQnhtTWKLj+tVAZyq0OcTtHPSioMAh5NxsH
G6A4ENVCVRtv/fUXa/KEyPogNzCfKx7BvAySeHoeFnT1yfTW2cmL4BjY6HEokP2SQJ7j9ah1Jp71
hVVqDfQ0onO7H58Bk8at19z9C523razhMtI635KtRMdkAsxvG/Ansc1fQBJ8yezqoZGi+8qENKxN
TOgwET8F5UFny1vfpYJS4ubde/krVgsV815EVovMMtaDoQI8vATUF1pBv6DFM/m8vy48e0QDXx13
8qAuKC9PDWoO+R33MBxZtTc/sL70oBn1PhdcVMJBrpIZs20wTp5g0D2cZBQ/PgxOBKEABbZcnEkv
BIZsbv/fq2jNwjHh25slMLoA64fruU677lBBpz6D6bPoSNu6Gi8+4Jp/U5Yj3lY5MChGC62gKfMb
Q3Q18stgnTBdhlhd9Etj9GRC8/7jpWgPMK+znsqXyFEA/oAK+auIebKZfF4GXN1OWVMo2WSjxKCF
eqDvwH52ihMFnAZYd9E1JFiNXDnwMtG1EktK6YJYGZymrF8l9MbTX5YDQ8QD+Spa+1s5IST8gaIE
E+wzfHpRCOpG6gwnaRDH2ygLm95+aomyt/uvfz7ItpfFP5HWxeW2GVRsawwrlkMK3EUj//hzgM2E
6WIsH1fgxQuhyvKCNDwCR2dCNksKBw+epDBmGIBi8cFxw/HR/RT1hkUDWy3Gvu31rC7x2GZZczLK
KhhmEaZ+K0u4HNlq+eXd3NXcmAos5H4/GBaMSAynTv8W0rqS3/yzWBA8GH4vBi4sdbny5LQ3ZqPn
F0A/7kdjdCIL6+5pqa1g6UbRJt4aFN4GUC2APoIMnd3raEOyGLNCTM4dk9xSO8VHjqbiLy0zbMlN
6rSgx4ksAzZub0Dxfgdd3XGkq8cR/W48Ecr2wBrdz2dkJXpk7xRjOSVJK2IIbB1VlwFX1xnrmiVu
W8wpuhAgj8yQUuSqKUgfYLflcak40fm71bu6GuPqOku1oo9pCmGY5T29A/GBIpGlj9GpD+BXFg4w
+QRV3uuP7Vmk77+5BS9Hu7rXhq6lU0PwxCx7SObtO3TBJagKcTh44rZtkCjOUv9A/+rf1A+3zrKL
4OsTBmo+bY/EFK+W3Kn3Buq/4F9HJdIlzqVVggI+iLnbnkXP961RwyxXh+QaiELAgK+2J20XK8pj
BdXRg50FFF+6PhfxOcFDDeamVRiHcDz1OSmyFjYyNnYRp4EgAYZNA1pdqxlfhkGhlYWPLREIngLv
kLOHGGoPgrN1Iwu9DLPOeuUJhnCmihMIqkCHis0HNqiHiTYBnY1TAmINjNk8OPnuzY79hy0EBC2U
lExIWsAUcLWFYGfXDeiUo5qFAx2anuhxhRY6UHaY++3o567oUtw40a8CrjZQr8S1BvMitJltNaR9
tGNatBNM6MYtDzIgastcJw1o3dV3a2WayKmK9ln8ffS505n6YMCqgu35kSAa0AZPCQA9OBRYEO2H
MPuaO6eNRc8a66OcL2MC06B8G0Db4xSNwVdgt5u6oA7eiZqUWz3Yq7irG6VVtHkEEBHL5lYO6jvp
uYR0y538oIMq2N7U3yBMV73+eWY3TvirkKtrJc2NqBgS6NBYHU4Z+Pkl6UGpJrdTbiOo3/7/gq2u
kwpEA0oqznzRJ4jsKg4zoLOvQbaze5OoIoi2tS7/kvhBlQQQnNWaSaFGv9gRSIIN+zHGgJA0pffn
8WxEgAso9CNxloDStkbEdHmkydEMjcQafpiSOTtFJ6gLbj19LBD1UABEpxKQ6tVhOZIuKfGOb/HY
4rdT6TGswZ3yA3rsaA7GtnDxb1wLVwFXa1AqOkbYgvpAn99E1ITp5dj5aooCckUFAJWN6buqDfBX
2EUGCkCgqhQmQuEp7VosNLpJ8IG2djJanfhG3PBOh2jZdQj4K2QJiy2UVvZc1atxE1RwI8j+jjDf
hay1V4dZf5dBdQC25ufp65/Xx1ax5Sr86mjMY0lFCQfhrfMEr4wa5jootXBWbEOd/0KLNa7CrVa8
nfS8x1xDX6HNHDCfnVraZ4WIC7i1JkEhg1zpB2kCsJvrSQXkXYZSGkY1ui0qVwGUk/PMVc/6IYcG
R5+dlSaMRU26DfEIDA6kf3CubDC31whJWua1TbuaeTIt3pC8POZk5mpn7de8wqZQ24ydu7R+rOzm
darUHSOQ+K+Ld9blXwyQCx0pablkasdcRqCEVrOU7Za+VUNwbdVd3cN7j8rFITX15mckLIFvL8WL
379aC2YW2/JccA1OQDVqyWPP0V2NxXCXv0C9wFPgI2FBpOHGih0RiHkztgwnNgjogYYKBN/1F0t7
2L5WHWIzv93LT9JPBuh57Ct7NcyePt554QABRCDRRRtwo5IC3xHUG01cqZ9pt/pip2NvoPPOfHpX
43Ee7XglpQAETJTJbxwnV6FWt8sCxcxYIahLyWa0RwE0deSsF3HCt8reV1FWJ0q7FMtcaSgBmLda
CO9sWBkS9w7y9/sJR/K/0XXcSguQJ8O5AP8zkDqvtvWCPpRJEoTkWgzyCRxKeGojF4HJioqnCQTb
oWPkCo6ujZcYXLUBzgJGBiX+NYlH07tyLPMBhUtn/AUUf8CdzsAZ+qLw58h/eoZdxVvVBcgsJ/Kk
9XjpnU34EHvyibr547SLn2u/gEgnECI3cuZNN/8i9kYShNi4ZSULkrefekcDcE/yQjHW5le+lw4R
9OVjePElz+VxOHRH5pGwQMvKF+l7bdy1NgoInJDOVVQ+tu3FBQgRY9UuZMg7Qq4PZKn3ua1dQy99
OUoEL5KtvQELOTRswHUDQmV1ZNfasnSVhkgFABSNgjp/KgqxeS1cxlh9QQsc46Tmt4+quNgafpzC
SxGACslVQaeu4akQiCaQn1uryqZ9GXKVHcGEe1RiC8PKUSqAIbtTaxK8moUigZub4WL6+PRefChG
CzhIcw5N/D1/Gp44bhxOmF67uHwDlq6o7rKZOMBvCFBMqJXZcA25DphVRU0iu62R9mnVUfG5OUGy
j6w9mjQe15QX7Hb+99YTiS6iDSFCTf2sjmaMeTZRc6w/Xh6aC0n7Vyjko4raPylHKgIniKKtRjdJ
VaIkEaItMI2ASzn4iPlr59NdeS8mJG0enyooehgeHv2whbmeyzrLlSSVEM2bQQmXwZ0mvn3zYUrp
wyfDk0Sq5lubDRgfrvGEdzzOleuAY0OWLgPKzEvY92UoHEVPRN9ra0ECkIXFb+HIwr1wHaJK5Z4M
BYB1WgjTlgf4LoQcbwareTjL+P/iSbwZENVO0FMMSAx/bP6LHYC0yWK5av5Fq5+eSpi1AKdwC4Fh
1KbIXtiB2drZYJ//E2+146ARwXqkMzXgoDiOOZQ8qH6avvQFRzFuPMsvf+ref9gElzFXkzpC5HpB
IsNjFngpQGmJuIPL/VM+ukyiTbc1RNSgTKAVsO+wy6+/YYGdT2mBNNqoFIitNJJT9NON0eYvgnFt
5WBQ1sALEu5DmryWOLWSFot1tBqvPEVhDemozgGqZc8V7FLR1v4cy4QrJvfjlvAPANZeD8rqzXGo
oPPpwUNHhz8O8ZeHMSjuIN8m1jj6fH9eB1udI52Sa9qg44VPT+SxftK+5/TEjWkGVwmkbg/OAdjb
B+KJlDI/b/DruKsvl9aDyvBNEdf+RqpfQyJApG0kmXzyoFauYqdxG7HrWWQz9FasDLMIl56bxYte
tHiffEvCyV18cLb1Z60Bb1p463ze5AjLRbbhkAXi9rrYENOFqHqLsFMweUoVQoDrJ+wC8FCWSx/6
WEnpiGrgm1N5EXK1zzN7gG7WDN0XHWY8LXubqgfB6v9ci70e1GpXMyuO55hiUMyHxQx6udEOVhZH
8ftj49JGJHw0DQQiBUS+1VdLWFlQJULZMOm1L/rYvsxQqTqPEMt0Z6uCD0wPt05AI2FeqCuhvgzA
Joz1S2kugvWzgbvmvwRbEO9NCNysbyCjb4nZw4kOGwO1Zxxg6NE7slOFxr6DWB7DawW6L7LfhnWo
7w10gLM3wbTz5+x1RnH9E1bP3ayr1Eyf0K+CU/Iv7iMIcFCROfZDBzOPD2H6CQdRGAOUhYevK4i+
tay42L+N/BodM2115zfZGI1LjOgf0jPvOh5NFBBO2BhaDjADjyTeRb4g5tZpBBUhbpoAK0/k9Neb
Vh6jriEFYnLFNWzbk7zrdrCKwtZ9kjzOLyyfaTiHgrCfHy8IhRIkN1CAzc160xZRM6d2hbDkCHL8
AG+uAUTNg4YTPj/a98XTAONGDkKThVSX7REDZ26CTcANpK9HvChGYirJ3yOmbnE/yS4vknNLhfIM
b/N/I2XED/X1wgKH+Z+gq0PfrshomPzTcqDf4oHHfG5BaFeC3J93hghfI4q2Oupj1SqtmSLaB+nR
oW5bYhuZaLpCpFRyhOwMuFEKxrc6EYuqjBhLrNLL60kbXVPOiwPTk2VxcbXKnVMMufzdogm46H1m
+KNGDguMAAwGZHwK9zfNOJnMRu7eqLYbK3NAqkL3GjWSXVLJ4z5hRb3P9OFGZfNRLfWjzdrbuqOB
ouXQdbFukw6Hkwb3qciIv8qDrbk4vAqHLey7mk+PdiIH5tL7dQXkf5xObj50R5IMzFHS4kZhWuZM
EjyKtAWqmK1ya2kAsibtfNRNeMvFGdzMYgsvm1YezmYBd7cW/gVUM24p/ihhSdA0c4zWZ/7DaOFm
pgP/rVpwWlUL2H3lz6mlhsrCzglM2MtJPiXW7E/T+CONUFItjfagyeTbklcVT6keyhQenHYZsjK/
kwbJiyKoE0dUe0sIwJOa0T1XVvWS6r2E97f+StP+RW/MRzsan5rRPs1mEkj9CCGpqWqB7RzC2lTv
mN6PDsmytzQqwLaKLb+3izro4yWQC3hhyOyLriR7vWe3ozWXbmsY9zHwbkgljcMiVzs2w+YwUqQi
7Iiygz/1/UTtW9T6j3I1HNIOKoC03EHEyj4ReThFLPmFR0yo5elTIfeHCQYRVFaPJMOW75RDVFov
8DR4wvs+3c8T7X1zxudT5fRo98ZrNBvPMGA/R8v8RVmy2I1y44Hm1C1VaJMkkQFFg9i6gxbaXuln
LawjQpypn3+0Y1/7IJjeJvJ4wskX2ktpOdMYk7Bq4vlsTNrPmQ0nkqgpCqvKXddqB6Jnla/X05NR
xZqj1LNfScaNOZm3c1NiZTJ4RZIXpbMe20j9NaiqdYqn4fvUFjJAzkY4Yyk5atU8W2303dSjUCvG
e6MH7ECr50c6ATnYzeGSRoujL9NDaquLy0wYanYpmYLMMnatVZ77LlOdNo5602toX0CytSJVaM1Z
taupuafV8ANqhCdLzW4Hu/RpRg6gwA9uls83Oi0Np0jKH/aQPrA0eyNyc9/Ype0S+Bk2Unsrx8p7
Xtqy05naOaq7G8LKV5LgxUzo90mfb21m35POPkqLvktUSMspCdZU/dXsoRS/DGkRTjb1JhXlrjSH
quvUQNU1L3eSWd1OegKN95airjjA+wsFgoNhkcehjU8A9ePWRjXVnXs2wJuufm7j9jVvIsewsyOK
eV4Ms49hNgDSoOXTaFcvalz+0FQYz+X5rQJhQHdSZBi8S4+S0lR3XZ5rN1HRpA+mXZIvSSTHQW2N
O6IWgzPZA31o69iHcsRdTsvh2BljCGGTRxw4HkQHX9FF/zqXutsYUgNjQDvQp5dKB/UcIif3nbnL
q+auHmKY90Wp7nSz4bM+Obd1+jDV+nM6wHWnVFp4+DH1RYqHn309Vg6mP39gxrSv2yoAojnoMz1c
YG9zJ0MQszdROh/gN6pkZu70S/lk2C+TGbljFN3PHXvAf+ha7eiShDjEnG5No3xEVzrQ+4a4clI2
jy1jjaOXS3lbKMrZKqnHEtMHitvrlzkk+suyfCklaKvZ3RBIQODXEjVdmKAQTQ1nyBDKuGhUCLlO
QEjotqsWs1M1lTtLANcZUf7FgserX9a/1GXs9hqjrlLD0Kxt6gjEPmXxakuCZjntY4/11U1cc5WM
pI7dhTZJwCzqTov2XZcqxc3b8XbpJYeUJGzIHSG9a5utM9TT3p6Iiy3UodGTu6Vk96FCIwAaKqiU
2KWCo2h6bRMJi16/Z02D7tOsvqvlL/zJL9Sen2xjfM20/smAoklbNu/9YoRRq6sOs214kSfYaGYk
uZHd6G4ya7vJaN56LfneRroOuGuMWqxWuiBAH8DD+K4ZjO3kgv5qNKiQqbVLcVRoJW5Lxc5BnDBC
XAMnVYrOlvqLALruZqnlm9Vwv9jxY5zCdIZU7lDeS+yrrp+YdF8XUpDquFUK1Zn1GBJLy1ktiqBF
0zNRkMuNc4KP1jn1ND+m2nkucne0DZdlEFyrp2KfpsuAC4rd9BBWqXpARnOAxkm8t4Dd2GlYdnRp
jhpJsSr62JFiHPnfjDpzW4InV/kyznRfzfBBiBYf4nsBG7JDGZsOsp73ZppgMblkjqbV+kNnIONq
ZRLERfxuo9aEko8EA1O1fIvK9KVP2+dMtwB5Tr1y5l9NCtoB+HjyrGbwni0ixxztI4zFfJ20h3J4
gDClpzD9WZnpbcvrqIZ+N5aza0ZJ41TaTTK9SHK/6wv9RSoWpx3QUsSV2+O8sk9295b1kpsiw29S
qFVPhXSMoe9aAMbVycha4oPMvmlRv1/k7EnLoLFGu8Sd2KmbfunGPlrUnRaP3yS4kziSNu2bxOwd
CaVWPOpvK2txjOVrPXS3Bhuf0ly5s9PMA8N2X06lQ8bIyRn8YY3R72vmyksWznHsTpHkaIpxN7RF
aBJ20hcuwgefBwmeoPFDEmMEuRUyAANIOWAkMAZVVF9KH2La7+1i8Uz83w19V/Rna2RwAyad0yvt
sajifWtAIxAmW1Wm+n0232qRYTkVHpaulmHxYb2jVQIxZDfP0nNZW3vWFU5d5Dt0HPcTs1q3q8h3
ouAkZiZ9T7P+kZYyc7LMVB1D0u4t2f6pm2XtM1PpQr0ikqfLfLSR6XSlnWJxFvadOTbPjW3f6kP8
At6rEydor/X95CxmedfZ5g3t7Qd10r7BxuCLnkjBEI+4xEYcIu+tBcB6qfn62AeF1txDetiPY/Jc
tsMPM2LIZqD3h3h2aCdFQPXUh/JmYMn03CEnGwgsiGfDpYXmmHXxyxqM55LgoQnu80uytOVOL4wX
yqxdbo9OY6CZokrA8A07CEsGcmV7DbF3dt+9TGq3Y6oBcoXtG+Cohfk8nsuFfeuX1AO15BWudH49
UJeM9SNUTPFoNyFg0RU4JEi2J6Ny7IbsLFXtflmmyZmq7lWR2bvZLDDrHcFwssCuc2eboSc/TlYw
6tqdbuOKsNI5cdS09tVIejcj0jugMz5p0jg4yzwdbJrd2FH8PKhI7SaTvM+WdiiS8ZXM2oucT6dx
hEaOPoWKmj9Ihh3EfXqTkP4gLyixVQtMw6zoNC/w3U2mwkHlHW477T7TLI9qhezjWh1cuGQXAZhe
OI/TXN0B7Vvi5ZycqEVnpNt9mJj0rLRjKC/a4KVG+mA0sY+c9qFPS28w9WAyQH2T0zAdU2fU4Gnc
JXtWRKA9gPQ0UeqO2fIoZ9KtNrY3hhp/Ucr6SKbuWGVA7hcA/MwayN84MIN8TEOjGh7tAs6/ZaMF
em6HUMcMex3mOoPJIBOUQbZ1osEsLdDBBsOiipsnVMWm49w2WaClxs+yNU5z0d6mS3WfQDdzytNn
uGLJDvLyt7aQftrLuEuV9EyqxEsW1qI8UINqW/txU/sji2moaRIe7k3ySCrFH7ALtKqHT3A5uHgH
xGGtqN9mYiy3lg2eA7zMkAIoJwu1TZ/9H2lfthw3rmz7Kzv6nfuSBDhFnL0jLqeaNM/2C0OSJc7z
BPLrz4LcbpdQFUUf+6U7bFmVlUAikchhLX3CpGvnS1pw0w7580iVh5k1yVbTAenZYnvshuAaNCXd
HTLNIWp6MSiNbic5aKA1tgbdCLqF6grzlxbBGGMYPhEd08ea3qf2pJDGJpEUrxpGEic0RsPV1D7H
2Jwlr40o/coKXAZsUjF+3ZIZXyGc3ZHFyd2MoB6zO6O2k2VwCtOhvswJPbe69NUopBCXDN0wOrlN
YawixCu2JpnENtvuvNaB/6SDYhSgUD4O5hUpppUu962dWeadOhV3EgWnd8x6Y2tGqLHXkS8ZCeDW
Srm1DWOcdrk8AyFU0qgzahJGtBLrpZnHsrbHtn2KlAoWiWCz6bq7NkyZC2I03ABKGWDBFCDNTjBZ
RPqKz3BPhUwHRTSWFdcOnLRu1HYdSHe90l20SnsG1ryvZl0A7XoAm6reYli3GTTJCUfjkimRN+lk
i9mAnUTadVdVPmXNjsTWBu8A0CCHZ3xaNzSUZK2xFE6jAShBpZt3ZMpar6zG54RKpY3yGHI7sXal
yHNmR0qXgDUO07IqyAK4HwsYGh6r/Jyl+YsBbIxzuZq2lQZ8K8vCFS3jdIFY2XrWmkD1dSNqzpIu
/5qS9HmUZtNVmv49JcGDyYYR0x9KmWORCGjqJhokV0VlPWD8/6ZJ5jtNp48jMAkQJA+s8wqWAXTJ
nMDCHMW7uceQnFFWbtTRbzV7UQrc2kC2giuXE3qTxrK67bNexjRvRZ0ikKnDhq5z647mnqVIuVtn
mpf3xZb1yLFIReYaJNmVaOkAkWoNnsyRwt/JausQ9DW5kV6eoZDrF0W70nSQcMfoiknZazmlYJyH
5YYzGZ20LOi6t8KQ2CCe7b+aY8MeZa1JXK0y3JDg4gsTummj4qwNy+vZKFG7TRs/KQ3NtZQx9pgF
d1PNUgB0VraGxd/KtLjG3YqJtILkdoA4r+qnC1Ya54mOOpFp4kRRfwJdgQ18SQRSHZ5to3LHgbdU
YBc6WSBfyhJ91wJlV6SFZ5Joa4DD+HYsU+ZjOCLEE96kcNnpZTawBueAtA8lKa7h+8/iWX5nevaI
lz7gFHXlySxiD4i+6JHoQPuiF7Kvh+ybFYG+wmK3yHQ/50wJHE4BuKs00/LCJoidGmOodjrq35SK
0E3WkFcVV2ZT9XjQIuhuVAKg89nYJTP6swcLndtgS7WzyrhHvuapUqM7zOJnq2Qov2JA5KKpmxws
hhRpm7K7AhB9DjSz+Vzu5PemJsTNM5jiyJA4CZtkF+vszMi6bB2weFiXavhtUDvFm1VMa+Milu2x
KG9Uid43BXIvOSDAbJUEl3Udy3Y/9bFdk/7bFFNXDqyH0pKux54Rt1HrCSmRDI1GLEASFhUnVK4z
5qDRah3LSBW0molgkIEvPkvodVoGt8EEhlcyA/QSU+JAJwdMLn7HBGG50T7LiY5nVduvZjnwLRA2
22afx+DPyl4yUgF/UQ3WSljeRkH6ZZAwh89Iu7XGBGPTJmnBNVDyvobqBe/s1E6MXLcluWGrSRlX
lEkbcJ49JKFx1s7TZmT92gROv4SxqV2uGq9KLktrq6sau0gVGD7HeuxjEMqnTeaSwXismvS6rjrd
IXT8Skv4wDrARdK3EgYb0XPvqTryKKyqgbNVJ8SbenKnSEPqFUmr2qQPiB2lpPYSCnsbywB9BZMf
m+qOKjlo6RnmHuiwyhFEAt91rcXZjk3BBehJQZRS1jX8Sjsjk6AAI1miBf4uJE6g5GC21/TY7lmg
e5kU3hsWO5NUfGqr35dq+yJP3bVVml7aqU9E0TdDNLwAGXmLuPm8MeXKtkYEESA2fu0a9cYY5qdk
wOqR3NLx7hrXctJezglt7D40qN2b6NsB7jGA1qPhWa+C2yYGhrIEUmyfFtItGjZkO2TzNfo2qo2V
JbVNcwqC+O7FzNvrmDS+1egYOCL0ZujgZ5ssYTYZpdcg1uGVY7/S200wSK5eodRc5cOZpXc1csDK
65T0PIouEndsmzOW4THW6NCf9tVVUBQgzNKBVNsqo+Q1k4W+jb47l0MwC0cUDSiAlENEX57HiKZX
fZmva+AmzXL1DL/vjnO6nrVhq1oTKHCi+CmdzZvS0tb5HFzKvXSd6whNWId3HSm7hzgrbwPdOC+T
RvateH5WhvgJu3IZdsVLHKOkVTB58rLO9AOdzl5WKbozdSZxJVN5w19HrpIHm0YdMCBrREjBImQF
uXTj4PTfccANJxjV3g7z7rxhxj3oXdTrgJoYa+31zqalhApr1sZeVZuFjbh2q0ld5qV65utImERa
7wZxflEBEYrpEsHcbXdDeuTnkggNoyitTpssUa7UPlrr8eTORoWgjuxMnBY/GtXHoqNr0pPbMYRB
EqBJ67UXZnq4QkD3PlnIsOVab5uz+aIOcnQZs+5RQz7HitPb0qjpFryN5yaliS/nSN2USraxOm2L
WvQXNBM8ZnEV2cgF+21Vt08qAGr7NrurE+m1HvBmbNWu8PI5tzbASs93qYoUH+BaCgSP+rajYPOy
TDwF5/i51A1Q7LXGYwNeKGdsGsPVE6VFdnS8Z7IFDPUeuZykwL9WmuQ8i+TSS+Vk8jB5hORIYpqe
Ghexk+D7DyXNdtOIMC5vpGGbjdbzMCT3RJFbp4hGxDad+pIhd4CAE3xadRStgYeMtM1Q38e5Gd+a
vYUDHigPetUX91bfJm6gjLNfxAh3VTKhubTU5/OuyZRLmmSeXIPyyYTz8OqmPzPzRrWbvMDUU9eG
vo43zMWQJQ91TL2qTa+LNNxaQ5A7BL2hfVM4OehhcOrs2tIAlWN1cMSZhM8La7+1uouRILdqKk9z
1t3kCr3Q1HrdGshDBzFo4HVPzepN1zebEj28ATnn0RqN8geSDa6hTP5YjDdTVvssphfm1PtAfHb1
erhOym5NyQuuRTzY8VbSW8+ks6OpYHbDO4bquaNHCl7ZE8iHMFWQI82TKF+iIHmTjRl5uupqSICi
p6GCHg73Zo13rExua7nbGqW0U+r2jEwI87AczpCHHkisXD3t17HSXwxWbVu0uqkUDVB4M55ruKqK
NIOramylZAMaCNP4Ia4Maw0Tm1wDoFEXY9SlE/xIzB82zYwm4sKYkIpJax7Y9IzhqLGsvu5ogcM9
NkWz1Ol7pGGHV7R+VniEim1ZalOc8rEoFKJdTN9Kl0CjQ81l8MbkRsNIc7Fa6sU4MrL6WSYvde31
t4RMlWs8YjheiuoAfmwF7Vcclzm9/Y2e2M+yhEJhh7xAMv6oKcXr4pLTQfGm8OR6cdhqqZoklGFL
RWs0icviVMTTBXgjLugHMsvvcWx+VkwogGdtj6oKrwcmm3hN1oH7OkIrYPwslVoXqnLifFU+/dit
EWwmnKkUpsgBbrBh/vTy94b9v0+Tnu1//wd/fi2rqYnDqBP++N/z+LUp2/K9+x/+a//8s8+/9N/L
6q247Zq3t+78uRL/5adfxOf/Ld997p4//cErOgTC1/1bM928tX3WfQgJ30r+L3/1h/96+/iUu6l6
+89fr2VfdPzTwrgs/vr7R5tv//kLMyV71Wb++X//8OI5x+/dF3H39u1f/795fvmXl8fNc/fWHvz6
23Pb/ecvTf834fRGOgbOLAWOAgdofPv4ifJvdLgCpgQjOEBmASf1X/8qyqaLIF7/NzIxwPLC76B8
bXFP0Jb9x4/Uf4O+GoERuMvA0o32qL9+LMPV92rw9x3Csvz95/1RXbEdgGAACAMgHB9GR/saFU53
1ussnWpFcxsEYll/YSntUseBWIbnIvDyAfAE55BHo+FnBxJMqYwqVaS7cLIt6tLBeJN6cMhO55Xf
onyHx2bv8hFWaRkKTuy1EGUL6lk9cijAXQfBG6DgwNNkR1+Gy3qVuMBFtxGVboNdhrqTsumD1TK1
liqeRlG84M90FgYVYyp1S2/ScC06emNb4Yq3nKwlDy71cngPnqotQz7bl+75MvA++UUfzmvx+50B
4vcQfF0SanQ20cHn0vPe40SJkpfyOZ/C5nSUaMK52TsMv2hVlGIgBfYNLhZd0LvVY103yxRpR+U1
pg9j/Xj68w/awD4U2hMgKJRbFnpyx0z/8KfaOr020ER0Lm842L25S74aV+QqfjktlPvog0Xckyn4
cFmbAOeRczsGqm276sCSrPvLiKIHzVLfdeO0W5hqA2wTN6q9C1eaQSU8TJDDQcNqw6kdAEICj151
R/lXEJPENjAuDy3AaDXTgXFrWaJeVQxuyULVcMEHW64Xh0KW0Xu0eOUeO43/SDJkWeg9Aql1GTI4
i48GFYCvrcMYb316PZ7zJl3eOpJ+Y+Yuwt/Ss2a5K/LYDu7LF7pyjEwNihKMHZAPyCswQ0/vyEtv
WlBsz2DDss6lxu/Paj+/bV+W0B2OykYvEJgg0UZIP4a49na1NiwtKLJQR99ViAiAc+mgRXhxjPtg
aP9jN/fkCN4Wr2FTl1pJw8ngVAbhNVI6QCwGk+Bq2DJHRZ4Q3a3IVqxRXjl9QA7mHETZgrfVuh4Z
pK74vr4YVHHraw6vxwA13f8K0NAxtwail3/WVHAzAwpQbEixpgqYvuM14AcRLhIEp8RJvF+YPRBD
RlE/wesAHJoMqfKxtsjbqiCJtODEZw/tRL+wk0vShHMZy1kz6POI4tCWgKc0x/5ZIEKSbWuRy+MA
EF3QTIQ8SKIyyFiBleStY80V78+bt/0mv11EwDl2Je7tmQiuggyMpCLDwm2k2HDau5I3xt2qfuln
q8ZfsEhu7aLP3pcm+NIwJcagBZmGNRzc4azyaye4ynaZnd5ZWw5blDnDl9Myj0VU+yK50e4d9IZN
Pc3TEe60iddSb3yNpfnuz0Twr7AnolekiRGulcwMx0R2p6T15s9ECG6kTAY8YBE5IbsERoiQw+zk
Sx3xxzbH0OGPAPwK2lVTkBHOkjkUyCujXBjejrWa2xKGxoEzomR2Q6ercgALo1o0yL8F6bd5tBwV
eMWogEvoOamQwrJoQpyqb+9P637oQxGmIh5XEb9gNsD6aCLeW18yaVmvEoRt06o60+6ijbnCzANg
QDD5prjT5ejPnrquX3TPPS35wHYEwcIFVbdFDMRYHI6Yliuw69iZOtunRRw6aUGGcCRUPaw1QNNq
CC8mjxPd5k7yyBFQFU9e17tF6Abu9D8dQUGeYKxIMJv5HA8aZizQlbpBE9Y6OCufehes4Ih2Yzfw
lEuyYL6HQRSXimiGv2tAQyZCHKSmqSQjKlUfV/2wqVP7RyqBvf1OgM3FIZvKUzMYCaXCoS+0NJJa
QEFiUdOLMD7nY0co3HqtdNkAf+gXJPK77WBZwUeAVxUmiIEf+NkHdKrZ5JkJj80zChNGXrecQbTb
GRhOG120moDYcwS8MF0ELjzICOExC2V/ihaueVCUpwaGkLgLH9z6QtnpmHgy0LmebBe7jA98BGSB
mBgbCcQWDPiKl2AD4Gaq4yh+cHTVb99n4ky39etNGL00iGV+gTLjILDgUnH8gayCMV9E4Z8XV5sJ
CTpr+q4hDxQr0AEittBtxUHC++tic/PBrSgIFJY0TQHBXjaIwZGMegLn+lq+ajxtq2E2KFstzgAc
XdQ99YS4yepzY57b6LsLmBEldmt2jZEIRP2VY8HrLXPWHGAbcaPZX1IhdgI0Ym7RHDKzs87XV5JN
zmp4VLDJPaJcassuua8WNT18gAtSBfPJRzVAVYBL3eS76in64GDPQWcc75InkMZyHhTdjphrPLBz
MLIAlnnx1XPwvuLfAbMWmGKGQSF7+9mY9DrVw8TASVXBdqSAT+GXX47Hrg+0nMBukcuRiThmQ3TU
mRIS8xdqeWHZubfhcFm9W98BYhzDuIt5haNm+1PgR1i5d1EGAFQgZZroeDrGAPOHA0K3HI/2L1t0
EyG4+o27C87VoBYwE0C5KpxLRQlJUcuq7rInjGGBOFNyWmKnG871W9wHDrs6LZCbh+hk9+UJxzKq
B1XJDSxostH8X3+0HRUD6jkkFyjyxKoghqDg2lgmxFAeZ3zwrIKBFGMxp7XhH3OgDdKGJmjNMOxr
CYaYmlYedUgtuhq4HkrS2wAFsVHLc8N4Cc/o8EEBoweehoZxH54yEWX1JB7RE4+dKs7C9XiOWo9d
2BxjfUmpY2u3L0gIZ0gqkzhMIGjwOZcYP1v8IloSc5hxEhQSbvjQJAFG0iCHv5BU9GGF97IGg7fw
sFa8uHPS8L7/9gujnMcOtYbhOeRmLdS+VcHmI6KNLOwhmMMbZt+qW6DY2mgwW0XrzMO81uJjULwd
cL54lhZJIaSr1YNhPWRJLTr3keJieqxCow38h4r26aot1qftUUwHAc6dJ5wgDiEDKH+FKyGPuzjq
Ua10mwmDBia9SOJ0gxmeVRwgecC0dTjASE/LPFQOMg2wzhkKUARU8aFbdEZfR1YMeKPpdpqfSHXF
6ONpEYeYMlyvPRnCOes0BSxHfOSAE0bR535lXunf5Nu6tFG59hI+n+pFq+ppXoJ8FQ/4x4Ki3Yii
lgwcQVMItVsWBKQvoFwczdtKB+/uA/qcnR4dxQsqikYpShKMcqKtBDylRAUmiQyQRICCBC4Slqif
KQA4H0BWs3TXHNUNGJ+qimBQPQjJjDzL0CUA3TBIErfDhcYwB2YZrhSEC+/SD8iPfT/5odyeKMEd
T1qpMmCVKvD65rYBNsLktU4TefG6XuXIpCUPzQ49W72reAStiRt1t+htxItV/ApChKZE1hjpEUyo
epqccN2v0MP2xbylfrey3CWW+YMnoShNOIjTPBuAQQoUt0delKOBZS5DhlJbJetqtRxe8y9/an2F
oEyp0igpc66clGGeRr0wqiFzE4xnOAZNtnOaLMCpHT30PzdUpOHIws5ouxEb2idRandTuppHMEMr
WbkUoCzsm8jAgbGODP0lWEkOSMRB6WaO84LHkelX50tU94fDzNzR7OnFv81e+NWGWj/N3Jkp7Vj0
9kwA1KO3gwbsr2DyzCpXvaRrrauQZuwVeND5Kpsz+XGKksqf0FD3dZg7eaWrBbKnwDvEZOKYwsxJ
VKPmmW9nLdkqVTRmC97jqN/f+9rCVVpUWpbOM7bDyq7z8Eull07LKi+w/CL/kqfKgriDXIBg3qJb
lFK10Oce8op2Dcw5NNNg6DhH/5r2JcfYUFRdUExAqCFzWPyeRf2SUSyZn+AsqfrjeHGjoKi/AS8p
uTJdyHvnCLpZeZM5lXvaRS8JFZxYabWRDFpmXK5h4ATlbUiStbp0gx+7BkCyBYx5U0H/qzjm3CVW
b6BBDgdLw2gloIwK0/+/q7EvQTDxtByGcq4hITbR35ua00US6OuwjBaW6wPvUHRK+4IEo9SymrB5
gCC0f6NyEW0A/A1MFw/tjRwasdqBo/aMYxTyHMC8VTfKtrngYG0AzPsFDoWjK4uLHJP6SEIYIoR2
XzYsAAMkBra25mp2yTryLQjvPM6Bx+Hpl6CHjgpECwJCPyAdATznsy+pjSbJ+pLr39W+OiDlUXqn
t/LoOUTW4R8Rgt+3EvTSznOtAkoJIbQ3r7NH+ZY/F9HhCnKshWN/XCFQlchI4R6CKU+h3FfooFbc
spPsub4a8dg5rdBHsHhgMxqww8DxYoJeRTDONsiq0AI/EFgKaeebJTFwuyDTfZ2FA/oGSQHmkiGZ
jZVcgCdLKuT6JkSXvz8OtNvWvTQ6XV/TnabXrd1Yfe21M0Yu2q7E4zmX1XutBADzJKEhiemYVCit
CYhCZai4Q6lGa4ZOxLViYQxENfoUqPEZfZMSDE4hQzlqC7oehl8WEuKGaiGTofHj/tk8Zs1MxhpT
9mjex/ge+pRz7aWTN8ooLwg6SL4Dj/STJGFRWRlHGALIFDy0yGv0rTqbvNyLt9JFtwt8DKzdWFsM
a12Ht0vYNQdPPFGy4AIso1eTWs4VN3tSrzHp43Lc70KzDRnIDd+tFId9CQr10FF/1pfb8d4lroyW
LI81VjYvvzH+IFdVb0Qb7WlbPbp/MFHC00KIoYWAUpKDZGjNHiVZNFYqVr7ineJdNbhmen1a0kGm
j1+36t6pEJbRyJIqHViouv3WvG429U11NsOjIue2qt4BsodGTj+9XGRaFtNsH2JBKW4iNYQEhy6s
41DTMBjxpEUuqr4gu3TF+W1UtBEsBueHa8mRH8EgjbFMdG6JsGlyqU+o5CsKEnrZhkLFdhW5lqN/
AUY0sC41R19H2yX/fDRIx9tHA74s0ongGf9sJwOg4YCKP0E/zBxj3jH8okX5az8hzQZ0VIPNHu0H
jL+b7pwNzxjgzTE8MLzVmbKA/HEsfEciwgKAm4akvIgggzkycBbmKo5JTLaxRXy9v4mMrZqmd3mM
LrLT5nR4PLDYe9IExyNhFKWL+hnuQG8BoVDvMJoGXHz59rSYo5cTDgdyizw7hszA5+VFHTJIzZkp
QN4LVsMlJ9IBcMxkA57LWc6cHlvDfWmCsdagF5lJhjUETdJD0pp3GHnapn2yIrl+Qav88Q+1E4wn
gzFruPcVF7NWmyKWzqSi8wJJ2cRJ/FxQNJhjcgO8Ko9pQX1M+2L+d3w6/R3ERB0/n0DDN9ECidQE
WGI+LzCnLg3aEY+VDpzdq5gZJSbjMKAFcuN10eu9X+c0d1HVAlrAtJT2OXp69qXzM73nZXOttsKJ
YHuTDUvPzMaO1/xpFm9IcPtrIHZH00CccA/FbVkB9oOgcNKPaDWiEgrGjroN1+Zq8ojL26ctD4C1
XnIDEpmvyz2PR9d5T6ygaQv8Esx/QCxHU+Zsp2Sl+78QofJ7WAx+9tUTbpR6QtoA0zYKSp546gJv
egOAF4606M8o1C8mr4/czrAfFUiVvO1VprKgVzjEVBqACvdRt85DO113mBHzOYHD4GUhINgc62G5
fHP0pCKJrWoWR5Q8LEDmSdLCpjFjBVSIGACLI7pW8mYF9DRPKtjD6VNyUFz9OCb/yEPJUzBUo2R6
FFJuqNJTga4fzeNYqgFAsJdSasdcK2K6v1UzZcG1lgPAReYMToEZr5K+leMbskRveTQY2JchRnPR
pKaxiuXjfGHxLt3qV8ValWz+juL9bxJ869fAWXxrcGs4tM6fugnuPM2KBtPycLCqBng+dDWv1LGP
3TqMv/REeanycQtKiXUU0a+K1VzpnTLZUQ9UWUNeUT3e9GbnVVmwcHUev2X2llzw+5hooiqWhL8v
oyveJKBuzEsFDzrUzvzFxMPRRSAclxQhnwH82s+2xLIhiC1UuEF4Mjk66G4jtHvAap3pCslLB6gV
j8v+Z0mooGKq4A0zh3h3xUXZA7KiidyyBX8iCH0ym4btwrVy/MDwJzIxQUlimoKSuDn6LODZROYr
/ki3BWA8OQfEQLfLXuioc90TJiiXSGXW4XnFTyef40jRlov7ctnZHXWue3KEu0OdyjbV0BLxoVQW
PnxXinlWuWrkXylSLwnku7p3P3aGnAwTYPQ+2lMxrZ34KcBCFYddDLijljzP4qYJl4chF8pc8BQg
71K1XniXKC+jNZC1dPUf9XIaJgI5wr8B9M7PmgHZCVRuHTyQpGsXndwBAqe41oBoteC4j67gnhzB
0+EZl1TZyC8K0r0DUXBU41cjz6/YnG8jM3wYe9Bdq8DPoN2VJgfPQbKYwzr8ChglQbChg+sVlZKD
iCMdhhn4QzIAD4uz/CJfz6AiY151G15X6+hC2uo7jADjPzt0BOzgF9tLtbOXXiqHZ4R/C04PBLpz
8FLwn++ZUgs6B2DPBsCl6Y21ElGAKKUNw+BipznKoGAo3MpTZF3BoNKWxUKq/6hwBS1RyEdydjZB
eNdQuTATLAFdBasevWZkxSHqFxt2DnPYUPKnHHHOSlNHGmuNCdAM9EAhJnF0JAvulay2zTPrurE7
Z9q1awnEFXfEOPuN88PFIy0Izg+UaEWn1xVzlndEmwG+KDucYri81zzZ54m0JRzaI3cWZGFDcVEA
wZWKiNpGMSU0Sunslu8TGKbIOn4D90HDr280tuUvC+fo8B3/WZzgiZTO0PMGTzHEr+zsO5r27Iyb
3G/XpyUdXlSfBQk+qCQ0LVOkCV0g/4Hari/8bI5WploCf6VZnZZ1xOFxYfBAOBEUrwFBq9FsiDrP
/fzhX5NX3krKGxXi18hbbO866gb2ZAmKzVY/4rZk3DZRb8AMIOtAZPw3+ChgcdzTuh062M+q8aOy
d94rGVENRm9nlzUoP5mIVRkKAsrwh2KEk510Zd62pjK7FghZiHU3AJ0tRz7utDJHHoqftBFbmhjw
NgIM5cy4mYC0IwWSr/m8Jaf3Z61YN3i0FfdLK3jkqfhZqHBHGUOtTE0PodN1cI4JaOp0V8j3noOp
RQULTvYcPPWX0868kZY48RZs5ePw720euIwKaSKwS+0S8RLyrOYZp4/TfT6OtwijzS3vc1QOPQno
IoAjpxhAIP5sKtY8tfIMcMMPrwmAH9VGXufNwmNua4EenXkGc1M/uJnWSx7zmL/ey1+Ll5JWdNKY
qMjttqFeOGOLZjUDseIYArYpBiRaMpUAUAwXlvfY0diTKhaeIzW2sibBcVBUyelz1WkbjAGO0ULs
cVTMXnJXOIFmYs5qpvPk/KAAkLxaUczig+B+4Wzw4FbcPUQW/+SQhRM4DZWqBSYy80oLqJWYDNeZ
VLIFIUc3ChlcNN6jpIIWHcFEkqY2hzZCHarJqV8lY7dTpSi8zwc92ERSZmxJJnXrTmbVeuHoH4sd
0KZJ8WpEtgaNeJ9F9w2QtDRiyDj6w4b2vMEQ2Ni8gdJSwLLD4bgtV79u/HpXnS96bW77B6u7J13Y
xHbshjqpUdzpG5s35odEf+BReP9qYfRPUvWH33mrofYA8inkL0B4D2iBzxrrSVQl1IThBMFV0FwN
cmeb+ls8vZ5e2YM23I/KCtrj0ZLPo5WP23HPywxlWwO5CCv7/UYC8+Z9awLvwSXtrmhuTbg51FP5
Estr4MzEl6W2aummmLaLrvboMu99FcG+6ooWkRYQYFvZg4vICeOV0UcSyVgVXnW+VFT6cGkH27on
j3+ffdXrCLA2GeT9GMgPv/J5/NRDM8ajck3QMFUgagOa4jm5Gx1UlC+XfN+R1Bm2GaPkyLuiGopu
O+E7aJmRA8AV8LBe/VBHwxsFkENyCb5zPnIZle+hw/nplgolR/2FBfRzNO9rFiozglhzkgC138lu
Cnh7qr00wdKL52hYhVQgmssR0eB/wuqyKrEG3Wr56nLGMUyTojKfbwCPuVvayWPaoDaAfhvksLln
+qwN5uNaCvA42WXhfaaZdmctub5jAem+BEEZ3JjRoIORDgUd7UtQP6UTWzW96syUOKcP5DEn++Fi
UU/Ck1UVPDkaqxuAS80YJ860+gJtwMTGMCXzwyTQPBJXhSv17XxlIpG8IPn4KvKpqg/JYv+lkdV0
iBjwxqkS3cRG5+XA2jut3LEgA+8/NB+DJOeQ2bLTNSuWU6Q1cyX2Ecs5pQowZYDvWKVu1+ndaWnH
7l4KqGkKPhIQg4hluaQNWqNL8OxnGO9HI7IzhbmdWkvrtiRGeD+kUq4NdYYyWJaBx6sZvLJGM0rc
Ldy+R01wTxvhCqRzMCUAmEayxHrtB+AUAyIuTT2Zpb8lyIRjQDXIUMUbgXRSMsQaqpmt9GiCrbJq
rxLA1CeLpn7sUueJ+x+ChGNbF5U8zxY00qrrJr/Pks4zKDiMgOBrAXPOSHdqPy9w0x5fxZ8yhYNc
AJrAAiw3ZM7vALSxAULZdfdzObmnbe+ope/pxg/b/t1SjBOiBhiFon2jQJhnM5RiN23beCztN6eF
HbfAn0rxn+8JQ2pDCoochq6XLxgeAiTnKrGKBfewJEQw8ySMazXUISQHpFUAihA2PpfW/z0laMn7
NiFYed53RaP0kKKZ92N0q2OUtC/rP1RFuP0KWbLiikJI2XZA1PpSgy6iBZ3vn+2K4Mn7DqifEi9P
FcFLjcMDvWyk/RekLBi0OBDbaRXgXkEB5qrtazwP9hQDQi1xWCH9mVv4aM3eMzLU2iTJyOG7K/2h
G991qXQNto5A73d62ZYUErxCJ5VJVodYNr2f7XFAV3d1HuRfi36hl3zBnsX4RBmJqQcV5AR97hn6
Q5CUfp1+Oa3M0dv8pxsQoSXaLmmiQEMUX2vJixbCmBlQoat+nUvWjZGZXl2xb6dFLuklOINkAta+
xltgCnIlpW854KUAd3taBvdeYuS8d0rFqSizkCyN9PCiYQ+VgK+bzdWCXS+pITgCHUQPtcQgwopu
aHoVYUy4SZbu1CUhgiPQWgBNzxJuoLx8l/rcJQoQWdFwfHq1Fu4CMaRTAqaH44gjWpc7870OJidv
n4oM/Wr9grktSBJDOK2w0iGLsfdqASxMTXHqcRPIuj1aeMCBCfS0XkcTchT1S2TbEV3hJfX53jG0
OJUxr85LpnNpo4bIwXf43Gai+ZNb+tJm6Y14dMP2JAobxvo87HK+YWGMZ4X+qBRIQLP303odXcU9
IYLjJpGmZkGLhjymv1J23se9w8oHhRQ2NWPvtKyjJ+mnLLFYEWkRoDstHo/kGhBd521D0/VpEQtr
JlbZ0LWQoqUHIoo2cWQL4KZALkC+aMEnLIkR/LZcVGk48GJe38Q+iKzREp62l9Mk3/yZOuSz0aUl
2A6iGKdpnMGmA+R6GRwLQaUsHNoldfjG7V13dZwWxMzhubsIQ9B6bQ+dCgjMpdrkkhj+8z0xJhJb
pcSj+rEpHWZdd3rlgAzht/YGjV3IMxD06QhrZurgO4hTmEAMHN6w+xpm1G7Y3e9szE8hwoq1MLSy
mbFicflm0XVOv7VLSdujsQHa4X7oIazW1JVhxCasVtSYDpN9uTvv8lvg9J7W5LgD+CmGf429TUnJ
BJ4K/kgos/ehujT70k7Y16DdREsltePb/1OS4EHlqiApiUa8HckDaIj6brSj5PW0NkuLJvjMGNgF
OQVVuVvKDKxAt3U3uQBLdzIzcU9LWtJGcJyGVukDLeECYkxolEoIOhdANeOVdVrMIdYqGnvRZfvD
DMQu37bU0wTEM3CaSBTW7LnehlvDiy602YmzswSoHstEmQs2IU5NpzJg2wcD1m1JYH/rVzlDjUv3
LBJvwKlwWsGFHbMEV4puusYKJe57NEyptg8pMPcn41XWLk/LWdgvkcyXFr2S1Hy/zGjeqVbkgdRp
PebzgsdeUkdwDJQkpGsrGDn+i76C1J8mwyV1b9fDUo2Qf9RBYLpnGYKDYEmkAIeIP7v14caYk53Z
kac/WzSu7Z5zmCtcnySANoxFXjAOvsLOMcrrnZaytGaCY5gnsMQPJQ4tTW7N+q0AaSLAuUAsuFTc
WLIBwTsUgOrPpZpvDkFrUWy4ilLYMQCpT+uztDGCa8A8TAAuFJh0iCEH0Awk4d1pASfPJ9p6hebM
AbBQgTph50FjGzfJ/5J2ZsuR6ty2fiIikOjELZBk63S6t+uGcJVdCCEEiFZ6+j3yP3HOru1YUY6z
1926WGUlSEzNdnyQp0e3clFnvvpB+HcDTH/dnWsP8f88A4yvY2laLNYGLXSwH4bZ3c39aQ6d/d+f
6q+7g4W+WALdMUYhswMUrbEJdWiuYygEdvqb3flumS/+wUi8DpAhnDbw28Anwth46J0s4Jt/f5rv
9uiLIahovDAXhYdM9TcWvBkdKzApwKTr30149/e1vtui6yP/8ZmaCCS6IYKrQOMuocuNB7JYga7r
9puupn/swfl/lxG26Is96AUHOMWifD3n7BAfr/1y9ek/wPdcbb9Lj/31M8JiX8xCQ8qS+Q02qom7
98miZ4Xr/02G9P+aUCzxxSA4UUg6QbFJEUVDWkXTqcYMgotoVcf/8th9MQrGukNRlHga2b6t9sNA
Yc7W3/T1fnO0vzaNTJ2sh6LFOagYA09AbkeAtIBk+Hcf6tekeTyEIBhJvDXHQrsUhLGu8kEtWrK/
n+rvnuaLPWigbb+wDma0ITRT/pioscii+rsJ5W8+1P8E/n98PFIAjjSX15fmvIDimwzokeim8xDd
j36b//2RvvlQ/+Ps/bHWiFgkVO3VsRIssYBrBQM4lBi1gdTg31f67qm+mIRRge1dXgsb/fojhOB0
OTHk414adu8BU/f/v1ZA0CcBRQyK3tYvR7sePAmyD56qgtPtgNtTe7/6EEVQ96H+rob/T2/wj7W+
Tn3NE/VFu+LsyUYlMX+j65kHj0v7nfn+p8P35zpfbj3NNa95WeL9yX690KoKgY6o19th0d8JA/zz
UiGmWlkcoufjyzn3wm6lysMj1VCPtoHOdNgChvj89036bpWv1x6oPkSxES/OkUlrcLOKJi2m8Juz
8M/7898P8+Xas/5A1ijGWejJwfDXaAWWDwGSBCrq78/z3UJfDngpY+6s/vXQkbuqefFUC+TylKgi
/mah717c9Yf88c26Evyh/vriAp9jBvcnaS+u6r9Z5Lun+XLX6X4AYw1dybh8bhhqxG38ex0qILrj
b9yS7xb6cuOZoh3QDIbDRiArOABGV9ExvdLDq+8q0v90fQfkv0/CF6tQ6rlic4WVyqkCZXQEn/z5
70fg+lu/BkB/rPD1uqtrOfMowAoCKV/r3AXBZ0EfRAU21Tgm7vDy9+X+yaT+udwXk8B6u0aNwR7F
lQ8GMqCE9ZAE46dgYLnq9ZuN+m41+j+PHQNN9//E4KYe8YAoovy2wWtVXpbvysTfHPCvF+DaK5y9
awTuBQIEwyqJZx/w6OabB/pumS+WQYRDFRJ1jSVr4JJLsHUQU3RAFf99l7454F+bjBAKOWyieJqy
O6/k3ourjd/fem20+XfrXH/HH2YBuMVWLFf/3rVOUjfPixcClXasqrd/t84Xy8AgoNIMHdZZh1cn
2M9Wb5f63TX2m+f5bnu+GAa/L/xeDnhvoYE0TSmSqh1Si470f/c4X6yCi3kBFho8TtR1iQnPofub
+SeqH/7VMl8rxWWpvaZAyidrOj+NVpEwgkbm5cKrb2zQN6/ta6XYuwqk0OvHo4p3NbPNNUFPIKH4
7x7nizFY3HL0Og+rdB442Bu3lIDAYuyBR/9ue74WittqqpW5XnZzcL86KnEBdptGgntP/i96kv+w
pl+rxe5SVRMEQ/CdFkNqggXAQ4AV+XdSWDQIvb9fE1+VC91oWmJnKCewYiFXcI7KCjKkkukakOAm
8lNMfq+/tZVenwLQWEOBGkMYPwClrV+KgvmXEl1qwPpByXI8ChxeykCJZeqm6qfqcZSDbVE3MRpR
IxSsQpIYBfJ0xlgN6QPj9wwIXX9ttura+Jq14Db/EEyMNDGC+qBfMnUfDeUZSqrlTs3AbM7aBOMW
HXripgCRFS51A5ZCEmo3hCyv491HlXgOZ3YEv2zZx9ASO/O4M+ByT/GnO7vRRlThuPOgvbSBxrbc
0FLML35h2semgS4H8vtmPEUGz5XGpmc362T3a4lSEy7RGbUGoD9+O5Vgvwgthz2mqOSurYtz7zOd
r1Y1CZsjjJAvK5RONRviTTfRYF8rMt2ryOH3jQ2PPZQ5tp4GY9ArNVR9EYtknSQYHRQj/lnBit3i
2SgBXrH/zVvrQVyG9TE+1NlHNzymjT5DXsfvPXCRyNMVcz+DX+0EKul47RSbotRBnVg36FaEAkWz
U2BqHGojxbbpgDBfGyNTS4LpJZgLb1sEUZhCvO9eazvRnQq8SuUDYWDLo/c4iDaDvnqOOvYcbGPA
i30pI3sEaM5sEUfNIpVAGx9m4/rbyVEmp2aFQuS8iGiLXm32qs1o6WblLEyUAYgUfTf6zKu+TsOi
P0UUgm/TWOybJfITIKnDYwkqeVozD+LqjSA/pmCByIsAIxdnDmdjkmzHwdx9GpcGhjLwXlwZyGM1
xBoSHxTCyYmpZ9sn4woc4lqZ6KTKUry0PVeAES+TM6Sd6jvQ1bXtDoINLSbjQzDp/ZLFGfh+c9au
KI1VUME7+0O3oupXOmUWcQlZyDVmqWYiAtk75Luo6Mu8K0ENapqgO7h8Biuh6kXa9xzTp2SFDCEa
1oHtA2c5nfwSeIhRNrCJKLvAaZLITtqFpZWBJpGL6XwHsKXGlhmiobxq/SJBUv6RarPzlTySbkkD
voIv6+ZCjkdjq5TN7QbJjLQR8p7r9TQ4/W8L8ikE+CGLw2h/1pUc0nHglxjvIeVzmUeL3ZgY4Pmh
yIJS7VdnzkJATknnPyjr0s1kq7fCD3WqQ+9mlvHN7Mk3YFRzJ+zUgYLtm9S9eZ3JAq0KBE3oZxpB
9d2QFcDyGtc+AbKZdMHeupgm7Lqfs10fWA0IJ1JXCRiURxcs9NS3kNMpIk7xgoN8pBRIVO/UxA5E
jCAeCc3BYYjyhUAAV6+AS7rFioOFUWWc+c+haDaKeq+YEt9QDnlqNX3QtYaa5ipv1DgnQjQ3okUz
1OrOOPuRZ04KjOSll2hbsilEyytggOmRGu+jDOo35aMw1i7vnmlOqh/TKFTvS8dSOBZ6A5mzQ6Tj
hPqAuxPMpQuIha6Y4LA1u3XcGEgeu95wQFehFL61NEocRt49IeqEUpX6Rt0t8/DLKJ4XBUlqVC77
Yj1y/MmypHu5kt3arL9DV/2MHMg2lWOxLa5EzbE1d5Ahe1dSj0nlyHxVhCaCqkNQLbfDGt0Gsjws
aNQNF77jDOBYWTsA5QwgzzrlvgrdNDThMxvlPpijx1Z0JwigZlZdRRlam2A04CgLoGiXhSHz5rl9
IrmTNgGI1nXcnppZNjIZx2JCt6QI01GEUCAPS8DhY1Vv6tVFyW0hVxSsbnaisC6Awr5ExFnRitws
yLvfTgIiWJ6a0WVOzRM6COPTFLUKV7WiW1X6buI70w2p/DDpxqrKezTmbW3vbvjs+enMbO4gSZhw
d7mN2LQJY31oXXrfG9Rkm8F0BxKPrwGzOwz23a69gd4vgvmscTHgDsYAEi6wk2nXzzKVbXGhQw20
WFy/GQpeeF3/1gVgmF0UyQ2ALvbikQWETid+EtXQn3G4oFyhgmI7VOtxrrx7z8Vt3Fv62Q7rmmlQ
2VMM9XyGxOmTqS47NKxN0M7EfCtvQH50MZkZ4OsvvOPkj+9ISb+CnF5nQesMh8VE+WwhlF2Szdjr
vQRyKfMGKJ8TNGF36BGKRAXxQ2HTljsZvVoUuTa54zh96vYrKGGe+7QWfAuLvyQwVyblTQmY+ci7
HZ6GIGoBTrN3ml09gpwJh2UXsfV9JahdtpU7b8CdzxwMsydr6Z8KosakdZboFIbS0cnSEHO0Q/gQ
zbXKRhlEiRlouy/wWyuQjYHuhQBpDAaJ+67L5a2goMi5KgwBbQvv+6a4K8aIbbTuc0c7h0qpPQp/
H3UBbUfCoN7Vb7x2eG4Wtleiz63y68yR5G6p+7yT402hhpyV1clh7oVEY4QsZLwRE1C/gdLrpWjV
Xlm+69CCNjrFSRQuT7rBf0VP+X7qyCGizuc6gh1PxnWPRvD+pYl5DC9OQNUUnOZerVB0U2jrMLM+
NBiXapHqXAa6GfGoIAqhU+bq5g1lhkBm09ZjQjvn4tpuw0FlZqpM9dA9IQN7H2K8G1eLvLJY7CaC
2lxGSonBkVBs66VZMh8neiQggZsSJt9FLWf2LsHkH0TNHoFinjMhP0Jf5lGpnjGm+ljQAmB3Dymp
Zv2EOt8v1+rj2BSPoKCrGyYdPxnpXCYrLx9WEV86z0uasn+vouhjxb7A4D8Pa6kTO4/btsU+92vk
PbZxnQ7QTcOQMr5sqWhaC3wJ/bUyi/8TM6KD2vTFkI8j35jIwzvHfVi0oMLHmGfuyZAMta+Pbt/6
CZABh7laxqzWg5uMPRAFYRsc+5mdtASEhbEnO08vzSxeWeT9sFCJyLjQ8NXM8+zxbakZ8hQeODkz
OiMBLX4H3HcTKnjxlUeHZAEPtmhHoK9JGpbdiZTTrux9EDNpuSP+4Gd9VKWN13zy7gPsotwjJcgT
fTawMpmKgR887mfXK47Y6KArXNp9tI0JOTslPNOxUTmUtFJP465lmicVINTZtLBtNxVHVcqjin7F
DS6MAP4oWtFfS785Tg2imXLUP/sGAOO+Cl9hJHYjRkRT4gdnv/SWqxku86VCeydc4PVsGQSVfLwf
KBWjnELErupETqPoYeasxeW2zCl+/o7rGdbGZCvTm74p82Zuss73M6X4j2nQez5dgesrTQaOsgz0
FPK1tdlIq7y2tE0XJzjXlD93ZH3mrf4RmX67lIYdPIZmrN4GxxaMt12tgqfOOAeu6rQM6MlDy0Rk
2w9rq9dqIXdkcn44oJkngQeudzUXUYaMVR7ERbbGPKW227WN2a3K3QhX7zArmAekvkc/6Mktoy0Y
84+RMLdhAGCvlBZo6eix9wqGBsRgvWKQs9rt91UU4nr2JnDhDaTMaa1vzMDvqTBHR0NRJ+wRNBRj
vop+q4Ym8wuVNC6EL4TCfTsedfFqqX4hhc1b1zk6k8xH6ML0c/sMjif8ycEsp1nFEcZKxLKrvGBv
YrhfwGtvTGfSnoSIRBwcrCqeU78fnv0S+G7fnzE7P1UwsJYc3Q7E5NiL85q224mViBqKLepVPDHx
cqlmieM5v3c4Ivng+9UO78gH4thygJGRQarTqDb3cBY3S+0/647j4/HIS9dG70YUn05s9+4AFwgD
6BiysG9V0T8v1t0OmLA3xpEpAKA8jWP1accKU8/uEqPWA66ZNzwR03+GnsmFAMaeuwFQ7bE9Rd7q
ppM33rStfNQIWRXzZCIcbAUkLfdVoz96xFG1cXeL8CBV16LGGxbFOXDITUWajRX8gLbkm8m2MpkV
GPaYJc2iuHkbhgHxKG/apCb0FwTB6kSOaMjVHAYjZsBmSrIbBnqHOdCTu4TuaQbzWQg3axZM1zpW
39nK+9lPEi7yijN1bWoplPcQogKcyEG8mc4/QA1oR8oWrPS6uyt7u3UaWPpI3oUk+o0Wghyu/JoW
8dztVGyKnPQCEYoKb5oYoZrLlijR3lQneO6zkv2YdJ2pNlT4u3DEzGih7+I+3hJfdrighvZmgHXl
ut7xcmgTFZLUjcQt3AmAw6Ppd+H2n1LyBy9et24rd3iz97yl5Fz74oT5140R4abpnI2zTlMCjxNa
oRrT4LYxmLLvHziLb31S2dzrlq0q2mAXIqDL+LKcPd1raMG7t54IGpQChp1H2RuPe/h98YKzv8B1
cF2eOY7Zjp0oszHqT6030BMT5MnvgzDRs7iowP0IRldvvFXtarC/FauOTtcVLxzadSdiqbNtu3BT
1M4OA1G/Om+YdyjytElsFxBBJF4WrgGQymsHI4fc7lCSsYgV/JdWOnsLbYRkCdFH0ZZq50/mx2zm
65A2JenUT3edM9z5daPwXT7CJbmfJ/fTr+inp8H2to13I+hw4A1/8lwdZ547+fsy8PQ9evz3UQyr
Mk5lajQc3KYtow0x0x5A411ooDobd/eU9VuH96duaXdjKEFyENhvi8TliHgiN57I2lDeq9qftrSp
vU/YmdvF+EhmzMXe+DLErLWVKURddCZDb4uB8l9MBIg2mv1aNdvIt3qvumY7DAby2gJWhvcsNbJL
qzaokrXxzrwdH2k1vFBNHgZLX3WMe370ildhyq2HABRC3OhlcF1zg9/dbazP74UD04Jchkxbz9nO
4QpqsYBSPdEmo13hbNe6ftbrIpJOup+mlcGp4eCK0kLqFBNYn6azXTJW4qOv5dZMdIsRsxcSLpsK
MjlCBwej4e0RCL6aYGcQ4OBuju6odtNobA8YBd8sGsOzYZtH5rHv1U0YPfnXWULXbBR7t0Ym1QAT
iCzNpRLjLgKU3nd7ZJ1UCj8eQSY9uB1wwMOwJm6Jnw4duYqHNuvMXel7t7L56eqgS8JYJkH7MIR3
4XT0B7VV+EuhzSMky1cTZjguG88xmFqEryEfw+5tat9ib0+X9aB8nZIoSCNMDzRUbSgTTRZMTyPK
IhMEuJBiaPVl7QHLKoY1NfxjJh1J+vBpbpukWNHOsT6Iec2m+ZW1wFyF8Jv6TVwsT9aIPSf9Puxs
LheyK4v4YmHBVnNXwXdqurcILq6KXwE+TTDJnkz+xTQiNeEe/1Vb8EPqn0bTjTfBTPoBMmIqKVsK
GEaRa9xdShRIMcg7MlavlK1H5iPiMBqaoxFy3zZ+oqiGNB2Bc8pMDplxqF6Vh46djQq91K0iBDcm
ZVgi9WOElm23W6YlGes74ClO3lgPZ6aK49x8hrBseEOJQK9zBZd1HqY0MgC0zUta6dtgeVz4pcXe
ifWtbCHUzh+hrpyYvtnLyiBTdh6ESuYOgfIUoWMawtlD+KT7X+1Yp3bO3TUonodx2ureyTC1tpHA
wfUKqaUb6rzR5TSJOGd0b1EgHYuzN/5Qzn6Jq9Qvbiv2A/FoVc5JZ/hlBcEj6TXfF2OTuOu03I0i
UoksiujZAJudDI0dXlzSPLqor0wJgbG9pijIWt0jcIYwzxg7t9CKvS3GGlf/gpGP8pq0GG7jbiO7
9eJ6UXHpTVglUIG76Yi/j8MpKZc+HdCdzQc4QW1iJ+gqRvbedY/cfBr8uGUYtvMKwXVsPZq3tmqZ
cOu+s+Y9lvjMGNtQoBodCfVuVMoi382mVlxix71M67lZ4xtEyS8Qrst5CSRfTR6LOjoNyHgs7FCM
MDs+UlbwOvooeq5mHIQo0k8x4y8VytZoH0v78Ecf2tTQ5mwLfl8yfRJxvYlj91m45m6x4e+ZFrez
cDYV6sWZpXzJeo+cQX/IpQdyhztPSMLyFzUYAiFinMaC9B9tS8+efyqVSYYS1w9fqgb1Xo6iFUfa
tV8w04LldWO2LZeZnXbQhT8OgToMRv60mBJMBsl/YkIgHS3yRP2v0n2FtO62jOfHAFm2gB96FWzZ
aFHfa4EhcDNkftHiVPxYx/736OlsWNuk4NEJJjf1SDWdYhVuwEnOOkRJKzSp46E4oLvwWC9QwQ0N
xEVqzPPbGmagzOe++1Xberu2r4XwH4poOdcuUjNN85sinaSjBklQ/EwfmbsECZSHkuBTKDW2y6ku
EUq0hiwP4MAnpjTXPPMTusoetDO+MImZoRUTim2hq6Rh5mUw1a0p1YLG0wnGCIrgYvgROHBlQlr+
dKb2Y4RJnIblvEINPQmleMOufWJ+KwEhGJ7FcCnr8pda7JLMK5pXGUr4EVlq+PDlfpwYEpqYUEEC
6CcVHz518tk4T7Vq+gQKORaBOQRcrpMRBH8G165+VssrmX57UFtFaM8vXlC8xhD/QgrxCaFv4gly
USH0iFAanJwb5I9/I4d6O5PbZf2YfefE6+EJ3ep5RH60dHnu0Vi3dNEH1x8G3eTrWiXaVHerJs91
DYtJ+W+0cNTIC9Ae2ak6beTjGt+HyrxBuAxaL1NwO5HojTS/PNM9hjM+tGVEdhsjN2ir7mRC2xem
Y9jiKbwfbX3bx/FHzC41o59lgY7vNYBkDEF2O5LPnUKPDcDDiaIQzmGjfoDM+tmrIG4WTttgxJ+M
Hf9DjN0FH9Bx0X3qy9+kFjIJVfckJoSvUyvPEv/CDOLRDuohdop7ZzL3ERJQLnxnn3XIB0RI+kVx
+UBxUGp4RWaFQzoWzmGJddoCW7HMVWr67jAIcaT1/EkZwiyIy3QYxtLIliJjGp07pOdQ7Mmm7pq2
i5PKtq+2Zaj4ILsLVwAUzond9lJngVlTkKTLxJPFnRusP10M8iSzLW4V7FfpQkzNbjkBkTB0N9Vg
z2vp3FaWP8bx+tnwAZNSVGZm1FC+ix/B3rvvuP4lC2iUFQv81b7AR4SXZ58VZTunQsmgI/Ou95s7
wVb867H63U3BAU5FmziwJCkShvhGfPoBmYB769ePJLgMzW+A0bOx2bkdTOFSItToeJAQI/KyRRLZ
Z89AgEZwVNQTLv00ao+yMTpxxuu57pdjzS4x0uWWYCyh4XO68rpJdTnyJBDPBWYIOIIIn+g3U63Z
auJPNul88OgtRg62zeRu4JRsDUyZqsas4ySvO/LCKdlixgoHHs5JiDTkrPaQboStV6kU8VZgHpPW
/LN1fIrJHoM0NxK6JLekQ3KSIo6YvTkt+fBu5+JnONAfyAhu5YjjLJs1Bx/3MMqlRLSKC3KR5Y0c
SC55ZfIo0PBW+WUU1xFmZei2CkA2qeZtFPN8cGmcIG+/j9oyZ0uYRzE7jKa5bW2QjLa/YULkuuVp
Z03GYntZu+CuR1OkbbibE4FUvxPuqO8/uYj7cF3XO6ljfsOc+TKFau9xgfBFP/JRvDnw75I+WJzM
KTlUwXtcoCE5yhaMHW+5m8166Br3mgVf3xxfIFDHtrhj+FAqeyKBd8S657a38FCZ8yTLOuMGMCSJ
gt66PpdtXT+QitYHHTdnMpS49ZxxS5XIvYadHdEfcMHs2MgOcqgzN5zu2uu/7Ud4fz0PfjUtQcJD
j3f1zKcSskjeKQzq7TjSvJu83HWCfHGhrqlI7npOWtkSSuPilrf1r6qNaOYtEI+VHAducoizWbz1
hWv7qAC3OEJzdthWM21vWY8sg0MXjCpy8RY2bZC3nrmrXUOOTuM0uRwbcIc6oIa7sFmPQq1r2pI4
Tk03/5TcG06rN/9gcJpzaUCrKXvkNVErwkz30OTrpJBVJE27C9pxRaIY9cmursrNusAzQPRzcVgP
4KRveF7Setn66EXdF3NcgUMUOkc3sL966/tpXIZrYsZ+SCLDqm1hqUIIjVakRSPFUg7Gu0XZrLh1
kLTb4VYc7hYW3jEUs/aFR+c9ZOvsXgcVUJ62Imk8asRuGlVE2k57qPLYPYEZw2CW8lnaMvnRjPGQ
hUFxW3oIYx1jt2NPayRFEG9Tn/a3vTUfS4daJgB0z65h1xRdQFPqyWVTh7LNTTXP52keniJotGPS
x+Im7PlyU0ICMie+U8P9cZDuE+uhRMkWlgPMgebaMKZk4G895kxPEOX6bOsIkIWoKvfSRW0TlkEj
aCwb+JSeviY5r/0xc2nVmcmgPS7c7Y60Yxx+JUMidEbrMCrJFnUiFaRBEVcPKCaGN612+IeRuros
HgY6EzXAM+VMLgmhIMei6X1TugZA2TaERANv7mzRw1OJud4AjNCiksj9DVPetUSLMpvymlNZ+0+z
Ufe9QDkhqJeHiODPeWIathLMg89p5uaX4BboNcvw7TRNkfTQeU8XID+SqEXOs/BVhNaVdYACT+TG
uazsjapsdxYMJyluVvRD42dtbcQFKEUN8uZMVOISrouX0AaqoXBMgvjMCoe9DJWLy7Og3Qxqezd4
j5OvcCati8Yv3oKozvFRjSJ2N7G5vlh4mA8UX8ydEX34Tgni0kJKYAtcEmC2v34TXtwfgtIMtywe
421f0eZAVTzCni+qygPfo5eO1ee18H7yJo7zKlAsQTSmEhV5qA6i4ubJcYKPhtoa0krLZRIEHaMT
RvkRqViSKx5C+glX7Ib6yP/QguOW7NCL0Orhvl1EcYigwXPq5mm5lnDbY0UXBSA2YzfjhHiIRcI7
OwoJgmbqXKj0e6V/U6Ks+FP6vd5M0fJr1mi1FXE4IJACvaqvylcrepG0fEJGFhmfDBrpMPi2+YhG
N3yF5Dg7Gs+V936F7KNB8fmIzog175CzfOmCWO+ggPJSRWgzgJRbWCCb3yo04g/TiybSRSJ4bWRW
o3obbAIcCZRPivWiqyLehrF1UugJkstcc7lB+8PwoAsK3Wcr5I7bQTeoxfsI4kcl11flqPoNzR83
bT3D3y4hopysQTltVtQQUDf0il0wQvmwIzCZtZx+mBI9EgQnfzMbH87n2l34xF1g+fQd8jbH1sd9
79YKNOgZsagzy0dJirtwxCTwWDyIdXnF2cdU6CJ2BaeIs1HNqDnf0RmRvOiRxJEjav0dvvuk5PGT
dKFKCNbG3kThpiuQ4GR1RtR0mWx55lb3h74BlNnAA57g9gkEN/grh5bQF7KSAxspalpQ3AQZp/F2
ExkQf7rFW+jHz+jGbNOStU9h66IMLMpjFVVHzZDBMFW1q2f6Ygu7UX6/60V70Ei/EMfZKKjWZLQd
gkTUJUwfm/XLMjoHJmSM/iNymieCbB3F7Linlz2BilPSjO4BVcXbpUdfQOmhyYH5WBz8lylr1khv
ZIAHgNF7Gx0Pb7Galm3UVevJIfwFOeINnMpkimKDitxYnJqwdu54MCvIVSBMu+oKKtWh/7Lu6Xgu
UQveNkGonaR0cb1MZd2nXjROmdMxlZY2ekULmNq6VTgd6pWCbC/hGRQCsV9t3sm0ntAqfyib8oeD
zKYUazqgrk5q0Ein0zy7N7y897g5uuSxgjFD9/4PZ45fLHAcaTcGT7q1d3E834z9eOzgKDrdXVUZ
lEWD18hdf8UlGgAClfv8lTgsN7XOF2wz5BHRShC7pyWM8g5TlnNgNi76ueRy8hDMDaguM4ioF6jZ
ooXCeZ4o36LglQkrTxLpHBWzW9vQWwjt6MSbqMlqpOBH91fn1yKZqod29lW2Xq0Hc72dQ3XGumhT
i98xNh4FN3/jM5GiTIq2SLudugU6eFAxa5Hn58WWdc+9LqEg1GUK7raBq038Khs024EQiUCIwHw7
e4Gs2w7yZDQpGRs2rvdfpH1Xk9y40uwfuoygAUjwla7NeCuNXhgjR+89f/2XmI2708LwNM7RPGkj
tKFqEIVCoSorE2TE1Wj/mln6oBUZ9FO09AJsg36ig3BG06CqCgxACfw5ekZjsHIJTVtN0muEui/U
+jpore7oJmr9Rf7ViONXIAoitwpxBWY/h/Srhep2eU1WAFpStjzjrQpRaMdO8HpoJlefIUelWcRL
RwVTfTba/IOj2l8T8oyH9PVqFMd8RIuPKW5ojc9ll0x+03V4SbFnEHPtCOdjKpb60HQgq+iWAvH2
yzKOP81QO0QQKXBYdrGgwQbShGNu4UZTOzXQNdQ4bfNYVcZ1lUcuWMHu2xG9VrvY27n1q6I/FESa
tMZoG7JkHEq3DHdQiPVWa86DZl5ec8W6b8J+defpCYzraAoAi6JFN6yqXSNHj6ZM78G8vF4MRptf
ahmeE0mjrFeQkzWvFrXZURBio5P3a6Za660JqohTXRAno8olSuo/1WzW3B5ffb+iL2tFk+226tRc
hJHKgjxKh2C0UP3oWvWbtnY3VRIifdFW9K1rBaX9FYAiPN9dVUHjc83C8aC0Bs4JSnS0S76lunYJ
mJPfZVaApzZuhhDNoHma75piQWG/eDT7GcG6u9fB2gkoQnNJhgYzvhpEJpb6B5Da6N7nE8ZT5htU
BhRHyezLsFWhJELYF1by0D6+1KW5X3S096MMyljV3Ce3qOmbj3ofTa9AqY0PZjw9VzHeOwlkv5wR
OJnDpPYQb6yQ6tRFf9FZNWipBo7bZgUcvMQhb3tU9Mb7UKuugaOajm0x3CY9Whs8Ywcv7QNaMSgv
aROa2grST6eMRkzGV3dDZR06mvfOUsTA+PRfMc4T0LTx5orsaEumL8Tsqx9FhLdK2cR3WWkTz157
heGNOEP9lOLWV5PxOgbwDhVH82jMCPBhdavjZYjopcMX4f1qW6NCZlM0xxA2xyrL8fSK7fQlL6Z2
H9tFd2nolY5x+viyj+rnNF6Si8Smj3pZpKi4WMhCh85R07zYk8rUUe/RQXtpMU4U1wJWQVsFdXUl
WEMDzc1px4oQ1dvYesAjfA7KrMkgYUm/mSraBFFCE9+KdDQ7Kzv2Sr0gbghWUT9GKzVzVGsx3DEv
u2sNmdO+NJAuOBMxEa8s8JzZrAE4oVQwQayP9ArPv8mhiYm8BiAzpNTQTlBLf6DzBXhIH4CWuc76
qXNYN76qYZdcDf18u4bo1JaJ9aAr9XITg137Zi3RHk8MC0AKQLnQuRn8RY++QLHKD4s+QET8iacn
6sjh+BzZqM1H6Y9Ky1u/zFFnnYDyAkXf8i2fGHMtpGQ+UeJy1yboxRUDuwMgx0ahI2wcMs8XTUku
03UKMD5TBMS0RkfR0hawqQIwHsWEKijKlHbyM8+j2VPV1HaVBPWPlgyow9c1dad0gN5I0j7qan43
2uNrRBK/JtXO0jPDBXOJ6k9rNHpjgUDL6PA4jjGWN0atRwql9SrS3mpaeKD20gZVQaMgwsG5ZHHy
miiomFElsgItwXMCPQ4gvLrBdMc5f1LL5Xs3WdeFvXyvMCiOFyeBOMaAMz0WuurES2k7M+oVTkF7
a9d2VoRqUQoN+B4XBZAUX9QCF3Oltt/iOX4aUpi30U3zy8k+guJwdHponN4NtO4cG/BCB3BOyByU
xisr8ezsUBzvVvOadf2dXirNVZRakF1sUSJQkTDjf34FTO8bOBqfupmQfUrZxVi3DzmqLaAZrHt0
8ZcLAPYOgLNeGFN1KIbi0iiTSwKId1CHrPFXrcr8dUShtO3olQbZKaQZydcqjtAYyIAeVFtMqw4z
EFcafZn7+nEm6m/g6nokwTbqRv3Peaqr+qIYu1JLMdFmRfYd/tF1oi6abDSbUTGp0Ky/7isF1Ln3
qoLSL9AgyK4s9VcO3DQeH/8vD5G5DqlJ0Hk1yltKlnu03b6BLQJx3TAfZ8OqbzKluaMae0bCpvqF
jj5U0TaoUi45Q8sKSN5BaeLLqlAujA5a3fqKwlxh2FecUylSal4vLd0Q+TXYGvrbLkI7pEZbAsFz
+K7mBNMvUYcIWqffob91ge+LBmmiHeNqTlw08n52sZLgAusNP0Jd2o2sdnqxwhIQ9hrai5ULj0Vw
+xzmWxgwmE20MwsVfW2reDHWHzYQ/2jlOsoSfW4wQxcmDJpuAVAHFUroWAMvUH6f7DxQa1NiRTIO
pAvzBWutdobBxz9KNJqmRLsfhlZC8SAZ/dCF2QIjJRl4ZwEpb9AHD2nsLes1sMBOHH9yb0TuqbpW
9M7g4HULqDsCKKDSRr4JcZ82lnw2yXyBIQwdxQNr03EA8l/H06mgX0p9dvFkk/iazIowX7CoaRhT
Pl8QD+oL8LKHQumvYvI3BEAnmH+DI/VPZmbqJrcoSpaY2SN4hSPvWIGBZuPv8wfHkK1GmDRKSr2F
g2WYTx770puqcAyWGI9eqIriYd6X5d4wkmYPqLxyhJbhdAEcdAksqV1fLYTWF1qY8BIyCn9l1iW7
PKobt1fiAc0z4O/ywSjcOB7QI+mAoLdwtSLeLeYusvg/WrMcyNNuvGxbpbxcWd9dJiSbDsoIPMCa
ln0QDhYwNPZsoKMZApUOxfHb819AMjv29oFOvnOUoZ8P1SN852gGtHHfjCrqd0Btxt9pp37SQ4U4
pdeAGOcTNlXJAM43LJRhHqBoIbGyebbxmmGg7cZFoAlnu5oa0qYT6FvG9bZpX1c8tgYLtStUEc9/
O4khcXKojvBiWhnGwReGUQxoggOe56xxg+LG4bylTTd9X5I4OmQraA/qCobg0j71aAysBxqopFEk
C5KZEc42Km4o/XJFydkoPDO3MFuBWooh43KWmTH+PNvaMCqYiMBqlHR5gC7QNdQTfyukkM39yuwI
h5uCmqhIDdzrJNWdavimz7GXRw/nt0bmBPxHnBwgvFnHaVSxmGGGsnb/GA21T9SHgj1+zo5wdjBq
oaMXCa8GHLvOascuf0xorqndJHEC2YKEOx6vtU4fOFcQSiFtdVVqQLtWdzN7/tx6hEt+ULKxKPkp
XdCDXI0KYPQfZXNBUPQ9b2gzmzg5O0I4wMxLn7Wcb1ZbnkPaOg0Qm+ctSPxMvOJJ0dea0sFCUf1K
DbyTGToH1uf2X7zdIcVds9XGtoTW4pHsudF+qwDEpVJaTsn+G0IQSMCkgoIETk1JY3dC0WzqXjBn
7ljJ39AF0fedEe/4dgLRAErbyCZRyFkoCkvd91bbq3gOfW6DuIucnNEV9YRO0bGkLD+GSe5mNXAp
0a/PGRECwWIl6kR6TuI+3UcZuIKsB8BeztvYHGM/+WJ8704WkqyZXlQlFtIBqZH01UW7opqNWt1i
dLgTgsLWJdFA5ttCNKh1HdM/QBV6Zv1zVr/XzbPy2Q8nRIIo6lCUiWBCgwJTWzRuo/7KejM4/+lk
CxHCQILyADoQ2J4RddpUtV28Jh0jkWwQ34APPAPvGyRyjkQG9LmsBaGgY9cR1Ozwvi40oNAWiUdL
ghoRcv05m9oMb3owTST0UZnCfbNMnws4RIgDQCWhd8Zvabreduudnnxv4gs2Sk7NZv558sGEXKBJ
jaomOTx6iXoXOEnMPX3Lsvskv1GH3+c9QLY3QhQwQjtbhx6mjN5GjvtaAxtH+jtKJCm1xNMI//uT
Q1rWVF/6mvtAAxBBhQYLQFOdzYLzy5GZ4cs9MaMB+gb0D5aTo5/ZDLlnoiUUgcPgvBnZVxMCwLAU
c2/nWM1oP1HzFcOhmDNCgauRZWsyQ0IYSNF4H1Sed7Qdir0GypqY9SD55WBI3v6yDydEgkbtlzKM
UF5QO7xA7MKpULDroqfz301iRWQw7swsU3LubS3YHlSMpkXj5GTxy+esCHGANtkQKVoLJzBMl6JH
Z2eHAZPEn7MihIIavWpAH7A1QPM6MQVhCgYApymSBDXZJxNiwVB2mCXM4Go5/nl9fGFg/1iKvyLp
eY84VAgDQAhRyJJgMUNzO7LWXYA2AmJH8skkAZrytZ6czm7Ka3Pi3CLFEiGC5ij/phBt+Ny+CCGA
Qm7in5xwBdI3jVGN0L0B+OrzVmRLESKA3gNIpDNeijEfu/CbMXeSb7V58g3gfU3MNliUCU4MHO+0
pJyGGXBazMN+1YHn0bQXYshuzU0HOzEk+HGp0nkqBxjqUTWnoemt6k3Y/tUr+sSK6MbrmmUmJxZu
woeBYooKo4J2nEh2RbYWwY2BhoFIF6cv15Yvcw11WjY6gzQob+69wfUPIQRqqkTwsLgxMe7SoiJg
zDMQQsqVWagSwYnt3X83IbhXs4wKVGFwHlMKHofuCL5NZ01+6lorcbPNVONkLcIFgzFxNgF3hoRm
RH1LgX7z+hyTxUv6L6hzBOcPjcZ3+UMmeGJNuGUg2Z7WjQ0y5s7XgtgtjqkXe5gy9d40b7/LlMu2
3eHfryheN2YxKFZsYnEL+usN2BgGiDrVo0x+QrJZImm+QrRF0zkb05gAzQv4tR4/2ejE6qGM0lNm
STirGNLVJrQPUTfXiF/Mj6r53bQLQL4XiVu8cX+d2SkqnNfCLpPMquHjplZdEACAQ7UNrEy5SusE
jIvhSxZ2u7K2njDZLytOyFYpnOLOXOc6wXg+1FYSlBAxbMReDfJIU5kal8yQcB/1TRhWag//ANWs
iwnwMg+dxLqpx7vzfi/zQ/47Tu69HKjLEFV09NJGC8Oig2cttdcB0HXejGw5QtAwmmIYsje26Qkq
K/MtYAiujr5kYrbeeUuyBQlRoxpXapi8HAI1Cjc2Xzu01JNOksbJliMEizwE65DCCfwL43HFtP3K
rjPwnqxoPp5fDf+Hzvi6KdBBD+ZUJIQixbImHawR+jFXY3+sjF3LQK2R9ci2Jnv00dj+3Gc0hTve
glo37UIEDlBUODnm0ykfFgO90vn1SXZLlDxswC9arLykFGG2ZehVp9AwJ/FX1Ffvsf2NRurEyed6
aPqE34rLCK3D+TltQ28kFyk6v+eXI/ELUwgP6dwYEAbEUwWwbzfpBifO7qwQYzj97rwh2Xfjf3+y
oiFtutXSYagBDXCLdvkKuvO++3beCv+557xPCA7Apk19M6HZxIBj6GnuEcC7z5uQXPKmEBhKdciX
qQTtNKXfyXjTli+Rvh9iPqT4d2nrv1euKUQGVOPnkbyl+EPrdskPgB5Apf3QFzKZEtmahOiQdHFD
QEwDSjcQcM6Y3Qe7iJO2C3B0t4v2dP4DSjzBEiIEUEvlWHC5klU5kjgBAgQUGHHhf86KEA7SntoZ
0XGCwukVYzWuASt99slLz9L/9OrYrCJiNrCiAPeeP9lQw+mUqwiEKudXIzmmlpBBzBPuIjrhjoga
xIKj1f1OyZ2O4YLzZmRbI0QDYlaFzkoE75qDfszrBBwHTSq5iiTO9kFgObJSW+f3nRXfAzzYlmsw
sft45gDp+/PrkZkSwkEyFVli8M9WAxoRFddh9GsFjc20YKzrr3QaIfLz/18ylhgYbLWYQH0HX6Dg
8KjzIGYNKCB+nV+SzBOEmNDEqaIXLaxMWQjUwF5fUz7mDayxhL9d9r4Q5eFNA9hjDaQbHtlF+/Yw
XSe+4jZeoTvKDrrfXiErNvCffiZ4MyEw1BkoQfSYG4yujCV25vlmZoZTNw8J+NoAkdt/6lOKVYEM
ZIl6y0NEX9+MqDmZmNYOzZtKplQg2TImBAnQYkDaBdwS3oAhBS19jTDkNw3MZZOM0FRyfpkQJlaC
0a+ed29IjalITL9O5u/or0hgDZNBXdGwUaAXPHAkxpg1FEaUokOydVVgpHUdLDfOLMnDafv4vlsS
riVQzo2kBQTaS5IrMHk449CDsOv7lD0h3/+rCPuvLRFqEUaWsYb8eQsiErdpL6HT5kIHOlb+qgb5
/vlEpEXbN1q+8gMcAjOAuTQU7oE31Z/O+/ZmGk6JajJoy4OjRQhGc1NkbQ4GT88we78DJR4COtiU
MbGBWeIK7WOI8Uouj003PzEp+IVWLZU1dMi9bHq/5NeNnnoRu+/6WbJTm05+YkfwCvApGdSMYQcM
zo7N8ZLpPWfUOP8BJasRg1E2RbGZc25gsDphJOCyN7VdWn1pWuafN7QZ9d6XI0ahqqsxWhtyxCMx
8W4Bs1h+ZxmYbjRAt7OvQRd23p7k84nRaB2z6p/0ayIvq244tH2VQgneTsuHUH6yKCEQGTGoECiv
6KpHTIgrxrMBCYaSmqi2e7qfBhhp9Wf8Jwb8V8jExMN3iE5EbuYBGSsJIm8H6txvEZKaDuxXer90
0AxiyY3aF+6k1rumRxu4tDGqpZraPdHL/Zqu91kzfDfZHACA/VpPfe3ZGsD8UYP5jmYHptvLqct2
ZKof6qJEN4xJDq3M5/jWnbyRioWpkc1RtjnoPPQyd7QWJY7iEUxeEid4k0U591H4Tzk1pUGOW08T
ABYaSDGn9rrvMGZrjwamQUBcxKdyijWb3LzvvbVNLhlo3SQbo8k8UYhRippmYAWLcC+2TrgzXRsk
cazEDKKnuOVva1f6oCb01HjYQ7P+s8aFaMV6u2hIj0s5P3Srr86vcfmt9ADmd8FUBzLOhfq6A4ZN
T2pZ30hzTBvcMgYCla2LCiULmBrWIq9U6Batge4nPnIc/dD7JFD33Zfiy/njvimTZEJ5EkKxqm3h
NvhzpzumaMCphas3uVpAXNBeFg7I+VwSFAHfesmH5adJdCxL0zXdICp07MVwhoUn1YI3hKcPzLNy
zSehRCdp62o7tcC/74nrVto6kCy3V6+I73ANYF6owTnlUhgmu09A3RP3Mljppque2jT+tGmxMZ5p
p6zYs2g/3lRXC+ZAc0cNSn/Zgzr5d7orr2SfciscnBoVAldlmj2mKTsM96WTm6qrb9YUzOQGhgBL
X+IlfAEftw1DB/BJjBCJMkoqxiJwU0cqFIW1gAZ4vHiWH13+4ybWrRJI7G0dAsBngSc0LZ0aoptY
mArubZOCRdEbPYjAg2DZBRezB+KoiwFVDolXalvf8tSe4DSZyapRrWCP7JZnGtSBtg9v230XTAFm
to7jLj7mO0OWEn18QyEDA2uRDYJ0amAySzh8vZ5qdauCKKvzISjpJn78YN9jkP/t9JkY45Ss88Pp
E+wJudHUR+DtiTFNHNbpTmvozWJDEuv83n0I29yGpTGTahozdNFVwCSSzrUGpr04GZ9KPBJ9CLmD
PwHZucTSmwTVH175ZgrvDEs1qc3EYisGq+wBJJwLvAQkKUEByjwTOte9Q2yHx68wdZUq+J87XYJV
4bCPmd4UoJdePDp97TjXdnTRxLF3/itu7pT1vjThcAMnttglN5KFJvgD86DqD+ctfEgshWUI2YSJ
i1zNRlhI9BvNfsFdP4O30wZPBS76qpedaNmC+Ak8Cct1mIO6v+au943tMNd03bhxkLjozyDPgzJs
KXV27cP7UFihkECAPH6p8TycEZX7S7DkDPeV5eae4vfO5IGfwwPvUOeFF+1O5iIf8yfBtHiwO3Uu
UDqYvcUdvdXTnOioH3jKUu6oZB9lH1Y40xH4P1iow5QGqq6CThcAOUjCxsfwyJfDdM0CGN5mujgQ
1RY5M9YUZxrEPT6oojwzOkB2HXNEXu+vfl27IF22EKK9v4pYJ5aF1eljprUEIwFeU5nfbEztdals
pmx7s95tiPDptIkAxYjeVjd6y6uxZwcCD5kee7ljfLjY/vySIop6ia0igerhjC+puv1jiafOgCtm
8UDS7FIJEPDDrSYYE261aOViIhU+3kTr2M3W5uvYKSChaMAECP6b8/HkYxIkWBPiYkrmRIntt6Ux
Cu5JkN45Nui6Cp+nzaOfgDAlckHgKXUSffMM2Dphqm1qhqELC42HBNSwDS4CUMZpN9aA2eQgvEqu
2eSFd4xe5If2QN4eDsllgccTxr3rwrfS/exTNwtkb/ZNj+K/Bem0gTSXCl47hjao3bIBvwe10epY
uZlr7OJ9fgQxu+QS3NpjBm4lk1kUenxiX1Ml6jLGtFnQCqxBEDFEoOssDTCW0qXyFtzFsliw5cGM
p+8EmRnuXCG0dZBDQdENWuWdb677aN/tFB+zi79VfNP7fmdJ3GoriOMjAv5jgjnbMIV7o2V5SHMd
6+v13m8rcLyzGAjtWnlMykYLliiW5Lp8b8SkAuQxqq5SXu4TEdQ0rVpWFBWoxKb8qonAkKGs6xF6
atd1p4KO1PAMS/uO2eFS8mU3V3piWGxJKdow2JoyewzsTs+NGY0u7dZXq9GUA2mM6NgoRJV8Xdli
hYNjjZ05mz1Cn3rkO5ntjB3ow/ay+3ArJ2RUZbaOkUpKxV5BAdqu0Sq5zxTLs54ah2gFwVFuMcly
Ng/Dux2xKrc2YdwZigqZHRsd6qSrXmlpvLAog9hiUe0kAY8HtA+ecmJN2DC1X+vINvHxeo9n7xok
eQLFBxufjzA3g4bfMV7Om9yKcyffUSzOxeqctg1Ur0AxkzwxBoQVZn/+5splgNbrjNi47kV8KlBq
JKd1Cg2kKtrRpb4re1X28tlKPk9tCMlnp+XJ2CwLGIJhCYTm7FiDVCCk6r6vIiiqjzvIJ0lwfpuv
rVOjQiixchWjmUr0T1RO8Fb2mVf/1lxwcYB/Axmo7Fm5ebpOvqSQgNrNRMDVihuR7NoDxIf+y9P1
1lL56IjvOyaE5CylbREuuP7WH4tv4hnZX6C5U9+sjuJTH4os4M5HYDZDN3mwvPMuKf2q/COcJPaT
Uay5yrCV4GkIFt/wEr/Y2W4X8HS3vYplu7h5/7x/VBFBZA+6qYDzk7+Zm1fiz/sfYNn7ARZUN5Im
FpvnzYREjUoMBuoeYW0VNRpwmCMkRwwCtGYLhQvZSdgMWf+asFShqxmGJAU7OUyMYfxa0XEEX0pz
nBRsoEaIZPJg84o5MSZErGUcYqPWYaxIIcEWV0GWkQjYh/RFLzSXE1dLnOP8B7RU4X4xDTOltJlA
X+aB3vr3sBuiY4b6hh70u6FzEwym72QeuXnZnCySh+0Th8SG5TU+Jh623QIyYhCxNmDsxYeVrE22
c3ztJ3bIyEhkVyjepIf+wDkpBn3ytL3tzy6AeqDZB/MSJS6G+N0WHODuX12qJ+sUYiiIQfR+BTma
x6Bc1Cjgxwbf3iB5Qmwf7xMrQtAcyqoBhwl20Lxag/YRMH8P0CmwwjkGlqVI69+y3RNi5gh1NTCR
IkgvJLD7B5o/GMvx/M7JNk4Il9BOGNuIO+Wqg1Nu+lXn1wVGTftREqpkdoToUS6WAuoZOmPM3LqY
ZtNNo8e2bd2i6ILzK/pYxcfbi5lMtXSDUYu8PUhOfDFTyRSbizV7cXvAYXusg8iHEl0W0MUJHZy1
vcTgZu5joUtBDGBaNCKsze4K2kIdnkdhI5gfM78i6Mv44E9C3c2C2iLKpY+fsylCzFUQ0Na2BZvo
OdH7+AWar0626zzMhK4+BLM8Gb/C5pOWva9SRJurNkvVNIaiGH+tj+GTFVQ7E80Rs9vXhae51I1B
0uHI7G6egROzQtTEgBBupAonu8vbBz29bUvQbLI7yefcvEiZxqB7zdCJsYU4GY9laCQW3HMMjKD0
tIvQs13waB/I3vZmSRzZXNKJMSFYQvcuqs0YtzaUSdk1ga86xVy1e3uojb/Ky09sCYGRqWUKBkKc
73+q6rkHksrQSxSHB2ZegitkPaft1VGd6joleOQIQSvUzIhoJjwzHF5bgH4xEAtmakV242zv2LsZ
IXCF7TAoOthB8VrLf1bH2Ctc4qxu8gKpB2nus1k+ZezdmnDEy6liSzGgehTnAS9idq6xjx8Kt3fG
35NnBs0lP3WxL/N+gy/jQzr7bljM8MBj0QyhhlNXUprsVfBMHiZzUK81qzMPYw2CO6iWPqqDObjK
ZCbHaQSiLlmqbA+5vlclnPrrqdGfsjW6hyPYjrFU5nXZQu1ogg6dExY1lP6UVMXQqklcWlraDv3r
Z+R/Gfj6QMxZMaq4Zq9AZEpLfiSLEh9IZkA4pmp+9Skp/LiroKAy6+oxrjVoP2aDtqd0UCUX1XZY
ZwjsvOZqmSIYaCYIBVWHUzMjs6aX656qbnS5BAbaihQAJEmE3bywTswJcQekdLjsGeJOaz/VcQNK
XoJJdQpOd8M7H3w2E1EbbWCopupo3Qie3KyRYeWhCY7cxo4dkBZ501qjqlxfQpAqGAfz6by97TTG
phgh0yyTGGKZjCkob1tg+ecxIXFySFgekqON9oPe7aEX+F9Urrc378Sk8DXtHroLmFSePePGvkn2
2p6f1ga6Ix4oYl1Z1ru5dyfWxGi+phpYMxlKH8q3qLtNQM6+NC9hLslp/sOq0AkGlR6qcrpgh1at
Xqg1YhAvbYLzMg2YBxp7J76AvIociPERKoTMxlahp8qdRVNtIZgX0LBuMJPLL/3JJ8YxvMIfPm+n
KE8YBQevEiQfg+KRugl6ZA7ambIvuxXcT38B//InuVUHHnu9HXAI7bGo3C7VblIo5caLLpvbfPt2
YuA7tSReI0mxGjnDqSC7cAfV6isQwpq39RfIYO14Rqe4rW8fy8gZd1kwXDSQpPas1IllF+hWAAZ0
CZ1plVATucafKwbsdZmzCk/6zoe64W4OinsQvQB2M92qD72veuaF4g1uuZMVszeP6all4YE6z2D9
hmI3vPgSQ4umn/lxwHsHTbyDdpg3/e94FO5eJ0sVDmm30iorIRTsKctgXYYorvlKNbUSTMrmqbE1
nBlU6g3dFplmQJNgpYqBBIHspucaWSTgxI72W0fTJ5KmrVuh4NSYkGtZmKJiJsGR0exquYpB/6mt
dyMGavbjWkuujM1WB9ZjUIpiufnh5dFlja4QXiJhRrxvzO5Y7IwSug/D9yqM3TAyQIPvT7HOyXf3
54P65jpPTIt7l680XwrkeT3Y2LNs16jQauByDJKqyeZxOLEjhDwrAohWg8YF7icLWBQ2jUfwkkOI
lRgTdlFtdQPy4YoSYF6zl3gO36sPIeHEtrCXY9q3s5pjL63qhVkgYZdOMv6HHeSj7+jmEEscuAAq
d9JGExEdhYxwR/fh4Qtxymt5K+fjoCs/bMa7JSGSjk0yIYfFHWWBL3kXWizfI/Oh0EGihouMrLi0
5wSqasU4r54+I1frizaUJFWbXxTtHcCYDNPQxP4OW+IQdBI48bZW3Gmkuu0hIHzeMTdTZwD4TBPI
JehAvL0rT66McEwhlc77EL3HdquHKObFoYfZxiLaY6zS/tYckAPsYkjthXtDVlLcfLaemhe+c22z
vIv5HV0sDi89lwFUf1L/x4LXeb+zPeWyllbdtjf3ZM3C5WWtBqQIxwbPBXgR73kW7hDUcCNZ3Wt7
AyH0YWMHkToKGYHd5UXdroilaOu4Sv4ri9JAsn+bkYW8mxA+YGhgzgny3/wCBGf+1ehF+zzA5c+1
MCrgiwBUvmx3tL+R9V42Q82JYeEjQh6nsAbIong4py/ZFORN+m1hKJSCtNdTISVFM0mA2QRR2Scm
+U868dUeOj5lm+FQcmwHqqU6Lt0kcmMs09pp/qB48qzuPzjL+wcW3pasL/uJKXAWrbLZC2ICC8BL
D6I/zYKqmRYVEE3N7PqAmYvUnxdlvdarufkt2eYNTwLEijDc/7iXdSps86yndZTqLV9688w7NNEd
T2brZ/RLkE4uF7Kn7RaQ5g+Lwv6GcT5lqoo6MSdlmL5V90p70P11DyYQ6EgNu3z10bXflz9kh2Yr
JsAyA0YCIdhCIvLnNmeqGedWXfBqdbQv0KKZAc9o/RkwZuSSqGHdr9NOq51W1gPYSJ//MCzc0gTP
IIsNEYL+/GXtHiI8suf0+fxOcnf5cEu++7AtJKxGPBhWlnc8veoR7fp9C7g0xm4lCcd2ekoN2wIS
SjORGf/5EWdobJQ9wfHkYOkkcmJ33kPaBcwJvvWbV5YWWUDY+HomQLf/WhS2bTJLKI42SMWZqi8g
kK81Xw/JromgQX7+G27nASemhI1K8QJT9X9y1Py28Mf9j+ygB2QfBbJFbR2DP1YlZFSQqy3HXMdr
PA6v6kMdHCrXdtXBcbJDWXgMox6pLwcEbnxLjKQZloVrGSru4q2sqdC3XGwyeQWj6EbpQ+VBG3E5
2CVm9c9/TH6OBYe0TKT7KG8wQHDExiFLjMq2oOcDOe1sRhGFgZveGCEny0Bm84WMdXjRGGmyO291
K6xaeJKbus0sTUPT8k//bNeMdBZJoOvXXA1kna5sejFXOmRDOiir6mw/ItxkKRS1EldimnuHuGLA
A0HdgMqrhRP/p2m9WaFDBuUVHMH4FqRA+/oLp5qJ9/Fx2sue5FvvKevUmnBpYUSShPU/1orrMpj3
43F1Q/SA6/+ikrPlN6fGhMsKVT+jtAcsrYDSUb5cQoQ47EZf8gH53pz5gGIMyynU+4z+7QNOz3xJ
xOu8wYOuqxP79kF2FW3dfSeLsoXAgu6lvSLbnrxWv53zBJlUZsk4yPj9KS4JbXMVT14+CGoJPtEn
pplVSTR5oA29a9PGYfmjUph7aBhJ3G9rNaeWBH8A7Wi9xtxSuoALaP4aRblkf7acAIkChg40m49M
Ct8LEidQyeuV0YOOISRyuqdssI9gtPnfXyd/JAiCGbXvipETYXjZlN2qkJ8s41piYgsu8ocNIdDb
CEHMNmGDUAdjnrzIUx11H6Mye675B5BbAC0bZ/2VvWRS9PzWNfOHdSFGxRpQouaIRITnmzpGO6Jj
eVEdeNrTSO7rTf87ye+415yktraSWAQ6S7NHcbVBQjrfV8py2WfRHZRQZMQfmzHpNJvkHnRqrQQI
O8sMtEZqV0XpAyU7jnCHmM+MpO6/SKK3Qu5pSid8SYz5x6auI7NKD5Bu6h1uDULGDts3EOOS4+m3
ItSpPeFzthWa5szMYe+yeI72JcBuyeT2R8iuBPXOeMm+S0Li5qk+yVmFL2oW+rguLQzybBnt8wCz
1zF9AxNz8EH0UI/Sqart04GmKCNAnFJbLIckarpWJsNXVY/L6sZu91TfNE8kdUyPPUBcFDraRwiw
PkQ36wv4O88veSORtfCiBeIIpTRiECFipim05u0QR1M9Jvt13+6XgH9baYV3cytP7AjxEspqLXSB
kDDzQ1jd80NIMXhk79prXphYX84vi//sDxfBiTnhBgVYwBwaDZnX2lTrzyQx7etuVomf9TaBuFNY
vK51tbrnjf6Hnfz3Y4p4gbIg4HNdzMmrYuJadN3Xlyhnu83O9q0aMyCaDi52CCj/YsWNecNfQrXb
SUKQZENFBIHSmlVYAG319jIx9v1+CoZDu5OZ2WqTWAxFX7xi8Qe4rP4MPkSDkGK+4KjwDeW92h7i
9g1oucEf8DxfFMc4yFz0hIqDjkCbmIk3SMOtvnlHAjCqM3QNODTkzx9Rp1pJlQ5Hp/Oz6/UyMx2K
EW832VP4MrmF3uaeP5UwRdi4nAj/scHzIr7rLqJA1knY8ji0UsCCiSlTUxOLRE0/jz2kCxH6QXBg
cRoAe9a/ASP/NcnTyKmXRsYQsfU4tE5NCtUEqFRqKhjhgKcAI5zuFNdwNcw4qYd2AfcuWFEAdZNh
xv+DUbCW6gRyjPaHNw3JIcmdgkSBj8ClP00XkPxfCYaUw6+9u+z/j7TrWq4bV7ZfxCqSYHxl2NxR
kmUl+4XlNMyZYPr6uyCfY1EwZ8PH92GqpsZT7t1go7vRYS0hCMuWS7YVAHFiUB19W96eBw1Jdxrh
BZzXnzTMnGm9IXCBm48YWDKWObCUjGct55vANFi3RlihYNCb/T91ReNdPULUVBraSVvadt92xuBZ
YZjdNwuYKVv6v0OoajLq4W+/gXNY7TCC+XCE+eB/8uxsuB2r6YTRq8frLmrz2qJ7oqIPbuqYouLS
vZxUcUlKGQ824oIJnMYA6hwtD/M4KNk2Xps7VnxfoMcHrj1nBDQR4+d1MXGOwSPRo2r7x+h4riL0
YKzL5uJ7PZGaFjV8yEIeM73zo3K6jY3elYbYJxV9GfsnRoQph7cKyGHTLjk1VftEQzCYLgrAAT5E
YR7EoGOTimO7vFw/qm1LX/06zsPNGOrEIaBkyDxcfQcS1L189606xCcsDwb/M9sFM4CVNO4yW1Hf
SvBno9eTLjtJ6QT+cyDUgd8VGCmDHCuCMuzmvVrJ4wL/IoNHQ6lg9BEqBH48pvnFaGbrfP0QRVK4
qwWNdLlR4KCN3NhP6SGZRFtgr6tWfKhfHxx3cxDrNImy9CmzXCzBX1qvHhy2wV25RgrKTkyPaliM
D0/o+HyQgtyvL9FOZMpMj3//EWhjvw9E1aIvRlHHsBWq+JjOSYKlDHfYnwHE5KjDVIFTFU2ivstW
+HtTXZP5y2zPGR1nFv7kWzX9hqFPMHuJvKMqUI39+eqVsZSgspbDGg3rU8lAt46FKx+KA3HrI+gn
BSmU6By5gJ4rSY3tK+RtlGIFvqJ7ewYTMZ3Bc1nf1BPuYEh+XDdR0SFyTqgMK5TIJRzijBiq6jcW
2IaASXRdyPV7gEjGHaJiplPBjFQD0C5qYVQTUcuI1OD8RzgMqrEUGe6zUp/Dwfw0z+btWKr/rwsN
n/VekTgKVbKYUIQsN7n5IZ8/XD8okRqcw4gB6ZzFhB1Ur7oxm2oEPKcpcn5b/dKVt0W99L0aXWhj
YmGEGOuiHcf7fBd6S2B81332tFweQSbttTv9YPjXtROYwWsmsrpLodE0XatDrGkA8B1QqnkvhAYR
XCG+bhRLQM4ANzy+0MflpXtK74ZDf6vsYy/8TmavOqAeYTi922NZAFP1h+sKCj7fa8lipeBiRA2Q
y6BgGz+S/KGvvyWZYDhCdIaci0gWydZKVoQoC7A3N7P7BxMK7O+44s5fW5grNZrBIEXErBAzYJa7
eKUXATfYiQLWSLdOKUAEvOsH9y/ZBsH6J1AsFJP3EBopa6uRQMyOLSO0BrtgebbQGlRfAG64Lx9F
8jafK8A5+a84zl0QZdAiRZ1Gz06mH1pZFC5AhF+KsZlx4ybjrEeNwPb/5c69ieRchx6FZpLpyPYQ
oc8gqffLHRoDd5mbO/GNulMxpVgHof9XpQd0tH6pyrkUYJhrY9Ewg9FGV9JVZ24fiQogJZDFYunP
Vfr8kNc0mAAQPtbWQTZUN5M+Xf++7Dw5i7JkBYNf6JXgfchPFaolUmAzDEfPDEd3Js9p9JFKMzju
d9flbNUg8IRRdd3Wgekkm1xOMNi51ksTstb/AtkMw92sATkhCaZjet+78p7NgoL4vh4vot3pjev/
TjiXK5CxlYzBkBC+1Q8jRmutm6p7FijIFPjtJDHCy0ZPUf3kweszswmbYkI+Qm6tQL5ER/nWDCJX
AyiXKBvZehlCnzdZzBet/ECxgG5zSCErP4fBGEz7/mgHNZbqRYubrxSd17RiJ7uSRNu5aroSRsqu
v/miPZnP0TECObYzvuBBdvf66Pg87uUP1V644ciy02vCeWcg1+AMLGEzWoAOqZscsYYbEP8PyoAb
zvvdgXI+ANPwOr4pDnRGk+kuv2NTnhixx1g0BboZPEAiHE4UieSuf98DMago4VgHsEcdu95GtbqO
RXWRbct/sxQuoUgNsKFHISy/Wm7n+lzJd30tSL3+5Wr/ksGvKXRx21A7hY2kB+llehgDeqkuwyl/
zk/6h+yhe5hujOc8MB41YVKxERBRHTGAxgKfAnwszjyTVLHA0I7XaedbGBUu/MjXI0f3bbyn1K+2
MBxufjQMIaAmgMFRm597UOW0BJIOWhtypvgAYgoiW1Sw2+oLQac3GZynLIdxAScrSt/WRQHu3bLH
qq380QxUhCHxCW48o95J41yjiuIRmO4h7T+wd+BGiR4VgB8Uu/xSCR73m9FmpRqXI6ExlCF7gbAq
ri9zVu/Htr20kx+H4cN1dyz6UOzPV37LxnSnUkX4ULmROFbyIx8r97qEzZu10oUzPVpOmaJGOrpc
2YxV80UFIodi2A7NpkEAMb2RFL37RpwfNKKR2mYOZQrbxt5PftCq5GTHIEwzpvGQkO5/z5YxrGGg
t4sxZmyJcKqB0yPPiohZoJz5ffbZrmhQLqLHzuYBrqRwWiXFKE2ShLtrAkRUOuF9q2sfr3+jrSLM
O004vy5JFsXaNTTBgvDe1EpPtS5GXP+Txb1rhfRWLb8b423ZfJSAsArAJ3dOjlLeOZOOfwXdzZzI
2Cou91YHtzK3yycFY3gKHb3rv3MrB333O7lgEAJ0TwK3J4YQqAuKyuSe3hgRquaRrx0aL73R/+m+
1/cWhhKFs1ybd1LH7D8bXseqA+duqjktpvj1M0y6hwEgVykBn2MsjqmJtNz84itRnK+pW4UYRffq
a0Y/rlHSdZl/Y+tAKVBmv6je8kOMnLUp1UAJXcHKFirZ3Nkq+QBGJhntCDKg2bWkuR+pMbrgQhju
rbUVzF68SeKCbUJBHzOaGkJ6RT0rNhxptr1Mp75eyn7YV87UF35TpQ+jJvtZ8WxnlYMlDz81sZKJ
knGohbdJvOty3cFMFbCbWncczkP4PSNCJLNNv//2W/kpm0JRmyobMBqtBcZRctJvkZ+5g4sCfIQ1
aVECvumOV9I4I4uWujRjdjLUbPx+ooCN/SK4Quyv+C1ZXIngjAu9rzasFyikO4OnnBmGT46d0Pik
7oWwVptpBwA5sfalayY2NN9Hl4IMQH3MUKRWg+TG3C1ANBnc5RXv5i9X2rDRLmOKHtuPmGTg/HFe
tnURZxjfUFMQTYev9EpxrwF3TgfsOsYzDdFhbkaclUTON+dpFlVjj26a7rygKqQ6gPx1i8vk2L7y
YWGbZokDCrB9L1rtfWUC+e0zriRzHtsaaC6THPVCYtQZ3vyqfUmjXA1qo7deEFpnxzAn6WakTXQA
ryfmPZRJPZld/L1Nl8iPctCTNdakHC07MvxeL/p9VVofFWxd79LCVoI6ibE3Rq34tlZHzOh1+Y9Y
ieW7jAyfw6mtnEEntaOps7RTl2l2s6bLPBJbpadrIBGO695UdnWNtq1mz0ZASwlvg5gV1EO0UgE0
l3htacduRAfDNRYiB+OsdW7ekscxpo+NAaxftTA/xmk57cYxKw59G37O89Ry5aZs3DHuOlDymHiL
SC3IPXtMVxSj6obhQJ2s7kA4L7XAAleXPv6RNtPXuov7Y9kRkjgDAaW6Lpnob0eZOToE7Ei5oy+j
nrhqDL6s1s6+SE2p7gSXb9ObrL4a52PBzRWVfT2hz3BcdsmebZQuATmy8VXxWtemQ2dosci/0e39
DURLa7tBa/ByorV11O1uL03pEUQigiyI/ebfLdHEowI5kGrzu+zt2HXTAt4LT4rNHTqCAJzXkfdX
sRuXo7sYC3V6UvnXT3IzGiM5/a9Q7iARnrOyUHV0jaTuGEXjTgn7ZzzijljwFmSV28f4JoqLVrSc
tXDS4cSSIvNlGUa3lI6Epf3rGm26/jeN+NdhroydHud4Wg8hou/0dbIFR7ZdDVlJ4IILXQppCHUs
MunO6LN1ZhPlcjZcIkIY3SqGwhH/OjIeZ1ciI5UagI9htac8GEfC8JFPbNps8GfgAQjRRTY/EZIW
zDBjnhjZ2fs4g9mNxLJjDBmYYOOsv8waWDBEvN8iGZzF5WNdAKQYZo5p8d7BO2ZXk+zRBJiqwBBE
gjh76yhtLGNGgK7GL62MDb4wmMfv141t+wu9nRgPYRotYGOBZ3ytkGOeizXHw4feqQ7yuWfdcZG8
zRLVSh5ne2VuxFUuQynA42P+GqwHyDnGQ/9Xg03Axf5lC4TLOaolkfSlhe3l5/Ih23ef82/dRbo3
PIomEatU6e7UoFYlO3LtSQdRB4V9nd+84Uo893SXUxWA9QoUNUP8MxhOZs1+TyNnLECqhL2ZBFt9
Q5h61z/o1iwG1MaQDRDeiQ1Y/PdXIFQr2QpLXAH5qKsecBLOtvMZWXQQHaWbxJV3rUNvFRegm4iM
yd800N+JZ0a9qiMotACaBbuBafsAAhpH0rChMe9pv7cjrEZ1wqGfzdRypS+XeUlAvxhq5pUR7Scg
zCsPKcZLrdIZd9oueRFruDWu+05FzsnYtdZoElORzZPQG5Y4j7vm0DrFLhLySWzGN8zOagSWDF/K
mVE3h8qShqgVNsSaD6pZql7czdl3Ug3K3UKrWLROsO113gRy9oNM0JiyGtrlcem1SgiqPmAYpX8B
lopDfBPD2clM4rpeTCRAbKuMBsOeBN3hr/BD34nhrCOUUq3qVGhTpM+q/rEKL3khqNGJDowzB0uN
DYxiwc+AGSkoCnKx2wWEv5+v32uRFC7qVHYY1jEb8zHIg14/0+wcyV+vi2Bf9neP9fZJuHhDrLGf
lASfpBgQN4uuTpw0mgWn9S8B55cUHmm1ZGlUYfxngBg41q8BR0PA6W/YOJZogHgzKX2zs9/4ILS5
VeZXuDEi+WUHOOXEcAAM5HTqp7qeXLsqBWFbqCEXeFTMEJVR+/oWxLDhP2yyMvzOJiubBzZCK14a
39SRYVGwNqGhGdxdquUhVrQZtsGWjhnXTLcMbu+A5sdtnd4PHbZEMEgO1o7N9jiLeBu2FV7J5y7Z
ZIxZTUM8t3/OhLMmO7n/mUP8yUz46xznb4aKzWPkeBorJ3A3rmyj1iAtxrPBueFbT0q/B0SqQ/3q
xnCnHZjPCoB7Jm5xyO50F0O8xx4EUCTI7qTF7Vv371D7X/f1sSJrE0XnqUfHFPCbVYbVlCZ260Ph
h4e5RHFI3lVe/lk0ss3U49Vn4AD/FcalUOh89zTH49Gb9Nq3Ab85tcRJlG/Is52mUQQJxZZXWEvj
rLlBr18KS6jWS92uIR11ZC0XpbqbJrSWwoU5qWuLTFEwU5Afkn2JafNggP2iundgKzDSIRXVTbbS
s7VALsxNia5NeQW1EMnNm0hNkiMFnKlrRuZ8tgzjmWBWE2jJmIPWNMsWuNrNHEJjGMkqMIpQaeXm
DCWlSopBikdPMva2A8qhD8CZc2crmPzerQNRA3zrI2p4+hsWiERBwsPdGNkqItpl2HLrMs3VBuMJ
PIH316PHVqKyFsEFKCIPU5WpEGECOZIan2LTCuzq6yQJM75NZYiGxE7TdewWc3EqShKlrwamjD//
M/ulN1b3oceq/i32OIviQ+7m7nXltqIvPjP2tomOsiI/9UGkUC5VwNF6dd49V9Mur5UPpghQYcuN
r4VwbhQVIYxQJy26SAoJyuaWSt8HjLIs2bJDhcod6urw/9OKswq1snMLLHlsk/O7lj+FyjkWAcMJ
LzYXm8IU66kVKFwQGwAFOLy65u4bW7ntXe0rwKCc6zoJBXKnmDWm2agdBDIMRzB8+pHh1vse8Fds
LInuw0UkUeSPuWPUwngEIxIkskmdaHGaJ2aU+a6PMRTxw0QUMAFXsxcj3gp15e6ckWiJ2Syvhwts
Mzfzl1MM9I3iLAUFYL4k0eCCKog83M1L2yUtw+h1AzO5Aew/RrPJPUpu/nD5g61BgYvmM8VKjiNr
CbHigD3T5SbBhgMNPw5m7yfAVGHwrUnToXN0so2TVt1O9ezMbPBEPD0kUJvPIXV9IiSkOGYtILsh
dhq33zcviwsUS/T8lVFkUFveZhWbfgPrL/U4ixm6iBbQxtXwds/cbAR2zAgalMzLH/GQ9oQ4H1sP
6bVULgQvlVxHhYXjxlzb7KTAasbwouQmbg50ij872C1PvhbJBeF6aAywEMCeZJQG5ycN4CKHb+mT
HWBn51Hc2BTdF363K4syNGkI5qOYbwiPnTud6pPm2EG6Z28PVVAwFqnHuSIQ9kgkohiCD9vqsbO6
21ozMkFk2lqdW6eefDKM3G8243Z5zSSI1jmNX7/m4c199UVyoOI+OqufWC46P6T35uxW9m2XnhWX
PQpE2ABbIWz9QTmHpCvZArId3JScYPDaUAHLE7tmrGBGERuSReMNieCMNzOptUjOJ5Vl21QYlvyJ
HsUsKD+VePggiwIvg+4Joovgk/Jd4DFLk3hhHfkKvVL9PqdHMJ36rABUosWUDT9d0F+NUa2U5Le9
Bssc1JotUBvGDu0+x8CCsUAzwfW3mRNcFe4mqZCHpYcI9ohMv+W7JDAvuo+ePOaW1dAVBeptJwck
UCAjgEbU5i7HYGJ7Lc5wOfQQXX1aZzcg9jxotCr+TjMLE4m2JgO/hUtBLK03h9HG4NErJpfhROrt
EN+wEMLAfkZwkInrTlvgWLiWb0I59VSSV8hT4cNZd1375xWqKXVsPEej72wiU0+FiJTbecibSC4P
IfGYYMYJZYC4rl5KiVwaWp+6kJ5ke5wdUuv57rrNbF+GN4HcbZ+mhTRRwwTmzUnPJBfvD9HHE8ng
rvcSkyLvY5gJA1I3yVlSwKWxawCmPu/UNvV+cgmI3kvbxvlLMz71KMyQRM2EwASAZWdqvlO677KH
66cnMhE+rSjaNAXJIEwEq5kPrAhaPUooGiQPDESsDqSDaDh50ztjKwHz5ArmyAg769UVp6FWlYQB
aiXTQ6XoQV5X+7Z6kjPtHKunMTQCgYabPmUlkLt5i5H3jRRDwxaNiOHAwAJYvK0OxP+TeLv51Vbi
uDsHMMolMtjGTI/SeHXMAAUr2lLcNEcFj2gZoKW6zG/qSUtU95EKL2n3k4NxCheQC4JTE4ngHHFL
qDKkEqpbShTOAW3JaQQ6qADK5XfycrhCNEl/KcI+3coWaotaNQZG0JqKnepJnZ3uaQESfPRkv4wB
qi8u7tnia16d7ckHVpQQN1JEinLmqChNaZbs3RQN9y1STk3/m2e7oqqYegBiJ5DXOPub50jvowo9
ODUPya6Ry3Nc1neDNVFPYOms5vZbTW4liTM9PTe7vMte2xkzXmIYigRzn3JUfPkkKv9tAfIBT+hN
K87Pdzo4SJRX+pZLd5xdfMJd4w4yyLfVb+xLVbdiPqNN1wGcQ2IhqslYfHlvLqD70uq6Qx+FjB97
PXdqekw17VBFXyRJ3uetqDy3naqvBHJKgn1S7VB8Y08D+sRQwYZn29WD9J7RLtJnkWvctMWVOC6U
mdIgd2oO/SgWp6IoQgVLCPOz6Z5UlPtQssYWE/+sW/qxzYBc+V9Mfkw0+qEXBeU/jPlE8nSvfRQ9
6jaf0CuR3C03qW7ms8paEdpYB0UXa7s5IdmnrqYGMMBjOV58C/iHmQPaRuOr2RBh+sUs4/eb8aY1
d8uxsZWPs4HhIxM4maACApWlQs9RWwvw5bcfQitducse2bWsY8UHut5m9/VdTZz2wPBzM3dMPet7
842lssUuBgDBMXTnQD4Nj9NFPYFYV+QNNm8LAWUh4FRMhgf0/rY0ej1k6YKWIJguAwwfRCh74REf
jJ++mSCK3TG8ufjDSPYfREtymza2ksxdm9RUo6JOYcdokRwMDZV0eV7ux2p5vO7wRBpy92VQW7PR
GStLrg0+HU0npT9A9O4o6uAkeE83AnmbSx4Y6Pl1pFwemGS06JQER6oFw5kiQi1Bc2AIpGJi1E1f
8CaKR//J6TSAhRmhsZvzU9jqx6bWRU1C9h1+uxUrGVwPR1OjoZTB5wskNeVWMstbbTRv+2TaRXkT
xHPz8frn2nanBJuE4EJVAFrGJxWdXltSgZ5RnbtGoO8wuZZgk7CynZmV7zIgBYo2U4UyOefTlS2A
dGxE3zF5Js3BCJJ9duz3Q7pXi0/zDviEgXDQePNcdaKoYNDFBDAPgzXWoVHo5jx6pAdZz50Fol4V
k6Y6WFBYH1ZDzfCiafdYQ3HxfvD+AKVu82Zg980yAIQCX891dtDEkpqabal2fn/WWif/3hzL2zh2
UDNMHekS3c1n+gDi8slJPIxWCD70prtdiecMa8g0QlMVHzpWQe/Qe6wbCf4HtGNb37IBzseIlP+g
WMsM6DeDXsnlDEwapqjK7ZEtYUX6roVUNuZXpujf/W1DC3CKtqriW6N9xqmJxVybljZYmstZv8kZ
FnL0dP0kN73ASgKn0Ayc/giveGQ8sZ7cVjmxvMrqkt11KduXZCWGuySJ0smdht2o1zqB+YKGxbF/
RidwV4GYBNh4qSMQuPmhVgK5eKxOszzpGm5IiG051igfnM5j/Rggd/ui/EOoHheU57AYowxwQP9R
z3CV/U/1hidmFkL1tt81K/W40FsCtWtA/vZTIHZBDvQDvWDu76Z8Dnf6RTlOPhDY7+nHFr0gRXEi
0fju5gYwwHsBeaxYKvZnOMMhiUyGcoBpDrtpAJCaEtBjDxx4hno439FvgGaS1IcaR07RQWDs7aJT
3zLd9S/gbMoe4qW1wDbhSViHAkCrWgurzuyv4K/7WgRnRUDNzuVlhIhG22VfVDc5gc04w6un8/Kb
wSfucMTOpzdc7KAC/j1K7EMgjtSbJRQV56wZmDLGzCOXFcDZxfPItnXlY5a47WI8M15XzcNyt1p9
ml9Z48Vit5KslVS+eT+MFkg7SkhNtKaSnYTE4d6SMvmTsSRUlPhsRbS1MM7TpXXTaUaOogbbN1WV
2iuUg609EcxN2ZgpWuTPINQsQp+x3PyBX98Wr6swZeAhAvv6fSprahXV+iZh7zCFnFNrHw7E13dd
YGGGtq5OM0WBkzz0yoUFlsgTPeG3wimWeEyFrZtjv5JzIFRu6q4l9ujNDQUESgjGYBfLAGkKpVX1
0Lb28rhQyYo8rclE2fTmMO1aOudNKJkUqzRRB5xyV/nI2Lqx2kOD2LN9fXGKF+uh9Rc/PP2cXYM3
E/2Czcf++hew77Oq0xhLZhpSMr1C7vYKKKfvOzR1GMTbtOxl82tCA8Ym+Qe0HKKT51L8dNKNIWXV
Qt3Rv425E5362/xj+zx/Ipf6aXiq7ytPe5Y85XvxVRCj2LH+5l0Yf5RuYcxJ5vt0dm0W46jg2Mtz
jTpUSc4RWNAkvwNp1aHH5qNyqTuWQAKzW5RCbqq9ks19crswJDD+9RiKMDPJW2y0m4s9BkC+AXs4
diw6fmubQTDcuRkmVRuYwiaDQddlzmODGS2NgZKFr9wNLQBG48r6mFGjs5B9TDPWl+V8HxWxjDot
sQNSNaET15nhx3q7BLo8F1/ijOqDe/07bMUR4GBaJuBkUbo3ONvTQRob2wS/KoUHT42LXFWCbGSr
PkGANo8wqWEWii/QRYqOVETq0E7rqtpRpuY+JvVDbicvc2wdFCn9x2rl7+huilDntyyMsJgBzFFC
DP7AG5KbVl3jK6MKbzp6qQHbrWsPrd49dCa2S68f5GacAo65jHorJnzM1z9f3WIpDjNFQoPGC42Q
er021fejGeH11VOl60+Glmp3I+1bb8ZGAUDbkfCGrmoSknp52dBLCXTv1FGNDHsDuhomgtrJ1mlo
oIZFfQ9DYrLBXXWj65tJIxgEmgBlI5e111dgoc4j3+yEk34iWVzIzjU1pmBk+dnQATSYm9de/nXY
Z278pPs/4bx7jIN/F3wCgVx+RNNKl3bGwwyb7Z6ykzrA+Sb+OAVz6wM1cY8ojgt/jhHCdiKPslm7
WB0vH0PV0Bj6foBo+cgU7h4ZFSqQ93z1JIKAed1q4V3nWhaXfSoltSsyQxZj3WboiXHpmDmgrySM
rUQ+xnU+R5mjYDwJzGcuA/1OF6T+eAg/Jh9RBwAgA6pTyCUirxUOtmw5FMzsgegWPBMEyKXvg1mf
V0OKj4BgTtMg0+agrBKvWTTfDLuLGnYB1bK9BZgIpzCAYVqFxNW6GljExak1aCu4lVueHvYO4GMV
//wOOqzHkw63g75wdadFDxgOCaTioNm38xy7SiHEzdpKG8lrJwLVCTaF+V57mvRdB+hsPJGRPThL
DLRlfJIjsU/fZNvpDuMt46BIOoEX3xTLTl1RwLVn8DhLeTSro1LDi9fJuYs/SnmQF4IhjE03vhLB
vQb0OTZnMuHx32rpzTjqlgMEgdS3mOeqtQwYtM09tg6PfYH06fq9fiVA5A0ew6AAKAHHJ1DQOH+C
LRJ5timTjem74SF2qw/2KfdI6Na1lz4nl8qdnGKP7Se8TViq1AYSmDGKXVM6+aUf3fRRPpkU2OWi
e7+VOhMd3KNoFhLEZe57RwnANAaiwNPJhyb+R0F7CGPaN+r8zc4Aun/9HDadDONSBK4P5s/BIfPe
uoySYLBpBuYJMP3PuPiBecPW+Zs7dS9MSrdefytZvC+lqTJLkgpZjT94Oh6YPvozjvRFD+qO1RGO
Ij6GTRt+U473oO1k60OVQCCpVT+3wg/KWP+oLMW/fohb/mmtF+c8rZi0C4j/cENN2bHU9pMUhaJU
j3313+zVABAC+mhIq/jK1UQbLNnYsIq5Hy6xbu2IFu7rqCn81FIe7DHaj6V97vsaWOxNdFHTvPWu
a7l5mKtfwGk5yv1QNgVmmMCX7ecK/WTI1n2h9X+1FwIqQwUIJsB8QEH0vUmqk0YTbUCSVS/w4sAF
SCenlJpkHw+JcWdbZbWjSjGcqhwZkyM3VnRUQvRtpLltfJ22i5ObNEoFH3nT7QP8CnktEOc1wl2U
kXTzVOlwGFOdSx52Xw2vWyy8MopBxVpkqKNTVRy6cNxdP/Yt7ipgF/6a+eeLFbJdhm3cIAlUosHt
2u+WdgeSLkQfe59q5zIzsTC/s1GzyWjkzuMSLBomX7UPMpZGhyQRWMGWrbORKLzsYYtgsH7/cUjW
J5FKWaJQDFWgRovtabOZPAqUZsbEm7tmAC0RuwEgO+XfEFLcyH2pI+iRWctcKk2JTyvtCaC2mHBJ
yQ9LS305GzBdQMMXVK0yr6AF24QQZfxbnx0PKwanSJDp8vqaRZYOVo0psEQ95qXmW3nlRPnXcloc
ksyO0haC773l/t8Eoh3x/oBxza3SGDHHYaPHq34xpButWc6kHY5DGQk+pkgWF2pGslQ9ntJ4zsTL
Je3bHyBEf6Cq4Y9JGTo0jQXytlzIWjfOhXSGZOIeQV6YAzWjkqfnqlZ3ZgbYjOv2sy3IlAmK/TBW
PnmZ7WHq5dbEwzg52KDsxqKQt4yH60LUrbuA1+wvKezPV8+zNFRLNSaQgq5Q+YNNkEdfjCMN0pl4
P9l4MAgTtxgtjQ7VQTpmMajm/mzybBMccP1b2ImsfgtVAdkyFqispmfjQ3yX7Nvb4jO4vPfyrfRB
P5YLcnPJs/f6nQjUePOGgPvNwEYd0PR4+oRyBAkccsjRixekThg5NX1gnld+maQgU2iLc5ukqZs0
ehdcP//Nj7wSzLmiaOjSMRkh2NDqo2JZT/LSnMKs/XJdzOaosK6gKwe+BcIKGu+PNrTTOu3ZjWSD
oFq0kzsn31keK+HJy4k1BK4L3NbrTR67tatPWengXu0AT+0lCZhBFWBjNvRoLq3AfDdrhOh5Istk
CEuoMbyXgz2ywponpBTxedmNN4oTAytfegLDtMsAZULQS4oGJLde02uR3I2RLDtPsNYGKzXLXYcy
RTGU93PU3KpmK7COTd+20o67EPmc5FFaQlQEEicQzDsL0MTncHHr8CVVIoHDeV2F4wOWgZcSIwXV
LMSL94fZkaxsOw0FV8xPfrfleAeaa7dAyuTZMkh/xqiq3XmRXkq67K0a1HShrqAoXgaTqYMdAVM8
eX2iBr0zJ/PjdXvaLBNiAAtbbzKecwhi739bA76jPG2SBUMQBrZdjrLL6qJJoH2kXoKVXyGIxtZn
huMFawsyXtvgc6WktZZCLyGwy/famAfW8tIDqjesBQ/IrZuyksM3zdW2BBr4mC9e3y2HeQbSnSbh
4EWjlZs3ZS2Hi5NWKaH+YBYLKjH5HRhTjqk3fNX96IG4spPdhvcMuPr6R9tUTQUIGXazQTrNTySU
ndGlw2yjF9X1OaAwBoyOAqXbLNS/iMn2ShBz7ytvIxlZH2HafvYUc1iCMMEgW2FU2q6JNEFms1nO
XIvi7DBW+lYFPtgMaBUqH6ZzdjQO1ZlghHOH5U/iFqgeiSb0Ni+mTWwbC+7ghSSvf77Sb8aYWtWF
A9qMLWBkp/BmCVUZk53zTdQXx07uU6dcCneq7XuSFadByk71THxNaYOMZE8t9pscW9P9RGlEe3Fb
+cP6p3FHX8ZTQ0sN14RxKVUV+PuKgO3f592OMe7kH7qvIgfMjph3U7aB+rUKkhJZ5Xf+c/TrCrCG
LF4Shve2ujxNS/WpScKbsCVuRqVdOy63WHwQuUcWS67J5WJoZld5O+rdglQJpN+sFVWY4A8Md/Ku
9E1gIInXtjZPd6UqF0YluL2WhlCVGvJBja2P6pKIUoMtWKL1cXJfcME7NZnA0wPHkOzr2xBTg8VB
8fMPImDHzSSEdXpAbAoqdpnvPChE6uQ2qpittGfGSDDtyf0rVMCu/CGcwdp6fq2lcXG6WIgxJWAE
wOdSj9jYxEZqcmGQSzJo6EVzB5vxyUZhExygSNWRibx3QeVg0ISOkNZ72U1/yL3QS8Gpzbg4+s9i
w9iMTitxnHJWg1y0YkfZSH7UARO1BL+uXvoywGivO/FNE1xJ4nKQdKJDC/TxxYv6bzngbpPhn+sC
NqPESgB3rTQZm/ONzQLgZJ37mXEuy+PXdMlE/NLbIXAlibtNpppYY5Pi0LAJ+KQALinxCyx5gi/4
PDz9LPyLfJXoO3GXS+6mqbUGnB54np24zQ71bLo2ZsbHNN1dP8ftKLFSjwtNuV2ACi2FCRqTb96W
D/auc5dn8165sS/qS1Q7jK0RDCB/t3iO+M4wRw0b1T0ut8B/KYukxcHKx34XBobbXcAz4BgAUHI0
cDWIFuj+RdU3gdwjnIRl2ScDVO1AsuYU1YmNZUhu71jtvvwK7EAMdYFiHi0nX+RXNqOPBexeC24M
ZUxOVwpyGgMoLDCiInNM+wuRgT5SeXWf+LHZOJU5O+YoygC278ibUE7fNNapWocQqlF0KOfjkp/z
Ulil2/SYK9U4HyYvIfZEDEhpvQ4bySiNHViXzMBOVuwL19vYQf0WTkG+KGsqiGMtflisqcDtp9Ql
HItyaecCYKv2Th4Sf4jRvJiy4zyesHWxl2N7l0u24LJsDsvZK+mcrjpVKEBjYEFa0B9KzPSAARRN
welT6kluuOvO6b4OFvMu6oLpc595mfoHJOlbcJS2bBBDxyIoEhqe7Duu59wwKbInqVYSp13i3Kmi
0A/D6SYk004bql0rqXfUTgBfYogmsTes6p10zjktgyT1lhYtoBofdjBqR7fvKskUPGK3wv47MZxf
MvNwkZQUDp6NcTFYCrXCfOz/kXZly3HjSvaLGMEVJF+5FKtK+2ZJfmHYapv7vvPr50C+02JBuAWP
5qE7OtoRzgKYSCQyT54zeJj1CybFzZ7Px0HOhbU1xw4wllqtTb2Rrp5WAt9pNF6UCqccODnTiQ0m
CADHAqBhTF+jVRgFqdQ2e3VYy9vZtMpbaPOmT3Ve2xd63kkXczzkJdh9LVvwchQtlAkKZA5tJCJY
aK1EPQgdOzT79M7Yn99Ozg12slTmoPR6iCsnxzHF08etyT+TBHbnGfCN8fG8Id7T6sQSXe/mlTMB
T1quNtbT+IMPKqv5sF6Qw1r5EPR0ME6210xfpDLB60zAKF74BtEBp2ZhOCORwyyfcUH33pA7Gd5x
x3rXq4Bwv81u2u0Ut/uHYq10UYuIJhtM+DsxTPd9s1rS2J1S0fd4mRXu0v3T1aoHilAn1A7QivAF
e0u/0jlrTOpjGRIZOmoNxEEYB1D2+mu9H9AUBt7gJneTn+ftcSMLlE8gBo45Bwy5ny6uUvvIAg85
zkd9HdmWq+aAYsyjc94K32NsQCMRO1EbkplVqcVqgToIHiMH+YFS3jRu+pA9UXCo4q+oZosuf14K
CSVfTJJgBhYzc6zEWQxilrSyuwWxjDLHg9fHG6iCExLJ6CAFWYmbUlRG4RuF7AAmKwBTQn36dDeL
Yl6KnKQLPt47r4+ypzRrI5iENTUg4F0wMKKq35/fXF50gYbbv0aZ0wh5gqXqknrx2hqVIVA9620r
kMHjPZqgwoz5VNRvoTvNjhslzZwV7Qr4tI65HPuCygp03uLBL+mQtPsFUpITc0zUtuKiz5ZlXTzb
ejLaye1TUc+Gv2kfC2JCsrlUUWzP1eKNZnYYc9tyYmQ/IrfnZE4n62D8oR47a8kWWFlqUO7Vu3hn
XBMFArEVOBaFd53IGuMIVpQpY28li7f2TViD9VvPH8vJNj0dFUVPaSPJh+xv6YLypfalpMifllAb
nI4sEGj7ik9+bC8NO5uYCVbo3opaLNxAJbosoN8UCizwApeC2oROoLGCsiUTuIqCTHK3oJIoAcKy
i9QHMpfDbsjvzi+E1+rCJ/zXzjv6erMSNPeB3i4H2IlBRK77MrQDXNUlrnFRBeXzaGBcSnOnmzXD
nJ8wivHd9MM6cxAUczAXsho4297k97dyhok4y5tdy6nvl4fU/4vAybuAtgtmTgb2VV9TcHp7Wa5A
caAf2p2dENlZTPAC5bEF2qNFG10tKk0HNHRj6Vhz3Di1FUPFvDaj+lgVkqj7Kfja7yItm6/QEL2x
MA8E19ZxD2a3lpk5simCvdA0mr17AYDF1LNpUp5S5qaPIvRVqhbfes3dFG0q1cc1dVM8jXs6mCNd
TYfqpn2qMM4pqj5w3xeKBfyVBQ0rTIkwB2ax57ENNUS8jM5szHaYeGaf55go0A71MILFq23DPQgf
7rUhuUAFWrR27mff/ABm7YuFGY5UoicWXDDjoXHXzkUdWwefF2UsrH/ZUnD+aHF9G7htdLGgIInc
9DRG2DkkUIqqXbxQarMbySqh+LxKhf8FK/iWSOFsWwevCGNlJYmcW7i5IqXyuwHs28PreQtc3/yw
wNItLYUORGjZIMhb0Us1lIeuN2/T0b4/b4Z/B2/sMPu1lKWZpgMymvA77pJXjE1nLvBQ6PMr0G6B
gvUxF8GQuJ9oY5KJBaAkJvNsYPNk69Y2XkKAfM4vSrR3zAVZGEtvkxR71zTpZVWWb3Fr/U7UTJhW
i1ZC/3wTQLR+TIsizGhjBiS8qouuuldUqEPlTjMCDgjZW1d0qPk2dZTakIYCvMu4XhcniVrY2L15
iD1dBTmQiByT+2JX8Nz6jwk2L5P1otVNcK1jUNIKumtazB6d8Qii6ru/oHLkL8ik2kO08/xe7Nts
Yq+FKJCgmeUlP9AWSBw6K011vpa39Hr1+79oTPLetIr9YZEpfEAtHSh8HdnLrIHMzOyX6zKPXgtV
+5U34lcKLwaqIA6BxiOGIlUWfjUkEUqJEZwEnIYoq9Gx09mFiPX7iN7XaEChdvO/9jDFcuqUaqcN
lVbDQcadtOwoY5Ttr8e8eD/Qqb88i9C+vOO2NciGEL1PZ7PWQGg/q4GaA2KSye4yfzt/qHkw35N1
MWHDlNQpDCMQL2SkHfd62uf7LunmN9xj42UyFcrrRGIMYpYVmPAGNXeRw1WFk0Bw9FnwU+jDkr3S
tytmAoyu9JrShHDZeafsRtC5uuRIoMEXezUIz3vHDEp/iS6/1Pc52QMm4BC9leaO0mvIjf5QN72L
VBuDkChO9oLHGe+MbJdIP/rmVE72UthTCi+qre+V/FgUF+uoe2Vquuf3knf6t3aYDEEp+xBTR1Dk
GZr0tZDXm1osFCb4WkyZoFgk+EULx4FQl5OVvVPOl536lqooKmXCcif19s++AVFnHZwTNMacblxV
AMHS0TuB9lOL75SVdnUVd736mhYx3OHDFuOH6ZxKc5ki2TEfQK7i2xeT7uQ/Z3dCMdmZrzIv/dUI
VAzo9XJueYwHGrZU9tWCu6GSpMDAdJZjNvHerEfwZqXqRR/l36tKj0Hy0PUCV+HmKtvlMj45W8lc
JwWWayjv1y1S1n1xBWWX3I2vFR9ym8K5Hfq1zi2XcU8SNqMNzm1gGYBvwGwBngl+Pux0B9mRv+yX
/vb8cfgvUQ4oRGCPLAJ4w6n7FEYbxTI1OM37wXpdTcsnORTgboaYOOAZh5DY6zQ1F1YvmifhvVMA
1fnXMnNMBqAb28wocesX3VUWNb6Oyl2KXzJbKDJJ5TWJZUGSyy2/bm0yN3Gqg5iPNLBB9QxK2jK/
+NWNdwpkc1AIKnbTvoKsXvYiurK4UQfYb0VHExGkgMxazWgyZTBBLZ5FHtL2zYoEC+NeEJu/n1nX
ZK1LNcg91lW0kHhRZtNbAUtxUgO05ppeWF7cQmL2vO9w72GVjhsArArYFbMo2WrtRTHx2itAEf/Q
5VLpZ2AOelWbSZSEck1hfgyoKgPy1mzZvEDoW+IGL7l6qC6XOU/QoyN7zaj74PyauBsJqQDNwii4
Dmnj0+Mgrcvc1Q1uWn0iphsrBt7OQ3FpZslD3tqlU43h3XmL3KW9Z9ao/2BIhdnFPoNsjtEiOWz7
Y208ZfKt0T6dN8E9aRsTrHeYY7ZOvYX58mLM3NCS4ktJlqpved5g8mNRozlxplkJwU7UjIL4zSPp
sDE/i+/2Z33M+2Guy7Gc9QUpBIrm/WVzPQWq7uh+RyHBoacF4RvBzLON6lN7BY5vQYDjnjxcizZm
gIDXZdtzQFrLxpojWeyUtfDQSItMF7jRqBccBu4jBiq+4EPCZJyC+sep50yaHWGgCXxgrUcoceq6
J570Hbh9qJEue1FNjeunG2vMrY/9nNDltcEypUyP7QocZ9wVkOksNVeb6gg8+KIEjR87NyaZo5Fo
prSAuZjygvWHxF8B42wvjeU3zfcpx1S8HCxonYHaBgrD/nkP5laWMNBpEAWyLzJwT6e7q81jZBQm
qsIFWaVj30T5RYchBie3RmVvNkXkj2m2ukul9e5glKXuhN2iCEf/uNfzx89g66gK9LoXjTLfyUf9
N5UBUEonfCVe1XrJax250RdGSrFekFspeM0ptkGjxyYtbkFYlKXozSOwPyfjo41/L/fn95ZuHZty
YEAfSGxMvEPphnHcPi4lQ4m6P9+1C/r9tMOU9v4rkDVbw3gmMGF0IJkVu166IapjWuv+0xNMfDR5
a4jzoTU/HOS9pR1EtwYngVNk8ABAm88GqhpdtNPdI2U7aSqpZK9rTRCjk9syiX9NdvIq5VAJXuPm
ajbtZw0zYVaVXmtV+CMZlMhRQuXb+T3+HOQxdIGCLJAnlGuDrXAkS1suMyW6i3PlKmkBI9LsfZlq
gmPyOdCfmmE+5TTW5komkFCOxGpxIOPbnEQTwPPjHWmrxu16aS9Fqeb8n1engsvAAFTegFY7i8cy
x1A3QqsdvSKJ29uoSckhjW3bz6K5EeTkNB09dVblxBQT95BxJJjZaUZvAkIVMIGnLC39eKh3Cdjv
vrIqWm7VVXBLsvN0cgEYkJLV6Luig4BxOmdcv+eLIN/4fD1hPYqmmehe2yDHYDy0xWREFILmxJPk
1JmSS9RHBTvGcb0TC0zkRBhs23XFMpqSOGU/uXOZOZEkIt7guB7MEAjmaCAx+cQPVXbVIpnKNHqy
2Q+OZgIT3+j57WAAm9L0r0Wb+KE11wLP+3wN0u371+r7tbEJj+YSpbGijaOHjgcoNCoP9BpOnj/b
0jdJE9WuPwfKU2PM6TIbeZDWBGMF6cHYYcR+b6DtL55l4rvEx5oYF5frxMqgXIrTlGs7lF8cq9AF
LCRcE1Sh2gYyGqGYKdlVmQnliGEdwd0o3a3TdNRiZX/+9IhMMJvVl3KnSI0MfyiOZWw7pJYEji2y
wOzTRNZIihJYSFQrkNGxmNvy5/lFcN0LE7UYYlMV4D6Y07nkXVwoKpza7CvrhtSVNblGtySXcSQv
TtjPqQxSj1w0z8o9shuzzJEl4WSHsw6vrjHFNpMYF9JyVOrf5xfHSejgzx9m2Esp1yL0OWOsTg2U
HaSbbuz8al5AT/iUXMK1XWuX340RqJNdkZAnN4pjIByJHN6Onya/DLNBhhf3o9dBo/giztvqMOg2
iqdohi8HXNKZ4P7lYFqwVjwdZRscV1AzY5LXWO/IWmO2jCJ4d3IJYXEHSoaB7mSqY73EF1EOTrU8
wGSLYJOpn3+6sDaGqRdvIlRY1WRIww4uZANs2f201xcQ5LjT8hh1OYhfQFdsBUVy0aaiJfMtoxGM
exnzdWy3ubLKRK4k6kXRfTGYx1beV9ozaYCViO6r6VrPFG+SJoe2SwWLpkfv86I/TDOLTrrCjNYE
ntX5k6+hzJKNrybwQ7IHqhJyLERsEpxHJv28Hwbpidrscj/FZdWliJn1i+zaLwXYNiFQPLRAnlnY
edCZh87Uef3v1Z8eSlf0Gnt/pH9aMEGAoPkmJqiZaGeFaRwZKWIRyke0Mad5677N3OiuAeHndJgu
9coBagrDWrVor+lenjPNhMF8KLJx1hHLacUwf9V2lLJ5BpNcIHvlEQCdW5HeNjc8bRbLnKVoLUar
y5XRy4rEqYo92BXCqREdHPq3fF4X9DMwuYPCCDuBGSmrnaPKi/TrYfDB6QmwXb/voAWGSgnwZyLI
O++tAITdv/YIcyfOa9GUazwjszQhbRrt4xzMLrZvjXCe1V8oh6rQbQRrJIzbJHqVZFWHNWKMBgQU
h/Ql9yiNOsl2UlAfMzFBFvdGoxhJ4AlB4aMz385aQCcqhRUSphm6Uek8adexXirPXaTke6VNFH9o
khfkBj/rpA5dCRxrF7EiD75ppo9rteB9X0XLbu7m6oqA42sf1Y1+OB8+eP4FHguMxYMcEOxNzG9U
00wexiEePZIg6QZaKG/fjEEXOBgvYd1aYWJUFHWaVlUJ+hj5LyPFoJYGan71R57ZwdI/k0k0ucj7
1mg5UylNDU95VoOmT9PKQhqBdOWb8WLilMY3JZ7a0If35Mc6EM07qLwYTABzlMEmin/YelRKDNKM
Gl4WYGF7CZ8WgOE1T7+bfDCSefGuvMB895hi9mB11d14j0SGuF+AkqIetvkRTHAyJshRyfRHmA/N
N9nv3OwuvZHc2h8SkJ+RHUQEbwxBxY97krdGGf8pUr22e4IrtwfcTHdzL7mzJsfyOo+qEti6JzzH
vBgMEnJMVmCO3cKYx+n10+VGNCmkxCvuovgGOpBA8jPJqVKfAo9UT94rKepTAgfmwJHp5qKuASZB
0wRz66nVtptic66wueNO2xmhkx2zX1ilBlxd5PZXOSANF8rr+bPJewNtbTIZsWzmMShm8JpUCaYd
ogcb9IWjDi6C0NHV3JHbnx2Emc/b/C8f9GOhTD5sK+E6VXSh6aE+KBjkTL35ggp8xfsQtKiishH3
a+qoFsmaaSMAMftqgQASKjMwJ+fBaE9OIc2CFXEjnAHmaqKBYMBkq3oTSRI5TeGhdZP6GojVHW2s
/AmqnwIf4RtC/UJFnQu64cxRiJY8U2WSYynIhZqoulPV3B/NWFTkp38Pe1mDfkpRUdgDNp6tlahr
mdqFgWCK8gIIuGMIAJDDH1yCfPHFL7Qxx3jhUOZD0+UpbjH15ziljhHansDnuOFzY4LxOTUrCBJ3
mKAgeBpEiqcIQqjNAezaO9EMEd/DP6yxNG8RundGTK1R3srOndCEnUAaOSM098GguAVYYvzzK+Se
5I1JJveoy2lO8h4m0/Q+La7sVXvK+isDzMrG0rly+lzGmcAkzxvBTYbJTRM8tAY7y5jU8hwv9QBa
1rmD6Pg8yBBTGmvXquVO4PicdoyiIhKj+gsNDgI06mlwVKSsm6K5Hd6fIPT7ZQOopDuvO6h7iI+L
2EC5S9uYYzwS48NqK2kwJ2uhV+qj6i2VHflLlx3OfzbuUwO8WgaQHpR7kKWg0SzQd8i5PnjxYQK5
Tp949q7cJdl74thDZjEBWOGBhI68F+lh8ZLHrWkmZZqmOo+1SsOehtd9JblImSunsZ+W7LGqRxE+
gBeGQfWgIwMEDcun+uuAobqcjODySSzju43GqYN5iqNgN3mBC8hDyGlgGgua44yb2C2ICMfSoG5C
B5XAruOmPymbI9lhDMVNns/b4yWdW3OMm8yNYjcJNRfqOAD2m5ZKO9kiniKBPghdwk6AquJ7CzAH
GJKWMT7M9rPTiVTqTGCQDhBRPMl8qezjXQa8Y4Vp2w7hLPbBuC7yUl50QT0bNMxoveAKpedl8yCv
u1WXAMUe0Q1VdlnlK/3DHHpJsB5XaEs7wNi/S6MsrpZd9A1wF53gy3K8B+UliJ4izoCxlGXtyEpj
HmnFFqp76WNZFo9rK7rFRSZolWuzxljqhqaZ18EjsXHEwEHszEZ6d95hOHEF6TMo2SAlBEA9C+as
13gql3iBjbI7Vk0aOU1npU5n9/vzhngBE5bQIqdMmSr6gKerWdAFbNSIHm5UyGjNRgMIAukrlVAt
foqzV04NcGuPvfIKJTNUw1IHLz+AWgkWq2CWXXV5SSSQdECVBZJBfXQMBzFmn7up6CVTSnIV3sFc
ffqiqUABwzfGrppuq6kwLqV0li/TohWOM9GyAZMZUVJak5LF4hpiMzBMKjVz2koDINvtg7LOu0TF
O8gu/L4s75SkOoCl++eohpcl6UQMFDwHRUOQvkpssITo7DqBc5EXE1uc5hEGdgHSawrBPcvbyq0J
mkZtzkAXZ3I6QOrUM6ZGv88WJT0u80K8QSIi6nTRaphc1hi0ddIHrMaojSDrxmsiVw/nDwFH2U5B
qPzYMfobNstJyIjfncMGnR0vIYJQAcDpZYbTfO/uq3tAq/bmlbzLbuMI2oVeNDiIXTuwGequ+UNM
/sA7I9ufw0RRq0jVtQB3qFdNP+KmBqknxrfW62lZA8HCqSuwbrq1xMSyVR5AyFvBkvnQd37xW9kB
THqMfHJbpV73Gl32Pp3PoISI4z1KQkfR/CffkdCKAlksYhB7UcmlZYNvjSCBqkflQJKy8Qw9BsDZ
mAvB5cR3pA9T7EdWykJbNXoJF3i8jr2joqx1fj85mRL86MME++FCQIwpi4ZnZ98xY75TjTFY2+dx
nG/HwfTPG+NgOOG1eHyhUYV2Ht6Tp15LOxtNgyk7r5MstD8LclwKaLHhibmvs/oJvlov14pRPlrT
/D0qVJHSAOeyP7HPOM9Yp8tqNfh2ehDttQuq0R7vVWH6yb2itutkkjVDK9U572CHKlRjttxZnym/
f3VAtv0sKupwvWSzqUyqVqxt0i8DNrVSr4a6cCiLjuC70eD46dBtTDBXbippM5S96Xfzu2/1bt6v
wYzydgrK9L+Y0+AecahRo1IEhhwIoJx6iYT3iVQhgmL3Jn+41i6SIMf9vuBBJKLj5DvEhylm79po
mPqUwJSqXdTKbzt9XMrbWo0BSVkcyyS+CajvVzYTmE0QH6OsgnGv0+UlDUkkPE/+lCDoIzr1siuq
T1WhxihiSecfOVDOWxYh0GvVmRiyGJJUT21IraGiC8lyJ/JtAAtR0wRxhBAWznmmaMBnodKH4ht9
65wuLqacw6MFcz2o920Mj2IgH7Yce0EqXdx81Vs2FplPqEnzJNkqLNKxgukq9N6kqxgcNdNe1Hnh
OsvGEnMKutXMiyyR8DxB9KD4My0ABVAgotIXmGGhe9JUG6McbcxMO8oII3ojc+8xdKto29VEr5nJ
UtKia7KxXfHwAW9qFXeOPX7Xwcct8HbuYd6YYfwvjIYqXEqYGfLYkQxQUrT9TYK7GkLkjgK3kPTC
UZXZWWIMBurJy1fsW0CpQV/ExD3HpJYFUSkdDHYzPaDsq3nRMUE91vxNH3aiaMI/bBtjTJI5AixQ
2CqMtXPpRriwwXtwjEBgXhcvkzHea+Z4ta7H0TJSZ1kyUZjm7TXYPnWQ7eFJq7KdSDXrFzuLB1Rr
04Y4QOU4dnLfp5czKHF78x6sJA4aVg6JRuIm5RcGfICQAP2XqmjgNwFk4vTsj8ZsYnwQzYXMyHYt
yixRcyunjTsU+7FUPNN8sGPlNgvvRqvxBJ+ZdwmCKQqcGdAz0bEDp7b1ri8a6IvQMKe8pCFmJZvA
AhUIzLc/ZLzQIk8X0AzRUMZeigRwTQuPJg3Ti0wyM4TS2hWKNXiY8csvk3iMYncx2ylzx67oXbvv
c2coIU5xfqmclYLnlwLF8YFhnVmp0veT2pnR4BUaOWDCHIz1k2A3achkVrY1wY5Yx502VQs1sWh4
89oy+K/u+mp2wgFlJxxXsgg7qRzXxRMXdQOVptQQcD39fnmWqUaedkh1iYrpLHXRb8HUGt9q5Uqu
FjOenppwLjDyggHcm9qu5mMUrq3hKiMZ9lIOBIdkmfnTmGqyo6ZygbFcIy5Gt63GfJ+sbXQVgUvN
ALYiWdEoB2FpoOeWHKSDAeKBKF+BxtCUVXVsJc8DUy4KIPXkzrXstTpmtln9o+UFohUQt9NVr/bV
c5SVb32dj68LSUHJKC3ZLDlr2OGvBymtdAAVx3KNXmp13a0gR44J5aEiGo6/vkb5YYxImxwVPPwT
p5m7UHFkNRxwP45Ged+PZvd/R9K9S4uAsRlF7U8EPcSMM01frN6LwWqwy3t7cGYprQRngnN3Qcke
maKMRB9Vbeb6J3FY9eDl7j2D/NPm9/X4TdbvavtXrvlS+RYpseAwcOjqQHK0Mcjc/nKSN3kzwaAe
5LfJtbkrH8pD2AAYsfhDEALMYwfm6ut7MwBFeP8XgqOce1RHFgjsu4zS5acWWTZY3WjNA6hbpfAO
HVcQdHR95Oqzujt/8Hm3CwZ9wAtkgL4VJXzm5GuJVU8lOGewVumNZuG9owXm0bpIhJ1FHgxta4tl
30YlSCFyCVudj0Hef9obykHU+9E/Ze7Ee/q6Vq+1x//fAtky0DpDg0bpYTQ9tKDD3kXH3okOyeP6
XVyx4L3RTlbIRJxwMiapb2EsP2T3OmaU05ssMAJ9N4KW9itJ/4k1JtuaqlQp2undGm31N1Cao/ML
ZFcexUwIIk9hk/527lO0Ed6t5beKQ69Cig3qbv6Cg5vn/xuvZKlUCgiN1HkIWxTEAKBeUNwVAVWr
pjkWZVWthK824bdj3vGFDu5MGwp6IKyV3fYRdK4Xf0DO4bMYM/de+WSvw+0KmaAmSVYoVTms0dd8
RFABJsFSPEQXyp54vb82bmg77Y/WWR5QfMqdOnFTZJdf4pOlyD2K27Aocp3tFZiGpKkQxqC/ZPq9
Vg5KC27+ADbSG8VdCsiYfWEW5tQis9OjqdYG0gFqscXsHRCDpbeicGK6yWP3j/hY8jcbYwwWKIEo
LxJ1t01hM7ISda1sQg0iZ3+leuRVYN+XF7bfH33zTrkvUEXJ76Zn4qvH+bbpHVEezfXozU9g1iyZ
GP7RIxOXWIo0whqcuL8nheA+5huhYvVo+RCw5ZyuU+072wwrGKmscac0AM9rT8ogiKicFFUHgywd
RdMxWmQwnjv2RoU8HymqqfTFJVrQJJj7MbmqR6n1mmKtPchqzaJnCC99pEUAFV1fWiVlIiso03M1
T4fBk0qQG6lu9i29rXcNFIrn+x6nBHUj6UrfQV9zJxrC5yXHW9NMmCVIyk29gGng5RD3Knk3I5EW
vWnpAtiAsLVCf8XGR4tG7+OcwgM6v/pBiUu0ayqsovm5LwkxW9TbPhmjioEYKVRw8zOvqnhMV6Ug
/eC19kGLX3tADUkK9VdPcPnytg5DURisQ/ZGudpPFwXOsYLiqQDCezCcMEBjzQOkHpc+hNorb64Q
z76AX6JzWP+aZPaxjobSzghMNrmKkvB3pW0Cwaror2Z3b2uCCSdVnCUziPpoOKEcu0gML4wCTE5/
WHaNyTEOAouifWSix0SsOZskLIpmTpCy3elgMENb1Ft2dMKWhJ51X+uir8d7P2FwmY70At8HHMLp
19M0YAP0HlbX5CkMaMxMXCN7UHeQYBfCgXlLNFE0xRgYiGEBPDs1BsIFK0WJCg2uvHbl8bU3hBVn
XgzZRi7GRNIt4AimnQII17prSKCbAUlkcBcnjdPV5KnQJd+wcrdZXsK2fY2jl7G2vAp1JHuV9m2N
1016mU9xLApunx0KfQsA7oBRMDDzxgoYFkXUyKTvDG9+W1zoGewoj0n1UlySXerbnmgA5fM1cWqO
PSJJGo0SRNQ8Io9Hq172RW48tr0mOief9/vUDuM/czySUbPRVaYz07mXPhR07h3UPUGCJklyW7yu
V7IjP5dPwtT4s+uemmYOzNrmBSaVJwPo0Hdky66v/QQzGNBUu0mFB4X//XDpUvVB8xO7OqBYkjlW
2FD1rvud3+p+E9DWzDC4DdSXxZyS/A/4YY8Jq3YRNgCiwl4MQbzqPgH4Qp8FkO3PVwR2EEK3kBCB
riL+4/Q8qiFg9HING2Za/EwyUGXG0HNe7INspS+C8MbdPxusATIGpCkx9Kkt9Ov6pZtTA+m+7Jb/
zA+UF153Rj+DjsLVl94XdHEfBtkT0OUkhigEZDyu5svqGN+0/bWOYKqiqNc8p7+AHrYfRYy4nBcU
xEBR69cBSycKepXMMpfZyrXSpucB6qtX77MOYNuOIQknqvfzPGRrirngLT3sUFgjhheRZafX7VHR
3iahhsHnVPB0QUxSZthD2oYAWNGnA0DtLgaP9sMuSf1i2RnHPsiDAfLubrg6pHBEuhTcJYLQFzk9
+uaAE5/uZmQ1K+pfFhzUntxCvZgI9BNGAZyeu8KNEWaFSpWl7YDhby+aQPpAviXljdV3qPApwH//
FByDz2gZbCeEliw0UIB4Yrnk5Ng01G5dqX9k99p+xF6aR3IhfsvzzvbWELN1ygCJ6HLRED+kasAR
mxRMMEVaWLlSScJgVdVZRCf1uYh3ujZmI1fbGq3UXP74/h+eBcVX9yJcL6fGdGqHCSVRWvdqtqj4
YN+iawXoUEiV+HnrRFcdZj1oay39JYtwQPzFGVBjAdYPZKjM4roqTs0UhLBoF9ImHoUASIEqJpHg
eiOgr+g6YYYJCK5Tl5+SKp4l/G+kgc2P5ffkosycvDd7bYRLNd8Vj/puuBEnZxyINrYVYsYA7StQ
f2RbIUW06LGZRihNoAWreIpDiyOjgzAZVLvpQjjFwjnclGge/OuAL6PHxrxku0QBOE1GSru+/Zli
KeZ3tclpN36r72sME4a+MMvmnD/w9hrob8g2nZRljEadaSZqGevvZQIIlexGdGOnS/GH/JzrImx9
GGKn7SYNclKNRDRPU67X4Ydd/hBEEs6FemKAOeAmiTH+mlua1wDLBLahgN41syvhHGDS9y+KSKIV
MScA9DNLlMym5kl7K1B9E8Si9yVAjZjmc1r1qHp10ItwASKbzFFfUm0kIALSvE6GjNX8GpWyK9hH
+rNPX3r0Q4HBCe1sIKTfOwWbR3lXmVE5RYnuyRgdo2L31ZP1h0/5Xtw858WuE2vMJk5kUHpjwYKA
uAM4JXeKewrkiALpqnuLr7GJqFmLMgVeVqKYmBhDCRB9VlNmrMqTbc6LUoBu8nK+pLoA9FiDRPFb
H4hE6Tjx68QU88UK1YbCSVPqXlHHQRxdlevq0g7W0ilOEta781+P8/w4scYkeXlE5pyAPsIrpdZw
IP2zQ/3GT0HUps/jse51aNSVknfeKGcuDS6z2U4mRq9qMpqlBqujDdTUvj0Y+/AAepPiBQ296mAf
1875i5oq50o/MUv/fOOp9mDKzZRha2kqRic+gF6sHXXYp6ZjP61ALxa7Yd/b95XpCFbMPSSbFdOv
vjHdJp0x9zZWTIsTmpfvsoA80ikClOP2mohuh39K8NICGTMSMyTSp+ZAo5IQ3IR0pYbtmM7/qpF1
Fba3dq7/RhSU77gfNpkzMtVtqi/UZhfNji5d1OZ9a65OmHVuoz0J9pN396HKiesWNXmskdnPEH3B
NKthLFn86EfzbfG76/ohBADDXV7Q/8c0fXcrvpS4ZoE+VTEdbaMawVRHoNmTSgrkRb0UWNtRD5Qa
RLtozJ9fHTdob6wwd2yLdn1tN1hcXa0GGBpV14qF+Rj35H8YYYlxBnUBDNSkZ7Ac3Sb9lcxoz4PR
M4ZoxmQcykY0jSpY1XuM3RwBbQKltk0PvVR8N807oxByr4mWxHhg1HUNHh34OvSJ3F33D8uvyrVe
bTf9vQJBACae0F3u8RIK70UQNf6J22wnE7YHuR4w+QTbxk2WuGjyt4cugD9C10gHDA+9KuVHH6SC
ZgaHoQWR1MJcMdpTKArITEiryFzMmSShaIzBV9nXLjRoLHZPkKFGHQIN49RPoQHkCMe26XI+Xfob
u8z5S9RJLeTE1rzlrvfCYAgqlxy0q9mdaS3+IILacs8dJWhDCRAjEmzTZkr1asb4DGKLVR/NNvLL
qHEM7eH8uePeD5jCgPyWgYteZxYVt2NuLU2IRSGbyYtfVb03x4dJbd3zdjTuUdgYYsIIRs+lBVgF
3Wu7JFCnbHFLvb+rUyN2LKuaXXPu982QPSuddBnG5pVW6rFbDskbYOlvwA62LjG711CZV3DFh5dD
Fa8O1QFW0/BIqjR3lyG3nFVClTiq+p1VglaLtHnr6lGeuzOZXhtZ/q3F9eTURn0YG0hIw19A/GJM
Wh2cX61osUw0A8vMUoyAFnualLyomnLVFVEh2FF+gvaxoyxTkWTH9qT0+Gy0VdxdlzeYr4dqsOqR
ZxF+k3/mNraYy7VBiUqtIvh+eokUVDpUPgbsL6cgfrA8xOv2N2RNveVCdAboPn06chuzTHQrGrlC
uxGZb50W7mTHXlsljtJ+r+YrY7zQQQKll/vzn47T70d42dikYWATsyF3DQRriTcSfdLOj/TZ3vrk
hSqlJJ4mqCP9l43FQCdlg0Wpn9nYXIoMbYDOiGc/kP6SjvFH3y0PWLJsXx0gJfyseio0rYWxm67i
885+2GV2tp8kXUp02F2O7+QXIJ21/fGYQXS6DWxPFmC1+OkvHVz9zzqZXQURuZzHdJ3JN+suPHaB
ed1oTrk4GTQYch90jH5qiE4IP7h9GKXHdPMpQzmPMK0Oo/EBkG0fdZCr7om8IvvGRHAfxN/DyLGF
TVReUQQe9GGWRvaNWVuO5MqSYZb2AXWgb+JdghYZcSjTRrQT1o/50ebDHnshKn0kQ1cQy0wc3MIE
4omRrx9Q3Upzx76jQ7vmYbo7f07oxXDOgZiLYzT6wujq/H9Y+64eOXKl2V9UQHnzWrbdeKORXgqy
5b2vX3+DrXN2qjn8mjra+yCsAC2QTVYymcyMjEDiAW7QJU8c2Yq9JA6dOYd+U5j4183x1khdH2Ek
JmmdwFyepOk9ZhVl2UlHJR04dli3LthISTENw/igLbn8dmGsrE20IHKjk6LYpt6cxqV0AaL+dX09
rLxtY4eGvSrASMhWiXtXXSHClVuPoh4+q3LkSr31BJzFZGeD/vW6zf8jtL07CrU4WSi1Ko+wicpd
CbZGQgOmfCF8jQSyzFX1JCHkiod86BRhyLO3UuIhropxiSpySPNLCxQv7P8gpLF2dHPqaEDfUpR5
2Dc4BZr8Kse7svyKaWc3MlDimktP4Pk/L6LRxd3MauK07GEPBN575Zus2gQkienxkdDnyT4JaobI
cU/OMaCZqqpUEYo2xJ0/LAnGSVu03jRhsa/7Cedo04g+ayzixAIFu5sK4k0DhQlz1W5bvQgWYXlI
xYHDk8I6ctsPR4XL3tTyqiixkdacYu4fOnzx16VuOYtiRmUySIlhL1Digdrg8mQvq6Ao/YCtI/f6
NLvKifAaNK71oCa2XIKim5e9MAj4UPnfmKQu2bKak0qbzxkaWFnuMb25xuB3tzwdI2bxcf46r050
Hh9tjsNfzOoRQi08kc7k6+AXuVyw1krhtMgIZaZa3TTj9BnousfrnnJ+MdNnfGuDvgVkMWwX8DG5
xtp6sR47nWjcA03hTmnsERnBWdSdajAdYUn2122z3AYze+DLBCpE/YA3W4VwMIwWpvNU2OegFYkm
ObCWwf13ZqiLJwaLFfiOsYtq0dnlEB8wcO2KMi80s/Kx7Wqo0ByqaasvGZ5H/ZmeK/OqlwJTX61H
cgZQs3B9k2OQ7jUs6dBDVgIGSWFw3Jcgj0qAtFSRpOhHoL84iS7na9HVuVatlrVs8LXmaPEUY3Il
84Gv8khc+oM7vvsELfszRUpelSOsRKbThjdha8eOhAaRfg9kZdvACx2hdlZPBhyQt6Os0GyCjR8E
wgYYXE0qwy2zcTWiBe8GBLOnVrC+NtnfPCtNBaB8IHI1YAWoE13GulyZrYYTbWEc0FjspOARADJf
lVsb1InumjZXulHB8yeJnGSqHaX5XHaAXSS6nTRf2qVyxaywDQtsz53y6/phY16qW+vUaWusIleh
rIveDZhnDH+6gVSl1tuQvnNWcALOsy2OPg94zPxym22lzl4256sVkyA2lm9VK9mqwdMo5FigaT3W
sDDXfMWmln1jW2V86DteZkB+5AfXf18EDd00KlFJ5BQv9ERTPoWq0NljWNzoQni0wO1vhyVGm+fl
Jky1z9e/GWMsBvfMxjJ1y+UaNG4M4DkRuswg/iGD2zbDk8fC6G/1Vi535IVHMB8qKEQlW9ob97yj
x6xEQpgGEqtQE0HDinJa+OzYQMWalCd+85JFGMghUySoQjpCkO7SAy+gsfOJjU3KVfViGVajxGGc
HOUNCvJuhdj5SvR7FWd+Se6yb9f3mSFXjH3eGKTcVDfEwTDHjuwzWjmvLRrR8061B7cZweM4OuVt
7kW+6eT76tN10+xPjGsWEAbThBwWFdsgmqTKc4n9VQMRVSYF5TpFd/QS03N196z5ycGCaHhuHIel
/TZlL7ohOGH7IA2PLbhAEvyo6z+IeZ42v4f8++aFrUxN1PYLfg+gqI4EmObQ7f+dBSopXaeizbIO
m5221kEzux0CHi/YMa/gzVuTCucA0dWNoiC10J6i2/CQHUJX3g+++LaiBjPtdO/6ksgh+BAhNuao
QzJiBsmMC5hrxdjplcLOjQTiFPMuE79rALJet8b8RBtr1PFQ9QbdKhTv3FGTf0qLUtrCyntisv3y
3QjNMC1OQgfABF7R41uf2ECaKd8tW/YSr3B0nAhTceKvPd4t34HtRaMzD1KIKvGUdJnP6u1bngqA
vWCtXZYglVI1zK2sEWhNZW0PegwPUPrFAV/Cgo5Zf6/3a7afw0V4myILF1xexJxzcZ55vPKNacRk
kSSDWSX4xoRjPAbiXLa1U+QRctkJBD0GBuqO3Z34CQg8+/r3ZiZ4m09BHUkTkoAlxMVxxU1961nt
oPnQu4iPZmxym15kQ6+tkjqcKNjPijpglSQSSm7i1QnI2zAdBeQYCHuF53+3NOqcrqNYxil5SBnJ
qSxv6ua72nHewOwbTAcTP0auiFgIdVziMgZiUiH5v7+CuFZ3pGO4124nX/QVR7bThzyoOCeU/Xjb
2KQuFLEZMc5NGmniwfBzt3JaTK5iSvCGdz+zI88/i6MrQVExa2qoqPheoCpIq86pMb7cDJ6Q3BXI
Jf/ma70bo975ZligR95hJzvSBQJFjXWKeV2z/2PrzvRhGmBvdFNcUEuhwvsTz5nQwshAdioL7RZV
h/uxir/k0E+eK3DrlwPklHLOGWcftHfT1FdLrChJl1LGEe/67lBnKiYTpwivNnXi6f6dgYMfD9o/
ts7bsLlnxRUkHdGEZbb1utrVFN9kY/VQKo3hCtWq22FdQeArzOxl0m8Hq9qvWv9gGMiGeu22z4zP
3SA/N4Db2Kjfemg3HKVOR9vNUG0MTvlxqpjIIObvAMVVQAS3n1ctg9TG0t8O5XCXz+ZrMpupG/cN
ZBKm7FdqxOBFbWwIOr4sZnG7GOt9XpFflku2IujoyEZqaq8FhJ76uK78sVLRlEYI4nwE9jNJf98Z
ystUweihJoWkV+tQRko/NclrmQD1keLtmfyydFSnNc2vQ80phR/XHZzZMwIVIeGuI853vo82X6VN
yipVR2Se6X7KD+ZDXNnqAdM/7lyDcGTxJc8S91VCev+cFILpe0C8GWTkHu5MrXqUmqpLEqzaMAMp
BP2u8DmrOckmiaYffG5jg7pNG3mRRHgMOtJ5Z8uhYlfrSwh2xxnNmusbyVsNyc82+6hJ6pSpMVKU
NmuCTL9vtcoz8OD8CysEuE2G9tHrpawYizqkSo7z2monqU5dUZ2cWBQ5a2E75MYMdf8i0YjjMUGM
NRLjLQJHHJCsXqfkb0I/SV4i10GiSSgXz+YxjYafxpDxcBlkIR8+HFwDKGCQFMA7LreTKJSO81jh
wzkLiMgkG5xkZDrbQMUfXIj8cQ2Wp0A8D/ScGEODTerOFJMQCi9GrLmWsoKybnyVQ9HOUZqxgSXk
jL2Q7aMXt7VFR90Wem5WJqB/GU+xJyX1sK8qQw2u+wozDdiYoTWohEw0krAzSVVO+27gXZVKTm8+
JDdKAPnBozrch04mcKuB5xGTK8ujhyaAm4uKCchy2IUmmrjTfG0P3pD9eiyc8axREwXjr6ZwwjdC
ZsTFF7B8Z7tu6tArWm9MvZVgDACpckDkWmI3ccpf9StqB38gbCJzfIeu1qmNnuO+CQFHgWR3iYra
LxJOQ3RuGm/wwF0GGfkegxb1q7aseNGDExEVKLRaotTGMeKP3hJnvfYFqPOrtKFeyxYcTAD4zY4a
yOvJ2YRhMWDTlLJw0Jb0h6nmzZ8zXwzbnSdBchMEIQsay3KPnScvhiyyp6D5Ih3Nz3AFzOqofoNR
Q/mbMHF9jvkFQExH5sVAlkW3suJGntNSgeEq/5mkE9iTIm+NHuqIl+aSS+nDzm4MUTvbaFllVi0M
pfv8vn8iZaHOBYfB8x/AbZlhYmOL2s26DgtpbTBAlp9aQGV+1fvCA+We03xXlrvRI/S9vOSadYtB
jvGffST7vPmAilYPubggCqpVCnz4rZE9jSqHN5pZe9oaoWJ7o9fpkGjYQzJbEv6SwEGUOzcyBhoN
r8YpDe/y2+aHaIMrn1OI4S2PCvLVaFZhLpGvZ2Z7WV7dcXrRJo6P8D4bFd3TDjLaVozPVs26q4y1
mzScHWRwTZB78Z/PRKO1orWfsnmACRM0BcHqV7fJLQi1xAA5B3aVDIxrCRSgY191MwFsOw+iT+SV
eMgfduTTQNGIGxPUbfQVI0agldJqhHqCGMXsAgBylTPuan8C3Y5cOeG+9Sa39KLPhMFI2VvZ61iB
vg4SGfj/tMZO7njTWcxQsPlJVFpptmrax9DPdIupu6/y9LZcej9aM3/Mcs5Dm1kysja2qJumDwHy
jwEjR9veerNM0I35qeAAHOQKkd16oi9BFNdrwP85Rod48kTTTgAZ5M61s696XUMjGsPBhC7z8ty2
agsoO/khv5H5nSOkELcg/bcUnEdl0KNcxSvSsLJE8PlLROQSwyvQuro0WpaZlg9QY8KTH1c8LndS
NpH9FKMH3JIG2Ukq7sKWepYXxHAY3a2Sx7zKIf4LtDUKGiX0FxqbAEAWX/EqAaRO/zvDAzA7Ckjq
dEzboQlIxrg2gVDVUBFO4gVfdq6+oApW2FXL48JmRKMLG9T+ZV2e1RYo6dxKr0NXl8vBrUNBdKOq
LDxOLsi4ty5sUZ5axNZaqvP5W0Ey9kyybUIfqnXEHW8Ah9XMkEXwfgCDSDjZReqONLIJuUUIW2Ct
88bQJnJ5tbf+WlzZVv9ATYhrkGz05mMJ+qwL2gCDrTu7QgLdScEb/OwZZVq4Rsbt8bGKtFihiT+Y
kYS8K/Xlkg6Ir27VAGrZyw6QxRic+F7swQUdlAHPE7nGqE8nFKM0Rzh/SKpmNzmS2prg6E8WevnA
kH7mOArj9rpYGv3CDOMwa2NRdc28+JLX8bc+lz0rtVwF2qVdJT5FzXzIwvQxFptH6OjeKaP1mGfT
kxLrLue3MA/9ZpspR5KtUchn67xypJNHyU7d0Rafmj00xlKbu9GMm+Ni6ZQb1Wq6zpiYhHrZXRiM
z4aINfvrJx3Jq+7rkgMu+mqwpcT5/+BRVABXO0PKKsTwMxmw8en32H54h1liqHjwJMZ435hKwGoz
zuW+VVRXbo5KdjN0PHwUbyepPGtJQyijSzCQy9MPEKUHRml6gyK+1nrIy4V4TkKlW03RoD9Aoo15
kzwunT1AXINMhdY7Yfaa3Jd+KY6IZ2buYLTJSTCfHdnCvfF83VeJlQ/307ur0onQjHLNFLf4Fb8p
lsl0NuE+5qELyJe5ZoYKPG3VNegVw00G9UlYjW/tUHxT9OzroiS/zOnH9TWxaoPbA2FSkaeOZlFL
LVy6/RlHBIWn2U6y20x5UvfZnkCBFc0p1sekP/IWyot69Ju6a9UJ+TNsE72z4bb7Qp5aBF46Z0DX
8XrAvM9HRZqmlqy5CLGvBH8JdjywDkoe/2pk3vgbL6EiTD+qeWWATdaFMNexURVnFMZDiY4e58Mx
KiAXH46KJmFciVVnYjlkmqO+J0Pm6SvBEpBoMhy5kZNzBmk9v6wvw6EGTSuoTsLmlYCBdbdz5f6N
3MAERvAv10fFl9aIixWzhOS0qb8Ij9l65jGT4RkVbnzeM4frjFSMCbO6NhtQ3uK+1/z+Dggie3aU
A6podulwwSAMigAZcqKgSoYeEdgJqCtYl3ulqaaOXPiTp53WnQx3VDC+wavAszpPsEQmwgwJ8tV0
2QQjTeYoiwPA/nJmr4v5PM1BJgtPcTLv+3UFIclrG0UYFOOJLnEtUwdO1/JmNoQZa4z6Xa7Gh0jQ
T3LbRk4j9H5vJuh2mdEnFfosdjzkXzgOxN7i94VTB1Ful1WtKiycsEZJRFnA+w1d/7tkWMdrHW9k
8AGdXWuTm8aoKYeL3GIWFZx7UJNTvQyvXpRgu8ERIcFUPPGKHGTrPtwRG4uU+0R9lguKDlqLBmqR
ylDYJe/hwrNAfbxkUCpVkImFIbPr8peeckTVWAZQ39AgLIYhH1CeXCb04RDXrdAmOvi0Mdtdpu3b
qHev132AlaNYRO9LwRvvIx+UkhoK1PVy3V3HyLGMdadZ+k9N64Bg4dEfsML+1hS1X0silV0dZboL
EddHVTWOia4/1cXIKTyxCu8g0XpfEuXVmqWVrbSIhEAFDH5vc2UjFfKTL9m5bKgEeBPFwDWQ2bPu
W5xxBS9566SunbEG3XhUYUubHDPDbe73yxdlntzrH45Zd9guk0pfK+gyxIhQ2M7gTPd419ZeDyIv
kpB0pn/dGm9N1FUjjUCCCxbWVC7LaRoNNGfjbxCx+nHdDCMBQdkG9LgKxmYtlQYd4pvGdVib8jl/
JO9zBYTOfNkYVkqn42AppGAD7n/65WqW/ZorqY75ykP40PvVcXLqveqNn+pj9yZ/b/Z/QgXFivYX
VqlEcjXn0AD1k4yKAMYgMdidBdUJ1ExHbu+HcaovLFHBr4gzTRM6VUbm057W7wrY8W6JmrFxG+2h
iN2D8tiWT3zANsspQcyHsiw+HgiOaRlBM4SOmJTCcLpfXguvCKKTdpBt+cgnwmE8AqAUQSpThCrp
g6kqNWd1HCfZTdLZhiDVPjL2tfZs9ZjcrRtersWoHIGTwgIJLwpIwIxSO6q2lb6mRks80zx0D/+l
bmnu8wP3smTkkRe2qEDZTUJRRXoHP3kimj85BknFvXCzein4aXmFYlbR9MIaFS67cVGWUUxk96gG
44lQRoZ7z7iZPZInQ7MTxHLXDzlrhkdXwTUALS8wRKNWe3mvpb0UjhAFlgHMIiZVZwjA4kjaHt65
dCq6BaTMrT2Xxp0RxRBXoE8KgQqMLGnUxsZmqLYCOAfcLgZgcJZPzdI950PNubeZp29jhtrRFvUi
CKSOshvHtdPqiW0W1bGfW0dWK95eMn3FALoNxw08czIVmKNcSyuzGWTXXEzIXZRT8SrFpXpnxA06
IHE6nuplNP24F5NTZ/QgbhFq2akiMXttm0V8uP5pP678LACpIGUBGzXIbC+/bNz2VaWgxerqKurR
JnJLpF39KWrD50zueFcg+3O+r52yZkISY0QTSHatuHvUtPq2zmbPbOT/eVEyvMaQzsxUikY/66a6
+O/R149paATZ+DBGyz4XHq9vHut9BQVNFeVUEYyEkF6+3D2kq10vJRLcE+w+utPdkBLneLCC0itv
uO8rpudsrJFvuUnJUyVOZzWGtd8j1blrYrZH8Fr0LlBYxN+5txLjuYH1GXj5I90EDQd1/Jrawjgp
sTj6pPpu7pXACiJH3nFV00g0ppJ/HcB68L5p6FuAbf9ybdI0i3KaFWSQYPIIbua3RpuI1nvi638x
iH9hjfpuc5U1SmnCWgz2lOwIcJ07+Ln9G2YKZMeRk+Gy/H67OurL9VkXtaqSABcslRNw+nIAHsZ7
lIo+cxySuY2gm8IDHA/jD1pFsdFDmC1EwoL06LR4sUPw9IRQGEW9B363iXkAtHd79AR31SndaqrY
yB7jzePoKLvkZgTXd3Ovk2FS7tXHOgJQfMHsN5B/GHukNtIYhNESa1zqxE2gVIiGiQqW2OWk7v5A
k4VnjUrYczUTm7qNZBS38/vmQIh3laB67h1yrfOKUaxM2tCh1CkSDn+IQFAnQG+msCobSC3sw0Ny
aHfaWeyOR9jPvMu3dqgYDIHn3uqGWkbTafVnIJtkuwSnyCnZlT5ZYecK615/M35BHBQjgi43WSIL
oY/65gfQIIAB3LR1vFjSuS/UPKqe8g32d7nd28WeUKi0TnoQ7gebB2HnGaZe55MIir88QRajS8/x
DPgLyHWSEMPI0b1V9ru44EGHWZN8IG3/55tqxME2EVtdBSsq84rcD9rbegL3tVM5mHx+Gk6lN75g
c93rAYCEyQ97i2hNSnAK0cWjDBpGKmaCKbl6A93J6TkMX64bYJ54dJeBNsQQlIrL79JCZ2StYYFt
C4/YDOpPM4hOB787kQluPhcvI26CV1XXsYkgkEXSe2mssOrRCmuhciXttRo/T+pJBFkyZ0WMmAml
MQyggFwepRtah0Fs8ryLNKtCDIPKOLAgufQY+wYAfxrcw5dD/hHgmaQ2MVSNugeZcHVmYC8/g0Xr
RXtsXMxUwynt/CevEMyILRdLpPZRXBYUUqGpA1RjptiyYJwqyfoarhIg+vXnylSOUWZ4eVisvM1l
OCQs48WHZ7sGTUjqzKm1Ya7JgpWSWVbRW75YKO6Avbl7C23hEJqQKOW1YGRG2L6wSZ06CKy0og64
G560/R4MmuVT/2kBbAeCITvrljzis4cs6NxmDzYOBPL5uQFYnwsy4i2dOMHm8C/KECrzYFSupfd2
KVX2vC7edd9lvKgt9JLwepegJ6rR9GhGYyhg9tYqVx5MNxu+j7Gv1ZGt6kASxv97DgNbOIgaiBcl
S6EuwwIkIrNV4pjE3bOaF7bWPxpm6VxfEKvOc2GFugXXbFBjbcCKhkNxO622dLQcYbbHT4Y3H5oT
eWguu0G0q5qzlazAdmGZCp1Du6bhHMEyFBh3mRdltgFgnxPeEabOIXQX3qEkh46K1VuDNFSnkZNY
h+pyBVKFn6PwLKudnUiP1/eTaUMG2EMRTVB20XwfVrImk7nio0n1XRl91seg5I0BfXxBQvlrY4I6
bRh8GcN6wTLqUfkp6iV06FVrN/bGrp/Ezv1f1wOmCwVEfUSVD70C6kzNlZFHRhLVrqU9DtNuSF6i
+fW6CQY4jtgABAgnCzM3tOZXpXRdIpawoQy2GRBwYHZs73PA+KfPfepM97ND7jso98rAIYXojuQp
Z5nnh+Olb5CSFZCSOvpcUB6jwqao4qknZAjYalDcRjsReKAK0s75k/XY+Q3AiYureJ27nKUgTGTA
uaf2dgfBX1fj/BYGOPryt1AfuJOyQYjJZSUexr1+SBZneOnRdTqGYHvGdMN9/yCZnghpq0/cZPXj
RWmC6xViDWfOfwDoLmNopGeJrCVlj7t58qpH/XW6EW4zh7xnhPkPhHYYUeDSIBV/ahAUdyDpgDnU
l80DKtpHKSD3sn7kp/yM/PDSGhVz8qSJ1D6Htc5r96FgQug1twkp/wg+zSS1R2MGh+79X+F2UPcB
aQyKoxYqsjq1sZiRncZMysk6RcypIOkRSOkC4p1nT+LBsz6m3jCH4r1CmHsVk57/AUHw0ok6ykxq
WKsPnTyJHgQ3QXdXGpjLWSfzecigWpxHicK5tj7ewrAMfpyzaOlHgdRqqqWiiKHTFEu17mtrkdlh
V+n29aDBKKPDDHiBkeXIRCiQ+pJTNUix0aZIIYEplV9S30JhVPWjtz/o6n/M5i5s0UQaalTOQhMm
/bkrkRd+NpxAOzetThy0J9mTZyc6EPUrXX0VsxeoNPHxPMxzslkv3Y8hQlWt0GO9pBa1hvZy85tI
avZSJNF8dQcS8C4D4uWaqSAEp2rbpsrgQJCHSd9A7wt0W7ybnvj7e+aQ/mgLJI2knwUhP+JSm8RN
qsKw7EAegm8pvha74UUV7GkCSnhwwbdafQYXkdd4hZu4uaMAt5U9Ep0z4zNSI4/fNWGgRMnSUc7U
MGv4UaBxHCA/va4R2WpQXjQOwY2EIMas3PUVz66/QYleGqSKLLKQqY1iwaDyZD5ERwVqFlKgfydD
SHx+MEa2fmmNikS9KTUg9oU3z77k909kCBs0nI4V2fp9b+f2DGjMYk/fMI8F8wIEv7gVCeI8Hz/4
+w5TQb8prGk2rBg7fDADsB5CmaH2CrwOWshB8NI+xvdEgQdaR5iCRIKBVPrSveJsacqkxfaOb4Sn
pXE6FexM32dHcoYf6QO3tPoxQbuwRysrrfMaRVoDe1gf2NI7vL+g0lYAZQ/xb9v4isJZ8AeNxY+1
40uzVAqTrUs+lD3MkldYfTdDA1DD/N4fdN8+hvhLS1RsCI3RGMQYluQvvSt8J1sauzLot6Gnntgt
RKh5T0xGY/jSJJWHRmGn6eH5G/rJI1GGHg8VWtBQE+ddLB9989ISFYwWiUR7srjOA/kUaD0OmZOc
tKB+hOQtfyDjY5y9NEceFJvYV1n4bqOF2KeDQnoHQW/XPDUJJET/5OwzUktYQ08RWHTM4qDJcGkt
mTQxbyqrc4+F/TsNqeJfRUAqIZqjzU5/U/8Uol3oudeva6bH/GMXSuKXdrVGm5W2hN0+bfx2SY+G
lPy8boIxLbZdGyRELm1UbTtL/Qwb5MaCZJT5s3owUawGXRBooRYfpZ54j3ajobl/cPo+Js6X1qkz
kU9NmS8KrJNLQwAD3Jo5EVT+ek90RZTmH7iYPKbnbPaUOhKivNaY7oJFct6RyqY+uaJV34r+4NZg
9MAv10cdizkvqyFpYI3Maqxu7hrjvZ4die+MhIVb24vqTki5zfePD+pLu9T5sOQ5kYYBdg3BL9qv
SnWf5t85nsMM2JudpO7faOytpdJgQ8UQ8AhKScfsXiAp7qavAPM77XQ3PKkTQEPcb/gxs7xcHXUX
g/b3P15DfFae7SnZreWDDvT0IQpyW3LCxK4boNWD8tA+jA1QpLw2CCOzvPwN1GWslrVoKDFWTzwX
s7g5+NwxMWUE0B/snT943/KOChWEjDQ2JyGBQfkGU4mOYOcuYEVej+TqT+SgGPWFiwWe75ZNiB2F
TmoAHiSu+yb55Q+Qvwjj6ibgBdlZ3uCaturPt3V4WqIvdf7D/Bb5Dz84LsZZ8/k5s/kNSzKtklic
NxmTRwgPbe2SVhrhFywfZJHbSmafGwLFkXUgOej3kQUYcquj8eQWnfhgdbeq2t/GKXeQm3lbEnnA
32bop1EBzFsW/jfsKafyDokVmYJZX/hiyow3H/mQ78aoCC+3oATuW6xJPOAFbWdf/uun7cvwP79i
L01R4bwaykiQ4rBzZwO8Xu2nGtSGf+US76uh4ndbyIuRdWe3JBEVFYHxNvZBDQwx6my8/dvUZrN/
VAxPcxDYpTosjn60KxWPzC8QUuD5FqwqgstDM7CD2/sCqdC9rIoqFMQF1SDZZYckOM9KHHk9ahIj
Lx8Tl5+Kit5pXqlZL5gdDrTf6ZU9WKqXKF+j/FSNCeejsfOY9yVR8VpcyklLSP60SAdcTMDpyg7H
LdiX0bsJKhzHUvufgzscBo9MSMz1J7ih19oZFMIwzLYcGpSX75eAY5i3j1RYbspeAgUr1kbyCcWs
HGnyU32f3xFaO8Iw2d1HVu6I020/20LKlbrh7C09GSUbXTuKI+yHsflaNsZjN2JSmrNITlikKUfa
NMwWcKoQn2yRNB1GsbMtTN6DSnLyh73xs64hFta9xB73rmdfAf98WHpIKoWaSZ+TTGaGCrRg13dQ
kSycBOB+xWtRQuI/fNkZoqmjDYj2MWiALjPiTqoQLGU8ZUjNMdnVT0TJu9jHx5qvj8Re3bstKrZg
RllC+Qq2NHtBUzd2hp8kOkMFFzDa+MBFFJEA/PHUv9ujgssgAAWWkiLN78naHtJLWJyOlKl/TO64
Y+W8raSCzKJ1s1bMZ3P/3UgNwOsW5aCYR2nEfMhL70ujgkyd5YW6KP+1heOXgV5rOYk77qrYp+Hd
EhVrFqWtozVGHaYlcwCfNQBpCQGNuJ98yYl3YxAf5L9Q6EO8ltHVlEA6CDVVyivzaozMnGzlEjuA
5e8KADRSYOnc1euD8ka6v37kmWFlY45yTCGKIehKzK1aejvGxVHi+iLT9zcmKF9MlUkylgomxCB7
xc0KNHK9S06gAfaQQO95BS3mV9uYo3yx1fVBlTJ8tbLBG6wQwVkmPesRr0HL2zjKDQVjAjyhRGWi
rESvEsFd03+6/mnYlbnNSij/M2cjl1sJG9f9snaLQ8iFAddxOhR1XSFog4xHWMZbE3XHiUOKIKXC
YAt2auQntpZweUI53vDhHotCTDCQaq4aTK/arhb9zCOgUQBvwe109wddLWZwet9G+lILRYheopVO
jjEK1l/JFCd0QTzla8GvVTOzhI0tEpc3Dxm1j4x2TmGrdw1oikYu+Wixn3+aUi+7IdzX5Mls1X59
wy0CMmP+xjYVOQRTzFQFc4DnPkx4IKL1o01KHt3dH4ARebtKBQ6QYYG5mNRTp0N8r3rrbn4s9gqB
Xd3wTjTHLU0qgCy1kSdWAlNgL7Gr8mDMvLSSZ4GKGdYC0SSrQMzo25taDHdWO+85h5m9XwB1oXFi
QJ6DMiE2kGYCwo98HfmwnopDfyTv2/axD3gvC2Y5GDA1UbbQ/tMwAXvphbKW1nqVDWD/FmtQlYW1
MQdVuAqqDZqZSnIK0Os/dEJT7VJhqF1MUycvwqA1hnN90awnDsC/si6hyQp5VOrDjTPg/ElrkHSS
jIP3wJASXSNuw4T1+UCgoxMOTFlV6HmQMkzmdpzwxlED0LxK622U7wgPFqn4deVoW5ggStAlu746
BjgIfb6NWerAzUuTC4uJ5ZGmY9W91n4RdL5Y2UtoZ/e5Vwbr1/E283lPOmZNamuYOntNnPdqYZ7X
m+xEzQ2XA6Zf0Cyv3Cr9/AchlBW0twapDzlAMSa1VhgksDkd6mmDinQSYIsfZBI+dGoe8IpcbXT+
ujVInRazl4HhsWBQEF7GtrfnsnciMQq6ZfHSGDosobTjfE2eE1GHZjUqXR3V8xrP4it+iyJY/RXt
asx65t463Kk5l4WZ2XLYLpS64/EpJzEN/7OzEZpDJwv3heElkydntwR5ga/qRxPYerkQb64fUfd9
n9eKOhtw4N+vBEu0hXNbWXKSN5BScFJNZgtis1Yaaa0Mw6gmGdbaumDTnlAyRqcqAYXjNNqC+SYn
di46Wm4PP5LOVfCK5uKRmZFx+xNIlN7cz5GkmA2kj8iRNewQeBoiJDmd8gP3NmY9U7aWqEwA/qtF
Rg5L+R7MlTftbvExf2fHB15DVeY4Lg0YlsRam4CII2s6N61sbcz92bSzW9WrAmAiwZ1XBON5TL7V
P8l6MGdeKHvaEgxgmsMlEHCOEisTUcDALaoWIYGlYd+RJGtKbeEtn56Mu2jXYVKnNWwlkEHlIig2
j32bgVtCIH639wG6qA2bGr2E7kuSHcFOTBASkgMCxqcY2HD33y2SxjIuS5pUwMSRmPhbrVMu8aJf
HSLW2X1aeYeHRLwPEXGzRsqfwAmvNiOpTnZgPyhx08iNavcFCDSIVmcZ5MWjGjrDIbzJuWIKrNxl
u7/URVc29aDWPSn3fhc9qFLtpMI+V2L9+kXgkPqyg9JmodTlpo3W2ISkBtV5w6t2FoQjMcL6hcMD
Fel/+RWpmy0JEysrMyyN8OPorwSNPbwRBTgorn7+1z5DXWtpqLRROMGaGNR7GUmzciZc+a03x0ub
2fnJZiepG01SWkBKydqEnXjQPQIhLDxosr1MPebLZB/1BKD7/4bQ8PI4UndaJNalEpOWGRlDHB6S
B/2eeEvuFRnwqZwPyIx+m0VSd5ggF0rYLzBG4CRS4ZjSDUEkkXmJ3HTnfDfd8VFCxCuuHEb6JjNj
qViXBTubt5Yt6YUTRz/m9uXfLU2jLisocDeDCmyH2/sYtj3ruGvFHtyNnuIBdZ466U8uJRAndNMj
QrKhikvXnD20AANRFxTOkGKkRgXlcPnCdVGeOSqyDOOYNdqKr0f4KAsQrQ7ma4NyPgZWA1G5S75x
tpSZyL57Cz3AbbSimCK6oLkaQCDqROafBAfKSS1IndBA4KZYPEch/77JN5JsluuUNHlySK2GWr2L
cOSS+a+6ZZsIrVGBpTMUvMdrrCu8GU/GLtyTYm+zJ6p6pGnMbWwyX3abfaRCyzgMIDgkNwLBBGim
Xdb2/KR1aI1/V4HOWTN7eu5f0SL3zciuZ5sbtznHXqNijNwqqL1J2NjGq1BU7AIIToUn6UFHt1re
WS4IYh45vsPzVSrSYLok6lMdayZhLVrcDvQiszNBjcoJv/Fdh9nP3XzTD2qQQ1sXGsFd5Pv6WcOQ
Esku1ld59wcoB865oKUgs7zVh5RcFYQcU4VshRQ64Wf1ufxlkOHxYFI5ZXzm98O4Hihv0X//MBnY
z2OEaToNU4/pfKwsEUnUkgru33wyEAtDlxHDdCD7uDx+qlmDS32AFTVYvALZMPipVtTSCZdyGcS8
OQnmqXg3R18LRJUlKtEMgTkCVssCJRACecet7zA9cWOHuhjaMhfUlSwrxUxAjXrm9/WAKQzwEaE0
7Py7PaRvhGFCjtSLMEZkCMjgSexGQfhEEmtxx6PUZAKpVBmfywRdAv5LBRahm7KmUVeca6uUWkfH
2I07CnLvg5oxAh9MseZeZVryXWU10H6FZrdj9pnopNlauMjHtVOT9f+Pte9qkhtXmv1FjCAJ2lfa
tmOlGUkvDFl67/nrv0Rrz4qN4W3szt44cV5WEVNdIFAoVGVlTk+aOX0VuxBTbpzVoPbZmx+8AEDW
SyCoUQjz+9RWrrNxGBFoJdmuxXkfEdXpOuW+kUCxlsnxvRzoBxBynU2JeNHQPBNB/pUr6Y9ZXh6n
QHhYUDe1KjHj7HUa8G79MCYgBmEdTIE6tE7ZhqE7Q3IV0wWpfpw6E2xBmQg+X7Pqg+dJifMP71oU
+r0gbGyguHl9zMACp4MPZMKjHRrm4HxFmglAQw0FROh/oWEMyLRCwajv4WnARwAJ0/8s05Oyul8b
PRe1dIblzlMO9LmbYmiEYpYueAAu/8v2Iv8xx6QrYaxGapnMiFrLlDhzG/S2IvV7WUqOE/p1ShYe
BTJX7zmCay9pMF15KbVzqKcavKTCGFWFkZzuOOE93z4Yr/yy0FbOsrbG5Cxl0yrSHMNJ0MJ865O+
sIbRBNYXUZZ3mrYetajXogOPaUDwKDCm5B41dzVFbLkM/zvIN3H1REBqDrZwphEtvzcdnubiZl9t
bZVJlsDEPJedqtDLbnal8I4Sa9OkUw7vAGJGusRFTdMP9OZwrvxkokbXjoOQhvCzzC74UAhD3fc+
YNp4pSg5Bvf+gXzL5mdc2WQCwiCVo5wnl7jdnS5FA2fBpUSbX0iSUCb/+A8KxVs3E4IiNJcxjA9K
IcbRKUpKKV4QvlMwlHUfaK/te/aCZiWwi7y7Qt70UJEwiC+CXUTWGWNimoVdG8q4K35Njuz2WFV7
vOgciYfJkU7NnkrW6HbTf40/FE9gL/bVffwScYt9G0MjCEOrX8KstRQYSqE1+CWUMXB8ijDBDd40
3St9iCOL2M/47ICQF4/QQCOusJfPQmXxCoGbmwz3JgHDogrVKSY4NRKG6HoahXUVQ2XxbOlq4dyO
9Nsr/scEE4gWlZRkwvPFAbLajjPz3Jm11RXTuwIeWHdAGgG6H5QLrwNe0Yba0goIQSD6+aC44QEd
gAOl+Uw9fvK7GYRWxphwoMe1rnYdnCqi/oh2zgP404BxhnRwPug8xtStFBGsQn97xuzZXICq3mLA
M1RkfoGzwglc2a8+tBYk0T0ptKZHjDeED9J5xpjBu173a+vMPgVVjRASFa7SmqVmZ97Q2uTpQsfj
a4HNw+psMGniXKy8ZfJv3awJCIbhbQTQ3HyeFUv+GPxCj44+MSIn+hY8z2iXOeOH6aNoehlShv+4
lQit06/uzizVq1ns8RNoTq7ZXQSWWkTce9os60q+atZWrRRvDUM3DQ3NSHYkPMarWNCAFbzUo8Y7
zMecKVqcuHlk8WC4m7XStTHmPIbQloubFsZGGyq3l5bnD9pVBqcM8q13VWvW5phj2QMjZDYLzNHt
k32m1ZPiqAIJX30ZuVX9zVizWkjmWAIEP7dJAWOKHNgF5a8dwYHQ9O7tkLbZElo7xZzIstGWcuhh
h3KWF3/hySS3O3Pb1DyPmNOXx5VU1CMs0VJl9SN/AoXZA/1c6Y8Rs/O5U33k2dxsDikayKlAiaqK
BlsY6iMSzuiNA/77Au6++El7lPata6DeBdyN9A0U3LQvdEJ8tTGcZj5CD97uc1S/uXuVXj9vcqDV
L2HWeaoVcAt2+CWtSz7REm1qTwfVh9oPUIKZLXjv+q5/PGdWW2z6Usgb2OvC2V3iYTqE0bwnSuzr
0IYFev3rUoqncRbAIR0knPLG5p1CNW8kDGGb4DO9jjrzPJSyoCHqmGFu46U45IufCx8E8Bly3ORZ
Yl5AedeW0KGApeaT5otu+xi7WgKOteAebz2U/4ovsWdWFnd5NzM9KJ1iEhjMbqrBhPZMLqNqogUc
9X46AWuEJEf4Qt9diRvf87i4t1P2P9ZYYre6L/N+ri7JbIlSeOHEj8NxOECBFkKhGPvhhrqt9i2m
YUUVvPF45hPmA4aRRjCwRmiJpaHEvrvKjR/QMOEPGG2ei5Ul5gP2JmnUZYAlEBG8KF/pvUgblzJm
RsHnwX/ebV/KK4P0B61uxLaGgsioIFlVzr1LS6eBMz7QBLX2m6OOcDDugUh2sxOCFBebtJmkrowz
N9bcSBOUgGG8j34V+c96WTgX/uZ5WBlg7ii5kjuNYETdMQrdrrvGNpbK6rXWStRsf/vsbZkC9wvm
4CFthWcIE9GMNDUTccTR07OPU4uZRq3ylHlyu7zlXVL0T7HBE8QreM6BqZ2Oal9/MxTD2rIzTOC5
a+kDMSqJyuGlX6VebfCs0Z+VfICuMmg7hvPS14/JnJeCFZvKsQTqwhYTBTNzGfkJ2vMD9PrMmPP7
NlfCAGkrWDJAxaTQf19tqUyaIKqmJhDeGsijUUiLFRHDM5LkU9tn/14VxxQ1iYjANABiAJK8a2Mg
tEdohbyBo4ixbZL5ThunD5WsuqnWObe/8NZuXZtilr0QBIigykHnBHL21E/BodBnzk2x2aVd22BO
BCC25dJSG4MHWQO7uZ/QC+ssMGW4pt/5YWEZi4PSCz8SbKaPGtElSVFlyCqwTRRSxFFiQuTVGSSn
2lM0zvJk3Jugblb/CZnN1iZem2OuDKmrQd0zwlzddOHnEnJtx1oSdbdV1H6nCFn5QVEC0RfqOi7x
H/UZs9BZZvdhO2CeBrzDXhkbGBbWh8FblgQYvxQE8kvVAgbxju/+Z2HY1gsIe5NGr/FLF+zpJmm/
ZHHyctvE1pFZLQbbcekg89KWAjUhN1YjfyX1S5o+qoSjrbiVc4J8GJTqlBwRvMrXh0XsSZT3McxM
wVkdP0Xd07j8vO3JZs1eo8mlATPo5zDfdUonTZwTiRJ0TB64ocAK4HY78jiDMRp57QWdkjjd59tm
N8/mH6vsw06SFzAULWDSEQpI8On7Vv7+3wywKQARC9EMYCDXWlfBFKAWce6qTeDSauUIE8qipCqC
UMPKQc/TkRz92JiImhbky7zCjZ9LDWqf3IyRBi32LtGgMQqVbohOgS73eku0mpmH2jhQCofZJZD4
MowXCpegoIKys8TKVcR3OQpdSWxETQUsmVlLqjYct3HbOeGLckjwWASpSuUmd8az7KFtchhf34W1
Ae2oCWFNYkKYhNmVPUg4Cn3oMEgD7mGkOXis6nd0UG+EjiivH72h4IpiJ+jZVKJgZU2d+ZKZWYxJ
v2S9AzCD7qZRez8ZRAmdoR0CX22b8hCCyuJTkuHytRRzJn5lCJpfF/O5hRq9J6TZwVDnyTKi3q2a
9pscK6MDNsWP+hLEvtnpoEOXc1G1u9Egh3xBl0lXo0qzA72s7EIYn27v/q1gbZqgbAbHD2iH3kih
zkHXqGPZOVU/WkoWO9GU2YrqkGQ/Klw8AV0edk+urTGpFF4ZROlEWKOkp9AyPlX3A6rjeBYPNh8g
vxE6kK+pIppV4DVQWSy+mmgDljrsHLPuWmuY5WMRKbFzewG3oL1XVhiflqk3VUmHlckDGbpsq6ce
QIhnwX5yJ6B628qSzgOK8Ly3y0bIv7LLPHylUMNOpJMZYLLvvplRY+wnMVNdzCbU79gktNAF5jZs
eSTC16Fk7KYFwgBV7/QQCzeiX1G+X0BBgey0VXlxi55XdosYKtQeaN+Vskde25Iz8DoawwBben5Y
AD9xha5z51y0e7NE4VSafWPCnJ4Rh7zotbU716aZ6AVV4KXLe5gePK2xdK/2BVuxStkSHQoa4tUs
6Qd64ynK3lQTFZSLLO5rytJWSSKsqoQ2TRpO7qglbtd/64yXMPb7hpeB8uxR91fZe5XMcznnsEcz
0MKpz4l6Hs2X4Ae6tzaqM04FmCB+zWgNn0VUxnSXc1K2HttIP9HLh5YOXGa2UStFWSIpfY8kBY0a
qTmlSLydKSH2Eg17spR3RSNYSt5U9jwu3m3r9I+zq22C5lxREBEwq8IclyxJIznv2x4DWzUAFANY
Xo1+VnaR0ad+3uSgk1bxfLxtdIP2HHob0A+SFQlaN8hyr9e8bEglKGONQb5d8QmK1m4F2L/61FmC
aecYkvxGG5KUTo2UXpE4jcrb0/SWf+O2DtFdFc7rGisM2SdRFwxNTefwqj34hu8jb7B+k9eX9/+g
zLF1htYRntlkiyZHMpER4SmMZMlt/TXYU1pJ5SR9/QeMWJvura4v+u+rPZ0kRd6VGsyh2ggpDOgO
PKQnKtXc2bkXevK/l3DA91zZY15xYVIZBFp44HXcKwfs1a/tOXAkf4FOkrYjL3xqrK33w9ogk9hH
hjQ2bZDjdmkMoGvrkthBrpMvalcYR0XQM44mzVadHFUOMJ/ipFKxQyafUoUg7+Vea5xKSu7IaPoi
uuiO2I6RFecAfIwaGGj18JTr2kEPS9O/fWI27mxZgoK4Co0aHFXC+EuEKciiIUbjTC4907xTBokT
CLbmU65M0CVf7ZlQimI5nSK8WQ5G7mJuLJ+Q/RzApggU7PepgUaf30fu8DLEdv3ATyI34vCVfSYm
yNqQzR2yZGco0bwOutEis/l9wQiflUftJyOYHGidc9Z1qwhwlS4w31Va0LIXe6QLlJog3uWPEegO
65PmpZ6559EpbXXK19YuxcnVGgdCos4StSb7kke5DUXBSgqLCrdjqplSoDdnSlxpOqVLc8F2caKf
vFTi/+GzgdakjqqVwQa/qULaMokYxqSo/wvHPqiK7cwq95MvcGH/FyYJJtbC6T/mmOAQdHk4K8Fl
iUVby53hQ+rSSW5IvGS++BWyKI85kEvq4+KKiRcSwMPsPgW5FG/5tx6cV7+EOUVzE6OtVsBx+vbL
wZp+pNVmWvwtfwCf/8wP/Btp25VF5lABZqPLmQSLv2dA0wvNDZ8BdiMcXplhzg7wUeK8tNQxkjny
cFfnh8GQ3KKVedkS/Uvsx9QATIDqiybh4mYcUpK0T/MYQDsqwtd/VQ7E04/LPnYFsJXEpSUdZkc2
APuwuHOfNM98Y1qjjzENjzKNZbmFYpaEYlRNwQPYtFbhgULPB7Gu15y57bqN+xq55x9bzH1tZpCt
GkbYom52H4Z7KCABWzc6YWL9A0grzzXmvpYViKHWC8xFQW5Bp8wbFNnOR9OqYt2OhEdkUlalYXZ6
Phc1D9ay1V66cpY5oP2UzWZcN7SPLtqlJPxupQO9qMyvc29P/4SzeAu+dGWUOYu9SjIEfLhMjWbm
XjGgftP7oXQOyUHIviT150W26O1DVXWTyVHFfUc+i2PtaO1OLY9afY41TJvxihmbO3z16ZkdPi1p
OdRKBUBMEd5jXml0yKIOVjqn+7DINSef58q7fbtvRuT1dmPOb1Glgxn1WAyKVFsKi7xSNp6/WPYK
m1sdoot76ygxWX+koJTSyPjin6j66XhHNbdoEzz+8Ztmj192460qc8+OIVjowgoeJhB0wNA28YxH
TNN5qd8dohfdx0BBZ5cgkEa39vbibuQV643GUm60+lKJCd1oQfypF6pPSlHsk+C+yHs7Kb6082jf
tsdZW5ZwYylSc1xq2JOFwmmD0CKYF+z73LltZivkIwZi3B9PZFrOvE7XciRHRajgE/aFbDfh8jkM
QcOvi0eSfv9vlphP19ZZmIwqLKWD5AfKLzmYrBBVZyINnKXbui1XPrGTrJkmN1lEfaJoJTqMCLrN
Hf+Eb82W4Jn999qxw6sQTJG1JGsR3Rsga5QKyUauD34lt09p2z2AwUK/T0O9xnN0sCAHaVpNqb9j
0hM/wqBJPTjxoaN2/QHFPp7LXEOcSX/N4Dqi7L4NlHjQ9fon3afN7QKhVzxedHRQ33QpgqXOjQXd
2gTPXWibHBBlIi8G3iVAHWfw5dfmne19CcLY/zPLtimMOlpyhaKpf0Nw6zNkNRXQz9DZKP1D9JFX
PNrcQSt7TK0q7IJgJr/djHfS8Xe+lfAhr5sX9soOkx8YmVpMs3TxK/kgu5lT3lFAYf5zBiL0m47K
keiMP7pzc0jv+1f+D9gKarqhoNukGxjGYLsYQR6kWtyFwL2IxNGl09B97zPMmmkAiqkHs+YJWG+t
K0qdCopUBgFNClN+HM0S5NBCCei/RoAtGI4huO/lAaT7Q3RfG/NDvDQvWR5zAsLWrjUkEyAitGh1
kFIzZ6TRF7mQcyDHy5e5hPqLfBeTZDe13MmWrQ+6tkSuLc2FGsmhXLROFXTHRe2JAwGix6DsXk25
3Ge97g6q6chhElpFnu9SI/18O8puvPCl9Q9gkrDZCDFVIcBVRU38BdhleQ7fcROuTTARJxaTsU0V
mKhawJSaBwkSbuYCagKpsMT0QyK+o5EMaDoA2bT1hTDHnMYyRR08VFJMzkMQuZMtM1E4t+BW5iRD
TUlGSQQSe2+0TIpqGIO0FhoAscRflBHTcELpwkgpucDxzBx7W/ChK3vMZ5K7IAEhMuxl++wBI1lo
+UIcnID6EtQAEYRGgvjLhRfaju+zHZ92ZytvviqTMPd+ZMhV1tcokwC3cCELDl30TCc8ZnOr1N1i
95tki4pflEeUMA50KE6/n/0Br/2Rs6Oot0weefVjaNhY1TOKIReGOMePkePvoBmzIpTq//WxgAUD
ajWSDnUcNpsailkDwA9VqV5eMGAbm5/amq86uHH6r6wwcQaSbu1QVviq/6uILLtipwMjPe8i/7ZD
mzt27RETaYJpVqJQQOgmz1TcjM6YF6/djMldkC447YFjjv65t5/ozwIyG3Zqh35OZpijc7uYEQHM
JbVxHO1LicsRnzj2NpdSQTcNJPugcWQZHGVRHlBEDBq80n8PNFGKSsp8xdea2Mi0kT39McW4No8Q
Q1Z7mIqD8iEaggOKpOeMhI+3Xdq4+2RIUUIF9iKtxs73ZU1UyfJsNpesVNqlvwV8udjArerUlR1m
E0Yi2DHmFHY6J84OAsRPvB7qU4pFcrcrj+1JBTCZV1XZXMOVc8xulAvw9U01jEotyPs10V3ScyOJ
vAfu5i7EVI4OcW4JkoWMmbbKQoU0pHEmsKwrbkKpRCEnE/6gk4p8lMfmJ1uZY3ZGKlSVKVFzMph8
6dRX7+kHfid98zZAevK3W8yNWqpNBO1q2GnduvBVK7XaI+UE6P3lhG9ng5WsfNCBZ11c9F2eeR9v
e8us7NP8aRV/pxiNj5naT0CzVNxTsZXQNcGzmNxFu8ov+AwZ2x8S4oUahpQRVRiPC6LNXbIsf0XK
lxzYYPSCT4IvWo0ferxu/tZTDdH3jz3Gw6qO6lgbYU/xgwOtzncgddS87JFfq926zCAcD311TUa2
yeqrL6DdQaFabhwjnvXdOIQFVIjHdH87mmxV25CtSIoI0V5caSKzgkoTLyJQCnQFQciJSaBwPoAf
s7OoVIa406GtOez+o01mFSFgOI7jDJsXmhgn81oosKJE6+Dm9jo/Cve8KtpWXJGBBkKvivIf6kya
YkjxVOE/4xroMhur7RXdCVLrHMd4Vtj8o5klSEVhrLAFq2T7mppPRlnbnMXb6M/TRjXwW9DtpHDR
60MmhUIgDZ3aOHkAuHHTC/daRLy6T+6KufCMMnIENTs2DTCygMtxjG+dt7VxZreoYxiWaYAvN3jd
fjyX53Jwm190GHDeLaqtPUm8/blRqQMWFpgjVYeOLWSCr90VUnPOFajlwCKKdGCHEa2isMJD4lWC
PQ9nEzUDumma8axCFZE3s7OZH6HBSkASCmpyk71uhVTSIo3ab0AfG9nS0Rjt7kC5zGRLfh14rBVc
e8y1q9RGQSZqD/jxfdRbkF2/oxBE4moS6B15TaitLbt2j7kJU0HSGjGDOVN6AbilM1Bdz2XettmK
Zejs4bqFXjdQqYwVTU+UERgawP9asGQkVW6N8p04yX4cHgsQnUxAy+th5Gq0yEWKPegb7FGMQNQj
cSC4W78EVQMF/KcYZQVk/Xo7ZZ2RNQ3YKpyKTD9Loj+rMW+slEYvNsUF6h6vQAWoeMiNXJtAKXQQ
pQJlQ7D3e+XUPgx185xBRKXPWu/2eaRhizWFmSa4A9iKbrD1rKU0OzExO9RBZtWKlWeByJaRvcRj
8kRG4vTT4N42uLV8a4PME7pt8qpahB5VwgVDD0luTxMnhm4BmIEEBLIAwwv4SqwazGxWRA9H+DQf
ihOaenf0ET3ZVuA1L8TOQWnM7T9sfbGVSRbNlnZyIuotTNJHCSBHtWnTLK1xhwwQUHf0BB8iuw7Z
L7wX69bxg5YpJIuh4KhCGfN6r3StMSZdjhpIFszQHjXtskrQUOIxuG7BHwHmwl7U6VsPornXdsI6
bsSmoV0kIavsSE8LKw/R8Y7JfZWLv8ZsADGvEuziorkXJMPRQJwLtmAnQEF6aJZTLADr1mJIkEC1
5PaW2lr89U+jW26VNALXmuligJ9Wq9UJOoyOHi0fdSP1MOvDAwbR4Mmel7Ut5vpKctQNqwG25MfR
1T0oV8Xf6cwlnbCY9FNYOrd929rMRDNxdVwKhgqbxLVJ2SxzAbBiKH2oFtmXlc9KNt23smGTVrcm
U7SrTN+ZYewES2BjXNmbqWKqItlqSnhv/Y2lRqscis3YaKD0EZnTC1xSSYpJArRDCu1h/hUZlW9W
glXHkM9sQT7YPKUkPprdqzKqmE2IbH0WDr1SQMU6sege4SwP3XbM98BQNipYlDLCROvo+tvnalKa
Ya1gpOcMcWMqYKg4yVcqqkznUNsjrx6/le1eGaQrtNpsQkaipe9hkDYA6kfj51hDX7OzqPSdgmfg
gTeaubHkVwZperMy2JpGGJodDKZg7tOK/Sw8aD1wCVNp317LrcfflSUmxQ2IkBcLdQ2KUyfxV7zQ
bjXELpUf6W7ZZa/lCdjV2JW/YYjHKj5yg+jG2bqyzyRqciVWCcDCFMYT+JFNdmG4p4Fb9kpPrA68
x+blbruxd9ig3epTPyoqAbd//CQY4KgB0XelKq5WhFZiuoPxESwgtq5NzjL/yhHHgiqxWow7LJit
zpLegmiwtZi9JZqyLfdHgiG2vvo6FuHTFELRVyPHOB28XP1ZtuKOEMHVk5ATH+ia3PKBOZCGWkK1
PsaaKf5wQunNj/eC/w/4jznnjB2IGHotkY3l8m0M9DLVHYTC7MEaqKzswz/oaPLs0X9f7frGVEbS
Lfg24kGKLfAIYYDgN/5SOaGx5/Pe5dvrCJ2WCxJHY2Vz1UBOWj1V6SPBOFB2Pkx03MncYunGba2Y
qomcBDOCsMK4JdRQlGjbBWMYSrEXpeBjZLQHtW8/3j7KG1kdxiBoQASLPpTYmZMMSqu2ng1cGrlo
Sv7UtKNNIjlDEJ5CvMYLIbVqCEycjUYtJU5I3ohXKjqkIMsAFJogX7/+cn2sdqlmhLBtCnhfZQ0k
gRtFPS8gK3HUIFheb/u6saTAmROABlDkwAwUjSqrnRJn4jIqIa4kVDnk3MpzofSWsk2dNjR1Xozc
Gu/EKw6FYHDZYYCXfUwOGpSRmmRC3c/rXyjUMMShtml/tPwQ2tmh8Es3O/PeWFv48rVZtl0ZLUFj
RBHM/kUKbpPSQtvbD/aZJ7jENzKPZrZUvzq441nfOBtXxpkYg7dDMZpkRB2pAlP18mnJRcCgFzet
7selM6xIGa2w4jHgbV1HV2aZDysIopaHdKkpiSXFTaGsBvUkqm2be1rphD9yIEu1BDRRg4fLvxS/
8TzfynqvfgNzXkWSKYFCf0Oy1wx7ccjOeKDQQOL3skVJWcGBDp7GuuU+q7fgy1emmaw2n/Ns6vWh
cXDBTE5kJw+Shdu4ALKV+Epvgyi8sWfLBiCHexPzvjiTVUm5WQcCtT3a5j0gu3YBkAXZDd/ooIzu
U2QVIJGnzh9FvvGN8tSV40wAmYd4yKcZ2+2y10/poQEpjeTm91xQ5FboWB1mdt4J8nTAUuWXwwxe
Ksi4XQ5z6E8o5IMPM3rU3OQjd09tXG3wD71dWpaleiPXAQtc6LrYgkoSk4yDE2WnysvuKdh0cGfx
rsNuyr/djpBbOevaIpvoCHmdInvu0VMG+FNITy020vRKh0TN6EwFlHNOTOZaZEJGLORBErWwSGvC
Fx9rDFD87eP/B4tMtOizIOjrCBZRobUT5RShdZD/pOyRRX0X2mBN+cBZVfoXmdTralWZ2BDFGvg/
m476CJXbFN8Rh5MKRGf1XY45Mv3HfzTIRISm1qnuIQzSTnk3H0EV+43KtijNWQaZfsnbNvTvvXEQ
7UjAZOjtyuKTh6KbO1lufztYhLCX+4AEXVQcVelMNdu5jN48m8xnTLK81IXmYvOvwxG6kLe4bJ1B
vKd+Lp8567oZBlZ+sh8SJB8jQPR0XS9bZ/TDR+rl4MIiDiTojHAB2Byrm9tH02jRDTwgaCxfhwHI
9OVxH13C3OhidUd/eO2s2dOjM73X5CeOvc2ws7LH5IRZOiR93F5i+mW70gOSfqRepsqJfkveAdn8
lCuDTJzTpKSrOx0OzoAX9eViFzLhSVJtB5o/Ri5JxCr7A+H8XBP54pVoz/qRejW9xjj2f+3Q/7qO
LBcUUaJWS1u4RXeLqB9pj1J40qFpgXNIw3fJCaZbkt54L/y9Uy5DOCsfwzoBYE7+y2JNDpizufg4
e1KCbar7AEOAtM2PPlbg+aJ1D96n3Mo/dYhjUWI1gilWtsrYtq2eAGtMnQ4eixPa68KJhj2qzqII
1nJEYc+OjV1oy4UFJKTz7zfvlX2611ZLIMR6jiHamt5g2Z54y4fYjRzpkSp7DF8iPrPiRg5yZY9J
gPqKBKC6udgbHAq8pII/moe5v/17PMM9AkIdtBSAK7v2DLu3jY2yaQBqWjyaalHourLPkGYVYHB4
D/UWeHbw9tRlyvXFUjfMMkYBsYHRfwtdNBmJR0ld+9HHbEY7WCCNsKrS5jVPt47plVUmrIdJk9Uy
aOkd8Yv6XIGBa4JNq1Pp7eWJu9FSf3DWdSOoX1lkgvo8ThpqofAzUI75bGtQ5aYli6n3UskpDJq/
OiJk5HhxnX4v5tJESxUUyCCxNkGNwWSvfZ10Mf4HDM9cy15vNqkbD1W8a8gw7JdYivaNlsy8y4Tm
U6xV0EhhohO1Ykrgdr2L6kCP6gwJEMpA3T7MnMQzXfFTtJNUvAl5Lm51GHWCfhHmpQhYMlimXnAM
kaqIE4phoOLHOQEzbgzZXsmFChiILVzOt9y4uq7sMVfXXAokklLYo8PGsrijzODgkXeLDNEuATCQ
N1G4tXmA8NQvDTgIPDLpa6gGUgeVvBrg2dRSxe9lEFhL+Ou2Wxv3I1rSOINAzVNRRcYIJhbbNByA
9hJaDGOJjWUYHHraLTfAWiohrEiqhs14vSv0HEJiZAGapkg+Ap7/vcwJCj+1f9uPrUeyvjbDBOcO
DkLtG2aMj+Nsl8WxwAHHpWhrGHt1Jc0RflKF2wSVEi5xIT1O7MbHoBHd91Qukh2GyaBN1LcjLsBK
TCH+kpqfjXx5qBf5EOszT1d06ybW8bGgGIBTBpIM5piF5diEIz6Vo2NGGxq+iGQLJvco/U1sR6on
V1a8lz1aiKmPlAKUr1W0BZG6+g1MgNGqwgizWkIoNbOjJL5I6q8leajjwJnaGKRpZ7VRrSW5yyoU
3pL7xXyuTY0DwtzcWKt1YC6tcuxB3igAxCQBy2CEqrdIu2Gc3dsba+uArFebOfaNXkR1I2O1zWT5
Is/CoyK+h7jhajWZJHVY+qxLJ9igHLhRDN6GYt8FFoS1QFKtWVFrBUfoVmDCI5AdPrHBbRfJGzBB
3mihWGMhyxhPgFDOY3csE+3r7YW8/bmAY72OA1IA+GBWwEnNuBMWjKQFryBTdW4b2arXgXgCWAJM
N9B6LHPHGzLIqCUVqXjboMwgFr5i2GI1W0a6uO0LnY2rz6lfnsAa9yjNOCjoiVM9Id71tLWmCAWo
POsUQ8+2BNF0FIVARCUgDL0sgxpAW+5uu3opt7JRZ22COYNRV0a4AXHJA8efumMjNKdy7iFAlQuR
VwuaYqeLmTtLm3W+LsunJENLKQz6h1iZXoNpUUBc3Uf3fQLJh4QYjpwVvav03d0QGGQvYCLT7RYp
tYQoHKy2qhO7rhfobRAt8BTUx2ZrytTQiroOfBjmUNhId46lAPajpQYSpwRYz5qSIdiDOKh3Sl2J
fwpho7ltLZo/ekl0jMkUOK3xN8uuotyPhEBCWwNcTOx1RhK1N0q1qpxKH/12ekjmnrPD3uYd1AQR
ab+XQJGAfQiZcdxERgocjOJrs0XpBgCz+I5Zy1PiCs6/7/XDnILqNpiWJWwmg/nKalQuXRSB/Shp
431VlcRq5/ShLyWoDlV3aTp9rjIU7lTD1dV6R8xutuu+4IRamUa5W3uNibWxaVRRZl4KW6O7ONhu
4UH5jBFMQfcC+TlpIrsH0mSILFX6GMqeAqgXmvEuREzE7k6pwFQsWgq5r8l+Qt8JJG2cML0FUdDX
p4GJ03kGiLxKDxwtL9KeSNP4DflqupQuEHRwYEEr9lXKN7yRF+K1gjoq9BHogDOzNDWw8u0g4wOZ
z3QUABOH+++T3X2lAhx8oBu9CpgPQWE2NMswKFspjbKrN+hiSFUzlHOFFmGzRzEcLcIW3HPceYot
r0DBJQFjCo5YsD1e22k0OW6hLlThrU2VSFOI7+TnHIV3ynGvdBZXf4pnkPl+ybhUkdjDILpa+H65
m3nlWbDBHegRN0v5am8bpS/DJIDS6ogWGsiarj1smy4bZeXioWhjCM7Oz5pD/et8AYWF28H6EnjY
77a2xtx+oCiWUwOa8E6Hsdc9AK77Ype8zE6JGi1Xv5LnGnMJjgZYbElwWcsZ+KDCm14N5IaUADJ5
n26eqWBmkqrQU9I2xjddxvE3GsCsii4TrDKMtcAygXd9Ag62t8q8CoEHi6bEGoOx/9Zok/Y4j0P6
GR0I8ZSOS/Y8BFP6tQsD9TNn2d/sKiZ6Mtt4Wcp8kGq5AiXW4qkgWcttcwElFZXUBSp8zx3U2bqA
AJokOpib0KDV6L+vzmfTqypwUjCo3ld76dSfEwx2nqDORTuGiQv6kGUEGb512883udXFzT9Wmagw
qFkpDi2sltXwCw+hh0lB1UYA0eFtOzzvmMtIygLSzzqpnKiuLGCerFl6+m8W2A9W46yOMSwUIITM
muchbDgXOM8HJtAsWhtrYQYLUr38qsrUbs3w+20nNnOE9S5gEnqpSNssnmBjtCVPPNeTlduqK3qy
AwqekFvueVsZpd/fMMCaCAJQ0IUy9pZ6KoZFxfent0KY2MCUgz4fR75zzUP8vX5ezvQSpBeS4NUc
LPLW1WuCpxfSTCApBUSQHsLVng+SuNbGoEKu+zLbF8lVZwSfFh4sFNGugozJgpSlf3uNtzJ9gFhA
kY6BCNQVWLLjYK6keO4KWo9ZPBlvpqYq7OIhsiMRI6PK58qllNNK7Raplbavkf4w77hAvI1Ie/Uj
mEgLWcB8GoGSvhSFyieqoT3Y6b7GlSxwia7o6bq6Q1TM0dDkUxYVEbTqzM4tQvD7DRMEC8RUz3ZN
Xkg+CY3ANhMw/bddJT7cXuK3J0UEFxH9qiIqG2AzvP6uVaOEIWm01lmmMbUXCFHeJWYVcFL2t9sH
mS3w9EifVMyC4P/XZmTU8Bo90ymatQdpYXloDAovuFsOkH4Ax75FecpHnRMyt5xbW2WciztsrCKF
VaLnVpa1Vtfx4Fw8E0xU7pV0loIJJmYZUMX2DlKeHCfeIoGYtWMCcpi1TTjoMKFaeoZWSGR3zwBH
AjFBe853YYABWDoKGPBGtt8W0xnLTKCmGKg5ANwcz6AJaP2XHLQsfgeN7MnVVBcZAJ+ekGuTOQB9
JpaYEseGFHY0x1/20i4A6pX4UCU+Cw634cP7gExYHTEh3ZIePlLluWFfRReQbfUSWDKK9obLL9y/
PeKUdcbE/BomhRTRZHYlJMrmZTQGXE699D2kWgQRhNdqrXLVkDfOQlfrOpxc22K2p17lJmYuRvDq
hrqBKfc8Oov9/zF3JUuS48j1V8b6LLa4gqRMowPJ2Jfc1wstKyuLO0AS4Pr1esjuUWcwQskZnXTo
sk7LxQObw+H+/L0SMk8ifk80Unmcje1TasTV4nu/cp49PL2uppq26AwyRvuP61H1rcSTYommB3yN
pDnDLeVez6VjLmwdJAQ+WVHBCwOus4mTcWnRg8XSLdGOkV4z/dDey3ypjZi44Tfq/T+RIj2r3sHc
V4uTpVQ7VkesD2UMoPotQn6x7pbN5p9QQZLx9WQhTyxNFhIBLvrsG1iSbzVjX2wJKnfQkF7Tm7lK
4fmJwKAgFwIsBlhSVH1y6sGHR93ahimdvkfWh9Hdf781Lv594EdkYhucOtPwmeqsKhVCykAdAbvm
5g2QqjOko3NHbOIyyWD2tqI12Pat8KrBWGfsObE+Em3uGSanfbIsJ2d5MldVnrS0tHC+ynrwW21c
W4Icuj6eyc3IP3NmBmwgOnop5Wt2EoK4TpFGPMZ40rRYIhBcDjXtvbE0N7E6vMQarrfv10h6vTOD
oDsiFuDDNv4H3/8S7iXUKtt0QMKjX7KjbFVulhQo5bmtdk4OKxm4vtiZHCClsgUolGGH7jX0fhdA
/En9eTErI3bOpflpCWljKJqhiDRNTesdy/NI78sgfHWvrGW+jG75EWjKwDq26DgPIU4taYUFeETT
0Utvw6dhPXfZXNj5GO1fn2GyjH1I1ShxkCBIEpSI2+c6mVPdvjxM9PMZNlbORGnxdOFoyKJeLdQy
IHnQLGTpaAzcXXmHdxx0zA/kWrJzKOgV2+XbCrUyaEVhrudc8cX9+uVTTLxVaQ+j8yk2FA62+sAj
q9pYBQ/3pWGGq4g4zptR67Ob6eKpd8BKjWy8BdzjxKpF6TjGkYV3ucceyVYHr8w/6PnqNznULJhP
1l1cUzQ3g5UbEPezFsq8p4NeoR8MZXgYRqAECdfvz+KlyZQsGjrefuh/nZYZyhB8anGaYknpTrXS
oMzeCvOoFZ0fZ3OsQJf8GZwMiL0tkHZoU3W2yq6pqtUM/swsHiT3tt8SCHK7TZHPeJhz2DEOpAGW
E4CpsVXPeKE73o1OQXuoaQb13tUR1iL2ktzeEmvjrAGNNfx8ES2lIuXc/jxP1UnjJlwb0lnQaZtS
yFVGZA0ROgfRzSUDaoioAgojwb/zhGOztiaX0Rg3Cs0U2DKigGyLRbhRHkuQJgPFUK+02efChZjk
ZGiTK0kNyVjTVGPIExTHchlu7IOLvV/6ztyjTrqr6SWBxDEiWPlSPUMUZUNS20OmMJQ0o9sOstTq
leQtl7a6WZdyKaBEmtq2ULtUwZ7x+cT8ciU5iaaDyQjWQqH79t650X0U/5HsUzfjEKEWoQKZNne/
Xzh7UuvGAFWOlAyaJl0KBJoia1BrInbrCcdd1XYWpKA9NJViFVdsbkovhXlf7E2j5rFI6r4ksCeT
SkXkaevkUC8cz0UD7Ppfx90idtXAi447Hq4FHvP0sqiBvc94CGtAVEBCLFsoIMIDrG4l8yrOsqJe
g/Bp/b07u7SQKNuCgQ94HgiyTRcSWCbiJmqG4GzR7tMN+GmX49pdmHfuDVkCZLOcuxguODWgpABC
I/jHBATudJgA37iWaEKk4cf8iPDqWCvxgXHnYWZgF86Diwcd+mdBNA/Ci+nJKx2HFoMt75/P8pTH
oKct367bflVczR4/uTqT43dibvJSZkNEQzSgy4Rgg3qdvU6D4iFcSvKtZMmu/i+z+HV0k4dyGxJh
MAtheyTYArL0i8TOPMecmcQLd/jXQU1hNmU4EJLoGBSct/sQMtatrY5vSMj0J87baq5mc2nNHNOV
xIzQCnKdyZpZQ1thxXQohENgysZGlHTuHUNbhmy3mc0lnq8Z8noG6GtcYkBtfepPxKBrY0ds6TIl
pjVBsWCHCmuOYoWEJ/bRdjZ/dL77T0xOXUqjM1VHWxXamMy+WuDqIJ0XkmzY5hWaqrzvz8D58sEY
FO2R2cDJRhBxetTAtF07iuqAiX+4i8E21zb2mumPWW3ffm/oQvodlnD7YLegLntGAitoRFCwxqFG
oemPfmyJDEYyLISSbBTkM0HYxYFZNoAHSESjR2FyifeAByFtI82lpl+Y9XJwXK+pnbWr/espRTmy
v0xNtmTaZUXfprjoCi1C90V4U1nJTNb3gg+GDTQxGlDdlHH6xPPHQ2/QQUOQIO+ZcJvtZPs1uYfe
OLhilA27m0vlX4iCTi1OHiZNA/W4UuCgje8qoJzoIP4AhcQ+Xrcfc57qwqvy1JY8El9CBa6FauX2
sIU3eZDsZFpGOTQbdT3rg8/dx6mlybaw06RpnfDTfcg4kvvVh0wBaQvjYz5qPX9qwJgNECeeNzJg
ngyrahF4FKbJAr38GdmGHydzT40LQTlMgOlUsh4aKHBOzm8UOdrISovh3W8sQUtZIjJ2PNJDZaJc
dIG6bw99hOqWcp/EHs2CuaW76Ky+2Jfz/WXlSqUxEp7Bvs73Sf5eppuQPn/vOc5xLjLtBLZdybOI
98eUGJN0vDbcPEIhdUEOdC/2CCfX1c2IuIdcGQfjmDwI4UXYnk3wqfuDxCm0jdVdemDr5Jfx8v3n
uTTkrx9nMuQ0qUu9UnDch+ypF/lS1Ak0h40Z/3WOnZWj1lGCAarJ0E1nsnmyCrBwXY5a0kn0d/ky
jlGwTPDaCvfdUkbt6at9TQ+zPYGXPOdXw5MjMvS13SfSsOzQ0xfaOt0IJPXd28x3X5NrXLQrisTw
5vtZPU98Y7hQ2wDxGLDVaNs+3Ujj0BG5v1mgJWrlUS2CFqHwXAhgZKrX6MCaQAXR+97mJ4XfaUQG
o64E7UhG3TNkmpI3VkJN3H6dn94XuwHFGtm0k2SekXiDshjv5UOz9ayDWND+QTsAF+JXy38GQ3TR
wxOgAkEjhxwraMlOJ0Bxmqofarmtak/fqgtUqOHiQSIuFtl1v2I4vofZ8ObSXv5qdLKXKy5cdQwR
a8hNprqyRp0cEp96mg+XAsyPp+M179Qzm/scLo3NDWC4BTigDQqb6eZuEzLUTYM9JgL63gbyTb9B
lu+62lkeWdlLQ/VazU9WUb9zdG/w4v8D1GjyESbbnDLREovjI1CIhkoVSmN1HBfmDkrsc00Dl04U
ARUoWL3la3gaZMU0MZgzwlSkvmj8Jo5dT4+OBp2JjS8dIUAspTYv+A7QOXi6gxyH1DD0+eBO1nkf
pgEzjE2o9u+0zt4GPX9z+yZafH+GLsAc5FL+ZXWyhQaziMsB4X7gqpAMCWPyyCmLfECBK6/JnWNL
0qNlNT+rqLA8t8hIEKPA5bVK/TKYOp6riW16UC/OvMgWKRjeuyLoUkXzy7Gfy7VcXoi/PuvEyWQ5
UTsnwQypBg2iePCGDFmCBPVsZf39tFzI62JaoDuKNKAqIYiTxcjMzCnKCmvOF+XGhbyLBwj+Snlo
OpRHy0VyTXdiYfj1Fnq8n0+XEDmS1JqLG+XsTz0cxmuiHQdhiKpOHoGABKcN9B2GoFrIJrJsES2i
Q7uVGJB5XOx58gWdTX8Z+wzzvgQDPW5Ce6zARK7HqfVLVLG6d1Keb4RjwbvoolhVwkAb4PdTfWFR
wc2C+iyImAnmWh6LL1a7jveQq+NVkFv9wVDByUP6W06VpUvdPy6pf3/v/yP6YNd/TBz/r//E1++s
hEhWhL14+uV/XZUf9E7UHx/i8Fb+p/zV//nRyU8ekveacfZLTH/q5Jfw9/+0H7yJt5MvFhT9YMNN
81EPtx/oKhSfBvBJ5U/+s9/828fnX7kfyo+///bOGoDP8deihNHf/vzW5ufff4Mr/jLr8u//+c3j
W4Hfe/rg4m/eG83OfufjjYu//2ZYvyMvi3w3cPxAHaIg8NvfOvwOvmP+jvsVpXPdcSz0x0j/QVkt
YnxL/11S8X2KcYI4zJBKg5w1n9/SfofcC3L0svaCXijchv8Y+8kq/bVqf6NNcY1eCMH//hsQsqfH
AEKGwCO5kp1fst2CqOx0j5CsNco4AZOTYKHyg1FiPKt9DCFOlo+7sYlDtnEzY7xW1ZZu1bpPnvSu
AJV8n+YfUB/XV7bLwxSwyd5Al0JTbBnHe2yvl3ZzCKuO3IcD0650odGnnEMWBxQ36Mj3rFZk4Kqn
Q2v4blvHT61e2bsab3HPoKzz3LG7qwz8SNzYtyZSJoHRKo2fGPUzKdrCo0COoxxqv5DY3uO+2nRV
t0pbsQUz403fJcem0V7Bp/YBJYW3uqZbpjeLJHd28ZAeIgEYOGturTC/Gcvuvu6iX4AqeelorUDp
Cv3vZN/o+jqHDuvY5g+2Tu+ZCoRIG17p1EbSLVvw0gCzWAKqbPdAmPZMrWTbusYhi50jmgA7jzDl
FeU76iXJ8KxZ44M71FDOtdJX0Ve3liieiDPu48zegbHyJWPjUweHgCa6VZl2u04Jl0hKbNVSu3ZC
vkrzgXg0imzwsNISrRLRfaQ0H23friI3s72ChQ+paf9UXfsavRXbajSRP6DDgzY4D6FwlpGm7EAn
lHg6IgxPqHkV2DZdKlofuDpo5gQblubIt3oa+0psr8oovWkia6Ek/KONujdqo/rG+VKh7SKNs0Xf
K9u2ZF6V536uR0HBNXRQdW88t0wvcZSgHZQ7h7QvucM3ZllWXppEK7Xjaz3Vl6Abv7M6ED0qubKs
lXGZU+VHgs4NJDaV6zzUV2qRbiDrvaYxu+a6uwaR6Q1N+p1NxYGZ1nOY5K9QltjojB2GdtyGg3hJ
zHjHrWQ5mvEd1+PRU2n2pjTaWx0le1rw5yRXtE2ruJCecqBTouUQwIFi8ha30WOrIcdZOj2wMlH6
lqjmM5ghV8CBrZ1Cu+O0+UlC6zpq3M0IPQJPp8lHxLQbyIBuzQwqZWww7zhPPgRnW0oyrDK9D8th
hUfglV2XaE6OLMcryBh7tsKphy6mR8uhS26X+8wq3w1bSX3KypVum3eVE2+G1DJ9t4p+ChFfpdy6
pbzbmJ1YujnFcItN3dNnrvY3o+hKP6/yB8VEI0zWvSVOYnpxS58hULNWhXNPDJBrRuAa7Hr1Maza
I+6MJ3SLvOfa0HpdNkINgOlvQAkfKd7NXkJ1vgSPkONBrSvaQEDb9NW8Y37YDi92Eu/TLt6ToUS0
VpMHkfLes1Nq+Z2r7LQ6vGlKVnplFO7i0ck9KwaCGOfrLkyNY8GcdZGFS6oBWT62S6YDaWqxTatG
jyVndwloeBdtObCgqkR8zzq8eVyG3dqFdbzSwwLcC7qbLTSt+ejIuBnzaJ8S55qKEOKraWyttb6y
bpoQIvO4G+OVq0QfUas2H2ER31gi1YKa2Ou2ytJl1kYvvV2+i6Hqd01O+AG7WQ9MPQZ1LDGVVaI6
Ovc6l4sboSvjFaQHs0BD6j1y42JFuwrQ5RbvjzyvXS8ri3EbSQGVrKX3ouDlKh3YQ8ojtE8Xq16r
ml2YutWyaSBdo1TGoo71GOrWbudbbkMCR+PRygyrF6PXDyNntc8y9hpyvfGNrkCqszRAEO4Oh7rW
XkdiP7kxglbajOFdqbv7cDDxPkpC03caZ5PG4Tvvq2Ors59d276PjXEf1+2Opl0F/qNs7VD1Km2c
X502vKJOE74xJqjftcDChty6o7Xzk+X66KPygVY7XFKLugZvUu/kwh+QzAbYEe+RxrqrQgGqo4KG
+4rjcZq4+o1mZPqiqsvKH3CJLTPdEMtBjCgCWfkxzpJVndIXkls+ZPRCv9UTzTP1sPKyCjImloHU
J+nrBgOOrmK9N9F/a6u+W8bHoRwfqZEdG6tZtzQ/RGq0NkzxswipGTQW8+0OTaQ0dDFlVqtuu1hx
vKTs2mWWFL0Xl6TYKwihvSht1nqVZGuAVAdfcfM7I496z+gqsHvk/Dikpe5nvHmpm3pcdKGZBVYe
1uuuxLQBbVTvzYgeEqOtFzklDpQ28Yvojo72dZNccU5tHHM03Pkud+gvU8GNM8C/+VbDBz/vctNP
O7U7tO34bNqg6bJaE1JKUQluLq4daWhle5CQ67umRSJ9VKJhmWpD7AEsgAf52FQLJkzmxVX0UBWZ
grXQk2Ubj8skT2mg4s6yXGUMlLHYFiV/dMCCulbjSvfCkZYeN81fpB3B1uSErQdkW+vl8Bn+MKa/
wIGXeZ3CUKXLlJuMhtFCsZytnuSJ58Rh7WeV1i2a1PlJ8+aeMxVvcZcnV0BfgV01bR4Ietp20CkW
FRZWtW9Lh/cHBgmwj561w5OoK+J3vAJGBgXtVSTUWxdSbAv44mITlcXPgVOAow03RiM5GVYjiHUf
RsPEmsWZavSe2ncgdlV4+9rXuXIdV8ZTT4xukSvwsf9WMOS9ldYAswZoppVWbAYVC+8owgJ9X7NB
o2GQRWbu9eVw6Ev0xzcIPkzsQj2hq89A8F+Kif/XSPckOv42cv7/GBNL+Pq//yPuPIuJXz6Kj9MY
Wv78H/GwZf4OxD+yaA4awqU2DN5lf8TDpvY76KB1cC+i3vhZOv2feFiGxn/Gv5r+u4ZEmI1+FWRI
kNz9V8Lfs9QSgOKo8Kj4RIC7oNQzefaStKz62CW9jyzPTYge3GtcG0goLsN1B70OS0d71Vz9YJpZ
gk0Lb06Z8MCrAFWL04hbrxpdA6lQ7zN0NzXpY2U+lvTHl/n+M87/Gtd/FnG+vm5lyx0a4gAggkYH
ijyTR3aki56Pfdn6kaHmfYyrJu/SnaOOjEAnYTCBu3ZE7iz1ClO87OOcp3HQqJxWXqgVznOFHvLY
D/WYA+9aGi1Z22nmDHt4MtMCmN+ujQV67rrXRiOJWXkdStbpJiNxN77Ydu84HoRzQXrNSBM2y77g
bpX7lg158aWLC2ucGe8ZshxoQt0AW4OJFxXSZtNqJBNFLwZqQ53Xd1b1M2j87421bCkxXfCLyV70
ApiKORTc9IGN17UNLwwWTdMFlHFaexpp1AOpS4RfACzppfpoRh4f1ST3mizXNnaYsnHmTX9WEYJN
eUx0mZxV8WycPNjySO1UktuNL9lrjbWy6D9zFtFyLjc3TZpJQ8QyJBjMwZxak7OBaCKtks5ofLV5
EO2RufYixG0/HFMBflT0OH6/Zc+OBcwhlgBDAoxh107GZbpZhJRzKfwWZwOkcH2JGINEhZ2sOvkh
/0hYnOQrvp6QCzvGRs89xqcDFoPs8uQYoqvKaPtGCN+4avf9xn0CaRoK5uhD2PWfwK3ypnzQXr4f
5FmtF5OKmxCPbmQ9AVNxJ1ZdeygqpSuEj3LQSl1ICBVdS6jR+ICmI3/GGtzkSY4LRGlApiCJTAwL
a0jk/v2SABKGxhuE+bWfgtN/gDWLI3MeQt1+WLqAiEl8U3SVbl2YDmZsn5+NU9uTkdJQGBmQVrU/
vst6ItiPX6utRMeIhc48cQtITu4bs9WSC+sKu0AxEoCL0QU0hU7WjjvWqbBrv4Q8n7MivliOS7DO
35Bg3CIo+UdO8fvhXnC4p2YnU23EuSrUAWb5gI7Z6C05Dot6Lzs/CqiCIhba5TvphjpzgVBEMp7Q
hayWGC+gXJ9Jsc7OwWTuScpKlrb4MBLzrEhmjgXqxgszGMGAykC4bkN6da6n/dxffDaWQxAKUljY
bROjbsZyR+F97TcgHxoWpak1D3hOIEdg9kOhrFoWtSB76bt61DcGHwSfOVzTojJ2OxbdtSz09iJl
Nr1Y4yaLo7opaz8m76b5ZM22517Y0icG5Ax8OU52A54MR4cBEJW/GUviJzfZQ4UbE43YTaAG4qZ8
HZ6MuUz1uWc8HZc85V/MQurRybMBZs1VeY+UGOiDiQKJVzDKsnupnWaZQeF49sscfGNmvFMG5VBT
XMQqMNzXB7sS/pg+m+aDlUdzvmIK9PxcOVzfLvKgtuyqOx2hEodKpZswpIJcrdhmK/vAN7INc5af
4oJHJGj9dAALRvSJ/sRTS6UOVUJeyLm8sT1rCaKAyuttr0YZ7Y6AN1/Kdg7U6x/Au8S35pHPdJ/K
Q3Aal8E1AaCFuqrM3X6mY7+sJXgXucstAvsJ3+DF7alt5VshWYN7zTMASPjeLZ11K2JmAQxGwlF6
QwNaJKfjrXAHgf0InmAQ6BcY9aA2AOmjLzSSKlbXoUG8qEflVkmXLdQmrPahil9KdfQM5Xbmo5wd
z0/2JyTAUV5EuDaNJ0bkZmze2KNPbjScne6hX5cQUkS/JuY8elcgrDsTUpyH96grIsZGHCwz7HAL
p6MXwKCWtMKLOwUBIgEuFKgW37x2D1Dq8VXwompzZ3U6SF0ixRCU4eZBw8nZ/Z5pqe0mhVv4Rf6r
t8ylkbyGNju0SAc0aoWEUrxuTGTX0+a+Nxpv7MCZz61lmBZzn2Tqjj8/iezokUEqQL+TCymNzaEK
K7Xww9q9qTo83AeI9OUG/hv2UQ4ZFGSM6xHdstQbTb5INHOhx9WGRGggLOrVQFQ/Ys1Kdeb0zC7N
kY7GBtndIEmdJ4FlbLGoQHmw8NnoAM8A3znS5febbXrM5eC/mpAf4csxI6zsC8WAiTJ1PD0WPuPX
ruiDHkmmlkT+GONGrufqbWf37tTsxI/pRtOMcHKF3+SBa/jEVz+KHhGXlFjPkEI1fGUluUYBJ5yL
1i/atgDDhKw7UNAoK50OuWjL0i7NETuvNjwFWhwM2Wk9ZMu2ebbL2lPV0rfrblv2bOGq3dIA+Yxu
j14zjOskcnwrnutZPoNgyen4+pEmF1eYqQoPdWxB9674ZYKD1fhxPxz7tRnwvfZYH9m97slu6dm4
d3pjyuYyWXmXggN43U/PPY5l5MRmK3wkfRyk4CDqJlVUITpUHWQIJMnmbn5+v+UuLADeLsDCglwH
uFFreuAs7ihJMrrIrh6UZ/0RmieW4hf9AbySn9q3Vv7Yu777qK7nMgrnux01s0/042f6ZMqOPjaM
RaFKGAIEseErPJiWEoI7Z+bs8YIS5Vc7U050KqhBowZ2JKek4oE3eBUvo5W9qpbJ1Vw4Oa1MoqsS
1gjkMeHDkTCawn7yqgoJEInMjzfJ0YJsFAAJnoL1k4DmeUji2cNa2oM/UpEvgQYa7qjTA4T6J8t6
m5QIQiTljWwU7ILIL2ZB/GcAtqkl/dRSYlCFxq5V4lqCIIVn7GL8+wchoroEnewaCLbtfH/XpW2C
A2HJdxHgAFO/iwJrHzNLk2bDFUU7TbOU/YlzwMezW1cO76udifN1crfDRa+X/rB1n6Pb2Ac5+FbS
S9sF5rPE2s06v7MDjye1DBylngmopqZ7ZRCGM/I+AxPwnqwkVC19xjmE322CrsCGyQKUT+Ziq2l4
rEujluS3QPUDMeXE2zukR+HfgVET6j7FAoUq3LDg8QKdnezhCb3uSiLvtXZeO+98vAhf4ewJuC7Q
JjgdbzFoQ6dzJYKvsZ+1PQX8Hhf93rxqQB+W7sxdt5vTBD1jMMHUntic7FqrT3mdQ5AGuVLrOTkm
b+arftBXxrPUr1WONdJ8tzVYY6h0csksn/X5kCXFAIJ3KfB4AaigjSYpOHG8SFEeMtLstMF8N7Nm
Bip2hu5GJghADeRnkM7TgFOarCoY312dgmDQk+3p3ZGvJJaWb8RhvhHsDGX5aQtNe7IRWma8Jy6n
Qtds0kCmzeMLshivkGvrA3GtMK84SlJrO/Lomu2tbXxMb/m9tUXOdYlkznY+VXRxdtHrAzeLSwx9
HacuCUFybpYCBeqwSr2iu0GFaLRnpnbOxsQvFGriOEoLGy5ILbUS0IGHgt99fwvLv/H1ffU5o1/G
MVk9EdI0L6WNxKReB3LnGu3C35s492/YIYCsQ6sJ7QbYjBMbTifKPEQOCquWFyrgoX/EFjEXXpbt
Y472vSyY59O5uDO/2p1E9Mloth1HGOBFUPhea+jvUTdNgi4RKGfMkzTJ4/xlJsGALF9quH+BT0KN
xJq8neyhTUcj1YmX7yXYGWjudbhMH5E0XIe+OtMtOFm2M2OT4DVJmjAvGYw5PQnouk3bYG7RPol5
pgMC+5ED7BRwN1DfPt3iYV0qaWJlxBOmMbwzV3NxKwylkVyl9LaMbx23BjrIWQ1m2G6KNl/bibKD
NNcdG41bO2V4JrmM+NQsgCxo86PZaj9EkW2dbih8p6Wx16X6TYW3tR0JoH5qXDmm2LkWCJ6zBhq7
bZheaV24HBrLbys1AFpqx9PqpuDJK5hx4kVcuFoQO+7R4OHLYLAu0KtoTVA3T9whDnoyXNvqEC3C
Ui02jh7B1Sv0A3yO0cIM7YcKrJe+BlIKH/3jt5D2KlBV5zeUhOGhZOSuSqBRDao7ztMliez8qPRm
LK542STDsmyY7kJ9lCn3kYCc8IIqCjq0TQH46TC47RKKmZCvGh19qQ9J12Iy+gjXnQ4tVdSRnXBP
6jz+4UJI+a6IQrHo+h56gG1fbnNC2RbchemCqFRZQ4PcDjQkrP2QqeHaGNT2PaWoeitmxa/QhdJd
KWqur0gYpShMZ9ACNGKTNZ4+DICH4ZJyFqRRQ98yB3JlZ49aoza3mRi0oHVEeZtZQDqSAWw0Jd2X
xPDSOiWolwuBjicjvItrgBAaJdJ6P287snfD4ipFUFtYI3usGvmLGqvo01AX6nulaDZoU+vYbJ7D
mLv9torNTHCk35II6KFOMMWx4dHS2gKqgBMQM/ijUmj1zyRTuqTxNIqe+tgf86KtFE+wIlYZdgdk
s8myyXXWHoq+gAirG1eZcUeBuMtfq5GZmFvO3PjaobSGTCw0CxHVszFNPBWVi4DzjKMFOyscZJlH
JUEYktvxkPlhY1XsNXIJjxeV0JLyJRqrGu87tLFqgWYrGVr0NNw8mxAd7TW6YxGsWaUXWSoXj2Nn
9XFQWzHUomMyjM19HVrAYqFVMjRRNh/SjKf9rgtB21sFDgGIYd+0lcW9klDgL9Q4sdoP0SSh5ul5
HCseWrNohwx4mY/aKrYAe3rqaTmAL7OyG3rsUiqwzMwakQnwkcsJdchWVujO/KWH2OiRD9KysjRX
hZNAQDoERCACPECv9KIJRoAiBoLZGbTUHEYvtG02qqmnj2MIakHJm1IRr7Q1Qa61riTAsGm0jOMH
pQsLUq2QkxJuG9A2a/LiMa9YZkOf0SBc+dElOXPQ/S2ncA2AUY12GdE64JtIeO4iVdgY2FVK69Qf
MQB0u34AaHbDRF4XhypVoQONlExtrNExbyJfO+CUAcddFXl6rWfIT6DYGrbtIzPq4l13Igd5KaMB
pEMHKeyz1YLD7NHShFHeYysgnaQ0Y1UFLHaTfqlkFdiVQqOwwiDLUw71PEsBqy0d0P885uiEhoQy
JsbPIsfeNngLgy6JD0FiUcTCFcTGB6G98VbVb4WmgHcWW2xfjg7dlkYNKD72nR/GnebXUfMEEXHF
17qRByKtQi+GcOaa5Bn3IUmtBwrorW44t6ExxMUxHowIu1aB9k8JqYpcKyof8UYZVECxfwxugVAZ
IQg4GFwoaGV83PaIrz2bQLZ7xLn2dSz8wRzr3ivbTvcKYbpLCvFwza/00FjiGN4PQL/tsNr6ddOK
dG8PzPK6XFV91nf5OgZCy+ep6QZYNsfTMt77oZ3tUhWM2gD2AR3lmVmfwfcmxPVtPasAHMn1H4VG
EO9ZGiSo4jhjnmUN5VZAg9GPkUXzORPET+vI8CnKH16RpMaK6XXokxHtjysGGm/fdqm5i7SMBhXa
Hg9m1UIrwxG117f2NtTIMirCnWbU3KdFu2VxqwRRZj5WSnIwuLGVqMRmTFBAblvsBRunmvjR8G5b
zWIwiZ+V7U8jNZY2wHNALgVFxDZgPVoVTbqoynZrMyvIcZNUyZuWlrjQkteeMsXTM/2uCJsVYD4g
GR5XoowCUD0txj5UvaHVd4WakX0Sl5U/MgB5O+HnNR7a0XhvQ+cc7J/1EzrrUfyNepQtzQqtJ6zy
Uy3dFEO7QBYGsEeA+SJuJ55WAkQxdDn6LscRKcX2x0iB43JAXa5QL+3te6ScfMVU1+2QbJzWGAM4
TiCnev1esLfQ1nwdwFpM707gCHGroL5JowdWS4jVh521nR81LaBIdnVD2iGF6CyagJVQB46pMwpA
lEBYigwNGsmN0H7NFPuDGaQJ2lEP94IWLjxIhkdokhyNDpKeslToCYLOigS3SZC2lAYZt2tPNMam
QjuuAry4z+q88UlH2JrYjbKLWRzCDdC3ihT3BujS4f27lUXrfIG49m5onIUYwKAquuQ6i7p0lZgW
g9vO7wrgmjxQoNxDNjh7VjizFnAWsNKN9BpxibIbSOweRiN2AZLqi1Wdw+m2ZQiNSsu5TQ3yjAf+
AKgByI17shJkvLErurLH8tpotY+UYHcmTMVNTkskuM0h9EuSP+SsuU8YOqXjWvywKbR4h5ZCd6St
rmnVHRPWvjdcVReEcOHbReH6aaK9WFW8SG12r4AVvra5s7GYivc0UCtG/6JZAEULRwUSFksNvbxb
IugiZu4tt/SbNK599F8mS/W/STuP5ciRJEw/EcygxRUiFTWLLHWBlWBBa42n3w/VtttMZBoxMzuX
HrOZpmcEQni4/2LW0UFJBdmdkX2yC1l9qbuF5hNniRPRpnRmOS4eoRFHNrgsyZX9VrCnXDaeNHGa
bHHO75va8p05Kxq3a6T0OSkoWcdtimeTEGKPoYQ9HzT4UyVN6BZqknqmlKHsC6/GtppC2SeB8h02
PhlYUD6zQz9hymnnUY2YqqA7Rse9rAvZXa8OslOHwYsUhz9lVDIlRdwvajl2KmQnNTYPZlcemiS7
M7LgJJDkOAPuII4VFIoXBfovTcpfpaZKnD4PsBIfNepk4GMeksaSd8MkNgc9EG7rcHwlhQA6nTG/
upzVN8rYVI9KHJ8yU3sBvriXO16EohjZVRA8KoH4PWr7X22XepM5c/qNR6yBbrq43LdW4/AXvEJt
fswkaJpVkCsoTpP30Eyi4xCqtHzCRU68Z4/W1uPcBH9RhWihB78kYcqhtlEQl6PXOBF/dS1ngICG
3qjrD3mqPJVq+Q1+9V1bJjd4PjzUKZsj1amNGSJugZOy7+Xh09x0L74pPChl+ggQ6LMfT1/qmhMu
bk1ogoH+fdSxvtFLHi+65YMiV78pqbhPC5LbURcFW6BMksV54dRFBYK2Sj91owBCTzzW7WhXcXjw
rQR1/5zG/hRhwzYnh65Im9siUDkjukA8VmbU7LGP/NYpxlc9N1pXG+f7MO3f0i559Mepstty+BoA
E0LtYdbsmqtul0zZo+pLt8VcPUIdu8nz4kdlWFTri0G7jWfraxvSpu+yezWv8CwXSt8NI+M1qqfH
VuS4a4wJVAEuFFbAATSK4eiMqj6jgGDg9CMPKJDkcrsrJTGxjUj5FscTak5C8CgKwt3QskgrK693
/KxsTyk0fcjCQbf7pkEPJpbHnWnB8xwq3A6Grg68TE9fVKt84SQxd0M+lG6mDwgvkFgOiKvKpQkD
Np/iQ+Hn+l7o2+A+DRV6OSx6t61r6KMYWdiVFPGi0MovaCcU9iSCi8zG3A0z3W7yn1mYQgGblpdO
pJ5gLrxOqelqMX7ZkvA5EXLF6ULMuYdCSu020H76A08LamW/w7ztHWtUpgNA+NQNZH03DPQ7ZC05
Qe8rv3UD3UggORbYcoBE9RA5ginEdt8V02tpmRgxqeQNcoHAWa5NDY4N1Y1YwFzQoJIchELKD34q
/TKl/ii28uvYxZ+QoJxuxwb0lSz4X7TM+DaOsyf3whc9G5/bKr/Tg85wfIm2VxJh/atLt7LWvkX4
EJP1jfbUBD9SsOrspSHwgIVi3Yrwlx2J0m0yNd/VFnxxiluEzSuHS9KqIxemHLXbIOURUARHtUn/
dKYQYj1R/sFH7ODrYeJUIPDtMlSe/V79mra6tseRzZPT+MEorcnWagOl5YJSryG0p8Eqd0UQV3s/
anwnmqRvZaM3N40oVS5Cht/jOYr2lqU8mAk2WYFQY7Ki5nfGMD/N/Wx5ZtXexrHxu9LzW6OVXq20
f4gN/yhL002dtW9KSscLyRMRgeHywe/9g66anqJEj22tnJTW+GkN+oNYZb1dKunzJKM2HUDuOcK9
8DUbg9sWhU/etHZU9/AUIfF/DaLpeycYWM1maC8wKPwVOsFtuvbAkarYuZBOcE9qqDvJeAjq9maY
gxNr91Mq+89KE+61NA8R9Eg+aVxkrHj13hKae8Eaaw967PwkhCAdek341o2UVIUonffNKCnPrVVn
p1bP6UREALh6DhI1LxCvnsBnZDAXcYbZI5R3iH3ruGQEtmImhsPD6De+X7s6402Um1bkISpi/Kii
CaHiflC8uZPgzydR541DxoFjaqzNaXwV+gz1z0x/Tmn0PDQ5Pft2NriISliMhfCjqtQfg6+5k2a8
dn1yJzdyeZP0I0D5ao5cedIcqZyPpJPHSVNvMMp7jaVa3Sti8wL6WnPHCgQlNNVdKMOn0JBDtCU9
19Eva3dNFh2jyLQ+54nICT9YKpJYRl17RgmCrTM0wS3ioX/V1VFz+wiJIBr44vApihrtfhTF8CGA
2XLTqHlzMwK8jhylMhr6gEZJf1idvnRznBySOLJ+lX4ufMJ6btTtqcyaHQh0YSdjB6fFzS9NHdED
ymXLyTX/NdIAe2YBVcouPWQhLw5fmIZdJvS6rerCj6S2TlIWKa6B6WKdD3fosUNrbVp2nS/fZ13z
p2oB0Ef5yez9wh5bKkxi41h5jBeLUD+JWX7shtAeg3q+sbL2RZyrUwwhALM44GMhjnyG9Jla3LNS
8Gqv3gx52nFZOyLnxpIrSspNn/Yuaj9eFuHrJuolBKqwAvBR3aK8ak9EnLJdMA3QGx7Qj/5Uoobi
S6ehle1BVB11wiAc2lVjHXXdG43QNeTPrUJuKvLaLRiKWFqF0+nJSH/XeJPyNnELC5BbIN4UYfZN
klhiCviS4rWWDnMX3foJjrcS3oVFV9oz0Nqi0z15nJwonZyw9m3NmO6KAH3uuT5VMIZ7E0QKYAKp
uy+H+nEsZ0x0fvcaLAAJQJ9ouHJXPqk6fJ9TV4leqKRek/8Jy1OpW8dW8W/DuDpk1nCnpcCzRMhZ
WQRTKoAZJ+xHLsdM+9yO0rPUQhNCZcfJQ9m4pdao1HY5WSgyJbJ0k+vB6HR9zEsoEn0PTp/pimmq
osGj6Z8nqxQO8FyLYyOAbIDOxL8WT5/N0XikDf1QmlTItGy+4WaOXrIkaGxNjRGqFNXKlQaW5Cjr
z6IP63NU4AZl/aNpDKcmwJdn7v3PUZ7O0P4GO1uqDb0wncambV5E0vi9KAk/rVC9qULueAF2mJT5
z76MmwTWSiL5Eul8+tRN5mLvFcANKWLjJk+n9q7qjMmRuuJbBzsn7I0DRANWgtkeQK9TjpRlzJiK
/CXAWcvRg0ojnZZR1lTQz2iaPQ+4x6pSHL9JIW/h3OThG4WmSNp+nQJxAuYWuy3l9LjTeFL5ikqi
2ZBN5Oq8Q44a0eKYU3yU5JdRMiETCel4T+mkbj3fF2PJ1mShscgFTFiJCTUzjStjgttQSj9MELI8
cNtn1KUwN25djmLb9Hl2A7JTNPRiGsNDrdLyuT2kuwlWinUwQsOpMh6Cg34/QpoYUuk2hN8jK/dS
VB15j7A9sCVLd35muH0cIEYfj3e6YhyyKUxt1Rz2UyM/wnxs7G6Q3NEy7TnqXWphpwGSX453RFpN
UGHC2B1S9m46zzdqGTwXNX8ryW9FuTohNgzzT31MOD8tUrxMjD1VLoBQ15Lpxb7BATQ8FVrou0O5
T7pmF0fF21Qobtt/1qa3JPqeKTj3jA10lOeyeWyy5Nho4s9QBluZxIdhmEBXha+9VN9zHSI6B1vT
2AnCi154TRcc0sJwpvTP0MBffav0H/S1eJLEaFlMD1l+SGPTG2PrNKMNQ3ZFOTh0igGvKoTLR2x5
EeXw2IbojvQC8C3lEQZJaXOV/S4GyvJw86RD1Q035Xg/pt9Z2K4Ua17rDzQF5bdptO7V1PreivsM
lWewzrt0KHdSC9iezQNEVtw3USTaZXxIJnQfjD3Iw9SJi+zkl2Nna+Ydu8iV6+c5hKIpZ0AABV5y
uwoCVic1rtXGe37irP6S5Z3QVKcxFO+p44HgHj2qDfxJ3daqH5VQ/6zI7NT0i1Gmt7IoQ+ZsgUkU
kGVhC/GDzJHMZ4xsPfmi+b/0FqhamRVOI7GZgsJwY8uy8xTSKNlQLIUUyOPkJAvfeuBcZvpicteG
fvckS6jlG+VN31T7aY4eIyE5SHHg5vC8RiolqfZS8X9Jht9VFr1EFPGiCWzewscMxn2O+4VjhgmH
1m0UeB1mX6jhkCBw9yYcnFL3EKSaRy3Rrczbvn+WKl6ee6O6GfWQPF94E4w/+Wzx4LvLy2Nvzk42
B56VvQSlQP7t79tG2FG+57CquLJbk0dI1ufzcYioNvid6kAis5ux+KRM7Y4yk512vGZz3aHO5A5J
dW8kZNslYpi14Iy+6U1jehdlZGTcJ2WHFKEsfo67X9DDHCU8NaNAjYl6mE8/1YigP2le2gyeYRl8
U2NX1xayNgiro40qDo9mwt0DlKlobvJ6dGLhj5pm+2g+RtwFZFXcWPJzSKaSQ/LETodFC5vOogQ+
/pxS0WsTMDAWjXG0SBtdtIueevcU3aDR7FCiOsyLViJ/Rgl6O5IEe5yzgFLiXNmGzzOKcpFvtfep
gldEBt41uUlLPbrPBCt71CKj3uM9ZpIx96kLGVU/VumoOnjeDYKbdLr4W/Vp2x8MfRofqZimwV7x
f8tB/JOLT5fsDleAnz2Zy74vjWpDP/uys2SBtqRHDjIKl9e1zEOrdNig5jQEg+ZRbFO3LrQNrNka
Y0nzihDIBKBRTHNJXHNPgnZOxngcln5gPd5QYrYlOoEOVTyQQKcaJc9+h6fBBvxghT5YR12L4ZVp
L5RDTFS5+u0Hb2WBxt9STG3EjX7n1RmkQU3fHRMFbFvO+2aUmIp4QlLUFos/+EIhACRtDOVqBJBF
KnMHmmKNHJ9lZIeDsINt3H0RaCctxeqN9t/S3Dtv/vGNDDBFYLNEIOqr/naaGnHYIJRp63c98JDh
Tn38NTvi7Ta9a42S+ufDvAu1jPYd9rA3SiXzM0DaeWQvVtHjlwG8uAPH7Di+RmRy3z4e21oy6G9A
YL4AXJH4gBS0amwCZbCq3GL64qPoJOhkq7AtZFRNFv0eAWBR6E6Do/9e3LgV5WYbmnF9B8BmXTAM
cDrWUt0B1mtNwNUNZkJ0/FPjpBxVCjS6+kD1El8bXgWF7G3xHK6uG9YMPBrFsCjOnM80auyWRSmC
DET+M+SvRbP/eGavbrF3X3LV6O97clpNwN+lkg2KFKlXN9qXGAtZIS+ePg61xoT9/YicUIviJDgb
+GTnY0mnvgyHuF8OkfKog6gJplOzN91ijyhP9Crt1R2CFK8FGdUWrm+Fy1hCE1PDhwlwDSK2q2mc
ONV0C3Yf7GyEd+TigJ+k61fqxjl5LQxml2C/IXhRplgBClLcIkuJlhR1pWMVfh2s1p7H/2EapfdB
VkCCYZZyiCgECW81JCcpccE94tQXbnTka6U/5DQ/lT8hyd42PHLFYvg7j+9jrz6hxTs/nlRi43ZM
mzBoNCdHutGGZn4XS/ntGA/7MpooxAunbNxCvix/fXXCvR/5mqxBZTGVxGXk2kON1aJ5DI7T7X8A
Xtz4jGsGBRhX9oVOHPiHsr14mePEbQI/U+3Wkxzl1cSA4L9G+C1iOJwtKP4ZsBlYpqvVU+eGmIpT
qtmBKaA3TsP7UA3pY12q5lvUNu3PTnms5UL9ncpWfC82cr1vGj91BD9DR0CYDnWZiG5UUPX8eOde
zDvK06xpZPNhWeBytfrquURUCR0ETl+0CA6LZuayVbc26cVZtIRhd6qkTTBH1nCcoEUgg8KFhjUw
gEot2fUTChQNJWXL37DoWCt0Mdc4mjAaCAzLabRmRQeBPLRDQyXY/x79yCmWP1k26n8gqClp+u70
DSdvz3iKHqnZUAzdgXV6Ct82AcAXCKS/LFfwVRbnuwpd+vxIpLYetkZZ6vYCN1YdxaUclzns4pO+
wyB1a4bX+Kpl2LBF/o23vkeNarDS+m880VkWdnDKb4x97uX7LeXwFTljCYVQM6qOeKL+1V86H1po
SHy6PKbAUBqvWmEKlBiFvR+InxtaErgjnpLJ2lioyw45OyCISQIMbA31dxNp1FVMS+3yOoT+U87q
RLUgHPYRj5iD0mJ2C7zE+hXKtbaR2l0u2yUo9W7Mh2WW1WrbprGQ+KMi4K6exG4NRHbu7wWKFLIh
bQzvIhlYhqeIBiYMhg56aHVZwyGhbVea1KnrH8H8Reu3rpYry/EswDLUd3ldqDc4PSLYZgsHc58c
glPidDtj4XP8B+fdxSm7Gs163nzLGHNOAhpeL9r8R7C8PJc3Evs1wv7vKnw/ZavLsop6VW4agiwA
ZuAQ6Y4dbrgL6p1tnVMr26ZmLKvsYhW++0yr45Iuz2L9SMw2cNWTeBd4IG4Mx9qnh23Pg2vbjCOM
Ar5uQQ5dn81+0Qz0JUKq0cbwGKbqgzLvulAbaP9BWqA1konp28fXwdVliMyagmr4kpWulqFQQZ6D
I6HZ/mAh520eUupbH4e4upHfhVgtxDQtoJFB3beDHi2euQ546s/jJ3D3KNm01l6zov3HEdeQ139W
yruQq+VIpT5r8pzy4wKKLgK7uP/HO7L1aAnlHm40+01P5+szCX8dfVAufH2Vls5CiaXzwErp4So5
k9ftKYAInvipQy/6QB6c8KZGsmhjqFe3OS9dPh0vGXlNckkKpY18WMY2uCIPYAC3AHTlk2/DoTxs
geqvT+y7aKtDmYw/MtWJaP5ddT9+wvcAdWr/E+gB1MtLp/uyVTaQL/OV5ZL7d3zL+N8dYyj7VDNN
JI2HxuBpD/NO9ZLvXOqP4xEAnVsejHv/QP3ZFt30FOAlOP7qbjpcBORDfYp2W7/n8qCDtUFiJ2Kk
sRh3rCZA7juSN1D4duDrKGXNlRgPd2gExsZxBJysHzY+7+XwFcQX4BqDjZLQIV3vT73VhkHgkh8D
z9yXu/FgDicQQQhI997itKw44148hNCO4j1Ucg9o5MZPWBbu+RF4/hNW+xfr6d6i/6Tb9S/I8f4+
88igHREpOHdRHzVjZ5MQd7mXCLlIwhg6k0ZF4Pyjm3U5Thy91HxtNUTn6QFBt9RNPy0WESMiarQD
79v91vv82rd9H3W11LKwrYMExRk71HhwUcA2cZqNQu/j+bw2NjRYkA7hmEdLcxVFmJSu7Er0V5YH
tKPKFJTFRt8IcnmTQNPAqocXMkWwi+e5RRM07/WOhI2uW63LTo54YVF/SYKvZfacm+rGIrnMm87i
rat7aVMmRZfQR1085mffbrp94T+U04+P5+7K+XMeZ7Uw0qGJsj4gTnirnlSnf8ieFp4kjOEXhWPd
v99cilsjW32uurHUUNWJqCEeCCxkh3ZickOZw/Mjt3HT+wb2FuY9o73tPL0Ve3WlCMbQW33JV+xk
s7MFucGvpAwA3ZZVuVOSqP9fviIGGJgFL3Yb620nWFIwJzIPKVEXd2reH3Us8xwzzX6XYlhsBLu2
27AEWvgNVFmQdT3f45UpYioVwW+YM+1YIg1Z4XA7v3y8YOTl86wPL6q0PJMMyCH6up6eBThMdQGH
l2YjqBo5ojfsizc6lTvrq+pFHmRnPJeEOwN5mUp2utbZrjde/Yz//oa1mrIqFRBhdM5woCHi7VwI
fW0jKBLsQYDh95Fl6oZqw7Wp5b4weehzBkD6O5/aUhnx+ZxYs0lUQ5b/UdIiEfq7j6d2K8gy6ncX
c1qpWdoBB7ClprgVk7ekRT+z//VxkMvqNO9oJApQBYAgT8N4NZQOicIuDIkC1uQwa8cl40BClGuv
qMjigtndCLicIOsFAw0cvj8CDNQwVgH9LqyHWuF4NvJIHBxDmf0YQUUxAI81AiJ0AxDXohON6tDj
rjspmYPHwQzvKMn7n4qUbaUA11YPJPzFFVA0FvXj83nONJ7WUtzoQA7jRzVSfpltd6dUGuDxYKuS
cuWbIjJi4N9AON6kq7wZIMssm4t0r7qvj1q4z4C+qU4g0kQHCwH/BBSvu3CNFwEZoUHy1zZR9O0O
IuaSuUNX81e2aWBz5cI8+1GrZ1+PQqdfG2AMBVCClCFcDVTOx1/9ctwI5UAyXkASJGnrrK5WwzkG
TkcZtjuZiN0iaqpHG529tbwAjxKCmIsrOjUN46IxNYtJYlZTQQcsxR4Hns9t2nj5UfWgN7lR45mf
0hu1o/8gecluy07v6gj/DW6tilP9tBwUUESAWpAsdhCKhJ/QUnYfzyNyhuvdAxlTpz4PDw+vrbWO
n6TEUzVL1OajInWaAX0yf0bQAAvzBNIMvWvZ6l6Ssn0sM82xEskua2qeFL1D8Ch81qhGWlf+GRnZ
raG+SiJSzJ1dIWpsaaDukK41ombX6PpOn+M7UBP3qRgEjl4OP6whPRpts/G8uny74igHR3FxuuLS
Wy8M0C9NCESaZqJp3FhBcyvWRxXoTUaC08qfPp49+XKlQ+ZflB15PdJVWavtzEKojdy/tOL0+UE0
s4ceDwUAQsUNXawHGFvzUzrKyK/CuvHUTtuFonKDfE8CHGFkvmMLUGCTf8Na8HeVq4/haByDMfgk
wV4AnIcgsgEC+sAijB5D3Xr7+OevDSRY4MwS9oLoyXKfU18+P6lGaDp0TVK8i1Jn3olwMAvVbl6t
n4VjurRqAAFQa449yxWfzftxQ0Hmyuydh1/W5rsLqbBmfVCjDBeyo5jvJSwSTKfFs/JW2y3kU44s
uGgg7l+WEhg+khAbvOoIR/mwWQq+TL/Pf8oqceOVOFPLYSaiz9Avjk1qVz/Ez/0LTKcDOWOz0wHt
fZoReYTAs3WDLX/8/AajgomsgEUlHBL8+smYi/MEohLA8lKHRrCBhkd/6G3VFnfpQTgKG3v+8n5a
GLe8h1X4BfTV1xWyWKynqoZR05pdltmlEI3fK11NDrDTBFgUlRL/16f1khNwwlgqbQz0xc8/dB51
sZKB7LEl8UtU3GbmL1F63VjLl+clRT/S0qXBiFfm2vXDHMVqkR0FXY5dYPtYP3avEfKgewM9wNmL
ddco/gNRj8vjhqiUumUV2UVOnfUO6uQR7h+3agxgue0+K322n+RbKX8bxS2dtmsjpJqqoT7BM/Si
a9K2QRwiWkmig2bJPLFc/B96u7Uat6KsvhWX6gjplyh6p91ALrgX0/hVa6Wnj7/X5SJEnRYRFNYE
MgjoTJwviSyLExiHJElNfdsrrWN1sYt3+8nQvn4caC27wiF3FmldbxOiWUNqlEhg9w6hFu6irngF
xBHaKH8fxMp40CvzR1JlPzuE5z8Ofv1+UBCdW+S6LopPpp76rW5yiYdF6wljvWubbuPpcCXh5g7i
zuMg/+vwuJpJeZxlIU7zf7ARkgsaY1ffdDthn+2Aam3w6C8/G8F4pnDjYfpCb+n8s5mVDPJVGYC5
BE/Y0dxI8nHq9mbebSwP6XIZngdaLUOjjpqgoTr7t+uZPxg3sQvI1tYfgiNLc4e6ZGbP3z7+WptB
lx/17kIaRQ3m4TK6xpN2CCEuUYV7KDxUsRav2CDebavmXOmSnA91mfN3UadYTZvZJ2oCwhGGgGNI
t7pW2aL8hB3KY6w/W/lJCmschnU7EyCGTMNGqnt1nXIhYNGCHDMQm/Of4DdhmY8zdgy9LEEEBcK4
JWrxV/3g/JJjlO9CrC77iEez1oOQtscdYEjdKyu3uQe5yGUP60X8MfQuRAdcXt2lv40Mi9rd1Kfm
pX8yTiFqegFM97v2CcqHerNVR7y+h979uNWy7nScWTKRH0crYFeUjmUsqloejiU7afpG38j5eKVd
Qqp4WryfjdXyTmejSfVlwls3qfAVBZB5xDkb/7Vqr6KmuqRf6fMQ2ZaB7ufSANz6CVfOxfOfsFrs
lTG0pdAyZnVf3YPy3yX7xdVdvdnUa7q6l9/N7mqBB1OkIynAYHkyhY7oGDvtBqFetJPSexH47X/U
4LyypPVFZkvhTbOAt1bD64WiKkcDipXc/6A4DXJ9S41vLVi0vA/PQqzGpWaSmaLJ/c/JK3qVk8vA
VBJnHv6MOJOABxqxKs52jeRkw5/0Lp/2m5iCK3OrW7T6VV7B4DfWOzecYOlVFdsFbOhxSD0V5oyr
YHSGXeVJOIn4gP38DwTwrjwbz8KudjP6E+gOzKBel37dYuYa0SN0ePHv+z2eSd7H2+XKrbOg5Ejv
KHGQ/qyqHOrQdJlUyODkVN/x4SLlNPyrChWzcSNTXYvsLd+UUBRSZMiEVK9WJ0FdIA3TBuYyn/CX
Igorf0IH6qVXe1lPQcNTTrO3qG5t5V1X1utZ4NWJUFhJgyYAH1Jpxh9Gk4Cz54XrfjyR1264syir
XZGnQtiaAPLY9KF5KH0kIwokrJfDjgMneMrwR9H/WnpvLtWrAwR9C6hgAU6uKw0o0kV6nTGzcFBu
xF71kFfY+HpXNgMFN5IhdUnJKaeeX2NFWveBhRqWXejZTjeAmtelPZTjbmMWL4B4LBIGohgEWQTs
V4skMtELMQOcX/BnvdUOI0p+2cvSTt28mJaLd3VrnkVarQpUCGpFFPzlYspfOpTfSi8h0v+GCKGM
tjxDUZDXcLxeLY26bcZcGkzqos3XuYJVmn3yg40M68oHOouxOjF9wQJjNkENEatf+XzXCLVtQrr8
+PMsX3k1Z2dBVqeFlbZTNrUMxGqlu8RYXH/e5vwottqhzO67iP+K8dX/X8xVyRO+8BBwbDB56m+I
mu5EytqEiPQWMAFHV9NrW2567+OgVwBluJxoNNupP7EW17j20IqmuUFBzE7j73UqOrrcO9WiEVjN
BxiVnoWqREmdSVI/hamwMc1X8lbK7RT5ZTp8MGXX0SXEV8VMiZeyBcMzdvNB/6tTHj1qjmj/BwKa
y7Y6/7C0SEyuObTsgC9Zq21XAI8MC3mwbHE/78zUhuVOcwGynrWHBuFMP/WN186VCrCxaIPyQF1k
Xi+6skE7GZMkzBYbHS6bqLtVnu8UNzlljvRs/kqU3BuM58J4brvbf3blpk/w5bF59hPWjdrSpJ8x
NPyExgM0WH8OSt9WvfmwAP7n1JYwdQuau22VzcutijoTltA6gqVAZNbH9bTUPReqg62LyWtlmQ8Y
75V2HMLY21jF8uVnRQgRbCRGOVRs1/QCs7OGuUW6z86zSpdfNcNHvLvvM8n2ZSX4okSQefRxxrS2
HYPWC7i34xvdCJrIHSy5nm0ZsbGtwvi14Svi0mKgubp4ZfKj3z3KIs7CtO1xXZOCZ12wbEN6KfMt
U9wr3xao+79Blpl5F0RsAMooFUFmWJKofKHSvTG5V6C2mNMzrUttUYEktboSp9iU0mKE42neyaf+
NrqxbnpI+p7gzC5GvPzz/8KJRXe8M3f0xbLdVpZ6dZwcFIBDAGmyns/HmYrDgGJJslSsAFBk38p5
o1xw9Wth9Yu6E9qd4MjOA2C1smgEwHTsU/ElaMTPadGfyKc2ai2XeSiT+C7M6ja2WiUtFJMwnaUF
cJjj71Gkz4izZV+51rZ4UZc16fNoy6DfrQ5Icanv9wXQ6Ea5Rx7wDruq1O2rAHF/JLSwmAu9rjQ/
f7wdr07lUtLUgS9dAlH8luN3ThljY7LdrVObvVnd949jXLm4GJqJbRQlaFon6wQqp5Jryj5BEAx6
zIC6Njveui3avdtvlSttBoLhZoShLT0aLszzeZSbuWkCAUmgRb0a48XAhZdfveHGqaqu6QKzORY7
9GxVO/kUU3Q/+F/Tg36TJE6830KnXNaLkU+CScUAKUvSvjz/LZo6y0kWRpatZIKXICKMaNAsxK6U
jHTgrI328JW6hrk04U108HkiXtyYxiTr5biw3cVTdDC+hBjzgHZ3FS/b5fvu8PFXvdzlBDOovbPN
ZY0Gw/nYOlo5RZ7Sxpj9NLN7mPr4VvqJ93GUv5/rPAs4a9WswwxGqPWpT9fI+OSP9nCKoc2iV0oW
8FXqbX1JC1DvQaJ8np3Sbj/H99DI8xlzsL/i0LmzVUm5Nu73XbRVp1bu4qFEd89H+iRyhvbXYM4b
D45l5tZDRixVA1RB6fXCRU4F8otbKDzo1IxQJkA4ajYPPeqBKla9ohU6BlIn0Z+PJ/rasEy0Lqku
gOi/8LaIRV9TLd8nKEa3nXQrdluP7cvjlEYUixIoMw/uC6DE1AaTPP6VOkNVI1jMcK17w3oq9X7r
YbgVafnf3x2lCD1iYplHKF8gLLhYk3Ae2DgTB1Hjfjxrl8eniUsctxxpI8fNGpARF1MvTlbMYkAJ
sM//pDlqVpq2/zjK5TFCI4j7HJgUvDqw5+fjEbI6gHfOvs5RwPCiGQUbXRnRJx0K+k9RTOGi2ygR
XxkYeT5VGFEnLbwQcI6KUhejhjVoKgUsdBNlkrvclNo7VevKjdfUlSoMKocmKSbWMmgDr7MWKc21
QRQUxAwcjDfxdQhdVJESshXDEXedeQgP6YF6ULTbyrev4M84LYm8aPhySK9zFaG29NxSUaJc4Nlo
RyFC2ZIFDnbpLs3Z6rTo6I+BPY07OuTJQe0BbguuIthbd8XVWaAERetoMbWBv7z6ysEYqwg0LbMg
7RY8bejqmjMqx3Fy5U/FkcfHYRIRRthNxf9wcyzlr/8Xezkd3u0YKU/LIcLMyNZ9T8OiD2yA7xpO
M+0gHCIAdtiqEl9bX5xwgGC5PYBrrxJuK6tjNGgJKA1/zEwBLS3YifLj431z7UJkWP9GWWXcUqEY
/jwQJT22R/EtBFYAntGpfsMwcIqNdPFvXXJ1bgOFpmi5SNvzVF6NSWtDSIXGCLoWzi1gVGVXnWDZ
UFWMDtX+L9WM2mlzQN9Z3JzQK7U+VAneRV+PFVk+pfaX6JkXIrGEP8riWYDRszjuZmRDvX/MEjbX
7fKHPxr2at0WY191UjSB8CfrwJPorlQeSq84pqzXsD9k/8MFTPcTz1aRh45+UblK/SEQjbj37coA
o6Q3TpBvNZGvHbjvQ6wukKwcI1/LCJH9maDu9b+7t2xvOINLV+6xukUom+rftoD/lTsYYQmoqfgM
UtNcnwBVXsIXTBF1Ueb20xQXP4pG3ng6Xb4yWCVUb4C7gijDyul8o5vNbMRIJ2EQKRQYLEN4p7KO
AkiJrn2fGDhc6PGjVLX/w3WiG0vtyqCoc/FiS80iqXqIMLZWxPd5Hct2JaRvU2j+/njHXztWCAMf
A+r7wvI8H15dmrPeINVq54X16suLxHGEWO4WHvHqwcJIqGwvl+RFi0JQY9lqdIOD5dbEByzxglPp
tZ+XHbZtpnAFVQ9Yj6ofL4hrpJZKnecU42/fHvWfEpKmp0UUhEK+myenXHoSd7KLsur+v59KmJ3k
G5B2F72T86kU88Avff6DwEvwFAXB11DXvCiMdx+HuVJ0WwaHEA2EHapPF92eKJjwX9Q5Pp4a09Fp
ilflm4nH5KHZC06LrI2dV+YO7UiaJc5itbR1gl1bNKaxeDzxJeGyrkYqB9qoIpjo28WM/I2UWciz
leFNU2+ZqF3bfCaEc4pftJou4LtKPeW5LrK/QzM55tbzVO0SkGZChYoayrWG8Pnjub12ngDgX9xz
QIyQnp5/wq5cdHTkdEnilPu2C24zK9iAvFzpKwMuE+m+KGBKAReuTv9a8ksUlCn2ZHMfuVBmgsWk
Od8ZcZ66Za/+GNM6fZIx6/g9RFrzGPboIX48zCunNZuQJwtQeuxn1ysILYRxFgPSNt5LC9mjqg9J
2VouAHjwhVH4zRjE//7xi7oMhsmcpFfqhen/Ye66liM3suyvKPQOLVzCbOzMA1x5Fllk0fQLgq4z
EwmPhP36PWhpRs1iLWs0sQ8TipCixS5mpbt5zbnnJGMnLYY829gmL6MQBxjQC0OcOSwIqqE7hq4I
zMw88SYmpjEJmRfHSxG2oNBQqLgI6Ku+TrIOVOOFwjZaJgHjtVhpaheW9MzJwa1HWI8Q/0zGhlco
gykqClHcNcErOsm9MfBLR2eewYnjgIQQngNsHtpZToMnCwpzRdyjrpaC6qC+Zaigp0hXpMt6d8mY
nTOhH8aaV/snB1dCGxA8khjLXJAI1PnFt7Hdu4cy7IMZ6ByCTiYFIDX8+mSesSxoJXNApQMhN0DC
Tl5bakA+I1FnNvO62zhDsyMDiLrUOLm0lOcOiw7xd2DX0ZOPZ/bj9JhGkpzrKBtU0I9JS6+7th9y
rCi4w+C1ZE+i852oXqQ784oE/8Ycfxr6xFdyC9ALt8DkodMAQhyNDT2IUkGYVDYgHf83hgJGH9RA
8OqR6vo4SzfTU3UyURHqFJZCH0XnudgwUYM1uWeFdUnk5dwlQHgCmis0J8GynLwLohrFyFOkRIg1
BDMV3mQ/fj2heW1ObwDMJtqsAGPFtE7ORwH1C47wG2uXW9IbSewGqcx03xGx9HRHXgjzzk0IDGgg
IgXoC9nekwmVGTcnYaGEZ5vaAJZJEbPXuFbp+G9YD4Sw89VGpuxT2lMnnCgZUk2g6zUhD1emBzPX
7r5eunNXCwwuc3gHwO0nj3LUa2voUoL0ownwXCf6sBJa49lQQP16oDN7hFLgj8gKDsKnpn9J3HpK
oebnmWCS9/OGFUEuGwewZnmll+KvbxE6m/QftThkek6LnvUwdAPVcMRNJVkTkgcOZCe/ntCZSi6S
i8jFGeg+mwWuTq5Rp9m0NBLEALmJlEYClNaNlAuXU99NwAGa7Gz2MqnuJrbC2ITQO3r3LhyQM+YK
fAZz+xbO4md5MG3gCO/mBB2MhOpLWYEbxgTNJxv7NTeMb2XbrM2YRxcmfubMIKmKPQSlGGKs026R
ok+twgaLIB4Buuz5smOe0vjTC12AnDjovgGtOyr/QoPhmQIItMx/Glj/aLicXigFhCWQNEKXXPVt
TszPDY3Ww7/FbDSPBb05eA0zNObkktdDlYiKTSBq24J6yytXyKdpL0qI3kqIQVI1YEakXMQXnl1a
8N1ALBaVJFDCfJyhahZ2yfIRKp6V/TKO1Z4n+Y3WZN++3sIzlxExPwIFBHlnAMlqEuM5NTA5m1Dz
qq2V6tpVHqFtJQ+1m7LXr0c71zED52vGLxH4QSAV+DgrqkOgPRcYDuIkw1FcWTdp+qNpQ/MqHzR4
xDd29s0A+s5ZRPRyMeuMwUZtBe0bFpICnwudfUGkSlmteKWguzEX13peXQA9zFM4eYI+DDF/hZ8c
I5PKhI5YSNyJeGEsu2UdQp3wYu/+uY0zZooinEsEPqety2YN6ejWVmI83XSflArYSdHca9QAdquX
7Nt8m06nBAzoHBBAO/fTMzc4LE5aUAWB3nTbWVpQiBthPRfQsB2fNMiZ8SzxjNGIOnWhJMWl0c/t
2U+jn9JMjfWYoEKM0R9B3hpCqWpR+LJDC6Gym8Xu7G55CUt45u6BMfmf8z1Vohu6IlacnkMNzKGb
nCRXbtw8OZl+4SE8NzETXbcQfJ1zY6fOSgUpMyvXoKZS8yP0QvDmvly4buc27ucRTpx0oedkckqM
4OyM19/j/1c4R7PAMkOz2NejnZkOQnHEVYAogJjlNAM9FrpCSoXE3miIULRPnUkvLNg58/FhiBOz
H6P9r9ZTpDYaeOWNsYvFm9FfEVDxBtYqWxXXcbvJi7DmS5JCLGTZ7UC6emGaZw7Hh+9gfLzfTgkI
ThrjO3QqCSwBal/63EPL5OvFPAOOnhMbyO2hljIHIiee7FBPMUtcrOaMEJ75Jodp9DJNCZPXaSmL
ded3oR5ke216HPv7AUFC2ga0v7/YIH5+W//8IidnCFgGUPR1+CKgp873FdiffejiVIev53sunvww
35OXARjsJlNbLCsUFyIRVrucR/oTKCh9NQA2DdTHqGdcgoicnRsBvQ2qJips6MkijzqtOjq4SEu7
ch8XbpjR9MJGnnMOIUf65xgn61dZMamkizHmM5uDL7TSIk6uZwliADYWprwi7errxZy/9om9/jDk
yVryuJ61lpFpFMp2EvlVwet1WkOpIlUDwt++Huz8pSRohFShtgouwBNPpdEqMkqO1G27ltss1B7s
Q8JAAxmCzTtgS2uJfhDDqxfJ0VgV+0t1rzPvoA1IFPZPA6D4Ezqld0H7Emt4B6de83O0wjSJfsdB
qc1G80Iocc7rxFhoU9bVmS7g05ubgsEH1ERQOdF9C+WgAvyv3Qg3UPriop7yufoTnDIdxf2ZmQ/U
vR8NDeKJKhkcpN6TbBhANl4Q4XVtmkbI8hSLXgh3lQjD3igGVCwZFDeDbshpBH0rLeqb9LXPM/19
KpXez4TVXViLc1YQyWXUjWy0531CN7RE2JNlgfimJ4+VBCIuUUJysRv93OZCCXZ+ikEq+qn6QJ1c
Y2aGEpyq3XXOYdBgCNU6ysnT12f47DhgLkUX4FwsPrUDE0Xka/VQ9qhSYS/jrICkH2Z0D9yucphK
0NB/Pd65cgfO6gwPBQndZ+I7CHgJM01RgOAM2mxKHDRtfjv0+cFgqRbSeNznrfoK2nzNB8HArOOo
H2Pqel9/jXObCKw6OkOQmZxbYz+esNjMzKmjSJ+3iqAPOPENhKZUlOPUUr3wdJ8dCihgEAvAW/3U
NN1DaIMapJtb5TsP4mo+WL06c4y+ntA5e+7+Ocop6QNaDxM1rzCK0Giteo1dcLBoDZasL6zcmQMD
hw3QXhOHxvl0N+t4FCDLBPTebVi+Ncf6phW1HfJKD4tKXiCeOTeYBkAffCq4Ap+ydAp1GiMXgFQM
RjsFXVqraxcVv8Nkuk0LteQ6vbBZZ5YR9LIwcQYai91PzcWlLRSwebdz2fRK0eogt6vg6406596g
xcRx0NQ+M1ufJuNLs8xMswQWu/cJPFNqBeP7cFvBoIqZFllD96ZXo09DCRwQKLQPl0pU557lD1/g
xJU0a7XtnQZfQNs7i/y6Qqs7KBJus9UceI6bS3QkZxI0Dt4N/OMYLoDaJ8acMMVhELyCe5M4dJuQ
MvZbaEpCoNywtmNSNksTp3QlUn0Iv17qc7bGmWmJAUOHBf3URN0wvNl9jpkqyykCiSA6B42FvZjb
Bi934549q0hS2gSaQqiGnZgUlimWpph4tKTthMx6HzvhC6SkalQdv57XGSfHQb7LBvoVuGXUAj4a
LxtKzEahjPDDi8JeqFS9crVyR4tSgr+nsKFGd4l3ed6jD24VaraAprlAYRPg7X4cqZ8ie8WY3CwT
g+05jqIGieEZ6WSFSaPajwIdKlFHM2MPoccaErZjdalE/smC/hgdDLdQEDiTA6bJlOrMbW2vb5M8
6hXo1VR1mUeaXbirr5f2cwl5Hgs4NTD1ok+dnLIL8GQQAjRMtmd+g7DcmAUzuYhYQAXJJ+v6u3ss
l21gov7Rv6iXIPdn5/nn2Kd8A1AiSTu3wNiVoaA0j5oZpBEBaOr08ZKuxafDOk8T5Thkb425efsk
lOPOgLBb6W3AAPRlw5OVrqdvVamDaepSGPDptM5D4bz+IMqGuzT//KezQ6c+UasGsxICK6rq0zcF
or2eQ4arRmY3Sd+8XdjD2YB9Oq2o6SB9N79Rp7lZyZqUuWgWAxBP9Y0IKAB/2NjoyTbC5OZSo93Z
q/HTYCfWVDc5TmGLq5Ea9xwkWkhVhyPLfMMpPMivgJ5C9RI+XQjFPxnVeVF/GvVk/2ykG5RBwai9
BaoSU12VRK76FnToRL6J0jxCvSv8elnPnU53bofWwTWHCtOJHR8T8AXa1WR7hiU3Scwf5ai+V715
4QU+O8yMAMADiRTf6XFpJ4eaKgwLsGciGEp+B4r8UOj8r3oWWEBYlH8OcxKb0swtqTJiNqAtiUD7
+AbN0DfIjF7LAlrxX6/cuRuA44/qkg2P4tMzZOHBtwRkgz2p1YDucwjwxOK6l0UEwa5trV3sZv2c
UgCLLiz1D6gGQV1kXuSf7lwJmvxcuDgeJh54e99tZ6UJ+QAavfspNBnQr5cSh59j4ZMhZ4vz05CJ
OxFjsjAkTT1nUVshSuAdYLeUe8AN1iF43f36vbNDtHmvi0CVl1nyP68zCFDh0cPLQFD+CYBr2Q1y
dMh2eMqmAeuaAWbmVI3m/LoSNtCAAvhgObIAOY+gXFyKxj8PDsvtAnGHK2KbnyIKLmlOoHtte1lp
dHuqlpA2HGM7AnKGPnctSaMG8o8XnMnPl8UCnGpOOQL5AGfyZJ/dAuw0RT83TuBB3II+EbquKks3
kAysfx/qv16H/6bvxfXv9rP5+//gz69FOdacMnnyx7/vy/f8Vtbv73L3XP7P/NF//tWPH/z7jr/W
RVN8l6d/68OH8Pv/GD94ls8f/hDmkksIKr7X4+G9aVP5YwB80/lv/qs//OX9x2+5G8v3v/36WrS5
nH8bZNHzX//40ertb7+ayGnAmP3XzyP88eOr5wyfXBTpc/7L8v3Hkvxy27688QZyka/yzG95f27k
3341yG9ogAAaAw2gcxtK//7H/8UZQUvoHFyAo5TgjuRFLRk+YPw2NzPMAJYZ7QsRhF9/aYr2x4/0
39Cri4gB5U38rn98yw879ucO/pK32XXBUTb+26+acfrso/KDWjrsAf6Nc3P6MvKyUmYyTNVnxII2
Ksqx0OdUwfsqoS3YS+FVLQDqPK2R4VHH/cDLJGhr++hQ60Y3ICvnxu232sgChF5vytQcRGVDoSEm
L22dbd3OzIIh4Qb6pts7oijmQsu1DqAcnQ/LaaqZBzHU7rXsuibx9EnXjgPUoRaEVPkVUQqy7oy2
OQ4MwYIKIe970bhZCtg6ZCF70oKik9bwPUuTgPKGuj0624nN9lPNh1BOEFlEerYvj2aS1gfScRsK
JGBPAoZMUb/LBBx6RWrkbVBXdsV8R5vcvZYijd7NPBxpXoVtCbiLniCbrGfmsKvyvnpCsKQ9mWoP
uV1Va9fCiNXbQmiwp50JyqlukwooqozgCqsA7m8tMO7J5ag5u1QMT1mVLYEeXdq81ZZpTx2olcbm
lZU1vaco1lOXJrcoZ90g24EqvT5exwBIBkZJcrBgQ6+wTCzwyRkdyA49Labla2NMJEgIMieaWTYr
Tc/FfQlnIGimvvUALqgjaDN8G0xIUMZjedvQUV32XaZsCbiLNaO9LQxyZbbQiAX60uTTtSv4o6JP
YpbKvtXIGIcTlp56CiWPAONA134YIKYOgYIiFwT73y0atUGjJ6yZP9noHME3ERGc1XKT9HF5sHWI
z7s8ZjvDHE2fq+bk21WD0EHSPdCnM+MmhdStrP4oKv3/Waj/QNsDmOFXlmcJHMFz/vYLaAPxn5/N
zY8P/m5sFHAv/IYiPVBvMwJjNhP/sDi//wiQW0jk4coDLvqnyVF/cwAnAywbGHFkWmcRun/aHPU3
eCoGfIgZjQkHGkDvv2J43I9OMgo5ILkz8CgCYo92bYSSH50DEIONdQOiqkOnQQR1Dfk5qoS0vFbM
9wEywHOpZwwhZtoPAc4ROJ6UCVIzfg2qWXKT8RsEm+bgmYPPeqDNgy6OBuOlAJ5kWrP+iuetDy3n
sMlaf+iujPhOms/aQzvc2OKOl1thXY/djpkrSXYjQLIl37tFOELquI6gsUvBvNOsaBap7Xoagi5E
aubOeWngJlWBIEtbeywgHQ3t0exG10HGVnhtUkUGKHqqEPJxuJKWKCH87KPnvCDH8RaGdOC3AMb4
HNrfI9AwqrmU5HZ0o8kE1iycBG5xUKJNaAqyF8TOQ+KpB+eobOjDj/Pyly7F//kYf3jAv3zc/xOv
zpw5+78f7S2XrH3O+fOHWzN/5vdbo1u/oV0LelXwFnFzwEv3j0ujq78hkQpqYCAl5vLKT3eGWL+Z
5tzyABLW3xUa/nikiYEHH73P6D5SoWGBuOKv3Je5H+9jDAuCBLze8OlwdWbiitO8PJKUUkcgC0lz
YaEp4B4akc9WBjsdM/MW0iDbuAANfWV7aiGex9hZDAJ8DvqgQ98a7bNFQ+p1hjJwSu9Ms/C4UUa6
Mm2BHYoGntPQtt4dGxGqkUR1WYa8HK4LI4O2uH0P1Q9QqWbhaIpoqO3XKXegWGxfua2X4bZlXIu6
ttqZg+2niX3TGZrfqA6Ess0QTOEHMl23+aZ1h8Ok19vcyO9Y78DQNSJozHLdleOW2t26EkmCVBkK
D8bTmPcLyLACMJYaj9Ugj3pyM3sPBY+fq765qutmkaTxeozBcFo2QQFwELVBHGU44M1tompwfZEB
4e++2Xu95RFNyKbA9NX4OmEHdMIfZNmus1FdCSvz7byAwjC9ck3qyZz6TlfcT1EJObE4tX1rarZZ
LYKqMYC1TVbtmAd9B6X0Lg4U01nGzRBaVh+qUDijaXZd6e4ip+tRkzcQWN93E1Qmcwuy0P2L0al3
rIFeiwt12nstqyo/aXsIlUGlWMYt+OKMrdNVIaj3b0bXrD1eZtd1MkYiR9Oinsorli4yCh8sg19g
CmT0gbgqRHMo9TjC8X3SmYwKSKBMXRNkKV+VnWb4JaShRQqWBgQGMjbv7PRJ4NSUbeIXaCAHDNWf
JGmDAs2miWONEbxGLD2BKqweETe9ER1OQFo3vt1XEGbvnaiAS2b09ltB7FDJ+NHALCY1CSicrlG5
bZOH2Jy2lpOsqs65bWoOWi+gY+r2DiyW6CFDo3HbvBQMVpzZ+ZUA8rFxFTV0JzeInXQzJKjrs+q6
ZunKqJMQzYmOPT1wEl+RRvNAhiM0d2/XZag79U1HzZDEMmxKslYTqIb0ACa78SYxnmuSLaoUqqbt
c9mIb8kA6g29y9a1piwVwxAeVwu/QoegTusFh8vJkgPpRx9ctj5cmo1q0CvAt7aFStHkT+KgM6Op
I2HWyBKgXQWcDYncSRjzBLwDhR7fdXUHqejKt5IhKAARmASI+AYekGq8Hasti/sIsgSQjSBalOsT
PFUKZXG6sYqXdoCefTMF8WSD+1lJ9sw4ojnnaKbjurLdxsu77MD09thoynXPNxWw7RkIlorMWrk8
h1x4ccXFHO6hVJDWzwyi6oXdXMPtjZrxFY7cGzSQfciBZx5X4quqiR8zCywec27kLrGVqK/qFeOk
9qTOOFDDOhTgaX0cELT4bWysXEhjO+OxkDw07G5rNHirG+ysStLAHJu1Ju19Q4abWEBqyaahDiln
r6nJY5FVkK+hK8WmSygoqZ7k3/TyvoGETG0lYZbJ+8pizC/dYZGUw0JR761J2Uh3jyyTr0zXvFbe
WTZuK8PYFboatIkWKgY4CJKlk7IDIJLgfsyAPzToi9pOT1KjPrPoO7OQTum7AtoBkHWpebcjsXWU
VgVprWqtmVBG73JXC2ph5sHYvvEyvqlquoTS9mtukcaHXGyIjFoRmjq9c436maeSo7HGujKL8rVK
VqVtbVRFER4kEZHOgbufQqMaIf7T1DYLKD5uUkNlYYeiH0qYLfiU2F2RBVlSpBu3z9MwdeitjPN1
Vb0ZsVjpotmppoR/sSa19tAIceNWzcHumYv6U3cwu9onoojMoQgn1BCTQo0mUd6KpDyObXoY8yk0
knTR9W5Q1Owg4JnYfbbUdfQHSHdZG6GZdc+mUkQJtO1YBZ5Qnd8YrR0Ycw1fHe/tmG2NIg2sOTEL
t2Uwan/gHVQp76VR54FlcSXQauMtd3ANBKSQgpGPFGRcHYsUwC3o8Aw8FwxwsW6rl5y+uZ3q02LF
QLVDxru8v5OCL+JuQMnXQofSFKFgtKm0fK2SzLNglXSd3fSVW3tZ5U5eom7ERHVPy2vipVbu62QE
kOMReRCouH/rYNkIkuJML4G5AsSCtUFWtYsWflRNW6+fmvUwkYVFyq0c1Cc9gaqBWZJH21a2lYzB
0FevB6nf1t0E8S6O6zG5L6U1fhfEuGoKPAyTmjt+1+sLO07GwMRRttmsnTaHZUMkHLvxx6bdobC1
zlnxkKm5p406xL+KwNXHkPZBC8B6NWoLVlBf6/UeUHkUuQEYyPgVRc+BmJzIiEvu2UP9hHTxd6VM
36mdPSZ9/h4budcLknpSVLfq2Ewe+hS+aXW5Rs0z7oxDzNMKrTwiNOvR9guRRpLJ54JWL3MGMrAp
lBu4Da16rHHp8NXUs8HL8idjmHy9yDcqFGhloiz6DF/YZcfe1haDDi0tYhxqR93FZfO9raTvwOtt
4jvBaeYxloE9MS6HUC2H76qS7PgI36Bir20zll5aLzI2vmT9UylR1SRdZFI9Mhv0jcTgXx8gRdRU
yd3cp1Zo+X2fBHoFYR8LxK1VvS6S/QRv3OL1AJUk5dm0QcPWLFkKEag4XiCheUs1xPRT85oTCzAb
UkWQp9x2BcU4faibkPDgjAZFWa+JTSdkC5b2MDW+2bFnyOmBOHY8VGMJvKiMuKU/21Lb6mb3AGaV
K6XLsSNKca+k2kZ1ks1IzK2ZZUGj8UAWeQRjSiLQxdh+pr2ggoQWv4psZg1XNMMjIVIVNGikbYMk
wlpa5rCmBmVBaZm6N7rpoq/ILeds6eTFOifFndul+1oFSFbP9rFd94HI7C3NUOSuwdszKXJjxs4D
9D/M0LkJLHt6B2vgOu9uRLIadHthjfoureqNlQFexOMRQU06+J2CsrhQ07vZkNv9rd6a0JglelAm
BGh8KKHSZpWzNLB7e2X2hyKO7/mgB2rcXWlViiQGjnFiFmBILvSdpuiem7nbRM+elLY8VrFxZ4j2
G3MFAvt84uFsJpnCj8iw+COONE49/Fn4EWCT000/1iDB5x570/Y56DOGFMBxd+Vm75ZTLrjDfVO+
awAOmCYYTp/ndp9xqvFypSgWxeMiUydwh2l7s6y3OouXrjJiNnlyPxAaMYdcp+W0UmiYukf01xzJ
gJ5Ppm9qrYraLsYpVxYuDlNWiUBiMSZxV1n6VZslR/SCeNB63Ci6vCnxkDRKHMWpu8szsebrkd4q
ctFWHJVp91CZ+lZJkQihI10XPfF5cY3c6ZOZ5vBfYhpZcKXsOturBntqKPNMh70ht9qs0AIROq3t
+qajhLKPXAVypnwqXkoIAftVYntW3vkWnmGSgcYobhapYYcFKb/hati1OKIC/JI1oOEznD4AmZyv
mNOdVk7ozLIAjXEhfjh/LbyiQH2prbJ2+HB0y+oIxvzh0E1yzYQRmEZu+XFnJqHRlEEOcYhwMkao
SiA1X4GM1e94lGecenZZLQGCQVpngpGzkQe0rjJs+EofSuFn08KeGEhyVApwm8GVZWPEDyZEP0yt
DcZCI37j0Ls0wwvv2Fs1Lg5tquEQFMYiTtkuN4YwnbqwzbkPhc1BgYvbgGUotKCEUuvAcLcpvO4h
eY3z+EVQshbaOHq8UdZ92k2bAdmkxOneEuE7DIwysV3dtimhYWOoAGby3G80bZETfTVoEHsuuRu0
CoNBs9tQ00caImOY+6WIr7Uls51j0SpKkEk7ckT7jjSm3zV+NYw7pYR3EkCLTnc3fUxvRtKiHw1P
kvG9wnMTp3D7ejdsJqv0yspeEdgcz+r1VzIiB6c5Negg9Cq0q2GhsWbwhubRZWIjH+02P4wyWacZ
OXD4vHrN7mwn2SIt7EGUJprs104U4Og/Km2xTnsl9odGWQldx1MAtsYgNjkuEY3XINcbHuUEz9QR
Xjka60y35EL01mKM08CRVlQZ3WNsaFD4FomyAUJ9DY8u5B3fKKSTQVXCKdUIHoFqKbPc8OtOrpVS
Zp46yWczMeGUj0jTNAtqI7AgOd6o3i9jJ9IZxIBNKBYMbqSDN0kqUee+DhPbiiGcKgvvkSPvBYfH
hPqkx265qSLdUYeKjceMCSVoMnpk6rSc8sob44M6gkq2aic09lpTESF622Zx99iy4jYv9EhzxJO4
oawYgyIWN0gdUy/RkjvTRdbWLiCrhyW8s2t7w6hpRVzHWW4CV7brqs7hoMQxWRPtBTw3SyY1ezEM
EJYa7/WpWCWJbENgHg7VMLv5zEdHz5VuVN9NFR0vYIqBPSLSXjdLbk/ct+QxpfpKumxlilvpKPD5
DHLXduBPHppFL1NfGmLvDNLrsnKRogALWXAPx7VRZcRcZD6nkiAZRW/SbFo1mr6zBmsFXCWUdH3b
DvGWSZBQEXjDk61dmfV9w33NfR8JLoAniu99l6yNSmxiHLhJZ4GBzFVtbqtuVzTo8YMl1OPKA3to
qJKHOsWmwZ2dhTrcjAXoSnmevY5u7jS2+oiMObgS7yrbt60XwDvXNroSWUtvx073FTX3zXZclhqc
g7SL7I4EjIajAhUfxm4Lonq9VvudGK+oIQ+xU9/GmEHbc0SpInD0jY1DNcG1IGAyQE9LWqLyyd9Q
I13EdrmtBnLDBgayemgV0lTrgpiSDRyDNKgqOGAa1DzTLqgRfuZKu8BPxRu3B7lMBA2YeOnFrZF3
hic75YaqTEMxARVwVcDXj4M278Ddm7/ZBMTEbr8BN+R+QCdYVrr7foBQhMzvMlJu6klHSbConrTG
3hKW+xPVNt1QqPvRmHAaMgjyTGOF8yYGP+c1NnHqtiQB2rSLF0i3XuvI5kNB0oCAj9yrbQGem+mt
TMetVdl3yBMhX67yb7xJVg3vd62rho0+HNrBTDdZJ1+oU2O7MwiGS0bxGKTOGnMJVGqFc9u7JY3S
w7+OigbPVpqvYAwPWlauUrO+q60pMMmkwuPPwmysHrpShZBVElTSDDQlRZgqNo5iLHnDEcBWUepO
C82alkVq3lrasJLXY+ZOoRrLfdIaGy2FUzsMaC+RjxmyHWTAee1LDGqQQK+NJwDxlvrUDV6l8iAr
q0OVSbgS9S4FA4HHB3lT5NBLHAq5iV2+gZSp10jTd+PxWkoB/G6vXNtwCDwFzqBHqHjsmX5HR9Ak
dIqVLcwEARVTdiTXDM8B1QbyAyDZa+IjykqLcuiXlKlotrHg9UvkaVGjsByDbuqsGD0oDF536PRa
8tKi2zYNJja2XtmKvdFF2ZAumiQvESWgAJ6ka9VNNbhom6ZIXvTevh3ha+hChE3qLicNgT9Psx00
l9AaxmlInOxaXRg0hi89GVf21C47ztC+6b4LTUTmlJZQfABtnG0cafFmpekVku4eEHZLxkCB5JTf
tGYMSk7ujaRZWD1eLAaNx6ISXjK+UVUNysJZFOq2ls9Kk/o9kLduLU3EPfeQKsM5RjaMma3fmqb0
c3TgJUJZcVAT+nj7PbWzAoinZ+uBvDaDrIMB8ZmnZ+2d29QIRfVVa8BCoHtlJ1TlWUPMBGdE1su8
vtGZ7hEjZNLcNS0PNHZf1mCkSWCMzEfZlNLLEOdwHm8r4vGMLYp+m7gsgvsfWuBFdNLHMv5Wqg+F
6IgnOJC8Qo/qvggKd/BbHdU7ZoJsAHyRI3gGehJ18doxWB0UNEFWMtN0z2yPdZeLkHTNgaJDFhpg
bShJtdNSHWWr6qYbmnqZ6NZa45CwEAgnVK1Y9bF4NBp3X8cPQN0h+NKUo2C9G/Gy2YL+8vuwqpCx
UNoYFk7Vkb8T08HQ2aujtu8O+pe9KjFpaCWQEuWwW2WT+4qdIPMDjvOxBLpuYtN3UVMk+oxtW17D
Li/leJ05NFAqgDOduSkM4TSyq5MDZt9eerVdXbcc7df6+Iz8bahhegNOJLxZ+5iM9CUtGt/QPSPj
a+GAB1REhq3sZcuCtmM7QZw7FC+vMoFqWaK+JRzBrwOvZpuOg9eBkNVr1W4zQIowiBOC9GQllyUC
m7pga14hVgLNKPzacV/XD9jinYLsQ9p1AXfcaBTFBj6dU6C7OTEWnOlRDNoeYM5CmUMv3hpDQnaU
oqFNya+naQcZN7gRVTAy+Jb8VcD+J6zeo/QMs4Z6KCLMKkjbmfdSu0W2BlAa2A2TqmEH7Z/MHaKq
PEBHASlIijwfnkLxv9Sd13LkVramX2VeABPw5nJgE2nITHryBkGyquC9x9PPB3WPRlKfOTp9dyai
Q1GtUhXJTOTea/0WZhhlllunOmGETXUuSWAUy/tSWI5yof6Uq+VoLcy+ek5XaJnnlwhMWV6Xo9ID
9jYx53pbTk5JTGK9KD/pasPl6y7mGyb3YMuiAntCaPAl86T0ZqN12DweB4RR/UBFkMHg0nt9PBzy
u3TjeUCleWnZw4a8uRrZ7AgN22WZhXWvHERmxVZwGlNzheY8jc/TrNhTWnojnvd29CYIpN5DCx1a
hh9R5Udutg7XPOMuGxuvyg9pWlFgHLnDMrvU4jkN4uw5zexx7B0JGE1oOXGSzN6y1hm35LDoCjUQ
VF+rgr/EY7ChJYs1d9ZWt98nEYArpXmU6jEgAb+lZNwUg0msvG5+aUEkuNECJdVZsipnhbKNRArJ
k+eiDnggD1oEtSTqjrSsNvyt35VzsIrXRbyNfNkyesuHxlkAcxnbXUETee8QPFpfUSY7GUGE8Wze
N9MpMq8FlWYrFYai9jWkZYgljTTptLy0KX3NvfycFL3dV+2F6XxrKq+Z1kCc6I22Vn4deaJCq2Se
BwVFxbLOx8haPGmM7iXlV1/1npA+9Zl5iCsDR2fqViaRXMkzBsJHa+8bqzktugck9WT06z6I/LFM
rEORv7VjuBgNK9/g46RV03NWf6lIuIfndswvQF2HtLimfRG0GyZxfXsaECAN3FF0TSqi6WgqJ3N+
kKfUUcTivTLro7x8lN2qB1Kcn5h/DK8qkGJ26qWuwHS26mnptAfDUK6zkN9FuXKO5siNOmHxFCkn
LVVU5GOcGXd7IhINpv27pKd3aivKyAQ4jpo1/1YNrvy4qQUSb3jYq/ipBrrGVARcHeMrje9m+v28
eIybY78CUAgQQCS0OEYSvazR+Dkls6uXKw1znV4cy27hGd2Xvaj8nnVoR7xDQIay5UTxepjKjPHK
WvUza/qgEjuK8NofzCXooD02WKNtldysEW28kw8VeSr2Eqne8l2WiW0tk7dlH3W2BWVU+g3HRzwM
drX1/jK9C8PFnDu/MWmCWZn0oEoU46AMr3Wi+1tztMqDYIH0lLaUghSYDvdnOZNAKl304cH8SLU3
xogwYROa+sWv06axjS4DU4DgEuJg22pXBlnKipsYl4Elta5uvUrdSuUQppFmICcfJEkyfHFew1TP
QDXL+yqe7FgmVou4Q/gpTbfjHFVmhfPbpfwUJNFIcBYqKb3ZQntJUf2cM/JAjpqgvJh6/zDNCE2M
Tnra8gRLhSEcNy2PT4zsszfF8FdSXjBH8ohLUg+Y1210p1oGq6MuaEERNeZJ6YoXY9EloARBtKMS
EqCb5sxmvkocoRUlN2ql0bGGuXEHnRR+PW4me82k7WBmV62qHG1b6q96HF2Txsxzn2lAfzibjKii
p6DL16f6edSMypuWdL2Vufw0y9XXtDAor/1iHMwx0YNp5a1P2/m6pvvonHNglXF5NIUYjmyZi1ui
HBa5Vs8CH+u1j4ynKKv7a6Q8mpEQaqWh/WyU9JJZRUcCUvGSqNq3qbrJ1Et3WaPEvGK4lMe1fsKn
kV27hndbknlJLK39XJK8PwjmcLaysbyLpogkmYzzrZAHkNuByUKIblatcCzK5UAumPhR9vVAJOlk
YpaZ6mOy9Lbedher0Do3HbbVm5C9OUrNQLw9rF0mHkaJdVxJpy9NpMu6AC+JYxl6T4+78xijCVOa
AO3Ee4RjCzRi841Efh37zWPW791uUuBC0c9HJQHEBO1AmHYsuSaxDu0wWk7bz0+q2EVOHlq9UfkE
pfZjggV7LA5U6YrHVpLsrhzNsJyW11VKj9IWzzZ5zdK5j4/5hcy60Wlzofe26VuVSd7terW3t+FH
ZFanXiTGTqwoOR7oiokG5vU8eab8SHONCox0EZnoJZ27Wp6V+7ETE39eNT7FRB1ZTXdB7BXjUpW8
ZcvTYxbFwWRYP0SlYRBr0NHmeUf5lz49lGqlAVNWgq1vzUdirEkgt1y2Sz89kSZt+Ou639j6jNrC
sBiNDKxXXdryGGZPwsDspbSKV9WZPZH1durE+sLrs3KcxJJTjwtj7VDjTU9Jpp6lrWMTT6Njxts9
lGG/pUJgqmCFexmcvcSgSWPU/5A2LoV21i0v6zJ/0XWJ7BUf1FFzSyX6GU18gzRP92dFu5Sss31T
L04/Rl1gVLxK8J6cYreNZ801I9bjGXmFsVarDytlOVkh0HhQ7H2VAJd+lYi22a0isDxkRxT/nLJy
uNSjJPvm9L5uyfIr2c5pWgfyWpenkmgYu+k4SLI19Qap7JGzdrOvF/GDnKwTdeZBIyJvUkDLmLrZ
YlarA8aanc2sfqT7sNQJo9vzHHsbY7MgduWhGTLc9YPpqUPf2jRftw5HL5vgZ1wic5vlgXFHbdqj
mFvnRV+bg84L6aSGETEffAsbC3K5WX6vOOJqSIjpa2Jmk5HJfC/1aHMTFIXhFplnCC7+RYrAR6dH
59ga6LNV+vuslR+6ccdMp+VcY9GxsyxdkMoNXmkBWimQxMzxslOvZWXnVlEE61y+dEq3hLkoLgE9
G4gI5xvSIekiL772odHVee0mcwPr3Tbfqlx0OSBRushPaEZPG7qEsx4LwaZyVhhrF3ld2T8aSlNy
dXIhrGJhIpcdfKVazKCBsUZLKIFtnVMQRtL/eeCnJblLJ0u5Uq6ReMCSrTfzS5vMEOuQxnOOoqZq
3ShKylPbrE4xzyr9KRg2OrQDc2YsXq6wi9S4SMJeA8iKqw3CcmCPyrk9xw19gLLVlL3oukPN48wt
9mjwcyjyJPxCMAIr/Lo0UfIyWQYHVtuHYinRTCZJaG85BKyirkMx+i6oLDps40j/a7WE6UAdxtje
TYvoCqnUhMOiV66QNTFcXOlMopUBsqS5Tf8MS26XUlHfFd6YorW0lEYH2X+tUPnz0t5LNF5CjTzn
jfIjNzvBkTvxs81mCJgorX1F/ZlbADXjqniNOr7rxeiBt4ln9WkdTe2IjR+Sp5JCM1LDRO1NmtU3
1ZsFgeKoXscqlc93Goe3k02N5iuFYNxilPK3IZp+raTtuoPVxbbcyiwcUnOas0q+NNUBQy7Sg94a
PCPr1aCfh4WNYF3vo5aP6yoSbKdGGfqC0hvyNyyG22UcW/luKZvRAzvV+NlHfDVKfa505amNrcbN
G+0wbLuLYuhjz8zmxddn+lIt9rMDnkq/G8fl3Oz/0PV8oQ90+tXo/XO0KDqZHEJ6KKmT8tdFc0We
i4c8We/Mas3sSCqzQyWSoKYZae10A4UoneQsgrQ5RWNgHK7B8Qox708i6foA9RQa59buYiEvvpHQ
PFgpYWwm7KPXiwvA8tRqgaB3LotdQ8OD+Twyq4IgkDrRJAYvCGPGaHKmWSNocpKOkCuycbdK8JeR
NjiLqqFumJaf5mLcJ2ZzzpYaIqurMk/oCCGI2rI+m4hjQTwXeKnUrE9zeT+mgxzmmZF58QL5o2Sy
BjEk/azldEUc8TEhIznVQvm5pKE5bLoLBAafOd2ieDo2YlWGBB42QRIDPZqzNdljdW4Lud43uKAa
1nAtBpExO2WeXk0/XozOG1eDiFdR7/2iET63WqnuMulTrzvljHvK52E5Wa1serq63unFAINUSCh4
uyqs0xJNCu5pVx3GHeuM8iBa7kaAoftVi+/1QgbCMtBpaDHh4FIyinY5tIbXggZ5Usr8iz24vljJ
U56YzNsVTHViquzf6Eq8qSpmj5AdatbaXgqIMX6w4LcuUhWFrZDamWVxVyn1fghuzrxirurMhD8y
w4+VWqGclwyIy8w4XFJ1iE95hiRGHLDy9cur2FgcE9l5RjPmTY3CRtNmtgFQJtICaVurIzUm4X9a
ivBviIcQ19Jsr3JmXNTG8uchLg+r/DgtS3LNc6YTzsfuOFQkRU2sFiVp0jvCsVCfsU7m+FhgkKRH
nie9GV6k5SPpUu0mzq9WIuah2Xd7e9J4VxZaSL3RHBQpdjU9Hzs+3sT1xYJ2Ysp0WqM+a5M1BPzc
nLSjCvQ/WuvOMWZuofEGYEspTwl6auBKqg+0aUETJeg8CkPhJW2JGrifIXTJ3XHoG9VptT4nCLxs
ZClqYJis5ZCwz6upXrKNT1ExIR2qIvlJqABAyrnYjlI8vHf0vzrxxOxSousAJ29CdarBEimYwoRu
uOuyyzxT6yZFZrtPYNiK63lwyfhSP1p0Xx1i1ee5He846HNut62DipHOSoe+ZGpaMPpsfjFGonmi
+lORjNc6TdX7qlvvRxCH3MzS5yGd37QyQUA6QkMrzV5VooNHLVOEOjs2WN0bEkgXa3ttFu1KvrBq
G+botlrC9d5XmS8k8kMhahyyRPGYs+IiXIM10t2kTh6k1CAZfBft8XCbSW0TclDQQJojeoj5RwGk
O2RGA73cOn2JZrRlaXJrlZyKKZPeJiD7UIsk/kz0vVR6w2uN/G98LRLp1yw40joajlYXDVFq5cO2
5iloCqDSsk7sC1z5MOqFk+qhPBriqSg6LKiCeQEtiHPjDZAbodBUoiJU6voySwwzmsmcsDeNxTUZ
9Vvhj+wzwG3Sw5jlyABSvusGlZiTA6qcEsHa3BVWGg1SpZ8Y9pNTLj6SG9rc6Wq/XpL2tLbsV2Ys
773FtXxLiMe5cSyw8+WfVtW3pxbH97OuEC4kRZzCC/7uapKj+1kCyu2EufzMdTDlKhFIzJ8IW7La
PDrwPdKkW0Wxgy+2DIq1iZDHkHAYjXLkFjHEkVUYyTlmBP7Hr/7vv2NBWk4LAhResLMBpc0b2R+U
tZVEDkXWMcre1tNCl5WPrcoBjOPBx0TlT8pM8FK6SKGEEkfo0VeJk3jRe7VyxLSTDjD2ZFSo3qhK
3dnS1s+K+BqvTrUsRCFDsVp5GcQsexAhovuqehO2KWcQXvAntdoS9nrq5HGN/kyTGoJueoVR9tla
CFzfmK/L/qxO4xzKieJqm6wS3lXEdjT1hSvV0vNGQgLItfGx7/gBLSoC62OkBHEf841tzmrF06U0
O2btcVovbRQPdq1sx6ZdpONgVBc1GZajKLVnukBvnbJYd+NctY4mszioVtocJX3xLDkb92qNc59W
8J4irPacpGYwyAsPUrQtZ1JD7mOoJsGULlOuCJdpwBWiMVrAiAVdpXa3bmrDqYQd3+pKcBuSaoP4
fpPBNMwNQZyqmrHflFO4dYOryzViDaBXu0G5YlPXNcLNqVnQmiVkh6KtlJiP0zFTu6NeSLJravyw
sRFN2PZB1YU0Mj1BXiuqW/PBF3KB1VAz1AN1F4fWLD5ygYk6WTv9IK8Hs5vPWxqpp6XMLHgW49wM
4mGpoywohFAhwqYFMvuUxx+yVQjgtiLmja1l1E6iW77Vms9on9jNnMRBlcwatHjzIogiDVklktza
jKQgZ4iwp6ltbxHYBOPmS7QYc9gl3cuCh/XQTw2EU7+0QC/jh9kzDcTJXSX2B6yzxktZiNUF/wsw
zAg4XcXpQ7Xc2irWfDOLhbMsWKg7yZXMVu2B1C0OhfGzpIjNGYG9ShA1wOwi9+NVYsLMtosmC75e
opwcC/2mSdto9wUyBIF6HGeLmrdtTn/qWeLWEnuxbEGeZgp7Zad8K/SV2+2cvkqKaquK8CX0+ssM
5td2UX5Zc+HbEpTrZjU5jelxw2CuParMO6I5e9owLrBbsGmgMo7VzhJ0pvCrHYYjLJZpRzkGcub/
Io94yAcZ0qhF3CqvWWrruuIJHLkUZohpMR5hOlvHUEs/GRJu1/hABUTqWxvS1ySOP2O19XHQSq7a
lYqb5kbuMq88WUVzFq2+tzPkyPZYc2D2ApPwHhQWI0RJt3ly1rcGH++G5GrqlZCpm/yOzlUXIi5V
wPu+QhGkpo3g1FX/qU2yG4295ZYVAsQKVaadRXPr1d1O77CtVFFTED1UXDvV2DxexpPQqos/CWKo
0JqJOsO4ZcnygEp7dkRE3Q3ShrW7X9DkKvsbo+Of6XfXAL5wk7u3rSInk3mCCvG+A+fus/G6qgmY
7lYnKOLKN3bk715ZuIaW+TXuZz5vW/0jyWYD5pLVI6nupXQU7/XHZTHdTEdVkCnIs/XKjIJO6ZEb
2axXq5+oHWIxSXGBLmefQW4J5GQicUcSD0LbHPPIFPxIZY+eZJwd9TSafqLrL2aUYpIfS9dMVhCW
aVMddeZUBFk6d3KL0HTr7udyNh+tYT3mvVgHglR/Vpl0bxQWwFUpiuEM7Tex/uhVrp7jeLmqsQWv
JWVHQyfyPO/eeZsaJIhInZpE99aUUmHaXw5tUT1WSr4xe1u9hwwcbU23jE7XzQLAJYqKZWfZSE/i
pNhRMsAqszMqJ2kT06mtakDoduiqwXCthBLQbJADeZY1u5GbxilIeLUToT5qIwLdtoPXEOIEFdiS
+cWYrM7I8u0q6bVKtRlEVHrpeQLlUUvtXk25repqBdOkGCkvfnYEA9tRr22BOeJ21sTl2GVf4jqh
Vknyj4nvH3Ii81An1I4lpPcxGstaeDIt1zR68O2pCE2zkAJ6RKjDbvMva+2aQxPV4H5mc6n5YKJR
lx2xkhc3OVKky/vYzkigS76haNDvq5mfp4Lst+WKJQhxz+wmxWAEzRw/WOrdijT1wVBGCTd7ceaH
m21p7BLPaKb6kq/xSz6D2DIMO5KZ5T6wCw/CGrUkB8J7Cdl5ykTjOpMC4PZyq3n1QBG72UrMys0S
VoLIlmi0mpsPpLoRKfzIh8JeTMGyk8ngEazQ5gmWeAZYSXOBvk5ObWPrqEoYFcSe/DD3PbXO3fqa
L1kTCBXdfaleJv44AP8OM/HRqdiGym6vy/b+uyI/dzDCOZfVD4Ku7N7sdWcb8wOE4lAZ92mncLS3
z0P90GWbV+nvjcA4Db0WkeiqTO969yhljEecpQJlfmDBrUEDO8nf8frZRZ8S3/UmE0Rluib7v2D9
igqEVYtnWNM1MzfG22Ne6u4gp9APMxTgr6h7MBVMjvXPJQZuKcfAin7WsHoJL4Zp1eFi0RHe98c+
zvykVE96b2BboE1UGj0TIV2b9OFtrLn/C8Pv+cGnCAalRinqIy+g8tIr1qehVh1Rv5SG4lko/GdZ
vlfRfaTvMkYmje0SlZEXxfKHISdOu6u8c5YktXnuYzQdmXBnauJVX+SXWId2GBSc3ZX2La2giUP+
JSjdMTanNx0VAaVjoAfJjyobj2Z0nYb6Ph5hohYx3BDzlnn9qFvgqxqO8O5Qdi958S3W5xQmxFJf
CDifGgOqQsHcSM3dDLteVPFVyhXfSuDBGyeqUJ+0JP9lyJ5RJCuQZOZrPcaHfIx8NBBhJ+Zncc3d
lT7spTUJSLMFxU1Gwe6n0U7jNwMhTJ+jl5kLt1ME3zJ/zml7jYuRpSu1G1E6KGl/BAc44rm5DAmU
pxCUc33ZTRQqXEa6EDARc0/IFtYGVEe64KFLuOsZR5fsVvVvlfG1iYMnj2iSOwD/LZVpbAAylPTo
Me8AgAcROZsZh6CR175ojqo6+cljsTD0t9pOWmsghlOOkDs9jOsQbJIG5pfpH4M5nDh75ONcCndV
gj8kMhkiRqHcxV+HxUJt1W8mZKl0i2T4i1YUkE7o5g+lkHnhVHc30DI8iBDRA1TmFvmbotwPsvSl
txwZq6UEjCyurkynhkipJis/I4TfwvCmMUI1TG5yctHV+rI0EtaVnTMp/QLdRclnutN9beT/6urH
UiF0psO4RU3lrNDJ7ihWb7FQfM7VelVm0Zn3sYRVWe6LL2HMjuZanLPeOpQSH6wJzWuq3yYm1Lhb
D3KfLPhLESCl6mEWDBOilBMHLvCEfGhkWN9mwsJHbB9IAtxI44qIrdvQNpQdb6iwB2V2Om0O+4hb
2oyPC6L9Ya3vQWn9AhWYVq7XPko+RGt9No3RBfDAUKDJztJ1mAhbHjTGPRkcLEVG0sFOy0scNnPr
NKrwKlj9L6lEMKockE6CfiKW3NUtXXuwWtXTUWDJaX/KxszTNQHdKhxHrh76njNmnHDOImCtOyGs
psodCKOvsSYI9XOpH8FvT4MZ2+UYh5WWMgxD2Y75cE2ZgMvJeFEq5lwryl0Sh85Dp77l6zdRem5b
FKEmQy8qrhVJT1E3n0QVYe4qvOdLCShoXATOenbQN0VLcD1GiRSISXZG7ojzt3bTdfIWQSBfFLEr
cRnSGkFLV06e6UdVYYqchulO5HZ0zOqQNfUnbbugPM263+SSY/bp2x+cfP80tv/JyI4bHqxkjetq
N+wbuONU1FOSpZPdpmAf2X//D2ETdZHJa1OpmwsrtRyK7DlOcNy0OIvtWnjI8/R9UHnzgX4tiifK
ZLwoRHs5ncUTL66p+9u38295LHFw8L+/ph38yWD5X7NhBj/rPXWg/+tf9d/RgSnqxG1Y/6kN82ms
vv5pX+7/5MT8/c/+w46paf9TkanNw0RJvhTOKgyR/0hN4Hck8oNo9aHCUpNJ8vo9NQEPp2wSvfmb
4VLagxb+acfcfwOiQ0byRd8PtTXqv2PHJEX+X543Aj34OhIV4hTCGn953gZV6yguQY2hPDZdyLou
XZEwmx38AtXLx41eX/g5ROIMT5zPE17D2tMVP1XbIO9Yyh31NnuAzee9io8lq3YEp/NkH3rgnWkM
n+fESEra7eCjzqZfufBNdyjAFsBjoYcJa0vt9JC9j8izBy9xUo+WLUwte7MgMp494Zh2FRTrt9ET
Ct/w4U9dFee+l97iU1l4wuNQ+sxtTMrlncwOiqDbBnrCBKq+lDfFTxz8GC+IyqwTLo+V8BSAn8fI
JTz1nhI/lwH0Yf/OCEpQDvlp/DWcwTmLUPSyt83fXDik1IvcrNt/Sh8654oCG2XCcxVi6K78/FDq
gj0fkAp48w0TtXyDYt1QUYEYopAQHHZb+heWAEWVyXbvYXRxkuP0sHellWmwyvYcNk5yS78g13zE
IBGizfJOdcZbv4QrPkMYsewOw04g/hxrb6lsjFnt3eJTaI9v7Y4mwlAmi7ZBweJIJ/md1yWjmeC3
cFrDX1zVQYX6E6ng+iwf0xMApdMHYm73D9srrwxfTjKpwMbydUEzNT22l/hSH9nOerhLfzgBk5mB
7AA8Mq05KEy87gSkPs0+JQFBDAzKHWh3510S7ex/jxjGH6WCdvls+JhDfctbn2NeG+IogObcKMcF
oUlohJBLOOOu8nFw5ik1/JfbYMgZbGRugUA8xKE7CA/Fr+pzOBW/Mp4egK7AyJyKjmTzHHv44Qp3
fDcRLTz0Lg1+5/RDuwOLdSIf5Y6nOdMXUsHvnj0l90cX78Tn7EOjOxqeHxwkp+KlIZu+fhQuy2fz
ovvN5+jqyG1+mNElzs/5VQjEt+og3AblpvME4OUJ43DF+fMmZWGcfspcCvKRIaXu3OwXzaO0sz+O
7+kz8e1u8spSlsq2ft77BdozyLzDg0COTT06AvKPsI0DjE3I34UX6AcQ4upeQIZhl+HksCMT1Xan
BSzNjhHI7vpNzsU9LHN5ri9p0HkbKW65I77RnLAFsQmtZEuwKD+yh/Vb+CR/Q3wfv0v+E7gqN7nr
n6xL8YCChtJBWy3pn1Kf+Ig70ksrHJUHJDflU3cybiQn2m2oHoxADcvkoF7Z1F00BIgAEwN7ZeZM
63NbnKFmqumsWocm9vPehSvOVz+lAVTnPw3L1JPBETD+BNm9eu3KYG8gBjL1yq9FtcfHCpMqwUWm
TweK5qpvTPixw2DkWu9mb+eV3bVAxVhYfe04OPprf+gIz17u9UPqMxUIZ0Q1dyQiSe+igUrKZRxF
NAqI7Crfzbe5s5oh1IlcvRUe0YgBXqK4Ycn2uorXckPtqV/Q5EJEYjK/KMkxs7xcsrNDdrSOpd+/
4kTvvtsT7/NB/hAz0GKnP+Fr8NpX9SC45Fcb6N9nSoVa0QZ/TWxqpJ3VWUr+xtlZXHKFV3whntmf
+KncwtsrEGAdxhN2RGSk1/qENs4bnroz67TGduh1bxRC5qsNi9dmx5i3+wdfGRu5MrjCex3x/BwR
0FRh9r49SuZLcklfsET0v6o3BLlj85pa12a9ytmB0NsXTJ6J+iATnwz2vBjP6nox5VCQ2T9OoMHk
RQTDOzr7EWWWQNqDvT1CB/7NYPOXFCkGm/2iIfqYKh9ictW/XDTmlinDsqW8xTczEGzJHQNwRD6s
SqBhhw8GT3EwkAZt8jetitL+N/95pFIIQiBTjngO0t3M/Qr8w0hl1oKUDe2kumQBOgk1hG2wt2gJ
F9MmjzQwrn+XQ0o01t98yb/8sH0BRwGZrbqTr/jdFVTqu06fABNKh+5Y7BEPSTiWNiaNX0jacYxe
JLhxMs2SK+Lh4ZwEvM88RDf+zRIgfXMxtK+fOCrru/19x8t8hYp1dA8rkKMet7AOAG/bhwjljBlA
5q0dpwxVc88KdeCzx404bw5i4mRy0JGsNsqf6dz48VH19s+T5BYuXQ9c0WUd8G05e7Uu3oxS86OA
j4arQfyxhnvj5/xzNF26aKABVnel6EN9SZDEONo3V4qzHMbBle/XdwSbeytwSqR9W4Bnct3sZblw
Rjjb77FtT7wN9zx0vnlGe4BtDA/M1/baCvYifiVcbKrD9UEJTPErHtx6OuC4lPdvhQv4R6aG2bU8
LL/dbBJmnPY5d1B/40H9OT+0AfpHJXK4mG7bU8ZgMlyxRrmGp9uin/wSgfUWhJRuifbMNR8Rk9vS
cXtA8OujWWgOxV163u729NjFaV6qr61x1vJTrc5oNQsX0a9jXCC+MxANrhAsLnZPJkBsd2GJlNiu
voZjGYgh61xgfKzvHcWyUjCxR3mqh/ztCeYtqLw2zE7JsT0UR8Edz9Mv1V0KG52cjXnBJyH/JaMl
DFv9SrkD+bUHwSdxQX7YxwfjsXxdVyc1XWty6i+zuGB1PExB+ijc2KJtkmRUdwgoJUYy81vafndh
w5LFMxypuzhCoH5LXuZ1nkT4i4/TMljf5nPprqfkRE3m8/4ngQSD/hElKy2uexp6Pdg52b7jQQyq
y/BuheOV7X8v1ZxEbwwxuwGe+OsBapbVyo08TCgE0o6n5jlyFAwU0M9O99x1TnTdO+WaO6bHgeOe
jTFzIjqj2aQNHmjhKb2XXbwB/Bq/kTMe9eN4GHxYdG+vwVPCvV565Mi1QsQvevaubU+AM3MYPW4e
7Zeh+iby46ds7Ne9REJ01ZPgrsEcOcO7EVIW78t3WVh9IzX/9zem/9o69P9dKs0/9hoSmP7f0TT/
62v8H5ex/3Myze9/7vd9SNTIv6dfStIJYzIJqPx9H/qtrZjcGnLhLX0P4vxnipy8x86R0UnWEjmT
XCP8of+zEfFbBEJKFtGdHPCaavw7G9F/cFvsPYvEyRFiTXWaxs/7x9tiybi86B5U3PVY3hmHjDFy
9ME8fcWhpdqlSdL7wyv0H638/3pZ7F/RpMqYW4pmQrbOP37FSVbLgRwNksu8PdQVyNatfKTAH/25
41OYusb179qhpX9d+/78Nf/yU4pjl0vkSsC9grNFgcEoPdi63X2S1WD/fUWT8bdf8C+XsFGK8oIB
SeGiYPcIksvsRBf9uMeVBOgQR8srrkjZQTgOnV88bYWTPZUQEGx7+wWES3d4rO8sP7pFjYMhUXSy
a0yAhc1t53dPKcJ1uPE5SD9bFLWarWBt5ShfuBuS3pMiQDM5LETdNrANX1ZC8lA225qacm+uUFD3
MOAsHUep92QTf5+vzdekuhXodRLzo/jf5J3ZcuNW1qVfpV4ADszDZZPgPIkSJTF1gxCVIuZ5Rke/
e39Hrig7s2xX+7+qiL6pcKUmAMQ5Z++11xCWG6N7kDRnnp8h0bv+gBpxntnbiaPSdsdiN7iaS5fD
zPsRJQyfYlGA2HKsGgHJVOz9HuVNMbc24fh1zcpS2TC0BgXH4SF7nlBan/XlaG6KVXtj8JvOodmM
m+EdR9FgVj1bD8HeOdnb9tww9NC2BRHKGvKjfU9fO7kIPcd8qThuALfcwQZH3yg0hCjiehQfi7ac
yQdlT6Xg5ufBTTbVRgM4XdlucsL5yO6/WTv6wrWDnckmdHDdWNrSyzhcjGplvtNhb5TxMxse6pfJ
NWTXfIEr/jLls8hfiW5a3g5uD/A27IoLFqHreu5tQswO6CDihXVTF3I1g5iLH3uxTg8Ws/o5ZK+5
b84dx/VR0yqw03rzAQcbzVy1jwFw/sFOZoyhVuHBeq37dbgW5UTku5Yyh5cU7vyj/OK0lB3Rc075
PL7kMgzSmYiv7x64D4Vk926dX+Pn7CTwB3Gz1UI0ZOJNp3/K8nV8Vhf8re5UrqobkMLcwh1kney6
HfrgRe5vp1vmQqkHkIhWOQO9OfYMOY1Avx22Oor9/fCqeHNJeYxcBEsVU4y5B8yxNt3oic+j/WB6
P0+XzbE68P/WDFV01Y2hNR/rQ/g8PdLyWqtpUWzV13Lfb6wzRPwtLD4QfH8lHTDiobOBF/Le7ptV
drRfKV/8g0NZUkkPkJaKd23aQDamXZbespuEym0GZA0+j3ymvmG+8F2ChX7w94wuFslCWUxHIV+j
f1eXGrA9rO9zYrveR0EJlLr8Ntxk/RxkEVXyelpnr4zFkl3wrgKwHA244XMmSxPeAaJy2DfW1aE8
W0gAxxOnf3UOv5kftrMyw8fRRzLhojekc+wW/UPtjsTIFiTANSutnJPR40rxa6tCD2byKjNVB/fA
dZECGTGuNfPyZ4MvgB0QVbzo1tFLcZQOI5Q71h4EigX0b88NKH7m1GfUdPTOcruobi2fBhaO5xZA
dx7sWgqKVe4Gb+W35A2TiB3CmLlau8zwh+eMdWmuKYpmw3Fa9S7BOsuO1LpuhufEwtxoK32ZutOL
KMtq1iSdpTushkUJ0AADjJJnjf3Sw8DoZBFelUW8AY7xZvAvmq02N3fKe2ddm7u1aOjTq225sQ4K
7jQrmEHJAl1i9VaBvcH7xNiJsNYTOEAZPmK4BCk6CmFCXGpzVfnYlKGnQM40b+fKhzxv3+VDxN2X
jZt+Yu9F/b70+28pyEzyznwrkVz+l1Vg2Vv7WFDhJw8CWisouJMNil2bIR2SUX2G9rd1g0eNIixb
VYhwjrAysc3grRXPxtdObTMyBPFW3YqDgTQT86HjzUt53hTHUAEQQb7nF79fRfUMEda4H+7GGbN1
ccfhFWxLewseVRzKKZSfoabF9BZrdZa8+SesiLbqAYa/qPU6algaZE4EC4rNSerW8np8qtiWabWn
kw7neZ8TYjsumk19TpUrrcsmkB/GbaHBeJyDCRgzyHi8mWy/rTnvD80FbwDZW5TjpqVLr6y9hq4e
evrMg29pNae0wCgBFISpEYSfr9h0Oq+ducoQYUDunifp0nxOsw38O3jr9KvZVZcfDXUZKjPrE3+M
3FiHTwYFfTIj85SZ3fyvywPt3xtnlPoYMFuWQfWjm+Lrv2tfm9iA1tVJqttcu71zqa7msbkOV/9F
OqkLqEuzU37wLv4+31c74805c0nzmTSXT8BQtHxfbaDK7kHtslL/g9f4Hx7rpmLpCha/FmGpP13c
qMBdD0Y4XGiswV7hNO8+mEY9ovmgjPgflS2//3M/eZsH9mjBkedZBHua5DnSnvUENKYuk4WAVqTl
Xz975SdXYUAL8ex/u72fnOGtTPZk6OOqW7nmNn/RltoaDG8r0TdZK2fbHWnLZsbDX//VLyjkR8Di
h7+q/+QpmtSjaZXir5b3am9dxy3MFDmZhcfgG3Mz0VeLCwjccoUj3HZaiy6V0S5QICyvTXqxFsMc
wHneL63tsJJ3xbs/T7bxg0pT5mzG/xhb+Yc1M/m2lrB3tvFD/ekxyTUaWa8JNR4TONb3cNHtYP7P
R+rmBBwNpcHmf/KIfvuLPz8iderLMjQFd/CJMamr7UDvT/lnfDBdII2NRX4XWxQHcXOyv2FT87US
9GhmXyy2deGTPs05KQ8CBRaBNME2fTVr+BQzB0eux/JmXL6u+G9N0v6y4/t/G6j9F87KLFWkruJO
wMDKJEKIAebvPkwXU/MfLMf/9+PiafH4snD/zz9e8Q7/rLJ/PCHW+aFl/MNf+Wv3iP84zZJMfJjM
dqP+ztyUr1gGilOSmyzMSjEo/1f3iAc5VugOHSQ/hVuv9ds8TVN/sYAmFYf20bJ4f//WPE2VfwIb
/+hZ/H63rpoWXWRaKXM/JROEefXaV8wAhxBDPve29lo4Xjh31PTZSKRzpHcvXgsS7CtCshNtMVqK
Z1WbrZLKOLaQI9ALuLCxjnFZJ2+2PXjIZXiN05HAOlX11VU3kI+schjFeVEYs0zxBgw6p/s4QGIp
w656mmq5m0kJmtcMbq6cpI99YRWI0CF5crTHc6vL9U2sVMdhaI6ameD6l7+MPd6guKeByjhhi7kK
tL/HSoUqHgwKxKM2HIRuitrQUoa5Ans8Hyww9fZQpza85i57jaOgeNBD+FOGLXwG225RCx0vZP9j
SY61UpgM460OeV8FZ9gGmo2CY65ZxynHnc8Jz5EEBV6WwefVVWVAuEvjuoXyz3iyM7Qe5k4BqR8S
r1tZ2K94JhGodQ6KXaR3enhvXvmRMtcHdZ+2036cZJo0kaCdokGY9bL8WQfJe21LlevbWCZpOno6
G/EzNH4PYqZFsZ8UeDYo1ujvs8JA0I2tYFDHu14pHUxA+yeiA2+t6qMdbvLhs6rL+wihzK68al6M
vAaln+2Gfny0C+sjTnUQfN1Z9J51ysLk3o4VehmPUUaFB4eZpfkMWpS3GzDoEpZBfpvQQkVRQsUY
yD0aBb+pNyT/QfM0oaIYodyusipO5/kQRA/tYE8rnBuspx6mC3zpy+QlzE7tjGJNs+JmISfDRHMR
4s9CgeQtCs3Q6fiqnuo8x0zNdFJl5StZfkgL7sJKPhrVt5Z+nE7L2LKCb1U5ZDtt6tE96LjwTEaw
7AyDFipu6iXTsTyCTqOiHLXSk21Uj/hmLTOL7mwIlhN+IIbQ8WPslmH7MZMD5xFZ4U6uQeLVu4QP
QaQR5l75K6RRx0Q1N1FXHwonXMKpP1RBvWsHPNXoUHq1PBZ2ehrsZJW1yc7MGEczZU1MJpwyrNoS
evMsjsenlrw4bPqRTMoYJeb+7u/v63+K9/0X7taqQc305wDe63v8+Qee7F8/9esGjBb3F9OAe6Dh
L22Sl0PN9Ct8J74iIllI7cBkVQao+9cGrDi/CISL/AV2bLICdfCmf8J3fIljA2hPt0SCDGrCvwPf
4UBIOfxb8WSTP66SDmMapgNLwrHtn2qRQKmj3OoN+WKcumU9nPCBiR+Zfq+RBCUHD0GMpWfLmo7R
b9+MGvc3sztGybDy2PGU6SXy5VlisK00M8tEBKs3mEk6bm9ayzxDz8aK9Qbm3yRJh/nrhFl7/L0d
LshrWAsBG3FVFSjfmfhNBwcEy5H2Zr/zpW1owERcKOkChnoXrWUM0bRoo2Br8ubQq8RzHHLB+03o
68to3CjT1iqWibaTUYJ3h3KnsWXMmOxEaHgAtw46mZlYpkrb9HHAts5bRQ/ZhkoxfmGomOjsldsJ
13g6ZtgTL+abtOMn0dibi3I9hliTQH/QZ8pn2G5QR+ecCN2cUeyYLNPy4OQPSr5L5DW2Kx41I7xw
eZ9sjU0/T3igM8ghtxwSND0waD4yKgxhV5gfzbuXBsMwzrBTskLjDs3qbi+SzyRelU/l0qbDd/CB
W/R7c60bpwExNjMU18LjYmW+6St5ZW2UT3vtbNnds1O9d7YmvPOcp/Tcykv+2y5gIyLnPfDbGOn2
6xEuBUp+bHaUXVDwZKIlCgWMW+fqTiCZQbVWDq231YpjK13Geh6bL6kbn3DF6tbjmXNoCe8Ew6za
2slb/a0tVv4SQcIYHHtcG+zwMXyLGZDJ8hvTWICt2tok7131fUqfBnX7gCkIwmAbOwUGIqt8leAd
sUv3oCPdLF+W6JPm6rLudyYq+QcxcJTlmeyml/7qzZq5YhzDZb0uCAwHlesSm6Hgd+kBUaTN9IZ9
Oy5OjroJmh3yQX9Vu/DqZ4/kjQxry3GNzHUOuKLFe7TtnbYxS538gUc0iSl4lQGn10XnmEU45Z5a
r99Mzb0LL2l3xirDUt6xo9WtReLtoNQ61VM8khcAEW6eLMPP4oSDi6C9gPCBfaOuwnxmX38btpAI
0lm+gQiizqc1ZmnR3YIljuR/237Ypx7x2b3+/m2o6LddA7LQEUogPAdhn+Z24mG0M2nrPOfz/hlz
qWUPFvCC8LfUXcjncrRiSIzhQzH4s77AHVZGgU5UXb5qwGnIp+ep2td0n71y1dJjw9i+4+HO+v4J
wZf+FL2aDP8UZkyZUWGIfUj9z7R+q3WG2njUYam9KES18gUFMst3o4AlsqzuBRgTKuujsuv7OT4A
FsygGuqmdxhARpKZ+WTvEYJHSxDk+zA8+eZO6ne8ON69xiZ1X6CpQ+e/gDL7WbMmID4KKickpr1u
HJ0IKVWM7fmZ2adDvxoKoK4p5w0miEGBNd8RSf+grUYW2QhVxXzThnpe9OcyuZIBrnvhooZQZDM9
zDZW9GAxm8XLztz22abqMP9AGNh1EJ8ONonUeKs4T2Z6h2c4Q0/ifEBbX1q7EiU8wjSWSbhkY1HR
43RM69p5km8acmmdC1ageOLiNJbPHB4Cnt2j8SGtxCAvOxjfTeuI+XHpXAb6LOdbEqw7CfXRvpDu
YXv0cLmwnE99ZIeYbrjQHzRr3xdbJCQokblGDNJi/9soE/0N0wFTmzmTHawljQ3+oLUErwyTF0PN
l0WLmUE7LChrxnzrwUly2gOcaEL9ImaVuavBla777/pRP9b+7Hdn3h+NZL461n87RUyLP6zJpgx3
70fQxYbiPySWJV/qRfkCg8ZfosHUF5GLpDoPQdSBt+WZEexTKDvmqZdetPEjHC5K9xljEzsZh8lH
k9I+YC4RkEkGW6fIXDTjM3vYUiMFN2UEFzO99ZBtCucyoW1ZydFDosM2sc6NDE3GGGemHrJXWD6O
31BNejhN8VrG9S5feqBW0ZziDVY9iL8MW+QD1ygIMAzS78oTMFeNkxsOOOPKwg+mJRisYd9E8s/R
NwR3e3rEY8RioF6AZc09C1rrI/Y0M+K2QmHEhoPErNNngw4xaaaVr/hNpIsA0b6xE/4eKNqCcCMw
3QYyjzNs7fY+xUs8Qvmj+rhO8y0Js2hnWCDWSbuQKRlVmwbFx4cwhpa2uXOs6wcdnBBj33SBVNYB
sWSHACfFEQTyghleWuk6Zd/kaQ/uX/z6Kf+tlvxPS7cf2vG/bNz/G4s8mfrqz4u8B7LHmvwfj+FH
/nviqip+6tciTzKNX1TkT0Tcq2hOjd9VeZJpESIiCiyNcDaLBpyf+ueUVrF/4VvxQbZYNAZxIr9N
aRXrF3KiITbTZcsq2W5/b0r7E+RkIF9hfqybZI4xNoW2+tPQNAs7n4ypOl3YpYU4EC9kCx13Lm0z
21xWZblRYntj5MVTDGkFo6NZHYwnbnMmjfoCg0ECC5DOJMWashQPS1g3vh59mi1+gO1jOo471Wsp
+gCOOOxUEqk821p20F/H3HQVJC9Gmi1Mq5v7eusqZQEPXnaTftnWxT6Q9VXCpABxP950D+ARy0Aj
84MGrtTHxdRQQBjZuoDTU2MPjn/q2rfrpZ8kWxXDbcvMH0w1pmyUFp4ywNaBBYhRbQ9dEoGy2wT2
0Wr1VZ/lD4HqPCBAe4jD/kTBaTb2fmjTfR/gaeMnwjkSqpu3yBhJpHRoCvwe3XBLOzqqCUqEYML4
TF/hMrFyzmZrHOt0oNDAF4CE3wkmX/ZQiWxvqSNJ7u5MBZFb+dMwRu+Sai2xWkannOxTBHkx8w4+
/H2WItvRehyh+5P+iDP7sS3TRdZrazyrDlHebduwWP3u7f2D7VoTgOhvu7VB5pvIkYMvAPYDFK3/
BAtj5qmE+CykKOU2Bh+lCo+G1hR1uUacEjTYwmdqiRk23+L4eHTlnPsFjLh6jp2Uy5B3KSt4zvPt
iZOt7aBABPhdtc+eAg2VkjGs+AEbOYw+4dVmwRRm25tq96/vQ1zmj7cBoqUrIGkGmVfmFxr9O6Qf
H3upSdHALjDciIEkDOKgkqNqZW+Db+57HJsIKk1+3QXZv/44Ou9HiFs8ux//6E8nHWYHU2h7ib8o
2f9b/Sp8DcsI8Z6dOr9ioH/6p5R//5yEqEGXLUPsBSCFP56qYGNhFjQ4j2YyGtLcT11qUkcF4kpw
SjY4URMpupfF1VSl218/W/VHxsPXfTI/UWhM2X5My/jpPtHxy/lUpLCZPGas6T5I5G2cLxpMG4iy
EotvNyGCLHx954XGKva0rQHG01Xtc1Uri9aJThVZJ7lUXlL1lpftPgjPoVTtU3v4DwOAn+iD/7xW
gwbWQh2ggWb++JzMvFOcIiKYwonz/WCLVBNjFUXqecJHM0BLTyDBE5sS7sP2DrXXVRntj7LZNZVz
kYf4Pzy6P74cIqVQpSAmBHX/8XJCY9LqKWM8VkryUtMZvuZleAuwhsnH6lrI0KxQGJEwdPJ8GA9J
eq9JtsUTZG+00b0zy6e//iwV2RJd/E9LhQx7g/h1TeHLP3f5WjZgGC9KYtxIln75UhjlMUnBxTTf
eG3UZ92M7mneXtCwT7oZu9ME7BqbBn7bGjC/VdDJ857lGsxF/XVCTxrFLyh+7phd7QsVpyI/RRwl
T/altvVzkMpYkdIf1w77sJ589hEtkadvGyW5BZFxUXzrLEBOuzBuubZQonRfYmniKM7S8W9Yjhyr
9i3rpBe51o9aBoWlm+BhpB2XOCbaLA8YOaBPHoTnVKMs8bM4tqa5r6zkBlZ2T6Ni4ygMsIuAbl7B
oaSosOnWnjB2+G6I00GVeoKdqqsx5fvR086TFmuYGIZPDveKzOwYe+bXveSVAZGTaWjb62fd8p9b
8zwMyd6POsp9BFDYeO6qDAY9Jvm5THHWJsdWj+/i0nvSXYCVjXOt+DtMEhqH7V+D1dqauEWp3+ve
cYtBORsQWZSMcy7g48nL20SnL0zIrRr3wDG9ke+uIYkAUDES71s/qQfkZeo8rDWG756xQd16tktA
A8UUzlG5Ou9sa2NX5SsgOOVu281D7ECn2LiYERq4ILhJY3P1ApToPAkwUwiuepUjFqh5K4ou3Y8V
9AaNpJiaBTX2kE7USD8osf89R9aGUO8eQlQlzHill3TzPY1WPwFMxAhPUmOnFuUpHtFHShyYcYOv
rsp0qWveCid+8iZkDojWcHSc2y0SjHKikpb7tsFZ3H+TixKIQPcThOLzocdzJ5tQJ0wRZic4I+cY
6hLYfiw1KoTJML/JHkptK5Y37eDgiiCu1VYHnFkhajd4ooxN7eADKe9T65uvG1sphfVjxB0T65Zu
suzLk4/kI/CfVY8eLivTG+rZ49DZR1zP9lpJtFFyxzV8wMOn0maOori5lJ8lK9iMpXPCLmKYJTUv
TljhS5C3G4s3WGVpxBq+QMWAPhzPFGHT62izSQFkISTFMIFLdAmpKAP8LMxIeJMxCTX4kPt02DvY
QgySJUTR2rmI069V0fcfiA+/8xsROrJerPpaOD6ZH5pz6fqW6mR8xPmaTzAnCW3wjbceD5vAktZi
TXlWto8aXI0tPebhq/xyTwrvreMtyG9T4ImNbtxxL5IW3Nrh0fHqayem+HrAXes1uRODeBFlKFWF
sAUadPZU0uN6VwN46uL3Riu/5aGfCC3950TPLykQmmq2QLHXjlRyvZ/cRt2/pw4ISGu3j4olPYg1
VmbJ3Q6tI7U0AoT01ht0TQWcm0bC9pDEMS9nwZWjafN6Jhu0sOQNwTDmGseMVaZ1xhwo/k3PkmUF
+8qItDPHxaULaJxsEAKbWo6tQy75vRJPoowIiZC8DQUbQWMPTtBcqft4kzFW6Z3hW25Xtfv13U0e
Pus+EAE24T1HCmOQO5O1A5rTRyNDVzo2jD6+Lq3ykpvWaadJwf3c9wa8oPD+IvtjPyXtVewpXsq/
jmXnWg1i1zo5Trp2LsvkLlfwNXij1YBEFvHAu4QoMqmC5kRzKLM7SH5FZ9pz+f05H6Z3LY04Nhg8
jcXS9KSL0Ror/Gk3MqgDqQQ3yYGgXI7P8sRvEyW1V5ibweMz01LroTSXsZduYx9zP7HVy1F8d8zh
0Faos7ROaRaNjQ3PFD0SRTRvZZ6GHY3l2mKRK+VDpPYfstPiQ95oKstW7uY9pXRBAt18VO2L+GAY
TuGjdUTjzkepOqxYmydihecCQ7NhEn6U1VKpuSDxAsvCLksRIeh5sYhHxOw5MYCz1iyvOBvhnQZd
XTJCvPfqJ6fCqrFHFyNPL+JU1ThtoiQ7lpJ+bogUHWywz15KYBCmnEGho+I96azt0D/V2NnME0c5
l2Ho1jhNdCTxhh1PQYpKbVbiQpg16S3UmQdZ/n3iTIOpllnRTm7Lq1fwPeJxRdhta0pGSgv4Sgc7
MFaxb64ujppc8Lm5JhE37Vf1gj0WPlwa342OdZBM/OrKPAa9cpDfxX+VsnMpWtr87BApR6dGpj4Z
7E1dkH6U5RG/f5JpnOPABivu1O6kS9oaZ/FBh57Ky9A2h6jd2cG1aIddY8g79BtLpRNPVWwbtnnU
1ObqeyxsLRZ63Mw5KqN2/rpC1fRvjs8jGi1+QA7TG1SfeeJxMqr5XpeKqySRU6p2rCZ1bwdMVFGm
zOW+VOd9o30v03HrmTDgrIxTgOzCBUDbU1e3L3ldN7R9LM0RtmZr4tDulLsEBJ+goCXS5gwDrOoq
+8ENK/szkUdAsgAZ4kYxGn1wkgYwPZUubeSmEzME8QXNz+9DpL3JzxGuT7WtPCEjvaDFv07tuzWE
O3F0i3LLFyHWPtBJk9gbcdBHqXrmjTmK7y8b44jd1bnAijXri8fBVHZ0ZtQV5hNH+qeCJWWEar/P
9HN8LquYE5IfL3OuuTR4QRNneCgjEjCBn3xe1EJGYTnVR9GrjuLVi3WfXR4XU2o/5dGnEkbzyMZe
YmPdUghOXIimyci0ZKlsMNlPgBhr0lHMnjQ6ufFXVjE0i26m0+TMlEJ9030+H1p8V++lJ6OmC+jg
kNk++Qh6cDMkB0dYjg4JWaehKtc+Yal1RXIT1XkUSZ8xXnwq5hEt3/219aMUwV6FD8f8pmQcmaKs
TzteKGEfi8U/ApGaVDGp32O26yASDTYhD2EI9LNTcEza1lyH3igAgcoKbp3WXjHTPEekmuTA07FO
FWKZPIFAlI92wMVpqX6cYlISwTnBIRSqzq/zSCrYpyX7guXbJZTlu2NjYpdl+zHktCk7Cf8wFSLz
Mlf8K2Uq1ukKL404dYOCjwX/Ol4Uc9NH/pvQQHL8s0iGMb5boOmNjx181aPoqRRuruNdj0dxm1VM
oqn1WdfQRr/q3DzlQtOBsLAAOW+ppMIOhkhwOUChiPnLvDKbc6dWd5nMAWLGjE1RQJ6ZMFFpoQrE
jYI6NbwnWHYMAxmPvf3iU5wVhrayk+heVBQDWsaeNMKaUSw7x1gdjrA9rD1ZPScxFUIlC2tfUIuy
X+Gi2JD/QVhAH96SRCeyxmFYpL17DiWZrLKUPWPEO744T+TirLI0wc6hdkCGPbzPHSZPHUMjJVQe
QouDDdt8Bj0WKQHilVUaLiSRdBxe8aAxg7RcEi+h9pSPEXzNomdI1mGx2+EQoJV8rx4Yj76NhVxl
xYvMbr9blS7hSpwBSiswDsIwuuNPiDnf2DPNx6w7qaT3tPZ4x8O9HtNRaDZ2Ek1mXFWCTAgUUtlo
pMVEVqbhYLSTVtcgjG6N/GzW1VEdNAAdMiPiJNeAD1SURHm78FNpnOleXRCZZ5yNKmGTySlywtJZ
KPmk4WQqChynwpqZ190Zc4suteHROv6qMpWtWTv2kmn/joxcJuhhgZMFKzZUiEEyccYw80lfTQUs
cgV4pGFXyzqeV6gAG0XVVul5Frl45cIuhbPNML7M9a1mTDiLmxCiIyx99ZTZ/mgMs1IchyT0zcbW
pOQaPPTeJFU1WPzNUnUioQWri1nlydqiKuujnaSya3fZo5QnLGyCkGa6YT4hOn+HkRO7OrbDMH6T
S+fDCscszFlGnrclF5H5n0wAUZ50/PtQFsuhBOdXGx2zgzIIVoqEvbtS4XoQIetkwowtk/FNHpQR
f6WRUYNOTwOwdUh6B+Nvh+yi3nt3ak47vDex/63Th0447rRUthqmXeIrEyWDkvtgEzGRvzW3+vXP
4KE4n1fotHHNKYmVUVhXSc2aC7vkmUqT5D/lrGHsirzZ4FUEvQ6rx6rTzyaRMfOqZe+yh3hr5WXl
tlZbu0Wnvw+GQQltguQ1qRuGNjkSvjhjO+88ZgjLfRoG1eMB7T2FpFpfaa6qaX8auU8qeNDilmcO
pIYmN9G+lRSPM7PgRC6nmCAfm6pQo6FtqpJ63DsVXXX96t6Ag868yEf+AcdUdhBv8L7RoBwwq+Ku
0u7ek2cltrIRrojSOtc4hufOn0htxlhNdCsjYxNXVCKNv9en5loLc/vO3npKfa0NLkOcBuKNKbXw
Fcc5Yl5uorSVVHWVJPnWFo1m3eNHxLkLXDGmpL/27OYT7+YktoE2C+5DHd8hO9FpcAL2voQ0wBMj
Qd9jNo+5oJRFN2uIX2D0LJKBqJhgXZzTPHBr0kfNwMYj9Rzm6UcoSdgjy8sxKrBDZgoCQtshq7NL
aRGMxEB26nM4eR9yY18y1Z/3Q7b1nQnlOyCccCYuembC6oOgcUU1d42zY95gexRablVho2bFu3hk
1jdNHDr1QHgM79aKWBDggo6pSSez0YactDCNfcehuo55Rm1Im1OL6k6yOM8RSxMK1JT9axoAOmIt
/Yg9In4yyTOYMJvj+BoWqVvKLRL/weIE4ZP20qc08/fEQr3jEr/Ggb/201cOVpJXu6dOV0gpKC9D
wPBb2/dsv/gTMa4eImnmtfL3AM9m5NXGXCW9Y66PnM95hAdR8ZEVvPoQhq5+jCVXp9Xwc2T+Hkuz
7fOHygtuSccaiP30waoskh4GV+lpv1oOvLEIbqGIxsKa/Y4HG+Rqj2l12T4x1Ft/vYMyFIpFplTX
0Yxv/oivUceANcEDaq6SWut1yqZyPslhffkPyNGP9DyBrDl4cWiaKcMP0bHQ+BHK0lImExkBBYui
j8gVlJEsWNJFAABl0G28BhmFoa/8nLzNat2HFRPu0IKJP9DjSIyw/tPl/Nv1mAjNdNmQZVsWIrCf
2CrDmNUtUArHjtWdIjj+MPgbIm+6CjdWY7GGjXKSJunk2OWWVNxtjmK1BXhIWXIKOMO0tc0b5rnY
bfl4s/LC2uxvucJOUC4kmjISJnGTDFZGLT/2tbSqJzb6tLZe4z5+FJ0aDk5724hOTerPQ3j9BDtn
bbmU0f1EJxIVZ0Zsu1MNJSthpMh8LiMXUQpZbm82KgPOJoUdUVTFfYRtg5eRsC5/SOF4LMfqCffv
TYu7SBPBM5T8De9471xqgogz1nGVy7sWLx0s5MjzG4isloAsihQUpp2zBnHKT9igc5pBcy/H3lJV
O4yB2rmHNZkjrmfEsiMJb61fsq2Gbo+s3jDpE4xgG7fSLqhFkQtyQJwqiSi6tYvSa6zz5nKUcuDl
Jr7l9dYa7IeJFi9WxBwa0UcG9sMsQYmnZR8ClWkhXDmQEyPSjwm7YYlpdKcYT2WC1QG5nTMpajk9
CMT2CwgZhKVXLFE5RYDR6BlS1JwDgBva+prx5Bsr+Jsyk2/WVek4K2fUPx25WJd6sSmq8YAozo/K
owaPBy/xGT3sOgftmpmDvh8Vfx9HQqChHVpJ3f71C/lvEwhTVhVVxWzY4hiG0P3j8sghhprYb0uu
qQLjdElaUAqZ5AN/843oNSoo08S2/Nd/lAnhz2guf1aIQfnTCsvyZxWB2mpZU3q8TZkoMXJv1NDa
LMIj5rDN/AtwTkbqPRFXSQdNOnF8bwY4MEB2NDUtyKDAJseStyilrMTw+CjRHI8eSTziTDH65ioa
8jbqXsngmikCDf6CKHqABLEKUrU7KOZt1OJbLDGmA+GsBueSWtW1y2z4Tx023PXV4eyMO2qv1Er3
4GebsqBVh5TlBai/e628tpN+FkjNYItjDCDKL+glBTyjiW5G9KCtONRykiA7OmGzAiEyaqy9EfcB
aUkT8g46PHGPElO4iaJaALWtU1717HsNOgbGwtGRGtBBu+6aUaBb3sDBSnL1UF5Hgjut3Fixvi55
ll+B36/i3U41+4wpTBmHNzUsr40knzt+Z5LrvH/WpWc4p09bUy2uNdiv2nP5AikQP/61Z/hVuSKe
BVxSDNIGrCm1wr9/tdycwthKCGsMURf5eGCv/KBAEbeoIgpN36MuhrEt0iL9eWXo51FkSEvyhaOP
CVzinBxFTVeFhmeMTOkmNZSwTk2PhkUzFelIoziaOJCZzb5z/LNH0rDa8BGGUfWSjPTIHQZFAN63
ikneSIhU4kufAhHRuFMBXfp5cbU6el0TwC4HU82SFO5MiN2uwY06pKG4+S1y6teAguTXXf5v8Qz+
fzTRYtL45xyE/5Xc3rMfWf98/6/sA1X5RTYZENqGwZZgOzJf+SfFVJBFcfJw4A/IJhvkv6gHuvqL
CSdBgfBpQuL/geLv/MI/YYOsOTAa4J6qf4dhqv64WaFxsU1IprjyslVi6PXzkT0m7f9l77x6pEfS
7PxfdM8GyWDQAJIApa805f0NUZY+6IL21+th7yy2Z7A7wOhKgHTZXfVVZWWSwdec85xxcOUC687j
k+0kP6bSxNj5l3kimT7DYiaKW4OsE0ndlukQyE2W/IR1e+4T91M7WDsbTIyEpTpmptbBGPoECLrn
IHkehPuq8hxgDOrlNbiU97+8xf/JotwK/jzB/2NxxqsPTB9tLtpYmz/DEby1f/UnzCRhBsx0Y3Ic
ijcnEucqYJpH7+Wk04ET6hINFgy8CJKk6knHahJ4TEZOMmD4Y0x5dqx7fIouwsORsqTuojuPGAdl
Dj9hFcAR9dZpNi9gQli+msBnnl6Otc7a7BncP/syLySXAtZrA6IfWvpGleopSBeng69QuffmV2y4
9b6F7b+aLEIkTPfiBMGnY3k0ADTdzAAdwDU9rF2d6/fYpdk2AtYPjUEMwvzQICQaavjIs+EDHcyz
e3dsy21ABOGqCtW+jOAS6tod2Vnc8uggeC+GFdym6Xdt2VSwAxLzSoJVKnwcwWFK4hahjKmJr2Cq
huTsBtU7RM9iauIdw2rcGx7eU/Dl8crp3esp4r2pMyzZBE1d+rlAnUm7zpyCeYvxaWcL37Mjydfg
eZf1/JkxcOGtEYUPTl5e51Bu7zm3L7PT3I+T2NC304UtYyxvQgFqZ3g6qwKYDfEFa1j75EOwDB4c
EtgNaRG0Ds4a5DwCQ79i/tlZC1n+krc0ejDyKXlgfbS65nNpi1WTQaFprlSEkjhwO/TBY71z7Tcw
uzn4Vzrr1iiX9DTs2xmRVxiWlyZ3rhXi5ck7hdgBgNc2arV8rbKbg2NgpXZbEoQNjGlNy9JAXEJl
/mSyvUs7SVfvHIgQ/zQXUGzWkx7Sujud2Oa6ckVI5+c/m073rXnErIJIIHDDkZABh5sCWpGSaLJ+
eCELmsSlKzvkKipDiJR2gDWW4BGf/PA2Obk4xLXHGJYHTtRLMjdKJB+uX7waGe5dnuJVjaMumqej
62TFavgwTO/bokEakvBLieEjCYL7IUpWygteiosslmurMT4hNd/kbfsSddNT2h91NlD/zskLhcNu
JDrHM3qEdCPPJkObJ8juxxpndJ5C3JFlf3YJeALL2oAuSYtTGRIaFVk3dmHdi5HlScKrXBkWRg55
Sof62a4oG9l1sF+fp+tR92edVO+haHts8s5vNRHtZtMFTI14jOcXN+igalew80SMHdXEeUI6imzi
8wQr2JDuqbfyEuQK9ttqOIducM6sfBNMz30b/jLA5x9XMSYQfgwRqpM3oNmT26Ey3utueDcqRIf4
gMiBMnAALTO3xG2fR78AapveVda14oG+tifzQeYxRsXmdohujEFx4BXyXDTll0GSy3by5AT9hxhO
Zy1GmuPeJTBvtMisJtCKmfmAsrIMT7LKTgSb35dh9JKXIeyhwoUC3t+JgtWvSPTrtKRDVy6LO5Jw
SeCjSfBg2jlBhFq3xzzeDy0pRN3FmIcnP+M6QCC1Ee7068bQ4DoRXMW+/aGbCnNvxhUyVM+YUva1
Ir5TYXjH8eNP6IHr9s4cgBqD+Gdel5A0oUBoMVOdNQJhBTOt7rgy7YzYqmWX6ZThxVH2sZ9grEWt
QC8dgPPqppveI9V10qfOq/c5kXurXKMHjjvnl1SvYckacUrmWUOK5qDeBxWnip6m26ZrjmR0frZG
cQz7+FHmtO1JyDA3SS6qMV5qZb/NmeDl4TEas3TepGzZ2DE5x4I0y208YPkpQsLEXXdJPuUQctOU
kUH/UjG7vpoMsht82GvTQky2Y2xF7oefRXRLZJuSqfpUVwyaUxi3sc0HaxTQil06n4axeTfDphIm
8l+5Q3N3GCaalUVJroMv3h2ueHFqeoSgdcsMRBS0oPg09mEcw88wcwjSTnbCQkpKphDIsIX7TSTg
ZmZMuGczwR6FipfmEMFqnmZXeVtX94lxnwowUIbo1raZkCtg8MzyOu/dUP1jTwzOdpRUgILMQa2Q
iUPY6uqROUsEqxCh4Ng4XxqlvSSYr8hAE1TrLMmPvVPelfNIgg0CwHgCcMRbDYOjZ9LpZ4St2CFT
TgjTO3qa29htfpVbA3hn66pJd8I/gSV+Nl/yKHgkD4n5KkLBITPmU62nb2+ASUxajcMjk0zCNGd5
L90Pr/QcIrAo6xXI7ga/2853QHUpgpu56FIq4cqaVwWcZ/wC+OgITxZ4KFrmWgYJvBCM64McmVUX
YwJRsEvXfk2sqsYKyFLJOzXdkK+FcHiU1PaDI/sHtnm7aclxURrOp0bg5saxd2CEEJsGM+wlCdfb
VWVENaL694jxhLOT0m7IRqDKd5OyBotf4gJw6Ac8Ztil7bN5U/N2SGNkvwHz9rnf4l57cybugLi2
kbNnBCfM6hvxzbmo68cpTPCg+B4rcDorldyweh3BjR70NPwYgauuatp9MfDP0IwNayVZ3c4BUubo
UIuPVAwBuIXqibW3UN0vrNxlMq3fqtL76mzSvszy3Wuj78pH5t5axPKkn7PAOhM13Llz2bwNXJIk
OO3qUh7dmBWT6cEOny6D11x3ZGwnZQZKI8qhB0qKFxuSg+MBAbEkGiG3hI1til8xQfsr74JsEMdh
Tj9iQa5gXvJardF+deiCQGp3S+CHvGRhCdOjyXdt10gGEyXrm9w91Do1CVNNGvpR776hptuaymm3
zuC/Wbq5dUyoN42AxV7NFoz8Qm4LEuyIoybpluTCUht6N9cJp0oA7gJeicdA2fRdljKZcahqhx0B
IbZW+SDE2O0A4xNZHWAFSdu7TshLNwfnQsv7OMy+e9F8DzWdFqETKq5hKjrFvTGJ18Txniz2l0oP
90HHyCg1E1IzopfeVvg0iojdxPL9Ek+6adbbqPMCZocz7IR+2JQj6/V+nuuVO3SPnpP8IvDa1YL0
JDcAH5IV+WPz6mXwQFD0mMDVOjhzUhKI3mcXPZiXCcmmmXLCFiXRqE0fn/J+sQ0y7tq4H1zl/gqk
/hNrj99C5UC5q2ZTSQh7gybkqCu/i0jU0NnJXZGIdhnFY/dup++KxXRj4RtU00NdUbuyPfZ5rkKc
KZJhHbAjWqP5eWrrcGacQBZCmS+cIebB9pPX5hDAQwp70jlpfUeyiZsPCpxt5mQdWcW4VNUAPySw
ScIZooNyx9+ma42V8nsEJLO1VsbEarRhcRca9XpMoV7MY4MRjMAbcksatlqooXTGMFWqKueYsL8C
kW7nssMlEMwTAAu0zlbxOlIOrRsWwFT0+TqT6aYTpn9KrDFdz7bhb2LsrnZdi3UinVMTkA4hCSXY
yZqwdIFHrUYrXGaEMY0Bn6MK9I1JcrqRCJMlGSkYnpEd2pTIDqswdllG5uWo5cMYhJcAujoS5LfU
ZKBR9dkLp/CrUZgvcmIyTtzD1icGYZWkBuTCW0ne8ok3C3zNK0Euv4kjvscuXkcloO+cYTqHtH+w
hNetxoqZTIY8ufHn60zZzrryOUtIGYqS4FJZ27hND2zHHkSZvC8yNjSgn8wQzXXk199o3EzipdCC
1Y55yAv8RuxjGHhv+yTEWRQOv2E13UxkwzY8kdeZyfKJsnfjUnduXaNlAyvFxggywLfhrq8ifo/x
4FZpfRj84M4cqamoYhGExfWWhQ8WkPKRk25bK5oOS4IXERnUmtBvMS9lJyuj30kDTbSXXV3Scdx2
sXhxic0EKOOwaO5OIqXd6Iv6M++Yu//ZRWZZf0w8JF9IWqoieY9Y3pyttn+JZACnxCr2RZJhmCnz
H0PVt5M0fofRewlboufwDZFIf8wDvRzv2LmDPGDQLx+juaakIrPCjAiSAQX9YQ9EXFZW9jGa4GIC
59Ox9ZWTLeHGGuT5W/qCYo9VeqePUiNTm3X/YPfWlzXCpHGg2HT6gXbiOtXtA7PPmqX8l87c754s
QxQPCVQY11n07dZG++BrBhNuR1tdpVn3FCA9qQWZ3C5nZWsbv2gDnQx/yFTYL6GEhkY40ViPdw7W
ObM9VVqeCoHbrZ/ds7IefUbTXt/9ZKqKVsnyQyxyWyLP+67CrSblWzTZNtMMBF3nJRRso7vK/0yZ
Bx9afAIsBu3b2X0vFWSbucK6J5VPaReDsMjnh7ZVB4vVctx65Iq0GEOhroOzdC+qLD4Cmyk8M8VX
I/ZOQ5pc6gFrG7j+Lb+/ppdVyByRpg/OVyrmCdNaAsQX2FYiT2bsXPUK8/ny0WdcpE6KHiFMrfro
OdVlrucnlF4IMmOWJfMlbiqw+uqQj8gh3eC6AkmL98hsqVAboZBKoHdHakDlY7Dw9usnlfkUt25B
amMnvyNSIGVHd8hG4sZPm+8gRojVWN5zwq1nJPkFfegHanQs3bW1ZdbCmi5SByy8/jEvf0vc8oem
tcurrkdW4Dw7U5WvUYmwZppfrRi2bsG7WcTjjnz6CzXwi4ECbjuWPyo0TVim1ymn5VVYh+goipkH
kSf2ZjswBfD806i77559OJMENl5xfasDoletnHDS9Av1JGwtWmzJdbBrAuIjnRlAtcFF3cbNxSWN
JYjkR9f597EljLURbjlpwBKJwVvZIuvYtU/8YZLa2aufY3HHnMMHOU1cxcBDZcWdv1Y1pDoxQFP1
ms+e75L9uEpt937UQbULDfnWWTNpwj5J3lGBHXeyQojGhUugVmdTyQEvd2L2J9rD10+MDUpJ8ylL
5jtEgNzYMuBpNIf0BtPD1IV7/ifrQdFTcQZA0ZyieHNLnqt+8pQk2XtgPNRtChcrzx9kxaaAwru9
SFXLne7S8QbBfb82WhU+84B4aei+Tom7tJJVn5xHvApRxM3jFWn/loUg1AbGJyeypzp8tNTKc/rm
B/upyR9wPryWTn2y2/ajyfw3I6HT81jt2maxCCvIk9NEdDXha62LNyKh+FuGOl63bX6MmdrHEUGv
sVt+5Em5T2dyu3ozOEeS2yQFTrCaTTw22E9pyW+jcUnlo2GMivRVxR4uUN6+KhdXZQgeg6gURjHg
RYOhW2uL4a1Rmg99rsCjOvl1r2PWucR1LnvgJxohjTe6Jw42ekka3sw2dICVxU8sXEPCkEruXDQR
3NT71FRPdTiukxranBoSid/QvKlIREGZV12IPuH7iGxrQNZCACyc7jBVwbNpeIcukZfUd1ZB8eJX
GHHC5NSI4tzX6fdM1uhqzsk4jRE4pkZ56AYcnDC9O0M1R3sgBneKbxi3q3NhEdjm1+k5GVRym9HF
rEZJIpBjw9DyYwQ2TGh4aUa/pHKsLKck5q6YFoWr9a6d4TkOI/Qhhf0jOAWZBF3lTUPqiQdULGi+
m+yF735OMuK+5vFAhNy7xxnPZj3bzUSLQGKGRV8xr08c0mS6/pDb9bxre1qYMiT5xVJRtWUOfpUT
NsaWP2ixSmvm8CdHdmzuSkrnJnaurdD4cXKYE8IEfGvzUkMD1K0eO/D0EkAhoeDUgWSBSHLS5mLC
0lnKF4u4EGZ/7U1QFq8ARVSqiAaNC2+LlA6p/5evmfp3VhLtjLklJQi8Vyajh1EjSOQtuE5TtjPd
jH0e4+qcaoPuiGTkqHI2TeNdAstDADvwAWhaYckf2+S8tsX/PHXTtvAU0cQlIArDpP2J5hRW415V
YOQaU9+EQ3sjk+yu7UMyuXrQ2bn4jEKPRTD7S9O9s2IXD7lZJpumKqGGmfGLZh4XDFynrpUC8Kdb
Wc+ee59NzHdrBCvIq2B8W0a4NkOj4i55LSafituyWe4QxVdoVay4h1/nks+JYqSBiI6GlwCDRdNZ
V8mdcpO7lnFqzbvi9MZNQzxKmgPy8zIOFK8A7TyP4jmP6O4btJ+rKGTT5MmraO62mTs89+SoWbW4
6lN9k3UjS53oQ9scJXnw6JL7LuzhuU7G16yDtchvBPWe/pi2s6sc+2mwo1PsJz9Bn7ZrxEuKiSCV
IirAbswexhqgIS1MB6ZxbHlPkxm8+KBvxlLeo1Ji5OW8dOnN1FoxmvAOHa6J6dccvtxW7xf5bCA2
po0drmPGhZfUPgcOTlvHP1QtiVFoaZhkWGjIXNu6+vN3oyOHO1A3xTr3GLyIggd7ad0aFY8ZwxX1
Bi/Qvi+9p8yZ3rsZP8VwcDrzkVEsm+YAMQaqxWtydXmJNWKchUfYNEcohFqQ8xDwp1CHecv8b37I
RLFhL/sIbuU6yMdnMrvpHSv9mA5vZvMyGfMj6eo/QWpJBqgle/SIPfyYnCFo7IhWLg5KGFzGzDcy
Vzkbm8GMsAlhgJyj4vkRbgZKU4naLlU290PoxVujYirpZc4m97rTxOZgPSYsuVOcmEi0xtc8I/Y2
JLMnG3mv5G+q5NEJCfozA4OBrnFbG5LbpjGfqFEA0hcSVF6RbKaeeKc2zzeJw60c13D6qqz7atim
mrYNCxHDcqJGpgEhX0eTStfChH1wl7txhMo3EDxRds3Z6D4H332oZj5vx8ECMEgkH04m1hMpucxw
BmbMOjI3UcAaFn34KmiHfGc63F7lwPp+ZqCfJWQPu1jwhpFRG3nC13ldoUfw5l3TOfjEQv+2MVDI
26l7PZrc/cflNrPNZ5uI79ZpznOhufwZlhDCSv9lRJeakYnp6D3a+wsxc2c7H199NxHn6Cah9W3d
OzcFOhEBi219lFi2E9u7OboqnNS89mPnqYvigRF9iRs0OIYmn94ycYF/aIHh5oRAsHnLTkOaTCGb
VlwtJ4YZ1DDFMwNlKr/ai/uLjdcEwV16VzRsoOtKLCFN3oOtr0OXu4v18J3BEIH7N4qJ7JvvW5Rr
PJxPomY1OTrLYabUphCRA190JJmTPN6UmtRA76UUk6RpocdyFHtpdaqC/hLmT33H8e4ipWFnejPE
OPkK/9J08R2rm1XXsLiouaaJJUTmyq9L5fWs4jt3Fmh7yaqjPuLT0dNNxXTUNnqHkKnxtQ/Yq5ee
QeYebEy7f51wjYdDeaOZbwxEcTE2DupdJiie/QSvakHiMYnFKvnpHPKUzXbXUfhzU6F/bgYuFWKi
TzN3TRkIKLXTa6OiU1J5jJKi0xJtyyR3H5AncKyC/BDP81vehJoo64wZv5LvYNeXH9wlXHoopbpX
U42MsIdDbfAdU3qtskHvo7HYRbHxmFrxnWqqnWUlpyEYnt0KZ8qSdcsjhhYvCVk8RAyF032g3EtF
eoasOSz4hZGqH4r+Uc3O5zAOoFDUpsKLC4DmExnnp5Wb731S+aumvYnUTTGk7JjfXEPejn17wAX5
zk4rImKYR1WwjIBcL76LiWSDAGXhrw98KiASNneeyy9drqSI423Q+Q9BVvZK0cIrXz133BE8UziQ
LORqZPGQoJiRuW0DEPGiH9MbDi0F/1pl8V1btXtrRLBsDM/Cbs8sUa4sRJKIX4rQYIpocPyF6fyu
W/Nvr24qr8w4xl+wjSjGdggIp7UxsdEKYonAa9dn0kEsyZcMlbwxRf01XLdcNNVy5Ra+u+2R+yap
TMg1P1iRG++TlM85UQAT0RFGikdvupykdJkknlviyQkZRwJxwJH57g70+aMsvqaMu1XxgXqUK2O2
yHqfgFiQqXk3+cuzNqUKcKec/l3GezBTXwgrD2bKT7eilIRpAva8fH51E3c7dOg5FY8CDrlFzEvY
tcU+YmT4GcQ/RQCgIYbgieGnw63Fi+09VLnjFD0QNnnJyWriVoY5Ymg4OOiO2+knCOd34smIup0d
RsjWdFSJ4BnH76nl/ezOG61R9Dut4eJz+NHRtLNcwSJHXImwftZcjjCR5wzFIs9Kt7lePpl+8BZ9
6Y1Kx3sej1K8Qbe8qufmbJWQJUoiroNuW3XcQ8ZwYCe77bl+S5ctjJq+somQMCv5sar5MVDtM3G8
l6pzP8OQSy1q3Xs9Ds12UOjDtPPaM/Dgon1Ik/jShg2isjesZFtbOGRB6heXMLaBw9KQw8EL+bQ0
6WNdNz0PVvKle+ciO+b5nhtdEldkV0bKuING6Ragx8kMu+GssmjkzlC7zqyPbsWb6o2kQZk8Xtd9
tas9ATZI+I+5yM8mUm1GHz0ZcGCKl8enY6f6wMTtLpbtZ+ZOFvPV+Ce1xufGRKTt6G3BFe2EJrmc
kHh6cqOHGTgTbw0xdGe/5sKp5/7Z5DNaOVVxm/bRfR6zWxKyfGz6am0hN1FJuIwjzEcP2XWnrHfX
S4irtfdd1OHM40WNHu/dcgqlBK0xhe/RdMVrKwZFHU/uJZfcqMlE1oDlX2gdYCeJq6CR9ywT13GR
3rmcley3eamBYAPTPAHRup89iwUKPBU/H54DtlwRLWJvgyAwmAeYrBSWQ2DK7atAPpZSkmXnMh6w
r9q0AiNlFjUS64UIrm8aNbwuB0UqKfpSMT0qN3oM64PVxnc1D8JKd78JP7kN52Lbpc798pfls/k+
j/KzzaHo6Qy+VHvDX0K7wj0XyP4wCk6o5cdLlumbKZphEtvnUbJiL2YwLUrWO1jjs3GgMLiXLA5i
+WEw9pdjcifb9I5m+NGTxnHymf9EwzPDLnxan60eETr1zj2m3E/dFEBbLBo6c76Eff9sI/ulCZOw
tcoFoSCu6pqLttJ7xu+wb8bn5R3ucDct6wUeVOuMBjwbueOpt9nKx9EpDMtwk/mwCkqgNFFx6SN/
3piy1DtEkSRXOZs2oejsi+A1riM8wuNx0ATSqsSPNmba7fVkd7uWff1qxihKDAtPDYk/bDWo1thR
Ud0g//tThfH/9UAoe3/+x3/7Kjulm+n+J0pK9Ve+CGLDf6IHUt9l0/wdBZTv/zc9kPWH55vcKaDl
Ao+QBxBx/64Hgutpm2A9Qc4hCvIX1//fWCSLIEiCkzP50kKr+0tiBF9yhDSXH2Tx/y0kPv/zv/8d
xaD9h//++8jGv8caQEGBfQuwAWVogKbG/kesASnihnaaDDMnaVR5WF6QyLI1I+xhX8YeE+C2nxDS
qHI9m+gt2gbYkkR1avTJXTgb+97L9SFt7S2rwCOyqPJ6WY+ljQ9MrmImQjj7dnIge0XRySed+oSx
GFv54p5i3wGpcWmAWKFzSiRb1ppASeR8SdJxWDPf9XeBgz0nHfuvwmzeRd98BvN1Wsvn3pgwIeX9
3mOjvs0DVhR+ghKf9ajpZAeq8XAg9ydXoOpK6Ax3hll9N1bybjj2XrmkFdQBoSukY5XDeSCazkvv
TDcWuxJLVd+RI0iHdrL8wqALLrnxUkotq7smMfknDHJsJqy+y4j2paJWxh3qXjK48oXtESFoDCac
VDzVNpSoPW87Um3NFsDovG2I9WNKFFJNnyAboycICJ9wrr5NLLXor+hXSp59wcD5Y7nGaWrB++VP
eWWa1xE16q6wYOyHspvX5vcYRhjJnWjTjPgq4rSA8Nlxqgz61FjOyTLFoUEgvGIVrLYMErY6bI+8
JyRSDE20TTzxnGDww/iwqXi7WFoVe6Q6aEjN8j6YAek9WUnzG2bGixo6Z1uTkMo3ENvdJvK3C5v9
mFKENRBT1mk3Iky1JR4hyrqgRP6czh2kcYqtqqjm49z76v+AYPn/pDwRLf5/fR4dP5o+af8TFKbL
P/u3Y8mwZPAHwGPXdSBhBgHaun8/lwxgNH+YCz/pT6Ql0n4Os78dTIb5B8cRmOyAhBlE1n+lJC1f
QwDFgbZwtB2BV8H/l86mhe75F1CGy6yL6aUFFtPn5S3Kyb/X+2H8s+PA8OebLrkqC/LDkGxMtnsY
kY+018msSQo7W9kuecHBUk4o8JhPUe6USFNa+6YghqFZR+ad7b/UXNcNERYUEVuGoyznSkbg3zNe
rPjU9+tRbDAmLpnLqHebvWanQ4IATeXzwN16TMaL8FeZuXZ/RLUJqk3l7qfxChyRJKwgOfiwiUBS
YmG+Q/fMsi+VN/4V8+RUXtw3HFXb6GK7Z9+Ue2Y/kzpbxqsdfuN/WvnEytwm/nPSXZriao5f2IoF
wzsUtfg6a4+m3nfLgBINGxp2xNrs339RgoQM7JIPszvW06l3HsvuOH4k8DKbO4xqazqPBvbbjH1p
BQjTYC2FIeGjmB6i7zA7s11h7daFq+Hcnqvr6iPG0c37wT4NF6y9woOz8l86euJffV0dcxpBrOJv
MbPH9HokquW73xF2XxZXSN9sxE0e4+P7mC7R3ArBlPKx8sgz2ZfkrHfbBLPk279ehvxTsNnfIdD+
S1Da/4X4M+uf3tn/q2v1P/DGl3/wt1LD+wPkmWfjEsKtDLGCr/yb9Dj4QwoZmEBnwIvDnjG5k/69
1Ai412kRUf+7FsxA7z/w4o77h6B4cUzBovpPXNq/cjsLIRcHxl/0u6YtTO5psDd2ACBI/KOBKY0S
8F/z0swBZWbPrYpdxW5qNorFUwC9axzTrS9fbKZlOpymq2ixpkkoYr1FhonrHpji1HuvBoWmGbtO
UfsuitjZOxV21txXcPwoLDyM0JVn0fskWM7FLK/gRdxEJgV6R+gcrOjnTuaPJpMAjR5sHcdctoMe
l7q520U4KLshAXQukrveKe7GGZdPhO+EiV93Rv7/Efpa4ztjmzP22btvcOu0S6boidGwvC0Ki6Qm
v5FYKEp2H8Q/ITLlxs9Q+mionhEBbmX3khczlNE++OX00xs01fpKlzcoktaFq6xrtOLgV+HXygTs
bCBg98JVGlaTgwtPeTo+jMzxV0FwjC38O030hG7Bgvg6oJdUwQ0SvGZXBa7LMCSuGcbDPtD1pa3m
+xyJkOvG18wungtVh3srylh9si8Q+tVxB9xXoMLxIlFJyDxZ5RaHITuoHYQEtCfmAywT8ItTo/YZ
c90iDD8tukfg18NZVp6/NoRfb7TZkVeLEqaM0CPoRjfbXIAskIMbbJidhCul3Hbj2AA4+7i8soFr
rXJc01aXqEMyZJs08OZNUeUmAJ0hOuuCZeOEcNEUOLJmDVi396e73iysTSLmcxIbeND0t8pZN0lt
/IoZURq7fcrWLJObZgqGlStK++yxX9oqnWIOi9QXXmnIqllBJk1sMXzvCCgKKZGYK1NAGu28FeOx
TnGJ9b09X5Fy/yQKoJRZ4uNjLS06WFYgywNs7WvklL0LUr1vW+NAGX9obH6SLDHzGP3OmfCZ2fFV
qSmJ/R4FqJfiWFIK1RAT2/HaAn43hsF9ob17L9YeQqxV5oIiln3WH7qZIElWeD1bbZgvxG4h9Vlh
P77zbRXsxBweSyGiQ5uQu+ixu1uZGnPxlJPsWygSfgXUY9/NfkI7gNIc1TVrxsTZGlbZ7hUkDq0D
HoGZcnYswxDQ614CzWpuTTEiCLBpE5ws52npB+8FbTiTZm09BXP6Ei+jty5MrG2ArVZ528BvG7r8
kawh3E670HJyfEFEynoRNrhAi2PNiIK2mJU4T14aY5RWKPVB7Q45j5rEaNcMATZORnR84BQswV2C
1eAElDtuHEZkdbrpRYUwJiX3yu+jXWGirRpxBBjoXhlU+ECl5ECpDg9opB+J0yXf1msfJ7apna3v
2LP7eyvD7LOEhDeJ+LJtgmcmtz8wUs0Oc02KNjYyF7jYynDH4hamAmPjcMDolTfsXJN5W5phv2o1
5Pug0s7KsHOi8BYujjFXm5bl2d7OxLiryUTy8SRMIYSLuYlfXDN7Svn4NswtiD8xE+xUkHBRfSNI
Xxaydcm/cLPrKHMOY4QmuuoINMM5jgBV+eU27MU+m3GDp1mGhI5j0JURscAe4ojaR3lUJ0iiVJi9
trn1EQdLqrYovnPmikjgYjRSKeqwbkmkARiUBgbpcWEIR9dll+S70W7szZuJ5IS+9onljMFKZ154
qdOXRlTkp6fpVWXH38KlgKqZLbFU8tZFzWRFMrPyovTRNjrMBRwN8MowwyXAT6zCMXedxiDPhG+j
giw5uEn67JQkntLLFCufJhGTcfoB4wGkJFoTCryuHqrrxJaUH6FxKvtpxx/JHK21btJxF4ieq8xg
7G8hCWNx01d7HgsveQZSgGHoOgzCZqPE+NGFfrAObSJP/TJ6qWOSAHqbeGYzvh87DOSZFSVnhmah
rBbH6kmZ1FI9LLu5ayBd96relDU7+biCt14wCjuOYXMyfYMFM4e0/yegokpvGcJTbyqfJPpEACjB
FYtAVR6wm5AkByYtXCgcreO9WOwm9gGdNvcaEBe3ogSU7ISpqRorPOQ1pWyjrQsMNbHx8z65WMVN
49b+xvDhCk8sGxpfHH3DgT8eIvtLWI3bMm+fE/dFstB2sOSshFmrq15n+wQV1U4TCFFPGggY+x6G
rHhYhbwv+/rXrEHMJ3pJ5MjNcw+9aVUEJKaNxmcpA6QYCNXblI62ostrZMuFFHS3affnlZUfTSER
W4AJU810YygemzbmXLduVvU0HEJjvo68UD4M+uxnaXfU6cTlatvIAr1xq3VK5lOFtitQbBM5GFgm
w8L08mZCZin2tjSyTUufvoOaY2n0CSM80smLroI2ov4XxQ23g78fQ/GrHbgQnWG9xcBFN8Ip11Fb
3SXNvLVqkCeoD0kHm4Y9hc8+q4no1ZHwAdvw5JYtSqe+f02SZUHZN/C4E+yKphFTfDNJTNL4f1N0
HsuRIlEU/SIiSDxbFZQv2ZbrDaGWRon3kAlfP4ftzERMqQoyn7n33OrUriZZfXlEKTLuuiTHlDeZ
ENw/1aRPY+keRWOEhwqK+jBRKPuTjfV5ReI05i1Mq+bVFH0NL5qnIM2y55TO5owxAeoHfAcQFQcc
zbgCs1bteFhFHyDzFsMTQJDQ0GtMFMSj7HLWA00kqunVaRODRLziwJbmn+0OJsMLJjaFnAggm7tq
z0aOGUAB/9xxr8ycXqmyCiN/XzYOkeIXSKkjWlNAFRA+lZn7Zbsl2IcEjs+A2aQGzRr4w1E7xlFh
0uyz4FQiQUuy7mtOrevAOPjRH0i2asT70hND7s6omZFundp59ONCQ7Fq6nubIW+cjQB+Ms4AlbCE
3Ia58KXwQDkIFTQ+ot28acAX/aCtCVjEKKxozqOCcxBIbimP47bKU95j0W1uqCwoNjvPoUsx+vBL
WHvtMPbV5Kogxo4nWRIBPFnZCXfLnksJWL308mPi49VBgVZmx1kpoP0eyKOii5M1M6+uJBU6U/Kt
T8S0z6sS6H+yfFLDAH+Q+DwAXL6v1ECDZDeJbzw/Gps7JRtqisf615rnFynR0Fk2wK9hYJVhSiTB
8yP7pXU3WaguC1N9rKoKYruAV8UKFrGZgrFdVtKNHdZl15UHbLFGjNcZhmyFuBXVCO+lQgwAtzb3
jrao5K228ktf4rXw1mTX9Wm7h2ygqDdKf7ekxG0bhjMfSi+7Z6toHR0HzES17UBmjgeaCOPWDcu0
UwQueFYCxYuZ3M6SdvicoJV0JmblTi3fxtp8Hc03s5LyrP1TOBKbkysMayWOYMxKLSCyXJIVDbCq
9tyzGORwtzTtn2aggm97xIglKhL6RoGGlTM4YnhXt755MLzwLZTqx9AgORj17VOPwGkdVqfUK7lA
1tq+5EYPv8VDQms5rcBlOzyANICyM5A2m/DjPIC2eZCsine6q4rDEGVyKE/I1P+TbXDtm3aiOXVo
yL2vajQTFjbJi5UqREdLwUbVOy4mmUd5776byIW5a+vHDXS7c1vB6H9dKTawZSXlcXXLd1xpBtUp
OTtm7zTES8yHUOq9Hzbzg8PUkoe2uK355vOhwV85au2h21bh6FgKDTp/CskhSqoKhRNG3r1pX2ou
d+IP8LgoTo7E4PIXcrDOhOgcgiID1OPsbWHWUeFoTse8B+qSczyqEHnGmLKtDPz+G8ML+dnrqtjL
KVSkMJ5z/lWlJEndbFoPeXpZTAwNQ8FKPvFszhKvOTvbqBRCw8T89KTC6WhYLaJK3+HcA1pzh8kw
HiiQY94UxBJz+tGYJxao9X4cYL05df+bu1DhshHhFYvjMCa36NfFPYIAD2wdDg12XRx9xWRyLmMm
YlO+q+rNUFM4dTz7y4c5VwRzBMkOZgKBtinSmXz9I2uQPqHCpZ4tOD22byFMszPIZB+xaXOQdb3H
MYkZxgVtGyxRUvF5fSN8d/LxX9FxGypxtLttBV4lv1ud3XfjbwmXlLMGQr3LnDJqUsuN/PA4QWm5
Y0Bc790gf17HNiEtlVAgAz0iJKM3q0MYUifemUylGV3ETMcmXhakcOAMh83mZz8Wxi87hr+6k6ec
/sDzOc0xndz71aVb9HIIqmvZzMVRp+OVr7O5BHV9qHoMRqPtfBl0yDFJZYQkSGc/KAeDnXy2fepZ
KCM7MaivIFx/A0zz6E/WXdk33l2T1eJuaqjA66ZVtFrlrrOpBzOW4zAPIFmx2N9wjWQApuvfktQD
4RhlTNrTGZvIrlB5d5qLgBgW5jxdn7waG2xsVKiJjNtcbJ6JHqTg6NtxOItwV9vd80DpE8mRqI3U
Do7KSo+NR3BS0SOgMz/tyuPT2O0a4fwaoY65/2m18P+ttiWjUD6uBn9BeIZ/wGtZI1ZLOp7mqp2w
PZjPkwjVxaWtlcM0E8LU7pKqXk9a5j+9iSPDV9Yca58cJrEYH4GLODHHiGr3DlcR6RTV3NEWjU+9
PU5HKOHXAlqGDH2SXWz0acI04KmRvk4eRZOGEQpOLpwVz3NQ9EZcSNHGLHMiNavXROd1hGLZ29Ve
T/PW94g4F7pi2DjFpcfoHVuT/sGV1hy82boXo1tcqnbcW1DeHwcq/IduhrHrArXKjT9IH8zYyYgb
dWz9PfnQHhzxOGCSQM8yjfpsGwjBS9mIq+Uj61wS9Wwb5mswNt92n5G43HGmTBxnyXw0zDWLe7fH
OMzLE1TBd+PDJXLLV2MdOW+G6Y0yBjy1ReXgpgH+yG0bQF4nNj8N8iZIAkBt9RoZq36YGiNqMjM5
YFH/MmgzkNUdXXjiuSOA7pjVvi/5UauVPDR/eZhcYOJiQVY7uOXZNknhseoJvYVM8oslD+vq0FlV
eE4Wh97VYGsEeaE9S6duD3rCiS1QMyL6tqYDddsL5oNxlwwdAwNYY70oPoXttaepTas4z/4YyrGP
crRfLBSlUlRJ5Nu6ikds3QiQh6MBCyU1W3FL9dXXlXEvb7nf8nHquY7NNrxmOm1Z+Phin53XBA4G
W2Cwk6u4jYu3bwMaRxwZAwddccPKhDuA35zpUXcyf2SaZHuZXxYrtWIYI0cvNXI2wvDbHBcaD2At
XJtZQHZ3ibUUqpqB4Q4iGeUM+nY0lalqb2bbX+zRg5WzmRYKODZLV97l7AG5KNNlL0OkhY6fi1jp
NK6puPYpDsS1ta/kFVzt3HoLFyqphZFNP1GLzx2x52OO90lOp4FfYO8ZErqs5JYSiGWQRdFKsC5C
KvEXpVAscMOfJ/DCaUf8hsueGVkz9mDiCnczkuKiJIu7hNuJ7LP/WNEDAszN8mMw70pTJicd7GEM
HQ0MM9C+fgdUJo6JQhz6Ie0buy7Hr7CBzzeX0PFy1vcIizj1nRUn4tjSS+XJh0S8TCRvsuxmtYCs
MetTvhiX0gu/pnK6rQPM+k7r81TykQ3adsadd5bo3yvE1YbPWRb8VzTslDKUvg6N3q4xGbpUTngo
WyHhjjP+c0NisAXuS8wI5wAWzs6vM7nrButIe/86rff0i8eB9V7krBn3+Ow/eZk+DxxX+DSNar/2
3YOiAAbYTCVMUKAVu4CJeyxI+y7MmYen/GkJl7mR9uQA1uJ5DBCfhCW7vcLSUZoVJSlu4qV+ym0e
p8bP/4aKyGLoJU0duFgSoOKjEvycJf7ZaSOxLL2KaRKHqIb7s/Z9eVFpsU/YLN+tofflEq9jT3+D
KT3W9fTq0YZQqWXnvBFwaZEMrTgUwwpAycAbq7jiCwHpTtiAUkz7p6KRojdhcfLBvAi/hYlPLyfT
xe73MAKwqjpsSlL9L1hUyO0BvBKrAXoj0dBoIZAuiV2eOXkBF+w8w78ZSG5g4hUPPK9hVAWHxpuw
ORuTdRiM/GMZ0t+FxefdZJQ/pBK+o6+Zzm7g/hqOfzYYv+lcfBRhQRGJT+xuMIClaETvkW6xVVZh
4u6dabxUOKqAOV6CdoRENHf3c9phbXFqoq+9IT1URe+T5VjBhJUYyovi2ZeadOhVnu2CeWHYtvOD
SXW86novjbInuQqZraOpT3JgRv4oUJv48qEO6ORaFN93s8AwhWGYCMkgoR53olnCbGoD8wueloR4
xyOJYG/AXuaY1h/fAMmkGg6A3kFOM9bUW4F1GWEUoEgLSKNw05O7Zhd3JrO80YIAIvVdPFqQNT9s
iiovfbYZR6HVNWHVp9XLNJJkL6riNC3Jm6M4GawAx3BdLBjDoOiHJqk+gwQGVw9FynX2LgUinnCa
IxUEDXZXGJwp82YuOkzuISYLAQ4hR1F7TtwQYTH/zTp9m93wZs3A0UjcmZjtdWJ7Pb30x/frF0AI
/5wJCbFX8J1U6XlK3zqc6nZiHpbOQOjt4h+hwr+Z4a8u0a9Jw/pokQw0yPh45FmJy5FnD3GNbc3G
btIArHmorj6jViPnmPN96FAB4A2mKjVU8ok8H0OR0dPD6gyRMxvBJx+nP/DjR5ZoDk1CoW7LMPYd
cbJxZ4UVryDuNNPAHG1MGcEeocveWanLKPl8cFCuwsmryOx4mska/V4bDqTMGtkjbjGgYvkpJMlC
YWc/owJ0UGFNv6hPlwirNGYs3yWvZDmbeu0OYjaNu2KtUTSQcWF2OTJs14BgAH0EmN7YloISL/xZ
pI26cC4PnZopFYHIgZpg3EsUJgTD3jrzlhOs1DgfAeOFezBG8BEcjRnHm+Iw3BWC0eDgzt25mrpo
GD28wQ2OjkIRTtb99ZjRG2/dtGPzjhYYV+JxgGuxZo+zMWacVJtNKX+FzzmA9Uwjmw/BDPxDktiK
rOOf3y2fUrN+rIrklVC5eYQAnpmIhUs3w0qLYH+yu3i2TKaRYX3bmLQm49zdGHAaU+TxtirrX9/+
l6Q205WRXUFlogmbZ4ho6Ws+4Z+xFJSEpP+cUpBomOUjWQ0MpyGhALZQktGFeGpH86djXl85FrJ6
LCVNfhgNAk9n8zntE8AUzfvguCV5VKxfV9SuWoijbIiV34QXHekslB0ucfY9G5+xVhcw6MYfpyRP
tXLLzUh/ZsaMdo9g+Wnx98PGldbp8LfSLv2DHwLMDOlssBgqO1wvi0rOXKecDJsCo8DCtMfuZy79
+2zW4twDEjCFlT0ZtffkFsUpqbff17VCDj99z4Bi3QVrVUasx+80gsXCNp6tijC8hONk5zI80kR3
QBN5Cl50g6aM6dpXAOpUieWvmy+XikPHLdKD63By1SCzwvBFodDuVvuxFOrYWnT/VKL2BMuf0U2z
0WEar7sf0igLJa4W9NDdL77JuFeVy2KChpS5y8kVPfk47R157Q9NYf3zEC8qk2QB8OJ7EBZ7d4CG
OmQbEfNeNRwPRXXA29u8jPUA9SKXM2ase2LTVFkxeYE0CHTvtwzI4WWecM1Gi42y7MprFvCnqvEY
4Ex78NfgM5lDNLoKTSOUieGYc39YTFNeasuCdQMR1V6wPvDNG/aSAuEriG0MHzwHimSae9PeaRBt
TQ3zKUlxgxmfkgMQ81pfhh5RyUytrnOYr5O9POas/1Q4dqfCrF7XxPSfgxqhqCtlXFrjY8eQ/Fxm
eCGnaqgPAMHvwyr1Gaz7n5ap2cI3gsDe9FbX+FKqgIXIPOSfCvpv5x44WNDewcC9VAE/k7n86f3Z
xt/JIARJLhRsvoxhMo+eSl+SDiYhEssHv5W4nS3nOjnTox4mLw6tIR6R7sVJFeYH+cnEHw8g4JCU
lR3QJf0P99RvIyyU3oM+Vol6Dzbme2v/F9TzHuYwn78TiKun9F5iponaNT+xaxJX6Nyf/tDeClXZ
wMT03zVIrquvKFSM9sHKqyMzDQyskq1d7/T406zlGKRFA/NIPwwDg5rKVYdW1HNc5W6yjUz/6DpM
H1vNEaO50Y8MtYlwAP3LQPe5M4hwzxtSilADrMVF0rSxgPVCMgMrN8LZ6MZplkTsRp2AAXhZEmNU
Aifvl0Bw1W/rVfuoTBeXRv/qlMbXwspDTNV/4CFOOPcxi+5wxDUp8ZMKNbhNTdViVj3ZXSdj7N5u
tAYT89u5ZNTM8zqz7fr3YnmOfzFA4u0bW53rEvVTDVeibYk/VYaDdjPQkTIoKRXXW8Rl9DjnGWIy
2dif+XT1Jxm76VQ9tZUCowh5806y+MUthAU1SG/+4j2Xk9HHzSi5uMfWjtG7U/ONzCWF8VtPzVdo
LtbRg9+AhjZkfFd0V6eaZ1oq5zUxR4/RTB4cnSqzd0A8sYV51rfdGXOclYt1QPGe7kxfDw/CJLJq
zciBrUQQh2KiYgNDGzNCjucenIB5p0s+ZeuxoV1VN59st/gKqd8FicVChBpxHT3bnH3NLgDaidub
1iB/txit3yk7HekFsx3nCkZTaX4Daj60ObalobebA+X2tXMzWOili8QUNlTFt3iCrnIc3RCPWshf
wl1lQNraxgkVZ2BhHtMGsyBqYlJZ/H3XJdl9EqCKCZI/wg3eXdldRd8yArYgeDKJmyZZPYPMv696
TpNeqzNnfg+BWbgR49qv2lPu1XPqW+OkGFls/nrR56ySJY5Oh+I+wdEWGqhy5D0eNYbpxnClvcxO
mWQEMpnupyIemnxXiwu5GO+6ovzi3fFhjnClKGE/oS/4cZrO4lmtyRB9GBue/8yyiByYEPsTahOm
wxx5QABaHxf7ZvCyWREkWf5dZ70FmDfjYFL4YGuRvaDTGHbQtHnMphZ4bYOLnE3pyS2dU+2aVeSE
+pCXz6wr3sMRQkyqGbkRUWCxRGPsTYKMvAMdQ7NTM6xNq4bkFbZJdMiUSdzSJU67wiKPMzD3HPpH
NKNXa9DDU5Xi6Xrq04dQYgLJ6C/MIv/LuzDvZj97MbIs2UTD4UG7T4aLURaX484WRLhC6+Xims33
OQjQM2mGoZLtgZNmId1DU7Jhx4ZEGSJULfaBW3wsKXoimncdLfa6p6j2H0hL/mCXGMajMK9ATp8n
N0e2PpmMl6w1P9eLeWLEuFxnW5Y0rS3myDSxH8OwOwba+OxDzomerdUONAfyRSTiJhPsx0xR7EGK
WMAnFvS26W+mMIQkKEkIqP/rWdV0BYpLcSfrr3la3RgSBVsjQtkx+zvDSXFJar5etKXfa4hitAzn
a2a02N/tEaV7a3+EPBmDU76lPY1oFqouwt4zxDIj7pEAX8MJWMn7kxkpcux7w2QfXWc4rFP5aeMq
DxhVDPnZCx6QSDIyblMZpWS0VqSy1SalGLaP7g6aTRuDoGGkl2ryvb0akorRcdGlyZV0v2KdyWrJ
mAyYrKbLpk0vAVVM6AxJXPT0zskidrRFmqprkbGvx8jJaTx9gkSC8rMofPNUdnZ+mIr2pU8M1tu1
wtIAJq1o6T1TZmYQjZIEgsLyx86F2PH5qs3FHDbfvZz+1CmVLJVOE/FbEERfmy7wGvNl8KiyB2IA
5gwHa4U9lW0I7LmiYp5nwg2E6tsALtHswMvReF17xo6d8mK9lB47+LSJ0acw5Lizk/FnwE6oprlh
PkJh1XY6iwtgW1E3Mnb3EpO5UdCPbCrLU1IgurM0W3UX5Tse9ykfTSQl2cvSTSvE3+FAM2gduQrd
uYrNnugsBzvEQmTUWKlj38NF7+thw5utzo5Cbj2sKT4zKySduZQo5ESIOrY3xEELYyNUE6Wn6m+t
Ubd6xhKSl9hS904QgFMMiuZSG+fCDIt9EyCzsctNGeEweUwxBSNuab9xH7pRClmP2RCConkZmCc7
WFkZrGKZ2xAF7B6LNHIShwrYr3g+A8oNj35OokRIoGBjHIMThh5hn2lZ7nx3qSOj+G/0hDqL1dn2
e6SE8EzqZn1qWPHcqdEVN10sTxAzKMgvqS4vlMAICDLvOQvt/+akCNhjCUCk53rNgRWUxhhB/ofS
UnW066WsHkAa/iDo0fs6eQdDzrc2GecAXAOYmdHZd9Np7IfgjA2XJJN5hTEr0UUmKdpEoNAPi5Wk
p45AxaWnKtIp5c3EK5kbzP+rgt2zz7xhUwy324JctigIGTINFSDkoVv+hVA/UlEuN2MrSkqlr2tt
kBDRWLFvU3mB/76DVoVHxjLu+Qm6C7BzUE1sB/ju13k9LwWghVlwJteC1Mwu+crWXY79+6ZYlEXh
zHK2qBbs0fp99rHuguE7pm2LmyYHYqw3r6+ltbV5qKdDOArAkAOFzdA89U6KX6hozqvrZAcNNv9u
mRHqtLkPEK7hmMKIwXO0nxcPCJI5A/KzwbNyG0RBkrPlBG7/VN2a3WJAvnFXBsBYkJhzMF/WPAUF
oKaRLSaBbmTRKe9DVmw5y7ZHA7Dmx9ylqcEJ6CFLw3AIvCRkcxP1JZg2Nl7VKZTUVUNJqGgIXKzF
9hp3FjPtLURqeGm6V6A013RNr86Ur3GLnky2D0tQuYfJmH6ZWXXxmrRMg20K7SK3yHRPfqreIQE8
VK8F9ILZQfHRsRaBRk/pQs5plBPkEfuY3eM0hfXv9he/5MYHDeiaDGlGl/hHOvzx0hmEXc5vokxI
3zUprAPNI56LzCXt2zj7h3o1KccQuxN6iUPRHoPnweufbUyQeeE7u4m7NXZQ1zAJ9Dmn9l0K0yPv
QyxvDCg9tFWpbJ/U2LKgEkx66BSYsDTkSiUG5jbWfbvMZytos4U0Gry6ndGS+uxMZWRCAQOXHQPN
siKmxX3Uxxmiiuc8L6hwHYGO19j77MsBt+QyDjN+ZoR+h8y3nuZM9UwwiH/O0uVC/Fskmu5STOtN
9gTNLVPpn93UJa5+KZ+RynsRpLOvDMzcIQXZB3Xpmmrl3qMxdOpa7VRpvqgpVFf2qCd0lSOUhxy4
qs00ps/XG0wkZ7vq4N1z8C0GdXUyqngYiYd0xotsKB9QVGxrynyOAwGyZKC/8iuDp2J7hRzBRM1w
CySZUMHDyn/DENzeGdB+dq7RXExZvrSgkpfJL3YNgTQx8RH+LplQkfDDBolFvkDufBtG/+V0fMlm
bXNVFj1bHbuBqVOetJPasSVblIHuf4NdjJFugKkZSfk0JHV26HmICu57JvnOzde/zea3pOQVjOUM
NqlNt+z7vAAz4XUMONIwZU5znl3dPCSQOu68gB8/b47k5zwv83wownIP6+Ofdki+nLPsTzugC6Ve
JfAkmfHKzufOTSFMDMmlyO/NLVKl8vI5KgWM9txz7i3WKnfSymAnmjNV2zC7MSKHv25FUADlH6jL
zTpiM1gmbGk3euR7cxoTlJWBDiRL91R67avV0b/Xlfsy9dPRl7BUEGeyjrVVGEOuBGEEFlFWe5Cs
9f0Mz5Ix5dgeUoPEGMsOd2QAs5+C6nMpOsW779lkbz/1Gb8mK2hmRK30D+AcLp2FeVzzIaMkUCve
NfZyLbwnFBFsdZnay32ekYzjUKzm3lJcwHzvZgcxXTJOIB9TK6f3wS+nTf7ZihbWpISMXMck/n38
mhU5WC4zfjKDjpZHas3sMdpzSPCNKke+1o2KPe/sJk17mEkdiLKJrIHFa2OU++KaAw6fPD3H/Uax
BxhE62db91MOHTZAqy9G+9PryrOLBhjp1/dimht8Xh8AyCXnluLN9/aOPHQeaCajrN8twRwZleUQ
yOE0FNMLYse9FSQV4ibvnSdg2KXF+hNm+tGX00/nQ80pTTM9af/Scu7eaM4g+Zem8o+oZEzqA3XL
gcczRKRLtFjUCWcluLGq3lXmnfkr2JRDfEZ9yRZ6LK5BD5oDYmPE1uTBsNivCSe7QirscOQyHC/r
YyLzf/mWvdYMzqFuFqpzgEhwJW1qmTZaWz88ZYrBJxmJO6zDZBtBciRqg4lQNDidJsCFZgGnMaUq
uySvhz3a9MiTSV1lRt6UTxYSszVdupO/tMeF9+EogoXjw9Tn0b6fW1pvdBvbUsv/KvqGGgxw/B1L
XnrpyvznUSgZdRqZBolJbZh9MSBVl7R/Lpk7u0MK13ZNA6if/lEKx46NiWvcSSQ6P0IrD2Z4CZYU
AkAVPPqtdVs6zbMtnO66Gnm8uBj610eCitLD6gmYbj19NXIGHMEyPQ+pPe2gwr6CnIO2QI3GhQt/
dD9vUonM/2qLkV8hnQEmmOKACdmlqcRENbTsaUevuVqL099BNi1iOGla6s85W1/KhqhnlxgExwAj
Kww170fu9Jxu7OALp4oR12L3r5Lbtmb1yaLEk70D1tYhGeI6I1Bs+tNu20g3DO/w+vcR5d+Ty/0d
mYygWT1klyRMjfsa1d6RjEPsFeW/EWZ05HoaimeYwCKgjNtZjr+yhBrXiHRnXk6Ucj11TlhvXoz5
qQr93+1flHmujwXQL21BbpdNYJ1TC5/tijpkBcQx1oV9WEsuDBDNMepFdJMFl0YAm7Gx/0NKux5q
rRHM+F+5oERgXl2f2D4ionPKMfI2VVBA5iLz8V0Jg4AUFHLORlaPXr+zeug3XjZ/iLwdtvMmanhS
wbyI69BgY8apSqpPN/IUVEPJZMu+wefs7YBFRl1GYMJh+C1kP0nU0iBqzLdMa9h6Hf2X1PXJJkwF
7x0YlhkeA12UvJXBUO6VcP4k2YYcktLeDY51YbreoAi1bGYLLtQRKLXdNNy3smLTkvgJN/650CQ5
Bd6L7GH5ETSwjCwHkryb2GlPpxRx6RHtB39cZZFN5piCxN8ALr/no6IsfzJxKK2+OI3a2Tuug7x2
1foQ1BsFj5jYEAsLpgpjb/riqOvZPNj5+MdLWg6KLj+2aBUho4BOmWt2E9TlHBBdFMKHuCxiso5+
555zd6O5UIDepX1oRfCkeCIsAjDn8cXVUL4X9P972wV6GOAMaLo+Pwzz/I4G6yhp4Nah5ohYeua2
ImK3KYzvAj7rqbPkW5kBNU7469wZ+jZT5B0wbVZ5QfhlkVcWtcbMJSCq4TwkdrzgymddE2b70bpv
Cl9eeXyfarcg4zT1iBlZwn2jauvYTmyQ2S0AJGAWSS8eEqvmdTfKWaQQMHxGZRd4M3O2M1us0OgF
cr8xZEek1h0bme/cf3bm6u84YtB2Zc0m33ia+AUjZJ/rjuZliXjXLS84ZiWdLbjJHYkFTSzDyuHa
TFCOVKfMRkPW+6cqmdv7qcLGxaY3PUjMkCmffh96zUg7Vj5ziZVx683xItuTt7bnFKzpqPOP3hIK
0U7AVdaBGrcZ7cJMMOEaluMbPABEMj6rOviD+4atSTMhImtd6wk+FRYEDN0svcH8ACQJp5u9sELd
CmlG7977tMkD1v4EUvLqzIOPcMOyjuwroI8PpiIVjd2LsrnhvO6TPuPHLNv21PkoZU3rNSGxB9yV
LpCgrBF0ajbRKSoDLhEqAqclw6laPcJpGhD2EvmgNpEV00BeVcsmit2dcbbrgng/N3ypDaBBbXei
rxN8JPWD4BlB2BSLJWBoykioHpq9tZB6aRbqomz3sTUwfvoMdxfrj41+BkOvFvf+SGXoY9ihqupr
RI9Yv5ZN4qOC4rFHebyzSt4lj4lHBXlajsguZY4rreg5S20UXOh8QZNNUWIbzmPedtZJWy5TgMTm
oKqHF7OegLl9F2nK+EJqY9+UXwX+OuYW3aEthiuQ8v6cmZoxllxugD/+CbO4Jg0EPjqFf1UAeFQZ
08kbNFHKSwtbKiwB1RbMataCa7PpTTwYFqrwQnAUkCr0Oc2oZRMk8V5jQ3PO/zYpMbkFTgPUewhu
x3VJUWkn6EijJoc2ZTPx37ejdenX18nGUGIkac8omqzooNrj9LgXpkCwXgf/5WpKD4FFG72uyGBS
Kyyj0egvQPsArTZYeOzmx1iAQjgmRkCXgSHT3NWK3LLP6FWdJcp08rDYNtwqH+3F8LZlNB05A0Hp
BYjruZ7tHjx6IlqDW66kV8/ilNDC3cYosKbNb2RrVmXKIvQum78ZYrkxKdUIK4nJ7eC2sv82UfN/
lWvpPam6OoEOVlwljHanqfi3GrDc2bd8uvoJbiOgKyQ8/cJly5UCIC1sHxievpEz9WFZ1gOct8+s
6oqXwiOCbuEdOwzAppV4lwoLVpLRJiXB3gLUTWYcIX/Ak3uQ7Gw9kkFB+pS/KW1rlnk3PzGDXViB
BYfxPEcuF3fiVqeOKUPUyPxYIBLXauCpLgBbucwpCRkkhpD+rMYDvk3HEKAiFRvvjYqCTJgLWrSg
k7Bh7Azwpp7ob3y5Y97JAHYeLF54g1iujctfKybIK9J3XCP6MGwjjnAdIewsthvRn/BUlRbCPgdH
ej2hA9b+4BPyMjWMkkifdrwYfgyDFdLN0H7gvxKuOZ5qo75lBZPzwnHoFTuXZhQcFLIFBmHd+pP0
tqCpHNjRhuYBbsiDUxbQ6zKzv63qLNNl5SbF67MkcZUOByfZ3o+gF3eeqtvjykq8MoCX2RrfUi2I
klJLgzTpn5VO9mGYMqYB7kB4dg7P3GkZJxOBew87jfVEgU6KnONG2w08Vpa4c4LJXXaHuaK5T0MQ
PlbYhyellj17Td4mPZex2+a/ZBXXh3lyi6u7dsnF4VElRuph7P33zvLhwnpdtp/k1tkNPDh5nr+R
rbwFPGUv3Cn8E9T74wQqrtQ23EwQzKfCg0DcktU2TN3FfhAMmICEeJGq2urYbzMlp3kJugDW2Vr9
uDykbgDmqyZw6U4/LIsoH6WBLyCxEJSJPLKy7NE3FVmqXvh3MMr7MEyBUlou25LpTQDv16U5nCW4
30ia7beTYSrJE/8FQDGMqYL4NGXau3ANy1jD/UNvx63uBMhzF9P9Mbm9lWJSsHRcLw4Qkzg1wIrV
AkqH/+O47b4H87crWcEcKMeb1UluXGNrE07nxEFkWC7d5rVAyEvQedixiqWJ22i1zZ6xZA8bKj0X
glYdmShi47BgrD6RWNC5+tMOSrxEHXPVFOZ0NC5aHEtsxrquw3Nt/JgGslU5s4v2C8IpFeDBYOoo
5ws4RmM4P0425Kl6geuM4qhi6frHXE996T9VdmpESeHtcgPMY8JPbIVNnGlUcnhh2PYjdTyOuTK4
uqD8/s/eeSzHrmRZ9lfKctxIc8AhBzkJrUgGxaWawCih4dDCv74XXraosraqthx3T57ddwXJiADg
R+y9djip+RIN7APLYCJsbxAs84EQ1qKH6RDV9dk00h2LVc6rtlNUiWV8CMJyF2fFgZEIyTJsZw/W
HH5FqbtGL8VSVU7fUQ1PrASkQA+NWtydFnV7g6peeFG5y1R7qzztsBQbhht4oNEmz9namANWLr8W
N5Y5Aa31/kRNcq0qVLeCKRWpKHBPHOBzWdGra50UN3bnowqANoqKwdtb6rFIxbyZQSrgid9j4qKG
mpA1TE0QX+jRqFCj2mFgbxMKINSBQ6pe/+u25f8XcQVASv4LXAGRkqQp/dtH+f1vh59G/0RqSMr/
QFNZ/v3/8DiTh2S5AZWc7QlwIgHMgH96nE3n754U0g4YTKCYhDv4vz3Ozt8tz8F6LBxKM0aPBAfR
PnfxP/4GTsVxkaxA2fMCIUhZ+lc8zpZp/x8JS55j+kBbTCsQDBr/8kB/fTxAk23/8Tfzv3nWnE8I
FtH+s1m+Rx4RJj3Oo6j+w1aQwUBZv0YSYmnt9uGxyvPTPI7jA1YMeYMBYZdEEP2Ltg3OPWRKRN1W
cYiyijQC+AK6F19drKhxZ9lcghlrL33moQY9DaoSVmi+5CEFBbmLCvyQxrEX8zx7GImoWCWQ8+ku
m7uYSGY8EerZc7OvJmDu4gqCxBXA39l5RJv0ibCdbmfO5DHLrwRhD4+twrQcxpW1cUuIbFE8PNsL
xNZRU7FuilJurLG6TkBRzjrlsE4Z6V7YHwNPRPREIT48usS6UJIlKYsgqi/f74/17HqnZm4CmOjI
U1gwllBHzwh85jual58pS9DLQ7m8NGaEOADzIN/Rae+6fpxg4Jfh0S4AWU/xh4MwAuzDi67G4SUu
6JjhUNlJ9gs/6ybTebHxbeZxMNzRD0T1qcW4VBCAjJSbQCeVHoTRw0rP0cqyfypYL8NkIBRuisSf
QhwdA3d2jkvrYEjOGF/Z12xB9NMT7H2GjOvEAo5Q6GzeWTlJPA14qNLKXUJXkz823xpPKol8QYvX
hAnMxjXvXcUCpBAB4le/PnimhlQ+zSv6uGxjqexbJeG4FV4Gckzy4BtnlKH5ELLnPLQxE8EsSqaN
YTHSICw95Nk132deGq+B+aD8Bdm/pSKDYAt6hd2k76PoZXda+G17sqLxbEn3B0lKuCrar3DEnVmy
k4XW3w+kbyQpVSKWNbeYsx0fY7NzdUsyHXM8qKYpUSVVjXvVfDDrYbyYVcNSZk7QXzAKrUfxZEyY
QiPiJLeeLqtNyb5kOwzqxJ6p2EYKBv9UWXcI4DnenJ51CDM+v0W5UC21gOWhXVZEe+ykzNMDHuKF
Bp3Mhyhx2mOMlAEblFqraop3w+CZ+yAtaXcDqpw6rvUdypl83Xa/5VSRQmLYmrkGTmvZT+a29avy
kuKxvSgq7F05KIHfPPOvZjhtubH7k+sagNNEukHYg/tQlR9QLNEkJeF8jvHl0BhWV1vG4+2uCwP7
SFj3DAmvJci3Z0PW1wXpU03BpK6q27NftDceS/6qlgeBhhzfaf8Rz0xP/Mx6c72ByiCmGmWjWwaz
3INOjTa1xONNKtNdwVRSC6YW1WL/n+rxKe9GY9eN1kuMFPXYLCO6uYrc1agRCcjJ+eMXtdjk7eTv
x5jNuQ6C7Oib+iWI5g97QHBssFpeqcF9x1rF06Yl9Ms7znX2I1O/2xRx7jKVnjZDXX86YROdp/Fa
dkJfe8V00pHbyqHF9CrmJWljF6vESO9xwaUfyAFOGpP0ThZ1dXSE/0yBeqzaqnq2e48oDLlsXnMH
uHQbXedoEtsQ55I/wpS21FLYeca9n5dvjRyOpRfqb6fQD9Cfik+zzH9cShM5JPUDfv6WIrR8dmKi
FI2o9DDgtUc7L1nqkcMOZbN492Xyxbo+8/VjFbMmm/vqxulCLBxDyLaBuWEWAUXRQ9nuyHaDL90v
0iZQUzy7y9WsvQslMtvlUHqb2ejkOse1yQaWhelStU0JOvQQRVkt23u2ztk2aUy2GxKyBCrrxGE5
yMyCBeGojvmrbAzAgqE54YaeAV5QKa3636lHzNQgmlyrYHkmpCxx2cayRO3091gvJNANX23rxmyd
lc6eM89jycinTJsuhl3WXYTKb1QRdIfZJwMTVyIzpgj7S6P+xHVy30TgOhlKssztD8wxfudwfvSc
hARWXR5w8h9gDx+yxv+2J1jNUUhI94gnzXQf08B8qBbcFRKEsCk3scsWa6YuYrjF1dEkDy7Kr2q0
ieNCDFuXhJE0ium+EzdPQk44r/HcXwizpCgVNODmOB5ic8IyVNCQturE2QY7ptr0TQAE1REbOHYh
u7BNODNAnGu6cQm6wSfANZwDnDAWLZ8+uFh+8UzEfNqm+eHHC2t4WbWEYkcSa7gvhcnepHBv0zbP
1kUvD0GXPDCjZWVby5nHYLY7coNWu1wnJ0MgrEbEcMgZKNPhphsj4vKtIbDyMDZf7B5bS9lg2jRK
86NlzJJI9wwXFFRB3RmbURZfbVMnHHYsDkQRR7s+gCUsqpicCUUcicYFHvVwScbMZJk4/uUcqK9D
hZEjR7deTONnPE4hKwVWzAxzrhWFxdku7Cskj/WAUmODV0Efo1T/xKjZJ5F9IwzHgJi3PKqYkQ0F
SXaFM71UhoQHqB9Tx8BD5Be/dRd8q4mOMbf6DVLGY1WS3kckx4en6xvHDxVDiTzZukZ4ayNUWLkG
ZJagal5Q6B8n4XSn/M1P7G+3y8lycBkA8xb5PKsJbG7fUgX82fYcuOHTX0DE6n4Q2NhN9HeYU4QG
/cbgrOkTaCIGBwQNEBI1j2VwwJw665ddWnsy3I4KaTiFWFjYA+v9WCTb3D+QC1KcUGBTtM9fltO8
9oGGieD187EOjR9hx9dwkpe0ZkTRwtfbWNZJGXlxNLlbGRF07WXcpg07lGBymauEqFEARq+h0zwn
mrUi7cmmKvp0q/I0QEbcHTLQbKwhWPJpFkRI4TQrEhVe0lQKagV+JlWT3wBciXfirg9gk2Sj/VX2
I5nWMgf76FcHcIDxyiqIrwlmRR6MI39ws3Kmkl7CKHs+TGL8MIV/GHAdr5sOP2INfKUhlLmBQOq5
I8NfSRcMsgdxOqEYYXmVogKtB9+OUe4zAv90raBRPtZwlu2mJ4WmQxVhkiTRMwBYVH9ktnQgfDVs
zc00VMNq6rI/6DNIyaiYNvgeXuO2+UW2aK1aQuOgwESoGyC9MjxBuJDtByLEPQkWBKzJvDecRYzU
BRub3dk29XkodcViMpisfYJ1vXHkS5f23QmE7Xlo8N1IH8+sY8kjZdW+zceB6UzcrEWr3kVpbedY
pLvabH5oDMedK35GSTMs5hmANkDmUwHLtloGGKOOKuJPdLMLcVbmy98OcC4EM5TLVq9tXbyFFGRL
rm8dipptGfY6a4I7Z2J/Lkp8OF6Dui4skXZNlccSJhs+HRuibRxbt3VRv0vtH2Qw3TAm+cb0H2Fd
R4bNKASH7fTUcNs5lfFZO85D25DRk5buk4+uZtebJtpOJ5nRw3bf4aC+0yUhTpk8AJu2/mPXRXOa
9ZJ/JlkErJyOUDonAQKcHn1/enFk+hheWlEOhxanoKGt38wX/p5oCTNWXLgyvPddwcaQiGRbhLdu
A3RvoKSZvIBXG93Ehg+xzEdxNuRHwuiStW05AF7h3vaTjTQ6veLvYWVSQhOJb0a9OADm4jOIPH87
6GkryvS37zZRizYMV6zSbn0gheKSm6QKKLNBEVY416YK7iQFdzz6MxvNCGWrjy7b0Pdl5l6NwNi5
md5OPEWTsJ/XVWPF6zo13xGO2wmuWY8Jcx1H9xEjF+jjjL478KvJppLBVz6027zWnyPZ47Uwjizb
bmEwM//FwbVxEKiGrfz25eKu0sGnjtGNDM4panC24skK1m4WP2etvjdqAmYYAqz9xEiIpDgLPB74
N1iEYC+9A4GsFGcLXJx+IE7OJd0O+dy4m1P9pyqsG3amvP4Qx2+5l4q4y2iMGFAobigPHIgffkT8
eDGzopTa3tYDLpOEP0wSgP3JE3lT3m4MwiPgouVCC+9VoN+HkLapLj8YIn+yZn/y7GbvFE6zohaC
09zGfJiFeOcpeT+rmnwfAw0ucEjc5q5zFJ3/3nttchLhe5nK6Zx3LB6GgS0Sw/9PZ5bpojCjfg9Z
61DTTHUAQYHkHSjnxQrOAou3hZRkxz36zPS309MFpTBYu2w/2gYhiBVPAhqzB8E5v01D5koeSj26
5aOB5nLjWCm0fDwbjQCNtVTekzl/5GDdN3hBH+1hCYViv1dU7YZVGDqUJo03JqvHquErjzlYmHTm
AI0k7nbl7pq6/zMWrHt9bJuFyWANmLS7DZ+YRN9WSWuebRdiR5reRROnaOr5D0DJ94VEZZhUtyXs
fU6KjRqLR8m56ZPRg9qPy4DnxO04a16SKtkrA0jhCerchshDVyLGJdFLHm1ySPM95PfnLGuvUMk/
5YScSw/ekyID6xxZwR+UnxAyoWds6lAZ28rghXe0xCIo9m2YuCt76qcdoiWV1vh3USOYI/HyLY/D
29lDkuWPL6SF6UdFLIlG3XIzYw2xI1Dg08y0MWYuTErwqjYiFz+Ms2eCCGekHXvuCz9hSMskbWxg
4nheM2yGIEKsHAQ/qBPs59EMylOhU06em0Yb075pwITk4WIZ/at4bXB952A8XN3cAxAm6FQ1Bx2N
QMtNZy887vPON89dSRItXCeSqWbnFwR53He3GPjT3ShRsXPMQIzPux2zbrw+PZmc4Y1fmmC5VHdT
TIitS6c/ziIpDpBDus1Mt4WNNInR8JPayev2cQpFiInFZFyg7kQri/QWYhDZbqQe1XfdPDg99ShD
8SYDySGjtxA3xcpMvMOkkdpDrvzGAcs8maCt1OBoLdHerRw0MCYW37Uwp28ziV9Gn+4ECwJsZA97
Evc0CrVYf8qGA6inPl6Ptv1uzUGxixnb0EOXVyaLi8kMP68fVK/GQBxITbuV98e0stCi+C4qD0r/
XcNksEQMIhOeH05j7ZZHfpA1h1xkm66Demib5W8YMfbmw9s5A9y6tNgicqzp7dhGFMb8q1hd1S6u
mFyRskeM4poE+mbtW+m7l8rlnKs+cD8hfGIPSCL0ETcEkMYCsbmKnKNZJwHq2N7GqG1uLTJOb+Ki
26ZsZVIuzFh576XtNWtlt+ppdBnGDhZNiSrQ3E25SraeD29NiBYnM7JIDWlFjLRC/NRwojLW/5la
fmUjcfHL+dzTr3DEoqOezoGGyZYuTs/cCx4HHlxWhnysF/4x1M2Nx9lDVEP4Kxp5bxZ0z/WkXukP
2YkjL+qYidP2ReTF5U+AZ2kVJvBbOqxfyc5gwVwwIOocBBsM0W9R936TzLrXw8iyuSROzU3aC+8C
EYLGpU9jzqcp4Zz1nlx4tLjD2EgM8PTx+q4U/6asZ5xRSfZVFxbaE5hBZBDPpylFljwYMPcWDlU2
33gmD9k2yE+VMz0PSEKCPC1WroV7azLkS9/cDwuBiCddvGnLiSvc5wqbEdzz+H7lZwbBm2CqT6Ec
rbouvPihp456BgKaDSm7G3+njHnJwwE9r6fPCRrZTbXUp2U9nBuWjAzw126CqDqZMgADXrwpkG9x
Rmb+tu6s6G4YvlyXOUQ5cL1FetgBe7N2XbkUdvG7F04d04wRn3Hl7iyBkbybfm2X3URM8QTyKd6n
wniKcq864E3PINdpo9vHYy4hTXTt1nOcU4eDeNuaqLuK+h7rqTiHjsdYC4GJFZUJSRklGLYws09s
IE5amu+Kb7keeJM51vgYzdHcBeEIabAihiRyfeQ4qnOWir3aXFA14J6KllDgBVBgamBlnKh7V8fO
1gcgtEr7hsOByBQ1lb++/hKDNW2zvM0eomDY2s5XbdTjvktpAlxRcCZmKMw8RKvZED75skGeGyZv
Mo4fiiDTOxeUxDEtTCb7LrGBRIoCNa3CtfR2YRNSG/M+4P3AsN/ipwix1BO4EsyJXo0MSlf8ROyk
KB4jC8/cxPq1sfIPuHwsQ6rmKAzaUJRg+MziBGlLHnzMJteSlT+bM0QsX2smMfyUqRm80IJRfBfQ
oDBVWL3kAGRUZcWi2YisrciXyi8Z0WcewTcrMRjPpoXKwjDRi7UIw+R8gXryjQNkuC37n36E7lG5
6aPswmLFvnEXc6tvk3GMcQfwcXQ8LockIhr3Ls9YJ7G+n9dUI47D/nSMyaKLx4+IPXnd0UPIxP/T
t7ziBvg8aJP8VYy84rKoPloU06YzPEIndPZ1gDAPQojgubwuljR3hw1UOTThts8fMFDYW12xuQEI
cFvoONkZHmeppa9+3XS7wS3fksj7TgD8JRqHHAlJSznGyHJEYecNhbvYG4isCuiexlYQp1Wd55nd
Ydi5kmkNDsy+RwTKBzQXJXYLMf66nCEBTZQbFfjQ4PB6DBXtAVeC5y8jQ75ZFHfVwSvKncEVsvHl
1DJeCjey5ODlAEZy10RP+Ry9+lw9m7aY37tavnDd8oYUi3JLA+u2J4Zvs3kqwwi6StC+9hR1HtOl
NdqVTUZFN2H52UBcWSH0eBMk7/BsmxZNnHiXxNkVctPo6IVtHcXwAx0oNIKePrOVG6/E5yOpq1mt
5XdAuBiZQx9Hr03abEfqekIB5M8tjCwXK3NZQqKkt/po0beyfmQWAryXld2wNRvnVUXlSxmiyKko
KP0UmG8TyTfLoPignEbsOcxvTW3csi+/I6RrQ9IEFl//lhYHXsBynQZdSli9DwFAUIZVqIhU8At2
hNyHzuy3XtEfRzvpKZ/BCAP/2MyxjDbgny59FQHHspwvdv/IJyAKODPCJ8evM6KOnK8kexKWAGYU
UDBMpJdUFi1KWBoWW2gC+aLx9Nd/Ulf5fPfBQs/CHDpJfvJlAlNbGXv0NiR45sWo+MLpstqfmP5E
HmNPe0R60OPfIe1s5004Dge0xUUlx43hRSHEKBKEY7iSU0Dqa6cQhiGdLurxHCQeS0Oe9ZuitF69
WT523RKsxaLYZd+4Uj0awNh/mR0j348uotFRstkMvLOj5FfWWdNahtUCUa7ONef5CtvQU+KNj+HM
wKewoYkO0UnYAz2cYA9eL6xQv/kVaX1lGslrGKhtVVdzblFLELn1NTWkyPng4qKUDPLULz9rRBqI
rZ2MLKO7ICPti2A18oXb4BoP6WNioJ6g2weLmV1lFt0TdrRnr0T+jYpQNwZcjGuwR/C5yH3aBB1p
bPDqwJWp9aJsRrNlrmZ/l7DLWJtYmdaRxcy4G8KTXxrISuoEjI5viA2j+Tqx9RoVgL/a5rOHvmsQ
pIFX3qFzg3sL2zP+V839YxrPQcBdrnmaaY8Pq0InsTZFAjq3uWDZhd6zxGcV5GvnXvusCZCJjOqb
CNxmje4bhzB7q8qXC3sLC10ZP+rKhPGSPcJzsVYjbjXUDntvsH96hTMj487OFAqnokCDZc23f0VT
2c3wDZEVky016Ww1xFq/GJMgccfuPly3OGtLvZgtAdYMez4wqkPYJhR08Klcx0M29UydGuun8seV
VRmszOl10NMmiNvSbREFCVQuVHpZhxI80bvIzkAVjOVbiuAKhZf4XUYHNgPTVXofOYw27b/CsHz6
0dDZV03wIYpUr4EyPoT1tKmd7K2ldioXrYYjC8i5VMisUTwQJzxyys7/nsiNvmJPr8ACp1+hjojK
CjnG6ulHqYnJZdV9hDkLPpt3PYwQWBbkZLstbxoaKpKXpH1r1t2TEz4Iqhii5blSOyYj6Pj71ZAM
vwUQHPb0MA9ASV/cmE1PBc6XsX+8bV3+LJqTp9FEu0BWcV3oXdajxuIYZmQOL2FdhG9zEKRrr/aX
EJWIhO+7POiZHmOzRm7RQ4OS1rrK/U8/1wcbB/q64tzAdAhuw0gYb8+EgGEwpeN3SHyM2ASJDOTr
rM/w3hBaQap08/BKMQ6xJsgvmlQIM7fhymZIsayUXtziOsWWtPGm5mxW6MC0/BZslJkChgZZEuFp
9Be3uwEaZYTyyATzXticclaLkKDRzt4dEO3FYTFjt1GPhkg/oji68zFhIcfgnDTTNkOvSKCQuTbt
8o9C8QgFqfgtJL+IK/7USmnDRX7joHoG18SHNg8jFo3hh0hKboqRA1Wkxo3XpR+de+WjtXgKAyw0
GmKmtQSnZeQvrMKv/7x/4Nxs6D1qL2JnUJffeUHSWtCOMEA8+WeaOKOGcMoZiu+w2CF+bCmL2uw+
DX6bKPnJZgcVOxHBEv3QXGUnoigeYSO+qQJuFvUW2rKyP1Jb9MtAghA7TH6GCrnTsAIE1D1dzLsc
lIwyoqVJNj5UGt31XD5Iv3IeUIsKJyXgj5Orp7yybhPXvWtTD0wmb+2co5PiKuQBtnxYbEJXrLXf
RGW8zsjLkecNeJ9cars8Sim0MaOPKMa00ZwAK57Jv8E9XS3XtY8LRMTGzejXF6GDtwTgzmpe+L5J
k0AmlLdj7uyHPBccxDLbAs7axAM+mSkANlJy+AfVfK7Jfkfc9ahrQ20XgPeU87mbk3gfVZtSEstp
g4GEYOF6OrIswKFuv+FiZOmFTU0tDdxYxRuleW2goBZMbfFQOPPADJZi03sK4+7ctdxJquv8LUnj
H2IiD0B4ITDknPd55GnFZOYxbgENL+mLVc1hVJqErgrSLXN+h2s41/KTpplmfhFPusgXp85lcsUv
Etf5skLEaGnLEx43IbFr5Hfn49NAGvNftytba1gOHqxqry0eA1aobhzCinDuu5gEq8zL4p1swXrS
Key0KA2aNFQ2NE3o0ghwaVmBIYT6VvlCiLDVzkCng4STmz5o8702J2i/gYctBi7CbkmSD2OVHYM3
JyEYMJHxS60hJNOdrZtxmLYoOO8rEK1zf1UlT3m8KX+KkEjs2P0WWfiYdPXVt5SgC2K9ofjhk9YA
cBMTVaJ4/bZHi5wZ0Ycr0SephORulRhrHRkfKTp0D/MW1tQOS0RIJpqNgjTy7WcXqsPKIRB9GwjM
il0Lz64Oh69+cteCvcOu9OeXicBAIzki9k5WnJJ0U6ncpyMhN12ACA6UZ+NhfSTfujHSJw+JcoKh
zsKUyKTioIf0bqRp6YC8bLSsLxU4lDm8tgE1NqaZHdpGsXGSO2tgJF/YRAgOwU3SBBdvCO905Z/L
huMwm4B4YMdMrLfKLxmlGJeGyPgzZ9i2KeyfPHC8VSW6cW2+5XDDYywYa2rUN0DUcJqCZzR0t5lm
9iNaApKtmbuYcOKdVz74+BH3TuYezMYlJRBvFRi+aVVaFQ1jnuh9hycUokNnxAhfi2Faz628ZXT1
2bCX2thO+qhBB5Gmx0ii1967OWwN6H8mLgL6BfahRsfDCHxtfbLw3O3d3N/Zafc2iOeR/h4wT3Wn
G25GW7sfshoOZWDMvKH5dRot9xRjx0TNMnF3UqmlFjgHE3GWaVpXs/hEi0Ehx2XKfUC17+mTEQzN
uo8NUPvcMmPXzocGkwIDy27t1tTToCYe2Vu/NhE27hxJycFtkwd0BBfDUJcWSj8EhTliCVSs455T
f3nmChevrk7cpwrtgoqBxHXOBPUkGF+bBuddQgQ1XtJPIFUNRBvMbF6AeBNP/rYr2MUj06fDkEjw
NfxDZf0RPt6ZQAkacn+IN525A7Y6rhPnkEueeHWMK8RuMI8NWtw5UNwg7/Py4+khjapTpRma1bO9
LiPxXvZg/AdC0xhyRJAOqDltZXy0UAOZz8HCYbQA7joCVhZPxzawX9KUCb40IAJOEb9NLBzXyp8k
b7E/Ap7aCfoH4mFi6OuAImbbq+AUUKtbodzNrgtge4K3MpADWwBy9CT8WdXfArnkdix97gCj3ttF
ltPi5822GDDjL+UuaDcmSSWKfWRMZYruGmMro8BKH2aPh6HEDeOOgIlSzyZskxMkQ7rsVNNzMifm
Jha4TOKu+P/au5+yA+T/f0kus9DB/edRQauf/KPpW+R1f32t4/c//rb8g3+K7aT1d88TXuCRKWIH
Fr3H/xTbWfLvpudLftv1PE/a/y4iyHH5IxMpHl5YR0jGqf9LbOeYf7ccF7qkZSOQQxwn/xWxnWdK
stP+Q6AIq2Xpg1YKWPVL07SXcLN/J7arAyRuCd9nQ0lgFRNr3Ef0AN4NG6g7MorALIw2PMTF1xgZ
5b2XW18ahAThxJjeUjidlImY/QfU7b3ZWOdc18C34/dQNkyRnanbESBCRuij0fg0fqNxAE//2IXd
NZ9dh4X6g8VtvQ7ljI6qhN8H4A1DFOdza4NNd4zPXhI4FJWfFqjVCZN8qZjBBXPobdxWUSBO3mOr
O2tbgy/fjFXCSsFCsR5UqGNt2a+MFG0eWAvwKmxMDewZPO/aFytI410eMpYyvWfle7RFRQffpuau
a+Y5XGfCvpPRewknL+wI38y94bu+1zbr17YlbtBKrINy0j1gtnDfbRaGJcCxHYnVNbO77rt20j9z
017H8nN0e6iUcitNBxGVA7goHtXWFA4TCGluGfCe5Mhp0yIfXvejPOh+WZ+DwAosfHY2E4OheO5c
F/VTKy+qxtwO1DgC1rmaMtJOgcCeWsFpaqfzCfApoZv6KyOdJQ38H2IvDcRIrY1VvFkNG7Nj/ZKE
0XGs1MvyieR5+GuXLJqo2dNVZycn6BU4Krzx3fbP6EHF1hieS1P/vgqi7nYi6hh0AWafSZlU469J
Csp66ps7VbXXxnfR6FhXwHlspJlqbwOjuSix9bqwxlCLC6VcGPh1NZ2fi4EpaonXYD17tDue8QRs
hEaZct/iYOgdcz2PzHLY57+EbvUwLXgnEgzY42IN9dvpiZ7ykCYuu0L+4qo05NPUsKaVhKai+xG9
8xGHWX+wm/qUzMyB+mY4Bz57dNYFy0rSuLK/UVsCf5JtNdHvRWvWj2xGJVMCGF03YdhekTDcSiMB
9XKnNPp8o0HqMyW0fRDO/X0LuqYKfT5QtrJhoj8NP7oj7h7f1ugApVPFZ+XgenHiazmiOkBojYiH
QIZN6WCMJNyDvFvbu0wx350kG5aK0Yk2BcdJoUhbCJZjESZZK8ETjQZVRtQ/+2EpYEJx3+Wx8yZD
/9XkatsntYADgW3DN1mHiIXVk3715nGe0++piUALYThufBy9GKSezLgjcyGRBteLj5+IvajvhljL
RtIz48GeGJnFWJH7hB0WeIaUBvS+jbuDAStybfkjxtf52XTGbt0kk73X/uJyZk1GnNAqt0K9bZeD
e4gBvY8i+aqdLt45fULiSiaI4J3dr3nI/HMQaOvsvs9eYl8GlKkntFDb0BxQFrQSTqQ2cNvNYsOI
Vd4JdVJphb3QMud1ETN+El5NAbzr3ERhvZoVs8wx3SjWA7KbwHmZ5f0gy3YxZyxzdPav3RjPCByd
e3usWaPxGIgNhZRilk/CJdUAX6+zZRb/CIStdSXUJyxoWR2cXQMMmcPSu/rNWjKRWK1dppR4ctpv
4lLtF4p5sR3a/mwYc3RWLKFnPY9Pbun/mbsaXpFyPhOtnRPcn620DQcD1vhaET59hq/pYCECceH5
JJya8WicO5CWBy7YI5qJ7lKPwXSaUyJ2OjrrTNr41PucnoiGeOOAMYXVdV8FFVyNwSzugqbeMYpI
91aBCjiNiPDI+IFoN7BB6l+nNvWxQlCGxD/elGHaQ5kB3oaYz1F1us07qAZGjPgF2XLNvip7qZdL
t0zqZxblH8hTNS4ECHKgUl1/7C/hsMDxyAcvG90fsEOT45IDewWBvM5IvYA29RQD5aZI3BuquKj+
3gknzKbrDvrxukjDnzFgqjjk+BsYtC29ER5IZsw7k7+x6bzq1jJj76Ai/9zOTrVxJ3YogTnR6AIe
8gNWO2Adwj1YJTc6s0VESWfWO7M5eQFP7txhAkgND2AwhtEDGw4k5QuUbh6ABNT6cAnWANzVBNuH
NbK9jRt9JPwCCw9j4tUw9i30MoVGuXlP0po+NpLz3vb7F62ml7m2223vAGgfMWn2SKMmCy2XRTQf
kh0wTd3cvIix4j0gMb1OI+JwF5+p4glbmfI5ql3s0R3Fth87Nxx+t2qwqoc5/yx9vBbIv8dboq4e
xsQ4FXy0aF4QxxW4nYpmJT8rT0b7VjsIV9Oan8EAuhPVVn+EB39A7n9X96F7DUz3Gyv5IIkg8Pmo
YT0VN0UYUAYP1tpWYbDBj7nKYubsvm1Vd0VCGZDU2XPdsl+IAloviGeHVo3owGbmbM7nYPXZOuTe
KPUwn4OU/yv2tCGsM4fyNfcmb5f2wblFZbN1AmDAaMhWNs5nVs7AvMMiu8F27e0dR117r+oOKpSb
NvXnXWAASyfIbDu1zvSJXz/NgdIHjbuo7qA3lsUjsR5qTyG8rxnocfS6pK36IDF022rsiRHZWE11
VO8GF8B5JAYtknlxh2TVWdeWOExqtsjwGe6x5hdXthR7L4DbFKGd3dhz/AV8NIJF5/+4vhOuzbw/
yaqy9gN6UAsSzZ7NxFvYVLAMqume8w0+l+yibdkzDA9EjxNoyMiIYa0XtTg5Q1fsOJHbkzY5hZl0
XFpmXQJc9sbLahIgxp9q2QOADeiedC0fxuUFOQI6QxQ15Gqp9k4kjnlTek69YuPxmvYt+H0X/hKa
9jr47xyd15KrSBZFv4gIvHmVBMhXSaWyL0SZvnhIPOTXz2IeJqJj+lb1lYQyj9l7bRZ2KEf+saBG
Q1F8jbp2HlPuZAcQJtLj+uiJEfqcDVIIVu/R1Oh1dWSl/48nwJteJLtGj35dBRVuMTjjKaqqZttN
NYnVbN+1WP/jvPtsIxUm0JpS3jKcoEOHR9QTREUcdVMVb3VbmyQ6N+LkxMtRE9NwZb3RowkiDEPt
jZXRkJm7Ie4+tIkzuk5zfKyss3Ar3sFajLvZkM0hUeNQSwvz2Z0BE3qS/LI4zgzYQ7oO4nrij3cC
P3OlQ8ivy2zrDbgL8lW2Ct90K9LrNBpEj9tkR1iK+hTpiHF71gWwMuVhYKa15HPDcz6UPlhgzR6e
c5nH+6rzdtilIsDI/OvB1P/NOboGjJn7IesCxazmA5QC5tNYdoM+aRpsvCiPcIZ2R03xVt6PTd0g
0W40eKjBc9CtosKylsc4EscTrxmxoAmXdFi47/V/JR0/LxBUi6neYFcvvu6WMdexKnf5mH8Pxqxs
zAyEfJytqgJbjDDL2J+7cbtxuknuSX/Ifcl+jPPIOMziqaAnf6I4wyoGqoVZ6V4iPjnPRhEI2XZn
L1b9BqIyX5DsohqQYMYiTZ7ZlzF+ZtCYmkl3quEBuWWeHCUU75B4YQdEIxrUJnGGrQruOEAG6VvN
wgU59r9dbLH1gHaWqg2GQbNgoNF0GUNwnNJEMzj8UYGEg2mBIZfxIMVj4Z7fVs6ewU4eGBXF4NzO
jKvZx9vrDVPM5r9GmZ6nvDrHrf3k1djUxvzaReJnGkxoky3bFRYQjvT5ih/wlzD3d6xDBI2Hj+vD
zS74d6N9qk58xAlEOfL0dl7KwcoisWARzZXAEnh1yLbRQbGYhA7zt4xmQJ+pspc6qQ2VxwswMZQg
s/sqtHQ8zQ8TUsxOZE3iu4N1s4XmCzdpQldiFurT5TY5AFuYeHdxmh0RodzjpV+CLrHMoxhAmJbp
9NMCpgPBVUyB0QPSxUnqZ/ZcgAGawSb1GA0cwvkiFg27Zuw/WpTyG1TaOk5hZ+vVGBYlqKENLeN+
7sSenJGDkqJ61pfBC6bE9i55WI0xTPpOzH4WN89VBV9L6xhhYE7pEaIDSCYK6zgDFWKdqC2gn6hD
U5fCC57GBYuDr3RFFvRkmBiIVsM678et7JT0XCKIVoDkbMoEYWhbDNzIus56Ki3Y8FckHEgjUEfU
M7JFj6lHZihiRPmt3sWrj5kILELuRwSyqrF4OxVJDzqydCGsIrlKdyZygGWBYZmsxcZ+uMS4bqHO
BYuhduRAOzwdTvPVRihP2NtEBKR5VyDZYGB04lewUfBgOfJMyGEc5lr5azH3mks0wcwlCQgLjQKE
NHTXEonKsmMap+1GDFSb2FReUqt+J2Zz8FVinHEc5D8ZUJ8F0wTHLoo8cH2+0dOGZWMTQrR7LS0V
OLoLTtmdDSIj6At2EoD3jnYsX5lPQEvxhFdmHodRt1D9oSFzGGI3spnuEp+9bgGT6gGNbbN2xnrt
9e+t6zLptpPvoSXkCBvunrxJBWgo8ok5T0y/d/tHWavzwaue7bar99RfEGPZgxQ6TLryYdF0MDK0
qD1t7zrPyU3YLMkTpNubURmvK34LSKNf0tOzrm8eWcH3viqP1hy/6y0xOrlrOz4DY7+IkxltGF6w
XC2eoBs1lE87V5dD2LsUt4aHF6lzy70W2SGoHrQHZfrqiYRPHF30pDt/CqYzykskeRqiP6PIP52x
30HFeUnG5aOPVt6quCyVCBQdA7WrcnDKh+lFb26G8G9I+rurenR3kLLb0TguNnHCumBsHVVXFryb
2P6/rq5572KDZC5HCW18292gFdtlqSOfyJVM5IjMKLNhH5E44RDcMKm7ZUg8dr1ZjLiN/istT8RK
mTuOpQj5lee73IVZYRwLl6y0EQclieyK3BX4WxJ3+WA1ja26w/rrFSB7Y9dfZlhZkPOsxXxDQfdm
O2ywlcmQRwrGQz0g6mlcsjoU4pxE7SHuz+rvPmNmW1SzvfMM7GzlANldwaxccqVo86uQi8EMEZJP
O5bvtpvfOXY+pvEM/REfFtY9hw6DV5d6e3V0jrVb/vIVouFCW8qoAIEBBf3+/3+6zkDGEuOBs1El
JizVEb2w/xYXhCvernBgbXXDwE9wntGck+WR5cI/jINXnpUOM/asYpPGbkdjiLhOm9fsz3Tm7Jgy
SkPpeojhH6ZKQ564DraLqMN2TKalNpbXKFUYbxbmhzqkpDPX3Z/mNuamzBgCdZPYTxWZl10PYQW9
wQsHS2iNphWm6BLzSFq3ThDG17XMpTzG2f9X7XEXjNf/9HK85vG0PDMoz8mhwKOR+9UUz2dtyE5s
HkZAqyxDNAQCRofli+zqzlFqJFLmk2rTDiYFhhERjy0/b95UrwoxJEJTGMo/gPnDVkvTY40qpldY
cSXQ9yoZVchjmlvdQEpLvB4u2xqZUuY3YyqfPRdcud7zDrA1ZTINem8aNJxPgkNM8ckeKvZxs+wq
ZvAbJzLcjasanwIEzF6hcgtUYGXkfXn/CRsbldRa9MMz4LylHbWjN/6lsDyuUtH2wNRjPzMv3cgN
iK3lKwLYws/E52KoLkD0YDISu2DU2aOkw4M0TvO0JBdNy66Rpb8ihmAjknuv+BfCQUqVE2agEKKO
HshEY2SztVHA7dTMwdGuZ5cM01VR4hhTWTMH5rSgKTj1mcbhuBTFlkU+8VPavxFvQ0S8C0mkIYXk
qaWnl8P4ybej9KXZHCf+Rb6ih4rWAscuNeZo36ygmEblTRBrJL7k+UnMWEtHzfbbzHlz9Xbf4lJM
NAOR4fJEa7izVM1Plpk1cMfWkBCgyhurbaGP9BOmX1vjzYgi4EUZhrHcPZgJCvvW4DwyC5fJmOts
RXWoVbEmOPrWmpfeIt2p3RyWwbbTuzsgdTrVnodTtrsxqc6LcpBsqQ4m87oZnXE8EY2hNFoH2aze
1waNeGq+gUE9ugwe907evXcQtQB1YBGIK5FtAeWT+elBmcoYgSHys7ZLnNGyq6yKaKNX+th62WhV
zjDFvdHAJldit4AtTD2uUnIM3TStr6runIqhLJ4mpb0VovcXW7MvMkKiq1NBn2xLHlRdyJNGfrKO
HiCeLkaK4qAZ8r1tZUcNccmGX8c2Gs8dUhAvwUHt8SiXY9gPHrLECGGjJRFny7T9GbALBLPLpVQ4
+rdD+PSLNSfbLpNyh13B3GmAABFn4HdszdmfOuyhfcaCdBDGeCyX5SnLcPToaelsZRHVFwa27B61
ROPoQPmxOnycJnoeIVoGHcNdRsJlj24/pSinNnE6+ztpqvFc9Cd3RpmjvwlRwgGy56dpaPgtiEB4
HMaSZGgyqkGlR8fCeWO8PV7gXHyg7EX2oys3TCHQwMzyWeNa5O+JA4/ZdJCRpkvpjwXJYF6SD7S3
i7QRtnTxzix5ItgUXVwVj4isT9XivTFRxtAzrswU8DO8uckh1bVLbasdz1y7s7gHN4YjUiT7qOOK
7gqw1vFTMod5m+x1EbiVQ8yysY0bLFSwgbi7vzmRvaO3yH06qsNGR9roS24J9IlcV3rn0n6Y04mc
U45hpPegHo1oV6GKwvrb7dFsMiKMyQcDo+QELdvajW3xkdp5R93M43RFnH9KRmYcM9+OEB3Adz2W
55i/zo5H7IUfxiloxnQY0wJ70LQwNymzhWHTCO2yl19KV17VtnxpWC1eFEQ1ZUy4HjHQaiAz8z4m
I1NgIpcROYdtbnmBKhubeVIzkC1RnhxHdFfLLB9N/6qqKFhUZ42oVdJ9ClB3pxj6viqj05LW1U5L
UThECMtyUYNNBm/my/x7GXvs3CkukbQhPQCwkLUBEhq40sVOr8UBL6i7qCoFts6kF1kvEaDYDCaG
r+12NDy8HmYP6lonPExb8MRpOD2YQ9rRfLRGSVKgxBqV0LVtbRA3Xhq5+MxxkWk9y4l6PkxFNzxH
YNW3S29tCRJ5xq6GkxYbydZGzVvActbrdAgHrAIbF4kGGiWGZV3K9kNa0U2f1VsDF3eYSKhxX/Fj
s/ZWyRWT+OLgEcRHoWh/yFUeLj1xMRn/FIodssGmi2XqX7pDWse6YiQn4tSuTevY8Ok3tXXBizIe
l3b+UebmnqFvxkSoUJRC5gpbU7kvPZvNvtVSEnQyL+j0j6rKcLrMyLXQjyZEGDAKaVOEA1GbE3Fc
PUCKewfVeI5h7ZKXrR8qwvC2ycyEjYhwInt7eSk0c6+mEprPWLn+nD10V1cPz9ZCGUyb9ZS06Z2k
ztNYIABDIXvVaHq3QjgfpRj/ISvTNlZRNDuG6VxiTAfMJe0ORpyjaiVGiYMow0c5ArAWaZLutZUS
Lk1J90gQxLGt8N1MSJZ8uuitksOVq4vudXY01Gb0txifLu003OE66YGeW1e9RceKSsHetuYCrD2a
1ABkIEHz+ns757d2RH1oCPvoFjXm6IlyTDBs5N7Da+e5R1FE6d74P9I3U4hqtJggTQ3ns+y3smpD
SrmRo6839xa2Z/Q07W5xq3vLksaadMPXPNZCsFjYsZf/4VA6jeaRHBH4E7iPfZlQuRFBRjIRCb0b
13I/GELRAP6fouc6YTqpPesuFK0Jbv6Gl9vtmn4hfyoHpjCgt3RL5cB/x6wM1OPesS1YcJgq5wKN
YrWH59fumyn7irViPI2OOJI6xUPker9Z5xR7ap7LWPYiLG1A8JMtqP4KnvQina5kWGMbIZQg8ISd
+Oi2GkgTLLVBHCSBqLgIWWpdKvQ8IBfEIZ48HIa9GsAA1N68/m9QS4+GF+qqQfxQilLUtQiMzcb4
O139WGzl0xk6DhM1x0RXokM74hWq1DL0KOjV/s3yL9N+u/rHcfHLfVIv5eXVjt+bvsI65TKFqzrB
/QlHbPKUPMyLdydPv9uI2AnDIJrUSmliZz2zzqoq36uYjUFqaDgy27+uigkTKD1gzhbwTr5pr7XH
9xucvr+QFcS0VhO8dL7SNb6JHR72oC31M3zsPHTpH2I4wg5w0cr+drrxV1jV12z1AzGd+octjSz4
DxzB07As7SXzDLYXFQqXWUlspmKj2Let+NRSOd28/EOswlNCmpgJiWLe62kVLkSeHh0MKpnQcHHZ
+g8yDABvWmwQilmElPVfqLLaIJ0cGo/5z+0pmkvbmM5FhqjO0TBVjkIYYCq4dkuU7pc5Ff6w6O88
cdxYLaptHNmf2TdjHiRN1i3WtV9Gd7wP5tcyZO8xNmQC3WbyFZIDIDoyKzHBIXd0DpJ3JK7r4sxx
gktfui9Dk5BHmb5UepmdAXEQp9cmCNJj5coAnd1LHL/qRU7KqilZoCT/mgQ/iwU4vJ67hr/giMJB
kWroNP1/ddvdjdy8Vlb9mo1kaBTdQoZf4/mloblHoynvRQWucEUwMx9/UBobQY3l5OSanGxoiPbd
sEb3GeLCa7wpFMi7AYxmCRUB5wkOYlXJgw4SyKkntkVh4hsTuPobs26EpHee56g5WhgUpIvOU2ue
RmGtpFDbNxREW5Rc+2kEOOOZKAEBbiJdUl4GdXrtCay66KZdYUbqKfXUur2MKTwIEHPQkmVD/2n9
FIUcWeagtwN8puCi4ljzlPnez7wdk24CGKz43nUlvpgsWZgG+lPp4hNixvqYO/ve6x4kK0YaeoK4
SGGUcuJNwUXXWi8Kk4uTo5H6Vy1obdBXmTO4A4i7RLumSPnNButG7twieCcs1WjNWrsork6hXgrn
UTlmfOmIjjv2snrKFVc91El9GQeK7QyvoOdrRKlF4PxhppKtiUWw+mLYctbqMjQxe9X81sHMz1P6
htZpM9Ba2FUfFIkIo6TE07/g6ooPaHGkYGk0X5yO1LYq8p3soyjeSqbEjX4H5XZmZwBq/W4yFLbZ
wykIRhsM9FRcyI8IgUooWTBt4JNhUfmWxz8dYVYKBe96Ewo2sRpb+hKwTfsUVZ+T/VVjyYAleUXD
gas7f5n5UEfD3ksQ8Vsu0r1M9KOiKa+lMa1AhG2jAHkfVPZ2bcR4VFsiVl6sy/GjKPjtrg4ioBHl
usqgi28anuvF2nFHf1au/c+DooKWMFz/P43d+sRYsatvQJ8wv/S7QW3I5OyuDplMeLWtkJQQthj/
9XibXChnLoaNafzz0LyT68f2gzE9KxzDRjrtqrduhlnSgXTsrUdtPNsV6umc49OMf5flX2PYvBP/
uuqrYKCVkW4vYiLixo9sPKtwhlTyHdI4R9DM9Q0HdqMrX1UdfYCYBGgLlMGMGZW9aYynkVP4M2Gi
9WEacZ1C/ldI9ElcVCTI4x3GNzmcvHxKoOSoHKQE1pDaoFig+Bx2E66f5L/6cBSl3yUuJuH0eV7i
twU7Jzkj/lJn1w5WRQ0yrWciGUPZ5iOlyWnfTdaVffVRgfnrWb40WnVQu27rCPC7FRub5t+ARHzo
97o+vi0JzzjB4GS3dZp9ZKUUWIv+xjpuDQdifcKeB5d9MA76jijEwHZAnsbqtm7mR6Ln7xqKZAZq
5cK8hUw5je8ufgEZPS/qzahA0xv7JDZ6iDWEF6+L6G4VWk+3nmGP2X22bDISbHjCAGXZ0ABGJ8Nc
QgoQTrSCGaAGrfsa6Xx2NADaqw0+mI3OMddF2N6W6sbc/tkQ1xzdrce+UjQnb3wYSF21nne13lfG
pzWJzVR9uM2tdDJ/gMFfoDQDqRgO9n1CgapSjeAu3ACiCi0x+TK9GLb7nLPSoInYeAwdFTPaqVrl
1wMD3UYijqsPWv6L5YFJJjkr1rc1rTZwFsKOihKal8CUsD+OhNYoGkCSLXokBv+AYCf9mldiO2rF
2cbUAJJmk2avrD5W+9VGQzZhl8Ah+n/rqsBmwh1bHQLM8ZUCmE0kHweU49ba215+wqpFk9lg171M
9T0dk9+BhoQfekwD7mYlP+VVdUJzkuif+Ew3OZsM16+1O03chPswR6GUCJQ3SX8TBs0j1kUo7OZL
x534IJb8oTZ5exUVUZIS+S7pcvpF8IwMhuYdOsxou7wjM6psvPZQDONyYwA28r73wL5gTWX2lF7N
3EsPDUQIOf6gudetryj+loDC1iGBHMTWJJ4N7sRAeFMmCOWCpauRMdJSSTQT0mgm3vx15yYJE6me
qZjYKFiahaza/IIRzX5LzT8IXsaLGVNjWzGiQ6VHdGsm7k3xYsbsEq2RXc++WGWOhQeLgQfGVod/
jkRqywA9iBvacZnA6GygH5D0Teopj3gdn7rXYh7/8oLA6PbbIEFX89xdaTS/A4Z9N+JZIbcn5mLS
X6tWO6UlkQdDpru7Yorg8Sc6lwwXhEG6jtCWIJvz7zUfQhoQLCe5+ElmMpttPopoDAlx32R5dcD4
epj0AWjjGvkCTbUERppmz0YyMIdBH1+9Fu+utO7tAtZ30MazV/Us/PqcDgWmMKTYo8KyAksHgC9+
Dy1T6YQdORNxCvCUhckGpf+NbR4ZsMZ2Zi5kG2qItP2Qzs777MToDVKFnbF+UcpTS9k7qQnScvNH
tLh6vWXj5BqP0nzCuhkMyXIcPGtni+mnY1A8Z5Cs3fK5a+f/SEjwmjfR5m922RGosGb0IEMgUWRL
ZVAmPyMS0M2QWoAgUlpN097ErTP7yfA6u25o1fEeHQZTZIv8pxm74qid2bxjqjLW/ZAHimle9U9U
eGCPCIstHDeIE33Hx7ryfoJevA+IeZ1lPghlzWIBd595V43mwRI/Zo9oY3G+G1Bkm3nFSA8TFVxC
/ERZffZlhmgMf5KrXbs4uxG7G5TNAthhAENjw51JjP4Vo3MgLR4tvugmQTxqhkek/K7T+luX9o+6
9qOTwzCpB0QzY6EDOxckkfoBLtYMHNDBZYxJxVXOFnew4UUnJ+Eb0UTDeUhH7YJ8gr13D/hCFOZ7
pbgvTaNdGiz2pxX6Y9WA9fLFCyVBQClJn5am8FECs29S7b1s2+5UJIm9he+75Mw/Jxru0YgDtcOA
oWr5hxUDDLP1p7IotLdKMP1JHrqn2MexoF7UB5ZIiWRJR7wVnz2NmDJmLjSzjmYAS7ocUU0VTA4C
4gn9hKzOYaru3XAo9QMzyK2lhrgBAbOha/NuMxNAsGGPTO34HXZ3NxXjzYj05NhMaX8m6ehCDFPj
Z8ScQlDma9JmwG9Mz8RbirOErKY85VQtyKlGeGfmT3aKQoj050lz2PybxHJ3uBKRhPHfbqZ3i3AX
iBMhsWo3Y/kxgEJ1phLMhYOvOd1ODuwyp5wCMlo282wfmvaj+0ghWLSXYhJoPUkf2Vq13A42qzXC
Fcr9Io5QJQK9f4eY2I0eBPMGzVsWusiM4gHiOZF/bRBTgBWOGugWa+ZMhqP26RJeEeEu9b4WSsPW
tCfk6fPdUHHrSmjLyNq6AmSoO4cTo1+aSJixhIaVwj4PZcZWIl72S6F7LOixU9hQz7yo/AXnzMAY
TAxykOLYCKgMkhQSZCrfiu68FcDeI0yy7ULdqvSIwWfW4L65xNcK2LNdzce4A6hTYWSV+UUBbMJ0
rnCP9ZL/aggyfaNReVbs9Fo13aeIFnsLnfdq8307tg7JKnpjzX45e5BntfNUZFfXMZ6X1rpj7XjE
kQzbRb84KICqWrL47tOTHjV2OEDVdkH5ldmnTqXdeKFtwi7GrIOFznL5fFX06LZ8rOHUCS6RpHgG
RbxHgHVZm8/omtc/dXeGYqbVPSCfVZvF3fNRJNT6WA+XFOOA2wfT3N9r9mRc5jgaXswe4GDPXQoz
hVKvm7x9lD7I8/Kt6p86RE9E+PqarexyW9+WOc2rtuxqZndkGPv4M7a9KcOFJCS7eVGV9uKx3+s1
81Vwqy7gYnOmZUQlUXrVv3ParSZ0Yjaf6/GkjO4T+H16RGbzw49gkUCVEUjgWZpk2dkTaTV9rIbl
Ir7bynM1zqFq9YGKfzUeGXMQtJTRfYmRRd6rR75J2rRk+wCbS212gi34pIWL801KYsv6sMUZ0yL/
xNyoi5cVydBCMKrRrqkxznp+NB5CU4lDx1gH5TAWZLJfKCpa/NmU+PwOoPhovUY4jrwDODAZooBr
6aWysyVjiHafTw3OntRn+blt0RnQeznBnLdILf128BtUgCioppQNByV6C223OTcsltbiC91y1Rn7
Ss0P2eqJ8aZtkrXPYiyeYvvCpJ/9Q3d21XaP+tlPpB3GrCtFcRhN52V0GnK1S99mXRsxeisTAv1G
JexBjS/sBZGHNvZ/ZaoFeOW2fcXGTKoYi8pcHtmc+ZjbL2yKbLbUFKc4rvCHYYxR5mM3P1EfM6Wq
zib+TCovmCGkF7oSW0sX0VrynxTiXnhzMEziWmcayuAMKwMno9RecoKM0GyMzc6dUFRWKzkoaZ/I
9aO+xMeMPoIoqa5B6+BdMgmRusa7YV16e/G7KufbXQD9AMpUrcMII3TqyV/H0jn2NdcLcpKRWwhj
3dRfmhZfMVufNZQtadZBZ3LUZO5PUbv3MotATohSOz0eTtmAkFxE00Y1Wu2s1Oh3uTj/ipySQWTX
wnIfEPjPdBo4Ubwnx/M72NpSj49UqjMWGQVtXBE5rx6LNGBJ8BLIlyjz71JHdGS49XOOFU91UZI0
pIx02s5DY5m1EeKmeCcqEhnHPV8uV9POeUt1UU3/0hZ9dU3LGzmZegbuy9etpQ6oyOIkmM/vOjxU
qtv+Z+rJr8jlXfF40qTGqlo4bDz2Vub+wyR5BuTlBYmSvEV4XNElf+DGeyKc7kNq9QG5wnbOGBgo
mXWc5q7dm11zS0b1LBJW7Dz68Wiz8xm7e4f2hnzGV2ybxOU4Cgfy4jY7qeFyxP+pq0htUxMn1qgD
5xSEN42SlSfEQNfLCRRBG+mV79745RUfhDNsNLQmucfwbzpzWgfwZ+zG5V4nEws8L/zIjzxz/Ib1
pJ68rYFaCIBJMPBXKZmjPA/sHfZ6ogu/UNGZLoOGDhtkDpPmqGtPZdw9Cpe5gtqSk9g3v8YwlMdu
omzE1Zd1HejYFQubyZ/RNDnxUnNgpJjdcun+Jf2bJQVmRlu5y5xsecJy1HNTo5rU2Fwtf4j6eeLN
tXdTdq1DYLmhv+kdQ2hXfMFp8nOzIZPV2wBJYxP3OzvGa1HmoSULNg5TFtTefxPGM079ngKTqIgY
XkMH6zRnVYeJeEQuy6LvwnA9RjPj7bU89xdtDrXJecm1+GcZydWK1D0asSM81l2b0VUWcxFi0S+W
9Ik9EAthtI7uFJ8Bnzr71FueFTXHNRQN8UnReFL7/Ij5l9Ze5Qibp707mqHTRa+tR3ZTzm82K9qz
1QdKpi6zF7sMa44I1pr6g/P2I56hfbgRGTv4F59FT1dmocLqe3NLScSkJDlNdX+qKgkPZGpvCR7t
TSbEhRbjoJf1vYH5Cglk3nRduS9d9VMxTNpm7RcCa0XGRIJ8vf1Q1/lJAfPU0k7Q45/S3ACCBrxs
OsSx/jIPyz5Rl9BoRJDWKAKkjsYpPSF73gDH2TlobNBLfVZL8z41JCT1g4rxe9lZs3gMkggdg2fM
0H7bvg+d3njlf1Q+QxVosU2cEXseaROnBGRJ0xG31HaN9tJpfvRpLE5IYu+9p/quoLwhjdFV0y+Q
HYQVZtaDmvlsyz/XJpjZVdonPD1PWh6ZGyw3z3ys5Gmqu1SOZ4kANMjZYKgYulfcENexwU5pmmv1
ic35SbMqIgi8c5uIT6BLePosaH0VNURSMBwlOqDUMKLYT0KMkDPJsTLX8SvkiYjNHLkzFMuHiYgE
rK3eTYK9YipzT/Mf9ABAp2bGlnH+t5F6H1Ym2k9IBsyEAqrsK7JglFqdcYpdTlfLAtjrsX2zR+NW
lqREWV6YpX85fOKaVUGrvi3IpMceqqHOx0/DqCY7nXSHwRQvtdrepZiuMytmk8a596K73YCesinx
6I/iIehNWIvpvM88YE4a+atNdDcoxmaBH7H9QSQ1jo8V6SjtKWh10Jh48FH1fLuYt3saRWMhPlry
BlrvBhOgkoGwocTs9ruNGC/GcM4Ehj0y7j1CPRwjPdVKcuxMvpD8yBENBTxRM3odY/XqwfPquD5y
/ew6LPG2uQLuggjFjqWuMGYyF3DJL8a5J6mNl95DeWCkx0Qpa/2hFKGLaVg46VOsMxKs27AHwtdO
xkMYLpIC856gJE9m9ZAmrxmKuC2nQe8cUyoRoaJIwPAUVf+a3rqSobpd1jLSNu8V8ypfk/UhXYgs
Mg9AsZxwqay9qf3ICGfKMjGLs9yOhBtOqySIY9MOKsM6QbJ+jAVpFnWypnCMyYMEB+QDUXojBXvZ
ZTfVzT8z6oIxqV/0qf/QhvSs2bIOxCCLm1ywQczRfWHdEqty70beI86JOyCiC5ksdYip+vFLtBL/
M1Yv5tK+Lax8/YzFfqSc2uFX7ZUgGj8QHJE4wmAnUcKaeBN7noB2cj/Z3a5Mu3BocTWh/pWy/3bW
LBGUjUe+1Qx5UrGnlz6RJhggRQO34caniomeQ0TCYlrRKYJ9viHE5MPr7QDfPOwZK2Sm0Ic9f2Rs
qTt6I5i8Yf4oBvc49NH6MIJX72bqNvjUB6HaEUPa8qjMr3IdmXa/HgYXj07IdrNzVCD9E/mpLK17
Q8jE2BX35C0Z05MXvYu5pj/D4RJjtppXNqa5TLTUk/7be8gXsGaBlIZ7VpFROOALFTr/THWNu0pa
w2aKeKRwQxMQDxBb+GJeLpSZDcJqxGjs/ZygGhQFNIv7yjOSR8+mRnUg0Gz5kdX7A5jIjaMzmuod
BpKWfug1LSSdejVQAIUZJXmaTvPiJOssLEcPOf5NuF9NwuSI6fOOxFLwAA/GEQPyz+LGv6Ug60mB
Futw4/U6oYMa8hP0s1SOKP9AjJTG7HtFQjIoCyXXMhnecri7zpn3hP1G9ELinrU1SDo3UfDkefKh
6SgUpU3sMpgq1BASLIDI6ZZzYsYKm3CKVVNmb5HbkgjS7ssyXYchPIaQPwzoy4ZOIpOjxbPviGan
Y03xDYNuj+Uvzun+aPX2fHdF8+qk82vuIo9IpU+FALayRA0fdSSPqoI8jsiUjwhhpWPPO31GAmgb
1g/nx+sIFcwSX0Qs+2NE81V2QZolYZpM29U9XWMPJFq2+EEGv7L7AsNVfGcAGOqSOh33HZtoN/lr
UQKybfus6vrJsuADkxQZZwlfk4Vi3HuqWDWD9WdQRp0iTP1s2N49UmLISuEcvyTHssyPXuFdOhOD
E+VkpPe3xWJ6BtCOMcyrsPXrkj86BypOz7C/xc9dU+qPxA1MIlh69aSxBl6a9FVMr62zE/Z8iF3r
ebLiwKuyN1dZoEIAyjWV7twW2tMwa085tUZnJA6r3yZwV7Zr/GOZl4SQFav/L3OB8RdtOOv/5eVx
QcFtk6M5m6xOplcFmUDL2mkiqdmGRUSb3tDZ21B8AYYyFGI8VckUcn5ubjO1RZtrPKCnvuY6iNnS
O+vsZtQaUKiJjHtoWFMk5Ka52XBtFg0TUvQWF3d7cg5Onu+4MA9JF/3VGVIHR9sZA/sxI3+h+0eQ
kz2wQENUSot5q4y4JNi5hGXTonVSL1pnhzlGofEG3vXYZPN/G/LE6/9xdF67kSNZEP2iBJKefC3v
S6VSyb0QahkmvbdfP4cDLGaxOzPdrSoyTdyIEzk+sNF+E8hDfZVDGsHaEHfWCVZMj1qWX2tp7Hzu
YbmVv0izOIx1uBtK625rMZR8nJpgm0hIlBOGbnvXNA66Bdnv2UmTrhICdKZmHOfyBvqG/rmGges5
wUykICc1GijQNF3ReXzS3OgYpBrRqfQ16BEo4LdcmO+/oZme7Nr6gkY8e+DXTSOffZmue4WEyo2b
BWdHERKzVLvGrEK3S4riw566xhq+4ap7DvyKrRNHmeF8K43r5ZDFd+n720Qf9qSLdhAQtFp8OSFP
EwsTD/y1d+pDayPx9owqeDW07BWVkQc/eQnLgGO/r9YG14mAm9lgdRuNdqek/0jU+C+utvqkscqV
6hvhZl8byZnj/1/lcwcIKZIg0o8o2/gvtZbfurJZiqL+6+jeNSzjecQ8iCljW+jiBTrPqo3Edi7/
ggV4pKl8mWofdOqRqXGh0mnZIYigzrpBt/N1V8OkWf7DEUzbJSOciuGeRRxAhFx2RWc8o5zoVXEI
wuQTdDJd2XF5H2I2M8Avi7jPfoM2fveL5Jc++j93qD5Mn9hiXTtEMFjK6+AS9YxB6mcqzpkrMeAK
iR2mAeo9cQ+dTNIsnafarg0RZlX+lkL4C5Me/yzfE3JvmllcAqgV6COxE+QJVlGmbYUdYnCg4RtF
Wbs0QQ9T3v5nMEqqu9lIncu7wH9RNQgvsX8yHf2dRqQaWXz8COP8NDIApPcMjD5uOCyRjLe3RkT5
IZTfkO2GkPeyZ4eJEN6AWwzeW5oPBzJ+ZHS5/CYTV9gYTKFu4XbTHJJjuro5s4EX72XFZ2wYuE+w
tQSBw3uFKM04ISfCOL4knPhUvvfpMcqDH91hOpwfKlaHPvyakEDh3agNnrxgIVNoy7nbgBWrjB/H
Rla3ZAq14O5phVz1BqQqKl6Iei9gpKzw/Z/QBV6RBZcVtVbEtoiOUQXuIg8Kartk/VWChGi8XRqI
hUiSnUQ0yQtxc3qKs91oWyb0KtXRc+ykD/wb9ziXlKEQM+up76MVKWfWVpkNV2kHZHlePldxfNPE
+Ea7Q1U0y7Yuz9EQ7UPnm3TloTD958JUyVqfR0o5u3Ug7jhgdlNOhEypTtHRWmKTr7aOr3+UimcK
hWEHTniNhZBG29Q6ls7OyotvUisXcmu4VZLii3vVHaJnvm6C+VBt1cvK87+rKthF4I6n9qfGXrDq
M0/jYI1yRVVza5Ps8jLvUYfdeVTJcujyFCgtCM0m9H/wEi+1dvpwYv+rRlazCkY/uMZvZJMrst6A
rNamgYXLMM6Emk7h6P46yBbkNDHO2r53dLLXjNNwSc1GaXngVdzytbYjFLxoqbuPQn60ypgnYbyc
PMqBk+9qT3/XbQuvOqNbEWfrxhpuqreuBOQPsYcNZqTOAGzTwkSxCBoFmG18+C2QC50xMqGXycwf
g4WtrtYhwNJMggW3JL4z+QymBvdF5+RDTt15LxlcAL/EABr+v5r+NON3BogWftGTR9UAm9WXHjkb
FSccQvOLG2ZrjBJ7qOQkDYMdRzeYapjV2gcJs+fCQa8xkvHg1u4jMB6+iK7e5NDsgs+5YUpo5f/c
ghkY9s9UB77DQNZBy+Ek3W+G8uQl/d3U1Kpz822Wsjsm/SqtymXLaC/T/ZeQuwbR4rsbNWci7URU
al4DAy8WffZBI3w8XNh9NXmajOBSJXgdRcjhiLC1cQt1jmZmgSLswzPMl4GJPZ987S4V8SGzI4NY
SfwpxWeIdF1aVDYbX8z2jkNPsS26B+ajQ0I5JvVyfODVza6wPRnOdT6GmXJR4hT3nOkNYZlC4TXO
pz1MlCdinAc4q8dCuoi/Fq0drGyhk13oJRzoRqv/hXDNleEwS6lfQr7ZWiqqBO274/IrhCMFJK+0
JpCHWErGiBW12ZUAnarzQ1vmD/NLUHiFuyFKS/QwBVzSjUw3EgzZcDgrE4qQuyBmQjCuwVqe0EsJ
0pL8nsctP6KwQLsL4x3O/kvOyoYpZlWSf0noJiToFO3VNMujGPQojRkT96MBph5k7TPp8E0OudOP
RLDKgmgVJkR+mkuSJSgyEYNJ5j6TB8kNYPBNtsW6J8+tUJ59yjigZcVgGBOgNS/0oe81nbt9Pr4Q
7fzXZDCQMe5GQ3idtOaWBwf2XJT69Emi9tgmbJ8a9ovlYv/xUNHxxWnwKTy1Lwkk+lgNrKnmWQIj
TAxYbuI0fbUIjzD6Q+rxz4J8Qh2mZKLJaJv1oc+950671dOTaem7uSBAx0clzq0HyEwsK+DdFRBZ
Z0YUAHM0MVcYFQbfhMDy6DIYrba2VhIodr4q3WDDuIVF9bAM+d5OKMS2327L4kMl/mKczalm0aJ/
9icIAgfOJ1QwRM4uGpIXAxm7tbvn1j9o+ZOV6s9WY6xd6ayq2SKuiNTreCh1vmfKCNu0vQwVrgfr
Igx7D4DkmzHzJm2Q2DmSmxhH6KM9hGX3VBZchyYIF0Djs+oXLDRZBgYZaTGeIqPYmPMMNQleMhNf
fU+em0u5MejwvpHXlqN0qBZVX7m0F4I7muHIEyeEe0gocgYnfbkcoDUGnXX4PkG3bQv03nYIvNlI
/IUBUuOmtuyb7oItV9FLaKOYkrMYxapUGZwjtdEkQ4ixW2cJte0ky+panUZpy61pgQsvzBDJLHie
WuecDOlLPooPSs2XouqPvq+9CK6gXnAJ4dnGgOaT8butzPfask5AzVZRAAyI+sHXUmfZTyowGsxE
SPdt2XZ2rYsx3vaPGcVCxaNgq2h9+mw64IAOQ27dOHbg65taEGI0d9C2XbAZ3sNoQlbbknplGFa5
sSbusbPFJpTYQfwx2gQYVfQUPlb5V5rizTOYwsQcVACK2ua0a7l6xUE6k1QhmlTVmcV62VCbQQCn
gVc2PhooymY6PhXoF4KXRunpNWFDzGuxj72C+Vm3V36HCM35qehB4ru+fdMRM/0AbRXWHcsZoGpc
G6JZm3NroyCSbw7UNwRg8AcSK9x1SbFrw67H2JCE9q3vbplG2COuPQTS5ETt4cGoicjPxS7YYc2e
xzAbn5RIvkhTvlNYCzhg/tHQisZs4omyzU+7TYkzb9N8hFvHxK0Bymq8joWGHh5k51qIk0vFtWZ8
VMG7RyFUHqVfnj5TINpjBZk5lPq2RKJmjZr+ZbZ2HWtvM6QwmYNlrp18qtNT5M4EfHhouz+VJBNL
ok0tMle7hfWEkb5GVqnanU+Llu4kaulEGsmC0rvwiNBzkdfM6I1PGLLG0i9wEURq50uobVlsMSi2
wnXMWD24c2vYVAnn3Nx/goK8U1xd40DjwKi590SlW+B6Pk5etvUZF0KzO1cFtKS3dIhuDU2+Nm4j
wg0F6XS9/kbznFHB4HKY/M4LMCTWsyu2LQKwUOa5GJoD8ZMD/tKdi31AJS2PcPnku7/41hDAKfUF
R28g3o0crtxmEbYE2MwV49WGWd4o/7QRV78fnqrG5GXwuPcHO6m9ueZA0Ab/VLRFysVZhDkqWfqK
aXw8GzKDpwGZvcQ6sKCr7zUqqeEuj1b1qvilp/wUJd+p/3DoGlfFb8iRKYvzu+TcG87dP2m2jYb0
KqenaKwPcad+hDCWGE6Xfdu8B2Z1IOGpjzhisswCSyI5k8wGw0y+ggR5inPvEscRZbfFwy3HZckm
KATW8kD/DMZqzTt/ao1ibYcfQX0YyHn6bHEZyWFiOCqylun44nBUStGPUPG7LWMSjoDdYiTB0eVi
+RySd8fntkTgWHtdfLCB64WpeWwCRgp1fRhxTVMHsw9hnRWMu3z/N0mht7Ypdik6TeFnBM9O9Tcg
nVpJuIgI01vagQavm+t1T7Ja63a+C/w/KrTZZuGGTey99cYA3hp9OV68rnit0FwCG+Q4b5Ieafx6
d7P7EKNYBlW9K1lhqvzTSCTgn2dNlQ9o4Jw3rauICfLFu6imqgm8pKYlvKGm5XG58/YGbpKFohO6
DiVW5nSdSdYuM3H6p2ggK22o9NA52Ypp1qkGiO1k3UpWRNjCCx8iIAc8R94nA4xLOrzK+BywJYs5
EsybYcd3gUGoN3tuJihY0CQjq1uDKNhF/cu8CgLWAzA5Lg161pzkhw2eEMUASa3/S/NsKxj1dvQ8
6QP+gGI15PGLUTw5EYnWv5B5p24MuFWOefbccPWO5D/X3oE6WCrz3ljZdi7OZm/kAEPX/S3CYM7u
BN40X9nq0ZvoQuOVM7fOJLYqYeWxC2GL1SvkAbyMRpXGm6SXnI4UuRfK1P5hLvwIWpt/snK3emjf
2W+Wza22mJ+HEbn5pBjfoqz7022dqm6zaVfgT5Kli2qxM5Jvbl40rkAfTFEj8LUyZ2uaT72LrEc/
uBeoBduOSNvJ6QkP9q28qDy/lW1uL7ygfK+6uezNSt3Xrhx/tDIYsBmTEvNDj8pFsmygbfaudY1b
y7+TyGjJYfDZ6tL8mJLpNwI0o0TDL0hJjF+TUkJ5VNsq07F1OFlOvwZ0aBdGnRytZJ/pmr0fEMgQ
VLpvScgcLqesd07+DE+oeEqTF6bt44YRJYbZspJUpdUpbIWHxeI6+v96FkA40bnzjTadT59VtxPl
rx5TIbvvsV+n3kPHpDhmXIf9lD4baLPIF77nLDL5l+jv7ZhtUMsqyYUpW9revrLBhsUbqCNW8TWx
8NOKCBwVVj1jdlrX1g4onWmDgYqRMGDSRW5ibORjD+xjYL2TTnSjnR5B4iivNnwJHxEyv/U8zcIQ
+9FyN5q+BU3Je39IiiUwlKVq8DjlG8K8HJRuVY86eK252FOHjafYjBjdEwu3uwdOUQ+fK4gJPZ6W
Ex4J85ER8LP9fZUBVgogQfRghvGfV78R9hCYllvCo0sLhK1oNyXYgxjPXFowyqp5bn+HLFjNDDN7
ZyrecrmpHM64+OAqnNnzjTZgOcbmM3i0t5919WioxyrCQ6F+mupJlO7KpJKHLqvuHqMGkyk5IBlF
HiZAWp1T1+fP9uJXx5KiFJ/JYT5RiWdgUJAIMMeg37usv/Q7kV5Z9fU5ImTT0vnQXNoJPvdvqR29
327kwqsdeFOWItrnxXtaVFiwwlPGJA/U7LGpLiAfoXy/0UUodYqkoo5VFKRRST0l7xZSJHd1uP0d
HXdvAPEWTvFRkeUU4ypNTh7HbjMsNw26vaW6FWLLcvYSaEyqba66uf1clOgbWMerhUTz14NL4l/a
woMV/AHyACjMIuCNZ1JGxpAq6aXJpUWP8AQVy+br/ycHMcPvSRbKfKulnBrcOVC+s8sOb5exyJs1
NUgrAp09UmeTE5zXnm3rM6jdVW9uPdhjczOqzYbkTVcuEmDyCuNka1vTvsV3kzRiWWHQ4QAyRQcA
R2QTQNG7y6iN9oJdmuGhR/iY8BUzcmg5zBjxdVn4/A5yIuzNR5MSrRlJb9cT3gP4/Hqkrxw+mjh/
t+cAr//iDYi/CGkB59Eof8v1Afv5Z0J/kscxsVI35ZwyWZ+cmjtcyVoplqr7aPiUTTYpnUWq4L97
snqtcwsskq45pC9n0cp672Imyoo3bH5oLm5z6XCQp9YXTgFfskOUnDp7SGIhKV8CHjEMiL7c6ij6
Yb8J7a3PKbI0d3XBwAkPDJdE0GtE7KhH4JDTP3zABBUctbT4yfJ2nxAz6K1PcMf4Xna9Fe2Cif4U
KMEDxtGZhu0wqjW4jmRMP+cHxly5NlIx3ZuMmIjVLkPry+FTK2jzK8YvWfFDTc+U6yzAGVQ1ZZHm
o2NPHiKeme4PmyZOEyy4DJmYA0HBXdOOyUuN15pJpc4Y1WhjcCwgEEcQRc3B6UAuMsefBoxVc23X
uHYtrtesJCHv8NxjlzBgHjmlESrSEaUVtQUe7jYvf8lV9lJp83NNrNTKOIRosVx2GfY/pjW81xRF
mLF4yRRIIfpEGLC7CvFKb/81wgYIMk5PvY5gmK8m9MuC4U7R5vDd7xY8L8YRG453YUUzZkEOpfTB
05NXWtIVSZlARFQng+Kbe9WsRCK4+gqLARW27SaifANpKDW2ZRQTieIHZUqwEsm+z0KxLYPgyQwz
Sh6pKxqQfFSQZWv82P0bZdYEPuvvPCk4t4uyWOWxFV7CVr76d78wWkYbkXwNwKD7WPpfWq5ZR8vp
7gZu5B7k4AxTiWyUS5sJL65ZzAFW1XNgfYsthSMYFr1FrQkxpRQ/dzcJwH4nLbpmnYkp39kafLEt
MzjufEhFxXJ0hzXUqv3EwIrFBCtkd1TQmbv3liCjr1+M/Idk3CI4t/4rTvSDpE/Imeq9j4pj4A1j
q1vThTItNGKD0qIfSYMMkjoqPv3/F/oIcK93lHlxgdOYknsG+WOZm39x3terzMYhHMhKQTbU/tGz
1m2skhFS4ENAsnrvWdoWp/uw+vG48i1aaisHTe9u8/GM8cA2Cjq5NBrIGYJ64FL3MLxCpd8YpXpy
DFqL2+gjtvFZFCZBR8J3JJhbY81j3J5TDwXJqYT5GUGvqkJOPGDKB+IgQT4V94qiEZov0sEh99RA
4A2eRrqtbFnxAjaom85IWkCClaKdC9/UyGJRp+Oyzy3Ahh1xxyl7U5P/3jfjiQqmn57H91WQ3YQi
F2xHOwmPoiieorg235yyT9emiE/QkTgNbHuepwiDD5l/sIQz0nKcEqzOh7YlFiRJbtWrGqsW77Bn
jMfYpMXCYEXO1bmZSgrHxqeSc7ll8t21J00CacNJKpX7DvxGI6ajAVVP26VvWfc/RlsXOT1XWXzO
0sCF7Vj/G/0j/OTPZuw2ZeLflNGeM4vvskwYNtLFmrneL86dZhFgtstj41Qayp4xJ9fEMl8JjN5K
LnZz70VPM56jnTtODA0/FL1TjIZ25oADmyyJhPymZP8xdPU/3Yqwyjb0NMilSdSDYDR2BSYxPKxB
2h/1zrpnyoD6+FVjqixL/u+OjR+lsBa/ldneOu7YA1nxhsR7xo7BPo1q/JtGXyJ/HuVz2Fz8Ktwk
0mYjC/Za8ZI5/1ochqVLQS9lumO2J+dgBPeSUAOJv5WlIvCC+rJOz1rMbAIfdRFgxMoZEmHbLFaF
EUFBt3alFd9CNmmSUxAvHgnaIs2Uq0Iyn1JYEqlu67ec8XIW+dn07tLnWaP+N+2rIX4H820K+EMB
QLLle4MdM8pMLjc/vOWHXBnY1bLtK0XQhHm0bUWaxKrCRzpWlBb2m87/yeJyTZkLyhfNbfO5H758
UFMCYO1LdrssGS8GyATasYyNmVhfFP0ZGndQ9scAB6Re4GCIkcfbeNoNbKv9SKh2BEQEoaQc6X+V
cl3xyU6Ds20TpmmTtD5CZ3imXnunmTisSsv/zpvsQJ3rS+RYi7I6M9BcdXiXCjd6zfWjVqKCck8w
Q7kamDmWmPnKj9H/oKjvo5PDkgqfe+VDqnEZ8hHuQSVaZbeUtHxi0EgRh8sJIbQw7eeO6zgzUxi0
t6mGFhc35cEngFppr2FUvYcWfC4bjDmLtwMWo/znUaid69m1zO3D3ASXU3AbcGAVyF5GSIrYbVEU
Og4NDg7mgKwwJoTeQXTvNkG4V6K7RjEcvJHSZC4XunmpELNMxvImCU83uNg1S5fWr7OYVG27qgLx
6jP50Mtil3MhVgCoPNtZOfgpWtplgPr2EvUOp3QCY6dt1Dk0b1ZWg9Nn5tSuEv4j1LWnfYqxa5sJ
HhVwtzWZvrrhQKV9dCTm8ron27G1GsQmkJo1e7tudZ+dOS6jLXwKtu1ulXgOBF/uJbpPUhj7bmab
rzFfQMY11qJSfGK+bgpvKaYRay/lQjI6G1zCuSZRTbhKU2oUq/qVI74nFB/JMdVrHqvmMM/fo44h
pI78TLU7eWqfdAI9S4IczPQzjr9MMw80DOH8OEut24V/fyoy+JfZCeoHDIK1Shmw58YpxUpamEdF
JVCm8bBhI0m6Yq2CH6vt12OGMgaVaowerP+L2g3OOMU/mujeU/Fg42Mk+/Hkc2ex9eGpRR0wY/sG
73UtFLE72yecznl9zBm64sio2B1bakAohIYQFn/MtqdWanvb8deDKE5+lD3N8cnYvxUQHnPWsr7S
9lho6QIB9SS/snjk98WkK8X0EnYsB1N/AM33rnEUigSeCVrEJulsSj3dArknUl4/DxDm2FNKSpqQ
m5BJagZchkKzk8fZJS3VvwGKgN1xt1HljR70dTcC6zFuFBEtyCjstwAIV97Qfqusus9HKw3DyVL5
7b4kf+OJFnd4ESxw3a90ePoD4f8MFICIjjp23SZw9ywuPDcAE4XPv53y/ndHGDrnmnc4g0XoqGNu
YQ6CjJK75j4tLQoDvCV3zKqt/gSGwaipj7Gu3WvuAqN/DrKrC8l1kMkXvT4b82dQV7Nu9u7QXrIM
1iHxJIKkPW8cXA1mNvjC9HEvLfFsdsOROdupJlyR1CVEMQj5Pn2GWZnvM5rCfXl1NPPaSC601AjK
4W5M4BHizv1VXGLD9s22qI4Dugcb6kGOYhdilGjqzYAwanGJpDpSmAW8JyaX4hlNL/OMDXUHj6gf
d/13bjhbhwAQMdy9rXt81PG4q20wkU710XpoMRPTmtdB7jzuJKlZHpWWQ+MwNmF1iwb3LRrzc2nQ
6zN/P3CRTfdgua8+x8pBm67OnJSZZzq8Hi76FlOTTDRX4farxH1X+dacfpMx3XRMK2wFhCFKf6M2
ezF4+AXpBl48jup7KaGk4I1WIG7isd6OksIcpz1oDQatRnzDVH0CqERpw51K451t9getxUMDBlPr
wl1nYqrtkkuT0PvAMDrAtkoA5JyjU9o5rlym3hGfT7kxlHhRPQAiq9t2pk4cjEiQmWDLV0ste0qp
9C3rZEMEiTkXfISDxiZg/Ab9jJdYGFzNqRBfx9GDDKFrOLu4gFBERoW6kxev97Z1V1664tutULIU
rz7XgxLeThfvdfSvgBOt0Tw3RXkF3sxttF3bNUwUTaOSb7ymWvTeTdcKoT7Xf6v2ESsbXk08+xBY
U7e6Kg6N2cCNK/AoDBhk2a/x88qYwlDuJXER/AQUGfocfrx0egumCx1tv1a1AXy9pfwCd9irRQGI
p+NY/odBA4CQ/zQlLbhn/yeCfpJXHxk1FEzfiCcr/IhdmF0VfNIjCv2uCdJlVOK733CRyshAhwU1
rTfgUgBWGdfgPtKDD2ecL1zB2v4n4mbbAv2R+MqCpN1aIb+39smR77PkjE7wkYAP9HCyjxlSZ4oe
io7NzI+t6JJPiL5UZ+DcS80GcfszphPVTD/1nFxp5LxJB5Lm+F75v3Wmrah6BZO28+p/cTFsRcuh
WspnTqkagyY43HvHfsOotalyxvweHmKOvXl8yqvb5CTPwr73rvgS9lMytGsG94ugxRjj/MWZdYJU
syBdWZTBV4ZNVqdIXRYCmDBgbdEvRhYpf/rT2eaHZG8NeHeA9nDc3pbm36gEqVOxt4nRpfrDyF8A
VkLxEzhhffCMDGtBO8Ikwl5ILRf3ULhruM+jzTye70iCeOVljrnZmrY2WMwU3uWEyj93hEdXR19K
h0af9s8pfUJUQgNfVDtRbPyekcJIvM6+1/+XBD8ZiXWbc0sZxe4hM/cBJITM640VljswMIfh1y8A
VbaAN8KhXgVEElqrWklsdAuGkXBnzA1Wrn0cSKS+/jsElMFdjyxy5cU4C0GUQxTcRd1ZmvvqwaBF
cABNdt2NP6k/yeNwGUgFO9FTmNwwgmM/FaWFHPPqq2vUAcL7kShuwQbNtvdeVHedpm0fn0JF3m3l
fHr5DOP6yDHmtRVzT71ci4qV7gC9cG+w0th/+uBtTObrJgT/mh3LHU+d1i5tEMtdzbN1VeE8rPdo
W0OQGuIT08uxio6l6W3B7x3dGj3J+sEOwMOD/97jeCCMRVchStb2jXeK83HHe6W2tAsg0NRXs/vL
KI6rjLPJngYTi7uH8VCa6hZ9daVSoQnqo8OGXg5EZfulLq6NKjZDIy7uMWoeNhCPWH8E6Jpj6uzx
6jvpAeDiinZPRkfHipFjykjUvTT87kM1fNOyR8ON0utrPnymAZwzMQQXbBIZzWjR0m4r+gb76NjR
63YIVUtNNCBetgU/hd7Fqd3BkDAm1lriYOnGsXkN+JOQrUWehww1Ul6GNAQnCB9HHKX6TuuzF+pf
xFGW4YqW5+w6BbW84apbUYwLe4PIzdqKaJIJYg1SounSfDWij9QatKuYlDjVlGaOf2UpvGzt1Ti4
08Qi7w8bawS89ZDFlswrFcwzaKd2Hf0waMGltcGPDVDaWLKFGa5UUH7RlTuzZtN3XfOnTW3tYeuE
G18Zf8yEvto2i84ZVGoW/OAgwaOffEiKDO88bo0A13E3HEIAX8cGfBoW8aI4K2Gl9FDUCWMdrrmG
3wVvltnBAoRLtP3/f9YOyLHQK3CGzn+XbMBOi0bjme6G9AVfu83JvsY88x3leAG0LhqvoJ/sY9yY
eKJFxvtjoYNZc2WH02S3mHvKnlyMdA9KK+yrG0Pjapop2mQW9fWmnWurqZncbT56KBiZax2RgH9C
c4QeZ7ifGi0NHK96dy0NKY51oYAgxtTWlbRRwBfTIlgopfWvrxJ5pO9oOnp5+5cBytzUrUxXrRZh
Hp16Up7Qmkh/ecOuKrhFjPpU7/qRWd7gddbOc9InbxhLflMLRqkb+JvOAsnfljhS5gphb4YCdF1R
4rqt6KWro4KkQ+GgvBjikLSt4AfsbpUx5Ju54jlUAB7VrM1JF7Rq0oz6IUgye1eBo4tTYR8dsgtj
Czk5d6xjik2Wx7B+KjOVE/YlP8l5FPRM2F+BDruHpkL99ikc4+yhm9tUBeFJhRern7Rj3r6GdFuf
QDDqbYhrxjBa8q3oZFoGFNvRQnQHf8L61pblPgt20ORIAxE22phZ/emFHXhVNlw7AhtJpTkl1jYP
tmQW+TS1Nz446yir5RCG1X7iAYbQCVFfp85Kx/VEtaZ1tuQffBMWsbz4wGY+4YARTzXwTY6AAZO9
Vnd3k8M2RDjoPBHamcQm1vzvQRZwMBvukqroD8qMWcqL/DPEanWuhL/Tpiqlgzj/7UcUefzaEIP8
8FgP4mA7hPxsv8zXkW6uKdsy1lxVkdVEEm+btDuwtd0biDjCh5mhJKMz1cXqyGAP5g0YHI9GV2rp
SHPGLfdaamoWbTt6uKK2k9/6u0ZwYs/NYzlZsO1JvTGJt3BhpT4ngwEjBLi+YYpnWyFUA1Ule0VG
hthXfyYnTeCJO0O5rxJ0MDOb5faQsGHvEOxIPElEhEn8mNNKCNZJytEn+nINmFXuHB38Tup8NDPF
250jjOZUvliinFE6nbEdyvrhGoTZorS4QvdjbJAPFHrqmXmyskcNHXvf2Rg3ERi3eYK8loNfLHMw
eoF5Tlo57goLBcnoIMXCgac3gV2UhgvWqtRk/ioApE4TpyK7BRIxADilmHjD7A0c6qgGVDsNG2iI
l7zElembfvVmc6DZSWWt+jkIG7Zc9uI0nEs9GN0GQ37Rk9kEw5IsVas2Tq+3107V3RVb8bdZRfF+
As0RZPo5reC4pN0YEqXC5RWyZbnJ08TDsMCn5VEyio23DuEKern7bems6LHS5ptjwFEppUwndaBV
Ax9iJGvPq0PyUrXpK9g2JpvE5kvVDBtX78nfO4ryDtG/6SqyYbbHcuO1L0Uoy4uhwl8zNsOtJFuK
q1U4q7q1ALLFCBUyBwLQ0mg/Elx5xIQPPaefVrrISZuG9rMnGKIZs2TReK9hXdlr3Wx/yqRjHt1J
ynR2mF8pC441ayWxjmUp+X1QZeFmoPWDs5PH65u2Yi0T8UNjA3KBTpYQWEWIsx5DSj1KgLA+RLbR
cN/1tiEuBGR879tkY5H6FtFBAOU6IaSvqpYBjpcBOTQb/UEtH6kMrx8Wlhx+tNCAGBdmNm7u7DFx
CUsQaqEa8V1lQbUV01lLua71BVY9KE2ksOn9MVqPGH4BnfR/pn3WlsdCDV9u7SSExrmeVAb21XQO
h055/9O3QX5m1pyfI+1vCAb34GuDvS0m50kb4vjg2KBsRRudRFWiA2nGegQeTtssLN+OARwnY1Lc
7djvoUEeR0SvU4kZwccd4tfyrpC+914TL6uCgHsBqGdh/iO85C7mZ7z0+59YaN8UyB6MALywW9vF
fmJGHeMVCmLrjvXDiuGTK4cwkC3GZ0xl5s0rP8dA36HjmYQ/Yb4FA3e2VmnURerVmiRWD/WRzuxy
Dq8HA1tTm241o7GB3ckD35lcezJLVi46e1PmF78oca2zuawdxue6wd1FpS01V/CYwx5bMNQzk4tA
1R2UDfsixbRGKbq3CRIPNrwpSJQDjjFoTqUngU7dMO4Xys4P80N+mSywXQJhC1cazcruM8WTwU7g
aHMK4P45fZROIk64QT9cp0BaTjwqFovkjBTZ0Vp9DT0rOZaaz0ByLEsCC7R7VBJWgnizB/OQZrlL
3MphLwgaOhRJL4+iXXtU14KcSwtutZVLQKSFsunoXMNzvE2eI5t94uEVbD6bwjHPZk5PTY1jzXeK
S+nS7Gq4HMzYn/IVA6gUPT4I1okoxCGlAt7SOpK+CStnKOa4WK7Dx2OUUw3Np2qav8RyOEFnJkDg
rN7JkZOFIIG0Brke6+DIaq8+pAEubS2ow7XHfd/MlNpIw/4tAuctohWdv62WrPnuf5Sd2W4dSZZl
fyVRz+XZPpq5Farz4c6XMymSIvXiEEXJ53n2r+9lrkRBUkRL3UAigVBIIacPZnbO2XvtY2Ciesty
Cxcn41lcpK9Z44+XS+c/IMAj1HuANyp8BWLd41vqB4EPEQWgqvn1jvHl7FdsnjgZ3cATmzqdwFVA
48Cnglve91vqv6h+p6F0n2YaoDSF3qnPsa6lRuXCXJAVPUUcrhEE0i8z7C3tqWlyJJJROt4NfdUd
o9R+bKvUuy6IVABxgxAWXrZJS4gZ4x26/GvQ1s5TEDJ5HT0AyH3rvsGkss5li7t8WkJ1vWgZ9kjx
4A32KasC59JDpZPwd1xVKE+2Lr+fuJa5I9gW+x3JJM9ACfNDDfMXR1p4a9aQH5d04dFU8HTt9s1U
xkuYDBxrIACKsm7QQ9CHbOrpUDv4N5IOUSR9CyDTBNMGfgxVmJq5HbzuganD2SIQCwuTuogSAPzE
AJdHyn3Qs5SOuzoXI3zlyTg0vqfhbc6ViSaESWu3gRpDJS2tM7cQ8VnHmFzGMZDInNx1MQU4XlPe
HmC/GADdW4v+ySbOiGyFIJsfrOy2qSv3qfFhspUAVmPbSPYkneMFNz9F3jS90ro3SBXYmSXysyYb
6ouuQC3h2vYzpoAPNefK2yWNLzxqhxvA+DdMfoYDR7Un1PIkudnosMqWK6pmeVgEagDA3EDzhGz5
tAQzgPZ6cMqrxcNOMYNf3UpTWNSimYMq2qAfGyzOJ5iqn6f549BN4rpLZLfj7F7V9nsx5eb1jIjB
8hhfemZ4DT2ivfQgclmiRm5dCqAfFAbxFF9Ln+Gjl6lLyzRegwnVHkUmvURLGxLU09wT/Vz6I3TF
OX2gzUNj06yvpAjgIsKLA7auLqrQPA8GdQs65H5vZ+xEY+pcTlOX3jJp3dZG8FpBVkePQ1gmLL0R
OtVmUAY65xi1HBw2NSi6FaTi3cmFsEx8dq/jGORXar4nmTBER6KDUSSdppyCPEmVvXObDuesEQ3n
mAhqFyQWOq8rzAJwfKzhFQP8eY4z59AG83thGt5RxpcDKVeFyyCn851N7wnG6kX/jXgVPC0xXaYB
nW8hkOzEPcpfHh9wCLu+ymGu4p0Mxm3qNJ9G36XAKANAZ+En25+f2DuPLcX4ScysXWMPEs3pCH+z
ixjxeQe/1B4wuI5tZVw3TA2LKZ1gXItz1sysWIh6TX/5IKxS3eaTvQOXKNnAZ0C8Hc18gCVEPnFq
CYsGERNcKwS+2ZkwZ62NiF+jPnRuJQKnyogAtjXWfMK7BqHEGZ+rDlMmae5oMbXO0bems58A3i38
fDwxk3jvTBr6CETAVCeW2KWYe6yofWACCDQJUORp5EHjwc9b2V3JoD84MZdL+MC129v9cem9BLWv
QkKTVPPJyAMLW6fDwMTjzMerTPia6RyLPjlU9gfU7ihI0MBu0jp9QyjOhN5QRMzl6rbx0g9Rg0zV
YZHZRSIjuqAxQQZOEABt2fRHX3nvttfQxowK+O21uiLnUpJfl+7qyV52kyDugW7mZeh01WuMJi9V
dUMRkJWIANSdbRh44c+Tgcmh68DBLGQyTQ2KQjqxu5jveZMXmlyVRt9IOYJdkiBSWiTM3gk37ji2
R4nuriZavZraZzM0SPeponvhok1MQ5eBM5rdTk7jRx/SfgcHdgyZp1AEkWthtRN2q2g8oJXG3ls0
V22PfsUW7dlaxLcGgtsuXHC109ghhHYYyLKkVJmmfjOp2t5TzyDjTC7HmahkLypvgEIGQBaOxH1j
csGzidP9C9ldCpZhecl74hz+0ySzgIyfIdxH1oNlyKsKeyLWuV2DwWgnlw5dTHzhNv14GFklTyXy
shZK+y6cEVLCm+l26JCnbbao03+WWWID1XEXYls5hbeKQ0UlgVh7YMoF+lscqZ1ELU34bGE8VAHC
lDJuCSC0H1UgxtMaXvq/vkz/FX4t75heh2XR/uu/+ecvZTXD+466X/7xX6jj+N9/6z/zP7/n5z/x
r+v4S1O25bfu19/10x/iP/zvv3j3ufv80z/s17TU+/5rMz98bfusW/8CLlH/zv/Xf/nvzNU/5LcK
Qk//7/mtu69F/rlJf8xv1X/ge36rZf/TNy1TEeAqbcSI/xPf6v/TlLapTMv1FeIP37L/4x9kV3TR
//4PT/5TeraSypa+J1yd0fqPtmQKyb9y/+l5JLQpZSohpBLq/yu+VYezfn+AOmVWcmGuMqXydISs
46F/4d//EN7albNlZKB9thJvC5wwUKGeMaPrG4033ye0xnCGrz5S9K3Ch0n8CWe+OaZ9RmQQzvqO
dyil/cJ3DR51oRMMawuKUamOI3MdzYLZd8xSly6aKWnCmUDXnrErhbRj9Sa2Ci/d9Sq7gt1e7/3H
sSwBT+j/41SswaAp5PJ0cDGZflxYlvYetQnpBnaIs23Or7xq2jFbXQ4inuFXiBrpwgLcKHVJlodp
nQqU0CQvtkcnIqwnwaojCZCKw2RhDl8TC0lqklu7V6WCtNwSGr2by/q9ZzNhzUOXMsbz1hib6ao2
KFjQhRxHotLbUDbnkGnrqxjA1Iu6qY8/vED//oT+UfT5HdEcXUveL0/4Lw/GUsIRyqcz4HkE+P74
YCBLcX2RqLaLTBGqydggWPYx0ildVc4Bp8tb68KdsojeUXv2eqzSUuNKvUjpVFcE0EqxWo09/YTw
ejSdi9oyYAGUlCQ25zKa3in+HkTr24mXcv/7y7eIK/7L5ds202wppIvd65dQYCAAgbXQWdCCseVg
h/BsR+LadlOBVJGvpd0TtQfoSr9Kwlimm5Ek8NJRJ/rPeCyC/K6GfblrmU3NCc2hxHV1F7M7C3M4
//5aPfmXa/VMD2i/sqRHILHkO/zxViet008+/Y9tQDgi3lmGBT2qQKcsEcgQ98DBHDld22LkFJT0
bL3Srl+DSk53iLQfg6iGYmkuBxVXeMoXwyHDHnEh01ZyjWYijTxUdXXhMwLxKLK8iKSwxUpyTsoM
eTCTA52Zluo1C4CTxSLd5PTyzmVeEXdmlMMR5wQUXV4Ck8Cgkeov7VJ1HIa3bs4/AeoSh0hVD1Zm
N2fLKT4MU7wQs9OHewcjselF3ZXhy2chGoy+Ngg0AFbvQFvRh5j90fJTiIlIoje/v6u2vms/ryw8
e4976riuo9SvsdAotIM2HwNmumV9XcHz5/v327051BwCJQc9Y4RwxoCxxEAWu/h4lJPMe4c0oS3p
b/WpgrC2AfBNLgl3YM4kAI5IqINInsKovxwczk4YkJ9/f92W/rB+vW5Ht88d1Ky+7Xo/vw3D2PZc
bTZuOxGx1rXptzHlsJjSGA36e/KPHAi1DZKHAvCAv4zkQAUpBXoWhEekRIEZzaTqeTBtxvkP99Ri
r/j12hzJXbUd2u8uYcA/X5u/eIR7BPSGSaihd1SZOBUWGxdxmoK76RsoRBeBjvplCEesvJOiaQaG
9CnDHLI+f99h4SPz7HLRkojC2/3h5v3Np+Rg1HP1dsLp39Kr2g/bSezCo2IQwJRXX1sdMGMfPUSX
AQ/b0KIH12aCU2E3CsSMBZoZsec59gXh4mwbQe5s2kY9Sr/AlxK/VhmAsT9c4a9p5URi+7bneGyc
FrfS/HXDU3PXBojV4HmQsBK1WMB1GT7CQDr1NaEfVWUPdOqM6uSo/hsdAab8v78G+2/ukk8/2bI8
0xeOI355xepsKasBry/he4+Tp3KKZ9aLqrceAw94tOjti66/MQarASrmHCvfg0Yzd+CwnWZj29Ow
ZfCmk36iF0n0xZ2UY3Chb1ypcuuilu2l5fbMbYl00ftf57T0hlwHbeaffpK/7lLcRiALrJ6er6h0
f37e2kg1LQx4KVRad2+gWgtDWqplb04HqG3Yt0uHeS4prIAwkBSq9LMPHI3VNMtpx9PEc0LnqcSq
qP8LBEF+9CRxKKoBlBgDT9m0sOMvw2G5RPTp/OFzUn99F7BI+0RZKt4HG0XEz1cP0HLsioxP3U+s
c1QASEagoI5uL2/GvvySMsgQAb9AJwVIbdFxol+4957d7ddfh62ANz3E/NFHL12I6q0g+upY9t67
wYJO/0EEFzahRBsrmDp8fV2LrBS/u9uASdDNWWugV224R2OqvnScAxErwqgRgeToHDNCLFnSM9+9
MnUBKTpEGNyY9XhFVOsXtw/xwBM6LadEbQciMI5zDa1mbsP7KLDSfTe1Lm6r6muPOqmIUYbFaUrM
UWE+rh+bxqBm7Ziepa8jCeea65vZdijOAa9PKXUDeU+HfFyeA+UfGjOlCiTG5zDrQ0lWhXRHmLEi
Ur8vDfZ5iYPTiEhjQqRucET0PhWDYz3E1hK8EnV9LIGsX4eM9I6ZxzuZBFT9fe/VOKiu11e1mbQP
duGHVU6D9ktBBXIb+w8P3v2bB2+zEDi2wzrvW84vyxS3PqEnLGj5p96wNQkCvLJqdWl4wrrKv4ZD
+FDL2r3JC//NG93owtYgOzSPk+MM2kino73YDgYCYAtzeXRStRxSMCgDKmAAGsG9Z6kXWmpIWMiv
OaT8BBzoxl09m+/WkKL0StT17Das4R4B2XWPc2CAAgpRcEarR9N70Rv+UMka8iptHirF7RBoXMkM
FOv3y5H/81lNKGhzlqdcfjhqEeWrX+6G40Kcc3HMIkBc5ou67J5HQgpPrQRiT7PZYqtePq/nOFzI
rCrYU23rsQhbeWo6Y4euifQpE+4NXiZcwwgbx7y/wopLGSrTy75A8Jk1/BhTX197TLj3oqb9tskZ
RYZOObPu+iNSTUJG3yI+1W2d+heDKkakl2BrgvCjI1gf2x4b0wwYaKAmPTJu+uIUz7AfxEyXzvbr
bm8rxmCg1C/THA1t2wpaUbCgdtmAzZ6vmRZ8488ITOXCJFgczakOLjwq/jMhRBaNmPaimYL5UMt+
+NoHSIsriONu0r2kfu9fuvONItEFQb9xoyybGMtsmTYL2gA4re6XuS9Gon/vCvVsp9j9nYB8Ec+B
CBzTCZ4X5AYG6eT26Jxjgj3waLOHI8jJ9z16YqbmdybQXp8ALCSm9t3vH7Jrs5b9eKwxXQ8dAzBy
lmnp2/KXtc5om7mZF6TdjIEuwyaOzj3t6M6VxzATQK+sJOHsS8pgLy7zyG3OgvJgVgQZeyazoanE
r+hM9aU1k5MwDrQUw8BH74e9OCmCl9rRMVodcJghA2tTtMFDX2FJSvzu3loYaKqcFZA0+CthFt/I
XHKvVGV86iIsIbTf78TSCtoarbhOfH9boc8J2hgJuLyJZfZRCTLxfn9D/qZCES7QByKjPFu6jvzl
rVeEPJDBUzJnT+fppm8lYlynvglAvK3L/DRqReAYfsZ01KOAwz4kJhlv5Zy/+Tk2j2ryXrwMhobQ
NVcMJ95woQaVsfzDqcr7mwpFcJi2KPqlZ9FC+OXAkPEDuAFBilvGYEg92xmNmd7ZlY8RQXju58gN
bwl9QV+I0iEZgVAoiUWoWtgRkv4WeM3n76dFbNebzMjf2+y0vn/oDqibl2sxAGECHFhuOqNMd66c
v0wG5PBpoRe/mH14aIltHoJa7qz0qfQ6FiUDY0AFg2zdeBYcgfgmlvfQ4+UpVUuZB4WtKdxbI+6q
E0wQgn0XJIUdKcNI82kvfhYgCo7zLGibE7jlFsaRTBxwkQnYIJPwcEB6JZzczZJvTQnZXWTdxm6B
0nkeNuLWH+9N9O2jR/EASG88W5BI9uu6iwzXwk42G9dE7bxJ1Bk4j+zbUQeFzyUSyhlbcYYgQ1QM
TbVYxc0A4fnWlcgV/IN8JL5hoywld3VTvNGq7MEuoqeH2Ij9Z2KuoSM7XE5cW+jO3kXWlh9SLRkD
WgcUMmQEpo89KcfgEuXQzrLTNwDNHAVyvbJnboowzviUF4l7aThY942ByqJNvRnqLSi0sPhmtd60
Qy84Q/eHIEUsItY+vBQZESdUpAxVBMiieD4sGW3eeCBGlKS+jxTOTyOkgu2EDOnCi5tmP4/W02DP
iBpL8plcv+h3juxOiJ+Ci8gYD/Du3Z3RNeEl7GAMOIH5aJK0ieUePWfA5rSeFgobcToN3iYEEL72
hKaFBqtkl2DM7RjD9Byj2x/Q/KVRRRojmncn50xhDMwTstJ9GRpI5bbiGLRWI2Xqm/uOxNJ+krqf
jylxnlkwKa8ODdkKFLrIIMIZT1rfoEfXr/y6oRoFgQQMQu8APJLBG7j3dcf5ZGmZRvWRjY09TupD
nwSX1kgFUsPya1E67QaDtVrpY9isex6ZplFYjXtcv+DGBoaEbFTOab6fWDbQ1LyVEVfg6CumG7Tv
RPweLjTDrJTt0jerE/1tpGRYIswMBZH2uRa6bk+b8q3PXLRVDAi2uWAHV9Odaql3Cg/QjDCJn6T4
4C9sepoLpkm0bgNBoi4I/UrMcz2k3APyr7HA8Sn5i/NE6YmSUYzVLU3uL72Qn6zK0uKZhHFKM+yh
JjE5YbVCaScuZ4b8G4bXzpM92VdovwAR51x0zON8KOil3dbaQTf6t6kI8we4vDVO+i/0fq/o29Ao
ck3YHQBm9okqR8yvjA/FcB/OxGDwg2d710lfcrdQWJnrm3TordPkgvFqPMzSCaaIvoiY9caYLtaV
FKnccnAsb9vZ3XBpRPVtoV1EBqKsGYtlOsCsdubbdUuWU1YcFbkDWyAfgDAaPB+ojN+Ib6QlInjP
c+hKEESJtVifqzF00ZWRoEZcX0tJg3vnJnCr7JQprqF8QhxKw7nuwuhRMjQ8oq07WBOF6dTh+2FR
5O+bK32GJimwZ56LUQO3ruIRkcXM089hCF5EVXz2gmjaZ4EHYBNlWWF6X0LTgEyrd4u+SjDZBh/j
Vvn7Pg6v08C+K2zPulJUN7ug5/P3mCFBMl3u5bK8E5DmIsviN7CXGntnwiUcqmMQYB6zW5MHiEIN
A66WSTqA3XDCVRuUr7SeDq3+CkcLVuXgmCdPRO/unJVHk11vK7FzcdrjzQRYf3CNS7heh8pqggvD
b+B2VvJCVTWdVt2cG/KJHGN7bG9zPSNw8/AeCcLGM3SwTCrBICFc8rp2YWBPT9YYWKEJ8gZ1FCBH
9/NT3/NYhhJpzECkwNwrF7M3dmMp4DCDdWyurMn54PTWBb8RqF3zYe3WSn2BUFsYmZMhXw2quXF8
DlcmyXu6Pwv+bWuYMeT10uZu2/OnhZD5Y0eqDkKp4EFNMN29QZ7Cank1AeyhuJssrUiYdgrJ0MEy
2q9+IR/ikcuw0L+TR4+zS3QWbKb8YyxioH7IDPWNLFv/2rUzfn59ao8X6xza0O9d4J5rI25dAr53
K93bYon8SzyJuPYjOMbrF12wDhhYyg5txPddWD0DPzP/snZvC+YgWK5YyfQk/agsNgbDzqy3tkm6
47Rw6uQbXxe7dXGsBvGIdl9i2hhu1+OJncPxyTLnJYuK67K2HkqSLpBV8igYJcOBD24mj4jttam6
rhguywirz9gA+6By1t2BEBdTRsvt0FrkinposRJdmJlp9JgPNNM6fo/Z8cKtK0mtY1dkMNGgy4nc
cCHqb2oM9GNdoXUiw47PvYdaZmw9wcudOfyMvRyeJzGU31fb7w9Yf67rmjnYzcGsLLldb2hnOti9
JhesJdFNuje5Ls6R4F0PrYegUWDRdC+gpukBR5kTQH6MSsQ2iSJhQaN4d7PRXsKtwKVvpp/Wm7yW
sKYutkm31hQdPJQ4ufTGsdbh0+yA5xzTY46dl78apZxtmyfY29rlrcfBUc05tOKrSkjS3BqCurhq
WeUcX+Lt2cRtUlwYLM547pP+IDMpKNr6ZsveATO2vM5IroQfll9lfnnF2izv7M46OQO1h+eespF7
tt5KOngzi9pMCMMoT6Nm4odGTG4v5zHCEmAk1G38/Vg8dLV78Pui/MO50tK9rh9rApybeu7kW+hf
XLjFumb4oVuXZkEn4bqA0wwy+7ES1gvNcWYnbGC9gD4f1iFcxhB6eZh38GmS5NVIogQkMBCi0VMj
TGXjT/3Xv06kBJUKky2LLrC+vJ8vKmqdoFcDISMD45qtRS/07NAiwAYIAa5ljgS+wHomCruhQiWy
kk338PvS4G9a10KYmJVNj1fUddaC+Yf7AknSQ2CA9TcYaKwlMKUmOX9zEZmNJHNkC7n1a9W3rges
E9NpGZ67ivd0GcDU2J3xrUdTsQTGOXT7507R1CgWZHQ1kLxmFMmDXPqX31+0nhb++jDpZtJ0VfTi
pP9rK65Pyw42PMsp9mlSCNHgIIBo6AEThWhY4xGNkw9aoXynl4Fky6P70VOggecy/lRa/bVNLXyL
wZUl6VHTrv6ltGoJFZg11HprDhOHOwzFpz4d1L7wC0x7uUfEd2WS3+oXd4ER5Ce+/OaqMaurvI+v
Y9mn137c+Vp4hjFH5oc8GXyUqNPD72/ZOtj55f33XRdVtXJ4ytL+pawq486Ne0wIOM+n+IhbINw3
ZU02XNZ+b0fZQXvJi/LBCBO6r8IsdyM2S6YyAZSQpuqPo6zQrTBmZYDIEj5FtAaB5bMS1mAF/aU/
tBk9MbGI76teW2PVC7zxoatZMNwKlp24RO/H8T30u/26+pLw0qHSsb73C9GY7h07i/YTLJxNgVzP
7YGsqJJlKC2RsxT+Y5Xb6W4Z8Ke0LRA+J/YuCIKXJc2jJXxZjA6A5xw5F+PiXLqUSPA52PcVVh7w
OnuRNs/rzg6yvIcAoR1JfrkzmpDjRRGdBg8zgl5BNcLBqpCYWeRIDLqSWn+5cKFkNfbx9w/n7xYn
SODMx5nFeJaj9Jzmh48w6Me4iBQPZ+1GlOSsbtclHBUK52fOpvg8gA6fp/yt8/pLq2eZGvFK79O0
/WQn8R8aKJZ+GX55WViSQGG7tmub7q81OPPxPGXOxeR7WrydKicdn44ImkLlkAwBvBu7oEtGQGQP
iBJf5Nd2xnjTyZ5oLwYMLsytOvKrPy3i5l8vjGGCyZjYUi6zBFd/jT/cqLotq8k3W/S72AVHsyJ3
WxfEvnX06xpmUOm8rG1tugaIDB33M0HI9HKz5GHU5Vgr3P5sFd2n0UmJAjQKdPXZfB3osNN8iAkK
d0CEepwDpnEpP6YOBRp/wWsWOijYWyFIPvJRRIPCHNNSfGxiQjbpcO8sfZTwk7yFVt18Q9Jlbb9X
92HzkGfzxyyhGlof6RDDGWOADwSmWE70xh5yw75A3T1vRUuhnNfXhLdx6qtJKCvrpzLP86M3s8uv
p3/bKOKj6360POepRtCAaLakbWeWj1Ejvy5Q5vZdMmIDrTmiekbHi6RrcBdkJLamBaskOiSGjwjj
0/bKtfCDlLCNzig5iXkqlqfs61p1TgFkaQdSru/Ed3VJVKUrRv9KEsxcIn5cD8Z0+JwDZP/XuGoP
65HEctEbeR0VcGqAEadIeWkQ7AEhyG+xUOAc8hzAxKo/MNZ9rwOOuHUk6YVqyVI6vTpFXvxpgZbW
X0dQEgaz6YCrUjZNMH00+OGlEVXCadC3a+DS5rNF60RxSNqFYyZ2le/3V1SJBPT4itGz6t5iEw2U
h7Xo5tnEs3Yj409mQJoc2PMSMQWZqBaUkw6i93oWdkyXBLl8pwTlwmR28LTp3yZm8slcBoAMc3ju
R8SAsEbOccqgcu0O8755HQTPdTltmmtLQzZFebl2iyrEnmLJNB2X+ic5oRxnt9VTiMIgUAuL1P77
+KJnyMGWdm7d3D+OJNhAcui3TgvRcQyLMzbyb2VQQ/EpXQa53vB1LYScIR8w5sqI8ia8K0LaIeuh
sRr79JCE48MAM2md3xQublMf8gbxCFeINDj167Iu5p0AfRg+oNhfh/WNNG/iGMsbaRXUA7rod31k
w4j9k6sJi9WY4KvvQ8SM42xsmsq+sePy1FHqKiKcodxYr6q0X3OJ72CQYf3vNTihmGutbN+jP2Vb
BP8ii3lr0nXYrTdgPbIs6Ccmzq+bZWS+0SAZ3Raq+dg21omswGuRELIRSdSnVCxXo9yoyVD3wCr2
g0vWSkWdaC7LvqrIHV07LJlA/LLoM7IT3XLmta5MZD55VQfEMVrttko5xJe6ygGYcAEU8Ir6B59R
ZdABmw+xDtzInXk80aVuP67X6ZJPMzkcQsqIZGZDzwkVjoi9iluAbJNORdP9cWT5mLBxM2wWhdtH
ehX0pqr75NVeuLM8XBuWO9VIhxtg481CfkKBT9exJBAGWh5li664DOO96an5wG0EsQQueCRWfheP
QXGZkku8W2gwV+1NDFAqac5TGT2ZsgkuM45HJa4kjIMUqS2SHzAfnPun8N6mXAMUQ4ffXqi//IHg
jrXD7Rvwr0cA3jWB6Qc0nAhWUgz1kXUTIQ9DEDsUH5YITi3g1NE1H2wnbD+M2J3qjg7LYtEd1a0E
LJrVZoNtIzs04IYBqA6swgYRcYjcLz13VoR5LqfFRoFcBtopzAE9IhHeliy4nsAoSdUCe4wKyhtw
4pBgSAiI2ZA/g45ku9YgRp/DvkBineNJQszYQmBoONzGC7O/DaJ9BrIl2vH1i+w7eHKMA8muxeS0
OJwDfAMzhrlhPNtsh5wPkmoeXRRouLzyOjKtxxTBOu/AWlDpErRQmK05KRMNQv4BKF3QQWtrxZhJ
9pnTah/ndbqVCpQS8fTJfr0Z4cTxK0zZDr5Lz3xiyHnfsyZ+XV9PnLkvqSTk0dEtMNl6h2EB/kHv
45S6CQWsPpvZRQPRwlScpu6wHqldZ5v2Pm6cY+qUIRflHswwRYkObpupbMNWyjy10/Mgmuonq1Hz
0e248tE1zqXdj2Rp77y2au+H8oLb1m7GkHCPGP/hYUmCe5pOFuMP68gcBNSEFZ28JeGiKgwLhi6K
bZEHF/VQbKOarD7U3nSeyN7eQq8ANWgqGggg+TN3Mc70mg/rjx7ccdKqduufL8uCFduDIgP5iwNU
sfXRUa+dl7Ly58u4eSOgtcNgRsaGPpN6BcuyahAS0G2CCIcmDHRC5hbF3dqUXhtdSY6BPZq6/IRr
C37nNO0GqDurPoJuETNQQZAxJ1e1wX+x6fNv/SQgdklyLttixmLNiCCt8cOg9rG2LfEN+/X+92BN
NmOO4tQjR8SIq2VPmhdMv8L/KKqUxl5rFYchwiCB2oBe0RLu1s1jXYhrPQ4fF3q4RdE+lc5g0zkt
5dGMC4gsuvSK5htvdol3mOQjGIAv3iKaTQNZBJtdB7SQZDGHGSSbIuEMEA/DnCF8NU1UH/5jakr9
QGgfIUze4L9vS8TzqfkGGLvZpG0kL6AyYwgMCd9Yj01V0D+kmQLhTS96FyUYuz2CKkyHLBQGw7uZ
g/suqsSFsAHOWSmScFWk1tbuYO/hhEjKYNnDTjtxnG/O7thlH0oGcuseU1k2bk0nuHX0GYfEVBcm
bHQT+Ps45XtOffu1pWX9fceLpjo+A95CaMxMg0RvdnGMMZ63MG4JyjtY2IG8m9P3LiaBOJ8FfBbZ
PkCif0p7HY8B43qXTDBuV5FCOgUXQ27h9qleQ2EOp/W9G0hudMrhvcim6BTZg3MpFPTHtQquWMnt
sSfLT3e+krguGZngH95m8U1vdzGNIpnzULUOAps3vShrfB4du/ze2l6X7o4Z0VYNLi1XamY96ajE
Mu4r0i2B6cBx8oBMINLXkDHOgEkUfw4K/aTiADIMp1jDEFtyV5yzjNO7Zn5JslDxQHFuhmK5chLn
Qlad5qUV76t+A3bDY1jDIck5nqy7M6ipcUtigU7DKOudp9rwJGT6JAx+qezxWWGYqq5dP7oei7LY
goW8cMe8Ps8qq860LeXeqeyMwpFN0wFuoECerR+qGIpvs0Dkv/YvrZ4zUx6hd7IDB2iesatGh+ZP
FjT3vfo2FCbvRMgJBUfcSw0Drp1ZWROF48GxJ7wKAWfXxgeSvXH18I7B2D3Z3C9pOMcXdvm0TiTW
PXz9sapJUol65rjxFoKf85Kuam60oA108Mt6gkLKXp2LjjquFq1BMAtDdaML7wJER0dHklETzD6J
80NWsia5IBkldDphgMMSdvaJZzxcLhIrHVmb5PQCU6R4XRIm5tpLKjhs3wyZ9ZHomeAi46R4SDhB
bNbHFsVjftLgjhbsXKx7f4Hn7An9kBvZwNK0dOoWnI5GNyNHLGU1rJ/Tup5IxZNbVzsKF1wCNFmg
a3J7mAitR4e1FFjXtDGDdB04YQW8zxLH5rR+Zeq2QQh7LBPIOImVvUr5ZEyt+DKNE+p97baDhS5o
gq+1+lqAruOIqoDENIwsmg3mzSWEYWIDJ5kQuSIXhubwfYYxv82yZtxR0i6dXR7C1DjD0eRiN3AI
u61nUSM5eXBOCvahhTx7+ALOZh3TmhXDEs9B/duX6tL0rHbmsBc8RgWKWpKi8IsMw8vQD9AAJV0y
N2ees/7QsCM0hhYkLmAvZGbR3l3rpLXHDUZxcmxkKo3xHK0vflkR5WN/jviwdPfX9wGccHw9ZT5z
7fU7RGoNfdT4EhfEZLQ5jeNKTyfAWlj7YYxOqdPDTZ27gz3d1tACvxfpRsMnTIc3J3m1eajNfvw+
sCYXud4vL0AE3sq8xoxSsNysC3zktrd1LIF7DRaBLY59tJ9DButXWvOWxGa/JT9F0u8mxu+eqanm
5uR0eIdMp6OCKoais/7X1plUXKo7x7YJ49Pzubw1jhIh0naJXRCNQfG1o+/flb51Kpg97M1RPJLa
cGHjpaWQLB+FUV7ENIA1uZJwWN3uNFN5FiwlQDoAPuZgfeog2fRILA/rq6Ga8l3Cpzv++ykyXTHH
p2Qh3SPV8xukDLpcrR7T8lub6khyLZiarPlbH832efLYyKU5vhce1HDFznKsGHBui676YE3JTdrF
LLwGxjdz4Zb5OATx2JuHNj0VQGkRCPPap1l/C7ceCJ8eC63NpO9VDGS3jTfWN0kd7Vt9ohkt763E
riLhq61v3HpySrXIQa+kVUr08/rn1dJfdj5+EaH1G6Ec3mphfV7LbtkiBJOeucHyaxLFAuhgIYMW
9UyUn9a1BzPYu5e3r4ltoieRqbVr7P7r+kk6RvUmxZhvq5GMlKYnhaMaWpoRKUG7S3gd5NOFqFE6
Dqwa8PTGPThxQh+q9qOjOOF7vf00c/KnXvO/rA16BNUp9DEIWEx2DY9T2FpLryuE0/tXNX2wC9bk
gbjO5LxeXxo5JFsTP7wryqBEkV5gA9UHjblLkbAQCBjJ4HE9Ysb67LAeRitmosStUP6ITwm9Ft9I
T6U+ZrTwrYF/QVnfeFYHqknCSxPzR7MqS5oN6fPY45IbmvF9LQmFrG5BYjNoayH+qmhAqdcKlAlh
sfOYaQQNDcEyxrhtwklYXxlf6zybMXnIckqaRNBhWBjw9EH9kphFRZh4xClEG7QEI/FV1h8DdKwc
m94d1Lp1ZAXSJZvQ1bYjLQ6XUIp46XlHMTl8l5w3ugORLQ3g0K6Dr+yjDyk60ra78txI+9D7fkxu
JQYkYAAoUuymQrra75IB6EuclV9an8aoMxo76BPtue9wihoi3YoGbFfwf6g7j+bKjTTK/pfZowMm
4Razed7z0RWLtUFUkSV4DyTMr5+TYMfESOppbWYzEV0KtSSW4QMyP3PvufXw7EJGpO1HmYI7csqR
dbSN5CPTg2fTqORxbPzXuGeYaasQG8oAwOl/aIIv0IYRf6jdnWNzn5holSrmyTXX1UHwe+4jRCk2
zuQdelj0roW3Wn5iI6cjCuPR2xgoyTeWZGiw1AA9Lu61iTV11fbhqzeh9Ay8nolC4uI6tQZUrVKv
1omVEPHFrhLfKKwgzXhdCqVK6z/ixJJHTx7MiVG11qmepEiSQ53mz1+dig10vNG6R3/gHMFpRTM2
5bdikA9DT39IahH3gGc8CXgazuz9zGKFk/dy4xLu/RKx9Eqn2IIXl671WhM5imGiHpJSaw483Zcy
xN9h2TDCMZm6V0hWhNHCdG22M4/QlrwqG4np7G2kM2rbec5Y4fWUD5NW0Uh61SOOXuJ67AZofWYm
Z7vjg27SlzhgrNfWSD+1qIQHO7Kp7xD3ml6n4NSQS+sJFWPSzLwGSgMA1UW7hLY8pARzHlMOvxId
/H35Nkuzo5ptnA9oOuoZY2PaNjMVKn+87WzJl6VuLKv8GeED+K4ZcoUVOOMOfvMpG8SLEHH1Vnqg
uvIs39YzUNRJjhJggg0RtS7t3dK+VObEx8mxvWlSQCduQRANPbnBL4QGA2kcgni2FXsZeiSwQ3f3
ehiAbglOSnppvMe92mUQ8mu1jB2UUmQGOrwx8gjQq1cY58ZPrG0vRhjk0QxvjpnPNzigJzxE0VNi
N5es0vurMwl05ZxMmYzrfVLWHrke9k9bksfNYEpcbZd/nycRflqjXbkxt2k6mO2F8NAh9LxjWcId
7ZJ94QUYa3kidnpaQ7tHybbV3MQ5R9V4atDXQuuXpzk3LyUTtUM3zQYtb/zbqbH+JTqUpnouYenP
xSXR6cs7YuWJYTEdpqVaWt9rq+SfuMZuCCBAWV7ALlQb4STJ6cEr7HY3WEA7M+ygyixgJCRt+GxD
p2l6SQ1yVW2MG6ccbKgzXC2jSXeDN9iHIvDpBHKeZ9GSwRAW5fCgtXKLQHBeiWYA3zcD2+nQbGKB
s8mP0rJzzhRhtHxkkA68kW4un+n4B1yq3FdYh22QpGSMtkX3OAjyz/2GRJzG96eVQdTtLo8drrx2
OLqT33yrmhgFtkNYUjB7B5u+a3Iz+421TZ6+ZX7aEXBOsuFyMZqBvqsnt9j5UEZEBypLJP0ILQfR
m6GxDVE0JQ228c6tCgzFaEzReGz7KcpZOGgepR5jKIHjZq8n5aUro+8BO3WYqdyjXt68ugYQTDhL
5jygowi6+VnHD4tf45JS1l+joMtfuxqpmmtr5yzVw0Pez+JlLs7hDHTLa5r4mHWZ/cztGxE9NRI/
SvwSTtnoUXocBWgjSFaIuvg+GBvR4rLJ9DkExc9hnKYc7AlDHrZakugf3/oozDndhRLAmNRZREWy
ZMI93kK/N86pqyxW6mVOmA46Y7T3GoCEmdGhhLL45ecuu09lERzNoryEsm32WQEEdbZyua+Y3K4A
JPDemRMoZtbg8K8TUgpTaNgi6hDWRU/kkzImT4drQugzIOWsexoQabnJEc5MfMkNP9kQrfuuc+pf
aKSK7VRqB7PooocMSNtKOaw2hhTabmjjYSXSZARm3eXHEQqRcAccu9agsxIipclDFcOmw7lUVgUU
cTKn58keHZwxvYuGrjswrSBR3YDUZJfdu9tm3gtean0P9mM6eLkZrUN3ns7ScS6Z5lgPE0Ojh7kK
Lp2kXM4dEuVpS+S3QUYXAiK9e0G+WcxgbqpK/yIJbFzDxADJwyBoX6bUcWpIjqMpbXd9RIyO1aTu
afkLCIad2YCZy1IM5rUwIwgnbBbjMYFSrc/Y35M22/A9CM5zAsEQaT7JlGXKYdKGF54g67B8WLPl
ZYcsJAs3rdv8aGnucCmq6Kmd8foMPA+7oszy5zTDI6mNrjzkswqpAa11dDT0Bqxr1AVADhIN62Mw
i+C8PDtS1D8ac0QpGBJl13T6Z6sc43B3xI6trrOD6WDAF7WHm9cl4y3rCUFYVD5O2EtCjcDPCFO7
ey08+1n351uSRLi7guA5Tzz9e8WWDMCwoSI2jNvcRPehdsKjRKvMxlQpVvitRwL2ltd39sGLZ0c9
GkfQAO2d4dFLN/GZhGFiPlkDIkLz54w+42EREfZNFR/qpgL8HLjBtxT7zzrJnxO8ZM+t0OlMBiPZ
z07H2ThTKhVZnpNp7UXnjA6FKZ2xrnXPfB2T0t4SK3gIpT+h/m0IegmqXRnW2TpFefrA1HmtfKQn
5uLbIaYo703SjOK8WoVk9l1HVz8SaJ5tGrvR7qQDIRhrPpgRW/h+jLU+ufHVKbXnrHR+R0lSXidZ
OI/sjxgh9ldXBvM1L4jIaKt62No9uo3Z432ohQ69LjVPjAPsXUm/d4d4vxraILsUbA8uy9+VBY1n
k0XpvnCUzmSRmMBAdtde3RpXG4zP1cxfeqQ458R28otsLJSbxch/YNWzWEVRSLbhZHB20w9caKl3
7NRZVTskmvqMMM4a6SormBfVASYh4zbi9cJsGEGso9sQ4XGqyCN15g8by9CNmLAOsJn5WvYNWbYo
MXYRLgA/7H9W+pw8ZNLFWg+cYx3ZhnszfMjloqndtduTWG/pNmQrxx0v7C4HDywCtgWS49ONC4MJ
ZujzOKIi0sLpiJyF5WKNBLktQdzh+4tWaMzTg6iqYQsTi2hQLVQKujHeNnYg9zQY6QNPNcYwoQYK
dnEgPSW4IUUIbpYk2xzI/XisIRF3Tp3djRH4/lA66VmQI7SW8Ht3FqCqQe1LqzT+ldseo0/cLOyI
e7q7AFG9cjQMIz7oeODh1I0rJFYi16MxvXUms5aUJr+RZHQiR6UzDPGKLNXUEFZy1fVnDIY+XSTp
gx1EIuafucEkNHaKTTY6I6ILKmKcd2jZWBlvWK3axaVQzhVHUg4v1emyoGUR+FKTGHIVU3ebfaZm
SL40LCn6rzGprLcBjb+WbuNaN58iB05XEcPqhp+EC6AvLqXdjze/Tu8unUwLu++Tm5mZxFZvkAfV
SnG6TOwqAi6EJ71LVs/e12qn54BfN/6DCHTcGQWTB6VeYwsKCjtoqnchCnFO8pgNHcV3OQXHzsyL
n6wpI4fpc9Pm3gnLyTrvfOQXw6hM5tBGZVscfE0/ch3U9G9MD5bedtKVRYrZCZ6O+jtrKhy0SX6U
McI3bUZ+S9gqxNTo0I+IBItwDI+MfomyZPA0a85LO6pttU+yUFpN9xLnyLrw7tYjYUzaQ2/+tr1n
q3xNYIc/JN1IUaX7q0mQeCI9d2vK4djbVn6KMrZ5NHWY4ipGW90kPFSBDkJNqb0hYq03BuELK2HH
TyxUoofQY7mkNtMQRJJ1Zpc+xwSPLb53g9agM7B79iQjOyMeS47gY56+IODYe9iWrdEsgMiMW/qO
cW/qw3X0CJui1nqsdR3mV5YF21Lq3sovw/CiiWaLU+LB8qFzWW36UDewjnVd/k5nY6bGEPgA2MOw
9VtngW6cYR+iMJyA4UeVJD7Ry77nXtrt4h4uSB/F497QinMR9vFl+YutcQ/CD4t5uFmzobHc9RoK
3sYQ+S2FsjsoImSIheWMpZg6tLJ/s9bqCFVjLdvgsh7xSW7dDu130NrQhnvjm0eoxd0sAMwxma63
/djH+7yY5m2sAVkKtUG7a5TO2Wva5enW9Ovi8A86FSVm+pMuxAGcgFNfOcfR0v1VRFeb2ZiASmMH
q4Mc6vSbVzEOhudyj8PW32aIKQ+kEuB2m+bqUOmqSrCCFy1EopHMzfm//3asv8nA+O0grHVY7Js6
Kra/WISzrOn9sYP5CbsI8GV6yq3og8qDtQHG1xOMeCUeZro93hbLHh83+suYGS///A5D5p0wLEZr
oBbIftdcgLYIhA7U4/oK1E7EVsR8j3OyH/VQOtsI5zjLRDjn3QyroTVBjXd2cwerTZqG/k+WzS9r
3l+/3XjAkJ97hKWixPmzcEHgNjMGm4zn0XS/s3lkIJ3NR33wXhID3SKWZHNn6GwLvBmqhaXDgMx0
cV2OyMTn6EPTddIKp9kWMhUnzQMSSgoJSiKIhiMsRVZfRKUxSUEPgDm/ibKdxnHduSdH0k1NnX2c
gMCbdRyCGWVF7TnjY+7Gmfo10CrnHrirc2yb3FIjmDSvoapmd2zW+ZM3A7nv8uKMBLbcRl5nI6rM
Njon5qZPCVDk+r3NoudSxEBrq5NIl3l/NO+ZG1i3fkpgxmng/WjoKGRbAlcl2OkuBOiXFtYBRT0L
gZI9PLzDDL+vzM+oUi/FyPG6VhpfKJPp49jCJwQvtiy2JX7FU906L9rkH0xGrgc/hGjTwgxcLWpc
j4bXDphN+P2PxS+ZRnz7RTNxAsk2uIzYpOMHdAS5PzwNLM9pXMFd+YwZQ7LGzWhIt5YEem4l0OtM
M19N6I9hCFHQW/DrWNmTANF60zUayPSwndK+sSGmlqLOIrjU/oUug4mfemSzBHJghoDfoDxZF26X
bCajx1eejE+xFHvTqkqanwIWLHwB8mkcOrfc3eoyCU6hIG8uzNotQMKvoXOsrKjdhM4tFZu6HL9z
baf/JLaBwvAfjgjHNEFhGL5l8r8/P7MQcds2YW6rPM4mEn/1sQ9Wd9JM54QzAEC33cWglSFC1bYB
Rds19V+L4XLRvkRoRrDOSsiCIM42AzhOlN3y2zKgoVG5Zgarwtb9TiwTfsSQfZnNbhqvYrRNBpgV
Ri1ATlMmH5tRe0yVRMYKfoU69UMfV+e0GWnZi5nVOA8ouLjyaBrF76QJGRSomRU/iOpVmimX6Hr6
una/KMqSklRfhW+YuvqhsurgYYSv11rs4wqNQiegHgBalYvVJIlYZ3kAawWfbVumPwlM0s8DvspV
ahbay+S7r8y78a3MgTzUydC+FdHwXuZDR6w0939v5vrWYHCEBZTRTGJX+8R+wpvZv441IRVNVzAk
TcqzY1ioLg33tHzvhGsCgZRGxR6wEqf2tx9mFjT/QQLhbL8xGMKYmj3XXoMBNXKu1Kt/jNxMjXC7
c+lbBXcU9bvup/W5YTWVk7FzGXNZXGp/JosPKK47AS6VsxveBSVnWaNDLMmxLFRZAgNkZRejBewW
6L4sQ3s/lWyHGf5/iPaj8fzs2oRKS6OHydnDJAQPoSMl0NSQxXaCuSdhlfZgQqdXbBHHp6ib0Hmi
hHvIG5ayhozIQiGrFhEtdPYIXUMYepsoBrJY12Z8WjYDc9FoW+KIUJlQr+FENjtv+noH9MZCn+4d
0QyuI2BeI0QuTO3UF2aSDFuldmV4tNAFTJrDgUXLyUGKnStJE78yBfpssh+w42uK9mG1aDA5+NCQ
J1J+mSMQjR/RyUA1zbUXaeXvUYuecFk+LurOocUMEJLlMHTilwGnei8YO48UF7Tf2kWYMt6kHcsV
37yQNyRluGIJB0ZPsRAKdgkrKb72ukoPsQgjel0C7QgA28eatZGD077V0YTTrGrXtuZ3Z/NbmtdM
zJQ2JCb862tXu9SKi9iQTtondVK7whT/aAycPQ4/Gp+9etuVxtqOzUc5R3JbabW/ciHIrKaQxTbL
97WbEZOtfmKNZPBNGQ8nKoRdMkTmxTMJePHtYLdsFXFc8qchjaYBMn0P9ZNv4ghhUfBul46Du6wn
c9DDxy/1j3rAH5aZd+wWyc2u6nvY9/rJiHB1xJq905mMr2vNYKI1z9c5Fe2+GB0bhLz1UpvlPmUO
dbea8tK0rLerjtRVnF9i1zf1YbBrCgZ8lEeKx4PsQeCEoVUcZIDpjTXsomiLTbKoawJpOICdXdaL
90SQE2yzFt7XWskyue+/RRWNjyWCj5zrqp7mfSPbemenKnXBz7R139A+uc10bFWnbeJ8Yp+gUWpz
3SXRk+WWjMcCUM2OE5+JXH9VBu9GDEdRouhphv4jiPP83M8FmLv4WA5afORaiWJ3L2ox3vNU9Nt8
Dp/ZAA1H9elPrbg4Vm0dDYTYwOWXcRpkgDdrjqKHkmFtWOH7mXAIM42O5ufaQNhs4fXw2kLszEQo
7DCSRU8Ebw1SIOr7i9NAoInLgA1PgK7fZaG8gry6z3AJXsK6OIPLDB+lZZGDh4NKwDfIIwNfpjEN
l9KIvukz7jEj2DJLgr1VsRUVucGwqf+1WMWWi1eqTb+FlfQpl42asWPWWQ7vrhp+yd6ir2Cr9CWP
qerf81z9sHIQ/31RhMekii+LraYO7A9dax1QHLa3PxQz+iqGcj+Xzqam7aY1t8m1EuVpQHQf5/7K
KOfTZOjVl40HCLZCNKf1ZsFmjR7vSmx4LzAFaLsqZqzczjrwYwyaJASTTZvD2tZrpGW97I8CXmik
ZCu5lxFBWku8bnK8mSNLTxm+9h2S+d7qHYwmFSVLMpMUMnO4q1vqf+sMlivAG9zHZGCMLwWD6Z63
wYdvs8x4/r2dNQ6Nhl6nVacSWzSLuEc2cJxeyvy5rIL7jtGuTqDsyvORKSfoGpf2cmmIGbzsZ3bL
26ho+Tzr31pOXoZUhrM84R5MTAd4GSfgsbDKH0GtjxuwnbfeT4zTzIDa9nizEoecr2Vd1QNKVwpT
Ygq7Q5V89jWh6QGBK0YYXvPJa08dOIyuK+QhYpU7xD0rLlPVi3V2DhQJJvTRPYJcW3U+aM2OUnGZ
ASxKwzhie5WGAYsgKGyJ7N8XhU3tT1cH2f9m8fuGY/+cmpgGI4Dh61Y5XBe3dmJG+YP0cbLqFm4R
KILoc0F3r8ipZlWrYGoaikqEdkwzvfn4JVgDM3RyROle4dyRadbHD0S47wulxlZgO+5ZVUNASvuy
/ZpEzs5OorPhLN5zQQ2caWj4IAWwemH8oSWlWMclg7nZiz/nXjhbchCIYas8cWiK5Nekk3wUmahL
4nF+SknF1XjLOfKhejD69hlYD11LzGhunfG9+nu9kHdds+JzlpAzEVuIc3QJOyrIjDVmmNWcjAG+
b6jXyypXZAE6ZZEcu8HAT9wx4+6FrA9KcUJQH5Gj/R9KdoEMG3Nna68rEQaboffZ9ChVo4KXESWK
ymAOf3cO0wT3JQ2Kas/05jNPw55vBlPcGqk8u/2opW3vX3Hr66N0t6TLokFlXa5qnTzHo+GrNIPC
+mjqMb+LR/951jXjUiv3GXP7FyMJME8rFdVycWZ1apABqRnnKU6gaOsN++n5XCl9VInYc5N7xEHW
xF/JoTrl3oPN4OZqe+MDRQkJRQZcSiQmILCnhsAlM2HmDGY9Q/SzMqokO1WmcSsQ6m9IdT+ogmOz
WE4DL3trK6PYjuh1UCN0h7oAG18hpi91q37Uh/JDS4qj+qHmDBDwLY8ulOgbftR6Ot71oLhlXGvN
HJqIhTgbcEK/a0FV7BaZAbU6H659yAdc/uNwRKLo78eJ7WvC9mDVBEVwWja1dqI/DIU3880kDocz
kv3l76KaLotevysZrESdBVJblMlxCJOXYQzppmz9RbaUUkMFZWkSn31umPsQVNu6Njw1edkuzcZU
oQAAY3Z2TJrEr2m2FxO1g1p5McUungG2xcDYe3e36BraQStUnFV0C+34JKf5Zfm6nifvhFTAOsKH
u8aBZx5oUg5LWUlyCC2cS4M2ZwzBsgg7NLMZaBk60YiUp/6WTWO0IwQDwr5LM16K5DHwEioHKKoC
vMYuqaL46lsOVGxf+xlOmYLKdJB57MzbpXbC7e4iT1pUDw6CX6ZB7JIDzTl4WyNOxD3P58OX7HeR
ji2NrcgdVDtstgnhAaGv2Y/RBN7UCsk6JKdzh0OVuxxs/97vov2igRhtPB89z6zlkdRGmPRi6gxH
9IlYp0vt3/DIlLABORral5DVryCwzEG9j4OJwSbXuaHaxeX1MoHA/Ri78rDcZSi897nRIodguw35
jjRWwUhzwQpMHkNqq9VWXopTLD+WNYVqV4fWxpaI95ZPp0CfFEdj+/Xqdj2nSJLE1+Vt5khjdVEy
EZ65hth7KB1E2aT0zZSbA4iDrcwo6dzWOc5eYgPS1ZD+cBk2UWGv9d7I16PzA1cSWYnMxfc4EK7L
v287FfJXIbybBRYGJs7KNwOzOzdVxg3vDvizU89p1lW2tV/kY7EoHiNgUHdkUZ3td9ieC3IWbfGj
jczmhLOQSoA+MEvIGY4pN5dail19PSB/T2X0LHg7O37r19AJt2PPvFhMlk2EkTua6wFDYF9CWi5a
N73geSCqQRBwawR5SZ9Q7pCBRt9IotqDaqHYjrJgT2rEdXmvFk+P1JsZsRdfU7givAJCDA+mKrJV
WbZcF4vEHDL/TNvWHoDaKVpCw3JVOxJj5R/0wPzyRYwTanOZ++PFJTDShvB9c4YQnW3NCDkX5OqE
UXzSyFJNWKg8EvtzH/uQczU2PsWc23d4b0pf1b4ZKdJ512dhKfzss0vZ+BFAsNz+oRimTdHXjAmc
/tLMGnsMJaxcXoma62JvlNxDLvnyDfMTuPH3WriXBdJk5CTnCj+4yjp8WnQz3mS/NZk9rSIlbUJe
BMQG0KFlnRYy1qih0YKo8DwgMD7G1XjT2Iiy2oxI/uwOiT7tm3bUb6mLY0t58OfCIcu1TbJD4rO/
UhcL15S3F72/bdv0FrFW4rNOnqG/ZefUGHdA2aDv99Yjm5C3NjCJLCRWgIphIi3eyGgR4+Jp0d0v
HoDYniCZ6ARmk6OOknSW0cZKYTnouMPXVVUooaxXn5hIFJBYC27FncQnsmum8tyZ9Xhj1fkyOnF4
7m0a+rGUR0Or+p2W2uNxMYynIgB+lUavi6J3FEa1DzrGOI5ofHb6g79m9VhtgqG0drMfkYXQ2AxC
1ICdiUZ5mH3rcbYhjudaRJBnbWdrrRoFAJJp21kT++SkdAF0qOF5H8+rnKtHEHmIHAAbw3InRiYD
H2tArlZobISR+f+SIDQPjSQYgRb+UtPCpOguscEzkSOce2u4BQOXXvGMIvkpCZdNlKt+OVd0wleI
4zmHaabRjfKCt6IH0Szc8xTAG8BD/qaVkbcupulaKbzCUmMWkJv1mLSy5d6S7nzPFCumj9kgAE16
mYTMqP2D88IaSBt06mP5rVZf30/9c9zLcetJRoc5kVmHNLY+afle84bvUWdwlNsQljaDKdIr/Z2B
p7wG6dzSqA7m1zHgjD6WM0rPWx4g4k8TrtnUy529UfGiP6q6bx+F5sDqJCvPfYxP1OHlZsXGMQDf
az+6w0OGFgtJteHAcQvFwQkCZ2UombeB3GA3x3dSIGN4cjTqJpaGuEIeD7tKQGEZX/zEhC1OH9T3
dvMlCe16K9tF6i0voP7bRAepVydSKssiqZERxB9lQPM4lckZ+015o736B9Lr343dCkvpeBbzY4tJ
sPfX4XHOHzpmSvNFOGDQldPQz3hrtZ6yQgTRzmhILlQ8p1QxwyKlfltqAYP9ZasGNSVSGmjELUSX
3rgko9xn+oQ5rdHJ90z8z4zCZAOdoN7+w2D/72BSzhwH7IwieLHgcv5i2eO0KegtoMUsLJnI7Z0t
Oe/c4P50a9FyZ61XP+eCs7Qnj4O1CtMaavfdXCK+AEjDGBrQBTNf7dw0HdE7Y/ipzRn4ExuPj6eH
RxwEmAMyFLOQvtxdaNZPAaj1Q+Qel2mk18IN7r3YQTwIUwOVDDmLLVPtmdwyVjB1DABGr9C9f8kG
neyHNlNLU6ug6nH0h04BUti5q0MeS1WWjLzZ2mGq4/IixA9Tq+5eSHzaQCSNWYevien98Fq2/guR
q+8YymccvRvGzvu08o111cIM6mAr/OFwLSLaN57xrlwVzKb28bEUfFAzCWoK4VKRuwtxIbyH1BOY
JGA4CGLAGch9Kx1jNU4tATENSSPBzLxo+onXpaA7h6CbviX1QJF1XDTnSwsWAuMqUyRbaua16yo/
Qpv16JBVlisQRqIAJlb1ljFU39oNoRclSQk+Z65CCTGbwdahAB1zgQAbhclXQTKSksNMAalzmyrB
JcKtAXGial7D2EA7lzREQ3eEzOWK0rgMPCq1gFU4q9ZnE1Akg8LQFNVq7rRPa7Dcc0lK8CaMfpeh
+56EwVFmrOe4jkYiaLq9gWfpa5SXmgmjTKQvwm7eohQc2nKLE8kTnNyaxjhNmdgoM+OAVAbvevzU
K6RUYipfc6mvjcF1V5hEcZUPTINghlMILayl4pVWOD5lnrdhkhdD7kdar5vWdO5mhNC0wjviyx97
GN2HpVxurZ1pEmD5VbRVQbFDqNVEcrxHlL86ZEZy1fi1kCSneYJ6PlNTafOHlwzNHsALm68yOi1f
Xbs1/W0jX6LqVHT8DKA0V1OnO0e/YEWLyHNG4Ldn4E0bFwU53DlB4RTHBtUIWHJbXrCog9FyBzJ+
TZZgytBaNSilIX4+WoxwwZVmT+FMM72ABvGDkkdp5bgJK2St7cVwU3/HC3Rd4IIJnSWH3Qy/rMEf
zebli1KeqOfGNZBOfr2GACTCDqHAXJGLhD1xkyZI+vR+3NQ+QJdFnN90VgRdK3gPZ3w1SH5YqOsu
YvOgQZTfGNGtnnvYfP4LRt1/07YDRZ8ZO+LkRIifY6k1HBGdJ7ZFO62QiKBoPZyM3DHV5C4PwTJQ
ISdq3FRZH66WybrOOK0UsdJWqJ8woEe0Q/Drqj8XeoDVPCDuveMoDZyiIzPHv49hjGHSHeShtfKn
ekaYNBfBqx5SiLYZis/WIc+4Y7XL5BgLnCzPRdn+0sYJzYPnovlPJsaHHs4vIjMr4z5HTBesWtde
XNl+RqTgnltknEv3QpaTWPXY729R2L7HPsEIS41Qxc5RHw3zqbBJXiMkHDJD7W8cJbNoLMwudsfT
G2UNW3bJZCXU0fS3rPXn3Cn3UVISz1CDOc1lR/ZydCzHxn7Gdb6rEjXqqASSH3YVq/9+/BuLI/vP
i0/f0i1f2LYlbN3W/8JFmStzAELI89rhY8ZowrAonYRxM/S83kjcmVQxfrvL1Uy1SuYfEYrLF4e2
HrDNcBpqSrgwpk22WcCFKMFfDPBkWgvNas5zg2oq0c+pJT5cbdzSLZSnFlETbykKnUIcQGUwEkop
VXwRBxsbXeuGMHkW8wD/ia3qEQ8U9qum/Qjj2CaHInLx1keERtLU7Ss3RIaW3ySg+IfOZHOYzu6p
K6mR3MkzDnGKF1sNndJICMzAbrOuwl5sk5yZr+rDln8plPQmlGlzqvr8aRjQy0Tqubes12rQsi/x
NoaNE8nt7baNtEQBvDKykco3MVMULh2JmyMj1oiQYW+wNmLnx+JbRtFQbAivbVv7id3WvF2calVm
B9sGn5lbhtN+OU8G5XNdRoa9ma4L039oKbzXSazIoyMzydZdL1y9Gg4XOtR2TTwPQbUIRk7D5AaU
uYTllXIdEINi2kxOlvPdKtr8bAdEeZpl/+onlTy7wUdvvNYpl0dsS5Ilmd1hxrTU0Ax6mtqvCiXw
KRQao4TMVJk0eR1zgaad38ZQ1mujqdApa+GO0IVlpLzApEBB9+dJRI/LsmPZ12iVHLamlh7By/yq
sImsiyU7MNOZqwfZ1Z6YIfbs5iDxcRRNfdquzXbxE3VIdtiGhDY+OhKAizTv96QK8O717ICWgUA4
YJXx+uFoctTfAqeaV2UUZPtGL3dzZN/ZNjHoiBkzMUb0VnE8EHswYWjxlA8G6O6l1q1h5Sr7D1nl
n2MTIwkOjS/3x2yOztqaGyVNivjNxDQ/QVp/Uu0w9wz45gxWX8Ij2M0DCeWB6YYQJQooj5WTXv7h
NXX+DlZA9KYLSDwk2v+dHZSYGK90rqD14u8xhpS0irxHbKB2DLZOIl55a/iv7m1qXd2yrNaIhJ60
WMTYEGfO/ICMTJEN3KKkLW5KKYEgoTxG6Vm8GA10UqsQzRNphwCGsrRYL66CoJEU3mP1vOjKmLn+
zDz5TtyUsY5RUhwMo4WNF9XaikBJouqaWlff3D+agPReGEXdiUKOXJ8wYEuZ8nSS08QHQXp5kPXt
g9Z/N5SEpJ7R+zpeOeM/s7R9WhbAdSPjvQk1ecJCcslw3q7CCvte1dAU5IaRHZeeaHklkHSb0jFf
4fzJ1vhhCOq5ZZgAMR71cGHfS0JzwVZCfnQr6/E9i65gQ5kGWt7ZquwMGRprrUyruATy+FvkZRAd
YJZODclw9JT8aWckxOBveji96YDUL3IZ50kTSxl74X1syvcG0OYKoe+wdYTDbBofeivC5xZh/0Zw
7z24hYpjbrITI0Hik5jA4VuxuQqRtkxbMUb+eZlGtZ75O86m78v/8Zv5O6/m78XWWCTBy1Ic9dzi
MKOgsDAR2CyrikARUWDcwatpviy3YYoRx+lJzlZLBvQP73bt39OpiQ5DpR2M0X1FnUmFyo6B/OYJ
u3HUsARBJe7g6ywqgrxaRJZL5RmnBTF8Ew5Otbn3+CxPKYm9nmWMW2xhz0vDVbMXZS4bvcnEeBom
kwlpYH6ECfzaBawh3eo71todppvTsifSNBBWXDvIZcdbahcvyBe+GAJEmGoHV7SftjaKf9BWWaof
+/Od51ieaVmKJaW7ZEj+WTjhRE4XRSKa11bSnAwrHnd5qtrQgmTYyp1q8DLzGxqSAkF0+Gy6LJiV
wRjjYXDIEr3Zl5bYLR8Pn9qWLdpnJMFd2R6hLZ4PT5GmZ9BOBtQegBocV8vphioVRxhnmaSNXOli
flngBv/9pPhPQi1KXHpRk1YO7sVfIFl1hB03JuByHbvyWlXspknajB/jNPkMTK0/6NaPpY5Z9siL
SWgp1WLMQ2tq60tMRQp70wHHaXxYwPESt/ljDIJfy+CoKvH/hfaDaZAW3ys7YFX9zAp5KmejwfXI
qZgR27oifTtYVYZZ/QO+yfwPmhfdcvnsQMsxd16oRf8HYKbEjktcWYelupq+pbVTbsxmYItPpOFe
VJR3tupxOnu/qFiWO3Cp591c3QBhEx5TZaVKwxTNzmoA4b9fWLKdy00EFI7kq+jjv38kf0dOOThv
0ejAnlP5DO5fkFNtnvvUAaQZRJp9SIP52M/lCxxMsdb8rDlUc8DYH2nZZGGm06jAtoNgPJZp/anr
I64kqf0bzv7/Oktr/7u8/cx/t3+N0vpT/Nb/V4FbUKz+74Fbx+Z39rP4/FPgFl/wFbilOf/SdaSP
JKKj7qFaVjEqw++2+5//A/XDv7Baw7gXnuPwYFp8xGo1qYK17H+RXWo7DIj+F2XntVw30mXpJ8IE
TCaQuD3ekDykSJGUbhCUIbxJeODp+wPUE/OXOqIr5qYiVJQ5ByZz595rfcuE8WUp/tT/zdyy/g+/
lefCtC2hhOPJ/5/Mrb/I45JslKV9g72NfwPGofirC+XnjH/8piUtQhnFM1DQxzGas+MM4BuWqSPR
HTFnmGMNksHW7NtuFT8QMPY7JJgeRIy8DN4UHEOjo9HiQpZsHJau0M+HY1z/y3v8V0bG8mE9z3Ft
YUm+OSEZf3WdVJabeAtSsCRjemNKxMYTZRezIfZ9nSSPXUozMhkfhyjzcFhMDH7wlpDn8jgGMCT6
9inwYrFrW/F9/V6d0RGIZ8LSM6w1rvcxrBrGR+5jKDvFySIl4zKwnGsyRmLn54hqPcfujoE+mcUo
r4hf99rI8XEvqPCO/lfSFGeGlTffYcSC5rI6BEb82RCuRxZDuwxJUYls7IF6UQXAPkvpbIck/+0u
BW/tDt1pLYS1e2+PzAktlYXXOAog7Vn1G2IOcM/EG9z7vu1/wbnhn2aTZIymtb/76QQhIXKeegxC
5xD4TK698gH7h07h+Pp6qjbNNLh3ckRPks1a7aYiRT7tMT3uOPU6spLXepby6ur83q6xoQXxFFPc
qvw8RDgNq8scjCcjFd5rMxXfzTG99K0v90nHCUqnNTVwEO3+42V6/LPB/i/hY+tNV8J0fXIhKIsw
X/xz3yWFwzP8lJtuUadtQPOCTWKcBn0hbK7rf+wKwgXxDJdAu9UVnQdzWAceMHMyguHd5BQsHZoi
rd/NiAj2lq+Szzo6Q4i/xeNk39F4pDbzgjuGk/96Vv5H2fDfH98FbIbi3WZJ/4vrqFUUpZCRABlZ
TnMus2J+8GQSP+AOp0cr0Y3GAi4+XKapf0Ka6R8jlVYHz3Af1oFdgu8WJxb46I6Doi4JxSvFv0LY
WE/+o7j58ymZ4ZiwTk3p0kT650XGLl1PNu6h7ajnR0MXkOpp/lDOk7Ey2fF5ND/mmGwkOo0xQrBz
YdXyGlRu9tBqJkIN0OQsbF/wOTxkDI6vTiDa0//+IPzPpYp8IlbK5cU30ZLLvz6jZyZKc1guUU9E
1oFW7Ifs8gAklZnetd4CerdoRI68kqQGRAcA+HihPI4BGOjXSzml8KEUHoE4ydpjqJ9sB8dQ4dT/
0h5fy6X/VypyNZUrXYE2kTtOVWUuV/s/6g1Y/qHjWyOeSeF96qEiVDm6l7DqrGyg+drtiglihkiy
18Xyt1tyvcoJT3g4wNoPsRTHVmPDICjhOSv3tzXXn9Lp6Z6TBNe7G6ftbmLB5S03YbCXdaj3l0Yt
CPekBfraEBgDzq2MH+IC2VikwhcTirkZOM2Rkh4veoUinEYlJNMgQ7wZ5Y9Z2k2HQgxfYcOi90gH
+Zgv0vHSOVkdilv1KUOv+9JEQPulSOQ1sjHgZtvRwETxL3d6qW3+x/XjbffJNFj2zL9eeYIwmAYu
NCrkpfqYwXe9qpgO0bpmmwNL29zlX2F7M+nJ9ClnUlulrrqUIsxPpkQsPluDvxeHpjamh3/5cP9M
qFlvrrCWHdOWtjBN7+8d0zcwE+OE3haV2Z6cgjZsx069YbG9U0XPljOOP138Y7uI3MYqv0ywm2ey
GTeMscW5D4ejaMDHxYamoeeAJuwZVd36BPDj//5RV//BX9eRi+dbvDSIvfnI/3wOkdZPiTMGbN1N
+GtouGZFL2D12EWR8X6M7wiWcLLZNDaStjd/rPEK4yQYCERc5FIvudllxAxf7fykxileOJeiNmGw
ztlb2PnZv+zw1vKJ/vrEuOvoWVD6YKsQfzUWHaM2AizyxbYs+ujIHpydOZgjGLdufWG1h96kBw4r
7aAmD42K8BRT4rS9n1J83P9y9f7JMl1utLKEIInL9G3HIgfyn1cPQx8Kq9BEm9KRpa3zOr7Ndjqd
GaO8rr9qO9O+GmNycqtpwilnEZwhzVeZwuRZ375cZp/DRMRzEpBhlImMcYOJQNec4FSgeOmuoRrO
RIarXeda3mHQxklgkf2Xq8qS8z/fKEIP2UFt22dl8v8OmZIcFZRLzx7VfxkeWlQiZCLJyyTMsx1x
fI6RIQPfAB1E3DqxAaa82hK8nouha1xWGKed37MwZDyOR3LjDDLdQtKpDuhCbXoJW1ej2cym+lp0
nb4kIc1v06oehyo/V3RWVeXb1x61+bnydXVY666sZZ+D80szI0WX2SyVhxPHX6ViTDcl4meYJwyd
Mu/bACuPYqrYa/ejIWSblQwmUjSGP+zJiZEwemcmWF/8eVY30aKYz8rkoxLRT+YwZMuoggon6u7W
lisTfzKPQNg8NAlLLoxi4GAD51jJnPhg6IkzcOvdBypnDsRL4HpG9a30i29JX0Z7rTCTpk38rEeC
BTMCZDe13AcI6jZ+NcjrhNXgAVg+uVr2vZEu3TOmCLybB2jY1W6Ic8z8A7bgukyf1wJ1IDL+IQma
m8eugu4jfotQCZ/82HojN8bAeIM/JVxMhOsFimfGxKov71PfIsAbB59pEslG65wcFygjK+FqKNIP
ZBugLCvjJgAfecziTsTUUAbm3pOzjC09X//kO0TneR7pPYwECAToJfK2eM8JKkEvgGhhvcUKHzCV
LkkOimUuKosf6ycZBvceUjJheFSHCA/3XQbWUsvihxDG+FgaAClbtGi0aoCZ+K7HJHKWL8hDuitz
K3inNL0C7nkeB3frejMywtulgX5x2txcNNowH1G320fDByFdzrSuFRxJjNX1CXomvApZJqRF8deT
uAAsdOgZhS8baaKn5wUZtMva/DW2GTXoGGyFGCVeaIYVU+A5z92MyCcbziuEiC/bdQyLc5KQ92Do
gVS2UMLhv7gnFGK4XeqDR+b1A9it6pA2OaCgNdFHKmtbAmnZ6qYheXPUZ38KjEOVJ6BAanXqHCdm
Tj1yM7BIjSNEQ6NqwvfhU3tVuDV5M47DQnfsQRLSX8p3nYEAF7rOlZkqJGeXqVCg4JQXaqqOeZ2I
My1ZeH6Bw7XVP72eFvqWzpHpxpwEpPVzrSITWo2sbc6uIqsM9MUAx/ug87JYgCt8mFn9sBrCjtaH
PAjq8tk11SHSlrzORHKsd35K3UsV0BZRw/0ckqHMpsiABE8/imVXXmkD84LMbQSa04GztBwhjQhI
QpjL46CmN1v3JipD61Zno3fOA/8XLeRp45ZYCeoocfdpxBltcor+0Lnvrci/lhXqJ6dRX6xk8m7I
B5bhJ9bE4rhe/Urku7nKiw0Y5/rYOHXwrHT5kc79Q+mGgkacV8PDJmjFr2jDqtqDZgkJJJw955JU
aF+Rd5sQYAyCB/MXp7JerYQp8Pr8od958QdTIGVwsk0BAnGbYVM+OmHAKAX1cxPry6AWW49V3cZw
nyfdm069T84Od1DbigPiwj2GjT1ZieNWQbnfySqkCiUr9vLn6oxuj1iYETn0MXi0wn61iRm8ZWeQ
f/khjeKH9TVFUkWynaxTZAAmo2yiHIdtP8j56v/Usblpxzg5x/Ys9rAT4eHAlFyK30Vtcu1MFCyI
mHAXT+Wzo9ReF7nzZWrUA63x8TFr8iU+Fhu4HfAsR7VOEU0O6DzzH+vlX1eyOXAP/ZLu4VWByZsW
PHZgJpit9oywA3BfmzYAamOj0blHHzQkIFZZLpMMxPjyELl+QKpaUx3+vMzI+POHBsJ07PIAM5w9
FER0lTnZu8s2Ui/nWaDk6+oMQ+xASrjaJ03yfXUXJWyt7XI2asL8oTMnNF8+pumgTMWZiZgwfWQi
DYkxy47rSbS5tj2dEangwXfZvDlEdmegZ/CFHGSiTAPcIMb2S4LJReupQ4fVBwc5M8LgdHPz2QS3
GSjuw0y60x+Sa4zA/1RLWEQ6tk8rX3t9kaQDC80RBOeJ6OjVIAoqz7igmWuySV7jwYp3rlXj5k/r
ab/+MQ4fYuP3pXds4CHtVdgR43iYwoR1hZyms4qzzymx9iIlG4Sz1Lr/rjumWyGX7AENqcnPd2Ie
i0us6Hh4dCmNFhcmto4dQGZ0AUkAAkdCv1TxM+MABCDrmtqNX9Z53higpQ55zIk3ZpKBGudFtXX+
nE8/E7y6QTklr7GcX9KGslouPhYsZDYUPgsFWgW3CCdUlyPHwTTNqTRWnKxWg+fAtNOEDYZw4BEi
U488tbyb0s6/JfGrHQ7+fT+SD65lYD9578JuMyREdJisfjA3VojKt2qgDBmmtcMJy94eLMrZFJef
Vxjjxvc092/JmW1i8RFGGVYFDeDGT+bxPsZZeqbHjHrd8X/GZjUcXF4bG2G7G83B3nHQHa5rbShi
4E6YHVBZlsFJgiyq0d9D/QXBIbOeGnm9VT16bbwySFB1ERyTjDmzxZoItEaccp+FfRws4rQrJmSi
yatztrxCXm6fxmhUB+35sLssvqnLOGesjICwg5lyJq0ogzqCRsOEjFlu8gD8iWyi8J7ouXhnqAAk
+DHz7Q8jMeWzW2efTo5cGW9LWpj9n1iv9YS+PhGSF7hGpX3HFaKY8Zsz8RDpRYVkJpUOBxUXS3yb
M5Fgp5jOHfhPxpP1z7jssRSiCdxDXetx6Uzv+HhtSB7zbSJg7rj+7WsToASaTTgZcYRlQGlYjYQ7
DdYxVQqudxdiYzEmouzpd+2heXwrPa8/iSA9OfNItmY3tl/A2Zs8t4ukxAd8QzzUXrA6H6U6D3GS
bK2I9XrdJ0lajq89NJZslGddNPadkA0G5WQ4V2kSPc+a1NqGRLgiF2jY6/C7CcCMeK30rctYS7KG
6jp1C1rnNr1ISGxPMrCiA+giqAsZkWRQYeFJoGkkw3rvC3IXbYWGN4BgOrSJc0jhSmw6u0hvoFCG
8BkpkoPRGm2i7bqv65ZtWB+2j4yU5i6itnzZUHWBSjjIt104xwemXt4fYcT6+qYqnFFzT6cVYuxG
Sw7tcsR30HlJGCGbSvoRRjrb3HvA2/Ekx4wYWgvoyVI9u7zlPTTGAx54EuwdS59LIHk32HtXdw6x
ls+3cmZji3LSMspSshQtxUoUDPKgmGhvAsc37v+s23qOPnGTVhtCsDXeRY/s52lK9+tCbPoigKDS
PdQNq+WaeLOsqevxECnip4O3875cwvRIKNr/abH6SOdwtSAB9tHGSDd+gv0N8oz04aUYcy315sMo
BOeEol5mHBqc4m4s8cj2YFkI3qUVEQyP6x7sNE29yXIn3a6bk5z6va066zg33hk/tX9obUaldX0t
48cgM/P79SOiI7vjeMXIzJxuS8M1LcurHUAI8ZtmxmDY6DPAoPXdb7CuHHBJQR+wBBPbtH0Zpieb
fuiDcgmWSEk1WxaStTWzPu5l3ckdCOg9Z1Y6SUMEpl5svIgyihFg/VDM8X2wbBltF97yqgF+93Ut
bADZpJfALn8BGTJpQMaPHv3Gs+wwWfQjoeNWNGGkzgkJzEqSIbqmvu+r+dVQmT5D69xETn8JAwO5
lcgOBc/DthUSea+Cdl1YRXVYb4BOpo3u0ZJYZurscgtaO6j5cG8l1Wktd9c58DSVxyYwEV8UmkY1
zee2F/SiLZdxKn1oXgIMGmiZ+vg8NCiKtbOIAhApNERJQT/7Wc1MRrcQ7EFj0zLCZ5oV72KWsFLD
l6mvr6CCg69jEN9bk3gRY/DdCL3oUNKasmCiRthq+158YcwHpbAhbBVxKVQT7y4wneqeYRvugok3
KeSWDTTqN2Lwk70AwLtHZ7Tx3O+2pmJFUhjepHrRGn8hB4+jDUl502r9KVOG+AXzGNJbSYhz+paI
O45mUQMKB63F1jLrn2WD93d2qzOnHzjpxKcdCsYehG94B6fr60Mdo75vYLV1ONwGe5+YY7l1rG9d
69LoL9NutyLKjKLeyqRy0AFgOU6cotqFSCJTTo4gEfgjGezYkYn1c9bGW7Al8dkM4FQpc3wj6W+J
YLDfmYDiG3NEsoc86tshpWNPHiagE8nJaKK5wIv2XDToJIBJElchf0hNWamDyUVlCOLd7ot96mqy
jFxMFqOj36KgiC59hTYuD8h5qzznSLWXLZPmC8wrpifJnR3/Lp1rhlYcIx5/2IhdvZUnL0vUQXFM
DGMdcPBP5Ub7i+W2l5u8GaB8l+F3VMGfYuyba9yNNF1BHvJO+BgFlhGutezPjmQHDGJgaVjZ8o5Q
cOabOJdQ0YMf3Lh1Xu1bsg4iEd7ltuHcTZlLb5RjemUF6baUE0MRXQN5me15ayHfa9MvNC4+k7LE
UTI1PejIPEAUGjNKXjwuoSISCdi1n1sfSk1M03FhKdEbeCH9b1EyUc/F8bSta3kanJqnro4PQAgQ
Kg4UrM7QXd1CAacG29pxUIe41BK23HxLzWE3jtiaFZEEG8ePv7m9+eotox2OVgFFCz3/c1uQuGsv
GPoycsgDSX02Ss78LeiDelZiW8/RG/CwI/SX6TTr7IDt7UccP4q6x4Bg4P32BM9oDwX95DQEuvHj
AuXGSZfm1Y08a5c3kcYyHQMbKT857aZXRPCHOiluBNFK/Fnx71VSM2T+tkurdjOaZFaOuY9pO1vG
9GSm2ZLbYU3fjd7PKHRR48to2DpugvRF8nuPfOBd36prYUX3WU9/V1XHMcQ8RzuWw3z4NvBdpoQB
QClgtXUxYNSWg4b4MsuthB4Pha66xMMnse9Ht66fAE1ucwqHTWuXAtBDeo3uURXdWZZh3tFbfnZ9
nCH+OZpZJbp8/vTGZdHuAgKtXfns+YTGFml27hQ3RqfdOQF7mHrRr1abqCNpEtnokOAUEFMgSpoG
ten/GKT4qkms3Hq9eqtwQsMz2Mvsm5QVzbzC/+iy4DV0OrpWKjgHOYm+GURlaqWvbrsE9Mzji6ns
R59NKciTJwrM+7gMf0y+QOUw+BfdERxhVhDALaTYpGqhWfHMw6yiZtsFSD3LTvGhCvk6WgmMw+7Q
exybxjS7BVH1ydZ9S3PcD/SPXHbhptjYsDLx12i4kLSzYaOkUfkUzVGAxt/HzDyiz0YdsXNTE7OP
3by2fgk4lu9YZiLY5TlEBrD9zg5i7yaLB73FvYUIzdYfNu79PSODJUwnfs4LxO5pPRiLdojAk5Cq
LBLqlXC5hbpDLlA84rmF6hIoMpuiuzpIP4WPomdOrOc6iQ6swecWu9t9OalfnesAyMJrgDer+AxT
G9AUjq9dKRtiCO2uwwXnBijfgC3GpvHMtI0MO0hD8E8mLGZYwe26foDAf57J/sY/QjVTeZVEEokt
jEzFbM69XSsAAxnpu6NttJ1lRbnuD2zilAl5Ob1No5gIE8t21SzcU1WAqh6tasPow0g/62UpU0PB
NuCi4m678oG7TUuWwyslipWg0JN474gWGdejYgVhLFDYVIdLQidiE7QKxVY+74Im+MpEHp+Ajg9p
nln7skXsHfXTtQgSh6IULVg+V+/op7oT5funbWOS0gkLpGvvzeRYevX3crAvfgxOfU712WwC5jic
lbHtlBP29/FYpEMPeVnMmzoPb6ntXWKbdbbz1DtIb5NhawxrmLyS2jo3jvNIvTHAc8eRRyF58b2I
tLXJuafPTLpIYVKUTAOeuxTVTcaMu9SPsGY5veeYu+G5xVt7ZMOvW3JYkMiweBefom9hzuEkoFdD
0lux7aBl77mJpAp3xinD1sEaPTxnHk4wX00lfob3HG7GmTN4edeXI9HHnKK4NBXLW4unl5wWDN1S
HnvZsQzCKwn9ABNi3/9IyGbBCdhfetzMm7z9Qh8b6E57QpWT8sRz5E5d+yDCHrFpXL/bvKtpaJcX
r42Lk+m5J6N6QkA7n8jd/vR6a1dO1ceUVC91G3/CWSJfgCy8i20sydA+K4m2TfK/TIutKJPVvha/
6WzGT6UnvS25mx7+tyHGz5WA+7rQ61sKdYPQo8T9yBUr2lDaX8wYA6lqP1EXfG8Hkrd7qyZmxmVk
Jwgqzsmb2o6B0V6HTk+Xsfjqx0FyDaKb6YOlok8878cGArqRfZ/bPNxJrBQ7Nxi7rTu2RzJbRyh5
FoHFqd3BIQpYPmybnXi6pjqFWgQCa7QGDttyeGKvDAnLla+NJAWgd3sKqVxeNHYAimFWF8G8fArb
u0qZENI8PrUEnM11P7jhfE3V9HuY3w1TqzOOn+cpuMzoAPZyQJjfoh3lYYkBUkbZtaM5MCAUOKSZ
iQX96sGLu8txnGxoY9wbgrLGLWwQ0IZgsipfGXlkKDlBC8TtfCeAi2ujaCE8JBOZBiLdB6IgSMuc
956bVVwwe2sZNYEMAylLJehzRGGwzh33qRc3t8eJ3/9Io/Z3aIunqehtopTVWwemZzeI/qN0r4XL
+lbGHfFQeL1P9gS2PLR3Yx2aB1VhCXJ9l8mhaWKM3qS3snSqB98YFuIlNl63Qb7nUjNv7S+lFQCL
ZYqxMwyLfCEOVPuElKedvEXs/syPAZzTG/PvoxpEqYwiqAV+s08L6Cujds1LFdW/SDSaDzSKH3Nd
jVff957gR+EGrKHADcaXtIrlptLis+soOII0BJ2FAar05g/KpluQ2Bnx3/pNDKR85ElLlktf/q69
ZqRkNwkZxKBZkLXidQPFi5HJY9J7Fu2QwT1noJt2Q21+JF0wHw1P36t5a9hyh9cpI/OF9gggjY9K
nQOL+K+g9Vi7Q5Nk2RQn1EdY5XhPVAtJ3+wBnlJyQmFXWCvK7ATa9ues7WdgupQzAfVQSBOgCSWL
Feu1FzavfUObL3pORn0RFGAgqqsd539SOzR8PRR5OKSrmFWrXNg92sHNYnFOIF6QtKVgP6WUrEGe
9pfOzW9jluS7jBcB2Nu3KIrPZFNvNRhQbE6PzGS+WtFYXUpStvsKF5lnzzUib8xFDpGEu5QUXmYC
bn201ODsdF97L3Ml5aWMYmT2yy8ZlBoPkdJP6w8ZLfvPbQLfR5M94ZnF2cui+XH9nXWJcZnMhoa0
GjBa4GzEY7P8p057cnVKUZ+S3nceHX8Wj8j9w4O2mv1IkgeItsx7KYZo2IEVH+KYUpGQdVrBIAX+
nGPNjCXO9+59zzksprFaJd2FxXkAQEYGn5suOpEgCE4N/cIt6Qv7Yc6gKqhDnITibE/Ve+QV/oGl
CjG/izuefJOU/RfGYgLOYj3Vd5M6pnk13IJOepumwM+vnIpHYizys5W+1+24x9lePPo9znwrm4YD
uvvmVjjq8EdVwIQeiCOuAJakacSEkCejv5hV9TElJnuXNlruWXPUuBjFZ+RHkwYnUJIY+8cgn84+
URf8rz9qp/wjdgBHUOKmHGHm/jhoZzhYMxUxZBk/5SIS+4Y6ZYBYMouW1CRmNFCSUnGa898tgWNf
2ZhW7dly/M9Hh1ImyPTBr1AwYTctjoM1f+sTvjWtOU5pHxyj5IaRT0b3YWBqX47XtB/lwZnC8ajC
JeTBZadufoV1bFM7eSBJx5AKPprOc0uOX6Ep8oqgj+9Odqzk2QWptAHR8Xu2HXaMrm72YUshXnYs
jyK1irvIKLqNR8rspXH5+CI3o30ME+vRro1wY0ZuA9H8C15udSRQLQMP1H6leIvhx+3hx9jIbpJb
kU3xqxrfOBAwAYMQwCAruQcm+guibrhHHPpu4G94clqe7bWttOSfpWH4msZuDVrVxmgd25dwtr+S
lec/VDrSR9dPfpN5Nu6MLFiYAR0hU+ObCpC1rV0T7JZiO0aYqrAsM28L/JDEqO5+7cNPLhEgVhl5
57UfsXZ9ihg1ihck41EIMtoQyeXE/JgPZeNwvJTxOYwEA8Clo23lDY+wHVi3JgXnz9kBObeVnyor
HPkUQ/XnsQ0jzg6DIP5sMPDyLOmMdveedH4NFMV74Bzp3c9s4hSjMfX0wScLY8qdXeaHzdHQDNtm
p2JLCD59WuvXgtFhyJybNKmoDif89IqnwOgzvOZte4hQ8YHB5/wfDhMe/TS6VIS5Z8vDzGBufARl
80640EvgKnKF5wlmhVCftL4P8+L9Wgd1FeLvQ4ZmQNtFcqBCYp9cWqAK3z/nWMobdHq/UDVBw6My
R6nDSJxwCwYHKTt64HvnLKZLnXUd0YHNyFMcPSv8kBvMdgTgdoC4pUkbY/3W1M0AupgKovLP9mXl
JvvWn3HsVQ0vIXq/SqqOqwencvl3ZALfqCXehYlGRkafQzdjmxA4tW3inpiqRahY0no9epG/0SJQ
p/VJqIbwFd+evNRMStu4+0IR6Z/aRUnpcz3gWYabarAYZo3wIBzZ2Ad6seOumSkFyKYgS5gFd9uB
NtjFJEjAv06p5+GHoZ4ouAU4FIIMMqJZxWRZTsx5HbNedm/m64gLUE6QYhQldUJEqve7tczHyDN7
INBA+Ty3ALfeLI94xza0yHGEHw+7ENdjHUx3Mp3HgzLbt6YoK6YJ2FHbyHwSzJrPGS6JrYBl1qJC
vJq1eBDgJhSwAEjZRkQ6A2C4uY+JZehT98vSFrWjOgEoRbO7s3EnxY3zWbcQmtyxm7Cp8UWiADZJ
XUV3yFW/gXBf6NET/bD3eLbt22RjRmo6CR1y0d/Qh9Kbsq3h5Sw97CCMJckblcSYJmKwRtbJ7Sds
uYaEyhdmp2Aqq4M22ESTcsgeZez2D6CfmCSz+vppckjEZu39MdGtNtXMhj5jY4FD8QRpYMRgRo/X
+46zfLqWNi7VUnl3tUZpliKpagdXsJwXF7noK73GSagcCGHArt1OQ3JtYWsolUNkKHk8fEWCzJJU
BMypmyugiDiNeieX+6lxn+2BZqnS9a/GdcnJcI2bcupf60PTjfAe6lB/pXf/Fvb5qz/03u7Pm1D7
QGRg2u3rOoQMgW1WdN5DFNdI6MCMRM9N5uM9zoI3UePUhMhhLUShcOMguD2NNAG22hFvjgK+Jo1J
H8gWrg6ts0TljKiYEoylwTLL9BsKUtgY0T7K2WxdYj5QuTG9LFVOVo38YTPXvvpuCCkkb4AAqX2W
Cp+jG2duDt/yCHpOkqnhYU/DsVNXwY8y5ZVbm9pFivjB7prw5lTzU+TaHxa174Nnxd2lAJr85ybR
NLWOwCAtrHK4m5dppZiTF6vti3u3qH85TXyKVfZtKBl9C996dsl3PDtwHw8ki9hY2JW3a4QdPsZt
+UuBY16kCtMMDq5G6HOnIjII+3k4EQoOBTM0fieWxgOo7Cd0JpNy6E/GA5qR3MAzT3MgrCsYTC3b
5BR33v36VUKh4A1RwYQm0D6hfADaWtvbdEpABNIMPsm6fc94154sqfaTLoDbdkiPo9g4K4dhfj+J
+zFtjKtnqI8SqPz6FKDfklfSz97tUr4M1PNapIgt0vxH2MNsTdsLdO+Bvqf+mdd4HPuEwMnGZ4g9
op40HfOl5Q5xNfsCKa9AagO1pwsQYJCsmgLawVJphL/LkoATY9o4nkq/tn1wVzhMKDTpRpZtplfb
v6xrEJbrAGnkPAEvBQKY4mbd2PH4ex7Sz8qNnK1GPUbRzdg5QppBPpM9b9YKbt3Q8ooAVKZD5yzX
t7UoKRsDeAOu3A2km2FDPBvxh/jPsI4V7WnxUJN0rNA1sSHVcXBv+tMnTsXwm8mrtOo810JpXebX
7aLq9KelVP84TIxKfAHPUwVPuSBd1xl5a4yk3zUALwCqYo/0C3qzi5faVfQVYPfFOxkklPdZKPeq
w4WbVeU7VmqoU6ijpQfyupLRt87FzcT1TVpyxqp+3K33Kodbf4q68CwqNTATzp/W5WpepCyRU+yK
1rA2jD46mh9M9QuZn0NGJwCgNGBtO3lb95E/AnqUUcZ3K46Ni5HO32YEChR0i8l2KQw8qSp67IO4
Fb79zZ/oqZl+dxpyuFZ9HRunoPbv6O2Hl8QgEcggP/oY9NGvuDM3ddwBuHTqBwhu6UPn+r+Va5z7
RLwY9sAbL2x0kWkFa8XXHZz+sCNfQQlMAkuEo9cGjKFqVtxBdMyYqcxE0E+vccqKuyp3V9WeNI0v
kU/o8EhXBsTLNN46IllCnjL2Zh4sXMIHn7NzQjsC3t73zAh+r/PJbhnaV0P9a8Q+OgyKvodR34UV
0RIEzz32Ftfgj2qIgqK0aux1zUKrtC2MSn097ZzCGM6lGT74YdQcMgM8F6d7BL2LaI09Jjx6lX8r
hzd7ahy0YzZ+gBpztsOsEiAR/KGFt4JMmxHgoiNuF0RX15ucbdKJfKblJnQO/abBF19Jk93Ahqv3
QwUDM3Qb0IT8fNkCydiqQhpgRGps1/vqUpocai+I96g/hp3hZNGDPVzT5Ar6ZbFNlKd+ybXlxBbt
11F+1lHmJLF7EyNG7BDVMw5acpdIXlj/xhAxFNQ5Hqwl+dKLGfKUGqDdjPPk5DZTdMBHVwXoJ8Yy
zTk3RbgSrUpQb7IT0ARjLMoTSb8pe8C/fxxmbVxQcTygM//qhJl/CkvjUXS47EJJtJdAFSeGLDqu
N9odYWx6I6MZZ1noxqg62Xoqt5btEPnq4xMv7R62MWw/BssXSIRY9Fm719KbewMHaSg/wDEOO78d
Mzq7GoWlpIDUWEyohEEXNP57WebPHZ6Lh8JDhqabEbSS15bbdsQna/KaJiwHu0xqeDVjUh8qWT60
gQMqmsu4WjdmTekZmbQ4Mu1dDdZimJI8iRzLqgNA7Avx0uG2pvG3W+9e6bT8MA/ggTk6263qZDE/
T3Q3Hgs+aKcI/IHlE++CUdNMlymx8UsZiWW5oWPST5PxAN3rEvfW2YxJWVprjQLaKUIZVIsVWTFL
gNQqvh9Qeu5hNNw1LJlUnwrDkCm64LBeVSvLgPuO/c1DXZouYUbQnam9wLNAPUNiYYnpIslg48hr
nZBSPDXsnhe7qt4S3MZxq78D+b+3RJ/+2XJ5vUnMRAKzRwiWb4kr0xBW1nHVd1270XHdzXzOioYe
/1s5k2Q0cXGXo3OhK5O6w7OfCuPPEYfcNnubGA5E03C4rafgsCuOWqYLbtC/o4/j31TyJFOSGzzY
MlsACP6uoTe6vpET+d2DD0fckcH9umPm59lI3OO6mv8Xc2e2HDd2bulXcfgeFQA2xog+5yKBnDPJ
5EzxBkFRJOZ5xtP3B6h8SsWSrba7L/rCtiyJygSwsYf/X+tbflS1nM/t+oDjMNx6Q3rU8L3DTiKg
ez6dDixgVBg9dEK95TkiyV97iRf9u5CWQC4RN8dl5lrWEQJ/9a2c06VenL89Xm5DLjlakRW2TrJX
6sZi35ZQyOqWGrsI4aWpPiEqTdtvlulgEecyfcFOlcH66QB1Ov3N8mHlSe2+jELTGRqv2bVga9wi
70lASRQNlUaNCTjonwnWAgE9ZRaHZnCJQ74XWNnw5NAID1K0T5HPJiTLrXEd+hYtxtBH++n7Tzpx
26TOcTKuDMS4jHWxJdXoKgLnuIxkGaq6mvOtKGPdhqBrvx+1fClfyTOqqa+O3xvb+FbZ0rfnxQ+1
PASNZit167Wdm+oRDZW3Is2MMzuvGCpCaa1WAGeJszW2kqDSZnrFnrzpW7MEXhUQjOrV9CKtcHhR
lEBsFhUsUmyV/GJrbTY6DQUBSixJ7CMy2Cuc5973uTWRJWndFCoUFqaXyIwbEipIXhsbWj9BlPDO
w3b2q/xFrttsJ9WyOKdJ5BazwEVPCPOcc2u1kPQ9vVWtdeaDxJAFfaFM9Gd73IuOUvXs90jmHbM5
n9qXN9WIe0DvGpU+06zhYsemz7YWbWI5nzahOjtlVYY79BHqagiHR9tHeo/JPtyRGxKjHGE7Mmb9
tyQvEUzq1PkgOaF8NMZtEg/pB3V5nagwfpWN9oU+JJOkzfbXq7N3PYmxytLboxk2kg/yNZ+vhkDG
hyBqxisDsd0q58TD1pHAgaZ+XV4xY950z+sKPAEn7MXrQhOriJWnOFwWXyw0bkf5wp4Y4XBJZGwW
4bSAxia5lTnB0LHiESCa4pjMBQcKx88V3A5oMO/oc+n9DvyrRPCdUqTLrqjArZFLe5IUgWHWr86h
bRFjprz5Eq74qqW7s6z4E/WE1WBh9AtHCqIkeXBYlbLz4JnVUQyQbGWlI/K90G+Q295j9qeFO5DD
kSKDQa6LwKepkssUR280YZKrvKy8TZ4mK5orAFXt4qHijd30VW7Tiidu3hAHrZEK4rWVaCdzRF35
QnmLjIiCETpodnxm7CZQjDkD40wkF1q/6j0b8ZWGlTM2PuCdgUjtk3VtJKzmuUfNeZZ/z4rM75OG
Tp52Wg+VY3jKs5bQsqGcZ7iqScsLmqPi9hTHOS8y+wQDfalUVmzHnxp6jAx/ZD7eLIsbVj3FVrer
YqYJfNGzSjibQZRLYcgaqk3d0YYI4rjfgfmLZ/N1MmuY/QZzfO8llttpb+ng2deS2lCM4cjStMoK
6Ca9/SG1ttRtDSdrOZ99Py7m1e8bjcIOv+kEUV7y6AUJyLDqghiCVfatDFqTfVuQODWQ+yM9K9ee
6uZmbKYvkpBYrG0qUiqMOF20wV0DaiHPLZhlnLkltd6IhDZmOCsIbCOjm6Skt0nQyE4rGm1TasmL
3ePYmMgI1VRClcGpn9s2X7dxymW1QG56VKBU0ottk5Lt0Sr9SQyjdZjK8bnO8+DMloQMTTQ/JWjM
A34ai8SkWEG+W6Fj66NNjYT8SDy6k0994wqVaqtgbSoHzlcVQGoSL2/GAPtTYt6Mik5qndF120nt
b1Um5Ks65SKUECYHD0+K/IETJcIZqo81EdMNp2akqapXcpKmrzrGU+MIdouHCJhNHbk2dkAmISZW
ZtdTUZME0u7xlPsXvJ6Gfs6KqdyXKNEIjZEgdAtUBTq0PEXS7cN3nemi+UdOhfCwG2R7r5deeMhp
Skga8kUoglQe1XXFEsqJlRYLPSvkgKM9TzLs1Ia4RcNkNkiK1PEgcxsJr1Ssg4e65kBAjCPhgTyU
ppWdVDvHkcMOB7bunew18jW3s6AzpxJjh4wDRlCPr6OzXkg6SvbBwBLL8CPiJLTObc6ibQ3+AfTS
uantFAhR469Jrtp7BfxVGvA9noPZHzVvoqqsqg86Z3HHaEh+jObTcqC/EtRtnEuK0ZtaIQrO7lFl
ZyTXLD9jU7XYVz4C4WXUDMAUJiSUZWq+fC+Q1d434i63IUKl47IdbqzugDxTcq0KXcXUk1dvGESS
6wHNWq/wv9neBaFgul8khJnl90dYX+GpHOCRyuOwLWQyKMnheE5UHAIRAiFb9b4qcoGLblR2o6l/
RFYojstpc5jU66rIzUsqlZtKbvFYRAiofdu/bh61TJSXZRSJ2kZZKUNbURr0m6aXRYfELJxkLlZm
j5hrX5BKmHfk2DBTdumeEkq9C2uqCkPxLuXHnrQ4NPAxMFzKjJqFLN7UNOSZ6NI2VdjoFDts3eXp
V9nYHgbkzLk0CDRCOYTdebxWKR1hEZ2JkKOC6qvf2tnoTC7Zc9qJ0kXwobqkW2+nEGpjHqs3mH84
RSB4WuaisPFc2fS1jbBJjepUjWRhdl9sWz30hKtFzL3sVFucwBA7/IdaK69SXY2vlhsdtK2HV6T7
YsdQzVI9LE996ztL0k8ZhPaxYIviSF54l5fGNdDYRwLM94ouIRGa65DhoFdbOkZ3i7U3xDlkNxxm
0e1vl9K1rBD4HGd7K2+o5xrS4Cz7uYyIAQdFLIXBpZ5kI1WgmbQNQ59icpdMR1+nX6vExXfHZ1NO
EeeBkc49lKWDSGgSyICnkoRkT+xzWN21CBOHMu7nTokgH3Cl4+LeezrKs2WKXS43buTDQH9wPQpJ
3tmyvkbuFROGrhM6aHfpmbLfYynZRDeyB0H92aNIIFwaCFZ0ldXFwwSKq/DancbXPaAUegqGeUvP
GWrdeH5wrYpvRtqphzBP3vpkitFl0abwlK+o2crvjzw1o2hT9SD/KSUTGQdgJqLZ50pU42CkvKop
cvllexe3xILZCjBQNJTECWu2f9b9/DD2dkb0AGfTqQ5O2Asteh8FYpVJvvbqWz3n3qlzTRAh3kuo
YIajjN3ljdh1VpU5y9kEr6KTW2SiBrPgKq5oSM2laA9dpJMgbNvBsM5ZVxxMEF+WyaWZxyul35bf
9xFCz0fyPH4OZmI1/4uN4z4lj49JnZelTjErL3Z8NTT1fRzDgyRg6VBE390YNTrBlVxl9pyjkrky
7M21TazN2pDgM/feabkBCArCq+VX8GUF0WucdzpU98YcBopO/s5uzRika3AyvV47GgS9HZd9ACeC
/FigPXJIygNuknfpAcXuMY5jhOHLeCg74S47UCSPrqK2Iwf9dgIDaeSnScuvVLxeWwlPDH1n3hHb
nO6qFvSAkh0UU6V0HBFau/RMliXWk+XuCjiMTDMl0slMaL7xSnbsh9Ie6Fp3yi2kRMFMBvcQZ5YN
Wxq7QPNTmKG7lAfshFkE/qdDya1Es0d3TzeqmJma9ywLQIEt20CkDyc7BM85TPJJNDEdRV1lC4ry
R59e8sF2TTyAX4inWoVgkB3aZ9Gutz24odk+ahQoClFI64QygDO00KMsfXi3fB91JOMos2XheMNk
3hSztF1hjYz6MoASyDLi9dN4HDSxLZKwJkZ6GlzP1qoTknd32d6T8hLshEmvLjSn3VIr6Cpducb+
dqHrb6+WO995Kq1TQsFbmXSTTorCTRcgpCk7GH+D1uZHVAnh1cSxDckIirIhE9re68X7sseSSjnb
tgMZo4Vc1Zjhm3gTwvFeyoiB3RP4PRXjNS83ESum+v1EUzbtI03Eeker4QVBCckbszMzxk+/1unP
Idge0LvmTCdq28ibINCPflOhuyK/1yS9uey4HqPdLr4OI/ffFs5WDGdYLUnpM0mJdkQXctKSp5H6
O9m56lQfSs+ALUDnJZSiy1Kg6FqpucCOuy6GRiVRUYKQPEikJ0haezQnNuKL92+02wz3dbmqS1s/
omgErhgQoju7RFLqYrs+CjvXG+k7hBkhQmoQIm2ibkUKzZXFLkqfGvXBJnyAQO/WZMGaDxpMYWK9
/ImZfthkVpJiTcZ9jgGNrEGJ5HHc20Hl+L1sUQ6+EVHjo9mmKpYPJb9BP0S1/V3txTSHlAEfCAWE
LPTNYxjK0a3m99amnutEdVo92hLzclv3X32FrKWsYbb3EZIjqE475DNS4mq9IdP0osdf1QoFSbZa
G2lI7oM6+0ZLUifsb9yZMN2angeTDz2hBxqKd3CDGMRjZ8ok+5QFXwu/2lYmbw3rrnyXV6l8B4t/
SCloyUVtr1rbZ9NVywNoPPteB3V3iBs2Z7mMUIGuClAUm3JxL7DJsUWvTkMWvS7OgaLmCcx8kVIN
dHf5LR9rNrL1Uj5WsupfBZTSaaYyBc/70plf3mD3RsyGhZhkD8DiJge7WZNOzIl0iPSSM1g9vtT9
RAp8cm4M+8Vgs7pCrAVl0EueB4tgpVHqoPAa7Uvv583e74J+owc1IXrsuLkRKyMFOi9NnPzUQVAQ
lCQICTKw3aYggnnxl/VTETiyQQNR9SvrRHzqHM8jnNyg9JJZW7omEWenEVpiovfHsFFMRMPRTZBF
9nX6FbhzvorJFws1ehuC4L62NbxjeJ9WY7svpJAXI0YWoSVk8ILTew60It/glvnw7GpY54mMUIpH
pFlHNepk17D97APni76jXmydMA25BNLcVVnfb0vQ/IZqmndgtso9jffzsq6WdWEeE9m60JXyz5QR
oDSYFWm9g03TzFB39SQfaiXUb5dBl/VjRu6b9ZTSsz1VZgBV1lYKF7ar4oJiCTnEZS6TuMAg5K1I
72awJ9QXyOncJuZ4hbCXK07lgxgNcunZya1hWU/riu7MDQGuk8FeYYifEG6+IQCprzs0+oVP0JdJ
3KAztVLIeZDTZyCtUaZhylGKelXILUXcfobyzPMaHFbyH6MRjf28/VZKVL4im8hTpta7HE91gxbf
kNPxA6tRsgPBL6BFxcFC9atnsnjQEuUlGYu7CPfEFm9PuKZsZa+8qM+3vkgUxMIqRtI6eVQGlejf
kqZTqb7JgRbtGrUZ+FeKTQ1T9EJfWr2pOpUeJYEjWm+++JJ1WPgZUaEds4pSyMQMi8IaPSMhHxWm
NkFezGQc8hrplT9mpFhxsXtJTjE8jbLpqCgUeBNQ4c9vDhYyujYRHSmwFVMg/OtoUt6UpkfJGCNu
qEYGsq8zHxmUrQK63MtOJKuQHJvtLpc54Kiy/RbrI0Jerb+zSLjRUGsvG9AqqJ+s0qwO5Mog/EPm
wc9VN7HIe1LNZnAhvYeRkJUVwxRISsv6pjRmfeSAdNNBpN4axOtQdiN2miBPCoAYJXbmhKhcwey9
xqQfH/WeFFxlMIhRydLqFI3ebbjX5n1XZablgaeKq5zIYjwLPfJk1box21cUSDlZGp1YR0TIAHA7
WXEDyWPuhi0gpiwpHgoP+2nE4koGjFpzSGVq8iKTak9M3CzXTZMR8Vh6n9jWsJ9aOAsaUgKT3KD1
GOmDa5DGu9a6hm9q9dVO8skoKyCwr1H5YnQoqNQnhdZdS11BsI5OMPssRxAiejcRex5ivXtYGgJS
z2vYKnVxYtZ084YXj0wr9BMScaqmoe6XbOYaCAxtZaldK0AdfQ8nLx69nPfQ/6qZNREDAuTyUrTL
QoUipN599IDdJLoJILHhpI6ZUPABb1SIWAfI8OW20Cc4CIKpvyzT60xTza0ostvFRa9gE18OnAbR
hwbVs9uIXv68nFWi2PZzd1CENE7TMREbvCQnirN4imbLNjMlege6rAoLya6IyU3M4z47NCi3aVij
Xm2iZztKEnDWOLKz5m35sVQdnzyllw8521uC5L2rTEBo6nxV2Rhl153RH8pfgUaQKNPQfy4zRgo+
+yEwOM5rVfvY43xwQKTekbUS4LXPmDjIiNESOcEU2P5+6h5U9ueGp5VOY5uuXAjEsi227His7xKh
E9DRQgPvm8lwUIIeczT8Zy+g/NwPysDp1d169PTP2Ft5IGWhH+vaOsU0Q85kuWlO0NKfSwnx3Qby
gF9zXp0xubU3Srq1svZQkyZw1InpPNI2PI4iD+5KSTp5ghpOlVKQ09q2uYw6l155gLl9/dar4ZZU
akWoctTRnTGGmkIaMs1KjLySiA2+fl/nUFhj+i/7jt4A8gqIb9/Xo2yqu+0w/5Os3S39fADvEW2v
HunPevAm+3oaFUfMiieNt1bEpNvoTCo7CeKLCxFpWi8gCEu+WcgbwFKMPYJVqlZjo0GgiCLXAPFI
vryfIEZcmSVGtERGIE9HK97LMfauwMaTARi+3M1kcyN/KpAGZaYn3/LYvis+uiE6KJpcHBSpua86
CzsHixaeZDJNLdpV43NlNeO1JVe3y07Zo27vdJ6NGVDyi23s9eamzQlSDiZUS3HwAcCtQyYu8nWO
Y2KjjSttkF40FTRxgq2JFifdq7//Qev7CWDsJ8wZ1Jwqhg64eozIhZ3yA60JoEU/VCzwQISxdNSp
xn68rAT59n2Oz4XdC2HLVLdVapV9YyDuGOVwa/aTcsy/M67+XxMW/yk88U+IxX/GYZy/zVteMJ37
QVP/94JpRPngvjavf/o/WLrDZrxp36vx9p0NQ/Pf/4uf/P1v/p/+4d/el3/lfize/+vvbzzKZv7X
/DDPfgQmQh/84aHN3+T3n5tBkv/197vXMGv+dmrfwte//NQ/OIvyb5YpFKiJ7H3EgkX8B2fRUH6T
TRvdm2nbsqmqxh+cRUX7DbCPmAmImAoUMROUa9L6QDAq4jcT7wBtABs4IuAx89/hLFranwk8luDb
yey/NXNmRgnN/IRYpdY3DmY06/Vqy5Hk4BHKLv3QQ/wSWco+oLXQVumm15NrPSMqt5jclOZlUskV
Xgu6sfDOL/RkkN16lJIKHIqp/6RI5rVP3jVdWUrQ6V4oH/SmV1Iw7Yilc3shocnmoFVSdayanUHf
m6BJiE/PquBIPjbITuAbEP8YkdLSxYhYQwmLrf1M54iOnnwlIoLryaUswrdyehd+vNKMlP9QnmWj
iugKdYpNjg9zPDJuG531AO9XwfZpQa4v5y7woBHQGZCcq7qJScuc2Bvc1m6v6JuxujKZglPrkk/F
yq9qmiy40iji4SIm8eJxmkAtJdsu626blNtDNavTXmPAzhIS/1L7Mg06ERaQcWVQJmjkmUtZYxAJ
0y9lDSwVYDL3Sf9iGU+xqd3pqX/HjImgaVpHFXGb1VXcNtspQlado77F8FLCcqE1SNoYLa/4qeQQ
4nv5vH1ZIVsgTpUQ0OKW4x+wnpgGTrSVNPJDSCLkW65Aj2wHJdvUun6K4wE60KtNfwOnZsT6pGho
f7D91Xxj0Zf7SqmwBRfraZ54Petcx/66aavDpGJznJvRfrzJmgFDS7pORHtOi4vH2TdHHGoa50iK
twbd6iHCHOJtG+URNo/eSytTYcuuXToKZzrEyMJ/nFA7muYbqSwrghOxYnmuAt6CTMnjqB5nvDou
ZOro/o6aOscvPt66kXAPFSH7c1LjfWt4LAl/HBkBosB1kzq4pJGVIoPvW0YcdnK1XTfxvaaZr179
JedSscJi6qlXISkVHOSeB9T/vfElLps3TyC+DvxLQf/GGtMvAnIA3vNrm+661EWbptmDIFhJ1BQo
wtBsSdZNY2+8Snpo+8AhKnobGCEkv+eWrn5nvOVhA8ZAYZkg9ldhjydYIPO9XVcnIzzEVNZMbsfU
WbskCbcGwRtp+obj7jpATJmR82ZOj6mFvDmIUHK9+6WJfoVXbSKMiYpiY6lOTttrtmn78LBQm8HY
nIBFFW6llcca4KinQ4ArrJuyfKjmVqQJjEOfzmUyXLDCbTUTTA8t3IQGW0BOQl/R/SfYFtGlO0wl
Bywq59WZEUWQAQZYOOE6/do2OtJ/GNtuS6V7Gq/zFhctyX/AZ+7T8qIrMAyjd0YTZWb80N3X0H8P
eVJScq7Ft5lZEQMZmIJXiesPyzerIXJn1yXjGnFWhAG4DF+q2LsAG3ZI7NmP5bsMqCz09UsS4OOC
zi23nBoRTIeHQHs1wq9lp2Eqrdyw1G9jU9qa6p3CHJF2BYfo8ahQpzPCwEmTC+UGqh+7tHwZfXS8
Tb4esIGX5A8qtFNoeU08iU1iAftH+EEXfG0EB6HftALEz5hsTEg5LSEQypgdMql7KLMn1aIzoNJu
C7gHxVshQ0zSpMvE6pHfm/5zkpxxOa9MiKtSerEJ6pC0jyDlzCLPAab8fIAnN3UDnWBZFDCN9mDA
ZlChoUmzQkVshfhazC0QRoLVPeiDuBFi548PobkfLEisTFVVvbc5ATVTshaUxILwVSImGTiVrRBI
W9722Wkqv3AyRwosb0aFyBDgk6hJMG0Na9u8IpbWgUK2UkuAERhKJEyLcXfnRfklSAroDhjrSBON
MH8H9zZmrGqkaz9cunBwfWbUlHEZx2z5rYo/QtCY8+ypQkSE2LRUMAFfnbMQ8JP1XHd4hoPXHkUb
0vJ1PBPtw5LxRX6SxtYvfTATwq7RWugku0f0h77l1rAWtD1J752o9zX3uEjczDPW8PCxUMqrSdKY
YlvYsBgapjli5j6v2Z4Zb5GOk1NGGwl2IX6uZxWI/WCW8Qkq9Vr1vnk+SZBjv+obedfjeZrG/pD7
5IkjJfQG9o1ZD+SEGn95sOmRDKTVzvYi7JtWeGUXtA0ISdGegoqViLgg4RfMc80uSE40YTZKq7zY
PK3Mxivm6WgfJCcx85WqxG7rfdVm0bdVbDLvLs+TtWFfK/qTmtIulHnYTZO6PrFUMtNnIxO82WAq
wQqWU/UeAybMwQ07PCsViSSYw2ecyoBtXf2oS0ogMQ0IFgEvqC5ynlzL8A06m6WOZaQr+hd/wC6M
Q3wS4YYS2trGEgX4wc003PddAmY1pb6mUjio1oVp3JKMeSGT1iVb54a0671vRBubPOEKpW9QK2uc
4q9Af8Ci6fNDv46Ih2k4ZiPI2tRR/QqX8lIPBXff3nK0Je+DKSVJgTzYbq2U7shZp5CoICSPHGmQ
Yr3Mrua8913Vtw+W/lxRMa7biV6zti6mazP9miGr0ACFSHCMIc+RASDBXxiuMrhjmGC3UT05yXCf
SMQ11cWbwnIsE00E0mYjp1ho68otm2stfTRTCkVRjO8CJ2NF7VzR1yLyabwXW4VCbqZ9oVKEOsi+
+KN8tmZYj9lR+rkN0if8Do6V1eTf4hgzzsqE+NjQrkZTuio4sFB8XNWz4SaRtwOWtlI6WhnhY7CA
WXAlU3kukocxeanlABqibhAoejdNz4NIrrp8QwFqJQnezr2hTiioQNYIpwlKR0toUFQRYZz2e0MK
KHZuA9lQoj4XMvwU6tqj+kip2vdVZ0Yx5c2Xtn6pxv7cK8kagAi2UI4+1jMoM4QZVzSbb4REh7QS
zqDSxKHUoDN3hrB3ZmMs4DmaO7aT+BMJJsC3wujGT9qDjmOrI5yeq9XE5MgC2QOuRnScbtOQEhSU
xF9bHD73jf0E+9itZzwCdseKbpWK9l7X7D2Ez6Nvf4wWC470YdChKK3bVO4PEvrKvtJPyQilAJU8
qZasqEZ1J9ndmWLCg6b5b/j3N2ZKtycpqU/46XUIUTZjeiq4SpHrZ9/3r/VeO3gpgfIxJEgamoji
3aixnz1JWXvW5GqjfJAm4mm4zTSzLqbJ1nUcT7XdXGGKvNC0d2lFuYUtg74J0OuN0Vm1uICmih9R
UbApU9Zj7/cUS/QNNt4d3CUn87SvURoegxCWRMEWt2k3qqVsOz+i6Wfc+H16G1XxxgwYozYMDkRO
KbMpdwPpD1xeeaP36lPAjjQdhvVQ0FqXt9SbvtpTdSMM7K0128MkvU9ZzSPkC4NhH4Kk2SR+f8Gz
tc4lpG4h+VZDcS5GD6sE45On1A/fBku6eP4J0rID4AVP3UmJgJGLR7VljzTHOsc3MFUhuLDglZRr
O5IIZ3RDQOuEBUGj74IJ6jH08RxAjlklVvVlpK3QBhliWDSf6jZB+DfI9VtTfivJpEtkDuGVtEvR
3oSKhRA2xeOk7OqkR0FdHRq847LcIMIofhFgoM4w9j9QrsuBR1ENW0C/1+csg08oVxwOrKUWlV3M
j65GBHqyFxdtS4oY3JEVoeL3zZHwTsnBqrtpHOupg+zcrLKt/ascnJ99E6FQNTBh6Zua/gnkSm9Z
b+Okn79J+mo+mxvCkFfaSn4L74urZJ1slV9kO34qKXy/9h8+0fjECMb6JitKuXziuGbbv+t22W5w
tE2ztV37/oez8M8KGPPR8fOdFhQwNOhz7FOMT3daZnhaJek2rnFuXH+XbQJXv522+lbdpBt/o1z+
Lz/vE1ZYidR8JuAkbu/068lNXCKROQJ1H/a2ceZFHqTIL5DaM/H5L5dIG0UlcUxo2mcWr2zoqenP
p2fwJbtIklDXwqsRmMxFtI4AGP3rS/wz+vf35/fHxymfnl/eKoZl0hTAC42Hq0UYLz7kQPrFp/x8
mOjkmSrCNDTj81WhHRrrnLfclQ/Zpd1CcVuLg3DkVeH4m8j519ek/GyYYEthc6ELWxXWfNE/1Lnk
iZ5UjAbKhS9+i3nGIVhGcUgAWAHq2hAA7/0HD+3HD5xLIj984BgWrTyg/3d1GpBSjC4uxNLNltsy
rmuEAr+4vj+zo78/NI0CnmpRyaHWMl//Dx+n5uEkDzIG/fHAGrwK12SUSLzn+d7aBDdp/u/VDX//
PGtOBNJIwbM+BxN0ePMTATqEaaV8VNfltnrKngYnezU2TP2/HCzzW/z5FUDq8T8f9wkqb1sSPVKL
j4v2xOs59RY1pYPffxcdzF9c2s+G/48f9WnCbPWaBNUQ5m5IvltC486LbnP14T95Xn9c0OdJsuwH
0DvjDFRYAYNw6xWnlYO5pqexDg76r0bH/J3/evt0E6MRMyXw9j+PDjmXzJbXcP60zu3ulVX+QhGN
9NcNFsoHDvps8RzjGSiP2GTb3wu73+uhl++f82OKxc/uKMx4ReisiczR8/z2w9jMJc0K8q5KKfHf
ewMHcypd9EV+cUd/NkRMWeXdNg2Zuvun55YWI2ESkjFPzJ07nOrVLJUeN6qrPUW/YIorP7siMJqs
OzOKFWfRn6+IJEWBmo8jKsaN4RmSi0u863vsRB/Gqj3JbvMS/nIKU//6ihu2QtCVLsAqk43z6QIN
NYgVUMVIMB69c5Wv0tfupK2zu8AtjuGJvftwCElz3YwnoKYbegbSCnjer27zX/cTf/oWn1eHtoJL
S1YGofCsf9GXUVt9fxXDC72rXXiXONb6F0/2pxdu6UttWzdt9dMSX6F4Ke2W/XBymm+1OHp7NB0H
bZNf4xP/1Urx11o1F/jDp83f5ofR2itQR4OOT/Ne5q0bwgKXqp1DVNxG21TOuEsOoEV/9ak/v0bL
VATJD4ZqfXq4dSyTKNi1KW9ov5ZW1DZcgieZD2gP3ZT/QaflunjP7prq/b05vxaf06r+P+ySWDz1
f55DtXmt8ve/7es5jKr+sU0y/9g/uiS/sYEyhIyWVLA3JxPy7//okpi/GTCWbfokdLNU3BG80L+n
URnqb8SV0D2xVcPUTd68/+mS0Fvhj6x5V8Gay39r/06XxODjf5ikdU1XNJ35ke9o2YKezachYHQa
tCct0RyCEPEJUdqsJ8MGXtGQba/rDioiJEphuRZmc0NTEBVRRoDrLBnKC5UVxNMMV6KGMegjAphU
mzWB+caCoSpXySmgfl7IOriGYHgFTLNuVAxNviZjuJulAgN+Z01rqSdb0NwM/8rzJEiD76NW3Mwh
LRjlcQICvqvs9CwJfkyY5YXyCbZL0mibyr5HzwNaaDRHDnTdvpSTl0FNDpQen1qE6io1t1AR29KS
IFPrPVQcsrkHM/jSyPQ0PD97UeL8RRlRz8z/Wji+UTU5/zAsfrIWqZ/2ncttNlQiySxd5tmZ+qeN
WVaFVFqsTDgTXxDJV3ISVh9vvLmU4RmUykBUqUAHsAUESAbMCe5oCRaM/Ji5fnA/34vI5uaGyDtB
3mQHtNdPmc2dBSQ5oommxWzdmzO2pNLPzYgu17dHbkyBqjpNTygDeAghtpjKZh5Lg8KdBHEolXVN
r6p3+4DHr1vckZQ4m+VbFlLylkxPhmfed2XwAWflvg3NB8Xajr3GSgcOg3D5Z7XxH7wSdBDEjmId
ArcmIfIh1i+QYWFyR9MMPqQIaIuY0z7hr7ZfIwv1e1chSWsF7BkmzcxsyjzpCv875WdfBTL7wqpz
SclpIEHIerUpcfkxWAy14UI0wOiroU2PttSMW7VxdU3bQZl5jAts15Jt3VctD3aC0Tf/Qssw2fZl
7w7QQvdiMPpdbaVPbduGpG5yLZUx20T1dqtkBuErGE5IRGJw9xMJV/lto/Pd7bj50uvWS5v7Z6rh
122fXfBnoQeU3lmY77F6rEgQu697xiMjAgFCLiUOpn3EsfiGHMtM1iy0+/kvk3h45U+BBF8nmKC+
m/cDiCYpCC/LW6UE6UtpBdtIGt58sECKEX3IpXefF/jODbporW3TJINia1l4M0bN/zA6ni2TPBh9
mxgkqTkJe4AJziibxzXsj4uatHOYGS+00bkZvEud5FUaczb2I0vZISz+MGo4/LHsf4xZvmtb8VDN
V9PGzARANEKreqoFDnXTN/GL01aMvdu0jl9CC5OqVXlUNsjmlBSuW8rD51FXzja+2pXmhx+lEp9a
XQKvFt52cvAseXe1kc4wEvljvgAptHGSRvA9G1/+6MBh9OjK1kiSZGpZ/kdZUPzELnmXQBczxwRL
lqblBA7RrQlVdT3OBl8SbwvS1jC0SpSiu/5c+vndMvY7lVsDzdBfDflmFDgzAuV1ubpBj1/+9ftu
zafVP7a+8+tOd5sKDJ1sQ1fZsv15OdckqanDFlt1HUd7sx/aVeZnrzboAer44mHI1ZMZGheQxZtR
lndqL8+eSLp6YUZjNgeCEk7RqwnpMbArCR8K9Zvcm1C3T+1RHvNb/ZZNKeq9ON7jseLtlk+VLmQ3
6sRtEdIiodFDPNo7AQ8ZE7F1mf8WLoo9/kV0bAm97zD8otveW2oH6550mlWP7gjxCWZD0mYmY9si
duv84QQD+dQW6WsgwZacXZoRSlEjTl+zWKdxMLybkoL1QL1Xg9LVQ7aEIxHqtO86toIDXQSl23mM
OkwR2WMJaHOacjyYXN/E95Kiyl+RyLafP0btPbrM9TeMZNmqMhVwzcbwzcLBsArq+eqNrl3960dF
Ueonz4pUDoXkK1VhrZv//IetF7eNtJKQTBG/UB9srmu+TfAUToVH/IxpPfRBsmtzRI34A1cFmREl
3n5os+NZLob7+W9TqaTNJLBX2kmwt+VmZVbqS9hnlKtN9WEqmaAU+V0y41fDtNaKBEg/45Z3/5u7
82huG13b9H+ZPU4hh8XMgkkURYmUSDpog5JsCzln/Pq5HrhnTtt9pru+bzlVLpUlUSSANz3hDpEJ
EhitrZVWo6QzOc8N8nD4CN90j18nbOzYQL6PClX1AspXWbxBPUMWUQkvlpO+kZPAineyt9Zw7tXa
+ZpiZwjiiqc3si2tCsTExCCjCPwNosMMgc8DBI7hr2MR4uaR6v6krzRdvzUhJXSnP2uDdabhp/z8
DcyeZytvzrOhHwv82LdtHIBCHye6yrW3zjzuOUgmGvU9+zSzEMkc/Cxp8yNTUlnNDuMyWm0hL+sG
+0y9+R7/7z2CSuiLJzY0K+5ABVO4Bli4sYMmQfbu1gQpCkxzVMMWRlR0YiLklv7uDEz5ONbnXaUi
NKd7yN3Poc7m33XbpEy+1mnyD95jjiRVv69k02RyaOhUAiT5bXaooGYDQP10th0O6BzOl0WhenDP
M+h4lIuLd9dgfqu4I7VQ0FZ9NaIpyqIrmNM0YLuSJqCta7eUDaBI1OPySw1nP7wIGSy7uLVusLVU
56gmxZu8sssBJ45T9qakfASwbx05ybsgHkJwGulbSfs0mvRbNHioEztnpOdpJoXNOdZcnmXCw+oU
xlouoJi0W69DxQiZoA7qJNAVnAJKvLKbh2qLlwKX0d+ABxBLZfiDK7l7yPRP/N20LjUVYcBo3OcG
CDG0hxwdoanCw7sznOL7YXDucx2tvoHV0NIUWvU+X/Km20Y16jayCShGuZnsbh+yrUEiPE9sflqr
3f5+DXv/aZAcS9MAm4JD0pbC+J+W8JQrqCNgn4kide9uFR8hbkN7arX83DtQ753iDfYewg6TuW6R
XgYUwnyM9IesAcbM+LGsjfRNdmZ5vTaX6LSo+S6r0urOANy6igb33c/VzawQsQDRVzc5fxCU8zEA
p6oGn5tCe/H8jl+yLO0MBdBlDBQ/+Yqn24uMlWz4ILpZkNYLFj/nONGOAGT3fm7t5OkWEX9V2MMt
8axbJ7tnq5nn1pd+sDRwEfRrHyO73usqnNhGzpQuwRYFV3U2jHBgwyhkavC2OQiafIhvcP/YMFjl
OcggRJ31VQmYntN0+JHjVAdcwASdMiDpyU7ji4xYHvWvCkpHK1hU4DeRS8XSFdUwNUEEKVmTQjzI
+DW5fZYNG6meYm3CHO1c9VZz1o0F23mR8ietjkCYa93qYCjWz1XPBPz7UafQ+B/WpkstxPI8XOOo
T/y6c/MAcTfRoKeoZnGeW7j8VfbazOUZuvmZxOVWh/Qge6UgmsuOZQ/UobxZ5nwQNwS/K89TWJ4N
QEBgMy0KmWBBQuR4qvbmR/e6l36UNKq3TmTda117IWbJ1nkWTHeFOm0DpLvU9g0xySPlnzPnPBEY
6A4a9cQyBajMFZ2gjwqCzNot4o+8DpBwj4migTngDhEkcKDF3AsJTpCmcHMcsz7j7iHyaAOc9FAB
iJ8h1CUIMK8r0MvEocJ3o73q+uP6Z1yml5+S0bsDRnlSnPS5ReOKqXEyWrIhE0hDrAIWcxFfZHwR
lKSYkQ/JHnFucAio+eHDg7Z8cYwQiVwiVtPjKaCRAwXGSyAeQ5YpIDXg6AEKDK73tiWoWLvddY4I
V0cTVawkuOGq8q1TPo+2tRfrbLOG2j3ZIm7aARUpwLCvE3KjTRanLk6I4zH3O/sAaxeteyfYDqOE
iw6sQVW5hd1dbeVn4gy2+iq6BgkgfYlB0QLCcShPDqi6fsMjaN2r4GQmEPPmyK24oVGvmzq4850Y
8REDxIRJ0MxRhsymEfJurSQ/VcF7h/4WRvDV0YhMCzf8MDLizCWvKLNib/XOMZk4aSaY6St0Py5K
Ax1wBtWCDZFMG5lJlUSZo86cY+65Zf5qj8TIbhdjimaMe99KPuDApXikAP6Im2sfOIe4Cx41BVdz
BSB7RHI2wZp1k1eg6q9aln20o2QhqXaok/CzJtc8Bs0XVNnvuzi/a6fom9JmsKtJiTw0CVDq046I
Rb9GPR8kaciSac+Jy7VPpHy2czd9eJPiAmUEp5DZxPaIfzTTV3E3h65/iuuMZjT67z3iZQgmvpCH
pasllVdD7THBLgf4BM4OhoJR4XJJRWhdx+bdjpViPeTZsIkB53JADeiawtkqQBEag/2aZtlrbTtX
UzH3Et37jO/ACTZFCiiZ7xW5nc1TU8z0CAlwV/FI4y5GLbz7qNr4o5DHo2pf4jbDXcG9LvMhmoOd
VWK21MG1cYL53LnZKyKdOHs6JDUyNMaQfUKx3FhD3YbK5A0PbSu6DQoLOYLaYAavOSOOtjzQ9cx6
Gbr4c4tr0mqQwW6R6konDWHt5HWZb5J6j3GBiHryXsvLJHebjAooggWGsjhCEH8FXXbl7L3qKU/G
2uFi8xIB6ilwJXOlNmH5DGtdhS/gdmFwwFzM8fajz0zi2ZafHFVDNDijNq3a732jfRh+sw9i/rAS
jXnZXZxWbCLJv0NTO+eTEFvkpr16VUb2g9GEYELbHWizT4XnXVHuONak/MsWMTvJjF5+/jrKDY6I
b02OTcDPoTYa3SVCfFyY5x95AEQcndOjpZFkL8lkEiUXNKrQ8iB/7KP01c14AkrM78EcoPT5rWya
T1pfnJVCpQbkfC6ChyhvvsjHpeZ8HhwDKeW5X5M2XwOgcjjtIteusFBqxnjgrYPO0sCWzaBznHEP
zxGEDLA0hRLOCn1rlpiqnGNrONl0toAm8eOUNczC+HAn5VoH0UGrFZQWcVWnZ+JygCsXqQFVpP2V
i1OtPd2W2/eY5c7IWaQaGbJ3CF127UrLmGYjpzGqLNwbnhEfUhFKVCotXXTyTADw9vQCFp/tXKNm
giZ9U7EPYpP7WkbFuavBA04Hs8nODfqskCNWjpcjW0zZqbLAMgY7mZZKnZ/FZAx3SBfAmovth7V2
mpJP4j2YxRC2zpqT3qSI02rAEsNc/dyjdbTRsGJECc04h3r6NpadA1aLKpzeKx+gV06pXCoILUax
b76PmLJwdY1UXtzI2Ycx212B7sP30YzI4/0acYXURQqGYS8Usm/DyOhtOdu0JeKbVR6SW6vfCseA
9I/+TrTBxSjYQyDYeCaSaO1ggcWVqgFD6ssmLZMDxVwKfY+xxsBIGTDSktcBvs6qL/HV1AUVFnlX
mZMTZ4TMmCYXG6a5dFegSbzkVX+3BhScZKdYBlnX5gasUbD7+5hh6Tn9Hs57YMINi6qnTn7+a8iQ
G2XtzyoI3t7zOcPVBH2UHvwyeofFuIYUvVuO7omSAPSc1yyD+hsI2XmYUeGSRdmhpFT53ac6SLC2
sFpE14a1KeUeC/k00lfqF3PCIV/dTSGlxn+4gaXh8tsdSPcTXD34et34va81Y5GcezXpqqrPRztG
Y6hpckRU1JvZEuem5GIKtNkxqa/V+IwrcwfbllwwGFxw7Q0w51AKDRKNFhBcKwWpPEJGP/PAoyJc
jm/7rDKdcBBLtga+HBJQwgoESoUlRUO2zDJWbJxuENuTuHHWzGLNJD2j64jtzdOsTo+xRwoKKc9b
mzYB4ZLI5MSLUp+prPbZQg1pVeZmQmzEkyTnRnn6ZyYs+XSkc1s+OKpVDFPINFj1o27cEvDWfjKu
vSGrd3NJxB4RiVsxF4FoD+AlE0x5W11UN7xgVgouoinurRG51RbvqYQEAMcppw3vKUFRBSRHmuPu
vk/Vj6DULjD6WiWod4bRfSDeMHb23WxTL56U+svUkzBYNo7nUB5E4pzLH1o8Oyh+0/xEDrekrqSY
NykPTH5/UYxPUnVZajYa5vNrrfvOyuSubD52STlQQdnNdJ5WtTzFouXnY+E+FX5DlAdM0XWKg5en
lFAjbqWo4htkLb19QfzpQR6S07ZbK7PPfbLurTpkE8i+LxlLi+VD79z7UE1EJdGFgUdYGo6wt7HH
29SBtZc0EybU24RosOSQMhtQlbhFgXaLukd4k7eg8L9W7qkhxlmX+D+hq1ViSIC2Rma33nrQkKAY
x2vhat12sJXvdnKtGEhLL96iNrlrnPwkGYJiBPcF2LGmKnby/TBi+gVqVwc9TZWHRFcyhj55Kq3P
eFN+Ti3mHpEhhNXcOnsGht4q5ks9D7yJ02NS1M9L3QItKB5mxKxJVcamKtVbEBTHhDyeaFcSawNX
HqmvLKnp2F/7kabBZPOsUU5cBUX6g9oo0kl5cTZJ2oolQ5Q0NrKAufXm3ZihocK0S202355DZ1kX
mD7cm9XwD60441e4zVIxtFX6AyiwOJ6j/d6HUY0hoHwe42jGfroEmamA1kyMGaR2TD3oez3CuSSm
XfoyvTk8Aq97CnT15KK7ucTIw4BUh90/lA0xvx6lx2UvLT5HEHAwDXQOiW7tcWaigN5D/R/xmeFF
Bqy9dQZeUU4N2aCzdjwWPr5DLjDf0TNf5QD9+30MNs9fkzc6IqoF28egraz+DvgxekSoQ5tPlvAv
ib/3IRrzEi1bHKaOHPdL8b8O/WvPZTeTuS+N/BXZzw+JruVolaRqDjAx9baDfuldgn4J7CsOZnlQ
k+YfTM+6hz97Jis4V0FwqyiXSz/EizC2g24CPCFA/S52sIM5SCQqz38JNHHjqLpHLyDeTDP/asSE
fD0d8GHmYzzV/WSV6rfASo+STdI954nD9kPo6iW1s3No+dskwINyru9QhkA53fWvCKAbwCctz6LS
WlCe13vzMW6tkz3FA8hIglhJGnHb8Vbxe2AqZKEwXJauGjDDBwAwr8svFZdORokVS8DZOqnpUa5Y
botDIwTJmt4VNqWZyuo5wkcOffaYp1BEUiXEMSMb79kEoYpgdPHYYR+zjJcRHv4mq8tmAwskzAkQ
9Sg+RFhoyXG+BORBx8c1KTuwE1MTBuajUrP3Z/LYHHG3zKsPyzzMyNrXJr6kcN6BsiB601Csgz4N
MNGB09foPdHt7KDV4VGqIaamiYTiuUE3rAiYAk5ZXpxxfIzRQF91GsG6kmHOq6B8ieZDMNEwsxtE
EVxde5DFIrGxpA1eiPNH+agTYSBn8lhk73KSS/5t6UhskiaN6JL9TGSygGNFrm1ueTtpE6EnATJ6
NSfPdjdjE0V76C6q03uPODKVEDBIaMdpMtSFk68jO6MCmpsP1Yy8k/3st3BElnaPpzNXyWh02jhL
Kw2ASrZS4/ZrZmZHKhCkayTKkxc/U3jaUy6ELlLJB0iEITGgOs/JJhvXgx9+86WpY/eIoOBLGITK
dcnSlwTUeymtEh8mYy8TwE2Vhykqbr6AXQo9/mDSP8UNIOT4o/FRzWH2hj0f4+vDLUMlR7L95X20
zESzp/7quy5SQ5IxMybGzHxi2TgO5Bxg7N140Mr+ao1HV3OuBuvyZ4bMSx1SOWbJF6oes7STliZW
X5XnPEjP8l6SnYbsN1MOLBuxJsOo0PVErWxd+6WPTAEK4IN1X9rKoQnYnyRWbKnkdGl4KvL8MZ3D
V/pT51SROgvPT8LOMAZvvESjQByalesW8N48A8kEWkbgtB/13PkWt8j+QooLw4GQf4L/YOGZoQas
w0ke+ZIlKWq/mw33u6Sj8tEKBPVVJI+qS3COtPVR2UqbWM0ono4G5yrbpOwUpc0Lm7A/29RFAlk0
U918yfF8XILjjA1qyZqWDELZUY/a4E4VsJGw1y5TY9mObeiwOzZ8Ht/UYWyehJDzmWZSXIiJ4c2q
ffJRKcy6+L133j1q9S48H0mqc8bZl3LHM6Vf/iLNj9K/S0hK5RkN07CnmvEqkXVbkLoV7KFRhXTc
nD6iLnYODLw72bDyKX/Py+xS6JqKWMdLHeHdROMg2i+9ccmpTCYER6J0I5bEScv0r2ZHOCVpWanV
DyJ1L41GSYcUt3hDOJh8kSfU+W4IuaO/W+52rkWGV9apMVwIBH6Yfs3y4F7VublgT1dFJDVLQSXX
0tMiKla7wWPeWqQIDnYEy2pQynpdUXWQksUylFZIrhnH6kM/+Vgh47lKq2E03XXJ1vD359dvWGvO
a9NyVFAd9PkAPxJ0/5pIdLX81CCcVXPSeNl6bWd6aaAfSX1hHgx2X1O7qeE+sneI+4CDN/bG1O1c
FJKXKstSMpBtT4apzrAeCubV6Gzzqn4Mi+TDy9J/OHSt/3TmuqSXYFEt0Jq/n7k4iUVqkMFjB22/
pxZ9Rpec4rbGHViaQqMQb/tOgTcBy67+sL3siC0fKI7aMfe2FEhRZl5wALUyB1hktNtOZB17TjfO
oKVGI+frspnLTwJXuY8Q1ihVhshUuwc7Rck2d6DFZkfZlZbzq/Xio6KTX0W6O+/TBFZNrp1kuSlJ
Bgu0OqUYia0D17rKFrAk545cTVY5d/D27pfsa1lmseEcgIw8e57yI/P40L8fdfNXHNoSpTmAdqAU
67ZGGvlbNygyccvrGpZ6q5s3q946pXgyFiQq0hLy0cfxsq+uBbdUiYnJKIjb0nGzdTiHYb9Zej+C
0SiDdqdKljXpl8lWLn0w3zDhwrh5UEl6Oox7JB9QpG0qnQabvtiSM0l7QfpEBKAITnyXvkGEE8q6
GZEUwNd3X2kTzYtEv9GB1BGVSMyVGU7rXnp9bkPw+/dPxJCE+Zd0VCDw6F/QIrOAw2sy5f7UepmH
ro4cBQcF35+gG1h30aywxerFsStY+LQwYF4oVz+ZQLv03aV0xuclRvClNAbJcE+F8ChHBLlXt3bR
kPZM9N5ce6/KOThFbC1uCeEKCEkVHWluPnEYLTiBIbAsrBQvdds/zZGFZpdEgGFKkDKsNL9C4Eea
5Dpa2sxv7R8mw294zD+2AO6Y6/F0mv2/bQGRWltaMXnq2h3id02prvRAKeygttqZCC0TFPUOrRfL
OzfdeIe550uCjjvNfD9az3aIC3HyD6OheX8BHrAtwa4hrlZBlVE6/HU44o5DE51vbR312auXoBYn
eCOpqLsG8oZIjS6BnACQMo7SJcxb6tSjHcAEfunL9ksRgUSSMmsx2VcDr6QIu5N+MI9SEZFi56zb
p8I9zi6bR25QDKqU9E6PsBD7GS2n0YcG+yXAMjGew3t1XCAvy4DLnyPI8dzZ70s1eYk+FmBTr+gH
KrEbv1SuEju15ByeFBxl85EfuJ1Fz9dv81XcsGEt4ZsNlkk0XZGBgtzSUljU3ObRU2B7DpSyxoS6
Z4bzdbezppo8VvKiNB7e6FxQsmCPlluSeGvZoaKou2/pE5rULpeS6xLGdLlsNUajb5ePXPopEoVh
KBZoyANKCAk0+HXGMDRkEcAOoyqt2LCDXfVtgQ6lqKrNhfdVmg3BTLYggReC7c+ESCe8KAkqveFr
DJoFtVWeaaE9BArH3GDvYz380tXKfdljWOmNeytpOF7drRH5KDbSdpCBWoqXOaGlQFniKT2HoXof
5NXaljLaBDmbco7xatt7WqB7rUWZNkfsd6mp6kD+Ot+klCwdDdqJUuJ14OJnZxxuPoyg+LCs5BiS
A7TGfOpwPWhBfi2TJpTGQ2qEn6aweZByfpJQR2mSx0BFn1pHG9c1N7KMdamzmmp6l6fVU0mNWto9
S4SDd+kPMzJ/FqsHmP6Z72EI2GY8KHyaQ7KVgfWuqPHbmOs1FF12lULOk8r3H8NyiJgJ1Q6jbIia
ksBms/7aqRTyZ8mNNEGLVdCaXeu+D/+AwTnkA6F0DKoZJ5Cg+Yd2tKn+JZmnJamaGn4EtomUhfYb
9pxKaWqaFMXXsg/GKC4uST0fL1G6JCeSBkjvxYJPoAwHiyaJrkCMVIxrGuaYMyfnkHky5jkYofwo
nayufasC79mi8AxTEfgjW2al0f5DMbuWxpE0LaScLGtFGlOSJJeqf5pX0g6VHpOp2TDa4no9qjos
OPU59KGCyhu12zQuf8jMGehTdfNFCre2EX5I41SuwG30K4hO2U6XdYsVjM/alrf7+Jl32+F7V+OQ
F9o6Qy24xTCmO+RjDzChDo3pHUpWyJ+8YQFEl4v2EJLlFsLD2qZs5z1zIsesesEs9hRylv8E00nR
gq9TVL+a1ADW5SiVgfxVZnFmAtALSGK1qTksqbPkKn6U0B5ylGWil0sOTECSgGzwfDjiGAzhVcPI
6xK12eXFo0UNsZ6c9NMPKsCE79InkHxflrhrlOeGvXNKgVhNMaIF/NWA+LVsTijCY+ilbZdNSkat
yymERg6mFY9IWFw1O9ojQ/7cO5O+lWxJYQIuMwLCxJ5JfdG6fkPecFWH8udTXVLLZUuEyQPOKkEP
z0tfHUw9Ij2+JI3sWNIXxG7u0ONuv6Johe8F4W2YPCVeed/U7lPMUpVgetmMMzqacGnE9JtTkR15
tJP7IKUsf6FdR6eFzoTkyHoWv7lINEiu7NHUWlqJmrQSHaRMWXg5EeXakdRLbh4submCnCu34juw
JpfX26p5Mg12MUnbHTd4BfXMrx4apTkpHlvjz2Z0RRuPhZEHgEnRWZJnh88DDQm2NZ6THDsL7Fib
NJiutDz/wERy40t7QRLJOFZ+aL1Fibda+ZX0A5kXMpV71X+pvYuErXJxc0v7LGdTDcf4gaLwJ5f2
jCwRA0giSgH46GrfyoF7E/BAS5OuxHvODC4LYHhxoq2prq7SnlvC+JkMi9cOxcPPFFdY7lWQKi9y
0UPr3GokxrzC+mq66uvEMQtuiAPSimi3FeaLVBnUAS0K9du/gyDH7Taur3z7WQOxMH7xHuXysTNm
ygt42kq3GiiL3ZJ1gQg7jgELYLKuQK0XmHWCH2FrKnc/O4b0U6Tfgp3ns1n322jwtzTir7VCbIWH
rAW8dXaVh2p8yKXYsswojWb6TOYhjVnpYLVy6i2dyxamtabG+H+SwEgbWJJkQUf4nYETR45eMeDk
JaezjfbZpfzkHCSJlgNB2kTyepzlPiSix87pdYivtQ/5XwChMVUxfUTZQJqhy4Egk1nai4hH7fPc
3y7FtIEKFx3W0i5fpSqx5OxBG7/KUZtLbX6KUJR5SppxM0dhifgACa2snCa/mFn3OPXzjWhpG2ft
SatplbbAhXlTydvkjbG2+0AqA1Fa8gzOLulc22PegoofV5rsFfLgfJnCS6a5lCA6Qz8YOn+1oLhH
vfxiVxfX/E4V6S0vMCHvvYfvllVZ6yVlyWckjnGn1zOjWOFDhlhQ3L+P8OfW6OFnMWt7zO1ryRsW
EwsQVbi1bVMoY27gUcpVRkjj94NarqhioMyGm1I7sMVKLSJ2QtaO+5wtiHBp0Za4Mo3xqix5SznZ
G4IjeZYo+WBCa16xO/pvEDyuRca/35kdf5a/+l//30lpuQT+f0MSqd/ybz9+YYfw+p/sEO9fAAiQ
QgN06nkUwQ2AbcOPpv2f/0Ox/gU1zsVUwlXhf9gwdP4vOcTS/qXik0SIQYlBFLTARf0hoWVCDrGg
oiGGZWhIXiG89X8kxM4/szbUx/6fFLq/ZDg0I1wHeTYIIqplOq7g7v6U3CWV5VOey1UK4MO07wHO
41msFXja6eFxiNoQC8ja2BWd01/YvJHAff1pYum2CKw48zw9jVM5HJGaCv6r2ZcDKQ2VMEvXQbny
FH+LsdRMKVuh8v70vghwc8ZgrT1X4aQ+FylnBhjJCgS/EWNkNTskjr2yz2uw897EhturYJvajsg2
iA1t86cR/uNB/pl7KOP2S1bMxQFHMy2GV/79Lj1WVFZU+CoIFK+cx5XZGBwvc48zWo7C2PQVJRax
1/EyUKuIlARIMl0Sxdrk1q0v++Kpq2nkIjmj4H8CrvvgwzC6FZg9bhytwoCwig3K9k2A0H+trZsh
xJlLBH4BzTR3qRmsHWWwD8YY1vj6YMGGKdDW7jO0NbTSOxraEJ6WL54XeDt6qAYAIdAKf/8Qlij3
z6UBB4YSmSgMchNUpvE7PM8oYD+3gQH8dfloNVDvjWIzIsP+OXQK56kmdk9T84pos3FzY+1By7BD
V1Gmv1/uJmvU6BHp2Po5if0QhWHt5e+v0GKh/DpMtg5B1NRMJFhUD0L4r/M76mwnBhkLJqa3BM4k
Aph0ER+D0pzheNTmrnTocqtuy6NFSR7DpXTbWxjCpRba5iNYIYJHvXhCDibbzI3Rbsaxw5otmawL
puPvXm2fUnM8I4BW39fe5DxaCgVxMF4vnhHeBUM2PYQUeMWxGf1kf4RmIXzjJlXXIWjbYxPPtEaj
2LipaLsvpqJz1+r3gTnXR20M1ouibhXO4LdzTOgharkqeje+gUUMCizxi5d44d4MUhK8WN80Rpdd
jW6eT//wKP8y422eIU/ShsUMMe0vjIfRLLLBptEbYsFOWti+NPisbRskWQuUMw9TaZ39HERuXYf4
h4J5PyHiLqSW4dTZDWW/tgAb5AF0w2LwpVSL+jFDfZq/hYowTfVj4oTvxZw3j9rYGNu5r0QJHAh5
4eIYVgBw/fdw4Gug3yOfiuAyXm2Xn3KmdXckKTuhfg4cOrLOQb1NZyzdrBEpX8KQvDeqr7ODaE/X
QE3D9izZDaXe7uAfRDtsIrB/al4cu37u+zE/EeFcoL+DlRqj8klEwb10vKXuqB0Cqwv+QVHD8txf
JyssewiEqq46Nt1harf2bw3TDKKPN1rIwaIlOiMmZBuruvWexlF/rhJ0GRTJ9QkK9bvCbTa+HnpI
cOPnaWSroD3CK8dACZLicSo1kFze2vKxlCitb9RXIjSUkHIxCwfM5oBOX+Q5j2mDgWSnKTpiStp7
Hejh2honnI9C/SOUhTzr/tcRvyPHgZQyaxoEUiu5S/IBXp86NZu89FCCq3Tgl1QoMQusVrzqWOAB
9dCl3TVUqDPVqrKeC+vFFewWMAU9UV4rdRZtex0l8Dq+1a16F5TVwQDjn9m0EXAUIBvJnrpyC59v
W4fI9kVh/eKoyWMUuuVGMx0E1XUUEAzQuA0SRsNzSTV4Pc0VZWdEJshPoci472kcM2TpJQmDzwpK
iqhwhwoJNUV0smrAEE1SXxztAtgEDULPQaOQOmI4dx2JXPyc2f1bQdUfoesO2C9sH208ZeFHP0Tm
J400F9EeUIwmMtWednYVBaqIGnnrss8N5HbJn/vCah9rBAd3YWpA5S6a/Jl2l6668YuVnNCvaeez
3wt4VrO8EpqFXW61nItgF9A2Cl4G69p2UeCzyDLBQ9P5VoO70lXehkz1YEdNp4T+zyku8z++WDoC
l2RzJzIYxKT7bP6io1juVBhejybCxyZGxxsPqORLE8bDFi/18uRMyPnQs7OOGtaJe7yuztIZuRs6
K7qzIDmccShV4KKkDcjV+SNMXff7gIOCliLrbutPjaKFp+WL1/pgKyaecoAgtqFhCdtnfmCsMJK2
t7wBonilD8vkp3kH9m7lmJg/zORzWaDFswKTfZ+MU/C99NOvMcjo18jCAk9JC/OTn0UjoAkLHe7e
3+h5ZB87M2+eVJViYK5ltMSwpQxKD/6Vf9DwErmGak8TC00trbf1W2aR5c3Gg+ON/blV2u4a9clW
tyvzc4IPdhS0kE8io7qrFOpGiuN9QkbcuTPrGQ2xKgyhhYxQHVvrubba+YTLC2y2sXgCjgj3AJWQ
Da4ZW7ZP997rZxcMKVCANAJ7NtO533VTqVPOnkLUvYboZvrB2+hILafSn+FkxGfDsJo1lq3eocg7
bWu29cfyXRO7JamL/KLCCyNHCwq0Ci0dzN8VxNDli648VYhHhewdlrnBP8d5rKIywlQof+6K6Kwn
WX4K9K46VqYKfDEPvc+e/5SOibdVyxa8nDfjCey1pxb7JdwACoBvYz7tqI32TOwxKCk7DyjvA4k6
/vwC7Xgt5r2YM0JyBIDVtY///tLoMHj6IiS9qhicHuOQQE+GL36jUvnkUtZRjk6+0lf+MTExAPRS
E4I6NvEJFc7nWOUG4RN393qKuInjmZ8i7VmJ2h9YWda7MUqeUd2vEVKr7AcrMeE0hdpRqzT9zUZb
DF3E96hy8RBsZ5hKJgvgrjbU5FiWpnUwY3rD8l0edv6mNKfx3Il1btw3z4urctxbjwVv/9xW5kMT
IZ8ZJaoogk/BLrFQl6whAO41j957Br+KAAe2ZgXKKQov5aQiW2Ka05dyhlsECYvkbLHFVlUcw7K6
bQ+9hgWz5vbTXkVCCopLnIHkG14WtfqgNRFb6zZK6pVf1Xb4odXNe6QPzSlEAWqjWTnRo66mh8pl
4vllhhNikx/KsW5fksiu7uz6zhv15iVRNmrTei9pUL7gZFJtI69oz32gtud6okGl+7q/j70cL1Oo
Xzv8BLYObkYHDb3h9Txl3woO4eMY+/o97L2tiksioDLBccPg6qPoi2XFOSDmYT2aDr5azhCEX9Le
m153tdHmV6tHHX42Cgr+8m2CjQ4Bg+u8eFP0o+8YvWye77RsDO4xDrmofTk9LF86dEfQg60Q02u9
eZNnXXEE+IIubFc3+Pl4FY7dU77pR4PAYjD7dh1H+PGZrv+mukbxSJ+KSM+OTHbR3NzaQ67uGeVg
PdVm/6I7U3GozRaF+znrX7B0y6hJpp97y+5eCqAhL05G6B6ZEIIUbGIQyQ2r+1n086cEaFoV4zWo
Enw+wKYYgYJyXOOaEuO1YtKqU+S/y/fL/9w8pz2nJdux6IJzOkTRZrk1H8cUqlGfa6Pq37QYO2nX
HXYNQzoEtX60SrxRyigZd4sfl4+OwN6oiDdZHRhDJ1qOe+So7EpjJlrlMNotkCo/nQY00ZL6DltJ
bFcl9pyFCZXqE4WOcdsDyH4k0qnv5g48vZ87z4rY7ki1VE6678t9qkEJMcGVkiwYQaeBsetFTv08
97RtMVO90/Q231ZDadzCoiSJzLvtYt7gDQdds6pdlKKJVomlXA/xPSvn/qBUOEXqas4GOw2YnlRh
fvUr5Py1CGO7oA39XUD9dq0AZgKIaFSXYNxMuqG9LNYB0zZjb6dBVEcs7fA61wVGCwxnDF3vDlgS
gpyx+1zivLuKVRxbwgpYeoXw3t3gzU91qZbP0PEeGrvrjlFmb+c4KL9mfXKw+q2h97cpL92DObr1
rnWtbFcUFSexi5KhMzsYGiglUmDtdPFIFx5ZjcVLkP9oSw0pZHPONzp1+nOtl3DvM7W5KBZNmHwM
vqvWUO+Wl2e1Hh0CW6KPZnjHYgvCYaVXF0C4r1SF+qPXRvWly1BuBGO1Ib0pdp1bPKuEpJtuiH+4
Mw2szjzF8TyeqtZeRTYpMqdKOWXNtznWvxtDEV4NCwX80DTXQdVZh2bqn+q+pmOlle6jk9I3rBOO
LhKQNAirXTA4X6MYjcVSH5JVm/fnnGrGw1yqoKWK/C416heTgxRHk3J4AnUr2tTJUfUwxrFc2mIl
LcWRarYeXWJzHYfmK42D4H7QUUd2IkLEcm6jXe+ejAFbrAInq2zEfivOsuhR9QhN0/pxCOPkhnzs
Y9MXz42Gcuw4NDObhbEbfTiJRZV8irXAOjZk17B9EpQXG/1ix8YnAxWBB54d1eudPdIWitP2oTKn
6FAOtNt3Tl/+b47ObLlRJAvDT0QES5LArQRaLXkpr3VD2NVV7DsJCU8/H3MxMR3TU922BJnn/Cs1
5styc7a4VpQdW9Lm9BPwz0mSCYQfERpyCb41Ugi0Iq+7m/YYueY2Nm7w91FgshN6qpoeZO/lUTbq
JVrpeZI+A7NYjbA2c3kSShyUN9anwS12xdzFBz24FwT2KUdDoO8qecmUFR/swGCIrYkerW3j2jq+
PjbNo1kCBbZD8kzZxbwHVhyY94gvU78obGp4tv5h93IOU3mJzfTBcuhIJ86RTaEwKePsuAUKPIXm
svw2CwoXnOpoUEUpmhdAAO9im45N7io/ikrn525FQd467XWkN3q0/18Buc1s5jHYuJx0rh9ZRbgN
e1uH/bXLTGBmN+xZ50M8oWjjdPxLUoB0MlbrkLTNGMpA/Sau19u7VflXLcldSNpzNYNZr1V9sEXS
7YI6zNre3WejiXCn/G8N2tBApf9QO+trStHpqWt8cpYmJGyYpU7ZUj6ohZicisfSW3ja/ZSCIapm
Xi01NJEbfBGVC16VtUS4esLHiN585GVKWhNF1CRPM8ZQL0cC5+/eCWZ+hzjnPvxis97FJbneUzZU
h7Vc/gYLwvN5NhHKWu9E480IjbL+mhrtTZn+Mw5+xKRO3FJjWN2SIrjFvfXmjTRnzDTeHanheswt
j0o/W/5THCJRak+YqHumtcX6wpQ/UoSZf2aLgWCjcdVhadeL4xsxoZW6JLN2vXRynLfddIIfnHEc
/pllf8+CsnrEnQRB6h+Z6/SvqjZ/m2+K5/4UzLrcQyTCHA/OwUwpm2u79eEWTzbl40Q2KI/qYFHL
R+VqkrSXtt6JfP3x/eU00GpCJubgEyyduBcS1qMFdwGIDSsUdcpl6xZbNZqO0tF5sRYWtAJZGl0n
2/xeEy9rj+cZ2nhft723hbib97zwb4PVvrrB1B1k59zdVnWXkiwZNfE4O70mZHZa6Mum1TOul2uS
IEX2OOpN6HQ8Zvi0luVvnhHKn7j6LEZB5ERbcYkE/XVwOgpbGSZzh0RQUL63rBJPpIISsKE2y24T
QHHOiAA7HLeE+R/rV88unX062r+TBly961IJr8lxmizopQeEXQsdqC2OqwJJPT2iM9ShTGSYsGKW
a4s9kd82LpN961BxElTFxI6b9+Hk5gSX9peqmtSxatHuG3HwK5iyHU6K4cUoEDxikQwiv/qZV6wH
Q0LsrUyB7fCa7ZDVqvO2E+UU3O9m0+PLz3lJCmMPKGwcZj/dchR4hAOOI8zOMQwil7dM4pccddlV
dlvJZKtP/cT5nyqzOXqB8U0KRUmhCBksqImu5eAgXArmdQ96+i8DWwihm5rrqA3asyjlMsqV24Do
K/Jwn+tWPjNUmbbRfPvCf96IZ7spP9bGe84HYmId7dIT4/X1cfFpB/WdOlwpkbwNJUAsVutuX88s
U6u7HtfOBwzEDpBO3Z8mmLkaWah4JpedRbEvobI96fm6yeFTVXGTgT9HjEFOE4yhXylKUONSn9JR
/+kI4eBA6M4UbQ/h2lYiHPy7m5Nzmkz1fwj4XpKlcXf1yogtHRTZfkNILqBducd6Jhi/Q+10eOYd
Uo7HgI81je291TQPzbByRNRFTj9rdZ42PCKWaR8WIw6nhg5ogn5mDPXdzcpj87SSu1tQxnpeZr4z
t6f31TFdlEcEm4s+qenpdb8ABYjGXn8PFsUSpVGqw5gYZ1pj8R27wTkZ4orYk1VF9VrR6RcXLzXm
qlZ9FDJJ9tXcDAd/dZ/9mDE5YY4jybh2Q9+O2W/djFW5QwgbW1BOc0IQRzrgA96ACFtbtFSbfAbV
QJ/LaGV5BOW7KxvO0joVE5ndWVQbM02TvsailZVHLF3481C49BRx7ZXZ8x0s2SeSAZLK2h+c6by3
hn2Qk9URW9QEh5YJXeu1OhvOcPaRtExkwSXu3yWryA79f6POTlLU0/Qw5bH85RFojnEwpy15ss7C
qZawlfRPprN9VnhBbOp3XVwhRJUPx9xkflXpSqh0RqAlhREHmYujDbDw4rXLc4J8m8x3CNlKciTg
ZnXDNeYso40qVfktEQTAp0WMdHYGYnc7riJa5CI01+t+bBxnnwzc3dIYzwUl4fuWwmOay1EZOFrh
w2tlZNa9jx8wTk942s4WKKCUKQgkdAMJOPElnyjfIKzlbba8Qz+sPdo3qqDMtCsIWGrIS8JyCNt/
64cjspHhMFd86roKQpaC4Qo0JG/Awv3EQUqkDfqCAjRY0PYz+mkWYVj+WAIu+Lbms1Ow0o7PipY1
GWV+NAD45sqVYksqQrETmA76zN5iMiqUvURkO11n2o4S+hIOVtm7nKdks0/ZNIXl9lRi09aRLyak
ABMl0OXvOhvGQ1NvVYhuw6PSiVsqmrCa4Bx8+WtcLHGA5la8cGQ/xeneHtYodbcDDdBc0Bg2Oz4C
72ok+PRDuumPSSJkmGXjK3FdWEu797RWMaUjdRuxJIXuwjfsrp51ShBQGnbC1RDfBPfDAcv7yR9n
7yTqiRvTrZsod80fG+gr7HoroXR9G+tMYG488L/GKSZYHLlLLgMDGzO7w8octKtL30FOWEQ95VXk
kPvTTmdLKDgdOPwTdi1NbSgyVKqwrSQcdd3vqrp78HP7Ddu4R10ZIUTF7NW3Cuf5omo7tAxy5zvP
My5TyhnnC4yU86KugybuXCaELtSYUvexw51aZUnk5wO2t4JKycLkz1Cx4AT5eEnxHlCQYEWzNRR0
IrHqdtOOeZY0MP78aciY5ekI4wvOpwsuMdxrjNVQ2M19MLHSBq5DzKyz2TgbY41cvUaVmdyZ9IED
0VMjcohBDZtsX3Hw0ZY670a6xxwAnLbVFBGmA/8G8jFw+oeiXXB/zU9mC7qCymYGiXGfh0U/pn5x
yVxSflrDJhXugNbaOJZ26hFGJG4yVldIApcjrRiOftYiXhCZ3kmYqYMlV3EHxo9YZ18Dy1/B07hL
eJS6jvJAV5BW74GSsO8NF8OhX2HFOcPxk8hLXSKqHXHU7JG41FerXeur6+EXVgkHYD8HJ/Ri/WlW
JJmIXIUW2vhDasc6yht6eUg6pG0r0agl8vIixu6LBI2U5kh1LtyUXua6OWZGat80pQLTUuWXfmhx
BnVfo+6XizUSBt7KipfepNPMsC6skcu70ws3RCqJ3Zz1MlYcwAPdoU+sl9mpcJv0QBnjJgONPCOx
7nTQn5uAuq1ebr41q3zSZEDRp7NTw/gvkUR6jDK9u3YSKnf+Mdz+znIQmgQ1YAwku28M8aF9DyaW
u9537gwa5MQ0h2C8pUp8Dl377REptdMHOcfubh3Iafb+6IX/ySmrky+Xs6/ms6J4rJXNq+rcP0xj
LwW7Jxf7VMq/OM9TmIGvlgd8cETkJ9P74MYoQRLvoau6kUmBX7LT9SsUj0WkjLfDI0nft0liXRl7
X/lSeDQmsB+7+V9V5S9LR8ljvpdxfcdnHU1LCawc5DCZhEy0wJIS+Y34GSYL2jLJkUbEDXht/bL8
8TTvU1XqD3QvksB883UcWFvc5WwvSFzZ4pfQllR2MJfROcqvWQTWf6nQ4InWKxAYzx3n+FR1UTKj
lpgNMuhJRfjKc8ol5oFLaOxkuCzK2k8eFYSAJl1hvo2NBt83txcjexRPWP/aSxxTVjSVpPU7efk6
euOjUT3ncctkO/eE5wRE4uf+5J7jzvxVFvV76WH1LnV7p+ll2Pd+tjL6sVYoo6c7SQz0TMTjH5J3
3r0Mow8g03b5Cc4VOkkod7+5tnFKLSUPDlJ+LpIJDsVyKDo1SuzLbnOZhzRhxbP+BZm0NsBlRZsU
evNwKCDUBvTV0F8F/LDwFOh3wtExUXYUSJekRPHDrKMPffoDnRQ5sy8eKStyN6RFjuKcAsuH1AFF
DfQLnU3MpYa33a/5XTHF0rsMB1dzu2Co2ozAZL3vykDH96xq/o5rfKaA72aY+pDP7vsIfs7P0/Zo
RWeJ2Tr2OapjmkjdcY/LktTHlHoZkwPsue1iN0yfKFZRt5J0gGPHnyXR/8BvW23pUrSJd79nnFDL
7A+P5mBjmxXlX3Tz59ksvmPWU4Zz/Ukhsrsp3kEx4OmjeBAVojtjCgNCFfIx0zd8x+k+kSzljUPd
y2IvBALFxkdMUZfnEGNEIGF2ceX8IeaJRjraLo0mzcjtBgLunPFlQfN82DT6+9wlSXCEgn0Ypjfu
8uQ0NP4Bwy0F0D9Ewb1JLYoXs2a/SpLivRvm+bja77Wfm49miqoomej+yAc+kzLVxHbTFXLwUIFw
Sqj3tGN9JY/iETQbnVP6LXrwVNVTK0VR1I5Yz3ev7tiJYoqYIYx5yJDFPTiS0gK3ivwpktk4/5i4
S51NwFcmmPXqPv0V27w4Q5tPW5GN/8vzyv8GHy1BV66feRlfqf5Fxzdf/eZiAyvuzNF70Hb+qWkb
zMb+11i6ZogE7tBknfEkCAvbDYoxXNBBOthquvZNTYw1BEAw+LTtINHlLd0vUzVfUq2PwhpZ/wdK
N5OmqQ5G21BBss5sgoW6oB7Jw87lwXI8gQK4SS+BpCiTstf75JkXqd68pqFhvKCPRUifwzMJQBZ8
hqWJbo4eIR0nVn7ogFR8heoCyjjsOH5F3H5vPGMsPimzyU62cGNqtobDKoyPztNUednlNiYSLRYE
/0ZqGVHbGW/Yye5EKCZXSPd5Mw4/NHXpPPbGzVHq0ikTyZePFRlV4UBnfRv7Bzp9dxRqsPZ5rB4k
6uPtjT9Lj34TpI7/EmCZ2eaen0YcmQYni8ukalrP1eR+NmLlLiqE3g9jHxrKbRkAciZ14LM4oMrN
olbNf44bum1yi0OIL/dlaQCfmWO/pMfsz08c0P5Y80G8NAXxLyh6PilLbhp5szLs8hKrGYE1oFhr
ffI7hKYYxkgHt+aDPfofhTn+Kbv+vfBpxyPt40hkMM3svj0c5wx3X5mHOqPDJ4sRzlUT04mei+s0
5a8yHl6YSSkYwg7SmW58GOHrDliF6m1/cgoMELY9McU5MH3zbEd1TlkvYBcJNz3yB9vxptDOazhP
WtcjdLA48EdBbzrF9NjynPkxaWvQsXzl66JMe/XBZGoOXb3mxYMz5Pem7rK9uVCb603OTuu2CyF7
dwXQ6i6m0G9Pp9AcT/sEAeuhNGnoCT7S1Hv24sA6NUASwBIqB5htGDJzPLPBHF9x6fxCAJFcKgOm
UpTJKzF0JCi7xNGuSx8FApLPGlN7nzUkGZQOWU8IcXh/BZFFgxfya1I/wDF/swD2jM0SWAwgjbPf
6Ke2Ho6Jjl9WbzNhdtUBiyMqGeDqwMrWD+NQDShNwPysgTIs1pGXwfB+S3v8x9Hg7TkkyfIB0toF
lfVZgivv3bEuojynIgxeWVs7J7OBkszXxbOOqQEUIBdBJUupvsp1enBLumwJPajyJXgACMUTJtY4
bLiuBIFDcbxesh+7La1j65IWOtl4Kg0zjjoKixVH4lDCryKhJkth3FYXaZ5Tn+kVRhTjLISxJP1z
sSvqS7F6udm/xOEWNjMgOIpt93PO6ZSxiul0lKe1HbBIa17+rtr6mshlY+uAS4mfZjv+wc5q7rwG
GK2WSALo7VmOyTD/zs06UjNsn+9244UukuuwlFUkeRwuGhNrswr7kossPuZxgdZSHj0vYUhZSL5I
7W8KqHjRzPI9lrQvgfhRcr41GWNc4ydZxj8o4CZwicAF9lVvKW+GazHlefZi42gk8zhsCvd3CTP9
nlbdUzdQV4YFQxxzgMuoy3UQKmdCvWLKY6HxVwYeB03h2feksbbZ+Mt1jPo8PcVjkR9pj40Jvulf
mfgFFzXRrc0g+70U6Kla4TkQTJp/WG3cEzN4LFw9HJ2VeNFARkkVILnCBwmzhAMbyMAxsBuOgrCL
7up5KNq3/6YKjylmoKSt7z8MyvNCV7Qj3i2Iu6kaL3hn5JEoil9umj8XReUxMsGOwrJEs9+SPByM
5AleVyB5ymIhxZocrUUOlU5Wbkje8MAe1Mj9iDr/MlQfTFD1Vc3TBQ0/JdGQqLy8+WGdjXPTrd9u
M827xGRoX3eQOPQkiuqzGOCBC/vORt9Nwa1kebRk8idtB+5AQ0exRH6Qce+FqreyAyx2vAtSHyVU
K3giiTfQ4i8rd0iRF9NdTTvBcyc/SbOU6AZReYxqdR91Uh6l4EM3s/gQ9C6gmfyVVgBC0mubaNPx
BWM9nEzFTb4gBxl843XE9xf5QTPh8acokQ21Dtuy/9uWHVAaUXxZAqsYgEjzf/+0Rr/BS2ysxy3j
L2obRBB5RiwPfO+5f22LFF9sG5yLsu9xkm02rMLlMPmeSkxcWtDhPZG1hfBPEHTB2waEGaH6pcRz
SFFr1Foe3bS7OaVlPMz+Zzd0yYNd9GAfcVJihVCP5YyOI5D/VUPtXbx++E6CX2mDzBtZqX8pe2ne
XLN6X3uey8z1Z/QZ6XSn5f457UE4BlOZn7ldvRuufSrbtjkGI4xv+0S0BRh5M687puX/ijpMO/kx
GEhSCNxxhO9e7Ha9moVLeAB7eqp+Epda0iVGAJel/NUQZ/9VhFlTKk/qjmxZzKcr989DWcsxNAvO
6mzo9+4i/vWpn57TcqWenWiaLmj3hptN99p1T7qjaC5R81NvxvnOk9V68DQNTEEfX1s192dRa6hM
FACO+1iPi/G9FEBkfsI8VVRu8kyiXuZz3EMQm5eiz6ZL2idx5FBPpUbvanvBpVLWrplshBFi+JA1
2DFR2HtjHe+I4A5t1VBpoTIn9JMOi31aSxyYIMJ4uteDKaYURMusny0kOjtL1pIw83kEcTIOvcHa
UeCpikQa3Mgu41o3kjXMqmo3DB5Vg7WRnWv/q4NivI6Lh+eS9aq1UzpL8yaSq/GvzLMn6vOOMw/2
weyGU77CszVzx7tBXxbwmbMbNdWaq+12Z/h65PcrXYdEtpZrs0VgXNtC/+a48vdTaT/XQcc9UBTF
oWxch8Qk374NA4YTSri2/2DMO81uhlVPMgY4JnAvtlcuna3PbizT/aJR+le2PoAkkET7tuTydQnK
n8UiIVUq9+aA5GEV8lFLgRHvpw2VNQrK7fhgteeP59Rd3kxym3uouSLJwMV9At/8aKiRHJa58VNb
ebpvUwkTy0qXdgFTweIP4FEX0n5QRJTUhuJneE7x4sEb20d8+N/Z6j8SxkEd6ZSA1mJKsVXz0gh1
GxQ+ZMfsEJ+UIKfS/NE6f1oawwxnNj6ExayDptPiclqyMDbVbRXMoUnQ303DvJq5unipgL4KbOIE
3PiOUurFSZNjU0jGLrl+Kr7oJiWpIPj0tl22x0xtqJ3YKsZrughDRBvUIG6r6jgU7+O43skjDZsG
TMqe+zdjvQwqfeeYIPqgt6MRCvFSD4R3uKMSkTY5rHAZ7Of+JkRwKTW07ZD3XGPLbbTar8xwHrKS
XDwIv1fMi/VFdP1VLXlwloX3Xydy9HAWgy6diZgaK8/cIxChcThRH9Je2FQ77t88o5+z6TWSPJL7
7cSZzrUJLJ4VBj4XGRyRViIvNsQL9bylFye7ZY0Bf1t1aobqRL4vZxKyLfrS2G/RmmHUcQgOkZsd
fal6EnvGbidIdHHN8uT3wTfDGX2zsg1gSSrERgxdhG1xDxAn3x4q4UHrGQdDEBvUk5W3U8L+W1Ky
TPEf+sI++Jq7TXu2Iacov+tIsD1hl+FKGGApGRJQ7SnuKc946qV1lBoZZLoGzI3cY0gILg4wEnCj
cR1E/5EkhKWaQcKY6vnnZaU7wUUHkxGDhhQoPmfk3NcJLNuSMJ9VwZiitXRPTnryS6SKZO7+aVJP
E9fRHnXuXgF3YjYBbrQOVf1unptHC9gzzmrijBq3PeSAA3QWZu98+aR0JSYxV5PA2iYxqmhzD0ou
SD98XVk/wjjm5M2bEgePLtMj5GgcQobvc90F0OcZL6mortV8cxVyALn+rTLrxnlMcSbiTN6B38Xg
fYzuuo/9xDmnit1ytPIoGbZI7pnwyCnF8pK0IRGYf/zKfcpaIcJpgHTqFoRIhXPvDHyu2JKxs2bQ
jgIUsjTW4gjEU5nGP1yA8glE1sLMX0GXlgaD9AgiTEwc7NR+HWL37puVu6sKuOaKm2NM8YQZedwf
l3qzdxNiY8cTL7xnP5AVmIcjwXFscK9W5X+vqvwLBUPXqFErFCQUmpGwyR4lqN50vL2Z1P91vXyl
igIO2eEBhPQ8pul3IJAiZIqs17X0R46hRJ1y6US+BSy3Vu0jMPi0uJRQlRXaHidG6FroMfqrHPvg
1YM4jthvoVOU2Cuf7DSctrwhK2BEYPZcNUEd5dvrKrqOrw1ITcZUYyRoAWfMvqPHzyyy4U0mM0ED
Kad3B7tuzPFzbluorbbhVPg/vaMfiAYcd/QTNBElsKfG7K/FWv7LOsc7DPN4WMfrkMb3tEUyjcTl
v1o1R/jMLwYzJErzHE6CLtykHkDTumedEz20YQVcR9idUDSFcd/BvAR3O2NvRfYD71OsVRRokoP6
tf0ogBnNWNQHtwceTxIVKYe6gHoUaBTspjqJ6SPucSyj16ZEt5m5g4L6VDrNVWeMpRUE0uiZUxgn
3biriLMiwuulMT0VtWO/7BrVfS0BdFS7GHrnBOODgXdiMMA9DYoei0m+d5DkUGSfBZ7VUSeneeZK
n9KfZSChmMZkN3S8mC6FzD3GGYZrIjlIfUbpsjOW4l/XekaYNvJYiQlruxEiu70apVkdtKteuDI4
6Irt6xJWKFvnz+LhX2OxYedFga6FRu1xxt/JUKzWtwqD9C7tSDslmvtzEaLdt/3IVGZFsPTPo53+
ValxXfGwoETx/tXezu15ENRIMHspGrQKNuu85nIIoX0DmlUBkc36j6if+/dK/EXMRDGD+SBx60JA
ugiN/eQbSm8OUnS0ufq9jCQwBbpEat8V2UH2NG9OMxUnKPV26VbFkTsSTW1xBYKKktjnpdmK01NG
TexIhITJlBKJ7FZtgPhY59ZhHlXPt6T/0XeLKi4uPv0ykaeDt/IDu3iSWZRI/gm6H3LUv4jiNY61
oxkv2iDKNZK1RsqfAvLoMMn1Y+3QCWhQLqNCAdsTssqEZH0rPZKD0r5Yvdef3RbVFTAQvadW+h6r
/mChfAoN3s8hhn5Ri35XEzQa1pIhekHi/FlbcbArXY8YZI12z9PArospLmDx2T3LjRdbZ+RO8nmu
gYo//s+HD8byyxr171JVBNvktHSYqv8L+//Op0bVIvqbvWSA5u9RFO6aDc77jOSXvX5vneAxyK17
6hXeoQ6A7+rWPTcOSR4NpBo5qXjeV8lCC8WLo1czTySQXMytNsNMAx1gcrCtU3q2i/y9Lngi0qCd
wswXamcymRwHfh6Gw5RWOPkZlEax15sjdjK3So//Ji7wMEn8595mTVfB/L4dtbvl5jvFRkbggF/h
dijv+bBFm0aWPz6Z+W7wmxd7BF9TVf1lNOSNkM3x39qzdG1pO8eOo+bWdM11XT2DbFyhw9ZRXKzE
48WN0rtJ3XOf0pGk/wEtJEbXXHnv0Rb3zkqHQ+UYp+5mOvkGDcc4wF2pIXzzyNPIkoqRkJOxET+u
9To3kpvbG55htNS+UvNL5h9dIZMH35eHmJ0cKTbrXUGRRDzXb56nn+zBTY/+GO/7PrvOCsV1XaS8
KmYZlt4aFcZHVde//MbyQJ1X9p6Ftz/urvm6oJFxIuHxG3QVx2rX4UJONrFlSbj+MJ5I9bwGPUNx
69gnu6UypunYKYego2jcrvdICZ7MBWkN9PPF5LNfK3kxpU4OQZ2Bsltgvk7XvQ2984MKjKM1Dbj7
+xr+tYI1knARccC5luVVCBUEdGrYekd6C2XuWfcwoZYbJ3IojGDeKCIomN561lvveFCl+ZHAnMjK
M3VMGP8pypEvaa3BLWJ2iEZ6TzXaeyHsPCRAlK0i6N4A4MFMV17rSf50Y8c+oXtkeZ31ilOAKYPw
c5LbX7BkvWQ8RczvPSji+hrbTjS1bsIFC3qCS+lGjC/ZRTHzxdoANXRF8tmtqTzMer1nbf7eFBH8
aHnGz3NcYd2uvW9fTAvITeJTYFbhcpV+d63GPFyMtaLyxMIGXNrZflAr6ZJe2V+bGnksKROPLbL+
rRmH449QsI7pyTWXV5vvxfQ0Yl7dWeRT1ck95/5vPJSvfRc8YmxmiOEenNiglhRBP9f2IHAqWwV0
kM1CGdTqx9oaTma/qPd6QRY/MYVytZcmuuslMUkA8X93CUlcuVEDexeNS0A5coDcUmcfnOkiXfMm
khDAGu6+Cyimy9Mf6SBvabfFqrfHp9Fi6fKhJ3fUItRhNcBaje2D5+gvmyDik8LnNiXjcq7d7rOL
q7skDC9aFW3s6YFhz1usWyumLTEqx0hI0gD5DMUeqYjGpNL/bjdRPxrfvUoTWllpkDw0udqnvgrL
YInstVoua/0unHo+TDkfNFaDJ9nL6Vh40xA6dJrh7sG+VL25/vprmDsEgD7/4tXssZ3bYELKO1Mc
f2KDfh2FTWl3Ty14waDTjOPHuARHnfWPWYefgyshimfrPXUnYos7aDuTRhRCTM6dhF+apiT0Uu/d
s6t/qVi/wMjTfVaM97KZH/2YWER0xAcsRPEWoU6KruZL6FC+u2QtxQxtBLUwyHb9Je7VB0kE0w1V
RLBfR3AP36PVSDSnplqdyA7EjDKKyuh0yF4mtMP8/SXyS5M5FY+ozwixW4QKJSf9rmU6YCTTH0xS
GMa4yFoSHblrEW/nGOeOtV6QSVr/IN44pjLSlAbxoS1yE6jBRSQ1v1gZYCdwEXkmTnCag7vRw3FJ
hfvO/CHh9FkWIgFnBmWcumLXL/2yN6AMo7ih0qUvjQ+Ju+kgvIZYN8Zrx89vqd+du8YRDwFgysnV
UP+rSHeayxgIKaj2XkcPlCtuc4zMfuwVIsFK7mUgmTQkD1DLFOsRRT8NrKrK5QWbGpGBk5K3KT2s
gSNSIsbVtT3VCAkSY4Z9QmNCM4jzxxnJkKAUcJZ0TQnYjhpVKBJLhGhIT0OvY1BuhkSSkcutjauw
2CMKBYPwZ6b3GQmEU4C5r0OwiY+fYG8ychYL0kyD4BAYxFJNVgX2qv5oPKyH2mh/nGrikv8nPRKB
zYFGBAICBObZjFR4L6X2u2Z02sbnymBXIqmWkI88u/htAA9GdTqF7X+wsRi3atC3hf39hF7/DeIG
YsmLxrFAnEgqzjzc09FlCjT3baXvmFPK52LNnheCPS5Om/+ajLsO9IunloYNiFJzqm3CpY6P7Aze
uaXSakbcQn5wH1V9cVuKlce0T6mui1zvajZ5fFzEYOyaTdJjOB+FndZHxs1jW48RBsOHBU65pBe+
aN17ibAxcov0bZJFwLkKJuO+u7jCjmXJeR1kyd5P5gTnnH7MkHZyGLU/EwrNMeF1lGvYxwgrXZmf
MmIcQoFNkaiXjhc9q16q1IULzrGypd7vvHROoqjocV6Rey3+etNbQJ3S+sdrj7H0p2tSJpcZMH17
9l9ElmTPIEG8f/6ZvoZMqmPp5f0hDgBsVP6u12yI/HmX26TrJcp/IE0ZU6zfnKcJmQ2kZZSmk3rw
q4Fs1So/ejjZEJp6e3/I+AurTH4l6MkXuYQmkV8+UD/ge1pdluaNUF8Dqk+Gfp12DwsiQEulTmgQ
T4ph+7GNrfoo6BcUo3lF31NHUuY0LsmCagPyOZoVOFa31TkVhItto0aVT0Rfew44zaYu7nRHTqTF
ZZ/7/q1jWt9kMeLSbrRAO6lnAm/2NWTqxpZ2VHJp6lcMjBLOsM8WvDiIK2xmV8uhiCD+XaP/2dMB
+4XpJUA0roN/nls57yP0mkOpUTcv7rEkJI5Or+VmqOypMgXoTk8gO6/ho1buTlNBQQfDaB4CL/lV
lYU8Oy3zTeN8F5kP3GCZxsESokNylJ0rvKJR3kW2Hpvw2GMziOa6C3jvVLcz2DEK81Al+cUYs6dy
JfK58fKNr+QL8yUfNHYw69603+bs/lc6mJZzIFIjFuWVnwltpUtcnQTBZ8nHkOIDBGjzNNjtdEV5
cqRe7k+HW/2se4cmR+v/COYfnBMvIxPeYeBq3ZsM2K6hvlsvXKeNW+89MocbbUUTjX37UjMgW2Ak
u6V6hUfDp79xmTRC/vRVgxg0QFvidEwnTlUSGpS3e2v58W2WrgxvFC0ePQEY8fLltn2NqKvvAPCK
S6yIkOdmPrlc2g0hggzhlhH9j7AzWY4cibLrv2gtmMHhgANYaMOY54FTkhtYssjEPM/4eh1EWqu6
W2bSBsZgsorBiID78/fuPbe23AoQGXPGKKc8s5LQO6RUmljykQAH2jIXDScwlw4sYkK5yXqxBjjg
w5oqkA4KU19r+bSeanaGoimxK9XEUykSIxe5zS+TlFQGelNYPL/5bSYQpByYM4fZYau75PUWI+jR
gN/2JGR4wtuSFGgajdj41vwyX9TeHrLXnc/atNHlNafbR3+phc811P26aIPXtlIAfsorAgx9iBDJ
a111ngLoAawKWo/A1B0OZc8ZIqwwIpmroGasoYJYZ67TnPTa+Cg6Pjw6Pwby/Ci89gi7tbokmm7S
gKYUi5vql8gduarc8ERL2UY31Y7s6SgbhxdBrbdAzg/O0ynvBuOGjWfaKC8AieDO+4mkGexMfFOc
hY0N4RTdmmYq7sO+dy5RLA8u7f8tjocPDekYciLHgNZCG2ThjKJc6TH4Il8wsh3i4Co03zK3Woa1
pZpdo+CFFcmGdFXiugrgpbHVgEreWF3O+0oC2a3v8Io0nf7VcdCkeRTsUZsUBBNB2ovN8tZDVaN6
im+52Zy8YSwPhdfUAAWL8aU1S43pPv0RRrV7tthyq3kanhJ0QqNoDkkSzBx2jQmSb0wZYNnG9Tmw
phaZG9FPGhOzZbnTMJ8o4620kBdkTXfn1FMhC+izBa758LOMewjcvTlcFOb0c9zIT5OxeJYc+Swn
Oyeu/kEX6O8IMTxanqtdmWF8FWrAUjM/6izI3JbhHvK40E916Prrjs62x2Bl22BoL0ny2vpWgTSr
oo0TILhd0QFBoRhH46qbtGzf5MD/UXL6yRZJvLtmikG8XlzmZzlfHl91Qvf3Veed/v1+pZnpBiN+
so1OnLLq51Jh8ZlQ8C9ahC8CEc7dHFASxfqwqbs5F7Yx/A39ZEhbgevtkqYKNqVL9YAKHYsqSIhl
Koz2iqDQwfrKz+E8YuISR79r1zJWlPyCDK8AAVuqObgUQ2+rN9TcgzPsICQsuZ/TL1T/rHUI4GIN
aM6YTujl5Xz+rm3rxcjczyoM5/rHmN5kwsBAF3F4NrNiestY3fowbe5hb6tXw9k8pHyMN8ObBMvx
+E+g2jvHfnSJxDOq8Q7TYGMUVra3Z7SnqDL5+p8esu2dtdJ+q1qju6XVTvoiu1vzBUFHvkPs86Uj
lAD+ap493ckPcuw3JCsiUxPuodVIvW3Txj53UgLFGLx1hgrz4GWuuYsN/SWNJ6megtTZE/GFFn+y
k5PbmCQDCusAwBUsuGnywg6su2Fi24d/L0MXO0DDHURddjit8EzQo3TMZocpz7xncavOwlZbt0wN
kq2qfhuqLHktcLfH3iDvQ68nrwBVzmbcy4vrJMFZGd1bOfLGK70V26rRhrsFieWWee/xOA33egTi
ZqZDvR6NyD5pRo6lFzNH3Tn3wkq9gkrf+xbcvY6ZpHsTvMwunmJSU0iQXU/KblbKcrytNUuZbHQj
q4bqZBslcflRRGyETpW+YzDb551rbWKMHss0CMVHiFn8KSedC1etjUCYsEf0dTWzq7C+JdL558HQ
QKA323zJSMsxqgIpIOkJH/RidJFcxoaVbctARNu2MfXj49LwIfr71eOhYATwFIbFVtAM22q96yKF
Qonspt2rOwb+ySH/EcVFYy1bsyYNS+jxGmuEjphG9W9GWYVoottyp8xmFbRFe0ilVZ7+vdgeH+qs
nP/ebCccKdCI/MfFn+WpvaufKnTDu+xhkUcZW3M0gmagzBn8Ps+UyPmqGfE2zRHN0qpFWnKOw3b+
c4uD8hk5Puk5RiLLRTGONCoJjiqtt1jS/a0pS2uv1YEgM2L+sgvhMeKnXdQuwAhBAtzIIsgGYYFj
qYv6NibI7yCmpft+5rRoyvuCIlRsyLoWB6efxCHSfhkF5ISV2/XeKxs7sXbT2Nw4sKFjiXrWCyRV
xdEaD6OXZUtdozmrD4a+yK0svtiS3tnEzEGw2zwmCWXY7FPcyms9KY4I69sfYMcnOzXVDSzkr9wY
iwUtHf3usL4hT3dW6TBpG8M62/iH3vjjCESxhh4MOzztyHwXcavjWU2wS5A9uuc0T45X5v4e+iA8
gL40GS6MjAo9Y91l4bjrsBBQNgQcYwjknF0sO1A/yO0GYV6KInO2xpwak2LrW9gz9PDxOjwuvo4E
pyUhsjZ1yo/ZLNwZ6oSi3tiZswfc9+jRhiH2PCGmepHgV1nHzcffxSLBPTANMRt8lLwxgaFPMFNg
ShQFS+LJujnhDUXkVLdPXRQq3kKJwB8rUXlgdlXVW6OCF4kzieGXTK8MGs1Vxi1JRaTKZTxIPOJx
dopIeFo5QzAcdHw3C5KpljjT0P8wHDmg9fUOwsD1OkXZsIwMHYtw3N4RkAeIzCz/jmJuN8x8Os2d
0lMeaGIBjzU8aKgq+tYmTqfaFOqsKlHd/l76vLiEpFImYAuQAJTXnh7INaomnX526G7qafpQhZLb
xvKyjUHpR6fMvqZEjCDPaWfU71Qcpz7KWcmGXQRS/403Ktj7hhas8QSk26QU+15K/W1ppo118MNy
gnToRUfSRwiYGc2PuOhpECrZM3dSL5Xyu9fCJs9MTdSVjSnfRVjhFWRLNTOr24AUyJ+FxdiIyULY
aO2bDXhS9l2K5iVJf8mBoNy6LpKd1URvoZxAQIzGcyX68JzwIfLhvXxNiXmNaNfuiLDALxX38btJ
jbXSRhJ9kMkt/GlKDnJyEg6iZHu2EHZQmvPQKYkkmPpmaw4gIoGt7PqJMxByd1btHI9Mm3WYqEZj
GUPvv+alSU+4ryuat2W1aVGCnxNEnmdMJDyXVv8GYTWtsCEgdOGIMGc0Q9kLCnRJNuF3DxxTnDg+
FFsHRymNrs1kjdZLFQ6KCGpsW+mYxsdSS91NFdqUSulwMAFwrbgdGWpFzXiOnTfMi/0p0y1tkfTI
RNOYlF3uwtoN3uDuaicK0e5FEqG0KItbNzrGioYRtYkKLEw9I9GFA/TtxeNjL5KpZbjW/La0xno2
o+++pfi1aEwXiC6g++CVMxBCsk4E2OSI+Nt4eXQqZ6QDPlTj8HfxicEvtDOuiMbhC01XWoleX6PG
CfILvFSiMaX+hAJs/FRIPgzpJqtqPkoMLZyoidJuz0cz8fiRljjPvt8FaaxfM635FgmyrMKX4liF
oGARaVnPRhmfApzXCLPANphYV+0546t2h3gPNiC7TlGQrDQUNij9MRpYovljFxItFn/ladSz9NRC
jNhWqbx3BrajusrwC+Wddwh6uQsV2RzYkGnkdcBMlKNDh8ktyvjMxUSrwlUfYv3P0Zg8YSEzlo83
1nO6u9R7fPBlOh08NcoN5smUKo38NhZsDwORyxE4aLVjIMdsXhxog+r1eBxMKrBIeUgm6uKf2mCT
9zkEPFaolrVwTQX8xxChuwwiB1zJZOM1aBxvJwISHHEcgentewwQRJL6T0H44UO4eM59GtgUf/bO
5nyy0DspYD5w0VKCHFADzlyrDlHSxaldDlwsfcCcE5ziwloK0h/2Q0KHvICqNgSAKwQtwcfiPwYT
wN2a+wAmOfnpbgtoeb4Mxsj5200zmjAuZXIsQub0lWZtArP/hYYDc1gVsIa4FnSkoEHLTPTIHpK3
uxrVMB37+TI0Tr1vaHVaHnQGztH2uI/mll4so7Oid6cgK59IHkJr75XATHVV7UmM+pXAKDvhLsn2
GVqfp5rAHG5SaLHKLjs2WRQUFm6/TVLX03nM5zK696/AftwNcSnm37NPDQHuNQN+MZsa34AbWKdO
qPqWTdtKUf09lpwhqPdW25TEgiYXb/SanSV7GoNBNZz1PkJPzFK0aRrH2WjoXmc6cL+mHcYoxiNb
qCVdeNv6xbFED3BHAq4tCn5q4xMw/FRlmdoQ7vGUBBQfdRc1R3dQPWex5Dll4VliaOrfKGjKdUI6
A90pBUunG0mF77VN4dXWGgOIfe8cFogpns/0VshhUwVLpYxwYyRq2YC4NytQ6plH/VDjLs6BVU9l
WB3rygzWcqZf/H3mQ9h/DvMKiHz3OlkGNebIAQd0RABoZy7xNOTBZYTJLauKYanPt4zAyLFN5ocS
YPtm1EIg2oXrHfiiRLNOUEyZRWAvUDULq26p+HLYZbWHdrOhKRjqBjINf9qoORkA53N8ZOwZ7fwy
e89NGpWEUMl9lCoiD0LG8UiuzTOpe97SThry66f0zcEpt8UtmHD0B4PjjCjnC2/yCcMBsKHIG+o/
esKcLlZO/4Iw+KWPUe/yuOdsoxDLyG7sk9eb2T7QjdcqMva9NujvPYKqddOaz5hoq4tJp9pQCswX
VekTT224qiRNlmWZzypevCIpCmSR+p/pBD7bchNSu/WSO5UbloZgNBwfX9XBcVBfsxdoUn54wfWl
roKy9KpiVH1ldhgSTyDz+Y9vI48DzAR2LRlSjvGDtYriKt23SRc/9dLKl6OubfRQybNqGIxxUpDb
qHPlVdTleuRwdqKLtqnLqDhGM7cEC4J3sKt2a9oVJQ9si2XWVTF4PT8+aWgEWc6Wk5yRwnnnHDD9
EHxFH/tj7Mgbd9QqdTN1c+hKb9oGs0ClAK/ifPGOo9WWB2OquqsT5enOoZYnyt7vro9LKeRMOf/R
k+lmpjYzb4pLVwzXxJu8QzfWcKgslDbuWBxC1RzyyMoOVdS6N0v168dm0E+EZ/z9rLa5Sc5rcDE0
Pg6iiclSI+kBsrDhLNECmxv4n/FOupa1HABAoWseoRNV5CUUvXUwWoDVaITL1YT3CTKxYGTu1hR/
0POQSxrZPcon7YPuJzMLS/kblU3RwksxU5VVNDupKv/8uCgp/DMxwiMZtNWOoau+zAvI+TQQ4X6G
ktip1Ii0G3cetUTs3V2BRE+0aH1zeyoZGOKZjkoxLTXf1VZaF8Z3aQI1h8LQe4r9EFpQw5R0Y+QO
zZSijCmhY1McSHnSma+xV1c0ncYoyD2ynDS1tlm0n4L5M40HFnADCIyVouyo/KreT+FAytl8UW3y
waIwsOWE8aGw83LtFhPmbnQYLyNVQ2u1jEgHp14Xfetusd3cVC28Q2twAjSRXu9rvKdP4fyb5CzC
K+3yMwM0d7BkGzyHuM0XpZEG267rANkgntogGUKZq9v42Gk1rW0QQEhfJRR1ZZ47PyFCLHDHdeXV
ydUV6vwAQcUdcQRE9o6HsEW0lYemvWliZgIqqWGsVdlb2Za9v7OswkFX0eWLtEnyAyIxf9m5U7/Q
ODs9FW3TrQs6p1lupOc0tbobtqdiM6NhkA4ZJy+0brR46mc50csII+Lu0qb/iPEm9VqSAMRz2Vmh
KWli5OxlJOVe9O6faJTVsQlKG8cFcyvmu9Mu81CapZUIlmJ0yqtZ6/ZGx5+5r1QA7GL0JZ13jciT
LL1knuUsCT8B2FU5ztPjqbc0tGlTJsHy8RCDDStaFtDnbZBWIECKl1bGwbBV2Jp4Tic8x7TbDXeZ
95Z5iIWd45+WSGGVhnbak3BTbU+Ce/ZAP5TAFrsUm200aPW1ayCKSR+nR9G4b5LwAGon5vBiclAn
zIr6hTQqdaRcU0dLEvQ9BOmzKvNt7LnhdcqE/yL7gA2ojrSNSJAM5mKqDnrQlOsgsJjHO2rZ6kb4
CxUpYAoEmudx0H5HqtZWqWVl194ONo8FVWuKdSxUTwPiVvi+flD2FB+1QJ2Qus/91PmvDDGdWOwp
S00gDJlaWb886EplsuvdwTxDSjIhmRNqndqmfzKNkNm+y7QYVWpTjldTxfISOx+epVG9VD1Idk1t
k7A9C5HSsWr4HRgIGbpweqGlIuV+rA9FGinQkXqLyeKmtx1T0LmrxamFCPhaO4u2eXYLL2bBtH4R
GzPtrADXMf/HjkH5jnOtt/x70DKyajHRKMD94vqbyklmzaab9lvB3JLCymFTY52mmQyuUU6f4wRW
44GBag33WkjdP6SeFexVQqnu12pn+MlPCRnftyJ00iBk65WVxDMpP3cvhhdGJzfUAXBw9K2MDjCD
OW1rF1UOwvh82XN02T+4bUraH+VUMSnEjb2qS6c5Qhx9CzBAnqP5omp1IQgk25fwRKTfb6SdWBdu
gB7E0NzIxMeX7sta0XIs1Xdt5OAW4j54Hr9a7BzrJOMnNb2dDkK1K7tjjyngcI6N0N5KSY8M5pPP
HJTQ0ib1r0CSwveFpN98KCsjWRuIDtZpBDrrYUUmfys4taxrSfbbhu7RCLSVi1qEzuXfh2lpdoQd
NO5f8lmsd+6mYIyLkyfxNoFaZG1TvAoD7a2laeOqBdLCG2rWC1NvnI3hsvnWMbJkgkn9UwcLHBRB
hOs1LF51f9prQYQqLHmeFatnDP7h9XGJRwoCFRfygCdZe0Uc9JTqV62xgy+ArYxg/frHiPEmdlpM
vm8+0GYzN0Hv0z+CcQVFANvf0svwZirNLVe51nm8LwUNd/LOur33U/Z5t6/KpvnFhJp71fll1xhP
i8RLn12nIBo+4BxeZdPai0ke8Jyy2lp6V92SbDnYYj6njPpHrkveLze8OylDfrvuXuK422aTBsyu
RBLgBFa9bx2SlYrSGk8cu/y1b4KH81Tr7RGFY8axoRpKIl8rv+12HvqqS8jheJEkLvS0wZwOcej9
oVOFZtx1Ia2xaLIYoz8j8sZBO9RmZ23YW71egmUBtKxpCbMhqmHtSTONo6nB9EiF+p3Z5XS3QnkG
s2peBMp+ARX376MEg6wUSb7WoRP8mrI7LVT7I7N0mqlD0q/lUNsfLb0h2JPWK/00bKrmOxi8bpWP
tnxOweoTq1yEBygGYGCZebZh8iG1sdxVmHiWGes7oQjjs4YPavn4KowYFD6+Il2Xibver8wGmXJk
hcbtcTHDCsWgjYpp/lY7OMl5nstWymFIWTYHisX03qSTfp3D6duoBmjKDk61XI0ABzodndh8mVwA
A/SimwU1xa1XqU7uJ/N/OHY5Eh0s+Q6agSMSI/spMkE0qD5wd2kwCZw0nAiaXjL/1fpT7gxHMSHo
NA3KoaHdcTiNDuZcTZREXWD4iF8UxKMPGCTv+Iw1igEQFaFImlM8Un33zOe3CdhpwrVQsEsoKVgh
7J8Si821o5Qu/G9aj+HtcWFsS2rA/ITsTLpX/c9gY/kMNb+7WRJPYkDH/oZqmdPlXJXFA3yVXAyE
D0bpPzFaWHrsdXwpMRMsOdf+0+eqeOm0doVaDvh04rnQw5Ra4228WijP7KRrETXny0l3f4aaHCNp
+8X7krhH9n/s5XfV8CIWA0iHfL5J8ri8cbzyv7qOeqyCA4U+od7YVpG+EjpIhLkNVjWNQ0SF4Cr0
qVkNg4ZpobYdQZ/RhAAzWXxOffAFzYj8I+nADXYoB8nKDqzjUKA/j+3yV4y7bSGDnwo186GiQrDq
6pbp+H8fdXCX12doyBwAtNY1EW8Vio2SA5fu/Ma2jGzXRnVK781bdYMeHcrBjVDT2wiNe1bprkgP
1BwHRkJrGLHuLpi7ZWIKiDKZW5x1iMTFo/JeJVq+75J+/GXqc1hD6jLuoLiINUjN9aSP7P3o9CbT
RXiOsXyPBcvg9//oJaCQfnCrFwu1JGST9GCIVIPFvSKfuX8iGNHcj2MuXmzMSauoqcX68bAzMhhq
lXgGwwUP0WGabgWD81UW3SWUXf7W10W1qTWC7HIy7l8CZ/wta2Gd69hKn/Cfmed0xN2UoanZ5hOS
vWWbD8kqHvUTs2CcIXNftMzr+jaDZDg38j3N8uvbYKhkD5toTj22+RG/0bZdytuZai1xHMMIWJBe
aJo01m89Gr+oT8s7CbcBgacXlrtiC8AzRUpc8ALaLDDaFBab1KA3TiMKx/IMGTdrDmTAkHEhjnSe
+8l5izR5Ig01/aeGmuWbxhokkH6nbhd3xBTI/HWU16bLRMGGMXCr8lkGWbrxb5G3m66kaNQl0wen
iqdjZ9qYjuaXNbWHQ+cAGZJI6JDDtsa6kOUXthCcgbm/Y+lx9gFj3qU/2d2zTt+mwsT7zhAXAYvA
Iu/XkXGgxZKuJty416H4cRiBLeCE9O8UAbCpbbs0N87AGxzmebtujTw8ATgKT46XMyn997Fso+eK
psX28a1/v//4Kg8aZioaWCU39fo1MBsLd5M+nf+92DWgbVt535HmN9vH9wPVDQwJxI9uNLG2HWlC
HwbUy4dR1cbOa01xh0Havba/KwOFIA4CnJpVM155pZnWOeRqsapVFy+LsP42bvirA49E+qsZ78TM
y6+aeovpa6sPlBYQUay7Rx4Wm8P4q2MQSp0hgI/l7nMeIeUx5Hcu8VX4emu+GhEbfNjXWyVAfz3O
q0jyzV072OucuS23G6q52qVl+GhKlDrcjxFPzL2UWnOLvY14g0/d/lOMpMcYEd0EofLkgJSCj4OC
C9nRq3tcen2As4HAlhf8lbbAzs1b92TPF63TC3051MYfPpcm2H0j15d//wWH9KbudYzg/+enwX1N
4AImypCuLq6DPX3T8DB2j0ePSwkyest2WLDT5KLADoWWq1LDQYkqX5oS12WH8xf5QCX3tM1vdeyZ
l8e3HpckDwQ3P7id//YPtte8ClVeqgL0ttMEwUmbpA9xJXl3ppIcJr0zV7y6E4WW8aePxvID9xLd
/8lXu9JK049xmczzy9xUYmdXxZVilc6wbZj3WnacvidhvqGY4ROm6cVraGf3qXLWeVuMnz3hcCus
2gy24fXtYNOtRxy9z1Ofs0d7o1w/qusoO6CSXuShL/dNUqJ3bBLtKRkrT+AUZUmnV/VtOgEnMCNr
tv6ITAKO3B84VrPxrsqh28jqXdf1neYDz6pF/gyRpV7IgkcgRxl6A2pihD5hGXuKKvMak2Jb6vLP
oN5p/XM0NexokzS4AKkvkSabkUQw30V7aSCd1vRqb8/uY0ZaLjrCZF5T0ajatBGq4INjhY4l36Id
bLaEz1EWDbG3TOGhYQSdqrUWfUkmwVtJkJJA47lDtLIMbEiqKsJ97lJuOmjmGG5j6CiAKYJmyQ+6
rK9e3yBpqoNikZPg1TTcIHnvzcRAJMEErhHoQxA3Q2RJPCInUa2d7Wl06ZC9NzfllQzD5/8wA/lJ
iyJeuZrzTzZ3P80WUT4j/kUrKrgdHAxXJaGAehBwRu7974H+t0WdSTQmkMEcSHHVZeUZxxVMY9p7
nnsZpUb2duo4O51YrtAEWcIAtNgnltw4MFUWTlWCKBmO9DC7S4p5LY/M8qkspgZjqm2gI0yD1WRx
tG6Ro7miBoiJ4UVFFFDsZL99j7aNTz8WKcRs/TTHDw/521Omi+I0FkiVfbPptg125KTHFkoDcj/U
ZnqbGpaLkHluYdIKmy3wrhntOi891m12LP26XzTU6U+TlFAwQvZI+m/Lsf2pPBJHqKkB7Ob+tdWk
e9QJGCmcFqBKxyk/LHBqU83QsdSHp5D8YJgLyM7bfBcJfZMPBJ+YTq2tc4uoLBUOJQs+pi4LGv2i
SctPXQcgkXRE//oGmZOeWfATtDY1cQ7tuFgEPhpWhUp6UNL8JNqZ4KY6WtRTBDxY1LsUJcc2D3Fo
dvIaMLt9dQKF72Js6bUhXSfRcqNZjXdFK0zzeyaKTh6pvfrAjsYhaK3HvbsrO+NCDybZMIx80kDy
77w8DHddqS0rzjRLh5wBjF7g16YECMjoOR9BlRL1JJtVP5n2loS3IPjx8I3fPQiXfVuEu6mFFWA6
/MkN9sB91uBR8CPxlMyyb7wyFuFQeETSZZfZ8bGHyFj5De1STEfl2IJ78e0BcCvj5/GpyocK9UR8
h27A5CrtvsHYfQLhGEEoymZdlMNlKDDJYRBNZo6lQJm1HO3hwzEDyIgxudmonPeOFb8i2DNXEM9Y
izoK19764RC1MgzrW6GJWLpqoqQZ1uYUi7Xs6mYekpLgzCH4yWgLEytZutZl5+29EtEkIaAz7wjc
IghCRn0TRZxMX2ON0XEm/Q8cqrQa8x/yWMy13RvtRaIjtU1oiVPR/OA4t94KFsrclZtp8t6jFLNo
NTKotDBi7ofQ+NBsbHS5sq5+KFJMcxiwtcD8CW2bVzrQPl0apetsaLd20N0KqMKUxck6rvBZ7IXt
xheXE1IxuUfBsf9TBs0maiJ7JVh7QUXxeTPLn9rpfryYKSSZIe2i88nEKMZyA1rgd2BnX4OVzCCQ
GYwEdX0RoOY65fOt4OhSrCx4soheumoHDPh9YlvuCJlYtfZLQf/gIiMI/L4BagGK/doIcvMYhh7C
6WoAoEJiDRsAS5VRQLaR8L5KdNpqxBGhdwnh6DmZEb1JkkG3qFXxRTTMOZSquEJWp2ccATiiqwEo
soq/6xnso5gj0sUV5VJUNhJsixxUrd23vbqMmXksBDJ4ZkRXx4BTbrpTuGsMFc7y7tmvTMkBFBSl
QXdqyaZ6iiOk33qX3knQwfPuFZ9diQ5jLDGBelNXLgPDWE1VZu6hHyJ6jg4Z6PFZzXMe7Ozqtk24
KpR/iEvxR6P1s8r6Yhv3ibavRsfbK249mjrTtMTA39PZqSg78h7hd4saGfD6Hw34I+gv91A2Togm
XX/nk/RehnAL0c6tHQUHxayFza3WZ+BZecVqUS1zAxWfmaNI0yx4Im36DXMNVmG4yEofM7UwwO2+
1QVA2SRtn+NSc/eNdykrnNb4RIoFqlJUSBYTDDcGOTj09iUpIdKMfo8GjnVnLa9azd5Bj8knpRCt
pMFAnnrP2MlaS3aYDHHxB9WRGHeXxPc8XHkOYQ3mvfVJgICsfpoM7jVRjdFJG7Q/Q9JcCtxnm0In
PmLsxZ8iy97pvKCL8sj/bLvXrJp+VZNxlgFediw6hYn8mYpwJp1KuDcuh+wYknFVfgwNaJpW73+V
o7L3osab1vN9jLVwbRMqxklw7wT5uL+5U84gvtGzbWpzf9jNlgn7yu5DceDWegbowykjIS1zGDEU
QIhDPL+JRsJOIyRhTpSpHfhpQtP7s0L9v0enABfcC/epO5BQ4eM0abQy27eE8q7TjM9SjBt1GDln
eGV6jnu1xsjwPfn6temKC/GFxsmp431Z+VtFUN67M8tDkOkkyKXDT9cNeVKhtoz4t+fe8zOaVizr
aOYMWrhPuRZG60F6+tkYX0cxIi4NjpatI07MWYMNiUXJMNGLwE/X9Ds+PLzruKG3Q5h9uXB8Iq21
V1aTLnTdoNts5M3GMag8Sq3XF97ooy9rrFWLu/lkFpzfM3BQqjKQiyAZ6fL0hxZhd+4atK0mGQo0
sBbubMdHZLmEz3ojMFquJzu6dZjAvOE4NV9ZQYhEqsx1neqbIvE/Pb34zqwBNRNYBFrvcCFEdM50
M94yUHiKtY2mtTR4NT9ZGfgvNkxabuQuv0Gpi5z8y4iKz3Do/ikGC2UNlpw1zdoeMfN46isQsXZS
/MGR9yeS2Q03FE4EZgJbZ6Ai7BqX8b4bFnsxVMWemokR8qnE//JUuBB+ZEW+AEJEa+0wq3gpBuNd
QBfGyp1VS7rLiQd4O4tzD8vzdEdci4M6zrZxCJg06JxblCCKdnMXJBMwipXh9IjALBRkltkummLY
pR3dWVuQD+NRCN4rk9mB0OFZDss4wlbO6OoWCnAILe3ThWX5h6aqzV2vdRtV2wtVOdOxSmPUVZWr
LlZB93a6BIhkv7teu2EAX/UkgL02rFzVDKA01Asf6/pcIrOfEii/qnPW/Z/GF83KMIE6NKhIcpTC
TUcsa2FgVjGH4BjVOZfS39jYYyf8WieX4uqpiTvyLQq1rqwUQKOm/3b8QlyK1NMv4LsbR/O3LgzJ
vcjiNWoqSp9xegsmCKOVGX9i+dGeTVE3JLsG4dPgqfeGsd0y9sSdBoJCjGYlW5Qm1nasHXAKROLY
3CVbBrXQjQvIJJ4c+kuKqzVNG7nnuPw/g57BkBnPCJUmW4O17HclXtTIJ9Vn1OmCwZgjgFZoNESs
HqE6MTGpX5yx+skXlReHzoaGNcgl6h5DIucdxGXIgmibhfaOs/Q6T1yGK4wyt35MikI+3VXscZA3
6TmO6/93PpmYc+jzZPTzbPf9v/4H/SFHGgqSkitsw4J8999y6hFe2eD3MGhXE0kzTgs4J4gJmndI
1GH6ha7EZkdENOhnq5qXGnUzCoGsdZ6N0fry64VjhJKhGcqTOBzO/+9nZ/xf2V6OtHR+gZDYIRUj
WJ79fwpaBBXD2WdseHY++0YckYgKrMe7tdYacyEvZW2HayvVVyR3jnchG5QN4bslghPbjrauC6h6
dN+OWAcEaBZWksygs5xqW+I/9PcJHw9e5OL/E0pmijkg77+8qq6jK8ewbSV13aaN9l+fd1Ur0D9J
C3rvMTCBQxuf8XujP3NHdUSnld5ZnH5jJc22ExXWX00MvBz4YJpJchDuOQbXVk8frvrf7J3HdtxK
lq5fpVfNcRoIIGAG1YNMpGFm0lOklBMsiZLgvcfT9xep6lsij660enxvrSMWmTYQCLNj79/MW21u
7MPoeu2hmYYNaKT0yRLpU+jN+TYEN0zRqt+yivfgHXP9AYqj/tBD7NJaNOgWyNq4WKCMoNcuIo3Z
86DLAVfmZIRL3Aq0H2Tkyw5JUMhKiEFa2BmUJfICgRufAHznx7BcJr+GRUGgZG76oC7vut5oH+kA
C+EuHCC0CqGvNqmohRtkKDO9iI8xuodr8HMS6uQYs2RPaNJ0ScyqiFrbvkWWCw05uE915brcXYkq
Ww0NnbNWdxwKlInS2FAFXnQ3S6/fIMHG2iBS7xBCCERxFklbPkPAcxLaLinN9nqxy2hnRXO4jjKr
24Knrw+y0tDgVz8ufyKj/pyAY9z++yGMlqMtubNntBqoi3UpaTQ2iXRzecnl/Ze3OpGNjwG+MVaw
RLe2+lEXUICF6E9LU0HBwBl+bSDT7btzQXmTMhNrgHitx9a9A/C/qlUysQlH95HsEOYeBmLngtNP
OnQzIun8yFp0J3oJMh8C280l9VUZ5nxlDEBJQhIZm0krMkLwHiuSWJBVKOHmXn7Yhv0BPLK1gyuV
bGDzlCit1M7ea7XXNhlyeMgofWB6WR4uf1ppfDtTjnFbfTosef7Qd7Lek6slj6rdLB2+WIsprgcP
KCgKYh8NYsGrOTJRbDeqBEcDZPandrbvRVMB3XBxekB2IjhdfhR1hkiF0yJrakXaKddLYmK9wzmG
OOu+GSvzQ4ygoqcly+NSFAJA4SL8kFjKiELnHHpihLeFBIoZ4tEjJkpNXT2u7RjnmoyMNzVOEP4z
98JbrDtRXaeu5952orTu2vnGSS1tK/vOO7gTgIKxwU6b1W/iSC3NA240qLxXzXy6mxiVJzjKDShn
GaIf0OKCTAkk6FeLE1unjnOZpoqlUL2ywwWHyWZLBmY5TlpY3GAoVlM+bL4hOoqXqZN3cDKqtahH
4zCZHlxSMWsPZEsoi5INXZOiTEhUY6dQ1MaEATLzpFOzo9h4oZ3tcfIrX4aqSFch5S2zyasHC1lB
dDIWrBSUkAAVJe8kIUBsRpZzHLVqlPHxGENYV//oGghfWIOAnoWO9V0WwhYoi9LxI1udYeIMtb7W
Aci25O3acabmIKDbrnBeaPMWddnGhUidgK+gHBsfZjf82rJDgE6ZT8tiKQv5dSlEjVGGXV51btJc
Ca8iNCf7tdfmuL2JgxYuaQmSLKg9KibqsYT1Bv8yqCdN63JUIYQGAerWNfdVM4+O5t1gNJfS2io6
gaF4DWQ6Ucy+JmiwToElga9mxSfq8PLoBGOI2lEDITBt801jQYmcOXsGyhHWrCyOJ3rRbmJcuHZT
XgDA0IxvoCnmj5GSS/fK3EJbcKSAg0ZwKyeoxqDBc6BU4DxdL/oOa1fsqVtWVzkqkv7IcrNuZw1N
z1Gv7hJzCfdQZo9O5rW3ZtxIgtUq/dBHTBGtO5RWnp0AFybboXX1G80hzeE2XnYwHVC8Vjlem7DA
oaSamLqUCco28yF1k+RTrwSc57R3sDEwyGqAd4CODpZDBP2XCw8Iw9dllWgv2A1MaFQd3BlQEPqx
sn8G7Xsk4ebtvXxydrHefR+iIb+Ps6m+KQzdWXWm2d+AYLQ2c2fGJzmm834Qw6dyIPMxjJCFJ2fy
c4iZc2C3L23xMbaA7IYmZ4xmzEriExQws+Gmk72qrmjlDrrGcOva3iGIjOsYC5XbILC0q7lwGwxF
opUemMQOqGbdEEtRkVs4dRhjocF/a4ZtXvaqQ1WpEn97trzCJ/9vf63QFjolI6pRXRiOh0b9sMig
rftByA1qJuygTm3sKbblTwvq3HuHAwfeQISKZoA0UybQGEIa8yrGH8PXSBd80YY9EjvFkVxNvctl
sKzDGbQSOX6Q1nl+bdELL/kYIGgaBNOBQq344fj7n28Mo38YSL+W1dzEJA7f/flfT/8PGoCrsOf/
bgC+I+dZtN/mny3A1Tt+WIBr4i9Dup7pueSmdU78P3mAi78gvGPAjUMoPsq2o54qKBtG//yH5f3l
wFfwHKJGYOi6infBAP7rKdPjf45jGIZr8PT/xgNcyDchnrQci+DGMDgFC9N0MBl9G+INjVOy2ZKs
ikqEKnEHcARkqsyPvbvFwjsE6abAfk7HU2/ehaiXeMGdkFSg2elwWzPj+4Ryp0Vhq9g3KivDeaLR
n+P5tXOa1U/9evcj7vzZdvtvHsRvm2q/c8gNEYSK0JMjnTWcWwDBy3mQVAKUNy6c1zL+w9cJ+csv
tJAtsD1LekJXffdT2J7NQV7NCHYDgadCMDaAULXL7xlEtEWcipOe74cG5TlUvorXprqfiG5SnMjY
ADLOaPdz/Zojp8CBbmkN0PynnGyvpjQx69XzGL+Mo4buzCmI4Z3xIYV4Fl2zpu+1OqJ4/zxrUMKj
Fyc+5eMr6UtKGq9j82qH95Cl/CBefE8gfxqdRgCbpN7W6lP66hkz3yU/1dlLTCnK7XEcgiQzvU5o
2mtHdN+R0PCjx7rbwlhb7NdhQg1EvIr+2ZWgL8UrAcs4PWNJqj6bYyhI35Rz57jtgldal06vISK9
zWvD/kuxnwosuYdr+iAzn/P+ZKYnLDch1IfrIYo21fBqTMkKjM8qQywrNqBqY3yGllhWPtvus4jv
AexD5Er8NH7VwlPPYxQrxpOj3wTfZfdc2nfacuLJTOkfjDCTqueon1CCOwZgQ5L41cX1lgcdW1vJ
eKPnaIrWa8alhXfjPD6HsDHD8FRwM0z4K67NsA4Ji06NC6Ua9TZDe9YQ38+3hDzs02S23C9Gl+zU
K/NJQzmzW7H4Bsdkfh2hIzE3VD8OsI2iPd+ockle89xQNeQdVvCMi4xGz5j6zGkBS1MrxeBlPk5W
jLKl/Twbd4jcD9UpS+HvU5KjPsjVFESkRr7nelWPmbSjwptlRHXDCBR6FGGCHP1equQO/2r92fUS
ii/HpnuV0b2agar9uv2F7GjMjNYAstBMvrA2nrsJ2BRhiJHc8/XShvnC+JPmK/U+Nf0rXlLec++b
/lV9NecEQG7PoMGBujOvrbsRlyKt5p4FVG5OtJ5rYGQycJC+0e1XFok4o55BYpEkLg+nwZETRA0S
mNWCD0/aJ2XVhkRVc+Ku8YiAPN8eixgpM1usf79iiLcH2B+rm2uYwtDJC9jo5r2dwaYWuxlIM4Dm
+EjEEGdmOIqnQJy1mER3RxPQfOLcFyenDu0AAxtoSICIR51rxq9oAlRDc587kcAJksUpcM9pdrbw
+fp9Q9Uq+++D9o92elK3Lc8Qtu6Z79oZUSgZKDYhvEXavWzP/Dd1D2pp60heDWeL/Mrvv9E2frXy
e65rWYRpruCk/7Zvuq6O4eZQR3N1fGgBJKAxhSTnuht3AfLQMsn3nqBPkPbG8I1dIEeSBslo96GT
DxCO4YRdegIBR6S7KEnhkcCBH7GNMxW2hsIz3tnqXfwVt8cs3DvkTy+vjjkxkaL1hgdgw36HaOOo
TvjYIpnA+dVn1y1BHNglB/WMcgQcS2owgZ5QtOcYvhRS9Os2e1zQWs3EqSRX7VS4RvDxy3kCMajK
fdIvgoeuOxvouPM2XpAFZzSoVLM0net0dbhtXKBtrfBAWeciR5wNgGeIscTQrVIXBbvws7ok1R+h
+dCFNLAAUJU88j2O8dBkn2VMa1wSMTQaCVTJ0ABzh8gkSjw8NetngGZrhtpSRlcBblKc94EyP3CH
Ve82y+V+05UJl+WqBHOfwWk5QfBV+xxPRChC6P1ZPaCaRf9j4bHKa/LXDzzdaFw4NkU68l5n7h03
R3WYW51LtKlVe3R0R1SzCUW2QRNeDZzUZfQVwhYGLrQwo67FhdEuI3WoUVL4mfACnUHi7YblcqsL
64G7qIqn9AYaqFXoq0nAYZEIt1vRPDq15lp4FSZXCZjLHgLIjxlXuhIUlcRaEKFLxCXjIV+HKb2A
xTAlgctVRRyi+zD3VY+yFWhkRbk21e+maYANwutgZ0JtVW2nMZcBSvkig96Xohii/s5hN7YaM4YG
qcfV31ON8TBksWI+V5P7FA1rqX32SiA+y2tQHZAuKL4C5dxwn9Vda5Cjou9r1P1VxKPpW9V/6kq4
3+p71BAcYf746hf16oXBEnlcF+NUDQG84pEM7tXexR1uWAj5jU7krgF3W5V0NHwfAwClesJAd6A8
q75R4UvKnqIz21BDQtUXF5PpgZsw2WcbYdDFJq9xVoMjByve0aTUMP0AcWeAuStTbeb75iZIzmx9
Q72rqp0JtCwfeI3lrcLriTGiPviyxHFTX6z2rBo8gHeSSs9SB8vrPDguoy87L1aOorm1ogJH/o4V
sHtQLaSxHHJWA7pqvEjQVh5RzQ69h0IIRWoE9v5jvuguAixIrhZrtXipkZYxh9WnQJHelAj8aErs
LoKubD6ga0yRkqoMpBgWXvWqKo/xaKT3Y24rvepWKIAyo9TIaVBdobFZY6rlqEFqkqvWRt7A7cAM
gHlN9FGH2xHwKdNCc88hBLGGRUVdVdHkPic2n7mus1JwXzRE+DP3lpakkF2RSTLhPNMA9ZmVEibm
86z4HAjiNO68jNkNkTHoiT8jlG1MZcMTZqjfcv1MvkHi8hmf6RxmhrqITE2Ucae2m9QILrNAXUvP
UFVPg+pbqVvJe4ACgS5ajTaxt1r3BGOPLtcM1sH5AYETBEFZnFmvghBe1jYFUK06U7WW5qsnGv3a
Fd91Lbs8ofY1hpFJTpYBteSPtCrCZKKvcY9uTmq7UysUg6vVcL4mqFCV4+SsulITZw8nJvagnpeA
pvHV3Omp4LBouAP+ADRT7VKFo5MEggpO7wYeOCqExFTfq1vDSiRYgsPqUV2qul/MCqxeLnNH7bT5
ZQipe96gfaYWVNrVglhwIBjrWzvt8WxrVwAigBOp+2iyTSMvhMjhjlHAxSFKvHIxLXG9z4l2F5ug
KlClVI1Sb+zHXcYcUd+eoNnOeWgVWU9S24zCUDuDx4WovlYbmBWCBpGkOzPTVxe5sCHWiITRtZkL
2VDB19kv1BhT+4cgMuQptSou9p0V4OPOKHWWrR1iabNch+1HWLdrt9S3ahyrsau6iFugWjPzRWoR
9FjWVc+TdWKMPqg10qWfS3bdGs7eZf6kpk/PIIzK9mM+XG4HHaU2BHaJxvqxDqut68em0ROuqk1Z
AnlW+8xlfeUxtVVOFG3Urq52o6g5M+/Ufs1ixls1zKdGSacbausMqtyPmBNMZRa/uYX0w2JP76uP
5olwOvOTcekwIdSkUI9Xkuea88wsD02aGJpIzWGJQmy6jOn6meEj+aIS9TumpHZW36zCBCq3cJ9Y
Utii1YWodS3tKY6zjqk9nC9Td4cbBuN4pRaO30dEvzruuTZxonB1qVvm5aj803FvCiv8X60QudGg
W1mSBZgtQQUiXCOgpFWLFjDzWXWnCtPUmGKzVb/Sf1xxzkl4Dh8X66S2LzWfL3N7ztTmzPz6sZ16
Bp/E/VJvR4DsrCauWjtAc3nymGtI904P7gibhotlWVOjUC33dd5s1H4rAZGpnTZjzWhYF8fiLAlk
pwfVK+rBmunFKAo7hiqdhCXAjzzQmzTQz+dw0/h7tOratoEDuWMAZtHVufmnjhKRKCw9RAU+jxAq
4vrZ4Bg7atOlLrIbmk9YrLBvyeXE4ss+qHZRtQ7ZbNlq/KvfYVxd/r+ig1ltvVgg5OZSDWbnYUKq
RU+FGPSrQyaLQfP7u23YvzjdcxWuY1OYczzXene6F8NE7s+GO64GFnebpqI0U7jYxVziNu56hC4e
PUrAoa5SU0uOc55Zf1XYQmindn1eRqRSfdUcQBwEKLyQyFDtd05DEML6rQIazg58jZj7FYcPNUNk
C2+VxWUJH4sWYvOA6PFyVi8f7bO6zyOS6GrwqX9qxVTxH19EUtB3ZsJwZhoRhAp81DNqh2R8qUV7
pBUqzmBpVIBD9ZDaZy5rMItnlj4hwDSRUOQTCnbB0kGFkbmngkDkZLZFwPpmP6hY9HLVvEwFk0Qz
jDp+I7zhgIC4Ln+q7UbtjWoPvfTUj8mpwhSBJJymsUT+CHBM+0YgGseapTZMNXDVJtnlua8iCrWP
qA1A7RukpKhdfQV7wFZ0ZiFSxwY2iZg+V/F6x/WpOaihiKH+IT4DgXdlc04evAAhmgf1yawvKjAJ
KPKywrPSqGXbgWJNewx1CEhXuXOn5glSC+yBav2t2H54mmAHGOYqN09qFeftUAU3uv7ArqSuUdL7
PKjFj2onVvcSodm9uiq1c/L1LJzq9qu1krf8ftj+atDqcOIZswKBF+9dJRmUFDC7npQUSw5rEf+p
HU7tGHyrinx//3W/OkCDV7Ol5VoU2TlJv53quA6G7hD/+D41zkLyL4x4hpq6BRxrVAzZoWFuglGt
2wMuqGXD2k3Xu+UtgRQhjTrq0cvcyZnt/zt99/tG/qpPHN2W6Gw71NdV8vXn5SgKehMcg4kEIohr
4vQu3KrgR0UQ3H765fJ1/z8N/jRX3/75j9eyLxDdf/gWUlx6k9QmufKbNPi3Jv9cvM2C84YfWXBD
/qWTAnfAZ7iuCxX6H/8xfmu7f/5D/oXcga3GMwADy2Db/T8pcMl71CbjugZAU+mqzPT/pMCdv4Qj
HdcxpSkN3i//VylwNWf+nXxhyOj4CKOuSbscvsekDT+Pn8UhzWt2ENt7au1egNktmxpBoga8Dpg/
BVlUzVo/g+J6jaz8sksy11otSs8lNPA5z81tnYiWslxmX5t1EO8t3GpOhmbUgCYrsbn86cRBuuub
8esF0b8g2eN3o91x1DWvfur4X+TJL5Py3QU5AAYIY6S0AUG/mxDO2KZQVaDaF5XzWVus4EhxOTjK
yvNdr//oCublMjspwBgNwxdEN05AlNlMFsRdBycZ0FOO4RNRwwJrgrJCOd8iaAJvvMAxIkMPujJk
7HfL4LBeRsjDho17si3dPal8976OMEnCvmu8zuOSRKvId9FQLHd/uMy3817dN9vzBPGOxOwF4tu7
BJajGWlRCwi2S7M3rJD1GBZAZOnPqaJj4KzAwbEea+wlsCSyIwAWiGLCu+9ZhSizOm1abFMXhehA
yecg7gI61BTRBvxdufFshIw5CXC+6ewHvcXw0XIgJgiJoIiUW1RDyo/OYLOhz9WER1pofsDjxsHX
qHwRUINJwmKHLBpKBvHUpptI6flNdtcef98Njrqbb++2Kajd6EJQKVL1pLfDF+5TZ+GVhzytoiXW
Va01cO/yrw2k1B1u3DhKIrvcUD45xrlp7WSNhNqlvX3gNLekHU8m3uDX3UQ1sfLmm9jSo8ewzzFb
WW7dShj7Ptemu8TJG/+HGlI0FTmYPpQwZBB467purnqXVLBOBfVLJXeFdWWLILwdcqntQf3Jozez
K2Ao9K0aQuNTB9DHN6sBpUZUD6RdFDfU10EhranilijMaKj0oaS+GUQ3HJErOVZjk6LpgBe01Vv2
cYLMT5YeQ5B2gFKJsgLO4urPqZhRcQ0yeRPFhYtGXa5g0j12k5V2lZr2Sx/rFZnpLjCvWJVuqOwv
aw02DfG6hXJUOvzrR2y0u9/fKPH38QpGzZLs2sKxPf39eIUhWrWVjab2ZHY5R2OUqrIq4+vjgQyD
BuAUAidBsLhubJB42FHgpqZZZCKB2+yjefqcz1TBmb5KbawPt+4w6w86mPvrobWvtYQQ5kJNjTXN
W4dZGV8Voo+xrUPIwI1b4+ikJmZpmGT6f7i0tycCNRVNprcFM4dQwWRqvB2D1ViNy4CM3DrTTcpk
2K7WHADymzF24K2rkQ9Iw9lNloOSCXpirh/mZJ6NyMR4uAVpUiGBgyx/jG9R6ZX+JFgzQKZ9vCi3
6qM0geaCJ/a0+Q8BlfGLpjsCVJ7QuTU2qfC3TR/0MqtraMxroj+0/icbxYEkex7LEs+r0T1WCOFj
vs7hyp2r8Cjx+oOUk/6pUvE2G3/pQU6e0vJAjxqmdN5tQu00Tl2PtDOZv9rbdTBzqapmsK5H60PS
hZQelNNYpH5DJ6zetUX1EsUgk4iZHz2J79ngHUoXJ7DLb5OMgh+/hbaDXfoAbh8uckPKMUapyeb+
9O247HJigT9dyq961LIpWuuSBRqA5dsebQvbmREqSte9Vs0QANLh2JkPbRYbh8sfvZrUl98W8Hn7
pmznfazGyL9/QPsAFZV4ZKPi2P1BgssazADH5lhYgPSKNv3DdvKrgcCMZ/s3HIt2X9IDP51qUVwx
3TklYQURlTwOfOpcGqk/JFO6CVGW8rMw+YpMClz1QLN2tkWKLf3D1m2oxfrdYk6QJNRCzhiw3i/m
06L3dmaSMppwU98udfgq3dTwRcFJjnVeP3kh9nttLABC1/GdE0Fb+/1cNv6+TFm6LqHt4cDikQd5
PyEQF+5RwEfEPsvkMTI6tNnbrLxGY4YCmR5gF91+sSGZ7GZPC48xIjWDOd5bdYEJb1xxKoqma1sG
oMdCJMUvqqK516fXf2jn37vK0h0ifukAjJS2o4bhT/erMNGjE9WUrSOtZ4RrSPo0Bua3olVjpK9P
tYNutNX11gkJmKY0osPvWyD+3gKHXdfVhcH6hyDcuzmLxyOqYAHexG5yQFIH8xzdG/WbqKVsbTod
2O9ouJJ9duiHFmqVrT9dtIUNysBL1mQHZ4C9JyAGbC8CYDrIbMDHzhUFMX0dx5H3hx2IiPnd4HJI
17D9oGTggfp4195l1q0IC9R/RQpdrcc7exThqTFhQbqJ93HsbNQ8kanImuH77zvL+dV385W6ywJn
me9xJnYeWEmC0/Ma1pe3MxOlDLuYyOS0Zp8/0WRGEcS7Pw3mX1yywY5re4ZBiKjLd5fcBQbyCUWo
vlYz1+3noof2gMMZxCsvVoJRjX5qilyJhHqbrDdnlGfsBI1lMAKNcvHO2/yQ4toAldncq/PIY3sc
MGX8wzYk/r5oOgZjGbQJJxCihHeLZle0YTdV9M9FDGGk3B6iuVeL3v6QmFEOWzJ6QHKiBcABCHQ0
9XbdQG7ohzqZUSzAwUbksttm8fKlwvUbHdomv+1TzCpaXAJh2E8LjmPZH/r3F3cVHrMFT8J23L/P
wRrOt12o5K2Z69k2jAcQQHF23Xa19GG/RPuLAuXvR9I7yBJbpa0T5noEG6xTgl/fTny8SJZkoQtX
EMhYpYxPfd2DHRbTvRfBBHGhGuVOaYBFctd4mKW+FeeHwEXIzMQrhpxXdtfpyePchl9AX5L06iJ/
yYOPZkr+pKu1ndKVb9CtW6VBpEMWk3+YhzaD/v10AIxAnZ9oSYK+0h01bn9avBJuT+c1kUuxmIBp
dq37ZkqrnRtr235J2OjcKICmjFeIGYNdJis8g2R5QHhnQlk1XGrhd9ZGN3MMLvE7820NAs2CfwcS
bRGuXDP45Qiye2Tg/RAX2V3VYWiDI0rtj+5QbI2wuV8WjrFy8LZmaXiw66gMG0W2bS3tm6ygoBrx
RrM15QaVHlOvo8In3YfWgmrgksprXDn4xVWZaAfkNOVVG1BF7GYBPyYLOjSjnhst39QF7oQ41OAR
pbfRjiPbCk70TQ7i6Wj0Hwc7oMWlJTbx4AFTrRZzXQMtHq1uQWeyQqZghOFmoWteRd9ayLllC76l
INj0yUDXm07rv9sYmO2cpLiFqGS1eCN5nnYcK+1U1B9cgLyP95xhqk05VsWGWY8uTYvUpBsavj4t
+ZUplFwqJ3N8lT6HSPKs2GdtfyDjdNADMnvWSJK00HBtGO2PIiab23aMPviiuZEUVxlf26QhgriL
cTdpVvVYrLPr0TQTnOYTh9SX2aID2L6Y+hCuexQiNmmjbaMp3/YlVIQEnjcEgRKdY0qLGspUu9ao
DpDGpnXS37f22IPMQeE3A869CwpDrEahw7ZOBswYq6rn8Al41OmGjeZNsGXnL6g74y2a94GvQY/g
1rLKOp+b2dw0UyY2UyoLfx6WAyap1AwmaW6R2lNC0gKw/JShehcOSqoHmM+MAN1mLrTXdJxOQVdO
t6GRzde4r62bev7SFgiWaWCroyxzQGvgF4+zIJRLuF8o0fgoaVb4C37uAiIWTMECv8r7zSSC6Kqd
4tse/snKRV7IJxgi2cJ+DjIIeHXVX2FXh0aJAp7hHHOMKZ+vnQYDSPiwreZ97e06VwTnfGUCscPF
iTJh4hbVuhcAbo1DH6RUEzzzm5e5ZOg9eLop4iNHt8MUEuTwfdkMxnUIwYX85XRPMRsm/VB/iSA7
SKBuh0X/ZpPr9WOhiC1YWGzDiSGeZ1BNQ+AUTR8oN3AP7jajYJQSd2l/grFJqQtrM7mglIb0uzql
tXsZx+vQGii4gcTw86J6DRP63mMmrwSQ5HVBrWKVoOa9NejtQywhCvRhs7F6PibO8CpFhW6kCFa8
5nO990Iy35WRi53s+0MlmOWkb3EyWXBV17Jh2QXdYq1rCuvrukmtTdeh2Rb39yOeem3LeuLNRr7p
N9DuxZ4aw65ejGVXOeljj8QT9j656StupfI4Tit7BwjiqsH/1J8Fgv3oQpe+jjasj/RjvAlHr1gN
PVqGLQINizF+zR2AjkjwovO4MTj1oivqbIaUkTYJTI37AJ6NXTY+GZb8wGKPhoYu0WlIKsrUI1aB
DebpjW3gJ+zpjyai0gQoaI0vUC+xBMiMnZaPT5H1GnRevWrsr+QKqXS6+lPNigQPycXwL0/RV02R
yoLMg9M1dyYoG3i9ZrIDea1fucsn3ZjsrZkUX2wuTVRWuJFwxxEyxI6sCea1a7WU6wf7KSrw404T
LIRjeIfQCdJNMF/BFw9OiYYWJTkMbH7MeTvqaD3CJa02sVXXCKnhfxQY3VePo3eVo7beFi4yJ8Vd
46UHZLueRHmFO/qn3EQXsxickmGmARLBHLTRoF176AjEVgbi0WmxIkBJPIYLj9BA9hwoEE1UmR8b
k180Bm7uDSfdc+N9WXavnVopSqbnEnZX6USBQptQwCAKkZt4rj7PVTIg1zD2J6ujWNcCfozG5RxF
3yMIN+s0jWe062zMY/Ihvptb7Q4PCXeFXgx1aQ/BM2zXP7mA192ysu7sqq+xO2UDEZ4+oy4uoEUu
yYFT7USdNOnZF+KHFpmooHC9jd3Ij10yO7fcX9ZBiFlTRFrSkelHtI2NbTJ+yrrWvq+yMvNNXBww
6bFWzQROsKcK5CM19rKI2YGhiBmRNWBhLNGnybIHzY6CXRKRaFi09BF21bB29eycx5gnuKQz6+g2
eiIa/Yajc3s/tfLUBc2+lbGxdYZabJBbzVYlPMK1l+EdFeZlvsaUG9ikKqfFE85BGX6ESMeHgtoh
kA+3w3KttbKXQd6b3gQ6H9CglUE/jZz2qikR7O8rACQeJu5x6hK5yfRxKjN77SCQjJZJKjZ5H75G
ZoMr/ZD3u9I5o/eIoF07kB475T1YWfhZzaEtZYBkxK0ui1ukIXF86bOvlleZ9yS2yKYhTDPP8Wek
Hakc9sqKDaqwxJnlE7IZq9oU8ZVn9CdM+JqtKcMbtsqrhoJf1VnhWo7hx8hAFT8rEcovrOgWwN91
bo/y5DnuZ44rGF/0aePjR3PIYAeeWqnfsExBA1SaK4J2NYAWDNGcqlx7idzgiVPmVUVOnJc5W9Mz
/Q6Bv306KVYcZKDGQmgkHTXfNNHhqGJi3nKw9kWFWgapsmsDFjBMcJwjUs0+pYi37IyG5OFSOmg6
6q9AeRww6TC4EHFY5XBTAbInLzDStTUInXjNWoFUlX4rDG/aRFRZIywvESf4XFjzcNWVWr/OanSH
ULBrKqyycKZO23bcBAZ+tBBmscpY4sQXurM1nKm9DWEFMcxnscNYaNiAWX2d+wbH8skTQNYcZy/I
kTKRxQeZD6hZM5XwYS+9laPGqD6LfdmXn4X2PesGd523LRvTPJgbVFtdf2qylqQnEEs9uV4MPMrQ
dllb04JKlGpl1sv8XuujDbIsVSzMT+x4GborCWFEPWBdTwXdwnQtJBT0uxKZxL7gvaS4NpU5HkJ4
7VtOH87xaUzy4kszlI8Fp5mV7vYuBQ6H9GqN8kd4KKvsY2Eaj2mKSEtZot+EOiKGBea+GewrKZJv
sSX2VLY/h+2HSZfhNsI0tZpZ3mYX4w0PPZEsROCWVXsl8A2PA7+LGskekEu/Jj+6iUKWeT092jpu
IENSstxNaxk6wYOhI+1mAaaY7W5fT4zgufCiO9T1n4qE8V8bBaIREqwjbokwi6dbrBXxTzDEvBeN
1RD1hq+daRs4kOT7MKxviwx4OOISJ+K0czLmGKq01TWioJ+GBmF/L0SKral7fyiJTRuJrOfAPW27
cYtWNXFnh5P78tJb8x5RFn1lTN333lpQx4wcQlTtKEczWo2f0VBPd2iIppsJBxi2MXvTmyN2ARqY
EOx5p8pBeQTsqURmtOn1PaA2xHx0iHjQM1d4k2BE4ehPkO2AvkzmsTLt0J91vEzRpXeyT7kXEV0V
kI20Mbk2J7HLdae/dtrgk1RTIhPGDYtpsUtjbVlVMhSci7q7AdngTdvYD4UXusB5yg9WLOqrgrhD
CP1uTBYXsqbrN4r6rlcLcdKqbgi0xyres8hqmzI1ISYLUhVzrI/+XN7liPNfJTC//cWSwQEGrebB
Wk1AJeaz2T1qExDdWGv36CQjmm4l3sZMtE9pOum3pbG3+1wnylzQiGjsYJWymOSk39aJnn/He2GN
6gCzAxE9FJXabPAjOcwAKxxsOdpiVyK9i1wJ2VTUq7Rwg5PXduTfpAPtc7TlabSsL9NFaKVaoRCG
UogykKrddatwFZJl3mi77yHq73ryDTShpbc3RapkFYkHRW/tsgYWpdBPqTHuOZXcWS725PWTTMJo
pUAjWRsjBQMMPoGXmRtnqlEqQvsMvKVfpc8m8oFzSuwzFFdCkM5BuJUI3tQeZqwHTJs0vt6Ac7Kr
ZY0A8U2F+9fOKwYK5ml6BRT7nkgnvq+Jq3q9QLs66F44lKQofGw1jlKrLOwJOMYAaR1vOQ6YDxde
wnnNg2MxSYhtEYCNBNpn2s/ONjXxtSKKGSXaU5m5MTPw8Ca4hqe2GI9I8zOqApwA52AxV6qlJeLz
Vx5zehCRP/Y4zbkyoL1B+RI3wdaexUMEqaFAraLAhdASCJFRVio7/WtUmvdla6CI4ULDRNQt3BeG
4YO16dmjP1FstdZpjxTEIKMP4+CjNIPfeFjhb11jE6NZ3/RUftH1qQGUGiiVMROtH20CWFhcc/Ip
Vm6NyGzRxfe5jE+JHuMijqLUqi1esjT4wMzIVohwfood94vVSz8V4qNFz+ZEYhF2hLhfJR/sMLhB
AQyqSHzXEvqT+C33UWGNO3vGYOiFs+Xc1Od+mT/FVXXfdTas0abx3c6q4TqGHfRANtM0z1dLvDxn
nvWSp+K6RvdtVQhoNVYNlcYyD05TG9dzgKgQdiKwvTkAV326znXOxIWhbGfFbRw7bH4ZdjZ2FTe7
BfVF9D3RrclFvyJQ0A+awJZXM8CO9drzf3N1Xs2N89CW/UWsYgb5qhwt59AvLLftZs4kQPDX30V/
c2um5kUlud3dtkQCOOfsvTa2GlgzKXG9x1GazxGknRpO7Rq5Co5FO/lXpZHeEGr4qu1QrgICOjEA
PDaLN9PCHRwkzaWkujux5+5cu7fv7ApTrG/E+Hk59Pk1EY8SgHjYFJ9tb3wQQ5Zty8H9gRYJzpRr
h3Uuqt23PEy+BGFuG/brOy1aDr5jsaLJSOkRLaw2bKfFBKl+BNm51WG6Lx3s9nZ/oAR/cvLsOEIx
XPsJMZ6jw0cj4nQiXpJ0v2rmoFP25jFJ00fdD5+pvLJ1+1IRxxlFMXGtCKoyBIN5lrXrpA5PVWeg
UKw2s5H8MYyyPSQ2meQSRyUF3zAy8eiOtes/kodGGcdRvzmErgi2VJ28ebk6iPgcJT3TqDjZIaEi
eQITHsRmiMM5DaXYFk+aYSoEGtruWpApBXaYyBFyWEudo3vGcv/musjKy7ZAGkcrZutHsLO9Yr4G
I96nVudAamzHpFLyZv59tG8kousMIRRpV9x4kXzIfVsd7JyUXQV6jYPfzF4UIKbWHjVtUZHpRJwG
O70h7115SDww/lOZEu6CX9RFhEMu8qqXWxyHISVwYK8NWx576Z4M2ssMSgkstIcf4mUx3YAgGRWo
pi556yYogJz4SZUNeAjdqNp4hfgBPLs1Hme6usR42FiM6GqMgQcFxUlBuMEKGUJ0aAEBsyuiWR5y
YM9JTahsO9RH6Nyb3CNGzfWt4mwiY4Rqx2VkVOgbjcxBRT3X/wrIV6eEUNg4oFzQfSK2U+J+uBnj
z9nifS6i15YWPPE37DQqR+yVFFfX4kLxY2y3nOEOg4nEa5RgxIJqECeMYTtRgnIjpOaaj/3XpJx1
1mQ+VYSleN9tHzB2j2p3IiFZWFi9NVY9w35Lc2XujSZzNqOCsu1/B11bYKwigKSHYkW1kQ3HrjR2
2hDEqzXtuzF14YbY12aDge4xaN3gucVQHiErZGr+VxOICT6SqNsIbsS276tNKAWbG1JcVhWUVLlx
JINzOoOEuyZlST9jce15dFkUrEgnkxeiFHdQOB77yty0rOynAsIF1ya7QNh9hzHNvlFEfxwn2cvC
7ql3/e+qX6KLKn6tMcMymOGun4J0bbrLYjaxUZUiN7f9NP4xopGFyDpqX+/nyWAZiODPDFfSrvaB
FART0lUimXidNvlrU7VnuCB8OuCGDCd5CyxGconXXtQfJqmUv15V7xNg/gSkJNjIIE0WbYMdg0VK
hCTAQiQ+ZkHzl57BMSbQc81geNqgM2ETNUKiijoj33ZtAOjU4w2JFJEKHhOCYgw477EognRBbVzT
JmfYT6HXjAiEZ+Q0Rf7Sz+XWyamEvaY66napHRYRrJ02OyDAgnyQ+TRBg4EFbdHjnXt711JzhMQe
VBYLVgJzZZu4DQffaIZH2W0gOLOtegsUSjsALziRyggbyIw4bpV7gCXmkRx5x9gK8FOgxONTavsV
Y8OxgxjFgW+S8yvBAf8G332jP4JLB2m9rRbamo/+VXL7SMtYMxUM2U/K7yKWWA9p3Aml1Vq1JDT0
inaonaDfcn9YU1taiXxoqHXsm0nFWmgTFZ5HFnjZvo4KH1/FoJLLA9BrtiJA0+Xg6D3auAGLpO9J
fZD7NnEf0yr6MbSqEZlWxOTa8a4z4Cgl9nCqNJHCRcwpx6RvUTikpncw0mlEinibLLaQ5fNoSVs3
euHjVx0fFdiQfWi1z1jvqhOlXkxYCplaDbZDgvWiNdnsZ+IECIACxIIbxaEFkRo34HmpLWgiFSTq
ZRFJVmPVIL0xSN7WHGCUFiGXGhcm4KUjgPlppRbNa0ebxwgfp2retLp+NALRHKcUyEKSXGIICv4A
12IizaAgJ4SVRJ9IJXsL8ze/fR41aqdidh+EpWiymKu59upjqaY3lC0IuDtdH+uF9zgRvbV4Doh9
eqemJISY+DAmBd0LbLhVCnBwlSfDFYrkXyyvsApVtp2HJQJQLflZfQROJiYaq5oIExLQwfrkQE8c
0KczvLRUY42n+pOoZcmyIBc0FguebdI/ackJl2+hG5onxOVhDPetEXT+stE8lkNIURlG+8LEp2m7
DPKDiBTXaAkuBgWzLoR9NzTDm9Ml37ZnL8kOhsfV4fjHtPA2xGakF1JLeVeSO6Psn2oCXIwQYU82
vxDVcw3tgo8fhtrdXPdwSusp2SnCkwMo172wpq1TRrAcYNiiNWZUD+/8q9IaZNgq34nIQ1LhI1zW
xOq0RICAGV5Q3NVlnDjqmfR1KwsaUgHjfK5kuiuINtxbpIr79sfktuZaWzPaaz4gohjm21AtHcnQ
+Bo4K7Qlgry5rEkgGQvAHnI5MLXIUIuwYC9u5bt5jYqIjTdmjFLmdAVM0o3zZhrXnGXORpffhrmA
r6NYiCjKmWxDq3LIYFpRlj4aOa0erwVQQ4AmZOjKYIjEbDTvuc05KZB9i1mzcMHvBSGw8s7Te9O0
BEr48stI+K/aangwfrPibRC7dYmd1s+RHxvAYWmU2Zr2OtdvoMht8P2s3Lq9Fa7Tv0Tdftd8AusW
PNeqDejUpotl2PWmoz2rfa3mZ1ED5UrkQKjkIuiWXBU2IPXNTK5aR0IBWmDMwrX5aUfVTE8Qx5Ea
szNtTM5IFRtwY5FHoiumEbBGVlMjH+NG70x4/QeZT6Ac67ChA4sXKUoUt2xf7POCbqJQc7HP/CFZ
G2jdUJ70V9oW9V6Y6i/BnvE+TWaAwFxTWrjteqpdY4sw/5vCitXada5dQepKFk7fjKnLJ1weIK/Z
q/omYwtwWZq63LNffbq+Eh/KUJCRSFTtlm5ucNRW8zi2A99TFKcu9J+8QXyxidBJkIk+Czv+DlX3
IoPAO6Y2MElGKvTSMCI1P9gAaEvWb27AuTiJXvsu++4N4w9Rvf3aiKJ65/dnDfB/H/Nr8EYi93EH
b94lAToQ9jks3eCVibWh8Vd7DpR2i0ZXrDnCwcyXDBnHGHZbDdjbk+DmodmvJ3ta8qfGz6qlSrDx
4PlcceQYriE/us+Ojrh/dXk3WuhfAijGyn30qUXWZG0CUXqeM0kkDZwoVrW9kSb/wEw+Fu0yQ68o
A4PIJgws6H86AyhYFLc7ZTgvcHVO7WxemooPqADgsw7Q/0TJ/F3AE+pIVbaKka2vtACQmuU29ps3
biTOA8VPvBRsk41ttIzZ+BL0dhsrWMQou8JrhrUUjCw60F8bq3NfBnx81FysSGzVA6nSJMf/EKsz
rKPR/9Z0I6ImW5qhzpUM0fvG6Zqdkxj7ioRLijqajt0SKzfU3qWZpp3ZxeHFlRVQ1ZYfvZre5NAy
QBwg3NgjwqiSWwWgT78zpdh2evgujOaVfNNDHmbxsz/FJ+dm2scp/BZtw+8RPdPaeWLgX+8iZT0C
ZX8fI1bmJVmabiO8nb3w+LxIhDHxXJLsppVzZ05/hKidtW8ttoQw2ki5DQvInsn0WTEotjpz7cC7
prs67FNLf7l6oB6md98E7utADq0dzf6JQcYRPtK8zmoUfnl2mEQW44YpwQYsR9Vu5k32yaWHIXbL
E/UvIEUQE4IFqk8Nj56zLZa8H2zhb0PH/e0jSVVJQuAAXEvN47qyyIUlAIwmDSlLpsj6dTqzKpYT
xF7WFtKVekWmadnFm7AnjsGn1RkktxAIOkTSFnyEpXaWC0jc9Hp302bBU+N3NFpCtU1EB3+crMVN
CgCJbEhhbhQaflMP9kWxnzUJ+yUpHObWK/u3aG/3yZ/eMtTeTQfOf7lUu4zQZuze5RPZG/PGpd21
VtR6FuTvte81rw7wGwLvQAQXtdGsWgNDUf7X7kIORQ2LjaHRXxQjseOFDzC4LdtjmzHMR/LD9Qkp
zgsnaxvRu+JA091Xdl9tB8eM1p1fvtFxdfe2gIRZeSLfWhTg66j+Bk9uHnqaxitFgbayCbyYB4Ys
xriyU1riWc2lNxjyBkdCAEumeVkieqZsMLn8K/tTcKQjZLZjww05rrC4tTRD5LunWPPlkhZrGtm3
PzM98BqlVj1ZF/SCOCp2pKELiuM5ZlrKWO7oD/a5KZlTQVXnR1ESxjCRdK7pEMyR5xDSwiDZWi2A
a9gyJz70L90XR5Tc4EUzSqEx2yQxdCIP5LRXAF6pZ5rFg0J6UVT3TKPbdVDCxIt6959yIVsW5OSu
R/9g1yFpAHBPu4SuVbbRPeXsSE27sk+lwlqvpeKvKayH1A+eawgoFD0DnF7v2tw4xREkMeZhG11k
JxA1DH6d/MZysMmxjK3Nei5577gqe6QBYkSI4dYHHDW2RzA4uHq8x+Aq6DbTJAhnRpzGe0xZAif9
dTSiW1BFIxooE7xSX8PAYlzW2fBH2ykmPgmo1W4MUTvUYrgkbLep0dQH6spzWrnkDnOthJzw17yn
s99km1SPX2THzBU9LKW/LcIv151N4TBNHgM3StuODGpm2Vcbzhjubqyd7dy+1/P4GmXOOejSf1lo
vwmt6cXZAEvCFlRmjeUXgC2BVACo29kDOrvk6CURVVsKCxC3vymNcMU0kjOKOKJYvk4u4FXbN0/c
dCnk0IzbpS562If9Gy3oB/Aet4ne+MpUrxFGxE3EYoz1MucgQPjovozCLW1QwtV7xZSw/vK97IQg
gFtdiAv8wjWNJ70fg+FJcvCsCnZxmMLhlsbHx6cZGFhcJ0j6eQkrrZFo+c3sOa2jB+23n2mHmymL
KvJ48HGgPhrRybv2A6M7UuySgLqpmiaeETOWJPO7p0tKpTr4khXFuBfL4yTD71YOG8/q37o+smD3
ue8Nq8jWHliTohaW8uJCp4yOrQdoAMFGUohnVk15KA+ci+O0eIv6sjkF9b+O2p/kz2cTkNXRy6oX
E/b6Kg28CwKhZys03pHJnRpJ/EDnsTBXPQ12OfkcP8vpQdf91e7I18zxvm0ga1zJ5lnJ9lkWnE6Y
8SIazzEr8Haua9rpuftAk8s/RTF2TB33MdbaDtuxTmjZkNITjD+DVkgZsvDRJtjUdYryaI1LqmU5
YLvjDldG+ZTZHTklsblhQrDtBCFZFU2HvjfbXZlzudW0e9G7wTL0O7KePJ+GZMYWbc+rcJ4fSDDl
qq1yf2urT+B45dY06rNVLOkk+UJT1dlHnQ8PEtodUdqV3BmRe1B1gNtJ/5Y28capcbD39FiF07nL
KA7RgO6eLPOxxbPvVd1h6KuXvsw3VB0Oy3F01kiG1yHkx22QcvYg44VzPzOp1Qgr/diU8lUwE6BV
VIJCqmBDZpQDExFjIH8lKZJV+gz5fG+WGhlk9RD1jJwsq/30GxqJdYVAzfPIqVx82VVt6ZWy5y87
+ZaMOg45Y864dNfJ2Dxlvtw2GTIPcPCIYTgsW49dJA4ZvV5OGgTkdBPjwsC8SMo8D5wdfcX0O69s
CYYObwqKE5qDurif+4dmogLyxdWrynt0cKh6bErVTq+oAfbJKPZhAvhhHPzDbDIr0Ry4qih9z5qe
ipG+VegW9N+EqLaFcyRQ689oUZ911vzpiV0ZdV9BSKeqgRFE5Jq+II+ZIDlzWLEy+tmFoV/iTpu7
nMFhK8PLGA1ElyxuE9eAbz2JsxPXT1nPPD+k6bAaovzq0S45uD6QbDelXGjAd9dMbTOnQQzV7TOH
H62WkiQkwjMM/r+mis+ujPdQY2uUHO2rTP1um4CBXuHHn9kgPIErMpbi1Dffqas3NScsZhfeK6fC
ZItDXi+klOM0QnLuG5gNOSKSPMd7SRg7iUasNJuUQEyqom6fo1/f1RHB7u5kkkZu7wz057zJt77u
aM2OdO36+lMPmcXUh3WsyJKX0ZfGiT2YaF1cIRaNNJKtMSiXzlUb3GcenZGmCBC0B892+tUTPGSp
GqB+PXDJ2bQ/68nZMz3+SZIoWxu+eh8qPmvyN7c99eTOr7LPx7IMOKoJ57HRBE9HDoEdVf8uzfFl
VhkyiFf0pXUZUkRIjCbg++Yi3dZ9VW3HhnJ4jC52RM/MYXrUBe6hCKE2NY6xTtterEh58rdpaFJx
jn9KpyHugenMqh2Gv7FCjoQsjMv1W0haQt0g3LuZcifts4ufqBMHcZP9Czp4UqSveWZ+xmFerjyA
jio3Gc4re1rPQfxvMJoZ0weCODcE3VyynWZaRzsx1e/ayn7MEVUMEFk8mBUaxaL7R6/Hl8Vja2an
fOL85wbs45DmdjWc49UcVjRYmH6uzLH6GEX14Fpy58ss3Y5kPaU5OJbKc8nosl5I5Nv4rTOe/aZY
KBx0vQjOxrmFBG+kUrdLBRCys3/MSA/v+bz29baPFvAHIdypZv0BNrWR3vg6ZsV7S4rihrnBc5PP
BhokFNITNjj6MXRsOV4kvoj3XvbhCKKHAz//IyYkJSkdPXoMr2bQMPRh8cZCzLJZEkLdZ1W9rjwL
rkNFW6FmEs9hi9TRxi4OnZN+edX9T416c8zAUg4eUrjRyd6kU+h7gLudnM7RQFRbCHmKkNX2rSNT
hfUMHL7hl+gJERLYpbPIj5xNQxm13CL/mrR5t3LcQnM23seSLr0gijFv5dMEZGszOVJu0BEB6jB6
Psf+wZyanS6XBczI4WPUI/Efgvkjgp5jHzgEefSskEjJNrbWH+Fsns1CXAJ+mOsEKmdDOvbH6Nik
vDYaRry3t6bvoHa9Myqjvy3ROfsqJGfbnJ27uHSCrZJLhkfPuR4szqOtiaEY9BcsO4eeOh+cpCk5
BQ5nazkQdAIOY0pad62aiDAE0M7raQS6T8P9r5VEy8RDfyrT99cz8kpC1sId+6ZeZzbnK3weWyPr
5b2WD7XZDVsnEtEK+8GXNbSkG/1N/Yk4IV+OrHgaCYMiU8piLlXWaOwyJAO1hXSKwLt0meDRiEvP
liDzHCsKMuzW2WuPDzXzFuAp9P9t6DTHOLT/GtaQn3ozmO8ruNL30kkeast6DcwguehCVU+QtZ/H
0isYgZkuqk3I8X1nkKKFKzBR2c0KvZ5OMAqdOGPMU5Y9IQJ0bKfIuY2JespNuGpkSH4AJHioi2Q/
e3OzceacSRc2n8hL2rs57y6pzf4tvfAjiEgsN9MGWR5FzQ6f+tHs2oTOuLMrW2882vSf6OuiLCa+
bDMF3shkCiZPbFawqVXpE0vqkERsPVgGvVGXhF0G7W3/CpX6Dr9df5kJnUWvnD/09cKw8c4mY+Vz
EvawAc2M8+v8ZrS0zAg5hkCvkWhFPn3ZaJp/BMfyKTOekjq/yCHhvB7Q1Q1S52R6GaIeIa7VrAyy
pJBgwKp+JMcvXNeInfVIN18SzXCcRd8gmpthDHmBz+YNZQS8/W0S+k8xWtfJxqk3ZvNbr8L2EjDK
XwMdOA6p/bcT86bpIvvgB8a5bumwOhnpSHh3Pj0Tf5hA2LYmreBxpCncGWrLhY8csLq0MzGHLKAJ
AY9fUrLAQ6O/CQwqrMGk9HIUGzaLo96+R/kZbWkQHmeHPJfuNnEkPllBOsDIlnLN2PmG1WDpuUJ7
yTx6nB6/IelAQkU3y8jQgZMWSx8kgfhbjDDWyYuMEvQuLqmfItzXia4R3Fd42NxDn8urGVT5bZzb
g6fEwwDkl3mik5/MrttZw3zrjM48p7ocV4KOPOfK6FQ2E3GHKXP1pt2SjkDPmBA13soyfMoi8O75
cCoPZdcdzTR+hoX86LAlreqBGNKAsUc3zod2jlELaO++cspzYw9HC/2VzvQtcOUuinpSLKa4PYYG
fbMh995Kmv+rHA7CaSBW5QBZnrEDe18ZkEHZpM6LZRPbpESV/MubneuP77QtS7hHxCqqiaOaVOU/
FabxxsxwDNroTlZuaSQrgojvu6m1DxbsYZKJ3G2qWnQpHK2g7VLxJfRoG8OLmZchTAYs/TXN82mE
T3tfJ1PObZH4h1HvBe/sT9BZj0HnQruZe1j3RDmOzgDVEXbq6fclKU2QfEuk4l5UG2c7hsht1jEf
dY4tcglNuHeF318bM9mTx2jdj8vDf193xH0jRn3uCIRDvCk9hs7NeMnq7BDPNTHX7ZQ8eW2YPIUD
mU+lb6f7VgjvwAkqsYCflvVdU1P6WIkOd97yUkxmvDPgWK5ZgGDzRlSYUxDmV9Zt5+73YRA0iwI3
pu3NIOjSjC8VIF5NEdXfpjSd0Ao6zSMa9MaFM+RMQXw2omB+xYP1WdtVdPf7ivCQDQlc8YMazPWw
2GLySN3YwN27dAEFA4WBFemP/v73D1M3ro6Zd7UrN+RQ23lPgz/XTxBzmON6T3HD1ly2+V2eEfyK
ofLRcciLMJvi7MZefWdaSXGMenKUkrJ39xX6DMSq3nTfPZUd01CV6lUyCE7WOqk+aIM/S9USZ9lE
4W40mFsybU3WNsv/kX2f9vavyx25WrabPdg2VdtM536Zaf4+5Eoz3Wwb75jB6v+1IprK7cge4+H3
5e9DObpXU5CCzoVEbzCr1n7phadwwMS7+rVtt63BGFpEX43S3YP94fte/jBGYfcAhzfcZwrDtf2h
bZI1Blqp6PnfyZwg8CEjzE8lefqempwcAzKhaBkBC+fkuOX37ne+p4qz5zAvdJLmr6rc/I5cI/sF
XvzfcXkl9BxuJj+Ua3dWVM0ieS2ZK5xlHUTIyQPiulAL8ie/D23fu+eiGN9Q536bqNie9UiTxgp8
57Ut0mozMPq7Lxq1gPXMlyiei7UMkNvhLqp3Lk2BpWnxWgcxGjPs63CbZKtXQLfmObxVNBRudA/c
m3sTS3Q2NvVhSxEE1as1nTPuLufsJ52D53z8DhKHFrJH40LY7XNK1MmdJTriiMdsXYVjeC6749BD
aho0zPPfqIzfhz6vT0RQ0KM2i+Fx6iNcPUG6LaPBw8NluB9FtceDr/9gzzd2sOD/z5dzzncCxZhn
mA+dVdj3KRFBQTjBRZIooglz4J5CnzWsndblgsGIQYCX6F6CGmAcKdPDa5MniBdIbGErXqMejy+E
FOTv5L0GOMmOZt0Wr1lTdUeJceaRtNMz9nxFY9tgoCKm5khS6K5dAj0MEYldMjoTI8KG0yNDUvYE
pDRoQtU6T/o3y6vCf/RpO4WBSZklW4Al5Hk5FgAwKYl+zH11y1v/h2aFS1ReDx/WqgyUBNxpnLe8
J5onhWuNTyIrm1vdTDvOz9bZQA7UQsfj6e+Ds4QXc+rF9JDl4X6K3owksJ+o8pMXewrwN5vRDUZX
RRCpktsiwLarVOcc3eqWJOrbbe34HMiJPHIyMU5NPXyZJrOevOd0iL/esS96fC5DAsvxqHCUF8Ta
2x2JTq7ysos9DftSuPc9OyoQX9/Z8+/1B3dU4xPKwJWR2LvCDePr70O+RJb/PiMQ4rs2sR34PWFK
Im/Tv3iz0JWytj6WTmad5DD1HM5Jai3oIDId/1ToZ77NsGIppa3z5CNL3PuWKfdYQbPD7zpsi6A8
xbjGVp1ZuLsK1/PWSOO7uJPeI5yF+B4F/8+EeOVOJUO4jcNkZyDgO4ueFZo8Mp96Quw5qZZ7Q1O/
kW6E4rUmR/t3cVDLqjArPkRG7zsLRY5n0mD/TTMWXpev5UQWCT559KVZ92pXHiKmkAN9Xafpe2Qm
6a5NWrU3fJm+izT48AqC7ryeWCev0f05Lpv+7CzPkjYFrWnl9zHlPrPq5kMIQuWQ27u7UKA97DUU
kTxgjjgOykSv6JSPvw+OcN8M1LHn31f4iLid42RDHF313zfgYpj3AdEXkcMklV37zmj2ahD9zV3C
kv3UCA5R7v40pGkZZf1VNsnI2DpNX4ZkWsz/8rEz4mll81fOBt5zSP7ZxOmAxpBqTOev6TJREIX1
7cUI6Ks0R8TeutO9mzfzndRMZsxwYTjpbhMWS25L5v4r7LCA9shAcQ1hrl9HQ8FJl4jINV6w5No1
ER12hna7nv2dXq5z15jSvFbLg53Tq4KqyFNXkViCRY/8yOVlWI7VjrkmYRtz3N/kTNBoQJF2kt5i
uhINpCYrQ4PTRnvDobol2gDFzoKrmHBiPNkIoVeBEzJ+W3AgUtsEUizfIkdRXFIflQqXQ+2/0Tt9
qwO7/1sH9XNtnTOGAFffGZMnxwXLT8pBsQ5F5AN2rBnle3R1flc5NBPoKbodhEOZN8mjTaDaAbKi
DwI8jO5M5QC87O9VUugzjXIFL6lX/eW/p2qSu9yaHDyRCfqzMbdeS6Gtw5z008aqOZNbkWVsqxJN
cVN41mthBKy0rJu5wxGrMvN92ItHBhMZLjBmh1VJu7QPBbOigtFx6mVbznv+k6ZNc4f67xpGXbNn
vXbXsZ2P996UnZTJjiAHdSikV2/z2ki2jvlhZt14dz9wY9z57DlERnV/s4E0GmPup3UbBOMlUXjm
PM+EG06JI8Lp1SGp65AT3LW17OIFQYihjPvM0NAgKz3Tih1R+1Fwbp0KQErI7Xc/jhaUbY/+7sAE
W4sRiUyfkGjDSB+C+XCqlf0DsJiRLolEZ9TwJsht9BKWW95JYyKaduZkki+BHRN6O0iZ1r6Ox/Ty
+2Ab1VkmKWltLDEMd6J+p2X2bhUduxxaOLq39P05P1pwtmmsm8wqiY2E7W0RymzKnw5nzZ4Yk1vm
5WwgnnebnZbpsw2tXJrBqi+KaNuZqNNtUBwPOqj2jqmunFenveOrbYY2+ZoLl4+Odc5BnatGK3vp
8uGgkMV/FDHZQIYp0OEx5hUTWkSVDhG5WrK54hEwj/XUeIdgbkgekwsDsND5c6KWVlpByng1orM1
jOmtojXyt3Lt/54sXzFqmqBpjFUDY5+1m9EAEt2Xh8/w6x9H7GeI1dFKDrMqoILgzBMyiFd9adsv
oc/v0ObREyL5nX7vvKZ5b6Axnnuq6bXfNPp9cs2jxC6aoEKaMXUG6tpl4m2MaQ1QBUxXzrfTfk67
EURuDiHBWm7iofCeJmtih7ROrgdeNO/Fq4ttjApSPDk+EUpjxiyitNrmHpveR5/R+0xl/Dz49nBr
BnxwXIVPvw+4VR5UbrhneE0B+sIYQfb/d3j8PUH+fg3JpEBw8NNKq3nAzYkbMc3Lr1wGBz8ncXPo
1LBzoCoq30tfk0VZHFq8y2wi0SUdLOHsEhvagr8UAJLl4i43h7+2VfOxLrCg34dIM2fX4bR2pKNu
E+FWu8ylCAp1690boGe2YW2fLUsk504LeSCMjZxn+nrMl8rh8Bv0bBnVeGX98zAwnBJzuKhRUocw
R7tLYiJJQjQ6EcCUP9ncw5jjY9kyc+kPRV/pTYoA/U9rWUe/yMOXss/mI1FjfyuvvtoZu7AppXWz
A4PhNZmTaTboOzyw4V5PZExOFdk7hT+SXxyk7ICijY+/J8vGSKZbBvSAm03xH4/0AH308ffglYa7
QC2ZzRYnwRLZ0XEwabXaox4ohDD56K7hCLZQgHKuP2kl7oGUFZIParO+Dl1bX7223Zluq0+/r6x8
PIVmkV91+0SLRtxnox09GMJ4mhBv22komAHMDBK9zLrvwE1uw3z0N+3y8vdroWTLUHIxJeuFt1U0
rXUes4GnlCufja2rvctA6/L7UPt+fVL8BEkStJd+uBlJu+R61+5Zj4OF6smz0LIG0zkkm37bws7a
BODljmiGuPabaAISOOrqjbeHeXit/6RZ4nGXFtUxkophqM8wWZFcueF/8hDBDuI582FB09H7Q+ED
pzuQ9FYKpEK/MeOpmWcK7neSXAUEsrJX6UfV4a4wrQqxplnuB0sFh872+6fGtLlj89HeeA0CIaMO
ykvauKcJzx0zyeAyzH4uVrQHk13aT5hpoNre5v4c4Zx8dVqs3YXUf3oHc1fc+PqYeJP74DfhS4pt
FfLAHGJmHv27tzIMEU1YHoPH2fPVlZ7xnR5S7Oqjr0h3isQPisRqNzqxfcbQ9o4QCclGITMS5kvK
VQnn0etnkyDdqD32I1bxLihwslqO7e9K7y4c4/nHLTym31Oc3vGuDIzHW/OABfa+Em58tdqo2s2R
VW1rdBm7xC/EucVhQquGBCE0T/qPMzCtD0nnvRFJ296EzB5dNY6fdRPdWTpv/niWZCOHgf84uQWw
r0LrSxXRmogCz97HIGopcRtzH0MM29UqHG+/z8DSyFsSzs/Y0NSJBNdhK/wMJsCy7vWzrS5l9x6l
uXvX0gI8eL78F2e8+u0F/H5dKtPbJ4mP51lXLTM55ExmzVyaa2iOr6h8qh6j3v/+kaFkuDWBleFs
F/bJRYj3yyQzlhXm95mTOnIPieG1J8Tq/H8fZtn8vy/73KOIHMHW/PctKeqoJmyXWER6Fb8/2u9P
6i9jkiRBbPP7B2PKYdCydHZWbXQmwkz+sRzWqRyDFcOePN2T0p6co27Ql9HvGPHj5kEBpR/mIpoe
yrndAJtPbtEgm3Q9f9bt0D6Q3q0fJsfjrTTgnC7f6C0Y4h5H0s4Tdn4KgNCtneS+ZVB/qZeHtCJ6
DLzt/74uUQCGfnEzMMN/WtBB8X50/cMQ0t2c/oex89qNHEuz9as06p4zm548mOqLCDKsQt6lbghZ
er+5aZ7+fMxpHJyuBnoGqM6CKiV1SEFu/matb6m+QZmLAmtJlhAc35fQrcckxX6reIzuUmM8kn7w
C50MZn0LbYpHyOE2s7DGm9mOy5lT2rfJNjFS0hc9/0gc9kPGq4zju8FI1GOvTW8pKwpJ6Pkxa3cx
D7SLa/uvrNu1fTKFsnGti+9k8R6aj7e14NSyrt42Vq4dSoKaHmdD4XtjgdyWFsq4qXB2Y0Pom2Jx
P4qMtiyvlqM+8psn2v5trCaASfQdh1hKBOVOp2+mWH7UUTHeV9lgb/G2HIVReOG21BBUo9xJ8fFo
w1nUVIu+hxhapEtEhlgTXfnkkynE5JD/+Agh1QHD7XPkIjWBH2IHY0rhOo7NKe/i26bHKk5ivBYY
zP2SdljODca6UqS7oUVUKSYoDJ2b9KHVeDets0C7IXbMd5cXz2YdaJP0ZWTdiTHbjylYaFsFuRu2
jJ+bstA586dglgMaSlfmgRlPLYv/bqKlcHbSmnwMOC7IbWSrknncFuOrsS3Q4nQ7qps1ChVvucZC
OytOZKDWjMAwcyVVfTvo5TnpmVLCzu3DxmgPVZx/uEN/SzaNJE4Mqnv7kuIQvhN9eZG+unh2626V
w8yKRxh+CK0+tgwfAAmgVRqiTTfj2EeWrlBtifFpWFcoVo8MyKCOCvqC/JdssU9sT5dNjEBwbda3
op3HRxrH2xik3Do9Y6IuxgerZo/S6SlmHs0XkkDhlSNwZWeomLCgesRL8sSyNUZpXSHDpSNNdxwK
85KnL11dPreLx1xCoE5rhR32KTxbJ47v25bFLrDxdZx0Zg59M0T4BWrdG09eyeMclwx0x9kKObrX
q9OE9i1VEDmyPNDFiLCt9e/W3js2UrKpl+ZVXVbHpa1YaQN6Is6muSXaE2V9LC9R333WffquYW8k
V3msDkQWWDTgsYdgeSI7uXM+pizFrKC6LlTz2OE/y8ClpzsUwGt2TfkZL/55aFIU/egiUUNG2BoS
ZAFlztW4GB6M/R9Hzd884BkZGPZ3896W3uvElAwvFLN3EvcuhSAJMI+QUWF+5WlkLZi12oyW2OFV
il9xDD0Dp8DtwMIE7Xz5BvpzRuE5hpO+UOTH3bRFUBQdEayEWjt8tWTk3bE85RvO8xnlx5YyycMM
AMy2bZf+tF5BlUYMcNu5x6FAvVkR+tNx+6O2jW1wC+Ncqk3tJXi3B9YlegtJM9dnNOOIQlan8pM3
GncTIYn7OW1/qWrOtqYOdMSS0RCg0a2DaNhVhuddAw1k9zg4eLoMUkUb8elLRhqshumvSLDb6bk6
YL0vd0uch0OnXye8kaFWJtnWAyqC2wKewmD373kLhw8ZO5qX5aUz6j0EdUYnz6oiKhidIQnuY2OF
/lA92KPdH8ssvs5VC1FFNVPQkzsp3JxVIPPUoCkszkX1oBsRgQujE9TR9GrJ4eyrcj929VH1JY9/
WepoQFS3mTKMqREagsxH/SW8ESgwkuW7+GjJpNynGnlLrZoWKGHJD1mlyQnJVBUMPYZhEttDlQjz
mAvkHTRtIQM6cxePJGsRlv0pC/MxmRaN/aizM+oOBU1iDKEzKcyvgiY/tXeN5V+U0vbORNCkkGPK
YCi6bRs9Wl0/NrI3NiZ0q9ez96hFVMUPkDZwrPs9zj//eR6HchNXeL280dk6Psh3QXvW+2fLseQh
7jEA1+zAubN5iJOXiE7U2TZFvJz0ODkWI9ICXYc7MbmUH1NXCYABCQqlGYW3DeTdi8Z3RDOQ3j3r
rjGbbTzGPrsmiQvBYGeHqyTaRNK7KTotDYuyp3PFFjAgv5onA5mU2WaHwjALnGcciKi8EADiW86Q
DXCMcWJQXTopyNqSC8KlJ+EmmfEPzLE8S2lfZiCuF2NQu2zWw9gYnpVvMg/U+GmtBkxEW19H+WgF
umtPO6MyKvhOKY7HdaSvanZDRU/mdj+yyXUKSYfM4m7LcYHHg3oCbSVeuQGFkhPnp0Q17RXLu1c5
q/NcRdpOk827xy6mrTjr1mdikDPi1nCbsscmGJ6ROM3zrzLP7vIEH9qweBo1wYe0HBY4jVcHbjN8
RCPK63KuzmzN9/PYP5heerI0MmSUbbW7WZ5wmqIonZk8wwjxz343POal+1rPCQxN9dj0bYLUxUZJ
VLisiWRz5y2LES4a2yhVNj9FRBx2pkVhriuDgy5otRm3YYfRgpHQoawgDrAspqab1+UIbU6dujdy
dBXuyVbsvHzVUWQOUAdD129t5LHExC3BkpJY7GTTzrUNXAxWtvdrHR8sxzLNvcZTCacnQVtlX7Wh
0UbFWU+/ZhMljoajQ1VrApBrsIHH9lEvgo+c25KTN0hH3Tz7UIyRiGDqx5e5m+0ZIRwFc+XT43SI
WkvJStVCUY88vzPDxolfigQNbew9pRpV6cTsjNskmo5VzJtCOdZPbEvrhKSGgnIy83EGW7n5ndrM
na6bZIou2ZlS19mKJEH8De6Vx99933Z0tCmeidIOgYchAgNSKhjIsAhAb556bYsgOBnCVG+PeT3G
3Is6g/EChI82vtR22730RvVYDNZDMmissxVk20oz8YzGN0mpLzzJ5vNQoWC2M3bo3iwvlVU2F+pR
Gx+j3x817FQatkW0uuuy9MMcM0oOCDuAOwYiysf6oxFLc9fqGPRkpmB+xMRYjBWDzKIqQ7X2x2Yk
4Ss4Xih19PG2MX34qX6fS3mt7F4nXnR6Iwv5MuS+eXAT/c15MMCi3bqTj+rBgWVET8qTR79bkJsH
bmvfabmxmcrFZi0LoiK9MpolP7UEySFdSEOT0dm2iOzVUY+9MhnELWyWQ/MunU674WGM+9KGBZAs
GzZ6tAVN5+xRnaN8u4VlagTIljkpoudGjue5da0TnGhS7PT+k1vpS+WvuSe7sNAg+8YjAAWY19cF
Ik6sctssUgM3AwmlwmDYW9YdW+s8XHyY+Tra5sDyBsFdOBHDwjB0HP0fo9Jeyh7vf2f183ayohX7
xDpI2Yxo8Tr6wWAM2Gn6/iod0iHonEFhllM/itOAxFfkLqYCICDYvo8xenatR2E1EFMvjf1SiYfR
5phyoshbYUBumGKKx89PvWZ6Hd4bfWvmyMpQZpt7DWGe70woktdMRYfhAGnR1rmxsndd4/EJtmeZ
aVEs8SoNMBeZdRNlyTOO6IwAds40YfVB0ucHjn6EZA5LIQuzmmZj9Jp3FkmZ6/zlxBBTxxg4bq0i
7nbpTOhDrCWn2ee5KjFGbGl+P5vFQ3rRsWFOPeMduaC+UdVwI+bExYAF69CBAF6MoZexi9QE2uBJ
3Y8Fd6ZTkrxIdeTBLkj9J9/e8qRqKI4RBSbvqrCRMmfqeYyKQ1XW07Go1ZvXy20HxjZmpbOlvWp5
IWjOo9I6Iv0pN4xiQS0X0a9m+AXScjVO8jO7S8RERBnnqodP1BkNwjTEnWDTFs7h2tyXaomOKl0e
0L8gukv918zTfmS11Lss9cDPgHuOMgQfTeb9mp2clqu8d6JkVdGmmL/y4tiZxY3y+x+Gu08Jpydm
xCjateeuqbWr1gE9UTS/oEQflL0cfHK6t4yYic5oqDzEdK+aRe76sj4VaTljekz3QJT1HRYAEtjh
DW1y9EBkmr+nqAyDIkoYfKinYQEM3sRmhyaB2cYQJzbZz9z3TYcFpiuA+871e2Fi4CTU8GWEgdIk
oKOfCAw/VzPCxJlw4uqotZ6+t9zawCdSv8yuftfiGVFoKwm8zl9h7+l0Hiwy/XnpNkZr81bqNR45
vHNM6ZfAIEyL26Z3ECV7Oe9R4l16Vd20moOVxWmeqGF2kSbZvLkety3vXFhNT5CzxpXX945OwLi3
UvURazh4hYuMMjU5wDkhj4VyOoAJUR+ItSY27Ma8cyvvl9eXKBP7m7SUjO9LGe1rzWWHUYg3Z/oS
zJUz3XnJdOyvpu99dHUTwJv9zbZ6HFuSibg3Hj19lEfchiwPRixhi7PeCn3YK1pUrTSPnpgfAChs
oLzeRjxrt9mqOhyluU2d+MHGQYycC5CgniOiplNpJBJFIlWzYDRHe1dTNBcu1BMrRufaqW4/EKuK
owW/A9JTPIUZThKJcUnFBIcq6f7oi3eah+JhaAysLL19PaAu0JkqYoGOwcRBtwa841w5Z35fu4Ft
0ybjIQcCg+5Qs6nxfZS+Rj1gna+tndJpYoa8JqfIbkK85A+ah8MOexnbdxR9HbNZKjcBn0BHwmSY
UEvqFAkWs0MnU2PglUj+MfyWPtQRLcLKOk5nrCsB7/6v1Ic/Mw3Zuza0+yiGLuhiSGOx8MRSMHTJ
okTBhYK6WT7ocElriha+viOdnUHvEMS8IeRGbYSG+9ZO30eJ7yRPT0lPyl9Lv+JqPaLUIv+E8ONt
GohzTZtc+/KKm3vvDvUvY8C5xRb1lgzMd7/Q6RUlatlh2S0dInd2FR/l1J7ifLjqrYFcsV5doGBQ
Ixvtw6JZoaXVaMd19RLjRtnMWfSTLtMhTzibPIOLBZ8xWO2N6zYvo29dIoOCPdHJLp+nq0FZ8c4a
+/Vs/nSTNFTN1aI9iI5RkWFUFPWIyqf8vhn9q8KMTosC1mkP9WNvu89lj9hnmShd11fdFvLJAYhQ
Mk5KPxmPO0iTDKhPWv3cTLQ1rfWkDRLPYc24xBDjXvcVYaqL2oMOYWUUyxoBzEZO7D88o7pP5nkM
eD6cQGaHrXX0qZNi3t1AIGI4zHJ51suu2gmek3j3zPJuZl/HnR82rSo383qAQIbJKBWsjdmRm1eh
SNg1OOth2sFgEwXWusp+0hKcn4zQNr4ko6XlxL4awFqaFVxDV1ClzS2TyXL1hBVYOy+WJiVRLljG
ZdwweHab28lHi9q2w3uTaC9MBdpdVE+Cnav55biPKPYBDgy8Sxgv9HA9LSrYYzCzY6LG8c6tNqoK
lW5i9QfGqTfoib5WvU0MUWJXmTZoPA2Jo6vikHrDQDyBkbGbnOdlGB7RdwBMcyvigkjTTaKbuOV5
5IoPM/lx4z4Lho7heVIm1zlrYCAkr2yvx22ZXY/GcAXH4skUGpFfk7M1XG4nDEfrfMb/1DpMnFmH
363DXQy31mBB6UGfYyfn6g6XvZ7emXiAmC2Me28WH5YjHyfcDiQOaRkzY82q75MYdkqeJKh2Kwgb
ois/PK33D2NlG5yE+oeWsprJ2SsH9sxP6o/WF2OYZhOZuIiirNsMJY2jy56GS8nn11CPPG+oQCvt
Pql4CKLRqUOTdmCj68sMXAwzotqWUkvRCEevhsChEHcYZhrXDiPk1jfUjaeiUhfVWgetJPWi8I+e
y+y8GX+VnbgxkEkGyCWvwVncmsMcMFl6tHyccSkcEdrlKmxshdXR0agNdTiAhldy9oEO2fYOS0qn
QqolTWP3ZcBiDD0TKkxboFweZsLwKDONBfmJq3fXqQNSzI2Hw1xQvVNDzniZG3+rk1WVdmwrmU07
E0pGisfHJa6+MKowHM0U5rNCp8Bhvy8BdFmwvijGim97sd/1Qj7S1MFiGLMAbulV1PUYjDWcPA7N
H17dDkIIV73GmHZTltxmAtzSTGrddUFTVLO/ALDW6Ca/fVdjZubucef5eDtuC6H9LNV9DsFyP1qI
i70xZZ4q6fIaLbvLkBDMnmRI4CiClmYr6Cvz1m2qT5YFTWCr5CFGvhgTCcIhlIZySeKN78XmsYez
kvXuSzfkbw36vZmFZlC6xkWfWTYPqGzGS4pldxwBCcFX8sOuBn3jIVMSE3rgFDs2iDmIkHMTUfEk
j71vW1tRcSPWyqWace4Nw07CboDSkHjpcxpV+VnWdrPzU/igYnSZJrY3qR8RLBmXc5gvXJAFORZj
hKNjBkBStdonG9CGb3/QEvtQ+TK5tHbJWxLxPE6jMYCmx8ZmLrbWGIXTwj1HwXBc/Jh9kuaxM8yH
F1HW8RVqKhBWVC+QBvWV92NPhrVpWZV3rnbroDw4IbNe0ZQ9p/iQ+lvTf06ZSIXgTKpNvfJ6Wv9X
0iG7pXFglD3Z36j4F8I8Fc264+9QGJHuKZqd1jT91lkYdi4+xnLFNgnghM6ndv67RXKmmda3pJ60
mMVRTAO3hWiJfS/kjIeXg+i0iMoUDhrPenxYB0NXhxYX0jZ3I0zW4mrxjPsKaMImdvx9gqaCl+2O
aIpMtXL4yfJEiohHMNki9uHoczzrYvfjS2lSyA/lGgGJ/JYWhlnAnDLaaj3/C9ETWJi2O9ONVqey
nh8Z/DXMRI0r0Lu/mmpmvd0dG31Wt3WnnUb90nLvFL1nb+UiYNutt2s/+NNJDGZo6wPPmyF5jsUp
suTTOHH1d0W7Xr3XZDs/2wmYNNm7HXJkAbsyT70LHh+10XEmhRRfz7UcBRzaeWc7y2tsGUwWnGin
Bvve1WO0fcQ+qBIUqCfUadHEWfO660pTxOkJ9sfZTMslmFKnI5aMmRJ7xtpMQE9yWzriI1L01BxX
J24BtKDWcNGH+t4QRn1VqvhAb15uGAHc6G32bpstmzFNrlicO+wJzfpqJYPOU45UIZR+LLhY3aBm
IXcN/zjB3Kx9dBW1je+FiJF8HrhkvHY6YCxYpvb8NLqePOJHiFCpbTNoMEFvUOQNRcxB7WRWYA/2
xcFdAFyzZo7sPHZPWlatfh5vAl5dXokBJZA2KC61eAo732a7O4E8j13AJ2VeHDKSUNf/dX1+nbWe
cckx6QdLnqM9RqaCud24QxzmIXSf3sgHsNk/7kCAhVViTZSS3NuGzaJyYmjJyITzNLeLcJQdIxcN
clfb05xE+Y7ebY+e9tZetJ8qq8PaAOnJwybDf+euS4TkXHq/JBm4x64H+QXKZ2NoMXRQF4W9mfgX
1PAJi2XeaUaiO8PBJyGcNXm7FPzmPFHdLZZKtsLzFipY/NxNwjDCjVua7gE9O4YKc6fIV4oWeT3j
k7Ir0YAW619q2PJhlK7SIu0kpXs2pimMO35IIbAgZLq2nNreRF9q7D1XxneeR7vYppRYGc/6d8s2
b6Z4oMlVd+Cou2NiemdtrXoBoy87hcV8o8nx1p/SIlx664AXabhOubSylsm6kpC8Y5EcdUv/mRfk
NbqttpMmJE/V5ioWkiGRA03YZ9JgyG1ex19O70Qw8ECmWNzvQS27D+QgDOcyFljL2bI8+zRgpfbi
6lb3zZcVKE2ykaXz1DEtd9rK64SIqa3NH/tF6gfV58+9F4tXKsAYD0Z02znGcE0bP15VPpV50eXP
LHXFJfcm7+SvACFrfDDt5r0csX9O3RekGhtpQH8DQ5hthwB7mcZJfGUNr0aha1dW0l4ARjv7rE/Y
KjQNh7eRhyLnCPZnXBjugmUsT5HOZHDX59dasbxJenKJMpS9gd6wZa/M+lLdCynzY5WrQLLTobMF
O4RqdtlPs1GHgqAuzpVtEpM4009AGaB4nuui+zYrVWErGZOVpYRjEqJf6An/MYV10rclzyBL6w7C
wzmBqiT0Ryo7ZVkPTWrtU8v1d+2U7n3Gjs1c2zcFpI4H7i3Asf1rp6FkLhiY6qGBUtKvvyeOfUMw
urB1nU3gSH8waAPCyGrifI1YI7exzSYU1ADI3Y98aJ8b5V9M9eE24rrH7BzPbfnqgG6jHRvpX61a
sedul3czZrJgpTuQSvPWkGpiHKJOBgzhc24/J9LJTnZcO9sW7MpW4i+bMiYi4F0LHKKAPGYYUTPW
GMmoyWv0MO27cJo5RsQcu4GeJHd2lj2AIXf2nYPQc8IQUUgGmm6Mt7rtuhdn7JOAXyd1Z96cNbIN
13/3WWI9jDFchNVZY4ksJOTsR6OWc2jqQmO56tkO7WvDvak7/3qMGQjrajbPqbKWI0AT5sOgbaAu
xKDKZPc4SeKlfZln+/HGX8zqqOr611iIUNdH4xoLsxGI36hLm9pOgWfBqBRwXIGCxdO0b3qcJXHZ
3ub+UD9DqXyLA90EnEkbhACWITPJtTwZhqfE9bEZckXRZ3848RpyvzbXCUdlohMj4xjJRQdwvpXu
uDVOBEHRXMwgwhxMHJIdPyq89Ca1KRzsTo+3PLy/c8d9i9rsNtfrakfuMQALr33Umbwhcii2cA+O
sWDHRg1A22Ma4F38UKNiZy4znViQON2jG61QgRmbAgQA6DI9kvw5sOVs4VoHbKEZ+W6yuken+Pba
0bphrjYgs0wX4jYRDtSXUXi3CGevbDNtd3311Qjf3vXDKqXhKCkp8zDycZrZdc02pWiYA0e32Sjf
plh/qmyHESStb5G7Vxp+tBigaduzL51iRtXUQyAi2VFwNgZ2/4ZkBYc4avxgHNXXAMwnNMriGaHt
BPaH28tQ+dNC/BGUvG1U4PKcmuLQ1qPCy0rFHM/FQQ7FTeZ4IuyaVWqFrATE85BzoJg9v6EU3QrV
cbMjFPk4gpcq7T7CHeM8NuMQsN9/oxH5jAdK2KV35E4Y877rW9A3E7wJk72FK+3rqU/BSUwv1qpv
7Fv/M3Lqb2sVW7gW9NqOGYjohGK0A5uC+uenXroHtVQY0xmvNAX8aXg4ROz6P+j0sQoO3rLReTq6
QtvVbBwdy7olK6wWbbq3LUp0r3kr0VZtITk13DRz2byjk/9EsrrrZlCkgh9WdLq3MaoRjaTmPU6W
/qtU2pfeWqfUt+VFTfuqie9ddzrw2TcaXUdQRRkMNCOdQnS6lwb+O1eNrcGNYHER69ojyBl/u2jT
zuswqYyKELNG7LDoXKFBwejMgguNO4nbFkRmhRLBlNVPOa5jH4lUwDN/ImV+KfHUwZtTLD92Tgfa
O+l9K6hGzN6dpn/5OQJa4aHNb81lCopFjMcMMYD/nZX3+BLecrPoGe+c65ElrVfM2aHFKMgUCRTY
RHNgUeNNwrkAvlWIXdtuOUGyEKx5yOGo8teocBg1cWRvAOT8TBoSXrMkERtJ+6ObileL1QuCB+vG
KTIe3mzJswSUKbaUhPyIedqDhNnU8Rb9zE1i5tu2+andA1zsdKd3+Sd5jayU2wEpxeJ2oS/tlgUg
DbYHRZ/heLKdexMoek4PPAAK0RwLfUU1P4lcnBUa5oXB/D7xsaQZQFli5N2I6tIvll5n7KFY5DWh
bUfN+2wJZgKgic8slvwXSk2wLw86nI5mgj7UDetI13J3WTlSnyYvnePdEw+xW2YvORqyualQmCg+
b+tGbEljgAVO3XIHZskbz/2Ji3BBHkKPDg1w5DDIAKN5/jMQ4f4qSjjB9U6PdpFv3eotRYbRqbPh
E8Lgpe3NglVkl44I4Xys9Y7WBEIlHL8k0piF+y7sO1Stp9KdXuYUOV+N9WKTslphb952ILLRfuwT
tw3iOAM66EClQE4NjDKH9LcuwgZ39cYRE2h42RnLsayyH45TxTo4tCXXQDaM5j6xsJpWKXCtvqCx
N3E/D8kS2CPk6ohGCBr/qoNTHz3g2gqHDI/x6C2v8Fi4aIQNopBOKg5o//1QSl6io7DCROZPIcgK
z9r5WRv4JbZIxwEMPfn6hL+17ip2QDXf0JsPcsxv3YKyUaE4mcYZSWLM0hZFdxBjS7map+LgDodG
90lCpofqG2LezXwQIZ1ejBxC/4WGFAthKmWQFyQmJUTxnOvIunVQCqUjriBpml9Rw4QLP+/F1CPt
MC74z0y3FGtI9XjHGEt29dlDQ+hkxlfOHneI4wNTGxKMmUAeZxNyIfudkx/r9tZ0E5u+oOZn0h+i
rLgeGhSzDa+90mfERIP5Zlrt3TyMRljhKb1dyLuDmXFMKnM5FYstQmuGOof7WurisYnigXI9GXfz
1L63cV8eUuSFTst1Tln9YUbkFIhVq99XN6xs29OS1u8+IGPc6dXeS/xvbPOvC7jTLDM/Z0G6sTvD
UtK5DkaVe6wAlkB35rvOUKDDGBHUrZ2fe7s8Rte9KLw7Y1zOY2fHFxtrV4jRtQi6phjOTWPfw4fu
760V8jO7HY/DRTEmH521ZUZcQNF5Vds+rB/dsnaeXhmh0EV17mpSTjWMg1XFSYL3oNzXtmXvJ8qU
ptQIFEfDsoCD2zXJ6pWneNpPLY5v3xuXYOyVHTSG5tNP92fbqNy9wsUcalzuG1NbKybrtCLtyHUw
zoB8gU1gdtzKFE2+FM0eqL6/QXhcXY89PsD+xO/N32qawd8zC9tS1CGxN9WhLO0HTn028Ow4bKsT
xwr18sZzdOh54LzyiD1VXaWn1qQFEwi+NhYM0CEx3jpeZKgEQ1xNT/WzrqGzMpbcvm7QMkdpo4KF
upH35DrJ++jspPlz1k+nrMwZOJUgYQE7EK2RPhYei8MpKz8gme0mpfb5XN6nSNa9RDv4BbOIwZ7q
G6+FruQn29Hh1oYxhZPaH+cdkDWwwBMz7MqC7+JMP31hXbIOzrZCNthFVbqPouJurEHYCe6DQE+9
bz1urkYrMWFSF0fbrN9r8OBbj0k17jyW3y7qB0Pqn25kjCCzcsYhcpfqjYs0XBnhNLjgG5v4x8ur
h2JhS9atS3WTUsee/Gc/ST8imygcU0dd50/cFZXIyPcZUpQunDfENwAsy3g3Ia6zE+dozDUdAyW9
ioa+BiPhgcACYFMqszkoxKU3OdootkG6dIKhtEOoEw7MqzGeH0YrxSWUvPsxmt0lL2FqJmFCYNLe
pYAnJc0JIlS30tER48+ecxpzXOO9Pl1E3Z4hJaLOQZ86sDL+9yFg1r8Eu5FN6LqeY64RwISA/SUI
namM0n4vyiuqqUef63i2/OV9Rmm9wRZ/rkk6uhaZ45/ZVXWhvjjvlAnqMHPz39GGPMhGr1+lhlIp
NzyW0qvMiuSbswVfhqcJZhRNMr7XGsFdnj7YnSbuwdI6nMldfTGFBZCKKBHM/hUy0pKx8Zxbt1XM
vLaqIQZBb3m2M7Nmk4M0u0HAuEmq6UazhmpbC709sNHqbxo3/O9Q1FRiioqNinWVNed3Y4QirvVn
9xLhjQz//S/P/JfYNldQ87ogvk3Dcsy/BkSbXNiocTS0c1brrME6bhjVg3/qPZb1oH7A/QuIOUsX
zE2P5KEx/V2FlJYCcz51OYgSk4UeWrh4l2sJnRihflujTQ9dlxOYEUM0Eql1zBrCObKJoanZI1Tb
DnXTBC3ApDt7aDFM69PeLy3rbNYF6bejy161jP1Hb9YCNL3eXTtM7c4DkP0/5K/p/r9EfrsMUIQw
DYOkT8Ox/nL1oFkE0WIi1SXNC0dN7ei3dZScM6klLzZrb+aFMXu9kp18g2XmtSuS77GfEAeltOui
SFtGVxVtkgYYOURNPXM2VfN1DroFF1CMq2qw0aYyO/ydnbzAF0OpekqInDlglO/vEoc/jB78m1WD
GMlJt7misng3u+qj78ZXoMwrGLA3gqkbW7y7bHIGI3safR1NnyTHrZRO4It+2C9zrT9KTXd2qzwx
jNGwbyyTh6vZGPVDkcUPdO00fwx5rsxEAJTi6NukbhOfYFsV9DDA+DWIitfOuHFbQjr09QuHEZZZ
kxXiiOgfC12DiafJe5h34GlKCeRojqS4YZ68HCdlU4zU1bht6ZPXTGLF9gFy4DLEzKgbir/SMz7g
/vo3NjJXn0yES5TMp5Lwh0OrE1xtm5OPEjh+q63kx1DK200etKy+QGQXr4T3yiC//HcSaZFbOcRl
BepF03Rsd7p+3QlqsQ5CE3yV1a90+J0z2ZoAUmeXCIJoGFKA/97tFAHzAXlQXyc2Cxxgrh8zkWDz
zlkZ9AkMHPwG+tXvP6bK0a9KX9zPhZv84sWBKB84Vc3xKeobJxgLWEC/A9bbWkXnWr4TyXNtoIA6
EPqV7lnj+O/AVinJZ+SqTYccYel3RsPNGcauIT4G0CVbq3UvJvmk12yB0MMb/Q0bci8YE/uEnM4+
682CItvpq9tEGWh8BuvDrUeXwp5dzLwu9Birf5nzpO+lElOgoJPdLd0nxNQrrs+S0IJquRhG3IR+
i1gAnCCot7pN7kolXtI6zWG7gDdKVtFCt5bO7PegW0LKvHgOujcxscDsze4xX9oVOtn0zCGhj4MN
aX8JjpA8m67b1Qu9zEihc40QRUYuGyMRxpPTw5yf0VwHSwJz0TaX/gjRrLrtFdDoBkdx0LmZoMlV
Nsp9DIORNbJaicccP0Cb734ffv/5Of2f+Lu+/e8w3f7v/8XHn3Uzd9RJ8i8f/v2xLvnnv9av+X+f
889f8fdL+tmBF/yR//az9t/19Xv53f/1k/7pO/P//o9XF7zL93/6YE2pkPPd8N3N99/9UMjfr4Kf
Y/3M/+1f/u3793d5nJvvP//4rIdKrt8tTuvqj3/81fHrzz9Mzrj//P+//T/+bn39f/6xqQf1Lf92
7Iv36uuvX/b93ss//7D/g+espfuuR2YldgiPLNXxe/0b/T8827Ftn8WOZzo2I8Q//saDSiZ//qHZ
1v9l78yWHMW2bPsrZfVcHGPTbOBVfeuS9x7xgkVGQ9/3fP0d4JmhCK+8earey9xM5pKQkADB3mvN
Oea/VMNUVdQOaJctQi//8z8qIunn5+S/dMvkLWGfTOdh4fznXx/wt/1426//kTbJlcDWuuLzqL9f
1mzdkrZl6oSwSk2zhWFNz3/9AsHcY3HxXyN2gBxnmgu3HcNz4qDgMQZq7dgWLHjA0838IDEK3nH+
b37sfZnb/fnB/OdLaJOMq2D0cDTc3uz2Pre3/fhmvyx+e0tacYiyb/c/vNwpQqJmKR0s3he8ref2
+W6PvS/z4evcnp7/k/OHnr/Ox3UXCrl788pur/nwef72dfMytwXn9b+/922rze84L/Ph48EBAEPn
QIL68MQvm+v2ceb//vZrflx8XteH9c9ryBnrrIIQR8rtM31Ybn7t+xvelvnw8T58pg+rm+9+WOTD
iuf300tG3QXdpT3qvPyEGi4/QaPJTy7dO1HmU+fmr4eE1EhxQ/KYn97/nRdEaElqay0n6DJL2hDb
cExNbzHfvN+fnxo6WoiG6nz5ZZnbCuf3nV9yeywnsNCuPX4rPz/EbbHbsu/vp3eOvtB/fpDb526Z
PsSr2+Ki9pX5c7x/iw4xBeLo+XPP65nWGneIgD5+zg+baH7H1ItR3Uxrva1g/u/9xe+rmF84f30z
9f54f0aVIVvTFOaobuYXaPafX3a+98uHnu/fvve8wW9rnJ9AvY2iJ8aMURa1ucRNV29EoXv3801m
xnIt6paxPzSE98cYqRB1T9l4MS8yP8Epsz2Ozsg8+a+XSimiSxKgG//50PzfCKHT9w3rroJN+v6O
0AOfPc1Ij78sanNsMG+Ld2TWRFNYB5mXSDSoWExvN043UYD2x28nSfLPVahKU+6JmwBofHvMN9UT
c8PT7SGkpi2uqvXtW83PFfa4Da1xON8eV7rmOwkd8WFeYH6cCkAKq8zBiTJ9hfkxt9OQO8PGWN1W
0kwpt4GY2IU/P0tTqNVBN4Ov86veX98YFsAICNbTUrc199WpAhN1vT2SM/axM8TH79tkcOOCuXwZ
7W/vj2SInkg1/I92opG6+KJ+frbfd+K8Wmoc0SWnC3hbw/z4tBODrrbu5sfnr/GPO/H2HW478vaY
zo79ZUfOT8w7MtcQZt9Wrf5/dmQ6vO9I0wFBtpx2YmI7A75btud883Mn3tYJjwZ8I0f2dl5i3gr/
q52IkuhrM5QhjpRpB1Z+Cwv4r9/I/J7/sAPn5+fF550YqmO0v/0ebjvxfQXzrxC1XPbLwTX/Cucd
OL/N/OLfdyBml3CN2Tdbx6L1d2ppMl6mtP3c0qnYBwO5K/NdWqcgXAGCLua7UYwLjQCVT/M9VZXd
tQZVNN/TWhE/TsrA9xfCEHlO8l01Wu1TUOdk8Rkp/QhySIbpKUxb9ya29cu8dFEjPqL+7ZzmJ82C
U0PWaOb7O1fFSNZ5lNu7+dmwMuhVGUq8nV8L5L0hZjogv3l64w7lwa6HcPD+fbyw/fP7zM8OTmn/
8n0QHgbz9zGn7z5/H7f1jvP7UsF6/z7zc/NDf32f+c70fYBaGvfzPaW37/Xfvw9xF85pfnL+Ps5Q
m4Ae2BKVQRmsDnp7Nz/risFfq9P30ZB2H/9vHvA/mQc49j/NA7bl9+9fv/86AZiWf58AaM6/iAYF
oiY1Rtom4/yfEwCHgbyGOZEEeGHZlhA/JwCG+Jdl4t1gPK6p06SBWcOf43/d+Bf9aNNiWsCYnSuv
/N8M/zXWkb/P9qbpjaXhdMVlLTXdcHRV8Hv6ffRv0IlLDE+SiQ4lLQ4kRitTLx8MZtIurXj8iT3m
DcjZCwGkdWu3hkC1kz6VsN/Q9xEeM4V3rz3dvxRC9sSRoluPoZ/t/JwGff7KJc66+2Xj/jmH+XXO
IrS/+dBsTGlAHDenDfH7h0aRT5T0kGP20vV8TUb3BegYUVYosgzvOyBTHFoeUibd7q7eVJfPSN7e
GX6z+zcf5O+2nm1jQrFNth8l1d8/iK4WnpOaCOrCaMRi6w09GYPwYMYaa59poPYp5A+nqzHTOl69
TlE/rkxn/PHPH2Oqu33ch46qyWmmCZFD+7APXZK+Ks/lchTnA7HeRb7uXOVcmqOzNBJCBf95bcLi
4PttfZqmOoQOO8K0OHJU88Pmb13aFfT+EdjAO7jLa6JkXOOL0paXUqknsFFkEEToyadQJTW+8YY/
EH67pxH4GsAuDgD0LUnXvfqAERGmkB6onTsDW4WFSXwtBfHBGsFcu6jLYfiH1Tecs4u8AtkiqOjt
JE6YNYcVff3goVULvDLYyo407F/UplcOaVF4uyikMVeHYfCI6mSha4k8Brkge66682IX+Aln+Qau
4UZUtnVK4VLC4KD+nSxzKpjj8MSIY23DPwJ6SFq5GTsvNYl/q1gkV5OODLFezjIN0B+6QRKsEGlV
K8QfmM3d9kdTZP1Bqx7wdnTXoqvxdRNk44ah2NLjhyRDs1sNIIBVlv9YhwoSEWUkX4QchAN28WWO
rj00NPNckrbsxkBMO7PfAShHOUI43y5G075EGL6V0HTuEmPIFxEAITKt9Lu667uNKQLUH6TUYdVQ
ev9Yle6yB6e7gNnnbWxymVe99J4IRn2KjW0HogipQvF5LLVkG1nmq6tNjIEKRUULDUF25Ok6HojH
wQP/6XgNjUSwZxvqWgU+kSKi+V0YZ8MajrXupAekQuPKgj99MfscqE8SbOuMiEXAd7vexjFOeWHc
61b9TL6Ki8fUvYNZCmxuqInsMml/6a2Z3EmnaNCi29qhekWy0LzkeFBodQ0bPXeGxxomK8KmVqDF
KO017rynrCNau29z7Zgp2pH+YLj1dNFB+nPcpWjcYIO63tuZlulvjdBLllqgdJs2ze0tvby3RGup
1JvmD9dJWhp6QDEtO2t3kyYCq4UANAobr55ujE55M0TzMjBeOFAyz5dCQR+iWm2+VkiC+jedG+1D
50abfnM2xR5dkDxJ9efDmSYjQikJckaARiDWRkwEKNovtH5kw9GhQyxBQ8Amzai0Pgc4xFBGZu4d
kYb3HYqkZky6J0q7+7B1gqv7RAg23iSVgiU3GWqXYxnEOB+e1KpqOGtin1AAbQN/zc8U6INjY7/X
E38rJ/52Cp/OEb+eszRNMP6xUMxLgwRKW/39zKmqg+F3ME6XKBpS9Nupc1Ye6H4HC5ocDdOK1iJ7
0NwDeaHf1p46a8y2iuO66yyPDv98RjP++4fBSqxawlRNmz85nfB+KYHFVRYHoicoQwUdtrQsMMgk
hyT7AVTXZUjIHTUiYZy06YZ+/kB3VhX4ucwGrnwGu3uZd9pGiimDIy19xDgawnad3zVNLD9sxNdc
x9QOcs25eg4Xg15busj11xmaNrjVqr4JSuPYKc2AC0LmjzQvlFOdhAl6pFB/rqJ+3ChC/WEhhCLy
tXNfNS/B6Zr6chvnrvua5tWnZMxKEpfZhP+8eYT+3w8+dpcFy8sg8MbRP+4sjufeHn0C+0JBIR6M
09614uqk1CQ6eQLFbk3wCuqiDK2QbX5lKBp9d0JzBSiw47qA9impTeviIpvbj4wb4qTFj1ik8YVG
vLsSoa2BV7VeFTzGdyXtxQf6QmSuu+OjN6rLlFy5XV4TtKhaffpQTLHAtlnb2xj6zqPtXhvMdcP3
XDcl0qjOuifJp7tDN7yZ75Gg+MV0EtTpdFyJgZKcf6atKgMXO6qnX1IfkxHmSeKM9Fpdqx7G9c52
bSJqfPkYd32yqsJhrUEn5lgs7S+Qbu9TQx+/IxReEoy+GDUruAdSfikZsezUvku3uWYNpyDrgn2o
0torStvY0UXN+akNxmJUCSpQOzRO+FXwXquCG7sK1pyaKeq3xo8snCAQikWIHdYvggeQWztdly7A
weMDx/Zw70YURZ3Oyf8Qys7vm/qa05S6epP9cHSGvZNW5VliXDnjkYKdnIi9UxrFWePkuILPiyFS
jtauUNRNXRC3l5Pqm2hQNYCZ6M+i9x06d0aDjVTTnuvGuFdSQz46YwibSQWcCkI/KhrEgHYhnh4V
YqDYs4r5QINDPlg1eZ+OTWCaWSP0TyuQsnVQPkIgsHctMJFFNqGIpa0PdxMzALAQYldc2Wf61khA
DM7hOjpEPziqllYdLb2ujtr0H3J9a//Ph7g9nT5/Px0ZQjIKl8LRVCkMhu+/nQHQtFLxRaaL+fLJ
L/xdBTf3RIxcvss8chg937j2EUwKkZsISVSPPeVUznl0tO+dauRrGgztpg7NU1iOOQhhcmyHBCuO
Ks1cpw8YlYfS8B5Htx1fdbt5yMjRvDcZeN8npOlqYZ+86Ujaaegi1+/c8RAQCbaxoo5cr9YlTtMM
5HpI+uFhvoEpw2yRFDTESpBo8vpo2q19QiqT71qUnUsGF5zQxqm/ZSJmitOH1mdSnia1t6mGT1Wj
lYu4bv1tzxhkM1PZqqxF0RvkLwM1Atj6CRIyzd4XvdLhF9W6oxPaL1bIxUXSXtyntkjOkTQSHIsJ
ByOpWctsICIzHjpzHfYgEz3PNdbF0DSfWxshjproL66e6nuh2uX742ZT7YJKyGcvkfmBGknz70ar
HwfHGoeLPk1vHLTtgmz73/ds1GJn0djtC5SqEBay5lU2YG96erLxmPhrshrTh8QjlqyyPO1K+gxK
ks7F/42moCzNrUFuylIbcJ3mNGAf//nAY/43HVq/HXq6oWqTLMNU5d+cXHVCkH3X4uQ6lfVqoHyn
VNHiA8lbG7y02FvFSPZZh8d0G2qAWyvDe4VzG3D6HZ8LC+ZSmumH+ab0ex3A0pjRfBzwLY7usR9g
k4VIaG03ezArbLt96vrPlsYZOHCy5ESeZ3KWuHdtRtKIcxkXO3kRPWuRJIYQKYKfXYYmyY9Y2Qnl
8rTiZbBSvIdZtiUEsDy5tRNtcweCDJiOEFlhqj8X4d5z6/LoogEHSN5xcdMSfDx+Zezne/MNCi/A
wA0DOHyQOr1LW+zCPCab3WeIbkQG5gYnIgloDAryDPrkFJoyIRTIwtGmJclDavUrT+ubgzAy+H4p
Z7VGpq9KVHyuBxyUXpfnhwax7clXCf/qzVa/1xg8L4mGdV7T3v4aWEH/LZDAA2JFf/V1EytyJEiV
1Hr9VY51yrCyYoylVfelqSrYAoph2SHhfk6tP3AS7SzM3TVBTw8F2YzryHHcvWxceZSKFh6CIvtm
ipxc6swVOwOH2yr2Y22CCIwPTZWIrQgYRsuEuAO/8IyVSoE5HGwyzMLavCCO3aKlRGfq++I4/6dm
r6rflCjh0K9mdmFsCQAAj6w19o7+Yb5IdUiThB9iXjDxWcsJz+vK5pwxefJSMExJHe4Tr2r3jl1N
ogydnHM/CM5F55NcYWEH8fvkR5ulSwEen9G+qx3ApI7LvqaaRJIzmK541HZWFBbnKu9wL3fEY8SJ
8I8irY8Gfe8LF08IA334pcogs3DYt69RbnwlL/ue1MIX30mydTPlOBBuLKEy2OJYl7F2nP/LjXhc
jIlavyp3jtt7F3ZBh9bOZjfU1asf9uBaGbAgpi20Bxqamz7rncuQBReK0ekRts9qyCZLglKimIQ1
Wp/1JINInZbfoUvU565q3AOeynjtGTZ4g877ioWPNr3+LfCKz1Tsaq/dEvtWAinqjTua/hoApqRd
yRzpB1dj1e6vjHKY3S1x4qNPNs1Hxv/phVEE3ojhnvp89oflQkBQq7G85qHqn3yrGhH18IQmr9AR
Nj3A3ntUuSg06ixa+gFsKS/x6h19hbSDmp+lJRQ/z9nEgI0WTkt8niuCALss8QhVOQ6bAgzPzitR
QRaAYB7FzJAoRn1Nl8RdU59Wt+RHJhtF6cA/pzFc56FMxRaoLsnoJX4xA5LV0igH76IwuUPhNH4f
vRhwWuc+AddRjyMRf0vZgJGRWU5QRWd3F9jUlJPE3XwnbnFK6in+Q98U1h3SWXMPyewEXTC9dgyS
Se4CiKKVgEkrw/BWtpaoO3WCMKqKNRyIE1tUaiYxq3vYrt2+PbTlpOKvB7FXNAnbTbWzXY7akaGz
F9/1muOtXJcj0whRQyRafZ96erTzUZlwym52ag6rrqTQwDw9LTZ5NuFppIh/DDtmOPa6J8tunyfD
m99H1plZER4b4PsBEWr5pM7A8A86h4i057ZO9GP/8ybuqCbVZMGuVDXGm0o2uE7Q2sXQ0xcAVMkX
yfkFUik8PKtq/VUZ6sWxsvnJObZy5ijJwPrm8A8gQDSbIjeHNel+DvWF2jlFyOXVgK7KKhuGTR0h
sQ8saMqRSPELtek5lkmw1PQIBhgoOHzzDCxHuzKP8IRMFNcTJbk59FYBWl3HHxpZP+Z9kJtUJxz2
8SovScpo3GQXMW2BFvum5pOgrSy8dd9pP2yEL8fKQ/BcaS8tdctDP93UcYAYJ27wKcDc2gXpYG6L
Hm2e0pHbFUfJN+D81p1tR+Ge3ymef/bC3sgbohpDq3+wh2qZ6mn/0jmDucIZX+y7Oq/eHC7J5GA9
hCUj+j7M9Vc7RXtVNZwXDP1VR4vJSLNW9oQ/eV5L1orWqS8YKe8kTZcL1IOAEXd/rSvFfEKnfefl
AwbIShTPgEgPiIQxG1aqtkHa/2d2gxn1CAnyV9VtNRLLyzPTnjV6qPGYxEZO/LMcN1FrfDUIUvui
Zs3F4op8mZn4xqRLVPBUCHCIpyAOi7XSZHKNlr076bhFNJvwIa4FBT0Luaw0t99aTqKgEGqfMgnA
PspFvbfIEHphfrsWmSgfDU+cQyVy7yWB4ySkeXJjiTw/ctnIjz2BWpvRqfHEd/5+QExyHSQsV2H7
q7EYx1OCq3XZMo3foo/+nlb+KTaycQ22RV/RsauPTRe9akD4OAn3mG7Q6Qf7uq/fZDB+1YNWfwuI
NBQ4pDbmzGQoTP/e9XKXYVHurkK2Hf6H0N01JeBoXUOFnpBJda6HRm70BsxYQP3OTgpiuJzAX4gU
K0oQ2QdGXaRmpBYnqIlq79jBF9eELqbZMoXJWV9USNh3mtpCi6K7shYxYVt4L7gs5S95YOafA6W4
78u63qWTIsWqFXsClNL3BNvp9F3P2cGRJE4E+n0slX1cDRR9S/SSsOmoWhfF4zBdpnHEHMP+1fcs
+0uk189aUOTMD8mEkvxeYhO8P8LeCh0+Z+pJ0FYFtb1xyhKMdQKlzK8s9c5w8UczGFwA9h+Qzyfu
2iTKh9gQe1MUcXoA4kcrNPNJLvX95lpnlnNQdNx1+Nq2TWmUL3r+JUA8+Vi1TbhRMkfeq4FDS9Vq
SFNUqB4ZUUfS8WgjsJsyxvhd/lG2OdbdilNlN3bUE1KKNinhgNIV1xr8xFKPu3ATD0HIFsFRGctR
obhYGCfbrZ+CYOCUwhwEC4aZDStRRYhkkuCgc+b+mhsofCzoLr2suoNK5tdRElSLs7o4wYb0rm1p
KJfKuOcY1N4o1uQTioWQQEe5OlCjL0b+YOkpQX2OupXIRKwWLn1OcLgGXA2Jup98ZnK4F3UApG1w
5cYjXe3g9N63WIeKq1d9sisbZlzqOISXLHRMOnaldfaF1z/ClzgXYFLWapbHK2YuIbhOk4AnsAIb
KiTjQtq1fWcM7CEVS8kOyhNhpem3DsNoVie4j40G2IiKgnlRi8nrWFrBoR2z/lIrkQ7PtoKVU8UD
MwHmqaafxHeUGfpX+YnuYP5qU3JBuo3m0SX/RhBktFYqYMJVj+VLd+R3iRAa/JfD4VA+zCkltxur
CtwdvqJLaPuc3wWVtByfoefL9JQZJPNlSefsgDR/w+znMnRK41NkF5+hRpHGQazonV63nyTW6UNB
H48DK4YYaen6db6xFftgBLHNfCzSLgUctUHR7vxJJRo2/tdeEzi9ushl7Ch2tW8aB53japnnzZ0i
0mqR8DO+j1QwCIHb/KEkZbUzKwWkZDRc3ST6JgwCNxIlKA/4mctdk8INckrs6c6QJ09qWRYYg9T2
VOTSWMR9I7dJYScnO/CMsyJ8/H69M97VpjLA92yNM9wjdM7hsCRTDntAJk/WmIb3CTTwkOBXDGng
XzQ34WLneVcq/NlWbaWy5fKrH8MWL6fdpp99wTRcofQ11TeKFWUYd+cNtreziNxYhfh2Bki32LSj
Bih4XT+0GLjmjdl1viRLU7mK2vYuXM/wbHQheEMz+erjEA6DMVv3CUbLzC5L5Mc91q1SngdIpINu
iDe7F/W6r0V7IGBe34SaZ0It1WGvEFyF/572w7XPQmylgBNE+G0ElrZJnQo3d2NMMBswXCpa9k/N
sfRC4AZQZSD1ZC11KDaD9UMbCueCED/D3z2CucXBf9JhPWKSyXYSFc1DRm1rp7XfamM070SVbEIv
SggZdMiY0zWuJRYor7BlsEusCE2iTwHBfis9J3GxirHnZ54sr/PN1HxxRVKfjCpzjtLUT7NoOjeM
7NLuFTtzN8zSHpsiH1/McT/EkLW6gqFMYXraQSi6OFTTf1WORUstrR40XLIlwLK45r7M32/8IkQW
7teXooVyouZhsy6FVDZjm9TruL3mvYSxWeXNXu9BkOHzf3O6F4AqOp4tEwCCpIQA6iBH54/EyYuI
eC0cVthISuuBdNNvunHB1uo9l0U7rLS0aO6DMNUWGancq7QdnbUlqDSEtQ34vhfQIJnGb6pCTTZ9
JR6jqQYDk+KTn8XRqjbsAHOo75+dlLxQjatDEfb6qSjCeg0ut31hIP4ZuBMolXJM5WsyVPkG22K0
ne92poIJ2oTXUreFfcwy78mzSq4IngCiVmgNH7mEZx+DlMJqW8mkfM4jbC0eUzzQKvCaMyXmZ6BF
aXUIEu8h1Lrqghchvgwk9eGZCmLLInI4+W6Fjb2tFFKY4+BH5bvMU6LIP7aO1SwHBv6rQrMJvcq6
c0ZlAQowzOoj4K4Dv2qNgYyqXxwD7ViYM19l/ubAG/b1h45ayGrMU/NJaMoXFW7jMKlWSLCKt66V
eGst4hIgpnEU3P1vmg821UogLXgDwgVzJKGvoHQFXrR8Kdywv7JjQepo5UtC3+lc9EwI5ydp7jhW
qGPwMNVX1IOPcSGDV0C6OyUK7UPoqvahipxk3Q19tJDSbO/MgUC+pvK/AipQ77rYY5IcJlQsHO1U
joq40EHzD2GL5S5sguFNF4D04IWahzq3yJsKx2EL7+LAKssTIQDtU5miszZLR9/OcUCgPKtdCGII
VX/SHgN98NZBAsoKddPCMfyHOqTcTfHb3zlWb30rzCAkBsYcNkETPhndkJ9xCAcb0niVZZiY1rXV
W/sKLyY8yJzlFXwjYAzLgvCxHDJRC0nbx8hvcVydleJHGLpwHkJtY2FAvXdbbAKZGjJB8yP9MN9U
tdvuLJyg3RSbBnL6mE6voal/YA+/+XQTd2NPAQCqbDgsGqLBOqqK8PfaglY82G/igLJLR7lwbmJR
ZsmR1oc4MhtSKRSFukWsJCvQxfE+ypHUO5bfPhJo3j6W0BziqNmn9J1etLIh+L30CME2NbmKGzL2
Cgw+jllWrzncnRPxbyo2lXXbleb3MFrbURN8p5oMgciL5aMy+rjEADEDySYnT61B5ydiN0TJPfS2
7+SUKBfcxiQ9eRQukx56c87ct0FGAEgYHKBH2rbB8Xpfp3h804Y3HlrMxQPesKM63dh6x6SmdeQe
8gncDFKK31KPdAvD/kxTwb/0YRxu0QHlsMFTEowbqzx0yohVGqw9ABfx0DXB+JrUCeNvgF2AODIG
NVKNt6VZMypzS3mpfCBXTA39HcyvZzGWxralLeiB1w+4gjSmcXQgLC1CxRsY5TjOyk2JgYunMbbf
1o+K5p71Ic1P5nRDHhuxynVsPIvCGt5sfngUOMb02oPxJuuVuDiyfr+ZOVhh3mLh6EFzKn2lPEPc
Ogl1dPGl2Nyo2Q9VlNlWd7gqTpl4TV2ca3OEdkHQcV75Ymu5+CNk64frPBi+gVPNt26mdvcu4GSR
xfkeJH1zhzQECIilNHcUJiYXrhGfeydk8urV/ROaxAelNZ5KrBRX6YjmqYqweSXK+Fp0zA+zMl+O
tR6cuKqHp7BWmYOkDUd0j2GjVY8ENilXxmOfO6W1TqZiJevAVj+xBcSjA1mncbpzXPNDNkTnX/zc
8i+NF5CLrCZnQjp3DZ30F6Mrj5iEmh/RVJD3bYxBivbc99+odP5hKfBG4LcARzXnSMrphpo928ph
ukVhrEsZjNHOIiXcwjIRCqFtVVPBucsZ4FD4+kCkj4FxyHGf/OE90iYs45bsmS9kkCdf3cEgJEcd
g6sq7ufkHnRAQFVVuZ8ImDrqry1RZ81LiS4GvBTdli5JSf72HJjHEFsONtPj6YAu+fm/1WYybiq3
YppkxnelJGTALqIvqgir+8KTzYYUpojfw+e6ycznnuRMvxDmUcH86LNh1+ZUxEQh8pTHHakw6H3w
q7NNLKrAR2QPoERCu15HPXFEQYrcNg5jcz85hTOo9FQkCy5vGXaR6V7WxV+rtKrIr6JTOZij/eqz
KPFRfcn40oDTE2X1giRlcXYUnOG8VQRE31ZBero4ZjZ+QPUJn2y4iDScltQVxJatS7wResFjmZZY
6ptmUhYZ6tJXlHHvyi48VW7KoSN6HO1Ij4cy+SpbhZyv1DDPRhK/+RpdGWes8CwGhZEsic/JOC6s
5qwlbXvG3pIdgmbYBW0DGtQfa5ytAwGQdHTBHmUEf+mmt5+2Xu6kklIJmxB6/ReAktGT0qX1q2sZ
93UWUsWdfyjTDYYULgVeJ4EuUifts+y7hugblGGWPGt2Dy/E8IGRCbFLtTHbYV/8moiC5Fi/sd/s
IoPRDDbwYFV6hZ03uDPjVNwRzFaSspGaYJ4izv69gSqmAJXucHk4kzPdv+p46bnirkvvs9t0AwZp
YgkQxBhHlRXauM3vTFocaxfYtu/CK/Ck7eHYCOKzbXTgUQfGiwFz4/bVErQBaSbVx/m/sE/DI8BD
wdmcA0if6MptdB1ToPOkXUfnYvDvFN2aCFMglHMDBhUT/ILY7bQ8Ud7YJKnQX+qkfMK4qD7IPpBQ
pLHF8UNN1pJS6zbRGMFqKntfCF8+6bRdaK2OV9UczCcrxmiedszYkKA9sgNfRGuoL63L2BBSGNAH
81taYiwOSl+/G2Nc65ED+sizsxe9pyFTe3EzXWBxFJLEdYQZtGxc+xtDOuXJRIW08Ww8zVkIPty0
UioWmp5stCkuI6sshB49GTgkPT1BohrIwijxxL3ZSWJvSqlziHVm9aqOb7XDBLlu47Pe1y4gWw84
aDllHkfKveN5f2iJ7x+kP7iXtDFeEqNjtB9SD1vkA1KBKnTOaio8hgm+AjPOcrdTXOiTg7/N8Pg6
vtN2+2FseKhrX5WJKx+E6smnPPMURNHa6ye4DWfgt9JKnTvXDdQnKCSo75qChPbprggSuSrLJNqS
CHDva4F6NpVG25SeP2w5fS6DqS4738SGu5OBDpBngCjlDVViLIDK+euYo4EMNUgATVF+jqmYbY0s
9p6JnOBnqmdcxotia2YmEYrOVHN2kGo3dstU3Mvaa5dU6YkGHANkTKQ7EXbAtmxnV4Xm8NBp/g7V
jAFfMIk+jW1LD24QmKCN6BAFbbeF2BEs48KwiYJUzT0ob0DJxhSpOVrbiknpohqz5KGzoPZHiurs
4poiFI2dtdfmxbFmjOKCOtLiMAPLyvCjiyi80IAdrhU10YUmhqfIi7RHRjck0wGA6fD/xSXMAiui
qz8AG34oYD6eKk78ejfuJTjwuyRoSMwxtbeksuoTYbwUi7rP8x2n6F7Hvt2NrS6O841i1IjHCoBx
tKbOmR3EnwzfeHGj9NrE7jFXsuZe9BRBSasB+2w/u4kPFqjzdQ630p/iwrR2BygeqktOQrlQFOcQ
Y4jcuYxhslQmL16nQ/7MG4DBjBHOnVTekNVfgkwPvnn+eBn66rOp+/DOQvMHbiFxYqZkLGHPuy+6
/QOLMIeNQsTgvpdop0QclFtTGPIBuZOgdaT1B9kjZaqbYtwXE05yticyF5Krqh26jZM94wGNH6AY
lo9jadoMv8ZiE1V28ahGhooUJrNou6WbFAzQSZ+yNgONqQw0ZP7jcc+zJ/8/UoRKFt6260m1MCeJ
gp1RVJXWQyTD6jJ4bUb/muWzTIe1HtruYqhzb1fXrnkgNG48+jqQyAyb6aJmwzOQQbJglYBrwqw6
+COFaA30GlOK7HUcwVMGOgcKeANxqmtDhWBhwYvMC/QR0EgYTzAMLg+uZMZVJRD69eJzG47JSTbW
58KQxF9PAwaYLAxZG1KYzC5yVklODbEAW3+Yb8x6QmhM1Ij5Fa3LwQhrruvJdOm59EcTZ7LyEtzi
TvpWiKHY1n3MFC92ILZ502g7eqWmGN9ZMYIfpormYk4dbjJLOyugYKbpV+yInSLJunH1WrmHMlZw
NIRyD0wellNiDkvm//mSYUZ+H0T6nrYQsOQUikhoGfICwDY4eUQ2rAoa9Qsm6aTuNob6gJwuo6zi
6GRmfKdqPxzCLgeqF+VEpqfpvmnKFaqt8CzI0jz6ynDVKzGuoRRIsK1286lRSZPpAkY4EFOC0ol3
asrwKETCc6XrP56KRD3rPsk6iYtkuHJFc/XthGRPOtCYy8ODsKiYF9ajjsN2WyYD3WnmxSfFE5zG
NASiRpZxBoRSgjWYYVAZECscaU+JIqwvjrSOLl58f5E3pGwUxSeQfqeagJVlyYFxqLU6gazZihpi
rzUepDUQH9alxbKyO486f8k4V+lPkgLkJmPmccjbvKK3UETLXuT1FmQ0zmpq6Zc6Yp6nRJQ2qub/
0XReu5EjWRD9IgJMer6yvJd3L4SklpLeM2m+fg61WGDR25rpUauqyOQ1EXHEHSrQeKvpHVHsqf3s
/i2SyQEhCK32jrxHP6Sw7c1RWDepV/vett9I5Bn2GCQn8qtzjk19qlZhuITcGGV5dUJ10ZOyD/LJ
ffx7dHj03kTa2WtQCv3RLAzGffXE4jYs/D1RAdE6ZwR7nSzxJCTc3L+vwsZ4TTjqz3IgsqisZfr2
v99NzpMYG+PO99AqTqTp7Wbphg8ehnkV+QmHfRX961NAJl5HPkhlFms2NsUdZ3a/UhN7b7Mtdv2y
o4qK8yDcHKkan1Ufh+rgev25Z2/+IoQZnf3UBMvhsnqsc5Ntvou80OrY9PkL5yglxhOvlNgMTPAZ
RVVfTT8NRzu0yrua9I1lvIkVtjxHHTCCqrRfQt98SYVp71sDDVDN+zoXZxeQzJVkS/1WUB/fqtR1
TpkdH92EO7HvCmioWWyvmlTPXuAqYUNK4vDdGGKUkjGxsuPc7lBH6LuRl7n1nXm+kfZZBIkSD8Vg
GeAhmvA5qR6oiexNVUUIMUzYfpT03a4dxr8kyPhaSoRNHQGCOzHN4pHj6XcsEOn5ggij3rO0jdcn
6j3k08KIM3/VSzY8lVdxNdsauEhIKPdsCO3QpzAtwJYVdyFPhzWpCREGtu5GDBdI54RIJtfp7lyX
bCuDQIF1Whpy04xGCFwxNEkg4RcyaqxzrMtmRzjSZwq2Yz9WMHMcOqadGkXySpwC4mCy7s9/X9Zj
uveJt0009fhH/fR0QUA5eYxgZiZM85TjcT13H7AwKbQwgqnEy+/ccHxn+R4ec3IMLh4yBWdup/su
taZ7i0FsBQ9C+H57HTOkGMRZ5bsMydKaQ5JEQXdOz6DQcKznub4JG/yAbLXCS1cRfMSad5D9AdM/
X/39UoGTKBtCDdrOre98xjOZnsarMlLDNYRGYwl3IPna7LfGZMNkqoVBBsFsktVNr1gWvgoAY4gP
XZbP9Qy3EDTTt7OAWBP0HtCE9cDI+uqJWM1zqJM9/PdVXxWIKbTEWg2WNx1nwwnczuhZiRMYQCBE
V2yteXKOf79ksnsDaxId1RAjeDOmeSfdCD0rHA80OHlPgms3jrvSMeIHK++Th7Aj68isTu6QPwNP
Y17LDP2mYjZvWlaEW1ADEdQ7WoRS18mLJDS4bqvpsfBn73FmOUoAEJ0TMgbvkc2euY87SBqNrPZJ
5JlnMRvq0ZxRF1iF8zN3irjPWNPYLmecXMQTshLushcNii1Swrr/Yst0KIlUn4oxY5tIDZZO/yea
/31ZLixGOpVnhSdiW9jk5Q1RwPcjPSfVHzxNMvMoJAlySSR/+jR9NHtKDE9YRBeHy/YuqdSpQDiS
xE7OXc5Xf/88C119XUKbXcULxzuix9xrTe0GIFEuEmMkjJNCfxgngBVab1dPmUvODozRflcA/mKs
6A4PIe9KnBviLKNheFDcfs6cXoq60A5swnjCKPZYqvpx3XytQ3xZU9R5Z+ZziPR0ad2nzhzuZ49B
wNyx/O4HiLLdsFNmTahiBUKnjJH2te2s0Lx7Z3IQk4vhOPGx7cj/muZJIzK1ACvgZIQahlVFYjRL
iy1LsX9hPcG5CL1onwlSSRnps1PptJLRHFyj3u3g1lRzf7aWX1oJadYckU+GjbXNVRkfnHJJ0NKY
bYkmh+w1m2XDyWCRZmRlNvSMsL5mInxCh1DdzIGTzmqYogzR+NZ00H//riz284c84geeIm6zwjEz
JDLLb2nXmqDSXb/YJoCqQBjHbw4X637K0/CSu5qxK0o+47/vwrC839mPRKtaMRMQwTBpZZZguv++
nn024oPFpn3QNc49q5pe0s568rCUHKUijbsjPeRiG4xXW4UYmuzAc144u6jybHLsSOjCAEKsfeAU
3nGw/X3N8j/tycpFWxNUtnrweSIiBl5p3Y4lBCOE9JAW0UM65jeJ4cKTbGZJFlN+GOQo1eoJytqc
kiHuXlPcDOXkbhSkpJFBwpm1/N2oa1856ookX4A6yj6L9i1lIQNulH1Wd0DCAe7r6JAqv2hVCM8G
lFJOm9xVb2hz8H5vVBbdhEKMNX1YDHiLyj5klrby1MnzNoPzFrc0+4i4PSE2aXqsev/azf1+EOSH
ON0PL3EdW9bVC09yPkTdWyk+zM64YwXIgRMRe1pzU8qTX75bRYrBiZmJz6Qlqtcu0XzxcOyXgLDx
K7zMzR4M/VaIJS8a0GKBPouhcBO+2Khp2UROvBMRUUzysdy51Ggz7Uc9AdpARhLD2FHM/9XsPrb1
V2su8PaQsYAHDqvfterbbqYjLkiR72AOUIPLbTKj4QNnqftL6KJ/5/0bbI+ISaZkz3P8rIt33Av7
Fmezfwj1cKXncOb6EF8vuYIrt5+PnvVdfOagF8vq0ufFOiVEL5+OXkeAZHf2HRLV+Ph5TG+apP3W
m7OOFsB5mIx+7VrdOu67tV89zsa0jjR6VUSqJuvqzq4ukmjPQpt33aBRsQK+oGoYnf4INCHwyQQb
0YjN+oRBl812xgi4R/WmV+UGCNR+FvWWB8cq5vjvUpigsbFKRUAq+zaLcGaHr6Ew2ASh3iSWj64k
4dzjpZskTs5RfMh8XN5Ru2pyIKxgNXD4JJvEZjRbPWHXZvIBLyxNwgOljifay8ycmRDzPCFpBkpd
xOTTQWs3ZgcUTJrvfLCpPpN2tDYVWGPmYp+68jb1bNGGhGufoH4ngUdHnxJASz8Xsfkjw1wGGPPE
uC24SzVz7/QUhLbyno2xPExVepdrxsZLYnx+3GFER6bpT8rNghTqyuRta8QGbZkWNLYxrACJTV9T
jHTRl7e5WJDD7SdU1l0ay+dJZ9MiL3LudhkOlYYT306Buiakn9JXStUe0h7FORFYkne0nJJ3h2fa
OP+gEnvSveiU9eZD049r9D2fheLBUo5PmS+NK5/GZja+4EWyRuEFuQZRuv0VrQ6hv9ad12U52th0
A3tvseT3qXbl+VBuyXoUBazSqtE25YRIFVnAYCbruki3SFkIxbeze9CBpEzhzgoZxxGf2umYhKbo
WJVi7YfxJlkitbsFxFM+jgC84wH+OnqdhLCnlAFdKi91FK1qtG1OlCImTY7tmKyUwpHol/4RdSEk
KRBthTrijtjpLCCYeM4vkl0665UTWLwZdkP9G5cS7q5vfhTkWiOFu8SxPCeEkLeRv3eJBU/t+d5C
Te46A1c9R2Thyx2bzH2VR4eSB4w17NnqHfGZEHAKxzuZXlgaYw7s7L1TeetEO/I/zfmssiflD7ui
Nu7EmuoAXgLBlUsctgSDB2SyhFcupX035i4SOsIpip6T2iaCKoZEIfpH5hVSyzZNTG0vRuZNXUt2
vXvMzPyJ9KUtMwmULBzkBYt5DZdonUSB5LtSj73G0gFSiJi8pdgwYJ7MXFwZoY01A84W/+SsZ49h
Jt6UlLuYVZYOKUef1cmc3H9wL9be+D7an8R3fg1zdvBzbktj5mxRzi/hqFsFSKPXQKX5840VJ7EO
PwyLUKWJnV+Tqx+/TvB6Ah8zfd+U36n5kaqYjFKLdVB1A45A7Cb0ShSoW8uQH0w3VtJ0OJlseCZk
jG1VUpfrrifXwGNeV3MSc9nGxVb4jL6Vv3aNZlMVzZfPkHav5gZKvQNjqFhlpcGUl+VLiwannjSy
29sNXGnirFDnQCR2w2Zf2MVmIMjMNPKvgRMI7fduIfwoE38toNGIKQ5ncSrqtymkc6NTsKrkrLnN
3mdNrVXznSzrs0iKZxIm73Kkdtz+51jYd8SZrYGbbrVRrOdiZKblXmE+/JA+S/Dno1TUzmHEuMYI
5pAgu9A/pWra96bxkqbNznERRI83VIhe7f0Our9zR9anrbcbHXsnFEQLfK4BuXW7MB0rdIkCLkKM
EKY6zGXx2/ATI/cPCls+ynz4rUZrwymEd7dPvnArl2uMOowVC+NoSv9hFghXoxggR7MOzZqb2A1m
Kzw0jADJ6VuXponIr2Mbrb2ThMypyHqgtymEk78kx+P0I/OcCcxXfZ+ESyR1TDnF+SXinTABXkJe
Afd7c/PUD3LYi0zagkhDu+VCOK7ib2Ipz3NNpnx0BZ+28khGLb3sySeD2e6XKPp6l+jauTRC1tIN
Q9UURmLD+WSmDjhNee/6GUYZJPMk3jPZ+qEXPE5Ch9DivSi9+UQrmJbsLcKtHmq/qWjPVdUQai+3
9uTcd1Bj7HncZ+YID9reTFF1bT3YabOnk1BJxNv0z4YsZYW/k4kxSmW7OPchIXe7uLO3g1vfnMh/
rJJyW6KX7MjEG0PIWxAwK2Mfou4NMkUqLQhaPQeMU7vP+oSJu7zmDkMP8PMuAdWZlpwNDCQDgBEc
3Q/EYiLtI3va56bx+1yxECD5chbvAwACvD3WrY6BNvQEgQPD2ySAkrOypweqjHFvsOPZifYk+8rZ
qJiCNmfTthbySmAbFebMj5sDkZ3WIVjTMmW9kbjgDmJkOEhvq68OPSSTtI2N1wCLlWHP28ruDLiG
9dYe9INtw9dEC7TCJg7pw10Z2ZdD996n4bqq/GNlPMdAHUJMp40sNnXuvkKMIGQ7ATNurav+pTAo
baROyHW8lWSH+7a+bYn5JtWctbS6OYV8GFHQ9G65TzX3HsEwIukYJW+7teth1TAXNgjH09Lio1sS
aQ0t+W2skAetvx8qvFLpRbebgFTJaxiVx049ZF780Lr9SaZofwAAuHjrkVhF+CFVF1/0Xj5aQNAE
z/O+7SxsON5PllCGCKZk5DSlTDHRbFiJ/ju61bOc7RjacTUdWuQq67kZPgfFpzyz/2K/RmZECbci
fYDsDCDOYJhVkF9NhRQSVbGDpkV2tb3WWS4gIDQpQiNW0ngviB1yo4vrlieQodc8rP8Rk85oYSxv
qRbfVzBGcHKbLxI1Qk8UXVAbyK0gEIYFLOG07SRBl/TLA79B2fOvtMrHHNV2MLDRk6N28KKx2pg1
gc9VGzCSWlJSM3qJmLW35baLo/vXabyr2+u/aK9K7KOC8IIx4/SaVqFunESHiKHU34gdfA6b4k0f
vcdsCQUGoqBxvYwaB1SHHX89Tsi0SvuWZG4PeiUZ8WQXZw/Z4qqs6hh1PHP6Dnpwk/5DSy5XLy3j
r0Xz9U84qUvQ8xF8JfNOgVNnatk85hPz38aMV7qd16i8aTwjI1px14Ih6laOp7HQa7HuZO6uwGjE
lh8M0TRpGyTSRNEK4KKYZTYOelOjJF0fWCXfp+GfNs0XIfRcU1G6Nkwyz3RwgFomnQ0xcwfpdL8V
6gZmJBRA1iiTI6u40Ri2MJyXHBVFoTs0b0727CoNldSEqjvneTREVbdyBx1MtSLEf/JeAQNqCAab
iXSt80QW4zo2TXASVF9IOFKOnpA9HMHmZjKNGzycSbCpIej5RU45P8E5ilh1wBwfiQ9PX5ZVsjnr
Ys1G+H1kCr5DHP+W8ZdVy89gyPnOHuiUAWT9xBFgk3RWxBmduwzLUVskH6DEQYQUh9Gl0p1gaulT
czD15va3iINDFVSzLRAjs8OPP1rTKsAu23QQg3iZmulCYCZiQCem0nCSaD0OJNeSY2wUtrmate6r
RJsfWv+c8eR18TNRrbe//4KNcRaM2smS+bF08s9eDg/1NJ0BoNIZMqqLJQwHoS1SByhpXBXeGyzV
LSk1HKaSI1C3f6s+feeY2/cZyNHlhxpD+4TjxWUmq3aNObyNhpyY2YonF7MP/3oCBSCs5350kZAZ
QDcjYVG6aQ5A8JFU44xpIUO7lZ6K7wLm5DKvCxwhrG3Msrbvmn/1YFfBiAD8kKGYim3z5InpHiyw
PsLS0+N605betx7S62b+naHpr5k7YjbGdrHSGLCpLj+65FRTc8k8EKxFHTQGg666IK7c26Swuqv+
oVbVwrKwsxUeP3asl6THChk33NgV85KaOW+X5AerDCkNpletIH4zWyL6Gz262GG5VCLZOhQhoxKU
f7le/CiidmjCx9/S+aoMApIH2yZn2Oz+ubAomL1VrD/aNHnOYva7LHU+UsTOKAUQ9eqACDUWfxxS
5hfhoyTId9ekRJPga7k8ZjfXYanZZwl3WlJtUnmMSwQgCER8uGIzHgvEWbpKrzC17lk+1UFsWh8S
msBYtc5KjSwWbc2yCQ9aq5RCOeQAyJnjg3en1jOH/jMpf3RI3AFPYAyuuIKDGu8d6xPc9dOxzO36
NLGw8ExtWGmiHVeaLNeTEBiR+xeX/QH4DLADnANLFPKWqQuNuM1jvTDNIDHq18qneIOtjHk/LHdh
Nn3mtv3M3hz3kPqmDhlX81fDLpiup4YuU/hfuv6jR4ptuT6bMFPtPNBrbz9k0cQPhvWmtmjVCdH1
Cuelw7tMdofamxOVBbJPcpRm89ZbqLXyJxcWYXYf29jvaosjRkQg35unMoneVdy/+Na9anliOvkb
7Ev0IUphAbYTyqkiJ+GjRZAE+pT19J2r2cxE2nqXz8lr3YHOi5mzM1fGM856vnH1c1eDq8TWc4NH
e6sU6AZjBItX4IzvIzbCevFpO/TviRm1ZHdzJk8pcg+HwQypInd9aC/+qZtgoJsmdDSVld7jWo6i
4Tp47pqMqNM8InBFBKDZ48eIt3Lw+0sXecdQrw8LzkVzrTsbQpOQ2R7M96uvE3XuuMNBjDg+CCRI
BlLJ8cKocvFsX6J+MZcQ+rnqzG49C48oX50IkxyzrV33H3EeXwqDZUijPjglhw0UlYcidNA5WoiU
fFpYFb5HvmswIMPE27k21+5CHY68vVNbd6AOuME1663h7Oum78HT3u1+OgzqnhT7y1jh7kicxyjX
vlI0ZZr9rAwGEKb4DjEJDI7auiHr+BD19Tgy8awbNrMN/gZqCHN8joX+lHjzGSz2A36qc4QxMRh1
rhEv4aMGKbxvfXNd6SiKtYRGtaiIDHZHvuJ2b3moj7TdAzkj0IGZg1Vw5HSm6k5sPeBq+Uoz+yH1
UNhixx8WbOuhyCxjHaNYBKn17cBcDeTcQ5QcuxenbG+6XyIocso3Uc6vKrp0ufOQUyXiu9BIBS7d
HCICr6gGOLpuYwnkigi8MhLYyAZnRyAQliWhPYqMBTIBMYxM2zfaHlRlJKJScEgYwNmhK0niJsSG
tVJz1XPxHLf92/L/VLgvWt0zU2J6ZjuPjl9u+168LGnMoR19jab6KIoEWZ2Zbl0NDckwaGsjIWy6
HM5+nv2CM702ecmRF/brsaDF+HsNMseqWXb3EjFl1gaGNV4GxTMKrPZCgCseZaMdrE7dvEG/dGZy
mCTEtSj/aigY9NG8Cw20r123Iec+ZiI1SMacgGjQzK/NmmcnQ7IyHp60vPw2+WTx1tuwcplhYSjn
ofVoxd3NNFOCbJZr2rMVyJSiP3Z6wX6gtAC20+CY+t6r7+NOC1dmrv+wgDj6TbHXkN54Mnlw4vqb
eoMx0vy73OQthVemv5kNBdKkcE3DKQir7GtQ8jJ44lslcQquDMBu2tMnIhQACDXSclE4DRtSaBhY
592t4nqL6+ILzN8/FAT35MRs+45hlpgBpPpMMspT2bzFs+hXGKDQ2STRU21xEbbW9/Iz6oXxz4/D
Twg5BxKFvl3DxP5EMzIajRZMIEKxfsfM5Xt4V96qz8m9VVWE+JXadaEL/vPgpdtkQvBxQfR7ay3n
yAd6xXV7MJUsVnFPXm4/jFtl6mtu8R2K7iMMlU0pl7Gc1YqgKkzIq+B89ZQPPspoiKX10VrdioDx
OVBGbzPE8i/2ckm7ENL7xkAhnl5GIHYrRuAy74pdoWFCMAejCDrbpnezb2Pa/ArcZLhqjTdjZHdG
hhiMSnPbahWrE8scVyRGvKFeYBBY9G+mm/2ONqYHgT941TVqjcl72iKnAvk9eSeFeJYd3dlwRlgy
IX5e0743I2bHIF+Ardd8PpkRxoFyulvGjF3hrql6tG9aQcJJHfLOV55+1lOH2JRxCUupvHOoiMtJ
dcZr1YDNoaOULZH4uPD6fIAAQTEQldX06BCNit5lJL0eJAlFyxB+NdaYb5gFxMIhVL8AdDHaub2Z
wUuQ+j33DEzRuVn02CshmxYruisP6YEGx9/4lT9szfJU2C0RHcZFtumdHTWfhlQhbFpCbeUHLnJg
FZYdNAQxr/0B3cNg4tfMdeJWloRwN/uSuXZf9hxFBVNmJG151UEvzW/uAtLoWqtYNWAZNd5jvLjX
3Evuhp7kpsQmoj+zntLM03d9PHjbVp+XaA3aq2lUz71rGcFQinrjsmI+mYsLwtacQ1nm4bHPdW8n
c3WNZvjwUc3DxBVkD9RWuK2Y9638/IC1gQYp0xn6sw5EfthBmUJIrOt9eWrrjyldnAmK+sCv+Ju0
XDtAvDpJmNpUdnJgdPIxl/qX8i3Fk4Q/IyZyT0HD1B1FnRW5954IdTilRkFAuThV1khoA8QMdlGo
yxl2joYTr3JH/iQsWAOvxHENd53Z/3i1fZbZJlsOnz+bOu1nONK41QhtKbHy0P0R3hsrfn64F/Jh
QNnqKl5pubXLzaLFWwlh27XyD6cNX9DhYuGV8y6mQd9N2bCMEjxUbsBtyja6mT76g76js6pIpYeM
pFcPTK4AhrXTD6hBnpnsnnWmvbyt2UpVHgxHUZ/tGiIZIqNftG7Huij2cVqbAMuh7BYOz9123Ewj
HK6eoJDAqOJffcE61cWzOdlHqm16casuIRdfE9jdu06bjm2pI9xKpxdJ6kowpkfVU/gUEU2X1lYP
6EqRteEyq7kQiRganmFx0thCIfSTJWCBuhpvowNSIz1Ig8aLAHzeblrRAk9ORJpLxCoVcTglVVHo
m77EdaSKcO9bBir87HVAsI93RLw67I8t8g18GWtrcyJopiQ7gPUgKhdrpEux+iEwQpqiFmobXgB3
dCDMhGemQheBTruCA7W6c1QMmjVPP7twOhp6dHLMaJvr7PPN9r7E0xaa3rlerD/85UItU4Qlo75f
5K4OiDDPZqikN93W4YlophyV9XjMGCeoW6TaNrBT8spRoLEmOY6D26AFw9YTwdpLhPOGrf7Li7tf
ysN3P06+8BOsbEyKcczaImY9pibozoX+z+W1rUKZHfsesV8xV5jrGbXpBh6jHNWi25NqY2P6HJB/
kAxwV6M6BUW7WgRn679/GwvxzVANWKl3lR0bsEayYM9JaUcV6awdsrUgmh0dGePGQpA5Lw+nwpUc
S+IZ7eiXXhrJWsbmwWmSTxiaCQO49yxr9qIuzqE2b3SteUJQtrOoE9XYXmpzQazOrwngYaup1zHd
I15WenPabXTM42OTYe8twDbiJTvmDBG5DYYPV0a7ENeAYS3EhQHb7RJp7bGlX6k8wmGEzyigbfAl
Zl3nEYyWE9juGk+oHrSEM9ONRKTCNI/GPOCjmgkn8uyCqclw17Y7giZn/nh2KFX6mBb5s2UgTtSW
N3AwUbTz/CWjoODojT+zWbAFRtOJ0zK5n4vsvuuMl9CaYeLWd7OotKA3zlWqcwEbLcaoEh8E23tn
4FsKvXuZnG9DQVxrOveprSIEOfC59pavkVJhnkLuuZBwwZCZat/2Z1XEt6oceazK6dKNa73NHknu
i3hp2UM79Me6C08Mi1AuvPhpRHmA18aO3Rd7+Kjm+GY65Umz6qeqKM6GxMJd9VttmHkzBtKbXFd9
WmYPRAw/DLJdwUMB2KLHtEjz4pltY3fX6iOLcopacj3cZZum1d4dVQT3eBfh4wX6rUCowR9eyUR/
adDR+jbokDTqSBqhOo5DitjxMlP7BtqHlVHolXhLGJEHWTQi7efOdiqbOmwM3xOPwEJxbw7gRvCx
FdSt+RR478AZeb7EpGBJQHl0O8zBubiXFVsdBzb6WHZ7TOfa8CEpOaaL8VyTlXGsffceq86vqKtL
503fxNGssNA/JS3rOdY5qGN7c+9G6KytKYkxqbifJGw9J0pxHC6fpi1MchXq9IXANnYqHACBxwnH
kHvAxeNWT7izP/pedocqRokTktJHsNy8ScINyajeBoMntMzc27dVcrEpwbfC8yB4RyfDZKI0d/RI
OSrV+pxx+ydEVAWE4I1r4iiYgWw9GV5HDZ60mzJ7dsUbMK9nx2A1GX2kbXujDIYHlVAjZbF3NAZW
eDy5eTQ6JODmz06CLnBI7giVWSOMuHstCug1lqjwxlU+2gmXPkziUPQ79ZbqVrMxOhP6XFPnWznN
Hyien/Iib1nkG98QVG3WvXSSseCNGUqKCs/ZKUjcW/hVmzJsXgiCQdeGa+9UYAlBvasduO92cwEp
1ZFJFygeXZjAmA9D7XNM5xubKvwfThgYMT6Wo9LUkQZMn7XHkNYpkkAtFtrOrO7MeF7XqYMmITKe
EyumbEnlG8OqT27YnTZa9Qavr2JodShNtz5YQr32TpLsx6jBGeAANwzdkxy8hn0gIv1OsWQRSYlg
mnEilvVgSk183IXxPofea22dnYiNtOgzph619uj1GUa7hPKhOrbTdOdVWQS6nGg+Fd1j2FsmyOHT
3Gz9Wfza1YDjAmwEtHcYaFpzcnvv1ShusuUSGkqmT43OvYHS5Vgq7wKZPchVYRJpiM4kX6CMmq04
42KWvmZ20TKwt2WxmUlKondt791JnCQc3dldTwjeA910d4P3nAEOpSpAVtFV+qeBoClOKyoLOfzW
vbv2lhglqQ/PntFfhqFduYq/xfZlFghXTwPDOXOqMvZqTBU4Hh6XRtRvOE+o+w11r3JnRbhiuQGU
9zr22YNvxCfEWKc5oeqKAKQKo8DvSirXyuWaQTLKkFFepsqgiUwYoeRG9q2UiQ0aDwCrbUeixSQM
wOimR3d23JVfX5squh+8HFdg+1Lj9VphmuK6LlOQ8VBiJ7/7ILvmQ5s2NfLnAC+VMzS8Aw0HY+fq
+P5c9N4vicjAOfoQP4ezTNL93EXlqsnws2QESxkak3L8ReGRyFye2CF1xd+3EdnrlIonXAnU7E55
maXx27OzWEVT/sFsgyCm4To1Zk95j8cmHuqX0DNPqPKcApeuMUJoE7l4cKVA9MrAY0hP5MORGccw
m4qzO0cMBIPYgrHJztO1pxM+8nilUkwFmdCQ5yWk+sjXqGy9QOXHIRvwO9WvLARvU6N9oXmjK0GV
5L8qnOmR7z8gs/ocWve7Qk80+9Y/+R4bNNPaxNyt1nGfmgaJeePOUembQHtKHCPXgWsQIzy2XzEP
eATj8cnJBm+DTjxckddk7HOtTKikkK3IdZK8pjVXZmz4T9KpKKm6nQ0nIKgMVk/C6v+pwnupHXih
fWzo1JLONlPoQVPsGX3bfvms6TVQjy04xl6NPyxELjoBMQT57DUBFQkhIMvpem8b40OSNmCSlibA
mtyTXlNA9sQN42UbH1ioaXRhuMTQ7NQIXDI7zVZO+V5Q/Y9+zbN1wg2u7YoIp4rntLwPSc1DRqt2
2UjHHDFHsjrv0mb6DrNtEhBcmG1K0cfHhmX2QEe112X16NTZAgnOciRB5FMNMU9rb0rWhjJAOeiM
BxEYrvnZHwArohRsqgczK6+hDFkjE7RDXHoZhJm2ZgzbrkVaNKvwy3dRZiUVgcgEk0YUweWlSn3C
KaS9CFuca5lyqnAVVxRhBR7TqYm2c3m2/epjrAYshTrV+izKA/NR9rUeabg+m+G8bYzNlHKoph2Y
9B59dkg2X+Dnd33t0G9KtIV471lL2x6muJYyPksfdM0jcKM2F6u8FowPXGMcFgYdDPddDEur+1CK
R2yZ8mAyLMrZsjNL1kPuV+1al9ixr03Ny5SaU+8MpX9jnF5OGQXtUJJAQthuMcbrTjFRJNiMAlFY
Rz2OX2xiH9kqG7zMjOtNQ48NrNRZ0cPuc3344eQnUUPeC+ETNZSzs6BdBLGcHqXGTlsy8cJFk8w0
X8PMzU8AERrgXlzYyuw5JEqMH4Ep2V6js6kohcP6NhattnWkmwdL5uBWb5320pEdHPRIqbYi6Xdl
7AEN7+A75yMJZrK+Drn/1sUiWqMJb2Pb3wi77MgM9OZ1g3Q/wzJ4aM1V3iTIQET0FPtWukkKfQ1D
mn2FpqPCSWuU1p4AejmMIeqDGbDjgjQryF6g2NJI8HCZJzL1QvXTPGV0/CceLtvIzh41EpB3Asgw
GpFeu2/tkOw6ETNtwqplVU8mA61TXOuYvgsj26R1iwsucYZ973ItxG7Z0PVZX6ka1MYzrYpmMI02
VsRqWg+TM4u/0hvuKeD9jSntf00By69QEn9IJB6MyAIL23IbYEwh1bjvkcNbFQq7bKa/8SSJcs2t
EBXb4YHpQkhxx2ruWHm5duXhXq0mfyIzbentwulmFayXE5Y6R+qBamN3xAsbiNDcPH5SFgMMZPCw
RptIrGUnAQYLxWpVEFVmaAdKq2AkhSdw2654RarYM1olJUpFFsK/LkL7Ms2bIXofkZofU0HgL/X2
KgFat4EKPZ/QXzPF+I+zM92NG9m67BMRCDIiOPxVzpPm0X8I2VXmPM98+l5U9dddlqstoFG4CaVv
oZxikhEnztl77STlxOHJ95D4tJVW01uUFtkVfadxE4oJa8tUnGxj3Zp1uMvTjls40P4GRF8MFytM
n3DIMeGQSbBDEd+dRxdEBdJEP960JQwlgB6cI1qMPQxo61s70/NVaVpyV2FxPhgNxNeKYeGTW83b
3rGujTnNfrIybeHqqPd4rCHl5tVw8XPimeuO1tESiGZZBQ1ta2TW4wXyn7fIfTJ8QRAGgVNdMtNI
7tPqVgX19BpU7qsn35rxZwWE9PwP0TSpXvHrG/h8H5Up0IqzG5/7KswOcF9pKSeFuymdNjop2q1I
DiJo2H5RPVtOdkeys7mq+W+tzLIybj5e0NGnhzCBPob99gp5uP3E6KgkC1jXF8bfNOkqza1QkGkN
r/fcz0rfWpCcgU0lryKevxnNbJ+dOEVOmJrjCsevPH+8EJ8bI5UttrmvHqYmXTnQV9CZVfNLQ3Th
asid/NGg3WBXbvfu3SLUrn80S8Go/RbbrztPgKESMF2D//fgmDc+vom7bvAOH5GLtQ/2Km9eKcgQ
6Pe29WTUjr//eJtIq9qB7mU97GZ1ECabjCUBtFOpt+RT66baT3Zq0h7VFzEl1aGwy/HSk+q+ytuu
POfTAJ5NeQdUQ+hWsbe8tcnJg+noLMcCZtXxlVbCPRcu+E+H7YCWIVX4YMp8H8PUudIVGT9ojzWr
W/7WVKBrAJJ01+as7jyljUuQY4IrxjG5mM2wwBgDk5mDKy5e4YNHkP5r6ENBSZJUrMu4L9dZxBm5
Cd2AfOPxoZqb/H0SCOV7F1OSVRfztYBGfaRr2jP/Ct0TbgkEr7GiVMTY8S4N51bFWXWXlvOjadtQ
Czp2azwMJhtXTY6whsy5LSxkN6MRIrUbYYcUFm2ITqbUe7GzRVRV3MRe3O88I4Z85tIi96rMu+kW
fiEjE+yrBcomr3U8wkjoOypSogPsSZiwxmqd1BKdGfL1Dc6BgoH4SNSuCtSPziiya2n5KVmN//NT
kDXegaLjnz+XMp0Puc0S6RRjekozLN1SpM3LQE8zMdv4L4/pcN+ukBW4pwQkzIZlfYHL1N1+tpGX
gMFN7wvED5uhamFz+3MEfCNUO8/udpNd0ywESzPF4UiuJQyejMYAOz8itoU3OgDTeTJDtrWRMXkW
Wi+uj6A0YnrN6TNa1U3W3mJaKQ889QIxzGPlt8WtakoaTgsnOIgfx8Ahr9aOgBsX/DKlV9yJGtio
0iNa06Lk32nQRYCk3RAtqy9ZS5fWG+m1Kukzzx78Y7rYpMboOk4a/v8iBBbfRWR5juO0dRrOlAMI
mcCIjzEbzYkYyiocAXS3Onr06RIqJChMq4Z87ZPEJvG8a7NgTbdHf+tBW6JfZOY3EMA3YS267ShS
54IHmHhKc8bnlmSwXWFAkOm4/JjY9t9hkJ5wIE57h1D7Z3eESlVOagJ5PA/PWhtvoGFh3E19dIBS
Vq9dzgNPUzEthLn2xRtMY1Mhat65iZ+9IKC0E4WcUYxqJXVNZloMm4V4VRwmlrcvPXmnF7uLlRb5
Lug5fTReP61qhhFYEiYYGUOwifmjU9+AOIwn+I1xb0xnx2eKY/rTmplQcLQqxutD2h5aWcXbj68n
GX9kcgxvrSi7bQq/ubZSg3iDwBYPkkVjbdRJcRsOl8BBkgYCrcL3Ac9poijdM7kP5vOkynw3GASo
W+Ozh/HpIe8YowR4k/ejopPiGMm4poGPaXDwb5ox6bd+bnjo71zQDUPabLqAEPi6M7I7qx5OI4pn
jiM5M0HfuSi2ozF6CuDH3U9olcAqW+/URcaTGfH5HLM+xEIYu1GlZHUmHGf86VtVrsFkmkzI/8cA
KmxuM+26pyZcvJml9SAc5Cxz0+wBPOEd7Wx7N9KkP0ivP05ox8zJH/D9ojfygEjvp4DceTznO2GP
zom+Qb+tE+rvEltG6kpvpcmdmFUTXWyVv/p9Ih/0RDRtbOB09T0rO1dumZ/HcTuX4Ub3AHjbG+uJ
Y2GTnmdbjrvA6L1j7ioPF3reQmIYxlvtl3gqbBtWH0dk4q3Xtd+wtizH2BpB1t2AeQP5x5QzocrX
VlAhIEUKFI7sa9qzNlrQavCZUiOpmYrrpLIe0Ncnuw/TU5mj1lEePavF7/uR0ByC4iosi2YaZqZQ
TvWuJxgDo625uEoZZbZkMFUFibRTkRLq4AWkx+NnZqpq3y5kz61t9lzclh6A59GDMmQYs/WUR8ue
9RmuisPhumIWvbiR7C65yYvYIaiJjvjcUX6qtCaQ26uBkNY0MFAii71DBi+MA9RCfdVrZtpJsRkW
xoLFYWxlO6Z3/HiLiulQw5u807ocz05W9ZdcFOGZBuQKkacfiPZl6jXRbWW1XDVfnLHnpNvKKlA/
uEO0tlokMEbO8EZN4YCjmG8Yp2+/S8OuP+GS2AD1CZ+LAoJMFsDM6SIZPFuj8ZMbkQ+6yCSCIB3O
YLnEdqK3d+cjeQRvNJnPBAUdqkns/BEFd506ycMY3QyiAPmdOsgz6WJW58zu8x0kUE4NDRg4EPsQ
PMEi3pt+GlyYXT80AbeVlYzTmZ7KcEgpdBArSvoYC2+KA8/W1ZKVaADzOisZbL0uTVYtSl5wzV32
LDqNDHpot7ImpTY16/GINdzYMrG+8RdTF606uWVc+vODsdRVzb6mESV0mLy4pDoY4zxdnGLdmUaA
L2QMtyxu56hcsNPVyOfjlFR0/hOYeeceXrEuA+9hEGxhmVVa97093ZTA6Nii6GZ3BVQy19sKUkfW
vcB2WTXcE3EBOK9u363aKW4M2e7nkMvVz98DAVLQdvHl95O0D1EX7OrlIQ8nN6LB1jh7BTH4NnMP
AF9PE3Oq6wpuLkdRQx3Bid2nJfWQMXC01D3t8DRph8fck6CTove5Ec0Lgkp0nh0AtszB6VPYKMWi
8VRgO0bwkra7vqWloMYtv5e8UBMW1/iIfbZdlPi5o/DdEfF2+fgpUnx5tDnsuIyeWhXlJ0EzZI2k
JPtG/f9CQ+k8MelrJwWHT1cI3no6tSy1QQLZ4Mo15uQ4QvF46PLG4U5Pacqit25z6K00bq6rtK7Z
HiYP1g3k52BU7XVXutb1qEB6+95iVCOn4CFkUZ87UqM5S/b7libtlU2kyL3dTDhW8g6EUJN1MMVN
jBCxn72TYXHO/PeBTnfhtdBLnCAnxWdRx0QhStzhFBuav4BTrru8IP1NoUT0NgYQ3oIVIU5lntUO
9QsU0LR4/2c9XRbVNijGQ86KfFVF8N407shN57j2A+4NKBEyes60oRlOyL1iiLe2J6KoJy+OgR+6
151MinNRtIhNEKLQpa0A6yxSFq/42088vZNz767dvgGiahIjE2XVY063HtK/pPSFaoA8mLDljxdT
+Zi3J5dBsp3359KfaJUx9HybS2ZWdWfKa7NEHoWr5m3qtHibkNGtHDS8aV3C9SWpmw0x1rsBYd9t
GjpkC7lD8wpe8Dma4vhdueHOrpPdoni6d+EZkJyDLBzq68PHu3lxR45R8fjxDgY10Pjmqaxroqnr
puIonWfMKUumjWFePXZxzmLs4BcL6cncOa3NkHBBTBneUjMFqXnJVBiRLJ4nqOkyF21WeepVbz3V
dJcVndOzF9rzZYgTcalS212hpmjXtJUShvlp8qhDcdtFrvqbgJ81B1nMn3eebUzvcUd7lbbOFtEN
ftxq9JnL1jUXYXnJkUScRoT7WKpq5OFWffr4CdwlRUI0Aq/lz4kDKeSbDdXuJ8o9Q1k/Me/8YADq
37Jt+Uc/dP1LbrYvAPTEQoryL+MQtgx2C70BixbfADNwDvPQPE7LOxchwJWnmn4nFtSSSOa/aAMW
z9qaFqdEaO9jJ0pe0hKUEaCT6lq14ROQSw6fBsT20VDOqzslT5TV2LmQpURKGHeTKRgaxGgWM0/x
MZgH+BDWMqPxT26Ydvfh0H/Xi6g5UrVGy5iI08dLsvxkqEUihHR6I70W5vLMqMKxGr3XuZBPdWpE
62kWev/B2zfiMl5nCNz3aUws0zRWBx/iJpNDjwcoy/Qen4h5/jhAmC3zpaSsCvj/c22zTTvpVTuJ
+Cx7Pd5P4ENEi6OxycBSiai9S9I22cduHO+EbyI5HIv3XCMSnSB23LmRfhkYBl6Zo1Zv45SukzaC
euIX5rGyZL8m00i/jWaOIG3o7szJ1Nc99wEjDbdfGm7dFjNHcOM1U3CJ7X4lmAXefLxkLud/O/Zo
efbG34njEQuWm90d1Doy7F3zhjvwTKE6XYsqobtHgsx3waBbpPTpkgT640dpmrcO8AciV4wZlpUh
rCM6kmyh/9Ppz6Y3hxTXL0Idfo3UdizEY44tTBIdtObVWfKG/pUnZA95n3ZJTc3qm+1+KrP+1ltu
g25s73uRtvdGR1yrEbmHILW+wWffO03aH6I8T06M0+/S5aBHRLvJQIyv7f++LUTRc4Av/8rLo1N5
6r0cKm+t7ck+qTrxbjKX2SfcYn0Yc6b7rVcmGEGC5PLxk+g8iu9I84jKqj8ac8zxIo/PhIzn9xSY
P2o21V1UdN4awgUQQ7N79NHXA7/K3VvfgSkWQllcZcZTgp4yY/U28mbwV646tW0kn3o0aBuLaZ7J
CnHJ41Ku0zF213++vJ8TPZRU0nRMRbWpoH6IJZTvX1d3qGc/jDUwA2iD7l6r7kjE+k8aAga2DxyN
f/7brM/hUPx1jhREDVIf264rPoVDdViHOUAQg5bjJ/kBv/5Ku0n7o6iwMEWQ7++nwQt3oWq/lS0C
ZC1hXk79pq7K4IWpRODezox1j2VlykOk0h9lkqJRCFLvEGsSdiyv0nflPCZLpfFFsJX9OZ9QScdx
tWNDgbGkI+xPKVtDnA0Oo4F+5bXmeeDiHDk5h0Sx3VIUA95JPcnpnu9LGluunYTqWr5MRdFdJmZ4
c8wml42qXmWQC3AU1CRS29rccCr3EbncTqnQb75dVeuSQKNNlYa44FSfHBRIvoAQ1Z0TVj9FwyxE
IxJeDa1hrTLfoIPasPcUtpppJJBIFlfNyZhLj3i7xkORJc/KcvxnW9abtLC3UUbvV9Kg2VBFbr3B
H2i44rPsqqVOLqE4l1heOSMIvc0a4TM2iS/K1FsrDMUlsqZyO8RwXusCv6bwUsISqh5jvol1/s93
C8rsT3EuStJCZiLuaiWFMD8HaiYmqCNTYvSQtnkteaH1FHi0SrpoO+LSw5lKidrBwruxgMTtRTtR
n2BNynK3QQmYr+k8VfcOaVo7v6yYNaaMBvuKM2lTsfCV49TftqDNUYMguAzS+aV24vkqJ0Zg3eUM
WMDm2kdK2/ZCp819DMyYDjNqUhvgMObp4qZr2/yg6zraoSz0npqmfABX1f1I0U9aNMeS62aOzVdU
0BGGyyr9biGis0Cr9HrpIviNcZkm2gxuaJ2aPmNWvQTkeTjNNibc4VssgDdWG5Bz7mccqxtf3Mem
Nm9GNBdlvQ7dBtZgIU6AlyG5WoFxdGcy3Hs5BVBxaCcOg8voy3C9o2104pAN0YCbIFsGZOR1baJG
zmuID/U93rt6PWOQkL4wQZln7XXaWqhgIhNVA6bWtLi1RHMO3ah8MjvfvG9re0W7zz30Er0Qposb
ZnbRk6yM6mBZYUoH70g/Z9yRmUP9E8phDylEbYaA8YRniJJ9HxNgwJrxEMkRKYUIFdkD/IQ8qbth
J3avOETsDdfNT+DU2n8SeP+fyXnqc1SVsqVUpmmz8AlPq4+kwH8tf6WUZofgHIJ0Jh5hE5sfB75N
A9eLAwaO3W6o9xIQLsZAAg8TkLZXLUe0TdxV/qqTgXNdGPoSwayLpuw1mBGCu/M7KI1pyQqKnGw/
Yl8/T62xhpnDHIJgmLwV/s1IMkkmVHc2ohdp+t4tDnvZVR4XTCxWeUhaoYqsb00MsMI5Asl5NTQ0
7971aL5Aimd8HISbPz9xelnDinQKivyfBFuuxxKSS8ShALzuik/pp4K8HujDqBW9CghooLzpaAw9
HiXlGKshGF49E5mKH3YDllXwdhIt4TVS2RPp0cCDuNT7yuwG+ub9S5gGExo7oa6R8MZrQYAVGELr
7xb/ACRKwBjjWod8zbqZysfePgppP2PoMLDMs/NEwnyK17QyzS0YMAPU660/g1WK0/IuFjzsholb
rQqd9B2TIlSphHiFKnHug+gNo5x98D0vwpJrxteJCo+jUPnP2OzctcHI64sQ3Y+1//N1k9JirRKe
w2X7VKRwUI1N308KLCjM5FmfGhzMQfGtapYErOUIoIfMP6SmOFms8xcOWsfifQDwnqCeid2VDbWE
PqSbP/HA/l3EbzFFrBXqZ+QU1mrot3mXQ1FoTfeKnimeWMf3VqXjWmuXtKCjPeCkacQ0c8G0j3gE
W7PXvem6QYddkNs09WSZmXxACulvkb1EUWAcSyOOEnXLMgfyaDOZPTb+HjCVT+eA6ZzMdl7kWTvf
dJchlP29iGV3Nq10LRUTQSHs/Jkjx62RmOWtL83rrsjPGIea+66PrkuO7qs/35/m53wv6hSWecv0
BMoqACdLsfiv5zVB6CjUEJQrJaL+PPZOdKgT/NJt4p3yKsI+p8KM2TVoUUC8pyKYhnPXOu9pEcNy
j5z6zkzraOUXCfNG7BKQuwd7j3r4y5zH//qkBKQtBSuQWIqrXz8pMwLGHVhFcQmEI/CbkLZUuMq8
2Hz0nfJ9YDZy7qrY2dDbkBvcuIeaGJobbxYPdm53m2LoU9o58TeMp0xzuoxJceXLL8q/34prrqdr
Wax/rtRC2UtY5b+up59hVfPbplhFM0gloQkFSsi5XgcNWZohTohVmeHj+uJbXKq8X58WOm3acqk3
+Z9pfVplyrxV9QQvg7+r2vlzEXIupfkBCaVThOfAkFVbq09LWCyA4PJ5sg5q1G/QrMC9NoZF7wLT
5hcf6velT8G08jzNJ1LCUZ/Kuz4u6tqaAGvEdnvonKq7JEDzDwHNoc1ErMg+NLvxUKZxi/xVHYap
e/riE/xWHNssv55tam1J1yXS9dcvo20FjEz6k6s0xvLoQb7G1uZD9OCvUkiqdoXStD6T/kADhW0z
HF84b+57m7gX0sXkFw+bXr6GT1+Tx30hXNtxPNN1Pj1sbocixkoj8lTC7hLafbXLky7Gp5U6b2kN
GB8pzEHkUXahDfoIu9B8AQMLvTxW+pIYs3ME5PpiZ3164Axj0opIwq1NqozNsPwEmyFknudBANaN
2W1aM/Jvx/7Z1OGQcNaW8kDBB+uOQaj271udGz/d6tI2Knwmvu11tkbwFUuCDQcwA6ZynJ7HoXst
lxbnx4vngH3JbE3KNTzD+9ptvE08h7cpnYNrSYzWVS7G6HWWSB6NphtOHy33jxcjav9WbubvB9kE
5y++598fOtukpGGf5TjEKejT7a8TGeFsQqgQ5EO+ZE1u5CibZxdR0AGg+7zGgd1fWVXpnQvSzv1p
zB6sZazshjlNklfOEKHyK0Burnlxu+T7nz+f/P3xtE3btVyYW9J12NZ+vQ+NvIRkNXMkqHAXXFyn
uJtF023CsYIfO3bNTdjmwbqO3L/oWnVbdwn2HpoaicgSPDSWut/YHbWJm/X+TREspnvK948XaNQo
fidR7D/etsVzBDJRWsj3ie4O7gP3rc4k+9EIfQ72mneISjp1mZqja0c4J4oT95ru4Re3uvnbMdi2
pWW6BKSaHPPcz3WgzXFJ0IeIGGZlRxaI+Mb2K+8yQHKObyd8WXs/KEg2b/xraFgHYpSak1z+tdGc
3zHwvmJp4Uw7pndffBe/F6hUZMKxbdSSCif/pyxVEAxQC3CfrzqmCRfDaLzrmOEAjC8GFAyFNkao
xjOP5HzwAFqtK1qebf4mMlhBhJeU53Ce5nM3CHmNmiYHihmpVW276gLKSF+WsT2dMMff5lT6Wd4D
NZrHb3HXzxsbCyhtlEjfj42DdRUo8RocCOwYB3Jqy8Ttz7/rf2zuttaSCkpqSWbc53TRqlaqYcoS
rRzLXhGBR6O6tdClWY5xg8x7O3a1dx9W0D7ROZ7G0AgByrwmmVx3UdmciVmT18PY4o3IELogYCGd
1Yzcmz9/TOv3r8QhQFxQjDl8Wqq9Xx+PLESwxF25xMdjJKF2oB6vp/Z59plTZeRpBFNh3TFgMe/S
OOPgXyRrh0Xpqk78B4ojekRFAcXfTTQ9LRg3apoPHSRa0Ma8aA5kNHEV6g2P+JU/f/iPaPNf13Qe
aE47HKyFRTX1ae0xIoMg8GZC/E7XGtQskvCuGx9bz1FnDE5/YTgC74KgMa2JzuPEb17yqCKkO8bV
+efPIn9/6DgQMN9lt1OCPf3zhUxU4pmqBd5UXzKk0ldF6k3PQ4D+wdN6APKNxdEo0mPjmulNH7jO
CW7rs/A9eqxxZJ2TytV3XmcCEXGCvwDmGAc7r5e86XDeWGYKTK7qzh95c2LmGSos+w2G7TnrOdCF
Th+9pp0g405CEUkqPZ6zzH4DIutcurKGOYtOcCvIQdwGacOI6P/j12dn5Z53FwuD+FR74TtL0qrO
0lVtuX/Ps3YuRBX7ew7MJnQXZcBD9MptDQDizissRbLo2L+YNlMVv9PRrihDJvp1uSSBo6fsQ/fB
0BMDef1GnFN6SWiNrBojAim1vB2iwjlGiezubRN54ywy55y5ut7XKWrIoLFKZwN7fcPRPlTmu0Pm
xTCJs0JLXiDWVV90Ap3f62NK4+W0+VHOU/b8+hRNfJwQJny+8jvAkXN5k1RO8IqNKj3LDIS+y+62
8zWkLL66cWWVxSsYpvYi5gKNSZOScBWSp9COcfTq9Q16IJ1ewqVdlk4eHgJQ3drAppgQBIkVJNrz
y44n1fozTMSoexoKxGJNScSZtWKR3ZBCAsDflxbq2IBorcz07nKcCGvtlM51YwTlkfCMAGxUJx5U
hisXeOu4DQbNotu6+XWgWnocoAIE6RtGE8hn/E1vRI0/9tInMQaf2lVVNA3aSLO+i5yy3Luo7Yau
WdxvzaMUiXNIIJttrS7RxwliglOE8q2Uvr2zk47slinLOIuFDCOZDG7iMGkOOlswuBsi6+cNFzAE
8+H1uFgG+9mL3B76gzk/mEap1nj57d2fb+H/Wgpth82bzrGk6a6WSuJfx4duSghgtASsXSIqdenb
d3lf/yVyDH05gptdom+z2Sp3TTwm2EKJMFCjdQdJTT65DOi6vD5iWfXvR9j5EJq925SgolPhItcb
cGB9vKPhOF/9+XP/R4Xj4A31XByy0nJ+q2zBbGLG76AiSsDHNT4EOVarbmqCTSJKsIx8FfsccOXB
LPQhDKE8NA3TnAYY7UoYtnda3jrL95j0/t++OyDlaCcSvWqLjHPMfqt46hA0WeQx9KJ1dr7EJ8Yo
g5qPu73FzHoyAze5ZQY8XJE0NWIPsL7JKJ2ZUjT6WCucK3/+pfVvzdSljBdKsLtaHPk++tv/+rIY
HU2ZisB8eoJw7AF2wykiEfiqn4Ju0xAVeGB8Fl9cn9aJO4R3Y6+w6NbOPZMdsf6ImCmXxFNIPRHs
eHjqxKXGK3cgtTnizHbKPTQKRYuteQXuOdrYokgus8bC2eJTdDZWUseHYTS/q9Bq6B8FDRFKKygA
5L2H+2bMGIGAwztyL1eHqu8rlKZOs5smn7yFWlhUJBB0vJCK0hYhUV1uf+fpVUkq4qvs98hkxItB
L4luG/4tRJ3dF/f7x+74afd0LViWrtIW9bH8dCLSfQOxxs3zlR1Hkh2EZAVhZnBzwya8jXKahgOt
AKDtA/wdI+keEP3E5MD3+f3czdbVFJTT3jP66G6wsC2ZqIM5myRY5+rYoQlE/sJ2Ind5q4qhOFlW
glSg7+Mnt67jrXC9+dT3QEm8yixM+GVmuC0Chs8fxxiMnN5m8HMLVrDnrk0fg/dHe7muVLFHLfn+
8W6ILY+AU79aZc6SuVELc0/AA/6tpXEUQOX66mH7j3rJc+ivKs+WQGmtT4tE7KFzZCYOwYDgHTS5
T13R4sywECd8vM2Lcq+joLutvIFV3XD1xgCfe7DLzN7YtOL3eQ+uLYWz/w2bsqoF3uwC+Ed6SJ3B
vg50MtwE84mOMWQCJvD0covbIZoCvCT1pogBpSHwHw/BTG5LLBwkPvKLX9L8/exOcW65TIe0o1z1
+UzX+7adl4lE31GqeRcm6XCwI/t10sUbN8c/z4ejpvuo6Me1AhZ0Cmx/PPoOBBr83PMXtfTvgzYb
BrSHmYFKFVvg54bkaBRVxPrEGcBId1RTxYMZh9GNmrHHNyFCq1jWezVO4hRm1Vup5aVnVXg1uvHs
z91r103n2h4Vu7Kn1rqviGy1FIIHGoeMLSfycwk8b4a/IQq5375YqJYb4tenzDVtCgMupLY59nyq
UW2C7PBMTnjsO5jdKLPcLWD4+6kaAOOGaXg9kZx8nZPY/M+LDuoB7GlZrUawUDgTiDYNQSo4N5aU
9Qu/aX+sEIXBNOJtJDVmw9kDFHlqAwV8n5jurR3nzuMMHrYEjvcgUlJuRt+orm3DfKv9Vt+3BMpc
VV6d3nh3GinyC5V8sbUty8TBMrfrpuVxR9RMWmuQ4WXxHskgGK6jIp92qfFSpX1xCKC8rxLZ2NRW
Zbcqc7cFKWrYdwmpukHUEk7PuP2LRcv+vcxmiOYsV5P7wcEN+usmPWq7LkdkY+iCQQ6D4FjQpsaR
/odxq8BYbEToqFWcK6DsNQ4plrXm9JFV0kAK3fkTntzOUThBRRXupxjU+9KMMOY2upXzbWqAkzbM
PmItsv93LmaU2tk50/2JTKzmn6hMZMOUWgZJgwW19On/vkwyH4gBvesYBVzJLBve2phJXeXgSWmH
yH1qY86iWHjenAhKExlz74xa6D/IPr2vBjDT5G9gbEc0FIPkO8EUr1YpMqSdIT2AWH3g0Qd2LyO6
/Thx2o2oO7lJLBfLdRnmW46R1gXSN6sC1VsTMVWcqocZ/CyRt8Acvlgp5H+sFAySLRvxlKTT93nE
4hq5j5aD5dBdTJWTjHGodVZ/LaOx3/TOZN2hPYJEsOlsXHOgYMpuqE5GSciDwdcFqsmc9/6E22RO
gCO3A9Fpjrmx1AiKk3xZPMeeOPP3ZuuwLpttMVnhnQMlRNdzfNNYLIUom4MHgh6gSKKKbgoHZsQM
FRVM6le9rt97iEsPSfOPq1kgP1eISUsYYoavAcWxl97ZbvM9zlznrVr0I2HiOcesjBa3Z3LgNoNs
idT7WLtdc3Tk1dh0aKxlF5KO0zmbP68y9u/bEru4x4djV4Kaqj8dQOjbwzEid2pVDfEu7HF6Na0x
3msilE9GD2MP8t/9xx8FTglVNLLJN0obKosouBilbZLtncobEVg3IzgEYlaiW9NVP0ukVbCPU3ub
MMC7MpltX9VsXseqdCDRxv6lSlrzSs6Gd9MLs7iMGPVX4ZzN7zRVjyTWpc/WYIh9S6Dfle9m74T1
jndyeXES+xu0z5CIjeE5EeEPNKn5jSYNgMhDRkOpvybBi1SkskFLmbtPNSkOR/IP6k1om8U+H/oa
TakbXIqo9a/SRuzSsljOz133jUlodA1l7FDGNhK24MYwgy+O/LQZflvbPdN2tOJKIOqxP9/9PIQD
ezTgnmaq+z0OKM5jdTgZlxqeVBBZFzfx8nOGEcAlhGSjZmM6OGMBVl1Fg74SHGYtddv1A0DnqpL7
cV5jEoNKl/f21iTK7y9Zme8s2CNVPOaQuQzQaLq1BSOpKx+GZO3NYIZG0cmn3MbxFHae+EsOZHcD
+V95naBhYCNyMpkArOzFSJCBVNu5rco2qYU7oOwrc9dUGdbzcSzvGy4f/UDcTQEcEfI39ubsMy5O
ZiIacwUhqoUuf2bsvuTGDHcNMlf8Dw7ODeE3a9l5PyqPai4ua3U3+MyEK3kWARi/q65fnogIolAS
AkWZIzFxGkX25PeFfynIGkI4+93OEhvktdb3HhZFJsczrO9pX+hO0HklgpgxLryaDn3JJV38HIAD
nSuyvWntdrG3K5jTIvrUi2nGWkVurLDRCnhesKVwGdbRpoHzeMsYaNhmxEwdExi6GWo5iKW82KEA
/SuYR5tNy4wKi/uz2+WvU+ubFwy7EcPLpttlrOIrmz7iDXmvaDQLi/9YbR01LH0WrzYGVh6ni00J
eQugHjiOc7KOUjM/dnMCLbMR1bYvJ70bsUDsVGZG11Ze7bnZvLNcXqIlon1U3AoyzadjVOv+MTf2
tsBXMILIfGRC8t3p6Hmpbt91VDzD/3lphPn65+XlPwowz+Ifvey6AlX/p6pXJLUVN73NsTKTF9LH
YYW0qUMMy0hyakMYlo678Rmx3SNZskCTJzQ8RlX9LKiz7hRBM+u5gbKldf4UBfKIKKP8DsCFKF4s
tNp/bi347cupS5Xqi4rhY/72awHGPIRhIM05xfnY+fTZY39cbAJls8qYwW5dg5umrBeRDJXCuotZ
uk1KiSWouL+P+3GiaG9CbG25hx7KxknCBtSRf7jOCWRh5u+kGB6R3UfLT0YwGKw8Zrq3Siu9VPkI
y7x3/hdhZ7bkJrZt0S8ign7DqyQE6qVs7LRfCJerTN/3fP0dYN97j50nKiPWIZSyyyclJNh7rTnH
ROY0Toyws6d/PxHKf1ma24KWMktztr/vx2qobg2FbixnIoymi6VNysEPGQLjLQi3o23lhzrX6wfN
FhkaCBxCzLGHHsXKNZuUY2cn4qH1VXwdmRtuiQmZmTUlocVaheDVhRVU29+6pH0Kw36+ogmfX8yU
7ZVlEgfNv3yT41A7kb2inRIYUJsWkR8WHn40/fIfsCb5ycwq0wmlqHPnsPghsGDfa/layxAXqzLH
HDUGZ39Ss3s811zhEUUhhcUUYCnqX2yY97MkmV+M8dPQ5aNnVI211yQzhgzRu7kcN16kJiT5DY3T
6oBwmGpmN+IgNUxvApoobjw4VAMtVuhNlQfkpnNUq0EJjnDx0IQqHkS0BwVyUBKiov6ez5YG2z6Q
WDkq2U6rbOVZ7OSun56V5XHV5y0KkOJcZnPKXRIZCAGdyZHok/x5rIADEHeFnkzKlgAL3SGepP+c
L4YmBhCnBB25Y9dQgApJZy9b/B0yiL4SsjWdUzz72yzKF0C5XTszsXw7WovqicbffcaD7iIjGjFC
KKQiafP4DVr8ph8MxAFTKJGBMTDRkMIOTKCIX/UGqOe/f9pWAcJvXx2BNoE9oJBVtryW9edXJ6qK
tFKhQ+lq3R+GHD7FqH2uYKLv0iQPKhd74uBOdpV6ikgmxjd9+qYsqKtWxTxZjHSAExAJm8IAED3k
Q/YtQfsoo176HtTGKUV4+EOyIPfEJegr3FJcFE9NGUyEAI/IYrnO7gALdF5TRK8GBvYviLvGDaM5
40qet/owkvIusit8kfkoMzpGCbI8DKt2Puqpb8J1kWlRGTHJXQ1NeZv+qwsKqnTzzCR426xGrryp
fGuqZiakx7e/asbizJwNEPdkgcx86I/W4GvHAhtXvpFJa/pg8Wa/62XxNtNUYGqHyGQZpP6+pwnB
n8Wd4IZddMUr/eJsL4m+cQy6XjRZ8uGstCQgFkX/1sl1z6R6nM/rISxCLFnho1fvo3pv6uXY1fc+
uMvKjbIJqlJuw7XSj01wE8rVVq4Bpst7Y8KM4CIWQiQw4KhVCz7gaLtm+E0KJfhNQHAco63rHxgM
T35mY+MJE5P2uqTf+dvf+qpDOp2Xwy6umGItZSpPWvist0upawnjOcleqH56ibKXQPpVc/3q+y+N
/jrWr5X+mqefqEJ/zaZPVJx+qiW8DZDIPufSJwqixkaqs34gIgmGoQ3p4WGHhUuUlf01y1A3Ymx7
M/U03GPNaV+6D9s+qvxu3ynYZCCYRS2rqugq/miWKYZKEyJB266YCCSPpILjpYMoOWSn0T5qvEn6
iWMLmjo6+5jLyJlqzo10Jp3LOBE3WJeXZl5qtC9mfqXHTunW1c+vfY7U8GZZGIlu1IxR1L6V9q0q
7jXL6vk+rjXPd8tfqqwevs9pgMf3aHmsPALmEk7Ke/JiwnGB6pa9NG2mH9QkOEt4qyAvm9UhKEV4
C4oEDbyhuIV6kGjIHeUFdneU+qMgdd6HlchnfqmQcBL76KcnykpPCUpuQiL0k1kRLn4O/HMpL6UR
TpFflPwCCmuCZIWhMr1SwHTV9NqZ18YdtJOd3CrzOvU3kdxK8zb0t5zASfOWpHcqSu/xcC/EUuFw
z8Q9Efc2e1Dm+Kizhz4uRb5dqzrq+Ejthzw+zOIpth+t0qsnm7iOpNPosS4SVK42hONZYPcTKe6J
RTK4IAk5cCG6JA9VQpERdPXg4rAgr/TJyJ+0tZT8ifIF5LInSzz4lKH0w0yqi4eePNJhKTn5Vblx
/1mpcbcjUmbuYj2G7U2L7lJz0zUSwW6iuWXRLWmvSXSL2isVtOyOr51+absLx7K7NMlSGHIQUJnD
WV8rhUlmn2gPUkl9iupTGJ0YEufDcciP6XC0iQaKP5CFv1fJoIdCNaDQ/GMraf/pT8gC2GF1qCPr
VMPiOSwSy+lbeXBGTBzP09TVV7+xeTmp8cwEnRiyRfNXD11H8IROMDw9FQXFxWl9aj0QAKRddO0U
TYZNCrxALg71ggS7fn6EttVcpa7bVwoi7XCCjZhCjgEgUkxfw6bemkpifY5rBhh8M6P9akRanhcZ
KPqptUyPTW/08+/LLKxDszkGKC/3CeDijS7K/rYecmx6t6jXA7dVG3MzFW8zK81rrVXpHQMYHpjk
u6lX6edubOpDk30gfHi/fl6G7GjETA01s8ac5o8rfEPmL2LvYmvMxkucxDaCoXmvLzi0aGDrKk9g
Yea6wv+UX8O8b9jDk3MykcI1ZuOzahqvlmEkD+xukcEGV0s6Ry87A9YxXK8RQPENXR6pxcUH9yZl
ua79vgRQVcTgCioSBh7vtrgWneCiy0YoP13Yue1cc5es1dcU+4qj69g4kqw072S0AE+2g08GanQw
HPQ2RZ+1NHp6An+XWG2h4uNqk/pYLUkC/75OUd/fQBkB0ZYB8IDLwPpzGBSLeWJHAeyonUAIFyYG
FyOwAq+T4ebApRHXqaMLxxrZGeQ8Bl1STNtkYUvDJpFIKnwzqqx2B6XToc305C0M2Tm2Uaerk/8F
cM2tLeaP5i/vZTp8KGicoRtkkoAO+g/FALOlYG5qLdvGcu3jRQMfaBnkIjRaSvwevM0tg9fhYLSn
vIHmZlaTa1Q6OtBMTOfckrwaET+Wm46Y5YH74r+/qe8FLPx6LEx0JNQoqN8NAWbs0ARMwm0LO798
Bf5NtNZQx7QM/MHRGw05Mlu/i28SaYhJ7Kr2TBbjRmW8aE1f5agD9ujT0yt0k/EuqAzPNiy6naP6
wQ7vfROS39ReVBfctlcR5h/frozUq7GG7xlOyyW2QoFsNyjzRGLUONP0Ot1YYs72tdKqyNEIkMJT
hYe/h0U6q8v1G5nCMnxSdm3Z43sLiWSt7UlcFF1dxjAWCJGuR6EQZorsZMhyrkFG4HYiGxP0HWnD
Jsv6RAuHEbXiK8+mHmu7fmLMpUqRTRSGke9FyBblg1P0Xz73GpJ/5IYMrHV2hb+/cDkr6Zyio9vS
x+5PXRFbRF22NF7lTRZp32PEwntsyfh7esfwebVWCj7r338J879cITQuaqyAUBG9FzqlyLisVMkW
oEa4l1VCayDUe61RL6kpZXCE7UlLmi0mfUOy/bCE7lHSxK9kQXwPiRv+G9LEsSF+5NzIcCcHdrh0
hKGeqq3+V0HmygNRX3VbGicbvkjyaQyQK011NjyD1Ubh3e64fpZOqdP2CpvpjJu5vNpBR5Bihrd9
WtolbdmRKQElOUlxPoQVvg14zQfLauW7lmr2i1SV8UZD+I5LOvZfhGDw0mh2cVj/VJfb2On8Tdzm
iLaET3oixnCPa2PsBeSJ7PxRE7c5lM6BXFafBHYZJQvlJWGGHl2kPKGNuQwypMVJzioPIYn9ZFbm
hDyXxLp/PyEYPt5fsw1mNTAh6HwI/c82NTTarqPhVII+Q4wyB/bF0tH/rY9KvXuYGsvWpdIeeeCB
jEFqbJfq0sPcHnrbG22Pz067V4kUb5caNNf23UlbirUTzFTyGti2YKcpSdtTUHHAXVAeEw1nst6+
jOXpZ8nBSdOOxloJIXf9EVUiFfkHTVnKUA6E8kwtNjdvUdcqHuW3XtB5lk9zmFB4d9TcWSOEyTUb
V29cQhsL4ZKgOCOFYSMfefhdjdGLvuc9wEdSlA5UGx584zCPhzo6WgYI0qNZHfXq2M9HtoeZtVRC
dacwPUWkK3WnITin2olCKPuzqvmslUsV8zmbzwI6C7mgUEmyCwWeJIaG98EpXNcDf9x1LRSa3Hm5
sC3zw9+/2HkTl+UEhRbFZjPebOAv10o5hqjOsIbhqIoZpTzolGNeK6wfTa/tkw7ceehHyRnfaXGM
zZScrqCNnmP/bz2ssgv91OyyPpLSdDoFquBG7idHs4i+SHh3nk1ywHahaOWneTK0XUUmi1exoniU
Z9yL+Qb54me8ctW9KER1nxq78sKIjrBIh+oeBPpDnkB56/aSGGp1JsFtzfc4LudbG0nyHQFEuBF2
qX/ByJbuyjxFLZSxn5qjebR29D70TcuLBbUFoTDRPZG3ryrY2gs+bHGJRStAxOjmPqttOA4IEOHt
Gd9iE5OpisVgp5FGvlmVGwq23g1b9vZBJPkPArXte5zVKBaXZnWB5Q7raW4gMgcW3fRq7umPVCbv
GutlLrlE5TZbs00ETEK7AdEAb6GJVG2PCRJuWY93N9H64q5k0qd2NrPvkVV+R+0LPUz1eUs+WjrK
74YMeEwZe3OrMSxsDasI8j+ULgC0JD3LFKJ3yOCT3SAmvs5TuIhUHoKLJjq0JAgBAYoO1rSUPx1K
ccDEbsVHrNZjc5ybY+4fG+UIkL3KT/1wanJ2rXghd2l8nocTTl+qJOEsPvfq2WqWqoLLrJ6psrp0
wVI1gvW1+oqL2VLTWtoCmb8I/6KuR9snMumSlVegW5K9UcCflNdYulBNeY0U9IjXobyW0oWq12ql
C9WzdTMJFnIa/s5ag3KhJuL8wgviTT28mOFFq5djqp/99ciMg7IVuDJ1aT4EOd1fJhHL28puikdG
8Bfh01P8TMSnugHEp95no/xcanC8Tjm9zPLcBWe7PAsezGcDkbF95ksvWWd7LTW7yGuNw/KN74el
2oH92lKNeRmTK9+vJRzIvGTmpU2u8QC2kjThS55cI/MSmGBVlnogXbSMi7mWFF+XvMthq/QX1bjM
/WVcazIumuCWfenSXzWKM1WlF3IYWnFGIq2iki6WCovz5J+owT+lylJ+fbLqk4gIpIWGcNTYNLJX
XCsrjjPQf+mQ4DfWDkZ3IPAo+oxOhVqXoN7MNReXX+eVEEK5W2uurrnIlj66RS0bnt8vcJqscJsT
uB5Ys/8pUR/luTditWMnZwpph237QGNTPsfEUq0VwjUgqA2j1uLBW4qEmSBbavTd2ScWwC00NxyW
wmQt4bOO3ASSmryU2e7rfD9Ve43k252p7XVtD4nrZzUpyCEyn+GTuaSwC9OtIs9AtlN6RBHnwB0N
9FteFCLKXCosfxUSOgodeWsczPCIDy/XY3s/zBIQWbWCTZErB6pUDhCvk/YQtYfA9kIienk5qHLB
vrReqXgTd9TUG3yXmnw35c6muQEvpFjKD12QcFQj7412T8YJFLyIYOg9ZfBCeFnaHtvcz+oal5q5
F/KKZoWZhDXYLzCoQ+vDPQsLuv9y4lhrGjq7LYFK8g/9RaWYvS4RQEcMDB3o7QSrhCxtsKDBDsID
pVW7AE2nsosGhpk7YgcCLqUB/Eyny5wBsHTjTJlDf5NSdGdsHE1fylhLsDDTnURysrUKonkBma1F
6lXHtUFyBERtCT6TQzIeVRtOa7AMd3pjqZEfW/IHaFw4A+MNxNOAodmt5k6IjA/sHEm3JBprO4p1
OjU2v6qPdhQUN1vfqva2kpnhAIHeKrCj1gogugdLMQ+Syp2V7Fp5qXqtUiIVcOcnTk4GbYLFbam5
cgYaKGzTSaAYHPJsaGJRk+UApS15Eqqw5TRrKcw/IgQkzqJ/sByKDgwVrRVYDh57SluLtHDUgy3E
KQd+KcmIlBo7PSKY2JlixyZp1t4VSJ6mXabvoLBoE9KeXVrsInL74l3ss2Qgh3ebQdpZUl22gOrT
CXvwFpu171mESBBkyHkNdnO606sdmHAUuzGsd2UHwAjIrAoXTuz0wCGZhZrXYjozNU7+KUF33tAn
cIixZe6mTQ4bppQzOPEWOYFBls5SeNwXmzunjNNtLFWtlc9OY4AtdzrDadql2pnMUAcKq7LWxLQN
Z2/ktNYuihywPIG2lEK64LgbGkZWuzbf9Tmmih2iECizlo4ycVvLy3HRf03LMRfoIEg03tks1xOi
RXdxv1Qj7ypC1YylCok/4mO5E4lDTZzQYTkOlOrUg9Otx5HzqPKbQHjkt1qqXov2VcRJp4llOUCW
qJi/CUqLsPVobyqOrji2cJTeEWDeekdWWEHhYnWGcqlurTl2LHsHUhIJdK7vUn2nTzuSzdt2VxMA
zfqN88rZ9XGZbZUD3Q/MxJ28tfsPugOrBPCPC7huI/0xDbzVdLTU31eo5VSmGfhcVGq+iotXl8Nn
vOHhs19rTj8MmUfGQYjgzJIdjCcsTxpFe5PEI0CG4fusvlJtfjAcLFxLTg8D0jk36QOWqZDEkKaH
t/8/pPghtkK82eIt6d6yjn/mbQ7equ5NCd60tcgAA3+6ElA/S+lnU//UzZ+1+pOlL+XrnwSP/Vcq
nF7tYxo+4um1SV/T6RWIrdBfqKZhcPASBi9x8GLNz5gAjfxZrGWJp3BYKh6eNP3RJE+G/ig00nEA
HZdFRuZyZFrPySQRlVH4/8RmlL+Se+jV6PfuSFSQRnVtvE3xMT/9+630v3RsEV4xRrcxv+r0vv7o
Isl9A1jTXzpeubjpJVau9TCl5M0UKVKfYkDgPE7qJ7k0SdRsDeVUVfGX2uYCTciLthtYIckKaMmG
1CaSZZL4bQL8srNIKDukEToVaOa1qil7w4dxHhdLemCRyY8unVmK2ckpM0b5sT7V8ONGwJwk1TW0
GSZY5JpIKLqEFVnP0zgam5ZdcOrHn0hYN06Ehv3nIVJ2+RLmPlfKplcH1qEk3GKUCI51K1kvVkdu
atrXXEOgpu3AynpGU2avNeruDz7g4n1bg5kJbl5G8KgGGMv9/gEfTdVP5HrmA15Z3OcWkWYhmulA
4Cc12odMOcw265OlWLf8rADqr43XaSmWLhTrFj9djqxbKN3adVcWL1L/a+WCCjASe1YulE4uzrpy
YfESJ8v6hXVLOP5at/T+nnVLu9bPdQtLl4INcOR1o6eVy6KFSg0vpspDsC5d/ODXomXxv0FgjfJp
D2sQWpMIz+uhkBDA+k7VIa+zJunWAQK7/PunVLxvSWj0EheRIAYpG5vM7+9mQrR2CxqyJBMLBElK
S/XcIN09T9a9RxEI6q6c3qJ6RrgrejcgjAVyszWf1kNXp4xB4mTYVvDZvNqKBnxC6MyaVNW/taqy
LYF+7vS56FzBiIehJ2ZGvg9/h+mCxfq/p9bn67r2twXgZGf9A4IKf4zqRJhIHO0bO4e535HvYRFY
fco5bXiTJ5T6bzZA5m0Wj5/sIP5eNEbszPHkP3eDSoJGNDNtMAbrGEB5YQRt3nsVCUwSy/mrmkv6
qeuXPN46z19lpKAX67vZ0B8rKjv5SmbxN7+bsu9j6597+vCvNcqClbhR5mi6JHsWnh2pyHxb9VVp
1OphN3n9w5AreZPoKAQSA1Y5ArvGKdusfPn3Uwc96f2SD8kJmluZM8gW9I9zJ9NklAizL7eDopa0
o3UaZUItbpgiusKZGQHYu8pk7eewlK9Jtl8rG8lSdTApUzVj+UtU4R7cz8N+RHqlLdUPe9veWwmG
IFfYexK99ASFrqvVrjUtlZpuvNYQet1aksEK2aMYNBGvPQyeUXjaWs3gIQrEUDkXXjF4Y+H15G8P
yzEavLbwgsHTA69EOFhguvTSgq+KC1hmWCs0XHV0lXKCYQnNCU46OvcmvRn8erWrATStXXty1drN
TNeY3MR0o7X60GvXqkPPKpYqQ68fPFwg7UA/AE+eWngYisvBm4qlaKyk+IuLpWL+Ci8i8KTe0wLP
7j0l8MB+jYjfAq8PlgeB4VK+vtSMFLByodAYQON3BS722E1jF9w9lVgEOi81EWSU74duP4T7LmQv
8cFY6D0ihLaiyb1fNm2hqPafpK00FWneVyqg5hYZtpwlhAjEWfusML/KodJ6pANYz6aIJYQ3c/TM
jIEkiSHKPANp6TGukN8kKtE1Nf3brxACT40JyCRsST2bxKzcwuCLTaYQWMjpWk59e6a9E1zCmdtR
WdjhmzwMnKCQUMqqVdqtr4C562WID1AvzZuF9PpYNS19MbtPXgMr/b78r6eTtmWKJG6IjYl7ytkx
d7INKrbXj6pREp1LY6nM5OYkm9+UBXidthYxGQEXgjmciI2ZAu1LYEh/YzZo/2JSeh8y6XsYG/NT
kfDf6l2Z3AGvSh/5dN+3+uEo2NyOmM8iyVlnIP/RBRLEo6RWJ/N2JmbvdcYUHlt0VqAAo2cD+qwc
TvuqtufPRRCVdHkAOxCl3CMNjxLyi5AWVZqpeaiEpk9F2MDgNSBk9YbPSj7sL0YikS7Xav4H7av3
Fl3QuZqOU4v9PpT7Vc/2H793yMkscYggUNMFaL0p0LdjxrRT0qrqCCYQtssYH+LI7J+QctmuUrzS
D9QfpEBKH3Bt3hv8kG3biLdVzETc1v8EcCnJOOvJkEgwDvFjpGFZXMwy+o4ewNobqZYTkg2lNrLb
yotTkkwBgGduNOHHSAFQLzPpWFuyvLuEwBUxbyC2qjDRGvMQm0bE1mu2v7Sp/rBqu/zAAsNy7t1V
GMIcV2FZB46rvmsJt0GeNvmoBdth9uVqG8DXRDgqTTtLrhR8mh3wzWKRQgy6SsuHQ6ex7wxN4pbX
PygMlHtRBk6CaMG90gvzOPdaBU6rsHdxnuWQWwMaDIudTVsOCMqaWxfNf5NjYuyrRrQnbaBZvj7q
lOGtGJrWNVsynwoz/oxEdjp0BYHjZYkwFXbjqSp6/9TqPQAQPx72JrnTtPpTG7Qr/brN+jCXs+Yo
iz2S6cx6Lgp7LNyglGSHGYZBBlJpnAkszhmNJvRCGhDP63PTFJc77ELhbl4wxGNh4rJgFuZYYa1c
Y8sHzDqZpB2FWnivQG5vg7oniQN19X19rlML+4Y9V2r+94mYngESBEEghtWSI8te17e40iq8zl1H
ux4yLAezTDYsaUl1mUcnjkX5kDMSmWWZAMW4aLizdc21xtF9CjWlusMtJ/puJMg8taV92yqdp/tF
+6JopAH2hYW7xvgnyumlpDPI9zpKRm+wZbHBwant8qmnhWUoPfxPGPqatiB4WzfQ2oLsB/jxIiXh
lIvYcUSsYwSz/pz5GvvxmDFXaiLiTySi/hZqJGl3JOV1qgpb02ZtYjbxmzkMYjeqNJE7pvpgQ7lN
JkJ+aaw6uOeapH7S7W+6YWavGTzqIPI1L9Gb8DiAvDquj+jE/3pUZpXN1bevfnpiRAbUoWpL61CW
8+DkDRbBVm37E/yF7tQBfjllQMnJhpltlyiRDdy/+GuKl2Tf2+10mBNWVxDgPuO2u2RhjKfW7zUm
iY0PZkifkiMpITK0ZejHhDHXf8k2g89msq5TFCPSyfL2arEgWX+qpmzeWRVYKTOVWoZ0io73xGgV
FI16vwlrhNwSXJI2mF6EjJICf9m9tXGymuZMIJDZFEy12T4VbD97rRiOYPqGIzveX4/UbhyOuc2H
mL0rN1xe7aNvy/lhdcp3SW/0I9Lq6fHz+bTBHF/Y5/Wn9fmJfpMVtcSY6DM6LPa7rZ1O9wg7zFFR
uY9PJkYI7mwPWwiQ5wpD90Cr/GMS9EQ1zvJMgkEKoXcTLc9G67MhQT2pgmJrdXQLUhHcCd0rUxhI
Kz8PTT/vcykAYVYYDcIshnDY1VDVapIPqoiGscyljbnoSBR02YvRhZJ3q/qsudgy26BikD27HXg9
6ufZ13njTLVdMOHiWFWH9YdO/gG8wjjIU6crXqAvy/9BIXo8nb5UU5i9Snmw50ZuvdXY4qoyGg6Z
xMyaHWUcVPYJU1Tcb9anZsAB5/XQRV+rwYLQXOl9uFsp4kOL1KphBpgvSV4DQTV2V/46WMuPlk3C
TZXog9uNc3Vqq+LvbiGu8snMnYZQSsdc3DlDbRFHk1W3lfrNXEd1+6jSkZaQtR1IUKtN5Neb1iwV
tDhA1a1QCw4tAoMNc6jyLhMZHaV1f2Ul/Y8AHvhUacSLA7lszgmZYEcIB88MKRrAXgIzbA6yK24k
gLwaG+MsNHPX5v/Qm1Vy13TS3C52Hkc05pTlcy5r0wZpVsDgSqFLqQVYHqtuPiUEjR1n0v+AkUzo
D2MmGcuj9YDEmlXtpM10ysRnS4pyjyBR42JJtXHRc1U75kX/aintfJIMgdGWTdwWn9F8EmsApTUX
ZIib6qcyyz5XJuLzsFUT2qc+W7BSR046hietaOqj3PbFVgdws4MhRwhp69Pzai2SU0iHYO1SyKCg
IjnHgaJVSLOqyunalBT1DktXaQSYOoDNtQDx0XvDMKJbIXbFOB21jLA2nxiea1/2xVXSk+AqGDgr
W0LOu1kqnZCu0963G6SmQ18eYsE8FPeM8EJgkpteV2xCV+tfh46crw1yDQD3xrwdraBe7hRh6xVZ
9l1fvgsxQfSbtihzj0Tg5hYYGbnSrCyYoIToO4L4LzHq/+Dj0L/0utmR0jCFn6ro4JecjckSE0O1
dP55kDK/lrZGZm0F34FDEJQxsbLlkv6cwMObi/oEqdKfjfSKLrwzdrqW86HYGps4Gb/ZURgSUdmE
94AGuh1JxrE0Bv8JQcZZacDqKlJv7CEtjddxAdFP0zzurI7MZWuWD76o4Kxb47CVEj3fg5mqdpMo
Jnq4vnZJ4uygZN1Ec7P/x5bYjOllDD53UVggHnlStIC5Y6z7xyLAjAR0xxlj/D1JRxCaogfRM8x3
hkmL2yEPG/8Z2c1fchKLv4wgBxocEF3c2+T6LakmutVbZxXy564aiVsbQ/lr2drF302tk94uwrfU
7zvHN3FKpoa2VVF4cIIJvsgyCVPQ/x1KMuhOcWnINOpj0zEC7fts6uWzPuraQdFI4SoIFXFxtFqn
LpIEH2r1aVSQwxaRQGGLs8djvRlskiaevA92y++ntQSQygIMg8p++Z32ghQq02o7UplCpFrXsFY9
3lJ5J8OetKKCwUh30iD3bflvSU61sQ8A5cmJcwVkoEyXKo6/Eorabavefi4a9auMH/yDdfCqHvi9
d2uzEIaTZ2oaPZk/5XIz4BRfID/bskqmwS+lV9PI+bD5CLPZu72OehyeBlhcnsmnvj+pKjGQiGhs
Y2xuQPCciXbBVuvZy88YcJ2QXu4uSUnOi0gPAuQYZrtSeQpGl8gUGRY9i/4sK4g/ikadb0r8Nww0
2ArasAEmGTlyq/9t2T6Y1n7p41cxYwxVReg9wP1IzXOYKBhybLzblQhp1JfTFuX37M04IGgyRIUL
1yZ2LROP19SoLkaDyVFKV40YgIkwfwvtlNmxwScQ6DbcLMdsqlfFH7+n5SR7SAW0o+7DNB+mHIrt
AOQAo9rzv38y1PcLeH5DkwuuZiKqYw3/ewusUObW4q6RsS+DAueL9CtU2whnYLDLGREYWo2KX6s+
d31ecmGYmyvfOdsNtZwpUZoGb9loK5u9U5sx+mi4tYfQDIUrA4O8Z/b0quiYZI1AIasef1l47dIq
vJZpJT4Qp5jvZrcWjSDM17jZTVqk+h8jQCVP4bsnIt+Wo6K/kL45az8i28ieY43YKpFHyaWMpHtX
fGfZmZzXg6qwjSZOXPHMwervVfsjGXNcSI1xGUeF/CQ8oT6t+noy0oM9qDux5CWB+cH6hl9BFJG8
S7WWqKQZZDNI19VBFKjKF2LU5Bf6zGwnsBr/NXX30OIyoqRkIs3Q5Z/jjEQXOn8oI9L2B06QYd/0
peKUU6hes4b4HU3+yZbQKosF9cDdPRNR9ALp1C2K6bnJknMr9cUxVKPxE8HfDq4X8ZoNyRfJkO5R
E/Qvqyev93+Qddl80GtRFOPPrZ8lYzoQQgdqic753azFCvRAIgpxq9QO3GuhLWWvFcHiZi5cL5XV
+0nf99Je1vejtJ8yd5b2GkGkLZmISwk2DomXQepH0eDMlpskHsykLPHw8lIqEs3ao9tIYHfYYOnx
NOFZM9prz4wPQngBqz3h+fFBEh4VWl6UHGLL44Y+7lKLVYWXW15JnLNMl9brZI/1Id8wSjQQVj27
8fAKSY0nbLdLPdt2pbVU1Q19t++XwvfUrdWHLmXPe9Xco5ammnYPxGoK9i2DXMBvTl9N5IWOsg0J
tX0NgyQ7z025K3q3WisvXApedsW/Ze6b9WhCS533ZdKNmzAyiJa19ObvyRNExn3wlTfe3Q1QZkKs
MLkl0PlW9D+oWIUWTFIw2UAnq4suXzQwh/JSorogjrGriy8vshiQYYFyQRmTrFX2m6bZZ8DKanLP
L2V9qRDBpEdEbeGlrS99fZnQw4SXsV6EMRJM9PAS6ueuO8eIPfH8dueJx+lSKSBJFiNEQE0nmGNT
+avkEmjPCSkgFfeLFJCasuNPNSDLFJP5xioIHJjPpQeEgAop6YsgsMmW6jIPQaDkL2rAdoDg5ZaC
0Fs3F1x4PTny0sqzRs8cvdlYaggPY8lI8qCOB3ktuzoK4yA4VkejOpYW7liUoMcENd5acXeiGFyk
6AvOUnvqg3MbnM1yqTo4QwQs53O+lmWd4Q2ZyzJjqTG7qNa5R5eTXdrsUmeXClFOdimGS55dksGJ
SIIZLtFwSTPSJS4hWj6CJfuL1V+k9GKzOgYWzJch0s8Ny5FzkQ4vlnZWQhwb57o7B/r/sHdevZVj
WZb+K4l8mnlgNL0Bugpo8l5SuvJeoRdCISkOvTn0/PXz8UZkdUZkdWbXzMsMMMBJIZRy19Dss/da
39o+9qTQ8+9iW5rDwz43nLNpObN4pZcz3FmIRsfflJDIIFnoIRFDIoMkvBg9pIhPUUJ+E0NObL/I
TvtNDLn+poT8vRjyH0rIboqM4rsYEiVkCY/qqITM6ay2/1BCfhNDooTUiMJrvosh7X8mhpTrAc8y
SkiWQiKJsekhUUKijsqOekikUa34QQy5oppyz63jSlcQbxeae84aeNmXSP3S8arzkkNYKo/mcT3B
zfnn59iRUvRDMcMp5tBZ9OgzInj9GTwH5rzsYcI1QVsmOVFCjn5XlV7iJ3PjnBHhkl2ivm73XZ40
XHtmEhZ1TMvDFvIO/Mq8QgpuEBDZEGRk0MsjP22G9TQXV5WHkADSiQjpkFoccXURdpbtXS0JeVh9
LSR2F67IwiPfGtezeeYoM4IKMi4vPDruTR4jhFvFGKoKUCB1rOudXSrJ4+p4EAnxgv5FXcdE7Q83
ClIFNn4ZoeAYeNzt679rtiJQlG3WdwSdjLtva2EuY+8qsV/ZojwL9g9yH897Re47rPQLmuZtOXno
HRdN5AmW+cI+IIzNkFGho4S0rVgxTACiASt6NVFaRdUQwRZjLVokmQBokX5cmRfNQ1RgJdSiyotc
bjbHJb3IGiLBZtqLQFnlelTqEXvdTT+/dyv8LhGAA5aooySJqOmyJMJ+XSRRa4cr136ICGuY9ttC
y68dVytCdgBC3RdYjpkHqPsab+9xxcyHXWiI2yqJJ+y2xZ6BRea2pdAFY+e0fQS0zSLWlVV7e9jU
sKfGLOxZNC1Jn23CJgvvQQaQPmewSdJDzQuXHGhXNOXRkEezjMbj6iUdkkjKaFq2NSxRd/yId0Oz
okxGqxWVSzRbUb5s/0h/W2LB3EFwW2S029LaaMmitY3AebAAFY9uyOpdwtbCRQsnpvFDWNehMYRG
si34Wa2zZ2XaPmE1+3jYK/W2sicSYnsPIdy2JFnE/Y5AbYgNXbvTxh1jd9ZqbwviOCuW+wzwH7G/
y57INNYY7+fj6iUEyRD0xixDzwxJA1HMMLG2hZdGCKa3UVJFqYgyDpbjaoeoqiLACcNxySrCfzhR
m2vRMkSeFs1VpGjRymGgR+YQkRvqHteiMzT1nSpiecelkNHNn+AIOa7KRn4XNjZJeCGy88tMhBMV
QhlmfUhfqYF2ae9Te59zlAzbSo8LI5Dj7vioMI5HAsZ2eCF6eFvzuDPVbRXEi9s7CXHyuMj3SuU+
NfbKtCdpovD2Qxayuozh9bbaKVR0Mi9DTw91L3T0UPXCmYPEC0eOEw4JGQ0cGxwtZKxxeYiA5JM+
xJWylpFpRXL5vpolYoFamqyo4PDhwFm2lRyXwraqjbw50skUbyOVaWAWLW00coxkWMyjwSWAI+RK
62Ksc0N7wGgWVjUkRlJPtqUmIXxMljLskVuIZu+x7+YwybZFzAryb5bSbYtWwV9csf8gIUTQjhHO
dLhIGWwhflJWZEs5K3LBxQcS9uAAGTlvEkHOujoTlmDv7L7Nz4//O2U8/u1fSEnnzsfvcrvq9RC4
HRW9NYnHtmvji1EnP7IgVfbZ3EzovZ0ySrAUM0gUB3GJW8nTmbd6MRwIo8Vym0nzbJ1FcnlMtbKS
QdDd2FWwmA6dSGgud73rW7by2c314XrwsurOKDaa+/pXo/U/AmRczdng2Qz2mOxQJf54wfZkLIpM
ccjx1pMUgLzGLdaIp8i27Id0++z4v3RYl1CmWLl5SJKzcTzU5sEtt0V8baqfjls08KnTn9rFthzv
pBpOhH7CICaH0WdtyyF5ODl1mOA3p419GhpUYilp89ty14O9Hlb3QPt5Ks5YQ3E2DmeqsS1PnLft
uSPO63Zbg3detuedt62iukjni6y66CApN6GYL+LpQrG3lReX6XEJ2lrjZZxfurlMCDd3FNhjsw4S
lubODtad0pzF4kwk2yrMwzAepvHglAevZMt1OuBJhk+a7ozi1O1P2R/aHnEZ26phn7Tboo/jWtuy
eXrJqTJvq7ZPtfRQ2qclE4rjmoszQrdHnqB7mIYzjeJmoPW2rQbvcEtr99xcz9X2kAHrOS8rQD7n
rGS+YKXVhbLl1P7FLuGfCCxcOGaQk7hjM7H6AxZbW6opbgrS5+lxoUIclZwipTSvknhSdmPdGHdz
p9SYW6ErUAI92uimVzddr2OQnLc1ESKGINi80JsuonPYg6CEyzlB2t/POEuvBqEfKsvp7ulf9ved
wqXL6PpLe624YqUIirGSntTOWj+5bRFmg/nRy/Sxtj1xD5tRkj2y9YrinrZJ+lGX4/ilQq+42JA7
ZixSG5yB3q5otS950Z1aJhe1ftLb6wYIX7COUsHH05Z+qszVLrdMec9palN3T4+10z8QIMF4TadH
TOsTn2PS2sDZjP5ytaomSKvVenXj+jIxHkFneFui53BoC3Gju5MTOTp7wqEyrOulVKad1NKnvJLO
BR5KpNcSh2+joLdw6rMFegPmhkl9lIl+AP1tkw9YAmVaaox9TWK/6ApuIbEYV4s6amdDos7Xxw9Z
S1BhQ6dr75oxgRY56MFBVmfJsqh3Xas98fpMh2UsGXimFlr6TjtHPXE324sKNaIDG2u7pq9x6UJO
Jzcp7VAejAmQhRhSeSe/jgvwXxcM0PXxg7KI+GAE2dSuwRCb6xkNMvOpsc+ogM3nuo+bw2LNLsJO
kb4w0nlSm7K47JP5CiRnwyV1Uvc6LRFS4KFIqKO8cWk53oiYDlqctwBJknhIAu6SOplP+lRXl2Vs
1zg4sDI2Zm0/07/60BSjepvr5UBojwDTbF14Lq6KP78Z/JMdMq2XjeGqgo/TsQ/+eAXsnVGxS6sj
NkEs+k3ao5OJV4zlLgDP50rV3tYVrlejZBZGI0W9yygeCzDIe8ItFPwRXpS6iQBYdsPSSlSZhKCP
NFLO/vNDv32KSZqpPc73yIjTu6LWnBctxxRcK6RY99Pg3TAO+Zga90JYD17xGC+PTvGYiafkuNr+
ybABVm+rm4jOjsr6Oa+f1ezzkn02tOdx/twfl5w/czcruEhOXX3pjLW86yzv+s9fNyDnf6j1KfOR
fOJ5BogIdfvHF25qicu1FmyXo6pcSTsZw0Vd7Wi0tOmzC7uVTGz4yvmowRidCwANDj1QbTwM2bVs
XHg8kghxzaz3kJShkvUavKAFiHuSJl8MtxPXTSb0QCAyu+oGhxTHCsazVGEoWpZzbuvG/NmaDBvq
ju43La9H4qAVJzyyvxWO8uKBjqHiYOea6WVPuKr1EeOSDVYbtqlCeFKudZem3XObMhrqyloaJ1Zc
areyjO/WPjOeBn05KZVKfdPcL67qgCl214WMaz70dbucl4XtkK2ul6eZRl7XkqcP6ImTB0/c9GlZ
sMMix1vPs8CeZXXlDYihKwJWg9EewFRY9nShpnN5zpQ9MPXyg2jP+b4r0zaycm6NzIvqE9NVxLXG
eehDWUQXZmLRBi97ZgzN+lab9cvYQ5ykrd9T5SV02oaui+TmLd4lYxMMCnrVICsq4t3gwQ/N8mKn
U415gUbajKobIe2xBjl+sDU98/MJjeRfHSo/HylgHDCP4bVhLkH65NZe/N2ukF8+NJMnh8C05/Zk
iZVHc5y+JisQTELthwsUETURe1Hu2VPQDAgz/vwB/JF+wEiEWo+HwMHKve6nbakgZ7LTwDwERhrj
TRDWoXdajIN9FwPiwHJQWTTzs4aytOXK5TrTLh3YI0NEaneTLnYjYdpoTNy9O3wue3yOBWoTkzJ7
Em9wMUu4mEtzO6zlyZ8/8j+073jQXJIcyjMUV87PKrcEReao4fwPKFKRqtlAhNIy9gdXtdhiG++o
FZYLZcBYffy7//ZDlFv393/n87e6WWQqkv6nT/9+X2NGLP99+5l/fM+PP/H3i/RN1l39tf/T74o+
6svX8qP7+Zt++M389e+Pbvfav/7wyb7q0365GT4gRH50Q9EfH4X4qLfv/O9+8ZeP42+5X5qPv/36
BgK7336bABj76/cvbZFt2nbo/Nvvf//3L25P4G+/Hj5k97H84Qc+Xrv+b78q+idyVbcWkGnifKaY
4jifPr5/SbdMDxoCR78OJtflLlPVsk/+9qvpfWIQRhnuIariKN3AP109fP+Sho1669u6GrdWy/v1
t4d2/a0D9e0946X4/vkvpJtf1xC7Op7Lj4JyqjtwCczy4LbRoXHUn13Zji1bBZz+6C9V7xfrI5LP
5iojYA2TuD/aH8wl/UE/7cy7Lia8pD4UlRba6q0BuMZR/irSy/rJycXjQb0JkgSwg04cC3auHy8L
upDVomSoX4S93kn1XPQZD40kPsl5SGkXV28WCqQWkMrSnWucZWRknsTqdC376rHE7pmvX0jgoLFk
u6dahXhyoa+ZWYcqT2H12JeGMjDitK8KaX+BY3W+0nxqax0cr3eTYDfK5WMO3FEb77vhq0Z6fItX
qjV0qMMDlpwmNNC6qB8GYV6OLkmF+EIaCDiK1Ee8o2l+kSZ70T0OOPfj/mohxaA0LMbSPcYmRDLj
uGMaFrgjL7d7qnP9SUQMYhaAf4rgRQTtusJ1ICCTULC6d4LtOST85KIOTDP8jOiODNVFUZMeDgEl
tqGl5vwtRK2m8W6DR26s1U9lwd1n2C3DsMs0kq7rlAT7xXc1ZU+Eqe9BaG7md2QhkmhGHegtkxRz
orCvfSu5IoHIJqST+Hg/pQzymAgSie5ILehaWCvao4WvmbfKT5PMFxbpoZAw8ShZrb/wmVS3WEJi
m733dO2DNtaCQfOt9pHqGZm24ov6qu9fUnfxyQZHwA6Aby1OeltgRttQyAtmcmPnYjQiGwIx9mOK
FsFVQ7z9geK+NC7kz5FXvH7kOcf5NTfDlJSr3ql8XXyYOAqWx0Iw4uepKxNJ9HMPfaPzLTg7zdj5
zdL7KTY1yau36jwVeb6xTwtG5CWpfzrSDRFp07tOedY2L4v13rjFrnYNrE0qrb1htz0Ek9iEidAW
Nzb8Zlp9lbsGwSe7ahgJNEf2VNTEdNPvMXYGwQeuqZzobnazPd2V42WNCUMwBzxvuBZTwijHxZ+U
dwYGdfcypefeeJu3N6rnS0Qlcb4CkjAwlLX7uL1qBrzvRHtU1fu4ksSzMJykTl6Z2nvTlaFc6vUL
USV+xfu0xDmky0dlfdEK1LUVR+JmAhQfGm+73Qd9dtdNHCa8L11SQmTl7cSpqaBq9hYvKNo+yMCE
bF+bJGAYvm97H9LeIueVBvVw21VXCmekHd9ySMQkhA9e7M/EHWV4AhVyqsAv7o1VC7fDxNE4UWYO
OIsGsCP2FR2s2M3P6pnWIsO+Jj6xEMLME5KMUvFdXmjVu92eoZZ9JLzLHWzbEotgjDFP7UTUqMWJ
2QPSsoIeqaxZu7hzWvT9PB+skVbhBV1eEilH1F7GqZB9SA7iEmDDpPgxzzIdP7SaTuc7zNqdmogg
5eCLOWx4KVvwemUhgrHixVQtPwbq1a3xvnaayz7P92osd5lZnLeW+8gVbW8360OjzG9bAgyMIiZj
84OB27HMYWsJM2p1fjWTRSstd2xcQB3uCLRYiTjxeLzbV1Uodw0nvnQ+T43lJxyewOODUf/I1ynI
i5eUEhje+M7AODm2j5pGmPggw6J+r9F0ebyi/cHFhmlyhswQjU3A9ENQx2qYCB7U9KH3RH0TzQG9
LkgLjinepaP6mujPDAnpImGA2/6MEMPiuPTEthHaDXZ+k5DMhbKXfTcHEjP9ksNrZEhR8QpVwBJa
MlU1J6X2rn27/SBT3HfM21h/yfLXpOL1r9sQf9qXSpoHa7QvV3g8DRe8uHHJLngpyDZDcVP3yPa5
AvLLtxOV8wC7H1rW3pc8pO3upNVc7XTCRTSaghoXMDvHzDDslOxxUZlTQu5Gp2txLhbtuzNjG50f
2/lRchKlXEuprBdOQMdBkZX6EIRx1CIu4zquohJB8BFIQI/tfIqJDWeo2Nckn7qigozCFRBcqINS
c5h6X19WesE9WNmrdhCh1+rhNKuJXyZEVgFX2pLbwi4VoSzmN9kpE0lgOhLY4jCZde67Rffs2coW
rxw4He+Ww5tCWwP6+omO+EXlsabsAmjjTzFHMG+KwQuDXLpWqPj0W5nx8kxXbJb8fLF2DXjlSey3
a1DOezz160kv7FMaMieVLri80Um2SM/iBlQlw/Gdy7mG2Yeh5ppoccAjIq9BXvYp7UlzPlEVYz8r
AiiHR4JBt2PPzxwtbnwz3w5t8RcW/B9L22/VCERPdpBUt1RLm1rld5uCYUh6y5sAitbVxwZLtego
DX7HXTEuoHhwPP+uUvsn5c8/+3uk0XkUUo5pGD8TTfK507J2plGbQJzQ3yf1ah0fF/19Ltmof8fS
///6+S/rZ2reP6mfX6tfLl6Xj59qbn7mewntfOJY0DQ4XJtEyULn848S2vtEbp/mUkRTDOtUV5S3
30toR/uk2SrFNS1MkuR+X0I76ieX8no7vkiYo4I2/5US2thKeMaqvyU6H3+96eIgNDS4pOQb/nTU
VnPbs73GdGtwC0ElvO7WdDICT2aQNVHXDfRN/U6dCcEyO4YJKuHnfYKlfXoyinqLBbyQ1Tz5co7v
3a58iRvJPLMNW0O7avMVPYtY9650CQlBnanTqt4nXFSF2fldIxM6bsvZulyWBS3tNfmae8V1LKoX
u41wtAI8hwRiO/e6mG8zpT/EVv4VcPZlKRHsWssdeO+OjN7hMMbJ19gjrSt3TdMXCi1MEjcoKlfV
VyZ9It2gf67bNzPSeu+eCPFbVwHjoheNL9P63EQfs3omMp0YDEPuZ8qFRctMUB6Qllf4iWlxtxmK
WyXT70jEvSjpISG47qhd5zU/HcuRqHT2Fbtas4uoJDVRc5USUotDmHOcTPt6bJKgEkuDCqJuLhDZ
F9yWE2ACoufWnztWIPTlqXS8vTqDd3Pc+dlpsK9a1GeTOdshT5V00zFG9MWjnsz8SyI+9ELb2bb4
OsrpCTbbVoVXtxPmiZnZsAIi31cgThBfnpSRVZWP1dEinJNAkLjz6TqZEinrom5c5AdrjhcImepy
bsvbZvW0E1fWkd1KCtmVl5A+MkLFNUcNhw0gWNyMF6+qAKVo1YnVlw9rkRPck63PtWG967ZC9pKh
X9sF5J+pWFCVuzlRzArXda8nrx4axGi+67wSyFfLFx2X6K4Y7hRtfUglNRtyRhMHTT7681kHD89H
knhp6SBaUutkBt++5oBOVhXGguqlezJSCmiFu6RNqD4zGbTwSndDNdymafqG5fK8T4ad1lygoX0y
R4UUEFe8yaY+91DA+SS+GIIqIPce3RIThXif6vzEmMYnPddV0nStLJhJXFgdEwGvBRnAmPejruU7
bcEFUUqiNVY5UlIwE0k7gA5LKm77uWdYjl8Hnwjy8oIkTe7aja/XDFdsNJ4zBk+4/cm0vBkjReCo
gk/TYnXnmAdnXkwqBXZFY27VjDG0S5u8JzZ0XOhrjr2yJqkLF8AFfTQ1nEyz9nVF4qdyW5eURkmK
l2XtY03t/PM+Y1M3tTTRuwbSRslTyUykCU5dMg0ihnzVMueknrPQFuotd17ntGAvYrWJRG3mPZpW
/FSP0xgQ9ip8ekuPKtjwdPXuM51Du828ZS/i9qaz+Z6mehvggzpcEHT42zslkWwl4yyNiLJDe6k9
K0b5kq1U4GXfHIXPh8Zxie95jTV+PvdyHT01XlhGfPiWSzaA6XArEoU5omaF23+kNCnhsMbXRsrG
oYAGwCTWvDXHxts3xgpdvNAPU30zmqsGXXiZzkyEda6K3GdUB3A1Fhi1PO2hf5QvQy++OnG1d0R/
ZZnFtTmIN2/leZWEAfvW5N4pDjjEtmSmVEkwYlbLO7Kq5nXVUjKxrefUs1sPbuEpLV0F0co6B51o
GPzbY47RJnltO1Az6TmtO3KGY+8VWCIlEelDgWc299PYo15fiW9UHPW6l9Lw1UR9aBXQg7PFlW0x
h3PO49umFXZgNcpHNZkniUCmGmtnCHhdgLIBFp+U7M741RNzih+C16ua5V1qOq8iNf1lBDewxFW7
a0ghrGsVJ1tpbEk3OhuVjGF9jgHcnw9aDtLEjmOXZE/yP7hDHMqywWcV0z58MBdQdau5+ZCN6mOu
XnNJs3vpV66U27mmFi9ezQmrV3TkUAsr5TKSfEW0V9p8TlvX/d/o7v33Wnf/Jz3A/wvbe5tS+L+u
ToIa2/wv/+Ps46NIK/E/fzntitfqvft9u2/7Bd9KFc/5xMzfswAKbFQBfespf2v2efYnm4kS/iUP
WJpnGXzle6GiaNonW9fQaCF8p0nouhQx35t9iqZ/whXqOvwEJY4HSu5fKVV+omLaBCyT9rpxwg2U
n6r6c88bpybeZKfFuT3CGmzpPCEEpKltBGtfZTeLbQ/3ddVqz83ATDDQRli6gfBU+JxCTeOLSSmU
s6GR1q00RzHCupDu58WgVyFct9EgN6DXW2c6QOms6q+Kqk4ECc6qODg11z761cT1lJbGBiqf58ds
UkhbnyDNF9zm5/UpRexPPaNL5W2yVPvJs8aWS7EYvIeN6ILFv1XkgzlqbAHVwUwmv6l0CRg+k+NH
xnSRhpQ79YQhVCZkP8UU9puHzysihLl+lEWzOaOqBoeNomovuYjns8FVGuDPqOCv1VKmK/z2IX4f
m9KzfOZ7Og2tYq1fVX1R3lN96cgPKCGvarNKf4vuavxZdGt6zy+sZhgjhEpo6mzdd0lMMurxyPuX
NhD/Qc0lX4uUotkf5Mfr8Ev99Ze7/rVPuz59+3+inW7+aTudIef4mqevvz/D2KL9dorp+icLnQmn
F7gOTNM6J8u3U0yzP7n0181jvx0HydbK/s92ug0GlqmkZpJlQP3+WzPd+eRwlqqI2I8+diJ0/4Vm
umH+1E6Hw28Sl7BtLcjkY0dyNHv/bgPbrMJBWtCMgZ7jDpY00QEibFqozL5sNPU+q5EiDrk+EVW1
AcMLxP72RFniBEnee5eGNilh4Y4oFPAsn9iFeU9z10Y7PT7LpU33tc09MZ3ZFAwKfYhWIJnoDBdh
6QKRWaGNolapTqPYZobO7/fXUfP2a2mpyGmMSO379F5jqOjjiwXOTzpB0Mype2q02OkSXGynodOu
7mk7T4i0eQTbTZ+UX9iyPYO4isiPfbXAnMQJz8/bVHu9jpK+zKc7R71cy5ZC2KQn1ox0b2hQuUN8
IHb2oy+h7ORtmwc94Nluor0kF8npmiOCaE4KVTySXXJjFtmj6FJ+SWHC0KSul62AKEIWFL4Jdyd1
bfFHvnuP85q+uQkCi5we/xjATCzduRAW4zl8b4DgZpqQinZnObG/5P1nkQ3vQHm/wnF5G4xy3+bN
RewlkDeAu5f1hY7vcijLsyKZzwiMegAWDtjHdR9FVj80nXPqOcOb0dPCXhItLAr4boucaWrl4agu
1/oiCrpLGzF/fo7T9JbrTc87hGVPtHBU3Nty2jWmdinblG+k9grUPo19jVi9WNNhpS2hnXj+XOW3
EIaudBMOFHLBqXmk4Jfki8RXJEXfSzYjs3A+Z4udU0PRfappJDvWWO2HotZ9u1Je8ni1T8ayuWvS
9JBCzPLrFCIz1IMPi+0V9CPloI3JXZ4UXtgtM52fmb2layuEEZVK4Q/2Ygb50EelpdO8jAE3JTFR
l2VlR7Kle+vxvlIKq/SpuERTGCn4JcEsySEuwUqT2KwM99ZKaLsp+8+rauwci0xmocGwapiiooRT
8fM5Y49MTl8sf3Hhs2+hy2ZFBBNk7LO8mpkUCA9a2jiDdTNnSQOQrj6+nnTXNN1D0TIaymBGhKOY
3uLUA7TfwqgvEnK5MMTulKF5rtk7LZPLCBdi4cTohPZXszPSpOSl4om0iQq4WQYxbMrFxUJYxw3W
0o4uIA6HVCFCkFKuDZm2nJtFoUIvw2KKRZahRe2+uBmizVhhbzaoRlhVvRfa9Tz6qW7fxuz7NBm7
SNB6HftUTpqIaKK0JI4Wf+dV1Q88fmE17JvSMrTKhgQd9dRepxg4avGROPYNdAclwmj57ta1OJky
eYUtn0qRe+ayIj3KpNFAgjGfuwYJOVhNjab8DpAqGyn6BMV4YTRzmJmDRjhYM+9VSL1WSoK1hWV4
n6lMDcy++dxmOvSJhXCiVGsCtnFQCUaPRAQV9Di7LSeZH6Y1fx+9hvgwrxsCy104E9zpmm/kPcnj
V5eAJz+PkRAtuv2xdIwXJv21Slw2pQ0pOA0CdlWX0jcUpMG17pwUQuoRl3LSnMsnWfdQAbmH6+Xz
PA/o4TfYgizoG+i4c7R8mU+EA8HI7r4MDq36IStBiOrOqzZ1895JiNBIUeCuiA52vcPzGbLkdins
ZJ8qK57Brt1YOkayg5XLtUwvioipTkOmuFkAQEzyc0OvrrWV7cKojFcGzI9gMXo3sp2CeVEifdfr
7bMOEDA3/vwCXcMecxxNV8wwNjO7hYuoiSdYTxOL8Rs2L7HvnWzgKqDz8qewDvqBQxaFfgujAt1G
x6GUmqXtd1Dtd5CSd249Iu2t2N7zfl56+drQBPeQQmddMGtscCDIumzlCj9zK/cSWkylTMt5QmRL
Pr2oU2cBVcHQSJpqoDr5DTFu+mlJnh07Q6qvxnBv8yVNcJzSSmhcMOcLI9FdbAxt0JMdU1d5cxj5
Y60gwYv0AeyQMdLj9HPWdiM+/Zt1rRf+58nUwQ5trPzNWM3zkvbxLmX3uKvIYyc3nmO6ZgYC8mC8
jm88cYvtIT5ZVa7mBkDA1hkPiiufOrnNT7TzmdHNrhuqdCfymmi8dArWYrmkF3NduGTUiiFDhreC
uajqPA6NE0NbTR/vISo+yBO4iw1XmwKun4WltoGUAG/jyfDzRL9augw4bXw+s9ncU7mWO7te5WXT
NJw9tDsoXfMd3QzwAEhKJ7c+rR0GFXmZXYEAuGCP/66kuzJLyTrN8cNr/HZfNOzBEpFcudvuf8Uh
3gjcA3ASTi2K7MiatfcthGuvTsYSUN4y4VjtfKfC3GfMwKSgQ0DfqiSwZGjiG5c0enek/56YRlAO
6hBogkANK88L7m7zl4TnL2OH0FxBczHDwZGW9NcmK33DrA7LEgU9iivgHIUJGlTdz31XIC6CHVWt
FROyJr3v9HWveUArqhQetlYwDsH8ue04zY8qQQWQ9aZN/U3XyZGv61qgXzch2Ar7VfQaiPyy5MCq
7CDulSJoGqxxhqL6caGiPIM7v5N9E4z1iK9cMlqOHRww+Ekv7c6FYDY9mXpn3qzuA5dajxkRf6sY
vYIyhHMVl2qy11RUahAD5I64DjJUuRoTF4uMq+JygJRhpxcxVoBGQpQE2BN48bTSiCHEO6c0IxYH
6/Lcr1/1pbhQOhiWhb53c8fzrZ6LUKaRRpe29DQlKHBYI2LXSy0GDSOWs7GNa7JpFYzmcC8wODOe
0Qi4FqQ37srePbgqm4FZ1e5l1rEVgCwvSugqMfmLpEhKRHXzfWwTP8dzN4LaJVjFRq3fWqGWee/D
DNupKtkUaDL90hfqSz0upS/zprtO1/aQxCDLuoESrWvehtSyAkfWjl/105dqUghqXtosxKnkS3V+
V1vLOxlwj16VlsWh24/SNwWQhDWJ2ZQ1Kh5njP0FEGirXi+F7ARXch2jao6qwHRrDAbIry6yvk4Z
8Rl+V4lLpTEDowGuCraz3pSkwrpqLDQDK4cJ7QecapnzVHiLPCWVMuGZeeB8O+ueeOGdomFxrbLX
nHSQ3ePilRkv7bJbdeyQqZ7BF+5fHE++jyND69ih1TMKLhEpXFBr7bSoTLMveqrP/uT12AEqpd/F
Gif1CnRmZ03dsO91aDWKMXABFKR+tASlWcn0phb05LgHnM2x9XUdsn2eKpc47x9mgXBBKRGJph0d
7LbtuKUtgeflbZSn3KMM71WvHaLKPKPe285Ni/spSLjfsPPLKka7nSCy3UhVX/PIWrKp9MjW7Tj9
XrgCwWlNHmPvdkEEoxkvs/tU2NtLe0WZmzHl1pOXdrjvzYtkecPhZ1lXdXH9JTO/ZMWrmzxP8not
1cDgspHij9ACkqyDvqGgyyzfbF9HypyaWJtMf2vEI+b1QLP3U/He6qeTht19V5LggdtIz2ls0q13
GewRsUUEG4AKteDAyWiF0cxW6XTN0rleEzcCb0WgSBsY+a2MM79X11N03BdFIQlKwms6WadJPkaT
90xEDqXWJTamLf0in2qebc+ZzfC9hd/CdLcfRCCAc+pYRfS9iguIvXLYt8POyV7pIfvUJrsR8G9q
z4EK7snWXoxxg0064ks2cOHSXhSGr15341lFoKfUXTWSyosW2lzL4ON2MvDM9sidkQCN7ZUKV0ja
NVyVJewbWunlQzUKuB6S1hr9vzJc1afRpAItAeooyS3vFFapDJ9ZjiQXF0feB+HqnUj9cqKVmg2n
Wc6debs9MHktH5zBhT1g7l3nuZomf0pmztewbb6qDKjTWb9NsaMZttx7QPQgLZmUN0U17PhlZyWg
vNrKDkX3v7g7rx3JseyK/op+gA1eer7ShM+I9O6FSFNJ7z2/XovdglRVXerCSE8SMBjMTE8VIxjk
veees/fayr7oln0ML5nxKOp4CD9r9pnM3DqYHQNndkL9M9/Vt8ridtfaV8kpjk4K+osPKBeOkvqI
gYCDhKuJEx6YH2TeghOkcA2ouuZqkumSzNG9pd9XQeQMIyvTQ0AuLMNdGvDiJGMQootqeGxdmHDd
4NVInfgWMQqlCka5Nj0wSK5aH8p1WZVucrJuimcF+vGA/sS3gwu+Xwbqc0whV2xJ40zl3SC9icaL
5LNsuZZySKDWtJtkPxrHVB8AyewH1uwWhbRFTuB+IPSlfBzwJoZXA9Un1UonbTl+oFNKXXm6LaPL
OF+py+jE5n2ZHPLxVHOftOIACqQBz11w811duqIgQLPTTcfYOA7TU/7Gw0LA8vCgV/csrU22gc2E
DbBm0NAAOfQwjrG/3xAikaERoVQMO06ywMkJDD5BE0VWUiwba7nI2YHYxaT18P9B65bbTV1/hnjt
tW+MC1SFzdDnJ6tI55EuAXC43g3TfUyeoNflbr64CsAzsM8R8IPbBb0xlG9rZOc4Naf6TTlYjSPd
ZdfDJUNw9sLCGusoRxzm8gZ0lwiALUoLN7CORujqOqkWbmhuAFrZigPiWyod9OSsvFjNWa4jww+2
icLd8rSbHupljQBhdrXJn2yM27uWMCtzaySkvxzbBcwjnobNnBBD7wOl0gPc1Db7NHhsrI8HmWxk
jfMLcpu8/hjLz+SlIhduR1ObdvZwvc5MHmCpqwW5YPj1mt2a/EiucXCVzSw6J3M85vadvCprFgz4
oZcqBx6run1P8dAxtyk/K3Zs1g7rJs7u1KBz0uJr5Pea10+1tM+ZhkpCOfDUpd1JYzgaLLs0u8Ov
mSlou5zu2tB4vZz+FdlWCouVxa7xeEWj7pnnrIG+lOynTTA5SFO0/BgU1zkddVgDuFVSJmrL3rS2
fe7Fixujd57u8jMJjCWnphQ+jNMG1+3oWaQgwnMTGB/9nH8VYD49+6J/xBifDAd0KpMLCpzawUpI
tSAxa3QKaAeMDAevUW+t9d9Z4F/CwEcdZNE0ZO9/C8IrXXgW8wEZe9Ct9JHmnp2/pI1D8YfAo6k9
9TqbzuFjGLnNh20fastFpAOV3oycGnlR5K5e2MJngwZgMEmHmfyozDX6N95zFFoWLsj2oBYXKPYL
oITemeO9gWdrhY+46XJFGLZpXYZ0E+NVBCb+0eW3ln5oEl+JLo04zYNXF9cYP9AMcfyuqXueaZ3E
X6wdJZGX2NI2MoWr4CDjh8m+hrCOWFoh/wtOImogz+LXj/dheyI5sou9+W1WtqiOM0yttGpXGdDU
3uj2Nu02KTQtW3awyFJk2Lrfx2555qvx2wINk3RfKB6O2nGiLjkZsAJKrPtHY4phYGwT6UG1tzTV
KFyH5gBmQbYJCL6BUBylmzrbdur1CnaFf18cbIsabZO/8cOl1bFSHHNTOqOfAn5Bv+dJ86Ygsrzd
BZRHIBfgvSvbULqr+MRzcJ4ZeBP4YUb+Gp6QewAiIhaLYmsoh1Q9LPZ2bh5ta8/rbnQnRVxZwy7d
lsAsoZxHjpUcR4m4RuLJ4luenzoxnF66zhKq0unOVh8V5d6CbRfP/qqkah877qXiqelJU8h+cLto
2xZ+FpNf5wT9iR2Cl5Q+RCojC8KZeNBSr3mRjXP6WqubbH5MM6RJ3pC62O5ZUciikj38KHm9geCM
CjGY/UUF6UNDD749iqensnSbhSWVtYwBOPHRnr5T2yP/Lbszo8uAM6HY0Flr2WOA8eeC9FJ31cmN
h5TiSkNJ6snoDtn7tB2vxoxyVodlz5tH04gpvMu6Nr4qXwbFE2rMziuHq7y7RBdbuA1NLUpeV0gu
rxSVBBAizgk6J1tzk9uf3Uz2y12TuHbpD41LOwkupqw63VMKrVFDAlpQAu7E4mGGnPFYemZ6khc/
ztfvLkkXgq6piloCL/DbththfDK8xb8NuYLbm0+esJwNuy6o9ei6kTdyuWZ2jH0CjRJ7G73+fXed
KntrcoWjGWc0VVAJ1donLI4vbSOMckoJprtfBRcFgMh0XKRDFB4T7Wto9716yLMdwcu28FpxU0R+
KW6o0Cl2vSr8iJH/Va40EUNeXPihgU5Bp2LvadmXMbIhFaldejeRZ0ee2ZHkupPLI5uvxPZnHsmv
GQdGoNz6fRKhdTu1T0lKBBT/HOvz3rYu6VMg34Bz4iX0+2Vf7AGylODJOFYay5VuwMXbUgcM03Gl
fUvE1+yl/tDMLJ9bNXnANg+ULeWU9MGrWA0IsdB/5hsjOUvYuclyeDKsI8N7cc+9mAilXKASPYgZ
uiKpcusXEmvU+HuZI+jd8AjkrQOxidVatZ1QvS9T4qj3BmZtfPmBz47N7j0ODwLCaXil5ZSbKyuG
r4SgcbK2FDQll2i8RuMN8EnhhA1rQ2+YXBooMHeWLbEneuV1cJrMK9iCa5KF9iBa952WHyNsiE3Z
B3uubLsdUWkFGWluxupE/yt3p1N2TxeG1Yn3ho2WN4QKQYgPaEluMZ7D+apSbqlindy4k8KTzn+i
F9FnW9JYRLKZ+icj3L83FodNd7hEkJ+giDl4hWnnX7ISyPkF+Eel7epXObzDjoriwKgf8O6L9i7i
4ullUR8U/RzSbmDxonOKJfhgGbh5eEHqDxAtE6Ab+0x5RW2CaoUN2gDbLHvxcKnYB76FrMT1N0yN
IN/7K8AAr5QnxMyKwWXczc8LJys8NvopWY4qeTXqFTwpNP2adM45ldPUJL0RCy+BGJwqK1paxI1Z
juAuZ9j270gUobFZlz7PiD4/IcBVsU4RhGKAgKcrzXmMU5sLp5Q7isl34hgZsNSvJVRDzDYLXg7G
SngaHbhdvuDkf4064uo5/bjq4KSTx84Zv6F/J9BLYraGvNwGSwMkgRRxf4D+wICOjf/QF1u4QBpT
vkfANRQk1LEKQp/2mcqW/xcfJr9lh0YPIFY0E74ohhqOLdHMWn/vilw4/kTtEAP8qNGDPQ1eOno8
bs0HReck5q867isqSO294J0ZBQBLeALI7emJI/G4yGrTezmoBe0i41uk4YTtLrsv/qxIrPY2fptn
7g+/3W2w72+1wosLb3yMnvnLFlfvfB4P482sPCpBOUUV7MwP8iON54NVHunRsScmwaU+mx8Lk9Lb
IHYnup86On6PwJOHnHELS+2ZkpFDBhAhANNsIFO1M8qj1DAYMCdOgreCNWQRNSUvBPMB7zVgubIf
vbyskaGX+5RKIYjbveroZuf3HbqGrFFIYSLXxYki3W2xHqr0uwrRNTgtsqsiI4tIvlaSlrCBoEFF
j8h77Qu3y77SDR/d2wP1V7iQ8NFyBLYd48pe8R7qeBcs+xTTKKgEzb+dpo34zJ4L7PC5r1zJIT/m
LA4AoyieCmurUNWS7Z6uKwZxOxT4HMMxWgzPSXybvAQWoiCcF4jr10gcnkwSVqmwuSORpxsaqOBs
r0JR6nkXUXYSKK1iY009dc08cgvVa2sgEZehvrLvoE3xkSw0vmBmq+sRJFyCigPGtpMMd+bwVNJv
RLi1M5WvPrW3ihYfJ33y6v5BwOJ4VNUPG2eBkFn0zpiCdyP+77khNVgANPJH7WLNt0u8jaTgZmlf
mjUH+CrhiYq8KbhINFIGmn4wHIsvCwtXRfeq7qRDaRGVwpktMVOn15llhFm+92QUcX2TOK00YDgk
8zjinUUuEgJmlUukWvhBXhKZpEGndM1ZvPf2GZLufb0MR7xFToC9D1MmUnUKDZLwKFQRft/IQ3Sj
Grw+cuzdxWdQkW5npYe+Xu6nQHimCLCnH20QFXSmIfImp7BOLqKx4HT3J31qblVEPX2y11msp7xy
hiB3aG3ktC45+G/Kcxg6gt9nupXR6O0n2wMXC1Bo3o9toTLuIj+mpqLUC9o6TZpWvjrNAjNF/xWI
Fl37dNvZcrfJ6uA2znP0uXTCdF16tqOXLgsghsy2dAL86jMHu2qIgUKVxfdNAjJVk6LonS4b9AMM
xL1iMIcFl3oF/Dc91RoVzajIkmugv9qOcfKlVKq5sSvpzfi0WWurROmAmsYcm0TimPGEDQRpcNNf
l327k5LooZsNgk4FUrlifkWRWfhpIR8TlbwQFp6yD1lxanTtjGZYC6liCSuo6V/S5l/LHyPH9uBg
an5I4gqwU7RIPPfwbxk7+TT49ONi0KpUZxyj5Vwx44m/IZxj0dSTh9TIdF9NgKy0Suwhh78zlPA6
lL6apH4wE7cCrV1UPZHez7qaX/f95M7lAsOSzqQMJ3/b2+a1KFtxJm2XJEveszAqEISl+E20JSHl
I2TaSroomaXEgi6BYLxs9KGjBRw/Y5NlHnjqRk4LTEODkfk1TNChs31zwBWDTC1xc5ta2Ga3tqZi
p6QfI65zz+BOMCTrv6LyM2pi/aaNBCSFwmCga9EeadOHTKVi6uLS7eoRGqWe7pba/AYuSXXnGRAx
WHbmpTDQR9wmg5CEmyKdcsssKp0lsx4gcepuXVgh0m6qa5MKVtiNhmIt3oaaJzf2rTnae4YICAeN
fD8gFqbqip7sqM0pJdjo53SeOWk1OdX4cOiV5IkMS9ZrSV5TBarRsw3GBkquJkxw5Hu9RY+r9rrG
dKk5A12vVP0j7+TJ0TJOZH6TJidbpe8trQpHu6IFWiSjqwUqlm/9W1bgGGhouzO0qV6XWGMLscOB
2W7J66X0u7oablQtQh4TaDRzGbpKuuojenRSVYFsSihIQghGP1PfpcJwCEowHZHQzy4iDEdFnwSH
gV41CmP4RemjUMsH8oH80dIUh1765FjTgpkLJ5s3o5OpS5tuX9k+WmneuGXJjkGztOry6FAbLfu5
xOM8Wo8QjwMGYLxmda+/jBbxpqr8LsdUE/iP6oogl7QbOQbhSlsY8GyKTFq8CNc+BGvxEF4bUiZQ
2KXUGuTrBgod2wgtD1o6+WgBwHaGeKk2QTfd62lAbzifP7MmA0TbpYfEgmiTChN4kJl/ppkg0niC
6qC00WbAfrtpyoyaoKdHQDa1TtYRaIcRKXUnAk4y4hn5uOXJDGA2wvTnbjrlfQeLvMMePY7TSV+/
uzk1r0sOkKpJ2IvLlsMH21w65I9mr99NZIaExN73JT4YZUxiIs1qT4lM5RxY81dfc3q304ydmamy
MRKQZZsTYwVuVoBSQWL+MLOgGBGScH3JX1vpQUE1yyL3ZeDCEGhxHbkkQby2WdmRZHlRmKlMGxIo
TuH91FAmN8lFyxVMk5g9BKNzX2tLnrEJQSJd6U02DtdWNl/A7DbwXGj0snHHmWnt1BsRZ49SgR0y
I7AwmGnRBDMfaWgmX7WTvRGW+bET8/uM8HSEN8w3k8/6AJ27nFNox9OXZrJzdGSttX17qy/JsTHN
lhA2olUKKX82YhoFjPSD2XgkYE6LUUmkE6U+rEPeTgb6Dv5yV+UtdGCJ5F6k0C02TQuI1HWQkSQf
RWsfiPBIbZ1iwlx+CjTpWqrz5yAhJA/Ne8wGSGVtX2FyCqjHoGwOE4+Q0SDuHbOYYHJC0mYBPDmt
e3do2tLNAcMYERkAXp1umHmuQQDUPnr0rJvrqi3a2pGr5mGZy20nW1jW0jsJGBtHexq7ar8GP+sW
q2q2uEnNHqgY42UJDNqxY/G4dHp1COfisQX8NVm0aXqt3CTwr1QNl+M40zgyhXy2DAYaqsBvpsGH
HAnwkWucg0pDgHQcKXeSLb12FK8Kp+6AkqCP1UNaY4nTU+0RM/FlVMVL1PVvOmiaRG7JG6YeWslY
qg4tW0tOqztuVJ8anQ5wE0GKqnUityeLeJbiRTUbdqGpeO1TmpJINg4j4NYGYmoDksNLquohSvXP
N0suXkUzM6USL0UEpdBObbbZKn2aUo78RZV6xaCBBqdQy0LaU3LKYdsoIUHNA0rzG0DftidqO6FY
uoe1nZ3GuHtmC1l8SS3f88F+CJVaOvTNVdQFGb+nQuM613llZKbNmh5aDN8BBoK1dOyc3BZ7KE4l
1GLfnl97xSx9ILe04ECH9mMOSczKSeeWPLUU6X4y7PcCfvOO4W0ZT6DYxuZjDkZ0itrAGTq5Yw55
M87hh5mGksf8RHi1QmN3hIe8dKbhFOrykUeDtQ61vTzK+j2o5MdGpGIvhoBukEa6ImDsc5UsANOH
S8qG4aURO2m4sAfMln6y9epjGoN9UyJ8Umr6WHk4nM0cBFnB66NpUbMHKkjXtKmvRdFdL8QiKAoX
BVUiwaDjtNP3gcnz64TtjIePJK+Yc1LeWINjLTqKCHPa4ePApphHloOrgOEU7i3tulYCmZO88RoU
0s2gqgDhqqcwXL4hqVAYsDCwQFeFH82Z67R2a7WZ3GU18QmUP1nH1KPO7lDP0CJJETQNtvmWT5rm
SeFIW2/eNDo+CavjuMHQ/ZTJ5ueoB6gQ+CZrRjDjQDleUs8Q2Ko6c6xodanJDpyK4hnWdG+HjKW6
SnkfI6jKZl+81YiL/BaXpdPOo2+tANW2pZfb5gEjdFa3KYCgVhFFwfikeMxMWd0penOv1bARJ6k8
L3HJPll/yEU6+Gzzo4tm8EkDsxUlhGhMAn59JyBf5znRumxpO72A9z7CaUb1QNTFenYt5JgYkoU8
3AC3DMidh946lqH1BSLrdqmnk9lYiE7MSHGnrkKj3x5hazVOuvTroLdb3AEaskanOWPwourha1Z8
Et6VZ1O+D+uHqC0BQ9X15CtZhTJQejSB5lP7FsDqO7btRkdMi5oGLG7O/pW026Sn9RdOu9LOCneM
4gRH54iupGA4N89RuM3etd7I4cgVO3JFJKDeLZkk6pvFuVeRIFtPWN4dNV11UqE1MkIZN+EI1YgA
I1vUklNO4WelCn78UJUZIGoA2Wj2SRKHGriaAlZQSrWkdvZ1YPXXph0KZiHP2pwJn8EoJ0steLIq
41x3Mv2KBNiz/WAVtFubrnvXb+y+5yQTt49LpEuMDy+A6emRKlgVJoWZuZxskmWn6jpP5NS9QIjn
UwRwfxPGf20tBqhhNTmU9JvU5mGY2hMe9pc0Ni+jgW+l7T9riZTVgGZ/cewKurG1Rqck1IfHri/j
DeoDZwrrZ9WimlxSBS6O8VzpA3oehqY17Vv0ZxVtODI99IGtWwLgN8cKp1vNDP9kQbnQ0ZBNIylo
8NF2mnoFHaBYXfB4GIaE911S9lX0Mi7PIiH6tA0Qe1XpY1QcSyW/CaHicG7Tmf93ckvRq+5rfd3i
SzkjazyFuUWuXBcbgGGoXNMCLp0SAh+RlgWs9HRKJ7vDh8PhOYm118kAOB8rPUPa6gg3gOG6ipmg
hOYo9+pdPw/bfDFMp83p9fdxTeRh+1DlJiAzjmydxrAoV9qN5mdqugqkSwBUUvVkgRdQkFbxQGA6
FeF8E4Sysa+sHl4lw5Wmto51nQUMWmaAjjSDqokT9DhymLDjnWJM6lbFsTOsvNOhtdmrosbPJcYw
ujofBqlvTtaYCSZXsKwWzYACjUCmY2fw2mb66Goz2CIDLpg72Uxp8qo96iHEHLRNYALN5ZuRt8Uh
MHVAD4q0k5rsbcG64qmkn6ZSsJcNMghkUdBMz5sGbR73um4CaQt2vTnOE2zGpQlO/RDVF8PAwtyR
tUEbIuqPToDQkPPZlBzlqd6nQGyOaVfcauWy16W28rUZoKk0FjtjzNZz+FUrFjqs4fCG8LBy0bBO
u6ivqBRGqXNbowQcgcCzGFPzFOKkl1AYYJEBUjfSpSMG5JzGcnuwCxi8szHSUyn1bYcKV0Kmf6hh
SrmW8QHPJCSpBB5VMltHITiFRLpN4OQcUBIsy52dj/AdQwpu4v+YnpBlg/K23Q0qOTjhpHWHsqfR
Rkx9dosXjD08imUyYlwSR8Oq90JtwlIc69AYDAtmFQkhOxx3bJiVdmto87hDdpw6ePXIxCykK1jS
oEexOsK94PyjtywogGh2oNLW3guyqWQhMBuyHhRT8xKoTPgZhG/NdJyJduH5rlmWmjJuXdZriLgD
paIcJBy2FAKo10sUk91s9JhxJIdHdQP3XFJhgYuEvIokFemmJYJqm7XidayU9Fy19VcXYE4sqGXD
kW0p0fNhI6rUXIEMoGcX5liizmLeShYrxRBAiPiTTHRQk8mNP8gkasKDPKSYtvaF2exZK+uj0cMF
7GfdLSy0h5VZUeoQqrYzBuuNeBrs1FMSbOIVjD2GrVsmq31ZmB078zicTGXYhUbB+UTK6QiONdnq
7KaB3JV7dUjfrJz2bSry0Jd7FKZS5EryOO/LMjiH+sIoMm0wZ5UkqA0ZUqiIVc/Moz1maeLI1/PY
sEpw505FyFq/ShPCh3lMCvSJM/WIAuM+HyOvHCPZT1uZNN7WngCEFoUvzRYC3ox44WJijGZgdLrX
aR/gozzoGN3f2j7e1oSCG71kvBkq7Qgsq28qcoS8QTPWgo+6WOR3HUno6LhFxXYQqXYcshbFmtoz
v6a9lOUzU2SbotSkxTvwN+yyNi+9cbH432L1fp7k4S4uph3cI6pWgkB5deovc2Z63ppfCop0KA87
OScJQU26d0OynwjPYW6lWDO6avV+qNWPERltOhbbSpPNoz6FB9ZIDVl1fOAmoi+oS8uprfG+gUi4
RYBFrmhAlwrLudmNz01N6o5ixp1DZAT5fT23nVoFrRFJS016GoJ0xvrBOA9X7JdhFbYfdVNKv5HC
qezLryjgiDiz6G3Cdq/F0hMhSwm1dJ7A8bX8pePz1qYGtkVB/z/Y/a5rxnAfV5D3MEeShnXAJrTQ
LKAhhoeGeALtUFUM87IxhJ9N6R4Z5gAxBeHZsoyXREOfZJrNRxvxzwZbpc+RTBT4URGR9Al1RRFy
4bWFtjFTZtoyLZCwVQ62RKc5HFfQfWAeOSA3DrxJU4tnYPb5hL2UCUkyCc5HImK20xI2ZC5MeZW4
Y4SOVLhLkW8wtTbscrhY4cQIhcFqo/Fo2dAhiiLgcdSzp5agWWAlidwnHnTF0sskJgT2kF0vEsqz
uNGfDHoVlFrGzpqxgkbs3AZzsQASF5Eob7q83rQSl04ZBic5778ZsZztW58cKgJVgpnDStBe7DGY
L/iG83YTyPlWM+mbzlks+diigH7IiumW1Gk0+y3EL0Han7Iaj3Wv3to2iklpDOpdLRFQa3X6RpOI
EhmRnqXwG4oWRGlHa89kPAiQoN7pNYlVtZwtvpFbCiAXCzwQxxMfqdlGDxs0KKNGB2OE8d3BD2Js
mDmBMS2HIvzWt2H+yGYGTnkixaswVu0hkZE651Qlw9RKEC7NxoJTaWLwzJrjzSCm+yJewhvbGm74
q1EJCyVkgNc+se+H9z1d8oCMSnZmAOHBFr9A4RIjxdxiYjZqRROgGp6DoywH2bZqWSQ6Od4381Dc
TeUGG0JxbVawVlIEnpLZP9tNljJch9xCjhBz7AA6qtDapzGiX072EAQQudK8JelAMo/0C4JGQ+Ff
IYHDOEBtqCDykSwXBxbtdCQkgxq9xKaBoquR3iKSvBx5qAInU7UHloOZNGWOGrLq1wrFpFXaKAnE
Vs/ha88Ju0QAIybXGx6MOO69wST0Ogo1pzBlvJwc1Lt4AtjaEkGKoK7IpnYT81Ey7EK7NiDduYTE
rJT5bWMGGu1HxKv6PD2ZuQBkzAnzAYeoQRgLNywm73drkOx0WpgCLHGO3UNaqSUkx+0Ju0R2YWN6
Qf8d/AWN/5fsXf/PvJWku/yTufIUf/uIum9F25El+KPh6z/xD/YfGClBPAAGM0yhWqun8T88lX9g
94KBpmkKPjtZUb8zfJl/oPGHzEBi5Yp6MJXvLV80AejqGWigwQ5q5r9i+bLxbX7HfgC+R14RRkqk
x1wHOgVGtR+IJfJoG3IDHLZScuRJBknnvaluNMaxdlnckOKBwTHooKNXautrKKVyPVdoMyGN7zTO
fe1UCg8AlLVgYEDUOdsIgUYaXnJl0p+uUDiotIISUaOPnOXNUrbaNoVLSyzge5wVO7sffCsPOSBo
2DBV1src0C+2wVwzBdSSdGxbC15IS9N3oU0w8hQbh4LMtOlPSgO2eKdZqHUoaJxFh5NcM8DI5ZFg
Fd0j3pNXSZBcEKZKepMgeTfW5ojUaRZCmsG6DfPyy4LKL8Tq/h/aa62gPpnyDAnJIjFpCrRx3w/S
e53RIzc7dDGKua+SjG6fqRsMMjh5WjRV1XTcWlamXeaaVl6UctYT5XRtHySppLshj3Ao8bXj9qYT
WUr0EWxQs+yCHGYlZj0OTF1dKk+UENMV3F03CyfxP3Bg/m9e0R+wif+HEIjwBv/pPb5v4iL+fPv8
N6zR/3Zfvr+F5fdv859/+tvbn9BDQ/5DQ41t01fH8rz+tX+9zJKxkhJ1TQHCTlHJG4+r+j/smxik
VeyeWKcNTRea+C8YopD/kDUMnLZtGpZsGJr4V15msb6s/wVywXotxGreZH0wOYdAj/nxZRZTMdBJ
1EBNHZiFmRuiD7xi128GX/amM40D/7u79Av80AqG+YfriZ9A6+CYbRXuFic7nvjGtjaJeIhKeyeC
b/98IeWXV1IUzRYmdnLmqz9+M8OmzU5grg0+zMmPxX46yW/Z53wVvSCN9AiWQIDtaB/6Kw7FW+Fq
l8FntuS3O85Y0fafPwy/8d+/9XefZYUyfeeRNcMRmMfMZ+mK+77OPDv+TIPprzeVF+i/AVv+6iq2
yspv8zwBL/npG9fKOlBdTNs1XtUP46D4eE021h7L5gcEk8dpi97gNz+n8uNm8Nfz8/01f/pmqRKp
BMRyTTjWpY8nx1V8dVM+2h/Lydy0W0CKbjczLUAX7rT7iaOtk/zm7vKm/P3+CqpZWzUMPC/4oX+8
v9NQJRPzsQBf6vRNTwZMbauDFtF22mTYEdobgEpv+ILoNFuiPSiLeo5V5Svs2CpSQW9OifstOyva
qhKnp9EYNxljaGZ2yjNQ8MeG+I2+j+8S6Ci9UiMEoXHmjvbwOiww3vqUii5agUbSTOe802li2xnt
3QLDZliS7dHylyFpQPxv2PhEcvsBfjtheiVKIMkwkdzNCKqsK7reO9kWGwZfL1prnAkm3vcWntqo
e2dTMlxbZUifFgmHVTlCQrzqToeFiYrWWQ/t2maU0VeDX9oWWXGu1dZY57X0+2rtaBj4JpSM+Wgy
QFOS0yut7J+wlmzZLhkUtdYl4USnycmXrGfHyiBGO5VuoqD5rJkrOXVBNmAolx+mUaM4lDd9b8NM
U78sOfiQNGSAGoxuGrYmWRdqjkbDkO6iOZvW8+elrks+HE4ptLkJEq94k1M6wP52I5FcpWX3PBb5
Sx/q5M7U54GkMJI6UZ5K2xbjNz6C4kaxO3+Rkqcmk0snqVFZGBmDIbKVadLiGIzE+ExyLYmz81ar
ZAXmJ5tuU5SR12r0dC0yM92IGaITAwntiISxsDM7imqGm7SazkRz7gPSjwt93gulFvgNQ2Tk6pkO
6YaM4e1E/LLLvOhA/3bVFBqXvGi+JU1Ovuf0qZgsMGgbgzQ9y7aB8tnOnqA5r+ylWxEmx7BQgFNZ
aDzlJsBTQNZ3t+YPZqikB6u6/vPwo5k2AtTRC/T8SYtIULHyvdZptyu/NFCPGfxO0RNTqeh02pgp
ePLYEJZRz37JmH/sGCbXRHXlLdHdDYewUsvQB2abKloDvdvbXJ9DP8vaA7wvX1kpgLMZflM5AtHz
oXmta5wPcppIJnR/fKvpW27gOGmz9n2K+3uBGSWRxGcs94+C1rpSdPuow/Wpt0yosfB/4sYbPIb9
uhcb6q1IuqdWz0h50ZaSQ7AMRytttxH8HXwrjGz+eakVv1iR2NJA2NOWUf8O/GjCoi4kDlpusg8O
BBxtwz0jLBec4K7/zbXWvfvndV1oVMIKJhnNVtfS//t1Xa5roB7WAj31asrcZ2Zc3Yt2g6/MoZPz
Phw5Kd42Pq2VB9Ndg6gO8Ch3aGWuyt0/f2vq/r99EEOmwDcYa8i6/VNNvtTNMJhist1gfBiDjy78
HTbwl0usrVOOUJLIOjKFH78q91pd5qVAruJhh983182+pD2wWXYsMJd0b33YB/WxQM60bX/z5QRH
l799u++vvf7z77ZPeckLK5i5dutjxdE38cF2p4OFvNZt3Ploev98M5W1CPmpSOFYY8hUB5yYhPJT
URQWFWmCDYxiWP6+RYjvVpxwG1R7lChX0Sb2USszl/bi/eRr+glN9G8+wa/KMk03KfQgf8gUZj99
gixJBAh5DhSkXB8M5CyO9QIy9TA8ll6+ITGl+s2j/Kt7/P0V/1aYCaQTscEVS/pfW4RlWzQutbe4
eDsuBK6c/vke//p6Kwdc14ED8Vj9+JuyH1aKRgvWHd3BQ51PTTbs2g364S0ZVH/1Gf770ugXZS4Y
xf+8mv5T2WmGc19IQUrfczt4uL425YNEZZKfkLdvx6ffXu8XxSdxvsTmaELmtP5zQRLYtH7NsFy/
XXxGNkFA/A7x5kO+Nd18X8LcvjF28ea3z80v1oEfrvvTm9ILazLx3P/5priyjw7mYuw739xiwXGj
g7m3fld0/uLOckU6AeuqwDf+qegUHRCjoGe5xVtHhJmj74I9tDfX3tpfaA3w/PzrD84PF/yp4gzn
UKlw8q4XXI0aW9ULD1RsdMw301l5+l1x+RPf5s8KlwMauUCckmTxtzW+n0d1jDISEpjhdT2l3m59
fqKN7ldP0030prLNt05zRgb529OS8svfk/dSR7diWn+jV61BEl048iYqN1KHsAQN1e1UOtKH/oHE
/U57sV37qqpRAvoGxj5KT9MjBP3fyTuP5UiyK9v+yrM39zLXwux1D8JFCAQQAQ3kxA0i4Vpr//pe
nsUqZgbADLKnb0JjGVm44eqKc/Zeu3NmN/PoCm7P3PyvnrYhL3dBBkTEHPTrV0uwhB73PY1+9RoJ
MS42u7KzdWQrM1Nh4QjO2Tf6i7lf/3nEk8ctkCNJDR4P+RDa4RFiIOMF9EpWy3j/xhf01Zf783gn
8xKkX32cYsbDDiZPK+EJxb1LU/hY0e/7ED3pYb4Xtt3GOjchfvGoDdHQZI3vCKSTebLAVugJLXlQ
l0XHX2Mm4XTQsNiUm2QL5eAmeqLFLryfeZ5fbGAMEfowcxQ56YRr/Po8DUgVLanbaK/3oq3a4DDZ
aD+r28bjhfISjy2n9qw5Z0Zd7uHJ+mpAhqO2SagHB/STUZtYoFgPKcHGC4j4LcKsxjgX0kW2xtsN
ydw2D8Y3zuMs79HZV+qra5Yoq1AQtQz+y8kTLsKhTU3Z920l/Va3F6pIR1i4+f0lfjkGwiWLAgv1
29P7GtVWkoMLWmJVXq18q1d3vnDx+yG+el8Q1vw9xPK//7QpAvEwm0osMIR4qJuP4a/wk3+5aJ4b
4GRzq6GNNWdgjjYMU3p7zbqTX35/CV98a8YS+aGzn9QBAZ48Cfimkd+WgWBDe/EEvGhJj/SIMEQE
V2f2N19ejCWLhqIvfOTTDbJCHAgiXIZqsWcLVvAtFLvb31/NVycPU5Y5dHBN1OJPt8i6gGyiglLO
yUO2Q3ve+A4s+LXslOe3xF9MxL+MdbLQy0RudPEy1uipO1JD2ZKa7wbrrupxYrz/36y6v4x38smq
QRdYDLds/1nmHVac75E9ecK6XlPff/z9nfzivfhlsJNXexpzKtrLxTXlhAj1JpCf0qU7rz/8fpyv
ttm/DHTyiusS9RwUcL5dOxizKowlG+SFl3hQdNUNN/W6ejw3z3/xIv4y5HLtP322/iiIxRAxpMzh
OuoaWwu+//6qvhpheQcJ0lEM2lEna7QPYqgYu1CwBcE/WktjNjsHrf/qAf08xMmiHItGn04SQ3Qd
iG48sCaHpU4r3W46M5F+fTHs3DWJhBw6X7/errYokWVnoCyiLqLhEtm59O33t+ur055J5uffQ5y8
BNas11GzwHdLjFMAwi6C2nQL8EFj718LdfVBrsJrl/vkDOIu1mNPHfvn2mJxaq2HOseE2EDm1uLN
NCCAK7INMU7rM7/xq8+dSCV9CQqguiuePNM2oeJiDgXTlzN8BBuSKRbvX73t1nBW3B6jntte/DiX
2vCDt9VhKWWf3Qp/UVoxFVWRKKrLYOSNk0mgVPtSKkSAbbVjrESmuOayZnuie+Lm3JlfXl6hkz0C
Y+kUG1ilRfk0pSlLjUbNC65YTxtoD7SpMRRdW6GFCke6inr1LpZHTxywjyel4OhpdgG3ASuWqbt6
NzVIN8IndYQWguMogBctU93TvVpsgAigYxqNLvUqcRahCKlkX0bkFvmb1Jiuwcfsfv/4vjrs/nIx
J69YTT5g0VQVDbq99Sa75LzutevBAbzsnC9ffFWqMYFycmQQwXx+2nyoeWXEVsCtk9ez539ITuJS
nbtBX3ZNuomNHdtB52f7N9nrmetcXsPTh6bjnNIowgMsPV3QZ1HqJXx6gt0/met+72Ptvsgd3Fo3
laOtq63sgOZDkuOdfTXPjGydHPAJ8ADMOTLyuFC6IoHi+bTVw/IKPd46GqTrOesMXo7mtgYZTEqx
BtMudpFDvBEF+xbGxRF86TaU58w5c1O+qCaZP92UH/30n2Z8Gl5I1KvlpniSJ6y6db/Bf79vz28K
lkX/0+3XkIdSNqIq+WmTw8SjtEEHiuzHjhod/rXuQIxbozm7qM7sP7/8QqmQIULQkATQdfp1am4y
OaNWzmijUN1T801XVo6jYpjVIzxEyR598zkyS4D1+SaBNepX6jrEkTUY2Zbfv28rkczxaXjIBfND
IKm8zYd87+fBzYj+B8LWdpgyasRz+0D18aUu+u+iBGPfSgT7zCP6arLhlEmLFvS0Rsnv10uphTCQ
MxJQ7eDF2i83z3qSXcwlS9kN6IzDwbq+wnj+Kjj/IBz/61229WkxVWkLcxDhifEfinkyOdAEyBRc
QDSvGtTkgDj9xyppJBf+EhIx4KoxNAAtIG5d8Z2uwMTTg6B86ZTuTcXWczlIcCiUrjX29DKg6JCV
6bYW7JC+F2E1RFKOcwYfUFboUPKIvrNnRemfhyr/ZmA22Ih9RssiCHsoHNG0KwsC3oneupcqMPST
X5O5W5iqQx4DouJJqm5Nnd4l/zfZTv1x0/XNsJqC2HJVKyTazQTH0kT929gt/nxZ0da0QjB3xQIg
IA1J2QzQjt7csG6tKr3u8bw5dS1i6RhMJLwdxmKzUtMtaW+t24fat1oHpUNatXqATn+fJTjmkopS
O8ulF8V4ScGgbVM6bJAaaxBQYi9KTk7zDKGhelCC8BmPKCCbmW5zm7TloRaGmsQkGkaLOJDH3Va5
0/Uz4UNt+1BOADuEbnxpqtid/UKEnyYBoTNmWdxWUqlqnm6mxoPip15tNYVjFfFR1KdnGMYQYwt+
UBMVL3HfHYhQJeoAhsfYK+lRkMI+RS+vwCCJ8tRqMTC0umd1lJfbPLETiUSHsQjAkSRJCLzCIrkk
n5CI07a3faXtjo0QmRTAaz+8s7IEiWA6GramL02eQJ3YI3VLml8vkcOZAEgqxO99H33PFnVk0hgL
QZVM6hichToH2ywZ94Wqvhd1/Bbo482oTNNamKt3LUKEOQIcBlVMylJbdaEzTTQ9IwGlWhzm9yps
ph6QL3iQcMvCRo5UtW0U+g+qXj7SnCQgVLnS8M9YchWg/xWFbTCW2MvFp2TMr/Q4v9KQNKM5xShU
VkDwClJ/7awi2kTjGEWG3A/I6lOV4V7GGKsKPvCI/hXLHj9LbXhj6fcVpXmdFfHVXJTjqpVKVDh+
rHqJqlwM8vCAI/FomtELXUD03218h5BTsqOBBhyv0ZUmw4Ul8YvIrTGm5lDLt7GlPqIFfRnN8Sir
IPiKOrgcxe6FLai/qqHBwvYYt5RBoTdKATkP4p1eRluj5iPoYwSQ42Q8hIV+iDXORlNMjHirP5ZF
T0u2GGwzgY+sGPjHzGmh1yiqCGfNklySpzDUGxywejLAjmTccYadrlPeSKdT5m91zIihkPAlaFxm
igzRtZTMt9MaMVCSDYewVzaqxucVTzd5sfB4ZJJ1R/9qaK2bUYVSmhntptdqj/ncXym5dmgm9TlJ
AzrFcc/fVe6sqadLr/RXhZBs1BRhlVHX74VYbMMJTeHMJ6/OwkFR/R1/5Ery0beG/kvC27eqRuo3
kbhPAslF9L2mnAm4VIrXZUKuLUS8Sk+29divm1q6DOf4Q1CTy0hveQmyoUUnK7zIViOvQHg/mDFm
y7ihy2y0Jo2XdLitJ4wFOsCjWUaRFVuNtZP9AGtxpr4J5UArXVD3SZgvVuoaIwnZEivDmq9SKm2X
Yl5ZroI7yAcbO07WowTbLlP82z6YEWP4h6FU3Tjt7hIJS4malQFaTZLqx2ptDfNLHXbvtTZei0b1
HKtN7NRDe1sGqNgjYoiEaPAQ0ZTIwCEMMoK6mmv9IZtrNMltgvg49bqsHp12it3GtG61aCDnO76q
rXJfhfJGn8O9vPBqYnZzl4VgXsmzBAhd3ye6/yjk1KgU8zEbwGQRYVvs5nyaHUkYr/jqiH6ZOyDa
JR4RUWb6Vxqy6mU5UbDwwOUO8yX/cEo/ZGmhvvTdIzo2GmeFrHtVZHqR3KOfnbFpSh9GZWJOaKuX
OpBgAMigiXpfiLf4aNMd2Us57WNdcY0qGNy4rF60oIk3uHmu/Ug8IJ1fK8CosZ24U1AtmOuZEFVd
IdOoSIAVKhB/+m5AvFDX96PI4rIiaDm4TAQymS2peGUxWs2V/Ogbxr4udTDcIKea2twkQIxXxtg8
4/x2M7rZaWd4hPa8C4Z0IOXsoBop8QrKfKxqIA8Qb1c0p1NOSPnWn2Igaio88haNwYyirosiAhsk
49hnAbuxZuGwxtNRjaXLoom+daJe8YvHm7rGy61F5vOYWttAq/joQmOxfu8S/OkoNzqCusX0eihq
UABYxwEapg5hgrahIf2ILSwxoipB5Rpa2OphLlPO0EDQdgBgJIWPs56C/jJVMCjn8yDdTgMM+cYg
RnLq1V0+cj5pBmZixYf1qsfGbYVEl2Sjdm20c/QoN2B54gqQi1mP0TqT681kRkgi8++RObyXdbAT
JFyCabKDDbLtgCsmauN1Vn4wAZj4kwGJpUBQntNUaIqNMSG8nmpAV61ZrCOx/ab3mXJhgjt1FWTd
mIADGSc/VK8onMrLagSXlYtQS60ctYmkN/dqWx9VMZweoXlAY1Spo1hARG057AP391u2TyVkek2i
KGp8vTxhehG/7tjmMC8DMUNHRpd/Ta43kjXSrNfG9vfDfCo/LMNIDEJ360dy9q/DGOlAvAflRJvb
Tmqj5JKAcm7z+elUfTLGSUWIgB4pipcxloYWZ+q1v432wjp1h4tzOjTp3PWc1BGiVMJGR5QLdQT6
oFeJW9gs63ax9+mlA7O+PScQ+1wUPbm6k1JRGUgjE+SPBxVtjAsYXvZyEgzseHfuRPL11aHFkMnC
EKlRnJxIgp7Yp4xtNlcneYiDtM0Q7IK1tiahfKU+TgBS8BEFq9+/Iz9a478cu5ZLVCQKI0iyRVE5
LYsMM/a0HHyWXlLCBlzMEXhLBP2qmxvsUODspOZqKKSV0BzODP3p7HAy9El5LDLkTGRjbtFnNlbl
EVi3U+3wWaI54bPz4ot8N220cy3Yc6OenFgK0l+CBIO5ra7N3bxVzBVIUiexqf85wnrYNrcwfobN
ub7Rl988bQLdMA2N4sbJKa0lAp4NMxerroNNsrPc1lW9en22lvDlR/LTOCdzi2ImSpcTUET9pHig
2etUa+xiqGIdf9VeR461rTa/f46fxao/nuM/L+3kFVIldl6lwZDmpXnfeiZ2UY4KHp4qVz6i2XuS
1iXtBABpptM42ZYMDdxLl+FO2QrHszPSp+Pwya85eaviqemqUOHXgMXet9vUSy4bpAuTQoCbDSDf
kVziT2i6s3TS7TgzIX4q5SyjGz9U0Saf8Wl/DnQ2D7kV8AVQa8QAKXmlWW36UHwZguiZgILr39/8
Lx/3P8c71YbkeTXNpKizlOR3IUbi2Xz4/QDL5/BpfvhpgJP3Vi6FqKmW4MIAzutUPY3VcSjOlBg/
jUERga6TRgqXqkrqaWl2agHqxNlIfyb5lulHGVhte/v7y1hE55+v46c19+Q64kgo9IHdI4n0xkbQ
CASwBJKoKryfgKKKj6waXDDo8LLRdgdxsOln4WU2o4uhhhguttBORnE+cr4+88Z8/ct+usMnX6zR
FXDPfoTK052CMhQ/j3eRS7V81bv4J+qrYVt40Vn189lxTz5bRZ7lXph4VYkNP0QX6VHzunXskFmJ
ICW5C+ETrc5rFOTlz/7uhTr5PqOuyuB30nJR1y1S51X+vnQbdQeb2EPLZSeujsraUx2ygZ6bclXd
JodGXJ1rZf1Y2H73O07WgXSSqdtovNhAsNegK1B+Vzu83lf+uj5qW5pbsT3Z1Jtg6qGB1K5a3oAd
vkthbXr1tfyerpa5pDtEzjmfwefq5I9ZhMoI4jKcFT9kPT9VXdtcCKj7c4/I2tgCdoAVyouwBeMX
XfX7XrWzjbKBX/tGOvu6fcCWaXxIDxkNhBfpo9nCtrabMxXTT9/oyU862QolUpRIyvKWjuarYVwq
xHtG6rmV5Ot3g/A8xBwIsk6riVPehENGzNuP3SSg9eJKR5iPf6m4Cu3ANR31lpyNRVnBfmUVcNjY
l9fi5twi+tWkSjaxsjSLCLY+3RPNrB85wXbIdpCtVHjzc/M/FsxwO38e4uQrSH3ZH1uJKzUv08wO
NjraIFAGfAVD6C7KUChM5yaarx7hz2OevPE4pKt46vjgl706QejaJvZ8h5rjk/8EmH+T3MaX5zYH
X26h0RcvAjTMgJ9EV1kSA8KocDeAfUMqKa3mjbyFq+CW67NjfWpWLDf1p7FO3tHUUny11hlL3EUb
YO9utIZ+znJ/7mT1uSf2YySTJQuFraqdaqfLoQz9YpFkxtvwuOhNOWbuKC+u4Cqd3VN8eTRAqv33
aMva9tN0YKYiq6P5QwAKoZ2sgUVwKthvEMjCK9UrvPLyrGbiq42MRG/EEpfsvk8yJ61L4nYckS1b
t+YavoirbECduMvaUK7ah/mhtqElXyRnziOfVenLnf1p3JMPI54puIvLuNMuuwqy1eSO3uAGF4kb
esqVQi1kDazMUx5CF4PHOl3vkmPqCue1oV9NAohfmQMME7XVjx/6002P52aKY4EiZQPJHxDt9JB7
/YaC3iLIH78l0KNW5xrH0lefKGo25AJIcGiEnexS0raEc6Fw9Yt0urkZ1jFzwrzunGIrOv5F4ljO
2a/m6wv955gn+w+9qYmqlBeBOpFb5HTakmN5MYexyFbN9eQUXuiem4u+Og2pOITRNFEJ+XTYHYU6
i6nQLJuAYNPgcxi8//VpSGUdlYl3pQxyOpOTGGWZwyL8hxHFAt9vlYvoEt45Jz3Frekln1smP6ty
eH8Jf12MBjLb2VMfG/lNPXNhgUCP+a7vUbtGF/PGgOqN6DOgEOX+o0rxH/nQ/70k4EP5Pb9t6+/f
28uX8v8tA7wVJVXXIGz/+9d/bP78Z7x7zkv78ss/uDBr2um6+15PN9+bLuVf/bNfuPw//93/8f98
//FX7qby+3/937eiy9vlrwVRcWIrZ1b611m/+278nr0WXR387F7l/PBX+Kj+hyYjJhBFWePUrbCn
+Mu+qv1h0Pmly2yxvBuLr/xv96om/sHnZ7HwI32UeTX5c3/Fj1p/4PHkb1kGSpYfnte/Lv7459aS
+/Yvm6e4VH/ZCmNGx4C+eDWouyFk5UP4dV6fSi0MlI72g9y01DwSIirkFtRDFoBLq6qLSE6KTVwM
bo+7epVJBTkT1uNYDtkmBqHhZiWANZXep1rDoZ19NfcSxXoT/PoxlLKYbhpoycZnzegaqrqZ5V8B
04QCLpLCWUDIFmac7JacvnZGcz0krTMLNamTEokgmtKQuTE+15B2q1J8D0pKveyJiFy4oIPghRXk
XVOLPnKxBrVDITdpC1cKaRFVCpxu1XwlpNuOZEne+oN/XaaAHMIBKUUw1LQzmvtmgbb2iJUFIR+p
UcJo6hALp/7R6LIrv09jGsbyAYjRs2VEVxGVbEBz61jRNih/L8dc3wkzBeHW111K3D3R2z2Tlx88
d6gjnCkDAgdPJ1fAEc7ktGRRXrhRTiW/EG6sDi+7hVHNFAgMyCnHrvpMJtYtpwlDedkeS84eZWG8
Y0zyV2YAnxxRDvkvrfoawA/BqSham0QoXruhImhQSWgE1AOyBa24CRLCnZSPNOq8QqzpTImvoaIO
67odtosvXxnR0IExGioJQ4xFaxs1KUyTsKBK0QBBR+j5nnbk/XThwJQ8jDoJeUt40nSvNiS9xldV
EkDIy9WnlFJWlIUA56uZ30mDRw0/DEN8JYlzFZKx0NfFPomqOyr7s5dLw10z6g9iFgCSnH3iQWCN
u0GQQtLmQodGn72hazGWzu+1nx9oV25qaDkRrLeVHLi6YnADM01c6br5Ql6m/251NAebMoR9YNwB
EXuHLSbanThUHtXpx0itXyA+c3uM8tgFYEjMsiNNXuCdz+R5uMxrUgdA06g3VFTaVd216ECByekW
wGq/lRuAhg2RpTRdgsG4z8UUvgAEGnAspDtAbPBqEEJ0lhWoDmJMamq9sPj7DCwc7byGXhr3XBTg
9j5Bfci9uZ0fJFMRNiFKMccHUlur22CwIItHu2iaBqfRyptulCBz068PWhRHOQWAbu7XstUvqR3D
ei5o0gV9C+5Iva9Gwsu0sn5QJhmlTo9fOH7Ly+nakIdNZFX3SjyB4SFFKG1IkBE77UHvijuxJ9aE
Vt6uGqy9OSY3adg/yMSbmYNKGGp9N5R7M4xcNXnThkZCFKEG3jzuI+q5K9mPKAjL+mWfN48mfSgj
qx4smW5kCI47EqZN5FNHVn0UZKHUPwJbIGFSUF1Vrm4bqeL01PSX7YLeDqHr5GO1S6TmNS8pIxlQ
oEpQOtrys2MzJUuKVEixIyTAqp4JwVyPChDGkA5l7fkVyMs4JVcSap3bVTGmVrP9FkjxjtvjzFr0
kshQ8ZpVOGJ9AQhDAHFgZruupZsUBJS2c0t6rfsImF0GmTFRXSHI72nREYLpL3HL1Xrq4pcigdmX
jtpbnob44q1RBCYFaQbb8oLttA5qUj/Vci67TZJcakUvX0hDs6XhhEWenCq9nZ6CgeJkMBLDoS7Y
IlW1xzF9iSV21XMcPobNOJIhHDeuVXfPScFJAqd9Cj8/zvpjoIILEqqedC0I6b2BiVgQmEemeT+p
8i6cK9wkVsTBQ6BZpg7qJUCd8CAJdbKJjRL0Je/faiwuWos8HjBG2G9Gje84hdpJFmQ9bodZx409
Zk/CZcTnAPlVkhbIvNOHw0c7SKltDaqEE7u6bedxIl7NJzgBNlBJt8AXiG7Bm8zOfZv18XGsUTjV
JvhiApzlqzpryWLBdQTYPq+L606XSJXgeRRDAWK5/ACovLGq3IBuAkPOBwcS9ea3RtSekyB4Zd3Z
ozW8xmROGN0w3zXkDnAzJ5aaxi/1VaQgX5hVg5ZbBi7FLzeCiN4pqdXERknCeb4xwP5wsNcq2OEx
TvC9LdSwVly97s1t2LXUe3TxNsdo7vRR2dhIWB6lesk+Ca5ag4zSDLC7kFi21BjN1syRjFjiUY/Z
jJsV/K9Q9G/akAlZml+meLyTpE6GNiSxZe/gqeVx+hRpA62GsMTIDGWIGcj3TL9f6+hyFioimkql
9ArNnKEYQb4TpCSzzajorpiUQZZU0V5NOnKAJAoyBKOWU0W8zWwGJEkloF5+xPWi961K3Ntla6IJ
gKAsj/kurIeBE4xh7hQFpkwmmhvi1zIqKkUNLJCIhIaYHjJy0wOIbQLj2J04hEZeIHmAFYbXWVTi
y1rsBnsyq12nkDYml2HuBEGGJ883o2NkDfEuDMtnTlGPcQjLucqbYF0F6VYurQ+WgivIyxBrijs/
A98f5WQsjKlEJoLagz+wXoK8OegRaSgK2QUPRepfdEJ31Hz/fY7N6zaRXWvu1lFEg1jq4qegWtQL
AQ3GqJvvMX2SPlFuB3LOUjYt5ByykhphvNJK5S1qVMT+Se4GQksqs9bdzKKeQQqfL4B9E100HqzR
WFfMWm7d5B9FiqzATGthZZEUTfc2ohlm+G+xIZCZm/RLasJL0UnpSmrHYBOHH1oQPBFa7MS9/hAI
Coh0pScynNwKq90Xk4DcyqJKVljNs+V3BK2KRufG+nCTdvKfFZ7/aFf+/yN6BgXi7/bsZNC8F/3L
Lxv25d/4EzejsPdmA0F3TFv8gthr/9qwy/ofVELZeaN0/BNF8/eGXTVB1AB2srCfSWh3TQ64f23Y
tT/UBSiFu91cNtvKf8ab4bf8enA1RJT8/EERgC8DUdE66dLOw4iMpFKxhgLxvUhiBb1Ky7aTANSM
WJySDEolXvgSdUM6T5eikgKQMZYEn7XVADWpRYaUdSFBHXVFYRFxHYR8jc1rNLc7fZK8xo9ZmJBH
eRLYtMXWSWgAXF5Cny/1pQBrmI1TAYMiR6MliEs2jjVbGaZ96LEE8cal1V7WTzBldIDmC665IGNW
zQz4tCvkRzkhejBqm37cCn5T7XD0EQXlB+saQciqMMxH4ZZcC1K+EgPSoypmbgXC0h5hQisy4iLW
3tDmOW2tVhg3Y1JtW+ZkHSkPAP32OzIuwROIH/Ol/L1IJT5C4m5yK70EQpzwy4fnkhxD2kmOPrd3
emtd6xI1bHwAkhTOmyL2JU/0r8p5euJ+9nYr1AAIqug+BuxHltOt0KJVRNgSuIJqgsNGUzqGiQ2K
jpBb5IVwpyasNwI7crVWj2kXHGSzURxFZ0svxNCRQbcXcf7UhMWziRiI3JreDg3Qt/LckOMh9k99
WbfAXwmmDtJ5t6g1Q5/gMm2siNjrVbfo5F1ufFdNN5jD0FUDMiK6cSOZ9UNGyMEqlAGRW+zpc3mo
HXB1dx2lnU2JqiQDoeoYiO+IUqnfJd+/HYX8Q1FIX4MY9lqZ7cvUTO8T0HK2/1vDFyWv9kdtNYns
d+umT5wQJuWq7sn+HiZCCDguwignQCDylrhcIKUj4ZStTtg85zmHHCHRJOdZAfMAkoW99piRa51d
hJWmeGKN+oryfoGuPJjXTURacAcLI9eR98gmiWBLgBk623Uio8SJZwU9XVvYsaTG7ggpc1MEEBs4
j5KLRg7vajBKaGhALjYElTcrOZ6DK6MEa26Zm7bNZGcowBqbpnHUq4Gc0Tl57pV53pFvQHp1Ua81
eTmacll2O+ckq5iP0zS/5lrD0VjK2Wrmo0LG56Lnk8sJ1hreHS0kMaDWWHdbTR3t2Kg3GfrD+3of
kAFUZjmRRjrlmA6gxzCPb7E4CIcsA7SW4bNwxlkGHDyn9Y3qd99UjlfzSDgyaN0CvDHvh0WKRD4B
gpNzw4tGKBJWVz9lbfa0xDZVeK/ZqqRgCsfsEeXs41zXliNOVe3kYrjLriv0HTsVHD8pUvV8U04F
O2AB2+ow5WzVxPhK6eXrQhxcw89uOIA/yKCd4z5SFskx8q3WKLzEFyGtjYTT6YWyl8p+X1fFhzx0
t1DHE2eOSCpQdOS3iT7sjZCE1EFns0HGgxdF2k7QzHwLYJousbEVBjW6MtvSYwN6FwKBcVN/HbLD
trs5qQm+aFoybJmiTCPtd2VqdX/+R9tiazMmk5OwWpurjgAxOS/u2zx86CCk+CQbSZPy0WXlPQir
76mfZOu41ypST6C+xpbJ2Qb2SyJq/iqryQvP/PRbWwS7oebQJDea4ZJS39GdAYBKcE41rH3e+VU9
0rJFZ+qkunKYS/2Wwh4mvo7g2TjPXH3W2FHlgu6EQPObkeOgKR1wVrwIWuM04rifpYKbl4ovXYXF
X1BLt3qPG1leDWxynCBGL4fo9Coiehup24Pf1a+GPj10kawzTLIzzDbYGaoGziYkFTd/UlrplcRH
paB20MrhuCvD9FBOuJ4DrbQLykjoHP1NxtJkm2ZGKin0Y9unypqmCvi71Efh2HBpc5nsDbPf8soB
Os87gbqHurOs7jA02kuPUplzgiahySmjEEguB9BWy+5COfqmQERvi/ZjUMDThAYaVVJ9B0obeaQC
gFLmi7RsL1GQk+pqPrAgBYQ+AtokcYPccCKnFB35ffw2xxYxaXnYroKcNHVJFQH4QnZW234PexpN
uYOm2vSUSLjgvAZjo7OeTQDZtpEggo0zo3GngSKL2gdHGaiW3ShJ5ZLHhCI1YFMYRD0wVZVaFg2a
p0bnbsycS5WMcLi8QBk8Rm8tUeJ3QnFvWWOx9YOaf9WMD+kAyzSeCWHtydSLFJTuvkAOjtxmH2Mk
3/nKRrfG4AZ3xBoz+CslfTJGenmfBcyZbZaSf2gRt1RWsEUNME9Zdy3IQXwndOk+GzIcN2oDft/w
5x0s2ceiDwVCoWTNa0rjoeyzxm5aIsxAEV9L5KyDQRSslSoQ0VkUx+57MJSYSNPBcIVOwaLUG9i+
IiD1k9w+Cz0+gr5KCPXS3iBQV9TdGvjv5G0byJaho7ZOWY13ZUnSd4YrDutYCV5IeZok7XrRd0Km
La/brr4HvWUXy27Bbw/VmO2EaIxtU8XZj0yeykcobjlOg7Ic+ARNrXba0HpMpQ1lluPABfNt9nt1
Et+qpN7oXPwGZG3kCFpBBap+DbrwIgkvqMmRJaW86EGzKLPFx6ZSn8tW5IBh3ehZ27uZBcfqPfZN
YRv12qtZqyRRUs4yQ32wY5UyHouvWodHrZWjQ2bdMvVnB0J+bBDPq3wAHZnpeeFUJbGGpVLzrqZI
gwZzQWuFoO6VnEQ74xo300FT/Ecrb4zNWN5NtSQv+Uh4NeE4EGsxJGurheurjJzZYE3AwzaBAfQC
XAdEs3uliJCrZ8Md8GVthwnPi6ojAe7hVo90JwmU3g1n0piE+Qhy6SpW+9tovtLqSFoNA2JovZ9G
CicEBZNW4mF8sDkWyXZQDLFbIh3Si6bYNlO3McP6um2XFTYIH4sqem0tIJ0S1OTAt5yorYWtytKT
hRaSPmXY9CnUAF2erwN97l3a6pIbyxpWAiWzWNVR+2n1lTRJEvW90B6ahhwIU7oTaulObfoMhLXB
pZbe2IqvUiS813O1T8z+KOvFu1JHO8TOolORumVF9UGYyxsOs+Df27mzZ3GdVLnmJKneboOkPOY8
jtinLNDSl03DypZRg280Q7iIe7IBuLXNJscx0+emW6mIZsNg6cAjmHW1WsXQSTaRDfKfBT1z5Cbe
z8Y9GSOLWy38sOpi9maCwzxJD55Lv3cyMf4+G2wuTVOImdu7m2CC2lBExeTMkJ6J4JMwmKRFdTQj
gfRxc/A3ahx5RaB4k4lIQyT2cLCwsfgVb6vGTlAY4ruD1pDrN0rqPsqgDg/BgUWvZkmLAIUHk7ru
8iXGSI7JnAo7FNYTgPG6I9ukJfwPTw053AapGEU18aue88ji15XFPUZSbAT6sreiDi70RelMsfBe
AAKcGuO+m2BAoqBWsurVah8CmdO8EicYFBqDLF4VzRv0o1gt7lGuClgwjA89F2/mKQy90SDGvl1q
6DD45jApqFbzlpRKAxH50N13UUmBpXhukscxZcOjYUEZ8ujgV/JzwUdix+nwfaaqoLfGKu1Qm8WQ
GTVjDDfF4s8RYj6QKsZoE8TTU0nI2TYu3sZRTS9qyUodkffXJlhin2bEeYFhqQj72g3FdCGjyXQT
haKAFYSe2lPrbUREMIJx7ct16cQisvxRAgFd+o/d/5B0XruSWksYfiIkcrgFGjqn3b3D3KAdyTnz
9OfDR7Jkjz0znqZZtar++oMs8/d4pEAs9SMT2NCKxTj45NCa652kl7MzMB8sac9ecRpBywpoRshU
e2W05YE0P2XuP0U8AevqIaoDN4PZE9Mw4SoXaJatqTPrO5NECyK4DuYSe1PaJz5LNlKHxBi3dmOE
zL4aH4ZjvKn74BuObX6YFQMwPSX+Z5wQ08bJy9yrblJTFGb8rL1GhtwxpyW3O9kiwtKmnk42btDq
R4BHFjAoKwnigRxbOlM7AUC341vClEa9VfVNOta7XG/I5DElakh6weBxpyWsISJ9ehW6p6QFqRMm
w6lpuT87k/GJXA1P0AG6yBm8dxNtCzAt7WUcD24YEDWHoYSby/N3rBaEveuix4IgJTWF5z0GfGd1
ro7Iloyd2BZIv8b5ESmoB9p4PI6KlZJQqW9qZSiuWhW9dujA9osGxFcVpmcY6BASdiaywDIbZQXL
gmjCknugVerjydOH9K+3rqo1f8287+WSPUCA8NE3ACbDrHwVZcBqQ0gEt+4JRqURdpo2wW4vqx5J
Rfg2GXmkb5rNMyJZzKHNgqaDhk2ZYeUX0zEMlZei5XJIlxBVWVLtJkQKY9ifhLDHGhGkNmxSGTVg
xB6r5KngvVg2dDvDYn0ivkrSmc1IA4445zE56VXiiOzKHEFj0pO14RXbxeuIfhrQaH0dcnr2cUQ7
iFO+lnTbBVdBCjr9b3n872dIzfgrkm5ejb6m1vfFnF8DoDTWye/z+tssSoUtO/shDf8412BVR3Iv
Sch9PTUeWaeBaqG1SQy8o8WUYO75t7f4Oq1Ky/HyV+y8KkMSl0Kd1Xp6IIsMxXsonUIZeTN3q+Lq
vG14NqcXSygq19QJiqpmXXNwvVVdRbuUIysIpVz144X1zWL5XjdK5I58ofZI0npEJGmVhGj/0k6y
MaBGvrdgSF8ScpR1xLt25fCcNaRQqtmcOgP58lz0Gq8o5LVoJmOz26vm1KP58dp0Vl2Zjs22ogXf
yIFQ2CCbHawwP8WZ4B0LcXJewgRX+EfMSmmCAlW080l99iCBM8so0A7StTuWSXHER5HC+qgnf2Ha
/5pa/TJ3ZNNMOby1NHpAk70BfeM70CNAG7dWFvxM8sOY23PaFJ8FqVQpy1lqLt7aKQ7hdmLuZ6Os
fJo0mbaTCp0IySWfbLGW2dlp6Vumgnb3sebVhNnRp83hru6SXwAJikv5GgDuOErNtEMUdAKq7WrN
B8MoAVVjdi8J9UhVoSGU1peXhmMXDarXZrnPAuU5mdLvHLGGi0ZEMkvZkWlffqeG7PaEygd57Lbq
mpw3NO96y5q/TfIHwsHczZAWBQvhiSDhj6pbnoQn4LBYfawLWiRnwbZKxXFnDrpfomDKybtz8X01
NhEdgykQAdx32DcVI0lv/U+ex4I90yZHvAGWrtitWfPCqXwZY7mi4gHcMW2VkI4iQw01qm5DwPqU
WjdFOW7gUGCpJdl+Ch41hRwOdBqRoQAGngbfqqnUzryE5C+sLuQYiyYPIiByj8tR2FCVXD1p3ruQ
RhJXNe5T6YYQ8qM0SABcKr8TwwhgBQd+4sxExEqkhCZGSSSCJjr6FLwqXafY5M7iiwSPOCcBwBmx
v91k0UHICXwg3i4nHzl1NXmTGGKEP7pCiB8jk1xl0UY5MLCzIZiTv2CJXpJy2MTpqJCWhfqqSsnS
S0jXkoo7KXnMrcuu53wKQX8R5ujEdGwv4SkS3gJEZgPZPQWp1TkBuRzcE1DY0RqRmgatTBETu0c0
SJWzxKeoiaCuWfVFxZOZNRfa5p49nmkixYW6J4jYRi6t0dnkFuUbU4r3OIkuspFvjTq4KW04+wPm
uF5IVMfUHgDndZzYOdL0/L/IjO1Cos8opdDLUhEKmanQ/z86IpTcEfICP015puNexaiYLU6eu037
AlKjeVLGcxyDaaJFjCiXQFIOeSffIcHks3ruNWiryPiuaa6+JxZr5HlsEAryMPNJ+4lakgnJzGUX
lrzoSypuxIidqxSKXqUxS89zJRPxm3sImXArE1m+6kRrtUvx2iWK6KvqDHbCEI/ZL7ofI+/p6DGm
ztTAN7MBrn+4Rloa2pVGX3fCwVjsBJ+adNBlwjn0Uz4Xf9Mw1xu5mU9KM/2RGkmWDxlt6awjwG+s
v0L6RlH+aSniZ6Uv31KFz0nepY9RrbbhgsLaEMn9LEn3SXtkZtaMtxqJLQTEIvQrWRPiJeEI8fyc
CdDR034/yeK1ywn+o0EMKxbEY25pPEOSmdMWo6NA/44DutOZCbpfyKEqy1F2G2o7JwiFY3jvR/Wh
Gfl7YoqJL1Eb4uAQJsGhq1HOoo3cQChnTjNVPwhY5Gkms2+uGbc11I5YWl7LrrmpaxwceYBzM+ND
N8PdaGRpcRjS/nJZGJ2FGSVFyIBEnfj1MA1voqZbO70UfKGx9l0q/Sgxu60MzDTMxvd4qi9aqcA4
SqVXnZve1vvgP5nwXxonJNHpzxHHKGQ+kYdUo/FA8d4Bngqy+pZhZ+SqI66ogpVbJAvJxqUolQfr
sg24CbuiqcaqeeJVZH7nI2XFe6xiIQogjQavDjyjpwUWGwUBs4XrnNTBOZBos3rqbz7hjtXMZAak
MW4nwiB5A2H1RlmmmHXWdL4NCxlV6o7LrMh+q4AI5nL5qU56jK6YkaW1RoUrB9gwhRhugcuSFUkU
iVKUWz0Q77gp0l5xWNkF97uYx8q2SPK0tSOeGkpyJvX32uD2JxssRUhpsjzYp5p8EyMo3SFbSKIo
UcrPbXnQp5xoeyW8khE57UQZ9AwgnXRLLnIy5updsmgXdLeHLKmJ6oHANphMYtbcKGs/TvR2GlzI
XfrIK1CiuSxjP5OW+0h6fDf14q3hw2/mXBxIDQ7f60A0Nwko5Gan5Pm1BBeH7R1sQ1GJHIOkCWYi
YloWSFjANkpxkCaKacB21F8MJdsBvqW2JPBTQIZ9q+UwpML4oet5etEj/WgmhnlUm3lxqjqcnUzF
eGCYYlCRSfWFljsBzToRryqTQC+CHhdxVrtBRZHRBAS7RljhkEVe5jYTU3s9p2TT9wchQjCbGOs3
YzpjJx0bYU52pGtfWbONe5gizE6zgGdGt0tytdiZcDSAFQvZFaq3tmM4yOv6jFXDuTQJkB0tLhbJ
Ei69FD2qORvclri3KM/uAvlAAreWNDSAeOHyJ6eRSHYlzyOr6pyAvLS3Qysj265l4yrM4y5Wu01c
RbWPSpqQ9H69HqT8Fiua5M/WSPtbvjfIh8XkYRUE/w69NLG9EZh8iPADpUK7zf85rbkg5pEUsaIk
ELJvv6m9GJZHFsmPIM1jU91jqbwPmnwQh+WdckSweSG+Hs06lblMtXirSjRTUZSz5hHNwpNX6GEp
WYiXC7ejqH4Pqljs+kb9I9t53up9fVikJNvAjmQ/s/LCUmOajzOZl0NQvAxRwoxnmhP0GwI+pmCO
dyyw9lIe3SXQcZwnAocmqlbZD5XCTPOtUPQjUklCUd5UYWXjPkKAWsN7XhDc1Zbk14cDraYgDJ99
ZLI4CD/qGQinIm8cEAfJt46hdqAYfq+XF72yQmTyFb2nAJyvhJKdqQr0dV2/NmWAzXCBNCG1iPk2
pMMk36yCKPFJIYGSKxOsEDg8jbt4nwq7Sjamg54sdt+Jslcv1q8S42PQ90LiJ7JBKBS4rdBHstd0
OXS1eJsL00xN0dYmRIU7FVuMEpbdauZ8HpWepm02d0UF8NMak79M6rXqKdKKNe+VmEQXpsYNadAM
JZKyitvpQ8VcMYjR9LKG0GYyrHAdkhAFFRNXn4Jirq+vyeKnxmy4rUKl1wh/MwU990UcEtxYTVpi
EJkPO7WcONEs/KV+UrZiaJJpVWPummWZRxJuIV+kWWY9zbdUGvgACJOBNWdRnHj/Wd4U/a8okeCc
kQ7p0Ruw3Y4MG+eKLPYIWOLASgHLKblSXJ7GKc1jR4stHdMSPXXkHAetMEOlDuLchyYEk/X7HnNy
uea+fZ11QLI+Fq9iqSdbQko9Nql0imv3aDGDV/G7gtuFO+nVb7co3xPvd5DWrEiCz1xWn1Vr3BH/
BxJKqTLnUgd4TuGD6QjRtfe6k+FvAKEZDJOmNL93ufLaFoTEkYdKsFQZEcG+VC8RydGuCcTjZPnn
FH2XzQu8Ca27mOLXYh4TEnjTi6qSnV6Bw5gflvwS9givgmsoP3Rk4KGfDseR2EWQUuPQi1tBvwf1
maD5YT/qL4V0z5hYS2fUXhTpbkRHg9WAHt5G2efXcgoGtkqSdjfNlxkputW/ReVT4jGTmSytoeOL
ivdS7LApYZIlOX1i91WDlH5Z9b3UT0u/UcpbYcw22wUAkQ8zghAHMy59FUf9FAStA6q0UYLnEuyI
xYVxBNIQnIv43gKCji9zcc7qfwPteD5/F6pkT8u7Mj4K9cWcjz02XstfoL5qxnvcPMo02lrLP31k
maffBeOQLgfsUdLJW6yj3h0CC9pZ3PmReSQzrw5wymFMOVjNe6PeRcz59Bqzjcry0tUFZyCHdid2
zGJvMDA9S/mt0mdC9oKRHjvwnuoq6geZ6N3y1ZB+C8CjskaGlZ/n9q/vnqV4W9R7WP0l6muh6RSQ
yF6kc1f8i8KvLmDVSgMhkK+ZkoQ9sn6adf7OKx1+aPmXGDxk+SsAAgrUpyzdlaD0ZMDKpHb50EMc
kyeQkIIgM/A6MUUqzpdtavKaaaYzFcDwEg+WLYElYPaAjaw4AtERclz9k1oLbs8zr9ZPwimjHZ/0
n0J4ltlOK3cyJusSE39/SCHMDr7a3evuOJOCW/KCn0z5GfO6qcci9EzBKfbpSBLnflDeuvGkU7XT
gsyiaGcmnhFvp3irhLtCPfMrU21vGJfFvAwgRAABg0NgsLU027iut+FQuRV0RAFgZRz/Ed/KXnu0
28QinYz5omaZLfzTqO4i4D/2PBCoYPECXzP7QaXRD50ZebIZuBIA0pJxFYA5GcwecrLNiMKlA7Y7
/RO2BB0pr3T9MQ2WHculLdFKRQaBCQJcWsB2SzCwiqPnJNgRcifSbifjEJhz59dLCIbsJ8s1IvEK
8H9dnnmL9N7J7xHNxkVMLxnKiuZfKEb+ZBzrctdNmzredHRos7JJ+kuSHIb4XM+7UXpk4T3XOKSx
kwjf1mrig3K8PEbTTZsefM9azVL7Zas1uZ3I72JTuiWoRIRJlSzfQ8uum5ZUQP7DPkgvxS0kHHHE
lGvJvzgiUnLI6xep+mcmL5P4l2d/kvyTss4zkn/NDMoG2JApfyKbyY5QZeU2j59TjaeIyjPhQofl
ZOfcxVL85OKUrH09f5lq7ERsc9Il2GTQK3T93zxeIS1DQsyryKXwyfPfRC8tZkgimVfkO/ebPYrf
BTtsgjltqhn2EZMTKxGGMSgzCC0uE9BA6Wm4ufmI5c+x7jY8RvbELo9CJOPXwJiFDXzyqkCmLITI
7mZe+fEXPgmmWT/mEBDjiENNFTvBTCAqSV285RVf0nouW2pOx49rKyR4hH0pAYsTrRn2KOrwE2Qn
o3ka9Z9mvpviW9meshpLqEslPfAsCqc3NfhseBYRCPVkvVWjvKYbuz3srdaNQ1qpElpvceN1B6xz
eulL+Gibxi400nytxa6eBjsnI1khUNFG27GVmdexUXKXgnoE529krtWHBM8o3uLPsftkB78B27Jp
CdT7bECpBu2uInSL2Cb1xbeZsypofGJk+P4t81ErByJl7Wh5MwvOPG99kznwBG2aLduAZKfkn3H3
l7ETyUgel+uvocGzMnE0aMJr7TEJdhWNAq6t5Uew7+r53iWblOklaEdH4c9aUNznZGS3SZubqK4U
YQNKLDcTNyG8vzV8ENbLpbIZCEHmuEEjKytxg1PWcQ3UDLt8q7XKpuQ0QSq1Bb2Ck8pwWwT4qrS8
+DUUnYpOprIbpsZozmn4Auyu6JZ4fDVRs/RC+MrNESSFGU/aYPJ47WCJCJue3PQ0QSOfEsVmDC7M
ep5drbWOpUUbUXzO8rw3x4JXHzol+361m7nZFKLsKq9T3kiicSKVcw7awLJoo6uNo3OrBmWziQKg
eBNEN0dxYORuWn7AK3mqQ7ExB0jd+CwK9SbhN2yYeQSRC0Iwqhvuk9yOce9YNR5QBZEKWurH0QjT
6SPUOMTGvOnIWS0BIbL0laC3frkL7b/UhIANAVnHsCnUoL68jPRdeiAQPTyTUMrbOx1nQutGdoB5
/2PFB8xzxOQyav8UznE5/MxsEJjUiKXEzYyOaVY7hIsfs3ognd6rlZ2wRFvQPJeXP0wlu6t66Ikr
we8D+Qe+YnxgLlqRAlrBJZ6I+R3bLzly9Jm3BKA1h8BuhdCcJBijsFfXHiFLyLjKWn6O7sYVPgI6
WA0506NJ4CsIzbCS8WMOinFueSKTdV//P2b2rkDi4KSsj7cjnYaw222Hb2M+AM3SGJcD10lFsp98
Cqer2rykdK8JrZT10/QfJqx/k6DZktW4jLh2NOEHpbxasE8tXimNdeCg/FQVKanGIxC/RPWzzY/o
LWjcQl6J4C+H3qRQmgNg5J7bAXiONjR1FV7wmCkmW4NNcfJhF80+PvdqhAGmgrGShIYw6G9iCos6
Xm4CVwUrEkCdjLj1eqMGytrOHiFUvYzhdE6zddv3Lo8wVrlxGEYAiV+1eC+2wknjTm2hRWRENa/C
CD0DjCTaRw2tfZhUfgnhv9e1a28lfJLcfCZlyh20njnZ6wwytCsAMBn2m6a7k8ABlvp9CQFCDAeq
u2Knle6Q6r0th/gkGMWx7KNzU4l7MQ+2wcB2VXpv5a+FHNMO1E1WK9+a4kMgiY8U+6ly5C2aJx8u
AZ91JHhgQnZR7xEOwN+/hxj1i+LiGJKnxxWJSZiHaYs/qKmPu5gfrsGzsnoyc+tmQiAumvFn7OeD
UImsqLC4wBJvgU8ndiYqnhcm9bO5hi3D8SpNww/YT4bT4htDek+H6iRHwrEM42sdwMkfWA4P4k5t
g7tuSb6htWekD+eNXEmnEZwuR+dA6JPXD+hiWP9pi+HEASQrsdioaBzUYj5KielN0wqpJRDtWlYg
8Azi8lkF473Da4WbsHOWnNQ6sX+vZYNtaX4q2vYY1uHBqCFuq51vEtvEJv2tlsQPMbXOTYvqGsM0
tdD8MvsXZ/mXtmwtoz3X1a61DBsv5YOUlAc5AninMc3EHM5+vrxixXvNCvFvStmKMAScVEG64nnm
Yni4zfZdU/9rhOSv1sxzMYaPTHf1qrnXuvHbmlz5IWKZJDmFAXlWEhSRWq8/MwsUmfJBnPEDlpoO
ZXGt7aP5gRcU09unBOSbQ6+UFL7nXY2Aqqy/xDVcGdk8upkpYIoZfpvkELSHYHFz8qrgWFkAlua+
yGBN3GZr10Z+vLzEPdsRP+vuifxAvye1xyZ9idXv2KCcl7iqtMdBe284LjnGPFEIdKAdljJzgH3M
6h/mcKwL/oXquY1fi4U7jKVwRsT6CKAmOGzhQFUmmgV+0CB0Mk/S3pZ8Sf4An3HX3LMgug/Fb4Ud
TsLCPQ9GR54t+0m3Ml3FYV+Il0S5sVt19MjP8wuhZNCjnBWWiP6q6VaN3FIEdW5E5Zm0/zjVFOIT
QhwX5YJ8Sri0pQ6QWzlb8VVHmDj7YXvmKPkLXZM6siiHUArnc1OEMJqwlhxoFUx4S6hmbSV8tvJW
NR4ZBTiXMBdUnnKzlwBI051U+GNPYrLDX7Fy1DUo4NO/ShJ3osc4Uv4p6VsTw+3clOYW2sGCkLp+
5a60ixoD84tZnxpkmlGD4y+uePV+tEXu9hPVxbR8apoDSb+BWSd9Z0AnkGEHv86OIE5KsUlI15jG
XRLCVHNjd0m/uLxcITp3AHhkXWfopaF2SsNLZe11NtYynI94PmqRgXgbuMbAINIVfmQwb8st2oq7
4EsZbrlV2LnxL6VcxLcVMuh5K2DxT9NzXA56sLOkS4SstNOvdPym/mimfR59TPKLOrzWC3PgIxc+
Yv2V+ajB9Frcztazop0vpBMWe3xAxpktm30kInf+5F6kXfP0JENJTfaT1zuxfjDLc6feEbbaBmKU
dr6ITucSfM0gMk+XuvIH8TAOr/yyVNnN2qUwr6boaq2nzZfeREUMGZSDQJ+OReyGxHvZy3xenGIX
R8eJLSXpJErxnS+/gvZSj17mPGdIWL9R8NpK9yj+o1kfccuLbmm3nbU7Yp7kGao/4+yV1pM+HOXV
BybXuu4L04NiLJo3g2yVTPipMMoQjXOy6zyhuBj1KeTPgjI3xmmTJqez/LD8jbn/pPJDBxifvM5l
UUzUWsk+p+TK7qvvUX2fu99GwEfOldSzNu2F5LDUXuGQ2Kc8+/zU9wcxuBXOM19tiPpx07X/Ko3u
alfF+67/HmjUjO4eo6ko4MKZw0uinuR6m1qfPH/cJmBC3yZpt34VpE6OEJeTRzT7GVmc1Axzk/lC
4Wk2fSl7eeLyuI7eBk9zzeK60LAaNvWo4zkYrrx+uhK7I/23GHzoNiHNYo+DY4+d4HBrmXLlCTom
lCSBGdLXRfwO66NGMA4KqZQur3rtgk1On6insPa4a/3qL5BihEQxgy3UgeEtIKgSVALmsm3c0gYc
XLxI2VZb5ReRr+cDXZluTzJOoaB/S/MatKcpeivaz/VNI/dxY8ZIjwDs9YEFl8O/pSmp6n9yc4iV
HdiYrdk/sMoZTN4L9bqs39hpVC+rkKeYb9Z4acNrJPe2IWw2cvAZNidGIuamkv/stvWuas9Rd+5h
WI7HUjzM1r2rJpaSNVo/NsLlNh93s/BnwMVoBND2+GcUfmM/9TPjY6bD7JVrV36vH/DjKsqvDQaN
GhTLqb1XxbWudwbbdl/SfNNiaXlomkdbXxvapnfY2INFedm1wmvkUnBdeTgxL/KJzwNVN+1vrUss
uvRRBie5eYdyA9+PpKQMhyqIafU5yrZ974/mM7CBt5TXsD0loAc8L0d0Zyb9+4wMyOZCYiyug10k
nHkK0fz5336anZ6MnuXTlI8K2/gkewmVPyIIh3vf+DBCs/cSrBXMCv97yxPbyQ42MbahNNLxNdD2
8bqUYaamS7aLlZQ934P4IQ23iPqic+/1ENhouGn2Sn0f15tFc3M414l6AJ9WmAVhlJaEaPVfcu7U
/d4Kb/1ymO1Psd5AbWA42ZvtgRhIlhLvQ+oHG0ordHOvZUHllvkmZbJM2792U7lNVDkqjA1BY+3a
svSUzwu03fkoaGdd25Hs2Pf7milyVH+YlcToTl48z/Juhn6F5ZbK8vBgZAcpOJbaq5ICcG2nwp+s
s4buTtqLcD5wPCIx+5CUPpx/abigSgUHekvJuZwibCVPFg++FA5iexCYmxPMf5fvAl2PoL6tzHEG
FCd0ZWbxN6ozQttg21vuSkflA0wuHt44+mhHBKQQmj0NOupiqpuCgKwcZR1yAmd9msqTBj2MN2N1
UdjuDtNzjjax5X/qYOJ0bb61q3x9dmfque7/PPnuqnCHHsmq7laJsnVjjE+Zah6OUKr9obq2hA5I
+zD0z1c+dUjOQdJ5YuYR1GBU7L73VcW5W1kMftz45gaTexjLwnbAHSF14uW11nZWc86BlC2bPseO
bgB8NWOvrZX/WNCwLUZ+60rFA3cuDm7HKkjb9+kJd01FdoZviFQ2EghvMe3J/sJJh6XrhTa6zSJb
My5TvyUpdGSisl5Ty8uya8KVEzpB7rVHNGy26MHqCNbAFMA6ZivMkYCNrpJxtCjEMLB4EmW5SzPA
2stkgIKUta1ob1127YezQsNjvOkKHRLCvs5T64+uo50Fa/chnPwfDWnpEs3htdcAYZmoFhJXu3WU
FQrmND9GkmZuKIvZw6Cj2oaegpqjZXreVpqjsiyFROXhSsLlSzVID3r3kiH4dtkxptC5z9l0M6pn
B7ULQhWjxBcO0NCUt6X8KaFrN0Hhem0vxg9zvlPgx9kVOeTKrjFfYTBOVIzi2MVXTibs+lwZmdlf
5bsWHQIRvSR3G8cjr5211eiND2E5lJsy3y3GUUvO+Ot6c0J1PkxcFAEFa+b2OMUcX5O9LYRPJxUK
O9Yuy/Qwor2Q7aLsrSMwcdo01oZXevUgKqKdwGZY9NTuhcU0KKBC0hf9DOiFCKFOR8ALfr4vom1K
dUKkkJ8FDozGAWERr9D6CuIhkl9y+h252I7KFh0JTa8l+7yMae7BNxnKgzmdR2u/OCkggA8pgJcz
5skauIMMZu2G048x7S28sgpMdgJ3RJTMToXoeH6orzw9REI1rRJEZLwE7FplnM1O5RsUdEs/trWf
shJVtgq/SbDVK1+cUPSKrsx+RwwO+eCZ0CVcIyHVpjso3aUnTkyHhdEyYtUbXLHMXyX4nuS3Tmbw
js09XEDWUfd8unSeBhu7QXf1X3bwAfpIw2fIPnKhtPVyX7PkIl1ECH+4ynXNb0evqD01xvXd1Qtc
qodPc3wTaVeVFShjc6Kqd46MM4Y+xphLzHYl3RriafqbqObRZzu9CMvJSN5mt3e1/GVt4pZ/YXsz
I1YwXortYrKZ672cn2QJi/XxohfvlEsNl1wOvB58iD3wh/5vPVB9h/7A0aDZJi2+lNy8us5hCQC7
hjcrOmbCTpzvqvZvSNceshbPs3gt5L0WnnTzgnhKmbdZcVjIIRODE2OC3VYs83FCTN9CZ+Das4nT
AfE0uc2K5ZI0lFf5BNmQNj3byO7c+HSDbgbMTRlRdonyhm2lo7HE6ePLOlsZwO8MCUnY0fm+jfPJ
rF4mvuxpOJnT0eyvSnLo1S0IVQ//JPc6ThYOWnNXs8SC2cZnsxigg795uBGmwQi7leuddmuEayqe
q2y7PkA1wOd7F9YEqg0f1nDTSFNw5WJvDBzzPtu1/e8KnQootJfvHs+AbPpgweTo/ZmxR5WflXCH
roBGibfSzYgr2iBHWi8HRcFO/K5rh1R/V+WHTJ82FB9d816P/xJht/QUzM4ek0s7nim49LgKI4rs
RmzmZ6efr0F4j6wXCzXd7BT2wER0HZjipSPDYBvsJ9iJRvQmsjDFPwe747q4LHuTQBEEqKszm+SU
CmqK3OXSWAvQHF/G7L8OWe49XtAwg+3PE+j/Evq9LbtUmV22RlfxKoW7LjuI+mYRzpVT2b3wCPHm
obzo9KS98M7Ay6w84xqXwqcQCJk9Y5De1LdK+VHZAWTsCchAALuHeWu9qOVZLmc7GQ9B9VWp1xR7
Lq5RePTjRso22LF36S42vxqRV/d1wvP2m4xGVDs70WDAO7QarRKqBFH5BUocxYl2r7cTKApW+Ztr
v2V4thY00Bi2KSiBuMqt8NeIfnR1O6E7G/ZZBZB/i5tbnR6f65b0FHbbRrlpKGrS7DLTD/XzMR7O
VvQDE0D8UrkhFvLFCzYygBlcEmrLJOH25seiaHSSR1aJbQbN4qK3/kRLumRvaniQha+25eqiZJZ3
2ofaqsBRIDiUR7l5UcR3rqhCpx2dtmrrZ6t0mrdLuK+3DJyBlswPJnqWB89BRYUDJ1wEysbEXBCP
Y/21au8SkMGJpU6l3tVJ2anZb21d0/G7ye+6SZuADNmLdR9wmVL+qeSwqDfkjTD4uAP58yx37exz
yX1V4Q+Z7oPWzfA2Rs9E0ZAXz4hOCLw25eoD8DKFO1nzBf2K0xn7EzY6vEgiKCraLjYSz8pAsuDp
CZy3A2hV15/y6k234KnD59VJH4fVaafqAHTysZCIvCgpa9NbvIHbaT2C7Cutn333z+y8XveS8KAo
f2PxB1dpYLlIH6spP+vAlmd7AZOjIvBJORrzvRqcm/klbb+0+r3tX0fpyReihPsl9aPmKCn7GFcU
A/sLhnt2B6qIXH2n1K9Fj2hpfsbdjREoLIFNRnGj5a95tVuq42jsA/lTsWNEPbBGj41Lk6Z89xve
4+SJWwS3BTVDuckRAZuSYLM0xj09tMf2Vx6OaD1Z+P+N+YHBuNfpTmdctBqIWuNPTFaW0pd2Ov4w
XTlLxxOxfwT9dfJgucuvEyhIuNV9y9rJ8U2FdVKGLwhNnZDxxIlckV8wWS72CpF6GTix3CesxdLP
CSR2/WPwdUjRJltA64yvpfwIhStpPpp0rGdqFm0+clx7ADOWFj9HIROspJvsGimeNMLA//ofR+e1
2ziyhOEnIsAcbiVSOcuyLd8QDiPmnPn0+/UCZ4GDwa7HEtnVVX8q0w7F50aY9ZOYnIePGXN7mxRe
WNwSNDxiWNNUKiu7S4pWX2eLlzIQ8b7MfY7Yqevfbd6OgugSf3i3fdQe+UOCtkgPDAXI4LiWr5N5
ZsynSXYnn8GIn8jKjEUVvWX60dnE5dECXKQNRnBhIjKFlImBtaojHUxBItn4x7nMxzex3YH52rAu
k+ZKL3teJc+M/L1y07DgpMkWAoXoDpV6akk0e2VkH5BrqR05CYq6q+Wt7Z+pAVSFCYOGwsTK9FUa
vLPVL4Gwln3vwptdHgdzU5frlCvR0j9roFYDDQ+jnERaaW582jBZQ3H2xz0/rA9WgbmZmOUqWtDg
1YFLE2jhmQ6yMusIYFOtZms/MfSXpw5IUtmWwRXBMzJZ8j2yZ9lcTA0n0MJaBtXRuUqWi4ZbmsD2
oby8uj78/8MxfI0sA32Lp2OY/VbDSTTJRhChqR7QZSbLsXgYwzqBAg7zm8MFY8TRUnT5sOQdzbq1
HqZNS29TU2QWoB5WvGg4paFPneVrknY6i2rtEzkmac9mmC81Qs7yoatexUoK5/E9L7PqTEUJPRb9
2FemSLcMNkPyyeYovIB4WNKfYWMaZ1jMwvTQJWvJNnkz05X4ziEsIvuGmWUZyj1Ne7WYNnlwN/t/
Lb8r98ZSRc0GCBCaXKIl3vcPhz8O8J6Zw0NOth20DAEmXx3JIS2SmU9V/qFl7/VF0W24Q8tkCzOH
Z3sr3mZJ3dcsA5e+qOZGumnZg9DQZGpr1NOU5HVboAM8CFjTUhEvruxmO6f3UHnSKyjTRo32U3HI
uwu6JajbR79kVKx/OuPX1gBK4EoEgYF6cZS8VruKv1iGP4jnJ09GKu6Wc4AvnqBAteson9GY840A
uYgq265QLCO7YrnQuGzbL67B0dpn7FCYVyH8zzdJHtg30BnQqro9dJ0bs7qGiyWTb7p+jssHgHJh
oSwdL5gNI+k8TeBx6yk7lGvkVL5b2FcBIVXJJ2CdqR1L51goTyV/+mzP8LCSsalhpaCMbOavGD5W
qd/s5ENyzla7Vqdj3e9lnBx0yAMan2hcZkYgjkoaHuPyb9LJ7ineNaCStPmpsHI6oLVOfTAX/dLk
xvrilkKp+MFjN4O9mPHSEwlFq6n6EJPzCN5GbxCCNaIlw0zIFgxqQqXsai69bPxiaUYGlCARmZN/
+2QdlRhzOuZga9ctJk7cph9ZdPfHDxM3Z71i1471YNjB/6svup7JpwhYPXEW5dFoN2FxLe3ZS9iz
4zyS+Yzep2Xnm7oxsVmzwT5alUgkk39TQkBXdxCoixESHAQZ4B+z6Nl0C0gzmV5H+q7546R62tkX
4mToyH1RnbPwx0RhNcbHHIDGCt4aFO669SvJ20I6m1B7ITwKnYrcHGX1FrnfI5Ql/rplU300hJ8s
LdcPzn2yEneCOW8zsKG5M2BGf2btn298Rv6H2T0cc1upmzb9aQO6o91Y/szdlyQh/uUiD//Hskea
NfnLYBUQhnOBDiTKhxjlNf0eVLs6uAM1L/N4z3zo2UKm+o0EbGETm2TBl5cyFw+3bTZELlsswOWL
bE9e2lSxW0vs8ICe571hx6R/qpR8iw91mVGp05qYFJzVPZ2uD+5hZUJy8RKcQjfSDjoPefowZRLM
4kON2IYyV/0MIXku5WPrdJe23Kkhapv0TeK4ItolFNfrpHVbo878l9iC0VUXRs65IVXC9+dlHPB6
8uOl4DgY4EorNV2ZlRthdH5nQw9YLeYoRg7xvk36l1res+ZU5H+OXyw7Jrcsucvy08DP5xtXXrQR
0Y8a8Avntza5EFI7X62RKxycczNOBe4dNxQzDxIGNG4BaD5/fanChgCTIFun7o2/qJmhVYE3ES6W
8VpXHp0AimQ00/0Hyi7agrMV3iIZJ+EWD4SX5tfQ/Ul9DCISxCwWAEp86tXyyULxRGaUp2sBbl7i
s3V1QSJEYi9xMIzhBWCIKdd09inzdm3Sjg8YCgnmmI6KRq3hc437oHiKk1jIJ9kBwmPWbIBMk+mD
ZPxlE5x09mgwcoshgWuCF5E7HyCHHDaUkJiNFr7ydKrtLK1iIqzFB1BBRU3o5kGIwqdH7Gz66Y5U
eaGV53miaCDx3TIXZNk6jz3F8kr7kImWAG1C2Z1NrqpC/dGSX2B7S91X+TEzNiFGR1ntXXE39CoL
osLtpNxG8AbbE1F8H7myYtWP/EVS3VJtbkh3PYemtsSRk3HQ6dAsc2NO29J89DX8EV9/kl21lq14
mCRXaXmy1Zf4JiztTRseefBZf0cmiW8DV7R0ZCSkUknKFt5H/UikPeDk+2uMsHldJ59d8kO/VCwG
j+Av0DbspAFV+ZzzA99bDHPUqTAAiwGB5cEaPit9FU4rOgsS8yRzrQwnuz7he0TFZy3wvcHuo1VM
TjUm33Y1SrtpN0moGUrSmTCjJxiF9OjK41XQ8DWMD3DxM+LLXP4MnKtf3yEZXBPlMvlgpBYc7aPT
eE13aK2/LPoc36rqghHfZqfFAoMi/7UConHV9+ODWFDxU3p6KOYUOiVHpSOTsWV9kYQ/Tm8+LVw8
ojmgec2ZnclOHijs4rkjLhTYXmGxIa37sSysme3VMt5lNqVFr2L5kw8MvhPwwohL+VjJW0P49Y4h
g3xt50uFQTpl3LGCs2+u7X0/Fbw/7/X8LWnPznyhyvd71lX9aCWukAXon/Ghzjezfxd8ju9/Ag9r
JswbkhSvuEf9LmZbVPVX4jFC4s4NWuuIBOxj6yCtp1Tpgsx7dHbtcjf7Ga3mqqOB9/d+fEVxJzgf
i+Xt/m7yzDV6N5lIFf1tzB5V9NKghtH+O7whIhNrhgVJao45w3cdqkR0GDckZstaOXTYtpUr6XVl
5KUrnTvvrSC0gkVLHuu8l/Jc01p95eVTFFez/SblazFc1ZaTRQKkjHm4a1T6xgC/6s02QKLlRRuj
m+1olpBAJxJlgQBZy/9rV9wRycvCwjq3jmsHTMnmxh7PofpXWQu1g/Y5Oj3Ewfcc0k1Rulip6vY5
B9V/KuQnGCUZVyRxOQCW2oTT+xH4V1qG2YbHwDGFHbfdKjDTBYGy5atmg95w5PeG4gNYBk+8j6va
HZNoJxwvPSbRjMPRkdQS7JJ2n6CmS+wjNVHG1z4NBoTBr4q8pzApXeWpsRqAt/WYbCUoSc1tEXhi
uYb5zHHc8zi0jw4mIhJ6FVB3RBf8D1LMYvuhCmwqa4hN5hv5GD5sVm+IHLuUtI+cwKCdolx1xk7d
/5Kqn3rmmjwM7rCKuwMZYC73d7TiQjH+n2XAvwzCY/L4lPQXIdD223Ypl9vKfO9ZReNji9DHj9T/
mHpm+JcjfUrpZ155RoTsYjPKpM+xgEjZYHxtEC9NW2PdrSTk54gxsG9wBD6+KbrGP1SAcOYp8YkA
W8JGNeH+6rkqkCTp9Ycuty7qPWP6FHMhzkSnPou5s6p/mldCBTGAtGa0QnVx1kgzJagHQqK4KdU+
rf8Z/gksqiAVKD+zuo68bO5ae+Bya9zKukG/KdXNRsTrYWIFfgCosmwyrINflfxAJWDV6lghS8fj
Kex8iJZaDclf/+vL37azDzUFk9tPbp74ZphhImotDmBXyH9A/eKZtLPHiCIt5DYQiQbqjpATFweL
+pFFK107l91RbJ+rkKb6xUeEhz7vC2IAaMdlbrGQDpBQtbjAOjsddHOnqXu7BlJfI4rT0cvidAdJ
1LK7GT20gdHO/IWhIjbi3wM9qvXp9N+R8TdUyP6Mv44eizSY5eRzf8HcG0uJGXk9bWws/9JaT6Fb
PRBKmitig3ok7Ia8OL63XeWWYGwWnI7fdyiS70n/aq3D1K+g6RWseujPuvlkhjeeqT1DydEaxU7u
Nu0xnbRF9cypWGMc8NX1q2r6Z6KISUFZq+5SM/V3SO8UGyI2/a6zs59dADN7mryQNIoWKdQwol8j
YLCeL4ILi99a6aVV3yyfjLkQiWCk3IPQJLQbU+rFoKyxwi2dhMucly+oOKrGuAwUQNJ9I5+KN/qg
BFGJfG96iJVyM0hPJYRBZn7ISfAQF1VcUBifZuF2JcaBXAFzn7yYSp1WdCBph/rJI7kmZNU7wn1w
B2VDPyWeRqld+7ChtgeMH8xOQgtro6mEcI7bAz9oHbFrzHaH9CulkCx8vGkaMV7Lydg0byMjrc7m
nq1j7Fua7+hi4debjaNDw1fhFTcHwnYXNGdLq9oDrpj8LrhiluhPaex0kWXChOFPJ6W4iPedjZOM
pG8VD78YyLnhEJQ+79Kahx/cxb0s9CZwV+q0FQ+/8z8aUtCigkk2HEAoCEEA2XH2qszIHvIYLUAd
uh2uatN5yvNBK2+V9FYQN9OxafRJUdC0tRq9E/ZJcDGtR+HKDhBmGS4L7LRtSYvrF9hpn2QjMOwh
AAXMFK4XHLRaecGO5xrpXnRdYWcsiZIEYYDG4nTOZIoJEfZQC2sSH7wg6GaApEd3idvPyNk3GZie
HDnA49Km1Od1njRrvckgZAWph6AVDigny0fDWJ+4aqsuaq4CMWWZnbPMDxiTAMZKydz7YKgOPdPo
ObJLgQf+hgWBM4OGlBSU0Td1Za3VYF8ab3KM7uG7qtfs36VIUNeFegWwnjDmZRuSDideGxBFydp+
2biB1OLPVK7VfCSySTfoKfrUFaLUVOUZoYKu7G6ZroHt+niNNEwnuKaCNN7yV+CIrrNLre9mMF1H
5vYzfxkdUCtZHNzevrfJK+BagDowLkF6aXUwVzSqeJlC66vCoq9hSHGmHyGLGjqP6sz8vCqknU/L
yztZBuc520TTfXTuE7LEsIdKYx64JJQA7KoI814ziz8sYz8p73VNHHX9Wzy16mGUSENA0syRJh95
oDGnW3Y9uTmwmGyTCZFwyuPcHS91CDvk73swsx6EOLcshCkdWNkl9b8MYMfBAL8HNbV2qYEodZfz
lDEW5//8lB00yUbx76KYil/U/ZabGkJHXsrKDEvnABmijEJdlcFxU0s52XpBqtG3CiIvFecfTNAz
6KG6zElvcpulHV+m5F1XzhMss7CThParJRtBCi9cOHM4bgLtS2H9kFN/Nf5KE1FX9waFR0QAjjzc
I+EngO630UiAbC0NJPECAKujetGyQa1M1zTp3mQcQ5j9Wv3gEG8q59SZnzXijInQ2ThAPc4RmWx+
yXjixEUeWgMUCS/JpIf/CfNvCIhG39A9SD6UEsUllbfNuG/4JZRlR0/8XQnIztprAUNXvRwYJQb6
BeAn3bxWwy8nWU5dbNUqS+T/p9YenXU1/HwtE81CrOyy1mlG5xQYeHBxExLig7ELro51qozujUWc
C2oVNLoEBbih1/ceGq2afdZ5ux6cjzpmSGjYY8Rt12wsg28y+aKJjObNHF4K4xhkkFG8HRodDfml
rlU2vwGCbJsnmMQlEYV/vhesInZufhtCS7lvwZb5OmNkfsheZEsCL3lK6IutgE/ouxvsCctOyrYl
yn8bP4rGEs2e0PQUhmBgnZCTFQtASqSJn9RAotbfiWJRAcwvZNPN7rjqSUTikEPps2JIYG77ZGK+
Z0RWCLGO6Q5HWkOpO9rde8tHJSyVapQqrFBhIawxSZ4CANhU0tLhFMflIZ/RmvyqoYeeXKpPMY4Q
iZszHW8GZoeyqBe//+rmAjHLz3qmOEB6VsQ5xwRnWnIPEV7ZqDfMbieqtRqvuI4WurKUMJXgUHde
GlFDRF3SrAdTvnJ8dus+BDqk1BOdVb1yCtXrdG4Cfjs5XCpcCjEWpeJg9YCA1yGXoTVXkwoSTTjk
v9x6Zr3XrII1O4NFKQjDI3mO9RKpjbPqp51KiEV4VSNXDk8CYsNjIfQxKCM3iragH/Mi9rrBqfJH
bHud9pX12QABs9nNCdKdg0bbzt+dHEUCDx9Jk38LUSIL10d+VO2rWWyL9KbW+bJTbollQVyjP0E0
P2jlnkDPJYNQeNbXBBQTjtQe+EhMKl6nHjNKYEM/qaYvLf32idX4q7jSxHOgCV9iZpvKT0Xhy8wI
XnEVWvTiLOpGW9yd6iC+2DJZW0/eN3EFpN01k6+teirrwbXseRuWxdaaZS+ZWdaDS6BUi9XA3bV4
zYnl+TkhAJVO04QiUIhO9b+JLSkxGlAcpPO/GhWZZWyb4DPQ3moEz0nbIUd+ytoXorP/vzpwJRSv
jkxm6bRlbtOK7wpzCgkWEsh0RJByDLY0WqydvEaYjIrszTKX+ZqjVz66/p+EQGjSaJdYyV2+D17n
JYBveEnIzoIuPZelvBjNmw6uUTrnASCj+oiDV95R99GRUKOz8T3nsKdkYY41JtEZqbuyqXOvsh9F
s1Pia9i/NFzxRdCSKUFyj9K67SZm1OiXaJm0aA1Cu1AnNifJRHbDQ2rtgRz1VTrj6chhy4p13h16
4qqZI7gfJZsUPRe6Bki88Qj/UBbdq2pWprwh0YzV5BIL4ONHlf+Z4VuQfk44FWbwo354i0difaYr
7YPzT5G/5OlUo1MoH+QDoRbc2IS7vvRgHX129vUPS492D6wrST2YPU7NdCuSK8GUeje6rINeRujL
+0ZeVSaYwuLPoLszcaTk71wAirQD7qNYrCDjsOXubbciaIxDzLiZzDsCNQr5y7HPfnxPm7MG8Y5t
GbML05mMEOvu+zjj1bURb9V6q0H5o5JHqJroW4uP3mGDdcZPQ8WRAAUmXq/JNnY62WamHfDvorgQ
E29LT5oLKaSBZiJcGpOMmJo8qzMY3OC/1bDQ5VOXjgKzckx0UGJauOBiY83smcUUSDGFXEhSV0FI
JgypoVdRwSz/SzZdVO2LRNg9EGkwZlg0Vyae9JoSmMZ/9XgVDfGYASDWPdBDggv4CRfr/CuXj9kk
G8cr6ZhmlAwnB+mDuQ/g1yr9r5ovVv6eY36s2P7ecOh7KmBO14PFG4CUnnxpE6JKitZRxc1ko7vg
sZAljUyG6UTNgJL2KCdrdWfhjoJZ6P7s5gnp72B8X9DlAf83Zb/8tqk5R4KqWC9/mH7AbC2d5rf+
qLEm6BqLiEf0KvCDVeZOkGliiDSbV8gnnhs4IFZwBWwelVZY4NDGcLl24wVbaHrTOhwdqDvRBpJ2
S8NJHoMFIWw8a+hbUQT7CnMZYmxzxz0TxFtHfZ/deaVWFx/TkYg0m6rfqvxVs02o3dmuTDIgIiOJ
X+/Ya0esgdxunBWkoAh/1HLLIBhnm7b5nbFR9pC3ZAFqvw5uZLP+GthlEW2MYmO7gdfoTEGLHNHu
KtnmI8KiCaDn/2o2goqMReNJmPWiHVRcMqK27GiGlLfKZonEJfDUEWhkJdffCgEvafM/kWoUO5NN
Vh1Mgae7JUlENTg1P9Yjhwz8IEG9RWIeZp0FoWZIb2hycCeDq470JFsDWVVW7GQswcmxaS6JshuG
A2HA5CU9SMY5+tF1pKxW5dJiYLFp0B1chLTyhYLctcMQBomugHcf5mY1Dg9s/IsUNj9s8eJCQ6wi
xPn60spW6Srj7/3nsIYqDJ5iEGIKivONxuovXVr58aGRVhohuTbTNHElqxAAD8gIQlTuYB4pW7Bl
he0V4fNdBX5mPmHaa6P3qvzI0k9ww5x0eYZdxePiM/H7gsooNR+lgmsy6V1I2ushRIV+eaC5SOvf
B5n7au6BnQ7MYd/98J1pL4dIt8lTz1NAUNdG6v41kHix8cUn8QiXcg/Q4nc7uAG+uKH1qdobotzJ
JPXkD1AMQ9rU4Yusm+WgJixfDHkeVbSWQ3KUX3H/JyOmBwPKtHtlXjoab74RFhBsx1umexQ1QKPV
KG+KdiPXV2LjSNd8mwA/RK/oqEfyeZdJc0c0wt1o4rsiN1d+GNoF8I/9xhOaXHJ5CU+WQxRE4fd3
zgzu6eYv0yvIVDh6KXBZdApeLRTtLI08FIxkaBrS6TPrVr3zHsbvYfhqzbs03HL/MMm0hmdy/FeV
sS/VQ5dhv6T9IgOpBno3mTg7OB0Jfkf3SuUQYU3lXhs20rQuk4upn1X5NjSkBl3K8KU5B8CtotqJ
oOOfqloT24WxbkMb68LRqiycz6jc5dayb+3c4Co3ln56mvob6SK2/VFaB42UPwhPaCUslvN7ab45
4wZ1m2G8GYBcRrk3hu8J4L5SL1a2Ex+cfmzIr0LKR4JvqZ9qDVDhxiIqAPk/FSqVBRyp4/klOQnw
Ekuc4TYq1+7dzt+k9rv3ai8DMk36CSUlJjEmbZ33NCKwNZmJhdOP80jouEs8TMu7HSy6Ye0kRzhq
Fy8iOqSRdG1XdIwJgxlwy1ACUpzHdINGirfciC4CjZ8JB6D508KT2k3Yrmovwiav71X17EQ4AnYa
ETEgnO2N+FhA3nsMOjGrb3wPrgQfTYf/b27PafSnEvPUSy+n3yCUFproHMCGxfB+BsJsfI3A/WgB
9ZG0GS4K3/hy+qdyNPSFg2rGIV7wKJPWiqRF+kpycUqWM6eabtMFlkPK4IaFJ6j7Dk8XEqpYeqV0
B2CzS8v5K7yGhQydTjrzsZQl0bugKFUpGCIWbzWF3wU0K8p2FpOQwpc8NPsTiCRSPqLnNK0GaRUU
j5g09Ph3IP7H0Ta4Ez1MciSQ/kOl0azKTYFUzPgEu0IX1jj0puExhxuj3SHXrKmPCFE5MCPhGzqS
KG5wUz7x/8jUGCo6sm3sPP3yO57/4vkf5891mn0A9Kl2G6DepcKdvCqxgdEC4CMVoe3pRmCeHKH0
SzaOPdZypmL4uoSQ3nWlpcuQ7joQYlKFTXCgFpm5VdO3qqZkFuie03PUbQvjUBHAwh6pWbvy6ylH
C4k8moPIucow6srAGhuY3xKCBiTCrPYqzAQXGpsoQPDedZgqI/527J+hp23GPFN4ZOJmNpkEi7k/
IsXsjWfeclXL76RFLWJlo0WhuLsUdT3UR0IEkCru8zXyeZ1N1vEamr09Wlp9aZQHrwvMfqzthIjf
cE4XpbyU8llOvyCREJ9LlGwr2Q/A97X0mmS6HwlrJBeLgs64st8saUu2J45ozMb7QbNRRvcIjH91
Yzck17FY1omrawifMVqNxXd6TOmbWVtMrEN6EyVgij96/9iYnw5L1B3MkK6ueATYgInz2fL6Ur3Z
+h8AR0Lp6XiLULegKF0a6Y5RQTjQ1lDczpN/fR2REtij4y3SY6VqZOBsE/wGBa8RgAA53VIKVsmS
dnCctbVl0C9WiI6zl15c1JdPqXX2SCUn9rVAcWkKc5JzTaJ/TbrXIi9gZaW/C4r3DIH/PFLQK7pj
EF+kqewXCEC0rV8fuiGvsTXj7NWNM0k+IQvLZzz0LdI3xOmITFwohliF5Fb7VVADWsq3nKZPG1Ga
DSsCIRUwOL7RgNn+JvXvCCu4Cd/QRrqa9uV03Asq1+SiMX6GiAecgRZLK9FhTMkBwsnt/mSkgQLG
mH4tHlPnY9eGvaSdTfjKwfZdPOnJih5o3er/WmAAgXlyfeBAbyDECROFxUSBHqob23/U/beT/yXg
8gb4qJdOM3UArXO7LZk8g3I7Da9OJx8dFQAZL8mVeK6QjoLGokfNMKMOxtWjE4ovt2CRQb0e1G1E
vKV9TdQfxb6YGb5i4vTtGgTYZ1VVBHqtnAL5w6lfnb3oNtNmGA+E6yTyepiPrAmEvbjJ4tHS0/UE
Gsj5RsaAnLODAT+5C7AfKmuWn2iv6A9STVA3un+eaRbT+4QtIwBWsFd276Xth/C5BBkK/wB84Djy
W4MMzRJCuNPgQhk1297ap9W+im9x8NkPcASmpxExxnftB4d2QJwSeuDf2Fw8Gn+6j5gYRirVsK/N
/20hLAHmB0nA9/ccthnZFNcA3znakaOzHTYI9dLYk/j2/EvCuy4f4+GDIdAuPMkkgANUEMylmJg0
0q1lrlBTIaoGtdAUYsm5CqXuHWR9aVab1quwNO7h+XqMyQnjEFHDLWKHoKaCFYobXhHGd+0+hR1l
TRE3Qijvx+kiJI4xd1zYSm6SvaDhw3ZH7j2JF+CqRb5VETh3JLgw60YOFhsiMXOk6KhpamsvW5tm
XI1xLvTJhKq187ZhS3TATqFsGUlHrpQ0+1CjGwA8snimS9yKGf3OIqrudouAkIzlRuPZbxiw0/Ez
i86ldOvCZ5+eYs5GMx9AOJrNsGnYGcS9U6QuSq++Oqpsnbbzda79sxlliva7HeAj631KHhFdfLMx
e9Uzm6PV8eGqlS/tqd1Q5Lyb6dqRV5+EHi8kQHneSXD2RRhsQ0L3FW8Y3gfgrqFHrhGcRZaFZp4c
k1i4XUJeHkGak5+5lvpM4RANKuBI9kDBRV0uPtrpS20+9ZWzRiglRCtk8wN0orECIo+V/WTs+hr9
opl5Bn89dlp4ZbDRa82UPVcB5stNMOyAPyzphNcYkItXjqSKuCFKHDlVe6jf8WARdFi3qInZY3hq
OiKxKFzr+Z27SDQ/Juh0gUhRrkNIgX80XriUi494y39Vu+FfmRvsEYRxRUCGpcZB+tO6mSFMjn/C
xETkf3ac+kvUfaT9L5mBmAcCIETOGbrKRvYXUvsVt49x1vjGj367o4+vr+RlD1x27ParaRtKyP9k
8Qo11HiUxbW6DkBvR2awIPsIqDc0bkjcSal4sEx9WSCN7C+5iW9V2kTNogABYyaK7zSN5JzG+Bft
95Y5fXgTE/DQXzTrgiFQLHkJ17rxr013KdiKwkQh5uoMCxRkGlEj/gSBi6wl999DhQox70JqHN6i
9qvChqutRwzy3L18jBB4MttMvTeqfDgGroKI+ktYejM7SQXLveAEemw+iwT7od9Z7yE0Hn36W1U0
5eGJ13xQ6Gb7cTE249Jhuxv6GJkA2T/Z2DA7TTWT2uB2zoY2YWweOCcpzxwARGTk17mRtAxLeHIe
IzbKsqvWqX3gJ6IdUgikBMiyv+326OhCxuS7k3ZhwpFhEPFc0WsIUDAIDw4vgWgNSXV065pLgviR
CBi3L27kCJJAcsq6+/jVpms+vh7faBrUZst5roqnxHDZ1z9VfBD8FJsrOSTjgsYgC/e8X2K2VrtT
YlqARXxd/r/oh90mQoIlTVwf5XXUY7achEsJQXh3sYcXFgUJkUY8rcNk/QistfBTzs2XSo4QQaQd
/b2N3pumqTFfvZYvUovIA2Yh4QKg2WVnWZ3fVJsCRIRwEz2FgOvbjLIludqZcw6TnZ09R7rupozR
NuAFTD8E6pBDFvNNGDFm1MDVKiLxhg4O8VfmdeDiqu6Axzj50+iD9TqLwUm4x7AqcNdEuK2UZ83t
1eSMIcFVNwhzIqkqwFwuWk5BgSGB1MtdjC1Y7YFVbnH1UNWHVB0Uez+judRUl7YqS79yOu6Ztz8z
biUkUJE/4ZtNcyM7NM6ym3I70YgiMii/YPiNbbdRuk3h7IHFciRSYKn9n1YBHRgsEoIbmxWQFNFm
h+UpKhkBFB0zcI01lrG8ezfdjjWLNu9MlXQeS0AWs/nM7O9y/MohzhZwEQ348eRauYUmBJZY45lQ
PbOjaeJFGo6iylPyhFm44BqaJpYY7uhhiElir4+6ikdqyo6a0+j/MG0Kz8yo6m59jcZ/HTJJjiuR
R1F5p0YvtcbCy+bQV92waWD8y+aXOCWoSBP7n2EPXP9cVrzcNqk/6KVrOvYBl/kyGfZhvadPmFpk
Sj3gHXiWCHudRK6e57sSvRvAeKpcxZSe6NQ7wq0i0PgAEUE5JV4gYpFRc+D/WPLHAiERD7V/51ek
Y/R/uJXhaaZ2993gPVyPiE6AVfwOAGUTm3uZF2LiSkNSoeFy0hzIv/rKSY4uBiJwZUu/PGAcRB1F
vLx5KCI4n5voc2IQnTch9NQ/RrLzmnxj6zud+RUVP6JOAvZYTg47vgY8qhB50qyMwborLoTJt8pq
jn4jB2cfhaY6oUORsR4h1M6L9WzvoTWHngV2otUVwrdQ2oihjN4LBAEzIqPxnqWByXQG+oflytdQ
BZ3sKp37bD4LAkk05OTqMnQ+pRrjBLEMMipHY0QMOYa8F6wLkHn9L7H11pEwF/2Fyo9vk56+ilcN
QfWw/a5ANNTo1I2fUgBKSw+CrHmAF39SSoUsmTcVa6QocZLlvZvsGGj5IxFaF73HrIgwQd1C426a
Z/1Dxh2gaPuMEKmYNKCyvIW8m/ERJ3clYWPZtvXeqUzCpDovm9a27lbxxYz24IlkJy+GlbUEXuL3
gn29j/k95lOrobxkI9dgZa4ei+DSbRScTACz5TfNo4F8w1p11ltMiA4wgQkCSb4D7QepOO1KNW9S
9poNJu/MI+WFUIqFRukeizWUp4gviP73Js94Vw/DtHVmDdETMSPXDsaN4QIU2+u7XSzWL5jU6Ist
XWTz04f4d86QAixMccbdQDmb5CUUfZudTBlOft5T3wIDsZsszIwxk/f/XITF2thvh71awQDOTQxN
ufabk87NytAmUg1dpTxJMTCFknmZTlARUB4WZpQhvBqP2pE26cCioPkQI+KOuOCIdgsXzMlBeGsb
rNFsMlDVg16cGbWIteMiVdHwnmXUQfmWYALxiulw+1CVZU+BNbplbXkxOA2rYaXYJQeiJ4F5zZ7h
eGv8Toa/KknniMFCYuLVUoiJ7CYLoJf6O9R3GYgvRFh5I+YrkOhhkj9ed7k8B8458R9N+FP0DYvZ
Vie9xysAQGVcclCWpGQZAr9LN/PP+NtgdlP3BmpUVtDDLNZShQKc6R57X6UdDB4abtpyjZdoWiPb
7sYfUVhb1jqE1TmXcH2wsyKnRSyQrrHd5YDn1iRVoKz+Eu29wn78bg4flYVum9ANbX76UGZG/qdZ
cNPq7J7UVllY05cYVEvLWNXq1ZF34BvWOtnCd7RLfcWC9SV9qTFux/EpYtvShBkRSbm9YgZA9MSB
ex/ydx+PZWYyuin8tVq6CklKkOh11U04eDlh3mawrOjd8vZLtSyCxfiIPsV3NcgursCRLojZfjQz
ZCUEe7e7nMGElR/8UO7uB68b/JKI89KGp6F8Es7DqWM3KnOfkKJ1N5DrBUMeBcIgxYuP0tBhtOCr
FkfBJqRm/PofEc3uscQyrp+MCPDpaP5H3Xn0uI5mafqvJHI9rKY3g85aSBTlvQlFbAiFIoJe9PbX
z8NbWd2VPUBjZjGLATIT92aEJIrm+855z2uMldK/wzLNzSVKf804e0ky6T1gv7EnTB5e8FRGZNe7
+VAg69JCk8/4O9kn9bHOJiV5AikOFuNbo3NBcqCWl6iHPUYt2FeYtQSwV+6WejZonHTjMvJ8rWSv
iu8t/kekYeY4l2IzLDlKsyWGTpDmzI0C/RmzpvUBWfZIRl47uCzJUmkovfM3/QtBvYpbfxmQEERv
3XrkYsOPJsBsOmJJICgC5Zok3nkOx5oMAAPeB/sTxmDEjmWIUAnanJLqgVPdRyb/4C7iFpuyJIXT
XQyvR8LASVMaXgOMAXQIpZ2wmhMYGcViPepIlw25gSnZOx8yVINAe+rhh5sf+x4WL+VVTZ0szhsL
OIVMNvQ3bwH9Yt7iNDxh8FnbWIcyvRlYElR/l+tc+uytTx8ZqW8hPES5yvZSc2vH+chiXB0l5jt+
Cx3W+AFGIZURNkgwKT8jdP0udrFuXM16mWAC1EgNK+u6aeHzU2vt3gw3thWIHvwWOwpk2KOUrQtx
moHFGN5C+HJzKhhyyVwbOKabp8XyJRA/7T1foUVNDEkKQn+9KG0LYHQ7jsEsfBKq7JCq31JHohqZ
Ymoz9+nR3YGpY36JzLl8UJtjpe7TlzB5pphR1ctRxyTj7W29AdpNynTPU27IR71osMwDQznr2aoT
4H3ZVblK6keOXVuSpFwnzMPhTRIql45i8pk4UmLXWn1F8DFqmFdvzNZHDb+KprmbQAFklOypH0wm
sNu1RvHViqGryvXPumcOI9gVntJrMQLAgP9+dO4dZe5RYV2I8RrH16H/HbSH2Fo38zZE36nnCGzo
hCaNMQMfKqNFxyob6pT680A6ytZBfe1oeRToLRCYsViA9aFy+wamy6YN0gXVEcI8oyA8qk08All0
3WG0A6PiDvYyxl6kZ0bwPNBFQaOJPpoJ9iOfQHpubue9g54HT6CDotO4Ft8v5Z5W4Lti7fRCMAtQ
+EFowyKC4oyCg+teozwrRuvw7CzQdYjiWpElFPtk6lo3scLdfy18gsJjIhOUJy99kk7JR3EKpwaq
NDw/QdWqHVMi3vOWJV8Q4KAYkLok4CW192AycDNR+5ZnWvBxAO1Wh3F+6gGcdMHGip/ZcPkT7/OR
XY9ZwuEcs0Ih+tSVpUd+VMamIL1TKofLfm70OxDTMaN9mPv6vIwPL9WaKtoGb7l6AOOitJr7dKdS
WTlW09p6jJeFfEDeBuidAIiN3KBxctQknPMDXPtUcKkb4V8FK3OEftmZ67bk6l0EcyPEO9wumHqO
Yme01+o6l84y5NMBqLDIqlkIIUjmDvFmIe5B3Lu0YDXPwK8JYeuM8VGmnWFcJUBGzVBnVvnYIE1p
oqmBGBuEI/VceGKWCyGeDohpcAJNzzCp9qNdfMSAP8YjJGLQ2Z5HHh94jhzhWkLLwXo8CrBKZlhU
wLApFDbA8JhMjpQQCuk3wROXGLbwJjKgc8JOxwmK8zvWlWAtxK7ZQm5Trs7SdD3i0qRUAi/F7qec
88B/d8Mb7rhMhXDSiDmQPLlL+VWirysJEBhGSRgbd4zVFhPXF+rBjcwbm7sKx2ol/UgRZ2YbJrpd
+q2VCDnnTE1Kd3Dc5CMS0TLS9DGlM3iilWH0ziQsTEdajBlU02F4CJtUwgyrStl5dRpW6CsyG88v
AiZopv9GE85aziqBI1dniFNZpRYjaSdipuNZjyx9BhSR5brSt8kcA6/Xkng8pzEw4puPszigGPKb
GSkzd6Yp6DHveXGHQhWUnFGZownzRFkO1RbVOzph5mvZFvssNCB6OnuNVs9YImwEHaqNU+eYGKxi
9B6idvJRAOF2CqHUmjadRaN7ynHNYGAKlFYaS3yoEOXPyn5dn9GNmrRhsXHAtn3i1mvQJQ0Rksla
swihbQnfZVsu/CyakjMGrgOjHI0GUof0xMJSy5dAv79icylzAUMG5dycwIXzOtuoIjCBNle5AwzY
T7J5C5CqWAyeT6zdUZBMFIP1ZHEdpl1z8n2smD9N3LRfpWwT6TXLZVY74g5EnQXm3pcLcKfAJBVb
RlyPUjx9iuZebIkHh+ZtR+a9oBiua+4xZYP7nJOD3VEeOi/CWmc8l45V38LsTCQFTnjVNMPRcwiZ
w+B1s8he29YS4I+CcmLOlbM0Yue8tMTr8IvFNe4oqrVnVNS70IhYVMfJOMRSY3ROldceilgC24mm
OwZYpJoFalyk0yhBxG0RLhTR4Ab7imgBBVxnir3e3csXznJ35tpCCCFb/XkpRNsAQAJPBd69zXby
w88W2G1g3842QC+SYo3nlIIPELZByDNxm/U7NIHPYDgwMuwZnJcsjVbAtK489tnejK6t+RU2z1Yc
FoQDUKxlMTQv46R5rAMStkw7sZ7TZScuhTnxISqKACgr/9hgGq6fy+4o2NwQOAyEpTK6atpVKM1c
00dZdKwdqj33ABM8VoCsqekZPMjNd4K9i//6TIN3ARO44gFEinOcRnxxBppwNCZfvbnDUc2XfjQy
XK1zKA520H1oeJ9XW8H60eqtrK9kNAHuzVLOivDDjTq8TmEE6Wdporrdy/IMIaGCPly2jdZbKjFF
ACxEwnRtDEeC114x3j2JJxwWkdivhFno5OGcRnLcUMeujiOHDzYT3PMAcaNs0GTB19fGcXt1FwVn
FEnIworZvgxSI0WY9+6FI2LfTOoYod8TeSMaEH2w1FhnXcvyy1gIghJJE0x5l9Dpgmn6LjOSrH2i
QScmE5MCQ4YPkQD7dq5gDZkEX5KCEF066UXNwAwVVH/pmBIN826RzyFnZAtuRH3ZMtcPwusInPUU
owFjT4P2Whyg0aq4lFVOBjUYK98qBuwIKC71CuT9isfzNJB2rQgIBchodTgcnA12gpRbJUY7xy4J
mYaynHILrMda9gvW6LEHUl4OyujRWLMEKaF6zVbsCU2wAKSPhreyxExy+1KOcXKu8RIINqhvhNzR
uN0Z58ysOV352BphZk8lUWbnhI6ZcB+Ecw/1FcHVW2S02xI3JTMgGxMK6Ood/ps0dWV4xdylS386
UBGDPmNUqlQyaF9im+TnSDx/Glw/ZVmuk35RkMeG7U9lsnYzN3Grz6R8NvrJn3qLbvjyfTJUUB9E
M0t7JLBoi8svn7s1/MB63IAoO825G1N7rCExEPwAEPnt06uZZF3Wu5KmylQXUXb3u5M0pDx5q5yb
L2w2kncf/K15V62lOPgbXS5mVk8k1luJx+04oGaSzEI72iWKJWxKfSdYEGtHJzdOcjsaP40ETmZa
JEhRRuLM6T0S0suKhPqm1qnOuTpE6IUMKHyHaa1GnCZYdkRpgdUergKo/9HCNP2hgcWfMhHLigWI
kSY7KvOdpC7IzE4JVgT5LBdXfEHrGZcsyw8aAi3c0o1NDf9c5owmNPFicxGxRQhg+PXVFr7rtKEd
dQ9j94I78khvNpv5OG0pCIUsNO5D9v9CyoCJ2kkECb+EqWsxk40EHkzsnoADB4dThReBWi5VIgrT
r0LFNkOAeMX2NXBLKAbPpa+Ski4sniDcwMwzLCD/YZOjGp8jj64igAM+CTh0VJ0jiiVPUyZ0+Vis
TksFgbCHiAhfkLqDgEEbQlhC1bwrMIa6o4JhuEewR9vdCuz7MxTBS+WWYjwWnjUZHK4/yNlRogfP
KBWijwHLQDi+1J1wuIvbQM4OdQ44tcKaboULtZh11UEdBxFjgWi+H/gwBUfFdcMQV363eMhQzEmL
cXAQsYFh/2hqNwIhmTevmefRV21zk7h5O8cvdEQuXJWulqZO6S+xumb4IJJscfGy91+Lj9jD9tx4
3EnW6PBA+8yVwl4wVh05BATFYLFduqcCRb7zEtewbmvx+KqXveG4Fd6Si9zl7Wz8AECZlHjlGtFc
y3YZvUiniLCfHeDXAb+s16bhfPpoAZGH0HRLtviMcRXEwwuH7+1I2ZBGg3pfg8vnXqx4Z3Tbldg6
GO+Odi+QM2Fo+Bk5kW8eFYx7LHpiVhcJVJR8MVzBZ8hP6mzQd9YjGrnQ39c8emX0abTPILQbhFsl
sMOl8Leifiqz91cOX2o+mhy2DtVazewpL1us+LAky+ep6eBXlWeQzh3X3QKGtNGHMmqtAybNiG8V
kUXuR+tOQ4vdhsBQ71Nh+CEhDF1GxnKcaTtYoMadXcoFJQPgtb/ty4uJWAMvdRJPXW4TjBliXCRW
Hjeiui3ZBmf4dPoPwKGYQQARHEiGoOmz6KmMc0eLm2yFSCaoLqW069WbgVsF2j7YoZE793hgG6C8
ZZqthm71Cm5qHy909SOVr9ydsoS8Cibn2MEOUIVy9nYDVQouNd2wwPYWu5I9syd207HlGtDCtFNS
Qya9/FlI6LqcOjtapDYH8rmTHjJck5JnO6jtQQ+mlvneUwhGhCYtXHdV+VtFfZe8I/avorvK1G2s
r8J4qwc3y7hAYKvxqHgfpCVkZN8/R+D4knHweAKUFbd1Zp19YBUPUFR7Mivqi61QbTRKZ/wkRHeJ
mDkfyNDqJeflQT1SeyBRWJfC3SQ6tUOd6AB0qXgeFYTd2ioNUQxdRlVunXAYhqWg3mXIMDHIlSiA
0sbvXXrL6LbSNaZpUT3WF43vzRg/T4trB11YbL84oUJNisT6BR1JxLy+IAvCDHACSy+++ENeNxaO
pb5q/IWbz1J1ilP1ClvIGHZfCoNTFw8uJrfVciR+ufo+aHcDRBNt/kofvTTrzUuqUonbbLJMuMxq
ZUob8YwRply+K8FFTq8DVlwMWIR5oM5ivIfhy874AIrd2sOk/B0caogJ8Kvdecq1TkCSe+j5VvPp
+jwJsyEmoOPdxJZAt8XEaXVECRxn3qDtw8oBhCtsT35x6NBOwdRsYNLQRmI2rPebjtDqAssRgFWh
RkiP4Co8YG/g1R1a2pll3KWYkmvrRyi20EikeGiYSBe9hyr/hBxriwBPND6BWojIccZnPjPw8DvE
MJQAG2emskzEK0GRfXXA+LnUtsBYg34gQxEEFi0VXve/iNv+T9zyMA+YwT7S/ium4dMTojLEE/RZ
uDT19uVWU7sU7hgloRJ5pScRn5PkVhtfA3eBQAWfjBTG9go/IQiodKQVQcmRfBspdSbWqlc+khxO
PJYZyjETYEiPCUvWzLBYt912P44tEiWZhvL3mBMSSrfev8ClVjzoubgAbBtpX8TAIlu1WgkVlfaI
1aVfCeIWCn3dWLA4jCOtOsCw82rhicqploZ7Uk2ssiUoiAEN67fvsxlYQLvmxq3W5NBwtdR6Pjb1
8mXnJ3gE4PbPO0bKhicHSxQXr8b96HOFJVY1ThrifFICkMWlNq3YVkJtB8LTYXokte9JqE3i0RjD
+2H7w+enC8kmSW5Yf3pDQEbDTo+PsXhXB0y+uku4Evhy7SolwZYhdkFI+4byys8PPVhWRZOb6l8W
xVXr7X7dOEB/1VryAPJ55Im7vMRQ0Tv3+8XXarGwHwfclXBjcJ/DmTZzqC105OCsjTzppAagAfOK
c+IU3TZ/kSbl0MWxXNWUVr9gvtquwT0SzPAwwsVsZx0x3WBW72ZLhh5kow7ZoWjh87MTwr2O4g+0
X0kMGXtO5o6rjhcr9zYqHhAB2u9xvfMYJXH2ZH0vSQuZjg2dNKKTAk8DFo6tLH6PQDDGcEV4V8wd
a1uJiSgev9aHjJSyTO++APyOSXv3jFWEhhi/+YsCuNpaq83d5Mik+ziaNMa1U9v7xlSjr9bXCdUa
8udy1cqsd6PicsdtMkRLpkssbJiIUNGQlguY02OlSZ4NJEU8hm8I2jD7lHB0MllyLNDq10oS15zw
tLuRnwYVyOes30O48FT3W7V9DN1aKohrnFEAmiJAHHEPjPqKlvduf/IWN9M5II+bw15kQLaKKBi6
tYap9mbo4ClQPgNtApRYkAwXxtLnkWvOafytSeeumeF7Yn2DvBrpd57uo+DU6eu+nlfVBqZ9C2ew
hAMmbDv1YgGDEhBXXlQeCzS54Y8kAgCmwE7lbXid3afW2mbApH1j+gcQk+a1iKlpakCTgKSg9EmM
LWPqmD6KOZCqQknEV5rBRoOPFcxGbAeSZUjoYOw7cgIncxWSXiIdqx64yBlec0QHtQAFB+dAKFPK
9QU5vDw30SEI33uoI2UE4DA0k0LbVQKkoMsL2gOGfikDyvOY9QLMI1SnvF+PZu0UPR0BRSumfoZh
mwVT8X3gnVzxVuWfpXIK5C8hwCsdon22jui+HD7SDw8Cer2imQ3NwlMXucFjG+EWv3Vf2LZc4xzG
JDJNMOtmyQOJZxgTcCyLsa/ty3tHQV9gylLPUWcgj/em1XggeuOvCmwsTPHUYJPDYtSDzuzcDEfk
pU5WN9enm1RoJpwx2bdyu8WLYEcgIkaQgDCId+WNS8qDuA0CuKPElBgLQ76EwpvF8o/V7Eg3XEqg
emXHQ9POe8I0yh81zJyCeYneL5hzJKgOW8yBFrJ76dJZLZK5M49aAbOerRF8D/Dhmszpem6DaZZN
qf/QEmXxktVXtz5dJpPh1Ywdglr0fEVsvVOxFwe4CODDCN0WMhjRG0HwyHG7Qbjf5tugnqs63eIG
MaqenLoyQaU1UvWcl+9kdOcGdXJ/rZJnK7MRGxpd02gNxayfaiskghz0Nd0azVlHwV4Wn4IyM7uR
pwnZpcDzQm8OugyTJtzlKreWid4TYdRGwhwgwnEZ7SPSaqyneOhcuPANlHp1iY8m7YNKrkMDQRIp
CLYu49Qx2QtCSAbjpmNCUqMVDpprxeEPGjpOG9+q5hpGBKECBZZY9A3GvMFBO5833QozLi90IuNU
W1Q+1BcSyhJUgA0eYj5kTEQt2hb73sSYKzg/NM1GUC5Z/ZloGIZe23Il9DHd+Z2BYYg6hv0p3kGE
rZStBr/GOBFDwICkZe3EeTwJuNWoSdYEuaj9s8g2Jghzwcmat91aGbZZt++FpzCmen/GpgN+Twb9
IC7U8AFXxxAxNkHGjYfr3urnKevjC5GBgoDbuuXluV8Hr3sLaAFGLYK+c0Pp1Q+ekDrGmsWMDRT+
BohRjJN8/8aHgnxghBuItI7tj5nekZPWIGD+p2txo69iDDJUmF5OpvNO+GhQWIY78jMNph1huze6
Y5df0/b24okpM5yN+k/BwIUR/X0cPJNshmOtwTXzV261EGSgGeNp6icNWBEeOS0D9BniZTMaWVv2
T0P90DBukaQLiQeVsU6HtaWs1Fc5hScrlvYU8hBRMiLk+xHyxWBeM/cY13A3vKBcEPRSQZLYZRj1
esB1GQ2ert5a8Ty8nsTtjVVOqywENqfRVjBElsP8umAsyldi/P7yLn101Y3P8ZEFiw3fRh018Y/T
nH6FYRFYu1acCm0tyUeCv4ZxjUAjY6ROELzXUK0Sdvia7j/2wUWD97EKRXVA84vHmVfDuPhxabNx
uZB2jfeW9N+xHtptAMjSmYTu7TUe4nTWYagVJ5iAHzINi2KzOPf9iWTXhACP6JMrgJ82QQ4tc5qO
xgpVHKwQPENhburzGKNtXsWDDV2fcS0+DZlJmO6yJdaYgjTyPi2oeFSj0N25XWmIuCiFjD+M4QJ7
njnphLpRPTPlSPhOtcbcWRsjJR6le8SZNylZ7ZaRdc1x2sJFRv4qXreMMYUBnVa80DdmmEAyWU+X
3OCZ+sbRx8GaFHSe07zb4yNdITz03hMiwFxclJliXywP5TsqgaOC2hzz23GKEj7L9pvTWLcHw1wH
yVW05oCiVJtmcErkA6fKFLYApL6Hscf2ZeFqvUWOKThpfszBet12XQt7UL0e9MksZq/GdYTyhMVv
TW+V7liKCcYGB4YsXJTjuAWx83jjeMgCWQOUL5ZBOmyPmNTALjVMU/NJLWfrJnkMQJJIkrzF0GKv
sAm0mwScUjNgaDHnQRNnsIPhmrbzIywF7oK+SrwUMIQGBlNfhUkDg6EZ3wiPVqG6ts16mA/hio+O
u+tYffEF8aAYvU4Y6eUY7S9l9VAQltx8S/3GFW6Zse+tTZlt9ObIEAFT1Kg/BPK3FlU8gceiPIXl
SRZv2esQt3YETvWC0mjzjHgdGRE/knvTk0vLdufPhWGByXyRvaVRQ9vFWMvDvBcRScUMULma6ak3
DxmIf5gcZTBIeLzqp4/304CGGlgen/2PZlhGA6SlBd0Pup1UPIf5bszk1UiaG8DVqKpgM+OyLMFe
bvAbXdTGVYPHy1lmOY2TldgdZGlHwI8XXlV3mFtZ5shRSJjuvoW6roCghVQKfAa/4+Mo1uagjzJb
UbBKtUecGFO3NXdy2dEZriTMsZWlln8oWNhbqrA0apB545gz+84Qy7H70XnBdSGql5WEKW/70wgn
jLtUf99DM0HmO8uLc9bGtlCZDL7rJTCr3nxh3gf5KmqcGmy8wvxrHmG4JBQVFKavLvvKFHwhnEpZ
xyjo+h4p1o8KEeDlfcPKF1yk9x9N9l5X4MB8dSDZPYW7xlQLplw0t/y7iD+fDDpMMTkbXk4Rbioc
t0webWxGDZ3G+ujRlfZTBhQdPsnqUpRoLiLQWPeIp6YS7ZABlMUmNj5VjagUeIzxZsiWrb7LgaJF
+R5hH4L3Ho6dyizWPl8lUyzQRchQFh63lPPRexffJAMXdbRuKlV+T/YdYxMpBJKFRi+d/Pa9lRdW
Ry90jR6pCUmrYtXxMYsqn1pN0SI8BkTHKpwSYzQEatfkEkNmMgvIO07AIWsF+3wB8edZ4rsaIh7a
sABlGaw/OJcsMuWw8/JjikmSoNESCR9J9AHTjEYlA7GAsgcKY5E8wGwOgR2shDycicyPxDxm6Vq1
pHq1i0px+nqVtY98xG4quHj1CZNDxWoAmTfsfS7AdUz9VisPFxhsALeZVi0DeNooP7r1aDLctZks
inpBugqbIpsq+5f/gqChwPCQuQ2lN62nUIxONY4z7FuMlj1xN4oUX1BFmNXykMlA7ESiO6NBN/vm
uL56cPZHnn2iLX2SKSgglBU98qnVb6MqQlzgFYbPDfNQvpnXHfVuleVvKYWJ0EDy6T5Hak1YOoQp
gv6zNbjw2ltAfB2CeOOPQt83YbTJEJ6h+2MAZ6Xwj7Zpcx8QSQmgqTXLkdudVflmGOdUBM3g3Ekg
MiyAJI/mEOUYKak7sopHmwCXjzWsCnIOJOTRJYlQgPheCuTCLcPkLRneGFbvhmThaRmt6HulHqmp
YE2X7L3D4Kis9j7uFcA/vkVQ6GMo9oG+4mYayeaSh4pbZ9sl9cwUyByHflqQL85Nq1SjkUYO5PbT
eh9FAHQLQT8BV7YciwAAMp2ucNbC/t51Kxo3U90L7bHtv4r8YQXfLj1IrpNdYKxeGfKOc8rPyQ9p
LAyeRa4cxNVxF9MJqJhXwdqrdqL0AAYbMTGipyfSMh1/7iq2pXrEnEWQ3N6EQoL2Q6/pY9IhABYx
E2FiFd5//+3f/v7v//bs/qf3nR7SuPfSV/n3f+fvzzTrOXi/+i9//fsFI4E0+fWa//idv77i79vg
WaRl+lP9t781/053j+S7/K+/NB7Nf7wzn/7n0dmP6vGXv8xeVVD1x/q76E/fZR1Xv46C7zH+5v/p
D3/7/vUulz77/uP3Z1q/qvHdvCB9/f7nj5Zff/wuaeavE/WP8zS+/58/HL/AH79v09fjmf5vL/h+
lNUfvxt/UxXLsCzD1HRJFSXF+P239vvPn4iWaFmaYZqaocqS9ftvr7So/D9+V5W/GZpk8ioJTrEp
m9Lvv5Vp/c8fyaqhWKKhGqIhKtLv//zif7mA/3lBf3vVJNPjBlD+8bs1fnz2jws9fjNDFk1ZU1RZ
kxXZElVZFvn583EKXh6/Lv0Pwxc14od7MGT5WFIy2fX6qNlg/Y4PS7hZbEnWriEoeWdzCrNwxhRo
HszJ1u2dIcSCq5+sb14jTyE5zZV5NWO+wa1fTFaMN6E9Ou0dN8UVoPiq9RaavhJrmzKz3N0wXpwk
i2RhzExHwpw0UyAKAtPcGGUkFHr4m05ghFMBbRvI68AAHFWPmXhjI5UB8iHl4EPDYONYcwhHOrQZ
3IE5QU3w8wIbAGvtH5V2Ct5ZrwOyZiY3HKM24k4+xkwDxRW+S468onJBIJLZ2juMO4hoMwQDb+qi
WBFI8Bng7Vkvboxuz6P71/gJWJ8Yewgryga7H2hLbGOn5l3ewiGb4ItQziSMOnEWuq2Ot5s12a7H
v0As35CJMPsgYxLziGJTbDD3WaGz4NjxcJvcncvFm3wCyGzwDJklJ6CwSXTLEfwbGN0ak7U4Z0Xl
WgQYLMFgvPkO54wpHm/3EUwunKsJ7QqsGQKFbeNpwcLSMa2bfBbvih2dKhujhU0yAc3DhyO4SvLr
FOiQGEL2/5qYLwMjEOWYP4e5uMwW1VoNIbVPUsWR+BBet0Gqe4D0NS8XLID7gTMatGeEQ1iE8c3I
pSS7CfrdBvueJSE0uFt10KCvXrxGrGiu5DMpy/PAmr3p8kw6NsK6nOnv3eJyERYSAro5hsEkQQSr
cBnapo2QfOkvu/koTZ7d1MyBp/cWO9IiWtGeOPqW5qKCh4COb+Wo+LwZ8AsgJ0Q2hupAu9b4n45a
kWF9t2DGpvEfdOFv19idld2Sl+EQlkNZXarn9kpTjUI0ZAZno1zroISNzoGMKRc+mhJklBXqyHae
i7axKUXcjd7ou7R4Zx1BaSD4Ihvf+ht5q5wBK+Y1/duBVPLPdBBt7K1Y3SdYzfMHcRXtfFvYs2lN
Q2HbtjOGEtEmZfvQnHETMaf8mToCrRexK+0G2SjCJQ3NHVHyTABmsrRVymWtownEHAUcgZmUxPBe
c7JL/QCM1TbVvuQ90mXbr+oaOfWCnXXlHzixG6zR6h/3yFvan8Q/Tw6HDUxMWiWGE4iOQkKNJhVY
9R1CcnYZ9SfQzxmf/ugfsJTWY66SC20YA++ZsoocgTuqIOJMmGnPklebtjRn2mugFyLP1vGO5I9V
2A21OIRMuju3Wa5NgjfpwBBee7ehmbpn8Rk6k4qRVTOvFyoOGFMydQkQePLFSFJycLp2DniKW5Op
F63ZIjk7KgxEmzHJ3r0KBLiMjyzJcv2bH6ERm5SfHBd0PsYCd42Fwpg2d/cYHrx196Wbs/xb+GRe
i5cxjVSpONwfzG28Nwy95f5CGSIt+u0LQ1Knn/U4rkyq5WDvM0dbf5L0veU5CdbhFyX4ioJGf7zQ
VETfLnHiM7Gdmu/xZyJMmLAz8t1aD0hzkAzDg3xSDoF1VcJlQ6IDjnpTusyt/G5uMgp2PFfbevIU
lxLM+D2pE8bcvKN12yZoQ2F8fsqHpXKCmyLt/B9lZx6aKeGZZ2W1Iy5xkcKXZDhzMqLlyMi5qQVf
CLlnOSFlCEJEOHs8COEtpnAQJmd/kR7IFVSmbzMkaZNdb880khlmT9lmBj4tv+QNf8I7Xb2/Hu8o
tXEL4ur0TgXnl2rzgY6JIT9FEtRuzB4WiPdm7WYnO9J0R2rirfRtlUQVvgLoHjyXdMOjOjP3KWAp
ZA5eC/Y71W0DIQ2/Y81jpJo7qmSbA+KfN7wQIQxRIKLSU5YqjLmt/g6dnXb5R9Mm/DH+eUfLNR7F
rrr1UA/W8ZxUvZsxI3APSTRjn3KD74lTY8cywUW0+QnlFfRq6icanSmKp0kOpY7vlCz548aao5JV
NDYmZjzYwu1jeCmTSprXjEptXoOhKOILR4jtgcx7bk9xqz49kcGX5igz76DN3wXCQVuqMgYC8Cpo
Z5nQG3MIq/ZDeVwh5K7O08WPsGQCJa+JiXSuOzRF4P8ujd9Dm0ZL0LGVsZV2EfjlIeAU1bB6iAed
j/9CRDpiaIUn/308fPBYeeJdXg/Sh0sa+A0HZd7hRu8wGpmMTgU0DUDOHz3oxlej2qQxwjMI1L07
O1q2NvL+Y6ZPe3RC+FXyf95JTbQBHxRgNNPJ0PU0WLlJFSYLeMBYwuT/STH5/1OZqCv/bZn4iKvH
X6rE8ff/USVK6t80QzcVS6Wok/EyUP9ZJfITyVRUzaIItGRJMSng/qwSFf1vVG+KaBkytZuoWP9Z
JSra30xRlzVL0jTZUCAB/d9UiYqi/ZcqURYtUs50lbmToYnwzP5aJYqtlzDXAFfyU/DGvJliJJbp
MCL0dqYN+U5FU9aZz9CUl1kE/9t/i/2nPOYE4ZCTWTMRywaxhtsb4CCIbrsFo8zFfFqItziN1oPp
L1Ps8NVV50JJo+6YmNJxkInKqB9Zu4Zd+qofRvIjViv38BIOWo+abxVfPOSNLplVHBn0TLzIEmNj
iacw2Q/uvk+ZEY9zJidUZNxXUBmu0Q3rPZUIkyBTh2l27ZBrQ30flRyYTFiUFhDE+0YAZFKmRYBI
FdstPcA0BjK6zMSZKaUSIuabxgkSRXZrrHEyZj4d5GAzR5sVRnbbYe7B6fEFoC6Wz55JR98goI/K
1Sshm13gK4yCb29RaAoe6okTCAgokrsZfU5zkU2X86xDvE9dKKF0ohEaBPhM06LHjifD9uzXwAMC
TGi7skTGKZsvmccBz7XYns04tDWOu3Nbp5WxfUz9ZRKjFQQQaoJoLuFBmxC/4OX+TAGgL11UEHgE
qKDh7rB84WHeeMo0Qw9Y+2iFcNeNPNQwTT6Ngmedbzx657qawzLUUYhImO21uEkohOgIYM84Nveo
g9CiKBYH4ZFaCUFlPE5Bu5HegAbs2IZvWjTNcrzLGEfg82he6/4mI3zcecFHKqJ2eBjQn1X8fwOJ
fBtDho94K7LOloVJW+GmLN80TGhT6cYxvRQEyKkCwfA2HmWgkfgp5DjVYiTlPQWVZFOAczftnFzC
sIrXDVBdcSRHGCjNkw4JWfjBXVUwpMRV0g5UXEC5USMFe0XrUMAXUDtqsgpfMC5UztikgS1Ir02G
iaaL+HJ5yGifTc6u6zO9QTmVC58JYhI4ZVieTYUQVDZQuXqA1wO26QzaOKyYy1LW6NAjjCR0ugsi
zzsLlrTFxD2Er2C0dpYs1BTmavGRlreyekr4xo4OtwW4WMHt1XoKnh8EPPIxotjZSEYnLxET0xTq
s3/Sy7mQirbQvHcs5nUoOFlpTmTxHY2KNCIHAzcPdy6CJ8TwkCJK7lqPoTuilQrgxdNvWShPRbYA
gStRo2B/hbEtZk/cwHPIkKO9bGRiMXGLcBw1SKMuuAdi6iCD7FochsGO543S2TkoqZkpU4gmdtXw
JUGGehQKMuhRFECY1qhMpc5O8469Grk698r49wBC2Et5ZhysPvSEQoibnKlJR3htTO6RXPKIobXP
O37ewhEa7xXjoDM4qQXgYixYCGz0AsCqrR8+/2UR/7Ol/tcW2mBp/ksH/Wtt1ERZlhVDVEVjXDv/
pYNWDFO2/AoLEbwmy7Swh72VMX2JFUTE3HIu26p2S8bcSUr5NDfXVSzzqAlYWzOGQUo+dE7PFW9E
iZJ9/r/YO7Oe2JG0W/+V1rl3y0PYYd/mnAkJyczmxgI2eJ5n//rv8a5qFSQ0+R2d2yN1qbtVVTvS
doxvrPWscJHaTCb5qiVJoeFGIq+Ji0VhYXI8R2e/toHkUpDjyF6XU/cnmhvFvZNy1hlep0HW93/G
QJVdqciUuCN1UFMOVEsF8sLEf40ZQLZ6L6YtBIBpvnwBZEFv7t2hAmMNwUd9FeGvZOXSGkyoAhR+
V76WxVXFyUgJX10bbRnvOhggNlMMxkZb+ddJPWAyXP/8drVvV54Pb9f6/HYbOSQRIoApJ+4uQioW
4RM2MGsxRmUIFJ89eF28GwL/6cWgsPQIVLXluUnU7s+/hCXz63cWhm79KdYIFtzPvyRtFcXuqojv
jN8dFpl2btDbB4D3mLgnmtGq4ARLAd++IHDVRblZHSqYtdy8hiYeFqwkawszUrOu1DMlXcQo4vKr
KEMNPCuL19w8K5QtkgIlQHW1jtBWqNYmV9EkNJc/P8pxzYce66i6Sn+dnoby0ucnMULDVlUbj24i
VqXz0tQxJR6EtpKUxHL+c1sUsY5HB20ZljR0oQvNOfp+pRY7vj8BPTsBYpjC5SLmxqJZm1zUvlTe
X5vKTwXKj4PRMaY/72M9S9fYCKkWeyXVEqamT6P1w2jsbLVXdNen6sx8M4b6VroMK/APUY5CEcJh
ppEw0r/qSvGIn9FhzegUBwPUfddRw/G8ZYa7h7uFC60FrBFNjn//TNea/TTL4z3h5j6690LCrZX8
xcM+nmycwL8LjXCdMsi7oP5tEofi+rcEdm9H3JBapYOqL+ceO/bpV8RxeKjsDkdJsRHpq+zNhTGs
SpvJgmhMfE7qczF6y6LBd4W/kWsVFtdpG6FIbhBDRBrks1Zn/IfldY+yZdkNqHIxpCHb7NkRCErd
UuNWmYpC2XgrroeN9tqFfVgpvxKhkVGrbGrGPCDKcCT5NN4whc7pKbPQ7ReJhNjORgaD2rTyBvzs
aXnQJWsZlb7Oncj6ymx6Wq+71aNg5t6rXHNnWHojQdWc9YQpb9o1qPw7yjQ4SryDJuoIJvrSLXfE
oFBfQqYe+hZc4IcWhbrFJVzdoRbz1zqLn0BMUTdYIZXfa6BJVXGoAbigMAlDzn2yXeYsEh77HkjH
Jf7eoeJaFNpqG02U6TcRHZScm7apQlKzhcGQpkVP03NNC0qSPYyQnGRBAOOssNlBwm1tIG722i/b
orzBby5Y8wbkVNOGrS0CDrXNAOrVl0sRwcOyd5HHBjjjDwsxc5rKXM6UFBk/y2SDB7QgZ8oIkgez
KIEhd/sMpwsaAdUItn5lo/hVMBMDVqCGmlJ1bZ6MFt9CNvkhNDYl/jLz2Cyieyc9ngB2Ae2l15CZ
B8Mq62JYYi1MKPxxEiJSsx6JIpEejj6EDyyaQudPR7JmW8E6wwSc7FguA2v/Z11e2hO0OHqufC7H
2MC61r2GdyrP3hqewmW3aQGRqLLNtFwbHfYztkd5FOFUL4lEoF7EimQmr1w9qmN8P6I808BID0RI
uNyc5VcFmeYNGyEdR48IvdsoNdgqnrV2uAg9IlJz7zbW9Hk0dQjlfkACkVbXrdaf55G/aM12X3vs
DaCptNVrZ7/o7K41tFCVeS7t84EyWsC21n4xqJmkGiouuIm0AOTApONn/Li+3TnJKqsg4kpUg+xm
UZdkHgGKHkuZ5F+udtM80HawgSBWKkJfN2G9schZNPA/sxVhd+Mg9Z5GZUA5bSQQImfJ49KZHjDL
s41isDRDnQEjwHKYY4dvfJ0Dgb71nQOA8/k0X0jqo2yLMuKwptWqMTUSDHDHOZuyKzZJUs6N2vuz
vy3pLsO0q+5vk/plOkTIwvhzxiiLbin11wg18PQr0pALsJakEWUZhd7SSK6a6nXaRHVii+LNphnB
Ltx3/AVBBjNf+ktfwYY5PkXQdKZNsWUB3IIbVidojW6tnhgZAhX9/DWtHvIo3+gdiBUqWMiiQwcc
Q61tLXiBVchugOdpMVfC5qmcZavB1ADl42vU3QjHKSt3U5g3Nsr4oLlPiotVyO3x9Henk0XlY+iM
ob2grUXcHlsgLvlePXWqPwcLesN0dHBYRR06mrDYwNps5ioFsRUsenaWljLLgt8g25bao4PKqoZ9
3UM3Z5KWL9M7N/KCQ9ZrmTLvs88kMQZsE5vsqNxMJ6pGiy+l5DyHG1kFCCkKEzEn9IJo3SByKDxE
gA0nFq1BNFRdRqVHYvrUCZ7c5ikLwG9ON5qM+vIJhte8pUQc+smGzwpY7b4JSU17D1LEnNxKmlZM
eOSwyPkNKh7H2F2YXOTWdF+/HIEFbXK29Dnkl3mI5XD6q0espICf7I09GrA483fx2MyNPpgX6Cdy
pFPYgZeu3rHtMec6Al+tBoaCj9tTN5V2VZBK63NVe+s0Z7H/Ika4s2vXfcLbH2Dk9m5rdsTTt+7S
YG3dxCi7GvH+nx+bwZ1w6muNmGe0BgXcm0AqKzubRKmsJfq6iEM4LwC8+mEtCsxVbTdD8FEaYOkw
QBQmANdp0VVRrL+r0bmnwW23SgRy+zbGAALMuFx6VPB0+ZDiqNVCLuWpeVcWRdWXllcb3NnNLTOr
h6y70aMVhY81+SfBm88VhE3117vtBOy+6kxh3nRz9IBY2IzbPnxWmJ5ZAVyGD4fV+jzSYIZlJHOa
I5E+52l8W0DSqrmcIedu48Kv0XaEEdTZJRerPMW0CZo+2dhQRawz6rMyXggoJW1AnrqN0XA+qLwK
Iii7Z8eM4bgCB9dXJrCrCLZ05CFWbRB0KdoOe7Ujy61G6pCOekDxCkLjweSOOgQ5dn2aiqO/WdUF
FzAozR3UPmXjL6d6R0H1MTJ5gsJb+UT9RigsNKfFUUCPos4uUgYS058GW9yBdKfFTzkb/xoLfuXv
Ooq7iBtCUm8a9NYsCBLgozZBr/ki+SLSHjwXrQWx3uXUgRT0b0D0JbgKJsk0OeuVigkG9RveEA8T
LMB3d3ww9dtUxx7G8zMORPtL6ncDNIMYRgQAJgsNdACGSbQzfQjnUUuSGZw3C9Oyo6eI36HPI53Q
UfKbJikJg872gHCAqFqOjrgyUjxKPXUZJskEjUnyUMLr67ES6Ja3dBVWh4behQq8A/sroWH67BsF
yBiJdMJiOzndXeFYmBouOYoWvjn3k2qbECpu4NADed307w01EBWJACJin80Lgp7AYz6sovdJq59t
DONWQbDcNCB7lNuuxPKmvxs6fE3u+I0JqjUARtYxwZvvU0fRmZs0973vbhE7zpOEWz7wFLJaq0U4
z6z30SB6mFeSM8+VPQoZ/reFzHdDuBni+ndLJc+mYucdPKXcrwpHAK/r5tqAZ117SgeoxB59ooQc
y+YowesWUmoQGv+YMf2YcaGiISu5h5uInP0YzA2URSY4y9SFOQKzvUQWpev5EtD5n38+plyj8I5C
jEnYPi1JVR6doDckixr1VJTT7XzEoXHDACAFMIQ4EhEU3/JDI/IryGkKmO0UZge/Mzl2PQ1Ij3Ak
EBTMn4z8NiY3eWJi9oJYRaZ3BwMwR8IejWbC2X36xxzMC4GNFxNRl5q2K+AaZIsxzFQ2YQI9Y+ld
i4o8Sit9GkYmekwxZb0yi/fB7PBVURqjeBAmBKEInSlgkqbp54SxxDFack77ht2v2KP0MAuVKlrG
1NVGQ9mkVbfsMCkpJjC5CJ4xhjMNMIgf3rfesArC1RhheC+97RioT0HnMqt3y3AIcSlQ8jSRxbMf
q4jVg21is5y1HhUn6nuBuK+SELArO1HKhhXKV5V9Xp1deUjTXKGtuxyqhvRX08YzqliK+341lX3S
KFglrOYGatVY4RIFFuuIB6vTnkuTIc/lRajmJDwa05I962yyH7pbuON0B1SDZgdWeKpB9vUOtTJ6
Fyog7NIC4GhpDSfBXxQEbUQhEHxt0RVnBn166F7DaT3dElVF/tDvCkOtJEzA4Soyou5TWSpSvvtx
xIic+PidYLZE4+z3KF8rj1shqoTTJovwqE1NarhTxchbyouOO8mxLia4xb1BekDj48RNg+s/Z8n/
rz85oT+xKTWg0/kv8pPV2++38rl++/2vm5r/qv6Vvf/rjwQnhRv/6cJh+nP+vm+wjH+rhmnpji51
YanOP/cNBooVKgOOtFCY6JpNceDv+wZN/TeCFd1xLNUy0IsI/f/8R5Wi/VvVuW5QVVVM1xhSs/5v
7hv0PxWIf07xtopORdMIr7Bs6diOLqaqwodTvBsbptNnSnAlzebchmNE1lgabvxQ2YzqTeQAratU
5CBdeJ6hXk+Ty055KIxs7QdpMUu5oIjCR6cInjUWt0US5IskGW8cUM9G6Fw1XNV7z5qTs2dxOSMN
8xrv1vgiJdYtP7nRiJsumnylFu9NTO7Uma5eWh5OJSeg1vq7F+A501cjfqowMbkDONF2QjQki4Q1
1hgm6S+FXApulWFtKbXMPfaNbf+WIM1z+Mtvl37w3Iyk2EEraRyMdr9NTc4rfndXoTVh72UO8c2o
FXtNXMfQoaA828+Om146mrZNuxZSgHWZ1vz8OKUyMISskoR3dWH/Fih+Mq8F+TnDu2FKljHjKXK9
l8zamBiOWd3j4arV9o52J4keBj3LfMuJF5FHeFcGlxO2a9AOuntuutSXa1Df043CZQdChtXVHG5y
ccin6m1n72y2r4YJDKpw1zmXr2bpnrsVR5PMBIOB10NzEYwiOcnYQ3K5tXSiQ2W8VSPS3tRZm/o0
f+GUt9QFNc5VxmF1EP0euO2+V5mhynCt5kBcYZLl7CW8BtZcwtmou9Zrk0DCh6oXd7Xn4C1okCW1
9x659gEFWUBAv1qTrLWC+w1dFrs2zO7N+tVFkOiQ1GGU0U2lh5seIu5Cj5SXPOPv1MlLJrTHYvSv
ergQgPbERaSY3C51EbEpzZljt++26TNXL8vJHozjpzgYAYSq9q034HgX7iZH8m22+aN0J6UCkK+2
OEfU6po5x+1sZWCUEaSYOjkAaTIs+i5d5s2j4KKWjLq5sNl8cw076M85v0/GLgu2QeIdx03yCc2s
3dhcSE+W1tziFhduRnmhYz6u45JT73VQoB0yueIKN27pn9VQhDHp4Gx4yWMqyJ2qQ6+urUeTfK6B
vJEY59OH6eebivjnkt9fg3dSqBlCOJZpGdxyfhy8QW95ZjGI4MpLH1TIE3YL5I37qhIAoleny8Y7
TDLXnxv9XCf+2uhR3U9EqV9ThwyuTBBXYXuW48oJit3PjWifa8BfWzmq9eehb3dGyKO5NdUDOzTh
cSRL5cYTsIP8AMQvNTJkMxJUjZYDgbplG+O2Bippja74Eg6UP9gD//yzvn12W+XGV4hp7uYe+OML
d8xeb8tIC6gEvLT1jYZqLJSHn9vQPl9z/P3oHxph8v/YCMXBakg1bu54RBt2xbK7AN+36AjDe9If
x2UKG2DWbH5u9XM192ujR13JUjzHYrdGpnOydrAr2XuMs6q8/bkVbfpjjpcbygO6YOnitlwcNVOO
ZdONxhBeoQlEGkXhKQKog6tuzTCn5EIC2IkWv+tIH1s86q5DNMRj1dKiHWrrNr8cpHNVEyfAkF9I
PcUMa7K3n4gfBMVgVbAtnKt6uQpUeHaJvXRirCVpWVDuslYnftt3X/rjbzvu5OVQGHU5kgi1apba
ylwBfjTO2o1146ytVUVC1t6+ONHmd134Y5tH1wRKGtmydWnTfcvY0j9210SxrqmXmDBGNKSni2QV
ZnP71HeYLm1++vJHwgaMH9Sap3a5+N9hg1g3aJTYMJPX8PMTnnrAqUN82NEEuUyk2vPBI8gVDuvv
zsn/2h7/18sPNlk/P8zRrqmSmbB9SRsgC9CFpr/kCwi/rclXC6/oyXTkuVz8/FwnOrI5veAPzxWH
Zm5bdU8YXAd5uUNzB8bGjtK9Ymz88WpgMvy5QW2aaH74ZObRbBdGnTVkDi2KNd5ysfR28NXIQppx
4brwiJr4ub3vVrMPPdM8mveKEsEOQKepOW+TrupNt+LWDILqz82c6B/m0RTUiWLUC5dmPKq0evg7
5Pw8wVp/bkX7fPX314QqTfbVwjA1jf//+XO1nl2orq4S5bTNk7l5k26TTXaFSz6Y9+SRJlv7Ubtv
ryi9negnRxe5X1rWjjqKqE3VktThr/Q1/t2Ddgu3xDxTrvEPg71UOeticPrlLn9+4G+el4tABFUW
F/RsRo46i1d3Vu8oVnCF/IW7jEdpvJmoLQMqkXaTn/iG3z2jrkrbskzb0WzU/p/fbu4IB3JRHpIs
2L1rK0CtKlDkBShLFDsXuLbVhfcKjqo/tS/5Zsr+1PBRJzWC2B56wmUx5g2Hzsq5zueyte/fIm/c
eQhzWh/2YYAbMqlQV2Kx1RA+NcrVgEjn5zf+3Ubh02856smYpt1OBLwE755XgDt4AY9jTq0ZR9Ci
OoBZfjnZub6ZhT61Ob2fD7MQt4jtYMQ8PxzmtehnUu64qJhVK3nHa1i63L+vvBV55ii4hoeTzU+P
dDQlcaeuC6R4HHhsefTIqRnmumOzLZyaR+JG3Ykj2Cw7Rx+LjoatxEI9tWJ+My/RpmkLhIOaytX6
50fO9ZGtTEJ4kJWDX1eGlRbY+FgjmCjZXEmegLfN/MK9UjMD9NhjqnPuKfv5GOc7Ly5ehOAcCt/F
M1b1KUmM/uV9mNMAsCzN1BEg/vG8fPwcg2GX5SB06zC0CXIJVPqFWIwOp2of5v9oWA8DiBhEjWRM
5y8cPXfUwxYuhoRcgALIiu2oDEhPNcKmw8UYAWAK+rPAy+FKKObai5VTe57pbX36gtMvRjc0TYqO
gcTx6G26A8zD1rQO9aJbQjlZZH8vnOrZqZn+S189aupoq2PFZamblbAO3Zhcqsa+wwYi6TFZTYEY
7U9umKeG5JfF5ajJaZb8MDxSixtZkIDWoW/AlnjkxPlLSEWFn2xlWz+HFt7iOFy7urszuuhFp/Kv
CvTdodh20r4/MUF8eQGWUOkbNsUdy7J1/ehdy3JkmnQkiYLRu+1EV4E+ZcBplMJDMI6/O+V3xY7X
aUDclMRDOO99a260kPwF5BCOxZVik3Atq/ni1Pz9pd8e/bKjTyPt1IvVHve3qthXMil3hT2cdWN7
IScMkopd3b4cbBuWpHZlgQTpqaRHdnrqc32Zzbmap+YlkOg4OhLeo+lkcIWdJdI2DhrI8ea1ktG1
ieVBEcCBKkDSNvHuIkFL082CUT2rE8CnSvCYwRY78am+dBzLcoSF18zgYsE0jaOOk2dhmhpR3R38
VqyE11OxItlAbV+qNplPYr8WXTDiByJbfEhxMU7UxjwPG0igPRjhSJzaRUwNfhqnRz9o6lsferKb
q4pu9Xl3mHZj5gNJe2cxLrWW6woAhMNCIZ9vFa/1a/uUkOnUqzjaOZXwm0LXBahjm48N9zlJTpGu
vzrxwr9++k8vXBztkrpYFX2k/+f5YHMulTkRScaaO1YYVdCAQe6XyxOtfpn9Pr/V47VEU+1w9AWt
qrtgM7zRneacuuYkde5OzbSnHlD//AFTo2n6oOE1diCny/7FTk68wmmM/tBDjs/ylaK1Ti6r7kCe
CbBvKnWw/6NLDcjvibd2okeI6VE/9EVVMwO097y1Cp+QRTgHG70C8Q8ewSJY+mf5HPo+l4E/N/vt
80lq7Y5hYxg4Xqm6WoM7IkJGACLmWgAlxfVcdI+NlCdG/7fP96Glo9mwLUNZ6WncHXRU9k5I2cf8
XVDy+vl5vtbUps73oZmjOUZm0ke+HnWHqdyAMOKA5Woa1f4CHupMPA6PhOdsOem9nDqTn2z6aDZJ
2zEeE7QJzCYueAAhSEoU7wKzqb6MVzYenMAj9IaxlwU72T7745Jb3Gh1akvw7aD48AqO5ha/Qnrd
TN8UAvQ8Vp8FIuYTb3kaV1+GhTQdYRoWUuXjLarlW1GQ+n8mFuU1X8GWY4gb78QmkNR1qo8e+UU4
7P35pv+0djQ02mpIBmEl3aG1QH4b5PNIDJoI6HsV7EUJBAtvg4uwxQaubfrhqjGDlSHHXWu6C9kT
04kRfyKu+wm6+5sYxUIwcpNvvwzDnUJNXYULhobpbHQIyGywKvRA7CmNq00ycLvOggU3C3QGlIuT
vebb2fLDq5zGzYdxP9T/WYM6rIr1LTS0DSFb8/wa98KpHcmpz3Y0Bgss4FFoZtMc09lzuQqupvMy
oWreHObg2amTzPdD/p/vdjQWU0XUfqYyIJJaR6Vv3dYRLI3g5DJ+6rGOBl6ZdaQ6q6wC8TYgnGrm
r+xFshUruPfwLhYny3ynnutogHWtWRtaRH90kETMi+vqKnuCdUXk88wgTXne74MFaHLt1//bqJsu
YD92lXgc4sJ10+nzxZQ7VsEO1f6MGylzHi5Zy0+sDdqJrmlPf/9D1xROZHsJog7ea71t9uzRAPn7
m3pPlt2ptk58Q3v6+x/aQk0y5rpBW4SjBn/X4UBQwF2mDve/aO/Usx3tim3Vjy0B2IrJWlspM2Nj
bQk5mIWb08W4qTv8MFlObryPjxZ6LWILl+5iW4BErXXBpMIxe0ZY44SrfLBxLlfEqP/cW050Uvto
XkkKs8tsTssHJdJg4lg47IBpOyda+Vqf+Tw320dTSqNQwOr/9BG+2k5bYJXvN86SPIKYbolrv9/D
+1r+/Gxfr1iOWj2aWVw/FXWa80qLdzIgl4m+Aqg6sx6bA96UB3nQDicanP7An77h0RRjWEZZ9RkL
XrnoF/EBOaw1J5lsXm/iitrMsMLzrC3ztaOtTg2N6Y8+btpUcV0aFEAwbR49a24HegP3rT1EPm61
nDBE0KN9uUp6bMT4tAaK1T8/LXu/79qkSdNyNClo9nOX5bQcKOmoEWSKb7Hw3X2Jr2jmo1jXB3mf
1w9KCGRNXOccHqOwOsSFvvUK5KEIyNBlYYsDjG2VmxFnZh3e+9ml66vEwp1zTcUlJwZ8Jb918Fq3
jpotKi1HXAQtNwkmU4S2b4TBBT2XKCU5z6htrRLAHtJotlK2JC2yJLmRGRACF7mlPadEDGhdPtGG
C7jMWcJI5qW0vZyR41jpNyGcY2VrBsFaCYwzDdcyNNQOr2EPj1GQpFHqOVFOQLo6ieHuvBy8+w4r
kleqM8bRLMe3lo3IIeNhncAvMlAGKMG6GLKZx93zhNAVE8t5UOe1BU0IkUOLtSOtozWlNihhb41F
iLJ0Folo7poaMKGxDyptqcinvCF0WB1ux8S8y/xhFkUTidCfYoG6tVGT8kIUM8ggqyKHPDK2eWkv
c2U9Wu25PrpbLVGX7uTeE8pSxr9KyKBZoz9FJIyqTrmx+e/I8ee8UeS41aRovNY0VKERZXPsCCoN
ZYnDlt+6SklS6YEKxrKEoUqaTz7M9dqALGjhCUFQrHYzB1zx2LDQVUSfqF465+J/oVr+pgc35fnk
j0VPSqJvPGTfwJg4ZubgJX75jY3J11gqxc3Yq7D62n0cXVNy8UP8JkazGDgUDJgTI5h1jhEQ66TR
FXTlMoR7qhIylgcqkBZ1TjzqrJq8CChkE22jTtSF5D4pqzu0qkvp4BR0X4uO9NZxJVz/YkjQhYZQ
d7XosjDrfU34vOJZj/5UoZLP2tDAw0fUpxOfisA9Hp5SOayrBu103K1L/XWSY0u0dHEIE2oKcVQ3
iWzPS0/DAW8uHZz/KYEgNXiq3PiVKN1lCuKdctM8wWGbQGIqpsBogJ+KQEwfPHqkMRFqPtNkN8/t
EkcFYYzRtddoZ7FZrlNgwQAcYcz1wLrjYFHEyloa3grTz1tJeDPSpZmv3EXKtUVGqJD3VpdMjhOy
kZBYSjKtfST2RggRDOgDEnvFDrfxpDYy0vpX6is7tzfvR4w2wrgkLiYer3rtrrFf1TCYD3G0R8f1
6jVIqmtzW2IbbIN+rdm4EQAlOoRQpMp5r8FxUVNiru/7tDnEqraqWzlDVjvPrerel82bPjizXBko
C/IhknAZa3KVGNp2lOmbWqbrWlT7bui2OnmdAuBsWYuNM6RrF71BiQ+viHHE7jrzwfb3ukZqif/c
eW+aePPDXw5eE1sBXZeR2iZB6bQkJWLt1RP91m09OKhsAoPyQe8GJAXIXVrl3J0C5xK6mkBEHsbG
ozW8tNbSMV61ahLmk3jh1tf4iRd4nJeGhJJqkbvLJBsaz4kCREWOq15c1VyF5GmG86JAa61xpqM4
39qLclC54yfb5bZt96GPp8RMl7Xro51/9v1dWIEmioDB5ospQdeDxKqa1/bE5AcjFnGAKSN/1rTV
xh4vXKYAWbnIzAC7pL8V65ByUvaBFjvmuLfEZbHqkicP65v6VufqFoHnrJAx4T57UZxZzdbqD5Z9
b1HhHp1k2Ur47S0n0o6Y6B5/crKM6LauHa307irJwevf1crK7W0Af5dqcW4hhYbRR1xq7zz33kUQ
XoTRk+YinUqxHz/XyKhdkaOqfwxGMP/pmS/eHPVcEmds35XubVSypcFn1uqXgZoRV0rES0EqZ2Nf
N8wudtXPvZyYBnnvWugjUhXsYTOTbIhMgzi7oLmJGHJk3WHUBaT5S7j7EJp7NazSEVx3TR6Si/mZ
Kbow42UToUjC2hiQkt2p50LlqF9j7qDFoInnVkaIsOauUjCPDtZlqVwRUyptzqxdRkJxeB4yWlPc
QmK4cUN9SZbiBVWGrdSjB40ErILXmxXWqhnkHOUeDhhMD84uLeu5EiO9yoz7EbbbSCDAoOxsowXL
eDfgF9IGwppgHI5+C+MQC5P0N7r9nFo7N7t3SYkH4qmMr1NGmxKfx/UhHsjSc0K0WEvX956MmHhX
FjpR3btR8VhhdvEGmDpFtdbCX1Hx5EAu1fr63irO09xgnBFvgHBINtdJr67HriZUgZQV5sygIrtI
PHXGiC3MuhCd+OWYxrKxObeHV9nwMOK5KzhL67K5SbRqEfgkzakKVpR4Per5LCdWyCrSBUHCqyjv
sQxD7wHsp5JHEMOkxH7ngonTO9jT0rssi2uFyJGW3Pg2fvTGmwZxXl4wR+CcngLplDQgdoB+rsYX
CoUuO9zHkuqzhMXQEXVm452SK4fcAMiziVqssrGb1567yAAj9Tvk1V766LsA8MTWAY4uLnOWDEe/
qYHVqP3cRBSnID7sHMCsxkJOYBeY3olByll71Xv+JsUHTKZ5BPFfy64hM6xDLVvQQTpC91pd3zsh
XbpCB+025w1W3YCwJSs114Ol4Yaf2Morg1XZwi+RICUdb/tShe1r7iKnZ14i6tREJ0mY44jr0m4I
AWjIbTTmA9FxXGwuYoBGfoKjGohR8jCAMTKal3EE1q9g+a3MrR5dJhnFlSK6t3MORuBhlWHXhcUs
r0hQUMSCo+8e9N7SJ9nB8tCd+r99ihlqjB5d3vWZuowcMjGv9YbhAm8ma9ACSqxamB6ifJgl3pmW
31kozzOgXIRaBbbcNsQC1PzuHhF8xf2nwOhewXUH+SX8OxdkkgrxStGBEoozmMPLiopKbuSbCHG7
rF6Ej0u99a/L5t40uMQMMjJwQaMGytbl2qOR4zJz+0OojyuTHCxdRLs2eWkejNdGY/T3A3lDycpz
urXaPY6E8em4uhT6z6Bfido7a4iTceN427UlpOuR0ENw17jMu3jZsiXp3WyXamSw4pb1mnzTlu5F
H3DW0smIJ7e69tawUmcxxIiMkMg4eCPUFvfyJhxuzBKuZQIVnG2cuCvScc2WYl2Pb6pyrvojuSjy
gluWZdGN/B/PXjTZq+dDp5P+eaUPO83in7b8i55YvEi+ZIUkvrW+QHP7kBg2HntjoxbVWUeImWDr
lUK2SLxoGwz6LPPloiMoJsjwQ6b4YeAB9Xqyim3ufrnwtpkb9DSFT5sv04jU8LRa1gzh3H8ah345
GkB6w3qhD/kiAPDcdfWmzE3ORjDP7a1ivCjcdRm+WLX41DrVAGKL82OK4mbGGLunhhtfySSQoP43
jArg46U52ZCGN1t91pQbe5Sr0N8PAg2QYdIx03kWQiIZNkFzpmIvlNPmH+ei6+NgNQ7FuPcwSjLf
9bg3FaFu0saZuV5/0QnKa5a3NxFdp90ubl+69t7H7uR5N66/J2sCY9tvy8DafuNmGog/Ze4VQOgC
ksEQoBJv7qiUcTPAvDLfo1Beoe0DVdKtRd1sA5gxLWIvWx2wFjP/+K8FL8Rv7wb/uZQXWUGfGdVg
S7mWRdB+D8ia1LG3lE2ziaJx5dQ2DizvwS4myIm99BqxCRDBVmo+jyd6DGSw1E2WNZ47K68Xvm7g
QwYvTQJyigEyYuMbIQ/hz11oxkM14sWu8LJ67dzmUfQeC3AskSoTXQVqtR3EMhmByZs3QB1gbz1Y
Hbs5o9sZ+u0Yv8bOs1rfpjC+S5GtsuSNaWqpGpd9om5H1yTcqF545i5MSjoxHySB9lpzFo85e0k8
ZWhFgxPn4e+KC9zfSThCjsZfR2dS1IZJmeeyPVQI0DPvrUmTuYQn+vM59LtCtimEZaGktJ0v0l+1
ApXvNyqnUNDVLm+sJTLg5ya+rSR8bOOoOEOwcS2LkjaaHXnn2/YSLMaC9RKmyo6Xnc6ME6/uq+KM
2sXHFo8KM35cJ40YaZFQkYUHTg/JGThB/6LcBZfG9sTzfVdXQzRBnX5SEn1R81qgRPpBch9SISEi
YfZyErjhCiIodX1a3vZHd/WlWPGhuaMynhMBPKoLymr+Fgk/FwPe1lnXoMCaE33jD3rhp5aOCniF
bvluX9HSpLEgonHv7hIsrcBy1mRN3oDL20e3GO0ItZvhKiAdBQrvuAjhWC5+fsffdlPkB0hUUEYg
o/lcLBFFkVRYE9uDAsdBwV0CdejnFr5/rf80cSx3GyKnTt2qbA8SC1XJaWY063nqAv6XIChqlP9I
76gGeGwNTjT9bSnoQ9NHRWA+poekJmOoL3G9xpu6XBb3xipakg4KzU5Zm6TledDwxE7fnCz0fVd3
MyW6HwxByP/l0UTjN0OshlXVHqw9OM/r8jDcgaEgr2OjvhbneL+X9VOwSO+c258f+9sJzrF0FQ28
NfXnz9+0sF1H8aO+OwyGt/C899ZUuUUKTr3c76rQloZsRWUSZYwevVy71LLUj9vuEPouJh0ToH0+
b/APWVpD8Rs0ACl5MugJ5YpvvOrs54f8qjBkKuIZddPSmV3lcZnPLquxwXszXShgjZ+DNlsVyKIZ
MeSpzMNd/MRl8MPPjU4F4eNx+6FN4/gSw3VcN5zerK85uLgd4kvZ8nNcq+Svn1v67hsiwbHpPljM
/oIVf7hSGNK+piggukn4opnnmrxx+7efm7C+a4OBLyzDNLBMHLtTAIXVTanxNCp7Z8XGJttklwbe
9xZqY5f91iq5znBHV1E/yyLAxuV54lx0tdhyVlsm4LssJGiQI1ZyJLo829sY6p1g2DlRNqux2NYu
EkdgckXqLizInALtkGlgwx2rs4C6o6pZu062qF2dlRX8D2nXtRw5riy/iBH05pWmvbpb0siMXhia
GYneg/brb0LnxBEbzWjcnY19nA1VF1AAC1VZmYeO5nIWhs+lVx3lJsw826L6HsqPabLRhOdKeYSq
o9Dm0L7Eu7YJsQO9o4woNWCOWAQV96aO5F2EV2GKGe62fYwApNUVkFqMo5eZCrgxqFDL6+1lXOwi
GGDY0elagquaLvNsq5ROUuMQA1bnArljn4frIX2SFKjoTBBaiqV9DgqOtl6NyUPTDmtZBmtIACqN
MSe8E7m4obNfwvQzyCQUFCQJwIe6guLYKgavACDiv0E/YAeCiEEosm+QFqSD8ATg3SobzYNRqRsf
miKFL21uL8zSp8UwVBM0iRRzbDKflkSzwgE/CCGcQlxL+tllz7cNLGYjSONETbVA7iixV8BoAVqp
D21/HqQDyr1OtQNvsQux5/ioOfxemLLoEfIfcJVTinA2c4y6bFSSXgQ4QSLraTS3ISr1ltW5AoSe
RFQwhelZ7t4VcCUHEGqUIecToZRf+ftexDMXygJivIsscY2hcuxGl3nQZgdbDGjgwM9A8toVQ3Ez
BeBC1DHfhicvngsuNGO2egMifcCeclLs497yOAu55JgpgptKBhDRkNmbwEpSIqUVHFPfkqMM/VhU
LCGCDnUrIOGnd8wx9Htea2jxAp8bpT9qdm66otIKPx978D8mENDRvSh8aBsFnECgpAQPgCASd2pA
RgsUjJl36xzDohKeR7EEJAqoLThrsHS3z38Oc4yl2pcBG58Ax3LA84onrmPspX23F5zkEB4l0DsA
84eRWl4GxrPLHNpQ9POiRX3oXFc/MkzIlmN0pyfKrgCf0m0Xry1hjBmQF9oY082rh0/ZT0IMgDZy
PVzzzT7QM69Uybopdc7D5DrtooZgBodeBLMas5RQC+o1Q0NSKaJwi2Ey0DO6E8b+2hpyfDK0AoP1
bc+u4/fSILOGcZHi+9bAoN9OTg18VqH2nNvsOpmDCQCTvt5zqsgONFSqONVZBhOaDgIl0FUaXWPX
NfhCktTThIF3l9Pb8TLVgD3sEaXBNYBtZ7IrOfATuZasluI0ei8iK7QVjN8g2jiAwhF4MBUCmK7y
pqCxBomSVbLipa/XHxP8AEvBZIxuSgDgMte3JsimDzZaOAy2wwRNOunNkHhJ3GJIfhth3wblZEQi
nnkdkBPQC8S0KJjmkcgJAAvaFhRgfRsUCxLUyF1peztkFp4l1D+gr+nLR77KziUlMOpA09uzAi65
TpkeAogpG+C1lzqyaaCfWhg1ppNNW8EgIsf2UrwqkqjoooZZH3xJLq8+XRt1AXWS7oyhffsOjKwb
bYNRBWwquog/+eCppeCd2WNH06xWSNWgC/BsBzGd2f4aSwyYW1DYChIHVanVbfeWIkcxcFJUEcU0
wOMvvasrzLGXggTFlwLdoMdI2HW8Ab+luJmbkC9N6J0pdIIPE8KwhzbrkUCKI0fFY+A9Xq8fOfQE
IqmTFBwBRaUrO/tItX6cYwLU7M5UcWN8z1fZWlpLqZ25aG5yTsNSVMxt0Wt1Zktvrb4oWtiSMfLh
V9Ac6X/e3pmFitGlO0zg5T0xTbOHCfEewiZu6Ex2cScABIKc+UHd8IaW6Z9jLzHVxAsYE0GyitTz
0iOSlm3i+0CeqOt6q2zoxCBkY7kTg9fjnjrcMjXNQhaIHIaFmYgZms7W9IUNRFuZ1qas1fRiAdcJ
jqTJUT7HLWrRDm4xznouxeHcMLNlgtGMsgbKRhRyJnA0NNta1h2ybSAMM550Gxh9OzB+U4Ti/wNa
Sl+b16v77TWzmUk1pf8Bsvp3oKuxUdUIbVBgUWgPMhhnVFbB1/AV9GlekDLhMi13aNhGGL1byavi
pzJQEP2Re7Muff5VfPkVSUIpG1NEl7s+ppIKpghUt4BNQG6Muj2a4kAbTYZj3IOZg+4F1GlMNCHe
Q4+LcFy67GbmLeaRrpZ13Bsj9KBBJpYJnrlT9hrYyh86UHP/HiF0MHnDEc2+X+WdyGNdpUpF13uC
aKePQQWvEib1KSdzan2Kl0NxABI91HtQGn0huMFHDNEFx1xZa9mOoGcKvRRuUr0YkDP79N9nd0iZ
B1NISpyEfpckm87ttsqLsaGzE6icygcwZaJtCrmDgpMeLd8sM8PMUTcGsQiKCUcdpB31NqNAOqfb
5fvBEdbD3f9jinZxm2cGmaM3iQUhbQuDxaeiuAJ4w+6RHUFnyXeBo+p0V3rAJKBXPfLrt1xnmQgH
bSeE8iqssnKiIkP1GVOOkDDR1v0BHAmD3fBWd+mTqn47qzMxjSkrX/JTOIueGdqra2tv/dY22ZqO
q/2sPWENiWN+CrjwwMa9OjPLfMlL0k/G0MEsneuQvcjD63o17ejUt+8YB85lurSjGObQkfECL4ii
12XsWhImGtHrpF+LYANe5E1xZ3nZAYyD9yA82hluekBn1R0fOHaXzgy+76KpiKIOtifGSyIiOWwS
2J1OaN4DlgSmYUf/6EzUasef4EH9BFYDiHyIG3EeSosLrCFNQo4PwwY7wqJp2Ng2KTuI4xX3gqau
DTCoBnm+mTLJyTrNbSge0MhXUBEF/Zy+sgBf47i/lHZoKjZaBloSlB+M+8I4VFnsJ90Z1WLU49YA
iECQpv2pPtJHL8Rw70Fz+hfzdLA2s8pkcEnfxnJlwGqF3k71ULyFiOTwJXymIy7TUwLefZtLir1Q
q7u0yoRY2fSBKhew2juQqay3IEHWINa9CT+BMxTdeueLVISYN3u/GGEzZ+kWzG7lqZGaTPTx8u5B
dR4AcQLG+VYEZzvAFbd3k7eZzPen1ciYGqjKnyXlQIZnoX27/fe5K8h8YIopSAg0CGlLhRzMT8UF
cwEQBRAtwLcNl9+b8BOc0LeN8pxivi1mkPhxn8Ombj0i9QelDy8cFzcIdUo6tA6+AvaxG+iBAFmT
CmdAOwg19MT8p7A8KKiV3vZk+cBrqiJhllQRJbYnlKUR8H5jT5cPU8fHdh09oViOFNWZPlLnL/q1
iPeZOeYj6YMQqUtkmPPvwECwCXbBIdtKDnHA22Xr3m3nlj5Sc2PMV3GM+1LQS+pbBMGy6pdmeU3h
3rax+GyfGWHnSNrel4Wug5FuZe4a0NQMO2FNp0E1zkla/MhruPrxQsdwtqYyR6kjkpCUKtp3lAqp
25aPtOwCjmUnxjxjxK23LEys0L36tsecLCGY+qYo8S3Qs7MCtEmtnA0CRbVir1dPIgqfuQ7ZLfGt
Ra7DWdTlnfs2zRywXAZPvzh8uQplBmgxvkkb0HU7tQfi+oP1nEDYjzc8Ji+fuW+jTGwaQlm16Yi+
sP8GgVtI0gFV6iir6NitpBWdUBherAdiG3cjdMUAi8SXT34tj6lXPgWuxosr3hIwwVt3mS4Dwtyh
+Q9qeoh7gsLzVL5ULorOTr0DOu/ncOYsO/3GsQ+42Y6zZZkxqM1IDzEdQVuY3TZ3KUEK2VUHczXu
eXfB4iWq4zkGSArSnK9wn32DjEayYlXs8PQvP3sIBxD/geMO/XheuTOzQH/BzIIZBBiRFeEO3qMH
3cnuIZupPXROtZXugGBAqenltsWlhJEOeaD5rKIuy/ZjwNmoNUoukjMIBFWnIZh3BFF4CQk9SSqh
iO1zzsk1GSfqDHODTMhKJIxzJK/kDCJ+t2rQvJcxdIHDA1CyChrokTT7YQT6MJEskBQDy4jH9gTF
iKgZ7ycQnUt5f5daIPmIBlBED1DUNMPoOZ12SjbcF+mwD7LmEKHBMwBJrwniWgQ6LrZ40b4U7LqF
kS0UD1Q8VJk0SCKVWgpiDz+GFupUvTsKT6WqcLJbemTYeJhbYeKh0wVlGrSBnPUIBKN+Utt9t9UC
v3OkSTxq5bEEU34GffHbUbFk1pDQzLIQEprE5tRhY5Q+3v/tGZohIGzHgzdWjnoybENIbCXNXa1p
dzJq+ZzgWHz6I4eHQh3EiKFYzCyq1UKpN1BTcia4tWNMB4iFIQJz2w+oAUi/MqrkgEZ7GHTvvQRR
eCGQT1ofeFMTraCuAfCiCqBkCPQyZAKE1PBq37i/vTQ0PtkdMfDWMCVgQ4wryMbQGnKhqQ05j3J4
B46RXvzUoYqkQivD9H+FkcyJgKUrfm6PXoCzG0EWCFhys5acq/J3CykMKQPcB8NQis8rvCzdbnNL
zOKbbeSnZgnPLP0h61/EiXO5LV01aGZjgk1EMfgKbVKVSQz0MzwxE7Bn+ZCtN/UVNFSg6gEQtAyw
/+2dWjqhYPNF0RTnE3qHjD+kHGOgMiZy1jqA85tH09/F5a/bNhZyKWhSoZtN/aJoIeabF5aSClbJ
pj2T6E2voaoSkMcKQ0lDKqHD6p+Iso9JszGsgZdvXwciLAO/A+0oDfkVWxgu0yEAoVPXngMjhs6K
7CaZdJIjwNZRxm/jeiOY5u/b3l7H4qVJ5u7WKgFQrK5FV2JCDQHK2+KEdG5878k/7xnAkqFI8hfq
AQily6hvwMFltOWAec6d9dqukzuCBL/6ke/4mMXrMLk0xeSM1dj6kTbBVC2dCRivpDGD9kLIu9ro
Ob28Ny7NMPlhp/pdZFYwIzymPxobL+a95fSrYtuekQhzLg2eT8xGTd1QD6rRt+cGbL7RPlGh1fzz
dizwTDCBP/halMYQzTnLCLcRkwwiQBxWZHIO8cJj+WLdWLyY2Ew1gMZYt/6+PkwqkqJirf8ATRIA
9tkK82aAkHs8poTFs/UdfgpTzwHlPhrL1LncMtZqFECNz19B9cRVfWT2lbaWFenjb9bTsixaxaIs
bJcRX2GuM9FVAj/BHZIkH4bfOFbNMXJ9xWMx0VUQwU8G9l0WVdCJpVL0A4wMw2da7on1fNsJ3t9n
zpJB8hgiB7gg/Bb68tqLXPEIOxd3ZuYBc4wicbCmSIAHUXWuMcxUZrnTRS9t8WYJGOJC7/m2RwsQ
m8slY46SOeWKrOVwCcg6KBT2HrIejBZB22UPGvYd2BDbaVXeR3/Th7i0zJywIA78AYzX9BBjAMSG
9vhnsO9OKarz8g/YzYgHnksPcl9/dVd9L7LBlMrDsZWsKILP8bbRbStzsl22Vn9o68ZfIxFfDZy7
ZHGRQSSKqAQsxEJycBn8nSUlseWX7bkgGCOTgU+vSoz3dMdIDjfS+DGijJlPoCAUQJtDIYICmPYV
tKSMIUFdOeRRijCXG7AagMShmIuCtrZwThpZFEDUZmhH9MAcFZIVSfaW84gNeUaYw+LXZmZlgakd
IefjhBAozaTH0efRcfGsMEurANqdU47R4yiBCLr5DWo8J0Vz/PYxYQ7+1YIxpyRMRT/EempHGVNO
QqcCxPzyzy1IoF41dWyKrrHZXCNJnRqWo3YsoW9btJabQPfltomlpZqboE7OUu1AFEeAPyftSJRn
A1Mn3ZPZf942sbROcxP0J8xMRJYKQH0BE2L0GKcvVcurh9CgmaUZXxsxN8AEVafpvTZWonZsd+pu
cofHsXAk36W9S1yW70DG2IPpKRgI5iwemwlfWWYCbYQ+lmkJknY0iEUn28HRL/r+q9SPttJrOzPV
nlIIG9h+b340HW+Qh7d3TACiLp0nEzSljoH0Q07PugKoV8LJSnmbx1zIkQ/Yegf2hGNYnULrR13w
Bp6+QBbs7iG+ZQixA65msEE++aJSNIalHfHQ1x61V2jfrKHM8Cs4QG2n/S3tQA1hZ4/o67TctzeT
oH7t39w2E/1yqoKObfS1I24hp97mq9Ct9+0rVA/d0OMhNpeWcm6MOQc9wOkxiWAsS17wuLIzTPjf
Pmls7fnKH+YkREEuxpBP0Y4gu/Jqa4PCxX33xa2VdWtA8a0z77vJc4o5ATXw7YA940LXCWAa8Gps
1red4llgolwULCICUYhlC2qcLmhQhxzy56X7Y74xTIwXGdHL1MfGqOMpCCuIweleFwLapFu8XvXS
kf02ZYpMlmECZ9sqMjW1BnkKhBIcsPPmW8MLZDsAzEJE3LXRqm1XtxeRZ5fJtKFtq+WihsCwElAG
Q20rC1VoUInevzNDz9vsqg/HogNjEM6yhrTRB2F4A96VPCace5fnjXJpppMM9L0LrGJs9o4PGeYA
JHIDZ6+W4w7Tg0iqTIyUMEtGdN/s/STUjw0pIFv3EdbvtxeLhtX1xfdtgFmshuT4TliBfjTApY6x
GGck+gbeeFACdeWhc+ss3nUC5zgtB/u3VWbtfKNU076B1aY440kGHsEMZO693QXR5rZ/9Ojf8o8u
8CwYekWTSyvHAoqddh+V952YeFPQuQFy+1bmKHKzb+b/Xn3fftGYmVlrxFxLSwvWanAMQ6NzhbbI
Ssps9BFCT65dKEe+gUSc19emy8U6CbVZhRKXA6zIZvFV7Tcx5NT1I4TzRk/1oMgJJEZiB2sR7adA
gJ4C78plXw5frs5tMjdiWCN0Khk2IejomaajegmUnARbd+XX8MG3wduibcFyy1nipXidm2WuyagG
pQdJYbbq39XS2uRguwmxl0maH8M+cqNWdSOz2d6OosWNRXddR9MbwuRXxedpqCshAH0RvA2Odf0D
gl8UGKe6/imvn3HN7AWX96leCt25TeZoGkWgouuF67JAL0DqqDbWz7CGFjiAzw0ocW+7eHWdAR8M
RDk4q1H0g64EcySrIR+zKWyrU1zQNH/4Uw2qoxgip8GxaMYQRUNHxUXHlXZ5QjDdKYRqp1UnUov7
wtynXfQgyYQTJTT4Lg4EdWZmhVk6cBakBtiYqpNaR26vvFYKhGeheiaAS6Xt1M9OEjjLx7PILB8R
TA2EplN16mr9sSg+JH1y8om4gqQ/tBY4qKDYfHvDrk8g4yRztRUjYCVTI1cnIQ8cyDO3dhb2G6GD
tqaEGWzK1xNiwjMJ16pfrw1dfsilwckDaVsRqHmC1uP2D7q61L9+DwRJZLC+a5LOHM0eTblGqfTq
JApnotV2aYDLwji1Ma8AvxxD/zPEVknaKTMLDGBDjjcMN8G4BQ2RN4Wvt71Z3tBvI0ygDm0MvrAe
3sgF7m1LtAcQI+XkU+9jTxJPaqfbtw3yvGJitlKLoI1jeGWBmkWNdkpVrozq6bYRFm0uqZebxBII
j3ljtINFN2lnJhsoNE229JI8URB9PTloo2KeD/OHTr9Rftw2zfOPCddqRMtBiOCfjtKOmRzBc+gE
KiedoX/k+uB/7xr9EbMPcAx1WRUSgDj4nbkrK98V89y77cf1W5FZQnoOZjaCGpqxDQ0/XCaq6fij
nf+pz+2ajv6kdtTZSubG8loBN6z/wOOGvfooMMbpv8+MW32F4WGV7h9VFgoriA8jNENQwpTgzuEk
Frwto2dkZqwK4kHGqBG2LAZxd7QpiWEH/v3t9eR5xFwbMgaKdZCQYDkVGeAVsb9X5HtdgWc8YR+O
Oyz8KvLVTgioO00ZrIrubUrVDQgcOOeYE4IseW8ct4JQi3SHOkQD6HIE4fftFeNctCxlL1gZC0w+
w0JllbsqJbYP4iRdllyl6P7pq/Qy3Ezms1bocaxpIZbM7MHngdFvA1RYanDse57gEN3mGyfXZK6H
phq7SKXXg0pAzSTjTSBJbpj+9OU/gDc6IihMa95Wsczx/70Nv8AWgBRcCWMggSxBxtfDKOQn3H5y
Boy/CKCAs+U/xINc7w7kYQ5Yle4FPhXycqB8G2dO16TlSU0UGIfuvTSAeqkvOV/k5RTBouNsBroK
gOhdHuAe4IgEFJ0VsOG+D1b+ZN+sTResFxBTBSUUknTMBYMTjXNvLAQoqgoSdITBLSBLLFyrCvSk
1gOkX3WEB36N7DxAa9ethufbB2Hh6kCnBiQTaP9DzpjFUIG6WrCiBgchUiqvjwqnz34KoFAMhbMm
dZzFXLg9Lowx25WqUxOEMoypNY5BvtFAahcjUm67tGwFBUj4ZKDVyRw4NUkH0NiquHLHtwScaEYM
mmre421pf9Dl/58R5qyZUeYbOf1KRuDu7xsIfg4v8vQRmJyrnecME35hg4ZhEiLZr0gCpu1fPdhV
c9xXt5ds4RxhY769od7OvlKK1AagPoYV1Xrsh7uAlBwDPDeYb24c9YZYRFguIr7k7bHR/mCD/qUN
NrrMIhSGTqHfdRFMeRi/80tbCT5uL9X1O1bBxN9srZiPbQ+FDlMNYYa4I5qaWWOHEsgStAfjrfPK
3AWBcOLwmvqc9VOZeiNETmMRgyrVKYf4QZ3e14gGXeQBHHlWmIRd0jAeWhk4OREu8GJw9PpHDazT
7QXkGZEvY41YRSaLgBmdokJaK3kPie3QwVin++/MMLdA4VtmlPbwRTDXuWGAVQ/s4+XLvzPC3AJC
l1lqXWFbLBAeJklsT1FtG9G/DDn2G2TWrQTIO8zUEIYxP609Fb9oV+m7vKqd7uOvvqtoHmOiVsaz
TLka4damqRhBn4xKBjC8VfdYTJzPznXaQMeB6ZAkuLFEBYJal1GgWFmSDCRuTv2E01p0+kOaG78k
YQTLQOilqg+FvBq0hFr8ZworACrVVT9Zrkz6bZ+NhygDJ1AJwa1+GxvR+vauXt2G+G3A3EG4G7Nv
AHPSCJ7dhm0R9LIZVM1JBKQY/C5obk/ebRPXaQW1oVLP6dzXFRw7KgQltSLYADXYsTkmm2HjH6QX
1W1d7TP7nTuBO/Au4UW/VMWgvPigsGHTai3pSZKnsBmgRSeUv01eMsEzwBztKgcooKJOydVnjw5P
mhicDIJngQmbooGkvKLDQlwWoGL+aYJk6fbO8CzQf59tft9Ofm62sNDlP7TxRILPf/f3meAa/LGL
h45uAh68ya/UkP6lA8y3vOnVPKtluglD5NUATjRgrfkLHzC3iIxRl1WFpbxqzaluYgsmLMh/COlH
LfFCVaafmou3DD0fNB9FwwZD5F//PtsGXaxJ1sd1c2rQwnOHw5v8qbUYxMnPYHpzzT/GEwjDMrca
V9CodgBAAfe58Tduzn6DfBkKHaQL8r7Gb5gA2RFzsA8nGsfEdaeX8ZMJ6HGM4swIG+qnv8akfOJ1
G5LZtZc+xFCkqibuYBMNsOuVBTkHaGUUipG/9Mrvp0rBkHhzyqY3MwG+8o/GK5EtniHK//EfE+wI
PuQvsFIqnDIkYAGyD6F4+IsAnBlgEhVILw6arsDAFEx2Brx9k/KOESvdKgF6jU8gCNMorgssOMxB
zcxgqGV/IiczSd7xfjqLbXj2u2YvJOmpJASTHp0LvbJtIBFP9Ds3A70axFac0SBuWSUf0BZ9BXzp
KZr6Z1FO0XXIwVMImYxmskA43PGKx1fPf/qDMb0IMkaMqVy1H3q/y/1uUvCDVfDstQEYx4dVlUs7
1Lk8OX8zw2QrCyHngXKNnYFZQAOw1/QquNJTM9KqGiStJieMEhioMJDtSMSVibqyogzPQRJDqbR0
Ue1LPBVcULcDgV5mbDCDxRcDPYDm087LZTDLU1Fnio/mxySktt7gmOrmRq2DfalxUr2lmIYCKQT6
MCGqAel3ackqWn8SpoKcJJE4gTlt1ZE3Jswx8bXSszsv0GN10ElFTmq5F+pjNvy5vVi8v88s1giA
otWoOTkJzVYNYnsEyfRtC+x869ehma3S17/PXIgroo5pjlVCG3w6pKup2FSxB3ZIt9+mmJpo0TXm
pATLIfC/jWErJWg2Ghi1QvxZXe60Cq17nnujxZAR77LmrR/995lzgphGcpaXOGBoIVZt4wymxVnA
pcvZwgIqJiSjravhpTyvIR8LIMtJG/cp6TdT8qzUXL4/nhUmRSj82tJ9FVZqcEmgrpSvJOun5RGM
ewZO9ehDGD3xMGSdcTqXiws4846pArS9pABbl5BTDv0FMMRCAIMTDDJ9CF9dCDMTTBHAGgIBahUw
od5X7+N7ux5+ZbFroehuV5hseWhcCcVITDqB8F2gsktQ/uFy+i0fg9mvYC4LLYnisfTxK8ad7IQQ
CLF9l4IYR7e+j068LjdnWdl7o8m1AUq5ONe68kMpMGIl8NLupU+LBd12BCTYYq/Y6DTZLCpfj8lp
KKzWyYbUrbLieaygoqG/9FCdMtXqQ1VKzrdl4WhjSAhVZUqriiolEy+61edFY5H6VBmZI1v1T0F7
LYw18bWn2/eWQq8+JmwuLDFh02eWTKyoq09qH4Afv67XUdb7TtDEtR3K6W9w4WEkGbNMZ0XOPxNZ
fh6zl1yMClQv1DvZFFVPNkwvj8pnCGc/tDnygH4UoCKTJ+8pdJv8OhvWVHxK716niGxEKXPzTEtt
qLugUCV7GghxSz/knIeldyY4TVRZNiRFkVGfv7yzRL9I0gD026capndRCZwaxdPqtvkKgULf1vfQ
e3QLzkFfMktRHhi/xAsfbLdM8oT5S4h/SEgyyWv7Hr3H52KXvJVgiv/ULRvyYsjcIXQDXfV/fn9e
2GVutlLpoNphwK5cnAdtK3VPXcLzjS4ZEysXNpiotOo+FawGNuLtcEhdyF2EUE/S7in/hfkScCcM
Fk6BgblD0UAnAJOALM2t7keygjp2fQpbyfbBRtgED3n1CTglZ/EW7hGg5EByaSCfkq7QB0SWknTy
4ZhqvFrZRjfubp+yxaiYGWBRB0FjhFPZwgClVIg22r5I3MDLXyBYtgauFZyLiWO545pjlh5edsPm
Zpm8h4DTujIJzDaetNIOiRd9FFAEVDcgDLeQnMir1PPHAyYtc9Nr7YbTAFz42s6X1ZAvj6DflmWm
CDAfBXdDh/Hgg9JvOS4u2sAstwxZYxONKva8ibHam9l/XHyttwlUowPPOKp2jhl0HPPYq5947H5L
b1ckw99GmcMmqxWEPUa8wroV2Yq6E58yZzpSxq96l7ii5PFw+steohcHShMgbFnkBQGxiBJoMGj6
Z117tBRo+fHY85eDlDb8/muEyfJyH/ObqoBXv3GiMhDFXXS3lc/yH0rOKXnhrjBBJXh7+xYP3swk
s3utUDZCk8Kv0r+3xo0CmanbBlhyEZqXY6u+nWK2Kul7C00xWNDsdBtsGnAEWsdpRwVxeWRlS9eV
LJn4DzMzoGVgTlsUyQk+bCgOVehCFxqlBjpYwWtT5pxVu+7E0P7ezBJzsIogTnOtxE71IfSnwa4N
CTa0XjCTbUNQ1QZALYJsIxdUuBghc7vMN7WI25gQBXZB/zu4yQbzdL+UTebU+wnZQgNG3nin9Fyd
4aXon5tlArNAaqtoBi1H+bs2O1fDC2SjOXHCs8FEYjpNWWOMsEEHD4ocDKGQp/oYHow10CRoP6P5
6PgO+Xnb7FL809xEx/QP9HLYYp8fpVqQQkb4VEEDRY4OJo8TgmeAiRQ/1OrJV2FA9A+K0Nu+zusH
L6X8YE7/9oEJCl0doi71S1rQ79zy3N5RLfTeraDqG6147UCeP0woZFEXyZMOY0NVALpS2D0Pt3SN
cqOHa+YPEwkEuaoajDjG3Qo6SYIdQcvhiRLUqOCxAJcogYbBbyBDX3ivmcUQnBlmrqpYi2rRauCb
CH26ongfVcmxcu5+LV5TMzNMFqdmhZqntBlCwdeSm3hD6GqQhhkaRzz3q1FGpm4PBaKdS3TI85B5
bAixAMZyAtPQkPWBNs+AFbybwDRfeg0kNjZ4n7rpmveR4Vll3qRCWddCWuAM9EFlR8JD2RFwiPPG
wDhW2JF36IG3WiwUzSlBsjOAfbf4THmzbNfwwcvY/HrNzQoxFRRim96EK9EnxHmVH5pdbjPIn+GV
3YDCES3YtfSpQnLDybmKSZy4UZirZNQJtOckhGcegAxs/C3EL2oEUUKl5nzeeCvJXCiKIA6x32Il
Q+nZyu869VXmJeTyog3gjGQTL1TjqtwU6akRpYHcnPSerPtkfJITUYSgsHnX9JgPL8mDqo+OBa07
Eim7sG0dw4coYShBVBnNbiV1mwTXQVV4xJx+dWlwKOX0weizk1/5juUnH7GRDXaQTe7tL8biLqBx
DGkwJIKg5r7MqdPC17tONJuThOSCbPAL7Vb/rWe8LsDiAn3bYUsrWjAQouWwU00yRo8VT0l3ithx
Xig8K0zKNIVGStIYVobchMrgby14hdg3JwfkGWECN6lVM0/BdHrKmwA6pdDJbn4q+cPtfVnOjaBX
ZMh4sVLm1MuNqZWkanTfQm4E0F+8BYL4T+hUax3dEzTz7Ux208Y29+JG5Qy4Lrv3bZi5VEcCbSY9
huERBQfzHFe/uceFZ4IJOn9qq9CqYcIEsRMST4hZ7GqLVwJeDu3/OcJCbKWmIRhlhZUEk4XD2ENN
uvA06F+m/vDj3+0Wm6tjwGGo0SREeIOm4b3+Q3urUECODvHz4GlgiRSgDomBaN74wVLTCCRK304y
wRipTUuAX0IXvEpsuak8PRnXJZReYgWMZIP2IxN+qHqxF/Vye9vnpWKAgmaVhDl8tLBZ0iPoYwZW
lQn1yWzLQxaGdwUYjzJ8RjLIZqND8mzUXB6Oheoi6Bj+Z5Ml+uuTNvDbMURs5s9FXW1IN+DDaHqW
Tg5VkO4naMT2dQHO23hTSiGnYEWPHFv+gPoDyPGpJAtGsy+PpE9UEk5ygq+lJG7F7l0XnsVGA2F9
5ITFy+3VXQreuS32FCYlOp0SYD1pg+9CCJrRfi+Cw7jkJVGLTkFdQkTPES16dto8GRq5rlO5Pkml
diDBQbUwV542jmk10DDkAR6W4EqGgrl2itiBMXaI1AAOQFdbC1HzpEJI1VFsfQ39hBw0lQVyxD/h
57jqiad9yKin8jLixZAFNzNI7YAGvsLoNqQCq4Sh1KcokXehUa/HCFHar1KM0A3WazbyMDA8g8wu
ikKjiSjq1qcGKUEAXZZ+BC9yKjjhkHhCNXlZ+Y8HC5DSoUz8Px+Zu7WK4lZPEvhYd5VrQM+8UcBS
i6HI2/G5dIVDLBApD4bZr4FtZGwVY/Cl5tSm6rqq3rpBWWHkdHXbCv2x7IlDeUrEwACSE5RBLk8c
RNsrs4hr2rd41bP03ZDzVRqWz4Ie77TCcGJjdHxibG5bXToSc6v0bM6y4sES9Nqq0S0JhbcIurql
onoBhOxBNLgrur/ZsLk15lZpAsjHdxU6JpEZ76TawJT9gLYhpyCxtF+Ys1ctU1J0gCzYzAgVxjQO
p/okTMOutVBVNInTdx+3V45nhfka5WBwSAp9qE9J7HvhdEAPHiR4vAfY4rMFY6HoloFuHoVaZsni
0RxJmWHJMs0fMfIkB/XktUllyc2qAC5ELroQ+l+9NnkB1dn1QvRuukdiBSnYyaN6JWCGDnzFOCTJ
MOJ/gpD35FWZpvR2CC7Cf7oo4PLCkiOAoVMEQv7LcArCybT62orPk/TZVofahNBUzEtKr2P20ghT
yNDFaazlKU7OggjC3+Rn3EKUJFDtLv2tD5132yP6xy6P5aUxGgazAyIJFNFTwJgG0ssofssCDtXA
QlpzaYE5gmlvSWEnBslZ1aJHKQ4f9b71LF+DsHWBA0LWPqoMim/dlXXEs30dxJe2meiSIo30uR4l
0KF0QD2rHIr7trK7TeVCElw9pUfiDOAYB9Ho7VVd3EIcUWBKDUOBrtzlqqqoXQskU2LIiIJrDgpe
mZA4uha7oMfciDw2hyUvUZlHc0qibWGF8VJs6qaL8aU4dxGERoLCDqIUc079X4QKZbIT0cG0kGYw
oVIqZlx2Q5ack8ZyVMgfDGbxjz8SACzRFFSkCklXCOi6j9pRaOFJbY1Ak2D8DGtWNMXWLxQH/+rm
ke6M3FnBpRgFxQGwf/g6IXf6qgnMTkE8tcOk5kJ0lmh9pDRyB2jvxE7HfENAB+z37dqP1BX6SZ/E
V15vB8v1+1CDXK8JkVJ0JLCw7IRzDQGQvq+06BweRChQNU47OJmjtCuq7G191uBEHKu18ee22auE
BlaBtkahwwKvqMS2o/PeEiPd8sNzm5FzUpRuDH0evU29XhN3vQypmvjXbYvXjgKugGq2jMQMQ2MW
W9Pu5MRQBAOZcNAottb1dqEA5J3k3kA+Uj1wiYh5q//j7Lt2bMW5dZ8ICUwyt8QZi8pr1bpBlRYZ
TDLh6c9H/Uf7r8lkF7tbaqkvWl2eNvbw8BhfaOVdj8dVwwgcinAyAwF8pSHCwzwwNrbb1cH5+j2z
9gL4K7O14OUxbYMo7UMVNbNgFEwxe47y0VS0f37HXQ5zDf1Uu6SJUbUae8wkR3GTS7c0EHckCmxK
u3Oo0zPNmVXj0mpSIMTkxi5HfV/JipczxSk1hrbN089fY3XykPAHRhECFFBnuJz8pAkGhc0JWidZ
aabDWW9fjU0hwKtXHqYO8WeIq4sKcpVldxKaTWrFQabzs0TBR8zMdkK/JKXTbTPIdi36NZXgaizc
TwLZk3LTgul6fCKjL4rHEPxwr98oMHIZhaAJOr/sjT1wyzYdU0cN4emelfYYDLZWCT6r+1MdCx4d
s43087pjoKFfMKtSgFsgIpdfhOYxV/Kg1vXOZ9FTrUemFFdO14/HgYK51jwVhXbOMsGlaeVAqAla
tY+yDjNQwCfGsx5tdv2vbvv55wDGgJOPHjUi3uU3B9hAI0NEO7SycB2yyY2sNjLDg0YsZQQgMfwN
FQKoom7UoVYOPsbFgYdQKSA/xrICpjZJ2QwZ5/4QC4mFB4cb6uiJd/BoC8U/hRLbU0IOIuf3TLiF
OLyJE2IW+Imk4dZUvv6886/D/bwM337OHBq/hfuYpYPQpD33dQUioH1mVaVhUXRzOv5LzTUzikGU
k3IrTDeLPGsbUtUBG9MgcgJg8uIL9I2YZpLWcb+F8mwF/hU8kkHtqe2mG01VTO0+e5X1zJcrcd93
nxsTn5P2i2wPE9eA4Eb8RbIAnevLiWeTJrcC1Nb98JV6BjHRzHRnA48QAqghenJbr/TrDiCsB4GF
xjwBtLoGQrNS4nKUp9zvas0rVMkax3nD5eNg9coIOFjkDAqz5URtTXBx7tIx8jbNrOas/HLWMiDO
mDVmb1zbmqpSIvaBqtUAJ7HH4iWzy7N6U2QmmGImG8zsacv15boLj/cZ6kp4uSOfEPGsuVznWFcn
GIiguDX77T3P4nt0z5kVPY8YEst+zqzw18a3vUJ5YkwdWaA6Q9ukqyxCHqCNDmw+7NzxdCpglSlW
mUdK9ILKzE0btPRQYSv535BslQ+vnvZwz4CSJ8IKSNlQ35n3/LfjpJVCE3cMhcspLTxjyHdcqmyj
hc039B206jGEv31EW+/nCV/HMowKXSpgONS56bEYNQyFvI96vfZZ9aLVf0YE9Z8HWNm8iog+CtIV
UHpmas/lvMSY1HpJZXRd9TIyjU7N7JYZN2k8WV3fO6GoFiYv6z+TJO8BjjnLEdvL8QZS6ipNw+J+
IRW/LumrNG2SkxFCnEPjCwk3VUM7kgoVYeGY9cmhFXSnzB43pj1vzsvjghGRoCkwEZF0sgwSqahk
+NLAO3BxMDv9ZmCRqytZaamcgvlIarfXb0kGTZcEmoIkgxpRrlhx1tghafd68c+zRvweBf5Q4BkY
MvQWLz9DqUR8KvIM6VPU36QRboRcxWuY4NWohk4XoUKuBD1Un8R7I+OPEpkOOaluVF3YddDANEW2
Zee5ukIoG+OAS/M/i1tdGiTe5V0DQHUOe4rsVgoAn2i2SMHzX7n6DkjNwSSheBQt31ti0XdGqQBg
HEJXRJ/+qhVIFka6T7N7BmDsz1997TSRb4MtXul1U46ZWsVgDCgaqjD9bpDpxoG9BlzNWxn8UcxF
g+HGMhlMOwA1uQGIPWUwDJ4Gt6UEUpGSXZLG1MrAyipprs6dYCyYiZsO02snCcmggQodgX/VMheL
u3QKqkptfXGGWk42c+EkldoorljZaAYwRbEnNHjgYtOasmwW/2aJv4+/yDrqQc71XlawxFVo9dKH
Jr7//A3XtuX3ARbxakrjVoV6ZOvzzM1YZRXtc5dsRIe1TQnxFhxDKIyoV68GjWYZjUYsIgsR/Oaz
CNLMUHzCcAG6xOFWCF6dEl7GOuQFIG29JJzFOTQ39VLDlNziMRSdxgKige+4pbxTU3oNwcdwQ1fZ
FM9du9JkmCbPknUErctFzOmSrhBD1Pz9ymkcxuHCBZkiv6xMwaKn5G87Jw+QkDeVXWwbdrwF6ly9
emavXARiiAdfeeL1Sqp1YEO3vh7OmbruxoMVwM07ctg9dGMc4LXKzUHXYsBMglZQoEcZYhn4245P
FeW475CAF/spR9XBTNyRoRJj4dIBScQuH1Cj3apBzrFlGehQvYIPF8oDSBMXiw08vmjkTYi4UML8
CSrM5SRZqXHI/zkUHhEIeHGY5eEiRba0qN+iuxrE8DrC1SZBS3tWtDYgzpNuwVSuq9rzONAJ+I/X
8xVTt6ENGzK8MSCQQ2oTlJsbJJ2WcS/f6+fOTm+HG9EE9cuwhY2Kxv8yMirU6InBvHRZ0ohSWouC
2rZ+d4BMbfZID11jGsfioX5DNel3/thxs3ts/7DPLabe6p4Fw5LAieJr9ovP2OCO7lQdVDDjYYLN
1zl6QGDNzOCdmKmtJpsK5avbBmAXec4+yZWCvCjGjMaQ7fQVvCfHJDJVuNjE8OXp/1VKNGOB0J1H
1ewKZM16yChHeQ+W4I7eSTVAcbJdfdZHxWz/ts/9KToWf7bMAFcezVhGHeqZsMKF4MQy/YSKE2SI
SsyvPwSf0b7Yzwqs2n64o4+KKbriSdxtfcO1cIs6CWqCX7JOS1pFOgRyNdMR/Fh5UYTMkQaIXqfa
Rq6xMgr46+JcsZ5rQ8s4ozUKH+Vs6PxhgIotXKrFzzr4x5CRWXJUIyIg12jyXz2HoBHKVDWlWD0o
N/W8NOPCZ+SPuIlJu4b8zyMBFwqeMer9VzUuTdWonIgBRrJGa3zWj+EhhRJJeAtLDzu628KSr64e
JWAwAb4AMNEi+ezqPGOAebU+YbHZ4nJI06dK2cIsriRLEhzbsG5AE4BLvIiUdTd0alSKnR9ExKzV
1lLD2xygm44obsxRlKk3xL1WLh+cLwOP9NntGmXDyyxfkgtMK5Cw9cLB7I3KkqItEayVZzm+1Lcx
FhkY0GRCEU8YQ7lLb6CaYE8mAJ/l+4zd1V+ZpwEvsZHBrASpiyEXORnqMHqv9UrnRyhnV3K8Q7n0
MGil1xX9BqZlbWPMnmVQMUHX6aq411WZHGtC1EHd500RwGZTPhply1NjLSrhoY86CoyBcWcvQSbS
OHIoyuVzCVF9H2zFSg/4YJqtn3sbdjp+7XVvW5nJ2t7AHhTVueUNwfLFImqNFNCRoGwp8dHK8OZq
8o1O4Upai6Io+ulo16HdstzuQ5dy0stC5wOnsB8qAzItmtO1lRuPkQXWnvdzpr46HOR0IL+OVbzK
D4q+mYokRh0uRqVR1T813jtGpZkt/MbDbgvSurYxYIBDDGnWsyPLqm/bZnLXQ+7NTycADg1XhNWp
ImzsvtWNAasLQIFQfpKuKHlNNdWtOGAU7lavxGpM1Nvs4AOh0A7M7lZrzW258Os0fd7qeE7CjJhi
fosoVekVi4G2lf2iaLxgLD3Up9xkjA6pfB+W2YMiD24zkI0zfR0bL0edt+v3eldNYhZCwtRP6hdR
SQ6kQjUzhzRYcFaUyu3SzPl5u6wELmx6kYCtRPEvNGwuRyxzNc+nIpD9bD9zp9O7QLWHowZhJMjB
jugPCoK5xae4xnfhjpxFLOBXCn0ksnx7DcLQDqmBQRUv3KVO8iDkpmFJu5odDKt1FLf2KnZQbXHX
S5uQ8pXOyeXoc2D9tshyC5fuQMfovdU7fjWLwLADTky7m+BubXwG3BXVs7HfKlmvbanvs17cQyW6
ompA//+spV3qzTMlO7r1Sa8vBswPuQms2yTIdCwVGfNJlwsaCfIXNwZOvZYKYW3q5FZTWIqJx60j
7urw0P3bpf029GL/qoGiTuO8tLATAM0jRvvVbAavqL1APHKrtzW3PYNuUQio4G6cnZUwcTnvOVh9
+66RAB3KYMTgs8GzZGduq56D4L2xB6d0IQ8d7IruXJb2ZjpN8IcvX5kYWEZJHihXBWWQRb0YBK6A
AQ4m+/nf0Qp3hZt7enOrn0W3cPodyAsbZ3Z1I30bb/493yaqQuOWUIbxRvGQqA7nptLco0AM6wbD
ihmuy+C3gsq8vh+syaE75m2JOq+FjVn6BoVThGORLgvz85mWMmkiPlWrP0GuHrsws/DDTgqb9pOQ
eHkLVZwgugvIsQyPNOgtDXLkdbtNBbu+wikq6UCPgHI/m34tPvuUaDww2kby6VlyiTPtmsQjyq1u
zVYSE1jGXizvxS1rmJU36eWwiyjSCB0vOr2WEEUkV7EylKpNdpzpuLmr6f/iSToPZ8w6eSJI48tD
PY2KHuQRkfyEqHaTvykSkj7hLWVbT6iVWipG+oIASiqeHde7OSS5og3kKzzO4SM/w8LZLVEN22yi
r5wcAsm/GSCBEvxVXaiDY3ffai3x68aZe1mlBaNuyZSZpXuFU3jQq9w4O2sjIoUgQG+ttQ3Fapz6
MVWIP73X++au/dW58W1gFk76b0hgGips3wZbhEOWQbVNzyjxjTb2ulI3BfTCG74l37Z2ApC9osKl
wBH0CrYZCtpUhFVA/GYSTJIIh2aY7n5et+u0cp7Jf4dYhBxI1jIk/iESE/Ix6sdKTmyu9zZRnkZU
Sn8eay2Qk7nugv4uMMqgLVzGNyFkohD0lezLqTtqdnviex2KjVzBfrCFyDLuJidxYn+rnfuFEloE
cgwMI+G5lIe9vwglBL7IcsJTGcWYrLZrY9+O4NrXD1DxcGonvdUap8ut8kTf2YiLdDY8S+7+zf19
8SsWkUVXhpBKYTbnJxFKapWV5KcCVp7MCfEL7KIxYREQzna2m6Tn1Z30bQEWKw8QqhaEE4bWIPgJ
zplI0q2POyfOP63x4qUspHpZhBRr3NrK6IAc780KKemJ/y0fQ6v2NpPNlXQIFzOQOjPvDm+8xUct
klAtUzElvhw6BtRpIy+yYofa9DSrE8Wx3QTnuZ6S+5tDrwUb8KtRJBIpZIyXjwgZ2TzRStwRc1so
3SVu+xbrDrckC0z5fV5uNHRX0CewAwRvQgYkaeZOLB4tYyiMgQD9VqhdUjsOEi+dcpdJzZ50DFwf
1PZIZfG620c0cn8+tPMqLj+rDOAPSkfA4UAo4PLMxvBrbHmAoSUx2IvVn7CuHRn6zD+PshaGvo+y
CEMhbeqK9kzysYfcKIyckf9KwJJo8rsYnK2fB1u9CRUNFT5UB/D4XKInY0gP5qwClKwbBpS6a261
uNl7LfbKEJz9qbE7TXCURLV0hfnTyDfWdPV7fvsBSwWXqSd8hPah6E8UzrKiITziAoGnCzBERW2l
VXLbJslpCPU9M7a4G1dJJoQYFSgSY/MqFCdn8UGVjkRh14GVwrTRzPTxlmvFMU4Tj0MoWKoMD/A4
l8PMZmPRr+LDPC6yOArgPlqpV+ALwhg+MJCcqj/nVeLn9CZYBDox+1nmRLDjLUW71Yl+G3CxpyJa
qXBXApAw1JmpJKGpMW1HFWEHtw0rkEu7H0Fyos3jzxMlV8EBE8UEsb7IloGwXsRalYh9UqUauJtp
cU6ga6RV7yp6KJpQmUbYVmZtDK+JNN7lhAJJKfUAcdHHqo1Pucp2YEZbva7vakE/iGHltWL3ocqA
Winivc7LbOPgXV0Mix+7jNo8gtWjhPaWrt6HYWj24sfPy3H9Kl+MMH+mb4+auM8TJgVK48s+P6Fr
n7mCE3rAdQbm9NrsMyd0E6u1p5eNced9fBG45nFxuIFrQs/gKtmY5HrCg7kHBgSCWawjDkSvPRBC
35KJtiac3M2uiHZiFDwksnQfdN1GZnV9yPEDoLsLr9Y510FH9nLinVRVwsShJ8dE7UEJjN2kl3be
nkQuuh24MrDg7W2DTl5Ztc7Pk0f1bGX2IA9LM4IUCfEybE8Kl7oS8gh+E3Uu1CrNYCxMiN8naHVJ
HicfSfrR5/tSsCaxNhuldcP8PY/aXWgo5hgceb3PORISPEaMR6m6E1LmseI8ibddtDNmWKo8mnz4
BX1UkVpjbakttqtv6LtA6CwhOea6WYi341sd3bF+l4WulJQmQ+u9u2nzg/EhqR85JP3SW2hMqklm
TsYbmWyoWplV7SSCKTE37N+S+nda7IfwtZbcoetNaHtahJReIwF72r9lNLa7IbcyPCxIcaxES4ED
mUJNDoDsW1a/CfWRaPcCdl104jh/0qtYeQ15Lok7AO1QmS27EVNzHA5J4bHSJsGZZEcI84njwWCg
7P9J+8dgcCe2K3Unm01K2S5PXdKfG4jYpXc9qhGRm9UWLew8tqbUBgBUZzcTg5HpLiR/dRRKBI/p
h1qsIYln9+1BS++Vhyp6pPlfKX/pRfwpUL5ukrayA7KX2GNT7grB01gK0tkrfONo+1RqxwYHpT1I
LLEZB8sHVJimpa4MX5+e/hZI5OmdfooCQFImxa4hhCHD7bvOnBo6tlkKRBrmiSw3ypiJsr+l6De0
+RML55gK9qilQNdDD/5NNhwDHnVK8begd7BLMDvB74xTLryr05nwgxJCg1HIXbUAezvRAekqH1Im
4/f8QoWmFQ8BvyvIiyzLbgpGxsD/sJ6auv5RG4U3dbIpiMwUx2lfq3jCh70FoTlHVD4AtzSbgJg6
Ha2c3v98Hq4f9TiLsDDRJHAmQN1dVkN1KGwXUiBCGkpOTwNLUHJVya+uFv/mNHLyai/1wNXL0gkQ
2GfeojfG4r8//4ardHX+Cahm4FUM7DxgzZfhgIOD0qGFCahEG1taGLpqGpjSCHg/yE0/D6Wunf4v
dgiE95G5LZ/6Rk9HA3xlTLfwi1Z9ZhPEPIIPsbrhUg10HnHH+JM3UCqV0EyAizqPBkuB609NxFNU
v9XDE+f8bET1rhrPg9SaypRYShgZJjCUE2Q6iDUCbsX5UznVB5LLv9mkQc1SOcsU0BejtiZJ2umw
vB3y4mEihRkSfRdrBWhNmmzSvPvspaeyrSwxh9xsKpyTJEUZ/lestLfGQD00Ta1Oevt5Xb7y8uWd
8H1dFimBXke8miZ8g0wTXL3ea/HgJHK+C9IeshR/ep1agkTNsCxdICh3alU+5+rrxo+4ynXne+Fb
aF78iFHUw5QmuBdUM31lqM7nTmJDTGbWOQot7lFTtkQAdra6wHA9WrsUsPPAmkRxD4D+yy0o6DTv
pQhX8YCgUVbib7nPPwsjx7l8bOZvpENkRP4tJrrZQqvd0DuzVe719C7UjoJ6rvXkXA2jLYfNjrfT
fRw8qJ1mTVV4JkrzAUczT6p0Nx9geJHnrhjKrlaKdkFQcqoAjQ90u1Te4VZsg5IGSsU5nA4aiiaK
+FuSTxN9KBESShl9A6Cm4qo+C8OfTHiRyD4WXVQUoAJaHYoieYnzxtL70omF2Kr6GKzN+7xlTlD1
nxDs/lPSm26Eh9BLOiHpE7K7VH8ppsxGZ8KWUhFOzKmlZjfyqLuMHaW2t3tRAXKf/hHrxpJzoM3l
xKHjPczezbyI/grCaJc99PMNyVTH0InFFgvzuyvuJqB8A2Uy1fqNG04yPA7KvdLfkP6pp++Jsvlw
uHqNzXtHliFBN+Mi0d28/IJVMg1kMpCuzS2OxhkdAV2O4WhYsjc8tygdhPZWJ3X+k8sz821Ibd5U
3/K3IACsr4+QzoqHGI/61OtdpOzePy+2z1OD0B10mzVdkZePMoGPakM6QO4bpw294hGGxdBY1U4q
msToDHqb5Zi1B8m3AZePMNZrtOKdWmMtgfWYbN2VgXdKTPK7uIfq+zm01Y1cePXr/XeK+hy2vy1l
0wW5VocByN7ZAwsedXoTVVvRZS30o5MvzjZrwKAvG99qm+kUj8v/CHJ9OaoD5eTMVVf2ubWEa48H
tPlARJzpgFfc5qyUqjHowB8Y2t+6IJktjLM3guXadObaxwyXITOm/nLJVM6nDCWIxm8rupu0aVdG
7C4VOpvweEe5dFQa3W6L7K8UpGhUQBjn5x+wMkUJKAKgj4GbAUpi8cl42+m5GmFXinCsTYY/Ur1B
zV85XjMLAhe1AreBqxoviVSNI+TMA9BbeWb0xdpr1TFnkO9GrbQUpba0It+Y1spOvBh1cQfB4ZzC
SCypfZJGJksgbyrAQUfd/bx4X0+cRexApxJvEKQhogQo/uXX4wQKdHib1H52gtG55hq/0Yl2ck/N
zQgh9C9/jmEP3pniG3oQW+iClXsW+NA5AUK4BAZvsXXGiQxhkuC04ScAARxK7xwzNOJHSXlqovdA
Ogf9b00Tdi2FqlKSlJ7Kq4dEp36RELsyYvCwqbiBGvkP0n+5JiDvSlCnB6fqKhUdWdanVdZh6UfV
qWLpjijZn3jS8Gzgus+DjzyD5WRDvHjSTxyGGFkJRhAvC7zSkr9ZNrg8Ed0y1M1UBS80zZG515oL
2gJIn8RN1AQWT/RNM6odN0ZL1bMHtRXMJi4cbGQ0sOrcVdgHbDasGvojVR2ZHXuVEwgVA9we4Fks
p2fSfrbVITRUS8MXkoRPgd3JY2p3ArKTpjI1I4ffZ4CGb/oul7DJVA7JAF9Hhe/H+FQHnUmN1OJM
c3Qh3k2JcUT3GEzOF6V6kiZ26AAnZagDgLIG0bF9yBNL5PfNyE29feaNfFvDOT0RYpdmEFIrChD/
2CEi3T0qzKewqkIwQyMUbyI7DCZTNmBxFYxWY/SupIa2HjQeKapjgau97LW9qDwV8qMOjpyOZl4s
A20nG1YQvqqwXkU/UzDkDwHroTBhVwyKXYm4cMpj27+XkPoWSXGvVbMLrHIaU3YsYUeu0x2tPqr2
pgcDWhfg/K4XNqvFfVanTmtk9sDBwTaCGrsbIiVwxOaKaKt4NzXyW5qBExNxi6mQ+uiDGyNH5e3n
k/fVSrnaZQBhfDWvZw7M5cmTp6oxuFzVfgmFGxIfKo089c3tlAIBmCb6Li/e65JbnXIgYJnBt2UP
pXYrFUYHzsW7XNbsiGIGCbNaSBL0qTNq0p+Cwqy2NydoWQXqTTwcMyjMCBVKOepzXCNH6gY3o5MZ
q3DzC0crwtiwA3eTEKLeMXTghxs8H8yMn3KdOODn2LwPHSFnLs/ObTKY8JqDRAAzpx6bDgTrXkyh
eMtDbPXIZoJxLgRiN5zu9Fz8TZMzdDvdURY8eQJnTeufSDM4YnmrpzG+e3UIxsmalMYUQ9XUWOnG
ieHqkXoapOLRiGRPS4p9ALGcn9f+ixVytfag1M3632j4fBWGvl3ztRAVjEP0w8/r2mqm0gJVxtew
UWo1c2PG96BYdOj2yBGM0nNUZIxfygQaf4M5steWRJZQqdag70j8USl3UCkB41088LjzwhjdKfV5
LJGcwNQ3z+8NhpRVvE/ivQiRmk4NzBjPJzWiT9MQ3xg0sLoSVARUFeuu+xUw4U6dsnOFB8A0qHil
/VWmYwYkUlkLUB3UgDhIoJ3H7QQxQxcBomk8XRWOLdEPqvH580qtPctBdgTyUJ7peFd9FGCFpbGG
pjhSMA2IIf0tdLiZ7qGL+CBsJrLXVkQgMMvSF0YID4wrvCj424yMDSDZ3BX8vjbpE76JcpCBKIkA
OwtO4wvq0aqDRrUK7iMeY7U17rKzOG7cvtLapY+chgLXADQPQLOXpzPQpKKECDeqc9AHTl4aD6qP
3a1hofHQHWbBuA56sKqZzAAQ8/+C51nJfYGq+J8fsNQXKMZyDIr5B3B3CL14V3m5NSN0XckSbVTj
k20zj68m1fJYoIkFPSeQmUHDXNRDp7zo4lSCLw/ItZYunUTVb4QQORtUOXP1MZJkG8VcN9YqZwha
sw4fNQFXXyknhzw5s0FzKQp5BXYyj3S7ipt9XL315T2pPmI1tDSUU3o4xw80MCFs6qmU+6D4afEx
wvEYy99J71bA+0Fu0RWZste06YEaw10Z3DK1+AsUhpkYT7LxQsbymKIbQZPbHCd0APu4Rs00b8Bu
UUGkzLX7kPmGEdsSbx4C9shQRwyF5LGJKqdIM5vyyazF51qDzTHEGoWK4nR9VPC1rILKIkPqR/Zo
EBRUhnNXHxt2nKKXgAVmFL10XWKr2kua5GaoHdCRH9t9H74XAkw7wmcN8im1fGKK3zPQOSdMmtv1
cJ9BVpPop6x+6VEW5CG1Wl56UYMCa3yXSm4sncsUyptyfxp4brbGCHXv+LmZBrOoT6WG+3NQ4Aen
5IcR/gETuWmT0pnk9LZJH1sJ/4f4OlQubT87llhVfh8mh4i/8QLLgYyBpYJT4D6mzQSq4SNFpbfK
2U4rmIOW/DEi3KL1uZGhp/U49aht1B+80Oy5/h2hGFwHIpQ0+b6Vp98MQiZzlZBCYCTcwIuvVODI
V8tLQyEOwi2LU5fETQLEaQwVLCS8EqoEaqmZIvzDObAHP0e2lQM+N4BQ/jdQ+UcN/vKAS0OldwmV
Rr8m8MVRkl0R4lx1xn0RofkF/6YqY04/1d6/GBaPJMgHASkMIsPlsHI0sKwNptHPIRqvCoWbJqpJ
goe6A3sRyIcG9Fyjefp50LVGB2DQ0Geb3ZZA5FmMKvXaFBcN2AxymzxOWnlQCg3CX8NNYyjOWFXI
0TRHzQN7ipStSLpS0oL8DvorqP8gS1k+d+WyT3MjyjugDnonOJQHuh8O46m426xPrIZMGCkiaKrg
Dy3XlnYhk1smgQt60N0Osu6jx3+lXu3MvheNsouAx/7YWFkF32sZMsE7Az9q7tdeqd8UeBpSGhut
DxW1KbOKLyggvY1Ll1a2htYpOUr9NpB23p1XwwL4CKVLsGGu2HWqEEhBW8MODrl07xCrv+nOiV28
FTvYtSvvCLTKrvBUeetjri0xOHZo283XM4rll9sX17dR9DLoy3N1i4FsET0UvxobKc9J+wV+8cbT
e+2BiJwDfxbSGgACzD/nW542A9InAslmv1WdQmztIhJsHk33/fi3IpumbmuLCikTwM6hfQk28SIk
1CkMRQO9ha4LjBZZYZh9kltSvLFlVkcB9hoGN0CcX5nPZEA0ZEHaAFKPgAMhGTOVMJLSbnyqtY0J
+LyGA6egCrkEpLS0ShQjA3I/wPMRLdR++PwXWx8+jBABgQzHLD5z+XGakjHeDJDBQZUz3RHLcKUd
NwEoyly0915LO3b/seoqdsK3IZdJURvTVBoUcEZqYtiRjpdifIqQjeS03wCArNxEFyMtIqbWS6kB
Q7rOF8FMqfTQkqMXTWNeXmcbI63tBxxiBU1w4C7EZWyuO9KAZgEykRxMlj70u7Dk5sTzjftudRhD
A8AD2TyKjouTW3dZXCrShKXjtSkXz9F0J4EFvLEn5qrUMi6B6/U/oyzACoNCdKNRwTATD1CNtRrN
mv3gggc45Xgd7K9//TzeyiWOViGiPS42lFOXXbRar+SgIThLPWRAVTF/khPAVVJiSz2Ax1rxt+rA
ei7EjU+21qXCuMgcUL2a+YGLrR9VvaxCCXCmxRSPtWRKO/UezaHSbG/qA4Tdjv0maX7tPH8bcvlk
hRNABUoKhuwPUPkBowDONuEnKOvvkoXa0i6n5mY7ai3a4+mHRzI07EA2WkxTrguCBzj8G6BLcgbz
08oNtHg4zNySEuq/qnpIc+LyiD5zOprwwzzVaX1EMrURy9b2Ln7GnEUACoZzchlpyCR3aD5Ca43A
ZAFgAF5/JuEGgm91fb+NMQeEb1dNLcUiRaMRfRvgymGVmIEq//NmXZsF8EazIiFURq556hmtsjyH
JG9efubiIY0Lsx7vfh7jmh0wX8EwZAQeEA3MKxxtIxfciAgSg/i5d+AW9DBRM3LJHs4md9Euby3h
ZYtcs4YfAkAeCgPAU6GWvEwKmjaAZmse49B7k9sa+xFsA2aWnnEDYEvnTY7+3KPUGFqCvcmGWInT
F2MvAk4ZtC0NKPiRrS1a1U2Fxr1l/Jr7Uhw1lUdI11t54oKovjXyyn7BwEjB8CHBIF+mJgSip0oE
Dq2fpaKV4Jk1bIo/rWQ/F0PMP+HbljRyqNJm0Fj6qr0EXqVb2S3oDm7qVbao74zczhzDHm4lX95i
9MzLtojj2KNQCwIuS4SIwyLxiuQMVl2yWvkVrJxhEG3KrWan6QkoHpk7PH3+eduuHA0CLSAZ3RV0
xuiSPK7L0diA813BdvOl6l9a+XEatk7G2mrOIhg6dIfIzHK9XE30ESWjbPQKTX3glRBANVO2p51m
ByEA9cAjEyQsgaWiWGzK+5/nd027Qz//++CLbg7vAb6QQgxejubkyqojn/gJ/VNXs4m243+bE7y0
nObYCFb4sNUfXjmgcA+Z/b0hjQ/2xfKtK2dGZAhpr93UjDiSmuzg8PA4kDh1mzA5NogWJVwJyil/
GUh4wPI9xEFPzIqCwxN12S7lkEqlZCMefnUGLzcZeLL4QTrQpvBlWWY+rG4iaPUpxg3Do7eQqjPc
6PaFjgZU1bti3EK8roQRS4YKdtydygz1+4zA3ZMmpxGumpIQ7VK04/QRZbkwsFgE2BQw+w17yao6
NgWtsLXhuWmajSzneifhd8+oPZwMbFh5/u/fzmVOtEKa8CS8mfs+bf1QjIDJxvB1hA1QFm81ya6P
4uVoiwjXhaiYAraD0ZTyzwSfiiJTXSU+N6jZcAV6R8PgTLl2bEtIO9TQPqL16ExisUvB4CzT+K7T
0NiROX2Lw3r3876+Prfzb0OxEDhtER3gxcUc5EImskIzbkQldVBj2AcstwpZ31iD9QX/7zCLu7kV
1bgMOwyjdbpFR9lsoM8tiSCbRSV0HbeELdeGm0kLeKHNHfpldhdEA5+ENgt9qZDh6Q6lHl23/h9p
V7IcOXJkf0XW54EmsANjkg5YM5OJ5F4k6wKrYpHY1wisXz8vOK1pEshJqDUHmaytusszArF4uL9F
EdSnxODdE1Sgq3S8TiDX1adsN6ma28zfsqn02mr0lbC9UrvuXe23XM3XVx0IjgZeJQCXyFChWUx2
PWWtUAM9ed2kmqfFvzIDFwBwo0m1ZTp0pl7EQxlY4qhorGlNeZwac99J0fWkAP3D4h6FxXxHjWRf
9UrQdlNkpVm6z6UHRSi2zsr1G4ILYeD5LUK1CLWGxTgheg0hPoXM12jLiQfOTQudzJ4LuEFYqi3t
mo3Vtb7JP4Q3OCmNZ0zLR4TeRoqSt918nRXUUmp4bAl3f3abfI2wOP1TjdSt0tL5OlSng5bLPqtu
GFqLl6OsyVsoQuHC5nU+6LCsqiWloZVSpxYEZtwBsfs9+vgKkHK2CTHQ7Ka+rRIPknZbUdfLkkfF
94KCGJ4Iy3s1E9k0igOi9l7vKDZKQo55Vx2iA1Iw0I4lpyut6Una2qRbYRdzas5yD01rhBWvNb87
AcpY7qTUn16yPXFSOApYBmRurpTaFX9tzDNPfr7eWxgxNFCB89KRsSwJoUNqCKMuVzMKH2JnS2hD
faCuRJ9JB8lj9rbk6rklyvUqEQua1iuMSzUwKGWQcLqeURfPJ7TA+o2T/Eyjjw/qjxCL+RzlKWcz
MScIPZV73Wv8dhf/mOH0nMJZVHUuT+H6hP0ajM/wpxuUFKiATW08X7datSMh4A5Ctx8rxdP77LEX
1efL4aR1DRrxDBT2UHRHAXx5oqt0nmuFahOU3+bn5Em/BizDheA9520bDnXSU5nYbW7hhOF8tH+h
s3nuF3CmC/8fbzwvRhzFsaCEAFVfz6ZFS1/UXrnmA+ToC1DwyCtQEDcwDDe/szhQZFt0lSvT2VK4
PJMHIrn+9CP4Mvs07aJAsYhqcb7GtTnlluhIbzJ0vNzYaXf0Gd3q1rBzVDAyD+imy59gM/biVNcI
ZagyjPN1hb4XA9rCAay2wCtRcXo30XdVbdgxHKNtmEJ6W4yqM4eFDEo1EGr8XQyc09eBq00shekY
zdd5q1oJqngpRIK6o65u1KvPwKkAQf8UaJGs1T3Ys5DZn6BKnP5C4qlztCpqov17djPtaz9+zO+4
TyrkBZ8uTzCfv8WhhMiQ3kJ6gLRlybVMlEjItCqZrxW0DzP1oZtEJy62FKTOHRMIo5uQbsVCWhUx
QhGOkJqOqwxt6cQa/BTHPXBiLqzuUyjCbZagzuwbxYSQPf+ftD5raQSRDUkNh+sxLixDENwsN4B8
ODECPwm00DID6B7jWWTm1oI9M6FfIi82i5aRziiZMFzHe/1VhyrXfXWb4FKbroVAP0TPI5DY95u3
KX+FLj7jl6iLbRILus5EOPdeS0R1SV+fqEB2uiB7dVw4sja5oQg5cQml1MkEvybzL68iXtH7HB52
V5CUgNwz1hBK+ssWWpJqKp6BQNyqEoTPOmB9Qs3Kc9XpEnxhLTECTRy/M1l7uRx3xf/mgU2UcPFM
RSUJ5cavO7SoZGGEeQjHFotec6hv+t4yPbgo3Ga+6YbQh5EP5iG9knbqC4pJwn5r5pdX7OIHLK3r
eNlOHAf8AGYU1jztBfjjXh7jqmr8EQLi1iiPQ7EJuphfx6hM5Ri3JsC4QLZwvYziEIEMzSzg1Ykn
ObXPttRp+XGz+JwcuQqFISTx6NYtIvaKQHothOrzBJeESMxuwhQa/CSZLXMoPKQbQAHKwcYwl4ct
homg4O3ieSxBbXpx1cFrBlKZGagtQG07yVUNOwgrvc8qG8ht2Rd8jhS28rdhduRfl0Mvt+wy8mLL
NinFBRBSbraYW8NwO+dPoThvfUaeCa0n9Y/xLbYomDEkbCuMz4TK4aH2Cs2GK1jrwmtix+H9ZKt+
c3ZCcczxq5sL5i4qVybwWW0pYljV7GaF6sVzUMkMXMGtOvuZPQAVuD8CLXLAIRSkhvH5qzLdjoub
PHy//IHOHC8gQuLIBssLZaRlpVillWlMfD0WeQIf2+IwQESngi6gPFe3MYDOBeiCKYk2Hgt8mS++
mKxCuhWsLlC7Vk4VZGp70Oxgagiq5c8ZuM5choBEMt13+vucC9blQa5ez1iGuByhtQsDHhRnlszO
vuqbPGFAxOfFvK/E6NDOMVrXxOpndgvC81XWN2BdzRC/Ym+XY0tnFie3OcZRCbQ6iFSLtRLWOWUs
mkAqi42AJMMOXixA7ibyCZJBblKVqi+rAP3MxInA87PxJIZDJxDCsw17i/tRHXTf6Ai0YObuBAqD
rcVQw9DlZ6UqnsY/f8vyfIXL8+HlwdvIy7ZkOKi0MyMynkrZgLcySaym6h5YrD01RgeU2T4z9Bsw
1t50JbSlUAF9tL1JWgZ4UJx7UrFlgLleoQZAQdDv4i9obnKPpfQpRYb7QDVEUaWeDLWw6yiyjbGC
htKugvfCHPbI3fFioFvic2euBujcyahN46CGj8hyGtKikYe46bpTmpfBNKfHtu1ucMK6SYg0Y2o8
rQNUDUbcgwIKLhBeml4HeAJvYN/X9wXkBDXAyFHXNPHSXNzCONqMKcnG7qQ1EQyLUKuWZxdKVI5U
qFAfoI/d/GeLqRBmBOSL+z2ABQDN38Vpyuasa7opnE9dSE9MdkR2BxATGMg3Qq67l3fH8iDV0MME
hwM+ZNwXc3X8jFLYTqGSdCcjeZomtFJHqHh1M2SptxRCV324j1CQBOK0EX0t6NpWLTUy3EUnAi4p
VAIUi+bKbhgqCFlMe5XeNZXko2N6O0vGU9/K7tCDsP0sbaqeL890/kNUFPHgH8L9FlY4EGGOC7PM
2CkXegerxy/C2rk8rcs98xFC1QAQ5mkN/u/rnmlzlSRpNLNTBXRi3XGwqHYY6IAxjV7WmydoUN1E
Vbm/HJavjM+n+v+EhXUB96nVVqA2EnVo2kKaGiTp+SkicB0YEydjT5ejLLcEoiAdRW2Q++GuQUGJ
GQp9ZMYMhEXVi/rWQTfFUlPTp1F56hLtNqRbpK0zAwNWDjK96IfhNbcsgDbjEJGcqfQ0AqUfRZpf
JcyTstvLA1sVRSDMg9ouvpsCXbM14zpu2VhBHT45RVB6Ihk2OymfZ7X7VtTCVSXCGVsej+UE0WMR
z69Rsgm5zzT5W0yVW6FgfqkVxxrXR2cmVpl0gw3lwz95Hn38RORs2EcqNKmWjX/WNxURYBF4ikr9
NGe9J8UncwTkPvfUuThGxfPGnKymns/Jp4D8BPl0/IszQLJpjoDMobkV5TACccAd4VpskavtxTs5
oKaVHI2byO88rjIIEaOn1G1eSn+zr87vmi8LHBcCLiHuVgNTEqDiv/6YZAYZ2uiy6GQ2KkShAdON
o9pWKDi/zZNagrXQ9vdj0f8wc9Mn0Iy6PBmrbf01/Eea82kutJIMY1yX0SmOdK+dGyBicxCGWnc2
8RzVegCT6Q1E3bzLYVclBnx0DBvJLoSIddRqlo8WWqi9XlTRKVOJMybyTtahBAEEuIfs1Euzep90
+quixJDnmthVYqAvrmpbr7XVuYlfgW4p2vvc2BBMsK+TX9ekqWlnQHxBhEhDCLxz6F8e6Ln5RXcd
SqFoIqJ/xtfip/mV5FHJYZwXnQwYZ5lz8pTHc2YNYmPNs3xSWr9O6XFsho3TepVr8Pn9HHexxs1E
HxNSIS4zLcB2ak9lgIgwgmJ9TK3KgajFAB3AjdW0Okc/oqILjr0MvOyyACrmSq0MAxZzM4FN3yVP
agev36rxU4m6EZQVDUg+XJ5g/omW+wcfDmcoDlMUjxa5XCgOfVslUXSaWs80mCOiYlW0zyVsL6Ix
28APnTk5uFEXtIghr453xmKzZlk86qkiCIEhvWgKyA6V6aS9stGr4t9mNaQ/oiz35NRgdqMRUQbx
VutLy5Deh+ZaYBsEqdUT5mONfIqzmDojHqaRMMQRetOaVc2O4uRKCouXpDGOo6a6GomwagTq93gr
XP5sW2PkT5xP+4KRCd38DrFF9K1j6PBlyfe++VWUf1pl7H9GCSguSrYQCV/mnmnSAouvEiHo+vgU
QU0GtjTeDJwxDL/tkmpeq8ouVSvHHJjXdcXD5YGeXZ9oc+rAx2OFLku20GGWhKJShGBSo4My/BRH
iABBWIGgSC2KWwfa2QX6Kdpi23eVFhYskoSAoADf1dGdUirghghbxwv/PKsl+inO4uAcAYlX61AW
gnzP9llzhLEPOHaO4EPTOgVeyWg39sTWNPKT59N6UaDtTCh03gMATSxZAWsMV3QDh/G4uUnSrZ1x
fhoNeF3hVIFy1CLZhR18nAnwWQ0MobqptC4Gl5LcCE1gpi8AU9lKxSD/O7p6MQcyiI8xY8conRw9
wdOWbhQ2tn4Mv8Q+DX0YJZq0kioEWXVft1eTdNNlW+W8dRbCYWAi0kQY0aGYsfieRi6GMoUS3Unl
nBwRvEPIEzX5UZQquxauxQzSTZVk1zOyIQjPXN4i63cUmOmwS4GlMW5KeUUR14aMomuF6NItOche
6SANe2l32dH0oWuFxnK8Md71akKuiTY2Dj9gXlfvpTkvZWVMm+Y0cOWjwUS1Dc3sEfzgCVjiiG09
/ddZwNd4i0+IWUwiXafNKVVREFXawzSjIZdGdlk2dmNEcBIY72ZwkC9P7JlhwqsUJD8kWOBBLZMs
Qw/rpNAQFu9hcHtLF26EDiOFq8cAMYXD3Z8Nh7UDQAlYOairoPb9daGa/ZDIYyQge47gThveGmEI
PHh2LOjozEW2Mbj1tvgabXGDDNlEaqFCtHq8KoZ9at6nW5CO9fzhrQtbThRlecfiA9v2aeeFU2PC
WUKVA6aC3tMga4pVC6wkeI/KVmVG7uX5W60SAA10GRh3YOthMru8qeqkBz1cr8YgF00HDMIUqHZ9
spNY8MsGWTkTKjeuIxGczI0Dj6+/L8f5IvLy2gC0NVThfBUUkFCTS8GjsbbRNV1d+DwEULTY5sCM
r+7BSEmHHLoaI+byLRxxhkf5zqzhy7mVPa3TmkWkxWBw0MxqLyGSCPGkBM/csck9Kr6V0zMbGr+k
3d4A6kHYXf56Z+PCygKFRYjnrM1U82ECbjrMx2AYQNlvZq8z3gowVUtyUNpvCe3dHIi2edj4ducm
FixKlC8MLvG9PLrToRrAruJh59kqBhhbxaOliI9j+v7vDJD3tVA9RPNuiYZuiNBIYZeMQSu/dz3S
Ngnwrekoz15eUU/PxV2YQhFqTDaaMSvGOO50YCrA+PtAq6Gl8PVgqfTSVFsqawHITt/DuYS7PPi1
6ZiiOZ1n3yLldtKJr0bRNdFm5HO6LVH9Wp2Ka2LUft69dUhLVEF+os1zYsxOlPU+wIxOhbyT6cP+
8jytDiYYf+HEQD+OmxevXKUoawpQlYgUEPxSkryp5n0kbxy1Z2NwLgy+OtBzy1dPNlIRqassBV0U
xOXjUD8M8s/Lw1ivK1OTceph3tG0XfEx5oIKBTRCpEAPHwFNdUIh97r+JNeKdTnQ6tGIMjxqH1hV
IDpCXXlxbVRiVvVl2SrBQGVXqVq4VCkWUBBWAfB7CXc4AKY2Qq4Odh6SG9xz02NO0/26oOIuGgFN
7JQgyqkFhY7dSI6MAnZqSDtx62A4Nz68i1GKhhEdAJeL8WWkgXKTgYtqADYQoBixU+8nge1FJfNi
09i3Bd6ql6d09e0wvs8hpa/jK4pO04oiUgKS39PkrTAfx+wZe2bjGXA2DLQEgHUC5Gql5AD1vIzN
PZrLdfvARHaiVXQj6gDYq1Py/wy1yP/1Kk/TGKjZIBqSq4hOzlg9dY3kGfLGMb5qrsE7B1QzOJ8j
EZUAJFocNj3Qt0D76rj0QbodHzwtt7oTtccdDZQb6OVyQYoys+JbiG/anHqS3m4Km5+dWCSmuEmg
wbby2zVLNa16AIQD6grX9YNgjffDW3wv34m+6Q8P+lvsmtAF2ZjjddEIQwfPDWsUGudgzS+ePYMw
xKVcQj3SYInbQTsVYhBv4kOqxb6shEEvzyfMnJVJd8YQH8yea+awh8tLd5UE4TegqwoYl8bbhcsS
EiE0IzHLlUCDNbXO4PHbNPd0au5Bqg/gJOYNyMMgtLBFVDh3JKB/gqYg7vC1tWHaaFpSAlsWiEy2
NYl5Yyz5DG3/ar4PKzAOLw9zdYBjmLwagckmuLiXt3bEbRQr2ZCCKql6J6T5Ue2St7YTtwhp504f
qFsRPLEgdwoS09ejoKkKYyzaSg5SM8fcUSuZiaWFKJRJI6wBS3uS2611dG75Ar0uo6MC7+/V7RRK
oxJFI8+bIdJ4Mt4h4RXbsBRz6ItaQLbeju+gQmWT3eaJtIJH893LPZk4mxyOhMt5zTRlysMZn7HW
fkxdfczT3B+i5q6H7i1szztLIrU1oO0tic2VCY5TrrHMGsV231bTId3qNK+ftovfszi3UEET57bF
7yGH8kbfZYdMsaSXxuGWe3OQeSjwb8kVnFta2DzIPoDQ4dL6X794Semcw/ldDoRM2FH2aMKsgEJ8
6M8vYFAiUNUCBoEbTn6N0ndV06CpKwWDcF+j5jrrvZU25b+xTcBSQKUV9bu1M+IktNqYoxUf6FNp
F9NLqmHx6Ftf6dx6NVC1xltPgWPr8oYmTQxJ9zLCPcYGNIN+AXjjNuVtvYWMOR8Hbx+8xuFYsey8
mxRsDki1yYFISjuuITCVPg1l0JZbp4uCyf/ynsOqA7Hjn4GWOLea1lRKRyyBtLpm7L7S3i9//I2B
fAgff3oYl4ksRFqWy4GUPqXYVAoNMwtCOCeoGW3cx+dDgXMg83fHCk9XNI2SJLiWgoEI1pS2jhkW
bkVSr2L9xtVzdtbQkAJ5DicXgCFfl7SRdDglxEIOuJHpmKLpWW5EWLdj+YfRILOF45Ebpix2jahN
YkTKSglCUNruO1c8TkG0k3eJn+HRDQsCmJopHtmlfutlhiWU9hZKesVS5CckRwpCTBbZtraEZwla
Leg5RW5IXQ1nUGhRa4AcjQgSP5Gt6bWH9404WvBU1S3IBv8bdN6PX4DwqJRy+cXlO5IVOlWirsYk
xLeQt3PisP7VlsxVJ3GfVjnQSJOn1/01xEAOKYH2Zg1HkEKFsazSidDrILAsmLagoR83w3LP4K7i
rCSgF1eMJMIqpW9UJB7hdx3+elDqgbaB+BPgJJt6kOj/BVeZf8E/59z9/DksX/+ftlKYKSrETjLk
O1Ly2soapCc1f5hkJx5qrzYg0dUn+8u79/8Yqo4x4jGP4S4WetYnYZ4TLAHxvn/WJ0/2IH4fGPsY
J9Jj/S29i3dw2n0arjZNzs+P9o/IfAt+Gm06zl1j0lDGwwQqSL7GNc84/Pet3UEXv31PHrojeSZO
+y/QyM9lljDE5GVfJNUrTRZTzXWoGOAJMQEYGCLZylIPBTeXlamlTen3aX5LWLtxUp67jD8FXaob
g31YCSp66cFoKPYEgeO0L6BO9vPyFz0bBcAqDbcYlAGWXeZZj9MwjiU5qMBFMMz3JEdhY4v3cOZ4
1ICoQpFJxutg1fwsata2BJSswIQaKp7QFvqUG9f9Rohl5zNvxGxQ9F4OtKb2oJHpj+JGH2mFQcfh
g1HAep67zq61E0IpMWI5pnLQw3qsOnSP8XV2GzuJLXwneNBlDoyPXMmC6YRTO+Fds3GdnflSX8Iv
tjsTpLGaAQULyrL3IsCnRgVqdcIW92orzCLrr4pRTAuQ+4O5pLZYjVYbPxv6VuPmzJsJZEqsO2Ao
0XxfYsJUUZEHw0AaMPexU0CEYiTKrtZUO6wbCyPdmLszhwe0WEAeAC8bl9eSSj5MJBc7gqdM1cZ3
A/uW0tZCjVWKk/0glVCufbu8q1buLbAX5PeByntEgBgskUm0VEu8H2IWNOAr9PvGr5/M73BgxgUd
bkEkpfXa5xBJZNQgIwMluxxdlc5RXRolxcKE4GTrCEfptvnGpcOLIPPDo45WvMN2wuNsK4lV30lO
eUuuSnvrIlwfk19/h/T1iB6GQhbSAr8D2DtPa+GHNf6CqLAVq6odFaGdoemqMrK188m58SPDA+UI
iGMkYYsyWW5AnkDU5TbA1eTKSuMoeX5TKDsFcpi4/N02oj+NvDhIMiof+j4zj2GVWFL102helfw1
RUW4YN8ZwFOiuo/AGsI7we7VXzM64HIOTizE3rXrdjrB4QxHV3nbjAEM0a0i/qZEwy6pR6vpQGKY
b8roGyk50TPdAbsD1ByOh3G2su6JzGxXSqk3xfAwMohlVJqj1nBsmH8xiMtGkK3p+p+litqz6YG5
ZBntT7i2aDSyELvWH+Oyc6r6DsLzFALF0amd/Y5NAOKo+0nP/ZTe9tUxjfiP061xhgwIUrFWJrY8
3Yniq1YFRao4CpRIBPlRa+4V6VWFmGWp5R7AxV5qpPASg7mL3EBrFhD4cQLBR/blytwxKFsWzXhP
arLrevmRtL1VDRD+qKDo1UMRI8kwDsBaCjuTVLcL830mdvArma1SvYv7q3zCX0CI3SLhH5A6ysJP
ZQJtCeV4lnhQPHQHPJvid2l4MmOoDs9P8OdzhByOyFMBPdGrEd49wszsvH+Zu0Npxo4xQHo3wWs4
ql2dlY5sPKbDTQjJYYOlj0L5qyEuVzBOAcgW9dTq1SdI5TaUWnWf+KSDaQVIIJ3xPQJfH4g/u9KI
pQ/fTQCpDQiad0xBqvg+GhAulckppuX3gSW7SmttYt4rEDHTBUCvs3sdNhHIdwuclBksjyYodpt4
nxU9NJH1H3MKg4uuuCkiyRXiGxZhSqbJEgviZ/WAmTYhsFlaIzyHJuO97Xt3UOcdlLupxjwZLQgB
qMIYBKD+hyDHXkgaN85fzBxel1nmEgrVUdRlKsFXSX0Um6fOhD1kCwVTNTp2gnqQ09gT8BwAguUB
IvUwAck9E8NDrQPP1eigwkkDXjDHDp9R63JXhbCo3FVubtYHCiw5mv5WPSdeWjc7FP+sUXhRYSsa
y9AbZfnerPY57IwkWMZ0TXsviKU9D/GjrvQ7AhlS2sOyHMdO2NkZfR2LWyNqLQ2ahNAgskMDoMlQ
c/JMcLpY28MvDfR6iCqjVsng8XQ15E7Uz1aoKVD8Fm+xG9QS/DrwFap08tRBdbMQFlZDbA1Fb8Gp
KxDqt5yBkAaKI83a21x6TnjeJL/EhP8d0KZmqAK0sn7KzP5l0Hvsn5TdVorsdOSxTgvXbCA4PRZu
yK6YAh3fQXQnOI8RMxDIjKXVOLreOV0Km7e48MRZt/SxsBpA4Wtp13fwJDGZxxTN7/PCrQ3BB9jF
SmPBThoRUnTQkgWNWIyeCk2yzIns00hzk/olzH40FRjVOEVG80cIRxSYutll9B4RKNMm2TNKAnYm
N3tzdAxtX4vfq/a5bfObhKhWVNIHNb+iTQIZ7cRL9O9jc2P2bybspjDcDxfE0LTYAKS5+mvCClYK
4ZgDsSXKYHrAKzB77YYrtX7MGMxL9ZuGqXsxGaw+u2LFvm3fpPlVp29S8tLOgQbpf2K+zzhlqvKh
4E89yAAZo9Onp6ETnEo/VMghhQjk5Vy9mSDm22hvfQvzhSx0IUyNs9ZvoJ5oDOGVKbwPMiQOFcUP
m3tdrXzduI8zZotRayfhlhfEmTI1jHhRPQXQgLPQltcy5PQzwZggZatez57uzTusfqeDuA/q8Xg3
bDGzNuMtcjY10bIGZkiQzkUaoNidLz5hKdgVBLJxjvzcpMOevQk/jW+RvKlJFBKUolt0IHoHNmSn
6hDu4cPklCflqO1id7Pwv04Xv84oz7w+PcvgZyObk4yIXPFT9VRUJPJrtuPipqE1+mAyDVdb07o1
ykUpRJfyAdAmxGyVxiPQBWJb7akVHZ3nb58WyurxZYIGNgr4cOleOyRX5hV9DB3FgTuBHVr5rjyk
t+Z+a1wyT5C+FhK+Rl0kMhENE1Lz5cknUz5Oh8EVkcUZB/E4cjVxOz7AK8WBuZabuTguIXviaziS
gHWaYAKBF3C6y7xht+nEsc6f8cOQNgNggsYDiuRfv7Jg5HXMALUPFF99hlOtbOxa5ma75JDZ6Gsl
VvUAHssUu6lpx1f5odvI38HBX0+NqoAKxvkjXKyBr8NP66yNkyJXEoJOGrk1O9UqlPrGlL9R+Oep
szePYFbK+7E7EBTiOwDDAR9HUWK28FA6zdpP3ZhdGSrfhfBrjh87OjiQOrANIbZGGozDG8HpniMf
MSLdAZfqUdR+1vmp6b5JoHTkemu3ymilWueNQIZMY2Vx+SmNJwS0d0oFwGySJP6U5u5c6Tt+k+AO
g2fhT70PxBz2fVUKxwWeYoRKkDHZMzpmqYnqS2kLV6zvtX7bmtSaQf4r+70mT4EqzDb68yQ9MVDb
G+1m4C4d6G/X9W3CvuvKTZhfVSlItOJbLWRHmDcHGZ04N9OSpkehPXJKoQEHq14ZbwXap7hdh7sm
JjvaSG5LHhNMo9kyP+wUt4ENpN7/6NMUvXMIX7Rv0fjGtOdies4ZpNwbwTXjwaJ64YT1Y5M8FCLA
qDBfK+HQFQ2ll0rhewlgBBMnpwSCJSI+m5gdj+Dfgy+WifsQXE5Rot+N6iSDl0dg/aNp+SE277Mc
K3v0pPoh07G/9INQRU9Cmx4LkbwkDOxyEarrMDwQWHk/CLmlwTKITLGjlWUQt/WV2eJ6B/sN/EW7
SY+yqDiF8itHxygLe7dJ0XhNS6ftIegGNX4iHjsGsUrys0E+apR7EfdVKYsWHIlsmD5MRXiVR5qd
MenGBO4mSp+MJHRToDTbPDzwhL7MH+dstEMw4AfxQVJf+0kHaPwJ6HyP6jtRO2XGrjdAzYdoe6Ub
bjbBKw7CxM1zqatI+xS3xHtFmK8S+OaiKasP0DNP3QkPbdqxDez5Bz1wca6gLc13MGylOFji6+bp
CqqX9WxipZdQ4Z1iL4n7fcoAFQMkdppe28a0ws7rqhAf6wYKFfZYfVfih6g4cNNM+R11HcvYmcJT
9AuWKen4BERHBr+VMgXtw+jvp4j5uYwFjxlTmEubY9ldi/lTOT5E5rs4PrQs9qUBNpW0uYljUJYa
SE0CO65Vo9vndjdADkO8BTLB79TOxWb3ym54BFIFrqCZG0XZAfL+VxVcM0xS5lYVie48v+ip7Aiw
ktJGDqiPXgU89milHruq5mpUVmLczvNjns9QH9W43Ox3uWI3ZULhapnAoJd4Gs1gvgFRWOR7+n3c
XNE29FPgkPqoPMhRtJda6mlwUDEHCm0Fxe4FXGoaLID73PkPWkAjPqpSFqiVGwoMTh2xXW6hQHiS
sPp6HMOEJhMKGMvnrdmMyTTQiQYh00HMH/GNCjemhVXWj5fLFmcucxXelv8bafGAT0N0UioVkbRy
srr2Vwej21Ldks7YGs/iMhGpUSl4CCGKALMIQXCKNqgi2R5Qp7g8nnPXOAYEwA6EBAGIkBcXqmzE
jZFAGTbAEWzAn4QnYAWkixon2Zs+0Hw7gLz8revyTH7CCz8AK5pACa1gXFXTzVkzhzRoI3yk6qkU
ny+PSz5zH/PtDOiMYaKgugQ+qULcpUOYsyDO6UPOUmcEvauO2L0+vorqUaxERx9MJ2t/5PnkspSC
oFxdUcGwk7kGux6nfDx+k9v0RU1FEJYnu9Pec6CKQIX3clFypPGtasIDgyjzqAhuKCk7SrwRFkFJ
+NrLT1FPvTytvKaHLRhJ/ETAy/ryIM98PCDKwfz+uPYh7LtIZuUJj58SvY0AL/7jCAVX2cOxeY/3
x3iITyFKKDAVDF3ncth1ZRJRAV+Dig3U0VEt/HpWCmLRRGU8J+hOw8MSvpEDmVyRwr0YZ07UKf7l
cGeeCF/j8cX0KbGhognAvIhRNu/aAfdJtBN3bJd/K2cYuUjWdhNtvcl5QK7Qj4b1WixMnkGl7yQ1
QSOF7YYC5IuBXFHt2+VxraNAGFFCdx+HFjFXIgfKrPWZGspJEMOdWsP9nAk/pnGLg3gGJPE1zOLE
woFZkFZHGHJofjC4K+QOhIVt3SZeUVu9v13kXG9ubgiCMxLSlqq4QsVkfc9kkvYZUDG1T0BB0kmx
sfLXuxshwOxFiwdN1lXxGIACWKI3ZRY0FAU5qXY72UR9pbboKKLg9/hP9fD/fB3/K3oDzSSfQJ+m
//gb/vm1qqc2iWK2+Md/XNdv5T1r395Y8KP+G/9P//df/fof/iNAN7Gi1Ttb/ltf/iP8/b/Hd36w
H1/+wS1Zwqbb7q2d7t5ol7OPAPil/N/8V//wL28ff8vDVL/9/bfXqisZ/9sipHi//f5H+19//03U
cfv85+e///c/PP0o8N+d3lj81uY/yl909V+9/aDs77/pfwWSDO5r3D6S3yEEf9/wxv9E/issU6Cj
gZwKrBcYHWALlBUSmb//psp/BVAdvSJADwDqhsbHb3+hVffxR+SvHMuODpIMdgU4Qspv//x1X77T
H9/tLyXqg1VSMoq/+OtphQ0M9rkGZQQISMJeUl7SCkVjpiOEP7E8enn0AA5ByTQnd0KXgXRs5kEp
duaunGCoPmfAFGvIVWAyOMf7gaS8KP/WFx2E4ntqHCFIoFtN0gDDRnofRSVQaPIuhlFhHSIxxd3R
tKDX0v46r0NfTGEwPyBx9GE9rzoUtSixgfe5GAaQA66uynjkD7He8FKwEQRRFHwhFd40gSY34OqP
wM9WXlih0J6FCeBTo8GOrYw8VGvJ1ZyHqASh7uXMTGofNHAoBM1srRSN2MOYjtDST9R4V0WKZdak
t1NUKed87t1Pa+H32f48u4tu98fsAhiKaxwCSZDf+MBkfDqbiTIZQOBCn2iK6pu8EGGShPQIANJG
vKs7e1RMmYMMIUyCx5rC0mcJ0q7IcVlokRz1POjQ/jDFPJCq4duol+PG7/soV/2RGf7++4AChJqM
xBVpF3fHpACj1w6TYcGAToUP5CFWIxh6iMpVN0YHFkV40JqJsFNTVLNZwyDBltWKP2vRfWfUR9MY
qEOjPjzoKa2u1GchaW9rJZKOuZGjuN2RY2Y2z1MSgWyh8++ddKZf19l3rQYnIcw0SFVhBRT9fJyb
ufQ6Nvb+LNUv/83clzXXbWtZ/6HmLc7DK6cz6Wi2JPuFZSs2wQkAMRAgfn2v4/RDkq/63uq3ryql
spNI4iEJYO+11+AT/2QzrpsdlPaz0499P7Q9n93RGuJaL1v3yyZw0EXwFZBLuN2HI6jabMFkc0uR
d5mSADQnDKuSXT05hOuVPvLcYwhZ7lmC9EIyRtcOQRYPi8H5Aip20oOLHXThVBN3a2qyyQEiVt35
9wsC5dlW/fuXI7sdLf+4+Sn0PSHU3zH4iv/U3NA+87dsWiEUGaeaJ90Ln/L5lPbBI9sXe9kwbS8j
mRbHwAfW2BGv7df9dRmzN4RDxG3BF95IxGxXWzoOhyQWtAoWm52ikb4XGcLYJRuCdncnwpy9N3kx
wpE87xEpAcOcJgLlB4a/ohHbtDW+d8tec+qPPgvcgWkHa+fcBKU3DFnlsumwqK4iPqGPYPggNH0X
p2Kg7F7FxX7qOkzkdz05mD4yeRjiZap3g8ApKVaGGjZcD4XQP4kdxisLYS2NVO6vsV7Tg8fUZ19Q
eeCd66/09iXtET8Yo2U5QCln8N3Ip+euPxU6DI9CBn0rEXLQzDMmWqkrjmlhw0OXzAtS8npEgVD/
P2tA/t9NEmIKsMyhoQ2xiye3huQvy9hE8TYHisIXmhHT9gTsYMng+o+2ThPAz6KIHuNtey96du9j
klhGxi1lNuYQaxdZsy/AkbREI+ibfW9j9SMsMNBlKb/vrMVACRhRw5xIQcrjpIGMTV3wmMdyl/OM
fUkuJ47dqRIF/Ms3dHkYzUHYLgvf+5j99WJGG13gYSLKLOn4KR9GcxjgOXPpJu81jyXFH+Q5NWKu
1lUgKLWYxXEIFGTyzsIai06t9U3YTJMVdc5eBz88gjYcnUjXSN7vF5eYhi6TOIY7dmY9Nmgs6GFh
0z3LQO4vrAYapsXRJeqo4vyXx7VBNxEEmALAxhCZ14jqocHn7oMPCpLFD5Z4Qyk6Z0o/Z1lJu3u5
YAzEefwZJdqvfGG2Khll3xR7/9SxML8b/f2yoFoyc2JrXeSymWQimp7ZuS42HcB3HhNV6MqLZug9
VS7pDN68VDlSQ+F6jxSXotk0ApeyWVmkoF7xkts2Ef0x97b42anombHoR0+814ngv/Sp935Te7X4
DQQYxwKbeknGGinOa1NgKnja4OBQEjt9HWREMP1AuLGETfnkDWslWJBWQ4/fSQEAnJMu/DqFmMis
g/25ClnUmYcR3NY1aTJizn67zGL18rtp+erCzhx2lf/0+bQdtcggpu7Wc4gMH+QDz325BR9BdpPi
hSvGhKQ2yFEA5cb4152I7BxphHp6upmteUml90CiAUPXnL70ad/Oh4JS/VUMAz9BbAfrxdEvo2W+
GK57bBgoSZcxrXzFaaUKBTAWnfYF8qtXppLogCjduZ23NKr7YfPvd+xfGMH5J5MF5zVAGHG8TmsJ
3sJQg1qL5Mah+2PWiH5WxD/kKzsCubxLlYLdBpk+wO64j28DuqEoN5/JatxOKHrCF52supIFnPqT
nH4f9+gxn2dRSiiCFXi5FUlDfaHdMUT09wPfXgNNFHSD3Qeahs8YPJtWRaWlW3qwFsNC5K3OKkgb
AKobpu8lR/9SahPROnfTpSsYOe6detQFQuv6OGi0h8Ea5yu9DL8WFvDTVhRvkBa28ZxPR0vnTx0X
79PeNX0Rj1Blnun+fRwyVnVF/upJcQ//N/Ifavp/JIbCqATHNLR2cBJIobUDjfPvmxDNN6DbDAwI
0K3gr4gPE4EWBcU0FjJRvaoSgS1Xj+C+FEtpCEao4cIApN4m2HK4G63+ocLkuxvYfeghFXaIE6/O
lvA/CJz/QV3580LBr0SsD6SIN1333y/URh7DEYoMW/+pQ4JSM4XUew1CbJ8zc32l6Wju4oKU0qMS
WlPDGgRS/fuz9ffZ+dezFTcLrJmbmTVM8kDtuNm+/mXH5mk/WFRaPTT6SExI4Du8FZE784wslZZF
caKqeNVuXS5qYn4pgI81U4YhLc2mk+YpipC1v67dEJwxCnyaKZcXAnePgmx3OyYVOKoOKCa3y4S4
zjLoeNjabcovc9R/Swpp70cUqjUK7uAajQtEgX0RVmkfJ2c1b8mZr/1pEEv4nGFirLK5ZbFvAEhq
1Wy3gkjZ9VjgiCsJ3DA0MjcTo9t/f4tu3cXfyo+bHypIP7h8uAhm4T9dBMHog1mDNh6yONeTstN2
4V18YMUuL0uQkPuMPXXT9IVugh4uf1YPKzYYkE766YHm/Y7V7cGoo0uSiwdT0lKNNKk3EYOicfsM
e0rdMYj6B9r1sJlaDPg7EysOjBZdyeFXfYYXknf+/Sc8RMS1dtPVXxL/vN++gB/jn7nFgHzd/KH2
EWVNobt82AbnnUOCDNI4kw8RKkpktK+q2ft6igvUDzx7mPGOnRM5NB6SJUrfDlAu9dtDumIIFmny
4hSv9O7l/wmKAZ35nzc1QLWPch+QIXQD/q15/Ot7J4CH0wHKAQSdpz8WtVlEZS+tMxbZ7ow+R5Qu
YJKYSkVeq/Sm6jldRA3u4fuqR8wDSIaUoeWambNzKUWGKsoHz053wcTzQ27Jk+3mox23t5tjfpVx
8n21lJQuf+2SKguG4ksMqVqZLXuA/M0cWvjs2eXQn0y7gbmgmTFjrck8wUzL49lJTOZhcnEA6kby
PRUhii5Ex5ZqCD95Bu/5Fb5CJdvG825gwhXNvWhxNFedTAIwIYoz84a5SYF3b5hyIBoEgn9XFSbF
jFpOR+XHsk4XnCt6G1tvvLGd0ge7DOdtiT4iuAzycG5CDyhgPH7nE40vmaZt3gFf71LwA3pPfJIN
JKJ4AtfGEwGoJjnQoNCilYM7qsMTaNIMxweDKAclbQhWUnTY++TcT4aCY4RjEhIP3HMebecFKXGZ
713yQv6SqYZoRA/A/qW8W24OWDIhRS2Ccaq62eDxJAm8t2JAmyHMPg7aJx/WFGghKHBzCzE+bCwh
6fHGGgttrtMJvZ1gOKSiDQ5WEq5/3aYbgeR6gnioZeHLPVvAZUu74DglTjR6+lAu/2MO5CdcutYK
ibHxmSlzsd1bOoIcxOMtRHLqIywAqyXc0wM8RreDDqC1ZuwrLjKrkjj0HopPmVBk7cInJEO5RaY+
wRXg8WG+NjTpivM/y6Zzel3kMFbIz0saqETKTWZPXprMNRmip7lAyHQwj8U5It4pnGT6OLx5e/RN
9/AV9JBTTCL7DW6aAc5SdY+N8RmP4Qc22rkC0btxXTw+ZsLt1TzTpYFLS9X1w4g5yYr8uC4GW2Vh
/CnO5x/Mp13LLe6jWzpTBx0IKxk9YHM89PCoR3UkT9ThgcDuj1+LXV1nz+/LcOEeNmr/MkAbfNyW
/sHp5JTJWaJ9ZvOddekLNNevbI7FuxbufYLQwUHwBxOqvH+Fee8JET+6GRaY72AUPUNM6MZqXvKr
p4sd26BMGhRleQFDDqafl3FO2wngU1VYaPGiu5XYDi4F9xhlmiL5CZFkj3JlKJp4y78p4A+l4yts
c0e4Wi77abYZuqJZybrnbzejh1LN47tSNmrgUYAxD5ZH5UBaqvHyXqLCwQcJkxP4v7Q4tATmaTF+
mAmiCzWYIYfpIyxQ8ue4AyUnzMLGUC9/7vPw3qGVqxEUH60Y6FJJV9hdwVgUBaIYFUa56H3JnmLK
3M+HqM+RprqtFvlHBnQoh8BtD25cQfAYjqkwZQH/8zLYVr/VoDdVfMgeYCoZlHM8vlIeGfhCEAQK
ADyZsAqrFIr5koNjMALzn0ava5ZubszCf/ke0ILCwRTWFYo/pTDbnKeEn1a5krYIt1eOEmlesg+7
m1fLfDAkchADlhB96Rqe3eqtbeL1Sx3nw9kZ+UJGVMIzv3jG8TYqzA/Kc1brGNukQHi6y73SR/1a
6ml+Iss3stuDFgIJ7m6JqrHHUNvOac1pzCpsxeXYy+8wnOsPHL320puPwNvXu1zw6Uw0q+0alP4U
Yeh64xfFOIKqZFagghqflpOM+hoqNNA+V1iAhMsATSO98YCzxIIuZ+K6F+x+h3tOOVsvrQwaRBLq
t8iHK7dvWgel4FWr5Nph8InaO4BzdVL01bTAo7hLBwlKQARqWAZoQoz0GN/bFgfXCi4WGJLRXMFI
eTzuwiGtCnmvpdxahMsUFRr6AQVF/uBlMElA0Y1bne9gQsJi8vZUK+CUT9iSYKRv3XcQWC44KPBt
jKCNENQv8cznyg+Q75ssYmj8nmDR9O68FWllB7RV1Ctk7bPJVZ5A55DGCm1Rccl9fk0K/c3mBp9W
Fi8pSHAl6Ys3TIsR196Lu1d0Zfs9TqpMkocNZ1AZYooAy+AECIjtn9yNX5ZYNDRZ0h8LC78lx5N2
Cv27BKhQj/vXBEwA1hhz9CC5d7YyeV2G8bOfAWvnyR61oveaPBvQgqg8OsFat1ESUejF3LN64T45
D276lZrMXVdvAed0Y8vBnE2x9s/wWt6P0eqhM1jg7TACVXDLJkA2W4KDlguIgoKd8m05REpDBu5/
4LCvEznGlRfYl2BNX7YgAK3AcfRPXn9IEm2BgJi1QX4gOgKi0MXzlyncYvQNOFfHtF+OyFR480EW
7jhKzuA9cR0CWFZ02mL7rrbzTMCwAPBDUfAMKwtQHgb3fj813ejBYB0N4mCAg2qP96AcbkiW4/6n
R8OihQ7/NYAarETznN97uo06ymo2J7pGiNdeGrqPlRvWr8GCzbcw4VNkiy+mSSFJWbAfgvyy32Uc
64YJUJghZN1Q1zGHZxWOtTxkY3bp6I5Yk9hlJ7fN54x4D6mXSVS3Tp43kebHNZHVnmf7RYWyTDOP
P2XE/gFqIE4l050QhAVnQrBfqpHsjZbEVZTwb4ufxlUayUfjzeNBw/BOAErpp/m+4/FepTvwuakH
AZW4YKgjkV+3PF2PihEk8vjdR/Fpt/wnNoBbjs3+M8t/hXDBPeoCQK8qRBXmU9G6IbVlOFHAWq64
Wc99ZjMO4XmA+noMa7MbcbCbEGAvLEGlRPqj2zDWxwsAS32IYcrORUjDFuzWAU/fEU/5uXWrusLZ
Cz7c4rFIkZeG+SOO8YWeAOlGiAPJdSWSA8CBn6zb/MZL1XL0iNpq+IDhnRt6vAR73GDHvRQLDL14
kJvz1umpDIRAqkpyyRRSZFAuockOvKdc7HerjZvN2363F66KuvEt99+shjTCF9jrInjQNSni7Ue3
BhcGRPqSjhb3zt7BirmF+E0dI2kZOBEyxm3xzQvoAgJHxuBazgag8tigqQJkmveyZRmIThQoOpQZ
/G4BHRxrgMIhKI84QFPffPEk3Y7rvstjuoG2ne0vq0AKNRrWk0Nx3uoUaGsO6KAiIYxy5HIdAQI8
kWh9195YPICykWv56NzyIyDyGDopm0GCaLUFywWY46OO1ryyI2dYiec8AI+8SGeYla7+G9R7qEzh
9x1Wcs2yylCQNhZkzhNol8AlT9shELaGxeGK+CaFgnV2aZWHe82WGQRL1b9FgIfKjKau9Hb2awS9
6hxHB+zr4EJl7t0xr+SpC7HQ8oc1I2gbWR6Wi2XAghxwrjl/KEzkLnrFygmQJ86kHKpR9I/EGH7e
hvQ4zntSh2uwVV5evCWCHIPBdXfYbiYYBkmsSvzNz/Luznqgbk12Rn1l2XaRMRyIqcfDqkVEQN4w
u+Ce7pjDJNY84yj5EaQiALnFIb165iCX8WgHhCe+WZONl5sb78lIuYOYMkwo3vndKOFCOHi9f8Yc
FC9W0NWIXghei0h6R70IBxi4nvy+qLp07IFEZfEVpC2eZUgjSIoP2CUk12ltbbKAzrjPrfLsty0k
22vaQ1tnn/osegmkdwLgBBK4l8O9YpXJY5xNbYRyY9JwzNm8xR5ClYNNFsdf02k/QUTH22GQcwUX
tVcwwf/wHYGfPSZxUUrUsb+NVNDdDyOOFNYPlc4i+6yphdfYxJInisjGZEBFZkxHDxg2oLGxqwf6
cqJOpsE3hC8BGq+BoN239H7l+Q7tRhidionbhmR9s9FirHQCsA/2SeOpg0izHEOD7AILlBPn6M94
vBe5l157HxWUmsEDXPq9dSp594sxPCPv94n3KX3MMw1r+Zmff19CsidvioKuHgOmwkwmr2fexIGB
FozilbHRwC5qj4+qAA6uYxZXgX7r9Y5JCBsuZo9bGwS/vIJ9gVUHPL1phBpAjf1dMsmpL5dw/rFk
ZLqb5CLKoYvTNoHhKlwGJExu4Bs2JtGIgBubPngEIPI+3CY78jnmaXhPTfecIt/nGBK3Hf/8gYWz
PTiOmcZICBgBzRY4Va7FETCbuKQbbLHXaH1SeShO0Da8Tm7zy6Vfs0tPsW/CWRcWhbe5wa6vfJ7n
+5EvtYTr5qmfd35YZy867SN772Y/qbivPweffE/mn6vcv9FO6mMBQcIkuv7c0QJOOR423h5nO8TM
DxIv2t3uTzDKYFCr0sVLL7+/TOG84iQY1nbHGPGaKO/LzNOsJnR+XcnuXWlGveuC7roMRn9q15zu
92S+QZESWKq1vIc/RUCfiebv3b7QS2Ax28TH9g6zt/9ImKFnCebLo0+8BudRBFLjikaxSPVjpyTg
2K4LDh2Nxb32t/hgCOg1dMRek6HUOgCvxHQs8qejnKHwia06oYxbX0O1VyjFH+ICLbcPUmEgaPTF
ct4ybwf0DO/HZiBo3QL4I10INEhz7yVlvmBiFqbPdCKv8DQGx2XAISUg46ggK0h00UQGupbZwU4V
O+Uv3+13KgwgQwiVRfgCKlANVCzEKS9T1JZuMAc5sTs1pfpV9JAjp3K4eCvXFwlYr2diqIOBDPDc
isVF9ClUEIpHDUVE1AF+TcEb69B9uojZ8zTCKWsaJFwvZvFWRGZ+nOUq36w7ui1a3m8fgoaefdwC
v1abyF4dLMNPO7fP620+MCd8qMDQxbGcJTtAhzy8E0TdgTek6hF9DsyM16VcRqIb2WPT6v3lpx+9
GZJZZN7iEew1cL6i+Y2xhxIJEwMzEA+kAa8NwV+dWmoLc/kxHlk1DQQwviKwovOy7uB2iv5l1rLJ
YT0ZBd18yDaX1S7ojnyK4dgQI+xCe1mT5TyvB536jQxrYfQz1pnBuJyAbdrvvGgmhebf0AD+3mlQ
T27Fwo9gZ5bbM3N4Ybif3glmzmj26BXtLB/ATbdFODVcgQW5S/AQQGW5i2eYRXlLjgUUTVPJaWFO
OluvWeIVjzT2ZQVbDgk5FpY1BCLXMZ99nIhwr1HZqq+kCNFP6+0mUFKoEo33vsYF0sS6GcM5AMu7
GpcHOLrMDx02L4BVXYs+KD7DMDsvt3gzrWS7bB0mD9FW9Rre6aP7ZQiBeF7pvDYd+UVCgtDhLrwP
5gJbeN8FVZ8pXSV0RZMmNmg9QL++M5Hpa6yMkxt49CWCkWm0r2u7Ovx8Nhf+B5IHsF9BCRZvA3su
4E9YZlEIGC0MltYj2TGOh+7AxdK/7CM2vzlhJSxD9u+KBugBe7zVqb/cRwRY0KQIfQOuqutuzD8E
RlUnjkSMEwh4xWEeV79e41gcfTe2XDn7Pgso55RJh9rb+XKkfJ6giZFokRA6YHq2f5M8vw7Tbl+j
Db1IciNBr2N+4l0o72QYQr41wX0v9F7hwoW2bfe/+nscNYOYzqCgiuPGfXTevXkCZ+INE6ygMbi9
2MyzH95gzivS1g4dB663ZCg+uFDDodjU177vTMUjrHDuL/gp2YqzEOzSdsMmXwnCMMveKSRUozpB
Uw3gscc0zg/Bt8c8CsrFjV0cxEoaLtWJ2dHMgdLY+88TPkBBggigYK9hOpudhpF5lbWgc2fZzGrY
3rQeo/y0WAE2wsIaN2FyKACpD0DGGoZS+nYei8IekESVVoqsZ1/p8+83XhXdjMHNzisagmWLNug9
7uh2N61IRQXPA5Cply9lkGHCKpZsbAVo0sjQ0WW3w5k53yDXUoAAVAL5nQEfpDU+461iMIWb2brd
q3l9MBBYXtZ4/cyDUpKpOIUOp6CfCXH8vQjtnpoSz4QcPIfLsq4FAyMt9yn7MLfPkUL8cnJn34ln
meLv2Nq2xyBjP/RefOk5hp6GhPPtJ9yRYPYAwN7Az9Uc/QiySIpBFTpG53f5HTH1zTwPAFIEBqRm
n1uGLkrTgVwCcL4nA1+JG26Tj0l9U1PxyaHSR/JfhZ1mLhOtnkJmsH3vuG1eQnMsGVgaMYzP0s1h
Xl7kd/kMCV8S9fq+V93w57jR5hjT9iI8AP1il8gyUhJq97Zb7JmGSEWCNJsfYwlUFhD1fLj5BV7W
zlxCOGQ23Sbwv3Y5ZJEMTzv3QCYEUATgUSsA+r8oI/EpocFSdiERd3GGp8PpB9d+8CALAgVpTNo9
lSePCXeCkXheaw2sZLU7ZFvJ1Qt4dkWk0VcgcR2OdhA6qpX7U8U06WFeCa9fDCLXKoXn6Hh7+1z2
QdMIoWlZv0J/8YWGAwKqWXef7lhBismGAnS6mGMULGBaJuiU9tv81Jhv3u1FFx69HxYqEDaT2mrN
kBMShba2EQauQ1LYZ9SWcEIKuv1u6a84kdHfuhBDDhra0+K76+jshjn5DD3iusUtS8E2EfGTF8Eh
GAfhMY/0cNA20E2S7+4Q+xhaaiAfongefVzAEIGGmbLgPK0TkpDE1ldbOIznXA9XZeLwkJHoD0AM
2alT6ozMUmRrDxSQzJxWGPvmAIIALsB8GsATw1qFWThMWb+tt5m2jenbQDrY+q0CxZPtbrmayNJT
IE5CqEBpy24zUeUXZ21EgdeLALsHr7Mky/6HZiBiLaKHeC50NRp4XXodNg+wgsEH4sVnrLS7RPyq
ch6ekDz5qWgKFoH6srM+fU797gsoSut9McIdxyKGBhY5MZojAeJMuCJFDE1Wtc8jQBc4Oz+pFdSy
EXkAUmDD9bq03YgNwUUhX+QAHbPcQI1AqORHPLlDka/TqZui/MKZDUtSrF9QbqQ9RBAMUEyT2K+R
3NkVrimtnBJgfj47MD9/XDhqLJigRtgDY9NG3jRdf3/pfX+pgS0GmKGPeHHG9AKGwIfErPIqToDc
LmM3PQSF060IwRsye/cRmElXCDGUNwnkpwN8UTKDtE0doojAVLPcQUaAqAE833VDfQiuA4qZPEST
GX6LtTnvWrqrRyLE3afhcUeGSTngk2bmcAvXcFUSRRJueiwFDoz+P8O7goUB6k3I9ta32RUnJILt
Iol3RuenwERwyfbX77GElMTpIAdWEVyWzppqZPLY+WhHEx6qUkFceum2zB4SFd5nfYrf4Ia4gqHA
CMWNj+gpyaukE+6jm8In0WVXThdx8VWqHrNO/ESaNPkqfBAsokgURzCDPpM+2tHnjj9Cn51G8CUa
4lRxP4EmMUc5YKr16+TNb+hJ87KbCogVs6oIFnrmeXEZphT2SSaGpC8FUWQdC9maheTI/BDyI4qw
t8eR974k7nWf4VMWJHa/CzYAIhS/DSy64PXF8B62GFaeItGP1Wg9WlN3K4iH7SyAnl4XhX5Sz7B2
2/JKbKk82O5XJ8bliwvdHzMbYqDdgCnyHGPoPm+dBBEWOr5jMEHIi61EgUIDtmbU7IZsZxhkb+dN
7xbPtEBwVPHHXuQgeqASqhW347WPQ36EYud1dQoVYgx1l0jMe8CWrF1ie5rdSOptWGBO73UvO6iI
1ygAqM6sSF7ixDMtASuxXldsV1P64sjwofqob/scCpUB972+4JbRGv2IbkNUul1+mnYyHXPY6ByE
lUfI8+3ZEvlF0G47EJa7i4teYFwGn71c6MO68/5iGKuww2GthRja3sZlzTogl5eDPAmpbr6j17Tv
Ogkf5m1/66VtAmSROKLedIigGpcAHrwZzpvpeRg8V4p4hkobcBwUPWMWIwj7prnfzHfKUSqsAc6R
1ICWqegzB5JVb6aAbnooliq2BWD4iX5TQ4ApG9KCMdADHJPZrmHwUgDwVwWwMIAmHdr37LJ3yQ+K
l6O6XcyI4q6YY5y+0YKr5PBxjoqXJepehEprxD2XkR2h0tCRva6avi9z9mBdbA+gl9pKk4IfQ+2W
Khwg+kbuz5c9HsRLGOl7Dc5hcqty5VUzzasp5QIE0Ww6dt7UN1CxO1CrQJwa9fprXre5hfjBa0Wn
T9qSO/Rw3X0vlFcGgPCNgdYoUO6TL1DaUAWAUSILZRsA9xA/eISXxDdmABTy9OJP2Xc1JB+UnFYz
5QdiQSZQ67Zf19S/n4TG4CLM3Enun32KaQOMJr7EGxqqlW5PBXLkTnO+3YPYXIeoOdoBxHwo40nl
+F6r8NaebG8C90QnKPkMSDnCZi+L6D5SGea4rAJzdTN8eqp/yQAOleuU01YNDmW2e2R+jOGsjuYy
YlBvzYCNrBznKvFxLgNBJq2UjNWoe3MI+LAvso5mT8BvK5FHj96KswDVZIYKA2vL5RxpdyyvMKNF
DYKmdw+BxOADdjnQGy9/lXm5ZhoKvP5CwHr7L/yBGXQxSYn++ytIgo+xJLC7SDHCZMHBJPa0YekW
8l4uw1U+H/IIUbrR/kgp1B09gcr2bO9mrx9LsPEf3LZ/D6fgfWDxWzyTmuf6Ti3hyXe/YiJhgTa+
Rm56XXvfVP/lx0BI1wVqe8g5McgDZsx5+lJE7Gzm8XXEoDCcEyTKOfonKfT/RKR/ZQv++Sc3/m98
+v+VQf+3/+vwk91Y6vKfP+r/Q5p9eGO4/+80+5eZbT/p8P2vHPvf3/Inxz5I/5XCGwpHMVhHoLTf
0gb+5NgHINnfvLDh4Rj6MNeDGOd/KPZx+i+wX5CkkwZgwMD6HhfwPxT7OPlXHMLQykfadQw7T7jx
/R8o9kGS/d3XBvbLwPEQSpTj4m5U8H+6zhU2CUY4+gwV5KlTDRUgslWDrh138ClumymZ9w0OXWgQ
vHFDHSXByMDsVjwIbwJ9Uu0FiuetHKYhqgYqX0bRdce5mC6I3csMGe9iBREWyLHVECYEabEaZSX9
jkKmGeYALhuQc0BWWLgDZniYmYKXMCAA5zhDFY0ZLMBwSZlXxyNmxBYqEQ+eSpok+4UOE+h67HHp
KIdqEM4ZW4QiBqAaYklGP74YNxCEvODfpYuuYpg/1jbJ1hOmxMeJgmaXU5RPmhZ96Xv2IQW9ZR+i
pMZuiGIKfRe4UyjouyE+Q/WAqQa8MlD1woNvAiqaYSPYNgiZ0hnnlaLfMSYBpugH70QiTmLEBtVv
6ghI7KfhEqyDJB1LWeh292P4yW3L+DtNTxpkJqwmOi4ImW5Wx5YyjNa4idIODjdTsrbAY4EtjScS
ImwPzT2CSHhDpjC7bQABrn/9kLAcdlx7pfIt9Kayw9xbI5WlEM8e40ll6Y6zxT0IzqJyiVRaQiOG
rTgYj0XWoSRC3IdSQVeZSSDRhDiMlmE5AtFyyuAdo12jkMZWgt6OIDxQJ1383+yd15LbTLalnwgn
Egl/SwJ0xfIsI90gpJIE75FwTz8f1D0RUkmjinM/lx39iyiCafZeexkbgbhVAOmWbhJU0Pg2o23x
7w27ZMrYBUZe2YE9Wa9NGu89HXOShpmrPrSfehKY/bluLpOb0HRmCN3GUfsuNVTRffm9JAqUd04L
BO3ElxBCN2OFvBXA99JW3o5jd6Hl52vqfceraOLA7RjyuxO3f10NNwN8k72BaU+n0TpgkA0fFFTC
z0s8BcqcqWbb5X7WUNT2PZK0uh+qXW086xYl9JDWWzFH/Mlz+2IzS6Az3gh7tQ0ChB91GrzKSNsj
+YGoDyh/TEVyUlNWezO3QFvH7pNX+0QuyU012TgGJIBueu9eOzrvb+6ZuYdKslHC174e3VOUTg6C
EKdjS7XZpjHF4icoiwuMtfH/cT0XGx9LexJZSPrFQOsll2toGx6rYoL8Ubs3IfPDzRA7lO2L9VCq
eWS8iiC/AlNOO1pbBls7jV+mmvdTaj8UMkrYB5CBAcOTmrWI/gGvF78xvIy3NH9W+lSdYgBwlv8z
o+hbJbhB7cKkypvsjlkXdk5L1u7mST5D7oTNVZasdq04hQxvIMIVDIQ1SM/G56lsWFpu8ZQ088Zd
+G37ylKbwV58FJ3VQeoTPLC0EzCM8r38OTXoS3Q3FgQvwm8C6Zaf3AHQp14msYu7YT+YxlpFQJwI
R1TxvUmDUSyWj7Ga9FO7qrdzW++Qub21sx6De5P024mVS+6eSXPfC9eA/eig318pTGPk3bt87DbT
BzZKkV0yKZsTmTczpi9UGx0AWkIcIXWpsqmidBlMlQwiS683oXsTYRq56RoYJpNkPZptjVbVSYcD
WS9zmBEw11QzUPi+xKdq5JDfU8gf8kKqLfor+vFZ9ZC4kmBO2bXWgMZfaw2fKQv7ewTDmG1GNVrW
+nqOR0GpiysR269mjAPRXA7ztkP2Som+V2t6VgaqGiiWdwfyVIFydK7DfubFZE5RBsOcw5u3vW3d
LtIXOI5uJkceIUhyuqbOBqUCqC0BEltnhjFChqvcWFUOwlV8mwS9gunMLf42/JQFTIK8rQ1UG0vN
vGDst3M3O9SExrZDcYQcgWOmDbV7pE4vfXWNfKHcZ2731i/aa5Wkz4NDLx8W2lUOX/EhKnV3q8HK
XArxlnrLpYq848+jsk5Si+/NdzO785AwL7BATN3hEYYWPto61VTt9VdpBumwdL8qJDZ7E4Op0Z6T
QxS+2O3c7/I4PtQxUoawiCBg8+dZn600cFLhrqiDyeWWfDWG7hvzm2ljhKID8oOa2A7b8NRokS/1
/F4tBtC0A8UlcmZ2ssiNjTnFwk+W5K7VYZF3V5ngTbBTL447Gr6FqsFbFQ6PfRhva9NCoZFm3zzO
aViY9Gpta/WbZOAGMse9Xb6VC5N1Sw5nujJOMS9jptO9FCyhVbUIK8wsj2Ndf1J5NBwme946aDbX
AR8+UQpmQhKzAVsR1oe635sG8+ewFt/Wz5DzQ9SZR0+vDGZZvdyNvVbfFBo0rDhhNGKUK/+vvreQ
/T/E0QwzWZHJVnv6naO3e8cAvlr0yNzKNisCNUcXsuAp+ye8Q3pk734XeivAVV2ywsA8tJG09RAj
6zLbZ7Abm6hAohdyajXSWue2OrAQ/q40eV9FkpEh4Ke6yk65wpMbTcutm7gRUSRFc27CZ4qEfe94
2BuP0O1If98UI4zQJYFqni7aPbt02ERMtPTufiE0dauN7P2wP9d6kWz7YflsJ2MN1pd+0mhuqoJK
H5RwF5XVVZMN9sGadChfC55ermVggUbW12RrD7SPMVmf7k1hD1Wg/GxfaSHDNLP6kqeT5Tch/MkF
68JtSIjPtkyi2yhOO1iYJC/m44GevsUAbX6M8/S1wB7QjGMuiKm4IZvG2EITZ5DrLpiB5c4NCTps
PxUDklc2LnRMiwOEoczzQ5puPVM9pnsMYEGL4LwG6I0wikVcZM8hzycuS5nExEJvuGYi0Pioouy8
Hq5C9ColIM06koIeNztXHWRupDLDxp0AF1URbXNHBWZqZnsCYDFkcWtWlrGMEFAhXyTr/DNvGyLq
7fFTb8STL2ybexvnWOapKCvsEtcJjmOwOafYpoRs3CUO7Eatp72vliCt3fRgK3WQHpu5SwyosxHl
WJXAd9Dd/SARwjHRwaf1Qo8ebyyHMrOGn2KNrKHexRceemcwYsiSC2xXPMaguzpttwqug+/UOT5t
dsNN45W7yV7yrWvS2hlZpT30OANGSPi3JC15n8IKh/8l8o0Gaccmyxvbn4FRoeD3xml2omEL8gJr
ysyPM+ODnTZ1DSM4mm5rKZ0gPA/QS4PEgXobLtiUY7byVOYWp5/rfbayfNhOMoN1b0zjjpnN3bBU
1m4ZgLrrNmI+3lnRNm1A2EBGOA4Ru01Z1gQSa5mjZ2ff0X/EQVbADQll42e2QWigVrZgFPgh1oYR
YfyI7k/idYLbzr1Rmt0Gqbrya9iOWxPRqAR7Nl11EKOJKTxASNw7EDqdhzn0HiwnusxIiG5aK8HH
TEnNRzXZb7AUA9iKj8acUqYtGsvIqrZamGIf6h6cDsv8dLbmfTcqEqATS26Z3FOqusuBf8kQrMDB
sbanJydXy7FNYYqZE6Tmbgm6Fn7YkNQZJWYzbbVY95eM6jdNUshoUflW9SkThDicuGI1nSOeOUif
ZdBQJtDqJfEm5k7aDyQWNWf1W7NYuj9H83kUhe63zngPX5YqbdFSsFBqytp19+lYRmclI0G+ubP4
6Zj5UiXloeC/NHqCF5ohro4Vn4KIr8NPAsNvewTwiknF2U6qbAMggQqJLlVlVyt/mY3G1wegCaGr
s7QHzy/D8GseNb42ZuW+F8vi69VjsnKb8QTdUY4XcC45zhknwN2W5NeHyGnT6BXxGIf8Er+iNwyZ
m2Ug5dFNIebrvl4eEqdvrplCIaUBu8XtYKOLtN21823E1D3XxuSh85voKdKVAYrBWmByUjl9fFhM
KKZhnfIKULNAl4WxXIHNupEZsyw8cdOyDSzvxljM7tgNY+83g/cjK4CQQrd9aUiJSkXdbj3j0mma
ue8THBQVxHEjrSw+YbIZVTbW3Z6BMWRtrWYkO2SfjRFxUjHWPcjb+CVP1DlyJ3c7L+geOFPuGQPd
K8UFqGkpwox+h4lIsfG8RQS1hKgrKmCgJb2YSjwrlTCnHc2HKHVv28w8xjmURyBXSMkAYFsPFAqp
U3mq+LyFvmy/AFopMNByRI3J8drsE2UdQMEGHH6vNGhKmy6c56M+IUqwXnJo56PpjVezxnCvGqjw
CtwOqSU497IOuqOoDriwU8pEK8+7mgd/br34bEzQ3jnkUOmZKEjy8Co0KBKl+7B09j5MkpQJGFzy
Nimuc0rwO9uJA9U47CeD7rep+ey4pVCAyqjUcu014loOHG9kH1SbwY0iPyrz4XoMW+sg+oZod7vg
VXEnMGTUgskAl6yWETuphgKmMqZvYZzG1zHbyJjDN1xTXKiZWnfOrQy74WI3cIzAgIUcxKkjT1JL
d7YXNVdNU2mB1sLb6QaxrTwQWdo7b6NNFeQL7B82GLBom3GC3dvGC2t2qk3ouRWOUxbsHW08ahBb
Stj4vpFa9117VGEpL8zOWubFm8Hw8pXReIdLRrLxVCMPE4NFkGFYK0Opn3QNq95K+zaXpXcqUHoB
ZOuHpEKrGS+xuWmnFZZvhk+QFplpuFrmewtMNleUY5D3EQaiWXtKZLXLG9DccCWfakKc09xDsJ3P
DSs3OTB5ijaVwEKT2A/62Cl98BJZExOIqBymF8Th5AiB5Rzn3qOTEng+C/klHjNoV31ZcF2u919J
KoWebycogXE4+0g7xJZDPdsYkqG30KcryymbfezmABhTfjYS8zFKQTzdAhK50XmcbQ5NrvTQH1Sa
uGQ9BbVq+2MkM3UHul9tLBHHu8ijG3X2s6XGa2t2qNsbtO61NweVmgZYmrBL4aLDTOYE7obv4aLr
ey0fz3ME4G6y13MZiysHfrTu0sfq6sFSWncY5+EJXnp2LEcbsajlXVkTE2cXJ7JYSB+lQIYsGoPv
LiXaaajcA+TCdLPmqGymQljB0M3fFlW3OO4kwWJQ2OFkignZFH4JC4humiiDsNW+NF26nqQPNEKb
dqycKy43z2nCoy1aipTcJWsTEnLGeaKg1kBehY9daNjulKb7Noo3lRD8LY34Xh9QoVrGgzAyiRaN
cEDp7a2a46dhokwLXYWBnIIeJfN+Tlq4aJ7Ad7Z21A7sPwY3Cek9ZmVf6eEYFBnFH9BS2intXKbR
U9pzwwgpq/00e94V3O5kq6cp7ZOLilMDJgs6Y1LXUdg+WCWZoJ3iWgHp4IIp4WClBTqctmUWPKe0
7hY1Riug2keMfjz+mmmUdFfuUF9hsPxjKvs8aKcMJRoyAYqfnDHbOIW7LH8twKebKoPk1zYnRAcH
a0n9nDkrRonfc6cId3EK6BuiXT9KjFkBuMNqp7W3bhkWJ/5mv5mpTzQ5MkDs27fCmxiYfYdt/eYW
9NQtwYNK98IgZsA8lZzU5qtq2yeGkGB6IZ7C8MS5cAI3gytcFZiY6pVAjtHoBzgR8zbS3zK0yHDW
tTIwIs3zzTZ5srAjGMv8W0sHyNWervVIFTRQXsdx6IJZwKjSwGPIb4Cs5mn+YsmdnnmESxeMpDUv
2yaGEseKucbB0eWu67XXruizwDmygLyBm3604vYKbdYCbviljOUnXUC/n1D17vXMYSXYLThSaN1H
dW3tay/5Umj53STksjPifNzmURIdRiqys2sU+zikQivqJGAsVlLDT5hCMUjDccyjNofkxqCIHBXo
ZYGyarQ2rTZyfYwOHohtYCnKGbv3pyjb0kPfIQVqdhqquN2EY0a2xtZ41WzevmRu+LJEKvUVKdpr
mvaEpHDd4JxZ2hwOB5RWmCPM8Zm50C3ShuRkjclNlukPtKsWn/mVLC8XJ8fwmE7RcZL1KdOnl5ZZ
Br7L0Ok3FPJfqKO8LTl2tPomY3xvvKbAuTOnhqJWdVDnxJWWiOfaNg6qpAq0q97c9na461esMyk/
O7rgbGIsnkHHQ8j5Wjewnxpz5jxow8MUsQTjAXthhDa3sSbsjVWCwFrATAu8Ucrv9FRO07Ng0uhU
7g0EFbHV62eT2UyjcYGEaS+3Wjf5eUfhI7iJ8BKZsk3BpI6tNz0sscJy2L2PzPF2dorD7D7FUvjW
clyAjI68DajGmIzo+blI0bFpbfSa1ewqzPJQt3DErZ/W4k0J8RDPZERJrYIlmHAEasCppR6RIUDl
b4wPdmu8unN6IwvjByYKnCx4nRhsayu5MZvoUWIPPmXxfZtH0CDc7NVJNIFvTFGjSUjuxJBAp75a
vDxQzrTc2SqjigqZhU9z9bnkwDrjefGDpt/a5ej8gfsZmHt2e4KV+EWY6M2znlXLhuOu54zkPX/F
2weHSEl5an1TTvQlnhZuQFs9eGyhfRwNauuKVF9rh71uZebWlBNutzoHF+O2PXuTHtfpr4VZgNEw
3FLGooI6DjUEeMZlLPunGKcDP84U8ca1CIpZIjVsMUGuKsWAdax+MHF7RWp5O3C6X3tReWzn5FJl
yRuBxS6G9vX3RXb4ckazdsiGpqBpL/b6UiSXnGSG1rGgkTXuvYX+EyI4aGupkxBVsr43Zs+mjKXc
1TGsgrZPv9g2PVq4PM0aHgqzkzwOTUf0BxaZaN3h9iAPWbmpZh5uQlhhp6kRDvoqgLfFSA+p9wSq
GvlOCaSSh80unhCyalZdb7Vo3oda/WlWxRX/j0bE8jj6qaNAwJIp3oELjbyTiOpl7ud93aQPtZaq
LbmwMoBYhC8D/6sP+fTJcIN6wquk0TUdE4z0og+8MFOdtcaotkuee9s0vDUsurK6BEF067vSFTCG
1FfVg4gZNRzUbm2GhQ4lvO9Q3OPsXkyoJH/CXF4SHwbqdFjxQJKQjBrQ8wXap34/dO23fDUc9/Ky
3HjIVSFcj9+yVbyCNUS+1PE+y9UuctIlaLXizkZCf+OuyizmS36X2P027bKXWrefOn7WjRViyACb
y2ai8AQwmG8XhB9ofYcDxNct0gjEq2rczjoKMbVaS+TBMHlnQzn9xUuDSTtoI7KdpnfAa4A56fEw
MdG84R6g/RSVXHVugZAwtbOdZqradxr0DtqIhmx0Knq4oNDVpziK3qwu9ht7eAxhgsKI01+KCTjJ
WVY9DwQC6hmAi9jOWV6SfR1rxkNeWwcIQ9DkXQivA6Vh4kx8Z/ZEInCZpxy44AcNOrAm1dWVRVCN
CbjbIdB08zbQYd6qWryaMp/w2ET5WKniNDSKJIXYAPNlf7ZMrljHLeMOboBCZkugdNluZvoDCLgp
a6OCIEEE4abASmmf2bwIkHdfN2YjSFvzVSg8aOGJm0HGbVJM0RcgbKY/MF7seW63egKG0Ij05+EK
WqhxitsYsSh5OwqZBlh/IPNs4HpEE9/MiqrryVz4cZJebFm2CgA/slr7qCVXeToL33MLTAnh8JSy
++YNVXYGz0WNjEKFBMfqP14F/3/ke/nIWQ1jiP/3yPf5S8klq36d+OoO/+K/E19H/A8OD7iquQTn
watn5Prfia9t/4+FoQEOz7ZpMg9krvvfkS8eRv8jHFJVAJsx9ESjgXz/vzNfTfKBljTcVbXvGrj9
/K981d65MtqWdAzBuBmbDkhchEe/sxifNRqPthmmJ0qc3eoqCGr0Nm3lrt9rx/Q6/sB6wGWQ/Yub
w3+fhz8IT1vdQd57XdYin7OatPunEs0sx4L8CrPmqKDxbxxvCmQ1HEUeH8HogpW7qA/jM+p4OIb1
8mNGYaUX3S1uCc8t2wfgBgYl6dZZ3XxG78AWDccDUo/7qixejdgdt5VJ7Hah6PttnVFGj0uqP6fq
ywA1o7b7YQtrNMRfqrphaP2dsSB8ZgF27bj9N1enHqqd0tzLPOvBZhgexUPxCviUY68TxRu9xzIq
18zH0LPflibF+lpfLE7T5LCkU7WFxl8ibAYVXxYEdkBQaqsv+DdXaFHRLIPXunFR7kYTdyVU+M9z
Ft7RvzMhdTHOt2gCp0GFGw3HH59i9WhD+RS5G1jOiqnUOWEHOUpQUjUoEWz9biwogqqVf25J7znU
YxQA01tsVIgZ6g98wd6Fuf/8KVm+6DwwT7H/9EpXqYF+arbGp8STz2QCApXVeEDPvoVeFzkxr3wg
wePY99YHj/7dveI/T0Zixdp3yaLFKP139wrbSZsaWvPwBIkOVdXG1e+m5vMvu/gvnnhytcDgp2No
vvoprg8xPZenQLFwJWOvdz42qz2PHbnJ8NR1JEnoVghs4GVgOhCrOIflGV3YJ9mJ71WLBsmbfxhj
9hgJmsDCdO67ufwBmmL54BBMy/s1ydKdBr9Kwd/i2vyKDVzldzWpFM2MOsRGWpLZMd2++YGH7nqQ
/PZF8Ne0HAeeiEHcpeSk+f1teS15YXjdyEt57s9mQMN/Vj5bbbMGeX2Ynfg7h4R9/fNpLu4iBAV7
cj26fnUWKfSpyNuxkJdh1x6zQ5zs5+dq2SqUxaDsj8aVe9ftorsw3gsQLfr/bPdRNvT7X+79n/DO
3KQbq8GWXS0vcc7cG+olsrDvckov8MAe/71K/ni5kjcrCGXH7mk9yd9/3TRKcNatk+ZpehsD47zm
BETHeTej6an3H4VQ/GVNOlwuwrAhC9ERvHfBLKdIw9XGrZ7mDIM5HcE2PYCKV069GQdYdR2bOjwh
Uw2URIBem6EfuSlIvfTjCkGbXkUPmWqOWlycJlfshsGjsuyjezgO1THU4rd+Aqm0pvx10Ez3nqEu
QOlIi/3v17ZaK/2+t/gesIwwqCdqEP/X3xdJW9UL0OIMSxAAsCSYKSqDfz9Bt/48JJgqYUHl4l2L
PPH9IeFVbsH4qG+ekDynaMntu6KdzI1tdge9S0koClE0UBA7c/0ogbOwz3AeyCS9DJ5CruoUY6Ax
QyBiyvkeShAUATOZOIQwyAedBAOIOWHj3Ul3DETcM1DV7ytNtkejMV5LUSqCsWwGq4yMaxcQLGnp
6OsrTIx+SN41fnVAXeiKjAIaxeyWX01TodHMuKqiwULonVSHZFWUaLgVqZA+Ss7JvU2YuJbmt6mC
fIyAx9rTXXtB76TthsoTJWXbEGgnxanHiHAHaZHgIrM+QuG/cJXN14ssVkzVYh6Re/SWzb4a5Flb
xMNUD2+GK54ssFErzhMyqOpHI8xX9SlvRzbTs1k5T30B38ZUKKXZZd+rccEbqKK+jhnWM3Bwj1bU
kTIwuXeaab/ifYfTRTJahza1TrMGcVlvc4EuqPrqOEl4iK2KCaZJXhgN2kGrGb/L0XO2eZ9fq9Ci
4p3wBNCMqj2W6RaVM7xm/ogBBm4P0vSgGeONVNo9LKKbzhGf0Pa+WCpqDjm/ix6S5lBWklbcnq/s
0LXQaw5fYzN5jsBiw6j0PaDzTCXPk5y/YAQFnw1btLZbzt1Eyym0V4Cb/G5M00NT9c9JOrxpq7uQ
pQwbO6S5CISeXlnDwvSpoQmR9eofV/bQ/8VLFxXPemg+U/SY21aPraPdYGuxxm+MdYLEvmeg7Kb5
90yCao92H5G56ZX+v3fC+wOZE4oL2oIfhBOvyWb4fa8lYrGQni7VU3rsj3Q9h+LcHYnP/chObf2c
d3uagk56631s6AQr//4cazSZJGdNSSXp7ouHcR8F/UFeqGWOxS7ONvbDv78Xhe6/H/jumE/Sgl4K
97snuW/PM0Ex+kEL5B2pGRtg5ACsIfzoULHf36W8TApzFzovx7BAv/f7lxxpzr1O2dnTUjjieolc
jTl/lX4d+t6mFIHZT5ucXblIytZ0tWMZpq9hN6VBbWRICiP86vs1z3yJiJAr3O9VWnxGpU+aShsl
n0mov54r664tGC8lrtvvsj4lWsuNKKqyzjQ2ciLvhDl4CmTLDhvNG1rv10FnhG/mT0WXX9DtnkoL
JFe2j6LAyGGKqCDLdsx2ckTEzujKoXNs6DK97j41QwiTo16ehtrtn5YhJRGkW3AzscLPnR4/esn8
yc6Fuhir8eRkfmGwcNPPKyCKDNLAztLIn6dwTZSxqaTD2dN9z+SIECMgeiyxgagga2ywQ0OzkAtx
KBP5QHxTtEnM2D54wJF7TzQvM4YFkgC3MB0IdJn2y4TiQBTq1h6a41jC4h+Ed9d15UU10DgItSOz
UKVnSCCk603uI0KK9FZfwt0gnKec/OaNaKqzDmqKEetuzIDtQ4IBsNjCoKrrl93owOPrIRJxwo+H
1gSoj+3I8uvKKLfGCINBT6f7Upr3ZgXxwsnjB69fnCAqtEcGVUyzUu1BaNVBixi3d0Mt7jTcRXdm
OhPH48zzlmafJiAtL4vVroTTYudELVBPYb7ETbIrXHNX1w0nrZWXB6SWTEaWdIFfbqxWxiaCYtx6
dhnelq9Ll6KAEkUNr8Fd/D52yBex3K+prH7kbv0arZdLU+QPoJ827KSqP84GMBxj5ccm5VRKQ/15
qB3C+woEXlnHkFujGt4JVfFj9oLZpIo0aH1qNrZNV9zImsyhf2/Z3/3e15LawTAG5jNe4g5BLe9K
anyVQFWVlzz1KRGObhg0EHjq0YHE8xCXcFY8/YMnvjN5/M8jYUYz8jJoFf6oNEDjMKgeneRpPgFC
b/QN8vTjuLN/Boj/+9vpf1YcHLGSGAyC63XpyXe99IDQIdUyLXoySeAYP6snqI7X4i45LsF0Yx/k
QRHs8sHp/pcG/reHGu8cJJlV92PThNETsS17Yt/3GbEAamft7V297w7i5oMvuX7er8c8xfVPtAIo
g/KN6ur3ExDhVZlacwErQET3kRSQs3V/oMIZzFd7/tbb1ddiOWOqtf33g99fYz+fi1Undfaa3PIe
qNCsDh4mbKHLKLOXEpKxy3CobGg44aJpE6qN+lp6yQeF6h+vd30sQIVnAtAgivwjNnqBkCwqU79k
WHP67infxTvzyPQkIEsvJ5fjo+ZFmusuePeGLcdwDHAj3eOqebeMxKJyq3MtCfwON8XMftQrT88N
4Q0VeCxNWHD7BV67gT5zstfZfKpkyEyAL193E1zKee+SiInN1UkrCzDGSYeBgtIMN4kNHOizAVaC
4SKDhDISlLwg2fUYn0hjxC8kzXZi9b23Y1CEQYE8Z7nHmTWs+SooMIO8Unf4VB01LdmFGYOwYjVS
W64tqccBY3RUj5p8TbMctphVVtV9kTWHrCKqcjAhCZgF5h5KZT0etzCzS3StHK3mp6nH8DsJrzQ4
gp0hnxiMYa5UqvImdFAGAG4g0ju4cYx7iTdQxker3JTA+cV6zg3SXltVHCxzwBq3Nx9ju2Cgp2Dq
l1N/EzkMjtsKE8qcpjsp0/3QZ+XJzigNexy4VqTiOh/1bVu75j6B2LSFV91f1WI+1ArPwriOhutG
Qo6q5LJOtyRsiI6CV4AKQQPF/hG06ZjW8m5qIaY4CXpJe8FPVVQvGBWj68WLjSDSOkfiZhKVZcDx
9Dr3biGSdbP0DdbmBgklHbgvYyjmPWHyAg9wjZBNePvG1O4TA6Z9W6i3NHa6B9WUz9OEPwdlNAvD
gmXQmjhMLqH4XizYeFQ9ochOc1NwqcFvVB4Uu3A+qZp2oshgL8zF5wbO+ga+2cXMl53QPOuMIcge
V4THiN7izo4w9bMFhGATj4KJpaH1mIVNCjursC2rQ+1o8Tdoj8NJig6S6ehWZG7qLszF6kmW9sPU
MvvTR9E9cWYUxyxbtRNQeva1Gs4saYyA8MvBQMfDc2KkTgzHV/z/sPhJbZwu7C91XTanMrFD/mu4
i5VefkFPepmzxNm3U/oFjdRx7HMk+0n0KttEMAwesf5B4YeV6JkG90FPyBL2RFLdzhgjYm6IoUCK
56qJORh+HWGGcMJ04VfVeb2djA5F24jqoY0h+OFrs4ZxnYyhfLXwaMb5nPteSuO6MPm9G/vaMjU0
/HKt7hY2G3YFw7YX3WEimh2aWX0rlXdcp5BCgBt5ccqusMCGGvuLNhePzKHxnWzST2BQtzACEXci
r8lr45iH9ARZ92MokA1AnmRYS1aBaRI51mFPGJ6EeRPDMDe0+D5lEGDb+HzGdgM9fiqmbQEt+2g1
8GZx6BGwhd31rjdr2MUxwoLOMj+4if56bGFrYjqrmzGg4O8XgxkxQxM21J9KwVcZKIxxdxO695T0
L8r8KDpGX6v7P05JMIT/izO9qyWsEvgxm3gcA6tdeJq+KQxjd9lWvoWbdtPcoo2BHqL5HyHY77uO
FVwCShU6qiwXDde70zkTGaKAztUvQrNoanQN4Jpb8N+X3R+9zX+ewlzAdCzdNVfR168omh72RTSM
tg6KZuyGu+5GEem4rYM2yC6ILTeQBz/KVH1fvfBIWwiS5zwbuRnv9fdH5gMlqY2i6xJW5H6OP3A9
PCZMh//9zd6XgO+f8q5pi2g8NG54/YJFPwQZ8iAQOMOgRe5wXfUPi1l+8MC/rBMSY4g00W0aNzzB
fv9aw1inmjAW/dKUK9+L5DuMa1w81vSDnrYfNMF/fYe/POzdzwZmp+NYrusX5qlg++W8LxNxFqn7
8O+3+NfnWAbQImWJ+0dVMrRi9IYk1i+z/NShFA+RwaRa+8Gr+9nNvttjtqkLxyH9mgA2590eq/EM
zzqatos7kqrZz85Xm7YSvoU1nObMQ/wFUtPM08zMIXxEp3JLiUZ0zmxuRYGN0GzhSMWctME5cTag
kccIv5qRrN6F1HIGHurq3+/ljxJ8XV6UaoaHIJL5wHsQYoKPgXc7khFxEiSGbFDAfHf96DMZ9Hvt
ZNCRXomD+0FN/JfS1KapwajcYxhCX/P7EsM6rpphviyXtEX2E+UtXNo6fRwtC/+RLCl9R9VckOl1
X2UfLLi/PNrRseuk76DHEe9rxcQcZjOvZi7wfQu44x6rs7lryRT/4L3+5dSDe0XVzXojEOx99Z22
UzXmRq5fljasT+6CXL517GJjZeoMwRiz+jKHk+SJmDF20ftaaj2NEZYEemyeexu/pcgdvv/7j/rL
JiDjRK6DIFPY5nvoPRO5CqVgE2TaWddulUe18cEvK/9yqfEMoDMwH9Iif6b1/uLPn5iLhbFHtp7D
ot2ok3WHauoTLhWHaB9tiA7YutcYAwA9Rdd4bS+n/kcN//ko/DQQYqOd//df2QT2twSt7Br08vtK
I/DHwtJtWC51+7oaqlSwlZaPYjj/GOyxiRyTcYaU3DyW977nmVNXjhSuywUB1E1cJgPSyXbd0shK
xjbEDTEmJCEJKd9HJ//herA2/v09/3b/rVgBF58wGa287zIxbbIia3Hni3kPM3mTQDzdYiRzn50R
2e7mg7WCOR89dL0K3h13vz1U/v52s5ii3G5/PhQW855YuteFFOzCT3zv8sEX/Mu1RPkgOcLXekL8
TOT6ZWEtOjJOzDTmCxGwDQhc/ojN0wpaauBWDhEC2Ikd8ojc3kHHwQC7r002GEsQe+ENg8cfLIVw
B3b2jFT1g8nn39b8r3/aeoX/8qe1rdvrjubMl3GegBlbvxpfZH3McUKNtP2/38Nfn7Xm09PYM0p+
j6d6DZKduZznS19NV65j3jJ1OqcKRxk9/EHH8FHZ+Jfn/R/Szmu3dS3btl9EgDm8iqKCsy05vhC2
1zJzJifD15/GdR6uLQnWqbobBdSDsTeDJmcYo/fWqU8biCcwzsO1OtgNhIUiIPqKke2HouLmNfdW
NVI1Ltu3lBb9Um4s9Uzh4sQvbc/pdfzGnOfJUfr5OoNUqYcyV8f9JAfYGZosd03MMOAug4tER/r0
H79RmxXBYMrS+f/D+BWpm3LS1Ytxz67/Mm5If2rgi07SaC3zIfnoU306M5ZPrEGIW/hGNU1lsoRC
8GO8yIZatcQRDaxB7RYuxwa3E2vQuWj0U3PCj+vMa9S3cZk6BRAmKuN7HxTrkvrmY+RlpMm4HKD5
TItXUN3W9ve3eVQ/5PPkTc4jU9Vt2rsHv94EWiwyJGvYG4veGz3Trf5G62xrrtSPc9c6tdjYCsNT
nld06j4Hs7szKmaEVnLYd+ySl2GIORr/bU3SN0pSP1TWuRmuS0V+5ABNfsGgX8d+++Vnke4pzAsc
QOOPKUsDj8jBNaEzsRt0kIaHpG2XEySbVa53+6jxY2oh0wCiqLtp2eFfik5KntWoORf5emrkayp4
CguZ65y1/PMHa9RgCpTYkPcMfI9uzVNay3trAhUQm8Hzf/FDsRvWbeRS/HO4Q7GE3FVxpcr7vPZl
0MLpXy0PSpoMjXFhW4AiJMv5gwBglZv6ROksNGfV6uOZuzixJyEw1SQwldPGfHj7+chCCCV32kbe
jzZGpiQ2b5WgCS5jZQpBT4Vt6Fb4E5YdNR6C4YF4NYNQ3JhuxmJwNIH8Oq+wa8RleF+qvv1fHCtt
C/qmDWlkPg4djDC0vGGTE+qxh8rwgkZ3Gb1lbv86uPpLjRwEcX5/ZvY7+dV+u6RzUJ+u84xIm5hL
9myWimGpe9PmE+an7QLbdJOl/GF7v/8I2onN6venPDzyhQDWisS3pr1IbRIZGTAz+gNpWyue9bJ7
VocQFznyr5WdwuKXG+kGgDxJPaX0t0NofYklw3RR/bxSdb4Yy/G6qPt+UauiWJoCZpBdoQSdTPCW
ibzT9OAtZ+jh6kHrXZjyY1y1+zHGpRVNqNjFHKuk5dZKNOl9ZREH8/vjnn5adn4qJx8HZ+fPIVer
fqBLjQKQTNmM4nn2uP1+gX//hYN9Ed8v39TcRVGPeihW2IHVyKZhn5WJteySvne7prP+BGjeXTTN
G8voILXUSL6mqhMrPdEeJ2xRj3ZM9zK06KTlwPQWYG+7tRw7V/DIK3cSvXytmd17oXervM+b7TSE
4CnGyFowNQlXy9Uzk8Thq4L8iVWJ/xEMPYM3DiakqbYC1BTxsK8iMtBggITK2crNvEn8/rIOrzH/
/dsqleHnLMj6G/aBYT5OUMcQFWwlatNlQz5HQYkK42s1PgcYXyqjvanz/uL332teko7uQLVx+rJz
JjHr4COX6SwotpD6va9FtxMaRkWWl5pZLvE9gGIfzwwP3tuJC9IbcYiCV9hSHSoMClV0etyr/Z5k
lOtWIP/ADQgKqKO/23NA87TS+igbjQwEwgYWqpXYF+FURssix0QQcAy5IJpTB+UvPQ61Tdhe7dNY
djJ6qVmxMqLqzhDI2i010NYjtOXdYCsWyPUBU4rl3MArV1zZtlK3r/ybHIwjXlmCA2W/yq/ruiYH
Eha3GzkO1dIApXVvsqqWTvcpq+E27sRl15ufLBm3iHF0ogQb3ysrybopDYAmmCuh0QliJebY0y4b
nrAzQlFt7MdKE6rnGJJJayPLb61IeWpNdKlmogB+mLJndtFPMGIIvjIkTIQCw6gICD1X8Vr6VfzV
wije5JovbUusJnpMPulkVbelhj8jQIDg2lX9LtfBHzKeVsYodiPxjUvLydQLEEMf0B8wD9fZTp2m
OdS0ZaaCJOIBnHuZwGrImKdeipwCkWOWBFvI6d9Yky4kzJmmxr9RO82HmqLYBFi/xvoWo+ifgRrY
D/CD41GN6PKvnCEBQmoNX31dvmZq5Vmtj8U2HHccSIgtC8w3QweEoEnS1dRg11LM9nqQKcBOdv+q
9exM6qS8CgqYzxgXBPwZKrNtBlcgCVtShIvcLQz1AqAmlQXjD/z0V+g6iNyh521MJ4tWch4+t4Zy
kzZdvY3bJkP8M17rXfTic195H8ueXccD5I5x2+bTjSWh0TGlEZ5GYBnbuAgDXFt5ZmA/arbCnt2V
48xel/QvTbR/f/8A5xn34AN0UOjR47bn493hFjwCmhRWoS32QWdisUnU63KEpUQr78/vFzoxn7HZ
IZFbQV9uqIfVn6aNw6FvJ7FXwwuB11GWi3PL94nJhCfQmCsNR+OkerC69FSBlcbR2n1bdROsC9Lx
+sy8DonRwoAJxiqXJPExzj+rNfmRZ9EpgeQE069VlWIF5QSuDG25BUkO/V3KEHWNYhxuf38RR21a
XaEAx5QOJIPSn/Hv799m3SEYHPzSovu3y9BWbNPd7JrMtQWbv1V4oZ6pCx1WsefLEeHGTspic3vU
BDdaA66WpmDpMbXLTIeMZXXiVmgmqKlauhc9B/gwKs9M7CefcpbUzocElcz1+cf69pSJ1XWFGtgN
hxFzrVw167nhAaXCZRlZO8uzctPDXv/8mN+vd1AJaGqmFfKgm31umx96mbzG5CBcsaMFqq7MHNnS
vFaIwF2Wc7hnYkUfrUIVOohn0ohFYC5N0faiNDEVWbEhuWLQw8dCaOOyivv3yIBBfGYc6CduWVFk
3pANKU9jrfv5ikYrNORqzGtMS323HjQ2GnUKRWXSiyujmkNkqRuv5GJ40Tvg3Q35T0tiGTU3k30o
lR2BfXqPZ80eHtnxVAupGt4jR0puWwtrqtEj/ZOTHia1tJETNrF4F7+KkB52n/gP1iDGpW+YTwah
nPn8nGVlG1j+zPKC0wixuv70VfgDne6wJ+VD6YzHMo/iTWPpUKKS8tHsemORYn6iqRR9jXmao+SN
6kdpCCrAlcEFJhNz3TTpFxwYLJC+/9JMQlkISXnpevtVVL1+3TYQDnKbbCwswNo4XkqIvrypCyJ2
akqxCHxS1tJZzTpkCrsx3y+9ZMKtVuW15ZLvyIson2tMgKHKNjZug3cqFnekbO7q3Li0xfRlMBAX
Vad/yaqeuGMVxgszVq8ttXymO30jx2WPqFXem4htff+W7xNEjNo/O+VA8zvqb9MA4lMVoukkKE6F
lYWhWymaF03gYJAdP1vbMRZz1QlGFxpr5eklNMBRGgC/+CUtY838k5TSczQHM+hZBjhPx8NKph5O
M5UUtIbzzyIuh9tYYw1kXXNzk4yVqBvjVepk9hbGc7Aycueqw+MNhRYzminB+AvYs0VVBgTaMsgs
Vkzi8mpUBVU/rarcBL4zzTfMCx8cAAxN4K+JlITcyoJ+0dm+/Sk3srxVVba9Z0b38UaLng99GFoM
8wR0WPHWtEEnzakr6XkiTl6UKyAOW8Mjq3TVf5z7+udt4s9VjIuxvHCsMFXqsAeb5RhRnFzyz55Q
mQtlU2+MteKhG13/Fw/F5C2bqo4tyDisadOTb2xfT8t/U7fqMgrXktdCPwBUtjrbyJi//8On+nY1
6+A4moRqXyIOKZlCSbN6gVwBIfLxfy+HrVNantMtHR2AmUS171c8eI+lyJuki/OS8lj/NJ+6YZWQ
T+cv9aXwun2GUxP38vPvb/XUj/f9ovNI+rZSqLGd+RIye/pgwUbbtJez5K1dnytZHZXHDh/uYLrN
IbSoncXD2dDJ89W0me0P1gXmsbOr0VFv73+vxZhEXSdrR6ufkQ122dUMFAeTaL2c9slFziK0Rxwl
PMOF/7QBKQ6e4/X3d0mSxolBg0kPTRauNTCpB5ugMCzDQJrqksR5TSIOJYaLCCGwN8sdMvuXGN4w
dPoGBJggwaNQwxcABUSTZbAX5Uh2Npmptm6bJSh/u+megL6dJk2T56AmokYnIXZVk0XqC1Lq1H4b
+TYxUNAJZ9d/ru8lC8V7Pc78I9/aCHXYmUoirQGvfsI/bHBp6FdJbz2qnX8zSuPftKK+XRT6zIbm
rBE+6gFLhBo7d+WIHncS4ZepJo+jM921uXqDa4EAr/jFSQTBI/qNGlkPSFNvHWV86R3Eprrv/4nG
YmVJ5q0em9aCAOZreOXaJgyB94fCv9d186Hv1CsChBD8Ojq4drHJJfmiquFRt3KJfMeC3Da84qZ6
KBWs/V37ZZrjU1m18PXs6ErPbSB8CTZgpQt6nnX6ikEiDbjxFwV6Q61Xdpj9rrupuZkztfpmpLmc
vo89/sHSuBQNDg9t+Ijq4nMwo00c4b5qsnjtwNR3J1X9Y4Mr8OweL3OrZMqiCMnJG0ptcAkFuivC
1FwMBYY9gOVYvQTbhMRh1WuKm64n6cCa79puEBHIhB2lsfqnJgYZ/IF0q8vll9UEJt0x6TbtW4gg
amN6qaJw+LZYZ6XiMmzxFMRW7Y0qm4Sx1dcUTdg+K6RnB7SWvTEzX/Mx7wm+7e/rQd34EeQskYk3
lT95hEaHrp0aj6DmHrjDJ03wH2bvCa4ben+u6/eyqHiEePxonZI8N1yNKL0U5MWBmpFVEqTLyuma
nbCkbtk0aAZTv1CvEWBUi1KynpQBKIczKKDT6oDVvYf1MXTS0wAMdGEXhOf1ml8sqJqmXqyE+SO3
Xi5SFlRC1wpAeJEZbjMn8ZdlbRGzYqNgi9rsLxb52h10NfBy1ptVmZdg2ZXU3ujgA1cm6viFVdnW
pzCHS6LtY9cQaX2hD6o40yw/8RkbpsoEwh7Jwl17MFnFZRPG6Nqqvd6GcHPkOVk0W0cOiDDZOdtN
PD6csZghhEIqhITiaP0Uit3bRDFUeyKHN0WNOlvJryJ5rTYWWsViV+n+yhe+i3rwQSNsFuJUctsT
saMZzcOZGezEqmcZBrdB5rescFM/lwNE+aHStkG5H/vIqzXJVQhFrVWCtSUfM0C5DAoH5KHG0a2B
B5FfzISPqSzef7+Pkz/At1dysCqBy+8nHEzVnkSoy6hLn6HDMB+FNpYq/Yxk4cQK+OP1H/zY01CO
IrLqivze57QHGjxVbpfkS5S1mGM3fU1sjH1O4H6kSmON+nHVeVB8W3erXKqUKK+qfVKUdxWgdhAX
76S9bA39LdBpPBTJDKpl1p1m7EQLhUnWUk9v87dSV94ixXqCy31GNXDutR8sX0LL486WuSmnh+JT
Yn6eYxLXmXbmFH5yxHNitFXZoA1zeDyNuii0ZwDW3lJJEZGsS+DR97+PoH8l2oP9m8HBjr7mrIE4
8lsCaJYTu08qOhjkI1Iu2/bhpkZ1c8/JZak8aRfdvliOG/+mWGJkBBDXLozt7zdxamh9v4f5fX/7
kUvB9qRQ4mqP749Tkbn1bbtYSIkDwERe6ZKBrbzr7nUSUH6/8HExxkAZTqjZ7NhHlj7f2LcLh4qE
zEg2y30tO0+l3qwSK/5QVGPGxlos7pH7+/WOC1k/rne4WU6hyFHUc9iaNwgB2fz8kWGVOVp6ThV4
ZKPluzGJN6B0M5c1qCP/fLLYEQpLP0NUazS3dvqN0cjkIcaUe2kZdYSqQpweUZEWLdwuMOl+FC5/
f9ijNse/ewDMT7ULAat9eLoyrb4SueSXZEMSui5qge9fuzIC+VbYMtNU1C8lXO4lgB1rBEsk1SBm
uy9gLJejgCEVIDGr+5uREjFdvn6rB8mqNLttBKx3HKUVuS63YU28+Jg//X7rJ8YFLWo8J2z50WYd
Sm/7slZV1ptyn4Yd2Ut83TIEOofkOqkmBvFMF/HEqPhxtYNZXHSGAoeRUTFKjhcqz0xrq0L+8/sj
nZizaDaZWJ0hVGhHp8IC4TC+sZahR65iArK+4DAI/oxMozOD/MyVDgd5VVTkFVccqgMYNk36x5lR
9FT7K+hCvz/TqfrdDL3g+OKgFaRg+XOUh6qU5Uo/FfuaYF2diDKzKpeigEQ9lJQ1YO9NpEKN0rIE
FRr51SYGH0vu3Zn7OPHEsw/LYaWy5iqZ9vM2nKoPA2twUj7rYh0T5Kt1T1EzgRU8M1GeGCmIJxyD
qdqWZyf2zwvlvgISXp5jRER7lZMhRVjdomfrfea9HinWkJuDlqVGTbkCWsMcn/F9YizqjACfKSPy
pMbsAGITBuzMaJYBQ+YrpYaRUQfZRwPzapka1HCiQuPMKGX1VUEtLcsne9FW/YOVhTIoItve0PXh
J5DwwIxZi7LE+iQcz1/l/qS/NmS561lsgOTFcCHiHGhxOEDRa507eLhgqMiNoVp9oYruNquJjbMS
IqTsyIL8CyxjFfWgtIQu1rk03SQhHVtNjshP9YlqmjaRBDRxio0dWUED0TiclZit6FzgAMws/U3t
CcWTDT5tM2nFwhhwX8MiLRZD7QucI+20M9Qk25ZzdHxrVpDwpRazOiV7N7e64BMjAVmMPgeu27mE
NoXEJhdZ/6BNcrpV2hiZBCQ2joFk2pBVTJuru1Az46pvVQ7Z5URuGIfY0LqC9/2sKP6NLqraq02/
5oChlq4WC3J44PCv1Ej+Sx3pyXQmfCgkRrWaRhOB9g/j8y0s5YcB5NW6TcPEtXv/1tL8S8e8itWr
ilNfRJ5YS+SRNG6isnlD2RstpmK4p9/3munJx++j6HgSNUleYV8xS4iRPM9//7a4BrFVaU7nJHun
vp+PaIbcLuZw+8Dn6Fx7v1+MPhD/uYONjEUHgY40ZmKk1QeX03MTb0PcFnu5n+ZA22mmTapvgT9e
qnLWu1OVXDcjQEI4orEi3ppEee8HYFdS2ry3lvOYgs1y45IGZJbtJtMB5827JGyhJ2Y2Ku7Hon7J
O42l0wdsrSoQdkQ2zBzP4s6v+yv8E9GtkYnYw6/+bnJkW6oJcghBtl7n6/jwNSTb5A5jaLVXjiRh
85q3AboRff7zoPpkhy2UCJCBMLo7NQ7vs5GeV0uMfdDvsg7iu9L26WXagOwuLTD6Rte+T2N1qdk1
4cKxbLnkF3xUGpaZ3gDnDdv0IWFxvsrLqsHLkjjoLSoOpY5KRpuhgl+TpC9fAAU3HfuWiuIiJfzO
pQW1bZPavBBitF2niglPVWGN5BHSC7+i11thW2JZJxV1nD5CP5ujDzahkd/WPbj8QLXJt7f60VPS
8qWXQtutZCA/ZqlfhtDK+bgSr6COBx+YfDMZ1KHbFuGFXGF505vevyp06V0K9RrebSURhuG4MkK/
VVfAfYUsTd+578G1OgymYYKdUPqkVYOBibyy6P+aRoCzGfRmmyLkbwV4QgesTadoRHp0D1WDdktu
ow8rJkRbC/3XPNHahSPXoH+wPKx6TUeZ0uh/W2HdV6msue2UNhs1MTL44c6jb5In1s+pUvIICZmw
zQtNk+xtGpS3YxdmW/COHZBxZW/IJLb54HAWdq299Y1lsvimd8bQkhA3Ek9Mfh1M1TS+rfAcrHoo
6WBww8CbNW3gS3sBVjaeA9PLRN3QJ7Nd5Gl/8X15mRFWXhfJ6SV0ZijjqvZqiYomdIxgYLKCaSEq
m9TTDjCqPVk3UQxqG+Pew2SOOQZFcNuNQRlNNMnGTJPNlJd3QUthOiuedQuMt1rXz3k7vZomvUkb
WSmCOHEl++HnkHWPhV7gp+7BLlRVT4u+skiFa0mhpMSduVoVXYza4C8c2jeLfmL4OVGKuDokXiDN
nbu4nm7KXCy7ItuhTvb0Okbjk6iuJdrBJdJyWsRGeWsBQ0wEPQpJkgiFIKknAkWv6WK46RuqUKhq
k7DyXYeT6KDquzHEck34p72qDH1a4PRe14X9GYzBpkGzJotGwf9d34SJfaMb7BjknB6Wo/FtZXo2
3YneCGBg6xeobDaDMIttZdghS9gwQLwL72mRiRW/99+J3krWOEStpcnoAuIQJLXIn5kxy57E28CB
C01DkvqrRi+p4EjtnTPjJNuiNVbEL82hpXZzXZh54A6TfOeAuTNC3Hzwc2moVP5lQhV8ESu4Kef4
taWeRPo2s/w/Tp8GwMB5DYKMh2Xhs3VummXYB8NV20j1hWisN2qIV5oReJpPUrqevRp1rWySJGtg
gw9Eu0VTCIh1GLfDIDnXiS/pmEnG10gat6mU3Esy35Q2helSGUZj4/QZK8zUqCSh1NLaiomH7XAE
kuZI5nh/FzilRxPxr0XRDG/GpSyMwUtnxUKq1Qo7/CZ+MTHgr3urlNx07O/NoGZv0SKkzeInH0TE
IqPLs6nbOvXASveLsNXS52hepmttNQ3OhdLhBcHIOoF80jQAv9k2GJmvNP0td/JHg6cvmoltgCqt
ya5naZa0fOUXhfoVaDZ8Tb1SllSkL0vDec3o3ZF6I4VoysR9RzADfUzidXWzuyVYtnwvsEm4OXuO
JfsFa5n6kvBQGop7vVb+ZmFZLvSo31H02Io0AyCbhY47qj3iGmdsXEAPqRulwStzFlU+6BSLUgnU
JaMamY0TbEMirlw1Va5sLJZeNOXPogMfq1YZEVntrCSp6WOUDqNpFOoOBOdNZVHXlTIupjTlRaFZ
sLkj56Ia0r0GLnnOtmC+mz1ZPuRMUlI/5Eb/IyuZBJw3FkudFREUI7WpHMC9M8Gv9H2hLLF/E/kA
6H0mUBTM8xRJHR15fBaZH7bcATc1fI8cF3xK8qR5UhWankrUn5eqOKhx+WbLDGJ4OuHPsKzuJUxZ
emOnI0C7rt6cwVRWhp3d6UnjL/Mi4tOP67vWNNaBAZo2aW5tjekraQtCTUpiSrOuRi2jWs++om6C
CZqNUlyPffPSRARgx2Z7rg2onqiz/Ng6HLTlez5YOdSaYq8R/Vz6zSotEQ4lHC2HSL8sW+s6TqP7
Lsp2EGZcQZgUrYW1UjEKqGavpgqdHsyooVhnNpEXyidzNYny00MeUxe1NP0WTdGZM8epEz43jYIE
PweS6kOTFJR/OqLQ5mmDSZ8UGpUP/dVxCZ5gJqrJD3L7M6WiU403C1KiMcfnzSahwx1WwpwhDI6Q
sSB9K0ZQGNAe0pqVkkLtE77Xasy24DcYJ2ScgYYPpblwT5Susv59u/fPzvFzt8fmcpYnc0hXQC0e
3EuKJIjafplSMoIhuLA+yz2CIDe5Fuz6FtWcarDQLjSvXKeutv/94sdilXlji2IELZJMdeXg2gW2
4TrsQ457ir5wgo9As3AC3+sZZ1z7gTy01e/XO3ka+37Bg/GZ25Ia4MJL98lwO4oPx2wvqiDwJKYI
OvNAAZiFA4I4pvHMrvr4vPlzCz///dsWXvgkkSUQxfcBKjWMCpyNBneqmzOXOf1rfjsqzAfsb9cZ
uyCpQI8l6EiJz4vQCuuvcnLnE/WRdrSYRELLKPxjVcboZSEnHhhPowrMKiMBCnHKIh1gAsrNmQrW
qce3VKyacEXp3R9qX0AO+lPDVmSPRRnC1LjMSqJoO3HuuH2ssTFpaABUASiFx/Kwm2CgWkxB4CZ7
pc+9dhq3WpfSliLPBdFMeq+i4BjjZzkVZ2pCJ+onXNi0FB3m3nzteWL89t6ncoIbXyjJ3hiJqClN
1kQ+6yoe1xlbznoQz3EGut4Kt6ZSbRNSmQNVPKdyeaYCduqLshDRE8Jkwjg8lEb0I0AQUy2o7ltK
SayV7A0lOQ4o9zUAW2n41hGYfuajmp/tcAaZ4TmwvKiJHc1mLGOZ0Gk975URoHEL60VESyWQl0El
3iYteVViWHFDfzW0/hXwyvfJye+DyUCy050b/3Pd5uhe2EbPlVINVfvBd2YqgoxOpY/3vl9sAwM2
vDZk133fewV5JUpXfKJMZeMQbiRCJq3u9T9/FxR7TNtEzk338LDe6WfklVlBn+zDLYEsXr4MLpxs
gT/QtRdgSB/Tx3OeguPTuvnjigc1zzSQW2SAImH1arfN2ty2Xrj5P4hh7BNDS1cpP5DBOrs0Dr/h
PNCUOhn5towx2NnZcG/VyUMmrBvStLYOrF6ypVOksvq7TVg7LkELTH1Urc3O9+rWuUgRbBkNNNlK
vRy06G1ISrDYvv8JPswN+/LCNPI/EXIxKuqQczIrW8VdE6JMLza5jjVN777UJPkiwjVwndC/a9Tp
Cq35NpMqLzW0W/Iha05XmnGpiV54o1nfV2rxmtkTrAXbfkPVtxNys9YFk09FgTFXjOdMEBrdgrMR
anJblOIr6Zvreko3woreKo7BC8w0IfQPkDqZFPWruqACStJhREZetGtGNlF6nm/UibQkaYgeQOoR
GTBInIqs8I7sMGq2kn3b66QzEE3/AYHecqGwlYs+rr+c3PHdFvwuRT6dqifQy6kHM+PD5auyai+p
2X0Zdy9G2t07avYshuxh0EC0QZrZEAJNxHXzJ0/sN13KXqtIkSjaFva9nWY7oDTGUuQpmZeEarjT
yMms51hRREguKjP/Q2t8Txel2hipUVBdCW/00HmrlWY3KOLLCYksq16GyHivzcSAx48qeSq03q2m
Rl5lTrYyKvBRU3o1jVr9AsHc9sx+YiG3I9IfpW3XkesVTikJerXdbDRpvEwiehe9o46XBW6ElS/Z
nFSS2vckJ/zME9BrNa6URZRlN7JEWQjJAI42W3mJ+qjmXBXr0NBsgh99xB+lnn4lsbRjGzm61KxJ
oQziG5J73qYpJncrnnjF2fUYYn6BkHnD4e+zaZOtOQzXWmuhwXOUeEsB8x0HvL2SY5ClI5EShuE/
6na90bWeHigJBKoWvaRhWzFv1MMqsqbLQmF7Gqjai2pycBSGlKw0ybgNneAG/PnfqTdva9X5zO0h
W0WtTfaBpf0ZUt05s+Cd+vjJZlax+M94jENDRTrClwja6P99/P9HJdyJaZU6IfZunBS0wA6vEzWg
gXI01cj7Zn8jFpmN4/UrxStuz5kpTz0SEyediBljeCTr7jK2zBEZNMygs24LB8Sq2bZnYVYnFi1W
SRUlvI4WXj10T6Zyw6jOHWeH+Xdh1hzcz7mfTqjCLBniDKJoxNjHP04to8fF7RPu29W0Ur1qXT9T
UpkZvPpqFoVFy/gaSs6ZFej4/VmqBQcGsjI7IH6ynzuRBDBfW7a+s6vVwUDZhRQqHZuV2qgcZHKx
09OKXZ4f3YQq9u5KLm/jORjZGlrbI6uR6gEZeLbOziWNcm1DVspeVBAPST+qz2xWjm91hmHQNTZm
Cu7RZsXITRFVxeTsJBMeRRKzY9FHDny9xpdIcAWCuUneGQE6Lbm27XNv6nizCKZbJVnXYDHTjogc
Qe1UtkRFdddKxIVV0+Carf1qE91NaTYFOpW/N3Pqgi5nN1o0npPMH18eZK8JQcDE8GodtdwGo2xG
o62sXeiL11EpiR5CUAy0R6MdZWcZDtG5tNG0ZNjszwySf6CEn/skBDf/q7iBH3H0QWeJBkUt9Y2d
rhLPxOB9SjTEVnlKMHGpBbeKFV4VaXyZN8PGJxj7Rop1cRORyEf9dHJgeFqEvdQcZEiTIJiirmcY
ZLqIG1YQay6i+vlNz7Z/GTj+ZuzNp6If7GVJ5k8eAWJLJ9LZ+uwSvcSDPSUmin2HhrAUbCurIN2N
8OZC194czf8cqtIrVUGumqISD0TepMx64+LJkZZjJYtFqWnZhqwfYgc16iio9v60tK+WCjLlZVOP
iJpk/y3KKHgLdXwYEspXkm/elFZ5kc21z8YO/uoQlamTBooXy2W2aGL7XaGdtcDkoi3w5jUunhpt
MZnWE/6iR0gUtw4HmmWcN60rV/aLn7VeI7HTYxMMS3Id+HOz3RCmG0SELJVq+jikwZtiM5iA+BoN
OHYrMq/MSXzmsa95TR2/dj2kzTGUb2Zmi16Wz5kjr9vYAeQpq2DOzH3eF+/WqN1hrEQDrzBiWM6p
0BnhcpRbeiBExp8rkByf3mYowSyEdlC2HCEv5n5BMTqGv4tTF1ROdd/cUCPetGhcyqd8MXjFUr38
c7YnfbzocFmYLvRo6aBSmvg5kzVDF4QAH8D3OMwHtk4zyiajYFk6WrKCD4dtWS3/YmIlY1q1N1lu
EdcJVe3Mt3L6NixWdPa+CkWSn7cx8UN2EPP8XX4V35Wr4ZJSqzs8IUZzzynOT75ozKycXFkAj2ox
dt2OOXA0f5f05aoqP5x08jJNP/N7nrvKvNH/dlaVrTrNZDXzd42ibbtKuZwiUqPbc/7quXjzc4rh
5/v2MAcLkTGTlEw6xzuM9mvDih4yWUagi42SSF7llYn+zHJyvKT/uOA/A8635yrNivK1kfu7qvkz
jW+F9vj7SDjz3g6LC6A0+qKmn7Cjx7NUKeub/U7BSvT/dxX156+DLYedcVz7u9T+KBFhy+DUJ1CO
v1/l1NLLhEU7AFkR5+WDQV2FZHRNLdsfWRXXgaHvIltAQbalO/pmHwTiAQI32xvbOksBOVH8xJdm
oAhyMDxTdTwo+jVxSfeEROm9tTPv/XW+lPJt9dfxtHW/JDko8TpCkM/UKI51JdbsTSFGZi670tX+
+VKzukDZpUbxfqBX6tpGuFEGc4sUqqWQTqzR7y/35CMiL2HKADFiErDz83J1N4yRaIZo30/jKjBi
Kh/GUtPlvbDhMPpVuVD6fpN1OZZQ535Qgq2GKJ/mzl3QnZPUaPOA+fkd2jIK2xl9yL6assTPm2GH
kTXYzgMoLxKaj8CziuLGVIb2IbO0amsFTb0K++mhbGRxGZgW3j3Jr0BtavmmrXXSx7QqXw8Ujpah
ZDavfSrad8N2EKLZ0ArG1iiu7JJ4xaEpC7fVyuzGmqrCK0KpexnIfvISNe9uEAdU1108x+D4mfxS
Ko3xYjAOyzMv//innh+XUz5yJuVYniVJbalWaRjuE2vYsrlJllTfPq0iHzzB9uA/nku5mqkwelin
8JcfDGZlsPw+lHm5Kr3xBWq3zRCSbyW1Zyu7x9vFn1c6mLWRPY88sB3s/Wv7wni2t9EWnfBzsDxH
uDqe5uYLGXjb0aODfJn//m0azbKoHUx2YnuyMZeqMBZyu5fzM3P1uYsc1Kk1KiUDUQ3BvhrGZUHj
3kylpam+n/kQ57F9NPa/PcvBz5NPU6L0YxDu061Ns/gOKLNreWDin0qiFP4PAS8nmkk/397Bz6T6
8f8wdx7LjWNp2r6VjtqjB978Md0LEPSURImS0mwQykwlvLcHV/8/yKrukiiN2N2zmU1WVFDSIQ6O
+cxrRtz6WBCzPKaF4yCVrEXrCnJlKVlKnv+fLECA1wCXZxrQeQtF6UerFLRE71v1OBSHuigWPfYh
F+bx7dVKsqxZZMtk5W9VHSUnDtUJs/J7ZdIiwBMtU2ml9xMGA55BPxLwQV8vWnt8jKR82vUioorH
LbK3aazBksQTVa/qS7jY97a6BdkZMySKklwlr1cqppnFaKVxcF+YEZZbTZC4iY8TotGN2165qOD4
3mJCQEeeK6B4LZyf6mZQ9LFTW9IJM8IFlJlFjOI2ussH4ZEC7KsLNAHl7R3NpL8Ybz7YX2xEY+g6
O4cSc+pX02cYpDnK3l60pPe76TxnB/WlXYrVtJQP9U5sLg3/y3zpfO+8HH6ejhfD13mUEIrY0ilm
px6k1KHQpYFG0FuaolqA+ppSxBbQjv5TXfvHouuQsrSJWOxuKK6mXntuLUwqMzHoy0CExzoExaoH
jrZSsULZqCy4gHItchmi6YrWrZRMbOM2uTIb+xqZEG/webYaQ0+nQBs7Nev6c1BE0qW1/e4qejHN
89p/8ZxCDv2QpgbT/N1e4wy5nzageaXc6xf5Y+m213wBycXhpVh+vKsuDXx20Ep9q7SwFFlPiGSi
xECzn2pMpmn//o0IZARiAoWGOdo72ybCkfOoLn3pFGTJU9M1j5EhZyhs4PEpNfcfP9N8oJ4tGsZC
jIywBxbAeaHQbMKsSqmHnoYC92lqBlu5qO5t0SK5molTMToXdsk7F4lCGCmDx3ZszT7vSrTC6ZPe
GqVTaCcu9kM6pe7Qf/z4qd4J6Mj8qKXqZDSWgabp6zXSFVOXxg7uGsMie9JWAPNiL+MmwZIa2tmi
fwBrduFgf+8mQWwNQRTGA5Xw5nTLBwMdgEA6GTd4mYNNdWGEzUySBWoo5Vq68ObeWY0KdeS5PzL/
cy6n0RgN7kGTSe4ZlddKDoJzwviZcqB0EFqjXNh186Y6XycvR5u/zYtNB1sdESKJ3F5LQwSxxedI
+XflsMmieSAkdx3dnt/a2TsLGj1o1Erz0YIZD3pprYrEvPSO3p008IMUEjUscOyzvEJEk6QPqvBP
4rb5GWyyHVUYNOwsGkTQxMO92DgHkLM3l279d6fvz3HPpcvwD7YGppfcutfvzVbeqLB2Lxwb7+0s
iC//eLZzrbJMaH7mTNQ9QIL7461oP8v27X+wr16OcXbFWcNkJEHOMgB4AYBUXXCpepQLHBMbQEDl
LbT3DDzGpfc2v/s3y+/Fs52tDRkMpOr7vLfZEWqWKyBIcfP9tCjdcV2uL9GyLk3l/DpfrPa+nPOU
huEk+okByF3MpBX/7uPJfGctYr6q2rRMaP6/kcRu0s4Z6VL5JxidK63bT1pJhdBfjHgc/ScjmbO+
8ezaeA6YmoKqyLuakcY8BwUJlce1ai5zPZR3SnhJs+idPooNQAg5C9r6Mp2Cs/urFDHHFu6BJ/8q
PJhredm4SCNIYDooxAVHZZmsMLu7oKPzTvDFaU8HCtFEAr7zKoUC60Cz8EI/oSDyeRiLZ8CcAf1r
80abpHiJm+ZzF9I+jiCEfzy77ywWBD1JJbHQRTTo/CCuIj2wjDbyT5bxfVQfUu2LflFr4t0xqOTK
KOqDWTlX1I+KYEA1hvLPSNN0MaruLEuEJWu8SIAqyMinL6fKvZxbor32duepaM0j/jajZNAGfL0V
MrO0p4ku48lhtS6heRPXJsVPVHcsT3KcT5Sh9QX8EGXRtB2m1E067qtc2aZo2rizSB5yal1O7z3p
F0aCCHGqBJ4hErDVyl08GVTN42Rt9+awRNy2XoEYqJYl3pRXY6Zyew9ZuEwcsZdN6aFGoBz0KWbw
WnIXN/nPvtP8hcjDr9zHxyZI96Y2fLaF/qOEbj+G+Y1AskbE1T61EsyvAe43AkeHInzsW/WQwXvJ
hL3UfRy+tLy50SM6BoicVcAPzH0jxs/OVKmLSIY+1RRQ4NLbQYsWhEv6gnWoIfMyjjtM0aUrDSN0
Vx6Vr608HgLf+hmNcrg10A1FoldNvEkPrqy6770qpyUTDL36hcZ38C3jnFkDEgZ4gpLQUxk3mHqE
+pNIbWoxOVj7CpFV/LOMB7sYELZTx6fWCIVbN6g5yE7pqi2aRPEo/aB9GCzTFLSqoReboDCg6+fh
to2GpVmDxszh/K0Lve/xB26kZR+E3+Vafohi/Vj6SEJkgXXIaa0t0LpE6qg0d00e/7JPbhI0uZqA
azJz6BBNcrUblTJwx8Fa+2lJgm4i4yYUDktpUn84VRXuOtx3rlSs27ZF6NAUNtTsiL3t17qqdlJL
1sGph9+FloOAaKovtAyAfIsG6q0xThicI0CnBl3h2fhgrabafppafHgUO6GUqwv8IZUmXOZFOmyR
R9PWnTz+4Gti9OJcNWHR3qZ9dA2O8ctYp2C+hU0lLdspcrhurRK6RYcRekNu80UUlVf36akvontA
17ggQaVeIEQvXCDAnlPX38YR8O2A2J0tHpJpClZ1Nd1pkDXdcATz0FTKd+gJkEpH9WYyR5w34y9K
jTlmZfIOsmIsNwMC5CuzwBnN1qin91WRLdOGSU87ZCIMIQ4WuDOs6GjJ5ZUA4FwbihvIMdDjaXgO
k1p3Ld9QYBaanYuLdbYP83kpo2i4CrPyekzZIw3Fv7RpqcvE1YoEMF+NigH5KfYDgC2x5mpRa/lo
JcnZDvxFcjWM/Q8f7SU3t/PO1ZO+X2ctoEJH2OO6MmJjFbLr3bafQi8HxoNIf7YOjcR/CsyhPkZ1
My6dFM2ysEqVVauxyJ1YxBsQxaar6pWzg/5FKxrWkZspgEH0UcRraLOtm/X0In0fp6l6NJrNECrk
x8Xo2wuUHcd15gCRBrjebZpYrRZ0ZIdlR7NzWzj55JkhY0oDg2hVaHyeZD/3UoFFLa7XzU0nR/EK
H9IfvuRQy6EDgDpfrTKTKq2vCOtk3C0bzxd8NWsIVAAyRY/cKmqhhW6z0rVRcwfZfHAG5TmWo6/q
FOQLPRAkLGgDL/xRhUWi9PZ2An6+giUjA+ZvMB2cQiQPzfZBwA5xB+URC77HqAseUgWxlBFYygqh
DwyGMvta9rtTGkVPhdauJAcs0ujYoRcN7dfeR0gK0p5bD/6TXeF3yrQsJMd/HnPso2s0QUQN29P0
w/sm7NBymeQO3I7ZQpKKdzCvgHqg7iKy+hHKBeCABMaEPYKfC62iX7Y6bVKhAR2ocU3VY4lWvm+I
VcQB4qlAIK76NsVMdyifZYRqrxK5mzaxbVRfAqkVbho19lpBGOshdJxtQFPiqGWj82AOToQ2SniM
BdaUipRgpmhhaPEdkZwOkYRg2OKB/RDPhIrGAcpgwkVy45ypVePumIfSqjaiG7lD3yuwh3twGj1S
aFmxloO0enRArC0HJ0YKpt61nWQeLeEn1yJL7Du9VBFu0Yt6lTYj0K1KgjCphzuWcvEkVRZ1joxa
U+f7FDskJKxlSThXKLFMPSIG/bgZctgqIinSRdUH0Sc9trJ1JWv4U+lNtmwGHTaTNbkaxseuABgM
2A2VlYqXOqS4kvsx8IewfeySSsc8HW5hmAwA/CXOVIwrRmkYbqHUrxpZOjq13QHRZmEqlGlW9MBM
Gsbyvg3kxLPyGi23vLzEs343JIOOPsNMoLQSnL2+xdPA5uZTJfuUzgHZQn5Ul806XoHcR/zbm8WT
/4WE+L3Q4eWgZ1F05ZhFWwoG1W+TJ3PXrX2v3uenfoODOQZpbn+Vr6WD/umS/dA70hlzWP3n057F
LBjyGhMpl31qlsmTPIM6l2a+GFGU4oV5tTs9iD0GFJdkzt6rOoAOmeMkiJj2G2AtnZvI6oGakaUM
S8AB637DsX07LmsXzQPPOl4q/b9Tc0CEBXwnvGjQXm/ce0qpCf2mKaj52Z2xRvpF8pygHr/gEMxd
jG4RgCIB+3gUGCknLTRCGIQrYxImkZX54+NA+J1VRl5Nb5JQmGYhXkmvV5ks8HE2o846NbOXfWh+
ViCFLoQ+PNZl96PssfmJHd9ZZ4ooD1GYIL7fgTzNA7ioiZk7JxUs2XcAstql/PFt/g2UXaHkDiIO
Kcfz2oKV2SEk+N46Dbf5NqdQ6BVX0LE4BpG8LLzxgbfjfTwbl4acP3+RQ1roGGG+2FqnSRMHiFAb
oUcXcp63WcHrpzpb55h7UGkLhAUoiJJ2adL56zfAdtcfP8k763oeB9QVUu+oXZ8jKgY8WoYW1PCp
CxfgXMMFAF5CFK/4DGKmXSLwJHmAQy+9tLcdtNfDnhUb7KjrukFprFOrcYEhuTQzyxCdFCX6z00w
HVNJRa6lHZ+EZhy11nz4+LnfJuiMr+KGBDWB/XwOORR62dYkA9bJGBwiLTdDgncwp9kK/cJaefdF
mrghURYFHXpeFJUrvapUDu9Ta39LuUwa626cPn/8NO+9RZXccRb1wGLjTV/ZlOzabJLUOhHUbwJt
VayxTPvq3wwHeJgPYtN8QjHs4zHfeS70Hpk54LIKtYCzBZpWmiymWjNPmA0htCctGqih4jLg6Z29
Nqf9lBzwRQFbO99EL/baOGmhPSmteso43n+JB0oY15ZAUfulhsuPuv/35Qop11FXptYwp+Vv8KgI
08tjlQvlNKs/gl1zi2cYqVttGa0uVXrfnvKqwqMhVcR/bYhoZ+eqHTV6YRiTdhJKXS76Ef9FiGdo
ftgTsZQkfVLEMpbwAuX4G/ZjZ4mt3MS6J1vt8eMX+mZL8A1QDdYcOvVUOs5bE2CgkGuecniZvn3E
KORGT1VIAY6x0iaAoP/JYLbNflDf6U0ENNDtccy1U9UfYhqGaQLgMVjBFr9wwL3/VP8cSJsPohfL
R1QFGuZ9pp38Mr0K+vY+iREZl/qb0c4ugfPe1KnmGbQoHyI0ALzjXBrIrsesBs2rnWYJJswtx3WD
ew8+yJinV0rjBSGAF8WCUJn29x/P55tdwtCAz1lIc+/lTcFR1xNEIrRBPemmT08v2bT9JRM57b2p
BBiDcBc7g5VythMhbePgIcXqyewnNBDthVoO9DsxCd3IPvWBNrNaJNqb1jW1yEdGQrPWY/jUZ7FY
mM30YzJGcP/WN0nuBSWttHfVqHuo0nE7aTGSIj20fccPcdWt9G+D6T+Kwjc9f8ie+i7FMTcjbapz
yOYqSO0yz41lI7fBxsSz5krSs6WvUfwc4Lh+PLVvDrp5amejJCRuoXqfE0Qhpsdq1qfqCR3O09Bq
3yOlRTQTxc2Px1HeOJLAHdJ0GBScBApoy/OrYio7KakqTeUsQGy4hem8AGTwYxi0EUt4hNWnqjKW
dW9LrtUM235uDMFx/1ZjW+L2ab7tBs3EvLK/lexyZlRpVN9EiLlEjhmSkzf3SqGmm3Bo90oybupQ
+RT6+cOQC9sb+3pyiyZ4ALeXLMoy9AGyBvgQN9W1FSqYzQ6dtpDlZjU4urkAtsUPBOZR9QVao8WD
VUVbM0+Q9ZRMxiqdW41KypSn9paqSOOi6Yhdb2V8h5yGUUIoDwi3SPs8Gb9mE9pFWYLMN2DlcdHL
1cFKdEwbzOyLwyPWZv+opNFxiMvbqul3Tad+QlU9XFRq980qBmPRVPKh1J11opd3eTc8GxLgh1Tf
+Km56QeBBJzpJ6t6EOs+RdrBlu27UC9X6lT+jPP24FvSNquKhzhtPht+9J1qhjdparmJcoWmeS6e
Arn/YgcOcnWygUVBtmor50iyvGmnjIRZe6ys7iicWUAIf6R4CI9Dm28Hs1RWUwqzfIgocNV1dQpq
I0PwxwrIE6WNwpEB0N3yRr/87JBtTyQfXieh8dDiwBDrKINOunUdwg+4SpQiwXmhKjYiLeXjhFSm
20WxsRtlClAUcgdMVyoqqrgRUhfQey9X7EXbqrtuavvlpcXKufmqawOzztBNXNbBsVGbP7u3cOwu
7EwUE3lYvXX2xreRbb+tPGmdIuDpjpV7MfWbY8KPhjyLGUVlYlQ9MiSOPGvFg0OJot1au9VX+kZ8
sn5ceML5CT4aTnt9c6D0g3GkxXD80mNQP8jV9wGFsak95sDYs9BaJCMJji5WWnzJTOed4/zV7M6f
v7i1zApL6cBn7EC9qscbc3j8+OHeAkpUbNh0dPtgEJHRnvdxpCSJWtSmpxPm8NpCo8KL78milYLg
zo+iH00z1mh2WAcFfVtb0ibo6E25Hk0glIG8KjMtcnsnQANFNguvrcFupsNutHVpa0fRVT6a/aFr
Hc5z/BnXQz5hqNr69QJnc3Ottv5PqOjRo4wYyNWYUCbWwuJC/vTODOKwRbiIx52pvbGb87F9zbFH
Vk5y2y1K6zaNLgksvDPCjISfUyfQpW/yzkA2SnlIHfmkZFAWtVgOkDRGQ/jjN/XeKMTXGnARC7jX
+T4rYtsZDd+UT0n5KBuU6P6DyIG+/J8DnO2qCsaGpfQMUE7GVm/ClT35FwCGl57hbCchpS77JcH9
KRXwAGMZ6kau5f/LiZq/xIstMyGKZPWmL5+s6MmInAXONBdGeCcQeDVTZxlPMcQtkp7MlDkMhyZR
odqM+T4iSb0QcfzKac6OHkbCYBt9HJhj5wqeqm+EeD4aMoervZ5O4Vb9qS9SL/TKT8j2OE+obq2K
VTgu/AvH+jsh3suBz1UOo8KECgBX7iTEUhbZ1z5IPxEMLuTpgtjsO6GyTouGnE6lwPXGPLaK7TbC
WwhGWfjQtNoqi57loHWJEnMadmLat+3q4430zqRqBghFuJmgUCC4nYWvUz4Eit4U3cksh4MKn6er
qh6a0diiapJaXo/TKpGEFcNfov0iihEzJcrPB7+iA2ohQUfAW6xQiep2lhG3qzooUu/jL6m+fQEI
PxLAKxhKUsw9x2xBBumTgYrMSbK628JC2y6BO72Qe2nf9U4NkBsGVtWXX+W68CFEtWsnqkZXzY1t
GKi3Shp/K5p4U4TdQUzZNzTOAq4o398gxrWzy+kBsPkuCrpjhVsbQF9EDmkFXaTzvd3xOq7AlJMA
3ANRPcdLtW1hj/aUtacoMr7VcoP+YRksK6NC3QhNHhFjCh0p2S3tlhO1fYWuAZ3KJsZLqtMOmW/8
+Hhe3/0+rDPI8pykb5C5RYyidItB5snPs+VYHbshu/Dm3iJEVR75xRBnYGM/zM2uIAsDIQoo7T7+
nHrFuvkaLJ0FniWL6Slf4v+CmtguX18qp/2Ctr8+MBgcgDhYWDi0yOO+PvxSAt+qd+TmFAvcY9PG
itcYs3wqIzqQmSIFaxspv0ArcXmI+g3N1EWvxu1anhutitTMBpjKo1G2GhWc8NEwmistXZeZvqH4
goBkWaNFRtSzGDtVWWCbGHpJWV2PhfysJ+WNWrSYEyv6M37mBcTWYB2aZe82pXRyRJItxkCuPVX1
x00pLjnpvT2U9VljhCqNTu6knq80M5MVerJVc6p8e4+M6RJQ5XpKxruPF9DbChuv9+U4Z9ekFCSp
MuWMMxtU5veKN2M0pIW/UnbWDo/gjXP/8Yi/tvr5O3054tmtaXdhHMth2XAJiGWySW9u4PyvFC9Z
Em6GHrROGh7Gcm66TLfJ2lgjibwrk2X4NYOju5aO9oX7750T9PUczLvsxRWb9UEvZxlzMBvL6Gtz
Jz/lXEo4FHrSLRgKD2WCm3x9qdr+9q5gWBCEDspQUITPYfVi8sOymuLm5Eexs5wm85MUIgdF1xSY
05hKrhi0GEMiJGyKGJP5j9/Dr/7Bm/dArRjYLgikN5CnAg0tMSV2TfQSllcxIrC0NnD8a0QQbcco
AHOBkdOC1uFSyOWXwgcEwHY82WWx69Eh1pLgEObpygnj1E1t+TtH4w3X06OUNMbS7zVtbQyDujf8
vF5DtLzu6zpy6ZRjiEcFxUjLaz1rU6+T7RVwiFt68tEiaIY7udd2opCukqLbIGt7ZXTB1pmcg67E
RyVuH/XM+saEhq6Ripu0VsZVVtffpwHiTVlzFqlZO210kWtbOeo2WumHlMGt4ML8vbdzKA+jrsXu
s5G1OjubWjuX28pXahhmFjZUbgJqPuJMDO+So3zogfhdWjDvDol+FkcCUGSKuWfJqY5ybU/sX5/k
dbNsD1gJz2QTZ6G7KJN2Wxp2qz/G/K/v4/8Lnovj7wui+ft/8//fC4z4oiBsz/7371fR97poip/t
f8+/9s8fe/1Lf78pn/NTWz8/t1dP5flPvvpF/v4f43tP7dOr/1nmLTCZ2+65FnfPTZe2vwbhm84/
+a9++JfnX3/lXpTPf/vte9Hl7fzXgqjIf/vjo+2Pv/1Ggvhix8x//48Pr58yfu/0lP/l6qmO8uLN
Lz0/Ne3fflPUv2K0xvadEYMUC+aW7vD8xydEO7MBEfh0TleHwz0vUJv722+69tdZ3wKDNpU8VeW/
v/2F2OyPj0DkyawlRJVoDOj6b/94+Fev6c/X9pe8A4AU5W3zt9+s1xGXNae/s8Y1PugGWlhQE18f
am1s5Ko56IaLcfg+xfF5HyfG1jK/TYazG6xGWWa27GaxPCHHSbFaPEuYBVg55p4jZaxV1gYrqUf3
b0hcJUfRMm7L1X0daDd9lG2KMT5k9TPdvGXnlJ8qeqCVNdabhNaknm+0LDJcgsnYk2vHG/PiexY8
DWb1PXTw9q6Tk2hsgn10XnHQrQ9tAojJN4G820gcjopESIV2H6CCRdalmqdm6tLCBwiRyw1+egBo
Zeunhftn1DvZRimjfYGk85zFJ0aUAUSyxKLGOiaSFO4vM8iuxgC/nQph+7SR19ijrkRz7QzdXq3N
Fdr8SyzUes80ylvTV5FdlX+Pov6tXbR+LuaV1ZxvjVdb6n6WA88+/JH/cTf+H9xjcwObhflf/1jI
b3bZtkmf/1L8ZKe92pt//N7vG03S/wqLd67G0ZRTDXBTbJrfdxof2Rq6nhhR0mtEaGPGev6x1Qz9
rzM8n7r+7KnAhvtzq/HRLAois9VmJt1MTf7HN/wXttrrncbuYp9zh89HAHBE/urrnVZraC9pbYCD
XpCjE/vJloCmBDQPu/LCnXOWRv0aanaJmAnG9GPkcypop0ptgtWS5ILr3GuD4mopN7YgyQhEsVaj
bA9bbk3ZaueMwWNc6acUwE82+x+mxl6xqs0Q1IAd5edEESB+xKdJlzaVNm1rPGmsEvEBKSbOLm5M
SboQauqyxkT8GXH8/u3hr84EPwOPlPNO3FRmwxilsu/aXGNLW1JuuhFlV33KIi901mmOR00mDvoN
TN/vtJe9iGZMmkRHbYruiCSqMv0kl9pBGurrOKGi81XvcN32I7jNHSRIqZVwHLPLTWhNW8OiHD+I
TSrtdK28Sy0cZxS5X8aqhFpqibq5WReuLHKaOLLYB0H4dcgrROTkTPfAW+4HhdtUOPs4jY+VkFw7
N78KX8WUOLwTmbMPensPHqRyR4PTqcx8V6nQ5Euk/qpEI89tsXESmpMuUgk4ojJbPzuYS6Xac5jT
u2jkcG+FZBJI1Da6tRfFcFUjDeXmXXGjVk3tJQQ0saIWXu1Y6HGENaL1NJEC6dYE0EZTAdhmIVa+
3OwSWVpLWvDFnIRXh3yV1qz22JUf/SmA/x2u4kZB/HJYIqOP+KiZeFnYoBfu3w5S4eU+9iIjRt2Z
3SOqUmIrrR4kLT6GYXyr5NIGd1kvUcPrdABOzeLIRblRCk7wwBAe73lGOIdrp072fT4sReM/JagO
tlGIPGx4749UVQtfXRbNV6RbUSZj/dmF6haWF7bxHWjXteIgehWMyyHU11kQbgFSn2CGXMcpAaIh
3atq4KF+cpzU6lqRR69Mk/WUDnwbc19NwXIozSd7DG/LoLhDvdqQlC2A63WsRscy4YnagSqMX1AF
dqoVQNCbKIxmGxVpk1fqV390DoktFoOuHAKEqV21QOgZYv1VNXwZKOZm6BTh4j56Cl5CrhlgUB32
NAWzJHfLrpaxM1A+iT6jegys2C266ZsRhqfANO8wAx74wdoBp5dqs9fbgy3qax+ao5vlLFiOl2Cl
IoYAU3pc2y09L6jyyiLIVMCJTbs2/E5ZdQJB5Tgu/XWUWFxxcZ96SPoiYZxNC6wO+MucnVszRmXN
byVaau0X0QTfC+NHEE8/69JZAGc8NVKkr/XpUyV8pNaDQV30lfiCJtFGcRpaV7G87qJkXJlm6izQ
sF/m8w51qGm5FXLvK2zvkBoctYOa5p9a7FCdVvma9ZVMRby8zlpVuOMic6prO48wu2dBjDRV5Va6
Te3i2hLmVz8g1zHR0Ek62gygPjJXTUlzimRfDv7nX17V8lB+NvVqI6vOfcGbbrP0CmI6btJA7QH+
gpIzw8fajz1bLb+HYi1NzZfC9o+AIG9wZNvrAMgLC30+ZfRGoMZGsilKYxvIOYB+42ksk0fg5bcg
rB4DJfH6DoG6EFCh3Xx2tMrNCgGMH+HuovU3sNNufd3/marSTxTb0TdNd10ZPYrJvjOs5Ii375OJ
JA5I1gNAZTnFtSKxn1q9W0aOBUVGf5LU6DtutrtGsZ/rodqMpfFk6SuKNws/VA/Idh7ltvwh6rmk
r976Wb1B23IrJ9YeU95laaSfqvIW645N2iePkm3FqPslN7r0tUvLE1W3bS3adTDpK5F3Vyqmvpav
bBv239QDo7W0dYp9n2v4yb7oSaaa9AbKwsb0m2MnbtqhRU2gY91JKmyINtgWQbBqm+hBLzIvmMK1
GOI9FJyjNUDQMuynrk28CsT7CJ+C72orzS5PkmODEgWuX0eq7XemWW8lUzpkERQa5JKuswylp6lc
51l8XWrTV0WXlsKvN6MveZUVPPRFsMOT1h0qTiy02+GDf2q+Ycqmu+2I8GPqt1epQomyTtaBZpAC
SF4+zebyTotweuJWAt8IAJzYyJATTSNKPpF5W3f26BrQDYEfX/u+uS/7YNWZcFLG0noSqvx7Afjf
ivT+N0Hcq2jwfwoZ/w9GetQRPorzTv1T+u2p/vEql5p/5fcQT5P/ihIRaqr4N6FmQv38HxGeIv9V
n0UHZjlQ0i0Exf4Z4NnzRzKIntmhnRiPT/5IpSwixl9IFRSlfn3wb0R3v1qGf0Yt/HHiLdBD0FXJ
2yBgniFtZCgMhV9U/QqveTDzhrz79Y8C5yNz5SDLl9QWu12kbJQmg47sCfIylvtQ3CRZomxNp3Ko
uuv6OtW65rqj9aBmyaY0CuWq8+3P+KsWm0zz5ateCJlOWGca207ItxOg/kWfj26kVXgQy5O/C/pQ
WwFXAf5pDveJbg2zGlV0NAbMqNA7A/Bn22WOKnMtbSvpq6VmBURbYe0lhPkReHRuwVQspS6mPgp5
ZtWDYb3PE2PXFsfcsttNobdXQZeX6yjrlV0YJFTfpKbyND9OjsBUcTV36hYH9NHZYqkT0mPQ8BZR
1G1YVPm+yCzg/qoxLfow0XYovfzxTxEgiJZ34VbxnXivYg6x71RaInU8+TxgCZ3VIuOsrLbex3pS
760+ST051nBoVO3gQixKseRVLGpCK6SEbyA2S+NEAQNz9lZtUDcT8ujyMrLxvWhGpdhS8F9ana08
jAA09R0gHfsz3JhxbThEpqMjF2t/LPb+hHL42NPfKafhqrHVxr2jPCffFsYo3xqJFC1F2+dLO1T2
fqUHpwhlr4WZj+Gupzm2EOFsGWSMdygfSNspH3ldjdN4bdBD27LHo8wNqmn9N5+Eu5Yh9RSJTo8j
HPSFwT0cZ529DWIbPfu6G6xVK2uPySiQevMb09+WFqr/ubTQeic+KFZdXGdWbywTyZcpYXfaLWyT
uOv0Y4Lhi5p1/rEf89lGR0jLoclLPFyi/Ggo3YNt1tjgjrBnSiu8mZyk3uQC0xRuYf0rpLmbLo8R
XO5QXg56TT11yRI7JE54u+iWsi4yzD4Nx01rTT4oQucxIWSDs7HSbl/JGUHG8NCGVrfzW2SASk3x
RqvTvVRvrVulSssFEk/5qQqib2Wqx2s5A05jiqIFDmNhdDjBPYE755PDAyhso2ti7BJzKaNeOBlF
C5xxZXznw2rR0KrzlBKRs18THcphfqQhhvAe8LJlq9i8UY274aofRzQkip1SBN2hs4eBAcrPWmbj
cDEmXzR7CLzI72JvkAWxuTGE11czSSjyKjAjq+oX0Yk4aj3N846wrLUIoPR7tVV9kUpl5OYNMq81
GnsXhlEC7kvNKI80VofPhSvQ0Ly2ulgiwAzV5Wjdp5avXVeS2h6EKhayk1T7Vo+sVWr0T3XX99ej
TrQCmrKcBYiu6PZZewumB459+1Ltf06ZZM80s9YdRr9f+UqauIYT+atkfjtyaz9PSapdK5ZJESW8
G1GN+jI5PhyWNi9u5dxecvjFy5JA83po+8pLCbSWRMriBnqXq/pFf5/W/lWUhN1SI14/lNLSbmP8
OxDBvwuqbtyoA6ZXmGOKz1ahi5nYdVsljkUEzx+lnYnLlcqlnaBTQb1WoEDo97cBuomHYYj8o68p
nytHezQJF4lRA+3BUgtyATiUZmXvdTn1r0YlIzzF0qCnc3Pz6x+TTtiiUKZmNhwqMAMx4q/YRy+c
NkE5qmzuyzDN0AYOu02SI5gV1Kmy7ksnuu6nSUKK2ULmOayXOavgS0M8HZXOHl259g4j7vj/U3Ve
y24q2xp+IqrI4VZZAoWZbd9Q9vIyqYEmNOnpz4e8q/Y+N12aXsvyFILuMcafji5skFvq6kcnseLI
HAkxiqGojV6rjlNuV5EDKstTQa5OgXsxJavrfFlW+pbnx5GklpdW0ww2+Fg/eoNtKewW8mRraakI
fYnug9H3hyPTPeKdiGClKQrWpVj9LoxYd3ZYOuuRC90q5AEmvvg82I560S2te20HrqbpmNtyAUeI
O1FfPTnU1yl2uu0yefk+nWGl4NBX37RAXSbi1EYGzve2scvXQBtfFzGcxsJUb3wk42RmDkx5Rs+7
WiKYsxCe3ivpIaLzMlK9s5AoNudaYNN19dZXzQk4BUbvWGHPM43umxlwo1tZUV/1/ty32h+NtB4H
Th5uAsAcxpFrTcq2a8Y7Ew3ZY6gX8+KX/a0v/CVs1yVudQxtO/EzbQwn9FVDKpEqkkPRQR1TTdcc
nhdkEuVGldYY9tY4HP6nXPnP0Od/56l46q4T0/8tBGw8R1a7KmoR8FBGvv9/zmOVlZ/Mi4wR344b
Q7O865DGcp9omdw6Xlueydb+gFOZv1hdkL/kbvzFUQkgDDRMr+bo16CR8zU9d2bN9isWQK6YQy6z
ij9NlfsnCZZ4IxZt3A2LnzM2Tadr3DONcC3Se+pKohv2tWubztrVxbdvYylX3+OhB2+8K7qLcpxv
Y25rB1/lwwXp1HRss9YkqciYjrEtI0jL5hXCMHflkKIYhS69nVX7zcegtC9q5+WclqI9Ib1Kt62V
pW88T8VRy1GH6XZ70YrYvxSIhS6T8M5mrJn3vE/1SANn2bRlrg4UCS6ZilW7s/7RZFFdcWcNQm7+
rWvMfIV+0u+sZMl3PRZg26T3EqazbveaIe8Tzj9KdjH7nZU9OHY+WssxzmNufYdBmH2bdGwQ9SDH
1Tix9I2O7HTPoVIcTG8Q7+Z8B/3N7zHGhiBYqX1AXJg/Ei3exs74x+vT9Gp0U7/DFlM/ewHNtCJ9
59KTprvl3s2vTjl+amDpIdFe5kFvChwASoGWM3Y/TL/rbwhdu7MjeMfcXWNE9Hi/FHkWaom6MRyh
u9EqUo1s6O504ISeZ2aIs+vDRJDxkSnaYK0evc0wM7kSa9E2uFZ5ECYcVDebSdwL1KeZy7MiOCOC
rEZmvTlPHKl2R5NUi4NGTQcLNL9kJY/3Ytfi6rSDteloiOHNZ8VRv+h6b70jRTSOqa1Gon7cOBqG
8fcQY70uoIeXVV9g0S7th12WPoLSXAuzctYvSWJdaaVo+Lq6+nCJlcK5mNOkyX7FlnWeCn3jmpNz
rYLEfyXWPd4Xs5rhnHprbL12TqY6PqZ58W5BwrsGfb5N57kPc+YthTnO56bskoi/Zp5nt6A88I0Q
aw4j1Er/yP3WnJZeDy5zYpKq1wMrao6R3RMMc3a2wfPjl8s6uM/LjWUvxZW4sOK6NHg5LcExwbzh
iMLceu/V0W5cbaMWDzoIEWCbwRm7PaH0y32Wsriw1whCwN5gmUxvHQNJZmratCvb3tg7HdiHIFph
K0vNuc2TBRXScaeH6Y8I8NJ5uiSk1x20GX5xLYKzt+RsBiWQoy3GbFeQp/amL/IVE6rukovgFlhY
7LY1DlV51iZHN566bYaB+50A2Z5al7ghW9ZngVb8PcjBOtrp5hl5SM4l9ok5sv1l+HJJqvqhAmQT
osKn06byejA/PWSNc/Da/DE5U/ub8eamjUaP9CM3JyNsphnYSHfsz64+yDVpXe01g4alqooy9Gph
HWun8m+zsfh7zdYppSaJoYCf38gM5XjPquAUx1PKTIwITcdozD0ZX3D9i4lU0FyRQVk62lEOZXct
OgGbuardnbT0IqLeK6KSHUQnF80CV953bi6RQagsSpYii5amIgHLntz9MppppDtGN2/KWM57CIll
uOhLGU5BH+9Gd2batvYwJtmemqHJqPPdjylW5oUowgTFfHMOZk/b1VkNm8jIu5dBn4KHp12e2ntp
td6vwvW/tJosMacwbJKNJb9nvSzXWkz7Yiq7FzPPrgzElk2XKO19KKlwXdz13H5OiDImIklb0u7O
pOMTN9N564x+v511bPqbysdawkTjETd69xFny60b5B94/PWpJY5oW8K4OkzYCmzjgHgJFRd/VCn0
bTKWJEPO5UsdK4aW5Jk4huzChDl8i7mc2+SEzzkig/pdknY2U3FHAffBplnmf/K+U5tK/nChMV+C
OaipyBDKrwLhLfpr/AfcxTm5y3LzweW4EDxXY/Vp1pkRmSmPsDn77tboR9INtYx9S3S/0kz3DpPV
GpFi54mGfMBbj5G13hFD2PgJnIgkHQ9FDvPHlC/TrIANKn+85j2DFonubd8Q4Rg+l46ugIPkQWJZ
telp0I/G6FT7Bd+WyNDKTyMZffSdpnWNk8LdaXWs/2IP2RSjnd774FftqbX80fdNb8ATGPAtbZwp
ODxvrP4gU9u5GHwLl3kUJBA9L5YU5Sm2Ep05lbWEc+lec4Z2F0htQ9gMzn2SyovqYHjrKyMI4QFr
Z6g8QyDmi3QS89KuyxBbeMQ5FgGHxFVFbpL1J8uvolgF9iVYdPtStk23r9VTch/UqKKXFP18KeIU
3bXH4J2Ah/7MfCOImO0SUT7Q/DftYN5VaewHt/2X1LL+lE9zMW+Sup248Vx/UxmZtSdnEE+4Jg12
KPZlSPu5I+fTuC6dTb7HjNE4R9qeHNgpytalNZqNshi7Vo1tH8rcM3dBPv7IRg4GSWNxHcrgW7Az
Fvy9R2J2Q9XbqBDKiUZB9RuzEDhNzzyjnW48Wk0Ha8HS4Fr73qtGYtdelH33qDXdPhST7FGe8uSw
hZtzFvm48hwgtxCFro3dfE6FBRiyLrMv6PPS8V5NWTiMTQGzxL9I7B8YcC+qgWud0LkWiXkWs+iz
bVeUJz3vK+4Ut6NO8NW0lblvRs8Fwbt/sN3mgRnCdmRu120MrC+3yJ8kMvCZQbyetRX7+lG0+LTt
AJgwXR+MYxXM2qXPvM+ZudMJfQKZyGK46oNRgl/Mx3jAdaRb0BwHqYSp3QbtsZrd7mqqT7cfO2IT
ive566dTKsVR8337bGmBvmkgn+2HqtaRzzPCBIzGmmThQKq9q+ZrX2g+65OybAvnoEYnFrDrABaK
fk886HTt7bnbGQbhlv+twuM5PaI7wIZ5qV0iTKzyrZJd1GrNIe/76lZ7eXfqZWe+JhNHbNrkH2U9
3lvCvsKmHeXu2XGQ+7cbC07qhRTYsJnlbVF+evKHf/SiVLf06NeZ+71Jvws8qfYm+ZPYqeTJhzvf
nErcPOlVL6hmm6tV19+Fph9ADp03SwXlWz/vE4Ppu4ab8HZZe7C0UJRB8/yzMH25pbs5VDkMg9gt
uA1Md1/DTviEafJw/dl66MdnKWvUIFZmhfNG1joXVy4q0u0GOIrS4dQaRvbCxKQoBxIyrREl1DhU
b7VmAAMwX4NWkBz0JJnPntV3IVpRnDm84mS3k7jquSiv+tz/gr03H4tpaAAWFnufEk4VWm1l75s2
YI5W44KzEatXSZ+n2SEw2y+/6OPDc4NrJVKfge0TVq8fOeh9wAQ4rJJJ7DqqwI3t1N6l94gLyjPm
Cy1t4cbIW3UTeVNuVTWIvZt7djRljUeYbz3/3Tifb16TLEm6LeecNKkEyeYhYnWkSs9m3Ii2om2g
UsLUuhFnA/6V3DXTjRgN2ZiBUO0S5lVc+0AWV8ry31anxkNv9gO1Z+9jp8MGPyW+OgXNr65t6PVU
Ul8rKrrd37fv3JIevHSNh44+i/GUVe4kSORJFORY1nrFgZKX9RLFuteFxNtvcN8ZzlrOkwuCeK0a
b4yc/OQMlIXPhZRUel9/uU41GIGrqvZApdfs+B/gJcnR2bWVSwySzF6xSdJCu8+7XTYVzt8tzYSa
goSnIPvd5SNabAKHFJfMWwevVxk2lHptUrt+Jim5zI2fw7R07KrOcKNHG25aXNE9sL2CatBqxN6M
uxQE75s2ZPVOMT/cMer80Rv5cuSDJACrHRHBWoyFQ22xtazL89UQkACd1Z7Gtxvb5NcxIcmNLL1W
XmLuVcd/AMgu7hpYzNmvCOspjexq+Tyj/jBld8+jhOh4WLEpvTXFPN0qN7vr30Qumm/9ouvAxMHI
iOM9abj8/ZDoL/RNOlj1HCBOcb9mDKMRcZJGXQzOifALfyv1ZjircpHXriVizwrqW05VdidPBnuo
yQq7drq0tjVeK6drXywY3rs+hcgye0TT+rlxxKbnl0qr4V+TDvXiQ7zJmvJk+iI4Yr/wXvWT8UiM
+KGVttxpJoSFJtaDK+pxEESzvAjU89dW9P6xFeZHmVBvNbpmXqpmMok8+4VpGR1UjYXY1hI8peXq
SOQN1pcoJhviA7Y7QzapLaCaczUQx1wX3AQPUoC2pzOc3Tn3jmTWty9DaxSPcmwuUkzGi9Ky+cSd
aOyEX2p3PG1UW/RXAAMmXHXACRWM+sGvef+GX8XEuR5XHYwZ9a2rmhJPsaJIwybFOiLhmu6Uajie
pU6cFmrZ5mDqM6l49vDHxnktska32zG+07b2rOybuS6uV/sHQp9Bi/FLybSkvlDw0JCZcg5lDfUo
z11GeywCEPY0eemfptaabdUwLirHGBUgRzu+SWOUzp0dPWu3RagbgVPGaTErXbsIofZFvMShML/U
jCKunzMGnGP9KWJZh89FIzZ9O2QZqFxrHpfRbqPnEsdAjmnb8kWqGpNcXUWFqLozhkD2NR9j68oz
AXK63LSx1wmr76prutjrCNNcDqPmLZR4dXPMjcTDVszSDl5KE+lDxZ93kDPnXVJXhdw5OjkjWf9t
6oPyGJMLFq0F/8ZQenoIYKw+6kUv4VvVxsYbNODxtFsNWK252RvtmN/10f8zxoZ+UZ1JWolF3KXy
Zv+1a71zKxcJGJhPl3gxQyW9136akxeGZgOTH1KpNWxBv/vWz/Xbxsnf/wx09cPlmdp5Sdzu/I6U
6U1p2qdKxrQThnWtgATNwTU/CJi0gEAfftORTWS02VYmdO+unvY30fiw3arGP0jI+VsObkrQfG53
WS6G4/ObSl3z21r8oWGckKJIMB+TXJVrPDDmNgNGF7Fwpq2Dadh50ub3WTdrem09fXNaK/L6eEGt
2tzsLDDXKi89i3L+7hFW/0P1l8TJyAATyj7SAYHFyq9YNOW1sa913GlXewqCY6qmL4mg9lKtS65a
4wCR8F1b7DjUZt/fV3k/rC1ydaEhumapNtx0JshXw3qdWjokmqkmyvy6iSoTRoaOiKuvczckAQcP
RWsY9i5RnaGgxE9bjhWLALobSTqF5hSPmKy3Xam5JKevP/aYgdyy4ItmbIjipB4j+EZr1LJAB11X
R9mr4iMTafIy4dCSX1Mkc7+1bFrruqk/alS0GxIrm/c+88dXk5Alh+3LE+jpSOgJojwmuI8pGvE3
eu/esnXRKASaYEkvRtscZiLkz89uaRoCPszUtvR6yFUY6KZ7s86HKGuDlyD3x3BckjH0tfrcaUZ6
N/NgO3Jrk2zkCo5SliQpyqiZLCrZMa0Pzw81jpp7wE/s3yIIfhoFnBHTSOfIiWXJR5DNoVW19WLa
Y7tdlmmjibK8zEHaPvwSjy52weXDSca7lwgsP6z0YZlFd4gxMkcVnwdIiJt/7D4hMN6rvfOS6x9j
mSQPp02WY+32Junnegf+xbbE2EVd64pv0qkmdV2MqIkhWKSptu+atrsXaQr60OJfR/9hHhi6+YeB
4O1PTeG+4SSXpnCn35bIfhZu6b5i2L5PE7ukG3StTwslA/5XZ2qW6RU4nCGfwb3MiXXXsyZ/9Sj9
N9aEvoygAesjN7DR6yzr51L65oc+VPHWQH8LLGk6G5cWzcvK5tpJyBgwb8aNZjXBSZ87nB3lHTpA
gD5bBDvEDVBEpyrSg/TgVLS5nkzSb2CXbyQObwuonEecgmD+N+2MVZXVnXMHAVI9xOFSZ8u+8bnR
Oic3Hji7GQ/hzRdRqq+697IzN3H9tthGvOcJHrZ1lVvH2WkeDc1m+FwqRWvlZqa7S21Yppm0LTq+
qdzDEkBz4AJTdbnVhE9g5e8yHocyLv8eds9jr3JN+kIdXy6pwkq2RTRVAxig0k9jrP3Suto6jCgI
tmY56aQMMOOY7GJke5+wZnPd8j6hYMffK08iO5iOiVF9cJh7P88uUBqJ4tV8TFJ3Z9dK+0YQGjW/
FSwH36W/lrXziaD9Bq5XvCCXisMgEH8G3RkiW52k6MTO4hYnqDIQIVNdQiH8Qc+Odeu91b6votGS
KiJaUtshs2GAMmrdLcvaXeBCz3VVoU5suUhpjDj5ViZjesFsP3214x50ZXHbg9PnyZ2E6W7nmGQn
DExTtn4pl+usWScfr7zrcxGDfcgyLw1LO2+vQ5z0r7Y+EwdLptIOy0QssxJnvJWKK5SWuCEaEmZL
owXcE77/ksc+sHg/HHlq/JegxIY+7ZV1rDy8+bq1fPNi8SevYYwlRO9snhc0FWN5Z9ipQgCbS5NT
bLa1S3XvCcPbTID524550c5M7caHcebkGxyeln1S0VobtL5hxx4ZehXJ6Ot9V8qhbzdZws5kkqoL
9Cjtbev3X85c6ocgYWvx1iWu+6TZGDDVFGdmi8+up7M1rvvj81WwbpJFpqbdKI0Y5hO1+TC2wcVX
C0NEJx33g6baaHYn4LS5Af5afzTd9mfiV/Xx2fXquLaqjTMwpokb0MWWeK4oQREc2aL/z6s0c5sz
0vEwy3cz4MxapxP+mFy5dD96y4nDqvXFWWkC81Vboh1qtBP4bkvqjs0YNWeMFJk5/jl4tQRX6HD/
6h2jUOY/hOUZ9R0zkeKHVU9h3HFUTJOrQ9dsxamPVXaRVSCuldaH7Wy9ppoXpVpLahUzYAox2oZ2
ZjaVFTp5lo58M9pYnEUVvOdwmOioqDw4wN19UYnk1QUZ7KTDiA8GWCH6t9YmU5osU/eYgBe/4agw
+Wm6I6je+TWaB7+bmfPbfr8ziwn+A4/W/gnpVq4Gx1BUmBri4R9qdeCdRYrDw4pNLVVg74XPyJWZ
bHZ1zDM1nx7ygfTw+Sp1LV4Z9Z/OtKqDscROiDG1E2Yr5NQO+d1Ia8zR5WRdyEizLnG6zJfptfZ7
zdr2LhkweBYHG1ObQX3RajZHe/J0mpnWfuQp4/0lYKSCS0rBQJvSYko97aRsasJgdB0MVLPghRqZ
kIUgxtp1hZfqwfkXt2UUUOtPHjPXLs29TSD7/pyJojoRcro83GqJAq/Jz4Vv46awLgH81ROUzG+c
1t21Wpe+w70wkMwyZ0/uUVw7732hzEOOdHTP6UxMZOvoEeNupKsOu8bAlZr64ru5nNyCZqYuCBkW
pfjEVL24CTxlrVRvo9jmp+cfUZC/w6NwXPgBcbyPaz2OyE3Togq6ved27QU/M8KZMc896Yn9ajG6
AryWyRw+F0chD8qVERzYKDocZvPs4WpKnuQpyScZ2XnRRM9XfdreZbpkJ/C/NPIFOYLPV2JJxXF2
zV+TBvtM2cY7WPR0e24+zKG7TZpO8QGrkOCqtWPAcWxHz58MZhFbr3cyEiDY7nsc+iF4tpwedWJX
uxZsOtRz04ZHur60i9TfNOt+P6/jM/Gs5NfFlUEcloa62nb8Oc5WehgNoh73YztychsfZrckodGW
uMbhS3LU6Rt2pUcWpspIkfZUX0aiCTDbjZ3SPZszyAXUzLBaFwebGeYA+a+81FbwKrNDK7atcAyG
LXM265xqHb+ghwxlK3o17PI+YXK5Fu7Yqjq7WAJsPGHS5xLPix4V86+5ZWj33Deei0QUcSZn+S0N
FLVeNb9MUyc+DWYp89Bc5rxvD4FXuOPKcrpxl296rJWPz0sQ+K7cW6Db28UltgorG0PtoS3jom3A
vtXJjIeQO3Z3R0ovKpJkMg6ZnugwKpPg7/TwOUJkx/S6wQw54CWzhalJNplPkRBP+c4zpAyfC9Ue
e7gU8T4dij84vDThf5dugOAXu8Nro4OCQdMdX5+L5WvvCluujeGNxouDo/BsDy+iw/q0B0beBmMg
f1UIOjNyjnedkNbB4Zl895x5K5gDvvp2hh1niQ25O1Y7shOGfUwQ08ateu9itYV38QIN2fckv+n8
izffnvK/CyZKR2VoCJzTH7YWtz/7FhjUS6aPyoHIbJo52L+JVd2EXyP8iQXXUznbL41Hw+Omg/Yy
cJwlLmSOBQn9d6eEK4EWII2EZu313J2NXVJl/GpW41xWfnC1ab1yLxXE13nlJDwXmGF1BDFz01kO
xrSeDmoNaQKy+lrQGMOGj1vuMx26SKdi+T7HdnexM/sFG94DoLdxwUTYvDxfPZeR3HeCLeMwDi7Z
xE6TGF1+a02wwWCY+0OngXkvc4rZy4i2z9fjQ+6D4kqvN4/1CNoR4EH5InBiPk51i4ttP/9n+FvF
ibEazxKOUunVeZbi/N/DpYFhdxLjEmYfz0IpEZX7aIr6QZYrLmpYMp+eEJFd/lv5jXvU8Lg6JvOY
AjL1yYVDqg3tVJ2ZhcS3wdtgxG7AkPJb/ZZVeXAvWi0/xzlmNJVMzINXuhW6YgCm2qnLk4eXOAPl
RrsbVBbZ2v+VmQ0cmlaAYlUbnxqt7Q5LLnaw+trfmfrVOyK+BALAv2Iety3hTIUWAaRol4qvrIEx
NpNp9HhCw1LG56T6aSVx9Va6C/N1583zhU583jrdNZX/m2Bs/1aUONMutFIvGK2TkKQHL6obF7y5
4JO7HVXTZF0H1/PDdkqoP9q50rc5ZfnuL8rn5m+GO3QXZsY0AnELJ19f0v2cKeyyWyu/9N6m8+fU
2Pjx2kHwoG48j5lttnJIniynonBB0Hsp98967blYATN8qiUm4Iu/81Nz7tlEY6a15BNkpV5k2F+l
5dZNU31fz4l3xiPr15D75cMeVtg60LKLBuLpaJD7OUObc9l14qUt418utgpXYwSLqlXA6U8/KZt1
6ASS/TMfGqZclXtXPX/bXOcQhUrcq298/ffO4cLPFx2evL5xxrz8xtSBinQKUx0/ekPMw5cqAwb0
LjeGAM87wpx59RikbRziKjgI0YtVv5/IoR1jCMbMh4uddGVYlQ7QRlp352kCSe/NeTi3borJXd91
V69haiw8DQo/U549nfb4riNxaxbX5lnnUkzG5Lx1c/1r1lEm+EBux7RY03rX89805viE7YS9K/X6
eztOw97RJNBy6nWRJcpug/hhuk/pdIPfV7wYtvpnygp1YbZUvASqYTxVGSQZIEvi7X0y3vvqI5CQ
lUyIPcWs484Ew+0emJ52K/VMhBPG3V0f7AsK0tXEr0KcXep/DKPvdrKpEhsw3kzOVTD8O67mVZmf
hGod5DuigZrkgoAzkLroTOAvz1dQdwRKAS3YBuY5XklMzyWhDgrzDJJeEoiXTpcojcG7vhh1oIsu
xtCmrN+1GqnsidOPYa28IRw8+jd7wHoy00x5XfykuRrr4uHdn/oViY9FMoVGbI4h3NnPYBhddzuw
1+/j9aR9Li7OaztboyrbwwCOj7Xftg990Pt9Zstmm5j2a2/H86VMK3X6y9lroP9e8M6oo7wYD0O/
uDfXUulbp0iM0O2iOfatLl+kBr/SEHV3aoqBh66KV3JSJrLd6NJBxE5BO1No+rZh6PzRinQIF7a+
zTIyWoHEAKWfEvp510rRb/1gdhecFrgvFgWZd4s98q5mxHBBwHAmTj4+o86RYd+M+DetbFDq+G7X
FeAtkLcwkpZL6K7dQxubQRQ0PCNMYI4z6d0gwMKBiQpRcSVpkGMFOlG3zbiB1egdadTYXzSoX0gl
RKPhxNlb3Wf1ObA7VJlBLo0xgWrJIvtLD1viDukNlqfIkunDsp7YbxEP8wPKk3FIGphyZlufLDkr
qsmUuZhnYTg8ACWlHt5eSQkWjo83/oJBDveuLrRxKxvdinpz0LZzLOnoiqK9mJJGae9jKHXpy9H+
e6PlC8hxFxODnptsseZaJDVjZgL8pK/KcxSCIk+9wYWUr2p5aPXsXuaVyJMnDG67xPevqLaKuwUp
SpSo8INJfs9rX4saY7mouJVvlUlgzCTikrQC1b/Ghndeoz83fWunV7ew9WM7S+pLqCq3mbsQ2dA/
gbKDh22b7nGgRDjrC8V3v3C85AY8ll6RSCOUr15bB2ES8WcnXat79rGsfx3RyECxESdIqvbG1av+
TQ44GgnLFHv0swbUJsa9Zqvfq9rBR74e1cqqRMz1BM/LBqTCIZxLJY5/F3itbAyT0/MJQXp9Jrac
TdZfXmCg3jGWM77FNuMLk93R760BN77gC6yuf5REG2wLmLZvI7kaZDhsxdAmv2POxG3r6vpjKXG9
l7B8zFQ3P5I2OaGfNF7GZlCv4JFHJ2u3qtfH93Txj67ZGic19D7TrNh9tKosd85EHSYrm3SQtUkp
gA1smuG/n4QWvLk569MGK/LFQYN1DTQPo68mr/aqNwlya1X1r2P2vxmPbJ7wSJd5/qODfKGcIpLI
maMSB/a/r7oOMeAEtnMchfXbUnXFSRQb9+dSEOmOS96gto2ekvZbG++ZtNxXafTrN11u+qVz3lwT
2TT9if+RuVRqemtc2r4xTxDMuy8DDxsFC/Wjr9mEvMW5aZYM8brroLkp71X0TKabiZAPfGtwC+OS
ZfBLt73qfsyuXp4Ah+SHbgSvYyyWXyMRIbXu/54IvDs8f0fEp7yJUUd6bEKMXrhnE76YVwajJytg
7ggTdFUnElDijnl1HYr2vmaH3JUOJ7QhSEBqYDJLOZq7J1EN6lIF7DCjXRzNj6FCEVTotrp5Tn+a
ZtiA+UrljQ31Bk3U3lkTjPaaGQMdbCWop0+WYdf7TgzzDw2Mx0vtDF40579sS/g6Gtz1AEqVO0H2
mcv+y5JOdTaClJQRK3cZqdc1GySVuZzMYNeLwt03wkFnNI7eC07/GEISFKH7sPUav7qK0RxfezA0
Ik2mYmupw8Jj86jWf4zcABos78B20V8mBPF83jSFpzI1L9KUvweG063tpm+Wp4ntGDegG6ZVhkHV
U7RASTs3TGLPq12jAbN365RafIAi5b9AIC9D0Ws/ZWa7l7ikfQjGqnrXyvKP2Vkj+xRW/hUVz9bV
UEtkg2tf3LELPpkRfAq7iO95C9/eKVjybvjyYnDj2ajqt5gWZJt7UHcz3UX+Mafp+2Q0GdaXREUo
D/FlYJwmwYVHz9XaRzn6+abwdDJ3TcXhmmWg37VvQod69gTclRDalWAqgd3lt7RC6QDhWj2cBsFf
2izyNKv+Tbd67fjcKx3kjWdfS892ARtAR4C6bVJH/LDirNlkRa4dnMRbrUCC7HVOlxdGJRJdoTr8
F3oOqKI3lciJdYF4+PcxrE0HG/8Zih0kOtR1vvM1Q13DLLVO/aiaC6aEZva7yuYSQaoLZakQ+YEn
9Zypsds9H+Vaavd8crxzuhLd0lR9rQ/PyZnjjGJ//lP1enxvWi2+A0sJ7EyEdXj+mQQghLhhXk3p
u3dpk9sCuwA4QQTvHtgTRW1dfgAALdvRFd73vPn0m5dZPTiUlp+ppaqdnkkZ/R9f57XkNrJt2y9C
BLx5pSdoy0hq9Qui5eBNwgNff0Zm6bTu2Tdiv2SQlLpVRYLIXGvOOVYz56/Gov0dMK0dr1VpfsaL
vEv7tQiLUc8vcaY9fL/KT2Y2LVddLmPSlacFeC7/GDNgltwfdnlJ7UcsszzSWuOOLm9obu55x4G9
dzvPnvN0AM9PMkKjFkfmaISzkN1s22tFVwWBmgWlU7sVSf45YJuv56U5ZvKdmctGk9Yj5gUUeMQD
uejBHAb4nkKLPvshBguzoUuk3+HA5O+lZH9aSAKgXrggpnXttgQuneeoF18RjvSQDJDzVAuI41tV
6MPJba9GPwKr9GlBBH2RfhkskCRLPqQXd2jM45CaySXwlmqXrUlEfnbpOR7LcM9QwhDO0/asmjpZ
5YH2SQbvVBStS2BqFkzI6a+2dJL2SPAiWrqzJ4+SQoliuahONv+LoghM8tks6pE26T1FO920rDw6
rd4OaOf6clULuybM8AK7jCpbEUx+V7HWTH889nsq8c6noTtyaLkxx2i90c7T1xgfVWS/WLRYJPZ4
uawjSjBt4Lcl6M1zR5LiOizpmVlX7iMxCsa7cOziRH2TVvDN5Fvfi6CfL2rJM+v3o1I+qhhwey6s
EbgFDr8tbl97wDFV5OZhaMrg2fNFe/aGhYVt9d/AdDA5CfVoxMnx4o3ZcmxXesyYR3aaiJ0rf5g9
lNpEswvGVaN/td0FIafWwtGd1yuTSX4v6qlef++mpbs0xI76TcGoo6tlLy/6THlO2/yH2y4TAV5v
uhhDMp+8sTmJIl65Fiigls7syo163hhvWAy6sPHhOm3meMzQdUkxMwcd5l1vpVd3rkopeLCFMJMk
Tuc6P1RxYBCS773LKBdcTt4lsyhBy3VqD40ltNAy10eQ5eYjwvH5iGke71wXQ+IaG+axCATViVTG
dCu37pZ76i1/QWbvTAwaD7dZljvDJSGe2wy16QNEZbM/Oc74maChcwJp77xoNl2egNuUmzKMoM//
Kj09OpZd/Q9coWxre3HzpQpQfvvGt6+VTUYlnWKszQ64BbtDHFY6hNJ5Ort9of60ju4gkBySaeZN
zKeww3PTYz+IBpTLktJZIGtKOV+Xi+r+p1HlHZc5JZxXZThG/ndpxwgT3VLASJh1ihopNUwO7low
BOqJ+YYnRLssyhjnVvVfeZUw7l65EHozbvZ2A+t4qOZQEM8BX6broVpqTIHhYFZHnNKoin21L+IJ
EcbWr2qZ7UG/9tIKas40c6z2Jnq/utuGkWxNN/OxZvK0aGzSuRPG0MDqbZPJuw6ZLy7XYBT+2c/o
E//bFlWPiIxgj+jtjKFf/+erO+Da3KLR4qKWGoZyHaklW/JfcRPbmK2L/JVpb+vJtPiCrVNAre4P
/0wFTgGaym/4rz7HGo3ilIGBTd66r1qnjSdGePD5in6h/atTJcHr2akD4J/zYJKtJ6p246y2osIi
7hilzbpvW/tbxFSSuzIWmJr7zdft2zgFeThU3rprg8rcTTIi4YOf2Klz6UgVtrHapDk7U9vsgAGW
+750kuOsZ0kYT4F1yiPPwh7VF1vL7e1DzCSfm+5HFEqzo+/s1lzPtERe6Cn1d21wswMmhHgbDYt3
dx0Iy5pPEu+Is2v4UdA7bghVvGoZg6VKX4754Q18gtsKrkv0q7Z1bIial3wyYyjlYKVo7OPukhtO
2hBGwu8R7xLP+sQ8JvObepBDvymqqOKQxXCzDVrrtJvHmOmwGiwKZqhFu3maZmdTzFdazgwP6xI7
gBvBqdJGkgTkDoojd+EiVktMdscj5O0uIWpxvu8Xh+yqz3268Jf8wxHix0ztBhpRHFe/9F/70tvT
hgUH7S3pzs2b+PhRuluG3m9Uo7+K1iqscX3hMBqmayZtA2ohC0k3ewZdjJpiVO54LqOJD6nneEtu
VfpyAorfgh1Ka/gO5XjoiFFRU8p/ppiFjlqUaTegF9O7lbSHJduq1JeKVtk9QcmGVnBP7hhUuIYY
2ZWWd3nJsjU/qy+O+s5ULdq1C0F+49VNfHHkoh4Rbo8vjIYqDh3QPQ6NbbzVSy89rSLQyW9lzc3I
PNJ4VrKEdf1dGRhnbs6ZwTs2BsvfOY2C7YKvfBPY9USawA3wgLDMsRXv7CYPdvVcdYfaH2vK18W/
T0bkv/tz/ul2FoGTvaoFDhheYy+nLm/HnVmjOdPTXkVorfaplU5utcAX6S+5F9ybiEpjm3d2dZl0
fbwv/y6FUVymeNhpffIdf0VJ2cjP82DED4OrfMgzNsLSA5KAFgYj3YucTuo1p410JpxzSvq82GY4
MfAa0aVSi5k00XYwcCcXRU9LRWdI65Do83MQRnATdf6D/rV76hwRvZDDA9Fn26cXIRrcmeRhbtPg
WLc8tstziQftrPrR6TUyguhmioDL0s8xvROi2cypnW/ctfNp1AqCb5FtHq1pnqWNnv63al5IwSIX
/nKKdVEdHIIiaFtJFYQdsxQ5MuEFoPmdGtz+BtHx7oMr2nsEgD/aDwQNqGL4vW1pWFcLoxnN+QcH
Nf2tXcGeYoO070szFqc6qjb+5HtXXtdvbU9/TKs+Ca7xczSIK2JCcmWq4+8lkk9TKiHihemIhdjR
N1OtTSe41AVEVUveBpzvVuw8G5uhdWAfxHuj1XdhTc2r52XBZsK+gH3XYoJd4hr7lq6c5i5eWFMN
bTLV9dNsyGFWYp0a3fpnEprz4mM8v+VBdlXPcn6yC2yOX5XRuruhYLCh6fTWJ5GXPPUC6+hZxGXQ
H0qp5ytzZZ+v4PyHw4Itkzdxmb/NzX3hn2haWQv6IC0IznsD94q4Tg72UtOBTie2M709zohD75Ue
hVVmew/1TIhOZmVawnOut1efZY8z7dmvI91uYzlaFSmFOa2Z1dhmcRqSJ8ZCJc+u09otZ26hpwT7
+DFq629r3jHbaSbvevAbXMPWlCwwllwQaC3+oUi+tiymf1AnDHXmqFPYiDV+8zhz5ovPPnMqvIC7
zcJteG0176DZo7tZZ9/b8ge01SdHUAKl3p5cD/oJnYzNUNjRC1UAwdalf8zGZG2N2vKJd43pDz8m
wCm/B+WYnpzCzfk/NtZWA85SUTMwOItHy5Dgxzdi501z6lcw79FXC/cFbzVj9khlPtVCWzYgihR/
Gvz01Krmvha8Cs23CYrakJVk00P80mqtPCl3Wa/9XZq99oqjJNl0bVS+WYH5V+VhoZpHggF2S+Sa
jPy0X/0VZbABHbSpx9na6b6IIVE1yW3F3LRP6p9rNriXurfi1wkSiRzf2P7T1d7LWOSfnYTRBvmy
zq8V5SxFktwmpRUIlF57mBpOuQXXrEPd/0It7ZwMLX30TlWdkiwKdk5jLX/pbrmrrV/kJ9yvI9nH
g1uMximzGB7ZGesLsebvdswIAyqZ9aINOuAVmcIrS3fZ1piXn+o1z88vM4eOU10FyB6JYxXh3OH9
12KdYQRLvStAx74VMDGvder91NcePZQ24YDojapUjHTUqMjNVrg3E73l1s8zkNzeZOCF6JortXdz
XdcF12QwzgcrQS2o/Timwm+7W+m/5SBTnoN0C6cWvaxmsThdx9WeMQ6Mwvs3PCdM5pPUNVvrnutX
nFex3CI7X55JxYwba+SyxPKahwKEJW7qVTuZuYH296/o7ie+veuNcdoGQFyMOl2u6lZrMFjiSjzv
iul82KVd3+7V6zmjJG1QFUNuySBqCSl24XzA8Tjalumikd8oogu27IJYO0Mw1ednlOQPHQc1TYqS
VW6wMwzLT/y8EF2kIaLopIpQAS+g+9rvNJdGRl7T8q8RFXIXOzdZKGPf0dzeKIEp/7Bocz/RbYAE
gVfgZZOloSoSS316RcM2DtoUPJEf66M71kGzMaal3X4gDEAwNQclDaRSUEg6SaHQShmtj/JjwhVM
Rgz20kx78QS8A6crhdBhTaviVLpsvELG73VLL3f2AhdKPR3GVhynoW03SdYvZOvShWRogYQLI6PK
aLv2qG0JFjt+DlOgLCWiKI9l0hLr80f/SvnjXoet6Zn0v+Wisg51j8qzmtlLXPIX6QPTbLNSrC8F
oXPCvf27oYnxxqB44+D1MBehgQhvm2p5caya/nM50HkJNDw/7UrCYJx0hwMrt6dqcvKaN6SG+JuZ
9plkzbms6ZGBrf4Ud5AU056J6a7nFp9yLPOIPzWuVbpce4wO2W708wXU0rAAMusnpi3AKwGBbYWJ
dMkwMcgO2674GuSRflA1XhQVmKxqe6UsPk74HObZqN7Ssane8IxrW7MsOKv1pvm25PAY/UxP990g
fmrDaL+Oeqaf5pTu6ELg5XXR0bhM6+/UMNNzMkZhbfXpMQ6GH4Sj3PRosLWIhtSTANMK3jL4aRhc
Eo50kaildF8KeCqhr5u4l4kFgZ70tBEjAGe0Yhi00Cyrh6M66IA442NWMJy2XfTPbRY8cbYU55oL
6sWzg58tPuaDLgktPl+ycwVyNo811KaSPfGjzW5Q0+OT05a0u5tqS8EogCFrYotidO9uWMmCbzXt
2o6GubMIFxyEVhSfyy7CqAIzteSe94zn8TwX3efBR7W1Jh/DqVzswh5DQWquMTlVR4ZJEApH7TMN
aIa6pviHGxeA7i76pNmkiBdpSaRyZfHMcz8Wy2WKlk94lsdjkDX4GyNtuHDcrrZVRqpDZXVGaSYs
o+y7mwxvNdUHsDfv6nC83ppWc2/k2RJjEzfuRrMZSpN8Z4wjIlkv2otBapq0m/0Xgje+xnHeWRV5
s6kzoksi2PM8JkIejRX7Y524GM+JPJ1NeBq3loxOLwbX2/lEQE1zDPYgNbDzl0B5AHgM1WWYams/
98uvqF4iZ2+nZbRlw6f8XlPmMgjbOLq2Z4ap9IEVQLW3RKrLXeli9Wl1Ug2NXCrRUEHRhIbw0QE5
y2TogRhxgTBFQdMnjh06opb4PH3EcMz8MGI/Tkir2wmps6x92eRy2rMsmmCCYfvzf2LnNcMCQ0Oo
HhkUyOdFUW9m93XsrPaA2KkzaCQfd2i+Ot0WHPdr4L4QGv9ptEzXEVq0nGuXMbBJDwenwRXgdNbT
BBGyiWDSHJTFRy1oo2LrZDpDpttlmxXLeu3SZjQx/Gn+Vs5i3hEDNG/9oVy9/mo531SMmhNrfhvJ
5oWmZj+pdPCx4vTjeu7ie+Qy5QqbZXGi0jtldu+9RNPinOkit5wyDmMjrEPXuJ+CgYSYJVIBAbnV
y4vAXdkywqhzvplG3BynuBTjRveWTzpQwCN6KkJIyfLxKDr0lrCuuhRwF7kEQUbEDEvoFvKHnBNZ
zMcmNvg5+Ek5JuPg2QCyTA4p/gxcIzW3E230P9MnOBk9khNYFOOF5l6+d13nFyqr2IxSvAvsKX8I
3zn7TfwU2jTcS7mZ6wkJPLvV+YaWwR4VjtsfswSOXkvn/KOVbjXtfKZBWoI5mo9eUdufAm/DSPCy
cbKrNtR/eZ43vUL6nl67zAnTFa5LDKDQ9NLHOK2MoVzQIUvKq+ufJXFBCqbtiEXLK+3Ln6XAMbUR
MXYcLVjLm1pGQvvXhNEID7hY7/GkxSQDM+vF9rkkNHJ43YwtrZW9yJFmeIgHiqHyGMQZxaq94hyk
CxKh1ZFCufWq2yN7PJ1ctK74oWFqP+M/ql5bd0SH9tx5H5PCulgczVHc7eU84BFXP3wT5QNiMku2
LutBL42fyRoQTkKovdRz4mwiGYkziG9cBWYGmhYk8l8Z4IYxvysrrnqiagGhqv0kwF12kE1fht66
5gyABubrBqePo7c+cxbpQQyyZzFAQwJBkgQ5aimSENmL3Vtu4U5F8qc2Xb4saa+d69JydzVaKeUo
T0kc9+FqDCCES+a61Wa6PhQVwLDHVwI42pR1t8yyP7vLaoR/lr7zjbDMpJToVTcN+z+eB2P6BK4s
3mfj+Jl0/YKDR/8LK+6E4d0vrilYgHtrdCPaaPMTKYhUbGS3aHl+dBgR/74uFIt6MHghectix+VH
fzbHSZLj6f1k/B3JCLNa3GHxz0S6t3OSrhX2SywK2PI3emHTfRtH8VmI6prgvDsUaY3Kbg/p3sXU
/jZRo3JIyZa/6EEy5RvuUNHjhHe6IPc3Wtak94mZxnRCj0nquZcc2g6N1ALDjHyEdrhBzow8bqeG
dsxlmLbQGi00ytnHfhgPDIPO0GWUa9CoA7S0fKmSm+3uytTvcApyDhiS5NXCYXhoYgJLTAV+OlYw
ceCsCSByeXccniCWBqi/hHGc5O7LRT0y6veuiwkTBMGN+ydFw+L0z5qf48RhEbZOBa9iMEdMa/RY
1bMqN80bGhKppkQLXZVTlgtpfFxMHOy3Io9+TCTC3mUs7B3ikRvjHNKSxAotra/ex37ZMurT+Vyk
7VM0A9/sqr4vbhoT/XLWXaobTIU4qqZznA7tva6eQlYodKLOKCD5ybUEXa1qIvpYo2kqq6WnYD05
7QkbWaZFC9qkqMovhLvTHS0fyG0uBs98zJoTddDdl+ljtcy5eMtHqDZmrU97T9gMs6U5bkH0hVZq
FSsIU+BIX4IOJ62frtrtt1DmJm3CncoeNnS/25cumUDkMPKc6Gfwqdbs+lW3wWKK1CNeRtyT+U70
suIoPo0d12Eb4/F3ukqEvYTIRKZNS6RyllOZVf+4WVT+Y7fnZWry42Qy9J2CL2VD8oJT69pkmWnZ
Y77ikz619nIvFs05DYN1r/PO2ww0Mw5kLLhlu6UoTrNZl5S4jCzdoFR+GxfS0pwdsJTJzk42mOCi
0Mn4wuP4ijGDYTfAwr5oXn8uDM66spUpDPB8i9s/fdF8/yhpUWLG82qYT2WIHu20Ak80lLe+nc3N
QqNqk2nOSmo0rh6+XGpdt25d+WPt8Z9WdYlXryH6DnKpfGk9o76AIpCSQpk4kAoq8jvUocsdJZDp
j20XcywhV4x5gX0IDlcC1JIku9/NdB+W/AscVQYe52mybDmC2bumXC1cH+lllRVfxl1Gy/35POXi
d/fbiQ37sgQ/DFkHWHIBMt3BxRCSAcLUmV6bmoFh7nRW/tfdMH1tNGzIf0wOyt/w0SjtXHzXfb10
YGfNSNw0qC+kUNd3qF98B3rHvmhy/1ELYlVPy4P6du+nPW1iWvNXYIDlNdXWT+UwDkergWNROwg2
D7N3RmlQ6t6G1Uwv3KYr9htDuzhz8w7Y6LedU0Ub1pEAImBBrFy2Eafva0p3Mhv/gVIwb+qKD7gA
owBJFvNdv3KYHTMXu265crTqE+Pb0Fd//1rd9VpKoJJaspIkmQeQOWKX/LO0nbnuXGqjHOuasoYk
E4WUn5DNKLHRXlu7AvcAPfWNxgCuG67o0oVoNLt4ZIiLGHMbpmP1OkgVTi1cp8W1a7M7xxT36UiB
lJEd+XO2D1aRzNwxGStXwIq8V0sbGTSrPXa5QpyVODzb2meLcyJMMcjXnNbvI0Z2X7mcvayiaR3X
Pz7yAwTMjXMsB25IJFir2fnF1aq1hlVQfIZnPx8TGUqtNc2+upmLndVzD3SnOe3ird7pyM8Evuvp
y1Rl+kedy+czHLnonqk52JuAMVAE3edPAgTLwZ7G4pJJJgk+lZTsUtWinEZpzfRNfx/Prn8CFPc7
NzPRUTgDooL8SHrQliCeuE0nAqgc+wmJ0SYu2viNavq8+Da+OmsmaD6Oy60U2g+G2lSh4UK1aDh5
uXGFByGxmhAw4GiPZI1BSQVJea+1Ee0QNzpnI2OKn0CAPQMaXEHvGQsaxsmZuOoYdLAaob8NKKhv
jjP30A7jm52KPUG57JZr5fTgB5geKwHtQ6+R/1CvzfhgPux8NILw+v/Lr1BedBw0YhPLnCVXf7tR
NVtOR/tOadDd2/VW0N8NNavgIJrX41ejcwZYPKilguz7ZcIFMI/GIzdgDyXEI+9RmzdHvUzFbVjd
R20H+Tu7Pj3NNUXSyDjmr0FT3geLgUScRJi8kEFt2KRD2e85A/TbVpjibSzXH7YOp5duElY7KU76
c3onuai/DFRn+6o0iv3qkXo3nane5MGsXY2GgKiyNVoNY2Zaf9r7jcVnlo75xYiLg5niyWQAE/oC
/m3OJSXknyn4Mpnzuh8oSzd/yj+wRUR3MgJqY0BwrmGD3xZ4yag6gA4FMhEGIeUgauHuVr0f7yTW
rR33KH+7pjPERVULiZHQWuln8T6XgEO7LA5tQrrNoi+4HcxS7GOZ11NL0QTt1dWj77CnrKPo0+zu
FDKwKlKsoTFgSwdIUUDw/0UtReacs3GYL7syBybGrWq8eX68weGMCRrV8UIt6V9qjmag4MleZjPW
PzF1+P/kI7X4kkK1WhMzsqWZ3pJLwHVyyvPcw5hWFUfi5ey5Dib088eLozV/HIbUMSiNi/kyynaV
VNUXIyEjBonp4xGCT7LX+Phdj6hPJgXPPwmMNejsjZ95xfrZr5Cy1a+hd8N2GZ3oqhBxJLDijY/z
4KR2rsIvxMacIoKh+ZzxoViXvoqmu1rsZtTPOAhe06Bqt4sR28hvU3xViz7T/B5zLhyp1OEXiS+u
1KpsubR+O4S5eYqlaBzEnR76HsiijYd1ZEf/iPzbGK+XuXc8NO122VmorPwg44JrAq+m2/gZWIaW
Gxt3PtJHgJkI0NCIO2fC2wXLnFw8uYAmI7nfaZ0HdzF9t3rolebQYcZ25EOcPIYUlM2ti79tW8i6
HAu2CbEM4blu/bfU1RnaYdd4GP79Q/XI693y8HGMTWbzxH/VY9EhyAl0ur8EXf7I+7Y/0vGgzTXN
dnGho+lt7Ckqd5aMsTlymRh/ti0FLWm7wS3RN/ONC3I9j3BL7rlF0qVsE3A4MUhs10pgOwiCsC79
s0/IDt7WxVL0prWxuVtbtP/VC4b9h+xfRtrFoLqURoAETjh2pPZgEm3m92cxQLFf0jHOD26VfM8m
Y44IIWOHzsDcESAQNcod5ikXSvK1T0rMVOucf5nGlCpZZogrDsROBhygV9niLE4uH5v6nCbPRYbF
1VIQqLkmMjEu4J0d6yV9WaHrj0TGtGZYL3VWrNCq4hdPa9KjSjN6kiylHqmEoza5+YnQEnPVLDf0
QRh/LDaRZSJTEV4AflXL0n8veBOA6a7GuwwZfuxvapNT2522tlui9W5oeCk0laztwppvq3qWSqTC
GpvwWjkA5rKzopw8kMXN0MVZ5DRiOil3NoM/5LdLc3/NADdOo2Y6B8OkJ71wPn+CAhjpkvfLIw4e
GMXE1oRes7eNLLmOzkCPxoGXFUL02PyHIUIsFpcIwtbuj04qaqChQeL+PQI9PAfO8iVRXYmWvuOB
tLF9NOEh74ULHnryLOtppZn9hAScIKHUdDQ96NEogOceawI9d2M9NHzktkw71bNVfyyjjDzhBWgu
XLDcQTnL7uAbL1e1tO26nua+vXPfyuhp9WyBtXcp6xTNhO7MTj2dxKDtdSrvjW+Tg7TOucEmUQ9l
i9tbFHWo4QST4M9mY2dNf8EdyjcF0FJoZiC1YoBL2MtZ4dp+4zyvWQ5OmGnKaWqyGDL0VBuJ7FZ2
8WuXdhKSNt1iPwUDjyv6sC4YHEUg8kOGFPw+2q3LOSkpw9Gh4Y+Jnll98ttZUKY0NNL5tnKvHnb+
yrHlT49fPdJbDGXrQqboa1kwe4ORD/OFzW2+TNK15DqVcSYcTfxCL9j3u0cG7ACbRUnMnzDiS0dA
5AhCZUZJE5IdBV6ohSNIWob4Ge/XST2LPetljhsL2Tazb4PUmJPG6i4QCncqhlbby+9UWlZVD+62
jN7srb8ZOhynDVb8gH7giRnWOPfglu3a3DePYzeSPvZDvPfuq8joBxZF/Z0tW+wYN/h3XvPG72qB
Bmb53Fw5yA2vosaUsbzBDBhvRWrNb/WYMbWPltFJH+idagb2NqL84mkYXo/SsnbQq6LyxvyznRI6
lOSxyqZJkBGUIPViplENbhLfzOJ9rgYEEHs1dlG/xcI6babSmOojuEL7DPzpXMue/ipLe1nEhER3
GPwwcAdltCVhAcjWhdx1Iy9eSHCk4qA8PL2dLFe/3cceFRcTPLpD3Jn9vevhQcEe1A7VsDB4Y6oS
5l0P/dzvPYreRyAXg04doW0n23de9GS/zL5UrZhPtQ9Vp0mTQxI462OKuhZ8IuIb5ODkQYeGpQFF
1pilDlmze9TS+N3Cw2ZzAxHhsUXdA4Td3Vp2nxrmhfD/HpxosxbztoYCWrgNIXoIxvumsddravfM
zzG/TDlasCEvA+UyUH6DuRt+JWkqzpruGjh2V8CAPTxnmJDuLZ8w5njGYSR2ixLSv3eLV70GSQro
M9HJZnR92GXMNUg5CwLs81PULM350FaUwDLWGt5JF5kMFQDuobzTKVqdOlaVVP1Uw+TyEgVsl0tv
WcNp9umlry48kAbxKqpsDug8E0bnnSstIApjRBRaFNjGw2EITKFnn+qxtb/ipfc2jHiHBNmv/akf
8ZqkRcEQwtpyfwzpV+Do76shc+j4oJ+eAYktr7H7MNAQXEUTaYRsMD0nguB0tpjf8X7qx0bENXy6
VX8ErV1DQuwYASs7Tdj+0o+eU+HEDOz0HP8Qz+0xS+wiZPp7iiPG5eZkk2cF+ywRccrM5elOhVNv
fdflL6/ekEZ6OiuAQuGynLvVhxdkMw98X5sGoXfFnQNXKi5D3hxyr2cGhjzNAbDIDnBR6E57MRYl
NDmssRJNqhZ7WCi447lC0BKMCcHGfEB6eAG/MZ9JIQDji4vmjJ3w7wTd/EEjV+w5ueknw6at1eYr
50QIJ8Z2RnnfKp0vrgVOG8G09177laa418coaF+cJWFcb8l4Gweqbuwaw5eI44gi2RWyA6celbIN
JzwQlw2aKNXqeFKQCjMJmAsVTUCS5OmIL8dBpFNxUYWLKmGQPp1za+YvxeTRiUw0g0MuU9A3iUaD
ONcpOek2VRvgAca26ZFRlrTHGDSP9oTl0cMVb9CQ7uKXErbC03M5+NNn9ThRJk6YrKsT0sj1pDUN
ptkakWmGtWKVzvLOve3ig0DZUi/7b0tiZy9aN+2AGPhvMe0Dso+et3VkflqBkdSSel/TOEXZy8cv
cID9E5TrCQWUi/Hulue6lo383P4qfFIFSriPqfAZx9AVm9jNAN+2yX7Q1nSfAqb73LjuV6fo1n3m
GfweVT590MRQrvyrVJOsFqtY56+Y2egen2bO6649ag+12A3TfoNWZAfSm95usmwucRuaH9xFrPWT
CRUDze2mHtW5gPk3OVtdM9hNVuZREX2C/jbo1UQzvSMTDY/vODjQaDtkLr0vmwdjxp59VhPyRFj+
2DfbhkFEQbyuB9f2zb3uEcFi4OD0/DxNER6demrCWYEnG6v9KiWP+zoZxn3sx2DXTBsHOtnWkw1I
ctgd91XMqwrPpBZ/HqYT9VOy0YbkR6PH7uFjv0/cMvzv/GxXTkGrORQSmWHYIgMXILM5JlO4bcc0
KBn+Y8hqZuH3nRYj2DMIJyFiGxcPUvrvZbQuA7FmrH0KSa7EUqZq4D/BX0LR4occp519YIofJSyc
MNCLnt0ueTUxg9xnA2bmZLtcwy6O+YBb+K3rzPsy+A5usKoJh4EAXgFSPZiMrUoiLi1xRNQRRCMP
IjRGzPqiFg0I+86r22Srhl+sXWnAWuaGatynKhpvakgH6lDHGY4JF4pF0HFsQYxaGEZTgy6wav2v
TsqJK9ig0IM9eZxXXP9F6z11+9y7mh5CdSZpOaca8j+3SHMS/5hUvXTUXPcqyN+GfFT9Fp7Xjg+d
EUz6WJ7VF8Iw3v77p+L8f0xzvF2eRXVvG47t8fn8X6b56o+2ZgKJ3lsNZvWCkUk4/nu0dpZKTM4h
jlBEATL8fs2ADMpXZ4pC9VeCLhke8r8qCkB1ZR6n277TnPei7+CZjnNxGOXTntvMKRs14+NPLW/y
rzHzlTa6jHjZi6Yz7DV7TS30151yFsdRhtMGvxJ0dPmiGmSiXsQy/++LRNM2pgOa0YpavnDU2piy
m+5F6fJ/XlM3117eYdVrVju2JM+R7tVf/vP31GvqL6vXEt1tNv/9/Tb5Qv7H98AJnMCwDLqTgcEA
QjmV8P8dNmybTAIfaXQcNYC9x9wBaaQWX8ihYo4W79VGns0zhhmAWYlPJtgiqqPiWXr0Je2m6VW+
kFgxfAXfZNZHZLbgr1IMd2mX73ALrU8DyxBMYSCWg45J2yvEzV0IFFdl8n2V34AWl8J58uffnRnO
qT/XlUPDH37YRJ9i07o0CDvKyrkFsOQ6a3mu7OI7vejl1dSZQ+eTNrzyeTO62RtfgzjqgVTa2mtC
OgSapKqZYw3gvzDrUJ0RKilsWmkJvCXRIRcxezAcYEmZyPfzpmmUXcX6qy5tyrBuAP45OCaitGSk
wbgIdvpCQ2mK+vle1iEtGGA1CwIXRhmfmQ7LlzROikc7eBBDwW3uOSWsdENrAXILoTMHrq1Yf3pc
ET8nK7XR5beVI211Tl1zq45iwG28vT+ljAZJzTU05BKTgoeO5nCHYHxIdfKneji2ATwIt1zdMHNh
pcS5O+yIpTYw3fbjqnvEb0nfGZprPwzfyBmDjBUx6cYHTYcUz3ZhnvhHx8dK3PDs68avlYTmkcyb
hmU5XR4me6vKP6QQZKBWMSSuFPSnaCdOx4ZAFkJr2oDDw2vGpLB4F5RwboUEiXlVqh3gWeUbSxKJ
mecGLW/QgzP44yNWvPjS98kuk01NS7rN09w4+iBcjrOI5sNaje3NCNq9aRjLXXiiPFbJt0oTDBGp
ne4BfiTbRLQSHl1yY8rO1sq64ScUw+9W9T/MnVeT20qabf9KRz9f9MAk3MT0PNB7srxKLwhZeO/x
6+9KlPqUpO45feftRigyCJJFVYEwmd+399oymxV66d4ww/YKmoiWL3rPWmiQaA2tvHmWh1/JeBkL
Ndo6sm4IRIsSZKGV7rKL9U95njdQXeiUFyVk2yImpqKtaD0aIlcPedGY934+zX1iD6qicg74vtCE
l/kVNNnVhAq9t4xaObUouk6R2ycs8JnuBgNC9ijtifzoA/DePaLwsampwiKwpw/isUTp1Wza9loF
nCymBl/7Ie0ts903ftM/tIFUJHj2M/3/TWlnPjHMFH6ikBPAZQExRzQorhhXzJG0lSqREVXttdu2
yL9OKTVE5x+Ynvj7260bpGG3rIOR4IhsqBCyhbSkaIc4FqEj9MCH3TjUh0ryquZhlk3gQn91J2Ft
rCGJTqXhckbr1sKTFjjjqvHd3Hou6wQbPVel95126c2qrIl+Q0E1wmI3BEP4aLm4bZXM0Zdm4xtb
hz99wXU/hZCdvMZS35IiCNpOmkt2rwG0dYYpNRYBHiEeyzWixJwMEmjQyJsjgj0LcbFYuG/IkFLQ
6tEqro3yNN8558G2umGf088AheUd3ocSvEiQ5+NurnwldtxtNUTButQdEFGCZSyi4KxYr5Jk17Js
bxK9vAJcILUvrMatRsF06SG5X6LIDzadLPJ6LZxlO5AGV7MmaEZPQzj0AqfLIei/9nGu34vuMe8Q
HAMW089aoD0IQnsWaJZKjh46i6Agk5Xbk36CWOJi515332nQa5DinbmLMeT40/rUaAhqiAQBGMr3
piLf530oA+0pV41xY3Uaxrg/BmTfBvg/J8PO5BXGenKc10jF2L1zheKSbAjwA38VES1x1Rs7lS7r
RJMTEfrgJCiX4bc+R0HdbnTUZId5mExuBn3EOmAo8BmHUmMTOnbAClOlqVtjNq64rLCGhW0mN7uJ
8CuB3XKFKz8jxnMYcKDmI4K60LmOpbHDK1Ge8jp3FzVr7F1rec49KLHFGBGBSpbfkasS9Wap+aDp
bBwl1y+DZruv4X+wCDG6QysflQ7CIfzrOxWxBJdgmNj41S9BFLykwm23nQQaCenVb+lCsh7TX/vW
fRYpqKUioDyLEjE9RZQdt2A61Mc2LO6MaFybo/IZcnC59sZH3/XbrU+EFQ308Giao7HXuX5XUqGl
SIS7FSx6jvOjqxEzEAWFoBoxeSsNtxq4oKEJudEl+YKkiJB66BRuKhkwo9ka+Q9oSSzseQm45aIa
TzbXCBih9fkdEpaoAk2Klm1JTCy8/rEKBS6Vmtt6pyrV3ql07URGCELCGD9P1msfEs37MtLJQhpP
3pCSGRHydCpBSuKcnTgdl17TQ1uoRHPMc3h8KhfwdabUzqKBmzlNPcB5LrwEgVWgSjP72lRRc7Pa
lk44WZFhAGsbBvEmpFtzg4iMNh7F1QqUYU9bLnGwDYbmXSvwkFpCO4oSNH2jYfP1s1dEYWO8JFbk
ee4UV6KPNnPj2GzLlyJABzPFWXVq2Fkrio0/WjB6E3IRpnFY5FfRt9qrn2sfywwaPgX5U5NSYHPj
aYvbdwWxP9jPK8ehaOBg+5ywqu/evIk6IAQpqG4VbpJGS7Hh9FxEiJtaztebeeji5tkz3MJb5fnj
7KdTbMve5Ln2BSWWvbfSeovld7yWWWqcwkQwP9Vi2HA91gInxKE/egPEv57sixL42hLjLLmZlNuX
NMSsA3OqcGUqVrLta1JNWXomRwHB3SXT79qHAlw7nbONL2lHvSZLwipGg6YGMxbpRvRGLyxkhJQf
JXtTChUnevrLXt6iZ74y9a6BNqjzEmZIt2f/VGLr7QIDlWCO1TjbicvJsvPLCppynuw9mjemX6e3
ccR8pupAyvop+Vw2+PFm9pRLpbgcUOAZY2DenN7+Wje0oEp9/OiqxiXCmAy2pjuQx8GJ0MU3uNre
Lut8UKrJtKFEU+xyKuDLCHL2XZ4G0yFusms6TMN+IoL3OMghYN2pq1N2mr3GauncW66lbTUCEff4
3Vbv3My6K79AhMaea2MfqGKw2oNM22sJz2Du7y1sRecclYmAOcSCTd47Hy0rHk6erKuUeka3XVvZ
2EndRjtTw6ouE6r5VZ6gl5/FzCkguh31fAlu3woXEEjRxhFwQzTKLZmkByPqFUygcDPmJaGTQLyK
o3wx9zQMNfxaUQXd+A1d87bELViZESl/pnnXtUyNTCDTG9StwVJRsOU5U+6fHHXcpuD4XxSDiOks
zOOnOsi+wqgkFIiQjyqzPcwydbbGf0bNX4pjCgvHJHKpl5T66MJp/YNijv1ep8WPgQDHO9N2e2UN
hno3epqyooy8DetAUrrIs1qQKI7guEnvlARIUOoPKInyeDdzqhAhwEbU9QVmxBBpea9ehPqK8YBG
gJ6bKOQuEUgFKd6t0bJgdRggvU60V5TOAMdOs3RZeBo9PMrgu5g6xsaE+0nIXthRlqL/UZtEC8F4
kFAEeslJ4X9RkO0sK2bmzJDQzsQWBHFRqlhkiP1IIsd8DjXvniBq8t9puYbZNFV0Wo2zm/nxzvWz
D2hqjU1EIOSWMNgHiCBw76PAXA60b5KSunQt4T2ZZWxGl8XKjOlTc0eVmB6ZZJvGkF04bgS4ZPzy
5qaQdXuadkDcM+WTAd8GseO4U63YPKVWdTNTU9+psp7Yo60+2JjuhK51w2JQPhicsRu3Mj/PiYZq
g5IwhHlJorbKDY0MARStPquOOlqoGsHLTlDdTVSXTk2URuj9SDIbysHcdqO6dc3BOUe5AQKWusMa
vfacWlfDMen1GBQa4UarhHiZtsu+gz+LYcPeBXYXfqjL9kDDLFwrseh2ba0MyyydYI0MlsotLQsB
vOur3G41lszoCc26XXuFpm3TNj1yBbPPIi+/0WBgyYLgYJlWOD/STnyPMkOcyi5mma53D/iUKURR
bV6XfWE8OeixRlaHJ5G66joy2i/hoPhLDewadys4mXpO1RCf2KbO1fzsm9wwdQXcSui7u1yyi3LV
R+g+ACd1gTEhgAuXKa2qY0Zs8MpI2uxkwI1HDAkgYR4w4K3aQBOcBDQ4k5jwIMk6gs2Dzadr6wVG
vAn0TX41LERGnkkYIT21bUO/4h4W/KYzqnZTIlpZK05drtuC/8idtHGZwumhN512p0LybyMDpbbq
+Xvik0JQFk84dkF1UTHmP4NFPsHi0qJu2lVqph4oik4H8rKS7pOBlHDXW6DIynyIHpBydd/o3RFK
QS7RDvsGeUXSlm+6w1OHzPUh7dHx41tLM/NDIB7xBd5AcKxmfQMxf1h2jAjdBV24Lis+mSggUCOH
01mhFLoSnQNq3Oumo2636Lx94zEEtXIme2gElhN3uya1WprAXrKmgInIBINCanUP5kgtKgeiBuS5
/VyBdFk6FbCGPgySh6jEGUW+fbdc0lWLzq0c4pqwvCiqa9Twqr/g5qXsErcDQzSU5udoEvxeFOlP
Xa2327msbHcgty0FHKiQ1olGJnYEkRFuPGdCyanm0zqehHnpJBLfHixiNci62rB+WFWFVZ9qkyuu
PEzmvhRJa9ERZcDVsF/LTg84nuCHmtJIhAEDw4SPm7CRg4/nbGuo5mda2tTnB6y3UxfXS38MY3sx
EkCIgkSnYRD7MXcpivcxre6Vg5YeamdK0yUys4Nak1ZlpmX5IOzwi0723S7tOuNktt1TrJAexO/Y
8EOuSxfa+tznrn4X+tmmSlDzqiBn7zycB2TW3kzTjTa9QbNWNQmT4AqdPxqT76zCQr9XJLYqakhA
qxtxxoSiHZsgsmVu27YNoHiksnXD3P2ZHexuatmYpbEQraZmGpZvllhb+mIDlHRDUjarlh84Ueeo
ToRNCRx+q1wruTzqO8ViIqw4aX3qEBRKN+g8ED0ybsrAR0okFYXz4BvEa/nGkkNY6Ro6SJPe3/wG
g/E89+Bu5dP6Q+U1lSkcZYaC0j93T7IpHPcA5R2BdpgX59JBwNHZobumrERuThjr3p5gdHDfrDPw
wjMttkT1abAaSTxUNCJ0ASAcVLk0mR8l7o0/sLgpWYrRGSuBr8T9MmNiQMMW813KhH6BL8XYtDo9
eoLiKEc6IRq3LLlToeTvWNzBHqjIdAM78LWURdZ5pqFI/m45TUchgvLQpurRhDJwTVoXML+rP042
pizZDp4bw5og9SsqDDgMUjXehXjMFcN5VB3EpCVSmlVnkfljx5G6B5CN0hRv8mRJQ7Udv8Z28THI
h/iUG1X4Ipzw8A0BdnMpnJLFQgXu2hFMtAwl3EypB3XBrF/me0qmQBdmZuXcCxqDk1MfoVnGB3gK
xT2SJht/K4GO2bGr4ubs2M/YS8x9UE1Vyuk43EiYJqchweXEDc47aHqXLXsNk9c78lTP4wZ9n3UL
hMni0Jz6NzFDHKEpU2Q22DzphCZJW21ezovII16DZrYXiWEP1fE6L9CavHiNpwBYZDW0W0KTzg0T
i1TqsFS5+nRI/x3BTs4wObOFJTnWeAVireuYsPpPM4u5ihEDdnCfieci5aWvWSFQlsrWFUm9G62N
nVuek+BokeO5QqKQrFA2USpzMfaH3BA8GTVpalYL0Jklxhb6ZL2eZD0RepnLn1cPe9d5IvqSfkxC
eX+eDIBnRE1SFecWgQ/uASeHzFypK931UeUi48e4VmdmuC6QApMKyOEfGpaUfoC56wxRnT2FclpT
9OzsZrg5IBvXAb8Y39bHsB8+l1ozsijEHo+b5lNTk7DDIRyRqsfP1pauXgYHg5/vxMo6aGq8dZCQ
C2X4YIXpvggGex9+p2jjHU14ndAx4WRC0foSuYToOA6FrbZX+YOAlSCxmM62230pjXYfSNVLplkL
rP3FIYqNZOOL71APqtOQZ5myLlMluGvU+HPVcxHtuSMtJlvzLybGnhJ4VOxY4VFMEdc2owP9P14z
gz4wXh8NYE82cq5VoDdUM7irM+nBoxG8iZN4b3kKuSEgY8uCzN4m7fJVY7HbSnIZq2yqtqz8u9Wk
RId2NAmgDIfP/Cr6hrXp2hUDGSh9UJ/VKncIbE63JIjm4LoaTM5qQy5F2IhFsLfk+SpUt96SY8EU
ay7GUh08xMC+kB7VZD8eo5IqRRiPcKdVgBlRfXXAoTE7apPTwJznpFaUJUIvDVkK87N9ADmwF3QV
WW13xywXLOl2s41DsBzeM3melqUJwQ5rRbd23rSItKnOsJWfzNofz4bef/DcgCpNOelrR6bb5m37
oOhNstOnNtyXvnecF0GkMn91817Za5Wqruh5kFpOcHcyxsprgAQMpDx7SqCMVPm4KUBQFtbUy+oG
d1bmFBPS1NrZksx1K8lq3JYxelHYZE+1Tm0EN+f30VHqFzNvX6ioUgwxzWkzydKiZ0zXHNHIXo+Z
CxgS3ovRajq4uYZfOaB3T0vU3YZoBy7zkPENTtA9SI1Il0FUGtehVnVwOSCpEpWOcq+N32DcRAcl
KY0L6/IlzqD8DMZGW+cDp1qKeGDhF31H6ZsphVqqm1GSa3sFT4xLV3hZBVJbbsFhNKU8Kdb9s6Oo
ww5Ad35KAmGs+1GgT5UoqAoVwNZR3efYaPqzMmW7UGdmRQAMYfRVl8JX0OL7NBUsFP2AyBoVj3OC
g2ZDpdViJX1v18DKFGMkA2KozIcdCX/3vodZkt1PHFNKhXsEn4znhfhLS5NW+QitEI8y/TjYbX+Z
c4fpdO/x/muI5Tp1y0KB3oPOFx136SOWPzr52CSjKLOWdlBIRzIKiFIr9kQbP0J589fVhnJagHRP
qvayi+em6M+ytLglVn52yKORkiLiR3UbvpOqGSsv1lnh5VF/5zvpk4MhfpNNfLGDlHZWTftpVp6h
g9p6Ko0ZGboDNJ0kIQVeMSWP5qCjnFy6EVQEKexfO7r7qHaB2IZQKjCJINpHdosjycM8l4M7J0gc
4eZhhgg3c4mUeKytOrICMdHzjGBWkaDlS9sVQix9xUYtagGYQI3MHatHPTMPKGKqXQzy5L0cMz9S
rYoIJg+Ne2UTm9jTxNol1UTSYXSfuKr5YeTIiVherrr+hx4NoDYx1ymNPCSl4hA5Do0Hwn5UwjIO
NJX3LS6LZZ8zjXUbmFzzUEbEkRYd4uNZ16C7CXkzvk3PVI2Yo1dKjA+o6jfJcJgrGeakDTuM6s0C
f/QAzqdjkWtluAzo0sxcUcTQREDU0XbMaEFxYT0PYVpfqUqaWyG0G05A+MCOcymMwb3YTqjwjb6q
DnhjkxIScnwhzqaif1ZijCpZmnrgphTxQLzYMgPwvEJ2gdeglIBKubCN5RK3G7xHo1NHcykSp9iM
au9fXGIGNlkGYbr1H5CnMLEylbvYRFqT+tOzJAluDT/mD5FCwSh6wnIArcJV4lPN/H/jjl52crwe
GIPo7uIITGWXcmpMLuHxfIvlJknzj4X0t4DU9A7zo6E7qrM8QbZIoH8NXNuxDcGe3NfMSK6EpyZg
MqfySIJN90BRnr2c0aZDCtST80pi9eCFaM1bvH11AgvAaPT+1HPuHYrIXpsIYDvhqtvW1r2K3EvP
pjOnfqjGID02fwwTHk/O4aTAhRXjjXqzjBoZEghlVFwKdsYzKVPGjfBV676KkkWNtnEy8uri1F55
mR81mrloc9zRLvzFEhGWCBaIIcyNZ4kCcscQ2+vKpQAuwFqxkvfqLVEzHicVDZQ/LI0T9nEiXNOb
CwZ4pxNgNugCOgv09HafG2RPOpqFkGikNhcGfbwdwv6xx/53mIe6J/EjFsNzBqhk40t3wTwEFnXb
MknQp8jnXAm+j5iaBlFEXVteOOarhybVv66ZXpyMmjKaChP9k/CjjfAg7uNSZyHABG85S6NnkfQI
n4kVLaZc/OImio/OQf0jHhSoguxhtaWE2KbxKmY5TryNF4W72adZysI9kjRyfo04X8Hs/WHIbZrE
2TJFvTDhFPzvQZmeg6T5VCV9jemoNEHsZu5ldNHDtWZ/aFTD5IDGSoRaJVhyIPTLGTPpi1zbWD2c
kHmz5Qis6qk7ZIVDAOu89OmWuOzNQ6ydRBenh7DwDIE+hl5rE6Ls0OW0733Qhhgm0ZiAj6FHNch9
3s3uSA23YW/q9lYR9tjypVN5Fy6zSDPZ9W4T3AssITTxJoflXfNJkLGwHWoSPwEO2ivaKxD4pDGe
ElV6qdpXvuq1RvTzNcqa8p7m+fesjsW24j5yoGGwzv0GG9LAX5uQYLOK3CQD79I4hKWwyFnh1BgP
bg0qry17iP6hQhNhDumptBBneYJvKw6G1UBFc83dqztoQZ1sZxtJgKOdyXa8H5gRUWWgY5yHKhEP
nXsY5sZZEimcglpNhJMTnnI5WG2xtiA57k0p3PUluqnViLlleo9fh1qzGgl0XQZEokBaKD0fXV5O
/GGBtqWG9n+mSr1Uo7Y/vjnEUkOjAh5zX5UxHizy+b/rdj+oKIbbzHGxFIqKRLhhutl9aBxDXb3W
TuiswJcSI6cCUa6kRmuCibFCLOssZ1bSjAghZ5tOSoImKdBT0yFwxy6OACiV/aD3XbqTbZx5RdrK
ywOLW+7bAR9Dva8/zEOUWv3Bmvr7EszTT00wJo7uEksYKh45v1Ck4i8yqMxpefChT6uGbAvdXKIC
mbDyKuLSuemw8ZB7rwsTkBmsQ7opHHkbv8CMVEtcNlILmshySHS7WwlsIZz2xdaWc8IpgzBvGdTq
FoXRP2O69TYQNA+Wlvg3Rw5w6oBv+JO6yyZKeAn+1xUpOs41iq16SW8bd+Zg2NcWmq9hUy4Anx6s
wwblw2x3dkDM0vWc7c++3W9ja7y39EyconQyN/xGwcIeMG+min7vsyI7unHPYA82PeGXOepjdqKa
AKlJ+izdtYmQdcfaYRHYfnQifMrYJoHxMMKX7xaj/IJ7OXgD4hpYDOmaZAYqxnTMZleOJqssVa/3
tIvAvSMSOMRTpOy9BMyxZOJ2NB6udem5dNTtbJMZnIt0P7J7xH7BLkv7bOkF1kunV3fQ7CsyCk46
/bLj7CwnwR1+RkuqpZN7H0LF0TZTiRDS9nGlY1X0HACfoPJM2UudB03wu2a5Q3tlQj+qS7vkDFAJ
DSQkb7eUSidDpChx/XEFdZr16JeEB3chXrd+8rStp/W3mbf2HiMtnPFrIrsrFMxagG9gtU2f02Ae
EMxw/Rp6nLktd4o1rQWcMwlR6LGN5hxPBUnIimFgXDDcY08382iQMkUPez2nLr+LHX0nosTmTeHS
m4X3zLGslZdTxw04QbiBWxOYA5F8ACJER8ZEMsQaSOosG+jZHrKq2Ks+etwbNoX0nwES6inK5Luh
Noh846pBdczB8UhQiNIm1lrXkVHaZdGcfWw3pHOQkGt1gmgKh0sNZBqqgLZDNCNV5ScSI+1NWkDd
WIoWIX4DrygjWTEJviTIWEBvhNalz0P9Tc4WlGja4hrTctkb/k6TRgdF2YZGeJ/YU3fthUlBqtef
dJaUp87iwMg93b9y2D41Xvmh8oV2b5l6BjFHtUAP45Vv0EYsHT80tuaUfR1HjtaOpF2U2CVa4rGU
Xq7K32oK14bZOJ20Kil8KmfpPBEJA384+YGDcbrXxWpyW6zdtKbXU4EbaQJXhkTXLjCIdwMkJDWj
PCTyatp5drgpBOL+ebDkNcqssmetReGQ1oH8I1PeNoX1mi6ce6oB2Oy9MNjPW3xJd5EAN2Z4sBFD
XZLkqJQ0E5aHJuGkT5S2uGlK610dIp9QKSKpplxeEL24ZAI1UNbFkqJH1AVk8RYcarojSfNuJs00
+kimtpqvbdAVl7JFKOsXEXBxKONVB+AemmIAjIXOxSTnEwLVxNEujaNP/X83I3AMWdEdtOH45yo3
Yf6Txs3QLWEYkCJUeJqa9avGDQkYv25VJtsCM2BPL2BnE0G0bMlaaMeiviVC/Zr51SPz7I6cZ5+/
YwKUtAqchMTqsjyifhoPdU7we9tRUS47gGeJGnNi46YIYrHsB+rtrGC8DStMdqlgWeYF2FU41C1t
2Bs98y6bU3RhoWHGjA6KHEHSSnFgMFO7wZ/ud8khjna5tIvErkrfNbBI9iZf9zDYrAGkzwaMRb12
6fmAauSy/G92k/vbbrIgHlDBNl0AZo7m/i6+jBoVVLXJ0kwlgWgBC3TVSZnePKRm9+PRvMk0cySX
78BllSxC2a2YByvXGy5J3V3UyHp1HRRXsxNiR2GHq7sa4nWiJ8ANopDdviyBxy0KDkdEJ/TtyWeI
ENWUKZTzGsyPnyEcS5W+gizFzZpGZnseVURqLokc63mFWEsDyCnSlOi1Yc7UKYe6jo70qsxHOM+4
bylzc/i6FPCYoDRz6VuxveWf7zld/V1FaamGpppy5+kWV/Pf1cSC9aVuRmm3FehRkRiOF0sOBYvF
y2RxycBWoG7mF3LbfnVrpouWYteHeWi0uHl7NG+KP15InIn6BjXqlYbV+y1XHFUplgrSWeanxB95
4++b8yPEZuZqyNN6OW/OwyQ/pI52Kq3xg0leirUM/SE8zkMi6J8AeeWWKj3xgwQ0vw/vz2nXWsc+
Or+kRQnGAA3piaHW95wVyhWShb3SJPVl3gxhUNqIoZNDaoBonJ+bB7dJnf2gFR+h7yysiHp5Uisc
9XTptFNbo4ahboXzgbSCcq24oU9b4eTVQBHMCvOQgfNxjhien5pzhuehqiCB27H28tvzAbTutzhi
XSPkEJIneo4/npt/dP6JKaqYR1JBXs9I4gDl+EG4CSK8Fm39ICXY83Pzq++b2LGwbc/bbw9/e33e
nId0gnQ8P3r7nLLP94maLFkHRmeHDFBZ3aimlYofYEmDkUaZHEadAtRqfujrUh2U0Dvv5M+8v0eX
fPL3TVyZ+86krOpXMq1G8hFaWlwnwF70dD0VQKjctLnc1Ux9E9SHHlbaJJ+GE7WY4aQhg1/CswOI
J597f+F9M5IvBKbewYzUk0OkOMFFT6qLnmfcdKvgmiEK4t6eMLnVGtalpuhkl0At37JJfTndU8Jp
R3xmuJ8km/sts1Q+mjdZPGSACx1S96yvXOTL20jBDB0jq8fMhRqAeLhGbTpG4E/kMDYJSxGvCTaA
Ko8g5cXOB4BxnJtcpsukXRIKRbDydtalRE249vzIWCXkH95SmdNASiSEGSnjnp+jFtZd//x6Yf1+
Q7I0l0x20zY1mym8aeu/3pA0+E2ambJ405LqlgJu+q5cJ8CCD0xw/TeNANZmjxU/J71UDMwDbE7A
kSl2c7KPdG9FqNyPV4quxBBFRmK0oRdOTSu2sh0LWpQJo6rd+rrQbiD5p6uqP8wbOv78c58Ha00W
t+ehlh0sX5aq/8fNHufwIjQ4wcv4cXCs5FtgIArEmS8FeHRZg8a1LgR0/RiKAKVvAwtwfgrm+Y/n
DWRtVH3p6aSFdbUksW+2llEe0jF/UHTzWVOYxwQqS5qbaD4muS52y4SHzF2Gf3PnM/7F9yEEAiXH
FobDFOG372MUTUR3xjS3IZPNS+o4+p3fYxyM4agkaG7u5qcC4EDHzKxe3p+Kck/bhQPKyVj+UK3a
gCeY+XN3p03ZSYXC3LX0OOL2w1Qf9CyNB7KqeaFMxdCuIrjXi1owXfzpJe7Q9YYohmFrpn20LsE1
0bsHTrkIZBacW7nrPz8ihTRW/GyH4Yi0QLfomuFahutov+0BN+bGpTqV2GbAOqvkq9rBkZqHUiSx
jEwcf2zPT9pxQFgE2qyFw+piQw8gQBSnJk+IHO0tunT4cfNmmCt7cOjEgjGfVj2a7TKZMPdDWpnp
PDrzE9bQY9b2N3JFiKi6IrlwfuGn98xP/vS6l7oe8LvMWTdGFm5LFGtbkTb9a5LGGF8C4ykRunm0
b/9mV8ld8duuglemCQ39nqqL2Vn05dM9FqH673/V/o9njrHmdpa55Q4Z7Vn5JQ+gJEiIVpOvflBp
OQhtdkxrYmGNsgqJREZ7Er4Kc34AANzibIUJrw3nFT/NJ+aBTOoyWrRuYmD8tQpilAd/NQyEI3Bu
mBdHDsYYmUwqoos+sN6sB4T8jZlLEZR8VbsLQmf66Z3yE1wStU2m7NcsiZ6CILL2QdonBCjz1Dxo
yBYWf753HDmX/nnv2LqmUm/QbVclVZZ41V8vbUWDTrnzPXTgTRat32/M8812ZHsZKBTc+d78ibxy
7ufze4IgSOk2dK9qZCI7tzH8+uNHwuNQu0RT90goLWTZMKpP86aJMGwlgiLdzpuFVjnAMFDxzpta
MU4X+UGYFLvH+anG/zR/GH6Rf/1hSdT//GEg5H58GLFg04Wu6t38OQMZwbJd6zV7nR5u6IT1Ywgs
f9u7rCaGsqsfVbVFHFhqL3Fp9YglxktuWtXD/Na2duJFXJWkcsu3+hFG4lH3kcTKD0qxbCHqk3pp
+arogIyXvb59+6BMd3eW7ma3+b1OgTo3SAZtP29Ow0huvNp6q3lTUzoQDvif3j7JUGz9gQ74/JpK
z3n759+6+/vlgyuHbWuGUG0DK51q/Paty//OHga/JI4pg4vsIDiZh0iKp2slfG1YGlCjQnOMWDNG
3Es6/H2BDPaS19gmOJjgK1lN/tQFHkvrKvrgEC52wPxqLTNl2rlwgS0dsDviZfLGZxHD/Kizarq6
JFToEWq82Ese0Et013mA+dNfaWeKZaYlEPDlC0w7u2slh6YuvoR2uQpxpe5LGX9VcVhd+lIcXMp/
IKh5qtDzkMm3iLa2fI6YpOwcKi5EE7s/xSodZSEFou+bJbLBVRsVxbKU9t83v56CJXje1OQjtX5t
pnLLHotYg5bF89iZyKO1ulg1xfRAYEt+6vJSXNAdsZpovOqFBWGFeIqaYDIQ+VWK7gVR8Vai2F8p
9jiblvbQtq5IM+syZIu2TDt25eBkAUUqpwRyHPbkJIZoeBahTur85GYNBQOwOgfSfX4MWYjAfT44
/uPL8J/+t/z2dvLX//1fbH/JixFUP1KCXzf/+xx+qVDlf2/+S/7YH2/77V2Pecq/39/yy0/wwT/+
49Wn5tMvG+uM/vx4136rxvtvdZs086fzK8p3/r+++Jdv86c8jsW3v//1S95mjfw0P8yzv/54SdpH
ddP46QSRn//jxcunlJ97/tSEXz5lf4FHPP7Tj337VDfcJ/S/CdMRLiwkbn/cTzhj+m//eEUwJaTo
a4Iy1rFIsqRrgr//VWh/c1VbOAA7LUvjGotXr87R/f54SdUd3u9Qv3N46R9//S9f0PsX9hcYwbc8
zBpuWkL95SLOJdx0BXkzDqUSw7ZU+7fTuSkU3SfJVOO8xHHX3pG36zWfpMHXJtEo21G9tocHlYmm
u7tSjLt3w6tu+AQR6CvTIG4jLaCHWQvFhQNYPWbls1E8m+NT0D+p0yUob21TrqKti3YvGoC/Qzm8
s/Ivjn2hMGZ79+YPY+n/6hj810fXL4fj/3iY/v94DNp8a//xj2/5n47Bc54137JvfpX/cgTKH3o7
AnX1b4ajqVSL8FI4HHF/HIAOh6ZumapKEqKLEvT9ADT+ZgrVsl1ZQ+OBzjz6/QB0hE0XnLsA9wEO
0P/NAcjMk//lp3kEh6BjGMLV6Ozzm3B+yGLVz7OspiNJh1BMWneoBbkiFkN8VLMOc8dLR9qLbltn
DRi65VnPmWh3TlDcuYm5VNJNSOQuRWpkggaiCVRQ14LjfRmV8C1C5gixmj2pRbk1aZIgBch3PnI2
CvxPyKTMddjBVE6U8MUJujVeFMRrefTUEHez7BvypIwxu0wKpoZyEg9YgmELlhqQdFmy0xTCYNPi
qUyMfWqVizyw9UWQRh+w0zusvtUViPOblQ13XZ1+c11JHsfss+xV9xRPORqJMN+GFnFPfkI2bwZ5
y0kP9gBn03QLMvic/DWrX4nRvUeIFC108I5I/r2D46OKoPX2ijMTGGYNvbP6YHXZQ53sojB99YPx
Mdfdhkp3RzmT6IaVk0bda+CjnhxLumNlF54iqB7I65PgmITpiw+w61lF/7Mcsna4asFgbnDk1OfG
s4udByR91ArkZPVjEMYflSp7Kl2E4XH1ivHJWrZUc1a4dBA4C9ydJSLxUGFW7FpICMlagDJyJ0b9
aRwwiw4N+sqO2t0VN9xKRQ/ltVw7iBML8B8Tnm4qKBdYq04AvZxXsKHFpnW9e62YJBnt2bA+21aE
X0YkOLbNYjlgyeSLEfFyCmpnpYX3Cu/SOvB9NA03bZy3aM5Vm7gPhFFVstEGR6FNx7Vnsj+FTbxC
VnvG7BzQYSIczGGtQV9u2IRmtvLQjawaL/kSTC8o6ci4LG9hTDi802sFLbLhq9F7R+K44kWUmNva
Asf3f6k7j93Yma47XxE/MBbJKdnsIKkltbI0IRSZUzEWr94PD37DsA0PDHji0RuOpCNRxarae6/1
LDPLbH5CLnhWQ9qiINTI/l01g3O4il+XfjgzEt33FZMAEzSTba1vvqivEptcJlW+VvmW/BE3pyYp
klNq/zlG4V95YHlwmwpY3GaUYJLfj67/6YrqvOWD1En8svQFyYuCzAbDuvMHHAOzvqBrjH8mQTs7
3/K49GJ47pZ6CySZICy2yQ7z3dvag65Nl6cG+aMr/Nti6V4le79HDCiV8Nlf4k+rtMAfrs/Cbs/E
kgERySFV5rYOmXu8xnJZhL0yT2SuMbGQJ7C/dxAT8ZEJ43sCHwlu/10TTHfKdoVsQ4o2NI+zhG3T
duWbZ2ZQfBroroLsu6kMq94edknv2oGOxWH7ZqZyfWzT/MrmF4RPjutSXbtQ/8WHnpr3suBpZjak
JJzYXzPrPxrIhc4Hj0/mGu+TJFfsZxX/LLASMnvJQB73CZC85dezdYRVz2vn3cRdZ4R+6l6nzUi+
AMCK9YIuYu/z7iyVSSTEMOLXfZem9pdsX4SmJ5bqEqbS/Jy73Yl72M7J5wG9YGfsaiHuDdEQJW2y
sPtC/BTqu7frjutE/6hV062npkdIX6Ey109j4lGp5ZGwpyHgMoBMhhjP7JWHN1QADDoJ9hS2rLG4
X75OkFldf1a1WPeaND/7NMEu2k7MISURD7MLZDgOjZlVXfis8ZR2plM2/HRoixb3VTTkMjbnarzx
jQ5DmXbl6Msert5+cOsr14kjtyGsd2aUJ/yD5ye3Nngt1WGawSZT2hHIvj1irJ3nIl3iQoCIIXIm
VAGMcfFGBD1dUhQP/O27xFTHub03Bc7kPHnOZitqs+mmB+lng+c3tQUTFfm3aEHMlxhUdcXEkNf6
mFr61bI6u+0zjdmOPKcKXXDl2OAjU+UHwAPXBBLmtM7tCQCEdmcUz8J6t1GxYRE8uGO/4+9nRLPL
2zeC7K5Uqt938C9q4uJGeCfOnN2OmNvSet3VmX/VxLBeECXq08n2UG7l6gq4w3U+ib1eEv3Ysr/V
9h6fTrQ9E6aSyM3FziXzpF2G23HuiUuDvWPIw/blYLVF+JEJABnqqxW9Hm/M3djjKdacmxJ5Wlev
qKSqsz/90TGB0rZLivuWEbytQHhha8qd+TiazUk1DcZJ91TaKmjYzNzpChwwa0A/ynyOZMEB0ib7
NS3/Pa0YRFDVMVrmn5OWfo7NfAvgYejfpk6/TsCA6EnyrDPPqsByajRVFhE/Lm1/SEZx8PIN33pT
dPN+e655zx8PcP15zoBRI5qRO8CjKM770EfjreM1NNO7ZnGP8eQe26alKGMWUBjmNRkYgafa77QB
uuEWzX3uJrdpjeXT8hG0bHiCn3U5zCI+dxs5VGnlOSneMEAcUynPHTuRyQGJd3ylmTs+N1b5Zs3z
s1UOH9t/y6J5K4W613TrLhbWa9sQNt0yLZdQ8gaoy0t1by/FfaEnDwMGRpi4134fckLeNJ6g7kqf
VpGGvY9jpVXPAGtuW9O68i3UyW15Lyf9qhLIVeFNLcv0TEDAU8EmSgou0IeBe238bmZ83Doxrjbv
jRXbAxm1PcLLNUHsCWL1NDqBzIxX3YjP5vIlYdpOg36gDfAxqPLLR220mJjJjeSy7Cczf0NXfQFj
4AK1GAXltZ6GyloeLL6GNsVUjVXYF9qt841ENlrH/mAsKjQM/QqxwK6tPcQlNveZSw1BIachN/Zo
zgr8r61+hLrLfd2/EeV8VmQTefnB7MeHycq6sOGVlsh/7PLgeToJLtkFRjjUtelhTWw20eQFAx3F
NQprJGGxoUd20VwD8EPSQKc6xQMLS2itf/V3ry0esOPd1i2G2E59IuV6KOE8tMOnVqSvNNveZV+0
wZzp95X+xgxoQFzVacCyOxpCzg7DV6uuOKofKnd5VV5+2d4Zge5INPYvgHgwlA3KSOO+s5bjKtdr
yJeZ9Tig7u6h/Hqu+UX39m+m8xrn603bri+uTKmvGVDZ40eJtnLB45AgOEF6jZmSaA/HiuKsp5wm
torFnc7q4DKylkCv7U7byam/zVf9jUjtzP/EJTSs59jcElf6UPhpUKHQQ7ff8VAGpT2oVp2lvl7Z
8LbKpEm42ixEzOOUheg/uixrN0vuCLx8cYsCLde0/BVl/NGVX5417aUResb1ArZb3xK27PGRyPBL
oq9v7RqfwJ/rAReYk+aiMUuPssSwJa0ve6GhnptPQ6rxM/HOxROkYoEDFNnBcbXHhyw1uSCjSFgS
DZSQbaFH5DZgVWR1kcv31bXPM1Mwo6mvhABfXEH+YGjtcO1wzSiLi7ck9Y9J395hiIyA3tz08YNd
fVpkqiDvGp8NmT1kYwHmUxzpCrFB8vRS/6T3xvVaYNT35a1meLdqLe7nRpy04ZFj7AYt1XPaebee
za8bgkPvPHIAPjMrfG7E9GwvvBT1wO7yh67kEdTUTpXaUabujZ+7z2wgj2XCbdtdTqJNQmHGj/nq
obhSr6aX349muSdm8BSbXNny6n6Z2TvIxShUclvOqOLrngZu235TrOgnTNqfc8YV0hlaEa6wEAJV
HIz+yYzxXKCxTbDx4kNN0ptSrPyZd5G28oJ6dG+qvDj342Uej0WT/qSqq6NGuYLIzdbb5QVg95hj
uO+c/QAQfskXdT1Y8Qk63lnO5PDyTTqoPmPaQHXiXPSYj8KDXzKzQ3nvtQ+LgwlwSWmy8QYuQWqE
ahOYc+dm7CdrmMRM2STe6yvlc9fR8JwKTP5FgkZQdSN3HbcIkn7EfiQ9LSAiOMg11BhTmSOGkxpy
BOnupSKFwwHMSorDTT0TMBO3y7qzWqR5OktJ1gUYxPomjp0b0rumHaohO1yduzbp3kcneegrZQVO
PsTwg54XlZYBJagf4AOJ3MSPQ0eHFevMz72oz1XLKzLU1S1KKjzgq/D2TopCIi+CtpIRDSe10zUy
zzbXQmplt8tK38Gzy2pvG/K6Ntw6pPCKJpcDedCobdLMAb1sTJ+x6PaZxR0dVWOoE7HEt4GNIfUw
HxPx3ph6pNf9d89IyJrszfhe3w4FL2s6IcRkog+pQa4Hn19zDgLz6DXMwVa9+wTswrWCsd0yeh6e
8jCtQE8tHOrAudOj7hJS505emOHuDrHpJuWXaWV4CZnT7aex5WUMJ7N7yWPrz5jSXz3W850r4AR4
COWhJFMOOe796hZ60Ghrudd8syKiJMH+LiVuCY9dimn6SuxmiyRl+MtseNqSYPW7GSVRwE+yBPPk
Goe2XdK96yYo9gXmLHfuT8AelqNc6iKgKMmOc1fFe9NQhCJuozwvps6tOhgv8MVD0rXGnVxa885W
5WZUryI3RokKTSsSa93u7IZwpH/86s4yn0qm/qHFz0qGXhfp3TTfZAir2q54bvqc+7NYpqNDTnTU
5IbcO5Uq9nAkx53bZTkI1nEiBlDhvs1XrFv+FzlqcWBZ4jfuIbJ6OEg9QHh0ngiP9DO4KsJmLWr1
LCKH6wAssY0jkKgLOW7xLrFSPEYEP+/0GSTBXGCbMOO9Pvcz+tMKxkZR3rRZPEcW+Z7J7GOwwLvi
GetwKpTXHXGMnTqT3EjHuPjVhkj0smKX+D71kkGhVyTP60Q3wZo0RF6VRX/Ap3g06e17Q8zbqA8H
XSRDSEVo3edYB1JcekdiD3owW6fCXKmqNs6zf1csScWGOzFrY1J/sF2YWV4fjhU4636uP5HUXLlg
mAOX45TffVntUKCduVf+kQpvxPA4Ji+bXgFQvYjW+p2mPP1k/o0u3j+lsVzCYRlh0SKlCTqD095d
GudmLjJ1KP3slz1V3fHbqCl9/H03nsQGof7nkJYbWebfv2325pNh1NwAPRJfGIXth82HrJiRDONs
ktvVxDcTPu3AzzV1Xaka70hqsUiWKrS2vkqcpNOLU8u9n7YmiyQx9mlfTI95eS8qzzyxjlUIe/gL
UIfzSAasA86y8yvOMVF8a43XvCSESSSmvEtZm1fTQphqonTnIWskbcgq0e8Kn0CHzkde9y8ejI7W
emRaHWTKkjd92uQEHurfyUpUKPYccmHM6lg1KDKrNPev1ZoC0rXt/cpw8SyMYn6g4rpSEq6AZnbr
3q+7t8W3q2OedM9aNrYXz/wFtqhd+NIWxY8pj8OCdBZWYg3QB/ZzUT+k6etstuJQuul37Zf+u+MY
LxZM/d/OXMN+Wl+ElZ8UckwhQERNPhIjB+Jd3RUIq8zrjLwdbgLEljT9h+BwaLA+FN0B/sEHE7Jf
7joB9P4PxIAvrZ1d8XrvGboc0GrBPPWNy2zbh0HqbdCX52IiuS+VOSNY54jMOvonWrOvPJTcJLb6
T/1m3cTxva9c9PKW4xEgMvcMdRpijCRfAICWMwBDHwX5E6ompUT7jqGDZoI2cd7/ksUo8J83/N0j
NssKwcuS0CsGLpcHRGIBy7RWwq56rpyAySt14/i8NStbSjimHlJmxmAf3eyRbJH9aX7z4QHu6tdz
tmKYnX4w3/zIVr5xcER27ZwS2z11snwsl+Ok4g8Vd2St0kwyKvoOmiKucTSTp3hd7jSsKula3iQ5
UBqnmZ802gvhsrEgSmR6k0FkxFJ9AW44mM4aZUCI2FUOgnTnM82oKK7jK93RX7v+UGr5n/SsW9uV
oTUTplKPP6ONOS2vT65moFKPkwd2k6OWlx+AG3VGoR6Ld4vUkOnfTOh3wKF6yVwsOfwT+gvc7wQm
88Vusi9G+Nzcash2cbElBOKtw2GREYEhgB1DKcHnqyhKCWYkfLqi9nR0ep3tV9vyUW4t36ps5xny
Gb7WzTC6T1vuoU8u7GxgKBj8s+fcVTNvjZ87GFVl8hd7VM15/t3M9qEUZEXb60pHf+DNzlg9TflR
NsPR3ORmqUMzNVdDRI72l7k6pwzfGmE+xUdCSCR4u1ukoFlIAl0ZprGKcOedEF335H88lx2NnZWR
fr/yTOqqbJH9TU+ajjlRN1EIggBMEYaZQbIQxmKtGxyz22ZpbhgDvGFhlY/r6J8mPXskSOpZgdzq
JHHQkl8GAORgzssvC2zR9pO6fn1fZPJRVvJtLuVRS/wfQ4n3il9+WNQaVAYEERmNTtN7WrZULB7V
2PF2eI3Yuw2tvWb6MlLteqrsY25Ml6neryZrzjePotMiQbpT0FfVDS2Cb8RKkDfb9GueHcgX6s/l
I6aZZ4N1aQ9e5dQYxb9/9zDhQxMI3TsQrvtOAREWF92r2HiYgqdDnQaZ4xztqqaS8z53Xj+fVyBM
GQgFJognYgIe5rSKHBTmvYC7P1qX2BEkMKCLH70dmuYg0+Eq4VY51WZym2suMVUFvlyLsDoR+dWT
xfvseSSZoGj2+EZrfN5INiFW1fX9gNgLtBvXv7adjlqZPOUOu+WMMR/8WFOReZEtLadJekxrNLVo
zEK/Eqe+ZqWW7JLW7O704nUYqsfYLml3L3er7N6QG5MYpVWPsJ0vRWNzmR22Xr/nP44JDwcWTRkO
uvskc4qTpYTn5nfiqAzAG3VOfCffX7uIUyGowRpEpt7y5WbcHwYNQ3vL50AmLEMszglspnblsZOe
1ClvrxFbBKY7YNjahYPBsxLMsTNMcizTo8JzHDgLQuZ2eFN98QeAIoksq35Z9PKOftoB77pnXs1G
8QczYzdrEA958Eiy/6wBhLwloESixxsk3zLA/xtEEMdOJ3jJ8H+tMWME0MGu9tKv/qtqdCYbmKhp
8KZa9pUs3i2+gcge1hcDwsQ2A5cmQgnoUhwOg0/Os+YTt1l/ZIl5gaAcJXTqOod1qkTxBfgeAlM6
nbegY8wGGX6OXIatoUVQIzYEmXqg3UAOVAmiWNyOcf0oTZuUrubRT7zTOEJh99JdvbKn6c0ncR2B
ZE0vK2MW0HRvyA6ygz4WX38N7E90XUFsa1eqMC8VC7vUtToAmTJRXZgXj9jGwGixVa/ju+u9dK9G
7ZPySskxA86EfWaQJ1NkP+W4HCYHogPJiGWcXEvVvuXr/GJL93ZB4dfH1OmLh4Alt5p7i0pSZPOL
S0Ohw4S3PYyBRuiilXyvKfOAXLbc5ZxIDuvj2teP9mgds4aA3YZXvI7hbmrf08DqVRhUrQ7t5TJB
1czOMHWuskkD25FlX3R5K4t6xcVYM6XfYpTF3u3ZjK1ZPOGKuY6N/jSBSKJxlgZQKggNsTjXHGO6
0Z6UQu4wN49TKvZdr0VAag+faB3QcWwxpOuLV6wvTVNGVixO25JtzORLrRAwfI7LxQHpouaw7Vxs
n+JEOPFThmJrO74zKKd25sDRMC/s8dwHPHZMbTpV/gijq7k3Khq3Ol8KmghBD9ZBecNZzCT92JJ9
fknUK9dh3kmBnW7s35bO+qkB6ZDAyOoFAEK46gPM0ftJUyXNSQ/Fau3sa5T1ARz0hRVQd84Rcnsf
OmhTuIxmJDfRRwxs+jt0siiwjIilf0f2a7GbJvD3uXgSeTIHhPq4XJ4IHe/xcydrAdwFLe0RQNTB
AbN6P03HLOmbsGjbOcSTvaVeW7vep6sz8W5GeTmnu9mEycKt7Pff2PT/9ej48Ntsw//+f1Uv/H88
X0bk/n+eLz/+yq/s83+eLfMJ/zVbtv6zTY9934CJ8V9Khf9SN3j/8cDKbn+CYMhG+/A/psviP4Zv
mDZSHrwyyMgY+f736bL5H9NiUEtwJMLZ/9vpsoVc53+bLhvAjj0D/xgU8/9NpTaybNeWuQ7O8vNo
Y1qwRxC2Hq016TXdbmAEOrptHZhVAU5wuLJkTnVa1QdyaVdSbjS11zDXBxW+IFEtxHi38idRHcSz
zIKoYlRMoInpXRuuxmkmXj2VM4rMk/ooPJK4ZtI4aYghmDcj/8bzxaEzAZFm7bEeEop93yq4tuDL
1aR49PPSDz2SvusqnkMQPVrYD3JX2ey/afGxwogMDewhhJ0voZbEv/DSnh19IuE+pn5xJcY1Y2l2
deydq9xbKbP1g14utzGBjoE01M88ck/tWkTaiy4f/Mola3Yg4teMzZ02LwR0TsUTUwU0VPjN+F9A
Fmv6/ksem1uWDiWYDzneaWEYZKCEhMVQ6qjJDnImt3jKaYTDBcEg6M7h0m5bd1lAi9bS5cj6gdgE
EqLX8AFWBsEZ9W/TklyguWSdmyBUVyEzMgzSjxiPRZSNIgvXcVmQw5cG4EqLy5qd3PQipq0o5pGJ
npZF8dr9yoJbsOGPx4xQ6QOTHsRi5Cjmr/4CRtK47ZP82lfzT8EHwjYtPmNNJnQDxAfdGoxg9rId
RgBqaEEzSDT/qinm6ksK2jIMTjDb8a0H4gT3NBZPIbFhr9bHTB/S8UZuTn2GFwRDBen1R9GSNgU8
i+by1O0r6thOkSuLSi+ZyR7sCEtKfYTsNtxz6Uo7FEMMWHxqIrOKP2NG70P9OIwUCFYPZlNA6AuX
+DzOIJIxkySOOreMiwz9WE7pyzjZXNCc/EQqW2DD4K6nmqs5DZ2o19ZPna+gsJ2iky9OWUydbs63
bVXh7ePzkjKndFjf8xysKyzJPphqkPPZX5+JG12zP7RB+5mt9DgkZcRS7sjSnvG9SbBdJWP2U+Fk
iklqkob06bqg67lvWg4wG+88TBSq8U4kPo9vJAPZ7cSn1qwvCp08cZWcWuhBAy41iFnnG9gul9rx
buFZvTlcaSnvK4DKdtjP9mMq5RjYkKJxUE2nrp7+agOE50hYZ0towr8f2a7GB4AAQWOABzEAzlru
ozTc02D+DUn1JQrQM6XznCxkmU0wpLVPIdRhTmbyTJ30VaTzRS3kbpHw6vQPmCi/ZRIDdcXpmJdn
m1CLJX225y7i4V2runsYuuw0TgST23ZQgbAidViS4qCLM9Oep0RwOY3HDqiaSIK2NN86mTzwqw7N
d1e0X+bWs4UzlaCb174tL3tLegaFLbjc/npMHFqKU/xBjOGM77RPQ+ZANV1WMJ9kZDdpyMXls+mt
06DG+yw3TpasCLkGISTkp8YkGfvFOw0vI4ipl1q2JN8R921jnnw0lu2WgmrgRCLVPbD08QYM2kXi
lwvdwr029eIlN+BJCq3BCIqjHdqHYma2vIP6Jt+de19JlmPoLcXXkQ4gl85+eMvy8tX3YmrTgvS1
pd01k/2YlWLDbtLSylIAlPNFGpYKLEKpdotvknlkUnWyDGFCL6/00G8nHVDeqCfkIXdtUGbWFyOQ
fblxhDF1PXXAnwLR5D9rujOH/Hus2pMGAQM46q07IZTRHe8+6+QOZw0fiDF/XGe+DtHLfoEilwTM
zdH/VDf1azajUFmIaLRDxkoDqsygFVy9yBv5sNaJm02/4Vo8hh3GIZd5TyGYnDO7ukIwcT3r/FAl
JjoqF0hW1FTo7k/9OP5YsrGwVtEQK5SFlrliFbRJTNKTovNCElni52aEROXF8MqvDHox023oizr9
CsqGy+J9Jdv/LH3zrfe5dZvgytGNAD9PzihyUwQBzg2RaIdx+x4IuIroNNzOAwRzNRiXyeuunSRz
InZUEn+X8qFz9VBMAqVL8mHkhWI7DtzGiENRli7KBsvbzbbkpvqtVqui8zvjXJjNJHTW16lFZEMR
g1Z/Qyz3efeqVnfkDWaSQsWXZOZzZ2sfcn31wfmWy0+MK90uNscvusDVAPA1otCpxWdGggXtj+5A
0fYG1mzcwbk70+9ErJHByc/QZanP2SYcyU7tS8bGbC6aFjAyZdMBMxbgsH9NC3r/GIwRzyO26ElI
dr0n4hy2mUz9U6SpH8QNZQezgJt59tiZB0EGFvqsZKsaY4umzIgjkUIyo5M/m7Ce/N24+m+kI/xV
TKswEKFFjnVFcxwqc3PpRjWzNqyXyVF3A1FA+9qhHSPc+gIo9wVwmwqEP7rRnHj3qp3TcMCVvJJV
BDDJLSFWZu/dYGvU6B7ZWsmPp50QNDFkMDevl6ovvL2kQop6lxacbVvqfelsQUXYb3lRtW+zWp5d
5n5mHu/wPsOnsjW4whOjpNKb18AeT5uZbK8Zyz1WBLaCAXGwnIudO8GmE7kKvbx7y/oW8JfvfqDO
fgQo+gw95UgAbh02k+mh4KRnSCdmzJlo6hZbPdI8SpHyUMWcgqSbimjscnQbMJN14NSHxVojXFo1
3DyGNZM+6rTcTHTRzJCBuwYxJyfOMjrT/nrTmy5Iq16rd/aWnmlAbyLnoZ0R66ReWJnidqrA/cHt
/XP7hRFK+7pQTZoJE5u4FDea6T5ABrV3ZvZdelsWQq/vl3w19kSxWpGvxV+6xiyEL+3Dj8gil3nS
0YLoxwE6MqajNevJzoiqQd9ZhXzoExyCxMAA1cwh0TQxTC7f+GwWH32LIsFs5VaQFAbcye3EjOkT
xnDc5fCqLSVyOvqvYZMvVKFWSaxG7bLjmFZokUcS5A2NxHpsiFOpmEeM+kOO+h+dwhv3oQI6XWpE
xNRfGcbEnU8ubuitDJEYF6YeWy4nHpOXZuYcpJ5bQToF/nbXXCz7DIyX9hjAk5KGNTCQ7zqp19Ax
t67Jwlg0/rb7+JdjH8q1EYHiABewlgoad3/brVvgncKomRztRQceWKWcOR0sH4abYBal1K5zWUZm
p8N+l8S66RjwMFZ3JC2zpCYUEqCbel19pfRGtZK6j7+NbjfAj/bAhWA6MT96UCUTOsttoC/oJqUe
Ppc8vpZriUaItnpAVu/jsGJjmEr5zpTQLdM/bAx0h9CyJdV3kjpEdLUBjLEnZ1tcWln2oXLSD5fJ
/eRae23ZVBKNvHCrPrW1XoVqcX5yWJHkcdz3VcrQ1aBx1vpauJ2Edc6vBUceJE6KaoWmH8MBidFO
TGPOq+xdDT2V35n49lPjhfjcg986z6x8SOyOJAW0bS+dVz61lYO4LoOG1hnyjJ/+U68lki2a6LCk
4nAi9gsAH3tWmk1PHYoeCiiWX9ckO9KgukV8k+7nc4GX0cRpegUdJeqrfD2n2fzZ6nzPch5uCUiw
jkihyNostKelWx9WRVMgXQHfZN2EHNSp/vK4PROxQpiu06kgNxjeTpLEmxRUgKLrXQwfbsx2yeGL
DkpVwIZNdgBmDgzQOHarBMLPmpvw32HzB7E+s+fi+gEe7u4xGMQhsXqQ4iDh7VJiyWGxou2ac4fk
SM+nBayHabEuQSnK9tAvzXe+xtxfjJOQPyouvJ2uuAAMGgte0Y+TrVvtaYDVx35iqDC0iDiBMhVh
zQw81GfcF01irTvlo/Fl3soZArDdzCVK9OQ9b2nnehYEGYwmtFuJQDz2ptoNXLQPRhY/xdzj95VB
yJVeZ9dO0VeoijwnyGugdkZTnvyFZG3l5KEwsm2b5coMBlctGaspoeMgjPp3wXzXztZ5AfwP+kX/
dhYUewZ6WDZn94EaVIvi6gb+rLYfK5onbXMk4mk/Co0mv1/d4D2kVixMFa5WSg3pjH9G5nC10UyE
vM1CjlxhvxJpwQySppUwJSFT9E24KvWh5VrFSYucdoocxX9rzfYD0pIyiL0lDJAmGA+ubrBXWSSp
MPebqvZ3cHoSQyftYJXqPc5MOywt7TAp4mfqdtUjK5kPSrrO0ahrOCw2CTEtKBaiPmgeHomci8M2
ByLkx8QqapuFN9dvG9d518XsRU5dw3NKP1oociRKYdxc5vxR9cYT2DNUv71C8qxxrXPf9NnKOMik
ihgjHCbTSK/M/uhmsojMfG1uQbL2Yf5QzHnzSJPyIuyivyLSYEYY04bzjB5Y1spHM0CEmNbcIzVg
a1iGn963CfAipq4jamBnIvUmNcHctfg6whwEKRoXE3VxGVP3oCaKG8+7cV2a8ixpgZRyedeBP4VC
2TBFEtSi8VZ9GBtlEmgaHcva2xslkV1pIo9rauXcMo3rvNIQiyG4u5o9m2CfBt8u6lC3aU6JqR5h
FJQHHKW83PRYhRgbQMoJaRZdht546T7HTU43TNrDxqVA2kT9unb1teEQnEJ+5J58FN90sUmq+QUG
hQqcll6EDoKNyf2YoVVItpBTuQaVzddFEcCEymNP1nB7j0kXmSikTrBIrgSrK2xriSfR2qFMh1rn
wGafM8KDEZQhjqf1XBaE5eiOowdkT6b+B1J6lOhTU0M4pVCqjqOjok6fmWTzqoXTwKBtWc1dB530
0BAJxuui36upeIhLh/yX1t51xh6TG4GCldUGNGG10PNQwKcjSMWc4Ljco44XVgnijGH5nCw7WsY6
vXvr7NWbgZ/dpXD6JxLEfVLSiHT0jOZPjZv12fTzUJPa3s5QMsD66gPdsI7A4dZw82VGXaq9JOa+
zZDnkufUkhrodQBO2J7hOM8ewr6xLJDloNWkw4tsxqD4oabFVQ8FmNJI/dSru4FS6esi2dqRRA4l
X5cMPhcmQ73XTjD1mrfKpbLES6uixiUTWk3PpTYsu64quXmSRuOmOVoivi/XoGZyTFROlNShIwwz
3DckB+0oY7XAccWbXGhD87lmmnCkp9IKOS3DyeLJ6PBCw3LOCfmlr8powT1mtAxyX6GD9knIHbh0
2kt9WQrjdx6RKrRqYcKdEbNJOxWtOn4G0MucQvK6j617Mzli13urlvZP73g9qrpRUWsOO5KhcJaS
I7SK3Ni4mu+oiRHFk7rTvQh/wlEQV6SWz5v0srnN26U8NhMsvhKbXNhqaOTL9JNrWVPHS1BgcQqK
Nv7OGZi25Qwa0OKOXZr9DoHlPV7Cp39NiWFmJtRlddQx36bU0Y7kxDwuo6XTMooqZFxYFdKoXAVq
8JKgoHnD/2UGGgj2w70gf3Qd8gtU2F+4Fa7eHNlq7dBxOhk6E3OaMS6up1HKgCaX36KJLWeP9oDL
vHLoX6xMmSFY+GIHvyv1i980nTXKDo1SV3ePTZ/SpEhXI7D85JNg6ymG0dq+Dn6ecir5z7A7vpVh
pOHK+08cJRq9tP/oRw8DLiiZgPmjRhNGbwy66Q0Er9jRdhAIBX8fsqzlwtnLK2/Er4TuUaAa3zr6
T69Et7Xo+k/hI/u1NBYFl3j2tPnQGbzTciyAODZHkbJ9Mc9AR4Umzdb4LNdxOApy9qqxqd9HnxyA
yoFqXMsNeBZ/+OR0z8J88BjaWp39bhWXYbVfuaTjcEnkz5zLZ6NUcKrM7LlvAmkx0KXJ+ZtVw5vL
nTAorJwSpntMR3FX6fnfYOpfc0EM1/Y3Z2n9bSqgWnW5txBiBKaZoBYkJtwanG87Mbkp6U+rsh7G
LGGIzlU+r+Mj3MuwJdQGHqe2waDsAzOPR8/KX3Xp4XzZPk5V9Ze0jTed/R0glLevdYsdbWTIQHjY
EYrTgm58lBQ/9tHLKbiIiaAbiwE7svIWpZt9ot0ZDKAImIgV2IGmfCDjhuWwqDXq7V2bjuaNRzMl
tnZrxjYfJxyshCXU4NS5L/ojR+cOd+ZLlw0wTIcuWnFE7TIWPHdDY4+6/T1THtXC5KCWf+3ifrOQ
/JMBXYr/Rt2ZLDfObNv5VfwCuIEu0UzZk2InSqSaCUJNFfoeie7p75dlR1zbER544IFH5z9SSaRA
IDP33mt9y0yDpavLTT3XCFvCb71zPithkbmApq2VKuV7aFc66x3SJxiXSVUyATFVgxXRTPujFyZP
Vx+aC5hMPzGlBTk1L0RsvvglSr6+p97VQFUGOl25UYpmZZIPAZ/Je/IA/gfmDyabTxDYw4IUUARx
hBksMhkfDLB2sFcijnEiPJgITZDCfLcOrcPRrLq1XQM6d61jQ4clJAWEpCimvz1Xtx6afZWH57Yk
CQnc6jAz6jE2lfq+0PTvICBDfpKvVYd0Xy+2Xu36Czkqt5QUWxKjCQT15xWnoJgzt/134HMgSADC
Uce1NhMGXvk9au07+eICG0bIF+L2XaOxT6oPbo1mKD8aL/lwp6+5G96lIGlF8iQxxV/Eys6q0YEe
Iue11BOoNJ5xGDWHjqDZ0S8L2Tpt7Ndp4VNXNTzlkf83w3NSt/0hpF0RkHu56CM+jAkxmjla3zV8
hKVpsAT3hDIYM+wQCwmvQWIKgU+7YCC51+wY1IqmeM6K8R3k1iIjzJQ2E1Y0w+/2LhiwFYnaB8GM
d7ZayjSfCDOK/I/ODjfwUkvS66xla3FWnjSEKqFekabUnYxcWiv0pGkHNpxAF23p5h0JdWDcNXwo
KECOHnvWxiFAdfLjB7YC5t2d5yJLxY1DCR/tBX4UGtPISo32SZO9tQ3Ah249yYpTklmpaTxw3Whf
oavi/ODAASSdJbxnWlB3SLUz5xmxUncwAsjJ88wRlJgpuN3yl0wVb1U5Ji6ohtyNstI/7dK5u3Cq
V3kDXDFGvNSZKXU2ui+6cvElI5uZqPaTDmUT852HsDMdzxbs6WUbGK+5p456ZfCs93z8cyDPIFPF
spyZn7RvDgJ++JtUqWhgllxzngDGpnVRLiE9xhyXSBHzOENRLWx1HCIbO1nZk6btvJZUkao4625Y
L0EZgzwElc1Me17CI8fWZeQLAsswe6UaHnGZbzTBHty69qWSArXEVJRrlHRvGb6vLLC/Mr+hqcSC
hccOGpWRfoUWwoRx1u4d5KhlZXXdMvBci/c+cIaLkrUci48y15/HtuG87CCmhg/ArLxAjmhZD9oV
tWfLA7g0GO6JTa51hIjH1ftlbBCJI8uY06mIX4rK/p4y218KhH+IAsgJcQk9WMUzZB+nEZDMLH/X
OeIPyMiM2i3DU0MSC1cGFrg5FbtkRHdT9Ryd2xp0kxXBXkW3timMHsq7GGENhfVDb3Q4JC3XHivw
/ORov3Edbguz4Fza0QUwCbywPOCivpddO7/7jpms1Qy1ooz+4QQZir5CifRAOvm616e3KSVFjHDW
RSQgBNtZwShlYi6O7GgpjOpg5rm5SuuPOJYklyM9CoLc41RuLJBOctkFTKPeKX8D7atJrwrMVmMI
ARx4NBLwH665kmFgMlCyEdQ4sbloVIqaBY+GFpg/B7/z7J6RHPX7CDFKXRMYFI90un1KKwuoC7mM
x4IuPeWlHi9MLcRiM+FOcbBGC0mIjBUanzljQebaLJ8q4ExW6Wui+ddAG+7D4DzSTlcztjxTvZll
XBDvYabJiMB1m8bgfFhXxom4Mttdj6bsEJVUnAjr5CcQ0UIPPlpmBHoT3S3h0wxrrL9j0H0bAcSo
wCtXVjkHiyhkxdc99pkIL+1Sr32gBEXAlta/kRAHXUGzn4eaP0pTtzdyWLSC+EtqbNpLJwok9i9a
JUnn7uFRIuqnR2j7zrisM7IRUK17FpMseNVIZWoYnWbVriEpFyMH8daggPAS4SDRPRSxEa7CplrM
aIgPpqZtIun767758avpwxurZKVVLnrwhG5sYuJ2sX2CRMSw70sHKp6bn1ma/5pVqqGW+ZwKDuho
x9hUJK5/RHPEbK7YpIxlGLZfc9VTW+TyNa2jP+k87GBzfPhuLhYcmKN1RYwfAhELCWEeHFP5PMFK
qOo82hGX4+IgU5qCEHB0ZBgHB9dkPi+9yO6fksE9JmH8mRYypGxJuVBOp23BuDDi9OND7PIUGm5u
UjdAaqVQXJd2n67QwhpWd5S5+xJl8C752HWuVjEgkuNUXq8qDlNTmluLaopp2U0fjYtvayrSluGm
z35rmkQODq+kXeANjlHwx2geqoqHrnEY4ojc+05s5h7toL+xIxLp5PDiyCGueYV6bZ7tHdEHXwBD
wUvL/O+s9FrmbNDQaWHTuzpp29KCblVMzdmdoh/oxxHHCV6lF/6z65Tjwk5Ddky8ebIOtS1VMnq8
4VIF/rEqlJCKSphuhUkCXWLewAbhdKwFQb/o0aP2x9H810aCuu8dmjxlejQZczlpuO3Dk0b4z1oy
y11HcP3G2XmENazQgOodYam+nkNXLuBlSbCj3FmCg23dtsFaphqwZqejBzg7K8P0PgMzfatlH59J
4yRzUt85CAeWkH6BM0/yIxXGH3TFZ4uzFzsx+5tLCxvC2ABlkHoyreqDmKMLyY6QYcm1KyKqMJmj
nqNn1Zs6HXbSbAkoUe1OG7xQEy/9NHnyMiInAw9/XGph/gm9mQehzn6hQ31K/A8FrUMzZIg9W0fU
zVh7UnI9kqz/RPLe9nTpOrv8g/B0UY8hjWV8r9YzsIeBOwleC3XqopOTXCfBeJNh9F1a6GAZQWx8
1/6JCmsfeeJk+5vAavuVqREhGsRqwojxq31PGptnyc3u0FB5Lus++QybjCO/LurNKO1soyfhxUE3
AzlcO49A4EaOietK9bzMkaAGB8cG9r1qH8f+dKsNfxuhJjyUwEUdQy8g2NqrvOPxBcW6qU2blmD6
XAaF+4w8eUqzTamLo5inm+sY+ZZ6NcPMIIT5LVjwNwlBNTB9gLGkE5V0q3FuGZwk28iu+/0XrG6I
wTtMuFxEXJP/lmGTIEXgaMe2teg1pz5EfdhtSdY7j8F8DnXpUw/23coPBP3JUcVl2W347RXITHNX
+xi8ekVEO7F5oq3hZyWfDhPA2rGWRIpF63xMmNNA2Eb+PeAkoQxeYy44OF17DIvCO7IyLnoxdFtK
B1IBzXLl8mGtsoEMZzRgIYaiwnTuBkpxv2njW6U5hJ10i6x8QXaFIKlitNiMmJoxyC2IHfVomJ/6
cBzpJkRGtQ4zjK69UHSsxqpWQyJ3WTgRPB0Ia1eMOjaRkm6slKQSlVDI0rgfyJQnMciMMTfwZ+G5
6/xwFY0c6AcDNVdhnuJq0K/9IAVrZzpzjeWdMn9mDThaKENpXLGaz5XY6vjjQQjQ6OCStLNHtCCT
rZW0iq9Ms9tN3kEBtmPMhE60Dq1H5jk4TRv55GqQ/BLsB/Gg0qpyusCOM+/JTH8UZussQ/AeGEpg
Mg+ZO6xM3/usHA9UDtc665RARE4NHZnaPaVd/OmYQjDirnDxNoDJ/fqTINeGZ5CDjiDFBb3/volm
oKzekBxgJhELZaLJyZy3WG82oWsRah+5+z7rGHyA4V57NolRszToQZDTZgHvXroZmF/Kma2PsX2h
GmJhuDSB022jeaacstu/KROzWZbtVsacUDsjvxs+TOWp7ijlO6j/Zt5kqDT4EIwR8Y9ZEx5J9Nt7
VUAHjvT5xfXI40Lp8/BrRJKmXp2xMF9Z996RSbFDegwEYc/TTKsPcIlfqpaPwprrv/CV8qUo3B34
5q+umABz1/g7fcQggNP/CH7nKqDUXhmaGvS6eoX0P3sgnscDgpnerGm5O7V+sZv6kXL+XVmZu9Pk
rNPQ8Y6EvKPfhAWJ1I6/qKX9tsm9ZtfALV3UuUzWmgAlVsNSjnr3UXisuFqAxU5HBNmTG70YVqgF
2uOYNhkSbp/wTwV/HS1OIEHykrsGiELgn5n/x5vyad8TcIeAonmPs+EncLSlIPPjgNO0zylb4Lxn
Ec3WFj5y4HS4I9pDZVI2jVhI9t3gbHMX05HuGfFqahgC13W9T0o5r0eNndPVMnM5VcUzwYnhktPg
wHOCB8JIWySlrbOKShMnB+tIl1Unjl2/4mEEQ3cIsAJ4VfPWOcx2BHs9wWFkBoD3Xvu24DTllies
aV+m47FQDNpO+oNcFWP8XXX+b+rlf2OBO7Kp55dSszaZGN9kPjIC56nCRs9ImuVmNeg4hph/gbXE
nBTPe1wLYtXbPRNA+1rqjv2UWsN1GBl/yg5acJ7N3xF1qlfSaJnD9lqTVIKFyGhWGoFSaDkb9dAG
PLRRujQ9vpSORYgoNxEL3Z7jY2/lP0Hd4UU1+nDlNB5yWe8rKIyvHL3r0pJltdDfUHJNC7Krwrra
jw2XSE0rJQGYPM9qmBkdgoYh+m4eUgDnFrPhmACMZMCzq8SyLTAWdsxzrrPxmEUXbH1909d4jgig
yemDGl8cjRi+zxNtid1oTgxfSQTEshx9NKyANbUoY1uSLAOU2yvMrTr2tlXX+O9G+c9tsyz6hIYm
jHFs8CtCt3etTk2ShmSmSqaWx9kaLbrNzWtdAukn0YCkrTGxF+hC7Z0IbhJRXdgQYiD1Ei2YnE9m
Wa5GD+V9Kc99aCPhcV6gY+2GZngvh4INz/R/sybdsU3v5oC8H0fExIdML7Iw/uqcEr0gufTErKxD
kquyprzXMdpeq6Gqj1N5Gnqj27Ew4e04skuSGmuNYunhcKHGjh8iqji4puOaWT4z/nMSyt8JPBjD
LP5F5QfjKkfBvISsDur8p68ZnRgpOaBQMZW22awP2kPHBL93y+6QiLRkUJtPm44CMWmMP24LLWQy
62enIkrbMMGWVj2RcmN3APZHK1frrGUeWC5+55RD1uweLcW9IcaU60d1jFkdZTCd2E0WaqDB5jxd
uzZlhVIlRZMEowPLILVAUDCoTMIfx0w+K50cJisrcNIFGNZCGlE9unGy0qgSR9muzT6ubwQg7gjH
+mP5Rf5t5/PNLaT+S2rUnrSJj5Y9+jnjLMnJeSiOeHzGcNShEYRX5gjlLqbq4NZ1KUDbqnp0sbW3
de9h5ty+k+aMG30oDk04JV+1lj2PBQW7U0mXcrUtN8SfWms6dsz052uXXQtfD59kXX8jVVuZmSeI
9qHj7UzRH4Aw+9hwm7OSlwXWZ5DO/aKcKadG2X951fhWuEa655H2FimrKTyXVMfnb99DZ6LYqOjs
tDPPb1x5hPQN5pvoK23jJ/LVSEtIDize+4AncAza9KIwMElHe62ZGhovczAtaYng6jfWoZ+a9A4h
dsDA/TIC6llmvZ4PkFvWpyKP2ifX1jqeuRwWipTaISA+E5MJbvCKOe1+SSoC9JC+IOLJKVe0m6an
OaZjp5npV+v2bF528BtjLZVm/VArGfCjSTlPDeVBHcLsGwmAcqYOyqNKQ3uTKtfqMBOZpHysSBEG
5WuNMbh6yulK0vmXq7yvsa5csBQLk/LF1sohG2KVbZVndlLuWRMbbYOdlpbET4G9tsRm2yq/LSOM
BW3UEHtpgC4OU66POXfCpItYSc10meJJ5eBtsfLmytOLVIcLgct3UH7fEONviwGY8NTmWCtPMJz2
NVN91olkFyvXMPYCJEoYiTPlKG6c4mSJ4W5jNUaHyE2O+RhOlr8Y/vmRm7ut/MmNcip3WJZLrMuT
uBTKyQx9vFfnzaPE5FxzBpsxPeNLMqCs4IPOlSO6Ut5oqUzSOFSB3LobT/mnB+WkjrFUe1irA+Wx
1tjaVk5EG5bcHok51UVkxsxKebNHTNq1cmt72LY75d8elZObhjA3KbwW5fEm9YYKoumnRaE1tzpF
8CJp73i6AW88cp9l2O3INTnZg75Hu7XWW/fUYipnd5meWgzkDXbzQvnOYwzopoMTvVCedHTM6COw
qfdy18jnDOt6TstR09ECjZjaUz5mAkGOeDqXsma2AamROjp8HdPtpFzxfib5LRrWd8ezvxCCEmJG
qmDVNchFMbUm2OuhZ9H2k3cT272P/V69ycABieqm16wy3iw7eFFcjQkVKRsuaYUkgIfRK4jhe297
R/Jv4OqwNxTRa2b/9Se5s2cydeLpPhrRA4vXPQcWMGo4Eca3EIRABkogAykQdC+0G6DxptcA4EAC
eGACQDADIlA2Ei1kKuFSTzTOLgJYoKstxeSNDpAMrPyrCW4NeAOPzoLWVLgZ/F0E/kBzzLVBB28C
izARLgIkger/gIOQzekeuOm3qVgKqAAh4cB5HRRnIa4pWSPQC4AcbqVFCgLTTF+xGf6RUVpwDRyz
X4G5YtCk8wzOoY9IgcAjD+QBKgjbGvIvKv/3BgzEaMuXmW1JLQgMJKEWuSAjquw7ASDBnvLXUUSJ
AbSEA2ICgQhDB6ATWlY+2XSwU0WjsHhCavAUI5iKFlxFBbaiUPiKaQ88e6HoLgQSkvAFi2DrNN+D
eNJC612r5Nmuw3VfRWvNhuct5u04dsvIQ+QHPMNkOY4UTQMP2clTeI18kdoG0QvyE7v8wQHCUeKA
8YFywLWm6Tf+dV3zu3GMU4vNQwDx4GgN0KMC7BHq/CSgD8WZEYA/hFJqAgIZAYJkgEEGACFaiW/u
pIENBR1SgRBpQYmEFaGC7z14kVpxRgyAIwHgkQgASdqdLdxDCGa+cuq9FEyJC65k/sB5+qcAYSKj
zQjQJANsQjbVE4/g2gN4IgCfeABQSkAoxF6tJ8AoceUfckApLsCUGXBKrZQzGKu7oEJ2295KI8ay
s687eZor9+h0/Ub40y40h30wWkuEW0tUCuugfXY5RHWjyxGzQWcyHyI6mUXebGM1lv7SS//MTrgm
87LOMDBUZvSFPY3bx3DWusA+2xhvikRTBh2d9PlFWARLZsauhjCVGOa1rbW75tB2Y/LB9988Mb15
FGEaH6Mi2/jT1Z9qEE/Wm8EDqR5AtGoXabZrxyQDI+hvpju9FSkgHFgb6vs+YilyYTsMYmb9IS7S
Dp+Jub6S6nnrk+HRpvG5T8s9SZIvVCNLDJBEp7rHxmhf0OPdgC7dsy54nhQ8zD5rExMohL+FLu9a
qr+BuLJx1umhfgUhvKJLwJjGOWZjfJsi3vzUn9FxnWMmWZZsN30D+ceKblHjn/XM+1DLiNc7DDOM
hXr3o1xmVQx9KrqplcT3MCrBPnGJOnkfqmvYpI9B5IcQZJy3bMfu3v6dfUQm0zLk0eAcnA3nqby2
BoY/MnfaqyjuFDGnIS5XDV0nsAYzkh1aDs1mjKejDpauS5PriEWz1qbDP1FfEj+wu18jQ5Kb4n00
9My8qt0bNs8UI8joql2yeQN5ceXJ6aaWOfVPmW29MgG6W31/r5GGZIM44R651QCNGNzcHD2+ASA+
h334wA89xMPZcFgZu/iNCfJV9u45y2Kife2TXeO3k2fFM+rd6VpY2r8/rG2jm6XZd6Nk/qud1fvx
1fXs6VNyKisG8ILFweoZMw0Z1JaXLIiOVvIVTc2hm/xz1MYPKwnPRNO8qpcS/AWJA16jOs9zclJk
JjHKM1SaF/UBqN+fW+1J67eOFd5QEj2hQ7sP1vhWxxCT2eiCLnm3pvAxOmiN2fU+Y8fBLz+8qDvK
6L3T6P4oQhNF863LbdAU2KxR2Pt5zimwv1H8U3ygOuLmi3G8J/Sp3WDENClvusdrSeesvpfZwa5u
vhpZoF2OH1M8vxF68Kz+qNmOr5RvrVlvrWl+ZuT4mkj5gkL349+mo7sfpjlwhGUwHD0Umikm8aOO
o5uABW7J6yTL76IZD2QPvjTQnSOvJ8vjw6f7pzhaulZ/RrNEmwySpt/kfsbJPXpVbyFPs53XHXsj
+FBPFNfqbEjjre+H10xukx44uDGBznturf5laGy8r5j9jP6F2QBcw2QnA7JR0U/9u230/q7u3lCM
eICRL9DB9Wztya+6FzQ97/Pc3xJNf0NS81EKTq9ufq0z+wO5xnZMxIY7kw0CdtkU3M0yh9ck72qf
HOx8q/wJKU9kRZZo0PWvsotvIvzTsyTbVviwNXHwdOxF/BiDz3/ba5GGr1LvzkOTn4wSAlkcbsc6
/bat9LN58+bmOdgESXBv8r9TAMGZv1DBf8hLPMcDry7kneHhWYn7GGy11YQ8G2yU17/oZvIORPSq
2c6xmS7SB8rVjDfK3ZJBWzT+O4aot/XvY/RRg7ZYkiyUZShreX2+4QePf+/TMcmteQ1n/TeqwxsN
BM55n+qvcLrinRX4magx3wsxebKWhbii7fTdjPS3nJuiGR3U3vLeyQDDyPw0IJnxV1nb3m3XvDSs
W7UaMKaT/zJ6+lMebRC477yGnwDSsrAcVCPFRufbbnm3w+iuNi/TVFXW2mqK765qf4w8xBwfXh0q
KoZH4cPKxUaygoaWdmvHYtOiNSvdBVeL8227zcuZUGcABpp+qqEtCD/cJWDfEs6kLhV7IuQxdbVX
hBX73C2fGH8chQHoAht2jG2/HtJntbODoN7BdviJZLUsY3c7OOHD0BBNaYZ9CUSzDKv8ZLnKydKV
16F4HxLjV2Ya5ySTZbF6He3iWzTjI7fcP+3QX/LsMmr+DRMtlBQLP3H/mpistql3rCxvS4bjwmdo
YYQ3Ai4WTkF+nePuXKCRcip3cz3uJ284xCgr4e2HCM7xnxl+tfP0lTvS8pJwPxAXoWMhyts+9jk/
gNTJLSbooeaSuOsJScfE2gA73JfHOSuuFixF6HBHNzFOYUl0bbJvXLlFn33RGeSN2Sa6sknEZxqo
uyyQR8w+R2A/645Gdac/xUDvgkggUP2tEmUU7G+ZeOOpjy+ktZO+wzANxIwTHu2wfurCHiE0DD+9
3urmtI8Qy+i0JQF7osh6hGF8HMp8SafurOR/gWcymw9eDcIBhEmYOKBUerlN/YcZKsdLQXopRxi0
nrpeHuoYhCJ6iwqFZ5mOG3Wd1YkSWaLuh0d07UTUoErtfZaD6SD69Bxy5vDEd+K3N0fGN5lMz5gN
kLxWW1+wpjEI76tLVqRXDxEi/jCGOTOqzoh3EjJKQCextB2ERP1PyF1kJqxIsr+XXf8CnX6RJUDq
/FYJmk26HiDNMpYbXi59zyct58PAx6XF22qcTn0E9NRGIXZxP+LQRT1dPdW0tkbH/2O3xUHQm3CE
sZ1ooJUYknz/1z2qg2uYhAygva3Jctbrf5LWOyp1ZeduE/9kCqQ5TrTvxnSZMaREp0ErIYBbEG3M
tlxr6l3y9VrmUF0BpydAT6oRJ/MzSabLzh13TIKXBnBR9WZCfCKpeS/go3Q0DnI0uhq1vpvTGQuH
Db916WzS3twor3c8wVKcvYOlFbvImE89zdug9faYpMZpCUJ1bbrwJScsQSmdmSBqCfDNVu2lSogK
j6dVE0xkNxVPQaAeXG1Zjd4BCECzJHrKSvt9mesXDGKHecj3Vh1t26leGWKCEUfAslECltxAMFmg
MF2nZBlzaiG9a01C+6Yx8eVYOJWK5aD/etTgggeo508KOnbuXwuJK0oB7lOkroAtvenm2Sd1Bfgv
dV5Wn0Ie2jT/m1U3zStGejds+w8tbQFw6Ccfckq5HnX/EBMeSVchpiEa33rwdZpVbKn6P4pIlWrR
M4k5H0lwS5Ay9aV9cGG5jpfAHa8o+z8CGuZUWVWvo7PZuPqT4NGfS2B77fiKluwII/naoy6oIKam
FSEu2T5J2q26C2AUnFhvEixCP4NDq0aY6HLs6RmBPENqSh41GXWUdWSCtuHufY6caekf1IbXocEM
p2Adju6+SWnYD9pmCJptw10YNTcvrZjoJPkJlOPDHqCItjGJzSm4vfEn0H0Gy9PB4F3jnLctlxFz
ToUuVg3WFoNy1e/THQ4PPLeXOhheGJhcjVRjCdRPohoQqdpLNLiLgtXJwrGjjqZ1SINj3uA2Pg1C
bNS32dFB0Hp7V7KtYX/JXVZTKD4TDgyiu3EQUijw/+McPCi4R68YNn1HDGOyq2ztREWySI5DsM6n
kC5HdB6deYuOet1UZJVO/o4daA3rao1PSrmEcA+vszZbafm0Ul8Glrcnd23Lo3lmlt6zGCjJuTN9
K03FhJARX/BWbYSwrZ+nPr9OrQ3tVWxGP3rS6PdFz3QEDpN9CXvEgiUS/tY757YLdqW6xIl1Mb1m
qwf+NoleKia4VrgR4QYH3bqjYaW1tyG4zBPVoKi2kzZvnbn+qKzwuWLbiwFuReKIwJMOGnxwoBeF
Fm4bvtVW0DmLpePCHXBYWmM8lz3pmMm06hGGWiRltlqzDcZ+beXO0WEwPuQwzNJhTRzX3tNRsI7R
MeES+AOe6WnnDOSytd2jSvjgOODFSORVNUfFAjjOfWGk/xbP6UHCOja/1U3l1dA9EEQDa/FG0M5R
vLWRoyST8yfJ9oPOcG404dVVO2O0Nv+qQ7t7CSll0sx6ryv9qYujrWYAB4/29lCsK0EfzzxO3CoF
RaKHw1n0X7nQQBQyAWqyE4ifXb3XU+sqTBzItthZGiuM7Df8YL4bOkxrLDsA35Saae/m/javvb26
TN3f5Jxpa83l4pkgo6zFv0vOa7X2TMyssaC3qBIysI6u1JsE7sry72/pOCy4Vz4lX7PSaDtiqaRB
vQkaE0sUhwD+N4mDtTmAJC4/MivYOKW3H7Xw2bStS6vbG5Dtz7EmjzWeQzpkS9ZWJgjkngDtcoK7
NqPEiKbVGJU7VDILqSx5UqeVUG3UwtzLfhfFEMFYVIkn/7dW63zovr4lV5lBkNjQml/LCA0tfDuu
xpSAJi+LzeBER1FxB/fxVnOBd4QD9BwUSrHcEOPylHXumeSYQ2r294oxXDrDgTLlnvzNAyZ9tmvC
TQMbxbBP8CtiG6PFLjBuiH8/Z4V3QKt4bOMeItr82zUN/y6nIxO/qTs5BcSLx+YyV9lpqLRnx+es
ZSOkRbnSNuS99dx0oDGYXe9QjC0MgiTN9t0cGFX17bYwqlUefbvUdZAHMlDVifdUVMUG/fSWTtJK
fdC1i3QjzneTKA7ZM6DDbZq9hhUwa2FfdHJcEUAd3IaI7rI/Q8w5wBrYNZO+DWK8agEpRYI9um4u
SLsvQXZqyvIaxwWYIALNwvGlSil6gPmOsb9v7GyPXvaYa/GKPMhtisiGKPZVhrRC52MAab4yZ283
FYxMOXJ787GbYCHPGL/bDNWWXdu/mZlYWxRGZVLVSFVgSYlrkxAfQMj83SIkjQqbjK2nYPQiMFIV
A+KcSiBAU///BB/y/1PyhIoKI3rk/8wGOau8kv92+vr581sW/ysk5H/87H9hQsigsMjlJqDVcA2I
H/8dE0I4he3YjkucBO1qF2/1f2FCzP+wGIdDEPFtC9Wb9T+loOj/4Tm64ZOQYjuEBLji/yqEwvT4
VdV/hVmpEArfNhzd0YmisHh//1sOikRF2KOWwaHmj+veCTnWDR0J1B5SQnUKbK403HkYk6tue0+i
au6T5m3JFoD+kKCM4lAjShTWGtGHjHflRWrRpzDPhBncBW7n3qXaHDTt4IbEH43uxgX+MI3jCq4P
jlfDeffm+kgAQMdpkvP8oCTaHGwCNBFBu0kjnnhweKwawaJME6R24Ox1Z15Ll+Z75oP40Mtur1jf
qGVfh8RM13pglPgCAV6EZjWstDl/dCMdJ6F3jCQSXJk5KOsARZw1JWo+kQKwYP5bkWe4oM2LdmT0
X93JYDiIV6GuTrow/1a++wyIfzzk4zEuscjRJmfo2MGJo0rxRY02ls7TIpoYDhP6jKJfqddzG5ef
+zFU+YQ0wS8WmKmQgb9A96ARPgYfMUBTHLWD8rPMeDwWQ0XneIh8tFo/yPfQ5jvjKY6RucCBqMes
wy6E9FWr2aRMxgButzQago41iiFcIgUglEXYeFdLkKdRoot34X+m3XyCo3BNIFGs47jC4Rezw6ky
MyloE1mW/HTc/ksfONQFw4yxAMpIigDTgBYV2DUtIEq2Pr1k2qfR+Q9BmmakIjXj+A0Y4XdNfqke
DQBci1uulRFJEcWLMFeTmE+Y6kKmDeGlbyVDFu1oQgPNk+yvXYmnwYrOveGG7Cb0Z0BPvYra9IEv
/4igf8QuvV6hkCHaiPMa2z95LkhdldiOT1O3W9IljV1k2w+tKJ6HLnvuBtDUYmJgg9LEdWowDigm
DA7HkAcRsXZN2YJoy+/IvV8cl6WYgn/R0SsYhyuoSQiylX6U+szsYOxe6DgvtVSVkhK/ToeqKsph
OQ7eC17LHcKMVFLPzSnjuw6nJ3HXiGrH5CnXYambev9SlPE2j43PwkqdZdUe2BkE2vcI5YdPZjRN
kiJgEE6OFuSzCkVEP7xZg/GG/mzFVPA0WM42aBHTIgSVsQEuoThiIt65/Ucb4oFJnfBLi6z9rDQh
iel9F4Vxz12iCYDdLijCX4EiMA7XB85AMEJCBF6sbgy4kCiFM63Pori0EWEkTm3/aIQuLLq+oBkP
oWWwxBLv/LVE+0xuyf3fd0WnwXPg6Gi2fgb80cd2aFlbOeYHbUB4LQv9l5bMIvIC8swRgNowaSq0
XpWZfQ9u+6F7/V8ETN8xjz9jWQRR8LCGwW32ZnkoHEaBdppfQ4wcKEPGi1CGtUPiBrgtIpS33cZV
dD7oA7C9VIAYQd7Yj3q5mUT2NvnTGojNcUjmtSmGZ9ttT8KKNoYePUVkOVcwu4Wyuz3K2eUeNtPj
ONlQ60PKbm9vZ9hK2kFh2iC2gO60xmqZq+yKoscAakI4W3hhrKF0sAl7NlfBYL31aYVHjxf3bM5f
eH3yWT3dVaevA4z9mY1VroGYuRzD9mKOCkXg+zjayKiBk49Yd+vTAEJljHBSlv269kW7mOkMVyJq
0DQjYgi08Tr3zS1xI2fREJSGzuw/yTuPJre1bEv/l56jAt5MCUcmk+mYTjlBpBO89/j1/UH39VMW
S0pGvx72oG5USHWLIAjsc87ea33roswipu+9+MiGHkoh346YGQEB2FXbs6tdkgzsNUGTiBIfTBSn
QZz9lCcsSNA/5k3bTm6uy3ZartjnFAwaMq+tsagXiZ78VGuIcKlUMwim1dbl6LFxvWICkQS7AUrX
tfMnO2N2rEpzB4dfrq/yAefhsmgzQPzkupA7EjmGAn9HMbl6W8CWqkQ/XVLTpvv9VFTVy4KABBYU
/P5l1PwULCq3KOB0/wOxKpdZ/wCp9Inywdo0R9gDBRfN2LzFB6G2eO268hp50FVBjDn5pOV+CFca
wJR8ojpC0VpV0OD43woKL5gUi49JAot9kemDITC3x8S6nWu2yWiFZHfSt6i6ZZgpJpK4Unyb1Rdi
hJAdinNid8Ia6D6Q9VkhSCPIgJWElGJU/x1Zzht9hFNSCNMVxl0qfyF+Bmr6AOfgaCzDx2zGO3le
VXkjU3tWPIxWfBfJoLaYcvuYL7rkabTpUF88ZPxj7YqUthCLeKnjO6tqsQSJk0+yAf8ZL1Qdktxg
8bwHpTsHOZl4PWZefrJ7UwskmqHJD6m+FVkB7MqKMXQaz0mOzaTMu00dACuCp4FsSamOqGE55BGi
0GrSNYsfXQ2LCbmlvLV9hp17YlIEdwpuaSps1CG4Asp7qZg8Ma2uuei4LpuAJlMnvgph/d5HFxzc
Po36GvXO85IaN/2SuqOJlFxV6xdJ6/hVtPzJ6Md7TU73rf6j05bHpsp/SNZKFMvigNfPtGvYC6lQ
3VdB9iEjR2BcjFzFkBscklMMgrS5XHkutZRfCg32yrBjAR2HaoeP+MFgzEit547E7YR8ut8OLWPh
0mg/9KnGEVCKjqaQlUVCD3gDGcMAJ99QXHsTenE1IGDcLBILtmExQs0EANuV+crJ5CFRcfvKZXev
qwNBEAhyJlW9qsI2hfkAMXDI1EM/5+mGYMzISVoEwLW0zxYYzkre6TsOCh+YLOAmEvWZ7TWUCbkm
j8jAFRnMBGJ6MetnWLYM0puSHrXUdC7V7hokD4I5rJ/cvuml08U9ykGskff4x/i1hIihv3IYhOtw
sW5D5JEbCTk/+dfTo5XLn0UDC8Qy8zsQ1AfKnT8xYWoJMWq1R6WU7nVdvRgx1QghmBbNrozons5D
jNxP8i2hvYX19JA8lWbQMevHSDPqjY68NeWYToztBBarM5GXpCZ2IjHprsGg8wjjzTFQRQKvkDuC
lsioz5sDlMMnlRacb6Q4b2XoFVMg7Me2v2gDdVfnzc6SFt+UVqf5869NWW7XQxvhrl8QzheiV1a5
lyXGZZk1H7nChFOsNGDokRcU03trZsdarMA7ph8mAzlOZ6g/f3atVpMpHTH8rJrrbpnhP8UxASXa
QclbC7MhoFU9+5kk/OKhiT0R+Jw91eRmB8EQICKUNKTH9aXBPKLuU/aQKNrpAA1UWeRa7PKem7Gg
BSmg5y8QKwsNUZUduWZqeIz78GYUtUNWoR3pyBqzw8HpVz96Yao/BDW5lrrwJyvfJqG/Zi9y9RZY
0v04V9frNjGP9d2o6fdkA5GcoDEX6HC46mgrNhTpt6RkIeessElzRgV8P3fOpgcxCnEOoiQlhGVR
Nx2sjSXSP7o4fxpUdOQdC3MZLZ/MXyhfSegWkfkiK96Y0esp74SGLW61ws0CA49F2Wt3y6DuGJsX
tpmhPQyAzBks7FJxkazsOYaK23al0Qlg6aaVTxfpkOpQoqJ1BF5XjlDsqqXAiM/eF/afHNsyZi2c
R8EPIUE1Gze0c4cIS7Laltey8iEZY0MKD9S8DHyewcwqkYftlOmd27ObMwBy0ZtSDNo9+KVBuDEJ
aSHyVVBCFxGOoLZPs1za1CrDERFH7LzS/BrYfwbaCKceZ0h/GePrcEzvEa2TIAMOcFi5gFVIZbem
6m5VeyGTw1jN7OJDmHAISoAFAcD7xUoaJDnpYP1iDxpQCGNwhDo7EcJikocwCj4NgIWEglW2UmGd
sqQf+cKTlo41vZaehZQdCoTyZDtVoWUvuXrUiYzFiA0dsVw5iUm1bVZuIgBIP7g0VpqiIt+KUTnY
dEauB2aRW7NnZwGj8mkIqeXEy/CuobHElg+6CDkypJ/yQzfaxu613GmUft3G0A+HN74g9cp8XOD9
Vkov5FgonVyhDmszKGglqXG4EJu0bk/7Bg+XshzQjbIBopOgri0FYW0u+KIytp66thzYeD20axOi
1G4ScBq4NWokwP7UmDKxVdJH28MKxlCJUZOORpnPl8iJblNe7BkSuWEujK+0aPT7VvuhKQsVqeGd
7XDrVWqNd66PRCwM8oO8sBII/XiR53czIv+0W1WUJI/Yaq8+EzR4S4/mNkb4tonpqqnIaKOseelw
kzg8Vmw62iNIvyOxC5sF4Dh8Qn4X1PI0dCmoLJb0WhUk7laZ2qnQ9+7SMBKRREZcoc71mjhfUARb
YHTTSrPrYBaghc2TGysQrJsEZZpFsN1ALBhtLKRMgn6p9HjxejLNylhEdUvVTCX1MGbFY9BnpGb0
ew1iBa9NAz0bv1Cc1bt0pHIPAmCuShEelBgSZ9rwU6qAt3ioowwZjII4y+yBWg8i/iB6G/6MgY15
2+dSD7CdtXjBmBOwtxzGmJ5nygkFn1JgHKIxQfSvTdWOvBzXWoEStWgsO7FrVA9SG1F+g3WNmHRf
dEmy7yLLV/My8uNU6txY1d2YB43xIeFYxHxtyq7B/V/ED4X+XGFuc5Y5v44KNXTVWAmvGw5NBbEW
exRYqj64EVt4Py84pVQrCjLNB8lBYXo7JRx+21ViV88EZ0EWbp2pSR+ksQQl3ILLw3aX+MSnr1LB
Nrn69Y8lkeEYSAnyMbIC02C1OHZzxJoM3rnIx2eFaSr2DpHci+KpDhNIK4nEOUgYbUwtLG25lZRe
L5ESluXygVR4/SUvD4PMG1UZV8Qh7piukDo4XMpKlz22yvjGT9tgv5gqj/EE1NK5Pphd/csnnXgi
IeHhALOYOEpOWtbCKGaeb8M+bLBnHQoFQXSjJfVHUN/CQKtQ4NVXSTxbl0anfeIsXPCpxajpHtIw
uY9FFuhGCRR7qCQG2sJnXbf3SbNufFIUYFJfj04f89KNCscpUcShwqCvJ7ovQ2Ns93KBnzx8avWQ
CCXQBKgO+7tpjmFwag9JJj0rennXiQyVLChDQx3etnX+QfI80kXjLkfB1MG4nJL2tg+s4ZY0KU8m
IsULpfJIEvQDgc7IbK1tKnKmVQidBAdDOIIs+KGJ0bZD2CvTpQ3N+bbpaB0bOBld3iinVcC4s3mD
lj+gSIp0YrTm1hVyYXLh1twVddzwiCSinWT6tjDZJjU9XmmRVMskKImUZxmP8UowrYB7J07y8xRR
v0OlLtjjJa9mOioXxa08Y8k2ReWnoAHjL6DRcIw1IvbhLpEzASfiLFs1fAWGuMEbEEwr4nwwZO06
5iBYy8oFTx5zaQqhVv5QjYpVPpsbbzTDt7TbZXWDE0G23mGgvsgGsp9ZfZ+F+oc0AF1Ri/5nKOwQ
yD1gjuA8o7yC4cBbTHt7Ya1J85H8QnYf1VoNScbctfP4OUpZu+Vwgmbhuhyo/CastVxgVpCU9/To
L5Wl+Bg44hC+sqbSTexIxfhHuKC4sVpnSCKJ42qxuAWNAXYDEN+Y0xZDWWJYwZ6HGRciZqJzygw8
ob/WCqx8ZchmdEwNbx3ywmnHmqNFkbFtmxS5eZDQ5IloIK3OJKk7Tpl4hOSVbGo0UnZjGnvwkYtj
1OAyJXwjQWcVmEPm1imTvN4GgfGggbX05BHWgvlBBq3KOEUBs0UbZi4TQLMt2yRDjbBHRrHs5Riu
ypjWpF4a6g7M/2tA6OhFLqqXKFOY4HH/7aqbP4ZUWPa43GAwDQjTQus+XsSnCRFoW+gKLoRs2BBa
+xrqzc9FNm7wsntSsDCUSKnZrRoDfOyDFdHO0INMid7pjBmJCCcpMuM4S2eo0xxB61z+qIuM95JM
M7hcm4BGJvYSWk7xWN01q1VNkxiaIygnI+Ze740XqYUiUIL6xvvZs/0T1V3aHNO2ru5S1POgSxZn
6Uh1SS3qz6w1mg89Cqua/mEsVoWlqHkcVMaRCpFIqalDRyqxRWLX2WBev83MWfOMQX4PZtB+GKHu
42h6GbANelJHXnU7BY07GdNzRvaH+//9AEBWvo2eJuLoM3vt/40Nvv4b/zT9Bfro/wIBzomPRr1M
ax9s+D9df/5K/pcmi5qmaKZp6r8GAv8Vfi6Y/9I4F+msz4oOIJz+/v/6P3hwwfqXymh87fgr/7DD
pf+bxr/MBXxp++sWyimC1C3Q1IwroIOv2dRfsqc13cTtq/XTcdb2A/aUDQAFdVuQkOdQ4k1HedFu
yaiKFru/7OxCvyoDp+NI9wYe98vc5OafUcPXJPY10v3bSwGX/vVSjB7K00zH9DhyDN8KLQ6gzwTy
hrc4sTu2jBYoYUvjsV0onNLaQhWFg8nmr6BZ+0HMzWBLtmJD9258NQPEdvn9Ba6Dn28vkEjwrxeY
LFZp9On06wIlyCSOFTnAEZ40ipSOCtueQDTYgk9PzMARHRoXAJrA1J25jPVjfk9q/vMnO5nUiKaQ
zqLCZSS76GZxUpfAyyi5tuzxvXfqe3nTTfTOsFee+WB5zSH/7oOJUf/6/S2JxnqQ/fr+PQ1rfD8b
tENb8osSgBBQ1vbEodkZx4kddhRJfJv2ZEejwnfAXVfeUHpieKMM17FjON/fE5VX7NtLW3+6L48x
jAiTkwyXhhDDqG5z3eNERvgulkOZkG2swQeydDYTU1OvCp5E4UJRvVxzGD2VuVMwZeh9sbwp0wvF
y3FuuBwl02NaHRDVGphkXQzAHvW0i7crH11w+n9mp0QihJ/8e9kclsXXp18S/53T/58/63r3v3wF
kCvtWCW8ia0L7aC+sog2pSM/2LKFmsxLxGONGVp+kdK7hugd/RVdMuzoNt6q0VEs38oEKMay+Byn
Numt1u5jg5c4P6jKRtAvMF+Ae08b1Hp7DonBpV4ehPSCgVWo0Q6B7+OZd2FxNQMnfFjKh+bBACT3
MBsvGZA1/anXUPQxFfHavXyZ3pOyER+1EoiOPWANh59xHezz4QIEXZ54Kv5l2j+d21xIOm01N9hr
4paledqFHjOt6dDVdmI4yR0bqNTFHa/umcPt43uxO1Qg5hB/2aGde9GtEd9EJGMIO/R17NKU3fcP
jnLmmdbXB+vLXS8yRQ9kdZmOnYWr8Qm7pRQydYwvSHKOuqOs3RSYiAkbbPeJndLkc02fDcRyUZHR
o0cXQm5DOKFPm9Du8i1sZttMPDShciAkkMN9FB2m0jeYeBG7i/o4fFKnx9i8//5ryGeef30t81++
Rqurc2Yq1E7OndDmAUns0FhulHIHKnJ5Vsx7MGa1wwNEMPe1kDpC8EjjI/H/H69D/vfrmEyhtMSJ
95AAcJw2NiHEBRkKP/uOXiKHDXet0LQdsLvP0aXwwxT2/fgzswvjn63I39+ndeH6j2KlEPTLTF2k
Mbr+/Zc7YiRLO67m0qN1JEhS2ShvHHosO3tFIAZZiIhnOzlTIJU/VuYvn3mygsFJxmk+8JmjLdEO
B0MLZzhOtljOBMFJG6/qfQWTC3ZFD4en3+2kDcdK7gv86k1uF/t5oBM+b9xSuTLxo5D/Uz4iHo+o
P+LeOPPw6+fu0cmCBnWB8bBSTccsgeJvp7kzuzClbQz0T2PhQbXS6q22kTxBdrrRtyQb5tAk2EPs
FPoOJpA1I9iPN5ZM62UPBgUzBapKNraLJ3vo2FBSRvWltQsUryKFsTpwtibioExIjd0wwNwaPI5H
Pd+IzYGUcf7fsmsxfwYQMC27ddnAUqUgLyq3lT9O72ce1nW9+u4ROVlIu6YOLamrp2Pf0Mhy9dmO
809+n95FWhbta9ryT4GDoIfBoujHa94ugAp7Qkmf7TApwbgx0OpcZW4B4Oj6+6uT1lflu6s7WW0j
gXGFkDfTETmU2+yULa6Uqxyaltv4iW+c2dwo5z7uZAUVpqUZFp1nFyVTE/tKTbKXm5c+p87aumqL
fSr5Ue+HgE+diX0iw+PI0/EzP3AihpscvtZF4kThLYRiC5qXw7JLovy28BmUfH9r5D8ulV/es5Ol
UqQ1LgYq1Y6sJmLDd9gWxWRb7Fj28X0Xuh+6ll0R2NBuJeyU5b4iuYB3f0P1cQPjosB2ti1Sv9+e
ubAzL9R6Evi3olNHbaauFyatlxbfQaYCgobLasx/Vrvejy8Cp2k22TXKs59osCb8yohQN+WP1AvO
VMBfFe6bB0g5WROiENGKPnMxRvMcZS/J/ah5GnZ1m2NrJTq1LdgFzi23eswAmX4a6a5JnhZb9dAr
FmSGn7keaa1+313Pydqgz11o1VLLvhVWTN0wqt5g+XZI7k23aXopLS/NprEF51xZ/vPi+PtxUdZf
7ctS0BBr2EYGN6Kms83MG7/ZGtK1KY6pb3ZAKu10IsXTnUjf2VfpVg19UA3Ze+H36eHME/LHM8SX
azlZIlCZqM24vtXsIgP2CT4WDP12dke279WehEcXEET+Gl+isK3ZbAx78hEYS83Pem+TF1dQa4ri
ch4JpyY8yfC+vz7t3PWdLAmdkkNnV9mFInTUgYBI91L0CiO58kZ7cNJqn2gfRnMbb4fxpk8OauGT
+cGKUTz3yRU8oMfBLfCF/lgUPxreKuGYCq9zcF0xlhd0B5oefqXNWvfbik7XgIP8jnMD7ZFC2tFt
w1P8PkkXy3zoJQ8jSjK7g0ve4JYBGRNUvw/233/hP586v/wgJ4tAYfRmloG3OSY6emVH8aL8es4D
p/aFK1nndyE/ZJ+1b6ZCax9Y66bu9rPo0MQSzZ2EsJyNzIa2GFxWW6YNvRzD7ly9O/fmnCwFZTtU
c2Z169Ggarcoi/HXKo+69pwoOMapK4FDSEVxnSYUY39NIz3onHDIofH05Yp766vtmWuS/tg4+HLf
TtYLCV9vqle8VKiob6w9dujNcFHv2uP5F/hX2fyucpzU+95SlGBo+CxtMzhYbyDTCtFd8T7bs4vw
7bLwzAHb/Y7HJoVhlnNMupS99H26gqj+VKg3ceHVH8xLjmHsBZ//kydo7cjQyJEJETq5Oq2LQIj0
xXRUfcXTX6fwJnUjr+NBvx2AeaPsTQ+EdyERCKSNiDh7w1C+8OECovrVAT2WHHhwiPt0n+Xt2S35
+sb+x837fXnGyZqkJpoRMp6djg3rdjMwpTqy0zE1qGNYrO35tfLo+XA4hvSidTdm4ZEtGwsHDCns
dOgaqkfLCd++v2m/5KTfXdXJ4iQ3Ifi+hO1Gnrv9THqia+CZ+Uhd4aoGkO7qzRamevaqe+I2P/fh
8plbsv79lwVhypQYllO+vk+BX3jYD4N96wi3A89LiJD9XI0593knC5Aep1FuTDwhwjZ+NeotG2F1
ckdgOd5a8YnGtfZ56uXjBcoR9bhcWH531/jGDf3j7+/7nzcFX56Gk/VnklujzC2++voqFQPfHpn5
rN3o6o02InG+02u0ENUHPqsNZgsW45yEaH0+rCKCTn2q50uY999f1J93Bl8u6mTREcJ0IODk1yMa
iTco+lo7Y9/NzsBwFmaYDohjlozvP/XP7awvn3pS+aMFZU5ksBRzWvPSbcaJ9U5cCJtijMYfgfoL
7iNkyrfLyEgS/ZxfuLEnE/cX70p5G5mPenIPXQ90+y4Lt2nV2RMThDMb87M356T4LyBs8wnkCjvK
ztyt6QQ005wJx5iHwBHvpuJIpR16reqfuUF/3M1+uUEnJZ5JXt4aa0N28rrotYyQRQK8cDvmkPxC
8UvgZHuORMx/G0Z4zkjMaeM1gos6g57k5blKJp2rZCeFFibjEhsZ16P6tPYGRvcuYQZ2A82Ruio7
8pO+BXJlf38btD+udL9vg3lSQOsemHtd8Zwox2pXQh6mGwi4Or0YACWzNzEvBwNDH0kNNmO8GhRS
d6NCKVG3qc+cT60PQuPl8w2gyN6RXD216ZVWroQRp/IsZx3hDnsyFjYNoL/GFUh06g/GeF9I+yK9
SrVt57M/IrE45gg+brGnnXsVVvPBd2vEOqb4WhAZyeUyEPL1l27xIYou0E0F39nA8XxDVCVGH84t
duJWpluQjNSRyGuDcjxzq89ex0lhLpM0nlTEW7+W0ha1T8+GcIPb2DMBLykIM0z1HTvmZrglnGq1
R/pK+hYH5Zkyee6lM08qNri/WIEISmdE32Y7ZphYa9dWgDQ4jELYxMZOBeF4c+4Z//N29MvDdlqf
VaLTkZCtd0D+SVIUChRPze+q5ogIomAU2ENmoYPlob3ZXK0HJtQcEvzL2EuSK0P4EMhpm8Bq2uM+
O/PzyGup+WbRNk/qdCNWwbR0/Dzpz2J9E+ZlE7xA/5APg4Pb9a71BZArts4mh9aNwlbNxQuXFLhm
bU6aRLElPhRQw2+kM+eWPw8Avty3k2JulAO46/FX9xxmd6Q/DvGrSZxgqNwuarRJRARiy4sagZKa
jqFICz9+YA8pikinnU69UmK/cQJft7X2KXLeY9DlCVqAgPR5TBqEUc7oUeU8+ZXSM5BzEsMRnMCg
d+2juqUvdO4JPPdKnpR9WG6TEkucSzA/wy5gpxuTYkSOt81rAQk5vZiayxF92aaAJrUxJkdu/CXe
G7r7ff3784jwy609WQYiQxBC8qfZMvSbVMAuuKuz7TL4neX3yRYbvZs5AEYJgnunxEnVlY5DWb8D
2Bi55rmLObMGmCdrgLaoDL/W3WznGKQBYeq16ZeGd4PpJ7IjXJPpCnGWvQtzKMguRGN6vYJc7klV
3cUdXkDvnauef+4v/L5B1skC0cGMk5Ty17qEX4jIsUvoacsG6PAb4tLMxeT8LjUbjmKGcgugyY6N
C4JVztWOP88nv1zHSRXXzGJRe53aYTGp3WHYwnnwhF2BeGLSCXfqe72L9tJD5NZPoWOd3eWur9g3
1cE6Kd46/Gw9G8p1EQn88pa6lbho11L622l/K013RnczJddj9RDbjJSl3Ck91bhYkn2sXzCeqg5m
vA2nS7g/o2Ge2e2p567utKJjCCiMgacYXfMjVsyVDBwZd9V8lNQYtclNXd2QcK8h850u63Y/9Ie4
3TdgiqHVe5wzP8OLoN8F+Wsq7YP6RZgvC/mtRSOrcvjun9dVYRoup2qvBUeSEGFMpTiMHufl2BJN
Gt4gWuTweaYkn/3NT9aLoNTLnHjKtUu8eJqX30aXuo+J2CntwMGbpyrO6Ck2jFsUZuH2+9Kgrq/+
dz/5yYLQF2mdEj79z0GqRy3H9gHh2Juo7IfhShKfpOY+xOWmNM/pRIDhcFsXWxDvQrcBRa4RSFrN
G4v6rHnr2sEZDKlBcBUhGYMAOmMDIg862o/5nWT8GKojct8GE8fwoIXPaUfEMN7rG/gDws7SL/vk
Wgs/vv+G5/ac1sm6ohFZGVs65yVGkl4VuzDOPSNjX+cRg2Kv3bhF3KOxOlv/17flu1t7Uv/zJli0
Fv83zytklJv4Qt0xb/Ell9Dbsyu7cWaPa53UeIyUUwbdbd12dLvJQ7OdCB7ui8lZrN38s8ptcprH
zwGGPaTIDekwwkZqbYJy+hf0gwprZooS1ZhfAMjYqrRp/XgffRCCAeNui3ZT9RCMbomRvsN+/Fjv
On89WxrgalzcLDDM4FSB59/098FbwzgBUbezXM9vNG1Qsm4RlaWPzYFEjDXvdTi3qvz5ZqOrkUwN
J656UjmlskdRaiXTUT+wosIOtWu/wQV/REtfP5v3KWcd3PAqXxx+5hYFfQjcCuPHmQv5y+P2+0JO
aqiV4vxu6/C/Ol2X6zAuRlRBCbpF9rLNXorUVXGP/fgfPea/P/ekOuIcqwYjYelgmkf+j/xIQKs8
8qxzEib3FjUw5EwsfiZ0lg1i6O8/Xj53/0+qWEkYlpAtfO0RZbwj2vg5UTaQG/gpWASABU4Op2Yz
eswmXHRuLWtLdl8kj3mwH3HWnymqxp/3Xr/vxklZI0KsNIyZ5lTrIkAanOo+zbfi6o2Tr4zu1ggv
6+bS6GGbln6JPti20EXInpruR8utwRJN6UOlc3qBI7lT48NcgaPbwS2TaSHrP03B5TAtxjZaC4+p
ODHdZFv5S7ZtjD20i3q4yA0/7v3G2huaHzJEW2iGDECRnNCeouPc74kfCJI7S7pOyDfgVdGfkUeO
vq5fw6iIIVP/qGdi8OZPBf1LMDxD2tCCqytVc0M7dc4f3f5ySv59z04KZUIqa9ULLAWkerpT58qm
g4R/2Tbmfb0G9TiEE0SRCy+UsAZH2az9J9EVnkgUENUnNVE283gISFW9yTaWr8MrF37Usj0SOVXd
5OE+IbrI2oiOuocGCQ5rU5t2oboFSzb0jcUZtV06/VTIxlhTIr5/PrVzD8RJMYaYUkRjzOiq/hn4
Xb0FAho6QHjM28CfXxYkUHjiwHnHwyEyPdy3CgeGdkODYMkvC/OO3KcZunq6TtYtB/QZajX5nkCP
Vfi/EQHivFXIZtHtRhfmcNHlW0n3SP3BDGCYdrOB/7sN8h2W4Z5wXdLXNqpFQfL0wcvIRMJOdXZX
++f5s/H7Bz1ZEpLK6PqqXvtO68xQXI/hK1qcZEy2S04hkqW50c4st+qfT5i/P/Rkez8noqpKRsQR
bY0n93vZXzV23U7pj6J5I+ZXkvmuN+9Ju2utq5LFl55x6zfcOE6jwbYYH0V5vyawty+LvpOlHQS3
1k/9nIlBehHVV6DDBKduj7rKORVHlaj7xKVhqqO7UMK1uZG72wsSouVte2azpJz5btrJMQHkvRZm
MYtMsgNU9KqDGsHdsRnuCwdbROcIyg5scrTsCuZoJA7zh4bduz0Yp7UPMH4mXivsBJ1sP7ZHHEvx
HZNdta0BYi7qlVlswXcNBWxQ7/vHX1qr/3/uRf77V/n17n/pl5NWg2msY3VYo50IGfuUONjAL5/f
CTJgQdwnKlFeZz717P06WQtzjQCjWuY8sVaU5qayvBIJmyi9mNC9jexllG+r+n5GEO3XtZc4NRWQ
bALGuFN3qaTbIsabnDFavhOqvWhtpWqfW7suvTAlhFB4wC8IG7CUq8AEc+icuWVnKsaprnaQC9Ns
FmHkMDS66uQQgO4YkNSETaeQrkv7hghXthLJA7sZQ9iKgK6V/8dlVTtZVhVcwTFZjus6JhD1WO7B
HiXdNpB9DU9KulewP4WHjEuJP9YgOmlnLj9BOeXOANT6rMbxLx3338/RybraCWGpqwu7zJ7zXv+T
QHX6uBiT+O8Y27E0zrEtPE1PuV1tYUtjk84HfPk+wC0jd6PXhQwHJJF3zYW8h9Z5pvj85Rz/+/JO
ljBzCoaqKtmFtG4XOYHka7xOm9w3SIOGARHDe5rc5k4daITiV6uzw7mdh3SuRpwsNEkRWQ00YDai
Mw+9goISuILsWbW/AHpLCVDZioOPfk+snNiJTERLDink3z+857Zjv0QCX973OBDIVIvj9ewRX61i
nwyCnk/ooP1LHdYcK+i4du+Qy414w+X4o+fPhuGeW3f/0g/+/YucLAeg1RYsdtyOdbeQbpXp5yw/
58OdLLgqm1PBluKdJrqGXyJIuxpWp5xn/c/kRr9XwlONqECKjhJXvwo38QEoA5C99Z+RM03vlrJt
UAqAx96RJIBgjb3VuMvKS7XZK/2BdZmK7vZPYn7u3f7z0fu/b82p4rOruyW0Zi4K8ZoieAZjO92f
Ia009+byoqgfkHWSQzjvuDybE1tyOaDLgqtiYAhUHrXyfbJnJ2rsUd6U3nh2z3TubdJPyndmlmpE
Jth0NKcNVKsQDrWfCLDTLhcdUvgOMG6cuG29I7F+ctnM6u1Tlu7z5ggzpRLOrL5/GTj/vl/rGvfl
mR56WWxIC5uOy7XaXlrmjlAFQgrd3A930XKt8Mfv5NM45+ULf+np//7okzIcZJFe1go9mnKBMOgO
DrrPft8WR7X4DPBp5dKB5PJ1yNGTt/gSjdGGHwfE23hVGcdae+zypzVlQt4gzLLPvmTnnqSTqiyp
g26REfdPE2edNzSr9sfRfvUacO2m5VbK3lAL667MFmpzttVxZnuhn9TdkD59nRb8NK07u909qnTU
HBy1Fzd3mHah2ThbZ9eH75sdjX5SZztrWLJA5iNXsXR2k7vTNnlSOXgMPmjMc13rv4yTfj8B60/w
5eFLu7AX+3WcRFmXPExsltubbqjbBi5DZK81qAGZtgm8lzMbkb+06H5/9EkJDSOCfuS1gbV2drCf
l81rpV2HyVUqHxui2k3lKcuvcRQn4pOgMVoa4cBYFHo6OL5mPcEHLAARFEye3gTlNkt/AtNx0WUh
z5hATUZ3sld6sP7JYCY4/kc+XRN0GSgHSYH69DT0rd2o5OlcFr5wZof4FzHDf3+3U2lLk8H8EcRg
PArHwWmlXc6R8L6+mg8x9WRT8MmQZy2Ecm7dIXQEA8RIokaCPOBk3J/tv59ZvH812b78ylhOK+To
LJvrcxz9AEZVu41xO2IXJ7aJiGukceM2B6clcuQHvZGcWRSU9U355rE2TmqursYimCFe5ZHOHVND
b8gOGDQ7fiCUsu0rTbtNAsnRITAT/Bp/tvzamU69tItNglAcWk3rq9fvGqzjYKLKDRRJu5fWDc/Z
1wJI3ffXe1KU00oQ1VTnB6zNtTgGE20BTX/P+otJuZzLK3G+TB4ahxlii87htu/vVOsYLU+qPShs
COJPCPJOGV/g8M+MlzqBO5AZiHsvOxzTxXA1tU+T9CbAbZxuF+A2b/pw6MntGkaoRg9oUTcYXjHb
HkryPpvl3Si3av6GXYZbNBBu7EQc4t/wmGmRn4mopNIEhj3ZS1457uRomzhtuC2RRyQ7yYRF60fK
Bel0mTubt1UDRXR6HEq8yjeqEXqk+eEGzfftzPHd9NrlEiZ6fsdToGHndVZ52jD55MFWNv4AIbqI
HSHe4xVPUQmYlR92dzpjJNlB/83Osy/21XuOYhIU53hTMU4yLpH5wUcJ2ZRhUfrVXk1n2+JoybTJ
zeGpinezhrTyBjeGHegXeuUm3C4XvnNA4H2M5QZCMYM1tO6Si0UikrY90lwOKgQ68CCMy2XWrtkE
zwNZdSOaBQzxtsmbdjdCjdKuhewwvcnRO1y3etrXiP6VWxl9ZMqHjz/ROjT9cOap/8uA8ncZOFlf
+0bU225VXYu36aMUgtA6aM/NR3s7fuYP8YEa+2gRnEz3aNiAfZsouzftXrz6ftd89mE+WUc7Xchq
NVw4369tKeSQK1O4e42AgVfU9ovZhDO1UwiYfZkgxR6G51jzgOhO5KNzEgKbC29w2KgPUFbqh24P
bkzsfAbocuHpIxnD/kLwsrKdh60cXrSpa5EcekgCEoJdkfzfiIzv/03aeW05jiVZ9ouwFrR4hSRB
4SrC1QuXR4QHSGhFAMTXz4Z3T6c7kuWYNf1SlZVZGQAvrrBrdmyfd7R7HXPkOSFY4G9sUOVebuUX
LLfSJ/ApVumMKeCngFl6PN7RbwwN5/RiWoHyJp9wOPzo5cI3mi0CtDGaFrQqi9rRhcuxMTvwT52u
pK3A5XikssZOpbCMnBo5OjUOZd34kpP8mcIPjKtvT9xUR7dc6g9aOheNWQQAIV9VjyYRAEq8SERX
FWPShQYbG5WnaAzP2eNF2tWXh8LYnFjnWb9Sz6tRAnGz7d3mR+Gq1p0JrbYO6akvYjuG/37eH+Lb
2MVIcRLkttJLx1qsp0QZ3Ou2fj1AVv9TDj+67uboGW52XOgZWbpgTyjRz3EG9o1jCdVh2v/VEGje
pC5sAe4P4Ujhux62WX+nxOg9x19ZZcdPGtBaW/9d7sXEyek6LFbnfHVWsZXYaxEpMeF+sVi+EOx9
5N4/HZJSpRwxIOXb0994KoIzKkQBmNP2cHItBREvyEwqTbhw+t3jARKTE+m7WriHsM7QCe81yePF
CPjqO5l0QluGYSq0Qn8dtkIW/7uIqr5O0aCygiMD5t2T/tJOfCfcLg3C9artpwfOzmmxNnI9y7jX
Nt7gAhkCgpnJtE4BNYoud7B3TFe1q3Vx9gx9H8n3hQxg7bCwb16/XX96i9npO0qnGBt6q/+4XRvA
7JSXrLyF3pK7sauvf6dSEIvr0XyW3vA8+3/Qe11X7Xx6g9nOLWRVVFcZk+HSuVDbyZQ52gppI3ry
YS2eVvRiAt2NsSVES+1il5D7MVk0g5gGqhRNRlZwQtLQ3R8q7HXXpYQx701hrTXh4XLZ5MqPKHNG
+qXSIEa+P9wXWvj9pn/97Pn0C+abfpVVGDwS8+nNNjd+d3SLjuMDwA0J29tgOGzwzaOhqriNUIbE
Stik29TctBa96yAeFPjul4WI/3oO6dMrzXZX4v2mOE3Zm+YCQ8gAnVlzoBj7Wg8KqtUk1h97tAmp
SU9FB/Oj3uPhM+1HAhix/+XwzHbZuEy6vK/ZZTs/vk1FynZPQrmGLHaSVwbwNoD9rDTV7rEx3QoS
V/OdfH6IKsLPpWjzo83nX8Hxp3GZbY7UeFt4LB+bI336zbqtfxQCdlY0YSJWSMX7JN2X4ru0Udd9
vTLH26y5iy+rutg8KXh8Z8ERUY3XrK3jSgaR0IHaF7AsXp8s/1x6nRB8P3b/4TviJavRvsrFYXZz
A7EYNVFMcIzeOJND2VEywB4oo6tLIBc/RSSv0rYT6TcmuCMNV3a7Jv7xv3sJaVa0yKX6gguN0dO0
tb4onHgOtiBOcVyR/qIg5cqHnW4FEf7bpL7Kfo0F7fdvcL32Zv7PMHw0onw6ME7oirrkwBs0nnbY
QYiwxcinuxzyXk+vlOxL9YNm3UErxXoHvoyYuGqxPaZ3+fm2wG1M3Z84ykoJlv3tQP+mhmL3p1C+
o1gbCbEHJIkxzkCUec+jI2i0Tq/UwistWC62WDzppOvJxMa3eJR2Ma0/+MCsS9hjXoVVqGkYtjze
l9JzNLyntMf+wvucUBy25PfDcHU2mLAoVVm1dEU0Zpt1kUSnGAKx+ND6Zy/uArDEYJXs6G7coEyo
qM3/xcHMiaSnFEj0w6Iy4VqW6PPzZ1t1Yxm1BCdZnBrXsN2onIyqAaR8CMA4nfkK19nUvdxogQri
CAOnBkfyRX3E1aTi57eYbbfWcDlaRsZbTJr9is6zkRucZzWrCz1ojrYZVorlDlOlGDGDbTWkJuqe
vHSmLexsVw/Pz28y22WPUpGkQ3bie7jabxkvJOrTgbLCaBejRtVtXNXPQ5Rl6V5z4hCziOP/Tyuh
aYnAZWTR1KSPo+nTwqBcAdvwoo9UU9otwfoO4UrXOppkt7SxFbWDFemWu47lixgzRS9d9oc6Yg0P
4IF/1q8sVzvt0+pVkfzFlN4UwMz32s/vNv3zT+8mdFUKT9HAhdEe/fK2fy+Ck2Pc6ejD7Mg9LmyV
VzOsnx83Wxx93/WpeCrEB+P0Kjpq5sIlsXEar54wRrQN+B86zewtB/LdlFZUNzmVP2NjyrQO0Kk1
Nb0KvTceoGe6vYqPurLwhldb7T+/4Wz5nEyY30PLG9J3tW9W6ZYS5bYfAXWt8MqjkUShwjHVV9Tk
tiPhYBbbtgqPfkK3ybag+7+wpSdqr3hbfGitxAgtPs5x9gTKoJ/sDMCxtNmj2tejBxwdzyVcqfgH
ohmIfv8Dvf4ZCc+vQgrTsP1rbo07yTn/QM/ktAGyrMU73jTk382A2UrtxLMaDbk1sj5EBxYdnjyN
03QvGFe4QgChhwvIUv/11bj68yjPFuXpIgLghv3F9pCxIVA8hCxK5ZUyzaVflxMCw8KYKrU5sEQ3
VjYQHuvYW9iqp2/53U+fBT1iVBdyBzzxIw8oAS/qVocXDQaxg02LE9vpK/m0759pTr/su2fOgpsS
99OmFLTpmafjbnTPMD5hNiVhlexIR5b7U/MbZzes8F5LHTV+Enlah7lFsVeKEozJubptlOhWtSa3
m36L1a4jaoYvl81dY21TpXnW+VfIcLgd1F8NCmoSDPltYqyO3U/RV+pbIflTauVNPAZC+2qk+16B
+doIKJtej9HTQTsA9msx3qYfPlqbSDPy6KGNoUnJiOqhFsc3+vhowOpIPY58LLJfaME++Sj/0vRW
KJwSJPohuzOM20z4kR1NiBWYE8n0p/QvRw32E0EUuM2TV2O9q5qQ+Ut6GnVSvi3WDH46BnlgAt7/
fuCvKvY+T7lZlHbGOzsBwDZS6D9qCGXArlje8fCC788z5CDMtS2P23WquZB6F5599Uz+5wSY4waE
cx6POFOLDypcN1RCoyM+Zt4EP7B222YLAUF+Hj0TxdRiAWVhec/hAhFdUVpbfSxvGK+mq3UTOWzq
eoWFFQWphzv4SVw6dBdW1gfE4vOxkh10NBUc/8MNuPjyh8Li4rpIPcVO1qOnb46vS3f1q0WGTx94
Tg+I8CTQxJgPXLv5eireYJqnvpcPE9wK/OhKCzWasD35WQtRea2sP8MLP3wpu3i1hPT5NWYHSItJ
oVllfOvWzYm9f1OA2TTBAd7jgOIlwuXv1VqfnhZm2LRLf7OtfBBvPg34UYYZWCW4KfcpfKO1iNOD
Lfw6yh7OlXaC4R1n5zFdaa0f9y/iUnP+4o+e7ed9i+0saN3xAZi6d3mc1AcxgE+kB6oPAJ9CGnHP
wiSTlybZbPsexK7V4dCzqi5rLAPNlaF5TeQPJEj2tD3Ctzltc5pkR5Bb+KbaEm19HCZoteK3AijM
us3fFj7D0ivNdnejNQ4XjE5H9MkQxt+m/vLEGaj40wpX+XT5TzqDhWcurfDZxiYB64Smy9ibMKt9
SO7Qih0xd6jsOdktcRwod+wQFp66MOE+MkafJpyRJFpyurDCTXrUg672pjwPPtJYP+Kt4hTg7UhV
TLCFhQdfy0l/Wl/zHKA+iLJSZxBMjW7TudY5sM4wQbhogjpVhYDOTvVh+s5K7jbHAAw07ZCauyQS
vCq1+/was8BZGeVUPRmMOsbznWv4yoasg3BwiF5hZ8k2rb74XC/89oVPrU7//NOgi5quX44CN4lJ
ZnPCT8Yf6DQjWpkq8HWysVx9CSa4+ENn+1k+IFu8TCG7dIPxzOURLbSr3ad/J9zH5SEO/z9HVpUN
VTJlRZ13aUUKNltjBUYPe8bf2Qo3TJgHxq74cVnHHvfV1cKgXo/I/nneLKl8yDAfAJjPVTVe0Zqm
+Elm1zfVFDcZDuUhqovwrpjVtvokvSw8fPrD/71v//Pw2TRK8lMfVzLLSA2KfRF2KynAtdHJQ4xm
FkLP/7BJ//Os2eypNX4n03a6k5/21ZsyoVMI8ottdEutEqDP4pE87cDf/br53OE0Li9WLmK89Efd
5ethXQQa6uvkd6E96eoDJMSCogsYf7rfwLRTDR93BKCpjtaCeoxxa3BLxpuvQAGsUFIoFtLCi2My
O7jEXjqjz4rYTeD7r8nwdwnp/SIOejBDHoxhmimowGKIsHj7uL6D/vM5ZsdX11wi6Vzz6TW7Sm3z
b4oSAt7UcE9eRrkg3R5fgXofvHpJfXBVMY6L3P+ssNkpdeibU3vEl+NBvUs1r0V5dqCM0Z8dtbAV
ZxltclXT9fmBsyMK6meWZAUPxNHhcGeGqpN4sXvapU/S0wkOjvTXeGMegNf/fnldhaX982BNnGVF
E/zcLH0KEZhZ5NzSUCd7WAVR7eeX2xI3d5VbiJ+mPt4TrkmlzRUcE/RKeXcx1urxvoSoMpD4rvpN
1obnkvNt9MDGLmfMFsZIE2c7AYy7cyXqUzQTCPW6eUPgRXWptdmBjAPApQnWkIIaWWwWn8bgPy9S
TZxtC3hF4L2RcQtWg/hgRzQ8lFjjUA9twGo9dnrYnn6UOXYCW9WXDz5OI0nLmJxuD1ThkrvFa7ny
/YasibNdQz8K2tGMOHHA6dXY/tC95tJmoN+TUX1MXxKv+mlS88QrBTDZnUpu5ALTwmfyNrSG21Pj
boo+LP2ZkjY2vcNOWOkrcDHOwuRaes9pgX86jekRkiJjutWhttf3dEThm+OlL02yPq/ODkxY8V60
TzwXDTXrGTVGQFfi1Ebj6m50xP08wLDrSAFzo9pxNgELjqvo+ehZJPqWlsLCotc+sLaf3naM2zSy
FNagfDf60HGDzBHXSqD7EzF3aee3rgfC/3eL0cTZ5qZfJGLzaec/xVSRsNW7ONMS63/qj1nE3Xu6
g1oOvSr7A/Kn0a1z++iPOM3Qo47bxZH/eUN/rPPaONVO7G2zh0Xg4ViJHOwIgRNtmGafd/y1iWAs
gUH71tf2BaxxEuYlf4R3CvCIJMEbNxs6mQfTz1QcATCeMoowu4S9Grv1Gfry8T0et+fBKUkIOAW6
Oc1OrG0xOAW2irhxOxgHcxhVmPr8PnoQCHCCdtvqpzE+yzU6KOE9F/iTsTjatyPXjmqSei/edb4/
STVxtmXX8qDh3TzNNTEY/Jqo5KGh7ZLChuloXUCXlUNvkyOFxw1+04fcLswgM9eiZKdvdHe9du/U
MZfFw4uzarazpzJmu+q0wabP9IhSs2wfsp1AChMwMGZSmb8Yrl2P//9nZs0LXUesKtL6yEggQqMx
4fxL90aFhUctnBlVpETDWNXQFEFyibtnultSIVytbeBZqZH7EhVT+5j7n1aSUacjkH8CVNI2tV28
xbeX/SlEQfWrXR1bu3NEn1zmnfBS7mmdz9kbvt94rg765xeYbTxqnRjYyBE5sMv4cDTd7L3ewJ+m
iJI8KLcLT7u2zX1+2ixE0sxS1S+YsD7EWz08VPisOdFPKZj66LHR9Hjq1OFQOOb99w+eTHP/dTB9
fvBsD4kP4vF8HHnwpP2VsR+zWL8ntk/NK/Zy9eek+8fjZmrKuuT3KHuGiQsLhTtotD9Df9/tVRR3
lPotUrmX0kX8ltTQTgGBHO/bi139wL1LXA2Gl+6yBZLYVcLw53efrdfoUI1NZ7D/YZ4eQsR+6jbS
tnmMKseENLwXvYkxmjgxFhksmz8IxqKjB4l1W61TT3ubLlc155iGdddlLW45Rxb36A9h//zg//yO
s7V7kpVOy9XpHW/qZ+OGFnK3eGM6+e0KGexjXtvr3osQVvpA6FTaSgCQ7biO+bTFBmzS2EpR13Xh
NHfYGnnJzy4jSLeVV/MM5kn1aSO4i/yzaTcbtNpNKAeHKVfQ/C3hS9Ij/DxNIOiSrnhHf1Xw/ey5
mu/959fp89DviFmbkSmkYrhBqCGGcAaRfUiGCL/3QAjZGxwOZaKK758rf0jS//Ow6uLsPlkK9X8f
tCqksr1Aiz2/vEXAHUT7KUyI9qUr/JB35i76pQdYtoByPphe87N+iG+wW37KVvWNtIkTPwn1RzxG
1hjjlGc7fmlxjvLGdXWfU6pTucCdd+Zj/1PyLziwlE5zzwNXOYd7e9P+sJ64UEj20b3sE7DEiMy6
Wz4uuHGaRN+aoAOajAbRPSG05B2wptwpW5Tn1CPuuh/GE82Dqw9cJXfwysE903Au/mkdEwy7h5u0
sRNOlJDOL791TGKdH1zO1/EmofM5t9twCCkeAdACtgFtUrT1J1VyLi+g4rxhamQb2UBoiVqhvNvW
gKtoUQqi40fwFuNFxIo9OId98qv5dXpoDbvb6GtE7yN8CThXGdTIzC13P/EGQHOr3GocApi6I+Yh
1WUPv8pfChfaVxzTgglkbu1Kz9hh9cPFepp04pMRpKs4LPz4Tl6J8E0urvjM1cce3vWN8TbQCbPX
fxV+80B6PP9pYoZ8g5xWD4YbfS85pfehEu9WFqvAn1S3xZNiF48l2PzCi/x6d7hnc8mo39JJjUcu
g2VTcvEP22FVeiap9+fas6ao3oFDbzh6y06KSeYrBoQ6v1vwezD+CwHrVWkCVQgR/3LDmFxLvgas
gqjojZyQs6qfJzVndc/Fu5SnvJ2CHgs1OSF0gr6ampzHleO0dG5dP0n+ef7sihMJWmP0qjrVvnDU
kZ2xcwo8MlcJaUKDmIoTBSurCe14PkCkt79fmf9hT/7n8bOLTqyhBIgTiR2hdeoB6P2RadaBuR3W
ZuRr6p+LuC7pGT9uitMK+zb64OOVIIWmEArSGVcTPE5x4PIzsuoHd8TT2k8iVxUfRrz0BCZWN7W1
Nb+WvtuHzPbfO8o/Lz67EBlJPwwH/Tw+0MneN4gHMPbFbEWE6ke1+OdlV4TScV854+p4tvvA1H0h
9k9jAPCDaJg3Z3bdCPfj6rxraw8BoZY5APEwj8FxrbgDbLmPdkgwzk6bh+PdUNtaiAznptCD5uZ8
C6TpPruVfjIzATrgNQjNCRozcJB4NVluv8IBMTByU+2jZluJC/Wgx0b1/ETS5rBJw+TG3Gvu9x/z
qiz481yexUClUjXtJe8peIjB2dNASlnrxq4SO2r/nGtrDfc+9bvO72mleD0/Z68Dqp+atGnzKFOf
OP/kCzb7M0C2y37IXN3H3AKncAgWB0fY1Hi7U6d7HhwRd28Y3E3l9Acf79nU8HFkO/kJktyl9TnN
/+++8yzSOsuHQ4+ZMrLE1QWRSuYdXhCGA2RJPevlf/20WXg1Ckk+pDW7QfJIeAWh0fwxOCbkhszP
F3+bufTbZgFRURYFBuJkWRtPQrpdrqIYcl4BtQS16ClPbCO7uwyYzhao6U93QvZqcDJpl8coDiVS
+6d6q+PGh7eemYXUdvpVE4V9igEdJR5mMIY+F1//QXrnrb1NH6Kdedd7kqtszFAM6IBqKQgdXGNT
BPnG2Cdb7gh/j+vRTzYlE5qTiWzURr6ZOmSdkSB3tJMbq/kZn8XboqCvBYFmsVZYhPYJStThrosH
ezxwZkm/B3lTXhix5On7OX5VJfF5js8CtGIwkqztBjIz+Z+G37QSI+umvqGm1K3icVWt2S1x9G1z
12h+t7SuqrnhHkMq8Qsv8u9UpSHKmmrATRbJyYuzxSbIFXf5rB0fDq+Sr3rSJnPgVcVnf7ybII+F
nwZ9GQDg+v65Vyp8X587WxCNkIpqbUypqZ0exFtQVD8M//xz6tKXVrorrgUu+BrvoPrqVgiKl5Mb
uYsV3aVfP1sobXyBBH/i1yvQKHzkbPfnQMcOmgQCspXfU4BBwFDx3+vvf/8V7drX3z9bNPijJ+KY
1hyYR9InAzCPh9RtMJoV/jYIgoHiB7Dy9mdOA66/XtqvLs1+sSX3ysH59TVm8xAxYaK1CmUn5QGO
pz+ss3tiS/yhvClBSSj1oHIJs2g1v2Anom4nqdIU12O97sTrZqU5GMdSCe52ywKHK/SJLy83zwfI
sCSPioGgBiLShy49uYlOsm2Mt9OFpk5fSOycpHWq/alg2dU3aO6IVr0EOofbgMzWXuNmr+qrOkId
gMzarG4uD2T9s/g+ltYklvBHLbEu/G0tZnWu3FG+vvssIEvFtKi1pPovAVL8HLMpVbZwXz8p8goG
OZUgL361hqDqHhdm1r/zc1+fPG3Xn3IYXVZkRlldeDLAL8E3kQpHttCQRAJ6A0sfMn3VuGUCzX+p
giv/u+b19dmzOKyOsrjoRWa1+RMYZLueMjf6RCsTdg0itNo7ED1gkJZHdnyXO9FpLZy9081SPUxe
WNcftaFPYwBR2ihTs5xGn11NCTGYdH/QZaWCt9hXg5+twf6I6AcCHbzP4KbybooRNBR/A00WyITy
d2XJXe/Kpv91dGZ7bVeVTRlhMIpEEqH9h9FPcSf9akc3/oVpvVFzVzFxxfSFtYGkt1/+Pv8uCHx9
g9mua1XWuTzJvMGkCMT1Nc62CFhc87zqtClNcSIirB6AAeaP7HmP8grU2FleapFaeovZrivkatzp
NW/R+agaDg0tJVSpShvxGLhEg5vVX4Pm53VhBHEa6JDIHTGiQ9NRl7w25H/HLl8HZLYNn6LsMggX
DoDLaX0q9vBUe/osdVz04pMLXI8z0C05/2v4XysLl6F4fTBxi1Gx+DMcqV+LxtKJ/FGV+Rorfn2n
2Z6c6se6OY0cjRNjKpzcBSMPW3goNo6KTQl86Dez9Uc0ER7Qzm3qYiPX+8VdK9nSL3mg1Gj58U3+
YGym1On4S/KjjfpmrGhYJBNQBPqfg88G8JZ7gLscQn1u8F3QPxlh4ZKp2kzZKuxyjnb0oL7+Qf4H
ngaSWIBdlNPt5Q0Sq228kVdTStJyC86CxIViH4irHD5eQtLwvK5u6Jh9z26H3XEjb6IHK0z5k5fW
+ZXK2peh+sjnflrn8VBZeqwwVPIdfXOe6JCczu1TqOyHu97nZ7yloJHU+4UtdmF7+dgGPz1Wj63Y
VDs298luIvfJUp53Rf5mAIdMsckCrUyrbq/TjLE0Oab5+M3c+JjPn55c16JwVhPmK+Li6aKvQ93y
x5WC6YmIxbJz7N1iXd5X/qDib5E8nZb6G6+IRr4O+WyLz1KtHEWNxduXTr0FAQMYkIxMSv8ckQBI
8N1iVftKWv7rM2e3ZBofDq0q0NRVClzm78V2a563uYhNZFmsG+GPdsHZbdWIt3216/V7yLXQ71EG
jfcXLD2UhQvqR7vLvz+CKcuTjEXU530g5uEQ92ldcL1KP+pSpzBzSJBO5gT1+2K28/oW9c/TZj8e
A+PKLBPOMlnjadOJiuJwvLMwSII8vkza+5CsfvfzZscU3T6jOVj5JEUSM9KSRYjujkIoWrD1ORjJ
O8pr5dfRzzhKe6cxvA46gWv8rfzD6CLoaO0TB/5KU2y+QbkECv0PE/Cf8ZidYUUnto1oMfoTw61x
pCe1d+pV70/ZP2Z95LbC0qq7HlL988jZgWWYbZ3UEo9ssJ5U4cQcei6WDdf3wo9uMook2sL94Eon
+zTl/3nk7GAaTl0vyxc+glSvBteSkcMJCJjY+DVxf0nY7E5yqFnQWXrSocIv5bzJ0t9RsgfARMgr
0e8u18/5Scebd5Mp23N0tlGJ5gDYYhLO1QarefIifCEGzPD0Mzxfzyh+JOa+BbNrcA38WZs2F/Ws
8RM5B0ETdJrz4Qt8bNbJr/E1AWok2NajhnP5XXuC+G4f1qUHWqFND+DesWYirhIud0nj9sDFQDPz
xEuxPkT2eQnGtDgtZqdm2Rt5YnYMmMDYRKvJsIBS6kevSRtYrrTwga60MhqSohkGlkOiZapzTfLF
lPqDymR8aLVf9bPGAYc5mI/yyhHuI8Kr3Gneuvj1gsMP/k9+4g3Nw/BEC8KB7mnVE/Mb4E/8W3YG
0V5y+ho1Y0nfHIyxhf3qWpDz5VVnO0iemq1yOvfo/Ka+pPgY5KQ0RQ/FzuCCnzkHeLonQYopXnFr
5WHjGoGOG1Hq4TVCHj34/vS80in0deRm+4vWqVIjW82HuIKgrvmrh+N2XEslHWQ003WbelUpQHDs
llw1t9Bina4QrdCHLtPJW+G4yyVU3yyTvK9dOL8M1GxrMa1j1mqHkupreMm8TrKLjRgk+/KluKcI
MxztHuEBrfLk8aVVje79jyI4vHTxU0ZCyKWuvT+bYbyqtt3hwQCJYg9BcfA1CzPhFWCH5barKyq3
r4M525oaLT9rSc1gTgUfwYZROdhT98GExj5sapKmy736V06kL8M025vELD+XpVpNCT9UMWDjbyb0
dO9b4YFs3uL8/ThPZwfSl+fNlnY7CkNXmegCCi8lUwQUmuQfYg7xfVjTj3UI6xeTO9xvCpfNzljF
pZ2tNNOWfuhhHGINdzRssr7NL311Ib0IeReEclggK35RSQIMtkpnC2oT3R5wE0EmhubHFv5KoY6a
koFUffFoW3/7dcasXIE9pMOCFjrNyW4Ikik2Rdwq3X6t/cQi2lOgFC4OgbYw5HNN9qHR9CqW62nI
s325HdE8PWuJH+0LmCVue8ueTr3leHMpthJ+rYmjiZQLMHXcT5BSYpMNMhxldIeNAXGOuqTpQPqW
fUQO+DrRljYEFt6cb8MrP03caAzK5vRcI7h45udV/gkJqbo4k67AMr7M3rniW2iOBy2atoLJ2fC0
0jZmvzr64m0UJiFRfOIIkmPipvKEb/JjHtFZF4fWrbzR3nm16KGCr4Ok01zuYrty4n+ecur0PT7F
2WN5qqMuayfJXrRSXJkZgoU2UkoI0CjSnOPdhLBZOFP0K/eKL0+dxdZCVYijcGI4YvxuGhvpktD5
ee43uyT1ojvEVDmuKShSuo16i14vNAIjFDS7AdXc21yU4bhTDL6nvVB3zlgQULpBTmdfQjzWXEFd
XzQ3W7V+R+4Bz7feTwcS9Ha6m6plOEZkXlsHWmtLop2Fll9vBZ9Dvt41At7DHuYQZCoWToNr0eaX
3zw7nDpinBjrGM5Rv2Feggfq7L722+0kVyBt1pfbI9Wsk1+8Ht33zhmx87OpMxsZX8UukHraRBXV
gVbfctdvluRZ0hV78q9zdHZc9fIJXZLK6RmpfiT/QLR42Ikmnaw7WncvviG5ELouYU2CtOFVqUMd
AjmcSv8XxGZp0Ozj3u626ImGrYDqGCt5iE0gDNxuamc5Il1oNwYCo2RNhym0K9pD99U2T23YTvLR
Zf0p8IJopJPcfF/T5gNhatu9xat+i4p5AvYPG4TFaUVsxRU9rh1u8tvmt1BPlZOzcwYQzN/oaJBe
t5txk99EA9oU/3hz3nGmHfuw3KbPFwrhGNHSiboCA/H38mOSjWvreNtikPphDTEG2d78O66TUI1t
+V0TXGnFaUhek1ojVq03xa7dHPxkG/WW2whhWb13gVK+ZT4ei4W7wjseo6QkRzSirIEYVsJmsSH7
Q+v4zVnx4UHyaeG2TTt2HFB8rUsOdJ3exywm6OmOb3wR0T9oP1LlF63AzgEtQk8XS22MXkMWp8+f
xJKGJga6sXi5dGNQWRVRMnLvkgvlIc9H3zpoYdTVm6m3sArMDpNsjgAqVqUkcR/SXZMepCNxcXon
OETinWPIL3nr5zCQFX69AhNMGoKzOdpd4nWdl+LRtFYvWyEJiGxyR8cFEeqkvOr1nZKhiez3R/5P
DZYdUoSQcR87LfML37LOLy5BbvkmOEo8lu76+/Q2BvMleMPhJqofyXjSFv/YNHc6slPDrZCGJv65
whbO084usAjgI1YclIVzwu5PKnylv0uG9+Nw114C3fxxELGt8XNCn5NfQVQXfxSPdbPO3qwHXOvD
/s/wVr8x6UZvhONAh8FEqqX/3Ty/6bvi5rwtVE+NPCUUt83NkeDEHWkvOa6owhUPOHI6tXsq9+pE
RPZ7+mr2Yig/1kdPOgWphGG9jXiC5mkt+nvMcPqzwXLZRe1awm0OeoJKNxZbR6+uwXb9bAOZLGby
3KWrVCts67TrlM3F/JNX7724laIHkX2Ue0pxeZQwA6pWkfLzbPzG7xB8LQVZt8vWqvRuGfC70Gdl
wPwru+OSdPCls5sGgrDUtLoUlKuzwC0SBz0fFIIaOVCJMXEXuC1Cdnwaz7NwXPX3sU9LZ9DgF6T9
pDrdK169ixcABldq7V83t1koF5/b4mL0vIWuuwfcdmy0zblig2GJ7loo/70vKtTanfYP7uv7bnta
QVrZjURA75O1EyfI6EXsKme/WSsen8u6PYZ52K+t0HqUO9qIzsQTLJHnfl3rrtr7WRWidV9waLyW
IfpyisxCxKbqeu2MzRHnddX4mGNNQAyxdUuc0tEnry+3o7lnB7y46NJeT76e7AR4htnCCX5F2Phl
POeA+UshWnIxtYiaO+5WlKq2jObxtzhpK58YR+2pCCOF9Gy34fxI3Kb6L8VzoHiC9sRYda/j+/BK
jXoCpkS2btrE8B31bubj/TENymDpenitVPV57OZo+b5Kq0KLiC07xGKd4iorjM020xWCRhU2qrfI
OYaLZPRrudsvj52FWIf4/4a0HyFW4tQvzc7ayFwBub60nuo3TaBXtIUtyiOuJFG/PHkWZp2bRK3P
FcFdT+k12ojwKEhs9ZNd0xRfiG53f+EmEKKHgb27NN7Xaq5fHj+LeArRSA6CSJQ32Qp1twhbJlqd
7B9CrCYxfgmHrbayIpu2KWoh+tlLW3uAx8cHkX1AphhsWMjaNnGYB5Drz5vK8g8cBw/LBb2PAPyb
41SbBT8X+Xg4kzugOG3Z+fZ429N+O640gIfo40XMWBy1X6uwOHfiS7WTSvdSbgtnNGxoTN741m+r
LReMTXXyj6FmegSb8kaWAWfal1V0k5AhGoNOdxjmdDFXPt3Wv3v32W1eixvh8tGaXz4PPuWc3nhq
RXhXFrCrAVt3dIj0ujxzQVyeY0tJDm22vRPQdjV0BPHhuL4gYUdgFuAoCueEIfo5bCaiuwmW1Dc8
tCde9BtJCr0ula+uUFodfmWCs6gtX7jTzJHymtbkcZcw72qKf9wvnE5FBjoB3AofLTtpldxZCp8/
LkrffYTZxnyK5YybFCkV40EOW+wFLk4OeMXys7Au3UPscpZYTJfsTvhVURUu7enCumnN3fH5gt3G
xCphG2rsGCDyJhICAixzRa+9FRKTVF4h2RqcPvk+32m3h7fvU1VL01+fKpmfoslcjs+nQmX6d76E
BiG8gOA702JZ4Jeg+ePvC7Q8bMH4FRtuTn1lQ9CkDaiJg45PjcOa6rb85/rkTMUzmOoj1M9Aes9O
nEMnaSJO57Tnsc+Eh2KxSXNpp5mrQqXsnF8ki40uxrMGqx/FTXR36Ahy/Ar9twk6CiydYAOBb083
bexUU28FTeYvwlFHA4ntNyTaAqvL6N5atZqjCHQtti/ji75P3xfVAwsL9kPV/mm02yo+H8pJta4h
0fsgEVrnh7YOrXxX6zcnJVQNV6pfLsMOF1b0KV6dBwh02j8nFDNyICibM/egQkWGX6yTRQuWK+KG
z/v2B1/o0+tdKEEZbTyN5hodNhcnd1LF6P7wvrzxLl2L9dkhoaWqNp4acmwS4P7am1LaPUgzXyz9
zPKU6FE5rElXMe+4co3h0PjcBfs/NWl48BBhq26AuFSTNwQrx53a5oSlmGtpPGZng6lf1KFD7vFw
Era4wLTHe+pE3dmx6DeQvVh2yERifmifcbXvWwoByNrKeDcekaMs0lAWl+pstz/GTVuOyn8d6mFu
2cDAeJ1klYUHxOfDed/Hwal0LrpThQonmMtfCbGjrw+rbG2E57W+UlclkOZQedd/RTcwoc8boXeA
7rM51vSLN4Hy3kZr4WWpjL10F/joO/g0s3RZ+j/MfVmTpDi25l8p6+ehLggJpGu322x839fw2F6w
jMhIFoHYBAJ+/Xx4Vndlxa2p7DtPY1blGTirg5B0zvmWgQwK145JNqJ0BAOwDYU6uI+MDmItVOJB
HSezoT2GZlHc6Iqv4hNfFPufjRFsnPr8RXftfYoHZEskD8bULr+l6wBe1+inBxBzUFq3twh143YL
S6ytdxOrDuANCP3BzyJ5HnZmCUXbSbn3MDlZ3DOwDu66GtPlCiqNiIRhocJnZgcgukbvufORUPVW
CB2RcOxe2UeDX1nOsuNPUwI/SZ16n0Yg35VhZVAyvKY75G7o1FyQsUeStAeerVg42wG53DmUQ4B5
QBItWwDyDOep8BXOoqu/Hk7+hN31h+jA/zScZDqDh4nCpfyW7rzLiI1dSHn9N6x+xinGXzzLz1r4
TWBn0u/RndJltY6aNey7q12RT7KDjR4kwJMFYsT+kBsRTMEnhAb63DizBsiWi4jWUl9TGE4K+m9Y
ppKfXdqnub9rpTGQv/eQgzNUoci8E/Dum9X78WlsQX3Zl3uMnOwtmL2PJOCIrNINUq7eirB1Y/0b
zkh3hY2/ul2fooLYllZHLYRudInu/QptR9/DMD4FM3VE1JBvsF2bQ8xrjxbf83l2HvN24b7bhMhF
bPpdp2YOgofd8AqtqXjW1FO66vI5hXbl2oNEzake1cWtRcx/am7xZ7g7x/W4DQF2F2PUvbD1Qwci
fR7HdoiGBRF8MBcmmKTbk/omEWRCTOw9OfDVSEi5a0Gcym0DE/PZX7ftP9FoQtv+4RI+9RxdkHB3
aPBIRwET6ABX8+jdfUIW4RR8EwV4RtBfO8BXb55colX8btJjiP8WSOH/5EL+9H3/4UI+ve9DWAWp
56ILwywCmWLoEKbyxSJw3jmbctsNj6j19OwkpuqbveigclZuoC6wkECTe/ufv4Z3Ga7/1q5+v57P
pZukFpVgNTp3XZyjEmmBdq0W7RMoaztg3iCxlkzzj2IX+/cZj2+DEL/M05NkM7lUyAW+D/PGWwp3
0ZvnIrqOmba/vmN/ngD44QrHgf6H1hP7dUMqH48OuqKA2gIIDE0v/hWjzSZ79ib+BgU0VFvnPznt
n8YjP5z2UyfghJ5qEo7Tgtp/Hrmukk74w+jhNCoq4SV7+6nH6p+XS32HQmbcZo74LOibeqq1yKhe
ZkGtvzGYl1wyuTZ8inkLWGB+NKNzpFaRv+3YUReQWsqqFbGLSQ1hSscgYYB8KEYsvIITzfYDfYWm
pvMCLVviflXB1Q33rfXUd09dcWqBRs4GcMpUieqi2sczB7oPU3QD3rsaDm11tvs1EsqYIc0joJb0
sqRLBBpQ/r/0zjEODqpbJmNZtzwH9LmBA9i6bDA4tQf+hrCBPhmUamBGC76jvIbX+jii86yZtYOI
tH9qLyW61X0L7bsJUu/5PEnBiQueewLc4qr09qafMSCg+ymqP5WFSiCyDnTW0hkmkxmbe4tUvxZk
m2VnA3IMlOwhy7D8Wf2H/2ky5vcn8hnkbftE9IM3BojqOCw65xCAYY3UZxKcS7nNCTorMyHFrkci
LUB6tNzBB3ia5ajEkRlBdcqfVU8CwIBol4pNA4ubDoQN+G2YZB4IgCrAZTQThUcNZxXzFV4bxT6E
ZBmkzuOjjKYd+JjdmXk7SZcRlBv9rdMj4U/XBQHUaQ4rUyide1AOqB6leIZjrCURy7N6yknwYHkF
yG3wUk82TJ3i+NVyXrr+6IT7rF6F4UmRowX+VIfCTJIeHPkY0nSSwxilp6s+3KXhtUkWUbcO5ojS
Jv8v79cPd/bTa233pqIRwYBmNmABTe292efTbBrsapB0sxfvTTz89Rn/fB77wxk/vdGNZ9c09yFD
BHkP91s/D2Bh3Op1Va4gCjHzCfQ3oRoPbBCIiHiqsDJWVosM/zSGbxEwY/+E4f/He/ef4Ud++t7N
1v/4Lyy/50VfxWGkPy3+Yx+/V3mdf9P/Ne72r83+uNM/jsWHQiz58aH3X4rPW/5hRxz/t/PPvugv
f1iYKx3r/tx8VP3lo25SfT8JrnTc8t9d+cvH/SgPffHx97+9543S49HCOFd/+23V+uvf/0ZGVOJ/
/Hj831YevmTY7/olVvqX1Uf6ob78r1/+d/3+oWoc4Zcv6usvD1Vc6y/ql69ffkGiLfry3w778aXW
f/+bRX/lDmNUcOi0eC73fDxO83Ff5dBfmU9ANHU8qMoIewzVVV7pCLv5v3rU9qjwBWMuIcRDJFbn
zX0dtX9l3BvpRsxhKJz97Z8/4A+P8vdH+4tqMiiEK13//W98jC9/GFgZ4WwU4nYcLgSHHvfngb7L
ujjLow1wmqDs2Nk184oGel4kAAN7/Ogaks0ygSDlvnhf4cvEh7TGuLoi8UNtYoDlfI3sTcHacJeF
wfeVZeliO2Xbvx0LHojFQmo1TAZhv+d+bKY8NPrk83J0X1TZxe0RKsbaix9YzhA3Dmn8OGBWBJ9U
hcqUXYD/4TJQKqFQHpWmR7rLOpnKC74q0q+CktXhJJfFtAhrlImjeEpSAsaGyr+ljCI6MpkFqYTQ
+rDtZN/nvHtvm+bJLyF16EHyBOAtHb0UVWpPmhrex1J5XzoZ+2dGFErRRQNra8Yw2cDU++L7XYEO
T/vnePwY9Iw2kJm9b18zP4HGu9nfl+4buWnoraBQh4luxfzvm2W108y1r6zZ98PaTgIK63ia+y4p
6382sbtz0X584GM7pIIJPhKdCRGfuhfilq6yvHjDCc8PXpA/UmjoPoYBN4ueyWKjU5mclK8KiEXU
8mtwlpry94SB0jq0GT0WVdJvpCzLhW+59aNfJg/3DUvMB1SftY8mSopFKtxh41Ypuu5cN9MwF+y9
/+Y0Pgxx3DSfioynp9iyso3bo+if2oW4dRl7vG+RBvG5sxzrMUtimAkGJtjUJiqORPABqqVGvfNh
1QmefPVUlcCSiPQnl0uxtmTtIUAOm1ueuS/3y9IdOxSeaZ8yNjAEbG2xDWPmHzrTMwx7rvNWlf/8
AUhl+4kOMaMIMKcoWbzsOhk8pNJ/u58taN1dW3QWXL6rfl42sb3VIWkPRVpY0yFL5VsCwvv9Jww+
RrskCvRZVhlwCllQLks+tA9UWx/3LVrH3Sjtts80ziGcbSfWNo3hcmQgOT6r8VrcbFcVS+3BQsUm
wy6socNThXrYFePH74v3v+6bZOLDc2WzvW/1+9f3v5JO6mZy38wl3SktnHL123fMHdfcP+971oMD
wQpBKMQtcM5PZ//0nexaeIE7IJH9vuLH496/5UbIhZWXxW+n+b7Bp9/R9xaDbY/4fML7Zr//pPtf
flGHuyYAKe2ftyKK6EsEIxhki3MQOqTZgTgWHPzxg/eWONwXnSg7BizRG6dIAa2+r6jA+59pwcAS
/ePGnkvUlinwa+8bf/8cAnkJfRVufj/ofbcihHsVHG/D2f1E97X3FZRoZyudcPVph/tiUXe3tq+H
9adTQ24xh9pyQKf3Fb8fUidusvM1eE5/vNb70ZQTvwwsVmvTDXTxw8j328Dx40CBruGPI4XnMIrB
ZhyOKGEEY9YfAxzikV5yMXp6Rz4U3ggqnjPSJOCzBz60oeI2a2FW4LKdY/vpb3/mWmM5AGWNWvUm
xxuTHxIm2aKLkM+UfujtajIQDowSdrxvHcQ6hKeLxQGYHk9x/zJLAgALbTyLLDRH7er+2Bk7vXHb
RjbAWHwXeyq9xUTDKcZNzea+Nk2InHUYCpA9wMaWFQ9zXIFZ3BeJHIolD7WY3RcrnhbrzEshvTFu
3LvcbEO4oE3uRw7Qjx/y3n65L+FV8k9WXKzvS5iwiWuNXN+giJmWELBpB5Fd7+uIBJZwyLLTfYkb
87WUWbu/L7VdQSd22Ibb+yJtAiTQYHsF6hR+iwlljlKf4QsvMdFhkFa+q6gzIUqKB39wEeQVYLrV
eXS5fyUgNyd8Rfb3dXbYIH9C03BzX3Qj6DMmgiMDM+6etCVZ5kltZvfFTnpiU4wS4/a41opsdmga
/3LftVK0uLYocQAWbgOK49jzkggbPiW4BOjxvXftUO3vx3FsgEDT2CLr79fgt8U8dnyyuC+OTqVL
vGzlbPCNeBBNpbaisPoJrSEz+JPWehfB+2GY8zCpwVXYHqfEdgAt/9RaQ5Glwm/dZuL4BYCoLdiI
ZYL+twXeaK+t9O2+xENXPkB87r6Qj+tz133qdUH337f2czDnw1at7iujmrOl+Nex6hBWhF1WvbEh
ax+EXcoHQNdcBaLN9F/HCRJ1JQ5UL2jWrlNVqCWF9PdDnhXfBtOqr0PnrCmx/Ge75CDcdH69a8hg
9r5y21miq/Y1DDE5Gjf1OLCImWjlVZVpvLJL0q26rqsuHgcA974JUyXGw6H+gjE0xSzOpIe2CL1t
7cHc2hhWQ0cfigFgfAFv2+fi3fH7LdV59KxD5swtWpXbrI/jo+pbmAtVrQECbiIqxt/zNtLTNPeG
Y9dSf2OnxJqzhFVPKa0PZjxWnVXvmPc4D0D618uol0ikhUFwZjkcZu7HSCRQk5w0r64JEXg6cDGE
3eApDvGrbSZyJOt1cStUUB0wqXy+L0W9NqeYFVsiveLGzcAu3oAc4bgESe38dm56oLDuDeh/FPPg
GeC/z2HMH8Kffy8sWn7kY0BRfz7U/4cREbSDqccRBPzfo6It4sA2/zHe+ddO32Me4vzqCwoZYuIh
R0S9Mab4HvIQ+1eY0iHIcDHPhe7oWDn5LeKh7q8EaSz41iEWog5SS/8KeOj342GdzX3MNlz6P4l4
HP/+7v/eN/jE4b5HXEcwuBrZlLufqly6LTjNKAXlLuMfLtz0dlkFrZPeLm4NgXLFUEJwzJiJEHsa
F9XG5aI/h1zaS5NGckJ9b1WnfNFpG/Aoq/VndlnvK45JYNK5xSJWcb2sIaueUS999OkusSXqPUG6
hnmZITVS4fmepdJ7hVnevnW6AbCBEiQoD/I0C48CTheCPVy2mQGIGGyXIN0lRoToVftn3CDYUbQE
ggclNidAtFnQ+1upGsg8yklyuH9ISDJMHEcu68jqoYJtYZ6sh+xWzy1ttbtenGyB2h3MK8OJI8jZ
HmxnJsoEtLTIQZkd0nJLyg0MXVZDOvRbywmu1ImiI+JI2Gc0+VGnGDmT/IW08pZ7oByLDsVTxHXY
yVbwafNBYvL1PE/baNlVwEXrBPJXnG1J3oojcdr1oCu6KGx/WPOYoZdBls1hHUSiTALr1yHw9ynM
bEBI0K2J16EG8NUxIXSxSkAU3YF+dAWo6QhuASK1kdjizah1KJ/rvPLmuH0TBJAEzC5fOzAKCuNH
Y0G2KDVBAitbqINgAJmDqIfZtwLE1UelsoGRW1s81o23l3AvDT2/XcVx5UDWSBwwT9n1Vumvk84A
PI3mw5ReARsAc6SQQQ3ZA5GF+Kjw8zSGMk6WQ21IFc3Utm1UyiqgjhILgutQrZgO6ADBC3OrZZDB
uyUoqxltOVB+NI+nQwCVJ5Nf3fpKfANlLAlJTcfRr7TMIYUFU3M3cScZzIL7PDi7DX1WMo+mifYx
SSrpBGa8QWM2Qd2yieXTGzUKBERaQmotymdBFXUzJ2JmlnH/xQ0LA3wxs2cBhBamNnA2vgER7VJa
0AoMg5XIkTLthhk8u+a2m8Lpt1tItwT9CYS91trVNF33MSwbClQuZfmqYEwn42yTYB5a5/kJRrp5
UxyrsjoKdOJRwOEGbCZ1b4PVw1fIdG3KHMnYCpyURm0ceLbnjB6jwpml6YNtQ4j1PDC1aWPorHHM
isNhRq1+lg710ochdJvuIhvYI2LBKPshaN+qvpyFFGBWSFQ33nNkl9uc8ombc1Cj3DmIztCJSXZu
1Mwq1O48J9+bKrq0kdpzXR7tIVl6ubPshXxinYKcQT3DRPIrV2BHxsmuA0stTvAim34RgKZJAI1G
fLMMAzqTA2jaAURs22DTpgbwiWKdolRlBx2iuWzDcnEIJdl2ql3YCDgw/V8NFV/nbrJMOyiytkCK
4zd5BEwUG+crYXcdvXaZmecdWyg8Bk/Yy95G9SuDRYcst6Jv53G8Mk27Gr/KwmLRQJOnNdHUKcUE
ZjorgrtVNe7Uqx77gC2QWlrgpCukeaaxC10sx+x43J3H7zPCjo4Vn3sq1kUA3Qvy0pB+4ULjlTTA
zqK4MP6b1Yjwi3yT1PGSeDh6FH9xRD8pdLCMu2yS4zvATIhfTNtWzAgg1eAAz0oFq7W4WkaQkJAo
iYgWWncLa7RAKR2YnTFE8CZYhnG/RugFuQIILnbhwkT5ajHeDsilz5rUXwm3mMNf4eRtEHmvRKz2
0sbD6KODDr7UDtqeDyc5nCwP96ntTSkqiE2drBP5yooYTxYB2cCex6v0eHsdGkxWKIpEfbmigzun
dow05NoqxQdDeDFE8VJ02d5lcGlzJ5B/2ESdD/JuS8EDHOTGV9mTFD7U2gGG7UP46cHRDlGGEHDv
Iu1jDBJ7ZYFfDo2MNl00GZR6HFyRBtc7g+lJhmoJ7JNp5u3A0ZprC6ZSSTXzgWWPY/ia63rmwJol
6aDvidtEADavh73ygA3MYnR9Yh2OUYsdTSX1duWwTrEKZMWzF+uXsSmP99zt2MwUJ59eul5MmAEg
HswQQJhsyH5GVwequC5HZSJxASgsjor6q6rmhyLP9lEbrAZ6pDTYDFaEim0vom2foxXVdIec0KmP
5RmZzqPlRsuhylchSl1+/5ZDWs1Ae7axll4fHkIeLO0yXVPY2Ieqhy9zOmt1MG/hYaaBasbXfglN
r5Sv3MQs3DKc665fNsTa4/8pgPDtZgDlFZe6L9FZ4F1G0LnIwCny+AADYGtehAPKRu5s7IjH5SaG
tChGa6ty52gI6zyEzgPexxDhscpThEr9oic7Aa06H5pvPoLZcbUj6dQrDF59e0+ktUw1JD3gXxl2
uDFqErRyRRQi19TbdfDOECJbj6Wsop7CLmviwSMZlIelLLt3zqE5XMcHZsgxcoA3SrK9kJCN8aPq
Aq/oLsDbYKxFDVnBsVFFfTBvRL6JSHNL85EK6O1E7a857hfzYMAFfppE4cXxy2ULqoFGwZUOKSqg
7M2xPOhbeGJv2d7O9dBv4manYH1V9tT01lyE2SnI611ddw923u89KPdwe9vyRYmr5vLNgnxeoYsX
y+9Ow4E35MnkdCMRlcjgoiR9sZzonEfypLPiJaRqaQzmHWl8qYc4nvSgXKCv29BZ4Ym5JYf9wMul
3bWPds4vkd3PTA4PgRBNxqlmfRhPRX+pOgQGdI+/fIHHaVtzPsBG1cGji75aGp0sTOqhwiiyYt7Z
X1M6ysrQqYvulsqF3c9rOsbAmAM10TwYLPjSLzpSzHNQEVhqr4AfnSV9vGwDtQ6tYmMScqwGszbe
xMgE9zFBR82taWZgpZYXW+ihzmQEAj4mHvpYk3Rm4aUuEjeYsLaegZyykI47l9UAeUbCxbrq+Upo
Z++X6IjSYNOzZFk1fF07LnRGmUDSGGijsWcOLYA2qZ40+Ek578HqvuGmwMu6hwENh587cKN+t2oz
sLXas1t0syopwSHIAF8HBTak06SER2cFeZAkXFABaHkJSDO+jzzUN4GpygIxtaBS6i459LbGVuDU
H41C2TXjy9wKIAOOgtsuEF+Lhk7HpwD3iPHVnALUuuk9AT5gj9RLsU1Cf8Zf+uZo06uJ1KrsIGxr
xdC/by6qt7IZvKSeq7cozU7STc59CY26UtQPLMUxC9CAcn3Vmb6RyDpTFe389p1BEYygM4gcWB2n
w8Q2gGXB2S/8GNt3puQpa4vj0ERwWDtZWbE0FHinpD/7TXyRor4knL1F1RIeqoeg6DduKwAETYC6
zDaOCHett2SDv/aDaFnIblE6wbRHGb6KbVgVl5ssh3SLKI+e62EmDnlH9pFBUp7BiMbFGG9DcdQO
bwH87BVLJwJNLw/VNHeSneofBy9FRy5ncRzOkWte15iUNDBTbcL2ykKMwV64004/YbBurWLwElCv
yNiTE6N6nMDwxny1gEdOMAls7G2BuYjDAEVM2C7K9a6pMa/ZEXeaHjDKSpVuauIe3V4ve1xyD/pg
OezzlO0qCdatAj8JTgN4G6d9DeVY2s0mFfjfYwcxKDU1Wbe2NN3RBHx9CSmNBrqFeIEG0C8BILFA
LYqcCTrmBGTrgZuNXXbrts9XvEyfLc9fIe0w83rwXp3wEuRTBmhw6QLMIPlOAtxs0fbB8VxYLkRL
ZFUvKj1q0x6V6394VffYU/XWx8WDRzAvs6CcmzhfO/Vc6vxEUVKYRAXUzxnYRoQeCUia6K/CxyL2
l3EDF5Gkfq9FtgI0Z56Z5FwOco1a1lS0/cLO4ayn1JYqqAUNyFHFuAmY4VvoS10rXOrBWvZEz/0M
I6PLFk3b7S2BWSqK82iQGhobulOLCE7wbQ+BgIwtnCB89GsQY00dnkgG0EpRv9NKvXngH5PyQqj3
wsLoxvOb04urpxYUdrCN7wPPVTW32uMrFS2QetimWF0xlJnqvj2MA2FW1zc4lYDwysywbZrgVmns
0XkvZe29uJH9JKkEWTB8KEx9DXh4YN4GxZKzr9Wzm2enlr3GFEShMrxEg/01NA+RRzaeMHgVgkcG
5CrJ1BsVdK4dZx4LoJVk01zHFZ1pbog+CiUx/dyEdXcJ0v6mxDExfEfi9GQn2bMb9dcyK/a66M+g
46d1tk9afsDduiUGWqa0OdAhuijeXXu/Oyryrc+tW7/0h+oML1JXvppSvjUFXraETbsq20NQ5IBC
EhJgzW28zvFXCPiVMgu+crgsk/cbL/xoEVlYun0oE3PGjPfCoG3bUVhSYzdlN7dxN9kHN91LWAfU
+z7Bs4SEaZXSl1TIU4hGFLQejBKHJ9foC2bMz0VaXXkSbKF2CghGOM1Lg+pNc6hqffM7fYsjdWro
gBlrjGZunT2jr61MTzmKP3avryI4kajbKmjERmrp581DFw9PhJeHrkhPQ8phWbFrWLLqiXnKguBK
MI2oAo2Z9LtGBCjb/LXHjDOCDjNjzynIJlbmLFXHrz5rN7GfvglanyB8hWLluazYC0Lnq6qtWxbO
iducxkZB0+CWcP4yPkYrax6GrjtXpEQUc+ppfGLEx8V15/ESmG/dWpLui+qLpMHKAb67bbwD3uYb
4c3FC7pz3KlNBMDNuE6kEqMq6K5pe+HIRPtViDIrGlZBgB4zl7JKTrp+LwjALBr618xcI897yazq
dQBxZUr68DHw0mfTYoIfx7vW7Z4sam5d7WzxZC9+vgxgWx8F9SFuLEwE+RU2mwfSOE+WH+1Da28R
NheEzMYLbzLrmpTB3onDx/FHpVG5qZzXqAh3hl+yPjlVWfiY6GxjYhiouzC8drZFJq7341fiMLKW
CbnVeJDjQx58SCFzc3LQsjso1hr/3Urc/XiqYEDpL3ROQxw+oWp3o6o5OOIpavHew3vMtzGw2OGl
qlE91+ElM2wPx4tJpb43m5IHV+1B+7CzzrwyFwu/AKCe5ABan6qn4/XYfrlWIFwgrIL4eH0Io+Fk
MetmQ1HY091G17DIyaKTTWq8Y2bXw+GuR0/vdaDL8mrTxfmYBN176ibqE0IHzvW+F8fxhzkjKfM0
Tk3d/mi/y6K6YZAw6SIs0o2JkMwIjlI/52T0RWGBgZubdR0fQBeFNzBKC19fHM+eyIwt0xDhnYNr
bP1D41hnPxVX0tSwB8B1ud7BR7/VRf2TxBtpJR5MxzHVVuFsCO0TNF33A1BA0n7K8IIaG60BPWhF
Dx1APFIH51ANN4OZQenUV879HdrmerT6GBvf2KLsMjxUTD+ijHEZ36iGBiexd1T+ErgSs8FN0U+M
F1wh9Xr14ZFKWvM0Xn3fQ6UJcoeD6xzH9dHAr2HmPHU0PwAolBZ4TkU4t2s249o8KT48CQId9jA9
yEjcXMc+9VpfOR1W2vbnmdtdqVs9NKhvV1b/xF09Fx2blzHugiOhhm733aQuodEAnUxIWY9v6UD6
J5jxXhIAqrLM3lpUX/S3KhXnoUDOfB46wUlTMyuiUTdTvom4fjXahhgMopjuzXGCPYAJTwSpF0eu
VRLGkxrxapjySRdY24HbJ6vUt/GaIt9/ocDHj5kZ7pc3jwTX8TeOLbuBcYMr+s34rjLoPmpJNqqG
Tm9kbnWPIROwgTy3rop7B0XEDl4OqJ1tazTtBE3c7eSp7rJTqbM9rVDtRFLKicc24DyNdzfyzQky
SM9F3ty0qF6pMUgayfsykjbDBDNhCfmPp7iq9k4KHW35PCCxg0EPikQeqPzdklhf66ScM8zNY4UA
2w8PXOanOIe7jeiL9wrTn9QhW1+DqVTmxRGJU1AFfOiJH50IFULYjY8T1E6D7gP83NijKigo3d8A
CacKipSnHAnb0c4mjzkEplPMB8dGM4TRMkPMK0t3Kpl4oCjBVaTfsuAJwDaim4OvrdeswbAQ2svx
3wZSJyqVMwk4iGphWR2h+/b7VUqzuQLzFtVGCQYMd/11l+dzTfJ1zMzKGtLZ2HXmUHm0klPhwZE5
2fL2W4NCUAFYi0ShQ1tsp+tqG9Nj78ZyYkM03NIYtzyEOFksNqWDy4aCu8YUOO/0wQNz3Aq98akg
JxIeaglRfIBW3cJawup4FbfeolX5VgB44XJkjKAgZpOjQvZsPBxev5kOKWjB8cFpcshys2URW8su
sk/GVpu4eHYVMhDerO2qGQ+KJQpuK694iehDZyOsj6bjfS7LMw2jbVbFS6cC49wgnYVWx5BuHO+W
hiuTTocN3DRXmV/tAkcsMEoB+zeYbB0Ys84lEPAhnOBqvSs1mXNfPIx7op8Ky26F8xcAh/IIWdCy
nnhFO9E9ojOEU70L20I7XhpSzlBHX8iUznPXrFRfYuJ5GO+J8SDVZvKVl5fAEQbz2lcbWVvztDUL
KYNNJyDVJXd2is7U2nTM+hao8hTm6Ucay24unWxpAaQ1tev2yWo7Z5dn8Wvqe5BW9HeoSm0SHSAp
1dgQDMnKN5JA7jWhzTZtAN23AavLkYmPu27ekGIfjzhDtEUk8uU2KwpooCYw4KqEn0360kF8J4t5
QvMHFogPZ4jKuVvXkGOGW0nK2JkVCbAXibg2BfCmwSIQsp4GNXNnmPEsWSibeZDns8RWUHll8G4q
XfYQ1OZYy+ZbEwfxTM0175KpzAyI2BRhLpBMM9OkYCQW5mtOGvxhk7cY/ukkj1974V2Bw1jlKPBF
Yp/mSBE5cKUQHp22rnOA7+FBm0RNixSIXmXxlRwQS1sqkDhqNI2o+zWtk28hQoSwW9M0rbfsFCWW
mvoDEnk1fi7t4dUVZHCOGJrnsoVoos3qOdMv3CuzvREBJhfsmkjLnhZOZi2qxJ+EvgVqEefIq7ow
7qiQNFRCH43ARcgGAsSFCSZuhj6alnPacWtRosI97bW3zZ0UfnUWEgnE4rPIwd3Qrs23CUtmbgIp
+85zJibARjKXz2xQ17g2/QRK3bAZc5HRiLp3quBSwSILbOFSLvuggjBNaCAQkaTZwiRQOxJWOXUr
ZOAzq2+xEtY+GW+BH65BY/C6b8aEq0qQYpYhoTBExTBNKJ7eILN55ekvhjY3yc2SBqOZNMLQiXPz
DATcs+A+8EIYCKrRE8H8B1EYf2oR0SJLC5fS6P+wd2ZLciJbun4itgEOONzGHEREDsqUVNINJqmq
mMGZh6fvD1KtlLL3LnWf61NW5oYPhDIIwN3X+ocSBhM/9bacnkzHwwayqu6MZvqzlV2xtSqFh0/M
0kwQI8yt7E/uSrzCEFpAiH9nOmG7Bcjwd21M77WxcTfVp8JIq11kNQK8qOZ3fdfu8nzRLiP81wz6
ze7TW2zjIOIGlfP/c6l//W/QpR7Zzf+cRj0Cky0yoKS/ZFI55Ttw1DD+BXDNAtOmcwPoYuFBfQeO
SvNfUujYlIDJYa3r2CQwv6dRXQGmVEhdIqhHjhUM6Y80qu39S7rgPJfHmgS8/D/hRr0FF/qaQwX/
A25VJ3lqCQsYofGWWlk67eTpdjIgZ/QpawiCTEqoy2wmcOk1lW+KqmLKWxvXQp9igXLEMihC+ezy
es7aNiwdr6PXI+Vgvte0Axv9Xp1KfQTaOTInbETLpvvlsMln/ZIUQMPTsCIcuFY1pV+kZjNyrf90
+HJS5khtO9hBtYurCm3tzINHrk/yuha2HfW4KCz1vOo6BL6IweVpNl0yDOawEmlY42qx223BUrNU
WwZWrZhKv3AN82xGzunt57TFYPOPsf935nw6pjXr/om/d9trXQ10ifWvy0y+1tbCbHu4zy+9SnVk
DweLSFD2faC+1FTt0rGOsZEG6NpuvNhqmshTOqSc+5semghYzYn6HFjJ/ZTG0fMYuvj3yBK5ysYo
Pzvd+FmWSfKudfv6OGoB7kvkGmFsJq6f2QhG5fllbUl5hf7OW/aNfcFyD5Gblwa3j244LriyXxFl
0kZdwLOkcXNSczzkImj9dClg0iDWlEVm66u26Py1Z62uR3E+TzAmcd7iKVD+WpggSP0sZcJ/afzp
cO33Sl6Q7hi3+zwcdcCAZOmhTq1FNxjZfYkO1uAq9zwgKOq7bZfa2yS+5kMoj56tXbMiZA8dTjqx
I1iAo44ufj1ujNjQ/6inIQURoBOqCNjKOeZ8SIbuy9QubAhkjrdh7gY7M83dq+32RGB1m1DMj+ra
VhTKPlrK/LjWXjtfx2q2ySQUxOGOuenMkm062Ho3+aZLwkFHcRE7kB91oxtyE/06+l+61lFBIya/
J8b/fahY+l9PWo9+GtMCojq3sbXVNce6bxqQU1mDnk4yWPdtAQZ80zlpe0xml2XI4I7npEelJhtN
JPTmgYCgUT8CpcIYa8YfOhsd5/Ja5DKRP1WlVEx5xDS36xDyRmi1EC7cO1Y/29uiaD8XXcj+OSO3
2ibkovqlMEEsbQOJC5WTuJhYFTJ9jCbAbmPYTY9Avt2dG6e/07J9I8jAnesKy3R4OVvAR2x75eP8
RPbqR10GI0Dmm2Hy3DpDyLotRSmyR01cphYwueRzOKjpKVWzdlJDiMlpGHgbkwjiMIgvVWayh+0L
1Aua5XAuiQKT9v/zpc1DoAbUAVKjj3iL108gge3dpOtYfjkGEoPzELFBb1MOx0oY+8LsR4THbGI5
WXsT4Rh9iNLwjybL7wprwAXdANZ8zKUV3sAcEBjs4tta4wb9aQ77NzBR+1dS6suVkYZkXtCXKert
vCCmqpxGN8tu/VSfAk+LrnO3qUUKbrRdy1Qa6trXmrq+1NfDsBcf0zStj6FQWB+XEAOkZgEXnuLu
DkWDrymh0O046X+OpcNrTMO0VJPNfTgL7yHtq23mTZqfa0rzayfH3nM9HIWUCEwurU2gewhELKNe
Dn8aIIp+IMo1kosh2qK5bQ3SM6nvenMAHzCaRDjn2L50TdUDLpfdvWEXoLsBwrwvwt47Rd5f5PpQ
4B8TC3kXlWrfD2O9K66G0pslfA2Mow7L8z9f7tXs/edpGDiU47mmLaCt2lzxN4TRIGkTE5yO5+vD
YG1zxzT910Lp2vcqm1j2Jq/1dUy/Nr4Z/jJybQTEdYhHg/3ef/rYtWPqSvHyjzb8sT//K6qWDdtf
AWAl09pr06Y1COEq2Vtdz0ZrQHT1OhiK96qR573f1Gw3tQb/lrUnmZaope3G2fdBo1YUZ+mQVlvb
1rOXguVw+/2c1542TOOTppz7aP0YuL18zDJaSzS0azwwBxb618zmZoOffRbO/lp3lsa1yiNpHni9
x7CvZnJZWekHdntxqkkD5Fm6NZyU2D67Bt4ynRGaH9ejta1T8wfXRHyqj6f7zkHTq028a10O1kkf
kvu1pi2TwHrUxMn8G5qH9ystFEqPboKVg5wJLFsAuFvA3D+9oEbPDoMBUX9/qKd8V8yD+RD2A1op
WZOeZFiIh7XNmA0y7aID+FOgtNKFJAY2EWgHggiVuutc1jYR6sbpUmsDOzVeOkqLfAyIs13Rh+pu
SE11nMvw77zr2FxUYXhZjzL2v/ZWNYJH89ee3iIju0lIzsgoQrUYVDc+sGWu7yIQTxvPHVxSaQAQ
UIR0pO9AcfXZYDKoLwny1Z6f5rN3gTnoEeQyUC03E5zIluprUY/uz9W1g7WDd6nj89yd9T6frrYa
lF/BsQCYOF6zUpAaWw9JQGiA04LmfpzLjle4CBFfWgYVepMelWF9rqFrE0upPtrKCy5pMAeXPAgd
3OF+1Mep+t7z2pZE6FBJGxBGRrZZn4wcb1g1bjwV5I+26KKnfkSJSumIN9eWeVa9yYunqga1++eX
B9HeXxfx0NFcyR7Dk+wIgES+vUu6esom2brdIU+KYCvjTpzYYMpoT8rvktt6cwmB+WwmQaAgIZDB
+rqbQTdV35KkHfzSjetD4kIAc4zBN8poPIV1Al+3mfCbBQTTTJUfe13kRwgVWopI/1LEZtkdZJV+
imQ73rWqbA/paHS3wptvbjbnXB0IBP6gx37Wbjur1RFXZPHfEza/pnn5vViruRge+nlG27AZmuvk
5M1V2PVDpMXx0RmLCgxglr0bDRQYUt0CpaAJlEENL91ns/m19fRxDzawMmeAXSTEWzWAprFM60Sx
nxt5srOC9Xyk77Iqc3wn6xy/HYzQJxbgx2ONAnDa977IWW8HEIZMHn2f6C4E9MDIt47jdfuxj2tS
t+WzG0XlRZuL7FoLPb2+tM9GdzQswssAAWuUg0L8WwKvfjQQhHH1Oj+32MnnKE/WzdWDi7cphI6m
W0mss9XN+tA7ori0bcNTWqiRsHpoXntkx6sSVixBjejYArXMQy/wC2DWhz5ijeYaOU6fSxElwZJA
n1ARcaGQWilm62nYqk0t2/pCmhLnZDmJc93G4PJk8xxV2mctKNVtrdWzWe+UVszg3yKcAYtIHjV+
5ctQu0iyNVajtklTP6lYb28sF2rMIDXjaGeJu9XmoVUoEz/pKRG0MUS/wyHi2EbwYTxB0rcqA6SK
NKRmliImKeuvVW/IH+Mi6m+TyL6MtWncFals0c75wOsIv9E5SjYAXqEuCXu6zoEmL4V+maPIIQIT
5uZlLcok0H5DO3ijFcUs7Lguvrn8R2HLVSnyp9cuWzqtVq6NjlAzkVKz8M5gJ+DrS1EvW5m1Go73
su/wFIXE1IzVniSkeZxD8mssrIpjSEJhU5qZdwMShASi7L3bWjXmNrpoEi1JUxeXYgRBz2x0KGVd
EDYv6n1F+Av4WjI/x3J8irrZO8UQgq7p5KSIpslsp3QUSd3fzDZv1Bm+f22IpI6NeAULEqIYP882
rVuGeQ/Z4tA0IBud2RqeAmOOr4ms/7JwP15YCTkL42NiATpmUWj4ayGXo1mz5Fk3P9aFO9ysIick
m+lfjWDOD244T34R9Ma5HU33/Rzh4JMvqU27Lf02n/KrkWYFfFPnSwL362gur/T1vR7y5v7Nt1xV
b39aa60/LoBxQOqQci37LQEKbk0bmPwNh2o0tKPILHBdS1FNvUS2zPtaB2lHji/CzKbnQV2rRggW
pHQFSDpwWML0wkuoAwXqigFFgKG7S0KhEVGHcmdbs372ZnAEZdO692vBhHyxLeUCyqdJdVOAqxUG
hnFW5R+HlqBC3Xp3ovPMTVAznUZzlbwf3Mm4m/X7BixK7H1pyUB9iBpwXFlP9DCNQwDein+6ztl6
oCHMLvq3ZrILL/7NxYIhaHBDCGng7fBGpaeE7Wpp7tAeIHpE93kRqpfCDABOG1apDkXn9r4aiITW
Xu0caTZLQOOqgK6ijxaQtMzx8NdKQFKI3n2wutR9oJONRHNliwPUVBjVw4zq5kNSY9k01vwqlo3K
uN794SZ/rE9/lzblXvQZT8jvbB/f7gKXG8IDGmRbyxKLO/9N/MKoRna9rmqJ4HvySCZf2cTKFzuX
zrS3bZfV17VIQhMMe8d3fm0bUgwRdTszt+GQZxcxegbZX4T4p65ubja6T0UFWKePg2OV37Gjta1d
7NRQtGaEeRXYEr+NZyLncJAx7fA2gzka+6yskK8IQUAHYeFsi3BIr7WDSv8ou3YPzUsB8m+7k9k7
wM/C7FSm1V1oBftEC+z/h+eFUKPgUSHVqnOBfn0rlGnaFYBNm8M4cCX6FqSlVSK10VQG+iTSuJ+1
arik3ghpTDpgYMbWPLUBYFopI53AfzfubJGzyKzme8u2QF4aCjnRNuttP3YROtJc6zFXMn+2x29l
ouQTaA9ziCbWItXkz33aHrrYeN+k4XjR3Kg9uYZ2Jva+r6YMf9vCVaw/e+OhGMZPSWXv3bjNvllG
cRgwY/2rT8u7ykycz0qWZPA+hUTP5CazfrMMW3WF3j4q0uataVqW42A+/et1SpqSbxUNzQHYHmyM
5e+3LGv09eVLrEdrG/wutbXiwdt3GJ+HXvLUdflV8ErZ3c/hsjgja3Na5JAvrpPtA5fpRgVzeCvc
uzAk6i8gjF3mvm1PQ2b5aom/qAk1XKssnu15cnzDLh+MhXCQoee9nTWg464339clhjkBvINtG6T5
b+S8zDcBAx4i4siebpoIybiSZeiv335WBYrhdsbCJDQ9chg5Fu8N3GzbTO9LGQ5PKqgeoxQGTWWR
hq0XsQJN6H9ycTr2XUHA5moE8Na42nkokS2Bp3YXxVl0pxoQGmH398AO/lo0IOQjfsFtLnHVnbNB
3ztjrt259lwf/nlh/caCYJkPPd0QRDSZJ0ybrdiv3ymejbg2Z9Uc7LCxtvDn954GLL2Gc3yFE+H6
ZQqRHYQyieI+uHZslF4KLxtdaCURjnggvsHKgMStq+kBLzvzphGOTAIw4UjivxZuZ6OFU5MM6o2L
7l2HhQGeROF4jesqA+i3HEJtGq/DUswDIO8xHo+61/ljZ4ubVmpgb2xEHoYkIzrYYfEYdmSEhH3S
Aq27NFkjUTQrbXJTVvkOk8VC1enVKGUFrAf4WAlV8WI0iLYH7bB8VWAUS+hBC/AXAAmrnaMcokGq
GcBIqhoRHGg8Dyah6Zei7qJvhj6mL3knCHj/XttidQ/69cFa7iuL/10XHujbn6EjQK40HvdDyuUa
SfYTEq1rLbgHMSbO/Tdz7v+IZK3dDa2p3RHrC3ytg0rcDOISdaj+ENk8w8/ESdKevs6lCXZ5KcYf
R2D48XrUK4nDtkj8OUx3ndYl12EpEAl4LgqR3PQca7tY1tGmLYwjP2+JbG31+Jubbllkvfm2RNEh
V0vWJ2SF3rxGrDySHSpA9WEQ5Cnr0FabzpPDVdNdPE4uUxGgVO/lf09h9DgVRzsX1TWphh3gxs7X
Zk2ck7o7RbCDbrU8Q5XK72bHQcbJ7PCHa/jt+hK30dzpjgioeRd03z/KJHMuEUhCVO7BK82wPRDZ
ypNdLB3ieL2eXrKlMIXTbkWVwS4KNYISS9H1lneQJbnPmN3EWpThhD+Gqm7TPAFeAwR9AOQ3gYad
Dnlfw7xXvLEHt39IY3jSRUjcp1z2DCAO251TzB8MEypXPJeKrabZn52IrLThlHC3lXSw8tC0TRqg
rPjP1/6Nbub6wBMSXi66Y1lE4t6EW1TEHtQaggpmuXkKRie66DN4EXB0B4ixQFgbDAukgwuFMapv
rXQxBxZiqxz34KXMeMUM070qjXrTKPlFCSJqLG9RTun1mzaTDAnc3D0MU7D1bMATMpj2oYbwVQ+P
Lw6si9Z6ZzEZCQQCGBJOp3c+IeNt1ZeodGqj2AIVx4TL20+l0+CEARXZ0axdVTvFqR+jb/98OZx/
cyvy1pMSJDA6As7buILZpr1SKq9BzBr8Ac0fRZ13gBWrfq+hIuBnunsNgzC5N4LM2ALwd4+u5yZP
TtN317rxdqEO6BxhEtIHVXSS+RpUcaBceOyn5xlxksHWN5Vyyvf2jP1GmnvhbtT7HcSSry2mcKd1
GZBwy/kSwlQ8CV+K8tEjSeOwT04Q6vIa6yyAgU5DZ7CTLKMnkmYNyvfJXjUIaWuBWb+sLodJfA6G
EJFaN7L9fimqMc2PIANvsRpxxgXdvo8MMKtepZk7zTSmYzmobp/XNvlQObnvkKhx34Gja3RsSKbe
vPTTVN/KOFO/WXbZb0J/y+RjG5ZhQKNd3ntvl12eSia7ArlwMGGf2faYv5Nh/ScoiuwCypq3dQQj
3xrc+mYZsX4WgX4BXdudGokGNPEdwKZ1/5xXyTXOvaOq4vyQCc8kcukMpzidUdpzqz/s1k53zGcz
ac1PxKCx9uAh7Qvra17a8S0NdRBlbgzbO+uOzEEfa5hbfp9JICma6vJtWEUHT6EWa82hrwG23Dph
xdyff7XGdNys8Q6ZGs3VnUIPfdH+KQoj4+otzKjEwu8hyNPLWpha6hIyEnAaTMIz/3wvr5frzWt1
4TALl+CeK3lR/TqXR2XeVWjH8Gi3DtvpwY72nULWtoMtqaXswuJK+2t0q0/lYCTsPxKucC9b7BMS
/GD5jc3Be45Ti1dyWZmEgT6EWXLs8rkH31ukSGJX2pMV1OpkWXtAQDkEzTr4I2dbtSlnnEG0GOsZ
Y4yYrbnT43Z07qu0uSEdE97q0OBX7dW3uE4u//zFVyXzX764ZF226GB64MhBFLz54jxNpRp77iNn
BixfTN1lHCoB+CW7odYWH1pNN7fpAGSlmQYYR6TrmfJcfTsNeDJUY5sBHlPiKZ0AM7tYSugK26RQ
PLTpAL9g8kiyD9l4C83BOVVeSm4viA4jCND7qqjVHfHeQ2ITuLAQ7DlMXRWfdd6nrQqtivS8SV7W
m77xD5ofxxlRzpF8J1fnW1PLRz3OUbPKpuwwpDHQPm0onnIE6ZZ8Z+HauW/lKEUm3mGaC0g1FeSh
sWTLOdYi3hRJcq5dryf2VD7XkW35XT5YflvJ+jeL3zfqW8wb7I0dWDY8rmiA2W+zZeY0N0kPKeOA
XsXBtSrvpkhU3ZyOpVUw1OhYLVVWJgbRVBIXt1lM1s18XJv1pEVdbz1ci8Busm2kFZhMLWcply2l
YvW4je2keCxMXW4Dze5gc/bF49pGjBsjLvaMe9b5wa0zujzC4WqSELvb9ux0xfyQelAxWXfq36wQ
AmtHqK7qLdDsyFPEoR1hIRMFZHl08AsDgfn1qBvn+9R1kuNruykCDDDX+uQ0f5u9NdxPTCGQ4fP8
KWIfeWhzzfPbIGxvkY3wdmHPPX5l3deybdJzDSYBJLVLSknE9UQEfgJnLxL5Yer7jlUMwS7MAuSH
2e3hTfVmc+ujsbyWk/0BfUxxDJHy2WaQ2/xiRuokaLLyhm6IrzzXIKjSl7fUhWx+5FdSh8QLgHBH
bQSoTebGb14qxv/c80nTBb4jbRRKhCneJpAtVShNOJgCTZMFRh5P7r6tso+iQylz1DR5mJjXPznV
e5ED8/ecfN4zX+AMmlkz5JfgoRGi/mI1c78VUGtvJhqZalT2KUgidInLxns3VmDlUK8fPrFzfJ7q
EJJIVvFLZzBY3HS+C3vD/uxEEB5j3Qyfwzar91Lz1MWwkTKbHPUUJdbNyuPqbq0hM1cePaPNdt5Q
1vcsNg9910Mn0nILS8CwANrXIfBjEC4/cVeHyJfjiRSr8Jmwl3i/1NgupTcDEOZUafFzb6Rf3dGB
Vr/WBsTQmjTgoixVuLDeRRc4t6zVAQL2Y5X3W6+YxINHOj1gVfTF7iIkVsGFsLp1Vb0RNXT8XGmO
rxOFv05LYWcD25IoMTZimHQULgkQodGzcefOPLjgMB4bMZBDhq3xWYu1S8t9/XenBTsn1dyvggjB
pnWJLiQNiFOAidO1DYjLWUEXHyW4xDen5+lgradHSed9tZragK0dZKe8cdBclrgADmkRPtQxbMKq
bIKr4xXh2exSgMezN154p+PZ7o1kvmXv7O3GMh951oEeN516n9nQAPNuKj9VlvoW6cn0jRzSmdsB
wYKOP15r2pgvCms/rZ2/Aqd610xGfXVE9zVvoOxtRi8e/dioR1CzHKU/jkbEj3+zGjFW2fVfphEw
Z4SA8OFlNoHy/GZbUjjR3CNaAa+1gqRgRzZK5bGQxzxtgjtrmCGTNXGKfjerJG4WAmFIDEzaLbMQ
lWXI4EzRuarc56Yi6P1aVEvV80TjBxNOSj86o9kTFzuqv49dq6YZB4DBljFr/XX0oEDOu0bTwqLg
vNcOBOmAt4TmtGvddIIl+9+FFXc/V9eOtS3TQtNX3XNPBAZUZoj+jmGbCPGYyalW2IbBZmSVoNoH
DIuDd5rM6jvHavTN2m4T7USPxJguKEOMd2pikgsLA+h3WU9/Dr3wycSbgAy4p75FIiyP6yZ8LYbO
GRtWtWzK82XtpMhp77OlOo7AouKGtdUSV29BYWyBi6L9asra9tOxbrd9GhIKG8p0Qk+VzcPEDq85
FG5jYLI7fShNr7j2eta+C9pSu41WS253bN+tTa0xuPupTZkvFN4RPbIB+NaJ02QH5meEvKZtqlfG
AzvA5tQQXjiLujLu+wSVNBjS6gKy40tUoPJaxfoHvZcOO0NdIV5uKccfcYhHPRcuWxTGxraN0/xb
Xj+7XWl9adsKwYqhDU89AKt9IkqimSxPSYmLgcerBQBUu6gkiLa5rIWugRkpQyQbN0KazQVZqu89
smiXzeZS77MI2hFyA+spRj0HoMGB3vB3eribwioXoyPUXeTG1rXaQSLDO64VTLuO41YE0fNMahtd
GgPmhA5pp5dDIxqKc9LJw5wn9Dgp8fy1+6cx62GWxkG0EyPJgNEKq/3aaI+4QPzz2u5/Tj+uIUzD
IuImpOOwsP11UctcGZtNiIK9bevzHvoFW7G5byzI1iGuy6ZL0o7o65wWxQO59/xhPRoCiJF4LGWV
6E724AaXtUi1KT2mmsaCIUYUQpsDlsbroQjDKNsocyRY3YelvzauRyMujeC65C6zMkxTdXKbS1Ha
xZUrjNVcItMNvqbmB72u851j9+OD0Qzhb+BKhr28fn5+PUkheD0Jb5G2Y834FoOo2YRE6njABzQD
+gDMRn0sQ3VJo7Z81zW9fAoQjUtyp/yYuvF0lXXA+2os1MeidcKjS+j9EPVRdQQbGu+tIGvuAYp8
jMPQOpfgNe3NjzavLq1zZA7N/dqULEeFk32MvUwjbtC/9K3NP85ZP2doQTqtTT/a5fJZr0N/tDvQ
Ns5rTYgGOos2qA1A2NZnZZxtdCRp3rlpX7zzenPcTbwsmP6orh02tH9EKb0rO8ziHT9ae5fO+mmt
raOavCWDV9j29vWD5ojZLc3D/LwOCYr0ecEtE11Em2Qt+rCrkMmkwFoOEtUSaVw7GnbnF7cJItb1
y+g8cmb0P8p9ZOnRk+XGcMob2zivW3Nrxn69jaYPyaTAS4xTDnMbIMV5Hay3aJWYuos3ZtMi6xjH
2iPoFJTHuhTfFmOeCO3TlnRm8CiTDqWktMKWc6muHcin7Lo0r+/Xs/JoTO9KyzpJWbGD6HNUWJaU
fIfh2VWNgB8Npyc8+9/VtbNdRmQuQbVlRGgnjEDN/6VashF8XIetTe5s3pMZbx7HIr7W0kiBby0v
4JHP2BklPBW7Z2JHSo639ktXY1nfu9bGmlx/eVwbm2F+7vX5c5awZLvzOrAodvcYzo6BaA7JpN88
MnKJZf30xJg2KQpLOKYrPPI6wL9/fXdkYoqHMYAZ1UFpKBHi6WBvTVGNA1Yz5Ai9iE5sIGtcRwV3
pSnnu1ZI7wM4B/vCTjEAB0g1kW13bLG/Qalk6S0q/CjR6jmPHuSv2JvrXVm79bu5inxweMXdWtO6
HkSdpz6stTEtm3eTDQfQVJG5X9vWAiVlIl3ldCcrRH9hJe14iXgPOUDy/1RrCqt+rJaC0YM+Elgb
xK7nTfkhD48RoJivcVPA/2+H4uKGqfFouOhwl6KJvrr68Gc2tNq73CyeI35SGMbqlifp0ZvtEQ4n
RWCl04Obz59koFr/td0pIMfKoY13jmYkv8MjmMsm/Zcfi3y1QaAFoI/g2X37emuFNtembsxnlU4K
KXczv5ZksZrNeqhFikOwocXVLuNgr0qA9NFSXdveDncTk+hh5ariaqK6s4EGF5H7/PUz1zPXz+it
SgIdboBPLnh1stviNM8kDlZw+9q2FvkQDxh9LWPYjWD/C03lFKucXAVNr+3i9bx13EvP8qkjn7rW
igUlo+V94gdK7JOADFBO9tsgo+WRLOpBaK3VtQdwTnqbsr/XCrN3c9csxVrVMs86p/bwIPSofWl6
7WQLgPHLOGBy++OE1/OhIBi7tkZKbe1dO9bPXKuTqdASkSCZ146yh6JrhUnvl70pdrVEmGlWA/uj
2P1U9sq7R6NKvg+Lv9dWaXb1TcZqAM3BIAJ0MPARxTms1Rpx4Q2qD0iy9pbrww6TD+Y4aBtySPqx
BxJN9Fv2ch/biHqVS/c6RjXkVu0i8h2E54Fg9R2KdKnR8TY271+qa0/rTfJWL8XcimITo+HiBAia
BYWno85A4S6FHAxZ7uwO3fohd7FzB2EFlWy45CY88UIv69sMHrbfDewbtz0Ehf3asxZYqTbjZj0c
JwNRj1J+fmmbBPEXw1zUYWM9ejQn1lNGZD7PU2k893a8c4FtvltrCp93whR6d12rmVYRVaui8LRW
A15cR6Nt9N1aNbtPQYWTCrrBd7YhyEhPiqWjqi0A+XNnbABMFaxhtaWxtV7G5EZTPKwdP43r4jst
90Cf5VpwrRXOGE7kah9A2WcnPW6i/Vr1egRmepIIp7VqCC5lblvWba0CIdoZeo/36xDwTRdQ4VpU
Kwqwycv4okXPnUHKbxOb6Cyg5z9/iDNeeJmddee4Mmy2EEUZ7eLORoqld40d6KuvSTQ3p76QbNyH
4XthIBthZOn9m2aZn/WxMu/GX0eP6qNZgRhZz2dL7Uda2/qTmcibqQl5Sww/sXikMmtouYGWprUz
LBCUr4GLbQH8oem3dpdRxl3GKRZ4uJdx35uWMVOiPUYkCkGcjjei68NLETpULbsejpLn1ozFqeJ+
OJNv5Zuj0mhfEqakaJcZEm9ANT/UHZTTJjV0spYU+tgQMKuH+bxWg8Gq7jvAlQ0+png6BEbLLnVq
ALp5E67URPwrgCVni204nM7nuLWCv4qu/cu2QNgbGsqBcqzjW5AYxYXQ53QwkTp9Kl3nDzbzW7Gs
BteiX1ZwJEs64CEZi+ilgx8P/PpSvHasbWvv2mGVkIxezygLM/Q9TyvTL6bXlFtkI9BHyLPIRjQS
JqiUceIeM93wBwwLYkJl12iKSlQK6vLOc7ATxy75YpVCCSx9+SGXtrkqYVMSDRC7dfDS1i3j1tq0
nLqeHxHp/U3W7I3PL5JYFkF1nZA6HB92I6vT109oOWWLGPC42SOJZs8Hm1XRRf4oohndLy+OUHwW
3h0RWAjTMrxvWrRf8yxz3uWzBGjlIMhZOgJMUTv+Jfo0/qBFzEzjdkCBoM37gcQ6uDdz2f55CClu
CqgdV090zk5bUmqIyxNHto2PsKX+TEd5H6CcdnKdHsWEpQjDL8Os1IOaQQYXLKB/EwJ+i+DnIgAO
0nUytoYp4JS8ARHZ/AWyJHt6EA30213tzjBcF35H5FggB0UMEqgAVp+U1gzTJBenqNS57/Tu1ivE
emqHzOICSzUjwaYZwGAtc3Fc4xKeiJldStWTb4jIBc3uXutBFYkxGPwVwhsmhbX1ItSSnDJ9n47e
dJ7N8K/QCYbjqErvmlX6pyHpsj2ibsgguI3C/9vcBbJx3xkGyZ8+IiOrxBWug3VqItZ3pnHpw1rc
K2S9rEIz7204umcMHP6Ikkrcm4Xx3hsRL2qkBd4EnZmtPmbXLGrbXTMiSqLIuZz70Plc9eN8k4Oc
b/ZSoIaIADE5X0jNJcnRJtA+ok3Hj8s06FdBHf4Bs/1ITFI+CRakbFqnT2szHi7k3c0Kq5TlJOgo
00ZvzPFGoKn4mHaoBwzaxy4J3AOrqFOv/ouy81puG+na9RWhCjmcMlMUSeXgE5TDTCPnfPX/g6ZG
9Hg88+194C706kCJFsHGWm+wxGNTTgt0TtHHUPT3JAGZxuEw+h/Yn1/PZzw8kU7WABQDITM5Ts80
y58+Ao6b1GQAx2YzRiqkYxc15vGzsbPaXU6R1yIWBr880mtqb6HUK+W5QB+c7Jj3i3JONFwbHTEH
fAu87wX5wQOIKVjqhv/SxCNvb1KiJO4rSDMYGqIcZpT8j8+0rFj8dODkF+IT7c7FcDAANhSRv/9C
TWIMitMDkqymAV+kVI+OsglCEcNInGJg/rG9kbEhbsXBU23U24rssbSDaoWmrb+pyiF9NLqgPZtI
9qCunuLw4yKfknXx3i0jvObRuUOOy3OOvxxM7DT6ky9xf6spkwBJ7ZrhMel+TOHonrgjuid51QK9
2fItD5NqHpBNVvrx0hk9Zz3JpUE02XgZTtwnqPmd+u81BRhl0dq4oGeJe+C/RNxDVc83foESAHKz
5aPZDJym+aPpNAToWsSMbnMf7O1KXsqm88xoqYfkFa+xOTdBVSOLrP9x/nf+Ca6CF2RTwLOoLznm
rzU8Uo993BuAqyZUms9O8hCNKUnC2IsuTeF11TqfkNVDJV/cd43r3TrFcJPOv5w6JvnOmXAiACtg
q0gUcC5HW0NbhvYKoLf/AvjHPbgNKot1afOB9sN+HRT+QY0KRFYRp8DjTywBElWLMVopg4es3JCk
28ganKcoEuOWCsu08txS24naUzBr514PVMPZBVrzrRGKgQDQHJONVbmrzmtbHDAIKRrw8Li0U57v
4ho9tbpd57GuHxOl6NaOiileyEPz7YSy3jApZBDTmEJV0ofLSjPHY5YiEEqu/mEwNMypTB73WqSW
bvuyax/Q4kB9JKgWA9rNuylFz6LKsAtrNB/J2dHmKwaY0DSTVJE3aTp1G48tdA7wtpxwRuX9vxN2
v/lYwR1WSQyDNlVta1bH/vk+oY2l2Xt5XW0EoorRTGLB+U0HLjJzXGQfJFK15T7zVHZRsUPd8OA1
fZUg+euUN871MtCj6kYGCzerSIQgu6BEQXmTz9wMeSWbWvGcje9ORxHYsGovA02A/j1c7NEstoFd
6PA9+Kod50PN5LrDufLTDlLTuG5ncLZsBs1Jb3sQU4syNZFKU/ehbn8bxoYCW55X3a1iq91t4NDI
rl0htwIY0dPc9HBtJt/ADxG1Q5/bXY6GA5ZYXgRVpPeNm1LHTAXx2UXv8B/e62l+WyTatNN1KmL/
/T8h7UX/foNzSRPyhU1hGbC/9sv/hNmYKop8ooQap4c3rQCmPlk+Wr4tJBFLccW9b2CLHpH734We
XWPZG1B7tOOTWXTJSakBptcCTRB7gkC5kMEqSJJTniKREvWdtWwNtGstS+l2KknHc+PVqHdxz33m
bGcVt1CFw5uy5R3V3AxpGLcX52ZuKFQWpzmF0or82FZlfkwnMR4y3SmBjlOO4Fv9SS/H/slwwptR
oHEStDZiIjNjK59pWq3kZSEli4lhMlO2ZBQow8Ez7BDmfuSdzbHaunWm3Rah5Z1lyAuS+CbShtdK
hxu6kLGhgWXeJQZ3hHnVdfLneqQs8Crk4WA7gue/SyP1+N//V/84W5H2sMDrI5KgWiaZ3l9gWYFn
tpHu2cVGsYDd2B6P7dpo9k9tPmFBXKrgQOduJMQxd12kPHi05Vahr5VRUP6t8kU7l/8l7Ec3Sguc
ypBSNXvnZAvcv2jWKsJRjzaeFztJR5ZNGgRI0BipuQltnuF60DgPoKQ9oHD1t0AN92hf41c/Dd1+
KDiVz5oFcWZsOClWLxb/LRxomlWiIBlsd1D43ECpqf623Y0386KuTRY3MICvfTnHb8K9qyOIG87n
x2E+SUq6sOxeY2jHOAneJn/NuQ4nTfxnUBftPhjQsYwGvtPsBo5W4oXNsk49bPBMLV620IryjYcf
I5JLZyeMsxXeWSRag0jdIw6PYcicESVR7W/IlI3L0uakp6mRvXfUzD8pzfTGEyt8hLGB/1G42oMd
lws/z77891+BZnKf/HsazKT06Mxna03TQFkAOP777RMk12D0Xhpt+dZCpKmARjNp30QVWveXRus1
JGUBXESmEUdL19eUVWwiF+B6bYLFVG+BJxFmuruMg/h8qfsKte/PLSrq6H3uOWcZMqMYphborJ1W
5Oeo1swbI9DrszU3dVnV5zQtz+lQmze5JZpL6DMeZv4cTwaLouXHXBkbjW7XdqG2D7XAP+tW5Z1b
NXOWpokasuxeBzAj2uBOoEA209Hbj3NrL4ruUe0McMJz0xlCP9Q9omQreWmiMDDbLLZ3Ss3fj4zF
6k1XRHdK54v3MTBGpIAzdSe7eYrcLLUvpB298jbTa/CfVHvfPX0slyDcIGmYQ/jS5dFKr+rgXR+K
cVegSsUzCLsNJdUU+4c6Bs2joqPTNqjOqtPxpgqMWbXNVoY1ZWVMs+cZukibu8Aq1nJQhrJOR6tn
aLO9jDnJQNkGRuNCjl6aNLhv+tQ5yhewUK7dGl5Nonne0rfN8nFCyBFXuWUWp8nK0sNyKzcLAzQE
x97iDMRMEDBrmzzPnWspXzD5sSARq9YjdkT9RsA+XfW1sB/twazOiTbcVDn44iWJga+/myuXGnr1
bXI1BzhYNwN/Uv3FDNoHdWqjHyCZn01vDF+EFfYbC6L6TYXh3h2ninwpZ/A7dlpvflfTlRGjTeul
qYtO5TDtagWxO9kNjRxhhGxMvtm6WNW92/zha9G3wZ7il9zupnUGGe+2mBt+kGktB3jY/BapESIY
oVBXVRw2+0xLhgUeEj2GnXbZIXGPhPmUtvGD34XxA2iL18zP/YPsceju7lpY3kJoWD7j9Ixj273a
Wukj2bdZmBYzY1fhtpRNyB3NXTUGmW1rEXYMIjghB1IeUAKf/Du3U9SbyKjL6M+BH1Kb9O4Rac18
CaIQt8G528R1fShCHmJ6q/KLZZ0Vp0E41QmwGHBBQNubwsmQkpu7elwCP0phhMqPlPwgcmfVts5g
YmMLiAif0l/6ARTwbUsmFJmovz63+DAhhG+55spNrUODTdwdVXr9ee7ZyFGgz6caz7A/L2MINhty
rCDldxlrRuP/Y53cU513+a9186vLV/h8PfmTkUMszqrdfp2sBxcp6G9oJWAxTzLuGKJOglhBaqzA
65lfGqdfwnLSvosQkkuHFOldMyrhjR9qHSqMtvFixdWdnFEP+Q/HKKunoVTM7VhaI6f1IERNMMoW
ckbudTcOJNQ305xN95CunMKec6vZwcOpIgXlbqO7t2IPxBAn2zdzal4oEqOk+ea7ORaOKiKa9tDZ
b9Cp1KUSIIYaKZa3Ubx0Osht7Nb1L9uUZqBdt4E2zTbH6zZ5NbON1Mo7pEmqIqjl/sdeXgX7WP5I
rpK/zJ8h9qoVoEBpBDbATgzjmKCmFsR8/uUnmaQjPCa7IkuWWY96FE7IkQB/WOTAHBeh5wW3ZRgZ
zxXwpQWkk4+uHJXd2hncOVeNobVXi/04GeAUrVFNcBTseFQJ0m5XlHnzIBtzWho9EFkPnqdlWI8W
96cbeyTfKgrFfKwQAXlUOXSopZ8/oLoWPlZh+h51+vS1q0cE39NYvfOqQAdmHQcrORD3IXAtXXmZ
Ojw2cnuItySwvbcWTT05wVRCMBA9QCUgdMdLklKbrUVKdUZvfiQ5P+PADlRunj3fXjKXCcp8YfVj
h9tMlO2QXuBOrkQkx5Hb+Kqoyp8F6oYPiteggT/1aAfwx/IY19ECL5n4WZmbCDee0jWyR9uP6Fnl
0fV0/ywntBkpqBpR9KMczEdk7P0UdVXZVZSsWvX6Ns7RZKn1O76/KIII1f6uoMdmBob2NcuGgkeg
WodvX9rmKims6kvUoBBpx/Z3C1wbDM7OuA/0qtr7JkVwnpzyZz3K3uUMOxgejLThCGl3zxNqswuM
7vQvw+eVQI5Qhj4v5CyEPvUvn6HLxTk2a/s8pW7wPJggUx0B0qAo+mOTUXoz5y4nRGObYyDDwbot
XpvWAfhaCm8fm+tqsoxTmzXV2sNtcont2ZwRrlA1j7sQhUq93MdJVNhI/iEb+ULWOKV+1FTHVIs+
miLKqaprDerqf8UTgzdczrjGMBS7tdWi23epOxdsPteHWKwiwa7+yW3FB1xPAyBKW/dqW60Uq/mI
KX6r7DKnJTMwT5EDHt/yRzUJ9teQvCrib31aaHgvGN5lZmb7LwicCp5InNeuj7wbz9ffXCuwb8yW
L48iyf27kEL/MlPRrR8gSSmLilLkuok4X8thOTHRHeRwyq5Y6IVpournIjod+vEOqpp32QaSIse+
pDGBG55Ur2vvMllHpodeX3uX/K2nRynWK4x5VtzeqVpU38PLqO+78eROHDJjRSePauOkeC6NLruL
s9bCE4AkLmaF2Z1sasuzD7ih3OLKtKwKY2nWjvYkIrt+wJFmac+9wmk1bsDpzgkG/U72RBCBG6pK
vhPnwczJ7VXiJclWdnWHbI6KEM0q08p3X4CTKq003pI7GZ4KXfnTVorqRx6DP9W7+h3Apg1jalLw
n0it21gBJZaKLH7XRQZ3hKmVl/3RKqn15HaOgvVDbGPjVDZ3njKTbTOR/ci2iUvK1NQMfaN7cX/j
1PoWk06gZ7Jb6sZ2yOAbhXk1HOVVMIzkZj8nl2gdWDcaoos3Ct81cgq0241Zjs6hAkZ3KubG79Js
nauFvZSQQRmTV1nZogmZhRe04TUuBy0zeBliFf372rcopMxow+tOYx4oJxm7DMAQuO40tsLclIGl
b+DvfU3zwf9j1LIF8C3r+8Rbx90/jR6hjjlw5QL3psicDuwc7PxuKKeXz0VNlgMtba3vfgqDWy5y
kZfbtBAY19yRfhiVqr9Eeb4wRDW+hUmU36hxV6xAp4xvXsEJOExq6/Y30/R5Gi5nP0/rh8AA0Ue9
cY47g53dpK14tbSm4tZr1i+TAb8WFHX/vYz8dQ7sAcZSWeMNleU/Bh8tnCgexCs37RC5fMOiLOJG
W0e1pgO6AMlsbETNbgobF3SR295FJS6/M9xbLepVKRr726T71qJzk+hx0HEmQ/OnO5hq2t7qRQmQ
r0KgGSYgRPY4qH8EebDw9LL+0xb1qxrkOo4kSbvq0jA4R5GpbOxs2OEnOm6yUh+/uNZ3FWrRm9Vo
+W6M/AHyeT5+iYofMuwH3i9h0uRiMQ1T81B6HtZodl/vNF/N3qpEPZEmr4DO2um9GMLnQrfSN6+O
eEzUO7GRXbRjClRJlOHUpV35zPPtSq7uhPz20cJVXWbZm5eig+91UX7oYiN7qEOgnaY2kFeICuM1
N/vt5NTqI3Jm6X2j9A8WbJHXkBoenlqtsYqc7FmD1w42Ev5QmoFCNEEq48SkadEZfWVjl5n6H7JX
V11rLrIu6Y4GAE4ZuzYgZeIzVhSIKMHmkHEEtOOzjIN9BIqKxCoK2mPZ3CA/Or4VwQ/BjfrFqIfx
tkwwvpbhVgTpSs+nBkJPP77F4/d/nYWL28de4fjd0ALlJcMVZGlUtdjpoPHvheMGW5vnxSXla16g
EAkyFYHVbC59RErShSjJtSnD5NyXfobf9lhtPL3XTt4c6owWgXBcpuVYNlHvdqbpVnHwd9V4fD40
dtfgDmDkW75Ax7smaCET8yl98TULlGGJdaXdh5Dnff7ceYJcF33lfMdfjeesegfeKX2uokFZ4R2b
k6YT6r5z8NWaOK/d2VMbrSz8Y94STX2hGmH+GRVni0fuReZHOO9kKD5kuoafVK7+42r8HP3XeUpn
viFMVj+GZfva2lP50KWRfgxyP1gOOpnmLEKlrEkT81RORXxvjO4fMcSO91EfIXMk6njw20g841O3
l/Nt17TXRu3afHLM/L2BfOII8aVwYNqJjEdOGJvuY5v3J8qV68Ea45dxCpUbExupVT1NznuuNt+j
JKzuyQNZfCV608LQA/e9b3sUgXs3OSY+FRzOwnh4MJ9vvHTNjzrtG50qoF5+NwPFfAeJjtsSgv4N
/x0+CtatYThI4c2xufGN0MROrURaip4ctC08qeRVXYDzD2sr2cnYBXWWhFODz2CNL8685LpOLtEN
tDwBDxYJOgNmMdaHa8M9p/n3rkb9/jDNjVyRR4m1n/psnXrhd7fv1SP/MCO20EFEiCo+jHMX41x7
6eiVu5OjYhizdTiNcI7mUQsRq01VmdladnUzcneYHtu4+WD+yzsfAVWKDU5H887za5BP/X7plX0L
xiQ+yKmjhdqKmFkS88wkC9LnGH6aIPW98UVcrMyhRXUn7bSlwu18J7sltsHH1sL8fR7U5yax4Cd3
raceZMwL6mSfmQlnmWmW6bGMelNBIrm7rCjbYAODL1mHlYahvRer51C1H0w/9N7S3rOXgj/+OyfN
3C2eh3OevNWP9dgUVGDz4tmJ04IzaT79MHhmlJ8a+PQ/LecwNt0B4PlYrnj8yZMxLNaWFsI/rvh4
KWFg3cJZRLAL8viL3lX9XoSxsrTmLpRrcwNMT2zkqFFZwyqyxLSTo52pOItKytHPk4saI4UsqM76
kA0vA/itwqzRsCkN74lD6aJXeQKkrFHuJsQ0TohcZRcAllZSWE59BS0BzoKvUemUS2jx5UHisVCE
3gnUYx9BllYPOikBGQ5DTbsJYp405SIhsoyao0KZacZ05Yihkdjv1iIZkoc4CmCFKAokmznlJJtp
em2zcsCpgciQZgN4CLffyQdQUYwf80MrSCsKXK9DqA/4rAQ4OemlAkPMCfaeJ7C+zKijUQG1zFMP
VRunIwqe15jC1xA1U71Zytkmb+hJnxs5UMGDvq0NaynjWleqhxoiZ18G2dPQWKe2bdxTZTTZkyhS
FMv90dvKwRKDxX0ykC2UoyP+FPvOdoOF2fbRgdqQs0mUHFM+KzrIkNJmH1cydu36ntvkl2Uy+Lsl
FJ7UHUQ6/rSrJz3stfcqbgp0QPJ4g5aG9i607tBFdvEUDJlK1WhqllkQau+toDhTYglxKgssjJNc
eZXLNW9IlkVs1zxDAUzPC9FjmhYlOArqczbLXveFnjzBrDDuxnh6ll/mzhjqOy3OySnPs+Qit7bj
gxz95yI5K0XAJZzV8Si6fVAQ25l6fO3KK0lQlFd6IOKdrWmAPaArWmXOX+l18n+v/WUrucMvMYdv
lXWR1siidzByraxTZ89WLt3BnZBBAIc7pYW+t/k2DFe+DF6GflqQGmO0zMquWcmgbIBuTjjiyg1R
9Oi3We4+FIWyAgMtxIgPX+4s6hAhvMXo9eopDVz86bxyy61yIO2VfoRkvDbzcWeL/Ps1flkatHzm
e4f7mNGklPWLtuhPyNbJjlzqGMFc3EVOkNIFL1Z97kxl4GurxbCV59BlP0NH+3YU+kMYC+7kDX8v
safEJ+oQk7qYtRFH3zheenJANlVT7tFoM27Cee417lBJOqWd+SNI0mhnyj2uU2ze3GUZAmD56SXk
Zd363co0gT9eZ19W80yD8oXR6ItLX75Ch4zdqc7sh97GgKGFFrCWTB7J6YlrXKJ8B+3Wme9jOKU4
mqa4v/J9oLgXa7moCRItWVatcyYBPbs//bygmXsyZPdmsUbuoF5fN/l8FTviMBNxWx3zfYR3/CYq
vOZYJv5biDbK7tLDRPJo6KEJsGIeDR3+fPKYXet5RMZkk6JziAe6moJUUnXcUrLh52E5u5yXICLr
bsNI+XLZVcbkDnJKGLjlIUgixBg+X1heytHaHI0FCjzOugEFYRpYBgfzT+UrvgpRlOwI6hU01jj+
WYz8eXhAlo6G6ZrdSo4iXeAuG/jzyDAxImO2kyJeJfsI385MZ3Dll6Ac/9g8BNc38egrJ/YifqHq
CUoPxYzHMPdvqVo2J99Niscmg46iKTPgIkuRF+iKp2lCO+MyODgIMPmq2HiWlT82VtbfIQK6koNy
M7/P2yVcKtR7593cOBCIBscvclAu8hWqjkr11sCRwb2FxLiXOST7kIZ7H2u72/9S0epq6xKXc6/Z
98/5P+3R/DX3Ok1efcaviXgZny2M5WvK3uXn0BEVbNNzWGK0yiGsupdZmN6u738Tmlw3pJzT1fdy
KvKX9zIkezJzw+Pr7xbKveTOnwvTDs273+wlt/mcdd1eTrWs8rL93/dCEyO8/XtILpR7ff5C3WR8
ccv5TDnnmD7Dcqbsff4Gv9nv396N3+z1m1/q396gblDBbdjBV7vLt1bjmGelQcLa97J0YwtTrOUB
Uuks7z7O/pBjMmLlCq6rQe8gq8FxtIur/JiP45PsTdSpHqtsjEADBe3lhFqS9lunTYDtrY1/Ctm9
Y0EyfXa+bIZupWfGbR3z1yhHpKraZaBpwPZybOXLTE5PGu2vlWjKTxvKRuVCBrN5xB0ghk9ah96R
rR4TzUa/tPHunSCkaTndK2mpA8X+KzZgUrou8DhZyylyAJmV2WMIyZrLsnmt6eWHwivGowwFLtnC
MgvxAtXde7lIb3iSAPHx7RoaACZvwlLYSxmTK9s6hWURF+7mGpvMB1/A53dFdpblKHMa8eKhJ0tV
nz05ptQAIuYxWTqae2Wm/zrzUuLqkgecb4YUxdekG7+ErhGuSmVyDxrSNTxjhE9J5/0cj6MYpskU
HyGpR6c6VTPUH9GIElodnWSjxkF8uRKADNZoXxbLXwfmyUUVcvq2zK8/LZjjsguFH4mQIF79dt95
mlfry7rjIyV/kMs0kXQHhZJmTsECz2qs62+mGq4/9+jRXguemD4uZTSKUkVfyllho0w2sDkWXKJy
gjAqHyNOr93xG7rbYd4qlDFHuCRV6shcdXAxD7Kpk8Q7jAhStCi4/hXMUoV8C+q4fteo/T7MuHHD
QA05TonJy9eZpfawgufoZUzucrlMsMfcB02/a3haOFUFykM9UqelgdPOKq2mdtuCBFu0Te3Y29hJ
fxQ8ru8uw0MDRVAJ1GOX65D3BpHPoDrhrS/DTRn7x6k6FAg96/hbzfuXeE+axoDr8awxmOt9uPGd
LkEXBY1tGQMB9nGlmPpYY2gev8VRb+2qSgt2upqT1hFpapIL64MzAnjoXiCydw1BTgrOZTU8tdlo
7eWsIXVY0KkIIZn9rEomwBvazRqXhmapol91EjXfg5Yh2ktjJpmLexkozV8G5GRXU46xHSY3OrxJ
bSFjnp6bYLZwdGYPGbnuVls20myu+dI7qJHEgfqs1CoKanMjcNjFIBHfaz1U/O1PMXlZjZCP4iFe
yp73uUx2ldyF41rnyrKtOUA75KSlch8ikeIYm55AFgQhv2sjp+kRtK6/x50mtdbcZdul3bgVJcOt
JvWlUywu1irHtTUkhOBRDvbDxyDvwLhwRP01qcflpX6h41hwnruXUofsWsr0cxel5p+7v6z1GdXw
JsGpLohvqO1NjxSL9WWZttFONYLpUddT7YDhN1K986iM9RhLxTjDnGUICqO5VhubQpfPjCAw2nPX
l/vr/LSHLN5Gao5OBFv2ptcggMEjUtO9WyTwtYVNwueUlk5+sn0vWUEsJ30sBrrXgflKjiYCIRF7
ol62ksOdwCI4ksF5zq/r/r5hTD1qGejD1OKbphgbzUw8TP7GpltpQxuvL31hleN5KnahZs02q/MU
9CQ+psjij5W5uK+BScXkO+AJs1Tq70GPSVaJv/xtNBrVpRFGHi1gSY+omvUBuTqrXOh2ab5iA+xs
Yt3tN8hHGK8+UocLsxbj0Q17de+6UYXHM9mgSBcm5dvEOuUkHyB8V+E3MXP58oLS9+TGu1DgR9br
Zvzk+d//HxQQfjelNQb8r3PxVcUAugWlZNU8/Px6QtQnrFgK44KRkkc52VC2/ilOVSFdTbg73GS5
d4xst/gKfUGlQqDFzxosvxUgFJu/nRI3wrHCYyipswPJvnHb1Hgqa6mvr1Kf0mrXzdjwyki/Uo0+
BZH+pCK3Db9XQ2cua/AQnzPztm9SFmk7zEqdoX917i5P67BUj70Nk0Q+pcs1DR+7TTg/2l/X5IXS
v7onMmLTQusK/4Sr2HRrhUh8QkvpwCB29aNKxn/uXBqjfFRCUc/VBMZLoS9HvUJ4i7T4TSXQOIq9
4l64RnMPfbuhRJ7v5A8akepGvDOwlvJHMgeobXVnJnvZtUDhyUXhmDSPhVHg7sZPCuzwY5HGM/dt
G8VQxRPdOgTG8Bo0rngYwzx4KK1u2pTYE61kTDZhouE4Phnx7hpDXPrG8Ab3KFdFLlQdYAB44v61
kY98wk4XgQ7BlJhsdDfQVlXBF8011iTqn1PnUSIUBS4gnUjXZYpQNnk7pIIRuRO3sk/iHeJARAFt
bDOcpGXQMVPEw6+TjCJEDg8I4vqnSWogcj4c86ZyZpDyVZxzuPBW6fClNor20JtdH6y9MD7ILrYy
PN+Y7TP6USjapGV2Jxs/07K71EjXJHP6owxNOJ3eiKG/L6ywtHB2za1NAM7NxUF7FdfaLrRwYEiD
St8gBzZ+cdxnMLbJe4Ed5Y4k5Uc4i55bp+XuVyEB7KhkRlPtAQ5Jy1+d6u/tudu1intCe2EnZzTd
uamQt2p0rXCW7dDxs//SwG/ZWXG37jOxbbuN49TGH3b/Aq0KyE0/ZWc/q7IvdiZSEPL6raoM2XrQ
/lAHozrKRuEMe7kKPBGuLC2dGRtJc+gTkHCwcH6+4VYe+XI8kjZR1WGjjggJlp7eER4HB9UEiSfk
RrZZpvTLEmGAtRwsTANhDzXUWmCu017GsMacZbFCtK5ctJhundZbcQ4yv7RuZSz9zuMn1fE0phrz
IxeK+WXwOENCJsRXKs0ADIQAXeWCSG097KESVAhaE7SWaFQMnjBE7At44Z/dsRaU8DE8vIxGclR2
rUI5Xrqfk0NKk/eijwSAfGRL1dDDuaEXaxThtKfWN4PDGGEMCqtMe3JrJ8cUG0/ReVC0hESNP/nQ
2A8ylMbhj9LI4qPsuQ2sXJYcskQNVw53UopjtlA3QZvkt05XZ8lKXqJaOKmJcbiMiqjDcSlU+WKI
+coeKgx9rSTOQNiUX+X5XAfst+zmeNVBV01QT0kyo+d98BEdyGQbNKSGIr8Il3IoczRsaTtAHwmc
gCWfvXbfiLC66/20Xtpd6n2j5L/QtNb+4dUY4JiGnVOyKilufs7NyqpGQcVw5VxERMznQiVJmeEY
ms01dIBMexIo3ReKB0C1/LG7U4sY1cHM9Xd25Nvn2qRAnfRZd+/bNUVOUFkLia8ybL076hlsucbv
jGfZlaNNquuXro87wWKojfKIMWa3KPW42iihjSJ022v3E+lATKTC7Hvu1zeW4Ruvv5uRBhYMlanL
qD+QH0/6V94AahNzRzYyH27hJw+bHtWYXwZkAn3QXuQiDkmBcdlHD4KPBVZIvbOxIwXKzFwervj2
tSwEvxAoeuwybMznu7eJ/BUymhjHRHNXGdBsg33jUPb+eZFh4JxdN+pPiwa8aZSkOhezJIVVI0Lh
2SCHYi/tVoFUrShF9c++ktTdSq7pZ1g3SVJjLWPSrELGrvvA6RZQA5kCwysB/VWbp6JW/ZugzIaz
h/eHvShFC5Qt749KQewyoBTGKRluL4v83u3PveEEtwOOw2FQ2eF6xHR8X3vBOwa7Trg2NGXYVvHs
PDpPvqyzEX1YGy3cELkzKDVezaXStoLlGqzTaBzOcrpsRKu9DClspURNUSrl7ZC/pKqGDovAq8mu
/CWNLnUWmumkl5icLOfJmHwL5GS4Xx/zLu+n7Bvzuut7dV0nl8i9sm/InypIbIa3pl7Zt0Gr2bdi
HEnUXvvySs/tfBG6Y7mR3UGk5ceccDmkCLdwrOv2YDw4VpfUjkz0c0723CRKoKxSCKXLUY7IoGxq
QDfYGnnGtsri/lS1XXe6rDac9wIKyhIjOVQEVD18q9q7GloeAMlKRQuA91+GJ4rQ67oo3csssvjP
bZwolAEn5UEVyUHOgp6UQTJV8Wiu3GIVdEm9nGzbuLOD1Lzrak9D8pNH7zlkziEZr7x029cJXuRz
XDYFku5LbxiaLVVhpCjDdtogYABbsq5i3AwH/rRRXb6/xuIhre/TuZGxuka4SE6RTZzE3dKNfUwH
XFHap9kp8KkMG7xftFqFajnoByPAjdaL8v5lTMyXMjfsH0WCBBl2fO//OrXo7RcFz7AfPJuSw20+
pgoD4b7rrqlwupd5aj7vWv1z16LpPawl86UF6uFORwR15VRdti6LnLPpHMvHsNnBIh4pxvwVQxq5
Po64GBrzDDlNNmE5IPWoFKfS9p07Iw3EYcjjh2EynE0U492ZoAx7TK1cO9Zlia+1vPTG3lsaatas
qtb/K5gi/3+U08cI9CO5gGErZ8vYT6vbWe038jR0YKisAcSe9010yMudpm+o6mgHm5TSB3bUsW5z
6If7QXQ3qosmEbJe2QNKfT5lDc1byq4c0HR1WrRGUexljDNO9pBoBx4P63tn7kAphPCM1MFCjslZ
ifC0ld4mylpOkQOpqjxoqsctaH4pL4enAjV4c3117FrHrTbE/eXV5SLfRCcsF824u7467OJFr1XR
jeoFT0GvT0fZVCZ4mUUJuLccZo79PKDzJvBf4cxOUTAmL91xEOplSVQr9s6bgv9j7Lya48aZr/+J
WMUcbidqZpScZd+wdu1d5pz56d8fm15Tq/Xz1v8GBTQaGFkekUD36XM+oH+qPjQ2QpLQBSIFZCBH
hhDCHM7jozR2542PUUGeAOVMwmH/sttVcFSjxEFlkFikhPPy2OxvE5X/O4n8RX7X3/yMd7cRxOn9
qIT2vb48hyBcs14N/bz3Dk6ErKW4/M5vs9WkG/R5oZpftpOmX3oubGjIqtmPMDcMO4sgFYTddvgh
HKLivq3Gb2ucYglWzItHwEHhKrZfHlC1hh+8wGsvUZghmAMb1LOZG9nOC7P5W9UCA6bkPn1M20a5
q3qldSGMJDK+A6GJ3qdBpbzj/SWDZoR0VnqubadPlLye0OAq7jeT9OYi/ruvQuPujd0dqm6v+MY7
iGTBblOUQ16y5Hk5DKdSim+Aht1NBZWvtldX+9qyAUxaifVsB4P17CG+cTIzr9pTrYZWpQs51b1f
UXu/uEgDkDCGOWU462lAMY6BdpBecocVHcloIXkw4ojKi964dKleGQdNiBtwFpu4hSAlIbmq3L2E
0vq2ti+R33x8G3GLqm+zyrc8RvbpPWANpKCaWf+Mxqy/H1AcfucthV/QEeQPEFyiyOA3wVlVa2p+
Zi7omWn9mHieLkeO9n5rsjTo7kH6efopbp5c31BvMsn5VD1FOrTdlDhe+6UJ/Ib/Runa0/zTmGWp
DtKdIT800xP01icnzT47g8GpkvD/rakhDga+mNs/u179lawv1AgLNQjSpcE5qgZYRfh9aX2TfHa7
wD67keGdDSLIn1wtfXLqoP/TK7mmZk0yPlcIvN58FxYxB3bRP4OjzAcepZrO3Fq3goQD2SZUp0Ap
DBAlWpSxtl/zfupv3kCsmzcjpt5ufk5ubr4ywjoZov0uLtsEpKvlrHbXVInim+vD7AyqML5tQ7HZ
y4T0pMn8GTAEEGLCo5HRHgoZv3Ea5vqdn9X5jVBK8N5Po7/UCV0wGc3LbZ9KCi3v53diGfpevUWx
9yJTq1PMRS+emvSwrYmMPNwPdUBQa9lVmlhrLmZdRo8yUm3PfvS14rRtRI2Mcwfl0ZfMac4tmcyn
emmkZy0HOvJZ5jrhjj6Mp3PyAvZNJ1BX20+RGTpP8Gu1F4qVoNP/1/IJNqODk09Ixy6+63LXMJ5D
SqivP3dz0GOMYjAgRoBYaxVBKHEoGtjehMZImeafhEaKm2n325CE0scROaMoh67HDcz5kKs/zFjV
7jOSSQ8zMc75ULiFdrB4kR0FkuM1lv+Yz9PPorGlTMT13S9z6KcPCVfwM8+9pc4DztOkKzgkNsWf
MpImdVDC2kl38nvQYXoID4KrPGwu0ov1MEMzdaY6U0OwtJqbF1NprQ/p5O6m2jXe2cuoD1NnD+Ez
MLBlWLeKhWrq8JD3Y7Mvy6w6ZRwhYvDrqKXy5vMutWUxbjIFILPdP0Zm67wbg8h5qni+rs4el7Cb
myTfE5lMIucdl5AU6qbqQ+9HnxMHPp6dmnSgC6gRlmLhaRlJYbCUEud8C6inyDPSLhSY8lUODusy
8clC9bfLllJiJ/e5+Vr6pfJ1j4tuC2zer3XktJaubiqg9HPr7rVNpsXd0Xgce7mnH8RbGj8A3b6O
y1wlHtMVHBuWzaRxKJUBOUH+Asqra+R0yYNLucmdMwGBW0aGkiTgFOgFSzORweD9NZL9Can3hAAY
4+bYE159NYxRuYB2NnYAZf7LT1bkyFnwpuPpVzm+dVOKhWdpRgCYEiUKi8yTEprjPaLl472uhXzj
fg3zMFdyQK92vAMe2a+O3jItPtThZh1w4X/WWL5pHdMJBo9WRbZuJ1tCU1n5VfEEA4/31OrqRxuC
7qsNX+GTNFMTo0WlJxcQifyHi603M9i9Ot4Lr4yNp38MiQpdUc34/VqwtwcFsuYkeowbtTzM1GZ8
csIcOmwom3yrVj5RU/vQd9b8XJY555Yp8oFrZTspkLSHzEYFI23eQVVeX6pxKM6dE2sf61L/IR6U
Ht5Io2UvYeb1R6gkjJudhQ2RBtsx72rfa+5+S12+spj3C9F5TU4x3zkgx18Rn8vMK6pz22kIt4ce
749/O84xFO+VF0NdTB7nHLfWn8rCSC6Nu7CRb0Pp9U1HtQIy0W/sm68H7+oZ0eo/xRQRYycXLizn
v7bT9QHIJ4wWYs/94bEZO7SUm1J7bqkJPjSFnxxlSAma9pxB7UMRZvXHZpJePU4okXM6DiHNgvGn
mPl9A145l5mvPotLkC2PAG53exnKhJrxSnAV4yCbG1N2ztAMBuaXK5cojp+tRb4eBsvxsXJzkHdL
w4MtOSAPrB3Uqi31nUyLozGV13xETSl0gm9TmEDCKhqsjlvdqd5EpArytGlRYK2EPC3L/J7KpAW6
N4bWeN+V4UtDVunBAh370S/D4GDMQ3ZXxXP/MRon+1xkTn6Q2RxOhgc99f+QyYrH472mRH9osNI/
6YodP5lLM3Ap4/Fvl0gH/DMhvbGe8rt44m9bht4M6Zr0wlGx72fep7IJxETA92Wrbg7PEF2E96AL
rIcufinzKbi5cLff7KWR3u9sv3MZ047Kwng+/P+Xjh3czbmuH4X6YWOF2IbSW0kiZHrjiBCiiGzh
kJDeNpGpdY8AsaahasjstlesTmijuEg6hqNhQbSkusUl7AvQbGhF7kd1zjizWbFy181VdoOVNLtJ
b15mYDw9mQ4Ybk+zGxjzIHCtHAjvDnme6o9Umi0BuaxOnHuIOWBcK/P3kzZ9VEggfk0czTgOyVK3
OjAkGL/rUq+i0K4PbvDdJwfoqbz3+WydWzQBbvXSxFk+lRcZW4OKxECnD6do0KOLI0Nx0kLbR+Vv
8V+7dZN/NuxkumhaRa4vLX3y8EPiADeAjYhTDQTLVZNBv2n5t3EZiWnzk6HVWelesfvyVmbupSmt
7jOAxf5OiZYCo8bsv+pg3l0OIn8MoECPrVorC+238Z7f+3cPKpQ/srbgXRGO6TO5pp2aN+Hz7PgU
2qt6nu+h3Z4PQRDfr1nTdsmQSrozLjj+jyh7yEjsAVe0HTVLxb4xHG1v2MgIBok/fSjUZr5Rr4tG
p+q9xNGYPAHpsG4TUtc7GMHazwQXItK3QUYOlmEC5fqppgoEDHxq7i13Mk6pVGGpKkWUedbeZVPo
P4pNelmmfQlMD/rLEFCxs7x6rKWpTM99svzxc5oN+XWzw0E43Cu+exYHlOSGS69DE2zWivcu8AEV
xhDgECgMhp3bDLARLkW1bRQmCAArXykof4L1yXQOcxnZ9xpElmQZ/PnECyM8iIhiWRj1Tg0pYLLm
Vv80+WAzZLjN9r3b3stQZmWotlTbdIWdxH9TQ1FRNZH7d5aizwcp6nTdbIAaO4/hHqTks4iMP8fI
rZ+0vEu+9HfjMBdfbM1UjirHZF6t32cH/JAwTwBOpR7JnE8bNUVLMgASXXDlwxTAbgExWwmRM/Qn
jtdaKwNGGgyI0wQxrKnCgBHWtcWxc5ih+IElw0p5/gWh+TzGXkg5LtXigVVGn8BrQaKy2IIgGNHY
/GdWemIrfIUKCIfSx0QvfH7N+rCfxnk8ufDXQcgUwN1Yh3MEUbXC2P3Rm/BmheZcwynX6pe2006+
b/btTmwZtUstCg9evfqIUbM0/dLj+MY+1A5qTrAAVtWuhwb0bCy8AWUzv0OjC3kmP1PhqXLCB8BD
yTFAFX6vBGn0YDcKWXPV0KJrm0QEGPO6P+WZmn6Y88LeqeQn/vSU6OgjEPK35xgP7ejF4AxMk1cI
n1C5FJ2Tm2zvYpKID7FepPu+DfMD8vJwYZZJaZ0nMjsmB+XrlEYgyOzl3efyjbhS2Q5lsjs9Dm6W
302RkczDjhqegVuWqTzFbas8jU74EuUxrDvLSOxhntjXmJsr5IAFDI+eFb8HzJCgOoVWvTaCoZmb
qk/2kfvRgKf+uc77x0C1tLtw4QxNrJrLs3RfNWHxJfe4N2+maebkCVzMWUobbtAez09NyLPFjZXh
bKlRFx9Dd3rXwAVxjZdZceFuRYBPDcEkdOCcW9e5oDL9SAh0UkmOhSqlG/NH9AdIprUnHpbKOzNQ
/HdwXgEJ0bVvMhJ7VkUmqmqOv0co2l/drH7s92qV92fx66vGf+qpbeZh7n4wLejJ4zDTTubkly/x
1J0KMux/hgpUTHZkzo+K59UPVA8re7neJ727S/g2fm0WQVoDiqdrl2bdjdqTl0CBdykzR+OPAp6b
RlKn6YzII+pPP9ooJTvlV8FnLTa1wwSsh6SE1d3NfWlCZB6hiTganxrTRKpDOMRhy4mvLUiP3Zor
8CYiYW/H/TKvmAujeJIQB5P1wJftYzn72UXyzpGWPrrcSm65lvBisTtfP9c16aXOidAfccfguqab
tED/YFOJfGmrznYOkG8RGq5spNGrAeieNmQH6Djh3uRARpSxLQBs6saLGRuXQcniH71BkKsNsuRj
rQTTOQCQecniOTiUFpcLZ1F0NgkwcxLPLPUqY+nl5FN/GmUsDaS88RE8z1NFwflUmG69AqfMUi0O
ihbHh3wM4Mqb3CeVizACUH0LKmJM5uuwNNKTxjOgwLXjsN+ttPuVRtCyQ8pe2PAHardWCv224UGe
O4s2DcQFo7AU/LJtbrJK7MseQAVcoILdqVyOMFkHMZYqHFkylmYdh3YDxWbSfhc91QpeiHynL7oW
q74qx5Grzi/wp5FfvX31q57f3QTTI2gX2NSdUjuYUzg89XUzQLZFDxltbv5GpxzFFlQqCs65Ok3o
SUbDeXMUby8svudNkl/e2Ik0PVRmb54Db34u7PJbo+Utl+PA+OSU+bdiTCJ04YV+0WtuQRyMZwS0
9CeyY9ZBCSPjI3gCUBBoWJyHXlNPQRejJE9+4Zv0cgrJ195mKzeb0SBbYylQ9Hel9s5LxsfArpsv
nk+uv3cgdpMhZCwIACQxkimZ1XwBRLHof2X9owwNH1BU4n722qx8IoD3Q9bUhs0zrHbtgzghuRQf
Ap/HnQwbrfuQAbgP9VJ5bEc9fo4nNQMm0bzISJq8yX2QgIZ5Fyi9d81d07umS+ORU+TF0p8pUiCB
T5jr5MXlAjzRtI/mwlzlGmmyl9k8VK3HPFDfyWhd8Ji6Tf8x9LLiCFfbcDRhcHvugOScMqqdJz98
AmT0oKixd65B9sOZSqPPUXiHakWxG+0usXYEPcsnQ43HS9OrL6KlLaYq97xLqhnf7CotDnAXIl6V
VRXwPnV4TDXtviGB/0FMvT/BfOy64dVr0wg4yT11I4l+dNWquUqDlK195i4NTUoeX926/DLUan8C
JdSsQrQwCyBEO2Wf8lLzrt2iTSsNL67uGKB0y3PjH1tZI9dQJvpFFs3LSpksWT5k/n+Wky6pD8Qi
uSbH0Hu2MdIQ0rgqQK5dBXf1LuM/HPoGZkC9QUPrdAFTq4OYHaKbvQ5+UuoJOivhzQLjBZfQf7h7
3kz0AbXSLvK0Q9bA4CY3jLmJqv5eLh9yz5iNyuVJZPe7qSWuVmbJLrLy6blyaor+cp2At03h8A4l
j/DBKvO7dnIiGKT9/ks9cyJaU4nwzakXK1WMLzaHl9AsrU85ZeBPk678JWZ1JhAIXMI4zuY4HbU8
jA/qEsPPYfu6o1j0K/TSwGvCX4TOMmGn3VdxE7uQOktPJlFe/CqjVyzOy3KZhAZlH0ztHSykw5XS
6OHaBsHPntaNr4dePxChj6P3bj07HprAQIuQIn8J66m6pH4/PZf9R3JY/ZMjJzo7Ah42VzOv38nl
bWY3H5syR2qSwGN9iauAVGRhDKcOUA5vJjO+UqZ6AX8Q3AbUwnYtlMjPRee/uBRavoCUnM4UpfCH
13oRer16u0MNOqQ0MWk/V0A6yJtGL27hTbcxDFuAy6zy4Ck49C5A2ikKPxroVh8mfexv81iQ81p6
6tJstm2Y1rlX7rYx610z13ez/qls8vYpUcqS132VfW9GqFzNafxGMCuGNNwFbKMmHOz4k087xeTY
CuAgboL+Y9KCrOsyVG/WWVh/32e2t5NJMWlD9JikVvboA2KCUNaK6+pMkXtev1Pctt3pBoJA7kCK
VBoHXCG8yQ6fOVV/xyBVvwNc+9io7fCpKIDdjChsnB3dqK/+wrNVxj9m107Q3fACXnvzgpOpjC/G
3A3nzMi9Y6vF0dGDwO7Qz07wXBeHBj7EJ7vxElJm9qSdEqXN992Uhc9Ol2NU+/hLNSoFYTwWSKOl
pnJFNPjd8h+ZH/OYd1ld51dvD55OCd8jtVSch6z9IwBkdNNq89y4y9daUljS/JqY5dtf+v9kuWIO
WLeZFZLamlO1vutd68f6ti+b8jufk1wGDYwahR3/Hlb5ta3MBoGmnKpmR6mtB2tppJe4ofUA37t6
gH7G2qfDnM47MW6OvZvd1SEoS7G/coG92DmDnfyhxrqFgCBbvXLpNXR3azvTT9tMYJJBGWcesW06
dzuCzwjUjeXdWCB/IyOjn9zisE4YKBBwkiruGhBdFx748f2kntuV2xM8NYyfHewcMTqFYoR5ii5M
T+P9GN2vI5mIzOkLJBlAt6Dv4pifdH8Vyc2xq/pH6NQEnWJnfI9yw3D2/ci6TKZbPPk8vA7IEobf
DKe5yJo0rt4lZcXfG5J6qZ/8VXVTT6Lc798nhvsjJ5ZyE5NFdPXRtd2LjCaEpt/7NjRADUoNx2ps
4newwILDVd/pde8fNfKzBxnanCp3imEkl2iR54keOKBb75KlPw65ctNa86yM/jEz6ujLEM/O1WoG
/urLvtt7gWZdyRkjvA5DP5x2CidVlIdWISKtJv+auE8+lBJXr+hzKGPrk2Vp5sXPEJFWNb+8aJAP
7ouFeBwaE6S7kW2bvLvGjj5PplMfsyWpCX62vZ9911nY2qMWZI2PZM1yiZJmXm5I23CzBc3TVCbh
OqctXv/T9c3yyiOnWYZLPCW8eYrz6HiKyxOcAFhynGITwZY5LO6llxcGOXwZgy8r7rlbzzcnv8qk
33qgBrfJda1lcIuwlD8GKuj7IPmuDa0GuH9KnoLKjW51iFJYm9n5F8CWT3ILgGbvxeGr9ilCEOoU
BrF/gYigRcwI9REtnRAwCXi6wzRXPfiT0n/JrWDX9YP9qYeq76nrp6/iZZiNdxc7sNDJ0OJSfXAp
57nIsE8ADzla+W5yWqoYJ2/1It1an+w2fM4DCMtioo4XuzXjx7wKoqMyF9YnDmVgPssx/2usPvLO
s/524+lThaDQSx3Be6aUWbquVkfVuBC+iR85Zv5cXetRynM6KJbVWQqlR2TvzLn8kuRZ/JFiZbj0
s9g61RYvpGyGVZTa5T/LjuJ/p+qtRw3OyYcEGUwAdUw0/EWqeVB8my3VhKWzrK+OW3t345hQHZXq
+qGazP4p7XrlvCjUEQBIyns7KdSTB0DkXeb5BnTAuv/FServoLCqv0Jg7ys7z6iS2+qM6GoE00Kr
UnBGtutpuPWjM9wUblAkgueLjCywW6gKBmVcQW77j886XucyIxlvMtVoGtQzIQQBMlydZBe/hB+h
GVA193uI0aXhryl8tMcnxY3yBxls5hBowmM4wy7RZK5+fjMhzqPR64fRQy7IXbZ0rCpTyUZF4aVO
4h5eZ72NjD1vk4c0dq3PQRE391FAxc5EHPJzalTVnW30iMktsx6UXscynr2zzEZt7e4CnhM3mW0c
91nvXP258ZBricIiuUscvjQl7L5Jo4eIxp5aC1IeoEGhc/RaqknzJO/vg7J+8CC4CqBnRqTA94CC
VNG7TtMigh00CSwZMeyWj6tXbpXvCA46tyhvKN6eFWgxlcaIL+Isa7kEIc7bmuZp28UgiXUcet0+
2Mh4BzyKwvyMnnS5JwPYPpBrBX+0hJjmIXWPcNTXRx8igw8ORL3PU9AfSd/D2zdZZMDSwdUv4qxw
1bsaKix6JfSF935JATV8GT9apwovW72FnJQXu2nzuxf7dnj+Zc+Grr55sXtnomp9k2ZuQtI4vxkG
Zqxz6XGz3epntcYivsa6eeu+WrgZY7fUj6Dtsp1srhawt1QoVqM3xvVbsg9cq+x9PMbZXlIL0rzl
rv79WFwlW7EmM2SsZujzpQTYiygg7etazW7oLOPB6hqvPk+j0+60AbCKRi73wU80yr2kK07Jbgxy
HWRxnd5sLnqUgf8k1As+6+CL/sOfh/LrSMGO1VJ6lTSnjUBvWyk2CvbnUzHyhysTtVqPKLgW2qXg
tPvURc4nQW/VScPrwTLXkcz9Gsnc4imwL1hTV0+p/vzlWUeZfQRh4R2lJjeEWm5qovFJ6m+NdKhO
nhF6B5m0syx7DymWzK0Nf1x7Q4cuVUp1bb/vH3w7+iCTsiZxjHSXe2Z+Qxb7Gw/XD11iKAD7m58N
RzuC5M2DmHPFt1Xi0Zq6i/22OYmbXhhQDck8bMPDqYV1nKMTgqT/Dsi8Hb8K0MiUjPMllNML3/mr
eelS7uH/1EG1WijGCEVV8FU2FYe9fWxxnYk0G3KZPrs5hUM0RbpelJGgUqcFmkv622ntFrYVMu4J
r0F9kRj9RSAkVELb0Fy4iDYGIkUDTJUmoYOmDSUU4gyazQcz6E8HKes2MiN8NszvuXAPykgtv29V
2pLfCYofKzeh9dNbSrb/tf6NhT3W+j/ZkbRCp7nQYKi9e4qc1gHaYDiAFeh1SeQ+oINwzYM0u272
obKQdRr0bjgZajLuNudtA23ZZVlL/CQDQfHPxrnXuTtTJcqZORnCv7Nd7slmUeS9DPN2BIy59DJv
Uu9qO/mLSjfUgsWWomwLVji85n4QDQmq6GHwGHSm+j7NZwRvKhdt3irR3tfLRKhW9/UyEg/XRNAm
zX2IsJYF0pDS2JUduex+TN19nfbjGgSxG/1TEkDKXpQIXVB0pPdHtTKqg6tCar4DqwNXoldfSFIQ
4i308dT7FcAs4aZZu/xu4pXZRuht3rLYiPEN043Q29gUM+2LjkK1dh+U1GPBC9nyYCmMhSPxn9Hs
zvZwcAKKCEIyjutzJW3MI1dL6yqPkN/ReXrx1O5bAJkHeei8eQaJbSbFdOcXzkcZ4Vre/VSAdEI9
2b3iAZXV8/RsgFi6F+/fbQrTLdKhU++tz8pGHojimCxkolQFoEYBQLpWqclzkscNYL+YisW0xtCX
YagMyaOaQSjpR3FLeXzS3k9t82PN72n5fNdpuvUk6T2Td8kBVkLu4kgpUEkde0/zgkfKJnBqqBOJ
ZTPbZuctInYh7Ei4SpO10x+zqrhnAeAny/+9im73UYYC3JeeNCs8Pw0qov9afXhlqytowhRT4zwY
lI8wh3EQsPn+yzAs0tMa9P81XHMEDuWw50AdIWNs+V+bTCV+L42FciLsIigxp8CIVptNoQ66Asmj
eISGGT1Se3yhkMJ/9IoRfZiloJwjsBBv8tpXb4ZBSZZ8qX4NnbTzDz1kUPtG0cInaYwpiJ6SgJBw
4ejW6c1EnobZKTTIe72ZGGA/IYRBFuPXTgrVSztvNCEH/RXespv2SsJ9vkp4K5M4gMSxXCZiEjCX
YvieLoKC0hBZqdeeDAO1+14g03F+Y5dhZqrVg+lzVhoGkNu/W19PRbyfEiI6wIaC/XIM+e74CLeP
6fQ1Q0/+qOlwPlF8nT5rTv5/9nB9ROULZCXLwH1QZhN8SlaSWuybdrj6uror85Zar3hMSbHXcIya
C2+CNFZtGbe6tQ4q1Q2rSeyQxfaso7K81pTyfh1uy+zSevE7gwKXfy/TFt4FeOMTAJ+WetwWbH6F
GZTHgWzGXmZlotHcZxfg5GWjbC0Gmyx1Fl9XZtdliPRudF2fRELZGiz8rlxb1wmk3CgzE5vM+p4J
7W+591DJBsWICI0f6g+13WoPddYa026uYBeDA3ePnDW2ZUKHexUNr2Ws9Vp4zkYdUFxP8Pgg87KF
qarGvnZjKgoXR2nGIo2mhe7mJZyLmtcIm8nEuuM6LvcaB5ijUY3eBV254L3t+h/dcki/FqblHfVx
LEBQRenXqcgPGskW4pBRfI8aLjlahAJOmVqm56oImn3RjsoN6Xb7ywwB+sKpCTOuAl2x8bkz83ej
AzBVj2K0BdJqvrh5Fe3EJo0fqu2zCTVtC6XAatds/7s3kCQUBw1RL9dyLQpQCCOJ+qZVhBRqcV6C
/f8fm/QI/BNLEkCrjMXRd62fjm+Qrm8Wb7vqBAsviPmdJVyXbwG6Kftj6MeYYmnC1jIpITwZ/jO3
Rvs2j1T7Y6yAtov7ZpaFzMl+29x/9xvUnFyCkZ810/0ZGJXoqAwT1YmCg3T9Fi0jpKYvI1DU6rSF
UX+3bptFXOb1MmtMuL3IdFsblLhJ1zej8eiS/9iVtUt0n9LU+n5aGvgP6vuoLDHK2EyIK4DDLE7i
I9ObowzXxlY+T31onEZipgS1afQA4U/pQS3+H9v/1S9E5wemDPss2wWt+2N2LPcEoiV76BoODjvp
SmMCJCy0bDqXtpc9bHbpiW2ufc7fWXAnprfrxaWNbOj7SV+SkOMztrXSG+QjOU7t0thUbxZ3DlJh
cNe503yojJSrAtBAKEzoAVzxip10pSGrAMcK5MHFMrvZf+ss23gLgEymt13/p00PjHCnRmDhNmdZ
KysKQ8uuVv+dQ6iq7KG8mW8Ime3GOOuvukDAugUClpbaXF6kKz46b/mDVYHAqQfEFSjBTVVU0fHs
0QvdUUBbHJei7OsmaiXKVtIUi8bVNvydbVsmu4jLGxtCkUtqIYOdaBHOUn0qyREO/e9nbh+nuHVx
hLtg2DkLC4alGHdBBuN61br5IyiPhUphwYtVM3Jgy8Rr2+LTNdZd04wuJKCL22KSnaS3TGrhCJNO
vbP7hBDQ0HsEphO7jRYm2uRWoXv4s5sG4wwVNlp1cMWG1JA2MWwKKvTiqjJB3x8WigZsJ3e4bo/j
dLaN9E9Yppkxak7K1tL89GxChaIilMvXNTLvmDnMzgtjnvx8SoQCoOK3NjQz//3BZRbyRRtiUP5F
0pjTwjliAqwAz8/MOt7+xduOb2dSJUbiEzzwCcbq9lY3DnS0Q9KtvbhU9HIn47Ur87MdmyXv0X/8
Fav70VpxepJZsa8uMq4HxCj2a3fZnXqF9ja68WWaxujaeU5wCFy/OoxLyKMfPYoIFYlx1Jp+NXIS
eTLT1T2khksERIawNU4XN+UovtiLiGoSmDOPlTZYt62xfAu0ep98AQwTnN/Y/+cQiLt1k6Xi4rE+
BMC2rt/s6NTBH6FTJTvMCbTYkdnzHXCs+lzXPXBaPazjJ+reEYzkN3h4ZdRIPdylJiTj4oN4VPxk
LI1ObvEhGCuun6wVu6246i1I8vP6PHcri3wRGaf99tiGjqtZn/liW98G0vUopTxMsRLv37wc5oLL
nFb01WFSy/He4APgA6jsnUdW+Aov1MihYh7J+TBrcV7MDzIGVeDuii6Jj/EyLbZX0+I+qkF5TuPx
m8zmDeiVEjZR4WbKF9Im6YHrHBvARQtD0zxN9R6uRT4EBe+EUxOlPjtxk0YYnagly/euqaOyrGgg
QakIQbJDU4Kb9GZdD27ktxby0mXmVbdw8xiYr6ySBUpgImynUq4dOxQ7mEvhxEI3s/bENmeRfx0p
PX9jD5cF26pyNDKKyFJ44/89IS7b2oncCHmBvjxuHzZYZXxHEfI3wfw06pKGs4cXwQdR6DKgwbXY
1GJ+EY9ZMEO//P6nTTYIF5QRMd1Xe8qCKYXdY9JiNK6gQ+PYN39s1WmAtFD9W6qkUUjxT30yzCc1
LKMXHwaHXakRXSbwkAMeQF0+T+IXJQjMa9g1NrGAWPnUF1+8dFEi4PKwtCHHI39pqEP4S21S4yij
1cchr2jtxbA1tiyUMYn+n6u3abGtm28+SuK768dsthg+hrNCMb+YLFTs/eP6sd6IZNlu7ctkqnT9
3WTbJ6V0ECALvE67GUuIWHrSoPbzDQWe+ST2wS7+8Xu15D/dX4tWf1lq/Xvf7WNe+cgntp71jVQV
MNrlx3m192+XrKvHLggoUfygO4CvFGX8mNd68BCSo9u7mV5+hTeHBLqtWffmmNsfKbK+E3vuK9Sr
u6N7QLAHLNC3AVkTqoYBVjtc2BdmlfKrH7vPlQsxLnQODSqPGpI/i91uOmfvl8Nws5oPqWMkByWP
1as0btCo1ygbh2z3dixTm+c2nUDy8XPN5rPusY3F3TGi8efG2/Jty2D73FfuVRK4+5AKhn2AgDFq
LbFLvaeRHwK7sWAtxyZNOdnOdXCrLl+NMpaZepmRXqihafV2zbaF2XbQdGzj/72l+KDMAppIJVyy
rds+ddvm1afKj/LGZ52eba+/kHjbZUGnX1Nb16+IoTfGXrqtqqPoPUBrnK0O4pUvXjK/DaVXqYqO
DDobSbOuE29fGw9m1xh3skxMDYQbXIV/LRGj01g1KDt0DVVAmN4C0hRkpvQEiSm9wqq06zZcvUsB
bm5rfNljnXvru+0nW23DbbkzG+eqrwNw1+BDN7dAt8niO2a/n4DTFLuBaCmpuKGJbn6slBB991p0
s5dGjFo0VsUO1ltY9sWgE00+5Wb/7dXKbQ04HeOn47r/q51LqhRvQFMMIC7jSxuQ2mqc6pk/5+KB
mmJkVGtek7ttnPNHStwwUk6b7ZWP7IBaz7qDuHgC0ZCuNLMPWJanio8CCh+QNt1fWTdVZ7dt0gey
ehQKLUWAMuy1eW4PJB3TB6PmbT9mFxloi2VyXI634qemQUYtoqHAgFxOHJOZVoFVwbapu7u2UIuH
MSJUPVijtd9+cOmtP738LEv4wk2N++2HffXD+zlQyjhqrf0r49RUVXfIs/M0TPq9jshPk49Dhewq
YPED2c/pltVdUe2kKw2A6OlWbEYZy8yujI3xtjm9WSPDdSGc2NPqKEbDCMpq92r5K+ubTdb1gdYR
klH7Fx3qxrOx1PQkMxgNacwFNGhBA7ROlCLGWUNg9Mooju1iezOx2cRl2z9MtWM7U1VQOm4OWILG
ruefDbXIwaI6y5hQ/0zRkoqCeoWYsdimrAe6sblDVDkeWhspVl3Oab89rVHPF/A0nyi4Wc55coz7
f5R9WZecuNLtL2IthEDAK+Q8VJan6rZfWLZPN/M88+vvVlAupfNU9z3fi5ZikKAqM0EKRezd979B
dCoRxXDWEcF7YR7GAhQXDY5wLjOyfPBdEBhN3XDssDQcKsCcFk22+iCGmYJm9Jc39dYhJuC9W096
t1ny6v04Y5zX1bwTKLkkHyfNa1T8ySkBND2hCK/74ooehWEFQ0ps3ABIOBzsBfSilRs9LX2/+EaG
CtOIA03VS/NyuQxzaFk7RFo6BGpNFFeEggPVD4xzl7yP4KU3HY4qx+FlnYQsXWH1p4JPEiUSE9M1
yFDlX02g7QAwTM4SS5a+OauPiZgAcCCbweUgxJ2Rud2CZKHzSHnXZW3PoA1QOcN0ROflmLIsX0en
2IkBGHCwQCcglXx6wnKPncmNjK/j5TB1URO8aYcuTM80aB1P3g/TDx0wosFusEOiIE7T86UyTqDA
xcvk9waHCcapscJXQ507v7z/fQhZkQFl4q1DY9Y+TUe2e+2UmmdhD2zP5YO8zDo82Fv5jCeZeqpR
OpveAGRZxyiTJSea3cpBDlDuKf1705Duf3C5u9x70zgZUFbHPv2bjHfO73ffm+JxpE5vM9I2YxZ4
7gi+bhLpdv/5H3V3ybFBpWzhVLZXZEBcQeVzf7JAqJEBuRBwEuKtQR0KlEomz3lA2MSjLg0nc2wA
3n+djmQyU09dQs1zN+/DFcnnQfdwKdZX9s5qgPAg71Pdwj9eklzWG6Qhd1dXl1v//odLtTipB8aA
3pph7HHNrA8gKRZnIeMNiw5abmGNAI+ApBoeM5RHkUzO3dsIfYhh+X3c6q0vCMPvVvuqIS+bD+vs
oVGUjYdNAnJAAhZv169yyLD6oS41pVyc1LIx6DtC8kJLJGVHnl20NbKxWQfOao6yi9toR54NKy3h
q0HUW2eiSe/mH5AAI8CC5fPaRi5hgtMpamrBXnv/rmN1BOBN8uFT8D8N+V+nfvB7EP9Pd/kw9kFU
U+ng8PPjWNc3Igl3CHSjyFkfAI6VW3hbAJy6BExb4SEDGAjaboLaeOqSTwpsqsMyup+XFKBX3jBn
ONKWg6kRFsiE2xawT0q3zoqz6AFMVYazobm00DZAYERXaIu/EZIqNkUMsge5eqSmleu7NRMYy7AG
eTjGX6TrpaFOsObZWNYPLJutc8JjFOQipqkKfYWM7TbLEOAUCRgR0kgeOgV4W2CYXAQM5EYG6hGy
Mo36fcq1jPjNMPbFsudj/hP4KAjoyoalertrW/EnYP/Bg6MVCOySoSrGId5RkcGq5VqUrWPIHtTn
oAbJUV/z6BPirdpx0oZZQgsDPSqy7H0KVIs9AJPyS4+A1SXUasQks9xDsh2+y6QjK6rqXl1It5pH
2023wSgMj3zcWQPtqpqMxiiRBi5L9aNNM2dH+lRHEKrnSPIeExsZitzN+icLx2V9tVRnHaDrTw4y
yZ5IH7bjcNGA1v2gJ6NuOSBki0E/pQY09mAxCdVqbFoUnGxWRzmpbVknPYyACPz7mZE6LiKDOkci
0TGBcoucLwDz4nxJ+T64qaFWXtzARdjto6Gqz6Bqrs9a/6s3iRBoUSBD+izqPNiRlfyUy52uwzLY
AY0wn5iJetZW2xnGEKyi3oXWjQyibHMgiRfzjkRl4LV5HDMjvCiVbifLxQGlI45FvbRkzokCYNSj
hgJVroxWUU8ZHvxC01kA8CkdyedhiJpGzYoFSoQDwKhCkQGVk3NHq3bExzwCOutaCQYAoxHE8EYA
QAqk3d362sgQcSjGnda75imtkaBjlCi/8qhLDTg6kJf61pAjspFedWpc2YBYpmmmyCddoeFUzFNm
NRdqq39ZaB7kH5SnKj42eAWcqQlkWoJwsleRdAY3ml05zn+zmVsNYNTgQgbl957ubdi/+65XRNgb
L1h5XVDX9Ru3jZ0dwbqHedVdqiL8SRKhv6Mq5SaA5weESuC+59g9YieuRytQfIoihGdUu6+jyT9k
yB7VNWs60YC6TuJjnXTAJknF8ilbwGtnZ9UeFHbphwD1tLc4MBAPR4XSV+DVcr8NW9wW+HS+OA2g
AcaCfU1TZ94NJlCqyA07A68sp+YPs+165FltmDWAbvutXocOmst4RuCSlGPEf50l3x0rI1843Oi5
XvvkdGf5ry72OcegFeHRAtHKhRr+1jNYG3ceEqbB4Roi7UIa2Gh0GXCp3rp23oFwoHJ0vwOWSeeF
Dbaad3bqRqiHOIHU3Y8MK+o80tXhgtUpues1Xn6kXFCh7hk9qwA8gHlWH73PlqM1NjXy3MFMeHVr
F5kosYHvqsS7KgYR75DlI1aAK9KtgFeplQUXlA2QipoH0CtUiSTg20X56x1C1v9lUgcHyPqmY9H3
wc2RvmWO45eiy8pzHbgRyAlll5pG4Fd9J6dDX55xZtb54DxGVvqbIxlIrAJANGWoV1jrRUQ2uqgT
lFUjSDhKUP5Wf9es2nKPlQTF6+qJo75rCcAWWiXx6lhIy2wZNsqxUdh1odHUOKg8rZGdv18Ib48c
aZ4EWJM7BrpSb6UiWYjMRDYrw8mStQj+Ea9JZaN6DGjjBcqBYCeuktVM8sp9Qu6vQ2mWN4YU8gek
xi/alH/xFzZw/jIL2DysmU7UmNbgorykRa41EjPTHP8qaROt/uqgXEkHggR4Kp9VliSTbASy1zod
8vNeR7uWwc3t6vSPcz5cQonrDQHAcALOYK+DKWU8FrRllttj6lEz0mZayembuZVb6IZ2wspMvUzO
Qz2gEmFzPWffAbHF1/lpGBnVVA+jSFQuyQJqBa3swTTqdgiuyUQC3aiQTSATEqhnxzGiWsJk7l7o
/fXBJZ3F8Jq+wHNj1Px1ok4OX/rZ9NoEyGgJjyz8qNnQA0NDmu596SrjV2eSR9V0G+RCU6jbmOdc
ABZHDiblnABCNDZjJHfT5KR8uDlu5ca2qYF80FhFxLdVnAAU3gSXxi1vRXcK3CQe/0NalAkht5xb
qJI0RTZtQCHeGeGNbMjL6k/MHNzjrLXRkCONCqg3p6Cq+TVGCsS1qwCVU6EweiVw0ZAdCegtNAAt
A/asYVyJrCUmepfVp494BFpVPLbG0AIHdZycgI/sWQghVx63jfYMjob2zGRPiY9m8olZNoHRiceA
BdFxsvf4nEmS4Y80tEFwLR8z6glz92TK6XlkWGHlKbvLqy/Arc/3wEoPLwDHDi/UexDjDO/cpOuX
bRYHoFdQPtQLRpwxbtQYFwmu5jwD9QOTriN6rHkwTo0esZQ7V/Oh60b9hJM+HSANnbZvXXNPEumH
N6PSUe89EXFaALsp83s+DzqaX92BGvvvuvW2WA9OB64jwRRpKGCapGguBXIpzIt0IyCC6E+koYZi
xUlxRqXssqpVABiTOCCFeRrKBvkCrDnRLsHOYpRCgmbb02iHofYianPxsNfocBLoZQUWlXcbmbud
i9rYNE7Ez46+Iw01RpoBrwx4bnaMjdhDMDxK8uZY1Cmqdf8h8E4DKEKPp4tEXgV8EP3hmVV+CSaA
t9Hfa9YjDsvrqFl16v9D1jdf0qv/6ZteqcAm2uyNHgRRANPXz0YGul5/7dZ6WB+pO3bZJQKczWGy
mwk1RdJzsmtL84Gxj1SNOvilDSrZBVSG8PlcjutMkQAA7SQTsGgkOIrj+ojIpGS4X4IDdvvJR/AV
a8BGzvrDJHOsSdfzbpuWTXYjKW2t+JppwRNJoN6urtGA2nl3tq+onrav1DM1Pp9Az4xZXfsKtuNX
vZMNKJZgWQkGZd23P7hcx9GOpCDOe2S3jtrcXZgU8cT9aBp29myADemFWbqXNaL/zIwp+BRGOjgV
4JR1GThutOkLDclGO7ywdOHYUMGI/B7grY5TsyGrGSwHp0e9fwlkx8FjrWNfgKRgX0SCHWmcoJwB
AqktIbp7D7L0yAIDskwwbNVQMqhx1DMsrTzkqfWRJCEnVW4Pviy1QepjOIeHKc2YnVITJF01LRnt
QrsuMZBgrBqVWRHAUQupomZkIL3nSA7YkS+gTFEvRF1ADeN4qmuBvDLtOE+6mxPbgItwo/oDWGyj
oI/8TgNvtqXX39NwYaCW+JCDPczaO5HT7fIMCIeoLJifqMmApAQmtBQx795o2V6b+/k8luwE3HXr
RZTNMdSD8iOwZvBj6EHFHosXJ4usW7+wF/LRkAZ41uYIhOkDs14mx632nWkgdUrOAP5TJPZ2WnDQ
Lf02hUt6LOSBCDXAq0qBJ8YuOt6jB1KNdD7z4IIc/tcRZIis5VLZdg/Otze9EQ/AdBYIQFr60KCO
sSysqyPwE2sAQDFkZrtZAQCour8zuoMIjPFCIACtRALI6sI5zKhdAi6jxAQgZe4A5Nx0UBmvkAF4
sdjXknHwTJX6HumAICyPS+R0o/4hPVNTyV6QNbUBChdQsIpcC/1uQiJU/XO2JcIrzoAcZzGwoHSN
M6qm+nBD3UTK1CNza0cOKBzJqcRWMs2Y5t0pyUmNseoBxHiPcmGGn1telHs178O1+iZxj3XO/blL
y3lnJuO8nVMXi5BsQhU0nos4D1oPQkeNHTnIvnLkEuEsH/tEdJe+5KdHeTWR9m7AXZdMNNRic7MF
BkLk3c13N74FIPzrBXm2tUAVgKTxYLlrWvl6nmxjyJFcDsur/J7PL92/u5hg6Vnn/3c/N7CQk7Je
E/ADG9cAR857t0ATlgzIszwLPvHWznZZnPODQLxr68SW5evYCCMxz3mqYusVUjiSZTpDVjAUMwEL
qxuiQ5aZObxQsUdletQDuTRqgKibphylbMnekoDzsdN9qFEeciWJ1UN8xBsJeWPS+ObBS/OvyRyX
Daq4o7NC4qQe6Qxk8wDC58081P2npDKxbxy6+eyU6YzaPtPy++AQtohcoTip6z3qsi6+OuZgHQDJ
HMYnsNJ0qO0uyk0jWavmuO1PBnc9klRjSnKsfxTJgO8gIDKzARmGsayJAg4FQA4nMLW2HFX0o30W
RT5djaELT6h4Pg9YOd70Kg9vWT0Ze3PUsQl401FPA2MNSK8vD+rCcKItywCORDWVa6Vl2Y3CzydU
7K4ylWOC6QwZhLKGkzynsN1FLtboAKbuj4GFnHCcSV8NJCYCz1Z2VxmXvVrf7tSppGKOZUMOGRb2
dm5YR6UiDzKSzqi0CoSVJUPm2a9pydDVXXRpsvBFJN8R70JlmBO6N76wYKMF2Hm7/WwDx3bU/XTM
uq2ddT1HXb1rP+kVqrymyr2QRH7xECcHgGi5G8DSuftuGpZTbWa4wCHXOhwWtEut482HtVPGLGfL
JM9DJik1yDCyLvAtMwBjSxSxc1LV7Ew9gdISPGXNeKt0ZIizEp9SSi0pcnvad5V5Ms1JgH+qBRT6
Xgtd8Rwu4EbwnDJ7CSInPJMOjAoCiWaoYEUAa2MLnW0HAlWxBQIURiAYyqZG0KEJnBcBF9C28CNC
jSN+iTOgF66Ns8dhMzi6l2X+A1xu/3hQdHdGRD53cjqB7dp/GAnMznSTlTwEyx1gLZCCXFw0Iy13
KFNOkbnxS0eGBlgQHRLy4UONFTflhbMQmTZTdhjHIKg9HgAEeqYuk12z4kBfnwBqKFOt2nbBFp26
qkllihYiqMjTkj4k8hlgAb2LBCFnGE1vdKIMz4Qw8bFm5H6Zhfi43xoO6Cqck7/J1ONuuZyADYBF
Ymv8Mldg3Ikrbh0ixtuTpqNJkdMOYAqtb08z/rwT9VYl2cmTlJETo+p17T4MJ6eYZlL+NB1+5Zhe
XS6MdnqJIH3QpOOJDseoRx8L9aK3c0Fl+EcduZTOEL2eCz4MUeK7jury75rD1nH92qwdJPe67KDZ
yFAJwePp08dkmnVpb6lbU+ad+kDvvOjDJEtDKXTvyjj8w7eCTDml68mvAaI5NfeVLCIkl2DddFy9
ybD6PAws0l0bJPZ5FHkLtg/wLoQ8PCBHeeJ/vIlaGsbdR42Z34ygQbGOpScIOjrICLO5i/gCmkFH
tcQqh0UUrMo5NgBNO6UI4QQtXoPKvQC+RbPKWpPAiQat/saQmDtnrL8XTeB3cw+6a1S4Dx6XAPhr
t+5AniCASZQBz/BIkobDqsvspGwA+za6pEyGKvVtdww2U6DVO8A0Zj3OMMdA86mok8o5qVfg49tZ
E7jwlEGVgiqrAjgDPUt1GGy7Av4w6FOnqa+3ke5MzzlzA8TxURJYBAbQxsT8ByEHj21goZBOwgkz
gPowVKpcmrL6pcOTGbWtPepBCGyYR+ZPp2uqHTJ6x9Mk4dEG2VCPdA+ictEMzI2KGIwzJI6amkHp
wja7DM3yAiLk/gK0GdBJSsaRdpziH3HefZ4Hc/osgO6364fE9oHYXgLvRvs64l17BjAjEgKSEtmP
iWQIIVk15DO/OZqg2QW0SjL5dV1GH/Y6Xi8fqGvrS/QBFQdHVL7jgFhaXamKm/Y/ePPnXVPusYjn
7sdOOKB+QxytLbmBZKeksXdAs0+3dYSoNV41gNpc99tJEG6iNkc5MW2vaWeORRII1V/353Krvtrc
MwrwmxVMk1YA9PJXywCz1ffcyOrDg34F2lR+D6sHgnV4GEK6Pt4XHQccnc0Lw+dlPZ+AO1JhFRku
M2AkihrRaKklWUjlaielavIY6DSr52onV5vG27M5HdLG2pCOJppRmQIKUjkdyTTR3T2QRbca0591
0BcjeN+1C7IN5OmlkMnRXdO+9pQuMPN+4zBNx9Ew9vOA/oIPkDw106cxd1qSVxN5MTPBgCDHohPL
C23LHfZNOG6yN2qnuSD3wDc0FAbj4Bs5OHV4LJB2QFJj2xoQG2qt8KjbacVOY+F0dkBjkyJh4IJd
jwP0fiyNqEk4k+xuk74hMSjigXtJY7rnOEVavVwtrQsnHFUhR7WcbT9F7k0ukOKKE5P6mZrMcePd
VAAeXOmKEtm5xYQ0Yt24kdqo/hgit79MLQBExBI62xj8HkiLHdsroqDtlQzUIx1OMibkkDv4VcHj
wc3opmkCscOwH7XsCQyKYh/KMo6YajmCDChebf4RC78GU7yvL7Rsxsm29AWiPX5A+KaTRA1NJOcg
PXjrBj9ve3PTakF4AQY9W1Bg6+LswZo/kg6JYFp7pW5QCnCep8Wp7cF4ZOaIM1NDYlMAKgWLsB/r
SUFhI5dPnkvUokNOeLdm9EkFHTHcyaCMNk6rvPrSMJplLGa8R4HXuGwGLfiZmeLPvE/ZCxDcq3Ot
m7EfVVx/GfTJ2S92nWxTp/9mAsf6UvRA/JvYFz6iaJyECuBuOK8PvpDUAkjrY5pUy87uRoSZpTvp
wknTABWTtIdQLz8LZL2Aen4G6WTKci8AQeCRRGJTBDpX7hUxe9URSAS4qV51CjNiLq2PZWoPQDZg
SH7Jw+bcSyzRQeLDCYISVTKZyfKezi37ulqnSLWR+SiQG3yXgErVmHXKf5bJUoHr2TbCo2mMYCFo
tRRoxXq4Heqk3axybdsxCK65AGWwtDsaqtrG9GZYDqKuSXCLUASCUoIo5aeEupYs5iSZmlVsJALT
nSzdSbwbzjRDHFCCulF+ILJFVU4TfAw0U9+yHmdJ61n979kB7+lMOs4vEk3ftnlbe5QB8OgoymWz
NIABcS0T7JM4eS+w2gQfik9dV2L0oXwGDCUkxw4vTo7m8GV75zo7o7lxgRbjdwkDd0uqj5u6KswX
gTDUdsb2bdcAGOs5RNjvAyguQi9zkRTNmzb5QE0+LppXB8LcK51WR9WGg2ZqW8yRvUF+qQtiDyu4
WbFWo8Q92nYi1W6kogYYUd0WEAHAWxtDB/wO0nk22XPpALKPnC23GA6mcG1vGmrdA3jNcKlktK/N
tAvLRf+BVXb5siD6KkOC3TICbzfSPwiS7CI7uUXwJQ/F1uTWfOlKuWC664Zh0CD/uQ+8xnGCExgJ
lwvjNXRY5S0XVzbkTmIzal8nuwfg9pv+bsZ1rqQHBA8oiJESTXM/zLP628Cf2CZjjJCfuq3VnxR0
3UXT8NFkKO1TPupe7i5sPAGbDGfi9MepW8tEmu9T4Gwi3jhem9meN70+GSgYSQF3Q0plAcuP4VsU
xxix8B07g++ANNk9IxrRHVvBIg8Y6cxFDhyUYhxPRc67S+yW3TM2391zm+ONhJzyckM6angeL09V
ZK+DKoaFpjeNAIMPkf29V37drIPEOBwjLwZg6rMyqOu86e28+O060qAVyGlqAIyBgusRUf0i+KsA
o/GnRGPzQUTptF94NHyZO/MzMHjyn3lvv+uQALfZcoBqqRd+Ng3iP2GM43qgVoafhTnH+2gJAXxc
j+xmB6B9ayeue1EG7AgrlrFsB9Gpvom6XZy3P0hSehKpiYIKNRfURXC93FQiAFCSxPUKZnvcNFGu
+ZreIEivcL5c0NufHNNCYfxv+F/kQbrFmG+GUc5HsyxKH2uMZEeBZAouozoHKToWSJcWoM6Sqozi
+mQk4oVUKjiNauTCZw7HUZiMVZM1LAP91o7+Gq6ebCAeyDjc75CdJNZL81WWcuN49heyJ8FwKpF6
D0OVTo5vMgCFKdUU28E+0nA0KzmUc2OxJM/uZgX9mfLAehrH/lFcQX8CcP6SM736zGTpzizmH+k0
opGkvlWKBdTjCUWc8E9jxsdjbKIcaD3A6LIMB7QaFjUz8EEEEGDWCGBRROk2m5wSaQD4jaVAhNoU
QzaDVwE5PoZsAg4sFSzhAXssRZX8QyKlAVltsh9EnVyQAajfIgvAhW0NmFUSZ3thN+oVAyhsLIQ2
7bBiN1c2RdW6yEFq5tb14ygGGDGyXyvkIKAumZfntkU6JEqlP+sFCz9rxZQ+Raz+iMdutKrGpjym
JZjpEOBq/HgoxRZE8+NlEuBeJHbFKM1AoZUhF1NyNZKemhRZCGA/w3oWKOknno+9x2NzPE9D+fLv
B8Z0sDzLQra66iJfL8t2c4ezoogDZxuEoE6eLxsCaSF0FWpSIA/vsTr9MyzrAgURCFMveYQj5t/F
O50GeOJQK/iGdNSk45juXGcEKLpcOI9JJlfPzbi1UOOLohIsl8mAkzj35ur+ICIA+bttChgpMFGp
poubrRsJoF2+6S0NxFY1l+TQEyisHwxNK7mreqRzkMHOom5faPbouc1Y30zAQW+FjVSpwEhrANnH
dn1Lqozt4qHQVh9ydOy23qIaecarb9Y/LkXW+XXfLNtGvsSaKtQvLG5Qt6Nk6vUTcpLbAfSbC5mF
bsD9bYxRRT/HmRc72i46pclAoZDHPYp6ccaGJYPlpzLubBomThJomzg3vXuI9HljIVp6CqNxOvG3
HolkIN0Yd0heUjKZ1RA1g9JRr0vBQ6Trfz2olf/DFfUxmtdboRFqmBoBRORft/LgQ+J790g6w+nF
UW9uPHXxh8pGH/rGAxOzCLAJnXSfMb3zwW6JA2NwG3yKihKP3ok1XhXpyyfSNaYBoCotRb1jq38a
F0Avt/Zc7cioh0XmNYMDTG1Nzz6lrP3GumT+7mDB5bUAPboBm09HGs7FzA0dCZ3Vj8XstQNnYwQ0
hl/NGBg9qs5QyaZ01Iv4IA6GGfxU+rCyo5tZOe4TogcgFztIogVA8MTBs2Z1wXM3DhpQQnSGE2GD
o9vY1RbvWLapws7UUBKSjwdR5kDAkO40EFSi86Up4ktBLqSTjHM5fmpj4nwpkjw7UKhZRaLjt5i0
5eARPBjAH5IRadKTW1KlwGomOS8lbLMVOhaWd8CKnbosQK0g0olDPSqeqekA2nviWfvizka+qkhv
yg2JiVj9IcBLDiCKgC0A00zxkrG2eM5EMp3GAv9hVPigwNCemhOeqEiXR7X5OZvdH8lc5aVvDkgC
VdZyBiVZbztbO6ixbAV5M3CdiDpYNa4ZxDjSRCxO6SL53x/lI6EstGTzYGgLvI1aM3gh/TjxaGfW
KRIg3lYdanUBGpkUmMZtJjZZjbx38qkMe1qXJ7Ngy24J4q/9HOXnuQZdFlg1msSbImPehkQqR6aJ
6B06ySI3yAY/pwsgKpH1nsgHNqDhn2yZeFDYZgjc5ji6gg2uD/fSUFsBDrhZ0oV7ZXYy8Nm22a0y
ADuxADtDbLiopvMSVXsrbFzwxvVYSbmmVW8EjkSBqiiM5alcqkMxY78593wSGx3HBQd7RBIgiUUZ
6U9sBPQoiGWLXTcuA0iI5ThqzGNvW8PTnTpBcBPp3qPPWZkd8SnMN/x2ow2gOQEXoFvXmZXBX+HY
4v4n8S1wyslPBgsvDrCLeXdw4NQlrPCsA/ByYIFp4F0zKQk8fBgQ5AvCdMeLfGPP3xyzWl7SOnBw
lJZXR6vU9I+WUQGCYgEe3BxlpW+3saxn7eceaVUAA+9M/TKhJuzSxTFD2MMA9r6b4fMeageAWRES
UTphht4ETIyd2+fDpXYc5MRKw+pjSyVZetGVJ8flCDVBpfQ04j0duOIAJ1cDi+B/cKZL4nGwmaeo
Pj3ciroE9bQeua6O0fzF2gHEg5HQPsf65HEgFp6Tqcw/c2C5bd220LcG8mc/L24YX6aCYZVjVALw
jbMnEF/7JG6m7sWxbRw0LUz/TGoNCcUgaBI4P9qBYvdODzbiEUlSboHMcTOr/ljyDqS1bQQYQRBt
7BFwbw7YI7+sInO64twuYE1PlvwnWGa8UFLImEjLkrFv92zHAxCPKr6AMw34kLuptftzP6XDGUkb
w9pTusbVywDnEUBaMAywDyvLYs/2IeFtnfydTUB/1zVQaPHOCj5ZiXgGp9n8bTRYvSG9JfUId656
MOa+6gOeaWCwMQ5BU+8bre2vQp7C950WH1sDoHjEGk+6JJg+kAepDHlsj72P5pGRmtAdPph4jzzO
MYN/2RTgCZ1l+LC0wxEIenbWeiIKhp2edEDorPuk2C4uqq0RrGqvrmz4GiiU3SEGxEsvgnPEA4wW
Y9Puh6z+O+dIU6Imlb0ijqsdSqUGD3VbwH9WZuq5SxFdS/dRnUk81LaXyM+gGSs9V3fYjpSVNdTX
u6kyOX8m56f5yId66+iwn6JrZz3OP6VRhLQKcOysBQoPoHjWlKJUIZmiPRAHQqBjyyKGx3qG1emh
3oFE8BLt6wo0SjSkyFOk7kbO0amB1wVArgs2aOwaapFx7QntsV365oho1y1rIhMQ29L82g3CEBEy
4ETE0v1uDDnFMr0rsJpwTyIK1MCMkSN9+y11dqYsWVEt7ZZ1QFxT+bLKh3rUUGLtg8uD3zqh8nlv
aprmYRyJ4VB9A91wtXPzlIHwdDKz89pNoj5HNKtysZeudNsfpGnttvJdd6cVNQ8QIJcO5jhk56pc
hn2hl09K9V/Tk6mlmdeunHMCCzayVeRE6+VAsJosjIGm4NfceWxbfhi2jT8HWnfOULpXeVFS9Wfm
2FmxIy0OE8LAd4fqVKFI8VBOk1V5ZKHmTl49SZvISRKaD+SUi4/F/OKvsrI/jr+byu4B/2VqAACp
9EQDeifIC9KgbZ805Mo8GXjhMy+I0t6zjDDaK0ssfUhMR35rFss+0oim4q9jycj0r1WPKkqyqdHu
ookz4vtbpVovpbU5O2A/+k0Z6EqBhWKrCOf8sYEsaglodM7MP/MKSVOLYyMMIZvprVeDD6/2Vjek
Htce2UmmXjwBTCCa4psaoqa5c5MXm7IBUVhlVnfAuybdpE6V+2RdHclMMs2z3oka01tj5iMFCy+4
BVXCLkMGObE1r8TMYPA0EHaLNiJo2gvpVvJmHSUVhy5PfiTcqvZBWrOrOZrhbrYD+ygap/jEQ/4T
2EbFD60ZZU6/QN4tt9hpCBIAZiFA9p0nQICDA1ifsS5MGTuXVQFEexc5+bn+c7Fm63OGjMSPoxVv
2lazPpOqMtqNHgHLlaR00RFK5NmVJHuZJp87Q3pstEbgndxoW01r3W0vh2PhVBzDWvM7LP1P9BJP
0yLb6lEP5N46Kj4PSSxQfSmQjyPf6RaQNT9a1p8kkH+cjz8NsxAXeudPTZRtFwZ2NfJARBkEgYMx
eTQZ3qfgsrVdDyfg1R/cKRAR0sB3h4NH6xCjTvM4VGXwZJYcwQR9FC+tpf+nnKfxb/e5TEfz734Q
3wWQjtexoGupbokWiruxzJmWjW2761h8KQMPGSGIWMqs5xiHz9sxyMOtyno2BbIesLnOUQZugEK0
bremm88faEA3oe48aazvbEgWZM+V3wBUFv0AMw7AUN0p/oANuYHnS8SB4AFDE/6ZtI32GdCK3GeL
3nwC5Id7Divzr3yULBpT0v5ZzKV5cZA1/0nn4M6OEPh89ZU6o3O8vB/rD1nr1J+0cEH0ADhYWxrA
sHp4TtJmawVd6pd6EGytaukvtmxGWUxVyoUk9UgXiIL5syy9IkPiuGBlMMNJdN7aJy+cex/nfKqO
ah7qqbn1yJqPMc4NcccVgF9xODrg6RMHCJVlMbZe1B2yIe3Anj5VF5It6cyNIvSSvkVyshRJ919j
yIRqUqyyLIRY7kbLMf00gKWtMw6Eu0c4fKheCc/UI51C6WNmX4Haz/7zQU++7w190JnZV7lKPXcA
8h4RTDcRNkL2uzemNXZQphtejdKNwTYChOxVVj6kY1GGLT/yrf5/yGoEv9b37gvOS4MdOOVjpA7q
AHw3dWRq5nN6ChMb5HxyP0uNVmrfkB+ZXzLuhEjXFOkJCKGvHraW7XVR1ul3HXw5Xom8URAnVglW
V404qN2IkXEEfkl+s9I2BdzVoICIuIPvP37poGvdGTgEfaZfbqh1CJ5OrATiOozJyM19mGYZEv/w
kDCCkT0hi+Y2IAu79d+Gkm+B77ufdl15XJ8B+B3vtbTONiUTID3UulMZG7l1xZphmzSDvS+dZe/a
jvtMjc4bAHd1wVd9nl5VHBlvt8wcPHIALRgCG9rQ7V1TAxa3HEm+E6hhwMnslscSNIbrbHOQZoDR
NhwcfgGaIHfifkvFTFSyRBVNrmXVWAnqG6WiHrnZVAhFso7H6FoNpSd4hA0iBPZM2IKBLki2iCEn
2H0DP4l0VF2zvBnWchKqrRGmmWwbAebqaCz8WtTFzU3D4gYEi+I2jqA56ELg0HM7cU2vlGZeAaO8
KJIf5IcILQxa3hhnrQuPaiz1clmfkzp7pV4nAjfxJrcW60IzqqtqWv4pBvkdyEFxD0o/L0XrcWYh
P/TNEA1ButdysBoyrmvnPK3cbZh2OcpKGg1I+9CRgUTVkI6spCOx16rZN8Pe9UmHEiytWachuQFP
0qusBv4/xq5rSW5cyX4RIwB6vpb3po3UrReGzAwNaEGPr9+DLI3Yt+9s7L4giESSUld3kWDmMTUo
27Ktm82/XRrqSt26yjn02gVA5Hbltm+mz5JlqLLppU2CDrX+KLlb2ABuXBn4Z1hlF/B6V9AiAYll
F3J5LXnoLSqrL24xd/Ib9FiKm9u4Rwuv7ieKO7jZruGGBEMucrMLtCx5ZDEQjuH4uX4ERes0a8kA
GCNwRAeizEX8gzzF096/gDA1QUwVmGI9q7w18J3ew2MF7q3rZFDfyUdl9kz5MP3kv0IrjUI9Bj81
vFfAMC+BnFH+KkmKCXJRApXIvhqbpeWg2dybkl0oRoOtV/Hf6T1XPMKUUEAJ+QJpAAiRQiFkMcce
V9PXqGMUCgVcMykXoMVk6aHrgUoQ1NBoUHUgqk1zSCd61bbTatOXeAPw3SqDnHBnX8BuQlUqCr/z
FNLJRiLsyxxXIdCPwkp+UogWKZ+OWhX9sPRJc4jSysraeJ4LWwVd+sp1EUzGffQ4ohh+OdtSQAKY
FmmYc2kaVOZXs+x/4UFU7FWXl7Dms1YlS8UzpLYOkA9wTxH6XCdUavtdw/mNQnOcjoxxwj6e8lQO
Z8/UhSYQrQxRXgOEqC8zn+NFVr/zmPV/XaupBVikULhdGUZxfOAplQPykjulb9JGiysaQ5RN+9TP
byP0ns0QKi2TKIpbB4nLm/C8ckN5lWJoKFNe2TmPPMgiOKvQmHQt7h8ljFkdA3c8aGJ8UsGoh6pe
h2EII0YtozGfR/IYkPV9EiG4W18iAfBkZDZXMxpraxWz0oGdKO/2Lm4pex/GE6AzcftKg9KaGdJC
27VGK3D1acGw/O8mi6Y9xT1e29cyB5e2w7d3sr4PwjC2tY0dLB/85glowPaJ2UICee6EW4rREBmv
k4jEHfqCAkJoW/oo6JOKox5ir168pxB9bhSvhzABDFf9Vy70BR+5AwhtwNWLADYYXr6WXdTsXJlY
Xz3O3uCyXt6k6fEXuKKiKtNbXwtZGFuQ6WF9Mt26AaYXDgl7o7p9fqh5Q6AhOwMyEG1VC5uUR/Ah
/E2pNORxiI73CPe3x7qhhu4gi+ZoOlZ8ygUcIWPwAd/KMHBWcSTEviyT5K1WGjReeU/MHJJ724tX
ygISKNymHJbKNLXqUkGqrhvOvRjxTDKycO/xwgawpRLbxz5bb7YBHTrH2Mieaa/t25Z/ydt6I8yw
g6t01Za7OiouRTBcoB4N6XO3hqzFvJeUslZsQxtBAWPXDWdBsZh3kK0wkupp4UwMNpCUCqjdoohc
Z/+/KryQ1gspwcwpEzwTjKFmD3GZOf5vuRTr4U0XVpA7h/J6xe2j16LEa42QGHcaoABR6PEuvWV5
FwdGNAvYlHbbqUz8Cy3QULdC7FBqSh/J8xmtPg3amyBhuNpSF1eigc4Po+CC1yfVmEsGyCUGM1mD
MwACYyVgoWaTA6KnvQ+TeuSwE6dwN8IrkaKPOewgN143JXuK1Xn1e/VxDmVTkMFRd42yHOr0uroX
uEm6lzK/Qo1OsQPF+iLde6aKDx+qdI9DU8twDujmrCjRKxNUXZn/bOIlbiU8Q+6h9mN9DbrgOpY9
v/c9F89eWj3Ctceaw2CPUNLQWdlUfTwpH71rIHPzHrbV46TIKJMFDAjyLNhCR2nJUVZ/B3GtW7iN
7UPscKie0jR+aRSr3mGs5axd1Jt3Sqc5U7eAfS67R2gyTtjdjlZ7EZ7aDEBtfguhQLwePIfDirwd
vhR8+h33IF4FEi9bNbFjHzo99DncHR5Hfux8nOqF/lPs0/RPyqdL/T8uTyno1jb4J7dOOthXGpjh
2te2xe5M4LVq92khsn5VXd1f5jCMkurDKL0XCnWohl7devfJwkNkotrKwnmb9eAfmvFznpTaKKQA
NmhrpeEbacRXFKNDGsy279sFHVLiwL1HYqu/VY3Rd1tltPEdn75zsRVfJnh630cdoqME2uoRih7X
OeRbyR3PKVhS/kkVzEZPRvioLOgYDVNiB0u8ypQbmtK/Uk+Dvy47K0dToc+iJditcte5oNvazaHp
3WOfduXWH/zoPA9enceolHd4RVSJ/SvKebmlWOm6eDmkRFmKr9S+pFYl9TXTBqBSJkUMdAI6n7Qw
GkByeG0GXi1CHTPwGG4q7FXTWsbwFNVdT3cCCBmCKXt8GbAcKmTO10JvSp7byFxxkfunQLMUbL/3
T3FSdTABHp66stwVrptfUUYtrnQ0jVl2/TUHo2zIHytMBVvVAMs8hygNKJCfnhMCN62vRANljC1a
zpATgpCDXpjPSqJ4XMHXYlrNMfoPiGwaNrLto+V8qUyfy1wz3IWN83PIHbTQKRnAIvcIs5Hdp4s8
fgC768BkG6d9o5l7SrP5fNMzLn0tQHcvg3pnid7fVXbz0sdAhtIQJYHCJpswpT3hR22NLJ0TJnM/
unGZMRSGOLgAdinuA9zndnBrwFtnysSdYq6ZadeZ+i3gWXsQwv5Z6lRQUMazCMXOaYL03sRTeu8j
r7u1cgfT1S4C7hDx3AuBCk/FMm961MyAWOvtCZLqcXmZySBEGhHW77XQuueJ/OLWvnuvnMS71epm
Z12bAsqAv33gWV4f0yGs3a20imJJuTIsvLuUkbUKq95a05QWwJwd0S71s70FsWWAr7NyVXYdv1ou
5IHbrmlhxYCpUTr8GlcY/KFTq4Zn1sopYKrDGwh7SM2dyMPIQhvT9YFk0XPsofJdbA1PwO76+8RX
NSyaRJabizqJmiOwTeOOj3JnZFVzhL4JED6mfmGhOQ2U1/rjWD1O+bflOZaze5WDipDBCqQLUdcP
0TE7RxpdXrT891GUZCMWuqWRQ2IGhFSsApeHQ8qRMObD27a3NxtADOGR9Q5qaPxcJeJrpALvEOgt
l6ME2AHgyanRkmfHs7pxQYdcz4eaR0vfEs0apCSsUBA9SXS59ABVJ2MDDzABauQ/scbWvwWaxwxd
siJe0gRASyDj/6TRNLVjNNGTKcNbIQoHFYzvF4rH/SkvZX+io3mYY5DVKzaJyEGIBCSwMLO/gT/A
xiRqnOOgBzoy3E47+VbABBZW4oA1KOy1gwIP9lUsg5ynDj4Gmj9Ob2Ms0SEttfhsoO/QVWviB0ZG
ui0KLfdXDyCXUIw7IYgjxAoMNDWQjmzWTYcU31MzB+9+Rrz4IlEbmB4CQKfRF7SgcfNrWG6nK16r
bJlWibnDDj9+xstdeAYW+UJc5obDXxOdE2h3hdMOulspYKeJewwK6J9Wo9OulWvBCVfH7NwALr04
03M/MEHh7oOe30zPxItwDAkFKKZP32jBgzMp3JaSbdv4kLkTWrInRnEdlFl9WCZO7z1L4KIXyuoi
vMzHBtRnUTA4zMOUdD7kMTWVioJ4bUwWBec9Gi5Veaz86OPQ2gl0uubgp5xcn6J6zwe+HTgXsNHU
IXO86RDXrYJGDaZzDN4d+ERoXory2sagivxb3hwTsrb2pf+9Krzu3JZFd2bjhNcpmssUBXZXQvq4
GNF91gOezMUZ8rPA1MMMD7d5IHRkjCEezwUZ5GVAypxDy3O2o1vem6Tf+MEEi4fEaJ577BZgOJkO
e4oBJQ5LZBut4Xyq1hmMTs+iNWCQZCXwzQ46gPAD4bBkHQrsvke4Ncp8lBcgsAD+6/ps0VpetmM8
RFlxeprLHVSmAHNOHlxlnT9VQGhaawDQOLLd5KOWU0MOBd3lfCiv4NoMq6aO2WqYPPyCgzF11nju
D0tZuuD5GXaxz3LDeXIKP1qFZZKhwiDdJyeNzLvqX2hCCSmA3WsB6MVa9jUe8AFU/zRcN82dHN8p
fRhrhK6PPcLWttrbHModCWneDD68e7yLbUg/lIZYQBf3MW8q/6UIInFIzTwFgACcJziIN1o25Pdj
SRQ+gAu+fKGHFMV5EU+7JIBnE4sGvMTUIXyEUPUWE25NdNRm5nfHauw9QAfB2gqg12r2hrjD0hTP
xTI3l2Y0fEPdtgIMRYx37trD3XMKC+KP2aXlgbUDL3BYFszNN37DcqARooFvofIe7gMjPORyYkvX
Dl4CL+81iP2Hb3vsraghkdCbBt/C3DN7ChNxhJ8wXxXQw1lpU5ZrrIcpbvorjB3AhOOSA6aCWGpY
1VEY4A/0Kd/nRpi/TQoQIy92xZkleXZvIk8sYhN7ZgiagLVS2KeyZtaHoYWXxynEh+7YnjzOi5TL
Ix52i3zwavg+RGu6pwa++ptlIZrH+g5LN0e6t050x5xvs5+XdbYU7sXuxQpepXxrRn56UWUuLnRE
A950QSURfbRmetUaJFCsrlNs0Ywaz+WQD9jnAp3V0pdQ6C8c2VJKCSqcxbvwWhW5bu+q8EiDPwI4
tKdDeDRDb5494onOCOdFsJDDYx1hf9qN6VvLqheilTbYbsPsTsB7dSrDreh6fiRKKg0Ur0MrWPrg
hK4pVuhcWgA31drbrnyh+NhYQ7AacJFcX4Qy5ivNF6n9flWzoH1ySg6S5wADQvjDGq8xENanpCin
Ra6nYCEHh8KAfGjjpAptDUjsAJox6oGObCC3IRSW5us5lrAiO5VgYUAp808iBfPRzU61Pd2xx/G2
tDjH6chmuF0aElRm1OW6JZjz/QoiHM5JpCC8MggkFlUgoXeDgdjRdITv/t++b/DNpzj+mod2gZ0A
RlrK0+7dF2axnc+dT0lcaz1yMJuJMRJNPd5ginIHJNt4ptCHAZJJZ8qo/Hz3iANTtULHXq7mRy3+
sNAwjqYKxsx4/BpGltsLZoP40zHzOMCh2kZjYPj9YDa8dD1okPUcGvLxmzMmcu+M8HkK+dDtZqYg
kQxh9/t7gQrktEoLdAaOfp/xYB5SMAjL/7oMLfhengEK0AdwYdJqO9asvkx3x5GEefwaNUZg9CHi
4Xq491oC7wq8a/bwQbeOsQqsIx3hXcuVmwqVVahxyR3FXOhJyI2DP9lHTl8k+NBQ2FgSEROQcrZG
+cNbPLiWn9iZVVHBF1xAnySskvAy1sEa9UDnANcg/JkQW5N4m3liq0XWAEKKXdNTZJrVzuondPQA
44cbatwAb5h41kaCWbuntkPo5/z0WCU3VJrTyn/mfehU0Oqq1xub2hv34M8wfHvy/FB87cG93XR+
UebrFqCVCh36M9dG0uQmnfpWtod/GaCOlBJaUb9kAtBOysk8mKwtJhvFZzw2//W8WgZiNUioWRJf
JPPs9py1fP9ghNAUt6L9gz5CU2zQ9w/PaIBV/ytZn0tXAvZ2AV3chdIlbjebihtDc61WXnmhEA15
Wftr1jrekqYA5+U3Ohqq7EMuxdPSgrEVlJo83dyhj+zxeetfBH3IqUQ3vDJ+0oc/f+w0faTqX43b
QKHHc9DnCsIfMXwVz9NU8pepBjw/Mjy1o6kHjyp41KhkTVMeyhBgoxHVXKBBXhyDidswtHAPx4wy
VF3AKzK8ckeifi6TH1lWLUs8od5VXw2bKMuyPX656iXk2QslQAAF72BmHVzt4uL00MidmyzUTKEh
AkbTzrDbmjsqY5EDiSRCY+3bY3xKmzIGFcYGmHCexyEkyZvuFy0aRo1nOx1+npd0XlpmxXJkzgI4
Tug0O2q4gY1YLeM0y34q853jVvbLww1tUYY1BCcdIwKkOoifFbeBFMAGZU0vaGkW8VMQGKXAvTUD
LUQDqXvieWFLFWeGs6UZDRERu+a5reHZNI3ZAM17cIWW1PjhPXbnbWDjJeK/+0YUm9MG3HjnvtGY
BNEWAtog2/RGc+pC9Tz9sTIH86CH5lMOlfuhHcQS9EETBTMJ6xWdQ/7mqEfAiFDcOSuz06Bb7L7K
6iVrRL7v9NQyS2/LoyCFTjr68UnpOJc4b640M/m7k5j+NhViulqRHa8qi1fvY+ufPSMy/ip8uVN+
4X0rZTIuUSQ1NgHcqXE96F1WkDfejaDq4RaaJOPOR3l0UU8O+IMU9BTIRwzbiSkPkQMHJ3eV8Mxf
OV3X3oAi7W61iXeEAtS2nDfrxkC3QLdOPwyd2I4sNE6V2aOa5X+tePoVhpPpW9omPRovMt3g6ZK8
JQp9YAUIzcXJ2/xLjKYmcOjJm9aGP+aAcy0pLcumbsV9kKdpNQ3GXR8ZRyfz7RVXyR3v5fwEFUR+
AgAYVQiX4NoUiLKk3ukcaFvglvpYp/wQwtAZXpbgeBPAhUuJUyAyWKBmg5lcIJpk2L9si18b24xu
bgmQs8/a4gzfTOu1qlDbp6lTsI9TWp2TmU6ep3FoiS12jmpVjbJ9qtg4gLOg2J5ZRvMUDCD1hvY3
WoM2YPMkhiiEaFxUuxc3Rx0qics1FEr7Fye0umPUA/RK07gzgvuQu0uaJdLpX5IaUgUKzDQ0uvqX
0UqyZYebzu5319nhLv7Y/nRu6YjXkNJLICaxBmdpOsLRCfRIEDdRTgDmy4DxnT+tiyBsFzEcXc80
VG5dn1EK6Jcx5BpXFGP4D58nPcxTp+DevrCMPcUpgxY/TUHNeYeDbgjfZlyXMuZrUG4LLbWNavDB
fVqgaZhXEPGEOdsIHGlbpcuocIpLlHTmyuCp+prHMfqSTviX58LID29rP4IkQrWuKLvrJJJvg12/
TPohSCpsTB+VoipgST6Va4rNC1C23uMuVZweccbWIhv4Hroa/KicFqhjOnzMm9g8WswFBFplWpoD
KToU1do08vMpn88ealCywzo70Dk2j7K1pngvywbSEwA5fGuAydkIIDN2NI3QxO/D96gx653BjHKT
mV3yTbjRJh3i8gukLqYDhH/xXqXjpaNeosmoL4mattJJ+a0OAT6sPTQXmdHxm5G5/OZAN2A/FY7A
2+8/MTrCm3IHA6sbnclcG++GJQOZQ1SrVkawOE5bftCCK9+xb0LhDBpwzxZk7zYccMUThBujYwVr
2K0lRHXPI48tC170KwYa4JI+GGwPb0Lm6PB6cByrzQ77lcnHI0/PYDeTrQJtM6bIYSyP+nwNTThw
csiQjLJovcWvCXzgOF/5qd2uutyKLl3G5FGGYbRBByX6Unc2HClN95dbK+yofet9lMHv1CyREn5t
GbZrOtUJ+bsUVbPy67ZZt1oELtNkPM5iaIzkjQWXFT10dh9+nCtap1TTdPItAMhXSpxPocVHnjPC
bT1P49fACP7KjL54GlXCj2OHFyM/EM33sWk3Y+BVXyEJUu6iYNS2q7b9ruQ3Wu8t8ChxLehgJX37
Esnw7nWq+a7gH7AUUm3TwmlBvFE/XWhcHrIxb+4kppkI8+cUuqjBScm2tjP4KJ4n8JVIg8I/0Dyu
2Jtppv0Kkp570cj4qry+C1fBtFMNEMiP2dQCmjkVeYs/Tdw+8HSS53JSX0wmwqd2LIpTCdvtpWFa
/NL46idVQ2hwRI4/UxOVrLlgkmRWu6rQQMUHD8C/NgIOyf2XDlvtDUdHuNOXx6l6pklV9dl+cKzX
tuT265QZ0JjvzeTv4WvrJM3facf+ruFk8QUN2xj3t8k/952THdpWqa2Ek9497vBpcZGY34YegDx9
EhggOwU7iu/4PMpl3Ufu3Qpj8PYKE+3byoBZre03oCz5YKGrdpQ3Gvw+sY4FHLfLIOyCBcVANEpQ
Na3rfTP4v/Mg/S6hnQaJhDlGyWmYw+5Xeac5XlQDg9Y4h/JCncsbLQwl+6FkBVgY9AP2Tg/ccgrB
1eegAXHBcXIt1MfaeoUu6WsnHXNRAdCLN484v6a10GQyZewA04ivuRTo7jAv/NK39k/LLtnfaln4
pfEl7jjU2aEKjYpQ09xVmwEMPuVHw4maO8VNt/gQAuesQqMF2tTUZmgmvgr6DKaPqTCvoR5EbEwn
jgJf4JS2u6A0yByisOeim0h5FHsMGZrGcea4+D7j3Edy5sT4SYd+Ww5g0gW2wDuxGC5116Ng7IKB
BhUGvi+L5AmVlN+heVEyeFJ7kBJZKqs2IMb7J4f3KJEzlAm3nZNDYDkUf9FT2unwb9U5mKb0BKdB
wPsT6DA3OdC0h2zkjZnWgmZ0Vg1Djy14HB/PqnLIuBooIEBrOfG3oIF724qLYj+iobTwXKd5okGh
M7Msa2ArOpa1j9ggd6mXmXdKQFc935sKd0AXFMNsmU9OtmzN7PcJ2ZT+lVYwnTftWIvBaQm4D4eV
lgd8zF3JwH213qHfq57y1sb7rseyn/GQLEEUADePtW8x9hF4NGU3M4ZzEfTgKhOF8hbW43qaoA23
xOPcXj6+lOT0mOsvbe3n66yAABvM6YGhoC8up+UqhTzoWFjLagxDULmKX6zDXhO/bH6Z3Ixf8OfO
L6ggdJvQVXgH1bFHbpGwV8+vb37D4XGIGwUomGigVaV3q+JqQvfVhETyn5gjqmwrg+hu+qrdDigq
f7VbiEJ2XvzDAr9vacfMPkNB2rpEVQNRSKuJf1S+cawhpbuM2zY4GDXD6wRrkmtoGviOqX3aZ8ka
NxxbLOGGAvcjd4QKFt64n/IStdOwuks9oQjssyQUswWYujWrlnAUYE/W38q0p79SC+IBInaHFyhn
J5sAX65laE/5cOFeAXXg0uo2rTHk+8aYBrwb2C8qYQCnVyZHVaIfwN9I3h7VlMSBYkjkgF77UMJE
BTRe8HD67zl+kKfQAVDGTT375OoCqWoq0LGKdrRPJtTR8iC0DpWeeXjtrVaUQ9mpj22hp747+Oqi
PGNW9WEy+2LfZuCJeQZeQ2tZrpk5Qi1KT+sOLB86ooFlI/ZXZdsvLVGXFx5a0PpWEgRc1592qCgV
Kx5E1iscJj9O2xiyIvNqDPr3Ou2m710v+8XgWdaNJ6l9y8UYXUcoD8whS8fr2nlGoWvctZnvnrlr
xa91vqmZb74mg0hey3zT6AnsU9XT2L82TXF0DeHfHNWar8ooHzOzd83Xwsk+zP6sGcISLxNYECXQ
U9IyvlRT5V3dAfUXJqKvfR93B5/3KPTqxaFMS4i9JPYGrOIfZue7K8AsjTs43T+ZF03fHNvQVagh
OlPcrcVP0Qcf4yoA628YgwE3MjTP9IdWRIXxBLD5yoyZ+TpFXkgzkDfx5qLX/mTSmp6Z2L++MpTA
Tmryt/3o8WXrYwMUAYf2xnZStu2b6orpWEENGEvj9Ga3gkP2wGmAq8cUDQ8h+jdlJuNRFEIto0xM
b6aBVxafR9HWagy84MF1A/wqIISONFf4+zhWMKGGE4Ve/zBvzfglw9MPzj3y3UpEeZ4HBrzHhykI
Ee9tFOMm+p9xvFEleFjAq5AeWCjA9WATKwv1uX8eYnNsfoqpEcLGXjEubeiBvMtAe06Y8vsA/cZ1
l3TyAIt64zl2yhfacsX1UC6Z62YXCFhLALwjd0ELZmz8gKMse3LxuR5ZCMZ+qPdw8Etfp6F1axUw
hS1Kleehc34PHJT7cyrxRgs6yLTJZGXAn49GSiqP5RSxxwl0qrSwBTKa/nFLpdtub6r0dKTDeYP0
4b774bAWAVKzKf+9jZrzHejBeMyGM0vkv+fJ0J/LFI2uPLZTEJNYtKv1NBibCGwX1Cxo1U38Du3W
+BstpjwtzvbEsDlaFiqFl5gH9yvdIqChJ41LJVH1LRTePgd0bhe0ErawerKTNF7TtOxbDxhDA4wq
m43Lwe7TXWT22XPpF/HFLtgFNLrsOUBX8DkUrbdI8LjcU8xRcXtSkfiGZsDKaWL/aQgAXyx6GBYY
dWB9dfNQbjz8FFuagooPwmo0Aa9hp2/QLE7gYuLXp4QFO5eXwZUFLvNwW+nrNXCMMDjWwXkAo/U1
Mkx7laRQ57cMyzsnXusBkJD4j6OsUAzCN8JbDbUDPwVapsRsSN9yaBwv01xlpwZCe8cuMu0NmPXN
kwMZ0GXmOOl3x7X2nl3af4d5v5FmXf6YtJVsUY8MFGirh+oyAU5oEBbj+97pb7N66YxG6dLS2Q1G
/7cblUUqFiODW3bf+NK9AAySgqaJchsoy/09VBrEo6raOShX3TuOLVEZBdmuVgr6AJrNEuJGJnhm
X4nIYgRBs50miLLOVBdewvYM//trrMkwlFFYebh8yDn8Of9xNdtstp9WvdQFgQ9NsuUM4zU4mmJl
bskNQXgfC8rpz9FYrWdoLx3VkJh55NLUiLt2B+xFv4Q/GOgz2C0ukiFhzy7K+LeB93u/S4+DXVZf
Ok81uzDK4u3gh/abH3jLenSd727UdivsO6KTgoTsPfKkXECCKNq4qNCtGl2doooUDX6e7uM67vdz
6arVogK0SLF5qnMzlDT2c4jS6JKD5H/LHK9/aGVrXkeVwHoOXi7eIvRAcXBABHMWcRDV28YRDPsf
PQ+ElFdYudpb+HC2j6mv02mhNPJi18LDaEExj05JJm7ixc6NPl7CFyzf43b2gxLpH6QrtI1r7lF2
/TpflOKFZRcHR0XPj2tSrJ9SaFkMVxRF8m9xheIFQEO/Ohv7iN4JnWen7cYt9gHZfuyn8o7+T7Dg
dSJ/sfbAO6f+iUpdB9pd4Vwt6JUeDCjogEvG+lcvl98ifTG82J2GXNVv4dXYkHYJqZYo3693LWrk
s+rJB+ltSsH9twDyBuW5RQxU9WKwIFL5mNMSoHz1clKBs6uz6bnFz/DktXF4Lkfslz1DsXcoKmVL
o/Dys+NP43MMhVGKTybgIXGT2zsogPF3bAFKXmALKt2rbFA0p/t7p58Ej7s+zSFM8y2J8U2bHxGP
p0EpAn7suf847RFzS3dTOSw8VVLvCQyjX5JmHKm68dKDrtLKmVy7RjUpaJexUeJzI2k5paRzAObk
lQTlKD8ssuRkxGBtanzRPMx2ABT7NJ1jo0xj4EWzVz/cQgRxmTttw25uVWYXbCXhB+dBoAW/J2z+
/hwNU7R0wdE7fYrXmVleygzqCHqR8rMqjPiCDh0P4kyB0z8WpD0a69x2+RJYdnFJQufUW5lZLEXd
msDO1eZ2dOrgSXocbzEZWz1WK8jKrUqnaHCPwmoG3dynyQN1EZNHpBrtdenLeG18J2mXQTcjaHhM
R4jlPsTlPi1Tjmc5DegPQbnuDdhx4/l/jLWoLBRGvIth+ECJc6hDGR4whhTLtT4tHSVR1sEGKcBf
pD6DkmmBpkVpLD2Iy5xEbQEuQwudkRar1E8sUEhwZbvLrlPr+qeqzhlQRdVPOx/4U9TZ7EkwqIz6
qedtaRrF0r3H4BjpNRosoLM3cJDJVgDq8CcWQMu7j6GzG9tKntoYGqlolOa69U0RGsLQxgt87E2v
EVpsHDqYDLpWYVr1RyPEPo+O4O2oN4MmTCQDKBIvKejrnIeW2jx3ufmDmxVgZ9S2MeH7A35cuRtg
Wb2HTxqgLMADw1UHTZ15oNiftDgFvsEeeb2GEp9asg5NDvJKmz3U6IhiEoZULAXKgELkvEYebDT1
W8/dqd5/nuOsaoEnBwTHYHkErUw1XQbYVH4ZAVngbAhffEjsPI2oF046nJtgfGKPBI0xPa1A6976
o9+vjQrQqCQ0hr3U/GJ4zpzAELWfJ7PxN3ZmsVU9Sud5KAbj6sbelmZgfTnP/5kfe3D4pXxajKQb
YpcSPPLpJJ0v9PVpNud7SiSbvC9hdaMr8kXQVeMCgMGfyGVbiuU2g4yHXrVtcAwWnQkwFcSD+KJn
Jua0NA/uACLV721g6RzaorDRAEqn3+U82qd+mD+qAuAzQ7RUp9L6Y8uqAPkRaMxDD7WFrgxANeXe
tSEOHzlpH+ON6j/n7RBXe9yl5aLlLtbn/LBPsMG2DHdn6epAw6PkHNkQAtKzMcPvaaGLNVkAjhyV
E2o39G5ZCo6/yiHKSTFKDtp8XLFxbNcUG31+LgHTu7UtHm+l/4oPqLiPQFlgs2d86VgNrOqIP0Sa
sgky35k7heCWYjXORheybkN8mHIbANqprX4rzEuIIWLbf5r15nO6/fUR8HEBROQ+oYtpj6cXnbxm
pz40sy2Qq6jMjynE2IcGsuz6iIYQsOhHbCzYuE2G+Dwv/q+5/5biB+W4iTuRAyATYO/eVSC7JKzZ
VQlHlQsCkKeBFXIjqip+6mxgtfKgkG+xhG3J2Jp/2ZoNVOdwRAYCea8an2/tuDEPweBDRIZN73Xv
w4UbSs5QTrSal0TWrywSyY+0hceYVQT1rQz7+pSlhlzRQoidQ8ny6d2C0cOmsdwS7Ja0nc/0bc5g
sYiqmWxYfTAcbd/MovxbUbXX1ouaCMYhr2DKwj2nKH41Jmu/NoGbruKwbG7Sbvl2HA12wPsAlORi
4xDlARqKaWFCRzhmx3QAG9JuYAAeJe2wryJYTVWarZYIhsGxajylwGWjGA1Z89IWuI+A74M2XNfe
ISodrWUySahhJdiAFxCnWaPI+898XleOC0SYK8YzG4CW8TjuKrU5jHDDdIutjZbWW2pWT1M5hvcK
Gsn4g/bfKTxntZB+fDNt+WSoLLy7yXSJ05r9lNDKu7oWC27O8jkMZfQFQkn12Qzwrktv/xy1gRWa
M86eDdawytigju3A/orB/3y2wwkllyYYt6nB/oe589jOG0nT9K3kyfWgGj6APl21APB7elKiqA0O
SVHw3uPq5wGkSlFMtTjdq9FChwEXPwJhv3hN+8GUbPi6Sfb8iwsyU1+MUmVi6MT5zqbUgn07EMrI
ex/VgyW5ntCGST5LM/tekmNM8fxx2sjM4GEry8Zt1mfiHH35m2YW+u0scuPWrPorTaY+lqtSlIxR
1x5T3BDnGytpHLTkQvBj/KcrcXim1r6FIO6oe29OrMn1kvXi3uiASqxp9D2KY6ABGK1M1JIh1Ywi
Cbf2kOd3Lfvop0AljpckIrurzEy/jRV3PbceyWIVlW87Ts/WY5IcThs1q0O2+Lj+x+3fnjaZ2u2M
3YXWZXdK3PW3Ubxh3pic9WGzRVpsOmTLgp7Klpytx9ckkAS63GyEIQz/pneqJao3Nmrv0U92LvY8
+pkigTv/dkYsIcFv6cbSrgGJVfv12HrftIYJxRIxXNOpXURHA1T3+pj1UDguQnjYNnjlnAMGqyQf
Cb8ShLrqF+wIhOn11ILe7FgmftFy5Ov64VnIXevmE0CWQAe0NEe+sg1Cpf4wa8mjBEbqS9k0J8Kf
/SdzrLINkln1GfuNLVID8ZVvsuCcdQUwapW0D2i9pWiwPBiyHe+nkp2zNRk14TYmqvexb1odYCr8
tXi5DHXMT0MkUsCHk3FuGW3grtdDM1UXv7X5QoJOdg3S/8t6vC5xG43VXN4qSsxiPx+ByTRzf8Dr
4vtfxnIMecT+gCrge2eN5br1KbKhn6eVikjLEs9qcjwx4nhEOe+vKBgs+RCZth/p4amFg3m2Huli
gD65WQZnWVtojl2m7VUhWv3Eqsb04sTsnh6E8JunVs4sj5WOylS0AJWbQiZfT+uNDTi1lj4gcmnt
UrUFpj23BCpj65RP7eVEjPxq/c8IM/3KSipPEW1JvP7fx2llGtPVIdz/OEYIuUL3tdfdvlbPy3R6
WGl9aRrcx4VpXKvsKV7akoKK7kLrs4euhETeq8esn437VH1YD+tZI/apag6bNbncnYnUvGYVVl9W
MPdf3S34/Ue7GuqzRJ0fjFJpPqSi34LWrh7GMsYyIenVrZTa5cOQtyfEEQJkqnXw7nWA/sRyPG6U
1hUaO9fr7VCbCdVyexVb3avbwdGfEF4I7malYVZM4KCQBJolcrJLJi14sGr7pKeGfNtkanmRRxWM
5OV432mF12j+eJTEoH9qntajmZiyo00AwFuTkS+gANiVdjFTr1FSQVNsjWjiqGmdx+WEJC9F7TJn
sc6zad79iGWuV9RC3hnzBONB0Z2qsEp0ItUrE6WgE9iee1HpCxki7suTpdf3Ta7X17nR1NfrIZ9D
1XJoFqXvwPgBxtRBThDDVJxsI4TFsP6Zzj6dttI8vDq2Xvgq/e3P9aiRJbXlWpMoTkYzO4UOocKe
TfU57Dx5mKLnWKssN2LH/SJAHunMzyAEyE1mPDQKgvpdrT4Xvpgcm02/azNrW4BCTbiDfCXdtaaL
zVcNWNiIr0HLBawAgROlaWs8ZogoTlFgfEpk4jkxG3kANMJdZyvZB1WOblDEK59sC8V7P7Snq7yo
zFNiIkO5nqC2hABvH8WY1rDNFv4Qc9TruKUU1gvSRH0QurBu+SH1IaJRbuOmlz61SvftCZnfmK7f
Z9M5DtAIyPpVDSe2vhD0vDtg+BDnDSzOdlPJpqKZlSm+MkvaCNgu/Jae2EXdaUv62ywQfzMA6SPM
vK6y4G/583w5yFl6CXdKYQbJNsKPE0Al0svY7xSnTvvvJ/SknC/T5cSbO9YTgS84UdYKAnTsPKyP
sqJW8Wo0Jw6pqnyYJMl8UMDQe6jeEJBi0+ZeB2WjRZ146Iay3sVDEe2izBIP/URMEOu2jzUCyce6
tWVvPa5X46ey9YObpsrTC8gHplOXE7w0SRr2sqZLewhvkztYlXInCVs91/3kYU35rTHeysChllPr
f6Vmn1H88qXUaspdjui+U8Q2rmAMkodOtaaldxzPlV7YJ9MC4r6kvulNQhnAkApew7fkz9fphjSc
Y3F630xzezEOkb6PFp6KDJnnk0IVdrK6H87UJck2mN/ayEzg1Qq53wdhvRwGYtFsCFVV+zU5DtZ1
aIp6i0tbv8tWJs2K6Udx1WXpPpz6TBmKXVRAPzTRHAV9xlLDL0+5DB5IJjx3M8C9Qv5fFOcszZUD
S2l931V+c0EfXG5Ab6Z3hokfrKnN/ucmls6FDTTZqaddWpbNVToRAoUCCDGy9+urzLbKs6FMGm/W
pujJNwXzm2h+kCzl+9w7aGLtaimFKYAvVYQK6BDK5cd/QVxNZ6UB/q4YKd9xhFBvptTe5U9Ts6h6
Q1qz6Zy3jqJ20nWrjvrBt2GQ2gAL7lUTFLpVa08xKr8ZaBpU0/W7DnX+jYrHwlktBdlZp872Jg4z
cWenRe6Mi3js1xEZ5Re7DgtHlUyM0UMAWGMpfUwDX/oI968/FimVaE3iXIOW4RBr2zWZaB3a71FX
bYmbpK4qp8NGsq3oIZasx6yK/au4t+crEedfNFWPH+K2rTaCGNueUYMku0Siz+J7lYqMm/2su+vd
9lBaDiphw3kn8u5uFN+vb2ut3Y1lIm/X2xU5vawYdG7zoVYRTWHTzLyZCDjehH2v3/QYy0h9Y56t
qSoooMnMiESvSanjitHSLQasPjysd42DQM9ct+gW/v0M5uu2J7VInE+N0L89fMStoc6qrRqGSMXp
86d4HqbPcpQbrmkW/RkKgvJN+u/j03Lc+uv4cr1v+dPnEbS7O7bT9+s7WnKKN9KRyXrtjX2LL5lu
obmtDdLHmFHEDQ09POXLN8Gd74Zt//mqq6vpY8mMazlaIJJ0OfnWt+82Tv2FktOGDdRj7jtLTiCg
qWAAZGX6mMdosKravarU/lncRRCSlmRU+mC/0MzB+ZtkbUMH+G9u6jR/0XPm0etNRmcWjCLlr25i
y8O89RWxz61J2vVGiP5VnEmXfRVo7sAA+LkU6jYa4+4F5dMPZTdm910cIbqQJOl5VkTzKU71eNsk
avTBHqvI0djof0m01OlKSdoYecgWiSQM1Kv5z2h78wxwF6Q0KCbupKbmmR3UVeWtp+UlLckCKD+A
u0hXza1NfOtmrgf4pAA8n/Rp3MjATlC0TS5qkIgPtYQ1VZcN41Vp5Ole04wRjH2jXAzFoDq2H19b
aV5fZkILDijaK/uCSOolytihF5am+ilRsJKSp+broLDBK7LieYq50VfV7pYtLnoIgsiO0qFFNDWB
FboiHd2ZvgkTqiWZCDTwqg5zi6G/NtS6uEb3Tza66yhJ+2sNE9ar3A9Yei2p5XgsY6ejVS2TNHOv
y1Z9B1Ovvmv0do94THX17dAMvlsC0nVYT4YW/nyArIS3ntVFzkJSDr6uJ014L3df1hOYtdY8IDv5
rX9ARbT9GCr5sG+kWCzaLpgcDQ1siHZ+zPG1RSFE8Y8sLPQbnRXxetyeM9wNxiAFr6gnB0AWKPe0
4923eJMs6/Ipk+fvybLtvyW/RatCi5265WLDQt1mHAZPM3z/mMqTcharrb1J1FG6bU1mInqlwNPP
VM/UEEwsbRqaXtefbQvnCCUsXrCfLpzGYuUc6hoSF4pyL/WSdrNQXc7W40VXTp+nzry3c93YimbI
vCm1WfzE5ucO7wbsyvyENX9vbwdcTE5Mf2uE32lEmmxNt3Yb6I4uyerNGMvYvec2Ct5q258UtL4g
lSx/tovc8pRBL29TqXP6wn9Y96x+bGG9wmivZxJZbj0Iq527Jn9c/WaHbE1my8WaGr+++NUOm9pU
6E7Gjbuy3VZCW9mjqrzsoBMUlxrJG+E9fuO/raeDYujwZF+ob/lyjbVcMygZhsPmmLhEZbTZCUPT
Pl//q1q8gaVEjBvW1v55LNecXv/sFNEcEMy+enXs25+tPtwQlU8Obx/GhFaH5pAH7vrstJyG8z7e
SIt+v4bQDs6q1csq2r/+N7c4uddWCJFBs78J/K/HKyvaFFGcX/y4dAix8inz2DysD1tvyDSiuSI1
yu16TG10gqgZUvLw+024j0sR0Kh85kGsNIVW2d9Jg+sZPZXmyPtx/tVNKDEbbmE1OtzATmN+3fin
Ug6zK93WDQdqSf9kKuW5hurFR8lk42VCJmuv1532wSiTq/WCFlqnY9FxX/l5hnCN5Ute038NlEbd
qFpibcdaZZsvljF4NuejDEjtuCaNULdcxY6/ltWUOGUUax9GOU/O16RPk7lTxmvCPlBlsdbylCgP
H+bAbxwUocwLoQ0oMEbKhQ9n7GGoS3PbqnK2W5NJP7BLwsxH9rEn/Va4eKEESdF8K+q1WPUcshTR
Mf8QzbGx6GVYujvbiwnRmua3GwpafeOkwFvOgxTbCl+4ZqKA6V+Orf8pokovgziZtuFo+86PE+sd
TG2TIyvQm/W43+aG09X5tO1Z8VyYhnGEOKIcxyW1Hlr/mjOcirLCWxNRNrYXEYHTizU5ZLF0KNkP
Wo9/u+Kvk5SMusVHESn3v46tf60X09clnp0jLP/j2PpX2mDnKvFDPKwBcsdEnHW3IillH2ljh7Ac
MEyRO7ZpR+cr+PLbCRir6oHtx+uFVGl46xkek2wMPQZSa6N58ucf//Gv//qP5/E/g5fiqmBrvcib
f/0X6eeinGrUSNo3yX/dIVpfZOs9f13z8x3/2r0UF4/ZS/Pbi86j57poiq/t26uWX/PXk8n9+6/z
HtvHnxKbvI3a6bp7qaebl6ZL2/VX8B7Llf+vJ/94WZ9yN5Uv//zzuehyPDVuXoKoyP/8furw5Z9/
qoqqq2tRfSupJYfvp5cX/eef59GX4XH6gyjUI0HsX9z68ti0//xTUoT4h6ZqqiF0HUFNWzb//GN4
+XHKZiEsK4aimUKx//wjL+o2JHvrH6oqm4atGoZtKbpu/PlHU3TfTymIb2q2zhMtwZD+57+L4afP
+ePz/pF32VWBg3yzPPjPP9gvXr768pq6rdimImRTMQR76YKVBOefH2+iPOBq5f8oemSHQjEDmBCM
KnESPPMeh7nXTlpqHkLtZqjMg2IOmtdBHjRH/Yh1jGsFN5U63VqdsinK8sJX5K0pGYemlPa11X8e
xfyswLuzezj4OQ4aKPDkiv/I9KzdIIf6rZL+VEdfv4RCGf7tJSxQRMJUZPxq9TcvMRDGb0KIag9B
KoeOLBcf+1ja061ia4f8d4W2umJdSjYnq0F4rd0fh8zXHHW4l1T1PE3Mj2DWjv/zpvPfVvnXNf5f
/+1V/x82DKT6ftssHusWakHVvbxuEutN3xuEKf/Dkm0hC1NX0A0yTJrZ9wZhKtR6G4NuYes6E2lb
/6tBKPo/LGEJ1cYqSDUU5Kj/ahCc0piWCduAW88oqSn/kwahkP2rumRpFrQmYagqDWtpE0tGrxuE
lY5RlEpB7g1H/Rjt5z04zB0cIrd2Jc93XxXO9+b4U83ljX6b21KzXzU/hCUAQ4Vh7jUb+atyVrmh
52+jHVLYLjyg+2grvN/nuPz8H+19fT1b00wNNIeM6ab65vUI9rSt0ksZIbMUwYn7rFA3RVA6v89F
Ee9k8+a9qjbTwEGTTflpOorn4XG+awK32vmev0/Ag1yL47zpbsPPWfte1to7WS8/7VWRJnqAt0Sw
fEAXAbuP+iY4yofZRbv6gIrs1nrnE2q/qDA/lejSw77KT/RQx9OJV9V31lG5a1wWwwdpq2dIZDnx
Dk3xj6GLRPSpfIotJ/QqT+z8T4Fru+NRGI66hXu2i26t2H23dv3cL37/2LqmKpZMXVbMN/0ikJUZ
VCFFAf4Ej/htuVX2wUZyg4PYJb2rbPxTvev2xf73X/+X2ZqyZhNUNNHqfpOt3RW2whAEtTfVnX6Y
t+X03ETZ1tTFOzkpv2g/Nu644AdNDSCk8aY6KzPdiL9kFR+sI8rJ3efl/YZtdmeGHhpfrrxHTO/3
r/erJvQ6z7d1e2RW1kW02aR51sr7bjol9t3/IgvTUFSbj2eKt6NybkNHjsoiR6T7WU1OgfWhiB9+
n4Xyy9d4lcdSr1/V20bKiIfJ5KFdNh+LC+qta2/s8/6Yn5SjtpH3yoO0/X2ev/xawmLWojLpUPU3
TbNqUL2MK7LsI2nfoDKo5f47H0f5VfO3X+Xxpjkiy9qUrSAPSACeSsNrCldyCam4vqOfJjhSm9+/
lLJU57dd6uscmca9LkhNss2s78gR05ktgDTkofaNx94+Wm4n4/D73JaH/SazZTR+nRm0gSLrZjKb
zOpSEDyxpyctUNwSF+ARgGQWILhVdu+841Jof8uVxqwIRVHRf3/TorXZ0vthapE4GrWLCfRZ0ujO
pODIzG6haLeadvG/eM1XGb6pnHXZl3I31Eu7bg/5tt9ru+bQ7pp3+g/1712VIKYkmGibgN3Bc/1c
nFIf47fUsvLrt8YnZau7Fp5Ye6xvvNBTD/6h8mZ3OCvZALtEhtcLryGW7RGhKT0IiVHzzljyi8rL
zxGGbMm6xaT/bQOR7BpsYVti0c3Ypbs5Ymx7y2OzwdFc1D6wltr9vpyVv39ZwSRMXlYfMrOot1Nn
KUKoq6xmviw2bsZkb3MbE6oFBC13nhYaW82CEIZKnmYg8jb6ngLVDnGhO2MxDjAT10qbS7t5VrN3
KvqbSf0yeP38y95UAXtWk6mv+WXG5ZR55s4oHNMlRL2DOPOxTZ34Zvy4DJ3j1e+L5FdV4nWJLB3M
q37RaNDRwGSJEsl8dr1QsYfXOJim0yB99vusfjFNWt4RxBQdFsxA+U31ywpFVuGs8Y6O8axfJ4/B
Pt+O91A5nPDCEJ7iUtib1H1v0qIs3cTPDfqnjNfzr17S8pU8BZlJN6J1h6KLnSQPCBjnTpA9JAUC
J4P8MNn7zvj8+zf++7zw53zfdCTwtO2mzMl3GD7DbHCUFga79GWAIjQmyXvFu1SR373lmyokbOxe
ipFPGdmNC5ZL7j93GcE+WwL4XzlF+bWJMd8hCixi3S17673W9fcxltdl83rpM5cZ2JsBrxsi0zRb
bRmMhk38RWc4qs77p/I0XvuXPhCiLVIu4p1R9tcf18Ii2zDh79niTQ2WzcLo9IFcDS1B2vCUgPEx
JXU7ti/GiAlgkG2MyneaSnmv//plb/Iq52UC8KpaKXoaBBoQRW/cKtvp67Tpdv5Vytbw1vJ0hB2o
0IHbXS3oRA9Yxu/r1rp2+dvntgjaY+ZJIMB605pmPxsDH0I1A/G8FSqalI66qW/jy2zT8bVf0GJz
n5elVVI65h6zPTSKzX16lPfiKn6nKP4+1eHL//gt9ptxOugE4nAzv6WkhpUDmIai9H7/vr8sbAI4
8rJSRs/4TeUyq7ZklaXnnlSAK0Z/n015t6kQJV78CG7S4p169atXUoEEEnhikW6ob4q3iQqwOTP5
yRZqiZ3Dp36n0H7V9arsVZsa/1ShvXmjwGqMNg8sZtbBtSz34I31i9QXx0Jp3ym7X77Lq5yWsn1V
UZsRthljbe5V1RUyak4Sv9e3a7/qYlVNUzRDJeChv22FeJ3Y0Px4GQWbHpRkxqxgYC29oknvRGKD
nqgQon3yZ0hrSUGMvb20iszBjyUCcxGg4BVhqilZZ4Brj8V4odQvgXjqjeZgLWxXvnGT3JWGdRhS
dRdphdtp73TWv/wcr95gKcRXhdSOkKnZwqeQWmRRUBv14ZN0+R0KGO/ML9/LaelHX+XUBEWssZ3C
irG/b1LVQVV+I6zyqBVPv28zv+qQVR17bY04km6INzVM6thtmKyw8PLyDptZabTdGGzy7zNRlw72
bUf0Opc3tQsVibALNHJRd4DpnGSfe+nlHDqoedvbeFs/MaNo99122ko7hM62Yf2ByhB473VCim39
/YWZ2IIQYRyQUVAw3zTavslh4iLpi1p1u4ukwG2kwKvRIERXxC1m2JSyvymkHnNXes0uA3jQOQp7
7e1IBdtAj9FK051oJZiUzJeKWPRLUQtuBKZSkZNZJZgladPFGKPl7d6oop2JGYvtw1cU6WZSjnXS
nXL4gQaKAM38qZJD+IvsKYnkMZZnN4mVc1t5kuHvAoh0RvaAqvlaloxtGatUAgB9PVt9UelV6IKo
460GuwIdEY835ke3NypDWh8Y+PE8p+VlszjBhGe+EniD8eCjSWs1VNqFjFotfjPY8BpfE+msHmly
ZuoN/RQww4NxbfvbMPKPPhQldrI2WvIB+XvXj5DFT/JtbCgXXTtgJMPWNubKxUsgybezdK1qD4bZ
XfbZQhZgg7gq8U3SUAvB3LnyC5BbwB9l7aKYGtcoNY8uAL2JLxrht96qHbP9ZKB6H4cHgQZENo/b
CWP2sFC3JRJjcp3uS5lNaqs6NZaxs5L0cz2aFN60lZnB6Pm0izBzjv3Qrch0RAyhuZMQi0mhSHR9
cQL9s+2FvoWh6aTsB1v4+MJ/dg072ZUFuAhbfI6tYAeLZpOL5th2CUJllpuolcuKzwXM4EjRviqT
7SzQdoXnXcNvHMXo4eu1meMClVEBbrXcBPF8KuTyRtUlDFBGbxwKTxtTL84Lp+5Gr9B0qCzHsf2S
GCiq5fOBnQfPzySEPTvPzOn7so/w/sCFmMTOLDfVv5r17Jm677KGc0bg4vN0S6Te69rnhhUo0eTF
u8m1RXBmRsJF/dut8Kqv0IrvMhPTyx4E3hdNC9HlENsg8Pc5KucSeAnk9PZsSCN2W3ipf8d28e3U
RG5jyl6md5sKNx2U092o0zdswCZh7djNhzAvX8YZ57mx9po09Ir5CWFTJ8qepTLdspWaYDeVOwUw
zyAOXVvtN+ATtxJKrraoMVEO3EUBIJ5BaGbqJh6AsJef6qbxQpSjTEQHOvYKC/VKkREIGjtkLy0s
DfAYJ8NB9nFw3wdduM21fZqgPVqqgAFMJxhmZ1Q1hLxM7LrVbY2ulhzYO01cjnHrTWp4q1Xw+Ms9
tBv0DBu3767QGmRwaZ1Ug/bX3c4q2ChYz/LEq8VXwDo8DYzHYCBnFGROBe+6rkMGMd3ZKuIijT9J
EJE1E8GIKMIGEHLbTKlOupdidavp3SE3Am8CohpLFcWZnuXVk54zJ2Xns9Ge+7bfyFJ6HCQ82Mxw
i4XT1h4nR9fqz6aVbAomp3IvHEPUXlL4XtlnXibjiYhAP7vR+06UAORvCJSBItWcSKu8LPiKa62T
poYjQRKVDhVW8cJuz8cetQaAVQimH+Oo2ZRA8DF8aozMAxNMiV7qxoMq4VdnmVeiu5EFuuzJbStu
29BymyBChTDetwngeNadZXJnKe2ZiehDvYQGSleqc8doEPn22zPYzq5pq5tBep4XGU0lxcWj94Jw
cAKz8fTY3CHI7Fr1k2QdK+SuUcFBrclwZvHFpBs2ZYSeNCyN0BTRQuBnI1zQ8cnwuwO9iFtIldPR
a+f4JwRhALICmwqx0PKkLQWcBL6DkxbKRfauryNvVoddVOv7IYf7YoRuGH0eh09VgJZLdaG3HwLj
AcECl0J3VRyfgGZtcyS7LVTI+xhZUDz1wmRP2x9DczfLX2M8tUCxeGmjbufJcPygdiOxSIAD8pDv
q76igHP8FVovSf0tBpkuAksLfnFgwph0qYOksCOhrqKPpWuF5Xnc+3tQ9F4cxGc+hH1FjvZyJXZd
Ce46sZwJfJoyVU4VIFQweWmnuop0Kur6k0iUvSGMjT/cmjl8rvYuLh58kJi9vMNLzJVR6gsRVJHk
eVMXV4FS44OCOwjOqICPHQCsj6OhexLS7W2e7XRFcdNWO1jGWZYi26KPHvSGXQdmUCBq7wPPyIxn
o3thBrGzrPCkTzpNQ91p8C+KfsFdpo7woXyw7EgsedOIxa8WPersAJvtOE71ppgsbwoOMQJTpagO
upYBLPqkqzO6B4DMTLSGRhi785w6+YTXHNY6sdXQFzbbAlPVHLgwMsUf/Az/BTve9ASg2j71JuV8
BOJn6SHEYMNr6KzG0dxY/Ue/K/dS8BzZ2XHiJRQcFxJqDz48jupruzGiVhG+g1ro+NkN02wgehGq
JJcCwGqcyC8ZfbfWvMCLk+OdCm/QxnHVtu8zW75MpHQT4E6l2XuCCQejti6kWkW3dXCKQcBxRERE
ifcl/VjUHrskhXmIiw1Lsb762vnE3Kr0nL2nPXJSF1bZwwVKNn6Kkr69sYJ5k1jarkw6+OTskmRo
3SOJYtuVq0Jdy8wHH/ve1o9dSQ62IPSdTr+pRuS6bNWTQTWNseIZxZdB3eLIGaE4a0czWvhPpg2Y
VqSeZO6UdtyACwQ1nO5VP2bCgDhdBI1pytw0s5iK1/tAyqj86anBx2QCoVoWwJ5uIrSaNUTMAjsH
/9K5gC3dUH7BsPghUq7B2YD+eWr89BQ19Q71ntNs3+TIKc5x7oHK3ck14nT+rd58VYoESahob5YH
LdI9bU52afSxN+8BcO/Hwd6MBGfUUvGUDB/A8Yufthtb0bfoVF6GxehWmeFpxYcBfq1W13h81gxp
KdC2wcnTGD0Wy0tUsTfVY5ozqcGLw+yeyqlyIYi7kqKemkink4z2WRl4lfHA1gOCcjpKdDFcQ9pg
VDvV2DmdMpxnxrQVJqSD0drLPnMI2dwib3QOde4sCyBwoJJvNcjrTaE3s+xVYbbm5ovwo51ahC56
RdosHzso9EjBdortRVa9CwcaYz6/2MFjoZfXppJtCjlHNzl2Uks4aXxdTc1+Gj/MyeRGzZcqpK+s
E7ets33Hlwf1jlp1bkhulDLFKR6VdhMHZz7RM8SknRkKGawQtx0VYIed10yaKwBI51LCoEYF7jUc
2J5Ae2/68dnuqSfQn3h03TgKVSkc0iujjzaN/zkbXoa8dKcecofspFA1J+tZghkKiGM/NsanTruq
809V3R9NzAJViwmNgIKEejo6jTEKxDkzaTtyMGpzMyt7bCH6UVYMIzVkc4mAOq5kNXh09aGHRtlC
95JGz0gnZhjIjFVX6AFPYYehRvs0MsEtGnHUMJ9LS50pdb31tdzFusuzouFGTJgzpz4i/oG8m5CC
DrJ+j/yomzKoyFgMxD0zNPNjN32wwHrhnsP2wbbgxaJWduS622AOvq/BoNuDtNASGJHYSwnnRyDb
eNv0T0kUH5uFJzB0m24sGYJfWmkE4gp8O9JHNw8Y0f2HHFtHWf6qzYOrRiWoycfO33WtD+PV8ExR
3BF620wER6aodVuj3cbAS5FSc1J1hECE9ECmPDam/6FTZR7+KUkCBz1B7JufU31EP+KkahhP4GBW
pF/M/EzU5xX8ZXvRIMsdFZhnS8WzfdXN0/CUVuVWnoaDlakHGdlTDHn3UZY/m1F6E8sXxqzvGsQq
45BQnYgo6cvOOo3aeKmgdVDje6MA9YIregpsZjfVFx03ApiiURzfYdsE2D46NjLI0v5UhO2uswwH
GsKxKGTkkzs6HHgJobbrzK7G2zC4klRxbg3JJ50gQNYso+Ktr+NegLFbxIhL5bqpQ/MxRGsTZaHF
VNbcq2my0TQkVqoZ05vUTRitcmXAPEQeHUudt0w5JutRGcV+EfHMWLPnenWf19UxRIKTdSljX4rs
mqho4SNhZssrUXMJU/E1QlwwxwOLzrRkvK+9grUdcLu7crDvA+VGqsmvMw6lqZws9G7UZHwsGbZ8
vUAtVMLC93oaFJpR4KFi6cax4lgBFJP8MQ/v807bqGq6ATrIFzxqYAEj8znAXwSqvTFC27+xlWAT
T8VuCKA0pejst1t0Qz3Vep4FkyJddBfCL+9kf9jrNr9QKzHdaHZzEPM1b+wONTm5xZwNaV5bnj5a
eoUKW3Mjy5bvYMU7uX5h0k8wUy2b+kQJ3lghU5RkvCmH9r5ocqb2MtolwV6V9L0ssSCdS5VJSv5k
Jgb72RGhqehahVVELEcbHZWXRYiNJkiX0yGfBlnvpFaCiZNJgNPETa69IdjFvhIcmiGcHSV76PgR
EnN3fMKpfPU+zbSDAVkvtPPzkH7H9qfHsRKbDDZ7yPpLVj9YaHIronew+3FTJbnqTCwOEmlXlyVr
qsH1qd/YYDi99hV9LlgWTA+TZGfojdeZuVNmT3JG7Jv5MLzLCbB9yqCF12V2aWEGX7Vf6eOeZEN1
0RlzMyw3usUWF3SmmMWtMchumXeonVhbzcSiyy8Yg/xjS6ig0JMnuGc3A+sbgYATeoFN+knvHyUV
3e9QdhTsHgB/Osh6OgDaXUJil6FAIAzujxLJB1Xu72zmBJiRDN0pkTUvEuVZrPWbieVGLrC0uR/H
20EQNIOk0kZ4GuTODMBCvi/0ArFV1CM0k6j2XmYMlU/GgODXYxa7lnQXd+dYEnuSTcw3B4dA/ehh
8czFzVwdLD/ZGkXhMW5g/0k8s6k3WDw7pfF/qTuP5bixbU0/EU4AG36aABJpyaQnNUHIUPDe4+nv
B1bdUxKLLUZHj3rCIqUSkdh2md9cSToeKz2epYFTBY9KoUOhJtLFb0mqf5jFSSZYNlVET90yeIj7
GyPrULDVECDsuV46RMcXkvM28ev2KybTSXAysZIhg3dE91BlD5rsLw0awm4VUWAJYa3fZyVe2xk8
8EFzR2FdTbJ0njFba1Ssmrg0YDF4a+UlVVF7bUokhmycsoOLlISUY9TRQxvYrduEFfNq9rKjl/eE
ek+deerwdFk5QTAhXd14MsrDWJJU6d0m77cVHxjCC0SYwm/7U59c2mnZCH5nyDMwFNjAgfIjMH8h
55PZzJ4kpU7A7Vna9xpZjd4XjpipBNVwJanWzD2mRym3U2/fz8ySdUBoF5mJTRuEzsLwNizjIvlB
tAu97zmMVyPKrR5E8A9YtMOdDoYwGlxDPgnFg9zHup5cSdUo6zwL67oN5c04M70a55fRTVuJzEuh
hdRmTlyC/FiwAVWCH0KrHKW/j5AEKB8sREVEdF3UcOUaJ2g7P4RdIj8irQ5VKiAxKNeVvCmjC4x4
slfPRCBY1L5FOUKEC9HvBbAgWeam5PzMg5Qdn25s8dAtAH/GQ2FptBt2S00+9xAGL3OfUZFJzmgv
bUS/X1RECX7Ixi1NzZ2kQJKnmNMhXNZa95mOtn6HLS601mkZOpw4u32H1iOQ9FNSc6m0a+YSPSC/
s4mX5hATQHbExI1qAf4GWaTITBZNDEpaLRWsWv+iwIXTRukkM8Od3O9s66wLIGzWwxz/NIKnZvqh
k0Eibe1ZSuX2A0ygwHbmKKKiE5wHJHalmzaGGKxKDkB1wpaQ3UDOLBDhl56BrjpCOtqYtYt03Ni6
cs4T1TFgrwUI5XfUwlJMkzvsJEWKrRjtt1CDckYcEjTmWSCrm6sXq4bujlGcPGQODrYcblf1IlB0
kQ5i1jwrlYjn2N3ZJQzD64k6V4Pr3OqI0dHpSHCIy7gTS8EurJ973fBQEXIsLAGg4qLqkzmhKLGf
UaGK0AATFqIs1ja32a7JV6uID2qLI1Ov3ppSuafQEkTGcVXiDwgpY7PdZPqTqbAPGIY18+mUl0qp
T5BMd2WLms2ceDrdyzH5boS3gwYxk6KqHToaRLZ47rA1myDGtH4pfZUpCnWGdKTlsGmmu3pJVkbR
HkssaQTk3d5T3vJM9MlraiZlGsBXpiAZl15TZKzzBqco9nekbSb8oYuUwqKBN1BBcUvaK3Ll6tqD
rDzqrbUL8ieZzgEcAjeEQKakqWPqiFdlOj8TQ8ZIBuulZ43dHnyR19I5KrSvjUVRv8Mztgl3g5VT
oPqaB6+aCbiemMIOcvKt/CqSXkzpawHwoSMF1nMSltsQiZG23CxjTUI14ekXPoSpcMa6umpiycWb
YSOGwM+G60ahGmu7tJujOXaW/JhhMBpl+15K3RLyU1lUd0tSkwqcNI71NruM42pNo2zm0aAvEMNF
HTZZnWza5LaLk41Nmpuzvebme9K3sOTxGU7uRQxP7zWrLlD+9ql1LS9PamzjqiHoxMknCdpKZ4G9
VyunY1WOJRI8FhCxOaeinFbH0rQ8xPZ209DuKThQEuaGKjwdrWSDLhssUHOMLmpiQCc/D2SiYX3f
m18qu9yX8qtkX+ULqL/2Zx5Qw5zK/UwUWQ9PcQMHIDzqUez1RPAVUsM5dbisqzBWhW+fsP/qu2ZW
gbnX1yXpAyK5q17FueqQk02l9VDChWQ5DsNysi0PjJ2bDLcpDByBFgUz59n2Snw2vTG7tnLtBWqj
I8Uc+1y2OMru0n7ZJvVySAZkASbJlTjlBAeZbc1Iiws3UJNj3ET7Vl4OqSTuB6P1FT5vEgAIycND
QNBlR9ala8unLm/2Y5pRbcwORmtf4+1NbXpwlaZ34yX1Bhj1smK4AYCRAH+eQboZ8PtxU1lpIb30
B3T38czG+7wIkUYo003RSJsIo5UsPUG7cyTuZR3IYIwyiK4iDtdJO5W+pkRVvWpfGu1V2I9lQR5V
jZuEXDRokQ0YcDbrJqer8zsKg7ugardF8bCEP9d7LEKGWWMaq2nYlMVNR/046ji7VvGdNS4g1htw
SImQgZmXtVblot+hRYRMhnJO1WArUfqA8ILeg+Lm8euoBm7T3OvqD4Xgy+44EdzKhhVHf0O7Q/oQ
/7Oa0h6FckvF8m/NOYl4s+tOKpywQ9Co+Qlrz5kLg3vWi3m7nG6U/L2q7uziFbSzg23vpjYVb4Fd
FfeRPxCmd/k99VBv0F4H6VZ0J3JRJ5fbjdSX+6p6CPqvpTiLZZ8T3aHlHJGJLeSI6H9Tl6QGzSVh
DQmHHOrBBifqCnJh5nJJHErErIUtHPQHe7JHEYw3XCQkc24hVVudhpHoSiePvqjSzyDFTeAogLhG
lK4m+djpo6N0u7HCwE/fN9pXFNexJPMwSd4k1BjUWLizfRWUhHkXgwZQYdPgXVXu8nPZvNTRWRru
RyLz2Mb0FynZYkJQ17A3mCl69gBFskuuMokzHy7C3B179AgMtN8tat+z4uDr7mnhKZP3EzUNlbhQ
H7yxHWDebHXEVDR6/X2B0jVMCZISQWLcCKdLZq+zUiRuHzAclzNM9YqLFPZO3S7OoP3I1MgLyW/Q
agEIhawsYkcNiGktx/x5cUzOnCh7icqtSWwlmYgjeAYEZLo2NqZnqew2NWK85YYcSI1ixwwPVX00
gJ/YU3qfLfPXwAy36mht7ahygzTbWSORldCgTODOPOeDa+urnii1eSpcaip+jHm7b5BgiFk1KPJ4
qLl7jUVNyEKQiUsrxNQ0mh5yJd3KzCHuRBSvZy4L1W0DIu7lUq61svZpyZKLRtxmBd8k+gcS+4ga
zg1GC25b5dshU+8F8MKO+qcQrBNKURK1OqW4raUXyZQ3fXYjqS8GOOKWFhrqTxS3exRGVAq080Yf
261aqxQh8WCnBLDYzFVS+DWUdQMORq7WjpQR7OBeNCW8X61uaso6ldo5Bo0mVtwGVQQvbrptCVt9
jG51iqy2pG8688scAcGLgqeuRDuN/h7MVYaOMnzbzzdFxcz0ys0ofSmILOrwqyYTfw5ddAkHywmK
wVnzt3HU4cCFnhEkd1PXPlZyRnEY73rpDDjK0eOfBakpeg6epdZbpBi/DYl8s6SGW3KNy/bgmtmV
IeRTQ+ukDoavf24if9S4/RVlvPaYf2mJY+QzZqUFrLwx1AO9zr2Yj117/eeHfIxd/QU//a7Fn0pJ
l4oR/LTRgzMcVEcPb0eiXKAHlBYt2i3TVlAUw6uUY0I5fvL4f7/kCgP+px3/rjtdqaomtR2N8hWs
Sxp0rzkrDrn4VmUbxSk8LoBo8xnoc/2l77vzcHBNYZgyOn/m+4eizNuoGdhSze/2rY/b0Fbbrjj4
P7/cCiX412OUlb+1UrzU99ivAgRHUcp1SRMggp79unAbJYiRxQsF9PoTyMFHAwnJDHoZRDMAhevf
/7JajN6sp7xOqan3z2X6OFN0DKTPAEcfcGNMWQWTDm1Egy1mvVuTBQzvAObYOl2j113qdaqOC4Aq
KJ+7z8Di4iP0HlqLQJhUQwe68A4r2JN7jaJpQVHcBLOD9+0Kn8NSkLz1FJ5sr/Ulj1xzJVC030aa
PR5la7f/BFX2AU6elzY1GSgmQvb6+49RI5aB24S0QpERpXod9qkXejGIckpAsaM7eEK6VE//vHg+
RL+q5koaVKA82eq7ly81ZRipyoEcPFj+4tY3+ZfpWL8GwOjAk11JFCcugad/sow+2hqaEHDQkfGz
zTd88i/LqKWnZxBqre8aHIotBmUHrhu//Wzfr8fK+72hwYa0KC7a6NO9e7s5HJGoj0EWIcFEc3SX
H1Ifp7HpIJ5Vj7rexd5H/icj+tkz1+X2y7uxyFq9rnjmYm9Qt9qpx9KxXDoopFP7ld6F8P0neLaP
joBfX/Pdfpn1smmnCrSr3hMJamtn91kSstuKbzNOZJ+84IdPQ0kFmCn8Luv9gbOMbVfV41TC9gFY
0u3VHZX4gsB3m7Ja+fZWd4YHYomh3pj7/8eHv4M86Xq3jLYG2i1TsUOkGVkUG9M8A3rbDugFtZ1+
QO/6e1Pj9tmiA2Ucsio7T8lPE9xHb9GeJjP482f6cMJVnTVmwmxV3qBRv0x4ni9lqkFwh+pWISnW
bCqKNH9+xIcnIqxDzkSYERz272bYpu6r4nCMIBlpF2jT+GA7qp9cKVCPIu8z8t7Hj1sRmLwWDcD3
zKoqjNRs0YCs5D+R8Dr0/rCzTuG+eZzdzv90TtcP/69dqpM2wjfWIDKvA/zLAOq8Xa0XSela55Ua
QU91lzr9ttyjeedJn5+0667/0/PeXWJIz0lWoHP6GOdm3/uYYjjfF2c+fc77WFfj+yeRWxgyRw9M
z/d8li5WAqStuchmDLeJQgtTgI+ovKL8jgQ6qBD5/MlC+eiC5nrW8BdiRLmjfx9LMKZxjotcCaAD
C4KNvs29YVd+Xw7o0NwThosNpYTPh/QjYOWvj13//pcpVJJZW/XsGNIvxs34U7omM9K32TZymcnn
gm+v5pPYfUYr+eixhgLDVGiyCgFwPap+eWw+DgFSX4zvNNIsfVIwxRZFgpbeZ1y8j6CWa9gjlBUx
DBXw3U2SYSDedzbmw8MWtPkXGipe/po9zdfWnvTyi7ylC+Uhxp5vgD+6pmvvxp0efXIMfPC6v32I
d1dL3sfzpFZslG4+BhQyEQUTVMzV8fbPq+gjhDsPUnF9V2XD4gL9fVxpmRmd1kJXqr3ZSW/B0wSQ
TtuvXNiu5eKdWm6yTehH29gZvGhn3xjb4ZzCGpo+C1A+WM8rYQXXes3WTcN+N8OpNGWx2ozcpuNV
Gf5Qwi1aPZ8M6wcXGs8g+uIh5Aj6u7lVQdDLsN2YW+BGGBhsq5LG1aXWcoa2/ORhH7/QPw97N4f6
pM6crGvARftzrm5tDTBW8PLnCXwLoN4dPL+90rv7QtPGbOhlYtrRoZt9zO5gJOj+4lGW8sfdp/jf
9UO/exzbT7cNAxap0Ix3j+s1LUGEne0f7as9WlJe7lce9OONtiucz572wQhylKqQ89cZQ9Xi98U5
S2alRj3JXM/tlLw2w8OYfTZ+H4Dqf3vGu1nKEbhKcxvcfqe8msDD1Ar/FZPa7JI7UCMdRWkP8Si8
LBbOJ1P3we3026PfjeU4ygg/Ix1N2phd4LXs+21/olS/wQf0s/j4gwMF8h+DCHtgPb7fDaUqGjMh
06pcoK4e7tGV/RAvnr5t/dzhtnps6AFo5D3zp/zSj9IdYnLy4pUQKSvvGZFqUVrIA4DHqD0efaVv
DUrsNXD1FsEauJDdLecpQoZ/bb//K6GZ6+q1uOua19fu/LX6/0AkRjGYN9R0/k8SMa9T/L38TQdj
/Qd/62BYxn8ghKmGAfPvLWjnLB//FoZRrP+oJik22Txh6xsN9G9hGFX8BzUWU6d6YckwZDRisr+F
YdDBIFnWAJdyLJOiw2343492+etM+EvY52NhGP33nabLcLTRiZBljg4yQtl6F/w16oD+UxHV5zKv
VC8c6VmuZop5D6AhbelaN+YlMrWJnkg8//XF+O93KkKaDnLQUPGXwZ/Tq2RY4u+RZACLgjx/veDL
cLDVsKZIKWePoxY8hFnppZ2F42crYnHWFTM6diIuN2PedHeWXoyXXNPdqTLhnWaD7Knr04KqwcU7
A+659OlVBi35Ncmm/VBgAmPGLRa+9VE2owa9i9lEs5bmzSa0F5TZB7nallNcOPH6Y9RPt7/M9d8D
+pu0x9t598/hywgycaqGKA0gu5WDsW7yX4KgeIyzCB3L4RQb8YLrUVbCzZKaCAQgALpOtPkZWdK1
eQ+SX5W7/BKk6XKV50AQ0Y3uXVQio/RgGKHebq0fIoi+RXJUXIJZ5Bdby4dDqll+itj3qUJ23gX/
UzsIPCmnWOtLEKZJcZy1wTymsYyzdVCrT3IdS05nLpsOT+BnKb4eZ7N6KUQR7+vFarw8R/800XPF
F51ubcxUKDfDgJwsOsAYsEZRfezqpDq1JaXhpYXDInSJRkA8X+ZInS6yvaJ/J7GAhBrBpMEklTAt
vgm7eaJBVA6HSK2Ks8q/9+LRxjNFyGdJm3CI7Jvx9u27uCJugtcwADehlWMIyL605oUI7e8YpXl/
abGqMR1zsYyHAM1Xp8oS/dqUKZsn0nIs2hli5YB05KoF//Zl7JV9oyZYVWsQHLrBbP141YRtFwDy
fRXPX4ZwBeY+SAF6qJoFNRO0FzDsoAHIOio/l6y9IGHZfc26ESf4YVYeh3gV8TSm0f3zyvn31qO2
JkjwdISZPlg4AsJfp4xo+auAj2SHFk236Ws1uhuMLrnulmwbdH0yoiFpx0epDORv6gRXAV5nf7CN
CcEzdOTuFWQBLkMi/LefUIKqKdADpYDODGheHizjIaMVCDcZ9K+czSszYMibTZnH9XHw6jgxXocK
vKvUKAKN72s5HmKnGSv1QTVW3fUAVM2gDeIhqa1hjzeb4oydNwpK7ZgpK0ptW5vKMM1jrFffRzJ0
0wEKHwN9NEvw1QVorHmRT4GVK/gQPf55ELXfUzzM3UCV67qF2MS6E/nm991XxFGAnL4yHuPsB8iz
+GyE8uBkLXCg2gKA1XQ6ltYw3O/GEnznNCjNdkSR11NKNFCZAfVBL6Mn8Fj5hbdANjvrq3O2aqMa
ppcmxY/Otqad1GblOS71EOxdNZRnqx+1/SKM5SEzkA+04esdlDKvL+WogKg1UuP7bL+YYZ19o9SW
uED8MNJrSBowzBvPWQkjjTt4/pb30HlqfDWqCmBh04zDQdVLG1sBUGFjq0/fRL48qNJnNQbt95jx
beBMlYiRwBtxJoqP7wZuKSWjSOiwKdiLXU+BYEG1U1a4IV3Ub3NWWysqRAJzMUV3TaoNDtsn3yio
4t/OQg0crPbC1TanuyUPfhrtFCqJSuEH8/jKHc3RfgCiZm2suUXlQMeAg9ug3GnIhG6sCWpuaqnL
fV7P0TaS0vDUcOx4eq8nW7B5qQd5gTYQdqsnG3h8gGfW6U2wdugt+rnh8GDM3bwJtVb1Fm0mpRZG
8O3Pa+td0rkOEdJJ1PXJOam0UY/5fYjyQisg1o208qwi3VadNd4iK3Uqy0R6ErRtMKHLxKqoMG4o
y+euXbI906UPvgM60eT0B+YgFeY7cnwxwqhir6CRXxnZg4GHn9WoIUgNLS0PMyc6nmdhIm///Aba
Gqz+cjetb8D5gvoWGGYqvf9KJGdc2qO6yo+WzN2Zd9jYT0N9i5yHeAiQiZa0pL7N9O5AKtpdZbYF
mAydY2uFvWa9OtOVYjk3ybTc1DKVLyUblq9aaJa0aZvixi6y7ISeV+UCOgOGBciFht+ViENAdGlx
+ecLx77l5EplepGi5xclddVGlq7+upTN9kEBnrW356h25xREbWoG6hXWS9JWp74HoKfSrsKuf/jz
8Ji/x/q4W1DxQgNMsQiDFRR43k0w8sKaqFS9+vvqVgJDvwVjC0Iemy7Wq1ydRUQa3pWaOGOUE08g
sgLkpiDD3PYrqzSOldw3g1y5ffsz89vUxt1tlxEAJUtxLdchxzvoX/DeDbK+Y8mr43e2hZz61R5S
7KkHbHRSPcIMJ4GnVxQJdr15p983mvwcq3NGBGHHXqRJ9mVEtyQ2m5tg/dKsHSalW/hliC7bmxVH
slrHLEtKOKYkt4May8dSlOipjliAyCld7KE2pss0LQ1txhScvhkibJSAGgKsI3YpwPVRVeXHplg2
vR7H3yQNv95FR1VcmNoulcPhnEnYqNBPxPSaIMVeg5S378gnXksRzvtyrD6pqr3lQb8tYwThZGvt
ESkKu9F+F2Ip5axo0iSUY6A0uGo284s2dvlPk4wQcdr0RzJG88aycv1O6gzQumFnblKQw1tmv3rK
FBha5FnzEVsfQC2NtIf1KAZ9uB7b0LhbllFxgbuYW10rrzF3lGWnRk/hzY65s7Q7ZB3LPSoWNMuC
FwBHYMewqbgCqDKBtaZMUSk7w9KDK+6hBTcxvkRWmZzwd9uZg8kfpb2x+/PaVdca0K9jAil+XbOW
Lbj61nTg98OpRqHWCqn6HYpxVHaTNLU36qxGfiYQ2B8MSLhceDhHA+HTVxX6tgdFHQF+3VsgpDdd
15jkl3Hj9GXS3UsFrOxSgkZCfyG/TvVkV2aJ+gMa/12S1fNXEGwEZzg3PRdxZoLeyDrwd+BRlYA7
okm0Z3ij85YnwYOqyvxGsWO/F+bpL9/lnHW3/vTmuxxYxmcaIO9KZhxxmoZ5hKB8hNj/WkX6fTgk
A083G3HggyEpyeSzO8IrWIr5CM+tAr/aWnOkbIwoTbelhTCFslorYu74U5gKmnFyBmUinmgPo016
m2EvdZu34IAGLAQtq3oqS9X4gQeEgEQZfceYFQBhL80PQ6YVnxzab82EX2aWK2fVErDWBi9ZEu/1
+6vohT03xtDg9Gl2uhtL2XSTimRwiroFk2NoZ8567SeBsiv3ov1OARHwnh5W9/oYwYOu4IDivAwl
YCj4MTaL+6Fhf5h63n7n9dx+qtE96sPqbOAOB1a+F+cmk83rEpPOjTJ27de2jvAaK+vkttUq/Sh6
UD+q2YLGSLXuawlt2dDD4BWNrwsSC4kDoL9dLjqs460VxvLmzTg8sSVx/OdHqZvV49QFy19/q5ut
vCkXSwHXVI7Z7u2uSNdbYwAMYNei2fx5x7xVo38Z13WJoH/EtgHcpBjCeBfxSPLM6leL6hD0o3JT
xUCX1OVlQtVdbbGba1b/wDCepCP2CxH0907fpGEeOtU0Fr2zWKLaG4QwmzY3z1jTwTzqCzKITz6l
Ilat2N+2NrUCuky2oiOrxxnxvqwOIHcKSqkafD3INhlMn0S3H0YoOM10EbOyi7pzX95ZcbWtY2UH
XthFPwkKewOMJbsasEeK5ulQKzGg4NINO+iXZrhbqejJ0t01Kg2QNbYUR/7pqcMwIJr6qxiZ66rt
v5SR+nAdKe3XVKuvRRjsI9GdkxH7nBXs3eEAtgCR3Bgv9K2hzBtXGWzDoEY5orCeO5h/XRz7Sx76
HYDQiMJZF8AJVs5KDfkDNLOkHtJu3FamBF2w9MQwHiLzQQWeN2vEEcpwDyCbEyVnsDly5irGXQt4
o7G4DUznbCj8VFW9tIH5n77aGEzgwj0/qFT9scxSj1mw1yt4bV49OdOdmTrJd1SwYYnL+VUAhnyo
r7NLycsC+Yvl+0b/OUKii0iAosAPiTyj9qaRriftUbJ9jCEb+5ss3QVwjKEIqcMh6XL4UTtSC5gi
mbbDtCapXBPSPrXqANChGdqAyDoXVnk575KJyYpIVieEeRbpaajTvbw6hafynlaxr7THSIw7/JBu
DLn2qzjz9FK9DYzyfsDwVpkp5Wpw8bR9mJq7eO5xSIUzTBi8i4fEl832ps2Wg1ha8n9tX8bmvcb+
GZYASgs4q2zcZC2SkMOxjTpHN7+EknSJRLE18+cqwFFXWXw76W/CXAM5q0FnJczrM+sORHA1TDtd
FbsmBTAkg8G2JIFvobqNsf/FQp57DwRY+WyXlYPfDTStUPlCyLtZUOCVxGWiBa/AKq/CS9s8pqLA
fBnUuAa4NuKXxeNzOKeehcNOgvh5H5yiSxCGj+GinsIILOGYjj+zngqSbXyLw2Ef0tjFIMfLrM4R
MCYBummlydMQD8Dkws774zyzXMJj8NiGTxZsOlU/TNqDXl3DDSS1EA8aaoTa1xzbhlgNHWn+0dNM
yQ1za4dv8jBeisdJqTz3Bejl/m4Av2Zn8JNB5lI30e675iWdHhJ7V4VfWuMydPcDTLzHMcy22Kjp
+U0sRds5PnTQE3UvwicVNGYXXQlxDOsHjGFdNcjd0e58YUJdg9Fn75cAk+6DyWBmRIDBi/FShgdN
vWTKC/dwA/b9y5A6LXypdttBdMwU28GFilyqhEumz+tnCfLO7czIiaV4r8KcgUjsxngUV6nNL8/d
QW82aNUgNYGBStdepFj41fgop8GV2SPv9ipW25VU3qWwPxMBF3CNUgOcZDp7E6rxLqW1z395xd4d
isKLejze7N0sSr/QOo9aIaBA/q8YcXrZQW4ORiPqAAPbABepFH/tjuRylKe9yvJP4RalwBDr+gBz
EFa2jkBL4U0toD24e6Xd76VM9swBajyGY2mTHE3k8KFAk4Hs26S6sgoFoy5jX0NAiprh1HbigKfz
VutA5U4livqavxZDxpyYKKMLw9YOaTpDpHEM2OnLeIJf2ys66TcchH0mXefRDYTIsHKq8lBGuxor
5t6HQZRAPQPRH54qmrfRQbArllNkfxmbCQGOR5F+jxXlYHTAGZvKsyM8qVTJHTRtrY2ecVfAFBM+
SkPWA9bT9Co23XHCBGbHez3mq/hJqwRwKPXcj5VSuHg4tmdt7l4zPDTvSW2VLcdMNuow6wA9N2lk
3OSx3G8E5DOuqNS3IXOhv32dWAGNZ/Cs/oihyb4ecNfSl+ZbWs7ZJUbg+86exn2dEJ0mEfog1aAF
e8WWYtSe8oMqN9ptlc6I4AUgbOPF3EuFVXpqEsE7WSJqw3aMUZzWX9emvUeTzFcGuX7OrXqC3pyk
flPa6b5qWgv3vOGFEp9CLfQazZp+q2GN6ICw8qNa98VgN88d+fPeVmIbpZqmhW0yYPtbYw8u54V4
zJBFevvfKmswD7OEUsjbj+GUEzLELdWrTqKEak5cMPMxEVH3hACCwKOc/NNMxkesovKbciIeIii2
QQxjjqiRaY/taDxM1rKcy1FTNlkqj88jbGd3EqCrqZXCylKm27YNtyBQG3fph2mrQqQ4tIgA//VF
TQYcGPLk/Pbn5WID6JXDMGJhtcL0rVknzmwnX56rvTZo1QHlA4jNkg6W7L+/qdFhJwvBiLXpl0Ce
Zc+SArRSLIprTZ/InhGm4Lynv5/59g/fvrz92T8/vn2sf/5sNiw/D9ngnVZiHR/FMlX6HC5NiMX0
4qmZheuqvhYe8pwaxIjTCFDaBieg3CjoL69/hTjV31+wdeOTvP1cdGvNAloMOM6+T5zEUgsqs5nk
i1i9MiRwv728zfrOKzPkhjR1nzQ3Br88j8bDYKDPir6iQl++U6YtuQsVidDDHc9Nm8kbqsQzGvZ+
2F2NQuVibdGUqZ1ezE5RqlutHPdyIfaSeOmhD6InNOLN3UvK1crTCnodswy/n4UfRF8SWEBBpwFv
zrZoyG31Wttq0Xxf1up+zJkC8FJLU3Fw2rdtuRzKNvLrAlf2gQNjVRaYG79s00OJm04vGp/B3LU1
sUDrr8dVCY+nloWb4xZqVKaDk9EZyx6v1Y6ZFZ1mEW8HNfHKxOAQbGEUaD6KuH6LiENIX6NIlrNM
tV2yIEaNg1fCAdbYv9k8bhqUEJZC9xUt9fNE8aVA86vKBgew4KOD08eXSu8wJYm3sCndaugcLDbP
yyJhrilxr0puFBuXSkuuEfGHc4FGhD0hnjBfz3Z/GLr6kEvFGTjH3bA0X2tKMU3zlPXcU8HyGJrL
Nz176E1QRpZ1MtvWHyw+h1CuI6k7l3F1iY1+H5aguzK/Q/hpnbx+sFyJg2/IxU5KpNOIYkMCma0R
UM3Q4xHz/TBl21xvXXownp7D3uuEh3+lp4SBhzmCU1US1n8prgLLgb1/jX2FY0fps53MdyV6U0rR
+rLsR6H+Jg2BSFU05tvsNZW7g8mexZDWj9rBjwN5m/Yq7HDsCLPQlyc0lboDdRdYWNUBluteB+k9
WzXBpAWnsDisOVNJXKHbflZUXi7JHkATPFpOi0w4pNaQmV/IhGAaLFtqfa7Ww5e2lA2IGKSXBr8v
pU04HySg97qQ3BnxD/yW7LI/iDDyjWDwzVze2vB7dFygm+dRsS41LJCBGabP7EvshUydtvKY3Cl8
wFFmC3WAiEt63b0vpngrJenRnC1cZ7OtGdECqjgalNKnAI16Fx9hWrzCepSJMJQy8ey+8ExtlZVS
aPXEroHowLBGq9a4VawWp7kJS07JLVKo4ea0a/rLYlVoGttuZ3M+EH/rLboOMNDjSDjBoiHtDV0V
gRuFMgH+wdtgYFkncCwbv8lDz1xGRi/dGylcsMDHmBmyk+xLYj7h5kWsKWMkER+bujwN6AsYBUd7
bPslwT0R6l77kqIpYSzVeQnnTc1BaeoKXDdlj38LUBtl22PowzntLaN8WKZpa4ibam4OYzV5HUa9
df/FNpGOQlJ3RmXIDhBtkLGx0apnueyuqzJ6yEuHytS1ERT+oDXs9vKhjBqXAvRO1kpccvnIg/DN
8a6s4x12La6R5X6OBXVDFzKM553QSkJ4BC87eiTgkGN9g5gd5tOmM6xqK+GNJHNMtfo+X+/YSPbL
LDvo8E/qfoQrlR4sNbwtu+qkd0/Sop2S8aoV6I7QR9MWc5vDfETkgMAHgfk+OSzDTNBjOAAHdlz2
/pzMJ8rR97W2+MVSHYby0ZgKjNaW23CZvmdGs0ew/Jjb9YUZGkxE3gLdLQt1X+nBXqU1x2weo8a8
aSIvwKJVuURp6EPuZ1obX1PT8//QdV5LjmrRlv0iIvAbXiUhIe/SVNULURbv2bivvwPVued0dHS/
EBKpUlYitM1ac44Z6/YmnwGtaYmnoqEtC8CF7VrXobewdtJNBBGp4s9UHlUyPxh/Q1fZKg4jTNV7
Cpb0HCxBzgIpH7d9VeBZafekH20TcadK6mm18r12A9+ds6OtBHvdJJc54/tf8jkyNk+Y5dRtB4Uq
yzCkZOYBU1pQf6cd9bVuzEMpp/OSjTMFBXPJIbNnzKizN+YQvVB/KQMjYrsTGDfmMcDs/AWKnJcX
67YVCH5A8onpUA7GtZiu0Wz9HoanSU4eu9WV2RaPKbL2sbMfbSjUM/ojkqInFY/TsJ1jayPUHypc
hqkdSZIswZzlHgUEz+qsXV2SZOegnHD6NRwCW4TXdDHSV8Oe/j1ubPmwRLWa9FNisimg1kFR1qSo
uiXhbxs0A2vibQP1i+z6HbkGW5fasWNW35pgm8QkpmP9h/rJdlvbLri1hlCTHpmGTS5TgXfeKC1o
J92ZfCpaftjzJcgdd4xOnaqSJmmcRjdam9SFaYl99n30no7GMzJZrARG5ZsgO5LLxMLDpN5gE6lS
53AunPxu1uYjNalfZhAA3AdagquFeSwfL2FwcAbmw63efVNDw7OrE7nDrrLmfzymV6d5d3/gK0vY
hmrWrkneAv1IVqujtmc1trepHZ/UuHxXRP5otWpdCJBR2XxkQN7HqnMwu/wLgLFfvQi/mnikW5K/
IlK/s6wkP7M7jrUESwDJqZzWFZ48YfOficwz+TePQg7HsX1WjByw7sLCq0plrRFk3+MSijPLb5+4
UfalbW1mZdqZc7e3huwhmoXjMOxlJDzytN/s9quWwBTopz12uL2qTlRASLBqsZGJzgus/mBV3T4n
ajtgbxmR6xfEYHiLj0nvL/TbtkpPD5KU6CaYD2N+D9vez8evpeGetLn0lSDzMWv7BFxuI2F7aZb5
NYtNYXxkbw3q1MpKN45+JFyBpQtYgTAs32cyB8chOVZWfB6xWuX4y9Mh9fsgPieac0n51c0MRJRN
TpzHXm/5LCY3xJ/vVPAHokADWjgXzB0PWtt7DPiPShlvVRcdHNyw4kF6uklUmBIIzE6GulWrwKMZ
dChUFmxTzJ3n7qo6P9sw8AYChRUlOEeK5ldz5zth4VsOHq4geFM05wM19Y3y96Mb7WtcpxfTSGgq
2UTKF16idPc8d8+5Eflwbg5lZW8ULfSdJNllinarlv1yo24Da76Rsu3XYrqEWvE+BfM9TeYTdIRM
6QgdNd/QVpwyizVcZuzNgV1QzReMQhWZi9K194MIH3KYzrFTnvB97Ofm5PT2YVScnVZqAI7qdzfv
PpzgZxYCb2upBoTtFVNrPw67XB2PWRH6rcCVwV0wYMkze2ut9Snz/vQJNMFPERYHefG1SqxP6qz3
XA3eW618tKjzx2WkjNVzzp5xKlWyYscPl1UdXGasmOnGprnoBu1Xew4wv8s95Bifrb5etoe0Lu9q
B38l+pMVw/cYdc1cyVtbwJbpWVdE1VnTE68iLxd5Zh9KP3Sjp6QzVJfmIQ0TBgLzoNXigf6Id2k+
iEu46IAO0TjAW9p3pu0PtbqVSXh3iDtPp+zSKO6hjbV7A1krGC0vKacTnQyQksUjLKJvRSQONkv9
5RZXk/BbZuOTkdLTBvGQtQlCZ6/0dBNn4mzd4UjC9M0R9rFlUziO7ypToyTpvOAdqBL+nIvFKEkt
Qg/WIIUs2W00vl5urW0NQT6O3gCq0Pf0wDP5Ueli75jY1qzWl4E4Uplvh/jEFMAqHdIa1dQEr7EB
gvFr4xjbbqpOtPcOvakf5ZTR9ehAgSarPos++zb+YqbGU4QCaz6sUHO6VuItc6yjkPG5dPR9C8qQ
ti/eb3FSTXihLjnL025S27UYgSU46kbVdj1EkkKzPbced+LnSF18GgyvE/a6TxIAa/NVhuot4Wsc
8i2dDXQnxjkEVpEB6qjKCpZzu6eH/ZSqOIbotC0nOOPK9mKi7EL7s7TFoYrGHTi2nfupmfMxGOud
ygpedzISMeeDQmh64453yUaWPR4sHup1dnJ0p/FiOIzayS4GPWji1g5JWaVD/6HwfRvksFHqkO8V
S0BFZ53T7e0uo1ujHdJTMUAAs4gV3ZCFujaYQmNrqw2BN3U135poz95XEdpNdMO6BsZQO/KstcU1
T7mF2/A4IbIpDeNXT3Q87dxHSpmCUBB4rvq6jNVb66pXYRjvWaYxTg+/+1EwwLromzJfknI3fmSq
uc/y+UoX/Szjnjoc6al1VPtuDlkoL+8KXl4hxAOZwE0blC2xgY+Mxiecrzy7jCNO7y49KMnAxp1q
c675/UQyamqczALIAthBkbPWbs2DbY1kSc8PEhOv7MUvWRidTDnu1eb7GEenPjC/Tvn0Zkn9p+h0
3zYnH937KS1M3+jloaQs28fyOEzWISFeVBLjkDOI8QdUBv0kiTAuaRmpuuO+cqsj9oej0Cv6SA7w
pHpnSsG0VpwSWAEL424Yv0B8v49O8XUulC+xBB8VhB611WlH29Wj3DWOrLdGr/ojrXFTTVdB0c1Q
LdKv523NsBdPrIHMZNfpNns3eXFtAlJt6go1cSx9tC2N30r+pzXrTaCqxJsDe+TWs0Fzwgq1KHVg
cQbDsRvJEiKG2id60gtUZ9eyCNbo6aT32iy/0yLaO0rJXbhAAVQYUh98B48MUDddtn5cao94YPOT
Ohd1Ktg8XpDPUY9UtlpgeUTP+iHoDH2khlQwFWHyLuf+lLjgHjW4SMFVpPk56NpTOrBYmWb2ZGzq
GwoohSG3ubLkgIcR/zPojjK8Kr1BVfTf0sqrGuJCP8mIMF7qef+PKsqrdPP66esg2wprcAYRmUjG
/6vcU/9b+HnVWlIX+GXQQ+uiajzoEaWANqIKISZyQoeBTkDZxgVlBQ5VUGLbJ9JzAyL1n3OvRwCG
XVg0y2sIWaYOGcNNqrSevn4KoOhQh4qTQuQr2LE4eOb0qj50cVRDyKCepLYNU7MmuFHRKRy0sfnn
UCUiQ6nxek7NYFlY/e/PA2Q7iD1H/3XKdOPqAGCVV//3ktfJ1z/+533+e4u5BRDYtFm7eV2DV/Hn
dZnyYTJWeZEwIi+XqRTdp1G48VZVDO3wOiSlgRidGXIttJziUxLk9K21/O+jDOUklw75MZX+T7lc
kG65VK9HcrkUCpHk+yxgqblU2P77lKeiryHY6b8yM0hQ02QjFZQe4xRFBq7t6w0Kfbmif99reWvH
Sn4Ggvp8FNZ8ZDWEkMwEHbL8xtmy8r+/9vXoda7WHMhKAQmp+yRjJ8FbvN7sv9e+ziUIqqa/v+b1
k6SFiOWq6bNNufwdNLRDYC7XumuqZqtMyCB7xV3NyXTpq3YHq3Erp2orqBsFOuDWjjgFxJjDn459
Uj7VwBEAfUiL/YG2M9vay63cS7RxJwHzqeAw0nF6qyf3h1KdA83TesCW1yaZtoNNSG3/BxHMzdBb
dmWDV1ITV5e6Qjpdpj9dQAdwnveqbI95Irdh3OG/pQKUHrQw2wjydyeawLTA9nMu7loD6B56nbGP
aYTGrcYHU9zKWT9WanS0yuKcNaoXdcVOgRFgrPuWRfVEyKQkdUYp4fCGcEECL1mmoDS9lMehCv1M
4a50l0lR3UihH4NkvKSifqOc8sdStrDIjv2IwEg25ZNW8UFWfG6y2saG5Te7LIk3HSjbNJ7WUS9X
Ctcji8sdAodj08ynksWDmie+3roHU/ka9PbdiFjB9r+WyzAHtmfn6YY7EoUTNbq59oJOB2PigFJx
doMjWRj/blUwlsmR+hrEvXlr1JEn5cnqWTWq8SZT4EtZ2cZ4kY4UUr5ztl2hX4GsrFh6pIhbK/AR
kKRocXi/NKXepjN7gHI+SSOFq+xsFod+D3C41uCqasnO7FIP6cgKxQA0j3JbUcrsxLQLhwjv51vA
7ipdoLEsYSJ+RU825+TY18RA81A9DDG+qfnsm2n81pk9pXoYsjN720i7J3V8WnaOXWZwkbjkPRiS
FuaPrnaPEHSNBnxEEAMKCHEdzrS0YAzaPTy+Es+pmzFjaDtQZF7VLno8a5OwAkpptKq1sp5FsVZD
bNxUKNOi2Eb8eX1ZrxdBKi0b31Y+WxVcoUHFDDxVGr1pzkNjj9IX8I4M14tGSCXnBMxpsFJzHUKo
DkcRonDhx8rDHMyFjbmJ81+x9cXO/hidAYaThTv47EBsWjjudldte1X3F86EkkGrQQIU1BSfq57F
eu2pQ+4RpnCs7WGDrnAj6nuJzSp0BxAikBPnkH1zAiavBqyDEHgiOJ6/TJVQjMLqSK7kXsDerQk/
VlK5KaBSDcGFLmEkqGSmHWHt9de4cHctv2zBKceu8MzU+j6XND8WpT0JVEmggxJONyrxwTFTSkhJ
T87fa8pNgt6XjQhBU1ZG56BSrrZh8kYNQYlgE4KfUmwa0KG7Ugag7wGG+azZhGQ6SZO+uGIh4M2p
MMIhBFucgwNXewIaI/GDzRvyVGVXh9WHiIUnnfAAcQPetY70LQNwo2BfZteOREqRoJ46SfW4W9dC
3yShtUl3yS9yD2gXnPXQ8bJg9qpI0qQ8O1HqJSofltVQk0MRiOEpBxsfppsh0Jmih11B8NRsExVD
a488zOWXe8BvV0pyQqzmOwqeNpc6JZq1FFVxxw5J9j+x60B/Cj0SHU5G1RwM1z1EiQo2J1+Lrt25
tFkElFGQdF4fzBtkxmniiaTeuo3uj/AF87rZWPBkLGQS6YzUmQ5FO1jbYQrW1OU2fV5TIfityh+5
JokIoKvEZZMZ4eWHcIw3GhCw2FI3mHK3HXSUOIG3lUp/jrt9Q26CIuQ6DP5MjbnKNZXKmbWKCz5T
0hERPMzXecr9Mu2gS6eeoKM8atHJTSevpVZsWiyjGI8T6kVZBjC5eow0Hwnw9Jd4ABm0BxhVmKuP
eoYAhTJmlGeHqnAvUFKNETo9hEU7qPwg+LDyiga+2FY09SLEihlThtUT6AEn0lagCaNZKUWBsAgu
FENl65r4B3Qoqj2mjHwfsHmpM3fHDvsQTuXOqX6SLQlZ1V1JCSgXxBTyO4krcaBwkgMDUt8i1aLu
rQI5d7YmrVQ5hget7VjrXolluGNiv1V19WztdKIs1UIPNlaTQ7P4mFO9Smd3FwYgD2fkxfFHqVpb
xe28KqH2zeAZuKmvyXrdVyj965s5Nusqh2sf57TugUW42Vp3B48iDXQ5fP783+2ZRQqMUttyjpPd
rxt2lhoFQSFxVTHwZhGowRnYAkJBks93GL7WUxluCnGV7EPr0AaDm9xrRvrYjigbqJseTmOdGJ47
u5RATbYBlZ+h/HFb0uNxo9kzWvyWaoyONTPT7kps7SKp7xE7/YlaQGhPoyKzrxVLA8o6yMj4sIzO
y/twb3Kl42xEtdXyz8+hEe41RhClmb5UMn4fu+JmmOWXsET51TWHRBT7InW+0J5dlzkjosruY9kR
20TpmDSs+1wDLr6KTf1SRvTSmNLtzjr2iJ0q7TaPgOQKeY7zp+725ySenpHbf9Vj69fcsAsqrfcG
lrtVIeGaZ+sU6eqjVWz8K/k6Nsd1w+7OuKdadjFlwsKGBVOPfTtS1tYUkDOhnUM3fgaadW2C8Gup
KCD0mVvAXpJPcpKxgHAntwE3QoAzWkwb0UkKVOHaYgwlIXeHGvs5Q4nUb8MYHwl53FAA8sqChIk4
3Qb16LHl3AQUzMuG6TKJdk4Am5+p21Q2TUlxV3OPU6IelsugT/tIpV4x8GM+/FgHbY4FIGruzmzs
e7EPJSuEMELyUJ2iicmiT87o8c4Mh8vXfpuDB+6nG3WwtUFLJRyhn0hxtWhEhjHU1UDZp3p3qEuK
JvaZWud7o+unwhUEoWiHYYhXMnEuSUT8qko7rEo2LlDkev42Bu5hKpN9DDOS6LI90T/nxHC8hnL4
QOE7JdlDtqdE+TYYKtyrEXIYicHkmNDSXkvI84X5E5cVHFhQUNVP6Tyn8ia0j5wVepEhUfNUfK2i
+WJrb7CgcvSeEpTyapo3GQWW5BiIe9n/mc1b7SvRTcrfOfsv9porE2hYJ9+MYdfqvqtz398L8WEo
SJpIuNWCFRNm86bH68zaq7/zdXAtv8QjWiNwUltXXbs/zO/uJ2NKvtYQr12qi7UGgb8a39AEsMio
+dhotD8lQyVRYc5W0vtYRXI9/OmJQqB+njI/sYm2k4b5buhuqejJEO5T8zg7TngpFQkNmDT1N5kO
z3ho6GqrBWNM2T0oFdcHa0lg0myQjnGokyBhILfjF+kre0LUGE9CYmLBZaPVUeF3EYTcl+kmi5PJ
bwr+U2amnkIpxa+2VJ9WHo4XRfT1zzqSrLwCQwzeNMKgMrVSOYy20/Nl6LzBqkBRD+E5dweJTlIn
PsFULBapRSy2ScrSNm1SclCpLQfbtCfIaVz8VMVIQ92cxpslTMXri6zeJWFaMOopyYc766DOqLkN
c+TA2FqouIxp7+k0zR4DtHZyIyxgpZqDq1scYdG/B2UCIZ1r7FmCCeeK7QLAtWbBYqsqz69zaZHD
zpNzs9PsuT4pEcadstanb3pa7ds550YatbeybNL7S1eju9rb61QKdZKQ0ICvEY1q1a6hb0q1vMTo
jZkJIXVTu7y8DmaUgmGzkAppJ7sKyxP+x+nSJOF8gU4zXWYRUEWpzW+vU3SF2cfm8aUvJ+M6KxRw
lw/q9Wmxn2TvmvLlD+dpWy/2JJW16QZ7XeiPnTI+k0lDmkk/LSZycvP6l69DlXyPoUPcgxRcqJxU
d6vVTnMKRNaeXo8spTnZY3ap7VQ7vN4ZEQpVBk02nq1Wv5VEtZ6yq+kGQvuGCWiUZzNmmb3YIhUr
Hc9Rj99J58MlHzY4mO4sjgPGpC0xAsm9UhXwwgNtdmFUhAc5rOB6N+fVjZNhxFK7hdY55/P3NPpu
2pPytVbnmZgZ1/STaoCIDvg+G3MvyvPqoRpNcG5I8ljA6cZnntMgH+LfqFlWkKBB4888KofmTEXe
JhGkd+/qqFk+24f2ySaLcKRkzn8OTvAA/8QiztGUTWv2B6XJjRMxYMatxjNwSw2+WUpLh6ddnrpT
sa961bwFIllHUNIuGbWfFavClCAdc/oSGQN166EeTkJGyaeSfXNxL5+LJoMLH2b2PpfZsAYINHhh
KZIjVk1Nk/YvWVuAebCvb5DhAylsGrPYp1ocnTv7Ps1WCmlXualdC51V6aujBtn6UgZDuxlJd/O6
QUU9E483zDrGH0OKlUkb5tcYQR7kr81WcULYg1pW+Ua0drILLeUPjZRzaNXGr3JIzyQZ0cWVFLVy
XxDRfnaKJjrPtQpMO6Phjykj3yQyvSqNa+3iLh6Oll0LolGa+EdVXWe1J9wr0FPvdZvUNvE2SfY0
Ye1u09FtVulURGcKDOE5JW1vGz+o+cPVRhAPUU6apzRqlhic6JttNnJviGYB7Q4DYjSKaGmZ8esd
N6ExryU3e2QkC3rjfRiy6bl0vFsjh6BiVjR0KUfZZmn+iTRg+nEovtsd6Y/FlBugkHp65Mt3JvST
xEG23urGOzXyIR8eoVF6+Zzpz5I68RgH1keD8e8SuhC3AzFYH5GuI57qezrRZq3tZqhSTNYFbW6z
wesmtf4tLALrqpdUN91oeOvoAJHmQohCncz9GyvMGxoj6+JOSv9WcAnXRilCCgIAKe14DI7hI2UA
IbEzKc6CDJ3vo6ZjVsxl/W4UdNGaYmQCynpmRdNkjgm5g1vVJ0ws+VUud2Qr1eFmtwjMrKqEEgqF
BHFBGr6ZKtrhdOztXya7BSrf0Y+mYZrK2yJgaZg6dO+GmEKulh2UsIjPxVi73tyq7XPO+St0BBqd
sPCyllZ7xdplnXEhY5ST7bUMyfKTOfTALivnvWkXo+eieKPW2gC8akqBWmaxBMtpQoCBwliaBb2T
TMlvthY6dO4mdZUskvfXQQ01SMx2N60nB2GYQcrV63NK3KQENMq3ZxbOKpkyQcMwC1kzo2526jw6
Y9DB0Bkk1T1E6RJWMjslr98sdDDjpaqX33IXUYU+WDjzavoVg8P9aEzheRhGRLrzhIPXbYkH76Ie
bGZhvHVQ4oPCxbi5HEwV0JOCKH2bx662Chbr55R0yX2Y9c9yHEJ/Tlpy5JZeKK4E/RiPWKb0lhXF
y+OFQTndNB3bakbzL/VgmZ9Adku4qUK7WmE7+E62/TsC6F2A/3S2MID1UXmk2IN2QZqXZJ7Hjd5Q
wnyZMSFKz2w68q2z+DFfp16H3tEg7avqSVhBeihM+RMzA6ttGrSsNONDUTAOUjk5Guj4mxVVR6h2
CpvAwJBy3TsZaG4xg9eiw8KqRIfJqioxoQo2OS/NXGKhS4ruM4tDVEp58iuR5tde2t//+rdznTyE
xrSjpwMo+Qz24WYbMnq+Dgzk4Rr/l+J3yA39yLaL9ZSlN6Kr0ZwmDg0B22ofFKt2+ZSaFyOLUBIm
xIWUOtEZWHYBCgb2bHp23LPNCSbb9V0zOQEXYIBz7YGm2culpk1cK4Ag0+V10AaDMpCFF7Wa/jk1
Sg2T5cA6nBWfJ7Kp+WaZ1QyDxc6h804wyTXka3iPXJqwgeajI1WS/pvWVIREBzDTh7Ccvi3pL4hH
pUmuHLeYXhysYMLj13S7BEWN1YzZWaW7fw6HIju/nr4e0T0hYIA193+nJBaeDcY/c3EQaKfRlOpJ
duY/B8Uoy9UYiWKrmIIUENEu+tdRq6dDmyabRjjFqVoOmtI6O0tx7q9TBMv9c/716J9z+s6BB3zI
tIR5sshCRDEOqFKrPqNQahG+W31Na5rnnQI52s4ChGEwXru6aa/pTH/4dXBdhvZ+gez/e+r1CrGc
L3n967wBs3Y/lCGifJikzwqoQhpbw/31TMeCuilL0W8HmcUPx/6R53p9ddhBTkaJgmk5MPuZa7dR
tL/n0uUVAa/osetv8GqWflax5Kj0nPXdkImvsU5BB/VCcbP7wr7CNiS3ZflBKHuN3If8t90o5k5G
an3qpwZNHtlH11A0J4Q5wm90yl0aS8lHm2rqY1gW1E7V9Yd5OUfgJcTOvA5TWpMh5TOEcWyTZuqf
tlVnJyMdzlGhGTez1Zw9cklQDD0y83DUPVxCwb0zWDtKJ+n3IqKb9ToXOVl1qtzp/FrBplqtndLG
4EusTr+wsEsXh0GoE36G5+6c6MkHTgJzW5ukHxpLTQTZ+2YYTaddm+ZHP44tjOEupC/Vadj20tRz
qY0cRdwoN0vtR5IDTPkjTuZ7E6rduzubuW/+1FOr8e0+06/NBHtG9I35qSbOF8EcdHDaBiZMVxXb
SbIXRZFkvLvAW/73abwxyzG/iBzyeF72l5efydVcz9JC46+XUI2L34lGNXueAyxqUf6mZ/TqVk46
gfd2dAmRXTLEs5FGTU063tjq+ortNKUTFjsfoQlCWKo6hGh0eKxg82A/cV8sep32LDK93FIya6lk
smDIjGJ+zwn8xNm7It/P/dm5CeE4rBBiy7im5jB+RT8NpbScWaQOki6zTHp4fbI4B6bLr5TJI83t
8rM0KEM6WREc4+Vp2ga7IoyRDwdzs7LmTn/X51tRDfPby83Kk8jUPwyRBfcsD1A4Fnnp1+h3PuIp
OWdLJQjTmTjEsZo8kD62q9FgR07rGu2D86QFLQpj+vtmbnCbKs3ZsbOrt9GIo00vCsCYNfBlYrcD
7B05DWdVTX0YBNUlQ53utSRpPOaCwmkkZ+rTpaucHXjbSu/oN0OxhveqISLt9ceURC/qk76XkvVs
MxbVZ1cXym4eUnj6NhD0NP2G1FbfpoQjrIWqsnC3gfNftfmMBgu+t0s/R+h5eak7p7i8HoXhTAvH
ReKYdD3cBl2i/tSbwk+Y73y3c8cjejodzaCsj3VV6Js6RJKsuinkjeVc41ZVtUp6DEdN8izbsD7+
d3CwFPx9qtUSp02eI2FdXlJJ0h7ZZJjbIdeGclclmuGpOR6ZYgjAP5SxvnUiZzi+ZoWwVIZD3Tan
cpko1Lqr9JUyaddhDHPfCizrWGsDfZ+Symdr4rsXyzmtavCpqGb6JoLny3HcFY22Hh1tuAT5qB1T
5TCxEvNhrBY7aaXOpxQzPec2+uGYBKuowYaabLnTmsJ4r/SeILCBV75unYw28DpSkFbbKmXL2aR0
Uvb/HGwnC45Wk3smXQOlW4sWjV9bEQJkGGFVY3mRlOutzi2oy1NY+3DLTkneKmDue4tAa9xPcXLp
DWtLcERzn7WkvdeqGV9I2fg/Ts1usxcVd0RvlxdzHoJ7oqTB3RBz6JtjSFLDcu514MK/6TNrL6Uw
My9eNk/pchBR3e/VFLWJUkzGzQpm9Vi76hm88nCOJ3SAjXMZaMSe2RyMf09PKZpxKdEaJtR3gOUH
jReq1bgDTcBcX86Y4WVs4VUdisGfVYI1MZTUTzp3D8ehsaQ5lHbKZXxsXCrYQ2VG57EVv7Oozj7p
QuWbFDjhTTEW+wVhbRQH498zOhWfYPv4DnMEV5UWl98r901NMSCNbnptBzd/CxTJDpZpFoGaUdz1
RemoDea5rQr/r7G9EoRptYoBwCbP3CPSvZJOV2pUq9GiERQtWlnVDY13NocN2SF8+yRrGdHq9q+W
TiUm6eLH3LlHDXMu1ey5PtC9ib+IntJoUc9vjMcDIjL1T1ukyRf+HbgBJbRMQiWjZDNGpHvMhe2r
dm4xI9lIDYO2+B2hF6zJpCTr17aNe98hjHg9Y/GT7+bM/v6C7ORoV24Grppd3JoxCX8Y21/naoFv
rmjihxZ+VZswf0SR7J+JjIaNOs7O9vV0dgsHmVB0ZzcAa0v/rOpw2tHA7hH0G+HXNDPvZifkwybe
95pYRrHKhNMd8Vu0dEngE5kJZfzXhXwdpqkvNq7pTKu0pQD92gIGcFYwoSkOXZCOVK+/S2XXoNSk
j6P4tMZgH45R5U+vXTQVJKg7UYm3gByV2+tRUlfqbYxiztXhl8gubV+wuzqUNfaiMsrMs9PEv5GT
v7VZP32rU5t4v07jKxfkbFNgpmycsugvghh04iXBRDAJkHpR1QqRl9XD7jSUPXHC7lRtT69no6Wh
dZOhWBv9oHlQn0ArGH1x0wFJ4J6BCVHPsvGdqW/WaKmYyK0gPOlp15wsYLH5oIubZZJGMTZiZ05V
e36deh1ANKAVr6ATBQHJTaTtvVNdxoIUTekpmsvoEPaD449JPZyF0xC/raoDRfKUmTrNkw+5JBOo
IeEULGmvTdm2dzOnUVDkmotRfCL2gSykS2nmAJjVyrpnrhFu2jpQ3g2TiqrmDvq3gtJQMtni96D3
62SEUaRNFQz7BG14lad/wn7RrpTDt6HXtRXcQfluZ6wMg7ZnYnOsAZuC7odsfw+JrIiE63qTtfJQ
7ErMgX8fzcu5aPlpSJLp+f/7urIk9XvWfOwmxqfWzA8qbsV9wtqNpw38R5iaMRv8asbRP8ebsNLm
J9zFfx5F/557/fS/15UAlQ+ljXPz9ZJ5eYO/j6Y+eZj9hB0w+tOKnslb1VUCvRqq7FVTpg+yMxgq
4rrbSuJn4tq0ji9WBl0D60T78DloFe1wNEsbmbHQxok++a8hpzIQlMrAMVB02dUTT9hMGOzZJVaY
rErusddTsTztFpgJcgeWrCkpHH2AbyJiB/OFFPh4kzSI5AZmzC+h9WxI6tvXi1FPYRGRbsa+HI7K
GKpyE2g18rYX4ep1GKlmN5T2SMbLDsUc/3nVErEI1yJt0TpSl0ztabEBWZkHoGH7t6SX6fQAjaI7
N5CfvgHncJG7JsYzH9vZi5zcOCu5lDAyBoGUzZEXqOM4fuWgvlW1JG+gdILvDdLcgGR1Wjble6fh
qyU5OHg2WsO6s6RZKp3UOhJAiDyLcfEZjRGcQKvrP/TJ/iBPL7fCr0pXkKMNImzzejrU/NV902mX
ER/mkyzLM/XraDuWcep3UzJve62fdlXa1F81PfCY06f3YbKLU+NSlQ9zt/qaN6SmJP9D1HktRc60
zfaKFCGvqlOpLd00ngZOFLiRtyV/9XuJ99/xnRAD4zDqMvlkrnT7hYGQNDZUvBNyzR33TE34slsM
g/6NbnDPC2Lp4Ns6GQU9qndWBwDFWd80gNj8rsqICNTKu81rDbhibtbxzs5rdRdlE1NBh5am3mVh
Y6XGjl7rFad+Ehv/CZqtRxG2iahsDbSw26sobYdkXiiWYRNfFWtnjrityowZeJzP+9FgovB/yp4N
TWuymPIljmTFXeW+cbFoWVFAQV1qTxRN22PXnOA/NSe+DCmCv1+2lR3vTaWZDcl3Cm//dGNuROqM
Z+elHHt9//ehvzf/U5ZNQJk7/MH0EHLepm7ByvRTOnrEwcNOP1FZLtOehqRloBBp/cjfH/h7g7N4
9s0lY0y4FPbZYsDGgNFKDDbiDvhaXmi97xZrVLpYfymFsM5/748R94oCN/cieucA9fnScernVTrm
5i2rnPAR6Z1tlFnJGvqwYZd47VOmXsM47OMgSo3ynvf+E7GcuPl7L5sK9TCLotuNFUUx2jwgvEC+
+0+JBw9Q7NpU0HG7Xov6GBX+73dbUPsvf7/737swzYlTR8Nerggb8laB53X1XbH+638fUlod2Hla
3/2990c1Wf9Uak44a9vlgfa29BIbTMXGqI/fsxCUBaNXmxuD7N+KaQPnSN1PmfmVR6aDO1gfGFtr
OqPxLjty9i03sznrr3YzkEiTo8EraP1dhG/fI1BAIHS8SUsteQsXlzuZJp7BIVZ3EKZRzv8+7vKX
cPQhXFMq8qf0aarKt3/v/33CYjY8rP3oCI1OnD+NtP//B//eV3qyBaFII12tu+e/N7A0/u9X//tY
a8UbHRjNbsH0hq2AsizuoxwcDeJN6qPpi50RzcGUTHRTh6A5xhmJoWJ+pXsm3UQu4ie1xbqBnlzq
iU8S+FVmy14kRr3Vekm5+HKcWo7fEaz4vhuxaCguy4a78gDh56D/7pT2zfmS6WcHDypsT5Wd7gq1
7DElqe3SGve91lOe0hKDkpMSgSuaS19bD3ktUt+Jy7PVRw55x+aqWZxv6/CwCupYbLji4XGSmnXH
1k/ilNM7i7CR159Eq9RZN9dKt8Z86VOgeFrdM0SsEEqw78owZHgdP9BskGG8GphQEaHRMeFWssC5
mX2SlHlkkLwzwwVSLLqC16ar/oHzHc/tJMdzYZKLLASkfInVhW7CWwdPIT8u5jNJ1XHfSodD6KLD
xKj0hXjRIRvxahNPcTGd4xTVIhzpRFL4gxOWGr9t5HtYtcekM17WtWSvh3JTdNXVneC7DVn54PD4
OZYdFNmXKqP7Keq/1h9palmcIivC4TquIiaAkf9GhRxt2C5axrx4l3TUyH705nkWkiErAdiMyJ5M
w9dlMJ7zUt4xYyM2kk0cEN34y2yGN9azkrLE6YFsdLUvLGPTM79ubPPXit0frXqronmmyrEno9g8
tmFK3koFyHs/Y9X/NFp+rlsulnIhESG6bsf/tHOp5RZadlRDysOUR7sM5clvOWr7pmNaG4sRt429
MVtpGBpJNtW6NyPd1GvkOWQenreUhWUjhudW7Qo3f6wW6yks3QuaWRq4aFdNQ/Crm5LnpjWviZzo
hbPnm8HDRt2tD7dXuPdmqVEmlBc7C9RjOtI5Pup3Ip3upLTu8krhqhqbQKDVzqQLMOuQtRCvTODE
3H2qQf7WtuP81bzPpL4MT/eC2GJ8Snihj6wvoZGFjMpdY80a6eTMxYdHvQJVMjOHwO7QTNUdktGn
E+OqxF3JNmdENE7nP5EJAq3ponv0sR7XTbON0+GtdsTVlBoKm5OfGCVnfizSo1F3Nxor6zYtZnxM
XNmm1Y9Wh9Kv+z7a1GgBVY2HmkaDqHFp2Y3YKBfdOFX6XVPnzdae872cCjgikyTekhT7GKO9PzgV
DWzpOQnR+dquI6yQLcpXrXNLJjJi5Nxj49pwFO1W78pgImnW952RP0snMbazgi6BxEarqC1O0TJC
iHJJd7oZqR6Dn1pp4qtyAaI5POtVg51vin5rZxdim96we9QoZAUrGzMROH83vJZrFg8uLap51EXS
7Oqs4nwvSevKIRgLQts4Y4i95ynoAzr0oG+c+dRYftYJYIYhs+4iLPptfENW/SFtve88UQntc/LW
mPiXSyS1cvmReNhwWJBIjqEhKAT1HS3BGPnarZVxpZxJMppEmCfjMDuEzaZGN4IZqzvVuCHlDkHl
qasWt7+CgeuKeRjxM5ZDVQaLof1qrvZWYkKpIjxRbnszI5b17U0/uafKKY/gUvJN1UVMLwtKJdvS
fncyVsPcnL8iEVoEE3XHJ2PQbA16cdloqLoLdY0vbmHDldE+Qbvi9IswuWTD3kppkLNdyrMhWj01
eXfl8PRL8PDRi8MfTr57Uens+ATj7cmkXKtu5cb9Ih/1mHXpi0aaqx3+IV9yx9IcA6sJwZKU4sMK
q42p4ViKIqK/WcpM2arWcYf66Ns+2401PxSdppQ2MfgC44WUYvZlF+pzlhBCCFU7vYZRyag/COPy
LAw5bhHbOAJL3Vftj+MV1DkVyUNox7uO1ddzcXRmsZh3pttsLLvrzoyuPnsP/K+IT2Uz57s5w2o4
AKlasp+o7pheu+pqZRZl9NL6BQzhBCWB3GkmLSnbQ7Qsxu1QTE/xoAgSQ4UZrYPMFDT3kLbk1Eth
BIEW0L2WHZvoKQxMLcjDqfSTMD7JDBsg/ArLBWVXOr/aNF9xsqOXGvwJAfASypbwlyG8K0oaXXsO
qxHj9AE/BwVq2xDhKbM3+UVW4r23oKpwBLjjyHljeQ4uQ4gNPsLfs0HP4qaSBhDXPAx00AQiNX8M
A1NWTNjdXOXyJp1ewgrX0hgxHy9TUhwRDk8waZ006ZK2DLwTQ8tZd/G+HXfCVNN2L5qMt6LthJ/b
3WkW/XPvBipjkjhZ9UtTzhHRqHRveN28dSkL9y3w1cKVdBrHPmSYIbBDefB680co/LqCBYiI8hTM
8Jp89u9XTXS0eIp/URFSQlQWkJ0ca4DYYhmERIf7IR//jQjlwmbZjPPijaPGK09PvzOt9mHG72cs
uk5Gvf81UTGD2hhJ22V1IHTKcoscJx/TphsM9bdjEl5KvJd5i9PUqG40d4D9SIcmofBfM9fUZqwK
tn9tF3PeyEvCV6EFCIrzwB2toclaW9o0JZcy9WEzlfez3niFRloEFS8Mf+r6L10tDFXD+dyO6V3U
Exj2RN1i3QOYuOslkFW8Wu3FKBdyrSWif+5SFBv3l7IPy+2MAuuDyyOLTGQWAtSEH15gAnZAd3Hu
wa2D7QOESERj6JKXtMQTVE+zaUG2658HDBFHzFrjYvM5UPtdq4IkeItMECeYy5xFXnk8wS9aB9M0
vaCrkZbSRL9mfZJusGMyhqWxL7H0mXxeTEExIZ28o4muLEVMRV444ZynXRi1ZjM6Znzx8uY7XlHX
pSbxvqnlkv6Br9c3DHOWPYaMjprIVl2gKQGhMy76VH6PamqfI+cCmkpPgdwcug7RIi20b0BXRVT1
iG8LRKGKzTxpaGm2dMk1qotTbg7Zzljqn1Km9b3ZGS2ZhgprDUQBVdHKU1cJM2S+eVSDUtPY3Llx
/yknm0lN6zKk3CbdOF7MhifUcmcW3FqeMB2BwWBRzXLOgUqmNyq07guP9VjU+SHD6J1YxU7VTr53
nTiFK4Odvw+7xxZ3CwGsKtsR/aXYtsq/clZu0wGfVLqUgtievtfb5UvFza+YCYCY3Ir9WhorI4n0
ZxabCO9x12Dey3mcgWqp2JtPEZszRaKfXOcIfocQ4jrlvNiic7e1mWOQRV8fI+25SalonETDGaD/
ybE4+LEOXi8Guuao90lpPy2m8ai2ysAWEMW8NLkbjonU2L0nwb2G0lWCCdM1TQQbgKRX3BqS+05Z
/6Cp5d7wnslVFVTLTmbUH/SqZZcfsSsPiYvezgJhQ8LxpHkoudmEc+HulOCgntN4XydPUaPtRQSJ
opomGmM5/yQ62cFhKJebGTM4riLgrBW1pEbDFISmznjhWQdYx1eMsz2QA50nxSK+QXuJ7aJ1FTS6
tTpeD8VWTfGHRouxlzabCdSfp43DpUiXy1zXik5xDAgcNmrAh7u65t8Gjv0p+HvDMuk3uVfdTzWp
5bJ5WCrzR+eE1i3ep1MbP66t39VkkYhE7+qJU7Azc61utTOWuVUxjjBllHYM//yGQc4hRr7YVOna
/xiVw7aIB3GQoXj1xkULOK7dWx1H08Wtf+IZgduULWwSdI54J0R/I3uwSUYRfjqFtvij9m9OlnCr
q47K3rhagwucSMO0CprBG15sYqhjOl9LZBMYs+Bf++azjuNhEw63duyUu6nzLbwfe0PDmOxMiOFZ
hFtH5+G2TCYHJkK/bzdodGY97zQ3vLNVy0CBl5avrUNOl2pMsu1A66oHWXfTSc+KsxFHbMFiuMJL
2M2RC3MpA2zVOrkAh4Cfs5xeR1nOK+djQUYwMEO6RuG7dnqNneYML9Ha2nnrALFqJtITBH0N/u9K
ceJ1rKM71rB/azDyuqSmVYVBz3UxaHLxmtBfjB5BMiLC53FyYv7Lumck0ds5QTYPtuxgoJF6LTkP
R+lya9rsc3CNyOi6CxnNBHhFpkhUDEenwqFcOSyyLJHkASBBdZbJGIic+EAjbAP2fE3xYKf1ZiAf
TZmcK91qA2UNuzp1TwRci5ui4ivWEpXerG7IqFrQiViutyJ6YZoIbjojVSqq+jDFjh9HtjphS+O6
Z3L79bJyqzepxx0a0KveN7uwti0wP/pduiS3i2d6h9IrqJYd9V3bE+hGy8SOOHATHjj2e3pTH03y
bH7nINbhTTiPWNVRuW/dscImr1jFCplsZta1B/ZqHLqwR0KLs2qkEA+Z+47+0BAK9tCsj2LmSXY6
vOMyhtmGM9QL2vtBh0jIbbdiLsllj0evf2DFwZ6ibkRrYrg1OV0V3QGOBQTbPvwAADiZzpeBQhTo
3UTd+wKz23Xh9buV+c4FBUh+Tp63asIdLiHN7/uW635XflIPPW3njIN/X6AcWvbRzB1JEA2WlJJM
oPK0uZ+c+oeup7Gqpa/HE+mXgsmOhucrd11jCx6ax0JDNZ+6iRpFzSThBIiBdmd6f8cu3+hwGQ3h
ftosYLshsk/ZlAeG02Z7XXMvVq01NxZG3tHkb0FUcvmMBhZW4EKZpx8S/Lycs10/7T09gBayNwqC
A6MRvUUMcjZdIdBm9eIKNv7ZG+yL03MZgkODzuvsXdRGaqHBjOeyIjmmG9c8X6GrDgY8mU7cGdZT
EfQqyifwElsRiiTGeA0rOlv6K7PFpyYR5RY+CwmDBfeyols7jP6ls0fLvP4Wd5Ki75JW5pJzneFY
NeE0A/82pL1kUbeaVfwTU0pAuOCQi+bwhhP9DldWu+WY6vmmx5rJK5JAQxYTTIpi1uFDqPPAVBRD
w904zi0jhHrumFXwEh4GmC0DTKSKl/22ay0ayPSIDqKJoRvCM2MbE0CZkz84pCnURMum8sRPbrJR
Rt6dqm1QbuJYRZKsVY3DcPKISy13pS0evTI/k1UrgbLjOfJiuFLildXedplMpapnHGnxVBq2vA2x
ZoTZpZfmVYy6y8A0OTNCPGZzQ6CRQu5Emt8i9L4TD4plrJ0Sz4YLKRps9OVFDqRrEGZ4MWFYJ8ZB
n4HdB2UYfnl40gDSwZ4fjd96/e8iUt30c+bvmQ7ZUVcsoT3je84OxqfwZrLY4T/HGCTP03hMXe6l
QwfOkWv8Z550T2M77xWOOIaqHNK5a+xt5b6qwuAM0du8JsADShLLwuq1g2m7FRoEGUHhfdRekQWt
nI+eNwH7LogkSzvB+DK9FTEqk1dUTFk7mPplbd6KPGE4ovKQY/S/SCsOs2EVj39vUuYJ+wjHYfD3
ruKmRVZHYOSdZXPkcLkvBCihOCNUBxYk2kXFYNwsfI43zQx6JnVmPK+spITnV87OBF8gj2/iIrtr
9KI7dkN8V8WFPECxe65Xc2mmfeN156rEHoFGzkQiTA/5Qp1y102SS6A14imQBXhhj3JqTivS0q+1
V2uXcmbDTfTorM+E9zSdYLqE+jXMTrZVBpmsSDLiN6L2TE6Z7mht7o+D47279RkkzZtdLuFG1IU/
oSodmaQ850nxPSFI0ef+BM2+PsS62XLSH2N/LJMniQpL4f0C96neQylhL5s4jCAwvxd28ZRbzclR
Jpl4l7U5ZipQecWd5nUXMS5vgyf2bp5ebAkAJm3JTlqCMGFWYpPh/Ms61bwleXUPiGtj568GHsfb
hei7pVmxP+OwZOeRWLLam1wBk02YXeQTaDDPg+QiBk9tjJi4wkDWqPesoIXOuIiSE3Zf3GA/uFAm
y2VYj7YhP/xGEVYJyxU0hVZnerBy8qvLED0NCX7E5nTXVNVHbWafWuucNOxRO7VQ5wZ61MMwG9XR
nllZCMHXtjb66GETgd1seUMZdJW4NibhRtMC81thCoW9iBZXPBVY9U/e5IHR4PGGe+A1J69dut36
RfVe4exMBLPQKB4KMw0Z2KdfLSUemNTzFjLpmLxNJagbw+AsC37RJqtvEXWj0fWW2g+GO+NZ6MRp
085mtYSdj5UuVziTHGrWOy3+iCxzyxJwkxbFCqqr4k2kwUTsTdYkk5BIV3c2UcKY3KFO0cBQIzhK
e/gYiCFntcI5ZriffRh9cjl+SlR/m1X9RY1lUFktScMSdPdiDFcR5x89bHi/LtEQxjY6mk70NETq
mNrz90K10aYZzUvEZspSOpiBB5OMTpRBRM8WeEi91J4Lh91EW9OPo/WYZneUisR+G3JFzmR/tirA
yvEdCdaTSpxtEpaM+60vHPeQLdDOtgMjuCxDGjLMT556MKByuFFNfsTuNAXWXF/mZB95fbRDLa83
iSDRqTrzp0lo8XNIWnsaymj+3VYLF4HGMrYQyX7nFEFCb7kRRPyg+6J1fLtwFUE3+4Rd/EmmzoZc
CpqJPTyMTfuFh/IGO6nuD2UlDya6XxmqW0MnSb5mWQU2fRzbLMPNKF8ZDeyiUX2rmpN60jZnnh80
+eistcxVVWe8x0uYk5aTvuBJbfuLYQ5HsSQk+FK+260xYhYmgKqPCXBeduahc770en5rxHQYrRzb
enst5psc0Cdq8ownO7oNWVnc2H1yHPO10wG59uo1csPP+meeracpdDccp852CP6R1wivXgv+qzec
lzi5n1M73wH+eW5EAbFaER1o5jeoq1DEyHVCUUDTjTrcOca555vV2FvKlOPoAbTbfV+xHpTr9dBm
aCHYcqaW3SmE4MAEbBPXOBXX2Ezk2M90ePJt6ARtbOsDkhKUnBrjLeXCvfF64wHoi+fPSQsqvtH4
RlivEMc/7Pe2dXfJFOOO5fjmm9Xw7jQg1TISocapC9l/JPLtyovjkkqcvYz652Q0rlN27eMfqBcP
jpmF/n3a2nsVTdAc5fQCHvlYLujCxIh8hbnErmdunawHGGBTLoVa9+ro7GJxMn/FeMp2DvPTrTGP
52WGSzo7RALQ3TAGcjpq7c/aaqmm8OpgIZ3K63s69ZnzWpOOxMF5y51z8Pu2vISa+oepaZfO2adr
ggqQ/Ye4V7E8dNZ0pyP4N0LjVRtx956FBjenArcy95/DnPygZlI7atU/iyx4ZsitkTQ5RNb8MbHQ
7he+xyZ34mn5YUbscY9AiCyt5jBY6/1bMb7NCiiLZZif4+QnozNro2mQnu2wZZhjgyZyETNLBF6z
pDhjnkPNr/UCrOcOKZ7Hpit9J7c4gOZesg0rybfOGunSK0fwTM23UXNSjVln4lke8nH5irWB5JKT
7FTELbAoLw2KOc7J76kWN0aJ6RVlALY1aMqKny4SEgTJmdsywbLkBW3horw9nNxMjhj3BVQ1NZso
TegCVAdHKPXrl2P3b04KUxBoYqsydkK4jkgQexvWx3bI4QL28zEceosdg6i2VMwOe+2qF/FPwaoQ
SEu+eZXNeV4BeKwI90ZDIgOygQF0pRql8WB1/Z0xEHRHL/O4gkX53tg2jUl4syVu3HxHq9W0RMcj
74W7u2JFjkuTYEd6Y4vpLTcBA6AN2CtjZqxZBaMao90xjRElyeAVxAfmhJMe5+emjq0tJEaWc45y
nSlv+MESUbhVaw1b2++dOEGYtW5Kp6TKQGg8BX9rS3piS5iCCs+y77ma5XvyEbTzWz+kIUAJBiGj
8yB1ndrwcHjU+6rc9YV8Ce3xBdsoeZJyxEoUnyzTuUsMJgI6fjmOLp2fOfaZxo9bwws3pERJti8c
3UOcNfsieWw0/dmy6hi/vXyPBg4p0B1ul7S4TVAQfS9xHlRmPoneV0qVQUFmf0eNE7k76iCqWNpg
IZcPGswC2Ko8rN03qvY7QYeHMUZpNAqybrPmfsvqB8vZW4kAx1WYj4XazlbLemIFdqJX9Kq0BBll
7NyUHd8uWby0Fd6RNJd3FjFpraiP3HPedEkvZMURKRiclmt5Ph4sB+Ff6uke7QBDqUMPuGMC+8wY
pmDVNDgRBgkWpU1qGo8AcWVgQpgfu/LopmA0JIVfZal/QrSC8+ytTnGWKDdHMA2N5SExdDPgqAtB
RoAsdNpfJhFwOTLrX5/EpLBAvcTwnLqWmXCtzXJLhwUo4BYowOxhj8QzRgXwHG6LuXviBQWBJLa+
7Fi9m9wFTw3Ij3LBbCO0HbkzFi58dFrDImwTZmXwRNxAe/KoRMLnsbPUqUq6typlwhxNYdBlztVp
+tt2itiESKr58VTcOqN96Q1MyrSgAkbxuKWFjXrRp5vUnT6YfO0HxTgOyTwnQSjn5F9uJwhbcT1S
blRcGEido2l8HqGYcDBY6Uop/Dvd/GwRMSiuOGiJByWRrHvQlGTH7fTEJCvxW47CoqPafK7Dl8b2
6McCNWq0TFdbWwOkP9QfulXdIK49zm3KMtK8g0KHOz5E9yuJdiGDx6hv3qQTvA0SeNK8CQv1qxUe
VUzObTimfM0i0J0IVmnB/COMUV/LmjtnQyYmBnLoWpOfVtmxn5xPRmiilbeJ0eSBmzUN4IuhCbw4
+jJF+cLlhr1XIwYcD3sMc2PgFfIuBc+0F+P45aGgu1F6H01TffT6e2YpS7CsIy2HsCGSwbg1p/El
dODJutV63MrVqd0iav16UAq5ZdNi5OYsiMxnWHgWhpWAK82Gx8dtrlGc0kDk2A8jkguB909TTBsp
+yAXw3RZnLLzdXP6diNj8aXLZTl0y1eOZa8ZxxhXciOQxH8xf7sjCUrszqFX3hbC3TUYyHBTYMqI
vQXlpfxCEr/k1guxmSgQTOl97nj/Brs9m0Wx7/oK/KzZedSkYO3McCgsaX/naNW+SpOzm5JjLWd+
3F12i/70U7MH+cj6ZCOu5TKIY19AXNT1AitJRBUj8nOLFBVUunaoU4RPJVg4YkbgEqjHCDULzcs9
DTmWhLH/YEtOcCm3vsl2uoxYf5TdPqO3OwfHUVj4Mvpmf8JlFA8FcqbbPXO3dokbPtJTtkIXYcAU
7IHl05iOBcFA4s2DyUStNNCwwe3Rpe6NCSwmC1wLaAIZecBWMjj+g7raGr6inEA/0myenHlZ9QTl
NjYPjVDDrVc0O7Ygc8eFbLNKSLZibFRFw2mJ8XIKa0Ll1uWjivVj6vT5oZX9i2k2vKpMzgPcQX/x
4z+LBQOC20ewR1J2iS7CQZMLnokOAWa4gqzmOODyMo0hv5Mro5oDvwiop2M7d3uum2dEzm3LAZOD
bHylMs/1dZfDr43ns4Mb6JdJRiNO4QJCjdP3QcYlFoIyWifwH6InXYMKb8nu3uWHvuT1lZsvRUjL
cDOm4jea9dHvKMEoIO/4eVU9zfJsqNml4AQjs5D5YSBLkMx8GydPJB/poE0+q1QfZA3Hym4sd8hs
VUivxnSwExukS49WEV2G3juzVrFwZgOlIdrJmPPXtM4QRuorJ7P+mOvjmz6255pEuZed2hrRzwl7
hD3SuiEgwzbv4WuDWUuSZOdBkvSNMVtbaDhzJAIJbim5//hdox2poN+by+hs82jFsvb1Qx8W57bU
afFDxYInw43YZvTcZXwh9LwyrFULapz3Wwl61erSTbdx3z90QvGPcc3C25MbVr+pF3zCDuL+nu7E
J1DB0GQSDZsEtqNCrx4XbIvBYBfP+pAcx8hCBwWn0iy/dgPiNM1fuiL77hPzvRO82ESuvcQKWXbp
pg87cj6kCbg1HV1oBzPOMVWNvuXkh2+71QBta+0mr03I5BSTFTN6J+o712tO9FzJpLGonc71lHv8
OyrRIdPHV2Qi36t53UT5c7K0H/On3o6IbNomdfd65RnM3NWRY75HSR/qIYgrbN6CgGKDmQ3eBCPm
rRcR2AMRshtBgFTzAx6iqxGZ39XcPy8LamXp5K+tTJ87pUjNCp87QzGlNyPb9Kx7l6XJ3/UcE5Jj
5ED2JlDkdf1CUIAhgL0XXWHvHdpWFiZtvZt4e2ceT3ZibQ0iMHugl2fN0r4jt5zoTqDbkCkk68RI
bnJVPomT4qAeuS9v+hbQuwCoP4agY8MOEpLB4R8yL4aRvNgw+rzvknrbNu5naXlHUzb/mry6COVN
vioYN8mjwaU6qJsU/lzmQtFizFpT3dNE05Fc5j2Ha3jfNOToen3HcQYeVIcug2sZ8Y5deaTo0FZg
8mRhMeVdzkkB6DRtLpRzP80EzFBZE1gL0ZvEVuynBpq7BNPPyZmSMNDU+4EdjXE22LKOrH1o2d+1
lv1krv0zg7RLOtI9LlJzdx0nMg9eaj50GhrNWhSg8HH7NG4wlzeWTTFh6Ha7eZMPrhV0qrhyMoFj
hc0QUbMHNp5TgVuunzAtTt5E7nyRLxA4OLPECxygwiHNwbdAVaS0PHFu7RhmyT6xjSZoJsoKIqKK
1AgbrL2Dga8l/bSEoq8msSFdtePGLPttO5RUPi5EHTQw14BjCCsyleGovzG6+d7sS4hd1vixZNVz
Qq/IF+G8+EA5I6oNJbgsuXS/ArJdStZBD9yQrfMjoYvwlthQFIy5PFf5dLV069Lr7nuV6xsvNP9l
FbPLee69QEVBjx9mY7iD/AzBRK/nJgPCkSpPsolfCGkRqmd/yONv3cxGbvVvWMN/TAtxATPOZ5HP
12nkDKlitg1hRNQX1MDygIMVObfu1sYUiLkB5O7r2BiPrq3p3MtjaI3cusKoAtVlTGt/WGME8Gl4
GSB5BVXoWAHVia/6DHvOZjRvdmQIcBOHTIW6lmWky5qXoSXIYrDPNUw+Bv2zbOdjtEi1da3lbuoY
G+oxPcFYOSqIa+VOUdG2cVOs+QlWbrhdr0uc1zu9mfqNLr1+R7b7Ox/YkTSbuafGTSsBMLoYgEvj
4Rn71Ebv+AfDVH+w+QJg/ljJUUikY5PTjH0Im1knWrG81RNcq8hEN+cI8gPWieWBe8dkWJiJhk2P
ZSRYBhwKevTZ5Ij9eiO+FoPLLJC7h6HhlNs7t8MEf6vqlgHpiTkQSRD7Y0FKDssETouL3J5kJueJ
7uoWZss+ySCciijCRnamgSEudo5S00a5XIwyBTgPUc/RU5uOH67x80xZsTmuABW06aAFNxzUZv/d
a154ae2PSqGiu6aXcyxZfllNultmVzs1AVNH3k20fz2/yc+5J2caMYQeIsPy7djjYlnvjBKDggB2
Mq/TA6kM/TwnnERz8RDTVXew7JLb8DzWW6fLQZcb455YWrtrNDfj46I4dOzPWxFmH4MZUQZShGis
gDltGE6PVbYHsT0l5uKHIaBFkdwXnfrpGr0isA12evbmVzlBTJ9sNLbUBiIXEfHtzXj169TdgREt
oAhwzjqHsAz3dYD7aWnja2Hh97YGPaYsRD9zeZ+IIqaokTmr/5ylDB/lWdNSw5eDfO88IGb5MP3r
xIwYy0OlkUvQa7RK6KMB3Bag4J11mBq74U5gJzsDoz/PtrFutOQcUvB5ZZtVSAT9mduWEVcV5qfV
NhGRK6m7/uxCiTIZ1G9r+nh27djcpMp+zwF7IMS3t7adH2mPfNFSRjWmtaMEeBU4wco5puEGsZHe
1R0AbRMxJMI9t1+gZfjktliQot20DmHwmTJhajtyqd7Vdjlh6yPXRuGaBzRx/WHWGaFitDw6WRc+
mGRfMLNDJnNLAO2ycTalgY9wmpHXiOzRicaamfKNqZY6PpO5ZvoNrMKPM7ZKHqHFCPli9NLxi5FJ
mIfqYNYSVFM+PZeG/lOZerg3BPUZwNBm9ku+d33FIXKhwwv0EeWiWso4W3mUFibcAJTG6e1k8khm
SVpubTU3N60N+fTvzd+7bt3Way/eo0BHhjdtMfR21oqd/35JcqvFpV5h4xkIEBCzw5XaDjNvl0iQ
1wwdLu+qq7AnqjMGOW2XRiZp1vVDf2+wjnNls52T22P7t9e6nP+9iddinPSvHYde6wOx16Bf0aEk
oAGD/j+6zmvJUWXruk9EBN7clryXSmX7huiq7sYk3iY8/T9A++w+34n4bwhAUpUMJnOtOcec1yZE
6N/NfAJdGXCauQPKdF9whorHqjrRRodp4ac+3W+Ml8xSQaPOCyX6z9q86U7gVKKFGyB2OyXnflOk
wAMZPLM6LwiDIN/DzK/mBLwVUzZPzM3tiaIlcadTL3VeNH5WPdZS1+u01bwTk12NkHd6UqLpJW9o
+JFOJ10V2j0scvnPwjQjJtX90UhDBaOP/u0lAA4d3iHTDG3hUBRjgOABjfQVteJN2B0/VSJJm6Iz
YqY51dYa0aPf08SqbJBUej8SHDB9M/MHntcY6vAlNPFFVSywBlhCxyABCrcX2Lb3KFrXtiUP6fTr
duZrVSMaCwOUeIO9cIy8gOEvDLAAgUmbhnBE6PiHXuFbVyOSL/7+MvOvNS/q6XfzGyIdEB8R4fNj
Pg6iwfRWrWb+iGt0+NlB+W0G1CIkX5Kt3QekrMs0L+nPMRc3tF8URH+TXafgNcfo2vBXRqWt9+Cn
8HWVE/U5/p/vxaR9RtL2dv6uHg/T3+amZXkMAstG0oufIL2VasGPm1d7okCTpzLta6IT7e/Hvg6d
zuPhdl4NSjvfz4s+ndjPpY2wYKYJR07jCk6y6YCdDlNLHx0i3sS7XjPxfBxM/3tczQeXL1J/DcHu
yD3SLz/mQ7LpNJC3OcQXTcYxgqtwFyBw2MxfqTsTeOcvW/57ajzOj383szpFqooIw+ZnTUEF7Oe1
PBgp21X0GRFGUBIt62r/WKjeP2vzN0Y3gXZvRQc/LJtxnzBw2g9SoGOaFsJSGiSCDEkydDHMuIES
dmUZ3ZppQVuhXbgQctam4zNvHEyiCMuM+yS4pvDmDTE/rl7GNLIp60YlpRFTjg5WSs++0kOyjn00
7JvUMBatFzaomcC9VPOC+n5IO/r89/kaOrUnvYnr3fzy+QE9dImHyCgTzK+aHyiGqNnGIyn0WqQZ
B8vwrr4aeNfS0WnTUhhOM3aRhIaqxgH6ajhpd5mfEfqVdzWN9gcy8ClC6T+vTFtY4UHB1XrQk2VB
2flmKW5ws8teXVESah77ek0GN8XNiHkpcx2tN5vzgphheTDgz8yvml+P9ai+DNwk2n+f9XgqHqOs
SNtzmEZXV83tQ1y25pVkS4wJ2KKZJ8fmNZz2DfigVylN7+VoJiFsHEbiXAirz/kpf59nRwcIkMpl
/kP9yOSYA2BcoflAvyuvUWHpj38yPwEXjklK4sgEDp8kV0H+nWoV7kZJAsJTEUyiCwjRxKu5T609
sleJSl7VU2IJ62oq7b4cfeM4TK/l+m5dFTIAFilm3M28b15w+7UY4lAI+LtPG+LkOI0Hh6j0d7KU
f6hFRrfCEcO1KFaSutfNhbhpI787g7PVr7Y93GOhZoemCY3rvKsd6Ao6pEQtFaQe8675wRjl+s7W
mQzM++aFZww1P/Z/71FK5nwBUypTJx7n71OzvobuVEh6+NNT5gdiiyyqxjbf//73eT9MoydROYSY
/PuuPAZflKTpy8/PGKY3nzZNtW5tBTxQ4ZRXqMuZa/mXYlpULrxak+S5bsQA5Aa9ddVyx7qqXJEX
uT2USA/ZB/7JusI4lxOplE7YtG9eeJAiDnW/GEFH/D28YsVKzrbp0XA79BSmnkTZOitlBFJadqRD
Ipd/lXYcHyTqebrCiAdah/6wZCQK27u/NuXdDMd71TBeHx25xPT3s26Eci2nRVbJcB3qfjiVzv3r
/ICak2OtE4/+ZKGjxdEgE3GSstvNT3nsq/xDyZz/+tiKFe1GzsWh1019kzRauC0UgjawG49nZAFP
Y078zNTpivL+GFTWT+5Yb3VNxJbPNCuWEcr7mna6OFtoMZ6kokVLr+5fDdzVY6S9xJ3uPeUlvVip
ua+F7m9rgKm1zxvmqvFkVfaT7aAkqb1Tjz9pwOnWyOBX4cFqjAonWta5/VSSsVOnvreOkuaX37e7
WMMwVkZ+9dTqonry8uRbCkJGcfVmuvxtl4kKCHwXZAZVL7sbngK/+Gl6mrE1gojoD8TbnNEnLtXW
fmSwXvBnTqkcvwKFPFLO/cOAhqPEpMvqvLAbV2V81zvKYl41p+35ESvJQQtBfm7EZawll435CV4S
+/88d94utEQDasqrqn/X/Gwc9mP6i3wS4sbmB//nuY9H5le4cb30CZHclYoCdf3vsx//tIVCjZpm
+tt8mrekaPz1/Lr/+uPzo483NgJucJqYuOLpLVHYNJ6qQTeXg+v/523Pz/6vP/t4YWw0xbIqIrxP
0yv/vl/t72d//Mu/n9gL4wrLrvf9d9d/fbD//aYsdXC3JmlhaLX5Df6+RkIHW2C+A6Q5yHtpWfEG
lLtVmPKWF0X3rETS2waD7zyRRjAxdk0kq/Dc4p0Ra92zqfbFraMaM23Me2KnkpvCDTuCOTFS0qve
OUmHLqHmCnIaunY4FHl/NYZNS1jHm7SV6oyYnkDgWDrPZtJRhJh8sgdrrAa6QGKwaIZGVE0NpuFD
5SE94vlLxRy753ktyNDv0n2OD+jbK6rsXrtWDaV+tpnhUd4CPMNEQ2Paldnd3UNFOsV7V4mGDasg
ylhze28xIiXdzK+aF0qaLUVt7twSQqpN/N1RN+nOeI61t0Qnjhbn8lOpuSTBWBb17Qw9WGgSKNR5
ctyVQCfmLdITRhoIaE2yGqNaAHzgEsHoXmdDhsl5WlPyIN719It8enuuR3upfU4I67qD99SIfJpw
hWqLKQ8LBrfO4Ufh959hyod3Myb4qopctLBq/4AkhChAvXLe0szZ4F4lrS6ShDv1xomWa7CAruN8
ugZ9YvrA6dkUtnJTMu+jp7PwWRbuOdWTN9/1hx9mjAyI9sbdY1pwSCy9oNJYeGf0DxiVcuWNkq5z
K8ehvPBifCoJRRzmA5TZrPFDD1JsQH5pvDtcgQbFjJ49JSMRO2snqK0G2sGd/NYKzdhTnhB1R4BM
SfmkEcAr24M1HwNJROuew5BiIpb3i8WodFtQ1gPqE67ndwkRZzHqOtE47bhVpEIdn5IXatkaS0em
+i8FqIKpSdefAoJJ9/agBgsz1X4JKxuu1HzlY1EKKnNEpm96Wf+BhlUZ6NWls3VUSjAZodn+OLSA
y3FfOMqwKVVJH99xYvC9dYM/ASGQgt7eI1rq/HehTJtVX1/TPFm0E8asAViCGyWitTBtVo1qckR5
8goEk6JC8ZqkgfkHt9MrTIr6gyYo/PasaNZ+RCJCbm+gNDj1IpQuJnLCaI869v2nZqBNS3APtnuN
mdjBtw3/0HSt/1gT5lec9coxFENhLEtkbEQcacWzNaHokHm/Vr7i3Up6LJxCSPqU1obsWUoNm0PM
2NL3XQtqDYLaLnbTvZ76/YkCRI2Xzl+jGWh2KIWKd74wuNcEKeom981CmDDXkH/3SlLeaqP4dgcR
vkNVlEtk0fGl9RHaWQVtMKOQ3xEaByIJAKyEtr42+6KkeA5wtQ+pJOo1/QFTwwwT1dRBBtF6l95g
niVGhm3qtDnvA3uy94qSqIyJRxJx3zDr5rP3ANwnDPDWghEV15QwpGpWEZSECa0neOj6X4ukugRu
4R5Mj9pkKk2IttNlpIw4w7JRvSZ2XJy6MngmQoBgSJU212EwgIobpMFeCEZ29jSJo3UH1elNifKb
iBAjQ3v0QQ21H5qp2e+tWWTLotSNS9VYhA8EAraDDoi28NtjFUtmwbSA1sQ6ExtthNbdDfPghGMH
z82wy7zw0/CTydKTDDRzSlPO+1rVOGkNjIk1Y073FiiIjS0MyBJvw9EzqFuZlqvvA5dY8GRC3IT+
b/ou7rkxGaKASAoZCTlOA3+MYr2pNNbdt6pq5SLFXzO3c45FGH2j9c73mPBAsyghJzRoxJ+u9JFj
Uvq4GRWKWyb1wQ+1B+iQ+waFSjs9hAV3RdVWf5Lgi/NLCZtbZ96L0eWwNROB2MSpe2Z3/GpYRjD9
avYuNkQzXRQZ1zbdqyb8gYG/+z2QrkGkqdYiruHstXMS5bllid18Rg+dXm0xn3VPcuJq6im8ghQe
bU6vfjlE0wBO7aqbO/EG8rSjTNr56JGmTZwf1plZwcVLfOcUKUHxymWae0zHINYJ1B0gaN5nZt3r
0THvhl/+IagoM4V2rCeugWXBytaKLjuV06YzbYZqJBcYLIglyu3oDCYJU1ck0m8r24hmqL6GCY0a
orcrNdv7RP19nsm1kKoXCpDYu8KXT4lK5ZLWZvkf9CuT+A8h/lNkxdQQsKwdfa+N1mFXa3dvFAZx
wUG78GtJ+NhECyykEVGo93IOUzYjNIcHlSw2MOac3oq20NRq4VrWRIxUnWjjq/KX4doYL6uaPq9p
Tymw3LUhciREyvemONmf3NLKaqXyFhaaU+VnIBNy7UQIjuHXy767Rw1Il0L1gIGzFda0P5UA/3PP
YRRV4v64vsfA2Hcw1gJAnnbzWVrFyTEFFHpB/zfLOj41R/6C8xGt7XwFTuel1xM90VMZfVwNMW2g
1k6M2zjQ/zAIVVvVWB1vgeEcSyyqb+SUYa1KceTOmzh7lCfUlVCxYs7c+TJYmkA6E0/fxVHunknU
TbfhEKZ4K7ojXjT1E1yGx38x7cuYWPQCjNoSqClH6yXD80DPeir3Tu4HW/9nTQkGucD8B4J1Qki5
MJO2lU17Ih4KmvTzTtKq3iM13AjS9XqrbteaGjLqlVJbhAEW6zBzslVttOlLhkwYOrD9q3fJBdKC
QluhqGiuBXollCj667yllh495LUiNfW1T6v0aFtUJPMJ49Io+Hh6HfdzjxTwMtrDAs3X8NFUKDUR
SRe7yFTDe6w6BLAO8TqW6sbsamTg8x1VYcra5dQn5n1mXQAW7Ifq1onQW1cDmSAKmMK+TL+1zn7J
zT7Zm0RTrDMVI01Z2RAsbdu4zgvIMUSJUGxCNcW+UGJkcMlqngdlqmk4W10Lq8UQtzjlNXLxwi4h
MgNj9kpOb7m3cySGCQMp/I3a1Qgw3XPM2L/sARRlF3w34jVpARPkmht+tQYRqNoY5c/6KK09xBe8
gfMd06fvQKKbV92gl3rr+ZPNm5oKQ7RxPBCliEpV5pB3IzTeLRN3TwZ7eaMAqb05mkvBCb3yIuJU
eSELuGl6+x5VVvfCP/2lN5V/7BWiliMRud1zLyIyUQK3PhUeLrSsUJwXTyfqoYmy8kKYLZpep33O
Mq+/6MzKXzWzfu6sQV7mH7jx++dcG6tDmZRXkLXRtQ0EQ53OSb79kMqomWmfuh3ib/Oi7BCoPKNS
ANASNg7yqaWRoHA1Ixuvaw+BkWhfjcPcPVTcDkmHnX34BRx56eZiq1R19lFz13dMRgbCS9Wbk2jP
puGnH9xEvE1aJmvDRhUWIXEk0K5e5SaX2SgrDqOVr3vFJ3gx7747G11Q08G5yrKelLQyMM8q9kdq
MvgQo7J+HtTsh+dR4EPMAA3Sz8UZhvEbpQ/tBXBl+AJ6SZk2bLxXF4hG8IGTA2rD5t6VWXtB4xOj
Q7j2VZX8LpObj+not86fYbitu69QTJe22U+Wpah4DyKVcJHUo+M0bdaMAsBHNPS8SmywVlOCCis9
cbSdkdjDBJ/n47ITmZ5N7wZWfqGRz13EzEXmzXkx8/PJv8R86VY2qE+w0E0lnZNSeO5+ZJQYIFaH
ZTHtIxuUuws32lNX6XiVhFCgJlXkR+JBX7oDJNwnRbnDZXEu+F/ZMtrhNTGd5OBQWri2OD/2mjZ+
UcrES1NU8KmnW918v6MZmEISLHCgcOMrqrg+GGXwqqpZe0z7SaE73Zr0/7v591ElPDHG+dPJWD7X
o1vttJEOT4Gmjmo6dL35MHSkSqM/1gj3jSLnaCsjSWaRftYL2lb5fEuvw4JbpT3kK8OkBpZWQ/zm
x6RDw/yIGwdJqFqH1OGQQHRWnJ+NsdAZv7Y6Y1Lq3k8iB+v0QNepOZL7ylU7KgdcpzQabR+iG7ol
Slt1Z0ybXWBtye4enzNxIV7IuWQWsxDmh8NH2osrt76C3qy07qZuvEvEaDj4gt8o9EsEoWDJ6qjK
kSRDPalmalkj4FDU9Aq7wSk+I1XANzG6d8vS3X0a0jRPZVaupNN0DH5z5UT5fAPkobrZMYH3dbYO
SHA7R6UDgcoea8YUTAzRo6JbNwF/anmgnRyVjrqSBfFLyGWKQB53DWJUXciaMC/aIWzXcaEubChf
NyXluJu/2LwNEcmSOrGwscgug7ySJ0chuoQK0xfCAfTEzg8l9n//u6Io8qu0SvM4/6VBU98zVeaH
+fpVo77C9puoJyHMAMc9nimCNRrYBEX/A50yV+FnAdZxiRIbgJdbcV2Pq5eqEC9M1InwnXb1DqWy
0jLwmkwPyrpo4dFgI50fjV33J0kKyboIkKmKiYCYqogtes1zjiNMklfSvFbzfmu6yEOy9h6bQWC9
q5QNqDy3ZEgiOJ2f5Y5mvsoBZVLWbMp1FVnEOnfmRwBk9Vc6Mu3XphswyV1VZiHXwNy9jezU+s5b
8R2nmvikY03tsK/CZRIP5k7GFfqRwMOF3nbnROeroDO0Nsmdx9UGQN2TrffVkVcam85duKH73fXe
KlWcDCkcaGRfj9vfngIEI26sD5IcCgLDELRS1mBA3AebxlZirIxtf5zgT9CiaFwnaBNAB5XEfcC7
AZkGaJGFswQiGzCP9IuX/l2PDApvjltfPKVFC1+ZLhXHvD7lBbiNUCtdEmgdfT0R5RJQlKHQtBfP
7j/JkNdOA4kgLwPEgwVzdn+rOsV65NiG5ovbypYcnqKW9psqFKbhZnz3BQajdBTo7S2T6a1lEL80
P4Uc8jMtzgBNY63vk1KGd9zGDEHt4TZvgR3Bv+JSzezIqpl3maUX3k35J5ie5Ap1vNajjiD6P9NT
PgLoVk0D/jvNVkfkz+vCQlGciIJcKsNmkJX79k8KqHQlJsaf6rj2SqlsHI7T5lCiB3JhoYo0E5+h
k7+05EAETwFwGgZ4f7w8+MAfchx9Tx5TkYtXOVdYEr2uGG+1Nh5+oL6PEyvp3JMsCZTjKux/1O1X
GLXaO0NBJt78xJ4oo6+mVS5dmjWvvm6o27JoX/rOxlFXZmgWx0S9ZGmoLhppLEWTWHcIARa/CG8n
UKXCLCbVFyP5d1e8UxD/OezAsazdoMERBmbhp11+xyWTAIBg2rrglodDXURvZtgvlEY7jYzcUQkS
a4Pw3zi5Br0JgnTJL0KWAGstnJAKZJiMRJ5FXZAhWg5gaKlBtO1SROFwQh2idAp58nMyr5q28NaJ
VJxzobjUcnT9tahsbAAm13rFmTRPadVecT8hOHQC2r84++kHoHQSpb5h3CuvCmP1q/Q6sZUZqT1q
YZgrP3AZbFhtx+1d2eJ8m0h+Y9eoWzl234VtM5EORh1k9PyfyJNbmX5AqkXU+OHW4HADF4VXXvoh
wdFGln/AP8k7A6F03axTLgUcolZ+1preoGPc3FWtaHZQwKy1m8f2nsqQiTiurm+dOjEurMkGOt7x
tdYrKGQKDBqrfn4sAL5jqtXBAfVmWa3zeGlGxE50TdQ8zwuZFARIimbchFnyFYi0eg5EAnXJKH6D
iXqsTHsCAbF01CMfOX0+rJkk5lsVJ+l73m9z12P+5cLnCAqaE1rFmuSYysvmUldOfulE2kDh8tWv
ns+xJSuVULU4OM7gWQI0oIvZ+gjhoI3OoENO5PWFU9IeBSmFrwqkd6VdIuRlducr50f1tCnUZAnH
BS1EB42MeWvYr1HLbYiEmsDWRk1dUeZ4NPpg9/gp8D4PqyiAPdIIhi5uqh05bpNdz2gE6iGj36C9
UisYbnWa5c/TJ8N5EfSq/T2t5O7gfAeip54GqVC23Yttq1P9sTE3RuF4b6Ex7NQ6+9WNsXHVtCbd
1B4koKRO3cWDlqkE3H+crLiUNUqGGdppFB7UsNQ6hN+IK+UZJSBK/8kv/jh8MjU5lZGikCpQnNtQ
E+R8tuIABdg7RAEuwzmNpvDBObaJFx4gx6PjyNDfiL4DCKLlZGnKShCy6Q/DVf2dlIwIaFeRT1uq
2nY+DIYBmAICo3CFyIa6B5WReaHBvUHLjbPLyOAJ099ZB4YUz8Y0dveDCp9ww71Nt3QCpIZlMEEz
9bRyNxFUpXVC6MkJVB/SbLTdXlKG/F++GokohS7ILRSW/7vp/2DMCn9lCjKsokaG9cgQidHtVjiC
02Ur4nxL6tFNajz6980ZKcV7Al4flwHIgaq66CNqTqLu6gOISeb1VhR9udrBUFDmVQIOaKNGz3hw
tWd65EvP6tOz68qXNu26l9CIuhdB9BD85bvvGdU+z5kNEUKRMAI19PqlUrnzaTYGlShs0UhOpxHt
co2OGPAms56E4ea+yyVRgCVGg7ZOuVSoyHsDt1XPjw9mtEa4wd3ooPby5KZE5rJJPAR/scC0kSe2
uzGnoTvVkJIE8NQ8NQT4ILfLbXFS+23lQEUF+Wdt9cRS3luJaYqpy24oJ/pxmwCC+T8Pitz7aYyq
e54xshXDj1OJYngGXCY9VVQUSUena6pFDtYLJFKClnNQE/IIAv06/9IxCNZGFSFNt0ofDmFe9nst
ZnIqo/73fOZkBj2mOM52deB6p9KMXQg0rkCQ1X40aa5sidzCa+4r1xY0wGfCRQlXbehd8WDpG1Mx
rkUbjktjmuaXKlGfnk8bWJ8I2iVF1xkqzyAW8sp86YJkSqKB4+1rhYqxJy28UFk7ljvK41ndTkwG
KhZdP+FE2BOIW5g6HLEYy5eKYw4HGQQ4DwWucwry40+XStVTO6JaV9wE43GjKwezKcaV6+nlFagl
PyF+iwhLDkDiPNe4Hrri998VsQp9nU6jKD5iXwSrwhwxjnvqL5lFwypGJrCjfl9yiUvbLSWi+nme
vcdTqNKo1xCIWupoEC2RawFZf0owaHzpQbT2jN78wzG29+wk39hA8laWlw4nfFfBU60l7k8G20Te
4Ds6hG5hbhlR5HSjPVqM3PE0E12m17Sbx/UHFCDBBqnVvjkke8aqGH/4NpEIphRUVX3p07RX8eOb
lkER0CMuItMxOBnevakwT/RTIYH6a4uactgVU3GEhIxlVYKBENUIeFLnOHai9DZf7MsouOW1Zp0J
7ZoswVX6HcvfqqrWPwt05Eu40ItO+gPEQkZSvcbxWxAPAyKpXs7nFkCy5rlPSEnVnKhFeIMObwId
M93Ql0kfj+QdKgRHEoRuWhHVhEENaa7Dx3IsbT1fKZzpWtaPIwZ35LePsJhRyj8q18WbqcrvMoH9
DRSwX/jhsAHzz3hHyZP31nvrUnfcwsuA/Kn7kkR1bG1NNugngAe4D5X+NbVH7R2xkbY03aA8Q9hs
oVmVpxbNEr4R8Hk41ssK+FXgL2Rvj9jb8hcbRPyfSvuiXmet4ZnmKwkC90RRfWlNqUuyGNKT0aEx
7Uktmhf14HgHKr9k+loLEAXRpbbS78e3HJb6aR4P1Ab61b4BEEEF6BfjcmWRt3JikXfacbAT0vMC
Akfgou8jnXvQNMbs6LufamTxqgpApigU9dqRp7AXnXmwh47qdV5E/R0OvoVSNa1OKfbSJyJ0hquj
ggJMCdzOncT55YYG4qxCQkZPfQgWQXH3STnEHQVSckBLhaILJq9WdQvc1wGRO5BudGw1G5lhch37
hGDDDIewi2G+HRp134QSRi+oJqx2kitm2Wzmq2ocQArTrfHkRbUGHsdB/B0YcHbc0buPBK6gSe/v
iu1Fm/koqsxW7oXTI4ekA3x+3FdzrpQnKWhCAJbyzqNS/PIYlzNY7sFFZjXl+9TaOwRo3UWu3+fs
HyvH65h44lZ5yS02aNaETu1dH3+wiqiOBFG11ogmXUY21TOKG8bKsiuKsk1MA6f4EUfBwQ20dpc5
ZnCicmWg0mWwgknsSdhxfWldWz41rY9JiDwg5+J640ix9K1oSxIJxtx2liA86KNNgym35/rFCIZU
QDsFSuKHhUYV18EWXJbvYZcTYBNFwxLUifrJXPU7Numl5gmkKKx+z65fe0zaIBEnbbSXmtUj9sJr
l5dRi3eNtdjo/lkL/10bEZtINTdf///P7UHR4x3DpVVxQZJjDi1gCjegi6RgDabePIcaUEqGieje
68zYyDbVd3j587VuquIzIkQMH2/3lbU64vrOVE6la5A/UoNgoy5j+Jr40SRiF0tmpujGb5mRBB+2
g543xB94Ig/PX1MoPPkY13eI5+idpu14thro46KOmxczzCchCDirQSHqlALCOpu0UvO4f14AXqRd
QnUUGsu3X+b8sglJP1YM+8FUQA6jW2FyW+N3GUyVVK9JhxOqSb+iplqtBNlBhEGzKMei39ml4Zab
MLZK4M5w2tNpjpm28KGaasR1nxbwYCMKLINOkYg+sP4UMpcEkoprSANZu0/SDEcXVpS3bkD9jHUl
2MybMKAQMvG7R8xeCdHyIUY7tI1VY4i+RMDw11V+PWILMEFVWyfXe8r+eAgHjEoHq3f9Q+FPTX80
6jPfTHWN/DSvzQufIinh5mSGhaUZrXQDKJ4xmupexxI7f8R5MaRvtM3yj1gbD8503zIQNGdwjL9M
MFJDAMhhnem9uVQ7gzuon+xUgsvw1gf6oZsW8/46/SdFLgsNe01E8UjBlcYtR5Bk8sFhNQe0zcN3
v2g/ZE3wswVHwxJmcsW9ZYEzbnGviQAHgg43IqSLlvse+pzczrcZxeKjLNGRCwWrAZgtchemG818
sZCh9/Z4p0ZFzBM5gS7EBsS5bRUfBivlfimpgleJDqGLBe467VAXhbpKwOgD3RXWTcGCR39deQsD
wkGBd0MgnzbxUvpL2tnWSvq6xMAVGdjiRpRp20fXB0j+LkJXDmClhgXkzD0rgqsi4pJTgEkNrM+c
6sBfBYfJLYE3+mMWIujgszGUAM0KZZHepCmQUQwMO8nOjoWTviiuFS7DIUGh3pDwFnlmvcxq96b0
ifz+vysBQ6dRCf2jSaYFDV+Ml3NxStdxH0yK7rNj0wkI1PTQVfak4NdgmVkqzhJl7qu3YR1tjKAa
Piq8BYfHRbLUk8dh5agG+q9Y5fjI/FA+jrps7OWiqbBnyTQ5yLJIXzO+KGa8pkN0gXsjwmOqX9Ct
dsoy3gYFlokwNJl8EBX6FOHBXGeuLC5zjVLJI+2s5TTtRL0z0XSsZmEJg7yVUbnKm88UehcDdl+A
zsshVWmU2akH+jvwSsyjysxexo7zro2M6ecujsFg/BrVNqw3r5cra9oUobpX69zaJ6NRr9zvzIEm
bEzDJ8dT9OeYOLwyM3ajwu4h1Ko77cKtjAvj3auzYR9SWUQ99U1oiX/Q6ymgj6wjVvEbgmOOqGqQ
JEkFKcnJlGhR+81Kj3IyS3B6E0vvgiTKVDdY21nUnPyCOnVNPSmYxkmgD9udUtJKZBICpESf0Kp6
iOsfpNae7l9+ViP8G3R4e8q5kU4MrjKsqTFSoM/cldLTosV0SqnskX9mRFwGFfo5xZgZFx1PEuOt
6Toy9Z0f8/KwSB3cG3H2ErRCrptWZQpUGikRO1mwRF3Pb9TUtPUH1Qi30vaOVlkzHiEUspiSUiyO
rRMXjUNWxzmEZiPy8R/DrzHAd0Gk6IY1obf667xZhY6+SsAY+FVZ+AvAHseMvvwWZWG5yepaPVEd
/GeNg/yftewkDWiUniLo66qoTrBKfJqWgm9xWmReCWEqmSRaUZkdiTUpLkkpXlRVTGi2ZsD9Hvr9
qp/umNhywcappOM+vqGSJy0cDX0E0BVlaXpheMz6wGQ2kkcV7zMWJ3Ma5M23+ySk9l4U2HtbACnC
1No7DuB8Um7FnBbPluZuqLGJ6dt5fEVZaB7Nrj90RfIxxINySVylfhPWbm73oB5rz/ph9OtfWhv5
2AYQEtHBz7UFXtUlSZYQPpRchTGRRj/dVNztbu0UWvhlVUz+EY+nh14K44YjeYN+nG4Ug3bVMM8F
2F6mH9FoUNwS4kXR6a5ZaYP/rXW6fONohrkjT9vHmxnZi2aaKZRt5m5rP8VzOY/4aPefoFCUm8bS
GVx0sfLaFs0CuyXV3bGi4eTZfNPcF20ZmnuUEcjFJJUV2GR9iRtVqF8T2SoMVoGjq19xm33OKo7G
6I070QqupZwek8Hc6ynI+5ly9LDFejhla0hHXhcaz55nN1vG4vGWeV1G4YcGUKcQbOm3cqlli7lr
TbJjep3XMgh5rrZqRpvxtuC+UlRMsSn/WecgKl5x1FtvumqCL0pN9FkeVXGQBi2X8XVH1tRr4Gq/
0anuAoN7QVJdIYpSwzMyjq55Vtu6UbMPkrheNYw6dhhjSuyGYjNLRTSqrgvq2BvGF8mzRuTAIrKT
4TMexXPjBNSC44ExhWhXtN69HSoGsZE6RtzYo8fp9dN8gCLPej5P5tNm3nRdiuuDma0tmSkXfJvh
pe1DpChQi6CUUo6cpnbV1PJ2cz/ZPPrj1YBZMDAvflbq27n03jvSXGNiEqt50w1LZ98A4SDenHtD
O/wiv4mI7Ek358Uxiu4gMi+xr9c3VfU+iwShblopP7kDHPqKpua0MozucCVkQSxG1fSnHjjhJtOk
f16IJUjcbYwO+yuo3Fc7G7Q3Wdn6ivw++yCMoj812ahjPYWMbhS0qhTN8ZaKrkQn3+qzIzCn51TF
HS6oQr8oJANS1MjIDvaLnazDqbqOCqJC80PYRIXGq6eQKYRDslnc1Tdd7xBq6BQrwXdRgeWvbEAE
p/umMW/zTVjkKHVqo9GYoGLHzPK8A6LPCV0r9QFtdnIxabFB37a8pT7lhkfEuZxRYsKvH8twxZmZ
7cywQuKlctqq8K0vWk0emSrV5n3IqGjq6rHsFHdnmblDCuIkO0X/QVFIbUmVMsP/x9h5LUeOZFv2
V8ryedAXGvCxW/3A0IoiqJL5AiMrmYBDC4f8+lkAs7um78PYmJWFBSIiWRSA4/g5e6998q0qul3u
k1OGNAqzymszQGVdLiingvDYYG94CT2LlCGsrtEETDNZLs/5Qq3ndsrXAkj7X14dszV2bCeH1fI3
8AdTrPNZ0jcBBdwQDZgjMnLNZ0TszpmC/M5QpDUP/mBdeocSGduC/sJIU3CGCRtx9nw4sfcNDYRX
/FiSIGfVrsmUm+gcenSp5127ybK/q60Wp/fcZ1O29TrqdnRIZ42fUdfZ0bfaZp2YLJmVp013pLGm
d7HO+bdcPMsbQLVhgo4QJE2GJxelQYuYbEHLh5Oh62PvWWncMLIMvohf8816oU23f9ZgEBB3MlqI
hpHfYtz3kNFZs8WiRKzYYrC8tJTFDMeygyCX9MY36oq4bQYGyP7Ge6eFQTN5KckWJhg7pAa8O6tk
gomHMWdEXrRvoUh0yOC9dq88Z9ZwIF4dtBdDK67L7yAvXOexBTAfB3F1GN0AOjge10Og2+Iceihr
VWw017akPSLpqX5vYueV8IRZp9V6YMJdmsn2WPkXZD1uXYEimRfVesBcQJma3mMOtPadHK29btTR
7RAVmz5u9RsnokSyiN/bzf1AaEpl+GpZollz25YHPe7sNRky8aYmx/pWC/GNCb8/fFWs8CwxiaXJ
z7G1FHZwHLeW0Ud3fz+Ikon2qLU//34Jk9W2kl119lPQqUupVvSMMfUUCmpIObPOfdnt5OLlnZ+F
y7MxZ5ISx3jZOD36ogYp0TaQ8/r2oaQjjWHa7p4M2unCML1r4zfJQXZ+vdZcfLy9j3yaAPCL50AX
no/IICPAo8Ns19YXwHnTe+NgyvZAzR3zpCZ7PtdeHeJxLwHWopXTeyU/6WCukVNgWcBpeepbCiK8
68aT3QsfskBNjJnm35TsflcDQY43X/WLR+MfmtavL53V2Btykxj/ioHtzcE/dFazt+bpUk7hvwdu
XcCz59BwmBxWtH3YSJUjuyYexn8/m+yJlb/V97ESKIw84zsVINk8RIWAbbXieBcjgf4+pi42Cz36
aOiuoNDz15YS7avhGi8KPt4nYqzVkI7kmBo5em2f2ZiFP/pCj6Z89Wk+TjS/nl2PxrrjiAp7hLb7
EvGo0HwI63CfcbZeUsXaM6vrqvkhGC2XXJRutyxdiWPqazMgKCeOauQbNYYRX8ztgRDPM8M9tF/o
HJm92LfdfCQJuLxPTZAP5G8xypkPlzfCWNyQ99tvooTYseXb8BlVb5dDY+4iz0QPuqTxXVbPkIx5
NwS5Kr1kyvyxHDmsr2yg0S/ltK+3Wjh1d38/0+K5r0427rpsYgiBpRfgmZq+F/QDr2EXvY5KxSuu
uwopHs/oPXMbn5/J+TWtH36/Kzt+tLwvvz67vL58YvlsLqFUJ4P32dC62Dv+lGwMkdqvVmzTQ0yh
zPaFe78oG+LeQfw5vvQWWHqD6O/tUjhVRLxudaYRaeJPc0YUoNy5wRmI8a7VCHz0PFkclo+qpq1o
mrcJ1xSBhYHZRSc5lsnJM8FfpBq7oZENwHOnCm2d4RW+BeLBfS+DKxPpzYcjm+Z1sFiAZ73+2M1B
4aWdHAgLlaQCT49CAbzMuii9j+qxO/tVTpyP7mUvdWEcNXTHjq6qa2nHzQsjKi8V2nMqrfDRpx2y
vBp2oHj9sX12DbN+SftkOiN56W5GssCfJ/s2pAWxLaZZne123tXwWUGJk/M/YD48N7FMn4HXaDuo
TtpuORxU/Lx8QIlZUuV4Hpk8/PPlC/VVPyGyn2Fsnf8x+PjNQr8Ot8KPkAsaRnDWhhJZCnkr71KI
+2GS6imPiuY4KGSUJfDSd7QFAFzC6LvAgrj3NNyWZPpVL05ENypGs6T6Nwu6/YHYUsbC86GWqCei
VNQ1V0N725IpCfGS16OgGaE1VNl5pL/6bGQ0yZDu0ngNL9U8/W0nUzsccd1SEZdMvUzUGoc2l+2+
Bkh2tt1slxYmvxuUeOtleRxa6sFaIzHRRl7E3k5dx9QBMmToyc+OiBBTV5/8bmcSQKeeXDmQNhQV
ajXEOqgqRX8jbUWwFUeEn4xV2rBWjwAJ9XOeUap9HWshnocAjnjZDs9aVdLKp/q/16PRY6eh1ec8
CbQDP6yzJwnAvYwTxVg1hKeltkiLOr4PabwsRzjIcH+pzjuRX4puhCK9N/EquMVYXxuvNvac+f6u
n1jBSvaNO8oxb9f4nX8wbTu/HQqYV2mvGS+5NfzVQuT4FRPpwub9c0TTcgODJEr76Lm3O0T2FTcf
k7/zqfYGojLylETmgnvRZLf6p3gbdHvadEmlnakCqGVbvX5oWY7POelZ69qy6vfMMA49ESAvEgPa
nj4qjGgoF0hSQzb3nBYGacGzQEj6DrIcs+QmqtLojeE8yVg8nnUZMypzyBFrMIAgZoyf8DHOoVR2
9BMuK7x12ZBGYj2HDg1Pp8JSAt50uLEVEz7JXEOhF2vhxJyY7DewRzikFTCsA0RuB5K6FNoNgm3b
AL4bpp5h7861luHQ46pcZDtL2bG8Vo0vvoDoEBVOujV0P772gz4dbLynRA8zRF5eq6vqRylTdH45
fviOQUq0gb5hMPTiGM7oLGmbNfttXn5fXEWtqaKD32t7LTLwPtXZLAcz58QcipgWkFuxUmV6qip3
vCWISGM6Jaoj2B4Md232UnY6JPS4srYeJPk3C2hQ0ZTDXRGLWbRMcZZUvr1bFMFw4DZga4Jn152z
FzymuyHg+qLJHzIv0R7cymzPSEuu9QzFWR5au8Y7nga3A9ipF06gS85w+CP32bLKMC2x2dreKXI0
UCS5yM5aNhL50hfixkQYNWeR6lcrigtclrDzqsS4MkQ2rkmC6ghRLx48Uf1IHpcKlfqZzOpLep3K
cNqaWWK95hYkxiDxdRKylNqpIWL2gVVz3BEOGRnIcEr/TEYxCqAsJzo5lrNicE86YnXmVGIeomqt
OSLWfqYGQa44luNtoqj5wsH39jZeivs4MUEfhtxa+8JMj2TVF7dhaX2POhncdFbivSz/AP2h98JO
LLhhBOffWOVg30UzRSiMs78selgrr7PUnZ8oeqxNtK2n0D0DadY3zM2ylSvEc+vFw4Vo5+5JaY81
tMrnmMrvWMi8O6eh/WCVfn3i28EBAyOpW9eoKtbZEt3NZHRFNdo/VOZ7ZgXwroZQOy71jw2sQzko
k6XJDSkh/2ztpZENf8Pfmb2FNtTTm50RBldZU52bPkmJcYFgaOrmLG6rB0GJwnFtDLJ6a0tACkFn
ZnfpfCcNE+NSZsgsHiqZzvqTtOtxc6GtdPryPZGudXYa8j4IYoz2Xe9C3Sy854Rael80pJItzyQ9
ENwMXrXrcLXtIlwvPxC0FG2/EpMdQd/Uf7/VaqwWNQI/qsRlfQOYl0D6str7rgijo2YaJriwMXmC
CBclRye/ZuY03qVamqOqGMA2T/oPDz3xxUYiuZ+EcyU4M9v76IdvkNEYz4VbfYZV0n46JhMqp7E+
ppzxJcHs5UMCn3HvUY00RGrtuKbLB71Aca2Tvv3TnNZFYbk/Bw1ZmxmOPgJb9OgJhK0CHvNGB1/6
Xn8CiSrfiRQMt+bU9wezndHLXZAfpQUX0yuz/L21oSjPA4EitreoMX8wZB6vmd0RtQaOhjAYMX6P
UEkWTa89mQ5iSnecXtDXNue4MRDezy2EsqZ25lbVXgSkNNK8HPaCHppLD9vgVvbgjFdEzjz7Rr+n
z6bf6qbwL+UIsgEDkvyoUtSrhf6gzNZ6zKtWbrD72ft2Hk2Znbq1Wbyuto8SPMvcB26b0QrrY3Fc
du+pRq8SM1liU/B2Fn6ixOkTbCE0Mmd3VoYEAxcALKycsGnguNOLFvYhGYO1/pKHKAu14p3fOVph
dyKdxEIF3hl4rEvhxFfDmbta5oM7pSyrVh0c04FGQSUpJHOfFmtqruiLz9xCN/3OPi48JUH5IvTU
OSMMoB6e54R5Q9ByjJiCFJHwuaLLdqkDkqyBPqxt3TsvHQEB8YxmY31bDrW6lhPLmjuZ/ZpqnZp+
EKy+dB/ARzgjzZxy0vd5FiB1HQwx30qDr99XzaWuIQa8itAtH4zSeiw0oT/EfXJ1zYbVl9CIrWwl
TobU+9SHLLyv/dy5BkFwwQf5FmZzVVxh4mL78ZZUtAWSxLHuW+b8N5WJmCRDWoSTj21nKUkrgcgr
YOvOm1I4Eriyc+3UpA9tX1t3qvXRHvFXfUZSB+bet+2PNvVoV9b5j6VTCLbywYgasjdIeboL6sDa
dTKLTlmK7Lof02bXBmN0b5sA94eOZKIKiNrWjIfsibqCxmSIB3I5pKXGt2pBjXEB+S07OdPis38f
6vOhXTcZlB1b7NpJaYDmA6JiMfltlpNJ0iWmvSrAYSnj8PVLN0zqvakYtd1i1GkmfGshkY+Ld6fm
XlKGBRT6OdWrnHNcvE4nOlpzWpwl84s6rnhGCSUZkvOhqbnxHa3hS22Vwe9OERRPstXN47IVs8s+
OTckuJWEJdxrVfzML1Z7If3GPHYBuXiVg68obEmc9NPug24XNpFJrx9V2ei3akrPNlVouepMMska
V8+PtIHrx5Ba6mjW0CF1kuVNlNO3FX0CD+KUzGCtJ+P+65iMMIQxRFWtSodYn7hFjm4C87C3dQ5v
B0iJdQy4ydq4r5BylOlGKzT70Sx97TYkREsAFV02gF8PicZW0MveXM2bB1tsDJf9o18MwTYTOB2n
AY4CoUvpVmILk62CNdYK4aG4ormXeATKWlL6bwwG956UUPhnFaHpcVWLzsP42G2inCk+KyidA48o
0CZt3EOU6vV6WULCgi5DGsny1MwritHprL9xfkXiSa83qNA0xW679+0mWC/N+sFjqNaTRH3ohDfc
e8r6WUTjqnUb55WJrb+PUXBvvzoh3DmiKvJPQTPlKBbQFJMBZO8XybvMnkZO6TVEFuelskkLyV1h
HJbDhkkMGL+5s2NK96WOnE2tt6fSGeTRoEy/mCyKAyLUTVlzP5CKICpbslT4nOAoaTW7wJ5R5+lx
6X+JEfUKtNDTcmTM3TAfvvE6wKUKTNE+LuXP8gDU9tiVZX27HBEcp44TuyIw9Kni7kmpFBtWQaNW
1++KLBjIhK+rQ9UY2qGurUdbnwees3yvzxuuLj94TYImQyhQAaiaZzNVrEF8Zj784EJZOzKZwHc2
Hy4PyLNs4gABxtkjgcHCZM63XEppM15i8r9vvy6zXvB/dt38683lEy0DfY/ZyO1yFCZsLsaWRAU5
MZPVzRxr3RARu9GzKaqZTbYbJHanYGBMYVa/T77lDCywOTGPnXIUGP/qXpCFi5GE4I5Ex+TmZLlY
RcoPrynZImevBD6JQPe6vBR2TbtjPMWffv7E8oat5ToKp6nYLa8tD6gj7m2Ms1BuyxT4p6nEPgOG
N1QmE0zgZOsJb6ZFlFoW3JIJlp84/Y4axim2bD7xIR1pMz0DnmdA4xjlgLs95zpWlGWA1o32Zel1
zwozc4zrkwNPGMdg9e4IE7jtbCFBfZWuZR0Hx26I2tec+0dbkZcgc/+6CP+zvD8FNcMDLqXuSdQO
ZaRlqQ1MxUevAzhMzYskEDpNAW0G5TV45mMWuNO+cmsk87SxoVXOD3HX/n7WAE07AOTHOBns6sDs
kYtzJ17M0oLIjuPk9C+yyaq9T7rITVX0w+Vrejqb5ZdnZpVd9ZAplUNB+PWSTAmZndisbZRdmbfz
dwUVN7jPFxKRo4J7vew2yhTydnl9edA0Q7IDpYItjQAgiGQEoRtS0Nw3X6Kk0A4MKvUPrRi6HeHp
yAzjIX1bnhFXkX09+3rNZOWlUXOj53Xz4Ei63A3F3hbnlvyOFflQWUa9Z8Sjo3XsdtqYt2+TFMEs
hR7PuVl3F8vz23ViN/raSSqUC8H0w8pxWCwLehejgYHdzZ4ufZAlEs7eO2ZG4B/71rEu7fywPMPE
k13ccvd1MMT2BTwQQUQSiZu5uGelXQrCOHBZLt28ekx+eHVfXBy/UDvY3N2GNEDGM5PhrGn8lczr
Lf1ldIV3ExTKOcWDr52zsjZoLRAiMabtyxT31sGSDSvE3FSKcof+joXKvqDRH6BK3Hcu062oiQJc
BB9159PIx0KDnyYUB1vesTCXrw6Cd8H05Mum76buwzSl4bWv2y1xeMapp1SrtubIXaHR39kJEBUi
2CAl0ANuDOUhHp4fbDbQp+UQmCln2eDBvJjntUOe/AhjO9kKUaFaN7GHgp0ltHj+4jrTwlPbtf2h
Y8Lz90uWIJRx2QjrlYvBbi77kJlbh17SEVwKv+W1PvHJSAVcgRiHvDEMQ21YWIdMlvFtlxKZSudI
B+zn2sfAwSw/kKZ98zWgW45ZuOjU6vyp8ihy9oawprPjhTHNXGYaXso9Jxv75mgXaX/rQMquN02g
klXooD6sVH8PAyy9IHS+98fUutidvfq/ClymjPF2uq8HktYiKWCozDOopcG7PMt9a8QmgerGnB9G
kqvXji5m7Vc5q3+yKmQTE0jvEQ+t+ex7szvREY9OrlvPU/n7qJhHSrbeDWe3+MnkCvKC54W3Rjjl
gIk4pEq5y0bDu+rzFi4rnBNugODRKqrwmOQIC/NgBkZWsb9Dl1Kvkro3N0E6YSHpzDkATZfO1kg1
jBRuYVDoZXjS7Nb9fexTt2yd0ulWRpv4937Ghi/TgnY90NO8X16D99kfdFopxILNrxXhQE0PPFKP
CzTr3DL5lV7tqcLSbOvhPtHE72d9r336DCj2TIOaNS1B8RYxjDZyAgwoHLq7MC5PZW8X72Pm+dwv
5fQo/Qk+zNh2Ww2pLH2ITr9D8IpUoDJRr9rwnlPh3idZghoTrTchSm7sEBpUocpu4y3yQfg2XUka
EvKSk5gflsPlYZINdPwpuAdq25+FCjq40jwjNRNyU2kNpyDHrsrLkT70Zy3wEJUs7AyNEIykIUhb
r9D0F0FDJsq/H1RiaRcJGO2smDYRJgktcsbf5eUAeB45M8BvY/218rpRcZ7otX0VXFiDuMfq2MSW
kkuRn7sfZ0Eh9b2xQkHmHhcJTWVQEBjs5myC/R4a8umWl5MuZ7fGLkO04/tYsS/RvMJ4KDm/VoXv
YyJ0Bv1hecOdSXl2pbzD368N7nRv+2FLp5IgNwRG5qoYvPrOgkx3I2MjOKKAaFZJQaQi+XLWaxQw
YU6y/ombkbp3M9Js55dr0pBx+eAIR1i9tbibvkLgPZggAj6UQ8NotPzwnhrKQ+6Te2vUP8lH06Ae
4hYaxSigBrgw/gwX8dnd7qqi9Y+1Oy/z/tygJP31UbMqVlN39N9tFRKpiyvMZVjpZ0QjRf3AcNux
GT0nBIcPFVvA0MYFblXJveHNgyAr18DwUNk3OGB/FslTpJT5yYARjWcW1aiDS3fjKprQkHPKc8UW
bUPCV//MdHP2EArzc+regKeEP03Dx7ZSNt+DjF13yiQTm1MyPViEFm8im+3swHRlx1UkzsHkmnsF
ifHIdHY4AmfR9oSJDoiU3WoXBwQ9sBXzGX4M6YPXsbuLmnG+mxkPTK8BfEaN/lZbJlPtRH2KmOxM
EDnRjQ0oHj2d+Zml1QtxAP6bLgM6YkyCn6SvzHUeiOie7hkqCYrXswdB74jh2tx73SUvtOCkxUgC
x7G0z8szynDrHBIatFue/f2a/M/XwsRxjzQzycEd8kNHB2vvxO5wOw4ecTaTkT1HTLgRAwTJX8DX
GZQMUCAn4DJhMhgfbHqHG1MbirvKcu9i/HhrNGXdnRUzELc83CxcNOJIvzzcgxfxyZAGEj9GIrqr
MByPDo54v1HDkVYXgGGPOrVH3ML5r+MWwmmkShFe9YpTFzpD9jX3Y9fTa1J7+PbHf/3zv//rr+F/
h5/FfZGObDObf/43x38R04GqmS31fx7+8yJJ7WqKX2r5Z//+2P/41O6zuH3PPpv/54eeioz//udH
5u/m31+W//vv7279rt7/44BQVqnGh/azHq+fTZuq5Vvg55g/+f/75h+fy1d5GsvPP7/hoc3V/NVC
WeTffr91+PnnN8dYfk9fv6b5y/9+b/4R//yGqLrIPuT7//wXn1D3/vymue4/fJu8CEc3PN0X9Ce+
/dF/Lm/5xj88y7RdHdmCYPLmuN/+yIGcR39+M6x/WL4DnMrgP5u+g/j2R1O081ua/Q/TJBlJuPBl
gNPpvvvtXz/7f/wN//6b/pG32T2NV9X8+c3EI//tj/Lrj738dI7nCJsBmvBNyzL5mh7v//V+lUC9
+U7+l5d0skkFgdZIS6o7mXVwuI8xlqk0e9AZsAptvGlhbOQbJDOt99iUXW+zp2NPemskGoHAXtjd
GWX1a5o6aErdrxhan/YwOALPi84gfL7IXfnLR9UMFIFYszp9FJZxZ/ewW7YNDZnhCogvJKsgCPT8
gO80h3ORS9NMt5Ohl86N1oTJuMktpTomc3E4rc3ZhfyS+X3a4J2IjcF87/wCVlWVCOoAJ9bdflUO
JL0yDizT9NRSTGs3MifS8VoTLdYchskkh5xtX2B9dIXelr+6Bog50muZ2Dd9lHioHDVuziQ6ocrb
BPwa8mtXEly4yvNYXZGnV80qVYKIGnotvYNyUyNJOGND1mzCQmcywAirM3cGF2w6x0+7yPSrFoF6
kghDX8c1fNuVzU5UO+Kcj5jiRZ2bHiKbkN6bqCuDkuoGIj1I/IpyMAm9lvZ51uV6jUFCS2S2GWn1
MX9VQOfggfdxfIs+gCZrESW6DP/Sm0z88Ni4EUfRuTXhKlWmsdo6IeOVoWCXpSU5vp2AsROmKba2
eAIjqD03tZZ6/g+Ynz16epOMhh9EfMhcvxkaexi38LKC+Ls9GhIfY03m4AGHZVKs8w7CNpkKlsz2
KWFJJslvNjarwB+K6bV2wextRrelanZzpRlw2MlMov4TmF2vQDQMThNT6dMTEcXVmwzHGWveWEaS
rTU9Jl1XswkinU8A/EzCUd7sfGio5qJEdngp4rzW6EByEcHmrgwhDsko9V9akvDzVT7KoJ3oayHW
haNi7YhNiJZ3pgwy3YqMMR25uCz48kwjiTyGgYISFE3K7HhlGQXpIUEcC9r/YiKEGusBpAknGfob
tLQ9eUSaZFMEKjpWzd4IQjrZVWRSQtV2X1jvFgiqaC1Nb1QEELVJcR0keJeNpaLQOdtRWScHLlPL
X6uYNg+I8m5KXGIUodg7a6cO64j3daa9HfuoaOfQqYM9k9ZUarIVsv9gCumxLdRTnVB7SyP82udn
i7aZr2fTvkdJTxHdCz2MnoUf5+SRhl7nbQJril5FwAbqvZJ1SvCCIsX3iRluPXwETNv0basI7mma
HmH62AshV3moG/6hxybhnBwsNB5xYaKArwhYbwCYqDu92rgWXooH0AMpyX8qD5x7bRo0ecY8ymcq
l/SKnY6SWphrjd9+eVO2WUw2up/TMyHZxiDKxgzqttgQ4yz0Q9y2WVFCV8dQ0+yhXBENqNouSK60
ckdrnaY6d+y2Cap+a6cabSJGvVWM7WUcTw3yDhtfbZe+hOVoGsj1aUmurNxr5QHLESpJSux6RG8o
a+Pdmv/l2jJV0h2i2iBIDiNp++n7XMAAELI8XU8leEZS7pVf53QjxoBzjLAk9G0g7kdGKVZnOduu
4Ht+MxPIuGAluRMfdW/wwXZ6kUrfBmpbY91lVSZPoWME0IeSkAgoAqLKaiM9W68+Wt0awqdM1T6N
2cH2m2o99fReZnq80dbXjBK4+curiYfWYzMlDzF3w1NoDIbFWlg6rwFqQgNqK5lGh4bwz3HNPFYQ
CZ/WfbdpXV3zNk1h+6y1eMXeaNeKHACFcle9qTBq6hksmC5xqqtgqZkDfMlKpT8QEnaYKr3ubkK6
dScYCYh1WLdquTYIfT/hCo1QlZcdFCvTJFBVDWwBHR1Aecpk5WeEK/vDIb6SPGO37M425rB6HWtN
/1jbtI/HLhjuGzEPTyNaWSFJq30cNGtwuyDmpjaxgkuVRtAnNLvEBW4gqSZlPglV8552NvlVDn1s
HMc27dkbyYQY+YY+iWQ/deS+AJM09bHfxaHL9PMGXg2xuHUQWCOpbl7ZHUnoSvM9Hn33R486PTwT
4yXScM95V1e/6N1o43PDSaCylXIapJ7xFLGaqGffJOfNFLPW+IqU7zQIt5qTa48eIYIwdM2nofKv
lUe6otex/HmGqTAk9XI7OISkQ8MBg9uU+l63NbkPGfaBsu/URm/DGWLpfFe5c9+UPsMh9RAXZoXG
iZMGQxQKEOpw/h5Wyuxe0eo1zkkG9scbrf6Ai/KOTdMLQdyPjkFkozGmn70c4GE23XpilsgfovlE
2fZO+/Qutrgz0VcgOcJSR6NpoOfapn/W+xr5kplbpBAb3RHp9D7volmhOuk7p2Kbp6U+yNBK4+po
qogk3wRUoDjRue3oxSTmTc0JvnEGFX4nQQeEOX+TMszVziH54gg4VOwMswgfFJcogaF5mTg3bZ/T
njXcSN8aKF92elT+DOm1YgyEvZdydSDkcN+llsAgGJjKeFzCfGVapVGbcR/TJ5udd6nAfuM5zdKc
Sn4ciNIN5bVgOMBIxLllsVfvlDbftZGsiji2jn2GMF5G6abnb73jgiXjwIneRVEZd5j78S8W5JYI
CY4VLILY6k5tfqqYKe4k+1/eCJZZ6GOMkd87slWG5pWJizt0DwxZIphBGOVQoI8MajE7qLJ8T4vE
vo5RH71wi0GEHDnlusDL+31UWnLKp8IhAAR5AA1+bSWN/GOsyYGeg6MmrWLHifd8PVlGgLVIC2+A
BrAB7fRLmqZn32DIPrFs4sWIt0yEKiaYDuHU7DWxVsEqzsH/mVMtViOgCC+cyPBpgG9aEv0GY8T9
YKPpaOU9vzrmOZxTBd4J+sLlJx5SBAxGua9pveKleqkn8wPy2j6uMAWaTXqRDuo1W4D8SgB+VCTO
JWYdH5STb5kZza6bQxt6f9mqOTR6t40sQZBvMADdGraRGaFEjLL3WEvQg0bhT+TbJJEOmTPDT7Nd
PIrvEGwZJo/Gjg6duwqtYjd08c73wlXENGeV9D4oTrO4Uos/Mp86Bbibm5AouSLAXT76zWkAh5Ui
AFqZMG82YNJBjkQdSSBaou81zeIS7kqXUSUBxjsjh4fAJkw80VIoHosobl512+weQ0shLsqj4FHS
yqVLZ9XuoSM4mgI4GNVRlLmRzDYJqiTPFdusiP1xrnOik7AG+xyMlKhd3bbvbVcOz55EzMJH0ntf
+Qo8vRNdIoWYPEIMQq5n53+Wni73FkXWPh8FSIlsCr93Cp9YMibkohi5+8u1/eRe4YlbQzBHok4t
mtj8sIijbqYaY7Ka2gbipNAiJoqm71wG5KeY2NNgzFjOpqLB3DVO9TatYTcecuroj0yjKl3ZQDiq
te8Sh7OxkQU+gn+UrPyd8sYDl2Gn1l2bunLndDKPj5ZLI/lHkRLjcI7pcrJnbeziTc4RXZ8+bTw0
zgWx2Pa6GkPIAitR1Jq7atB8EqJFqNODTBv+0jQGM265SUImnxwHSc4NEtmHFsX8JfcY0RNtrLgT
lPZRH6t8hLhe+0xFYnwf69ZrAvNmKg2ii2TK7giKf1Y3O69pFe6xuuXXgPoCYJyiJBUE5rBnuPEJ
6Mau4r7iECTXxRyAS7sCZbbWtHe9NuLAhGIwWa1adewqwNdow3MGqeOUwjfbx40CtlEl3IH7Uttm
uCdXjsutuEgshPRBgUY7jo0jC8ITJp/oOgx1dZ+HowUWZESiOerxoe50uAP6d0yw+pp5EIaLmNiT
wrZeFK5B0DUuusHiMSt840dkliAvMp3bs6qLteNU/d7QtE9RDSAhje69mLyPvmuGDdCx8RhLCbyS
we+dozJ1ysoO3gmX7IVCtuF2GkHcRpL7XI4jdSomYMLByuzXJNJxyyI+reKMKHDOy3TeSbRzfy52
9spuI8wstXZlR6FvetExWGL/ROmY+dipSoKtvJGijm2Prh2bkJLyRrfMjFtEowF9slBOVXGzyysI
G3ZoX9Iqpq3sEahNVxerZ+0bCc3lInoSuV6cnLYM1lCM090MATz7bgCEW/U/K8XwboRXupN5MBwA
9fv0U9ULK0M0G/O36Xy7CNBsZrbzk5CrlW2JvYNUguQdUtMMSWSe9WmM9lvudI+t0bNayiJeUfYN
CI7EmwrwoEq0c9zmW7FJK0zgeWa+Ya/lPq+hDrDr4ojCmji0iDiU3GWPPQUu8Gz3FinqbU0MNrUf
5rwGF+EQIq5q9kTWAX9U7oUwqvfWbL7bOWVDjD85wCgpeFEZ3QHH4A7gQk8CLhJvV4Tp0UGEwgCR
G4sJkq9JY3hDSU/AXfKUd+1PjHTGzdSXFyqvy2wNuniSIsAKALK6iQ2MioG837tQyRLGyqZ7SDxk
vVkyIUexMHcpn4APghPLqKlueukc0KY8qVDuWnJWbwhEYc8pkLzVWmDfdHbxF4bMiu2ELHD7txKs
EXvEULIGAnOHEpMQMWKEfNPaYBKNq4Yf1uCua2/kTtlL0sTK+lmG7rNqwGsUoyR3rWifAqg8bSII
DtNVucsHrzuoCF1lzRIL0SJ9UFDnavBWq4S7A1oKIi9jsmClFt8KMua5Z4hhVQMB2zQ55MkyG1/i
uD3rqjY3lUAprYiJm3rG7myQnmoG6ro7m4SKEK57n5sbR6/++j/Undlu5Ei2ZX/l/gATpJFGM776
7JJcsxQKvRChkILzPPPr72Jk3q6QMkuB6kYD3SiggCopRCedNNo5Z++16WvgJNTwXDHVECJ378Te
NdXgmQibK2Ysa/resIpzABplbZe7eMjbg6BwXcWCZGTZVJrwuTS5Rq1ABEhTJ2s3FjDS04w8Tsxk
Ln8pAldiutNFEbnZKpU5/KoOfJcPyAOyBf9XaKKzNUySaNWVMzVHe8z5NLp21nIqeUGb+twr5M4x
J2efTlF2rKmX14ISzU+zaTNb6lFWXrHObQTn2vXoPA4XfZCepoSkN2qKQ2wHj9KZtiZ2+VU+J8+0
DU6NnL6kffMwJRWC/dkoNnh2Um59zIJYDw6aIJytgoFAdcvwu8lnY20N7FInlpfVyLUg5t4PWE7b
IV/0XfUmSf37vhiJTEL3aBnlRUZH6saxCv84dfzJKkVfitMJqUbgFRemaZRH9nEV9B3s6GSYdo/s
VknNhlSXsREEDFk3MA7XVuVIZCvmCOZ57pOSNk7WZOvYAxi3nofaf6mmkrIvaa2AidHURxSjpf+t
xfvabXVQzhLDMtSXtcwTlJFeWI3jqk8syC4ROd+QDMW5MzcWWxiDTibdKjrVPERA2X4YfGng7/px
G9jOdJW5DnJyo28IHPAmXJVR6XS7AD0Fjv6+OUi3zX6kliHJOtHVsTUrai53wUiLjucPrSQZtW3g
Rpp/RKG26ihO18hp9bkB1WHvmZq0yy71wVvNpg/+wpu92D5nqtScHGF0T5nl1sU+Toj7XAnVZNbR
szxrHzFtP6d5M3j0/VNwA0j1eaK8xK+PiMfatYs3GoGSMK8AqXjXhEBO0W1JUO54TNvZvpgjJ2TE
PZPTBYgTVHcwmpexxY5mbwwRfDkba5gFnrQv6RRM1sqloDtnC0FkbtSOP0KCkbeUVdYhmQtr2LT2
YgGUCK9qhQcBiSEhQPN0EVnZfWWL+bwUMnhMs8FlqBxHV0FtNndWDa1mhsIZ6QdRN/URIcXEHK0G
DBH5UCznHd83lbRrf5viQeyI+4MiPgaQuLX1kGXxDZg3FPw42/GlXTsd8LVRavCLgmikbJcU9rZQ
KD8R+LymZE1a1AZ9bTxnIzk27VifEelobmO3+FJnqLwsVDlaI7pH4EsKe0Y6O3qFjnJvpKMvFuSm
68LjWlBpvr0RqjN3bE5PXYQBSbnxV5IRLoCKt2v6jMSNJ90BYOnJTdDvK7k16hFCh8ZPDa3WWxOS
Utw4cok5KohgtQITIwKd3S0OUGgRmrohhtKCvFjZZwxUoiuPygDohYhj9kZQTIhwRJJVwxJaOa5V
0rcrUPB5XXoxhJJqNzPNS8PEXyWS/tR71GlGWOZcFnhHSWhgNCsuyJ876Lm/sxNc40F5UwvSgjuD
pK7RSQ9hNSTQxY1z4TcPKL3xM+FF3vqu8rauwRDbdZzoSH4CcRe+T/xt6axgVF577fylGSryoEf/
PrZ5/zqifUIBcxUnbbsq6bKsG6fEwmCKfRzhMIjS9hIBL282P1uKiitasy9Fz/1MwKQKs5t4FFtL
yH0wTbfp4BAHmBMFmCnW9S4xyOMQLwaRxrSKmfO4xjfL088WmY/Qt+NiUxvUwkVy7U+KmdcE4cs8
zqEmj3TadkH60KTiQMMUUQfoghBl5zyAzIeWEOv6MDdFfPR9S6yVWtAj4Q8RNGfZPJ7SuLpppLxh
2blRZAQFhIBLmZ4V9AACmw1Ikk1XFWZy3MVUJpOqf/QJuYSe3T/y3W68WvNq11vhow2ne/xl0vFN
NQE9c3IDOjzK9Dm8xhD0WsJqMkabx6/ZyaE6NAX5kR7frbTtTVxkm34EkNLIgB1HfSuMigqy3c6j
fRQ08B3k8YNw7tIIvJwjkd7RvryGe3FJp+6kMiKWLCf7nhjmU+qGV8lUHbrG40UtH1jzG5J9mmoR
9LUI7/WXsqtXqW4D7DW9eQg85V5ZlHdUIxNxHL5hr4DtiX3rm8egZ+SfhLxgS0uVjw0iQAB55COj
fls7FeEUcXWl4/6sm7t1q8dDXJjnXs+OCgrZWeymuPrL80TDCHfoncyWjjZzhWB6nMh/5cn/AvpV
Augs8Q0FzuKTCI90F1eDLL4hG9+zqcQRTh5uXLykU31JS+wiSLvv0YSD1BHpfRLXUM+JIQRjEaNt
rdIIdBXMSBqEmwRyCfvT59iNbwgJWqcz3Zes/aYGsF6m9HjwRLhs4Jq9PRBDnFFHpX11RQ7JF1VG
93gi0GYjUD6ERf1W9EGyXbrtbGesTZkRB5un2ZoonJex8V/aRO6qILy3G+8bJ0pATACdsOHGXHZK
qNWIyrzIAESNmQHyInXsrQjhNkpR3ucAtPsxL745mfTO8K/Wq2bZswhyUVZWnN+MCSpIL4L/O8qR
iMK5u1Y+7Q8hiutomHa5YcCij9DggolN3ObRKUj9FsRB7ZRyX1VJ4AV0PWdd1sC4HSO4pfvzHYbg
CbePQd2GaBd06nnkW6dak9859OWNpFu0nqru0OJGXU2yu+lCRuRNEdy3Q//EoxoeotLb60rc6yhF
Jp0iASVyZQeCu9e7MW+GM9Qs8UvQiukkZnxfK+wPkdhUQid8JRkKKr9soHiaAvddTUuAkRH7IZKd
c6Zn352+xyRDmfykA0Mep9Ji02/7s3OBTFTdMa+Zb51imk92iuKJgRjNBsfX3R2BOdaRPtZ4kblm
/Z1pA1GsQ1U6pGyafr/zO3P82pKtcqgo/M+9ebS+1rVTf6Ot8tJX2LWEWpoufegzjZe8xcPI5H9m
UDMmKOqpiFZhY9zr3s73JIjuCiVTwiWjbTB03UkPlTpQiF7J0qRn302QXk1rXnkZ8R5Eh2wsQ9EZ
jhVJDIKn1DdZBlyPRrnHY0K3A4incG+cxDlD3n7HDJDbVAHHdPPEvo6QAuJsakgurKp0w+UK+Z4g
YUFsrFYZsfErOrK3RgHfHwXzxpv1lylzay5+8uzG6qVgf7wmck2u7bKvDsL3vzAD2aS6aDJqn/GF
+PGnCX3zk2yKPYMkoh2wyYKvuPUt66Wu7NdQ4RF2Z2NjKzoFTp98meCPr0t3Ik23EkDCfbbalpzN
o1yK0NGgPofNzBumt49pN98ryFP0CtsnMtYuVCCumt66bBHowMVs3EPA/HSNJ6rZuLzUVzXRAYQg
N9EKpQ6Rw+W58qJDYcQs9NX8RO8CT0H9LSUjCVcozJ2ueMEQYV5CUDtYjnPnj0g+DYCZ9IzSI6yk
o81Nh7LHWYUje5jMN+uDpFGx7RykD5EsI6ya/bQngIKk7QAn01RUxPqVtM6I/3s266XFkCtnV4lM
vmFfA5dgd9aqG4fqSEZseAdfIbqD19afScFDL/QwXunWJwOnLR3x5nIjb5gGxlcBvUJM76irUCFV
aDH9LIzv+kqg4kJYfd54DfUeQmmDBdSp0jcCE4Cu4y8wXzwcqytdecz/uFvXOq2Ga0zokhZ2J7Z2
lgWPgRHZF1gfQ/jtUPQObjaW1o6Xr0uYnN8e0fs41wtYaTMMc5ggJgKhzEt9RL7nxERwE+BL6I49
V5uG7PJtCiJqSyOL7gwp4t0NQzfyKeAxtCVrhI1KLR/pd6xSc7KIbiY7qaqooLLRi3/UHnrpyc7t
i8pu8tt0zHHv4YY9s4tJHDzPyH5gSgrOe2uqbnzLw8kUgiTioEi+SrLCiNeSMKruE401I5nz6ujZ
IYBNUH/bpPXMBxpneCFYAa0nO1kkHWXtLs2n/LIVhbH3rX44+HaB5cmp6/PCYlbWBLkiKJ20eox/
pbvL1BRfG1PJQhzLVrRrrlL3kNmF/eguNVejSy5ob1Ms5CC02XLJ6LIfSufodACMB+1G5zSvTKxQ
TKNWmd2XOw2w/SExm/goB4uUZgzpMWZPzTs9Ugik3BLCl29AIUQmlg2YcAbnvJpC+0cmEcuD9mjt
bO20Hi7nNmAvPsvUK24tFNrmKuABWiGdJo1q0g8W8xoYusEQPaOrDx+ZySbkabpuuXFApK5UMsyv
gTbcTZrY8pkIwWCDVJPTjIbxSwzylo1obJ7ibGzYy2rNHsWRVyJWwzX0qnjepCVs5S3A9Xo3dcQS
J1gjWPq0vJ3qK9xvPgEcSjSkKWDqB9hvABQEf9YEB2tsDznawgQuGf26Vdu78YZ40i69lVUlsx3q
yjjcEg6Tv1k+sblg94azzu7mr6afCmcNpbd5JoqrxzqeGQwfepu86H6OMC+lNp6/tJrjZytPxuc8
NAuJXjNBPutOntHsnMyrxwyYP88yH4CiYYUrrenpFmVsxKcSbgf7u9riPaF6299aFe1NmpDzlLrX
gQpZC3D+1LAqipCNXmX6ljpOsCsk7jpYHU5CZkMSiuhc+oX3oKnVi83kpDZ6ipwXzrZbFH+47SbP
3alO9FDT8bc/pEPbJvu06yZ7C6CzTSEn0gBcNRKh4zaqcxtCMaY2MgkmJnzE1UlMUrM3qODQQJHt
mZ0J/8WM2SVsiLhmQCP7gs2VTBvj2ad9C1hEBgbm0TId610rAlsTRdGoG5McvGHTU+94FmkPB4U2
AM0Agc8Eh5edNVF7j+zARYp97IZE2xmxJjAr6xW6A4NKbUAAXrlu1427IOtopgLspKLlh0g4bLde
ulE+MMlVB7zA2VoO7+lNQ/Cbu41NnWfnIW9ezbRJZtXJ7QMdnYqRdvA3UpxSeRqgco6nhjinr03c
wTzzS5EyIrH4aAROVuhOfRQbEALbgnmL772JfJI/fBg1zWqmWdiccwLZDfGDBhJmekbrmJw1qJAa
8edWIRohDaRpdblY7HF/N36QFFuBV4qoaA+Tt2MQ9bk2Z3MyN2k4P/gDKgipS6apnjOzcLRJ9J1s
sA4gJlQIj0ZCTvzXKsOod2u17KvNos268zSK2LsWdL3X6IHgJ3W+jw7HdIE576AlJ6fA6+cfbTJS
+7tmaVYbA+5asTczQ+ltOKaEwCLXgEne4hYLN6SQlhfOMInxol+UI3s24HW8VGghNWmsG/u8Kxqa
ZtxKctoNk6OQP7jEPY4XJNoW6k71Pjk+wxhlVyVtDeR3QYsU1qrQPaBbBkIKa5FN2lrHVFd7ms5F
Qkqd4cnzLsnKazX6s73OhHXe8rYdKLS6EbsuW7/6JLqgZ18zG/ge8MtxSzJ/Q84xSBIw1vZolhWX
M57LFfIoI9kOjseCbLnsF7ZWn9vZrleGBYoDcY23zePG+B6WpmlflGh0aIBYPV2lwq/i13FWoU8A
aWGvoRpwolWhb3q4tKB+w8QFAyfg4a+tsKQbmUQe06XM9DGwltMw3qEQagKqryl+0PMo9M0UDOkL
vIpmPg4qDKt7jG8QclvXoKo3m6AMVzF7N/8xdcWYnbDKRahJ+Csjc7Ow41WNjrVhN9Tn2VdlLDsh
hxSHmM14oxf9Pj/90hstaAxTD6GiYR3D2seVGz6y5QWAWBlhFdy4uZhfh6qD4J8JPyYXyIjmJ+C2
QXzh636wVrKrPYMBA3HNJzuu++9VSKGGItRXayBJdDaY95cgPyvyeNn4tgrEiZyghAj40Lzd7Ygy
ueAE1L6EQjesKyKNhlUYzj27G6+p030glP7iMYLxztqhTYhFdlAMrzOtRLx8ox1bphm4F8/TRJC4
toWEC8pkACmp4TTxGru5C3oPsSqoIT0tIFvX9OMtEpeMpmugU5pzVm2o64Fut09+WcsK47DtDrbY
DiMgpW7X39Qm15MI2tp7AWVonNzAmO+mmkYN148RyCI7xrNrt5lnrCo6RYu4wbrsoV2Me3tCSxx1
nloj5mJ7bcZjQXWjbV5WY1DM8qw0pGduW5L54kvmYSbAkhS/PzRGZ0I/k9PlIZ9oTJlQNiSKBmlj
jVtzYBiAtrZlYm2kKYlfik8P4M8zb00i8si+mN3eIdKAJYI5SCjGncNz4d+FuWAgZEFLUAdfOAxx
Pemy30psW9JTDbyJpA/L9cOjTPTcng8GS8qaCOqhgY4f8ztMu2MU+JgqrHVE8ya7EWgZLhQvizOY
10mzN/u2/JZb+WCvliRy3BrEa2APDGIrIlgSqesmd1qwZYTRsime6nTs8KPM9Pu7sY2+2tKInHPK
8xzmrUdbvDJUzThqbgsaL13Pk0vNzLxkFDXcL943s7nTtdmGgJ/tJt0bVudAeWdNZ9CS8yZJe569
rRFNycRO3vThvBSZnqiReE5RHhcJkpPMDfUagCUb9jm3rBq3Ve9cIhNR/h58otfQjmjm5ozsUnJX
LNsOIPTaYVNiaWHLviLUXCE+md2CumgIG0IvuO70fzKYFvQIbUeftzCmrbMQSDVwfUHyNv7vCrHA
QzkQknQYM9axtVqsg2eIsMaEzewwJHTCSoccdBAidQbdZAbXMq1+kbr+pSb9VT2KQvUX6SicFNfj
ikBKd23l2o6S76WjbKeyzvbpCwUgyV8Sdg79ekwMUHNVmt/g58jn9edHXP7iv8SqHFGZLg8lw0bb
wetvm++PyLoezpNM7A3JJQSGRmF/wCeOPsEMx7fPD4XG9m+HwqMoucaeq0y1nPwvuliohxFdfw4F
V8u8VZqGpl1VBEklRYPj1/R3eeBMG+hDSKRkDVnz8+Mvutv3pyoEhi7CYqBtCKHs98enUPOj1u5w
WBUuYT1x/4YQxNwgSH0Ka/OG6K/0N0f8+8UVEhkw+U2uS0WpET7/esZ1NobQVOG8MyLIN+yLZqhU
CFZM1bf7z0/OWv7W+7NzTFO6jjQdT0vX/nB2QdRicqOpyw5mQsq5gO4I0rWgPPuVYV7EXUNrLanZ
XU2K8BGa/KvOdM3f3E5/u4G1ozi663GVHZuH6f0Z233vNEPXIu214uopHHV8NndwyXVAcV3ALTp8
ftqovd+fNQdzXCUcmNzecl+9Px5PfhnLAJ1+pCHrbw2w0BUsDL/TvzmxfzgQXE5FEoOnleQhfX8g
Yp/6GXEvs/Pa7O/qucQm7CDz/Px0rL8fRiNDF0KioXOU63zQjnfIZIl8dWKsI9Le5QWJD4nlJIR1
8C6t6aasgxpPPx/iccoDf4u4ATizA39BadLA/HJkZqvAE3z+uZav7d3NRZ3368f68LXCIeJkSWfb
TpCmH1mq4/XcZQAgS5CBcpbtCXZ2fJ36nvjNff23R0iDMUNRb1tCCDT/H44MIYtxc7hQDEWdXgpC
SVcGqtZNEiT69vOT/Nu1Z+3lDrLpu/MutH9+N7+sT2XENN+2k5QWh51fFP7kXSNzVv/hCTmckGPa
xOhqppk4Dt7fSCbdgpQRl8XkHH1CraMFx0MnS0Ox3Xx+QsvN8uu35pBravM2kZYjISGZH5YEpPeh
QQyVoCnnYzOmewFzSdn1DtwuuV5hlRym6jen9/EiEvjI+o43QwqXq2V/eE5qGz17oJKYRrPFrml2
kxqZ/liq4TePyscbgwcRdwXvLiUQc7E9en8dGxO9S1N14c4aJ1GfZNHHtw6OV+Q8qEz6Py/l/wWv
zlX5RjRO/fbWnr6V/x+4cYTJV4Rt6d/Yce6+4XP5r+vora7f/utb/vpfp6jq3tL3jp6ff+Mvg450
/zBx5dhs9W1P4cZhG/CXQYcfOaarXe57S7qCb/Qve46j/qANa7o86Xyjppb/suc47h9Kmoq1UDOi
5XfEf+TOcd/fNhJFtCcl7zXLMy1WE0+8v20ofKFgoaulWkYrK4rhUg3RF467q5qM/XNLtiGC21Ut
6R9QGxF42S1xIzEFXeSu0L8hLBmrk1k28w7CzLlrTfezwfDXKNt+JbEo815l6JWjrxZRdj5DGZ8t
dDVdkT5TSxJkF/SnEX/DKNnnjbm56fFdrKIxfu1icRw851GHBaobB9kBfdaNT2Yz8qYrL5wfPav0
iIyf7gimiCGobpo4xBoyBi9oXPdeSHCLnF9TszGQCSHg6231wtHfsoRSMZjTSz8eoSElLmpbYUDV
jYxV53X0ZawbLs2l7eTEHS0yoldAyBhTVHGKfT/YwJdAR0YVMkz6OyjDuxTJ7IZEOHNLpxit4zTP
B8iPp3p0wpUreAX5CgylKB+z7pVO587s5pOToK8MZPXEeOnZG48GSSY5Vru2sxH5wESYerWzkB4j
+E5eQjd99VVwI/3gLfPtYDskgbFBq2MxrHT5pbkbfygb9/gbgcHrtCfrtIiDBw9Qc2lfz7NOtliY
nofJvYS/TIiy8aNpo9fQ12gbOnfvdupM026bScHcQAKhqz6IPdKjLQY5sU4dh5jjtGLc6ZNL4BgA
piGfMh7qgBfA74W174/4xYvkBcRpthatQq/mRmLVp8C03OBFOfJG92dNk2FFThjTTFn4MszqOGug
YBXZnViakO1ZDPaH6Efju5fNnG1rQfe+bX3SFtJrw5u/zEODnIhFDkUyojv0/l130wPTmytzy8iM
ttbE2ft4rJC4DZeAjpfmd/ZWji03TNUWx6KXmxbX7c7IYSbMiHZr8IhJmG8HEFN8jgRlXDiv1WCQ
GJWSZ2kX5Bz6wM6dEEU37tpyO9s3pVDtluwHBCVN9RwWVcXwYkl7pVR25jepCtpZmsa2Zdhn3IkP
dpu/tmmEsk4b9aXv9nDx7HaXjzbi4c1EhXjGlO/UNlidVFM7iFfccTvNGUho9KhAJu6s2d1Pc8Pv
53zULqqvpc2PRO1tkGBYm4zyDcdqwICOa5wzXdheBImBSWhKb10vu2lchOTmee6AiwqSF3xw22B0
9rReLuEW7noPmU6clndhp3aR4d14IRQmkxla61RUfwaDiNk4K0dWhaDMr9s3O/aOFveBY+XPMwY+
kOvuzhb+WQgCtqUrn8b1tVpAqbRUHtlz70SVPP+yEl//+Sb/99UiaxlbIxPps+dI3oS84t+vZS6a
TCfoVLDXKTeFQsE+xS7NaGSGBlmXnx/sQ4Hx19EIe5cOHRrWzw9Hw+yCwjX0g70CWsGw8pqi8t7m
sjqVe9lF3+ehPzVmchWr4oahzdNvDr8szP/azPx1eI9qFSCiFJzx+5PNMxA4BV4KaIXJS14rvQ7a
C3+U6z1YQZaEn99F1pCGhiA/BzY4q93nH+H9durPT0Aw3uI8ZWOlxYcdh2MzIawkZjr6DIi8MqI0
3GNV0Uly0i125d9ccL38vQ9nrChTOR7bWgqCZav1y36Urn9T06EN9jbIoFWosn2dXLUQ91b10MYL
9WQtQyCTIMHWoRweVWPdQMNjwB6edfoZCeBetvl58dgBR9NaPtOFBij1qAky7URysMvq0jCcvZOg
zK/SdqOmcmvNLHV5Z9/kE2iEmZQVEL8vjRWdBeVzMQcvEvHByjIjkJie3uIkfh4X5GFpk5vFsHgd
TfMlGW4PnZfSpwxr2onDt8r27rMA5SKownbl8BVirtNyHUUN/WP/uq5Xqqqf4kaDGEABt2f0cJNN
clPX6cmhDZx6NfqMgOx2Jv6PotL3gRaPyaTvWWm8Vt5PVVSgqNKXVHDIwBJ1bPx5Z/AKSyG9F4v1
yrHTP4vC/2hX+M+2619d1/+HJu//Bx3cy63477eMq7c0mt9+9W8vv//X9lCrPxyqEiSuLssX2zk2
aP/j3/b+oPBlM78saS5V9v/aH1qaf8Q/86DlOJ5nCiqZv+zblvxDa2XR87BMhcGXRfB/9rJ/raB/
Wu7/2b39YXfIikW6PIfBD+opz/xYbXaCxiAb1GbfGih3B5BUZXcWoKT55Xr8w8L9vhMGR2I5DD4C
T2piBLX1oTCb5srzxDyB0jOMc2IoIZeEu9zKzlCOOAjvBc2bzDl+flDxj0elPSQ5pM3l/HDUhFOD
uES2JOU2r1WI9LRHnxhcnMtpWhtedOa64BCCsGL52ASlvafRdAmx+5pvwERbMoFl6x5Eb1yJTHyL
sBtYXvTckYTsTyY27u/Mnr94bXAPTOVo+BAtVXPWNsbj5ydiLwvfLwvjn5dPAwdiTRa2pT4sjAic
fTF6Y7MfdPy2bMYk0gFknpjLw32ftT5dtiRYuZr/KlhEfJYzK2HtCL3owukAX5AePHfufaDq22q6
q4SzKxWRv875zBTJIQezj867ckJaJm9EfGunu+UyIHVFszxDMCY30k0WGRu2q9+c3PItfDy5RQrM
uu9SLMnlLfTLqr8IjlD4VQ0aT3XZLgjG4hw/6s5243tm3DcEG78mWl3aXOMiTbdZPJwY7ez7xdTs
lMdMu7sakWdklKSeQiRMXGYJ2YWTdye0p8dBn9GtvMQTDwVNYgdnG6QTWPyTBIo8LNjar+aQX35+
Wj/3In87LQpCHmJz6Tl/aHsYUhEzovjORI6cIaY8kA1R2YmLGKC1uktDUo1JjKw2vHwFTUlk9nVr
n9EVoSgxrXVrJ7TBRL/9/IP9073ELooCj1oVaMTy0Pxyuc1OlwhXy2aP43ufu/4RSPjXzw/xvnnG
08ZuyaSjJ7Vru3S5Px5iWhJmCH3FHbPNUJDT5Dsg/EPkt04x+CSmtfr8gPbHZeznEUFh/Gy2a8rx
9yfltlY2xXnY7Ilx2Wbifp7Nr0omd2ilb4eQNv9kfg2sm44aJ3TJqo5v7NQ7t2f7yNj0wY2iO79u
gfROG8hmt7ovrsj5upYpcU3oVX0/vkXMdsQdkGB3kFV3RvgmIk7v3DImgMiw5R1K0152T35Uff/8
5Cx4HO+fkOXsLFYcXgmAG/nP+7NDzqfSNDGgAGucmE2mkRyJ+XmynS+MmdRx6PyLCIIeXFQa0QyW
jynxj7vQ1dBF6+JiyO6M8ZyoBPs6hKuLyNJDxhvi0JrJDTHnED2E8wynMbqIoQ4wKagR2k0BuRLM
DdBe2dSsHSPnulSr3Kpf2wDnq8XzmGscz27e3epRf3V77GN57ettXeeXs7IuwrTmfvbuQ8KUN5Y9
MCMNg8tRteeFS5cshvmDevS5n/Qb1IaDPwrMr7LC76AfSoS4cEFvi3yGYpQjwM6ab/Fsy61rqhlL
C/p7Exw9eBMQ+hX16QLAzS5IRITZ8oM9EPU8GE9YC+s+c58TwwU3nzfGBqAIGtv+W5KFaD4IkUUC
jzKtZyZm6wQWtiF3eZ09m8Yee8Mpd8UGSAL1cDeCHmyQLkfqu+w1Q44Z+AcS+AUrS2W6tbhz8B2N
myrmJ2HTNButolcoW09tdGH2hJkj2V07XpGuKuh3sfEMmfzUuMVZ7jkOWZ+saZgxH+CkC3d4xQ6C
UOrOre3dIhCs7PShk53cxhAmk2u4WOU2KjlSrGqYUwQNrsxElisby26c7S3jjkqF/FRz5GZIwBri
NlhZfWCvRdSdZ90iK2aCGE6o9O0mvPHT/BF1BuMi/GzuSOVHyNeQjRsHVimdgAo3mtnuYxhkZHgR
H6WK41hWFcxbV+/68oH8Ew/lBMw0NPd1dzJEzvTQyw9TD6mBaKWXIBibTeUb3GhMICVRUQrbavFt
7L3vCYbmwmyJs6c9I5LdKJgzw2Zfa7VFPW274+2Mw3ZlQcFcL7fXVDMiH0R1a5FT+/lD97Mr/evy
vTxzEg+DhI9GqflxDSuyDrJt1tT7tPLDLRrSt2Rwz+wIgHWR8oikznVQ3pajeTQraSJEi27zNExX
2o8TtgHltgqDQ5GLhohy5tZT8WQp9OVzyADZwM0W5ydScJI1rjGsVXLTafNuHrtrNHEgVBz9tWkw
NLVdfBGwP0MVoleY8b+OcQcYNLDo4PTFJuj5XsBYneeteBg6G9WkE34TIUbypuG1YmLNXo0pxli7
AFwbf83phrhG9V0sTMq8gGUaJG/QdcmYK/W6NcTXmmB41HfznRXNhyiJfkDcvEI3ckgAsDm3nese
ynwdJf6VNR74rAfD8y4RnZzqwf8qM8gvxDbRZgrWY10gJahxg3tp+n2O4tuEMM45Cm47CQ13KruH
GCsjom8nFfuB1zQSFI2olsuZ1d3D51+o9aGY/flSkkoy5WBiyIb6QzE7BeaIxiWt95VTfsmG6TaJ
jXWlz60mp8GJnYBWJkGwYNQarrXwTgOsxAyp90rBhA9iuoGVloeqS98+/2Q/j/y3W81j4gNz3KYo
+7ABGkA41aCb6j1x4/c17baiNt31UeJjgt29uCBAmEv2Aj1YYoiZzPa9Y1SH3JqkJmZ1PhG4Gp9h
gzqNWAF7O7vyEvcJ2Q3wlwJpVA7xYw5SY232T53j+VvaoS4LZ3JmYiNYoe0If/NCtv7phewK5iK8
jG1l/yz1f91l2AWqwhZuvMC4u0HIdMB4TkYYA9lVm6KVmKddC4PJZ5MEfLbI1+QfPBveU0Xvdd1R
FU9hf/X5hf6HO8ARKKZgaLEr+dtn8udGtjBtyj1AvWvZIfwvU4eU0mbvzM515Jevnx/P+tDPWG45
V9D7h7thastbKr9ft1qWVxkQHGcynsziO77qCG8+s/DGuOkEUUd28uCXFi1iCxFmvv/84P9wshxb
maayaNxwY70/tkHuSDpGAzeVMR1at38w+A48l+yXIZxWwgFs+vkB/+krd5knLhsVaQm2fe+PKAdD
e1VS8ZWr8g1m4Mpswus6Jg4BsfXWk906HtUlGwbEHeN8Oaf7xp43vNDfWot/kCW/2Tf94xVg7Ejh
x8QMIcT7z+NWule1xy3YN2dmvqTobdlIQZUi8DacflPgWks37sND7DKUJxyRaSc3/oezx8nmtr6f
1/tSml/RWG7jobgArUvf2XidZXarrPTLMGRfNP3wdozglPi/G9n/lDz87UMoya6epqFy5ccbzoL4
N2LE3Sc1RtgArPeq7/rXBARBUVqoU9tunaTiWLnOXaxSjFPxo4rzb7nB5FILcJGkUmIFRqikJvNY
MnvZVL11l+j0i4N7DfFHfEbCKDI2EAP1dHJnqD1z2hJ+N6n9GEA5iBhsVKkxrmyD14rma//fuc88
QStFigVs9+HOdhnlatw4PFWlc6dCXmRjbt0BR9w0/QUJGSAMBjwUThl+d8zumr3BvYt0lgHNtg3n
y8Kq8v8m7cx229bSbf1EBEhOtrcUJaqxZMdtnBsidmL2fc+nPx+9gV2xbFjYdVCFVVVrBcVGk7P5
/zG+ceGWzusM7985fXRNfS+V0rH78J1Do4/1erArTh/xLS4uDykh4XnqLk6K54EGG7QqvIZRe+G6
y5g6/7nR91gojJhikaB8vO4EKINNDNmB6Wzv1ap4oth54RJfHOUMwczFN4RSCwbFx0uANOpSfx4q
T06kkwVYzdXaPl8hvGzdxsh3XcTnnGZi9/2PrH01df5zXfNstQ7sMB9Z2IhFzJPfgQahPLCKJwuj
IOoLzAgTjUAZ7k1kKNdR3L3Whn6CNUtuNvHjLZ3aDeAAvAlhdN1jUqNX07OuQjlb61ayQc3WIpyT
ftTUpByYovBV03jFCrqTsuBXY8avURAwhrQWR44P1z97VElXclAGFxPJKFaAM785ViSUF34xbbAo
P3//Br5YQA0NTQZQR4Qg4lxJNTVQYUAr8ClLfKPpeBxEddLj8Mf3l/lq6P57mbOhm3RdiJa9x3cs
G7dZHld4XO7G+bHrUxJ/87Ux4WMeOhz631/3q3H173XPhm6R4oxhu8sn0/c3OYWn0Ydh7G/MEvtq
DqfHqi+80C/Xp/f1n9aCbSvvq/U/W5LBlNVQS0l8LpACo9rdF214T6c0dCxPOeRBx2k3v6YDcQyM
4uc4wFNKym1v0Vwy9eD2++dXP6rX3mskhsFGhEYHaHL+/fHDQoMeDXLJAM/MctX1AWHeE7vh4VhT
53MILfG6DOQsyeC0Y+k41ubcsGVjNz2JcVwtM1ubcPxt5/xvGdebRM2WXgeVvubh+1v9apb5907P
VraijbDrBljTpyVVKcB5FVxqtX0a7IKGP/+iAK0qGtWtjy8DiltmBX5UwLOlklKMq6oOVga99++f
RPk02rmOTdGXHQrLh3L+UVX52Et5znWgYpDoGu8NrmX4dwvuXOVvVVZ6CORo48tcvsGvkxiUW3e9
JjwCZ7dWFaxaxTwMqG2Y8y58Euqnb2K5O82UbRprOgX+sw3L3LSzhV0u9zA7/CCD0AjKNWn1nlnq
GymOXQJJKOfoO70x1krAkal5Tvg6pVhfm8adUMCStBbNycyZsdgmBbivrN53OIxHEezzYl5LZrKt
Rec0qqACX17aA32atM8eYHnAf74wEpJ1BMtsZYMelg4N5kc4b56m/hkFpgShsu0kO1itve9/1k8b
veWyuqwDrmfzRb/242UlNYMSUxm5R0iNY6GilfiUsBRA7n8zh+zCIPpqrP57tbNiXEZoalrGXE3r
1BU8d/KsTYgKd//NMwn7f2S01Pw/PlMONKSxRl7lqOP6YacI8dwLtKuEw3dhmBeG3nLPHzYS72/w
P1dTP16t79F0lAVX0/W3KUVaKSZPlx5D9cJTff3uTA29JwYIlpSP1/F7s0qzUss9a0Fc5cCBC5dk
l//qaf5zlbPviOQxuTENNfdU5XnSO4dAS4pq+lrR/j8f52y8g2yL+gmAodcvYTXZa6o+65V6Ybx9
OboNTtEWu0vUmsuc9s9HZbL/67NOyb2SJCppeBNQ0AsJ44AyrkDuXOjBfzkS/nO1831XGARR1wxc
Dd/Hegxsd4Z3Nlkqo9y68DN9/WCmSQuT3iAdko8PZlRyKWRjYroTz10IQ+UpfFy+Jaw2F17hl8PO
+M+VzgYElTBL7qURXo6J13nYW0XnhuK/GnYUCykumJQZzn+oJheRn3eMhrb4sawvclytRfUY4jL/
fm748jdCR2WxVtJPPT/YYhkwc+wGOfKAgYQuy7GDYTXhdNWy+++v9Pknoo8D2VvQumb4nc+sTWxb
VhJZuedL5mbpvzX0EdtHOM7Ac/Lt9xf7vDi/C67RtQMxW4phH8dDr5YhZBQm1uViFgGjfVqCwA1P
SzRxJq7U5gAx+8K7/Dw0uCglAgQ+nCY5M3+8aAJxzsiAoCGymdey+URl/oSc7MIA/FwdEEtD7F2+
xNmcOsHHy9hKF854QHIP4rberjNk9T7NpuiXfAWv2Ld3I1uMBFcRcYX771/rl0+42CMYkzJj8+y1
Vpwf9KDiM4P6SSmw9FKJwJJhXP8Xl0GcTHmNPvUnHwSRJBLeto6Jw+/pWnbODFJVopPy/WW+fJO6
jSiC2iLmnfM3mSRAovw+ZbHHV+ojPJQk3xnn2wJWo8ADFsJTDh3zTX4qqv/7IyqUZ5mqZHq61nmT
MVaLNAnjKfPw7q/CQrril6aJkV+Ygt9lVR9XY0WhUs0XjkfJ/FQ2hC8rNVFiZaCuMhgodA1gT8bu
EgGBHVasRVcdtXkut1Kd9U5C+pOjRQ0Gn1IbAY6qd4Og+9dG82uEPdBJrGss1k9pw3tptPnw/Q/y
eTLiZtl52qa5SNXks41KkPdp1NoaJoxYvdWARJWuMug3Kjnf31/o0zEEjwJCalUIYtM0qh0fPyFg
TqlITQGhNU7YvOs8cCTpF1b0L+YgXbFQayO2oJv8vkX/Z7FtwfugH50zT7UnvtKnCcxCn/0C3HPV
T9Va1cp1ruUv3z/Z532/8uGiZ0+Gz3qgDC7zewO3SejWCH3Y4udylmOIXZHcWDTP31/yi4ldRxAu
UB4JevXnXgKSyWW1N4ByVmW9Qhrk+foM3YFeQGQ58dxcmv8+nXbFu4RRsOdjgcSf8fHHm+wmHGo5
y7xhhkegmJuRLbpMa0+fF4MkO060GNO07SaTptKlc99XT4uA8n+vfjYFdnis56nI6YgKAh0ieClg
86Kwc/Cdgr0yLswTn3RHSz3Q+h+D4eJFWQwB/27ZcqNTR+KbS6/X9O2C/oIlRf87qU5pm/8wJOO2
rX0Szv2DGMTfUKdJBwockTr9MutYxcG6rEa83HhQfSIo7FEjFLK6wyF4NzWUpepQO82V9pRVMGcn
etGUhSo5PtTazffD5JOI5f1JcPPxXeOZpBr18UnikXgiTN9UKUrlF+WzJ10qN6Wab8JAucpm0FtS
+Jo3Php8grT06ddks50PBDKFypSvBBge0hsuTJD/o3f6MEPS1mCDhXvU4NYYVB9vq4gorHASKj2t
5GUNmXEdBqivxqHBCN6Y13U2XVlmARLUnm8kUVLRatBzK7RWLWt4ixeIZD3bG70HfaRB1M+rvnfD
UMyrrCJVE8+C2cN6x8xYob1H9zRiNA8aI152dVA0cKlCvPgldc1dHsPDHWr+bqDJu0iVXblHBUCi
qOzYgoJBov2Gr/XbUrTXWM3XSKa3g0qTvt1XtfJL17OYLh1/uIRt5uQc6GOIcQUI5LQrdmYCCajH
vFRN0qaojXZVyIDUA31n9DOSiLg8GeDiOUVtsnQ+psGkbjLJOsStvO4parqNVCQb3ScFWMkPeZSR
OA/Mz7Nb4sK67NnvWqSn+UIwBLSnD8B6DN4kWO9hm1XyDblbR9lAa9KnuxGUjNpXd6VmU6yCqhFp
YJRGlpgSPoHeOpGvXmEx92qTV1pUUHUkFO9p2bwFur7WgTGEdfWnoaySxye1S05xbryYSrmRw57f
qtumUnibDyH9MEqOTgRUEj+5o4Q8IJxSYH+TwIfXpwMvq9tRVVsF4CA2aYyAoR/wnzCTAhz0Faeu
7J0R8c9E1yMHux3S4g12wzUlTreq1RdTlwJ3qmBjpaX+YHWDkzePymyrYPqq5yDK+TmN7JFQCLCE
5gGwHInmWmivhxHaszAPogk0ai3WKUMr1/jSS9AbL+OQyo6vBThRGRSF1T0nPHxS529BE5zw466i
JjkJkHEodVax+jOtTAgVFMTWWdI/A/ewV5FRuA0YHTP8o2gx5PkQh75k9Rc2vmfGy/cCJH48Ph80
pjbLy9mkONp+5TeVKL1IQ8xcEJMQSzQvAJqym8K+cyNnxEV2j6ic7sBM3PxuSU9ZAnku3chyobOP
2ZJpG3JqwqbMf/34Mfsx4ZkZgadeoeB0yUzzwNd/KOofZa0f/C7cK/0zsQSrqSvwI5QOUP0Ls9yn
upVMe5Y9BdvKxb58rq/iWDBKmANLTx30H6EV/yqs4FS22r3SVwT7+hvOQLciKv8MbX5hP/vubz1/
epUTDyZMmlkYiT8+vVbjqU8QAHnFXKnumNAMRjJRO10v38jd+ByI8q0ohYNv/S2KVFgl9iE12CQ0
vyc5yZwJs86z2oDTMfoEUHSo96gihxqOd3A79cZbLKeJO+r1baFnpDSLYuM3ykOqVlfKpNqunnZv
llTeyXMqDr4hbn25r/daA7Qmj8lNMYKrmrRwB3TsjoHkRTJxrKq/oCMmryL5U0hkXesxkt5F43Ph
l/m0cvPLcKagD4JvlMn+bJBOBFZONsnAXlNmV1MZ/6llaQXtEMlTU/wyUNDDmLvj5HofTPNPgi/3
UoAzJMzWdnmIRmirURq+pLy0Czuar25Mp4wl2PWyOL6rTf7ZKGpDJcy2MwsvU8H3pmzBy+4UQw4c
5eshIOfy+xfx6RDHezCocNKA422wD/44SkRTlt2AG9uTAms3K+m6rgAq2eLCHvtdh30+GllSOaFa
mmKo551MaNdVF9c9DB7oW0EXAQxLHpI4vksSaZ81wQNwvmMnYJAns3bM6p1ZgyhOLq7wX32RxgJo
kHUdY+WnHVQSpyQYyIVX1qQ7+VCJ67G+ibS93mQ3U5jfTDA5+rpl2o77C9Kvr2QbFJFRIi8NZuK0
lt/+n982sTCcy60CBrFZEreC8QBP9wSta90ryjXJjo6w07dcyu40f7hw8U8HEH5olPiccRa/wKfa
Tjehgxwtm1O6btxIcQcZpssWfd2hNIuDpJl3ojLu4lC+4Kz68qFpvxiWSvmKntTZCNMH1ISkvJTe
EgeraPJjlPoEr+NsjISnFfjwykpZ6xOWljpJnr4f3u8C9rNxh7Z1QQ1w7OJwvYz/f185WxXYXyGG
zkF/RNJhwK+erqlo3PQ16jet0V8wKTwYzZ0d/AzUbtuUPUxo0O46ulR4XbRBuh9TOZqQI18b0DL4
e0DC9yJ9HPwqJeByvrGNAQbktgxtddMIsC+xou+qUlU3Vt88mxobMo2uQa6bLyH6MQe5REaOgr+a
DRXYmfJEGjA7kz9lPT+Ovr0t22Ajkv630tR3ZqK/kF7xXMqkV7fW9HanmhKT0zVQPt2JBjJvygy4
rzvb7CSKiQlcXdybUmLt+w4Yr7aTZbccvXY22Oz1BdRUvg20qtxQPtqu6Lonkjj+YHpfR5MB8zWq
Lhx+xReDb9Gu4AJBS6Ca2tlsq6eaATLKZ1IzAwWhSPvYVJq0JCrXTm8FSCpSiFxxtiGc0iuGWnXL
VN8R3EAWrtQ8t8hPoEVaB7lsl/aatNNbag6KrL/UVNhmqS2OKpWJoGU9kTvIvOFgX4P53Rpmcs15
6fdYLlvZUm03FoLFSHsJpiJzJLJkMkxn6QTmL2dIKICdOhMq7/ej8KvTDu0jSp1wPPBza2ejsCXm
OEzqkjZklL10kbpPyI4F+/6AjjJxsYqcxio6ydr0q7QSrMKGcfvOuiXmhqlYrUm7brJMunBbX+gD
lxM6FQm6QQRgn5dYyDbU1XpesKyZyY63EScQcebKZ3s+Nch6AkV7qYYgXyk6Vjn6mHdExPWUSOZm
nU3+25yIo54VlG3RZ0/3IX98Hpu7WFM2eNczt+h4lXJieWozPM+ylu77vn1WDBrf42M1dditASK5
F1725yVt2e3BS6DSJcioPJtwcKQEldnRC0rq1sv0jgyiAjddNhNcVUfxJhniJ6jfldPzzmm5oVPu
GU1YJ57aVDySk0RAAYTaC7f1eeWhQMEulG60gSvlfOUpOqNqbWugK4FqJFV9T4kW/7HOxBIqDH44
0QWy92nFZv2SKOKL4ibTP97/pYgKEum8/IQzKdTJtik8a592JXLBiTQyeT/IaPZDzh2tsWsqnfww
8dAuhQFruCCR/FyK+ngDZ5WLCglNmMlpgfGy2+NnXmAATjMy+We+Y4T6LtH8/+vWRny45Lku1+rJ
jDCrhA2w3R9jvDlJzoILIOnCD/tpcluuo4B8YpVZaD1nx4xAzoxOxLzb1q92lsaURUgTk1O31xf3
vWa4lj8+WYN+H7fTYxbFv9te22qWCUzEs6mZA3x+0FMyC6XbXsueL9zel28eQgpBrrjxWIU/roDq
bHXktcbsvFJpD6z0qqm7xXDhNWEGkFVay5G07m37Zl6M5vGWqcCtxSLVDg5hAua6ucryZmM3Lxdu
7NN3ury3BW5B/4wjyrv15p+luUz7Fu9AUFAqlPaLT7ZszQ3+XDccq50GZo1goCkHothE91ULn7aJ
n4vmx2gkDzX6ngt387kK/PFuzl5TLFEspElZePQpN7rNRtgYj8jB1qG/L8h5FIZ4oFJwgwlvT0Lx
JoyKbRWRj32h7P3laIL6YuBs4C/np2cIuuM8JDatX+slnFSnawTk8HURnFKlhByARhv5/vcPvzzb
h03S8kv8c03xcYi0Sp6ZQ2/mXmX3q56erNF37qAT0A387//vUmcfiy/7hJ8GNP4awMtwN1eB31I1
vVUvyjkXJ+sXT0U1mtWN3qmxfBj/jC8BR7QysHR4M6nizkgwWVwT+91i1qx+i4iM32I+guTUCDWJ
wyspq16jinhNmA2dD7w4zZ7lPvgzmvpGzM9srleEIt2TuXtoWkit378X9dO5b/kNluIJ04hqA9r+
eLdZzUYPC13uYYvYjmrpjaAtpKTZlI18WCaRoSLkyZAPZFYQirorQapPILCVTF2Vbf7+2aahfxPn
/ROBhYJvatLxRc189SlgTEeX4o3k+0uT567sugur7pezzD+3r368fXNI+k7NGEKGjhKWcjMk5kQ5
9H2+zeVkHbSX2kNfXHCRwWNeorhDrOzZ+wpjiJtNwa/bN90ec9K6UTcJyPYFOzON5EMol7yAn3V+
y8aYvgZz6XKINc/WMK0wSGYzueQQdBsb7IyPwb/vCkcKKg9qPinwxqZXsxsrxD3UD7dRYV2ZCXSP
/mUmtPP7EfPlRMGSs2i6mMDPVfHECaoKcQw0mCdpv9iLS0s71X6zL4UgR1F3oU4T2xZfWu4+d1wY
qO/oCN4F7bKzz6rBeoVFi186mjiwGkZGmhLBLYQ7Ao4p0KsA5nFL/ScV/lXUhbvvn/qrncy/P8K5
/wPhmZ9HLcsZu/ZDWXHqqqjCJ1DJfTDDqqk49lJlkE0XRiZpmp5NPNn39/D10PvfcXD+qTbSSH90
CBkHQ3Ut/OswfrZmzrbwoIGRn9SxvdBp/2J+XiYGfO6KbuEzOasbjLOejGXO2iTl0zpt/bXPdxzU
CLas7sI+7ctLKQqSAkpjFifnj99xoBYKZHKerWoMbIg6VQKxDZtknUjmpW7LFxsADPzIkBdnhyqf
q8w1Sm4wfJnyJtDWIawjNuyQrlXdxVe0ExU7qgrSt0QIHVohScuuSIEn6iElbb0179K+vlClunRD
Z4tTB5V0kEfWXtiH1PcMNmnNBsfr7ffj5+sxDIWE3Q8AlE/4kxTvpBGNfEJ9As3KjuDpFHpM4mBy
ikx9h0K8cCx6KJZa/Jyzk1rl64ZW2IW7+OJD5jiOCB8MIyuPdjaD4ho0Mn/iUBr0/lUdYaEm47Ow
nuuJZJmq3Sc45ye85IE2bHM7vnR5an+MpbNtB71MiyMop2Ka/ctY/GeBpiFu5kSREYLaZDwwVEL6
VdejRI+v1TsOKdiBMCUrnsg0Um/4S2+q24bNWFnp20Cr7iVx5/d1tBmm/kkpdcutG9pcpSIO6txo
C3hhRs5mELdTkcukXreVda3OvgtmC8/J3AwYSpBpZxPugw76lRk+SGlAjJB+1Oyq2CayvilsSLmL
va+d7vLEXMsizTeFUAnSqq/xYD2E4cje2nJTEZ/KTvXMVjtEwv9RZPfU2Vl4S2XfkJ+9Drr0aPkJ
UBgCSSg/0q6q2WfU0b2W4bANAWFmmvybJOfHMSxCVIYa1adA7GDxvZTxYaSj5U0FqTais3Zy2ZyK
Tn30J8zm3WTdTVhb16WcXw3DNK6gEwovWNKZ8ulI8MNxHtryEAap03VpuOeN/6mHGKt5eEcgw4y0
VUTbtDPI4Z3Hv2THqjGJBnr4o69+pDrCiKn6axqtvWFOL1YEl3qQml8tnehmEsUWQwNb5pyYJF9A
voDVnPvZbxIS1q1EIc0cifOta3FThprlirR+qUaFABvEcquusvZ63aI+VqTrTCqeIkJGVrlK4b/B
FmKMMLrK2h0LX99MyVM1aC9gCJAlB+kWUunzSFwfNiNl1XC6duypeZs5zZNbJilurNCI76FEQtIe
8hVWbdvhyNPGWrUeO/tv2+lvVXdrSta6S5YS3dj2DumvhTuP2rovQGBVpMa7pIxvu3nc9prx0iqQ
wbnvNkk9f+Ss3lk2EVI4HKK5nwiHguKVYsljDLxAAsfJ9+ZLC3pfkDKSGQ8x56980vYkkvwtE//U
9vHv1K9epK0y9TdA4d2oMH6ZUfQcDvch7UBHz7lcAAzbMc2Jd2DuTV/ZdWbCWOGywMErSHrNfWzo
94R9Vpi1Q4cI5rtI8k96lGluWfbPSkk/DuDX5E4d/uAp0fdMwEu2b892kfYXyO6N7WPiE6JmhtUS
nAITLccEjUE2E0KH6oBawUAHMiD6lcyXu8S/ag3EJFawBODZxJQMMpT6oiXRliocdlNHL9qbpE5e
OSHHm0xhvFQZRiaZSKIojZ59XbmSG4hEVd24dpLiJG5oird8LSF6ihAPrWyFr+XiiO9Tcjcr7drI
cFQEKxIfapf/LRydrjOpaeKu88Nk1ddrYWOMwgqCm0bKnwwpJmwrGR5JF76ZFJIhl3jRSDbW5pyT
RcPwH+ymdfQsHXZV5F8VrYXWabzNhXI3acazfepQMjs1A0q3Q8TZ8DYGU78eyvw1N6kgSab/QsQB
6U/Ja56Tn1pBj5soryBzbR4KQ3it/tqRWyHocilVRt+/G47vPjrh04QHDl5x1Ft4BMlrWOcdVSD8
q+SO/cTMir21ypSVUf/og58llnHiGsatHljgj42HqLnV2gQkAiCvMCclJCBPzBmz5E6ye89o8epR
cDlxpkE3kKbdinT160Kx9givtmUv50cR5QeF/YSrTvK4yv3upqtPtZERNKrmBIObssssviV1lGGJ
QcrKhLWZyVtc9bHl8JTTsZIo6pEJRT0bwYlsmZtGIdB1qG/UWCNr+F5sja4i4oAYicBqiIu46rL0
dzoSnz5aWUXbx5vrQIY4kJGpk2Y/At0ZcTC7FNUUOPu70EquioGPWLH7GzlWDWcopNOgM4Sqv2Ov
HPn6QKhXLABQgcjyWSYPNUh+F0ygPmxzeS6f+M8nienTkdS6x8coXmgRLqF3iSPq5x5yofJC7/3a
mKS1oZX2TvWVR9GOyRFEulnJ94XVpJuSAoVpG6+1bd1mFLY47QhmGGiHDhQSM4L6kBg2x3cN/0TX
u2pjZW6JvdFpmv6mjBp7A7h9O5bqvG5N1YGXu8xWNtmYyXNihlTF9Lrf9M3slp3BQc5CJZYgSXyf
ZcZRIwe9yEeGPYdAnSZ7GHnkWj001TS4lkJOhNrj6Gj1gPQaR6ricBUU/LmqLA6z2U3bciBUTYGy
KIjoAtT7GgSB7sZNvUbKMnhDBhZSt7XOlTpNxeMPcZoUNMCbDeflolUUijK2vAdrPziAeyKHFRoN
IAEeRyJCpXWSmjbzRmBdd3blO8PMB+6jknB8Ml0WNky1MWj4rNI4GteVGFSaK/FRYVXZg9BfxdX0
Niv14DUZuhHgZTOqNXQbrTD/1FLK8mPyZVFrp4HTP8a+9quQ0qciwXosdOJGs4H2stqsW4ZfwPsL
g/w1C7qH0uBPpMxFasbHJ8q/pu1a4wL0kEEHD4Rp2OOR6HPDaYL6ofRl3Ko5gYgWQQSbRls+N7cb
jWMSNzeNMh3jIr5SE2ytSv7DJm517dtMV7Vqsp+bjgBarbVBNp0FKMlRDdMNIBvg+Scir2sAiDS/
C1sL1znNN1pft1KiPZY0BsivDddJT9wEua1OrzAhK926VDrCAVV1l7I49b76I+oY5AFrJVvn6M2U
kNmEomSGKXwWOoiPRZv8tlLWJ9pZykYRMaEw8MNtK0m3mPydoZTi7WArv0YxWoeIUHvTfsVzHsLO
AHHaNCl2MbuZPDQ0L705or5N694tZ1/shmg+NI02XRlLzLYvU90ne4WuNr7guv4Rh+1GxOC30oyb
sRLzCiEi0czJw0Tk4Eqprb8hyX9ChGx7BgeG07LCrgOJsAb9sbCkG4N8BgutttNOXDhRDb4oWia1
kJ+z3J8hO0ijaxrJtVEx2XVp+YNIKBCYgkAaCJ9PdVs/tlq2Jcf1qvezRyliFmmK7KAMzX3QsLlK
xmo9Tb6bDvo2yyK+prmPNrUP6tI243uzK96gi3YrWZ/qq56OqZfJ5I1Gc7TOiXbwEDJd+VJ6ZeqZ
DJn9oOThtK8tbYcGUlrpuf2X+LCVxQ8BmgMMLAF50Dr6+zDIbMyJHlQmFmotMzZyCgaQrfBiASXi
JC+xOAuJ3ISweLOz8S6d/Y6vgJCPkfVcK7MtR22BUFgxVgSxb5q5JA4XqNO6NssrGLUsI8YUrP25
/ptxQF8NorVc+K5l255A0iA/85Nkq0V8d/hm9tBH5pDfuot20sQiZsIIRe3WkaCbPtfla9okEoro
QpCmNx6UtEceRjOl6NMbzYJvxpz7Ux2gHpZlQsEpaA66VTWkDrO1DtWeXYbxw4gIBUvm9I9dEVzC
Mv2m63m/6eRDy9rmlsF0o8cNX6eZqiROEraqG0RKGGO39/X4bWy0YeXLb3pphKc0z46tbK4yRGsy
0K7d3KF1p0S8cEcVZ2gNgqEt2+3j964nHH9ypQXlZrZd3YnmYmeQyTRjfCQYg4Tf0X4w+eaQTvX7
Ih7LU5Sh+Jqbmkum5Q1RU+3WYsPbzonN5JUfIvRvjp3kR4O4HLUx34Tt35U9/Fcj/iMPjUHgMcX1
IBwndHd7u072Q0bykz7YThBID4hbYiAqyDkpH/0NSAjaytpN2b9J5g8/PmTAvmeXdF4M7+jdx+Km
ItzSf5qYU8UfwWe5hKOI4nGyr7PhLjBe5oTs3Wxy4vJVHQFAqjp4ooSub+AqQISCmJ7z8MuPrirl
0RDwXWcoaLOJ2S87Iq3fTXm7i8xwFximl8q7uGmOoI5cQXs2b6wDq/xpHODTcJIpbPPQqOoVrpfr
UX1I5vI6Vdu94Us7Aua81Oh2oN6uSUnemi1qGVQsI8GbA83ZcBNrMU0R9aiI8KikyraJiytJkTzB
YEMMQq9Q3SnSTdeHa2oCnsmpi8oiB2NzT5b2LicLPpb3pWIfmmLaFwtTOHljOeXYKm20Gu8SK6rV
DuwKxzUpJpsyh6ysz+u6gFbkB4dMxFs2dGiYjLuoB1WWt27GPoeS0ta3Rg4v2oYUWqa9jaro22QK
r/yguW/tO7Or3qTeB3MirgM9uGv7+agUNic/fyXM/mDN6V6rwrvEjE9Irpdjz3rysc/QYE4y/UgQ
zS3NkKtWZfaSCKYjz+lBiP7Q1eofEuifc7u/Y2tzhHlV9s1RhP4uC1NEdMnKjrpbzagO6Bg2oaae
Ir1YlcGu5SPTk+BHrzdbpOfbwLBuE1EdY1X/mbfZjlyQfaD5z3Od/Uz5WJUseJAs8SQD8FIfsuaY
CFo+cDSKadz7obRNWTN9VX6EKLKX5eEeGRKuKXYxdrxLZ/PNJsy21oVXJfMPv5C2bdMxa+oOAc/M
RtYqsSg80xfBPfFaypZb4imAu32a7NmdouA4dSEQ7/AHdWuWMpDM5vVYcNwe5JUhSZslIjmeLW/J
mPIRxPcZ0AsxOxVz4WhgEU7NQ5XRrCI92TJNpET5qgb4o5r9WrZTQh2YM8lKk7W/urov9GoJS9oh
Z6D3G2+JrfWUmj/F7lNrtQ3R4Q9yt9Kscg3lAPnZQodhsrbEelCQyKvVISlZe+00vwst7aYvzRM8
6Qp5UhdKu2EoETaamzSd94jhXXTn95pNw2r0fLtck5HjqCZqO9BJvjkRVP8SVLknj+O+4tYzMiUb
KdkRr7Emn8ZJCm0JX2ckSW5OYYjWtqtL3CQ5eloPslbtVjmLRloE+9o0N77V7FoWhJpGhBYCHg/J
tc03Sm2eFAX3MWRGVeS7uFAPdbIDAbS3Q2XTSPWWjp9HcPktboj7mZN1rdu7oZG21sQV2Y21QcBq
h3Oc5IwB+JfI020eTddGyVaSxRadie6kiky9HXQCs5jPGlmVBiWBdmeQfmfUAN6VfKs3YjMBCSsn
Kh9K6HbkG9vbrmtXFvASn/avJf2W579dRgmAQwUm/VU96GTKtut4LggOzBCoqy5aUnegJGXV6taI
q41MSLd8ZYXLMZbc1EFz6SJ6GcqmheG7r2sONlq5pykExkty4UA5ff8asjlIuC4veh2BmpSRnxDz
4mblczNQK7aC9dwGaz2a1zTmoOhaG5VcytFXXQOHtDRkV7H23PCx+/zokayyxQ62pklSGoWKxJ9J
/5rcLHKl8Bimw4oTu6MGz5MFUdvcmo3h1eWwKdk++8J3rJbgL2zVhXqbdiklmUbaWZG5ntTs0e99
r/PTVd+ipuinfUY0ksxb6zTmDRoLGnmzqkW8JUz6NIYCxgZ1rsQmIek4Jua6YToLosiF5RfG94R/
beaViOd9D5ZIMuR11a19yBctcdyJ7eJ+QfBDgFWJ4ckkzDFT15JP5WhSfyNlW8PeX9dZxTszPeR7
z1lW38ibeKKlI5+YaKj5tG6dzciI9HWXqzv+j4FsJi6IIrY78EMLcPSILbqQCnmQeWAYBOHSkoXC
zkdFLisuPB23s/ODBRrC5loli55UGbRxklVNmnvrw2QvFFKSiw3odIjLrk+GKlwSp57VFdmVIiMD
8HUir5TxwHJHXQ9imk9qYP7bGhVArG4fgLvyJRCFh17Y3KpNnNWCdbyFj5ZyVO0HolD+ZMRgRJO+
rXM2RATVBiJx5SjbkLvhJhmMeZMDKI+GtpaMugG5u+ZWIPzSpFwzCjy5zBdszdpE0j5rrRv8P+bO
bLltJdu2v3J/ADvQN68ECIKdKFKyJPsFIUs2+r7H158BuerY5lZZseu+nBeHrcYggEQic605x1Qi
V65E2xzVXdkI60IkznysLymRIoxLFW+G6IQ42kbkt0kVHZJgPkeVvJFhwnZqv9GS6F7KZo8Ej22r
s2sox8+zqZ8AqW+jloBgAtYZBq6AaL9RWdpGaH3FTSWJriiWdLKx3nS88Gh7+m20qSVjRe4Amojc
kSbWSJyfXsyHdE49XSEQE+yiUZFEl9kSIv9UJYSco0iE/C0TKKvMg9QLtioxW1oJ+EIfd8KSedyz
tzvMVbDOp8kdDQWArNtPw070v41md2F0srIw3cmXHHUk4LFMnIzkvb6LnN7Q1gHz+ro0o7XQ62dN
+AxaZSdlsVdCSWjq+dAk0T6j9RZ0zPdEnKdMlh2J7TlRvrlLGrNXzpUrhxXi92TX18XdMLLrShIR
y0tqz5P5PTUoGMfjDUXkfVWIEHfZKQqjR5gWgv0vZWjeJN1A/DW9Fd/fxmLupbnp+hH65EElqPcM
0t+kAg1Wdm0N6bESw305y3v2OLcxgTCmmXl9+z1DelT22UlItDML3W1EObrvo3WZ8FR0ORFuTpuW
rs8aIzGqfZpM2zIWb/SXuBpuCH1zA96FQ4kuhIaSb4QnNtmiNbJYmtzwBF505ffrODhS2//aVMP9
3I52C5KGsMhNBz9dacjMMOdNnaroqEn15E0lxQHKt4swdauBHX3XNVjLo7XcFm7blm4M9EghwCOe
2LfHQ3chcrZ2CZ8sdz//qBOx3JlictdLReWC0Gl2kRXSb1z+9vOfYZiR7vfz31fffvvG1dfe/psp
J4vux99kcUBP9r//fvviz9+b/vzttx80wASSoqBvKZD1eytIhv3b337+cfW10o8goLx9u24pOkhx
PTs/f0adB6p0P//9H/+fqx9R5XmL/7nxrr7+y+Gu/qsfR3r74tvvRGklbicEij+/9Pa3Hz9HHbwt
ghYJTcrbTg8Plao9YJPsNloqtAe5q8+NAjmtKgndK/322yT09/JAhf7PzaT3OmcLRBbKPuLuv/m5
ibirQOXSlR00fWtKvR0kMJIF7QOVwXudM/D6S2gAmSuI/K6azyL8R7lM22Lj1wSVAQLRxR4Ic/oY
a4Nr5PND1NGznGv0fCR4KqvG5CHXjY+QdO/03jk6xgpM8hYf50rtkLMOynPoohtRjiw2nOz4qsp6
FuuUdLj8rtPSlWLOT6kYFh9c6L/jfQj1wbGAMIhYM8wLVyKEqWz6aKzpjaZjuu60diOTmMMLTkps
U5cCJgwnKbCZKanmNcmi8B7ElZSY9FCWHXI/lXfz3LKqYjufqfFtl6u4rHJUtFkSr/w2/EDPtPRM
r5p8v3xeQh/4/i9NvlLI0W8Ql7shs5VY74xGjPqBduudnvUig2BUQLnBenQ1KIJZr1IooMVGm9p9
rrMXulEE1cG6/sGB3tHoYLvEFiihZlaNN7H5L+eS6VYd+gNvITOpqcNDRE7Uc0HvqGqCPWu8D7QO
7x4OtL2Odhi25LXOYGaFVycqmklQ0faYHnGaOtZEHIS3BK78+QF+5xpapEyROIYJGrH+8oD/cmp1
lM6THNL3L2Ze3bPPHi9dad23WlPPfz7SOwPCklFLokcESI2i5vcjjaQdiSUPxmaMwPxllP7l1rz/
/zvGVWc5kEf40haCiRhnXEpFGIvZB/3rd2Y8TgNBhoZzBhHS1RSA4YtXNNCnTWuJ5IBEr32peiGW
6w8e+HdvDG3yxaWkgyW8ulw9zZFR1DlObswPfRZ/RVR0s9DqwWL+V6f081BXV81Qg77SSuQPZWoK
q5kI9sEk3ikL/vmUwCX7eZxl3P8y1oRhUkaj4pREVTuLhnIWsvAjSeO7o0yDaK5AZLU0+eqydZNe
k8+9SGYMf935soc387+5M7j6QERRbcDq+PtplOZk0qbnNKphpqA0OX6uudL0wqr+A8HRO68bRNsL
Z0YjGYe5//cjib2Vp0wQSL3m9Hs49WQBwmQJ92ROZACiKuLWZusj08a7A89AzgxyQ5H+JmuWaj/V
GQ85RN3yrppp+C3mLCVdx33/gTfpvUNhyQIGw6BgBb3czF8GxJTKIGUTAC3lbN1Y5N2vAgmFI6zi
uNA/0Pi8I96yFgUfEQLAdAzj+rkd2lSzCoApQ/oA/WhPnurFmIPbJPhA3vTeBEGOLG8JbfHC/k2o
JtWFHmj9os/LDqRvvSy5RpkR/fBX/aPgnM234uY5+9ZcZyT+F9E572fw/B8Mzlkgdv85OGfTPWe/
xuYsP/0jNgc77l9kXCI7XxaSiEd52H6k5izf0dG8wdjlBY9vhGH6r1RFSfkLUjuR0jx+yLbExWz7
79Qc5S9+AXX9gow10FL9k9CcK4kpAj/EykT2gNNZ0n9Bn/z+JPRUrKyMxLuT9JLcaG61qR/TfbtP
9/NuXlOQk2zfHm9/uTK3P9Ziv2WfXdmz/nVUFcYyoZEGXoaro5YKynt9stJTT+LJWKhuQmFwHswD
e0VHtUZ7lkEJCOLnXkYOhgCpIxKCa+WNikkU8X1P8a0g8jlqdA/M6QqC6bYyC0pk0snMym2AMkuk
ENWRuZ2iEO0HfaWa3zpV9JR5sBuZRGcdyUpAfYZwy1USZuTQwQ8hH44C8SmUIc7rBv27BM/Ikj1P
kUaj3QXLkF7RJhFFftmwvAahz6g9y3pL2UIT3b7It80kbWjpUs4zKJcSzB5p1Uoo9H0UzRucnmsq
uOtJuXShFxjNemieSCVflaykWW5NlMNUsfHkJcPP8rejH37WRHXd+rOTADNOATeKcbzhjq5ROB5H
GVGm1buwc06VVbtkEwHdnyRP9HuvypVPcm9+VhA3hOb9pHzuJcEuR0xe+vOIxTdonyDAboKsoZp4
NwDCMrJia7XGOYAfWVK9bagIIQA5DXnn4j64nUlnHmldWTEJlP68jUxKZFmwHRXjNKnCPkNeAbXf
joH9iUX3SL6anRSpC1RlK4i1ZxJwmCb1DQ7CblWB1RaEBNqXv5qALSloWBpNvrcq2a0MGvHVCGJd
WEvGKcTOfVN9H1qqS9lwGUSKVRNxZLV8sfKc5hHyg8rTyk0m3MSQJjtb0CkmzuOqFi5LDUxLM68V
KaFTswUtarl6Jt32REXls3rpsFlU+qMijbu2bBBl0EStFeGoCbRkUIuZNDYYL/fiSBpb121b+MwN
TuyO0lNLgW5IOuryi3Yr3fpp5eF68aKOtUD/SLtjVYqtHcg+MRBUYOTa5bH31N46JXp6ydVxp3Rg
HgwwCtRIw5a9LFk6/YSuUKUlV1BNTGXMhexz58g2am3F3oQW4yuSDkdm91fHJbTryVHqmVT2xvZ9
a6UakbRiI+TEFJbQsEyF6k0Eb4A4WvRz4mSjdDgbMZiTJazjMZ6mgyDMSwXQHvJslSvaLeXP02g4
U6mutPMYzw71z2QjfCt9O76ZeArug0/U3xRlutThZGtj6jV6dpY2vO4MSloEBhXzU93qbhMFhY0t
kGJXvJCAkvkil12ySQh5oOKq+WtAMPe6326zgcGFZuxFiGlNBxPUksqSfLvgCWTjspontpqgSYhd
URY/3b5m8Leq5Olz5ihJiQjd5NQkDBYB1TkDUac5u208rrVGRGYV2gmVXAkYreYflvSWwFoXZXMy
2oFm4WOpZXY8l85QxnYzfpsZpqu51zA06BuByJh2+ByOz2aT70NmpCoyX4NKOSOLpyxaedEsOIki
vUR0JCqtxUXfXQSKaf2s7cPiq1FZ65IOVhpUj2FD97Gp5Luy6EmWtyqPhHVPqfJD7Y8FA8p4mcL6
hqn03E6Nk+WCO6nhbpbobbTFrhco5sPMAq1qofhMCKtAnrpppsYWZPVrMbpVuB3abdpLT5lvfVFL
aEUtqbkhfcmSwnwd4P0mE5IoGjJUFBrheW58IejCS6ylf/GaoIpWcxpApvraiC09YvGSNNWxl6t1
FuQriRUhKTuV9ikKdplQncVSWFfQ4ORWcdgeo2FJXZ+e8lRS2Y60uzAb3EyVjm2rgFww8HPGoA2e
h2Cgm1G7xJLZtBHhYtk8mQ6Olx1SsNcg7R/BdK9kMfPSajwlCv+7Mmxbn0p1gbkkH1Z1QZD59CAK
oxsbz0GDFi1+aYv2JpFbJyeHNhm9QnsR5fmiWLsiSB5IDgB/a9pyKd2MY+0sRZsE8QBqLCrP2jGM
1XWcmHZd1wisvpjaeFTNaeXX5pMvULBFoWMZ5C/BLNNlrul3nMhkinyBHyY6HVNQ2Wp36cLDUSnR
Gs2x1n305C2+1gnmCqqbcdPPp0F+moRPzTA4eMzW2pgA9sSCk9n64Klji/pC2eRYlkypXldqtdPp
xpCDcmy67KnqrFXYSufGRIUwzFuxPytyc1sLRJhMSG1EhPQFMr8vppodE19QVrFa24Z8YaTbov+c
imBxhhUls3Ou0dqyEKRNolPM8V6q9EOimfe0q3RbloTn2PgE5JnkJBM1QYxY3lqhGl2x4tlNs3Y3
iM+WzkbkqeDWlih+WFC4ssDsrPFKbcicQZYg1wY6xMbzpxYpMlEpxtxtU31vkOwUoZ8l3TXr3FKK
baLa7NiQ0KkTCRca8c7UPyl5fMibb7pKgJNa6ajMpLXCcxmiESNZkOCmk1U8t9KXGvjhlFZux5Su
WJgk+krea4gM/RxnvZZ3j53fXXppfI2N3hbLV5l3DCbY53w0aEsPu8E3VmQBvCLU2Fs5Ff0+RpdA
l07GGRhoCNvagqZPdKgnpoP6WCP1aOTStoTvSaie8v7LLN8EAUKgnoABCoEKAVOpmdCOjJEyZ14p
0PQiWcqoWiCGvlMk/p2g8BDwWo64oJmMxsnCaaI6uYyBEv9837SPJHhdorH7LNC+6ef7Mfna8gFi
RfG6oL8E3GjCwlQK4fJ08JUzzIPVMAae2OGqblnd6OXtkOuAtxUahXVnPONVRRdOwhFZnoZwLvVv
ZVu5U0nEGDFVgZS7qc50NsJgHoh9I0YXueSKCDvnz6vBK3zP3xeDV9W0QlKaqPJZDKJ+0RhUjtCv
ii/+1rAHh3gslMg9Ud4b44Pj/r4H/Pthr+qasRDqopibrEGHOxGpThB+zyUVAeIHBhfp/QPR/pWJ
x7RgkF4tsWuRnG9ZWM6PFouTrGE7ZxvLHm0eJxuV6yZyja30QS3vihD+7/P7edjlY/2yx+2UIFaa
kcOK59YRbfEBNVt8K1s27yI3/iqRPmXLqKu/J5/9rzRIP7J7XMEf//UBNIgnpq6rBvST3z9AU4lD
LOhaeppPrRNdIo+VyWAr6sl0elt2p+2ccv7iivi5QyPZ4RftIw757zviv3+Cq22+2IvVVAQ6nyD+
ZOA3kfWFePFBVeb3WsmPgxgGVAMcRXharlELPrFlWUsc06mqqHkHJkb+mG1CNsBd2LcqzPs+ZKXl
Sx+Mq9/rCj+Oa+JjIW4S/DQbwt8vb4j8DiNGmCFOHzZkbEv5g6beN6jmdUDr09Ofn9L3LuWvR7uq
YpAiKndS4nMpS/YSWxXPZ/ZBnVZ654xocoAFWrw57EivHhRfoU5bsxRhuEjuNK/K7Zh+lnd4tD35
ttE/iSf11DmiI6h0v1fx5s9n+NHRr56XyEh8tUVMcKqJSKxDRx5jZzBuIYCT2f4yC6H95+NdhXK/
3cDfTvdqE5xIYN5qmQOigdoMm9gt8L6vOod36GYcPzi7d+7fcmkZJ6Aq6GNdXVsWNxShqhkJXVOC
rXwYq5u5+6CqtjxOPzsvbydE0ZixSCbnEvB6dUIRqapiExQZMr0arU2LPvuDEtdHR1ju4S9zWsKK
t+mMnFb3rDlajtWJlfefb8s7j/NvJ3H1WqjqWM9MkZNQN4GneL2nbEIPVeBH0/PywPz9Yi2IaLjU
xEVc35C4FFkidRlvBfT6dminp9pTmZNTT/Qq788n9c7dZ5rAQEq/StEwMf9+3VQtVMVCaIlaZAtI
7vdmEQqO/Yckvt8d8D9GgIzXAqyRSa/FvDpOIAeVhBEhY0gnN5KT4vWxh8FuV5Rf3MxF1P4Rb+md
lysTxv8e0bqqVEe6Fja0fZYxNzrKjJT7e48bnOy7P1/Bq0bw307NuppuGzPpVV/k1LRV7/Rbs3NG
L7K1zYRxa7XULT66Ze+eGRVq+mPIZ3Xl6vWpKQWO82nMToV18EPxpp3ye0pqM9u4eYFsw82bcnfQ
PredlxgnJUZaJ6BAnCXW0/ONmSd2SMU+vzGH25rMXiH4qphHPCEIwnpH7y3X7OKvtSasY5IB/bi+
A6tHwxRmpTIicWozlrgjwhxUfjFeOv9c4yeJym5lIN/qu8ST63obJhqa7ixEq5sRdqJa37RoW/en
Pr1DcSzuqTd4vrJ44rT+Cc3lsU43aX//dnP+UUn6VH7L79r627f2+Fz+d3Xp/4NFZ40Z8D8Xne2i
aZ//3yV6ef619Lz8zr8T2+W/NDqePB/wWGSD1cK/a88CYe7wMnWNRgvPx6+B7dJfMkYRuqXIr3hR
WPzOv0rPGlHuSCAIoVsYhob6j0rP8u8DnDYmwxqUALxI0cBYe52WLWRzJ6bsO12hYYgLiQvFWdqz
LjgoOPN4MKY1fUGGXG6Gh0ghmbip9ftQaNCLTsPRHwN1KxvVrSyQC6hE1BqrGV2vWZoI586jZuLt
IJUoxxW3z0XzRNteeDJef7ng79SyJUw0v83kSzsW2AHPJ005mctzPbnqBXy2sGrldTmIa80PElvE
q+MQr+l74yDf5jK0vyCQKO355rEtM3VdQeyh8Js+xWKvbdqeKkOJ0JbQ0R1+GNCYo2Q5DUUBVujp
90QWUG35+kpHEWVHZNM4zMB7y4qehDiSHDE31vMU9McsnA9x0SSeomt7MSD4NCNSAZz9ipdafoq6
WrOrHm2gUbN+6lLT7nT4LkVLKc6kyIIi/GuU1N+pXb2E2F3BQQavEOueOqLq1uGAVK8Yk/IyhdPJ
TKWzoQTCCZUw8Dqz+KrCE3wC7/pJe7IgQz8Ls+BFi6M4DgDMBjLFJlkdkIOa1cFUS7vWvyqJrgC2
wRJxrNCeuFowYWWQ5uAwAN2JKuWhCHF3UTR0426O3UBX95Nv1aidKYuGiFKtBB2zIeDoBnOeqLxs
wsHYWFG0KXIt8aqKrbJOtqiak7Rr9r2XIKnWG1oMXUA502pAiuqGSLUym9ncTpHbx1liK1342FJu
dUqSlWkv6M+1iOmskEM8DsmLKvSGZyJzJpCIj3M0BlNaV0NLWQ9VjDUlF0IeWkjyPurMSNb2WG9n
dtkB/Hr/1h81PJlI0uzRmmoniIPUGWZrW5SYSUwBw6qMiw2TXXnS5g57zDS0my6sHavuDo2ffGqM
7ECdwzfk/qAPgkg94hG9WMf1hUwsZqqKiF6J8fIhp+8z8FsDhGOqEMVSUw6pu0nV5PpKiENJ4hRY
99pCCrHX9ykr9q1y9ufic0LPAS+5mR71WPWEJL8Npc6yFQGEgImzh/BnKqkZ5fAoQ7UcDLiyw17M
dpqWkJSb4xXyo10Tq/OB/FAq3FLWnyJEY9heMT6nZXTbjBka8aQGYV62m6JXqs96K7qkQsYs71AW
KWGvOHIG/SjJcpeogJihXHwb5OxTQtv2of2uhSEyeOWWOrk9+TAduyyg0NIWjLZJLNZGTvFlZUZ+
tqPqlO/msOrJxyj6fNd1S+idTED4YBGXXoz+SmtHa7brdGjWSq19jyQ/3FeitNEMCQz3YDqTtJvg
7h6bUmlu6jowtnmzxk56QqaTbKZJORRz9Blw/LGS9IeokT5hT/+iy4R2CnbcZ2jClXsSw4+TvmQT
bYd+X89hZHca3hzKjkcsmtWqHfHsjZPlGl394Ofqc6mKn5oyfyXPYQk4Pjdx70Wt9CTL5W3TNZ+C
FlwzOrUcwNYWcZVkxyK9MSXlwAZXuw6HT0M1eEM38xhYLAK6zFxP+uKTc/q0ZgxYZzHlJoHDqjpN
QvXdHgHKn8coqWxeBxtDjrZtMR1aSYCzohZ7FkMpM5X8SJNdg4/dXJq5m2wpz18M0O5tQe0tf6gz
4TyMX1BDgF/SFNdKiKszEKnnvt0pRI+lUHPJhIoNW5KKS4EDhSWMpwY8hWOO67xAKipOnWaLIR4w
P3sKAHXgTzBfguxLWA6b2i9xSMufyaxZ4QweSNwW2RmAKJot41bPdKwJNQiTrvLGVNpnVYxOTf3S
D+Upq4F/NWW79ut4sxiKZ5+kzyaJW8/Qm/tRMLDm2CAKN0UnFrbO/IP3ZDjkmOBKZgy3SMuviwoy
lGtA6ZPxdRj9hN4NpZ4yr5HNq1/FevhC/eClyOK9UbNxbQoZJKWeoFzWapKMRRlbl3Yr+N0NvujS
LSqjxMvffK5EIyOVI0MeHM4gTJmFQO8o+yDpK69usNjp8WZWy+BebvKLkJnWesaXar+9GWm4KVs4
BCB5TD1xYyy/EJ6I7VbbcZdGReb0WJJXxLSPXggBmB+rTFSUQuAWZbovipb+7zj0d2jBTKagxjoA
CSNIfQx5pwahXU6kxPeZsYqKzkBeXWbbIESNJKCS/IJ++akVJNaU+AXxDjOR1ML8msT07CTs4HfR
6OsbMR8EbzbU4iwng0CopU/YZRMErEKlXRanyTmR023QlOPWFNPMNTgbUrfCUz5nt3iIeBzLKPAk
S4Hs296XpnTLw6Qc0MVvZ21SbrMg9LKqlM4lW22nY2aHUtAru2BZ9uI6UB4NqNBEzUY7BRXzQtI4
hL7QgkcwSaBndXIfWvniUyFVtifo0WmScjipZdsRRkLMc1DHqS3M2XTs+lJxIjW3qE1H/Rp//XTS
ICO5jOH+mGKHwp6GiVXqTMPGCBGvJNAclyAJmJ1KiSRdzFwkBor9pUzFecdWGiSBAdRyTgphB5D+
psPbecmlmrSxVLgHv7qdB39+mPwZvTla95tRJfK+CSpQe+mtAOLiNhoU2nsgcTwJKwvqt+jU9kVw
G1MNM/xMuhgSs+w4zMLaj19nsxDP0VzJF1FlMVDH61EIfUeFe3/Kqmm2KxAJ66EKQ3yn0UUOonCt
iBFl2lqqz7i/cGDlZMwb2VlNZ3Wfz0nJuDKLUzZntU2AB/1vtX4Qy8ARJmOrLkXuUTXbbT2EAD/8
WF/s+LiTmnOKO4LozH1dfcrLIdpmFY93k7PtIb/cXLfj4BaJ6fN2TXwSepI1pqx7YYCpUJc3DFRz
LaSolHxgr3MBml7sk5kGK2b61sSGWvaHNhRwfrfgOsUlDKUzQ6zs/l095V44W16cwXDIEDWvjBu9
ag56IK4FPfHCTuE/wys0qVHmmOZRMqPFQMSyYyo+06N0B2zYVoX9SeumDefUrUrF2mrkSHPPaBoE
2q02xtvKaFa1VeCzkvsRdkNa8/41vjZyd4jL+RjI0lezZDVpla95XhEs0mNfSapiJ43Y6GKtdXMx
ZXXVi5g+ZUyaYffaqkjDesAujm9CoQmFiBYVnBFbr4D+sM4BCRfbIBqOVCYfOioAsx/fSUmOVVhm
KdLRHEpilRatP1OLamjjRsG6k+obYB7g00cEvT1smEr5riYV8deGAU2TsFnG6H0V9iwdafLWY3/f
RrGnzuVqrEdS4OmBYMLZmHGDgUKDVCEQ8pVQFVmJgukFrXVp1eguK2MZrkgEBkLAzTooOzk0t4Ka
ZyCExVe/b14TQursmTTilZrHx0kynku9FKArtATagpzfV82XWUmxbZ7G/Fvmd+e6wyuGhe0T1JmD
GSdeEdSmQyau22kl7xg9fjGQ0+J7x59GB7IrJske23rdlcVDqvrZKhPjx5E+mdQMXj1Vj6BqMxzN
2k6agmfjUkkF8MpIx9LX+s95P96NYrut6ge5JHyXqB9OdLxnu3PCQ3riqW2jACuUetSa7jYeeAUm
Qdza0Wykth4xQQSelQgNXjQUKuPYy6u+fIRYEtFoVNCl+PG5jE/Uth9mw9p0KR83ryQyKyJZWmG8
8iQBv2JUZwRM6AQGFgHzStpu2CWy9EpYLCexeC4botbyMHsgAZL1QQ/5cWini45CMibkZkt9oKo1
VxNqYu6leaeozY4VHooDFE2MGj4JAlJlV1rWWjOS777fqLaM4gz4r2zjBR1q7Ntz9lwIkbjK4SlH
+VRumQAlGc3PMpxoqZaLC/hlqlLUdwHRvJJ5r0zjfBslvPUzgc1J3cezLVbJkZUjr7ZOEtyxOYjY
Ls9DH4g4EE3isn1f2bc9r2g/q83HVumDdePTuFMLxZuHDAVJWdhWblUHpDvdWSrSYwgPcvJL9SkN
Cn07QeJ3uqZTnhJh3mRZ/ohAuTwOed/elpryWMDVK/zHNJGCI4JtgnSXf/qDL61lNiZUQLYhfmy7
zYkTsLOxcyZDHW8yC8eoVvlnH8jJzsraCGqMYJ2tGYtZl+TTRiRE0oVYVTk1ewB0Nzl/sBxm7x9p
m0Gevun60uuegkNADf4oDOrNxJxtTkN1V/ff0g5npiXRJQ6728EImjvRn/N764KU+1WUjORmSizh
k2FW97JREJGSmI9BpRc7jKz8kcXf8jQnx2WI4ksA+Jlbi1REy7r48va1PlQcM51XY6p0q0hVY1eJ
WtGxfNWzYqW8od7IhIKhS0lnr5+sR73QWi/wZ4zehXki6/fcq9ZLkyGHhcPzucxFXpH0K4IZXAMU
CfGznpjSitzO7kZmyVtPAxGUoQVoZJLZoEb5odSb3jZGKd1Wcz84SkMwTP1UDJV+HGp87/IgPFZJ
R1J9X7LZUHB9wkjUxQNewdGVeqN0QE9I9tvqiLAAJuIsUfeJHPN21sabRaQ0hfi/c7+5CAwjkmh5
xJPWUO5Y8er6EG1UyVAYo3aeqf22gTy9jvPwPi7XRZZEbhtkN0bajrfImBL8b4XvVFM8OG+/mudl
7sTdd7kKA95jl6LJoo1oCMpWlPMjEPdukUcp20jt+i033fDlF567aDWXKdqZLuzdAO+/ial+SnIS
A2SSI6RkPDN3EmCOF9+dUhULsTFnoxMnRnavRA9JgMYgj7Ojn0ssHsEY2j4wmdeqzI2V0EDsqtWw
2Se9tFo0BnkmnrkYpiM0lDKUcExchASweHo52/SCDqxsMGnPBpJyU6viSZTkk7WUYNqxYAc11ZAB
jOAowRzyV5WSyJtGFXRIM2XudQSLs7FVjLWeog/rY+kJSB0/kcv1QvSxNiZgLmyC2de8rF+Lihal
wKO47Fczw4SG1lvzTctVHEtgSaiJTot7AZtixlFit1PUeTfRB3f96TYNrNte7vu9r/qjO1fc2bbe
vN36YULZ1Gvl5JhV/ZrPUelmIYiFMZEyJ2pDlpJ+HW0iZoAZL5fbtYvVtuTcf9xHhcVANhrJHvNP
iKeusyO5Yc3DSjjohMEOTIAeQW3cvn3Z1NUGtZFwloi9AqvO+DItNO5ST9hJ7JejE6XasCknvLd0
Y4URBYwWG7GrK/n3qR9TO5/1xg5GYcQlO97Ic2pBRq5eGig4jijc19q9xgrcDio0XHoKXUoJqvDH
mAMeo2HYNlaaoqKeEltwBIKZrsvOHNd6ObfekCIcYqlA7akaEf/VES/WibpUFvYPJE2xRKjSJxU4
3EVMNSeKVd/Jk6jdI8zCdS9VxrGvpl0ozNWmU1pwanPv3xrL1mDMctQ2bJlFoq02GD570W9OFq4Z
QgjUeblfW6MvyDdK2VLD530oi9DYDVLq9SzSQfTKuxyYz9OUokBsNel+sorBlrC3F4OGnTzTyFLq
ROXGeHs0DWSaWQjoKqtjdfs2JWShTIqYj5+2bdM7PfuOwsA8vD3kOCwOtZIlh5jCmFYXzS1l68ey
pmwmlN1dWPL81xpYr3rMAMANYX8c5xHVmUKWkaW2gMtiSd8KQv7t7fNrvtSchUhbZ9lTMbLniYyo
W0lqd2eElnDolmcnw+wCK4tpqRgt1UbVyedEHSMUEltnYRT2OLUbCpyJtIqs+V7oB2GHMG5dyIp4
jBXRjYQ2Poz6XVA5Zq8o27ozZ3hns0IZiItIrt/XtBl3aEQ1R9Zq68QUDoQk7tR9IdwlECTWhtj0
uwoAQG+ojTeYKbvt8qzgjN+L/vTatqp4KIM1Gw/TLtPEJB+gKDetNBm23ASXthKjjTbrd7T/Mm9c
Jl5zdjIhlbZQml7erj3j7LGZZOWcztWyOyNhB/LkrVwNbD5hH/nQe9JxjDZ9Nt0ElvQdOl8Bj4Yz
wKqleKKQk/ZlNAZyXlLKQSIeUyHdiCyiz8o8r/OciAtetGtZIodBS+f2xh+TeyCi2aqIpg5ZZBmv
o4qAvG4B8gVtsJmlEdZOLc92n0Iti1vrlg00O5HCM/CyA/1g3lbDYm+aIds1rQUQ5geqHVndEn27
2PsCw7/IjbhK/ZmkOzKKnDjzt4nJWrQdquylVLeLByz044Ml1hKatxjJSsoMr1RQIbSYIlmVfsVZ
U55IzAAlG+COHIfpf5g7jyXJkXQ7vwqNa6INwqHMSC5Cq4zUlZW1gaWogpbugAN4en7ImbnT3Zw7
w9nQ7qbNujtFZATgcD//Od85t43CHtQ4w7qqXRS+ZZVgg9W8Mm46u5NbHXkChqSlfxWdY2LLir+3
haK9LE6zczMMwcaf6npt0m2/ToqhWldaM3NTecRp2XlzokLextivVGfHFwxeB4VeeY+9OWiMEf8r
12ah/G1nFvOeh0yDuSsdSF1rtf76QL/uGIN9dabzB7OLwv00ZMXeMbNnx0SfBOJGzzw1NhbPoU2z
3GRuH17iUORE69mQoruK45yOt24uuQ6G/r5aUoJtRqw5rHgORp67sRKjQgLL/b2O4AE50I+OZYUz
0Egd3Hll0m/dwutWXpLKiyb4nygzWebYDiff1CQPF2SQ75bLqOwHnuPeONFwUB3QCLEVZxUjAat8
Dwj4b62ihy6Q6+bF9k+ROZHSVzJ71O+OAIPVV37yFDlvlgJfNmaWBOMpXn3dyJPiQboak+kQoXct
NtJgQy8T6xcFHvshbt7zebBumIuCDcWGhSh5LJb1yJ6xMivO/n95R41eMxdY8tNfWwo4Txr4AZa6
McAY1IyuPH39IUFRJHtuzlvLo9MlUSN6amh3W55M8YYSOOtE+R/CC0ODc2sgvKWEYh9brn8uv7o5
AbqrjgbvJCHjrr4qA1dcFvGkMBzjiJs3OJd+QTi/6DxiL5rjYeTav9yqHG/aKtA3NYnz3VwOPRBw
wYgx7h06Xpx9ATj81mCteDCa7iZHahw6R1+6eDnhc7xfZ51pH7iM+HxS+RLlcnwKj9GyZsXCumtx
4ydBdMWau3cRZG5T2/dPU4w3M0emWjYvIwBEDur9Gc3f2ZhNMmxrPXX3LAnHKLb7OzCVceOY35DM
8L303EFuoaNVQWD9I9c/546+xLRtzLvFz2nEofEtb7J5tZ5is35IJngYFmU7h8JsfsQL7ccYRqiB
kE0GUMQrWc7z6euBT+x8n1lpcpO+OwTpr7MM2Or4RoGXsy1PlYk6E/ZYhSNhLHY51uzQYWcAb53U
aUS5ymjiaWtAl0bo/56FJdZKwwWfoasrjLvcaq0LXKrPguwiSdocCSmB8a0kr2W5Nx36Fvd+UuwK
UDVFJx0+9M5b05hYbyhc+9YBl8qNmzq1mntlNE8lxHjQbto8UkPng6DEOZprFyRQo+hLkzys0euS
cyXSbqHp3H5tPKcslGcGKOwEZvZ5nvFDqupKwMKEoMVlXiVxeAmXzaMhsu5oxOirNK19y4KZoQtA
/WOaZwdjnNqPrOCxTmj7gsYfPddNiRU2KR+MmsObQ9f75OTRd8R3FH24W87QeVdD6vsKTapE3j/P
8/iR6NA4pgtgxwN4dMuqyn4jhsiWtJZ75rnbrdq5TA7SFUubj0cKQRBZyJocMZH81uC8DGGnIAbl
n7FmPCOhEay/thhWGDvPbssvQwC4+9JQlVEdwxS+mqGrkPOx5UMhbTZ+DqnTNp1h60fVQxnqi0HB
5a7sx1sLPo4btfHL19Ks2gbNxInLC43zC0hRLpnobWtj+zXshhQDvJVuGNNb0Yrxbhyxa5FFpJQ3
81e2U4gb5gkDuniGWX+yatg22enrlTVuLL6FWj7GOr6LETXPaQamJ8i3ogfT87VVykMwFyKMb9RO
LNeK+MHs7TLKmW49EKsWQKFzHjIMmf2muSuH/FR4Tnmnc+Zeiql91YpiT5ZwvFMpCH3pMnkp29bd
l7aZ8iAlUBGEN+WsPnMPW+jXfkvXcEwNumyqkhbaOuXoiiGek56zKwyuS/pGaTnv85WOzj2enZ0r
UPddbc5MAScSNxaA47lImkOgv3kmhLUVTSLbupf1Thehe5B+jWgCo2OC0mp1l6/NOy44dzcG28zX
8d51p5n8SXnuZOJwKpS/QArbh174D6no2mMLQWgjUncg9ItxOeqis2+bW532AfbWKFgrRz5LAzmD
5YMx6HKvGVaN6wvBE7nBi/dfe3iGeCYKStPPl8lTkMayhL5Uo9h6g+V+czgvb8ZSdYfe/YGa4z7X
y2yiy9HV7MFvjwSron0BN/gYsNnrg3g8hiWgAmG2AmIfN4HMh0dO+87RavW9qKd7owibV+1yjB8g
yugW/EcKyXbLsz450GjX0PX1/WuLmygE2WG6Os3Qrmvb5XZZdsO1po2XSIp8dCgA+hfuqD+ZOl3m
XC5GIkwBVEpj1PuzmXWOQ0/kQwDJbWmNGK3xrmNs4HrpfeJN7uZrLxo7RFvIKcJbwQxeLQ/kYdnE
fL1Gczmm2UYX70fmV6iRzsmbz1OjygcaDP7isfu3jCH/OGD4/5ZU/C/oCFnyo/+5I2Rb/LfHt2J4
+6y731tClm/6myXE/w0bMmF4duk0M1kBHrq/xBGN0PwNDj9GBvJH+D6c35tCxG9CoGuFjuWY7FwW
E8Tf84jLQ2LxsC2lRNgf/vf/5N2Nf9Z/tU/IP/3776OBlv2Vvf27MY5GD+KIXGSCH2q6WBWxn/ze
4+eLeZyc2XN32RA9oVK/1wnCoHwhU3VlFJWuJxdlES/GVY3RcYjEtRwo+otS31qbCM4ULi5qBmSn
FoC7OTpbIM/hHujWukhAU/RGKzH1N2pVEBGqPFLAPvGlVUKIa110qBek/PoFgXfSnr+4o2yGI/R8
sDysvGxc5YX7yU2ClT70rwAy0zXy/pMRRK+V9znDxuYYJyHPDv7T8icwmP5YCK8p5+syTtdDnZ8C
q+ULUNEBZfiMzeAuzpXzi+JNKLw9w6Cv/2e38fOo/WMaARapI7JMOVuk3tUh9FpsWL3ONkXmbUs5
D5QEkh+IK35S1liboWabVYRPwUhEKHOYVKqO16j7k+3lb8vLGhUbxZzawHkOnoqBMJtnY0hIpqNT
BRyo8vfMgoDtmw0woLj5ZHD8A2UxXM89kgdgrVWbS8jdsd5mCRw84IfvCRS4eEbQlqElV0Y3xeu2
/OEBaFt1fvJesgdZRU52yzHgqeTN70zJyuXOH1E1Xhqwq3SzgeZSontqm/jF02W66gpyG1WZ/YD9
++vrv7Rh+mHUr+0io9SO+b3lWimXDMRsn6YWun9fimPHroJxVXGdhipeqeTq9iCiwHKLtcpoe+qU
Aj28JGUijEeJ+b1kmn0Q4UPtVldoUnS09QxwFkC0hMHfhh61h130OUXGJZZVvjVNxI76gwt4XnWl
eArm/rtVtke7KNUqy/QzuzACRNlrG3TjupQEXJ1Qv/vssjTU5ZUOYF3aZUTxYMs8JBwf4gIs4U7Z
BbEv3rsVw6xjOh2sNoAjSOTJMezxiAX7WDHKOkd+jT+nQVuvW5vWdZ6zV9CPKbR5wRT0bKcdFHxG
sOvUiB+0cFfanaEM1vIUTjzTTNm8F8t1n3uo2ToVAf5juF1+/gB/zgfBCV0upCNt5kDMFBpnBZm1
ZC1iptN5HB4tN96lWfPLzKx2BSawYwwgXkFDTnSVW6+FZVXbsmInnhUdZhYgBXe1dB7NqTp2DQQZ
duQZIETrjnTOnSLsRszJs9Z9F16A4XnrhAHFqsXuQIL/3pUt+gq3KNGoF1rRXkYFhW40c3Z9n5nB
8TIxtmF1sM3k07ZEtanFTEoTVj9njZXTR8eU7ItPtupoiegBa8UHp5/d0FBU76ThuvIjPnGSwxE3
kD0Tt1q2p2aR1ceG7KaV6Bs/emVefY/TLnn0LD1hAWFO5um4ufC5d4xrUKYYXguu/hFwdpiehrkt
z8ybj2lai1MUcZLoXCYoZcRQtirydTmMTxUr0diY3y1a2Q5BkFfraCg/daqpNZd1cO6pOGD/HT9r
5RLcScSmFH58wE+5siIgtVTYzgyuB3n46il33ByI45xjJqlf1TABqotxMiC8nkr2UhgPsLfwgbic
ux4rEztn5bvnJnaIDA6PHnWdG3PQLzKPfvjOvumz29QpmAcaLLqqrhaRuX6t8pswG39MbvEaTjFB
yBhm3Qg4b552GtboRo/MpBOvWgU6emLQQMg72oThDjJxt5qeSanCdBS4zeJ62FAU5W05wFu7sE/W
5tAcScQTSAlGCOItASSR0o8eNpDTgu4BeATjwIHktpE4Lt+H2u9wONDGHGyDiJGiGNv7isqqjeJ4
K+zyk3gPiVarfVJBsXAsUi5lXAAiqp6ZGCAsBuo+SO9i01Ww4UJ/UzvlcOzjn2xbqlVU7MRUbAfX
uUo7RRexxS9DznJllTBgdZ/u8mI+NtKBWlfy22F6xpYCk+lX37zEji5eCoEN1N6rrFxOVm61adyR
OoemLzaqthbiZ3rfuGTQCfiF6yYc+gMegJp4cZncpZMRrcwJ4whaDBcnT6id8RO37d58Q44l75kb
KztEP2gCarCSEFdyE3KMoCF80xdco/EqLcdvvinik0Z8surl6+weYcSz7hI3VRtmzgJFKL7rQmJ9
bMl0SyJo9oJfPtkzDABBhTkRI00SDM2erSxTNOLe02PbVh+EFbVtE3FXzYGBhHeijSra5ulCulbz
VcwB55+wltc5YGxrhfkt8uTE0F30O3jrlxjPwCZrKP9rMDR7mroAdGs7rE8FDbX2g9IG4nKSLwzO
7MiBfXqsZfg9GzE7+OWQ7HvcOHmf2g/zpAnfDC1OncmrH3LGg6gHAahG3C6Fuk6mfvasNl4lBVNE
zBnrNMa/4Sl0/cKVx4E+hm/hGG2XSBwPtFXQtY8ipTE4NX2i2L4tz1RZ/ADQUh06s/vVxU199Hio
uyUao5xnLH99uLWHMDm0wZjt82CLkF+BT21fu0yeQ+YdkfnoNsbOoAXvpMV4kMbi6eqD/eDyoPS8
9PLUeekV9sDdVGY3ZhoHK69MXhUzvO1sQ53SlnXqk/QoG+PeTinNMQg2mSpff20S6KExxhnbEraJ
bR1Z+SqkJHWVPg1bkdWkels64Su6b5SpyfCSv9cjda9MtIbIwiTX3pqy3kzGRiR3UxXcoiFcXSaX
6wEbzDYaHeiVqGYydC+KG3kz9vGR8uLLooNjkkl+5IlGa21xUqbhIYTrN9vhdqoT0MZJtS9s3Bf4
qlBYa/ExSm3ti1VmNleMig+21zY8jj3w4pk61rCc65pWhW7Xl9LYpSk9FhElBUx+z7E3vOSCKrDO
Cr/PnYOg+tDJlofwmG6AN99UGOdWsZYaTk4YPrv54sziURyMcsMZkhDycG45j64tIIPdjPOEdGfi
1OrYRFRKGHGS7HzDbjeDzfDBZ5y1qeOSnofy1VYjqq3Cecm0AL8vFWGHqW/zPerddsRECjHO/1WZ
B08miqJl2d5pLzJXEdvGTcq4f8PAndqSZUbJyIcB2XNg6PFcEjby6RbWWaKPlr/Q6J2d3QefWcbH
hDsDH9V1bKanuBIhYWL3nA7mLzPlQMvKRLw1i05Rlbi35Whd+2w+cqM99E30K6uHF6OsX+cR/1nm
PoxaYyEZKh/Gsf05u9bBYHO2iTq2HG73E7vkeew7ueuB/xNKFpQzAv+N2cYOvVVDtyIXH4rpwaY/
dANQe5XycEJDfA+DgZXdSdE4xLDNVXuu/fRFE3lnx0FKPWqCh64u1mPH3w8NQTDKig3nhyiKj858
Is1/iGz9aQVs14OoRgGmzntlWo/+5N5BenzKSrEfbA8XY8pnkBQ4N2KrPGjxHNOls3ZKSOkW0jUy
pL0mgNgvNAEuiM7ZTngaGjXf5LH9M8y/DfW5Bm/QkNtkBMOVnwt8O4IfyCl2TWYz2cRljUvPJjlp
yOJaeu23sgBUwleDZgxe+tumT199o6qh3wWP85i9C0pDiBAfwuIKYv7WD630SLLR6644o2/70r8O
TR0csyB/7oICyHW9QjMhQhz34kCDEZHI6JcfqYfOVAfw5+2qluAcZJuUgHnNG7/3hivHbr2KeVSf
LNVSo2ENFytBqI3n9mIXfU6TlvdmFUl5w4e5AT5/P5S6Q9YGm2K6y1DQa76Hd5XfRac4wPvnVuPE
jzAYishvjUy8m9GBWxB5tQkc+1XGMto4YjBYx4GdGkN39pL+fvDtnYGfjaYkP13DYmHmkfpHJkdP
keAUkGAkWUvOHaFkV8U9llGAfaMjvRuK6dCH5bmcOM9xo2VrofFYlHt/OSvYeBHWgTN9iJjOlYgl
xk04ZaGesGePzXcrTvjYCF2u6NJiq4Hqn/uBx6ORCoLITdelbwzr0nCe2sgI9gEGkShGiS1VGW65
aVBp7IomeHUVETVgsA1XZcYERiybPy54uRHK5zmo/V2nFUPSRhjb1DuZRYJA1OfvdYRzEln+NpEY
oltBl4OBOiNEF7K5Ipjfhayu/OGZRTWKSNg6mSDn8pC0utW65M5h77JL/RlcJdshIxZLO/rbmHz7
+tpy5Ou+3omhVTQ1VAz/0nfsEq+61me6V97jeCE/NDzCGUwVeJEZS/M9Q0GXxPK1pefi1Jzw53ot
M/g4H68mTPOUqPyp1e5HUz0U4N3uOys6uSAVKEheq2BI1rNByaGljIndC3qZZ+XvLraEdTUN/TYZ
pLVTWkznxSaWLEcCVFD10PPjB3NiEmmKHDKvcVeMotwWDR4eo7/pytxeS5kXfHjzs6iC4F6X4lKG
fAgmBoBSGW/CwBu+4DttVznPdAQR/m+g8xcYKyu1pUWeH6Uqa9OzszVjY4FjYJOeivev8yaeyuO8
HKpC+9d/vO80hXzTSZ+vlUXDiDLNoy+4ZoYeBE9HeQaiY/LY0E7V0GJzklN7aaoq5xyK177HFOKe
UizHx6yvH0b0tCnobjAHJ5UKL27R3TgwOo5ZVXLciSJvLSYbO41vM5jlPpmwVe5omPI2LiXYGMyd
6VpTWbpKQi8nrRvHWGQ2vjUq7pL4uzeZ0cn3Lu4cYe2op2HtAdBmYprAjgmQp3lz4umeUWSPL6bi
9AVSapku9StsPNukgNInsXt0yUOBZEGD3BOVfje1LT919mkp7W2bRToZbPuWjtYfdcklw+FNMs24
JArydc3Rnef2sG5MLh2Jb4ywtsmcDgZAOse7zCDDXcMeRfs7ljG3+vI+B2ZPkVI7dGvJZ7FJmMVe
4lzwlcAUgoRqPfxcEXdFnBhPBacPZJfrXKE8CF05QEh4TeQI+QeFDzaBsbX6VvVvkUVbTIifyY1K
c8XxAHgFkoXbL0/uZYXILP7NtsMVdsYd71m/WkSLLGWYgGIQjTdftwOsVPwrsnj3IWXaFEat0jY7
pqjWq35seFETfwZbIKc0abrl71re64CvLRPvwxjESndtuIeAMIM4gotTBMlHMtbHfuHr+5b9Yma9
3GiBIWuGQJv4LkPLYzFlLwUbl+XiXK5LPD6cnGJ1h/WwiqvdsiAa2XyNaUql6m3exRGHDJtToBuj
HblMv1fLj4pidWOU3GOmmb+bbHD+8nKYp3MMWVYl5J1mMLblsklihUWwYOANInBTKDDfvUvnvc8p
DMMFn+qyIHTz2sDBXXZUbA09SzaFWO9f46xYUngEViOpQOHVSTAfaAFkNZ++U8zkf703hsNSZ4vv
bVb666+B/dfHIZbXXKVPtBm+tQEva/kgWuk9WdqgkDcGCWOF69oqoPVQlqt8//uXZJaV/Liv93da
FLNZC4Qrke9K1V9Hd3zIihird3kSOcV+2UvY5m/O3N0X6VhsIALPhyKga6QO6RRxNeYMLTC+q4Dd
ipkznjENOWxnY7r4IxexN0JGkqHxVE5ca8sC+bVwj3HLlmz48HzEoG4k4DPslo//6xEweooQS+wi
0S+hF59PJQjkHdvRg6CBBcMgDV9GpPOTkByMaowCMBnzdpOLCuzGxFMrs9All9tkTKKdWxO+wnC1
rKwbpg0tS+2K7JTELRs+Qet6axr5nC9OgN8JwP8goeag9f4uabwIqo5lAY8lmk0UEHjoHwVVr/Nl
E0fC3TG8I5pABVNfnhlvgd3ZuiG6X6U+lhZQMfrXJOPu+hINiyZ6Wl6ZUREfyuPvyyKwfLYiLD4D
RUP5aazauzZzjy0XYdpzVQIAWuTMsDFhSHHnM766Zo79YEerf/4nLTHiP0rE/EX0eNrwYz3XB4H3
B4kYX1kYKpdx0KIJl7pk/44y5qbvyrf29dh/93LERA3J/Z//Xvsf/WKbuCJ8Txvv5J8zuXbFWIlD
EG9l1+7qKGZJcK+LDKwy8gTKuwqW5WUVWbiS1vLI73tQEHP67uL6V034yljsfTLPXiq/JUS7qLD+
KZbNTc/dnMTpIaDrsOeF04bzvuwZppaHzL9kUjp/ziwu14RPR7lL0hPV3vpTuNjJ4AQkU+rutM2N
t7zyZf3TeAqpDPCC7L0ZuluuecoJuX19QksUHKTv3pQi7LH1EKwOlEZeJbKuDzU+q6/LEp+zAvcO
2u+yyE3Wx+zyzKwBP/sT30C7z182QkKwmi77GOnQIgqjb3n7ls8Sv/r710f2/20C9Ic50X+Gvfwv
OCaCFPy7a3vzRk74J9eMmhZu5//6789dH/dv0+9nRF/f8dchkev8ZkJs8T1I4za3mMea8dchkRsQ
AnYQwRyT2Q2waOYzf4VWGo75Gw9coJRQXIE/MUz6jymR4UDB9J2AELJnY2fmq/6dOdFyh/99BfCE
TyoKIzlMVdY3G6zBH1cAIHCpk7a5Q7yPE3Ue4TFrkIn2Cer0PjKL7hHFmtNgQF7+d+/TP1hOl/HT
//WbGXK6gWvaIbHfP/7m2uPhKrRBaYmgZQibn9U+m/hU2n+xbC+wjD//Htd0KJpf5m6QQP/4e6yh
llMTpsupNcsUsU0jT1e2KADt4z15CsvawDHRJk///M/zvIWY8LtfvHziAZ+RxfLmuiHC4R9/MXHF
rEmybN4aXeJmeypXQLK1fYqnKS8IHzzryudRGbd+eorHunkXUsl4WwaVaB+sRkb45KzG6tEXtGT7
gteQo/zYTszhBm+r4cIdeU5yZnZjI1Q73ypNkGBSTAKRVmQuQYRgoBbRBe025KOJ3cdtnrCK+Kda
lWIzd33AQG7qv6cZhyLECNOLz1mcBv2bBFRDdXiLXtwYfQJjM6+vi8jzng2LPitb47uUipQsmZT4
TYbKeiwUf+O1rIcyOgjZWptGsB7mXfBpaJ/UeZHr+bkF5cfkejuTkYz9FIcHT3+gh3pYEm12hHOQ
9L06pYzgfzQ89J/TaDlX+YQPesvHZahVjfQ+tNQRk9NSVCIu/8SPT53Ygbpm2T9XnW6JFAdtW4cb
o6lCen/7KGJe1nf9xmIqD4l0KF66Meb0gxLjGqBL2zF7E5kiPVJTQMewq1cRrkFFlCvwbBpBXZ/3
gDTDj9ys2h92IdxHe6g9sie0qhI3zmHYcyoiqjO7v/xyJNpR0KF6pgNebiwxVrBUw+TOmZYyD0oA
t+DK3Eshbe+i2FgeOqFQMBoib8wLAkmbbpZgrW1NzKlTqcxLhiHtOLLbBy/J/inLB2fvzSrZYvAK
P9FtqmtsFNUvMoTeqQpH2nZtZmF1zTHecRXn/35KrrVfYdHtg/QIfALKqWiBn7WG7DdtMyS7aSqq
i83Ee4sNTIOJm2h/CacejyVIgwUoGDC8wn7CUbTdG4bJOACs3JG2kqVjKu4u/mzju0oy7RkrcCnT
Lfa0aV/6jg2PNqZFUPEs+zkPIMpcywQpmaQWJ7BqYFPFXruPNzIxOvNlaEulG2KBQXpjBK11qxie
3KTRoM+TM7CPb7z5GlKzef/1dE1okCjXRTn54zYfVfGGAO/2VFjF8lF1NCMTybe4klTznDmxfHBh
bt1bSO5HCcOQ4ocOdYbrxngpYr/fNGakD705Ih01SsrT0GT9Z5d1xj2qg7zrnW682vTP/ppa1V+K
sPW/ObqpN16r8WkNicVcaSiCs4WDEZ9nzR7Bmy14iQjaewbXYgMGUr2WUez9iqbaQm0WXn108kk8
e7FRnSNdA3DqiAunVjDgHgzkWc8Z5We2zDfY6TRs9I7aK91nm6RuvKWXtrggJWY3ZSE4yRNRQHkt
ki0ngOiWZZ5WZb7kQ/q2vgza7g5lHiWgN+F/On47rp0IU284E1kL6D86mXHBNSw8OLQcToONrSic
t7ElXys/JVLEFAqCip3cz4NHow5r/e00NOaPuG+CrTaQM2oXeXIaTGYAXVcNpJ9SOta9XD5NI/bB
2MT32TujQRE1tCCCiSypq4lSktuAEPQe3WzYwgGYb5qg0Tcz0Nd0ZU2UZzjoJJecK+1sa7/cj06O
ERxE5stUmAuvsYljBm6OkXDQDoqTlHFw6Hu3fqHXwjr0HR55bAxzcYPDuDwgaaPsd0wyILPiUHyT
ra3e0Xx8stOj5nW1Rkfw3zOSF4nB41wOHQkfR04cPa146/GmbOEug2g0e3h7RjLf6MnjzqBk+FGR
Gc4pOA4UvaPDuC2jpTabq/HJV3TDEsxy6MpsnM9QSfuUJMIiZtyVN2PHIa5q2/wuzJX7LWPJv+Ni
s3Gkcb9NE3xV+mVYpj3WrLyPo5PDDvMUSl2d/CkmMByhYFzsWg077WTesU9YA4LAiH6ZFBlhxFcW
ZOWsobrUip+EDB6lNdaH2LG6TWXT7hkyhr3LbGqx5mwIyNI24bbr3OItNMAd+yzcx6mdrUuvKIsj
EtyLJ9VSNTfORnSxEAtvizJNLmE4+igtWX+pK0IBAnAZc4ncfp26mC4UhZUUdY8ExeRG9tmx5nFP
UJOzt8mURjgEzttg8m6LPjUVqrEX7RNp9S/DVGNknXS6a732rjAJVtVhad7ocnrPe7M7mm1dba2h
GXdgLux0jYxuHOJEaNpla+e2CwYD3pHj7RIF5YHQsncL58V8TO1I7HMaMtdq5AxWJqPBMy8yP3QQ
RTjV0eohPtLYVtvGp1cYzVXmsJ1DNo7PwtLdESQGFTOhzR3qWtWmIquFV30o8WFn4tWxhLzQ3QY/
mSqao6J9howWMYDOJYWSCZcxne0MO+kkWu0aihpB+St1j3c2TzYJaQqesjgh8dMJyMEJzmesE+ls
rXUT5sdaFoToRTZWPBx0sOp4RAQri2vtwfAz2FWR8l5b36A60O7Ca4k99VtZjQ1HCbdfLoHZ4WRi
W/WzdEhgbXxorD8QnUAfcUMRrh1E8YTYnNc7r5vJcpRT7ZmHLJ7afm2Ftfgli8DR2zHoXBAZLfiV
jVG4KJntNNlqFfZmgILFLgCIMNEjeCm+N7Namo78ST+xQ+YvNYIX09VM37QXt3dmXNenepb2HaX3
5KfdKM2RpwezfTNUFDPyy12PAVNtDQy/raFiY2PmwU4yJv9UhXR/miXo0M4qQnGa/dh9knnXn9hj
iNu8a5c2t9gBClum/rApAbP5qwkGF6J+7Cws5SRCZHM8DzwxLuNpTdi/woeCi4D1vTP8bz4SyLRO
VNXdq5BEa2d4dg3PtI2fpsQuZjKTvcEoe2I937Cxpym90oh2EVT15qAdhxxDaJN3WQ/tUGRrZByG
QsCl6MwVmcPYJe9n3DPcmUiXMn5yM9vItyjqC123wlCxLewkvY8zfC3YlEi89CKcEuJGmSTUM0bM
XSc3RCedZCusDd9ievs6kXDQ57oxK54vPGh3mRmUN12gIkQcZYflWrAV5SMexireGnUgXhv2MLTa
VLoCNt55lclGqSmb3RzQqGEQKJ3XPXtGb42zBs/ByKTnSWaRU656lcXu2esw26xzOjbVukbgh8fc
Nmc2mI3xIbCuTtvBxqw5Afqgqo7w3x3buypZWymsQ/LIGZYtQ6FXeYnI6LOegp0T1unVJtF0Cgsz
f24L2/s+ACjZDBUO8MtoYHVbhVym57Hr/NuArfS5nqjDWGWdJVHFPRgKDfaVullsDI0t+1NVSxf7
CUmMfYo27m4tlC1/SzAnZ3HsaHHfSQC+V4e+lO1kWKDJs0CNP3mwz4BjGw1HXAbjdDMjhSFHuprh
IB7pul0wPCiMjHzXhnI6CnbjwPCp4XT4jJTVzcZaKWN4LTgwhA+sdhmRfm6ddud6NRe/8IJIr/wa
/WRvkNY/mQxQGSRV1dVKR5t+deXqlc5RNwExewgnGVuHbxnbIQwOdRE/Jkuek69oo70IQzwebXnE
+pEerJjO1SSiXX1qM7WVurUPuUlb34RbfGfh2HsMWQ7Q5TNbveShqmgwtuCAWOABmqkvd3btFy/C
SsUD4N9ZUfxtGW1PPfWIYmqGIPYBF8Xpjd+F/W1BiJaNIvYGoDVU20I0KUaL4Q1zpZVLNAc/Vuep
V4eE7JrsEHSews1ujdJsrwZBu3XrZuoG9tCscefAlzl4o69YT0Q2gF5gytqCTU648Dvrg+IsnOgA
hNoHIqrB6n/4qM12VAHdoIE5Wyaa6E3apRS1av8VJPeP4ECPhgnXsjjkurA/KXzx/3zadYzINJyK
c3Y8jezT3OiGQyOkHYll/d9Xam7SD/J29S/1TwFu/xT19l9Qi1mO0P+5ZZfmEPWzfCv+wHBbvuWv
WkwQwGODuxb4ZgBX8Utw+Zth1/5tUWd830c+XCrqkGn+ViDi/4ZdzrOpyAv90DSXCo6/G3YRYvh6
1w2AaiFl/DtKjO2by0Xwd8UACRFUHK/D/7IULy0nf1QMcl1yoJurfC/aka76ZWjdMr1mF/BghL/K
Zai9WIcP5f9h7zy2HMeyLPsvPW7kghaDnhgJAtRmNG2Tt1wFNPCgxdfXBiOzwiuqVnZ/QE/oVE6j
AJ6495x91kY3Yzyr5XyPO+uVbYe7F7V1SaP+ikz0knyVigdmyFuuIr8w+Idrlg2qve9IkJ4ZqCuU
iMnncGXufC81aBGCM67Iujfi8S5pVqLVd0jVVYiV2/batIlVQoRjuGs+brhDtbb6TdrFy3QU2VuO
DiAvtPNMNEPcm6u+MNlWEyaOISftvmb8aGDh0PJbWewIDKIqzCNe0FulB40pYnRoFpHe1Qva98dF
A3lIxy7r2/GB0wpYUbf8LJGtKdGraZc/qtH+QhaFdzfo9FUgS8tC78QN4RX4RGSpNKPyd5U4+9oe
/VjANoIGZWGaqL7PCev2NoLt4wEdQXlhsQZ7WHBosg9G5ebUiJAMBF+RgWAjmlvSN5VjPfW/YLft
xSrumBnIa2j+9ICQQsM4f2hQgmCJo5dVf6JyeheEJjzUq2RkVvd9a8BRQUsCaEMcNOQly6oziVfB
CcKTKKF10I3qi3kBN0FbNYMiiRjgZ49iZVWuUAQY9y5ilhJRi0s4xhGWFczbsFAz7YQzq32o0zwF
VBKRWjsQVyGpoj3WVr7OSGHcms4fGg793Ol8u5+yoFUQSGod8eTSzugEk4aKqOCz6uXwYK/qnH7V
6YD7qrdpW8a7TrLo0DxUtIrroSssCVqQsNUNIlDS6aiMsS/ALCEgoFGFNkhZVULxqheqVuVQoc/n
KddB/iAq6l7wGaHwQmqUr5oj0P/vEyIkdIDbdFUlDas+CcdKg799xNBNzW5vN7EeiHqSuxFpU4LE
CR8gSvpgLH+a7sZj+TtRqCBjGXs66ijqjb5ALjWuuqmx3rWLumwWMjq0nCKnPYwnzwEzAQZl2yC+
ylYVloccq191Weaq0EqRak1Itoz4kSgKDRmXnNtrA0ilNfES0wCsCTq1DMIgVlXeOBXxJVI7a7vs
6jdLqMCiFAJ4u0hPEHqxim2A0K/C82pVlyWG97NouqClzSz6dN/V6MUMIYMYNxlMw/ST8iCSTZGd
iWR4rBGxPeMMOfWrrq1D4ObabMsHJG9i1b6ZiOB6xHAsqhW9O6I9+oyK5DyYzWq7HVEqsMEtkTVA
HLsmLkQYC5d5ikDQbqW1y1KURpqReYj44vw0pLekg4HKSxVwbJIklGnzKeIl3hI1dlbiWgv0uau3
RGG8o0Tfxhy8ZJizOdC70I5o4FaqvBVai2iiWXPlmzZFIBG52IbNZDMm1hH3D2toYUVHWyfiYFRw
cKVtBNh2ZKk0IXzloOO8cnUWL3rpTOGSkZ+NwuLBcSdxOmfd8E1bquc2n/aOiizQKX7kcglsa5Ah
y+iDOxk/B0qMHOqseLO4RwcTlUfMCD5MwG/LTOhRmZnJXhvGnr0SZn4d2k4QaRLpp0hZys/UIAAt
JToGWTEJsW0bp4dmNARuT6p6FL0JMkMQORs1/DCJLFdo4071er9uWdPNMQUmpYKAqOwbYZgH3EwJ
jXOn2sxFdKo8HHEirqzAMOd9cm/T5mzTSi/7BZALlE6SUIQh/7rsGOndTOu3zQzcwW77W2pl03bK
UWRmCvZXc0Eh7iGoWwSDHMA0vELqIeEj9pULAMmIz12rZmeLmtQlTugu2ub4JBNgEnNZI9DF4hJm
M1COGf4LyaOIbhjOe7gPn0NTaBuKKcojAj0jgBPGOtCNnvvUW855QUsqmuwbJjbrjQ0tg64if3Xj
tMPswVHhmQiP+vqPxhLZsfFwZA5OKIB9fVCZmI9VhlMgA/w16Xj8osziN0nExuls4ziuimfqW6Q9
zwj8FvNX6RAyYpf2Vc1GguZiSpCWlZfvzJP6w2SoGV76HF9pL7Y2tFZf6SmBq5O+QbjU7xZpNye+
55CzkwV8r2cnuyCdfgAicosMdQB06eEwt5pwUJt5xx5Nf5AGkR6IkL33dspf2mTyfmEk2Xp69TWP
rrxB11lz7jPzpLSWc04Sk8FA0d+EpSYnBAWnZsnyg3TLl0T+EbtsdSsFmtBED2BSe+IEUh2DgMth
Gpc+Ugp/LtEKJjMFNRk96DZDKxVGpIhjYBf1YSrAGky5SW1t3tTqubSzPSU7/JU6jK2xqEtsrwZz
V7ytKIETAF7LB7ye16TwniOAKlajFyA2jLd+BjlwFWkJd6J4Uubh1g46ivgUvlBsRA3DGmSuTMiD
zKxnzUGwOy2Wu5OUcjdGqRtHyFNwvZ14OtUlP4QQ8TYFQPOWMW76uP3eaztOtxrr3S9MClWnVV+V
wLnYqhP5BTPcZ331kOruXIZTzZ5f9vqXubDjGeLsuUP4fcG+/c1wW8PPPJFgGvbmcMbcQRKZq5Jp
5c7PuRu9aWWB/z6vzhb16TDHX701PUqLXhO0MdM6+FRxmBSqRPESXRLs+3IeunNK5sjs0MX3Zngw
sgS+0nreHDBnOdtUcUBkNK7YDIlLODdhP3UsgqFaTZJV8TYZae3nMUeIYk+f8JxZrvUL46K8LqYR
XXRvZC9itd9ifNhHN7FgomqJuqvQU8Z1lL0Y3qpDbYf2kne4TpqmGfZdZCwUAaB6OZWyHAG3/FAS
OT2yEONDxOWj7cyXaUn+WGzt3WmIfUncZqcM7nCm13Rs5tkBEKInHw34qM2glQTHGJbceSJOn/RO
lQ8W/I1vJW6DB3VQxidRk52oMaswzlu3Rsm6M4IU67FP3rp2HpGQU64GJAPsoV17GU2UHDlBXzh3
2n3EdjqM0vqLVaN5Iv7JCN1F++nlSMuzzD10bBodTRJkfrRIx3vguwZ2AsV2RIdPrkJ8KU31WyLj
S9PjJsugT+Cg37UaAn3VSx8tzRmpueH0qIvEzwHTOMnAWF50gYnyr0vso5dpgfRijhM4ZPGEnl6+
qlZzlYZ+gGhQArZz/NLDARd9sCZpN7JkTTXxvsfJOsta2VCi/V7VtHZsAakDgWyfYdNaMtHC2/BY
GrnXySYzDKBAmprfC42zBi+y4dOS2eqUtdEbgfqpaogsnV5A7Guee9G+QFIEkIuidNDCYl66jTpf
2FxsbUko1OSsReyUs6JFIrlU1WdeIgPWV0F92qkvBJ79GlGSolmum6AfuqesnvsT9Y0+8DrxtjSA
Mm1RnCYgWUESv7hrSvr9wqMYTSpO10P4mtNs+9ud96txZaLs//vVP/9Xs/AedUMPfnvSn4/8/fnV
PXJdBxV9WNyf90f/vAst6UhA13/+jd/uvT+rmVMCWhh0K2Q9h3q9SL2YXf9/XlvW7Pi/7vvbU5K4
mNC4r//lb8+5v8Kir/Hzf/s/9yfeX/b/6eERVsEua/FZszgvDkOblIdsoYm16dar99t/PXK/D9Wt
skRi34AHRxWu1OXhr2fcr93vw0LioWvbeBZzHrYM5Jielf64v+L9otIH2Bb3q3Yx8hyG5GrLEmd8
KEyRrps//WfdyNrPXKM8dENUHVyrj6Ao6PAXIrkf5uWfbxFz5j+vCUxe1BSxlcBZBPujFeDTpuJw
v6asOF/0N2A4qpXmoBjIt9cL+JvJbhya9/ufgnkF9AppGv57/qgCd+Bwf0DJI6wKxC8wzzbyEGPo
40RwJE59y0vkIVoBafdr98f1xeTx+533205v0WJzmXbXJ//2Evfbv73OX49X7TLt2zQXfm0PzE69
KQ99EtfwHMaDvkRlgL/chTa1fgGdqxFSmEuH6lqNoWlcf9ImUni8XH/N++37tUaJhq23AH+833e/
MOtu1aPHMHbvP4dZudrWINKXgrc+hGhS79/B/SJZf5G/bt6/JshndE4mMjcz/EnrF3e/uD/21837
fzIT+c9HETwxM9xv3x+5PzHVEIAL7SJsrAVRLPxcgWICGmDnNatMm/yjmUYufehnWkgnOyvOYy2u
pvYNpXJYLsOptvmJSm2vO6RUtnPIXpJkS7YymbJzPGNbMr/O5ZkJ/IJ4lSFAuwH+CZuyelQt/Vgm
bw55WRltDEepDhL+mjSrbynkNP3YJHOIpzmgLOnHTRd2VkOSIOHnmh006riDKlJnu4aM5UwOPsPg
tTHrraP/EZV/tEtCmN3qe6EXbPHpxhG9P/X8CLiP3QVYtXZ1RrWc9VzZ43P0rroxb1dcp+nnDemL
pMlRqVSmAJm9iPy4jzDbKB9dU39SmX0apg+hYrBky5vR1zZ6Z0dlN6DAsC2x+9tmcaw8eQzttDtO
afvY9SwEjYZkUtBaRcqHYAdTvo+ReXB6+q9kp4IcPFBCCivTPdntFEIBDUWq/ZiK+aUX5udIx2tp
vhk9WrooPml6hrQtxbOwsCOYjkNrHuwCNZo0EXmOfumYJyI4Q23Ww4bAwWVtV3XZYUSCkOeXYWAq
UTaTBjZoxO3UVqwDnJtY3NehqJ5cDNoyrrHuCfrqyfDMOvicwchcP4A5vXWZX9l5uKjeqacJVxXj
ryzXnilVvjaeei0T9VEXtHIzdmAZhtu4I8SzO5aG8XMCIKy20THPev4tr9Ltz5IOhY1oXTjaIwgI
tYr3U1cH6sgxiQrOIZKQYkzlG4Ubpjp63/OEQdDq8hMA2H2u6IF06g1q93Do8RMZ3YF2/ButyiOB
eT5ypy2140B3H0AMXWo7hdShh2Zhb4impKIyPQldXjKwvjTsD4tSnr2Jv24uR/fd7TKKyHQObeeg
WO9xOSO2JgTWFch/rV2nOkcD32xmt/uqkkEGBleJ5iM7nvNsvCpDFiaufuwi9bHOlmufAu2NIMQA
8aOJuyu/xXhx0tnyG9Xy2z4Q3rK1J34YFcLoHHgeBGay93rLOVlueW6M/FS6+t7uk3PmWrh3XvD5
QTentRY5sNwoN7TJR5/H7+DjHJWhBqHzvjf1Y2bqB1k1p9o1dq7zWSqweywddbBZk25nL4eG1Lye
JoHAXWy1IfHvtwqpY9a/mdN3fcYm23YnBzhqPOm7WDL4oO2I5k1kiE1dt49qGTFmJj+qxLgMJdOd
a+878Yrzea+OLqcBS81pPlprdW/oDqNBhcI8qqNzS2FDZvawX9Loa9KHi8UrUD448MqfxJbe2FE/
GNN4ElQBWbyghF+elNY9ZGZ6cQp3SwPoaajVHXkUoWz2A5pJfbJ8S6svbtO9qdI9qrVzW6R5SAlJ
kLh9O6d5UrAKo8ODQIohuQ4lVRVbMlqVUcAIxaYUlNGcXbJy/ObEfywdlK26Ak7aHnAt8NWGCgef
vURPcT98Yrc/6k6+1WplKzudV1DfElP/zPUpVBO6xwvgerynDRR1dFr0V+enKrXevaL8TPOODb8I
4be/A0IOKFtuBhwxsqv2jTMdMyTLuUqFbqLkiInG7a4KvdgMB7Yj0LwPb27RvbJvCDUpgoyYwlI7
Ee+xj93q1OGFHpzoJjpr31ILMZtTib8Bf8SOFHl0ucvBk4zuqfmSKd2jDvwwpbkl+IrV8lWyOcio
wHjW8qjwFVc6R5KiPTqEHAstCktpAw3qDrkRh3nhneHgPfVJ6Wd41Q2633GdXUjKuNqDc2P5+ig0
920Q4sUkjM2JyrACdRgpWigUcR4y5cXKsgeM0md4gAESkO3SU/TolH2GN0jC2QPBDKsYg/MsNvbN
UeOQ0NhDBSwNvDGFUW0fl9GNTJKLXerhkifbPm6DQlCQtMKYJb8Ka6hepkvKcYYA5tKL5Aw8DcE6
OFePVr+VnMcxPc507elOvRpxSlU8N0k9OFZWhoBBbuObUb8lY72lBReSew1tABOyHoVC5KG6VGFp
wISbPpVmCMfiqRbLQepuIIaF+Und3Q9xI3ubk5heFeaMHLQChken2etVzyjTwq+BHaF1u0WdzxpH
gRjmvUrEr9V+Cjd+AUZMUvK0p5D+kC/ljabd3sAMNlo4WpR23z2nuRXifgG5wbhZKaAtSl/4VdEd
Ic8U/XhULdDIsXm27TGovC7MqnkjhbrpAJxpOfvyoTjlZbTLsuSAG8RPO/GBwu2nGWUfNjRI0ZZ7
dcIT6WAf1iRDd3Fbkuo1paKYueZOdetzmQeefqzTF9UKkkU8eOOT+91pXsfsWgvU4UCHfEuelsjw
te6rJk8B1lrJaXQxVXLyDP1aejcr7ynsalfoBzdQSU91m78kU7SvsIaITt9q6QXMkWfIMDJjlvFr
xXWIX6VbvVdEIWtFvBExwKtkOViuctTn9OwynqCWgzNStGezsjYVES2OWgQobDbWAvZjYUQQyy62
Ko7kYZMkus87dkz55RLSFtXJTsvh2JFcuyg73Z72gtWECKyuOiWW5Xd7tAd+HZ2B2SF06m8auB1h
sMQ0h4NtJFfLvDX6uKGJu5VV5ueZGZiT7o967sPa207ttGc/FtoqnQVrW5tULmNG/a44wbXIM3Kt
skMy2ftqkDcDXGBU5I+m++w17q/Uu5qddVVa9WCq2c6Fpl3LjS4nX+QfMyEaaox9q2gCNx63bTEd
KUzPBaAwe0EVcZgE0ESh78t+PsvGxI8mP1tRf2PXnJuHSWPZBdTCDeqVkFyvY/jsz8xoAq2oPUQH
+sXHuWaKr5Vv7Cb9xHnK8nZXg0HuZUkdfNrlU5hreSASk3o65Up32lRZHNRgYEBR7UqT5VeEqojB
Dp2IpsvQWwCTl9/dCFAvEcsF1XMb+7xhZGdVNIEO0sBzBXEPy6O+MyALSOvJbtWjQ4+G+Op9WfJG
BRvnqNpFRSCc9tGKs+OEmZgW8g+suDdbqfaL9pZmzWGOtSDr55fEXk62S2GWOqad2oAKVcC32aEx
PQoB1h7XrG8szm7UF58KGGXmC1j2k9m9l508kb7DeJSxl0BEUSB4ZIs0U+UWyrQn84GBnTGleXJQ
OpRoHwcAwFFCiiudnKm7jou208xqhxYqpIuB7kQEicgCHaadqTB8Z89ToQWRIvZqVJ7zmsU3ETQU
nF57swksURJNLK95xdkfvy5Vd51M+TGBIHQFWBw73q2iQtcBQtd/tTqZaWT/dGx4auZFxAOKmA9E
sfuDm/jKqith5NA0DVCW9tqk4AGIEHEWyR8WYfWh6f3eFFGom05gG39QzdsaanGa0/hopPMt7tBx
RNOJF6SVEiEA5FTJyFrJmD7HoC1oCTbwLek0DO0uroBPOdV29MYtSSsYZHH5xKQu5ZnPUbZdLElN
bQHQhp7Albu6f8yp5RdZvSmxw1nGdFTRNGbuuOszcgjRFSAX22ZS9Q0NNmVf+IOZ0IWrXysmo2nx
kxa8HGZWm4D3qUT6mE5b6WQcSfYJ3v1R72hXlcEwoofr2t2gAi5YsI618fNE0EEzMke1cIrGNEgq
CUDNflRe85Q9iot5vYAOq/dBb9GBMljjt3uGb4q9AuO7AQvg0FXKA273YDFUv4S1PU71tueDlyuu
g6QZnbAfXfoGrCTHPVptgidZ9aGB+sLyAnphQ2z5jMcHKpUg2OihZNIHB7ePcyzIY7WPcAQt08bz
xM7INQRg2imB87t+bKygNB6qfY7Iu/iVjMUOFLDwwF/oRtDCI1fqwHSaMFaG51iLP6qKMqtUr7XL
soHFbSUZxdk1SnKg6tVjOrBWbycI8p0Ps4HPAVNxfpkcZ1eDXUww1A4tfbQU8m7BBqfhQ4ACgQS7
7Z3cBzWPduQ8Y3Q3WS9qjM/CXK6OmqLFagIjd05iboPcwmI/fRfEa2S9d1Cb5l0Wj/26PVLhH7CA
7zvq2l6/EkSvI3FSE3hSazKvlZleo8R+tGNlW9YrTYMTKE3P1dDxOcinb2OG9vZoGsaXgh0Rrccq
TtSMQFgLK19yaDxSvxE8TSBpjIFFVGwH2bgOY/aWCn+YuuoZBxQ1jXxrK6ySOsZ2RsAytbepkfjz
HO9Yo5waE41X5Q91crYkHV+EvbOm0RawfaioQeu1AVugONHDQW8CRO+hbLODNjfB5OnbZZbbJIqC
KI8CV5/YuNg3agEhkktmNZh6DM1GPL+YtbnTiO7q83zXY8kqW4/s2y8BPCbTgz6zH/qVhmobF9B+
Qamc+8UECfTlAjwfmbCW3oR5NG+Sst40NlUZ3QhNEEhJWaEmpYLaTP764+ESxu43bqxh3EmJPZRX
dtbyztAfkoEarfIYSX1vxh4TagfnmjQxhF0aK30o/SK4F38A36Qb2dJCJKqcAhQNqeqAITRV/fvV
+0W83lnaMGPdxkD/WmWwO5ei4Pn3h5AirO0HoSw+4UKSuVutNwjbYRaWUaIH8+gQ6UbZ5G/VkL/u
+5+qKMkQf2t73ojiosDLaNZvxdSqNOWyr0bXs701Uh36zwJaTV1+A0hi5guhlKSRpMCSZgra1twN
Su8Ef1bYzJZ4rT+rX14fn9Oqctk2/avmcy/pDBabd9spG1T+it9ZcqKtZBE3WXBeN7C+ZFeMH5Gj
ag+5Qy7JOKT2K0hhkED18BFXnrsfq3zYAuoqnlDrvxWVUCjssCQypNq+p/LIsk2cltFxH3rsBseK
OMtNYQ/NR1IgIMuj0jncb8Y0jzLgH291PxXnlqA7TgCv+YhTz91adZ7v70/rIjOwJzRgYG4hlvX9
rlGvbKy16zJ2n57Jhg0odQaV2k2DgjXUbqIL9eEsdjA37h7daX9FlJW8Kka0ddCphk6rV36u4bVr
hwUDI3uLxlCMW9bmrFfsZNtFI6w5F9aHrYnkJNNhjyN+fFbLMoc4L78n5Uj/ZvE4KZBdBkZhTkxx
F8uqyDfMoyzQqFLkidqDTYvtJ60unrPRMvyGEoFua7tsmpQXY+5+6ePcnmMNblZhFQEGffGZO0DR
MGa+jblLYFmuLcepGICSaRnec7arnSa3HaCh3lw58yDFyIUqGPgsCpwxrBgt+5HNbwMcssijV3XS
VknKoVIf6ug0AzZvgwFTRRlQKSjZ76yVUlzovtBonl5dFy2C38EpnxRo6CerXNNCI7ifJal1qS9R
FVQKU4/JgOHpATifYKz0Z7JHdqqjHjy1o3/J5x6svVotjyDhVzTGfm7OA4oMTOzHpRZkECDLwXVk
9iBIimrXoT4oLbp+DpwYhitZ14c8fcpFReM4BUk07vu83OYDx4Kn7Kqh3dh5v9cUkwbdsnHb2Feb
sJXo2/XWn3uWK1rogYbpyxI0AZKTJd5ljnEY2zhUqNwkjusvarMb6KlQrKUUOIfEDQfOL5vdOL0V
DPxvgvPb6tpHF/JsuZAuVzTwofJtlXk7G+Ro2UTbVCUdRkn2xLegKG2BxnyZHeyqGn6g2TZhhqOy
LekEk30HvCjblF91gZ0ewcKXYTxS5LBwV3xiJbZhQ3XJYWZWVfd2bSArPUYaVUCCh0bANIp81fSj
NM4wvflpD8rsT/RjE0aneGcWFNl2lZvu1BdYbmn80tiPvBe+hjZ7nbwPHR1/7sNVi0eKaIrczP1z
VzKyax8kwqJgAa4VgSexnV03Vw8Q4umwbnIFBob5bbVkvLKWJrQoVy6j+apbBwehVxO9W5xXh6SK
Q7mAS1LdU6mjKSWJUOsx1uhbSdgNyWys1M2Heer2kzS/T+58oG79BxsqUIeudsL6+5pfMCidLJPA
GnkdSSZote6DNRL1FUqMNS5T1BWteO20q2SO6TxyyppHXBgPnYssqviSGdDk0AKIblYfd9AWy/wY
H12XGCvah10gnjP8JZuuQeSajuFC9wqlWePwVypKtUpubt20f8q0hQ6rQYDWR6SXnNnKo+l8qaxV
quGYtS07gxHsdrbp2YWSdIQl3nlxZx1UQnN0l+ng2vXTDO58iZ0QLhIgiLn3K6qyrrmv6L6rM+go
yzh7dvViVgYbbrT1ah3ki/oUocdXUf6aXrBk6n7h8Ic1BEnWe0cHTNF1OiZTd46rOVwj57qtHXk7
bxoenLF6sNkZyy3DTGaGRAOQytjEYYJGhh56sbC7TuBWPQ/9d6kHix50zdvAYBo9rae2pge5UeJE
wYiHDkB9wZQfad6DvDjKRZhrjMolh4ALWOEHWaXjs5w2yuibMrS0fWccyf+oIhhkr4n76aafQ/Yr
5fxoVaJSyyLAfngt3TWkdaVQReGcU5oZMQIMrL9nbXiZWaOnHX6X/tUYxkPScuKqYoeQazd0Ol0S
8yGOrs20nHvdPeWATlhhDIrYkZUUrKUGxbQ+ilLxM2I8ygyPs+x969OqHxArM4YhTFI26IeJ2urO
YnT3qlNdvaT+BpZLfdWc5gs1Jv3R9iKd5WIAIKtM9Ui1pmS2GPrmuQGiZYwKwa4SYE65JUdjp0Uj
khmLozm99GgZBvQI9P23MtFCh8CR3r3l6fmePNkOjyad+MF5lTMYbyCivU34AIPjTzE33g0zQntw
HJw3C6b0bw4l2JZUBFNZY8UUfURdX1inoqe0XNhE+4GOyH94zgnSR/LdkwRxpesTRo3V01SZR6UA
l8MwTLE1P3uLrf/QcMFtoG1rtIqb6CgqQHwZIrMPN/MO92fYNXKcxjPlcwXTBUacGiPyz51j0SPG
cvRIHvLBcfyOLh1bdEJqoT87L7WrqxfDm5+xKlxyrCo3r2mroDZsl/a8rD8rPIpgx5sXiuX5OcLP
uwGUWH9meU98Ullpp6XVo1dnITJudiT8+/rZRRROWoP7o0zy6BZ1lvJE4Rb+abmv5hh6dqnkz01a
5s9Je1TJKbzd77FUo/MnzVX9+2P5YLsnmUePKjMKQK76MDuDdyZBjW3Beo2NmndubbyHs2J9owP1
vWdZ3u3yBXcTo/56qSJZOrYzDPvUTV5cBRHYg2iy8eCuF/drkZJdDKv2wl4px4nZfPgDICrdydQG
eazF7caE9LepjOqXLCnCzaqC3NTQT3K9uF+bAQ095FFe7Ygpsdn7W4gCu0ZhmIPcNCXemeOCyoI5
zAcWuQxlKNdJ5RAtq1yI8XQGaBa003zDnGjuMxr/mzsJqhTRwESjBCztmpf7XSwA99hHm2tKrkQq
25fJwJ1FEtW8v9/UFc3bFRNwxPtNrGF/Oo//v1P/ZZY47n9A0Oma+fYrSqryd989Cux/Jw8Pq/Jn
33xr/9t/+Zc83PiHZpiOgePUMcE5r9Dmf8rDXe8fBrAK1zRgVVgOfvzf5eGm5tiaCv/BtJB0E2f/
L3m4/g9SrD2CCmGFoPzH4P83gPO/Azqbq138N3E47nxKjzbUkdVCYFvqajf/8Y0CedT+n/+l/W9o
nfSKYMzuvLwM6A/6Zg0B1QK3zGZl8kDi4H5mnwdWBmBgdRKiOQ4eTuzi2JfetVNJu+uza68l1ySZ
3+Ki3czecB7KJ68GBg8eCFCm7qaPeHX9aEne+3H4RFFzM6CPirz33UJ8SW2hq4qDMWu+Vy6DCPbT
pYfFA55LK98SFCqZjGlpEnhX5E/ER/uFAesq/tVM599+vcc/P/nvhGv3v30hhsXvhWIfFoiNE2Y1
/v/2hSROO+qdOQCYnxtU5o2TnxZmvAfkwUmk6j8jwVLCGs0byKoI6yiBX6rFthVZ+YXgIQdHdpQ8
k1Pg7aehusZl8zZhcP9MVesTnJy14RUxaChd/JT0aPRwneqBGg9A1lWNfc+Uh40VOQ+ZWTc3Ldsh
nh0PRlydDO0Po5iHvatpj3lKBV9PzM2s0fYFlwtBli5hk9HeLCtQm+YBc2UcS2Uv7CHZwP5PAwyW
40M5lGt7fqQ3780Kk0PtM2CUD57lxNvZFOZa4QJVRzTZUW161mK9rd0KG9molSoefRnVO+PLfrCk
HV94Lyciutf8h8471Kqx0BcA59eAiaSQ0FycibYe2xHMMg7ISZucN1gqUXFdtIXWZ+uedHuWfuOR
zkxurnZlz/HTmpQvwxYacbrdR/ThlejZlfqkmGaz//e/tsl59F8Pf2jqNk5pg0NfA1nxN29EGzcG
pOtJsDto2axmX1WcsC0Q9K2lClhqInlsrrAwswP9dPWxgV9efHkQTbt8lDePFceexv9mUcfo6JXK
c5E7r23et48I5JFGd4S51c3ya1ivVInbXTTkurPees/uqJq+VpAk7kRQvx8i+5YIxvx+JrcbkxX9
d4JF5MKivHZBQrUJ24WiwcaB6RuUL8RqG7zZ/4Wfof9XdIeFGsJyLIBEDAvrP+vI8/vxH7s1AjSP
MFAF14fvjihxoJZHAV2pneK6M6HoCcs4b2bb2GKFwuLyw1Cd5II9YoeLjriKntxyXAxUXGfEA5MV
A+fV23cz7rD0muhNiua1UUi9E0Xh7Uf3h7vy1SyaDVTp5Pbf/8RMqf8DTQcSkYnJBrI+3pq/jXFl
WyEYbiIDDDkZSFTOuywugiSprzjnqUiT035E9q3Ih/tVLDAYxJxpYqsmzGORogmIpYVws+sOyjRF
/milEtuJ0vq02cqdrs2YCUCDRt1V7UbYqTOpoi62vqTynkxFX30patjHc0Vs+pVV2fNoFyvmVraB
4Qy3VPwRqSmbrzx/UZch+A/2zmy5cSTbsr9yfwDXHHAMjlfOIqmBlBQaXmBSKIR5HhzA1/dCVHdb
VlR1lt33fpFVZkUkRRI+nHP2Xts3EdI3McU7bNuiFVcMb6K0ntGo7Iq6DY9J9hxMZM6O5uI7GcWx
QkGxr3WCazMkDVI2dU2F2JIBab2Gs/oUrvdYBVS81Vi64CPGRzgKz00MfhCx1tPgflWwkTuzfcVb
sYn66QxjlH0ie0o87xaSPYaDZHxuf82MF9duTYCP50DJ7mCP5NggklwXh3gJaarXTKvheiE/iGYb
L/IQfYYK5m/rGeEGm9/dKAYAX+WOuOSEyZtzaXWbnuGpPfRRcKti2zyoLiY6OKZ4N+wPUYfbcYgh
rsrsbVbkptZuFeOhxm6U5FXCLHo1JeNrHffWJ41lPAOp/KSV+D2UHjMof0v2HKa++Z5WGTKH3gCr
J4d7OAlkvogPRiubosQkiaUEbIUO8cOQB7OWqTpLp6Sq9DuxFnJ8qsBaQ/Nr3yvyARfB5VoZBAob
KAdgUn46dlfc5Gru6OihYEeEkECiU2iOt3YTP9rE1gwscWgLDQ1+qxQbgVJgRVOYeiUJ1bkWLWPR
CBmSjMK1NePszti0ScJsTvYsPjoGDkUwN0dineTD3ITdDpnALSDPiwjpAFEzHINO06SNGDpD+R0t
eCqDeUXxR4K4tJFsOHsbmuN1cqH8BeI+jy4op9sdnss7VUN6z5GL2p1IeZ91djP18lalN7ogn45/
SxE9joQ+OtpZ8GSlCDEkqe6rg1LCmKzejokgu94BuFi5hndyXD/f9TTmgNsZ/OWuSzYDYSQ1nrkV
GkO0NHHyTBH5VUiay0QvmzdBV38Hebibqlauq5uyYe4stFwV42tV4SaHEXF0LaZGsshJkZVi0xbM
zZzsc2gQzU4TzS+RdNMKJCO8O1V764LCB08Q4AFalsTFh7t8IprXh/U1GLtGwv+eO/9jTPXF8p0T
0nfkY94bxlTCTbtpa5coSoKiFIfCI9EzKjngkFzOkbiksTVuQIB6WVtSTEY+Bkw2SiejCiIIqW2o
Jh0n2akWB5Vum2kbm5SdY4ATjUxUGsF+tZZteTay+WL3JF27UECsvHowiZpZu479OHgoy6ZRYMrr
+eq9ieQLOuw8QOFOaFBKZuuT0GIySmiOYXrIzS4+TVZOaz+rSZ607K+YwR/WPPN1oM7eGugCsjB5
oaZ4AFSiVljJ8cUha940UfPg6mcRWGTwTNN7E0yXtKQCziP8zdg8aOGuvaZ6c4LsY9TRMat9YvE8
4e2StsO2lGEbn8JtM5j9IfYNuLSEHiBONW6NwL4hbgjEbYqfrgnDW4+b2C6o4l1ZA3TuHaveeUum
qBzDN5Spj6mM30PLsLCJpze17CrUIuK5sxLjLu3kg40LeZX3gk7VtLaVJp4YHZAnCa1wvbwkkZj2
QFCE/YPtCyjWMjhWpF9s/SDId6Kqup3FTWuFqz/bKNmKg0+Do1bUyAVJqbWL9aDo4T7SZHqHy+4y
17XwGGOL678iB9WdhZNci/Dd1ONjLgWCfmcsVpFnrqKYNgSX/469oXBX3O64w1XWZlri10ckYxZi
LAtxJd3HCqAfmnqENNXKNwr8aQo9ElP12Y4vRuR9dTgeVjBrtj7gDFz3Sw4P5WQBlTsHPdzyRc9j
cyS5Q28DI++5dYjbIHZJChmazdCQy4pF/ttXyA+d8mdWF+O67zuumLN4hGjzYJBVuUf4T3g1wSRL
yH2KBqjf6gBRPGkw6yLx8LYE0Q+hnddI0tgxJyIjG+F9hEUHCcT/nEeAxJHBECvNIzjN2TBsZNY+
ZSOL0OcT1CYOHOl+0fI9pSI4Jz6RIIXlrM2ljcqO6EEGjS+OzRwlnJMb+v67IDPlrZG+F/g8Vin3
1+24MWIcgXymFlOfGgtpEKLDo9uMi//b6Ef62dlmMAmcmdlu0Sd+4Owin7W7zYT7yZyOuG7HuhlA
jwYWG23oVPa60anDNJQhBkKuJt4OYWgd3Si6hCXeMy/atwvsKu3l8+ietWTxlTaAg3AgDqar5Kct
syf4VYRt6m/ptU+JW54Hx8CfV+j7zMVf0NCNCwAksWrFw2B9IZA21rYTnl2r/2jCaavb8LuJT7Um
f2TctCzLteMqAsZTt17JrueLjrtDzRyJmmicxDN8LzIFBgM+1sCm6A5fCRCLy4DHzs6JgdE5NElT
PPsEvREKY9EXKr8xTOqViuk7JniX6FPjusl8FCpktZhVUeGeQwHgpl/LFAHh0yOaXunVnx4aHjOP
j4VFAkQvCbnAFmV47kvw7c9gp6ZO5ZtZYVzwRfEtjOZmKum0dvzRrUv0n1FG5zFjVKwsh9iTMtkS
kAxVjPVEOza8GkxlNh3pAp7LvQx6eDu2DDjEvqZQ2g1tg9YjbW798Kf0s7cRTwTONFLzGgHTq2Bc
XluJ3oOK+naL5IMyHDsMLhsH+o5VEbhRe/aK7QClRVhcW5UgfOBX8Kaf5bSrDH/b0e8HoVOtcle/
qbl8acn9SnNya+0puEVl9lI3BVe+F58O6ZqDsIQSJR7QTHGDwEotS70lzYwT2OIYsBxCADyYKhKB
7iZ0+5fYnH54tUl7NiZ0x++Opq073HBieDD7+CimwN+YgqMTh7m9tlv3vVP8EyCZZifi+Ukw7bVC
KgExhy8j4IoVod0n5rLRtqmPhrhjAu5zUyzhf7Bf9gnDCEBJ1Gy2uS6ZhnEMXV13/pWkcbxL6v6g
DXR0dnNCiwarvYMN0vSWi0RIfwCTydaeZT7VaWNswja8aR10VD0Rh1UjnpELTxy5/UskZ7YvRtaV
4Vn3U/bS9w2/ZY2IFemLp5nBTNPIo15eFYM1s+gRguO9dX0uN52PTZCiCu9zcUjj6dP3nAe/nokH
yhw0RpZ3C+3rcfJxz1gF7s+iDon/85zN4LG1NIpTpTaqw/KFjaq4d0vru3XFDX1EfGx5Y66D5id5
JOiFOyj15TjuHJFci0CfRvBkqxjIFKZRTYYgWMIW6U/jIdGZ0MamWGhMhSbFKcLbzo6f5hy50Wxd
IfM/lF0r94ktN7rqCdbDAX1ghoB+1rrFWplxo/N+uCFMlWCdDsHWSJH2cFgsdVCxReh4kgUUKrcO
uIp17ypsd3ObQElBbM1KkJ+5ZZMQmQVATNLivfK2SxpeEs/DDg8q3ifhfjgCKxywkQPoI8FUDY9z
aTwF2jjnxvAiNEtdjcw6Am98TLvgFOCxjWKChswaTFn2bJTtF+XScx2SrxR0eMywleOoavKXlEwF
FU3sb6OJ4YLDzqqth6q1wITaFSdPS6yBTIuNnSO168cObD7t6oo3nkPbAnTT/ELlCpt5jr13PK5H
5Caqqn8NrXNAAMF5qNHjdX4KGbttHpzW+M5c832OkqNJxFCoi9d+nojnc2uqf9KPzPo1tdNvNVF6
N2l77rg3xS2HHyiZX4Ff/YDP5LPa9SqZoy9EAFTF1RYaMudvpm4T76CK6LVI2qOdgH5CpbhLu+5n
2nTEDRHJRGTtCtUcmTB9TxKwPe+JyiRPEG6hH1vgntWH9KZzUsT3Rd5d6HE9lsk7ALNknffTI4mQ
R3u4y+343evl++wDF/P7Lzcy31sEk7GiwiHMJFdokDI8yK39kXnFr5G3mNfN/UTHZZsLLm3QI45F
TVBXOkGbHUJnNRhtsm+DhdaQORdV2QLn23yXRlaKBKqz19LvTpMKg11HwtrOjFzUSfmxVSGudi+6
Fd4y/qibhzxvb0zuKqtKmZ8ZYYv7TP3gtuaB/Q5ROYdqpTV/uQvmzzEFTwBVLxgjHkpOZVgy1t0U
cz4MSL5/7yeaEnituAPPJV7qMuX5Nru1GeVnjFRMSiO+/qHot35C8itEpb0NCEKZs4tSHHPCWOGW
N7r4m/Lvo+jyln0rPdemhgYHqtezC9gIdoQGMH1IoQBsyI3lcpnsOo+iCqv+M2pfuDLcMi1renJI
6djUqf4uvfFHn0cv1N3nwaw52k1xxcG46mAmkQHEHCAtH0fp7FWOqKqU+pjA0gZTZPsr1Y9b25kI
h2qgTYUJAsCMO39djxN0/3rV9iR+OWAtNob7mcdQLSCAvtZTevHDYthuBlgAKydietpjWO08QEj6
4/eHPngNSeYtl5L0vrK6fuOA8yGGwP0Z2y6G2aEHHMEbozLbsFmcEq+fQEqweZpuBhKjQnKd/RjL
BhWy4dxZbrcSzA2oQuJLngxPnQlzs8ksWA72Y6TQsDciOpUFd4e8YhXkuf0ct5zzobwjHZXGhnWc
aM1R5DE7NPPkaXbdB3Ij7gMLBqDHooOiTDme7IKJcUI7YNHQkLJ98wdSwms++z/b0ja3U9QdWhRS
LNN7mtifqeGQrD1fPdXeh3Z+o/gKiPE95XmHEM8nLCqEnG7VtzA9U0YnUAHNT4a4hzmB8uMKKjbc
YRnxncVFzVxukGNtpzS9FI8e7PPZ1LQ+7YW/z7iW1xt4jBj7X3URfjZRfKhCB2sF0gi4XFgw4u/B
SorNFPT0Hrv+ZbLwqzDaMuHwfLWNZI+pmnKdqvjgU0zD8aKWI4+WrKEuyG+GCqwgO+05T+bPISvj
NcfSY+mYhDG7+YXE1R89SLqVyZxfmu6j5Tmf8NeA8f9M5xA9ckdUgDfF3waxV/0McCAey58JaR2W
np8SDQ8vdzguErBWOeb1AKNEYsG/yu8cUz3rSd5l+Ucnx3Ttq+i7DiOCMrCERumNh6nDCSkw4sl+
iWacSOOzi5dshUfmMvcAPnHl7rx8JfCnaDwbo3KPqQ45ghUppOJXaTEtBjBPRajPdLDfOPBxRSS2
x7rN61URdFzZur074fjOSv41TKuzhWay1DwzUdsQX5YGvwYnVatO14+M5i9Jbj3KMR43fYuQ2XJ2
rWt/ujEpeFFpnaOYo7b22ss001qdKFlwbiIqk59lUaHxEMjhhh/EUf4MlGDbL5A3v/x+aSMbj9lU
oU2S09FP9FvaEKOOgbgeP4fCZCETFZEwLytNksqDfvrRKZKjau64fTa8dt14RHEHGbZrD0k7kYk0
oIhHVTtOWYPvjp0/y8+6caGCaRtdq/dLCf5ILtNLpAgQwAJScm99TTzx1nTqUw5qb0Om4jTcWZP+
pl8er3q6JTRIFJ8XRnHdScL+Kr0GUjatrJxl6PnDxX+bSoxOqYUmqGhoexelS1dUOqAsyUApUEVM
CPzRvp7DhItBNZ1lyu6M6hF2C8CZjQgvZWNe8KgpekYBk62hw8c5JZO3c0n/mGI+PEIR260TRreB
JKMMrVQa9BhFNE5ttHUhfMlx18QxwG9k+j55fxOOIBSxgDiDE6y7kDvHdKc66R8SMT0EIyjbrtlW
ofnSxBBagvHDrjp/Yyn7OZP5uUZI2BbYB8i92jc9wDrPvyeVBx0LMu5Qvwsh3YMtrB/FyM3L9Iyd
XxriULsgQ4oMlUDipxvLY+Ik7fhH3PIEN10ImDdLfW5WAFq6GSBLYZsP1G/yODfYWxwR7cWo7Evv
ucRSzt7Jh122aZzeQIhlUmrM3iPbodw1Ydk/zailUnP6UJ1S5zjsu2uO0nYcvxElRI95Pk8syofM
zvhWgpRzAMDXYfABdw6jmbyUtk0EaeEnq743E6z+vN0gLQg5ZpOFeutnB1fJpcaCOYsiwviaweau
ohKN/SDom68igdU+RD6KwGrDhZ97SC3rp5ox90Z1kdgXqq6fqrIwDn5UwUMqyaiQiOg5d6FS5MkX
PLeNiYbsxsu88OSBz2OHvG1ClBJZDBUoDwz3PKjkUW2CjGlTDgpsOzJlpG3iOOeE0JCVR+J3GIy4
9aZhH1gJ1oF0IoxJddNBh2ZynJqeLB2/+vQp0ukwdOJKhwFZMXvZKYoz/zxACN3amY6elUUHFnKA
PEvyC7fRfZ0wvdGm9inx9HypBxONlt/XqNUT45Kh91h5reV+BZw3xvSPP2k2jn4w52sYjfkNfSrj
d2DIj1iJe7aW/KdQxkGMdXB0m4kWjWeiea0Jj4tEdgKly3ZeE0vpTEV1tlPHP7b0ymm1ZLcLkvb2
9/+Kamby1IAuJR+ju7C600rQeG3Bz9zZyJ52QnogJPKrLPv8Ls11dv/7h2cPOSV5f0IdkR8Gw+pX
bq7NK0y35tS2yTe8T+uaSuOtD53iPIwD+9qctDcNGqPHnP3x1ozMx9//9PvH5ET3/hB+S00jeeaT
ZJ309YnOAsM2gYSzDpcfbfUIjTk9CK3ap2JKPyxdVTvHNIi76WC+MkIMLlk/RQcvXR5t3kuAlPGR
HiTjKhGBx8wtbC4TSV5T4aOuV8UMJ1GzLyCNb1bZxF/RJHzC22pYPUBT70FB6i0BJRXSQTUc0/Dq
GnuEgk2R6ruczPotSqxmHYVc0rjNNRulISIbdkyeqJU/GIoKaRbGFcclQvzc8ncZmttXL3G/YoJM
d+C0vfXs8Bi1NSkGZD/GwdxeIeDKk9dY78xe1swuzFvORmSNtLOlaOe7IRqJubXG5KAmUm9mD4CW
mxHyE5Cgirp9Jv4Af58Taf8m9ZH70z/f05HC3APs9a4nKlB19Xlqab9WPn02RBsbBeu7YmFfiSbF
/qLyCbV6XDJHYMvsYH8euzlfg4pAal6yN0c1jejRaR8IsyE3EUGNbUbpkQwcdYc+1S/Fa6VC9+iG
tnPsAb7xMEX+Rrrsl5TV6tDUE6HnE2QiXypi6KonsynkM7cOHO0txOfZ8FbgcIJ15lnG3eBMp6SU
xUHrwMLx6vCwCHWYlT/fEcz4jcGJSMAxinceZKr9gAAJB9lYEgRYf4NhRPEFwXFP85QrXlJPe+nH
ZwHL/DQSsaplR2u+7u6CNKwhgRr5xgvBv+Tckyts0dfQefi95Opx7G/rhgw+mmguurWMLI+6Bg6X
F9uYMcZK5tmV6z869bqfT15UE0OkF7BkEY23wKv3AGGmA3xP/xguovlGG9XOsIrkdmR0OdHBPIUQ
UxXy2DeaWUc/piatALuDrPEMGDjEu9K3Ge78svuhmsh4anXzi8+6PM26/NG57hKMMnsPxKxCKFWc
+tVIZGUgPv2sf5u9piQumHxJHF3421ppHFuUTjwl9MBVSR8yWH5YJFlBmGhW/WSjXTdy4zBBEr78
/pE6+U+TE3wW6MrxNF78iiUAQA5Qrt+cYUttw9EWgOiRJTPuPGIAB7UHWjtUb7megVB6zwmifSb8
xj1CYb01Y+y8gZbnNrH6daBUdEgapiSDTL29bivzIRIJKYHNHauCTV2X6tZCqbuuyPzlAsqWO9Jz
wdBKCE4s+weeDtKWcoxeru1S0Sdzet9KfdaIh5ACmNCxjRhkEFlPeh7inTN2Z3iXwVGYBmBUe7rE
E/1c+05befyNXdPG3pdi9NxSrpXr0QmPdVAER78ZNib11941zafInrETg6JBrBdgd9MAXC2rMvfM
a6gX0UMdjM787s36Z0XTaGdLAqyopF2oCvYj8VBxk1tXQUDNnjr/ps0M3FzWfQr7n+ieBKDpArjH
7Lsrbxjgunu/BCrdtYtqinjQo83r9RkTUJvHDX9mXt7ZsbWrWz++lhzG9iRZgphdpCITFWcOOklm
ClQPstmlLmbtCsqdNur+KEsWkQ/1K6S94zUOO1Ub7zqdhafZNR9Ydw3Tqd7ajZEE7t3G7yX9in00
JNa+xN8PIh7VmaHxTujuagbppZ+z47FbeEg6MX9kE0EDnNSrKfQWl/x9szCUwqRDgcglOwGvNC6c
JaujmWQv7CXaQjd1fTuACNELmmlhNHV9dcyNfp8Ab5ILxQmTFQOMGLATgCfyKLZJ6+VcdT0gH+Kk
FxaUHFrYGCX1m6Q1XDu/MotmdaTSoxVCdUetcaZQ/uEaOC6bcqDthhnknM7kK8e2rq5jnr9nI1CK
JvJ/tU3yZCeh/+I3YiK3dWToTdTDLuvH5hC2aq11h4+J/MdrndEqTsIuPecD5oXaTg6DrZtzW4l+
cSCtZxvOEeRAd+tCTYBSg3c661JgtjmqusHOX0iHIw5AteRXB8q5T0Jxl1ep/WusplVM960s0+Cp
yEZ5Sipoh0lJ16SZWyyddpgxEdoD9saJTyPndZ4PQ4jBwbDNFI02WQYJ2oW4cgXGBb1r+6H6xdt9
ATtr/9Cdfa14UlbcD+Zbh0Bql4HSzqyQz5vWEiwuI/qLUo+0osmrpJDKCgBnaiSJGQq7DQccQ65P
FC6Mik5fOmbQnVkzPhvr9FYbxjkA33PrwnWZF2V1A8ELDZZDSTqQqNgV29bvtsCIMUb1ht7EdXuV
ng92TA3w2gp2OVAyIZkAyHJGsG45eLd04bxFC/GN5XyTW+HiZx6HLZbPE4Q3LAM5hcqQDPbRC3xS
tFjXlLsXNydWC4hjVWPdYfMONn0/1ZugAqg4IfNWo74f/G4P4rhHoQ+xLrK4knpS7MOFZlcuXDuD
4gKS8bCXC/NOLPS7fOHgTQsRzwSNV0XdVliS65RUHXxq5tE9ID2wn18mA12H7uYhBbXng9xzQe81
IPhwUiMqbT+2RoJBJWSRQJths+nn8eAtDL92ofnphesXLYS/eGH9DQv1L66qbFeHY3gaSFxbh9yv
WETxul14gfZCDvQWhmAwcEGyx+IaT+xMTTR0B1qhLEGxsRpiJn39YnUlbV47NpGGI+RPaO/Q/X/T
9KUPicl1KyZYgw/j4o6ScELfUGtVNQ79ZbgVkkZAxzCkNlEZj9Jna0M5BWd+XviJvQ1JUffhLR65
YpeobaWwl5mDHx2Y92ybJa4Yu+xIsU+vOySjoybTGG4sZLM+fbcWelr0O/g4RibiNfWju4Qie85y
Wm97lHI/UlKT8T+SYrgEKWuCCLhi4QVhtUGK0889qcu5VzAOwZST5uaOHbm6FrIv10XPwE7VvXXN
xUQiqBXt4yXSGQPZqzEQ8uyR9mwvsc8tPROygK8pubCkQtdLPLSj1+ESF82nczJKAqQbkqTnJVI6
c200RFFyT8QAuNgleFousMt0CaNOSKX2lnjqYAmq9mJQYP1MGLo+VCRZjzYNVzgvNo1iNVR8OCS7
0eUtju5ADPZEHjZuOuYFJGTXPjLcJTF7ic4OlxBtbDwP5RKrLZaA7WGZ6Aoit2E//fjulhzuysZS
bC/Z3OWS0q2XvG7TZ4RspWxDVbtO38ph2jM36ZFHc8wwXZpRxeMVIAIcQ1aE/hC1o2fP/cGhWFyX
DqHhivTwdnE3tBWB4uUSLd50hIxDrnlP6vjNWeLHaR0GZ0kiuQEJnMKcwwQ9TtkuwREkY9qM1naC
PHPSldtVr71v8jsYxAvnTs8UyjQLAjrfXfiLfWi44QbqbWxiajde/CBIT48X/rgkTz1s4aZIet4w
fukNkrlOZ51WOSnsLReapEPAiMPp4i1B7cPSu+pQ4G88UtzJ0HG23sAQqrS4HCdudYV1eoBa6tDI
ocXhq6XHh7NsJaLyRrH9e0tovL3Ex0dLkHxqD8yJSyQYz1PEylX+DuvrhmwIjP/BU4giFDduth5Y
0Ztl/pvWVreps40zZITYQzRTyQgY7lbGzVsV1BZMQfJaaglisuyTe1fumzR4p4f5EosOk4L3aJr+
iJSDZA1RAeTkVvxY4zJk/Lkmngf+7NijB8/7p3GUyEPGGt4IbgRw9zuNXX1FtiW4oniY92OPu3GZ
JTFljQ7Sp+saUj5lZhU9Bx2uZDmqk7asYdfn1ZdCU0kzD0YIn98r4HtOtPGpLrJ0beaBzTkcA/aM
o9soBkYyI42ggZwTF50nxwb8J/IIwlJGx9hzqWvgJITVual4SB0TnIdrQS6ZC31xgzdDRPq2xLKT
JWwQA8osGKnboOYVRX3DA8ZkJCAjzl06UQanWBl+jZA2DUwmN3EHeKQPbnSkAoQL2Zs9MEIj+pZp
ZPSlikOXYcfvxvvB/vJFftEdkx4wfC918GLBxGdUiUHJNIILMFT6uwBJjCQiSq/xzx6D/XU7MdWx
xfiQzuYDs81kW2SIQQVUsaKVj+Uw2A/x8oVAacZjYZoFtar51jvtxANsv6Vl2BASwhCEy+C3cEg6
DUlXJUaMV0uQsy0pt0hoMRz5dsDgbNwQSeaeUJWFPeI29k9wQiS2rKKFqspVnhEH1hu2nePgzIgB
6ElERniVYMLWfUr4QFGfoDQ/xFUSr1wvpF+SLOM7K4Ci6NHORIwyn5Y8hGRBMUXVAOpAYTKZDnPc
3rQ9c02n8eo78ksbRjbucPVpZ9JpDzaDijiveq6BkiuMV/WfWYuME+fMuK4TEDJaraXbPSO3pcuf
1zfe3L/Wuf3kKYD2hvwpaAAalHdbRmu3iDR/xRI2K5QlBGahYIZl7rLaQzPoFNg7rpmf46+KxGvp
okBK5IQwkCzNNqnR5DaYEU0hd/jTXCQ5MMGTu9ZoNfcE+8YtuBFHs3UswuGKeWWnq+l1aiPgMN7r
VIY/65mPxyvNb1pI77o3ra03ZdnJfxCI0RxI3q+jMpKN9rIa5ZVF5pghIZkK+HytE675T7Y7kfbM
LAvIS0QGwFJJd2lE0uAsncNSPp9Ne35uNfbXrMezF2fMn9P2A/ck9nPPYJGoke450F6quwCRRpV/
qUr4F2IhqhXLET0zzSAkmsFeSONnL7ieux5uRMsSCPZaE7GzaX552rpCaaSrYZc0UspyOo9ctDZW
zWGRiIiE4mTWt1Fq3A9N4NxMcc/tFiOH5yN1Nk2c7gbiG/jYsD/DnpZX5F/Y/iURYvAWHH/YEEhM
J9RAVypt1HSxMPiM2or9dkzuq6b7VYL4TqUJagc9ixjtrSBA6MFo7Z/m5OIgBWO0id+kFYxPTNAD
6qu9KmIfGzhBppVwSAVtzXHrM5g8FlpIErBqmFRV/NAX1mvran0jhxo1UJx697OfXhunrO+zGJJR
Fq9F7pYAzVt31YGF2TRV91lGDZY67b9MnjDPlVXNO22NVJtokWbR1eSAABooYFoknfyMI2Zk4ZJl
5DFxPg59eYqrAvfW5L/igp53SLAfYaRau5lk0x2jXK0UAFvsAWqYXlBzrSMyef5e+Wv+i5TfhvxJ
4YuNlaQ8If4Qd7vl6BJDm3APK0kHTmGKW3wNOMnmbYoWMvcneZjlcjUwGL30I/wcgC5jRpEZJqna
Wgkn0+RPr3T7zbPJINQXPYEyNYLv37/q/zfX/AdzjeXgefl/Zy88P/7Xjxj8a/FfFP8fjOX+6rL5
/Xf/t8vGtf/bcW1HesJmuOPj3fi/LhvX+dfQy/8TwqD+m2hV3/Rtm1QEy/lrCIP33y5+HeHjr6HD
4hDd8D9x2fzhMlAEYQo4UA4ZKpIIzj88JSADLI3WDZZ3ysyITssE0/AvHwz3xiksi7/6Vv45j9Jx
/nyJPzJ3oeFA19K8xAjTSZXRzg0pTejtlJwvkT79/av9aRL4x6sR4yv4aHzL+sMkQIxMGnYC3XQz
uYB5oGrkZ/bNDZonWg1PRtn/B6OG+e9ekSQLMnEXI5X/28f0F1uO75QNgYVTsFHDcOJmTPe/pA+U
mmJTB9O+Lhb+/XAqp3BPUXKM8wlEgg3YWR6WD3tiZthUIIAN9/F//lGYnisQFjlMf335z34JM7HN
rJzHgNGsca1kdoh0uAWrfsLOgsBUPYfZePf3L7kYw6q/mraWj/+vr8nT/lePhm0RjY5aLODzZrDp
4BnOPkifWhUTAKB5X9HSHgv8+T2FeRIyJvLPf/8bLC/wd7/AHzsrJFTXaWredIVwjCPyGNnp4e9f
4nfG8Z+v4frKYul4vxNP//lNIp0fSrIn+MaD8oHe63uh7AO33WOa3Png0Nzcvh3c/tSChPa78iGk
peQV/+kMWd7Jn78Fx8fvOGtX4I3559+isZ3eStMG9vvw3ul5k44TWnGmLG1G+oF/ruroBmkNztFj
4vg8AP2GEXSdq+eo7e7//iP57b35l1/GdsnDJL4eK8vyXPx1EcA3DyU5qBupTwVWrYwoTh/3Q1qS
VuIO2wYZVIWRwRTquaiQhcVIepnqWJN99D3qw3rcwGG6Yyx6ZEyyocTfFovexeFbZM2KJDujeD6l
wGinYaZ0Q5imMX4hie2n/2DMMf/dQ8RSRvLpKkKJ7D82kRphsmtHJUo4Gy6ehLSBLzYzMBrQE88X
pgRC+xSGwBwgJrKdW4vVNflvUev84/glHDr8Vf6bzfPPi8KynpQA3u9YPi5I9w+DUB54LGCCxzZe
vRGL4kdD3mzyB+w3sKDyjbSgvP+H59v+d4tYwVaWnmWbHEN/PFkyVGbQdLTbUgAQeBO4CZH1GB9r
xM31rHc58axp9GriLRSJc1z6dnWI4j81zsuOhnZpi4OP3EwQrAAn4j7cLYt/JpHGiOcNLoeLm6II
9+/LGRg6kDfpPhISuxfTuFdJuDPK7OBX9X0VghydJ1QLOXdeyn6finuGyCmemFf+hwVFa/3frCjC
kkhL8jxhiT/PjjlSCs4kWWBukB5MO99U/nHO8oOS79Y4nLK8uxnmB5fQ1IyZU++AyO6CLcmw22Lq
d/HY3wzlsJvM/NylHz3Rxj41cyJtRJ7x24gaIkNTVzndWo/3NQ/2aNhr0Pw7O3DWc73UpcMuYAbj
NeTYegOIDMme7R7mOblOTXoYIGvO0KwYrcJ4DtHF1ivLyw4oZbcjkleq3H1Bc2b5vpYPXCAlb5N+
PXXOmv9vmSdQSoPZFskRM+l2rIng7Rxk9dA+jEPk6zsZGXco2ElDqu+HUN8JBe73LXxqogrjhrFz
PXEjKM39yNjaNBnGCdgtYFgUQreu7E8p0UdpmJM3A3aK1QD+cZfJ6X9RdmbLcSPbFf0V/0A6MA8R
fqoq1EwWZzb5giApCvOYmL/eK2nfcDfVbtkRurrqbopVLACZJ8/Ze+0d5/pAvTVnwmU5RvR/eZ4R
HPflmU2cSh3HGI+bk780c3cyqfBTQzIOFFspp12TOOsZIeYyGUeBwhLM6GqcbzTT2KtPvptHRHME
YUQj5XxynNoIwte8MYiUbDrrKPhWLEpEDXDMIBVEN668aN4R4brzOIaB/9gQIbkbi+hhbqs3NrBg
krS0BUKkWoXeMmfPLO+p0JM7ThEXV0Z34XVUWQ9NLbeF45JNFR9lPWyXNL5tAftESImQQax9iwl3
FAc9/jtiSA8O65UzZfvGvfHQsbM976oIVBWswUwzQY1ipDAeMZ/sHQclpNohbd737AcO9dPMUCIN
7B20D0Km0dCHgVovK+dnzNVVm5C64k1+wbC9MSEaNq/kiz7kMYQYmo4JVk11i8RZfJwiRLqOgtv1
QMVYj2lcp2jM4Xjirku1By3hUWQhXvnkGKqiQYzjKU/wJJWCdAQCLug8RYu8+Hw3Nw5h5uS0pbs1
EJQsEgG92xv1Yq4975Z8CHIUtsTtYGDgk1JYX3xvnmeRD14eUNRxG58dG6QLQoJ4uNLbnnSIfi1w
ook0Wdc+mGPDR+zq7GsytQZ32qk1WSQaXGPydVCk5/HO4CdqUnsf0TSwCPHOJTmhZbHXRLRbRnh9
PwuSapCf3yJEMKBoh4SLzTQvU2/YZsMOl6z6N/bA9eaSTLI/mJDpaHHA6nZwz8bB1LWojjCQIcXY
etiWcTJjQUda7wI0VviE3l4V7hjQ6zpI1IEau2HJzYkaBcUqN+iwID/CPsVbLY56tHz9LXUO1Oks
aVyLhYuYo9hP5hnIlB+wL9Bm00lf4udHaB3By7TUC+Vw1uLA4x6rLEA5c76JiLAtR2otAse9nO3S
XJCLYXV0WGWceVfSjs+ycU1gRjBq6Ro64rbCOycEb47/9Xi21T2Ls3vFvHuTsnXn0OXE0B1GMIx6
g/QjGjiEiu2EE92Kpu0QM72SSDl0g3tL22EiAjn/k9PQMZuZMUpeaop36mbuHOYpLEZjUdy0mrHF
Y9HwTogl3ijrKb4W5DsUBhb3v/Hg6f26QvhDYzGIuLqqhsjQ5ult8iKpGSyEhQlNNgshOYvCUBSI
EngRRMLKvSEEjnb75Z8Lnb/bInyamDaMA+Za34suZMcc3DsDAYXXXpBvrNEOYK4yfrMFm2pf/15P
AVOwXJ2DDHl838rYNETu1Xi+v2kK+1ik8S7mJ0QJiCSwulFrW2Ww+QJjTmbkP2CS9BbTY5htGtXJ
79Bt4SLi8Vskg6spDAZcMZodPoMFfI10pLn2isAwcIqB43XP7pSfaauvU0rIf/68ful0qALG5xeV
sseRzPx2CCFmOC6LkBj1KElfwvFiN3EgbbxVk/9AHXGVWflmtCEMoZ6b+H+RRduofNGd/n0xjSvL
5sFHiYtV9aRGxb95d39X6Pk+jhHbY7t3viqhP5WtBhbW3MxR6c0jqwXDIkm/2ipRm3cLiBOcQ6Rb
mUhYXA/M69i8EaaOWNTal5YI/vm9/O2d9ae38u2DmoZCFFIJBqGEXrsNMPC4qt+Ymj/88+sY6ht9
u7VojFmmbzuuAoB8q+6GvEmEgYRys4z5S63BWXZFULXWPiS4eUTbpZ67EoeI6zJIZ0UrAKplGNHn
9mLRolTbhh+2B6EN25a07ai6gFnbgvWhWd//5jiv/83HQi2mG/ireBSMr7PYn66QQ6s6d1vd3/Sg
u8Q8ELiwbKRgg0HhSYMdUUxlG0x4ucdz1EI998qS3apFsaDe+OfPTn00v3x0kFhddl3NNvVvHx3z
WzNuJs1nkPE6wYkj+/ykTjEwy4K8/F1n4W8aC67mmbpu60zRPPP7q9WWi829Qc6aHoreDJzU2KQh
WEUD1RTAeNG9/vOPZ2p/U/nzkj55rfSXIL98uwlzp51IA+Qla4uKhE2x51H1WuIksoAp/zrNrSsl
EHQbEagvUU2NZIm2PclfUW3DEsr26paRZJwVR6uxjzO52DORr8Vi7O0ZLaqTn0cfXQkCWjPuDllJ
caiFwZJM27rSdn0xINcZghFf/mIymmYnnYaAkmunjLmeU5wHB5zZe9SwzRXifsriIG3kRUcsOnj+
OcnMKy+2j10LHDuyj5lMjrKgWm1TXAmojQd7b1RaoIUZoOP+1PcMQrv4jvVHy5tziwTb7/E7BB63
VzdRz6dxgJVy37E3eowITQ//KS+q+hdqQ1fPhKrAiSoPStkjX4uDOueogEdLmBLTDw617oJdLxiU
Inqxjrq27DxOcurJ6322YdlCxebb1TEeNHT1ubVXNS/7nqzWqmYGln6OLLERFefiLj0SRv5z4Fk1
aeNY/XQn3uksXsiL2A18gBDFMQsNW6fm0MDoR9cRWygjU4M/V9tiywzKgWA4ivgYXaSXRTsb9Wo3
RkdBsEXnGkeLYEUn3Nt1elLbzQwCIzRekya8I8YyiMjnEyeJOBqTE009/yxJvAgHsARphIDjasJW
kmMN68h50vsI6hg2BVpCNR0xTXImlEDa0j3ttPXMLqYqxZDUKFVDx8ObyO6dfIBcPEIZZJhcRYFE
VznjlczbmHyGDoUcx8GuuSAzuvNnhBQASYiFVN8gWfptWZxUn8n07+2eFsFkXo3y1bSZOXHwLNxo
hwz1KEB7T1yOeHhPxxor1EM7sLMmNmZHThUwrwjgOhgZ8SuuBDT64ZSv/EoptOwl2vX4LjucTG03
Yw1EI9TngXAPkprKAkmNtjFhvcLg/dH2mE2BAEoxYZR2IWSgs/E5SJTztXqbPnuvlVEEpdxGXL/I
Zw64UICCobCdCe3kRToPZl+dMXnuSvnq6DY+goJRoAg8BkyGPe50dGcjI/Z6jo/mDDKD3kWcZLcL
tq2ooi1Dy6WyMa3QhlHdXhvy8pJelQNOTQ09XMtl4Fv1zZJD1SMO3ZqzF+p+eKQSX6VqFqr71pnm
XcQaPGAyUM+cKkAKXx5mN0PKuuwsrUA/P9IWIYGCHaTDV66AewZnusSjxhjzTUuIo0PGSRm5Jw3f
uAvt3MCUbCZcII5HekuhPT4QmcZA5+afF7lfu3eOZqNj803X8w2fAyuL/J92FCaLKYYNW1nWxb06
tUBcBUzZnzBTIlrlnEq9kWTRvevyjq0ZpxuDTGaW//w+vqNfaB7agLUcmu4meB9NlSZ/ehuVhmQG
codP3hV3N2edkLl6yB06F91vyhzT+GXjUp1KmFGGRvSjCoT+64vpJfb9UqDSt+z0KBYfx8DctYx3
4zvErjmt8t5o3lRHTVrZrYCL07DJxOZ8HYsfIwfP3u4uTRPfzZX3kCE1IQHhqMF26llg4nGLDxDh
4/iOzAfIVn+AaIFLzMPRukB74eWK/tHEnTgPA/mEjjjj9j2i5jjY5NTDUtp3HiI/dRKDWhjUNQ9X
Yu/1mQNhQhYoTI3R6TFN++cF7P1q9BC7zMtuHJmsV0WGSQklPAeOyjWvqoyWBK0I6SZ3nFHuJI9n
0Y7XvkNeYUmnvcLGHiOXMKT26kOWGLN7EQvwuDD8k9hBIO0yvI2j59Rb4hXe5OtSn6/HjgU6KYZT
7ZynjIQj2783FpovJWv7Upyt1rnKRjIzIVmb4BGy6qZT6jmleLI7/cMxbdKDeV5EtpXFEY/twYCp
SYT03WQUG3WCm+pXDaVuOUJTRgngVeK4RBvV3UAJfU8kyH03VK+k7rFix0cnXfYOC/qs5XvL6t5F
G3/Ok2Mq1vM+nu874QMPpSfFAiJo0clI3EGgfSso5eqx2IshvK8cKnGz6YkoY96dRc8dIa2JTyMh
26cxPo6xCX+EDSHB2XIcn8aa03OSHtFA3XQ22ECbHV61E7Bb3Iz0vkzeh2rcySi6a7B6sQeZGWVC
552F4d9nvA161rd62IGpz6HKcEZsmy1mbKbENi1WP1BPIWLowCyt/aRzAuZOm2l6mQ6VaWJspggN
hoIbxMcajn3WRndqB3Fr91Ef0bt1PTj+8hxDVu8yHVSi2Hy9lJ/uo6I9JCUAMlqOKmMSMPRe7SU+
WqjMnlSgNKBMZFM9B3RVBMziVvVAmMw/kWPEoJYfX+Znd/yhxdohgxCzStkvxXJXjN47aJV9Xg7v
fSSeMHVA/Rgt56ES5CJhRY28nyHqyNIfd35o7REI4nIP6Z2442ZOHqGKoz1MtyZcU3VEbu2H3LPu
U43pbnRJ2v7azHOkfPSO/ILcObj01D1sT+rAZ7dkQGrdu0XjIh77R8tpNkOZ/OEQfWvF+P5BErwl
mbZyjHpXz/lt17lPjZmtxZTspeHdwXt4GbsU5Xz4MhsGqcOd++B4xY3V5ZBfx+3gXav+kuoNjNzE
ofR+TC49A9U+Yjs38N0KJ2N7j7BA9Osemlw/joFHFlMBHLys2Rcdd1fp5tHvX50E1Smnq7m6tKJ7
R9Bya2Xh0UReq0pp9VVMDI/qVE/f8yylEaOSQcLwocqUpGnfPL29gEt68ixSMAFVx8WN6aW0BSQt
AWMnoMCuVX88Ksu3xWi3aYGXTbOpXq34qA5v6CZ+c4D7mzUWAy8HKp+DgfbLHLCjgV3MUnM3nj9S
GNtrVR6pnqi0yrNqJ/3z/qH/0iJwDEaOnAhNEz0yR+y/rukaMIrJ7Ep/M8DIjowsUAVnzAXSiP5R
Ral6bp1qPwvjN/uJ/uveZTGP8Dydkz1jEufbfGT2+HeORS6wEiIi9FjnNHroPqB9je5ht+zokmLq
z15N7S220zOnSuXA3ifw+1SniJTn//o0/l8yhavko61k9bP7D/XXPqp6bul/dV/T8f/5p4eq4Nc/
fsn/+o3+8n2BWf7329u8dW9/+QdK8KSbb/tPhe2USFX/NaFXX/l//Y//9vn1XX6jU9A9znD/u07h
Ovl4a9+i/u3P+oSvv/MvCqjx765pctTTOF5b1EPcRv+igKI08BgBaTS8meJj//kfCijSBcMG9WkZ
JnNQ3eDYTlO5iyFzav8OUwnFApN/S9fQPvx/9AnG9xMpfVVkMg6APN4AXYBvh2A3J9veAtkNFsnZ
WTUNfL8NptAFsQHvJUFEX7xHUbKJAQ4NWXOj6xO3G7piKiHixseXxC2Z2tiEfhpMcKprhOOsh33x
EPZy9aeP9v8wrOO9UqlbKAFQUxi29u2xqByzZiDpt9vRRfAIkyGtSUwrbxoruowNeLPlpnPFb1qF
v+gPbHXtIEQajqVxcufz/kshSXgMQtmECEqDXpXQq01OJV2Z54hsC4w/2A6JgJevHd2dGmtFf5Xl
5r13cFj+/SUJOs3hiOaU5W8+jF/Wp6/3xQ1FMqTrQ4v99r6GVtrt3PO+CD7YzqSIFZG4LolDlsDY
gHsuGBEE043Rs35DSv26Kf7cp1EvbXjAY1FkQNH83jSyCRNMAYS3Wzr2K3BaB5I/V9BGLz1lJpnv
MZV2XwRzHbJAziToQnbDU5Lu7KnAZDXGn6Qx2qQLMcBu5a2HlyAdxzt9mkmbXF4qWIP94+DIq5Qq
w4ySmwKHEFJ74wFj4KqdPTZWzumOtvYllidNPzkGdzAbp1YAEgeIqPmPiQ6cxePA3yMqx0E9LO6j
N9u7jvBWb9BXpdNcLIIeQVjuitnZkXezkZX9yF+/qz0oUs1JcrBc25X9w5b1gWwo0PPeuAcmjt6g
4jto4xmN3kWP+jve3JMFeNsxQnT3M/HczvwRSYNhRt0AQZgz0ILI42sSJFa/ayzpX3Pqv1wRB5ip
5iNc4hHmlvi2WaVq2pqjAdwOzt2cHfJ4o0d3LXoZxgbJTrQbl2kzSRoGiIcVWXfyMY7X8xMlRcUA
pCMvbB11dP9X86POhCR7UEks4ATeWn+Fphp+P6Z6GPLVqtWDKNkzGkurjdFvfOviHzOVAHhbEE+6
7PKUwCsUogNy9ahpAqjfgVFvp+KP0LpOlCxhDNp65cwXFeflMGKCd5jcZ8lVbqwHm4bDB+GSHYHc
tXpFAqk6AYN1m5eHmviGdksWiOUeQv9I7Nhcno00mLVtXux0MqTSdVfs6J+W42ZK93F103uHCbMC
UR/abcucKz701aUswYPRtg/CNvAl+zgL38ZC108B564M76FOSDXcGe1Rq8mFn08taQw+rLpjTdwH
9ksPEGIfuMl+4uepAeRbp3Rci5CwN7LNbifYQnJNRkCTXLjpkvqacLfJv2uXP7AcTPF9lBzovYEa
XrGJk3kQbpb6PFXGWgBaGVC84ovRx1vNZ2h2PbcnpktMuRHPyh9xve7d3y0lv8iKeIgdg0EwWxGc
KfrAf13jpiiGKZh72VazkYA8u+O9D+WMwLsV/ozEFCtnWXiYGG7NV7hLgNQa68TAIRXJOzwQl8XI
dgPxl87MukOt2lgmpuNHpBccW+9LMWymxtgilwXvEXSSWdz47OjGOnc+Gw4Xhom/u79pCk5jFmQO
ppKzNPcVrgLYgWgiOJ5wv075pwZGZqaQ9vNPF6F7waB6ybJNqDMxH3czavEhLwEZg47ZCko2g6Pp
g01wHqM/hh8AI8roNu3eoU1p2rVR3k7FvXBv/Jz0rD2u8SzbErPZt7BNNx6REyjW+/yCUwS/0oZw
HEtRtWZ7Y5TGdkQSYPo3pn89hDee3Ff2HkT10jxq3b01P1vZpQ2ztQ13zbWfzeQDDQ4IXaWMrgFM
LcyVydrCW81JPBZyZ7d/TEW/osT/zeU1v09huLouYhslZgKC+8tQLfHiNLbdotg2YnmbCtkGbm2A
qC1NHUqiDfaybvKjlQjuv0K7aCx7G1QxALJIzdTn+WzE1a3WTVd+77+74dCgOx9/hrbR76m/j7YM
P/IhPNtG1a7NtlAQxo8xGbwgt5Z018XSo9m7t0bYGmVKR7sv9XfhCRK3RPwbgRxF0ve2PjWVaQDr
pD4y6fx8VTx/avykLM1WkpA2DtusYYMoBsKNfNqIgLc30hoXxPI/CoNk7mTQ0OJPcCeHsIdz4GBM
cerjMHGwWSqW/tr+QQhwRsyN9S5i/UqT49kP3fdpJF3FLZZpJRrOw00POUZkhzhybwRl+4oiSbUU
Dn7q9Az40eUllb6NmAbKzNvOxksZEZdnO1VHlhupxGXBEyVAc6bIqBHENKke2A3JrNc5QzPI3XR7
8khApaj22L4eFhknG89ugqFeCAw2UwT91rmeeKJgkhC7hlEBsxNrtqbO3FFRnONx5noU7XUKgMt0
hwetyILUyEKU9coBAhmkbPiSrkTPXuL4xeI8JkzYiQhpyVLGoe063JrCRhGHpklcM9HK0rh+r4y5
3whZe5sir/2Vj22X9KXx1hCacfTqAsiiL/JTp4xQXqLbDzMZnlwDUZ5c471wZvuGtlp6Z6fkiM1t
fOb0s0ZmYtyEuW3c2Ib36EQ0JxrgGOSS0lt3ixIrlEVUUMfABOJ0y3ZtAdxKhc3Hao+HDrXnkUVo
i9vAu01BY96MiPN63TyXywij0G7NVe4seP+BywW1qV0iE6oyOfY4oFr5bBYSZpfZX3ejWWONr7o7
d2m6tRF3/o5GHQGgaXaJDe0xMnP9nWQ6+8wVWkVu1B9RRHLEbgHcacP6y8r89aepNxCJJGN8Fina
FadLPssp7VFjhdp7l6XzIQ97xcu1k62BG/Wcel/2mOiTEyiynzppt3EEOsU1xubchPoT5uZwm/aS
DaOK32ZvNq8A7JS4JuI56GxHbOkMN2uPkQcdCvK5XQ/LKZ0Ws2yLXdn6qvfkHvy2qoDf0dxP/Z0e
avdOBtuswF9QxBLSgryniMNgZbQ84yZotCk+Ro4kQGnO2X3t9yW34L4V6d7s4kdLQ1cR6xR65Vze
2UM2bMCzwKJxW39njhhyKjs62KU9rb8cFAXJrnkdkueS++RyRO9AFLogwlBF82fqgKgU/k4kJV5w
SskhpomYU3iUIdDGKby1JpikZOusEqt/lthbS83OUZYNTyPw6cATJvpfGwCI6E6EMp7HnP0TgMs6
zcJuHc9YI0L7Iiq3pl3OQCRefH/bV0DuRPrpev1INm6K32E0Sb37bPoCC5kJ/cTI2n2iJ83GyPWf
szbou3Toz32hyoqcZEnIXnqQc7ORuGS3x3wyboy8S9ij+uKkKz+sLU2eDQ8d3FJn0WVywZDGZMJu
QsOmkteK95brdPIBPR3zbJBoekRxX1WEePUdQliWH6zZPJJWYa/JuPoxWWl2KCZcQCwLxwofOAF5
epB1vlhrs3sbVuKpMEYwu6i4IZ5a6yFl8ywxw+7CcLir29mFS79pXMoeBwOEmRA0tyy7EMPENurZ
MohQ28emQbxUKBEcMbtbxVCIV22bwfDJrKDtoehVBSCEImqePVuER2QYJ9ZrPdA9T4HwkNBEOdum
+ZBCCsXN9zxkGpVxRArep5WRaGmQrdYWUttXo3XCXk1GSrEWYGrXTms+hRUMam9A88JTOm/trE93
Y3eXJZmzg/Vg8mRVGNEWQvdcfmfqwrQxn1gkRzlLLFpUgGldb3TssEtXI7scILmH+SYVpB7UXU2j
NByHDUlTosggwMNabD093U40zlcWZ4pNSossAiu7qpsZrCV96vXI/YwfkQGNhKQbazh8Z1q0FNsd
NDR5WkKotEYzDxs0fwQ++gZU0dYi3syRP7yUDTbqHvxBYJp26U9mHdVo6rQH8OSq2/QyD122mUpK
9HaUVMnAEJP6kCZf32EhRhpM3DCCKWIffyzjx6mGySrGyUNnMD6zbANJJpJik5i6ueFotzUGyD+C
0GSGbM0Odu8hwcq3i6b+kZKkW2sT4dRAXoCFdwTGOuZSkpDcB1HVkFFukWk1lu7JBAsWoS5bLQsN
5n42bn0gqwK0HnnMLMmkHBwgDbCsGXjaUYjcT/34Rz7P9h4/VlAjXzqgSQk0ngVW//IgTUYIaSnl
uuj0h3AwtpoYYu7NH/YciY10l1vNCcOAs1BB4FH7MkNv2HaNReLEnYjjDwTjJHZSOsbOyIlCcITE
Ac7HXsSoMR13nQ6Ej+Sty8kxKbDOZe5AExUYtiyusgISFtzeLcMj1JOulkC/As3usmn4EFlUrJ2i
95dr2DSFuTJoIJ7B0SA285prGwwqMi+5znleIXZkdtAbj8XoM60urJbmc70ro46uK6AZdHiDgwt0
FUpmvFYUMo1PdXvjIotbjZEJT5L9l4Mn2AXnrBfVQpQnTt1YeNrOs8LXFmaIMoT5ezMhly3+1PRc
3KeoKo85HysJX+KYcV685PbgXhzHd05znpxSz1x5opkOU05GbdguOgKoRVfZTiO6OD0+dd4Pf7ay
c5Qt4an74VCDnIVZ9eevP1FnA9wUN9KGax5rncuqH8AShjwNWf5o17BCBq0OhtmBZO2LOwh37QmE
+kOcGdohr1r3+uu3jHL1OmqGlphSKVZzjt+PdULdKl1x1anfvv709VuTzg+TBvnLXJ4aS5KwCnfs
J2ArXVunreYETIqN09iiaCZ+plg3GbHcnQaInTpor9WhdwjnNDmXLQ7+ybo2EmlsrHImS7RyyRWs
SWenF8xyNpf0/ycOv9mwhBh0myUwmoJUN8sKnCSryMZ2/a0dM8coStIqVylb7lWsfss1uTOyqDrH
BaEQQxMNO2dsoBI49anSBk6kfuWtoyhtL/yglxAS9n4gP4U+P7ZzaanAy5lJPl7g29zqW4Qvrn9f
dpG4cuv4lIoZ736F9tknCrGWsbuaaEzt01EHf8bjmXgMyMpMLqS1NcOLF9W3ulkHUMYNAgZLXMp+
fvIi5TDWGuhsYKxvo9gmaqce9Sscgt01qxFgZsbe2UzAT0XNQ/YBeYBOXQIy7933nM/gqm78MJgE
S7U/LoeEmJdjUc7gdwb7B8KdES5Su1zcoocSCKyeUWBCjkXmArwyw7U/RxnVUs7+bYMVIw2UlVbg
n5/cMmX0X47XCxN8TnTL2a0tsBN5SaXcLtfFbAG6j43pNHUZtBa9vYX8dYb0T/k1iveC5JY9umfv
qqile5W5WrlPU/O1n1/sxcMck1XcJHV94kOy7lqR2nelPkm4nWyRkvTRzLbah56R4C4lBD6xm35T
zPVw3zfmgySe3Mmh/bkdHZOeefI2ZStIYohIUCuvS7O9m5slOpS0xCj7iUJIFdHOAm1nujDuEkW7
8we6Y3MCFaLn1Is0Z+uGiFSrRnvCkwstL37FFBsRAp/sxXwRuCQJ+9B3neLsUYPtbCIDDLJmImTL
G9RSbxLUVK7Nz8tUtkHfr4Q23vgI0PYaML9RUf3M8DQqyt8C7i/Oi0NrmJi7w1bNlLf6aCI3UYxA
yk84OWADedjXDhhBqXiCiyILuiAGF8UaHBV1MHSKT/CZVQDYuFluJdAinxZKm5KX6FaeSxbbeI4B
GRIUeJ6b5sWIbYgPKIQrgHQrDqnPyyBr2lE43BdFRgxfPDCJYT2R4afIiSDcaUDN+vWESXMczJiw
QlEHcqhZL63uJ7ohW5EYLZCMUqEZ2/nFJfBEERsjD3ZjaCS3vqI56mAdB/COVmMwQ8uKszHgxFYE
yBLjtjT5ElMfzxqQyGVGQRNDQOvAR9YMEyUnzLWRjU81ClK+vruJ+KzamrAQ6BLvFKiKSAns/4WS
78iN4uGQHY6kAwNUeM5BWbJWY74Hbln23VNkzOcS6GUM/BKX7zqZ4D9akbuaneaWq0nPa9LOtiJn
sg9xqNgWVQtRU7E1RaTd9+l42wPdXPSKsgEMZ6J4nLUic4JPDDJQnV8v7c6Ahdxi54o6XC0E+0Lg
Vu9IsT41Bf20+rMO9nFVggNdPmNThw2aQkjrGDePVPkL+FAHLjwT5llRRSV4UceEJ1DkjxHY0RT8
qKM4pB5A0howKbOsTWJTT6Xis1fk0qJ4o/4FsQfQFLBpisuW8IVHwyZXs57XhkcGPLS3vQkS1dQV
Ljn/6BQrNQQ8YdriExCpWOeKp5ouHwZ4VWYs7+1o3U9kUPYtMJWibp9M9Da1IrMWdnw/KlZrMYzv
llZiZoLiKsG5Cgr/VZr8CN3kNgT3Cj9zbyr+K6rzgUPDBy4+fZ2APdo7sXxO0GysRsWPdUvxaRu4
A0ynAsJiBxy6USNE75pCz4KgxZj0npq8is0hXKAMcpCjFwjmGMCPFdaB0Fs5IG0rxbZ1NSi3muLd
0rHYL83ynisSbq/f+351ZdETVpxcLDDj1re9kwR+HiuULkjdZUE6C2FXvV6tkLsepZrRoiGY9aDw
nY+qUKbyp0axejugvULRewUYX7cdz149cAd2/qPtJBfhWDfwQR9sRQBeFljAUMaOJXBgC0hwyli+
BBrcSx7DWnGEJUDhPJ+SgAyi+5LdOy5IACjTAcNKcqsrGrHpAJLAQo+lgL8EsLh26q3hUDYrkvHA
mWIldedUd9bG1CEr9TnlTQwAuQGEbCkicqXYyCTJJYqVvKAR1BSyugCjbHYO8gxoR+CVR8VZXoWK
uZzM9FiT4g+66kRhyHddUlp6HsvGDDFq1poZxheDAvbTHbUtwhbFd/YBPWuK+Jwp9nMNBNpXNOgZ
LLQPHjoHE822VsFTSQl5MO5GRZJGd30eQEtH0/BEOf8TYTe81mHk5+8Y1WOuJ93xcWLkg9gn3WYK
WP1FrgZhzSybUz5Qay12roG1A4UFd10o7jXZym+uJj71xJCbiJiRleb3ULIZSwiw2aHiZ4+AtHtF
1E5j2NqGgmwr2raP1kEq/rZfbaKpI+2XPFVX5Dn3WlTQVzEAwyh6t+J4o63bsSQG02zQp4EfALTG
WwFz3mWKAl7gufmiglfL+9eHHprNIZX1jWeTmd5n0ZUk7pxhyoGTM3xm1FuYTByfHAF54gyloLlT
hi9ovtaMRVs7qXnrERACYD1PdwaYWE79DEtsbVrbiX0sFe98UeTz8guBDgodJPoMGr1gaSpBpdcw
ipyMZodw/3DG+dUFqQ4YB4qh9lqCWreHa+568nG1e6tyU5xer0mp3aflcJsBarcAtjuA2+1S6Cs9
gxzPcEdHTxVlxGKFiva+KO47Wo/rzJIrz2w+ejNn3YIQD82NjJ3wuVz2rSR71lLwXqCwiiyfgZjv
sG3V9ky1Bny+D5PPVNHoe2pGmUnoZgi+0Ar+9MrqDx7TlQnIflBE+3gs/zCAoUDnBMNnvTqg782u
vrGRcyOXJXWuBRW4dYWpTHmfsJhS8PmoyF6lx+XflqD1S8XYNxVtP/Kn9wH8vq04/IYi8k8DbP5J
UfobcP1mQ89MDWAi1B5aSPpPDtq/BfHf7Cq6BUaH+Kw3UKhxNIlq+YPgtkcwK0dCt8BiJZssiWCA
a/euShKQYPLX9O+fBSEDtXgg7GjZEPPN5A2VPrguFc3tvDkqoSBTWQU0HBHwBzURBlJlGZQq1cAi
3oDgInIOcrqcPtEHttu8JvBH28moVRTXaYKSl6i0hCgnN4F2ctCGTBIn5JfWE8xi4DM0YA2oeSKl
kB6zmp6MzbKQMKkBcHIzj9odAjc6vMlDN4bniWyDIKuVpcNvTY5ehbv2EXpLuavIkmpin/GtR+XV
NmTAzbHq72G2sQdMp6m3D713ay70dWz2ViDb5eD0y8+RuIncGV9q4idKghHXaDMG5EvUNSqjIqTF
jX0IybxOgIVFkEWnEi08lW1BPOhNmhB2QehFS/hFLHPsZr6yjaFrWteDvNK4HWIiMyaiMxxOtuw8
+OAcppmFyjmxngBZGOicB32jo2aD8v+c5ZiI9GR+NFRGB8LztRWGe2fIxcYz9IeILX8tCPaQoEgD
X2V9zCr1wyb9Q6WADKEEzefG2yaZPss0vrO07qDWk0EliHQqS8RRqSJLSSInoZ+rpblumqNU6SO9
5Z/AfxGQXYVPIbzRlcZs3HPHhyzkqGvLcVyPrvkK/cBa43eC8S8sn7lCdKyTerixJTbHOj/yEETr
YZiRhjXjU9XLZ1APKQ5QMuOMqdyJsSYrG/XsCmAHwh9BTnsLl67WbkyVxuKpXJbouVYpLQ5xLZXt
XXmcv5lRDPcugS7qgoUDzUIV7e6j2IrsbTrpHy5BMC29ioJgmCQcNa6TSyuR0BgLvFekUmR04mRs
YmV84mXmwRt2qcYcORy6Y2FSwfsLNy1340sYfViE1IyStJpGWMRLdbtuIsemiYjkYGDLyGNLD2vc
WEl0V7ptxAqJ5HmoqNosHYRYncGMX8QJGhacabJzFpWiI6fmMLko0cMJ0mBrYhUuBvh6P5bBes78
XVF59HI0FQdoIC3P4oe0qt61Zp8Q4ONggGwJ9HEJ9gEaD9kEaiZBg8A3VfpPQgxQ5qNdG3MmVJb1
Kf6TujNZjtzKsu2vlNUcMvTNoNKsHPDenXQ6e05gZJCBHrjom6+vhVAqi3JFBi2zJu+ZaZBSSgEH
cHGbc/ZeG2KTa8+ZQVY93mtDHC96CusWewHJtIkcIGgI4k7nAkG9LX02N44Y78EalQnML/YjVV9S
/rdUtpsOw16m+00P2asINqrBzxJzRAYLXP/61SD+KJ5zkOL8PdPGk2qRv9WRCS/auuHc3F5XWAfc
hDAlnVClNm2/TybRI0N81xK6FHakL/E4YX9Z1MFG85C22j1kNTptRDb1dsVWTjpZJMXuNMjZUv08
1hZebkdfhQarVmtAT6zoB/cEQqV9R0lb0t6krDni5VrIREdJc4ZUP4dJESo1Od0OpNX3mMPYNtMO
poXMv+VYNmDYDmJPcTHipWD7BFhD9Rk8sXZspnHVp9E21aE2k+p8I885VwaRCdDjB8PNzeYM1v8A
xmJvEo6F2ZSDhPJiDF1Mq0rchQ7N5nRO1IoksrUgA7H9ls23YKgOXWi8GhW5R41P4R3I1RObifvY
USrmQ0NxA7Ved2AXg4IE+GlO9irnjC9/Tvuqx+qUtONtNglqSWZE7kiSfbPtak1E3/d2zgxT5/Qw
eLzbupGPIHHbha85+OEDPv2RSr6k4ijFyJAvho4nMSeTzZi/ZtnOeWVTqb93enBT1uRqVLnnz8lm
BbvChTOnnYkAFNJI/plGENpIINo0J6PpRKRFHVlpcVIRalZbFJcZxIuISLVuzlbLNVLWjKq77RP/
2WSDCMJqOI919d4OrMCG3jwO6Rolz8sUZdCG5ww3SqfHak518xlezpzz1s+Jb1plAErgjL6iMkVT
dCIZLiMiDj2WsubHtqd4zo+z5iQ5WyNTTiVczphT5gzi5tReWfYRf6hcGyejaKWrwFbvzUphSSCs
LpxT61Li6wxi7KrYfyL6nJCAoi9XTF2ssCk5OxiQ567Poc756W2YiPXUaVsR+KQKs6qYBW5k4Gvt
RuKrWTJhS0WJGJgK/CpMdF5yH+50YvjMSjwH05zLR0BfUxKOJ+n3KGBvhpDqToJOJkrutUicZBVD
vWNEHCrk0V5QoDiFSvBY9SkOcXIBx2B6KglmpzCpvLcN9Z7R5kX7Ctzo3l5PhtixzVoSe+HsExjl
PsrAFW0cbCogdIFu7cy2TreWGpJXKKu3Ig0dNyvyEwkqp2Ai8MBKhptYyw5yKlwxpx82IQuQWbOg
B1U6LmvdhxSmRCu5t6JjbMQV+K74myJXK6oV9jGHgkkc1CqdUxdRB9/Ucw5jBSeiIJjRb0hZJeuP
3BZCG2E654fces4iMNn0w/djgpiCmMf6R94jwY+dk7zlI82uTAlWA9qKxkk94L8z75B9Qg7dF3r2
nCQ5Z0r2FemSZvpGOCS2jzl3kuNTtqQNB98ZbINgP1EMT6bca2w2rCdnHcm55mYQzVpC0fDXKtuq
VzjDqtF7QuylOedfjmDRZsspYdBF7NVzSmbXIZigUMugnDM0uzlNE59Kjz1JLAVY6jV1i3fdcHD/
LnODNsg40bIo/L5fBOMULG17MyrKkT0USOw5ynOocl5SxXI7pVeyhCqCNISsvB4tQuKKUM7ORqSv
C1KtEIDw2ZAY2pMcKuYIUZLjbhwyRUdTRSevGEx1aDJJHUUyUK8AiGunSlTVbihAv4fja0xWaTKH
lioT8aUqUV/WHGgq5mjTdg45jea400k06lwUlBFkzWGocyyqxmSrVdGtNQemqgO0OhLsdA6LWd9D
M0RvDkLtNa6GyLPm2NWe/NViRr0FJLIWczQrDMY7w2lklwQ27aiS32rNQa4F2euLTCd4earZh2b4
HAt9eCXs8DqKm+66ayEzyc64QykN6hjYqsWGVtFfibf5DlHtTZpDZauIeNkpHp5oXyVz7Gw7B9BG
Ovy0zsBMHor4WSGHDxwgooZGfR2RSNgdLc2k6JUN8R5H4rFONS/woKfajTzbzBv2VL3cvdnk4toO
zKZAzkiwsf1XJSBW15xjdJPR31dByWb1TRsLYnblbnKlUXXHiMKEAfFxnEN5qw+HhN5mjuqNyOwt
/OiuluyloqFWINO3VuqnAq9mXL1PlnWXF2SwKLAGE7KAizkUGGUxhzTTuiUD4M2O1SdNKzdWiJAD
ycSEqB05qBJbzVqSxp1iofVT0fHRA7qbTCq/PglrtjSBvVnEYjxDSluAD42WQ064GpnGqhTdATWX
6F9+t/Tm3ARRvdZ/2PtG7G7IZ+Z4ZCamjU567qbMrBsZNjRAypTKU41RA7oDOQELjbTlZI5djuYA
5sGIiW3GPLns50RBZUJ02E/priEPco8sb1gyJYlFpzbdXgiV0fLjfyL1n/iMimsRmykbuoTyVp00
OHWP8HXegy6MroXd1diiq+9iqDxes7NWgwAVJwji0MLZ4nCnE8HscW69xFMFSGMGt481m2Y0gNSO
i+gEzg+TAl5jZ2rMrd8G/Rqshrpsyuw7p9rhqk10r0hEt0GvonhJTrHAt4f6gJGQLzaU7hoWOQ7S
wd7O/QcwvIoHMpg4JzsKdg3cZyxt0rWD9YxETefVJkFtE4SoFRwydfqKviQpFA+6Fqvn+ygDMUp6
d760irRcx03zUc8RG62S3k+DMPetSEgjjQJciAFujdIESmn22YhNbojIwbJtdHCJc4d/Gz5/Xj1F
lCHSKQeinRrZGSW7O6l545mtMS0dZM0eXvNODnfAP3iVRTktdMUgI7mL402pb2k5s+HoDea86Hts
Ivez07NjepIx7oJM3vtkTBGzLG9Ift4qobzQGlQVPWCvlYjA3OsjXwEkKmXTZsZjE6vDpnDmVGah
kHRvl8pJKjiRBOWqzIR+P9VNBMH6rh/KYWmyLG9JUhF0farTKAXaYui1dyNjl4D5h1wGmlnQf2SQ
nOBKN10Jn6KkwvLQZVhF46y5g0ZvbIicsu4QhN4WVV2uc/DWu5FNQo6i7Z6WIDvrQn2yjVi+YoI+
kg6SuLaxp56PnM4vOMnn5VuejmzAaPosDd2a5Y3lC43WM1lJgiJ6zdRiPRatqe+VltZgnQueGoYp
4adQZCKKWTqo2rnYf4D774lO7/cMLmq9NBddOdmrBhsos4fCUtjdgx1l6japDNp+JqZzlD5Dtxk5
3d1ROIvRT+eWN3Ww5DN5WGlyFa4tO1EPWUBAGbJITB/Siy6oWtuxHV9LqOwMhV3M3NlWJpJjENDR
lh8eqjo5dpOGvbZRTSgmonvELcUWv25tL6XB6001hr9aam4Ukguf2zLQYMk6wboOLA+eo3o/dpD8
bU7hHaHLi1YBs1v0I/qQob8qJZLTujr21FCCusYKdhf7MH4A/Z1TYefL0lLK+7xtq01IN8HTAqRC
+JP9vR2VN7UGndof1ZazZCQf0hl/ohFcomkDBnyY4sAKtO+W2emkFnGKjIGs4OXxxhBKsQUr6iGW
cgDPbftisUeljGqC97XTeymy5hjRUrmWygjvj9TeypqDa5hyo8R2+7rodPZbRXaF+mM+7o3FajAB
eJZ6ri5rWxSbyWKGoNgRbTgImwzwJjgM8UM4EESRkFajTdr7CKb4JYqm63pkrE8D6dFRjox0kOro
rDGGawP5w8RqcraG9jvRQNGuAyLcpJGxnQrgFbWSVpuW1AM+TBhUUf2E1eWpL1vNc2ImpNBPqYZV
AyM4z+W9lP2Q0xrLzOhIZai5t7HgW+1YuhbBEGqHCa1aT2XDJSs12oqh9TpJM67NMk1XNT9NyoqR
icVm58weeBEZ4puAKLD73jf2coyaaUNU3LSJArSiMO0lHdWR3LK97CwEdHZbXSe6rO1HH6QKkg6A
JzorRoYU74oRhR6Mm3I6rTu1cjws5D05rtIV0oGalHYt8KpGtq7yYBtFPlJ1w/ahOM0C8BL1VE63
cCXpkowEKH93dPuNTMXuTpCxsKU/vkh6U1nInQxeN5zpygjiLINKdAaF/l42BNTijCqEQr78IhWV
fzsWfbaf2ueK9qEj93MSbLp1CkJBVFHnhxTgqVyxM5QUyiVk4q6aumnRAFKwzMNIee599AMotda8
LscdlfG5tltKMG3wrsntDe21a8mZsiOy9IZWpwONedoYxXTQNJBXVMLEFSWzDZBw2Qup1HEK1Sgz
pqQAETXRYS8861kbn0e/QBCrcNr68c/IK/M3uZ9+SMIsdroTiR16h0cF6/DatMu7IXGk+0mxkqu+
St7t8+RP+V1HaMYt5yVb6TM3ae16W3Yf1kiLCgeJ5/f6lWRiiNDH4GCYfrcGpPKR15GxRqchXMnK
nZuyn5ybyZRLRFCUypuZV2BPfu0aieTc2NASFk7ut7vSKAk+ctBdWPpwlTLE6rzpKGogCHNNxCu+
lqx8OVHR/Cr+Y0M8PMU0kLo//ja4UlLzMajM5jRGjjiqg3iEzI6t3NaezFjCyd30Jp4NTX9yUqKt
gvxYEy1HKHWG6C2Git+R4qoV2qby48ijbQikI6vsx7qjb135vkaMk216RZbLKzlX05tUPTgtEqMQ
wAb0seRYdiT+pRJuMRyd1VodhwlC+11BiWgxlKm15UD0DXui2PaK0A8y3ubVuA9z/gEg8EXOZEX1
RrxKeYfuZBeMEUcMOTu0ygAPkGAL/NZLAZVyRzp6QBUJLCRFErbMot3VyrTT52+PhIJV66DcwlJe
atpNX/bn3GCAKSaFmyzMHgpY3m4cy1gGLWk9YQOhbNugW5krLZSzy3bm0klU71QcsmGkssMuFZqH
6aiQU+qsW7l8KOJryqg3SswvIU8lWrbisR8otNgDuHDgBujj22BjRPtwslI3Jg/FjXoENXrdnqJE
PwrLR9mFdKi/9rPpGiPIXTgDSXwZArV/n5JsmnXDbWRar6XMSU4oBfmvZ3kMXgPfoAWLWaAcy0ck
uyQeGzepHD8mOpZatEwPPaF2Dd1lV0vsJ8t27qQULT5BEt8ag6K3JA0rfextDoPJJtWKQ2lZ911G
g4aY75tU+xjJMOC3iPqFwpWy99UGBoXRoGEp/FfwV8cxJuEg1tTcdbr6nQXt3deJHaJUsQ3og6Ro
EvOB+hX1B3Ux2Bika+c8SfYmxgC1KCMI/VXAgimDxQHkjlQzpCEEGUujQs45YkPI0J2gJuGJsPse
EwJs6ClSMctfaEmJTaXUvred/FaWgJtlRlOjVFcSBfGmtqios1WOY5DyvESyGaG20RUmbYmKBfU9
LOrpg9Gox4m9i2vKKJGj7HdJ+t/9en+3cmHg++wTvPjbv/1fjIKf/9y/rT+Kq9fso770HM6/5h++
xP9H3ISfDG+zV/HvHsT55//Xf/531b792UeIqfC1bv7rPyXT+c2GXq/MNg3DsUDv/sNFaMm/Yd+z
NSA2+h8Gwz8ox+pvpqqBYoALJUO50TD3/eEiVAEg41NkK24TbqE62r/iIoS2jEHkf/1HUJchHlkU
yDQbN6EtX2Ko/MlKAMRlOFb9Yx2t7VFeTPAxOmoz0oRWaWpvaIsuR6e4b2Oxroj2CLCy4u6hnkdz
5uxHutf01M6awb6SI1ppc7xAO3l29cK3VIPwrynH5mN93ZXjDSj/1VSQWk5NeEmMjJtNJIu30qbt
WyYG0qfoTFsEwTQecqgrPoobYWLcluhITcjr2DmXWnClh8GNAm9tooSeM5/mg7LNclzSEYpEuq6T
mbphfU5/VMZeYEnT6tub8ndZfSHa4K6BOQDoZ+HEt0qVrvxBcS2t8dgcI2udhf5rutLQaR4Dic17
8t6Q962gEpdb3FNHsrzWonksOS+H3eBFUQKJH4bMKkNmmgNUHojw1tDeNeh6kF6B2uMEQeaGhvE4
mSN1Ea4JEggFwWnFE4kbB7NGcBU7Hsl61NMD/DUVkZQPJTYlOPWwahT0q680I4b82HdkAQQPNR37
8hQVd3V0GznfBWfborc56z4mpJOMmBez6FuO6lwV99YIMvRlYAKl3AAZTipOSbbXEoda3aOp3+lF
TcvtpiNHA9QohJTDAJXHGFUvCDcZJT0leo4cyUspBicBgQtO9X1g00yg4hwXvZDCfqG1EOeKF+z3
9/7UXaFhQVIZrJJxXNqsXQo8v5KkyOIKwSlivbdp/EiK58540PIcFp+Gd54pr34vCC4x5FNkFStf
19xRHFPtNCivFVrMSH2SOJ/5dEjU4pgGdKxhUSxSCXF7TxdYM7J9USKULjhlty2BxD2Nroazr96O
y0hG56O30UGlDWih8pZ0sk21ai2Z5IPS3Y/7yhVlgEb6yY7u9VZz4fsRkhFFN2MOBmmyjlQlMWki
NA4UsdiV0oQvLqBoT708M7UzyM/3OAhQU2l3eT4tO7+4sbB6ziObfoyfd2tHvdFSuLVE5oighPAb
6chZhmg9kMlnCcTLVtnfGGT6sS9E4k4LmYeeKbTRdgY00sBxHjUTOgc6e9j4iVG7jfGom4go2ugl
cE6+U6GnQPqiZGv6qG7RxdADOVJhFyl+dEZ9NoQJwQXY1GJqQvZV3N9nEdqKMb0O+v7YMOyaeDMl
shdT+ecsCIR0oyIRd4UVXucOmpZAcokhcWXBv2O1BE20z8hEXqg1rErDov5/ravxNcqTiXpKn3aE
DDIb1GdChLel5BJHMyOO7Ds9E8sp0TnU2tqrnt3bcuLpNRFKhDxBMyaqB0ABNhSw0uBNVZQR1V3q
pKBDXuQJYKPV30+T9Vj63auV0symP+w6/bXlPEx6ulNhj9hMUA4WUSiujm4ugG0dlDljQ3iFnO/9
3KFRUFIxUTq+DLuSVmOXoTsw9gQvnNEMkcfIuTG0oCqTyqI0q8Y/qzzuRkKHUG9VTkdAO5fTRJas
Lq5Ymhd1zweerlL04qW6kYytMqiPRYmg0pI50dMVRjO7Ddt/CcL498kc+oGlgx+YXc9M9p8cVKEZ
5JWiUQvo6xUlWXxS+yo6fVrafuLlVmez9l9WDOAKWLlxOyiXtmps43EYoG/16iVJQffZTUzc8Zvf
euVacplKFr2HnpyHdp9d067MP+jH+l+AFv5sjPvjRv/3N8wchk83KkV+XuilsDDLrqnLLDk0/M5N
YGfxc770BQ3pr5e48NdnaYuGTXAJaTN889di5XvBGi99s1SW1Rrd3fnXz/UHI+9Xz3W2x326p5T0
LyphPFfa70vFWIJAXgVLmFT2gVg4D7rlsjoqH+JoeV9ceTaJXl7ZpjaDz9Aybd28eJpkj6iZjBcA
mNkiex0fCAHENbBw8MetzZVYoyv49RXVn+06YIIo8w5GN+gq//leR7CrmCka3l/poZNf0gChy7g0
D/gu0kelXYk3Ik5WlMk3EtweGkw0WsQXr/inI/nzr7i4b9meBqWpWstDqbqUFvBsdG94bO/DFRYP
8yDdW+v5FyCJ17btJoURfWziLzyeFw7e38fZ5x9xMc5IgKiyIermH2EtIDguSpeovKW11pZiXX9B
jbxgXP71aheDrM1iE1kwtwwkzuNqbn0/3s8600eEp25622ywui5b6iJL0r4fs8kTH/1e/srZ+rPv
l82t4uD4VIA0aH9+/ymNuUyX+biEEzx05fQM0NH6YpD97MliMlUZYAxrtCcX1AnhK9YQ5TxZNAcb
ouBudOwvLi0Uvl/Ok2xffj2q/8kFDeZFw5hxFxevEvaPrtnWMH/BnSdO+apcz89TcSFl7+P1r6/2
k0fI3f3vxS7eZKGTWI5/wiIB7TFBv9WH8erfuIKDslebif9/meh9vStiA+OKFw6D17OKI+nY/voS
yvyJXUw9hvPpGhefIDbIJgkznYlAWVAuWcYriE+bcJWtp7V2A1zPbT4Cz/j3XtWn6168qn4kHRba
heVhCljgHXQpte5BtK00JtmvXtUF8ePHV/enu7x4V1knmtKJNAL+1si0FlSggJUTYb6xv5jSvnqc
FxsAZdTqPiy4EEHMWe3AthSHGD9Ahv/mizf3k0Xj8z0Z8xT/abnKotE2soBLzTMJpTF32tMiWIxM
2l/PW/MD+sUwMS4+ZaMyemkcGYqqswzmmHnVOAld3UOKPsVmf1Yi6YuZ8iefl6mYMnwWdf7Luhgg
WVqktUVrx7NJpinrh9Tp7794gl9d4mJUJDGaSqU2GIN5/h6ZzjnB60Qo5Cupwpiq4pp25dVIWy6f
jGNKQnfXoSoNZBodKZlWX/yaecq9eMTcsGXZQLVJK7mckofCEVIt28wnKMB28wsFiH0PpcEN3mWv
Wn/1UcwP8FfXm5/Op/Ez5mPWxwbX65WdHG6CdMB2tM8IlpjsL0JYfra1+tO9XWw3wLdMpaxwLWSk
exrQHrb7VYmfy6UG6Dm0OK/hlEA72X2V8TT/yX+5S5JfyAvRLPJ1LwZupbHJoWnAldsNFWd4o0dC
Cr9Y6eav+lcXmT/VT48SQoDogx7rgLyLNtGu2iCdnjcPmy+GyE8H7KebuVi1i0Zv8YNzHfHNXDsL
Ki+raaOeoq29aA94qVZf7kx/Mp9BcvvH49MulgcZPxW0CB5f7yor+ZXis5K4IdxnL9/T/1gWtHfd
KVlQsUqa37+If6nU+U+BZ58rlH+7Fh/5bVN9fDTHV/H/QTGT8fHPwWj/DVwNLNp/kN32H4vX6q19
f/2MSOO//aO0qfxm0oTGW8k+fg5K4wv/OyDNVH/TdHZeMLd0A+rDnO32R2nT+s1SQckyzVD0BO/K
F/NHadP8DZIZ+DzSfFTyo/6l/LaLD48ZjHMFST3EgcD/Yq/5529ioJqQTLHWe2r/IsBVafatU91/
ejCn37+wzwFu6sWy9OMiGuAEtnqGBqn2Yrnt/ULok8VFJOsN3yYVmu46SkmDV5L1UDdLC/DUZAo6
m6WC+PoQTA8JHoke6rYcIYBTtHXMSTkqrhUFqmaHig0+cegEmyZ7y5HVphHEyeo+1O4qMXwxa1xM
wJc//nIBl1TNR83Fj7dRms15qSmSPgfzVk5+KwSL1a8f1s9eyKdndbmEw5EuW9HrKKl1DVU1pdNS
W9aN+ftX+8/P7T9/JyYrmaVa5l824WXWhlPmGL03F6m+hRgGdspjuw5X8ntAS9LF7rdVXOLaE7dL
ll/OkT+9PPM80/1cWb+Euykt6X1EvTEkNtDlXOWQrqRzcw3t0yXbZBHdmSuSY7t14LVf3fnPXqhO
TYbBbgD/u9yyiAgXqiO483rZHFi+l9nZsRdzVaZaKt+1h+5Ynrp1v1G+2MTbM+/w8wL0YyjpbJVk
nVwOiPwXq9xYkGQ2Bdy0iurTiinIWmcnDjy9vxchHgmBmQBtlDq4TnYtUt8FbIrgE5Uw6WZmXK0H
CiuKiljgwSpmAg+FWyzyjvKmYG4DJ69rcBpkY5lDANNSeRsbxTJTh21BddJMg0PWFY8ySmRrVPB7
ZFsYcMuS4OawwWWTDMu5PGv6t3FzawXw19WTltxYce+lDhHuUrd1ovZQiGKpdao7NVcFvWxMFG5k
hZveGImssZAcKecsm3ZtZ15FebBEqLM2AurJfb4jRGhl1+0DSORq3+lI61WtfTMm/4Rykg1ynAxk
eAxg6YDoVznOS8T4yntdEdgTiY08HeSCxkmNh2fuYdTaLs5Db9Za1yJYzQqDDBWb1TRbu09WJtoD
1JSYxvWNBUSlaunwavgODd5AZRPTjP4aTeUiQBgqnPJKoa5p4uNGnoJfpcEZITByvtoSTpX6rlO/
G8armd5KfIzEXns+4GUHgnu3omDkITLfxshPTfVDUd5GClOCSOhBAzipaCtHqMDelMVsdFbCY0F2
SSiv/Fz6ITmM24maLS4VE+myQyYufckQ+0NEjxdtEV6KfTEv7s5xYC8Wxzkk2ps0SpdtOecB5Mt0
ziuCttWpNId9qtoGSOD22EqlS1tt3cjPcH+IRgAXpXzEkMqwaGGKZ3cyFq6qArGrJLcJ3kR030UW
eisywDCWGRZiHbm61aHJ6ONLSros0jUdchqf7yJ1Bg+4i1sRDpCLZ1vRr+JsWIrMZmzoCy2n7W0E
lPtvrBweyHBdSPWeTcwibzZFaDKPv2SNf4xVOrO8Llm9LdQSCpC0kPIHM7wdh9atgvec/19BXNkq
L5ktu6WccZs1Fu0S1fm3LqfzjRLef+9MWGxw0jpNJrfTx0p9O1Gdi3XZa3N65T0FjuHDilraF8XT
OGJ0qVBdmp5idjCJCoTI1l1mhaTaXwU4RhzRgAWv1yEaIsAuXsiLsZWIyvdIqlDnJn3phnwvY4bD
kQQzYQ1LpXs2aesYH4hZIQo8+/CRiH1fDKI+yTU0CbBIji4tlPY77G5Ph6A1TI99z6IyYfglA1Tv
7ZUSiyv0GxpkqcJAswBUA5oYD9Ra2woEj63RYd1RJa+F/xEPANBRLKH8RjoCoypjl8lPqhBzmQ42
kA7egZjJQvXQbkh53pFuuk9lHQFKT0sCWrqc7qrOPjtTCLhG3YTBCeCkAPfZ9epy7DEulAdB+8QX
6lI4xk5LKUGYaO8yzS2NcK/HIe7Y29ySFkVbroLsZFgRD3uGsc/9TkSj3SNN/fUY3TYZ/oVDaJru
NPnPBbDqPDzllMZ7E5KY020N7MkDDKIZRhAVaFwMpCkyFQ+kVio41M73V1VjgfhKVhmgPEu+7qM9
OwTVavazurlXYbkA/g/KQ0QKVSU015Cu7YnG58RHaHwz/ac0fUxLYtIU4vkweKhIPWyWHe2A83GV
DQjT5O4+Q5DqMICLhBGXB7Rc6a0aqzEZV11zA3OMqVjeh77yLYXEp/vmVWYzU1Rkt4ppRpi/N0g8
JOWK0DZkZBTg+y0OHfBz9ET4aGUJUGRuY1J9QsEM8Y+XGB707BZb9KAzvRfXCXt2IV1XRGBBfXFr
cHuTv7ZJKyuxktdjC8BvutLbK19DdCKoRYt83Xb2qtMHTHUJYJgGacmM2xp3UVLvLF/3KgZhSmu4
fJmgS8k3kFKayfDghkyxF5LK1vSYm+VZIzOtkJWSU0l7s+oXZe6v0kTejanu6SVdYViokilcvYXM
oSo4d4uNPj3GKcauol82IS3tkthJSV0XNlqgql7GPF+B20WN8s1kPg+w5HpeYkxDuBR3taKhlHm0
+A8hoGG4D4FlCC8Hw16ClLSK/saZIrpzdvAWF5kn9dmqL3l5Yo/z3FVgGhYlRVodhNSEkhzmFSkr
7wTqLWh8bySbsI2gZi4LTKZL5NQmkMsAfU+FyF0fppUxyJ5j7cN63I7T6JpOnSIZOlbp3gzpxRub
li9szHWi8OjO2djqhbmxB23fNNG50QQ0oD3WF1W1iHZ7MQraxM4bXGSIYmenGbwipjBh626mhJsE
ekzgfEQRtvncOeJUgHEB+l+stE469NpDUo6YnPsNdokNXYe1jMC/M4LNUBNgqONKMVOvQaWj94pn
9ed0Ss8lmUJGMXiBiTe+wNaUH+kukmlYMRU/q8ykuENrDb9OfsydDryfEy5huczw/K1RZFthS6ex
ZLLT1HUoxgNNIxSY47InKcVnilkkg3nUCfIJaphUPmVbGx90wECmj67rW2Lb2sdKfgnS2BtsfyVM
czsMlGTMfGO0utdbYAyM7tqv61eIFG4OXTAZZMzTJXqFo56kKKQJvaU1reDbz9+QEnoJQCdpYHKx
YV0ld0EO50xdhIR8Weky7eNVYUlnjBn7UkeVjo9SjLvMVlZaNCxzXGWmWmAAAlZmHfxWwoVLg3WG
A0rnmC6jrN60410xfFMhZVSjvCEqlg56xyvXQBDc1eO1kb/FJJEkzPojFCp5usanGk/sxXIHi9+V
UNT1FD1LBktNwMxm7IzidhZ7+eG3UpAz2awFthJDye7w4yBaKxe+lK4cXIjRsAHvtTeL9K3U6msh
vhld+95WmpsABTUVeVdgEIiYIxuUD2F61playYveNll0JdLxLXBmBSFicYQESyUs1howVw3vr9K3
MAX81SCPp0x7Vm1IMjddv09KeSFn+UEf5Ctl1kIbkqvQYsBOv2E5IGcPG185iyhRrAX5thpMgH+K
Z7L3VNVTpQyuaF8kozvL2E5+CIeb1FVHYzlarPYZ0o5KZwlSvLgHJTVmxHGo3lQ6LkiaVcMvbYcO
DOq31mfvgMu5Yr8GavQwsP6Y2niOTRVDW8+GgM5sFi1Uq7xGm3qEvwyK6Aq/gF9n1yo7xkQtdw0q
bce0t4Di2NT54cJywhXvrFP19URQ8Bh9TNi98JxsKuJJWNERjRyCtvHwWePzpx8rl8uWDz+SkRa3
t5m2MxGNpv51LPfnKX8ctQlIKII17PiFPt3jDkKImd1Acl4Q0HoAQ4WPp/NqwJHt4G/l1HD95CNh
pWzVF7/0Xyuq9pGuLH21Y/bjFCme0JKSx4UZio8rDxFQOEelxcDeyZ7P/On471p2sooT05fc+Vu8
fB2FzgoIadWsqhBTA4r8/NsEybUWTMV27dn9QbHexuTJQp1uI0X89cH0R2XzU/nsx+nFoLJJd4aW
uaPO56pP5bOMIKR2Snza1n+vZGPld9nbuDDudqQIfwHh/vJ682nq0/Va2alyTFDz9aIrMjC9YOm/
iyWMxWXiBavs8df3d1Ed/HF7JsVNSjQyNcjLEiTEhGganGSg+Nlstb297Vf6St9bX5wClfmQd/kY
wdGjZ0MaAOrxouKiaPVUUdLuvX7sjpG+N6ppL8orVkNfJKcIr1GbG4uhduZl5Itw88sK7+83+eni
F4XCXoK8UUg8034Htyd8l5jD6KUW96TYLpw14G8mDShQ+6/P3T87/H6+74vhg+ZkTEXEfY+NjfFd
Ro5peQmhX2QzlyZeTGP36xd62TT7y81eDKCJBL4RmS0S9QWJawgF4FV5uLHciV6j7MkL8tZc+4ty
0c/qN59v86LWZSVqYRnIaL2mvJmmg86ZTZy/uDH1Z0MIvAKDFaK1epmy19sajBIRD/TCkdXRs83t
BcQDlAD5ktZH+cWX8dNb0k2VCh4MOGpFf/4QNUJaTKUJBq812mXlzK5FbAb+3Rd39dMP8NNl5rv+
9L3bWjiVWh4ObLDSk2qKkzPKu2Ro4Zy8Nh3CpOxs9vm+IedsnJB5oTibV+NBL5cCq3vMMR/0oBvI
mqeZ/8dHcFHSdxpiCpoQTJUeHOXyNSO63frq4/zqMV90eugt90DMuH/FPEN3bQMYFv/eyKHy5aim
rWH0//MzloIaDFfBJCfvsqvJw7t54pBAAnz1gsn43/kU5pry7xf70e799ELJGaqjqeFiQ5qRvZV5
ZmGRu/TFnPZj3fnLhPrpMhfDE3pT0Zg6XwOFjlXn/Q9z57UlN5Jl2S9CL2jx6oDDRbiHJoPkCxYl
tNb4+tmIzBp6gF6BzJ6X6V5dD51ZYW4Gk/eeu092H/3QbaJHgUMKeQ/11NEP3aF8wKfQabYiT2y3
uk2Bk+5jJ7yTV4ZYvv4Zf/d6MY0LbRgDPOkI2J392/RW3YFp5EC/gYJRUfP2Y7xNyaGnn8ZPJhhV
IKoo/D4CznkkSCHu105ReZGM+msTvBidxczVqDE0CfGhTEAuVYHwsqN7Bul5Oo1byanQEuQ7y262
xISsDcgLuLahU96tz4ar5/lriuHv6bCY39SYWF4kve5a/Tb7nIKXtHVnsINH7St1Lo72Y2VDmbv2
x8QgsaGQpUXqt0w7QLAC9lElf3f9vt2F28DpNtLROhJkWD/h1PnTvtPgMlXQ9sRHgTaxJweS6xF3
kVEGl6P8Ic6jmwafxISbsWeIm5zLawiyq1J+ajWXU6U5GICMzBwt9OzUpSXbvGy3aQSCmtRGqvq7
YgKZMJQUOGj3Cgpvz4COrJV2xTsYus9G7Cm9Ohjtz9ak3tNIK97shu0H00PWqzut4K/rFMKL0ZZS
kN3KSM9n9x8dNxRDImGlSaSy3m4rhlFEeVCkAyH1hPoY4NCzz8aLTtDqDAgA/otd7JSPWAxUuzUt
x0rb1kJgoReECCTwhE6jNzdGQuELBThDTCY+PEZ1sbKnSVeXt0Eqj6AuvCFtsZ7KARJfrvLGlp4M
bLNI7h7kLZFATKhts7NhL84p8vBO+bwyxlcn10XDi+UzVITc4iabxzi9pRjPuhn22NDtqP+UN5T6
7lfau7pxmAapSYvsI5LHt9+06+RcMHU2jhbSnYPR7jbd1W7venvvzjjCADmuSR2uXgAuWlzc1wbr
P4eTuqsO9e6vG7i8X2tmqT/7a0u8aGcxW/14TIShY8Z0rnnsEN9uBPt7C+WmewCrtNrcIjm/bE5f
TFAl83JYB3w4TAdPAcUANtyubbdvXZ4ytvRBnL/fbu0eev2d8buX+uJYlOUik+SR7yeCFJV6bRcA
rBj73I09Chu45DeUVaS671Ioi4VmsFmZP1fn60X78z+/OP0h/kJ3gnnEfBVtdAdbKry+w5/ZpW74
pBzeb+36JeCitcWytKYsbmC909sHfZudioPi1DvpRtrMCp3q5O/hU22pgcN/RrJZqS/eRue4EwlM
/JOT4Np+ePFrFmu1ppgXHTG/JqVUlhye3318v79XtyFObpH/kxVNXubtxSE183gO9c3qcmycb+Jz
crOhetlmA7rpb35J9ystztN0ucdftrh4OraTmolxTIuV+r2sxJNINIU6x13uVU4rMJzit0oQN1q0
0lX52vq5bHixEc2w14ZsBlHNqXArb3zwRyIBQ0by/xRrxhEa27FMAE23kA3iwtWMaaMo86OaSAsl
Vbqn3xAOxqKFsgwySBksEssHG6Jadq0cxB5INxDezktWbqZLPePryuekgAbBvi2Ly5BC2yWBWZgM
2Sw4Qh+3m2/a1AU7a/Ip+drWiW+kRdhCn99o86l1sdgw5cATpmznq45xB1aEY+lHv0vJqHsH7GGc
+jRtlV18b55qt3Vez2Pb25b73M12+ZPvRCvH5MJ2j9Q3uhIT3Qq/ifo8RAZvf1CVeVoW1tP8RO25
DTT3cwCn/Ok54315bvbiHfpiG/IQvqaOdE9l1p34uDJhX/X4ixmLRIYaQI0AIIr9xQ6oj41c5UWD
+3bs3wZTuw+BmDQDYKBp0n5RZrITyRzIarqJS/Tz1kYpow+xr99PcXCGum+DHN8SoTEEFb9xrlyy
tsnaFwOFezn2D2ptEmjUnw1wn7GhOrpavAhFRzwQvF7S+3dW239PMuMoytUT6QiXzOTRgFOjGADq
Lf1cGuOWhLBbpaoLIxw3A5yHG1+5aav0aOnpTsClQDW8D0RISbIphyqiKC7mm8ogf+PEsEh0prdh
JDwn2HhAcnRFEWejbo5XAvgqZfUm60Bet3oGl6idPguecZJD8dDFFrxh/1duyU9FpWxzj1d38+yH
X9qm21A4z3KOZFA/0VbQMFMThFNJdZsVPJeYo3ZJjoLgTiruIN2Aq25VTHiV71Xp1bfQO2/MscN1
QFFutLA/girYTgPGMqGyb1TKrDv08zB5jMDDYuQ7QK9t0hRkT2UWZbXrG+Drte6AVO0dIsCUyajK
lyRTqWQL1Rlv6T1As/0A42er1HB9R/j11AQXxwjEst3l8ucGPNZmSnKK6ynoarQP40T2VJdaBVOK
GAOqtHwUmxCDIT3MnAzDjdxrjoonu2SzN0Nbw2/Hd0CHk6XpIuAeeXYnwou6jeovszInzmu3aD9I
+kvnY3/MdRtbaJw5qoOgqndtRE6lUORTlVKNFZT3VCI7Rj3+JJZ9b1Tqz1zRqDcUfnlFTSI9tJ6T
RNlagf91Zf4vL3AWin6sVdl2FO7lf0SJzEHU8zAocIx/0nfjNj+W58ApHWOX/pgvjBjErCz6P64c
tKhTti/h24nmXl2a9AU+humeXJPngiyMm6096tZd2T8zfXTULISQ8INDsOFJ2xrrqn/fXwRxMtkn
lDUKVppvt5w4bTVIhxSaak/114ww5mbAQM3+HuHPeBifSYG1zrR2Ki5fH69d/t2osbjc8dRNhTrr
ByfhzlFTUGhjnpk+krveAu1i6hsOdlYf5X374k1rV6z5UnO5wS0bX2xwTdtWgTk33jjtr/IW1799
8wJknfvdrrLlm9U3yJUpdTnExuJO1+pG1XUTQ0zV8S1Yg8ExXGmT/6S8FT6z0TulC6O4Wvmy11sl
isQ7hFqYucr78nArpBg5VUyrEarW2vgqNy/vT53rDcA5V9GDcTVbzBwxaLR0qkc+4nRjEKwZsMR+
v4U/Au+vn0qhB/yPbOrLkG3b6qM1BjRREbIFuRZuvXvvxITkWB7Q5xa2dZDPSDr+V3OE8hdUnpQR
sTreDp7VV1M6dTAF+2N8i6/lPra/63fDVrGxk3TWXh1XR/J3a8sIyNglojWVtBYpPzvKUQp1xf/u
j6A+A8lRTtjbUFUVhca8Ji5uOgJXDrFqytEZu+6GQLhDfhPCZ+xI0aeaJ0Y3ym4Q+Xc4AHKsn3yE
mrU4PZLZf7IA7vU4fL5+2n+lf35X2fxGA/1fldL/H8Ic5kvdfxdAPwc/ET4HX9Ov9RvhM/+lv5XP
BtbQkjxTG6DIy7xRuNn/xxpa/B9wCtyMFZPPqQF9+L/KZ9n4HxlJKjVbOEPzwhEJA/ytfJbF/yGU
J7ITkDqTLEmV/g3UYTFX2TP4U6KCM7XCM0p5VWtezCQcUmpquhAsNX3RbHoFrLg1rkRRFm+XuQ2y
pZooqqKGCnz5CMd7EaspQI6uWDcIdB6H5j4Ehg/b/2Lo7//a8y8l1ouo1F/tEHNWEXKrEqXUb1dF
2MCopTqH6tug2SuVsdMT81EsjZ/vN7M47V6bUQ2Z0xVhukaW9G0zcZ1UgFbojpYDLT60prythBNv
XdwU1naua0N32dYiGlQVoxlIsIzcSf3RpJC3TXzCAsxp8QJ6v1dXJoKqWhYJLtNgar3Wv76ZCKVi
JH1Qujqs0g5B4v/i41z+fVbI5ZbVjpGFoyN/P9E+loh3ZuK0JcQrp+QyrPX6cTjBVEwORWbC8hRD
V5xMocHHIQa9ARfkRFyX+zut/x4ADyT3MPanCR/ohPLlwP/1/hhK+tyLi8vIa/OQwVQ2YKrepaWi
W8crANQdXtCCbJ5GUUABKsPFBfWD0wLJyjsvQdqJtbp2gthyDqRsV1heeVB680c9UtdcGwiqyqBA
U8tsbjaGhx4qHAMNJAQvL5hGAJ+5HwBFNR/B1lIzr3WfaqM7NYN3U4NQkJFbmqGChl3rP8cFUtlk
+Kh0xYMxep9kuT0NaVUe/aEcN1IX3Xoy+mI5kL+WyfgDpvVDHNX3YpG5o659UITsW5+WuFrL05dU
A92lUGvmVhZ0+WQ6IOaNcrwsdJSoHqgT01McUxq+hRZyncnPg6MppBuAZjdGq5W7DlHcGfcg7R6l
U7SN52MoDaruFKh4T8g4F41pOsNUCphmPkq3CESsYpV36MXNPZXPxdGAG3rQLOHrLB7v8rE7xVNV
HHQdfLWKr70g1nhFC+N9YWXyftCkZDeERQVOUmjdqaqkM6kg7EdAXjcS7nXjUKpfiSrPsEOA0lNX
YYmXl3daavm3CF2fgjEBkJ3uNFxeYTLNznvUgvLvoMcNAEUI0BRBRFmPwO9P/WTs83y4T83pGa7j
TRMIrtUP39PGiDd6Xz34VvYhS9JPInJde4YQmnj/hY022tS1Bo5qNP5Gg8e+Kyt0pF49+xBFJKcC
7d7HT2HAZ9GPMKUpg/a+UrTO0VBBbaBe7YUkD+aAJlFVEyCFEp4Ns/xWG1g9KsEL3wlOjf6pQv7t
pohHlabRdr6FAqDJXCNGRoa2rwQEM2AJhm2EqLefeJVK2OihUu2FEtF4gDuNqVurFvdX1oxOwTD/
q8z5BCBFb3aGQAr4o7JQutEhvlUc/2iRjM0P2CM5vrOWjr2yzb1pbP7nF9sccOowB/9YumNhAf1J
Nn28Vi+8jNXNmwAMOcPUQbtLPMQW5xB1D3iXjgYd4jOC2Zx+iQmuwKreRfeWUu/CSTNutViJbGw6
zAdpHBLbquL+MLXDOfclpn5tKDfqEN9XpXqLzmG4kYSiJIKEpvEU60L3rE66P8MD+3MZ9sBF4Zzd
lB7kyTDSVh4GV84gnYvGqywIxtTyvDPaSa4QQlVuDiIlzfHgo4yOWV9apvv+/vnnxyHFInIdgsFO
xdcygJda0ZTVOuZIid/tjDHfVeLKKbTMv/Jt5iYMonK8zU1zibAy8f3zs6zrXbKHkzsjFMA/2+qG
lzigPUdYDQIu4wF/tSjjGMRsEGVuW29nnNEpCdiIhHy7I9rNc0tKJz71p+6c7dZiD1fH76Kp+Ute
TO4Kp9VOidLelf3yGcX8HtHoygBemQyqQfXOfLpqCoGOt00MLT4rHfZ4EHeFn74UvRhjc66hdYux
Nmz+7XQAJqDyUOSmRW3WcmMYPSoojEgtXVn07KiYbLUQ1u4L8+ayOLA1S9O5h7NeuQcvNp8ib6YY
0mfpVob/GWe0s1Bl9zG4SYBY6r3pDV9i7OWxH9z2how12XgE5HxUjX5Fp3Xl7srvsCyJ6kDL5Hb5
dlzFnnerP4EFU6OfafFcBqc6fH5/OK98ujdNLG5g8NoFKwtpQrbiX2ppsGt06e3gKwAHA2H3fmNX
+0NhnUlpG2+cZeLU8g2tDRqZd8Vc+pSOABUraPLeyt4033//+HwXzcz//GLGx6Xp43yilG6g73G2
mcXZiT77n3SbXvoWNT/e79UygjFv7cTRf3drEUjwzDKQu4b2Kkdy60esuKBBQBnYpnazyQ85FgFO
6PTfPPxVnPfbvvr5SCKIBg8CkUrat11VKh8Y7chLLanru7if7YdhWc1Gx/g9lBQrvd/c1Q/4u7ll
TC/VMrVKwrp0a/mZSm5b718avVtZflf6pIs6RbyyxdOYS/vbPqkZvLqw8Cu3htEcG+EpbxInwG15
k8Pi/dcdetPWYqoY8zuqD2lLLaczPGWQ2KULIXtl3Na6tPhMgNW9liL+0kXAJg1cp7yfg4h7MnjO
f98fiXsTJ4oJGWn52jWx19FhhvPUwHw8O/ZKudFX7zLXJjz3Je4wLGTqrV+FXhcLTGgUsWlzuiPs
4b3edigg8h1VJLb0mPwyCbH6n8YX477cv9+5a++4N+3Ow3zRrt7JODk3tDsTGCQHY7AzLD1b2DW7
dp+vtXblFHjT2mIetoRECzDjbI0Pc3yQGzdg4E30FXYsaKP2Rl4J4F2bJJejupiLE3YfgjaPqm89
4cSGQ6tAYGSfeI//ehi57lzcCBYdI9sbgH/j8jEe+213yEB/2wWiC2E3nPtvq6HxP8fxbXOLfmWh
pRdexQWkcaTWlrfSHqVZvsUmegsb7CxjZfz5/R7+uU29bXGx3ARo8G0m0OKk5+CwjQMFsE+1Ph7e
b2apIFze4pYyToXK/Az4FnL4XX5LKdvMH/K3+Zfmqf0qPYfTJgNDZNjBxzSlFCDRnWzaiM/Jsb1Z
e8HMn+ztkfemx6/3zYuVQf1uHfcxvyQ2Kdm0HhALYzlabj1KU4Clr5w61y/Mv2fQ60K9aA5rqspQ
FGZQdkJnsSF/vXulf3Ha9QfseFZWxlLT8cdALy5ksZAKInVB84ydoWPxjSJu+p+Bwwm0IYmdUhO5
ST6sHa5XpxHxGqLqomT8ETYasBEYdPyb0E18EMubqL4Vwqf3p9AyaP9Xz363sZxCRQiLtgyznnw5
gpzivvxSDpvIEezWrT4aWEna+r4669g62O+3fG3GGARgZ3aWKZGafLuX5kY9TIT8eIFkD4r6Rax/
+vJT7YW2mk8r0+XPjY3HFXFEcH3GHEucx/litjQypSoYrvY8fSXKeR/TttlkurEdE2P3fqeufTFD
g7VkSUTKeZ2+bUmWvdbLS5N5GXl2pR/kkjo1bWXk1hpZXJlVz/fEZm5kkn6q8HJLo6beeuX0uTpm
2rxLv9LtXmUtF2MmAUsZK1/oXb365lXKzsRWzxBvDALK7w/ZlUOVr/O7JWWRp02kLsir0gLHDHMO
NQDe1Kj+MM3dZdui3Kwtqqub5mV7y28UhHhhUCzFpgl731aP7W24Tc/Ffp713VG9711zI2/0l2QX
nMhUOfXNOuZsPgGW++Xlj1h8wyJQpkqq+RHi0f9bf6S764iqKzelt4O72LiIaQua1tBOdNDpbm1D
IriZZY6m07rY6cFww7tlJ/9NWf/vEJOFJu11X7nsoPp2JRSK6HG3Zv5EB8Vtd91+LkejyHCV6XR1
opIcwJuM1f1H0VbVk9W10C+4suk/aCkSqgL+lxzszHrlFPhLlrT4aqg2kE+ANjf/TBV7wASkrJAa
N8aZKMYMJxbNG7MqiRrj5w52O9PEz0Zc8u4iTHrmke4Aj9xTW/zDs7ybJJapkTTxSsJtaTMaVG/H
mI5vxlDbtr7wFEnQTtrZysiSiJsK4je9UbfBkB2lrLzRcN6VPKnZiI2Hu3WLp3gRHbwc6jGRuQNh
54dIGp1QrcFWd7O93gDJIaTWNa6E6UXUom1oGkffy6jBaMd96oUYZBnRr7rGmRC28Y3Q4CFUm/pz
p8Hub+N8h3G3rdQfLSm0NYP/X2eIt2MTR0fcYpykMQ7SBJXayr8XUQkEI97Vif+oF91GnQu+a+yv
B/XGgmKh1f4xM7Bp0fQWU4TspZCEx6FEIGQi8g0xqDNIjSW+sJeH58Rj21QwFe5qy9gYavm1bz6J
nTGb6VF02r2k4FWI1AEzH7dlQSZgKP1DkqRnvMIx0KbHOAhKFqaEkAPHenKxADuYHX43WBZiZtzq
D3Crvw2Am1X5oTays4n6tJQokc5lZ5iIX6ot3pjPfSojCJh65aBUmDMUn8Yy+9yJz6BhcKDXG/Ml
6/OS2lP4EK1e7zFezp5zLcETpK6+SHl+kArEJmYpbPGJvsNmVzn5tXnuCIUrERxmDRuLgnSEEPa3
igGuu5LKczvEoh3V0i1lj7ZZK+jT6jJ4RN8zHClfodY862+ivCYAW8rIufoGqDe65Wm47Uf5Nk7J
QAQacGrfpOh80M2fTSVO9xjkqLe+nzUH7LO/pLmWbrtunLYEhuFJ+5i2mKbwS9ZAvtlD4uHzgQ+z
W4PyDsG+uBjGmLd+350kOdoIfuwqcj6S1MFtQq9PQ10eJxybMAMMHCWXkfJGVEoLkK8tZRtS1Esq
9+SrY3gsCnIpYmiGBw+hn6moNWUUFiHj6JNnih91HGyHSZwj0y9VPHzp2z51pt5zGgm4vVpL33M8
LKzZCakOELqpXG5bYvWUmxmPfhs8awEiMQ3fJUnhMlqU+XkM0lsQJ74Nr0Z1yIbdDkQoKNqWcLcp
22ZHobdMEboVboteOWlxuUtbJMmBBIYmELdiUO4wO6B+WKYmvv7qJ3gDdmV0U/TYWpdjBGE5ZaiL
cUcpQLeXJiqCpcDcD9hQD3J0q0lBu6uF/BumsQe5b28T+D6b3jCPukBBa6b9aLLxGI8zPUMzdzEb
2mYSgl2mhAcpC4I9sU/gL7xaOhykmr4D65CawUPReOONrgvpEXofPzoTMGbVhsQRCQbaSS+ivRCf
Uis96AOGth6s9EDAmJWCkQ+JlFM27rfTuQjS4RhowAASkeVRhagkiz6WkMQPXHb9OrgN1A6JukUm
iS0KE2lzK7diuolq/1CZ5pOWZa1txPqnuuXhWCRxbw+il+0M3pSoeqPPmPLhEDSb1haSD23FrB6V
vH+pLP+sSt13vAQ/KR5OBWKv5MehzIiAy96ROvBtXATHStNgkwip7UtCbted/oRhLln7vE4paS8P
YQ6ZPZkgIuCgxH9ICfiNEAdntZq6zaBA5o0L+E14b8rsZ+DNy1J7bjFPEtrypcGec/T8D4mmjptk
RldOpLdic9iWanmoRQrERhMX15RLft0G4BblghyUlDxOItVrZCqHuua2gvFDCKlfP4x1RPTLV+wB
I3FKVUZYUEIEUUm7nSTpINbD12SANRNoDV6kVJiXnBw5dZNSd4wmZSvhK16UxmfMj5xMGD43U/rQ
AZuGzqZ/RBdxEk3lLFWoUBXxUwbKpLX8X5P3KVbrb22v/+qYzo4kU+UEqOJT0IeOaPbHIEfHmgnV
fSca2y4Z9+SBzn2oMO2eSvQ3qpU64hTdAGVydZV7+GgiwNe9b33l30T9cKBq8YjV0UYM8BXLbb2a
3bW6vVUWbEbBSURdZqRxRTVBjqYRv2KEnbfYNH0WyHqLSrX14q+zr0uJeQbuaZup6h1GGzMm3Fir
G2oSNj1FGOZQ3IxBfEChgjs9DsahDzS12obezJqTsZOQ4fYIsVfCT+GESdJ+IyBdDTyMFI3vBiye
RDeO5WzsjLvBfZKVh6ZTbbFuEYvqwrbPa2uDpzomCYLTl9He63nB6YABDFU+xcUd8kmMkGcafjA2
t13pf63UEDNFxsgQ9lI+gdyfNiGe2GEdu3lxP6byuWryTZXCrS0jxxfKfSPXByzBbrAewgdExD02
IbGKF1gHyYW/bGgznqQ6TMKkHCQjwhA2fqjz3A18tmQ0wmL8TZGhRqqnYujupFwEUxNrm6oKcUlT
tmNDeb//DbvH0cpiDCf9xzSvzlAfbtN4YMHj9VrFblfqO90vHGYwBtToq4kN5Nmuis6ekcxuyPuS
UGosbHy8e5QheYTmfbRKSolK7za0hr3ZuEGNuanwozNiRwcD0qTZQcSL1B5y/Lc86o2CFr6Stg2M
emtK2bnQ2k/U+m6K8cyitNUgHJ1OqIBlZAC2hB+q+EOLHlASuFWs2vgE7fixA66OJTGMzqDYUbrT
CE2mdfk0jcpZbHLJTpJoy8Zsq/pt3x+HScXL3fxQjD4GLdhwTR/ymQxVDXbfpLBUfphew8sI+xXx
jK2KTSUivhPhRhTaL5JxE3GCKrgiKlL7IQHhFlpfAjZ83fvQh7IdYj2q4X7AfehQZSnacf4NsZs9
q50uGG59vXpuZswP3lfbaqSw2y+xkwu0sr2HYv0JANULl73zK9JUiccfEe5jkKu4c1EWTRXgMTOH
/YApUinPJrmi8gG3VGS4Uf6xaTzbwrQN6JXZ72qv4lhOBbcvPhUqEzgd4Xm14GvyVnvqItPpmvgu
l4wv8QRfB4CAg4aiYGNu3F4vEPupicPdsz+kQH+cTlOxUYl0DL+ycKdG6haSgb5NuO300eDWSr8L
Su0LMSVzo4+x4fqGMjk0d9dJuJSIPpA0nOdzYEO66ppVKztKE0K4G7CiUVBSgK6S7tXO0Jw+aian
aZWPIT9/K4kYzw99WTmlQqVlLVXCZpCNl8zKu61ihKyo/N+/+gGbydBVTWCCmrJ49Yemj+M9HCEs
9vzPdZ7u0FIgiY8Cdizh4/uP2FeM6+Jl8Kax+ZVy8VyOhlzGENpqXeNp3JLucbn17TEdwS517xOT
E7aqk56Z4Xa+QynrzJWI/d4jMZMdx735WDxQgrqjKADp98Nq+P9KxIBfx4YpGtb8VFoMhdGMeFaK
/Dpd+lSgh5/9YX69PwLXAklv2liMQKvkoZYOtFFT9hTY+TFwBTtx5u5idu9gwPOhfylfVlqd36/L
cX8VBgO80zhAF+9b7L07TIGzjtSX8T15Vm1lj5Rd2NbOsJU7+x+8qOeH67JFtM4qpTMKBcx/xK0s
byjKqABQc5gL2Do8WGzCFaGjUrTGkb8LjqX3L1He6APInPxucxEtiPMgqMSSNvMydkfRLeJsJdxz
bYZctrAYR9ykimzo8s7lsi6JltNQPquq8VqsZ54E7w3eIioQILaWJI9mCvhkcCPmGl28M47qjySA
rYi15QY7GmIu63VP1yQPbwZxsQgUXsqVqTGIJUfYybqZwz1F4li7ZC/u16JMa+O5WA1mPCp53tLR
oLxTWsH2qdupkzUOz5UYqk6OciaeKyakw0WeIVGE0e+otXF7cOcYBdugAFMECZvqBaroJr+v2ONZ
BNmuXw3wXOshsRBpVgfQ9FK97mcGN+Boal30f1v1Y/wFo7LAxTkZggvMuIbHyOYfFLJc6TKdJbyK
IhQ97R8RVh5cXRZoLctPc2tMD4yXlKo15XYusPRtFU+zzbhPdmsJjmsz97LdxRJs1C4rGygrLvbK
53JoH/FYRypVEWgQxmgtKHp1cH+fXcvoa5Ngkx21Jh/Wr2GItdbnrqowbtek55UNdP7dyxV5eUou
oq/pKFuQo4yWzIZ+pC7xTPnaoTwAv9isS4GWtYdzVPDNMbmMvU5REFY6rYlHytaP1pbH7061jRfB
2MS2cZbd/nmuwjT3xTk7hg634h8rHb4SmHzzExYfcswnE3dRfsKcM8uP3T4+CTt1n63OmGtJozct
LfbUJEQiZ5Z8RO0OAgrOWnBPWJZ33sa3gy1ANkQZa2yAa6fT5edcbLCj3mga2TFOesIjbbsduAu+
P4DXWrg8KeYFenHTyRsvn/KGbXRUeCgTp/DVyX6/if+yVasm+idJBBOy2NeySFMwHis7tz1mB+U0
3UDq3Ei2dA7dtTTUtZUG+f0/TS0ZFYmIsfBU1J07pMJJHbmfEbIRte7nSpeuD9vvdhYzvyf8Wmgq
XZqtfCrCSF8E7kXTcXSqx/opdNm21rp2LUvKife7zcVUN4s0rPKQNoPTbHDCK47aJkc5TySDoxHu
x9qpt9riYsrLZYs3XVd1LC7FzVzk3pYGciXeVFBs5huvJZk2oaqVOXl1qV32dDHtSZ5O8egxKXtb
tIeTBmByO9/Bqy1WUM9lQcwCpNhqd+cBXG6el83Ok+tiLeDPrde1RLPznXf4MaMjrK+DLbs8kFpn
rbm1KbS4U4hBJYWSz1SNvfuWFIBnPr4/SdcaWC7tSQvHNma+xNQOC8W9KX19v4G1hW0tpBh5XYyR
VDFgA+IEtT41PTOREJCc9wT7H1v49iJk4LD/FAjZ9v+x8cWuMooIeMWAxqGJers5JzX+mN8JJQZx
a99Kmnvy36cGadG3U0MpSGtmLWNJJBTFgIR7KwT/GXCHEKNC1GsdlM3gUva2X133817yXtuLvaYs
woHkB6sQ0/hdug1cKT3MHc1YgLhgrgzr+7PGEBe7TC+FUzxkTEt1h+vDnYvDN+5QOdeW49fmbEJ6
WDke1oZ2scl4BNSRHXK3biywsJ1sqwpSPfY3WHuTwH0sqdemzvwn3xvRxf7S5m0xIumcn5nNaX72
Kd1t4Fq2BvHS624xOnfeH9W1QV3sLFhxAKeSaZB78KasU3so3fdbWNmrDXGxnfSFlgd9TROKbCcH
ojyVLe1NB1JSfFBwPLDXX0WrbS52GAHMmEdpzH9OJKO7OJHEmUS1No6rLS52nLrrdRIU9NK/7U6K
W7hQfSFpAnirXp+Za7Vx0tqXW+wyceZT8T/fj2a8Bh6x6TZJHmL0DNhQ2SPmbDanYLb2Mef58McE
xWhoLtkkY7aUuOgTGFwhnq8xLiS5YW+l54g08F/6X8fjIweEo3br96dr8g08/H63vJhGvhQiVh9f
l39zIFwfuLE9vwHHA54Z60XT8597r6OLGRSHxElFg+bqLV8TAqV2sGBUmOfZohbXydncVCGZq6I6
DbZrRLOrH/eis4vZpIt1FZfzMAOttnXp54Cn2fvL8jV+9F4HF/NnEpiypCr+OjjY1Gzg88bwMU8+
jsn9GG8IljjwNxxloEYLS5HvcXkcZBdzw7Un70pnl8KcoFYRvcX8kkggsT/xfEmjFV+zlWmrLE6q
dBp6uY44qSzg28n4a2wwjsW6ZGVM15pZHFHelJHODOmJusvure8ysVnpVg13grwnebelGnEb/KSs
7maGHepbjfTQWXw0Pq97Xl7fHn7PoGWpDwqSITFSnEn0sHmc8AYQlWjTlh9Mgd/g9SDjCRk9l4Lu
pFyEpjrHY9372nvlyl1vbUjmj39xde2MsvcsmZksad8KKlBjLul6t6bXv6Y/utwdlkH42JjyWk35
wOOuZcFC7b6bnyK6jdfnsJefJ3t0onH/Dzb+a+98NOgUvWlgVih9e9tBFf2tHrUdO2IvPqfc8dr0
nJjyXesp504wIOCYRw13l0lZ2YvnBfrHAr5oeDGyUyvkmqfQcG4C4U4Qe2BNAm9ENr6MwdcES4wK
scL7M/zqrnjR5vy1L74mFmdTXCFZwPhbPGS5dmyqb2IU71Rr9Xy7ehVC2SgaiqXzPF/sT0bWTBEp
178espkj3cQ78SCcg724CR08jtaMdq8mFihv+U+DS4VqpDQofVPGcyRmhH7zqXsmvfBKRs3m27Rm
F3bodv3KRnz9YLtod7E3VX4qDmZBR3nc5RuKk9l4o6+j09jVeT2weXWzBVqpUqOJ8+6SQhIGGnja
bnYs8hrEYCZmANXKkr86SS6aWExMLTJl3HdoQgiqs+rth/HOqoJNL2YrRSD/Zeh+d2YxHbVeDsRG
45ORz53jAMgNn8MPMyCeQFu5WUMMrrY39/xi+vdaRhWQx6fCsWM2Og/wKuvvcazaNnbsrl0Crkcb
LgZycQfRcoI5sc9qq7jizS8s5Qb/nXDnoxp91nbNbXCUh9NqL6++ey6aXVw+BGp4krGg2cYpP3af
yhSk0Yz5SX0bH5O5Qrl18uIOghPxpNWL9LVHpU7JDYiPGeG0rOzpKiEjgzjMZ2h3GGkp3sJveU1k
lvp5LY557Xi6bG1xYvcIKzIolVzbS5iYtXXy0+Qp7eTt+/vm6+ax3Kwv21mcEv2A5XUJ7t+Vebxm
Lo4mtrIL9qm71qGroY/LlharL60TK59UbK6FfXbob/2jefqnMc2rj57LthbrTxoz05QLehWcZrj+
2N1FbiTZqjNj6MPo8z8oKL52LFw2uViCRVH1YdTwweYaxJmxFcJSoToiu41e31m4dLz/6a5tmJcN
LhZhbAjYVtaMJ4xhTDl8uxBW5/y1o/yyjcWKQ5cnyY1Mp+agrYdsVjsECorT0RXRZwBmnXhxoF/Y
DvEPEdG4MR4M/2n9cFj9oItDV0rB64sVP2RwvV30acaUa1sct2xrl7spJnErN+arO+pFz5dhcXHw
8iRtmEH6GSjWRtkPNwIABPTiN/+AhLXyLa3FUYsMlGWY073oEO47zANgcd+L9/l379RsVRcEe/+8
9rpZW5DWYouZwmYQEosu/pFkWI3mSCsTaVk0PtSU2RQ6B+KMes9/9VvdFvK9cJvt04PsxK5xEO7/
D23XtSQ3riy/iBE0oHulbTdeZqQXxq5WoveeX38TrZWGg+Y2ZmfP1ZtCEaoGWEgUymQ2dgz2Pz4L
N/dbMsgztEldxughQyAT7rQSzf+BE2Dcrt7TPh7uG5nnrCaDPpk2qvI8wF7XuoKAfAQuZK92jN4q
u/OVzM/E8xyIQR9j0UhWZwgAwn6yaxDRSBNnFJ5ngYEbvZVLomXwFjMgskOqMLDEuA95kRMHRtkE
eVekOhRKsHeYYcDAcfBJ75BRiXGzN+Cjg7pOdOCiHOdmNxlwGcFGPQk1kLSrHfCFHtGtRBsjdB8p
HH5CbisKfUGWi8S4tmS9NPwMq6nMASpSTbMPBojLgoNXdDIXz38BQleC8CNHUM9Ftq0oam2fwRot
66ACC5JxL0P/TmuBAMrCCAaAHHusUCXuA7i61NSpIfgJGnc+Flz3pIt8eSnFUWMS/ABaq6ITSON4
I0KdEnoL4Ib0MZ9h5Wjc4yD6OQP4z5EOWNVex8hykWnmUMNs65KD8TC6vd0pdhZBaKI8QGLTLY7L
YYLLZUjeddCTL3YE80Eo2v35Hz1OFxlEAndLgc5kHCZaNzO9xKsTn/p4sksOkHO8Hij8Ax6BIgFE
i5iiZDtVoqqpx3qCtWwf7uJ4t6Bt5AaJgFN1GFs7gY7jZPcco9sf+bdNlm1xHJqkXQKcKaWADuz8
uYZuJmdZ2yHyiwnWkeVCiFIBy/op+oUhigcxBLhTRwI4gcPXqm6kkWd2G6FezDLXZlSqTaCnWBnk
c5HJgfuqDh2EnT3Ak2zzm0b+4f56sch4LuQkFaEsxF8LhUTmHSW2mD3Mrt3xzglvVxnXLEBUBVYw
GJtzX8kTsPZ9LNEyef3bbWPQy4qYG7IigiaPEOf1+kl1DQN6IQIZQFUc3KLz56DLw4NYm5wLjF5Q
l+f/xSZzRdb1tBQjxjE8oZ1Pha5jUOdZyr8RY7S79Pv19fGOHEu00mKSTelEGKO+SeAkS+ND3vEs
gzWlkA7n1QR5543u+DoDMIl6Vgz4bKbpi5hNKhUeDdRmHgqDf79gRGWuSdmcQPFGQ2KK2/FOVxc7
o5kNEDcvdnyf7Uq0+eE24Uc3/xCqArMlNLzJF4rwk6aEVa1gO2mJlVTesIP8dOsQL/ey+cDNb2wH
BC/mmM0MQlnOK+oqRAbhXwEw6QcrDR7m5rlr0VE4gX6dYMonceS8sN/lOi/GmW0eYrHJSorWKEtO
eHZBv6D1U8w+4PlBPAEEbB7vzG8mdCDW9mt/ZaZYL2lz1OSgIvJqyFt/nOn3PWYeApJ7En7CCJ41
79/QSbyNpC9WGQBX21kQ4zMKgFQAKqGviqEYQnhvDufFIoPdCjGCrG3oKUEOQjnFB+iPgtJueG9d
cL2nDGrLo5K1hgRbxI93IQR/kJMTnxYQmpUgKHSaweU4zjYEvCyOQW6SB0ucpGeDihcmduuD5Vy5
xdSUvUDOFy+rDH/nFLD+4XJ6scpAedwn/VwiokVHo+ot9etlFr6U8JZJ/8NLHH8xyOB4X04JiSYs
k76Ve9UxPhq+5PTZ7bRbbilrdWTez7shcTjby/NW5gG0JIuaZz3s0mayxZmaO9pgFZ7oF83zuzec
Sp5FBobENkwL9B7/spggGP1tsYXoMrdpm4ezbNttGIZmrmjAARm31uFni3hbn1vE37C+7ZfQ7y/J
1leRf4AGcwFr/YEc0LBGS2P0PYDSWLCfHuhz5G0by3EhtupaGxG6QyMYBj8ZTUgIVqxbklUiBtee
MrTl+sGR//LjWWXAJyFLKUP5APcnmtEF/SBgJk+qRZ6fcmCArfuVeW+CgQz3x9S4PQQt0CY+0opA
aueYVE4PKJW/YXE8q/TfV/GHkY4ZERMZ33K5GfBmFyIeKeB2/PbiLXR7VxbiSJDCIsf2aaBSLzDN
JrUQcU9OQ4ROq1J9vH7ceethUGYEcXZZdxRlmpsS+mkjRNyvW+Ahp8IAitDLymBQ5KSX0XiLzlt7
uX3zdcQBE5ZSXAALmzx38HkMtnTO7OYuMVxagabqYjKYb96b6Xj5YkwkAy7K1Ihpxr9xAh/Tx+JX
+TDexofUxggPpAUhdAtyEbLjlhroSbpyRRAmnGmUQBo7+vikV++rO2kAw8obrl6eQSaS6dVkDloB
3kLjU0lzawT7I3FBVIbOigTMsXuO73Ai1LPc4+ow5AsZ2kHFCi9yt9wGcd6lQKhnrWwtgVQvC33L
XNji54Z462JgpBXrDCLU2MgWje/UV0BWhABNe0seinMiCAMoyAVhTBoj5x6kULwi93QPE4v7zi1z
D8QN8BNu6wBvdQyoVPQhT4b37SRvdQy6TPM0dZhc+vnV6E5a0u3pJNnj3RtSeryFMZGKJiRkMgJ8
tgsX4bojB5jZZJYWqm1i0GsgxFCzoYeWSe6vHy6OBTZ1pQ9Zo0YFdm4SoENSf24k0btu4R+qrr+R
UaX7uTpSYiGK3VLDBPFpBim7i/1zHeTuvz5lVSboiKVAK2rq5P/+y/CAgp1FbRVjakf6ad5hi/eR
GKAAsXotqSDVP9vqelf2jUPrB4ljOCBgAEvH4Q3hMQfmVQYxQjC5oV4Oo8KRHCbFWY4LiGUhdCo7
QnR4Q28p5xBTlZK1nzQQJZY6mvl79wAL5ySziasSRCJBF77rG3ICOpUBjcKQ2m4pgYZp+jQGO408
iJPo5cttU7Sc3B/XNZlQJEMskogz/XL/vvlgcwsV0C9RWmKQmjNeUg3gVhtjHLn/VZJhZYtxkGlo
lxm6ZrQurng5ZHCH5AHCEV51qOzMViIONG7v48oec6vohi7FhoC1oVT2a4b47wfiG84bbycZD0m1
MsyC8F07STfqImRcLYxxkL4iqRanChK2quTUYroLpfsxERyx7h0O+G+iyIsptrWgzlUxadEgCaIT
tzsNd+Ehng41WlNKZ+kdfvME9bcrS2ObC0qtjIoxp7sofDVCry28inz5j2tirplCwmNGH7EmWtAi
LlWYG8EjSDxxBxms/2qNiUgnQw0o/fLgBd81XwSfLR6bhkPN6d/fkH3eROHVB2Pumk4LJbNT6Qc7
jxG+zlO+aWiD5yIMhMhRZOhVhE8m+ppvCK4CGonimO8Rmr5FUJvj/CaDIpC4gqzDhP1cZuhbJDZp
PyaRFw3N/rqbbF7aq41k0GM0mySDbDl6PM2D2jZWOz5fN8BzdQYwSqONY1LDgKl8i0pooaaiq9fE
um6Fh4Jsw0AUpI3UGDBzcZu880X0e88Mdo6uyJdSayvy/4K4YN19HXDETRQnrY578h131/VjBRWO
17b6UBxFIvx9rEDeIK8Squb4hoQq/fr/DIQgFXptMMyNOAZTDsg3IE8LDqQ2HezAPOVg8tOelqDh
BB3XndFgi/xCkNTgL4a5UPfQYWkXk2tCwZXjizSXcW1RDFRExYzRERNWqC/Gx+VonJRDcHxDMHr9
NjbYeblSXEAlGMMTL8J7vtdfB0Boib/+VHFk6qCthG/Q+wQVMGVngtLGnGkznCs4Gm/qaPtFtjpm
DHJgZHKsjQyLm6XDkIN0dHmq+siqw7scrTlCIN/qETS6eb0ZmzHwyiwTdpTdZAg6RmU9dOw4adXO
KBR3N1JZPBd9VKHfcig5DnMd61GAer2zVQbGi0LDzoYJyHtACIVSpzVSDnhQCF73Tc4BOMPo+pWr
hFm1FHDNCXKY9Xe1+5REn6+b2E6ivmzg+d9XNiICfZZegY163tNucOWE3Js9yHvlMO/5NQvekhgI
KfOmmSoCc33zMWuwqkNmfLq+JJ4JJtroC6ITo6CeOH+ZlJs6+4j+Rc6X2e5PWG0bgxq4F0fJKOAF
8+DQ2dfWHmpU8ltnKHwqv8rPEV2/+41zd8HqQwlyKSUzdYYMc1AlKNYFrsoy3fwrUHiexVqZWKQs
ovym/1w5/89PFHAQvT5O41DqkZ5hI99xYXJA8dxku1qfGmEPCw1gQUHR+IOyLbRfaNNc5poJH4M5
eM82BcyKaERGC3Pv4YvanAvUXjySpRWLg0HDZuLjJSBuxqScZBXFDa2ZTw+0wvqmeifHJ89sPasN
1Yy0BTkvop2xO+XxjzrK/uM5kxm8AM2OUtT0BfveBA5vSQx61I0YjcSAwUJ4GJabBpSt1+GJZ4BB
jtGESmRFvaKJ/wCPp1WFLccCD9PPSn6rzxJWmRwFJs4ULqmdvgsPNUhUaBVa26WYsJt1w7m+Jk5A
b8hMuJF12UggwbwVZPPvEK41BjOKMCNGn8Aa7WBoIBniGwVowwQ/h/LRO9ubVyeLiTFCY9GzhSbn
L14r3OQ8715hS/rg511M6AjSmspsS56GCOMzKK5P+V5BHezzG1p6OP7I1vIbgo60mvqjcNT8gtiF
Q0EjtsG9XlgQFQVlEq99lxO0KRSnV/4pjGDkzXpcZYr4fTFz8PGGVgna5xwcw2nqcnyTt0AGQqJ5
yaOEglTj9W6UY0+B9Yk92IOrgtouMu3O59YXOVepQn/Uaolzl8yDFMFFi280PMi+pajaDnYuO7AJ
fjJe+yLvTLBz0sWQ6eJY4jP++8cFb0OZbMcAmRStoD4att/lGEq0838EsIvK/oCuZJ3GOmcAC/YZ
2i86K0xOtGExwUyDc91HOA9btrY/RxC5mGd8LVWGSIn5kFWdbRrHLECYRTxM1F83x4lQFQZQmnIU
QOGO5UnDcRjvy+Q0Lf51EzwgYUv4wlQt+UwzOe+9OHkeCAH3Vy4vaAkGQRpY/PcwyfFAtnofLURS
I7q4sAbHPlo6tZQX4W9+IyLqkL2GuvsFM6acZrmiSAintFgGgzjIzkRtn0UpxxU2V/Jihs1ll72W
lUalwhXiyCXDsxwI7zpMKxPMd1Gy2ejUACaCpRWtqRJAsWLqX1vV3AdGKu7GVh2dJdEeY3OWvLg2
PuoDxmfSmbunvMUyuN/jLaKqLfZU1f/MjU/5yNFX2Y6BV0tloL4KhHiuqQGKGyS01c/TEbCrgsoU
NHmWDKGEPa9CvHmZrWzSRa+QPp9FQc9z2EzF0tUnYbL0stJsskSQSoACCikWHqMBxzfZ+bgkLvsR
cjaDl6O1Wm8bdKVBhiLiwTDF8Yvn4GplDM7HzSRBxZ2akcPHbNZ3jT4XTjZUlbuo0V/XAYu3jfTf
V9soKbrWgIMD560fvUoYHIPkzkzu+6p1xFBwrlvbZFcDYxWqHCp0TEB/y5jDgHM6jvhqMwoEYFf7
IAgOpRysFKTKBPtbO4MwErmy+Q3d4lvHYG2bOQZJsgzVQG8b5E5l4yYZB96R34o+1hbYc7BgXumc
jFOqAQIrsas3D7X8Q59/dC3QLEoOU/OjXPYi+WQMtR1j8OD6/m556PoHMIeiDapIF9CqA92cw0x6
UHx+L3iazZvPnLUR+iNeuUxpymSAEZ08VvseAn4Qa5kxdFbvMRDDn4PdihLW9pjzoObm0s0FgBRH
b9eUn4oAPNq1JYsghRcfZLnjbCLPT5gj0S9J3Gcp7KkV9MNaUCUovCO+OVe8XhPzlIpQGUm6ll4O
YWcHY3PbJeDUN6hAblBIlmqQ0NKNxqcqy3aZtYtv1iMkFLQJQz/pYo+F9A0SfZ1r6slnIQugaoXE
mKXlmEC87lLcz81ETZ20CFkS4nP/StT/5HSFkpUv8JM39BCy4LfaGPZiVmoh6ipaXKEAER7jA6bi
DiM6qt8UvXMOLFtilhoSTC1d26ijuRQDlSCzcigZtko82WsOb2gu3cpOrRfIoBD0nPQhGvDlxUO8
a0ckLwc7QqbIrfz0s86bytlkJVubYyApmiTDJNRc44DQpb6LqJaMfJ+nudPMEOmLfNSvir8ZVwUj
P3XhB3E07MI4kt3IpYDcPFuSjOQUOkwwE8WcLW2I5lwMTaQd9b/KFLwWMvE5/rptQlM0jRiiabJt
LGLQamC1xPVZV38n5PIJCTnBnu9oZ74ev4E1fjMIx3p+G2UwqkSPTlLP1Oj/iKN+bYzZxLwnQg4J
P9QnKlAOKbFFwMllcnkmNz11tSYGo0Q9bictxre6eNry8y+bGL+yxYBMVYrgx+l1xI/DvFuyDOtR
d8moP8r6XTAk9qIKf5hCvQ+KGSJ73Q789k7YLahlNHs0cVpikdpQsrFxqXOqoXQzLwDp5ZexgKT1
elmitIzNTr4ulWZFut9KtZU3kGLS3eu+uxX5rT4sC0d1QtBILMGWIflZitEHQ7zrI8FZRJWjQLAZ
KKxWxaDQAuHBAK8RfFuttaM2vg3FyO4lkfcy4PgQy5+B3VOXkX7X/1nf1Xr/KDSsIhNtGcHsIL7X
2ublsdpDJg6qg2iekxpnPp0xrSK6GF1LD4DzBjysohNnb+Bh5TkjAzNBHzXQaoZJ1byrs+qQKftO
zr1F/kTK5+u+yPMQBmSaPO+bLqQe0nmDuDhmFbtJzaPN4PkHgzG5nkmNSffw/8U/GJSZm3IA5TGs
XRS9+IHMtZVJIv689sUwb2r0HL4PPXm26L+v/L6aisXsEmMDqfnr2urb+HXG6LoY5AC9lyqbCdb1
Kxz8u2+Db+na+aKWmNBlktIIXb2w9O72Nd4+MvghptHcgFroPf5xLUqhi2PAo1zitqhUHK802uch
yGIj2bl+gK/GJNQEAxaDKXdNC+6Qy/ub/614O8egRZLmYh0MFC3+tfADd10MZoTqFJbaGZlYW9x1
XQNBuoUMYIhiQ1KlAWBIk2eKf+nSoa44OLuZMV4dKLaxpZ7HfIrE327e/nuxh82PJSuyYhAZYshs
yZqEaSfHvQDQBQ2i5IAMobaqY4fxA4hUcem6NoOalTUGMESlJoJMzuBEDlJ0lL9OHq4TkM3nNmT5
JhDJ5tH9G8qV9D++iNxWhhn8kCGK8POtkdSrFpu8f2OLzXZua2WPQY8BzP1TpGKh57ss+CRB6xGd
PSIeHxDtLh++0X4A0LO/YambULkyzaCJ2gdimQzwIXITa0fjkO+gWblXC+wuWOhzqHfzeHLoIbu2
uQy4FCXBGLAIfvK6Ck5Ie90pNTiQJ8mGyMydGne7gUfPu33uV4tkMGZEq0WXhjB5gTHcc7+d9FjZ
YjBGkcSxViXYan/0mdXtaz+ATlwPjkQoQPB7FDdxZmWOwRkhKDUjb3EiG6ofrn1dpA+G5r/nPngx
wta4gynW0pTeB++KtTinj61v10mhlFEPa+88fRxQY4vbfaoPalDD3oV38F+rmzHQaicZZBnILE+i
gJM+JR+LCl1o7Wg1Semoi28YjTUKH0Qzu8159UveCWCr22JWFGFawiv/X74gAyq6mKGxKIO1X5He
v0n8cU7AWadzFcJC27rKYh3GTLJ4iyl6slC5Tax6nEPAc0sGRJq6ECUxx0mDQK+HiRm/yW5itCRI
rrgjpTPyxEy3r/eVrzBIkhdaifZYLKwHWczinIcwftJvgJ7nTePrnMuALXMrbVQ2mD+Cd961blWD
ZNjrMdddO2UG4TtPuuFnNemuXbkN2Kp31RaFVDQwKZbh52TKD2MpPqXTnFg1Cd2SSO+KbV92lS16
py2oRzsZBt91EjjOyda9m1nOk5Bi2WwPYMVqbUm0IB1q9TKEQyso7plOdlLur7vq5gthtUQGZOJ+
rCF7BJAJ4tbqQ89YeIWO7a+maToh0NkVWbW2SkXluaG3zijGbhuYXmtUslVmww6srqm11AmvPYLe
Y6/8REY/uKrIuqlB/VI1mKghm3PJ0JJKRwdZty9Ah6X45oHP0HSZ9WbsMKd8GIjeTHmte8oTZcGF
lAtkxBx0/FGalgU9+fITrSks37Mb06+/8Futzonsaytljn2VNHNrZL2OnlfD7/9o7olb24GjA2oU
SKzoP+g8FH9mbtsupBOgi0eIfKHAN6LKWQf9rHljY1GyjPShTo9l8afg6hDM0GQL6tpi+mHoHbAg
v6Ef6gJf6c6/2GfTpTmIo/qpEDV84fy28KZjDT5SSmkoWqHDe1ucW3kvdnlljQYFq1tDAoVTaWqT
BomBuraTL/pRuJOh3EO1bOpntFd8aktrdAo3fAK3Or/76+IE0dXiFSUqiqHLhsn4WTlLYCSNDQ03
lqU/5+5yDI/iDaYI7c4ynuL75qAf9E/5ncDJm10AEmOX8S6pNkJBbRbNM6H3jXqSlY2KG2MY4joE
Xcp+MnaYuLTKSdiGcaxjbMCiXZGxi8Jr69eHhtZ9veLoU+KqLrXIKXlAT+0DnyDw+habbB5tjns0
PaiS5uEatfSgcQSohUXpTZLJViennLz4ZeD/asUmO0imJzqJRFXWgByUgV05Rk+mS+BD3WPjcwlf
Lq7qszVdU0wF+skX+t4Z+j/ToMTiIjnpQTeazVZojE6gJhoalIMYheDyoETdjwgIjRhJtFpMClp5
EnVWbyb765/74qXO/BoGneeSIAPSYO2SodxpvboT6lMEVe6uKDj398Xdxlhizk2Yl8LYKJnhhUbg
dU3oacrH62s59w5eQAOkhn9tLXNEBlkQ0rzOYeKP4Pt4ECG03Hjlp3CnfAsqyAgqEJvM3WAP5Smr
+2H6eJ3rB9nR7nRXPVN4CTfinY5LnopCUqpvXgPTmZTs2i9kDlcplVo6oWEcoahwh6jC0g7zJ/25
2y8ITEdX/AOlaIc4ykF0SpCNNxCoHJCjGdz5NN2Wdzxn3MQUE2otqqIQ80J3J9TUxOyR8Ud38G1Z
PmbC0zB+uP5RNq//lQnqFiu47sIazANdZJxVhOND7Ku+5PKP1fb1v7JDl7qy0yZCIJkG0byiEkpb
zUxMwuWJk0ijLw2GG6NjrFVzV0vMm6l8SrTAbjIMrRWLleWTp+mmq9bBw5Jnt0bf+6GUlq6UF54U
JRyA5W0Ic+LCTEnTKsae02aA9NDtpAP0eHYq52CfH9sXrmbqJsElJaNKzbhaHo5TBV0g7TyBk3zB
yX4k9/kDlL8Tx9NzMMgNFrHI8+Imbn/MDtqu3OPSvNNuSy+8S+xjtK8/X/eFbXf7/ZN0tj7Sm7k0
4vx6jSzvqjanrZAWnmacHeYtXWdChElQ5ramgJ5mQmtlkeLPbbWvxfZgGPm3WFaxbhIc+7i8FQgo
DTDpWhbDCcpjn6Vw9spY/EAG7XEYof0px06omjt5ydygjk6pkKLjqbMCdEgPS2HNaPIKWzBaBMlD
K7ePstG5TWE8/PuNk0TMwpiyAuJTtnJQ9FW69Fqke3F4kyWi1yfxPp6+XzdyHvBhPWZthfHMWpbm
TNJDA3Fccwp34231FEAPAFQ1exMygemH0UNU5+RPoSPvwO3qBI/18fpvOPfOX/sNzC2hipi762cB
sSwldl0Qxpc3qpc+CmdiWemk7OqbwOnA+JhjkOGj6Z6ZFGrIWQV258b3OM/tSXLRYRXeyUdhz6Of
3XLh9R4xV8zS9XpKFsBMhos57G+a3LSW4l1B2NoMc3ibLpbbpoUZqbfGGXEY1cLs0TAJ5UBPeQgP
zfHnswIKlUf5c/pZ3GX28tf1j3E5aIwrWxINWQU7EZEudK5kpcNjY0QomICYUT1Gzrd0jyj/wNvU
zQhsbYi5JNRZyyUTWnvAqtEFx5STeJozHOiUUeiVHB/bii7XxpibAopocdpWCES6dj/FqoNGt0Oy
GI6aN/YQ8FSLNt8ra3PMqWobEGgJqF1hbc0eEz9olx6/UkfujpRXMHge96mTTNbiZi4/y7x126yt
M+dpifq6GBRYp2x/yi72qUYL//V9mfJiXIU5F5nSLxF0oHT0nEFJ9YMEkYZuN+H52d+nSJ7zAim6
aZcw8eKZzPnQzbEm+oxl5W34IdfFH7Gifiql9CgtEY81ePvI/7ZlMLdWrncQRSjOkDS6w762MjTZ
nvW0ZidNrMgixzdop1KXv7JCtmu61HtN0eUEodmdIIFxetpTjmTjA0DuA7pgm1t+DMU7hgZ96K9i
qLgepzRvcN47R7TTxaq83O/Q0C9lVv8WKr6tp9DKOY2LdJc0zjX0QxAKVciMDqcMBhU/BYt4ZSmf
hPgNdbN/uOVePieDNVK2hIac4C7NGkf7gSXeFDgc2qGprMwz9h2mG4mnAHuqAxJ9uE72wy1fYoz3
eRkQggreMuOeA9tGj/dzV9qkSu3r8H0u7lxzIQZ5umJYxC7AIal/BD6Ijr6aUO9AI3GkWJpptw+J
E90JeOgaFtri5w/dx+YheTQfZtzu+ojPbvpZbmUPvDIi5+waDCTVCqrUfaXiAQxm1eZOxuNWgrSh
oDWcOJAD9AaDSUQqYr0o4c6VFt9UalZYtWp8r+bizzwXnDIoXc6G0//w2oYzqGTWgkmg3WJ40rfw
UXJSXGbtreYHB+3Qeepz51T78pPwjNe+9iOyE890g6dysPJ93rnpvtyHH9IP6Hr+pNjKx+TWxNO0
4+cfLopmQGoiKiBmgOYjEhAXwbFapnk06MifUfnFYB+fBD8EiwI/j7OFnJquSqYIXQwZMhKv8STT
mz5cSiXxE+SSYjO0isy0hyneX993eWvf13aYIz039SBWTRR45lMH3ui/WgSLrTs4pYsOR9mWTs1p
cijTV/WZjmbPe8WwpdvZq/vD21Kym0k0zUBWVIbAt2Gy5OSGEYnLvDS4bp0IcgzpPvqi36H3G/Ow
sS9+ix7nk3YqPpUQbzd28ynZveFK3tgVTFKbuoRUJaRK2UeDuZRTYM5Tgq0QbTps3H9s7ibEjVTK
sDmg292KvcA273kjnlvBACF4rSCrYEA0ir1HlKyfiBwheqX3CCZ+rPjBwFApfV/GXubzUsJb9xYh
KuiQaBoDapcMoqRBkclNj4MuPsS32OWb3EZ0PKNQk4MaN/Kvu9tGSPXKGgMr86CRQZKLXyFVtxu9
fo+pEQ6aXApdyNorOwya6JGYaHqLuIP41YdBtoTSKpzQRQP9t662i1v6Aqu+c81eFLpfm2WpNIQl
NmYtQL1GPASH/qbbqb7oTDdvCHFoOMHA5XqBLBJFcisWQoLPRnnt20daGyIQgKjvITxr86a2t1Jv
r6wxwQ3G6wSyaB1wz0/2tA6cOB8ir2ntPrGGz8FfWmKBTi7Y6T4dGw+d+miAGt7RHsPPxo10/1dc
WJidv+5KGzfUq9/EAKRQDyrGr5GjKcovIGu1Kv0GJ9oy5MXN+7+u29qIOF7ZYkCyro1eVWMcyib5
2ismGne+XTfAc9izqtkqfNTKdEym6Ow57a3yOc4tfQedAkjF4UneYkqs+z5zdSB4W8gEOaPUlWIq
m3gpl0goKZH4ZyCMdjBh0CQeTCvQI04uZgNWX+0jAzaL0pOxFcYAlMud03exMwrogIq/1E3mEtNv
Ek5NeKu8B4NIXUpgsaGX6etb1ByiSTMI4iVzR+cnycfsefLALuZSqZ1shtTO4qLznN9idi7hXxxQ
DQk5mnYSUet6bblEra3XcnxQqu2jODWwXEHrIBTEjoUjuu3DcI8KnKfsiJ269UHB16a6xiDu3o93
RWpl7vzU1RCmC0EtX/gyXkryqfK56QN6TK78TnaH4rLMailC6Zc2N2qfeuwLJhPBYNDZ8s7kdopt
esDLtrAjG2IqiGrfY1ugzgVNegit+KZmDPuqi29aoXFis3QxdZpywGL7mlvZZRBsLg3K5ojn0nLX
/q2djTRJqUCpi0pn867x83m9tq0MOmWhDlrNFm8U4hs+bYOQ3fxgCJbuTngqAaz3ENb1xROeo1D0
tcdd5ahfejtwJ94RoCu79ksY7MqMptP6rvw7u+DkEIPQb6mgbu1VN7z80PaBW+0z8zaLWpAiRync
ifYLVV5130DDDjwt+wksJpE7o7bcoI7P0wzfeBcRRC+/ThvLbNq3WhSICuKKSlWwm2qUW2M0+WkX
e5Oh2Byw3ngGvLLGwNjcDqROTDwOcbl5MlQgqLyUBNFSweGph2xFw69sMRFTMad9Lmg4MMSvMU2F
kRnohOM5FjyIrnqkHDjVLj+Z/rSg8hba0s30kXQWlyhm4zny6mcwcGY2i6KMI74reSj2NCCWPhv7
/hly7Ljwo0Pq8aOOy/Y9Gk39/qhA0dcQWkQBdlnC0mko3NxTyFZwZMjxDbaunxKFrWNLpOiJ2QIf
qNoj4Nmu7eFYIKAp3PkYcarm8mY8ocvo7cH7wtBUxoGMpAgFg6bgOoc+dltf+CbjiRU4xdNyNB9N
u46thUZz2q5COKVYrZt8jD7ynGvzsaHSRn3RhBiszj5zpHhsUbYANmgfBwedPynuogAKQpOtG3YP
eS0eLm7isGagi15S8cdgG9FCTSzGSMU3RavdvrvX/xyOJiQ1JVcvAQs8c1sJZHjQizkG9ttUHc2i
xmfFWORP9bDE0+18Xz2qGDdLW9Ac0Q3ubcwQ2uET1/7Wdbe2z1wDah3WE/QD6YNgQitV5kw7zGne
Rc/lzbDPHFRjLHzq8NSfNQ7Ve/pj5EdxV90ieyFaPJjcPFKISGjVWkY+hR3QINNEgk49u7nkNV/i
Q7MrT8KBxhv2v5dBwfnFC1qXFWRbyYWaI4QxyyAZkdJ5Hu3hhOam3Wmw+5O842XFtsBJl0woViqy
KOHp/BooOi3o81SuNTDwZo64JCc9VP8ghCtavfV6XdthrtKpVvIKjRiaJ2PYXnQLB5RPgGDZpXpt
g636laVnVuH2u/FB+sK5dLYQam2cuVmTFnPMgYIeJuKnjz9ZJHpvchurOPDfl7wdZV4GUmdUYq0j
K5SjWak1PknZgWhfOSuin4WNTNYrYlAwIqQSixYtJ62rf1M8qstj2vpNuZ9PshVx5T55X4+5SaMZ
dWtxrOgGhjsa5yq+4Mt8VSrespirsmnDPMirLkCo2UEQq8cohITn3G0L3vrMzb4LH67v45kn8co+
asw9CcmLRc5NLAz6eg+gUX42PSXHFR15gyV8T09VZpl2uK9PooO0Fc1VHtqjeNT345GXKbgk6jif
+d9HUWMypAuOfJlNoBxRLcOXYRiibXjkpKmlHM+qzbqLIsW9CA3Q52hwwift8fpubL6kV16lMZA/
FRJBi2EdgFMfPZ3JfWvRRtLBGr/lzxRmoTwOiL1udOs+X9tkAKg2g6wphD7wGqGwoiqFbp3pXDfB
OZEagz19GHV6X2BZvTpFdj73P4oyiSxt4IZ69NhdcycGaNANO8cabTZrQc+aSRbqHza+oI/azvPo
RbvENe+H73yuC8751BjMSauyFQwZdtGljoIdTZ4RL/V4fVu8b8WgjjGUOfhuYUZQ07syLdGCYPrX
v9UlwRdzChiokQtVV+saXb29TUfaBKv+OgHbFJ82pInANh4GcC0yoFNr81yZIrJh2k2PilUOWbpb
SqUOLnoIDnqCo3xpRvv6MjmOwrYkiQty9wRjDN4AwUsHXVSLq2Vp7KjZIlplJfr1kHMfmFsR1eqo
sf1JpRjnBAzQBh6YKFLcygjVy5uf12F+UtB2a4c2pg2cUrTq3fX1bgava9sMtORiQbRGpvf/g4YG
NMpAPt8Fd1TeMLh9X/gkm/hqUMLWZPaRMMhyYnY5iq3FKfBHP/EEO0NlsXjkF7a2CrvodXuxxThs
2MsBEQdkAmmjhb4Tv4eVJ472NzptakB9PkMCKnVMR4LE4fi5cN/93tMV/EGAqhKs+HUYJ6qhMs9F
juoyph3MPyOHvgz6vfbnaL2r7LG2xYANajupIAQoEBQn/Zm4pa+iHxxty7KDHJstcNpmNuNu9AuC
phH8Qdhn5oJodF1phHJA7HFD26TzQ/MnGutO2YH/lN28KFammIti7rtZRz418IzsSZ+/1aJqpXHi
XT8KdHsu7oiVEeZTtVIx54Ja4ZofZT+r9e+lEAt2bhiyPSf5H9eNbeLMyhj7rYou0EbomoK+m/wx
VdG9qCSuKJReVJp3iqpGnKt28yJa2WNuiCEtO32grdDEb/Y52Nclv93LO27qlcLFxSZilAjazpoi
oaP9tb9nRpUbiNzohReBIBHhb4qEtEprb+j74U5fbF58K3MMekX/R9p3NceNLM3+IkTANcwrgAFm
hjN0IinzghClFbz3+PVf9ujcJdjsM62jGxurNYxgoV11dVVmlhLqoVrhAaFmoSe1P7NGhJrggd7Q
teBtRMw2j2VIGCsmNWF0x8yAKJukFO1+XJV9WaJWlKXyo1rax163z3JVCNIqHxnl9No1QONRgd3F
IWMWrjGkSFN7lOfLoguS1fqxjnPtGnZGHiS7Hr1Blx/tMQ2WUI3dOkv2Bel+xPbwvejDJchn8tlq
jKDR7dtZKmYnsxXBjckP1Q2kKQEg0KwPdeWIyMk8a6A5TUfanLf0gG7AQmvO+kXzO4RZ8z45Q8Ju
Psa34Pl7Gagqz/MO3QeFKepLJ4YP22/zLcyxguJKL7Xj8ruESHzbn0/S6NAs1OhWh/UlLZz24Q/s
0ufINbvMKhWytc5F35l+fKgPBWTf613/QrEEorTAf9kPb7PN3Goq2ng0CcBueK9PO0B5jtG+2CXH
cQ+1Sad+jB8BGAnC279ognHZiG+GmWgMW3OYBtTa/VltsekLtzIfrvtE0dhYGYzMiKRRSlCSpXUb
3c39Qb/tDFfdZUdQLT37vO7IM8BI6X0iO5Oo+Mq/0N42z+Xnm3olGVUtnZoQTCdWVERIH+dGfBtT
jN9aUFJo0M0JAG6T7EzzYen+iaPCSaKjNKuY2VlAFuPWMMyNQcaLLbGS2oRuUBBYcyc8om6Hgve4
Bz233ueO7Jc7CQT2c34U7Viui95YZu5uBeOcVnRp8wsIhI6SubPUXnC5cStT29ExV3ebxKu61BMt
TBa3NWRFIEH8nOySc3a0gSP4TcYbd6ETfSlKR7vXZYDZoBQnRi4LHAHbKiaO8GxIQow2sW81gDSa
2vBy61uWAS0AKleBlrna4HRq71w/O1wvbMlEtyEAagDgwyxwHqkqurJjgfVgPg074iUv5ejIoH9C
R/cxBm3P3kWH8BAdqhM5UlxF+En5BbwqEuK14GN4S779FmbJdTRHq8iUWb4Jnt4c3pswIxgu7wBt
TTArHsrIgpsZDlDvWUiCJ7v+c++UDgXZza81BOshqgkQ3T0wFK71mPnIj9yahxT4qnSXiFsVi0bM
3DvqOinZIONz5KOJ1/eB1rB6RzkqQXXokZVPhGl4Xki8nQDmxkHdKmy1oUUVYM7cQkqOVtqehxjq
pddnmus5toaYCyfvQnSCkbGY/0+umcINqHgPTRDrKqI7HRwr1EGFsaRoiMyNY85rib2Os0TXuL0n
slMECfAEWENHO2q7eDe8Ct/idN7Ym9wCD14Dg9mmKMX3ASxoBxX4rriDJBCjgsE1Hqo9zXdkADOU
n4FNhdb3ciEDCser8kwrBN0EL9Rt9nEMbKqUZcUS+qax3NvTQ5hHTj/cAYvhDF2yV0OqB7y86knl
69m3etoLVppvH9gOiwBbAkQ0M/QEoqKZhKGDKgmAoHlj36p3YCQ4rbvsRfVCbp3uQmD6jzXmyBia
ZQPxrJnIqk47CVXgBsgQcC2zJ6ACveFGxJfmHlFKmPqPPebAqKZetGlhYHQycin618l+uj5/3Aro
dkTMSVEGIx2UEiOit9ByKyUIPOcbrJ69k87hPn7En3fDoTxON90+8RAAA4pStc5fpYu3H8IcHGWx
M0vR1d9xVPgS/xwCCtzPDgt8067wUBqzPSFQkC7Yh5PzNsGstlBX1+ZcNjiuKnHM0+wrdqCBqn1H
1cWyoFycyoagxA4UHk+UKuTeBhvTzKGNG8UgyYABS9lpntc9eo05VfOo97KDt5o7a7YgnuJ6iY1B
epQ2oeLcQNlx7mGwnj/ZkeY2cojsXHyS1cUZhEgfHqD5N9nv997VmMvdHjRpSgh2lr3vvRmFJLf8
ZN+gAWJ/qB7G18GXgsXXdpO3nPS99cVw1AMVGqMyVcXnyBchXkVnlxUhanr0m57ofFN+Vnc7P3Vn
81ELQExGmQCYXmFqi3t4VRUyJUQjH5HjaSQ3vdmR3zu6/EpZ0e0N+O+4C9qHzLcPoqLPpW3Wh928
sUi/aLPC5gr0/oBuW35FoVXFjqpH14Vj307n6qztETtHzkxwFVh+8akPik+lm70uR/LUetUe7T0E
r2zuXbj5HMY3y/pgQqQ8tXwts5xwOuTp3gqFURX3CG+sMD65bwa9kjsL0Ws8j45prvWumIYnSW9u
9TX9Uur96o9l7YG3GyiL+VDKAF5ZCKnzqXHGoUKzASA7rP7YpUq9X4kZFFMPsRGoDJ+LSVPQNUPf
FSTdx4n1qRrC0FmKL9e9sGgIjJuXjDmJ4gQ7RZ3AUpoXaPF+aofe01bRFhFZYtz9bK2jhroLAMS2
7ClD4qTTXdvlLhS6vOtjEu1+xp+veqwt6YQxobDsjavphPbX6xa4/uzfhVdZWFJSh1bY5theoamd
ptnPDLKviyCPY0fuRILQfGMQu4AAvI0WP4y31ppqiloJRyvTnjLjKVP8oUK72vhoLsXexrnSNdXL
wZmZJ7hvaCL0/U6K1LtQfbaS78sk8OV8b6a+fQ/jzBOznle5wffMc7E3UsAtkpvGIs4qfU+V3RAu
TtvfLc0T8g6FfWdUq2B5uTUYcPL/nRDGvZtzZKBbJT5ADmTkc5DnO3c+CehVDfTd7vpS87atDYai
quiKDGgJc0CGppJzM0EcJKmjth+jYZeCkRP1SukmyBk6163xtu7WGnNICiXLIaFIYyK9iz25HAY3
Wey/KUVsrTAHBIIoqhS1eKNACkw/UrVNyV1HUHssyJmKJpALX9xYYxkRJJylSdJwHNPDiPvXOlB0
HVKNsYOmR4AlFId038hYuhxt/MAZPGJni7YM7wzZJmJZ/A32FtvhINfBcVEafAPlShgvKWBX2QN9
c66u4tK61gUX4Us/ry8nT1YDFKI3u8wNEedyseRGB6fndhckBMB1B7sCLz/ata/JiUpbDXf5o7rP
n5t7oLyF+DfuccXLzJABw7Lpl7y/mUM07VJXgkQkhJNv6YM/9szdcreiCaV6kweFaHPR08dGAlt7
zBYG+CO2Gw1pwQvk2UVzV5/ur8bDWHftuRPYo7/umjlmL8czsv3tYuICU2qvkTpvyjQnMxJnXEEX
o9Cl1hC4BF7a/MKWsg3bVgh88vspXWBURwNDOCAohgHtdU+JaYYnfQMz0U9QsaTVm/ocCuxynMM7
s8xm6peqKWwJQ410slPCydMLQUqZZ4EC9aCSoVMxGMazruMwpoTW9JIFDJ48oo3sr58IOjXMciHw
frNAv2ATJ1qmXaQpZHz8UVu9yQZOGb15vmVGLRgJ75IgKLOibRbuCeODqluXD8j7EcmGWri5B3x6
QrOz+E6X4tkhY+c1aD3rZGZ7kjt1py6TMzRq5FpDJAhEOdcHxSQqaKsC9b4PclV2riR639i2PwCU
DkrxfY2ZzQrokBDB1cHLx8OUQdDESEYpke2rWUO1Re6mhaCoAq0mwEzDPfg08G3iAjOv9GDIsm7o
GBva0rDcYCjHjrGmSEkwLI7eutXOCFBcedZTB1H2uI8/h3f1Y3k0fPqmEmGWeTfKO+vMmZfDNamQ
kbF94yE+qMWuMKBSmCM93/nW3boDQMpbvDBG1itx41tI3UHdoxeEgJyNDJeq4HWl41mDf7zfyGGi
VrKURGlAQGuTskf02/L0efSuHxfeNjZAHTKxouAuYVXfm6kqSzLbDvsnPRhHqmJCX3HkD3m33DFt
jDGHM1+A1U0Rhvo5qF9ALTvjCAb7KGr6xvEy78ZEP2PjA+B34jQaFWzUTnEMtP+Jppfr08axYCqa
gnZGdH/qLNYCRbG+SizEaTK2RgQaPsSqBCtD9xjjyN6ZYOZqXUJI7jaAx1IoaReMe4qLE9OQRSNh
5moy9LVVc5WgtSu0EvN/CG6063N1yYZcGwlzrejyMrbtqKfBbFmnpp3ANNPm9r7IuxqyetL6yybS
Y5voq5c0ieEUi/FaqlPnhMNY7+wqyuDPlG9y1NyXvf1zKNJ/qmw4FcS+6TTwu2q0etGsIFYa8EHj
InMyaXkuFelbtozofddWN11FAtIMX5K0+0VK8tWM9ESwWrxzhI4B8BqWYSu2wmLGpmkajVYfKJvb
/tE/Yc/tEteGlKn9Eu9E4SYn2jQV6IZZNCn+MT5Im3iqIrNIAymrd1lnOXL6KBHM6K/GMgUXDCf+
eWeLWb0cVGogT2GrzFR/IcjAR4Y3mc9ldWclmpPWwmwWx0sAAYfmGHiPWiZSTO+Pr51l0mzJXYKp
lHIX/HzrGLuVS7FaykOFLO79/L0VqufzrRo2kHAEnCBW0CWUyqUn8LhBXn8tsvt5+i7pgpc2L1o3
8ZjXwAfV4HR19l5Rk0yzSi0J0O8b0p3FgwTNhdWbI4A3R4jvQskzATEm3q82mF5gRia30lfR5uGd
+M1HEAbKndd2ppf0I0zoW7ZAUxE5Cq4feV4Aux0oYS8v9IjPwlZOgvQkQYALtJTkCBbZjjafHY8m
GOuFLx1EI+M9Rd6ZZTIHU1IkjWxhaMZ5ARkWrYop1EQ7o7hKhb3/oCbGqS+/s8hcnzKghE1Whxjo
IdkrKHMmAdXgio+iU8E7httVY66DvF90JVvojFoHqT3r8hE9CSbtscfoEkF/NV6k925UzAlMay1O
4XawRSDdi0qQG/v1XkO0tQh1ELmOczswxr+MUqokSWQnQYPKS1D/xFPnDphXzWlNPHbqoB13gs0p
OgDMg1XJVq2zNZz0FI+4L+PpMkD0A4kOqu38IRCK510oD0+GrrcOURfGZinFatJrNaI5R4bkSefE
gyMVTtk7XYkim4W8BNTNBq+rRGvJ3zhvlunPN8FQaKZVKTcXy0W2twzUbnUkB7LA/o4aUB67+o/m
QAng5kEcXfDIcXDgukGVTsAF++BVFSVpxjVNAxrFSK+GC7B/LLkDrS0mbndq/Hnw5uewcH7NtwV1
eaKLmTf+7RcwPkHS1qEkQ5IGE6rGK9ITxvRA65q0IEO1TstjvLN27RejCYS2qZtjI5+tbcY7tMqo
olMhgcDOycAdpu1D6Fet7vzSB0JKBXeceC8h/6QQU2EzULVpDXZO4jRQfhStM7d0rJRkSjHdaMbY
7QbaNRdY6z+T1OH6DB3vFKw13t8cMYKiJ42JsdKVpmKEoMNQKAKYY6JMP49/A30kgFoteonKl2LR
Zk/Pab4MpQb/1PoQ/wd4Co2LztH5R3iHnq0uCmxY0etOg3d+txaZUxR3K4CfkHcORql3ptx00ln3
xo4Igi2RGSZAmPoliZUZhxWP7ZM2hQdNMg5dVwgCEYEZtjRcrk1sdzHWSlF+lcpjadXO0gpiAOrR
Puz9tzXSmBDA7PsWoKM+DawS6mnJ5DYzGhAdzBVi8JUoC8Jz6Tr6lxOdYjWgL/3eycmkbVUFqJsg
tMldGzWv6gh1mOtbgPuO2RphrmBpbNQ2HzGiRbEGx5qr2Un0KYBAMySklA54J0M+mf16kMp230US
Gn1oXt+bT6PZrE5a9XtLK57yVv5U1I0fL+QAyPbr1Bvf1Cl6XnoDnXCL8g64z71pAKpmTlBUX4Mq
L/zC1h+sPr2BksY5yopXCA8dro+OG7Lp6BIOZLNs6ArbrEdayjwGfRtyMCC9xF9HtDjtXDNywO97
XnNw8NV9VEJOHur26I133Th/ajfGmfWbJPTbDkNoYVGkaf61+w4I2VGJnOhhOqs7G2zD9l676ff2
Q3Y/fQKpoXBqCCxRmQd0+HRwcRzw70F6JPfXv4x3UogODj20qWnSi7k9yDhLldHHCfASaAGuP+rA
6FmxYGddbn/2rNC9a2omsgkm27NATuRxrfIK94Tt1AfqzvTJabz0NkPKMEUJo/OAlXTXBjQLIfaV
u/KEmCbKvrKtKSbj22wrrNZ1ktIgPpmf5soZbnOveCaITl4Nj8rFxK2b7+rzLKpvcyd3Y5jxdkbf
ouV6OMGplpXTL6dG/2etHq8vIDe+3IyOlQeV5zZqjabLAjmoDzb09Or9gNn8TcoXwQKE1hivV+TE
TlvUtoO5JL3fKYULVNWzGVbPU2x5dVLvu0HzlMjaAxv4KEP4EA8lUSt7njfcDpnZtKPekkZqcJrG
MnTHNnPmQhNsWZEJ5sBK+hQOpFtDPxu/z/lTK4kwq9y33HYQjLfVo0Tuyrz9HbepoBq3JWJGKne6
eMCYfBLC/bhDMqDkBHAS6i7suzhZJm1a0ykLoET/K76HsitQJfq9fEcJYmimIQQn0+394dQbFkq+
CI8teN73l9aUx2nWlMiLAY7xbFbfZLV2KjRHUZUZ8duKrFblyIiMBQeCP843s8zSmfpq1/qkZQG5
Kw/A8u8qNzurh8FHkwvHgia3+njdosggs5KVNUK62VJSvPBe4+knKQRPHNHvp25mEw3KajigS+wc
+nV9CGUgJAoh6YguxbWlYh6pTWf0OTSOkO99uDwiAGOnPCqq8hv5QlYm1y9uNgbzWJTKxFCR2gwB
5+pPyslws2/WIYEupOwr32sXGo3PopCaF60RxNTIZ5sWkQkzhzMI9dGQW2lQ9MNTUgzBlCiubWf3
aqce+kLYCJe7ZlQtzSRQhoHI8Ps1k9p4NVKSZ0H4bAQgKfndGbWdyYfc6orUF0ViKqIIh2vTRnRj
66BwWTIzrWZZJz0YhSG4n+U9ijrBHFpHWu5o0VIhD1AHOSZCcSWRUWag+jCpRWHCaCa7XYaCfL0I
KGkfLeC5pcv0eY31+yCwU/V53w9zT/yJkHOWaq6aat71E/xxQ1ITumYCC62aH8q2ppLqVRTNxO9L
2c2twVWoKnL647oVDmCXPhyRHEEYhPIwW/KyCkuP02aFGQgFoRmZZ00OKAS+n3vSbXSc0E5ghGR5
d9/FDlhr5Cs0H0Vvdu5sbr6BccoFlJ+nKcY3DND0GsJX2xbJHnOqi5f3sYw8M0DdHwATpCuKptQu
w6SUMYAn/fA0vpafsn2GXdnuioP1hYpclmeJuNWNWDOIu54Ity9Xna6yyHKwgyYDsvrET7JDMy5n
XENulNS76+vJoWpioBszjNdclElul5JgZ+JJoZy6535fHPJ9/iC6u7mLtjHEnOywbI3Mxvb3S1l7
zOz+SBZhPCKaM+Yg2/k0LVV9GcylQ7OnQ3IBRQkqSJ4+QuDPG/bAbAmmkE7R+4sH0kZIcFC/DHQN
K1QstQuildwguAqguuKQPfmceuZt460urusbKcUBoMAmgVnehG7MsgmCHmUSEkPt8sL8W27Ja+Fm
F13i7B4jBVVflN7mpI8wUFXDU4tKRgHC8f5CMPRk6c3EJhdUDy22ozQCimFQ+Ykv6nPDiS3fG2PW
0grDOpciGBuOoGaBOWMdtMc1WKEs3wbVZyJwnxzlDGoPVR9FQ7+fD3geM440fYwlehBkF9Ku6GuE
3oc9lMXjfQ9pO/sgjCF4KwieNAEd3rBN6C68n8+8s0HWSRLaqOXC3fTCyYHC/G4GHi1yO4j7PQrl
oz6mOwG8ebPJ7hrFXvtZkWLjQiGJbrJvFABHgfDlN5HCCicF+N4W89CiqiBRasFWeohuUG190O+V
W+kxwbFADpByimtH1HCFbgv2MOoWav4GKrxQDmci52YarWiWcuhmA4RS59lp7aDkoGT7Ilf3i3w7
F6+Cc/ixvIRRbizSVd6EtlmYRn2rlCi8HOm26c7tzYKkanv+Gw+6NUS938aQGc2mpNWATUUK+voA
rlQbgkwKf8U2Y2Fug94GTaEnMEHhQ/EPw3Byb0VOB2DioH/pfo6RmwdLcH0GucdgY5RxK4USG4mZ
YQIbSQYSfnAaTZh5p8vObgsk3i3cdcjeAI75fu70hUggkaLjpHGmPC0FCbJL+xHFJS9/0uKS/r4P
9oiBMNayNAXKd+/tkWzuxryHrkifzfu4K7FYpNkZSdy487gUrmZOz9dnkUPoNVUT5D7dQNSC0jzj
Tdoln8OyWosAa/fQzJ7i0T4yJHEoMBEY+GMVGJ6BIpZxB7pL4gBqeiy8dCd5Il/68dGML7mI1st4
PGgmM9nI+4+RWitFYCqSG2U304J38+JGyr2cPfThfSZqEMTbQZBOAYAVlHo8kZiTMWroE2Cus+Wr
TYbnOPpCSP9cn136G9j1vBQy6K//2OUvT6Putxx/V3aRo47hbVlUP4ZcEyBZDa4hUJENNIzitZyb
8siIVmzULlN2HV6zrdLf52t/aOohsLL+wVgitE6T1gBgwkMsjV4eQ2FdiR8AbzwqRfgtnivDS+t2
F83IEGbSIWyGgxnXtWOo5cNozMc0ibypAH9gnOxTKJNdrxtebw9HUhu/ANsMlnk+GMCBgQyS7vWm
2fUWuvGSwcuaEBhm9ahW7TnJIN5WGffLkO/ncPQ7Vfqql+EAjCVSkiPZy3GlOOiGNjhxpX6xlDog
hfxFMYZvuQTtsqRtbttac9Bq7pg0Ye+GWfI9L5YbJYU4XG/dz3KPSqyaCrgLvN1pvc0wK1dVzXOT
ogtqEYCIgspm6ap67jVgv+HjA63+pLeNn0iifN/HdbUggmlg6wAxo9qXcGfjvEPABKeyABS1xoOo
g+RFrzljLMiyfBwajICtiZcZlE/g7957nR7JgT6OEyQlGtBB0fcsLoij9IC+jY9ler8uewMe/PrJ
+HjhvrPJpuTyPOmbdQQGLs/lR+CPXvNs8ovU9u2huVuqzA/HLLhukjuXb8NkkSvKEmdtV42Wb0yD
O5j3GVq6tVniXLciGhjzytTnNTKTCpMJ7a29QeQg03RIQ3VrYJTyzgADxekydX/dKCfspdOJv5Dp
V2gC8P0SGnGqy5MBq8uDOd1YxxXysNYBxIwZWiVN4fdCUBV/nG8W6c83OzOzhkqRFVjsa+tcjmjr
MlRBbZ7UHA2surs++XJ9iPzVe7PHbNJKW+BoSVUEhSU9R3HraTM076NVNJP8w/CvHZZy0qNpDs0y
URL+aF6QBaobQhkbNz8ExbojHOQz1T/PdxBA+gN4NN0f76+MdyvJZkqqfkTFJgqt/0ijJMfMXYPi
AAQNiMyilAjnbfbeGrNbIdtWSiZdRXuvH7Ob5LjeFoCMjIEktCWaWCa26YZIz4u1t0EmQTc+iNgP
fgNdLOHz4WNg/X5ITGC91mGeA0laBFNnvuQLejqN/dkaoOmXt1Bpa5/NyfocrfVdu3Yv1/eoaIh0
D2/ORNTHZM6LNEQFuPI6E/DG/L5fXol1l9g3NflS2KKunZzQG6PVUL3FpiRg8jMme8mcp15pbWQR
RulIH7yS+6PqAMfbgSqZQZPjkwgwwXnzvrfJhPuTNNlwNrbl582BPntXT7IQLsbgr6TVvR2sZzEV
jFPKpEbRCxO3IF7ahNk+pp0sCXDlth+f6sOENg8ZACLggQSQnNkV+BD04iAJYNSi4X6Myd8bZvYT
GqGTaFAm29eNW2iXObYRTNFNQ16jVj9c3z//ZZAmEvWQxcADgHn6pm0n11PZgOGGMzLoeP3GnnHq
QDGDuI0SLF6KXi5hJTyb/PtDezPM+IGWLO2yqrp08TrT7bov0I/HAHiN+h0xyplTTKWT+maPWc1m
aiVl6SxEUhioeRMeFLl1253qWzcJcl6gRwriDb5F8DDBuYB8PF7678+mRXIy0I4A2D/lgXq65f7S
jQvjk9DB9vpCci/HN2NsWxTNLofMHDLbn1TLKWW/Gr6m+dcREOsm1BxSC3NC3FtDx7ZBDy6Amdi0
rx4i5LZsyYIfLw/TLc1eGqffnlwMK+C8GbF6G2uMA1BXOVpnFX5OG9MzolKzM/GeODSD6dhZ79pK
erOG6c+2/CcfW/xnjf5OlV9BRSEDKyRBSpqot2v1zYZOb3jKR9kJw3NUoHXpAoK7ovnXV+O/rP3b
7DDREUGbmmUZ8b2/b7l1Pzq021To/Mk9xz9Lm9lhIqPImurJAu4VSQM0bkHK5X+FKnNDo41BZmsP
aJ0uobV5EkhN/8WO1VPYAW+aS7YAW8Z3/AQAImSt0XeCxWLN9lIYcY9dpnxS1wPVkulcfQmi3fKT
+opaPYt1Lule+hAPbWwy7hfZc3WcYwLF3jbZmeR7XAFQYoCJWy2CQ/sxHYBdvbHEXKXj1OmSisKh
L9mrn4b30yBs/ULd2rXBMAenCSdlMlTc1hV6JPbZM4hvQQv6T5c9R1RDRIinvOQwrllktv5YSb0k
o04ZzE1501eW9jRbalDk87O0qK+zBVBCVUtPiW0crdbwutQK5Lhzp3b0soWoTq5Xvm3W/yh2/LOI
UK1e9GepmJ7bRfZ0rX+p+v5padZj2qqPRY/k99oNd1WpNI5cg8QPDWdXaqQHQk8BICsTSXd9X94a
JTL0UH094e3pqSR70CQkSNC08lGL9X2vtZGnLCoUAMCCue4M+KsMzR7cP8CzstnzwSziOesUaM+u
LQhqL2okyobyF/lfC2yufIrh/LNapTX+MMhu1n2TZI7pUr62TdWlI4+kr9cHxY1RAG/5z6BYRKa8
akhjUZN2+2WRv4TSp0pvvKggXqx+um5KMH8smJAosdw1RW77FljpdalAsVdYkOPeZpvh0BnexNHx
VLRLaxaUuZjs5+ZINd7kTxTWnRteGYSL9/83Jjrmjb2wQd26rErYA1ot0x4n5fG6AX6YDuoT2vWA
W4gH+nsL6JUtmZKCPA7VEpXlO+2kXBDjgw+ZWUq/gFTVXqg4zl0rRAM60oIaeFeMR9PbgqhdjSQL
UrouFXajccHoBEqAl+2dODDg2rPRtB4oDB2ZXOYiUiMrzpsZ9qIwerC68kbOnwUTyT1cIMbZoFtY
qCUy/kxBEzYdfYzp5fp3PCDe0aKFNjw80AXwAxm86K2MlH0Ff1GMjrJGDjRblAZ9bsuvi/X1+ujo
erDOemOLDRsLBA5RTiCJb8S1byMpTdqf/WQLPCA3QNmaYTZjh1ugjEIM6W8DFG7gYFHuAOZQJ6h2
v9/+kMROs0JG+4neU3zju4xGgeNeC7Rf+kn1WzRRagQOkbcTtwaZEz2FmprUDQyGWrbLkslDGd75
i8WiD1EZwjqQMWR2IhTLi9JaOiilq2hvHUMuMfrWjb+uG+GOY2OEiSVHS6qVWMI4bOlJxjsCefK/
MID3pgZoMoQ+WMekGuht2PZoN7O0IM9o8cOUZbF73QbvNWQZ0BABo1XR0cnh/ern6TSOpjniuTD7
6dQ6xfgrL0658ZBmEProyv11c9xT9GaOzdRLvbGMIYG5Ibw1w9Up09jt87/ZYBsjzBkikb6qZIKR
hYr8Nk/5LPAF3FyAhUZnlgJtTHqxv5+1JOvDZswzJJPKu757GKpjJe8sAnJZ9k1fH9oJ4rbRScm+
JMtZsz4V5EVazvNqCTYIdzY3n8GcJHut7dgokXdR1S+q+YzHmVR/u75g3Czkdqj0Gzb372w0S2y0
QxnkJ4Sf0KA2HymLS0azL1FJl+vON8NhIvBuTtq+WDCrUwU6eftPZFYnrXvRp9U156fr4+Ie3o0t
xkP0hZGgwghbg4FU4PolayrB4vAdq4ketBARRctz9sYt+y6rFIA/LzgsoAicZjpLbth5+YUFVx/l
vbl8uT4s/o741yarHa6gWVRWpfQRI51Ms3AiK3cgXStwGiIrzAGbka0pF3RnCOJpepqT/CULB5Ca
5Lvrg+HmBpBRNEAxgtbLh7YhaBoUTfjfOGZ/kRfiW1NpZk8HYfRDJ49hltG/0AT+dwnKw3xY94Y3
HyeP8l0k4eOPuzsgw/qvNebs1tMqj2ioAQWZ5T+JWttywNL0eyex71Q/vKnFzEjert8aZQ4zil/F
Ws5A94Pjf2e4E1hNDiTsf3Re2oHOA0iUp7aCzSKcV+ZYGxIyx4n0l9k9bgC1HSJzsFulIKWGpmmX
U1dV0KysAtMdphvDQU7pYdlDwur6NuW5ra1FJg5Aw65Sy9ENA3V9867s019hDLVVUiPDjwZAD7oy
C3wy7/htDTJ3tlnqJZJYehFYUa5BaaW472r7Z5znIl4k1/n/a4lCxhnnn0+hUg94UP7vJSihLcap
5KsSkcTCYVcpufS3el2k/KF63eUpzIbztoHmqHj4oTKrM9a6aMLba4IAz9iQg5WklhtXNcT/6x6F
RMN2jHr2ylLdz5I+OFm/mrvCtD8DZqC5cV4/V1J1jCNddiF2DLqIvBi7utWe7dSA3rnSZy6JQCor
ZP05VY3HfJV2M7oUOmvUvshmAxRIeWPKlQMZlgNR195LKnXyrm9L/knYDFF9v3jQHg1rJcFJ6NDI
ob+ndYP++LtuUANy/1f1yu2UskFRZEKbS8Nm+d04gmbxf2e5xTUKXtS6NcU4z35N+ri2tNBP+/O0
fLHM20J/6BuIzlrfCkl0p3K95mYiGa9JRrtrdauBEGgd37QN1EAl62cct3e13UqBbi6e0sRYzHm8
Q7riRQOS3VG66ZyNZDfoo6uok1+XxjE3ZAgDN2EABAztXVM6wK10Tl2ZaLtlZs+NDrScnNne2hir
k3XLUVvNF7vSKncZpnOthU4BqE1s2tYTWkPula6JHXvKT6nU3AyTeTI7u7oBZgzcxU5Dq+iMeNMw
5f9EQ/oLerS902rL4CV5D+xBnN7lZt4EUUSOa9wZzhhpt+ZIbtqsr4LrW5HrsDYTyNwAKA2GYOti
J5o1kmzzw4qYq40P141Qr3ftRDOOX+rXCl1DKpqYospNGRD9tAmoCLLJv842g2Hc/aw1crXGGIy9
t4L5AP2C3XxUkP/6ozBBNHWMrwcOxjDlGIdKD9CyEekNYB3MXWy5KjL7fuuEN/GxT3eGKO0m8h4s
CIh00jKWBMOMT7RSoqBYAlEX+Y7CDSHq8gfdg6g/urKALAYos4GRC2csoArKqA5BTWySnY32dDXi
L9HbWjCvhHGOkiWhGZSO4WX5P7E2O7qmOGM+/VXsY6FvMaQXCUDFzPJBR7oP43Ipg2k1Hgurqh0k
YdzRKnwIGB9GZTzOpXGT1dNdV7RPeb48qrX5PzOVoNZggUiNP5F9Y2EIbVwvgxlCVq+Iwp3VgOJM
/rl+9PibZWOCOeCjsRQ91MB+79KMAGJM+19r5f2Mc1F5096ORZl87m7ZmGSOe9nJaRmiGdflGGZ7
ZW/ukgNQ6H/UYI3rW6B+qkB5EsoXHwrUxtxmko18EinPhXrqjM+zjuTFGvTW7EhVEA4/r88od3u+
GWSzjcsC7nKhI/VD7O/R+FRJZ1mUiuEFXAjp6GvHMi0gbJkZtMeimDL1r/BFvA3yzhbjNHPdADIl
RPa5gRjFuBBUnQf5Ebz4nzOp0JZslhdv7qddrJB9kaSvvSXdT7kRQepBK53rc8vpZAyuJTS3IYwD
VQck/t8HRkk8FnoeI/bz9DNxZm95SezPFCqDtjFUQc7wipDyi+wgvAHYcXfdPK9CT6DaS3lomP4P
wt+VXJtyTTDvbbEubjEYIeo0ZeKU1RjuSCdHTljG9f+Rdl1LlttY8osYAYKge6W53pU3L4zuqm4S
IEEPgOTXb17NzqhVqlFptQ+KidC0GhcEcEyeczLTWjDEBmVzF7bZwRVuEkIMxdTFvWyqe9V1kbCt
c9C6R18QncwjulAaZcpEaAfFM1FcXBWs+jBMF7v76gt+cj2xBQxG4d74oGP9cHVAYhJ6XAI9yV5N
GuzQE5yAswIULQldCczWtOi++6pv46s1P1yhsRiCMedY015ObhtGw8JSF2SWf306X63ywWBDPYpA
vQrtCPMoXpic17ZXq0gW6ouW5U9iSjQNo7sfraGYRP+tafwXWI2H8AFdhnVcra7OQFxKS7nbv97M
50/8l1U+2OWKhMGyCHwzEH9e9crLtX07JPzixuXqnwRGf9jSh0tR96V0tXVdDDR7I+7EquJnhkFf
OyUbZR6/Gp7+ZNAR7/iX3X24EcFi1+Awgx6q2gVrvl/2wcHZYTrvy5ahz/DeP6z04VbYPW24mLC1
oRJjKgd9gmh36lTmVLLibgCh4hqsO1tG1W03gK2WtN8YaU+sLx+ZtuNhCFedPX91utcP+iFgwq8C
sogGQ5Q5Pk6kzA0KNzTDr7I23hp8hnft2780qexNkFQQPNuSBJpUXx/1p5cXIY0P8+ngDn/4HGy2
KVkkilS5cNxYt87JnqFY/sXlvZrhP20PUxPg9kSWbn+cTbTmwZIyw/ES4HG2mzqY2MVUfOpb6d/D
5D7f1u8LfrhPjlPKrnKx4MBWgwVtRXRO/z/39OHLBcEyK8ADkA3bTgkKlejTiQew9UdXgSl08+2a
7Ivxk083xRww0YFfE37+g7NzDR+GGWSiq9G3Ex9aWv70T2Ail/yyxvU3/GLMKttVLWBguINjjch9
2czna+Z/5Qb6CmX4ZFodj/6Xta4G/Je1OMsKAdYeFAn6RaSCuZdwKu3Iz/0LVWrcqNrr46EFhFPI
cY7QmXQ79uNbr8IprkkIhZrZpB130yrQO1qoU4saW9x74UMfdjd6yR+GDsR0jIP1BwxTf33+nx4G
3qxLXQQASCL/+ONzOc8UvRnhyvLGtOHrpWZf3TD62av5fYmPFQDw8bK8qXHDBD9gYpomVwnsMKb2
Y7gWe5Qckr/e0tWF/OmV/rLeByANBCNDpwpAypZ+pj3mi0oek0BGaOb6amvXv+qvlrpu/Zej7/Np
aaSPctc/QCO/+owfnk1rWB2iLStczV4ygzqSHPNUYt4tabZXNY0vnedXe/vwhHTgTaVssd7/HTz7
NMT55cQ+vqBMkTbLsVTllQlj1sNg5KOxsy/c0yeEC1dKk/9c9t+c6i/HZTXccbuGXRsLTPovMcjh
pVeR9zCt8k0LBoZybfHNAFL3MfbGfZ6MUDT8KqD7PPX45Wd8CEumgnp57f8Hw+7Aafzv9uL6b8Cg
X72HD05E1RPkAK6oq0uahFTrqg4xF/dQ+OYLW/IZEIXvC1ZjDNpedbE/bKwHKbazWFhJip2PNMY5
dGsrrsSu2c7br6/o5xv7fbkPGyurVoUg0cC18c/CfhxdP/KqIZ77r1oSvtzYBysp3CDjMsAFHXF1
rlLaChclXdagJUhsuvpKmvfzKPn3D/knrrJ+zst2wnrXMqN7+Pegzd9pPv8vt/E/X/EjM+uIphRv
qQPrj7Daf7iS/0bN73PL8vuKH6xmLuZW2T3OTSuw3F1xNWuIdExW0/pvMDNf7eKfbTSAEgb3dm0o
+qONHkIPXC4Z2qSGKhmTfmvfX5VpythmmAEJkE5/5X/+y+n9vuKHHMdadMUqAWwGdaN2+6+6kf0v
1aOv9/e57fx9sQ9vDhLvgpDr9kj9mAUY0n36siP+03cGEnbMfAOtgxjBH7+gVQs/q68dOWRc2eZR
Ycq3kJFQ/yx9+mWhDy5HeVjFCw2mIassCu3vcjpP9MI7Z+WTU2EPqSvBDBUsX7jxTz/hL8t+uCGs
17lVN1h29tqonUGUQQ8timx/HZZ8bkQgEgPOTiQo4cdxnev/w/SVnuz6qB086qvRvxI+/51n/emZ
/bLYhzdWLhysqwsWGw1/CDTaL8p6U07BNjdfBXhXM/unBwYJguskCUSuP6J2tK58R1L0SGcYBu6s
dQclXhYcu9qOLPsukPdffMdPzQc6LMGiAugY3vyP1zHv7CFohn+EEn56M35Z6sNL5srCZDzBUh5t
0lHWJ8fVG2LoF4HJ9V5//IKgPgOtAgHlEmYl/rijcFisyfaArUpMqbIJmZd+/uKjfbXEh500TRb4
qrlawTZWqYOqTTn9Jsc23ei0jwL3bwiyXb3iX23rg2lqZ3eSLoEdrForqb3UdU2q5C4fh7jr09GF
ZFb2xeVA6/D1b/3TqqDTYmD/9f5Mg7ZwWBFpsGrveHtlZbdBgClqGYhd2EOF1htX9ErNiyqLADUv
EuzXMm8TUS5HWqmtN3pJTs2aEBWxwr+nPiZIcpXdIFE7N+28k2CHc8rxSMPinNtDrJm7BaP7qfGg
9Wo1XVSXy43Lym3lZnvw68UKvAc1z48OVZtA3E3OuCX+ycx638iOr8PG3Q7LiD8XcB6XgYBQpatO
kqxDTJsDLE4qf47rAtrSBRhYWxCGlmRV5iydvDqehEBjQBlhmPQpYw9IPB/dnr+AwOWua/q0RbIZ
gSo56luz1hlNke3tK/MSUCiito2I6rldeVcrIU00mSJxRJN2FuZliFoxMAUV9OQ1TsqXEGBqUHVR
tYBlJMy2Hcl3NJhiEJ1Gg7iBQlbUecJ/zJV+VcP44E1B5C1iW+Vk58nh0R3bxNXiLePeFHWLt88t
FcaglojA4X07aU/FucXxj8bExxQ3zTdXcGj01c0L6LbQNtaVFy9sVtYwp9Mypzr0bwqK0ceWbt0g
3zAh7kD/mI6WvHgUc+x1caF1sQG//3oq+x31+zlC33syuf2t8IHjd2SeI5/Oz1LLlJp2D7rU2Ju3
TBYxmryOZpRrdNHt+5CgbvStDdUU2aJJuvkhHBk4A09B0ABcw4znYm/r65zadV7NL/y48osyJsjX
waGytgL7vgDCMatlZ/WY8Wi/+0WtsVRAIWJF/KjOAwAvi/XaiBt/IhrgLtvQgER8OqMOFxIvchc3
0cHT1NqJyUG7R4HPaNByjMumnqDc4dm7ZUZ7rFPFQMDuM0fHmX0K9bszVbe2CDdO7e5JCC2dYS3a
IGLsp79AkhBXaxAyBi9+VPQHwR8keRSFi15Hc69zOHkyRqMwaU3GW5Ba26CtmIs2pvjzatgylEaH
ELRjmMukzUrjnflU4t20+2z45kBWJNdl2ql3Cxpos1emitQR91GN8/oIJPVrgkY9+0EpJ5rNvWmH
yAQTiEIeXFzpalgXBM7SBf9XD2C9uB0EhH1sO26EfaZTeeDNsetAKtLlUYvxEjm9lMFVYxrC3k65
sofXkWNMiEBmwJ2/L8pGZeNldHRiVcNqxIPqOVDnXK5b1kVQIU+cso39xr4di2+9x7YKpzkNE+R2
p8jhz9fz9HwosXrBjnVuqsc+8ar30d7JrkkL5qWY+03IqE9Ox7Ykf64pQac3jez8UQdlPE0sLuvH
XpBoKk5a8gP0dGIiwBJUvc2hcwg6GGVNHsIGxW3LJGUAvfLcjktruCHFz2pwYsDLSRbwPRNesrQg
/pndNAj7BPWbOGwPsmNpUEDcMae7AbNTjrduDFspVp9CZ9qW6PTsCzvqgYwGi/8MfxRpdGaClnWN
Ro+N8Esoqh45wbw9R+kSh9bN+2Z4RWSYdEMXLew9cMW29N8GB1wqvMJ0DYEM/bzEcn5vexyP8JOi
MJHMoIPsl4lt2Nov86iUp6oYLx3I3Dz1LLMmXtolcgY3oQuPJhrE/qj3EwNG39RrrZdk6EG7UYYR
RpNWDtTPeHYbgguXh1DLID3poLT10EF6TSJ38JSO4CJi14bcJQwoB4eGrq1oxHULOvA9C5TOimNl
LQcBpY2Z9ic4p3TpRFSG3Y4ES5JNFxTgEot0KZpwY1+pFY4lK25Gv447/N15c7GgpQ3G+rwftnNg
n2vzTDUE6dxz0elbDCHFuFR4tyNCVxKxHM4O+6oJ2oWNAdObXPn+N9U/KNc6Bl2bGO4lLfpl2uyn
tkU85WbfV1XEgwmCDSJ2RB3rTCYLEec6fIXBe0E32klQug6q6eBo6wxUL48aB5Kiy88hOGV5kcqy
j4m+99suyhcQxnZDWs1PHk49oCUYBtAn7fqnlngxGFWiRu5rvFK/7qFj4CdqZNsW34xo1CyUs6HV
makyofTSDtaudtDJw89lx1YNtVd9q9dGTCdHuguU68mtnY072/Qrr8piOv0YarYPEce3PXrXnAum
9WHu87jJu51L4UhqflMHL5mAdwnvuH82LfjaBh33/iPh1XOzBDoOZAZF7aaJWw8tWxD56/PULvGB
jdiUcropwZQM8w3U2lkFaBvCwZoQ3oseRz5DVK5NOdtP3dtYwJWABkjOx8K8TcJ98rr7Di/ENc9B
9sra/dB558wMDyBhipsQnUpwrDao4zSpkqEkSU8kBN433PSxY9BMV6I9ryvwd2/92jx2y7i2LHeJ
hqlOg9LesL549sWQLjCJGHSKutzazRwD8komGLNKKkESSDmX4W0r/dgZUQwTjyUcbxU00WKCdb3w
tRtOm8lWcPj3LdZr0cOvsxCMpwJ/BOqSBiM/7AdVW06xZwYOyMaB7qoiV9vv1OH3cqjechinwQUn
mTWuWHWea+yjVAkt37Om3lt2FhXmZh7fZDg/4RSQ7L2SYUgG2MciG2LilXFVeBsS6Fc7W0OYYk9n
L4LE2ZZY6kENFwc1NSkOFYcRV08YgEnxVELxM2xuQOAF9w4R2BY0UM3TOAL5hbGu29shM02kZ383
Vvg7prQO21fF5Tab/din5cEsPB49fKuQffP6d2Z+hlwdlfOKruxtvpDIVm5kTd/DuY+WrMInGm6y
HOQnDSZ3KArPXWOD0fTcTiVMXI9mtmkja0DsE99a4FnPRxAaoxgtpn3lebGnNr3ha6e3zk5ZrGo1
vhpzLiiNQhfyHk2Y1D0u4ZgnA2/xiobIDesEc5sxMG1fTEnHXwMP5MWWGzk4sRFw8zIc9NRFDvlm
pqNPnJ2u76XzhJa6qO+H1FnQcAkSq6VCm+5EXssAnboysloEa6ZP8iHcZd4mq5ykG+HQzE+3QhG9
yLeL8lfMFKdreDiF9zQEy0ODWNpqH7JMp23wOOP8NEYUGPCHnFr42DfEKaJmpJEyXeyKchuiu0G7
Y9q15QnoWSUdiH7rFa/FrRNaMElQ0e2LNGuf6+l5LttIjT+CUCHe7COe3TEY7YLJWOYYRDZOMps5
9otHNwzSsnl1Jdi9ehHz8cWZbjr7ZjFD2tjtNtAHIuBUkCAurtw4Rfhsah9ygEPcOLBbY30Jmz62
2+fM+Du7so5WD3LysPzpLU+sCCIOW4Ka+4HK/m6ibTJLhVf65BgH/WZQEsvPGd49R4TEDUK8Gq9V
1htKOWaYSewvqJQGSxR271WONuXajbgDQu1KpmrEZuqVaQO4wMLaS8bgTcBAbfp0niTG4+2rqiqi
L4AfdnYYM0xx5Q7maPCrrKWPs7mOB+6C3laWSVaKZGo3PuwHpd3KzZz1QL24HVQMeYmIkH5NgmlN
pg1YsTH+2K5bTyQIKGKr6lcDQUhp5WnR3RZi2PdkiRQVe2a/zgyjaRM75/mdgSJ4NtPEiOpRg8HF
DfZm1OuGmDhTHcIaqEQ0Fdy+c4cKOOQVq+0Y1Ic27K5XOWnlWc/Oey5u7TzcLu6zMOdMerGaaNTU
RWS8x8AaY1tWcLbVrfHstcrPU3abUZEa9G2S8lk6GFTuwrTLIVUyPWbEOfu4uT4ouYqWJ3Qm78uA
FALtI62EanoJixr87K5CmcykcsnXIeORjRV7v8abIGnvjUfZLkngtUlonaRVxMbv0RnqHjxzgppu
POh5XZT8vMwMYZwBN9yDN0z7EJS73hRP88bqw1jUh2KA3m/xouw8WYrzNNKUN5DSW9z9aP1wzYlB
8ko4VuSorclFvCzvksCiVhctz7giqdT5RoMFHTOWSa3ZxrHaxOGIWkBOHrYadt7fKJavLfLTaC/u
yM1cHxe4N+a+aokwWLwzsG8Xoon5YuG2q8TAmjQyu7F1sAbB7XHmz+5SxiIc4xqvvCLsQGY02PTl
LVVmZ0AIxDKSFpZzW0i+uyY+TStWtLur1HjJEasteE4K0RBuv2UtCP67GEwmaW156UI3YLqLSrJW
05Q0VD83bRjXOYtEjZ8iilezQOBD5zs3W3MweaPM8ezmYBfQ5UOA5NIPvDe3YD8q6u0o/5bjVKac
wNG+Zc6+rm9Z9URFmHgdX+XNU10TJATNEvfmTLPiAt6xdMqQrobdhtdoGmobKy7cu5F1b52ht4M/
fm/9i+hxuJWILL/eBPP4uMxhlFtV5DbbquxvZm7WHb3I/jtSg72a8CwKhgBxqSNP6FiJo0vGGCwg
R1dD6gpmeeVCKLKr8SQ79SQ7vPE8TPpRJJyYQz66+5pmiSXtdM4GZC4qmth8CmtnjkKog0Rj679x
hhgMhF9J7opk8PTaHy6sR9LKkbvJHCzcS516BUuW2drPFlxX4V7cZd7nqkcb9vxeTK9QCYCRCZJa
DtuOBSjublrPuddDH7k9jedu1Rg3JeESuUV96kZwIvgRmDIQS77ybLgUyARmBzy93btU5crx0EtI
+D73ry0ACi/ieraVsI8jOv163jaI05uznhR0HGGgi9IWuDvZxXWQs7QBOI8c8NLKOsrbN5xWMYuI
hqbf1B3eDbiKIE8SzeJmqC4N9EKQO49WPIFHrLRWdouvAO7CSZ5qz12LfLnxeb9tWp0yezxOtHzu
3UON/u0lvOGiunfD4htd2p1jF4+LnN5gaX84PTajy2XL/PGHJa1EjrdL+RzCNtYtsoVRAHgdSj/G
1T3nbZ5M3ouHLGgRV9neLrW67ZCBJ9kLXzI9bkEjM5fg9dBQFgtcqBQEcWDfUvgCPT2MzrbPLfQU
YGCPkqMs4Bnx40fY37IuU+Zlu9wbHonjJwT0B8KPR1seR+TYbQEb3MtTP7xxiWiWrrpaxLVynyYX
FBQwzr0NGAuy6xPm4hfvJuRPkjfroGtQWkPfuj7mS/aa5148z895jjZhULL2wcPUenuwNsLEgdwS
RsRXDxO8kx1WkZV38aI2A6lOhY8xe7iB2QEPg3vMEXg01lwlZCIH8LztbLhvy34Uqtj4crnorlwb
i0a89dLBtKmjDYIVFVutjhc40wnZm86qpJJ5Evpy5eFr6eI7g/h4Ye/pIKJZ7iHeAo/0TAAh0Jzf
DY53CgppYs8Hs8G1N7hbmvdFqJ9ejkEN1Z4qXZ6ZCfwb7vod7uINmsFTYD475JnIoeQYgTxnXwdi
w5EDqdCHV4NidxYi/0HMEzpbyCgdwtxbKavYuiXQng7S2UKshgVs9xryp3nQJgBewexf2WCwtBBc
5JscuaXL2/uOIKoDbuUM6JlQQr+O+fchqNcufG/ECACL7nnGoAHDrxtrqAyCpQRAy9vQuaBWgqyq
F3ZvM9IP5h+17u+ot3hJtkw/MqNTv3gAm3SsoNy+WOVqQVDVWOYwzQEIXn7Imp6vMZFDXxmCGD4/
9Uhhfc0TZgBchGNaG4iOmLZL3G5Mxtk7UgeDlQSAXjsm4P+6tTsIrF0zcT8vkj4ACynNdERqyJXl
p5b56BmZIppZb9rDyfXe/XV4AEgawssw9itgccNwBL3pSObYKx3cnnN9feoQ/g0GkV5F5WXmIvMr
rRebb0sXPaP2aQTJ92A3keF47aRZtUGGfx0kviGRDi/5hPZ5uZ2MPPcWT8fyzlftShCzKctgE6hn
vASATn0CLwUX97MneUJqFtVoFbrGYG61noCt/AYswcWPfOt63jGkW1pUBz5f6obCPrFGAKihbjwi
iadlcBxgZovKP40AuPS7rNo7rp57zfeOd7y+jsXmE+Lp00Jp2sE+OXO1AR/nZs4Q+LfexpOTj8ar
7Kbgm5oPcRBOgIBQKtL4j2cyPjpt8SLg9D3KI7fGfEvbmqhCwpzrGnAT2CfvIK6XFMEc9zBwDQTm
ezKvPaBP1XohB9d76TRauJHaTKsazls13xn/Lu0ppgHmYMa48UBq18yrrD+YroLDXaIpsFchyuyZ
+2D7D6iWpB06i7l9Cww6tiEE5Sh0p+WxW1jAltyIjtkxRPbnNyZiMMHNsuvMM75lM6oUd/V9Zi3C
JwWDBjEbrgKQnZX7WoI7b8y33WLta6XXnRrRp7wkqqi2LGdxDVRhRqZjGxdADy5F5W6m6lsGEwHI
LpEBgGUXQqtXUl/8EAJDFI57lfc32PpI5EXOz8MCCbJ6U00tqhEGWY2+87L7TC2RQduWqzaa0qQX
YwxSgEhouN2mwgsE8JIVK2c0K6d4swO8IrDEAk2JaqTpPSnTgZ765lz7r2VDkJKwtMsOytzRftfw
Igm6YrUsdGfQpwCsJRrBqgTLFvvu3vXf/VCdNWWo8EM+ZcNQR1BIJw2/Z9B+nMXGstkm4/b2N9Br
QtI23BknSC000SWY99wb6R7wqoCwrEpbHgozwhiOUH/FH0Bo92D1p3J4rOAyluk4heUWiAqa6p0y
DsvnpfwmkAGN9FAUZ4chh9Q34cRwdDwBUpDqEm5dDmAkM4ll9Moq31gJgA0YkJGvuR4A7k0xRw1E
ENiL5q2EVMvC5FYBUG1xlSi7WWp5sJZbqgFN07GJhDWFEcIFA132PuOp63wn3XIkMkshBnnQ+YnJ
PHaqs19PyVTjR+ArjyFox/PXzBtjzU2ULT8n/BuFMQszQ023h1a3w05oi8Xs1oPrDTejs16U9QAM
PimQfko8zuCJg73bnfhxzoLYKtmdt7R32q1w93XUUST5LY2mNkgYhOJyBUAhxD6BlZHpG6Tk1/aM
6oPtJuh02XpSp1ZzWwGVa8fyzHOY3xxWUoHKDaK0a84d2C6xGrlKa8fZQ9U9doDwQTkN+OilBeK3
sDIKGXIxMr7npEl5+bPjW7TbpuX88r+4JXa0DviUCFVtC9FC2wBscgPCmcnsfGolIQLyGZRxEPcG
wLauAJ8IEE6V07Rn08NEh6TwxN6BunlWQ/GQe2sy5KljLSuNAsIA2gYPkQTymRY5tJnWFrij03q5
G7xMJ4IDrVZvGrduCvHlc3BjRTUHEAT1NT3eiXxGT58fpHZQ/1wCxMS2B0o7p900GD2T+RMLLKRH
/SpA4OKXemdmuAJA/Nw6eld/E0xdnAe7HO6SVdNJOcO98bZKDuDVZPHiAZcoa/lipATwOiVFzTYN
M/cjM7ClSD+u1PBq+c4W4DpWfnL7di+9IFkMeuTlj6J+ANfBSglEe/PPaRp2VfXodeWOuyLOIFZH
xk2O+KQfT3p0T67VvZQSnAiNZjAdiBNIeU88vQsn/85zs1Qrkw5QjXL7WYEyzH12TfZCJIASPZYI
dYuEuGjFzvMtr+GZSyO+zY58QzvioReNFxWaPGFKO6U+OJYyfpkXAda/GR4vj6wCsxpWFhn4Msrn
92rBRAKFZnH5BOg8cQZ+kZIpUCojvcGxgULZyVg0qOHRrsuD3ywbBZJVh+zY+ERwuQp3lpFEQoUq
SzzD2mCWDsO39MIaZ1M21j7073vBjhgoSuBypeXE1vgDHYaRdJ4dhgqasxJBmYzy0Ah554xguqMb
qQBm+4cZdrRZWCzs+wmuueIPFBFartDxUny74ihX2Dy0mzjrX0iN9uj5waHjhiwmjBwMAdPeWdUW
h+pduw7wCmpuHbgEjCtRVlxsQBOll9JuiUN5CliT5EYCmAdIoZ/8gO88aMiVs1qV1sNvOBIKXHXd
bAr/rMgNpoijEE04ldWnjkI2DWbWikGt182T3nq1PLjo7L3F/1DAHLNkuOYoelDoNmdIsU+ug0mq
GQJo2o2NeQgLsRICnFVFGEGdNWpomRCAEUEL71A4u2Y6e+gMm3yzmll4QDKOj37K7eD7UKA00G4W
DJlSfz6io3IXzIB90Zua1IBOJ188lbO1ctmQBAqiwuEjpdCOD1snhoQdzKnVfOPNt9qBGA5tEjXr
DTUkRiaULNzFeU8wnBqq132kB5U0zWUJ/X3Nsoi64pvVa9j1UxAixwAaEPLXqnR2RIqzj/Lm2NmX
5hpEFDJpS5w9SO2VOEEVJ8XE19phPMbsFY/oRE+1W65IS1BMgwI8Q0VgyaCWOkDCD8hysdKWtZKA
40Zb78fKPvJR4fIohIDoLJhSaBrEbdgCgz8PGOOCXvfWabp9oYsUkGRKrHbXA+Sm2Ul64mFoj1bb
PZfFhJDVfinVhVcgKc0eTZHFnZ2/20VwyDzzavJwoxuzGqsKKR+MZ1Wc7ay5CcLAQlDiRx2nSSb8
FTD/E4Dzcx9eJiXuw9I90AYbsbzjWFgbNpAfJswTVpmf3OEH1yoP+Wyd7KJPuyK/MZ1Jr7VQiJDF
lRoQ4qNuaz9M6nUCVqjmn8xcYQkrrci065GQDXBP2n2EkGpKFp4ujU7JzNNAYn5tMFuvy8H70+7B
Zr8qm3k9VM0KA0oJayGAOhQKdBEcRUzp6CVqab7XdLkDPoWWvB5ekdvFlow8Ve1ootxB3TwzN66i
36mFaLEOo3FqdFx1fsrarE+9AWiZZTaTW5lkLPITwZwM6oqhFS88eyRh98pBNor7md/wQHQ7D/UE
u6DZbpibXTY0KdLZu44paG5DrcsuwMJNybWKc+hbuQMI8RRKgBLtvJqVrlOkOWeXk2gpESQMPTAO
CF0moTOj5QmozYxmAU8fekaeHO4/+AAHhqY955j5i0CGD4Sjxtw1lT8om06DzNFJ5yH9KUT1BE+9
rQU9t4reO9eiap5Zz7SaIdIhyMXxi1RTc9Sh3jBdHocBqS+KB6/gZfRiocefZAleFlZMqMSOZpNB
8ANZE7KCAXBJKceUlcNT4alzh5KIlMOaLVcbXS1IC5wQkvZNFgfWcgQgu53rbNt0KBGOxhcoyY3P
tO4e2UQTi9qnofbRryaBqFWGJxoN+5HuurvA16/CKs5aq7Oj3bM/5KveH/ZB5dx4/lx8nzVgZmQz
qFshUmM+4C7irSXGykPmbaQbHJjyDgS/WWXTjrg/tChXVt3uG94UcVNKaPQEe61RFaX08QrzWkVR
xJ0q7ajOXAwTD+Dg18jFgGs94WuvFPExZdxO+x5VDnT3rRa/fwCbDsqPM5hMOfghXPfORtW6RFdD
mdE3j8lDWU6ABoGJ80Ignuv9d1SG46lGJwJqEMmgwWzrdzvu+W6a9+Z726k0cK1EAzbIhv9h7TyW
5EaSrf0u/x5m0GLxbxLIBFKUVqzawCihtcbT3w/ssWE1Om8lh3MXPWZjTXZkICJcHD9+fDyg5rVJ
jDSkXJ7yQmKZXFFGjFhR7NgQf6QJ62W9fEhBBkTDKm2LqmUqfDHK8mFaqlFKrT2Vc3AjjtmWosA+
9UdjE9QkE4ji2b0WPKDP+ENOw2rDu6rsbC5fh1jchdTQml5GbpNqVFHmbphK7TEskYUYzIWlUYcv
TUrR1VhmoVjRV4bYwVaouit/aK8rPXrr/al1xLIv7X7W1Cs9ToU9+MGD2A6AuGXhe1YMjUqK1DuZ
1CeWZKBFDd4HetldPT2rVQIVov3ky58Ms3LHOWbAzeQICyiaza6G7017davP/nbMIFVSjZ5LcTuO
wSmpmDAQydcJSFGWTl4L+DsOCjO2p9086BvDp0GeOxPJ34A4NtKQbSsxPUi4G8Wa95URfo4l1e40
uDxNFBylgbwOVuBuGXtjFZRDR/VUYQb9Tt9apLXTKFGIVx3UE+2E/K4QBDue6T6EJiJtor6yyzo+
CeZbT2uSJkNYmPOnjopkPAzMeKiEbVcAgjJbcZ9I/JPWz5TfHaMaPKPK9lX0ZfaHvaiST7TGTabM
z3M7P3alvBPBjhvJ3Blt8GLI6F760q6Pxe8j6IWaAQKlPvoyoXhk+tF+7DO3SgJ3GnH4mBbezL42
QzB+E2B5uomUmdwhF2iGJTgNtWcD6g7RB6G4uFNV/xijN2Ep9FFM4TY0Breo+k0YjtdZwfwfWG2H
thfcWZPssg9gd9V2BQyogVaWU7GN08rh3ztGTDiUzk6gakQ+PbFssBP6eyNN7hUFXin9GkFfHvVO
+4oE5lYeLdcAqMr6ZqsD2dF96kzg0GOgwOvSYIeYtpWOnh6oLuj5SVar7SjIh9wc7Iky0OQzJrgt
YX4oXo+96giP2yjdxGVJrV+Fh6bYGUR4tU+3bTltVaOhqC04vM8bqF+8CzDbjKnJHXefVM5D2XbX
9sO1xG3U8EdB09qjGFxVtXXtSzLUMDWEANNe9ZnswqK6lWfDiXNQJSF35JxD50OklnTNP1uYXNCC
MtCFty4Qt9Yg71qdakHBWlAFKkaaU6MT5O7n3xomZpR2ymvUl04SCF/8McLAJa5RjDtx8q/V3nqO
J+totTkA2dB4Ot1GQfsjjCbXVzuvNKLM7sd4N2kGXXjDm5DC5hn7eBNH2Rux7m2byuMutQpXC/Xv
SRZ+zqXhS64X3jzTM1lhqszq2s9BJGJyCIfpMIkd4AYoh2ClegVqS1XPuPn61NWlN1TB18jkT0/M
qQ3EU6hk2zFSqc25Y98BUUzG1073qoyqve7lRmC3Q+pI0p4qegrn6qQpM6EWuOAo4LyG6H5CP1Ex
QE639XTbhW8jOLxSobUPubDGA6euVB2VoNpm+Xe16hyFgFJEKS5E0TiPbB8rrldeYT0OWfiAebKX
MooUjqfRsrx0CW3K0JErL4vTvV+LGxMahaknlPBT0JLGboWOUwJUVm8oaVA2ekqlV9+KPUUBmQ+e
Y3Wntdohad0y+1pkN3Ga74zULdPQLtNoE2XxTkjLqylOnclwNbnb+L1CMoql6W5Ddde3zynQqfm9
ZiSS9jnJX+sgvolFd55ke1SuAmEEIvEsbdgUI03h475vw22T9UfwtWMu7Q3zee7pF5udKLyppf2U
HIokdCABccGzUcYMoXdSHyoL1gHuQw5+1DrfXSp2Q/rUADtwmbRg1ww+4My+mG7DonX9paqClhMD
S6nVfFG0vTJ8pTSiz9pmSOEOkcXEAFpkWXNTOHIMfsUwUd7ZEF+pdNOrzdts6I5ZMwfFgk8D/cTq
S5WcR3BmZdqaJeU6iJdIXijzS5Qw6B6emhjaHSSwhls1f8tDamH1zSL/rtWf5ea+jjyxiOhMP2V4
g7iYN6HyKBRvAmYslCmepNJuFEu7MPmDTQS3ZJGmIVxc0pfgebEKQ8RbrX17IRYF1lXUZ45PITgR
PpdiA6r+KSesZmMFLnPhhM4vdPgCTuM7ZUquNaYreo7M1B5SaRM3mdMoX7MCmBs+WObFPhsDL+vD
Y2k+1NJ1UqNsVr1WqZvoX2YJRtn98gWNjF+CMlFhABZ5PSBubRwLkImZ1Aqpdjudr/p43Cxf3ySA
kCV/YTASOX/JjOsIyCm0agwTr1J6KcxrffxUBzex8iapT3K0z5SGuYTNpiOVkazRxfvsZOgy4bVh
ttdafqxyogJ/Em4yWb0yuhRG4FuDTCQyCKiVngZpdimTyhPCLj0YKXXDXr5ZNgFsOAm1A2rPND3C
u+yrGr5pUAcYp9JN4cZv6b2vI7tU+L+JXcZshXRijqNdkouFPRrf5OK+ldlA9CNCaiAWH/UK+Jk2
jdKVQddjI7b74iqLDLsUv4fNV3aVTVf18AboMW/S7GVBjLXoUwIvq1SOVtielrK0oBbbWQd8HPe8
5jacjzz7Nqf2l1dw1PrHWEe/VGqpOjLHOEtvk+a1FfEgI0aeuapNtMgiJnu1AmMcFUy6lrzyzK6H
9HlaqAPKroLKYTSO6qtbqO+FP1J8MrclGGakVg+jpWwnQfghcE6F5gP7PVfZjR5cdxXl7/ahl36I
DA1XSAlnkCiSEUapWog01Y/LWdXTU1soD2FpbOYY6K+q4MdBbIkHmzmQG3Xe1zSUTCplukUmj/sf
QMEcsezCpjfcjgwn7V4rLrFfPzdgehx42lzLxIBd8dUSmDgKwcaHxZllhxK3AIVXtbbFRDzS7tAG
30RDuRsFqtfQ1zrIjiO+sSUe0TCZxr5Jw0M63ZUy3xdGa/84xuDqcXfk3BooZ7AwTonwRQ8RvbO+
dGG/S8VnmNloTEHPCP1bWo5OvuY74YgxA/bWNAeBjQ1TMLbhcBNHza2Y3c3RG96kim9xvnDSTtZ4
SKuAsEmFf0Qgm8DXcOvmG+Kmxxa7gLbZqDOjDv5VjtwSXNB0aMGDoDk3puMbzJrwyaTb1hsmYaOm
+amNvNgkCSsUCgBW4bSqTzZIeSB9joifLf2+nvwDD6DQsv1sUTfxBdeHSBVddequrW+z6CXp71Om
1BUgA0yZqVOYuZ2XJ49M92H2nVvnAFnfkvxlbF7j9hOVPMeAaVJ3LxE768OHCIqtFexM0DRF0W0l
yGzDN9y2BxbD0sTqLfXOQVCcgZnoeAej/iGl2mFK8b2ZN8BCD27n4rktkQqXbiouGxCKM6K8Wjxi
wie+umyGhP0e4rPIw57oQ7FlhlSZ4gkliM2s7MigN0bLUSVOYoE8JptovNUG0xGLhHL6rgz0DXAL
kbjdoEzkE3Z21mRbwmRLWGdx2KXy7TiGXp08MzvRFkM3JpDrs5EgrAfCGux4zO1SFr2Gq9yHt+3w
BQrlNmp7igzmTjQjZ6FWaO0uMm8qwHUhzr9ldePNfev4PvFicVKBYUQJeVTdjow7o3f5umUNQmBR
7v8qRT8CJkH68uc0uFEGN63up3KkOCBvJu0zXq0QdyCuU+oWEiAnTAgBZD7TZ9dQX+rsBdE2iAEb
hgkw0DzhN38aw4fZPyr18xTdwo7lL8+yzz1chMm2YX4nwqgWvpoBN5o8T+Iba9Z9kj3Eldvnk71U
iLAEZXJKp2f+K0ru3yiFm7bpfWJUDmaMgMOusgdGK5AaEw2C2PrVpgN4V1P1GBcnDp6ggKywIcOL
iK7+5WzV6jgILs0cPXzOsiE6yGHdfsKLQ0qUyFpqOK4MFzYoGWVeLqeHkOFZg5vVkHWVNy1NX1Nd
WXp1VFGCGi9uZ1OCLt/SBe728LSbMbYFJoiKMhhtv0nik9jc6uGJKNu39pafnpSZR+JOgWHj2Azj
U0eq0wqDragK0AYCtmq/G7JdwvD0qJ+2mvXSN/siPOgWv1hxdZ8WAngr+Xhble6Q32kUfM2eCVTx
ddcshb2TQhZsCsSjiX6raA1hbWF32Y1GXXuYQLxJ7U26FuI+cJGfO/pl4sk9njW31VohSnqi1rkl
X3ekUnOlOoeJ+3mgQCmooN7Tcx28FoLoTvqrkJobS7SOk0QJeXb9pN6jU0j4A+uAyZZhdSIOkxUe
IEQwVU/vZPQ9Ksi6km8LTLskMb+tteB6YICepr3mlkrlI3CzAuR1uDUV+tC/xJN0kkJAyfpKtern
0qhSzMReKMX9qGfbiI2EcbKZ8rsOYqTcUcP1H3Pru5VYS+Uu7t7m4L5pxyd1ZMRmu4u5QbI47QPq
unBP8HUnZCV3k7RV1ewLTrRvqE2HT8ACHGLtWtNdmgobxOntWUD+w9e3akhGpoa2KlDIpwxF26AR
Xi+GPDJU0KQCvzltfMOCfgG0kwIPBPAp1StSKNQMNgZKn2l029XLCVJJAmuxK3DoGvUIwSBuJxYm
Tp2nq0kc9gTDfoXQi05cqXdXeovrlOEUFQOkhxqg1+fahkfOaMED2mByDSoUOvJM47AhDJNqRC9J
hghMNjlMoBA8dBApzEm1IxCzBNO3SZPt3NLwfvW2jpHfp3IVNktdYFyY2cRZjWN1A2W4N9oMbswA
eVnsj5GN4O/Kfiy2uJNEe9Z9pJHDa8hWsCfvDTPfGi1xKbZ5Kl3JyjbS0gAZvrW6p6j6jqLNdlEF
7U/4Y3oK+BgCBQr1vlEoXD9SsxGqG70uHSZqwkU1DmYjEDf1dmjco3C4qUzYgywwUrQlfqqsR10J
nSVFqImDe5wdBBHJz71wxrES3JSSD63A0r0A2zolt0FhQY/TDm0zbRpj2nTii1qRkQDRg0bQRlHU
FnwV4mO6B6Q6QFxx2qSWuqn7JylaamnoTFleHESbGnKejB1GFitPMTmSRtGWtFzQjpGobKgA0ZFH
gPPIkZu6m0A/kmgCKH0DomPhJnLujB1Px8Ikw8hqkLAug1dR2icqh1qo2+VPSJCpBon7Hzwyfagw
envIr+MoplODUuIg7SZ+ciw5AtMpxf4nYlKVyl2kpDvRAHzCwhFLSRbsH+OzOTeunLy2gtup5Ta2
Eka9PQ+iAVtvr2QQRhRuKWXd3OumBZEJN4DJQ2XaJEw24363tRJ4mXrbQDQxqbRAI1EAdgUIVtZE
FQgkrK3HH1Ji3SQiKDG2Mlf2RTudFj5VA7FlFsnW2WgNwLqE5znIN7/jdog/NVKzoQxvjMKjpEo3
Wvw8+Oo9x3vSpdmLdZNKdg4tVXSD9qklZ4F+WxD+0WmT4NeTbFcxElePvIgKPOA+JbU3jjac4NCO
FMlk80FoQRSnZ794W1KCqOdnx2+KHm7Ept7VfXuSeXFp7VPf8RQdMQxK8YLG8YjwdRLoh1H4HfWF
A41eicRF1N2lTAthQasrkoKlxKXu8p85aR6/mDUhHKSCeA52IwhIU9KzZNhSgVC07KnqowmnpJuO
i6/CSllSgAn/mqE5oCnETYHXWuNmCXCJh+eOFq8MS383Lk1q3LqK2EKsb5JC30NGMYfMCSaLNpjP
VWQ6U5U40fAmJoWd5+GesUTxHN0wkMDR451JUdtoPWDfjY4542FsikCzs6i2Z+6x3qqnWc4gbpnY
R8ARAbJJvx1IYLKk4ydGbjo/TBZccvL/DnAyiHg187YiMo9Q9jLGG4uPF0qwvTTZXQLacs7g+XhT
S08KWQrfr6m+qLmySebY0fTnoJJZhwpp9TD0uVP7qPemuaMo4XYIa+KbdDNSphP5G0W8UMVpD2lp
FND1zTiJ+wbFXrzw1ZSrjinVu1D9WtTJTq5lYadIanAIsAY04XUwOIzMkRUYdzUeJFaSGzGR7qco
u4nk6sqnLlI3wafGkF4mooBsUI8qVShZHmQ4NkuRuL6X6APxFcuN9P6K0IPLAwo1CLNHpYW8Ifsk
Wb4LdcatS7p0hKT6TBm0S2EXNacofzap8cEpQ/z1c1lTDU00IMAZrWGykBRiaC+Fn5p43Knibds2
m1YO9n20D0NwB7/3whCaFgzJTKKCKlNW/ZEKxMvBCbkTR+yf8+a5JviOvo9xz8BoaZdoX5k5diw0
vmJ2isovGnGlVTyqkvYsyl45XQ36XUkebgDsxLHXhWTvdQFmSPKrPk7WSAFEvyPGHqviSshlp9DJ
wCHS0CbpKuJpNB/+SpBnGIFFWRy1PN/WIu0Blpt1k2P6B5F7EuoHcT5i34L6GzPtjzJ8QqUov5jU
qnucegvOX8bGXqHINwW3kEsC7dkSkb8PDR8nUuyUrrPL7IWP2dNTYanKxhrLQybWgCHxbiRmbe/6
IfFqGMiW9eLzrCcB5Ry9uuJJFn5tm+Aj05M4EchIgHtaeFIkiRy2eBh8wuTldSjBtinxPFp2KmnK
aiUnI1eSO7IzQDVjvuryz4ZoMCWzd3xuGqPtdyjsmY4EUXMCP5chAuleglAE/QZvUuWpSXnHYPA7
vzv244NpNd+gUyhN7maS8lrF0L36hFbRqJicrjT3TKygYQWQ3Ez0mzwVrlsl7G1jKpesVd6TYd1L
kBMWw7bEp/hPUXmMGu0QFvuRGdlpmRMzUkliXtKNVZvXsOMO2oDu9ZCD2kJzSvRPOsxIg99+UMTy
Nocrv7ixgdbbOu48mcem6a40Cq6Gx2qvg+abCYPJr9159kR6HyqmpVTwMmI7o3mCSxPDbCuoX+Y9
fJ3G8iggnog+QdqduIDwxHTCzCRNweeWoovTziv5ICmZ7avjX4jzJGFUUFSFOh8ZCwEGP7X0j3g1
hHDQ+m1CV5pQAJFA4TMZ01n7APHDl2hcflX6ba7GY6RndgpzLKZDTQmlg2GhJDXuuuzUgZr0MR2f
NAUJDWUwqT4EBcE23K4lq5Il8i4IRnF8Z9K5FkE5o39QHmhElMb6ezUJmV0GNZQBqd6UVXzT+/GD
hpDzZskiImoaQPqxj3bjIkJeRvCuI+kU6c3WFEy6ocTnPkNTVfJvhQVGEEUINVJwMM3uc5nVqBoI
5X04LTmRbP6Qo3S01YycvafxhIHvZrnXBf+W0Wo/4JldpzLdE/ICew9qwk2D+Sqb2yBHYVpK9qPE
cFGYrXPxZBaG3dRekx9of8PlFsVLOQmeKMYAkUbt9TmYf8r4XAkMKU4XYjTz0DdzbUJ39BW6DZRk
Ak0MbuC5n7qZADHzD70VfKpMdhENxcEIF0albn4XayPYylKX2EkEWwFla2uwIbBTsTW9egTI0iB8
3oNmzHhRSAqBAu3IooQ3GBO1AJW0AUihwYTWIHfUlW+Snm46/vv0Zwh02WXfYJ/sxcYV+wGw3tOT
7BbTXcMbkGmSG2v1Zs6S21kw3L45WNAWxaI7iSKyJWpLNt5dmVP36s/KRgmmF4hFqaOjACuCcWUi
PVF+eawiaq91cks2bFFEkmJxz99/BEfnXFABEl/6qNsryk6fya783ajNbtOHjj7A0KWVN6XBLrXG
b/F01ytfW2wRyXtAeWyuRfzV13x5OKF0CqqQhPFuobXUqRuJ6qbq6aSjJMvfJI9RIoGWl8SrxviI
Ur0rBA+ypR7GKKeQGEIg1V/STjwYuX8g/SqMH6kKORU5Ubm5NdqCbLmzZRpdSUCNqT1J0TcKB0la
3BftpywFYRdAlWPa1UzuEJV3TG+nK7afnBYgFRLBFuRO0V8V9UcL0b8Yb/PyG23aJ6FxSzIM7Fw4
HPLoJjYnIi5PS9sDovpaeDUmn4pC2AoWDK17+AsDYXoijPYMww76bXXfyT2iGglisV5RHKi37+Za
ob0dP0HTK2rwYNu1Ro6gvFl69SoFKYTS657WMN98aDvrGoLsPu7nPXrk1BCGq2AEJyg2BODfpuab
ZdxQOX6qoGyo+Y84KXazxuXJBOoJeil5ab+08OkdxNXZsgtjOlqx5upSP9FnAM21KipYm3Lg1bgU
eEYI02XQ6zRa8hgv4tQWlCd10PbGZN35zXxjqbET+3Sd0ZvbmeZ3suhvfV3A5RzS24lm0SWA6jDL
JMUUkuQnXR+vyOjytNn7CwdSswwTuBQS+VB/nlVmCvRD/kUGf5KysnFyId/mFC5mgzjDnwZIvVcR
RcG0+NL5zRGy0cnkFiXMCVTqG61rSQfiY6K26NRflXruSvH4nCzdmtMMFaF+0AT/JYqyo96a6pb5
OS18Ma82lJu0qU/TUtyvp21I70Zaviatl3TqTa51zGNvntogdKOi39E3JOvRD+p9eHWAi1TWjlIb
oYafCMdIrVEYyJ5xfHNQ/NB8tdwEmX8VB83ndiRy0LVX4FONunuEi2lPk9UdwFH8lD4qo6YFu9Me
q/HQDZ2XydlzOFP0yHpC00wLyEbVJVduu1uje2yqvnamhhipnmi5bAVbABMuy/tW+5IU6qNYlK6Q
JFvRQIzf6mFXpcQaFRRLAzp8kaSv5ax36BEAzpv5y1wuD3h0ZlAahBRuE4tGvuSHqASPuSJ4FxRG
FkUZmqqR7tt/+///j2GoMqGvaKLBqYjMWV2LY5ooMMhyh2VZ5G3+05HJ0jlVp/errbS/lDT2U7Vl
tV/qdNMOFU7d81B1cD7e2znxFFnSJMIeTUe9ZyWANATFrNeSIexKSlIx/Xdac0kc6Jyozfsllp/w
TppuyqQeYgaKX/9HSoLv11rJzTRln5ccFrose4jkMuqYNLyToyGWrJ4mr1Hdjz/fORWd9+uttGfm
JpukpGFOeQ6/zSyGbV8/dfrdx4tIl77gSm0myPNKb1q0GP+6EfNRul5GdkOy210Sqrq0odXlM7Kq
gfHCfUgiD8ItUbuXEmJ+vKFLl26lOZd0EtVKi9qS0KZ0xWsLQjWOF6Sv/pevhp6tJiuiqqvLV313
7+QACnu4jD4cyLHLIUO2T5y2li44jV8iP7FTq3qjoGlAcNAkl1SJzr5i6dfqK5WqaJgVJEvYo3o1
MtIhmjx61bbBCRbnJpx+Q5JIOmul3q24esppJqiJr6A9t1ipZfR5YQ8/h8L8jgjXxdVWr3oATVUI
QxFERMJnrzgKGBFDW46GKzuG/nJZF/qc+JH8bnurpx0IlM5CFGl3WYS3UjehodBqAAGiAsgLnz++
oefm1GrvV1s9bLP2Uz3P2R6d4yHIwZbs4LAAtczliOx8QApmBxzzGxJ7ly7O6rHH1dx1iDH/YxbI
jGjxH88C+dteV2/eLwPBLKwqdgkwt6qdgnFvEpus3W3d8E25NEzirDWDw6xJMqp74lqXNw4bPLeB
jaaHXz1Yx9iBh/qXhmCyM7cfH+RyTv9w3b8WWyv0DoESDPg9JLOW0J/EDdL/oN9LJDsfL3Te3Lxb
aWVu4BURPvbI+vyBmzsnPya/W2tlXIxWjVJx5i0sY3FkW4Wfvsn3ss0FpdprQ0ag3L5bBnTUhv1n
wozvl19ZGhqMysYwsG16cx8mOyqQo3RhHOFZP/Ruhyvzolitb2iWQjIXPQ3GbRWfpvS/XGJlUKB5
lUEgcjWY0bSJgytUEmuYJh9fi0v7WNmRPIPWlsiclGG9FfOtoh7y/u7jJc5603efamUwCo3UVExY
IjBEVwjNXTSnTx8vcem+rS2E5g+hOXAaQqgWm6aJ98pcUiUcToMcwreJtwzlOulJvv943UtfbxUo
xKI/oTHAEQlivk97NBMU4ao25N3Hy1z4gvJq8p4+WnIb59znKacJeT+2yoVbcH4BTWWojWEirr86
oqHO6YGKNcLSBZcPmTo5XtjCeX8sm8sAQU2yjLUW7JDWSSnIDNRcYsTF+2PuTsAFi9D99lLWcHG1
1bWOy4L6nsRq/3cZ0bu9rT5f0Ft1NC3nQznKQWsJ/ZwrKt29k+xhphxET/6DAeSa/G7F1YW3RFjC
tb5YOJUKNMy+H3J+KUJcjPQ/XdOvE1tdbiOMq7HpWCNlhhoJce/pp9Fu9vVhmcEl/dHggHd7Wg8Z
Y2yiWJuwad/llb87MvDS/dBWzlAvUFyJ6SD5eT+U/1AQ9n9xvf/+ktrKHc4Z4+r15t87e5cfXR68
eOHUtJXvY4IQMi/zn2IBi+X54I5oKzc4FGa2kPTJYQ6jA8nhEF1pLmQk96Im/qV9rbxhR0OepDd/
+qIvrbayH5mpjUI5c/f/yH6cdyO/7sfKfqAkY9J5yWoa5Vd7GT5FG5fEcD/4P9UebseeDtbLIu7n
kZxfVkRbWZHctHzRirgrg2EvMvww0xrE1XvDphFxN7S/EZr9FPr/6MasrEoH3SfyTXRP64BZCou5
VCPvr72yLuqhG5hZhnt5NsWl3eorL5pZbVxOOTcoSL/TIWMnx3QnbEXx+yIFnf7GnT3vVf99rPrK
yMxy3QXx8hRnDQGgkoa/RL8wOerCzdFXlmVUlXiMdZaYYE+KnxqEJKABfBx9XDJf+sqkxKnc6ANq
k7tmOzrGLkLDPf8Ct8rNdoglXljs7MtTZEWzJJSEmfTzd1RkidunlD5LvMAyx+kvqW7JhnlLnPBH
I3hYy7A00bJ01VwdUR9LjUW7CCiIG3jUyVFDswMo09fLOE3pKjxI6oX08uyleLfi6sQS2nbSaiZU
jZAL0kPUaR4ufMHlN//jhb1bYfUFc6BUZa5+fsEFDZ69+dpwkVbcXcY8zr+pd2ut7H+kd5I0i+yG
17xYEPj0iwVR5Z8W5LfmTZ2HPt6tufIEVm7lUr7Mhl6moEIcagglBRT37L8GJ1HpFTfBrqrcC9/1
7Ft7t+7KJ8RiIekDsjFALvUeY93Yi4H+17o/56DWdgBh58K6ly7MyjkYyRRQ3GdZJb8yjGsBMaGP
N3ZpgZUXkBIp9+d0uZEVDavR0ob8X66wsvnRXAmdHvPJMoVOSegy0yUwdfkIH9z59YhMjYqU0C13
okTWz1EteEBjQ2mPSqs8MRsd4vJ/9dGsleFQotmP+5IFg74/drn0VOuX8v8L52KtLEU41Uv4zRKi
6kMqSq4hHVyYB3bhSlsrUxHHua7oEUuk0ck3j0L0Ukbexx9qOdt/nsyS9lGdYnDA6uynQVbp7iP7
D41oE4AD6bh52doamu4Z0bPqu3OWOx+ved5j0fH8r0XXqUTfawWcC670H2Bdyzf6YIPrVGJW85TW
bHLnBoe1pBIQUbwlpAjs3r08Wf38rfi1tdWtMMOwntQlVW/Tt1wtbYmeiY+/3qUVVpeiN0q5mGnH
2NHEQkeT5qbisP14ifP37tcmlp/wrvRR9FMEbZtNhL5wJSfzdWWmuyGX/8jX/lpm+Rnvlgn8YapE
2jJ2FvolSJj5+YVpytJ5u/NrhZVPQMy/MX3eJ5wOm24JV3osv+pufbugnIKNYO4SvBNIXw7ez56S
KuvQXlVDkX/+snd7G0djRCYJlnadFTRsFkikfv74kM6/ondLrBxDJyZTafRsDjn5h7SbA5rFovvK
Gv0N/wOTpkxPcp8+TUN3W9Gaagtid8HMnv2+737Cynp0mi6IdD5h1wfDgcdbGIZT1XeLwngcf/p4
v8tZ/eMh/1prjbLNogb3ko6xXaQlT6JU3oiWtAun8iWEFvLxUmfv/7ulVt5jKkrGjaQcXklvwrzY
XSjdHy9xHuJ4t8bKUBRSNbZpzXZop8wccUtbltvqTufQvuKiVnNpJO+FCymvzEYS94k+N6wX9gfI
KEhhRhcuw6UDWlmNLBjLSJ75apFPS0SL6j7C3yjJpMekLx4ufL7l5350G1a2Y26h6KgG25FuGFuw
oaNoGXn/12yucLJ/YzbXWSzl3YGtbMkoxIE+CmwvHuJtiqdslokiyFBpzwqE7fyUK49l/OXjfS5v
+KNtLg/wvRnhyYoprSFMZqEHrGbOhvIli57NAfnsvOZ+XqxDLffuoxVXVsU3YhU5AFZU9P1kI7h/
XArPeXxQDqN72U6eBxxUXRIVxptL2nri/VxKTS8s6+X9Q++MTv2qP6HU7DIUc2ehTUzPBJDmbyx8
Ng97t/DqPHuE9EDjWHjBkP7DSXKX1lodozhMk5T3xs+aZfn3uWeXa5bnX/qvL7o6wTxD1rKo2ViZ
7xZttUaJnI9v5fm88t23W9l9qypVJVJYIokflktCXMUlYdDMAhD91mmdvZYakxNViyGKONS/P4R5
zLuqpDcODv2m22q7xvVjx3RQtt4io/CngKYG7UO0lkdvrrY4CP0YWTK0I8RZdyilpU7vCd/pjQRW
STvnUhp53h/8Wm+dIplaOyd1+HP05fsCzM8o9SJN53yS/m611eecuPpFt6R8yHoyjlp6jCkiKJ6A
QJGjuHRcMhjgYjH94h5XPi9RxNjPllX/BLY968TfbXHl8LpaGCe5LenUN28Z4bHvDGI+S97+yVN4
t8zK6yFtqut6G/853+Kcm6WPxWSkHHxRa12pi61K7nppMZjqd+QI6dNhntSAzskF13NpnZV9jJXR
j2IUHHet8t2w7uSl9Cjf5tn9xx/w3DG9387KNEqS0GWKtSzTuvXSKb5o8VwcR3wuXDDpREXvRNYM
hjX+3XwEetQIzVIJhlKa7tHR/y55TPN2Fq1rJ3Fy+1K4debr6Qx1NYGXJZmekNUDs5DWbCwFTkAu
/siRIMh0FNpCdJrC3Pv4A54x939bafWo1BktbuilC09NpTnKNaX8QqyqKufWUGQGxzFUzgKiWUVb
goq2gj8AMUfi1Yz104L8ShDeDGi1Kb2gKKdkSPu3dArG825A8aplZnZcPooNev9O2R5KVfbS18R6
oO0ztBO9OSRdBPFbs1O59srGE5Av1NEUZy4ZmsKajHIHvaaJJzBbbhGPTi1m4oXjVlKTm1B99htj
UyalV6s6Pc9e3o2HuGceBa2zNAnPDGhoajGyh2ZGfasRrwTT35b+cE/efKuPSrMNUQTRO/lNyOjd
KrrZrTRqqFpHx7nZ0wmYSUwxaxkHVcgosMcw6XdhhT5irIaikxYtPbTZVmpSzZlH+a5Eg75TRM//
H9auq0lqnIv+IlfZloP86tDu7pmewAQGXlywsM45+9d/R8NCG423xcL3RhVVc1vyTbrhHA3oMKoZ
A90ujQ6WsdzKBfYlAeh1LeH2lkxuroNrMnoBEAboeJNN5D1o9PbBjAH9XN5Z5HGmXy19vtWK4koN
8k8EdTKA47wDBj624bC5ibR9UoGLaPXXwYKt06T4qI0A82KVgAhR0g4LwGtWenCSwNRAEwOzKSAp
yXZFhNvRMIMPNGi5wOJ3rvgSkPqj/Avt8j0QLlCgrYGgD5RIK+yxG7AwXq8lB/Ry6+alfFV2wE3o
p1OXdE9y0HlYbdiBEfBL0QUOMfVT2SX7ghT7TsEC28RwRECkpGCvNQ8x1y0XHrBAPPCs2LKifFGb
1lU74NlWgJYGQsIJ4/h+kimu0XdYkcBSsr58ArPwJx18VEpcewEK8u3oD3JxX9HwaimnQ1eEHkaD
98bS3wA/ZRdW+glD6F6XyNfAOAcVR7NvdNk3peVQzMgjA921pkdwfRbBcz+X4PABa1iU35CowhYM
CEDMa2OJAluyDgU2NCUA3SXygDc1ALCUMH1EGvK1HLCrRZRnLN88AvTbUG6UCctv1ygDA+WmcxkJ
UQpS1szAGs3wuWc4xQD7B1LWhM2Qpb9WiqgDrkPykAEjM5ctP5ulU1Jm7iIFnxPgHIO7Eduh8fIM
/KqTMfS7yCgdS51Ah6Z4IGwCyIp1KvCOizowLpO/qvBLpLgBlgjjKHVbuXCrAG2FXse/EWthSFh0
SlIQZwWHeDrk0vvurkuw5Hdf02v5NquwQPQu1cBDAQgKmQbO+DFM8atAJQhIsWMj3VHgUiQHCYQE
TfoAyrGZPBQFKOaw3t0B3RPr+dN1qRxn9TDRp0G/KxgQyskAlLFcA4mMQT68B6hwPD0CFnvKnQhY
MN3XEKhlGToB2Mxt/QZXKT8BtRfr/kDAjm3gUMZAXRoq6tSv6Dq7AI1PVbaxCmcAXdoaXAqHIyUv
ANfEnmUAaE/dLj5gCyBdAG/wsSt3Ndb0y686/QSktwF4dB0wO0pbA5xiPN3oecAQj+22+FA0dzOI
OLHRLO1R7srTDxrDdvAG8inA6qmOFyVRMQAMMopI+xhh644AHLYob6wF60nAd7lvxlOQHMb2c1kz
RBbswrWBA4TdfQnu7TgClTMAOqKw2WG1X//UZiB0d8bpc/Ri9B/QMpDiYV+l/qydihZrISHbD70J
bmU1AqDYDmseWEOsyTOlO4PavbmXCqB7m59767ioMXDe7sl0Da4DbMA/TlhWnhrQB2BjE1wuDJmz
Ue776M7Q7prlXTphfc3VI0/BsQFPp2PhstgDRdBq73rrpBiO1h3HDmh/jZPMvkxOpfI01+FBAxza
gk1Q8LNlUe6Vja8Pt3EO7gQYmnkL9wVgA6Ay2ZfDG8uzufcoCtMY9TRlQzFkg8vDY6vO5yaVKHZk
679jy2uxEKfQl2VJr8qwAFdrf9JA0HZZ6Otc5wWpJteMThcsRA+AGN/VoMtJ+ntJB/T8s6nfS/FX
qv8VZDBQVZAJbaXHJsG0ua5ZFMuo/FH7si2Wmlj4xplnHPv7ad9g685hVOrYciwcUTN382rP8vhD
hpEkDYuCIeUxT/xc1T1tBOtY7tTSsxEOvjYDgFztRFe78RZen9LkMiOsrGr1XIAuknWQv0+aAUD7
VlyMfy1qvfmMqxPyudGULXli6RSz1u50nd+w7jjQw3zjUKgeddud6QONys58ulf38vvkqnFiV9TF
3kiefjowl3t2ZWeCMEQGlk+iOnl9P2Sy4E43JBjr9IxL1Zuwrqq8xrtK0UCnqCMHCA4Cg9jKZ9ci
uDS9t2gIDGaEkwF93QF8Tc/hXtl3V9pjeDDvJ086Ir99oDeXxb4WdbkPaBACajwDxEKaqnFiI1Ir
BmiRUMC/DW8WepCXfXPAZvcO2OwvDdAqn62nFvQ3NjAHwJblwO86l3/C1lMZP4FCuikrqvFahl+V
4FotH4emR7NKj+zOXdyxvrIAaxOBENRGeuEtgDcG9cODeJlmq8zyk2hOffOh64HjCNHDDjjqgIv3
Kah0MVov+ZlHQXCJ0CT40JuqhMloFOI0DRk/p0pROIfWOFnoW4C8Lkzbv4Cm8HD5RjdVaSWC+6bp
XEtlEFI8WIBvRSRAKrZm4oGkaF+hXCUwje07XEnjqmEkbqKxMfG+BGSrA4Tdr7nT2dEN4MPs2B2v
akHLdltdVvK4eDXI4SRH6Dr9M2wK4FvUqJZrQEq79YHuZ8mhMdgEbWEBacOboxtssGUlS7GM1+iy
0lM8mhVMr4QSNoZ6rwRtso3NCGC22QZQ3t6rd7pPnNJNd8UTGbzoVAkuelNxVuI5L6cDSwrrWBK+
qlxd16DOsUkWvlzWnI1agUGoAa3ES94y+YmtAajsRqTG0g65LrDEp7tOiR8wvy4sgosEcYY3Gpk2
9zoELbfJAQuygEw8pg4whdzxUBwBGvXBuBFd4FawQuJuKjpoxzHrZHCP7NnA4AyhEJr/XT5XKlwN
xp188KeDccoJ76vPylWKIRrAnRzax8wDtxs+8GMtKCdsHR1FTyDcYxCcEsJZpzKlcQLMZgx45Vch
OLZqvA7w5Lj8Ibeq/qy0+kMKZ5UJEFYDMJThdXKgRyCEur0PWFO3ucquxh1yStWd9/I7Uoic+ZaW
YoQe+RVRDWzJcsmHqXbjSI0ApK9PrZdWNwC48F6DSYUYBhoScBi7veCwG4ZpAskD3lQlWP/liydB
FIdg/MMQIEE2T6byWFjNoV+y6zzAjmmkPaIwgVVmSSB246gANpOpoaECZVJ+NVeSzISYLZICULns
ZeljUqUCk9/ydT+JYD9h5XLUsNUsIHWzHmbg41J7nx6wx36jzB66mEilYrwOPws9HXMlXFLwk1jO
UAY1ysMa2PkQqwBt1Acp9x64X3jl2k3jFPfiTFl0l1xUBFUMzStQ2O3ScexBeC3f6oxCTGAUquBc
nOnlAwWnYfl6LjBall6PlnC/az6FjgV6pJ3okcP+3KVr5GywUtAlijSIU4GAZpIbWZ1PMqNrIoC2
Lzvv8uk2/IqporAD4Ew85yx+hyULJE3P2eAoDQFyTRTA/g8A/a5J9ddlQZvPKFXF/gWxdHQUdS4S
KXmvW3KOZltifdatOwl8K0Be8Bs9B550ZS/0gVLlOsksJ8bbeMlm//IP2MhvkKzCwZg6xcoOb+9x
W/e0lWO668AZVDfJX52pglinnB0K6sndnwnjNDOxFDlpAGMHVPuHIVZ9PKR3EQG+yLQIfOeWDayP
xWlnHIXLQMzB2k361x4ht85E0zpb+r+WwCtkMWA5otGsnbTHZOx+2Zse8dkWYupKQq+8+ZUoMYiO
uRFC36yRKlEpAwMm8iUALprjk9bJNiAEk4iKvOTWsfCGUUxoI3gcCRdzetAJlGEZf1u///7g/dXV
qq2vtBbGfszKJTcF7Wod9NHozIIGGZhGQy3QuK2MGu9ZEIAYFiAtLF6/gdPbZCFTuW/Te2xRfL5j
gAKNXRzFj/jNKENMuAyZ4vlFTC6j1qoxm3oVNHDAn/EAfYe8CHWud6kPMlNyBF9Mfp8DBuC3dlpM
YhoaHp+W9XYnLjQqWqrWVPjTi7LTPMBD+vNu8tg7U6yPm25rLY2zZBSxtDYlqPDxk/UYU9z9Vk0C
4K941Jrk7Rj/1HSgixnKGDi1wPyZT3H6Gw0wE09I04ATRs/ojb+vkqZPQCq8I3N9nGWwYQIYvshT
r6jz39HItSzOcShWERtllqKQxRZl8FQebcwHuKjcwYt4/S02EwTRbPNr6bqCJFYzdEN/NZKVnQFE
TK2kHm1fjMmA+cDGAAkKSqpxIEcKdAZRzsNOwMdqA1UQg1I4K/R9fzbrBJx3AEZrJMS00wDgQMkA
WQS4k2sQYACvqLY+Xg4rInmczclgCJlVzIXvAgs4vfcjWFa1gt42NZiw3o+6CNFj6+1jrs5HuXqr
VVZE1jucDyhyo3MCJju4jw7koTqY+2hnOfRBcZCbe5YDDD7QEF7F7oMoH9pynQbBq0QDUwZqzlxa
GalatFAJZ7ZAblwCOrYeC8Fg4abarGVwRp5KyqID4P8byMZ/hgLaijzgftE1PHQU3eSVVGvmqokb
zJT8zrzF1jNnLYxd78oi0INDay7GwEyWgAIjo2iVklMVAECqSK+oGd1in9MpI02wYqVsqqoG3nTD
RM3qzZOOohE2BwVUZ6iBBxE8g1MJEy2o9AD3ycECiD2jzMy6/CGKH0I/IJLOxVull42MlJ0Er83E
Tg+EeGzTJtVtdIzhgsAfZADsozIxZBwIvNBWBo/w9OPoXKY7KUqVoy3K0HbQd5Tu5OE2IwPA+nxG
LnnZI2yr7koY933NQEpoW7QwD2Rn3/Bh0CnDBvXgg7zIFUjbmLZkkffH0ThjzGnU5i3woMGHcSNl
5i4cLfSY38sUjfJAOYVAhNRBHUarR4HgTZtZCeYsFB3hCpOVuFN5wBKi6sgnBjACTokS1btfGCtl
3+iNZ1/J49LqPpCpFA2Q911r3MD9i4LGFEA/4JDcJ8P95ROKlIYLJZNqRTTOIBALS0uxuDNwH0Gq
7agDSOuUWmCe7DtdOh4XSGaQ/mhgjYM04DaDeO44KoPXyPofaic/PicbdaCVOU7Ves2BkXW6kZtO
L62rOEDVA7OBKGQJDsZvGLWtEuu9BoGxWTkyqUCDk4Bg6/nyx1KYVV24P37LKBzVuotZYPy2eIy+
sIlKZIAZFGCSNTbdR0dqimyAvUguCeX8SoZxtryz8NG+78xgxuHIoCB+IbsX6L/FLmAVNmbFSuJZ
xgFfI/9wPdyybWMLNMGeumuOkSdymlu1x7VrsTjXEs1WkFsSJBLEDFc2sCkIE5dR3gXXkaPahWO5
VX+t7vv95Y+5GSHPpm5xrqUO5KRvB1xrI+mdq9MelB7LXR1iQipPDriHk66Gu5FW/mW5ItdtcT4m
DQKgD7IQOfvaMVdPBWarjWv2ZCvbk7oXJavatg/VNNQd8U7U+KUyy1CxMc8OGhqgepDQ8XGVtv0U
j+R92WR7pTC/xnF/6sxxQQ8L7NmGcqXO5fuedM+lkYFrSs9vUEU5aW30IIGiS4kHr6j0h6rKvEpT
/KVrvKgPEN3L7AMe3ru+q05BBT6kcLqLLWU/DhSUGEVsp0TdF1ZyHZP8qmrGXTJTDfyS4KotzPch
mOjqEYMpVlF8vnzn23nBjyvgV9wYqFweVSNMaEi9OQWPduik1ldGlNsDACycDpflMd15a7JneVyR
wVIDyTS7ngExYjQhuwnLq1n9YoEo/rKcf9GlsyD27Vf2OrVlEY0LEh62ZgtyhmyX+liy7TyguqKJ
ronGGzfLDcC++q5MfDkP1etuKDKcrFwKF9XeBvC2jNZi8ntwlozSXzL9CCqRWMk8EI7ZWSa42e0T
A20MQJ4YP1H4DYVAlaykGpn13PeYBR9uQVDQOrFTHkq3AsOwwEtsBhagDlpoUOB9zg+etzHWfSMZ
xlMMFrjfkEjPeYwUsjC8y59yMxE4C+JDZh622LsFlOqOoLuVg2RxqBkWd1LcNWR3WdT2RzR0WaWG
jMIRD2WBHGOazWlGtARzHWAKcg8w1tPefAJ5LMaMfmVfZzOwrERymYdsdiRU0wGBxXgm8VOc/p1q
BUi5C5DbYQIyrd0RvIUAP9dBwZyDAgakte8vH3vzU7JWhYyRHgu1v59tJYgbKyvoAodf3OctgEMs
T5Y097KQNxkChpotPO9UHfqJlhZnkHKh4rGlgQo27cznHExfSi3K/d+cgxPBnSPvzCVXa7DDWn3l
1SGIRwfyXhkFaccbl/kqhaIFqgHmivIrk52uzlIIBghfLRnNzPAoRxO1Y0v7OJnGO2xXJ7YKpPXf
ub2zUPajVu5MQxKnJIpU+1nvazVmnzDmd1nCW93nzsUpYlpOMmD9IQIE2Oox3GN8xS2uTLjM9FHB
mkX0n+voPwvkNyXjJO/yucBFzrA10OZ5uV957XVgV0dw8zqXj7ehfiYw7GHXWEYARgd3umgBhMpi
gtsHPNbOQGLQx7xclrChfVBsBaVEDDmBRYfLXqx26julrcB7KM+PYOk4WkH3Ls8rgTvc+k4/yeFU
oR9J3AYp5LBpG31wUg+Y2LqDTGMPZmdW00v+O6gWJurXZ+Nur8LWrpEYBbgBvdGbDuA6uppv9SO9
GvfK4fI1bpjXWhSPr2MWrQ4+YIgCvMmHElQssjx9laPiaC794zjMj/0g6vn9y5ViHkXF5CY2Vtin
XVnXJGthMQ+40tZDSxikwsACUW7AfQeeBKdCr90UmPO2rpwFcil2r+lhEhcQSKf+fWha10vA5qYx
nnz5Mt8uX79+uLMgTimH0jLHaYagxgWZKj5ccBjvMODzCx/ubQLCyeIUMzC0ftIxQugnASqjQFVO
j5LXgmT5YXZz9xfmzjZtGutF3z8bp5V9pWPtYMThRuz2sampMb0b9uMdg5frGpgCxuym4+UbZX/z
pwT250MSrgLcalgDUkzITA7xvkBSOR0ZUJlovk304fhunBkVstmj3vyPxbVOcPhVixMoI+Eic25G
RA86poxgOKGnagKNq2jc7M1Tnbs2LjQng9ZNtfF6nMmdDt+Ow/QQqwV/Koupzcqam9qYkPnjPAzZ
J0d/ViNYwAQi9dW8r2f3sj5s6yCY36hOZQMDdT8Li0BUqy4JOG/U5RDJKqifhFus7P7fqtxZBHce
AywlgRyDsI3NkaDhkHr0MH/RbHVX7sZAXNNkP/mSPM4bzmEyp3DA31S8Mk/gDXTMp94NwZGF0gr2
FypBcP4XbT8fkfOHmDiOJblsq1ds5u/xpcZC9bgXqce2tp9FcR6xHEGIQAZ8sDltDyTS96E8PsaK
ub+sFyIxnDO0yjkxhhIfTcb87ZwD+LnEcszU/OnNcT6w6+OiUNnN/ffIfFnVsczHq3o+ELXAkerk
BLxfF5SG3uVL+5dA/P3jGDJXHlga0POgGQTTZevTqmOC1N2NdiP69thJBBavuHsuOhXn/UhdmMYS
4gIzIEtLtrS4iQuq69n9hgM2+fKVlgpS38vKYcic0zBGqTJVlsKl3Tsrv8/CU0TvBFcpOhfnNbLA
pE3O0lHdHhAcIycID6xFqXbHGTPolZOB0lcQHAV2bPAzF0o7J5rcQkVG53u6Md9afoB0o/1TWZzP
UPVFCYsGB2R4gv8tpIi+F+cz5DxbZCWDjkzdaOfx9ZSBGzkV2bLoi3EuIzaqNFICHKgpejdDEaCj
gnRQe9OuYmEY+QnVdAwiYPr6ZxNWpbQdqqbHypU6nUaieHqQ/dVqClboFNA/LV9Tkz6Y1PjUVfET
FoMfggK0nhUQPUlBbsykvu2a5LY2R9fKcw/thE+Bkh+CCASOo4qxBvAaRVgmU5bsMUvav4F+cggS
ctCqwm/y5FMcqs5MupemIWDXDL7OoxI7zby4KXjeEvD5hKQ7DAMR+OK3vVccW1HYXgaqVTqmZH4+
dpv3CU2K5buTfMVI+ATie8YCwOYvQkD/+Uj1Ey/xqSVw0Vuf9Syc8m6zrhVpKZQJ7zXzXa+9C0V7
CptGtxbAfdQZtYBwohDwfzI6BQAoGE3GpDCALn6+SQKgyzyiChx0Asr0JAsfSh27dKGmoG4sN4ON
R++VFkqTHWHz1Zam2AVaxMtl38Ysm09QULO3UORUFfZFf/4RqTW1gxbplQ/CMYyyfdDy4O9U6rGu
Gb77DUlY+8f4kaVj8oNz1IUW9XmwzJUf9fQaQ4xszRHLmSH6ADIRIaZtf0iZWBoKFZj240uqSpem
XWdiIRIcUq+v7OAATLPDchr3lsgk2C9/c4dnWXxVddSWfCwnyGJVhFqGIbAnb+/OroGSghu6orxr
M7YDPuf76fhOJE21OJVYoNX8sQZpUe2DhhBhFxPRxJn86GhK/uWvt/kiXYvkYntiVuYsURwyB1/s
KNlTnu+C8rlVr2j8MQO9coNpvSh3CvVFCBgh+pr8y6BW4o6GOoQzvpFvT+/l5lvN5I/vlgv2WpR2
PXrYzMEFqHria7Jhx9XXFBUwXqucl/SHs8G6nuqsrvH9mNMpAGo1ectucZdHBljR2Yb2bnFktzMd
6SALtu02HepKkbjAP1iLVNchRCfh5zi+NoSQ9SycXzobF+6bWZHyrIOmspx6+LIouwrVE3M3VPtk
FyKj37Oethq70kH0JbcyjbXGcjlAmIdFUr1mGtJRHT9Q/e++3122iq0KxloE58KVSE5owHJs1hlr
/WFPfMyq7f/7yBELukDrRG8VJVeZr4caVReUWQZGdlWNr1JLexlAZ0/U/ioZ6CEOyfQyZ8S0Ozqi
nTOkNlFyUAVqMVbcq3uCzR5lsq4BxXNoFKAWGK1gdHDzprHag1Cms51NToHJQmmsjAOjQb8h+hUB
iJcuSFFFIjhFzQsJ6DQWbiC0encIgBoQo48r+JzbfnV1EE5b0TWesqF5Df9Y4Td2xF326qHzImPH
ECMDR7QBtm37K4mcksLPKBJW97/Fqe6L/DE7SLa1Y5Yf61j9AnmsI3ewfJF1bFr+SjCnupUSLyD/
hOC2y2xt0e0o/HrZOAQS+PIekvxp6Cgk9ACya9qbcTTsyxLezom/JqM/FI+v7BlDl49Sgu8VNeY9
SGzcuCqdJc2cOmiPxDDdSdf3cWF6+CUHq0iPihWldqVajqGYqLwHwaPgF23mAudr5QuAg6Q2+lDg
VcCGd8B2q3koBEKD6mWn/5IGbTrYlUAurVoWUOEmMq6gA+pIBzwVY8KeRuAMw14fPv/h6dgnX5UD
R8lsQZHOlAax8Udxv/OI86uZzlaxU1kdj3MtQDvFwlkMu68McsSu8D5tAs8o5CNRl9PQWAAw7mxJ
ApEzRkJUK/YEJ2Z+5U38Wsnn/E5IzTgpdXxPVvQ3PhUvy05xzeEm9+e7DovghXor2xiGFLwutzOe
lVzOExnFuGjThHN/r0Wx/PX3u0TrK+ZckNKQYK5UiEJi7oT5J3nxx2k3tF+xLGrHhP6hkyWc55lD
uVanDBrLarD/KNG3BAuOjnWIRK5OEDteX/IrrZVTEmVNDK2tyseIvkuw/wDsLIGisPz3raKc38Wc
Heq1IbVUwy2ySvlymK7S8djiCdBgPyZzslEQD/9FQc7yOFNMQoXSucJz6tyNmm/LX3rgbN/fWRRv
g9KM0YmBRcX5Yx/GbhhnrgkAKMENbrvOsxjO1HoQ3udJjhONzugBWMnB5giDe5T88Uvq9vtWNNgk
OhdnY40VDA0BhK2vBjdh/fJLzRrRoTjjmqbGikzUYaHsv9cO3VaM1TubUwwd62xGiK1HSPyvtTyh
LE4zzMDU5Cl5PR2T9a2X/YstUfb53xjY6lycepSzWhaDDgNLDvquSXbTvkxAJA/6SUZ/koK//aDt
8h2VUyHl8fbjdyWb05SFEEkNNWgKM+76OO0l7R/jrgAjKDRu9okuHZVTmhSj2pE5smulwLKrX6xO
VB8RSeB8cKc2oza0kBCHQO0zrmZDuCm+mZic74z3uoY5dekUvuqhsksKJwKqQu9PV5M9OPm8Y5UK
hscRNr5wk2DT6FaiuSqeSkmlZ/NrjTLw2wYEKKlvWZi+kXwpRGWy3/emwHsJtPN1PnYVY0qt62Yg
QKIaTD8nyXsVBJFKm9iMvf2ym9x0WquzsbOvBIGQWwuiEl8ukoDWsAyIoLWvVakovojukHMji9Kr
UtTjQKyopVmYCAi9UXM1d/CA1FCjmyiqRYi8Cb+NpcSmMS8xRH6r8nxvbP9K51Jk0TzoTSxnKTA0
Xz0XAAVCu3BZI3hy1F3m/UIjWGBvPKiRkcVjWkfQSGTPBzkDg0MmiXr1Ww0JZaUZnNcoJELbUceR
tCa6n4hxvVTtrpdnN0pGF7CP/gT0u6hDIAKRqUArt9+xK+GcQ5EBwvnNO7NvN7y+Y0H/47F3LCzv
2zsWQ5/id6xIa/ixa1KWahgzrfkW784x6DfHIVZXrHOOpe2LkmQsRfk/JV3nC+UZCru0KenA3Gfd
6Ff5lPlBm5yaNHz8I3fCj1pbeK7qIYViLmnr9OphDOC44pfLQrbrKpjrwLKgYaHbzd1bjvepOkTq
D2fChsKizz32/JPM/ZWhsH/RirNElq6v3KSVYPveytFcOTdyWP0/uMqEQzLbge4sivPIEw1lFXNV
OByCW3bSur8iQDWW2bs4Fu2SikRxTnnu6rqTQ/JN11FN/aIeJfuHlTEk9l+sFjHf8TYjOZ+RS/TI
rI5WKEMb8/ImTo59cYew4wBS1rIyN0wGQTTddpdncVyuNyx6OUUUV5poWOYK3pfdb6n9WQCX0Kk0
UsoohoCiVb0uxH4/uZ/ld5fVfvvSqMqABIhGeHDHcIiaPtBxaeC02/XhAZwRkwoAuwxtr/m90ozu
ZXnbt/ZDHg/u2CRlXmUD+0gSbFkfPCWoBR/mX+zqLIOzZMyyL3JVQsbZrv5oKgHwV9/vz+RsOMul
QF8CyDr38Jis5VT4ogkI0dVxNhxlY2iME9zFsLy3+qemFKiC8N7YD1j5I5Cyqk3NdOF8ll/tR4rO
wtnq0vQ6HTFP4JsRnkMaYOEUURK6ne2evwxnnwAQBTbxgqgRpqiLT4CUuFOtL1IQ7S5r9L8EjrMg
zk6VNo/BaItrY2yQ9bHE+NwSPbLCG30dn6uUh8sSBTbLoy70lIwqmDsqX0EDfpixJ9bGNujqB0xy
OtE02ZfFiS6SS5v6RSpaWWHmVCW2kjz0zVMa5nYYVgJBIgXk4RbkPjUy8IZiTspC8bYMDpYpnZZR
t5NFvQJInYGHZkPdQgHPKy32sw5yqctn3dRL7HmAsBGQUGhm/WwCsxrpAV7xGOMDIWA53YDRVyCB
3dabKLWSwD7uysgmvcKn0yABEzsObT705VOWnEjx0lcfpPJTCtTqy0fanoZZSeS/X95N47xgfOJb
e7OcwaArO9hlAaQ1sAAU2WNBOe4Pv1LX3MwGzsL5F3YMns96mrXKl6gCUH3dGcvUSXI/mU4YKRId
lXn2C5ercZ4/kCJjptFr7sF68P9linpbWVcnU3/+kH2uZ6DVe73Wn+tKv5vTr2Rxrr8HGUybpf+c
K9+3zrQHSvrvj/UrK1lcFCjnYY4qAwraoZuA8WNWmACWbe6icuVmfi38aOyiLn00LhYYo5Xleo6L
ZGEHAnu/26MqjXGtXeKFO4yGXjaIbRsH/A+grDHZxA8tdqoC1g2Cy6yNEJA1NbEluXq6LGPTZ2pn
GVzwMYxoCpIMat8tiSdXnwgmIxAkbAUTcb8hSQd+GjDDKAb9OJWXKytrm9xEAhc/1VHpTCawBw0n
A27YZUHb5YiVJE7h03EIiUwoi3PdweweEowQTe8GNNbi+gAsKNHgAvvub/RiJY9T+jpupnAIcbLJ
eG4wC2zdqakIUlUkg1N2Pcdz2aAGcqq2thMjtOcaIE3RZ8HVbfql1VE4FU+kJYjr9FXFRy++ql/t
l2WJ4kmvTc1bieI0L6RzN6gGNC/qwXYRA3KiIt4M1evJ70xUrCRxsbIOgmw2I9zdRD+B9WLOPmnt
+z+8OC5aajUJejLg4tbltl8bqhKpAhcmJTlegOnGItUEaL9WArj9lyIUUVMKpPCVoKCOlWCxcKDF
PGjRsdBfmvH+8qWpm/nh+cPwFaDcDGXUTJih0uGU6RObLPCDoXOyaXBrsBIMeXxYFMvPa/1Y9SDX
iqUjEAkOVSpdFWF3NRJtR8rhiqSLTQPMeZHR6eP+ui1VWy4Lz5QyNwsrpwwtVxosO48MUWlXYDF8
aUlv1bLH5uW3pOV71+bXesub8WB1XZyfAQvLNJEeH75vbmrw04i+x7ZFYg2aoV8bKg/pSPopq7oC
fiw3KRhwwPj1qYpfGlHI2T7GDzGv3BGrxDID46nVlQFurMzsZnnqRQ+dzVQOWek/53hNiFYCrFGh
0tJYyM5lrJ+Sj5qGFcb4Q5pcA/FJEGy2zeQsi4s1ESi3rLaDCit5cdMO2Ysek+eiUQWLGZvJ+OpI
3KeXpiQowx53VoK7CFtxdpzfZeOXgWKUMnyOKHVmc3fZOhWRTC7kTDFw6paRfSf0PpGFO91B+8pI
A2sX7EdOY6v7zlG8xsmeRE2nbRWhFtBngb+s8+CHFo3lQQabOniBul3avpBQNIK7retnCZy/zhKt
BKk1ksdeB7hZ8YrTPQ2fQlEjYVsXz3I4Z21WhA6DApuNo9pOu9ibgdAd6r6c1W7eCroWgkPxz1JT
mpUSyIaoJESAiTDezzI8ZORYg2gv7i2vBJsV038ci8cBT82YTorKnp9Y45k9w9GvLPDXpHb9xPYW
xh21kysDVEEv2FN6H7qz5V7WTtFRObsD2g2pVcCg+10DvjP1Lq1rP6g+TLkIVVqgipSzvEbJgD7O
VFE3T0RSbDL2gqNsu5DzXbJfsHJXHaXYJm8gwUKVwJLhE5sctEJ/X76w7eoPlkyoqQOkkbz+/0pM
EVay3CgIVH0+FW7fLBBizn5pBS8gHX4GQdmnYgwfjTy7IVoP4D0KKhujIhYm4ESISpuXuvot3JHB
5ZaqgcUUNcxdSoKjFGSCoa/N3MIAyi7RAbJr8Bo6heaQNTMcc9AukVsZVrJr5RrgJZW5HxNlb5og
UovVzLl8zZt6uRLL6WUQRkmehBBb0itzGdzEHOwIr52kF0SETUFwjjIoBmCKPKGr2lt5Jk8IckOu
eo3xdxWGjiF9zDrRiNmmeoJoAPArumyBkPFn9awtMqdVFwF+g1ixHWXF81IrvWtpIpLJ7RP9EMRv
fsxlL6sjuHj8ErRxentfGcWxSkDZPFWHyx9p2xYsA7tXAMRglJY/n2nowq6nS1q/Zuvg+oicZJef
pnesiTZG9vxZBJq2pfBgzTQt8G4QTX7t+K6MTyNFmhMJCq9hjqEyc6ec3wnOtJWIrkVwES1qMmOe
WQHrv48qbanEWhSnEtk8JjM4LvCUj/w0D9ETjwCB+HL5QAIhPAqL3DdWYlUQ0oHybej284R3fCeC
5tlyE6uj8GY09LIexSmkgHPGidvYk5svsUxug6qwpfapXERFna2EYC2QcxBkyf9JPJa88NNidCIg
jhbkZFapnfaiSrXoErnopQA3p0tZoXpSvkTZuyHt3Pa3nkDrI3HePKv7Kq5Yg5EfGhCDsLwFH0Ti
sZbFWW7SkjbUEnwv+ZgDK8cpqj2bV2vdsffJMbAbLBAzKIBC2l9WR6bTfJFHA4y6amng0iI8itlk
SmMHnmvo/PjSDk9BtI+iWy1/L4+VB2B/W+tEgDPbPuMskfnLlc/olyGb8p4VzED4AJbCAiSbl8+0
WRpeH4op60pEm4dmGEoQ8f3LhcdfLtdu+6fzcTj/JCnDpEXW60M58OvjsscqO0O/AEblEaV+wcmY
GV36XJyLymUpiesM0lhrVfXY3lnqkHvGPh4CxlEgbWtaaHWPfOgyJ8WUahnSaPk8AaYqwEKm1T0Q
5VaRSxBI7cZUcazw4bLYrYC5lspufPX11FoF722Kr6eP3UOl1oU96DM2CUDLF1uCdEOkKhbnt9IA
y7MK6yJ877myyv6vVQY3w/P6YJzXwvSMERY1rnPaKbsegDnesMcCT+u2h3+QpITL0P/iWH6oJ4+j
aikDGeLw9XxsN0H+OGNwGgRDTHN0DzOWkwdGN/HIlSrQVB5OdYmHpSlzeLQ8j146Up/mPottJao/
jyWA9qxAtkHxekPK+akMgcZv9n6fEHcs+2PRJE63VAedDi9VVnyIqfYAeunDQoI7KcURQLR3WeWE
n4ZzSktM1TKpcE0DQLpb40OL4SNyM+4Wr20/MF4H0fKGwAvy2KuW1oyBOkPJJfmmlSOnDUXYx9sx
8vzlOcekN3VfY7QET/Q5B20wYM6jz5Upaqdux/2zFM4hLY2ZZoYOKQTVKLy5xvxaV57/R9p1LUmO
I8kvohkJ6ldQpSotuqpfaF09PRSgAkGJrz9n7d1uFjOtuLtnM0/TMxMJMACE8HBvLKQH2cYc6vcL
wtD213tBUycm8hHHpyhmb6hfDfOUd1slgKtdln8dUsS0X6203BiMmMHKgmmFRjILYn+gBdCRyx3r
bsotba1qdQFBuq5Whhn28uZNxm+YizRbg26499VXHlypKhqLC3/XalGCKCA0aOFty6Iy169+owc9
B24MQuzYjzqKi8CNjHjPMIeyNVpzNRY1kJ5DUgQsButMa5aYVZ0ypHRW8kPtd2neeKI6cARW3M3A
grEFDLt+p//L4PrZkpJYspOfFb44kvvk8Pkka15+nI8QlP9+b69+vzNjq61VFFMOYIQAv1GG+Xo7
jMsXUmr/RfoN0ZT/28KLVwq5qiaW2jLoQIK2tI4DZulk0kG5XQu+Xw+5ejOd2Vq9UuOI6b1egUMq
nwrg9RNmBwECaW4H6NyTeHwrYhG6mO53NePUF+YtkexBH9yDJc2oVtGnTu0gibPAnPmunOLQUpI/
tW5+oFt1As0KcmC5NeS54WLrV66zKkPRCuyP0r1BVMmzoQE7CQyV4hoCuyqZtvRDr157Z5u0eMVZ
jGJIFxwgFQwm809D/kq1E+h+Wk3183QLR7VlavU0JU4majvF8VGVHyCLdVowuRaUuTrV+ufvv/31
Z/BsWctvOVsWs0zZWBmWNYRxVPULGRRYKhYoVaZE/zVLxblnr14pMTN1GDkstv7ZtOj/Min8O4CY
zdth9WLViQFqzQkW/4VO/AfKbhsx+P3dYK5frAr6jkal49O10xOZVLSCkcn9V8/iP7+ZuX6wqtnl
GmQwMKFWNidHQsfd/rtz5f5717i6FJQdgbsCIhbIrK+ekZNE6+eswBgJIJC0HUXmYax60Xbn9cZr
tWVquaDOnFDRzWKaJ5gq0tvanSi4SSux9SReuzFAY21aNrqYkBhaHWDw0PPOmCcOTLuzG7L6rmbg
+DPbd5LPQcb4b4gAblUtriQ2EJRDuXFRrYd62GoPwaldalrO2kgfw9puQcGQxr5Z24FQsvD7z3Vt
1gK2IMUGjnTdVdewFMy652yC8gVOsgaKgjyck0OFKeTAApOhBqoQ5mfGblcZ/riF4bvy/b6YXkU0
XU8K1+qKNhIWpzE6+Lr9Y/qPgczgrgaBtoOWrguuIPBefPUSVuS5SDMniZS03akN0hpRPm5s4nol
axsrT2ys2Bl75iZR6XjslgRZwDB1WlL7Rs7YREKZ7/rqEG6qRS8//jzN/zRMcNychR2XrKv80CUc
uNbCsGuOXmxPI83m3oo0PcmiUgxk76apAZ4w247wmXOvdabfVZ+8y54/OXG31Sy6ug8GZOEMC7H8
RQRXzHMyClKkUV7HDwXHG96y4qV0x62jf5Gufi78X5bWoZtVAgHdC1iSPbV7qu07X9E9O6zu4r0F
4GmUtX5/6iAtZG1kFxcJ62JaA1u6bkF/2IXQ+VeHsgcJmgC1SqNi6O9nM7mxR4c9QZMcNThg1Eat
vY1f1YopL0lrOb7SGz96u+r+cv3iBIbO2kz+1ubkcVYmf8gF90ZjAnqDdLtyKNQNeMY6Rlt+q21A
jAxAWYR4a66jyojnsS5VlKkVF9htx7jN+njjxv8ELKyd8NzIyvsLnbesQaMVeLPptGj4GhTF40MZ
2huWtlaz2nlFEYmchJZGYzneS03f2WQLZ7YOotYbtgqiQBs7z70gaWTrGFM07gtXeevZI7RnI+GO
Txv3xuXxdSFpq5l4X8B3A3nbr67ktGJsu6LJENSMaCJjfAl6797ksfuFCNL1ky1s4Po1c4yvBldX
7mikjZo3MJgafwsUrndaOx8Sx/ywkp8q2U9jsXXJX34zPCpo/Ni46k1LWzMbCitNoKNS5dE01E+V
0uwS+z+Fai2LMoDXwWyHBirBNRacaJLVMm3zKHX2eqZ7SZX41VBvgAuWcO+rl8MKKt+6DfFvXHHr
bzVCoV6YXR6J+c6u5wc2ILXJ1cid5wN473bctu4MvYy+d5FLf/xqdfXBYq1WJWSicvRTb3tL+E2e
YQKo8ftZAZVP6n1v7QKCjq10bBU9OqT5UN5cTxlB+mEaZlKWOMoL6eob/+CgD8t2VnNKJs8Nlgjf
NOiY+XVFt473Z3VhtcXn1tczR/3kapgNg3X1AJORoQTDndsgJoGugq+GrQTkprqJ04DQJfA3dqhV
0Y0dWD7jxW/QHMtG/Er0i3go0bSucaa2/F8g4/9rAvRzt89srT5uWRmsVwAKPssw5rt/kG9vzSRd
ZGxrW8tVdBYsz02vKbht8GWhb9jdazvmVbslwkuPZOGc8b/fxyunxbEhPoNpG8CdtfX4NV6ZGmWe
aXGkZKfvut0Ypjt1UyrqAqTlII/RoGtqW+D5dpz1DcoHoxhtyMJG+l2xZ7ed32bUcNAYW8pxSD0y
amJqAqE7pvIQDGy1Ty9Io9b2V5+wyuykyeKCgUhC2c1eeYtWuj8cm128sygGi47/huTfxZ2wWvPq
U7qdKSogO4H2B+fN+Lcdakc3cF/MIMHbq0eYh/GLn+kfdQNGvLnW1Ttv9WUvtQx7PXogNJM0eTSg
wYPONIj9R3946H7+G4u9eCJXi129+a5oWGtqWOyME1k96359Yz0P8Nx6P6B/TDfp8bYMriIA3kBE
nBgwiNb08wL84/iixY/Ff6uHzM+97w/KJ1XplwtntcDla58dTDbYk060z11VvXoXPyzlhmyn+0vF
FQwJtDzIjyyyH/iydJ9o1LkD6vDG8dz3xo9v6l0auP7E6ZaQ1EWFe+3bq5KL5dSJ7qQ19Lkeskc7
lDv1fRlASrxFEXnrwrgot6ytLTfK2T7oOhnIVFcMPUTm504InsegT1qfm6gw5a9z9itNDk77XJGN
h/0T7fLNF1gDcoeWKKWSwvLCKqJQ+9jc939bh+EvcMGEv6Hf8ss8sBq0/sXOjUC2H4w78717STee
+ouC6moHPnfobAfcWRpcs+B5CzO49FPcJuZT8tj6g2+GIuqg+aPcoBd3QgmVFremN/2pwBjzvT9e
KEauf8XqRrN5lsh8hj8O6BPXr91+UQtpAutJBz9552WhufFUXOYPELYnoPKF/I9tGxedlFSaFouH
pIjEiAFTKUBYnc+TV2dJ6lXZeKjs5EdTzEd0AYLU6H59v+B1scUBohyPo+0gf4YO95o5uVYtoES0
pIzcIU5uAFMFOyqq177rSuZ1OsaCvre3XFhfvQ3IcpR1DM3CNBj5zGzPvvJoNlyZmrqMBqXgVI8H
zR9JZR70fqtFdRF6Y2VnltbNnEwFNilXqxLjp0XS0bgVVpgjhH36fkFXTq4OCJm+/K2blxUWUJED
rVzI8p+t8UUS5R9Db5v0yIv3fd092IL+AD6Vo2vIKb7eEiDmg36Dqy3h2eRn6FeO+9h3oaVX7LL+
iFmQjeNALh9bGERDynIhUHVZYZG6yBKH22Ukf+shCxr1sfR+D/tFYaZHT7xGS9wJNA/at0/dDYbg
dlVUeC0uCft+K9i49NSvP2V1MhVhx2My4qeYab9jnRkm3Aw518FcxbZyqou6oGN+NaZ/3WgnmeSk
VjDW+uxWfQWptrjVdniRqEX5M9vLgIfQpPw31IOufWIdOw0xMGhy2+vQkYhuniYZL59YArqi0UGl
iw43x4OfIOvYuH4uTwkG8s7Mrd77wSDDONhKGWX95JlyOnHivm+ckKs2XKg/EhDpoQy52kx9MKpY
OGmFO5VVAZPQhcbCdtae+0lzF9PSVzaF1a5+QVR0/2l0+VFnF43tYE5Kj2FUBOm9/ruAsPeOQzvu
9+jSqqWL4mZOq59mTrdimmtn5tzyKmZLBjHawEhWkd1pv0urfuy6/tCI9mliGqNAbEwbp/TyTsU3
dCHx6WgQvbwoMiAvGF2XMSy1lDeNNiELaH8OUmyYuRIR6ZaJewc1eUDgLl4q3R1Fr05ThdhwYRWs
fMw5Lq7pRnWYPZlbYJNrB/7c3OrAa3x0e9WZly8YR+kbmmwOtQP20ocjYvwmAb1l+qLcb52Iy1wR
Z//c7spds6bX81himQszUfue/WyP3McaoRVmfYDvjH5/PC7m4Ja7BsMUeIMBScYbvAo0MVJcKBmT
1WfOzY41xxgAJS+53/0QD7ZKJYifVPBpadBXnm7yQ3WjPI9H9mR6GJv7qWbh1iDJRfa6+kGrV2YU
Nk8KPJ2fYmLskEVgbYZS9hYq+ur3BR4atRbDRLtndU6MREucShLgYO0BkxXD7B6EHKkx2OyocXUL
m38lgcM+n9lbXXWFobWWy2FvCMG8U9Iuve2e4jlKAuYtEKYMPAr2zb8R2y8Os361oaYD9I9pYUp3
/Wo7aI2YhNlVZLFWpW5v3iZzX1GmWHdCdoFpDvlj5VbujT6ND42Ljl49R82cfDgm+/je2a7EtzoU
HHATW7oGTcE1/bmBiFLUjbMcKoDrbudb8wO5XlhZVD21XuXpI91y8Gvf2VWhhwH0LGoVa7j9VDt9
MXZpHZl5/K6Cg8svLQWAlh5try7ZYg+89ti4KINqaE5AOHa92ZXe1DpR8jqyhpcZRpW4Djf28NoT
fWZinTH1bZyY3GZgo36wDuCI1o9IF7wp0F+mX2W4lYiSa+6ztO7MRQ0c4x6rFNmeY0zr5FWNYtIo
wuY+/Y2dq5bwT+5n5tcHghEGnZaBeFk+ZfZXurNfW6302mirPHB1cy08ALj+l4LTqgpctK3G2ozX
UaLdxDboFuItnNB1CxABch3NtaGi+PXZdm1pA/DX1WjpATNbpbQrX7//fNeeZwRX/2dhPdrslqAD
zQgsNCBNIfzWnAh189LPi32TphuX+7Wn+dzYasPQP29BVghjheqG0GUPG2HshnZLxfjqsT63s7js
WbRTDUt/oBU1nuZm33b7BpyugzcERkbtKshpGiBQ34gHPmWnV/eajbQHODkLiIeLuKMoygSlSXgD
HOajG82dlTcpTfrmvtXq6d1AbwdDDfiGMk3uGtEJ6uR43ybrzhzcfa+mQUts303zXW3wJ1VxdkaT
7h1LuZOTxBT4RLuE7eSk7fSRHbvMOpY25K0IH/yO297E/p5z5hnIALSy+csu6p7WaX7bKdUjqIgr
OrIUZ6QHgrdWNVDxTSj4pt2hbdw9cl5Q9YOv21NnEeIlOiz/tYPBN1ZVwcLk6lQISjE03thVRaex
fRwz4VKLGCbVMJjif++UV9weW+lC5hpdB1zQqzNexJoaE6fH91MlNdxfbbHh9dc85IuFVZShpkoW
u9lQR23vQbA84BOFgjgql0YIXu2/aqiSbl38l21qIPHOV7U6zIMqNG1ebOpUPTT78rWFYxIL9Kel
Z/jWXf6ouV562Iocrxw6G8MYDprwoEi6kEeSrmFIR8y4pdzsTtr2jujdk6Ma0X/+zUwUGRCy4TLU
1vdyrKZEQMMLL00V07mFLq++VS25Fovi3ndcgsoMhsc+//zsXCtOnAm9kjWea+OgBsi7CcTyhD8F
4t76kf+Z3v+bNf3L3uKnZ/b6zBpUc8bW2SJ/lAVkKGsclO9tXPs852taxX2pjf9/VcBG5X600JFR
XUn7ZgtxfdXhz80sYcnZUhK9miSY1RABVDTh3lzQ+QYSaz/yD0ejbku1X43H7sRuY3FXggPbXNTc
TGJo2oWiN+naTpo2zPZtpr6IuswCzeI+TzqfW2Po5sVJDmiRCNukIx9+l8S5z5Kqo3ghVK/vhBUg
eczCIRm4ByTUbtLzl75zX2JMRdBSFyHI6oPEtH6VCr8XQjlabNTpIAtG6wH9n3gwD6kJoI+jZzRj
ma9VWbLcfgIOKj+ISBRaZO4AbKT1w26daKpVANQKEQ4lO6aqrCiaDlBK4wIkX05eHweUDumAXuzO
UTEvz5V6po6KI0ZnJX/8fv8uZsuRDTm4A1WUQ1VkQ+usQEo+OSNYOyLrZvJVwAKwA0/zax+hL/qU
1DR+MsArTHKPP+U/i2jrzlq8YvWmfTG/8hqrEDzLDQUHrnWOmZPVtOTdG5PFe5dnGw/oRfPDMECI
hHUCMIQsCGXYry5aE2JMBfwkzIZKDZzRsX64CH5OZdyiBN6y2W94Cdqi0TN5B+xsw6XXWry9d7he
PHRW7t5Uo8gPrW0FnT4c2CxOwKV6mpqnr2PizhXNpjqsrT7dQRHxXWVS/cWMtHyZZMU5NRXe+aZV
pUeQvMqCxkWmR7Hbur7bFjMtZRV+/3XXu4sFY4IObyRalTrBBf11wU0twSzjchaqE3ePIBePocXH
W9p2zKaJlgbfm4N+1OpzwiDqInAm6Eu6OhBLXw3mSu3WrBYMNBIGRGSggULVWBh+L+vkVFbSDaeq
fNcxXkC7rLFpaqa/HMGmW0vaEdccn1RdaIKfFTO8L2RmOzM33uumCKa+eCYQG/NKTR8DrnbDq+pq
z0DPPDsEI1gtaTxSQmCJl/JQ9vqhHdWPWEKiUuT1wTRyBcMEhUbNpjJTmhXGEVkwo4C6iVdTNOUf
NZZousyiDsCHCzLaLmWe0mJqfTCsl9jlp6G0Ioyb69Se1VNhqoiCUicqx+Kk1fbvOO896PvOVJnx
77FyYE+q2xTPSpl21Ig199Gq3fFuKsWDZHZKMUye0qaTYG8AzVjQOrPzK5XdEHDFzujSCKNqWgMM
0WX8pLhQGtUJhmXa1pzuLJRLA2C8xGGY2puqH5tDS/j8aJSK5k9o6/yqTTP/SWqt9DEzEnt5osI1
7U4nN6UyZkE7m5Bl70QcaXFWeFXCACEUinNSZTqGpi7HoCaIajl32LPTa67fzbw81JOioQ+oDbc1
Z1m5cTpRm1w7jw05R1xpSL7Qn9HWyJrlJnLTEQWWOGPOi940ILZIm31aiZfWjJVj0uZxKJyx8k07
Mw5DoSs17knjj9YDxVyxWQ1BSWlQQ8h4V02jeZdYOoh7+iTMxnTwZ5bcoAAgcEDNPjTNCUDuAXUt
Z45PpAJJAhjfbH1vO3V6Mmfxo5r4u161D3ln/zWbOqfJXLymQgYpgpMwngAGHEcn3jkdf5gMpPaG
m+QIgCfH00aV30JL8kn00weHjjYynxo+rxgYkOiHyQP0N4e5zM/iuQ/MpNBAWAJUJ7XK5A7P3bue
JgZlMZFUzq6WUAuwv/vJ6c19HXclo0M3/maAs4ZpTpynyZaYx9WV25lxf0xb/cBLRp7cUp+fsinV
c8TdeX1jJJhRqiDNcFKZJd7IyFRPFqXqq0n/ux6bzo9jqe2RKb73GlIEjqrxaB8cwedQt+b62SUO
ZgmAg4Nr3GQF0uC8V3/2aQMkb9pNQdXqrxYpB9oY8akGazzSE3QSTR3cNWWK982apC+mMqfEMbWo
1kvAe+xK7g3gZu+EOgCUhpkJH5LZhSdNwr1mqKZDyR20OuwMef/sFoesrMHNro+YD3TbO1LE2U2s
Fe8sKYwIHNOt18dJ+VgwAx2SJkuOrdBRfdY1NFEqbviQgsye4oEpUWeV+x6oYF+XQKf2jZ1EuazM
IBOWibHSuQaTUfU6WVXlEWdi72naCpqBdvRUd4l2y2IlwzR5O0cirfcsI2WQpxlQ1A3fs5h9zDXy
LUcpDb/RGhzNwXlXUzdKSey1AszTrM/fmoRBNghXk+84SeGpk2PsbUj/4pA6T2D2Yz7JcyCkGzt+
lG2q7OxybANXEx9Z3KY+6XFYmy63I4gVeoY77zvb6j1om2t3eaeK9yIFHFbE6m9chsMJQr/T7ZBD
bky66uR1rVH/VHgZR0bFm303KONG8HlxpvEg2OAQRwEAfU9U5L4+CCZvMeendkWYqHeIi4BH5RTg
IN8p6hcD/I50LNn++1fowuQi8gvYHAp/gMsCGvzVpNuCvkkx1DTUlZmalvN3VpG9kH/LVvGhc0Hz
cnNcdz2RjCUS2EPEuDx9F4NsmVOlui6LPGyy9kE3kdValW/3856X802t31c9u5l6ESTwgu8Xe/HC
ozXgIutT8eiqDuhJvi5WTGo5Y5CtCA1VoZaSerJ7nPXATfSND7ns2nmghiWCAx8EoA5ar/bFy47C
MbiOlKQMa93w28qlmXrbZ1tkYheQQFQSieU6yMt1G1Haej1cn21OzKYJlawOU3ksEDwtSEQJiHlT
htx97s05VKpiP3AwxjrFUdXqOy2JKVHRJLRtvGvmj3GqN6DNF51Z/DCdEMQ2gGMuzrWKbBR3kqOS
VU2I4sZBktqmap3tGPq1lNT8D0mkV7bzS8cb2k2W10GQrACMo3FTxCWnVAAgbrmUDPVdOzaPsyX3
XDXA+yNsD5xHD0YlJeUAeA65EXERxUa24SkX7aRlBXg5TDiLDQzEOtIvhtLJemE2oVvn98MwJLRr
SdDrpQe0AlWKBy5wOOWMWAPT7XuSzR4e2I1fcemv+BGoaMJXARbHT/rqr3k/cJx6qwkRVlEXQx5y
3hPjVcx/fX8u1lXHz8We2TG+2kkEij4okWGx/G3sCk8UR6txfY2DyG0rcrlmC3uLEj+KnChQrIqO
CPwxUKXCNYSZ3sqWhAo4Np0s/dNpDF2ObOMkord5cRYXXPCnhrtqq/YaajFNrGsI5qrCWTLwfHeF
ktwkYF8KC76ci/p26Fpn17WIYw2LC6pJUUXKWPS+XTo3MrV82ywKX6lf3L7Jj0ku+iNjWRoplv1R
9inqeugE3qVVHvsiw7xl7Cig+nDyA+k68NFNktN2sopHtFScl2pIKukhw4WKYyqz+WWyeOOzjA0n
pUNEbDgCU4HukN8ik249vRE1Lg/DPuCiLv00IVWoMmfYFbU1QB/V5b6G2/RFFIYTatwAUB0PXjPj
BrWHB0XtHArW6hAqOA+GQKBNGXdvXFYvqtyCVHiyexJh5hhnr2l91WiexgaYwVoNxw6cerr4aUM/
gYpyfLCz7gGD1acS/4WaVw/ICH6MJgHzvKruaikChQCPP8Rh2sSIk/KglNk+1c0XRy/uIeq1sE/c
wc0eY9v0k6rJwRNQ3yQjwg6Jz26x/nGalSApzF8gJy8jqyM7ZoJaQS+P5jjeZh3KsUZyq2D2OIVu
oieakVFlMI7NMH3YCnlrc6sL+zblfm8Mlm9oBcoqmbqMKjsdlToiFKUl4I9Ma/U0Duljp+e4UPKx
iPQYRQ7Qcb3ZoBAIY87f0ds9Si4tr3LrEvKI4DroZ/cP75JQq4aPUaKuxkjtYwbtYMv8VPTaoTOG
hkKGlAUziGox9Ka8DWzCL7EqJFPSeJZdjlJ+FZF5DLpG+G5hzsFQ5zZtCgk2s0lUvjCc266qDrGY
AOewLEkHW1c9Vs5QUWlSBa7FT/aoHpsRWTEi1bcuVf4CxRIJZsnftNn0m44dkKpH1ewUwBMAi26r
6X1vZ0+oenplQY4VoitekFBvSYQr6OC2+hPps6DWUMVL26PWSKR1+ijoaCn3aFw+tmBzrTLyIBDS
G6X9kjTzeKrzMaPOND1Vszxag7xlifuCWv8uZe2uMIdnWRrerEDWbGzRFdcUzNfygFR50FWapHVX
B+pc72RVa57jVL97tCBLq/iYuB5ZEzsWPF1oAthOz8satKtILLm4rzEhUTf6G3b7ztFLf6r1fdHX
u4HIW1LgJk5GYP9TrQxzlbzHo+YDZdXSKdVCWTYPTDNb/B6kLZnxl4skDe/4nvXjvm2t3ZyljBq8
P2Wu2OW9zr0Eg31GnjF/UKrXpADbcNYflFIEUsmeXGSE+tT8HAxkmYM+pzQuY+iXYmQoAxGIq0w7
SLxp0SxmEBBYyd6Y4x2RCHt1p9ylU/uGGcIbexgw62w4j5Y7B7NRHapJCZArPAOP5pMaDFCIBH0V
6tlqVdzndteFhtImFCylf3g2HA2VB6VJDg1zCXxEAxyywba2Y9bSCvRylLVEeDy3HgaBDr41gs0v
0cy91Ym7nFnTngsb7QelMAGAGTGoRthE7SF/rczpxXY18MR05SPvATeNrd/VNGW4L3ECFcYE7oQc
LQ+0mL28q+v3bLCq1zaRWdgP2t9DZ4GYwC0VOqtOus94HyEG6yHNK+vj3KqvyLdAj+5A1JqjfXfo
Mqe5qfuJBVU+P6Nwoni5SU5kqo7CdN/nfCzDzMoT2pLuhEmzv9KkrrwZgrVUT7pDwfM/XYlHmo/C
yxynoXKKTZrETX2jcOTs+J3mrs7An9+mQDUafP676PixdFVoous3nNvP/dC/FCYbqan13CO4Hfwp
K4E0nhJfinTHMKODAEAPLV70XlFaJ5e1t/g/7dXBfoHe3rEejSdMvnhpQeYbE5fCHc9QATBnF82a
evxljNZTkgq8QBMuh0LLBm8sUuVjqNqfPCuA6qoHm+LPXscZ9KkowsyPGA6+4bMRGhMbNp7Iay+y
i3jY0paOyAVOP41zVfRFykNtqvYaT/04y3wy63cTN7wR2Nvvg40LTOISbZzbI1+jDRSg3bg3YK9P
LZq09wyFiTJ5y6Z3c+j8XMnvkHLeFG1P82YLJ79EF18Dc1DcYSzBclHms6Gw/tW2m4Mpv0xKHmYN
0vqhOaLGFLKlQlDHqEfW7qmF57ZjRbnWJLume/9+8Usk9dU+zGJ2BShJDF5cpFuy45pRqhaqKqZK
O+OnPjx+b+CiIQ9gHrBWFvlU4EKbehUzJopiF4OpdeEy84BUFZNrHIj8iSI6Gal13wEkWN2Cgxqg
aeVQBWkQB+Rnp20UUy8zoGWqV9cwv2ygnb2G7o5NJps21ruwsvd6/F7HN8X08P1Sr6Q/FrpbSHxc
4INRp15lGc40y4R0OapTT8swQIFiC9X9RSV0oAsaft6LE/Gbm363Odx7eWa+mF736Wsln42ihGl5
F9+YbynuzKD7wbxlb9UQ//jvzivvUBjaOKuX/vPV7ip6JrNEBWuxO5DHoT2abCtzvQAiLf5ztqnm
6nSaNWZGZcIAoA1Rj+l/VX4SKMvc4/NwUB76/RSB5mbjSriA1y9GXWSMqmrbDmqZy3aftcMki+0U
HYM+TPe2n+61UDtVoRvyCKruJuU37AXagk/LYFl+LA7NC7r100uGxzbYcKnFZb6ez68/ZCmXnP0Q
ZpLBMOtl9Y2yVzq0oxVp7HJhEDQcjD98to9ghg5mUtzpmfazU6GsgbDzT+OUvwc771HAV2/n2AqQ
UD1kBJ44OhvJ2rUvhFFHdGdQPMFA4Drr17VMEp4mQyifFnmR/tZGZvyRhgwtNODwCO2izJ+3ctEr
Hv/F6ipHnBUz48qg9CHY8nwInESZuCH4OHba+nb85/vvcFmVwhOBv4iGmwNv0srNa2gWlSZHjmYD
nTqBGjct3qam9cb4oyhbrzW2uNKv3CWwCIzDAmGCtOq6FzOTzO4KN27C8nXoqXLSn0dvyOjksyOw
sZr3m78JeTufwBcQ/qfApc8HEaV8IBs1E8KJK+93oefJYp7wsG1UNE8/RLo1W3x5G2N1ZxZWbm1M
c50M82JhnMAjdivyX5a+hWG8NIKzYxATkQT6o8b6o3V2QdAhqvuQJW9jC4UkIGzU4u17z7h2AZ4b
WV1PwyykYEnTh8XgHvVspiKpNi4B86oNE0gXFEQdVPBW3ufkZq0h8u/RT9IeNSY5wknEwBIVODo0
xe9emZ4Vop3mhjQo4qtuMJBepSiH3TZqW1H0jrsjKuO/dbsfozrVDa+f9cGz2dLQAB8ZKZnuoxgZ
ECAMUku88qH+ZanVPlbBwJaBD5sKNQ4Mnvtll/1p0Htvh+7PGDu/dPTGe0GgsCodJFBzHKnz0FLJ
7ZayFCxGdnzTQp4iR7KTEvtOgbximLIh9nClvCVjfrAH/gQKvxNAHb/GmfRBN4mt3uZVV0DQDgro
ZQ/XHp2nBrNKc8Y1ulDXVmbouLWn9BvB1JUiHTzuzMzKrYfGGluTqXgNwfg3KD4wCUhsoiEwPYsH
SOS24NcXY9CfD9WZxVXIoQ+NJKLSsLDWtKjQ9ZtEAs3QGNGgT5GRkwoJV5pFbO6UgFvoubT8bkoE
pN4G8UOKgtCpU5+kWis0Lad7Q6g3OVAPdOySp6ogr9+flotBA/xeVLsxQoUyJuBGa4jOKCApbqHF
Hrqz+oxhOr9STN92DSDZnDj8H9aubEluG9l+ESNAcH/lWlW9t7rbkl4Ykmxz33d+/T1oj90sFKeg
ke/ETNgxilAWwEQikXnynGlUT8WY+EqIsZEqf1hjKYgM83kkceqAl6YCiF7NnaqTPi1LIshU9y4U
uAdQ5ZgtYwM851ettpikWUtrQG+QJCcIaL9lhgoG6mJsnaRQKidfR0mQPu3ZVBQkGXBNhRK+2zGY
Y4f5Lti0xptGKTxSNl5u1ajEoeKcagJru7u/Ncfqu5tsgqgSydBSHnw9618toz1Mdfwbqo139WJ6
VaUndht3z2ncHpuocyWTvGJ4+F7rlNY2VilzQaF6XEo9GJZMkERcVpbxQtjkENzmT01XKkWPHCIn
nV3Uj/OCwWG9D4pMdLPuhAKKTgjB6AeGhvDwOt+DQc5mJQSTqL+EHgYbUEb/ocgiVqbLfAHL+TDC
sxOEuVmAFSYFM6IV9MXnlIbejCqAuaBUnxg2TXVR/30nUaS44sDDAOAzuYCq67kRjqMOi73bowRm
uDMjaNIfDac5SqqNUiMgd2wm080eNQfgJO/6yd65o87sc6EPEiFlXQ3YVgMTff2XYgkFzrv33bYL
5L5bOM55SWcYoASU1dqp6u7MSBRPL0CYLD5trOgcH2izGkkdVRn88Jg8M2aA+AE1R+BhMTYP/ToX
RDyoCMZCPgvB5+OpT1SUYuahwOczzcIPY0g71cNvJW4oUlv31VzcdXr70o7Zy7/6ajo9PwwGZmnM
CjLKQO3kTq6ijChUArxsd5zvKPf+16yu6QFUgQlbB78Dm01WguHYByIw4QWGkf92zEU30U2fxpya
KD/66bG6R14ZPZWfjPvGXTEKFN6MX6HhKJryEn02LmwRjM02agyTTD5PBr9BdpQ9chAujX0H7hl4
5pZc4J4HIMXyFHbYMFkLRo7ozrr7iyws+iQ6ynuXkop5BYA4IL+KJ8j5PhYFDKHrhqPcTnYTf570
yQ4H7WBqxxJ8Gdc9kO5F/q017qtlo1TTQStGX5r034qyOkht86bOY2praSGhATAW9pznf2C49hhn
TYku4AqAfmwczBrcDpqBDkP/rTLWt0rDeMlSYhY+nz9JCbmNpOZFjdLPqDhLdi9bi0/T4rEZdUHh
Zzc0gVgNk1kyWt/84UURzdSTAUtYRkCCjPSpM2Q3bVUB+cBeiNVQSwNQAFH+gnCnHuiCZl0NM/mn
QblRATW7/i328ldUrjB1hFeTDDIh7qGxyHMz9uE0+ozjHqqdpd8f3gtXt6afPwm9eu+W3Jrjog+4
+EJq1TA3ObNLnc5uAv0ofy+81c4hoWWv7zfWqDtAwVEBNdveyd3a5pxcKWmugFEaTj4qjg6AXSN7
FI4et29zX7utNLkZUL7XN3j3C272l/N1Gup51cxYMBlS0LjNoIB++XcWuICUxktU5+wLZuCUw6Ck
q6/j79dN7BXHzryEC0ZUGmIK1AOC3pN1qwflo+WXpq3d6l/NAK2tQ3I3/6bggfHVcoqjdApDF0lc
byHpEF3XF/hnFvK3X5GrVFRLEpYmxXLx3rlNCyf/Ea02nsbUaZ6qIMGAVwsnGm3gOMzP00PmhqAB
8K7vx+5HRVEZM3QAJl9gaxalmLN4xHakXeqUypcSKNPrFvbii/ZhgScwbNJQNyadWTD+0ObfNfmO
mCJ49e7tuTXCnX0FDMvzFC/IQDBJhKFDW3aR/YC64IfSgrwAcutCmvKLgY33z7dZGBcA1tFqG2gm
/edaO1p+56wHNPXs2Wu+tMKy7m52B3ZWE8OBoJnD3XB+s5XWTKEwB3LN6Wn0B494Smyj11J/yZ6A
LvwxehHxe4f+poqyoN0vCGiZJUOdmNGHnBvumthMmhELXbXoDy21/HgIvTIb/7juKBf0KO8burHD
HU2t0ufcXFfws1oxFOtn8lpnMuo7FHCrkaidXXX9DU3AxbzMX4BO6YPrP2AvddDA7wgkMOosF82e
MW0XgPMpyh8F+aMwgIOeyBwjtkoPypwdUlkTGNx90gIoiCvRREUBxdnznZ1YFG9HFSEVPHDS6lqF
Mz7mLjCzOPVAWnxmFPvafMoQqIL/lbzgfbs3xrlHz7xCDRo1l9GPVXBBJGindhYQq1TOMF4SYyau
kAYRl/r+JW0CQARHQjfromZQ1nljlhZ76U0eKnlBlIG4jKB5Ru0ysATRfre6j+nVf8xxLkVjZSDL
AnONN7pQNescBquvPektGu32ntX288pXDeEktHCh3KfVgKHOewOWWTUtfGNtHxU5QQbtDFCJiBxp
N4xv1sl9y75RqxTjRaPPiAyWzlZNL/IMNNBkB0DyxgaJoZgyZqf3jAtsY5V71eLdZ6UrNEngvuPR
uIHz2krQ3hPMoIooE0X7yRcl9GEwILkHW+mxfJHBGRZ/Uo+MKWF4bF9Ft+JuxPtYmMFdJ3k7r4ve
4eOV1ur1anFT0NjLQ/JwPeAIF8VdIZ1uWIW8/mdRjGMOjTnb/Bw5NQRWfu28/3MWePxjjfFdqE8a
uDswRGbWr20C3oniGGLE3MgSwdJ2M9TNDjKH3Txnp4Jk8VRiZaH5uWuOmJpwQ/MxlXsAQZDpLOC3
yETC8+xI8e/MjTsa3D1lpekUGRm+Wl0rTp19ofUAEDZkwtQHVAYFac2l80NPEDxQmKSAhgdmALkc
PJrWlWDoEPRWfvliHMJjby9++sz4bGORJhPvj7gb0MmiAJUD/owxbM6WtNS1taZG6bfm+tB19M6q
JvTVlgXQq0htv1d5pbhy14BevF6NU0xC60sG1gWM7yQqFIKACo5z1EUH0Zvg4gZjtxZBsw29Ziip
XIhGgr5MWvu6AWB6qD6jCoAx8DHDzM6Q+FK/6p5eRW89LVygtA6QvmicTIn/VA2QujbdimeElQCL
O2q5p9Nm9eoOQI7rZ4x/pmGYhwDxi9E7xnqGIZpzRyy60BggadX4RvVQTutbPPhphHm45B6jTH6T
WgJ77EbZOiGzhzxaVcGew2bfuLg/hlrarCkwMa22oGgUY/qkXgpPa4hhVxiPca4v7yKEMHuqIqvQ
t0QCfME4MkuQ8whRpvKHkx6EJ8ZhZ6z2fDJtcCcG7SSyx/aLX9/GHs+IAdJzK4POSoN7zWA85E2g
PIMn+Cl61P30KXS0l+sLVFis5Q2+Z0gaWg2AwHMbalIM18bmCBIuuY+c3hp/ZGl/Y64K5ICjKA2U
PLae9GYEfQCpIwC9wtwHTg2s0rWuujMdwFOQy6k7z0wrvpedGljOFdilgwHku12mqf6pnSBD2uXg
Y5mqHEPr8ngL1KefZ2USECtLDrMhRy9GqErHOkSVsRuUyb2+zssjjsOtosHH5s/YWT/3UwmAVEu1
Qrx907t8usUgxTg+XTdxeRTOTChcedgy6kHTG6AlaXmT5d8t4Cvl5bFPJ3sGWtzKRf2hixCJbtR2
Te+fdnMJ0JhEa5ZFE3yzPCq36418zzIS+U5MpvZe3Tl3k3Nb3FXaZNE8NyZskbxsvV4DjENptGcy
gfpDG3Q7m0fIpxFgFov7tM9fNblS3Xym4X0UGwibXRp78Uwf6mIGiUW/gGwfnFdFZ/yeVv09Napn
eWqcBFQwubQ+kTDFVCOd/D4Ed4Q8Hc1+AHx1pG601JJj6gBLQ9misvsGGIdZCQAmdYhV5o6kREBx
TV/HUgMTkaS9Xf/GfCLIbzkX7rQSiFFSYRu64iY1nteUCuKb8KNyN7tRzCAFX2Ghyd3+1rpJXcmp
c7Bm5aA9FtVIhNa4Oz2S51bGHiNp4V1IyOR88aDn9457LGBQxmzSFbb0r1AGdJKT9gx2BCTRoW0e
4idRSis48XxgS5Nw7uYBU6+kfzXNGyYlua6ih8FluD4/FtzDwJqHvjQjfK34dkSV0hidBHzRyt3q
hAiGzk/wGLODdu0gcoFMXjHRn1jYRQw76wEB+x/kTE138lWfxuxlIAicIhdRubDWrvBHFM5/JcoI
bXEPAwYJp1GH7aTJ/GQmEDCiDRrL6edWChvPzLQvixE/kZa44UpPYHiwBMNggvOtcmEOEhfWimwd
3E9t7mjh57wVlJYFXqlyASRXUJCkLT6fWX1XIGbaabkjQ57yepjayRvP/FLlokg7q8Va5NjIJdCD
1ZVfAEnzF3BAdAGIkQHhhrtElv3vIwrPurn2mqKOoBf1MU4EopU7Fr8AwiMgPf5/sMbFFOihUCtJ
YO0ifvmi953oy3GJ0jRaepvJcI0C/TUVTAvrEdMIog93mY6dfzguoNQtPNDQ4R/SoTxO92Cqvv3P
nS4OyHz3lQvIPCRZ7kg7xCZs0SAMCjyP18AK2ANLFIp3suizVfEI5DCP1L5p8ZkYV15OQEINVlbk
0Iozzp44SApOscaFEX2aZDMfYI7ODxgX8OKVONcPmMgCFyfAgTHVFYv75jTahhY6USb5100IN40L
FbMuG0Ok4vOwTStTKGeOhwXsldSvoBMqdgeB670jDTfp5CpXVVixmIGT+3fm0TG+zp86uYKbU+My
j7nOTStLYS2+BVOB+35zSl5/Wh0wif2LmxMj68CYgW2Krwar5bQo3YwDPENrsFbs3Ic98k5Y2Z6g
WzYeBB9wf0M/DHJnGeKkSxRqMPi/B6f/EvA/bHFpAanqXllm3NLnAV9xNwFfin6izfZf7uy/LaMa
cP6y6keSqoOWTpuINbi1/TOvEKEt7mAXUADsab23o+LjwI7wZaL1sS7uiE9pFwLhCluMNNf8lnnm
0fqGakoA/E3lCsH8151Feeff2Zy+Mq7CZO3+WVpyWh6LY+SMwS+ndB9L47KDIcuNArDeX3LM/XP+
YYs753Ikh6SqYEtWvBliwBoIaU6m27nx8KyA7jwRfrn92PxhkcsJtDGszaWGxRqYbmOoT6gyP10/
2uyuv+YbXC5AjdBSChkmEiAgoRtPfi/MYDVVu5t+XLfEfuw1S1wM6VDUm1oT51qphrsJPCdqjGHl
moDmfxBASP7LhfOxcVwMSRO1W4YRLqjUT+YJOaMb+4kTQUrUnwNw93jXl/ZfHoT/2ONrXXM0YgBR
QuSooA2lo7AGaRB67L0CutegvheX6EUrfI8vm0O2gmElXBSskARmYMEcqGF8AmtMavZ/HX/6K736
WB4XQBR51NucBcY2fF0V1Es6UQWIfZArzsHXrc2pmzOzx3LSY3T4S0mgO4pb4wIffEcHbHZt1DBj
WbFIaJhQdh8gq6KGua2neQDBhu/XnWI/y/7YNC5cRL3UyUoIW+Hs0aIFl98doal93YjoHnnHAmxX
NM5ypMVnd9a/zLI/VsTFCqAmJqUfsCKWBWi360G+V064HYVxT3ieuFghodVEC2bJIu7gKb5s0/lL
gs5o61EfXAa9EDQhCLXvqlqbfZQ6UpegWGQlz9rVQX6GTRV9K8EF8g7z2dgY2jqVoxY25gd2fwC5
7FYO5rQre3GpnQiBJ7trAkk01THQBToBzgPDJNQlVYe9KUnsRirsWspFkW/3st/Y4K6odKhXWa7y
/78LeGOL878OnAhV3MOWQh22gVH6UQQAVTuIqYRlxd1DrEGYhu0g49VB3Np8soXOlpEg1vpZM9ix
+llN/X4eHcEh3nWMjRUui5nkYm76pkQp427yqCMbD+8Z/fsLoigeMiEMQLQszjMSLavqAhyhvtre
NtX3Jr2NDUF5aN/5PnaOc4wEXHXWAJ4eX9XvleotAo3W9V0zLy3ohIIjiDGC4j86Z2Gq1HYmagvX
A5PUXSQp30Et9JaboJXSU3IDIQHTLmfjVpPWr/Oqu8Za30Q5hO5BItBI0C7rZi9sw5MlJzdEQjV/
ofR5jXJU5kBxmKbepK1fdaP6pNHWAdtnEEPazlbWCASKFvjSjNIMuraCXG1d/wB3wu9ZoVB36c3c
nzoMI6QmOJWt7A4oIgjTdYlbV5PkVHPLuilAGHeVdV80029qk92VYOTW1GS2ZTiCO9ZD7+lTXjlJ
pbnNEN/KsdS7CQEWlnRdIMvNV1pOYISLTtoQAbyvZz/UxPixLjVx5awGkSSVKodOPdgeFN03dLCw
6f2pSzs0+4p8dfD6qBygyCMPkLgfaR6rQQhDXmuRwpmbocIvqSMvnEvpMA7VH7Subwp5AblKLXCU
yzsZnxGwQjwimeYDP4QcZulQSVqDKAVEoZUe+vy+A9FgY2WiWLXrMBqgaSaoEMBIxMUPhRbTaoID
xpdlG8zTHgZHFMytPb6rlbhQzrsRSYftWsSoCjQOMF990fpPizK0YgsWV+iU6Hlyu0DL7Pox2DPB
mEx1dPsho8PD2MNJtiarA35CIfg6xc3QP143cBkr0CsG9y7kePEvGKI8D4FNhtnHRAVYIqJfInB/
ATYMdgpBCBQZoedGFrBWTpCzBAhqgPQvSDy6KfXKOBG4wO5mbdbChfMO4IkBMA20HNZPajngxK+C
hTAfOk9kz3eL/YLNhdE0pdElDFoyIrFcpu/RCLFxwwCJM4AsfSYozIjWw7Z1Y21JWn1RW1jD0NCx
xCBsHkfH659/JxdjKwLwFwAC1cCkxLmNeg7HVW/xbgv/gJboUcG4ZwVJ5jaGugUTvxO1afZd4R97
PH4rKwsjyhSU05JidariB2qTbq/411clMsI5dTxGZlRFWJQhj186KTmGM+hQIA8lOJ0sUb10h4/F
cH6dRMXaRAYWs5pRZ9Naeev76AYsYs/gPDipPeit0iwRPX/3Qurmk/FQFiQTK4l1rK7KXTZKAxpP
8HuDUQJ0wV8tyx385phrGKkXwgvZerj14jLG9AaIbUCqyRO99FJtQbkPz5H4qJ+gk4SUnQ046JWd
e3AVkW/uLPTMHPvzjf9nkF+dqhXmlpP1Q2UBfTwY95bloKnu6D6F/N04B7Jki6SvL3DkgF6cWebv
EvB1lN2K9Kb1Rwja22EwBOMhbW3zU3Os/OlGxH2yu1TZVDHWrcm6xnejxkrqTWiwohbUPKWgKOun
1NYhOUv7P68fjZ2YIjO9a4vBS2STR4+rMe0nfMfJR2h5ysz2N2OU/qUJ7nkXYR6mjUJc+Yb8OJRf
muF/v7JAHYlbEaI0gMPxk0ompE9UUONNfqTX9hjfxBi3n0kkCPUXmOF3H9iY4Q53lUAUC3ggtBlc
4mgA943HKcjuErxS22/5AVQpwuC4+3E2JrkLrImSarSiHt0a6dO6rA6RQvf659/3bChB4cEog5qK
xxcRkDtrRjfh+9/pJ4zLQ+vXeh4dEJoGaGY4Ynj5Tg0DZwkfC4hFNtXLv1NXKy6jIsE7NT0uoP7y
olNPHzpXduZ7CVSGgnxzJ/SfWeNiBhhvknReYE2NwKVGc9MdDLV22mUR7OTuibUMkPkzzk2w7p4H
p1Ax0rqQ2NtR1pxVGQ66KUVeqRl+0ZeNwBnZX8YHXhxbCHmhHYTZBC4TAIIWvX4ZRyqeMApqrhgP
NOIjpSPoaerhS5qRV0Npv01zKcDvXgxjsFOAeUDKvhzFseMiYVd1Mvgi4S/aA5pRfnYXHpqjfhMJ
Ycl7vg/2LqaIA25bWD3fT2r2ehgtBO89vPmUCTQeqS/w/T3fwBrAPqJCiADef26iG0hUVdPK7pPZ
lezp1TikgKT0mDswTsMxxR1W/CawubesrU3255s7zCCpIkUabKpP0oPm56gJSQ54t4/DrYJq7k8o
tO9ZxPm2oOLKFJr4J8OkDcMagZLNVx7iR+qxfE59NDzprjlSO/WGG0V0T+9bNECGoxu4uvhPt/Yl
5Cctc/Lz3MfcGkPlh24UyEH5RlsXFCpu6YhQDruBDGQLyOc1xlbGP1ymNR1Kkscg1HpaAWn+1tmZ
1x9qSKz4ven0b6YPbj9B6nXBA4fTAM4PEO2yISj0ZjknzcFMleWhOWNUD9won0jlwH1O1Z38nNu3
1C+Oup+hUxQHn8tbcJWuqi0+KHsp+9mP4C+mMA97UBgCtbxAN9vChoMnDU6F6kWQJw5x41Px/bob
7wQ7iEYTJCj4xKBQ56LASsIFCm0wWcSfW3Co19rJXG7qRPSCuxjLfN/gjSEudwAdM5Eh5TT7gBrF
L4vXAS4JShgn+1pE+MDpMXsegtBNnMGdbvtACea3NX6yctBz/Uq2e7ZoLsLPiZRVc2rNaBjrAZOv
habAQT5pP9fy2XlLIE5gk4GgR8WEvyY18NpMoywBzaxBCiSfQ7sdQIWsVauNk3dScsV046aqXH3p
P82WfDBy/fs6tqeOhsRfMvWtl+UnZbCmW3NBNmR0RKQotnPOUZFDTQ407BCe5t+Ket6QrIzwE2m8
gOQ8MEYRXGXnnoMFlZ1oDBNgvvE8WpZqoafNAguMioAhAiBGfxCzLOy5M0YYGXkXJighdHFuptOT
gkRxtICoYvJGK/UHYDxAlkyCMIuFGLfdbQOzHJsSgVovT+EFZcWpp1Ox+D3U5E6lXyGvs6NbGQIo
R/kN826Qtc1F8nK7UQIKQxiAV1TY5VseOpxmHqdyeYcFgAD5DjXCL4xLkc0Slq+yqP+xs6dgOFQx
GK6CWB0MAud7Cno+E6LPyIeaYrqXQVKh5XIwtrXfhKJ7nP1VXDZ0Zopt+OZOTQrUOQcdrzMQNr+U
cxG5VIXkF0hGn7UOgjMTSCV00NLO62ltMQ7fVePB6tPvEBSJRL/lEpuG/G+zbM6V1oRWVozmkq+A
M3kgFDNNj4lMkRF+Gc3fGuIXVenq6izAf75XM6/tAfscmz3Q4mmiM+iCMX+xeGDjAYkaBOJjwHoL
ML5DvzcEKfuRzY9Nwqt3J486WzN3Smknt0Xbw3b5Iz/eqU77RT6YEEovAHt/R0oILe7EhTOL3LUw
SyCjJyjwgs3jBBJfN3zTXyeIGk4BigKu+gnk70623FtBevMTZQ92q1/ba+4iiCYzC1PWwOldVAMg
xBqdygPx0Q04aMfrF+3escVKDYNhvzACwmcYIdGrYdGxUulm8BYvRg8sCbS7wSUuJkaFvdj9T/lh
jssloObW1AWBuan9rkeY/r/vW8FzfQfMwI7Ihw0uMkh6TfVUhY3er4+qtx7YE/ovAKc4LxQtiIsN
nYxJN8x2wFOW0iHF49AHNREpDu+9ac+WxJ16Cs1aUNPDyi8g5nZ9H2oZEOAFZ+cFNYPeVWZqorkE
zijDKdUgXaTbda2gj6VBwy9Y+jtjul8GCFlE5EXqAdg2wXQjfSb5a7Qwcvb5GHeZ29aTe91Xd+41
5N/IwCGsA45KPilUh7EAiSIepbL0FXzbdmgVAgv7p2Fjgjv3ld4rfTmzJuAJ8nh/gy+j2/exBfpr
Ywtw1o1F7qxLobUk0oJFvWOLpucMYxIJSCaBLTIPdSBiDtr3pA97OrtfNnG8LaRY1mrYu/Ak4Vnf
e8tv18a/03qrLSJjgi0zr6HDcQBO3CbGo6Yg0sSRU5a1nVbfLSp6A+/GTwi+MEAr6iV8attQCG+l
JSpp3fBMAfOv5lNvHsCd6jZMCa8tbOjdYDorsTE65V130t14sLHN3ZNtVTbAz8CDOoiLZAXQH+ic
ppDovG5mP8ht7HB3IsTTLGiGsDV22uc5utGTF5U8jCEEIQZIWUAGimqOZUKvLTWDtBMlznvVSkZG
i24z/gHkPfcyjaTBqKUJo6ydVyu3bIoCCIrW7gJ2MQ/zb3gVQj8lELVz9mIAIwuVIVOO6MSXE6FI
SPJOlgDlAaFrFoHDRhYRx+w8jLAkgNSIoiK55OHQJETBmpIYYyHlfbkYbrdaxx5qMUpzX6dPSPMd
wafcc9etQS7o6Bm40MYGBi+OpHBWYy/AgTrfMFCNNRljJ3eRYFBxgMpMhsWNbn5ckcCNmB8C6nQZ
AuX9ofkLTWuEaxWvDlCC4xLjHIVIpEnbqZh9OTGRMn8yLdGRY67OpUtnFricokjM2SgGWKiz/EQg
/tNMn6h2O6l1oE6i/HvnY50Z45ILrRr0uWxh7Bc+lsgWOwybWD3NStfQMZ+BytQDyA0wckrzFvp9
q5+ffqX8cLYyzjWq3EjbcXlfGUQ+6Z3iFkF5w+B/Jb0TlztYILz21bhAucYJcHEGFjfGoIYs1iDR
czSe+9tZ1J3diRnQiQBVgIXHN5ivuCs2wVstmSzWNbUeZPL7UoueCzsZE+onBEoJqJbLF1W6EdS3
YduWqFaRuxkPw7qHmk9ud7LumNLLTJ8wvG5fDxp7Pr81yfm8SocRDPLz6q+ksGxlLkEvK91ByIbY
y6rZSTIE1w3uJQ7oFkLxwiColpsX2LVmBDgqgeu9t1VUrwqa+JERofxUW2Wv3Apz2FYg/pkEOhc2
lGUyF6VHoIeE4KFz5Bs1dcPD4M7fWmc5YK7ou/p8fYV7brK1yG2pOQFZU5UhXriD4vTr72E8CC7t
PQsmOJfwXxOM/3ylPCqrrEAxFY+fktrt/BZJIlqGvUO1tcBHjDaq4oFauB5B0oWCHJQ0a8iQPqrD
n9c3ay+3A9XEx1q4aIE59MWahnX1UbF8XccO2k3lS5Erd7MeQ1NLxf+syAUDxgMUCwX7uHuLbY1z
sQNsJHOnZNhI9Q6KZT+gGuJLjv67EnQvpSem9t91Rvgikg5U8CCizSVbJK06DFPCXnoMT7hfvgJ/
Ndq9XR1Lr3yFkvmvgORR19qY5JIC6HMXYVghvyrqzrbK42pWghByoZaA2veZCS4uLkQloWbgiAFe
dAsRiOEbZMW+9qNjvuW+6WLY7a1SnR7iaoovrgTsHoZ/FojofH65GUlhxVE0rn7d1qB0vG0LQWd2
h8Fjuz6NDyGolElq1WEL1bvwjk2hq99kiKC0UAG0h6+QroeUbU181RuPJe66xBk9iDhhycvoqJqX
AuMZEPB32P0buRVPDwi8CvfH+Q5AnLUp6wj7T6vJWZQMsqmqu0AZA/hdu627GwBrnRjE5iYlTlpm
dgxiIQB48Zr6pQO1+RhcVlNYYDsJoceJLv3y99Dh3+P66QJYlnDGhS2Ov/4//Bvy1+eLl1CLInOE
j0NO0OBjHFRM02igNrhWgtIRZaF775WNs2t84hvXarYOFiJjgyaPN3krmoYEb2zF7tzZ0xJnhaqk
8xMzZft+DromC2xN+oUgvRb3DcQrkYiycbkCM8QjHklZUHum6hHXemsDs3Kt2+vhmUXfy939MMoF
yM7UzbEl2N0lxpC7fsp6xVlMob6qyAwXF5Uwq5ZsVdCIxZwNVCpphgwVGowqxtplr4oBUUMrVk8d
0TNw955DLEZugFo4tMfPvSeJ1qpVU6Q/fdU+pl11qEeUhebO1XRJkPiwv+piKzemuEBMhl4NaQdT
SPHcrB28pCJ2G94UIE2FBp/gMbjrLRtrXEyeJJmkEEOZfVN7oc3T2Lxed4zdNA5kyH/vnMmFXX0K
VVrFM8B8BRjvoRDYRCiJ1GCMIUFimXDPVzUiUNx7StKn67Z3vWVjmkvppn7K2zDvV1+LXmfjuS6h
YlN+vm5jf/+Y7JAmwxQPXClnZMZ5V8/Q9evdZn2coOX57yxwR2uNWlVKEljokR+qeu9Nqypwgn2X
+1gE5926Ea5rQqrZt6SHKRsgqvlZKo4GXrZmKtTJ2XNvwCvRBYVS8oVIkzRnxtCjc+UPM3QNIfSC
hNxpaCvYtZ0nEli40WgG7pcCWM4tCVxH+ZxFzexns3FvWPC5cpWth0yRQ8eKECuyhpzmCX1viD9c
/2B7Lg+GMmCJUNKxsEzO5ZMYQvJNKM/+Gta6TfTFno30Doo/ra3l/UuK+YUW8Ecs3A3DwR1mRfA9
9276s9VzMaQ3miWSVKyeBLPPVO60w3xQXeuptimkEcS0VDtH7cwgF0aiLM0Ww4LBSVPtsiJOvKyQ
JNIEC2O/m4uNMKOiFI+LTb/oa6MGqaalBDOlWuPqrPRHgFUeEyt0QWoUJGn+yZImwdW2c8Jh04Be
uq4TFW3l89DfFYZUN3GHEx5DIERS69GW6iUS+OtefRX+wtoM6CQpEN85NzObKWpKJqohHxOxrWcE
bCJW3ETaXdOHMZ4GRLakddJCGGt0SCVTCvlqwSEQWeBibxo32aDrsND2E/S8AihwC3yBneALX8DD
VjZU7BZYAc83zMxWKQ5ZXGwgCJpPQTFb34dVcSDQ8bjGok7NroPrlkzBmoM6CK/0FmZ9VEAPDdb6
xIvW0K1XKQgtkRravhsYFBgzNq930XNKR5D/6Rk8nN6pJws1P7cKNK9o3cnNF1dc395d18YeFyn0
tB4IZLYRq2JIkOlg9u9y22zMoyAm7qTfmryxw7l3hBKxNZbvEYkNfAMjazP37h3yiwiyrTU+Avct
WnoUJP5+tjidZ57MbxihdzNHAzfXe5tLlB9ekJbjbXtmkfN3XU61Ipaxj5hZQK1Wuted1Id6r6dB
htnLC29wUe4+iSHVgg/Ii8NMJTAwwBTNvkHfiuVYrseif/l3H0/nQiBAOIpaMudnXEjKbePEro6y
MCPFkMRdPIGr6Cy0bKrQ1kKjwayxIqhkrv4vEKuJDHKRJApRYm3YmWOULdFNctLd7FYG/c1PUR+w
zbqIWx8ngZ/7hB6mqcXsJPzFVAfh8Q1THf2JiaS96hWSU8j7WhhUZIzv5xsKnoA5X5mL4DQwXCft
QLkTo+u7gCvDW8FSKToOu7EZXToVw4oWCuDszzefcKVWWgwKon82126nWgdtnGyqyLfhQgNzFtzQ
uwtEVoAzCBAGtNe5FBmBeS0lBQvc9kg8Rn3z52L/QvFd2xrj1kZKudDIDGO11qG/ZEHqxu/y14ZO
9qB4WXYn5yIy2r3LlCkLaRRxy4Di5/l2SqhWZ3EDk2Wvo89JARWFFNs3wSnftYIcBDTP8BKLR+YA
XblSg+0io6yfEqfwdO0xc0DUDXowxfJaJw+s0hdYZc7HHwcQFv9jlR3OjaswqRwzIy3ynvEfmrpI
/kmauj2/3BrjNlIhUpKCmxhZiRwnblX1n2p0zDttemhM7T7LRE2MvS1VMVdAABtH3sojI5uZ6JOS
DMjBjb61Y6u6z9RVcLXulCa0rQ1uA+lUytUi9XB+jJGTprmDsrBtQoVWBvm44GPtxS5g0QG2ZArd
0EM8/1htScOc9qih/sUVlkoBm/RncBXF6ZpD7ImahLsbiOa7heEQVYbFc4NyXI+5yoKlHterHUIw
w67rVuCDIiPszzcuiIkeY64JMkla/xFBFWcRYBlFfz93v5C8GMZVYZlq1z/FuhI0pBSEwH0TmCuh
FuIf5Yd1MM2YTESHE/RmbGNYwZbbr4Jvv5No6MRUCPDEYGdHcfF8l4zUjJYIEjr+FDvgY0cn0O0w
XKVOtpSygVoP2r0JqLiHwy8YZi8+GYEPb2I+9S6sOp6JIgP5cSLyS387PrChlpEeVXtyq8KH+icA
xiLSoJ2n5vYRz4O/IiWpU4094vOa2M34WkAMymh8szmNQDc34Q/BKnfi4Jk9LhHv19hIpgpk39Z7
jvVBO/ZLnZAzU3wuroOMXtJgSoesjqx80TWBr+y5yrYAwiUceadnMm0pYvosn5JsXuxeW7wyhOqb
YNd2gh96LhAJNTDChX9wR0sekj4rOxWXsZrngWFMq435p8Sp5ET6ZPTghxgsSAbh/6kHKM9E4U05
V52rqsprE1E2XJYeNA0NoSTu/hT8tp1gefbb2G/fhJVs1aOClvhtv0xJzApL3F16ZpE7opORdUlI
YbH/zIo+dWybL9Wt7vd/CA/lTs6sg4cfpPwGdOguOpQ9GUpFy0NEAwxoa5pnZA50lKG+SfwqPNLD
L1wEZ/a447FCO6HL2eCEBmKCrL6NoZl8/Xsxr+c3b7si7lQU6Rp1+YAV4cwP7dvUV/YYjs6oPBnD
MZ5uNCj4XLe4k41gTZgz0XUg2y46NStpyKSlWNOoLrac302JeTTUT9laukYlime7VcmtNc4dKSkx
3aVjfdZBPa3H5PQXSX14I64Gvr+vL/fyY2WcI66Frma1ipXRJnfSTBqObV9oDjAkJ4Z0n51GgzhR
XeTOGjZBMiit83+kfVdz5DrS7C9iBL15pW2jluvRSJoXxhiJ3lvw19+E5tsjDpq3cXY29kTsgyKm
GkBVsVDIyqyL7CxoamvLpPTGokOPtDQxvYuEq5t10M96uTNSBHTYj/0p1qZvpWQ+Fnof2Smp3+o0
xxxEWLgWwFm2XgueNGLecSYwb06B0Od4zsSzZjiBv9rqrGOEURYHsDvkJlE+QucicyUkdrnR3ipp
cSGJcm5yaC1b7XjbaPpT1y37Pi6WIzj/XqI2+wUtb9EO49LataPoJqXwYIjt9GTkYNlPhfwGNfYN
mcS7HhQU7nXH2brw/OE5TDQkoNKp0ZekYEjKJZ36c+0Nk53jgwhqUVu4z0dOlbkZHbh9KJTlxrik
UQFLZSO0KflQ8IJ6IAYwYvBI88J820tXdphqFkJkiyQusKPZopPsGgfyTh4dOxR31Y6zi1sfD6zE
giSoglVdvN30ponJGcwtAZEYJMfMa6YH88sSNJUd3QNoEWhuntiyDt4hzneLng8bH2vLTCyq8diR
UM0JSEJkJ2vMQEUZBfYnYEFvJiC4xi/Xl7pRHgJ7CSfGeCfkYtkLZCPXoRCpBmJfPMtqh0mwhpPL
Nl0Sk5PwaoCn0JJlvsTEEI3CsGgy86OdEIKvI3bj+vwbsJW4E7iRflxf1Kav0EaKjPsBnJKFN4WK
mUeRAF9p/XJvCgiEZVcei31T+Hz44FZnFqOhn9boHq8+51WYimk/ZIiAfygraQcTwCqH36Dfcs21
MWY3e0UcMrFKiG90pzH8tsg/Mw2DX+Hyd8f2uSrGE7U2Na2Wrup3kQLc9mc3CkAMfsOZtzLm0zDP
Zj1AkQt8DGg41+GvMM2dOJptHc/b/6N/MFmyj8o2nDqsjbaFptv/yLJMd39XUhsYrECLW4R0JQs6
llJp1gqCVDKrM7hnXzur4qSMLfSUvjYh/+l/AAFDxJCeFGUhr0RPfWuAnKGsMR9waldzCn9QHWHy
Yo87xUH/cTZhrY3TWnfl/NCnNJaxh/HJER3yvfBGwGcg2f2q7vhXr63nyz+WyoTaJM1J2zawhpYs
vuOQ0ILI8biDWoKbJa71VvyLh5DNFKnrVHXMpB0bpvzrMSUrNwJScp3hWUK4X1IeDfmmBVMFCyP4
aTBCylgY5BqUhWg1+BNpz7Mg+mnI4+zYunjB+/5jgn3Xa/skS0GbABMYjYjLJ/2+tng2tpCYcHFD
1THugu8my0MXKULRjVpMQAqFqSExflRFGXJoTfTFGJs3yZjwrm/1P9NBOYHxhxMGm5uI5gN4caDj
fQF9TvQqlGeF1iEiGHC1xO7Dr9fTxlZVTrFT/7HAxJlBVEiPqLBg1I2bFc9iJrpm+NSWO6XhtVxp
2FyE1coWE1bZoAqxPmMrJ2u0h/Epb7rHQnypwlOZRODzmoOx2ElTMFQnou/MKHWvr3X7E7r6AXS7
V3E9Yi58MEMsdt05/3fKVZu2wHwgU24J07qQ0Gtb2eqVCVF90eH4q7ETfWWLFWMGTW2mNjRZ0gne
xTW/SzvKSoIBXjpm+i8Irbeu3muDTMtDKkpj7g0YpE9kyXE5mjfK4d/crTYLrbUlxj/JgkqLjLD0
f2+b86/V22Z74H+xt5LK2iDjpHVZhnjwho/MyRNAM4t5Tnlsq/JW0CElonthWjKUl5mqgJAsifBO
BQoBDYoagkzQkTHHQI+zvZXLN+aovQwKSrwI3V8nqlIov7b5j16YI2jBq5iEz2/ierqTJMHT9PKb
Upq4Ei07fLOeC6Oy7KmS/UGXJjsaRsuWZaK6oTAJblmlNSemtmr79VKYqkOmghoYOyY+qX+JwwDi
7C8ldKjIzkjOxfB2PYC30iHGZjGgDz4J8QIQE89RNYdqTcBMg8k7wM8w5njdwubHeG2CqRCHSAbO
sWuIX70DHQbINu2+SsHyXn6VvNSLXN27bnGjQjTolB+GuBRK5MX4wqR3ZplDmc6vJSt12nTYafV0
Ltponw3ij+u2Nnz7D1vMYc3KQkI0ELF/nfJYNPf9EHl1Yzz/b1aYL3+oq2OvxLASj+2Nas0eMVtb
XWL7b8xQclgo3AN7Rhe7SuZq0ifgp8DGWeY+TWtPxXVhqDlr2co/2LJPK4w/TLOlRtUwEF+6o03G
3G3eZpvybpj2tK/OvE6jsu0On/YYdxgaLZrGjK5qRwkDSmBHLK8IlmfhMQuqQPkRu9oxe4pfGmfc
dcDJoN/5oIImoXTkWxBWBu3J2hu/gAC09qFTcZx1KzwAXQF8RVHoZCr7QtUjOEmmYDvIQX+iavWl
n2aOed+41b64j35CNpEXkTTDM1XDHyaZj3andnVfgp36QwSbzqLUP1pvcVS/DSJX5Ew1bAHZYQ30
LpYCLiogCP70KrGtUsAJR6RmNx9t8nUI5h/yF0pJYb5Qvq04s0NH5igB00O9XOKnUeYjV2S1MSQL
jGbLtyi8aebaDoF8ldGPkyv/ethsYXf+WCHzgctlgz5YYD/Hn2Vip1+0l2inepRta/qZf5VfBsh9
O/yW9nYkrXaWOcc8QU6wYiwSrE+3875xCryjYY6v2mu4eHf8hhdvV5kEYTWUlm7GQulAQrHLXYh7
CtWhIi+j85vuY0bPtPYaZVdDoW7H2efNZLtaL5M5ygaUo0aB9ebgU/3ShiAaWXb6vtzJd5DzgZDb
bX5I7lSeA2+Hi0HZuRU8EbE3uzYdk7TVYVa6MwPppjqN9s8+x9wHZTLjdfa2rulwpn+sfdyeVkmY
pHndTiKBM/nZIwZ9ALSxnOrJeFT3g08ph9Nv1mv8kAe8z+ZWg+oPy0ygToaEcWhxwWXiQGlIwr0G
0BmYgmwKseMBFbfOElUOxbyh8Qag4p9ZQVCUTgJRKXy30W4ggPs2phhoCeV+f91pPlAnbCZYG2Kc
ZkotkSQifPbl64yRqtiRniO7f46fe2UvWW5XfDcyyEBTLbYc7HDHoT2qOvfxhKaAa7+C+QiJ05SV
C025SZ5AULSOfkWDCDb58LkLu0OfCi561l7aNQ/ShNeNqn3DM8HdGKu/rm/H1iXKAHZeQZmMgSXA
6P/c96bA0206zH9zidqoLWFKRTUuwxCILf40JSTKkpnNBH/ql1PR53ftkv1Fml+ZYPsV4UjQU4Oq
qR9q5U8DYgexJN3mWXEbZ8XLovNw8fQXX5zi54pYOcJM7gEZn7CimUyP6Ggt7jJMb/IiPi4deGX6
+rmr65/1yFvm5hdmvU7mc2bJuTCIeAdH+0zyJTfx6p4mXsODzMItWB+8abfUtlpyU/5W8bQ2zHza
ZEsVMkxtY4NbxTOhrtDERwnPYPrAI0XYTD9rU8zXDN1Jki851jgPH/IEpmDr9/EzKKa/j6f0JPHm
YribyqSgRRYskrc4TfOkB8TLjiWkqm9rQFNuB1fFg1F6UvZDb/MorDZT38qLmIwkkFwV4wFOa1jf
5uwkhnuDK7bDs8HkmyQhRd+I2EzRABYvHneCYXlgNeYgk7YKgvWZMdefMAX/NEYBcLfLxL2gL7aV
v8Um5GizV9NION9/Tj7RmHxCRHExBYI1SX3uFXG7h/qJy0mPnAi/AH73YqinOmx03uzSQDPML6Ot
eRWFqHnmDxmPo3vrJgG9WnccOIU559BYnG3Th9pkjHCMWNcdqS/sFl8pCKRfXyPPCpNLWtBOTKKG
Mwujxp61BCP3prMIP69b2eryIvubMtiR0erFlMWf2V9eajDiDMgc8Z54qiPttFst0P2YywPyoRt1
mZU/LTFO2DYGLlAqLI1+ej94k2NCn1DFW3YQHTrFNn/FZ9UdPc1RNLc9Dce/imeAh0CloZoAStMN
X1Vs6QRuMTmEfXMmoj1Jwq5Pii9QluVJ/mwGwMoQkzisQYCGYCESX4kq0BcY+5gkr5xjo9//i81c
2WCOLa5zI8NrDQIgbE9GC77GvoaCWxLGP2JpuDG70MFojuqZcRHaQGNrTi7kjc/5FVslt7n6FcyR
iiXgbMOAX6Gg5Iaa4DE5pc/SQ7FXPLKreBfizYhYWWMSSzWFJgmptWmsglm8rcN2L2i81LKZKz+t
sC3ldhSq2YqpFQCrXILm4m+203CfG7YquXJlT7G7wE//1UgLZ0stpvBLlHwEVS/Mjz+ln+NNcSiC
+aF9z77IoEPmQiM2693VYpkkk6p90eQaYiJ7T77rB21HxwWml/KduBU4vXnzApwTZF/yBTOyzF6G
OaFrD1WzXxSyS3nYks1aaLUmGp6rOK/MEXPOEIHyRetWlF8ya7bH4jCF8t98BlZ2mHyyZIYQa7Tm
khMpaKsKunWKrxrlnhNk22ekSZStWwZnDf37aj29qSwhkRS83UCdMbQry6n92G+PUMvLzJ18AwWw
ncybU9w+qU+jzCZqjW5l+Qyj5mC6vTZ5leJGY2dz1rbt7Z9mmD1sZGj+FqGMrhooIfeGT8XrEWbW
afEqn//ivJ2ZP80xmTkyciXJBLhGlINEYKjGe6HnNYG33e/TBpOZO6tOIfWCJYVh5+QziFZJ6hAM
3i9f/2bzKFEBVVQArJCxhFI/yyd0ttEfnDxKVl857TO6Ovs+iM48dfTNrVsZY1K9TiqwmVswhhap
N43yc62nz9cXxJrAmzymljByQOW7oJbHrGfM+0YZ06gOSFQETTfshIFzD2XPBhYwko4rLgCSECNj
LUjmpEeVptZBNKnPgplGjjJUngG6QTwvxSPPuzcW9Ic5Zs9yEBPkaSoD1fhz8JbExvUBjFMoTRcM
ReIjMi/oq5ZP4ffr+0j3aV0bsKtkvpNxjTWWE2SSIeYE2dipfjcSHeM9vfotypegjBsetSGbLX5b
RIMI05EAuLLN8amP58UqjToYskNi3ejT0TA5kw/bR/dpgu71KguaeizlJIaJTvyGCTG7bY9Qa7Bz
LnX79qF9GmJSUtvn86z3eh3McvtojfJXwRLc6we0uV0WpGsMXYb6lErXulqLFI0N5YjEWspfufAw
pBisMP5LbP7HkaxsMMFU15MRZwROMBkAbZj3EmTKpuLlf1sI4+CRXBHEMxaSgzMlAPFT6ZFB/aoQ
kdcF4G0Z49Nt0WVL0QIgnINp1QwVewLVQfn0Py2HbVMZFsnmzoKPLVYwCbFdAUz239K+MOfC9qbI
1A9irGDLMvNs6ZFdLS+jNTq6+ShE/22FwtpiqjtZLZokaWnMlGdjknzBuAdZj3d90zbj5dPRLsoT
SwzBSY+TyaTiHCMN2J0cT5yI4Rmhf19FDFFqAsk/JO5MP4fW4I9zwimzOA6m0b+vLKBL2JIcQlxB
2cduJLw1VJh0fP+bvYKugKKByAAAI8aINkl6Olt1AA6xIwkFXyAtR9plM09a/5hg3yWGxcpMK4eJ
thwdQwWXHDjlIukWkF3O5237TD4tMTcV4IvlsexhqerybyDr3tedxckvF6+uvz340wbjwZOaaZaO
kirQbFMDXz5eQYHmn/AOPTt4SYqBHrfRGeHd4HmbyJTcbVfGEt4B6kDsFbswnqv4SSTPRtZztnDb
6T6Xx7g1xqfHMiWwo0anSb9Pup2S3V93uYuXhN9baILfBjQ80K1lPgS5ojRCYsCxlTv9YOzM+x7K
QkKg7xLu9W7zuMDsDmoTKPOZFwohYh0WSqLHTbD8BCueg3mJ8dl0ixuLEkCUdvmQnHlXyi0vXJtk
PERXu7yJxbQJjOm+6yRb1Hjtvq1ySpIksEODFQZTUEzQChi3N7sMh6QPT6J+XiY1qIRvcfZeKFPA
Oawth1jZYr9Aatrk/TiFsPVEMbFKaGumHbsQdO5t8270ysorXPEHT6GSZ5YJ5WGKoUxB/d2qalTC
nim+zTnHETcPSsJ8NBVpBTkBUyvMfdWPoKTHxxUTLIn+Q844Em88A8w5AduA5kmJvbPMpzq13Dzj
tZ05Fj46nKtvBPDzk0oUWCBz7feW6ZKUp8y1fRL/7BI7nJ9nQ9YSEFoFibncWm3mQBHnKGSme93R
eGaYqMlrec4zCwdeghyZCHiP72NfnmbvupmtPIqmBYCg9CFT0ejfVxsmy3h/UjSsJgRRT2ROtqG9
yHHpqtmX64Y2T2ZliElyZhtJglkmTQDg4LHPlsNQcK6OPAuM+4rFqBsRXcoSzifUCPfLYHKin7db
jAO3uBNAqw3ZM1Irr9YNe8hSR8KYWy6LnIPhrIZ9P8GTgiVEA/arnp/1UAZNNm/okbMY9pFkXEQ5
bCVYyPrvVe8r4y8SP04651S2reDDZgBCiBFVJnERIstZJCP7q3LpamDrqsZXtSkDuRU43b4LfBT9
jlJIs64oCi41F+PpGIgaBXxsAkqbQfFwUwYZej8LlgCSo0GROcu0t1xuP5pt/zF22X60XpVDXlSw
C+10X1Axfhu7El4+iatDftGN3OIvKkiwUkHAUkEPBgNXfwZtLMaWVKhZE0za0cpvkhF97gTSwZjA
vB60m4e3MsSElCBijkAwYGjI4gBVVrS0dtFCBDrjrGj77FaWmMgi3WIaVVHATb7h9Drf8ofGrhzL
GTXbCATkJkjGAuDGa0VvF0Sfhtk462JJsDK6xBo8qV5S2P0ZsFqNkq3kTmjHkT2cYy/pOM66md5X
ZpmwUEqdoMsDn1HmY16ckvpOqjj9mAtU24dfrmwwn5B6ANP+pGBpeB8RIdy97FNXSfF4BxAd2dNh
uUL83xyG5aeKBCEVDbostWodVSntJO/9OEvs2fx63TUvUA4fq8O8tmZhgAc4HCYIitxSO82qYCro
9wY9NbTrHieQe2XDPkFX3OcY3AzzlUEmGEQLBAcGqZuAjn1hPO93mM/O4iHMKfGFwTtA6gRsmxA4
uX+WyATFEIJgtFKwm5RAeNlHh5pAYoW46ZEchc69vr7ND86nMZXOVawqgaKDOgi0NJqgzL4hy9qq
zlPF5VlgfH6U5hAcaTixVBn8SblNSLi/vobNfGUA/ks71BQa/ecaIjnKmyJrm2Ce8sEFPNqT5yZz
InGInFQaedSmm0GMCwd2DdIIF4DckjRNkwt9E8QLuSnMDBffsbwvyozHDbwdyijL8f5PtXdYsBn4
uXt9sfCtprClzq4BE7EpRtUIJIzhQ9fR5JQfF/KoNLxkERxXKvheFNAM/bmVC4hyYt0of4dXKwIf
qvnWszL6xakBtUTpRef+JLvFHZWdje6sA9nXs02OvNujvBV26x/CeM0cjkY3E/yQ0YeM+Euxa2bH
sPwqKP3uSXB6mwrWqUf8HCe7r3y12k+gNeYOMm25Fp05BumODl4uFtKv6GIMmssRn0JpRyTDh3ie
p+GlWVfrX9edeMur1pboL1kFolWSASRIEwLReFzq3lHNRwVTCn9hBIN1lJcXM2AfDrcyMiaLWBoF
aYKmfresBbSji51HhGNlK+LllRX695UVZSnKSo+XJjC19pyYuBvnPUg9ri9l82TQsAPPjbnBY2xa
iVz0tYgs2aWxjb7eo9liIiuvZwlt9cS9bm3rdFB4YcsM6GhdjHZEUS4sWh6B43Z56kXlyWwXt08l
Xj20tXOYfdXAV4YbBQDDf+5crJVlHipJi4APH8IAYNvjvPs5O7OH4YIDf5Rha1k6OlCQU0WX9iLB
CLNSo1lSgDSqHJyUlDZRoJVGeA9u9GezXzSMvSqGpamg1mU7NVnUFnVt5mC+F7Lv45yd9eZlkYuz
llnnJeHdcDYXBZ4q8FVBu+YCORUb/ZKWZdUGTTq76QKiU+UkZFwVL1pHXSxqZYYtDPqhry0Le9d5
/Q0FRtNSRL8BI4Gbnf+qYMVN6p9FMUUBwSTvCJ4V6hmiYx4g2wnU9TFBu3Vyx8f5KXKb3XWXv0DS
02/ByiTbVemtQpaarGyDEsLuB9mjY44jRLLfynO7673kNfoigH6BXnV4eO/L4Fbx3CyCwRvcpsYF
FWIcdaWcVQPmaaSDCbLfpO8xch8F1lD+vL7KS2eh3HZowErQtrmUtTPiKDRqScIpYvREE17BsuKa
7cxJH9sYu9UrPXN8Yl+r1kjRfOnN5EHhFdP0qU8r89A1POFJR3knUxo1X3229svr9TVuI3U1TCji
G0b/o5uwSshFpUptXqmAmVLeOIpIiB6UY/NU4KZFCUKa+2xAu55XTXDtMt80NY+GPF1gVwx+T2aB
yg2sE5nTe3QuYgyqO5rTRs562SxqgIcUgIV/lstk0S7Tx1wGHNqf+3Nsvkop7/3u4vrIWmBin6oD
ibTn6Kf0jkVZIGIAZPSb6DQ61gNFafIEPmQ23XyYRCECfW9Me1wQAA2C2XcAIQH1HNvEmd1ul0LP
AbLx4Fx57r3iS3pGRx/zWZ6B7aVoW+AMuJQem1u7+hX0V648KYuVDOPP+BUqEN+xg8G/xrYcLchv
f4+56JHNHVtiS0F25Ux5r0ZTRObYoJjiMJBRberotCROUjg0aPJvSWkX/+0DEGuT7sN6naQo5CzT
AUgyjmDGCoj1rdSIcz0uadCvvyCsESYsTRG4W9xoAFQLzIOyM/eQ8Tr8C90h3gYyYThXkGdQYtjp
PPVQ3mde5ahQcpvfUVRgFj/7cX1ZF3f0j3VZ0JaghRkclqndmxwUM2lCgX4P4HPeKbt+lznyT+IW
gC7+Ffh0ZYzxSCMaxXAZYGzO20OJy0gZt4FecYD6gIBsHdbKDuOFBv5pqSWAj2n6AEKKJj7phSy4
SRHezrOV2GVG8KU0KKXaMABk26dPGdqQ0TKNN3WiYIxe+w7wHuSHhDhzqiwK1KL7GpcGPudlu2/a
+XYKu+cJw/W2mCS7JYOWziwDf6cl1UGrGy3oa+OXjp6tWoTf43I8WkrqKZJhJ3N5zIfhMI/L65K1
t6omPiaC0ntjEt+kcfw0p9Vj3tQnoUl9AaB4NQsfkxyKoElXA9ZXDOC+kCtnKUl4G6F99Frp4VMK
lVJ3sJLwZhl06+tM6CrlqI1sfRTuQq291eo+tQU1nTDLr92kfXvWqxYP2+kQ2VIzvBbjtC/D7K7T
cn8IcXHKIMIkNo6hCC96XLmd1GPfUmj8LSWenuTpDp9IAM5neXIKoWxsqdMdddJdLVruMrMLojHT
7RKDLSFqWS+e81MTtY9TITnWsDwvav+Iw9+1iWordVPbihiWdrMgE8aDm3XGCU9RXtq8gqZuF3VP
4qi/RGAYVAARLUE9XNbi85AooMMzF1eI8sibhfzZCLPRruNc9Ukr3cqyeiuP5BZ8wqepDO+jznhQ
miEQ8/itMyOvzeujhbE4s8OHQZ32cpjYQwMWta62C2sIojz9QrdHyyG7VVZOEhJ7VM+t9GXWgQMq
zaDMZbhwZRszuEEj6UbSKruKQKkHhoUsdlNVdNTc2jdE131VX3LbGrpdUlWOSBZIFd3FoeWOpN3X
DYEQ1JQ6cQEh5lB/EwlmavvoR6vIBzFMcURLbtql1ftjhPHxTr1phPmujWu3MQ27VxtvKnsvxe3A
tkIxtxd99opFeUpIssNf7TqxnpeuvO/j9hCG0lFekMbG/lxqy2QvMkqNUU53Rl6A968/q3pjF9ri
1jUKZcOwa+29mHQQhS6QFR+6752IK88Ilb028gqj86UI6aOu/dKITKfXzLuiQe3S174UjvvIOsXL
/KiT9CCO4bGV2mNLioM5F6XdN+m+lqFFXrbRc6rrDxo0wFKZuNkc/cRtHl4xBt0cHnQhvktTsOhb
lgv4ISgKv8t65YxS4dWDeqOFWuwVcrMPtUMpam4ySJ3bJELiJaaKa0X3I53bV2LAPU2jmCAxU34F
lgds1otI0EaDhJ66HNoEo1DlaJuC7DS9bht4xy3H71pb/shKqpdhCCAiUG1gvQ9JV94Rs/bkBdwz
qTDeKaN1LAwl8sEa+d7qZugCbGU4GBpZcPTqHqOu743WvQwCaBtnYXLyJg9mTfJJ0R2jvoHrDaZw
r6WNo0dgDa6xr1M7Q7ErUaa9KJaN14VApepN6FelHOjL+NBpPRhFQZ+4WJ2X11Vvd7MiOYmQzkGX
qocmVlJbzTtfq6xvtSa9pHICxF+jVK5SDIuNpyDM+yzjzqx0p0oUxYH4cG2TKbkbhdpJ2+gnuPBA
DJJAq1f8JTZAFyf9O8Cfu0UVFBcalJk9EA3ygFPpdVay6/rpHipDN4bci46cGV7fVl4/1bsEiEZ0
BM9ELx/zpBRtdD1ccOD9AEf26yTrD1CO/j6KveCTAewcokWWvd6njzGURevBuBVHARwu1nJX13DM
QtV+GU15bxSVJ/eJX0aDbwrqg0pPWFZ6xLCmZxARnwNBEN7MEBewZhnNfaXPIWdkmr3+sB9QpvoA
2zyEuCOUlwseHSuhQdbsHLFLXUJ4nBW0UmVrEFy0AJ/QgKKA+vWfhU6YJGMH0U8g/wkiuXaUGY5x
aDRQ6PTZE4LJvl4cbBWQK3sskMJYYkVbBCxNz3p3VER7VDifapWzJBbJB3FekosDTERd/DIaoKiS
z4We22mRPrRVBiE33c5iw10q8bHWpiN4pp0cWtVhK3+zrFh0e8lEZpaRmU0lWPIfbUdsKN3Y3Vg+
W+rwPRvzV3U0zrqUBDUoSiek6pyYbhZ9qyrhMJQPkW6gTZj74ZCDIKvaQ53+vm4V067ylyzKDqJx
Gy4dEB3R05DIv4o59tMYd2wBrxqx5l/f8o+u0ZUz1tgSKc+E1ihxxpStlGpKC3jnqgIVqGd/ciVP
3AFANTglV7x9q8BdHzZTM+ExM2sgp4MCd052YW8gI5jtZDcqSe2izn19rG6yMHofw4k3pXcBr6Ix
hDciCddAUAKKbCtNioloJuAG8SOrmJxSSHd6lO+LEE+MVfiuYEwLFwkFMGyzwUyPANp2GQhQjrdL
2zvw+SuYi6IZNijOMtyXJqd3+5v6C/m+gJMgdaVyr+9rb/RkV8o8BF7mC3uB85S0GWxAMoM5EP+T
WU7Qrp6maNFxc8KYAqq2nW7+t63ej11eWWCvFvqkq8jDdE4EuyyUxU25NO/X/Ze3CuY6XwIKA7Jr
rEICFexcQE25/XLdwmZ7hoLk8XWR8MrFgiKGtAafghYi4d41xBb6oCL25KWv2jHxskC8A7nL4IRn
EFlZp/x2+Qqmx931n7B5aVr/BCZIhSUri6TCTyD5e4/nbyLvm+5Z03/08WvRd14adl5p9Cik953+
8FfGTUSKTLtg7LsAKYs2lCDA7RNndNt72p5Chrjp9m2Qn3hvO/+fpX5aowe+ulznuFCnYw9rNCgo
HrE5jbghFvt0h5ekPWdtm58DoNvwiqPIoJZkbtngIMX4SoONDU+0S5v72Vtb7rvxZDxqt6o9euDK
9donsjyOc1Dw+Eg2nRfMJ6CLEHXwHDMpcDIixZxErLUYQXkyPyAJ8XLM9gI/TTDbac1hV7QDFti6
xt20s3Z05DN1qfjV4EZe9GQ41d7cUUYbztZuNRZAA/nP4pitrTWlVFOwaPpqDb+BHoWdn0P6Vq04
lOaP/xx38SL6kW9WFpl8s7SNnNQWdR21drU53cVte7+YFm6xaSBbyr4nyr2oYX6oUgZXEMtfMeWA
a2veuMBFd5z9JUxWqusx1DUar/FeOKNKDQSne61AyyraSuhaXu+1t/pO7UAIa4e3escpEf8/9k3I
SoEvFUhlJl90IEwDQ3G8gDw7u0WRI7klDlt9HR3tQQKEhU4flp585HMt0lO9KCdAFPgfy4xLd1Y/
mR2u5L60SG4shoVNxP5ohZB15vgXzxLj2U08pzoxsUbcUYG6BdG6GwJjfkADGUzri4d4je346brV
7Yj9XB7j1Ljla8JgCChahO5hnrX7op8473zb35vVFjJu3AsaRB/rZMGyop1hywEUfe5p/KR+cirw
vj35UeHUtxkG7suTzvOd7bj9XCLju5oexyUIyRdwprV73ZneRjQ8UBPOXgRwEJp03LHV7Zy/WjFN
YqucbxpTOpkidrV9CU8tSiDBk/fluxWUXuLzqJgu0AO/g/NzgcytRu2TpukzOI5xHl3Nz/3+h+VI
D2/dW/iaoD0O9fkH60BHFExP2KV74dfMQVVvtQstkF2JCE78/wVrW59rRkjXO8qlIy7Dsc2PIXTo
gXdzVF4y2HTZlTEmFxggKknGHsutlsnTyTHHlfF6UGzfIVYmmKCHGkc8t9QE9dg5vind1I1OVJss
e5VOSmNjBrlGxu+OPD7PzSSwsswkgWUQ+64qYZk0UCmeO9q1HCBqV/MeHbevDCtLTOSLsqGFswJL
FFtGThWQNrQjP574D5yb3+yVKSYBZCXYVHu6nXUiZSAaBmW4Xj0ambqT0/pGwjwlml3zxEmoHwX/
RepemWUCX8gjCfLtMKuEw1MZjt/LFHxPaLMZ1fgll9HPzJZzJg63ZdO99xDi0sL0ORFyCZKktSfp
ltuk6IBb2UEhuCIDDi2N5mPcJK9jrDyEteoD1QBK2Kp8ve5/vP1i0kdS63kXpfjhhbjvxxGARjno
ms6NUJLXErIW6vPrFi+wqR85ZLVXTA4xsqGURhkmNQmPptGuOhRP2g4D0D+p2lq6G2ebT8RA/9HL
A6KQL3B7a6CS+TNNtlYrGeWCD0Opjq+JoO5DcMp5cz/uRbnalWMFV2y7IGs6zljq5lstHdX7P8vs
fNrSC3WvpOmCF2o9WArUc9NXBeK3mdO5BHlrcOIdxhG4CKvtXL0yzLwWmeJUTFGRI3lFU6CQdLHV
XtzNqTr6k45XENuol8pfxM4fJglC9UOGz5Te7oehdOIBTyOFuo/gjVoqHeJ4kD2ik/tB02+7WrvR
zX7XZnHqVr3Im9XYpOihL0KGZVmUH5WJJvD2iEkf4rCKZWcNs6cNx7nVfUnEO1eEPm+Z26QhXqhL
L9d9czPfrwwz0UDCusqsmJYPve4rIrg5Ne5L72aNsLLBeGJjdUMrx/AH/VTva1DIhG7jGg8NEMRQ
/na5PK4ceyaDPJwjFTGN/jZoTumLeodLYUFratcKck+A9hvni7b5WflcH/tIWWgTBNIMhPdHJyi7
V5Byx2l3/aC2+z8rK8yXee6ExMoLrIoAJqT8P9KubLluW9l+EatAguMrxz1KtmQN9gtLdmzO88yv
vwvKOdYWxGzk+CZVqVQ52U0A3Y3uRvdaPrs1kwZTVk4tO9HPdqfcjx4rwIXQY8k2b4StH0zAB4dy
8QHcva1PVNeaBqqi2aNbf1rOkTfajMiBfPkXiKoiadxdrdXJ0owGWy4CS1QRjslpcl8UO/ZyRzSA
wa7Iayvjbuu+VqpElaCgZqjsZ0vGY82JdBleOVZBLLfplC/2kLusDQW0EUrPXON+3DfnJED12idH
YbvMZsx4IYfzJ6ROEplkOKvOAw3MXYk6TOqqX2tPvy1f/sbNj1GPEY22/YOSAupbQ+kHXovbSbNJ
rXEtS7a+aJc+J4YzVU5x1lCdBF93aWNr7+H80VACSK4yEMVdm60taL36LZ/bX1oUiayPxYp6EHE0
X/qBRuefemprN8stnJsWLCgmLMfyEN2HqOTaw64MRG0E/+DM3z6C23xAGZaYNsBH5CfzkB3aY3aS
AtQwXFFRdjsVulgu573HaExIxJbbuq/NWH7oyneTr/qsqigaGtoOYy6kcX48r2aNKj0Ot/OKm/Lr
XNopAHEbl7VgaU51jxclcVPGdnXiTSr/zJPnEVowVTgCFIXBL/Rp6uzirnRjH81C5/QRtTDFV9zx
of8mjqFER8k/AMV1kWKQDsKZz0t22eck0AJQQ9+G3nX3vm2wv3WGf1gx14gqIXN3w/JN7W8T65ma
X1qzdHsRgZhIaTTOj8uGRNKM2SijlpQAV1Ph/sCjvBMfld2fFaMvjo/340phJnmImGw5yD7iT5AN
obEtaNHsKf3PzZ6vgfaFMM79LGuWLRmwS/3CuFl7Y99W6KHNNCeW4x/Xz2vbkb+dF+9oJlMtVwCu
/IdEr91paNb9FyR621eTZWiYqdYIppTeR/FLoRhoEMSK4sSuHvt9f0+P0YSXhOiER3nVp96UOeRo
fBVWdkSSuYNLVtAWgiOapbAs2liP0g36qw1vPUynAi3kGfoGo0f97vq+/oOTeVswd4SzklkDmKKZ
ubP21o5dIG1ss5CR4ZqvYGTM7PIsKq5v1dFMYK9hDIeAEAmd5e83ul5TJOwNgrglQNLiTnfKN7fc
SzZZ7YZZSIDHVEbJmDxrD2Jili2jhHjAVqK2j8cnPlurZ6WnjYI6mprZk6MfrGPsj3YyILxS3MQX
haxbBYpLeXyOVkiRbEUG5HWvhGrJYb1D/4rzryAjNjTpnSwuLZuUeE5WFVtrntMR0MhBYjnoHDzr
Lg1UvIMFU4FpGLsPckcUEGy1176TzUXNzZoww4Ls0Uc3VP+FcZ6wVKADVNcddVjTovD+Z+vhwsl3
MjmbrWLFqi22t72vY07hN5mhJXl9IHyUYop5TRqnuHNVyYu8QpoC7ORadXTwbBaowKJFprSJK5//
hfZsBOfvVsgZqTQremaokGm0hxHvbkpnR57ltesZSd1BzB2/FQS8E8i5W0INuW3BXeRPaEl2w0D+
kj/nezDnYZSAFdeiEHwhUkAwwuULByZYvnhth7l4TqaoWvWsxs2YtbTTupNv6AH7KgZX2dxXUP8Y
DD7oIzE7yMqoVMJYfEm2x1MXsObk+WDerh4LH4VOYFN1LsRx4aOURDUFbRKidfR/L475mp7HfgQA
BI88r16KS1r00rfpDC5kckGkAvCtBY2e4JzXInA5qYfUutf1yFeosOwm2E2+DtCZjZljFuM19KDI
Brqg3w3PU4UJiQI+VRTCMaX/oCagZZBVlOqtDzwKRliUuaVhZW0z1U4t6c9gE36JKRW8uWyf2psc
zhYavdZKgz3X9eHwaZzTw5K8CC7h7Z17E8FpfJTqkpywNHVscAkC9XenfC1kBPoMix1tyYKseOvS
B3oRuIIxF6cYH5oGwF3XrmuKSx+of92jhLEnXA8W3pwb1Sm+tI/Rq6MW3fnbG/kmlfOcYyEtclVB
6ozyb6Pd5AZxBRvJXP1HnXgTwTnKWBr0pJ+xkfBbM8AdIsAAHoC2iuQ0ANN07pCdyKq3DexNJKce
caxrq9liVbGSA0EWBIRWNH5Ry+RTm9JUAM4h2kJOUZpl6csoYfmRtbMwMqKFf9BV+E41OB9VrkOa
a1mF5ci6nU7tXWIcK3ovVcUpGRpf+nX9xLaN+G33OPe0jvqU9Ogu980i2U2RT9YsKBfBrm1HJW/6
/hqMXjxh5l0TFbIJKeSQ7JL8iBqJI38jfivvMRftmw7aBGXNub40kZXxSCrFWnamwayMzYDXKAlh
BFrG5anjBZy480N+1iZbZGRbz33gHVEx6QNEdoyictEQMHtAoT5AqrVjgXX4qORe7+qHv+uHWbNn
F3fNutaEF/dmIHYhmjNwxAtdXE4Q/QeUmJuKcyGLs3R0RadjFr0WRybl4BNP3hXOj7aAE8Mbjxrb
f5o0XMjkTD2qmqTRFqgR3LQB6Dzr+BrcNih0m7vMF1YVN639Qh5n7UkkR2neYo2TY9irGztmtI/9
xCHmPrRfhw7dVMRWz37zgwe9kMnZP5WqKiw1yCyo4YUNOEjS54b4DAeunURAl9uHyDq7GHHlh2FR
JVzgzCpWGkmzY6vurCrdk9AX2OHm7aq9SWF/fmH9STzRtgUJEYi6zYCe/ktm3dr6TpyNiJbEmZ9c
jA2NCPynhb5kICHLOYb+FNEFvq0Zb0viLC1PpbUetNe66+iWMWYJU79Aa80wHRm6QnvAu0QdCPZx
owaDY3oTyplcPJqxVVQ1VCM9GDZex0AFwnLnKUh93WW0dhgKKW9RbDqIjUG0Ys72Qm2sclXDvuJt
u3CmbPo+T6ao/3xT998WyNlbrWOWKFZYITkOpnm2q0S2BXso0kXOvNYCPKu9BBGM7DbbrTvDowGr
czB0H1FmLNJF7nIdCeBOlgnCMIzxI5tQwGrHxAPv6f31VQnkUJbQXRjYYlRzYhbN6odVe78kZW33
WuRGZfYn56ODnlPGu62u8HhhTTissgbUdOQyj0S909un6+tgOvTB9739Pg+hkgN2dzUS9vsNskD6
tCg66lEonXYiU2Je4JokrkQThQXqT/TVJbHuy1QKcrRVRYxqx+mMQBylbprPxdI4HzhNhlH1OZaW
YSgtn06ZKYixRHvH+T0jspJWHeEc5hms35IynMt5uGmnprFjIxG9IG7X7zDzwtBXASTCI6oN6ODs
17ZDKo1nfCdMiI65N3LKrMmymwRjjbT4lYIkCbOTe4km+yHSb0zQgV9XGGatH4/x7Ss4azaqIbHk
uoXix9oxzKdDnDr5oO8bbHQJJN1pEDHubPpgA32j6F5AddriXBRAYIoWXC2oPgXtHu2UAUp6IC8V
hXKbFn0hhltYgfbYnNQQM60PehJk9FMeCYx5W4SG6SV0kHyEb6iAOW3kJpxGj/mvHLyD8XBqBkXg
cEVSOL1PurjPMMWGyL+pnFl9aIfByYERd10PtoNu4Mv8dzGc9gO2ADPmJRPzuT81gJYFkXnmhS4D
O8KkSn4T75Z94QOgwrsuedOuLwTzgYBldHQqcVAypnPQ9OFk+h+dE8AnAGwG+GGFu0SGSW+1jMLS
+viYLj+W7K4evl5fxFZzG+oQv2XwF0gfrnpkZrAj9uyX3WW629xgWOsGJeRotclL7oZ7FS0sWn6o
XzTD1Zz2Z/l5AlqdexSWsJlKfDDqi4/hfLMslwn+wsewAgI6sw/SHb7HlT4rLnAZWuf62rdfBi7E
cRo6r2NcTGztGKpzp5sS8Jc0KG8ilCpigY/eNoa3bea0tFbSaQAGGrs/JccyvxWvNAN/AMDw7jA5
lSRt3/ZRD4XpxrtQvUlQd4zLO8GuMT937ZDYUi9CjhBtY+ggYd4DL/EEeBb0mIFEdW856P524xuM
MUA5hu+yaApy++a5OC8uENWJMeBRHudFbzEtzJxwgbi3AK/Vn4IkvNtNzuGHNSnSXIFnofXznGEg
QT3JQkSk11LEte3k/P0895j/HrGd+eAoh+Im2akvdDc/4QXFnhlYh2se493srb+o84csQu9WyTmZ
PIvQiG1AfpmfphTA3EMssjOBWfNwieaMlm5qQC0JGpxWtzikfuawdqrly5/en78tje8hnyhwBs0a
pwbWOrstgBgQD742itC5BAatcr7DLC2ANDNXtRQBMJSt8JMpggMWieB8Rkb6No5DnEwW3lgjm0s/
6JHA/4tsin8MNmtzWdYK6zARzOzpcTxiNP8++hLfIZcVBjdbo0iX2sZ3TTVUDVPgILAZA7D5RJgA
ys4A6wjSmwb84eLC2PYl/aYNvMvIqwGVQMhDT7adEsnWlmeBP9wUAd5AGYPgCuJizk0M1WrldQTt
ntD+O34ZPrPKVLQHMAUuS/nntDMF9qRsBvwXEjmXoSqjXiQWJLI7mzyO94DsbKt98xC6AOY4DHtt
Rrsp3ZfYUPZM+OsXBgyCBvCTwhub6eAH7wWwaI2ChV39AJJVZVK1jObAFg+cAUwKAoqYVUMMtA6B
lf1W1GSzaRMX8rjzVFUlN2cko74Wz36YfsqBGhdVgst6u2htmkAuBGIuVSgnZSibprBSbHDvopPH
AXqFjuLx7EjBeJ5s0xueRPUC5mU/7uObRE6JdH3RFIAKYF1m59el5lrTZFekdFo5dRogVUTAcCJ0
J9DdTc98sVBOk4wuVPtGgth0X34ZgipAC/tBO7ASZ+wJG142LcVSVGBBYrbnAxqXMhZyraFrEl11
sh9jWxmy2T2D4wsZsf2t9Ek8vCGSyflpaV36hJYzU9CZDVs65gReudjNMd8kPTEoOZLa+qn3qNM7
rYpxnDpyrK+AHJpLgd1uv0pcrJ9z6HoFOLtcmpjdEqf8xNoX6C51gbV+MzuMCx79PkL+1q1RAROA
Ur93ne3QRbyWFL21Th2kVh6L1zIPSD/K19mmTwMQGPziJ9Ps2UuPE3yFC6ZadMYXdnMUce5tW9XF
h3CB42L0cb+aOH6GOc+QEefv2k3rzR6A0t3Ya74LwRhFh8/ZsSljxisjWLoKRC2ALd0au3kHbmVs
tumHxF7EVJPbF+rFKjlLNlK9LY0BMllXl/44nbOAhTrjTXdrif3v9go1E/UlAIViFOX94TaGGhfL
hPsNkMvA6mj8bplsWoa3kzRodpyiRFwlX0swmbhysroG6YFday3BqOo30iyLoonN68D6/TkGV46U
l96cpAz+JD6xeYS1h5EjFT+w4hoevsQPQ4L1G1zG2DYgLqnZ+tN8PK1zfdRa+e66kxSJ4DxIOSMD
t0KWBoSSk1aAzZJFnSLbYdHFvnGeAb+czC2LJuMTazKSldd9o+cVnhFsyOJ92877LUth7YeyiTmc
94ozTZMZAQv4b2NkmJqFUzzv28HOn2fMbakew3AYjIB1PPeOlh0jN3tq3cg3vlzf3s1g5uJDuCto
DBcrUUd8SNH1wDUxjnTNj5rV+A01Be0kIlGcsehWPpVWieChyBd7iDt7TO7mUfNmPGtcX9Q/uPrf
28unPMWcm3m+QlQOqKjX2Zw4B8sGkLLs/zRw/at3YHZqH8KIt83kkx8MOHVz30KPshb9hxK1MptG
cW7XRX5DQ/qkpiI4RsGe8nlQBF8XIsNC+lh/VpbC1oAGhgY2NxOWazZDv4u1cTayFhSlhxm+Zc6+
GvQ5RBKZih6JRDKYL7i4K9UuCudJg4ypqQt36Ok9MDIWsJGPgtLeP1j8m4Jwl6G+wGt3r1V0ercg
dk6O7Bmiye9mx7TBOPGHqdfF/nGXYTGmc2emuH7/9jEdZMI3/+1joBZiHyNSDc7FdOEENiUZlk31
2V1G8Ppitk+aW1+jhX/d3kTnxjkR2hcmOqmxtkJ9DrV0P+ho/Jiy/6cUzn+A+8lEiz2sC/w89kSB
bPNSKqPIdTA95m2YYmyaUhV4vB/Q85s0lbICJC+vKVWyy0tEEGrislmXeHFSz3KVTJTwiGRyutGQ
uc8mdm8DobZxGDyu5Bh5kGNSnTpzAF7zObh+YpvR4OUyOe0wunEuR5bEsmbeFJyhUEcGp9ABUwvN
vC2mZkX9Yls3+aVITksUIlVlMUHkSJ5M4k/Lz+trEv0+px9djviW9FD4yiJ+I5X+rIu6DwQHxTez
y4U09rWOJci903nmoYpsIIz7va1h6Mxf/7QD+mLXXqvoFz7RnBYjKZlPZOMC0TE56O58YNwxrKNc
2EO1ZcmX0rhoq6JALO8U7KE2jfKx7+UgKsPP0mD5SWM9V31xIHoEIE80xUyFbtlGWks+UdTMkYzu
vEbABssjAfLIZkx/+VHsVC62oDMB3NrP+ChD31th+kznMOiLyTWanWV9i/PMjdFGajcl8aj0g/S7
63q1NZsFnpbfLuHVli7kV1IutaBt/Lt1ASCDR/NED+FRPFe+eS1dSuKuJW0ZxyFMmAp7o8vAY2YL
19IaEIzfRJNfOqID36x/U0yC4CkS9A2E56GJM5qnMXPdS4DXEVf+Uv5QDmAkK0EaxHJjYL4G7E6M
nMYIxAXCrTlK4JdRgN6p5PXZ9f3ZRoservm0MNdH/dpvzmuMrntAXmEOSEexB1Dz0KnEXrADtSMB
UsATz+RsvmJefAVv1+WaNvKq4StYaURlHXUPWZAAczpB9shmDnWA9zzFZ1EtcdsNvy2ft25FoqEV
UwgefTOYXe3UoEEzcdBQ9FeKYkjp5I5AmZkFf7jfUCxE9wAScJkHAFCttWkANMi6JMv9dMOoofQT
m8gZA7FCb7qTC2GcyyfFEMtzSxD0hN/U+Edk2YCk/v+uiPP7dDBBdlW8rkg9ZEc2NaHbsgMs30Dc
5fYPJ/Z7//he/waIyURjJxa9SLfJsfs5PrXf01/lo+qXhwysLpgB/utPzgwTYxYFVjOhJucW0lWe
Op09X+YYdh4lx9zTMyuHovcSRBZj6l6Xt3lqF+K4cATv6kReYpbGNOlXvLM4bSPvyPJ4XQr7lQ+K
eCGFi0DiKu71hkBKpOh7tV28YfD6JIim5+tyRKvhdDApgKudVdi8eqVusgbhOqPl+et1IZuP2Ujj
fx8Rp4QrjTop19gRWTajRo481BVrFPb6fxHas635sHUqQEIByw3uML7TuZXyZFgInLaZVU6TAKl8
Cgoy7Yf2loaisG37UrqQxuKui+uvl4wGeAz/j8xl28YuJHL6Pq11KccskguNwZOHz8la2DJ9SQh1
jfq+LX1jegqnXYU0Y4pN8CdhkuNecKCbanPxDZwREBntHxVarVgJgWEbSDYbqcCVMNpx8e9byUVH
y1nFHAOyvtGQ0A99ZrizSX4ATftOGa3FRvLjh6Oyv77Q7XWCNQfEQ/j7NUC4OF2lWdH7FyK4ibvG
LgevmBF1aILAWSSECyvHpZmTnrXSJOl9r3tj9SRT//o6tsCAwDLythAuSiRFDwrQdp4gI9qjkLDL
2nInp6k/5g+y1Dl9sux0aBCp98QCPMx0UKLbEDDIUq245VgLrqXtJQNOR5ZVTQMl0HurWZoQSNFq
OYNm9YfUjHZPS3cQ+VD2Ix8dwW8hfN+mavQpWqRQ7S6W3VCg5UOtMMjbkMdBwUiT3n1eRno7UEtQ
yROJ5cq+hlyUEhCCqF8lOkaHb5D/20TqEZz9VAFBnQ0vofn1+vEKttPiNChtki5aMqxUaUlsAxq1
BnSlOi+6fV3Otv297SinRSpgdY1Vg5yoAJ8qUp30NJdf6sGXANB5XdQ/ONY3WZxjXeVEz6cJjlU9
s7JzZ1yUhJR/U3ZmV901dWGbfGHrjULHEZBTCLT7c1yFO619SNVPRD4PXUAsUWAmOjLOg+qmsjSJ
lSLTr44qhiE7PbKtRJQcsjeNa2viHOZIy77A7AHiWWP0THR6S4vqkDmy5/CpWbIzCR/WVHV7fRBE
SdtpoaYiL3y99V9r/Be7GVrqWEYhmBrIod9P5373X2iLP+lJBQ/Xb0HcRvbjAHy1sSS+ZZ2NTHaN
6YGUvUAbN0/rQgi3j7K0rHE74qW20pNbKVJ3uTHalrS/rvObUnTmEgnoTj6AVlvFiidodYUZL2CB
m1/ApOdS9fOfCFE1lt+oBuUbN3PVrBs5jAjCIwy6AAWuib6N1Z9V7fTfYvjezRgvgnnJIoT/VO3A
Henqof931c7c/YuqHTvoD7p+IZHzu2NKzUWxcEbdQEHo/hcIdTw5xQNyKrLd7ZqLbhIUBkCJBNbY
966ii9t+kZhvYtACaufrDji7jsVe6/w+ENchtjPwC3lclC5XJl01eZ0Y5M8LmFtUR45t2QbbC7oU
WI8CyNcAOdDb/WxHvqirfntj31bLLrwLUy7XrjGs19tlJW7Xfuoa4tD+TkdzwnXV3PTAv5dpEO6F
dkyWKewHZI9pExd2EXdfsmQ5DObyvZ4wn1DEkuJryipqFNou81zI5TQnlZd57sJoxvZaPyQ7B1/T
r+UREJ4VopJz7Nden9shyIvw3ukuwFtxxm9lQAXWv50lAXsEmQtexD/gmg8jaEJmlWlVA2aBiynC
fPdnkx+Aa/gtjHObEihdSTii+DCmhdPWuSONosI927YPBnkhgrMSENPEY67iOP/3uc9Nz3khijOQ
ctTiHMeIQl35V1Xe151hd6LpnG0ZQDwGqgDOhwd+J5QsCFUp9aX5Z6F0bqImh3AGINB1I2Bxzcdd
exPDxT1Fbczh2rASiqTvELa7if54XcKmPRtvEthCL+xZLzEkmKk4ei3J3dYYwBul2lZD0G0kUgHR
Yjgtk8sYsz/AXsB7EWtWY4Sja+iA98ayjo07eyUwzVUMeVxfIFOsj1togpgWTKDAa+bsuW+mEgM4
MKTIALuQpfV7uSlVpy3Svya9cqO1EoQHm7BF1HiTqLzf0imtl7pQm9m3Oh0DgiTPHUuKn8aqxUS5
bLE8gATIC46ZOruhrjikB3qKPjzHmCnsK+mIKta3JCIHavVemMtuxph0aC0JdmbzPNgAuA4mP5RG
OJPU+qYneMDDO/XS2Uua+ToVsd1vateFCM4UdS1eQGGFa5i08q+8CwOamE5Tda1j6cS7ftDb+w5+
c4ygkNfw7P2+R2UjhWFMWWl68SoQqYF4K7Yzr4/t9If0vQp0lw2+zje14dAH+tLWJxHyz6ZbuPgE
zl4xcx9lea5A2bLYAY6+uwDGtu/72+tL3bwbL8RwRpvlEonyGWIaiwQtXnV6sw1GGUCKZnUnKUYA
YHuBVm8qy4VIzngBmBEpJUCNkDzEdhEdGpMK1HG7LAE0AhDUY877A6i6mqPlUNFxfhO6SEvP8KfI
WY+9DZzdxE6+xC8IbFxZZbDuf7S4N8mcxZqkVdohheS4UX14C7cpnq+f2HaUeLE4+l45E1POrHaG
iP8C4Ib7djcDdS/3yqASpHrbh/W2Hk4Na0xjpYUE/VDQzEA6VAZbaydY0JYOMmxkA5Vc8MrwqQOy
yQFdBvAeKtr3Bqc+9aGtO905/ATC2oPauDpe5IG/F9uYwRK/v25Z2oV4PqUopEyicwLxqL/bRkg9
kqae3ncCpWThLH97gONKQ/8LpUgrOR85D6pWRwN2koKwkuqlXY/pscyekxbDV+ZBb+PDqheCvd3y
mhYxQPIHT2YhL3uvKzn4G+pKgq7MyuwaKmDRinhXZ+U9mUR9RJt6aZmYBgDSHWrk/AJBazovsWlC
VQI2y9Y563fjYXVe9N107ARquVkHuBTGdOoi2NBihEoY1sUDQzz6dY4301zZTZ3qY7LQMXpMHfep
t6Z/1eWLQFvZln04RxwhJh8U3dT5LS1MC8CQncReDycPFNk+mEz/RlkBuvwtUHcFR7hZsbIuBHIm
ONSFZU4TBLJhi+ElAgwIwh2M8a+e9sggtgUL3CjuQE9BbKuAVJ1NPL/f2kVKszaU8tnvZbA3qtS1
xt4z5NzrosSTs+g06pFTZlagod55XfaGjVhExpWrEtza2utWXJxqHUepqpYwRSUIg9oP93KAXkIx
qt6mHEBRKaxyDfx8ziyGCq2nTR1O/vxjdlUHdSTZKW7wLz9jYN5KxuvbOyEue+mz/hoKgSvQNzwe
rBLSZV1BLypvKoqGrAJ/RFEs6UDG1IcPilq6Ep3OlWRSP0UZ1DxlIA3WdvkyPyGv+1qX6b6dei9p
kKKn3+M6S5y0zO6HdN4rkeUYHZ7NjdZWWy2xSdE4bZgg3NPAgqn5FMyaamo44L6Cug5eU64owU9m
6uXxVOx7Ut/Rgdb2oGUnncaHGkrnGVPxU8tr6gxQP2dK5TiI50L9gdqfYTdp9bmRrcmOMjUBQiAj
jI/63WrFO6M2gyXVkAIon80pOuVy+lTX8mor4BCVq9bVyslLMnM3porb9OApzfEhRaJ601Cfw9lu
U/L5ul5tuMF3+815ixDvdHRit/KCbl9t/ISIATALEuj87gSCtjQL0zPgGTVksKTxOYKpVeo0GyPq
kylJ92ZU5sdatb4peY4uWHPSbGWYyGGYKWbbLCQsaRW2TlpHeCEFo3Er0QEt7UBqqEcLAWczlnYc
tt+XfIg8MFdpj80E1tpUfrASzC2ma3wuavkYVkCGJGgvc9RVP6F1aUcL7cGKTIBoDbsukb6UhWq8
qGqm72mcFBANFpYsWr7QxjjRgn7pkimzY5OAnnbUB6cI2+WzpXWyh2pK7WjT5CGqgVNdU+lQSM1u
bavP0jxi/smcOhcVTPxHEtDc+vGTZWSunqONoq9CWwNhXpDEQADsJhAfr9niltVUeKBUVn4VSVPe
6Mm8o1Nd+bTo8NPpj+sHojDv+N5dg9XQQJcNkF+BUmVwR09BvkuJFBIQBN91yaO2wjqM0gEddCE9
KOWdCa7WUl7sTv4lVesuDP2pOI0tOFv70MmK+NyowJ9uMMJZog+xBAnx2MVOZs5fi674cv1jP6rp
+29lynXh/iywCGsgtyW+hLFHJGqoVJG48nvg5l0XtIHkDr8uE5XBdhEQdHGSUqMzFj1OMJJkjp4W
GzYQTUHD/GXISlcZamfNazvOo1urHT6R+HM+6nY9GXY4fO6sPTEKaILhU4LMCKQZzvWP2zoxvIpS
hruCr+NL/KushHPY5AAxA20bQNoADSHoRN6UoKDvCpugUGpx7p9UwB6YSSH7+Ifb5xhBmoFEJNpj
9iuc5lmKgYsU/QKI93iuyGhoKXr2BuV19oe1esb5mUxo7Jq9ysdDOnhiSkGs8DGURbpzIVJ5r0BV
0+eRmo2Kj2vUMbTarUHwBLh6wQltijFVXNSYMiWYpODE9GldLAVRML+wOivGt4wl8nq5Ee3gx0of
lmMxpFRT1gwUxN/LiQu1TupuxnJAZWlL38M9GyuCm0uRuYkefDYaIN5J4wd5NKvM06qCtOaX+suc
gVIZugbkwY2NuOJALSDOPV7HKj8oydsS+WEecDYX4bxCaFTLuyrUHILACumd1yuNZ+aPTYimwCpY
wahE4tJfkthpCTCzG9nurWCp97EMGni6gnS6sLNVsq2augWZ7XW66a2SOoWEYDGjO316MeTyMHT1
YveJ7sdFU9qzlt/VTf91TUJXK0BhIHyR38gKDF2XiQWycQXAsHxyF9XqSig46/Fg0++VHL1v/a7I
/M6Nd4VPo0TI17IRL0Mi4mXojIUQkre7dWrbfJYQL//9wpssFy+8gBAWN/1vac47iZzZTSSiTadD
YueFAdCSM2/cSY+my1jPqBP9oOCBF5jgxrTN+1VyNjjROVaIxVaJOT/lzAqhMWaWbosAo0QBLu7m
JF7px+gGdyniZlWmFBDG/KyNJKu5rNQVHvnwWmIpx3g6VMXXKVnsVQEqBSJBULu7168DxWDbx9mI
gZdLdKtamoJ4nXMDo6FF1UpaAtY6dXGkJr0puz6+pW2WBLQ3y31k9ou3TvPNkoMgGVmwrcwznmwt
EzOma1bYfaq1nm5ZrlkhMhtmxSmY26Lr+G21Ii+McGxUOtNO3c2SdpLW+SXWu9YumzT01kZ+rPrW
RJ9Hu9h6pkSfOkmeXbldVndcK9mrw3anhlVqDwpAtdLwR1Rr94UK0KQYkx+Z/iQ18a9QrlHA0A1/
7JLnKMH0bZofzLDYdQgJHdg5gul5tUzQsZL+M/b/oWok+CCjTp20k+qgBrB6ORTgmlsrvCiNZe60
aIGXq7l3FjDRuxh9lO0hVM09qbXap1qqn+ioo8yl5ohH2wbtAKFyI9Nxt9KpcWapu6eTtSviSbKz
0kpuoVVpYYfd0Eh2DxDwzlaiOd7XFgFBlpXdoKqXflJTknlzquj+UMTGqawHyUeioSLDwCVK59Kw
TWmZ3R79MEfDzE5EykKnWXQQoxdJgeRjKG8mICRiMkYZMneO+nOi4DU/S0DfiUqNrYP32wXTl+5Z
Rl7tpEyRdhgWv5eUUnbVBkAoRrYAQCGsE5/kRhCrIB5TsqI5THJf7NIojkp7KCftpGkD/i/VSefB
jeWSuKZMh09TXXqNGk3n0kiKcx4Ojbuu2TmbyZ00E3+xxt00LYujh0PsRnpxW5PJC9sQrdoY8xpq
iR7aMiucLG98pMqjU8/hXloiVxtRl49kkNUrWvaQDsZfMa1iuxqBY1L07X2NN0+vywbqhoM8n1Q8
/XVaI5+jLCUgTwMepT4t83lKF4pwYV2loEuj8nkJ9Wywk66jN5JhHOJVDbKiC1BOS5xuXYgjD4hN
x/ZozPMD0CCDMW5v0nHxrEEbdoliPkhKfL9gH9o4Q7Se7boeKeaSkNuwMmMXCF9Oj4x/Z6UThi/N
sD1LYWsGcTgcpnnaZfNcOCWeGBa9OZC8BaBresijyq3i8b5QDNwmVSv5plnkwdzGlVPnHYZqZGyM
LgMXB41eLiA9SZDOoey2GHfR9RUZatp/JeHUux3w1OIC/43eo7JgTTctHe9R2kWtdhmc3hrHM5o+
gD5a7KKY2D2YCV0i5Z8USfOTbLzVdIDsxhinrubcmZcoDtIMwDWL4eaxcqcAbneqpKcE6VPUpc+R
TJER54l+SGVjHp3BMBdPmfPITarqJIXRXTiGt6uMunGV7eAXDg3wq9masn2nkYMVWTcdje7jsMqd
UCluwUcHtO5oedKnkvysom78rKTKcUkkXNR1uEP/3y5ekQBLs5S6XbgUHmpLMGEU52y8YuW+3NSW
IHj6EOPiKVEF2QTqC7h7Pwy7jr2iSZiMJH6vJ3Za3/f9t+t++UOywgngEqslXpTXdju/CaPPev6X
IUcHeXwKzfZ/DWo5QZz7r4axG+pZJUBr/maGoEOzDv9H2nXtxq1s2S8iwBxeGTsoWZJl2S+E7WMz
FXPm18+q9h2LXc3TJfvMYHAvxoB2V3Gn2mEtFdxo109z2SU/l8Jur9bpJEnjgoIi3dRXgeoR7smR
ss7yO/KcT8NGUeDD9vGUaXjm4e3hKG1a2wRGyTnRRZJ+OhCF7gNw3+WSSRWrYQMaB8BOD4dmnkH9
t5ujiiPksg4LKZqKEVZwbW90/hDMCwyRQIouWIsNcBHX6pZ7fK/F1bLa7zN5HxvtXd8UsjcZJq+r
vZXsgdRFQpccb3wUY5liZQ8UdDUqRBFpEGTZi/hwAtgJWvjiyHsfSJZM/+hFQrISyqi+HJG+syoI
TffxQ1Xa6XN+J8047C68RcNuByyrG4zTxHSZJzBure5RMRGi7TDy0smVbdHmw9JspGZnF8FYSSti
+gvz6SKw2nV/NmZXJZM9SJ9TPKQx/mK3derJg8pLQy+8AApdq/tnzSaOBn1Aj18Es5WdGG6zp5wd
oUs+LVijV5AXAvEIEBv88270+M4lM934pCsMQSInyV6iPGf1P6JHQJGGsljuWuj7DYEuEOTf7+GX
30AYOZcunz9NVbwVE6SksK7XOncVoAQgXNw3N2EwJfbUuB1YDbudel+70uzVN2F4n09HyZPtBPjv
HNdFZV1RR5V5CgAaCbuKVB3RkQAVKyXhat3sIXLoLhP34bHxKDewNYb3FR1dRxXg/OQlRhT1tlrw
xcGX8oZv/R7GlE3lMhDoVR0TF3jOnIuaTDNFnjiLfiJpQAg/KtNTpnRHWf3TCEOV+E0Ou4mmFzOS
bBVy+jy1l6R4EGT5uTC5VTf6IS4+1EoOc3VNXKnxLECOIoMvItoJoQ0wsAB8EXTTufg7sBBKuKFI
qH0CpB/QtedXmM5IatVSErHEYDit9ZjrPAqHizhDS90rCfQjroqWSVG1etNC+2QdW3TI1/ql3htz
cF3JT11Y9u7WYhhHnwGwzSgTGdk5UJS+NnsY2B6v3tT5RyscYad9R2F3AdYR3QEiP+vUlp/CiBJB
fQaHYHNHwZ3+nBLm/ORMGAjNukinGXer5/+EUmGXtWrPwFy7fvKtYLM+OGMECqrktQn+eD8Wl8Ak
k2InsbofTOJWybjTWzn1rgvcKi2svyhbCAOlnxB1JiSqt31jW99Vp8XCouBoqAsDtYmWL6MnHrTs
VqHoTCpjHHkdN3NDNXV61YG56kvYx8cDIncXEMTwl2A3S+Crez1VHVZ6W45THqFpQDMH696yG1dv
YJKFD1amQAqU0ZUc/MeBLpPx1/K50hmfvXRpadbCSTqEutEH+XND3OJTWtgt3YA1gmqxU09wuxKo
TR7wK3h6tQGHQ9VX12X8D8bZ2Cpu1Zlt2+Bf/Lqxa8xSvZwG6QBTqdszgPaf5ef5u+hHDmKW2+8w
kKjtDwRIsU3A/fZbjnH9U2jGvPoWsoWNnkSgXgpoYIF+yD1qxtNj/4q+DTJwbk9926jezs64xVxr
owqOGNnSk67ZIMii1NWYyD2G/9Su/Jp+JXeAZnStPbe7vu0u3yQz7lKWBHPEiw0LGk6xB/5p+vxr
ftFylhmgkCfaOj4QylaKsL5gxnuWVdVKKk0RGnf+GWGb3nKSfbnvQdLNX0D+FwfydkbGMU5o7cfC
AGmDHyXODBK56iE7oD/d2A2x0zvrQDwSyJwFqX/xIG9iGU9ZZZiLIhLEdi7QA4f9sjPdHiVzzFjn
yEB5+IWbOeDqUtnct4uzqhnppS735KYnNjI/+BD8F13zuyhIgXZXOyFI3pIoaGPXmO1StrXyIXko
H9IPXECti2flKRD/Pj6bmLVV1mfzhJ9jPFnf+68tyt6mO4Fhi3xFD+pExn49UGyqMujQsPNhKSj9
MR5biYsE/RmEZEUQbvLW8gsNpOF46lwXs0EPCEe1ksPk2p2GRQV0BVEACMxA1u0+GHaksdEgFTzx
fnIWLwfbrPa5pZMR/Er7VhYqoZhiAb8RT1y2C9U3g4IoC/HpfsIbbkGCYwPxaQJusNti2Lh+UAcH
ZF9DZmdc/JatO163rxnDLUppjFMJ7WvQzu2VSrdN9Ha0eM+5YvqpmOxq3Wljg2FSzNPcD2hDUQQ/
8Wvh5wGIf/zxuQt4cKZbT/YzWUzoM5NhbIv6JAtEaYkNzJidauv29PK+HhtXIBNdKhkkK+gO0Ebs
5CoDSDYcSlWcOINX6P7wyA/vGwgbtJeook9iUEBVtiyhy3kdycosw99Kvnir+E3iqpOTAqgwtMeP
EwBjVXAyZw9oNBh3pLXDoyna73itXQ5znf8QxhVreJwX0oAfogbkwTiaeyq2fpB33Pbptgq9HZnx
vkm0NFaVQhIdU5NAbznssn28Axk7HwJyI3yvr5f1vIqezFoTQhadz7b86Tj5yS4/dDv6juoCYW8E
ps//rFsR5kwu4/EG9FrANwK5aEjfARc9BU05XT0Tb1oAAXtcz7fh0s/kMZ7PbNQe+GyQR4uS2mAb
RzhYMGyPLtn1z8PtO652w+GciWSss80HUU1biBz82ZOeBdmeM9C/DnbjWYfxKW6c+r4IeLH0so6I
YY+VwbCY3FojR4JWQ2x0Fwb1Idz3fvhKsd+59Quqh6yrU0Q6UKCb8OlsUUHtcqtcUo3qKUXHlewQ
CNm5vezzLxViptNjrlL6iO70k2F45RHNxOu+duubruSzxQYMgk252EA+qKXsMm18UVA4+zHUqK8c
8VTrXqXTqRgSA/hN2GrT7wv5YdCn2gbRuNf20a4sNFtFT/z6oTYtY30qRlOLWZgWrJ7J2MulkNjZ
l1+I2KafHixu5nVZrIe2rKUxSpqN5WQpI6QVN5QSgYKBNV68IwcwFvBORv/WtctkoodWmGmpYdbv
5NdUp3At0Z52IPwEvut0qwL3+2+CsQLeKezrKbKOXTr8otXna2M5xayHQb3bCK6JPliO8l45AIsp
4EGobCrjShTzGmnSue+TRpd9kj0uhvbNmmUuW82WR1kfh0lhJm1U8mg4HQdNcxcYyNWhqlwBbfkT
20PndL0rjB94EWmrZGStBTOxD9sX/7tHuihBixjJZBdPce3VH2PBzWpbBcmhhP1Lx/IoGDXxmo/R
U+iMTumKtSekdvzRFI79J55f38goLfBIyaieAoDrYoxCB/mFGUuV4s99dUCtUbTL7JOZa6Jbjw8c
w9wKy2tZjGFGUanHQlYqdPtTPYi3KQo5y/BeDkmeNMYwC63UyaTiZLQ4PN79P/nheP8Ofustw8Qk
CnZGFHNjTl2VU0EFc46CYXGKrU2RPYXFpvmNDh5j/ZHLY7xlLGuBjD5lhhTGRQmBlE1vvHte7Alj
2hT2CufzuYFq83wYYLKAg4d9cJNJNqZ5rksV06tINpJdah4oXrGFhQrFAXQpksWgrzyOsvBEMspi
FEWrqg1EYjOL0rk2n39V4XIZ2If0kcU9JP2LrHcFHPPvQ7IKswCwwDQhkY5OdRVGp4h2S/0CzeNi
9YlXf9kKjaaM/fqTAWKy8Ny3ollVFqBvwAmlR0jWA3DmTo5W3JPqMcJ6L6YnP12/1C2tgXpi9FjX
QGfJfsYCox2ikZZYicHgYm7mbtZzbHzLwa4lMF+tBpVNHRn55IODwB7mfyaiA86ek1Ns+SysX8JZ
adhYuCD6lZSEaH2jgqMKK56yifc2cVXTN6eZF/62niwAd6cPbkPWL8n2rFSvCMYl/Egp+yBK0mcr
xeZJOmJYRr4bemuvSuZ4zETJNqXRv/61tl4Wa+GMjdcYa2hztUG1farA1aDuC/Ko6nCZKMfGbWhf
l7ZVKYOSvZ2VeTThbVZKk96iDmmPHk1G0TEuHbnA6xCsgjZC4w8Mq3efOWK33PRKrE4/wTrDqLKu
airsT//K1joZA4vSBxoByegpHPW8zO3pJAImUECJDWCmi3HrTgZ1MoZAfyHptQEYW2w6oZgeeBH/
QkcZQUyqJhuxUOgGZl56A9tRVv8S9cZhDJcjwOg4xcYLPWFEMTlaVmOlRq/peI32j1w+ttlH0kY2
huNjfC/O17rwkYwseuzV10ITtEPfEAYRg1EAderSERxMExHbCqYAr05OFLhwWIw4xkViPJFUWopF
xUGIdnn5STN4zHCXFRlGBGNlWdQPMXZogKUHz09JdKRn6VdSnZu+ENT+XzTrTiLpXgHU8JIAUh6w
z29M8F/CEnpdvrhCrx4L+U+dPSOFccVFp0dxYg0Y7Wmn0h5U5S4mEm997LIgykhhgmaWhW0kCyN4
sr3T+hroXMPP1RP6Rmh96vbiybsQlMnHHlnQdV28CDVUMjBEAL6EjdILesZMnSU5QSkYq7pg15D7
zo4wmaoPk/bHnvFc0sVWbl/0YpehTyI9jT+r58JtA3Pf7QbUWzDsGb5i5nXHW3a+fMUyQtmUS9Wj
NKEVfe0+fTb85UjRuSEOKZdXOLxcZNPQ3i5TYZSlXpYp7unsDOnA59e2uxll5T//XuvxLMbQSFJH
cYFJJl9ss9kmmfAw4KthUUD5cV3Q1lmwJa7RrU3M3YuMPxwnHaAYLR3VSEJPHx/FloeZuOXc1xIY
L5gldagslSH6WfeSlIVt1odcvFVH3jzDpnPSDAncZphsA2wWY11Ws0SKoKaYpz8Rk5xIAwRHuaVb
6O/aH9iKJWuBTNhKM62vtRoChwysklU63c5J8hEGGIhd6mO4Lbj+rS5yYGi5ZpgitntFWUYR7Dye
ZHGWVnoJeVmbeGO6HDGb+zhLzWehSSpbC61jJWHC/LrQf7nW31I1JudAEWUQUxNSNaDuec3e/EoX
bDKMjADFvTnwlxUuq0Tn59QYayai1qk9RsTwgBIpwn90aGS0iyRnuhP2c8xB0uAekDHntpzL2SAY
t8tmhwJrdxKmeyiwdCEFi9ff8yP1hjdW0fcCQrFEa5nsHpu+hJORKQqiDdYeIvUg561rDrz07SJZ
lFHUX0lh1HOIQ5IUKjZ4+oMZ/ALLNm/KPQa++G9eekdnz0FGFuNGDJwzFPSeDmWQB/Nr6oOT4Xa8
aT7Iu3dI2zC8s5MxLiUvzKacZkQzDPV7EyhyDhMqQu0tykEHy3BvTMsGEMo7OqeX0GDMOekvW6V0
zaiKRdPjy0n30df4wQT6+xw56tfmmVIbJI4SjLEbL3ZCaeky19jD4f15nZH5EUxwkLUlqxPgpKOA
Iv9UvTKwnKYBjSElpRS5SQv1Ktc+LeN1ROBg9lhmh7IeO+JgnCT8IgH8fngo7mOffAt9zcAIhC2h
n+LLx/7ILTVQv/2vP0ATWRg4pRDyDjsB4A37oONr13e0RSV9KF5mt0Rpgxfdt9zPm3ZBHuN+JqzS
xFjEAbQOOcddA4K4z0vat12BqgDeQsVKK7v0ZinxkpgxbjdpiRNFsqPVDy3hTslv2+ebGMbHAZxZ
b9QZ9qndZ49UZU7IF8lpxvcd3cuNmI8rfBPHhGISm01lIBH00xvhfhZ3krnX/P85VaQztSP97DsP
U758jAjehTJeL4wzcVFrZPJG9qWKbub0xiA8z7qRNJ0dj/F2KgnDqejx0eQPwn33IO2iW83TbTp0
NQSUv53XzODdJ+PwlrwH2zjGc/wRfDpaX9zLpngDusCgIBJnx3rbt9IsA0gWEspf5x6u1sayDiWM
CRtlcacI06GoF1CXRrtM1J8QJffX04vtq/wtjn0uCH02laWB/NNEOd+UR7tYuMyh2yrxJoMxaD3p
07DDJiKCk4lFwNopD+1kK62TBbTvLGcOludKxQZvu/ffTseYXV1JRTQPkKyIT7OZYY7o63UB2875
7WiMoU2KIajqAOSBKVOh8TVWlVLbMI/J8q0Xv/XzsRII50zbuvgmkjGwClAich/hi2WDeDN28o2s
5ke8Tm7JMHJ7UNu+/00YY2mFAdb7IcLKTespJ1jVpHTUvRZQEtbmo6DY5e76hW4VvWDbbxIZU1Pa
sTAXcBec6CPAMQ2ErsFT0Q6teVBImxepwE2KaIXg/5hcIltImIJ2j04UWsTJX5obCThP2D2h1MjD
zwT9Qw+FvVtete0SPpbmDyvBTP7Qj1I1Erp7E942smvdj7NdPFPBsSvv89I276efcw9WZOw88NC0
Nu19JZtxL0kspGEmmZDdZF6TgLUA03fXP+F1EZgbPPdgqpglCpGpd5YLt7YG7P8mHCe58RJb3SCQ
k89FCDIQb/QQNqAB7KfQY2xhjrZafFWt3A1J5y0kcf7boRhPImgNQBQVKAuJAc4ZafayfLguYauI
cnYoxpfIYdhq5QIR8R6zZF6BemXutN+toPStPRfdlveVGDcidaLZ1iYW0MgN3su3xLe85U65HUBu
DLzdb6ETfbp+Pp5AxpUIuoAZ3sICMLj0LZwe5og3S7EZOX+rtiQynkOcCk0SCJSiGFJvikp7jCo0
jlAkxQy4BBTh6+ehv/ciLV6JY9xHPSqYaBJwnrjV7ga9+Wl22ue4wmrqdTkK7+IYdwHk/bRpcwvv
yHa8GVThtgpvxAHLqVZrS/lXguHYau4cI30UlK8xNg3IB7l6UePS1dPKrkjqGhHQOGu066Rup8nw
4Jn8gn1x16zuLfm+D8NPmjp/WiLxLkO3IYuI3Zc5FuEAjzhWtjKonCNtPfnPVJ3xQnKXmk2H3gZ0
wQbmXIMyJfV+5FuCIfqO1mF505Obgfrta7HTQ+YYIq8qEciaVLidYyu3mzyf7QlgZl5riLFTFsvL
pOT7RZ5m9/oX5HxAdqwong29GAsaaJTISTHnHM4Lxz1d7kWcxRTp5FxWD2N4cawkEJwvvem9ZCft
dLS/QkeeAvkz6OF/AMDeVbARYOzrOuhGp5s4Lpn3TU//vvoFwjKqUko3WqO78WsGsD3BqTxYR4SX
eOLyHzkccz+Bi6zk5Rh7myLEdT+PVafHXHMo13a86C4Q93gIxrwvyPiuZapRpgVSpJ9ExBnnJwGo
Ftd15HoygtT/PKKFWmWWJIbzqnrFyYp7SXzM5yepKTi6uP26XhkC47ZGuRbLhsBtreZa2hpzLQSv
a16qcznqz6gl47vmLAI7l4JjjeCtpQNuIybqPiVAEHAyJ9+bvm6PD0jPkeqEnvhoPCQYKnrglTA4
rvpkPCtViYamH/UJxqFpNx3W3JrBa0duWYijJCdw5JUUtc+nUTapmTsmMHukEBPaeVC7fWIDCil3
E7f9xjvZ5Tbv6YJV3dBFXTEv9hSJWJe5XmoK3lbdfvmHwtm0d8pOKrHD0cXg5lMcMu35U0TbV/om
l9XXtutyYInDnyoP83TX1MdUfrpuEtsiTPgyUcHMKbtnlc6FKgJRBkFiwKI/kBlleO1ZDa5L2f5q
b1Lov6++WqoLNeIqWqqqge2I0PIS6+8845sIxntgqiZSEwNtx9FRD8IrnaH/rtrdi3Cga83c+tm2
Y3wTx3ya2uj7vJh0gLxjSu9/KO/6c06nkYG6ne5ooTL2kMbGwH3fXb/Nf3Evb8IZ9yIM8ihL+Qn3
GGNzf0iasB1zVBWTXkC8Uy5XTCyw2GHsk+5Um4FKt4b2od9jAITucL9jyJu+Ky5yvjd57IZnu5Au
7yLkSH9TmlQ3Y8JKGvPKmeQ2znpTBcuNADxLi8hebHReluR7o9tZS7oTmtSd4S6N3tdIsgO0y1Pe
4wUU+p3oAZPUVuTbrMeDsvNr3fAWPFsaDEAAtA+863fWNN6A+92Nq29F+GkBwmeu+ur8WcwKP5Oe
K/1n2RK7yBUgpqVOIoI+WAGUZfQRZBUeGXKKQmSr9S7TdIeAruC6Jm1a/+rw8rldqkZp/lqmzSGp
TAwnzG6K8fN1IdvucyWFeXPFQtRmI93lbF6LxlV8yV32IFd30k9AWCMzNoYAYFcFGXDPH6+L3rTS
lWTG7zTzmGqkRoc56ihnjRmQCtX0DtStpPLmeODkF9uGuZLHOKEwSvoob6G6q7gvDS7ef+9gM9nU
XA2IY5IFLoALrOdWlcUYXgB/XG5sWajtpgdHjvocjj+v3+J2LWUlibnG1LDQqBdhI5RxGoNgz+SV
/ielxTVduXOyvUJ3zPipzfZzfSWZuVCtb/sQ0ClIKv43glb/yDD1QGeLilttf/2cvAul/76KUiqR
1VDr0BNpARUWi08DcBatGcD8ls6RtFlawcSlZQHelAJ9nkvCdEzUTSbq91YELDMxswfhZVB2RYr6
enYvtpwPSL/PhUddiWMTRDrQ1OkQF46LDa5f1FY4B+JJsM4PVGVp2mkKldA1rqV8ycFtcP3jbNcs
3w7B0uwmcxMXCj2ELk9OP34y1ae0fu0jPxMk1BY/iWXpzvnfnMuQgSEE8NtLzO+0I8CkrJBaz13k
LYO0T9Tev36w7XbrSgZjXV2hmDXJkOUZEVAT7AY91ccptA0g9dS32qP0iNW8u6q11d4B2Cd05QWs
NTteFX8zFKx+BWNpSR6KZq/hZalEsZfDVbYT5ksbHr/Gpo2txDA2VhlKFxX0QjUgtpVd4TaIk6IJ
eAzwK1y/2EvkS5q2r2QxVkZQNwJDBF4kgw/X9SKBShvU1q7+VO41p/rCz9d5h2PszKjEypRjBLp+
+Tih0k2ASB/kvGSa96UYW9PIYNSNiCs0M0Wz63r09GrR7Ak1h+sXuGnUb/fHvrVqVEoHEqPvkpQv
OpBaK4VXdtuuqKxEMNmXZvRRS2gjznoSLEC/2stn7f7XGGm3a3LgpOigs47RnQDzBeAvbev5+hm3
I8zqF8jnniuddaB30gVqEXnbvg0Ez7wRPgLQFz1OwmUs2U6mV+KYXIiMsjZZCcwMJAIfiofWKR0s
ar8CIvAm3qUHDPlfPx9HWU4I5KuYpgFduwUWKO0Ug6Y4jPxZl9x05JTVeVIY52GQrEotWu+QjB3Y
oZ0qfu2xTvzfjsK4DtRSJ0U20bQqwYuXmeQgxaFv6ZzZad5RGKeBAbe6HShiEGrPd2U9BMpoODOX
J2dbDGYRgR+1sT+TdekyJmGPgZOd8TS4wqu2iw6DXe3MJyMAoCkminhvVp5IRtMxMkCUuMELWZzv
Ux2gzO19lPMap9vJvvF2MEbBTUuIBrzyaTOzu0lfMy817fAf6ysQWL9beIt3P0oRVAJ2zuk0bp7O
BPyvBWpKDU39czteUj2UshSGNYTRUQ5B8jaFj73Mm4qgl3SRSq3EMC6+7k1pqLG468+nVdL6C4XQ
KG/GfRMkPi8h3XZOK2mMqxdasUzTBCVRNUh2S33asipfKW5zWWMqCCW26yb2LwJ1WQJcId17ore8
chdJrgqaivkvhEwzwDB/oDyqz9nNL9I6YLleF7cZYAD+9f/SGIuOIgKoV9qMI6LqY7Lf5uP1b6vF
mwhGLXpEMDLQoWlSf5ba4wnmuOTUnjaz+dUxGJ0QpHguOpAF+Oh65FFoh4V126ADUc8/prY8RvO3
69dGf/OlDr6didGKfNTUYkDYQprRBZOIYm92g+INsJnyXd1knI90uQZE06i347GU4lKk9+BZozE6
A4Rf/yF1Qfoyu8KP7ufkVY/LDyh+ao+8mTyOclhMalBEmp5jdgAJ6dx8VBflHkxff+Uzfl8kSyFu
jLHWdSW03Sg+5wrmSsAFU/DOwbMpdhAWGqE0DUVJoWDoVQ1SJoxw5t7oUrSqEFtqHCOmn/+Kelj0
Ylc2rKrKvIwaSrpGMnoGOYjjbWreGSBv1iwvBSG79HhdHzcF0pV3A2wSYA5ivpSWNmk80KYzLY8r
R7Q/sUBFDlwMIfp3Lg72ixMJcAzYvTw/WB9myTCH8amr8sdcsduZ2ps0Vu27IdV6jepf+IPsF5d8
zw4ZMN+wbXpCHeOPF9PIeOV4rMKLUTxnGQCz/Qj1sENivaJf6y+P+b6oaHuvQa2V19nY9CSrM7Ip
QZ6DgC3GGcuw94Dsbk/Tw6TVHsm+mfHNdS3hXiiTGcTDIAsx7dBGP8le9OYvdH23BXc51ncpfQVv
nnBbLS0g3Gi6bqga4/oHaQxrq4TrFw9hUPgYpw2EgN/03r7DNzGs9xciog/0Dpu20px8psSrMPFG
2olScTTxiubcI+9cjBnkpmgQIYG51VI33xdGboJHo68dbQSMMaE47ZqS6l48GY+YMHhRrJTYRl6i
Kx7VtR2NqepEYhnta8z/OqkA2tA4jg4g+wjKqea+8La1+vf1sNuchTkJyyxnkm9aopsbFWxoVH4W
Quh0i2zXkfU61CraJrK2M83+HzIMOy3Gs0+uOV5qs4qJLhfwplHG0EyWuqfv61Zs6URYivTpRXQW
N9PspAH0QuTp7uwbNeYGbuCU30GlshXM1rKZTEdo+9GsEsjueulGluIvQ6fknEDNk8HoOzFKPa8X
vGSRGwQARds1PJrbbQnoEkqahJyAjWQY9LS0qYHmacuTAoqKbqr+6gxvEpjYlYAOb+lpRCbTp7D7
rhSZy7GerYSQcuf+/xmYDLckDfa0dLwiaTROO6f5nHzowL6aPGO5cx+9gngmueeGri0rWEtlvn9I
ZrOKRjQiOvAyUijoPAhvKIm96ufAEco/cU5J/x4bS9byGF1Qq0EaQhqSlXvjddo399VT6nbH5ZHO
Amu1XXyJAX3Fgw7h6QfjCgtMsqZaCw2cjNBestcw+Xr9XDwBrOtrk7BQM6qAKAA3Ipg1B0n557/I
QFvqPMso2nHAvgKy+UgDvhzR/EkgfxMK3z7PBThhWc1gq8Z4LprVFM8/93IKuga0nkB2J/U9UGvX
FUIWmUg/AeVBrsFy4YMU5wU4CW7Su2rhABY/fVFiwOZSft7aADHJTvD/24VS21jlo8WggGCRIjGa
wOeqMrBAAgvxuoitkLi+T6o3KxGSZpJfYJfYAQmyGHMvaENE8aGsZX/qDXROQxun/0/OSmbXSosm
xlSfiTud2y8x+M1r0gfXz7VZH10fjPEb6ZSToQjhrWbkMLmXHHRnfgF4+7eo8otjkmAFDKRRk0NU
W0YX5CHm/QCe3jCOBE3GFnu6CFx0tqjWbfJg+cNT4uVO7cKH+lFqg8JD3XEHfa57TFlkfEmIZH+M
eyT7IBUDr7rXOioonYDO0HiLNzZew8WhvR4ZLgDdCUrc4ALC5zQkwPsCM6+L/BxRjvNJOWLYIckw
resho89pYTegGd4GsSsBCPZzdyDEln3KvoeuS2251+XyxDKPtFxUigIL8jjd9GRqD6nymZsebNb+
Vtp6egmvzHBM4mYAFxWtHs1e29oAY8mIm3iC17qybwC6+ckCmU9QBdw9g+uRQT49PlaiVStZrDDF
I3vw9aB6pviyxqN6j9HIHcHcW+SW3vX73HzOyAD+x9PCRDLJLrWRdmz6IpxQFtmph+wI5DB7fqB4
S42t7/gbezL10BchHaQGioUFabx/GUsstZDkRlxKfl6UA0glJjcNJ/VgtP2DPGmpA9ZUAPmWgRGF
X+MOo5qTMB9BCIa5/YYc0wjcZ5Ga/4zm6GfdlBg8JrU7jQYmuKcm0GpMYER5z/GQ25ekqjqoVoCW
I7Owv2pekX4p8Fmkex1rpFD2ewPl0uIEeQ9KKo6SU6dwcUcrcUyU05SyxgAflDxFJdFFEugurWqL
pQZaE1Rapr7C7lWHrtl1XdgMPyuxTISLaiVpwViKglz+Q4gDQwg94P/dVGJQ6j9JTRyh4qrfVjEE
hbnfN8uEPK1XQzkrsB+LfdVmTzHJtTuwJ+Ip7xbcFS+qW9fulTqXlXU1+VTVYQdGVkETClcsc7/E
U8DDzsjBBPIS4A5iTk11M+6oJuYtkYGpgPQ4l6iZERheCZoVGGO/iRrDDa3Ix8CdahNBiP5OTX9L
Y30yxjGmJqmRosgfZqdDFzB3DG++R4rkp17kqpwe02ZJUH473WmOaHWfS0cs8HIhx6xE0HCZCaDA
RawdjIATUfAOrubWqSyxd6N0CFAVmoHqrLlJwg9Gm25z9UMYg7GiATMqVSQBCn1PI/ziJoYt2TGg
Y9PywQreA32w+WnxgLQsyQDHLzv8oilFo060wzZUH4YaBI0/zG6005SXFG5GvJUcJoOIwULRywYC
7RR/1M3ClbDehpb8ddPfHPmSNdVSIAn8fCwepkrqatJM2D7F3VszzvBDwGYlHly/CvA/ZPD2skFO
y1Jz6idkgwDde5xfAH+bA4w2CpJ98lzcdR+6AK9X3nj5poqshDKOJhrkvhEwvucriYIXa24BFBs4
OxwXuum5V1IYDzNJ3RCKtDijL/EXAayUqRBkH/NQSW1wTj+nqs5bN9hWj7fLZFJr0BxMYw1MOZ9g
S8pW4mPZgNHBHB45CrLpO1cnY+O2sRiWSHt4gPTtnWTX34Z7UDmAKQXcl6gAoCZ5NNJA//SOUdrN
JHolmzEBUyjrXiigMMKO5tDKrgykyqNS2z05hKHDg1PjHZZx22VEyhCEkmAdiADBl3fTx07EBlDf
YfMYRbnZBYcn4agO50OyYyohacVK0VEzQoh/AoDyoRvNgzHydsY3x4lW1se2OZZ8jJeZwBBGp/cs
LLEmBwOko/sFZWXige2m9CYuvBrvcIyDHgs1BMomviD2FX8ar8mx/1h+BMJaUH1NEpcu/WBIZcdR
WfpHL8L9m9qcFk5W4SlRLGsACYnk1yJFFA5toQCpdYpNrqxwetCXZfGxxjOpBd315Fbdy3X5mwFC
x34sOEI3QCnJEhtaRRfXwN3c20ulO2EqtfZYVzsd3LXXhW1e8EoYc8EYbDXmAiiYSBlbVwGlUGzd
LaruXpeyHSZWYpgUMQPRtGBKABi6ICbjNpK2T4SBYEsEHprJTkIUOdFIPuJEDThKlzm2jSEB6/a3
6yfalGLK4AK1gHCLMaLzBA1gihNJtQyWjiFF7WMu+F3GCwrbt2Zq+F9LomibjJCom1Nd71O6enAe
XN+Bt7OZUL/JYhsVHUD7ZynHgf5c1vZbbiWLeYxHma53RIE2FN8BvepLz2bs92AmoMtbehakLiXv
kEG9ik3NASRT3nv6Y9sObfUrGNUXi3hQQx2/QtiZQbZbdoYHehhge9IeCI1GHL+yrTK/v6bO2MDQ
m6ZhtvSGjadS9Ib0dQz961q5/eC0ZAPdaJ32ehgZJEq1xFyAc/ULH23Fr644McjWuVNVp7fBhbNc
SWTyoxxktkYrUWStTgBU9hKE3eLMs5W5tR4rdpwkgOruDQDf1JqbtqLNOfHmra7k039fOWtUk0qL
UCJNSsPQgDE4iA4UmKp8BjiV22AnTvyk8HgCtl8wK6lM9rR0aqcLKdp68U2xz47JYV374HVyt/3A
ShqTQ1WgEe4ikOD6eQ8z0b06UV1tuZGHz6n0Yep6W0t3iZIH5iPncqm6XPu4TAKV5qOE7BAq+0ud
JBl1pdBVbheMYouy8w5cOJ5ExuXVAqnUZVOBTxL5Ckz/IHtEEE0ANNkCz+QFOGITWpmoqXjbG0PQ
WT8aeXAjMgCjubN16t0LdMl4aHRbEX4tk9GeOhG6PqFwe/TNOewFFYlp8B3A0MaOYorRtTIyeLxZ
302pkq7KGkinVZ0tRi1DaPzv+dTMr3WpFM4UTx+Q193E3BmtLatUkZdhAB0kCRcwhks+A4AljCV/
VsRX04ofmxS5TNbHHcf+t55nK0EscqEpg6Uhj1AWLEMv6j7KAo+qedPU1xKYYCVjb8oYM0igDqYD
yQQokcIdtQA1BJwQj7hy09gxrQFsbZ3yArNzG1Iyh2VtwaH9OUz/5uq0hvQF5KOUpplVCfx/47SY
Uh2zFJpqVxr5qBoxZifaaLnTcu0TQICGg7ZoXw2N3Kea8SKP0UFusqci1w5CNu0mmJpdzvVj37X+
CDaDh7KovwuibtlylfptNhCnD2OZ89U34xwwQFVUgjFsCyLtc68vDhjKw2AZPgqtd+eADSoDed95
huC9b4JhM1tYSWRrZGUo9micdzpYCaO79qsOKJ3uaHjJfvg53hAv8gVel3QrI1tLZBTPVPPeTI0K
HFXDOTvEe7boueeTz280xxZ9P5SdhFUEoJ3foAjm5qAUxRb7DcUcRAfhL6YP18djUhXsdgsF5CH9
Un6UgACJO79QPl0PYFvv8bUMJjlZ4n5KUWP9P9aubLltXNt+EatIcAJfOYiSLE+J7aTzwkrSac7z
zK+/C3a6TcE8gtt9H04/nFR5C+CesIe1gGtao7A5zU5hgcMTgJzqApZfRXCiTdNdi+NyERqOpMvg
eHeqcWhObMuTunkPepj5IF4O3HKxpmGAwoxghB4LWucfDP8fXOw0AqcxGt00ZeTIub8og3P5Crcc
7FoMlwKMY2em2A+GpWmofWOud/QjwDsIDPrtYTA9aWJ8ErEWWKn80GY9SFrYpbK0M9oOfuhATL8h
3y6fZFMGfJ1Msc+GLVXuwlCbqSxLGqVdQZ7q4NTHdwb5eVnERrDAOVYyuNuSJ20B48MksRw/Ax4i
9ny9xXgANaD9MR2gYMcmeIeqOJHJt+A1Uwonw4I4qQMcavDX0lA3o8IqzNuk7FwMn6/UpVy0JsSM
Wu70Zv+50aVDUA97kmPStcXm5tzvotyEAUe6C+Z3X2rNHRmw0CS4X9Ev4b5hUaZWkA2LxHxi5+oR
pkcYpT1rWJ8WL7gSg3duPHDwLAPMpWWhf4ehFC7UYFbKGoOK4pM+0+aEx+XG9N/DqL6pPCtJfIgJ
wqzIJ0wS/5b0vK53yg+soRp5onWYDYd/dq5nZ7Z6OFEzH4IuLS2sBvzufUjUZmTShvvc+1iu33GZ
b2PauVAuymCeyJrmzJKgHG51eGE86mu3PNC9+DHx1nWdC2PKtDqhlFuJmSQmrEP/PqWWM5mRe1kf
RRLYv68k9FMljVGDOyz6yFXlxkkaURawpfFrpeBiSimF4J5qoRTsCSbZv59g+gviOd5j4he96Btx
1p42NSB1SP6ihuuWjrjqJLo/zpwjVTNNWmKPrW+ftPFzFzxd/j5Ck+L8cUAatVXUj5oU097zt+S5
wnGuYuzKtsPDB2t5zyRUfxswQ4z9z3fH1/2TUR+i1MTRrPDGzFHqxCyS4PYEuseX/KnSLGkTZdYz
MmeZgwAqcIvKw0tV8jGANB9Fuxui7/VcOVwZ1KxmsxkUcLZD7c5ox1og1cwBrvfMiRZ5ouYe+/wX
Phhf6W9zxcwTDe5IwwK9hI2yrEWf7wuGsYOk2evNKPAXGxnimYbw+6jGUuSpMTWJXxaRPTSGnWiL
R+f4oAFmHKCSeXudL4lNtau07hzB5xSoJz8BXvb9mLX0o8YgUh7OjURF1YC3OIz94BpE49jf2ysh
uMOUY/onIDPQtxEqj0gi501yPc3yroD5JVhYae3aOnX7OnTZzC9qn4lnuekkcs+iO+UcDPKupUU1
sPCjE8MEYTOK810OQJDBF690bGWwq1jA4zZXg9apoVZLuyknvqYMn4A74S2LiC1h0yqwJCAD0l8l
Fm8VBVpcAxqnErAQMj/VymNBJOoC2TC6ymR1spMsJvf5mAjKYpun000saIGZGf0OLtIpBQGAYotg
OudX+nJFW7xmBCI26gawPwOrWpYCckIUEM4DdroovTll4HyX/cGdvcLtU6y8L355KN0RYdwRrRht
HmolkD/UEmQazcPQD9IjZhpsuXyUm8a7bNnMlN64sZUQztQkNbTSQcIHs5qDUiV7Ovox1ozNathf
FiS8P87Epqipu0bFcep5b2Apl4AU2EsZaWXvzi4QQsVzqdsxYXU6zsRCoxqwPwiZrFdUh4hC9GCA
A/F5WrQPXFFQEArkwnhW6/miarjOYQcGW93OdqmvYR7WA+HEkey1QnCrAh3hGbMzGJViIPzs+vkP
zXwMp12pCd6+z9nABRXhK31Vk0c5iXCJhl7ZjQXupAVkDtFhUI5dN9mj7I/mXRZOtmX4QVzaOboM
zQ/J/NLRyZZo4mj6KTVTjJH7ApXazAFfP6/GPOwq5Ot6joUgFSbJWinqKXGX50HSPwASzAZJRc0U
kTgWRFbiVCIZMeb1IG62sDlMUcMNRhGSMzODS7fNuRmAKI71WOKLgt7doXR2slmxQxr4pYVo1Avn
5Dej0OoOOS/ThUFXRRUOxVZQI4qpKPORcRRW5jMZ6ZIIHM5z5vf2gPDUOqop9A1/hoYZF7mcIJBt
cCinubbLY1Ttn1HNPQlP5HGnOhTLPZY7h3YCbEXdFVXKN8OU8fobOMWpaKvFWZSEfpPdFuOxy/J7
EPH5Sr8P6tuwFRX3tp3sqzhOcYYRdEWaDD3tXGWXWT8Z8KZ8KA/zcOyzZxBM1rnBKJMorxEJ5pQp
aHKTRFMa+ilQmNXkoaGmjTKBXbUiPLxttX09IqdGAIG2Rr3BEdvg86znXgeE+mz25qZwhuCTwO7Z
ItElFeKC1tKkldyo+HwyzmIC8UObr+PgZzbP9gLom0ryaRzt8uHPy3KZ874klotgML7eKvHA9dNC
+057tIiTX7VW21b52ZTui1j1dIOIBl63nc7rxXIhzJSnBUW8Z3NR0KvI3HYGYx4G0L3STak9PEpu
/uPyOf9HFHuVyUUxo0qScmnxMbNDd8iXZ/AM81FhfSv5XeAZm+k3Wn1gRAa3wpsFEtLns6KrGbQH
QJngl97nTrBnlc/n96+Yw2czbL7K48tlih5F7dxDnm6/jI7Q9Gm4Ck+arQCRFq4vdXv9WpTQbd/r
SizXliFhTUNlgQIxsfFeWgAqbkg/GyAaaKfomJqiSU2hRM7RyWmvqaGBg7IKJCP5muzl5qUuKJ6y
3fQB6ClgqgmfEqn4eXwcajkBzzyzjy6xQ3De5XXoZNLT3J6yUuQDtuzCkglycRPdd5lnu2voHOmR
DmGtp+yCGrwtdlfYjOxqYnp66ha/uhZWPrcKXCupfM8Y1O9plCuQyoLXdGINXcyNuPMpE7Lebnmb
tShOWQy5Gax8wqeLUQunY7Gzsu56zoLbFAFxwbKE0WO2EEsEXy5b/0ZnF2+c15vVOZ1J0XQdUiZY
82dPsttveW3nABR7ar+BxvjRqOwBMUt2TcPJ/0Dd0pu/BLI9fkkFP2TzxbD+IZw+YYVoUqYuD/3k
wNhd4iMKpaGN4Qqb7f4aiSNK8DbWsM6PzsVLKavHjg6Q2HqjpwJEIoRHyO3aXRzP2MXuX9RTRyCt
Xb7xLW+E6RGwUqIjg9YbF1esWc9KdMhCX62ip7QZdir64CERMH1vXycWOiEHD3OdL8m1RToRpWtZ
FsLWFcCnlD4xAPB5umIs8FjZy75ePtimjRJsMBkYIsa+F6fCeZdMkSbjOmPyoA5PtQgMdMvhWPiz
Bv6nAmeHSzosKbK6uOxwccF3jdY2UGS9MbKwfxza+ocesGtpXNYxK1hby6Q69Mn17EyuKbvhsdcA
YmX6pdvXRzEq4majZS2S0wxtjJeuIE3oS9iUI9BJxU2xr5Q62OKsnZDhZD9e/mTbWrK6Uy7fCEiu
FnJeMetXd8lXZa+bdivZqj9jZjpJ7f5HHLiXZZKtdHx9TC7fyEepLHIEC3hVZZckdkfs4dA6NaPZ
9IM9fUh/1Y8g6sGAJQBPUjsG3HRiZ15zA9j6HXWSa1Hg3NbcfzSL5x0zcylcyIhbKLXca0FuosQf
GASEs8F4PXqvqq6+oVJbOizHhHWP52ToMfaB/n7aN+WR6VPhTT3YIS9f89ZjYCWPP5NM8nmYugHW
Ij/lypWlnazki1HtL0vZvLnXU6mczTdam6JohVMBSsVO27tICQXqspnUrA/CBahiXPKim3EQpqIm
qsNy/p0lxMFV7I52qny/fKJNL7M6EReGWrObzJzAyyzQO0U+qfRzixWs+GEZhTDYm5awksVud1Vi
yJbUUtQEt9cfAbvtaI/F18FFmugkxTWjLJnue5jAlN+Jh0KE18p500YujDFVWXwo/wjryp3mu7At
3GXxkwZcT/Fgz9LBqA4UiBj/fpfgzBZUzrfG02INuY47rpdDOB2k5kYzBHWszSi7ulrOl0ZzEBvl
CBGdflrm61H1AuP+sqZsrJmdH4NznlFCaSO1kAEy5Pl5KdDAnjoa46YX6TvmvaLMFffGN1PF1dE4
/9lI0dQlFrSG9PXeDKL7Nm1+DDomb0p5ui6xvtfX5rSLOyLs8zFz5t/EK1vkC5AkLfsiZLfaHtku
90sLI0T57R3RkNn1JVmca7HGRR0pc2A0v2MTMmO1Y/MbQ/qZ7IKrjw0BrM/G+RlzSTVdBS69P/Tt
lyQePmUBXWyBymw9fbGXrmrYasUYJd+60MgwglsdQoDWALZitIEIBQOHCSBdUJ3N7xiUfh7venOP
K5GcsWG3tO8rCd9MI7FXjrrX98WJlGhikEjHTKbU1V5dGeAd7IwvNDhMRP2idrXTmZoPUgCPTN2p
AHsTgvbRiIbdMJSV09PlGBhKYrfDeKq78C6XNa8Y89YmfRs5elCd5mbYt7LiEto8BgMWylU9ie1J
rWV/oeEjlhx0O9U1YE6T3AMdrq+NE6YWTDuP6qsQc34gHn0CVpctpYNp17l2FYTWX1SfXGnCWmUO
8Ie2THZDVv0h6cM1UKMO3aJ/k8vgkC7AGYhz2cnofBqqGKwzgWHHbS/bgSQdc0l6KJtZsudc7vYt
nJwxY8IkwVqAWaCHHD5END9gRQHYAFhMN1LAlMXWLclSQYzeyviQoGOBS0W3SUWafh4A4qEEZ0BP
X2JbmIAzBG8uJ1ROk0PBoNxSWwLUuaDItJEZnAnlFCK05qhaVAiVg89qd63ND3Ui21kp2jfciKRn
cjgX3BYxaYYGchJ9cWXtq0JUTMorTi/dYxpMYFgbiciZMM4XZ4aRyhi4+7s58LJnwQBgWWtAuKEj
ksa5YBTsS1BXQloTUzsNYrtVRQfacH/rA/GuNlGqOQXKP0SgihzntgEmGegGg4ysVDxOha/hLYHA
D7CIojF95MfJi6aO57JX2fs73OuyW/tsuWrRgQwiQw37SnTCLf1YC+Q+mVwPpMx7nHD2iwNB9lNh
yWtxVbf1n9torB0/YgJACPy5ZQBrwdzXk5SuBHoVBKtZaZP46yR/j5XGTibhzpHgTt/symm50YEQ
5EUr/+32z1brDi3rf74g/wA3AB5Vji3O1R8XXCTSyZ/s6SrZUwfwPoYJNJhYlAOiNVa83kFfvmUV
a/nsNlbpbNEUGdv8Z32WyiaJhkZWYV+2c+EZufR87khZdUyGhLYyUBjs+WaevM41juZesXM/6W4q
j9Wu42n3+LEe89kdcyl7kGu1PHe4Y5TLakd9thIz8zM8Vqeb6BhN/uUDb4aI9aVyIaJf5qXXEghM
DmnsKEDFTX0Gm3xnoc+seK1ipzurFY0/sL/6NmlAhYpqukHf0J0FQxZKRTTjFVTfDzS3TRll1zT0
ogYwWt3g1jrbfgLcapJ68XQbZprXFJNDAKWph4LRmY0tUOTZrFz2+8dwdy7pSRvGqczuHBxBht3a
5g80me/Nq6GzJYc81LFdP3QYcaTeQnbz5xTlrY/UJ6lMCOZ7KVUw7MJ5jTGICmOg8I8mRgqgetnP
F1xW1XzeA5WEoLMb32AtkH/BT7E+S2MCgeq0U/rPunKMTcF33rLY1Zn453sZFrQEMxJuttvNVulm
kibw8lu+di2B8wlqV85llUGCTKZPelx45mjeBlG1S031A0O2ZxfG+QZdTc2YRLgw3bhNgvdAVG+k
71QnwMilMoo4Ml+ClFCJILGC04DroPXokX7PdpHb2TqI43fvwYDZmgM8k8gla7Gmj50xQeJqDvr3
lKM4MG4VBc6kcSlbES25hWU85mziPcYDEqz2WI+MtxE2X/jC8QChQC4HWFpsIFoLjsdygOmw7A13
Or4sVosNamtCH8x8GkbVwCdlYeHwPEChSD624BQJfcXoDkamuTIYwWryi2g/zNGvuutU9g0SCLL8
LTteS+VMIJpVcCY3kGoFLWjqfhiG15nm7nKc2LLktRBO94vKkFKw7kJIcsorsFfJ/56sHS+y1eVx
XjjPGr3MShyji37o6XUTz4LYLron9u+r9CGK4V5rgiOY3b2+/IEJ+W76evmWtlLO9Rk4a9KUyRhq
5o3SaQGP318xRv6XB0PCiLKgOCT6HpwltaSJAWWMw5S4JzW6D+jD5aMozDS4EH32PTjTmZNKH7Hq
je+xY1me5pD5gTVEDTu3fFAEYsbEcofCobUnbv5uG+5KG7ho2C8RocWA8zHGjXo5lo70rzzFVhxZ
fTme7NKQzWleWny5uDTsYq7sIuhRGdUcMxPNZAku1uS8BAbZR30xcLFhdTW2N2h02yFKAXJ9u8yn
eRGtKgk0xeTcQ62g99COuMkoRM0VYC61CH91O4iAPg/AIMjmkLycW9as19FUh0iaV0Hk3cs0Iml8
3tJOYdIt9d/SXlhXn8kd6QffHGin/H20NxlMP5KyYfm4HAKvHGOzheEIDG37A72K4D5Qg/6qbrA8
7O9OaqNhIvKgXjNMqoZNjxjku3D2gP3Vt+b9KpVz6NEYyZjUhVQ0iHf0F/q3B+lXhn0KEIovwhmZ
bfN6lcbuYOV75XHCcEWObzZ2u0m+L/EUpspsN5WgLC+Sw/n4tui0yhggh2J9Ux9vguZBosNNU9EP
ZLZrveA8vaWPEjUbCAJajYMNWHcAvMhlxdiOV693xrl4aQaGCgwOehFiV3jakzQHZPOXy0JEysd5
+XwxGxonOEcet/e5BqSiZgJV8mUh/8Obvx6FcxB1kZCme37bNEfMDLrxFQOjzZKjemRGKxqc3g7D
/4jja1sWieWgZm/aWh2Qf11bevFtmPtDpBJXxcjFfzsdP9I8KQkZgQGF3Ohs2+pl9UJkuJtasSrp
cnY7j2pHJRS4fTXGumLsT/WOyp3gg22a0UoIZ67A2h2NiqnerFlfu4WaDviZERexyUKbXvD+FpYg
OFsKQn1qmwn3V+dXbIBOPTFwl8F8iB0LwxAUu17CdYhNlVzXPTjrIsuQxia2WPwc/SzAyM03yU5y
jOaIQdp3LMlvqSTGSlQdpU+FEP5lR62CkKw1oSP5YyWhGxuTnTzi3a26XTwfP6CRa2ncjc6Wkird
ghudAACNur+yT/0WNBseRp1cyzVEBGKi03GXaVU0XlRszmOWvcaA/uw1QNpo49Fure90ikQRcyt2
rY/HOa3RyNvWSI2Xsud88zqHWB3Fc/pb6RpGNzBcoepAQeGRrFJCZmsMIUxJ6p2RpTdV1Trd3Ozq
SfNLUnnd3Aui2JaNr0Vy5hdKM/p7KkSiuTyX16olbi5vWfhaBBcoq7ochrSCGwmb2VbmOzO9xSC0
nYwiXJzneTM+0VhL4nQxiBc9JTMkvVSNx08vZXhrx0irsc3CyvBF9R7SanZNlyRzWjkTvZY71gDo
59+L5dih+Wex/H1dXpG2cKpJtCjT1Bh2rhqPcdTai5S4YbpL9W8T+cuKBK9AkaJwcTXtQklKWEVe
jx/L+d5swRovSHS2vfM/+m/wPBxdqwVsZgU9+cph/RPgbU6YHsl/T4+g0i/ulV8+F5p25+liZAFy
pqhhAKQ5FcOVGpwiU9Cl3A4AIOAAbiKh1OKLNSSfgAulWi9OBCHnGTnt746esPvFwvIbXVxJYy5t
lQDTAH3YZYE0GYWovPisukCId+bdMj2+j1Jsa3oEQ4yv5+MSBXRDAxBlQ+LoUJ/It5rHJKr6lel3
7FFhHaqfQI0S+OZNm1tJ5VxXblRtpcaQWixgXe5yQJaKqHQ3H4Drk3G+y2qzTA81eJRIAR7RywNw
MECDQQFPIcolRQfi3Nck0RDOGAcKyUNsjnZciviitoYkz74U56diTEkBYRXneWEwqMFFvEbxE2WQ
ohNxLkqmKRoQTBxKbnbd+XouhCoTaTvnl4ykV6bcxKUZ1yyhi+c9w5/Rn+H6nluDoq+06XbROzFY
1dxEAfbcvMwIkx7yDIEB6vLJU2LZQ3eVoYlFPyuW95HsiphA1SeoC4Dm9lxYTCO9N9SAPdjZEg2e
Mo7yKT1oO3kvnT4AAkyhHa/SuM9VI0W0SB5iQv+6f0pBRW964YH+BBaWC+KGw+WzbfXCzqRxF1mD
YLQeTZxNPuo7U7aL3la/hEfjbvEBuHzK3fllvPvWOsWgvNGu4t2/Z35eHxjbGOfXG6pGK0cAFPL7
8GtCvrfSNR1EmPSbNmBocPvotoH6mXMhtEkHUN9Fkd/OmZ1XFShHP+amwG0BbWQj5c9mv3L5SxNG
cl8UkR8dGGcQA+vTj8Ag9QCyL/C620F6JYtzu4GWkhRow5G/xtB54Q8oF/AH0HcAEm2mkCuZ3B0a
s9RQaYTMMttb8UOXD06l9Yc2Fm2VbzvIlSTOBycmWATnGpI49M/BA0z0/I4JDqblb6K1qRMsAoFZ
BvtH5ypYN0aS5yk+XdPre1OTbgBFgO2YJD6pbedO+uCF8vhrambBVoVALr8QNOp1Dy5oHJRY2Ipp
a8cIwQeTP8npYuvqTm8x75nuLpv8djh9PazOJVuk7FD/bHHYl/ATY2k2P7BVuQ+W9Y2VLC4NAiIo
2psVZIFh45kuJdplPxrPwoy6OIvcTvFW0rgUiCYyqCZ7SJPlY4c4lF5h6tl79xt/06msxHFG2Cem
HAUTxNEQUFnRTTwI3vXMoi6opc5ZHHp8VqVpZeSD59cGxZ+tx43bDYJHxbYzobquELAzmpbOXRv4
OZOkTZrIH48TxsXbb8sPzGe2mId01SNxo6OOy9R8gRpuhvCVVO72WhpKtTzWcMkepotO43V+bVnu
FNrmt8FTPe0L284wPHIsMYBzuCx8y5Uh6VENTM7C5vn0IV6MObRyC3anl3ahHzBxIwO3YvjIaORK
Dt+66ArMtWYVjfw4/TyBlSvOP03lgmkpEVjixu6ZJSsUBFWgdgHELv+CyvIkj2lDGHTE7GGCNQZa
Rel0V+hsaXZ9sBYP14mRkrERhSKmHedKei6ZM/EMzN1gF36WPBIkERnGqn/Oode7sqummCYS5bNv
rQLrbiY1VVCh6vQN7XUSF3KqljPyWbmy9cItm/sajJSXNWRTCNUNgHQaqg5Y3POIUBS0JSNFf3CR
Bg9UXihdN4tAxlv/gYOsZHCZHkZ4g0TTFjw1dOb9QfVARDOzbxX9XAQX2OaqCPKFiaDVX2Z5rwER
YlRVd+7vLl/XW2M+k8MPJhrTAvRRFXIWEM+V3ez3AVBLitntI8xiYhzYCnPvssgNb38uk4tjbawu
EaA7cX1lt6+GxQ70L2Wvex16J00y2gE1Palr9glJCjsg86nOZ8EX3MhULBmAyRj9oIqGRxTnoStV
ig2dzWK0nlz92QF4lY3vmPlVD/KAQfbEvY4tpVlL5HKjYQTrewxwdF/XUretb9H6sD9wsWsRnO5L
6rRoU4KPyXBvKDjssDo0NKjNF16bPXyEDf38Ejk7AHtgo4O9EO+r0bLpEh+C/HHR7uhwO86De/lw
ouvjDEKWxnDoZlyfWlI7pgdqiYgmBRJ4/voJW0JVR3B7hlnt51p2mlr9/J8OwTPWV1ZSJkPGrE1r
bUvJnCgO/6MSWJxbD2qjDMseMtj4dlzvGKagfDBBlEsbXzwuLro19dzfxjO2XJoY4uCsvD7dYcJA
YKsiCezfV88zq8g62heQMKtY/1Z/gspdkFWIJPDOoKoCvZwhoVn+MkafUtEkCVNOPtSuDNPibL/Q
umw0OyivNH+Oi7s6SIB8hdAxYVJWl/dAcN1HHf2vmsC5gzCOFLVjQ4ptOHngi7EttfAGY18qsRPU
By0vbDDa+3K9p0m0J/HusrJvTNnBPeA9DcY6zO2CL+H8ww1RDt5WA9cKmP05rbEWOh9HTIQ3ZebI
9NM0WHY9XJXC2LmVAqzlcgrToYI7GswtTdZtUDc+MQ8gFNtfPt2mzqwOx+nMiIWlZEoxHNRWN8kU
2/IH5oHOr49TGjPt8nIxcQz49ENTKDYYdwQQRaKb4jSEFJUeNCz6q/Q2VfuHNP22DPOn/3ZTXJRY
AoArPI/zjeP3oMYSQp4JPMTGy/j8qrjgUEyYSYwIPgbbJJ8Oih0c5lvLX67HvSX47oIr4xOmQlFb
zGdBlA5EuSr9HEX3WvvvWx5n5+FbHhMSWNIoz+cZ3BIzfWgJYMxfOeaH8TY6WrF3+RNtpmQrkzG4
oDFlU66WMQQ2wDgkHlJBJ3XUe8nvfOBx+QJpLMF74w5fbecNrxHe3umc/5b28rmMk358z+fa6K6c
XyXvDAYFhWHreT4xxGSObVUHQCh4xgkrTV5E9kWOQl/ohl8EZ2TWeemMnH+IW0XrOjZizLbVW+OP
FkLpadwBvJV+0voX0ihcbqKLjIEZ7SXJnN8gbY2lDDYP2nqBX/T7DHBD9Pm4s+pKT5lt+TVYWi1X
j13BoZmaXBLN+ZM2B8uyyiIOGxuP498IUmzPqMgwNq6IUOWY67gkj3MtaYTUPinxcan2dcmaO4wj
a91+STuX1p+iWRHYvsjPGLyfqawYFc5nu/zbz6jX5eFdiiu4S37QFTi4yjS0OBv7jLQDJ6Sf++GJ
zeBraW9/aKXpzFT4edc86gbTXHC65FClj+au9jUQpNTpo+yyRRoR1/W2J9VQysErzMS6IT7uKq9r
R0yq418w5g3a3NqwS9XrDdGe2P+w/1cpnGcjaqJrGTtU54IUBUBqafiZPfWASL3sZxcgrvuZ7GdR
e3Xb/F/FcrlPkE8l8nsmtu7dgYbOSHs7tP5so91lm9s2ATAxW6YKnDmeVnAZtXAxmJp0WWEbUgxW
tV03/xgGYvdol3SLiHhj2wiwHaJZoBt6O0QcUinOJzZzxhZSJ3jTac+CbXAlDrYiWXwdbsY4lrUY
kPX/FNhfj8UPEMuRRppMg6hMTZ0ZyNPS+EkvBF9rY8gGNoa2GeqngBV+QykyzEB/VjUMTLTKHvxK
tjLWdti1tlqVtkr21gKuedNttB961TgklN0gDl3ZwnxKaDp963f012X9+R9X/PqLOB+Kde92GSI2
wwS2qgn4Oyx3qg8Un1NUvd2qugAUSrZAw4T/vsG+waZ0kE4Kxs80f6wd4rHV4jrG0iTzapMfHXth
tXoj11iL5DWok4wKcHg43ou2vqaGBdoogqvc8GhnsjiPNtbK3KQlVAgONH8+ngS0BKcJbcyJYwV9
8uU9bZxJNIC89Q3PBHNOrsmSIULNjcWKyX35huq1fvz/+IYq59miIpyCZoGsZ6So6I7lisoNy6YK
csta3ZZg7HQjnzk7HJfBxWOujJOCL5iTb1HyrVe+mtpgjwMIoBSReYq0hc/aZLCbqS1kscPl+/DY
zC4Q6B3tJB0i0fCuSF1YDFkFQMBm9ENUQlio3avlF1VDv+Zf9ykBsAVodPQWQPnzZn0XdXii98zd
aH64Z+v0444RMbQCzd94DJ+J4T5R0gfpTNknGoATHYxf4kBUnNsIc2cSuA9D5UgthgUSavlWAuBr
GYDCStbthNxL6hVI3zyBLW+kX2cCuY9TDHVUpfPvmzP3QEJyRus4OejH7MBWJNoN3DRhqmL+0iLQ
9jeBodTrcUwJOsrsBfYv30RbWo7ej4YNVmIBdoRLY7PQnJRZGz8SVTfPtZLFV1VLWhqoAEBWM9Gv
gx5/KgftGjsmn6ukO02GehWn81Ex8m+1DoS7OFg+YtLrH8A5ZVXGsvFM8QMYuON0yFyWrtSH5viO
+LalNJYMABe2pP52eHxSTYCk66inVAyeZmrTwzhZhywcrpRo+tMEMaQTN33jyDPZ6Vp9g8HXUxUC
906gvNsf+PV3cMqrWpVVJsHZB15u6ne9U9if4p5gZH1k7skHy+9zQlHaJHpwUobCo5XsJlP5c4lm
QbVqo9+Nju/qerlUhbRqk1qsXKXcTmAPc5hLC4DEqEaO/HV2WaP0Az3LM5GcqYAykgKdDS/aMqux
hjociqWXHax06KK381Y0AMcEODwNXXk7vp5No4lZKkhiyLYSe6nYpWMAAAjhB4BQ2D10c8GFPpPH
vPl4K5mc387MQdajHDL7on/IDN3Np8IzymAXDppbJN1BWqpPyC4APpveDQvxQkKuSal8Taj6RZOn
h6qLd2FW3wx64OBvXC1JfDTl8ooO885ssytLSDUiuiYuEIxmVHc904HA2LVF4VLJBd+w6GNsGtDq
YjgDkgIdkNU1tPrfvzu2JgCIpYCR2TAQot/MN6e1RCQSYMGFyRqrKw0TaLGTU6B7MExjOQZ0HOh/
9rkucBPbV/kqmHmzVf5RaE0ag5kQ1RPjRqbX3eSZ+ffLnoiZx1sFexXBJYsKQL7iKcbZJHTjp7F0
c5S+IkO6yqKvdX5r0J9V9POyyO2Is7pPTqmTsZjjhe12vzxoFHu6eu+Dhv2pS8fjlHFhLApGjPeM
TiJbr68CEU/DVu671g1OD4siLCqVYTGl2PfQPH0+DMVVH94ltWCTZftDUbD3gBz37VwuofHYJXj1
AtTksQJdgAKChrruDqMZO2l7MwWnUNQX2Fa/f0TyL7OiqYKwZ5vjST/ac5FhDOAU6KJZjc03J8Aj
/j4Z/64nxWzIAwNEGJ3BVYB/nKeYA25dyc9/MlKp4Ndl/RMdi7Mq1ShbZdZxkw2ceEC+Dk1nx3is
XJayqXlgJkUhwcTWMT/aLNMFlEsmNK/SiB0Vfzb17rKArZYAwG1eJXDBttWGjvX0Xp5C8uQM+/Ln
5IwuihWdn/iR9B9PxEXaKIozI5whrzFv9TG2B2FNbtvT/nOkNwPLjTwnL7hUmg+YMae4NTvEWMmp
ZvelBEGBXznbkiF4wW7r4Eowl4OmhRFYJVucZPjxEOxCB9NnHVy+MR1sPzIFgK+HPTgNuN8aUopz
345XYTtmrPc6Vo27DMV1OP2aqhHkFaayb1NpDzRGh4bVfZRYuRcqSA47YaVQ3tZSamkyRnSxCce5
/6xOSyNZYHuNgSk9LND/VfXhPqqIjZoesOX6Y5CNV5VZZYdWHb4mWrAPJuO2zKOntrXuaSt9bbJc
sYshuW66doeNrSNGl2MHy3CunlZ3eWCCHae4UxfLmdPuvg6lyI6A4IyxTtRCphaUC7XUOmZEHweL
eiFAl3Ul8pdSc0GBCJDdpbjTF3JsRtUpq/x2mtO7uqpuCiSa9mIFyak1tKckVL9jAvOkJ+TXModP
ppoeLS07BK3+E5R193mafgKMzJNa1wtItILBbtT6U5lkX6KqOwTEdOGEnDxLf5nt4FWoW1hTHgHf
sfLVghauNRqjPRZx6ZGeoNEXpn9gwFG2J2reVVVtNyHZmUF1lSj91dRIt1be3crGsjPSdq8F2fcw
jyK3MeqncFQ6u17CFAhc5rd8GvWDHOYnC0y/tEgzO1sS003qzI+Gys1KvDySDN+9XEBp0GJObkDr
3AGSwu0sRYsbVpUICW/zuQCWeCKrUAtQsZ/r5TLo6Rixgq5VqSP4DLXPWd/sC9m4jRrzA7OABHhh
/wjjomc+qF075njDlx1wTGdzIja41Xx1WUQvrs04vZLEvYKGtMgD2pl4mVRRYpvFydD+iEbJiXMJ
Gy6haCtCdIucb+7aKEPxiBUn9KtkWNwxGexgmZ3Y/JBXXh2M88oAJlXiyYAkqRocLbrpekG6tpl4
aIgkbF6TYNjwXCGqMFPVgG2dqlripeZXQFI6unpd9Z2r9oeiS91EWOXbKiZZK5lciI7o3AYUpCwg
ZBm9pq2waxp7hrJDfAvAPVMh+bZH40/2nuxtw7scWEUH5nwizf+PtCtbrhvXtV+kKkrU+KppT96e
hyQvqiROa55nff1ddPdpy7TOZk7uQ1yVcpUhkgAIgMBa6iDXGQZ3gjl5jsejTHY9uqWTr6MBcov6
lAlvn81kZrVcLiBux7lFNwwk/qc6zCog/4/q8HprOfvupT7Hwz62lr0Al3/Pn5IHVt7HWzvrPktE
zR+bd8xqdZyRS0PeVi1bXS4F9+ho/moMlaj6uGlveFv7zz3G7WDXp2XaDUgpoujeUiY/SAYfBVdb
jp7/QDlWgrjtiw10iQ2s58cAnqMCVCM1N5wouQMQAQG/8tidK1Ggt+m6ADlsoOioEvNTA7pBkkKv
WIrRYEgOfYlF7Qf9UyPNwCEQlKO3g8qVMM7ykjHGeakIjluvObTKITzC6g1n8BRQsz9IB/IHnTRs
bvjf1XHW1sZGLFU1NpS9olstIGVNt+wPdAeyuX0CBrqnywe49cD3QSCnKqMsp5oVYoVVc2D0Dpgd
8CJ1j0ZcrDICb07uLQ6jhZxPMxG4lu04c7VaTn16dZSjdsRZsmECpB+s91O+ZkSbpPutCtKmYawE
csYHAq8y6BhsH4azXlpAcjlDGXZ2OABdPBTOSmya+koad8sa4dCDXhrhJDladuQoPZ6eJCfsXPXf
5zU9Fags27JPKf5KJnfVqlYNEqYWW7q0d1JgOAzcp+tVwcCQ0DC4e7ZverMZCohh1T/Lj8FhLS32
T4yc7MleFvUICRbFE6GZmVo0mYRjm7KbNt7pyynWBCsSaMZblWZVXCrToA8q1lFWktKerMEDqZUb
jtqVEouAD5gNXziit71diUoahvFEWMbtBruWQOvZiyTTeh2Tjk7hGIJ8TrR9nFORUCoZFtZhpTQR
OLp2CDFtQ3kQeBLRsjhPEuZ1MKQsIWauC+3orI/r32Wxh1ZROXj7JtDQ0oHnCwsvUR9DsdjQSxrK
LDafAb9RqXahP87lc9VcDSJc4W1L/lcU39wUtpklhRbWhoTMNzLFnkvqCvZvM+yh7zK4yBKMoyAU
Bw/eG3DaAkhROApWwGiO0VEvBNK2VeJdGHexqeGgkExHhl+bt9H8MMt/EeStl1ck2jRO7RrZrDHw
ivPJ4708/ahH0QCJaBHsA1aG1Jd6bCmsjaAgwYmkhpfk3XFqst3ldfyXa+p9s9h3rOQYCRrDK+ja
m2ajQ5E1ZJpXjC15yfcpQKREBvtf3Ou7RO6eyvOgLNTpH4nTKwPR6xi3PIqAftG7IgJW4Qq5m0qW
xrJY/m7IeHvMeb+If9MlbVe9V9rO3VPZNE15zmCy/vN+zIL832tN3Hbt75vJ+YlwkSuMx0FUZe2n
6ZowAkZztg1N9ECxNUGABF7RTTYxqKGD5aOihCOts4Sl1bkOLOAosK1sznbAxux1rbAbZTgA8QkV
3Wb82g0iNd00t5VwTme0iRSWNiGVqVTPbMEvW+gCg950uKvkmjPoFpHTXIyQsND60JLJQqGnvrNG
ckik8jgXw+wJLG97Te8VEc7CSUukyugsvI1oQ+KQMLyJDetKluXD0iPeKLM+sa0gvVs042TMxSEa
Wk+aK28eJ8OO60F0dTO3+OnqXiVvnJ1kWVjnJaja39JF9N2FHiPyhB9YgFpbOCKMju3lvxcbOCMZ
M0Uruhr6lBnfm8hvchG7myi550xDUvNaMgj2Fwj1B/nU7GefeuQk8i+bjvp923j4ASqNZpVWEDNO
+3YJnVa6m9v/HecZr+0rIdz9ucxJ16gphNRh5ATZ9di0rkAdN6/olQju1sykIg1oieNfOm0BhVAM
zMnQ6m0C2pEokFw1RH+gmd0PpPtexsZxoqqolLbtqjUggStoRJYJ4Y7MasDOSVPc3K03e93j8MrC
R/N19mW0MriRJ+oo2HZq7wL54FtOBzPr2F3EerL63bC3ztE+AbNKvf+T7dV0lcEDoOnyjRFqdc9m
yohIb8Z9/nfry39eQv+89WUlizOtVmosS2UMRixaZTfscJpfMd7md7tRDFP7X07tfWncqSHV7CfC
uhDZqb11S7BmCeAeOA35rZjf3HRV7ws0ObSboaW0KVX4jroMX+qi8QGmfFxouTdq4pfx6LQLvWfm
MgDjOKPRnnZqYaMf6ITWd7ek5FXuplMP/PxYHZxoigHYg9NxigC0QVkPBq5ZU52xAMRNBrisElm0
JHltErrKrHp5FtwvY+xreX87LZMTEsAESIWj9+MRXtsmTf6I4r8t4YEDyZ0zwZtXSnO35B1IM9Nb
Ok21TVv05QH2/FDo9WMotV+SpDhm9XRTDPq11i1fOq2x5ax+VmoQjieTK5vqfjGyIy0UV8LUHm1M
ANconjrLh1HNfF2+T+TWD5bqa6Toth6DrLSO8FyjP8pxZA/Rcj8VOlqc5KNat98A0PKk9kbtEtPy
SFCJ4krREXEeSyIjiAt6HFECAvOlPtaoDrDiY4Cn7N8ZPxFp4ZvOrAystajcGQTV8U/1FoR5eNhz
RCnadpi30kIuZGgoIWDTgkRCW0/JdbcuAfdUQuNaRLJL+0Wa8mMY5Pc0Sd1KAlKkwKeI9piLIHBl
4nWJtXqyfuo8P1Z+voudZnStXTZjmEJUwdu86tCTwExd/QwApfeR0hQxDF1GE3xgmujC1B1QVd8L
1rV5Fa3kcNGeZI3WUDAMSgbu3dwWfrcf/f6gnwox3/Rm3LeSxUU9TV9L2TJiD5lfHl6zLxmjvfIY
jUyqOX8Xs9DyJR3+qAEffUYG1RU0KWJ642NAnY5j1EdAytvRFGQBVXjSUVaQnM5u5hvids1voHtu
HuBKJFOolY00Y0YrAGagvizPP8teeRn6bFdOVNDLJhLDGUbUky5OdKxsmoMDZgpMJXU7Sh2BmrA/
8ylgXa2GU//MSILYpHAxjcuoFv7pJpmc+vD/6CZZyWPLXu2eBpyKIWavG0VZ2cZwDMEz102Hy6va
DItXQjjdr7Ky1OUMV9ecnRYFDT9W6F2WsO23ViI4le+HPuhpgHX8SWO9aD1cLFJMTSqVDYDpuvmX
NcKUM1mgbZsSwHWFJl+CoSsed0xvmqQICmD9zaBYUfKnJBYI2K5YvEvgQ3yLFKG1oEj2hgxdhkAF
Mg/zKxvefAuoRLiMm+YDt0BMGaVS5e1ZY6Vn2RJFtZpAXGSMR6KMT2gseZBSVbCs7X17F8OdDCWd
NoPCOdqFSDSV7oukPvyJoq0WwgWGUVsjyihjoDDOmLvR9Lzez1l3akdzLxnNscjJTjLi1s5Jfgop
PWJw/OflT2Br+OQi3r/gjblutZW0C+RqkrCV1Ty89kWgOfWQ+OhCX+w+A0qAXvY31ZQKXroEO8tP
U5LIsuKUgTGmyxM1ADUvHDL67PpU8F2hIRQVC4ymqZwj79WIDrE563500I+hZgO6hCFDD4527Idd
40iu9np5J9+G6T9u5UeR7JNWWzn0oVaMPSjnBj8Eq1/5Ld9p16rbfokdJIa7+al0qh8ABH5KXMuR
gZorefEd3oTuJcvt9tHLZI9ncg6PCIaXnbGjnnTbPlQ7NcC7ql2XQFhXfmS/6j0msixGKU/s+Ca4
N+/LU+nRnwSgu9ZXEQTkZ0v7uCZ2kKs1SfpSUJmW4PJsfAaMMfmWaPj8c3wBERZalMELagB9g3O2
aKVSUympZb+KlIdcKu+NMkLdOzcVHzFOZM+z1QieyT6r30eRnGHL/dymUSSrfgoY4YXsg3ayLyvD
RrD9UQRn2RqWNZZ6hUfq8+wgpRzQtBG49A2rFtFS7AeiS4tpNK9+uqyx+SnUBQDo+PGoygxTQEmv
yj7YwHZV7jMs6OKUH7TWZ6xKoimqLc3QZUvGnJaBfzxeSplqc1aDlcDvxpeq3VH6hYhYRDbGoVWY
77sMTvsWqqLiWGqyPx9NMM2P58y0sx/pufLaQ7ObrrNv2Q4UzYKj297Id6ncRqI7umpHa5LhOpRj
uo+PloP+u53qNzg2YYGFKcLnY3uXxoUz1th2pRH2IKqk5Feehu6UyOclNZ0sUWs09ix+HlR3tTyd
DDV/HAvrqm6yk5E1d22kA8XTVopcd6Ja2y95+leG8qQv2I/PycbHU+AMdOiCyIpDnEKk6z/McfnV
FoB4kRLqAq34qBGztou8fy3C8DFPrEeqGALYN1m0R5y9jmkBur0Be9R61C+PMX62zrKneIuBZ8XZ
FF4SYthN3497kQfc8hUA2iXoAQS/BuFHwqa8VKsqk+HV8yuaz3YlhD7atKSVBC7NCYpoGJUcljQV
X7OWnCeZ+FL8fPkUt4QYFD0zQCUGehLf3Fq3Rd/WIS4nA9iXtL2i1DeUl8syNkaeVBXIkKb6RrH2
CWBfQpUEQEOl7icHGf5H3luhXZzCw+L8jWId3Nf/c4gGiRrFAAXgE1WDf3NRBllVlB6nMyOxV0Jn
yoRME58jpI8ieAPtx5DWFZTvb6YJ+ZF8U46qA+g/VntFDKr5uK5soN//hlPfuhzX6+Nsb8TUZ1wY
te4HlRN8k3+CQ/vEZpjjXTA41ln9Uj5Gp9QdT6ogQts+y9XOcjYXoYssq5Fq+ejIBj9Dvo89E9OI
FhA3A3u4q86io9y08vVauSuTykurENCH+6zvfMLz2Uv9lO40bzlWkSMf+0O1w8zW1xpg/Glh/+85
BTtmHVCfIG6gaNz8eH3qgFWjlQJNWtTOiVLzyTLDa0pEt8uWO1mL4a+0MMvh8WGHUzEA14w4qiHq
/9s09dVKuPurpEbNqr9YSWA9jJH6KweWHhi5RG3EmzHOei2cZbRWmE2EBYcJKkKtrZgYVQFSqmoz
JmvzhFagQtDLIto9zhyGcgzDOsYhlZni6N2j0X297MLYJ/O3sWGgAc8AEBxgujktgIdZDLOEABJ9
ATqrVzaeEtd23jSiKGNzKStJnCKE0zz3NRDn/O5LdZBeAMHvBG7labvpOdt3u9+INEQSOb0IR6to
4CMRViM/CUInPuIJM9hPjsnaiI9sZnOIRVf3VjC13lBORwa1TYuaWmgT+8BixoDAY190V29r5GpT
Of2QuiLXMlixT6GQaNqsAWbhBm7q/DbV8aaxrSRybtKqVTlvJVXH68IxS29CCS8hoUApRQfHOcYc
rBdLH0EpFaMCweGLTP3LWr8ZaIOnnBgaABAJKkUfnR8tllwOpIEFWGNmM6iTevBMEFF8m/3ALjzy
o31JW2cStfZtFI7gdVeCue1T0sSKx2yUccv8Q3pxL9+DwAy4BRZgl13BOtmz1yfzXonjdlJVEzxF
97jLR4c4AP06GjA4BSOrouxo88jeBfFllUSOTdTxEDOraR6gytGdczpFnmA5m1IsYsEt6ShX8jlY
IHWSkoaIHOv/kCgVxopEyYjRjilKWDbDoZVM9k2risAY5Pli5vBb4GiwLT1y8vrRHB816Ypk6III
RMNhojXyXstS69LsFQ0QwQ/AnbALMUYU0+5PWrFaEuejDKKEeoAOIn8pukMRRc9Lax6yqNg3xRvo
aO0NOW28Mm3uUXa8XkZlL6nK6EyRdtd3+aEAE1iQ5l9nwxoFRyxaPW+YU5UXuoRcdLE6PCjh0eMP
kNVhgqvVcyaoZma5mB08NCt2o6dBPr1dCypA/xob3EdHqoouhS2nCeQ50wA8Auad+Hm/KB/7KkNP
qo8HYX8ZdJ9Klt82jT+kIVr6y+qwkPg+ytPBTqm678blVE6xg6zmnKn6ri2FuBtbWm0qJpIXwL+a
n+YKoqiZUmlkWu2kkkeU43SV3w171Z1rl+6Iq5/CxAb8xfV4g8qbc9mO37wBr4Br6ewSXdlUGZMU
WTZu5pmAyHRx5cez6ejfqkPlJ77uyne9aziLeQ3ouaMY63vz1lyL54KeuUdZuR8WgOojjkOojS51
T3cXQDk0x2ayZ6EP2Tx/1UIDoK6w+4Zzw33WdtJSoFQ15rtBLx2MNGaYRby8q5t3CyDSDIuVF3FF
c7bTaWlT4YEdlZVfGEjBg2UkoVzAiAGNX7/RKbMV6azFcXbUlaiS9TRRfNOIS6DnKVeFkpzlKtR8
aoy3NCkOGUYQnCUKU3eoOowAjYAXtv7g1Q9vpat1c7sbE+SrSRQpMOjuUCU+QwMynlhMPrO5Cusg
nO/e1qB3kXy7SVGC87TvQT7ahG7rdYeushlGfexk8m7xgpOYhWXLMa4Wyb8NB2Xd9ok0a74aPaTG
YUGtTKA+W2WvtQTOKPtKalVSQX36Y3FgTH7jrbH7m8Dmf8df/HBiJmeAaodMIDdwYqWm3RvyeMZ/
faVDM25iCnzvBooKZDFGM7wDyuTTY+DUoNSkRFjWDISBNnYwS3tKQyfCBCiGfyQHjQuqbexqP3Y1
kBOVNrJhLzln1A8xEHd5jzf9wPu38M+GqZroSjXB7ykEE5WTV/UAmgd/82Up29q5EsMV2EplIkHT
YclsXIW6iV9jmld3WWgLg9jPALv8M5e+kslpDzGSIUCuynzqdAUOBRnP77EzKK6R4x2+ephOxV79
CSrPpHHG2CupTRL/N5K+Ta+0+g5OtYbUsDJpqPAdV8XjEtmMZSH7y7QDu7pLvomKKJtWaVBVJio1
wZ/FDnx1kZFhTig42Q0/j74M/WutiVpWt/JzkF6DUIfVY00eScIiNdCmgxwsx0Vky93gSeRrEnzB
rS5Qza2AYC2I8+ZFIWuTkUuIiswvuRS5eVHs0x69ZdKpjh/TSWCW2+Lw+IXcCy84fEQ0JGpJaI/L
A/kyKI4DP9YeBxmlt0pxe2DdJNW9wCi2FMMi7xK5oJdE8zwpNTKUVTUgig8Zwr7p+jeCvi1bX8vj
buO+NrJSTyEvDby4uaLzmRRfLq9pUzlkFlDK7DmRr3FnQYW2jbBU/HrZl/FfwWDuGrTCD2njXxa0
0RWrwnu+S2J2sNJzjACMKFemytvdoF0te/maHuWzuKKxuWsrQZxBGeUUlHkMQQtFOWNK+r05i4Lf
zSsBD1BoWsPboYn0/+Nqura0ytIsFF8yVCdfilczLK7TUNopIR4LMHvnT2G+L6uCuArtCycq2uuy
1a5nUFUPNNnnI6pWA9kn2nyeS/U1obqbdPUxkxCshvSBGugCaYJuJziFLW8DsBximAQtd5QfATNN
3JkSuj195azvksH5mzRTtdveQd6G0anf8KebOgY0YY0Q4CUD+uzjXklTiIa0ETL1b6xgkYdOfZwK
O9+R2y6zZ8VW3CS1paukFHfibUUk1ko2Z7JTZyb6nEE2ObI4HWM6SA40NApER5Ej37wz17I4cw2q
wpAwW6GwStqEemGUOe1O8jLwIh6oE4MTQ5gVbFah1jI5nzvOOdp4+9zwg6fkMbmNT8ZLgZvqa3Cl
30zPOTpxWS4iAifa6PaCMVMZCallUcvkQR1qpVO1XmsVP7kieKqXcUca13QHkpG9cFs3/fxKFhcW
tCWcLp2wrY3bexSkncuO3cjTPZqkAcBkk8jOfcltT/IvMef8pu6qAK9AYwx459/OfOW10MgfR31T
GX5E2keyhNdJnxyA/rSftT9yxStRnINUSg18eCr2dJZvcnR+txXQK5Kvc98LXLFoTZw9jgFtrb4Z
FD8FzG5H/Fx5GJMnPRQ8PGz64dV6ONPryQBUK6lRfFmZrtKhtJU0uJ2kw2WPJpLCGZ1sZW2J5kM4
FzzQaqUzaq8KBkwuC9n0miqr8sJnyjqfOU2Ujq1EsGPhcmMMiR3qAnS27dtxJYFTcqOQrEwnWIZC
2rulCk4pLoooyBxjHB2NxD+7Sn220ugbNlEE4yRaHRfvTnIdBgnBQdVt6xUoZoeGiDhig80YDmO1
Pk65C5omDcj0oHO65kcRmITNzE3QYYnhBQx0y9PoZt0S44cBhnnloJvNvhn72m4txS6NFpcjZh4M
41Tl87FEUT2iiRdq8dkI50O/tCJUOdGecDYydKPe90WHPenT236ZXMUUtcy+dezxJSwLMPvUQD8Q
7kau6GBW2ZDFcG4+uRs9ydb2yU27G3doejpUINewjTvASDgKsftTcuhRlxa51s1Fvn8An0smGfpo
TXRs+x2yrUyS7K7IBM0G24qtsSdik6XO/DMJVl4ZxUI1PD82ThUUxElV87XMpZtOUxI7SPXrJpo8
omXkRIdFCPT5OWbXMGWD5EdDS+Pn9Krtu5jQpdSQyAIfxEdFC52E80/VV/btSRK4vA01/yiN83l5
GNI5yCGt9opDex05gCbLn+pv5ZkhEqbACKkP9Cl90CS7vNEckLQcRA96nx3ix0/gHGKqBEZWS/iE
AvMjem2b5NYUuiuREC7s0OYSiGMNhLC+g/w+3eu6YxA3u0l36aF/BB5y8W0W9hV9jgQ0pLGW9kan
ii4Vzij7bpytPocTKea/CADiarMDLklz1beyY6apE+TCihbzfR9t9KNI7kA1cIcr40KUf16/ausq
3angW/cWD4grzS4DXoig03KjjeSjTO4EM0seUmLCL6i7GQyn1YMp2ek/UyPmifXhLiIUsI3z/LCz
3Hkq+bI0Izi8fFPeZ/VLlN+GgcATsK++tJOct0POoeYlaK+Aaaf71qL9tJQbRbJ2Q9MflCLcX76x
N6WpDPycsb4bFnenAVqjLgyAdPuzdN3M1331lEt2rkx2Ovy6LOnNg/ELw2wpfAzSWwTDnFZWmPTT
m1xd/ml2Gu+rnxO6fyigiCSvIw6rniP4r3bC9tXPT7MsJHyXzClnQPXQoAld0E8aYb6omp8tNbmp
nUZPqdPOmpsYzXVVjgWwNnXBBm9kHh+Fc1oqjWj9U7Mew2nO5A6H+Bj/6hPXjGx6LLz8IXT1++W1
EfUCbVyamqYh8VYYqyvKWVziTTTdAuEBDrbxg3P9vSkBxmej09Urz5kfevQ6Gnw8/ACPbC7sGkyM
v0OkxHSVO/IPH8FFa91UB6GcSrhUIif+jn7e1wVEIL+QmOh2tWfziAkwVOXnzsFQJqYqBTGvwg72
knxOu83A6swIjfx+UYPjsaSdG4eVt2jjXmqo3QXtaaDW9RCqzwD/fpSberJjUoYIJmvPAjioXTaZ
SwplF3fBQR6ot0SGu8immxoYNte0HGGHOqZ2rifgUwnjl66SRRXmDQvFHpogjKamJgObDGtcZVZJ
mEVSLC+A93zzcv35MT5ObzBaBZhUOid3k+N4MkU9ehs2A1BbDYBhUE/6iRqBlHQchtREdUhJdwDw
oE5BCTB+Um8c6LHsw7tRy46YzSmxcDwvCJzFxn2yFs+3xhohTUc0rBpInNPv4T5DDnbdAaeEsYCX
tZed0x8CiRsB0AeJnMFYlaR1Uycbb5V83ZH3+Vnz2JiRui8c6VUgbeOKBvMPumYVAwHtpzEj9FaQ
RWpbilON9yAKeKsNoOQCJC/NM1iBAGx8lkvtCUCQtkD4llmuhXO3GOZyYmlpGooudBDjuf2vOrOp
/8M4lQA3rt1kca6CL+NjtzNuRZMsW9oMkjOE8Wh8Vik/nVOGxlhMZNL9kJbgQQ1fJPqlHK0nIwe+
jiBZ3Hj7RkECfZUUVEsE4Cmc6bTmGFPMSuB5yXQqV8WIbnBENoXAFmQJXuQzhcoD5A/JfYeBTyLq
L9mKUNYfwGux1WpNpaKe+09QnaHBvNw1p2pPd4xRcgyEgDub+/u+ZJ5YuS6kFNEe0X3SVL6c+NH4
Wki1rVUYRh8r57IiberRShjn3i0KTOLEwvLYa3B6jEGqA8HC9GujYIjESEMzl4JCmmx8Ki61pOyC
xKB+KlMvlVSP9FV7xmy+Z1SRq2fzl7QZTMcqO2KXRXceOmln9tW5rGvBW8rWitdfwqXnUtFaqUkk
ihKAYXcJnqLbvyp0DE/6sc0Cp5Qec/Pr5U3eCDk/LJ4Lm8IRJA9SolF/iYbbJV5uCFXPVmOJoumt
u3K9NC5IAue8WXYxNrn4mR2+fYuc8Rd6gmz9Jn0EloQjZhT5nFV/PFUuMGoWfZwrBQszlHB0EJo+
5Hr1/AebZ+IBAgjglkb58HYkyZCQLFb9oboJ1WtzOrXL/WURm0aOoue/MjidwCUZNl0Sqr7+VD+b
xwiD5OUTaPPMB2On+8WddCvqk9tUiZVETiXQqRzFbQ6JWlWCnQSTKiUCF/QTC1a2dQmvV8apxJDQ
eOp0yGEEEqqTgo9D/8qcJgMzQTeesE1ftDBOJdQQqOhWCIHqGSVsn+6t3k+fgAPuEZDaRMewsIGV
LYqVt3zmepncddiGXdVMaqb6U3cnJd/giPbKcm2khpOie+Hynm5a2erouCsJuUchxRNWmMX3atzd
RCUcc/29MsfDZUGXtxJjex/DxkydxgLRt+rnRv8QGZNLtP6bOWqdYEFvxQQ+xn7fPZV/4avQmzQM
A0wsfVaOiPR3khP90O7xZgWiFjf/pXn0CEQFp8Nslz2fQt/0qi+YOi1PQlCHTe/87+aqhLuPkgic
YnkTqch4ZF+7Te0B2ASt3T/lIHHuPGkXnkef6a74/WPTma1EM1NaRek11QaMLGAXQhRntQTYNjQT
hG1bRTP2uvKPo1HfSAZWMqw5y1Krgwxlqo5amb/kQ3vS587tjdFyq0kDt/10TNDw4+LOQEcGYPTB
ivoijZhQVvPwvLTt7dyNo93X8Z1ex9dWre9SbfyVLdZ9YaqCDxapIPv96nvL3hxN2jJrjs5LfDAT
IPJLomYK0cZzPirS62qWtcb0rRgZnvxMKlECz7Tmk4KDQsIwNQpkLJ1LDEinKlMplRgze3sapS8M
JsS8oU5ik5P1eNlst/ICcyWMU+EYvFJmrlSqb1LAnwTEHqPYVxKvRemuUkM3akQjPSKJnOYm1SiZ
6QSJVnBM8bxAgyva3Y3KaHdd68WZ8Fb5/NSMe3+1RO6+rOtSL4CBi9sL9jl/T4/qYfStY3UXuqIa
76ZDWIniNJA0UkSbGmtTd80hP3aIu+F5j6KO/I120I9L4pVQGtvAkhMVcT5w9L+yl4l4F10HtsYQ
9EXPEVuVtA87yF2TtAmSMhvfxClHPOkQ8NQD/w6vBGi5wfU8uhroVkEtshPPrCqbtyUYj8GaSAxF
5jth4gk8FXPJbksf0wd75ReIRHJb8xSveFCfAMa1Y82Z+dXkobvvqLzUD+FN6YFeWnLGfSSIWjet
f/UxnC7poH0BFgMOuJhqZ+j+6quvl+1xW4PeV8tpkKlmMwbf4XMzIGnJ+3in7WTvT1Oc1UI4DWrz
sau7EgvByNYVo/Mb9miVP0TXiweWRHE/hOgUORVCWUyd+rFBeAAj7A75txiAEc3JOJvASlVczNe9
AvPhNtpd3s7NlBzUbv9qDxdryb1kmOHC1umS2Z5cFi0PLzH4KJGQu9VpOcpe6sYP89UY2X/UY8Ms
9V0+O+/VnbRIPSJaE+dJbzogkPxl7MO7yB0MKHDvlwfqAbXNPEmH/EWwcOZG+VsEZEMWNRVDNgDj
+lFwNppjl1epioFG/Si78knGRJw9e62DlpB71U0P1ffxSn0dfeM47LKndh/+KH9c/ojNVAXdGXhh
REMK3hi5U7csKUnTEqfeuBVoKQpfrlzzK0MgkHYawvofxkHYz7ZlomuZ3ImTwowVoKnCRK/02Uaz
qBv5YW1bjm7LjvZsdnbhiPz+xrwv8r3VQrljRn+1GWozjrnLnOCOPI/X81lDn7WFFiMVednom+im
qh86gAPu/iQ9WwnnO9bbKQQ4xwgdj2j0fTBm1UYBcF8alS84TnZcn3TqfZV8jV9Sx0KTIqzSPA8u
eS6AgedomOW5HY5tbE+Znf5k056Z02MuX9TbtNHa92GPecw/adBGquJBB12eaoP6IaMgJa/Nic20
eolvumhGaDH+GTOE9pfpXO00t7gKrkWHvZmBrPebi2AKaVHmQMaNxGDv5+sKmJtofAJvvez0qs14
UYlPrhKvOJsv4w1wozBNrwPc4sU6iBpgtq6L9adw99FMQkUbCD6Fsb6A0vftukjELXRb1fm1HO5a
6lQ1S+OowMmboWNpdQHCquxFS8nDLCne0E8OSYGwZFTzbjDGJ4Hescvos94ZDP8IlCKaykmXUIar
jRQKPh71Y3k3XOF1Bwg0rZ9cS2drp9joT8GDuicQuxWpArz1X7HcHdkYJTFNCrFJbBcHBD1AXNTQ
N+CwmMdErBXfyl7loEcyFNZVt73Yu2zOc9bm0iZaDC8WaX+p5XmcnwWL2z7RdwGcm8zNKNYyA9Zk
5v3omdEw2HFa7ud+Jq5cRruRVmclB15XOueJ3TT64+UPUDYvqNXuci4zBGstcAPfgkrWqogjvYs9
46TowJIK9j0DlHWgyV7opLfHxslv2ACSIGPcjGxXR8x32pjAVAVleq36YK+Lr6k/gE0UCLp7jMr7
ypc3mJxbTFbsil0nhPViWntBqzXuhrb0Xh8AR/afahceCnzJ+YkKKN6Auh1SL6BgXd7zbW/x75lr
XLI3hHlrqhIUmtXPGSm9hvSkAafkZTGbQdd6VzkHGcrxYiksuBz84WpxU0Rayq2Z2PKLcZJfGMxN
hadE/SSfUeedr0TLFLgLjXeK8RiPrYlDzWnmquA41adbBYjSIi6NzTRsvU7OL4VBWgL5Et53dCQT
mNKsFqW6qmWXYIWz1b0o79usyKwFch4pbNEiiqqM6i838fV8HEGfeTDQO5X2bpza2UOOSgH5Mn0v
ng3MqjX3jYNcaH/5dP9LUPeuRZxrSuJZG7oEhquiVd3w6zPGh8ltfiU7Ct70JbBqzsIXRIE71Dhv
pSSksvoWGsVy+PKe7s1D5XUeC6oaZ8YcoHC8ntkCZ50MrguQT6jEIHLlVllFsRLTEf4RyAE+JsOP
AZ7xou/RPvUtV4S1u0GQqn2Qxq2vp6qF6BG+QD8bP4vbyKGn/AmIQ4GfRqDTYY+z5nWh2vq94DDZ
H760TM4LF406SU3Zq2iMs26iw+jJLt0nPkAMgY/jMECBbocOmZP4OWZLmddr5sPWwSq1xEoGFrug
9B67jKqj2g+g4B482UM6D2BurLy8GU/1STn2R4LOwMvL33CIHz6Bc8EByY2qYgaMLl9HzoIbtNY8
4uXv1Qzy0J6t+nao5DujC3X3suAtI/ogmXfFs6l1EXjm/MKy1bvxr8Ut3ji1psZpvMFDMZdx/V4W
Klot55bbwij7iBXCZGXxtR7lkuAlkO5DcLWS4DEgjT0V3y+LFK6T88W6aaQAtoIvjg69R7zUG0D5
6Og3cM5+4WiH4iwKibe88oet5byyuhQxRkaxteq5QGmj8NFPctBvmC6JE/yNu+aDMM4jy2OSFUsC
YQN6og0SOUk4IoSInaoXUHZsBUwfRHEeCbP+fTJK2Eq9xsRFE3yTkugr8pDUX0ba2HGfLzZAkl9R
yf06Tv9H2pUsx60ryy9iBOdhy7FHzWrJ2jAs2eY8z/z6l2jfe0SheRp+vht74QhXgwCqClVZmYan
SgA5FYP/EIKx0e8CO6kql8/KnVHOd2neeFPtl6Yc+k9aBBa+cjiWDUvKZSXH+fKbKb+G/m88FhUK
AFJf2Y06wmELyibgQxaB01rOoYoQAOQl41z0oHZdzNtWj8DZhtwm2vSJVbqNvBc2ZKioRHnQDh5b
K3iCHt8h+hDfQ7D6MpKrlRD15QdQJ6GbIJDHKdgeRf1ZCTXQX5vrd4nsL+2qlyuk9j8MxB6Coljh
qHu+foil21R1C4CxmB0I1lKoXfMBVqtasmvDzrjNfZMMo2UAukIOAcVfUMwYd5x7fXFrvmm5OCoO
CdMEbVgV9whsGsc2eZjCwo2KYzBsJ/FXgFGEuGQR9jC+p0R1LDmjFKJgROgTOM3zK3R+hwxNXy3+
hlKPPRTj4/UlrkDuAc75PKISFW34lAviTjr7QpJ+h25yxqCKe5ajX3WBS0tUdMGgdMXJc0uiuoji
X277sZnuSR+9cLk7ZhKx5gRBaw90mUEgVjTqAaD2JOL0szmME/meAMwT0pY7KKxYnT0D7IVncuBG
79c/6OoxXZilYktWFnOkZyhKZDqgMONNp7HeaGvua7kwyqn041TpeoMd45pdNTRW0m6qgPkIZa2D
8hxVpSfcJOC6qfftVgbl3OF3NSt8yH6kDoCkBpOtYP2ELL4d5UxqTsADLUAu0Lv5E5GSQE1jZ4AT
ooT6AatixrRGORQwWKdcncMaVJddzQ124/1ogRMLdAyGzUrd16DIRGXhn+NI+RK/xXCbxsNRgssv
tPoD4VdFn+gmc/TBzKwSeMfKFfeFK1R4soRO4LJykOsXQqTBEHIX65LUDuico0Im59G3DNy4aEbz
D3nEMdWGyNe7CAz/rFekEREjdI1kQcT5iVIzfCpuoswkxdnA0dBOdYsD7+q49dltj6IC6629mpV8
fmyRxkAEGMJWUoyduuGhqMCZRWqxj9JLtCFF0XaD6rBgEuB16uSeUlnyQcZbotv8VfxYfAMqtx2l
FHXHAPEj3vo7YVNvSGkDDwZGDP6XswVEKZhnQdFKN+dFcKDps4Cdbd0OAkjkK0vgmXpX3ucX/a5o
wRhJVgsFc5BvYsQXSs7T38A8ccA/fwTt3n2cjl6YSB0epJuWYOaPBRAnKUpH8WY+RvZf5TYLg/TX
TcU5lmusOpOa+3SagLtUZKYo2UpJEssyVEHQDQgRidS9FaupaQVJQO9T70+cacwjlDek+b2HbJOf
Y7IAT7K53Uci5tOuR5K1oYmlaToX6DU9FxIdb1GwMr9CP3o0YxdqRifQRpkEi6j8wQjzGsz0i1Eq
HyhCTpbDkddd7XYC3C0DrVOw05GwCs6EcqTN6hOtPsYWH1iizg0et3kTSTOpaSSQ/gTKvX3P35Xa
0kiYdsRN17tMnPtqmvW5q3T/HiQLHaa1G1IkI7LcZNbf30qboDyP/M8oovOHfJcnNgvzvh5W/zlO
EpUepFwnF7OK1YZa5smqYUndE+PYkA924XllSDJokEnSMM+Ef190d1sIX4kpeDNd7hGARUAREquy
wwfRJASkLFe7mowsjFFBtMbgfzWTrHyEFl/ZPcbDd1F8+B9XRN3BdsyrWOixW/6RNMvLHP2s3uxs
wdJOpceay7y+JEhoff1+edOkbe9jSbrx2HacO/kcsnDWXP1qdQ3jvP/ZJokOkLjY4G7NcbvJVKSe
mvltfxuAH6r8RXgBoXvrKTJkAFlpz/rqDEMwiLIzT5/8OZuqqq15bFiJaZ0BjehStBKMJjH2bDX+
y592qIMetVPBBzH2rH8NfiUnBaMzkNGa9/Ve8LoSeR1mW09DbxbozLLWuO5TFsapFJmLID7RcyQg
ArP7G12B6TpEIsLEK++7vcGY5V13mwuLVLosVxE/6+TQTDt+NzmZM2+0B+lYbONzZqFsGZ+XBLfL
S/75ealLXgUSOGt1rJAI/MrAj2THyOuhlkpqwaTVfN0euWEX5oD8g4IIKAUv8K3DEMexxOHUEA5L
aZMAO/AnTZr1nHxhhwoGuly2oS/CDvHLnWqORAQ2wbJGB0qO7K7Qak68sEflEJyf12DzRtKiKdnR
5/1diBf2KMeh2Yy5e/0brvCg4Km9MEZdCSGSxlTt4Pv5XbRRXggeV0NYLTD+yMr117AfX2xRN6Au
y2oMCqQtpDdB5qoI9Vxjae/kHhRbEA2Z/LuGP9nCJWQZ184KdRU0Oa4bP8bRhJKD1VVAq4e8ef1T
robvxZekTr9Wd3zcAPbmtiHkuoXOauWjKKA90Ku29P/XQ/u6bVSIg5RNR2SpcbXTnTI2pi5OjOWs
+6vFeqgAJyaj4bciTkZtv8o7ErPvIpRhyGO0tgzm6Vh/MHzaOxeFFilCLevZYPjn2EN069Qd3keE
JWfDP5+Latse7Q7F6kdkmcM+uWXWglaz6sUPoLLMwQ+Bwk+w4LKTfwV8dKhEDhOnQbBRZuWhGaFA
kKR7AaIrUPL+df3wrN5DpEYG0elAHOSpA5qnmK5qG2yo7PEnHqpRWDngot0PccOEa6z5aV3VCQ8B
KCXw/P+aTOhJ6kt+D4rSxult0Rq8edOimUS4X9V94jKHR1j2KB9TtQ2vq61GoJrlNnso3QI6WOfW
jUhyCmaoXbvsy/VRfmY2xqyvA9hr0tRKysZKJdYQ7pqJhds8x4zFYZWRSfTh79ij/grQXXY5RzaT
2o4yq35A/QAjfmbJfH2xzNI714V6L9Y4osFg616n2ZLbeSj+eo1g8x/KDjq97Hi02n9cLpbaP2kC
lw2fwap4X26r+wSsThDlFKziWcZYLHEI5BUvbQM3vZ9HM78vPXHPAhSv+wdUEiRQWSlwbdT1VCZ5
0o0I/lW6lXei03jGTfju3yX30zFy1G1jj45yqr+TwlzgzndizqhokBt4EUIW9qk0oKy4Dmw/EsKy
GoPA87bWOjPQI3MQmAq2ZCnXTFHbLFaaEXcdDvBg6Z5wQBYOwQY4g7s/cAarYQsVQE1QRcBgaVpm
WZliNTVk8qAnLAgN5qur+8ab96o9oj4z3PL7oPuDnH+9kvBpmPb3ohJC1JzosclvaHiiOoM6GMjl
raRATgyIhE24SeQHhp8lu3T5af9Z7tkPLy5unBi+IuTYxfEVlEjIiAmYm1D8pg77XbOeOi7WSJ0Z
OPVYMTJYIxMqUHR8G01kOod4g3LuHSu/Wj+gn0ujTo3OJ1U8Ica4jZRvhjizxSE89JpsFikD3H9m
Jr32FSmP0Gg+BMhGRKs4QFse1CEeWmH3WZo4KqbHpYoDcbl8k9eiWc3TUZAjoGB7fROJ76pxyolW
aAcfMSlPWYdxVq59rCb+UEWYY9Qh9iZ+CF1mCpAfj33N5kb1FIiq2feFVQzSTm11R8oHq62GAGlc
s/e1xqvFYSO3nTkYjSXGAI2P0PkGe7vSA4VZIarlil0YidnJ4mFsH5pqfprADRyPPXQWDbtKYxdd
/59QnNpIZWbzcbSNuQ9RbzdBW1ltm7nRPJjQKhT9p8Q4JmNkXj+Yq4+ZxUmhYpbYiEaV8eSLbhX4
9MQjAzFsLsLVALIwQ6UZXTGBqYzDpRsqbZMII+AkTG0B1hWjEuEonsFQMUN8hRQRyLUG4rcBrJsA
vfIjq569tiJoboBlFqoChCrnazIzg109j/MByYWa2MDo2EmoMPZm9eGig19WhOYY4o9Eragv5nKI
Q/hj0SMPFwBQjkSPK0f3DrRGtuT1p8rlvil2cPtXPZqlbSrT12M5S1QdwZebS9WEtvpkJrz6lIj8
m8wPO3kKtoWQqGZbB43JjxyI36GUUHbZRgd5ZpFmkCvjuJsY2m9hJH30oQQhdnkz+dKm5gPv+ile
g4mqy19L7YbWGIou+TjGv594oVV4kdcdyXs52ho1UGjTRr6Rjyx80mrlamFYpgpkAjo7HVqu5NBV
JzSNUTNNXd+GOLE1YcY1csNN7TErHquH7/Ng0DkJiIfLpglx1AEMgrQMVA1QEC88whYCZtG9BIH7
n6x3ylrAXq6UiikB9G/5DDybLi9lVl5tDOX72D9gesQcdIafZ35VKqR0sjYWygR30bu/58xz0dFi
1AgQocGyaIF0TzaD1sxuWY8U1pcl/76I0/3MSxNml7GfYEmv+TefnWWt+anlk4tyuUabCFpaIjjn
h+Tmd01aO/KuAsIRdipw4d8lNGqgLADeJwWVdp66xoLst01kDDHUxQn8lfh3wWHn6hefjTJD3T+D
h0g2hwlEj0/Vnw2XPMalyigrMkzQeVvt11AuqaXYE4CaSjoFxB7b616E8a3oHM1IMyGoWjH2ujSx
od1kV75h6lFp181s5oloiXPuGB2DlObyCX7+dng4iogjUD+lzkOjgr6zktrYm3ajzZmEEljFACwJ
wx3jLbH+DT9NUWG4rIqxDYAN9tSivUuCaB+UxdP1j3j5XiLLwfwSOI4xDoo2+tcbxM9tKWW9Fnv6
mwH+NHe06yeMpJ7rsh53Uu+g6ggRywZyOw2pvKERw6x5k0/2JU+kfgP5DotbjDZlXIizgOO4CzZk
uo5Mo4yY8HlqHVIUDp/9B+nb9YVf+EfKJrWNXZLn9WhMsVfEo6NhlC9S4KjUD0XeKZzCCngrO2lA
jR7yBzzh56QjQJAMfspLauyR4vBsA7M5mtJeR3e7d1KcVvBjMpVXVr6qwYvEGF5tOsZ9v37VTEA/
NJWKxGuSxJ7rcCeHYG0YRuf6h7x8vUhIqxZ2qFPaq2OuTxlO0LCD/pZC4PPAhCg1oVm3cjbV+cq9
/2KP7OzitChhPIuDZkRe8qvb/QbBFrJZ3xI1G+CjXoOnM9nI/XhkM7dcZi7UYikHHbVhWvJzH3uQ
+xW9zom/BaA3efo9QNUj0Fr9r7TwCjQyWA+3y0YNZZt8mMXCaz+cB3ksE69+7RwSHsrK80MIsoig
VtEfxMDkH67v7eqx/dxaepynrPW4L9o59lJNQhXjQ+1+XjfA2Et6ZscXZLlXOdz8vn5VetUcuA89
lcwqzk0R+gJFL5qt+HLdJuvA0mM74LaM+VktYo9kn3oFoIC/ne8JzKTo/gDSfFnC+LpvtBQfBpqb
Ds8p0GtBVoe8dPJiS2bswxnqxzouP7dNFWsoGMyD5ChSXnV5T+ixHaWWgjoJsExDCq22B1Nme6sB
3urfNxpn1cnp+mdddzdo64Ee1JB1epi11sa25TISF+Hb+uRJrUtTTe+vGxHWF/VphUprR76Jo1IU
wc5wSE4YWzVew29cjygMGRYgaiPRlO6hUnKqc/sPeCLW78OndSpYytOcdnKL219z9cMQTi6C1h0Y
6vaQh3tXJq421Q5aE2IA1h4UWMDQB/nMg6pGt6ioRRbjW1zU/87n6vPX0GEzUsNRKZDFBWJuh8lg
1mq8kercSifRUooHozoNQQXqESg3JSym85X4idP1aZyKLhimTIse5ApekU23SYoEj1N9q/Wlw8yl
XjRJLEQ663xRYabAtDTGsnG+JPWEuS0z8LfNwKLRZhmhYguETUa1yLHBedCb+qRZMZxfH+g2Y+su
mkjU1lFhJIjUFCOp+Hr8rjJDqznWmwncewnzgXSJ46csUUFDbEWt6A058qTb/Gl8HJ6NBulVrJvD
c4iyxGjVp+qufmt/aq0bOumzyOiBkG259EL/nBOaQrGcRBAfG1HshRjo4EBcDa5SkBNHZuF71z/q
JVvs16XS3IlSmwZJqcIU0fISboU7ks1C5/QXSWb1b4nFPTeH5DBDt8YBdQHpADyeqfFcJoT04tFI
/RTKTfl9piVtgp+CJohDarrze+BhshqBOvVYiQHj0NJw8V6IBnUgn9gAYFtT3vTpJVYYQfOyu0Ot
iHI2zeB3WcnXSAUOkCWEy02c7Kgq8LlVYZIuZLWdtokduNyG+5HcdlvC382CbDH8r0E5nVxXjFKL
Kt+dwsQu+NbReMYEG+tbUl5mFLLRGIAD8JoqNoE0tlQJ+GaDESv/JZX7vBW0n0nadhYxj46UILoB
pTVAfCgUvhCUT7wR98y6FyNUGJS/EWcUciNiL93OBzLBJd/q5m8opvo/XnjK4cgyJ4cCdsnjp40q
41wIoPzjYitCgLp+4dee4osYBNmSrwlxGk5pEnZIBuJtfyh2MZB1LeDC2V3KZmwgof3Cj4E/TDaI
Pg6Ulr7aAldG1WRyih3TLFKcqbv/yFjGyQb0v0e2aujqUfy0SCfflZFPde4nqKA0upUWrVUpJ4Vn
TkusOuiFGXJ0Fq8KJQ/SYEhx4jFDNtc2r5oI3SqwS2T4OUhdHlKIVWk2PTBMLDqhy8oh8SoL45Sf
DBK0jCtVIV4l+o7SJBBvgLdvZsyZfWQhUJKkzMaWdVp9dkgqGOF0FR3N8ytvseahzbtwNniEdvcM
TjbA9OWbhMceKLSbWkXNsrotj/47RBhzZ9r0366f3FU/trBPXUfMuDf+1KmoeVcTBI7H50jmGNdw
NVFemKDOazCrmlb5I0y0z3VfmUEhA3UAjrG20J/njL9PDYXl1Vaj3qfNcy6y+KyqonJDBw4Kr7U1
AJpMMgeTAArdnyAb6LDg14xNPFe2Fta0QegSlJ1jT7sl1F71ngC9/+Dmr35JWVKBHxSg00s/37IW
gK1YJEm/XYqmArapHyLEoGcHdNTbwAO1RWFmH5h9qaAfWoBqglUGvMRYkVuy+AVU7OUaRTTiHLEX
EropiFOgQNIgXkRenmG2mbdDKK+5rAbC+rN1YZUKtknJiarfw+pgTWegeQk+BAOzxj6uR+yAI8Zi
delWXd7CJBV9BX5OQrFCjh+kzX6OhVPlJzbSOhYV5+rRWdihwm9Z1VFlhM1nmb12/qSNul4tWtih
7jko6RUta0ryCQEjwMu/+Cm9SLoZnqUbfMzxyRlGpnJv1pzrHoa5e9T9L3yuwEgaqn+yR/ILMLTt
o3u+gOHJPdfH3grfBvroulnGXVGpiBwTpYM2RdV/6lukT6dcBPoV2kBGdhNDL1jpeMYjmOzURVj+
/ML0/FAn98iyZwPl62w/D69ZACLlElV51CB4NPWvr269crSwRoWrBvDeMqkrZNqbfDvcRLv5gYBQ
8OzfcOzxklV3urBGUpKFgxtHte4VKYw9blNuRSfaJZbgERAKZjuY1UVx/e5pPPhQdERF2p2O0I4a
Nbwg0AggJer2UXuRYWqDzNRTt7xgpukZg/67plt+GN9AUSlhQgpTWay2Huu3UN+Zy6e0E1W4XG3w
f1WSf8cFvVN3rGn6f9nPzzVTX7gy+iqsGoQQ2TNeO6/fyyahGW7h3ti9vUt8AHHjCg9nraG9h7YL
vZ9xpeaFRNLVeosk/K160PB5Q7fe57/qPVp9kAMp0Rm2I3scvetndzXl+DR+8Q4PjEqsFdzMMsfw
cgmNWnPWpLvrRlb3bWGEyiXVVAymKcqQAJTKISnKg5b6R6iSMhrOLDPU8RgmAKb5OsDxaCGc172p
ChBw4Ju8vpjVxBic8wj8kgpdNSpIIPWeU2wjakGjfig6jCdGIniWsuoZcInUvm5s/SgurFGhQoyK
km9RmUbxAqV9VIQU31IcktLUno8BVBYF0Po3/FwddRjrtBiGPOhQTuvQwgxOWvXeZzXjE647lc9V
0fGA46u+SMocVcKgQ4F0fpBl1CjyOvHU3NiXYOCRFMx41SUwW3jgSGYnDg7kLWO3niIX43zwL0pz
jIL0hscu2w1eIjlErrpkfhnT9kGYSgzIy81+koen6zuymiMoGgZGNAF6mOelLbyvNmI0rNKxIeS1
J+3bTXEg4hisUtH6vfw0Q6U8A1+WiUJa8ZDktGIeYLYpY4Ut4sYugqTKQ4MQ6tP8BZ/A2FWDmg94
ZRHwJimG4Tl+Lv19BxOdlXqAZlz/dmuLEkQotiggGOZ1+n2VaK2RzAFiSTu85u1ghWrvXrdw7kvT
a1qaoO5LOshSCMr2BE84IrYcuxkIl0aokcUuWGjRzeFdYNWhs6QehD16oHbyRLLW3NOt/Dl7F0Gt
jArVVvhx/XetOY3lz6KuFQS9clmrELmKcZPDy+evGoRVOFbJj/GB6ZeWEushrzcphpnKwmnGyoZA
GePUMFZC5wNi2+lJkYeJN/qYvxZ6t501s1J5U1BYhRzWaih/HqVcLgwj9rLtAcbMcv2n37FSivXl
qAJBOqhQBif+cHGd+yQJJa5SkZkO0rckF7e50D1kbemFUv58/Qysvtcwn4HkXoBME7CAlC1haCYD
miJefpAeSauW1KZIOSWqQcOIyf0ja6BcWV0eYI0Qq0aoAp7jq8mOA/+kUaFZMfKi04bjXudKr+wa
IM2Q5GeC8l5KfWrXY7gfC/6Dr7W3oJuPvZDvijC903J0IfU+N8u+cVGQ2Q5N/sDlwx6hzu30+KWV
Vav3C+jVVgGokaaDMfq7Mu5uo1bIzLkHg5KQhianF6dRhDLT3B2lItzIYbTXZW0GwnZ+j0Il3VZK
vCu1wdO19Ds/ToAfS/ypnaQNXPttIMo3paZuQ7/bp8b0Q5Srne4D6domsWn0AH7HOr8pJp5xa1fr
UFDZ++fzUSdQnH3ozGQiHJbrv6VP9RZtWg8QNqxtcMcT77YP5MWrSAxHuVpWXxqmjorit70uCHiJ
tv7On6xyS4oKLSj1O2/caJZ6pxzL7yKEvycwt90Rxi32IMy/rF6FjCSRrhXpxFSqijSeJtQ2Gyd9
ygvQegu2sim8HDAOJCA5hDhuiGnWqV1NeqDu9V/DdFI6BhH2csJFSVLQ3BDyh+SYb/yNAQDF8MIi
m1h1MxCuBKs8wFtI677ekbwexqEr4NH07rs4foNiDGM3/2U9nxaooDRDhA74YliobdRsCRRGt8Gy
QNBh/gu7HbL6yCdSnP9dERVtxhD1Uz3SSX1BeA0P5ZZPzMJSv+mHyc0amzwkAptVpFltXiys0kkd
RpoksQIVOaz+ZiAQwHBI3Bthns9umc0LcvkuQv3nKuk3vqJUQlcoog94qeCSAC9/0xzS5pdQms1Z
ErFred9ydZQr4H1eS3IJY3xKU1UWpxaRaeRpZHVGfdA6dcDwgHarcirY/Xxxez1yrJVPlrYpb6CV
sQC0DcHbDIYblrM7JwqqJjrkw30BuA21Pfpd8nHd6NpLYGmUXJtFZAxwP+NawSFKeiky0wlizlMX
mj1o3q4bWr1/CvQSMb8IYA/N7qAN8jxAyQhlzB4MTLpjpLNz3cL60VyYuLiAMR/FCV41Dchk0KQE
R4Cd77kjFO0J+XFi/pVPWRikbmAkJHKmhD6qJrH/vYiCO10K7euLuv7ZFLrLJfcD3xQJTPgTxl2K
Dx4DLdctrCcsKg9uIYitiHAnX4+APnU1nHSceBU4Qs/k0bOJVj3hdhp/QfzJix5Z1XumTZLRLI7d
ZAQjuCrCyAt+DZY/mQJ4jUfeVCGZaY2/YjTpvaE1WWZXD7smi6IMvCukjKkYMPBqmUgh4BAiaP0z
/ySC0CEsZtYHJRf1wmUtzFDncBj6Ke51BZCvMP4RcTJnNpWUmUYEaEze/ZAKTGRqEubYEuQ0stBP
JtKe2dKa+INLCtatYC2aOqQocyWGMCO+/2b7xSCqlrnKvt8IXnMoJUhHmP0DW0dhPRx+fgV62mIu
eqXiuxzsDq6+a7x2X2hOg4aiBMRbU9g8A5q9elEW5qgceAxHOQ+LLvJk4J9ENbPnmNFUY66ICg5x
WAFsO/cR+uiEkWvehOhTbmcHZAQeq5F+fiVfHiIN4qcaJisxU/r1hohIr0UtmiNPAxtOdYNhFRuK
jk4NKIl819j+B2lNipkJWqfr/kBcjUPap2X6bjZqGvR8E6GRN7vNTfc8vgTP4la5DzxhQ0aYZ6tx
iyMRmx1BKN969TG4Bf50vosP2UtXMDzguluH6omhooIhYYbr65cIUy1QI75FM3PXHmY0+3xAlzrA
/EQbIB5mLXzdNy3skZO28E313IlzKGP9BElU7eTvElZdgx67Qw0Iol4RGwNPDufFZi9M0ps9GEnC
cxMUJ9AFh76MCbZq2SaJMLdllWnPwxfXjFH722ihkvk+1kdkLrpjuxlcQucLnSJGQrP+vlksi/K3
QqcrMa/WxBFa4V20r96wgQf9O47RDaqpgzs7kYCKd3vKGzO+IZBx9Db+ptgJHj9NEEGGJl2IqedS
HrcGB6BIxd+W/MM4PAsxI4taPTNLG5Rr4NCx4Awet1V6DB7OvFzH3pxACIyuCW/HTvmTVdJY/bhL
k9S1gOB45zdQB8BzQ8Tct2riBXUPgfbXfp9YCaZqD/GLsCtBWx/Zxb6YzHwE9yVLIWgtuix/BXVZ
Ak0fkSojrRtSsTehbLJRO87q1dy77pXWnNLSDnVDMl8Ch2zER145VHbWH6XhlwEpDS3d9Xg+Suyy
KcsgdUuyMq97PoTXmSCToh+Fu2nXfAclkxvahqMH9ux19gAC5D8gnGWZpq7N0IdFDLIP4vDy7bid
99O3fFNuwGUKlDpRIfCtBozLbCzh6pNy+ZXJL1u4vrisFBSKAh+EZfVBcqM90fWS0YQ3QdEEXx86
/gOrDrAKUl0apRIUUCX0czvAHyXApAUeRlQ5Uz9F95kFMj2w9JuzM6KlbII2g9TPwDXA9PlrycPi
J9CliDjX+mKY4SKK9jSH39SWJbS6mjssLVDpiZDJGE6DvKgn3JIejwSWrRR6aYS53bBZTHCs5VDe
qJDQCe+UyHcLHzS7SmZzOWPAj5x+OoYsl0M5HyMG26KuI5NO5cYsm/5WyR6DRHZk7ef1e3+uXV6z
RDmYoRiSEcQikace822wSaADKW6DrXIz/YyeQTP9RK5EiD7ZsK9BFn/HYkiT1mLzcqmU5+mrQAA9
E34A4WTrt8VNQx6Wbn6rflOc6VXaRXf5Jjj2+wiU6MWWkLN2G9WRttrj/M145J6MLYuhgjiAa9+E
8k0DivFSCIZ2TwFXnRkoyjYKclvQVHeqolOphY/XN4HcwGv2KIdUjzr4VmI08kjGkOyI1A0ZlWY9
p1lRlAaqykAAQbQa/RPyqQlPujpA1nBwoW9nIVEAQt3qWIMyq4n2cn8p96PHZRCmI+5+9GuydLDg
EcRMghlEA2ku97114u8EHsTswa4CWD8NX/A1qs2kFlKMO6TdEsUmwB63ePJ6uou2BKNnzrRFuR/V
SCQ5yhE+jccag++Fpd2kyOOHbeYyoWPXTyfIo74GEUkWo4iTJJI/A1L6G99MUnYJ9UGHgJ+40jIw
l+QmUJP+i4MqgDcZFEAYZ6X7PI0wjUNlwDRhqquAXCFzFTwTobLqXxdmqPvnj8rIhzV2LptTeypf
M/79+jqIT7m4cAsD1IXT9CwdtRhnEn3Uu4EXrCyG+BLPcOLrQWlhhgr3tZJocyb4xLX9nk0DmRrk
wsi7I/ekv3kNiAtr1EWb80RK/IlEpV/B9xEQ4xN3W29DC82GI4ZhwYcgOMZ9dAhnK4hM7p5ItbJ4
xlbP5udvoAN9whlDnqT4sDpf2or4mABS3c6T20w/+5ixiavjaosF0yMpmlo0uU/aweCb0C3JBRdI
5agQN3dQvbbmBEWu3Kv26bF8Y6c0635tsVTqGo6hMfeYvfFdfTRJ6x9ERluiCtSTd5cX38w7QnrB
7kswLgc9kCKGUurnPexWWbvJjcHOWaSe6xnjYmlUTqDIPHiCR1xzxVS96YQM5FE+EahacNSOHfjN
bvL3EVx16SZ2KsGKWJMoqz2z5c5SOYHSI/oKAtYIgnSPQz6AltmeEJjIcOCEgTne/cGOkh274hUM
yu0ERdTVsYrrOkwO3NuRc6Zbovg72YUb7ljFUuYiKSdUS1nG1xOeIYlmy5M5A/pcblHLBBW9/lQF
ThWZJURyIHRuszKBVejQ8gNTnkltUcyDGC8ptYFZ20Y5Gu1rDFoHTt5CfKPeYPSZQFnLHWc3e34D
eb8H8S216mP1ct0Vr5aflj+FcltoJ/LhUOEzkPpp/qOBsCKIag46RPcS0JO6TEKE6z5Kpkv+fjD0
nI9ECM8/9IDs4aH8GPG3DDo73Y4wK4yGYl7+Ceh79eH5z726YMv1taKuhRQIPlKGSh4AFnKzowid
qd8Vt1w1VSQnSvwndOqrafbCNuWuACPK1BxaT15wMx46zweVZ7blPLAGYoP/py0FmfTXDCVt6iwb
RHzhdJveDQ9o9Dk9UpIE9nIHtGs/GPauX1yZp/yVVmfCGLTIF0CI7wJCAdXsjRqaqcl5qWPITL3T
S3VfgE0/zyxoJ74usBIg7as2GDFJTrw1YuZr3E+3EVoropVjEtIxvsvm6MQb6JPYYGgRQ7N9Dlyo
cnYzE8l8PZeRadbSKtVB50sqN30AipF+NFMfFnUWpRjLDOWtii6ASo8cAeIj4P2OhQWvWfLK2Ehy
1//dA8s0Q8/IG+Wkx6iPCI/1obmBJMqu3ypogCOhuOVfMbHkAdiCet+wYfFIrdf7FheE8kNCqE5t
yeHQ8ihIiU56W+xC0D1DiIVoH0XbAelTei/V5vQEjUFHfyufWQVdRsIo07w+iYi4BxEAXNJmeGwV
wHx8/VTE0U1d1LFZ1O27lgmo6c5bkF6hUSAOv9RJrkzGNjB8xfm1syhTYewdo+3EQ0a6lUG/Eg/S
t/rXZGd2eWQ+ZxiX9/xNFsaQxaA1AbW485uiK90eLDhHsOFA/SnGyGtp+w5jeSyLlHtqauDE1Rpx
Pj6Q6SbCUYZH09voQFCLOUjF3FPKObWNoJTxiD0F0R8AFvN+NBMrPnEeuDWPGcv1kv/t8gZBdRqo
FVXVaHSc3CVBPelYG1HNlTbBm3g338xe75AyzrSvfIuV8v/LAj9NUgtMRswQdMTbhwcyt0GGbYe7
bBtYZG6DmRquu4hPa5Tr7YCEE8OQIEiQLpCpn8gJ4O9aOxec9iW4L8gUDmEQCx25dHzhex//3fn5
/AlUnpjlsRTH5BWs3vteg+nicSMAEzuhvVJaTL0ychqv7SjleNMgyDMAglCZL8ziRiLauWh2B4cJ
2BVL3EA/B1xOjFYs6xRR6WEd5lKYQp7RK9TCLCvgnqJvjEtIPtK1ZVHuVkqUfjB4pPg1alHBCei8
J+JopLf81LmqSVQE0ARgjFCs12mEf7aORleBZV/U0hiVPeGDKIag/J6bSFNOzV2J2jTDj652ekUw
mYm6rMigXqDWqExSreoGprVlr3ySnXEzPskWKNQO2pkYsbeag4Kpo2EwxUcfKqNkMKbY87xJhL5S
a2JCUVaD+OcPop/nnOFrQgQJUE9GZ7fYg0G1emg8HxrX+feE21UdRPcyKIywehDrT/WFYao+BlEb
vRL085fgkZbpJskJP4huOpCXB6g/4+YQTvvyyHxmrd6fhWkSDRbxJUhQ2xkywmiFPhbA7IXVv0gP
rSm+BmfObI3V4F9/2C0sUvElDvOSa0pye2rQWOle/M1wkcSAyc54NlK7Qptb3HcvzDR4NWwv7FKO
OJ38Oh8m2PX/o7QVOPXeODZbfvNXTW6INkItTkY1UKQHOCo/qoealOjOcWYfedwxRLqLVuiG4SjW
z+ynJcrb8rkO2ecY+Jq2z61yjjpLT0Po4FVy6MpBfAQwpTU5sMyPoDyugBkz80jfc0HwaszJ0+yD
j32cocl5/WetesjF+imvHFV6J/BRCUdSZh+tDGzf3Gkv122shrqFDcoLg2sX+js1IDej9ozqWSS8
CcGdL6imn1pDL5jKxCC1Wg/lKO0qoijouk5rD9XhEOR8h2s67Eh/khAVkMeM5hV2/MbKuFeXtzBG
XUxf1Kc40kDBIHv9gWBAQIV4+Au6ZfJWW5ihbmPSyrPYkzrdwM/mqAMWwSJyW2/rLkxQF69E61yV
BoTo1hZBspi72c/oZ/7evc5WfUMkBBMeQ4GM6LLezVlYpTKhfKr4Io/h2BTzPzQnHjIhwDLNCJxd
Vo5xnJSF31135Auj1G2soY456ApOiPEIpgM3+j/Svms5cpxp9okYQRK0t7Rt1PLSSHPD0Dh6A3ry
6U9CG/+qBXEb++25HUVMNcBCoVCVlbkzv1VQRO/e5Xi0R7P0p33+MIb/IvPbDARnprkjpyg5GOso
68o5K+vxVgwq4K5h/Kj9fC9kBIZ/+QBu5ihnFrkDCJWqSNcX7PAwpG40HUwwpa/AiepJLQgnorVx
mUJvlSmkqWEJdJ1454FFupR8YgkaEgIr/PNSjaqZViMuiNTCB5N+jct32RTFkM3I+LFp/OPRqMdq
ajLMj3aH9Nk4NEESNLX3M98zpE55Aw2qH5e/kuj48S/IxpxJb1hwDEZ2zuQTCCS9btks/uLNTxWK
BUsoeqoLXOO9qnmWVWigi4wXGUdeb2K3Th976Ji2DQmg0iw655vX+tmGctFF0qDaHvUoikzTW2tc
WeSu0069vcOldh+P9yqQWU7TXEuK4C0p8hb297MllnEb9VqDJZLoZp6e826fTa+CT8di/JdXgG7g
6yi2ioEuzu9TipbiOsAjtbsF9DTsKQUEpFfuLdC1iS6c7QX9bczk+BMUOkD0PMYhM8o/STZ5ttL5
FRGlf9v+/2GFS3XBRlkmpca2DVFfmq66RrBp2+2Zj00z2aaefRibjpC3Yqxz2il+rvaKV3iRp+3j
N+NQBYA89wB598ZftwCS6lCkVfkPacLHErkrNQN3Qi6z9ukYrKnzF203ip+MjZxVPIUVe9GH406A
nQ9dpOhoEURPtuLQZ9nXr7qnyFN/GeAUHRFXrOMkC+HswnVyJ8AayqwjFuyOARlc2W8fkoAij3+w
wzIYwS4fXj4OonVyl+tsFHqZyzUeDnSg3oBZFc82m+9gGxIFacG5M7m7NJUyaTBNuNB/qtmI1sXd
o21fA7QwArCPd/B+9SQVqmKlKz1b3gi9K+LGioOBdNFusjVciC0mF1vaOmsia2EHcbm2ZBJEY+2V
w0uzvpZtIri//yEZ+/tIWFxsSWvNjrIGGzq59g0J1Ce2QhDcOWjqFECSo10pMslO2YX18ZywKYTa
5nkuWNejU8Klh3o15gASD1IAmj+2Pysj6IX3nnChfPDJkapoOs7++pPNp62PrOetEsAI+2cDJJc4
h/+tYGuA4ltTDAhP8XMlBmSA5bZF4GYvhcqrHkBgfp+8vaFMcsAA/OVDuN2QPLPGeaucrtrQsRT3
L+0USKWdYNlpnhmdpbRPv/1/2uP8tJsKuZcjpC9sHiB5RYHghNFzNDsIUHfFk+1dtrd5GD+Wx8+N
RJNe6MaK5S0YUpGvIuXKMEVwqM3wYhi2DUQ4xoH4kQJpztsYI9oMmTG/q0xiZBqczAz4InlC8NX2
ij6scddD3Gfp2JcIL3gIvU2+5Ax3ua9jdGMBc2ays3a5Z3urLvCT7YbR2SLZzzq7hrtubOqRoXvI
u5Rm4g5PSDx18Mz8YDDxCa8/1qqqngrDNffqvblPDvp/Kmhi6o+oMt7rBs99r2lTHWHuig0bLH6H
slrtakBlAdtzFIG/NutaxCQ6UP4yUQw+4CjSgsqL9j6ail0eXKmE5GsZUgxSKG9zuK5+j6r7vxih
3nKnc8NczClNc5YGxiRkNG4UsheFdtsDZmO8sPRGdG9shjiwedgQyTZNFLi4A0lnyUoLGbzpPUq1
mNhO7xkktQE5w3X1vFzFP8XAus2hkTObPB8lK8hMaQks0xwMz6xULO/rvXISE19tHZZzQ1x6avU5
sLYG+icNxgLHKXM67Tmr3y7HGNEW6twXW6xGiXSCQrO0M3EdGuxJZqMPVe6znXZsTzb47QQm2Q3L
X4fnC2PX5dlxHMYiIUMGlgEm2Nfv04N6y1R0xSKlm/n3uSUu3pjUzECMhm/VQTNPAsM0ADuviuI+
Lt9j0IhBHFX3qzcKjF/0NgHOkwkiuHB3ucgz6Ikia7PFHNQEbgiERktI6vepLcZylT8kyyF5ury/
bFFfthdpkoXqIHgMFC5jjAwlV6qIDf/qjUvrNwuk5JctbOVr5MwCd+/GeTEXVQULZZU4sdw76PL5
S0NcYlNHb35ftvb+gy8tiDvl+bIYTUExlnuivnZAY3YHpHD6SDF1wnhRqxDUuovpoAkT/7hsehM+
go1kb16IEYEo9bOrTupAk74CLREYS4LEzQ/1W4raJPrDBeTMJLdwdEajbbxQaO4AB6XuumPau7Xs
CJ9W25/146dwT46qtCkqGfDlEuzd3dtMDL+Qr7r821KmrtqDmI5eodywSrpTtr27gMzVTnLR2WVn
8+u3+PgVnHOBrZmA1QU3iwyo3wtTcUDRaJdezQlauaBtC4WSbpvR4uwTcM6mp2bXdyucTQvze/sn
mlLDG8ibMXig7pF7XY9QWAlqMIprR+UEXxRdpttB5OwHcO6nTxOiMOIvgsjsDZ2DIagGDCUGyyK+
ARzvT0HxFq+B9ZLt2ifweonwwttR5OMX8M1ApRntPJ5xE4zB6OVQzED5xXo1getMX6crjKWLH/Jb
pawzx+cRu1OTAngHFtvQsLtDQ25nQEezqfMWKahLKEs0P4vuNsFGpDIVBc2tit25be5KUgiouyga
AVhuec1qJjmks77Xv/tjh+4n432sxyCH4ovAMBEcMR6waw6pOnSMDC5+ZoiFyhtyTwbmb2JYMdlC
h4XFnPQ1u6fBtJN2yal5qu5qwI0wixao98mpepKP2k712Gys6OexWHPh6Nns159dm/0yqvoggSWm
qG7aKlBmZATrf2H7O997LuClRteVZoMtMJubZf2h5d+6bHb1+fVyYN2sBJ/b4aJZ2RujXKn4xn1g
P4xXmCF30ifbxY21ugxaGbltUAvKpJtVonOjXPCKU02pLYqTzLr8xAPDkJPvIUcA+LlYzovFpUuf
i4tbE6ZSY7DN52ElFa/ETnZE6QLwS1wntB2deKqvSGW/CLZVEJ5tLlY1ihGnWYpIUV21V0ywF6M7
mJVXXHZqxGFCvWzP4hG6KPVBFFaDu6Bln6N+cpvea4f4WgnA0+r3O3ClqrcT3jjDA0B5d3Y4AxP+
L3Jy0c/gUuWclrm1NPAm+QC+7RJJ+YgyB/DvUEZ2GqCpRGdxs/Tw4UoWP9rTrUaqNyU2WnfaKwCE
YRJwbAfSN/+usircabYFZ6c/B3JFIwsM9l6KCo5X7fHeoUctZOgYg0J+j0F3oxvzDoMGPah4MSzK
nrSilV8OzhaP4IVH0ySOQQeqZasfqzQs6nrXZMlhNf9L/eN8j7lYBO5mbVUYi01FH+PsT7PcZMC8
Xz4xwn3lAlFC2lqmFRKa+SdUsELrYAf1oU2c8ndrOelBYvKdtrNc1Z7auTP0DabdUEH9TwiXu3zj
WjIXnOpuLZuZoSuXA3jcoYuK0hLw7cVB/EwXpDQWj95NySgprfzuTFCHRz7R5qgN9qj4AJI3+uXt
6Fd+7nUdkIFdBT1z4WovX2Yg3PnszkNpyvMwwo3mn0ogOfSg7MDYBai7fhgeGQWDeGpEYJLvqc6S
vSZZ00RQ9n3LrcLpiG8OdwJ3YrnJP0d9jL58XtdsGF1ud9hZhrYxfwy5YwZLivEBliZm9x3U01e/
/4MO3QFzlNO3HImEiBXTuJzHWHybNe57kucNngpRZ3mRMZyWRXIkUt3UbXOsTNtBVfERcNcneYBk
SN9DossOe1s/yCVmLmtjZyeWr9v195XSMMVtpRrLUddizzIw7JKhnTNFV31thHI3u3m76k5jjPtq
XPwoK3Yy6U9tWv5IiO0CARpOUrdvB4gBIkfORvkFOLuw72hgllOYVYanN9UxsfDdq+Fm6LS9WuZH
bYiA0kdEI9bR0IY7mWoAB8XJXV2YHlkqT4L2eNuXnjaYd6ZthUaqgiW7Dy3S/AC74+0Yk/Dyp90u
qv2dhVt8I3kClqnVShzQzgc1yeOECyYsw9FVfxbXi2ftmuverULRE1Rolkv7jNjo7M5+v2mQ/N9D
rRmSmSM4EDCr59G96oy/xY08kQdxoRcz+mtT1VjrkE3UaZTkpEulqLV1OUOy3ld+dqXFhtq1DUse
Ws++GSjaMd0bKGzB7gOykBvrZ32lBsW1ht6IaKqKRZdLp5SLtWTqizpJ3xNBJiA5gviFjXGL6pOC
u/IdonO2wGJdNb1TscAonX0Lb4Wl9InyIuTL+4cKyf+9ylGt+Bx1cmgLLAqL51o4lF6/zw/qa+wv
kDZjScno0z1x7QYVfVE2IPCT94vmbIWUFnVTLyBlW6YyqKeQ9JMnOHaC3I6ndG1skzQqe//Hz2sw
oonF9I00B5TY710e4dNXlBG8dxPO1pRnKh4mFTZzcvvasb7jIfKjeVlf2Gh6Fpj3NJzuGe9B6s6m
l5UgoKKPZSCCrWwCoM+yn/efefYzSJa2oACGj+qYDUZtMphx5pmqk/g4CG1xMcbWcpvkM/ZYPqBI
6XRPkvtzCawguxMdCVHizMNRU2kaC5pjWWOAUo7mx4feUe56DAKjHOoN34R1M8GN/C6Xd7aPVj8O
nTLAICOx6u5zv0ZKJ+WOirgyfROxlbHIcSGyqFxkGaQqrycJ1uIIqrjFCA3X1G0XwLVN1OMiEbO8
cDu5V6ZhZt1ss0DNWqDAvr1LnDgDCqJ4dZmAhQpTt+0jb6q6rkCiXeHnVgpiUrll0r9SITtWfSJU
MNLwD9HswwLnjbEqRTqyQ+Yi/X60nDVFvyz2LU9pkJzqoC9v7/IbqjjTjoiYiLeTxA/b3MXXFeCJ
Bic/6hLF99Y4EflkFI+CiCbaQe7JUaVTbyCPYU+5+L64rYL0EO3lPXsfQzXpW/skPHTbN+3Hqjiv
jEtJqUoWQ/V3XsvOKb9L9+pttBsPcvCX/h0KLgAELSL09T/ULj9Mcw7apGgkaAX6S6xCkLpmjS5M
im+JK75wczzWb0EEHooAZKIt5i7EzC7LUmNp+EDfqnV2F1k0ZSmwwM+nzItOWs3EQc/TaXZaS32e
NBGiXmSDe0yUCkoaDcvjE/Q2WuWkFD8Erihwd4MFz7PguNSLVbessszUHfqr5TB6jK6Z3BsP5NDt
11MTCp1xOyv62yMMrpKRgWc0JhQ5g7SbAUsugmXcDa/yawR1PZRXabD80E0f6kWDEKC5GZ1tDQr0
UCAAbp5zi6KOk86aakbfE4WJOyZ44Zv39YnRFbyPsf+sAACQJmFpefNLfhjmK/hVGa10iUABmsyY
Mu40MF5U5NfljymywXkLVeTOoJGNCRYTgg9puddF4jmbafPZKjhvydfcUIcksgP5wLyk3+nhvyGV
2a7TntnhPIRWaTkXEfBSy4G+mcG6m15nKITrLn34F6WIzQTzzBrb17MzMBpG2fQGvo0WLn7px370
KO9RtAQuPw1MbxV8pm0fNHUDUyGyrPL064mRxmTteriCDhrNAmg3sCM2wxLUCTRjE8EjazPy2x/W
uPCrjQS9/RrTLzo0Ql0aUTwHGvsBTGIZhrusI7iQQLrbRkIO+O1d/TDMHTV9ahqDUMyMrDfVXn2G
uA7apSAFSYAiZDeNcHBtM6x8rJQPyGukKpj27zB9GR00gNnnXQ2VR9PRXo1fUdD7K4aGW8vPnkST
vJsx9Mwwf+56PRkhyI4PKv0wMkCM6j/6OniXD/f2PXpmhTt7XdnRvO3hNsrNCKBW5UEH7aTdmCHb
TjaDKBIlFS2LO4RpSdNFzmBQtyF80D3o9R/NEMDPtrwTJBAawQg0YDw8FTrpJRmdffAIV1QOhwlT
0HUwKNXRQjmoMohnFHYg2MetZZ2b5A4E+CDMaWJDatYIqidWPG9v0sN4tF1yxyQ612fx+2rLNTWG
xTJl5Mumyp2FKamKJOtwFmhjXht4Mjs0TUxHN6ajatqCLtdWkNYUDQTQkOhVZX5Pe4tkVKta1gvJ
QVGn7cs98ZODqISyuY8KyEgs2yCy9oUrXZYBvlQBo23IfZG/9vMPvH0cwcfa9I8zI2xjz0Lzkidz
NaKjBcpDBmEFXVvuWBTYufKUnhh4vt6vqwt9hwApjLBGzY4U/5bTgKHRZQiCmCCo+2xdhwSCKslI
XXVrfhiMPnPmoZWDxI4sr2ltiJDOBtoe+eQakQJ/rYOYgLHOqH5f3oatL2qoGljaiQ1Mj8a5rGlU
zZLl0KwzFeW6segxHbTrrNI9KF0RdzK0P2bZBmjF3V22+zXmqLphgWkaOgUy2OtMbvu7LgKNf22j
CZHUHSb3l33c2tJNX0ygbe9fwHPr5k0SrnV03S/2m0TMo0Gh1KBqzQMtJVfwc758D+7ncK+YRMom
ea4lFAQxiM4oeQwJBA2z2+2NYxzIpcj72Pf99P05e9y+2zLVIwnY+yC+JmgKRXsSmofexazIfyg6
cba4EJHLS03LNNIC45TdUt2RD2Og/mEy0LEPtNMpflzBUzh5w56c/k/7UlTME31vHhpPyzJLBrbB
ysMYMHhu5xaVE12RcPKSIztmQpNf0oTP6+aRqpBky7VsxB63tYPyjLOcGDCv8+SUKcBjp4UWN73I
VCyCMw3v5nG4CyR+CBlgsX+xlyDeMSZ36sWYvfaYPVFe8uXwsgWemWM/5yyEJZU8LhEIed5z5uIG
1ymgjjJgYpcPx5eskjPD3dalYSL577AqUmGyoF+9ZpoP61r7dLTCbjAFaOYv0Z8zx+fMtmW2bWzB
XWftGDdqoKmFs3SieYL3auCXI3i2e+x3nO1en8X9NFuxjp6dA3iqA4mMkKXo2msrO/Q7dEOB+DdA
PgZVO4bBASYGjaICYxbushOVEkWL5sJhnM16MkRYdKv7vRkHaB27Vr4Gl78k27pLS+aiXDGnajWP
cBh7AJEvlNe1vPEvm/haYWOfz4IooWXbuCQ0blu7BMJs0oRoo95FutM9J78Am4iP6cECWATiLUOY
YXbdAV2ykGD6K/KHs83tol1Zclaz8ze5wx8MpTW32a3q0jugOnHuk9QlyNQDkXj41xkAziy/rV1W
Voac6DDLIlviNjfRvgvXfe4nN4Y3QvkakvfXc1jcxQGalkKx++3oerbp3HVi4XvGqpXqwbsoj1Pf
0bAOR8wA1vvaAyW9uM+/6bBnFrlLJdKUuTQGfGbbPvX6ziSyU0+p6JrcjHAfVnhA/NoZSZyQTA+g
T84k07owxkyVHbCry2bX85Wa4u2e+cPRvBUNfguWqHM5Wpo33Trn+KwGpr0NOjix9rzOlmCNX/LQ
z87Dg+R7vNlbVWXOo8ReZZPGmc1Ec5OKUmdOIBoja3e9SUXY181QcLazXFCX8rUEvTU8pl+fpT6Q
tP+dmYBbGBfHpZjV2SFIiJRKCeQTKn+QCk0xj038+SkP4v94/Z6tiQs9eVSrHTrpeiDtrJAh1Npd
i+YPC9/itEoUbN71Is/uj8m2q9GGzEdQXK3ApNEQZQ8dWC2GcmGMNhJIO68lwV285S0YScE4lY5J
OJMfgrNJkeaofGBTlds4TiCQ1jn6PLuR9pwoUMKIE+9yPN86BOcGucii1lAz15dcD5okOsRp86ds
mtJBBi4SFhMZ4gJKaSplHnUwRAiQ7jVketVxvYtGWVAX+Iq7h1/auomIxIbSMMTw+d6fI7AT9wa2
sAOFRICYgv4nkPY1GB12qU/vGMMsksSgfmwP9Y150N3xBN79B9EJ/Mqiwf0QLn2bE1kBGyccCKe7
cIHAdZui8Gpq7ufK8PUxuSKG8ST33YngITxm1YnmxnWfS7cjcOMeGdJrSY/wam2AABhKQRr2tVLK
fh5G9wwDEtYGXvuf9wl1gLbXupLdKQ0Y6cvvFjCtjOq7yYFREwGLNo/TmTkeQgUcSJpWCszlbTBE
V1F6TWVAd1fDiSvwg5VPw3yoq9KtG9tpITNn1obTIRcr50gQkYU/hfOQlnYr0SLmIX4UTlC0O9VP
TBBpRE3A2CUHAm47kOFePmhfG+Wf9/v9e5zFk3joo17SEZEnFwMnbIzvpO1Hn1XBRQWWzXzhfLO5
6G9lEGptcxy26Pv8Llcdf2eYWhYt69v+JN0Knf3LqAW3Ou42WAwjGsYVqWexZ2SL7OX5Tht/FIEb
ti6286VxlwDqGTGVJ/gRZB6dVX8x4/9ZZJFbCpdlFtqiy93QICmBxDWE7RpLEXigaA1cQpkVpTXK
Yw1XKKXjPFZeD67Vy+62GW4/TvcX/JBWL6BrxDaV2beFZegRgP8/Ltv4igXldooLIeVcZ3QF1BYu
PXr0vrwfQhwqcDtbXlmDfJ4pzai986QFOZ4DIk5Ktkv8a+fME3gAUbLUq1R1hY7oXh1rYl/RrHQW
1XYb1Tpokia4Kb9Ob35eLY8mUoqplnMKe0wXgT39e4ccMK8hFLTffHCcr4y7OaSmzPO1xcdjD454
B528NzN15D9sfg1K0PHV4OGpyrTrKhSV1CA5pjeiBvI/xKv3UT0NBWH+oZfjAdDlEIKAjBEbxy3D
xl+CCKyFjSt6YW1flcaHLe7IWQDZ1GPT6wGKDqXfJj7rUiQgV+h+6qHmpfv0kYTprQG+SFFPmbDN
/OJGqHcbKqSbrS9NNWXRy4GM2Gy8QaKTEjAYTBTaqTNBqumWzRAlHrnWUECTDtENG73sT3bmAHAE
YG7jMwErkOIdYiGTzdY9hclk3SLgnjY0m5/aUcxEMe0UYaJP9KsyQf65aBXxjTzyC13aI8m5kUy6
OlVTPRDDztzRrk/m0idOPdtA6pom2jtmtQoOAvsY3IbhZ4HJR0ZllxC+8d+U1aKDsQSJ8Yq6nnZY
wUERJbG7ZI+X48uWW5iyakDoFsUG/UsVPWnXfFHyWQ8ypOBTh5c3yA5/2H5xrPfZcQatCAUw0bon
t41gje+wxy+LPDPNHUFjpNEcayPSFWvej+p6KE1JdgtqT04C1oMjZD8aBzfRfTuT3RRbibMa+kse
269rGV1j8mCnZPZb0cn7fBi8ROp+zGOtCn7lRpD/tD/cNT+splkkw6AH7aTsR+PFzoGKzneCr7Bx
QGDFRuPMMglB0sglimXcGGUJK2wSWvaRwrrp6S9hxeUoGljcCOrnxkyWZ5xlSaDwLKqWwpiVP5Tp
dVFOTmENjpLlvqI+CFa2UaX/ZIxLBPtIjdSZwFgGwprE7VAQXIIZUqR5IOKv0LYOzccm8nROag02
NmOeYCo5NsrqIh32L6/mq8YWYtfZd+L5OBYpzio1hstCGOaKaURmI+bG5dN8xRSwfya/VL8OJbf1
22c0YVKHlevoVYpnrEMfhxvW5h5uxLOH/3CK//Yfk23N2SedqFmvUYZdhi42JOqRG5p+GeZu9U7J
zUiyC7+gmNuI/P9Qdv20JVyyqJdyl9EF98qikr2SJk+VJO+zVphvi7yWu7+6KerVanw/IukbCuh4
dmL281W/7jzF1a4yZEKsICpqM26f/4+d5fLIRANRYpHAqaT2DjHKzUpMHK2roCax9Zr4tItcjcDS
TEWnERwreYc+NQ8NviEG2I8mlB6qk/FDlONvpVqfLHIhR9HjQslaWKzqm15vnQkCvZn8bVz28ryD
zivAo6ClNEUTXZs328ch5ZtYFurLSt3ArNqBNnFxhsV2FDkB2kXA0fh1MuPzWeV7V7oKlfpJhqXB
XQPZZ2Ji1n79YQPmwvhzmlPkL0dRP+kr4pezyl1qLXq9s13Aauej+wwXLcPocQQ8irjGcdppAjTu
V2pszh53PxVFmfbLAHvZvnybnttXCCnWbovUeb2z/XifUHcFDQLA27GngztLeVFuLDfym7vE7yG/
IHylCq4yiwtF1mzZdRYvbAOgSsw0RKL9u4YIhYYbNEREHUOy8Sw+d2SeBCLSKzmTM+yA+aAgKAwh
dY1XzSPfpHsdqqDr0Xpdjykw8xNSa8hAn5Zd/pLcEahAk33yvQMdjajus1FiNJG2EZD/4uDahDtb
4xrX0tSbNh4XkA6rnTYFYzYTN9FuUxd3QuRQ1s/EHLq4qLp5C37Y5mmpsm4dmya37ABskwNSVPA2
/+/vXqwOmggmCsXIT7lYpRVRDTANUkba4PPmk0OKP6smC+7a7dT8zAy3ieo41kkLJZNgbMud1Wmt
2+lJfyvrEmbDDVAINYnu5X37pA0adYwxPch5f4yX9Y8OaVgnWtvGWZNRlKptXggfP4svss1NbdKy
WhE3r8wXxaN31I1ec3c8sJbc+jaGCYYXBKd8+3o4M8plUVWXVG2twyiDdhaBFLmr5kJ8CANEwH+w
Meo597JMdCttJm9nZrlgZs49ykA5O8uNqx3ogQ1/6aw4r/4LsMGm40JA3tBRm9cByPqcw2SzEts9
6CmDBsNmqv6rw3vncvq2+enOLHDLidS6QuUfyylS5GQHOj1YRnjZxFbvFixiH6vg4vGqlrh4oDUd
LOEAESXlcbljgEAQsWQBxggemLxFtuyaUBQHt4rNnyxzgdcezLWuSwLLqBQxeowVMhCsfUkAlBXx
pW1FOGCudJS2Fe0rk6C+9v1QVKoSFAse65bpUOiwIIuQGVdrCtiPiOFWf6eZ5J+L5ya5sFOUoIoy
FgVQDUteXQKBOd9azOpKm+fkIbXBuVHQgilto82IR6EfxxkYbwYyeUWdKV46RSeQ2PsYEqWQiWtu
E8kiDvh4cG4t5RAtUuK0ESJaPEOvO+/6O5QM/L6GnPag+5j+3iVT7U1KbmHeNsucsTd/KQhFqgas
09zNTkqUwquYrlCjdBGIujAb0wOQ5VJjBq1kNlVv6EqRw0CA1tIm83c7VqkzDsqboqyV0075TZFH
gRGXniI38d1C1cybzDp21Sn+1WXVvS1VitPaeemsWXJrpd3BHkgwRd3qQ0D5GdQoQOl0SelItXxS
6/Im7aC/ZKdgXZvlx2y0FkeK+jslqq9bvfmp6RYqXGuuO1mDEr0mV4cqn+5wpwXEor1bFkmY5cqh
HvtHXZNMV0WnA4J27RxYQ2+HXRphtKIlHpWygObdXYfiu9vAN9wp0Q9UWQ5pq1b4j5dXJTInt63X
1uljbWdI0j4rtMFJAG1zjA7UswbpC/A/F79VTIG7fVnabh4pv4AwTJ18XJrD2uAym9Jevu6Sxb6W
wDq1n5ZxPChrlj80KVBvsVRUrlShclRPreSSQg2HpfLnXFmCptPLvab3v42lmnZVLoNteqC5W68J
aKsmK7+RFHMO9JX+VjHn73eFfJfMzUFt+ke7rp5H00RDpQbz9rJkN4o2rFdE12+lVNkN3RzGSeQB
fXI1Lhl1hmokDsmX6ViNmOBeUsiWDuqzCRcOrTZSXuY2M4PUWomXq7PpGIMlPUqrPF91i6ycABBN
9mmqL8dZUqTYgeZ4t7fkIXIH3O6HlNajr7TjWzy1md9XeeYlGahwDDWXfVq1yq02Fygh2rNXqWWY
FMMxavTvcyU9yF2+s5Tl1zSOT62lBGZlH5sWf1/6P4NdPmpydEjk+bqV11MhJ9ddHYcy0X/OhX47
GLHs6gr9VeQ9xucS3LYoRadNjxm69TYxo9tMK4NUmlUni6trmgEgVpSNk07ktTMl6sSlPbsjmlGV
3AC2lsm1Jw226cV2NvuGoVmuPcYYa9RZ0yGPjjopVn+plNs8MTFfEDVXU6ZCGS5/oGknOSYm4N0i
m6+7pvTTpAxKMgLBW4drWe6ATAq7efCWXLnLSuPVVMubmbRubVgnoykTjOB1v5bZnoJliW5LYpwQ
Pks3qiYHTNq7xQLbLOT4vkUx+ArreZ/RZjepU9CmHZoVkx6Hc27cK3WUBEuZvbVS79cE0nFz3ujh
rHQHmulPrRH1nrHS20WxAULVweJAs5bum74efDU2rXtTGhKcpRytU4oTndpG2GaW4radCYnwJSUn
g1ZQmletu4J2ybHXMpeQCtCcfNAgaSlXz0QB+REe/5BTU/I3kOcOvo3h6YcS1GitY5fUCG0NanAO
SARWP7er+jYhE3GarDdDqY4C1c735Si9NdGqOnqqhfgvHqxCf6r05HXM4+9Ay2OWj/SHzriL7euJ
Qk1SludbpF/EsdP5mEh6MC6G9aA1KjkmSV97kSS9yHE/PuUSBDCVsaMOfhV1qqX+SdryXpdl6iK3
2I9VIrvW2F/L6oogLt2TuFwdOUtzX5YrE/i4CdpxRO+xWk2F401y7YJ4hIbdmKhoTjWdW+k1CTXa
vMQdCEiAX+p3tCIYVadWsC7NUSkhZDUnd3E6vyyFdrNm5DdV6XdAc/dyRNIgtVMc5OxNNaBpY0bh
XKbdgzyaiRNNxW/ZLgtHieM/5gQRp2GyHhQcflwX39q2uAZC4wXZaJAU/Q3UpY6lDa1R6KL9nPX4
oClV72oF6GfWfG9M2h4NZ8jg2dktMUHAbRaLuqvjLnZySLc5tW7/invEKjOCsLdi3q2WiW5LRACp
zu1gnetHqwcki+gYnSi08QCPxyqTCExTJoh7Ett0IwxuGWBcwL/EK2r7QzTcgvO3c3qpHr5FRbO8
rIYqhaBetO7jqmmvlEiuvuWV2oLxIV9cc2qpN+uT7K+9YToSBVFwve7Uin6j6+SsVPLz2fYXvSOu
YpuZR9Lmu51S6k6q9tZWierLNf0BUZLT2kalq8dl5q8KpifLFhyLi1T5htVObk5U4sD9Y0/KJVeS
KwQjbUfMQXLXFHOWTfmLUNNfLWAGrUo5NUt/r2GvJ6XWnErJUidqbfDsDHVgdSDuL+Kockxa+6mu
Fw5drNtEm14N2t4vo3zsqb1v16TzGmkAnbQxe9OS+vDwLFhXkAMqbbzTViN2DN0Aq7V+rZnLHDQR
vjxipLEHletw6Kh9wFk9dlr3Dbcmnpll6xIAy/dEGR9B6Hq/WGZor+VRkqlyk5r6lSXPnhkB0lLP
RzRUr4x89uJC8ru1uCX2GAK2kDplYwKLYt83KXL6wt5hvLZ1Str7ahrt1Jy4CQaV1xSdbLV0Gszf
unZktG5p/z/SvmxHblzZ9osEUBMpvUpKKaeaB7v8ItguW/M86+vvovvcXUqWTqq3Dxro3sAGKpIU
IxiMWLFWfygIOydMnk+BRL/meVu7s6//jo3kEPSKZ0rtQxxEKRDymuHEZBoBzw/xGI50pPDZXO1K
AqEHaf7GpvLcacG5jM23ATcB4nR010A73A6pcivlSDDCem+W4zE1NdQylXZHS0BLpGj0EmWQnoPS
gFZEn98rJZKBiVS+o5byU0VTp4v8J3QfMEUb0drp6vpN8RNHM2joxLNpDwGxzK5GbYIkQKNpulNq
U+eMNHKLujfsYIT0XGHUVhoFDyZBYAfmvXWJlt8bEspTaTO+qcX4DGpfDG70gd0M5F3Xs++wdHc9
uV+rXS0zUOFFCtoWVZMgEopkYm+2oa1pr13/Lm/BeFYzeQNslhiDlEFAKg5vlHHf4c0bKn9eezN/
dmU2fzmodgGBMU/eEuJbexct7QmlVZ5jKVGLJticp3d1CclT0DrscN9tIVvXnnhLQ0IxVaVqE/iY
xkCjSbJmUO+YtXP9E61ViU2VyNg32dAxAX/5iJyLLG1DzPW5vREjx2BYyYnQn7pSWj0Yo64bWzsP
JpPBuY+HF/0kQ8yAJYqqGa9y2g07zMfOiRei1h+qX67bWfs+SzvCuzUNfRZGIR5bQZUdScfsIA/f
VVKxjfWs9aNxN8hc8lKhMkZrLnevZYUmScBUufLwVLPfaoiHUKlaCvI1kieWLwdWH9ZOSM9oUO6u
L3KtxoFZcxWhQNbxRhbHsPyCxmhRx4o7dyaSL6iSqbl6lGrTlstkZ6jSZCk5caNYekOwtxnBiNjQ
pN/Nrr8pZWmjzrOy5waF86mc5APsbaKvtxVJSrRG3SLB482cDTuMZNdgzVb/ZK13s7QkAnQDPCW6
qI0hMuBmr9l3H9oj0q1+G38pf+RgvgGH0F4CtP5L7W1NJayV2C5MCyUXOU1xmoYRBys68M6jZgex
zZuPiR34+8aRvAgsAO4WHmB1bzUDsne6TqDmKISBOlGrLi5H6ia+Ycv6Ue9+ytFWlfIzUYyiG5QX
KHCaQOsuRtFwwOgiS2fZBb5P/jrsVKd5yR3ySgE+QJ3Q69zB8a3xFjrA9+NrCwJ035YPG4d6pU5y
8SOE0Ao1AgnIxIK6eMaCwf+cvU67HBvsO2h1AwXK+wLZGz3hzRrfSO6GdR4YhJLJhXVho0H/Myta
BuscPNQ+J8d239udA8IvCERufdW1jtKFNaFA0+p51ZlqB5dhennTEwXMZVoe2orRVF5Ngv7Ylvq+
1gO7m8ovimk+XV/u6rHSDYxwgnCeEHEgMJCTvG0IwuSgxHbe3bcIyWE9bdwwa18U7GKyTgHYQToo
+MxQVGhboQ7lBiCuGMBRkEADdBrZsRwnryWxXfYP19e1GhmXJoX4X9ApGPOZh2VQ8KG0N0Eb2HfS
9jYCHevk+Aaa6Vtfc20z0byA/xAVw4WaUE30WdFoRo3N9OdnROy9HgS7IW03KrJrqY6xNMN/xqJx
HcqA0kQFzEwe9fiIC3XG4wA503+DN18D011YE7wR8qWDxiJKMUGngirvlY/QoWDwqD+at/678tQh
IBRvFQY+uNIFGqLXP+TWnoruCHh2RnGRu33KZm/05deM4QGY061ZTP6HRL9f7qrgiWMQ9RlrUOBJ
CSicoi9+SRy5U2yiQ39SGjeWtZLVGaaqanx42jA1EQ0OIDXQXVWiuCiVNVJoD/FW3ri2caaG0Wwc
RQIJYOGUjG0GPQINFtIBYysq4HkMZVXQdFz/PqvnA0h9WQfyCni8P83dxWlUAOP2jRy1OenUOtMu
OE3f9NO8n0+SDfRo+N3vQPEFBpQ9O6jvKPQlW93xVX8wgRqD48kMFBRCdEmKJOlp1imubg27f1S5
MXq05yiAaRMEufLhoOipmJQAesiguXTpfD4dRz60i4wrrZx0xmxX/v36jq58uAsLQhZlKGOTB7Ks
uFPJ3vSkdSpVO7Ox2LjouN8K531pRkQ0EdalUYnHgAuE/640v8xa7ET+bT9/vb6c9Q3jYH5Txq6p
wjkMaYNKhq8rrlLfRuZLGW81jvnnFReCjNOgABlBGEbMWbiqNiJypbqcn5SAINCE8pV/B1DmjfZ4
fS1r+AhTxXdXoXRsqhAyuvz6pFY6OhaDiuGi+BmAcnDmJQ8gjXlA/RHQy/IFA/Obk9RrB0LDZKOC
uQsu/SGEQC0bKjVCc9lN2699cfClAqoU+V/cKggXMjhckA4oQJRcLi1CVQVSshpfGh9FxwyhU54q
pLMpptyq/fWN/Lwk7B0Pe/BavAPFJdWV0vizaShuY36h43PSfFWDjTSSu8nlseAmUBFQGTRDMPN/
uZ6kima9HQkDyKM/VF554hNg4DLwrq9kBbxyaUdwV1K0+UQLylztIfse7SsvszkHuwINrXgXbWKr
/sBYr6xL9Nu5DCK/akzFxYjUD9KZNzUYgPfNKKOaqLbg/228JEHFx+/reD90DAVkFHzfM4oaZSsh
tZ9GwAL6DFrVWlu6ScIbW/VOohrbg3o2cwypvi9nfPlKRqc8D5gd1oiq+nhDjfFZKlFtVNI5sOa5
eR9k6ZZXdkMaAgQ7SXRHtEbzlImde70frCFHQtC180Grh+9Np97n8oTZUFhB8wmNia7/VU3ZL8No
3mIS/uwb/5YZ9KZidWBpdQl9dkJuWaM4Y93ldj3SM7gkeqfp8ZgdxqSwMipBqEhKOyvp6o1AvPLK
xIOe4gDJIKrAbS24hKLMhUIT0E+1P9u34RjeN2BNUFXI7vyBKLkm5kCBDrK1f0Ht/DlswrapoB4j
Kwb9pGJGU4o+paEDQ9fgQa+aN2H0c+Pkfs54Lk3wn7C4uWsaJI0Wghjw/9+b8z53YshqjfB7rl+b
7ulpOm1e2CvOLzONUPyDqPWJziVuJEPWYg0YZiDa2rvaR4cgo1vxbG11SyuC/9MwloeqQGu/dnxP
Saxu/DO8Sy0GxD7HdpmH+IFrhm2hLreWJwSEkLJcDSoY7ud7Zu4NBoRZkG7cqitlp4uww4SzGQNi
UDLI7yLp4c8bTAeAF0f3FKe+2ZKLWdlJoijGnwQLGBNRrzNN+1AfsCxXYvthQp27KNxYLU/MJ4Ax
DRv3+cr2XVgTvpskx1URRwN14+FJLYgd18Eu0DbrxerK9bBclPCV9LJC/Eh8hO2b6LU8cF03tuti
KwJDM4QC77emglbyZCQoyBtQ+gSJ0ad8HPQAyYS7HQXco/GQ3ZIdp22V7OyB3Wp3zZnPJIUgqIcU
KVTsthC5a9GEF42YiQRdx5NAcHUWxmpTEt9lXXEcY7ZPx8P1aLJlQQgmYIykUZ0jViqkdmX0dtWu
e75uYiXRx6lerIIfnUXAajRqVA367cAiZT4q1Z1tsNbt/Qrt87p6LHpMJquVecYV9EOP8dYwteHJ
HIutodG1tS7uBbHqmkQZSlQZYjNLi+7YZ2qODjg45K8vd8PKHwznYrWM9U2Q1gqwXcCgNIFhTd2G
q61Z+AiRsih1kkPwY4gUoMdCk+6mqreH5O2/X8PSghCllCTVmxSU4W40tcoukyAkFOhbYphby1Au
j4WkVm3t16HvVk3hyV1VWIk6P19fyOfXEl3cWUBwXtoAJ0zeFjUWUpZ3YQelJOmVZu8ywDzX7azQ
w3BDKNUjd8V/xddMKA84uBAeQfkR+o/PxSvncyOVheHFt/pJ2oFU90jOAb/B3PgFAEYrvW29/NdW
hr7y1OE/BP8wcGUphhgywJI2SdoEZkxeB9UBlmwOCYjlIX/pqEfzd5XZeWOR5+3pgVU3X1rm33t5
8NEdT+QAlqU9D8zjyd93mFfA+AuEGzfB5zzQC/n0xTqFoFJrrQl1LvoP9pqitBW9BJo1ZmB3zGyA
INzA7r3yJfbQ04Gs61+8u7DPnI9Nxa0A/kzBRfQBKvS8RoTxGM5UC+I+i9nxd4iL2mBuda4fr5Wr
XAZFFMgTGB57OGSXW9t0aZLKERBzOhrrUYGmekmtCdIYdVntU2JsmFt7HF3YE1yTk8SSDqERh2jY
xZHDdYzKHRgzJ+gcZm7+a2uBK9kDEhQZBRosU9ZE9gClJQ3qYQDXBPJN0wNFLh+ouRHU1g/ohxER
zgwAHnhLVNx15IhB/VtgyZzOje4N999opG1aE77ZnIMXIBgkDLwyuz7kbuEpYEzj9PLhabuGve73
i8UJnyzTslyO1P/5ZMljXFqpi4kALzoYFp60VnrUztusaavxdWFViK8DHiLE4Iscmxup4AJF34fg
rKWVfd0BeOz45O0LO0JsmUiG7SwD6jJtsPVItozs23UL6xF8YUIIKIYWh2rZ4AjWP9NzcttYsjXu
lUP+Bfxe9Ylzxkbn9jcndajclHNamO+tazwUP7ZGpTd84c+XXsTRQUrqcshwTBvoAgGcBBiuO6gv
15e7MpGK+LVYLg85CyvGOFWVmmG54SE+yC615xO8/Id6griDw2dhy8cUeW2tWelf8Fmi5c5ApkJk
/AL4u7DXsV9NspKhDxyeqcfc5sbEUIHuEfQi/gXPHlk9PB/W+CFeLHUiczaBMxOHZ5r36tinAJKN
5S5RQe86hKnVRuUrsMHPRpxi1BbU8Ne3ev3sfpgXdrqoA6IOI8wrJMfswo2uPVw3sALEv9xO4e1l
zGaqlxosDLVVHvj81wgycx/q6Qyt3/J1cDIHxLye+bxhmAeVz275sTR+SS92NhjCKU/R1EHxMYI+
JoYUHeO5cSWuHnDawuGv+8V/jIngATOgapgqWOVMKkAi0J2gQEUCeb6xqNXM4uNw6mLg7sIJwrK4
bMevMl4pVgt4nZ1h2BVIgQN7RCcUHFHjy/Sk5jsAFfYb5vmfv7KnIsOXPmhyIBVYZnoG6vsGan7H
2Ubz/iZwN/EYPDwLttA95hky6IAVjKNcfr+qk/xUGkv6h7oGYIHjeEJ+uKeW5GVucFf82Fjbiide
2BM8UdUytaol1cBjWnU5MXa5I65qb/Mcr9VZYElHioZhfw5tuVxZmAOLMJX1P3AA3lxK78q9eqSY
Rtkiflu5Ay9MCXcTVaBtJimaAUA45sPY7ErUOJsNAps5bTjcuingWJDZKsanYn+dK3ksqxVe0lUP
pYfAK/RDDYThPGYbQevPY/jz0fgwJeQT3ZDm2jSlBo7GtAsP0rPilYf+voJSguoC2Aut5cklDqhg
QNUYRZb5WO90L7lXd+QkPZP9VjVra+nCB2WjnChTEfluHL9U6f0w1ieTBTYFmnbjkK7EGaTzCiab
0CpiskhQkM1aOhgqVl4BJgQdxt/8oJo7zVJ/F+jW83H+v0h/lybF5kAPToJe7lrqZgru2yR0gFMN
/877PhYm1h4Dkxpzxa1oEJdEu8Gr/8ixbpOgrCWjF+sRDs+UzKpRBhPIqAB10OzhtkPV7FuICynk
orrGCeKVX7RimxZs5aF0YVg4JYUKKFTaY4lgEZxcCd8KFK30EB16cHqOtuZCgeweqJx/ofzK1/TJ
YRa7K4QBpZUARYhhOjzQowI1qd6SvebM+4vbXL7r8W1hTYjc0jBqEqz5eMuAnciWT2Ah34X75m57
ynYtvbjYVO6ay1ven+ap0hBL/W/db65S5zv5fvpDX3hsfxMXU/te+8YObGusfcMTxQp2IrV5m2RQ
gtQ86StF9XVERxCM5zv2YFjFs/66ff1uHSAhlWrNoUhUE2uNMZpF09Eq0wDjNi9p+ZuFr9cjzUqi
cbGvQvZkpEqXacGMm/6AEVuXi5iA0Xczo1hdEkbnTTBN444XiwdmVmpBPCNyhnT8PlRVbclmvhva
6EfESjyCo+zx+rrW3X9hUXD/Ei95xaeIoLwnjXFE+CDuiD9yZ5rVnAObWPmLsqWps8IPAN7BhVnB
+SMlLbtmaBBF0+5FD8w9MK8OKbSfbdN+byV2pjPAJn1+rpK52PuzcdcyCSN3emE6mFUDe3SAmcrc
B3Ufqe7wmL4DBOIRfdXBlgMMelIIAGCAkrxX2mihtXJssnAPFIubhxgF3djDlTTwYjFCOElas2GT
gT3k8Aj11O553gm+bsi5b9UM+Z/6FLkW+ybEkhIPMSmoG3QZqsDOwf0F6qrrq1l15IUFIYIoo2yQ
hFvoahCPvsjlyfS3Dh3/utdWITyzgpCr6/FgwVm3emA8MntEss55EBInv/mrK3uxJCFQ4H1OZ0zi
4rDphhWDVZLlgZUHv69v3NanEUJEpBiY+eCelOXtflJ+EWMLP8e3/tO2ATIMiAqDgKUYY7soiedy
IEDtztRuzN4iwdOsmXsz2YScrX4hPjzAQKhAPuHMC6r/z5EebGKDgS4YASew0ntkl3fBSd5zBurq
PHtFZBXmi7xLXAAT72tvK5VcwYIjUHz8EPElqTOpSDsT+svaQ/Oa1JA24EqeoCtlB56ekL16TzOr
+PIX33JhVXhXJmhqjwb36JHmhpX5GuiD0g0aA37qPn3NhQ0h8volH8pNNOpidrRz9SS7JzEmGVIS
/QpH2lnjPJyLWN04perqIVqYFSIvKTCAjoIOfyyMoMc3LQmhX1GOGrlpYsgxW2Vh0WPncbR952Kk
QnGCcDfuEJ5Na/7dPJsPw9cpsuRdu4tsUISnFo3ADbj97VcdavFLhbCqGmzqVGTCmHVg9pgeilbZ
iHXqqgldhV4OBWMwUFn4Rot0qaBlLQ9DyDD5YxyDvvhVQvKvyaozempHpoVfAAz7LdU3BZq+2CsK
gK7v79Oh0yHLqTpdNj/0pvrOWvYCrNW7blIMhOXDgRWQVlGy2z4bQGSEUXoyHvsic5ISnCv1mAKO
rUCcQGqTedfEbL6vGywuqOnkTFP13wN8QaSHYToK/hNDxwDS5SoJTQLkhRIa8Uno5d0vCTPFarkR
1FfO1YUR/v8vthI0itkUaQFmBrE5w4yR/xID7+xdLb9f980V3PnlcoTbwxyDlOp9wVB18b3+EHdW
0XGexif6lZxRPXsYQNW4RXq+wsx5aVW4RHzVKBKpwvp6t/muPw0nY8flTvpnkljDyz9qgCbGnTEN
1+H658rQ3Y9gC4m7cjtf7LJwyZh+6wd6h0+pxi/g80FtvXPiYiuZ56HnMjQxtCN1lc+oAF0svj5j
KZCNvMOU/oBHNU8KgfjcaXe80oTK5P769/zsg5fGhDg4R3LvK4GCp25rPoR+euuPWxOSK8gQboNX
YTQTKDuRXD0ahr5rgcL16DcCdUBOxyQ/p07/RTv4h8ROgZ9O3lGtvJkMruayu77Cz1n9pXXh6Ogh
y7I5R6TP+B06/IpAnmF28y5NXlNFOlw3trqd4D/n4yYEcjWCs5cEXCRqoWeeqpxrOXLAomlft/D5
DGI5CwuCp7epNlAWwhN0P8usAakOSng/8i76cd0OP8ufTuHCjuDnKQYqA/RXDVfxfK/zMk/2qsN2
/XH16yzMCF8H432aFo4ynnapjvkczY7Nk6l6pVxaubHZi163plOmasDm4ihehklNa5sYc6JoEzG7
hZKckt1zHPB8m1uy7UuO/I3ifyiK/S+oeNY/3Idt4UItaOEbgNLwUs+N4ZGbwrPi6THMdiClBDYq
9+L+kCgb7v35XuCn5cOocB7zkiTS0MG9QTfxQ0mgJKLU7SHOgmOobwn4bi1QOJnE9GUjq3RUP+Lj
AMiQVEdOlDxfP5brDvaxIOFYJpgZAKJHzUAs1N+FIVgloq3Bga11CEdSy4tMaVTEX2DJnJzTLujZ
TbwVllba3vzTQKYOOqYYsBWrDaXhzyBLwnuiddJn1UHlFJEwuucokL+Rlbk0JoR5laaZlmA62lXp
DxocUpQbq41B+PUv87EewbcK2qCOWRhYj9p50pDdF0b8eP3jr5/mDxOCCylJUJZmbmZeFj71amSD
I4Ga9ybIQa7bWanpX26X4DZ1X9IgaHEEOvQJnQ5c4I2X/uGqjZ0SeOjO0g7JQTtAtNeWXnXvj+5S
bFWnJrOSH5oLTqjT1jt6JfPCj9I5slJFheqTcEQaqkUndyWq0YhczM0dlVj6Y2/zsJzf1DfB3Wbb
ix+LT5fAh0kRCAIZR1OS4iT3/Bu8TbiAMN5InHs73Msv2zFyNTwvzAkPP00yx74McIQ6jcX20MUv
oYR8Vs8NpxuVu1iuN16Bq66+MCi4hUwyvU0xdOPmZfE1kqBLUZm6bczS1ona+njiFJmqd2mPQSFe
6et281nbySfzEQyBv33wcIY76V59u36GV6BJ/LigqycjkwR/nhApq5GUetG2iYenptM8pm6B0aEI
eC911+TWttTaekBbGBTiZpiNSQ3EJdilDsaxu+n3mpWdDYtr1Ye7LfbDlRrm5fLEXDzGfpamxmMB
MHMDCPXY139GN+sTwzwzeeqPoftT9SYI7oZOz2emrMKZ9h1ufko2sjKAnFdd5T/bLXLYxm0M2q8y
Y26ILS/T1q3AD7DHDIJr1oWr6fKbDjI+K2hqDwAkO20lLw/zJxDNeFVdT8eBgdUrUVIHIm9HqTUS
cD0Vh4TOTzk4Jaw2D+60PP4xd/RZksvSSUb2qE1ZZet6/8ii3puATt6ZQ+li+P0nqefbthz3oJV7
kYMZAEt5V+f+C2A7L+D7r60mp6gwq+VPYPZGxyhAK9fP5ADSLzcLi702SS8ZxHAYhI+kTNoP2aTY
vVzv5th8N5n0BLQ16GXH9i7ENA1Izpy87msrz4enKCgCK4vQdyXqZAVT2Dpt2YLqyGBfwM92E0wD
5kv8IjiRJDdOZaVaPiF2UiMd69vJ7mpABqjZ2mNEo69xWUmWNFS7OUjdPmE5mM/8mzLPn1hH7Jl2
0Us9gTVATuTMTbpyH8jtE0S+dhjmLKw5m39SMrtJgUkff5xcTr0HqrsD68qX3id4LmZpvy8yyHRh
puG20Ma9UWW/oLBRnOcYbG9xuu/A7EJJUFtxWx5qQztrQ50/DqAlCybUgY1weq+NBnMyBLUwYmDy
uomy90INlJ3ZMtShQ4C5mWSAY0p5phWNjrM/fzPy+ntes+9GhJ2FDCSoaJkBbtL0W1+qG1ngShMM
zgKxIQDzIWxJDeHi1Ma4TNHj5y23+lDfFXYGwuPZroGs3YJlrMbwhSnh6kzUMi7bkiHjTMuHUZkw
Xxy7PZnugUrTrNYv3q/HudWcAHMFmFkFNQdG7S5T+k4e5bjLfeqqY3GOBrJPigxdiD3Uqzce5qsr
+4hvInd0nwK/kIxR7rHgMY1Dp8b9W4NCXf5t5lv3xXo04ZmhqoKKTcR9DWpNahSTgMQa20NlNDiR
8q/rG/e/xOsPG0K+PrTGlIfGbABblh8SjNlP9/z1U1t0vw16Xr9pP4wJt1Gv9fLEEgmPAza/jw3I
q+I5e1SbMfeuL2v1POgfhoRbCCloVMUqcgg9Uh9w/0Ers0aFkUs/m7173dZ6ZWNhTDh8EcRFme+n
CPodoMwDOMW5liKNLfXH+IPf71COtWMdaf0/ZNvBl+s/YGOxYn1e6c26N1PwwLUMr8jutk6eegXF
a3+LDWrLkJCZ9WDpUuiMjWTTvR4BJl72O5a1lmZuCYivHpRF/BAssTrK/6FjqNSysPV6Pml69bOT
ho1zsp4fLQwJuR+LTHw4lqNk6shfQYnqFO2dBvl6e9yBKZpTo9N4QyOPH4dP6fTCpPBEgtj2pIUh
wrDe+tCJjvNDV5HXJC1AlZsQd+wwcZCX46FIHv7inHwESfGcmFnSxCluCNdoXwig/02S2vp416vZ
7rqh1a8HjgIqKxgDQ/i6jMZJRojUF73hJungTXgnBZiPLch8uG5m9TguzAhO7ityqEwmzOi9aaXl
YJmkdJToFBVfrxviv/fTF1sYEhx8AmuYMgNjhrAV15ahVJi09JE46fptH6BGldKtpa3f1R8m/8Sc
RSl/nEdWkHz4JyxjiOE432YH4Lf+RVBevWUWpgRfI0FQSQrxDVceqYVRawf8wM71DdwyIXhZSIpU
HYaEIR0mFlQzTrm/9RRY9+TFMgS36obJlHsCG5oX7KuH6VfiDW8N9KEUsO4Cf2BJG5nAqh8vDPJF
Lz5RlQ1ZpCaoQ+RnjNV4xmFww/12KrXhTH+A+AszQ25WaRnhJGj+faCeEuMubDfA/KsmDIwpq6go
6CBruVwJaIPD2axxLdNMOeVl9Oj3zCsrYyPYrvrrwoywYZh2H3o5ghkY2yWh9qDPqqWz9FyH88a3
WT1wC1N8xYtNAz+wX5oKTA3xL61+roeNULr19/lSF39/jqaxVHz8/cBAiSJkVtn/H7+JEENns+x7
xR9ReceAXH9i5i5JHq975dZnF+KnKpHYrFQkzdEMGlNon+Z23m+NLa7QC+DVARU1EKPoFFO5QngJ
MGWY+wTnF5SebpPrVjH5j3Msv6bRdGp6vOWSOnicQm3Xa6kzGs0tYwFEGkz9CIrg27pLn3MzPWO8
amdo4+76FqxGdjwb0JVFHm2awsmXwzECp6YRe4VcVpYRBFDXSnzFrkEhPqJBz4Za2zC5AqfAhixs
Cm7QD7TsFYixeprnH4tv0UN+FxuWf+A8JIoLtrnEY5qzNQG46nwLq4JHMIkrKIALweuan6wFuUVQ
2g1I4zFcYl/f07VjZRIg50ygy9DAFD740BZzNA9t7NW1780Ek0Hlz5JNG8FkzQNNwgDDBwyH/+vS
A3W1C5uBSrEXxN1Lq1dfC3WsrOsrWTsdJvgmwTBOUUQToc1zQMyhB/23Kzcg+ZA1J9NBPzZhDpvc
tMm4EbNWb7CFORHWTCH4qPpQHcAYoe+FICW0/4xRmVyUyAmAYrC3Srurn+pjgWKTeTKlqCtmgius
Zc5oHpIaVINss+HGvUjMn0wFvVCgmDijkPCtFHNqE6OBGfmO45ur4wzwUm8zUP7b/0boZjV7WhoU
IhvB3QyqpoGB4PGpxDBh6IJNeL4fd5W7Xa9e8yxUVFBgBT+qgkByeRLjtuqUjsGzQooKD+jU6BG9
X6dKN94Nq3bAW8QAlYF7iW3LMTD6KI/RwpYjGoDkJr2HHPs3ow/drB42SuJbtoQYNei9wroY91uN
HvNYqDvw39tG47/EPopk172Mf4xPp2OxLmH/whFyAQj5sNPKiu33fWcr4zBYOQPyfKzbZ1rSx5iM
W3bXAjFI48AdZyjgadGIkJVOUkYA5ZyAMHPrA1VdMP7ZEAfwj9EBNUJLvgmP0rnYcvOVrQULMWeF
kXEtyqIzECMfEiWH1V4xj3hBg+XbkH/ObbHvJ33jM66lqJjr/s+R4b9lkaY0GakSBEkKwMxH+x4C
8PvrX3BlScrSjODfcT6aemfg3qpBsKD357Tzrbrr7MxXfl+3tBr1VWgAGAwO/GmyW56Hsm0oIokO
fXmjr0Ch//W6hdWQuLAgHIrSbzWkqYCjaXL6qKvAxpbSV6i4bOHelPVN+1iKkHokUUe4TA4H+HAm
MlQeblQGMmW7cRHvPfmWl+E4GFc6FDtyhBSxK51bjLUps7XVhl53QQNwCA5p/TRPrlKtD8qeFxrV
nezPDqY7R1JYzH9KGOArm6M1fBM/u/x/7IkdxSlOql4NsPbRnd0ZSKB+32HWBOwwx8HaYoVZLXGa
6oc1ISEBXc2oI1nBoXkyHngTt91r9Y5CU5iPYtSb1936If2wJxwhEvjz3Euwx8FpfMxT2gXfMA9t
J4fmUH7rTtPj9TO7njksViicpQDZFoAlPXPJA5QZ9zJYKdVHDRTC8k47Re5WLrnax1zuqHA9qJHa
gFaR8rPLJZtTJwgQOSHFAvT4fANx5v3fLRFNb7A2G6BnEmvhhdZL1Ry3kC59NZBDADBz0h+NJ45X
L57Smy3ym/UUgpq41HVUd/BCuAydck3NKksn5oLbCuwH8366V4+11Xvb27l6XhamhPMyKzVAEirC
p6lAOUD3X4Oxebp+QlYz2YUJ4YDUsxFrPiZbXQVUxGP71KczciOHGgdT2fK31cDGKO5USEdz+tDL
nYtSSuICn9EdJrztJN9VWwCXNdA96bV9fVkoT6xFEkzicc5l0JWKI7lTgvqtnMNYqeBeC9pd1jS7
XgWlXlS+zVSClhIETNvEHRPArIvntIfw4hiiLhC+FuavPq7tKRwsop8148tc5A/57IHXwEPKcBv0
kMecgttBoXfTDL00aDeFeumoIUTu+mNnQqnD/1FGXFnqq2JWbi5h9Bjo4o5A9Gd8M6rnYqw8VWd2
PlUQ6zatrnpL2K2ZQrDaRHwPctcs95rh70N0SZO0w5yR6o7Ru0IrKzTofaQQeyrIjvi/1fZnCMEh
TNQoBzkOIWjx7oN7EKTB9kQf+1L+DZ47q54l9IIxcJMNzQ5T343Vx2C77Mw8R4k0xXWWj7cT9U9k
SndqMN5kbLLjkjoF4O74bG7d5HdlRh1GI7sKFCdUxp8gI7QGhvHqDH+u0G+6LkVLN8ktU0aylEBM
RqkfDDo/6jO98+fQbnufN5vRTJYf+snwTOo7QHRY6Hm/l+N43/XjLYUaCpTPdqoPhffxJW7GI6pc
r1mlnasIdfEu+qaVLdR7gO3VAzeH6orOkickpFaGb5UkKTj3IzuLvyrhyYDujZGXu6ABF6WUQxt8
OBQDPvUwuGY6HALWWrWCx1utOKBAPPj599SM92Qm+GOAw6FxElWDQ8b5dgiC41D8LGJygLaQA3ba
In6M48mW++ItIxBhKWevh8y7Hz8qMbHSIoAG5SukqCwwGboGdGvQ2bKpmp9DBoG1uopfG3DBNJK8
K8rsSxZCjmYoZjuAYJQRhECdcBrL/HjdNVbzmIVjcC9dpn69pissA7DMyIOX3EAy1ne3RrYFLVxL
osHH/uGAgrdPpEYFIEQVVL2juxGXT/kE1SHztnHDV84xx6B68eDvri9uJWJeZO5CcJ6qqMgIDzF6
DSlPiENAkCeJrOtG/oR4IUu5yNR51rTYQmnUohKMRv/M5UGJy/g9AiWKgQ0X+onQkNuZN9Ezz9Bw
EBxldmQomW3Wbdbu2otfITQfcgPhCqwDGBYpbaRL4MmKxhvO2jQ+AHJvh9M+3G1RvK+8G5Y2RaVY
JpGyn1PgKzmIJ3eTG9WDMoDX/ffvhgszwmeUhlrVfV53rkf/d4SoC2jfOejym6beEixdPTEfry5N
uGP1sut8c0JtRRn0k5oZt9Rn/33FFquB9htFGQASKYLH0RRsA+DqRdonYdBxKEhoz7XkdIESbpzM
Fd++sCT4XD5C6ooGCh6uU31Ust4twtsKUeX6+V/LKi/MCOffGFgcB1A6cDODvgwae26i8Rbs8XvS
FMlt2WSnWgP94Fg0N0QJ3dY0AACa4jeDle71n7KSvuCXAE2PQi3AVWLpI2tY0wKGmHtTe276ZyX8
f6Rd2XasOLL9octaAjG+MiQ5eLbPYL+wzuDDjAQIMXz93bj6ttOYTm5X9UM9tKsy0BAhKWLH3gcj
O8o2g+DeVqPOlqnF1RYSkVljT3gKlZ11YyPrNuX1FRTTUvR5VC96vnWXXt+Y70Ob1/osyNCoi21R
o4gZWTVo1nv+0PXl/eXpW+kwtj7M32Jr1tzMgFRCpl/uihLEvuNL5puKSx+sa7KD+3kZEEw4yryt
a/TqTkV2lthAOOPOtPBw4NykVkjA3aX2R4v/JFXqN9oWAGN9o2pgSAKFiQWa7YU/DAMKzilBiPxL
37b1hHkNsTjp5wfq8SPZT93z5RldXbUziwvXwMEOuE6CceGh982UpPR6SFRunHLrk/c+rEXkH0Sv
sNTA1iDJdaZarnACE+R8l0eydoBDxePfVpaQRTT4gcgXsKodp57xa/L7m+rWCUogIDy0GBIfLNq1
27tb+3590VAWQgZ/Jp55+/vZxh8yRcsMDciL+Q0p75gBfjkJGUh0bqP5AhDNqd4I0KuLdmZx4dps
ROuDMsezkbf3qW0GEpXojdmcH1Kf7gxnNhbunGcsU9QGjXFtED/o3nidBtFzGs6s7Gnn8nDrpF7d
I2f2Fp49WmMN+S/M4kC+MVq7Vvcr2Zq39S1yZmThX1kVFV1qvy3VX4rVKUQAOK4guTf+6tEK7KU+
lBvoViZla8EWXmYWhs7UTFi7snxM9MbvxeBfXq/16bORTnTmpPoSzQcxn06N0R4Txqy7dWaNV+dX
JfotkXZnvl583hbvdua/n232hhAxyRzQG5NVjzGIglxSAgaqaKGo2y4QkfLD7jW/r5KbEU1jZdqf
uqHAy9MGL6dBXyJZ/ilKSEKpCvcYSk/9ZB1JrTso3E5+brHDgJY9NzONx6Kyf1g9lK1sffApsCoQ
20xcPml4ZjnNXPDLv2am/QSt7JM0od+mcEhCQ0TTa8DKtJ9a59eoaF+VYgRlJgmFMVl7J3XCeNQ9
xxidUBMod4+HOnZekOPe5Ulz35S/lNEIzH7aEUH2PSSUiYLzxGi+qRG/sdCDCyVsOLqKt3Jc3nO1
O/Dc2Ne0PSppHUonBzv+FFp2vDMc53fG80My6t/yqAknqjw3DfGtIv6iTPf5mPtjX3kQqKhcU+Nh
BAVdPLOPlM3Cl+LFsbpvJsuPUulGtxHFoWVIPYjkBoLV133tDO5Evkcx6ukE2WpI3ggLdCLoMhOm
c6wFcv6cuw00jQDBcU2r3NPY5q4p0ONvQ5azinyL8mORQqmrZC7EjwSer60L4pVDFLXCJaxwE+RW
UuhblXkX8Hr6zQXUaeqpekoovY6wjn3MAtsc73NSgYy16fastm0vL4awU7KruHJ8llk3aZ+HivNH
ivK1Fp3lWmgJ9QZCO89pnMabgKJERiGGxDd5BAy+wBNVBIZSHYDj8JNSeMxKwliRgUHTX1aWh1Jy
t02Me0cXj9xMY5eCE06LYkwu/0N4j55dKCSbyb6TvxhkRpEID9Imv+W2vq9N9efYMF81imM6Qh0Y
qTrUybu7duweISf924jakGZQIG7RpQ5JYzSq2oYAoy6kd2Mll+7YQkS3Zte4KYTDlEIvvLs3ABpX
bAa8vJpt+Pb6y4m+O90i6RVLsFJZCnCZbWNeR5nKgEyXd9LWPPShT/Al6L9rKXOVeDyBlW/PW7qz
G+ek0u5OVn27ddKuhjPkxLCDQSBhL2FxgHjXFdoAkITL9oXq11+h9B3k1/GrjN10unHCN7bj8HKE
2zK6iKGkSJEFyFgV8uSBAPJv6hun6lp6HRy7NsW45pN82dpuZqQp6djiCEKRqQL5lwFhcjf78f9N
r68esWf2FkdeN0yINRbs1RDMS9+IEuIX269sjzQgim68eJMoa/7JT+H7zOTiACzaNsqG2WTRO2ia
OBYs8RLgNYsthO0Kzyhu6mBSA5oQWpufJGMkVEKJoQPL62heddCD+aGf0hu0P0RXVjCgf0X1mJ8c
R8hcPsl0Y7PM4/g0Thu7H0gdG2oyi9uLGVMGJTTckCpD+lEGv60614IYIThBfavd4o5cTTOAMw+9
VSpS7HThoCiAsgHFNkguFA1z5Sj9mpfUcwolhOwLwigbgtxUv1O73F/2CmMtcQwmBnBOgHICnVFL
QupWECFbCogAqcSRdRZUi3Wk9nov7W9MGrWubaBNCk+yTGncDp3ieblXzHh0pT6hGQact10a9Mnk
N53hq/FXRTnw8sqo905rhCOE6gfoyjeOO457kYyQild8o8bYtKZz6+IPJeCoTMxnqDCGKoZqQG/d
NGxf1WfS010iHykiE3GeIFlPxmsi0LrCBs+AULOShIzFgUj3FdNfs4j5AirXKtfdrmjw+S9pcbBb
Dj7e5EarG3A1pW6fvySihTrIeETnJHAR6YDGHOiyly8Kxf9fPYr4meY/ehPJBHSUs1G6aJJ2kxiE
njg/lbLEiYREaSEDEevftSnD4cbwqT9Su/zW97eTwoL538DEukKXB0hEuMSSiDdyj3vcwYpG3Eg6
dPG8yl69RlzybF0JZUlQJua3iCxAniQBSay9NEok5eMrQ21RQ5AuuDpOkI6/sgvQCXeK22ESDILX
AtcObfc7BxV+mdx22oMo1DCOX/TUOFUQCKLQF6eJ4WndvRX/7InYt6R40JPiWuHVjdaQHYmuokae
2gKTPiDHXTsn08lDVpWxP0YpbkTgVdFTx4XOYuWm9UPd3aegtgDOqnTNoQ30kYVFR9zRAaeIiYaq
djix7OdQn/LsvrPSG9rlJ4fdm0gE08EM6kFz0ypyR4Wh7xtDkNYRlEX7XmgeQ67fyr6O4lea/ZRT
ddcytGHhbMyn6KEs76SeuSN/MiTM1a8ZVqexOiDFx1cnLq5pf6Oo6KdQ/hilGvQjWqgiCv91QltN
4MPQhWRsz+3BL01omPenUjOPZV/4FcBnVZ2cOskeFMUKKuxdpYAsvIyujYkfAfo/0PJXJbG3DGzr
8ckpoRHuDD7Dzq+0yE3Qpjl2Lykb7qvGDhIoKud24Wb1l4qBbx0TKy30U0JqfgJKphmIZ7b6MWZo
eISEexu1PhhBfalmR9be9AXHvmF/CCl+MvpqNw02nQbQsOr3HTmK7neBue6n3NMQL0Q/QlS5Q1VC
3edRvOtS3ZdUulra+jOcMNKrh8HiV3ZHvbhuruymOKq9wJ143sv2nmgFROn7Y6/8amp56qkZ5FGK
OUHc1a94ER1wnYa0VAmMt+ERLh4tLYNmkxayItTA/AXOs2I85B2BfgVpj3UrbiJc0k9Tkb1YRtlc
RUNeBqNpqqFMh2GvOiNuq/GOFRLULEm6twW06pFQe7ILtfbrri2uoRMFhY+qfFWlfWs3qJzlyXBj
QHxwqsTt1NtGUHdNuStb9WR0iXQ7CLmrkK/xyrKAs4l9YlR/7C72laLsgIpXUelI4x4yUijqiKw+
4fiMXKmi4ScmeUBHyBd5dpzVN2QwfsQELYdgwev3PKeAJYys35damXCkvLEBFKf8MzlZ6w86983U
9k0h/mgKVMeycpe08VPFkgeG/3C0lM6NijpQa35IGy7cNEpvLbXe2U5+VYOGvxjAjCq7n2XMjsJh
k5tCJdbPuplgLmEvVJluGrt+jElxmxd15lsp1X8kCkX1KTe+jDLfj1G7Q54yZE6huzFp7rCChq/F
oDhwRPZqy/hWKbMDF9O3+VSJcoZKQe2llX2ryeZn12k/7U6kKJKJoB6HGzTL/ta04otmR0+ppu9w
Rt6KGGhlNJmPsfEE2WWoSIRRxlH/saGbYBW/Y1YEkWj3k0p3PZkCHW8GoVo3MUHcp9xwswzbNkXM
hU47G49xaezGDDHUaX20Bnr2DKmaan5MenqYf4TW8Ihu8MFy8AsyuQY8NvraQZmMjjkCW2Qi1Gi3
dqfcZ0X60lT5NxDZe1WWvnaNvjcG+HSdwSUbzH+ltm7doGwxise2FT+jFPAqQPFvy3SgQC5PBxCp
di6pSZjETpi1lV822YvCcfOvDOiip2oUNMTOvTZuUMOL9qIanojR4RTjGh4FMDwh0CC9Dq/n43XZ
JUGZQNXCcK5BpJi7SlXdThW5IaL9mWV6mPftHXiIv7WopLZRFNpKNncR0YOjKjszS40r/Hi+j3Mo
EndQ5ap486ceassD4wnErbIu9qikfTBFDEADaYIErWE3Os3RhF9lyq4utZ+9JJo3WRM+PyoR3pFc
El39VDUUXA4sUnaEVdkVXsMSFC2W5SZD9FooRaiA9CO21EPUm5Vfp8jg545+Q+M8PzVRdCMEUmPT
+KTnqeXRsn2phuKhr/RrPWWAk7QVecoJqH41Bu6SmNhBO7LE7ZNsD94qeM4A7juDCOZSUCfBkTII
hjZ26sWyecRV5Nuo0MHVB91TSP8QDfAH6eCPeB2MLxFHLJrwWqeWp4LyrRXDLkPpuUXPLmvNx6Ip
D7bzizo1EgaPSjwFk9JIr0V5xZvs6f5/oFzZt2yW8Ov55EY8Czph+0OfXvc5cgr1gxMBT0WVRPo8
q/y2iX209/wQObvGddfA+oNqo0v8IdF3tVbWQTGg7bi38Kyr/a6qUHtGOuLyNW3l8TKT3lOdgAQJ
tEGL9HGji86E6wHyqBt79EL+Mqei2XqWrVzugf0jlgXEsknpUueIciK1gUM1wHD1BMhbvpsvR6gd
81B6xY/099y5jmVFhutv4G9nlARU5AEEVJ0ldHRyEMwajrx8rUReTpyrmLVPmV5s1IJXR3hmZvFi
yqMoscHfB5bWVuLtm/iiHVwr63axVW6s2Brc/8OQFk+lyBlKSgfU9JSqve1bYyds/hKJ6Zd0kADV
uuRFUXPdTVO5czr5rXTMRyggBo1Bf5RdcxyS6SZh0T06DQPKgY+4vKHWss4fPm/xHK4RoLVSx1TY
RTBz/yBF+5rsagtayC5EhANpen+jyvnB5CKNb6clSloTTLa1cKXyPGqgLeM/8DLZ2Mkby7xE1Rk2
13MpMPVdAlmlgkLoFhQkaOpSNztB11LCcEoVkG7NJPYnllyVjBG3KEC7lV7faaS4HlR+A7rEL1bb
HcvKfmyy+m7Ukp/JmDzUcXo7VuSoKhMUCltc5Uy93ci8rzxdP3zQMsNK+TRAMBMfROvnaWDHSa0r
V+MqkCL1DhWQrXTOlsHF41VzOMtFAqBoa8pjQRyw7SGz2cX0Lu+jpypK/0aq/8MI52B5lkMelFbU
zQSDYsqezDh9FoX92OpqcNlFVh7lMGMAzo7mTazvYruiI0hRKEmtHUfPniuQs8KjwsFx3xU7yNeE
vC1uyzi/7ccmvGx5JRl/bnm5f9uemUlUYv+aDRKFE6B9DfXMTdDY6qHyPsA35N/ZPOJmM5EpgRmU
n9yifB2mjXC7lhH7MJDFXkxnmoLMnLfGH2TE/BbAyENjuIOX7KOfUekaW0XrtQLvB4uLzZjUZAQ4
DItmXrOv3XEG1VY+q2c4sfRkQHz753jAFdT7Zyu22JJCQE457TDQUemvRqe6mmI9ZM3fQC9+GN0i
LUVAFKDHzjy6uvB4Bp4lsJHmAxA5GnpxgNu6PKr1Q+JshyzOy9EaIARaw954JNAclYk7lyZpGP2a
9coUX3vYMDhviEXe7cMAF4cmuEuZCgCTBRVXtKs8a1/mxp+5dzUqvW2G87XE+Adznw5BFKNMNnsA
mNRHsMSj7+G19vE88Wq8BVTPnFB/3aKuWsNTfTC7iCzIG2VtZGO3TL1yPcbFMdN5dj0osR8L+0YV
ZuiI6Tj2ke9I86YAHmgc7AN4n0InJz9qVt5KYzhoVhpUeeIpZvKDUsjM0PawsRyrB+n7+i+br0vK
E1uZIy0qSzbyMmiPugbGOWj2IpjaHSjonT+q6fL77Y6seeov7IQl7LgUAq2S87mqoehk6fs8rfaS
MK8AIDQyLa/W9P/ahwGcneXJdTT+Op/4d8uamZWWFUmYiOuIPakO6K82zubPgf2jiYU/CbRQCCxz
EpKodzmAr33xAxWsjYF8jusfrSycCEilPNNIkkBIxvJ04oPz0728MbbGsfAbs24oHsYYR5kceDse
Bv6Ql1t6ZivR5+M4Fm5SogHVbi3QBM+SlFq706GlpB2Qn5jQHApBZ5//9/Hug0Vn1iE6OxGlPhpD
FMMiqM/CFoqMEFfIDU8E+k5BAjzo9lTbWKyVM/KjzeXTjqmNxVOsloRATg4ZNV6YXu0PQRWgASUG
N6eysXqfvRoWbVSqoFYzy33Sj6MkUc07Z3Di0B6uJTTN+RV4QF0n30LUzOvz0YU/2lkciolVy2jk
URxOlYb3PWjTLTK4laLvdK3YkSZ5TCJIm8mu+K+5Fz8aXhyTjT7UfaHPhgEFIPXrpPTBZQdYdbGz
KVw4Mm2cOKkVCClZSn3FFUCFIgztso31nXFmZOHHAg/ygmlYJz1sDuP1LB89kwNXD5Ct9rfoSucf
+7xYFvrSiWWgR32x9dsoLcduxJw5KCFYgNgWKV6nRULuosq62w4h65vw3d5i2wM0EaN0oQDxDbYz
ZMNs5INTVh2483VjGuftfGlk853jzKnB9WCohCBY6SHdZcldAXyVfdX6U1Bpt3ORdJOB4/PZNe+/
97EtHCztahXAEiycUfvjgx2+lbe/CB70z9Uf+YeBv6T0+310o1y18cauWQ3NZ7YXTkfquu8Lhnnt
q9STlLqOvJK9s7H/6bw8lyZ14WK1aoEZoIeZ2ohuJtLcZvGAYhTI99qmfaYCTaokRv0h67OgR15s
StTcTZS8cDWDHdHXE5YGgDW51u7ReeQrefkg4+Kuye3ArGXYFuYvauRX1EhOiZ5/Q9n5oerELVeT
BJy9g4c07mlMlY0DYGtTLtw6Y2OWCYqtEhXAkJTOc4ykL7juAGLeIgfYMrVwbi3XmZZ2MJUW6B5L
aUDK2xJ0S1aThH/HAUARAMpxHTzVxuK0TpGbJlmTJSGonXZAzQe0eTT9Dg7QAuATFl4d/Z17zpnF
xcltM9WOyiiFy1VIaqF3BGIZvfplY1yz437ag+9WzEXIsqIMcmEaxtUGsxBptmvBGWn6gBh6DfHI
PiJbFldDyZnFRdBKLEazMnqbSRATwCKKTa6D+wGBUmbDrwqvrPaXR7kal89MLqKXjHhcWgwm4/jJ
LDovB42/llZu1X41p60L/+y1n2cU/OPIA1NVX1LsJLgVi8jGujlIXoHL7Ulpin1VWsHlMW2ZWbjZ
OFYyKeabNqdQ5ETFiSety+POu2xmhY8Ocdh5H87CxwBR0zU+4TonWvsQ6Y1HBdpVujLICgRmyA7n
Zg0ulepng5s5Slvo5gIx9H0KBN+o9T90pftJeP2I/vXQAN0b5FAS/ENG6kbMXnmHfvzQhYf2pJ5Q
08EiGy6KDjKcNzPweIBpnd52M5Dbnb4RFlavMGeTs/BRyhsAAUbcO21lPKUTD4sm2oB7bpigCwfN
xJBkvYbtFBPovqWPUjMeLi/xloWFQ6ap0HSjhAW1bPYDBTzR3NpF65vVMgFWQ2UIiKSP1wci007T
581amT+IObpacqUWW+0BK3mreQe8W5kHenZJISYSqIYBK/MlJVHCmYJBAdW6p7v1wT71JwI0R6Ac
yo1IvZK//mh4Hv6ZYavvAfeyZx/xIWDyW97tai/x1ZvOH33yFyvJFnPo6tF3NtaF+wOS03athd3O
in2DnlM9PwFykGnGhlutb473OV24vxN3PBMt5nTiI+gYjAMugV8v77/16PxuYuG4htWVdOoxe3F8
naJ8Tqc7tYlPWgs4FMq6l42tjAfNfnPrt6PP7QILjxV8skeSMOzEKvM7wJx0ssG8s7IysIAa7Cz6
p4Ob6eNm0FIQ48YthT4skCaOVQMx9GKYz43od5eHsjJvHwwt5q1qJgRVDkMimmoXNMQPbZqgg6rH
XXCygKgZrQ3SmLWN/sHkYvZqs+2zUtVj8MXjtvCDvGhHUDK14P6dM4xV9EiDcQ9Y8OWBrohg4sr1
7ykFMPTjlA7FFJvWiJHO3R2z2eKguA6o4xVPkLf3HPXgZ2AA20i+X15LYFs+GraIo/VdrWEtkxJA
yTT7risM1DXDYyyAHdsYpoZfW9wc0Fg1N/2BVBmycIswkvGox9a1wBqDu1gBMFMIpnVflL6+y0DY
Afmlywbn1bpkbx79WdjSOLixW4kHuAaSw2on9zRUwm1F2pXg/2FYC4dIRoObSjG/84H7R8N1MQRd
xDbGsvbQ/2Bl4Q05txwHuGsQR+zGAHTheWAfBK6yCP3lrp/8rQLapsGFL2D2NBHVWK35vsHQHeFP
0NsQ6hG673fJUWPB5dXamMYloVdHZVzTHNOY0K+9XgZRJt3cmTasrMbH9z24JPHKIBBuiQGjSsxp
V8n0pGDFLg9khQ0D7nxmY/aDs32nKJMirQg2Zox3H057U3izYg3gNGG+hYpYuxd+sLa4e9hpw+I8
xrzNuUH7a7pHE5Vfl894/wbgivci6AM9XB7h1iTOfz8boIijodSbeWsw6CuWxyQ3NmL/loV5s5xZ
4OVQcIfDAuu/QLrG00EhcHkMq6HvbJEWwaFvzIEPBBZ0rvmTBOuEdVW392229Yjf2teL8KB3oPet
BqyPYv7qdPVpKlCOS5PD5eGsT9iMugdpvQpkzscJI60laTXva7NH8xxTAL2GO23M2eqJrL4bWaw7
J3qUmOM8Z0W+myaIg1miudXK4Xcd2U+lM2w8zlYA/rMnzRh7Wyf43+J8KvEuiBoVSTIHLSAA+qPB
Jz/ZEonH8ZviqN+zsgawtvScXnigUgQCO9lRo8X7S/OK3nI8XbmSCuJIPyAJFW9s0v/g6O+ft3D0
WDRocZ7zk23QB8NBBS/ldDNfxatQ3VjfTVuLBa4KM+8Buf7Lzct9fGxGf27+zE7jCfi7y7vpPwT/
95EtVlqwtjPyDNayQ7p3xOPcWdHfzRQKOZrRQshzbBicV/LzWf1ucOHw1UzYp3IYnK9Af03leOuE
03W//+/1+z5uqoXn26ls1SzGqilZ6UEeCaDqjdGsO+P7YBYur3TJpJsQJUQpFndH9BymxkYf0ZaF
xW0AbxYJhT5MVzPVOwXaLGr2enlFtiwsjv+Sxym3k3kH5M8FCF6zKNmowGxt6SWEJRlJKc0K5YT5
tv3uPtN1tanZuJaLPo8kb99ydqDETWWhDQG2eqHuLSX/LU0nQeaZ3dWGdopBcqTG6GOB9IqHui9w
J+2BQg1o73TOIeJQIBozSMo2yn3RopPPEu1z3PIfKjCxfQKuuTa/V4rkVVW6Z70eS1cbyA22dOny
rDnlo8i8lutAGY9i48mysUxvjnw2rtKeSJJbGJdJdVDQfSdbz721CuuHmVsEnni0zNyS2AhzvdMC
yNNn3l9Pf1PO6tfe1tN/K/i83XjOxhQ1vUQbAsbUBnT3r6uu82NOcpQ7BWS/weWdvjnCRezpRwu0
QyVGKHfxfr7AY4TW+BOlkaBxhxCMCIB1XbY5/+SFcPeW6jkbItFjmk0GLgV5edOWD3l1v+le2upp
rYEsQAXdqk2XhLylo2QJWJxRwrXIfTTq0mVG5MmU4e5LT5ViKB7YVr5A19yXhvxWUStxBVCRu1EM
X7q8BGckLuQeo0nic0M/5T26OYjjPE+0PgzA7nkZgOZ6OTxofHiy2jQYkygsxvHvRKL3cSwfBk3S
5pGcS9FGDaYuKFN1T5cXYw74nxbjzMDilpFk6PnEBQZ1qurkgASsAD9WYj3y8uGynY0FsRbXBZ6D
Fkxh2NcRpzsSZ68OxXp0NAQNwn0aFVu19fUAC456HYQVFjhwF+cQ782ulxrOIeH/dT8ZTuPtW6pw
v3k/mT/+8yS+21qcSHWZS6kDt/LmRPVx1ktqhxsBmkogwcNpK+5tjm1xPuVIhVe9A3tWXjieVo/g
Em5IjAYn5cbSxhwdO+Bac1JjZ1TjQ5lD+Jtuqa6vevH7/C6Zn1oofLWdhvpc35thKUGeB6zdSdWT
35c3zttJeGFyl8wwtcwdblRzzTHXPSHUdG8w5Scz0KrCY0iDZcZ1mkMW2LSemmySG9fwrWEu9m2a
WWJqDEx1npiQAD8QdDdt3pnWo/7ZZC7OGWfIZGUYGON85aTTlX3A/b0BqgbHzFyAVLuNo3PekZcm
dT5az2JwNCQdHjMYVq/uJxR6TLFLhlDmtxn45nT0oVxexHVztmFTy5zRBPMsn5mzCTqUFJSmQ9ZG
V4NmAdpvoWmk2o+VdlOr9S0Kbr8um1xfuHeTi5tuH+cF0ThG2A37RkE/tP4bSxhcNrIiNI77NHQT
/29giyhDKTVZL7BwcV3c65Bz9tGkZLm9TWoX+fXysebRTwJkA6il7wTPINijodNRV29VFh0UtbhO
HYP4JCufmTp8d2h3sij7E2WpiQYi44tQKhpe/ua1UsqHb15EqwrAf5CvIxTPkXHmZC26mzrZlx6I
K1OoHhpfs6PBdoN1tVlMWb2xnU3XInApg6Y2Q4x9MGdByyAODNwUXR0Eu+MhOaIJ7ddWTWBj5y3v
2XQYJjaO2AZEb3ZOK9BqxoIY8hBmBNoNIAyoW1v868YUr24+iA2okBwwAI5f+DOrRFJYc01svjca
uCoGrtwjnd36N1OgxEDKZWG2KaAx/+onpz6zunBqUQtqxCiUhVVzdPR4V8z8ljR1xyb37T4cqHok
9Bq6iop61Zaqa5m1/w8HvnB0ajNn1P8C6zXoiPXUve1n5WFmGKYeIIKgZHEtP91qJlq9XZyNfOHs
kKRRVKPCfJP2KueFy7IRbfWpy81ng5ONQW4t7sLnqzp3MoujPAc6kjpwqvEQxRRN2qzbMDR7w6X1
XDgqmYmWpIChro2gtdTmLmUK+vzGbM/0+mgq/DjYFQBvwvxzeR235nPhp6YZ66AFRdmYJgoaucGV
kb1S8Kva4pVvNUGsT6dtg9vBRlxatpF0rILaCMOulYYdFLqzi3ptr4rhcHlIG2aWgQAEQBLqM4jU
TFGeYrAdUWIeqnLcMLO+Zv8ezfKtbTsDnr854o2dQXdUVKHZZUHZh6l1xetXRxvDdKuhaTXEgYXj
XxO4fAbLouZkMBHP4zj3VTm4GThrnFTzOuUWlP6ewTfu8lsGF9HN0tOogYYr4KNiPxQQlpY3ulK6
TfU9RXO1aWwU6ramdBHWaNln3fD2lkvukSVzTakdzf4khBNSBppA/VTYG/t//Vl8NqeLOIYGGU2K
OU82ww2Kbj+D+u0rgPqDodzPYn/ORmV5HsRnX39fxEUEa8GakNfzRYIS/shb0BJq1sY8rpdazwa1
CFwq71S1VjEoCRkLpt2qbhzM2YwhGKEhg6JJ5M7y9Ts01W9B7tdvuGe2F7HM4kiZOylsm9d2OEEJ
3QiSm1m2gKNNZhMtMheNP80mCMVNasKNP+mhglMqGhnOoXBoYlAFSnOfF+MX0xAgbrAnl3PlgVtF
6Ax4u6f0y+VIsyIHj0vhmfXFWmq2PkVRCuustU+gs4ldViOVw7q+C2q1DNQUJKFVgete3+2tpLwj
+hh0CSSQc6Sb6wnMH63moX9bulYKhSsVusGuqVRfBhuwvb73mUP3rK6In8bGNYsRmB2zeSHNKAIL
LTMuL6PXy2NaX7+zMS32Tjm06NaN5xlFXU8gbxzafiQ9Guo7KFSzzR6geY4+r6CjAlP0huhYOiCI
NWxZzScQGmsICLChn+hmlelqZCOarVoCr4+lGugdR6sqvuTsbcJ7ox+7+ZQdQVxSF7k7obQsbCiA
owf18iyuOvmZqcVjEjS5UjACNAyxWy92wDRe7/6ZhUVoZs2QmbUKC8yCMkclD8TcUkJdDccGXiWQ
1MLavCmtn80XJFZZ7+R1AmRBA8WkMmx3Sig2KZ/nBf60AcDVr1NoA9jWkiyMlZPWOvOTESQTdgJG
JaSLot+XZ2vLxsJRIfw0QggcszUYhdvZYEwC4YE2bC37er7mbCwL59HKTlMmibEMO3U3i1rFwtfd
IWiOygF65/9sUItIG02pQsYK+3kCNZT9Yke7tP/+z0zMW+RsC5QZcxpawwTLjCMapznYGUn1d8o8
75O2bLhw1MpItRm6iOZelyJRG6k//tEwnIXnW1Ezs35hWXDyujo9WWkE6PDzZSOrPn82jIXPV4rZ
x1mKuYKA4q7pbN+2N8711cv6mYWFzycVmwwthgURdyetvALHN8teoAvpQTL78mDWARdntubRnq28
XpOuI4CioXeX3ROpX42tCeoavtdsUBbk9CSz4S7t+iCS0VVT8dxFxwLefmb+ILMtoMQbPvZCjHAW
h0QFip3JcrCAhVZkHqny67TNdyrNX5sS5FSapqCdwjJAUmkEnEcQTKxQniLmSwtOH9eydepGrPV4
OX3XuSjcKCpB9GBJ0LUNfhFVWgCOlQDp1sodq+EnqNlyNy476D86YMuhaXpqmx4E2Vm5lXbcChnO
IjQ1DWvjBNUHXECjo+S4fnKAT1GV0a+So9HJjZNp094iRFGIF3J7gr2/0uWtFx3+v+ny1QPXNKnl
zCJSn0Rke3TXKRpkVcK2OnW26jI1dvsITDObma7ZgT/vj3dLi91qm5XTqgPSAp/i7rivx424uz4s
x1YNiGPNV4mPrtEmasX7FodJqfE/Sd/+HiJlco0kB6duslVl/w/r9W5t4fScGwDBFvMkBoM/HFpv
2M/r1Rz7zfLG1sAWs6jLJOJ5AlMqWn9VkC2qugc44/cpZ9HWNpw/+9OKQaYTtRQw+OM59HESjXyy
e6pXf7W0QijDBcXsrMk47jS/ortxr+wuR7T54y8YXJ4yGlotqgqpwLAFya3Zfy/+l7TrWo4b17Zf
xCoGkABemTooWpZk2S8sR+ac+fV3UTN31ELzNObo1JSnpkZlbQLY2NhxrUWWxdlyMjRwWnINiWJ+
RpnWN0WRgxEAcwTZvaU9B4mPquHlRUhEiLmNoYiamgRrI3dKboqo/aag0NkhJS07nlWHxd0C/hA4
6dGebp1xazHATbX1hLWY8WBr9ZfIBEgyuzEIak8dKkGfZuAsTOwFsVVAO+fyKjcT18TUdBW8XgY5
K+o2Q7DkeTS92sTd6wxA4qYO5+gSXjUfzQrfAwUseLL63paOnMgVi7BBP4DlBEgPK06kQ1pul1IK
DZkIwRVBhFo2wCzAtFuCKcG0c+P+t2T3tozh6SrWsz15ugvaGsXAIeK/7zLaTJ+cyhKsEzN0OmU9
duyt+GrcvA5qFDtXdjybtvBUmmCg1LoZlnCAtL9a0WrYwrUV7d/Yws04mJiAisaooKadVbKUBtjv
FZtXHZy9fF/uAPexALAFPg7a44kq0/ntU3uTtxrnk1Nr4lQfEKacntq6tn/TG/Yf7tebLMEHyING
r3kFDVlPbfiFPkfACjjcz9xhP+mHyVF2qEfOV9KykGyRQshiAo3S1I13qvn/vYT/syzhhWnVKca4
79+LXB/Of+/o/AfF/GdDRbtMmigp4xqyVmVZk17VjLhPc8j1B+O+E818/ZgTTcGLrCG9DGGa8gNT
KnZeoi4uCfy2V7SWcC0CELyzwtZc1mYZ6guS9Wi4XleESHZyRrc5Rkd5J+amXpxIEy42M4q+BAD7
qfL/28bIVcXEl42ciBJCiaoLyjoE0O6OoQWPhjZvHgryBCKfqHqKuGyobNPcn0gTbnVghao+WK+3
GvMFxrFwQTsXHFb/PlBvO6REM6eReDrSsxOud6WF4P5cd/O/d/H/gywg2OsEQwVMbNoYSRu2XaP/
pSfAbvVJv29BWs/24xXQ0S8/bdu7+SZMeNnmem5TY4SwFKR58VNTPlz+/atJONeNt98vvGazASyi
vMDvb8tfNLxNjFtD+WHC02/zu27yRuvTZXmvaJXnAjFWiI3TrbOSWBsZHe0GuNtZvZg26MgejIA/
D+l01NBpVkSxoxnJHn+uUj3YKaX6YxrBBrkYJaaEC8CIMDsqEtsC6ny+NH5O6QFVd9cYQXu0aF5c
13abZlc9im2sQhCW5V7Nk6MWAzrIyI8zV/cNADzRCOrNrPdazFh4SULv+1TZA7L1Rom5H/bJVRmj
GceiYDBHO52a7Sk10KkeXGOz3CU0vTYKALyq/Qy0AVyVsa8p5Mocm1uqLDfJ2D8GOv9mmON1X06d
m5QAQzakpOH/QRX/2UzRCM9qlxsDAAb/Nlnh8dVk/dvm8W2T9SZt/fmJFUYIbQZGhKPLJ81weR+j
5J4/zQu/ptZ8pTL2wpbSGxPqscK87sZhd1l3Nsf4CCqpf+uOWA3kOCyOOgFmx+db9s06qjcJ4qfw
kCPKXjkBplugVjuAr74sdysEAf8tJYh/QcshBm7FZFa0LAkSQylQK0agOt4QrbMvC9m66KaJZmUD
ISL4pwULlmLsIWoVE0LmSXPmVF2bj2V825s7aFqaZnKqgp9PJBBOu3AIIpP+VeoArU56BGWdHXwG
2ZSdeNFxeZJDnm2u7ESm8CDUFgkGnqwr47lfWQCcJ5KO880DOpEg7F1RFoqiaxYkZKGfdu3PghjX
gDeU6N+2GKYiSDShgyJPkmIVWg2TAJfHKp+gEi/GBGuDZpjvH1AF602OYPNLahTmGK+HVKzo8Pxg
dLOkR062FMHsY5adYtINItoJrUMFUKPRZj50knNZ91209ebJQlbNODEYDZ+rsAs5ICVU484wi9u4
GF6KXAOAfq/t+0B2QJuaRjVigXgZN4kI/u+SD1Nc6gwh/JB4C6oqXfP0gaMBaQ2SYASzriJ81sSV
UimBWL+bInQFEMv6nM7ZR46fmTpuqQ4aFBH9bmFTSusaBBdalbhDoPoGGgMuL2Pz+E9ECBrWx2ZH
xxn7ny1Xfb7YpXqthLIxXZkQQcfSRC3IiGmM3cJS2ypzOwKVtFJJTmS1Hmc6drIUQccAhb5yeUBK
NkZPYxs+zIbm1GR0Y4xAf2jbAPQLfkWgZIkPQWNGzBwGnEw71PsqHn7Ssd5rivb18ulsqjFA9f8W
I+bt8hGt+WEbxiAZe+Zd7ACrQ7KQrYjAPJEgvOR6FzfgPIAaGyS9RuXAW5KbBcRUPagd6G0V//nA
gjhyWyuWLkWl/b0d6DqzYybwj3dFpXgEmjBMMsDeTWXjgKsEPAIiRRG9ZlGmcplViBgT4pigARxr
UKvIqp2bJ3MiRXjKaNR1gK+I411UqruEJ4dosR4v75VsIcJepf1cxDXDQjBqdlQKboe65S3Sof3N
a3OyEiEtwUuUbWcNGpBiYH/Ub5Xwj9lek/7X5dXINkywyHW9hE3UJPGO9TEojcBv94ECIQr2/3/u
IsxMEM0DkqpYB3CnwSjwpQeOIojne9Rc5o/EYkAphzQChAxNRIMxu3SuyYzTL8Li1uqH59Ea/cv7
tZldtADAxDWD6zpctfdXRc1XZOY0jTE7h+iHOG+ALEhPVQCskyWNtk7oVKDwFFhagGy2gRMKmVbZ
0Ugau7aktdWtpiUL6GM6NSzwqIjwJbgy/dT2WQzkNxV877lbTLc6OQ4BaETAwoexDppZdr/IDN3W
bTqRK6rHUgKup1OwnYmWHgalulFAMInj3V8+ti17eipGOLV4SsKk0CEmGlMnV27BR2UXgU+1wkUb
jHSwacuvwuuggmsOboIhevEKqGqJrjQxOJqq3zxO75haPMVNXtgk0H5rXf/58vI248xXJjaEQQgd
XrX2xJFLGxOeT9tiG5v4ydKK22QsMLlBtWPYVKDJGb7mXXFjNew5K5cvPela7yNfAJB9FV0zayAm
mEVKI62eUnC9aXMWOpaCSEwngeHn3Ig8I49Dbxpq0BipORCKYy2386q+nctCVibaVCgAp4KtAqUi
S3zK6jZdhjgt8Ta3yYGOyR2mzNyCZrL1bsphGgwNKFnXXX9vB3ioRbUJGMdd3veJW6S89zlJvsRs
SO3OWByMVuwTPbpKK+UFDaSRA6D6rwZYU3hieF1t3ALN9v4jZ3DyTcLrlyRDHIOlKP47yQZutb/H
zoqdzCptPU8WUIhMAkISwxBNLacxrzOjglVaRxspuIlGfh/x62WR8mavBk50IC3GdK5SA3olWtys
DcJpzrAq9Wj62jrhFrn0idmzW4BDaNcNkqPdQqYDrOWbQMHiUg3hKgtxe2nRH3Ul+gFkd/oF/ZTE
BaX9p6SenhUVNFwl2AfBFIbuanOJDwbpFwcghE7cEbdRwNqp9dNKz7rrVw66Am2WkuOWbYzgv2d5
h77CCGew5sPNa+TD0x8rNjFZHyLFnSOJ57P5Ep3sy/rzEyPDqwW8fzrk4QWxk/63nkr86tXZuHTS
wp2KCAKrhuGkzRrJQ5AjZd2fwkSzWtnbTWB6yHdmspdv/Z2XZAp3JkY9gY1pDU8bbWTVQxZO9hT/
lJzU9m150yjBOPZhoWsY5VtPCtDVTh0Csd1tbc0erqLIX3PTpR8Hj+DTleiIbHWCF9mnQdV3HQRj
dUr2WCSaF+ihL1ne+npe2kPBiQSjH0jUJihG1dc/VJr+mDTArdUt95QxeOlnZtolyb6bWuwPHQXK
NPK/lz9BoppilZzSqZ1zkCHsYJjsZv5mEskLK9lIEb4oo1kORi4sUSmnyC5AE+bnCXf1pJaBkm1J
ohhFwYCNAcBnEVAmn4ys5AWe8kxZ9q0FvuVBcXOgoV3esU2XAR4KvBS0Hxtn1KJdaWZ8GvFgk10V
2BUYccHtiRxtDoY0Xzbqv72oN2GCSeWZ2QJqrcPLBJDGOrg2QozTprLo7zWdLioiRdivWibTQE4r
KOJUtxi816HuFc3deXlqlN/z/KlLXjDImKk7whWn0CTav720f2SKqldFVjgtDWSCO8kIiEtaIFhn
MoS8LQU/WZmof306N0PZQkpGAT5vGW4ZDZ8kGrH1npzKEA6pJGaSlwBK3MENbw7LIXPZAfUKAOzz
HZjCXVWCQLrZz3AqUHjAeoWiZEywqLVFDkSmxn7FpVtTEP5KYDJJhxS37DCa/jCVb2LeCtr//gXD
FHC+1MjYYNTZ9CcGVwLTx7HbutG+8AButMte6HiQz4Rs6siJ3PW7Tl7Ovh6HOQ5w16b+pUct5N/Q
V2w9nqdrE96YcsTLPBHIUOhNWjQOBarKAuwJdflS53dReNdoEqMrW5XwuGR6gJDLgMR66q6V2OJ2
0AYPIIeT3DDZqYm3ugy6SAE35c4IBtfMFD+ddMckEYBJTFDAXr4Fm1PVJ/soluyqFAM0hQkdYYV1
E6oI6SfLaZXOb3vUyYFt8IOPGJGnmAdbDEzxLrlTx9EKla+jfj9Htkm1u9mYPBB97posOxhx8NDH
4cNQNLugTyLn8gdLdufVzp/oVqLEyTiz9RSKqzj5HWjPnXqMJkkaZ3N+63RbBOPQzZ3BYz7Gr31O
w6/g++xMro72N3QHw0isEwU8O/ybBIhEzc5iW4IEroWgbtcQcED336ZlcsBM95Fd5GvFDYVEPIjv
byhItgC9Fc1IHfVd7yRd+D1YjKulnj7NY/Z0WdZWMoL+RUhnApJTHDoNKysfG4at7NveAecrAYdw
DI+93FX1j5Vz+X8SJyp0BEjfeKxwfVprdGutAEnw3aA+LX3q1eSa6ZLVbWvK2/JEhex1M1n4qpCj
s3ZyhYEL4lVv9jRbtRzmog1p9FX3tZlLBqu6mZ072VqxAK1MS19FfL0MICFtDum+dkKPOyP7zgAu
kJlA1JcRRm2+zODjBAwDeFtMMdcDQuCwalDX2pW55nOqPJep8XD5BGUihOejmKLUyjKImOdvKrju
OebyLkvYvGMnixAej2Edq5hHqH+ldc5gQTMnn08fcm1PpAgPhomESViMKiJ59GnUevtlrvboWnYv
r2VbAU/ECO/FmJv6ELfYrsaFxhc/9SNxVANxV+hFXyygAeThD91eB2llDqhkG00BT7jPRx4kxWpF
qsc5/DPqz2nwVbK61RKd+bhQNQMRgkmR5XpvqZQhUiiZFsSSQa+6iqFjlEsf6+tGaa+4gdASGASN
q2sm4LvjK0AqXSsV+LWVChRCUdZKck6br4+pol1et9AaIU7KpUgRoX6MvSY8jmwlj/ZtSritD/SH
mi/+5bVvbq9pmJToRMMIoGCk9YqYQblg6Ulf+0vzdS6AHtfK4JJlUtbbePKgWokeFEMIKdMUOVl0
pzeD3fHfl5eyXijxFJmJ/CQO0dLOgOvBP8uA2YAoT5vpd3AipW6jT/ehDnywslbsZsl2lwVu2RBg
2MPvBSQZOeuNUBfaGMbqa5uxcRV25i2L25fLIjZdp1MZgo9A19m/aMCi/rK+E7wEsMY7KGCl3rBv
vGrBlHcC6gTLLnW3ZE+Th+S7Jws2N5YKPmYEtqgyrlop3JCmp/kyJBqCTVW9qqvxEbshUfstEZjX
BeSrhUQzuLre60jX50Xdr5wQRglWdPAfdpZkJv91yErQEKg5M9aJnlXlVzU9UcMoChU9CTDqyqzy
irXDYtd1ct0aV2VdOZQsbmDNP/Rx3k+N6WbjdJP2yaEn/cHMzNImxXIfslsrA9U6QOfGbHKBCJQC
J4vvAStl51HpGOE91SOHByMQwyaAWo9OnUbgjv9Vxr8H6it65U5a46YZ4JMZt3M1cpOauYA22ndW
6RQ9bnwYf8pJem+lyQ68r16e/oD72/LvZcQcllazHVfoKgCVusN64k0jx9xm6yRFdR/zG9DP2iS5
LuYOb7NyNSuJXxqgjrV6O0smv6upTeLiuTYaf2HhLUMvjMGehyLbK4tqzzo4Xkq6L5bF7jHQnIHu
PTcar+jAeDiYdjhqRzNa7KzxJ/I9NwOfqbndJ43DZnjtSTq5cRVegStsx7T6QSnjH1mO/YsHInle
t/B0kSWn4JXCVQeplWC5GsytoDowozGBJ06clb/NWb0BxokP/PeHFmcBHi+M56e3ScjdfqLeCFYo
JQT84ZSNf3KzdNQ6+MR6tdyVZvVLjTT38t3disWBVWcAsYChfMRFQ54TFs1VGxOf3axsotp+2gPX
DIxm4+FDyO1MYyjVYpBhTUEJ2wFvJid0bAhwnhoHDMU2n78ajYz3dcsbBDbWX106aP8Ur5DeZnMX
hb3p14AJXtzWQVMgvAKvvQasv92rtinZRX3jcYYbuE6PoZsCPUjCwsAgrmnJoqJOkTnkCC6bO/0p
PYK5NP2NsD96njwTufl5n/uqamPcP3hY8w6hFIRiIxmwzikZAFe0+LnxCMJKr5WQYXzieroufHbo
/fS+27X7y1qzYQbfiREc07imQEoILO73bbYnJLvLWlXWpbQ1aPtOiOCbagNm23STcl/fGS+6t1w3
AHzOv2m+4SZ+Ck0N9yvbk+IEe8tuvoNf6lMb2eyq9qudM+1iX+bxbzgIDEeLOTQLc3VM7GIr9AX9
3ulsggE63tcd2syMn7OiS/Z2w7M6lSL6kkMCHCQt0kwfpOBXZdY9ml11XxWF2yeLJL7YvCgnKxJh
KNDFokV6wbmvHuN9fjvc107grs90+Gv5FnmyDdzy0N+tTXAU0tIgJKignjSySszfTrgMrebmS6c7
naF+apFtsPUw2GmsuB10fh2D/amvRltJPuVjhFnp9iov+AOaQLzLGn12tnCrgQW10muBZ/YsDxCm
xTCTwLJ8XUkYmth1N+OzB2qq35flnG/5KogjU20Z6FU5c5ytEjAcdYTZXOMufVgiuwd0ktvBRN0a
gJB/KEInAuiqKnuI1hDrnVchiBVu7LgYudUOs+Wbn9cEjnZdgF0CdsodH1Y25wF8CYYK86Tc01+X
VyyTLFzjKWNJWgGv0wfkLUfSFZ0fLvLYyqI71VQ5KZGisJ4ZY2Gt6xedeFAJBkSswuwDfyXSiPej
BTKZ2Gkae/DWeTljtMf/WaYQe6bapKSFnjGQVs+etVO9zF2u+O3oEz99iV3ZTTozwFiijuYDWEB0
I51FRJySQQs5jnOIE6cKVcxryIKucztEwYfNEGqus69ofH+/i0FWW6yuEurTXHV6vXyMLf1Fbdht
Nes/L6vI2WrQwn8qSjiwMquqqVkZzcOwv1v0GHjQXfuBMW9IwWCLChcEjfyiV5AR9Ig0AxZk2tkh
3CehG3vMXcefosLV90piM+fyutYtenfp1nWdSBQuXd4S3qgq1qXOnW6PVnRbTe23NM4Tu5ym4zzl
/31lBRIRj2uWhgzj2ROlZl0SNCrWOOfRQzq1V8rArjFy4wGy4lgTYw/0qkM4q8Re9MAxYrJXlO6/
Tqm++wbxAcvKCqBNLb6hip/yaXbbfvbIPLkDj9zL+3tmWtb9fVut+HxpjZEvSwBJfVr8nEYCTnLQ
l2Yj+RwH5KErYF5Dmkk69DeV9USo8IbFzVzUeQihbVX5g748qiSWHOO5F7euC2xfyCsCIEr0yVHE
HMF7h0gMvUJ3fYYOkpETZred/qjjr7hd3GZOxNTFNjBoJHkJz1+odVeR1ln5JlfOdcGXLVBnnVPM
QIJffnZ0xAT1jn0tEJHZmrPazyaRSNzc0ROB689P7HUBBUGNJaP+kM1Ico4JsEo7U8alcvbCvy4L
lSls3cqGJYTuupE0C08K6te9ciy10VXz4ksRybZvo4to3T6OyT3gsCKqEl6CXotRF16rVWsKZEWT
8NE8SefrElhfSEkvYAnKXVUDDrm7EPtzcpMlkmuxabk5YOjoGoycEYYGo9Ig4afD7LDoBkjBz2Vv
7NUYHZBDljxfvoIb89tY7okwwca1WTMAktSifoIZJmdsclAHqnrjDqlSux3hz3nSflLC6aEP0c0D
zHLkH6YK6Z8kad08DID/2xe/UVZDxKkTGXyDvrUXSDKsaqyx8xGxLmnqpcbUAJCmld6uo9FvzPkb
UG6OhpbuipJ4aqkd5gaIo7R2lZrflsv0LYefapuFmtnDwBJ7zviNNadeWZGrYGJOz8E6nyj3Oukn
NxrLG3NYOj8uwxEpehlYiPaaVBKfEcxjIqxUTaSExO6GBeOzvB8r6k8tvrdStdsiUe9pEjwrE/s1
hwlQTMs7M6t8APZfRZnZuNMYX6VU+QFwdgpTX7R2vM7zh/H4B/A4e2sEr+MScs9KosbB0OdvlYLT
tFFSpy3n2OZT9gw4QXQ0NrU3W3WB0qtZAbSY6LbS0Jt4AiZenTtLQrw51CuMiFpAmaaAvS2ACGhr
xDCBKpE8p4WyT+tIcYgFfg41vdfbokPnfOT1VXdoMsvtmlfkO8Xr0U7f1vlRZ6DuYoMPqu4fyVB/
wVj5MZ0BEj7yYx9quh2a7DiN442VZy+Gkn8uq+AYacwpEn5fWPVjWmv3KNr4Myv+KOP8EEfDvWEM
hh/kwNI0iZsmwSf0pj93vPmaFnFlgwzHy9Tuewxs0SQi1E7rZJ+QwG1Y9tgbxXVZqkeah09VZ96Y
vPPGnn8mRavaY4q+I5oqnzjAa+1qiA99YfzR00YWNqzW6UwHVgwUqqLrFHzR721kavIwQTAIF2m2
q4PhDq3Tf0X/gvUKAVGMsnhhy1rC8YP3wkFRDSqD9/KMUOM1KEFhQ76p2nGViAwUSP1+DE73h/jj
L+1JHmBvvee6bnGg74Gs8Ay1hrZBqgAWkfp8Bih4hzbPpWK3RpYU8Je4Zptz9ainnfSGbW7um1yx
UmpGI9AxO7y3mZ4/66HxENEqtEO+OEo+2WWp687SWs8lM78oCxr4FFmHpba5cvj0IIBU8W/R2VYC
kA1X4NfEozG4xCncYfDr37gqfPLyA7Klqat81e67nxFQvJ8yiZ+6acQx0vaPeMEB15MFkGLdghfY
n9zqEFV2bLmZCwLQr3SneWuS+Ob4kWwVDIZBdeA5ktXVEZSsI0YZ5tFIfWD5oH5UAzU8mj7p8/KS
0QbcQCr/zDA3wvTq6+VXa6Ni8V6y4HJ0oJFopgmaRsrsW10Dtbtc0+E5Ve8qgyJVHd81Qe9l0/KI
LPNXUGx+w9fYaD7rAUOF8wgSw5lVK/PQWRR4dVFHYLWa0KcQmm5pVV6nBrPslDbVFAEFLqQO31Cs
ANZj20Z13he7mbaeFYNrvEg69JUXfpDwo9JBXZa29uoE/1HE4SNKNp8u79tG8yD2jRDQ+FGkF88G
ObUxUGiMeMIHpulxyHpuV5j3V5bSbwrkFdANalM1u+n7dA8+3Ds6DhLXeCNf/e4LxOhiqYeV6x1Z
Qb5nu+lQ76g3HUc3dNbOMRnX45YjDhQtPLxrOhX1uvdWMBq4NhQaFDTMjln2whPETQ1Y50bAnBr4
n7kzNaov2eM1gDgz9SdChcuIoseSNSZhvgVYWF/1tD3eT+auqLd6ZMut7paLdLpIwWFdCounPSg6
/bm0Rls1AWWvFuGj0SrHGZPvkpdFIu3VfT5x9ktQFxVaDEuXKr07ZOmhSAFtiCQ5T3RJpLYxVL/q
yj/HJ7r8JUIcEHXi+HTMEOS3II/3yl0KXILsGf0BD7rd3Mhw0TdaUd/LFMLDoVAyLc/SYjfMlcfN
O17e0OV6ZMxLzNaZdacIYluxJHXJTUVFxRC5IA2xqRizpSEPqNIhsUrAvLvS/K6Jp4/Ub7C4EzGC
2Yx5FiRdY8EC5cvP2aT3zMj2vJJVWTd1xESzJlsT7eeFXEAYpXmE91hN5yfeWomLaqlrdtPPJlcP
kuu2PjJn1+1EmHBgWaXptEamxh+p03rNoQ7BR7aCL5i4b35wVX2gc2jdxbflCc9elC2K2SYG96v5
9xgAQjv/QACoWxomsiwAJiEYfW+2YsSgmtnijiXkp979LAPTTUNil/O4v7x5mwf1JkgciI7LJjZq
HYIUTUPjaW9rmIgm42iHlYzVdVWts2M6EbU+jid2AyjWlVGMsFI98MhDGj2ZwX8Pyo1zOREhaALJ
AC+czFC7UgfleGYtV7o2/mpjswD2aibLR2wlB3UMCyJHALSis9nrpa7b2jA1SOuQhwxM0CEFuxKj
ciU71qMMC3/7pN6kCY9KuZZ6BgUntUTfrfmIYMqpddQhk1pi37fP6U2QoHuspENPayxrUjrbQDk0
a2XT/tsiXsf8NP18pDzpB0LGV60DD5JdxcmPmikSZ2vToKIehEaPVxnrfp6om1oxrexmFZqNCWc7
sYLWWazupjXZTgmBkxEsiUfLIPGCoJIxgW+f1ZtswetAe0PaqRTe+LjUHlBTPC2aXgBRekQDgfWR
40JLPNOJCZB4ceoECMQMJJ04LjY+jbFqR/1/34aKW3UiYT3Nk50sgqEEremq55YO3gC0AuXIfvUs
281lB5cbKXmHhoEmWdh2SIXiCKpsMIRoDBLk5h3V1cBcQyoVaczWiarXrtBxdDpgJyqR08NrzN0a
zyRIdv3LlnHbUz4RLxgTqrftnKEFAswy6OBB42Zb/ZnC1s9KTy2ugmF0+pbYcVLZVSHzsTaDd/ir
eKlRJoLr+n7pCFxZhJIq9fM0eqQTv+d99gigrc+X17jajDOTjFImQGIo1TRD0NMs6gHgHOvoejR+
gQ9iz+PRzkCMQkzbbfNUciO3F/UmTbBgik6sbkga7rcqRUxuOG37qLWZe3lNm9lvMAKhRGgAUwoZ
t/d7V+RRY4xo3PMrdImSo3kdH4HD5OcHDDfvFWkhb+sVOBUn2BlapHpcALsIR3XQMGFmoXN1UttD
uPJWmdJAf8usnYoTj6yoZlYyaOWk2f2f2clviYNUZ+kcFPCEMTt0uhopQMzY5q48nNpcrIZORAIC
EmT8BL0cgYXYj9rIfbOyQPTajldZ1V7RRn/uqNMFhSxWXB0pUUGNN3liXmexjEjlxeraoSMdvU12
O94wcM+76cFwqiN4Zvuvl9Vny3Sj+IYsHdaH1Jmwv7VuKSNrEHFMdf4raKtuN1vzpwoDkJyGUt7e
rStxKk24EoWCbjwyB/CT0b6x6Jiv95lbYuIe4JgmOHWy36p5k2BoQmJbty6+gQwdxRtFgTQqmFbD
ZHnXzjDpmZLFThunX7SpNPfgjUUS2GSjWzVJaE+JjEh8+3IaoKUn+MciYgcOyghTMQXIgJBv2YG+
rDyC+S67Yr29eMMu8gLvA8eJ9lg0OgNh/QzcAO2ZVsqbGLNVqXq1KChgtHX8dZzN0DXRWLu/LG3z
OE+kCcc5153WsQ6BP7FuW/67QtNYtkiObvNZBEEkcrqIC1ATEexbi3L/YEQB8+ddcSDO9HnG4DiC
xk6zMz9C8w9H96hN0H3kRCAMvLzC7QM016wyZwhORJSGGPoyBeh19K2bFeY3nveZr3jmzdogHM37
FMy1EombFo8CC33FOLGYJaw3UVlXANgPcUOhTJ5Vq5UNsporfdEeMZWQOyid3Kcmu44s+pWb3RNt
x/ulXXIbBAt/UNjC0C/JjnU8Pg0sQ0JEv9YMVaJmm84CGhb/+UjhFWgqtOUuM/Qa2JcYnVn26r25
S/b6Pv1MD5c3ZNNCnYgSLFSlkURnIYNzWXWaZ7D0ntfqfaV2KWbcpufLwjazIWi1gCONXunzoeYp
Ry5kqGvuT7Nee5oa7uHY7iuLg/M1uI+D/Fc7GQ99hjavgRUSj2Fb206kC65nHA+FRWcDmbRXbVs6
J/YwlfS3tv0L/d6KTE6XKyhbE6a0bEnFfQNzyLSK3UQ6sfMfdOVtSwVdoWZPQ22MA7/k4BTs0JyT
x+iq6rKfel1eo6Szb9nwlDSTa+VgEI5z6aTkuoqzZ/VkWwUVCkibxmE3M59jLh7F3ofO7B0TSC+V
WrgtSQ6IKXyW4TEChTAdg8MSEUfR6l036bc8Q8Yo1lwOFDo3SzjQYyMUGpHXcuKg7dDsrjmsjF5o
mP4uSvPhskLKDkgwsSaLVUImvJgtjX8GevFJjQyJFd++YG/nIzg5fc6jBd3g1NeSyimTn0Gk2sP8
feAyh3jbsv0jiAhDR5Ni5K1RYy0WChi2qhb+OES3Y8q+KqZ+19XLr2ZA01s8xd8vb6JMBYnw/udq
allRbjE/uma7+Co+zvd0ZzjDTnFlvdyb7RQnV4oIcZRes3LSLKwyz+zRUz3Dre4AGYyU+LCPS/+n
BV+1dKvaRmNBAYjhzk5uZI6WROHJ6meehLBaFql6ag7MV8InpXkEYZ6tLbKHal3IhVtFBGNVp7lq
dB2EzDt0kOs3uZfv2PWKzFC2N/IWbtmaBFM1GyWKramyFpSBYjk0yCwsVlViaKKRvDgySYLBWlTW
8GjAwtS48FU4hkqc7eNZNsq4QRNFyammCGZpIEPWtWjK8cknNLi6HKySHtoKfPaz7rwMjUvmQZFM
wq/m4uzMAD6M9kgwMwC6971iNEo/oIEiZH64TOtIb/moVbj0Q7bTyYAxgz6/UloiyfVvlsAM9PZh
qGQt2opxN8nLLDXKhfsNDUEzHn4ugRAYmWrojgV5YQP5wxpyLLQSCpRZpquqM8ZxVPKR9sa1yRBo
eBzTI2KorMRBzfQRCJ8NX4CJOvbu2AR/mjhhDppUvoZl4l82PJsW70SgoEmGVUxL1qfMX4Bf8ilf
1NqmpLpvw+o6pRTNqWGEDLR1E0Tc/YBkNORZCHjU8zFxTKITNPysBw0ac0fVEQnMlKM+p/Xfkzy/
MxfrmkTqXWZ0k8xj34xiT2QLhqGppqkuwAHiE0zo6I4Gt/nVixm8Bj4zwjzZHN3WhUXdwMRdwZTD
We8HahN60ecNkh6Bh0E0W5n+NJiZuryj620Urg4K/vAiKOeY2RWBB9OkTpHijEw/K76ayhPlX1VU
VlWe213467IoY92h97LQ8IucA1oMgCZmiZhtKtfKORmI5SeNeZuU7QNGVqirkfy5zGnp1lXuA5vv
sV7UAoNt87eYGr1T8ullnmp0vQR/KjP7Yqnxl3LSY3fR0LhmBrbakfFey8JPrT7sMfR0NHiwU5ni
8zBFE0PtJnH9zVqyR4ahRJ/lOXcAZAEW08S67dRMMje44ewiwAHvrIbRwZWEVlAThso4IMlaRI83
k6t6lXUXepbpmB4m73xl/Pp/rH3HcuPItu0XIQLeTGEJUpRXSaoJoix8wiXs178F9blNKolintP9
Jt2DqqjNRG6X26wVc7vjl3ryWSITQuI0VweroYhYFib/FrRlWsXRupfrt3eZT32Wwhh93cXlqPc9
ko36zooVRxb9RBXspm55hnYZgSEJc9NYoMKKD6oMn725URKpU6YJee2OhAoKf7mzBGWIvYGAP8Gv
8KStf36WVABBpSaWAmkzAUQRnuRfUqTQlZzttFxxMmV8KoXqKS2LJ6KUv2IrfhVy7di3pujSRpLt
Ri6CpjTANgysfQoY75E6Whv/zlPjR62Z37Wu9KvYOAxF7EpZMfuZINXIFZVHqqvfjIyKzmw+AS6b
k8jIm9aGHT9EKKAxgi7+88HmeY66rC1L4ECQcP5WPK9ENCDsfjV/NdjEiAP5rndBemlne3Jb+fWt
elN/bV6va83Gy3Md8hdBP7MG5ouhyWxMgOafJ3lQDwJeKUX/mComhsrkZd9F6rqBuqus+alLhtFN
iP7GEb/qyoXLOYlnM4MBC06Ai0GJrN//pUvz/VpCXotU//MuiLyeFGtpIEBQNItNB8Y4qltRbZH3
KNhcQjIXzU+c02xZOmr8oq5iFFC9mD4kWIXXlFwqg7/G0zqn1YK1iYLllucmrPxx1+wsLh3lZXa1
HuwklbH8rkiIPEpiGSixqweVl4XraiWmqfOgUT3hV+fObmaXd9Vr7PNym013CowWDesiKx8KOwC5
EIlOXY5H7tCAmKqyxeMzMlenb9wqNHf8oYAtN3cuj3HfNfANtKjTy2Cuv0X0RupTcNrdVxmvL7Z5
lWfnYqwTBXEKVpUUY/Bj7SYldSbjYKg869v0AdiIRaERvE0i+0LsrJZEYEPNAzAEpnbf1aU7NqIr
z+LejOZd1XU3caWntlwnrx2ozWyiV7czeGXSqQmBW8d5k18mG9AkbDkbMmbnLukQo3ZSgAuSYOho
pMGQF2Eqa4GFMiDtzQOaPZxIwhHH9h0wRyb2tSbofq3N9pgehS4Jy9S0BQ17dkBZv26d29/678N9
vNbPAom1zKkItEzJjw3VNrEPNsTcvtFlDrp6cl1FUMSaOL7kZ58+gmFjlktYQxu7kx/vytrpAuC1
yc46aERqR+SSsW9UGYDjoKEzLGE4FG0GppBiTLWI7g3Si9WFjrfLQUJhWnLGO34w3ng7QpYO8CIM
YqALZayu6OwbVrOmZV2Dvk3rKm+o2YkvwExQkIvay352xcGRdxH2fR+v39yWLZ5LZU6YqVOXqCg8
+3N9SMYlmIrULRUeMvIGCMGnw5nMKzWPWrVq8hqk6d4Ak3N0R/s+HaLQ8Hp40MifnNkFLo7ffUcB
hRedNh0pAE9EsGdizPcCJ0lE+T2JShjDHIAKSt83ewCHHRVsJITJo+K1x4rzKN+yB7QWUOvXdbyQ
2aFNsV3ABAHEh4AI/YMk9BrGN6z/vbWIhaUzIYzCFBoAa+NJ0YEwYT2DBi8cpPxnYmh7kcavZaan
HjLN39GU3StxdY9a2bHHxMEoRQ/XVWijGPD5hzA6pHYEfOgTTosiap3aUQBEz0N9wCxWdLd48o7X
UNnybXjuY79wvVCNfbfNtZbmpED8kNroS2Q1fozONa0xDTubTqN0Ied8W4nUmTwWKD4CQFW6kNH0
5QGT6SCWwrayNLhWYO74/aktgzwXxrwAMJmqzGOnYVcZoHozzWZbLdLUXgHWrx+LJ4hJ/lOkbHoF
ultfXcAxTEBZM1fLb2DZPl+Xs5VCnT8KGb+dlQqowxescejk92C2dm1a9xpI0rGWFX8txcW5Lm7T
Z58/oRh5rVknCmhrTb/bq/v8ozK8PqDqPd9nb5n5uaj1z89ctgmuPzVdX2v60DpdG6Itwgmsm1Hh
XASTK+UiwKfFrMQMT/eotK76bS0opphdCpvOsx5mlzrF156Tq2ypBpBYgC6P2t4l4fDSRkq8KCZ0
kIw/llR8jqL5QdOzF85VrY6BfaGcyWFfKNkAnAUsbOGB9GNFPnwub4XEVb+Ye+VjLzoOrYfkMb0x
CyenId+PcI55AWyLsCDrXW75zYyiC32bsBQt8gi7eGdkzCwzZ60SUnzLIqRhujc8LZBdBDrOlW0M
mq+Vg7/vjE2PTL0Fw9WADVZVR0c5br1c0Y9IRZ+zZH4yiJq7gya9zBNyiC4Vd4UWfyFRDQxR44YA
tK2Iku/Xb3fbOE4/iDGOQozHqAQbl1/S6QHz9igRaz+ui9iMPOu0OTaFwemF/POzAUrWCCYpVPFQ
bx+97CdxExdVMsDs5Vgf8nmjGH8wxpM4JuK2Y64LQoUjUTHx4uk5FbARrQvuuCweHb5jLsPoW6cy
vmTqt6wK2iyzezxvrh96+7uefgQTbcdSpYtZI+x3ALfC2rKjzDyw4o2V1VWZ/pbB9vUiooqAdoBj
G3vl3chq3RWsSnOXPPlWTvRtQSlHiubnLCdOKloPREaaqskvE0BZp1z4BYyaUC3U+8KoXaseDLeP
rNKrJ2mfRukXDDI7GFsFhO4shWkje0Kb89YutlIEzFZiWVHWNuiqDfQnTAAfrIn74i9AGFlaj7r6
nt4lbunoOihnuxBvBv60x6ZTOZPMVAwslUgAXVifDJq1U8d3PRexy8LrSW4G1TMpjOJroqBbvYLz
6SAyk8YYUGaoEUqQKOaYatsXKce/bGrdmUBG9asqU/TSRAlUSFVbTW5py2sp8SQweq1HcUoiiiON
juiQJJC9zAe4nd2Ph94V3egg7sz6H+RAZ2rCvpLVbgKfUgmZK0OUNvwWlPeUvF23121VxCapKWNZ
DVPpjI8qswyIkpLpUyv+RTKg0Sm14sZinAFIWpls2sTcCas1qFwEVoAn/J9Mxvdi4EFf5Bkyk5u/
Sn+DTXYg5Pmvin+b1VYMU/4tbTWJszSoFFDzTXsZwDMrV1RX1JPfAOLR6eQyvx8NgH+KrWY4E3YS
5VFV7EJSvLJL+6dKTlK3KdvKTTP6RZzRTCdy6i/5FKZCvrdylGrlCh3b0Zwd1UK4GkoFeEVNylO+
jQ+G+iVGiFFtW0kpGas1F0EBLyCsVj6qe6sDcI5KXcOpwsrttTD1eVt9W1nqJ4GMAWddNQlqh1bJ
ekPrhO9y+3/zvTxfsZmBnF0Pc7a4LGY4YSi5JU1oSeuOoqT2uJiO1N7O8c9xIQ7AxK4r/db5EI9F
tO8QRjaonIWkbMEM9fFmwhc9rG+mrsGbqdj9F3WarcrlmTTWjpOx0GmbyygO92CC9orOix8NP/Us
L6LODEzYn8PsrGvE/KLppr8/HfTjQ5wp/7xg1AmNHN3vmy80vyvmuyVJbM7X3PSNZ0JW9T0TMoEx
YyAUxcPVN+qFTfzEtC2v1uzelZzuvgLKjBtX7nWxvKOxniuTplooADNjxObbHKc+jbMfmSJ418Xw
Dsc4Ky3tjA79RHzBNjkSRX/LU5VbPeRpCOOjlKQBCK0JfVSPZhBXXtJ5a2KgT7a0AzSETfU3oPcZ
/0VCsAHMiGQKaB2iDvZZLFkxgY3UeZsZRp8HGqaH1i2QWUbli+6qyjEelWDFYslrV7ipXHEXPxnu
vOsP6dP/3lFffwUo6WXgSmAbhfkAWt6Nlp6hiDHmT1N5M46vscnLujYVBq2KtVKqShdQo6JSya1h
KmWAteHKcCe3fKxAIj1jV4nYmmbTb8sRvvTI28ba9HBncjc0qMGKGwpQIA9RdvQAQrQ9DXhzqx+F
pYuweiaH+YZw2RRkd5BDf5gP/T5JXN2znsxABYid6cahtG93w355LI9xQL3kUfhCPe03Bexm5MlH
I6w5Brqp1Ge/h/HsQjPUcRfB97S96Wjms4yVlMmQ7IQXH3kXy0SrSZ6FpGjw5mis6jCB5Ba0bAC3
bUwOKfTGaDi09OxETJq5THFSGRocHTbO/O7B3MtAsSsSO3EtGGkEXkGQked3aGT0r9yYvPqzy+tF
t0hEt2jFh/3sZTG40DYRbNUfcsD6plL8RJLuTa8yp0+VG2AZH7EoDE5kBGsRpBu66WujtiuKimNH
H8+rKz+EBRioEyQoYq+WH0SfurPs9HfVFbw4SI+xB84Pt/4iKjZKQG4eTA44Bnw0KAH0l98XnhWq
x3lvPtJ34aZ1kyP1zWC5F26M94G3Prr9/AYygSxhEEzFNvHnD7ZkRU/yfMjBLSb5qmMclsOwM5wy
nAIAzPLMbzORBmo5Bvcl5JrsSnHUl7XetJrpm+3vRTla9a4lpdtGlj0C6up6TNo6Giiw0LVXMOaG
9X0m9nV1XERaj3jxV+dnpVrVb9Y6oo6aL69BsWFe2IdY0aGwt6IBw/fzd6yURpL0FCROqlWDAXVG
+SJzlpFXp9+oY38Sw2QRwtBOmVEhBPx/GQjAUCBAdMASIAIkl9GMDCSFIGyRdT9awBw8SuBLTN85
V7Rhrp9kMN6vKZU5TlqrBLACuZ9fEncAPpzoVzdCsAJxLDw04I8skjFLaMPaIZdFoBuyfYfCyvBU
izFaXzb0RY6BYZUattaWnhWjB6E2PzLw1ALa+y63Juf6Ybc0RNc0IEmA0hUvVkZDVLGkQrFUESDO
vmYpQPeQIYHN3rsuZcPCFPQeYMkmUNsusEZoHCVChjFGbIr9kmrqyPG3xLrPmhcKFofrojYPdCaK
cfRN0XZRImMHpKp/CORNsO4n/em6iK3ToCi4QgiCc+tivG8cQbvbDXhiAblcFiSbEF8upL0cYyrW
4o1IbiSxq75D3Oqg0Jb7bMJgmMu7Yu0Uy3SxO5MGTd9xguNGlvNJBKPvnRSNOYp/aIBLN2P8Sttd
vBg2aiKdddPpJNTzf2Jh54diwj6KCFJLYhR9iB63dgTWnlk1Hseuv6ky3bGsPOxE9DaBdkkwUrhC
ZNS/IgwAu8Uwcw6/VXv9dHpGYfSxkxcxw23WdWkclzq/W0AhVAnqYzkJtpVjNr8SzFuS5O9DQW7T
drlXM93NB3KYiurLddXaqrbj15zqBUx4qEcxFiYZdzEHetDOh+JtwmsCmOdYJasLdwT0wC1/YH69
YdYBnUtl8lwlE/pINSG1pgCCqh9TlKKJOdlqzXm+b5rO2fEYbVYX8CwjFUKoNQEcU3YPfV3cF3ni
poKQObPCo/S9UG28bVfHY6E9DzoXkzlY24xJPyc0C4BKYps5oqweUi0c+9FuMec8LpIj4f/XL/Ej
rH76nIxU5pRFQSSSYlkII2Wjlx7o4KASF42u6i07zcOb8Mvw22ptrfRWcCf9kHn5wK0EXXxq5kcw
Vi1ik8UaVMwH6miBxaLoaBZWSPIb3fpaYFHw+pEv82tGGmPRWto2QI/vM8xhqCgSuwlI5AFt17/P
PkaFwAbQ3c2H+aYE5SIvybnwkIxoxoBTKeq7RAH1mCaAlGN51yZOfsMTsCrZWZEEefic5UAfDjJd
cBLyUxY5AeUyKfx8BBZrRlcMFGtTMcM7c/FXLQHeIhgdVl4FPnHjpY9hpDExv+qruVjRlHFXS2Vj
St1tgYv/bDy2Xvm8kkgJrlnaOeXpyIWXYeTKn79jSQcFALhaFmBs7q38RsMuKJ12Zz5jEslRHLKn
t/wymrz+q1eMkWX1liIydWmL0477NrX1F+WH/NB7EpgzwGmq2DV283o8sgGf6dUPOgGHOwjVrJD3
COSYo8V4okmNprwcKzDKaKXTZ5MtKrNXKY+p+kLoGFw3R47GWowDqsEJCsBSA6RSRpjJlp1ai3td
wmXOylwm415WqLO6bU14VlUkTiRKu6grj+MoBYClvhujUXFNE6APtOwCNWs4dfVtVQLWMZACDczu
MSqcgwIlLcYhC5J4sI3medRviaAEZfE/QzN9HPMkiNFZuYrjDAiE0FmlHGys5WDiM+eBRG9HqZMQ
JuhXtFx0wHxDN/IkGMshjHPsG6EcW04YyW1NO5PDzPp1/QblbY08SWU0UgHgbqKkyuoG2hAE3jii
3Tw0TvpiAT6meARsBgCMAQH7u/m5Ulp1OwmbQQ51gbV7x2OZ4X2CC42dx3IpCsD9xiUGCczqHZMF
N6YGPAtp9pOCehnVBdswSeVc/w7rv8z6BwObZnidWKjQfPjmM+9eL3OJ6XlQowEyxYFW2Qneyb3Y
csRs+vhzOcwlFwRcqekwRj4psDugevEeXrfKXCAzB4WHjlTDmRXcut9zgcz9JkB3BlQZOKxmFcRS
Yg4w5BxjnxWR3WmKw9YinPLS5TgkjOVcInOJejOpmVnCWMQ9EBYcA5BLbgpU8OJW8TA1Eds8p8q7
O8YJVRHJM22GG2gl446MzX5KjZsG28LXVeQSQ5Y52Pqpz3QE5IRmaeaIXNpdhKKs9prcrYASco0R
Wll21wFT81H9inY5RzDvgExuAzzqtoqtZs1fsSJswhNksyOYwO+ZQPLwXQWxqiDd543ooEBvd4Jg
1/0z1SdHlhbv+m/ZstDzy2WyoBTQ01FewF30FOsR2ncLna9puVmsg4I9OllKHBA18s6/FbzPhLKI
msnQNmpPkUlj8T5sHmIvX6u1dwl6ff2BtxfBMRi2WtaYZb5YwJAIsumQqdROkA0AHni0Xk2DN9h+
2cf8rFIfacuZSukYtJnzBSqlBtlP/dfK9QSsohtwPw8vws9/dXUfjaQzWbWgFEo8yatdpkDQpLsR
STl/7I1nJh/9/DM5nQr2D11dEJVvGtCsgR+geykd8Z2+qnYLZO02AJ0nnDgnF+FoJlsTBMtrXFTS
xzoUFixkZZeSMUiImdhL3t8Vs7EvVYJZAcC0X/+uHOv8mHY6O+8wtBSbs8iBCB38uJr3cU28duGh
LlziBDC6wrgfSkqlxlgUyB/f9H1nNw59XR6BRKl5U++33uStDkjJbPkxeaGCrR4tzgLmZhJ9boeM
HyJ06pehLj+0dfGTULDsFYsVbXB3cQA4l6NfLATC0fjd2vQlwhsidXnmyVUvxgNNVYSYZeGV1NSL
pxmgVyCpHFR9/WYW02MR5Vimst7Lug+Npv4+j5Y3qu2uzMyXisrENogS48XPneJeVwyuJBDsFPdQ
WmYqd3CMarDy0g079eNjyLv/HX/3sx4oTNZbK1FuJiLCXRaWjzV6M0vQhNGBD2bGS1Y+FjzPNLsr
k1QiBN5JBpKSAjotspvQIsvs/waJeiuZP1MuFqdRiwWMckc4VtnFrw2tAGCUY/1cMz1JkTlpmM67
LSYrKq0+luUWWZECoA97VKG6aR/v5RlAW00zhH3TuVNdewaWtfKufVPrLxkI78tKCbsowrpXfitP
qReDRa2Oh/WvSHaj6bHdTIrb1ZNrLNWhQCoiStO+WwrAI4PVDxLyanI6ocYjopseFkJuo0h2pWFC
U7UAYptOf5ISXRq0m+14sLx83hFdCgAhaccq8Dip6rSi5QEeuXRyKd4VqQwqma4EDSMIKzrgatqR
rIC4tZF2ajQPtr6ASVAabG0pHkdddoBm4M+pxUkyPzZOLrQfjRgwsijYZ9KZtFZc0JifqbS+IkCF
5Cm75ld+jF96X3KWb+pN5o3w9xiW5IS07VzzTC5zjw04UQqCfQ1s4o7efFu4a24AVhashKN4ulve
r7v6yzLxantn8tZYcGYRygiY/7ZGDB0ThyZuc1u/E3+VOThq54GEZPgm73jz8ushrn1cNr9NdAEL
qyga1JLmZt3NPGv/KMM6OxcTW6I0oZqU6kjr9noAjk8MrYjhCDL7FSSRF6m5foX5iq0CjltMicGv
yM1bVlu3izH/SCflWz0lYWShMCSoya6vSk8RBepIZDgaVc4J22uwuviqpxcfO5MXy1hgRizA3Iyq
TXa9mG9SHoMGApiAthLLz1OdHOtK5VnKtufBECA6YOj+sviJk5rXqb7WLLKwuwXwvZs7MxYM1QOv
n71Z4MNmzN+SmGhtSZIQK+udysEATdV/oxsWSI/Tvne7sLkHRdNB4GQIm5p6JpKJzWpRqFMWocqW
rOuTANzr+Cnz9mPg72Oxu35tP6PKHONYoyP5OpBChoN8v9YOVT/bK9whhNVzXarJSRwTbaVSTptk
gvH9Zy80KU57oagV/jd7odsJ5Unk+gXOnIxqzoTQCs60EneTDHnJTZ1/53iy7XB7EsJ4bE0s6wjI
cetrQP+tfqDHdfiYsoCNUKw4/JjdCet2XGR4nlayvRhZ65Y0LvG80qAdnS+5IwLiMUKFAPgN0k76
vZae+UQsm5XKM2tgh0nAVoJ0QkTauEJBajszTMMVDFbcZZz6x6YNnFwpOwk3qNZE9RjPHzPXbaH5
Los/rl/dpnqcCWDCgRWZUT9jSDkgy/iDpJpr0eEwZ/HTvxPDhARMXWfxLE0ZdnYHO02eZWx6d0gy
rku5XN39HFFVxkt1cPBgfZnXqieKYqp4SHITVGTa3uiqOzUWHqOC1AAKmEKDVuFkdD7CPVaqJlB0
dU6s0zCr+tdoirx6UFG20xLOd9iOVmffm3FqmNLJagpaZHhs03Ta+8xFtuVMe/UtReOAayEc/WGn
szCLkRSAusoCbBw7ud7a7czRUF62xrJK5pKeyHUBVjWDOqPThhMKv9OuPoDUx+vCtTcp+xUCP2+L
jKO5GuPYWrWb+2IYEfuK+FhQ5SXFGGcv8voevKyQna6qs5nEnY4QQf06HJ5rjGqboX6T3Ko4VvtL
eL6uw5sVo5OCaOuNnvnrqOpHQROhwkTDUAtWeMk+1zUwKqBsrfIK1au2XcSjM2FM7oTZHSnJJKhH
Fqa7fE+xdyF52T4Jrp+Jd1WMk8kqoiqLgbCnlhj8o8ttjocEpQUnHeKJYZwMtWg61etNaRVgMgH+
k78MOcdf8pJ2jXEx7YK3XrFCdazj7elO1p3uIfF1wJz0kU0BktpTm6cT22WKs3tivIZGZlNMVMTX
cf919Pqv4KIG1pLwddoPnuwm+8z5Cdbvf3VpH6/eM0Wcs7RMxWV9KOSDnRWPVtl+4I1dl7Idwk9H
05mUSM4ltZl15CdrIVEB2xBIhnuX3NLC1v01eOu3LReybTNfORPK+o5KN0GsiO9pxqiuzLUdj99V
sd51Jg+Dj+cedUZfJAzy94qEssfsDC76b1XqKO60w8Pyrffn2Z8xroFhhic62lJ4/dty7IHlNVCG
Mu8EFR6SSrqTYPCWZkdgaLn/Sgq7GI0lCEssSgyFTKTc6UXl9FTc5yNvaI1zZewCNKDb6axlKLL0
OrYxi3sM+tpRiVH9vnT+yYFQfFh3lOEBlc8eWEZOWRszSrCL/pKpYDWIVcxs5Rzz2o7MJymMn+/m
StWyHnoBGvR3GYS3Bhn/5UEY7z4plaAPMR5QRS96cvUtk9H2BG399c+13XaQTidhvHvStIBMWAqA
Fz3MHnBK9srjutaMdbE9b+jzD47wJItx8Q1wUBMaoUSThYsCB6w65q8C5jQAXYt8s0yn2IFylV9k
WK30MlCe5DJWbGhV38rdakqucLeWFA7UtRJPd7Ar5lnfxrf2W7t4K+8kcf5RR/Ls+zLOf5xbzIyT
CC84zLOJGFYvMsSenFe24Sgk2xcrZYDgxwXqKNNiycCUxlgCECk5b/rt7Obv78j2w1BCkDWirCUv
oQ0pzW8ySwHwjOxhkCWcxoGTeGznNydxjJ+PBb00OpKs7zQaSjs05LFXh91c77oJ8D4d4zHKqk/G
tod2WDrWtLBDXvWc+tIfstDTSRh3UYjyMrZdj9zGJmF52wfDQTuW4OWQ0RaxXN5OweYkB9zf/zlB
tgFWqOZQgLEGwxN+eQvS3tpPfJlgegMMuu74yzhUQe0liGUgkhx34m3rxBg3pC7x0OWUv/NgdP6Q
dp1+D+tkqL6A0he5XW4P7oJZQDjkdZhE/wGYNFvAuhIPF+kPT7WTSMbXyGjF6XKJzGTN9GiYYLel
PRS2ETR+itW36yr0h6crysEmkJhQ+GXyoFiKY70cYH6Vh0zhJr0F5JyDWdIO4N0u2PUCDJWtL8Ts
OBwxRs1z4quKXjq4k3jGUgCOT43IQkY0WHYbArjlUXe1h84HzLVHA0BicqatlG3TPAlkbKaIGlUf
FlyoMop7GgNodgBPsglSi3i+tab2jqTzOqxzO5XqXlqWQFwiX7O6QFea2zmV72WSvC1jLO3GTgnS
PEvtdFFsUqGJVVuzExMVAISJ4eoylk0FObsZW32v59LoGRoJRvRjsoXs6rkLFAHbjqNwjAEGJ2pt
oDbGy1JMQYQpeU7U/0MAOx2bseO8XWifr5WyEemg+IX40yuq4/dyZgMo5wPmk0wYFbK5zY1tH3US
zCQDEumI2Yodxj4O+Rcwta/TtIlbfweMGrpwIE7hu8Xt/PMkkrHZMof7NYcaIsG6YPS/k/Z3I828
L7pq5jXNZczUzGSxWxbUAK1O+6Jp052MDXGw1SeODiQs2zQyX54mAH5HHtbUwqlUjrMivHHMl/d5
mQShssZY6TMEtixExwMrzp6AJvYy21WoOZkXu+qRVx/n6hKTGNBIJ605Y/xLfdD3BDgA+SHeRz/X
8SjFiQ40aI/GO29D/w+R6O9bZQeLmySLUJQU0yCp5LAvDNsSsVVUCpOdxvnrOBgOXo7HJku/jgaY
BxplrsE3oBBnzRI5GS7nq1uM0yQD1o/QRoXTBKTIgtsudU55i6PDFuMXSTZTvYkRBHQlv+0yAR3R
wiNzwVkZ4R2E8YZx2xZiN1lorwAoJxVSG0hI/9JQ2HHh1Epkta4Q0gvLnnzEdOU7BgtcpbWV3wjj
AS9m887EeJyYVJHQmjhTv9Rumv80de7jevN2wJ2tAmwTnSJ2C3acTBNbEXBq8548t/d1YreYKJjx
GIh+xKjFaIK9PMmvvJNtpwYnuWxZdSQtKM9LfEoCDvYvaNs+CbeDM3lLuuJt+lyb2wyWZ/IYPZfi
pWiStc8x+N3v5kuKcdaXyrG87Mv0ODmmXb63DrYg7mUbHDqcHHrz4X0mm7GAOM7/M8JmYnBXr1qn
xpKxES+eWvYux4vyzsmYwRjrST1qU+S3b6ZmJyXed7m3Fsilh1zfSQ/CtzgEzRduFtMRA3Vhj5xf
sEq4iCZnp12V+qzqlaZdCpQozE3X4HvCGln6atS5ivGJbi+22HaZrBwxJS/vzFnunYRKky0L5leS
Wj/TWeFCQawf99rPYWxIzsAIJegtkGq8Ea/NwiUdkt4VSboNsFDBm+/lfX8mYkuF0XV6P2NpBBRE
eQJ40z5skwDY/jaxChdERUB05lV2OEbMkpx16SJpQwyh6ST+yrXFNZQk0GuV48m3K3FnV8uEaJKT
vNSKOf+oNPa4yoNR7Rv4jnuYEZQq94XMw8ibBfxzwy5fr2vWx8jR5VUqlolxG1W7wFmlc9vXWYIM
ofOK+yzERE+43My3BP/tgzKQn+b76mHVddUeXdn/q5YA9AKsjiietlc0u70tUQ8F6+z1X7b99JBP
v4z5MCOtjL4zUWBYgQzUF+W7rroicDAAR+MrXvckuMkLwNHe+9hWwvHA827atoc5yWfyGKEyKyTy
uIlo7AxbXsi7BYh/4H/cgAz3F4BcHqw68UoBC/Tm4AlE8sVY/REb03GuANnXFsDDrhKnJqUP4Cc4
qbI4ENn8OiQYiqdoaRBtH5PW0yXtPY/U3Vj1x3pSBruoVDwWshcsex3nZPANrGFMIx47iflWllWI
B/INNYEDGqlYP2vN0FDnI8ojjqmK+8rMHRDH+GkRHaK2d6mA1klF9mYj7HqLvBnY36Wa5s1YL2gG
EflJN3Gyhu1c7HRzbM0GYHRlPSRoq46OHmTv/4GfWB/pI7D7b5P98o+6AmcSmUhk0GiYhB6RT5xf
eiF3QMltt+O/PRcTcyTglPZDAhjZv8iIiatWfhZ9WIayMhP9VMnuuhGsr4Qr1snOMzd9K/bFjExi
GGW7x+xVjMy2LB+XuPCtgnAC3WpR16QxUaag8igk+lpO1H5hFnzEatyCHrVd17Ev8BgmuFrCBJFE
pkIPjjN8TR+Qx3/tyFG7rKAmqFl6UG1OysA7HhNGaqACZG2KpDkWsXf0YyS3Y+H1cmP39d0Sp5yP
ud1COtPJ9W7PYnbWmgvRWiSabTfcAP4lWOIoWCT9OzpXidMWsd81eKIM5FUY+sCKAOFYKwYo+PrQ
zKR3uVO/XFcmjkOTGYcq06zrprWDUHaguepyR4vu25VbjjS8s2/nK4ChQQIMJht2EiWvNWoIIHoO
GpSNUHxEXQzAosMHGlz9q9jzBsFWzbzU3JM85mqncZrEUcT8Qpx2hS0Iy9GcNE6o/IPCnoQwFwrq
zxyTPR9ubfSGe3LXB4lPbeoZe/ooH8Anf/2+eIdi7itKRezHI9ENykS2F/mFwv6vS/iol158N4Bc
agB4AAQNO0XQZiKI3XrEWPWhDtVAdLpHfQ+kZLRMjF26113rSL/Ut8JxwfsvRALgJl7zSgJesN08
6tnvWP/8zFZQajcj6CaaNSnpvWzQ3mp4dM5pt1OtMymMx1FTqohjKazV6sHtbep23zA3sV/bnsrX
td4EHo1fqa+F17/ytic4k8toZ2z1y0JVeHHzOP8298sNhno8w2tu0nBOMaDVOvOOi7S7aYJnQhlt
pcsc9UsFk+i8KBgD6RC54r3hrOQLsi0e8s7hnJJ3h4y6yrWZZVpF86C4KQnQ4WD1GSYQsLeBnjng
kR9X3MJmx5HKOyaTpcUakaw+g1Mb9zVQIDO4mTXRSH+26HoVDg/xgHeX7PyBnAL6aonj9ekjOpJb
uNWv/CUOOhRJY4d8JQ5m1X5eP+Om3z7dJDuLkBUqhm5qzHYYeQEw4NwWlxtlviP1y3U5my+eMzlM
egP+gSWqTHQxqUydshvsQbgVUk7LiOdyLsboq1gTohipWpy3wYKKuhiBO9jsw6aKvLacgHPU7olO
n/SU2oDA9tDxeLX0PBz12ZkBmgJERb+OIs+iZWLnmCSw534CwKn2iidpZ5ej/l1WJzs2Fl4A4F0E
46XaTgcg7IixR/FBCYEkD5D1BWaleeJ9Gi7wHwTLn7zHL+9WGKcFUB6hkaoWz5AqeY4nCwg86mFR
Y8698MQwPiqPwP1RW8ClG6KXWsXA4UHmwU1tfz7wh5iAohQVtssKLgrSZQTp8xg1nriYv2XgvlXC
8lKVEqeh+wdXf5LF6DIR1ZjmICkPxAH31P6cj4lTPOWmp9+33nhTYEP30AH/wJltnfMlt/OElSfl
P+dcXdZ5MBMJaFnrj4ervlJdHbDo0vkL4LJLhM/sJfp23W7/4JNOAhm9zKgkpVRDqWLI2u9VWz5b
WTTakRSFWFPeFYoQTrVi2Yo479QuftPiKVrfindyD6pNzVDwQEQcuv6jtvXp9JsYtS1NlRZgCUcX
QJnu/h9rX7YkKY42+0SYgRAIbtkjMiJy3+oGq8qqYt8XCZ7+ONl/d0aTMUnP9LmZmZ42S4WE9K3+
uSc8kfymCQdb0rJy41tvrbS6uUXfVLVEsFJc9y9hqvpDN5yyKdzY0OXq6tlnXTnUsRJN06v1HySk
KrEKVwRvwm6/Tw+Jt9V4vexMP45v5UwVNelJsjS6W7BDjZCE06qtW7O1xMpzpkJkbQyuDlRvJwgy
V7f5fbRfZnOZP/odeKMRIn19Jz7zuC5AaMyDEFSaTPSTV0uWRq4aZYpdGd+mCWFJ4UYueLUxSRmA
8XcMIp8dswdISFgcJBtWbU8HYk3B5nzl5aDhr9+xbhalYQMUwYjUTLypL1CjDkw3OSj7CsCFf8Lb
cxmL9LHvdUOoGBICYv8BIk3AQ3aQbAQ1yok0+U4qh4dFBthKi/S7Kue1pXLRYzYHneWvz/7y1/7Y
8sogAg5HuUngu6B+alcxtcotnOt/eCAfS6zsXqZFDTFGDfll2tuGxJ2u/VEUpVPOurOTUE2YRnQC
RmgbOwPZiAMvG4GPtVcmsNcKkiUcN6tpn7T5ThYYrXz7dye4smi8MmmftoAGzE15iqQSzF58//US
l/EkEEpT8UIWJZLVERogsppqaV5gvLOnespDAq2a0U5GFF9ba7mb2hah1WJJPqWAZ0uuTg7SFGo8
zRKyzPbEKgwZ0R0Z7io0+xsVjLFT7/zLPa7OseJVJiEGXAreC3dGCpwcHn/olMG8h7gvBC42Dc/F
y3+2x5WLWHT14k5HJt2VbzWQ0PJ0t7GpiyNvIDkFMTQF8aO6cg5xVcpzk6I2sIxGL6M3rWvuy/0/
gN0tf+nT9zpbaeUZTJ33nQjRdEv17IBR3IeaqQFFhUDXu0M1YCY2mXwo7h2Q7B77iFkCqZg2yk+6
0l5hrsaPFA6uwXE4xVJjl/OgoXkyYwJLGm6EzCwm2LEvh2MiRa8h6/2h7X4k/Zg7DWlvqojf9ShB
6yxyWFY6jTHYQym7bap5kckPhdw96hK9isMMYlUcXJ5M7ixTdA9SjM8sxqte9EES6bbMql3XTHdK
T455MwRhPN6WqbinOXlLBd8PCqZeMn2rNf9Zl2VxQcwwodinQJbwHb1wFpzlRREZ2QRDUfw2r9Nd
+kDRvgK6G5b3FN1qVwtNMnD66WlJk8lVct0EPZqYA3jFt4oeF+Phs5+yujMlyFDLkqMcYWAautcx
cN49trNkSfkWB8dF63i20urODNrQaxlHLUB0qgOCDDfFVH29qZlx8ZmdLbNy7x0G+tRxMcLZU7xb
mH/U58jVXGDmK2ehbtgeJLqcTUIWFIy/hsk+SYOIfEiVMF8mXMEM34BKXEa58aGzJTe/nh6N3XSt
XwPuAmIMQGBt6NvuBnva7Lxf3PjZr1j+/dmlqrqpCaMahXMmjKOMviiHIMeGhbn47s/WWJnNGXAw
U6O4LZ07PKmqrb5FgYoZZmNw32Z7dvWr5CfUScB8uOFaL0cvZyuvrOdMOlLxARzV07vBbiAZ+rZI
cKWbQOrL7BtnS62exDDkGoS+4GOXDotZWfRJ/t3eJCDfQJ+F2aMrQys4vV3AlYAUBHWEKHUL2Hw5
jjn7EavX0phhGakLy4rwQt/0hkfJ7V4XhdTCSxtLef36w27dndWjGdt4aAwZNzjGrMUgXmR9t7HA
xs1ZTxMTRTRmXIHSJEy1PUR071RjlEEr3T9EhvFM9NidIrZrQsNLkla2IjHajVK/RqS8Ssahtsx5
3DWZeRO1FCKAEg0UQNloXjl51fpjDMWHKbEjatpFIbl9Vrp5NF1HVARJ10aWnpqTK0BybXG0Q5w8
TY7QTTzSdg46NjtFEheOSGQwO7T8VZBIcSUmIkuTkn1FOnug3AlJ72hd4vG6ofbXh3M5dz5zp6vj
76LYUMykT31FHYIsSp0SJH9DCOS+oXrpmPgRaR80VjphM4FAIzb9rNJOI80CA2R5IKICnvPf/aS1
dBjV2WRODFYE42+dRSF3UfnGzyrGY+8g/1J4s7jdTs62ToKueqiSNpUpbYByWfrt5SIf+LPwGZQS
l2EuKM48DFfqxtW8bFo+Tp+uspKYzaaoFx618tDuajDK1G4GuNCixbKVfF5+1mdrrWJrOvAa/Vuk
JwtwGnwmQPBIdgJNG1C2XW+V3y/79r/iQbryCKJAo7EmKPlX411OnqUIMpNpeshpuuUXliP6Ih5c
z2KXutB5ocL3dG52moFNQlmicYxr7vS4PMFWp23zGFfeANMYIwYZcU0WboIleCoee3D9CjsOWl8r
/+X7pCuPQFJFSicQU74bYy2zB1R4MRHKvbmxswe4A7cEC9GPrdjsolU+uywrH2Dq8ZTngOz6WQLg
M7SkIS698c4Xy/LVh1tZnrIt+jluULdaOI4WrI3qVw802HTfG1tZowIXOZmUVlinfaNAr91I1hLw
4uLfmlAUc5fh0K3Jk43bvx6+pizuqBnjWet6FkBy3J2mEMx5TD3muXC/NpfvZeMvznE9cT1Jpcrj
Uf2jqzeD7TY3rGpvepmLfM+Dx0MjqIWUTGTLULREhjuxjS95GfL8EfjKq9hMKjGZBx3p5SeEt+o1
IPTfBZp8i6QNBsA6j+0J8FJbp3w5+D1bdvUUc56moTBhZKhvLEjrH7XXWQuCPwkAD3GXkKXBD4Dp
OVH03hYVHdMh/hYUc3kLnz/AXymVvHqiKqTByZTCAilD7nbJZEVksEpAfUDw7lTFrQTQ+9ff/HKd
5Gznq+dZjnifkXi35Yo3LxRtpRc6uoNS4oJC7O630a6Xn9HHLlfPNYlZp0kLbrg2g5J8Z+g7fb2p
jQXe2T3OkohcV6Uwn4HEU/LaLpTfE4gwv17hssX5awvv3vhshShNwCc3ILCl/nxQAn23RPH5ftPi
XH7+H+uQv6dDos9as+K4l61TH5Kn8sCflrkOyWV2OwG9CuqF3JWcrU7Zf4hgPtZdeXiQHGn6ZMI1
afezx7z8GgFTatU/FuacyWlt+Vnh1hbx/lZuvXzWs0M1pi4eRYXKTy6em/JNFL7RjBsfbmuNlX2R
o2ruZwkH2owIy3RqJRQbzLZwvea7rfzbUybG30QZVu8qVxPA9ghUCyTjqPR6YRUxi9E4uhWmcpBL
HGVuOh1Hbl/mR8LB2DZCXjQliDVuw1ixco36XQwsMqrYmcV7ZBPATqr9eEe1n/OUeUqt2jG7btLZ
HuXCCTvFH4rvlXKdqo1VtW+M/yJ9H8glc6da95JO8vUiIlbfA6oYdt+bklipkPcQl3HiBt0K7WVU
7oAVvStNgsk0zneTdt/GkJ5UJb8rTjKVnDwiV3r/QAqO3yTnmsfKdKdQY1G9tyIQzDb4oWN+3Q4M
Gdi0r/hbq/6IkYG0IXAvCrOnyAxmudjTzrDapnWjIrSUvrKGHMV6lv9Gu8OOC/mo8FPaRjs9p0Gc
H5W5cWJ9aK2BITyae/SkewEAaw6lQ+62wGVX+uTkffba1tkBhflnOZbtcDa41aMGFCua27DSnUZM
sUBVZjd1yIemPrYMqbIxRx1wLV10oa1pwp9Vb6sqAs8DKh0j8+igB1yXnmlSuWHbh3Y3/dRSiPc1
vQuVj6OCsNESXFWsuT0p3LR1gPBkyXR4ON9RcI3nyeDnbALjZ+vX2GqidVZaF75WD285yo0Gw6Rz
mDlDa/iVPr5Cr8g2oeYc8RqteVR1m9kzhidTV52pzawGo/epcig4v9XUFgH+lDmhxK6ycT6OLbcq
MZ/ksXShSSUa9bGKyb2qazeQzvJCDcgKioFOfXRY/JuhfNljYCui5IHksYNWK2paPyGzaPWUuJrS
eYuqdM8yK2OmBcEZm3S107cQsYTqcqx+y9QXUeU2ZMn8mqNWNJ+m7HVW6TE06UFihTXEujV2uj3w
Z8z/WSnqc6lRWrSb3bzRHRFptpbyK8oKfPUGomqylas/JIV6RvRtlKhdVI+59sY5JAfI4BSUe0y5
hj9ztFjfJX1yhfmwQ5hnkV0Z6SHV3kZ+k9fGm0x7b6pfFLOBMJoaTJJyV0bVFeuit0Qir5jn6l2M
J+7kKH4WM/MmFSkT5ku0usSHrDWvJ5Odx7fQhPfK6agVgxvHFcgJlCstwyhiz+0OD3IaB1cP06co
1u0pvklKMxhb4KizGo+M3SVV8wOai6e+79xejXdalvmDXB/0Xj+2MiRPzerEhvlW6wynzczXjEM9
05w5sHAMyjURD8qp2Jvp4JOY22qhOpo238pzctUprR2bxNfM8CaRo+tQcChbq7h4T0VnXM/lfAAY
0hqbeJfWhlWKOzX+2ZSprWQvBUiXdbO3Z1m47ZQ9U/0pNaLBonpa2plWPIMyyu6EfMdkapfSr7ma
gB3BsABD4YibjkFe6h6YkrLg1w3B7DD6/yLN91QYjol2hxlFP0e9t8LxW0xfgZ1CpRDqKWWJ4Vo1
2fftayeHlq4Mu4LEewElvYirbs5yO+5wVJEtDGIzacLAJ3kqTeGEw7e6AVPI3FpEg+go7LYufoA4
y1KFDDY+AnmIU5hpdmKGkKNSb0e1setGSq1mYLZkMqshnavHmS0nkClVbtvpt1mXUIKMPNa24HqV
v+Fl741CuF1m7KW+/WlMQCTp8gObpbdxzDHIXu8yvbLiFGYjh2ItKKfKfVuQ6gftzdxKR0yeqhLv
nEkvn9QcIxWtNDkpB7uKSCLhpXpd7yNl/qWleFC8nbg16gZeX1h3QKobI34Y/QX66szhSLEdLYHh
zya64z13mqYO8q52DcG+6xqOPRqu0iaDXjk1D2ESWlRV9xoJzb0iwVzCNhgdOBkT4pjF8NyTAg9G
kay4bo6KkeFGGw90FEfJCF9o0mDmu8tP2fC7xRFpCbHbIbUibQYtRmKForY4cra6u+4aRB7iG8Iq
J61vQ/B7TVkFktxDgZuoVJOlKECCTKpHtMJK6tvGEIcoeRo04SWtZCXhEZAkJ4tzR+8rpzByK0NT
g4GRvDMLXKFbMcffqAq4G+TEDE2cVA5wUKK+TIMRUEl326E5zWFqp8zYFwKccCnsRYvZ8GK2lGb0
aI1bSTKbsMqba8U1M9MVxXw7oe8fS8XT1KSYe2GZsExJtqThqcqTXclCbBhwqaL0gBR16lY4KoDa
vDZ/aU3izJ2+YwY4k2FUJ7XxGkgWE616MeJvMv89ltJJ0VAB0eo9Ahh7DkUgUlDpaDPcRQmLD82g
OnVYitsaggC+zdxuEH6nUlepn4swD1gbuSE7Ss2DIVKrgJBSUrIb0LtcL3s1J25XGvRVGiTsIyaH
mXYvZZJb1uVrg0+XQ9BdmWAJ+ud4GixV7Xdjrli1QaywUixa3iy2TuaItAVBMS60TfmO6p1b49Y2
8UMzGLflFN6AnSEIjXbXZpqXhC8D/ms0dSuENnhXtC5VJFvLmEPGPqjhgeNqvJUAESbwyHWXY/73
wazeeALKJAJWPu0+gwXQIA1XT9yviW6JkAVjXAMvXQZyrvid+KUTMDiNmt2koy+VxU+94FYMAjdJ
x+krqT2ipVbIkRNSlCgqfoqU2B37X7k62mqJQcD495jyIO3FTkz0roPqhYpow2B+ZBYHSifbiLgF
zK7b1ZjRSGYnjForMm9IiMwuPMz4NXnVOEU3BeCvO8Y8hRNuvCLezeZo48UfFCZ7MU4BQLtDbiBS
om8xhFhGOUbYkNlmBHUvGkE3vHL72LRr2rhV9VjnmAapVStWX6oKSk7l6MRpIJPS1coUAz9p6WfS
Y50oPoP4yVSTXQGTnkdvYffcZjIMHSQ0oN0mFw+DSL2QJ3st96cGtB3mTc47Syn4qZZrZ1DioEKj
i/bNLi1qOFce+9TsryL5d6noO8zgw/zJQd2Cc6DWHwulsnsQXw9m7Yp8dtW2cVv8hLRBs6wZHjro
jCY1FNSUKLweVPAw5GXAU3YVR1Vp015ySSk7ksIcDf/cI9oQSeeA5BvgkhoaEfprwpEdyPIhimDG
x9mrq9Aqh9lVZChJar+UOnO1mXsN01p3yBEdDUP8BEFXSzIjr2kxtqDMPktfAJfEbOmOJToIBFDZ
gT6BUekug2ukIfj+mt9Eyb8rTXXTgqIblvYUhwDIStjroBxy9UEtUBrvejhN9DpQjBcGtbU5tEUa
vfSkw0DGo5lDqXao75Oc7Y0x3Wsxglj9Nw27ox4mdgn6i14qTqohvapGez10D2PVuYUeuUqCOlZC
LD48j/hetTJbrPguwdEhAGAo5Ne16jEMNDVTZBc5dyURwqholTWmLEBrEjNK/KkZnsoWipSDpY+w
f9FYXaWJ6rTgHJPHxl14DpUKNhmxQYgKOQe7pzGO8OBin7V3KRS3+xBeLK1/FGXlMxO/Te7tFKIZ
RorUkEo2GVN4oG/hjLi6KeC2ZBthtFunia0X4aGFf8jDFz2bvQZykRxRJPpGpR1LD1IroASEUhOt
H9SBPmZ58To000tNBrfon9nQ2JGZWQWGyeY8kBbjxsKTGt8P7TeRA9NVwdO09c6ciFMO4TVLO0sS
hl9HKgixb0P5N9Hyg14ax6obb0wlQvtNcoWe7Kq0ukNcvW8zFGMq7Z7J7bE2Bl80tU2yn/0S8KeG
wxeO6gZNeJNbtGntqq4dXeJPLJEQdiIS0mHhSc5eowGAQe1lXoIelR+zWPUy8jDNA25/YdcgtKpq
VJdkHI8k/El/Goh8IuSmTOihUV5CPMAKPBECrsDiSnTo8imIk+iuo5OLGA5erTuWDG5wHJ9g/o5h
/r1LqF0bIAjoDTjmH1kPgrV2xg0tv0tQVguzLqiYecp55Zvpb43+LjqOzEjdi7r/1kqGi06WG6WA
kiUZCDvfWDu4U9/aAm55+bF0mq8Kc/wlBnC2hSm5SwRmJjSpCpQUk7VweizjfqI8cylzR6lFp29S
910vuyE3g7jY4Pr4lFQvua6uQXiXoHNsslWuKy1V0ZAlkLyuaVC1g8W6H3HSu1/XXD4jUZdlMPDP
gAzRFPZeyjqrD2RZFtdjk0Nx0MDrVFOUqzOlvyZ4aqqe3LVyg7cjKaYdStORaPHVkOmJBX5V5Eh5
eD+O4G0vpuJGFGm70xoIn3z9Ay8eA7qdzMCwjg6Rqb/XLxJJZ7UgSIZ1/aXMrqm4T/StwbmldfSp
rHC2xuqo8yY3aWM0pgeW3112NQfKaZlDUI6S818X7pfjPltqVabjXJ2MIkIvczJla6AJgsG3rw/s
M77370usxxvx16uCM83wYGgwLesYvxYu8c5RmaOCVAMaYVvlzovnZ4LqCtNUaEeSVWtOTqaaUwXK
nQIq0SxABx6zh4CEVU7tZ/XGjb14Ic4WW1XvSmOgmbEs1hV5bhOhB3U8g1YDo75fH+SnvvRyjmcL
rcp18VCUXZMNpT8SqA2OoOGgoAV0k7iCBRgbh+Zy5n+95OfCMdaEPrpMMe+kA4W+OknWiLqb1ZB5
LQAGyA9d8znaL/LfEBwCJtwt/a0e56XjPF9xdZyaVmciyk3mDWVo5ebeLJBn59+/3teniutqW+uj
nDS14MoIYVu5cuYckGGTuyJ5ESh4fr3SZ4jGaqlVvTNJMxXzL5D1rqj0qxrLoIDvZOmMzq3GbxpU
9NyWKb/jPnnPOm2tj3xJnadT1atXWdO5UTldz32GtxOqu4iod0IC78dY74gBlVSj2cJUbp3N8oHO
DHACvbWOwAV4E8rPLxC1sPlpOo5XwsQbGhxm2PUd9LtcZcO/fKrnrw5q1Z0pi7pJhr6UvGKSPcP0
a2FuvNSLluj8bq1st6bk3czBce6hxA6hRzUoHqNHZvcu8Xqf/wBrwNcf/+JRqjJowMC4r0Jv9u9H
yTnNypm06K3pVyT7Vcdead4wvXO+XmZxB5/cBZymImsL0f47SdfZFzMNLe/MfrFAQ4kx7npfMW7x
DOxQiFMTcHwU8yYqdXkhX6y5Bl1EVaciNYcwcHwYHdRxALoF6kg9oljgyMT+HxD+uB5QU5MVAyh/
FWDfv5/lwMyhzHUsqCAB6roK1e37r4/xkuU5X2HldVuBLozRYAXkVAjLp+OgoW6BcaqtEOKiVT1f
aXUvJGRRzVzrpteqNgdh844IAAMke7QkBtonQ75ZuszV87/a3/qTVZTGEQqBYE1TXnSQpGVghSg3
W42Lff50MT6+0xoWUyx2FXrdqJz7qmdehbuigf4cqDCMIMGAoSlvucWLr/rsNNegmHwEIMwYlptx
X+7ETwVMeyjPY+zfXkZFtzWQlpv21Q5XzqPstHLIE8G8WksDKSMB6C1U8AwwFJYF9HX+3Vdb+Y8J
rqCZW+zOyO6LCrUcAKjYFrH/JUPFNIWCggmMu9q6IZ8TA8WMoZA8wMhcfcQ9FKlN2+c6+vn1bi4v
RA1TVplmoufx91ccKkpekVo2PJWDIgVJddMFPbP51nzD597mYi60j4VWx6arUGUUKoKlMLMmO8v3
qtf5wkLRUAX2JrSQtfdHTM3YX+/vPZj9dDnO1l15T3TK9IaFcPex4vTOMBzIt3wnuzVoIMcA1W0B
CIkmnASiSB4oo/exuzUKdfGIz/K0laGUqlE3s4qaXlUEQtlTEtmhhoJp//r1Vi++O+PDu7EF43/m
dqRYjopRmtD8vBpcgfHlzk98cj0gql8kgrZwpheP9ny9VSyqcEOSZcFLv+JQT1cc7YqBtu4qRekM
ijmDAwT6oakRmaBN9Yj/sQ2fvuRoz3/BYvvOdhyTXBRZQ5FXmPtF66tF9a4hICqbAl14pRR8fcLL
HV3fpfPlVo9FiSoEjxQHTDN+nOr6HsiRDbL9z5iYJepSF4EuxiiB+NDft4RmS92qIQeWVQLgJ2eJ
LaUVOleogutm+zwP4lQJuUE1kz6Og+JJHYbSp2xnyGhHyDk4eEbCbpM5ROuuTzN7FuNko26u2Vwe
x50sNxW6j8mPFrBZjFmiIlWlG3v4jIpc7WHluKGExcDjVgN6vIcm3WG++jNd3paU/wzne1+LQU1t
cTlsbSmLGJKLUgYDttAEULfYp07okOv8JHzJ2aS0+EzqtFpueexnN44TYshj0ZmeRkDLG/rhU/7S
Oy1mBRp7wWP2046CpRthRA/mqy2k0uZuV7ejigxlKilbdju5JjQzGPX/IKbsQTXYj//Thf843NWH
VOXZjEHeH3ooDV1LJgDEpM42PNB/uC0fi6yDLykOJaNDcYUso87yMXILWxmh/GAE2xZj6wTXKKU5
qztStviAULrzoqtkz9ziwKEWAKrlzWLO5morE9lB2qvjDfZmBmTPT4vARL8vdq2lI/jacjRbJ/n+
a84uJ+iP0VGqogKTaZDZWWI9NMbs+sR3dFPwbnOxlTGU5JCXIabgvS6qH01DtYp8OnSzsRdK58gF
NmxKh1oMDwB3OE1bbtTkLtviv27NuiwZyQaMb4PlmZAOWZnsQhp5X5v7za+3ih1mczaiqoVtmfaK
152ao3rXvU3ewnUu/dxSbv0Mwvy7aVlPdsVcgvitloeeTjG30b72wD5ihrJDGd0BEtTpWIpcDviD
zQjl8kYpJUTTTY3RdY7Ax3luah0VQcBloDQ0B4DNgy3nn4Xrlzd6ttrKayucSHrPUNBYMhLyC/Mp
6MI8qid0OzGigpAM2piwpbut93EpnzTO1l3d2BFq20ZJVMPLkoCR1mnQ4Gq5s3Fplr/yKUg4W2W5
uGePcJrldiyW6up8DUKi74q1oGjJveartnH1/+HbrS9pGw59ZmI9frs4ohKM8vlzjQpK6f4D87m1
u5X/k4SkiG7ZHfxf5xp74/sir760nD3izcd4E4p98Z1Tpuuo7mMX8so7lAox2ySjCGSBYHIhdetN
RjdufLRLGaTxscjaKYykDkuoCCIL6lqA5Wjyi3Zo9RXDzyiMD3GpbNT0Fr/5+Y78tal323p2R0D2
FZlxhrhVQcOYY2z5SADhGPLHDsgUXfc3ruTiZb5abvXgurmUB1UgHjvzsIniyN7CaLT1yi47hrPD
XD0zZR4pWsyG8edq0PL45/5843qs3cDcjkkC3lgUKfvELuI3Pb3bOLzlcL46vNX7CgtpLEC/bcCF
lzt+Wujd9UOxw6iiv+3CL5uoj4uxel4E5HmmUSNeYBRiL6joF+ExxrTx13ta3sxXW1pFkVGfJBGo
M5CLS7E3JqoOdtD8EJuD3apgv51Gx+D6daGVm0OgWzdxFVBKSaamMmBGnuzrfl1AGxSC1VfFrilQ
8P2vNXkXh3p2EVemA+XZoaEm7H0CzqkJQRAKlV8f5Mbte8+Qz95x1RQ6jP1ie4tf/XwPVODGl7rY
fT3bw7pz1kgaBLcxAoOAf25R16Uo68YQ4myEU7gYb7OV2Nb2mfD+ga3f+FjvnZSz3bUJJDJ1Ha3I
/zMb/9VDvly90BRMt+tUpUh/cWnPVoOETVHKE2yiGdB9drWkU9PN0mVdguVt7aGLn+5sudVNzOpU
k5QWy00Ax8rVsS62aJQuHt/ZCqvrByiHChzxn3YQdZE/7OBidf9BZnjRMX+sth6S1Sc+cBB9L/V/
2Ua9HzBaDxw4hxm1tX9U/79s589WXPZ/9sE0UwVOrkImtRhG9ZDsp5v/M4uQrPn6nW2utfJgIAKe
k3BG46b1yh3sxkK885fd2MyyFyv7yT6e7Ww567Od9SONMCCIsxz2dK8lbv1GcCOTPRjlFgLCGXVs
FcKO2+n9xpVZC+/GEsDrPUSC/nxx/10qvLXayrPJGQ/rIccFHfaG/6dnYz6/3kY1bJ3oyq9NBW9K
o0FuUzQAIk2PTEaJyk+zLW22LStirKyIDJhwVAFg4dGjgLlMpmBhoImQ4YdWDBWcTc3Di4Vt4+yy
rAyJqhLonyyx3FKAUjF9jABBsvMJRFQK3h7iSdkqfVDfbzyJrQe/Mi/RwGWIfuGS9ii+jjdyhnYf
FPVuQwtMy5I9/Pi3j3DNOmVMMSjwQni7z86bBlv727DPa8qpcNCnDAg4hMgJBhiKX7PqbRzgxcDu
48OtNUh4Y/YkpO8Wcwnszmsz/2uadrbayqZwmYtoqd17OTRhSfJ7IfrkNwshRFXdTmgMbG1v43Wv
dUlGnUjhXOB1/+FPk/18+sM8b/vSLfNsriwJdPzmOJpgns9uhnFQ9wjryObN2FxtZUyYUY2Yq0KQ
HB8Mf8KH+6O8/E/s1nvm94UrMFf2pIVGA0RNYbjGLEfravyRDMjsFdXiTOxGQGIB+H5g0nhfR/89
Df0Sv55dmZVl6UbSG9Lwvs+lpa/AnOGNy9f/2KVvvbmVSYEgIopo+A90HdGQY9ytlc1x/6/NFpFX
TSpMHkxGnqCmxggowhjacOK54jCWwLxb4x002Da6EeS9j/75GzLAPUCYJJvvPuPMnVMNyogSGJo9
U0qDLm9flFlJnH6MIEqhR+oRA0kW+IW8zsRME4a96ZTaRZLvIvOBAKxvTK/zOHkYYHSyYQjSrsEU
6GCTgtmYXrYyodmy+avoj/ACDsmvm+I6NRNbaIOrVLo9MsxijcWxL16plttqnDpz+CKHh3TW91Vj
2jIdoXgC2sISdSI9jmw+/gLDiGdgxodFmOsBpJ3q4AeSzaDnk6XJaDtQyY/q72MoMPSRnNThgUad
UxGgaZv6yRCZ1erC4lF/o4XJkWYAtTc/o/pBgKGPALqrEjQg08NgghAFSUuuZ05WIQ5WK58b4b4P
JwfO5Ziy/C2ENk2b4P9nSpABIR9hmHJWdkr1VGZ3eXE/6zOQwJI/isYtQ2JnBaBoGDoDONaJ5l90
Hu0RKO+iNKxG+9FlsTvPr0wNwQh+PY/Qj2yAaU4w+ZUNGHrhNgSRj6Y2gYEvRft7+GGm3/T2kWNG
SkowcDjO1ly0QUYyb+CqV+ngAhsgjY6JmMaMMHGlgBnQ8MJI2FlXXi1DXCl6Mfrwg2XtDloEvqak
mO16UkbhiogGkiS5CW3dXAZ+L0OcgNlEuVbsGKO+ApXCHNIXYMK3eZ3YGOCUAYVPMZuTkW/9mFwb
uLuZTh6LPrLiZYYKA5WYMJtTdgtq4J4CoNwOt1F60OPeboC+L9lwpccY8k9/UcwKLqcn5/fQ1gCU
PXOSQt7Bp1uzroDHprGTtrAqLbHyDHIGPfHNhZCGT8OTHorG6acoxHBeeSRt9SB0+Zsuj6+xTlOE
WdIYzBINvZ7N39TI6D1FKD8njAoORLqB5LnqyqFkN8N8l+XmayEXVzjKgDWx3yFNjiWA/AhY2/P6
SivZoYgAycvAaIlBzDh8AYMGeqDZqaohf5xicEmZPKmASGxq7CIWuZOMkrUx2X10neCvUAzQp+HN
MBoYfktaywR55tTXR12fH4T2QzMjw+7nGlNy4VY16rJJ+3j7y78/e/tRpKixVqCD1bYZyKV+a1td
94sVG+1jgZXr0zL0aOOpK/xJGy0w1o4NWJ+Lt41Y5bLV/Fhl5fLS0SxbLTGRGByXnsB4Pf8/2r6s
N25d6fYPXQGSqPFVY3d7HuIkfhEyap5n/fpv0U7SMq00He9zgQPsAwRwtcjiqmKxai3gEAildB/P
wq3Np+n7SyJ9tMgEPqj+heYM/SWvCx3aJLx0Nu0SVnDA96KD4/mG6892Rna0yQQ8yL5gnI/2Pv8u
tZX276SFX2qjS3YqKjDBbkF3sETCOPDMgM5tZYCfcmlupLRG7BsNXjrG2UG2VFQHwphpCvK/ZB8c
KuE+8pTOGRD1RK90jPl77PCJmDadX1MMRVKJgbIK84kdakdTlmcmHlpQVwbZ9y624716Sam+E3BH
V7XF4/TYfkrS0NSJ9iUZ/cmM32BceBJJE5r4znjXps6wIxeTLfjBWYXWL0m1OSdjM81d2WN8RsLA
apBDBOk9ae6mf65sMesJqdwsV0T4Z3ReYAyAVjyOBSpe6Y8u1Cv/PBpjHSYyzSkMx6nws4Ucxlza
R230UZynCLMt0k295B9Pr+QmkK3s0YVeISXGVPqgEXBzRk+nM0d3goHRZh6XG++jmDqOEo2LWtcN
uIIG9dIgA4JxeaGbGHoCOUGfqM7pb9pGsdVH0VO5+qhUMQuMP8Eb+4Nj+C9aUbhFqu3T9sfzZSbU
5Hj/XlIpjX1JwHxQF2JSpJl5RUXeAjLhph0NtcHgMSrOUNqxtEPwsDRu6zZ7pHutnfuD3YCuUvZw
3HxeLOV5CBOEKtWspSJEqJuC6KGKyQ5ifbOFFizemeatJF2E1a7leQwaN3AxgKJLtOOdsDi0tWYZ
nOyJRtjYRRAf47Cwb9/0dAw4EcVABZqV/JlMsZsxPid4kuA05QelwuQktGOG+7jE8HLQXSwxfoA2
8z52E8BWdplVnTrdCPCDaBXuqQzxp1nqDUUIni1mYU1JGeV+BFg+N2bFh/EaU7t4yeJX/LZv6avv
YoC5VyqpLYWXj45vb+vhfRkLzeD+W1r9fxgGjl/G1sEqXSRKY8LWe8LAdn1xZY3B5awCNUaRL4Vf
R3b4tdjrXuIJl6kv/ACrtoRSdAV6X26tbzPUrawyQJ3FphbXBXDm2St/v3rSt5g3+CXPGgPTUjwp
fak2gqfX6KmrvGBPLvSL8nxGCwofx3iuyZbGcCXAEAHNUWgDCgYna/TJarUzuLSzp659ThDi+CZb
HauJBBKhCHBG/UXFQ8lzUktftXhJw3bAW+0bgyZtoelq2z3VjKit0Ird5VL3oe3zJnO8T2MBxey6
aoQwl1fN9Wc0Ju6DEvO6JMw7FB9UcDZETjSJ90gT7TAbvSE07jiLy3MdBmamqRVNiFO901F538vA
jIoW4K4KyxeFzj/vULz36+1GqT+bqbC1MjS8DH274BDSbs8UbeuPNEL8eod6fl4IoSTLJcTjHBCF
nTLUhEBBXwUq/ehB687rQ+ymdluDuzV7S0vm6UXFwMPLcB/Gc9f2JKIPiXhue3E+eCnMZmaxWlEG
aEwxrbtoDmJfFMqzdMlvJGng3fROe6QiMnngEOaltKQID/KFcjB7KOjgrucokjM60+D8ZzhT2BZo
IpBprNonfPnX6eTt691qARl8QaGpRUc59grjFINjWuIFfdYOaTPRvH9DMxHdkFe3oJU9BmAKdPcX
cfYnrmfOZK0vXTz/oD//lDkGTXRD07W4wKyGuXyPoOUuNo+IhHbCmyTgriMDJGEuxgQBD+WAcyTx
E3TYInBdip5QuCVaIHnMeBy/f0p+Vxk1VDtxPemAJBjasDG5507Gw2kg3rwcHDfqCVJWFrJCWOJy
xrTo1N6MoIQJRs8EK91pI5uDesbKCgMVUZwUc2hg2QplcdLacMRWtHWQnGjg/snjD0KAevnoy50X
Q35xTC/F3nTA9s35GdteifksU9FEWWdlJ+VwKuSqTZ8TiLn2aJNn6JvG5eA+dXkexo4zjPsXhzma
ZFCF5CJKK8XTc95zG9qqNsa9yv4l8hytMddMSZbi0aAZEibon6+Z802xRwOhgcYLWoPGjEMlX2QH
3rPvX0LP0TIDMKE4a1NPl/bV7Aj3K7cPxdEUgy2JIEeaGOAjW1mwDC21Ku6w4F/ysaMNBlDUcR7K
oITqXUZuZ3ty0CeDfoSU3NLC0bznF1G3z+HRIAMsUh+3y9yhbESM+iZLp9ICq4sLJd9HzhnYDnN/
DLFCkk1R5FHTJbTQp3ojrsZg7O1b96lrHFRC3OrDX06AATFe2h8GF3yZJsSTWuBtEgbfUx3+ix8e
rbFIo3eZPobvS9q3l/Joi8lKQA5WS1GOL3vXZWsbvI7WGCQJ4jw1BTwooUFdH88g57rPHANaNhiF
xBPdWxoxt33yaJFBE6JNbSQXSBo001VHcEwr4N2RUutdHnk0w0BHjlFPXYxQ7v7tIKtOXS54cB2E
QQ9QGhamNGMZ/50ThmuLQZHZrBe5K59s/fMNkueMDIAQYYEwaVnmvjyVoS30A+igsk9Cq0t2G0ig
mcuuJ6LfNtWIXoS+jfdD1H0I4krmbef2teDPdhKmUyAhSdARqurxv2pg0Y+2GGwp0iDVkbz8Loyt
Jhb/s+MQugGrTKkiPWlbAd/17+WA7XT2+FkMsCgAlTYI8IiXKJG9FKWddJC1utZq9/TRo77+Om0+
2mEgRZ2qHqOsYu5DmRMprGglQr0L289RGzvg+uV4BvX2U9YYOAkLQvpghIdWaXgRV4E3S30Ntkfj
ytDqj2EdXkqp+eX0F25HH4QeyImCY8pQmeOuTwTsnT36VhQ/3CHc1b7hPIW7xkKLk8zvBd08hyuD
zJlXuz4OgwEDbu8JCpuOsjLGHPpWTUvBLOkUrXhPCV6HdrRAfmrXoID8bwvJ5g2L2vfJuNC5Qci0
5LvEmycfHNzozyzcxleK3X+0xxxtAk5wfejm34/KqL495V6NVRz4j8o8N9GYw90ufd2rOqwV2k7z
VZow02F4UzrMDh2P4um0bIcGUyayif8paLp+iSZLlEtVq0roKxzVwhIk9RxMV60LtrIHVFpuzcC4
KVv9hyxrh4kIF3js7nk7uhneMTeoqQTCjyar7933dd0PDfqryih/zBb1g14FlRuC8yYaOmIXRdVb
EPC90dt+sHvVGFyjKwpMpmu9vfTGIxHVm6IbeE9lm/Fj9bOYrcjVTJinGivzfJM49qe/oYBNV/kV
JK1sMbvQ6GAeiE2cn/AnbZbIvtFeCdClgrHzTYPFvCVnADeJkr7JZyw5Hv2/JUFGQLSZfFAg+fSe
02OasijhRV/C7r50rwyXlwiNuL9PD53KeHtLxvZX/THGRvy0MHVo5aCW2ySPY/OFdLm1oOfr9CfR
X/x6q45GGDzowkUgRUOnQBXQk8aZS3S/Vc5CQfFBQquHNS5L3NR0E1+Py8jG/LkUJ10fsV94tqXS
cIodij5VcALpimzTxDu0a93nXwc3L6CmKGtEB0c3WiCZuEX6FgROkC32KmfxNHIvu9Ku2nVun34I
IMjKpwXZRKS1RSZwFalUxRPt3P73/GazTrG2xbhnDm9BqZVW//U72iPbfC4+jTaEmXehC01ktDSa
vnL+hmWlySfrRUfDOluaj1ozGsYYy9oHwY8giiGom18DoqFqWlhROH7Kpmw3yiE68bhUOltgs7bN
eHAum60W0S39w98YP+letxGqTw1eA3lV0a1zuTbIIGmKMaZJXqjB4r6kYqmfmsw/fSo5XoMn1JdA
oy2Ghk5T2EBhudo/l5Xf/lzMW0IGP+UUnO11hgcOkPdmB1ClgLIms0TITziig5spf455K2ldryFd
41XWL2ZaVNZo0/LyTL3uq2myc/BRN5rgJhoKaeDOBEV0dHF6VelnnPJSCksro61Z9ySkQiGG0dom
aGzjkmOBgy86K56UjZkRLzT4R+d04Karfw3cLDaEUt40cLMV19cryeCLpg9NBm26d8X1rSR8bYvB
Fx3dq0sS0gXMrzNa58LbNNK5ebwDzfwZf5qIs2FsnR6JVJgWOewl4kMzPky5zIl+EscPn87hyiWW
cdL7oIIfIhKNtnaYH58JbIhTQ+8rpQQ2rSP4RfWWBk/O1j1lzyvjSpJK/UibIN8RGrZtadCylsH+
K2rMgZPAsVQmGN54j63tbTvaYs5ZWWfhIjWwJT8OMqgss8GmKnWRB8bO9qvpLxd8V/nLyTsaZSJ7
OKBEH2lo2HtmfPz38ZC/YPTRInPyDCLI+lDDIhWWHf1lJ+dfINDgNgccdOnLaezadtSjMebolRlG
OUzKa9ENEPdAl2zh9ZhjULTvePK3tOXbaXNbGZop/jHHkqeF6QChVIItVNPI6/oK9OStWw66E+gh
r9VsG1WOtqjrro5BrbcKJmywjrS/jSr+gbNqj/cjNHNHrnZ7+sO2dw00GZS9m54ExloH9uohVTs4
5zO/0q855P/Ar2SurDG5Qoh7UC/RMW7I4NCXo/oAigEQstmjIzt8FtLNC/faHpM3qKpA1JyGuME8
DI5gdVBj8Ey7WS7KfXOofN6Fe9NPcN3GXdckJtgxX+6dqKWSVsawN5oz2pU0R6jKw2Qqh9IMeLLn
2+ntyhiDK8VUymJewSlprUTVb3M32GNIA2TWUHEAtVNgUU3EZOY+tvC+ksGWuGsiRQEHtdcYuSWN
kBooequLdx0EmU67J12vVynK6hMZTJGCwOgIgeBXQtVaogz5WHIrBPLX02a2T8HKDgMnedxNKga9
/ndZw9EWG8VVkqgg7IMtvClqvuS0UK4GCRDxQZITQcOTl58/tRafWEQ2qOup3Ba1hO0yUXQy1e+i
S/WH+0PnQFjSWayAMvTcUCoFKpw6BUhzFeGq87niuptBVwYNP6AULPYsnWgGKScwOz2NlNOHiuVM
O6cPndJF7Bm8TGbTcwxDhYyaqRkGe7OttSBIySBHfhJbdWahQ2qX4h6knZex1TXW4GogxYgu1HuO
J1FPebXYK7usx2ZjkOfVbIJfUr9A5ae6yiLpc2e0uxyzXeBgoIJME4Q0Yrss9M8Y/AKPVhLcjU1l
k766anNy0+VTjuHDYLqMJ/lR0wsuzTnFvVe/0pRMXPuRlIMr/iVO9W0vFoOBXylOqhssql1peN3O
wuZshLILJHMmKIuR+nMb6JmnJcq1VvSSFfctBGemHgA6jk47Z98D6ItbEKfKQcku7LvOeNQSyDMb
qYhxGQx09AGPPXv7qK5+OoN6aPeBgFuO8Eh5Ccj5c+/pMy8Bt89102FXthigSwdIo2nQtfpVZT8+
/PCLhJv+ujLF+M2iNQsmBGBK13+IsV+nX/qYQ4pHf+2pTWdALtJkCWSY1MTkqeCYHcQvQh97phHu
WpPXAMD5HjZjUrqih4AKUG4Gl08zn1XfJm9xCNAu9UGsi25P4ZLfIMKzymQziaQXcZ0GaKjIwZht
lFaGIcch3HMOOef46EwaUwyyMmaAnV+Pj//ad7adzB+dgwVO7NI4h9QPnx87/9XeZnK9MkcvNKsM
NE/0PKzmGNluOXhCkOwh/nItCqk3FeJXvcxuoqL4zllSzlHTWUTSob1mhvhEKo1x5Pk0feMNtBw8
N2EwpBjLRu6yAQ1vk5cV90pwEDTeAwPPRxjsSGRljsIOwY5WdBdHsoz0IQHV+WSrkBdwooMYfuas
4WbZcbVvDIa0kqoseg+3xDCh1afKLpQyq8HMeCLkXqaDpUCxzebbkPAq2Bxk0RlkIdoYGDko+jwl
u1bzDtJuZ4143yQYoRfyHecr6eE6AWMsl9FcNUrZl/AU5E+9q4IoHPnTsx74m/Inlf76UwYZUMlj
sHOUiMK+cjEgZYI9RwotNM63l2X9GMlQHJW82A4hEXKdSl7vLbs2cVo0RIPH9U68lS96F3KwNp4R
HPIZo3ofxNvoR/kVNfdvzYfQM+/FR73AWLkPPRPadmPNt0S1zQL6O9kFZKl2yR4Sc/jLUL/8yFlN
zrkzGChLOjBNSzTzxf2P9geHrgD9rf/Cr4vZF/Bs4tERLevMUs5j1IH5GYdi8Lq9CPqDXXZG5z+b
Q+qEzvAuwp+1PebrYqOTSdHCV+jW/eG90sB7BXlf3I64V6PtG+fqCyksrLBTRodMlFAce24z+rcH
5c3K0soYA9RjkYlzToG6hzTiXIb+AmFljoNsn+3jljHAHIGNI0h0sLdE55qv2MqH7BON5AixnuDi
eWr0FO+Jzpp3l+YuJYPSsqGqIG6gm4dBnFS1Mg/a7igiu7Nj7ORdSd6HLMdPZSAbOobqHM0w2Hax
U6BNmerwpiDvoNrWYE4KH1qjgNyjN6iiZYQLb6m3Q8bRPoPfRRxmSWqCodl4NCCrfZPclXboa1c9
pOp2iWte8xJcnv8wuD0NQTvliom3ea3xxPwqNSWb4z6cb2Jvu3or57EpY03fXYekZ/o1XP9ZRfa6
K4lybMR02I+Wkf91DpuzgmzNeojFwozNGk/7oOkov5SE09nNOX1PmeEKTrSiGAW8eaPUUt9DU9ki
GrxDPVeSAlQaKWeztgPdceUYOCkaUwe/QVf4kS5dtqN+rhOoheIeDZwsgp28qPeZGapXWSbzHoo2
S0pHJHuac1x954xcQWkouUO77Ihn/Mg+0U4JKMNijtgZIHH+SXTMEK8OPEoC3gYyIDNJCOwhZfNr
2k+FdBujQvgfTwCDKnIs6hM6YMCV4YHVVP0puyiN71W/VH++kUJ7Ow887iODI/USz1lfYNqCNl/n
B6AmJqMVT9y1HMTkeSeDH2VkQkEnUXRvyqTAnrVIsqe2yb1ygYKnXDVQLk/M/7ieLPWBTiYJY1V4
4RtCMlppIpxp5nAhaeNV21Vnchedd4vmmXruNoGEsJgsEJIHvwx0Zzk7y0EatudcMwSICNX4JfWM
ylq8G2QMc3WWTtu5+it+Je8vtY8/G8tyrg6tAuHsGGjwchbu3b1qq9RJpsC+OpGVVtVqF7wTRv9y
wz1+GQM9eZeJYgZ5yKcwIVir56oGzIxvOPdci0xe0+OAFKlS5/5oGzcGekLimwUDsfJTaXDeGbfk
/rS7cJBGZpAmFwcCsnJEwiRE21fwGX32HIfkWWCQJpnmCSz+GKpvuvus96SMd8/bvjcfd4kBFpCA
NDm0wZEvQLs7qQ2r72a76mfeEd++lBztMLgSZ4PeKxIgkzbnHQvF/RU6LzhrxjtTbFuZFsc6Znaf
JD/+J3I0qzNFmOtPVyeyVg+/5q+76xCcscGO8i6+afyantATiRDbVtYQJZTzHCf4uWr0r5zJ3JVk
EKMBiXyM2tvvR5RjtTTmt8lz8gXC4IUoBBHIu9BSSR9Jh3vcDuIbCJXH9tzsIGkFcYPkAmrZ8R3v
NWW7ReKYqRAGN4IB+axUCBFwo4qhdWqp35p9DoGfoLLwjuK3++WA8ovkynjL4SXsnAyNMBgiJWEI
UQod0zk5aNiSUnkwJFCmqUMx2tFi+qEugTovj1BzGtK70/jFu4+x4lNzOwlt0vzyp2V/JDiiDCHc
deZ5L4M107JgYDRARNB+X92fJSt/8VtS3bDT38cBN1aXs4lMDX0iMFgs3+XmU1V7fffjtImtJUTV
g8pAKaYsE1ZiNB+DolkGjFzQu8kzKzYdliRvAoCNcLA2xpbgSWzMatAiPSmFa31RrFDhFQc2luyF
BQbPdGMM5bBKoZQS+HKkW61xyKB0/55Fk2QsvQIhUYWtfsPfVYxiPkWDd4gybX7TyhqDLHqnyiTK
QHPaoszuhTswgFARk9gWDT+wLpcLtFBySx0bAQ88CsdPpD9qlWw1qgmhsikqfRB5urJdOPEh8HRf
BiEAj/F0Azlhio4mE01SZFYyxViSGuLFM+Qd6mQ/D0pkBeC6lAMM3uk9Z+u21/KPLfby3465UMkN
lFOrMXPTZN6JUbUL9YUjmLKVy62/ib3y1wupwzhBXH1npNvAphf26MVgtV35qKFfm4B1R7uYaYuO
VdvpB8kf0R6aWJXNfTinf4+J5C/sMZFVkwpNKQoCSTcNDKLGOH2LcymyKiV066BwVHlyBqnCnEws
RzZIqztwLkAmqsmddx3F44YyhyOrwbA6UfWWZN/thdROPAOF7miBNhMU0vA+ZHMMbh+Mo0HmYEAZ
vkiq8c/o3T+NafBsMcE1nPHkHqaY+H4eCVnlL/zoxrPFpOqS0AlqXf0PqWJe+A8TS9VR7KXQxPmQ
LyB8a4HLFqwVEIAArexsF5b4NHzE/0ie27JpPCljA71stEHpWY9wREb2qzHpDXqEWwno+jPZysCA
WmMWUma4f28g5SAbe/VX+yRW9AScVEYjuaaS7fJGdjVScepiHLBmL/yREkilKsAlIbX4EKezrdXq
YRSKg9FVd//tqLEXfqkuqywYsHrPIPqbiOotyd1mZnKMQSwZYmEu/TKm4AoEY7Etka+lUricr+H4
nswARyFhYrek8hUgKdIt2X6eGegpi8p7FVZe+B4DHu2kjGo+IrP7/xOCZAZAummchLpDGDcjKCaP
D5GNG4iju0IF+laqR84rlG7nrqtNY0BkqArZjHVQ4kaD+GAMzX5uNMds5LtMba7LLv5qpr0rm6mX
tl3jCl35uc4VXjWV5zkMpCzSoIZgZTc9oideGpLvvWnyspYtHpn1XrIlga5LjcRUwsATD9Cxs8Te
wduurYCE9x8YJjkRga0NBCn4Car5T/T5p0jHyV/YyoBRkEYCW5n5e0Yo+5YeTLDsJ4VLS9IYy+bE
cQ6OEfqDVgkTiUHVlHa4KETD5KX64IgJRgVJdia0BqfLiYPMbGVg6mK501IqUxC3NkYeq/orpKqs
0/DCM8KgS5OWZBkrnL7G6Cyh2oP81w5bzoX0CXFfpH1ENhSioTkbXEI6URhMQQNgMQxNCraWzK72
ox+MluGAc+2s/Szcavvr68UWzynBW2Cbe9WJasv8zL2Hvzpx9EdA+ZP204PMiGUzMiJ5NhZQRHlC
dI7fQWJLdnFPuVUrWzEPz0Q14o6HNhS+Xn36yiqTaIrEoMJ6mAOP+tkWIXUnB5AGEj9mym0eZZzd
fM2iSb/RNCQFrz0GZRh/6Z7KoMaLFoJBQ7yp9gKocoNr05X3IC6b0JleeuNuKOwq4ZjdXNmjVfZ+
niWi2aCbUvcCmYBbv7nTZu3TaT99rUiNL1Oxd+i512XyqiEdjTKzPppl6pc/aRdS5iROhf6U0aec
uS1I58yH0SF2dhN6XLbJVyGYsc24b5rOaj21VYpLbZF5xqFH44y8Nyu7+wKU4fMSbvnM+luZkKh2
5VJCyxzPXb5x6K6bu+yqv4jQmTOhFZ7SAhs76cfMlbR8SsJYX13bZQKjPBFNmKo89TsnvewvA19D
L9BwrkGQBRoKIA4lNlExatrZyU3np057Zu5Ob/MmUqx/AuPAARSmhCkpUr9xJifFCyqmRgpLPVt2
pjscpp/Y50PuoHBhxw+jFaPXJr/iFRY4y89e9hVSFRmZ8BvkUL2ptf4gEVA4QEqiGOOLps44rv0K
gl96F3vn13AjjqqerrpeX3aJcK5UsofpP45AzOu0h7FDvXwVuoq0zM2swWcJuydFGr/a1Tg3b4uT
T1eUE77Evveb2mI2eQEfBkm4KlnBzdNWgkSxcrUr1E6gfg74C/a9J/jZQbgmn097Em9VGdwlQTmG
owD7ffOtakZbynyNS9GybQQ8XQYu9vKrOYApXER50mFEA412TTAAFBd2MfFgfdshj2aYb6nBPFvr
KvCn7IjbGoIzj6o7F+F9N+WPc5V5p5fuVY7z5ChHc0xOgDl6ZZxnmJO7OLXrqt3JRYsGBoGq1zSc
i+FW7FDNozEWW+H5ZjPUqT80gyWmBWLj7enP+QusHU0wcLpkmVmpEr5n8Ir7orQm2aofiuvxsfZN
N9/rj6Gv+sHVgoeOMrKgi0FBnZcHPF2kXx+I469gwFUn6LxMW/gKFbLrrmloNhz1LAObCSg0pJ+S
29jjWezlDr3y9B9rzvmnf5+1D6EKWRYNTHSJbLlUnafJyNQWvpq3VlB97clFPIqWjCee1DAPki66
p9d9a2dXBlkYNaupEdqlSf1iaq7Frr8cl4kzYrh1/tYm6FVkBWm1Yeg6qJFTf5Ek24QTycptYuic
88CzwgBnKgyVNI2woptfJuE+X66jgTNlwFsr5lqhL4KoDnRz1OJTGnyAoNXpvdg8A+uVYiDEqFtl
EAgMoEnA168mJ7JHV3KK8/Syuo8Q4A1kiNFl8C0MoeCee3pi8dKoLVhZ/wQGVtIQ6tIqwSa1xrVc
fifVrlAMSyUD54rGW0sGUYSmLY1mxqdGZWkNxt1ScQCFZ4DBk3w2896cutQ3wsgm4KtvQcJ6er82
g/V6sRi0aNtiadsah0e50XzIx/nqZQp1T9XOnXHHu9S+rjcC8XX6hKIasoT/MF8EbfFgSUS6ZJAa
RJsCpAafRRT540GvpZ4ZW8yXaVFQ5hX1RDpPg3GC+wYDNbJNnPRgONATpW24GMvnP4tubZuu4N4n
6aYqKhrjFyaU29qSblsUfilBD9Up3HrLq9LH07cdTTDraGBYxwi1HqdM7HytL+wwyR5VdfigGl1k
hUOmulOhno1F9FOVjbtGnat3OP/6I5nVFcpOaYJ0okg4IGSPyl2rCA3HO7dX0jDxOISJRIMtgtRG
a+RyOuIAaLorGqET1gMHsHgm6L+vkF2SpGbqG3zHIF2GUAgMxoDzEZtHTEfm9vsrGDyKB0nVU/oV
WXMxosNIzzANn4x20+BisRwq827or1EMddp0dGOt5OwUvcmw8XhtnnFHqSGNIOowP3j1ZeFBbuYg
+MoZr7PxL+ft+JmMTwq5DMFI+pnpT9rmYdoU7Sd0eNQY/E+szl3cBPKsjQ8GaYGzxq8ndp8OxNE4
446SFsZ6mGEbOwjCzjcK7srSnXkl40ckTm63n5uz+oPmxBcdfoh5mC77PV9JlRo5tdLMnVLL8lbr
YvyIuActFXrW1OlbJNxIyNP1cLRMNHueRu+thEFXodCJR35ZB6nYS+dNW62RBRVLLgQHLY/tlpRO
XX08bWTTf1ZG5JdGgiWd8n6aU188EK/whh29Sb1h1pn6x6vVU1WDmLqkqahkvbRTtHmI2QWsXuPM
PwO8silute/98oeZW4E3fgoyOw4s89Dcph6vnWATBY622cJS1ciRWgawvUyjVaQHkvMaAbdRYGWC
3avakIcI4xk+iaavvY5RrJaYslWZZWYthfB1SvTeDmV5P+vxQUvCixZ6mJYymxyf4f4QZj+jvJAX
fcR+lu4Ei7sezJvjNVSusKtveAXhLS15ua1EHwrQOlD4SebIajBaqhoK58qx7aJ/XEdnQDxUi3IQ
iiX1EyIeKkm9U/UE5NmhB25M0QrmIIX0KJHcqFY+nT4cW7mmrsm6hFk9RQaz4suvmwKlxFirBMdp
wsGKzNS02rKCOTO/6lJe0/+2NTSh6BoBBQ/b1zOl+QI/hbUursAcXHyPQhVjL9KkWrMWcyLj073p
1YEEZhtoe5FMUWE8NmohxB5o8Ni5GC8x8n6Q9fz7EnUQwyXNlapK/jBiZXUl/zjVaCU8vbLbfroy
z/opKKnAHAg/VXwFIwDhAYKjBwzRo/kTF9dbjrVN7NYJ+nxAiK4r7K1VFusqaGZY0+8CX/9GA4eE
UqCG96viDLHLTjBVSwuCvOeCzQKWfrTMXl/lsgoLqC7Sou/gtJrV3AP0blvQrgR7WjfDTHbttefL
lw7PTP2Op+m3eXYw3GNKKgEPvMJ4sB7EnVGIhMJ7CMKH2O/QmsKPjZt1dR0pHF5EwJ+gsnU6BYN2
xFhkup3jgxK45FN8pn7sNTtydFv0iC19aC6FdBfi5hFyhZw2I+XKOoMQQ1EKTVzgKwvtG4bWPLX7
iluwx3EinhVmLWNhaQUURuhagttF8+fUTRzlM1XsLC7HfeoooI1Lrnkln01YWH0c/fdVDhsEaqm0
Kszq8uIZGdqbZtntjfCK9AqncWwTzVemmCQvzxszxJxq6le6/pgk2c1itPenV5H3NUwqF2DsxNBT
FfGpvK7BRdJp37M+s6aSizCbt6jVxzAZR532ajbrWLegDM7NLLfr6SMEUK06TfB/UycqH/LqPJYg
lT1z1vE1FRFNWI+22c6baVwgLi1hIemphxi9pQ9eGu3pI5N2B8wpQV4lOAO54zVEc3aQ7cMhYMOb
pBSGlQVCx2JhzfjS0zvIOQZsD46Qo+UtHWFiLr5146NU387jt9MmeF/BZBUQaALli4HzHJPPpG4s
eWnfFX9WO0R/wupULbHUhyOBd7TIQyeMtyL1Rapmh58zFYSWvDiwHe9W9hjwWLqoxoUaft+6gmkp
eDI27fbTgCtTfcWnleWcMna2JpXkbmko7A9Z6xRZdpWJkSvM4R6iBJwLBM8dGMxAx2wGTjEsZLr0
9txWN+qYXWvK5J52CZ4ZBjdMoyRhNsPrSlN34/pcCj4K3cLJnjejJVWtwlOMhOkqJinRInWYCN0k
SltPmVkoCVXj8y7T2+59NMO4d7UQPUwE7E6bLXZnxK6m8t56tpfraIJx71wMzCqhhzStc7ec5I+F
NvhJlN+d3pXXrUFPQHe0Q3/H6hiVi9kK4FxDzqrIOyOPL+dIuckr9THJQ09NhAdVSr027z72ZXMv
k8rTpsqfYmNvDCLnCWg7o13tHhMoq6gXlQnKRL6QyZ4mE0uRP6Va5kqJArZYzZXrvZGbVhDqPmcV
qI+/yqVNZJegDcQgAysdrs6zlBkh/IbC/TDgeNOyhLgPUZCgOW3hIrP8/J6hELr8R8MqnXxdL3+c
yz0+jaKKcpAP/RfFrS+G0EJAdbXAQrf87vSnbpdiVhaZa8MM9dHMNGGRRMWl1nWXWT58C6PiZhBM
P4+S82aJNEvT2kNULB8CVXuQpbS0xaWcbFlKvsg5Hg6i5VpdiN9JyKPmVNxhfDu3jEB8KHDVs7QJ
b7l6xPnl2+6x+uXM4TYqA7TiHTZJ1HVU9EP0aUeL13WaN3eRbQ6hJ8zKfonvlbnnOcgmHq9sMyc+
6cs2yoon9J/d4aq4LjzaQpci/4E6mOwVB7yh9We8bIBnlkEB0shhIIbYrKWpLLW7m80DpsScQeQR
qG3Czer7GBjoYnQ1Nz0MyWZuD5BeH0juJk3Iu7Ru5nQrO8wRV/F6XYk0ril+eYkGMLz703aS4aKw
eWu3CdIrU0xcQwdJKeULtswYKseQ8J6qfjx9lrazxJUJJqa1jZomQYxVG+0C0/2tlUIv7vkVTXEW
9K0uF3lk8ea6tp9pVmaZxBicyeViUGc0n/WDhdBSnOlQny8PHRcwNnvJVhDFKpggBc/EsX9y/aW0
jAP48URL/0rdf0Spse5Bo2fxtX23XZ9oRMXou6491bNXyChBRkMbJQOQ3C6FpYXTbs4wooEG6Fiu
Oen+tqscbbH7OM4jQRMdmkT6R+hAW4IgOBxX2Xb8owlmzwa5kIxcwOfQ0YE5tZaPxRlqejeDHwo2
78b5F8f8Y429voBiFK0OeAB6imeChV7qH+kH1NrEq9kjbnTTJVb9MbjkHbnN9Ms8mmVii1jVQQvd
IHq6u33rdzvVRzsDvzGOs5jsDWYJqmgBExldzMDH3FDs5he6q0OvF+333GElGoNfJweglQQNg6ya
BoNZetF3gjABs/IAVMyQCr6S9Umwet3cg7jxTK2b0tbHpnOGaAmsclI4Se3m1cMQRRRmiK4phO1Y
7ZsxK7IWMAOSqfPFQf3pAsU22hZ/y1/czda7tTUm5lSjUjYSDbPqSHKnpqRnfQl+JEO/b0k1WGkz
4p/GCwL9azlRbqGjZC0kOZ8xwTst3/sKQTFEMhlN1Q9ZmH7+vywT68XM8ReLXvWTAmwIlW5JCa90
voUYhkjQRERUyJSyV+dOnqYukWCmHnUrE3pLFkunxCueMeecfIDGDtYl1qaYVESXomYKaNZsGnNv
mU07WOPSfQpbpbZAFns/R1xKuv+j7Uqa48aZ5S9iBElwvZJs9qJdGlu2LwzbkrnvG8hf/xIt22JD
nIbs+d5EzMxBh2qAVYVCIStzNeuzS42iA/qKOpU7z4zBilnphi46RtVql3QOIPxODQodDIdXooJg
NYUszXE5MaoA1jbRMUcsE5/sku/6RXhX7YL9gHZg/jlWnOyD9I+xOZ8ntbVgW5rl8mRIwmpubYR2
4yl++lW5IXvMpe8Nt0Un0sLAwuxangGWVJQpDnXRYdjjvXBXX0U3xW7yZS/3Cjdwkw1mGa87v7mS
fDEZ79p5sfiR/JFIgzrLOxXptUuG21LGbLUst4KoX6vIlja4XFoTE4kgxUbMxAs1p1c/GtKn85u9
+ia8tMG5MaaTuyCLYSNDWjG26X2/xRTddetD0NhRtsV16U+P4Z8PT+DSszTLFdP51PUJOOzQCpAx
Gqx8m6LCKQrNNYdecOyuou2WprhkVhiyHKWNiSLwy6eudJQM7Aqa29zk22aX4i1xN7j6ttjNk6P5
eEBoAb0TompWk8Vr4PLcxFE5WXZUIZLaTXg/Xld+ctN8wy3PGTCqCHaDL9Ou/9ZdCctEkV3u3KqL
AaTIBey+9DBbl8HkQS8MRp9hUzHx5k3lgsHx6bxXrRUBlgqADYg7oaDFa2hROmh0lo+J46UHw5A8
4nNq/VR8tcMPNRks2RYScjAeubTJVXxtQ3c0dCSMuW+gdyXkHV89XxYGuYjUbGnOpRYLyyBf0Oqu
MdUOxMgcOt6d38G3498sQBaWuLjMdXBsgSQe+cUr9lPmQK0E/mpe5fvGGR/ewcO06ioLg1xEdrM9
ByFFRKpbBYxkTPCC7CLoo1B38ox9B9WLDGINoqbq+o6a0LXAnAqb6DjtfgzTPISBKaVbWkW+oqEn
qIJ1pD+os6jn/S9b+mqKO84mqdHsIQmzrXyX7ZlfRpAwrzbdRtoypK1oZev2iKIRBVWjbfBBr4yk
MCSTVeA3ig/2Ii/yNE/+PnqsIA69enfeZVZPpIU5Ltbp0OapLMOcMaIJTgsHr6jOeRPrp8XCBve1
OsWI5bDC10qkvnXaOD/0oX0RdKpbQ5OBzM1t2kCZdKLzdS2lXjUnl1onW54pQ2SuKz0ayP5Y1B+m
jghLZPb5TgsyiDEi20D0Q0aNbPGxaeDKk0OMDDmWyWxiOmePeZHUuK3YDCn4/yFe4USpl7Y4ZTao
C0WYv7cRhB+AJ398bjBRKLwqZCNVuUwjTBcoGt6Gza0caJteT5xQ/q6SWHCsrXgXYchFWwf3gani
VeI0cMKgn1O5AMfT35JQvk3qpwa5czQsaVmXYE4FdemwVy4alFpkI1+ILq5vEwLMQA0NegoANbxB
TNmB0SclY00cwtwtpGaTK58yO9nOLRF489r3WlriUmw2J+ZYEVCTVtpTk8m7UgJpANmpyvhd/WOx
HZbO8SKBHAdpFvjp6deCXC8G//QoA/4ldHT7S2koTpSriBQRP/Bq0biwxH2mxJYKaRzibFt0By16
sEvovkYi73v7kU6Xw/UKG4zlTWoJI1P+XEFHndyE2rNJBT2Z9fvOYi1cSlMllST48TBz0A4aOCaL
C3II3QzvriJI+ko8nS6JS22YlGikeUqybajqLhQFLsw8v8Y985I21s4ulAtM+G80xbycCsuz+/nQ
ayVUmSjufeeT7Ns4O/0h3DGV9ZUWVQVcpTNwgc1lsEvE830UdYfaxp0/Ku9yWu/zUhFlFJHncPeu
vpTqeciw2xF5LqLCg/bzTd2Mt2WlA3vbfu5o5RBz9tPUxNkSOvaIW34gu8owbpIs3pzfBsGvOd4S
F82/ps3nOUhZxDQYVsWlOtNCz55F/ap1MxYyN94KDYzInwbmnPTz1MVYdD1/tRMQSpFuM2ZEtLcs
vk8PJ3xUpkel44ggoHw6NZMrekfCIs0AXmr2kVvcBPvvvTd/LL3KFfe9V99JluY4H4rsdrYGA848
+AyhmW8VaG1123dYeptETxfGOY2iT4Uapdg/dupaH9stCLQdG/8G/wyuuWWKNOgPta7osH172sOu
AcIxA5MikPniUkOcUyXQWlQioTpdtOH0WAdQIajz2zgydv3YtQ60gQUuuX7fWBjlvqJE658lFnS+
0BJp75h+IOtHxJ9VIRHtmmfasglmNR0606bBGYuHuK5x4cDzr5UcwJG6M4xqo4Wafz7OVhe1tMP5
SjENhhJQlMV6DR1QJU3/CWT7KzrHe0gbfajn8q43tE84v3Iko6T21dbIMBoXisA+b88UBCEr3yA4
D8X5Y4JeBHwCTBEgnBTMs2kweVUaeYlt7KqwxdQoqWP3/LJXHkFP6wzuRO6MfEinAcSiuuqy/tbQ
b+w9eWAT5WzKOXdj90VAKoLARZD6BtoDlfke1lZWZ5zmBvwSW5HBxAcI5xtgo0GLTKNRwWhWiv14
faI4LWRbXHntP7HGgxmrJM5yTUZ9BS3dwZs2mADsMUEfefIDoyE8LlF4FWJZ9MwSjwf94tui19y1
1ACTDKO2VMHUFB4qqLqRTezr+/Mf9m1iAMaX2IoiI8taOl+FB3Gr2Hkx4vY/fNDwgqmFHwtln5qb
uhrcVLIEmf1tlBKZwX1lRcfYr8G3ZBv8LYW9fJvmD3p7Uah3UXl/fkUr2ZzZsLAeSH+B653LdXYQ
NUGfKbYf6N1XOsaZUxjx137uH6G3jCHWyCzdjkD6ucvxLqdSXfBku77GV/tcJhojNdZnGV9PS/HQ
khPHzkMnNQUkJysV2OkyuUQ00NIi3dDZf82OuZZxlvvKnV2DSsPOMJN8Ww7ldpy6SzsH10CqeiAN
+UfwDbWVCFjY4ltVeVpJWhAh7CZM8YGsDFMvR7KyuocUOiMri4VkFaufTWXpFDroGPTlMlw59rSv
zTjZyuF4aJXycVBTX9ZnEU5pdWlEQT8XrQ4NrC6ntU1JQepCzCrfghG+dSrIfOVqJLoKrCVJFE6/
jXDOUecYAaOMMPNvFBBWd25hjHOMQIPanYHDfptmtps2T203OK0SCVLHqvv9tqLziup1bg21rKUQ
PwhrJ69lzxwzt6Ofe+uzwPnWN4/VSZqMaUK+ExWTSjchggxBnCvtYLfefEFLnGrlXvV6fS+m9F25
uCGUiYV8RUzwtPDX3TmaysDqo1+0g39C/MS8iz9aMNih4IKGVzH0XU69LzRzSYKuOcQOIt01oy8k
3pD8qZRrV8jJuXa0LE2xbV6cYhSCmnWlZMgXcvmUzdpHeZAwhmDamHbQu6uuMPakjzRR6lg7PJdm
uTju0PsZxwFf788pAFeKQXw4UCNB7VU13rIGVUFS0ikDa9BKLSIcrFjP+K/W+KEuO5dqO0phTblh
ZYE5oPAKvOmGvT3hXSja/PkU2cnyTM5ZIN6HPk1I8q3WZq6mPklUBGBc/1i/N5CX0cNwKNV7pnT8
Qrj54vmNY+ze0WBeDevF9nGOYY0GpI6ZEhSzxQrHCM+ijHt5vBFPwazmRAwZgnPJ1FDvsL8vnH82
kzQJZfAbDsFXNX42ihs1FTHhrbvfwghX6YxtXquhAldnK3qZPmdsXGz/xC2f1XBeGOPOLZLkZhZU
IIfUx8KdpAuoULhDFQHnjwk/6lD9QZCGVxP+wiB3hpmSWeqhhTqKYVZqE9rpnTd76UXiUQeiouyh
hQ6X024UNTlWXvLh9wvL3IFmDJoxFjGWmk6b8kddbRqv32iuZDkMwx7U+wpaST7dil/MVouDV8v8
dcMgUxsEBtzGkKr70gbWrylFsoQC1+RvF8VYl2WZgHgWVznwWxMAlB00IlzIluTbeaNcvUMTbTXO
F+vizgJwQLVay4QIVKYxp18yjbm2hj4eZN+Egj5HZs83h9zCGhfpZpNlWd9UyTbMjsMoxKM7fVdv
h918TS6C/XQzH9iEVvwpxQCachOAtwMjWptyJ3BhZujcD2Gfe5EFNGmWko7x5b+wRMfTMWOTq3cz
2K+fEYulc3mn1tVpwsBmcnzCjrFm41a517zgYfJKEGAEIgiRyJm4FCQPqq5V0ATZsi5EgRHxKu12
lIhS3Xou0G28WKERBVjX6Uaqg2JVKZNbDbLHIb+hoBTrIMAIvkPBF1t31FdD3BeLeppKhfYzpRII
VCvXPwWqxee5yBb3rbTUMmaIL/46/Ba2hH2MtbxiomUC9iLgofCUebp/WQ9gqEUTsAhr6MyUX4JR
cOlddbylBS5bD3VQ5QGjQ/5fsd8SuMFiRVyOzrpGhzAzaubwB9MJy74rO0YHRcyfvGyipoxgB3kE
U5DPhRXn2EGr/Q5KJnn+8ReeZ8qgPgAziMramKefiJpK0lHkyJ8b+Cfky//ysV5tcVFr96YENOgM
FgLwOnjNPkuACGWdO1XyVX++YkRaguWtVV/L5XEeKMmTHVE5e9W9GIAlUvA8NWzFtd5aVsJTrwXi
VKAawdt1upeRhrSLmfN8G9c/iJx6o/KomaKe6NpVCsPVKkaNNRCx8THVR8YwTdDX2UqlujHL3ssG
fRMPDzbIjWL9y1/s39IaF18VwLNDY2H/Vq4awnSxWlkurXEbKMmB1ESREoB8pNvn84EN95gfFHQ8
NdmTvGYQuMdafrcNhkXAxdQADOr0gzWqOYUm+o9bOZk3I17O2gHgReOfsRcwK6yMbROgS14tcQle
1+eYNAG+WlHX/XNddt3WJnEKbYp2q01D6xpq3u/6ehi8RG1ip+oAVqa1qTrzbF/MOvX0obwYpHGT
oZ5x7Jn44H9SnA6aQILDaNWLFz+V/X1RPehKn2RyoAN5lwzuMEpepwRXMpkFe7/qxwszXDJoglmb
7Ql7PyfFfaIWo1PH7cfKqutrgLgfLNB2iMiT15Lp8iNwycDQpFyxJg2fWwF3YdxjbpcIai/R5nHx
0iYtLZQGm6cQvANJiUPs69kUQhVXVwI4FmvgKEB0c44bRgGArSkttnKrfwWW/3tsYknDYEhuZJns
UUa/qch4TwPMPGqFB3o10ylr40AmzLYnKSkETrPaTAJR8+9fxDk4xjLMSSuQKCS8jxDgftk119wq
aJkKL0qi1fMe2sgU/Fy4SqhXxzYtewpK2UXil6bEO5B3azX1cn2cu6K1kzZ69Puc/GNNs7WDa2mP
81WtMI3MjnDws0t2fPGrSnu5ZAt3dDUYF1+Pc9skbMrQzmsJ1mZoLI/36pc3WssgeUt9IfhVtE4u
5ZMiVe3EQspnBdwfa3utrBNPeOhAGoaMM5TnYplnaAiWMcIztyIN8VkPm65M20PYJ9+DqrokJLyL
5OixbPJnLW/aC4YkfZj1sHQ1Yn/WsmRy4oH8yKMWOoRxFG4F5+3KiYQfaFsEGtMEbRzus0s0atQ4
t5k4JHvkbJ2+8s3KUwqH7sxNua+f8s7V8RaYeqJPsRJVJ6Y5HyCUzhMZLTROdfWylWIvn0XwP9Hq
uI/d0anMFAlKDlAjUz0iGRvF6Px5CJ46Zf4m2MrV9TC8KgZyFMU8VqOLc2yopCEF/iDfBl/GTX5f
PZjAHANx4Azgbi39yu2hWyQSJltd4cIolwbTGFP6IGzMt61yMFpAbzCl1gQPYSg6AlYOGjyevq6O
y4FFWuRNWofFdi5bjLdrnjbWrjXM3vldZF+EayWcmOHTnjz3vW5gE+dub0XdNiklVJm7vosxbFQ6
ofJ9KkViT6I95GKgKwIFxEwRFEZmxZUnPKbakHy6yDAXcH5xIkOcxwO3ltr1gMWFdun0duRV074J
fhBdNKSzmnYWH4vz+zKOUjkmEgyl5AoSDs6kPpHiGzUGp9FEmCyBMX6mUKq6qctBhgSeRDAEyYmb
SSgNDODlrLtopPvze7jqhwCAaoYG2BRu+afV4tiOWqu2+FhSmDt2fx0bsTPQf84bWZltJXhSJyxl
a0ydldtAZZRTSc3wpaJQ9aWW7vo+8wZdbtw+q+VvpC66nRHXG3scyWUV9PicfSB9y3Qtu46G6SqZ
+2gfjjTwz/+w1RyjAldgQd/WsI5Q7EWOCZVyLPoEHzajfmNWTpGIstjq1wTUxgY5oUzeqGA0mjlE
mNEvADS0pG1lyxkwdnm1mRNKdymUoPxgsD7beAh1ZgV43Ljfmar9UDbFrZZZpV/qdbgfpTC9sfo4
BDgmEFxtVoMIQ04quDw0xean+cBDayEbwN0qS3XQrnCIovuG/lWbRFuxmosWltRTV6sJMUq0EHJM
W4AP+XPhJTUQQJ0TPdQfJPzPg0KdAvo9UGNKP6ad6Hw8fkw+FyqyDdA6xvoAXuec0GqCbjT0GK6u
OPgv9UzM2w2PWQA9CwgZOupjflt9bPfNVjTayhIRZ1kHzZGhAGYrq8Cznq5cztWx7CKg5kMll91a
AtuzqoW5Z0Q2BFdj+0vSVpe6HoiomdeqerzKqkA+gW9Dtvh32yZuJilOdXxcWfMjuXaGXvpW9Pmd
pZe4NN8SQ3baIncJVa8mxRLxka51jGAfLRUMl+ONmiezLLWO2mNu4ZRTJsfqq5soUJ0gz52melJ7
2Uml+FClz5oRu4Mc7SKiX2VBKYA1rHj48kfwD6B9OwZJOJvFFvw+h1D9UmSdW7e605WV4LRd+86g
OcRkhAWxTwCVTr9zjrZsA/0nkFYl0o6aP2SwdSTVcxl/KXoo4Mh/0d/Wl/bYyhfpK6v0ITEp7CXU
cDWJOpJ6Vw1PtfbhfJpcw7OdGOKO9AlifKCvgcwotdVPUWgBwkYyzdfs6VbqiNfmZe4UYXhIhvBi
SNR9q+SPnWJ5sW55qVmIQExvh1cJfg6i2AKoDf9wh1ZGtCmwpLjcGsXHYkiudblwtehQEghf1LqT
9MOFWslOqIpIhNc/8KthLoUFdhIHuZmU0EAtbxubun2FYcemcXUyOroU7Mcg3Jzf+zXvhWq0buCE
JjJqz9NvrGfxBObQDD4VVW4OERwjLDfzYLt2PAmOgtV0sbDFvyM26lgpfQZbUtkfwuyp0xuvGiqs
8KEOtL3WJK5WSb455W5Iv59f58pBiZn/3+vk3xe11rZrWUrxVFrRbSv3bt7LLmimsLVos80iDaWV
uufEHPclbWVGrWHA3EAlD7MkblfdVkn+3z4ef4fJMk1CnwNW5OJHYd7EpEVr55NSyYLEI9o8Vucs
EkHVEdZrgJ1ZUzyVXtXhvRzgbkyvwj52zn+o1RhYfCi2swtboJ3IJky/ldsqk/ZIPH5WU6fpyXWv
6XhalzZmo7vnTQodk0t0NJ96sAIh7gwao3FqPAOeugsN3cnHiyYDebih+6FM7lK7cYthd976SpF4
4ipc8sMIGJ1NKLdt9Q6SRIED9I5gfSvOiDcH2QY2WwOEgO9jmy00XalVI71q38v4EOahayWiS8xa
d/7ECuckcBAlm1VY0drovo7sfTNRVwpC3+rHjUmoi+Eqp27Tg2mgkw5pGFMVcUuJFsr5Tk/Hegys
poTU010XoCnSE8eMRDNnKx/sZKGct5hUt+csYgtV7iZJ3oQ69f/YJWDBRDGHAQk2D3kaA0EiaYNq
tYgB61uv1g4ogQVRtr5Tvy3wUNahU8qukbCGtnkag8axkt4Zivvzy1g5W5bL4KUj0Uau527EMnQt
eIhS9bYoH8uovbfqTuDhKwnqxBKXbqWoicui7XCKEflKiSYPZFHUlZvkn2AC5RZGIwzBBq47wesG
ktNPlESFOZkF1ta2z12dODl9Or95a0URuveQ/2PwX0xWc05QqVpT502P3bsZPMynt3fxl8BrdoYT
/0MNB50j81aEDVlb1cImX8vORt6Yls320f4wW3AJVVRTiixwtVVTS4qcyFjVoJQgXf7SdaJ9Y9/6
5DYEzcSFkDzhwlOvaA/dLoBJGdSSXDL0HsPTEfc9+LO3RwdnjcvedhSRlvQ/9XV1WJuPWivFQYze
e3MycqbY3xcn41BaU5fYgGFF+eDk6RPOfk/qvwYYuB8Hpy9EuiBvb7ScQc4DR+B/OyU/wk6Ytov2
Ifv0pu0/dmj7iyCeol3lBwfDvquImuF54y/gsixSz/gL3/RPC4XUZgdcnXbFAKyKeoRD6VcGXEbu
3L/BnZ3uq8ZlKwjHJ4nFJHX/fHVvUjBniktTKpqYtqnBPaMCFClZsjGT1olVCia2WnBovS0AOFss
9Bf+mdeKFKrhUSnYQqV4mW8i37pkqLJJuxRznb85wpg5HJC2AaIoFeD3U3MDlccUq8JjTaBcTI16
qAcoAiaBujmfiN9kLM4OF3Z45imCQcUgAanM2JkCKEnkai64G7FQeuOEi8VwodZEIaVg4cdiwvJD
hCdb3IDJVknD64r0kHgdtopBareaa1G9vf7ZXk1b7Da8+Gxq0zTyEMJFkn28i6xTVAVaK8l/20++
JRxptl6j+wrIrnFTJI8NmhjnP9h69lisiIuvBldd0Owib01b7fCKQFauxMyvbwqPU+ewuPiy7Xkw
I6UHZgBTXV3rZaCMsBqnbaSdOX/6j+viAkzqMnVMqp9nTXrx66wZtuJ1reaNxRay4Fs4RWMMpdLI
eeDTgRwM+gG4NzcdtylU688vShDFPCtfoZGxb8G+uaVN+3WMyttQHnf5LAviS/SduGShp2oyyBKC
2KYPs2E6aVC7hdo7Wac4hVCz7m1jknMLLmfUYFSx5wo1CAY0X4CAL0LmAAISRmoGarPz2yi0yCWQ
zg51I6/g83H2jKaviwcxX9pE2bOB0WaGZxb2uwV50ebyxqRmwEIGM1TAb6BEZX8y3JrxuF1WENPA
nK28y9z0UbDK1dru1S1trnrMOjnGJCNWWSaHyQXq6TLxpE2RHAhElMVrZJ/pTFa2uUQCHo5oBi5d
8hVLfR7H7LoqQtkZ2hl00p2OV8fu0JnG5/OLFEQEf1sPbE2eug7dR7NF56MciucGLxtOHwuH/tYL
vMV2cgkFKyJpxrZT2v0q8LI9Rqk3P8X70r3svQvXIdpYLr0oo9UXGLWKtn2Gjo40J/HW7Md7OyAh
1BgGw4Pqee9iLrfYnN/ct0i708i0udtBUECZyS5QWdrHJSv/IKPpzhFM4bYVxjk1J0l3THs8gcC7
UJRb9HG5PBRO1RxZqYHlkmcpqpyp+EyBvRIsUhQmXPqRcOtOug6VWLshfg0acm/YSc8aHr9yPwM6
ZCuwJ1oVl3xmjFjag9YBvhhaN1k++WMIDc1wstwkaJstSaavQZg/WZp11ZHgyp6jGQ314WFSmvsp
Mj7ngymY4WIW30YuKkOoRaHzxevtRHLVjnWKeXxdQgEapY4xgZzQvstIjm5K5krZVh3/qgDGQ+cv
o5xvSXRU1IhgFI7V9ex8ZjfP904+vZ0oP3ryqzXOlTS7IrEcoY5iELDuNsTNkwHqxLhloSXOnXKw
niQxeDm2Zh2nVwaYGB302dyCgD2XxsHGLubHocTselZEeAVLhP7M0vq5r8n5V1h10LBm/syW+ofz
D6vXwdePyFP5qyMeP9BJYh/xKBnzch2Ub35Ox4ixg+vn6O/vqHNnGppkslpYqunHYyg5FK3mvgVt
1vkQFRnhTrLakJuoJWm8rbp42nVlGOMEa0VViMgKVw3XbRjEM53wEC03vpmiAG8Fddx6pnndLO7E
UqwB7GVZBTygXh/KJty2QQO1KWv/37aL/YxF+ZvjgLL0FEDAsJnBrZHuuuLPZ1NO41fnsoVpZaVR
GMds8f/jaHzCkCXgdBoYpBI4UFAt6SJs+NsZRW5NXKYANKfMQvBN/8QnKk4TORY4dfXkMwCKYBxW
vQkTmk3xLfSEKNU3z7accS5LqGaoJXgZf0mIL9c+cngPwni9evnthPzUjWRCuCKMsZGjFLi1al8a
YPMsSw+dVY8WgPmogjkL9mXO5D+eD6VsaJ7iih74VjxMbitH9yCA+TZC4cetCuk6VYJv5/3/X64T
r0vk8oUZdqVWSiiTtKuAOtXexoArNLMwWPtB9lmpLRzFEeR4g8sdgVRbjTWMfzVpxELr7X7awFGo
mJQBlddpeIOAu5qqDGj06adodZa51Nd9ZWeMd5CB8KNdPlyIO3/r2evVLpe97C6L4gaDfH6lJg41
/cr4Jzbvzn86kQ0udaXKFOVtTAK/B09nLW8MQGLkUhRs65n+dSVc8kplg0K3Eify2DWunV8T/fP5
Zay7/KsBLlk1XUm0oUWMJTakhOn3priI0h9GiDkFKd2ctyXaMi5rSUYpS6VeSH6Oi2yQXufNXlI/
nbfxLxH1uiAuO+kj6OV1GxMC/WHcfHp5l3hRZX+YHNFc4L809X5b41GeRiQVYR/8JO/4RSvAeIff
RWLA4uVMPPEgv2G2QrlLsLa/rZkEX4xXjmi6IeozcNv7k/Uw2PqBKJUzqo17/psJnPwosbCoAsLI
yDSzhZVIuVaD0p0yQ2BB5BVHhrOFiSoagapDj96X72RX3lTGTQgVMlff2NvSD5PPoZcJTIq2jv19
YTEjRgomU1jUVbwkNl+hGuymyv1/2zkuPYRDOaVVhZ1TMHKEZOGqiQikxU6gcz7HJQg9mYDcAUL7
7y5bIlfgUkRZ9HWdS6yl/EL9xM0U9Tdi6ieRSS5hGFNZdJh4RK9LjjdmPLrl9Hz+KynrhczvLMGj
AOzG1HH9RkN5Mt0R7TRQ6kN9xSvdn/Pl2ab9/DJo/o5b5fqB/2qcu/dIfU6nqTomxD+91Al8nnDV
zAxocD9QClBu86mft/P8OTIeBXsp8EcehEsqtZMKTF/+nT+KNo85zyKKqd2Pc2D9FTnTvzynvH4o
LmNEvWZOhLU1htrTDvJVCFi1MoAm4z/Uga/WuNRhJn0wDj3YKV5G9v/kkUOUfXlG19qEIFA+4ZsZ
ePqdPcW8YU1zHUwYxKX5rbihLNxLLo/QDNqWmY69fNPJEM5BHs/4MxmScAkklDO5Az0em7lk3d3C
m/dzs2GSmnj0yHwGiLctEElouAk6pSde7fEYPvML+Gd8vIxZedahztbAWWaAhg3j/OPo9H546AI3
c5jud+k1UK/odFfdVm6SMYVG73xoCkpJ/oG/ASIE3XrQO1pBdkElFZrUpj+jNE4bO/WorAgqcFHx
xb/vd1YK9EI/51u1aTF0oI2QtSjk7VyNbjaXD0PbHOxRO7QSmELM0bzU8/ETdLPr/fl1C38HK9sW
SaKtMBkwySxwwadjPbeutZeewfu6z/1+Fm6zyLc1LidFJFNUyjLg/z5y+f5ub2VGIc3H0581T1rz
CNqQb46gDfUdoA0WLOdcmUtL1DZjpSNgokitSbmUlTE6hEE27zJ5+E4bWcbYTan6tIy6i0qyAwE9
kuAA07hiJ0syKZtrhHJBfam6kbRPbeKf9xaRCS4zqah0475G33OSqTumz5IOMi0qCEXmAud2kUtJ
+YwrMJiAbJ/Qwo2BpU+r3flliHI637+lEF+bAkbe9rd3EaFFrpAZSF9aATsfQV3VbqyD9fUluera
O2lLBLuoc+WM1WtWTBLWRsBc05DXrpKLiJxFuYMXq5P1GI1w4xjMr7x0L/dV8ci+ILh0LnO0JU0a
a1YDP2z8ujjkya1uZY6sP7b5TQqW+ryjjsBNBOWazhU1Nm6L4I7Dnd/eWVu6r7fmhh4UnPuNK5YB
F9TZfKu3bNVSHxT078ou9mNrcBLVAvy53dDqozbd2/mlYHUss5+JM54Fxpa1pqtK4A+CZwY/sJ5/
8xARNwdViqgd9C+N399Vm85lDwNSm7EZ470Nz6nsJqHW0OdSHKYuOn2vNa/a1PvAcsQ1hiBt6XxG
CTAmk6gI97i4TfNrpfbN4f6/7Sbf79XqrK2sEgHebtJrzc03ymN3EbvqdwS403yYRAAmdpac+Xp8
u7efwgFwMBbfMxSsw9ivcvMg9QXqtExwsIiSl8HlEq2cc5KmxxKYHaQ/yeBenrui6R0HqdAiX5VE
4GtsbFxdFOCaJQcWUXS75OrdhKFvkdTHh4Hfzmlw6WWaA62zWXuKsSbEO2nGDVdy58HLUH8C+76L
DkohCEFBSuNn9TrEuxmHSGlp8TR4WvOhptdts+lNvw6uzI8CDxVcBw2uOmkUOzaTGjQZf44oFe4m
V4soGRohBUVvh8EmQPCKGQ8v8jETh7LBU64mB0qDvWiBgjA3uPzSzHWAkgEhCG4w3RnBe2l1PutU
6Jty8hlcA1yz4uwidFYuvTQgF1UxLn/kJGOslFnhtlsInaFf4s8bYGPEEBFRHc2D8BtlkjGTfyTV
0g5/BvMTeCnPpWv2ypxb7JkHAnjftMY8QBv3kBTW57AZN51iehG1ftiTJEL9ifaVp9gNJ1rEMavf
X+4KS76c90Dnhfa4pDNPsl7gRER1i/5drm4NJJ3AG9w52RMXVLtClUHhV+SSTpcHwWgHuDD8xW1I
EP4mV8yktK3neMDpeyQyfXmrQ4fmnS91gtLJ5JLNSKZMNlV8u2lb7OkeoiZQLR+PDIfvqCwEt3ce
5p1FRpjXDXp3Rjz6JlU3xhTc12W+aSnZ9YbcOgA3XEZGcAskqafJtRfZ5UVMLadPMBXR57theJri
4FaQcgUllsllpKrqZovSY4HMohRqlc4S7iNqYgj9ictEY2qqYZH9HGt5HTR5z1DLsaA5U4DwkPAS
/EiWZEjRVhpovO1rwwEVkV9FTxBF06EbnydOEU/XoA97jFO8P8v1jRyXu6iZXDxx3cmS9RBb0w60
EzeBPV1GZnbRaECEVNXs4CaduHWQ7No2+aea7W9aSokzVNVjOI2frSR3y4F+19T8KRpafFAF9WoR
PM1B7ESj+ZTLxEHnc9d1ExS8Oi+Ykm2qdrupMDbd3Dix1rhQwwVzSjbvC73046i9UHX9EDQGEKNI
3P2ceFYODe6yKpxcqa8pREV0/auVYCBYzN0q8BMe7p7QzrKzQg4YFJi14V44QVvvJyfoOyJGZJEr
6axKM/EKzJd0f8LvKzideRR8rc7ZXKQKo95I2h316hkDnqClTl3yRbVRZIGgsH+IDkQQhCK7XI6d
W6Ur+wbH19wpj0VrbMpQL5150ASoI1HwWVyCrS0rmpu6TrBAFHNu69BHfSP7BeSpEwFykf3mN7EH
CKGsQTMKCAWumzB1TTOMc5FsYzN87KTg2ijN1BEkr9WNIwa00oCPNMDfgR+x6AymidGBBk3HDMZR
BCtyoYFbukXnQI18r8VO4iQbOwGhucjwqm++Gua7M2D4bvspRXc/TR4YgBvv4BtpUw4PbERv2r+j
glvfz99L5eF1g1HbZQSiiF8vd38h2rJqUpPB04GvqEFP8HR3g36oJ0VDAde06iYZPsqJcGJdZII7
fUIdzGGphhj//R7JyMvR2/0PUjTsFrVYFeczeK+r5xBknz6RQ4BXrpQscgJje94z2e9+4/2vRnjc
Qg3C0s5McW2Sh2+TtAnpbi5/TNDbJGAAtgShtt61WFjjYk2qDMUY1QlYGWhT6vGm+j7hRmMHAEwz
nd9Ix81iMt7hlavxtzDMpWgFIyjZbMJDqhiCRXd6e2mIdnK95F3YYKG4iHGjjRQgGAAEIu1hPHLG
Quqyu0jC711cO9Loo6GQ6h+10nKNwlEi0z3/KdeT5uIHMB9e/IBxmrpwDOGjqEp/vRvGCqrSbPeO
W9NqZllY41J02I96l7+8NS3GOEPMH753jHO1Ml1Y5OrgLgbD7szW9wtF9sKKqW3YI6Km4oao+f/H
2nXt2I0rwS8SIEpUelU8aXJweBEc1sqRyl9/S2PvWqbPHo5nL7APCxiYPqSazWZ3dRVeiGIYmfDT
cgEGGE4ih/8Fb3O+HKyp4HqCDJVh8tzVddvHidEB/7AWGP4Y2r66/29R4Kc1frSIyVNE4gmvtXUk
cQCCJFiuJ4ft0XB2IxfQ88ueun6oS+a4MECwuoksGF9oMWhqx0z+MoyYwmxq32wLQcryO1fdGkY3
a+OOfrvIagsCQ3SA5z3zZEeyq9pZKxmDnTX7yWn28zpSLZrROOusG7NcNBhzK9fDrEEHSQeF6zQD
tIc6inIKe9lTBxGi7vzZ35jjzr4yofgVJVBmfMPrV+Qt3Mm3GkaQgGJH3+SbZ0P3ZmXcqVfqDgJL
MUQf9Cfm1R0qUQSZrkGeMke3Zb/yl+jhLRqtnNvwR34c+3ReCxhrdV2tb6i3XviZvlvjWxa5idvb
8kf1KfFFVKLnb8nNirlcw6rzMicV2Lno1UrLz4JIc5PK0b+2nuIXsGzsu8Zuljd2FTQDiTDENaBn
xS16rJJB6grs9X/tKvzLKf1pmVvzXGE/4lVxI7M7fwPP72zm/5gEeUVcP5vVbdbLpVjUbKM5nnBI
5UOymyOHTftV1XO6GzzVIZa3ft7F8C5Hv/MF3Z9W+faGoautrs8Qhcc8gBx6+sE4TrtZtTPiYkxk
coqv+UcLY3m2wO75c/vPHvNtjpElYKgFo51vtXiGHMJnZF2+4RSDZaOTDgEGUQw8f3R/GuRC7/Iy
QK2gDRc3N135zCBdqopgiWdLcZvN5OJsC+JmoyvxCVu/3JeFX3gpSBCKfVP4oMcNBFsocJjfOht6
R5WOFZBtbC3LaZEhgxC0tDPI0nsLbe7bmei2MoSSXUsZsM0ocVRLewQM6WZpCF551by//JPOo442
G8BFYwWEkHXVYCw43YcBKCBu2KfaT29SzM0668kp3DqoDxNUsxNgW3XRC1O0I1x4lhOJkn7BA3Mg
XyaZeZIW+5dXKPIiLiiFRmv0PcEolUXrgMRhQNr8NgkT97KZ88O5m43kQpBqgjvLShD8ZAwpSHb4
LH/sPcWRi9v1nEx3OgT2YnBIi5k1zg/8bUxzcWgeqiSsMIwfyIe1wZPe0P0q9CvdiqqaZ/dSlyHH
LVODIsL/+kRAaUwt+k7DSJJ10JajyQK9EZ3Is2FmY4PziFabpEFiCDP9wQySzVTmELzisjz7DNlY
47wDbOOg6TEGA5WVwYXINqbig8Fyqa28B5XdIfHBwSJwFJFJzlF6lhvFAg4pwLw0v1QclTn1ETzm
nuYsULL5qwySzwKToj3lHETKJzWTijT0adDtWYbxYvUKZG+rcNprEvTzzw+dEgWUaESBEO6vfrKA
ZgDaynQd7epOZvGu9GM/Ok0IJ7L23AkJdYX21iizebpCpGPU2DKZ/uSHwYux5Lb1Js88ru1NTRF0
4c8DJXVD01WoLBBozfxqr0znsWzUzvRTSWm8PiQfTam6tqrm2BnUjWgUaEM72Ho93lqycmOm2p4Y
IIaLzAosZ807cyxVm9ZlZVOtk2wQu0m2lhLNlcP8LstpbYPi+Y8p0NaUdPOjuesUbP261avIG/J4
fJIyduzUQXDBrWfzt5fZxgT33TFBHi1l1JpIqu+zUbZrrbbp9JWqggE7kR3ue+umFRnjtI7HJk95
lruWcciL2K6UP9YL5vaMC3imVIxWXjCk8RCpjPRbbVxsmvqq9ZfghJ4PCj89iot6WTKCMAiqXm+G
wa2B7dKn4gJfIrWthTEqCE+FmUuTh85ABaR+lKPr0rJswerWbbpkjAt52lxgaqaI1jnT0QOLbLJA
0/ylamc4g8ekm9bO3FewrJzN7jb+yMW9LpQGGdr0L4qRf5e00GitUJl4xXNAYI0HAnRVMhvtBGvr
w/bPWn6Cr8cDAayEpJhFZqZPiv7BnNQ9JGvvaZYqdjmbHwi48y9/QcEH5Pv/lEhqxBQcbEL6kyFX
DxMgvEv1timhnx+MV0JSJmkMSVZIfmfZeuzU+z6IoShXL3sr6ILIpfeX13W+NLcxyEWSXgOjidEh
2/jB/PMdevfS7vsvzD8bi+tWb+6qlMhdMed4qlYe9GCZr7pNoOw7r4J8qCPbEgoD/3GNXGyJ5Dhu
OxMtlTdDbNfzfOG88yCAodCtsjZwH0PzNrfxttmp8WhXy3ujwuvYupq8cS/vFMNuiDOnj114P9eC
q+hfcoJ/Iirf8K8y6K31AxCja2YHpK9TPkDsxImv0x04kD4I9lh09rlIY2mp1PXrRfF/P/t8t58M
Q89o0SFBVhK/TAGgKJhtTRiJNjQ76kQFUMFdyzc4mxpP0b7BysrhYYBUQ/tBf+pc4he71Le8FuTA
1f41hFUvU6gXnMjk8hUDsbvrCJ7mLxgy/VBFduixw1rTqg6Rlzjps4To0AGS6FtB+Nb5759Hle+T
Q8WjryDuh4qHlO2j9lR0IBVk+8uuIwitJheBJrNS8qpR8QKu0KGb6eROKG2nHXm6bEd0IH5ris+G
Ksc5VgMcsztWeOyH++6wvvHRiRdXsEWhlaeKM6tOa9IS9t4adkzBrfjy75vQytqoGBNodAZTbU6f
Qbgz+2HR+RZbmt0w1XuDIdlQ69o2JaXA+FiDdETSocmd55mjlXUUSHXKPJTeFZtKcrcf22Gwo2xR
P0kR5CFoC2GFZZ4BHqpBRodUV7GVJNHvzEJT0UKy6g9mg38AM/5iW4X8fmLsJCuRW0w5c/ohvFEW
pfe6TgMiARTHedvuir46sWm+LzNAo9IkupaSWrHzpHS0lvQQaoo/FhTUVlXzZVLTd30fB2Gf+J1E
dxVJbiYlv1kqxNZMftShPqAY1T2yrcdqhB5iRe6jDMh8NpLjIplBGupXVi9J9qzNmOcYWz9l+S5t
jHvcuV6jzNdjPx2lcYxAGNTfEU1tHWOiV2k4vuvz8YOV1och1DIHgyduVWXHoe8eCzZCYZzGHxo9
C6GkkjwK/HY9AL/FAYNSiDxQxYSo2a8Xpl53GVPXCv7gz98ATGFIHCOvQ6Uzv1d6B90Xt3l32ebZ
mLcxyb3vUNv+QT8IgijsAI6LXrizhpS1e75s6fwp2Zjiohz2Oat6BZ2X9eJYyx2rpO13AuSVKFLU
Ozs/Q7yxxz3RUol0ZbtEq0KfGYA77qn+ohwkGyOGBJo7mtfMaKK3dmu8ohF69nxubHOhztAHoGhC
TPbVJHYaU3ZRhrOXPLQrvDrUyBFs7bp1lxyHy7SWJaNSHWJrO79zZ690J8xWekuAWX03Qj99d9me
aHVcmlWqnZwxHcjHGJu5LM2pyaCIMKcuQUxng+hePvti3Gzm+nM2wW4ap6guCgnt+qDeq+5yTK6Y
T21winltEDqTKMM5b88wDQLlHsiPcLvZxWakNDFm2gAPuCK+fLUyzPyYKxbX/s/fVtAt/9sct5tN
MsjrKOp3dqA/ZcQ4ewdvjHF7WRvQxWtLgLj06tkY/QzAyGwSaYyc5zI0V70pCEISjWeIB7iCaHgi
omqk79Y7GKMpubdCV9ZYhlmm3Dvl4PxDPzn2cufrZe88X+i3NBmqxcj1oYjxq79EnZIhZOP7/Q1/
+H7wo9b+vMK5qStbdgWasdce/vNfdPMDuC9aD2YS0wnoP+YRH1gBdAmDxOkxC9ABll9GguN4viC/
scd9VFoNNVsI+swrCHAYHFxxvTd7qqvuVp2xMH6afdkt/HQOhOxIa7rPhx5iUBkqVyi6Gfynlmu1
GRKQTgXD++qTclAhLQaRnAAZ6x3zswBSlW5yW7njbuiR1F7+0meb+aoCjlOoolr4jwvxWdLEilIB
+bV2IuoCL0wIBBx/9LREUe/sZ91a44K6paNemTcAs4eWZ0B/Zd8cUl934/7TmpS/gnnqXCDaGuQc
OQeRkdXNqx8l74YFmZSU2Zny0BUpEMuRreVgKc28JryfUN9MusnTlFGwxaur8p93+xM4V9aKOh5M
lPEDo7DsbDRvdALkYD97pqJ9vvw1zz2lt6Y4LybKnJbgagz9osrcqpld2lyNHaAL+SmTwTfbiTpy
wg+6/qLNxRKmoZTKMj7oynnwp5H3bP6zXR/3cK5LeSmbpE+DNSpAItdRd5VjXA+OEZQe/awLSvdn
kQI/7el8NqnJkVyjeL+Os61jSUYEDnpXqtwBWNreJV4mn8z8UTwzK9hWnVcpa7V8jId1uv9NsJdz
uc92mVxaGUJM01ISHU9XpUuDWko+NmbygHIXrjj9OQMW1W37cNfR5EOchYdOaY991Qp8VxCJdJmL
RPM8EMbANvsWWNH6DPj3MwmQ9K9uWxgDZZEBt11rzNM+ORieFiiuchR18c8WJrZ7ywegMKsHAEJR
M0RVBAMMH9pibpwc0V5l0wFdlSsrTNDLo/chNb+FI9ktMh6fbXmdl8Wt1TSnWqm/sLCOvZEZHpQz
3DalzI5xeduXo8e6aH5TNj0fkzvLcVn3vdGi57O0d+F0m7CHy3//XHTa/n3u9NIskhurhA5C2C+q
k6glAzJVK+1xKXYSlFqlcHbzutpftnrWrzZmecBhpi5aONbY/e+0LCtz72vJ0gQ7yFOY13GuqlY7
Yg6UxT3umbh2h1gWAvDOndftirjzOlsdS5t4BdfsvgfdylmVaVRnfQSK2vgvffoLbsFnCGY4tUoY
IgiaktzbRCowVGc1vmW1JwuJq2uVjZ+apsui5ViU0DLs5CP4wW7Yol9H6vJ1mabnoTaDzsrBNrmw
j42qNXZcDo9MNpjLWsNdjMg15PgmMSqRetT5zO5nXc7ijrqljyQ29bVL4I7I50CokF8N1c7yOi+O
QFdDAXNTZDt0pH6vdu5l51tP929798+7S7a4C3mIdMxXErwqw8bvtUfG3tfJ7rKJ8xCvjQ3u2NIq
SUC5jlx99YbYyXZrhj7CxyPQAaToEYg84jyEZGORO8h4mKQjIKZAyeR55FVZV7tlXHq9pnxVMvWm
N0jAIEnDsjAYi1S0p8LLkUuo6ok2caEqZUDvhsrWfBYkQTrjQl48IBYfhMs9d9y2IZz7iBBsHZQy
Qg4pYYOT43L8zqDW2q85bsLVcZ8zHDSQttU6CCtnB9xpbilDgCyIADOrXNa9e8U0q2h93OccosyS
cUq+D5j/Kf773CWw2cwX39okjAprwtDScfOWtXKdJMrD3JBDO1tXsQEd2to69GUpEPEVbenLDbGx
uaR5H2YDFviWJPXcHbBdIBecO6maS9lcX5JRbluJ5XQxFUSVs0d+a4NLlVJUmcOwxyauGC5m/yA9
YKBwswlK9PVB3r2J9GBrk4ujBZ4xdai0oS9Bry4n76Tck0ZAH2+M/lhFQUyEvCPn2mRbi1zqVOZN
3oMr9i3EB2dBOltbXExhxVQAryZBoPbGPOR7tpsP1XUfDDtylzlVY1vOWnWJnNzrnqRAsd+ICNj+
BC7MjHNCe1rhrlixbIVyBUoQPz+qh4Jd5QdRXip4Sukvpd/NmcCFXahDi7z0uzLaD26QdaQGuKvX
KKNdfgbrLwWvjUEa6WNWViA+6cZjMl+Z5lVl3OutaJpTEMz4IbNhqBplGnE5aDcExYxlJ++/6zQU
fiIEsQvOOs+NG0G2IKksQOWy6FEr/yqoAN94Ln3YuMSL1272rI/HRgFXN2JJkrtLfApDX4cQ1eUE
QvBheCZcPUwamRY6pAezj1qPYoE+uEU32jXVBKm4aDlcCFFZqxtVj/LEksioYMY22sGWKNiLvgkX
NeamY21pyYBNFzWqp0stHyZFci05v9fC9Evf1h/igoA9u6vtRc1afy60IDZHn0T5t7AU5p+CKKZw
kUWdMzrMFb7h98vn7+wBvBTixEzk/FwIoQO6+9n4EkJWUNFP5o3x5hVp4OXamq5wmYpqKGGjL7DG
vDAAmZGvNu8wgv9So62DYnwW9qNEFrlMpc4kcyhjBC2wsdFA9fXJXmuliSNDlNDrb2JPVJwVuCzP
olvTNImzGGvMcQ2lKHq3nqkmzuUTKArGvJjulHSg01ytvJExRXBGeM7cvMmmKqXIMTGn9sLo5WSa
zZzY1d20urWC5eq/3288iS6JUbtQJIxUbt/hwDBjGESYsgsOncpFmqbVtFxaJYL+TyNqmyCtcgHH
msphJgU+3lqrm68bZ7LX13iLNOwVLVnBEecVcDtVHUCygZW9JZcVJOs8h267/J1nRmTfk8omhNl9
cZNm38ruVtIfLh8DwUWkcvEkY1GpswEZpm5FTiV7nfy5HAu7HQW3qqisy5Pn1pNWjqRc3yCGPNuN
rDk91Q9KYTh5hqIukJJm1yG1LR4alV0rY+5FZHqcE+uxKJun2JyX4PLKz9aoNj7Ek+lSnY00j3BJ
/DkiTLDLPGOuphE2LvN6H2mSbZYfdCLbpE5xEy+iq1hkinsKDUtRGrEOUytHLbW88K8J0EmQFUP3
2gM+RQaIMXPr+vRfs1u6XiSbxCmaUXkxf1JQ/TGBz/mLCaz6iqyuqrUcBsQkQ5yNIVaqX20GCr/T
sgAd8caWt6r8tMjtrZpXRo8m7c848L0G+DoRiPMf8qcxbjuJqS+F9HLTFwcrKj2D9bbWvJfGneAc
nI9uPw1xcVuPWBmbEk7m/7Hv8dMaF7njIYmSbuXyWLsAGVRwJnt9LawP6DKQfMHaRD6ybvLGJ8M6
1S2y1gJXlm7JtJND5sTJ/u8ne3wYRXDM88nLz/Vx6aBaYVJATdDSmWQw+XUgYmzAW9B9u7yw88nE
Tytc2AYMezJHE55oTP7Yl3bO/rpsQLQMLuvrFEnVmIWNU9ovjIDlsf1otbMoBAtcz+CQY1lDQ+AB
0XL7Z+xJxxCStGJFwRor5CX4l6LUP9vGo/IxM9cONIS99bmvnlZA1XwLdCxUXMQvA8EW8pB8uZdz
hhEiACnIX/F4LUU3QyvCGIk2kAsScxOZk7EGibchqP7lzvy5gVysKODaMuhb35Tjnc8nf9pa93dz
di1wpY1ShP17Qz4pssXFidFc5rYLUUD8IcmwgU6JARKCw/sb+F7rNaqZSMqTOrPncU8BeL18epU1
yvA9kM1NxWPr+1JZ6rxTy8D8mOX2ADnhEkRxtnkt+eMhvgWbMNQZQLOgu1LtoMNuRt5yTXOwf5o3
iq96K2mz8CUpclYupsiRUkRMxQvoTReNYAt4FD5lSZSmHY7GikifPbp4GP4DPJ6CHCTNAKeSQo84
0+CKn12rt1zYfR6RH6osoRAmQHROsmNVRqe8qo9ztJysSMhKJFrmuumbU5IsRZ6SBScyjrz1WUmU
lxWuQznpso8qAKlWzBpqqIqQA0UQ4Xj4fW4Ocq+oaz40PHX6vjc+N5ooOzmPGvgnCvDoe6omPRjO
cJ+2cxKwXCmBgTOfs6jMDqqiuL1RBp1SfEyLEZk1zYVlf4HT8qB8ozVDU1pf0AokN4oZME7auYlT
7RXXijF+LKrArzf3Jd/hIpHUZFqpKqu9Mt1PRngTza0Xz4OjF9GVEo2BNA2i+q0g+vGwfFlPhglU
ZGlgWJ+7JTuQULehdhJYI1xnqJ04K9w4S5zGyoGaSATBSuRFfC4TVprMcC37JbuTQsSpNHYS88Pl
iHgWVr2JiDzhEhuGtihGNBQBJnyBVb9It6hg7EI5S3K+zCW0LqhfQ8lTqMUoCPg8GkKeyKRP6y2t
GYatg/u4K9zLy3upHl1wGx4FAceA6BlZQl/Jy10LoFsSP/Zm7JJMje2FzSdVT49SzGJb0aYj9FsK
OwQrnAp2z5EM94TOdq1jYkJjbpEDhdmkTlXPbsiyIFSGmy6GyhOVrltpYnarT58XohwGEi92WmS7
WuuOWpvsUkjvCpxDlHHwkvGZnCUs6n+8ubYqf+IKlugzcclUlhRW0S1IOMBCZi+GnxbCoqPgpPHA
CMmapilsGHT2AhDknZbdD2Gwq1eUigWRy+LyJ5OYkRVquBmq9LASXWTHJpAcsz2oBxOCo8L3v8ge
F7nKrquavvvxjhyvlxXEe3gt6ucsidLmPPMoj7BvJFVqgPBU7gaXKUFhHocYTXt8OgqMdEGdLPGG
yM9c+Z2xv3zaBBHL4iLWQtXZ0F9iCTmM2kMDmCfJPl+28S/95n8uPovLljQdT6O+xudrcnd9vWKe
N3ULRylPw4vub9QfxbfPWeDRP9tqyTz6EoxmaWc0kFoqdDa/S0zweffZ8MmapK9LJs9uScDoZhrd
DdhMnkbgfO0qba5Mq3ws1JHZHbr+fq4O+6hvb40KSCVztkZbbSXdsWb9xOT5rujM2NGWqrBpGd/T
nvx1eefWjfnXUIglrGdwkxHppBlGioqGH+/BpRF0x5U38BWkLhf9HXbWf9/YQQpvavNL9vP/g+H+
cAdY44KTukjVZOq4Q75XuyA6/re0Glhr5tec54uxChbXcLlZ38zSSE1zWHzD++tinQa2+Fg15NWU
rRj1+W7xQSdP3PSFTl42dovH0GMSditEX4+LVhqC1fee9egMbnnbB0WgP5g2ZnNQOWxEGZbI2prF
b/YyDeUqCkfcYr8RML6q0HHxJsN2cgEqj/NZUvEBAxLdxxjhwv8KEo7L9zJMcOHJxLhKNa0KGRsy
0tczNwj8g0cw0Y4WpWYCljI6hp3s8vKq2zVgrsTJfmF3zB0lE5HZimxycYRSVKeytTiVxE6PaaDC
U0wPqutPK1wjfZWUy8XHnCW/1K82bqJRMxxDoBsAEFlL2up0m7ohkjB3cRYPghwJyIBQ0H/Nm/Vy
bQy2+QBjTB3rTBzBEdy9KyWQO+2i04rjmNhrKIFE28uFl0qdZatMcb/RK8gbrUI5uQuC4u9gmFV7
5L8e+ZcW1WZ3davqcnVV6l3rD+M1lDDvv8NUXtU0FK2PCzCFqpVx0WN9KwaWkb3upH4SVOXN7BNP
3pnJjZBYUmSSizJ5W5vJmBpoMeNGWnPlwgl3Ob7g6zoUohjA45lUo6dLskJl3nBD/BbSQK6jEmqZ
Cpi3MCLH3ba4a2VTV7sqyPfRLvNKvGqOIOg+gjAURIDzZ+tDJQja6wf6JY94sWhSEGFB0V7jG7Ep
m8AqywbQdLL7UtvpiWwrsou053K68lsyyZnhYvUYt2EuGX0VLODJVmAkN3xVpJ70W2BZjWDiTKMg
TCOYOfv1/imihaZDibUo+YMxM1tuMEEu7VISeXX07fKCzn6pjS3O8dkkxWUZY0FV/ZfGYkfuRfge
0Wo4P2+QdKVdCF8g5r4KTafPq+dGfRgb6rcSeb68nN/SSW7ruO9TqlNoQbwPW0dlexob2zShdTH+
ZY1jkFWyM9PxStIEaldnncIC3FvTFAszUNzd0xM9ZwZbMBYIRcK5keyFqIGVzYJu8dm1bczwhwpC
BtoQzaDb7ZJ3ZgmeqTKzC9rYvVV6pKm+zMptmuiCxZ39fBur3E1DWZPKVMOOEgqpzw+ZUttJCAp8
2XAUTaQ5/5Ia8McYPPsqpj0NQ4Fa5a+uT0mShACLYI2T5OZE98ZmOVDF+NgvFepMVLUxf3MqJP1I
1c9/7jpUoZa6yk8oFi+qqk21TKdarYJ2UN0UD6dRgdrWUu3aePHGDnjJGHAxoxXkZuf2d2uWO4BF
EpWEdhoOoHrIW4IROuqD1g+ydN6AIaDLa/z9EsD5wO6aMt4mhvWbvgaDdFln1LA2OsSf9sQO9/PN
Olk67pjAXX/HbKmqoanU0BRTh5oGn3QWUdzX6D6tttbZwNzNqJ2AJnp0wQfyDgXLnWBxv92ovxrk
8862LGo9rWEQzB2Dm+wY3uAmZO4KxV6VLcVNw9/rGrAI+IdKwUYC8kI+UufgYSK9EQHLl9uJboNs
5muS2aFrMPC95p+KD0plYxzb7t8xw7682tUvuJPyi2nOb1JIJDZRC9Mau6qX9Ej1L+Y8OrMVeZcN
rSHzkiHuSGqDpFhzCEPTyL6RPP9sRuVdWUtuW9f7KBmeek0TdErPXEpYm6EQXaErOwIXULO0TMa5
iusgLLJn8AYFI3ReBft31oZqmDjsJtVNXgSGGnI3GUaOTycXpz4yweLNBDt39gToFH+KAvSianw7
YkkzVc7yugYbcLJDIKucwjGeTHijPsAhy6CvBSbPrmpjkfMKVcOIvkaqGuNF8MPouR5HQbw6a0HT
ZEIssICDG/LXCN3U0Juio14FppS7hmbaMgsuO5zxUib+zeVMxOKXewdMjb/aMBYYBg9qFcAJHqFd
R6FQ1XwoIlnfZUR6bKTM8Fo1Pwx9geFImjqaydyxbJ2iWVtOEHIAIWI13c+99r6jICeulm7eT23+
pSta3Z5lxfTrcm5cS6qhQUDUTyypwPBTUo8ZVtBgksPWWuVQVEmTOwldoiursPCeLCnZR3IR76ws
BF9PklSQ6Aq9WW6PkoTqfDUNO01ahVjrUxYzn2Tp46jnTyHL7+KkLh9ii06tq0jtaGehVduZNNPW
7mkou4ZV9X6HmdVSqbNg1uTh1Iyzct9n0uIUC/RKWMrUQA4bbV65OUEyYeJPUXXfaRIiXCxBI8yy
vjVd48XhpDgGC6FqBDFory2IFYBb9SqZgMSXxg+pXu8KMn5uSnKU2/RQkInavTR/ndGddIDX9/Q4
O5kLaM/Hcfa0sdvXOTlJBrtudeW5MhLQBpG+BUGaFFRm9bnX5ytjiJ7VSL0DUdToDc10UOTyxmy0
90arO6WmR14eTU8KoU+s1p5Avn1FWvkuI7nkNnH2YBHJ1edxpzd16SuSSeyB6LGdrNpoUv6uizpv
SK3USY3ifZbJz6Wsf0x0yOrGko5+RznflHP8RW3m2beG4ZFKUKZNkM0mNTnQKGntcsLVWkqNN8XK
g6JHB1nNrqfJimwFU912lLdPesvkfZ5a76ja7qBE2cEN2hsJof+gdxYYjQfiJiDD0udpp8oQkoEm
3dMw4qwl0XAi+nJYajTtm/56Sgjk2wbjPhu0v3ozWZ0L6pnW/L4DTvyqZnCxrMzB2DHHp0TBxCj6
eH5b6bIDfSr8TLKf+mI89lIKpil0F8GFfRqq4oo21nXJ6sTWerXFIEr73pS0d8VSj+7YS8d+GL9W
gxo7S6K8j9Po1E9qaHeL5kkqiK90Sb0i4XKKu3BHTdrbUx4fJGN5TNFKcdUhDSqyvO87/ZBM/UM4
MLwLYk+OydMMVhckt/0IdFF7Z6Wjbi9WfWiT5jorQJVXRqNiR5oc2s0QthiHr3waK1dKFz3GA4Aa
RSrfjnqZO+00oGCQj6GXhsUhhVqUXSQ1dtrAPE+FQfocXaukKO9YbWDWoh8xwahOky1J6m6MSrcu
NMMdRnYdkflTTOrnTutu+tjSXaMqDvnceHo5xLuJyODWLMZvRSQZu7bUblOFfkinrLD7TEudfKJ7
Oad7tFMPVtwGmM30wyq9m3qNHaO0XpxpKY4sTdujooO9Bpxyg10VJprK5DHuZh/vd1dJo7s2aq9Y
Hu3HrnKNMbW1bHQWmlyrE8hI+uRxYet3qsbJaTv1pMzVt0IKj2qpumOdw/fyHuqtDMdwOYHz68Ro
e5dM6sdaGXdjnB2skO0a6N0bzRcLuxPLUBo08ztIxKR2J09eZqonNa7cME0fkb7upbK0aTc4an1H
tVPeQqzQ/BBaEIMEqUf8kHcIFdFzO4ImqgJBVl86pVU6/fhOidAwMD+wOfOWIbLj8P2Yf1Jxxk26
aqFdLUuLkRTF7pQbqXgyUmIbPb5amts1A3vgOrBeg+ZebhxjqO3ZDFHIzNFwyHeKnFxPeuFFjQbH
B8jBvGrV6JuGpkgfJV6oRzttuVfiyY7JbFO9f69EVmHDe2/LJH6QMc5tm13a2OkSHyaw69azhqSu
i6BYqN00tQm1PW0MWF96UVvh+yCOFqEXSTglijY4SlHeEiP0pCXxo0h9mA3t0FWgDJUw2FydrFI7
xHrtmsONCRnt+GsBNudseRyU+gqM+ncoDDlFW3u9vlNAfANIpG0wMGEjZA4pstp83KsqGHBY6oGr
ylmUm1GZnCjfJXGJhHeKr/tluW37KJiaeyPCDppXJVA+anIHMhKPhv0uLIw7fdDsLHvU+8YNjdzB
1WM3oEs3VebOCyqpAyJGi+tIL/TdLGUuQABBJMmHRZWZYyXaezaiIl/IPgUbXcdk3SFy5RFKDlXd
h7aet3f6JD9PBgJfrjxYeoUSqay7UOOCnIne7rQ0ua4T9UNr1e+6CsO1Ez6src7tMZy796FifqVt
lrgsTp5CsMOMZmJn8p2xfMLtddKL7sOkaO8rc9ylaLEZrerOqXyqOuNqAHtX3H7rNNm24sVBxLfr
uPDnpXMz6Hwk+EMoWQeZMZ5Kmt5ZSXuTdVeRnN40o3EkzbEutfvemv1oiu+KVj2oyAg667lIW7sw
oSkPlcwyvutABBUb3SlP3uexGmSj7g3DfUToDsXo/QD96fXPZfkNrrJD3BdHA1/LTD92WhRUcWtL
bW8XKYqMeuwaDfAcQ+gpaMc2mmV33ReqQ76TfZPTey3CEM8UOdaIGeTOwGB+5KRZ6xAQIkqt4kJv
7Jgk6W1o6NeF9UnPiqeFVO8iUkFfiZTUXlkDnSE33UgvHFZ8SVOKu0XylKk7GAb1pEnZYyjfTwYF
2Qw5mrnuR4rkAVWCQze6TOoOqqTbcYc6JYZN/0fadTXZiSTdP/QRgS94xV/T97Z3L0RLamGqgMKb
X/8dNBErhNgmdjcmZvZBM5uXMlmZJ0+eLFscRyF2JwWCEd2rRCe/YueU5o6csDtRi2wODa54qOxI
gLJimh1i6BPQ+rkeuFUpFEgJc8YCArKqadXyAJKbYk/9jZ4h0iChRfh9V+J04kypzWANkG5QkPEY
9EEezJuwkG/JoDitrEGDscBsT8UWppPSNXbZPof1K6S6rHYyHCGB6rcsOXHyo9fSo5IV1zF9F2lr
Nb3iKlrlSnpj9SE9DGrhpOlDGSZ3NV6Drh8Qr4HDM41W3hpO2KKDBFpBRf+goOyfjKGNKdWWLjfu
RJNrFXOL9bITtdCogntlYWo3jEOT8lUfqV0piZskHN7+xmQpZuvh+lYW6b9DzcbNG+YwDaKTUGAw
StMe21kFMrvkQ2trWW4PveGIMubiCN/RRucYUwz/WjrdIKCwh3BsFM9te08L6hU5dRPVQ0BpC9VV
1Qo3zBLLCNWbFnEbnK/T5XhIYqvnFVzULallq9PvMfjC0bjuSJF2CCPF0qtbFcHcMDHQQ0xX0iBs
HCbeWNSWqhh2QgY7MeWTQnHn8g+jGCHgije66b0khF9nn/AXVhkJLsYk3E+xcugE1YvgS1T+ZPal
2wEkmzDYm+PSor/XJXnupj3G7kRIXBl+sNrYSp5Zmj45oyh6g/aj5pBpUogbJyyYJA5PCAJ/967n
0yE031SpdhnzK7G40fBGqdw4yWX2nAv1RSfCfdlQa1JJQBC6I2rBWa49rU9tc0hvWZHYtK6ORaE5
DTaN9/xaNuDtQ3ZixCK0EPZXIYChytgIGBYSw5r0CI8NahFG7I3ldwOBTTYJ3tSWwdQVdg1FpxGH
rcZbVPHqXUrwvOX9VY7wrKKHs2Sxw3C8WlZZsf4N2p42b5+1rPcbPXVY+FmbT3DnZzglL2ylG17I
j1+nO39zBxTo12G8E5JE4CTSuv6XSgk6h3SVY96I5imAyT1MrBmIhRfHgfaGlzQn0kN+42uzG6Dl
H1ZXedw0xmzgpc59U7yoxmhXWIAGh/1rK393Ev35cWtMRk5FXa1bjfu4h4mYW+1MZqVu7CQ3pYMx
E+gXhCpF4eQ3ex+4AZAsP/AXFLYoILECsU+Z4wMJPZcpIvTkTo5aS073phpsbSBG1f5OV+eUeWEp
YVHTtEYI0LnyoiBHLTyx0eyvzgKAIwQAJeQJfrZT8NjEnsiMVIJ/vDEqN2VRO8pdyX05/WyzyGkn
2S4KLw4dzH6Wi3epeof0rK3jWqhHPXobtae2PRsF3TlIG+sMqPb375D//HqixXnZ8Ir7bYuKJ4aV
yniZWsWNlD3IawMqJUSDViaKIhtzQjiyTkM0JiBRMZCBBP3eYH7L75TzAJPBdw7uFpi4NLb6rA4D
A7OUQkidAkuspl+d8rOwPJIz9GR5oV3sQDe/DuQa9VhaXKMePK0YSkocY5ZnyS3JGk7jtYQaeB/s
HZ7NPVus5OrEgmvdlwq8LwarfPYl0i31XkekT5AL7yzjX7wUIKTLj5rd0OJuZMmEZWyxjBVEzv8B
nPvb8jDdMF86fG1rC5lampo/emFK5+qoR/P61Zlph7EBDv3/ukUrLBQdZWzA4Hvud5iMUx6nAKzL
wYbI5xFZ9J7swK/G9/WBQBFQNlHXwLDqNQymQTObGF3KfZWOz7ravTNTnU6hWjvcGI9NTkENDa/d
CGmooXea1DyNY3gKW+rpJT0prHRLcD1ZIbg57uIglhUS2DwII9GllDijHAdlWXhSPp3kXt151jZ2
Y67+ihgZYJgoNqxOs6DkVdGBEufLzY9W4AjiMnNPj+1vGgRel6WR1TlGA6PYQumL4cqIduhj3BRa
tMXD6OlefLfLmdx6MmXFlGSiiZCgXEPGkwGgN9dhLT1Inm4jJf7WBc2JozNh1j3JrkJqSTtQ+Bb6
buiSRERllj5dL2PaVdpEBYpnmuf4u7QBu9oSMtXwlVeVjeGUOzeWkI06I/lVBYOuraqra7Kmko2F
Ifc593NkhL7GyA8CbEHsTT+lxK6jUyWC5C6GB4gKA8M6ZsIH/hMPk8B9Rkc7RBpAGfBBRFomf2RD
b4f5iTBii/kRAe4EdKgmLIhkDcDHozo+ZgO1m85wuXklKUDcPBind5K89fQo66UF9MnS0x9Rey82
GMdW3jUVtVPzqTAexemuFDW3DwdU5pCYGK9C8xhrj93wXZ5uuf5S1xdpUKyk02wqKscGbPW2/0Q+
eaAQH2rAZjFeM2THna5bqRij1ZkCMkD2FgamwKy+eRyVd5A7ofhn3pXRaAljEJnUH4SfQtHZTVvZ
Valbgnxsk4dMG21B7ROrzNNzpqMdnDQk8fAvIdYncwG69ifKraH75D2gWQmsnbmdZ3ythIduKKxB
0+y6bt18zC19yKxMe6hzzKNPRqtJnnl1M7SCrQ+ay1CFlQFK9fGrCqXvxpBu5BJ4UH7XQFNf1O5E
9UUtK7yOUMEHOEfzSzy9SKVmk/ZVmL6z8D0xMisPuct64sQDxA0mDu25dwVt3hQQBXKHSH3MqA4h
YxmLLjg1ILE6+YHx7l5LzhXT/KwDRRQDJKJLwjM0LV2b8VlIz8Xwo04+ZOMOYd95al7GuHWE+mQC
HyHap1i8CJmIUZuTpTSIWOR7M4dmMVOsSO19lf+sEnqWsjfWq1ZGS6AkH4D67Rx9htVzhJx+nEIb
4wGdib6h3cSRZcWhfeO0aH8wtXcqZVZd5HZZF46spFYyPfQNGGDsRz+e+jKzUjmIy9gSlBcJAF2a
AMwRyzcxe040gCzpWw3qrlheCuOcYDY45gKYXeGw7L1tFIcpLktTOxEwBS0+SyZ1a/2F9K0z0PgU
sisYNk6RaY7WKG4HUFbo3RyixGkTiPwVbUVWV1Xf6u4iVMVkoSMUnV7dOTN6X4xa7V5UOjhlcCut
vlD9MOHA3pEOFGVi8aQ9RnF0NxR94oj5Uytdy+SxBJCqTUjPJYzcbZmrG62PMrbNzO6+FDuLtZEl
tKUnAY9PMJASDz3FcBMQDi0SNUCmlMyuwJfT5KDrJLdRPaWVvVxMoIM7BvoI3ZDonmjPmja5USfa
NYF4Xit4qvFUQeegDqFPk5a+WKMK1OSQLjSRk4af7ZTb8lRYY/5Uwe8nQuu14YPEInuInseOB+EA
uShIRo16fOAAItP8Z9x+ptWnIt0ZuWwBpLXiYnKnVrJb5Z4biKS7h2F80Ic3aXqbWG/Xk4HhHt9V
4aklyF/zYxp2SAORLeIWAF9KE8EWDGaPSnTTgpXBjc++1uwxNg9jjjmLMTLX+MTUiVmKIPk0iySr
SSccucF8VfQY4l381CbsICbKR1I+xmJld5nimoN0TGSIqkzmbTFS04nKx1FT7YkkByIJ8G/DNYU+
m6xMV1PpPXCuU6sSXhuDcEdXQ/zU0c5QRomKt6HRjtoIYlulAqcE1K6UwDWUuHmqQOROytoRox/T
FL+KemhJmnSH/NWRGuHTVPk50ktnKgUvDWvT6lrgYcME72Vaw9TCYt9Yaj0CkYKQj6GUlpbpHtEh
Cgxqq12kxVVWz6lSWD0gVaupz3U82IrYuRNrzxCZ9Xgp2H0lWUp71ov70sA8XMNTs4uB0R68ph6U
sq+m8SqSFzxZN0lvOrEu+jxUfQqmO5W+C5l+5Pz7EOuQyE1ddKK6gyC5vD/r9MkcfhbEdFOzc8Ui
8anQBnWDY44hgHbXXgtAOOFHIxb3/QC4MBfteCxsLZzsMv9eSL3VhoOTkGNunsDa86r+x1BLvpq+
9e1FGGPADcoxxFPF1dYtUAEalNgrgdTKOsVuJygE4fZxpNZS2mOAoORwzKHxRzjtqNLcTM+hpf4I
PUM7aydHhMqZgLElfWxn0p1GPoURMyXMq9jfx+kP5D3WxN8jXTgN4xOh6VEIhwgjaI03biaOXorP
4Wh+i5sXLYlMwG/msU/vUHrLAMgmPwcK9EZXb3VG7tJRxsvKoKLesyOGhXgFBiBTSfSTaaBeGTaH
otU6SxWnCho0/akm2o9GkRwSDdxpRUTwRQMoS08lW+iS8U4e+28DwJypVQ4hU7iPB+s2Aq45kdof
SPFtZPmZ1nzGx4Y3MlVndLqeqggOlMXtQwMkyximmymW70PUSGouulJc35lh9s6ofmSkPMWagesG
Z2eU9KYZuh80DmUc8xq4sTEl0GkvksISu8btm/J+6sOL3kSXSICcb51/qwT5tUY5xmjgq3opTZyG
CjdaMTyaGYZ3hgBFtRYlxR6+qe0y6G0l8aWhyVFsw7ukBFwOQeBrN6FaDDV6AH1YUuM7BvDdGpgd
i2JBEuTdFKRJ7xFBuhkiehDL+JBCw7yPYreTFMuokwOmCLv4OXYnFz8EMt6pdXORWJ/fV2NzkKIC
WsRhjnqaHt62Qvt9VDrVkfH6yaUR+kU9yoEOIgTu8GuC+g1Ue7Gl6XAhI7lHa8YnyGFuh46ME3Ja
AsS2iO0egJLTx+0xw7jKGDBqL2ZWZyDVzHnQdA3BzAv1OOaNA/HwW1HPL9Bnzi+jDLya6cJbXKUM
xV+jbixZN1ALqVtl7gbTYj8v8gn4IMbPROanJBX3Kua9nKO+fo6TLAbg0h1UwbR7GnvUDA9YNlTU
h4eEVncSKphD0qGWIIte3cXA9MLCw+oDZ050u+qSi5Skx27Sr2rCjiqSb0wEcUOeHFozMg+YuiQ5
Kk0ClVeqJTRKgIreJckUZ1Blb6KKpRlIoOsKEVY+ASiXLJa/d4B0M0O0qvzFTJ+5LFmlFFus/DkK
7CYCCB+/p4piQc7UFnXdHrvUIuVBlFq7VAAn96JkVQwnFiOCyv5s4lmQ09ouUAEGZGo+hFXt5JqA
7evl3uootFCx9TVBRxdCR+PnXKkBxccf1cyWRsEpqtNUxJZOH0P2M6kwwKG+zPrEhnGfFudeU70u
QsbUZN7UKFcRlZcymQ593l1YfJ/J9DksXvTuRMzmmcXPpVFfsD5WaJ54oQa0Ft1o/B6Z5mEKO7dN
gebHF7NXrHSeraS0AQYHBXLuaOIbquNFr+Hc/4x7/PBQ9kRE20Ud2VDKt9QS4KcgX/5PBEdDwFsJ
FGiedhvV3MKYrdj6v4bKGfh1SLxHfpvMDCjtg6WJXcupF0s7jI2tXE8E2VcDiomJHGtxFwFzVpuK
40fogvram+k9VIl28JgNxAIMst8mVnBMZrRhC4AZaF7CbRFZQgENxlb+nrO9BOjvwSIzZClKOljK
YMmB0vknjtC2jGAK74z8kOF+SDVmUbXQkAugllyR5yiKUEJW69ee0M8iK5+UKHxgaYPnS9AfIzXu
LBRLcMjhklVTJdZExICU5c6aby0IsGJNFzX0F+F3/vkrk6jP2xiSM35NI0RkTmq2c/nUm/Zop1tZ
ryQZoPqo4AkDov7TUMpTFZPTZe5PaKbI4tPUmdewevkau5mBkxXUYSyMrLVFIM4MtakEj1QcYipe
LXsZmZwc4zzqEKWt7PVra5trh8QARFMT2OmaZZrpoa7lA5Ci1qDPsZIduyYH/yZEvjTswCBbqB5g
6N+25gR/gUpVtGFVGWL5uDhp1iCx57TQ/RRza/pKflYMDnlwaErKRnMwkFQ5vaDsXJ2t27n8BasN
FKc+NdA/hbWlQgCmzV2N+OjrBd04IwR0MBNsPUJ0suZBxrrcoV8KWLTSVy8SiSyFly+UNDvYxCah
DpwwDU0FMuam//rzxWJmqlZpqoqNE9qkxFNLJDsv695JmwkhRGf86PLxXjIRzKPQ7Fc8e83k8kk3
SXU15W5nXTegGQMnSMY8GvwmONM/d1YTJ4CBMvyEiOYmBV34Q1Zg9EDAB8Q38MZNxne42FuYP6i7
oqQa4CdjdttqK8ccbKyc4JqoPoZgWXKL0W2CjZYj1TKgymQE8THvAvX+P97dpdV1DadKMbhRNnGA
ug5hU39L0JrQGq39tZXNm7L4uHXBRh8w+gBqCmBLthysQmIn8aui3BiIarQrE9+FJAgx47uod3zP
5j5qRAQR1JRRXl95UkZiQ+kLLCrTQfNJMVM8zmxGziYqlZJxpeHOudl8YMSFwdk9LU6xUHMFBUYY
nIF+LbHQqwZ5DMhLRi6Cd3pAKq4B08AMe9ERA8ASe6Wxf7PUvz95dseLXyDlA+WgZeLxcOdSQ2lH
x+GuPBigge+h8psY7fJrVw6wQGAvpg2+Nj3MUtxp782taqKHVI97uV/tre6Wu1vaW90RqRWrsch/
3RHZxjT4yZn1gf64I+pu++FGmQNX5F8Lqs3CKIsFLbS8DqsUCzqLrmbBFKgIe1EYCE9jgClDX9+U
DW/7h7EVPTqp5AwkCXyhHFHHVFS7ygu7aoU9b/uXmgsCoeVHrWKuYsjQLRChMG1MrhpdwySg4MDJ
SCzYyVRyzPk5t9OOr/lV1FhHAsC5dQXvsjY/Kn+uJB0kuaxVlG07Qf+ecjEIY/VJQoe6243daA1l
/WTW2WSDzviUidM3Y+SB2tbXClwGSkExGpsotSakD7ZB0utkSCBr8H5WwNUiB70cgTqArSVIMS7e
KD5JWRDlQm4TEVIiahbU+PeBC3k8MYIhRQYeKXsD3Of7vf7ERR1hfVj0USKdhGKf32te1CfnTigL
wGSTpYGduOdVtyKrpbHVYeExyWJRqJmvPeh+co8E6D2aWxRmXQLNzu80WzqKDjvuyS5sVv6Xhlen
JzOiMe1CVEtU3wCm7EDNugkSDKhPbpNHxZat8Rs4zNpOvLV1N5ZWV8en7RRhYHnLfCMZrCoBst85
1Mh3roa85WSQ7mCeoorXmKx1zRVhogDosaqpPnzAlRsWnWh2gfwlOQAceOy76oomp59yW4WovFEo
L6iqG4oYqWIiPGpSfo/urY9UyCEmzwu/y+InqYJyfjoAVeEXIMCXTAEZWGrLbudI7P321cbICpfL
MWsY8Pv0YzJyR+Xh3dceanvzF+uz2gbIaYVSjmrprz4jHb0/8ZU+RX7txIEcYHPs/Cb2d2xu+eDl
nszfvfDBpKqiJm+wJ0YVSwA5dUDUDHBLVM1ANeYPy0nqx7EJFisKBLpQ+aZpBF//iL21XcUSJNdo
RwWsrR5yS+1fGr7jH7fIJsiCEXAqimpKqrZ6urUxHEyMtsB9Bi8BE96sWcNcPRRn9KNaY7DXVytt
+g8086IkKKMSLa++SItAy4zUgfnhU+9KDnvQBYvc5yf1ASCrlTmzJML01r5E3/6LlTQUvADoAEKG
uzpBsaYORRlD1yopiVvIF0T4O/fgl/z6X354YWJ1YFoDY4m7dmJ+iWF5kqMBtnkM38rebV7C3pK+
Ze8lSpj3DNWqt8QG1QzTc/oXUj4BXS9quw84/0g/pdT9+su3XJiC2B5VZkWTjHVeYbQDME1VZ/6s
jO8YIsFs7fYBte54x4ttnqWlpdUCEBWKIUyGpXl+Kg0gAoyu6UPl8jmX+BY9FLtq8VunCWm3Ks3J
i4jurj/v6FQncQGNetwPOgaJKzc0qMXa4lzBQA9zZ4O3LqMCTEpCFRvp2XouFxcziOXqGhxdfADk
blVgSX29VfLm9yxMrFawLoYhrtHh49eEBqFa3USKhLZDFcGF2mOkliSiQK9rzaFS5HMtmI95j+Lj
mCmPrVADBUi81mzsHvJmUDwDBReMv1T6AcFYYkHj0qVmaYVh8503IIcqonIuoNk3cv3j68/YzCsR
60EWZ3YroOz8uS2RXCdhmYXzW90cMA/8PW/wRmFsQO+IDvWiB/IW2ul56ndO4ByLr2/g0u4qN0C5
ozHHNsp+NchJgX6YZwxWfr3jlbcP+uL7VjkBL9A61gomngZIdWgeRjE8mBfpHg1axzhIj/GnnO18
2ebB+G1xrVdeEZ4JnYgvS5q2tJhRWgVQHjzvCPIkh3K2l/bM/vCLpVzfrJB3alTXMDh39kKRBxLi
6NuYZyELfuWzzz1iyt6ZUeU/z0wZgxygZfGs6VWde/Ti2TjlD6i0OewDhx6dHKMzz14mO3duM7aY
Ow/xBAIzFNf+cax1gWHyMZaWyUdAoChg0wnlW1W7SBp9aEFSLvtOAEFChryYUrwCXHSFkbxII8jr
c7+yU6S833E2m0fZFBV0A2uAddfrj8YDCKTIBJ5AqxQbzQcz47Q7pnIfo+6g+1Tu3hDyXaIqr3bO
2maKrSxsr7Yi0UIq5ipsj3egYxxQvxRR2bWys2RrduWDVfK1v9h0rKZCVMhUGOSvzm5mcgwi6AVw
uwpc17SHNpi5gyhuQhSKSTB3WRFlNAOvXBJKCno+lHBJNDdaSxAJqCogHkRTcmpjzRMEdsI7Au53
xT4nI36uymGHerWJ0yx/wso7oUye8kLBlcLzWFjsh/jJcuQwzJpsxS489jHPuwYPwOM2mPZ7m7q9
yL8XYOWz6iYmCfQHmR8f6Md0Zk5ho2HkPH7/xyezm12kZsfiWoRXjqJQTCBw4os+O3eO/lMBvJj4
5F06mkfNjo97s7X/nv0KhGGxwmvtXdUsCU9D+OXG0f1Zyki1i2P6KNv5DGy60Bf/qdjsKDuj1x6o
tzdtezPS+n3GjNW9GSYtb7UR5gXa4Yh9lNp91x2+viv/5nL+ax/Xuru85I2mtljV8YiC9EMTDDZE
hezKok5u73nlrS1URbATDcDSKpjhfzrlcYybhCbwjaU6+lAxQ4Vb2pHa2jOxQi8NGhWakMKENJS2
CQRK2NO/+QUor9+y5Ves7j4tkwIsV5hQ/e7Ar2gWwPzq4jY+Knubs+W1l5ZWV3yIEwTbOSyBTHCn
PWi3cwBkfDKnCToEP+ZTEzTu4IJcRL29qGQLBlraXl1wUnSmxjvYFuNXQZs8w0RTX8vseHdoxFZs
sLC0BpyoGvJG7pIMJOwB6tqY0AlydEDc5ieSRvQwOcbOXPCdT9NWYX4Sh2kumYgNTDaVdiiRh7IZ
Tlznj+mQfO5csK0DCZ0RXUYTjQ4Mf3VaxsgQMoqmNkQ+oQ9+5w3qTul1RrhQHrFRDGeDvbd3ezZX
54bpmJfZAq3z6+iuFTs7J7v6YHsmVsfDSI12JCE2DUeys+b0tLCpja43FAs99HmUFr/Zi6229u33
UkIo8E/30aJXujQ02BxVvG2ZeADh8lhKHXpp+50jshk/Lm2tzshUSRF69X9tGyTXLi24kgZaySxI
k3sT4pbsmj+poZMP9p7b3zW98vtRNbRiRvCZcwFmchhaFz39lrumC/E+t/FFp7oRUrd72zmpW4D6
8pPne7pAqNR0hOaRiE9mEDvNvS5IDhMeAjnYu39bD5uGPhlVQ1ULI3dWZ4d2EKSKqxaGutcJHKgS
2gOQwHJ3vmfLryzMrAuDbSbGFRdg5lch61w/DS8GSpGil7v5E2g0ewx8eWsBdQwPktBvBFmYdUZf
1ZlAFQMb10fplZUgNMoSOzC1cXkVo0m8Vz5NsbpN0JDldmx0cxo5oph/SwY5gDikExl6BZZhjX8M
RcBbkDPzDu1ZJKTN4evFmT3A+g0zTMnUZQ0ozl8SeFET10odkcwvtIuISdBRHEAHw8IMKYjsziIW
wdf25i39yt7qbFUl5RHTpczv2lPFRrTtG/1bR8rHCRWPhnmKXhzHrttTB9qM05dbMruxxZkOK8EM
QQ8n/0iLdtfIzewBM899I9if1bDlE5fGVuFNpUGdIhs5RleCyB+Dv5qJ379exk2ogKApUTLBzTHl
9WsS9Z0Yykkxu11jtKbHuaOE2NkhvTeP4MX70PS0vza5dVKWFldvSZygPjGlWebzXjvnzakkGHsE
GZomTbxeIoFKCudri3/r6yPuXppc+Yeu0tOqE9gcEGQfHZjTH8RjjnFQRCt6Et4HF6Sn/gcoz5iT
bu3RCbZO6m/jwB//PDElEQwqdTlAnwJ0VlNz0/QtMp6haAO5fdVWRWZp0h5/bOvkLI2uXhsD8+xS
yCrgZUNfBdE+FK7ubOPW27m0sHpUumLsZSqZxOP0XkV3fFFmvlClZyHdK3FvefelpdVV19COI6UT
vqUUyYXT+sDMPALnGyMBvj4ne4s2//nibiMUYBqKW6mvGEAtqaTcD/S/on0sv2Z1p1sixmDb4TiA
ne6hdcSnPj1AAw89GrtXbfODJEU2JQPEr7+KClFtViHa37ByNThCUTMFxtg+fb1o2x5kYWS1anle
tFOrlSniUdGOAt3W5sGhUPrB3Nf6yp+y3UxiE6kgC5OrNZSVQZb6iKRoIQ+PxYdsQw3lCTJ0T1D0
d+sz4C8/cwRHOrAnzfn6c7eXVEfgApU/cK9WFytiak4S0HJ99AdduMjtQZDd/9wEWKVgc81w31+A
HzRiBDQ7KrrXDJAQnbTSKjh9+9rGFrUMHEegdwYBf81Y19XEhqcsLDq4RFE8KZnuhm3jlpOEXrXi
ZWT1N0MwhEdFgLpPBO2PtsfP6WMNzTPquNPavfUgGLNuHP6CsuC65MZbCh3MFq+cjDYBnCV70jAr
FYM4xQ6BVfJZhbssga1dBJIHgqcOPAaEuD9vuowOsoz10CDv0MGOLpSSe4Vu6298PjkeZKc6tOu8
7KUbWy/B0urq5RNyTPxj6LIG/I+RCX4TzBLhlb8XNs6n/6/QaPFxq9fOLKZWNbMw9dWOn2LT8NUY
MG2b7GU0s4f/93bI+mHLMiXp1UGDelfkGj5GkmACRDL4nW36aEZrrP8mCZ2llKE7CTAcZZs/Ny2r
2ppxMuKckNyRBsNBiPf1rdg8FgsL858vHgBaIGOZ+grB3TxWAlUrCHI7/4WJ33Hyml6sKMDfGsR8
HmLzG960XtKWz1+b2HSPy1h8FXGMVTtlRQ23r5SO4eo35Dq6sZ0cu2A6VUF0QK2iO/LnuZy9LxK6
efp+fyBZOUhTw9zYqoyJB7DxYkimW4DcpKmjt/ORm6dvYWe1V+akortVwJR6dp6TWt0u/OhJ8gGc
efQa74CAex81//niYChhLvdtP6InTNFsfTK+K2Nz7hn1dz5q9jt/XanFR81B18JO1asFWMcx/ZVh
DvASv1q8PXL5jogcCYZmczu57uHSW6Hc8rysvGExieDeMCxlZaKF0hTLR9COLcY+0QC9E2LtLeTK
BTKe8i4ekLZRGeWyYjjn4LaZ+h4vZdPTLtZx5QIVmvXNmMLMP56W+q0XB/uedme71hUENN8x0Dl6
4lWp4E7oPBrq8RDW+l3NjUOMRPvr47GzT+vygZTlqV5BCMsLQ/oTkzVvItZ5tCyOSSwHX5vahPEX
Z2JdK9CzzEAfE3xI4yUfaAwL5sJIi/I4tMd24cXtaOT3fq2LBmgE0FKlw37NBF3IUTuxJ9+i49Oe
30ftdq/0s+nnF+ZWvqNo07EaQ/goNF+jo7y967Xs/usF3Dnoay1caHp3uaFNCL3zkNmdAUgdXR8X
PQ//151a+QyVDFEaRrNvwhBAE4jeaYAyI+iOikswBNDZi2L2Dv3KW/RJT0NZTYjX59I7acIrQjsL
7WFntYiDPN5z9LNH+MIlGiuPMcnQscyh7e2RevDjXPjG2viSo/1IKmJ04bZuE8d7VKnd07/yH02r
QaV8wu6Nx9BHWfCITjKnOMzTySNnF/qeA5cvPnE9go9LA1Tt5HlFfymHz3JRpkvswZYxPcJ0zJ22
iu0VRfvKPJYCjOPVBjIjyecoXPeyVv1GJeitohFfmApqmel4MHlvTSF9/Po6bLkuxG1z4gs+FOCm
Px+2rhAaMa3huipJ9cwcPeyQN83EZwK53a8tbYI9S1Nz4LB4Qw1hLFJBh+eqXf0IPdDwJrnMoHfs
hefhXr0mZ+M6OjN5UHrbMT3/X683cml6FaHSougimc+v2zM6HbzkKF0GEOnw1fb+OLRNYsjS2sqL
ZSHNR51PBoa4SB5EbqCr8Az1TOYZznDML61xP9xAKcHe+cit+780u4qFsliD1HCRUIBpEEh/TVUb
IsEuZAIfwocQA3obd3SMoLrZS2s2yximTjScXM2cWxX/3NgxqZMxL+XMj3pH7cFrmvdUhzSF3d9K
97PYoBWhjMJs8uPrT9784oXhlYcdTQ0SelzUvVo04HJudIocJ4qgJ/JDyF++trXpepZfubqdoQR2
Wp+pGfTnTxKoW5EL9ZefzYiy7Ewv2ov9tt6ppbmVe6WguuaRTglUMyCpGOv9Y06hnixqfCfL32TW
Li2tfGqvKpQkvWRgANDkYcLzI3sd8L+mN8+KU4HhIBnOObTG9g7OfA/+upW/t2/dbMnMVkcjhwjI
dyjeezU+aIOy53T2bKz8mwgVIRUDV3S48FmZKTplLrSSrPgDuDYmMYT3u9dw09csvmrl5uRaSEIx
w20IBzc/qG78gCt4HSprxDruL+LOOVmz0FjdZFQOAUqNUIhFWwyl0JQud16mzcx1cUbIyqVNiWBi
HCMCM3LNH/Pb8aKdTPo4faN+6RBwJbvoACATWKkc0Ady2H2J52366qisXAzuOY1bNO56LHL5QbyZ
W6ki6Vd1Bxp4O4dm801c7ODKrURUlP6ftCvpbhvnlr+I53AAB2xJipRkeY5jJxseZ2jOEziB/PWv
6CRtBdYT/Lk32XQ6VwAvChd3qMrKxSlDB63Oxoz5HOW7ol6CxtOVYIrs4wmYMjtaDVJYxFC9P0KB
u/PU2msf+Lb1oQ7gV5tW38xbWZ3npFHkadC9r4IwUcyU0kTtc+ogqoHYOSapcnDLZjfMqmU+c6pI
ugon/LEjHISsndqxLxDOFHH9D7BsQ3UeTuBaSdTyPo0L39RA90nAx00d//zGvjn1uoOBWFxFOkbS
IUsnQFpMYl1POTTNmgJyDaD2kCpDv3HIvy28VIiPgpnRAm+7rkPnEpTyiO4vVocEY7YaFFtM2UuW
8xaiBWsCipnmnGfOKvG31iZKiHhmxWWi34BgIrRetO9a9ZEhBQGRiPT6/Fa+bYISbAufEXna2ViG
daU66JHuC/MrA19WRvcQU9ctw+V659rScfU3obdgVYjYaIKWdjP9V0cUIwHufPNLeK96x9vpLcAJ
9gSA6zHWYFSFUSE4nTfT4ibQXSpcfbNswZYDgnEDnV86snKI2/bxU34t6wWReKyYa8eAI6TicqR6
eKOAeCi/6FXZh1w/1F8YKixRgDWWGXg+MWgL0u2qZLgWlK1DibfTGL4jCJZZE6ANY42lNcxQhuTI
5CsYWoFeetnuUM/1+VWy18jNeT+VbaAQL0UOjZTMAmi38bKdFB4aVv983sTbHgNhBwVYGXiRg0Xp
Y9KFEoAxhFxx4lQJiB5LuvYzNLv8Yh2wh1SqGmC4fiOLxN4Gt3+vzBAAJtWmfIpVrGxVucwv0v2f
w2ZtP1D9FIwJiFKRKLKnBC0pJQS3MTJbZ7KCsexLiSWJRXeQuep0jHWj07DrIPvofHLuNUx7Wt+0
zJX4hQSsDAE8hppF1cRfdk/1XlRJoSbhgzIA80vJjMjZkUQo0vWtd/zR9dMpSpfqJlRJf4l2Lhd/
JOH/+0k2BNyIl8aazQ6X6Wz5M5ZH4Yvlr+iLh/LoS+qLAnIQdUYvzwh7H/FFqTUBN+wYmi+oVtBA
OUJFCx9Ou5Sn6N7mUwXXFxDELEdzaVfJ6oy6b+SBodX7311FnACaVKMoKx0mV1eZr5btr6Pd375j
eRLQF7NJAyj2MAeDg6BsnTDfxvvcGwI7XNNzii895DJrAo5MSdOnYJZ6vdDA0H/17gtNcsiJEJHM
sxnPENoCIF+qeEvaKrKPpH9pCa82g7n77yePCLjSo9bO0u43KpuHZTu60dYOoTDxDlSWnQSxZ1+N
BiNe8t+O8hofvE8GeD3EZ4IRIoAKVSeD5XFLg3pqnjVwzjmlesEiFRJRxLPtUlJAlh08IoBKOy0W
XVKAyi/V4f81nnzzxlrPObRzDSRzVfNNH0PdKmmH3jbkUNLDwvbtdN+kW8mtczJCOLIhINc6EQWt
Erj/ipMmhJt/Of+7fONkdHVkS8CtzGQDsRusp4dagsd9B208LgY0kQ03kAoInYuPIte/Rt/0MYxZ
Cmnx9t83wJ8FjqEirZ2cX58tvom1Fg/xbIIpJ683KijoW/JV8rlO4sfRagS0oq2mxjpU0wLrRaYd
0uW/goRVGB7I/46g7ryDgLn77yCBVIVejT0s/o3807V8/06Dx9HqBKiqi34cmAFbJx4X//lrCdFP
ZYHIYq7hjeBXhOAQ0nmYcz7/uWQOIeCT6iSNri9Yj9netvSfMvpy/t8/DUhHGyYAUqpYdpHMMJBg
xE33NISNiBnV69/ukH5Qyf7IooAXoHtJ+6LCrmU7SAOZQRtC/Mkz40uQoKCrUm5Q5vECaChWOmt5
hyUePQGzdEdcDS4Pjaz91EsegW8b8//CXVucBMh6rVSdHufYZtSf0qcmhgQcr8BGPHsxnvW6+diC
XctZso1pX+nsElThZv05svdjc03Lzzl41xtoF0Ev4Pz3Pn8hoIPw77PYsqbVnWn93OBK1m8SkJlP
iVRW+WRE9PqJX07p0bMgYgu3+hzLH/bWftauqwDvYV8PRnKru428PUBySl6c/Mie0pkl69iLE1e7
a7779W5chWXrYC9/OMoOzUvL65G9KV7UuFlRZrkm1QXDS3XtFu9acFw5bluiKiulD5KA6Eux78ik
ChacplBh8lfg8L9cQqdfdUefTwCdylyY0xm/IzDjcPSqk0Ko1JaAP4Y2DIwoQIMPrEvmlgLyaHnC
MUX9O479X7ML6ya9iSyPNlFAnXqBopdZ4gwUMbTw8qHdEbPxmIWqKDNkxBGybRTzwFU7t1kyfsg9
XpIwZ1b2huypZ1zVTNgiNA9SxXDnuF25waCgWu87qGiaEHjgE72imbXpUueT0kBToepuO4cHTmdf
pH35KdX7nZ130F1Tp42lGXulVwJeoLOnZI+Ug5vMiZNyM3Fo3mp9tKsWQ0PTb3JDzTHdGKQcJMj4
tnz8N2brQmCkGx04BRg8cdg34FkOZ7SH032OuWvjcr0Nc7rveujObiCOKouhJZ6pCyGSAQFEbSEv
to9zou9788jg64XN6whLeAwpvKFc4QvKqG4B1qeBoUdgYYFacH8pSeHyPtt2bAwh03bfU6gP9vlm
VLhs3ZKrWUw3Dz3RSDpg3Wv0sfhiMCqfmJLcfy8aQ0dLV1ooy9Q1TmUZPxHoPratS3AJn79kZVHo
C03OkZUIqngsbTqckDAKexB7o4LtYIA6WDYOCL+q+L/uo4BsbayOs5Liiyqq321M4wBmKjQ/2KCN
f4SO74V8I6VrFPCtAUfFr50Eobu1H275ltV7+6W3GxPU7+grkVzyYia60XkXO9oaVMy7tYq+QKfA
1dw6TCEHfkPD5fIdq5Rcu2JCelroUEO9/COP2/WmOwOrhoA/ZlLORbJ+Q1Xd5zzeRPoQqmw/pl/V
VOKg67c5Z0qAm3QGAbLDsSp7BJ/ITcoOOpoB42DIb8qx9YxeDSQnQrY44V02UFYYGgREg8n2ej8K
tU/6V6iJbOyLBFMBUKPvfCV8V3eHbK0rIhydRUuhGgq7sEwwqlLnjt9GDKzgX3vQ5TMF3drkop5U
yQb/P6fDRMoFeoREFXuRSLeMyrR+zA8lj0/HGq/WhIAttjmqzGOShi0rK+jeQAkrMh3M3FkQPckL
SBNYIDbzm04/zG17w0cozlh2d7+k852uadDtWRqo9kwVuOzKeHf+268b/NbZXn+cEOH1NZuryq6j
YFgaD5ounpaArr5JvPNm/p9b7dWOgIHzPNU1NVBXTA7Njgbflu2vYkTmcmRqZN0Lsi0X4C/ryaTN
I/L1Y7RPy+9L9NR1l7yWJZclmyf2JoGMo9TqGfnCGMJc+KIV3yTzk2TnTkcf/+6cOJJR8Lkupwk7
B5KmJVA3HbRRfMef0BNv/5RnAE4D+as5AegGMhSTNmAyFK00nsYSD8yhkjyr5OuI3Uiq0xXVlOP4
NfPjQoogH5pNG12ai8SOzOnEhqSiSOp4XA2t2TQFWsMv6ZP4pRniv2TTXndPwLNmsmKm6rD4gQeT
7EsJuAJFtkm3G9ha79t0q6786rlHUpAaQOTxhV9dk7HdyD6dABdzDwrW2sTdFOk1ergfcnoonNgj
uawP4fTV/rqRAl70GEjOsxavwQ9spOyECWhRGKA/4OuF+9FgSWJQnDwBJfbvsj0S5bare79a1VC4
p+FaLJUVgk9f7//upTh50nJetiBnRCY0/lRA/n2YS3ThNb4KaTulyF0JYJ1+NryaExDE5DF4nBIk
KEiI1jHTTffKGkO8ZvQ+1tZhvFoUIqYG2lkNqJ7SkOmJx9hFTv45vyYJ0DtCgJTOUOBu1yS5wXrP
YVu9vOXRj/9mQ4AONE7rfHGmLNSWq4UubtOh+719PG9EFvo4Amj0Y1kkZYaP85HQxzgd3r1+GAEu
CEdCJ2uYEuCEPZcq/6GN4FycumJjU03ZTGkJkah+hAghsZ6cZt4pleYP6TS4UQ7huhlsPkGnTQyc
lBP6Rw3wI2EC/6kpW44J/2zb2/Z2qthTS5bdMqtPWddtxyb10tmcH5q0uNXLPPedRHGHWTXdIneG
C60zv9WTs+kIlOzAKvuIPlxzYw7N7NZTJyvoyI66gGM46HnhrMnPEyWPQNpWLEFNR0CyZlxImq65
gw9U+ySoIs69KOo0czuDrTm0wrUjXP+6doRD4HLv+MX8pyNc/uyTGV434ejNgJvHGo2ljYKGYOil
3JrRt5R8j9raN5XvkuMiwTIqYBlUKBv0TuO4QHmyBxtZudGdDdjIHiykr7PZk6/u/0kW/ntmRNqg
Pu1aJ/5gCCFbnoBrmPbp1DxCbPnCiUR3lpcFaajwa5D+bdRtR65lTdqyjyegnE4XNGPEVAmGevHU
rp89axz/6Yd42/RT4/ZG22zOf0MJdlMB8Wa106p8TRJo4GTUF3Dbg9NYysggOeciJ0GRJxBsXNtM
soPqEQ9KbRmCdDMkgcldeZQuw3Eq4IqWG4pZrMEfCeeNkUCPBWwT3wnY1vpwWj5aCXj1SgFZuB0X
XbbaY0G1i8B2ia7i6sLYAzp7KQfC+cgW7Nt/n/CxyNRGiRH8sRwVG0q81r497xTn3RACan9biJYG
QqYVWuMsTvze3E36fZWhzvethtTveVNveUNfUtd/tk5TBQzpkrp3oGy7xukO3ZA9360Zx6XexC4o
8W3I2VRbM9Q2UNdaZ8S760TKZH66c/nfCAnEIX+vF20tmHR24J5/wBqRp+muabrO65qg9OA5bDuB
9IVBSlHaOnr+2aCpAs7QRcfowAjIHrtkq7YEVQkzvbJT5XqdlTq/329HCIX9FiCmW+YFg0qgB1l7
UKDig5OYP5TcrT16hyHCGa8jjJN74MWfbEgoeRLz55FAUwW84bkJ7fjhg3UsCQ6AcebvD5vbo6nQ
tQVhfSeZh9bj7trhs9YmPtzA8erKAurMkBhJmxgN8D0U6Nx1RhIsv6lr3jou5HJDKINKNlN2TgXY
YVMxJ+ZaEVe2a5BBHoqnAspMZPM7yIBKqv+uxORbYqS/vUhsEuADmRXLAFXQ5K1TN7j+xxtwjl2C
nnM39162gYqwlH73JPARHYTc0BtQHRGWuik2FWO9+8EO+nNe0+jdp8rPAhN6QhsMTaaXoF+U3I+n
A44jowI+KbFmT1P/Uub5n1vETgaoR7YEHMor5Xe+9wMBqsyWADqQ5GsbxrGZaEk+ao7/9caWjYOd
jDKOFiaATk+iJWNrt5HCg9GGcrt2OcuUIKVfSoAWc5yW1lwb7JIDGKiv0GZwtx71Zv+OttKTJ+9o
QQKwRFFqpUSHLYouXZy4B+hjvwx8atuX8H49eTgH7wiATwalR5YFkEnGRrfK+GWVH2x6knmKgDJN
nEdVuX68D3ilZHUirlTp8Ls+/1sSx+utS8dH7iffGZ6FubBl+CIBUcnyXtzq6MHEk5x0+q+2O7Jf
Oyv+NEB/9IZ4/Xgv99WRLbRFZXmp4dAN+/XyxUzP2rHGAF7T6JXBxzpvjuwJgBI1Qx0PLT4dJmDI
vt2vI3Zo9XnniJ3s4wmQQiCQ2swzrC0t7qN0m0zBmnNdRn/w5/U4yFlqTiexj1YoIAtTjCbKC9iM
uKtckP2vZOESptRFS23wjkFCyS300otx9A31hZZ5sQasdIsWdnft8r6L3f86Bna0RAFraDH0dMmx
xLUHdW1h/1Ub+hXEyGpDp0OmI2sCvrSk0SwzwvKM3qt2yDdlmatsigsbMbhpPabyx5PMbQR8Wdq0
bUobFq3LGSG3Pf7u6h38/9TV+7pGseOoS5ZhbFcM/TP6s369dT/fcVOcDHiPbK3wc+Qu0UDVflhr
uCdSXB/cS4qOeQ1ccpD0EKwlkd1yNTLWEGn0HWUD7j9IE0E5ZpUPKVWMkMgc5tTVTlSiQ8bW0DRM
Kv+9vgZSNQ0KfehQzVLwi0NbKGbh2OreeZhe3U6sxKKhBmppkIF6q+Rt24tRjJmJmqWZVH5B9UNb
JVedUscBX6IB9I7LdT7pscTsy1DDG7u6YxBNJ6sGkLChVa6ZszJSHAdu5xu9mDFeMVePzMoLv4kg
+54u0yGNDJBmTKlf5ONdjW42lxf6bdxFENLh5KuGDk+30pudkaZhkdD2gnLtYJf95Jr6U6oNLkP7
ZesyMByYCt5kBb8t6fzYRNblZMRfxritvUGNIHw5o9ugGcGLMI1Y8j9VX/7UtPYHNCm+Gkp833Tm
c2zxh6nq8YhsrB/6mM/ov662zJpkX14/OVNNIOGMOrsGVQxxVomSwegbOGIwGGm2G5n2WEzj4mUd
3Q9TcZfn4+Km2QD5WytirVvSIgutPhshSMU+KwjY/Nlwso0+1o07NaCN7wrrEKdq7xYRf8KG+4Y9
P2hofqBjuydm/qUn86e4nx97mzyiQ/EmRcIxz+NPSV/0XjwknY+JeexMfbFM5d5pwemVWXiOadMn
FkcXrB1ulQUCpLVJv9NJ+VKp+bWlYrCqSyevUFXiRnx4UOtkcFum/dOA1tKrevojQ/7N65m6m5nT
uFDdZj7jTu4OlvJTKcldUqgBL8t/ShXPeNUa8eprhruYqDcGqy8y88YCh0vulox81pRR8dIWUvRU
+bLYVpCQdlerTetNZvXQWE7YGmPA9dH2OhDbg3w420CkY1VLLvaYYEfJPj4oeRFopX2/2MNtHGn3
g0UjV4FSpVLrGAjtnXAyonuFFcEENTCvzIrYM3twukRjYNL0Z8KMQB2Xm9hIoYEzL7Nbmdo1SR3H
S5nGPGqMXtQumde27XLIrSrbdx3fcnRJNur42dT43sZssq/bsa81RepGVbGfaXevmZrutpGKH1Dl
95PpGPgiGZS67Bp7m9re4CAkL6PJ182YgtpHqVyrpp9y1NU3Zj5RrAJ0/X0eKPFwF5HqShlb7mcV
+T7F/TO0DR96tb9imXZj5dljn47jRWNaiz8qFApCi7UZdKcDwd900al25k5O+yXV2/uxiC4dnYYg
6NtCreNnY5etOxnoI+Fl5Dak2CbG4Ctxc9Om5iZKjJ99o2+7SdtSU40CvY8uLJpuuoFxz+I2qM/y
n0s27nE9HrQuCrhmYrS+SXaxiraV1NoZfdW5PM9/0Dj5TNPqC4njgxYxy43b1O/B5G/WEOcpISHT
NJ/iUv267hP0bSm4nVKzcY26vu/g3gVDG2kBoXkyWJ9GA+yt0zjdxZDHQks18xsWPdGu+YH2smHb
9xjUTRc8iW1V2ZrzAF8outobZ55tyrQqN1HLZbO7pwIiEDBDyB0q7hYYZ/++AYYMgGcYE94HyUWt
3ZNCxg14MiYBny9odEHra5iiJn1ZlwOPWuDMWjOdRr8NHZxYRM0MZCmZLmXVOfW6g06mCp5iqMKD
jfnvFTm8ausxGaqwbg3XYrMbF99p/Xni4CjSNucvtpfZX/GGOTYmRM0UXOMTgY5wMGbW4JuNfuVE
9S1OYuwvK2pUmJCcFSODBlm1VXTyWc/mIClNz4F8Z0bma6UsfFLwballYYUTvzhr+c5o3IK1l1HK
qdeDEdktqsZPyzzya9OpvJkrmYs6+/2Qd6NbTk7kmTyFk0w65KFy5oMTJIjjuHYVR9ph9jLNLa6Z
UDCmgT2F2IYl3Kqs5nmrEdyqNW/uBpqisbyGUHpEau42kTL4S8/qkKW16Vta0UGUTD1EZnxTKdaB
gRwSZdpw4cajY1Ua2DOi5yTXN3Hf3OuxgVt2+qKUfD/ERe9ayjCDVaS5Jhx6K0rTWl7jUMtjTvuz
a4qrcjL3db0gJVEPP4qy2NBkvlOL8nnuie32Y3NAPzc0j+lDZCg/B7DJOZP2OXKMR1Oj+2Qq9pk2
Hdq0/1nG0d6YbOLGOQcn7VLsu2bQ3bEudnWRb3nabtMEnVDQqPcyDed00WMSjLj0/Xq0r6K4Dou4
3yyx/tRY2X5Jo6Am+YGBH5vXC4cixrilTpkDO6qrvCue+1Rttg2FGLPeaIE+jU9cbS+Tefyk9caT
Eiu1p6T2D1pBlrJk1b0yjdcFA9oRewbXUTU8NJN962RQCrAn/lXp6x/5mB64NW0Ke4welLaEuHZf
PNvxEHu1ZeXgwy/0TWVQEPnYrTvo9eQ6ifOD5sanmZihkXRbotg3deWAhKcaXF7xBnRKSWhbLTaL
Katk4tZxBji786lw5ku0oT2rfGo9szF2yRw92FO/NeLuNrbUTzVuCN7XmWc31eLXfVP5LLcbt5oj
wzdoPgY0U3fnz+OpZLyJi55aFkgEbV1As9lQwdPUJVFglNVVxq96VNV5b7u1yYPzltZ/STwEJijQ
LRCEWzoR+yzHYqmqJIMlrv2jWT9Sa/Qa6GC0+YUOvp1meWZZKglnT0XRpoF7DnKtUGYXlfhKC7Qo
g9lEwepHDW6C5kK9xuiDbxkHUE3KOsxO4SiiQ9WwDOiY6UTYS9IUrTIkqKusFBIZrjS0FAyurmzS
7Qrh9tfGDGjpd5C9f5EeluzvWgh7s8GmQ1VIHUN9WOQprcq2thiEAoIxZg8ODriHxtlv+gChs4jb
1SFPDOLWhtXcg1IJ2tlZ3B0apd7YxgzZjCyu9nqBoDtF90VttIFKUZRSjIt+IDcZbmbERsnWsKd7
Uk33emdfd1VXXGXqcIU+jSu+GGHFp69qnD6Ms74plOazMTOPQ5Q4pc19V7HLyCD7Ju4Mf2nxNltK
U9uxlCke0ZpHJ1a+W6UKFdWKQ2uGVg80jxQvmtTUR2yXuGXWYUf5AMg2SxfIfpOo1fdCG3eFHe9K
Ht1EZfelTti+XNQvw2B9M6fo1iKt7pqzChTQySXokcPUdg6Wo991w3SX8Pw6UrObUp0up9b0daP6
VNr9TdtluzlWIIkLnfdq7KpdseCpVy+oh7Ek3S4VxmSUJNW31liZbmUhSmkh1YtW7UvI9tpuXA2y
zPzLy/LN58X/7KAYcEK43bZSSP10I6aUVs6m3QgfY18YWsbmTeet1DzR5GEvUdCCbnto/0TiC40X
NtRs5BRyJ1EDAtc6wbMbzN9CxFDZhDkT6jFh5lT/dGa9s9Osck3SuGxOf57367fkmCi+mEfGhIjB
YT0HCTlI/8YAndGJp7gaWtFzr3DnAUp3xVq+u5C99k6984+NCu98h8yczxbe+WbiUoTpmPlxI03a
HncqXWICoKATjvDAFCMDPuo2Wlj4msCAihgQMUiCarvOMCG+fgdTykmMOLInlHfyue2LsYQ9uJkd
QPYVQUKddY/KxKMgmdrYZ7WOZ9eSQR21iMH2jkeF5HuuzvHGkY9+g+A8vZo4S9zDkVWjwtPUmtmG
1PrdqGqFa4wFtIYrdj01fekarRLarXWvxtqh1e3prpsdVfJzToL2qh1hIeAmkE36O/hF8ELUBMr0
ATW7+7xS762ku2ZMCYsI1LYL/y5Z/anng/lqT5yNoZW2OFEPe7GTW3d2xKo9hmWg7lsXQ+io5bSL
U2a6RszTTRw3nYtiXOmazC58vVU0X22X64E4ksv59K+ijgFswR9ix0qVLqSJ+xpU/yP9SvTpe2yn
/kdWTg3dsinVNUsMAPDe66iuZAoo6TBHiKxn7RzKn3G4zlqVPrM8Ld5LefBOHrAjoyuSHeUjE1zH
CSudX9UcA5QXK5fNOm78HtKLk7t4ZExIXacJXZKewVid17gWsuG6qDJZM/SpI3z8gBKQSYmLeSkS
LQ0XPCEG5Y4pk9tF1C/nZ/TOe0gMVlrm6aTfnv9+pxZ3bFfYSWVKirRSciWISujBQnhiIEzmIqdi
RMvAMQRzqIOat/BQMmg54nVirZx63M+/Zajuq8+rcIICAcnF6w4IBBYkdzHluJcxmp0CgmPbAjSO
daqnRYqPp+5JeW9Dh1O5bZfPmiVhuTRPRaXHhgT8W4AAfcItcITPTrdvdNZ61YC8EChEEZSB3zpK
EGtw8yKn/afWQRS5drIWavZVnaLvGq93S0mRIyHpszo8l+DFTnjiVkZxm/XlDc0axAD4S0nXW25S
V4gKDA7NOV6n/mKPlqtG865x0k0S8z1mSa5ru2pczZmJC27OcDaTTR+333XWUb/vTcyZjDZaypoZ
Q1gqfZrm4bup8ts6XT6bGXIFJLpCWsGfndZxkVC6MLvIBDnFUvnpVDSuYpHrCblUDzm7R7xTv+tQ
6pRg+GnXfHWb9b8fH3JQopa0xaebumd7qdwZwt7nnf9UOHD8zYRDl9kpJRxJ3rDSzNFPqIGsV6Zu
E7OVHAHZUoRTxmYQ2AxQoA3KvD3YXf1t7sbH82s57eg2NSCAqePSE268CSNE3ULstbaAQ9wGtE/c
WDU3dosbJ5Hdryd7Z5BZ+mNOlPAtG8ga0Ajm/h0GxRiA5iYBRUCNYdD3EAGtuySGGMc2BRyBCPM0
qBMB6vNHIzZc1mGktzS82Oy985t5+jC/rk5ADRoVhQVSJSdIy200fi3pFiPbYI818SCgD9xSJP5x
sgIM0n2k6aDP6TgvRYojX19o0cxIXK+vvE3+jAkwdLRRz3Ye850ekO2wTaSyFCsgvdnNI5PrHhyZ
VOlgGJ2OLzjf9n6/S2Cx35J7y102DP2Bsjv75BEgKD8hw7pKnAtnLe9zs88z5IMy53lBNWWOZcIC
J0/AkQXhkDn9PI36uqAiMXcV1beY6PgSkzJzIdjj07T+iJMc2Vt/z9EGdmUUzYYdO0Fpq0/JWiCq
sm08JpUbRcWPel42g0P/d6povJsg2PHvPgqfDYVJTD4q3A5ia/6kkO4xqpXW61T0IIMo92nJ8hr5
dxO1K/MuK5QpcCozxMbsWG19tplVuUaX8c3583LyZB79KAF8eE6hhT1h66PYvBmKNdXA71OIZ1EV
XAbnbUkcSRxKSKc6T7LeSEJnMb+WZnapjfHNeROnc/Wv66EC0jRlqZh8xHE0m1u2iz6vs/yp19B7
PWj24KiTeJJsSQLcDDTPeoqCeBB1hwUpprH7eX5BJyOwo/WsWHDkqnWCkptpL3agkPLSgqa7Trpw
TpMnu8bLW+m/KLTHNKh0H09jzL/OSteFH9ktW5vVVQq/eJk6Z7sCBYBVPMXTlUAPlkt5G7QEBKgA
M7XekEZv+yrMrYtZ4a6mJqFKl0CznE3TU4nfv9BVvAFRSEghkYESAB5Afy9wyRRkwVW8epnTG1t1
0r6mRoYAF/lwYhdXvdWNYaWq0BbqwGlYRFq6tzMV8hiNgWxhNK3ysuxQtgnKbeh6rfIL1B9DY1h2
IABCYTK7s+LxZinB6JAt7LJNi0Pej/557zjt7iZUodcquI4uiL9XkZWWzebWcvCGi0Ln5zpooPws
XLyWN8M7Bg1Wd367aQ4MQk0X+REBOMGfWamtPWEkpZ5rtzDqrWXS3LWMdqcuuPsWsrc0cO/Vbffd
GfvIZXlxwdS6uJOs++S5Q7oHaoUWMqxi20dL1F5LVposEiJnTTZ1SD0jbC5WfvEYNOpJ7soSfqcD
J8skOh5EOlxGOIpKscQ5IkE7MHRvFWVMczeFlmW26aAyb7Swy7wiTIjkG69+/2bPbV2HnBAwV3uT
EElTk2aJjv4kcqEqqCT/E1nh+e08uZuvJsQcCC69IUZCzQmqCSPlkIjQBskiTjuqbdoGarRI7YoJ
DZ4oUW0k9ipR8gGanvXwvt2zV2vCVZtj3BAbSn9Z+5Vl+MUqK4+OTqZDgSJAEkhhq46YRlHipY/K
FCK9K7O/5vf3yLyWSIbaIf+8yspkDwqkIs9/sJNRrqOj7I2mJ6qL5Nhl16FEZDtgrZiHHygMcLeH
MLs+OKpnOvV3W0Gzv6k5t//N6upGR3cCuGXrLqVRCoXBZu+gCyn+oec3LJ5cuy4u7VqRxAsv7bZv
PuPRMoUroWydxOB9ug4YVLv0AhTgB2MfXbyjTe7kIUOyUdOwmeB9FYDNSqqkmdQOOo1QVkZLij9f
daH1BfpAE7pHkQjV3fpa2cnkj06bpaB51ZxVkViAlD6zSWo564hffFVYX+vygQ4Sfc1TAQRS2RYw
e+WTVYUbIq2oY2W1BeGJNvum8uKSDmxnqsmmLcatkrSfzCj/ZirR83lfOXksjuy+fNsjZ5liI49t
G5M2OuvB8YGmnlrvr9NCPYDz2UfjD3JHY4gshpdVy7e0Zz8xBbXlebXlWrMfNC7T1H2DCTiex2Im
wl5PuEbShQ9/MOGImk866vsmlBFMiQeFj4MdQzk8mOvaswfTnUHPWdgBSb7OsjTgGxcSbAlnxOSV
XqcJ+ricKQ5iE4WYKvIQNUquiDdutJpxcPvYjkkcWzwgUcFmqzIyMI846iel508lJSEK/x6c+qtt
dOGIngillQkTn1zdkVkByFuV2V2TQOnGyA9Ti171xd701uN5X9VNmRnhkKAjYFIZmBdCStvP0CYP
4oXqF0VT0Z29zIc0YUiAcmaHFhn/MbPxUDH2zNjynZPyjljtD6sdQbTB1X2s2LeKXdx1KGJ4bc8/
28vQo3Ayu+VcfZtUEMbBxfMJs5NRhKSfTjFEP9HJA4XV4vW1g7QBVyvPaZTZbxsoBo5tOaAtpAit
Bsmghve7LMrjsCI22rfod4IyxRBluctVYnp94aj+UMaZx4z4oNK58Hi/hFAc/TwVZbMZcxY9Q4kp
2vEq9u2puUC15YexdOBLbd0ue7aUz2gGc9uhDfX2S24ru0zfqe3k6uUDgfA1Q2enOmtPiW3kbqtb
jaeO9tfFIX6uOz9m8z6uycVSjJ6q7Sy1rzxO5naDu9+DGsbnER1qXG2u6hINiKS5rId7o8m3jKUe
Qg/XjG70BblCoyx9nfzkGbsm0bWZm9+j5kFPQrQPuLN6Q8unYjZ2lE37mnVhuWTbamSLy2zmVsV9
kV8wyzq0sXPbKSSk5IFN6MeHAFXhod7mFfaMd7axrRvnqqjuyw7NyrV9rf4fa1e2HLeuJL+IESS4
v3Lvbu2LZfuFYXnhvu/8+knI1yMKzWmc47kPelJEFwEUCkBVVib0jZbw1YgkXyGL1cSLm49PSV1Z
I+UimEeb6jhOveaiDcyKljWI4+WU6JOX6DXEFFIHjas2dN9taYGiUAwAtLnYAna/WWU3SVFEVqNn
pRUDFpQVv7RKvZMl1Qo74yXXVWQ6lCc1Ue6SXnydJAkAGd2Rqm9xG3tq9iBq8anMsluSz3aEHmkD
77E1Giw11V+WKTwoRf88EuFLQcZgVNYbs4fE5VhYcyweFAAHavJ5Uj4nLT5aJeDQXdw0bpwe0D5x
Em/GVD5AnegUl7LfE8NZoAFY9D9WQGiMWbXStDukYmJpMGgARFOs4NmQQFMyLZYEbE4r5qe5QAFY
E8GDbYAqbL4d196aBdWaNKTLB7zkGsgnSqKNevQhUqfr3uieAA08pF1+tajjMY7yw6iln4Wp+mp0
5SNatj4jmeLoQ+jXvXyqBP2rWtxOuYavHNy8Sl66Svim1ssxH9UHVdBe0jQMkoTcz33nGGPro3se
wNCs/Fwq8fcS65Ek601XEj8288clq+sAxa/FansgZDV486Ka40Geax6n735wwSMTyBf0YLLwwWxa
AVLuobxWVTfr9CmrbkNex/TZBZ5GZ1xBIQOqa/IZEloZs1wBFgPCkfm3ZXypzMG+HCJ3T7SNASbP
kYeymDcZTpm8r67aKH0uF+EWD+jcSTtZtdpwfr1s8DyvygyJOa7hyKh3x4Xu1aal+Vnlr7GVeiZg
pMANuriR5QF54XUs8eaRObjTtIDMBi5TWKocMeJUcbsEd8/RzUQyx3Wy5FNTpSmwnZmiuWEIqDa6
aI/tVEx2NILARqvb61YzoISpv0xDGfRd4wlpPVjrHPZ+nhNUwxTzKs7zO2WMf2imdFf22A6cu/eu
026+k0nJ9tq6Is5gwZv6rly+D/rDUPHwWfs2VDxqdRXvMfZq2s2m0ZkCbKiSRYXmO1/5ogZgg3aS
J6oInLvLSXi67Ff78/+/NtlraSr2gjk1hoaqYhRIQR9QbUwgrYPLZs6TBdCNEEWJQpJxZTJZKY4q
Brx+XoTfMumZ2zwrODdvR1fzslvd6b/k1zy+u/N2CGpS1QzDRKocPSPMjlnlONTMsi59/ZFK5Obe
IPwcUyCQwOXhZF5XH8VTbk84hiT7X9cIGNvMxkmSLEf1GFfcCaypSL7E8SNnQmmE+fAWZCwwGwdA
q6zus7b0FV/8BV9BOrJ+WY+ruzzyu4rOm3kZa4z7L1Laj1UDay0hQDlfSbHsaGhF07ujbNReu4qW
gqdi0neWmmgOZ6x0ti6NlUbjzdspRis/8NGw3rmV4DY3kkU7JxWru5JAHfe5tfi9mmd1AFkRobSo
i6qhGKbM+qsJ3Z9okeCvE9qGXFkaX/WlOwh1lzlF13I24Vn6ghpTqboKwpMJ8qyP4zPzxegBIAO6
JYlP8ZqARVMGw5OuRMAFjqXXdHgrLdJPzrSeuxA1C1lQHc9hbBH6QtxMa0pyU9YNxF7aSfz/xp68
jfHdGP2YjbFVSec+k7PSL7NnSZLRT8FLj+wumYYYA3yrqZ3lfsNYy9NBHg2PZEVzTBJkmutUhDJD
Wp6SbH24PHvnwVoR0fyA5x+ExkWZrQJ2uVp0VVWWvlhXdp2MYCZRLaPT3Mtmzl0fZhS02EHBBU1d
7BrVSG0VRKBmqte1eQxrzb5s4DwTiYWRFE1EtgeJbDj7x4VZWnTBJAa6L0VQY2mdJ4PC4XdLq955
/I21OyAMhtZwAM9k04NGV1RipSHFI1WiKy6zJYIY6/KQ9hxBQmMiKos6kNxs4E/0KkpFiNB65qy5
Uql5MrAhS3W9NKt32dLOrQyTtzFFR7vxak2cslQjguGpYB3wZTD0WKA8tXurlHxUTf8BO875gU0t
YgKxlcRz1o0I4vatKWPTpocEB3YCeJrm1VxWo3MSHuoWGzvMfo2VpZrkMSl92vqvet21cTfd9Sfz
Gf0r7nSFrjHbuClOxnXzsnLOtjd+/I/x/qNtJh52pOjVqYJtmkLOThUCfmP3J2AkHPWmfByDObJU
X/MIrkNiUPVW+nXlFU53nciQDcPAhUUHYP3jylaoeqz5kIM9xlOOslP59UsZhHeZ3TnZU+kmt9WL
eC8fOP50npTDyJFOQv+BLkHNmDnVx6kzGqHDdqd4WyqfHN/2R/QjepHHs3UO2KYrvLFFZ2Dju0Wl
j/Oaw9Zi5wchyG6Wb/RghQAuUOQn/NUuqTHPy1V8NJ3haF41r8KheSWYb58zbupNZyu++RZmtmuS
a9I84lsosA7j9lFadccjJM39yDE5x+1+yNtYY7JoLQmnWZ5hjTZCUFYpQFX8zjP9yiv9hnf15Y2N
CbCSLOr9iuYS8BDRNc3R1mj1VusKfuHl1xovr0s3BzuVRNRNRURVUsNR+nFZ67wy8kxpSt98HK/o
XYleDNHeesh+YDJx2f6LpdvaY0JgOo/6rKhvw3tT/Lair7/LPaXbXqucDbK3K4mkIAOKHh3gR5i5
lKOxkcHHDOa6nmSWDNr+OOmDpjdsZeXhIPfm8d0UiwsL0aqmJyVa3PNitIX2KdFHJ61eL88eZzwq
cwXTtawBjVKMenWG7tJroN4sJcyQROi9y4b2riubiVOZcK4iOaQ1CV7yiobnJJp+1/UpB6vpZSt0
rc98bzNnjO+JAp5cYloD0hNnxwL9clYZL1zSsr0guR0L43G9DhLW2Xh7DkiehmAxvoRvmze+VznH
wO76yBIA4ags0tL6x83U1YYiGgpAGMTovXBNKicic+gk84iX4yTx0Ed7DwECXgNTNTXUI9kO/nQd
Ba1rga7sDbBbFhXurt5cXbezbnXFYmn138SmrUHGLcBsPoijqv6OhKKbO+NL4s82mjA94UAeLnvH
zitSQb7zfXiMe6BhWY2XajFQTlC+AW0iWWgz9fJqiN1hACopVE5IOb0spXBvlsVxHYuVE612HXTz
BYzraKG4hnMDkPiouqTJriNV/rf1RZyqaMalTwIDPYvsw1FaVHFCJzpO1WPoq8EYQC722PN1fqjn
nW21jR3quZvTG930oZxmsKPp9nwHEPVtFgAT/sW4QlXDjQ6a1cf24MguZPDuFt5K7s7jxjpzXotL
2YuChpbs+vtig9PTQUIHoBPhk4FWJMDfY3fRLY730N+8NGLm1C4asJEk6LbFHQEoKE+/7Q+dHzrK
0+hKbgGefNFp/dCVOEfOeeWWWVEmBiAxrvY4DH6f37qXO3pkKdBnQ63PodeTwY4cgROuOfPLHj6x
LCojSUIdLBbJL9KhaEAIl3ty96bwvojs4TMPcxfOyK16vTeCLlizkTAH16dfHSoHRyxfeIezguwh
ZKSgmmxQUvUS+agnYI3QnRK1omks7RJ1EI6/cHYIm1VRcrQsFflM79Jvd0p7xqW2cKvrzMZr/aAE
+mGAfHrm0SW8bPsNhHTBV1UmzkhdNZK8ha/mFYhf7PQQX5lX8+fYV75WJ5CJeuWjedN50hGFOO2J
ShoC2uqY9yNw2VeL09uJx4Nm7t56N5Hprei7iRiLbHZmF0644WL/EDdzI9eAPKfpa0HpF6fLM7D7
MiambID8CGUYwJw+xidpHPJcR48GkHijcKTpV4jzgDTFHRzRQaMiXzng/9ioOtFBY6Kgj5u5TPWp
OmYkiiukRGWvs+XX6Dm9jR1RthS0VCHFHRjzFfc2Qo/I86V+t0r/v51WSIBFg4Slbh3R7h7w/HcV
vJooaytIqXkH9n5geLfGTGu8hijxRisc63N51SZA5pRQ0jBtcBVVn0WPRl7eDX/PpIz+T0kCnAsN
GUz8y8mSE31O0aUug2FN+obGHV5o34tEuF+BuwiavhS6+XEOp3ntMoDtjTdi2OzU2JX9W9P9H1LD
7t0gt/aYNWubQouzCBmi34xjtOvuH+PheLaYFZuAVxALSp1Abb2r1f8TzeK3eWJ9cTsuJuzI04ya
7QIOgywH1Q7CXhRZKOzbo4ieZMHtUfqYC0cEedET5K4d8WH8yY/y55K1ODC3X8EkMfppXQBWLlM/
+RTf1Qh1ciB7MR6+BQpaSI19Ih6x8ntwqJQg7OKr9J51IDL2mauR2mUgVa5hX8cLWA7aF1ryIVcF
l5hmN8htR8pcg+KiESAkid04f6cFu8xdT5k9H7OnyM4cPixvdydutglzAwJapE1LUIZ4Qn2/Rs9I
p9ucqM1zVmavZ1VayGhnR/cOIBv/YW8cGqc6GME/IE/dC52b6WNxtv1CFrPPsTVoLnOmfJiFLT4C
PAz+Yqf00TTKGd7+BKL+iOypjgs6MzwjEiulDHEloPBwSsY33ak35rVkl+4SqI50K3Hej3vPbpR1
UEjCe44QFiCedxnopdIMyXVA6YfSKuvMIjqvL/XtOnG278F0jZyWgbcjm6wEetBQStmg4+qv0I/q
D/XzAAzV4JjNI4qEkCoIZPC2KLfGGGgOOh4d4vTggrCBRAlU9DK8TKccIgqVZBPQLpLC0h7AR2Km
lvwlvR9eUqRB9d4RI6uIrTo6ig/kOv6autGj9GM4FScRP2/JnGNh7wJHaeD/jIpxd6mP61mdDFyC
SXabNGg/z8DsB0o+ME2RqLLleHwtov6r0PU8fsPddUMDG+ZS1tERzgRtaZxLyOCibW5Yn7rkZGqP
rci7Ie16/8YGE6xBVGTI6fp26P2GgFf2H65bfujgDYiJyYoihU3SoeOwVlZHTDqriyZHUErOku1H
xM2gmNiL7huzU2vAXDt3celjKXain+B9gtZD7tbP0pfLO5r+3Jnjb8wxATipjLqNWnA1NeLnqr4v
wD+UKHrQpeVfRcaNJcYZc/CwgrMGA/tvXRk2tpgwFUp9OYJO5jdJ6Rauz/eL3VcBbumAnOB6R9Cw
+fHqlcbpEEYDvJAWgf+tkjWdJHa5FJCMEYhZ6qAPZZarq7Iyj7sCPU1GaoPQxzQFq296C0gGiHy9
LHPH8ce9gE/hNLICePE5f4mige8rz7rSN0h7bU7aoVqFH//eBRWAdXQRQJNzgo40ycy0iHH/l7SD
GTtTivJUfhKM2LlsZ+/xjE4RlEyRVzqnwJBCqdAWocKxGN4JbQYw7Rcxe2izX3qb+5dN7QULtPQY
oJFFieiMCYPUcWxCAQMlhA7EoGlxLSZigFQohyqCZ4aJFZKSamGeYnGUJA/QYeVD3fMG0ube5dHs
+sBmNIzT5V3f1CJNF1e58EktJH/o1ojjZ7yhMNFBrVNQ4oqYsWLVb/pS95VauK00HmRjL9xtF4YJ
DHI4V0upwUykjZae5i5akV1hfpbjxr08aXtn78YSqxZapbMwgAgauIPW6zvJNqIHVW19In/XwY3V
ACCthTwt4d2FkiUslSFR9A1z6CqLtsatgNF1+SpbnZEklgL6zssD20GigR95Y4V+xea9Pqy5mfUa
3CG/mtzxAEZRHWrw1nf5HrToV/BzIeBB0XaXbWOSes/GZAc93bBfMZlLQqxWQYO1pM0PU7p6lZDw
jPFmkdlVYEtT1XHB+MqYQIm59VWTh1Tc9XZZQQTX0UKDEPFxPKFmDPUqw0RdFz9XA9nJJBcSpwh5
Srz7Y3k3RK9Qm4mL9KwO5QURIlObgICHd0zIp8v+sHskyZSgW9fwKmDpUqfFlJBZxlgEAyB3CQQ1
0vWcRVYJ3kSq6jfwjqTdKgjuWyBZAnBEBVPCx0GlFeD0qoCa0kSlPn4z5EcS5DRzCCrwkje7+3hj
jAlMGapxo2jA2NorrjjlX3NjBFXz5NcErJiZ8ECy+aaWKk742PUQANlANCijB5CFslZQKS26Be+e
dYxzkC8nhTPMBd4hS9v/e9gsNrRqAMQGiiwK1vg4n1meVFoz4AAutfkod/1PiKncF5P0HAr5fIPi
Ei67Rf5JNIZnso6vkjpdqVJy6CR8k6S+jOB9vuxSu9t980HMnCvC3I6KgUTrnBJcc6LRKRr0yDZd
n9hxmjWciEbHd3ap2phjDoXFXLIFXS/w4Kmx4nbw01CwxvFBKhVw9fDe0BxrZ3Kww6K2s0DTnasI
8KWQqe5ihm7VgHwUIGxizbPEeyntZSVAyAkkP3KD5wTAjSSOEtEgbPhfuntvbTHHA9GmXl+VBQcf
4HBKh/ryGoAH7NAUYC/h4V52PUUnKpogQGZ/RnVTrIYU9kTERctsDhlpa7QgKbmrFGIVgNOSU5rc
jzzv5tiqUtWUTWsI0lvk+ZPdGTXojywHPgfjbuzeGGMOicoQiq5ZSQlGy8nqdQ+ZZY7j8ywwp8Oo
LLGplrAgG5o1VGg403gMrbvPI6Au0KoCuutzspd+SNahGOAOVC+CPsUyOwx0P7RGKMHzgvW+O7wb
o//fHHdEyfsIrXeo0MxDbdVGt4J5a0Er2xx/x+c9XA5Tu/WS7diYwLkomVQYNcwp1+bj8EkBb06N
LiV0koHLLA7ICWmgJfy7UaL1B/gGAp4Gti6XZKqmlTWcPtQiXwhBTqDe9N0Pczhwxrd7tBt4Rysy
JQtgqwqkKdUKmE+8zAp1cYbI/FKU2X3cyK5QTo4UrU4Pbn9LMROrG5G/rWXTGtLwHmheF6Houc+I
7pZF/ZJFdYxe0vCv1nvzgYwDa6IWNWmDmZBTdDw2QjVaAOoYIM+XH0ul4x0Uu/vFxD0UTGE4mNnX
tx52kVQt2C+z9mMhk1X0PLapvWNfFfHrQCzjdc/SheqjkAPAaOIZNBNbb3VLrG9Dk3cc7I1ja4WZ
tmxGA1shw8roZTemtVxXvn7TfVdB8I+iPNqDvjSxx/GlvSNoa5N5m/T9EhNpDAGH7ZTZTckC5ssU
HjFYEcg5r4aqj4NwJlNuaST+UmVtciD5uOLfpHu8/C17JzBA54YuEtraxhJgRNIkrnmOS7HYZJYC
HRFJ/Eak1jXItzVfnMvG9kLSxhibou/EUivqHsYgvAvxAtkapR6sfWjN1SrOHO8v6/+OS2YODFNK
J1Wa6LhQFmrC0oYWt3V5NLvpSRVzBrILHRSO7L2UtPEgRSN2HC0AdOAn8cDiThHNgi9E0EkcgkHn
nFK7RwieFgYga8Dwn2F6E7nK4xaUiH+VYdvbgVtjzBFSQSCkjUWx8BNZsVIo3hABPSTa39wktmaY
o2NoM0lWQJb137qRbW0x1+kJGaK0WpEN/X372xAVcI+m3RvS1hZzlw7BlDXpI7oTFOgJHaoj5XHW
Imd2/0lhnecZbPNdqKZIsMUKmI3/04Dz53LxV+SvqIpuhvY29M3lIkJunBS5IXiZfqdA/mdEZ/Ll
3bW3gbcWmLiMYoY+rQKu6fMiO0oLteyJEyI43s2CSsRsmTVZhoVQBVApDYTlXssqTsjbraJrBI2K
oD4BiE9hxpHoQ7RMg4oHVdA7qWprIDdqfFkHjGTxRnuEypw3gOOIIkp0ZzryIRe7cWr7CcxxU/Yp
OIgIPuEPFzGByGoAOJ8tuynQ+CWPQJRrkS7uxj1w0MxGQZGgit9CWr0BAn/6Mnj1DbEgpOVHr5d9
hWuPLvXGXiOZI4SWYY+SNkrgrHqTmUNrgWFTumX+5ZprkQmNvQSSrgYlLz+9AkcWRJKiQA4yX/2q
ybbgtzYQSZwNsZtr3C4jEyaRECNzNmKQ4tG0YrtYj5ELUSErzt7kq9fr9DjKf9MAACoAWUQvoWSc
YeQ7vS3WStKR8nmcvSgoHUq+34On21qcAvgg7iipM7IJiI1B9lm5QjmtqWQYRPt772jH9DO1mOH8
BnN2i+3B06/dn1cNxRZ6JcOJysyrIjaV3kR55cvaYaLKww60OyUrcjVnDMHZ2oLakHdZ341uVKmD
QL8CfPjM9UQDHUqWhE3l9+nXVvo2zwFnR1D/O5vGjQE27IipXpVmXfnxwfBlJ79N7rWDUFiQOkdP
dg9EiX4QAPR9umx3N6ZuzDKhJitBYyWJ0PeZ6/tk/jKYP7OBl8elx+aloTHBJcN1vcdLB+KHhz9d
5pLLV4feWyLIQ6GMqaFIdtZAr6q1KohZV/mDVDpCr9hi+uXyZO0e2RsT7JGdrtBdQ1MmxRjGig0d
ocC0218ZsX6jnqEheNkgZ0jsqd2LZZnkJexpSWtBvdKKUw5EZXcz6WhxEOn1gJwh1oVW6OtJmytf
bY9UtWN+bOzCnuSbkeLH7dAAVpOX+NrLPUigDJTRo2QAN8gCLFYguWuQGUJkKR0tLT8qaAeewO6j
LpmDVJnVoYt8DF2h+TVUoFY3JauYH/T5OoWY0+UZ3uEJAHfw5lMY56yAnZGaXKtAqvFdM6/KhvJM
OCTSHFMKXTI2tjJBGbgrXbOTH6MhkOLnav0eRbHTLD9N6CRyPmhnzT98EHM04nUrpNGMuaEYCvJN
AnYv+qrd6Xb8IBwJVPUc7YFjksYWZoN+MMmcjbNgDOBn0BF71Aej/Qr2T3B7B2uSH/VFsRs9d9sZ
QmT9auvoHwrLv0gcSHQVKGkg0FIsCgEJz6Stethv26DIb0oiQ7WGd1C9FRDZUW6tMBFWECqgwmoT
o5Syq0hJbFMB8FMAvq0J3TxL7VBZvIHgMtAkxwIQBTmLrVEb3HhGF+YYA43afc6TH3VHbrqpcjJT
dRJSu/X0vZ9Hp1NI0OirUwy1j56/qyJxlKK7MmPlAJXpqyYDRdbXywun7RwaaA8XAbMGyQUOJeYk
hNhDs8aJgM0b1bbQ3C8DbheFHZZ3SWTlOBehJhad0HGoP0vAvjd2PthaYRkvTYxyuxU3FvmaJRQv
OoPDv4Uu2kl/bNIn8ZOZ2h34ndD6q9t5aUFnM4lcHYyAqS1OVjgdwgG5M+kHxBwgz7mQRxR6puKh
CIOuKKw1+7UaX0Do1d+YlE/aLwAQi+qXAli7/DVMUm8xjnN2GtBuntgoMMtPl2dmJ/n3YWKYV6ME
GTsg8qLaLxfIuGrfYpA1ael4k5SSJbc/Nezeywb3di3wGUCfExVsIywhQNJIHVQok9qvm2At0NEQ
GxwLe4cPxvRugtml6YAuUtSz6reOBsnJnfCuDTqHoE1fuKs4abade4GK8EwRcAoiNJsqkZG3WIoh
RVNPeTvEiZPoPwmP/udceRDMGpAiA55dVk3QETLuq601REmivPb7gb4XU01orTEviAPdTdCWTRO8
uSXfSKYHWVhR6Z3ptkqgzmYsma2CbdgXSH1lzsvDHM6R3YhKUMwdtBYTwUlEzR7NvHIauXOgaVFe
C0ml2H1ckiAGCY+llUmQTCFa2eshtJJqAeWQKbbHsg9NN8/BthUW4eNlL9nrq6faa0hzoTkXFAVM
hiE2SkikiyVG/J9u4LGzk9luOzsHVX5vkafsYFjjTeuLchB1CEl+z7vE7CQzt9/AXmKUgSTiYlaI
UqX2ta7lY5kVkLxZ1ey+TWbNhn/f4kDQLRLNgr2Gyakj4r9vr1U1ZInBaYGi3lnpixS1TukFQEE+
FIdxGJ9AdOIb48gJA3sZHRUEHag0oMSvnhUB4n4o5Ulral+LD4u2QHqxscxyDTTyMxbJbdempzqb
D3KneHE/cXbsHpMBVCxEVC2BepPOeJnVqZykErSF2LEimAdd0GgtbuMmN8VDhyYHw+mcBQ/Ryc4O
EjCSnyW38pYg4TZY7Kz4h+9gIsea6eko6viO0ZO99bAG9eK8SbGdlqD5i5wxQLvAqUNZAlA1FuAg
CKPYUgIH3yT5py7Srsw+uTLT0DHUf8/2ifixMcVEeU1WU5mkMJU2sj0lAUjUrHnh7JedMxZ9KUSE
u+roy2VbOhM1B05gWWFErnCQrvOdALZvUI/ck2X6xokPe2F3a4xZKblZVlnKYGw5QsoCZ5X6rJk2
UEouXMUZpaAuj3KNnrWVJ3zGGyYbiydkSDTQfkBM+acgt1be936f+6bB0wjZOSk/zCezaGYhdLWe
Y4hqCRlnsCVaqMv9uDyP9GOZq94HG0yYBc6HiFmER02DliyRoI5aQql7cppIs5Z45LzSONbYDEgk
SUWvJJi6dmxOZfdUyKiumb2l95G7gHzm8tg488f2bWYlmkDKDvPXK0gYz08gL+EkrjhOyDZqQgoX
aVzqhCrY9pS28Jb1xij/tSwSDv+Nq7OFYGiOzHE9Yo1GXT4RRYCOcHa4PFW8gdCp3GQZxWgFFVuB
henX7muzlLZcFCiU8Q4z3vrTz9iYGbEakBlGGEr6V11FDRBMoUo2WmX1uHY8qQbOPlWZCNHo0tCk
6GTxi2Ly4gZvZdD3GTk6HJuXy7O3b0lV0ML5hqBmUkNiXk1LnUhIdmAHZdF4JEZiDRA+1EXuK5z+
1vmGpVRrGi6DZy/ALBHq0VSxUmFeQtjYdLLiQZM1z4zmz2HeyNay9He5mNxkuL6ZY/KoT6loZcBU
cXbX/qDfP4R5JFZrNWmTiemFvNnLMqRXSavc9oZsk0nlpWp5tpgJTusc/METbEGOrzUt8ZdgdVb7
GLnKYRgsYbHVe9qei/7yp8sru/M6wtZ7HySzL8I5M9QhIbjci/1hoYdnOtaaVRToCCk7ICFHPUMT
MpQg3cuG92PXu2Fmp/RCZMSkxoijebXm8XvC24q7BsBaT9XMJQk54o9bUdHHKJFSJE8Ko4IwHZLe
xV9kgsGrowMzCvSmeZa7EqD2CmBThksdyv2jYTgVkbx/PU0fTDDrs5AxGhc1RRZbIHeVVvzIxJmT
Otgrc32wwSyFJrUi6DhgI/mV3fQH5Ua8V46Fm3rqQ+gtXnQUbFW3q8MIJjMQAgTJ6/9vjHRzbIKm
FCczkRPYH1EtTCOnCzOOs+2VfDQUok3Af/CEBfnoRxNV2g4g4cQjY0QhJFIt2o4EWqvvIIP2etC1
H3n9fvLOjgblHJ7/APWhJYStTFQgriVlqvx+3klO6kSzDapT/YRTzpofzM5Wl6s5tYXKSez+V9ZY
MtpfHlPHoF3qK2pfAnQOhWCVb6CDJQYk9sIeFbhEDpD717hg5J2w++F7mbtYqvZdJS6EPlBWL/Ql
FIuK6/XeeKsVLaeOk1TYXRECHh1IuSLOg9fw44qEBbKbhqpRe7/ZorIj2pOtBiBE4mSPPGGQveQ2
ru3v9hgnE3uIhkjrf+wJqMEl99116Izw6/jU2mgK4Xg1d4T0rrBx615pZgXqZNQDftNO5LXTnzpg
CPob5Gkm9Fpe3ke7LrcZIrOExmz0IuqamNIkt2WjBRNA/VmpIdkrTLw3wk50peLxlF1MVwAlYzZU
Ea2AsYpm7UvZ86i0dg1F5sujoQ7A3AOg4op3owYKZAC6mfgtNorSCp1Q+9V66Pv4heD9bIl9KnPs
7CXTNGRBVFNFJuaciLLRaqVc+7RBJScJusiGqh5NplFWtjTzc5vH5LlX8vhgkHHFvqijSEIV7I/r
A26ph1COJY+Uy3AJ5i8xiCN4w9xbMQhDgU8QZETnfJFLmoWZQaoGIXB23nKGB82hVACIS8gbQv/k
6fIC7tVTMM53i8wFqknDUqwNWIwP7WEsQSkIIQbk2P38JQGDIx2q/qN1UMaQv3BM7znP1jTjnqEW
yzG0VulgJ5cOlqQnE4yNixOe+mvhqTrFR95VajfEbI3SFdhs+FrqwDevYbwrbnA2ioLu/Fq+zEfp
SLW3Mqf8yeP426Nu/DDFTBRFY/JEkIOgUwyh14cY+YH4Vo2s4YsKKCR5oswucOXr2S3dKUAi3w1b
e74lEQi3LM6c71wlP3wL49ZC2g3NQB2MQupKkMcaznTXXGtftAMtICKqO+YhRG3FHmue7Z201gfb
TKwFV2a1JOAU8pX72YkBWjHuAHRwNa+/5lHh/x/x4t2tmTBb62vdJEvZvCVuqW8pggWyB5uye0E6
hNf8ztu3TByc+l7oYh1Dq0XTHiEXtGoz7zDeIcrYTh+bB45jMQuXFDYWW7fGQ3PdAtouu7XPO/Y5
PsJWsclcNEj4wlBY9SiuTQdhLsW7uoaGga5HjQs+v4MBFALPP2ioYQ+TzdZ8W9PN1qxG6EXOdJ9A
TOMAVpnGSvzoivKFoaT9nHH3As8eE3+UEisWE/gIJc2l2rcgXsG1zzZ9JQiROnQu7729k387PCby
DCApD6e0RuQpngzSQRxEsEL9iI49TrKeOtuleWTijVSNy9R1mEcRTE6d3we9S1UCuKgA3vwxsWRU
1AKaqBhQvfycjcxtExUqM7KH96qTLXf1FFqh/ASUNQSHBquWWo3jMbuPou2UMhFFhMcsoESn0Ywy
oiXuIPzSwZIDzkd78UQHEGG0DUTINXuhneruGh2hYVO8cm8Lu1OBLliIM6Pj6az8pvVyJU9RQ28L
FN+E2lCMcDPClcBBiW3DcaXdFX43x4aCUe5IKOpt40N61xIh2kP0+CQVhwq02eh7kJLCnabi6bL/
nouOItuDu9efQbJxoQ1bJPA1rLcZEJ9y0GWB+treDo0VHXUgn051IPva595ucXVeTkOgudEtOneP
iac8XP6W3Xv79lvogmxiRTimZS0p+Bbp+3jQP1M6Q9U171E6tIvv/wA1t7t5N2NnYkWiy0Ojh1jg
3lkpTM/rKkgZYY0pVwaIiK/1FE1GsRvzsNu7UX9jmIkaYQItjnbAQFMExRIEaf0bmXZ6z9vO+9eU
jSUmbORqFja6CEtgjrEJ2KxnIA1syV8oG9y1WIMWZH2TCY0eu8Kiji7iqVu9oOrLewjy/JuJLIWi
pLmRYLYpN5wMWk7ZV7zW590S6NydBcrNiJnwIXdyIUtl1/iCXDlib1qk5jKRUMe4ZIO5iFSzLAtS
hqF0bvwkgXRqBr9KbVHC+cozIpCh/w3r3Id9ylxGmlRbCZneZq98au9wAsxXCs610MLW9AEiSWIr
kWzOjuSsGaGOvNmR4zQL/WLCfSabKol2z7NX3JReeGic0aVkn9mhvWntxDEdXvjlrCPbOiYsa4Jw
h3C4Gn4zwHlrHtUWzwITbqY0lsdQxJSGMZ07DUptncuZQJ4NJsRIyjqJqQwbxSdi43psp7dSEDrf
qSpwGlnxseKkIvbfQu/+T+gXbZZMTkmTVB3mTbwXwQs7HyijvHGnuyq22/j1H4RRuqMu7Ia3GLSx
KMhxC9zgW4wBhAFPgPoVE1pKdn1SfRkSxIAPNpVT4/2hc25FvOllYgoeHl3Z0hNDWY9m98uAEDZn
ATlbnTDhRO/mbDD7t61Oc0m5M7/oN+j0siK7vDedgrN8vAExkaWBwxfritUbBMGBTscvaATybljS
7ltg4yJMLNFiGofpmd87ht/9oiS+mS/di4c2EJ4XZAFrJF8qN35WeNUWzpWK7WULhaLMRxrF0gNu
sXYeW6EzfKHgahCbhDYv9bIfvjTo+SgGeodZ2EBeL7Ok9xCOVPz5ig5yPf6TI2f/YQrigz92GDfs
BaEjfQs7vbd6ij358ysyxgf1WB4FPlJ03yXfrTEuaRZZPYZCT1Mssqe42TF0wqffYgb6XXkdcrbA
W5A/39/v9hifDEE+Y/Q17NFDQHHbQ+HGt2FQ3FPWU9mXbPNYflW8FHmO8Jl7V9p3mXfrjLPmJUin
TWDXffl/SLuu5biVJPtFiIA3r7CNNvSkJL4gRJGC9x5fv6daO5foIrbrruZtYnSD2VXISp/n3Fa+
/DN2covk/BhZBHCwzUKbF7Zjwn/E0XME7RwGndZDHAEf6C2MkKIdU9yGToxKSoug3OTNkEnPuzmT
hnVgsheMIZcvGyNFsejV3IyIKPLhFI9Z6ZZhZ2uDdlPOqaNk+V3chkddGG1+lB1DTR75ZXnA0sfd
0gaOUS7I1NL22chGS66qh5CfWKMC5/zjixp8/kT6ZsRc5riimvCYCmE/5ikW9EI74+44pF7F4MTp
j7a9KeJhd90Cb1lE0o3GE0bZ26Cr0bPUAj9F5ZGg9I+9Bk7MTjSvSzgjKdEnW4mgT1a0IhApEwGO
S20sjOc7KjAiMwB89QmmrWsnitHvTjCnW90t83umxPsiSjDK6s8Yko712ALmqymN8kOlgKo2MHOx
tyKjcruU8Cy/qyHKU+lzBLpYTn7ogvdyAB7KDB7Y6l4p8FHfeCV05wZUuqAOnUobtPc1UpEqN8wC
y2bcXm8UN1IxjNn67QQl5LvSVbn6h6BVsskHkb/gUgAK4igAGwnx42MOg8XRS1E6Zf+TE09TjEXw
9ig2XlH7fDOBlqs0m2UA+WlnceFHXrL2Tc6O8dqlksLhKiooMk5euGwhcYjqKW4JaNHIVm0tsRAr
PxZu5JIXNf0cfXUH9m1bMkUvvnkRH6oTKwvafNTrD0xFetgLFkBFit/SOmSvB2kl9vd4k0OXNfcb
mBGsO+Tg2TXjv8GmxkT9P+pLT9gsSVQWij7/qUctqJAK31JPNjUP3CzPLG6Wc3B37dKp4C8axaGR
yEGD18EOd4TER/YBnHCSQSzRfUNYRmrxGKyw8iOPVTTDb0TQWzDtGePR0kDnQOSTlinB7xhSQ7bQ
hnxouOjt+rOVtjzD+mopr9sG5Tio5GpFTwBn2rIr3ipHeyBDlYk9HMI9plM6EoWSYLu0k/v4NvnQ
nf6gVSbvVcfK6neNW7+xoo7NOsb6h1EOGh9h6HJQLsNhjg7peCLOyS0ZuXZ/lMBbJf5NWLUWSHlo
bZEWUC7/r5IhyzcX5BgdVmXPlWSGQd7ykGthlEMWRaHS6w7ftuzVm25InKAAZ3E2ZCFM0fj9+kdm
CFOpBHQu4Q+FGtYfIHjD8qAakTmFjzXHEEPKIFfeDY2aEfCjME8LLrAIBM+YT0mmAX6MtZ+wfRgs
eKEJKH8F5E95tVfyEIcplI8caO5h5DVSYoNy/PqlbRb1NMkgsLkauvz0Lk8qxEWQ93BonGBCz+/+
LKAChdvvDihVcBb30tq5z6HTMD9GjmHPXnIKfydWtu8Z2qJv3SzA/vDGFRDq0u47xGpBGI9y7aWp
fKfUYIgvv2fjQ8v9rPU9UPlY8LfnFOLLp/wUSDvzpQ45Lo0gkHBOiC+Fmz+j4FVZ6M1lLw0W6wJb
PbanYcdZgEXbhxZpNpt1CgoRJCCm2JgGNuetZmSE0edK6rUfRjlEvJgxEHr8sA7UKYTicdac1gXO
Dbo9iPeuq8C2DVpdA+XyMgP+t58hLTouLuF+UB6GN/5H6pMEKEXWZTIEbiq3KkHh0M//irMNJpxR
k2IFyn0UADXfn3Q/cGOvccJ3EqiHduQJbOqzrVwI/OL/SCXqt4oyQrmMxZlXiWcPgECM/DyyhRvA
SNrqgMZvaLNYNTazobVEyvxh7cUYkxDnTPx+rz11Z9oW4QBGGu0w7WTUxVDy2HcvIOl1QGvCuOat
jBaUkGShAdCwSHwuzys1UwIOV4NktMS9p+CeJDMErHLjpv9eiaHiiGYZpwnfGRFxg+lOrigPIRcz
LMOWDEMQsKslkxFk2kh1eb1o4higwMenZqKlu4grWO3VryECGIQFgyC/qAA7pq8rLwW5GQCv6za2
4I43mUsev3ob7XK33y0/rj8B8asyQhp2tTA0g5UI/rwpuFLGXMoMJZxUQPe74CEpHFRoX8ab8bl9
Hg6iHx+DxzME90eCmYAS80928wEoBIad+erK8CMIARY4tgjDK2VmhDkd+FzBj9C62gyym2R+VWsG
bPDXT3cpgzIuDciYx5bTDRd7GTZ2ZXepwuLv+eo3LkVQii6WxSRWwLB2Yz60xW420TxwEmxUls3b
hK1IDh24659voyx2KZJS+p7LdHUAXKMre/VP9OAW9KtJayb2A5TaAVfmyOiDRY4wWqxnvTGZRGRL
2L0FNzu8JWVVlk7DIOgC2hC0onpLv+cVM/B6bzrEJxUZookVpWox2azw21/yH7nn1Hilspw0Z3k6
GYrLG49tuphdljGudaOfe3E0jVLIBIi73NQRhaztydUx4JgAJyI3waxqD6Z0mmAsjX0Ox2R4oq3j
vl1W62n7TXye8ou+LqWYwKi6TfEjwzCHND+3ydN19WHdJKWwg9DHA6dDe4YcEVU6mlzQs8zZ5jmA
BUa26FD1orlpwYE26zAwcOdHkt4R3qHmLT4mNyFp27n1jrNZ5mSjn4DPpwDfVSAjnFgMuPQ4qYo9
3QJwnW7wLO/BmnUbnRuIAphhkVM5octMnzafPgBrBWCrgWGZbkmncpYuUpyCQudFu51sfS8clUNi
E5wHwcv9ylx+6gfe/heQCJvfcCWZ0pMZGLZcVHKEOoHQWsZO5M6Axzd7OzATM79NnieGz9i+3pVI
6nrjQRuzKIFIwh8Y7AsXEzIdLA3YYudjsl/wf49mzXC9rBsm97B69VW51KLQ4oZ1UPepO1m5qTJ+
Z1SoQnUY1Rvurj+NTbVdnZH8+0qc2i9YdtDwNMAKg56UqO5VwL+reSpZ/50gEqOuBE0gMdDmkIOu
BqE18aWVyseyZ2TbGxuleBGr41DpfZTVmQyCX0zog06qfohjK/mBDbruScMIQeQOIBYe3dJPZUv6
rUfw9Y037iTGnW6b1dWvIN94ddYh6lqsB4aBK95rdo26VnkDSKPJXMz8JN4JXucI1vIzc4obglvT
7zhG622j6XF5DZTL6qo0neMmVPFYorviB4qi4DjWzf6pfMR4qX39y27HVp/HpTvRTYuIoC5w3M4e
ZlfdS9+X79H74OuoqNmE2S61Yl/YZw9RbMWijf11Yp/Y1FYbExUXx6b70n059n0tBIoL0IrGx3vF
VkH2G3U2mIscUzNH5V7ZTz+TXeMZtgI0JgFjShUqbcwPwLBWZz1daYCxGHwh8DAdZLaDjEMCY0J4
0+3e5ch8TmH235i2mej2ZRJ7eXrKXCm1nKq9htrFaFVHLnMl0VbB3a2DjBMdGfm7cj842FArXf7A
ykk2sEMuZVNWC8CmeZj0ULjaKY75TVOaE4QLO9nHlDFq3g7n9G4I82lGNy0QdDtkYn9STwMVZtUd
MFc+74hSMD8F61poC6cNzQx0WgWfgjiO5D35ntnLQb8DLaA127U7PiklVh1Ygc1GU4bcCdBe4ZoF
7HlTtmgJ9DScA+iA7GV3AOXzi9+1TwYymIPd29r2KYmyN40oYzqUxwPMjsZ3EUAPZ4CxoMM1g7HK
7D6y0hIYRm6jLXZ5PMrGlHWYS6oMdRvcwg9bk3emx+4RXxpNhMWK35W94sV3mSN2aMqxwGo22gYX
0mmg9TjG9EtNCnXTr/hhuEsKVM4qw55yk+wJkUlEDIhxiTlxJmsza/vkQGYQBWwNIAaiHlod8sBt
EuFkRkvcI9W3stuowmpihuFuGQR+8ZMMOqewMOtbNn/g11oODr4STr20Glunuh4nqjtme274AJGq
OSu3ARPbezMwWMmhns0cSlqIJUgMiy/Qoy5/QDHHBMGwfd15sMRQYYHA1V2dKRlcJZe7S/AUiKJp
6KwN9O38cXUa6i02+ZSpXY5PRkaPSatn3pOhqcKO9wDutUXAI9hALIIvrv8qMcASjYIhB3SP6VpK
peV6WslIH4noGGEAVsiqnVrbxnNv6zDHxUm9GTj/+r1uZ60rsVS83NTaHAQdssfEHx3sJx/IyyRt
PQHInCTsYBfA/o+H8XlU6mFgus8oFfkcfc2zSRhDqkMR22jIZkiHNIwIC4vVdk6l20rrnrc/LFZS
tEEuTB7I54+gHkjD5UHKEcuQ+MVdd9T38svE29nd+BIeUif3Bkv81buk75TtlswUTSAwYixwr+/a
Y+srtfm3idrqN1GPKRzjACp4dgWT3QLGHItNmJi+7e0IzJHG3TKarHvYqDJf3gP1stI4UaSMgwKQ
yVEyXqp0mOghtpl0uiCVuW9CPu+XAGR1SuqRJZ2Qzog8Azi86B20leCrJOKU3x1S4JCd/m7bjs8v
Tbk9PZ3Ab0DssPZYYWYpwm5RABy43gVlAzZrcjIlzDBX/4ch+ZRJeb2oDjtlDmPYK83ST+DhfKru
ku/NLVnsAdZUbGaqKc2Yv0zQumHxnrOkG1TLrS5U4JcSsuHOzgZT/125yrdUs9J9CrXGiAFo7WNs
HVpn+MiHjrV1s51XfH5hg6oXpZkUJaIIa91ge/M8sryLvQwdc8kBTD/LhG27un/u2qBMWM9NWVb/
Mdqq1+UWmAiQ9tvEYM9HsTTHIwkhgZFkXbedxEJc0WO6Mm30Ql/lAl5rwUe21C+mhtXR6yI2VRcr
8qKBCAKMzpTqBjVJ0SZcZIrUMI2sJJ9NBHHmdSnbFYyVGEpbhUzuipnDCymOgSdbZNzUrA6TNWBB
Beu9lsrIvzdj7U95dCY4Rk2qgMQwcI0CSNBJb4q53+qIiWbZLkMWEd+2Oq7EUepYBVUq91jhPDPk
SsV97an2jKaLMe1C4V9wJ5ProhVDUnjwGIILC3S11HUqc1C27VyCYbjZScrPKO3vsfqzB9HBnWrk
JpcCJHlh5fJbVnUllI50o6qPw7rIdVjVRTRlZ9p1puSVfzBVYzezOFbEQt7VlWPSEUuTaVqaEYnB
K9qFybkarDh9byUPIjI06Z2hpdvyEJ0JAngMv6xNj5wu1MOQ6ahW/Nl6D/dg+cAOOskHmXM4xEZ+
OZ0qoT9HIKt4hXp6VV5KSajXKLClQCSS9N9qLboJ1zhlgZ2mrPiBZ2mnGveozuMx0KrXFoFwYs4V
UMWBVg3MhynrnCmtwZGiuILSOlIjSmafzwvDAG4ZCWn1Syl1i+exKdIZ1j6u0CpqzTzofFWO7v/m
+j/F0HMcIg8G9nTG9WdHdU8WewxrdDGQZjbouzPDks2PvZJGvVk56bixkSBNuCV1cgG9fvWoeKgZ
2+yG22aauLpClfyaVR2myGd5WIpRdSd3dpoftVWfhm/ZYdkThAtyOqxmJPescsjGPAH4GVeHJG96
JRYqFuZi2wICH2kGqYNwDgAZPeDX3f7/d2ouRVHhbprrWTNGi+oqxWDm3KucPV3Xjy1vuD4LFbvm
SVwsWQpadW3EzFTnl81kXpewsRN/eQYqVJW5ZVpKroVdFUweEJco2GGh7hkA5g/dfnR1M9q1d/0d
u6uwWTFcH44KWRswxUyLfDY9fQaU/dZSkRLc9A7vFFgnkA6ksOAo4EAPzCo0K8vw8RZv2vdkzyr8
b7925IgGj7qJLFH3nEl1PFVJEbgLKOWzpnX5XHOFoWRd9qY/UT/lfLnsOZ2GBNZd66w8tyW3wNBh
eBqBZR2ZvKu67Gvefg9AVMJsBGAeMYZy+R4afVkCY1ZU+LDBT36RIUdCRqS8dM+st7fpozXg+/MG
kKkFeqizHZZWmEUcb3B1tGzIKlvrNx5zbpW4iS9uxAA+N68r4Bumg8TRSJsukxINTmuy84fpKcUw
eo4NG7L+q+0Fp3brx9DmD0x4/y3J2JiQMD9gALHToF58UnBZj9QugOTZ0V/i+/5Un0Bpg6iObPRU
Xmgtp8oa31hXuzHCCkKBlWTqM/LJ1JXqrKEh1qHzJztFJjdulS/Fq94r2k2uhZrbR8m7IVY7AETd
hFr3c+6X2FqAL4iNZb8Iix95WfLg8DMyM5RCp8rFe4WLQMk4oo/edrUg+FUc8vYQL4yYe8uQkc+F
cRNNwhQI5XlGUeXiSuMDt0+REnOypTE3FFgiKHcjDrpU1qTsz+/RdcruyOQrKTOj64A+emKyeRe2
Iu71oShPo4x5CXR29O9GbnTQAPH4EkwIleDx34uMZ4T3m0WltTRK9UQgzS2iQaRhDiK6wybwgdSa
SVkJjN6hVSGnYEYM20eUgRstADPV+MLoVWlDHpJ0LPPV3+hraLFJWjvVtx5Ryngs3w2MuO7kt9hm
JYKb+TbWk/4jmt6JqrMgiVT5XLeRX5tjGQIlhgAXJK5qk0qaYnXZvvY7PDpWpWFLlRSgPsMRnBkV
qLcWLGIU9eKiuGBQ8Ztx/hUYAiPy2xIBEFqgfxFigy/jAyMY7toqEQK3lksnK0DZg30JhmvfMlZr
GZTGLLwuR5GwoCELRKv+p2q1HriJnnIsRom+gqGSaD+9gt/+X7AEbenNWjR1g1CkRtTmmRRLRkdC
eag7SphUSNEVCUzFym4UWEsyWXr9yBtTrnDgq2ulHGwcAn17XmCfMzCVKK6UWtpbYs8W9vluWm8A
5E4DiI3lOXLk29kmKw7FScQAumRV+9hOvGjP0qXNwqzG82DoJGiV8IqX/reYwTeMz4BMIo9Cs12k
0sl1rnM5OXzV5ECzclC3uGOqY+egFgECLmjWUmSpU5U8tDwaa6dN5clK86Zzmr6rHEEfAmwaRblZ
9rJ3/QY3S5frn0vdYAgSuqQOYGaWtPkVRLkG2LfYnAexMuUuGM0QNHgt+phqstMVXxK41ozzJ2Os
Pq7/EHIttI/XeE0xMK2HzS8aSjaoOk1OYvIGdfleTsFnIldWnbj/bynA9BKRiZI5SLCpXn6cbO6K
DFyciVfJoRnGmCAKHsHcyrjUjdcAsGlDIWheCt46+fdVStLpszCGLZ+A/SW0GwAK9igcNk1nZvVk
ThVrRpB8IurqVAL0p8DVqrJAH0pIBhiWLARUWCndV+h2JN2UmE1UfdQ95siu3+DWkwOWpQawOhEk
DyqNm6dN3QyQ5CXB2mX8ANqEU3KqHe3WsOvdjFHzfJfYAVpzimfcVLvwpNtAFtQc+VeA8n8GblNU
qJh+a/MGVr+JUuKukpdekrkEGPyChflXU9ZB/PkedyzEChJUfLnqlSD6yxa8lkdpGJ/njkcve4zs
6pvgcZ58MDiTVT/ZcBoXV02VT/Iw5UWujlOva1s7GjQs2LHWGWWi8ddORBU+QKzSyYkBpyFlqKnP
upmVeO1hAH4OTnwqAErP89KtEafP+M8EM5j67z3f7KJ+shslsvQU/EYDOsGBYoZyYGo1QA1j7h4p
iGrG2qSZoJzGVErThWaDwU+71IfvlYI51lS1u0Lz+wEbcEvjNVie6TrNKcvZDEFyIld8ZI4Rgv4+
mcwq41wZD2gcw6M0VqjIZ/Z1vT7XS69cBD0COrRh14/5iOXoX2SeYuzBnmJjnD14arEuIFm5Hbqg
IW6eg2+x3b7BfjBDvo18SlUETDBoMIKaTs8YyuM0hlEIzD9ZIR296jg64DmNvsfOdJh/5EfBAqKi
C6+iPGNump1obenbWj4VQIRdGLVlkqVeaNylwykZZYbx2PI2FyeknKNaCXkgal0C+KbonZQAUPR/
AFLcXnIai7OZW9Mkz6A/6vpElGGouaYMVQ4nInBRDV4rSYaBgQW+xOj5ugJt2aC1KMo0JEk/SbkS
xZ4gRHD7T0v5oRsPQv03YsA2p2MMFeQdNGvH3NZt2PA50MNE6edQTb+HqXtQSiDza8r4cv1I4ub1
fQqjsZiAZtu0QpbCs/jBvt7De4Wvw05/DyRMF5G2bmiJ37Q7ztbPIyB33UfCsribOrn6CVQmmXeB
Ist1FmPPpPOF1AL3AYiEnoWHZjYJqOB80CO3SJzrJyd6+EVvVlKp5BITL8Fc6niJZVNaXfyk14AI
6hgpHutoVDAyhmU611WegjIicrMSQJS5e/0YW10bFZsl/9GWc9NqFYmoWjZ0fLfAopxhCUHg9daB
xA+LIK8IfxnR+FYKp2FCWsUQFtAJ9XPtcSUtFo1YFgM5BhikuF9sAuQ7HQEXDLAwaQ/KCMu4J8SP
UBeW5I2rhGQdCMuA2MUrJN9zJTnvU1Q1CyXGO+duhdgUnQXJhwzyNkBYCVATds6zJRIPAOKAQYs4
n/56/VLOQwSRQL21MPyBHhzj+W19Pc0wDDRrNES9X8ZZUJTSNV3u4vNWVwgSsIPuL/vRHt9RF/4X
MyUb0c2FPErrFUWJ2zjF9+tsVITkM8Je8DTtgWqASY4dq8a1fYOfx6NuEHR6YqVjscqTZmQ67YxN
/IqhGPJGTnxxJPIbVooxBZGMQWgcSQLMmRtOk+YFfe4AWLjZZ9qEVx1m6CZmYWELw/xS6NmtrCBm
7QQwN2GwRqwx+jXrv8ADd5Nmy2tQGo+h0Hl5LwJtij92qZ5b0ciZdTg5tRT70ZCdsOEC5Lr6NBXJ
o6jxbiQMZssZB3SoHUGMToPIf9Rq3prgk3FbYwaS37SLYlAqklywm+1SDe6UpHziesEFvTnvDqLm
5Erz+7p5UL9aOWxHoRyBzTCoMv1qsOubxPMyIJqdJEA1t/fo8lpTNXt8VNvXRW2lxReyyG9ZfYhm
KLQiU0fIKtXuXeGMxNOwaLDXujF3gCm/Q6ne5HiMGgxJ5avB5C2h6se5p+Y1/8wVg59zohtq8VM2
iYkNkOE91ov//xaZPGc8LMAB6tgavvyRIjeCPDbDjwzH8aYWuqcQoSgjBtrQel3RsSCH5XEegR7l
0KSpyPNihAylAi2H9qOYWUq/wWWGQjmYRyEBJJoyHSMg8R0A/362G/2Lvq8wjV99Kw75vXBQ0IJA
QpbvZ2wBiokp24oX3o2+eAhukj23J5ssxjGT0X7pb7k7FYtmrJb39gX88+vooCJtKiCvE6s27xu/
JThZj9yDfoSFAdhg/5a9sqLArdB+fR/0Jg0XYXEuqNoYu9BoES5W5eK5vUW31WP3rdqRkjEg8pCR
2NJoImEuLKZ/2ognLn4BZVnzXiqUqsMvkHoTQFbqvnrHIIrLAYUiAvBgYPZ+9i981EZCcSGWsrAA
+i7bPmv+pKuoh8H1/xu0VPIsqGjpQgxlZHU+5UpVhZhILO18mO3ISN2xfmzVB77wGYZkS9jaaFFv
FHWXqC2Iq8eM+ff653LMUKnKTIL3rFnjL9Lr0gf0of4KFJbAloPTVwGZmAYqh0vzUIotAFvrHuah
RmhDFo/JkF9ZmtEDAQH8C/+oY7+ZNzQy1w4W+Etxw1SlwsQvuNYWBfCxsaPp/vplbqnlSgKd884A
SqlnDgeqOsUURCAFC6qV6S3L+JOLoRVkLYeyeXo61OJcwguTkDC5w4b4oUCzcHCMPXB3bO39+rG2
Aqf1zWnUc2tUVA+wKBN7RhvWe7VckEcb1c7IKqBXR/NtpvCuIfaPbR+/xFhJSaq3kU87xrGJ2l87
NaUufD/VsoZqqjem34Lmteierx+T9ffJv69c6jAkOkHSiL0+4qxRf9aqt+sCtszH+rNRUXUpt30A
pKv/mA/O+QNV+jf9XayJy+diKTwv7XbhroK6QDMTcW7jV0Cl+Uh0sCybvYwBRBVpXodtOaesbEAT
zQDOZ7V5N5+BilAadJhIHmiXHAfRTCrTsM4BqNnumuVVCBlmiyWC0si+D0q+F1UkKJjt4uBWpXEx
x5k1hbipEquTUCo3KWJZNgJOwk+nSCrNVGMBi2zNF4CWTNdIaxfTeXSLsOr4eYw0DXmPOwAVbtgN
+wV1KRF4uSzHvTVTuZZF9wQbzWi6ruZwHACHFiBxIB0t7Tn0tXsC96DfsNBWt4aYLiRSlgrRfJEb
BSRiVe22RokhJrhFNmGGyTNrBPbrMcCwFgc6Cev6Y2OKplRkQMSY6ouOIV+M22KNQDssuN/i0QD9
OfDuOrwCECv7zIYVORJtplYf9LxvtjIjrTalcjIBxSC8EVwSGgW7ApvUBIyMWSHYegYi8tlzfxnR
KeW880Uo8gxsYG7xvbPVfQ8HKt0EuyPWQsgaj/vOGqPeihYgTtF10q740q2QjSWM1BwPQotCK0mc
RnlukF+N4NytWIxiLFlUijPzbYf2FoI85decK7dxJbpydxdHohOMH9eVZeudYxwF47FI31CAp0y/
WM3zEIMDz6uKyknmZ2CrsdRx+zSfIsinXKlFrHWtxi9h4sUvmT878S7d84nNv8+30kNQoL8D9vE9
5xeFlRa766fbfver41E3OeRolMlhAMfzmv8EjbmTQzqBbOsjjPuTfRrWkPjWhaK+ASohBeNMCLku
Twts52jKeUgc+JsqHkHEzJmMQ215U0I0jNEKDfUc+p2V+tQYRiSSJRF5H+l+n9uKmzq6L9xzJ2Wv
C4CAJXRguV2D+o7ZI9t6eoCthMHGPC6ahNQJsZ+0VG2eJl7eveEVTGNvCQlrUZH4F9qWrBNoSi+r
ZkrFJs0SL8VOUu7UC7hvCPoeYNQFk5cs7KQPfwF1jnR3lbVTmqoNA99VcZ142RADzmYIdEAtjyxc
lE0NWUmhdHLkiojD/C76nnOquVxaI0RJORbn41aH5CKXog5TZwYIs0YYESx42zUAMq3FlO+k++Ih
c9LHzGKaf+JWvnyyz2LB2S2t3jnOEARKj3Rcvm+OKXKa8IO/5U5kaFf7wVrX34zMV6UJukSc1EU3
yR1SRfWeTOuekWV2NUDYJm8+sAJLZuJPNVCNuOJg9yHtfJmLicYw6tKtme5lySWL0oQMrVnMAZgy
hdlWZuoy73fzSazul8riqkbvC3HCbxgwFq1ifwhMLCoa5JxXutibZU+gbGEErFXofCurL9prwoiq
JiQS+A4Ctj753VG5xfSpW39wIMASZgzAqAcFYQXBzZ93GRMteWsj++JHUIGUooW1vvD4ETzYo8ls
KNkVjnYdM0tmvRh6/z8JZkE0Bigw74FOmeBp1xbq5J7SmATbM2aiem66p5USnz/A6oKxoVvHg0TO
BqjW2QH0ApZ9ml3/a3AUbHsWHmuxddN1fOoQDWbfYZ9WnDSiQ1VihcL9KInWYpzC4iFNSysPjQej
Y2IxMRRXpCyRNJQxZldQHEj8eMe9Ebybzpnt1O/9CrNcfMhwkFuAIhcqQ1nYSFU5jiP9gPNLacyo
OZN1RJa064Hv+7M/oU3WAVZE2beCWb9nAKDGMBvTarAOTnnKcqoFLBITi+gFXopOUvc4vwh2uI+f
Y6SjgkXQr7jfaQwwLPI/Qxt9BGYNg5z2il0WKduV1RoKpcRSpi+DLTrSbjlMb2jk+eBzwzBkttd+
ANuCaa423dxK1ShzFehzlyfKFHv66YRpHX/ZVTtU134q54P+Vb61ekp0hje1cliXxbk0K+6rJ9FR
cE6ykaR5tZ/sapc3Z3DtMEKxrZRnLZUyThg/S7mGqHb3HU72JgNQrvwuEXuRusY7QxjDwZ7xe1fW
QsnEvFcDVFHG/WSDVtmKsUKaEeSEI3uEg2UN6SgTm1NhURm40OqX8mj8IrYJTNZuNgIIBjzKTP/G
0Bc6E8mVuRh0Yn115anQn9hjrYx3IFFmqF86tVf1Ct6McyqJf5NHL5wxNBIwE3Dyl668uDOj7upD
BX1sqD0JvcR7yddPyVMKaLFhNz1gAxHs1+2/WIphfi7K1kRDFZS5OhNbE+8yd/gmgjjtXToNDsY9
Ac1tN0y0AoZ5k2jD0k1ayslEH8/Et9jT/0AxB7EAqDyAe8tEZWZdK2VReFDvGrGKa/3+0mZm8ySR
CcH3DyIREyzPBfhQ/rsXJ1Or26IyqGlHAqDG7h2CQNFiDDG2hD2WxJhEwgz9pIuHoZrKgdomiSdL
4FSuxwouoZRtTp/RozeA1M84HOPzycTcrLRUq6QiSiVcZ/5yZpq0arTzsPxPUK4bAEIyizasA5If
tBLYDfo8FzoOyC+7cAbT/VKZZZCZQqGy8n6i7VdeoEyMzUpUpRVBJOU4W/A6v2DhHpStAG0nIAOC
0wHHKr1DnwVGzPiLxd916EEzpCjjUvTi/MflN+Z5lcTBlqo/Hs8z40x00q01vAuB5NJXJ42kAkDI
BgQSxIgRNe4Y68Yw1MdasnjAdWCn6NvkEQPAKuwwDLZMWZwAX1IzQI7kVeUrl33PCpH1/FgKQxkY
Q237sVSBwgKGM0B2WmJtAbAHCBWqX/2Oj1hNumkeUpdZLWa9DMrQiDFwnjnSWNZTU/dkBzhgUmga
LejBSl9wor0aYrjgv3yPNNB2vcSSXLW4zz/GBvn6YdiF3kL6kLvxr/DmADmM3T4Do05AuqK+nxhU
8cwn5JSnAkgcwk5z+FuYUgv1U4BLM6zNpvFeSaO+Zd6DRFQh4UQpeNjaHH9isfcE0mYH47roSE4Z
9kVJDMyMQzdTnpVg6mMaaohmhopj8h4/W+DxmEAKHx66W+mYOuWzgdR9gX8unMX5VxNlm1Hbp3wa
CoDjujhLQzRfCXnB8KTsdP+MdnVsb9mTV5tvciWMikdBv8blioLD1v0vqfk1srAaN1/k6u9TPkPO
1EnLMvz9JdYGk9fnQ9kpmaVXg9suBuP9M1RGp/yFFLRNKJZEQYVTMh076T6RGHM6rPNQfkKsRxXI
7tDKqTkpyutcGrusN6ygydzr+s/QQnpCSueW/y2lyB5pPg27xml9dg2D9f3JeVfeoKl6Ic0mxLhG
dSo4wUvyhnEQlgTKavBzwi91BnUG5qmDeXsHMNLXr2o7lF0pGWUqlnQSRa5A1EVeDOGJbU/cjW5n
pkFIXj7+ztyv5FEWQhjCUFpa6Fl21GEZqluw2D8Yr9VPggLcvzFhzcnv/xKcfMqjAYGCdl7UuEYB
PTnWL+hd3XAH4Va+r1+M0JYeWye9IeX8XDZJ+qrHz1pjYsEb7ApphLIQQcFnrbFvF6JWP4myG2ow
64U24x0Yu8nlHTiDyMZS+16yHoHIx4wEt4t6K3mUHcGMI6ZUBMhLfEIkN6Ay0OFBiLu/2HxZOzl6
pSkz1CLDZkrsYfAPm0zAWhqfGOrKsCH0arfQAnh5DCFCMQsfQKro8ZYACpPNH984j5Txwr8LvVbX
Ryzn6pm32mKUVZlCY8PYX7LFEksm+t4G5MrFzVGmJG6CpAeocewVoadr0U7tS1OM3oQ0NSfxORDu
grkDzcfICoNYr4MyMFMvREqkQ25wUpedvFf3gk3IrjhEJ5iARXF0+Z2+127DpLXa2lK4ODJleAAG
2OtCCcNDyCCayJyBZiFa4wNh2lo89ZY07FPbSMz0h3qIbw2fFVKzTJ9BmaKWm2NJWqBLo5XedL5y
GFCmzE0FgwM+2XyNH/V8x9Df6wEKZmsvlanjWiUsQxTq/oFZ7G2CdFeilTJg95cl77oHwRzcpTzk
nEqboPCNW0bNDD2TY+UOB0xsDwA+7SyhtIDu7DMOSf7o/21zdZ4yOMAqmsHajE87uCNwQgAm+8b7
vFvaIhNxgSjoNVFU2JIlc7DEPMx7l2Iul38TJGxK58Dn7r/V86/r52LdJfn3lSGIJUVMOKIvVZQD
Q04zu5QRuLMkUKYmGDIjBI0fgrChMKvuV5swuC82yJXQdf3HmGF+6/IMWTY3aZHjDOqpd4D86Cgo
DZw4K9yP3h/8Sxg3su5BCuSSL56X+IEyZWt3wvt/d52U7cECo4Zdmh6t7QncRfli93PMiDivB7VA
trg8rdJWBZ+RngDidCucNXORJb82GFEaSwptR1qjzssYUmIQjyvSs5TvtEq0r98WI2rQ6QHsCmR0
USBBinwPvhIZUI4puKEAl33PeZgEN/kdKzZknIsewB66/yHtOprkxpnlL2IEvbmCZHszTuMuDEkr
0XvPX/8Srf3UHIjb2Dd72L0oYqoBAlWFqqzMTpHyS2W1kdZasx8ht+cnnBPJM8L4iqCYeqmWkET3
kEdJjUNUYngT1CCc3aN+4IafuMSC2d1Nm3zIlAo3i7IsgMEICk93+iN9gEPPZt0ceaRTyy3z60W7
fM6ZQTxzMM9O0evjLj0paEMl+3FFWRVoSvkZZvP5tWbpCwYriyKdgph6O9vmNWkzMKpvKc4ZSucd
MX4mm+oe0iQ2Z1s54YyFIajiMCgZLWtSjh/VBpwbY+SaO64ywB545/Ef9lTRVE1WwS3N1vsmsRyz
QQPMDxQA5k7ZdBsEzpzkdFwME7Zcwqkld6xDiEgCLYRlAoz20X3UmhnlhllEaz+JgS3CGO/0GRDr
3ARz/Ns2a0NPQNWtlKavaRVtJw12ApGLY1pKnHXRgOyWpBig9mG8rZSAck2nBShJItN3aYWn12r4
hvEoPHWSn9JP9UBpdnlFfer62Gs3t8o4YHPoqlybJPr08HZU8UvB1L3Mh4wsncO5HcYFixhqb8sQ
D2UVapo92nQgrs7OEK4/xjagdqd46+ckOsnOuFHe+p0SgfuSt9Yl7h9z9iNYBIfm+38j/3spI2Zl
bUZtcPqmCUjVG69JARLapofWmne0wElEpCnZ+vqw9Xtwj1puWPJaY5xPfsnA5y4oK0fV7LH5qVUH
bjPVP1WIpZRSHdjT0PGmxJcoJkxdxdQq+IBAtsBSTEiloBedBRdbgU2mfhgC0p7ye2sFIUeITAgO
CBF2FCnn7eVDco+WTkNkp3zCyBiYwKqjhVmawub54aXwMv9RTL6TeqkpFpOOPo+YHy0d1bNacaRq
cm87wkUzYNcAgRuI7S22vIs/PFoJZDNXnWf1YOhrN20kHbWSg9RbMmNAi1I14f7oLn90SBDfUrxA
BkVJKd4nxq5v3SbnrGTpxs5NMDcWKl6JYQl9hLg1HFoUC9pVcVI3PLjG4mWZ22FubNumZlUXyP6o
6ETUg0GYtPAPTUUqnRgU6hRj5Fh8B2PD7U+1mEhddB7xmSh3DfNkGOtOyJMsiy5PsHBTxqSBQrru
BCd9Bc2iL8Idryy+ICcN6L0JCKcGSSiMztLvOruJk5APqlSFv7Bd4R5qxltlYwBSOjjeT2PvbcEF
7Ha05QHIOGi5LwgvQCkggLPmds2Wotr8xzBXQp5EYQJQlj5B8+fMO9OJKNqKzKND87V9ao58FOsi
uG1ukzm4tY5hDS0Eg4/0XbYVJ37AU9RTofAHMLm5LSPw9Q5uDgxW5sJndglme0n4Cpwyn3l0qdSC
4WIDFFSYhIDW58dvUYx6aoQV7hAasq+p175GpveIhv6rb+m7ugu2UWE4Zm460RR94gE5N83sfCs1
k5TIZrRWSo3U/g8hqzmHexE7OTfBbHTZaiDljVGs8hMCtSpwdObr7NyeKNYNrzy0RqmwTH3WgBoI
V9zG01LImZtnvIcsVErVhsiYGmdo7ewJY/2O/EXa6BhYbVMbb8v+oP0LLrjFWg54C02wiqmSDjW8
j19VjUrFSsYRhr9nW4q/HV4sVAV7pIafZumFMRAkg0lTB/yc2ejCHIQc4oB0+okCREPXhMAJfS1D
MEt4yjccp7WU4MzNMRsbe1WsmCOcViA5BqSDxKPvpgAVOmDy34pcxarFVHtuj3HPehMLYO2hcXPd
o6c/7DtoU2g7bOaFFJizuqVjM7PGQj/8shqhWltFeL50TjXuKYc3JJCyvbFWD/HKc8X35p5fGV/y
hHOzTH4vl0Y51T1IseLotZcPFqqtnIXRU8Dmv0AMgE9Olg3QfTEW4glctrFWQ+kWCxPOmO2anAK6
D5jh7kj0nD55xHoGx95Z2nIsLz1455bpgZqFnNSTEPxkrE1d4zUdmBtEuoubR2U51dwCcOoVL6gv
7idVq6VMSBD5Ze6E1oXQAxxAaZbqtasKJaI67glnTxfPigleAUqlI2Ge9+PCqqiPK0kv4nUJyRBS
1u1W9ocXEN65AyiYb+8i/Vt/fD5Lg7AfYrcJLYKPtsQ4CAN1UKO1F+2C/rVPz6by7baJxXTEvNpg
sZRCCMEIry8BLjxQmHu2AqGyhFLIKy1PyI64kQTCHWtZjBNzq8zBBJGDOgUqVtatmm14ilNMt6uU
m/cb2AMtd9rRST0INDUP4Z3syC/ly+1lL37F2aqZ4+mDhqURKtBJtA1wqq1MfOmt9mVbLCv3/2/J
MiSIEoA0GnM8zHkx60b0cr0AdbYvbMIgWyWWeF8rAbEiHkfC0qLmpui/z+5cju+oiYlGG3vZdkKr
LbfVOyC97eGeDrijw7nXo0+NCM2tMrcuDJuqtpoOXqzVHck0V4VYOFXIg8ws3QULk1YKHhmm+Aed
s1Zq2pCpcChRet8oKRkVCCZq97c/1uK5nFuhLma2hW0dCpbZhsjODvEpgITDKnVbKA4BzTmt6byh
9QC+gMu9CCU0S/kaPUtObP4LmPPSQ7Y5NcBbjRQGiux/lQ9UyjhdU6ieEAM1E65a3pOEZ5I5N4GV
tBheRUoqjhORxpbkJecSXOChrCebr4o5JKUfDHltIj+qvHg7BLKN8crAAbGuQVoPGZMS4OEVaBop
W9X1azCwBrnb+eZZHPXHAUQ3lZo6emRtu1pal2q6aupsN03yNusnO/fKvQA6LHsMvQMqPq6ktK9d
kIgkiwQb05yHVrVeBA8sMFEFclKtApG12dxNyLqtSj/VgXzSTY9DQsY9S0zOlIWF55clzlIHrP+r
cAZbUPs+QdSMgrktF5Qhkx0fpMztRjKByU7k16WWHhvzbWcCSFfUU5LEQGGWFYm2xRakLhiOH/aC
nUCM6aCB2GDXQkiisM2TdfC+RJFz+0ItvrN//wJoHDINx7xpxT4xsAkUsuhvJiTErr9TnewZQq+4
R9VR2HIrYXRn/zhtiJfghNUssN0xp02yNEkbdEyhapeZ6BqPj+GbtgnfUbo9ZJsOAymVPb7kkzPx
3NTiQDaN1f+zzXx1FHIbRW1rnHSnOlAq6mYbQDxsFa8rd3D9BEBNKGtyCxq8JTNfWqkrGO5QbBMn
hZiGsc8nTPtET3qWr6KyOXtxwrnTiw7590LxaT+6SqEWMrVHS3JdgGc0K5+rGNSbXf+ZEv91PyW2
gyzlkRD5oPSEP+xdFVP1gVPtSwec3mt/xaMZutQk//nkQArh46IUa1KMRrl4XzppqOxriMEhY/Wh
HSmc2h4lEiiXkeLdC0kV0pC6QUjlQnToAb31M5gaEUircs0vL4tG3g4yAbyeTxClK77FmCVKofzu
FmsIavd2yskHeZaZABinoW/FEjZAzrJVPAag4fWmTeh1CLpIkzSoKBKOi6BH89ZimYgn5+2Y1SVi
w7BSVvkuXw+SG77rPdHBP16d2rv8EfOOf1VAQolrReMdsMXoNzvHTPSLtFrRyhw0wOpR10j0V3UX
u6Fv1wKRUa6VSRuQ4B5Pib84y+bZZZxUkUjimAf4xnRQHnqDj4NjgDWfjo30TlpQwvUtx+RCggje
NryMUAREL4Y93WOpNrqR48pSzIs4kfI+e6SC19EL4hA06bq115DYJI3q3La8sNYPhpnz3PhVr1kj
6jIBHqFNSCKr4p0ingn677PMrW6UMZPTS+nnl58AYZkS2eJfEybfok2w056w17eXteACPyyLObl+
OumdIKB5HLaYVW+RW0c/FZ0zZsAzwpxPodcV0B4DQhOA9ygwnAHtDE/iUV4sWoHSADgvFFmG+sbH
7dMbP9SaAR2sQphIpL3HhUVk4+n2fi2VdSzoJfy2wqylTjyhNBtY8Y50olpGZu1SMjnFhcKA8Km+
9Ad7zB3T5ClJzQxREUMFEKXYUrVzWriSz+bTYJdbdROfW4iNfwKJaKmGIqFVrFKlIOa8Q1pcb0YL
xBBiAtZZMTs0AQqinM1cPPEzI8yJNzoUJ2QfWU5yqA7TZdrTehDP+WEC6Yv8kvDDkvynp7agLoLh
K1D4SGBc+XhIOkD6jVLDHaMoBqpWWP6gfKkibbefeVKFS7jRubU/oLOeqqYIgtCvniYnMoRVlz7I
g7/rYiB1+9DOpBGc1wDN+SLPmyxkUx9MM+UJUIF5dQ16iLUEKvFykAoy5PJdAj1TUvcYMFKk5Fym
yu72F126gyA2t1ArAFecyqY6cgG6MaO3ovU0YoAoe6nRh+p4T9ylGKDJIL0FJ51myuzkWa1EWVUF
tPGVa1u9fbe6Fhpr3xuLl/ovHc+5IXqYZg458Q0xKRoYGnXI2wog5sprXuzmLYa5Z2E3GX2dDygK
bJWV4ljfIORxplKrLfpY/aOOaPYIdkb3E99ptoXMxZM6dZKKGBUPyTpPwcmHqqsmbG7bWJr1Qllf
wkFAsYP+7+P2xekoVEmLrCjYQobvIa7JtIVu7Et4HM/6o0lo+WOT3AtvPMj6QgY4N8wCvcYx0FQF
JK9rA6KKhgYzKNZO/Q/IwG5ClbPMxSN/XSWL8Soi8DIPLdq94B7dFV335BfFJkpGTqC+/B0mx8Si
NLgukfIisg3yVPVFa4pgJ4KEYrueNrTjqJPkAXwlvCxryXnA8Sv4brjK4Jf++OUCFI+LKcTxoMSh
fkrKEyU8K1xtXUMpzyOJO75Qjgl+vFt6vkBAxDSgVoFelKqyh6ZU+iag3fPu+3RWAaZuYxLvpQOl
zDegbyg6wb559t+sNRUiE7jSOosBHoxIwPdAgfVPSu3cGDEuQmcLALhZp250njBOdz+uqIyQ9Dbc
feaSzMwx+QTwPYMp0BAhr3s33kj7AnLi6WbYUAVWyXAokjSkIG6e0POic5sZZhKLRkyBhyxRv47x
OozNrxqPZJN+qT8O7MwAPWQz75kqwdhadGXqmkLN0MFZCetkx8tgl8r/oCOXVdQlqArM5UTN7BSF
0viZgNtOnwSU65cWiMzH7pmKv3tuvpEfON9scetmFpm4oOhaqZq02lj+TE8Us1dCbLByMfz4s99S
UW5u85JGgT/2cmaRiRJQFSnlOjVoSUZC+Q290rviGyXlCJD6JUcxJZwlLno1DKgjwKJWDcwb8/FA
Fj6alo6C6n0mk/RBgbuxbD8k3sbfdhg+RP3nBw/2vrivaEqBJgwuAHSzjFGr0NOkQrzNpfcKkqnQ
o+UsizquP/ZxZoG5baKeaClYWVEbCFDKK9fGA149RH+FL+ET9Cx60Zkx5oZNZha1vYDl0MEwiDhs
fDS6M2TvFjrBKjQwfUdAP5gPKl0Ci4DW/LqRzNUT1DjRlOJyJS7lynItKwQUMirmNFQC+XqK2iXp
Y4hiPDQsqu9aQDzMkxY293byNoE5SIWklkqa0rC1lQII2wHCdwzvqTQC1Tv19vGWyoRbW/58zLIn
v+4Cy/KbSKM1+iF2AfSqB9kGFGv/XSf5E8puDo81aHHLdVExKOkiGmUsmiErw2CyVJys8OcAxfW1
scJETvoliSC8MoIuB02PCNPtUNd+LX5OtrWjo1aWw6N4WUon5z+D+fKdMjTglIWAh9g/1Cnewaj7
NcGPuPN4V2kpyZpbYj6sbMVZYQRI9ccdrVagKwi+R4VkATG+CSAR8BRbcQHVFmxR3/Fc8NKpmhln
4Q51qESCGWOZ0GUi3dDZkXjylZ5oXUt88IgO4xPHcywuFwIGoK+3FBnJ0UffFCadqrYiCk954hTB
16iCpEFTkNFwB2nT5pnTJF+y8ZD2PelqyICVz23/nPVfjAyN4bbhPRuWXCXiwe+fwziycmqEYhgQ
grwjxtOBM7xvBBoWHMrs5nXr4T1weVj1xbM1s8n4sywFtktIodvSFW/tmNpala+K2F/VWclpYi61
IKz58pjD5eUGEEMVvAZ1nVQvacC4P3gNQnvYeejqZ26/qQ2if+F85aU4O7PLkhrII0YcIujKrbXH
AUTnlPqTaDUBa919BiRhvvEm3j3i7CorAAj2lGyQJwD7APhyorcaqGZn9G0qtjtBQNL6UeR24dsJ
n4tDXgiG88XSf58lTlrYjhWkXH9BvmktJHQpvLw4FSA24AUCzoFl60laGEa1bsIZC9pDUbxY3jPn
0y2vBoBUqKIbqA4zKVJoxbpXoQaw9hLHf6YUzRQBJQpIOnOnWPMuAz2BbCYB6Npvc3S9s82rBUxS
dB7gZOoaPH/nZvM3y87mPy6L8TtVhxim6RHFhEsrFUEsOvvrdKuv0vO/OBKLfnW2KsatpF2QQ40W
h9E3QMPZdaRIbVDexDvqWExi7dScCLTFDUpDdf8pVi3c++uuMi5Gac3A9IQ8XkvFmygdxolTiV5C
OX4wwMTHGEmBpARgyKfllql2Et/xQyRmzSY/qKsm+QsCaZwuOu+kML7M6qHGBl0tVOK6atdJD7K3
E9v9qEJI0NBsK8tI0POkUBZvGxX8tBQwJaPQ8/F0xgoYmAYV6XsVfq3EtyDm3Dbe32dch1/FYgNG
dzwerUfPR+FbeOCc+4W+v3WRLP17Bcx1biXQEguFjPqz2T16EAnTRxCEn6a8sC1/cMIwAwMGNBgN
zgmh9+mPez3bOeZeG5GiZFWPCBCHxzho7bbZTRF3FHF5ddBJRX1MBayRORNt4Fud1WJ1/3sb06ke
6Krzx5cXIxpUff62xEa0MZLDEKpOyFtQiXVyFHJA2bnPX1sHQGabP0i0vH9Xe8zJy4CcNksfkXuo
fQi8aE6sfCsirubz8gG8mmEO4IRxRNWQAgDBA3mtZK0LMevDZKgmKbzkRVYNF7WdJz2ZHEmynGSY
niRAbsqgPeZTxSMfWMLJ4LBefw1zWNOkB+Mr/ZwQ8/LW0p14X3REcko7PxaUuNMC/KlEYgbeUioH
+6khnQ8/gDm1ZqEPGMRHW6MJRyepHyY9J6PAG4FbTFVQDgCnPF7nUMH96FXSodD7YkAVwiu8QwTy
z0L8kanqXevxHurLn/dqiXHTSl+bWQL5ZzyaYkdvoRiU8koci6FuthjmCuKBLOu+BhdWQbxH8VRA
6y27NXIiguFaFdq7EQI7HKe2fDl+L+tyjmZJA7qTaD1RmxrR1+qI6QKKGNUjYma2AXIpxdbA1v/O
y704S2UrZP2oJxCYB/BQ0ilsCmP3mPGXMU2gx8WmKffywPHeS+M6OI/XhTLXEyzsqVoF8KL6RNlU
gRfzXemk3nlv7RegZQnGhdBB3ZiPb1hz6mQ/knu9I8O6WPPGQxe7EPOfwtxNION8uR3hACPIygrg
uNM2LaD/HZL6UCbDT1rXbUm7k3mYxMW4P9sD9k4OZjVlFu4krUsqG5CuusGGDxlfTmlmdpgMUQ8k
4IAjjfbcxADAwWw/ddbBGsF41Q3TLlfCl6Lv94Ab3uEWvaoD0LSpYTjNmLxzzjf9rH8Gz+tnZ9JH
6NzpukwrLklI/AcR5L2moz5RFeH+zOdKU3g7zPijDKoCXpHiXIO/dK17jV2FNdqs5rZJ0qPVGk7c
+3fgNHai2t/GRb0rcvM5T9RNbhkJWobJttNCR62gdxy3hxRtHGLUhkni3Nx1mu9MqrcX4/w+tAD2
ULLhy1gneGwLhmum1R7aIURoq4c6mM4Qu9ij/nOPkl9HQi3OSWkBsTFK9jgE9u1dXvTCaEzI+E+x
VLaprGZSpXtGG68DHWypSVO8xYlsQGNce2/VmtcmWOxh6yANBkBakXT58hFmPstU0jb3KZ7MikHN
2qfpeogzWyrGg1GAtrUKfihG5DZC6SIErW4vlecvmTAgYPhB8BOcJ88bnbbc5qBUrHgzZTwjTCCo
IamImwo1yGh6ieM9tIxdaO9ubq9kSQdy7hH/GFLo2xJPRrgh/Z4ys0aP6c7bluiLQAYco4solvl4
ddf7C6ng9rbxC0/6jXupMEmZL8RgGFfAtgv0GbTM1wpYBuIjRmigNGlrK2Wf/6D+0AA1Pwhm9q09
ucqX+Myb4uTstMJEhWgyUsXT4RGj6CBID7XyszM56fsllv2xVFXSINJEaxssc90oKLXeXkBUqx6X
lvjf6IwocjG0ESFpDCI76Mg+1YdhN4CdDBRFXLarRa80+wWMExy6KVXqDm+vNqqJoggmEZvxGHsY
VcwF82EozAMYEQ59wWUcXnS/aJkidVHwimZrLJI5eLVUI72gVbML47ZLmaDyLZ0L5QGEFhvS+swa
E9+gBzglYo4GYukWWwsjWaD0ccO7HG0Nrn4Sb2VMjFMxZRokHTx9hg4UKE6DRypoPiVIpilXLNfe
4qtptjbmG0a6FfY67VqUbueYuwBwd//YkOCkuPGq3XPh3vQC/nlqr1+OiWTDWKiBgqL2BSIc7ssv
mC1em6vmmKx5ij+LbREM0mH6CwAoCaJUH7P4oZ7UWOpqoCPOMiqr4a7afDfWFE9erHloZK4x5sp7
ao/xQR8YEPWdprvGPsgItCpxM+g54a1t0cHMlsbkep7QjXk5Iu1sgvzQRL6da5GrhyInLC2+TmZm
mJNvJlCISCUsqk0DUiDAFyqPRIC3EubAD1rSaT3lKaiVt2h4ltqHYXi6HRUWG+fzg8Accg8VUykS
GkAtLDK65UPmhDshRY19stM7YWc9/wuGj+WLfD18zEEPdUHPUg1fiGq06JCCNR6m+86NNhBjsZNX
zgqXr/HVGpM/6J1lZV2EmrCw8U+V5lJ5dGjPrqrUaQ/N6XMyBNZ8T5lkosPcQlHkeCI3r3Vp68/t
MT0CwFsRyhi8R5P5W/6Ns8hl3/F7kWxmYViNaEIDnnZYu23/g4pOAY5qVyR75+mx0P36001dTTGu
o5CjIOgGVF2EMCVG/j0Nj535OKF3q4pEbWIOmnA597xeNDZh8OvAKiwBrupSZIeYTg9iB/9f9OqX
Y/Z1YYzjELXSqHMD3b3Eb4k87oLhHYqEdiA8ysnTWB304Qfnqy1WAGdLY3xIA530PJWQJWh5XZJJ
091Uz1PMrfkuRoC/xiki+Fg7hZTuqkJYc6zTa3brQzLupS1Qfs5roJhr19/oa93NDr9EJlWnXw33
+KZuukp+8Jomy2/V2aoZl1M2qicWLS4kHojhw4Ud/celz4UBpwvLAK8vv5x3X19LLJBFEUQlkWlf
PsXLDeMJRrsOJzsE0AqyGq74NoEjEyTpOqZSMjJ9rdafgVpSHNn/nmvMnelMtUCZCV4W8zBOYOww
2mU33O7XoqebWWHibC+MXpB2eClFKPzZMfhcQahgQWLSGO3yiapBfcoXzCwyV0YAclUelRCergHv
CsbFTq1aHdtKesbc2hZPN4U0dcyFjC8GkJlZ5t54Tas3qhWgUZlgLk3axEfxcbDrQ7D5JeHOuSg8
c8xF0YRCGzoPxyc50CQ3RxKYEAotK2w+yQv9Y3/cytnamNvhm1PTdQV8Qii/Bfo5B4u/x+OvXBpn
tObnkYnAo2eMkkWRAwDkPDZOtU3BVtuQ/rsBOBmlkPlkV08DbT1YHAwQBzEmq3JStSDGrQe1vGME
L1XHi4HLn+lqgQn0pRe0fhNAClE5t0BRAtjl0nmgXxBR3utgudw/Ww8T5CuQVVpti5cPpaDtUhsz
itAkoA8uiDfnwMlBMEAmEfhjVpotDf9CJoCehD9Pyu/16jS6zIoyoNEKa3VCzG9yzDvp0fgcD9Zh
MKMCtKr+/e1LsHwsr8YYDzZlshz6JkoXpRnZWiQRqwhQbtretsJbEv3EsyXJem/lmgUPVlTgcjIj
Ulgg2sWTSOvS1W1Ty5nv9QPqjO8CP5GfYvQETb5nUHtktRO7KEgDlVfov2YiK9xu3iOPt0DGc6EH
HAX+gOqHlIe7zAgdIVRt08c8RpA5txe4GN5n62O81phneWYq8FpFq5ECtc3a+2YBHqVD+n3k3L3F
nHBmiy579t1SbWr7zEP5TAQqQM5+6uVBVx4VTXcE7S3xeVX15RRiZo9xJuqQZaNB33hQ4XCKvyjB
mnQ/YY4VhDA/+MA+3uFnPEuayH8jkUQgF4uvormuiq+3v9byI3m2JMafyODeiAQDLrmAw4JoZOCo
dxLAxMAN/guoImdFLCxSiHEoLLUHU3oIeqe+I8IEqmStJLdXxTkXBuM1qkCafDFV0ObJYge3Dexo
X6f+XlXuKrQE+PrsnBBgMP7DbLt+sAKUbKKk+moZIBKuzeQE1rRvQW0Wq6rQVonQnTFvf2dICVSr
0h9TCTWX26vmfUuDcS1DKpimZUAuNzhkW+UQ7sY7HRBj6I5u/sWwwuK75Vqcl5mLHul5NdY1XDMd
Z6PVnOTc7J/GkniOv632PQjoi/vQaXMnuOd1Ff8hk/jdGbgwZc9uvqcBBGVWaNI2KzqXKG1CYWO+
0Wo2ZZ4P3kfPBvcgD+H6Dw7gapZxAHphFrGRwHkHW9FGf5+EO4jV2emWIihCh1vCon75z1h7tcd4
AGvEMFGjIzBRVk7IYe5Dt3sx3OLZXImbx2zNmxrk2WO8gSKNFeRA8Radco2kWWTncsM5pZxjw5YM
GqEVNSji0ByQchc2eFcDhb3+ryeE7Tt4Rq3VWoY7iQqTOhKtJcW2XUvZtiEpgsXKB174vYOP49I5
L7+Hfn80tnJgCoLqNbQIr53755pkKzpQM9iARVD4BT9MLJcqrjeR1Z/E0JCnyD7d0iS1s4aS0z4X
Vu+WvWfLtWn7pRNXYM2OA06s5xwXVohS7spQVrQW8if1pjQFJw8y97ZPWw4Y171knExby5nc9ghP
8nSsYKdAV59D/MRbBJNENKU4likdbos11PPj10J9u72G5b7Q7PswXqNsQjOSelQ8Bt+lkgr+ifLI
DU/xDiILGlHPWXAZi0DevvNX5jdhy6MN5a2R8SOdLoutUCH/6/JznzxHNU9DnfOdWFA8Lep7voQm
SQJESWQqJIh0UoMPlrOVi6Wr61ay87e9OumQLEZVLlLs7JDvvZikz8rKfNZVkmJytXHVV+MerGT1
uPo1+sBLpf8hyv4+kqwYZNc3XqF2PZ0tu+iaA9RmgY7IWCcoJPMqHVxrTEwfkzGb0g4lHHVdnqBY
SHUSg290rgOcT/znMsc7q/QgzeJq2AUAdMQAwVLgyC/Kb8qJyfPOy++R6x4y1zpsGj/upxZ9oKI9
1WlxHKCP1oaoklslBwK7JHGNosPVFnO/41FrgiyFLSpID3b9+qL8KO6Cg7yjtIqC7W0AmgCzolCR
7mtxP4LSKV7xanHLPcvZ72C8QOd3Wt0Z9IocfumXB04GVQHa1eMKx9AE90beoDL3XdcgpeehAYVu
bHPAIjHASm1BG+vM+5S8m8+kDLnuhW0RgSSiLf4aQYU5tSTWt7evPccGCyT1raQ32kgM14bUvIqC
uKmsYev1AUfNgveJ2HmIyktEqxfCGHNFxdbY07hNh7YoOJa3bf9QB/h9LDXmzSDImiyC1R+gjOOx
fYYQ6dF8wowjhuF3lJ5Id3ve85W3i4wryUax7AoTrmSqt8Zo2ZL3mKuhc/tTSctvr+u6GA/SmY2u
lAKSEYp9EJDzJAAi2OCBWAuirR3jJ0/GLaPzscJb7PBOPm+N9N9n/itr1WC0auReOTDHiRkSQe8d
AwwU/3GVjFPR06EKJwGPn/onaGEp8RLFIIwRsU6FixHHhER7ii4EYtzRuXM7nHDOFjUnrZwyIUWa
roAEnEp3xDsKatQA49RXxTs/xeRtK+NPunqwjEpHjpQ3D3mFqQHhsTbub+8pJ/RojCPRjKZXax+V
TXntrWnSLAGX3nBDD3WzN1wjW77scsPT8wb+quqQnuSlR5pmIn2gHGupFO2hjle318X5WDpTjBAj
4BDGEPFHVlUSyRspfbltgJcj6IwraaUR4wqU+UQ5B3fFXX2UBQinUmAX3t4D6Qz3tkHeihhHIqm9
X5eKB3vFmykExBS4rTNOnqczXqQXmwr4SHiRGtTZpAexLMkD1RE1/3Ew8Nguq2OQdSAPaOVVlyjr
2wtc3lFdlhRFEjFvyWohxloR90qMNBOE3Z1jEfF4IWD/RdjNx9EuHv2ZOWa1iSTkoTBcUkp0BzfV
ZoT4dsGdCl9+iMzsMN5RKqUU5T54x+5V/HmON3VMfEg0g6vtrnDLLerettY4ECv0RCIfInBt8GEY
i65k9hsYz9k2nS/rCa5D0O6U/rk0z0HOGxZYrtPMjDC5lhAMfpD71a8uSbgRTVewJ5AuETr4rW+i
ncHjGaM/+w+3olsi2OEwV6OwZNPRqFSlMECXYQTnUGcW91E+7Zoh21qj9LnT+dsWW0KpKsUwId0E
DNBOX1M5an0rrel1p6wovI7TcqntujK2kBLG8TiIEq6iFa8a38m2xip0Ub6tvhn2MKKuTya7qEm6
4qVIy7fiukzGrfmtqGiRh2X+eouY4DOklSJeyrD45SAmoYKvUreANf6YMvSeJWiBggOpi+9jiY5Z
AsIejBiHZsbJGhaP/swSE0WnNBcjiNnCUvE9HI6lsY2rT6WwMxtMFBWzJgZz2khfO1BmeZ3AfQJx
kIPiZgPhwTAXU73ftgyWwxTsRoKvCXhlhJpK2vbBrwe7UVfD8GaZ0CEUH2975cWwMzPHBNJUAM2e
biHrMTzTlcpHP2+d2xZufyAw7H88Co2ut1aiAWNUCi+J/l57X3X5620Ty6FltgomeE6VUkvJiE0T
K8ig1evAUR78rVo51Pvy+/q8TWNCS50Euex7qCDXcnfsZOCuwzzmfJhlFzFbExNXdDmbvKzx6U3t
wPoN9booBt4ZWMtTD7pAQoV90z2vWM37Wkwk0btOkDPKNAKWfyJaP2Xvi2lyMxHeBjLuIUVg7voe
36tyrATELfC2dxKoWyYwfsqbYf3JCDnbTcZNyHUimJEOh1vGIenywDbKBzEX7NsHcXmCZWaG8RRA
QwWRp8K9CiJUA8Q4tsvauFPk6BRU0NDRhn0U1Ujuir4meKlOJKj8bZJP96KnHaapeS/TtLJlxTwp
Coiyeqs6YBjvBQo2thIIJ1HtY4Jhvvu6BHF1Go4kU4zV1EJVVtPuqkR/TRLrqEjDOVPKsxJD4MsD
6aIZnwSpW6WdtBvk6smafJ6wGueDsgxtXjkCE5ygmFw21n3rgz5ciI2X25vLOZqXQsPsGdr7pRp4
FA2fWpprCuamCJqdOfSc2tZyEcHQgOwENzj0YJmLV3lTYhVlDpJHkP/qNkqDUEFajasKrQYwdIPH
C9yLd59Z29Umc+1qGdMkea2F60l7SIxjCa0eleNQlrfvaoK5c4bm65lCZ2/yUShtpYg2OvQeqijk
yZEsn4WrIeaq4Q3dSsmAkDKKyWmspZ3W+pzBtOUgeTXBXLPBF8dKofzMWZE8mpX5HAz9fhzKfa0P
+1ARv4Bbj3O1OdvHdtnHqLJUTzfQ0fCS9ZBaO6mGMkFvcNKZ5fHG6+lj2+yBmXXg8MXocZNC8yQs
Sgf4GXgQ67sSC49Jg0IPdFc8MzgFGUpbsowOcSHcG1Z2ngzl1Aej7SfyYw+2zfUnzqgFHl4dhSjL
EpkDZGVSmwoSyjP9+EUqX0TtQR94LETLUKyZEebwWFD5RR0b2UKFN2KabESKKaVMgenWe63BmldA
GBwc50R8afeYdj9qT/9tlczRUlS859CsBbud+lQBd9Z/aTTOZV9Mjq9rZJ1l0Vm5F8l4MWq94WSW
QkA2j56iRlqTW9VSlp5QM1tMfmcCB130AOsBGEy7ZBIBPUW1qR1r3Z0gRnHk0S0se8+ZQSbdM1uQ
mwQSQAS9bZ3BcOIG59iuHQOalrQ+6a8+l0zMLNItmMWFBH5NqqSSVmq8+xAcP01tdxH4+6i+TPGe
rMUXg1erXPQGM5vUB85s1nnaDHEOByQL+V7SpbVSFSuk0c7tw7i8mzNvwOym4UVGo9OCtnzfHLK7
xMltOtjnPZYHAKTAYMR7mS4ubGaQ2czeTA0UmuG8pWY9GI09ZD6Rqp+3l8WJEAaze0DUpJhlQiVB
Dnfl/5F2XUuO60ryixhBb15pRbWkdtNuXhhtpum959dvQnfviAfDETbORvRbP5QAFhJVharM4QeX
sKjDt2FktQyyzNX3iUdhrKQQWSF3s7iiFYG4IfNFr/DJ4xRa2wyztufSbH+gKx5DlKx2BdYCqevc
SMKhLGtCB4IGhVzzl5ARCxGs/aMyslofhcVtLuqDzKOuGxiPpX5ItFdJ6Mxueou05+vf6i+51e+7
VqMQGQSLUxRXuPhkT/zGk4qn/lBR8sHRumc3QLHWRaMvhilrLcG54qY7iXsK8oMR3svLayozG883
UfiyhTqplq5chO+NEaTw2EIiA0MencF0p5ZW5GroPq8WU/ouUfnJrLH5V5GEAU4aqNCooHyjDBuJ
oqVRCV77Dsyi42BJ4l4YfzA+27YLXqxQZ6xYGjkyRDA/keW1izUNkLlB5QJYHH5pM8A4cWQWB8d2
jVC7WKXOXVWFEq9FCDLJgA8/gSUitmIfDFPCOWOFesVsX1/oNlHjyiR11ro4j8eAQHFj5ycd/HmE
YM4dvfQnP5rccw4CkNfsgTfPZDzGgQPcmMw5GHKN/nkeL+umziO4C+OQEwyoze8JmXMJXUEZz46Q
R/D63fUFn5kJr9miDmQbVgOncqC8Gq3ZEi19X4JfWHBFJ3HBeuUVdnUYwMsd2ITDNvdAtBLdEorQ
4lS68646EbVRHaS2nTfeBCZ5TiNUoZ2V3nUWaC2ZyjEsT6TOtDqEipBK8InWgfj3SXEhruuFvm6G
Vu2qIB1jdpOQE3Rlh+jGGV5qxrhaYLGzgf4L4D+xMdmGRsb2q4VKD4tfe/vS/P316QYabZDDGHkU
0pFWMPWcM3vxuTR+XP/u29B4MUKFAiHmYNNK11HobB80QzPjvDcN7iHqnqfl9bqp7SGry5mSKYhK
yrwJpnEk4KF8DhJ6UXlniUxhV6P34UZGnUZ1a4gyvlcniKT9uxErHTqyOiQPoO5ABa2tPLRNosF8
b1S/5Dp7NHLOqvnq7foyyUH5w01WZqgdrWupTZsYRG4YznOH+TRXT5AY39Vo9kNpwRzD3rlucPsu
XVmk9lUKJ1laNIDyjEMH1obwXnzjfuUixJNmKNZ2jAVu916s7FGXQNWJEKGr0elHLoHsK3cCvGFi
GviL/QS8eQZWpijkb3gtHlMFm5mjoBD0BfFPu4u/GDu4CSYrMxTa83kha+MAbVD5yO/DXeEGthyf
yNHGGKnFjWYzWvELwyhrbRS6J0YwRDLp9Otc3SNMlARpp91n5SwW54Hl6ElgpIjbF6muEkl7aN8I
KgWaZTZ0odLhVsMJNMx4l2GIAHzPj71d3qGo7bGoPLbLzReDdH1DmwJpKnpkGv8bDllNZS/ggNkR
nrO4wgOf+JGljvpwfW/PHe1/HsLfC6XrHbrW5EuXI3tr7PQEHhMXbL/Zj/whxwSP4ej+4ikn4rOS
A61lu/Gin0Tbhc3/ue1Yl99BgUEigFtpKlEgjgVoA8h34cza4m0vAlslVGpU4Q997MCQ8VULpP1d
zpshlJWN8q5CEnJ9Q7cLSLDwXzNUeBCpxhJrCzynw4aSuDbedy9EjpuzOjOGvDIeE35xvsI4mdtg
ejFLOWyHsaECGi540ax5Z8IUlrAcZv1zkD25r0yMlFqMdZIP8qfj/DZIX/J93CZigcdMOCwhRyns
4YPMchoexCx2/+pZ5LKp9A3PpQM3ayGMpWBnFuTbsUBzY+VcXxLDQegm2ExIU3XSW9SFBojlVoWf
KsutUCgMM3+5hS47R91Cw6hxk04IQ4h+YZibLUaupj0RgYTkFYjr7OvLYtojR2+VafUhrqCQkMeh
P/SLCJmDo+ied0ubv2FThmymdasvRTZ5ZSwES3/AF6ikz7oEYuvJigfd7ZfljlNFBjfRNmRc9pG6
i+S8jFuoNsMpKjQ8JS+l8nR951gOQd07Yzw34VITbIQz8FxnCnxg1cyiK/MDUZChDaMQZClS4QT1
EdDcR4/h0UjBczna6KS9DWvv+rq2L5tL+YyWdpuWqJ/iJiMeKLg6v/uPiGZqVTPeNzkPNezUzjyj
cK/b3dzPlVnqgxVlX7dLhzi9Hp9SGajUoRcVckLXrWyPjlzMnFe/ckFQBKYQFkDHq3bb+MoHYhXM
YcsHdsf39odbWaIW1GHEQuoSgXD2C64BPg3MbkFJNjk/DrOKWtvR5Moa5Y48NH5AcIHtm1x1Nkkp
aDCVY3uQnmKbBRqbZ2tli3JJTjfCrEApCMQSkCsKwIKfqf8/bzgnQavP1HC47xMRVcheld+brvf6
RTh1McvMdoHispRzrXJlh09jbh5bBOGyF8xmu1ePqPe4hZ3uxWdtpwWWgQAHqeldCwr+PTLyxBR3
BTNJZTnLuZFt9TuSTmjwWorSbhSbma+jTME5yyl41KBZwm7NZ3zA8wTB2loPNdGhBejjydqpdHC4
F6yH2s2QY7Wx1D1mxGJrRJGGLvnGFD4xiXY//jJyc/GEGaNhi0OWVdrzjlAgsCo+28sjooM6SOlE
eiy0VjO160Wchbk9ZBlEnQXW9A85u3/EN+Ae+q8F8gtWG1hPfdn0cYhoALJ+tjZFghUJ+Q0f1B91
MrCYtrYr5itz1L05pOUg66T9uXUCb7jVIUVUmcRFalsAmZRkkZnX/haErtZ0Kz/0vMk68n+5FS4r
ptCsVeY8KKCuDHwRv7PYKewJgFYehudoN9rTO6FSFFkly+074WKUArW+F3pJbTBBUqQ8aApUexrQ
ii2xpqf/cvoudihAK0se+nkqov/pNfpB6Gp0u3enbyKWw2ZSZXknFYwXnd5AOxUnQ+BAd6e9Z93n
9TuOYYAunmuYOBd1EnyH2XgSC84Tw/HpugnGh6Ep7+dlEbSF6NGoxp2x3ITRg5az+KhYNuikr5jQ
1dcDpFonPWmPgTd6oMIgTwCQJNHt/9to6TZ75+Wo6RRuSVPeL0lFJi9HMTpoYRlBvqpM9n3MR6+q
USmzKdSyYccKYrFQV541MNaYypI6c1AYKE4VXfYIiZHsCJqBr1FLUArW9NZGe/dtXRmtWfOaYAoB
RKBA6g8hkFnO7GEsH65/oL/EOQa+tC5oUAelzmuVRcEwZog+4qq7bwJQOaZi42gpartBeIwH7WvK
FSdRIp9bmIM32yNo6EP4r3Xq4EZIKZYgx8yB8gjLxWBqr7zDveT70iKZburXr4I1PcufjVP67V1+
iw39YOzAtv9cfgN1qMWB6G6maEki/tO5hI8fxFc2alJmN0Lvk/QOM+vpxD3+vBguRqnDPdfxZIQl
Jl9JPV2F/Dx6zcksNHliyX72O9bA/PZZ/22PHhRrxaCuRw6VIfRlOBkqe4HMaOf5CzheTFAFX0OB
emlCtF5kb0aPAhmGsWM8WQzPqjvfsD7bX+66iznq2C9VpY/RgogMdFaDPaqmvJdJuekEXnorAv3j
zQQA4A9jYYavhp+9RowEaDtyufwACgFSXsx4jvTry0Jl17lmts0ujEvT4G+0CKOUFatJgvjEFZ9R
qGACUV+eKUqHNt9JsLRGt1rhudEWM2zvReOXBNArWC+Q2/HLZY3k7Kzil7mfFE0+65tmBy332zdx
Oeist1SWb1IQJGRZawgj2cgIPW2QQS411rdirYPCGfQVS1yiIdJTMFbODTd8iJJa+xoagnUdTVhr
ocCk6zvDCEPAqcG9c+HbxCwNbo6qaDz0lGRooUIHlkIOMC+m0aBiELlGM9ACkqQ4NYPKHGI3fkpA
gaEfNE/Bu3D9EsLzbxfF0kt7YZW2t3xx9Svo9id5HIZCkdEcASqjw3IAj19y134ngwX6UFv1MUnP
71r0eMU/CF8O662OfC76JKytU1Aj1YOh59Cv96KEdwL1WKa7MGtcsIZ7UcSIL7auB00HxboogCNG
pkOYJNQSvdfD1NPnsjQ7g7PEasGrcMxS19nMMdeWKESTOyGVpwDTY+fo/XNx0QfliE/kfkDh9xSh
1WunoAUrccQDgvij/jHumM+upGPij61dLZdCtQbvdr0OrgJUZIFopwL1CMmDxNTuX31DHVLhuqCS
Hg3qG8ZJ0Ayg0kf/kDoc9bntTbktd4Va2G0kuMqQ7q6fzE35Om1lkNpekEZFyxC0aAq0lOUOJeAS
6RFu3tzr9om4b3srH8xkR/SLOUaRceuqWJumNnVsmjaasg7qAEr4FsnSYBlzc5P2tQulOUvgZDeL
q+fr692CvLVN6rboMcSpYcXY3zQ0J5S6OZAzjnxkKsWv65Y2Y+G1KeqWSKtCq+aAI5XAOjPln/9h
PXIzN/wpg+7Z0n31MNqkTSH5OZ2yh+IBXYQuU1SE7OKfrnvxKOoeiUI5nfgAJXHhsXcIZRfntIgF
lr3o5va/U15cr5q6U6R8XDp9CvFYGv0optacjP7WyPcxrzAi1G3IX3kudaloihBJwogaNSntZoK5
gEmqgFqAcVLt6kP7mZxI2BjfSqgZfiSTmR1ZlRKWM9GXTs0vUlemaOlKfnbdY9wgsuIPesTizdkc
ktdAgg7RaEmTIZX2z4BDCpQw0gLEODEc6YjxdMLmaEBsPLsta3N+C/22NJt3wSHzJaxV/mWjf1un
b7VQj9KSG6bArV7zZ0yJEWEG3TsTVDuqXUPC1OEc8Uv4SSpT6Ar6YOUF25fN5QdQoMhVAlcFCS4b
JeH3fKc+cgbU1dOQhYXbR+Vih8bCHhKK2ni+amanuyu+CKNJ8T3ajampAEBWR+pWWLT6rOeX8lUc
WfRq0YKmGuvSIug4SWbdsMZ2WCYovGuLKJ4WzAd5uppYsYEnsPjxOs6xPg4Fc/qQFVqfIerQ45cw
/4SEX62zKlmb9bP1TlEglsWc1vMT7t/wvfLnfX4i6qOJDckes9R93gYnygvr0mctjEKyrlUgwE0I
oDv9KS0zU5cg6IB5tf/f9lEoFvR8ltakYx6s3rfBlFlGnR+mMnWum2H5AYUgkxb0GcgLMMq9KIdW
Wmy+ShnX+WZH9+oj0a8BkwQR66jFhQeWpfJ9OYPx8BE/tZ+F4BkQbMlQzHGvr2uzJ0AzRAw0CRCI
UDTqK5VlGs29gvillF/BJSPuRQdadhYAyS+nU3zAvNbs8lCMiF3W8d10kJVp6tNVRTXnUgLPl9TP
RUHvkfKrKVjygZtB/coI9eGgJqSHxYIHzGIoHA1DWmFiRpNuC8NdwTrKrM2ka5/cKDbodYKxzu1s
yUWYe1Mf0Z92TD0yc9CYhmxmUChgTQZvR6GXVdLphFglRjOS0WCitTCepkO9F3bGiX+TjoQvdXoq
a8fwWaUDxgfUKbwfWq2eJtJDlqV4Alg+sxpMnEFvMVx08+ytFkeunRXM97UeqG2D+7N0+ujcHBe5
xYeWm6TJKrS0X5XHyuxZJinYn1tOViZIn3oGzqIQ3HUT64Vq865cLYrs7WpRigT69LQBbvH7+bly
kS6Y0fMCugTox9uGzwoBNiuyGpqLJJXXFd44tw6v7AG8skaqAC6yR8SF0716nu/P9qwMbDvYWlmi
7xoh5guRB1Q2RuAXYmTrfXEbRepJ0ePHWJ93c5c4sySeVGS9vcbfTPFi60Oy61rOnEXIuvHaYyYO
T+JYMiKUzYBz9dMosNMaEWQOApoLGiU5jkO3NzLD1gMRc6mFd91rt6O+lS0K3bQ8NqSQ3BidfR4i
ACeY/oYRq+lm2Im+dg9tKp/f6Q4PScI6MmdzYU3ebh/PyyenoA9Nuug1S9FskBrogmyiGyQWlg7R
wOsr3Q4uLiulq8CgcxSCgZBAEeII6JmLqll7/5Gnl55VlP7tUkfzEOv62Eb238uj2cOkAey7Q8BF
niK1Jjcb9jiB9reHayX3qjozmB5Y1iisq/I5XAbyOdsaBZRB3pcB90MMmhMX5p3Zj9L39V3dfMRY
HVha4auMi6WYciSCsie5rdUeO95MPvIUZOlIP0U/PwwOb+s3aWHO4GofMblQeWLlsMK4v9wtl32m
sJCbBwHdZqhyJv7oDK7y2judD3oxp8EQqj84ixO/Vh4TsEhS8kfevfIqCiAlKUALeA+vSvz5mWjn
kem2xWoe2M0y5CBcM0UhlqqoRmQYSPGHsjjlcSyYeVjs+ILHTOSofEa9scO/8dgd/Lj+kbevmcvW
UnjEYxyaM1SAMje+ZF1jytPICI//EpJcTFAwFDZdWQwLcqTRCu6NV3EPUoCdajffuQGNM92NbxML
y/NZ3M2sPaXAR8jAGlKmSJxm4V4wPkfIEQ6NqQ+a3YY/eeUr7k7X91JiOAzNNFbqUd+MM/yUzAfz
D90rmWodwBzfOoVPWNu0G+GQ3+fWgB5D+bVzjJ+tC7kmiVQ5cIjwJMduVmLcOCqVehcqLyGEQLOS
VEr3avYWyoJdCs9tzvrQDHyiScmWim/qWMJ3LrrRLLgC9A/gthXuqna0U9aQ/ear3AqcaFWFmK+l
XiWUZHoFaRZpF4CTNfQJmWLvs88na20UAim1rIRNhPKN0YFfIdgN9W2g5jtZ6N12/LzuRmcq8ytg
QHM8iAvPaZBQxqPOrfg9uJkviOgg7o/kCYI8Bep2hhJghhEuITPrN4y57KtTAQ0ldoJ0nve79lso
YOqDRZvnUcUrAX8L2YAIupZPonyvVG1kFXoBGpEuPjSjCB7LBoW7iD/EeohaCzKMCckiyA643FoC
jHjJucX3oG1J7uUpey6V5wxd5kqqfoHr1syD2OYzENCqP/XlWyEdfPlrWn6188gIwBiAp1KAVwAQ
uEKoUk/VQdSR8k+Kvtxf/4CsE0cBXjRyOV5SRpBZjKAcb5PdkPGnvPajnEVbx4iv6EEMgQ/7ThNQ
vsRYwNAvz0WvOZB+cK+vh2GFnr6Iu6Sqqxb+mIrKa9xPqQkx4GPegD33uqHt+sPlxqXnLcS8SkWt
JCmJx3/z6LEqLUk/X7sD9FNbvLxPzA5w1uqosKrUszE1wDjiTRnnzHOJ05b+ipaRVQZgZSV0V14a
DHKdK3gsid/JXVBb4R6dL3ctBjINa7Lqg+ymb9k9xoRYhGd/Sb0MRRN5RceUHpW/alIh9VyHWx5U
HaOV5/MrGkxtNVJfuEZ1JtC5gBnxpaqqO8haWIyPSjbwTwi5GKewM9XqwFAbJAHk5Y2MuxePAcaF
IBvo5LctIxX4S9B6sUYFbeUYRfWgYam5Yk7gyMl304GUJPhjBoZRzuJShHDkpm0eovfJ0W/+ZVHY
uPwECjOlPJWUhcezxrI8Kun9gMrj9S3dBpiLAQrDelHkZH3BGhfhJTUes+zIDb0lo2Xiup3NQS9t
tRIKyZQly/KuhPp3dpA+CTuBjHJOMYP6XETrqmZPLG6E7cN4WRkVs7UG34ZqBwBoeS8uoP49JL4+
MPBs+0H6siy6zKnqEL8d1CEFcYWo2plPCp2ljKbx+p13VMyFR7Zqx37wWT0Mz1zuCGDsDm3Bv767
jLWe0/dVPWTIkqoKKpyLYBLtcezB+TCYFYvzZPu++72jdKszH0VdoJBaiIoUX9Nf8lRheQnDHc/b
vVpIVZaY0AgRHMmePtoi5GHiM5O85giRxT+Cod9NHI4zWQ+jzO9IIUujRsvSkOsinzEQa+azg3FE
DQ3k0yOGXkbvPB+Yo/pjho1dD2ZfWEZlYeBf7aHWBj5qm1WP3M45LrtNoY+RC0uXgmTGy3zFBdnL
mdc12bOIMlkflUKYPiviqSVyiOU83YpCfbM0wsP/zzspjFGMAjVrEs2DlM0UpJ/zciMYz9dt/KVC
ddkuCl+EReLrvAVSpqAVRZnTMJOv8KE+YRRBtcZf3W7Zh19o08xycPTk8X8yJJfZ271dCb38DAp1
Bt1Ii05DGDVazYGEHaBoJNLEUPx2S5e7k94Y62Z8P5rPNRrRsthqSPcJE4Wyw/BU6YWehIqcAvQx
CDWCDyYE1GETKwXfN+5Mb/qFKs/137FZWAGJnCzLPK+qvEwtvONqFfG7nHogQrV0Tzo0j8FbbgkP
+UGL0LN5JkWy29K+bnfz4K7s0vU6OUmioNcBSopgF4EpW80jYVOX7fSY3Op26ud3KND6MVgkFwdc
Pwj+2FPFWx9h/SOoxLiWcwzcNmnqVenQmg2Xu5Ac/HF9pZtp6tqI+M8iuxijlVKTJHCyYphsehwn
k3zf3JccDt1PzMkk1hela3ZzNxI+04Xc2IWf3UkH9AH9MpzBCu84L7ULK/wMbWaBjpxTOsRbr5Js
9eoGaIuuXzhMDWM4IvAEkKL1DwIWqvv6AapvEFHmQajhKiDYYpreunzWpinEzbhEL7IAlGiRL3wK
rmBLuwr1pRSHly9N3a19MmnDgowtnF9bpQA4GhexUucucPk9KEOOhpP6ZP6b+ZKxVVFa26FQuGom
oU31DDHCsfPLe+I7I5jC+1t21Mp0VQqMZUh8GmpFwLiBchbkigQrPaqH5Fl2c3f84Fg0ZWeijmte
Q6FPrS66HkT4dMOcxKashm4t5ft+Fm+NQMJ8j1x4kDByOjm66fPUXrjme6gKNxOC3VgIL21S+nNY
3el9uBt4AeTlTewLeoIHY9Uee3CpcKOdp+KPQJj2Q6L7WhXfcpp26BbFReRwaOt+17SK06eDX6nS
V1rFiGiNGx30YilX38z9vBNRLeNz/kWKzxLZOwY8bMWAq+9LVwxDA30wUR5meDXlQTVLEl55tJYP
qbQHS/yEtgOiwwNG8q/b3YQ+wnWvGGhmRbPXP89rpKfBlCJP8URBQHDUjx/TyNIM2ORp0VdGqDOC
AZkiiDnMf1TTYw+xhRJzfBhfmqPcnJX3IUnMGUIZo1Tus072BSMzu6ywVD2FRunnBLJkWXyKo86e
Ap7ZjUJg9w/XW/026lz1YieLYQHA0noz+kGoOtB3/Dm/chjQB2+dd327N/Oo9VZQR6tRskQIAuz3
CLaaRoZ0YmLzb2dyehTObkgqxbC46VirBVJnaxxyYUR8fF5gqQCVe6/hEdKQsYVmBkcfh26O5Bfr
RWz7/rnYNSjiMiHPl2wiYSPpb0ve4hNKHZjFFU4QRP/W9p3VPXE26638L1ZVNAxi4ga6z1R9wwiU
VFyUGZfAAUiiQqar+YLUQV9aRCJscNTW112iP8PSeNre5oth6uJTR02tRTIHllX6UQ+5m1nvbuo+
8K9/zs1LTriYoc5rYqh9pXEoWi5F6Rb9bqpFk8tAd5R/XDe0WT5B4/LvnaQOrSoEyVyVKC20Tvke
HGeQV4CB4ZboSfFfGdoDjH31LL+SwBCzqzvxnsUktTnIvf4F9NEsSs6YW3gQKP1QLCJyXSkCJhX6
l6zHeKYt6lymVTpBChrwm/j1SdsFPhH3xWvMLrxlBSrkZ/+BOCIv6JrBC4ZCZ/shx1dTCRE0TNO1
Ry086ENuluWHzon3GIlg4PtmrVFfWSP4twrIuFRR+CUC9ib9/LMSlYOW8U6yLE4goGVFxphsDT1j
FfSFICON+sXFoKEfdooVpzwIkh4lLt8V8XfJj4/XHWzzNXD9y6ijKvdhP2gGQn/CjNKfqsfM1f0U
uES4X1JbsM6h/h0TmDYjqdWOUCe17HW1MAyMl6AdAWLRxyiPsNDGr1WwMylPbRmbSvipCYmlCk+M
NW/eNivb1PEdRX4g1KUE/he3uasKU/U1UAVPHncn3zCrvZu3+8ocdYYxQFZHbYkTROYt1F84u64B
oSgNSbVL5EjbPbPqyvJu6tCCNYwTYpJLEZOGW+KJIDHLkzKYiw8N9/KIgUCb84Kb5thZwS3njX54
JzkxGALdyBl3KQPHNiveazejTjbP6VkcVwiciXB3fxJ2MpqNqgd+JzGgefMGWG02ddE2KpcmuYru
RXUuvTl6npHMS8sPhgdtVShWy6ELBoomFDyKo//Z3wivSo/pkZTQOYxETWAlYTY2b4csl3Wd37pX
CMLHmNzgZ5Qo0JrkEBGEHJOHw77H4CiKeTZL9pJs0xV4pCV0hWyAxuYcge8WEo3oNNnl/uizBZEY
fkrTmyaKnHMaodVopfChE1VnKCdT7qddamBeZZnfr383hnPQcrlyH43dPMEL2zRHGNx4DYfScv9y
3cp25rb6VhS+9L2cFuUA75jPs03KrttleOUAweeR3fS0HdevrFHwUi9php0Cko6W4PZo4v4UDgBx
2zgKjRn6RHAJvbq34k7B2MYtM5ZmgKlEQc2iVH3JF2RPne6A1gpoIIQ4C0RXU3xhWmN9QQpHqllS
A6U5W0N1Gap/eLQm4zftAfklqnKS3xxZRlk2KUhZjLJalgyfM4hfiqEyYwlz9Kw3JIYRmqGsm+ZA
HDv0l4oVqNDnDvJOfFybeie9MryTcebogTghT3HlcwLxFyQDz8F3+6zEZk74fjlAmGDxh+knB/tH
VnS+DSqSCkkSTdHQjPfPKEjg0jCFzghR9yQJUOA3TnzXMfWk/nL+ftuhk54B72QyP+D2IxSMvJNi
qHE5Ea4oeRe6IqPLiHjcn0h5MUaVLUH/r2SDAmN6AuW2TLSrxQffbt7fS01iqlXnML7fduR0MUjF
kkO4hH0goIRJitXSDaF6VE3dFJxkzwpdtiOXiykqOIxBgSWJuLm90BCdNu0dragZAehmKiVeTFBx
YD4M1dwnfeyV/K2YfmrzYrXRKeUX1rZtDZxi3vS/zmeQA7i6QEu5C2auJMgR+/lwGOrRzIwdHmpN
jI5ambxPp89EZPSIMjzeoLB5xiyPBPlj8q3IGxzGmD2i5sxMuLc/lMYrBjhAVQxt/HNxQROVU55n
GcIrHgNJpviUgNEZtLQ2P2AcEgkU82ltG7AuJikkTlStlkaIFnmqDG0piDfr8bs0VdZ1bxdZZijM
UJJxSqeswGfrxwOkE284Tn2cJt6O4sjVw/ouHab7KM9fuUQ4cMl4GpR5v8jlw8hPP6CNbJYpUCZs
jihb3RRScJMV+SGbDlktPvRjsY8GxLt5zCCp2M7bMUPzvx+ELiSO2oLuUdJpTSpMxdfizk5/HO76
n4Q1Qr4lXXFzAeouHtVjsON7/Q3r6XOzeQdkU79/AgVMkxgVGcfj8GZ+SChhb3lu13PmAHImUseU
u5P2xsqqt1+SVkYpcArHRJaCCeBEejwivCMFb9pHOJljjWsaJVQ3uSlO6ieWjMta8GfMfqMMxszu
tytQq99BIVeFUehkqs8pXjSYgpslqH8RFoPQke3kebST0AzA9r5jBQvbJ/6y6xSejXJpKFx+fv9o
fHLHSR7KbOwS5iZuSngixByyJOPI//PE1xzXiMocopsWDgZxZ6ilOJ9++6kR+vwCRdPgl/HFeijd
hJmVUQrOAnUYuakY8U4I2usUnOJhfn/9vG977coEhWRdPFd8xKNLmNQjSGU2Dc8UPWQQpton98GJ
VYrYjIdWFikgE6S8BVk6yMx4ZYQ8/XOBaWNFPwXad8vS5t4Es5UpCsxKvtSygihx8FVi8hM4xCrQ
7EqCy9hEhh06PRW70kjyDsNfpOrbq+BIluxlV92o6Bf1wVbloNiCP5bvbxeTLuujk1QR80R5q6J3
T/Zy0L5H6ATOQLq9eOEx3Ov26OpQRA7M2h13/069SF8Zp6Bnrkd14GssGkMfP4jh6YOkraJd3Ncu
W32EcQDp1JUr1KXWOriN0CKpw1x+LHVWqyDzAav49e+5few0SdU0TcC8FoXkYdfKGKTDS2AWo7zQ
ixCx5hkmtj3mYoLevEkqS1FBq/wsvi3paCbdIZlZz1zbJ+1ihALlZBLCoZNhJFmSU63VVqUI/jKo
XtmUuwovf9e3jWWOgmK+BJOAIAIilVLcqQkyGhnitdrzBMKzodFerltj7SD5/yq+7IJoycca7EJS
/hZJjVUmT6AyMK8bYXkCBcBx0mqRlmh4E65FyPLFkE+vGZ7AMkF2dbUO9PuVoUSEv4ssfufk6l5p
yqfrq9icD9OliyNQkMvn4jAu5Gm7s2PV1DJLQiYPjiTjAYrGjvFdIU2DGCvz+Z71jSj8DWNUu7kR
7WCNHb5D6eYU37Re+4vwVk5OeRdL5v8hG90Git+Lpdu11VGEcESNxSIURFfod/utlWdCGNVfFHPu
rQHsMM8kLVgS5/pGb65XlkEqpAm6zhvUt0SqnS9pAjwWm8BuuS9FQhVKCBlWtp9tVmaoz5kWlRFU
AsKCzO/8/kgy0skykOnwOxbDzbbrrGxRn1BWGiFa6pJcMcOhqUzxndS6zpy4frNvfRDPsLF+u/r6
26pACy3nQo1xVR1WEx9PFHtilPAGLhZIZjB1zFRY2ISulT0K8WUlECuuq1R3XGIJF2kR2bkGLViV
4zU7lzNIWciQnbruLduxl6IZOq4YWcCM2z+Pfoo5WEFqEHu1jvI5oQmXPDPGVvBDNkH4ToIG1onc
dNCLRfpsiFUozjLBs0lqnCAMzaqXzFH7ZiyM3F5/1GhWZqjtFNGd3RkBOIq0x8EmmkLVy/iqmwvO
HFS1dgxr5Bq7Zo26S0UlEHg5R/tiE9qTG+6izCK0J7KIXiHZLSqLZ/YXQA9s02VWa6Qu17KVx2CK
88ircsVw56GZvbrrfwmD7ilyNR8EsN1bY4jZzCCYPEnSSwcjQSOo7kdLNirxKMbV4CRZCB2PTszv
GwzOmcMkvIcN73N8YXERJqPb+XPRRCsYoZUn3GnhZy69ZtJX3Y+VmbULuoQ0frarOrjp++pJUzC7
Pj/kaiybYrpAS5JTXtuudWbwc1iQPUbLOrfIrqxGd1oU/Chz7j0SAzPrRUvOQbTGR3dZXVly+5Gg
rM11r4t01ILqQcxau+QrU0Y0OU2JLVQY4dOjexC2vfNZg9JHUWOUvE0elUmyU342+aW/TaBh1seR
yXORJSeqp4fjsc3yn/rUveXDgmJd7shB+RWn3GBKk3Yb6sVuUT/iqHQWXXYN9EK5kjHOzqDxBt4r
w0hFCK+UkKvXbqdyeq8H6UWaalMcqhfIyz7ncVqa4CpwjDA9zpkK8rEBnRdyd1Ol70sXHWph2BWL
sY9ziHaP1S4V8tDMguGzKOvZUib1bh6HmzBsvWApnGXUzUFvPicjcSCe+YOHAHstfnR1ku2WRHip
Z+3QFItTtNWLsnCBPTXLS9Ri2iKrrKiQoews7tN2tpf2Iypbv0pLLzZUh9c0Wwjnu0n75lrd6sA7
14PWKih241zaoDs3RW5wyrizcr04ijPmKMPPHr0Po4j3hvKj7MAuMeClTQ1BZDSm+6SpnWYODkqZ
g8SpdNUZtIH4qFyot6amTOagGs9VJ+3lqbJFOXuYkttGPQxa8jMVMJRWZDdp2u0BuUepMWYTkdzD
UPT7Xo/dZVL2cPbd3OT/w9F1LEmKQ8EvIgJJ2CuufJdrfyHajZBAIKyAr9+sPe1uzGx3FUjP5MuX
ubElO82eu3VXzM1hbz1F8xK0ccernZ7ruMZCHBcQDRRuuG30i63pHS5SGRR8Es9/tvMgEjZ4KRCr
gCFJAvX1Fwd709UIKbPC9JnO7UQsb8y8evIjLJdzA88u9L87tpjNqmkMakHMVAjCuw+abk4Tt6th
zWTVO5mvUCV0+iOfVDw7XkbFkzbQHedj7NN5r0W4N7RKhhH6mpzvaosd6qU9NcJLlpBt1mbdeHza
4dylenV3ufhFrMyqzkm9OTwrHz996gd0keszn+5sxFIndla199FBG0ZTmOG4fSKMTKYR9ALhX722
3XsL3hcoBda6vDcd9qhzmlUhBOYNTWdS+9Gw4OO0r5ZHdkOhNkSOUGuGCtXcRAZnfGw+28F9LnJy
cx2yaT3R4333r5KFm5wPvyGrz9ayvrCSRINu4hmeJEGbVH2btpDoyL9n8IHYmE6tEyNW4UnZiQMa
REGaXUmKTUd3OTMbRWEowYo6kvjrOTzSgKhAyqm9L6I4adyQoZ2fCjiK0afGD2Lbqk8LxfBiVFGn
urSDxvpSnLrgYwwa0Ag6wE9Hf+XJQppUe2fanKjV4heXcdMc1HIlxk2gyYUt2Wc5FJEgKharc8Dp
jlsOvnP5AXX1aGn+zctrzr+W4EghhQmpNHwXE7VKJ3llRwyTdV08tUEfE4prg1dlcNcCyANI61mt
u8o7d1AmqUxqGp0t6nnWJpqlvXPtr54tUbNADwZr5cPIklby2CvfuxUypYykrpf1092RXyXOUdO8
gqaZuuSqZxF1OLGk4Mmg/Yj47ln7wyF35FG3MjIU2Y5epGtHK8Sdg/UCAmsyQc3Stef9aFScV2Dc
LTwdJiceWB4J80IDLGm51bbzvsp8q0eVuE2RhIHJuE8TBcmryrhRK9tIAEUbl3cGQqQPa4wc+AIu
ZWjfTPiVq1cvvzX4EATEXz1vneCLIsOL+YsXCO/F1ahb3712OTBJEaZC+nFHoTSE++KPbVL4fiQA
M8kGFrYT3u8fX1XCyh+1qGi235WLzgHHstN9ZJs3a9qp9TzwIHHXMTbqyooXdwTvIX8VHqC/5RNy
DUh0PJK1H9fu3u791Bm/qb6zcgCQtfHlV8AulMm4H1SsOlSXGzl1cd2V195ztoHO8XPtDV8fv5BE
Zd8mYfiMfiyi5hYEx8d56IYSqeWZBzqqMb5rtBXpAJj0Nl/AMkKScuxIVYcef24NO2pnIpyiwseA
NjgPdpjQoIsWK4jytT82wZMkT3NgRZX1vM6HtWohMvWngzU16+fQdNE4MBinw5mnDJJidZHo3h36
2c/AeEt4f89FFFZWXHtBWpEi1fbPqP5yb46REmIZ0Khbf1ZTJcIG77PA0mML+wxkMzt8Dm0vbicw
jrtdYH2r+SY8FuX5k5ZTBK5q5CP5TtacSqwQW3I/+Be/huG21BuzkENfBa+1iyM5/7UQwh1sneXs
i+LtFvhOw9tkv0n3p5EEQpGHHAoALs6wmdVWyDqp1jIZTfM0unPcd5+C6bifxpQ2P4rfPXL3prO7
fqwaCjFfDONYXN6NzP1NPR/C4B9KoKhHUrHguq78PJJTEUHQOAk5yJbdD5jM0WKLCCz1mJPPYJqi
sLRvc/NeGDxdsZmsKnGCJpsaueOgx64OVJ4RjkaoeAYKxqjMsESg7DDzdwHRdJt6245mxvXiGpet
42VkY6jKdpZ+Dd1LGexy/LpcnSqFAmNYIrXynaiKWEn9ApWtuPTwy4YhlhRSSdLGwzrWyjs4i450
h42XfImt5U0VZ9mfvFlDNh1WedPXOl7c/OK5OFLWfh6h3i5vbXkp6EXMm54/0/rZNR8+jrXK4P8u
qoMVvoTrrZMqLtuvGTesGT7t8TqWKh5bBAIIl+RYbLesTNDP0Pzw9XOcmqi0Li5sHB3/EVKb6knV
516NsUevhL3UHnxD4cOzHu3wS6mb4z3z5WXywCXGQRb1n+upqA62npdWy5sdHpf8AsAnhut3xNcv
qfy0N/S0eAfbWuKW7PFXCnqk3tOcn3oJqiFoxyWquLB7q6xHUhaxXFgylH7iVzxjzrYQ7qZ9/Gdj
paii0ilknx42+EoKfy+/TEzfJW44pxxWg74zJ8Jn6QqLisrtYxc+yDInUG5BJO95ZJQL0y6QkvIx
4QwSPMOhgSfsakYnsYTzU0gEZhiIKAqXUDDcpcGGVHgpVvCVXTdi+ux0JMr7e0OypqqjAEGRj791
0cTCYKOHT/tOXLnGnaGHXqEI6b2kaL4Q4f/5FGBtCWXYaUmBSMcQqZWkSRT0+hEsZveNWlVkxDYM
7q119iwRFcEF6miRj1Ma5L+E0qT3Ib7CUKJb0EPI+4xyb+vW0/McrpmG4G5UChgDwDcZj3eMpbz3
bC+WFfBor/qIVuxn8KrIdd5LupuQAcp+v7pdPNtuiqo7qZZDw8XdQria6o+Gfj08Bwa+bOxaJGuF
20zg0TW5cW3tsA6LFJHjI3xX2BQr9W0d/rrgtwnPNbQKJteNG9SCo3HjYuK7qTARTKqBy4mLKOBF
MdwWdtc1qkWLxouPd4dCyUFtZzyVLN7F5AzyPtsAViq1LmMbqOKMjAFySOTUV4Zg5OfhJQ/VthUF
akObvTTk3SxPFnsx1efiHYvlVWLluB5SGVQxhYknK9d0wh2oBhor74mOz3WI4anEYXJ+fPq3Pkx3
2C+dn3S+qRBY2pAnGn6HRrpnr/vsm48pgLRCXkXlOG3KochoiZgnEfqreCQfVecjYo5ZEB650+19
+UYrrJcPF+29M+uVhqc2PAb5ifinbkJa6V4qtAtMIgmhYBBBGDlQfG+GD96JqDXwZy6/Sue3rpHW
8uIL3EmUA9RPuXb2/lBF4O5mHckzBq8ia7ig0hFzm7mFRCaf0tx+h8FoUkjUsNaz8F9r74vLJp3X
F73wnSI0GqGzyx5n1CWoc+Esow6G4GxWUHcbXuYFNq/L3S55Uo93ikSo+ceyPJcejRwO8c1wOo7w
hJ/Gy+LUyEVwqIBIQWlQHAW4lY4NjevyMgf7tt9S/qs1CFL43ijFUt9woNCiS2eJ3kRfBEr5XA8x
wa5oiHhs9AeVH/iSG4YNhdV/p+XV935s91WNF219ueqtwTlj+lp6P0HHb6hhImWAwbEmrtTdg9pN
1Wd2OaJuBws01DD/rZK80ZHycBPdPnNr6DqxNqq7CSFTQEHjH0UA5qhR57dh/sl1gycsIiH+CJNZ
4PzaeYkWZ860IHFvoI1u/Vo45Cv2Yb0ZVaHRyYCWGHhOVHReJP3PpgljvaJx6pDr8cIo5kIrSQZU
gxJX0l6ChOcIUtZHCZl1VZiYtSkm77gsTqSdNnbExTgoWUMUI+S7Xu50rDYgVUSW/mnprgW51V7G
tFB1vLi/rH4HhzBSoX5vCUAzmJEKcW9s9Tx5HZIiiQSqcTeszu78hA4Mp+m1796m/H2Y7a0p37z1
T4ApHVTfgpxL08bhYOIQr6jrUamoiI4Y6UI2IhNTc6m9PFk0uTHOzhgcHsxabgd5n7oGhq/4crjN
Dn9Tgu3Wpk457+LOm3YCwDNKeRrZPYxT+zcIJaREvjMfLWazR4FrLxcOWaR+4k1Eg5Pf0qe58D5U
j3bIRZj1wMWcd7brpSO6V0XXQzdwaOygp7D9aETD5/c6KfURyvLpwv8WVcRFew+DYlNoMGTRLxB4
JkkMy1dzcLCu3BPr6OUFqogScluOn2Oa3TdfrMT7bHlkhf/q+S6hicxxVp0wg45d4rEqqbHo0IKD
sLZ2VLh5CkD24ItrN9MocKrjokwsGVJSs24LVIpB1d2sBp4ZTR332MWZSwRaXiWFurFBZ3A5i4UP
VOQh++9XGauW+4rMpr0ViAsq6FZEBMFqRNCawaMZnI/CLzJmu08wgIlNL2K03olrmrPXuru6HM9k
wIMQ6yXosSkBUvKyHGzK46o7kPHWhCKG5nbied8tZ7Fr44Mvu1DJYylNtIYBvs+aOXWX+CWemY0e
X/f5xp5/Q5kDP2GRRE7tun8h/kEhZteUK/oElDjjkYZwe+d11q/QYV8xDcXMocD/fg9mua3RTNMV
fuUOjajoYJhVD27U+XyIaIE+ZTZBEQfEYA8ZxWu1V6B4VOI2OP5t7H9ZdVuBNExz6sOeo/VXlFg/
ynnj6OpM/SWgNIX0UcxRr+eko3MED4R3D6vxlgtpdmzfRiF0HrPFhYCOE3RDCmOaMg0gYZgtK7Rx
GtIjvLHwb/DlgBqa2KcgUBlYPi2k5WGabssz6fPyOecN/xmEbvLULQZ0hJYttggmPz0243Hbl1O5
1grYqhqxfuBunEcN0fmBH61BP0YznG7RqPQJx5GYguYWYuqnvf69dOe/ybXSGhp7iLPOfO4s+Y8t
/Is29qsNwJh4+ohZ/d2exj3jbqYIS+zcS3K7ecJdEGku6p/Q9fZQGkYnUM0oo6Tf/nqNMmm9zCZx
TNjua63P1RzAI9A0NCuwL+XYBN0vukjc8yc6iCkhPoxPpgURaSxbtquM7LZWWKRsELAL1RTvzj7b
pNvqfOLxpKZ72H0TqO7Xor6UboD1htptUlKX/xoZOrG2W4S+Es4xbiNfR91DK3Bob6sARuM2YBqR
5jq03XUN2mslpnoz+MMEE5j2SmY8y4XKDiJX8ntSzmZe7CDGOuqxaCiPGsvJkzzMT2zpAb9BmUdA
2g2VFqusLy0RVLg4QH1mw+3pWYQUWWfdhu30pgwqp0aLP99yXqcGcl1TC+fhYjuE7Sa3C9TIgTq3
HdkJlGmVwnpc0Xcn3bKtXZwkegYi4VsB7k+Dcsx4W5VXcem8CgNsUN2t4IPgeFuIk8LJ7FCdPBfH
27nkdE4Jmv5Sbwb6OREPOd5BlxhEgQRm6XzANi8ZVtjStMgpaNPbJkQj8jKbqxQQ0cz/ObgAPeJd
i1waNOS4hP2WLDZm8CrVwgIQhQO3Wpsa8EoIGVzGEcwBaa3hfXDh8ArotSufFucXggMt9RMNr0ED
ONb9N2Bd0Ov2i78AQfig6ALnyc4MAXgA9ynCgBbrLYjQVbSUcwYn7lNRf0n6kA7gICk3qUQAA0Mn
0gSBzL2Ryb46a3GyYQYcTBdjfQVueWSQXI3k+s7czPM+XRLE/NEp5e8EvNF6iMLxObBl1APwxlmL
HXD6gqH+IhWsQGCU3nKOT/eiEOvES2Uw8DPFLkBClkMe5UuVVOK96299qLdabywi9zn1z/XMoA71
UU9//cSyarUioY/A01hYbJZyzKS2s7BScWvhvjO82LzKHMNwaRFbWfey4tG43p9DaDIo9OShRhyc
Mq+ChrOljgas0JyeW0jqWyPKyXcUzTGb0MSLHi6j+NtLjiIALFKnWM8wYkxH/OC69CMD9cGpG45d
BdFDJ79x5D8f2IrPl7NR/QwiYzfCkkh/l24J+fO63gE1Ye5XS8YDqHIjmrI1tXJshPACkDUDnO+m
tRDIcXCFskLAbOeqfBXzEC8YmQ/jRy+cNF+mk3TrF1dU8eDDD4ADLQLHsOFTYlni3yq9N1/aWGNs
s8KndzU18dKbDNp7KJaGICPDdPMNzBkCqCktJiEjlkyKh5GBtwuQ6hpebtl8lYZsFHrlrjMb2rz3
4eDg3avdQtaNKYCcPwQhwlNvew84GdCv3vXKygY4DmLf5SwckbSen3aImLA/iyto6mvfTsGiPudW
dYLYbQzf7sPAv1hwW8jzXJdZXaCsLuffB9Y5gd/aze7JQInPpm6cA8MkdnfMwxm3gO70uMRd4Ca9
CfaYJ/3YNjK2GiIt3XgY3i344wTNkHAHffxUP/mERw5CwSIxFEEf09RdNvARlRruOjRQ4Ukdabhy
KKA9mkLboVo3pSkuDoyzTP4N9s7LzL3jUORPVvuOMLNxNE9dVh292cMV+ijw+5vhXz+cXOojNflb
UvgHPvH9OsJncrCjR6+/6nEbWuVxtPjGeRDKJ1w6Hpj32kLmg4dUOYjMD0akwpr/lAuY4Prs2s03
cdy0k9Dd6Cd6504dT5U4jEu5d4PyIDu293R4yEuAio5Il0pcbBogu+d1PHNrR5AtK4AWi+NAwvuT
VZ9qCnc+sD3mAkJ7IEv8g4ddElSb3CmBawUYp87se/D1NtSQa3QZble+U4r5aCCcLcJ3TBqVNgO7
alVd+kft0UMOREInWXY4zzuxtpENKjHgsHhCHhjpZakgMxNmI74kDstmBpjYT18+EolFn13rtdAj
VPveVoslD7cybtv7BhXXUP2KDhBimeZOh1AJPKN7thmeu6ljgK1oe/w4dEi85EBvBLwN5l/aiyhs
8bW7KkOBHbflsrEg67WGFxaoOGjx3uWzh6dbAfQOpnQIP/JO7xw0bVBdwcJ9CzMvCFKwNpZrm/Lq
pbO/WcfjAbkfK3EKK1vzGAd9mLCZp0ZCpR8KgAYTrsUaIxPAl9uRUd0e/HmEhJ+HQumK3Xri+lFn
3gXzog7Tr8nmSYdg0PcGtuTVfg3HuLHl1l9FxDGRq0oWc+vScRr7DAKd8mCQvoIGDkjhfi2AQOFU
++GzOwGNPUg64Set0NW79egXDG6dO+0NKJ+PSrZkh4ZB8Ud/BcZDMfndFzpuir9FfltzmEz+rtYq
GgIBT9SPgTsphav4rK5Wte7X4C6La0Bfg7yNSwqsXlwawXdl/yM7mfXuXkAZga0fDUHMLIekG4Gb
khKn9lOBXlbLLSWIMiDZglgRgOiBDhu4bVhAf704C0pjLnUKEUAZnJU599hQVrmJhNdEcLGeuycv
P67OH5lvE8SKZKETd9o0Io+8GheRvlmoHa3h3iHW2vmG2hgcsZNlziQEnFq5iHcmov4vQ0qr5EeF
ydv8F/pQzHWfVm/JHp8okMksXoSl45Eq9BFXuzuH3k8RBKdyknt/fNMS5cV67cv3osxjQaDNoq8e
SAfTcGrzOxYL0cbWESk/qZPvQ/uFBZ+jmJNwReGKsUaIpMK8assCEqtmeTLoo93613L6nWQYDAV+
qvWX6oqsyxnqQpGMM4lY3kUFPzUd23qdibCtGdntex8Evz06r7J992C7N3bFJQRIkDtzXKKblBAB
rnlCAHypyd+i4Kkt8CRQWfcKEhaGZU7wV9soL0DRDuSIlmw9T7YNhegn4wQpJpiJGIELLW3cYz6T
DzlS+rVwTyO4Dq77x0uUKDZLocS+IeN0cLtLyZe0Ygft4TyjElDWL9Uf6xxE1P1e6MFaLDTN7ss4
WH+mOJIVwjZ0wvUcE8dqopZ+1CCM1P17FbAITuOoNQV0v8oI6lzAc4NrBRg2J/nNtnp4KS0Rhje4
hG8jxkF8gIkJ2ve2geeQjy4/mLaobDDnfPRY5waDPmLjyYT/hO5Tb/hpyQdsiJOwaQDU83jp3smC
oUkOS8H53ldNQtRP6/1y8q8AhlCxMmLFmIbmOM6n1v3VaOnksMbj5ESihXDDcugmTP0cHgWWSK0V
C8zh1eqObqgPBYb3Ln0vzZgV3Ys20E+DoBMrtnr66qpL+ABCpYm1wIckBC2eBaR5BGam93bpgznw
9v9Q6IGOFFcfJC22FtuwO3mOidjSwnd6TWmP3lP3ezuf4gJTIdkFW9vmWYgvt+IgMVVkJLASZ4LF
2KQTLKpFK4Jkia4EFmjRiEosR9nCRI7yNU8DV72WYRVzYcc5gJCSq4iXzz6ii8PhfD346UgBqlDA
whzHpA8B9/0N87uLR4ClmFjLkyg1YJYroyQp0C4ShZnN1GUztfZS/MPYPnaVtc+V3tpDiNCJ+ABv
99b0Zz3aR3tykyHAxnO5xjBLj6R2MGOqdhJTvOBkVwBKERzChWM6BWV6+zKL7UwpKhnMmts21UWz
HYZgz0mbte6QegFLwgpOatJLQJGKw/pfCdROudDPkh5yCkZbGOlXvp/mGH+5Bbl63Esmgeg1YU8W
inuW0GlNVOqOS9YBujb41sJsXC3iunjPMStpbKg4rC8Ommbb/7ALjIXQrxjybfDlqd/t4H+E6nN6
rSbgTGB7TFBkH9EyPAaVFd5PhWqEy2kr2ZAU+ecKHI9pO14AlOlCZUvbJQo0Ne58du0aFZi0L9N3
I9GrKUxrPERMHIg8BAq9VjF5DJ7adus19JcKZKrB3RfWD7fWyGYIDrqOVfVvLm+6F5vAvy+6jedw
fkAzAHA/Vw+ULo57hmupgCbzDsUXurgB1Zsnn/0S5ADrcWHWRNVb/Qg1QOb0qKNG8nRBGU4GbF3O
+lO6bwH7J+kBliJZjSPZ4V5OGJRIY8VGvLW1fiL5uKlxtFqDtr7VTxOIHmOP+QowTlIOMRO/9tRq
qNV/BGOfGPQTPgp0UgMvbmE92rNM1jvfPjpltVXiL3+IzRuEadTWPoMCUfWnHy1QH9x088DqgtRZ
vBQ7VW/DgFk1PCiprzGWHZK8pxhxHXO4Xg4DRDFHjEp5+O6SNi1n7HE6UK5e/1DFRSVSqLd8lOKn
d+8wsgKmal1IqB4wHOKWdxiq5uB5LHGVE1tCAEoBtl+yC1uXTa3XpKJLYi818KHPx5A1d/45BJPC
/MOuQdruPztqbZB5qYUv3rbRiuu5rGqz4kGtvMmoD27Qc1HM6cTqyAemSTjO86OhqeGrWQHrIQik
uH2FhvzfhLYiZFFZg8yvzqSQ6VCGscQ8KSd/vQWFmYVBJFCmBGYzFXPjabhLwM0dpnIoztwOzAVz
o1ORjMsCRgfgYU9cq6HOQgwN66mPC8Bx1PtpwL3m3g8InvFAURFYfwzJ2d9N8Gz1c9Bl161EzW0e
cDHNY1voqFcA24KXUM8AVqyYoLsxnYhDJDebnDETruz+/6FM7r4Zs2lBB/FR5pPiRff2VRmawc1a
tWqneyijTc/Ke1HhqWEvvbwW/s3HY81DP5u8rVf+UUVAIfhpptsI3KbCcAt079jkoEkGXgzkLFX1
EAd667J5u3joHlakbG9T55/SH1I7h3RX842BBgoEK/ijGsMIjgK1xw/Tzi33B/Rzm3GFcC7ADu1n
s8MzJBOr6zY1ho7SwNpJPDvht6xpPAYmptD4gdVGPKK+C72Nad8lmTZu8VkCbWwxrik85CTw5Cp0
Oi5yUB2znuFfw4xNp47DirM5BVVzZuOYjt2Utd52aCGXh3sRVIhbtbXFtuIWFJCPcn4h4c1SCO0A
pkOIkgFV9BW4Tu/Qg8Ks+hRMv27+1rWxXbQZMWrrmRfP3TW5fgoRCCEJnLgEMnT2S7cAksqrpAXq
ZDVloviEH2DAPcAsvbSThn3kvoib2U0qSBhRrjI2dplfvQ0MNXRRJb4bRqDIxWrBaJR/qrw82sDd
fNWjHoQtm48guowwz/Y3AjdMYuJNbGCaKNUV8gPvDr7vgbAIWNjBwGmUqQH614ao5Ee5d1kQ+319
YD2iKMSao0XzbW4/AamOxYwMhljp2GzCOA7zRLNuHCCKtmqz0reB09mZtlYIPE6vxKDVXvVzzZuX
VYNrwVE9N/wW1PNW1X3K/CEuZQ6ygrs1WLEaQIBZhZ/k5NSPkLVndrT4vyTsD5i5bCGxiug3fTvO
m+9Nd41h4iLRZ8zqR7RzDEfxFESygyPGXUvga2acy+xeVswRxYj6oTqvHUs7te0YsHvx6FphTbdi
FGMBTWn23FkybdN4wHxAAb6fsEOsiuZWTlbC5UcOnNAdVwy1MJ7981kQWQ4EBom/rVzsbdfzrgr/
LQv4VYjdGETUJYqOQW06uZ91mYh63ITMjmUJqb5GHmtmRaZEXVVOQLVBeStZkhf3EVw7j7bwSCaA
f9DEO/lVDlPqtO6zYCFqDZGGHUSsHiUiCvd1eSBhv5hYg444Rh1Aez3QjfRE4tGTYy4FiAKwr4nG
2dn0BagnsiRtZLoKPTHb2S1mBpjXOGAYGAhXodcX6lMNILJWl4JZm2nUoOwBWgHQHIfhvDEIOSOH
+Lj3DHnotMytuOqLE8FmjALg0K/kRzsMEBuGDcRKV88959WJlPPBehwGgTCP6OT5Ek+iwxi5QT+r
MIEkNeoIqpPZwaWuy+ZImpdOVonNQVyq+3MNpytftH8tsj4agDVasfQtpJcpTF0lmF15H4OVlVrK
O3J7BhCHxbI5P/ai2Do1+DBEbolEQFsoaMgAF1aMvHqAgU0QbmtnAU+gjz0PkElz6fsedCrwPgIn
qisEe+u1oQNYcHjWuF1TP95WqL4SIGHEQ+VUoVDLnVRN1Y1h3ja3AXgyBBMT1Cmeu8XqC6btAw5T
jeGhT3aNWTNVeL/OOh8xlcGJ+VIjDIIbmnBMdDvs4ngYHYllK0F24UUAzo86UKsEYETufeffWOnH
gUeggu9vnKrYrn17ZvCTcjFEL0qo7eFyQgw4yisU4mZGhYIZXdCOiVT1dzsvG5rbUW+83TT5B2vS
4LHANXc0wLHsvakANKxsP5r+IDyQ3cJuKysLLK/pCu3fEmNNfbfxfGYlYq9e/mFQXD0objhGRdr3
F85QvVpdInUDWuevQpqYunDrLu9eoz8rCEiiKwaNT8Q9kK+EccyFURC5oLUO4bHKW0j165i65Mkx
C9uvfntsPWgJAVxoQHipxiF2htOM2a6vsXmBwRTechJitCU46sKlIs9tsG4k6gdtsK5VgAY3zHvS
DonE7yj9f4gsKXbCkd1knjATfLgP1Ekkbn9YAQu283VAI2X88s7nZ2eFMoMLlkKNJxk6KNGIbWdr
gGzL8Qg7FM8u5m41ys/QNrtC42ev5Ox6OYQJ2EkOPnrSX2b16Dggm4PpoEHbUoJx12P+M2HKW8gg
pgi28JOKbNdKVttkUP1/dh8UIns8Ok35XDtDzIHFWBjrYNoQ96x7lk7YRRXH42X+vyUnGHyRxHfK
L/3o9bo2/5VgH3GOEqezEt9uEw9YsFp2lP1H2pktt40s6/qJEIF5uOUAkJQoWYMtWzcIu21jnmc8
/fmgXmebgrCJ1b1vui8coWShqrKqMv8h/y5ynurFkfYFtcl63PnouIXdU9L1jsEOLn1zn0WgJspU
+FWP7cnz3MTh1qmB80sOYMx6pyzds+wr7bbWzR8Ng9+3QRPuXK4Thz7RxU2uUTHsusEHWtHgnOQ/
JH11o/eRfpQS+TRyAu76NojpE3jPajE+VtrQfemDKnMKYfgZZPjxFn7zU5HEu7TlylnEsWTL9VCf
OkuiRViL3kYLuVEHQofaoeg/1nlppyOlAa+hg9OotwBdHsxQPnZJ+cyL5exO3YSiRZyxVvP20Cvj
OVd1CvoVO7HudrUx8O9uCctR0ZUtXpacOp5Bn0tojoLU/uSaWGyahGuZTMVuG3pauBVj6VZJjZPX
y8VZqkTKsbmM9L6naN1NFQDEXAHpL8oBXMDlZ+SwuNLAkU5mQglZGiRUN6IAVVDC9Q8awFIKuZYe
nmRzjRi+GFdXTU3TkLOl9/qeY5FY3jggxThxLFxHuJdacFAI7sbwM9Gr2DSssA0i55Pab73192i2
rPFdF22UzYufMCORFWKVeErUku14wmBfrHKSctyDroq23MjqA1en20lWiLv5PuaBtB1e/M9BueEd
cLOmCbLIALn4MTOKkjiKvWZNtLkJVuBFd4L1knX2ymQvciMugswISm2XRUHW0jaHvkMT+NQgHSMd
DHcadEdXg5vVrjiCSkHuM99zyF+Pv0ip003ZQglR0/W508TYJFIkIJ3vDO5LlIKqiYY1CtbysvoT
Yrac0xSPv8aSIPu740GNaq5N2qNR88iz6IEBfa7V7JdU5Q8Z5fTro1smR10Mb7akpbTL/NFC66B4
M1eiiPdA4fRUbiikwPJfE7uYJusDveYi3Gz5aplU5K3J19R4wybWlyT5ZEpPevqtncA53IWuD295
7fz5srMF2tfaWLeYJWNpabut+xOF7oMi4xdSm49xYD1dj7a4VAzJkMFBWJo4F+fxxSTODfrXjgom
gatbmv51PYC0uFIuIszYSWIFLBgM0N/KFNJtgO3jYOt2vSqbtDaUGSEpCOvB1yMlcHz6I0EtUIF0
VsYy/YkPS+FiLLNVr8q1lsoBX0sA6DOqqT2o1SlpI1uSy5deKcAoe8ZtbxW3oaI+BUPzLSmDLwJl
t5UfMhHIrv2Q2RZwuygVa6iWECak57Iqz76mnuXC/RWBXyh4rcVFZNcAQTqz/Sx4+lqCm9b8tfiz
PTFmQVvqGcICNfZU2R3YbXTrcf46UDfAq3dScoydNY/ZiQ54LehsZ4BdoaSgirBLHdfJ7fYgObKt
HlZVBdZW7Cx7B0mUa3EPgTa9VWyQ5EfjXBxLcou/YsG6eBYh66doKhciGpwM+IL6zFDcXs9ClpP4
S61+egbOKt6KIpC0mE8ugsymisddD2VhIsEnyoNBMz6Km++Gmv7oleY8Nr2xEdvw3ALs9iW6e1zx
7qHvUds3qOZ1QJ5bcL2udhu59OtWlvHijF78ttmMSonVmRU4CAem1Z5q6TH3d5NuEVS6dBsdVZv2
MFXTLVBBLgfBj+vh1z7/bJ5LF1mrWB+nhPF9KGhuixNxR9pej7IsDWNZMocxFtfWXGzbi/ow6gUk
utTXwdEd6qzVI21lp8UEsbEDbZ89T/opycv1uG+CEPPtYkEH0CTZoLqjzfJhHuttLhlMvLYJ7mij
mvld1zx2ilM8ZM6kuGpukp+utKNsfO4d/27Y8dIuvyPiJ+2rJ+00nkS7BhS4l3ElTLfiio7Z4sK8
/H2zZOrCNOiMVMHzEpsm9RcoFtg1yBY52P48KA/VrX8ATq//8Pdr6thveiTXPs1s42kSlV6rIn1h
+IFux44rxA6s42/hlrcIlAub+UEFxngdPgl7a2s44xd5QytiR90e/NapDrb/Rd5ZOl0uP8hspyb0
OHvoQL7TncAjICMHSkZ6rPf+ITz5nweceq+vkKUDkxKWBOpCVw3Zmu0+kUeDkjdcbPIQfLD4iJDp
ygZfjKCKqqpbpi4D1pslOL9X8rrsUTJs+GLNX7Iw2tfHMH2TDzN5EUF+H8EoqlDuchbRMH7XAnRQ
h+JQwyKB+rgylkUlAEs1FAkHNcWS5sKTbVd5rT50gBIpv9AZwCKBCsZkZdZTo2Bt4HMBcH6Vm78o
L4g5jS5jSaip8oc7WiMkqgJoCSlWir+YJDpTUNDBNPqQYl1bFosCn5fxZt+0MaIUD0P8nDo5B2og
uttWBzWLIniTH8VM+BVW+d7w4D1W0mvdWDedkh4LanBh2RyEugMtXQC1UPcgJL+CNXauT/liQr38
fbPEpid+JQcKu1cvyQ85EnQDhc20Pgh+ehOXzTeLYpmpNFTgGgqu/hkY420r+neWpnw3gAX0dbNi
O7couG3phqWoFOL57yyjGKZqqvkk751ROgEi8Pxm8Lc3843/e/jk2sZDuy8xuw33wZP06foHmfbp
hz1wEXuWN3xrEPJ2UkRNjce6eGlKyGLpN2pV+0A5XA+1/O0NFr/IgwF1oNm3NwLV6IzJbgU0o+6o
W4Vy02ayMzB3PSC+DZ5pd9z+7NVFuXQpQ1XkfwLPTgtRjHTPMhC1nhQxGg5PCfFj9DVXdQYXc9ZF
oNlMKmXmUUETQocVTYk1gdwSrySt6U98mLCLELMJC9tGD5rpASvEdPSsZ7fvqWyu3a6W3q2XX2yW
3iUPRQUMVnjajeE3SetOcZLsXSPaal1yp9E86cxhzcFzcSkaKpYmhqzqojlLHamkpkPoMktdUoDB
bD7Ttj6oMFhCgGRhoKwpVS3kRmq3so4inQLGQp+fMKma+GqtvAljd3vzpBzMY3Ds95MEcb4NV+7r
yvLE/RnebPWHtRqrjYLKn9RWjma4OzlKbalN7tygs4XMelVrADSedgrz4FNRhveW0nyh23oUPOWU
VOGLWbTHrFW/Ugd+LuiY9V0MDAJv9UqwJQF6AgDeoRq/iFjZ+Br0TuB+sQUzsPPdFBgn7evapAdS
Arz1ouFXnkin6zt8eYgmVAfObIzBZposFXxcjlRmcITdr0K70X4O0fP1GIuHtvE/Meb2X1TNTV+e
xBKDjM4xpJaETlz0rYHNcj3Q0vvCMrGzMFmPOIPMtoCrDKnWy8OUNGBC2PWhs/2DvHqRWqxIXcaZ
vSTcZughFY6TCqW4jT9Ju9Bufxj7ySYTiCgA9LW7yLSPPmQQk+uAqEsYWc7v9mGYmqVnQJCofotb
EBa74hf3kslqCyj3oVrL+oupZLIKkjWde8hcSLnrFFQtKorX/rGEzwz3Zuv/BAPPk185WI+jt1Ee
UqzM9/pNetZWjjd5MfX/iT6XVxbdIisob6NvA1GNauYjHR9wjJv+BjjD7k7auzfZrfep/54/hv9K
RZoUI8qypWrTE26ufNmGrlUmDXlUEiDfDaHypW1TMM7qpzhDcqJoYalZ4JvdVQelj7P8PvLsnMAv
OtFimaMIDBWOwfgS3peHFqWrzG5etJW9srCI30ebbRbf8ho5k7jClLvRRkbAhjh2+GvSwQRn/7C6
pj4mmvfhZnsm6UVlkFPW1CQLXlFCkg7eK83pjXKSd/Gp/uWtmhp8PNrfh5zltrqUyLmT94jn67aZ
hI8Q6p+uZ5yVEHMlzCGJFcPMCCHEwLz0flfE1trm/1j8ezeMueqlF0H7wXJ16i78bacMw55qSXjI
P6/WwlZmSZmW6EWJKtT9AE0mamFZ3iC/2qfpXq3jzzpKEnJrbeUgvSmK/jav2gcog9+yAWhkHRQP
jWQgg651zW0ZWsfr31ha+wCzY5huVk4gzXcM4dRU4i41c0eKtbMGs8LXv7aeqNDJDG4QmNzI8qra
6fTn3yff999/WgMX32RsA9FD7ARvradh72+Bwj5O4myDPdyGG/+krhVK1oY7zdFFPF3Iiyrq2SmT
uuqI44EP2Wb3Zh+zE56vf9uPR/M0Ns1A19TkjWvNPu2gJQNCUNQEAnC9ECx6XlOjPdIZuB5nIalP
gSxJ1xETtgx9PqhQMtoxfKv+mM5wB257753yA+2BXXTwTuoOKsBkCcRTDoYvgL5/0ZZ8/wtm2dXC
ZyGrQZWQgKiPHQfUfxGSuvewODmCx4pA+yJG19MYDQ/h3rPLnXBsTj2AwTXX64XSwvufMku9lZLm
dRTwopXP0AqOlUPR2SR4u5e23yi/rfpXLqYpjjSJuqCpyG+1w4slZak5XXyBJ2Nvfc7AdmdCujLB
/8vN/E+I2S6B8qaFdIVdu95VX3Lbt1Hu2EPERWdzsrW9vpw+XlD4gBfjma8maYSM2zCeoAr2naef
oac5JtTdWLDoaYNyG4Td9ZBvafZDGrh4esxSYwTGwkvlSQeiEHatBinGHB80FYkiJHIySAdpC9bU
eK3b7ifc7iPdo1fXiE+9pG+bPrHB7h/yTjpnaQtAXPueF8FJgyg5GtKNCRs5LjI2vFTeDKH3SYu0
n5VQI35i7Qbf/5HK+pexzVfQAou7/2JIs90vyl1pZkMd4AsZ3IuxcgRN+IkC/ZML3eb651voC05T
9uflNlsflgjULJ08kKuJ41PExqHMNPQZyqMcQBQYm19Cic4TSkjA+8q+26/EX8ziF/FnS2YsejH0
JIybvC/y5DlEDcPatyf5r7+raoK9Em95y1k8ewBhWNZc7LLKQrPos3CyTMAGZRvtM/8Uff4LIJaT
n8puH/5aqwutRJyLXQatlnVuhza+CHBf+JXjbbYypsX1Mj280f1HxXNeElVMK1H6Ck+GSTwdQUF8
GUBsbc1dtYsfNRhp2/icvZh3ay355bvqReDZ5VGM4sSsIpWH+H2zz48KbWXtrvmKniTPO2BhKzeO
aS182OoX4WYXx7BKTTGLJ2uD5L6lxhgjHlr7//jlzYb4E2TuyJPW2IWg1MGYXASVUAXodwbQz+tT
tjJj81pyqLqFIfp8OEGE+dc9xwEPKohh1cqjbS3OLDnGbtAWoBZwqUlLpL8qsPnp1uzqY60+XR/R
/7IWdJ3nqYZk+RzhVESd2qb1mwUENDRsyspT4Zi7ej/us2LnIQ2yenwuKNdOc/Un5jT8i/PTDAbD
NUVi/u2GIGs73za2MGzopmU2d5bmZs3qYqHE/D7m7JIgFTjU5xpleQQAmgHIKa2AVw7WnbUNjt6n
CD3CB4jymHsUP65/4uXl/2e0s91WI5GYx2LOokHGQwkNB873nWtqKxtg+cpw8VVn2wwQZpP5Bemk
t5GI3MX36Vt3hRsYtwZaLcPKEb62dN7OqItp7MRSrPKUBzZUBmfKX/5Oeyzo5Ii71sGLbu0mv7gr
VEWTeR9JijrffQjQqaYc6nRyHMmGWXlPK+dIxZJmLEYFmDMmOwiza1Ww5WFehJ1tRhCqQIJNgwqR
M+yxnT/1m2iL3CdHT3xy99bt9eXy9ij8kC4v4s2uEbov9EbgE6/ae4/9c3UO1E30mn9qbzuncnyc
grzb/mTsg6NK1wAq+jbD0Dy5cR9DBBTPcKyP4+fuh7lyXE3L59rPmt04jCFvDU/QOK0EXq+QwwL4
PhY8oR7UbK+GW8xYd+h5roRdfupcfI7ZTUNBR6J1E3N6LxaUU343dwCR98zAQ3AGUk0fHpXLp9ZR
b8XbdWnvxc17EX2WqppQsjJ4JUy++NrEXDcQyFJLf2WQa992lpxMyOBa8hbFcU+T8dRkUy+vY3Om
pXNtDmepKKgqN9CoLbzdoqbCZ/BgPeb74lg76Tk+r91w1j7eLCOB2zEsw2LDusCPJchdpvvZFMeV
jycvvvD/zNG8IN4FCpDJ4G2D4kW+y84QjU/pD7Sc6xt9pznKtrBrZ1obMipvG/dxrcYwTc/Hz6pj
5YViq4Ry//vzLGmEMKwFlmipgFCFrK+bf30+9bJ9PTMsrBJLIciEB9Ckjy10lOUQYCoDR9fErQLn
x4K+oAA7gIkKSVo/uSIl3mwl6sIkWgBgpKlxj9n9HA4bxCHEEgO7ADhcUJa/0qbdWUjRXh/b0un1
LswsvYxdFmhuwVpBNEI/0Tfcg2yGBXGkT3njPSnHfxNPBo0oGniwfejUpKrlokXx5vPQ/EbWYT++
qM/Bs7bVX4Ld6u1j4eiy1D/R5kvUMnujDyxuPKojoaLx4KM9jbC9/0TJ9qb7GhZ3EKh36+1YaaHl
LL2LPG2ei0O6iaQ8KUcX47f4twsjvxOtR7DVCCsMjY0+7DbOla0VNZtGeElc72zUdJVqz4JxB0Ni
zF+9fHxSAm3jCxX12FJCONP7Rin4trD6Gy+FlokEvCQL6BInW92EcBlhyeS14060hK0sFtsW6Z3E
0hxdgHIheadUATffF6cCVUPV9Hc5/MLQBMIuf80RRZX0H1KCa+6oPAqKgTic9tSK7nFkcZejuleN
YOfnZ9dEcXH4C/jo1oWaMlYVimDKFrSHg7T8fRfIjtz3dqh3wGfg2ukPytD+DKSfY53/9kx/U6E1
wpaGBl3v1ATBZpSUWjfep81tgtMcunK72Mp2LVppg3YQUJcM0R1HWsJtUNmRrU02orJtwO+OhpfO
emzQe7Sym6pHZteIHtP8Vzq4+9hC9CHaTopoEfLIPdInrmfsZbN16rA/grM4CmhZqqjYxP6XUrqv
utc0hygpVN8nXe26h/OK0MzKQ2YBpfJ+WcwuNVmDuozmB1gcWl61QfbQKS0Xwiv6xoXyMpG2K3Ei
q3DFQMtmqCTIazU8kVMtBnuf0uaov5pl74x+fNMP1WqL7mPX6v3vm06yi2WrFpEvB7IXYVIynYj8
H9C/aq/bxS7uTMVQpyanJH3oBUpuEA55TTm6rR6C7qWHueajXxE2z9cTjjx90dkhYdERRjAHJgkm
lbNDInYbI6MaE9N30H8DJfiEuuoZHQv3oB5RtuTADx+8nQGWrhI3xY37PXZWv+rC+X/5G+a9wMo3
uFpK2lRVRDz+GQiWI6QClyjRdm8mEN8geCuvhAWnC2byz7itWQLy1MJUS5dxVxPf4JiTLHbohqMz
hAbHxrdRgTwjLvIMN3ZHreM1sa2TvBlukvua77Gaidc+wWzhl41UGW5M7xeZnAcp6U+e29pR6n7T
o+SrqWroHhhfyyJ9MgKT6VH3HjQ4M1bWXmtrv2O2wAUPHZwOftdb07t4LOJ9aFtYjqR3g7yNH2In
3l5fgAuvblmTLZkOmmiCWZx3YlWxVFvXz7lcbgUb++ejcuDZzYOt+araid3dGCsvmQWM6vuI0967
2MRWmcug+YnY2i50E/NB3CsHzoSfkmNtwbrvoOEeovu15ujHe9L7sLPbtGBgPoo6W8BDuL1NQbpP
lwj58M/dcN6HmV2mBdX0SkHKMA+GrI5oA6KUGx3lgpVpm/7M+7zxPswsbxTVWHDyEAbBEnAYuS39
gO6/Tc7GfuT1Zx4wC9+UuCFs116+05XrSuR5N1aX+6b3pgFW4yEZoDCjJ3J9cB/vlu/GNu/F5jn6
gpZGBEhCmwL3FP+7Z6zAjhYSr6xxa1Ys2TINzKynH3GxCr3arQxkxH3OqjR2ohTBlDjU462mjaaj
53G400ct2gyFfhRL667DNxOWNtoBajR80qHEGwVK+pmKmEDSfmk6ZL6lzI+R+kEdR9SqY9LhbZsk
a+WOj88afjfUIvp8qBnQUHz/u+tEbfuxrFL2Kxqju2oDFuyN/JOve3B/PG6nWLqk6BxNmqnNtgwW
sNUgAs20zaKedAPNL6InfWpM7XNrmjD7y4zHlISwhO673tZDKfj6QlhaajwF4dCbmj4BZd6PdWz7
iNoOc9Ro7vckbwc60MOv/1uMWTaSak2sO5UYCiYBIcUcLCmuR1hMeJZpYd6GGAjPpdmUhYOGwlLT
mXZzou276x7l157/W/bUoP3jKBXZa0iDt78826vA9zCY1SmOgcSdTaAZozw8iDKLvFZ4yiM6u1Ul
7FrkzByRe+pvhtTFpgCLJUkyflbTF+a3nhWM7Nl44g+hrFAmRbH9xguhPI9Fsm8G407JoAPLTXLu
lfouzTugdhCJFeWs5NpJTou/wPPejnn2CUn648rHXFj/OofthKPjWaOas4uDGGt+4mF0Yfu3mGLd
jgfpTt9IW+n8rxzjZJ2e/XQ8KorEBpitPy/1kig1ddsqT/VO3qKUtxP2Mp5/W/RAb9YnbGHB66Km
MS6Z45ge0PuAuMXBwawxN4rQ1NXNs1Z9Xvl8H++bDEkzddqEmqrr8/RBvVux8trP3tB7uO59k78p
dyomeLrtn+J/XiUgGksPx3a2MBCI9+OprNTIutY37UoUnC41ePFB82yxXV07D6ep+LDSLyLNjt2m
wIcsKVF3nSjZhbH1rN30Puhp92egvNCz2fJSSYvNWttsMbAJI0gWDYki9GyNBGVa6kkVW3YJzRuF
1L0mibtKSu2ViZs+1YcBmpY2MT4QiZ6DcrPWQMHHDCw7vO0AyGjRvb9D3yKm2ItShUP1Zefl+wqG
Jq+FldiLy5KDkhYr3BZl3mYNrDiHe5mFjntGwmmiXQtbJI7OOpaC/sF9WWcTfXx/sXAsXSEki9SY
Jy4JvY6h9nE9qCBCxp963r6QoDdNvMbkWw5En5XnCBM4b3TpxuAGVPERQ8Kh4g0R6IlONREvt+3U
fBqnQrrhlM4a+H5pPiUg3aJimqZiztsWeVn0lWggV6+GPCxdpbItpX3G9Owh0ETUzbOnlUlcCzh7
4ghKI1u9QkDxlH7iHuMdJnig9CLsUfxEKIehKmir/zfOm0tJ53Ksyvs0kElxEI8SofuvroOc+xZx
/42+6SGA4Qt0uD7QhdaArF9Gm1bzxc0u50S0kAbySXHlUd8i5XPgUXvEOP7kAkfwjoYjnbvn/jV6
kldhvUvpgLNSpDAqcubPOStuTZmJci2KQlJj7eJsfEGnA9cL3fw3CeEy0rSyL4bZy11nygOREApM
j/J+6Lditk0+60dj7383TuM5PBXf6nOwa7u1G800YfNkJMlw0AxjsgB+e1RexJaiUJcH1wscS+jv
XNG8H00dLxJBUPYtMhB64tpDhK+MqpjPetTc5FLa28UgHAOkolame+lCABuTDTz9EO4677+DlFsN
kF7sZqZ1TZP6iDmdjU7tq39vPMrfMB/ZoydQO+ZjgNj4p/Bh7Za19ITWL37BvIwLcQmdl5RfIDv6
SboN6XhOyzs7Iq/JAl+v3y4usj9D1mbXhF6xoNiWISTbVnjyuw63mzT65SYIJF7/uAuvzHcjm+WM
yO8aq0V+0Gl6eUt9eKO6/qGPTr0LoRNmaeNXK2fN2tBmqcLM0FbEGCdAfqfntq8Q5rPnBv/HKLMU
YVllWQkGMxYo2XcEXLelZu31Jnm+/vnWBjP9+8U2EdUxo1XIYCz9MPWBUKwf/WZljpZOsMvVN8sD
kT4qCBoxllr+NFLfTjJcLKHB1MVK4WbxAIH5LGnU7Tidp3+/GE3sNw2mYQB2csQRNn1piZsgDk7+
ID7EVv3LkNeQcws9djL5RcTZpU4RMx3mDBH/BulKmwx9fPbWZGTcIuC2+efd7PcBZ7lk9Cr0AkQC
qs5EiAP6CF9+veO6uK0m4ikOzQZE3tm6AOniFsHEXi+iQ+95T1WDCU5HrV/D6sI3t0IjrmTsxZV4
EXG2SMaxFQclp6RiYvM2FnD/42yrK/VK/XJBlmj6gH9GNlsjYxKLAXr80wfEV4jWYPVovAh33j6B
SJba4ZP+7S8ULI/m1/axQK8U6veZrkJ2v1aGW9wVFz9ktnSkKulxpOGHFOEpEO78wNtKVbllsa58
2SlVfDgKLwLNlkwmWAnet3zZNrRwnxq2XbNaQFhZL3PQIQ26qPIR63L6SjtWkb5V4w69915Dwc/F
bo7XQnlWZa9Bx1C8D0rjq+x6X7Q638txetcleHZNckVe3UCGQ/4cnebriW6BPfBu3o3ZiQTks87S
AZ879aGkghyBwRh5l6Sn9cNvqXI3EbTUqanOoW/M1hgWs11gNCgPK+AUxx281Ztiq58aYD8uyviH
6cT3tuZX4OYUkiVMbQ5rvJ6l1SWL4LCn3pD5QWQk0gNFiIU+cCJTOaBHq8FcQJY5vBGVYoUFvZR1
L0PNdm6fuwm3zI56cvC1kdutmP6l4Ozi3roIwl+fxaUkIUtUHSwKVQAJZ0vZ8lWtkVpKYR1amT4k
u7JA5VVe2TCLa0XmBQtQnhgftDtaSew0mPmmjZLx0RUAT2VOepMciwQ8xurlbOl6eBlt9v20JktT
Pa0se9B3+smaKjhYiOwsxzygBbWyDxa/oCWDxWB1ah+Y3IHUi0EFjtah27AB6+1klEldxbOvT9QC
LAKQtSSj/4BygoYMyvujOJWCpBRcAQuW2/QY3QQnStKbSdJFP/wXZbClT3gZbXYLhARAk7qOXDtM
nkPrx2Qwo91Kxdc8/uzi1mMgli4Ud0r8/foolzKrMomsUMG0GOv0sS/uG64XxpGvAGY3MdVoi7vC
+nY9wOJKvIwwWxum3EeimVC7mT6jBt55vEuOWDb/Nx9x6cl0GWuWtQrE8k3MfixbdPIj9S9EnwGZ
NrsAiQeI1et5coEMwCKh6iZN6glco2ZX6UzIvb6NyMmVpv7sMedLfWWvCz1EaPnUV7Uj6/FtoDch
iCGpXrmVLu0EKhsqNWd1kuiZDRcrhs43JIIHnr8V9Rc0XRv/x/X5e0Nvz89eFQ9AzN0k8PLz8qIX
mhhSGNMIf7fSDov4FJYw0ovf5FfZUbjVm0c14VWW3vIugz9s7XNaCAfv2G9lVNf3mM7uzHv/Ud3g
uqc+UYrHdy0qd+q9+LU68nZb1x1ZaKnoKq0b3ZqKsB9aGnGsBH/3tqbiRHZyj8Bt7v4byYWlCbgM
NFvbUmyGYStyZ6i1326u3+lYR0SW+nJ9CpaiaADAIJxRj0fI5f0erYAKjRxPzEBpe8M3A14Jogu7
60GWEoEGxE3RNQtWxBxIl2kxWi1065y0OBtcj1PurtcjTB9jvpAMS4Q1p3OlEOfDiFNV70xj4GMJ
DUUCHNIzdJzBAWwocKycskujuYw1/ftlWrNyf2jwWUQLA9si9bmJv14fzNKcgKBU0G+gZPsBd2j1
Qzw2YW/YopJ9EfUgwdDe+9KF+v56nMXn2UWgOdI7aIRIqorWtGvdzXZGkyLUAm6g8G7zCL1xUd63
VYwMqvqSZa6TCqhj+IjLDWsloMXjkCIqXRqLY5ebxftPaoZqKYdDadmoWB+7O9x6d/rtlMlbJ7D/
OXyVRfIn2HzUWaaHWaxY1JuqHsMOeKP9ON5FtWytnPJL83gZaHbI91qlZ1lLINMMntzKui2U8Kz4
wcraX1qPJtQpSnmGiKTOLExS+D6mozX+Wu1nz8AYiPrB9YWyNBBLRAeTMreqm/N7peIZVcGBYNpS
8RClhYM1QKLru+tBlu7JFsV0Fc0IUwNy+34NcOmy8EbhSlSmKsDD+8C48/ob0XvFA3RlPAusEYQ8
LmJN77XLLeyZLg1w+iHJb+97S2NQ3qN1j402TiaORwUGG267xC7Obg76a7emALYaf7beoyKLo1Ll
LmGeoflPCIBvyUn+Le6lg7WX7wc7hgux9/c4tzQrm37xM4OHo7RNh+ZDY8YYTLMoWs20LfUxRCM6
HBBZdp8inphltlbaWlqakxDH/w82+86VJmtZUXqWncn3fUZxOy7WpnLpbnsZYvYpXYwCk0D6z036
H14BV2LNyWhc5KURbfwpTamn6db+93WzdZAlX9kNiymR5A9sQ6Fp96GvJbmyHHqpyTz9JyVCnn27
3P7blHgZbHbXqMXKaDIVn4dIcLcNzj99jF4VzpbXt/jSKX0ZZrbFu0iJOk3pEkcyPwuJbWB46mr7
oXi5HmZ51f35dLNVJ6eRK0sCLQyp942tm7h3Y4PL+fUga2OZrbukb5JEUHgpdso3LbL2ZlU5ZnNT
5t+vx1l844BzojxDowZAq/I+V/WBkWtSmlCbQu7kJJ7/8/6lBHdYv94ufrqLYNO/XyTGaAyQOgAu
DFsPM9LK3SVcCK8PaCEB4WhrcM5LgBa59r8Pga+pFGgDDhR0yQ86pjfghzDngDGuPY2KvJLulvbR
u3Czt2/R6b0JB96ya9Cxil3hIgFoZ3TQi8H4gPx+fXQLR+W7cLPZanFItuomRQZIdu1CxDzws5GO
K4Na+4SzWQqaEq9jeXQJkmOj7t165kkujkKOG7m50mBfWOfvBjQN+GJFBFI8mo0MwbJN+HY6sN66
2bpitanXniKrUzXLQkmhykU55C4pz3T6Y+EYe/wuaGqXWzQsV/bvUtPv3cBmyUjLB3FoE0Ow/9YR
qjZJ/coJtR3u+z1ebi3kO6neXV8dC5oW8rugs9SU4o9hGDLLQ5O3qkObEwN0x56EUvDUcCHnNvf+
fg2psLYmZ6kq72NLSC02ta7elOOTLP1y/4UI+LuBzUGlntDlpasxMPVsdDfmaTzGO/NYFaBbTIxV
KQyuNQgWUpVBUpQ4G3k0fMBRNklvRIWYA8Iz7uXJj69IVmZrCYhwGWKOqw98IevEUJmgmtmXHh7P
JO0dPOZofLWb4DY7usfgtrhVbZyRVhVHFzeejmggqjM43syxk9FoGNScIGgl+fA5kqtun401Bpux
8d01I9lZWZlTHpy9oAGlStRzQVegxTBLXJXfhZ4SoyMeH6u77jxhk2ArUpGsntY33+LcTcgDIEI4
McwBlbnpYeEziZbTBkCIIXnyfPdlZUDTD/4wIJ4SVGooMQHoeJ+4Qjn1/rabkPUi2QRBa6GBW9oS
VFZDF26SUP8iu3GGB5hW7HKslQM1AxRo4t4lJdrryq9ZnM2LXzM7hqoCJiEwVWSF4614qm8REntF
rhOjj9OEUJpKVc3zej176YkP+PbPV5hNq6sUYZY0xO3IN9Cr99lZ36kb7STtI/SrV6+ta199mvmL
46JoinDsJvFyinAn76AcuFNCRPHvsOhjA0krigqLZwbyc2CLWU4aC/d9PN/zSyXJkcHTz5PmH52r
z+pGOAtOzZmxxuFe6o4iAvUn2uyEMlUjahOBaIq3t/DGvDG8Ha5bzW/tqZ5kuhUk+DhBcM9U9/qT
AmcN9rq8mcjcmHBsV1kvS5v28vfMzrAMI5/a1fk9UNJcZ9JPV48uIrAtdpc7dRUbtVSRZvzgaE1D
w7B0fhdNqjYwXRPRrcoqqh3M5lvNcx03NrdSOtjsTkQQtJtWApwM2nElHU+DmW9oXaUYqdN1lz7U
+OrIcEspopEmpdZnMVDwezRvRgBvmPwe8954ur5ll05NndL0BOQ1IdfMTs2mqge5gN5JtUPbjNKn
UJ1sfldu94tBoAIYSOCr9INmSarG088aVcY0Stl9knsq5nfVTWk1K/lnLc4s/ZhpLfgIEASOkD+P
5Yubg1Vw/ZUJWmAfUki+GM0s2dSpVMt4M9Pm/oo1/JfyWf2uFnhWoxmWvkS33Q5+8QTlek37TXwS
dmtQ3qUkexl/lnxCUfP7PqUyWzYOZt8CbpCC/DWQ4831pbGUdVgQvMjYAoAE37LuRZbrw7DUUyNJ
QEmg5bDT6Je7h+Q47OCjn1dz6sKw3kWbDUuuWsFsI6pVdRv8FgcwNJpCpaotxfTsphi3ya34KBTj
fVe2AR6qQbFJ2cQ84M2bSMqMfRaW3zpP/O574iq0YWFXvvtxswRsJO1gYTCJMvS+2088/WJCbb8g
cgRKBOWIrX8y9/5p9aNMg55lAxOQKNYm+BkCqZ6lvkF3tVIQJd32fk8ggmrzpn+Kr9SncYuzLhqQ
+7VW9MImMpluCpQoHMC5m13ey8JQvahoBLsIPTuWoq2k9V/qZE3hVJ7+znxoKnkHYIKh0VacDa3o
VW2QRhpf4kmzs1N1Lk4jgG3rc8Ct86jdCY/gRGx1ZzgQvwN64KUT7DwQi+OmORUHWHnb6+t96VuD
GEPslfuh8UHHvayHpMXXxrD9IHvURv0oZf3KM1N+U8Gej/pyQmdf13SVACAfE4pou2bLg4jEoCHW
TjUM8QazNuT4rGexqg59XD73Y7YNsuHl/5F2ZctxK0f2Vxz3HR6gsE+M/YCtF67iKukFQUpUYa0q
bIXl6+eA9vg20QjC8jw4HLokO7u2rKzMPOekVN8NSvVSEfpm51NYxuSg18CO5204SHTVZ1BZJDd9
kUYuRK1pruysBHJ5tXx1ZxnUvvUa5l7hWXalc3ajZsljPsPbIbZoEDfISY8+ChpOUPhMmjIivA7N
YvYq5CE3+x/S/ErL9iYvu6jn7eWYjTsV1cxCgVS5oez19K11Or+udA+aMl6m/0zNLOjqr1IFYWJV
7xvx0I2Nl1fo+gPvzRD7evtzLB+HVl67TuwZpgsNB+gi9zcl9N1tkwJqbvuEQLY6uTYmCH46074e
r0ZXf3BiUOZk6i+plkcqL/RkPLqQrZmgU14Yt2nXHyE473coq8o2j5rRRRTTh27uBlCzDS07OUKQ
JRrr1GsLqOGxIlCqKpiN1LbhJZp1zGV156IRa9J/GlV1AbE4fxifQD7lWaXrG/RHm+jHqnkoaxtV
pB6ZPesKwYAPOBLUwB/0KrkEN9o9LXWcHYrOHw3/kdQXuf7M1KL2bCs7QBIP8qaJEhZKAeGKPqpi
M6io6umufE4dg3mDBHe0Vjz2Jv8FRTlfpmLHtXaX0GEH1G9Aqzxo7EcJpfFOVX2ByZIJvclr1TMS
IyQtPrfVITev+GNJPXuSHsoBPlKfoC9gB0dke96Ut5VSQomyABQQHP59G6GvL0qawucuu2lTEPNB
EFQfkL5vKlQCf6isO5LpYuq+xEN9A3llPEm8pksOVTeEHPrItSi9gUAFu6OBO6MO1aepgcx1qaNV
9puwk5sc0vDYMjn2bkGfBtZeAYIFxdOMhUoMRjKri9SM3w/FDwIRb7wZb6QNt9BanmiE59K3rGcH
aVlhOtxo0FydWvNrOgsmx91tnUDKpaygxQo1I4uhwHJbQkhYEyTSldwHmcGNOlbHLJ6ihrEj9DMP
1jhdgJP8wZIQV9b1ndmmexPkQF1NLpP+a+vyA7VeOpPu28GGTq482qi3Dq7cIYaLIddceBQ6qwwK
f+b0K06uuQD+qhahq5d+FWc3iqYfTeNZK9qj0EGOx+W3XNqBPpS+Pmsou5dZBvVNMnkpK6IOIpka
GkmEZQc1BJq66tXQ80CFgKqMn0eIIrV6741pG4xTvHHhr+HwPtw2i2CQdmAhozFHQA+W7/7o+Nkl
dIrBj2WEFTRx5m5xulOuoSEKKuo8TCK2B7vTLQtrv9uPF6Cn+dwjr11Fcz4Y9x8QnmcPaLM28imJ
HTtiKvF0bkGmSvUVSM9/bmYt8tBgAhKhsKUuO3hKQB+MzNLKXYfiWOzeUXRfxu4ry7ZqmNqaJbQo
AaA009+e9SYbuQUR+UHMEVX/JC6TWwNy9x7YkkMzTB+o9PuH7ubfQMiSlbv21O7i1pFty5FJxQiH
qL2cAs2b9uYdPC2ywxCm3oog1i7SU2uLbZQ3jTCyDLluVcq9DSVWzpLD50tGVl7gKG4TNEGATQ0Y
j8WTwnJKpVZSCh3TIL9WgTSb4Qw38Rd22+3m2kEV4Cl+0H1QolwX+5khaivfuBoen36FedJPwuNW
KjKJC8OKcig4WzszAhFl5lvBSJlHovHwb9QtVtpyPox68fQwWSq0uqnsiEq7P6C/WfFGzfwhK7eH
i52wmswUYWGW9q6RxXPVNpbXG/UQkSaucVm1B1sRL3k/OL40pBImrRiDxhkAIFO0yGn0N50jpSDi
62ZS96SHfFgzPWaQbofbYTtSO7mni3qHQ3lwRYrmieku4/0vI2WQ8EqUncLpz6Ln30wFqFCEywbq
R+HnS7/mFPSZvBWhKdqTlig/hhcyKvUN4kbw8HuMdvcMENJwKJUNt7CWOwexKRpNDaj6IEE5f5OT
Ba6qrO9YnNoR2angAbqaEYWljyDhReEX6MAKlE0FmnWbhgphEFT2kBNd7GuNpKD+x08j0BDN4mSO
Jjy+S/1ZNzPLf4rrWal385mx6h9OrC62Mp0mrYBSnR3JiO5z05tbU9D1V+/5Ydanq9j+8zV01t5T
+sx6NkPm8bBZuAirbNlIU8jg6DbQvVmSB6KDdHdOeJiPAEGB08Yre3NfghORJ4mvQI2Ogi2paxO/
pBPCr2fLFp7SKmHXNB6Qnz5vrjtDjxRNgMbMtgJul0ejjyFgKK9sZ3iBVz64lbpr1eyOTranxNWz
U1qBPRcAjdpCAg8aCH5slX2QDs9SBfpAgtazMI6G5Ptq7iDoi4AzNOyxEdFj5XcmYX6nkqgD5txr
stGPFTDDgGbqLtYg6W66PGqZU/iEI/VJ2mOR/kC923PNNCCCBKRWrxBooQKDyVaNYDQzADx1X0sQ
/42dp+amn+n80LmxDzAb2PWZl2egdcqHg57G+0pUfm3VkcHpm5pA9KoCebnsi2u7wNEVRowZ3USy
rb3bTpburLGo0dsEFSUL78M80DnE1PH/Zf4jyy9tZDwyCAJ/vllWL80/98p76fjkGJrcnJqsHO3I
kGMUD2boavy6NH9Y+sauXGH7ISDF+deufPf4J5biMkFSEE+AqKjsF7jG8t5tFHFwrZT4pj5eWOZ0
a1UipEN3rWvjsaX1tWLEoJ7tp5dqdH6xoRh9i+OBIxRfTRDsKmkRiKm4TkbnUp9ADzE0e5tRiCSA
cKxwrKtJFRvDWHWQJw/4xcO672zNGZAwjWjXf48zrkLdku/TeHp+X5f/+jH8N33jt/94tTZ//x/8
+wcXeBHRpF388+83IAK7b+u3t/bqRfzP/Kf/+tWPf/j3q/RHzRv+q13+1oc/wuf/037w0r58+EfI
2rQdv3Rv9Xj31nRF+24A33T+zX/3h395e/+Uh1G8/e2PH7xj7fxpKJGwP/75o8PPv/1hYgv+1+nH
//Nn1y8l/szvXpH//McH/d9vv7007d/+UGzjr8iWof/TRcVfdZE/+eMv/dv7jxzjry6AVEBR4UYB
I+Fc6WK8bpO//UH0vyKjOCd9ZyVmG+nYP/7ScLiyv/2huX8FaB9X3cxuDJpj/Y//+1of1ufP9foL
ZMluecraBsNYRIHoqgD5Irrn0GmN/sPl3dIPQ1+hUS+PmHD8fDLwOBOh0/1jW3zYFadWlsd1aWVx
l4AtW3MTQIGiQTlOekBB6oEn0nR3MuX/HNuplbOL8t0M0jSIADCkM2xL3IG/d8ggdUzgdXeoj4JK
FaR6D5M/PDUoL4PmYBtjsIxsYRS2HMCmZ0HXM11V2utabgI6EdWJfZswbZ/UVfj5wJbudWli/gon
Poh0WpqlaZ1HetN7QuR+puSg8XI9AaL4Ur03rC+fG9wa07xrTg32KZAn8WwwMbyCSCRxtrJec9By
mvRajmneMicmUH1O7MaEiSL18jvL7x/jow6axQsWAXR3Gd/3bYjHT3nJ9uaxCPu9cc3MjezeWVPC
8kss3OKo1orBeqwduLx2xS24KS4YrtMjDefoSgsV8FVsNiW8J2jPho4Icj7aOhicFrPL2w6NxtBw
Qf8FIyhrB7X0FKgm8l2sHCiYDILukGHE/c802uoQWzmJNsp4aM4FAB7HfhFkyTg2VDlLlFdqeSlS
+agK1bM5D11BNuBfK64FCTB0cUP7D7ii5XOs1G3WxE2XR4m917oL7r5kfOPEr47mxMTCr2AOk4Qg
+o/A6RhYrb4rlV9ZXl46W3ib1RN4YmjxyHIlt+tRx5KVnfW9rku8m7T95KR+rfDEU/Rqr1MR/AeH
8MTm4tQPCXVjdx5cDgI91t8WJvl/WlhsRDNr1FKDRHw0NqDCTL8X6UbYsepHToawOORxDH0SZmEI
cnhW0N1ubfFMr58lYB9swCtwwy7ZVlIOlDI1sJ+HCDjK624KIR6ESjTSi1c2gI2e5rfXJoLRBBSU
n6/P6v4+MT3vmRMPZrK2n/QJpuuqjUMwPwWslt/HTPttPaB3N4VijwZ6JcQPy0dnySxVMeoxj1xF
Bnmu+Hx6kAQtWy5YH6cfpPip64AGFreoR3kGuFVpUfpKlYcOm3afD/qsKXP5XRZLClo4gDTiIUdH
PPoccJeHik818G2ykN5sPULXp/jPgS/8s51JMRkKjBkAQLtOHZgZUr7OFnZ+y8xiJaU9uIpoML+t
W/goivt1aQS5GLzP527tNCBbaoCfWSVgWVkctzHjjdCgGB2NfXObSVQejHLDIa75qVMTi9UhBDli
U8BE0uyJkQVmCYQxQxkgJiFBOnrg+cYRX5u7U4uLJUJhNrGGFkvk2q+dMnPJf0nVjVHNn7G8MIHA
AHMg8gLn8lR9ZZKm6bE+SB4OXgIx1CIBx0ZtNngyZw9uomzRCa9dLKcWF763AGMTrTks5orqmfFF
ksFces2KjS6e1S1xMrLFlqC8jUudwk7hVAfAc/YN3SJCWV2gExOLLTFxtHhYORYoRkWQ5rZHm2+g
Ygw+39tbVhbbgIJhwyljbLwsAzQMLA1j9W0CgfTnVta8Dyi1IDtKcIrMMwA2iTUwexPURAq73iNE
3asVKAFLfmuK+xRCVRNDadMBG2JufOFxusG8eT5IRDHQSHNmdSPA5xe7QuaksoqqKCOap4kPQWXc
NFUvv7Qgy9rageu2EBzOvGXn7MrwFMKsYwFbCVw7Oh9040HkW9WH8/2HEYFAF01N9gxAWiwbq0Xq
KAO6VFNFQ9rYQIksHcaNVVsdCqJdRJwEPHNLdbmeg3SgLFBELho0V1pvVfFagVPm861x7vnQrgjQ
Lj4fb4cz7amGT2riJAmLaCkyz3WKZ9tqQzBbBtAtvHIl2L0N++1zm2sDs8DJ9S77oKIS+DECiFun
hwRPyiKhdYgMQSk+fkmdPPzcyrkvmjs98MZE45lha8vkdsVHBnQ2lKUlN7/pvfrYkfLRzLR7UW8p
0qxthxNTS7YOpR5T6GkUmESTPxWcXQqXbvCsrMyZgasPjb0g9QSX4yKZ7UqQjLhjUkd1W7yONng+
TCdUnS0E/srTDqhe8NM5jkuA417OWlcbuCMgwBDlT+bXKUARGA2Kj7MUmdGEPPZKZOonxSufP1+s
+cB8vKoME+1sYCxFjxR24eJATf18Zo2eRaRL7nhbejbU7MwhvhzEU2whh/SvHNNKwmNlLj8YW8Qt
Mc2buqIS5DTxpFwxRH6AzyUgMEs2td3WTQFsaWNgcIKLrd61Axh+uoHB8b5aaHacDkT+/s7AaP40
sfCuap4KPmUwkaVKqOfdl9LUL9pWjT6ftPdk9PkS/WlnHupJ3F51bV0Y1cQiS02oR8vmO0c/tiJS
15/QhtGm+l1LlCc11SK3775uWD/Pe8wb5E/ri+sYsVmX5ObIopjQoEcNYKzSkI8vPL1WQWKqtt9Q
D/aaOvMH+va57ZXT/cH0Ym/2oi9wW2FvmtPPXDqeo3Ybc7viqmZV8Jn5QjfOAbnNYA61o6vY/aCc
JlMaCO21m1BqzKrg87GsnrMTS+TjInYspXwyYIkX8RUKmFHfj2/UTG/73rpiVrfx1lu5XUzcjqDu
Aa3njOFamCMaj8vewKol4Cy01D6CvPshdvlV45Y1+nDNgBjxlmjq2oIhJ+tYgOxarr48dLWFfvI0
gVXWyx+JoJeTuVUYWFsxE3y9Kpk5nkEh8HFgzpiSxIphwig1oAQsLx01HxqOnrA3Qt2V7KyBUglS
3aB+QUCzxFLj8Q6hZrTcgKp/CDKUMEFFHNFjDk3duomqWxVi7VttB+tGAetTZ2g1EJiLwz5oBQP3
LQ5W/N10Pec4HMoj+NGD/DJ/MEt0rTJ/E181+8Klg5nTeho8pQ3U+CLH5papSUXMOSSC7R8a8YxH
pGyhx+EDXsUC903sth6wa6uIygL2J0yC8nyxijbUoF2d11BKIz0NeBYfrAbE/Yo6PrRNvhEFrxhD
FII3H9oikf5YDs+gia12vOIoS1q1pybZBTOqb4kxhS6X2f7zc75y7wCcY0B5eu4LRen94/7U0ry2
pK1D2AMNi1Af9xRc2p2ab7iTNTMIRtDphIILKLoXZtjAOsdWcmgRuIZfZtwvChQyU7oRCa9FJUBr
gD0K6C1oiCzPQJbEQHMoOkdOzxv9+gB5X/S3Ft50hGZKkF3roXLgG75rbWxz2QmtTJi/M6oZ6RKK
TkohooaoQQeahNFI/Dz5XekDxPcgOEGJC2QnDqhIFlOoJOhG7e0aZiTf6Qlkijl67X4/ZWngHCOj
DDcCYfKlSxyVurWGBBEq0eCH2WOdbr1W3j9icXw/mJi98kl8MI5m31QlItRZxVbhnmp53a68ElCn
KA3fNbz/gKZ6nrzTYS3cVJWWGRF9Wkci6ELVV0E6OO1BAYQE5hRqoXGxRTV8vilMG9wEeP/Mb2n0
s3wcJIG2Vcb1UURKnh5JVnuO0l+U8Rbkec2M+w4jgeQDiugLMyBPLhTTzVg0oFs3GYdAl2jriH+3
HQCVFDzJZ7TKP8wsogFOVGnXFZYMZFDc/CJ6KH51l5ax1Xx41t8FjhFg6kCT5mhwfWeSMxlK/4TS
Ae0VV134LngWoXbzfYTwyzZdy/lOhDU8mYFLtHF9nQXddMKW0amJl1/k/ij30EjxcxB7i5cZXbAN
qjpbLAenF29ovF3wmIVn/7gnqJ2zSRgpj2ZFkXjc5Wh34e2GNzp3gbMVVLzxkgDx/NkDMBUuKaVJ
5tvRQWteetG/gc/zNt6D2SrqbofKSzfzyGe0I3BNH4wuNsgkEUfVickRe+RQSEPx2fRmwFpxAe5n
j3jqs216LtRyIZV3V0ef32GbQ164xiHuhYw5rM9ksM11oQZ15xVInReviR2gQuGDcEine+Puc8Or
C3oy1QtPVltNo4+5xaOKP01Q39ahhCe3anDnIRbmdm7XmgEbM0HYIjYerI5qiED4fPj0e3IkYX5M
Dc99UV3Q3bY+ASfdZox1FpCjEw7XNEruIP8xzm6beTHdWMOJH4/Ak/votkaKDLTLr+NPtfCVK4Dn
0aTGkAG/VZi/Vfo5C8zRgKHD37zTTSKTsRgy72o9zTj0BhWjfBmb5kLLoTLz24sHziEkL2aSMvQg
LTYNQxdp6jC3jrpa2w/aEDZ4Fufc2NicK3sEJ14135tmz5kzu1Lv+ykjdVQCJmwhMlGMNDLM32Vg
xgE8NbMkGneA3bK4yNrIdBugSKh+U6jAyOcNP4JSjALnkD7/B/MHvvq5J3SOVxdRuFFIok+lAHl7
ApUXXlzYfXVJXWULEncWDmNkJrKA79ioc4hQnwNkHfN+iPrhRkGL3aCUoRgGP9fpb7JYz3N4amn+
JieBiVYxlihp3kYDxNW6ODsWFY1cmXmWHH3CNsL8ldvno7nFJq+stk8GQDKi6lfxU/OK+/ihCfKH
2Jt7+8eLZMPe2kaEXJI7y0qYBs7Wx9EBXeOgldmoI8Uk+3r6yY3Yk/YYfr4rzih43ycRN6o5q8ic
84+CAQ1c4BwNkr0/Rd1THdBrAy6L3c/d2rPitxNAi3qEEBm762/E93TTd60O9OQbLO4it2u6Sphm
HZl1FjgQ1zV7vDvUrXt22Re+HOjCfzRyapjDMNDsIPHobfd9RCLqQ1lh44m2vlHgi8HpikN+JgQZ
p2qRYF1r8IMOkRoiSRIYBwKmSrTbRzTaRL6veF8Ey/+ytySn0MsGajIVRsYuHdDicj8OgP8K3vVO
oizcvm1Wjzg2Jrgo8D/LXJwEt5SGzcC8H5n9cKVUVqRQGhSxuDOzraaP2St9eHzgjONhg0yJBvUy
7NGPp0Co/WQhzoUpwY9JWl86tDiojrzJzcY3C/QIG3FkQm/282OxtidPzS5ci5o6wugLjHAiT1Z+
beUZsPwbDnnlyv4wtMUsDkZJO7eCDbAE7arqkU6157oAme+6UvWJNm1coOeJ3sVcLuLZLIMoHgiJ
6giFQBP6drF640rwbScHaX6HUJ9nOv3lyOWGi9may8XFUw+0KkYNZqH35dliCkb3h4m65G+v2MyN
BhiDriMfv3xZMQVRmcWVJpICIsx27rsdMFmbvScrWx9moAAH4AHu0mWyR+hGUmcjbYE9eCT1bTZp
UWNbnuy2kLYrs3ZqaHmosyQTmpMVQ+TQKwcYlqRDvofK/2DWUPFUZ1wDuAeWVaGqT3u943yI8r65
QPchh1acEVHUAzYMnTECwP3ipYiCHTTL9PPGJEoNoFLRPR0Vh/7J8JU0Evf5RfUoL5ArVoAYmXw1
sF5r83oYPJZ7Ww/8tUcHvgD6ouCzwDmmLo+0QnNgERBx1Xg+WtpuVh0ur/Taz351Y2Qe3SOP+r25
VV5Zcc4fzC5OuWpO7TTUKcxSELWx/lDJLQHM86aveW6xvU3c3zoeHAsb1qAQh9q8xR0uLolP91Pq
2dG0B9YXoX96O7zwQOyKTeGrNY8Cw+DonAlHbXAGLbwzn1yeWkUbKXxCs9XwMloSeBVOUr9FYzeQ
R9AVJ04xfgG3cOqZ5VYIeN4A8T70P7/BfIxOYkBpxKmFVsR5TfUoei0CaLOEsxjsVuZ8dR1PhrrY
Po5ACjsZqgFtIwCnjFpkld1GPLsWOLiAVoDmEemN82zokIDkycgwnVbfHKsEaHfV5OjAsiHVBlqm
S9eirzbURryOC+ATYxXwGAdoHzCxHmwn3tq6ay4IIaExd9nhYbm8e2vS1l1X6Lh7VbFTYvuOp80z
arzR55573p2LKx42/jSzmNlhIHUKgBDCl5gDLt3eGBo7Dho40HoaAdt297m584WEthQQgsZM2Q1C
9cVhyeusQv056yMkpvnOijXoH+Xu7yLwYAHvVPBhALGAIs/SsUq9piobbSRYimcOd9YDnz3xl8+H
cr5AMGKin3QmH8FgFiGtkSBJagmtjUQGlgJX3Td5+qtJjY19uWYGbTdIUSGPDQzG4iXSc7yWtcJs
o6aNTU8fUy2wOTF9xC3O4fMRrSwOiHZAeI0+Hx34vkWsoA6xQpIu7yI3QbKtosM3OeuWfm5k3lAf
N9xckEUqwbBsDZySi2lLEY3IypAdGMBI56MywdCVYKd+ZY53wn373Nj5iNCHg35ctPmgEID1+uig
kDOtG8esZNSJye9RTVGK188trCRhP5qYv8KJDyzsIjfoCBMzj6C9Z/fokAKNe0AipC5FZG0coBWf
+9HevF9O7MWd0qSCphXsZbf9Tu67SL7r/6GnZCtmPXcOH20tnMOYqFbdEYwtuTSODQv0JlQ6L91r
e+cW9BCgkDc6vzd87REdl7db5s93/j8iBhcM7Cg5L7cjeKEb0Tq1jMggfGdM9iJt94Atbqzg2h6Z
A5N/mlnGenXvSrRswkzWuo+WM16qY7HhZNdGggQdinlQV5g1uT+umQvtNxNIKxlVkjxmhbwkXf8T
IsC7z/fi2kiQmJ+h+1A2RQL0oxmVzsLEDcyQsQtT0e2loj38vgkkVmeON1TO0X3z0USbK7yt7EaC
AcNt/NyBZjVj6oYfWpmuOaQiWBMwE4I0cGFk7kzOK0TflXJL2zHIdXCSQHTw86GspIqRjTsxs3iR
1ansB5LPQf5Ve1ldsyiJ8gyqaDIcAx7Uj9Aw32qeXzlQH0wuNkJB096pe9FGpH81JYTlsyIYjSmg
6ht4lLaOL8E8LVztjOQDNBwvpjnF9HEeK1kUxjQh+u3kdC2qYZe1jhqYaIYtxthvRRfoY78fxPQK
nTs3nAx3H/Ph/vNpPn9ozwU9lGIdtI7OaYSPX8JNSoNp7pxr1RPPVNDLgSqDqj4X4kVlkJeyt8jO
VwI5WESb6gwqgprl8vZn0+BmtoNUYe+DadHvduarg5xMdk39MhDVJpvEynaFqjXIP2YBK0QdixHK
qVVy2SBSw3seLVPN5YRCc83k/vOJRBL3PIuGIc31ZrwYV7D3YgJadNDcJmqmUtf29jSoUTlwinst
T9wkGmlP31iK6D+0eh37mObg0AdZX/NcydQAG2BdFkcwgYp9qerqvrUK/eiYnEZpYwIxYubd3mUa
DyY8Ij2r6XVfoMczkqDhClrTGkK87bK902m1nyZ2eWsSUTygd5IIP0aHMFhZhKoeOjbGe9q1hQiN
FC2pEXZoykBxJPq3GJVl12MdmkQgl9MO7X6C29obIP20/DpFt3OkFFMe5poV+5Io2WF07OqiblLo
/UipvTiCkbCy+3RvywZckwO+mmpNwKibYGqStEl2NGHxJdBYKCAnQElW/sRq0BolGUcoKFM3m0Hn
VQgteSKjYrTlLhtIdq+APwoiFOByhlSiczXxAYwyVP1BWuNH79i+Tbt9kiX73s1ibywt3dfR2yKH
DmLYY1mE0kmbQzOAb8el2pO0+DUiw6+d0L5ahdX4kHjxlXLYMYU9iFi9J+YIoDgYdNQme6yN9Jb1
RZhLbefYk98oUPWTZf0I2caoqY07mWYgdYxdLy/kV9qmQTX214TxNxA4Xbe1djkq+e3UKc+szO/j
zNxZdHrpy/ZgZgoUHsWQX/dcu6G9cZkI677M1WtL8itqVjdyYonvulXsdQ3ZmVXJA3WokDIFi3Yw
MgMntwEcF8+PvMwPRWv8glZs6VU8vgULwkVhlNektX8Z+ehzTT1gesA5kA67OqZgGBxvJlc5WEp1
a6X0Zko75lGufG+KTD1OVkGDuiTBzP880ixwQY/ouYllXRKV8nBS2gsp3AND3uegdmCLUmJ18jQD
XTdpfV+qzL4ZFGoHeVoSv3aNwovV2ICAbuccMujugj7LKry21UTANDCEujMoQKnM3qstfhn302Nf
Tt9GxxrRZ5OMQYE1yawWRYyyRjfR2F7XLrhFXTaCx8CxvpVCq8A6MsYHBH2PRPb1vs3ZzywGP1Ra
KGko2xKI5TbJIjQEml431LpXq1WLv27R34vQF3tfaGHHaMRd+tJZ8mVQmleqjXgJlahGAex6L3JR
HivqgGBhAv1NWyPqAknKr9EyQi3GFPVlHPYqTowhQAxvO/JJR3LRa82m86WGZJVbGRcO+s8r0IdN
ri19I0eLytiKb1oXX7AxJx5q38IHecRDL8ATm8YCWbXstuqBa7LrI3eBte2d78D8gc9A5AqKYsI+
JFDEOWjVAMYIUlyJulNCo5TfLad9gphF4DjlE+msB1OxjkMd37lTdWsL5TAp9heW8UPJq5t0wNSi
7Ul4TgXSREa4FWpqftEMfeONk1R9GmvjZSFs/cATt8J7G1WfuAlEyY+g4ztQYl7rLRCpRfoTLZ6g
tjEEjqESSF5eGZP7hin6ldQD82Imr3Kr9C2le+r7invAyP2yZH8cy+GOIjrHAYkKIX/05nDHc+WK
sHE/9eY9d8BX2aYgOemsazg6OI8yf9ag6edPBLginmQv6dTu9NZ5HAdL9xoONg3SpbknifVsAGfo
58LmWPv+iGb6q25U3qayuc/a8sgTcNFkVv4lUbXGJ6VaB1osD40cv+UV+9YO+htpE1BMj25xdJsu
9URMkpB0Jd+pHSi2WRXf12XyqNo5aMk60gSjA85kt3C6Y9yJeGdDJiYCA9HdVIDQy3CafZlXr9bQ
Y0O5bYqFFWXg6pPmWz1NPFWhpa9q4p7CbzTUehWS3RsmpEjUPoHMpZHhIa3t6GR96WT5NDq6p2ry
bhqLW5XIL3i13gHA6485lJvnpk0VneaI7Z70QTznieY1RhkMbrLXwDbm9Yl6NSXuvejoxUhGDhYQ
42uTyUBtJoicgRnPYPuxLK8mJOZHkMyogkRxN+50qUfCTR4GV9yUNg07DXmmBBTgSAs5LdsL1YjK
kYQ1eoh0RbugFujAEzSPFHm8S430qPAKChTOnesKaHm2NCTguvIITW6tTv1WFNWlqpGLzh73lGsv
cZ8Kb5omEK2V9m1NUjAnKakA9UmcejwHoSY1XyqnuK31Ao3bIt4jmL0fMGSEQREj9cGcpm+mVgcl
qPpUqe9jcwxqhVw4ZnbXqbicXDgCPcPLIy9JaE48yizzTtTOZUaqcKinS2raF8nAAqaI61hzDug4
ek5tkLaCWiVGMhxSrPFPVJQPYyEPcyOfM2hBZbi+aSnBUE5+29q4dq2LnjVByYevU1aDqpKx69aG
nFVqA2KTS5NDctMgHicZGBcy5WZMnMspye9LpbuD8vKN0tpvbBRBqbFIz4Zbu9UOFWW7gU9BatPX
1oxDrjtglFXKHvz9TQyamaT0lKFuvVzRb2it/JCOlnojgWo8Nb4SDknbymgOaJR+iDP2vXL5Y1Wl
d8UIAbqaoksiU7opAKhAeIyAUdGgQ+YJVd7GffuUa4qLzj5rZ7mV7QH5dDcZeP4S582s9T2CUJ8W
SQUmGnYEheGTWstnVPyvNGJduQ6ysXZ9QQqc1dLobizSvNnCvYZWdiiz8b5g5VF30hvTTgKdNRfT
pH/X7XFnj2IfW62PnFbjo5CDpiS7VKMci11rrAqY2zy0NsfSV0rIk1wEVqOjtadR3qjDD27WoMGo
yet7krR5YFDnOXEhFxE7zOtnAqEak+SbJR5U0KGBjMRwWZnq17EWV1lXH6fCJZABzpSLITalnxg9
SAMRVXmTbIZQljz325piS5VTNOQNyINEG5aOc4E3/NVYlYdUgqmnMfeZNBnc9GD9L0VXshwrDgS/
iAj25crS0Lvbu30hvD0kAQKBkARf/7JvEzEzbZsWqqrMrExcsFaDsh/Axrabzn0yfEdD+Gaj60k9
R39Qj1+1FZaT7j7uZtOPtDdNBo3IU9fTLtt6BQowcb7tUTjZNm1xNrdc47J24HBoqzcz2M7RBV51
uf8MGGHz4Af2NQAWJ0rOdErgXVNvOusWv820hZSpEbZJLnzgnmXcxY/LDGuavQbEKtIOHgWPUW38
580hFJZHjUrOltsExylctnhft7b9ETISl8miljUV7gyrKMFqCFtZyxVE5N5mPymkdSSZdG00lbXy
ixn75i+NR9eDP23DQfkExVs2s19uVNlXEVj2dRVukqJ2iNIEgB/i1hq/I9wbBdadX5dpcUr4Clzb
2rlES5/3i74Q3j8ni+ejnd4KaTXfS2R+INfftSQ6aQtpVpaLG2SZ8Jwa/mYz/d6P9r8uZDtX8EOt
vII49AvWMLgTfXkOOwvjdg/woE6W3EgUfDaMP+40XL1NX4Dv55Omhw5wW7HYxE4ti3/A1uzTYhB2
NWIK8olMVkkiFzUlQe3hzDuOS4hrlkP41pBz5MxH4y97WzSXjk5FIjgpbEVzH/s7odt80mje88Gu
Nqb1HiYwpUiCF+nGJoOe9xQI+TL60S+6NywyGbjc2xF1iyGUQ+448iXA7mo6beOcwrzoYPN2KMbQ
lgfCm3IY8BJITBsQMt4cZBLxbSu3VbPUjgX25rk8RkqWTWCVFD8YDR0uzrAdSiWmC5Y6Hm0/oUXd
Gpoyi4wlq33o5uBNi4IWdJk3BZ9UT+dB0CH3E9GkYdSBm5/mNWtIc5vs8AxDqBfsh73wDcgd578D
4+IxUMhcnoKT6rwrzMnf40gvBZupyCViqrOxj56jmjlQqvI6gwlTB3OX2U1Z0iK0RIZeiZzAveXH
a4ZTxtOQmn20kO0p9NboW8bKzrEhmIeK9Lu2k92paZvDaHUlCumTiaTKAmdrv0yv/xo2vrDI3O7G
a2idx6sfOjRXsNVNmbP4uWxwly4N/bZr/ewoGFAGQZN59bCnLtJTlhFepw4AIQiJf9kk8xrTW1r7
Y8F8v4LM82Jvy1FZzYnV0QsV8YFomOgjrWCvKH2Z5qayo+57Wfz3abVfibt9DSzi6aZpXZhlvgaT
2Yo4QbeAfhEtUYyPVwP432hRzyGis3Ls+RZu708pVQNySCJceY6MzgKdC7rhie507Ki9Pdd2yigJ
slHAP9mydgiuBYtlq6OrDZp1CDK7yOQdBzUTzXe3MRfTxhaWLaaqRS9nx5LVuET/RjdSaL2dR4G+
xh/sE4y3K87Erpt03oTRs7eSFzaQj3sCjLMC4sZtcB8Nl8ucuCgV4jjMpFIMhR05bc8T/N8yB3yI
kbBgadxDK9C7UPHkTdgcMdb6gwmJ5xvs1bA29iDEcD+4cExL9Meq4oxa87OX4C7q2Yynsly5pl++
3dxZJqy6jGdXJR/QD16GhH5IbT+amYKqdJbS05S8wOo6rJg/Y6+8nbwvN+b/pgT+cKNqXh0zhDsM
EUnaYZfxYepkc0LzpHMnRvuC8PY3IfsXC7vB3Tr8gDBsculZ5wTbf73SR3cYd9yDD20YsXcTIq/A
C9gLhqliaxQcCzc4wExlzyaT+mBpwnZ8aQCA5Fs3PFBSl1Dv/k5a/8Km7ja02xlhKY+B8G/hyku6
xf/c3oJXNj4S7uRY/ggfTa/OBJJmOMWh22/c9WjVddYOLYoB9XaY/Kd8I+vLErkniX+rHGePubXs
WnExBNYjpG+STGAfJINl3sMkoucu4HZlVlwLPFpB1XX1C5H6c53bR4ssxQBjXwQWvEZ4TwMHzbTX
bYgkDb2Xnk8PDhuL1mxob4bMWuGrppPPFsGi2YLb3Gftq5zYCbb9Z9l1L2Hn7n3TFAa/1Eig8vQt
/ec45gCQ7eLQpKR0fF61/YX681uP0MLV63a2ND/EDPBl6ASweE5eHNxOabB1FZaBYKkdOKd2G4+t
H6gUjuYFlN7VjELkieiWKLTuElsMkQBupc2xU/TSIbI9EkNJPL7rcWRSj5BD7yRZ1zTlYm2HRUQn
d4v2UEJ99iOsfIWJd2Pcxq/JOHmPI/LfII9NDN7Crcm0K5+Ev9zggNzmrqhhxSyRG+L4WSiwOs9o
/BeHuJy8GnhlZPYroK5Mh1zmm9PCzHv1mt/FtL9x3f5sjvXn8PDJrts3oBa7ue9erDk+K9nknG1x
urTNsxuIs1BjkLY+vmAPZWGUEk2toic+r2/x4CMGkvQnTPbIttCnVscmj8IpSlvunfFuPMhpQo7H
bFdqSdZis/H7DEsLdBF+xzrmVd3CrdaHDj5w3yQQgHyQ80/fztfNtuFZJRyWBo142BItUjPGVxvb
SikEoXbmSyy2S/diaTi2II63670tDdbouZb1pa7DVA7WxRLDm7O2Nzzrq9PBDVf132hOzkFzX2nh
iBoZurTj2yPcgPdN4xSae0+DMb+RC2dS6sGyMTqZTri5bgBFRK139NG4g3w+RgQSvJBG+3Gkb/7g
/Axu+wwnRZDRCgayyXSwQvmR3A2zYw9OvJjp0jGsfwbYTU+uWLJxdL2CzvpoR80TcWULU6Bxp2x0
OzGiSRPn1cWSIOwj1Gtf45kJT774nYTou46eMf/BGbp7hVlqqTCIx814m6iuEPK0ZlqJqwyGTCze
NWFBTrwEa0P+eLMk7sle9TD+XJG5MuMJYVIuieXvt6B9HMJ+N63WyVPBZezds0+3gkrVZUQ0dQZA
/Bh2NSa7tlw9FIXRLfHC7y2UWx0PH4bWT2NvFYaP/7QRaOo6TASremEKWz2bOPAO6JLuuqIHyp36
NbyX/Ca68PsvFZvmEM39l2PqD+mscF+rOUQ2/eJm3WABZRtH628lo8lsqnnZ+c5RkRa29SsMrrkP
c8uw178zp26lLRMd+jFCmxEsD/Za4+R4zmHS0SXwoWbvRfRQL8n3kngvk2c/L7V7DWTwZZHtNvfi
pWusyzzwDLvzOBIGV7/6dCbnM+buF0OTmWIX5aBxF0p7xGHT8Oxuqlg5b/Dr/AGucBn8BbQEWQ5h
259tC/ypXl9HMu6xL5mFC888yKThAgRAwcDRjhbriOQdb8YUBz+zxN+ptTsLbhVyDI5o1avG/cN8
V/sPYU8wPLRHtGlP7ZicvaROrQX+DuoUxM1x7JADaydtakV3AO1Rh+oQLzG87bcCsT/pHM0FLpi0
M045kxg6E5ElZIGD/btnHnp5QiRjsUW6jMHES/thkv2NBfKfXEmy9+wNgiNN4CCnoJ+XjtJwORFV
rUY3i4lLc2cRnxNW1rnbHGxtXeKY/YMqXMJ91XteLB+VL3EfQxXXhdWNDRhl2LjBPwwWI3VXp2SM
io3PVwaYNOItT2N1j7rCThP3bgYqmVoAOWEzDP31Z78CbRJr5ltNxUYKiWNSGQCOKMMnjNIvImxL
K2x2cWAqnHfMPYAYWRJe9DZU3IMW2mlfh6a9cpc8WIEqXaLzkMNrgval3G6WOx+YYx7HGeiVPQIL
efBDDOSmO2yDC7fWMJPr+DhNJBswY8X+nC5A+2iH/WW9FiHs4Jo1eXQAb2S1+z7o+UTWAWHb3SUM
fpcAiH/oNZmwyNOQbJWCeH4L2Ilv/sXb/D3alnRz4SK+qozDdg1/t1MBw3wQpnkP0bEFGMWS6FMm
wXfLeWXj4JbE/TKU7DYYSsjRuRAzkqJjsIfHzJtQunemt3gcPpNFPCxB/GHU7zjxLI51MTb8Ownr
V8D0/0JtKlzwuw5AoFFetkR9NhK86pt/1dzsFSQ1ZsVhuk+nLSIbapPVKnxWwNXvWTI4OPLJQfR6
MpvnUceVn7DbEEznYONeJtwe7w6pDGU7biFM1zwN4h9D9yfdB7v1YOc/5IvGzesi1pCLZ4bwCOHE
qYTp9IR3ZmTO6Y5FLwbAehBW0wwd0/jB3TZXNkPWBMt9Rx8knjtUZJdpMGWoZR7IKKexvAVMZ5Pv
nBUJc2CXeRJB1wKX6XQCx7s5CIFg43FGRn0rYKdOU1tCUY5eB76nbS795RSgL+4iu4y9KU/gfZlA
Qw9/dow002He2B5rLR/OqApLlRB5pYv/Ocr2ASkKMPlKB/ilNduNhshbwRwIV3/pkHxdt2JGfGzc
nuNoyu6eMHz6VNTOaPzhrE7a3//GKc6kmLM5clIGhzJ3WUoaekcBSUszRcUatfu+93CPIHRPY2IX
2G5RpkiCR7P+ixuSLd1QOtS/UwcIdyO4z9HcLwrQa3NZaJT7kFAZoOqD5f/DDQFHYXzTtWZ7zN67
2fxMgXcFkpfZ+hyqo1IS+B9Ms0W7J4O1dzuTKu18WfU7IP5iEbDJwKOhWK8h65yFEuzJ5KAkwaPe
YLFiAwwPk0Z0UqoDMMT8sp4l4jKHQx/B2XCkt2WhuZwdLOh8M8ZTYi+gymBY7J1HoSq4EuHLfgj6
x8EsaRtODZAD600n/XVp4TGOoM8co9J1SjwEb3rnln+Hi3me1ymb6k87tE8GpRr9VdqTBCjzmkKK
lKkVchAFzLoveIKYCWwE4v2zAKYub0lQrQm+LZA0DNZYEyMHsTp5s7wHQ5LbU7RnFj/zYf4YbV20
Ft9zhDEQ9ssSvg8BtPrzlsEGoQr0QwOTMB3GqUXgui693Nf+IZx+u94qa/s2jXY1kF+ElF+8Bo0t
8DTexPAL9I9dpPatG6c1SsvQdBVAysE89qx521wGm1SZieEGy15IlTUmBBtFcOmKUSPJw7Pf4HFY
MCyj0njIkm1I0sYJnmbME7iI4+48szerR/crsbMa9mknfjbvlgxWCgeIdLbFsycRwKKRaY+rvP2B
LCCPNlrNZP6qoyCXQ5JNJry4ocSZZNYpbON8tFfgrz2WOLfj4PpVQObS2S5LeJAtTZOohNn6w9b8
WR1LlXNlI36fppzaBW+VybT9C8vX3IbyVAXGBvTgnObNXrK2bd+TRoNdUt18TABtodElLoH218a3
FZNq9ZWfelLE+Tr2T5hoYLbe0GdvIPsuAosEtogChIo+oR/0UMO3qwUb7nhIigEuXtnssj5LOv87
crZncHD7emwwF0UVXvqDN8tcxHwfTFMGzvywIrptofUeIHfmJiLjY/2rxJZCZ4JGBuJSNwFU++y2
GrloEdzU5pe2ETserBmn3c4B9oCaM9+nbYC97vgjAlogmwvlzTrV3RdBNXQB56CVWQZsS7R17kkg
3eFOEo5KspVWBLQKWEakWQEj7V1LaaripkDsBczOzU8tsYVsuWnnm50B2Em7JSdufXK9qdAoFKnf
ObcJ3qlLojBJW/+QX3F0JNtHQIW2iTzE9zNkcaSwMOclroeDNzZFPCG3A6ku9uIfSCxKh9hfAPkf
h+YRroKxZ87Ipsvi3t+R2tvDgC1X9ZYrgbMcaoybscA+EuRJdodawgyicsxR223VgtpqDMdSlKQP
loDZOVHfUncVRNhF7E41EGQUTETotN5j3KlqcNpngVmYuN7ed9kBDnmZTIB5O+OtjTE7eDUQ2LUm
75tHTpA8XqHFKOyaZbH8TRyBVB73jQ/hpd7aXVP7edAhIc+BSaFVOibInVA/u6FVRAHP4N79GHHv
kSwaaT5x9Ikklb0YoNsHos02cmzdFglFw0UMQ97DD8C1AnimyBcd41aZwF/i+gfi3KSs0RVgrEzP
Ku+Mn7r+hnccWS7tT+SiCmv/7Lr0AgevcMUujh7z2HrCUOF21dTj8aEs+QstLKTQSKwMTGfsftzn
Dc/cEuLfNjqUlgRGCc8Wh8Zo/JEHw+ucRB84OnlNCeKaxp2UkJpbYdEpPzck3GHKxIS3VIN1lMTd
D9NT7JA94Vhe9kqwnMXWs5dFkQPm6P0MK/sVAV+WwmSn4RFf427v7Bfd6f0Sr38raDtwqbtQ0NK2
t0PNxF7qG9xXEMHjZK74mYEkToC8e6YfAYFjENeVE/L9uAD+b/w86YaCUOsQGpxwBgRIBM51nRDm
1ENdgelbJys+1hSNlDGyhpYe7y63d14z4Jr07yvq/I8iekd16zsEIHnNke/k0RdsxRVd1KLxnOxy
GZMMVj6l5ct3gB5IYCLNOXC6ueg68oHpCnZM3ggPfmHXFxOOfZ/ODmad7k/Yyv5zItJWUcJea1h4
ZC7T32K0iylpkKrnPtazepkmCGpmTAYAdk1pW8lRsgQzEoQOXg++xVE2Xif1r7ewxq/9VPIO2MPo
UcgOWhq4j6YVy3XwHFpyfG7VLTNYck8vgG+72XEPevCdIlTob0JaLA1LNwRL+HgiSGxtOmTw0I8Q
epFkkseEXvn0YfAzDthG2iXcz4b4x8IYZm0q9Y0pggm9bB+gZ/3rXXW6U95M/BgXbIIHchzyjRp+
fdNwYeJ7i85AU3JO7IsIgj0H0NnrJLck6PIhpagVanB3MfUzL1wOjRe/QRiT8vgGt+gyFBClAB6d
ocfBpToG7T6xsOfsroCCloqDLUFSGSDCPmPLK2IshUQD0c67DgQvrmcvM2Sxd85kxTn0peC3o3re
xaOQBYPM78ydCYyUNUC0MM//7GYbn+pk7nEnOUvu0xBEczeJnbTQxZqBH+CllPoy+SOqTs5NFCQ5
i6JtX2/EnAerX3LW1FgyIQL0IlfjoWMw5bdg/rerZ/C9pKd+XqOPRILJgvR008UPg+q3h3Ca7FO3
GPhiN4DdM1DXS6WVr0s37uMT5ATI16LBl9O3nw0d/wS1P70FztXLBt9WfxvWgjahmw2ivUH3PR/M
bGMSQopLCkZlrdTWtyU127zvYIt6621UIa9GsxPPrj5Nsm0Ktvb/KCCB24zLrRx5C0/7GzCndNVL
rhXO3bqaJOOLzPpYf0QtKb1JvIl5PoUSDa+kJ2BOmAMwX3SmrqaoqfNust9gFFinAfcK5brHsHF3
4TjtsaBceB7AJNZ6Tq6c8cIYgD+4SvzbqGtVU0daJCP9JPZOrH+RdrOVsnRFkEy8KMSxJgi72hDW
gQSTHLjVGWhnBivbPu298EDxwLMG4hiI6fZ6EqVeOwgepjKuYQ5Uh/mGfdBggLGoxKUPX+6aP/gL
IHHcwO4AJw5A4K4h6TS6gJdMLqTewyEi7+ZmZ8XDTUTyTDa0iL4qhbQLCKZARwA0ZtB4WKOdSyc6
JutcoXXPaHSFfgMjl7cPGty4+E/vuFtCbQA/z3T4AcMF2Bog+OxVYXgNlmgXO+IQmGPcCtgZ/QnZ
/PPs5cTJULg0xGCMd21uSmdQFVDMkxeQyu3Qt/jLe0QSmZqYFC0GEhy0k+jHUuNFEzgKUJmlK6IW
B7zocLTP79yB9q0vZjvl0iCeJ1z3PVursZmOEA0Uug8gdA1Q0sghQINmJbRKFn5FAtvOB6i9aHIa
Z6SmTU4ZAga0CXDnGfv5vngHbF1D31M/4oTtBw/5oYkn0kn5T8NiLpYTfi4KSWr9L9zS8MPnN9Ji
aBR6b6a7rikDsLDDZXeY4nVnlqbQFmjuYZzykHCU0Xq/bd/RdhTuchxBy4s5QUc0P7vKP/qie086
DHviSlSSi63JqR/uQ6I/nUEckTV6Y077sXTLC5Yzy6a70y5x8I66n48zQn/jkyXpKwaNA2o/7HSh
c/CPTMQ714MwbQBtNfTYjGaYzxNcnPYu0uoPJNm5jn7grpXKBoPVdttsOgBnwU4zQY5nM6Zg8KCr
A7XaAuOSqe+DczDBlG6ehNeX06Rt8KesE8cLK/BUos3PO61PtJ/fPMVYOs9diQD1LLKtdzMAlEYC
jGx9BBBwFIe24u1U0ACT4whOKPahuu0OMz0kZi67eIOX2fjYQWOhXagD4vYt2JaqFduvS+OiQ3ZH
TwC1qLdwtasQqbJ87k82OjgHh3qKrTQeyUmiYzUe4E4vTeSUahuAUzyCXYSFCFyUuvHdxntrj1+L
uiURlpyZkzuRg7r5pXnhoLjTplgnfhjr5WzQayJ8JxEQmWi3ouNlBoBHNGQykCtaYCrYTc6frhcA
hsKOjtm+4hVSJBNm2IoC0modEyCi9MfbwNAsaD9XODnjb1NuHoOUYI27Z4ruObVuY1Qf/QAwKR8T
DMMsm4XKF2vMEsA2jvewWQmQOmstO8fJe5BsmJWgKNGXZIN0uRmPQQQ60HdyL8Kq4vAVc1N2Lrgf
ntoNuXTr/A+3+aGJgS1uYy4myFjumYT8wAZ6aBL2gv4TIX3zkg6Rfx0xdsZ3SHVtELFxwot17dFX
AbnPbOYB4bgYrI1jCoWtIPgjJEAZWHnUIK1GzLb+spsWnHfkYW9dc5A1LBY2GLjw9TXm3/HaZGAW
AA9W1npkNtIj5hIoUTrVbRnOE8bAMV+n4aH18OQ0Rsn64g5XYPPpLPds9lBu+1wbpCR4fwgfTkdX
lqjAmcfbrAE65Xxv5N3EEpCUl6txQNsJPhPS/jF495iGYshO3YD9m0YUAP8ZAsHcjQjWXoI8pLhR
ZJKH1nabiPoZWm8/ebqcgiUVwnvygEJ7oQcaCxV0pFBbCcAa6z6BUGXoJ3iD7aeu32M/Edu37Q5q
0SCfpRXmhiUVst+gMPegZIGmJ16PNXa6IsL2Vp3kamYFxCgQfIF6MkDIqPdP92dMepdWOKjJBgcZ
6hM4naNHr4gTH1g056j7r41EcoKPvf75D3GVKa2hT7OSfWPA+jooj/GWdrYNrORfFL0j2CfvR5np
DZ4oSP6ECVmm0LkkaHJHnlTYqAHBHP1uk/3T9FiYrJ+cZAAEgQa+M5mX4Jom4tJOycFAdSYVFLVz
jHSOpYw8dFkAFFeBKOJEUEAMSdYThGw2ADhn5ykGl7ISf8rqAVHxiGhjsVMFoTi1QJJTv3UhVjQf
XjOfsTsEJZbIkPd4sSyWO8BsSw/5TVCmvUCRcoyWEH3Okq/4ZwWyvt/CDNQDoCSvQD56FozvjJlj
D4Jndd594h6wmIF40yhnxksHjg1GcJwrPUqwux0u/jVGO8K7lIfs4PhRYa99tWH3HQJeTDZQaWTz
hJeuWxFH1XQpcVBIxVImNs8xnxaRHCCVQd5n8w7xCsAesEzt0Qd86PoQ3W1T3slldw+/IFuC6QcI
xTzk8ME+eXMNRz73SbkbcuPYWJEFxQ19RL1AmGOHGD1IZnxkCbDu0kdTgZCLHBhCfk+77YGM+/gW
caOkCVKzOvpJLGDnq6kotI9TY1fCKLQYyYfDvz0fNnxjcvU9EEPNg61Fhh3nQiZvI070ql7b7tGx
9YkBP0Aw3m7UlT+i7bf6aa8jP9ct+5AhpJMCEokR/4flQisIHwIGoqz9bfCxpBEVxOuILt2KEC1u
MEHT3T3F5mQMK9o7NCZVfudqgVHtEHL0bJmbGLysTsLccv0dNkKKJkBBBJxPJ4NhL+73se2+CN9+
sGz2bPvq3MMITbWg3o30/sY68PZCx9cg8LGQslhesca8tAHhuogpVT6WDxovpYmFADLE1DSBiyOL
ZeTI1w8BsaCUQSXiAMlnN3QRNmt9TYG9j9r2FwX3YWP2gF5Z0B0U54hLXb5jh18U6y+rxNTaTHxM
/Z4DDWmmL8Ql54hWyQF9FbyzkZB1hfrmAFNcBLzKyokh4GR6+w57pwBovIsmmK92ODa2OEq02Sjn
FQIMCxeIhhvpHZhUuG12mZ8g1Zj3It3udggB+gHRNhfuT09EkgeEGBdLJM4Nc7/JPKcStYYkb/7q
PzpgtsemvzIB67hxquwEX9/IS59RUGYjKPoWmjP3IZQX5qkna0yOUR8XVvgOl/EDSRCSgsxfZ30g
wxnOKAfEWgFqAbKEYRuak+OCaoQ0jWpC1ecQws3gmSVbAUn3dw1Dac3hr2NQ/pCF22HkkveBiL/V
rS5XBkeHJUaKQrg3ghw77eYrwcmMD0tjPXF/SZUioCXUDgROpjgir5P3xCyPcTR/DMDBRsgbDb4D
CiHT0qiMTlA5Ipyknbcc/AjCfD81Jht6J35mC6k2JNfI/K19dYQfTga4OU0mmGBtSRFS8Zo0CmJE
nVKnz0jUVYuns0F1587yM4G2YBSAcUNjDhC+e2m7mGqgLNc+elUOcAlMWMY5IiFwo9acPayR2LcR
tl5CeIyLxocHOB2PCCHDkuhYUAGfSgGLc7NVkAHljT/nG/oqWL5B+j+doLHMNbs4C7nUTa1TPpAX
XID7rvfTOrypnh7cfi3B6UNLKE8cVpE11E6cPEAgUg4MwwAyl8OJJmkg2TPv4zNF4nRUA/Xtf4bI
qqRFc/Sz/wBOnMjWvdUiubrLSQoWwsiHPrQg68JkWDKoHhTKJzsEC4SuiY0sCh5bp0RhrkxgYjpe
sRR0gEVP1SaQWtsGAmPx57UchAMYEwRfQTkGjRYpY1A261gINLtD0B1tHEQCPFHFwSlMsEs+Oq9m
6UpLxJkdBVdd+989lw9kVUjDbt+kvVS9Yk+LP18mT+VYRkIqHf2C8/m17uYbFnHr1LahmNWbA8Zb
IeltOTNIt2QUne+ZxSEDWUPR29Sd21dD23w2uAnQb/6DufpJuSCxHW8C6k3MltrDIiqJhQDoDV07
I0ZC2Qok2XLqs/HJLZDjIwnubGMclbUDYayMwHu4FH9Jc3U9WJ+2Ck3ReMAuTJpsbjZGSH0agxog
PGJZtcnn4FVxQOAjrk49YRGM8HeOqdLTAQrk9BxS/Vq3/Evb/XNsbWnfsFtiaDXoCAFYJZYSPEbB
8IJMs9f0vrko0C6SXhcI1X4NPAcD6BkYUjljUafGbkKivMdB3VkwSCH1lHX1+oZwgfrMG/YDP+EH
BkN5KCg5wPT4BmwLx8cDtyG7Zy3n/RptF7c1/Ue44F1ouk2nsdblErsy2xb34qzNj4cBjqr4o4kA
yOi4cXMIbNEIzM1eTTiXdxzINjEDRFWLQ5sMEVL5fDLsXYi0M4s7YWY2W76FcxNcJO640u9X2Egg
XfCJImEEdvq2fVq37dpY/TFy653Hx7/Ok6cutpe8Ngyh2tp5dAIrtxgUXBNJKtxVc9YBQgO4NpyS
DctZYDfwO1i494caB5zw8SBZfMB5xbAT+rywDaMYS1WMeiJCDDNs2IGz2CC8p+0+wgelM0aW7D9H
57EkKRIE0S/CjERzLa2rWosL1mqQCSQqga/fV3tc252e7SrIjAh/7uG30XdvjScGF7ws1X0jd/BX
BvZm9oeKws8O0KWYWVvzfdgdONNyov8iqFYvrK5fh069aUr7FjkhboUIyFYpqLdscEgRqntKxShl
RTwuCcTYw4yB7tljf/HO1HVx8HXLUxHmn1g9XgfNPnHNMvR44ih2Z/uciHgXxf3rRFvSW1QEmZ29
Q9G/DyMsQ6GutvSfpr6u2JRChr/iXg0NgjKQY5d+yiLPKqUPdAXJgUYEQW+EgdpokVxtYr4OAs8T
lFt7MjI2l+bA0FhfAYJZz14EzbHMEyBXMaUs80zejeBOQaQfM/Mc7GRXG28LHYE6UFpSDVXxP+Lx
zRP7wI1XIw5cbEeQvkZltjtsNJgcCDPc4NPlBGKw/eQbnb75VdCv4fdYP9rQluuS63lRSjvr1zIX
LEKvhal+WzPNzn7m9LybjLO7HGgxC/EpAVKmzFkUdK8/81/3M7n5yNrNg1c6zMWYg7KAtOv57UcV
Jyk7FnL2xkdZcRhzx5rJ3HTQBYuhjPd5TLuNZc1+BTyiJ7G0whgQRTW2IYfxOMFYv6VLPcnO7v6h
VVHwQ9UrtlUemN8htdyxTVx3m1XAzjzL7fme4kW/I6KT7lxvIVmg0yz60uG0GMZ2OAjVeIcgYjaP
X6oFxdYmvOYQbr07Ix6P1viLYy377BI4Mu1P4bWXnbmCy+QfzVnsSoc5vqzdZMteeIXOI8J/hWg6
uMMc4Vc28hGyNFs3KcYsHVXtX+4YODsxFtCPJP10abOGFiBjU6hYJuzPOJpqBPTUrX8oR2FgujBm
iJE8iPOVh832UrnSeRjy3H1SpvZ3cS3ExShtP0YwLhq51Pf20wRk3wWwPVTcU/g068KL1lROM0x/
ZiwxeIYZ1/sd0oxsY6PmMNrkUzxxjzfVqipktOlx3UCyBdw4pK49ztrB68b/3CqNRLe+xxtgR2rY
mdWywXQyUqzFLYa8BiF4YYPRI4inh0gr+zYEdXOQbhytO3mHQd1A3TKC+/b2mFe7qoN2shVNVhdM
/i7oYp74kdKVFbZ5xDxSw1akWg9PY8vvuaJKjXeequKrPYzBk0/Jh4aJDKi5DRz9nuRhdx19r3yy
pD82yyEy5r+kdKZz5CLy+CpNoKWa7JYFbnuqDU+vo1BOMVuJZ2Pj6Nm/UB5b+9pM9M3uVby1IgsY
VAf9yuNQXcQYgXYZuzboThikYzP5syf7lk75/AC+jkCUNPGjH8BAN2g2z8MwBAN5UR1aRG6Fdx7S
AEL2m+wjrUdIHQhGIZDAsWF2mWGsRTs7Dx549lNSi99sYrCYls38KDFzr1mSwpgcV9OeJ4fVAwZ7
Bi2/VHQgU7m0+vwL5EosORiOfDuCxgHYRfvDz6RavIEKnynC1aWMK2sVhu0XRlM+/jAa14KHYitl
M189s8TkXFJBYAI0P6x2SHZSOph9al0dOlIaKM4gVxpLEEA0yNzjFKnHdxIZGSFFppF8OEZSfdtB
KZec+P1W2O6tDvwJuxG78GJqqupZJz33lXR8qn4fIX+c03XeDHoBDDPtmCxG2yg1ooPyPeTOUaK4
8YIsi9BriezpCdxWuvYfuaaAbsgNgZPNQ/Ox8Kxi3WW9g9xgxW/a0sYOd1T1mBpzgKqRmXTtBpDN
XenokUN95Sfves6zM8QKga5GbgOwR+YhBjreIoYTDlS22T7QLLzv+14zJYTZWWdhpWi5cP8tHH+M
rmak2Cfsj/UVYLkbl3RDKllVeee8zk5PjcxoQn5zbVV8xTpq1qZpvOqu25ila/NcjicOkv8N33Jl
2ch4JbjUWSBnnmY1tF+5WxK8ITuQCCuDPDF9aa3bJvHWhmONKwLJTLaqt6lemE7W/nR1/SgJcX5E
t3LOlXaCs43rYNFpXycLmYYKeH/Q8yIc0vhLtab15fYNpBCowa4g8IWc/Wn4mJTXXkrluR+txzjR
qcfyZFQ6uJW1P9DlzuGSZNdxkSLJPSRD2eEYyYMHJykwO4dTuK0LQ2ytIvhVhWWQ3+xxvd5lEuK+
7dU09+FC1lJfMaMzQu6C6mi5nbloSxVzMkeSrTW5RYnhOlz7cb3Tllet23ES1iq2/fFxjkX24vZJ
54EKY91T48RBmfAXYLCjfNCTvndkGQvBdbfVLUCBIcNh23o0OvHAPCxRet6Oc6APomutF0vpcNMY
rrvy29FZ58rAS9x54sKqAxquKryIkEkAk2m2qoplXsgO1SmsvnKNdTKc8wmTQ9lA9MTWFWCZQrUR
INHpWB4URttb3+BKWfFn3Ucbb8eDaMr2n3b8/hH7bTKSTK7S18LR3XMTOQKHyaSKRRZ05gsGzITx
hA6eSiyQR8LV9HIaWxQSi3h1QNbAXY9smlrzuHY7iwDHrWP4+bVxhb2LpeOcJf4xEJ2SeiQYHAYJ
s8APFAk5/7Jf4Qs3m5UtSaUom0VhGOFz36bW3uOYA3ZGdlwWagg3eKeQaFVkn/tI22cxJQhnwKhu
twUxixGZaz2/1mYESxOEA6dG7y4T20uX9hxmFyfqBYCFzsYfcPjsFmvsj90osvQYTF61b8AONkVu
sk91do10EcUZoF2Nnckja3Yth7I8pSUGRZoMxhpxEw3vavYBiC0TnYY9MPOd+9WbyU61WM9J5XzW
DpFiK99o2Txop7S95f0/bUa/ffYb2b373dziHmA7j7cYfcbqi2QcXOyhpud99+S1tUipc3mRFCY4
eEet1uZMkqrXhDmm2JrBpG8qskf7gmFxn3bfblfwFIP166U5ogwvehOKjWRgQaRClGOdw8aG2yQz
NunEEIjbz3QsxHAmnu59VJUGMQXzNEzZc9jo4pCGTpSt2ACDfBNp7yjtwdi6CQFDniuzo18xmndn
z+YgyJ19Z47jQzZX4KvZfVWNbO0ICqFM5Zfl9czpmhzkStZzA3Lfgamk0AnbuI2YrEfAPKgUoNHF
0FXgg8L5ig1bfE4FJ22JKr1kGNe/0K4lJzdiUxte+nzfxFF7MF2au3Gs1Bf5SPIhrobqZTKxlDuE
EzEYHKtlbCbOym7s+FqARh5yfOF72xh+JckEL0lr5l/taNnleXJz82qF2c6morg7ccPJ/bUexrxx
b0lLidcIM0FJTzeJzB7tbqiOvSwpd8ldWGascz5OBX1hP3b1wWXTammQGdl3j1YWXtxS3EK7PsZV
dTazobqPO558Z8QoYN3SjAFM5icnYc7rptYMHJD5iKn6a2YmEG2TX1zMlAvCh5kUu/m1i8x9lSZ7
SS2wmLyURrV110nv/joFFZ7b/6sq+9Xr3H1xfyy1+xyofp+GPdKLV62S0bl42n0PMRstRVr9Fpk6
MnY/+IQN0sARnzbt/dmVi7lx7nhQTerJ7D531Dc0Tu0LEuXVHwk2aJUxMVLiRmpZJkWQQ5QiJuJ8
TiYHPjyyHtqkyA+kT6BtpvJ+OZtf+cTq+Flb16px99xhQGomA9107LdALCdXtPdp0PA4+YgXqmYb
vfaKY05jv581jb1Gaee5HPu93SFrpq7cST+fF1HN89rJcqdrSMPaYJTiBvW2V+WFKNj1ZOYHH225
78STHBN2oMkXXUUPeDpw3DR7u/f50eGTqoJjzSHmDOFbkADesfs8XWjLP+aevw3G7LlqY7Aki5PN
98nK1J69s0HjptrY8dv+m/NgU/T+3kn4C4fcWKS22lNW76e82LpS/2M0tM/6/mEamYZOI8ey5z9Y
efUT+EjMUY3ajvN5abj/u9EvGZkZhchwCafzq5OGT11Jwc88+DQVHkNEi0vKl2vR66s/NGpB+AWM
TlQguTrMYWr/rwOmWuae2LgwtlERP2ZhdAuSgnmmdO4WaUq8OMAB5dYDnbUZfNGtA2nS5b+3k9Mc
gyLbzAn3LWkbC0aTwaryg+EwxOFxtmR8HLU45EWBHQYDESb8ZdsTJNIFx4xO3+niYyucNarSeznn
30i2B8yHVznbOwTjSwqVDLfpxdBTWCi8sPmzcE7fzYiPxkiXmsHhEmwRvWgWKCoLE4EY5WPRNI+M
tMpFPcdYlAf/O830T6W8vZkU8YYtMzwuWUgX2F0CHTuLyffOvgifWSYRQheDxUXB0U6T96JHMGzn
8Tcz4nPk4YyZcmgUxbSTEU9od0+zW3wKmquF4hpQ0thFEUVR3D7DgbxEtbmnS1ti0Di5JjySbVEc
mAZGcNHx/SggCcm3l4jlxG3mePOxCAU0cWvUe4PCAqf3sE4jkNK054kAAL3nxOxspW7w3MbWwYK3
aPqAC4mdY6ueondduOZvTEI4MyTY8TR+iXV9JciEdPIh3erU+vRF/ezmBbUEWsoQ/zrQH0RAmHvC
YR7pDzdhkaTL1M4QYHpTMUzA+i/8ifiTMX5U9xgqeu44N/kV2G5Co2U+O0F5mcJ56dX11onCgxi9
hw5/n+RGWETW+FYN5lutoh0x+0urzW7sxP2oyFDK7HldBJDTc3MUaEN2VayypNly4iDDJY9e1e+1
7T4Pbfie+kzeutY9TAPwvWqG6+Qkm3vcyojmVfjpDyf9mX3ob5WB7Tlt0TfBsPelETmbqdK32fWv
0IFoQ4OHvhjSqcKXeHAHEdp5JCH2q9++pTEByYiyowy+LciHmqSEJP1TzXsXDufG+xyzvYUZzInD
tWw8LnbcMmNEJfXPq82jGh4qPmVYtMh7y4Mn7VGtwe9SgJ/6igkDpJxZGg8Qo4umIFrUXfXRP0vR
2UYkBEzr3uPLgZlS2Rc68WoGwY4jBgX3u0CsGRZ5LAmtYn+ZlP1SNk+xWa8HyR521uMoT+6miCko
XEhZID6H94syRXymy+i+cq7+xN+w/3jZeeQ2AKWRrTAxZB6QU3tjuqlCMUoBtQuDh0lDC/ifVhVs
g8Zasyvt083do4eWlwz/iugk8nyF0d9tbv3AVNl9lUocfOvZGP6VJkR2iMeMFQYSEIjJfkl6SAXs
2mcSOfq7a/QGNy7E209N9Av++SQLNq71XOKicRuAHJJVbEbeIxTovcOukLjbBBUeitAiy9PGOmOb
z3EL5BZ91yktvbBxJVN86qo6+VCZoUZaa2am/u+JUR/v+6bpOl5ihI/ciBZBnJYrrydNA7Hwroak
VvmvR58PJItEkTMrFoqa3TK0v3NUZ+WBmoG+M11zSY/JSBkKU2qvnK0fDAet7MsHdE6N/kruKwwJ
gQN/VVEcm/rN7XpMwubKkeKc2dcSjCNJNlZ46tx3MUCP2e8Tpg+g4TvRxsiN1igPICXuXmmwyiA0
OPf2Ka7EKQEgCbN1K244u5em44ErOoes1ttZX/PiQYl4r0ZjMQev1eSuMh7mOsYNfx/HkBGQJv2T
Q92WDPazb6OcxgQ7jNl1ju9j0Ygf+BZZ4Zq38KsejDNhUOtcxofWDq5p220cPo/awqg2PBoYojwL
OLNowarZ8RNfNfMvjzu0hvMWctM7LtJFBeHWMQ0Foc6nbaraW+mA1SXzLk2Saxc89P17bX0xSjnh
fMAiojccxUQpvNnN55ycE+PXG99qMa9tj8xM/MzFnS1qo5vOFaalaun6ZAy0YOyjoHBhBj1lGZ2A
XgVwu1E0rsL+qPqHPLWJBP9I5GXo3XOPPDvFKEXROTDdlRwvQ/FMktSSC5ORz2tgRlgFxDqoHkOq
vqhxL2BWkLKJdc0c+zIQzNFFAVhRSQKQu1DJRUU+vcVTLN8jHEvDtXdQ0bmXZv9XiBfGVBsHVcVU
B4Bt0qF/W3YKukwQ86snvjz+VVe+xW6zqrN/Gfxt1BQb7a2l1rDS7oYpDRESb4HOd3b6LIm3k+FX
mpAGbhb7aHIWhhaghft0ZOMST7M5sMIYXt+QbGj0rlJ6FGFvQIJLW/Ikk6bqlUu2coBq4XoYy4XT
vAT+tU9/GUMtW56ZZvxNqmMV4ACkaEbjM4vrMGGZIsNRjtsqQk926n/MyZfKgZjFQ2php+BzK+Gj
0dnjmaDTAXeZUsBsN4ePKcbsVbrdTxfzl+bOom2oDVW5pkRadMR7CQauJUk1bbEqAceVwPwof2v7
RyqivspLYfev2oczeRrJU2h4L20j5BLfVyF1XEUaNEggsSlMKyf5MPk/gfUz35UxbsipOYnWQ8w0
TvJ+tdEy+OpvFh0oR7ENZ0rVdEahzIigsDZjLC7CdhaascLMQVQmYldNwY4R6cZnuJMC9TfVK45x
QG6Gus9efS5RMzJOaaY6Kg0eRtm+Nz0RJGrChP8ekYo2evPSiCFQzHfDxWxoTeuE8qZF7qgmaGeu
B9VgfJgexDTdMYZVmT8ZTI1Lggka8mRs65Z0l8nDBjfGq7snbwrfC/cH7mIN8bA0J4Jl9MeAwa4x
ny2xx1S4zipNHgwioRWtupTbQMCbO7qtD1PIIm3qchgqcz41YfvYIbvvqib7rv/Pnix3CGir1s8f
dOM8G571NTdBii+5+nXN6Au2FJYn0t+m2X4WY75uCsG9ne/d0tsV7kcTkWnKdzoXL3XxGtkYjYkQ
HFp73WDNYPX6ovX+bBaBlO9p+REB/ZoWc13/EWQbOPJc4UpC5ViJ4UWaA/kMPhFCl765aBxYMh3W
oj7b88s4vY8j3jIXUtCasb8UJ521p9Yh+tknI2jMSQE1go2C9+zS/EDoRLWacp4CRmIMaRgMTg1X
xKzGhQHhWiPrpHm467nZVazW1SjfpsK4WUl4QUH8V0XI2Co6TbbH0zFb5DNpoED3PHvRJmEsVprx
LS2rm29HlyEJ3vPaweiinF1hpnvhmyu8JRu7Cb7xFbB1MLiijPE49z+yiZ9Qhhj8DttmbC+GrI5l
XK4cMz2bRbzsx2Dtz/rFsrEulL3ZLn0hmQ2lXGIMfNKVjuabLzg00ranRHXXMcUxp8Dw12l5FEk9
84k4l1hwNmh7eEsYIyw6S0OuGgxGCc4jSytp1p2RbAXr4oGX166jaaKodurBPnQ9T1o77vqmgmDw
7Z86TpItfM/S8cObtuhWlOuDhE7kvFn2S57QceLvDVqMn1ObvMjOe41D8URO1i8TVYpcvc3NjA3e
1iZxsoMtJ8ZjgR5WY5Sfpn7YZ1N7lhnsWGY8ZF11S2b7kk3Vs5PNe1XSctqDQ8E6ps+FKPdGkVLl
xYxEeFK3qc73okoe1IBrME2uRJ3h/aBNk4P76FT+QxO3D5UT/xDI9jXH2ZPi5XdwaMdxfskr+Q+I
GszUF5cyVdewg+bEm5r2ebQ2jfJfJqIfPYwpUQaI9q47ffs1u4uHsC3WtHK32bbQjBQ2Vpc8lZlN
RezggxAQbrKiAcZjZO/5iHe5eeeeJKkClviRhXyB2kB7Krt2oQXRiVXkPKtu/MWVzpjTUfDzlviU
d3aYgIed36TkSGHSjn2agab2eHtSz4MApNW0e7wHeTKkEKTtVRjJRdu9ZjnHfXQMzrUQRf89psYz
2TQA4UWM+BkQ512TbPHVVFSbK6PHI4XM+54WMSIPNmz3E4HaOtds2Lz2HXdACgixYw6aHCNbgMbV
GUM+YMf1rLAEcmLk4ppkfbXNGOrB9rMkrTNJW9TdU9yOX7NMMVNUh97O/4jGf+AnAYLSKeq5fDd1
e02C7ghCPeDssPlB1TnLCjyepfFs0nZuMD9Yp4YVcOsmGL9b0z6xDKVZ2Baxd8LwAxjY4c9zmS0H
XR6wlURY6yF395kcA8pi+YY8NfIpgYCaWa7XwnfEsmqCfuNqYCIVUFSlll7pqXoQg7domvZnAH5p
g/bRKKz4nFgsnfV8i2jjyia2ZuiOgPIf6Sgvo03iQmmD74mUHEjBaChyIVTn8X104M8Sp39xWRS6
6hiCLQPFjTwkFZOEGP5H5PW0Kp0ZHrhwXovOeOG1+EixE2eRS6a3hXCtGmyTrj8iIerMOLs6T09V
TE4Cfr6+WAlDWFdi/SAhghgduQ38VWLoT8/0jTULlaHeGtH8JK5Co40N4Y7XklXWzrmdSspR2k0s
QJWzTbTdHZh1ld+WN/cEXzT5obFleFZNlT5zWhirpMbY3iWpw1y/hdppCaupewVH5rQsyzUxmBic
b5feTikluxh8LLGmZ6fL4pJf0PxlFWt/H4+m7j+76EaWrNQZTIpI7t1CxBx8g3GcA6KbA1fdDIeN
NiyaHghj6OqCE0aLdtqEbqvrfR7AtIFh1j1XMKzBip2vaiZWa856fFb4yXWlgNgbTr3fwhwTyK2x
h2ArSQXA910enbwrz4DR8hH9CI2haatdCoGwZBZd74A7CSmC4nvzu2S+TZVXf6q2tDcMkDH9Qvtg
XYmx00Zx+y2n7ieUGet3EkhGuyO3M7pL0BwSOzMv8cD0NV149Kfm8ayDlNylnGmZEb4lqb9rB4Zr
mbOzpH4xh3nXu/SIEdLDqq5lt+448PdtBJnPyLFZxCmBJ27qH5iKAxbxJlvzNWn8UwSXZDktJz8v
BwWXc7ZplPJZPk9GthEN3Bbvbyv03k+MrW1ZZ8svWLtXu7gZvEBfUjP98nPMCtE8vyFqbt1BPkb3
e7y0E6YUIYQW4t0JsuaQDEi5Q9TiV8rG4i3grjxEKMjTQsgwwNbqPFtI17RQ3Ws5hGTeWOXKKECh
BuvUuxQzUZ98QqFjZXYOLLclWCld10V6aoL3QNHC9cGvFqwADSePdt5KVhjnVgYI9IrjH+dzVXOE
uuNLNLo/ijFxUs5PXZy+2i6jIBOaAcw46OVbTWYCwtaxNMYrZydIvG9t0lhNa3v2jF0o/BjfMdYl
G3fdbiYyZtE4Y7GCjn/K+uGx9aL3Koc6icazbUS3otD5Img6+M0EUnxuwi/upKfYzj/gJ5xKbrLS
2spu3EFya6Jfm03jlelSGObZTTVjJv68KsdbAA/juBYD2FruvbEQ19boy03KKYuRA9Ni0hcC8lmj
DuKYGDtM7lN6CqmtGkJ3w7z4bcZ8SYTaNombi1NjSPRaGx/StJ7K5KMX9h9ZTExJ0mM0Yxf12OGb
okaQbtGn2zF5lcC9/lBwuJhbPQTv3lheW5cA/sqULaY/A+Nz92UQmWW1Ea2LOJrC2RpjhKRnTRvE
o5XRzLv7YMGujcfCYYl0jd9XWVwbCmxCSoO2/NcC53OVSs8d17k12C+eA5p6n/V0Zn5OVU7chwHt
zV34opL6RWma5baob52HCgpCcnVTmBlJqsciCrLTbMqNBZnMGZqddN1cBCPURVlYKyTeAKwr+syN
4UIEtVoTAlauBnnq77Fovn0mv+komnATl9WunpASHHc+5WZwDGdqyzTcFL7cVNJ76dLq04Y9WzB/
uLHRfZlhmhLT/D5Hw6K2UULD6ZiTpWjUwwEleyvIrJWVh85qY3GZ963p3YlC4xxP/tYnnctmEq5M
/Bi8Cco9mh6BwQ0qe4hoie1c5vOqtqdNp5o960kxNAc4O9JcxJvOyR5FXDyVQzItdNXakBjttZXY
l9lhwCdKq2RF61K1WzvvmTyyEIBnaDIWiNGgC9at8b29VUKG92wX1/0JP/SlEXpNNudiIALOdYdj
V2fPceSvxzaw976a77fKVg25XKaChN3Z4u5u8Hs39p+ajIsDN27AS4Os07/EE6xq2/ovmau+Sj/8
Gpr5oRL6wawScoKk/B5L74NS2lnWgL8LieF27ZNYwWvYYCjI2mmB1KWXECiMe9L5NIfqYjDQI1dx
OvttMVBLNxYovmbUhrFuCbdxdidShYq5n5eJWa2dKHjtYzZO9XrfyfbgFTl6tlm9lLS8ZXz3TMc5
w6L6qRbtrnE9Yj0UThrCZx+EUTx1UUJIWlGtisQ+Rn10HXMol87U7qVhWrv1fIzxmnQqvDdIpsaU
X8O4exR+vzPiVH/hVPYYZbDIVKvww5mVTQ5TagM3yhwdxfqMwokswWxYzLr+GFT+nEclLJQrnhN/
MpZy7v2Fa+nHDjXx5uSGv810hIuD1NVwJH3GKo1zGUjGVJFXbkmnEG+j1ZKZTSRGsphS967OyRmK
jhl8Ni7r2HCubSTVYQwUl6ZphDdrjt2aAaUUxkGr1Kat8M3yOxnuIp1LMO34alYzD3iUOQznBw3a
RY6zJA8tvA95cc1Z5KeycoAwSwxG77Y72uNlFLOAvIsEf6ghbe5DFkWIYTPuvJUpe4/AOcIZf+fZ
GHYF8v5HFsEkEVTny2/TzjATcaSbGaJ6Fr03SWn+a10V1odc3LMQ2NtkohtEkKOuX7yY8YjjxMDA
VLClB+MXBd9clvdXm/TcocsIV55Gs4/OiPlK7nJyRvZtozAZeolYkGlODe1jDZ5HopdIhCp3JdUC
sVG48zHgFiuZT1AcLQL4NkmLR8TKYEsETHCMa8tc06gQo3lnvxm1FtuRJIu3GDvZp0V48ybsGIg3
WBjO4+yAXg0EH/ipJFLDtrI9zIr7LefRuRfi5rLqhr846ZaBHdGyCtYRnVwLrbDxzfrPzSZMGnEt
d05Wd0dKGrI0i20+6/eBWookY298jpgU0FrnP3mXv7RdePF9jFXKSgk4qGxiVIb4XGfyORujnyzu
nHVsafIVp5oZA6QtdegLBHJwNpMOqbcq9RJ7MfVxx+I7cgTNlYxlv2ZZ791BAuuBbR0xNi69r8Lk
Ild82iuHB3mHtabANUKoA6n1ZG0XZXXxAASZmOYzIgMBKFVa0Tsldr0E2hhBYZrvWqpro7jk05EX
I7Zw19Cr/5JzbO6xED1YuOb3qrNemQcT6m2iI1WMdxyCZzvZgaMRUwshX7fbMGTTnD+GKTZ/la9Z
s4H4EoTnySYwbDAE+c68vJtiwiznNik+17AlcMkIlu5UvgJf2+RQOkxq6ozcgjR9TTXJIa09HJ1E
Jzh7VIpn+L6kICDDtuZ2n1KyH9NafqZj8q1LBPJ+DuUuGHOcMg5O2jrHb9qaFSEgTfJmF8yph27A
B2IDPS5anNdrou/LHQZu+6XhNYH7qtx+yRpQm8L4zjyGU/GesHtuWhdONh2SFp9OLfxq56UVnLJf
NI8ItgwJnTm4TZ5xdmjRd1M9vxEJX+5yMQw3Srvwp7VCRGpLsba01pYi8YUAM/SgcfqJmZB4Gwgh
6AT2+tbkseKwHds7z1bmZiHXSuhGHlPCAz4LPeGv8R1FDSQKKz8w2uGB6nRACmrAtNWS910gk6AB
zHqm/inlaNQdiMzCjk18LIgOqe7eneOglttS5aJhwrwTFEJouVPjAxEy9aiHvG+o2QytcPxR5T08
q9V8aOi2ls+hwKHHgMoqCXnr7OYAOcn3CqG16Pss5RIEuAo0nXZuJ/Ulbgi0D6OiPA5tzPIfRGBH
emqDHo8OmRA/Hnv1u2NlzHlaY8+XxGSlrdh71IUKDyzp7SVwxj1RDKnFIIOjlvmzS3wCFqf7Bczh
tBxih6qlghduB4ej2Pd+yakhLF+ML3nHT+xc/0m0mUeyfUUkVjC2V1/l5kI54AZc2O+Jls0ydprf
0Hd5rWaom8IzamxM8zuVUk7X4eGeb51/o1FgihvnC4Oqt8zGe+1azq2tLDrqHN8LXOkmF3X8raPc
hnhmSBwJ6FSBrrgSif+cGi5nv2r/od/aG2TB6i8seV3IU4/PRNxn27nGPjtk5riUZeWveWVdfq6T
npIgfifljEUCpvUXTWFAJ0YAkJjIkqQPIrWMDKqVLT2Q1cwhl51gtWrN3GSmzsYUao4EU5TDyPoC
0bSfug4aQveARu/YbrPymZhwVXecGmMuJzyYY+9tIsXsNXEJDvDunHjmmQl2Z/hvAm60dav0MB1y
E54kbn1UprhmQEieDDHZYR6cc2SST1DQ/pi5tUnUlg+q5/jdrhrq4vwfaeexJDfSJOEXWphBi2sp
VDVbstkUfYENFbTWePr9wH93WJWNLRi5h7lMmzEqE5GRkREe7grkbR8NRRko1UrmBx9Nsi8GMhZU
w9oIwEOTHCdbVw9VXtif/FHLjl0A0keJ6D7rYybda3KawcNv1z+6yp9u7YnvUXh1dVfHDqNzZu28
1weYlcIgYd7K9xwy2ar80Ju5dcOrs7zJmUp+X1VopaGgZHqARyT4zyBQnFmjBut9lSTNTTp6053T
Vgw1yxml9TGv6C0mY5vOJLgtUheSo5mHMNBAnOXw/jC9lWna4Ko0UF491FyonZe95naKWTF74TQf
QxUk9raoQU5ScmT2wJMiit2Uf3oqUOZWmiGQ0KZD65E26txWo9Nxr/tSzQ0Bxbiu4r6BSWIDjzp1
TL89FLHOFGwCDFaxYATxlJnrRM+b3IL2KFH4W1VYx6oJPnepJL3GCuX3LgENRekNBRx4zkz/exNQ
h5Qbr9zro2XtcrPynhQNlCTqBcW2DrTaHSRA+zrVupemn9R93/I894Y03KrF2LpNaThM+U7hZ2P0
IHRRnIx2Y2h2jIZ5BEKYFbxXpRinH13TxxAcBWFP8g7TRe8ZGXD2WH4fZqX6HOn9eDStMfmpR0bN
IJ2G5237KjTfOYEW37STEh4B5qi3Ulz2kCllzlNulQUDZrXOpDNEY1SkYRrsMxrvJI+oDNHZH5kI
DHm97cZ6GLdda0cgXUZyezBdL52l6E8QCRr/DIC64dfP/YJOX2Hl2v2QFPXnRK/heoG0UOWmkqZH
o7HVY5MVNJeAZ/kNReZEeewhVtyraqM/K2pHDjkatBDwjaJg2NT3PulRlnlov+TzWbfNp842SWlC
CBWkUg3umymtdjaUlnu51rvPmjwzVVud3DyFhmLdsYH+zpdyM94rsq/dVK0ve/B6lkA745FgQ6Es
M276IGHqXC25onnVdz22lbCEAyJRySEBgSs3Kd25Q5grPLnJOh49gvU3WUrLirHxUjK2kOwVP9KU
/Glf5Fk2Hnxz0PJNEijAX1St0WbIiLavo8Q6MHwyvkoxQD4L4fvNlM6Iaj/T75lRrE66MczQSEhr
ptYr7np/gvuOkQofeNwUHrq0zYClDspjaEGE5YVhcqx5J4AKHM3qoyPpubb7LwpYShIkkNXY6iGr
tK3kwSAZ8dqHlFSD1E2CNoNnAvoDu3zQT/o8b2sxXsxw6hy+PbhiPY1sildeGL6PoI5T1A92DYGU
SgwZdteVgpYUkFDWsy0NuSDV1DRBQAv4qR+m3NeHaqc/KQ+eyywLvfGT/kCD+C58tlYMqgtKU5Zj
mxSaeHGgvChIINGj0P1UAXlMmXhHi2kTQ660Gb461qbsn4j9+sZyoYvcNm4D2QodyJ0TuYimqOlf
qHrZgJAVG55cQ1Z+7c2ZPp41lXqmNvyUej/s9G1CbngPS633TL5h3GR7ZlBH6FdWVBpn4S5Basvm
unDQ4zYZxrYFqS11dCKZjhiaUxK8uq1fHNRE+WbK4yks6g+xXp/yYjxkQ3d//VMvCIpd2BUU+rQA
Xd8AKsKDWmXPvM4M+sXMlLS/kLLWjZnFN9cNLsg32ngWx92xdcsUvzRS8ZIHXxpfOvE+xpnzQOdg
F2fN5wo2oeumFpTDLkzNTnf2JcOMGZk6UpvDWA4hbE3DSanphWVd9jBP/tJxnCmYy+jxutkFOa8L
s4JmpGePjixJmM3ClxhKCvth7P0VL11Q6ruwMf/9bGkQA+lqSHf0MGXjc9i0R7OOV0T01kwIHpmn
Pjy/MR+qNZyvvLG/56GxcuzXdkpwPt6QIzS70J7CS/EOdZWPElNMtAVWlfoWPQFxXttxkI7VFSGe
OQkE29C9glm5q5jbh7Mz2LVQIu+zg33SnmBaQEo0tY7JfbSJd3Afr0WVxc10LIh/EKJUAR5dfq8h
yR1VIys8MPfhBl6xRQN4f93tFiPImQlhM/NCL4yqMcn04pQrXoHIE7BbFH6qqU7w1HkomW6Iovzd
dbPK8t7+Xpqwt70WSWPVkffPoZvBsXrjfaRkor9MR3vXbe2N/2W6K58Laxsf/lzWGXneszXPv+3s
GEx1mkGQhO0IXuM2kl09s9zr61v00TMTguJinZqtZ7VWc7C1L1rN3If32vV3120sxsTfNpxZtu9s
GYNXyQOZAPS/lfJdnXhEQHga2O22SrVv102tOKIjXLR53aqSJOOIPu2Qsb+LwQ5dt7B0o5iKPZ8y
RHo5cJeL6UvVzLzEwdUT88dk6Mz6Wx2POPteCnnca85fbB6XpqpZuqkYsqhvXFn2SO4gEadUzZ3Z
I+JIpef3UkC+d31lS3t3bkm4TxIGaoeix5JRFDPCkGmMCFzIdSPK/K9cZgKGIsumrmuGOV+U8684
c4YGgZ26dSz4uWFtjqPhtstjeHBMJLRuDTSG2jw80SZ9mmiD+WgTDWsqsL+i4bVfIASrEqoAfN5p
D2pqP4d1h3ZEf6PJ3WmKUasJ4XKwYNwbzZcUnFrO8FM+PRS8UPSWkfJyguIFgQdZX0kc3h7Ey30R
4lsAWLyoM34VjWaYdaEeAKJfgXS5vv9vP/KlGSGcKWA4jLzDDCtg3vM2Avl93cLb035pQQhaQ8BI
01gM40Ebh+kTI1IvgZE+TJU3vTPteiU8vz2NszEHYS9DgzVaFc971wQl0wjdIZPB8vzigsq2aAMw
RyRvus7bXl/bmjnhiATQplJ0gdvDBtXFwwZBo2KbMyltZY8lldLr1rQ5loieqlqKzFljYAzF4suz
UjuG4/kl0kajA041uQWIDQZoLn59onB3TGGc7rT2RtV65ith6tNnQgkwN2A8I+tdr46nGfxTIMk5
PsTxC0Ikqo4AV/UjgpAglRtIa82trNrbUrZ2XtVsqcTRdUQQBy0EhT7c9fWoSz6uWpZto29uz5q7
l+uZVCaw0BvsDmHKvMGMm4jhrj8V1oupQNrUPGctkMY2flchLQDzP01rGNnhZ3TiUwjDhkLrsvTh
n2kpqMUbpWigm4dTIpFdyov3jey/v/6L136wcChh3x00I81gUp0Afz9rBYxmKyaU2UWFj6xCsiAz
r8KDAVXby03RG4P2yOj3hynsoQOF6UwKqRR3CuUf9Ppo5NGesiFYSEeqmIbyXVfSlVO0cGT5CXBJ
Geg48TOE7+KlTopyggMPUffiNMyQyTubtqkdGisevbCfF4aE/QzDzmFDJZiSlfoRuinGzBXQLfXK
JbNmRghysJSNujSbGTzS4LYY/5FjJszsSfv4x/5xsR4h1kkm4+dJiSHPlvee960xv8Rom/65EfJP
yqmy5hhEu0sHQVkzSKw6ZyYmRZbPdRT9HnTcykN5yQUsR1N0xzEJOGJZQHV8OG2TpgdI0O18gN4g
GKHEpa6XKH/hBLaMlxEIVEMVXysI46W+DyjvMDja+8ZD9yPOPviG9seJ0yw2/duM8G0MJy+cVh6o
37Vfx/YVjDNSHN9jFDOvf56lnbN1RTU0w9EpJwmHx4ZACrKMsT8U0W1bvo816zlPIbe1a/e6oYXL
Byf4bWj+IWeZU59lQ5lC1HzopgBdw0edIncwcf8wpMDYwXVjC3mCaps2wD+NaK2KTicVWtLlCtRk
JkMpOpLUw/T5uoXFfUP03LBUlvXm0QpnNSW4GjTjoN4WLS+p6NHyxl2ffLhuZ3ElZ3YEPwCoFw1w
S3cHhfFLEAEws6+cncUPA7Uuj29ZXXj9VpANxXP4rCs6dVXB+NJdatkIxj+N+UqauLhrnFHTmI8q
p+fSCWxS4xTO6B7ex/cjKI4cEItpqIyY9/u/2LczS+qlpaprYFWQiG2d/VWWftbTz+v//lKQpmDx
70qEh9TkjJ3e1qwEGP9JzqlCRyDTx5XC49p+zd5xdmhA19oadBX9Ye4WoWhigAsndSjjv7nazpcj
hAGIi7V0qDBkwyda2N+r3IDJ/fv1PVOWNs1heMnSZDoepphByUGBXFgdoQaxdR7kj+Nr8C3YmV+C
T84rFxzV2ye4giZtJRgsWmUARIaNkRRBfPMOZPIVlR3maBRl64y3mcSc55/XkPinz4wIXyqm4Qe1
LCNRvVnf64x8V6308fr2LR1URyePNm2CNaxOl85gqp4ZZwCcDk4Uq9+ZFgnuushAA74B4RvbegwA
BLz0daNL8YdcV4ELQuUGNwQ/7wN9GqU05sQOCPJa8rusDldMzCFMTCFJqGVZ1k1UlMV3AnrZ0chw
OZPudvwzilF47GvmhIOv8DvdAUF6n0Ah9Tc+8dumWNRpJk+B0YHPNfpgAido2++K7OVvtu7fdYnV
nIiKn67o2KizmqnOgyE9Xzew6NhnixBiHGW9tAtB3SEJoG+z6Itm97vOXCmYL2b4xGobPLxiaW+e
PYAiAZcVdX+QtOqhR6wttGcIBDp0VfjST8mJk35inP40Nvmz1kGedn2VSzHw3P7897MYGEq2CYpz
HqoevENp3MPXsBukR2mtXLl4vM7WKRwvaKWqMrBZp2EhzXEPhWIeMPJiOlv/2/UVLXw3TVaANdDF
knX518P5bEVQamedb5KtAn3xsn0M6IRPt+LhypxYC8fqwooQkfQm1CC8IFFNf2rf4vfDrf8u3jfH
8OSfok8lE+vbYTvtOxfVUyPaaCuxfmE3se44qq5quqrLwk2vBamfoGeA3luPFgdzaN74uUAfIfdQ
xIbY/vqOLkQpjX006VjxBqQ1eukjYEkQUGTQ7DANUkvLvPpcZt5K7rLQBjU0mWzSplbDhxObY5Rm
szG2MQKsFKnI3UxluFFvtF1dIkq0gXz8GQKWHTMBB+8wbccdgwOH/NNfrPTsRwhn3geoVaDwRr6u
wdnYxIj05n+zmWcmhM3MLOBq+djz6dJwB/nMU11BLXB9GUupwMVmCt4Z+12kN7DVHqznfl/e93ds
IvyVd+FJ/awfqi34iB6WjpWrZtFPzpY2n8yzk9eWdg/kB6uINuS1DstitxKtlIVwdbEwIVzVsZXH
soUJ+zX50N6PL91X73vwybprd5Jb3OjvwufyKyin6/u5eNipwxiGQxZvi6/SugT/qTYTIYXOfAmS
KgdHx5TvJisesrFENTjZ9QC7r1tdDGRQe/EKsh3dNISQmYaSpia+zpuuQuXcR5uDEZ1q5X2y9M0U
mSlJeNtMTRWjJWBNMIu+zKEaUY608590KtZcfilaKbJhIxuAwLEpRiuv1at8BN9+8Ifme1xYtzI4
HQRSh88OIpVauHbXLG2comoyD3zd4T8hOjaIFOujhr3akH5UQQxvEczlvi+vfKAlZzy3I0SLUAp0
a8jnvfNhNNcZS94AnPvHHMKXEu7nFSdcSOSYFzQtHWgKqZxYhTGrNNeLglXxYAYkAt/VrAystw5j
29w1eg+vgn647oLKonvomgk6gy4tcLXLIx3qRdChsdsfQN0c/HcJg6kn1E62YNuZAtwCjvzSfblu
c9GkycVGWdugwCC4fcJzogpbsFWlclJQEE6VfOW7rVkQXv16bSbAlg2io5580+Ta9eilrnytxRCs
Mg1EO0u1Hd7/lzuXw+fpwdUyHOCx7HYgBlt3FmHdgLJiZBoChx2av/tka+7/fPvmmomjq4qDtwhO
6cDhB9ISrqpEn8VD2tNUjn9zV5/bENbWq0iotPLMh7X3XNNFoWncDyfpMBxgnDkCgN4yX88M6Al5
aMZl9xBIvl9b58LhsyAnVTSVsKy8SUoIyRZDGHimRm8A1YD7wkTkUoteg8JYOwULAeXC1uxQZxeb
xKxLb4xEYmPT76ddsC23kwJHyC7cAn4/Agtjmso1Vt4GiysEh0Vfl0vnTfE/UmUdXgpWaEkU92tY
LjQJhkP/wYOA67rTLC7QxGtkmTaDY4lnrlUM1Bo4EWr1Daity1gx8zBrz8JfIUpImunwGEQTRzeg
nBPMOOT/WVbbVHcP4z7dBweoH1BfZhRuDw0BYyA7/9P1hS3u4ZlF4agXodZqeo5F6ENu5VbbVDhk
4fsvrf/1uqXFLSQhd5S5nmiIT3mlGmAODHzYnNBhzYpPafF5RBjk/2dEcMQs0MYp7aCt85kj1GuA
zMhyZNbzdSsL8ZGhE3IdyzYtjfl5wd1hlUP8E2qUpv2kNd8z0LnXDSw1+rEAvFqbi9bEx0sLzCfr
cpSFaFq5/cfqC/pJX0N1o2x9QmKWb/WVJGfp26CogUUbmMSbTMoDjpHlRjBArOR/10A0ToV+NJvs
L74OVXHHMGYoI1fX5apiuIiHUYuHg5bWW603wfm5I3D165u39HXOrcwufxaMxgDyX5BHXCypAbYE
SrGk+It6G1NHVOyoJJrqm47PIHeWNklcXs3EFDuz6ilg4evLmM+6GAvoWBk68YYQ9+a9F0yTNo0Z
LqDl9k/PQm7Zgu/YLZAUZtYFmHcEy/lfxLkZDTADXDUbrOvl3vmJDgdmx7pyNQYB/ZgwctYb0/76
0pbczeHad8h5MSaGApWrP86rejiUEvy6MTppai4/TklZr5yj+ee+2cMzQ7OrnLlCOWS1n1cV1y4s
Kr5f/UwL+7FqS4bEIeNsRuvdFDMYo6w1BJdc8HyBgqMz3K6jaoaumd56tyAqEJtZyzwXTPBWABNs
QmtjESUul1Y1rRmGljIcWkZ/s/oR3pbrH2lh7wgJKnJzig4uUWxihWrZOhCRkSdBIhx7xh0KvxbK
pNW33oF6sbXcAGWaerLXHpNLJT8sO4ZFtdlWuQkvl1aqWQvLIp4ffjRvsl34FLuwMO+Uj+px7SW0
lL9f2BKCRdHSMKgqbP0PuJzJwo20Rekb6quNvEGAZuetbOzSLW/LlN5A9dFlJQe+XF/AfFyfmqgt
9dt+Xz0Wz8GDuWt3wx4WvFf/IVqJugtXPOY0R6N6appv2h6DHNeSJc/6iNmjz0BYasMF1jb7VDtd
95hFQ4QOrneyMsoQl+syvUgqGgaEwJggJxr2CJfJMrKDg7FP/W4lUqkLzz0b8NK/1oQvl8t6Kase
1podOedt85jshnfWET0XxMldz7UO5Z3+KH/rd8N9cIzeR0eAVD8YUz32n9RPa460tnbhm9aWn3XR
BAFDpqW7SEt+dFZ0hCUSySizXPmg8z4KUe1i5ULOltleHTktK3fybsPNDUORW1mrD7SlJWkKo0wG
RX4CtbAkjVpSZo2ob/db/15Od8ljuk92/o2zbfYwxNAQhlN/K+3alZfhUuA5tyssr06Z0Wb6cM59
mlPtNsf+oB/U4xrOZc3M/Pezu6FKEdIAxzebiR6NY3dsD+lj47bH64dixYwp4ndVhD9iHTPJqTkp
x+YI+e4BDcwVM4vH4WzXTOE+IEu1LMqzw6E7+EfU+JTaze/h1n2GtQAScOVY8pR4Vb6aH6ggH4st
fIgldAsqbK+Iqm5RjntFfwPZMPf6+pfe+cwZklVSqSPYie98yHfatPTM4ZAipsrjEOTkCy9DOdo7
PA7LD1Bd7j0LRZ6VUzK7p3hKzu0Kd3+g5cyROwZJRoM0e53t2965lbMX3l7zkOPnlWVqS+Z0g+bo
3AXgar50J9MHoKa3EbrxFfRBW3kf83xj6r89yL6LuB4XydpBUWbfebNEQ+UxZfJEMMSWrO+ogayF
hn6Q0gmK3YEJ5hjG40yCjB5CmhuzLpg7Dgr0P7VPVSOtNnkW9/jsBwhHNbXHHF5LHx4lCJYP0OB6
T96IlloT2Nn7PIDXqHaqI2PrVPL77qvSI9+qG9/aoJ4Qjxr7mzZDssloYsm14UF/oJfn7Fc+jLhJ
4M2JlgrALI3OiSY+3Y2wlYORmVNXN+0SysMIPgttOHlmxRC+7sq5QokVJBTlOvSU+yB+vf4DxGgt
2hf3aIJp1yjiGIU204SBPTfUh0KBltRqA+efv7EF0N2kEkr+JNzAeerxkVH7cAsbijHj2axK2AvX
bgYx9fzPin5bEW5eM4IYQ/HkyM36HzMDljFGu79ZB1TBPH1BUYmlXCvRPWXw9chF9RLS+IIhv0gp
vmSD5B+uWxIvuf+s5bclIUqYaqwh/GRG7oBcbtrAh2qij9hG+W2aWfWKsaWNo2xLwYCWJLwOcww5
u3LGLpRqCEFiF0bdveSMD4oSr7zkl0yQ6jl0KzScXbwGKlUaajjSIMHRlBxKOEi4yzz4dH3Tllwa
E1QmADuyGOHqhCCsSsuSIUsLRiCGJWHVTRC/tFaOrnh1zt+GghujgI6Ntzlz9DnbLisD0S/JEKBP
cEZKaFE32ldlgIWwa7dgq+A7N/f+2gtYDGmiUeG4ylWGjAmyFm5ZMMHgqXCaxJ4CtQBNM/xSYshH
Wzm1bx4hok1hP6MewgoV6gZXvpn1KG71bXrj38y107DeoVa5ybZrt+ObR8ilTYqol5vb6ymj57AG
uXPjon+fZRvpPfSgbrYv7mqE/g5rc7zXN5bp2UuDTYFYQ2inkIXJ8VaFSp0x8E07M+CmT/B1rNz+
y77zq1tOIdUWgaV6z51gxmmMKFNy7DVlXxnIGFcT451Du+8VCqqef5TG4cP1o/F/7Otvw0JwbP3a
1lEwjF3JRwJuk530fe7CisqIm/MrD1j/lktnXkduBWTAr7UK5wRMVjwpRRa7rZVCfp6WnzsEzlY2
dOnMnxsRzoVWmY1lpDCsVHWcb1E//WeCdbavpT8dsvmPY/5ejXAY6qkqSgNmd9dAFnKsvxTNx5VP
tJQRAH0yqESDcXZMwcLcMta0liOuIkkeK959rEgfhpn2wq+mb3y+6NCV+s6svYfMWHv9L34sPhXX
s8UNLdZtqItH8VSyj7AwvDLRcQjr/Pn6AhdPmqZY1jxlR0dZWN+UDB76ygUmwL5vkOZAKM+MP2mo
j7ZQOxFGm7Vm06J3aIYqwwmgAdQSXDCQkaOwIK91i7BGnbeQoGYxrY9Kqa4B4Jf2jwFxk8ke6shv
AP1+Qi6bQxfj5nm8M/xgW5srlYWltdBXpaPkUKJ+A7EvsyhpyvnaSaZHaJFgQ4fzIayO1z/SmyrX
7OfnZoQDxY7VXK4dBHNmhQyNurP6+jP/a++E5clujA9KM+5sp/ompzCEdIG/UiZ/02P49QP4VirI
0Rl5MO/D2fVaoF5ny5MGsxdEVJvpNrwxd/ntkGwgtqXwZf9FADF0Q/kVoigqaJfmDC0PJzXHnObw
AB5/mB2acShNX9/WpXyO9gLVJ44YGHzB9xVGmZjCLAM3KD5M5l5XnrvgTk1WxiMWb+wzM28AnE5U
J6UjhW69Vw4wc+f1xjiihbOBe3RfQj3s7wp37QZd/mJzNYbGkwKOSPhiKGT6vW1h1YfiETZv5TYM
05vcbt7L/nSs7Wwrx+mt11k7pGPaTZQzKaag2/3++h6/GeuePYe6M82iGYIO8ubyU+YNsnUR2muu
ElPWUA7Fo3Zb3zEg4CKoUH+WZwjVU/48HrPtGi3A0vEH9Y7bgtXV36TQgZMhQ6s6gQsY7x0y7nun
91ZS6CUXOjcx/4Szc2Eb4QSNG8+bMi9+ZMmIGmbqkUtLzUfYzNYSsaVgzW+d+yCM9ZJQX1pzkH2z
IliTXK9TEev6RjN227Txrox5Kk8rpbVFY3TKORq8D9/MQ7fNZHmaj7Gq6GBj5IuhvuKg3h1+cOp2
f91Nlo0BzKLODSRHvIZiA572pAxDVyp4fdtwI0lxl+y1LCx2UMaFOyisvl83uegdMxbsPyZ/FUzO
Pp0TwzhJBzhy/WJ47NvoVamLldth8RASV/61IXywRoMdKIGV3VXd4lQcUjfe1jvHnckhsu1a7X4+
SecVnl8n7cyYeukdgDumIks8FhR3iKeHX/LO+gyYY2WGceVTie9tGADLDrnNyO39uwYAQA/93AQF
UTT5J1tbGyJftOaYc56AE5KIXS6qzya1SEPeqEkHjWX/6lfSpu1k9BH4D9DzdZ9Y3MIza0JCLtkO
c14wyrpakz22PkUm8tbIgqf2z+04POoBiyuK8iY4j6lVtoGfhW5SKnD63XYgEjkDK/fb0mro0luy
RbBgNkm43/xM8lEJyUPXHElX02LXdO9bFDuur2XhHKFOzU3NqIxCRVOwkkhN7vRBEbot4z6qeYrC
5+sGFmLsuQFLeH3SO4IMVWUZbf4DfsFGh2eNl72XNyv7NWdRwgHCEMNlmmoZJhWRS19LU5tXYDWv
JK43KDamPSLNgwIl60uF0KSZrBlc+EAOWE7YqsAFUO0WDPrF6OnIqFPjQYgqa4eN09u7dvh2ff8W
jtCFFSF51BoFvSuYi1yFCp+v3XVUM5U2hFD+ZEXWimcveYMi84aGT8XQ3/T14NYwoYIfYtcOniL7
gw357PXVLO4ZKLUZucxUgPgmYoxVH42cJ1+qd8cO8UJVRXEwX8m4F5cBUpPiqG1SgROcukTZSJU6
ElBIN48Q6u5le6XUu2hBN/V5kyzzzbSSNVWm2ehY6A3tNCTeNvH/dGiarIvclvRPww5IV8G9iux/
TeQd0jid8zP1lS9yOq3ccm9XghmeH6AkNWb8xFauKtVSCRNg5Ma9n7/UTlIeTLvJTte/+9socGlF
CM1RqKUqmNzQ7QZjF9IzHgt0lKDyTWFauG7qrYthCkgm7WJC5xtMAeykbZ85SuzCmHxTyfYH+IQ/
Zlm1sqLFfaM5ac97x3tYSA7iqLOgQTRixKgm9JxgCYS0elw7kIv7BtYe/Z+ZjE585BiAdBAomV8f
RUuazyDWBlnUnWHCFQr37u761r2NNWwdkYzjaYHuF/vAUsI7uWP4D8l5YuiUKc+FrdZb34a1c9Ck
d0Pypyi+2ckJBAb0TJD+Ufy9DNpdW6hxYAURWKfwiRaBm4fqdy9e4wZY+ljALHnD0C0Bvi0EBCtQ
GMeo/MTlIbzv0HMJrGElsVoyAcnKPN5O9wjQ8eVKkhzefjhzqJQjTx9UX73xjy9Sh5oLECDAggvs
ZYHsUFVteIrJXvNVDn6qKJ0ha74bFNO97gZLSwH4Sl1EM1WA7kLk8RoenBBdkIqiTO55zbeUwsLK
RfD2tnaA1M11TLqo+hvMm0VDLpJUVgOdMOV9qPG7p0xzHcRlZnFCTvCKwYWwQP/C4OVlMl/45o3i
2H0vJwMGfcnb+v5z50OwmK71SRdOkDr34yh+0CEGtn/pBUbba5PqGzy7jOgu7wzgrx9zA+phi4F6
7Y+vOfpLJIbQUSg8kMU6C8yhIawaGEN7658ybvcJstXXXWH22sukajbhUDxl2zilgle3MXkwRMcZ
CtzRgzrU0S6vIOmragjdEuMdBKHPZuSfwqyWVr7X4k7+tizWXYYkUA2SK+LrqbU+20V/F8avRVWf
NKh+ry9y0TXOTAmh3CxaGyFHTMU1ciGJvZsUZgfttVmLBZc/30tHvfSNvO1CgDb00hKt2AdNcDMm
gw+pbd4iTzlt1cDcIsz2dH1tC/UrvqBF9w6oAtORIigjbPIiIy7NMV1H5ME+whF87+fNXk1VdDdB
bhlZeYijVzBWt77WfJYz+0caotlZT++v/5bFDTj7KXPcOXuze8jPeWURxO6oTt+VAt3wAboBOba/
BVGPJBCaYUj2WCtFntUdEO4Y3moQsqt83mqXflRAJMPm6v+CpFTZnnbRNjysPeYXj83ZSoV0p6yT
Kg1Km1IPyulQm26l+kOCYhSjLrPmJLOV+1r+fn1332BEuEsvvrQQtk3JlNEhwr+muN5xyvfwTr9K
ORPGZQXxfoTKti4hVZDvhtBfcbPFI3S24PnTn31a2ywr24L93B1C099UsC2fhsj/2Vdy9jcR6cyS
EJHQlx31dqLMlJn6e6tFWbBSXCWyX5HEhKbNgtm1sGZ5zpVC8GI8+teuKnZRSwvoSuZLqRtCi03q
lG7yJLuDuf8xbFBGGK2VdV7f0TfVwiEswxmBhEpJF2UbeKY+RIzgb/uifLnuN2uGhLAURIXqZyOf
rtJa/x0ScSqKQPbwpMFsvRLTF8rJ5y5K7f7STXhOWVM+n4vuUJwQD6ZunxykfXrrwIm9QYQKIOVW
eSm/IKZ6sE7XF7qQS6t0P6i+MsxBR3DeiDMfTZxARpqdRjHklzeqnwdbxFtfygYtNDhh/8KWTmWA
QgTtR/F1ECAPllh6Q8+9YKIjBlWgoY2g3qjWWplocVWQRNEpIO18Mz8ikaEzgqZlrqrI3a4erH3o
WKdB9RjQ0vQvf7Osf42Jl7IRw8KmVlbmDlaF4Bm+WE/SL7Wee7us2911a4sRDeormqcMkTD5JXwx
M2yG3oeHxpXGbKuWt4Gkbg20knr7Neqjbds9G+WwjbJ/rttdyH95jPw2K0TvMRgKi7sqdjsFFZbs
nxIlxesWls7cuQUhVEcK0wlj6qDF1ISHAN3AbEDmrK9XPtcCRMG5WIkQlht0DTOvYwPHG8s6+sf4
BkG8d3GOFjGEvNW2e7FXbtu1lQnhWRsNz9J89s4YHjVqol37LUZr4vr2Lfr87w+kCTXFIrHK0pRZ
VpVKxzSAhT+p4/dK3W4zpI2v21pxBk1IDou8Tiyt4lM5JcyruX8cKiNYWc+8KWKWfeYOmhCCswil
RH3287JP9/IY79W23JYOkg8IM4MlRL31eyY5KzFqbWVCMIY9AFVzmB3csQ63JUozsbSyd284CuaU
5Hxh8084C7mjibqtEVLuM9UR6GgiQ5fYj9qwKQcU4XPNGFERnYUGaySgRkaRUXqwtWPYhtJOTREC
Dw1Kt+pUZZSn4OnMDGetjbx0ryM3ICtMvvCyFvPjLOU9Z6rsQmNNBxnRbb8etyb9uCYwN7o2rbw1
ljf9tzlhR0DfmxOEFHRERuM4q+UidPYXmcP5iuYjerbphZ0PiMlwBNv83i7+kRoozo3XvzkVv5ch
hEj6084QmCwjztptoDOYUH66bmH5jP+2IIRIRGeadky9zJ06eytlJ69gBiF9tPKX/58dIUTGWiv7
VHPQc9DkXeWZD6VCUqKHx8RLVo7DvPFvjjnTdqQe0NK9qaukGYMs0+TnbmB9m6wb2fjWFStX1/KV
yeAydRtLddi+y4/fapOXjc0IV3TXp3c6Qj+nwRu6nU3nwJakveZI1YskxcWumCDBj1Jkaa9v6NIq
dVZnO9T2KLgJYUVRg7xXETJycxPVwv5nFmSHKdF3160sHVvkLOfxaY2xLrEwEZEXFLxQ4fnUI5S9
qyN9i21cBFszu0PJZmVNSy/XM2ti3uN0QVUhmJu4ilefzNJ6rS1rjyr20YvSG8uQn7LJXmNQX4oU
5zaFL5mUSYN8m56Dva53ca6/8yNj5YwtfapzE8K9YwbFOHgoE7tqO40ImU0/6ad8dPpkhQ1nzY7g
ElmGDh6tmtwt/cbeKgOq8lmBWjWEGmtE/Uth43xJQnxFqDNqIU4tkBRXn1sEWvGhR2koH4xgWnHB
NVPzqs/irO3kVi7XVu567QALcIo67QQQB937Mjx6WeWvOOFSlnC+NCHmamizF0af5K7cyWio5uae
TtpzkOYvkKiiCT+V99WQ3CFfFB6uH7a1lQqxeMxjqZ0iNtVCrmWjjA7idVZbuh0dHQaU6U1ft7fm
+kJMVtuoM7XeyN0ExcSmC99NUeNeN7HkkpBrMdPPGMpb5KSchW0EQz3N21h2E/mp8FDWDouVxG7R
Co11QoDiAIIQNs6Io8ora40HTK6i+Y5C1oOmoBfl+8n4/vqClvZs7uH/rylhzxDO62l5qtz6gNmD
6l31p0TBcy7HnC6TGnBDwgQrxKMAtLHqqexY2kf5ZhqmfySJF0RmH2Jm61Y27g0HmmhNCE1ajAyo
geCV2295yWaUfb9FwS5NPmWPvYv+eHzHuFVyCLt5OpGpyL4+hR1jisU23K1V8xa/oiFbiIjQO3hD
ZqAZky7XHltrodWcNfcKh6AJnq5/vwW0Eft7ZkU43q2T01Gm5O2WP7tdeFSO0tY7Bv+go7rzD8GK
+y+d6HNjgmNOWe21XUqaINvPSfc5Ls1jK0u72rFWgtbi3sHBylAgLf83M4FdEGWxqUW5G/r6MR2D
D2qut8Az4Di4vn+LKzozNJ+Ps2iclH1cVA3uWUmd/8HKp4ouH/nRnT2TW5fMGK2k2fMWidkc/bh/
Vzav/Mxg3KIX3LdJ4tomHlqX/udeR1G2RYddNfJbPXfWAISLyd25ScFF5E5tkV62KEyUAdCDIdPu
vcyYdj1KdB+G2CjuGt//mk1d/i5Octsd+s48/M0261SaTIs+qjh1FGhNaSosm3ZCZN2Uidwwcxog
d6oF9T7+b86+YzlynWn2iRhBb7a03Wp5jdFow9A4ECToPZ/+JvXHd6Yb5G3EzFmcjSKmGmChUKjK
yuysWeA/+5/VXvlXjI/e7eUu20ZTD4nWY7DCNI+LbfxgY3ybj9JtD+Tk9aXtu+p/pviqggUZQkbM
Eq6qs+dx6MCJVd7VU/P3gAsET3OFdWFJmylFmpAWHL5yGZl1BQ4xcpvXIrTFbp313AZ3GQz22JsQ
3akjPdJCNZCA08csbuJbz9qd+goF9jKUjmkk3TqFJ5pV3buIzm1zFaAF2IHSVuAhaCcenEn1llIU
VPacYm1mQVQAjMEbgHmVrGrf4wypC8ykDNmIdrGKKZ+whVrs3/vEit0HeRmGODZQPwpS2L7vkypC
X7n20wIaopNdakGKUQFBSN6LJ+emuMOtk061qwT5vmZm6D7abtPpngQlaUULdVk0e7MbS87NcTcA
qSCjyzRaoVsEbvQ0RnpsS5PqNm1tuvJooilJLUiikKYNUq0hmBwgIg7L3e94trucmxqVbeSQDWGR
yagPIJJnNk/akh3aRHDm9o42wNCggEMRWcWE8GUUUePFAVqGVRHEVEGu46QPstz1Xo3ZOME1tGvJ
AqBhhYGsKpaXliRHBpF1Z7KoNws/m54wzOWCjlZgZXfjVmA3wiK4JHnUZlfkpBs7SLrnkDNt9SfL
gQD2eGqBR73u/x+NCv6WAz3Z/yzx8E1I0ZoFkPg4zW4fNJ9sEkKBvof8zWv2bME7vPpzc6K3zZe6
O9hDtDhBD+l5XzQMsLutZz+D+4DzovVGmQIcMvVz7w6ScaNP1sOQQJD3+oJ3o9eZIfXy+5WNXkJS
Bi5JJurH0gLyquofrjSMu4IHcdUq2QD7JLvK5zHHlkKo4r6T0IFvGhbqJcCWpTUe/mU9mK4GfAww
Mh7ep8WdxpTUgLFuYWENUfCj6RCRuMfurmHyHnxiIHgEWPFy1yajm0wtVspotqVTRuewpP8CdgHz
AURXVrzlhgUpT4ZUzSHKFSWNmbuqk3/H1oroWfee2FBcAr8CPstWzkPLy3Rh9vqkd9IvdSkfJdO5
ryBcNWr9u2oNT6B/rtYykwg3tDMjhmwKj0TYBVIDE4OXO4i3hwFotFljMFhyE0/5nnur2O0UJTeJ
oJO997EwB7YmIYBKg8Pi0lRusXhRGvififjUGfSQmSKv21+OAqWklecWo4/ccjqr06WSYTnpcbpt
HoDzxHIg9/7IbkS0I3uxEKXG/0xxlwhIZ1EIhW5RZKOpZU6GZ6ayF4Odu6aCW2R/4/5Y4jIbRWex
g9EJFmV0cpXuVEHA/vppFaxF5RpbDQBxcUuxFr2zfWX+Uk43MqTKakuwkr1wunZmcKCQ1GyFSNVG
MpcFhT86ZsFoleFij/cxK4lgPbsNoHND64LPHklQSIKGPTTo8YzHfGp/m/zsn+ubLIh98Bm5+mst
PbQ/k0DUX907x+dmOfczagVMeuuX6nsdGWIplT6r+7siS3+C0zzqljp3bWPM3GLWBe/4XSc521rO
HeNE09JchWmlAEnVohxjxRCUU3dXB4jzGmkRcPnadzxTKR0c3P7zYiYgBc5+G2NeeajLHLK+eNJm
AimBhkDZU1kK0RfddZ0/xvlSeKpYfTZqa/R4at/LYAkV3zikD82hCUYWQlY+sIkrmijdbWQD9vq/
JfMSF0WXGcxOYVW/U17noI8opND95WnxYteqXRgVXNIbMqO1APXBrgH2YCDweexBPFIyQFCPAaoy
+JCXW2luU4z7+KafH9vj+KAvfnwvMrvrPetwIGAqCFubbmQ8YXhisABU7l4Bb7BFnBe7Aebs31/t
n51HpZYaOgxIB8D0R6c7RRlvKsmISvZ6PZDtesmZnfXvZ3YKdc47GdSImGarwGW6xDddW79NcSYq
++wY0nAEgBxCLQJgWO4ya9JSjuVRrgDDl4K0bg6aRB96Jpp639m3CzNcWmhndWNaFcwoRhuWErrT
0tNk6O5AaPDXO3dhiUuldL0v6jJekOmO6R2NbfSiu5Op/q2KLdxbx+yaDbEVTEtt8NfMMNI2qfFO
mSTb78z7WRWpIe09HS5McHuW2npjSxrJMTmN2vqN7ulVOBq+Ph4HGmYobi6e7GOYEjJDfl4eu8yn
cSj5sWBD14DLvWAufga3ocOQWeOEmIzEcdAgk8keNJOFTs/CdKlOsSndzrMkuF93jvGFTe6YSSxP
ZLmp80jFeJ1flgU7aFk+Cu6BHd+/sLL+/eyQDbMK4fQWG9yVUlD0jVssZVCnIj3Sj2Rtu4M2Bu3R
1kXpj8t7hnqdMce4Jt6Ar3ZUfGsxH4YCZxo5mIdVwy4y8fyUK5/6J1ExaX+J/5k2uITIKRxo5ZQ0
j8iSPTaTEuh2fLLT4ef1Q7f/vf6Y4aKImi3GMGY2izC/7E5K5zqqqBW0E0HAKa6tZPTge8bs6OXH
0g2i5KwCdC4xa/3Z6ez0xmqpOrh1JS/MTSXMSl9f1I7jg3QUNUYkebDHFwmMHvziDnSToix1Hi2r
WtxFAxC40NtHoqgvupo9mdokGrXZWSesQnoNpAmrYgeXerWa3CfWeoPliwV2OJD+yrFnSE4ASiDB
Hb3z1S5McamWPMfOHM8SkgIUMtmnovtxfQNF/z73yVJNqSxtRozUFuM4Suoxy5Pf103s+DeGrfDm
W7MMZUPg4miYgcsKyJV26XM+HAz5oZmi6yb2PsiZiY9C4FmUmEhZgyUfUYKqT605eaS4tfPSlWJR
qX4jBIU7ZZ0cQ4aC5AXvdO7T64spz4OqIdmntfQZXolgrybzI57actjUS+83jaH77eLoB5k2jmtU
pu5PBmkCtdW+pha1vlITGblhjWU0qTXzWJZQUBC12S2mPfXj9Z3Zy/EufjDnQKaU2KuGTh3N3uAb
FO/u5gVTCeBy/CHd1Z/Aa1EF1Bc9Tva+uQ1SOBnJOz48X5JhtFDzbl45NcbZU/M2aIGKizXRaN2e
98IIEDiABqNmwt17alxNmPsAuUWc6qB/aFTtwZGI/SrYwzUCn18OINSzAXHGYV+/PMDVl3EtrSR0
uzLLCtOj6qledgPalyg5NJGI93Tztf7PElQJNbTsQXjHXXfFDKpDs4lJRJnr/Fj85UiD5KX4LmUu
/bQEJlh/7dwVUR1veim82fV8nZ0fVauYMWvM/mAfVoPU7xSvTh8zTz82eFveJze2l96mnnpvZ0+i
lt/Hi3+zvQAo4OLAPOsGM0ZBTQiICba3c1z5t+LX3nBwPnelb6RecdCixQNjri+78wlVsembStzy
LwcbP9Z/9gu4Q4Jald3ikFhhZoZ5l3uWKQoc/IHgLXBxlhKT2EMZW1D3WB66idxOMoXcqbAoxZ+I
SzsbIjxciBOISx0rZLfmzaD5LEQZwlu86b17yx6NdQ5IEHs3s0e8SS6xYH1VaRLaS3Cewc+ke7l1
aRAfK4xYeKpz7Dy7A+Wf6Kio69n+/3uNIXOpd+dISAgArgrtyks/Sa9VmPrDCVPEYf863FQn/VGH
9k7spm7uyydJc6VPJPzb65lfOxeAUghyTIY0k2h09J9ll4bI4QS+ue85wE0gzIFZhw8JuD6LfAAn
TShbqV9Uj6XzZiWCLGA/7qCd8z8jXAAYIHKSZ1JNoqFqIyMj6GjaZRfaS1v5ZkEaN+nIfTnRY5GA
iFOWgIkyF0DcelPBTI32kGoaOKM0lvuC0Lv/lf/8MO6+NdmQdG2a2KDtlj2ZPJleIvvxcfAG9Cfv
jAkKIqK7az3sW8f6Y5ILBj26gX3XETssgVZxtaSIQFrjUZKEMWsDdcx9tW3fBesUfWUuPkzIquu8
xDol82DeLMfaw/iejk8B9a22CyDnG2mVS15EuJ/9ePHfYvneV5PPaa2t+wvyBDQMoXXUiqQ/dvfT
hGuZAFWBUI87IxjMo3pmpHbIBtCTDw+6/dtpZjS4bpG3z5mg8r+7kWfWuLuatkW+lAQ36GxVnjWY
rqrexo7o4c8nnB/nHqRhYGAA488Ggpw1xExHZoELm6bGwSoyPQSaZPYKJWG+bcwi2h+RPS7YMTpW
iUSoHSrtdJhS6USH6pQ5LGCF/vW6K+56xNnSuM9ltbLWLamGpbV2fSt1Ug/hg1kSjayKzHDfyaRk
BkoKbOLUos1PsyT6y1TpfXh9Mfve8Oc7rX8/S2y0QhvjpMa+FZTdzmnnpkN6Ow0Cn9uUgXh34MKn
0o2QfssBEwQBfYBq/HQ0vqIsbciu8TXxM28G5z+4h4aIfpuPy2d0dIlvCDL93Q1d0ZE6EHw4ZVyk
XKZizBLom0em9ELzb1Mpavvv+iAkoiAJi+H/zTtOMzKtkUqSYFqBBV07HyU0yJ0XDMy51z/aGus2
AfiPIf411+UszUiMI7xObidkcBOqu5OzuAVgn6nRu0tpBJlocnvXVc6s8mlMF+vtAArOKO5Mny6v
s9qG0yQqkWwwKR+ucmaGO8nKMIyAZWBxCajcgx43bRbDYazuyWjlQEmsWyC738ik+mOlC0p2QuPc
2Z7ogFH59RPaco8mYq18Aas95IRN6tdKetDBH4VhsDto/dyVo/V8/bOKNpg78QppmQE22iTqjF/N
9FvvbiRQpF23sZ+Mnm0vd+CZHY8Ns7HCVaXQG78Ufuo7z8u93Lv5UQnUA9AwjqBGuXvyzmxyp38q
5lSbO9is+vhL3EyHchJp7YqOBHe4K9IkRpvgvklXejRQHJ26vnquAFXJ9OFnOqcP2rh8ree/HeXi
vZXLhfSKNsiHsLTG7m/B0vUIiNHh+icTuQWX+eR219fDQJNIaobF75mWvNtqMUYTqrzRdVO7EWyV
oZMB1AVPCucchtZabT4iRE5DPN/PjqmeMhRvvIT0IzhpFxEr7q5jnNnjHMMuVGNAMEui1PxZpDfK
/HR9Pfvn+cwA5xaZbaXTIBsEVesx6I7shUarl6dPokfeXg6HAWVAsVD5AnyUCxx9AbYMjHwkYBE1
E/DQ6nbAVJDrEjNZPAPSOod+WdSnQmplwbW2+zRZAfmmCVwbOD4403lutG0jM4SNsP+thYVfqUGj
eNVhgo5kEbRqoHa4TkVV+Q28Y3V9HUAZDdysKvh7OL+cpySvZht25RsjZP7yVX80nlbpnvRX/g9P
PKDiUU4E5mdL8zs1Hf6U4dGOIZfKrXtQ5M/yrzRJBXDu3UrLmSG+sd0Nkgk8It6S1esYqEH/2Vlf
68Ty4se1z6HdxI1fBMmT8l6/gDP5vhFhgPZOBBiD0M8HiGqLNVWA/jSphdvPij+37UMLcpjrR2Lf
gAWpnLUciCbEZcInI3epKxUGUDb0WnpTLqLn4Xqm+OzEQDVwRT5iBJV/zpTKVANRgqOQW1JUdj9r
+2s/6kHPDG+YRTi63eWcGVv/fpa/zhqph8xExBrz0WvmLxUVTXhtYAern5+vhwuKWiovSlJjx2Lm
9190iN0y24XWpP2geMlp0YF0zL9e/0ibORDeJhcYoUmRzpKBZYGs+xZCUm7qq49jqATTnZh1dtPb
461xUXKYzV61J3wxhkmuL0bt03s5KPwkNO6LGbvq6Vhq47In23JF3rJ3u0HTEJ0pqF5uyaXbZMgJ
tOKTqKdArEh51btWDLmIZjEEjxCRJW5PTXsA1TNKCOgBPwxKEul94tlG713/dLtWIEX8ofe3Zazu
J6azJTYJ1tMeFQt8wRjVKOclum5m95tBpvE/O5zjS2o1JOgZIur7srf4IBeZo+als91MOqiP2VEP
5YOSnjBw06OT+Ulgfe/YnVvnzkRXWImTpDn8E3wtiYdZqOm4VlLVRy0OrNEvnnMfSk8/r5vdu2RR
uQBeEUKYisE3MxVKq2bSsGZdvVE6jDC8oaoK8MJy2zI9kEXcCNtcGVeBCm46QGYRizd198pu5lZa
VzmEWmgTL5/cWXItTw6X97l0k4N+cI6KKAnbjL1B/QZrtIA9XZn6gWC9jGkTc3RCE5jVI/psvFgP
yU8Q4hwKByw50i8898C3fpP50iMK/c07pNygOy8S29584PU3ODrwcyAfhYgz9xs0p6a5WeI3KH0S
pGBBiGUBScieBTDArgvEVD3u78tVtkbJFmA2sblGN2AYLD2UnS2Crm88Bss4N7L+/ex6kDGRNSYK
PGZc8I6sMCWlzBisoPGCzMzKwxUyZw7Lt+t+KloalxlRwrJMVpHWmj0JpXL50ma2CKO+tzJdgdI7
8iG0EPl7XLPqookbrMysSFim8IQWEtjmbdYST8Pc4Pz692tacy+kYNBQ2UxPaMk0j7Umoeplzl9L
bXkDQim4bmKbreNrAcOl4D4ClmvDFJ531dQ5OdYE1iuQkU/+FH+VyH2uDl4ej8A2/jT1zK0NEfff
3veCph7mWdGEhogW74p5PtKpgF2rte/UJPYqNvjX17ZrAlmXtkqyIoRxxZO8zc24m1cTDiLjqHpT
9beP7HXzQPqAXBysxxuWxoGi1YKhNTyy4+LTNOlHEqefri9iz+cgxIIKF6Iv5lu4RZhjYxZzWSSR
I3UvNJESd1CUSHeqoNSHG3nKbmpq/EOYOLfJlYPmNoXKYoZbu2O3Ov0hM1HGvR7Gi3QV+4YJTnAj
rkjoTdVOyktIk3QVIh0ZtHtiFj+VbLKmYEkW471xFCnUluk71MHa94bY5G9rPh/W4fXY0x0lHcK0
ZYzpuNYPZpdNrTvH7x37cv27bXISzggXBZ3CtsdchRG7AuUT1NHV5mlQRJU7bc/HASXUgQABrevm
ziir2gLKRE0ig8jLbbZAiLMizvRiLn19Z6S9/JgCquZNyqoipYxOLPsa/OmmUgotiFOiH+0qmzxJ
66aj0ujkR82qEcJ8ehXZ7ZQDzD80c9hmBTps6BSbEWGs+aY1SnHb5pg+lwGIBstNb/xmeT6jLa8r
2u/e0LLGi2sFtHlEaTyWy5C4zSgNR9ZbgsfV7kZrUMhD7LItsOZeXjcD01MTmAsaqQxclsC9r3TN
8ambl3847BZUPeAzsrmdRk/lxGCjCd0bW6JKCCVW4pdxJyKw2w3IEJOGLDfwHZCX4tK8YUyWbKlG
CL3gEg01XR38QQZzGGprxyGB2FOytLfoaAVjKX9GtfQfgqatgpPJBBExYL1cXI6Z5pRjOVC0quTC
bZl26MxCEF+2Ty0cDjzpwdOng1sZIguX32ySSUb7CUEt61fOe0ftfpJCiX3JqORHkgwyuA5qoNtb
mnpOITd+nGQkrMzReFhoImJj2VZzuJ/DvVJqRhwjwbhzJAOQVB3pofXoDbkbkHSWn0Av7jlHUSVn
/Sf5CIiLfd0EkNlvHux5rxfNUPQIsWan+EmXIQIqgT03UMmsssP1WLQtG60LXKUsMC276j1yl8jc
lVOjWghG8g34lTAzEAxQQpdPQojV7rLQl19x+ytPHOc9NohOIXKCcBRD5cSw7yTlW9H/GM1YsKK9
Qw9AkooxZMjYYz790oFySLZYrGxoVOhIzK3K76XPFhXRsu+uBgBO5EVQQ9sMbGVNaTKUSxOAYMvx
gWS9Geno5R6aoh99xqwmvP6d1t3ZOMWZPe7eTcdJLajdIcJY9W9AVl8nk/5gnfUZmkhhOxrfr5vb
DTUgnpdXnRDZxOv5cheHBml8D4xxZGhJ87Qwc/pc5QUuh2XOHuSYFIchneKDQeo4QPs4Z26ZCJa8
t8WODNdc5SK282oJSUk7gk87cpL51bRHnLW+eh919V6P9X+5Ks6NcXdyGw9ta9iQRMFT92RUX00l
9ebaEUS3Pd88t8Ltam83pk6MHhJiEp4F3ROjDyVjgjC9+04+s/JRVT17ZS0O6zOtktYHa3fUTnT2
0tD28YWO9kNyACic/RLBMtbt4d0TzGI4dtBE2A6vlUlTyrOMQ5fU8yuklT3Gutu47m4bmYIPI69c
SSkF6e/uZuKMgwcAM5qbkSsIGRGjrREn9RKRy5we+0Z2s+FviS3X5z/oadepLoijbDTP8tTpCGUx
TnqFJBtQ9AV4SgJCXiMRRK5dh7egX7ECNADV5SJky+YYT0jIysyG/Nglg6u1qmcx3DqJIF/ZsQSN
dGAXFcTHVRf+8nQ78eCwhXQUMwOY2Gpsb4VKMVN2k0wkzLQTuC5MrT/lzBk7PH2q3DTQ6OnU3FOy
uPGaxXwgal4F9qB8rVJRqNzxxQuL3DZSxLS6mbE4rTOirLFAxQI6Cqc3Rzd34juN6b+dqhM4484y
wSiM23r9H8SHuB2FzEjlEKZAEqh4GC16mru3Jv6qOPOpHH9fj807H88B5ZGy8uyZzqbstsRUmgZQ
UUcAKaVuWaSRoYy4fUBNMSfLl+vGdp5jiHgQs4b7Y4CA98kB7U0nIfh8Oub93GEaf0yDha5uH+Zm
9jwWxSOe8T80tRFFFH0bUWAYIqrrbDlqXtyGpgs6uVkCw5L2k+BxpECB4vrS9vYRQrDgRIQeOMRM
OQtmK6k5lI+AwMSQvLmQ10Rl93Mr32Q6Eezi3mLOTa0/5ewQtEnTahYxcbLNE8S7wTydCRYjssA5
/TJ0plkbqRSqoKcdh5elNv62km7IzvkauBsyz/RYtqDkE/WFfaPlCLWq+YiBFcFC1l3nbpILM9wV
mcoQhE9Yjzeb4hy6vgukokFuUR6vf/z9/cL4Kmo/SHz5oq49OVoKYnIaIbiDFERj3zu1/Hbdxt5F
jLX8MbL+iLPPnseSk3UpPrt8o3qtO6kBCX4Zd8lzA7lC+tIrnmiwTt9dFwTswaYO+D+mPi5NVmWc
tDZKGFEDkT1vMtPTpJjUlRv2lLDspVqWPmT1VB5LyLeXA4g6MR1d+F2tn7omTt2uzn82S4uuz6S3
nqYTT07Tk2XV7xScy66pSLNLQbzpS0VhPclFPvr22OWgfxqgozAsJOhA5LCKxCtRZw+tPyY18UAV
8JK0kBUjXTaAOH96ys3ke2+MAOom6ByoVAuHZnpkKbufhumh0O0HmQCve/2D7J54VJfAvIGH5YYB
PqvSzKLSjM2RFvuYlVhLDRyA2xrOvZ62usDc7rdYJQkx0gk0JS/dlCq2NeVJJoUTmV/kpX9tY1Ep
adfEyoEHyhnoiPBlZyZLFDJONmTdu/SRFM1pjsnf5wr4h/+Y4Jw4naDRVKlUCmMFqraxNj8ZWXZr
K8lnh/SibGHv9KOIgqebgzrKZnS4taVEn5USlH4FvemmHNJ6KpQWyfDjuieI7KiXx2QhTdkrDZNC
HCJ/Sepw6n/Zjf4PYf98NdxhVKBxiGJ5jaCcUrecT80oiDCiZXDfxlbBbRTnCDCKEz8OMyQcazWY
FVmAw9h2NxH7TR1t4bUFBlgLd7vMrZlosQ1Vo9Ebg3XgBVx3rhQ0wdqHtr8b72lQ3JHWs5HTCa6d
PQ8/N81dO0NqzYNSQnODzCunfPezz6fX686wFxbOTXBXzlAStTUHKNIjyz+aS7TIVqBVv+VcYGf3
a/3ZRZMbnM0khszXgdKGUsTeBOdLjDKYSxEd4IbgAy+W86/FM2uhtl6i2gLRGUNxLebZiWcAhhT7
SnHAaJ9HHpPWRYcq8+eD9PP6Vgq+lsmdq5k1SkpSBYLDjf6D1drnuSQiUOh6avgMAV0bjD7jfgNI
Yd3ms1u1GNphwiDf6oyDvxLzWK0X+9TDneYPv+iDCBKxnTZb99NGG0c21tlAvs8STyRWen1KI/XN
rLwlXPzCp29j5letJ3ljuASqm79Y74vpNpEIybb3sDg3zu1oGTOayBM07CA3KblAvnxfJu3epiXG
RYfs3Wow8fIP3/BsuVzUUk0JLasCdRelmsEkmSm519nEEFyOu4fhzMrqSWdfkSStUpk9g5aOXUHk
Vg4yAJKM5V+O3JkVzleQXDCI5sEKGPhNd0nviESfzTEWABvXCLFxSeR5AFih27J5Jc1AJuSlvGCu
k8hykJdtEhKVpkHW2orlJjnpb8YibhN3HnvlCbhR5XD9m21RUauPnv0Cm9vOelYyyNukH/gTHclm
t8ITalABJLnbeeOJ/C2n/EeUObPIRU27ycclc6AcNjHlTm3rQFWKo6qLotnH6bqytzYXNRlbxrY0
oYXU9dMgeW2cWM9t02MYOFPKQ4+nY+PlrSI1rtm05BsFW5hfp3nrJVnculXVpqG8SM2bWuKt59mz
GX+u43IJG9rox7pN8rAccbyMWjbaQ1dLnWfQYXrMh0y/GeuyrY+AmUs38zhjR6Upey5G5bYfp/it
xOBOCEbP5q3AP3NQJdsMiFWmeEB2/RsgDiqEIJ3GL51KyXwb8u8ewWpqV47Lf3k2nX1/nkBM04Ch
KFZ9yDFVcKkg93VjqexAWpmINJb3nN0CJhK1MNQ5NvqgtEvLtOylNEqPRthG3WEMzTATzmnuBYhz
M9ybGQWiepYkeLRST1HXKS+Klj8QjKlfPzl7N9a5GS61sTJSEFtlILWepTeaV787igGif7ABWkGI
a0ExaYM2SFLSA8oNlSt5ie+6WQHpWqHHgrC9nnD+nKCTI8uolqA5yPc9KkWSrXz9LBZro4IMUWy1
3+NWuZPz+kA1J5SrXLB3e58IVJcWRNeBywJS4zLoKE4fa70Ek21delr8yXZ0bxQStu8tDDQgqAWB
xHDF8V1aGZc5bwodVhxAQea5vS2b4rdRsy9qKd2qtILQSVdF17/Y7soAAAA9qb4zxApIc1WRpMoi
dXlrej2alk91IYKyioxwHg5a0lnTSpJFTv5Nij9n+bcs/3x9HXvejTn1/9bB7Z1MyrasyxLr0JN7
xmpQuVYCEzsdW1TnVF1FyRqWNhpuKQXD+LBeBGOm6qd6UjW3HBviAivyZg115iY6HH6yao+OdZD3
o+omjvRJkgfBR1sXc3kCLn8It5+QuYL27qpsJBWlq+ff2+ROQUSc9XeiN4LTth2hg1zM+aq5naUU
rDIWxaOh8cegiN0aag+TW37GNqBN7VuRA4TuofEcfxnd9sY6Vk+FJ3ocbT1o/RFANlhgelgpZS6P
hl2kdWLmcNMs/51LX0z6VtXv1z1IZGL1sLM8rRulrnem1cRHPeihJnkIYgzBdm7vlMuFrL/i3Eoz
4UOnNRr+MVhpclCLx8k7yJSO0mi8SPH4aKdN6hqN83x9dTtvJRhGVMZdhlRsUxICQapexBacV4/s
G5a6w4vikhvjfga4W//avZmh6kL2ULDcDS2LvXoPcPIKOsjoF/B0gbqixqO5mp1+MMmN70DyXH1j
gHhTcB/MfgG0TBWtz+vOY2/s1/J4fdnrR9ucFAPveQRu8Izx2ttGL6nKPIAzymiKZweEK+5Y94Ih
ke2rGkuEqJIGCKG9Vay2pnGu0hKnUVnSoMOtoCQK2A+/5nUbXl/N7rk/s7ReIGfOAz3C2XAcyOka
Y089VhTBYM9gVsoAr1KVknlt1ZF/iTXodn5cEEj8uZPX9XWiNBN2sG5/JBix73PmZUiJlDyYFl2w
ldsbEFuJqx0ly1WpSuZSbdSQKtWpoR5GWio/dbaEqngbTweqVOkBp8Q4jd30HZXf4uX6zu59Q4AX
AcaT7TWx4I6lMSGHMBMg5oFvArlChOFxFCykAxl+XTe09wnPDXGhG3zIKh1LG+ehrX2MWnhNn7ut
ChqOrnYdEEteNydaFxe85dxwsriTcC1Cn3A0NU/WQcIhs092bv5D/ESxwsYpsECrzpfOZHWs5YxB
lS2F3DgOntfqv/CJg+sL2sFrKEALKaBdACEceoLciibUtvWOGpDMM3qACeNTy8randL8OJL+LS0T
4PHsxreX+HnMkIBeN78XT0A0vRaJ19l1vpuCULY0JXGgQ9MMJ5LFvu00gki9dwaQAgISagLLKPNn
YGn6ziEyPpnWQZKwcRJXI8RL21PhpJOnj+QEtRbv+rJ2GjjY1T9GP3b9LLKoFKGzGwpQgenP2qvu
Ke5yoJ+LE3hcbTtKnw1P/O7ZecoD4W9CSgF9TwOU0NxpJ7OaQeAghnPemQBwdA9j79M73R+C+hN5
rUpPVGLaOw2OCTghGl4rboTznbSZUkoHyqJETbsfuZ6Th8rM1UPtjKafVEQV3H5r1OBvH5CR2QAx
aiDY5nvlDa3ATSVhgUVr+Ki3eamjnCj9W0L+9Y511nlI4IewMH48hbJlHo0WH8/QQfzCaDAPJ30a
8eVEtF67C/pjiSclkdlgzS0DL21sVM+LjsWYoE+jIvylyAz33JpStZlqMBZGmZnemGYNgHIWQL1Z
4PV7J+1s3yz18jqdp2qVUYM7OMxeJcxQdgdC/rGZi5DI7e9SoV+Znoi68XsRDOOyKvoLsoKHIl9l
zWyD1XkNNSebpQ9pqx7tIvZxo7tUxlsieUYD7aZFg2EEodj1Y74TvWAZuQqyBGCX+NACqe2xzExw
NxOpmd5ts8BcUZUlIiL7nWNmyGg4A3IAVr4NGrmZ8R/AElLYNEc2y8/KrPuLBKpVEF9fX9COo8AS
BicUe+V654G6etqlmU7BYKjrTznoHofuVjWo4BTvBccLK1zaNWepVqSgkw2HUGoDAqzXsQgt9BU8
1fo8+/nP3IekpR1cX9vux9JRBwAjrwaYPpd4VVWmqj2QpFHfzs+SXZ76TkResJOMAPOF2ZO1AWnr
fG43L+pEEjbBH8DGDohIMDnAdJbqSTemo9RNgvO2+7XOzK0rPrtktKIA3y9FnKKT8rvR46M9oGOv
Dln0Dzt3Zmf9HWd2FJ1W4MxD+Ehq+86a8DgWCjPvLQXJIhA7qNijIMB9HIcq2RLboIaVDCmU8syz
x5fcEpXT9ioOa0plrUh0jJ/z/t3GOq7HDAf2/3AVKsjGQV484eFUf6vuREQ1O4uCobUDBIg04hN3
H0PzcOg0cMhEWa1g1Gb8rpHxRq3ar9c/z969j2lKvAcBGcDlyPe1SK0OhVSxHH2tdYQU6Auc3MPg
9b7s1y/jV5He3A70W7kwyCXdk9Y2ySivygbRcFuEw0oX78euCva7/iBY3E7wu7DF5RgAdaQ1Zo6R
SfntF7K4WfvYOl4RImEF650J8hOMHPfB4njyQZTf7O+sAyQZCF2xt3x6qs415BArsiKJQbKSPxdh
6RnEpZ4J/Qvpt7hpt2sR4Eog5jQ4jcE/nCrJ7owh+/iWqA79zIMkRFmswoO+eC5DEqJXfn2Dd2KW
CZQJ0OiYLgENBLe/it7Ns66hoIAuyauckc41JWOElvB8MLLxoahtKrhkNvEfekqwhTFxVP1wnfEt
B2OeF9Lq+hRaAziOrKZiXqoO39kQ125D2VMlmeEqauKaw/8j7cuWI9W1bb+ICNHDKwKycWa67+qF
KLtsEH0P0tefgdfdp9Ik15y99+MKx6qZEtLUbMYco7wXQUYoL8QuCsd4Ikn6VMdgBaYwfxqmH4QJ
hgnZgwtrzANnQLEKFhnW6AN2hdjoyYrXHtb5Kf7HAqQ2ESoj3ZlHyozHaQcQ3OhHaUZDU9trPHIr
fdxk3b+JFP/HEp43RERI6uYxsspCVmXADfkNmvTGJraf7XilCDSP875MqJMKKiIuhAszv6YXYDUo
9YT7vItjWgSYZ9HzPcguXLPSvbq0TlUm+rVTM/2r58H/zOo8Vi5Y0Kllm3IQJPZuuQv23a1EkFbx
wREb4uceixzrCkRaLU1c/JSVqGXN/CyGDnU1BJgNi25lkeHQSrtG7mtwi+u/JVU6yWAi03VxEI1Y
o8ZYtvylimACEDbnO6t42um9nHGQdOWYnTVzp2cq4P/9yS7LozHIqHUWGxA2r8HQLpzRP1v+1/Is
UItNEYssK7hv3MoAL5DBM8EstRvp4KrULCgBNGRtjPMCNDE3OjtdGuNJp45YbrSzNvwp8yok6Q6c
YPj4bjjcDWmeON2b+ZA/rn3jxVsKLziVXCbo3axjXOhyb0pljoPNjR30mX+VkeobieKXo+397HYX
TaGSi/gA+jIXIltNYrCotnCcwvqUhAXNylu5vKvZmrri3L1/7eaZnVmMyIueFOo43dVAe7fy8qEf
Ay9o7X0QD3c6tMvWrqmydE3PDM6DxTYd2ljDNW28YBOBQjopKBDnO+F9MVj8u7ihf9Y3RXQTl/SF
klhgag2rp8thghxpHK+jbo21efH64TT8y8K04LPoN+eyCmke7GBVdB3UYG2M3lbDTWQMnh0EG2gB
xI7EATYs62rlkCx/vL+mZ1ExpvTjXGVYnGbF4Pixd0WrO1PWp4dPUbYGoVy+eWcrnZ2VLrVro7fw
6fR7Tls02zCs6DW0vNbfCho+hoeGAf7ldze4gMO2Won0lm/E38XODg5n9jAEeBB8tYiPWZQ+Ykbe
7XkfOwjkVzZ2zdb097Nv2gZtVpchNpYR1Y+LxtcwVII+OG2a+5/v+UWfaH5AZ/GV6ERfcXN6tvZ9
R7Gl2TZ1GQKdzAGuiDuAn3S7epMfC+KsDYROW3bxZJ590Jn/7tRIJjzCMqvqCS0HDOvIDvu3gfdf
K0TCa1tQVlUAwP2+mfXQNhqeJu4LfgM0eCaHjqE+rmzjolv5a2ReUA30FAnQ5FbiaZS28uVtu209
kI2atEz+D6xoi1t3Zm/23AsrSotm8itkeIRWHB27t1EaV5zl4jE8MzJzLabaRV1SY+dSFBqhSe7l
/E9Tbw1SrwS4a4ZmjkRXhDm0CgyxtLwaJf2qbnPa6sEBsn4rV2sxlj5b08yJ2LEtQotj4+LM6B0u
pOemDnY/n4Y1G9PHO7u+hc4ZUwiWgzYFxKpx3oa1UsGi6z1bxsxD2H0bWMZ0dQSo4ZL8PmsHalQf
VYX59aJY+TzLTgL93K8mDLKDmZOIbVtY4YjTXXm9G25zt3hSfTyet0g2Y3As0PJuHHHKtZVkYTEV
Q7P1fw3PPETWd5UtBhgGfnlvMGpuY9+4UTOkuNmuPZkjRVS9Rv+0/Pn+Gp05DKS9EVoy2NtkbK9b
edwpY76WZK7YmIP/RrDbmGR6Og3zZYhiEGSvzZkt36n/XcU8iy3jlPGqgIWUNTTtdjq61JX9qGgr
fcC1lcychAhVJkyCTyQTyTUS4lmgP/r5Pi2FOOjno+EOsTpQEM2OXw4S4qHQpvvUKP4oP8T1dVA+
EsVywjiF4JvqDl23Mh2ytCwgUKCFCgYBEJXO7jCLM0mOBuQWUZg6ev+ei7XKxpILP7cwu8KVnkH0
R8Kq9EgDS9SphPx2na502C8AGdPrd25ltndh8a916E7vTgBv/cW+bn43d+Zb7IYfCdSUzdQJMlrc
SzdrU1vL1kEeNYGowEU6P4RtE8m6yGPNj7mvmA44Cyyosxlfc9tFR8UdV52pTmZ1FOJsSIv/kxBj
QoNgihplTrDNfnfFUsKtLJ7yizI+BOlVCAk9rq6Rmy9GpudWZp8ytpCGDlPFQQp+y9FNTjCbq1yp
/W4kJzVHFXe8LjWsk6HPSlK3rUESIz5IcmJFT5MqofawJne+uPXnv2n24eOYJRp4Yrgf6MahMOsr
RfrNIMmFuRqniUCdF2meqUMGHfzkdRJAz+0ubiCzwK5bsHWqn0qiQ7bUnlp/K8/jBffIdCbPf9rM
q9s1huQwu8zRYDE2ZY9qKeqmH6Zn3MMf+tk7OOdcslbiWrrQUNVAGoZCqX3RDINCYYvpaRhtmtgx
Y2g4xGt7vnSjz0zMg0BVaeRc0WAi1F9tKMz37EXma27ji+VgHjWfW5mFfqbWESXJ4XDNe2uj+5mn
P4e3aClCJMgJru19vLWew+tq26Icm2+aNYcyxWI/mZ/5e10AgmQrWGS0Czb8lPrsUfcaX4cOk3K1
juha29NZaNiUyigpMczJ2sEMtG0VAQDF1kbrl14YoJjBcwmC40sawsIs7Uj++nKI1iV7mxu/GOQq
EFfFp6S0cF7ef37Sptt3sYuotWrAHwEsMHeMHQMeCHP18EuW2VK5rXUK+Q/tbSzD9Fo0WrexegAI
fjZ60YqeLt7EUyhjghZQk3l/ySI10q0OVhXBvJFDWLrGDHL1wkGIWIDl0Rwbmlu1z7qVkuzC/k6C
4zKQgagpYdruuxtWq+7/veB1qh/DJN7boLOojWum/emJSaMg/kyDNS3JhaNzblSdlcuEVREWhnhg
5QRIE8gPEm+w5cAnva56Kzs7XbrZ9/xma3Yp5Zq1USFgqwtfClvy9LJlTic9dMZjg8yZyzEYw5Q9
+F28Plml5p4c5oV1dCbRIgCACICl79sbtgSwlgTBCgNJkWfV3VXRDI4JUo+43YZQBeqAJGrYNtBv
zeFamGzHg1+D9qaPYHtq0DAaPyDvszLPtrj9ONrg0oYSBmA/338UYYqoe97AUbA73vzOFflKtNaK
kYuWKY406Hz+Wpm5I9EgxjAFrGibSKNl6aQYCLR/d+j3VdUkEL32pRfekW8GZw5JqBZr2h4GR38S
hlMxMQfAz7Zz+ycVAn429nzz8+FS13Zy+kln+WSdlqnRqxWchfFHFxIDK3nroVjisQC1315yLEmh
XVvh0cQTQN66usc8c+iQNqJqhrn0tKRl/yqTbSX6TQ925ajbQwnSLcvR6UnpjFEA6Pq9KUBkkp/q
/KVtHw2TJE4d1VSO7kB67UR57v68rrVlTX8/W5bUJVBqgTqhP2pik0xQ8yI+WWTFylIg9O2DzYKz
HsPcctDDTJfb10I3nF5AhDqWaDuEh8Q8mVUIuY9kJ+svYRTeytqvIoImh/m7SzUn61+gEokM0L6H
BsmKP170ipCvBNoExWF5nteQtLHaoRxQxMnLXU4ax2yKbVKqrlYdh9B0Am444MRfOcGLzuLM6iz6
AvLVErb1ZfUKlNi+ISUvpEE7XiAAF4Zfh6uEq9OduPBPYHbBwCLI9S8YSTjBRCQbx+kAZy7q4buQ
HS1mHMuicJU4OMXlNd54B+qhV3ZoPxcErYC1Gsbiss9+w+wY5BXpkljBsiWhbOySOFXK91qI8kkt
DX5e2o5WEtA9x87QnrKid3rlWe9zR9Zu0jDY6DnZybFhOqyzHn++B0vPMtCAE2Grqqn2BWcH0dq2
zHXcb7uA5GFe/65UTlMSHKCzvBujKSJ51/guHdTtz5YXohAbiRlkQUHJd4nMiLpGzdByR42g1zHm
dz/YNrWjWxM6c5bl/2xr6baf25rtv9ljRsHMYas1r1Oto834kejC+e+MzJIeuR4qrctgJCFHTRaO
Zu+tfK3vuPQCAC0D/glTNiYFk+9+K8mrJCQF576FqlTxCA7jlVUs5ZPgI/hrYbZXjegVOwtwX7SN
cCOq7HE4abcpDGrHdALMgjbxLQ8pMOShu1Y4Wqr2fbM+28S8BhaIdFifdjuVDFTXfjFotQluyHW2
i+9iR9WcdaXaxbN4tuaZWyqCMQ26Gmuus4AyXDwiXmqjxHt2L+o1rZulwuK3Nc4CUiCS0twSsDbQ
0dWehmir5w7EVNA7Z6DARDRuHlW+L55/Pp9rducpogCfRV1OZ2eCJkEC+JpE22nGv/WIC+bZtoQo
/VoNZPG82hqAEED9If2dfc/eiJqsryPhZwpkGkEqkA3hyoldeskUYgEYhzKPivmb71dC6kcRtUYm
/JRXlAwdVUsZ25nvOiNxciI8e7hWzHDlJVvcTaTCaK1MNJ8X4CA1HUOI7uArChlD0k647a+ZJ93x
G3KfPmUPwz1/U1cymSU3dm5ydkwlPUs11uMZASWtg5YPppE1miD++vmg6NMVnz+Z53ZmO9rVJpxk
FWh+Y/bRZ6J06Z1aGPmVDZlzv2ytZNfZisAkhAzSZ7ADapJb2+ApHBMiPzARjF5SFVp4lXWGfSza
DlxHbBgpINDkkIlR33ZmiVlqk5OAO/ZYJx4xA4wyDqZV5VSSq/4U80p5CvB2/w50kELUyCctRxsD
yyE2F14+ZNHJ5priyqi8OVZvRdu4w8BsU2vGXZya44cwhnJv1JZCg0JDUN7w1lWLInDCRho/zGLo
7IMl1fFBwljcRhgSYkAAe4Tbd1kPKaWsTW6YWY8emkPsvo4kjkqvXjmcvRtqWb//vOeX9wT0hMC0
IZGCii2O1PdDrNgMHZVa1f2u7lAOy7eBIa88uCsm5ilphxFpNHVwFVNzoCrI0rJxjV10ARWDZYCW
ycb4Mgb/5smg3RhxD6FP8aXUmtzpPjQ79tZO3uAEfTB3bVRzIXr5bm/2WHWmXGdFDntmUzlablNU
nB1u2uDUajZE/pRSnKf60ZZWPtfCO/Xd8MyvQWG5AJkXDBefvTsIQAGyXzkkqDaDb6dODsXRdxSe
PYAS1zAXq2ueeYF25N0YA2YNJdpaUJun702rxw4rtNgHXYSXqhJFjeVu1IKDDnjtiuO7dEJYOQiU
J7ICgnHcKd4+y5ziTBDBJq6HWOrdJn0f9asMMMSfr8PC/uqYZvmXdwWY7rsVxGqcRVN6Ir9nJw29
N/ZLQ5fRRZF4z/4Mu/7IHfMVXBQrdqdf//93fSirfLdrqlFokAZ21etJTE3dApJ47PfFAe30TXyU
dz/bu7yT35epfDdXy4OVd2XPITOsANCx65jm/2zh8nPBgmwg+ZmmyS+Ir6O2qjD6pSPPq2sq5ZYj
Z+gJS6P735mZFnp2KqpY7YiKWQy/sU9W+KnW72F6+7OJxb06W8m00jMTSJUhVRMJdM/reNwM8ugn
ckX+y+2aOZRK11qi4YT7RWZTaN05QrxaXfIfHW+4SQwrgwLpArcYJHXMm45MSDDZB2oKj5tdb2rj
WD/3wNzLtPiTRrux/J3SNf+xFOtaeGKAtYX82QX1rhiYqViljLglAURUZW4UxV6k125VKLdG+/nz
R5verfl9Orc2OxdMrsMAg07o3isPZrAbkkOWNYdG76ldYnPxniIxW+ncT9/oJ5vzg9JBzhSyi2hS
NLsYKtphCLagk7ymFvNVsb60Az1rSKfp0LaYvdk5WDXLfExkv9tHDwgz9tkJHM1u3TqBr7wL2kD2
fnxMH9e+4GLoCfIOgrY0NN8vmJEwxdEU+IiarzvAfwfRcYKigaIUU/6+JldH4iY+Zsn0lTu+1DvD
QB4w4NMoCo7uzPVzRRm5UlhIXBKbhuCOTRHMFw2hBZ6DbNRdacRcSiyGGENKb7V9MlPTkRq1wH+2
e7NuViKa6aW7+ACYKMKoODbjosNLOPR5eD7qfizzTzkNS6cNq5PZ9dtSDXoHfOCHuFNXPMTC0/T9
AZwdaaNoxlxtS+Hzva58zWdlG7HpP6vB0QE/9KDusSmgce6vzntc+vLvlucHm3UZiE9hOVVprTio
u570Z4maXoCAJ0IDTvaae8ldTRynV+j7Pn+3O3OKZhwQmIZd61jvMq/5kEvPPA2+tKk3TblfLXNf
XuDv9mbBlQ59SGJNIcbkHYvQyXXPeJpq661j3Rs1Ss3o2FeTfvZa/eHSXX23PIutQKoiS2g6C1+O
kWnwR7tndJBuwUJG7eCUSK8jJv9+9pALBZfvNmdupG+CQe0V2BzfwSooDVc1ornBq+6qX/0WJ1hs
oV5fmFuRbDW/QHt6ra2qXL6s337BHBA0VOVQVHk17XewyTzmBa85QUnScdqtuEIpXt6mb5I3gSWE
h6DW2AwNLZ5HyQlXtZsXzzgKtShwoSh4gZhslBA9grwWfusmp/Yh8WJX06lMUHoaMLMVex2k/nKk
imufYYrsLg75X8Pz6kgDmTbVGr4MY4bij37Vb5ODtOHR/6HetNAXwI6fGZuFmU0JQSbFwI6bQGW8
QKH6FUlxSItN6Sm2kxwrLBbzitVNua8/+Nb+s3LmLsPc7/ZncWdg54qkdLAf7xQKskcGXjvdi35D
3GNTALL1sZapLV6sswXPng5LK0vLYC1cV9r7zSOPbyzdS4eDUUtucJUla2Pdqzs889IY58p6k3yd
adk3qPmcbVnj5DeZF+zUjQV2CgaNwdQrKcd7fVqTW1sIDr7v8MxXZ1KRDr08HSfb0RXav1ef3DNo
6o9vyh+gZdPBFZ/ENa7Wq5mL1/lsr2fu2pLtVKlUmC6lxzF5NsOVdsbat5y55zqvODTQ8O+P9m/C
BubISeFizMYariAClSc9gBLaw8qJXVwU8sGJNB8CNPMR5bEivFa1fKosDB64GGkSbVu8eS6oTXzz
EypUADYpq3no0tM34f4sdI4INB1ma9WinDd6jXOLFu+f0h+3mAF0ojvFnbQ/116fpTVi4gVFe7Sq
0EyfGePoosc5IwKTcCUNrZxyUJus7OPSzYcYBoJGBVoVF9jCerChsyF6UDWWFs3D3ywZnTh7AZ9X
XJ2K1nRt8ds6oJ2LZu0aJ/D0++cuFrUtTOl/9S7mbAQ9KMEtXQzC18tbRXPafM/GrUi3TF/pzC8F
EOeGZu5NrRNh1TUMDWOGhHcidXgNQiAdrdeV7Vw8H2dLmvm1ujWrNB51HR350TUo86wWFXVBJ0eq
BHRtCmvp6p0vbDpBZzlwESWRAplIARANAQv8n6BxWfBbtyQH3HCW5XBrbUhq8UyC8QBKqTCszu+d
CV5XCOHivBgt35ry4KvlCqpr6cVXzizM1qQ1TQG92w4xV3oNOis3N05ptEaPsraMmTvuIHJW9Tbu
cdTudVTn2RrEb3EV6KSiFYCtIvM5WbUyC6hX4cuMpuHn+rBpWe9axq+fz9vSwYaYrKFoGLsmF1im
lrHASpiFG6SKDQCFd1nePEE2/nFtvy7m2AGbAbEmhDCJKWP2d+6LJLnRK0tFS34anJ8U2jDmtNE3
hh+tx/tLPunc1izqZnqLrm/FDZ9BNWEAxqSUrjUVs3/HqtMcC7AWy3rl7d5Qt+AT1eq1WZPFsvX5
D5iu3dm1UnorwejzaCAATk6y22xi37wLd6gC0sqXbtakz5cO419zyF2/m1O7sISe1AR36Nm+yvkh
QGPk54OyUCOYvh+eSgxtg2R7zrdhp6Dz1RQsSdoa+4b6iQeiHgccZxsMr3nm7mdzS6f/3NrsDteN
0qkV0UCJXj4YENDJq/c4+vzZxmLiDR4ugvWAlvGC66VhrWrLDWqM5n1SUcEc4PiMj/w+uDE9c1O3
vpBAGk6QFv4HFRfItYFYUIVZVBvm1AMsrupBlRF9pLs8oxpVB78YncjtHX0DV9+7BJPVq2y9i+fy
3OwskmvtMklN8RX0WLdIgaCQnTxabutFW/HIVuOPJe+ig/EAQE2UBy9amqWcyn2eKFhlJt1wE7XB
CT8Y1AIp+KC+r3zOpafz3Nrs1tctgxZd0AGU4fauhixEXNme5kxKiRBDXakJLh3Qc2OzG94MWhmo
AktLxkfIe7ogXEJp9+XnJS3tH6JrAFpAcGOCIuv7vU4ZdqkSJuok9nNk3QFuT7XksYViwM92lvzH
uZ1ZeEMGiMdzyUCAn8ZUKY59/fSzgcWDBxJigJJBBAOqr9l2DSomau0B74x5Xx/gkEH87Vpu54Y4
+qAQWO/kTf/gPDTEiwO1V/Q+YXMe+upVFOgkEIDlW/tm029VYLr/Aw6R6Vk7tzM7dKKLWadosPMv
PpgOaE23p+iLUCVy8o2+Jhm8WN85NznbSzISMVqJhDcbVZ0pc+n0kzYcs9HJNpU7eoqrloiuHEO4
5UeurHuRpbN/9gPm5R0UmAxRcPyA9gU+0pfdZD8M2wjVNERzHoHawjWwqvTnI6QsXoa/X3SOMh+A
dhehsFEmNVxVdorUiUAxeN1VjnhOr22vBW/L8DCdpc4xvJQq4C9oS6qktH1SabZePV3yN+AuAF84
CBUn0qHvt5OUCehFwRA7pXI34VZ1p2TOPBY7cZR2ay/GwhWVZZSkobgLVMNFaVrSZUQ0qkx81KAL
qDXGq2QCC8kU8C6A1kyEf5da6GHE4tL6ZznBBnOCjyCFboov0Y4JgNzcp/sEo5lUWqX7WKptnJu2
Z/ELk9NB0iTEFqBzK66KT2ODGsehOFqu5mr3OmgNHHOjQAllrTK8cJLBhQ2xZQ2B9iVoFSJUUSGD
jB9dRg1VhoJhmiax/5R9uCZ4u+QB0S4FAw/aZKCvm48r8BZFDnmE5KwGPl9X8cQVKNiu8yfIiznd
fX5cuy8LYHLQb8HZoimIA3pR+Bxz00r0jE3P4eBFqjsVqjRUXDFzMvxJ/P9gK5HNgaURhI44pvrM
KwmI0epmgDZgarKO6u0TNNvuDAYf+LMfWApEMWtiY0H4ZjJyo+/XLgazWZdF5YRZz8fU+4VeFdx7
59sRBX2/C047l62ubuFyTPK2E5GSgbkTZfactBkPrJwEnR/3qB/z0OtL9KSyE2nym4nv8Oc1Llx2
BayYePHBpI9u+7wIUDQxKLYZRGxImnghJ5If5lq8kicvOFQFaO2JzBERKJ7K7xupdc0w2CbwO0mo
JH4FaoY9wOUqLSIt8yEvtwbmWdpDZPyT8uykhDbPaMEamYoOaYrfa8IPChsEEJHXmpJTYCpVsldC
jq+EZBYBoMAAcfIJV4Ixktkn66pS68MQTR8tDQE7jlB528VhX7ka6f4EfUVe+4rrjgwF81PPcplW
MuPQKopEG7lFz6vesW27A6xcUrdMNOgVSKXuoNBunKTEEnu7kGW/x5yhB9BQfCpM0BSDezn+ZQFR
k4JdqyTbtOyGD6VgNnj1id1e110EmkdS5qjGg+C3lWO8lDLwbj8foAW/BlJapDYqQi5MKc3WbgAy
x/sprSctJtoJxjgG4eiJunIXF80YNhoP0BS+fAF5mNlGUmfEb1kCQcu8uW0TCcUWshIHL9qZ9H0n
Nlr7gmfLsscgscKc+J3O3Th8TTOMF4T3P+/ZwvHERqFcCt88pSvTjzjL2bNhrHQzqgmKpbkjmTWt
jLth+IBshbOKeZqiwtnZBJEpBrK/ZAEuiMkTHuas6yW85kbqm6WU0M4wN0YXQ4vGlwrjCfLy3sry
9AWvoqM2MGGsJqbEeQbfBLrexFpI/MBoQk9lYJxR+Ydkj59DHfm6xGWvsFt7kyf1I/QhtmNqaw4Z
7LehC36zkexyPga3RdBlVK3Jg9X3oduaY+DYurzhqnhMGjMBM1h2pZMM6pIV2BSiPpnwc+QjH+tr
2yoPZUdu8tgIqaamfs9KX1OD/WBHn9I4AhEuKa9jMRxMEB17VcwhmSDdinF8YHy4bnj5ksjtixxw
jASxMaZ1iYsNAPBW66ytndYTEa78VIn4qU6t1wGaQ1YU7ANFXCtaLrtGYb0WTCM0LAY8umrf+Yh6
JCcPjas8MK4jpW92QkE3OOkTcW11Te6YZixTw64VV4+iDW8HmY79cOjamrhEiXsv6iNqJXEOQEoM
IuYM1EhFVD6aptpQzC32TtNFe8HUG63IjpbCrmyh2zRVVWMDDjOTVqU8OoPSfZZAYfh2hykSwPTT
q7qC5JZoYnihUnMNeVDpIFt/KqW7hhBnhDJtRSHkdMrBv46qMXdqNThYcX7KIg2ciZnpiXjEA2K6
aSx5ma581nJ4CiLFEYaO2b3+YBi9K4dMd9om+2TCeiOk/9MKUB4lVe3ZpR7TssbgHwv/qKlBo8ZM
T0leaI6UkHtD7vy6rfctBgaymGxq2dwbHJIIWl/4VVTfYUTDzxOJqinflKRwdIxeB/19ZEH1w/4U
eXsc1I+hN9/t0r7lQxvSbkBBnQDtUOmvndbsJUUIR0lurMj0SJEmPpzwm9IEJynAoHlZpQ4KltCW
IrBh78Cy/yRk4CZiqMS2YqPIH6GSHvroIFf5xjIkF1BZDxR7TtHbh7QKIQ8HmDWQCBueRn7dkHcI
OtOM3wxGvCVhuldHJDPYS4wAYbDHxmBZ6mo5KFMZQDhBcVDTcF+L2C9LrDCtQZt2CrqC1vovEAjQ
tIaYarmJVPnDCs19V2BYC4wwpZMIhjElc6cMOpUak4JcnFaBftQ7ywuhojSO1aFnEQ1i3ByoRbIg
fatL+92oxn2LoUchv3MDkG0ra/yuP3S69Npb1kNBMFsRtruyV5/hQtHhDnCdEyorwJJrp6RWr+zI
8JL4USSZm3Jrk2HAThjyRrfT32CS8TpV3fQ92KiyLnfS8qHq8bfhg9vtDmLLtMi5W0fyq9EVH4Cq
c9oIEBeP7VYqjWcS4kwrw3Zsi/0oWx6Yto9l2bmFcUIY6kWKeYcZYRsouKZxZICt0eOLdlqRYFCK
IEXPiqMwy4hWo4EN1qS9FaAAJtgJDmuvgHA0VsXRGs0X0GrkTjeo+xTCRjhQoe6WUalh0sw6EF0F
OjceUPHRFdBDZ9ZdUhScJq2CAr3s2YkoHbtAgzHU9IBmIfrTbeIFinavRA06qXZwnSpjQusIosm9
1jjSSFC7HfObymo2atlc6RpYpaS0aWhspbcp4B1UaOKqN9q7IVWPjW2f6iZ66njB96UsB0gnxIE1
1lVsZrXTjknt1hr0aKDjXcGH6RBzN0EWj3cUkwXWHagOyaaNlbtCaX/LKbHxZxTLwtZ+HKQQvcmh
8CG/ColBXjOqMuUlrtNDOk28yUN3qFo41nwEPs2WtU8JcHhHKctdKhVeRizh5JFInSaVXtJeu+tY
/hxy4dYFJvvlgh80Pl734N1BVfQgh0rnSJH5qkHhyzFb0Hkb5shB/cqEF6SptqmFblG1ajN/kJWn
RK3vh0JOvIZpiDQIuZPM7qhlzS2xGiqz6LeU6WA0SxUCtbNa83KpshyFm4+ZVb7UpCowm9Z4faud
ALZ/4b2abBOiQnQwVQ4MUskY6TQzTx3Zh5VKtC7wf/dA0MS6eLDk4cG040OolMfA1gsnwscyC/6s
xOKjqfFbGe+Qkpj5s6QOFTWr8sCSdHREYXzKWoTIRQk+ysje85i/45PWmF3sHlnX7CBV8mHIxjtk
RCaPh+XlHXOCXKcilD0IltyMEroJiNfRwB3FThLpm5EnuzLRDYo2iivJ7GCo/LoXeJxYb4KwAWm1
JaUU2phgS29SXMUANxQzDUU1voHYM/JKYmmO3LJ7aySWa6kA2JadHiP+DG8NdDUCZqRUT2PbG0C3
46rJ0G4MJCXg5SvixySXFaqlIAXNYhukxHKWQZyjkBxuFC89AF9PLYmuslS1/MTG88LU8jSU/VOb
5u88BbW7USMAko3uAQlds4Uy9G2lsmOG+ADeEg62HAUlkgmXkqZOiCxFDvtjaam3XDWOjcpAnytk
N4wqfWtwKFpLGA2IzR4Rca3tEQr74KkBjUhsXY0cRCI9CSjexScJK7d7/mSX/dFg1R+JR34Kp1b2
OSAzHbrKff1ScoJcPX8ZoOqJSZprLkD8onCoizXBfYXyL7jemtc2Gyhi9du+qTeGye66xAg8s0Vd
OMDPSMMGFaREH5wYqjROVlSPtt7VeOUFLpYJ/eTSNEanyow/zFaujQiTRsQOaZ/3fooRIEgFeRGR
7uVGu1KSGE3awJZd6Ic8jcL0JTPAlEhww4x2D+ikAkxK17EtBAfuORsOrPrQ9Tc4PsoxoewV0Jt3
IBx11+oqTfkprHEHVbWkrRg3JASjDCdG7Gh88DO4H1IMGCCLb2ql3ACxSY0EylV1tBm6NALmt1Tp
aOOMdfhKmEZRGWQHMr3dVr1xC8rlvUW0vYTCNWVaZIHoV7ZoIIeextSNraYO06tN2DI/0B44Izuu
6W7NEaHg4upZ6zERPhsRVDVUtXKY0T+noX60MfuB4TR/LMbdEDXumFXeiCD+ThqGm0DJIjrULKA5
Z9tes3csBkGPGbcHCa+Hw0KTwgPvCPws+i/8QdHka50VDmPjS9chmmhKowEQo4QMrgIoqD72GzHK
mwri1nixEUSqB7nl1b6X8kMaIU6ySw/561ECxsIbMsODY3cL6bnGkDkHT0TRJ+ioCwfeyFcMyy1R
WmoaC43CdtsbzSHSmuOYktu4eWLdk6a8BdmrHTZ7rbNdOTMOfWtsOvgZIjU7JdBOAg+1+B/SvqtZ
bhxp9hcxggT9K12b472kF4bOkUTvQM9ffxOanW+6cXAbO9qN2diNUIyqAQKFMlmZw3iwnPcmJt9c
3QJnWakEpqIEIHiqESm316m7fsVwx1WnTneT7e7Vgt7G25UVp1fK2h/roduneXoAXOOF0PZV7XCH
1ShJQLI9Qgu4Yomis1y7Zrp6BjSdjUJPPaui72tH34t6ArB8uZ/MGs8tJq1Co9d+4qLerq15paWZ
3+fdj7KDQIQ2ur9MN32l+XQ0imafNhMoO+aj3sZX67ReDaB5iQnEerv6Z55RGw4Srqmz1sZzJ2UA
6YMKliqzaaGQWt5mNDc8IAV8ixY389zf6Ju6N7vlJWmHByWuXzG4s0Hkqb9buxrHtG2u3Mr5OdkL
9fMlu0ub2R/sWvHUvnu7nOuI8kXTAVMTBJk0aCtwJaJ5gaKIAbomxEdxUPUOOCE6b5q+XrYiKukx
jQjkpCBkYtJk5xnjZFeqUqGqhwGC+Gq0Jj/Pa69xti/aUmNAvzhURRepo45junqLOV837QeZJXUO
4a8wIcuEOhFyV3TZzn/FCC5x0FJtKtjzQozuoS6+hgikdi5Q1M+YdwnlfURBJsn4u1k3B9htcK+c
m0wA2y5X8IxFlpkqXj+XGp78PwAvnRnhmlJbHRO9R+0qMsyx9RQItZAJ5JCXv6FgJWc5Mfvzk6S/
zgpEdSZaGckMx5COgVZIqmyis3iadfNlhaoYNY01S2ieVpgbGO/dzNhrefbvG5JYCfA0yA6ZDhj3
Tahet2OfIruf3BujfW+sD0OGARAuhQ2YwK2ii8xDd4oYKazZtmqkoVvod5s2HEjv6iFQrjIGcmEx
BsLhNhBlgPLwvZVurMBiwYoxlWujENAH7TD4ZPgSo0tvuvXu8ikQlWNQu/4/a9xRKya36YFHVyNS
xl67ar6+PW3K6Ns5JtXj79bWBZcNCnfypNbEfawxXkFTW/aYzS5QyqCbN+h9SEG9/b+Z4dZlI9OL
WwO7aCXVrixL8KyYt5Xq/sklOlkNV67WMrVMtxlmukKPSqe4nxUw7l5eCvNifMXstDrHXdQqrbXV
WWAjpsothf6kSRuwX+g3kAR60s36MJnLftRSyYcSjKigdHzi6ri15Qu6AiWYHNG2wdoAHOq8cYdC
RQqKsuqgHKsPMDc2jiebzRCsF9BUFMnxgoHkjffqzkj1BVryatRWXzMw2jmguqfTy5jfpYgte9Nb
JgnGUYTQshgwlcFhwSnHP2eDHjejFjdalKbmywpFHShg6zulH1+h+BR1I2bEaZxk/pjXVxQY+r6T
NckEdHDoDCC7QUsOwhyfVGrdPGlXqowauun0euzQRgoJ8gZ0tIMGDxq5234hTjU3v908a0SLt/Vr
X/bwCPoieMs1F0LxGrwc7+a6XrVQ7cSPoNoI8v1set/iGFWukR7jUv24fK5lxrhzjblfMhdlj6pv
+qLpQ6AqxCuq1beQqV+2JEKwn62Le4kw5o70VMe6yG7DdN6tMnnt0/hTeaRXycHdDT64G8m1Sjz9
N81zJKNuEA0an/0Athcnjy3i5zXPy0GL1BWTHnaDvLvfr8lPZfoeo/jVp9/QIgpsWwJdEzjbM7Ps
rTkxu/YxTciAdXd9FkL/JtpyJJQ2keyv6MaeHhsOCdJuqtrmkPKGp3CO/xHquR52shk1Uf/zbDlc
vGdYqI02iPGBbNGjtQkh+BbmW6C8pI8MXQgwo5kcZThhoR88WZ3Ftegts1LiXoFVGvweMAWGp5yu
SkgDMYUKXMd0vu6f5JdRhA3Ach0IJ0MH6XPXcAAyyejZqdWf6usloIf5lt6B1BNTaqYNYPQcFF+n
m/IGmoGX7wu7edyLc2qYByXgjW4TLcZpHZZ88PK4mJ/gEJz3y1YEgQ56oSBLAt0IYCR8l5Iu41Ru
Kbo+nTVg8i7Lrhsnxjxk/2Neeh2tUvInDgeKNdDdgGQsGFTOb4PZVau1WZUWFajt51OPEjBo0WqA
zRciARcLUxPMsv5ti5eR6ZRxtOq+1SJHnxHeEExQpldW/jKDYkOzbuf4dSMA6GazNya676DTpubP
l/dXENqhYf/PT+AiraHsE0Mr8aiB53M/ljZTJSX7QreOnV7dUzs7kkE6KyQzSrg9tuY1rxas23hA
76H8gWpx4Ib1L/O2gaxS6W0PGDrf58e08XUwEP24vGShvztZMheydGRtoApSw81uz9mAmv1Nssr0
K34H4J9uh4nQSAW2E21mzqkqVldALAe5L6NiRsnAh/yv1UbZQxrot1jpA4mqoE89o/fjEAV+jJ94
2dvlhQpvKJr7DE+AeQI+YCmq1kmHdMK3tSBWU38dS1lIJHydTyxwH7KdTT1VE1joQ3SZRj9+SPba
Hmx7Hv11nT27R3qrSkFJgmVB2wGhB4CSiDz5TK5FyOlMG04PmE97ClJ1cByiDZIuu8vbJ3pJzgxx
q1OUrAeACIagJ/vKuLn6m+wlfzM88Mph4pi8S98uVbQ2AyzkGpsCQKDHeR8yNJpOnVWLyj7/ZkMS
3NPyfC78dtApVNFKUPMso5p/Sdpmu18tA5wZDfQGEmv5YjTGECZGSX1GzBp0ug6uKWfW0KoyRm9O
l4+p7YPSdO5GY71KqTmHa+76KDqPN1D7TsPMsfoAUykG/o0eTE6koKGlboWH8O6Lom73S4cqs9mV
D5jfggyMsQchC9J29aNo9CsGs4Cm6/rYtHj7bANE9KAp/dUqRgQgTYrMHuUmPX3KqBUHzZpYfm0v
e1OrTXTxsslDjPeCKdXvja1Xwbxkt+rWfo+L6q1pavDW9jP19BS9iLIa0ZRoUOtcm2ez0ix/TfIQ
RXC0zDeqe3MybdDiHUpf6+f3KV4PAKNMYZWlY2hTB/W6rb0D/gPaXFp53UHiGf2xazUp0CIyky/r
WichBFvhdUGd26Xdq2uipGsobRchylXQ3HF8QHWP1NwWv3PcKpzzsgM+of266e0Pu0LR35jHIkA/
6GtXK2iAr3podjOok0gpG98V+DK0wpCLOMDa4NRwMWutUzOZ9ZVEa9F9T5XpJ/Rmnwv0Dr3Ld0Fw
0c/scKGpo6zOmHUqQYo3jCFjHnkGCdhIPPDZF4HagwslumxRtDIDelQGZilwlng84ExdYx5SC4em
ahuP1sVxVabBq9T56X8zxMWlyeg6qWnZWrSYC+imK/0mV8jzWJSOZA9FdxtD1hoEqRyMFPErUmIb
TSAgJSLTBh2WfRgsVeKPRXsGkhEYAKwJ0C7uMSer2UGzcQBPLGCFTFs5TmpGtPkHCwFxpYXpD1TT
PpFODaOyKNs4kmgE+eKQogttdY4s3RbluoxsQ2Xs1RCD5+E4rdalU1NMBBNkau0zNF5o6LMLb2GD
7bZw7t15WXa1Qd4m/B8fiUuQZ8bDStuwplYAXm3fVi104PL1rmwmeBhFh0BPOttAf8gIZgQRzdmP
Zd/+JIeyZ33sKMWPXbbyh7ENkRoXvpq7UWfiEYRP8SABIctYhZeSAb5s0EkzzOe50bKvq0WdFhIN
nZmHVZfdGY0bUVDxeVlL3v/9NfmNLvvLGB+rokEUx8kKY21/o5nHbAIYUlIKFsXDgLD934Js7vw2
RVpUSQkbxq49ALkPPQK/gL4pwwBPL+VPmUay6Eae2iPnGzjXf9sj0/VEUMeMJTdFkL3AbWI6hIHK
MKbCLcjaVjrbBhZE53L4UNF+CpOadLeDMjjAE/QNEC31H6AO0SEGIRz4HJhh7k2ABAcBxIuQqAeo
sdU2PPGvSvv98nEQbd2pEe5B2KrFGWoFRqpGg7p5kjysJQRULxsRRdFnS+GiaBc6kmuiw8oAUHE4
XYM2md7XUf2UHJnubf+c3Vt3/bWzL57w369pKKPjFn1AsOZCHRayJqj7cbmCPdbQBh/Rv13HZtd3
cwRwXWiktldtEMBpJYP+Iv99ao3zIslMF1Wb8MrGSX8FladvSprvF4AVJfsqs8OdEACCaZyhXRZp
DUGR2L52K8wQGijrSQyJPBSgNNBiQ5XWRrng/IK5c9eaCYCxkdWOb6rWA/9khluR3ymKG1w+K+I1
gaUJNVoM0fKRc03bum9ihCEmfZizjwJzL40ma4cRgh/MpXW2C0H6/1gxuTJPXNeQScMMKISWvDGF
+Cvx66C8ayP9uoyaFwO7CL6C5OvmgI2qilrDg5yeL7sX4lP5z6/gtrVwC+qMiYkH2GHIbaPYgY4u
ctp49iaagQVKMyUfUri7hGlP2xAQ/xSNlUnmLiuGDbCin72Lf/ZZeXP5A4qeUEYL/bcJLg5besgg
NiNMpJr7WhMIJJnd9K0x46uUOPteXX6SopdUYIRezGXtaeSTINLkLoJpU+A6F4dEW+ZCQRPQOReh
rmTvBEbAyKbpGAmDnNqnVkVJhsSqUqi3jn0SWdrkT6mMI1JUOkYnH6OQOopWaNRxfqpFkDPUboaC
5+a8KaP5Zih6jK7Z9L0voAsa6xjeMd+WCjfQtV4vfzjB2UBThGDa0zEN81OZYdvmJLMStLa6ZMFH
07NvrWrNEEDN3i8bEjwHyMcxkQFPjMQfzyrnTgq6UqBXoLmjupvXrSs49JpIXzGFhYjOpquPyp3f
KOPRWpYbTIZGujUelhhjd9ns1y4N8qF1A0il3ZiOC1AJBi2bFOq6RHaYBdNFaM3ioqgYm8IB4+uW
KgBuaeJgcopiAlAN3Ssn9whGtUyf+u2NbMBdEDmdm+Muj4L0diIVG9QKmVif+dYOYEbrAyMi++6t
ltILff7m5/a4LzEV3VQA2wBVJ/Ojrz5MQ/VqFLkvf29BUR1WTCA3LAIFCtPlTnWRt0o85CD8W49z
SHznZx6AavUOfHhBvm+i1ncPSiSx+fm2nttkf34SyYMsmGp65RqRejQsBZpLUPd8HzDIj2MZbOMj
2k9B/CjrqYk/4MlSOU+0oeKxzYggMfCeLdY3DPZHCjjQQDCYVNl308/D/KfMqGypXAynL2k7QIpV
i6r+vTNuK/vx8l7K/n4ueiu31jBbwuo+6ujp9W3j/ut46fxbcad+S+NFh4g9OrLgnaps6qmkRnYt
i2Kk55A77fXipG2R40zMoOfv9ObH71OBQuDmT832VusP7FSMb7KhVolhvB/nh7EpYovqDQwbu3h0
H1xaXIGxegfIMVD5kbGN+3hzXxhLm30vOx2iKw60OHCPDtScCF9mHSoFE+Ijqp+A4/3a5uaptuZv
AEY/XD4kn0NEdrMBD8McGsoWfCO/T9ttqRrXjHQn9jKnvF7z1je6ARg4079sSridJ7b4ltU6NHgk
/6IdWUPyqgORNnpJWPjZtb0DFv01Vpigu7Ssy/zUedR4tkaXi9cwwKhsANozbhcbLJIQ6nmvUCN3
7qiHfsfx38P7UDyG8hakvzDd+gklMJirq6E0AHNDs6uhtaxmxiMwt4fL2ymgMcSrj6EBpvVCAMbg
rgVUiWNgs2v9d4+D+ABwh+7j9j7e2Pvluf/W+RXU4pB+YrADiljEq8N6p9/PbYgxg8s/RXCITn8J
T7VeL1rdYTJIj7LlG61eHPIj658K9f6yFdGjzh4iAkVDBiTk36OyttJyQiyJV3bFxABUOhyMDM+B
MaG+7mWR7AoKHOiZPe4tIhm0Gu3BJdG0ABCtFO3OaBVZuUBmhHt5+qqdKrtiRvQYRaSvY6EHl/dN
ZoF7Z+bacqukgnyVMTpB5qaBW8hibIGzwk7hIqkYsWbcWeeOElB7w8jRJI1yIL0B0taeynLeq1rx
71NnmyCGV+EZIXGn8hUdbRlsbSgVAoVT82aZXhftG4YQJHVc0YadGiHnq1nSejDIDCPVZgRoGoS5
rK4htIA8FjJEGP79lPjoNUljqiFmd0djty69l66JxNuKPglK0EBMEQ1AY750Qhtn0Zce3qHSnbc1
Va6ynD5g4lgWA7A3kHOuBEmjoRnIrjC6yTlX0x1yG6LN8EJkpoepdYeXBEOJkTlU1QNAi9QrXAMj
VqnZQ/sCerC60SghtOS0K6Ka8Q5QbDvImiI7mJRg5qE10W/P1QScK3MN9Wl3U4sfVR1vwJCgpTNY
C6hCq1gHBZHdBXGdLeD1IC19rhqg+aH1DPRV6YIXKc3d2dPzOt81G+mel7alL41WqbdVkkDyaTCr
q9Wekse2qkoNM0AYq6bw1Idxma2gVMwOcxZldVCdZHhMmhrTnyXmTda2bq8hapHeqirw6j3yDCr5
cqJglGBiGdoueJNVuPbz8+dkZdmYiaNHS3vItfajSDLHK+txl2K6Zyvv0zIJWtvcFfNHY21+2Y1e
6dqyYovojJ7+CvbnJ5H4arXzCvETPTLW9mdmaj+GyvzX+T8UMoGkY7ze6BbzXfpk0RQ1cxME+x3I
UmaQSlG1kqUxoseJcdQ5IHfT4Tw4BztYmbIpSacDFlx42YqSNp2DPsG8EsbcL3vaz4UhtPlRocHE
uW6jh8x9OMuoyzjOQMFNbXX+UpUF8Wd3rf3Grh1/MkAMDocQR5eNii46Ss2AJAKMibYWF+YXcVdp
k7JgfW15TOMExvUdMQbJRRcdh1MzXLCfgk9GXyeYcdsWDWYVKjS6+nJ5KcJPdbIU7hmxFWeupgY2
9C1ybe0+nq7q0gyH1JTsmdAQBDeAYEV0/almoufbBDSZqkcNqMRjNFc8q0+vzRXFp9Zp95dXJYp7
ASnAuWBULijHcssy1K7E6KuuI/5sXucQI6ZlgC53uB3noAm658SXMz+JVnhik4+1U9I0Y1nBZl8O
M7ryw+JXGBO8AbAQstzDVEiOh3iReP3xH6D8P3E6ACUxTiPU3bHI9rBEmPHz4fUjFAwOc5TunXc5
f6yAIQ/3+sQmdybrucuAxzWxyBB4wzv0Ju6YwNcYOV5xr4fGlRKA4UoShoru26lR7msu8+bElMDo
Yts7pzOOhaEHhTNLjqj4FfhncQaXfPZaN5Sgs9Gj+prSILmqgzwqkLaYVQhe9KjdSRXkWVzDP+Un
K+ODqwXQnnhg22neMREaJBA3oIOP6G0TJYHseRHgfc8+nsFFWcOoQhETKpYRpo6O6mt5WLBIfe8E
650VTEczHKPq0B+sPTgNZHhRkTM7XSnnqId4TYGdwkqb9ftiP2MmVZIRyY6mwb2ei9sbFPg0VJ2P
Y7gFCYAv4Kqyrhd/DXTQNyo7xqhs/rjsatjZu/QFubdOn9JGsXrsae2kL2pXzJ6hVRga6vaqlewK
3fUG17zTt+bxsl0BVou95JgEhcKqCc/JGR4LiDSWag4JNdzEKkxCsEPQq8lvDlYEqdMge98k11DA
M3duknnAk/hkU+uZ0iUFHeVSkDdnS/QQeElQjFsgCcraxflF1hh1UYyfR+3amaWvjFVzNZhQO+rB
NfDTNuLCUxW994hSYLi76Maoper2Ago72QYJDhyaVmgQMCYaCOhx+7NqtRKvgIhFTvIwUIzBJbJR
EMGnR8AIrCPrqEPZlLOQIsOzutRFCnYAfe1NBvJaLcyPsmKKABdin9nhtj2jjd6vGez8Vequ7xpf
g0rD5mEqGKQeYBYc/PpBOWB03Ni8Hi5YlpYzr84d8rNfwAU8VdammbngF5gYIOwWf9m2UDFbcHbe
TK4RWo3sMos+3unWcs/MTGqUzzBJFiVZ5inDYwZQnuT+CJ7rszVxj0pMGnVVG5hQj6ySA6b3/K66
YfJq5g0Fka3jgezjClPEl+1KVsZHCQUI5oEisPVoIGQNjCXZb4siy0SFzkGzWb4OkA4QS1yKSAEc
NGILixu+9L/ood8lYbKLs4CGa0A8kG3YB0Mybihc2IlJ7nGJwQRcNTRGNLJmP9dhuGrcTPJAswv1
6RiemODekKZI+gWUrsBXovSFfLK8zxdytYGQIPyDj3RiiK31xNEpzdYrMdBTUZ4sN2yObWUQz8s2
hItBRQ1+A1T5wCuf2+jbOga5amFEVrW+5on2MBuvo6wwKvwoJ0Y411Gk4HhKCYy41PTs5s1Q/+Sr
nxjgPEPS6pjDnWFAzfcVGOI7XQY0E73rqDz9s1GcLwAy37DbFSYYoaoNMozRs0lQRyzuNDEDV4ek
Bh00xrE8uecT3iRAzRhzmmvgJeFu0tSSZNNKHOsOcJygBB9QmN85jM8V3G4YQ/P/G5mG/49V9Jct
TJEDEMo5pyWH/uEwwSpjLkZppY6qXeaDh4SRa7cA0Lc3sgBNdB4JGA7+Y1Ljgl/qlCnwTczlluge
a7pHeg3M6JIrLHpJTq1w24lsxYhd4EkioxrTyLZGxfWXSbcOyJymh3Gccsi5KvpxTGciy5eYe+Dd
x6ltzkMtnaNSTM2zfMktwThfIlWCinb+Xhy0UN1vs9/J8H3sr7xkkvNYiZqbibvC5Hp0dkbI+GC7
oDkkYDiW6+4Jb8rpAjm3BTYjFTnh71OTPBpIBdmAZPnuVt6wZ7TXXZTdYaIQBBqXXZmoTaBDMACt
YhBZgQ+H8wJGq7sA4EFZEu1C6pFQg6hlC+YfDA7+N9dDeIhOzHEegSbmXPUbzJVWawEWrx8AyAg1
xSwDEwhHz54HiHpBWOvyMkXx3ukquUtpMaQ87V1wqE1lqJn9VQlKNG/pzQjSxS/2AEE8Q6PEA5Jn
lFwb5qc/nSMb1J9g60OFmef9HoB9bMDcaERdZar3YMthSsMKG3xVwE3XpW+XVyoqLaBQA6JsEBLC
A/GPExaXsCePJRdrqAWHHKIJHlPn0qGL5md3uD7vl00KN/fEIvdSmfZM23hRDUhugniraclzbdXB
qLdftdJ8aMFwB2x3eV2ZypfLhoV+78Qwd3bdVa8qHQwMUapq13OXowZ9gwkw2Y6KXuLTHeXOrFUa
Q63PSNcGxMu/p0HbUKkDVw0nTCyaPtImw6vq/eXFCXMHvJ6YhmKMv+gUnUcZxRQP9hAjZZsB3VvD
Yp/kYCf60u8UYGXmIE2ewaKwR5+yAOew/R26DcHlXyBaN8iUEdGicQpoO+cB03oBAw/Bus3B8R3X
8NXlTyIp3bDR0wEYy/5U7FuRBisTGMiiXAdOHpOgee/PquR8smPA30BUmDUX8H8wnPA3Ysndfsq0
zoiSvstfFyPX0FFJyqDIitXPm1k9WGSdJR5HuHnghmba9qhz84iEvqXArVo9vp7dPk5a95bZMkAg
O3f8ugyAECDAgpkazJyeHxA1J3a5FasRLXVxBcYvL+7eTXdP4scNYGoIhj9cPg+i62YAIAbWUQwJ
Ylnn9lpzoC0tTHyswfR0Y99gQijXJe+uyF0aBubggAc3oCXNRRnL1s84dhvCXjAy9W42hkCJXmtb
CYq8mjxfXpHoZCBuAe0PZjY+T+c1mtvhjikLZlB+Eo0+6CT2Yj2sFIzUO4MkfRSszDBdA5KkKKZ9
hj2OmNG1xsE1IlCvfleBZvoOBuXWV0AHertYpsQ3Cs4frNkob+B4MHDf+cfCG0C6BuM3UUmdg7oO
B6v5Awd1ZoJFUCepFl5yDFTGMMHGRttxO5gIT9xu8nX87/oKtstweO8CjHWDF62gcFrl9KCFdAcJ
S1mZQ/Alz34LdxcgcpOAQ63EJPSy7raBeHM2Bmu/hfoIKZRB1rsSxWuI7dGGw9AsICV8lJ83cWsa
I+Boyt55cL8YYRls7/QNrsTLb/XXJkjD8kWRHFfRNz0xysf5UEyo7AQUYiD0/mlvd20lcZSyv587
M1mRgXAVD0GkYrQ6h7Snq0l6mLJ9+x2OnpwZe6kXdJmxb+Sh+g4uuu5YBoy0YgONhTdB26EMM9AN
evrXyzdddPkskE3j1zsY1CPcY4qBz9EsUa6MrHw7Dp37K7ExVdkCfz8N1e6yLSJwzAbATC4Qzoju
QPlyfjGW1KqSNokZEq4FX2hgzukEWm3liZ3LOQ62TN3XTf29jccdeP/87ifYH6PVXQA+UpQont2o
vF178hSv4BwmddUAKk/6oF+fmD6Tk0ivj3B7bLSWNdaM+tSPwuRDmjQEUvNWtcshVLy06cHZ4nAE
7fLlzRFZAgKCDQyjBv5JRshJ0qbTYnjBwYy/5urw4oCy+aFfg8tmREfZYe1DC5Ywl8l97xYMxf2s
rSZImczFs4rivsPX+iMjbPBTAzLlk1p6BfIch8ZMYhrzlzmjjft1eRUCGh8ERfo/FtgyT64LbZNp
mPUYw72hs9OCMmrf4mumKqXuM9l4rqiHBs45HFe8iChb85XH3srb3FkBxWP+HMwqhQ/ukd8TbVo4
7QZDjjUURBSM5Q5ofLxQrJp2vjxSgDcThPBMdYUeAG/ckHxqYBxgGiUMeg566EiR4e9kRtntPdnT
IdESI2PLLNcZ0+MhLY+9tKUleI/OVsa5gKLJkqpOVCuaNternHSvIVQnD335FXPhkuqI4Eox9CQS
PuSYyOK5t2+aFsdUHGg/AFp4UNw3m6CJNA9+qyaSkqHAsQEbBRAKZE8M3F7+gVCNeWqA54l6pbjP
EoCXxum2yufZa5ei85wkfxidso3+/S04M8sFGsWaW2NqEhOlmO62+l2KsbzmmTVaZXGE8BKcLpHb
zHkwFaOpdRNZF+Qar+uge7Fv1/vyF/T+ID2WysBtotN4ao+/4eXQTmoLH5K5/R7DUJNXTOBQ6IdW
8ioJsnRsIoPcAOPGsG7nxz4zlQQMrlDsoGsHFJTlzQWcCuYgSI7qGdgS1YbsnXKUmP0dlHBZCmZ9
UNtCKgliHL7ZqeZFt+ajZkWa/Yg+JzhaJ+uuHu6TJKD1sd9ujFjy1otKsGcm2YU5ueHaHLdWXgDC
bHaBs5sO5lVde/qj+jQG6aMWOm/0RfYZRXW0M5vc9nYlsP3JDJHD9YgmfeuxCuXgjQHedNz8nQxt
L7yJJ7vKObHMWLJYHyAtO3SJr1WAxpjvA/k2Lx8oWnp1JekfC55TExShJkCreEwh13O+ozmZcwy8
WWYUp79ScNkTWv7JJT8xwQe3natviEuWLRohcwKSm0PlzJDu+KbGDwQ0O1o6HRZnBgnHsUlqSdIp
/HpYFdA4YCL43HHuM7Ns6wSim+uxuG2j5iberxHrt7X+vJdNRIpedezmP9a484mGTtcuK+Ls1Y6j
pZ+IZ9mYA4sLiBr0mg0IwuITyEp6U2/MhznOX5tYxv8pisTPfgR3YCmE36ha4hlkIAQwc9/hjvTz
3rlnQ+wrylobuFWQAqD2/HbZn7O/mfcIiJhAA4azBGZAzsXWo56M9YrD1Lc/QBvVKdep9aImqj+n
uiTaFLqCU1ucewUU3c4WsGRF6YEcyx8FpLrMR/sGbQPfioZdctdIFife15PVcZGn22/OpKo4SiCx
/24ds/38AiKZG/3WvZnCEvCJQN3HtzIsi+gZOV0nd6TGvFWBR8ITaWz9vV3VAdoJz0Diy+g0ZHa4
UxNXYz81qFmCbt7xLBA+g4TQm93au3xEZGY494a2nVvpJrWiJV7BJ5Z6lc30YD4uWxE9iYytzbHZ
wPenQeE569ecbkhGUT7xFrJ93TrjQPMftKw8cFWEk2XeECn9hjDEODXLL841lYnmOCHz0Thu12CO
COo3+2YM+gPdzW+upO4k9N0nq+R8d2p1a2ookDakTR+YavHR0u7L5Y0UNR0Yq8ffO/m7ln3y4hpl
N6jqimtmmB40Qe8MTJrnTyCo8RZgXEDzOT2Sfbr7H61y4SjZchflCrgwtFS+GCX4BKGLdw+jLWRv
rsvbabdAhQZ8ZX9iF2VQE/wHjJuNc2CNqmWEplgtY22cH9cXKMUMVzbwW8pRf5lu1Kv6ZpEENfyN
QN0aSquYy7ZBYQYmG86mPq0z+FwNK9rW25QeHeeutSTR/e8E79QxMxtYlo30D875U1FLWcoFmnnE
ityn8l67Hhqvup13y9t/GvY7+h1t7Ow+34/3RYCnInT3l3eWeakLP4CPAVZdUeICBEeR0STeNh70
5JqCXpS2j5ftsBv2yQ76gajNIIv5pNhM3EpRKGZNQEAMag77rcvMMDHf0ySBCsfqDTORHRnWgr9k
kfPP3ThkawXMPTJdyPrcVf7k2Q/pXt3rkkjt04v3+yOerI3z0HO/lrTLGuilv7aH7rEI/0qYIAsN
mt2IQvJTFot+cmjMJNTcANtGxQXHhzO5jtAeRIoPoolr6+heQZHB/1j87J7Nj8v1tj+JxzJzLlIK
xh2A4TaePQOFt0RNM1yFKVI+4gej8IZgA6tw8YAJwjt0x3bKI8YkD8U9PbYvzuiZx3xPffde3iIT
3cqTn8JTbNSxpiex61hRZ88kLFTq+PVk21GxVnN4+czyj9XvVSONAsOUCflKPn+bqtbeyKLD2emK
7xjInjLN0xVETQUTO79R62tw7EmM/p5F488tSzP+tsq9VXU7V9oMei242PpAD6Ab1wC2y+/1YNvb
YfYzhYjEDiHifR6WoBnUwviN7GkH9EAeJhCXpTsZmfanAIvfCO49K7tNJajFwRN+xEju4tcq7F6Y
TLMaldCWuhr8LHCDRrITv/f3wk7wT5wOumjMPMNsed2A789T3rpdtRu/jgGEMb45kbEnV8ldvZNV
JPjn+/dyXaiVMrjqZ9qPVp+2WLN7O1pyh/pqE784GhRkLh+uTynJX1YcwG0NUN+gUAD/dfqAgzJo
pCWoa/tm10Hzlc7VDjM4Xlv/suPF6wvALBUXLAbFKhuHJOzv/rSzmLz72zYXo3ddAakVl7EC34Hy
8IuSBiYU/YB7ZJTAng5KrVf7IdtBj6PybXzlKscAO1BjxSCJOsVb/c8PYbf9ZBOaCe1I18gB+VGA
QC9UDzjFQLLRgqcHjUagvg0sFxeZO71V0zTJONs4RrhOvdfvhivjaO9TNq0QgqkTMxian/jDSy/J
cQWLOzXMu6rZLEvU5xY1qqHNpOlHF7Otl9fG3Dz3HRnhicWgRFB54CeO8Q3jyU1r0MvTcfTqbdAw
pVZBfgeIdtxZvwHu7rJF9kE+WwTpIuOUVCGcwn2wbjSLQYH7tbNijymya0i2BtD6kpwL8cL+MUPO
zWhllk0NiLQiHc4wHNvmRjXGXWlWT8NkPc5JL4nYBa4eG/mPPe4yqkuXZ0uZ2JFBkqD+GKvrrCqf
q9TeJ6bzoUIey18A2Ly8lzKj7PycHP6kjNU+QVc+mtThCrOm10qW/tJyeruhJm+Xu3L9blsQFbps
9VPmAMdztlbuzm0dsSGKmNl4YEBf6rFBGogyB0ySAbqIe+vtv6AhF10FiKLjhLLe/yfxYrdxhr4p
EIzl18P1/M19AwG57dkvoOm39ltYYEDJW2Sj66J3C8RKSBlY6RyBJ3dYk4Zmy6qOKtK+JTD8GSJa
5t5wEa4wvfs1cOIdRk8Ma9fuZEgeUVDI7iS6YQRdyU/ZQ7ZBDi0u8XgZO1ARI+V0H/VH487G1EML
mgPloEnCUNFpOjXInSZIaUEEt0cqkcPNMQJ9bQeRrb2s7CpIGM7WxZ0earTzpNcoLtsjRvbHcq0g
bBtkSZyCaXfrw8uHVWcXnfc3p6vio/hCsVuMKbFoSPWJrweQFfPLKP46eRPLeAFsnvxqtwD0C4Qs
8sEB+a8RVRFeq+aN+sUTpqyzwD5c/l3io3XyebkAPMkKxKEVXtDyi0Ef0XFiFb0ygrDKt256WyN3
lwClBiDETmJY5IAxeI2eIXw+01o+dxoqVMdjS8G4cFF6+ofyBaThoe4G1vOweuXtfFCvyhf3eZX5
KlG4ggfG/n+kXddy4zq2/SJWMYdXRgVLdttuh35hdWQEc/76u+Cpe0xBLGFOz7OrvAVwJ+ywFo6M
JaFrxKqQhFodToiiS7kA5nkxvjQkeahVEVCqA3AqLRdtxZMBjIVOkb1ewtrE7ZNvKt7qBzB5sQJG
sq6a8P+xSYQa2APWD92kGcEo3nI+7qazWkmilrbyy52ZzUsZQefK+mc6v0zAFb59lM1v+CmAZYMA
y4UaVz2Uh6imbTQRcXpT96Is5gnaeieuvxobrtM8URFlgMCOPt531Vt2tNScPM9u5GAOyuXW2TcS
ywt51JxXVxfH4N1Ulw/E9xE0aj0Kbcpj5aWPdIrCcqPX2xe5GctWWqkzcbsiSFIyFSwT4Vfjnvr4
Noh9cZ+/RnfFC51T137xajZb6eRaJONnBYGUo5DjiNWg2b36VPadW/aqjVKRD+AdT80LXsTmqD47
WqHlpLNAhEZZlEDmAwpdA9WMp9qJEbbL/SDtRdlt0DiBu/lfRTP+F5GtC7McU16AmDqkboIqVLIT
Te9jj9m10Blyk9pN3Lo68Kqo3I/LuLquKYcl1fBxhzewfVs2DWuxDwTN++aP+UQZEuYjN25v2SbA
A4F9gtV70PMxOUMe9pWaDGBs0iJ38RdXssvJJkGbemDuPo1oUI14gLsG7yNvOZ21XMZylGzqlbbH
YeVJdkS5sstG4ATTTW+wlsFYi0Chn8xlBGOBS20FRcYRAMoUoggr/qCS9pd3jn3S22LD91oiYyxm
aBUCyaG5xn21V9zooLrqGyBX3MLh1cS2jGQtin7YleuZcoCdKlWCxU+LvGFzJVCWejc1IC5Qhh+3
j8X7VoxRKAU2IRuwffmZ7oKUwEGlgvepeKdhdL9vxbRrVcSg1guDwsUuzKsI0MyjuKcZZHzARFqH
VlDAq7TzjsZE2SWvhsUE2bqfpYXfGi+y3nFcCo2eVyqB6SNUjAAOBlCey++kzxaOFoK8b07Cu1Et
f/WisisxfNHXgGKIFjiUannQW5MbDDeVcSWZOZu1hOBibeC547ve67DnaZzzl8VrHD4017aprWQx
OURk9LHag4YRy2H27DT75l5PXUAM5TZYEWBtDnBQVPe2Wsr06m5cLZtXNNGoS5kK+wbUdr7vX4Y7
7G3ty2N1igP50Dto2vgFoD2AY5SXh+yu3vdP/b5InMYmqIJwF7o2lenzElhfOpphX5gpfX9hGRHA
R3Sna0B+Xg625MiufPwvAhZPJuNHAZHSDjWNleE3DUPz0U7ZCV7jddnOrE8NQoaLaqXPcz5bUhUA
Y9P1dsyhXm2OJAlmmGoUYkrpW1o+6NPL7U97NS5BH+1rAYzLseYxxoQROHnVb/ndf7bjql3T2JOn
Of/F63UrCq7FMUbaZXpMrAXnab3RGx6yLwB3ci0nfKLQqu09zR15O02bV6gCdAzFezgGth5a5cWg
VEKOEozwOloltsN4sZ0ngf59FSEiUSrbMqGHMlKnmFJP0WMOSvWWBSqrQzBBKF+WPte1zABEOzlO
snUco/ipmHqvNwyvWhL3tlpsRYm1OEYrcpKo/UhwZ3L/KMaRvTcnyxaEX7elbCrD6lCMMgwTRgHw
oEMxblFcdYx8Q0uOkfn7b6RgJ0mDx7img+6yoQAzeolaZiIfwKjmGwJ8Zx6Xf1EnwYbyP3IYB2FV
oJgWZMhJ9+W5D7IAqBrnLuA91Ldq7HQT+h85TLI1dQC9yiXIoctksiN7zR3FhQWQ+DH/KLZh4shv
MHRbnONjdWgCIE8Ht690U+GxrQR+Agu1b/bdYIpL2RotclmRyHaKSZgx4Y32bibp6EBK8E6YN0Q8
vzSqedFrVR8lwx9+tn/iXyiCuAZBbUY5aH+0YPJo54BXWN+8Ww16AqcoAaLQYjQybTtdGFtopBrk
WJ4FlPlejQBaYhdue85d+jgZvKVAk0yrHfr0BI3TYTiNNs/vbxng+ocwKYXchA1pqN8HsPqhH1+b
NrXzqLabkZNJb31KlG0x+WBQald2UjybQqGSS3zKykheVWt6Nsassf+9uqxlMJYxW1U/SSk01qzj
kzgUgZHyNHLLlaxFMEZBxqrQSIxj1E3la4n8qvTEw0uHc1ub6ddaDr3OlatX1Wgwo1qgz1b0liYk
zuHd4FjolxaO5WLIjtcj5X0fxgwErZWXJY8Bk1q9Z0lni+O/JUilGQByACzToIpwjdImyU1RT2Nl
AJMTgCjaIL6CjAGr/wDNHbWdiVeWIy/1vgP+7G21uE7YDSD46grKfgqwQNlJVMOIElnNUfGlo8td
29mleC/oXyX5x2jMdiyJYNIwOKq48QEvhLJzKXXTdkmVYaaCDoWXjxXq2XSjevhO/Unu8ApX13Z8
KY559SPxUEDoRkQ/wpxd9JSboVtp74see7fvcrNurGOeH0sflI+V3YpKAFOoTuD/whN89CQMu5vv
FRhoo1PrYmrLKZ/SL8VvXiy6wjL70B3FUOgHxPQGm4hHIsmjosaUhIuQ2s529qe7o/ME1RGYkwvo
k5pd/db7qCUFeFpyzrxpGivhjFshpMuiPgNxcKZlj5KWY8nFkjWOkOsPqCNpQO2RdtM1bGZcGrxu
FL0u6KLpS0JZfUsbMbTLsEnPspLLrqEOPNCgjUNdyGMcv9ISGKuRYAihRiE+VZNdFhPOdNiHkjPv
OQgBXw3tXMsAW788VDvWjSZYWAcfB/Km64KtxoKTp7NjhvFeCMl+VtXzUlTnVuPksdc2j+uk8N1Y
nUUZjO2cyUmSCb0xmpRdzRPH1pXE+qiJhNhamMYO+FErW5fRpyzQQ+OYyMbgFmRbEI/06XozLu1E
RQC9IkUKA5mSI+2aI8Ds/fTA89lUJy6vF0YPETQ9QkhlDwnkNfDr9mBHJNMPQqxdB0rfPPnVt+96
q/Mc2rXCXApjrMAE+mlXzvCi4YmeCqwreAwDzsVJE2QoqYfNP06hZSM1uxTJqM9gCf3cAmsYIs1A
IU7e26mvjjZ2XQBdaOV2LePtCCAOXlZEg931xQLeEyBAugVrvNRbEi5jXQ9oRQKT3FFByV4D1Tjn
YW1vtFjp+f4Rw3LOCToZpZR2PDU7+a7+qR+RV/uGZ3xBfUE4ILHmwv5sa8ynRCZMRGkKHGMCbuB0
NAabDMtdl2Glto3LZzELj6mkt5yPeO3XcEZNxk4l1tipUVxepTE3OvAgGiAq6SK4Ct8W/X2qX4SF
W+in+nf1zTS8vCVAZSNCMQ7NSFphJhjHQcCdMNuHmTMf6PVujZCADGN/28Y3FWQljFEQYVaBYALu
Cr8K74v2aRIeZuv5tojNT/Upgk0gFH2KwH2L86TxD2J1mNs7kP6+NLFf0ebBbVnbH+mfu/vona6y
TUDZGrg8OJKw/lUZ3wxSOiLGG3qRR+nIuTd2l3uudKERRsyxT6CTXR4r9X3UOauN25nX6uIYrxHX
rTX2Cu3tHzqXVkmzQDurdJFrVwW5M7zfvrtNvwiQBjCGAhtBZ6esa8MqSZGCq72tSqcWTacCG8T/
JoL+hNXnAa1ADhwNqIIIkKWm+l0OnJIC7wz0s60EDGqEngNe4D4g3gMrB/odKVMuBuP2x/+8KaqF
Kyntkk/YakdpPr0b0L2Ra7t0BIAJj25lT3jZVJj85bqFzaPpoHVG6ijTPdRLoUWqtXDwC6VYBCH0
gp5ukhwi9OBcrC8mdqGDrcHLa5tXq9s0389HB6vpU4wZ2JCGEFM9xspDskjAXoftYs8AHpijIJv2
uxLGqHyCTze3E4gVwQ7hRKA5NBc8OgQQlpcSx59vzFHAoa9kMcooRoZI6gbKqAbmQTxRzOTeb1GI
/y/g+HiXyOhlQ4qy62dMXdGPB0Zh3zxQ7NtmlyPpj04Tnd/1Yo9XBOVdJ6OoFR1LHGW4wykjTqg9
jZ3lFUZpTxH3YbOpnkBrArw8QJsQuy7VU0byPRMk0B/QW4B1CIaj+lBDN+m+vrUvPR669saVfuzy
4h1FSZrZl1SlzDlYhwGfpCm/CuWhS1s71e9r4QuQUDhayRNFI/bK3getUNWqC1FAlJfvcwSqDxFc
PWVhYwRzP6AbeNtLbqVTF0djrADtAKFJKpMWLA27eJZcCWDXZWA5WAV12gf5lfv1eCdkvl6e9QXR
KgvVs0P6QL7XL9h/iXYUbms5o7fRlnbySzpVwXjk+bUNX4qJfoAdAXqBojgyllFVhlAPHdqrcveo
afspe0rn59v3eYUmpgNKdi2DMQNx1EDrHiNYN8ASE2xtl6EOJdr1qf9tvQpe7UqO6A5f9KP8KktO
rtq8FIh3SHr9KwUqeqvViAAfmgCJ04xju1QSOxZNjuLQzJDJHHFODM9iixdHZl+pZt+PpdZgOURa
ptNCRDCxd55IGl+pOkDQqZ6o8PbQNsz+QiSjOEqswzo6ONE2/rKUh1b7fvvbbSVBFwIY/bAEYWhj
oaKQoqJD5zfJYQAqZJV/YIpi24FbR6cp761bZLSlH0SrnRfM9dE2bZ/b1bP2U34p/NKpfggv9Vv6
vTqbu/hgvRdfeKDZWy/Fi+MymjKnpBEQYul+j+SPuZ0/aLvphw7cE6wl/5bv3AyLJbeveFs5P7WG
eW/MWmEQfdBlIKju5OmQFAoQW7mz/9Rn3bpV5qGRp6KWEPpEVIMSlAHlAUNT9/K+eGnOaAt8M37d
PtRGm5ba/D+nUmltY2VyU5mbvbl8PEkB+7DXgecSnVTbCAove+J9to04C2FgCTFBooyMncnNmhlW
l1bIzYa5sa2y2AsdcFJBfSqaPNTATRvXAFeEpTL4NbbLEwHLb+xLnEuMZzuqT5h89cS+tOfJcGPr
iPn4PecmeRIZezAQ8NtcgkrGe+sedW4n34cHMKqhtZOeJQfsWo5xkN3/ove9FZVQFfrnrIwxSHMz
kTpGTqE9IQs8d3uMGYNYVIFEySmAUkBx6zF/w4tJV4wBHwFjJZgxiWXszUq24HRaT7ifJ7d5kHbD
cYnQTZN/Ln9QHXbzg75rTkBzmzhPmG0XsBLOWEqdyuowhnj2SffRI8V47wNAvDvTY+eF9rjvTn9V
TUFTErN2AGsEkM7V068Agh2hn3hMnoo6s0Eh6KjdicgYMqwmjr9RaEy4cgUrafTvK9MseznNaxJh
7qjRvpulGNugisG+0dFU/8jK7IgxJpDS02y1iCfZ6zChJo6atZy68hD9BrqVamfSzynvgKzXNvvI
KE/1XHmF+d6F30fyskydE4WaY8WxI7ep04tAwern8xgudiNbj+2Q7zDQyLPM7TRjdS4mVE0ZANgJ
9d3xXj1YCU2gnMjDbN++8up9FlQe3ZcDASFdH1Z3vEl43rUydqqNcq5WMd5OZpsDliC2tZhTkdh0
c6sDMvaYikVck4y+ri1MMTfh2bLyY2ERT4v0r7e9zsY+Nvz3ShZjgl1Wmimg1Oh7Qukd9IJ25Exb
2tMPUH/+IUHmAE3HCmQXg0StU0127vBqY9sXCiGADUKzl31xD7UIeGgTtTGgYdt1GANWnEc5tplr
AJvv/0UwL4tKKYBdSt+FahDt6KqIAr6XJuCpxnY0NDADQemZ5Ss83XTGasxSYE4y3gOu8oHCU+r7
ASuG7QN/4GIzoQDBC7qkhiViMfrSvq2urIdixKQyWjMw63MFoPup4ijIpi6a2CnCkwFFERaOKyNE
DgUFOT3mbsJjskTkwVTPDVIYMZl5IXAjecH2I3qEaMLQFy4T38tKM9KQ4DPNTnTOH/DSdJvX2qXb
mYBqCzSOvA2toA001OGgF2AMYRyJKYf1f5LATIpcYop/5LidnFHofo9AT2z7tHfU1nyLDKXkvCA2
Ph2aoUANxFaLCFJaRh/jpSqmSQEqSC8KdjaJjq7F9tIIHDEblnUhhtGQRlUSI6TLAuL0LVO/RMPs
cNwH/aFMjLmQwMQYMa8aExyUtIgORvLvA5qsNaZMUzcM6ACd7tIUYgoKrEPor3qHOXJeEsE7I/MR
G0WciEh31kPp29Bmtt5xmpIb2dHFERl/b7aDJE6drvtF/BX5giOo4FkAo19eo7Y6clRy+x1mUkBG
atY6u7ur1GHemxRaoaHtcpcOTjVHeo3xjvh5wF05uO49wv8DV8Ggm+XIqJlYM1dTXQkF5FHPSPl7
R18CjDvUf3dbVbZ940oSE2mKUZWNRsCH+s94WIsdzNgNffpSKALee3k7roHxGXisKk7H4qcoVpkj
r6WpFijKI+BtgCLxjU4AZOhAyvvpuUbOYDnGN6uh6999DHaQv5ixgCtDmxXAk7TgT/3PKgGLUFDN
AHAIrBP5D1yM084nNe7tvuStUmzeLYKOiDIrYKGu4MdrMtVYSoPjHH4O6GW1TnGffVWC8lk68bE4
NpyXjFhA6RxQ171q0o+qldZtSyf1m86wVbF96eo5x8so5YXtDdsGaq4Czj1QP6I1z1ygUqUtouwo
+qn8J686uzM4W9CbRwGpKyan8KWuYC1btPbTGU1qv9eO6GjZivWA1et/74VRq8U6LuYSEURZExvT
WC5SumFQjcXDrEYnOY455ZuNSCZDwwzAm2JbETp/qWmpKZdDBoAUv5rKe3HSOjtuBY+ky11hlj8K
sz/OirYbZYBm/4VVow8IXhSg3yPnYT5RhDHZQS0H0Ze6TnWSNOxsQC/vFjF5kJTQqdPiR6RKj1Hc
PpIpwc5WrM32WJAx4PyQrU8JgHXNBGQL1p/Zt1Wpj2Iy6gudM/pYiwPZOn0WdEj1RkzAl7ENwI5X
jtCN8AfQyU+hTPhTtDJNMIGs+/oJoILn5BD6jQf+c2Dg/A0QDAIp9dJAW0cZhNUjq0XxOJJRMEvC
1z567eTnvuRMwWw+itcyGCcthG1Ceg0wO6OD183iZrv+d/RN33ee7M/P9T2553dttqx8LZNRoTkx
OzPscK4lHNxQrG0hfuN8J46IjyflyhNb/ZL0JfXEI9ozNp1KJk4NLkYbdNIu8fsd/62/GclXx2KT
2SEy5n6ZNRHDGiOq4bEzlPvQpVj1mtMCba72eO0F3imptq5OKSqROEYRPt6ko54qqRF50aS0e+Zc
5kaWvtbDj1nllZhxFpOyo09Ga1fsZa/yc5c4WAN9w1ViMZK3oLVp2J9qL9NTr8WFUzkjeiqYzBr3
xmA89iQK0rhyOcfi3R7jQ0MB3EgT8gk/eln88A/NT9R9+qK6gyffpZ7gCpzgs9UZvbhIJrPUAYVR
SBMw3hr0E05tNbQAihbRHJ3T9E4FUC9Axa3eBUEF1DOyWjDNphVQEdXBv312XorLJIGWFs5C2sag
pjfeJCm1AQnvhOnXon6Uq4Vzzxuj7MZFPs24mCFJ07JLkE/PBwmIxO6i7YTKnc/tt8TLTij+Ac32
LXo3wbA+QYntrnSAxjNQBpr0G89kuN+AOTrgrNQsrqHM2QvWx56mI4VTGGoH0NaO/nj7mnkaxp5c
a2A4ZaL7ikVOsjD9bCaRkwhsPdfXTofxpVMqAsJpRFEzqjKw7Z00TOQo+pvC44XZzDjRhbZUCktP
IQovrRKs6aY0LOiBFXfVc3kI9z2wbBtv8WRgQMRfb1/ctgv4FEYvduUC0NLslzxDBlUokpONd1Ly
ijoCL5XhSWEcwLgIfa3RLj4yQKxjDffaa+xWr9Mh/S45wiF6Q5X2VeboxAbSHFhzdXD0qiBgwnQf
U/MQe3XMNKJjB+FbtZfc2kPVkhLQqQ4mTzK7+hW/033YyEsCI7DEPR4r8hN2PehF+7we1YYjAEo+
ahL4TUAKZF8scRJOlTQ0pi/WZuwnigzQyRZl3lTR8wCUX7lTDwkPNXzj3hUDOgTCUbx3gbl3+XV7
pS+nXh4wWaxbe1kH5FZCFNBqy/pfZOKKiUe1SOEt0QZnrGPUkarJymL6mYnJgi5Vno1Kvr+tq1sp
1FoIS+FqkFasojpDX7MBW9mh2KseyiGujhcmOZrATQH0VuXwIYc2vAv6YrhIixazrlgvhj6tUQzE
4YjYuKbxQ0tDjuveSmkuRDAOLFOTTJxBt440iu52AVV2dLSzEshApgM/WfjIK+5suRkF7Dfo9wFR
HvtWjJshRloveo/LHJ1iv6AcEu6LI90jy73I5wZkmiAx1awLaYyf6eOsFYQR0iZfn22sKYD0vLyT
nHQHyhiusW21vy7EMQ4nbpK5DntgwaX7PLSLXwWgc21sHFaDk3m0+27aomwrnU8JBV8A6exxVJV3
XiYBqVt8zkzED2g91cTC3oL5bBXjPWh/geiOu2q/Md4PXCqAn6MwDkrsq4JrpSVqJyT/uV+0NrOg
9YUgP0TcysvG/gckgS8O3kw0wYTFXK06G63UE0iSnibFAUdLFwFWANC9e/EXSXCx6Ys1e2KO0rzo
UsBSnuZeEfSgp3JRXGbutpRIEasVAiRm0Q9IKAOKf16elcJOdsU9xR6TgBWTOVpQnTHKGGhOh9kD
dAkiWz5a77wJ9Q3vcPFzmDzHGoVQrwwEN6Wu7J68z/W/b1pdCGB8g0byMCEdFoo66/sS7tW+DrAL
amvCxIvTG1p7IYnx4mqhhhisRbFL/4JnzrBPDhadKISlgE6UjwW75YPW8tip+2KprLIKC9oiw3od
GsUp3jv50ULhUnB5o4Rb4eNCGhMNddDdZpYAaWKQ77Pz+EIfIqbbutFzXdqSl/mWK3Dy/y3HfiGU
XvkqwYqLKCI1hQ6WQZLTgEEeWzcADwbuC4AbCoeX9GxkqTpKYhom7AAVB8KHS3FCrqMdh2omHNtg
J/pzMUv7qdBtNU95J9uob1+IYlx6WZoYCqVT8cVd0toUkKXYxY/ZO3+MgncoxuUkBHhIRk+n32Lp
lM3f4xp+NBd2Qv5y221vmvLq9ugPWX2spe3SDuQV8G3gSbQIOUtJyRFBfysTCC9ujfEWS6aEop5j
0EbpRtTGdzp5b8u328f4qFfdEsJ4jKpTijDpPpTO/FLtCZaZ72MfiwtAJ9X93pf9+Ijg4PO0fSPJ
xaaaKWGLGpXSq3wzk2c1zGkzuJAKZ7FKTx3OYHPBQ/Nc55yC2ua3WsliDGvMZAXougS1Lf1xmFN7
aXlNBp4ExpaGThCbfsanis19j5FHvX/lfCfqca6+0+oMjAnpIOXMi5He110YUOdAEZQKu3zgYy1u
+9qVLMaIrCKW24Y2MkJMa+dvqPxgjf8uPOTtq9YaTgvoP+Ws5t+i8eftU/KukTEqcBJ2ajQBmtQU
gF1hlgejDjmNxO3Kx+pwjFUpzQIuXnOS/ULG1AjIKkNNdZt+ceUFbdImBH39jCeD8Qgq2cQW82Fv
tqIbj4g5RvrWSOhi9d1dL8VOMba2iSrFDNLN3qg8MAA6oyVz4HzpmW99eMZAxzrqTXBTwqPlsxOr
xJ4F4KCHR30ydrdvfyszRFEInF+IBpjTYF9m4LkvQ0tHp7r1Euw+kyDcWYF55LeLtwo+6/ITi8YE
8rk27WKMaGDxGW+0YNgRoP/jPV1ESHm5KfZm/Pns9GvMHZZ5HikhvcN03+2Vo7nHzBAWizI/5Xia
bdNZSWLSIj3vG2AV4woptR6dZ0u+NTsjyHdYk/F5/dVNH/opjAVeCo0sigcKilqHY3mYQVLsCpMy
u3EDyGcwJnbASediAm1GpZVQJjVK0nYwMwPFLVBJAtDJlBeHAAXNH6SScFSfXtaV6q9EMZc5RJo1
RCXa4uneBB03QNj9/q7jDgxxTsSmlkaLgrNIW6mJkDqAidjp+egOA5dKdjNl/jyOwdycJhn9FM8F
MKJU7XefiEcDWzlOZ1Vup9WHeIhlu1CryJ6lBHhdeRSUeAnbKE/yqNp4B2bioTZZkV630JslV4Bl
38y6bWIRya6FOfRv+5SPpueNb8h2BOdmQBdShLsFcYS3dKD46r8rk/KnSEBdVOLJW6puNqZ7cajA
zKE4bTtghb7dY3n6i9BrdjcPDrrTTqJmDhEBHKgjK06AwS++1oWOkUe1xmQwD616MxCtPhUTbaVU
kuQsxVSXsvwewcpKQJV6+2I23fpKAhNjix4LX4A4Unyriz19GB/iBdMRIP1dnGqcuCB0Wx4QI9SU
hQt7tleTGIWAAfE5RhOf9D/qZjjIYI4qw/0ynedQsA2jdZPUpDRknGNuuShFB7cpSDKxWM+GFMXs
SZ20GCsUWtVT6uGLUUrnjoCup06au1aNOPq29eFW8ti6X92NpVybM8Ztrf65j0gbORoxCh6aIA0Y
rFavxTCmXKizmM/xAuAOMFGEUe2ErQtIIg+z4wct/VUbpntbXTYj5loiY7PmOEy9GgJnkgj6nR7n
na1HFYC32qd8zI6SmhK7tNIvVTwD7Q+gbbaWLd9v/4Ytt7H+CUySWwpNq0k6bRHHswe0RDAXJ0Fp
Jn8TQ9dyGONLM2RoYwtU/CRFlQh8xQdLJt6wgEWn00+5Ff0ZMv3bOPeFE+dNa0ta/20m+Y/bp90y
UOwGY+EOhAPYHWTyxAEFXtI2mCpYtOZHl412bFROR0hg9R2vWr2ptStZTH6Sy3rUNIVA57/yZzo5
VDvJqX4TfQUgDYkbnnmZw+anXAlkIqvQRW1MGX7wXolfEtQ63FZAajml/f72LV6FcFpnNEEiiwoD
Bm9Ye6yUZupmoR2CZXrtJ1/qD7UR7yLxpUJlZfghajwHcF26YSQyjtUA01ubiHUfTJHXe7IjkI9i
kQmCTnT9Ud9A9cbF0je3iUnV/8InMIKpQq0qAh1mxadOgmAp8haUqCLgQxx6Dc+00QVi4uAi3Qxu
3+7WYVEiwBsawzZA+2cbgOkcJ+VcNABLKDHf0J7Hr8XgZxUA4acDaO3OEygOaq9/XR5uC77SHzAF
KUBd+0CEV4GGcXlWWc/NolTrIRjgdxpwVVt7AYxw/5MQlsikwViTaXU4XLZ8TZXECbP3ifzrlzs9
CcrTBrB5sQ7C3mA+hSSXlGIIEuFVQpyICK+luXlXKwmMO8slkZhKAgmmFR0Ac+DJSW8rUcJJlq/8
FXMQRu9HUavN6kNMGtpV+JWMJRZA2oNlWpxYdBX8GEmMohsEu226DJsGEa6DbdbXJVdfepI+ROmy
02aspRjC421V2FT09WdivHFGNJApJuUQlLGDKe1iDwJVlIBjd6mfKg/IK5T3II2cUHRuS+Z9PcY1
S8JctKbcgRa9Em1TkuzaUGwp4VQleFIYe1qI3ipAWBqCRvsTJj9z601Snm4fZMMTrxWdfSxaUYuZ
5h7WpJEw0MW2dqq8PUVNtIsFcb8kxslcJq9LAKP4N4IN4B2hhXjd7x2meMmKEOpSd1pmh4uETGUJ
g3YOH5QhehhHELqZ2S4mxLst+HpHiSqqBtAzUM7j7OxA5ihVeFipsLwmd8xTdJadbAdYdUz7Y2S2
87IQK24GIBvpZh3A8xL0LXjL0Nf1VeY3MMZSaIAjtiqcPt0nu0Z2FtHWDHus7O4PKrq7CguhCPDO
AIBAzcleb9/AddZ4Kf1jO20Vk6RJKstpGIZAzrr3AjVKVI/AZxbWXlhGP1N9fpqTJNAG7FYMU3TI
E/Da3f4J1w9A5icwfqlS6kUZKvwEzZZjpwQG1LJLNU9QnPpsvNXeADZPCpYc7lBam3+Jb0vry8of
bHnSThLQIDne67pE8/GDTDouS0ftWfYq5JEaKveIXTNQN7D2j5FmCQiDnuqX/gfIH68LeQ1xQCVC
C00MV9Dtf+a10M2kxHglJOK529hAoQyyr5aD5b/FaewCdBGh03KZUzbSEQhVsciDQRJgOTEuxey6
BXx+ECpEHziwFN+gRu3b0X9C38HZp3J89GYA+hSo0CfoSteUrBqSSICnrMLFtWYQA1okEMb6NeNP
PG+GoJUsRql00NSJTTHBK5v3S6lh2vl5EYFkO9aOBLQdwFbvb6vxVYb+8Qn/uU2FMeNwKZYYbN1I
tEzdrsfUiQSJ466uXQXG6NGwVii3GsCoP/6+usBwURah0keQ2WIdfngWQrt26B4+oFpcTT5gOg4Q
lINk9z94felrm7gUzY7mYpMymSPBQvP7MLgIrU7sh79U1wpgJa//etUQwjAhD35ZDK5ZmMW/VBQh
wvRPTHCXZSXtQMe+X5r56+3PdY1Jz8iQL2WYmNGsm2JB0pXD49cY6pQF8TjW1oMah4UtWstObpZH
yZj6fZh3r3MbJTYGr75g67awpV7ZYZFgsfO0q20CRN9oqnaYxJIDlBYyTbLF6AyIC1BWy/VZqQuA
hGrDKQGrLsd9UkW+eFQw56BWvtKJeqyLTLCgE6OSu4X4hRSzYyUvt2/r2kFdSmFNt+/1bsq1pg/q
2V58PbdbMKwKrW19w9htAiZz/YflJpzgxDmawqiBYTbAb+4g1AAmeqMvdhtO7gSSAM7hrhwhczhG
FaqsWepabbFYjuL/HGErB+xA56GxQ1tDvmibxFZ+3ZZ55S0wFkfBr9FSMAzszNCjr75aosZALqgr
WHIU77TEDORE/nFbxMbtXYhg8lIjUwkosZU+EFWhd+XEesunBnOZJq/ytClIs0ATrVmArGHXfxqh
z0UZZdwg6RJ4JFkMMlU/tiJPCTlyPlzU6s5mSRSExNSw/VamNgHLSKedYlPmRP+rIIUvg0UmlHQo
hPfVrlHaQtGlAtnIAJYGQ1DxeH0b6hgbMTnHcq9CFCOJiRjC2FsgkUTy2YWnDgvyGOO1deG+nVK7
BO0g0b7dVogtndM0DUFRQiEAPbxLnQtVg6RGBE/R1gvmRR/T8O22gC0vgRHZTwnMiaSy78OlRYAv
DOUtG5tHTS5nbKY3h7lWHucuu4Mx+Ms4BZ2VgyUiAyB7uzzN7djYnaqEHMOmTz7GNa5/jsX4DxMT
so2kQTFjPAg7DZSygITGXJWFVF4TeGh+m4rzeXiL8SIWLHi2MuTxHfabbKWVLdcSTdUHbdtLY1U8
JOptcfgPGugrlauyxKAXixLSBMdUon027fN0cCW5t42UUzb42Ny4vsZPScxXjeLKKualH4KozomX
D8niZHmjuELS6U5TzHcakUHUYpiFjZJQ9RRJArjcxOhk6Mep6MTdGGsDyHP6yi1zdbatiSRuV+bd
XqrR1CV13dlN0mR3xTgBhqLJ0HKPy6Hzb2vnlvvQUAsDO6GmyQqbVIhpi8WlHi53Ln4b/VE2vobh
l9siNhVuJYL+fe2hKqQGmYRvYpmp3UVvxDoa7bmMz6b5flvSpi2bICPBBLFJ1zwvJQ2GFQG3F9/E
iLRdQ7w4sTj57PWwGXVPnyLYkB+ptTwXNdwFDCdQMNNbOmZlIwkavBSIm+a5+ysLWklk7LXtDKkL
c7hebKzaWYOoK4CWqxpsueWhrlxPMjCnY6KjZuRLaglI/0oN89BtMDR+JT6RVPCG9E+sV047HFLh
9+2vtunxVwdkvhoIRBqB1CKuNC8e8nSqbCLhXZeW2T4iPXGtVj7XWsFrHmyq5adYFvwpHdGqbiuI
pdv/0ZGcQSK3KwPiWM78s73TsPkff7Heua/aTYtbyWW+Z5dr4HXLINf8hgnQyZXugA2aF3Z2qt30
e/cdUDfYQ018jRPCN+VaoihivhSDYyxghGREUWaCDjaoFDTLlak6aea0J239b2vcVIdWchjHmGI5
wzBE6OsyVV42JrGdVO1z3fPkbD2+1oLYuYBR69ukpXqjf5ncD9iX3bBLwIqsePIrD318O4p/Hstg
AtlkoH5rZBL8/ZQ4SfODhHdW9qZND2b42ky40Orn/5F2XUty48ryixhBD/KVtu30eKMXxsjRe8+v
v4nROTstdIs4uhsb2tCTqkEUEoUymTk5EaG1J3Qf6AbU4V/Wz8lVdDv7BcybJuuGRBLo4QSFj183
gqOkHHS74iLgLQGJCQZakHRkmw6i1AzCJgFSB2Lpl4q6l0fVhbI3x0Ou7dxvdhgXmeoyTaYCQTiV
izBo8364k+4p20bU2I3PkzSgAMJc1URBvyRIKSDjiorP79eClhBStDJF0AHTUaPS3uokSpxSzF9y
SfYEOT3qUHWVB51zuXIMa8xRT8ZKz5IckV9O0Kk1pBtRqFxzQH+TXvviDCL5RbDG6O3v/ISAMQKh
uozuAVMEKxb9VWf37aLksY6QVvOqbLCTIncinbOBLHTCAnohTCqMYYC+h2WMr5CzG9skhqJiicdu
/wj9FncmjSVnrZNUPBWai6MHc5jPB1uDZuLuldn9E7oR4YtUo9EIQn22POpqZUli2v7IoAJ/qDF/
5WhC3jh4vKQ2QZbylMxjtQFFo2aPAES/QLnPkrKu/bb+pS+igY9fphKqYIEsPfppfv/UhRY3Ra62
vxhkVAy+TJiK8FtndDR7+CHw56Q+4rFzX/6wqKG6rhHQO1/0/+aCZMw96ShJMGUKyJxlcYR7AdXS
cIfxUxQJBnt0IBFiC7dUM02wejQlc/afRSL2RzBYqJE+0UiIH4HmqxdSzZ7R9ZyjQyHgcp3EIJQn
GPRNTNAoqk1jKNME7nQlsuSksxJt9ERwzalQJFnfxaumDPQqgLSfZhKZUypERq0Q2mU/1ODRLyiX
0bsSPPUA9XVDVz/bmSHms8VTk01Khyb7cHzCjJ+rRaG7boEF8I+NMSCFC1kAHTRUzNHvtAmBUtrr
aFeKXoWg3szpeN82I+eLXTn/hFJdQSYGDFCKwmxOjGqsWgUwE2i5DbkhB+UCV1e/Z81BTf+2Dvyx
pjNjTEw649wSowc2t1XoTYK6ydLqpspETnh0Efv+soMsAISTQEl2cfnV2Qh2Dnhcpt0rqWbp002m
RE6k5FZqfq2y2J2TB0SNHKe4KNGydqnXnMF12FddLKKX0FNOmLN6FUDT+aO0QzwiIVjtpN9rD3Pz
oG7iFXSub+LneplbUYIGlqonI0bZ687JMs1JB91WuidhfFfaiuMxV13f/DRGz+DZIk1hmFokjTEZ
AYEY9ahO39cdn/fvMx4Jju+s16mTjIPqTIp4JOLISRTxvhfjh+momdOQYAltd4/LD7mMzDIxhKeL
qYO2No5b8BbEnOTFUOtE1YEVUt/646w5E0/v9SrsfW6JITJbUsQ69K3gd7XyloA3AbQbTmHWVkpi
Z31zrqLSmSUGYAeiVcskwRKZb+ToRzC/BDyNQc7nMhhozdRGlfMYnHRhrqDIoLlLUHD663irYO56
MSzILJW49PIIZOcJcp/BbSPw4IC3K3ShZwcFBc9MG2S6K+IxLVIrDzFHW9zFXFi90DZjcIdNfJqC
kSnCDH/uHPMEibqDKVo5XLkCs0wUY867gWtbaYUqe/C+7hAXHQasbQYO8lgJR7Rd0okJyUP27ESj
mdZC/czJaBGNDunQUXMJ2oyl3b78bfcSa5+Bi6RP2jpXsfZ8qZwpBaFNxqUI57kkgxeLmYWiUeqY
NHdFECK0dt87AmTpR0exwdhW2eSN99Dh3SVs23CFmi7qu/CeWbPQVxbeC6iFhu4kuWHpYWTnpNik
tszRjkUOXl0N0ikRGaajJXTVsVQQcYysaxkDsJKDfrd8hKagfTgGeIVYopO4yRPvArvqwecmmUMv
NfPQaBJuMCpYXQy2/jN7y/CNNXey9dflebhZvqQe7yNf29dzqwwOTJDcLDoNVpNRsgT5PRy4rkN/
OBv8glDDNMCHh5IEWzuKxr4FAVKJNvraGV6rrUKFHdxF9EWvdOIT70NeQ7Yzcx+R0RnmDGEgR9Jk
Ys48g1fWLyLmJhuN15Z41TnPzTDXAOL8AkTkOHRZbAnYs2pbeRgl90vKZQWFE3s6/g88BdcA9dwq
4yTzWI4dCKPBDw6m7DS0yrv2CSqOe2jJ2xLmmR6HJ1Qyeyt8Wcc47nIZP5lLxPstxRhhM3npfb4h
G9DZgxC9dRTDprPQhV1yqhIXmRUKbOerZa4PWa/jUZzpKdxGt1CP2REbTIpbGTKcocM7CRccEKw1
JoQsRbFMQhHftnmFhv2IIsY3jPd5GOSsXpQvvWBlVIHB2MsiOk0svp4vmzlm7TPXCMiCiDG3RPMi
8q3vUXDvcy8qiC+2d62R+xWaoTibyrPIXByCkupKRn2YQg46zgGvw0tfWyi/x+DmpKVxkLMkOzTO
uSpPU+o68vwDCx/bcXZOS4yQKUWmaN40jN9nVdt2Ucih9bp+WtBfAsJ++n9mfTWAR6lU7Ghl5pYa
/Gyag2HclB1PvPgq5FB0U/B8pJfG72GOWYVz3pnygsdWC4kArX2DdPj7AiV7zo7RH3wBpWeGWBeR
i8YMBixohJLKPO7N4YaosW0gVxLq3WbdPa5u0Jkx5uuJxvzfJ0JtvleFaqtixUnuXT/hZzbYsAIT
qN0yY0HD6+h2lD/C7T3h7n8jAuFaY54h4TDKiTzhJqrdGSqYVLMpfYrtfKu4+Yk3BXrV+T6Xxjau
Z7IwTiGk37y07e0Fqb5GTx1BTnxZIJz36PXY4cwWcxmFg6AqLcFnlO+KbbhRDjmIjtB39946wt30
3Nnzpn3hERZzvF5j7qJo6OR4oAmgJn7XzedeOZTz93UXvGhd/cDEs4Ux105bLGgNC2Gjc9AieotF
HUOQbxVudmf8Zfc1a4q5bEhQRl2U4ht2+ZcYUK+KD/Vyv74ezpHSGKBoTLDS9zkAdxjQBxJ9E/KX
dQO8PWEAYpnGLFkwseGFZJ/lxygtnWUK/XUjXHdjkCGKVUnTg497I/Dld+3QHuPjCJ3cGoVGEdU+
9aXgUhbRf3QF+9jxbdI2mTqZMBpCPyc55IJpVTEeBguePTwGHd4+MUAxF3o3zjVs9ULmiJUBGRSt
izhgzvuMbDO+UPeZktCAY+itXwnw/I72BPfO5LaeBl0EdOhyOTd4Z4ptRBbUUkjVrpa8bMihpIyU
oJ1Wy6YQgLxi1m9TgwRbUxX2Wppua4zNO0RHS8C6D11N/aP76r93Jsu7H+viojQmdi8o8y/zVB+N
2picQkn3GTqHlealUodtlQfPWT8cVEdfnvKvKNWeINV5kNv21E36j0UiL5oZgDa8eW30OXTWfyPn
MOkM+MxV18u9iusiBvdJ8yUrMzskPCY3zjWhM7AzLAE0CRKCvt5MtjozdFP5ex27pZxxrnPeahjs
IUs4o18J3taUj10pWaMBas3ZdNe/2fUo+mxfGQQKI71WdQqjxrF9Fo/5rrSDra7ZzV7chscBYWW5
ldwKUe0eDdTrxnlLZHApBmVyMX0kvZfZnpfKMurBwnQsx3evFsrOfZeJWpRkEBOM/tJJzcAffXBJ
vOlbyFUgF1I+FE9/y7nJ3ExsHWTo+wVeHmhebfbbpEkgfzD6nVpu178eB/QIk0KNB2OYRw2gt4iB
27Rgx0diZ90Ex9nZJgeUKep0pPffWN1EPZqM8u9IQlpCzKt/cDzhor8hUctIpHy+rXRM+pu63aTt
w/paeAjGlljyMhjxfP3wgtGdDspB25fH8suyCe9o/wZ9HCNHhgej2ln96An8FytvxxjsaAZlSKMU
tT7pRE51DJrSxEPlf4tWo7d8K/idz5WOoJi3cgsTBkVAyljOeQUSFcoCKSNKAlMhfSvmAYbvKjvm
svfx1sjgiSS0SxRlIO+Tkxo8GJhQoENK3vpeXk9vfKIW+1IUaqnMWrqXNIUbJdZ4r+yFG+GeSg0r
9vRFlN3C5g5c8D4mgyPGnA5xT3Fk8MKNeOyfwrsMIjujE9rLD+HWVDjHj4Yta5vHhDWqYEDBWyWg
4UhV18zD/aDrJyMTtop2BwGeQx4sRynROa/w62cRTD/oxCGX4khaE0CEU4DLxMFrNH3vgx16j5z1
DbweHH7aYE5CUCuxOdLkaRU+k+U1Ht5FM3Hn7Ckvas5HvO6Qn6aYE9CligDGZZjSlvy5H0X0upH0
+/py/vBS/TTCeD36gaM8omLrA5iRIju/E4hFywj9AU+fniuIyVsTc3GWmrkkJFOg7gEyi9Q85kXO
abK4jvyfC2JcXUk6sGUYcHWtPtIuupQIm35BxNNlPufb0cfupZd/mmK8PNYyuStp1pC2Qi7opQt3
xoH4ijvva05M9Qfc+McWOzLVIpJuF5phUk75jZxa0n6GipRtvueH4n64T53oLnoKo/9XnPNplXnu
I1DuSBuhGNN1tZNinlMWBieffqx/yOto8WlFxnc+S9B1QqRphYbv+EupLfUbt902Ppe+gOMaH1xt
Z3bQ+0e0geaAokN1EO3pMB8lyY6f1O+GZBXPM6QMmh8hGA1e1td3vcgjfS6QAY2o7NFhvWCBtZu+
z65uj5CaDS0T1xnKdYnVGha/PHExlPYrmvu0yuJHELVDRwPkX+Rgka1sgjels0afJtSJG4aQvxTc
YrNA3ApXuEyg9lm403Pu4ULIC0u953yH69fQ5y9iwCbrKiUPUnyH8Nk8ic/LNntooPu72Oprcw/m
f5nXOsTzLAZuAilTVAI26Y/4mfK+9V69lbnykNwNZkAHBH+L0NL8tnHUXiVHO8RubpOnfJveJlbi
QoPXWf+UnKuObdnv46aUelNavEj7mQWlRcxDNzyu2+DdDWzT/iQLOjQ/4ECN07uToyPWBC3tI6HK
kA/c00mj/hU0ZQf0cpAMxWB2xiGRS0tNM1srGiuMQCCg21rXW2Y7WmFpWPXCo6viXEoKgz9gwjHK
gtZg6bRtaT7JOedLctxQoefiDHjiETyNuYYPScMvZZP6CNIhRcmLmTn4xo7fxzhZuTnicu1iwWmq
0E2K0CmhOWsmvIEh3idjsGUC0W3XE8QmqOn64qDuY3PgoSbHx9kh6D6dm9TocahAbe+nEHxNHDPE
nQeWYjBnQxzyKbjhdTjwbDKA0WSanioNzpUxnkx5Y0pHM/62fqx4JhisGGepqKaWPk0XsEIqxFKy
varwkjA8SFKY4CSSjLAeCzh1stV3xS2EJdwUbSEbCUw9/TZzqx/K2/rC/pCt+Afe2dGQokg0NRhg
ErRZj/NN7AquCNkKwa89cSM4fzuZwdxvbOsEpuNirW3hg2V9Uxu4w/JdOH5fX9PVlhvoGv33TaEy
2IBaG74jdUJxp3n9EeW91C1DSwDK0/UVG92anfB1eibP3Q8Fog+cCIw63Aoqqgx0qFVHOpWWwxsl
tNr6Pu47byQbBaPfJZg91lfLQ3yVHvszoCJxsnQ6bdYb7d4VXXCi3QWH8hBYmJE98bJNHLhii5l4
jwpmrQMVS+iPp6e0G6xceCTR8/qiOFClMkEHAfdGKScamF+l/CVTF0todN6wGe+0qQxu6HJFKiOi
zdCe4YP0dTNtjG3rpdsCRP8hxHF099+tikGRIJDiCZltBHchKiPE3IlqxalT8T4cgyCDkE5tL9Dz
pbeO2dyONZfWn/7KFe9mS5dVVpmjLtObN7PTZ/qI0vbLi/Gm3oLg0M5vyV2LJgxx0+95QM97ULFD
JmkDHb+JRsfJdnQ1zLBNL+FR8vMtbaDDi37fb3g0ZrzjxRYyCwNJpZbemhi6sOk7gHaZVft8i6T8
iRcN8HySnbKYer3E+w2HefkmnIbtfAy2mHVvXxdovXa2uu9fuA8dikZr+8nghxwZSavQtOuvKlPq
NjJETXqPtikVu8ZweYvkXKZsnTMkUIY3GxjMkjeTvCWoC2IscP2ocbeNQRAMsEx18iu6r6DsQxVT
MLBzE35IT/BKCxxUZCc4JIzkqA3tf0zU74OIOSEwyBfC7Ci8+VHushgISZIUKboWh4+mL6K33s99
5I+d/DtCq7/nK2Rua41BE2UGz/vU47y1ro4OKzAhCe7iK7551z0jmuO/9jm+yBY9IYuGMbK2o2+/
TnbSwgEFrU+epF16qw4WmL/5E3McxGQLnu0E/b48wxcVw8UWitbKy5oTD/yhlvtPQMKWMwdNHbKZ
5rfQCXgY39sbbQOFJEd+TGP0yJo7fR+55huv3M81y8QhSwCZKZnWbLJDdBuLLmItN3hcbvSH4n12
Si9/qL6YiSVxYkpO+MMWLZcom2okcTVPrye7Ek8gtLbm8GBiyMMUeEUj6oIr6HU56kukJKHvXdmn
BODDXvHb7f+7tPG5hQyeELCCSC3m8XAURldF558+WgOaOSU0wpUQW+UF5hyQ1JngpJ6mgaD6q3kp
jtsEVpVysFsj5UQkfyj3fy6LwZPKlKTKoDoOxpFqhMY7SHa+0354vtISb6cYMNFTTVymBTtFM4bK
xnShH+L+DxjCyfCylUp1Csu8MHCgKZlPgYi/29Duk+HIH1G8Okh19tJgS5ZxJHcTSud0TRMo1Kgu
e7xF+MPNVvHeNGzNEhoskih/dGPuaHea6o7HSnbzH9W+V6zFX+zZodpnwb36FaP8nYNKGOdG5WAz
W9E0B/xn0jFFegLoSyo6qW9UpZ2uF00wOieU5T1NCROYIF+mCDHNwEJkdYdnDdr/KpfGemBBRIvv
v3yassVLBewTwRhgwFUzUysNQHaRH5fk6/pX5Nw2hIGRgeAmIGCm8+rqR4tSopDzEmO8EJKtVhKp
VrquhU9GW/Fne5O6EHrYmsfFrrehrW7MLe+5y4EqwmBIq4SzlAQwGLQElOMz1U8cCW9KjGeFgQ81
bJRSiOB+UfhedsuhM1t7mVVOVzkHpNhJsSRXTXDqYC3JNvBp8ln6EE0k23U34CzGYGo0qkwSMoaA
3QyHOJszr5TAeZ9knNXw4J2dFYvaSakMWo4Ud7OLdNLOQN8BzQWLe15Uz7XFRBuNrDSpWePTZQcZ
zQb9UXA7Kz+Akn3Dy0LwfNxgoGEQu8xYaPWJBlT5O1V0D11iC1+MV83O0U3BXZ28HmewI2T5HMko
gH/c/5InvLQ/BLuzyq2xkff8ZyAngjIYlMiXKOmMGcaG+aXre1Czpp6mP+gG2DbAm7Xui7xXtcGE
GnJahzISt78KLuN9vhs25hF5R8lXPemYQ9/ZH3c8evk/vGRMNN9LmPqBphA++Fnaqtc7o1WNj+uk
fVbdCQ+0xlV2MlQe+eMb12H30xjd3TNjoj6jZQmsBt7cjV4n9alVSljh+ofkGWEOACnnVssGjIov
/W6Oq11YdJzz/Ieuos91sH6PHqykoLm+CUKVTWWNx2mDHOOwaY+R1+wH2/RTNLZtylN2BJMQtGUx
7rO+ygvJzl+Pws/fQLHt7FsawrhkJnUX/Uv/E+2PG22DJP/NLFmhX7nSDmCz/zXyE/nz/brxP4RB
n8aZkzFWnWHOEYxXr9ppQMgVIR8zbOraCpzA83vQQVT3sqW+CM53zsf/QzzyaZs5J6ZSg4tSAehA
+xlPgBbZebRxYc3arvYKX+I0RVy/ij7NMddq3gRJ31E8xVW0owUoxe8RaXFreNfjuk87zMUa9JkJ
mkj4FC10oTftIX4KkASFroTTHJVbwmn44X1Gk+kkNATZKNoS69Ie5B3NKQSoawtH4gcWIliHxy79
h7vin/WxJICRlCioBQBMVV/xdLt/+m/cKvi5FxdW9oNX6OVhm8nATdT2ilTSZ4F+1yD5NG26XefK
XmdHIFX+1wtkcKedllQtZWzgaA9OeUPH0hLMGqoORlcgDtL9+LcuYzIw1CpdMY5G/kvC7EOMpPuS
+8QWPc02Gr9WN9z7lwOuJoM6tTopQUfLsZ0H5o13ULU6uIF39atkL259Ch/yr+tQ84e33affMFCj
KuYijxEWGS7NvssfS6P2Mll50itM+MrRfgjlowEVn7aLOSefh3KssEyZmWYJKkR69IvH7JY+tko6
j1TfdKdlT5PP0SbHcL6ViW51JFvebCXvYzPQY7Z9HOZ07jcbW1+UyT40cw6Sc9DNZFBH0gdidCJM
mNUdksD5EthTAtlX44tSQRIPbPO5VHjrW0p37DJX9N8dRbnt95urrCVI39FUX6R/VZfWzuvRmuPI
6bnBzfrqQAP3u6UuRXtUNSyLJz1gAlj7FuaW/iPedfvKpULW8gasRUilurQrlt86SrdnbZ0M/OQd
mUcywbpmlnbXVP6iaptiXKw+ptIioJNP6+36p/1DEPn5bRkQUpUeI2YdzmfrRo/5ffdQ+rE/7Kgq
u+qJlriPH3gzueteCoau3z/yFJpRqtFaCcRfhMi0UoHHMcSJt6Bm87uJfiy6gtDRuexVvevd+iZH
4lYrHToeiFKy3X4MNSUueV6ec4yrc6n41i9nRWRASG6aXkvpSRQ27fPszsflK3TmtJv0YLwuTxHy
j9yyKPWONe9hwhwNonbglcXbdPAWb3ZzXF/FhqIsWH1tXuWEt4cM0sjDPOUShfVl2E3qq5ny0gZc
x2SARo21ITfpXYzeX9Mydpn3aGxBnLMD2YiXPyLXyS9jXH2/yQpkHCDtTMC3/Lvb6Mr0nxCHpsow
oORWELI/0Ruy3JaYYEVpA7IVUW3xuGGuRx6fltnibFOrHQjFsXmdQ5N0SP545IbmMMDbv+dFqFfx
9MwYg3Lt3GZjldHXSGZYXQ4gA9eGPv3sWx4LF3ddLKRBS67taBuo6kOBGi4ZHgyws8vgFjG5ERVn
+9gibGYkRaHQ/o1MuhX6G6JvQuMwBkfMAFjrsHk1D3T2BRkIQ8PPf7r1kmV4NHUw3ubT8lzKI+9U
87aKAbJcrJqmzTGtFoCEuas6uy+h5wKa6kIa7PU1XT3SZ2tiICsbE1Xs6bslFJE4kBOr7ngtzheM
1B9v0DMbLEYV0CNQKWyMNmWVLU5JYUFhQQRZ4l14292kHn1I/Ie4wK03wQ3kdX0+uw9vrQx8jVmA
iXsdnqIOB1GYLCHiEUrxLDBQEgZqY2gTPdDibMezabUTr4R2fSrv82uyVVepyeV2/vD3Q4kbzujB
9TzjankR38ItVUEe7lJnelJmP0FWYd1bOI7Jll/jVtCbDqQJXquCgSlG+RWSGVU3W0HKIbXiYQhb
ha26NqpApEOdhr7f0RP2ZDgZkni1Z75x34BXb+6zj8oERKQjyDfRlsHgGCGCr1Eaqjb6Q3SD3IWf
f2289e94/Z47s8dASV00UZ0oH2BsCw9UMTv3W9UakBTCTKwnudpkRS53mRz/ZOuvlST0aZ5gXli/
G10Fy4xKcL54MTSz6LS3KNlt5XZv64ulTn8RopytlYGYuIHbkAJOEw/mtk9f4hQVm/E+kxsnlb8p
kW4VEzeQ4K2UwRxQDWSS1OMkfjyz77V94NACMGrbTr9t7NjjvXmvPwPPlsmgS1b3aRXQEXBaMZ2P
8R3mD8Stdk8fEfTui9wCmCYfs6d5E7i80IxzC7KDpdIkLmMYIPREu47btmnstLLsaaWSWV2GBGM2
c1yYs6ts4XZqhqYsK3iwlAMK0m9z40rVuzHe6XnpgpwTUgMpxyRnT9n6rSmmgqIk+MKG9KUwMT2R
R866q15PP1GacIIJwiuSTWlSSBDwBsHVqf9Z37T+By9SadG2HdrTJWx5Z/Lq8+/MIuM2eU7AiwSx
ZW8MbqvRF7vCSoxHQX/oILQVZ+76AulZuziLEL+FWJoGLu2PJ9RZOjhR1EYA/Rv45YxXxC02ePSD
/DhBAGndztWtOrPDRIDDCHBLStgJZsWNZeFWMKrXdRPXb4gzGwxmD0vVZwUkshE9f1AeIUPwMVin
7RACnlTO1Xf1gJ1Zoys++3KmkhQ9pGawT+R1SXxx2clhak3Nbdo8cBZ29WidmWLCv0rR6jmhPREI
iWYoOFrQ1htMfwjAQ4hEmovWON3CCEcpW1K6GZ6zxZI33Mcs3aI1V2Fg2xCm0TSoq/y6gKnpYa86
5bZA54J+z1kzz2EYvEbr0yKgSgj8+qbvVHt8CnfQGtjKr8i/WKknbHkNBNcz22dfmTl4Qi7kbRli
Qysn2ZJv4UbaBI527H4uLiXZ4Z3z6/1dZ/borp85kChFg97Rx15MxRW6xyHxlo1g917UWsPP4kax
9Q0ay5K/Fq/6CL8/DbNDRl0YhxgbQHNSmaZODJ2FBJTBnO27Gj+d2WAel5kazlpNz3txCHy8ZFHg
jf0UzTUNmgDHPe+2u+otqqioaKNRzAsVevT4oiYRyHjztcU+Hkhmi0nPY468akQjmiwaJqRb2Amw
QsgXpODw3SJjhib5zojeOV/tKqZ8WrjYmaZOlzZDAyUdVYek1PSgPs+ZVXm5nwKaLfVbcZNLGJJH
vML7hNf98cw4s2VF0/xnVLAxreIb9AdoMWKqHKgu5XZFqdqD2EpaQMu44WlpXUgjfvjkmXHmfpBM
oQhiqK15nWKru+RWdVUoeDu5rTrKTvWU95KGTLRxiLtuip4XuKajICAbEHEW2Rh4MQONKAsCF/rR
jWfTw6ymV20oRw9alR7+l86zq3e8TgwZCu0qTDM3VQ9ZiSlMADVx3ziJofp1X1mxmTgKuAH7FkP8
tXi37lvsRW+oxJCIpENwCrLvF9ISo2h2RWHAZJAlhzI8xbPoGiaxBpDprlu6eMuwppiLIi6UckY8
BYalXfQoHeqbAoQZaF3ZFnulgdag+hI6PKJ/rlHmvpgXlcxiDwRQv1B1TQGHBmW0JzpYn70vLu3R
5SI4C3K/FqpBukLDNl5ozZGiSlq5gs3hdcaTNN7pt7SjLrtRoeRZ2LyE3UVNi7XHhBxLLrbRTEGV
9kZSQacOXkq1jf+6RMhaYiIOTcpKECTBEk3CQAXEAueJF4OdDaKvVuVr23WXYc8Da47xmEAmta7X
jeKJBlRpqsSus8Ca0lPZaxtjBMcr+dtuD9Yi4y7xKP8nMbOYsaNnTwaSaetrYmGFtcCEE1Kb0X6q
WgGJbG+10fcw+CpP39dtXGA2a4SJIdIR4/WodOIF9GXxhNfRzyDrqkwuFCgc5UlE0FIcGk/mKX5/
PAvOMZOx+/H2PYtdRlOJo1aF3cZBncpL3WCLQZ5NvIt9aEPdfyR2tw2859fEBq9nkQ2IWfPMVaXV
kRB2ZJG9odS2c0HeBIzRN/XPONRwRYHEdWm/1jUvDOfsqMzcUW0KNcQPXEufi8flYO7p/dRshPdc
BkGOvomdvrPk+/Ut5hllropMEAZJGQTZy9AwZPY3i2ZY7cBtD75+PfwDZR8p27MNJUs1jwrt1p11
sDHmN0tnt08CqEf90rQoZ4I4WEtKcxY/eIXAi8Cb3U0GbIwuLMyxhO1fYFM4VWRFToeZY8Mbfoyg
SFj/pGwcx9pj0MYUtBIc0rBXy8c2f0/UkXP0L7IGrAUGXUpRIJTemK5I3uX3ijPtO8s8Gpa5+xXE
cB8vHASVGbTp1WXpxRoWW5e8InIkLxBqQ+swmszeBnSXlw7t45y3dWFBOfPfOikDQzrGfjDHocre
VLR21uxVPbYqlXP+OIeeDY4h8tIIpYQlqpgVaf3U7zEX0Pm85l7OSWBJEdpJEuq5NxfPlCYvz6DA
5fdh7eco3P4rN2Q5EOJ6IU1cmLKnL4+qFFmw++8c/SLMhDCTGC24gvopR+R+3wfe+hL+EHX9Axss
/0Egtcmc02SV7Jun4ZBuxmN2ggajrfn9AbHmPrnj5SF4+8OghSSXqVjqWJQiCDYqH3afnAb1MUDk
vL64P1xyhmqIKpQIVbbHVaqNihQRwjvNEiGEZslu5dV+t8efTWqDlN0mdnAS/MlvjmD02k68st9F
CvkXjnz+Avn3FEGgZ0EyFPgF/S449u7iFd9TjIhLG1UBMjfuCA669haZID91zK3wuP4B/gDMn+aZ
u0dvk3JSTATyNGdOuar6p/CogwE/Q4uqyX2JXd/ZT3NMeKvUpSb3RJG92ZQg9VEIgrMopPbl0lCd
sIAwxPr6ZPr7L6OYT4OMK9WtPkixNskeGTO3h/Idhmk3YuUT867pj8N405mTlTRvU1TaEO6xGrl1
ZoKuoyG3DVP1h7m1Fjk/iWJsFbi0SBI9ylJsRTknMcBCny4SXcFbURSRqFUI2/rUzyC/JI2BomwQ
jV6k4G+QXmkcT4p1IHyppJtaMstNNkiLs/6RLh4drG0m1lKjMQ4WOYAPNtImishJHarbNs228VJh
+nAwfg4B+SnhIbuUIkfJiL3VWNuM/9djmRWB3CueGezEvLfTafQS40suqMdE3U8Jj2ybZ49x+DQx
g6k1BFB+CYuNGrW1QC1A7iUrU/Zt/TgVnG5a1uPZ9TEeDz0Lre5z2BsSqK5IgS0Gg5s2p6DjJKtl
niXG1TtZHmsd1wHagmYU+hLPKN4H0Zpvs84KvygD6O396CQSV3VmD2RDHvQ1HrvEyWQ0Ajhhasvd
TVZw3Poi68Oun/7qs6iz0camkEb8qtE20Ph6iyZ0N7WVo3KfAWWoGAsdKCiOPHrzi2kX1jAToC1a
2UZaIZIPZMM8qBM9BBvTh2aJx8tM0D08BxlqCjS/JsH5RTVQYUw1+hTPca4QL29+GGpsmcvr+gml
W3dpwDQ0qMKb5oUWqtZpTRSVMvGU6SU28OIzD0AJzmV4zX+Q+VQg16dQqkfGf9QKmoQYgSYghNds
9Tk13tF8xZciomDCroXopmqqoihdqi0gcwQJcaj/ouw+HOg8ZrfrD/+jJgjtF12zxThfUZd1K7YZ
3hitYs8psePQn6bHUYG2Yn0baI0dlD9qXpXq2m6dr5Bxh7DJSZOH+JD1lGybHDnegaqp36/7xJUL
g0BYHDlNqFLqF8qqrTL2YlOVhieEIL2I2oe01tBs01N99hGVorbEE1LshU3Q6N/XTV9ZIExDtlkl
kqJI7KgV6gpGoA6D4akzsDN80CGLuRBOj/WVQ/WbEWbvBiEbtCXuDU9W1b0aFC8dBIc5Ln/lGxro
jhYBizJVnGcuAz0NhnYWJizEb7Y93huoPnnZjtcncOV7/WaGuQNSXWgSUWwNr5lMK8oe86Wxquhv
W9WAQnROS/mV5pZl5vwikdYmvYEPBrk+NyiGL8UsfVGL4G5986/sC8xohJio6EOYhflmZWHOaHcN
Da9oe+3rIlaLPQpaw7nN6BlhTi6sQFJWM4gummzXUTkkQ9NPcDEZpVeIE0/tA6UNW+4Vibc7FzEi
/XAoKlFtV9U0L4o+ejaQeBA66gWKJ6V2fQSVERpWgu9opEAP+OjU4M1Z3NwbX4RH5Xv9NX9AVwvH
F68EJoaERnTF1MHHJ7PT23JYgidNw/Yt2XgSq3FTNMV2kMEnCRl6ryLyPSkVf30vr/n/uU3GMeuW
NJmy4CunYuyGde3GkuqG0WGYXrRxm0GPThR5AcG1w4ArEp0ImmGgxZ/+prOAYJBLKVE12KQNsHSI
lw6ImffiQ+fSCXlxb2552aCrJlXk8CGOLMM2A8iJFiWS2AnEW7RvSX8XLoVNdA5cXeRpqRepuqLK
EBYFNRTbjVMu0ay1ZaYgPYOp7vvkg0G8dSQM+NCht9CmLY+8lV0Lr/CChECvhOYO/IU59PkyKc3/
kXYdO5LjyvaLBMiL2sqmKW+7e0O0lfdeX/8Oa4CpTKYmeWfeotGLAjJEMhgRDHNOT1aCWb/UDi3N
/cAbPiQHlracvozm0fgTH9V3S6ivG+GCbRDA9IAPWYMZ4DbVNNfUTg2Kc8R842BVjpZank7hgkjq
XVfTrdD2TBa7Oyc6k5Z1k6lMlmVgGqRZ1DXf6Wmn7OPCbCIP6XcJr7rVKMu9AVyhV0MCvonT9Vn3
MiiVfqxqOwLWpRwnP2dQPT4lqin9nGatee2lem4dYyzT2qFzPZSuDH/6LcUco5cUC3XsMdOpo8wF
8ecppe+gBO8F0d1FLhGqc7Y87krEVTRlTVOhjgC+LqkvvKa0g1Lqlp2S0NJRMNrsxNM3kkqF3xDy
1pTjexvN3408/bOOquDFcpHx4T6HRxzsl6oaF4LdRrOzs/i5cvdXHrxBIwg2PjdQHvr16/oRbwu1
8axFJANKcR53MC37VsnRHY9wffLlfGfEYQYoQNaEZR8yCu5PZ2rBUyeq8G24Mxva+7dc9Vy1akJz
w04meE2zvW3tJBj0Rti/uxGHngnhfGZt9DJpgDQdzEvprpLmE7Nx1xHY1v1BARtdlWGQI/rWaPfX
d/UCrfjjKE9Wxxn4SabmMBW5HehxBY6/dm1yl2YNNjOvpfmoy6Xi53pB3Yr2Slira+pOdWU9Ayyi
HJwlq2tPMeP5C949ILNZIsk1pLHelaOK/NjYj3u5mOvCsTTdDiYbPBCLnpTBbLXlQxM31G2L1AY/
thb7uG3Gv+0X5lfHGT8yLEq05JMWjPXYOzWxj6VB3HoBhapC7WNctrlb5mbuKOUoF86UZMAR1nT0
wJmkn93re72lSCbRFLzPFB19hNwlhl1plA6EpAHKjU5jwupbgsjr0o2BS12Fy9QRYaMKxWmRQcyl
sekgwVsDSmwA3198g/Ej//o6LiMvxKrIhdqIh81L/9yA0sDsgOodFJ2ePBhSDsDFZewfKsk0vTrL
lNuxnSPBUV46kzOhHxmqEwOfNw3oIaZeCioD1Y1h9Ro7dwxquPMiKiyKRLH36YmoxZ6S1Y6wvjYf
HS36kVi628Zf6ChKLl8qxPmaeMui12UJXjcp0JKnUfluIJK7flKbK0EnlKwpBiJYXh+Gta41u5yk
oLTHt07S6tu1i4KW1sCtN6vuX+s3lnMijTMl2iw1Y6FC+xRw1fndMFNPV1V6uL6mLR0/lcJdacTn
NsKKWUITaXHIhvFglLHbatO/fl6cL4Zt7YkSKJgaVIwaW1e3+zpCZVc2nLWFszETd51EAzeig+JC
pbSgidm1C7ZOR5iCSNEBVehRKgHwps+CfOq2LJYXUDDedlHR0JJaW2GZsbKmkPyikJLdOq7dAy3i
4s7QplFglDa1/CMP8Zc8TssNNa9iqcOBkbF119lyO5GZ35CA1hu8Nk0VL8KLwHqZYnlBZ6oUqEkV
Rk15tAZRLmVD605F8I3t/aiXlmpDRN7Kfjw8ZKgN1kMtuEEbR3MmhbM8hjLEWSSzhWSrL6vtsc36
3dixibw1uH6NRKK4UymTeQHtjoVrpIAdIWocKbedCIF6qmsCfyHaO84rSRGNhgzWAYXhex2xQNa8
mNr368vZ8EmKbml4XClEIxr/1qgSO8Oov41BYq3zOzXaJ3PpROkt7XPPBAuPwLBuLulEHPfc6AzS
a0ptSoG8tKATUh/aNftdFlIpUIiLdna06p2ti4sZIslM0lgncHtz5PV5HqaSqt83Dfnd0RkdNkPf
OoORv7YzkDWHTFqdtBqfhtQQHeKmvnyumA/5rT6hOqhxoZplaHd5MCWJO7VdkOL/60fJlnSe2Dlb
Mh/nJxFIR7UZkuT+p1FlYayHKg3KUXLmibqJ9UVKlvC6yE0DcrI47jJodhfTSdMhckhv0OK+q7rx
6f8ngrsEJJqzptVx3+T6YWi+5eWP679/mRzCrqEwqIJPG299PoPRxqNaJ0WL3DyqSKB6dPr1B8kq
J15Vl3QP1SKQt7VlhoKQwiK2KWt8hteSJqkqq1UKlqr/WtPWbaNONK+1dcuQjkGntYxMEEaxz33w
Uqvx1C5YUwbl7gBkPOvukNne9Z3byMvgt0/EcKefQTvlpawthkuyJ40zAJHJuOsdDQT2ituHxUPu
06dZRNZ1Udhnd/tULqcSs6zPQ1pAbrqv7uhtexPrbvXEyl/AHpYHjKXF3/s3ZBi6+xIj0vS7YOGi
7WVHfBLiFFGej1lXWYG0KF5t/1QnYzdOO8Hust3jr/PpKtlXnEiZbaWcB4JD7MBlwmBQ0GlloUFW
DzC1/1vbXxe35QdOpTEzdiIN+BGgHxywpwsgVsizRus90d5suXAjYWfG1hU4lcUFbWphmuAC6K0A
aKWhpY5OUolaurZs4akIzs/Qesk1ZcbmyeurXb2PCAyH9NVc0GowUUfTZD/NBBf7H64D8pPoNEB4
yCPXNG0zSXE7WsCTVV1o5Le5d8zyCT0G9S537EeGzleY32Y06j1dP7yLXpO/bsSnaG65SjzUKRmx
o9PBYnw+H82VP4FAjL4bwAQQgbztC/ApjnOuPWY5qmmFuFxp3MlQMJh9XLpM4M+uS7H5vg2tTvIk
bRorGLNkT6v1RssBlx6LpodFYjhjidmJqW8w9RIwet1Mb5wxP1aZCKlqKwwwUcBGkI1XJSoi5/er
sbRaohG7zdlzo0XeoGNQalZdtKgKfPJm6HMqirvK6IuLx8rG6djFt6InXtTcKNVbo+sOWUKkAsLS
uFvXyZlM4gMm27muix/FsAu7dbJS7nbbpWUnqQLxracfkLCZRo+ariQ70pO8J/fp3eKhCx7QP6lr
OMOxbwBPrL4DDvl/GMu56EL7uBiYOcL8KWqQCHTPtz3RJjmx9YEZUSXQX4cweexAuxtVTvTSH0gP
8GDqFEEeohunL13yrTuIWhg29evkEzhvEaFImqEuEoWkId3jOvSKt6hUeyBE6DNEojglq/o6NaMa
q40S6Y6mkTM10z6LSoH/29TlkxVxCgaU/67KatyYKe4fp5LeTSpwEKMKeX+7EqjTtmk7Ecapk4ah
1GWtiiikbSHdxpFUfSFo19ors9G4XR+pT2VSp4mTzKrdOqmRDu4wrfV+tIbpdogq89BJdBUxHW/v
NEFno2WhKMWnJOWKmk3TWwhBqO6aSuNUDaocoiTzRqcNUWxDR6yIHUCTCrd4BjaHFyD6HWgx3SQN
/dblNTAqTGeuJD9WehQv5e9lD7rZeU13sZ0IooKLZSqyZluGoekEw4GYSDy/Pmm3FOZM6iRMNaX0
pFk3nEy3O6esFlFUd2m2PmTBbbKXGxpxuLXOsd1I6kBBoOZMvoThXIpSMcizmn15iDxRe+ZFDMJJ
4zxmhjmxJum6JCTAUtZZIcruTEugvBcXBdUW2UA5n6A2qsAKnW9fDq7yJLWxfRgr8+wEzGZEmXKH
ULBogexE1KawKc5UdAxyEtM2+NNqGqXukwFrKtXfE60daZ5daXiSS0Foui0HZyRjIs66qE/O8RL1
vWokoZ1JiVuXpHfIaHwFDlnrjL2IfXtDBzHqZ5lERViFVxqng1bb69koU2CAznGQZfN9KmGCOVUF
efLL8A3vpRM5fKLciLBQNDRlYXqzuJigGho3+y77Xah/bb5UedC8xDvzmH4TjW9taOKZXE5JioSs
eWrbWajUq4cHe09FgRS7OWceGSvTFAXvdDhB1NI5tzDWJKOxnuQh4hLHpj9MVHB7YzcsdbhEcXDd
/4uEMeU5eUhM1pKqdgJhTa2+trLynlrqH8kY7iiRc6fLZZEpvqxvsuXZ6PFFVpbgrnHLMyU65WMP
wCXjPlJDAKMc2p39RG+Ux97XQJCIEftlhyzI9XVuHZuO3gDTVnQVxXoustBKIjVtgrxE1NtuMTVO
H4lWtqX56K0AuISimKb1EdycbqVM434Z1zxc6HzfxpgGs6UfyNF9v76SSxeLDUT+z0SPDjGIwacL
0rXMl4QgKceCpDnxpnmHFlev96OHOkKb0EGMfbdhQs5EqudaQrTRWOoWZ9bqAPc09Z22ABRuBats
3/nXl8fsA6f9qK1o6Im0ZRwVHwJKdTZ1SxTBh+1ZJ1qByRfr0IeiyYrLUFPBuw86aJiWYuA/TiHs
FQAPRWICFBnoYp6GRvafbLCuczOw3Zs3M+aIAA3NZrAx16Eh3AVAdSscemAbd75a9hUoYqq4C4rB
60yujsmU1PgKNnUAoGZ0GUhOGRS/gRwLoje5YePox9zBLLFFXO0t8zDRRBdBhLhxJ/EZlo62e9wR
7cIVmSMxxmFcCnyG7NYPa1DdTeF4xMhHH/ZvOS4kuBJEkfbllTwTytcaQLRqU6tcgb1JgIKUdY4y
yYI36cZdUZjXg6OwwAePXtRzxS2LZKx7Bfu7YDxb9ZXd6Bi+AZBBoJqCOEZUUr1AHMdg9Kk8fk1Z
Uy+gzYC8wXCa2m0xJdSE5oPWushRJmogATm+2eM0NRCDSJMzAyZfZIc2T/Nk0TxUEBoqhwpNNNhY
dDqAKmfd1ce2PqTvjHpFee0egLQxOaLRxss8H9aOVkWTmCgpIknOeUZp0lOaleBBl6Ok+W5LWQkY
h6K5AVTaeFfJ8XwzIKnvoU8hdelgKLfZrNIQP5i/5FWjfZnw/EnRCIIiTVpO1kttV5I3DmhCQRix
olxYxfegGqKCCuhHbyt/B0+/mzNuRg5MLrQ9oufVBngwRmqrDuzdxro+R8kyeP2ikBtJb/vHdYTL
l9E1AUCMrPf0NasNx2y1cT+QogZ7bAsueH2cf/VZSvfxAmyTpByj0JhLG6M1yXKjl5HsDouBWfZm
NRxA3fS+WQG7caEUoKyFjnFUiZVx6Fxmk5NIBohkJNnaWWhFqHBB1PLxurnduoQEzxXgM8AE6R9t
dSdOK5FTYELYUx7SxXJKzPQW+ct1CVt6obC2LiAu2eiP4wsdAKjs8dSx8rD3MrTI+m3sY3KZQeog
JL1tYk/+CWIqr777mjrj7f/QGrhhZFl/LnyyZcLe82vsix5TRDE+IN/jwat+Z4RmiRu9oLMCcLzC
VsRLD6aciePeKkXdAblAtfNQKoeH2fyZqZOj6I+GftRyRNyD4hiRLmi63DjGM5mcnbPWZiJKjWd3
Oeb+WGeObPy6foyXIcDZqj5O+URRWsB0oTKNTRyk5Gshk6/aKEeeldbHVapFFZGN6P5cGmdLlMYy
iLRkRVh/UUHTjbKImzyOmO81B9DQaX7tTjtyTDxRE5xQMGcM5AXBh61RRKeICnRwNijvxeOEDrwC
KPXqF4AAIKwT4uddho7ny+WCkWI2RtTz6zhcrd0UJW6M+6gJ+iEumytxAU+uAT/2PltZ05MKe0q+
RU9sDih97nfaLRt4n0P9KEZ9Eq2K/f1EZYZuJnFO8yi0i8xGE/WI6nthlZ6qCmJGgfZ/dM2eCMKw
tJ6A2KkIUwWN6ST9tVrd03X1F4ng0h1ZW5B5mSr0YpL1dh37g77OtXNdxkZO5fyEOMtBo1TOUhnK
N7lKACBOdwRpbA+G6zaUHkRwpgIzxSM8xVFbYqoFOpdb9XGpdbQtx94qh303ONIEeFqahHJZeNfX
KDAj/GB7DX6LVZuZv+mLL3rZ3E8FiBZNGh3VXvoPSSpsqGkaeG+ygRA+yO/nHDCN6CoOK/aaKANm
9+UciMKO4lbef0DJQfynIthU0FyNEvXF24ySvKnnAa+XrnVWlFnLwH4aDyBlAKfGfLscRfZqUy1P
5HHmCmFBZY2aFIfTet/a+m4a1n+dPTpfEWeaorKJdKmGhF5XdzG13EyP3cm0vTkRcoBtGgwUwdlL
CH2jvEoOsZQAOBO7V35ZXL11FK8MwD2g36KR3sazDOCloWa/iTZxK2BW0WuHaQXWVofxxXNDZUU6
+vdryFUNx/J6r8a5xQRPL2XEs9r4g+DERUuKCCp88/BOxHLXvdWyUqmAUBfKmLPOyG5tRaM0wpVx
cYG5SItRpxDRe8yipMHY30VoaG48NWifGGZOqzlGFVAhbM71xaF99nxPp2UEcVwHybWFUXPwM/ej
wFxuScDvIoeEeRb0ZnCa2UhlinZ1VGqoFOt+uQKZxsqWr//eXoGvQdMMpFx0vI7Pl1EVabcChgpJ
HfB8YDc9ikjfqnS3po3Ai20Z5FNR3F2W2qo19B7GShlTsDQVhVtIuAMqZpcxjyQj/u9yEKmMAEm9
vsZNv6OpbNwAk4z6Rcf2Sqc1jRq8WhkJgOkC/6pEEVwLp5v8kLuzaL72sk4CK6khC0csFTlOm2/i
UbScNqSFbkwH29FdzKCC93EC8HN6EN3tTSUxUeTHlCZOkR/SWzNDTwY9TkJNupeLJxktBdc3b8tm
odLytwD2ASexB1S8NYqowFq6J4Mc1hjZTDnfXxeyfUInUthXnEipi6ouWryrwyWcgUHVhe0P5dF0
9KAIbE8UGWz56NMlsb+fCIvb3mxRl8CSZj+y7S+l3Ht0tLxEE+YqRLvHWV677SodaCZFuBYVuvgP
0vg6N4IxHmZGufc9Gvg/T4gzs9M4K/0YYTm2GjngmHYyVXPbh1UDb2r7NRVOY2yuyQIDC5pKAEPI
52elLJ/UaS6KMK9vDWMnSY2Dp79AIS7z9rhCjK9DxiVCvZwz7Hh8MVqiNAnZwG5zAIyjV9Z+pnjk
fvFYE8lwrGI3sxwaOcIsl0A4H8StoFBFVjMDRt6SgsqgaY+LsfaOYq+Jq636t6bIZ8fU4x/toqou
qgnvAwWDd7o8zOVy1+iJF9XFTzOVnFESDVBsXnjMhMgsrwunwGmUpsU9EDywMb3yZFqZk8hC2tqt
+4H8NDyCiZLyxahhP1G1K3Vc+aUGRrGz3jSR07gVA2DWbhvDl74t94y5tA5TEYzLpkPXWQkDo+Xw
SLzpBLAlALqVHMsbnPqDsG20nEh/B15wBRAxDalag+7G6CAcsGTuh79Gp5K5a5T1WmUpCtTafq5f
Yrdyza+g+btpHYzkHUTAVFuneCqMU2+SW5UqNXjR0T5xiQpWL1HwtXVLTyTw9LlzhgGBSoHlKVew
DdT7PHu2NEFybVNRMPGFdKjKXB1ntbNcMqmEtqhQs4B30o25N63DHXhR/XpdXgUWYfN8kMBDGh9h
7AW6OTJfdTlnEKaH4KXQ/QowuuqzdjDc8TUSZrq3jKp+Io19zYmPMDBjLy/DDA72GZgHva7dj4ru
qHn5EJeh1fQ3bfNvSS3Z2+pUJBfv6X00lVXRsloJBpYSJNYzF8S2N90NzPn/0I206XThN1CfYZWR
i9ejBXrlCL3uLCzCcIzKMMAd9QXIKUGrO8W9aPx+K/47FcdFEuBCWsja4wBRPJ1n0L2tyx1Yi6o/
ZNWoW1D6S5YHbVfH83SP/PC/bx5RGACEpusalqzzzStts1hjZKL7wbTuGvlehXWWot8CJWVnxBuR
UyGcEcn71tSHCWcoP/Ze+2K63e/Yq1JUfYcX1UkCMcf4pkSgAKO1A3gx6OM+V1RtjhqwflTsBSS7
sp+jZxB2+gPl8aYPUWR/ub7ELbtiQU3hIEAYjGLwubws1eypUPokxPNur3fqV1L1fyrdEmTzPgA4
L3byRA4XpGFGAhMExsBuAybObYcWzpsUgG1XddHmlAb9Tn0upuPog9Nul8kOKZw/Ip+gbans6WK5
zVVaCSWdtEnCOAJxn1OvBibI5nX0ZzUFC1umY3DamJQDqafZKbtE8Qq7R1rL7EBKVwPau2Szvxa1
9EBvWsNL1bJ5AIHD/ECX6EtmWZqPG/8imxR8i2Us+eZkyn5Zdulzp1pgfa5y05HUOXJsMsuuBlCu
Fi9qZ62bwcktU0VBd2j8XLJMDFQOIHrpGswJqIUOKD1tmV9NSszn6wrwUU44PxmCuW0Gf4RaoKXy
0KllHIGVTsNrSg5BxPU2vxSPsafuq5vxIAesuUH2Ck/yRPW3S8VjYg3YfmAjGWgMOFc8q1XJgDJH
GmLOH6Ba1XezBZcjZvjD6+u7dM3ncjjFS6RGQi0rTcM6Hnx5WNxJ0d3rIi79JkRoGqJ2AjQpgw9u
wWZaYDZ1SMOM5p4673sZW0b3TfN+Xc7mln3K4eNYhRIpa4Y+DfsWbYpyH0hd/atupbfrYtgt4BVC
VTCGiBZ3hGz8ckZzIN0gzWk4UdnVk8jRpz5Ih0DpgFA0KAI/ubUo1UB4asNPwOxxejCg+aasJwvq
h8qpnvy0pHeqiTDsRUI4JUj1vKiHMUpDlJlHNBniFrdq+luOyet/2LuT1XAWBqDyERIeWE2SHeZl
9IwB/I4VwHnJ5FSLsr8ubcPloxaK/gdMryNdYPHh9ai3A3rjyhTWe7jB+K3mNlH02I9VUFbvWp/L
DrUxk522fgcCMCWOfJVkwqwdr/8MChM9iPAgBkNL4HNnQH6txkoDTEvvLX8aEIyBDcHFU9WjX/V9
40nmsXspvOxZEVQRL8jqeMFctmvprYQmMwT/RXtSI9Ggda58qzYghY0Oujd4soeOdJCgDJ4exMfu
3nzvxkBkyy6eOfyHcOGlVSWJKZUFCfCIlQ/5iwRQdkDcu9o3epMh4hvvlt2/pRLmZbJI4iSkHWMZ
9mBF9y6iiUAvbKcRzlNeAEzyMrgYj6RanWkRsMpYv08C1hVg03zkvUSo9h/QvadGh5fEmYHKzAaj
zHSsJERB8aNYOjitpx7kR/sZZshFFrgKbX9207swv89CM3aogvZdHYy/0QuYYdwIkKTO9QvG2w3+
qzi7Ebe0HJY2IYhQkOwmuax7dVUckkr+eV3QxU3mJXGGY5FbC4TJQLzDnCwQFIAji0p1OHkyIPYS
IXjKhdPnxXGBrTLYNcKN3EIA1oKuoLlNiF98S+/NCfRZrJkMGOO1B9w2RffMJ8FaeVQVXjj3Wh4p
Qpmxh+bmZPoFUII7JZu82tB38mi5U9WgnyTtqGNhiLdOR1EnLh8EctL5TtzE1nI5KbDTk5u+0EPR
uO2eQVk1v8lX+Xl1s4f51nxPn8xAPgoNBTMEV9T8I9V8cmmRD1HqcQCIYrwn4N4Zbvtd8+WvxCgy
YP/StfIr5aySNEbgOJCgvfmoeVRvQBdza4m4tkSq9NHTdrKkvp4RhlDsZ76PdmWg/Oh3vc/+AQHc
TTzbk0PghLqSKKUo2krONtVamVlqlJJAPoye6ic+OPy0OyZW3TW9I5r5u6gC8LvJWSgwr9ad1sHG
M+wzRpS7hgYg45ndET1UtlVUx9MWvh0QpZyopNKziqolA7ZjW/oXnLq6Exndf1jSpxzOvI1FqWPU
AtqoJE9p+yy1hyR+tLUoiIoHaxpcjJth+O6hL0TtzaIFctYubjEJvxoQzLpGO2B2T8CLV3eiFIVw
gZyZS9cmIjmAVxGZjB6mPhzWW1jtVW/ZiZjpt4Ogz73kjBrNuqEbY7hKDO+6dhvtrIG4TWv9otog
chb8m+YvVfxbFt+2WbeDni4Uqm84+Z7cAnv8IQO9R/nHdMgXw61D0eIuiGx5iVykZSRLmaUxlH8C
BZT5KN1rN+UzmINu0JuQ/gG9Y2CFaDgGF1ttCF5XF63PvGzOjOl9U9AWRNiB9Tyjx4kRmhSHCsj/
rCXvld7oDuo+rqbDT9L36Yf1ILKjF0CT/BdwodZkDyug9HG29Fa6L3bzMXNRzvLoHsQbh+hVCxcP
H+PnLgHppIQ9UvbC+V8m49JzfJ45Z+5Ks1cWCWM9wAlKULuQSm+xjW9rph1o2+zKRX9PFrozE+0Z
yPS+ZMlB3KvAXrNUATbZP4Qqn1/CWSf0uuZGtOLyslEqEBC51a3t/rQ+wuxY5K23Y4VPYZyJSk01
rQwTipdZtVPZmhvZP01rR9Vwrfyovtfy/SqCxhGukDNPxqS3K8lhNlgmlaDV6EcWMs4T1bMyn/Ff
CwIi9nvXzpYzU0C2ynN1gr1nXXyrpzjau6K4KF340qvxwesUP3Y/kvtRVFUQGRLOaPWZRSYlxlGS
5mff/5bnN8HKtrXWImio/cjTcjcHwP1NbMEIB8uhAZOidaxc8MY5aKB/at3YERn8bSP8KY67JJNO
V7KkNRxaOTqgAPWS9NVKnvXEcK4vbPth8CmI05C10JrR6LFx1ATBpvHHsGQ3Klr/upR/eFd+iuEU
o1cxfJmycLH5g83D7BHZ27dJBXILFqOraMZ3qduLxjxEi+O0Qqa1OlGDPavHVxNZmSW3HFIvgsVd
YBz+ZVX/XhyPXaNSsCAnI7S+HtyxwmOP0ZnlL3jqBbGHHr/bKmQ00PV322cmvnfjp9GdPMM10Jjp
CS2NQHf4vm8TYKxNxnSnx6NIdoFzsEuQCbVdLRyBcNu77W1+K0pMiYRyvq3WZrpWK/YgY3kbZXyj
Cn0jpnU7ltlOoEzMR19amc/95u4iCDRWuSmZVZumR3tNn6VsfdJbWJp1WG8VQCw4qpx+0Yes9exM
9WlM369/wmbYpxGFWABCZCA1+MKTp0Ix5mORrcBcSPfJR1yLvNReHNduJROAB416N+YSGfgOp8Cr
jUDdBKUi7Hf8UOGBh3ms5al4I/4Y6IfoiF5ikB6Wu/huPphecpDc+H0+gH4JXZBAl2md3C9vix/X
F38xWAB9P/0qPn1rZwltFYKvKv5gzHSPRwt8p/U+/JZTR78vd2Ap1lzFB8fJrxaPCuvluvwtr3Ym
n4vh+rrDaLSMCAJ82X7yQQhX3KzuRzVS3JnONJfTtjNpnGarSavoa8LiFbTyYazooxy5PiIXFpah
LBiK2Qr0WV+dgUYKzERjWPNcs8wK98foYnbiSqD+BvPyk+XLgeaPlStyMluG60wY52UGa7CoMrKX
YAJ/Xd2x2RD1UPnT4qiu5jWvkivvu5vyj4XAkD1IZdB2MNZJdQdoDuf6sW7EDvgYguQr5g9RxeNO
NY2rHqM6+BgDjQG52Rzr5rDKaUj0Cbx7/xYs9UOHT6RxpzoVZNRWglM1m6euu1dq0ctwwyCeLYc7
yDUxm8rUETCMMvFt81aOQi1zSoWE17eNec4L9QQ1KGC/kbu+wB4ol9bopAbWXqrJfq4VZ6prB+w+
oCfEmEayW3pBsvpinuFj6zDNg8ET2cZ4H7eyzJQsAJfgGSMfsl3im1/r3fCTIYyX/qPk5aJn01bu
FqCLBEPtQHbQLybb02nKMKKG7E8hNWiUjBL9ZZ7H3wuxMAieYrBLSutibxrt6hR1be4ka5AFCaht
k4OGL4YYD84Qvj6h52Yv9VoLNoCwuCt/MabS6CZ+GvZVEB+EYfRGNIsi0qc0Llpq+3wcSANp2Z8c
mb1hdtEYSrwpmHNH9pRbGf5NGHJuPY3PpHLOBpM/ALpka8RjAXkGLSi9cXRi2IRedpKbBmutvrIX
qrwTphMFK+a7gkg6knJZIXsOmrfVY2nM7JbuGCG05hfArRf1p4pOlCdeU41q7DE5yJxIezPvV0yo
lrv8O9iYYd9ElnbTGHweKOGsTavgUfGRJpITZPaS7EterUdA2e7tdfgPrLOnx0i469lnCwZmFBgE
pPgeTLP1NTUXpCw3TfXJcji/IQMrvYuGBRBeUYwG3++jZHqtgYdDc1/0vXvdwP3DSRng6yGgGLD5
wqoyqmSRmG6w3BdmtfFMNz3dsfFOjwJR9Lx9UuBeB3/1BwP7uf9djLyb1JEpYhIHQ1b4dX9T5I0n
x6rAcG88TnBOn5K4TWyLulTnDnQbfZW6qMk7UfakoXFUsHvbN+tTDPuMk1A1t4dmjU2W1b6pVad9
KUFZrT5Eg2s6+V28Qx/zfhQ2mm86JeaNTPA5AZOE8+WSSaYigw0DE5j8OPmKp2f+eN+4807eswef
9r25L0PtVTyYs7mrJ5L5m4axc7vueyRkdRnjMhrKbYmrG98Fu8p+5sLrnojhLlmMYWFMIYNDhAWF
zFKuu8I1blmfSfkqslXbAfeJNE5VTEKjrK0gzQRBI+BBTNhkvCx3kQ/CULTi7UecJgM8NJ96JE1F
Af92UHoin9OhuE6GZqCgD+p89L5iToF+NZ/tEAVpt/oh2NmNPBkDAvpbddgFPdHXLOoHMPVCdZZD
v9eOPTABVzfdqf/R55xIYlbuRNKiAL0/K7CqEYQp7up1DmsYIh6NnfYtco1XPGC866vbvIwnIjnH
PkeanBYlbLNZ/QBBsGOain9dgvCsOC+O3hC0ag4wYDL2b7qNUbxnle75tkSG5bqsjVfw6VHZ7ChP
NlADrlmrluyuobrDyHKzPfDpwv8WHGCOBHMrjHrgo3B3IocWeQcWNbwMWjgAFbPBU4iWDM9yFyys
RswpKlttH9OnQO6YMvBg5inKLYBfrpyqL/2WFrvre3eBkPERRZ8sij8ncH4keoVFMRaiEYXbFCN3
kR/h2a75KoDgRQK3LePfi/owMie7CJbeqJorvCzRgudPAATonB4sHF4BNvXZr0a367zuWdyxrG3b
yk/BnDPoIiD3Kgs8UPVnfej8Et3zFVj3upCCeY8iklaf1V9s4LDHTW/2qXOId62LSYqd9kDvak+/
sz1hHUj0Uezvp7shrbGRs8yK+fjRzn+0XleXOD3CP3sv0uCtyg9uyucWcO5CBn2CrFG8Nimetvvq
D+sDmWNH8g0/Bgl51vk0sL5ph/gIiBBPf1IfFdGrbduufn4C50MmU61lLcKCJ6THDO1YW6mzqMei
+dXKv9F7hIdb7VZmK7ARm/HUyco51yFHJJZU9qpHT/fo2Jliu23dxx4KL1aoREPzdP1eCa4uP5Iu
j2lmU7ZM2EC3i3dqLsS2EV0kzm9Q5MvTacRhLoZT7uuv2jszsr2fH6Xb2Vduy8dpZwrMukgmZ5HG
pp2twmbJkfkdM4Ouvahuo4uiGtHmcTYJmNvDCkgV3FTwzt2ML+lXwD/4ySuaEB7BKkqpIy43bz87
PzWEzyYSyZhXQ8J2WoMejH3mdqXpFxYNCsN2+xEAjm3qNksTymq1S1oJKHoN3gBVHMhVF7Qj2pna
9HuX5zdlqbxe16bLbUc+CijFYJjEhIBqclYiLddFA8kJvg0cPlH6RqzczZXgupBtN/r3zfxIAp+a
IsyoJGOHKkWyAKVn7O4SMBBXabzvJoOgwdp4atSidMq0FAjezqycbD23vAhgt6RmjlUPiyfGPjkE
+dP/ktu7gPfgvB2f1tSWXJ7VDrFW8lakewaDgcm5YEEYSZ7XBaURsNOhN1vkyC9woXi5nNUr7dY2
F8BdIXKu3pY3lswAsNduflT3pHbkB+M2esDs1lFdPONBBN0iVG2mXicnm9tlXgAFmsXN2Z3ideH/
kfZdzZHjSrO/iBE0AM0rbRu1vEbSvDDG0nvPX/8lNHdXLYincc7ct42dCFUDLBQKVVmZ9V56Wfds
aLCBBDJGIsfAOOhHcTF1C8x0fuNoXBoNzuShbt7CvbP6LGUHReMdEz6efB3ICgZk6oPIHwThXhBB
+MbIAt3ZpZNw10/d6kgLkkFdNFYqypw0LhaCSrYwsxaJzOhn98U3xrNleO3C+GmAXchuROiizWrH
2SnhomK4zHVV5QgCdXxf1b9UemtLoKHSFxEx6edowzhQ/w0EfB8xHvJmAhUDi4RqYFSIduk3LRJp
wYmSEb4/uE5mEjcsqJG70bWuGG++7rB3HfpLimNdm6NjnZheJPkOMacnLQU3w+WIJ1ooF3f0Qh/7
KGY7Sr5E2mSH5v2SCNAdgsSDcClXNzd4mzAbw3ozFqvfIP3oo29D9nh5LSI7XIRZpWimcYnoDSE/
u0oTtyzr3RLLgZ72gngtyqT5SpharOmqMDXpycGAcaB6uJ4PtR/inScD93lI/cKZD4aXIaVPHhWn
zW3WXIf23bFyM2Cr7eWIz6keRUdEdCYJF27WUE0yU0acZW2r2NGO4S1rdrOmXH8avotenkIf5nKw
LAHfdM8wjMpNjH47Dr8newxQZZzQMgMwI3pkkX48pPfLgxQUvvA5JYh0hItCyziD/RDsRFjx4mEK
4yZ1IWcIoD7xuxuo451EjwhBGCJcGAKOEijGGWGvXRannzBejm4IAVuLPMZCbdVP9PTcxUm5t30H
jTBjNf7fRIJkGzvJzr5pPnM21WvADd+9NQPlowJQAVoCdvaKWVBXeb18ukSORbnHoyr1WTiw8qUs
XcUolC4Tdfzxx6x61XQo8+dYfVip6s7FTWu8CGyzMPS5yPdvPKZcmNLoahhNghCyHHQcs3kXocv8
50BFYuyU4IHGcyZh8KQIJ5AQ+1UUEz8clwpjAGXmYnLzGynkDMocU+dIk4HylDYpQQMxWfvyigUu
RrlYlq9himY3fDpRXovFrQoQKBwSEOflf2cK7KsAUKCn94lsGf8nNZKpwSWuaq4Wx56CuR49+TlI
i60kunt5YduZ7pk5Lj5ZTaEaErvzRlRrJyhr7+V9hYZWOtuhd9nWZmAA6wWYECB+94ngdsxARZWw
hmwl1fYC9p00NwRZ1qf5z7fTeWaD+1CkX/NoNGCj8dTDDNkb4xgdl+vhVB3osXhSrpaT9L3VA/zn
0QDvanGr2kS25yA9JDeNvxSOFGQ/+tO0k3ehA+k8v/+a3FBBzWHzmj/7lezfz9LfuFRBtc48Wk1A
pR2mxWAPRLla0ZASOK7IEvd5K2kaU02GJZDA4nQ8VdVNuPzP/K78rnOXjpEPTbcY8NliAVwiuwfP
xyG/mZ9rz7qrOxuRGdPwokqVyJ24ewZkI1ZbaVhaHD4N5Dbsni+763aEPftK3L0ih8marSVWlV+F
wYwZmgJUzNDE+fZnJEB0dW8/yd7t6dzNUo16jRE72JscPciviuvFcrogOWSnGox7ldtmdrrD6Mwf
OhVRf0+0XJ4lJl5TbV1Y4CmvzIP0zIbbiE2DePdHWkXEnrCdqZwtl7tEoG9cE12FPcaEHB6MY/NU
usZzeRPdmXuQRrjpNXV6hyjO8tCfktIWEedvv73PfgGXCVeYlJaHGL8AQdwMGM2UMoKR7wfF2Aei
lK8e5Z21Fyllbb9Az8xyMaofAGpTOzQiGEaOlZm7U3Ea7dCnAUGbDPzpO/la2ovAE+w8fLq0z8zy
QUcCyBrMqFjtvDw0bXwsDExJWCCU0+XA7Ik/hLUgzgl3mAs/UFOxpkbDDoOv6U76EWusrH5KwJy3
ehRzfvX1/FUSQxjYh7u0VC4eSUlmldHKzPqKzyQYooNxTW5Mmzr53bCrdoJIsZmhnG0tF4oGqcqq
tYM9zGocukDyMErttHYfiFhoBOGcZw9PZ9AaKTIM0exJAkOebO1o+v3yarbBb++r+TR7oinraKUw
ogbxreGvO/JzPjRQf7oNJycJpF+Mq4KNfjFASOhYu+ao38eD2+xIkJ90AfCPRdkL35LnDp91M4tH
621v/yAaQZbu/hdze4LrxODCUSO3StkosMMmAgovu+ux7tYz0T5GFHiM/Epwv2zNNjPR3H/yIR4u
hvJbIQ3sIU5vME8NFglX+z7vTKDAtaN0nz+rj+Xz5C9u7lnEbb8a+/oEjoNfjcB73+rIl3aYi0eS
VElVPuB3hF/ZE3V6amUbjUR/mJziKfraopuePBH2eHR1u7sKbcyr3lQogayvIWb/dnJvI/8WlUJE
350LVzWbXwVxBSsuARue5YExrfd9HJ3KdCogl5Qeo9qSGTm6d9n/WXC4tB1czDJXZdX1BWX3bEBb
NdRdfbAco1p3itp47dgJIEMiv+NiFSRFM8i3sN2n+SlSpBtlioLLKxKZ4MJTXOZZombM0ej9kn9L
ipfLf1+UuRhcppTQqMpbFm+1hwF47OE6u2bd6NQ37nMQvrTXxb7ZD3vAIoRza4KvxePjwD3SkirE
2tapOVpxe23l5FXStOPUdE+ouVqCF4boSuMRPCDVsEJZhcHpMHjrFQOa66/h1YgeqexaAXvxTzt4
6OUtFnxCHic3MbmkuscO1+R32L+Goun0T+w9XArPg+PMalL0nNVyW3TdlYfyChVkL3zNnDUYI9ss
MQZn2kyjQt5NmKzsPPP6/zPSm1wcUodBrwnDgMT7aDcE444JrYhnB0SJLs9LMyQLyALrt0iPUuGv
5K5wdIwYSkHuSa910Dxf/nSifM/kAkoyxlpq5Mj3+pf1Be2OK2PXPBWNTfb57/qLdShqm+wS3/op
icC5Iq/hYguIHjstbWE53sePs0s85fjnDdONqGIzLRkRVl2QoJhcqLEmEtXkbW/Da9o+5/X1KARd
bd8MGDcDFQ/U7d4eFmev51qtx2kJUYzpX/rBqV28VwLAuX8xnMTo9UdE67vodkB5d0eOqWhccXuF
79a5PCGCRIiS0Lfy5uzON/pddj9BFGh6pV/B/BT0d5kvKpyITHLvlGXspSmHYJQ/kcd1uor6XdU+
CJxUZIM7fCQ20rDWcOuNoItQrnK8g1AfuR98CUz8FnI7WUgV/h9izvtWst909iG7sla6nnXVe7fG
N8yD7BlMIDmQ1fVNEci3yNkfxi+tZwXpNUrVoEfPBGdT+3xCPvSxeY45CDoQLc9wQrLf6Z7Vi6Be
n94ST7qZEdqVY3lV3QNU+FDdRccaANEQ+FqMNibOGjnRa3rsnypANhpHtfO78F7Ypf38kPn487jj
FHa4t4n6doChghqUfnTInNBP9qxyb+2Fb3LmvB9zn4/2uIt8qVNilTpCY5GD59mO7msg+sFK62J2
apedkj29jr+ZdntNvg9HadeYtjiECD4JXwYZ235SJgkFdjMjDi0rJyvuLju7yAJXOu+SulOzGLva
rNEesmaHoRWR1G9gsz/spM6dWZTzQLvAvhy5CwMEiBP4UPdM1hzCSwBuXV6Q0Bp3euVJHzAWi+82
+sYPhiKrd+C4s/9LUdzPz12sTdFUDN4x8jCewtqcSavGFazNL9Zu9mc32xlH1RtAZAzSDBNSZTB9
SqEdltjyFRGSPnyOVR/tc6tV6rxOjJ7tbes3Cbpc9JdkWYKMi93Kn47C2SK54BTpKe0yE3BbS4Ve
qYbZ1BHkfSGxy/jn5a+3vRzo84E8GSOTnwpvBfjvE/CP+5jzcrLxpoTOJxlmwXo2MBds197NcBdX
H3fhDDUI04++IcI/1j+7u39GteP7dDdiNtQu9hjz8IVN0G2HeTfNHYakXqiphvhgparu9LC4mXXp
NrYsTK9Uw3OuZqd2Mr3JlE4SSYVA/+0v+W6dc5fOWCLQAWHhQ5tUT+oSt7YZKVFQ0yo+0nIidihP
xl6a1cqWxrC0l66jO03OtUM7ZKMbVS2gVXUOgMjYgRsDYvD+ZQ/YSEk/fhvO2ajaFQQDFn9Kv/We
+tPJvMWz2u0e15MkzNLYij/79vuOcBnpUk20nRJ8j3yUPV2GjGc5i0LS5ywNSwIRuK4S+PUnjsF1
MVQysHkDetPvm68dOjAhpie94i4LRgfD3h1mcM0fOsj6gG8STlpsLvHdPA+eWyNlbrIMxzdrfxXG
VdyLMt2Nab8PC+TRaYuWFsuSYIFWLN2sifmSrf0NZYIIqrWO0EqX/CRdoJ4k3Q1ymUMuHRgDKTyS
eDzERFS1274CzhbMHe8mtCQFo1sop98xBnYIVZ4yB90lIJhdMb2YaHu5E03XaUStTEN1cGhO5tj8
IKksyLQFDvSWup1nh2kfp0TFF5yjJKik2dMm7Tayymtlse4yo7+d1eSqXUSE5htZ6cfvyp1FiPyt
adVhI6HQ489++NYYmHvbQrvwV+lGnokckL2F19Mk2zJAJKJ4KVo5dzwb2v4ZdHwrJ7OH8HrA41RI
ab4BZfi4Uu55qEjtKjURPDje1/v1wfwaOq2bP2K6eGdYbnaCULdyh3rRreZAC9Bvnq1dAeEZpHzO
38S/M+fl8twsV4lZsD1v3RX5RAxwLcP8G154o/vLTvQkZwv7FP/OzHFp7jTHg1SqeOyE0ugU9HaE
okgsr3bets6Qi6pjm7ffuzUevTYCsbr2ExYnH8KDtsuCFTj+/8ZvNhOJM0NcXjvlmd6P4ADwpebU
Lj/y6EYmgeBLbV6mZza4MGMmISDBjGJAJ9VJGeJD2YUH1EyvGgIxCxxY16DgCq/S1VbW9BtR6c5M
oPTTRLdWjpQQxMf7qLNElQ7BF+VBbWGlrZjgwFNy9hcPfD6qt3xjrGO5bd0pYDECe1MbWNCqFQ7h
iDadyy6mpKzTng28lYCDtHXszPmhWX5c3nZBuOXxbfE6VCAeQyys2p/ZhJ5LIap6i74rF3MqY63R
A5xwmxEF7+8wclUtfA47ywd7kCAVFW0ZF3eWsh4oYa2WRa/vhxC8VuoUocSuae7lbdvoMX+IcDwW
rR3UiQzsUhxf6v24Z7o+xWm5yXuoCfVeumOdrGUvoceb7+mj5Ip6vSK35ALNPNdN1uaIsO3aenGN
Ni/IRfGaaN0hU05Ku0yCFQu2lkenzXOmhnmBBWvRrV5eKdKDYn65vKkiE1yUoamxgssUUaa1QATc
PM1lbK+5wMhG0fTDl+MhZhDKg4jeiPYPBmUxc/FIoMH7AA57zzisrV080i99MIG9M78SsagIbl8e
bmbJEZmrCd8MBaErZWdCB4r4+UGIk2SR8sIlxGPK2m6xoowB+Bgl2Lg/accsgH7Jfkd2oraxIHxQ
9knPUql17rQybLGkMk7vzKn7MrTR62WvUNkVfWk5XACRqTQs4z9je+XPwkOxbF8+h6/tzfhIvOmX
8my+MgDqjM5/7Uiv7Wl4YMQfd6Brzm5EoNDtJ9X7RcVX9tTGCsuKxWWG3ln3FUYLfsxO8cjAO+KJ
T9Gh4BKY2rAGQxqRD4d96E7dkyytgSHdX97jDbKwj4eCCydLvbY5pbgGQKcFFjmQQQRsDglqjvbg
Lu4cLM9CWJDATflyXI9Se5SlKD5rD3gKY5o1hHQAS0iREoqRG8xLLngRXwsp6kWLVRYwqb2+lGAK
YyMh9N5woFP+u9s3IIG29sn3y/sqcF1+mCnOQHremTAahtWtNoL0pu8AXJbmzm7kMXfkOrot50TQ
+BUtlXtCDSp4duIZKctaPkYp9UhWgre+daX58fLyNjCezG2gdG0y2RhQ03w8/mHfQvyLwG0YiXp/
Gx3UPRNmyh5ED5f/cOjeLXHHQI6ipoC6CYud+b4BbdK6i2/YaA3x569iddP/8FZ7t8cdCEM1w4Wy
mXjQgD0y54xvdEbL/oT6J4MtOMl+9VAnfB6OqWfhPSdUlRRsLijyP26uoqxylTI0F5v1prsYkjwM
NCfuW6rbycQ/i4WUx0dLs0ZB9yO/LXbyNDc7MMr2xVPQqIgAtV/30VdGhcN60KBDe85uzR0GHPxu
3wM3ctmlti+U95/CgsbZhTKF9VqOrWr4UjoANFcDm+hdtvAfEgBM/2KuHZVRniG5HFqSmhP2tUOf
3XoBta9ToET5ymayVbfFQClbJga1bIHhzVAOYUYoD0F2CDfIx7WFHQrf6wxGxvYlfqwxf14d5u/6
o/E12Xcoj/Yn45Xc/41NMFUxHTXFhFLfR5utrllSQbFY8xQGAKzZXTAeAZPzO8iZVcDYRK5ocHYD
yICocGaTu7ClXG70WMcFibOD6Ri3fO0f5h3D5i1u6WW32eN4n/giFOKmE59Z5WLRlKVRFLd4P5og
wbeM2OmUL1H5JJkPyrS7vKubTnpmigtGUjeXKPxiU4s6QQyaMOBD8ty/bGS7DHhmhQtBoLrPU5rg
McPoCqTkjRaqcKLTH2mK+gAgvej0bd4c7ybfQtLZ6VNbWY3MFV9OSUY/NyKvr722xhVVi+oym2fh
zBJ3FrJ+kNKMdXpIoPnNXXJcd5mD1uChxzCCA9X70xDZf8H7/sEz30qdZ+sz6JBCNx1vURIsHmYS
ygfW2h8wxUhAVbqTRPfj5v1/tkruJk5n0HV01lvGHwbtLTqep+QXBNWujEDGlFjqgaoR568OROxX
zDc+ZTtnhpkHny10GBoN6jtYaFZBfCM5lKVHwUNMduR1lr+SVhd8T8GJeMsvz+yFQKn+Ic9dWgv9
rMIOs0VgYoNm5ePH48JKk4I8bOpxS5FgBimVsgvB49B7qHiJh+tE+8cFEzWtu9lEV+vtqWaezIDl
i/P3djdi1m92GPEeau4oXv4XZLKCQPbWbjvfS1D49/KAdSoPyRcl95cvFEsFMMDpv0i1Mw0Q2WBd
eulW2O1lp+6T20BaizH/WVQm3KlMs0JRIpavGjdhoO3GIx5VAOSWh9L5OwTCmS3upickVOaeVVAm
h3FzxI5ylDAGUYDQJrXrQHj2N7f1zB5/FlUpTUdWh4qvwrvVHe57066eAEAAL3C+K+/Kb+116pVO
8iyI42whlzaVO4tWWC0lAckDxhGgrYhpPgDfPIZ1jXH8hdu6eRLPlsld+DG0fRq9hrXehaRTgomZ
xDP35XF6SW6HPTmKX6jbF9WZSe5gVmWYqTEDUjN2ygEMppljBKvnpDaGc4ajKI8SrZA7m1aaGOmc
4vZd8uy33Kx7mi+iQuIG/xeCzdma+Ct+yBo9Yx/NrConDVcbnGuuZRbuHD5SGvmkizHcG/pjmt8O
0fdw+kmm4qBGw36m7aHQE7eH9i9BIzrqodhudcFlr9q8PymhbJJE0yD4+DHAN0lsJrmCWplaeGg4
ODKqSU38VyH33QqfD3SzPJZNh5yKaW1oePf8ALEV5g9aYd6/nZWfmeJCT5Y0cSOzCoSleYplQ/ZU
AccbmyjuCzv/3QxOrKM1lqIvJiatEOwmnxdoFjXQr4LxWontWp3tNmyCKbu7/M22H7Fna+RCUKzU
mT4yHGrn5arLhJok5DxaIL9kt7LbBqJ0bvuk/Oskbwf37CZpkMwl4cDKDwCfWeXoNZpI5WozYzxb
EhduDLIynjCYQKNeejS64tgaIaS2FgzU5kZbu5e3cNMchjwBXkfjjr7hxc9WhHENRa1YFcc0x11r
RKc8i5+qXn3tJwDLLtvaLoq9G+Ppu/opCcNegleULzOGfRh02K6cxLFAG8VG5aAZIjhwvB8y3d9z
kVEu6rTgP5cTBZqxVAHkqYxP2TqfunkVNbWYo51fSbwdLnpQfVwWWnWQGvzCUinMAjJF7+6F3s0e
6BQDWcTgxHsiZ5APJFVLslZpxyQwy8jOtcEB661g7z7hFHgbXASxgDRvm3BiMrGTx0hLs1+jPfmq
D/S1K5qxES2Iy14aAEDSCuKggaqeFsV0aD95AvfbNIErSFGBdlFVPhmb6DJopIScLyvjM773xCOT
DRQTG90pvWkHVRNTCObis5W3XTyzyi0sIRSz1CGUoNW7xTEPujOGGNBRAitoDy2uQsE9xi7rT56o
E8i4WgoFBTsXEjFt02GomjnGGuj1QzUmTjsqPqFXihr9lYecGWM7fhY9oB4AbhwNxlpW3XITr87v
QHjlrR5IbKp90gkM8tHqbS/P7HHBMZsbS02HNQkMihnQRvqWr9RZ5tYbe4zc/o27GEBFYREa1MO5
Mx22akgVE8b+cf8ouzacEXzON4pT+dOudsdEhMXa9NF3o3xXsEyUuAijmSmxQ1+HDg5pnD8KCZ07
AaPZuu3siiuWIrPcUQclezt1BEddiRqXYJjeikSnb/McgHBd1wA2ks23fOXMVywlKdVUNaEt2xmm
bWgVqE0G/SmxcA3UySsyvRPRal/Sx+tCVnZL1X2N01QUqLcX+v4ruAthjitt6Bvsr7RbnLbblY8d
HqJZICEiDMCJV24ZiEIbX7R481rDJCBGUmQLoIuPp0RpFK0aBhmaYFPsqoUZQBXAKEFdmD0BCuGV
Yhzl9irfLXIPiKaMCEbhcC7ZU/CNFRbUGxC+9VnNUHYrxZZSITsnW8anyGNSzQCtvkktftij7BfQ
+sxWEowK6qBxalOKnHORBedyc20mmiNQ8FZRhOWOpTXoeoSaL4BmibHXC+uJSkQgkP6pMsK+mElQ
0DZQXbbQh/n4xciSA1Tc6EnA5AVXV0NrmREBQf9zJ5oY2Qpp0JAxNahWy6Ca5uI1UZNhVUoVDjnr
dlw2T3USHViiUsd7QUBjv/rjB0KC9y4uzp/AlEiRnM8GovWL3tro+dwbL39iC/2qfNXuVgdaAKON
md1d/LSIwL2fv9tH69zJI5pepBQKTcGwqu6oJHhhCT6byAL31dZJqZQ5lJIggrQA8MA2EUpoffbx
D4vgM1iQWEyF3mELGUeUjqbu3GGIidXhWwf8hnQ/9bZ2+78m6TpixtmH409WvBpJYvVNHKAPcpUq
16aSBVOUu/osaHR+jlSQsDYMSgzIf2ugZfzo91aUSlarFGmwjNNsJ/3S20UYG6404Wq3utVTh0h1
IJrqClzzrffG++a5ZS5iKQD/EE2Z4kAmRn9Fe70MIJiaekvbJM44r0bvytoQ/Qbko8MwZ9fneMSW
Yfk1VRVw6kt1gV/aopOptvFuMcsSwV15HMshdkoTQXZe8QhV4z538NoB1LZQwFFcVngXNL+rqXkw
l/a5KLrHgYy3VB1lJ4s00x7M6qazMGStFZlfTPJxMDRfLuLEBXOR9kijpfRMhe6WzsJvXlH0liAs
A8olex6lwdGKuLJRGXxUxyF1UzpSsMfWAItP0nVYJTtI73rzmO+6eFLcKF6ORU6vChY6rVoG3Amj
Io5McUutJVCeQ1U8LWu+tzo8eAerMiCq1sSeJLceEPteZ9X3Fqpx5WyULo2tV6kxrtsoutHH/Nmi
E3rlZUHceGgnjxrWazWv7T4czJ+hhD+VVLS8aqcnJZo9uR89rfwxd9GRYCrRJm0buwR8hVc0zDFs
Xlkv6oLSO3gbfKNWipPSQ2pbHbMrNYQyV7++XPaOzyktvNJEc9EyFCobvPvLudSqltqnAUQb/GGE
kEf9ik9k9+Zkz6VI9GbriJ9b4/L1VkOjVAvXOFgVxe370B70+zH6dXlJGzfMxzVxYR+0r5U+JXqK
G0b+UvrjjqBrovrmUVyL2QqL5wti/36WeIVjAu7AGaZU5BxtsQYRbQXn9/Mlhntfx8wKhmIgccHf
LDNt0hTjnzDRVM5IUVWqJruZ5ddSqgSmPtV8WDAEsz5EbGQT/sBfmBU1JjNqtTSgllSuSDIK3QG+
TT3JwNWD7TxVvCWOKzdkiKIhKeMDxoPaoMOTyZ/McPqmmtUoiJufKhv8j+L2eER06WkXxgHiDcP7
vHUX8bwkrtHhwxZMAibP3Aa9MUE6tOWuIJUnIN1EDcfgYTgRsFNS1JE0CJNnWgI2iXrAmIhY1bYX
eGaGOxUxEKfmWNEYGaVGPNlwu8Vu9xAH9MudXN+x+T/Mm8e/RMtjG8ffC+fL485JUpRDukKoLrBC
sCQ+58WPywdxc/sswl4kEEvB9MvHwyHPibLUM/5+V8V2FiV22n0JqWA+YiuA4Vz8a4RLfSairJEW
AdFcW2rtV3Bgj1rFPlTUoC7Qmxkxs3B5WZsH8swilwq1NNbMLEuRp0iNPWaR088/m+iblCfeZUOX
94/ymBptiFtcWFkSWLUl2aYeOWUV/e6a8fayna0thH4W8n2ASS3D4L6TZVipmsoa0uSqulr0xkOt
HnLYvt6qAPKVomc4cyve7fCO0SiqRADJ84+MupFyKVLaDIUNE1SgvubWph2DyRqTJYpXhX7sieAW
W55+ZpJXolhJpUw9yTMUboreidRxdeZEfby8jZtG0FkBXIbJ0/HzoBIZuj4G7gssUoNNzNReW0ES
vuV5xpkF9gvObhu1zmitqx1GJzCZ15NBc6O6DEje3je0jwRuvuV958bYv58Zq2tJMyQVy8ny5yb9
EkqnevgfOXhZZD83wSWmBlCiKLvDxEJLV15NWwtlOxotPKJF9XHRajgfR5+4zyoaZQGhR0m3Hrps
tbtQJFgucgEuGHVmHC/DhAU162A34FNrGtETfesZcb5nXPRRLKvHjQgTmlzertqcO3EeOmE9eaau
e0bRg6II6k2XXfuy46l8JNIpJlVRIEwClCDAn9g6cwi2DnqDForA0mYK8r6+T7gzXSMUc8BYX1Hp
oTPrZN8razBUyesi6zttKr6SZvWHpfEiNbyz5EyzZxVsp0nnXl7zJ2TYR+9EVfvjAeiXtCFrNuD6
8lCoiK81t9N9xoLPyhVUOUHxoPHz5kqM/91yVlOV8SiDwKeu8LKumVo1RKET9qDz4xVK8OYJichf
nO8zI/xo6MDKZnm3ZIESGnY5/Ui60xgX3uVN3FwJtNLQlKRUUXle/1SJjbiI5CyQ8+vJ/FIBzmC8
XjaxdSBMDao/FA8ZS+eBigqZxziXlCTo+9GRh+xUVIY/WrndWINjxY2fqsbhssmt43BukvMMDQ/e
ulhQVyLAZzlmmx1DJbolev9gjERYK9+2huwTDzTVAInzRz+kFeZM0LHBiZckvMRH+n3sktYZMyjE
ZDFS0mW4lytrR2TppjfSg6Zmt0a75HaSKc9rJx0XolyPVNpd3oTNT0sgQwuJTx1+ykXUso0yaS2X
JKjl9qexSNNzGKnD1dIkueAkbkRVHUKiqO6aoAL+nJ90RbtamYE8VW7x/B6r7DVVckNwGYmscLG7
N1t9kktUuOKki4HJrJ7iUBhTmGdwuQ+WgoIkHnIQ7+In2PRCtRIyosBKSlpPtlpaNEEtoq1eiyyk
i73qa/ccKYml28Yy4dWaj5GfRzkKbhoJE7TT5DwSePPWe/nDj+Ku4RWvqyw3WW2PUn+sNVvqKneS
QGuiJOq1YU7gq9Toj77rIq810l/jqAhaB8yFP20LXlmGrFNL1/h3Jwgy1agq8zxQlLa0K3lcbXme
umNRDU6TrYVtKTlg3gu4NXQU+gWRcOPLQzjMQi+KgpAZ2sofD1hIgRtJuygPOqN/qufmt4oHxP98
WD6Y4Jyr0JLZCCuaBHrbHSt5fsiXnQLy7L+wgqY81gA5TPNt0vksZYu7VctSCTdWTaDqjnd6MkCb
rGkFT66NgGRAaZOVTXUDGucswT8zU6WQYh2nCM9i3B+HsGuhVQ9WVRDNT8tOX8gqWNaWPeibA+Vn
EA1065y9WM2mEVEIkNDkqYKIeQoi4O5XZdUCL9yIaMa5HeYnZ+uaJRC/ZbGVBYZBvjRp3KGdbCkO
KKH8y99py+GA5ke3XEcj+VNEL9Ua4pBFiEKzUgWDhgndevgLh0PigI6RrkM8lo/OMUlkC6ILqORE
6ImTAveFNo025IP+5vQoRANin+qy8amfI/XFkkKkCc85qwHIuxkGe4yJiAdz45aHW8Pd0MUhEJfm
zmipyw1oSbM0AFPWSYrx8u7MMHSKSb9pB2ig6Fn2YMWiOe9Nz9NlGIR8tgUCj48ekXbrAFW2NAcS
5GdqwP/qgJbf0c4VZL2bnofmLRxc1kyUmj7aaYeuWsIZ8S+e05e4be+LgejOHJWCO3trPappoIGI
JYHunv2Ocw/Po34e5SFHOlandpUrs9035u9Btl573bq/7OXsR3NBHZNH78bYjzkzpgAArRTmnAeL
pO0rtWzsqbX2hPSnLFEAAjTCH5cNbhXSwLBCwLQCjCErmX60qFFUoRTguIIELO/oj7q13z1J1yCt
+Aphhiv6C0rRwlGOzT09M8olg3GY6g2uxjQo5MqztMVOU+i+0ZeChIIzvRU2zpfHxcGyD62li9Yc
T78m2Y3EAmU4KFq9y7u45YuItJYMT9TQOeR8HlAFMFtNUx4U2hLhjTxeRUb5e041Irh2twxpSB8N
RHQUt/lpnwTNjAGjTTjSU39CferW6MCvVqmC2+rt8PB+iHq2KqOqDZFo/rqaZqtapK5JgwwAwBs5
pQR9Ky2J7vt2XB5yPQOnXSQBH98Ui1P1knELrYDVK8JwrW3kcgr4j2hrl/NgOLjEQ3e1tM6eqyEX
RAG2s5d+KHf/tOYyqYmFH2qV5WjnSw/ie1l+NRL1qVCSu2nOdv04QvpygMjd5Y++dVY1vC9MWaWQ
seOb8hRv+2Ru0AZKNNNdzM7J886r1m900a+qpBc48uaXR+0H+B/MtFE+mCvEkAYgo4vAmm7j/Dfp
3DkSrWjrWGpvxJgoV+DUsN9wFn1GxQgLq0FnJso7aJdOqC6treYacn1gHiEIrFvX07k1PtZVjb6S
PEyDhozp7aiZgMDFi+6XkVbZCS1/oD9oumPV0N+XP9xWTNBUioFWxSCKxkPSJKtGWUue00AHWNdu
Z3M/N2hvXjayvZfvRjjHhHwG0KvGlAZDTlR/XcxdqA6JPdTkKBmpaNxq0zvOlsR/udmyxjHR8mDF
5E9c3kpFb0tVKfB40cZxX4ysZk1zA62u2izjoJSUxg7jVBVYEa2Fu9j1VbKysB/gF2Hu9vOv3FSO
qSIia9r8PhrOEuCXiokg99HXw3600hbduUCZqq+WHrqmpHxdZPNqSWfRHbvp6RZgDBoozYxPUze1
arXw9BEN44QUL7RQaifMIaIqowJ9UxjNfNIGxfAjLaTOPKSSW6MdYzN8jh0li35qcXcftb4vjibS
xABsx+SADqt0kFtLhP/Z/MZnv1X9uC9aWhOSNBYOR14EK52/RvXfNJtR3XrfD+5STpJpXRZdToOS
/GzKgxwSpxomD3BsVwPQr8RobhvvNUgW9ZKI2GUDRYzX15lx7mCqXSqPOvLvACCB/yPtynrjxpXu
LxKgXdSrlla312yOE78IjhNTGyVqX379d5R7v7HM1m0iGczDYGBgqkkVi8WqU+c0VwNhdyYFb41V
Nqo/Wbi6CwLV3rZN7btmVJbTtKTmJ55QcpyGRZPEwN07ZPNjhHNLRjamXUngGZodQOQorLp7lfxo
6XTFZVjDvXNlrlrfgOHqxllJKG2VxKkdNMWzEqKOE0CVVD1O9fQXgW9rZj0Mm0skddDpKx3s75Ao
oYOBGoZ/MxUAL0vS5d5z1a0l4QizRbcxn4s4rsfpd55Yedj25E8FJFHRxgPjn10TWeKrznQWUL6y
CHTYd4uioapt3LbK+PnPr4utGSENryktamrguiDK6KVG6vO8DJ02Dlj+/bKlvdLVuxUJJ3zSi6ay
2MiilDPqdaWBgR+LXlGafRtL9dA2rV+q7NNstjcorY4eRpRk2mH7rojakQYqboyuC27P+6RXYwVu
r9WGXzuHCZ243JVNN+37x5sV4bpKSDNnVYywSwi/shQOoafk4fJm7kV2EJGphoZjdQ5Qi/u1eZTh
Ruw0FcwKQwzNxL6ZfMOK0yDPm9FTrZl9GDSp0PDu4gzNxXCYjWaBCEIyaO0MRMNpridwQjUxn4J+
7g+Xl7f7nTZGBFfJdWcxkU4jicEjAApnHcqa9fTzL4yYuv4b4wo2V8EZQC5k8HnBSob5kWvzKW+5
h2ReEml3l7KxIjiDMjJTr9b9GlV2UzIbWBjjKs2s4C8WY+sEBUU0nfFx3kc/rqh9DSBbEbkpJhCU
5KOCZ21e9zL06l76gqPzj53VPTZR1qIj6YoKL2g6DElop8N40jrX8Q2URUIUv5c/r/RDVtDWITCl
akg3hPiUlImrGC1qSTNYbWrysKSy3tr+it4sCL42K4tdNQRqLSqalUHeAGAYV09gHf6MybPw8lfa
OzwuKrEGimIAbYmVvtwGYQYnCSIDn70ZHBa8k+zXbl3FRTURqQbeUmfDPQ2xFrMpCuTKjrVc105F
KwAXM/Y6tRqL6qRSfdYUJCybwfCQo7p+w9X6OgHD+AdeW0k4QDXYNjy3H3LJU3IvaG1/mrDTtZbb
rVUB21oq6BQnbRAbyp2aEzy43K/DBPoQR/+biqdrGOhoIgs+H16ZprIp895IohRKxd7gVHdxNj5e
/qpnNDfrXe3iFsWInbsz2LAUvJ8NE1DJ+pWAsnHiEPvx86+a4ZlPxstwowXZAYiZJ/1n82q1nnPb
sQBAivs+WBU8MG8lCQa/T7tYncCYPXA7YKLZmQ1oqiwzsz5BdUI/uUv6cbY/Dwn+E/xQmPzy1VE7
ZjP4YDn7VqA1GY/QpBiWAxC/3hDnh7RknqOiVIvrBRw2r6ZaRwtxfFdPbnjVPA7N7Oute0vV/rPm
5jZaXSCWndBSYOnwyZqcUNURtR0q8aDd8/O2LhEbxGZnUON4SCLeWaVHsvqzOnaSzoLMhhBxOkyM
5H3DUdlJ8mOssGAcZLNwe3fC5vO4wkGAYmEfkxLwctPqHkw08uuef+5oJammyVYi3gm8S3EisFsp
cW/JUj3XtfVw2fV3V4JABrwADtgZbLAokoXQSU2iySifQLEfEbCDeL0iQ/7vFgYBe/7HkJDdW2lr
EZqhRLQOHLjHDnN204m64NxNHglk8nSvBiV3JJ+c3d3EjWEh2W/ArI4Bbi2JZjfz87n2XVlDdTcs
OkTXwdwEGUXx6i5tc86hZInPpGhXcf1CEkjE9GmQFNQzu9Hj7NPffLQ3g+uSN3e42zk66jbI+dHG
Poya5gEz5DnZ139nZXWdjZUYIGlMAJhJBK4C6qdVtYRJkQ7eYqiymbq91yxmytCPBvD3HFaCl2zf
zPW6oKT7OMQHpQXOeO49A2XfMpG9zHY9AmBIF68I9Rzj4Yxtv5gUvm4MZutbI9M9q3Alke5M++D3
nfJmxRFI2qxepQa0FzAIwqLevjbi24kcTQh+JgeUtmcfNb22+q4XB2UEyxBfCTG8yx9Qsk5RxlBt
VEbJjHWaCyYpxqRHxK1sWW1vL/3CgM3/76YoYjgqbU9nAivjokDiSVUb3+kI+JkxnaL1jS1Z1B5S
zNnaE4JiVeMEMhReohzDz4vuzYuXXyng3WsrrwkXMPCg/WpB0FRGoLLrpK7m2o4KVkM05d+fh7ak
aQrGUXR5G3rXj/2zPvZflCZ3PH1SH5a2/Hn58+2GZigVqesrbYV1vbfHIPmuuxoOBZRWTo3pPg5M
vyrsVNLw3zGzEpo4mOh0wSIg9geWuOAmgxIvqul16FA0C92+O2qxLXPHHUdBtxVlU4I+/NrCfr+e
McawU0NRdbH79k6xSQQ0Hnou5GcZM9kFvROSiYoaOrrYOprYIqjP0uNpaIz1kRvTqG1fSH+fksIr
HLDOacTjhuFf/lg7zrE1KAL8OGaU5hrqkZGWWFFLux86kHJB79Yf20V/0vRORgixXltChgiDDkoI
2FE0DtcftInO46zw2Bqxm4RCcSEz7DrSGlasNdEEKjiKYkaKVmhe78TOtWZPw+Hygne/po3sVAf6
BehJwTszVVFLnuOFX3F+So1rdS79ZCz8OJM8iHaiGEZk4ZzITgBJEFukfQrcm9KgGGPr9YxBtubr
lP3FGx828HBHh1TFJI6wmRre2jxTMfWyWClG1nCZjs+klz1ldreMoPq+YvF1XTzQiJG2piiwok5P
qQO9qx99p6HVKQtU+3bQeyUA8ED4Xjhobd13NDMpsLPj8G3FBWAc99bVblNVlSQiezVxov5uhxm4
vIHreu+FQ1VhhMHC1IQ1Q4B9YPd9VT9pqgG0UhaOOr1jLotmGwTk+sAe0rIIZx18s5dd8TyCuRbQ
ihhwBgrhHIlQZlYyQ5YdECltDmKMKqHBekBvUGLm/MS5K50tXonriwxjpe/XqsVLP+b2UkZNn42n
2HF/xU05+Anow7zB5ShBOZ+cuvnskER2x+7s82ob4E+iQ07prBHkpllZKjYHKuug3K/6yIPXHuob
A8JeSiALLb85V97HFljD0I2F7cSwj3glZItrro/uHHimNjnmfWDqrceJ9kF3wKsHKDq1y3vD7X8N
VZpJ7vfzQLqCScC9Cr/CVxVvCda1fOkmgJgnAxrPylenMTxt7H1HuSvGSmLsPLa8N6a//6Slpafp
UMKY45RfmKHdVXkRXnbOXRMa3EZDggtCZMFr7EqtrJkseYRnesgt1R+gBHDZxBnNGuBFKH8Bs4cg
BvkwEdHU9+XSFsZSg2uDgwr40N8mQe5PV+aXlQ+wCHvNl3X79j4TalSo46/fyBHnbwwDkD1aAETV
6Cg/pOpce26D9rvaTN/MonYhn6z/8bseaFXVsMiKe7MB33r/sWZ76g1NwcfqWy3M0z7oCllxdHcn
tzaEV2qnAJuWO7AxXxVfmOuzMDnkvo3KSMC+QNouKh5cSTNqJ3q9W5YQQieA9vGqSqpIn+7n7qXP
UYeR2dgpKmLvNGDeLAcv1DOw1rIspItRv4vipyIJVetQ32HkESyZSu6pzlGJQ/vAI5N6TPLRznSa
V9/cWhaOGPLkJtVKWFaOIMJ17/NP1QLC2lVsB7zRxC/umlD51b2aB3YofRljyf9YONgvtBVFewaw
UuuyVtBIwl34cQgYv66r0JyC9kn51HOvvmnuHNADjN/0o3W6fCj3zr2FnUYBD4BG0MS891Z1bOms
zg4OyDj7JdBMSyYbVpCZELaW5dawmIMCzJ86RyaGkkqTS0LLeR7t2sAoAb2I58E5142hQDECkAIW
dVaVYvZhfioWAmqZkaFAyMHLlIdq2soURfYuIExH4nPpgJKdE810fHb4PHIWmXn1AoTDNUB4ujc1
3XUzGoPH1PR1iUmgmQS9n+zx8pfbC21b42t6tcmsm4E0xHUrHo1t6mPUJCelb7dOoE2nGs2yy8Z2
RrCww5ulClGN6vaEISwAcFLiq5gv9CvgAH2QyWGiNuwDXpzk7H97IccCTBmEMBaYWsQ7iXZWnisQ
oY0Mep04X9wSPa0nybpW5xNyCKzrzcbqvJtdXAlcq4n30NQtjUNv9plXZmhvdlrAVEw9ZFncenmn
h3ozhW7Kb40mPUy1jO1YttL175tfwYeh4mU8sCifFs/IMctGv44o619e7HnCjW+ITr9qYdwEQF/h
G3Iw3qij3TFMVNTfE72NlFL7NfbmqZpHyWtob0E2WHZUJNFgaBeLELreqgpt1qTaQH9rUZ7jIr4e
51by+fbOAJxDX0mDXHD+CvsWp3pV2hQHkFsZ9Ro398bkZ7bw68Sd7rtcBhvdi2QESGI87wBhPktv
43JsElB54LwnGqo4xvKj6ktJnWMvlOEqAjpxpUE7c3oyk97sNAehbDkM9XJMXTWiDfXrygKUD1wc
XXy87BZ7ZxszDo6L9zmiJygl3nsfajpIUayqijSjazw8Mo/6RH85JtQwFvJsOwgx7nBC+eOOsOyQ
DFCOUJSb3nH9yz9k5+UCPD+IJhz8YwF28P53gOgiydwUUO0idZpV8GOE/CgamOPMX8ZyeJkMqA7Y
xbXay8LbjrtiikAnKPngs57lHYaTlCkZNCx0yaBfaFn1jdvEqNZBwOz58iL3TeEDA+lq6mc3PYd+
SuOkMGWlsU9VcMwNWXmvoKN+2c7O0UDVRXNRrSaY4xdh/S24hPrRWHiUL+Raa/orU5++AIpw0w/1
baFk4WVze8vS15x3JQs5l4ZQoHU3zurAUecxbvlsf6wnu/DaPKeSm2h/XW+GhGxC4TMrs3aCk6ho
J6dlZ12Z3HRvbbtTfXtB5aymI/+bzUTwxKwhSFt1EUypjW6D1gyMVnP1FazKITOgzzT11d2UZAdd
7SRBYCdSo2j6jz2RlTDXWKkMxVxGZRbHHzLaOQ+uzXEoWrNRw0KpuCxJ20FNAWawMSkkggVahH2x
DE2UnJqTQrw0xHBp1J4g3SfXSN31lo0x4SPWqkqbIrGqKM3p41Kx3DcX3vk5B33BZb/ciymGCoQC
MAo4beKbEwPTHYAxahUZE0hhGmK8tiqEJqn5rQC1lRdjlnxpKYSWG9mLYs9Rkc4jt0arHgTD6983
d7qGxmvHl7qMxquVACsof/ZlQFZ2yelYB9kzevPEU8BeC22jw5+zkrpg6/ut04L05gxz1OXEHnB/
VREFsvNDTK362NQa81FczIMkTcEa1Eur2XtfdWtUyEih90PLMu7LiDnca1vg0bSvZJYqwqzXkZCy
4aGkovCDK5+4YtG87ejSJb1egRqnWO76/KSHaQgWxNkf9I/JcZrASy9DOuzekRujYuGc5aSd6gbH
o1g+8BNINsIJgE+/mu+yu1VMAeCKVOK6e0EAbRV8PiRQLupb7x3IJL2VYwp4zTZA4Gmm3a+0dw+g
HLsiWSdp4e99uq0toaDgABE9lyUSKVpe10wPcr32NIvLMo2dBGpFRa8zm8iiHBEXaeJV1jQcyU1B
nG+WmT7lTXyEFwdmlgdLzX4OBnBD7eJEtd0+xYMFJja0cssE0uN1J02Id38OBlxMPP2BUBAfv0OT
FCCUKDkQwxaAQbTwLGq/Xg5AO/mcY6PBo+FtTzBit+78Jgwo8ZIaOnAuGCQm3sB+kOU4581Bde9L
RfXaXsKksxd1gBFahUYwT4587r25ZZlK1VhsZMQu/TXE9cl2lZdEab/YXXaHDtrh8ur2Kr5rlg/B
dBNjQiDieG8vH4q8apA+RWzi3KPxqIZKHg+n0Z7L0zQV1ktqVfxgYLD58zBM6QHbhIFytV++DjaN
//yFg+Er18SGY2DIEMt9rZPEKSNYvYWJmxSTzh4pUD5K+R3L+u+Xl352ZHTUMJExgxoNnnyGGFwc
LS1iu62iJLd1Dw/VUzLU95MzppK0+Lza99sSgDw6AMVAXQrfVClLspgWLNH5iaa+DbrzGIXTGvTE
yqHto/GEZ8FB1p45r26sZjEyroH5FXPwYiOhaVe2AQazJNahOdgno9/mJA8b03pe0O8LWMuPqU0P
WPtDObXh5f09C3+reTQNNWK7mLQVw1+DEbOBjGMVLbVeh2j23ppKM3mLW1zpZbtIPGd/kzfmhAg4
83LMR6evIsiOBLrtlYHxI40Mx0c1wG+8JQ/ikMkKuWfBQVij8GXtOuUpNCOqKJutoFeca7wvH/Wp
ScOKx9/aXH+qbTe6vK+7fvu2UBHwP1eQcOMYto0adt8tGNZqr0kne8WehaH3CxMjqzFkpEjRpI9i
JzHDbmoaz605jqMyRqoy3NMq/XR5WbIPSIScEkfHBKl9gqoGnNLTv4LLk7WecbMc4xv+moE4NIka
qcb1eWIgrFR4PINrPnOcGWZX6ucm9uyv2QH8OVEFHd7mikeyTERyLMh6p23uEy3OEw5iwiqqHe3K
Gporp1quiVV+cRSZJpbMU9a/b0xhKntIrRGJluVUWmT1YJpZpkK5YvUkA+JLv9667I2tUrMGGqcY
yVq14kBBy0J6BTLcmz6IPTUYP8vfIOdXl/DlhPxqTlvemAUO38o3nxU3YAqMHB+S6NVpbML88G+/
nBBh3NSBptnQ1pg+hSw0/TCrutcWN0zGfnj+lBMWJkQVNXHKOM1nrKYD+S2wXYdEnR/r0viB+/uQ
u/aVOfJrq8g+m2V3jTLLnyaT7+2L6Nk2t8C+UK0LjR8T8IONT4MtSXPO5I3QDMHtYKOXDuDACtgU
/GVU3V7Js/XjqT55ZR9tPz22PvDPEKTpgwaThT50TQMedRENZBih/ZPxZl04hJ2BOd4GHYVIL9Jj
YliFB7jO1aDIXOYsQRVWKZzAIsmGuB1ySF6qOQqOrXGySSdp7MlsCCePFXVulHOGtVSFRyj3l2oO
Lsfm3dsAcAB8MG1tmAu1hV4bnaqcijbCq81zKusEblNcd88zmMYqTXbBnUMasWsGyocY7wcJ1Rn7
SAtiuJhicikqi/HTUk5X0N2953HaeYvqfMv8rEhPmkKCMkaDT8nv9MQ4WAWUjCgKOwsI81y78rlK
H1AszE6Xt2LPcza/7XfStYlzjLhcU1vCIkV/HaxTxhKvbh//nQ1hu00Nmg5WTsvIyZ+7vPTN8UPl
yOj/dtPD7UqE+7aJu6nnGT6qrV2NyLTT6RmKXr5So2Gpjx4YS4Ksyg8cM+6Xl7cbuLeWhbOv2gq4
ztYsX0sfOATpkIIHi3MY29C5Gp5G1ZNRhe7duVuD6xHafLSsdMAAVOKj2eW1atVg5Oq9Rj8lpsyQ
zDuE867mM+2QY8M7xmtScyCEHnFFRZf3b+/Ab1cjHPishcwQqRskShhONPoq5LEM17h7nW9tCHer
yXrMQFJ0Ska/+jqG0EYEhRcOFTIIIF81DAP5ysmUJvHrl39XGnp/8kXlSTCxWzVGHuAZ5utkfABK
2x7ZgXDt0KQQUdK/lLTxm5EeajodSJGhHvb5322ucPdiajFuXAxdR6X16lYZuimyPHc9VxfWKEoi
ELUfdZXBwvSyqkQVQQ7CniNk7ULnl3wsYS90g1wJaFj0RQDZET6kmirmDDJ8dCaTW71WvLh1Dqn9
rMdFVHWdf3nzzkHTv7/fmzUhRWpWpFXB4tVt1NkzDnmYBXbp93fp1cS8AQqi1B9cFNsKGQv9/hF/
syx8t8HS6TTr2NXMgbrA4vEZQn1a7qPTJQtfElPiA6xKVbakv7uIUcl83dcfMghU6ffFo+m5kboK
a6ZB4ZPWk+zu/ukA7QmKFagrirWaoefKbNK0jIqbBqD31IMGrUdzCKflN+wE3Vt5Hfp/BII3m0Kw
KbIkSScb9aEuAMVOBVG4Y3av+KYH4RPA5dQASdoHKTJwP8S9WRW8VnfqItdirLT8ZkM0vH+C8L0P
GNbko7vnGb8wO/f98ubuf9Q3i4LnYgwzT1S8kCJmX48186r4yeqellLSPTzHKf0+IW92BD9FFY8Z
YFDFyjAalxrGsYj7j/rS3DUY99XXUluXlb90K7lOLP1rqxnHelAHz1UAobDH70adF94MXIxnFMMV
dZuQ57LCjWTzxeaVwzlPhgSbjxKAv1gfR+fj5b3edyowuwLfgkYg+tbv72N8WavNcmw2ylLfHAyo
gBASwoZQeZt9zSepx4I0MCxJdNq9nDdW13VvsgCtmZmSVNj6eHhQxl8GED5aKkurdjdvY0TIACrL
GIphxOZBg8Yze9fLBxm+ez8/3tgQziQ64YVSNoiyXeAWkLeHlgiaGT5K1Ib3Yic4JZqfNP76cCqz
YJGclN2KCYje//l6wuGchjp2QS2KbOoW3Fp65Byy+1XELnVPsZfjy0krmbuBb2NROJxsrV5DCa1c
1SIWCGGamBMLldgf+W/p9BiF+Tx0Tpe9VOYuwkktnLnNHQajPAb65ZroL/UonTKSuIuYDNiM8twF
kBsX5gzd+QO18CGTwPETFlhXukd+EOr92/0842bQyJDFHZaW3Mw+S33rWP9aUZrpyQWsAdcICS/v
pezE68JjAxrCGKkes3Wd4IGYAus4HRluEUgAAcyr48ArQfpDYnT3C2K63cYcl6OeSYWlaBsRDOcA
7Tb7reNlJyjnDUEBQOpLhsMD1cUS2Ze0d7t/QICAUS2w02GQXXi/ca4ZKakY7une1w4sNFqfUj9R
fydAyJ6L0D1JEyCpVXGLK01dchVWl+Gz481h8ZKGzAf8NFtOc+VpvnmUHZHdS3OzUCGO94rrIqbm
uMxU+3MxFA9lonxHE/+qIMkgid7nENv15twYE8J3U+vFCPEavIo1HBQbbO1+giXGgfqzx2RjNmO4
sW99WQln34nePub6982t4VbMXUip11GqPk1A++T2VzOWYA1kNoSAPsQZjelqgymfoVrlFcszkeIZ
dkPNZv+EsE3ahDvtiP2bDlNxgGCXG2BIFHmVTgMb7mFbRzw/wstnUGZUiNxFQ92iSXAE4RxUvzGl
k0G7V8NmVUKUXlhJulGHC5rcJ5G1qu7SMPezBGh64hHTVx+lwUxi8wxLoMwLGsJYlA2etMgI/nO+
dQPnG3IXfqwE4/W/Pt+GEFUyo3KN0sJKf1tlYVv9N6qkPiRW/xNVmPSqWL3i7LX6tr+GEFXsvF/c
eSzK/wo1F0EPFT/VX188au+tguhtGupeCWE4qRi17MiLw394zuZNb2CjM4wvo+Z+0H18Vxuw5Tjg
Di79o32YFV+uLbMbTKGgpqMGgpb/2aQegVEggirckIbfBfQ43xUBKPi+oHA0hcYzj2QHZS8EAOaH
AWeI51hnyApljPuGDFB+KS3qKcCiDNbkg43Pu3we9xe2sSOEmpT3vZLlQDU5TTj7MaQKK49dNY8d
BvuPmk/TsItk18Q5KQNC93ZxQuixEpuqLcjgI15gNyG+PdwXAQMBs9f+WqU3tDHQ/MwbiUeh9ypb
8hoCRBfeWhdiUJ4lxUgHWNd6Tyd+g5QZjqR4RQcl2xhpT1UcFgeilJqve0ofyFtVe1Fw+wuEIIXH
G8NzAB+3La6cxIJCnqwRvfuu3JgQH218aQZT60qcQw+1gYQjAaggrQ5402f7p+p6vAwtHzfkfIzv
ulvZFMpufrdS9uCkgJ7ibGhq0rq5sjSYt4tg1Qq32gitnE+dN4QMBM3s0PkYaBz/5tNuzQqflvBS
BeYfd1rsoI30bQm4hvy58p2QNoECDhtvDPRgLj3EiNhvyr/JSbb2hQ9bt9PQsQHLNi1vFQ6OKz8H
X8CxQGJL2YGiTDoDSefLwvJeVH6zi3nU90nJYI6aO6tw6Z4P12zCWoEqN3P1HkMHPqm6v7jFt+aE
q6exTZXOa+qF7jVGKr7n1R/zRiNCbC0I10wDynvNKrGgqu+8mT7m1icOtcrLwW8vxm6NrPf6JpUD
QCRlNsPX6qceAm9fY5fhi0mgv7vdja0VIU81FdNKNMw1gIHG+EaPWuIlQfoANfIgZn521UpyR8nR
OxvVGIeisfiEVQ3uylQRYN7l6ReCWrX6oG8f5WDKnX0EsxsAjZjqUQHVEsK5DjnJuY5xh6htjrzj
NnZ+qO6Xy99qx8NhA7SBQNmbkI1ff8PmW7lAv+JgmW2k1pCU05/m7jbuPuZG6i3Zz8umdl4x70wJ
V2JnJ0u7rEDfhBWBYikefPXYE/tDuY5cX7YlW5awdbx2W9MAvVnUjkAQzz8WC4IsJAnBFHPKIQh4
2ZpsZUJ4rFq3L0vMWEdUxaqsu6T5YMynbpLgBXaut3cbKETBdiopcihs4EC/xs3VXMgO7h4iYmtB
RCQQlbKBUSxkHp+486qkEAy7WZL7wvxu1w/U+qE3XwAyDS5vn2RdrhD2EiRqgzFhXcSBzoF2042q
5ALZ+0Agg0Dos0DyBwDmey+fp36uiryponIyMZgTe51jHjs9D5UlkyxmJwvC/O+bKcHLbTJDw7qE
qT4DwJp8HJfeL1kJOtBbRf1sW7ZvzumXyxu45+1bm4K3s1LlWdvUVTQAJz/T127IPGJMXsEWb+gk
s2S7TrK1Jnh7HxflZDmwFt/mn/hhOvJwTtGMgfygtCS55xpbW4LLF7mtDH3hlJGeslDT7ivo513e
u70gu7EgPjI7cLWqCcf3MionTbxWrwg0PJcydIeplFFV7V0iW+8QH5dNg/lbjFBjOvwjJhp86zp/
oPSo/gRjX2D5TWQAO/rHQizgmNiuULjzp6FkI0iLK4hSVB6gkg76SUP72s2y6WLZVgr3/mRbc2Gu
W8mUDyXG0NvhM7Td/hyG8241q8dsLqzCTDqjXiDDPtUfe2oHs5ZLTrDE5wwhWBSDWy+xup4m50cV
3ySocVx2uT0vWEmnVgZVlE3PyWEzEGwWFI0F8rAm8fygPSJ3QXexOnV+dyuX2t5Llt5ZFHbNKJ0+
7ZJ1IjMyDibo+k/zByhHhNozO4xHS9Y62Ym3GD1BOgFBbKhLifG2zeqy7Esc2775WWVPPdL2WgPb
j5RRf70ahDfnO0NCtO0oqHmqHoa0LirMB4L3ZdlCfZ0/6u3RzPBfLvEc5dQz98+9xEHKZCJJ0VZa
AMFLrMEdnAlACgwQJL6aWH46UElasXOe3pkQFmeUfCTGuri8yT3duWHOD7f68+P0zoZwdbhUdQCC
wtxXocxekph+8zetuncmhPuCc9VKIIGB610HpmxZvJTIAC2/S/2iH9gA/YPCBJIoZ2RkSjfbWY+3
MVQcsi9VYXxXtcFnXXFKXMczhl8L6wNQt3hZob80rhtiAOMTNRKvZxiGTKE51Lm3U4tcnunsGA8a
hk0rv25HycnfOxfbnymE4rirMoxNA5TMC5CdoyQ0jHrAm5vcJgdJjNl1ns2OCMEYhBUJcBrmCvxU
7l3P9jl4XT7Gwct8sF7nz2lQ+sN3ic2907hdnhBlIKThDNaiYxKiy37GpRMWTXuw+5vFsYPEXu4m
B3HAps/FjEJUrktOpGxzhRNJzAbFpwbWew5InVP4FeicwEPgNbJDs5NvOdt1CgdzpEuVDho+o0ZV
sOriJZi/ZBOAksrkJ1yGE/jdtDt3bhNjpzqGfs6U1CyzGHNrwqc0wQkXOKgCB9MSOI80dH3L8fV+
nbzwVywMazyq+QrBgxQVkWvZtOReVRML/+eXiNWvdACDOSJ+FaFK3IfxqxlmBxSooR6Hn8AC+lmK
UNl1YwcAUhdR1jFFwfOGslzD0AdOzAtD69320uviEAftQfOt174N52BtaUrNrp56tuVvZsWHUKHW
qjE4WKgeaQfyNb8ajrk/v8wBRdc2DufHf21ReAQtxEg1VmOhSotWv9tDL+iVOTSi0GPrijuS3ZTq
Nz0G0iofo7R6Gh3Ho70MdLXG4kvrFgIUj2NGlwHrZkOP//1wrSV6yHXwAMbs2U5ubFqeJEFjDUSX
TAqBCuUolG0pFj4ckhggX9B/ousQKrM/B87XBvXMSlbK2T2/m68rxCmngiAuCMqxyjb5UMFkZRr+
2A5o4VJPwxRyYoP5EYyuFOASA9zbZfLFGFSPF5kHjNYptn82f6znji6LDRpBEBthAtsSR/KUsnZY
ZdmI181hMR/cNAb0665VZWLue56NIh/GODHOjda5cOGrDUZJpwK8CmrHD+PiXGn5KMkp9rZ3a0K4
8Btds/qEqzxyMzTjk7p+QERewNbpfugJ+5I0umxRe2MOeFa/rUp4J06NXSJ8tl2UG1U4qVpQWs8j
kE3xON4Vc/IpNfWwbY0oc+8g+oMgiekVcEMO9V2HJ1cOLcceRI5OriPEoKbHmvCyl+/dTQ7BiN4q
NgAGJuFu4mxyaNcbPKo7jF2USOfoizI+mLyWZBi7n3djSLia+pZD7kSHIbduA0ZLr1d/Xl7K/l5v
TAgepDRQbTJmk0dNEEfFd/WhCKbrPJyf0nA4tofFv7EPEFpsQP6NOsRl43utSmAE3zZS8K2iK2aC
EUwe4ZpdDnNoBNXkKT/qyA0xtnAFiEsyY5hFhk7YdemNWcG/kq4mhJK+ixhzowQdJkOhB6ooB0BI
fSXhh8vLlHxFkWy6bns9oczCOnj6CJaQb0ptSTxyD0O83UmRTlopulHB6wY0cRH7NAwYFg1KO8Ls
muunp/Wi63LoxHoq/ybfzr1bffMVRZJpJba7uGxgW5sRUheNYwbRjvGe12WMNbKdFG4XnnPa2wr8
pQebNaHPg+tKXFJmYf37piDhTrahmBMsLEUJ2h0Mi/JFElB3867tfgnho4gBlc3i1etp1EEMVsU4
TDXc15oCWEDiEfa90z6Y1SfWKsdkqSD0XQWXPVL2xYS4Aqqsfo5b/AJ1uSfuqxnfKkzWQd4PkhbY
VSBLBnYc4VsN49RPVQkbOc1+9U5+Qgs9gGDe3Qi43uXl7OU54OAB98cqN3RGZNQYJphpmInzbGLk
gd61gDqWs+nTuT9WNfOVSpbF/4/I9WZSSK2s2FBLggYuZMxTaF3dudC6guZfOM0vdAS0vOiDpcx8
Wh0WXr0oCpSwuvQ6Tp87hcvO/tq3FHOu7fKFnc5toylda+kA0U39sn5Y1Brk/FakK+5dV3d+VTsR
uDmDTiZCsFuI2loWTsuyzINpDwS0RDf8ZIbI+jzr1rgCbC+kQRJd/sprVBaWiak2E7x1BDxuZ8BE
zRlBAWRjyxd7CMsUQzVKj1d9f6ynDw7SOiuZPFtWjN/70O+sCkskplvaJUnraP7Yh9Y3vNeSFceT
+VBgARDbN1NvxBhY7ksBUzuf9Z1lIUzo5sT4bCTQhtGmqNA+Zc63ar6ylyTA9LVHjQ8QFfIY+KYu
b/NObACPBObGwYxkQe9BeLqg5BsPNc3qiGtmmEy/DEgg6FwGAtiJDv9H2nXtRo4k2y8iQCb9K22x
VCrZVpsXoqcNvff8+ntSgx1RKS5z9vZeYIG9AjoqkhGRkWHOAaeyKgPKGDALHxCKliLW4DmQomb6
Q1Xlp0qc4EFN8RU4spz7d0+jrSwmyzCHTF1qGbLEFtCNM+KBqDgLd8J8J6uASuAqUgHFAUBo5nvp
YIkuIgVi2glbJkMzznjB1249GKBjmjxgWP08/lI7Ye+dQCaKh9qCQmaSYcgSTgGUwWUI5BRvmvFp
yUpL5tVJqKWz/odsF1ULAJcDf5oJM3VkhssKQkPUg7Cjvt4Xw+lYH54AxtWWLG6jNYaANEXWt2bu
Kvw6lrBrdRsVmE8kRWgHSAZOLJuaL1i89zUjweN4ubRT/ONYFE8Z5uOoQNbsl4QqU3/V58gSTR6j
Lk8ZJnNvlXRVTAnKdCaQ1QvBF0dUZcPVGsafx7rwJDEOFFalmpZUF7H+pS6RNZaSo/eVPak5xwR2
XXXzgZjMXAOQfZHI0KlXfqWzBv6Qxq5VHh/E/rdRKVQnQFY+sCx2Rh1GRYN8oZNn+RI3gnmXTFzW
iV1dUL0G5JOG8MMG0nbodLOS9d4fJc2WV9iYbmf6/z5FgJmSNyFMHiKucp8nMz4NnhinVK2DTOat
ruye1kYE4/fGROScGBBhtIKZWOCmV3DPZiThXDx7jbR3utAfssm9pUVP9NXEgdXNgrInLje1sFXM
VvbfJe27iVUPgHCq0resvw7qb2NWHUX+dGzpvG9G/775CVWq9SiotHiACpVd6NdlkW0Nva5jKbv+
tDlRJjZIUx6upoYTbafGGaXvVXhnot+kmZJ7LGhfHQyBIAOnBWfGnUJJigoBMHh+PN+k/eovi2TL
gvT/ssF/pLBN97Qja9nqQu+r/ZwTC1ho61MztbwZsd37VX8TwyQmUraotVb2iHeAKJ7CzpamzkpJ
Yofi/ajzpmc4R8eOcEdZAWDdQUfeJ49WPGIDpxRsbHFxktp953pTinEuMD6VpWqCHwYMZUr0s8IC
8LEJ7CYJm1NjnEodq3gkgC3wzeq2bUa7NkbXDPsTRsS9pBPdTvh6LJB3cPTvGxdaOxM17RgaNSPg
gsVyyq1kyH+ObfX9WNDeewATjv8xbpnxIpJUSzGOA44OdFb+ABzvYETeOluAk+pulq7UHHHI5XMW
ZvJNNVWRYh//AJ6mzAVcGB2ZJBEGCfxHVPYnLzGBnUXy+2Mxe68sOPCbosz1CxwRYK2WMMX6R19Z
FcgBEsVSnpKfi4c5e+7gOU8tJmhMYaQlaY0PiCsFi7JgWJBNO9Vi51gtjmEqzDRuliV5sg4wzDHG
7o6EmpEq4gmNdr+qemmdo1wfecciPzoboOswpKGBwxdQ0wrjbJNZ9vGqksGPGtAoyh0SGV7veqe4
Axl4oJom3fXECt1781cxsC6buTj4eQAih+SUnEeslpL0giUXNwSngyNNnBjy0RHei2TsIxWTEiOn
UCvME6vSnhb9r6USrBhlpbl4iOMvA+GJ3D3JjZaMjWgAactKTRpA4XWp49YK0y/Hn4qjk8ZYR93p
WT0p6+CXSTdbIaEPnMFtFsFph9Krx8qWzBxE9MrPY7mvwyzvXzkoV2ECBMDgKkgPWSKTFXQNQ61D
s0meR6tVhdtubIG80AK3OhJ/622RXJu+1KyhRh6URahApiQcrUoApkAzJ9jEjnT8ulC+atUw4P8/
Xkg3am4sRYmlKYLkCNM63qxzNdltoeYvYUmkH0VR8W6wvW+E8oSOQXc0oMDq9t4SO+CmrqI5Dv6s
Ex840adBiF6OT+tjqADBGApvCpZvKP4kYwZ9hSkk4NuPfi7/noXB6rPbRlv/xzCLBBrT0gbQPSEK
eKVMnJ8AiqX3qqR5/YyNVOFkVtccVdFjTT4kn6wUxm815M6yIoXEAzXbj/45B9bt8nU+V4FkVw7a
75+1R45EgvPfWhorkXHbWG7UVO+h13QWbcUuMXsp2LIv+MpNyd19+DBTw0pjPpWoljUGtkXN09XS
TWbymRSao0WtawiSi5lJZ0iGe2AkB2M73eCFZMP7/LUI7wewofWYrrFBo9pZyRpWFvaxXvIKFc+6
wTobqEmC46NhzYr5rWy/HjFc7FoZvzWeozuxRZVczu4LjdeX+QDmxMphMsqUKHlokFXzxHNyqu/o
VtMCRJnxlrtuwNOI2sImKVISoMVKPTSasNsMEB4/xspldUsBANTfdLzjX0wJUr84sC+2B90tqtRX
C7SbbKQN+f38VHqRi0U59TZ+KZ6x/HvGWJR44tF6fOhFscdKA9NGWQLCN1ArwLBHbwSTcGevp8yP
X/FPhkvpRliUF0/caRb6sY7UpZ9gI1VIc6MxVkiNg+JKa9Ek0H0QFwFagdc//HDJsxoyIckYlXiJ
qKze6x3yAqCn03iKIA+jO98ELvDeB+wKVh4bnEaJaP1rqID59GjU4kt+05zqIj/WLgWuSE8LSJLS
i8Rr0bKXCCuZCVJrP3VkBA+OJ2dYDFYvc/T8Z77OxKW2F8O8WxY0mTHAVyCu68P3teSysB07IPZF
31uHvKhpPY1wBjifTa2ycNO7wl7u6fYxoMzPw2eelRB6Nv/dIsHX915mNEWA3xPg9J0b+orb+KMz
ehiEcTUgNmLq6dN8Yz5SqF3BJ1brz758ltzCqW0zaESLh974Ydnx/acErvL7n4PlawyK0E/ZOvkz
xfvVPQAhYe27BY9agk3OLjAsFfiRQtBwZnSOrQhUX+9Fz6Scx3FaiFcUP6bIlYEmd2xFH9o0rHJM
zKmGSelRk9K88NMICJmX8o4i48i30W2OYfz1e+OlD1z+MmqbRx+YCTmYxDfIIiAMyE89Nibc0lk9
yUG8uyFf1wfR60HMeJLPuF8AIsEF6qCHdiSdCULTuPTjLEN6+M3w1wvNWDIbnf8v9FGI7W9OGvbh
GcoeMROE4qHr1jqEC6nYmItupFPlA4PNSq/EEf/idb94/srEHbNPxWVWERZyTPDEdRx00+gqueRw
7OY4CQNR9nvLFMjQhSuYWpEC0A7mfOqtyasCQJtjAJM7Fsj5ZCwO5moOXVQo9JPdxvemVz0mbuTq
tnzOO6s9/4vJR/pNDmzkdftncyn2+agmRQe36L+kz8VV9dYg94z78KQFAMJ6rp7jm+qu+4sHMMH5
eq+mtBG7dmIKVDvoac5PaTqB3CtYxt/Hn44TU17v6I0MsqwjkOghY0kDaf2RDZ+P//3j9An90PeW
oQDhOkSLhXgxuahZ48VlavUVKo/oqB9L+vDmZDzrNbhtVJmWVMxj7P3gohDulGvvaQ/hA8wRMIfz
X5G/nleXlnpAkf1ZsURkqGhCu7nPNc/jFApPqvcqY3CuzuMFv4PCC0uX/K4/FYHmkRt+dvo6/nFk
mUw0UYehWglJRK8DxmGyPGum6oyFaU0qNkui4mkM8wdJVr1FF05iv2Az6FKL3lhnZwPwXEmSeF1U
e3WU+3FKLFB2nQSlA32kculC4ToB3crABns8KKbVmwD5UwGiUBt+OOHBEkk3YQHSJrHifUlOOGGh
OLOpVmbs/mqe9g0niKsgcpUgvNcCtEys1b2goPZZw2JQ5Sw3oWgvPprex8bEyRXBhfX+Izb9KMRS
TH/CLX3Kkhf1JnIjv7pQrCq6UD0856fWFxzeJc+JNa+ThhsrrlAuXNBkIJ4uXTLhpaOfQDeCoh5B
39ZyqPY+oGMwPvMBLqpTSkFNaTbjDe7oCJbiyifM0LuJHX+nKR2IlTw9aE5/drwsJleMokpeJq8+
EmLrL7ZzYFXBIG9zJ3VU+Gl6Cj8Xd+C45uRQXI3p5bI53wGTb/gPJBO/vTQ3ih/60qV0Gl9/HAsr
fZHOwADMz7nPndMknFhI2FjYF8kKPnnEcyC5OMSV79oLSJ2y2dHwuAP5mKM+DBdi1YhRmQ/E0t/9
S/4of28f+AwdvN/CJF1ZNKpl3MnEM8SvTZjaawNSkFq2q4TXJubcYq+nsjlwIUNjeEqQ8EjL8qCp
l6isn5JIbXkeu5sVGJS0TtFAE83yrAlK2MwCaF6RmM8UisCOZqCTjnZyL6LyBHCSn8c2vHuCb/LY
vY8ybVJZTCXi9SR5iJcf49i4qzjbpcrBq989wI0g5gEEAsvWHFLU1ISiupBBegF7g710MQc8Yjfw
bMTQoLz5TmYi5GmoasQz2+l5Hdr7iESKJcvdbSwIp1rF6OvxAfL0YjxRNpN2KlAd90jVn4bQfFSE
zDEbk/Oddp8XG70Yr8tIKq9GJBJ0Q56V6G7OSieR/VAcQF8yuWae2xKXaHDf1TdCGffS4ymvShNC
O1cKpMgx78gDslUg5BgPBEWrFIhOYmqlf6GbLDnybRGIPwQfazvBcOJN/PHOmclHRiPBHBJNwZIS
lMLADFZjW5F4A2/7D+ONykwq0rTplMUFopv0wzg3Z8lpoKV+He3Zja/jKz7Z67P463DDXV7hqci+
cxosJvX0Eaf4fVDepXdzhWt6tnGv2eor/o5hT7zxX14AYFKEXFvm1Jjgl007XdUemFar8m2Y25eq
Ejg2zPFNto+zdEUyig30WxGihyLDW672kvUygwlM4dyQu/WWt+/IDtzo5YTmdiZrnpDnlyxCu62e
T1IIEsK5xHTo6KrJ+nQcCfYvZbB/gh4TEI3oRLyPPX1T6UUGSHm4C/h3isfJb26TX/ln9HrKa+Vh
2/cOJHlOccetd+5r+yaZsRwA8UbgE1I1r7wYsB3lHH/t7yWr+GRg+Vz0hmBC4/EbYKT4CHP79vMm
mrEfPdfAUU17Cc3iGr5g6ScKmknu1dxZUYxEHuDnZ1rmPT5sGu8+PBnezppNMOWMDMJUIDRlawHM
D/TW+Fjsu0+gjQzmysLOKbrd9FRVi5z7gGI9RreqTx9BPIC3fdf/5xTZTBIrThNKHBOu/aEN76MF
zLsVUH2eukGXvhyf3H7tZqMWc2MtSqrGC3VDiiSLNQMEuPFGdU2/8gSH29nifSjm4kJDs6pVmiMX
vzW/ug4PoP4JnSa1yBfJ7h/7T7hWOHHmvwTxt9Okp71JAgY0YsuGFngbtw7mQD5NrgTU2upXYSc2
5t9dvJg/qef0hr4Kjk+X9yGZayoRlrYMQ8SASuhs1RgsRUutouOVCXhimFAzDjPQUxK8eOqhsYbk
3ADWyVA+/ZkuTFTRMqWIRwHHuEaYykCmIZ0r8eVYBid8sFNpeaFUyrog3xXyyrCqaHosxNFLaulp
kWfvWNYHfJvXd+Kb5bPDaT02kedIrERPSYFkOKjxNcr7szBMGFQzwktVJ+epae40fXrKKzOI53R1
OT+B5p8f4xbeuoYimqbKDoYbBpYVgJhJ0A+j9eHMjZ8ErB8rXu/HnzSOtP2k8U0YY4xFrvQ1Fo5R
c1ZWOagH0Z/nzlfTFrjtjRbb42JWVlwtQSfy5uz33f5NNGOgdWUmktEhdlZmbQnYdY247aj9zhv4
r0AWL0sfJw6WpJgq0ODCzX9Hjz3cXABsofoQ3sn2iKI3r4ezq9KbOLYTra9GRWCsxKvG3CLxVagf
j41j93NtBDD3TWnIWJejVUxxkS9COtgtMCfHKXxECdWulNxNwuxURaJzLHb/QtjIZd5MFOZl7VJc
4W0IqJqXjNwK9WxNHVC/A2G+AxUcMb6q6g0peZsf+62ajWjmLuqSUu7Q9qPt4QXojwCnv6ENMdMG
ugTqNhNqJ/JXjrq7sXMjk37nze2QSVFqNg3MZv4S3xO39FKvPa0nE3jHk5MA7fvBDHi0Rh9Wa19D
z0Yo/VEbobEZ6v0MylBPvguRJQE1/Zacs5MkWu1Nj3rg7AJIzCo7y/BwOdkdbwOP5ywmEwvUamiS
tIfWoxf6yQ3m3lz9sTyh/Oj1v8x7XodoNyPd6Mv6v5J3hjrSD6u4SvZj6novEgHM3xX22HgigNqO
vyrPOZm7ysinIosXyAPzlzsbtSPqv44lcE+Quu/mE4rrHBegEqEdPkyfXSmYQeclfgVARbcFUwTh
hAOOQOBJvRco6djjw8q35hm3ml8/00RNvaoPKxA5NCCN8+LbsV/obIsaMP9NI3TQL27ulPF5SB8n
6RPnDPdkgIheBW+wiCFcdiIyT+rFABw2eZ19AcZu6Uj6WXC1Z0AYU3ST0gUdfW6vPAAzhdobe+9u
BTP2oaJDNMpFRd/W9XPoije6M9lKa2WrnTzOlySioL/hrfnF8NFquUwP/Zcct+SP9D4GxjEFeY+e
5/Pwtbi0uZU+RihzRsRp0BtUbCLb4o/J0V2ptRSPci6avDXhvacIQB1M4EhgGPED7FYodFlXgZ7K
C8uXqPs+xJkrZV8S01ewkLCUQIx8zkFPlXOm+fc/l6mAuBDLu/qHsSGjlKcYA6deRZ6TtXXiobW1
kBebdoMjwTrnf8QwEVmOqnQEkjj9OPl9/1M+xd70CRwT8gMogB3ge8K/EsPK7RrQ0rxIxdOR/n3j
1sKSC4ogpyBA7FV/DKPv2RTe1OnIAVfcFSNp2G/EUrKG03wvpq77ZKhoNyhfSzvrv9Wtt6wSJwru
jluBqVrC3Cq+14c5z0kRDFkgvYSXz+jQIQRcMDFad50jeqhA2AASekr49QeaIXzwro1Y5gMqqVnG
PRa/vexFr6zlU+MDOyiIr8RbgeHAvU33EiUggamqqYuyqrL9nlyR66RDZwv20gadn/mti7EZ7hjZ
3p2yFUO13ljGuihqpsUjYILS1lnxYgB6IO+D7cYl7BliDJ3g+ieM9SmptoDOatShCohp3fhu1c6C
bomTXfwKL7SDlD6kmSuuTjsG8k9OON7TEAQrIlI8LL9hU/W9hlVbABSlFv4uBXSPoM/wwa6OtnKE
Qdcag4hycCxxzwu2ApksZO6rUcUliudxOLh1/5SIjZ3EI+dUeVKY5ENvzCQf6lDzBtK5JGs9sRPu
kI34f6YMc6eQUMQKutHLnqQFGjmHq2jpeun8mRAmbgCbRA6bNAJFlEasviOWDJiGjgdcyTkxFpYE
llFgbwBSTNKDzuSpGFRcK5zbhH5cNkpsPr7OvG/UNh77VYsxQmz8jIXrPGJ0oYst1fz1R0fGYpCI
WZ4N8wxliFhirePBTDXLzDgFZo7r6MzLpcXwTlLIsLFcSoGYobzMufjlWI/dOe3tgdHfsAlAUdwj
YLRQpAUlePS9vxDwiEYg7MFA61ca0jMMDEb3FKCtvB16Lusr9wdQs9n8gEYUpyWe8cXQOgtCGxX7
5zoYA5oSCS4FBBqACKQEsr84vc0vLvOskokWWj/UUzpB/2YCJjHxFzVDsWvieBjvSzLRImuMZlJC
SClAGRavQd3z9u54EphAIWCbSRsnhFlRwD7+kH5rZ53T9+SJYMJEFsdVGtKjGvtGOi8KViGVqDM4
Rr/7JNlYJMvcmeuNkioltgDSgKIcyzeZP59FzCNRlMIQ+dmxB+xqJammhAUtijTARIwiW8sxTTPd
Q5y5S4r4r0qX3WMRuza2EcFc8iIxhKkvFRycQixJGcAbdybgVfkzKUy0yBtpNgUpBXPsnDhd/LOI
IsAc/68cELTIgOWef46LHufGXSuhIeqoQUpc9ph3qho7H/JropocM9gd2NoKYuJCrJnLkIHcDzPv
WPJdVCt6bFzNjwMNoIrEnV7mi+6hxvGJ7rutdn1VvigesZqLbk/ehGfzqDt0RgT19z+0GCZkmGAD
1LUQR9D0c2vpUnrWivHT8cfcrSNv1WcixiJi33yV4AXlpQ0ki6Kj5ajhLBd+Drp7Z24+KRM6VDFV
5naBeSbh01ivJ8G4zsCFknUe6vFuFXCrFBNBwP6nLkOoiniaaz6dPKl8LQCpkV+iXWJwpkHoP/Yh
FXhTix1+BZR/tSoZPlMa9IGElRBgonitz0MR4Ylh4geZKpIBeIpm19FJ/tdieGf3+veN48WhLBU1
6K6gzujQVlP/Wb72bv5ITqHLBeOldZ+jw2OCSReqkipSG5897Vx742mAT4E0mctOyNWLCSiTFI66
iv97Pb/MjR4o6uMLfR6IVv5J5JE57MdiE086RcI/qzEmOOspFtQzpBskPROUZEa0CbORY3r7HvWP
EDbVxUO1EuQFQooYVHCA6YkDPaoXfxla4s51InucaLF7iYHWCThK0IuwI10tXl+6CVTh19WPEkNz
AnI43cYUrzsBlo8Lcbt3iqpoyLJs6kA1YcfYRaIkGEXIZW+WQuDBF8QbugwYaOrvY8X29NrIYX1Y
z5RRTuNV96I8v5dHIbeUyeCE2t3S0FYI48Fr20prnZqoI3+hY9DJST21l/S+cMMA+GKu8BB6uq+/
lFflkp55Y5a7JwkuLgWI/qYhsgMdCfhWQc+JpKpWZ4vkzXe96xJLACnp8Uny5DBBvpixX5yPBvLD
LHOKfAGJ7a/a4PGX7M6noCluUDxaXfkAmhYLaYg3niZ6YAXIA+Osn3KnP+nfwHAKivn+LzCAeaWb
fgP2oDC4xyru7tRuhTOhJKu6epZzCE+DOgDN2J2CdQc6UAWOpa8dBmO4E+w0DLJhUsW6BmDjFUD5
s1WitiuMpgAWioehtQca/kExHySXDkyu2DkM7eXxWMW9y2Yrj8kkB8iTuwZhefSiU4mwLNOVQ4+3
UrnndpokUZVQN/owIYrhDZJGBe60rDS+xonijkn917EmNH9hT24j4sNQ6FqAnKCrkN6tN7HZWmN3
qxLZ6smDALS5Y1m7i7dbYYyH97WsTZ0G1HwxLRwpeZ3OsoGiYWFY064X3daHH6CRdtJx4tnknoVs
RTNfbC3EmYQqPcqX+D5BD7A/hR42LGzsyPiRx+X448mjf9+kCUMs61kUFzpuAnA4d1bnx3jCU4q9
6n4AiD+XZGe3v7rVkPE6IzJ7jKhDQ0xweiZScmz3NZZ2n2HZeHXJKbnrREvj3LAcC1VpuNuqKRZR
Ny4oz+YVEoUisiPC+XJ7rrZVi97xGwnaoBYhZm0RrtrFllPpu54PEQZgwKahtCC+D7sLhtLuMrNd
OTW/3dx/K5rJ/Zsu6VRhwTeca+Fziex4cRpDtIhyHbFOgkLaSVHPS08hmjkdBJ5XMrdENJJyAPsK
ksxeBtQk+j7yryH+VkmXOU3sY6+kn+goAjCZWCjOddWLeODpQmapy0+j7gB4FPyREHYedIpSWguG
57cpFt/z8gRsMWKBlpFjLZyD05gII+EaqDtlkbC9FX4FgbNdiw+iZHoiAOVmXquOc3IaE1PaEhE7
lQ20W9rUasL4yegB+ajcHx8dx8U0JpIsYtqsUwsH0LXvlXwx1h/H/z61pYPvrzFxA8hrel6v+DRS
nAdavVhTcjWXpyy8G8zeVSpe5r87srdxK7YTkdZ13BOFhsbWSr7rP7rrchVv15PmqLWdXunuvnlW
Tk3QYjuaNz/LO00mnERAb0pJDuFxpcQOEabR7oyWEzl4hsEEjqge86wcYIWTgt3gKrdj88YUOEJ2
98y358gEiWFaxVGPcXW3X/Kg/0GbgGtA5/QBjeYsv0A9jWa2inn21Q6t1sYwk1ddBD9368g2ueAI
vINlwkipT1rY1QhZQpsCHV+PEbTE/M9iFfugm8vRmERkel47LbYZA2cM0GY5gHiPXWI3g90cLdu+
0MfZmGMa+dOA/J6uKcaBQRzuNZfZ/ZfcXpxrjm1kADC3XECvpHvqU0uwaqWe8icqdABirTUFdCkh
skGSy31CUoM/cH+2uSGvQBXuV6hK8tIzRgLs6qdF1f2K5JzYzPEKnQk02ZyYAsqtkDRE3oBcs0tE
YAfyUj2OIer0Z2wShjls12nsEM8EQ8MLzhywSIEpPo6F0Nh+dGxsHJlyJa0zSPl7K37yY2e0zFvB
bym0CqcIu1uc2dojE1DGLi6VIX21x/q5wLp67YZ3mKkGR3XkqA5HN3qjHOnGBJZw0VQ5nyEtTqzu
JToB5+Sz2WFBfrWb58ZLnniPb94nY2KH0clZjhUOWvsXREsak9hW85kTO3iHyDY0hgFolbUOtWhK
Xj2WSJCVQLkzEREjwO//mbUbTCYydW0miyu1dsP4jNfARTfNyEqr6s8yK4NJQsqVKCWJYIigY/BD
5bFsMmcxHo5NguO6BrWYjU9FYR7mrYEPpNS/muFuCD9JGSfN4YlgogOYCeql71E0KDTijIkM1i+J
fO0FTefcm7z8g53L7nTVqNQc9+YIQCbR7S/dI9g7V6t4KPzG0c9Z63SX9NQ+EIBC9Bb3abivqYLk
UNJUoBAzzpxrcrFoC+RPNjknj8kNKLFsCgnVXbogAhBLxEUS2ncwgxhgzjVV1WBEDmWSaGoVEU9r
2yDTAOGcmv+/iPgmg4kaZTkt4CGEDLrOKjmSpRdYZ9Us7Jv60R1vuoSnERMywrCMNXGOsXWeDJak
3kjky7HJ/5fX3z/6sDPgogwCXjmOMF9VYLWkBoZWfdIa0G1WTnzmRQuOOix7spGHYi4nDYYyBkBg
gm74FEXFy7FG9CN/DOtvCjGRIssXXdTFUPJWVL8l8WVOa0dVMqfvK79RJU643bfyN2lMyDDmuTBW
GdJa+TIsZ9X4nE8ix+ZewUKPVGKCRpkWsppMte5hgN7BVGf8U/mOySqMcFJ0pekZH8uOHlZHOys2
WnhOYvU3IAJogBogWSt21jFN9jCFmMRePxV3ETaVrPo2v41d3rPjv2SUb8dBj2sTQY0lrHQpwgeW
7yRvwez9f37lw/wSn4BWxl2b260BYyjpP07PjoHDgMJFFnE4PfCJZMXFoimwCnrkDtnz5InefO7A
VMuHZKOOfvRRmGBTrYsmpQItKRrL/ZLXL8sqOJGCGv5QXoFQqjllzpse2J2G3CrLRB9gd1dEMXC+
dNOtfZ5/tj9Lbz3p186J7sGKugRtZIeRxS09U6850pYJRGqemIWcIExQiD/aDzSvJBjQ4iSn5rPg
HbswR02NnRMfq36e1Rpe1ZidW861W6yKVcq5rQtfV3TaDQDr6jpIJisSxKLoN02DlcnckdTGNevP
Ya9xXHDXzXGHgYFHQheKRRuNBG2e4xHnXq26aQvD+FSZ4WUeQt5axb4HbSQxvq7Gmdho6usXTq7y
6vU/E4xH0UaGPlwwkgTgJp7M3bfRRiTjtGarVFXXwYMEMO2gcTJZ6RQ7wkq+VJE08L7tXq+Xgpr+
5yjpr9mEiHTVDM0QBDgmKX8nau9LdY71ybw1rXxVQdhEwOXVjjq22ZLfooFl2GPj2vXbjXzGb9Ni
UZOwF2DFamXrHeDE5vusVb26Uz1dBurXWHPuiP07diOS8dqmTpZwrXHABKgmtYdGHyryGLFHffz/
l3ZtZDGOqkhpJJV4AODFNrm0VFKDfguLHXQZaHGGe9A3lXw2H3rNfQgPb1LZwmcsG4mhKbBaLPoD
UB6wMfOJvurFkd41GNLm4f1xbJatgBZGqkY9dZME7/kmelIIRoPKm2VJOOZCz+tIMxoYN+Ya1xjQ
mmUIoiiq4DQ4UQxV8cTLjHazls0BMnmEFGX1gNFhBPZRc8hYXdesDvpeKa1VXU5JCLbeYzfgHSAT
Z7o8m9McqxBeqqyeUI+2UgmoMY2OEnfPx6J4ujHxRYXDzcpr8OwyqxV/1OrX0LjI/feECza233vb
nCMTXSYscP2dYQpd5RkwD3Ir9t8w8+nIcmrPVaBiQxt8Zccacq4HjYkpS7u0rZkgFxAl1e2SU0kE
P8m5uxA8MUwcCfsJOPkhfLtz0/vlN3lRL2S2swdMrmJ0FkDlABwD7cvpWDle+GKHWCZD6uSKOvcE
4DRix3bykPh06Tzj7l1QqzvwNrbyCcqdUu0k6tYhiFezOLxKC+6iY4U4ps+WPcNJ1RcTVRJPaicr
EvEqJaUF4PMUAzrHknjmyNY7u0IMgZMOUeIZifkdjR5TAMJT7tN3d6xkc62yBc5e0VD5iSEJtvFM
vtPFh8wGNgEK5aAD+6J5yU8VdbTpc/EXf0aRd6JMMAHjJ3prBgzTqHonQ39DD1MrT8RLo/8+PlFO
OGbLnmqig8Cth4GkGPeQP/cnIL/dpGfeu3u/zfwWR3QmjgCax6iav69sYOCbP1RPwrQFHR5sBjv/
Tve3Ur/gFEA5/q0zYSSt0IbFcxXK1SPmz4vca+P6YU3y78eHuG+WMrYHTVFWzA9Li+WkLPJYUQ8o
njMx8RRzser1l0Hui+wqKr/7HntWISeO7GonGwDsNw2MsLCrd7UGothuETFG26CjEf3SKtGK2pnn
crupyEYMY4tmByyQcIQY7HvYAJFzSiAhJ4Bum5wlACi4f3yWhCePqr1JEJpuLLoiIn8nCJ0vuIur
2N0nKbXzv1bs/eloTMUncqNVjvCMTcMIXpj7vHyIhv4PgVPBQDnOV8F/MaajhKNUYo4GTfxovdei
CqPKTR8YQrKCBVw1rKZHU8zseMPJ+3fDRi5zJemkxhqWuaAue9s+D35227rVc+WIYALhrTVSFY5U
ZDJbbe6WuDQHDEKPCshNxOKa5F1pR9PgtWvlim3MSZGOBcJu33/ZtR56eWxmVKtC9eu6SpcUROdt
OTiT2X4G8xqn+rx79/1zlCa7GtCZ5RqPNcRhsBEvWURr0z22VZ4EJpctOjMGGoOEh16T4tCqTrM0
Tft1LGS/ILPRgzrMxiH0WgLqF0ZEcRMpZ+lpdIprR5u0nuqOmMgrLgbw+k/ZkxQcC+Z9Lsbxi5gs
odFArtm34CzXLbXzjeRHJL6E68RZTnmFL/rvxogQ+l5JSQBp4BBhjtg8Da5moOyWOrOV+B1WHiM3
/ouC5VOkqNBWbijamcAljN0vkmzOmbmi5mzuV4m6/GAb2DJuzhTOKQfPg/mKCNTeZj9QbuP4BOGd
Mv375uvGi5G3jQqHT7A1/lwslokhbcMdzs2LYOEpRpvxrnKvgDxW+NU44JG18hwDNxZFexS4/fjd
fGBzCEz8kYt21asBPycNZG/w6eR4E/Dnxo/DKwBa3mvd9nGitT1dah1peysrvExfrqNkPOlmbScS
OYOC5s+89fUS35x0tCRGlMga4h0y+2m4bXjvMpka6YERvwb3jYQkqY06CzHvjGVgWtRDR6P80n9p
cqs5pZcyMGHUoaNdNKd2wTSG5d3WTVzBxv967BzTT29oPTdx/hW4NydYvfY5Nz8urgaxJNP02nqu
rJZYyanzEz8JzAdYEwAq/oU1cT7z67LYRuackFSUUoQQI/oiJ+Q0NxnS2FMDMhhJuKY9t6y6mzy8
me9rNXAjMM9IvbYLzFfxZRTu8zvjZxJoVvmYAgM7tBte8Yt3qEzYIpJAagCl4SknPxjSb338szvs
NWZt9Jn6NMx0eoeFVV0DwU52wiX5dBzneR+JiUCpPBrpOiD0Zi0iSwzCn7QALC/RAqDX2qU4KVbx
f6Rd13LbSJT9IlQhh1cEggRJUSKVrBeU5ICcM75+T2t3TbgNs6fsh5mpGVfNZTdu6hvOGZWPfxNK
+RlOA1WIUCF0RkZuB8kM8rHJODRh6ZWZbwcxil51zHjrsD4W5XT4WAWNIbGA0E9Qb57AQwXKrdvn
WnUBisrrPJqmYHKlgnWki5GcSBgpV4SDPBxz4aHXWVAfqxXfhQwqMPNRrzVtA6uaPGFTbrD4CpAe
wkHAgqpbvbCFIEq7y1buOiUlmUf9vR6eMoOh3eshdyGACrnoZwvaWEBA/9U4hECmJGHf32FqBODj
EeqrpNiZM4udq0uq6kIupfJzZegGwFJIL98n5EpHBCF519jVLkPtzgy9v8q1FwIpdVfAiNtiYB92
LPGN0wXFeyfKbpV3X5R0dkU+ZY0zMY9IKTvQ1aQ44HHE1u5t5YA5SazrJQg1xU7flrL5dy+X6xFp
hkZFD8l8Jlmm+CzKj9veM1zy/QLmy4V1OFn4NX3QpUkWdA4uq3J4q34sN5kLkvEDkQccGCYAzGqO
tjgalef3RRdJAIfAQpgK0skkMdXUm0fRTgbVjHOGeROd/y2JWAijPAgwQDTQM0KYgcdYmNSOyn9N
uJeuTtzbrmr9YbGQRPkRuPw87BKSEGEzl7eAzLpHmal84XfGW3WQHPkjt4yDcSkYvp/hVmTKrfgt
L2paD7ll88BlMZAVWSDpq1ns4mSUX8k5ni+rEhImLyBZznEgNBhM+BfmDVJ+RPPHJBt66GF8ME7B
WfVUSzDjDYFNg2bcDYdiAwBOl9WU+oSh/F1HDHBuoPKDdi6l//KAHea5go7wXvBcvNe26Ik/lFOg
mkAdQ3uzfAwBBabvANViAFnYP00HzGQD7MScvf6Z7OL/ZTlBuf4mykikfI4TkSBB9NybyMu2JHDn
DBOhmAHzRoU1N7RukldplJVw4lxpFXl6RyGG6LN92lrz+NE3b0b4fNtMPgF2bl02ZSYN5lw5qYEo
7VS9y87k1VjhJUR1wRu4FLYj9o8IMO6u2Rp2CL66atMgGpdMdMnPkvOtH0LZTSxGEzimkdwm/VPR
H/huOwReGR5abacCjz9w1dwBPaM2ofHsNLqZaKY/Of5oTflB1Z7UBCqh/5jGjznizTHpMW69iRM3
kcwutAt0+vkfwIVSXzpta6RbXTAxeVNru1nb1tN+yvYB5wz4751TGxtJ2ercW9bvhHZfjBdpOAxy
ZeoCVofir6XgVIZsITe2mvzkJ4c++a4kewmT5AG42tX7Am+f2k1EU/nO9S/ArMyrt6p7kucPg5Ut
rTubq6JQrqCeCj8dBWTQaCihA6KkX7Kq3t5WkfUhg4XuU35ADCpR0jMIGazyoFyE17k3JTveZJZ+
qEQzxuDoX+EIqwuZVEqhSjOPpg60ocgEpwi/1dLkFSKLuneVIGYphsoj+CpMeW2G9qcH1SVo0MJW
C8zKA+k9du+sYKd4klO6ESBnXkTGmti6G//57egXewQPDrgyHLGPCzMLXmXxLgHN7twg5a0uQ7jH
xLl1+1My1IV+wsu+Kk4Dh+OOfe6N+X2qdwyMoz8kL9dTUY5SbLk8NkbUmZrP0rayD0Pzf9dcfVPd
lpX5N8QIi0/4+YMWj0iRy9M6jSBwCB8UQdxLgP6YcubeG8Ml02/vcG4aP08gZga1r629EkKjDLya
MWCEMZ9BIDBTt9gDKoLxzYim3/CLNCGW5NdDEyWIhgPIoYBVZlaYBc6battJp2h4aSLWq59l7/Sz
HJTd6Oz7kEgwmv0f2nbcKo52/GxMmO0xOLHeD+tdkau1f2Yii2+YRUadaBJMwX9rUtN3UVPiXXGy
wgP+dUapidD5RYLdvQaPBoo6GMAhG1GIRv/o62jSKlXR50IkuQfBvK/uMJuComT8Yjz4ZmEnkCgw
RrxZJkl5IPCqGXEQEy8g3guYB4z97/9k85+t4MXdNhxXNQ3GXNFtnUy5fOtalsmTyHxDQ0UqX9P1
UAb/AiRMXnLHodi5H74Xx3pbO6Mjh2bV2OpL+Z3VSltfXbgqDc0ZYKhl0w01LJI0d3PMSUUYcPVN
VNK37EfZ6rtFFQ0F+KMG6C2oz+SrkgDKVHjOPsh3qjTuphFQvvkYfRFH7vX2F1uPSldh9FyDLHCJ
JBOXlgIuIDLMUfxoEgMMPpjgkN+NzjMMzk7BcKX7b0lU/mjFxzKpTb5uLU4bt0GjmUXOml1enxlY
/CrqM/N8nkOZ9M+ZgfsOxLE9AKNsYRu50kdQYaxdcatHzEZwXoJh8GH/V45wIZ+KLB2WMmfgi+AT
aNgn6jCzUHDmFNyn5bnn37Ar8zeWuZBHJeGAAwYRjoGCmh75zqC9N0y40lXbX0ggf74wTS1I/WIk
zWCFT9xADnOw/fmX28q0mmUsZFBp9RCXIt8SGYZ4CKfvnMybcrIXEhUNw8mq8y+BLjIiFsNW6GmI
pAaAL5fi4pK++BbJ3ckP4df9UjWDjAXxvz6csDgflZwG8hhFDXkq8R4omZC/ybvp81nKGmxajcML
QeTPFx8LLKyB7xsQpFQPYXBoY6h8rdqdou/6RLfF4evtD7dePlwIpFzOOKlZUvBwq4Bs3oGBEoga
I0ZYAPjyADvDNKixi91BM2+LZegLvRBW11rPlShcfkIeSUCEGBBq/8MgBENJ6FWwKOiGviIt0XDX
/dA92ZmByR7ag2s0aApK53vFwUCo3bvTvsCTEwu6bv5QHrcsUqb1bOd6zfSuWKECCZxrYCC1zVu8
g7boBfPhHDjnOFd6So/KF1a6w9AkenEM7OxGUxP3XrdHOUahrVesqAC4pOCVKZh9dZ8VoVkSKUfD
VdHMZQAdAwmN9lV06kuEGd98z90BeLw0JbfEnIn8ocZWPJrG422FYn1oygEF6TCrWoIP3Qp3bWDY
Ne/CXXN67t6Ww3CmOvkdC/uUiiEYExFep5ZVswU7MvgkGI6NFQLplbGpVbq6zTWMRLRD8BwA9Mry
RWVCUSIBykeahBZXzzHo76rykAHrRLdgv7EKlIVCtI027fA3VbUA0sftkliIzDgak+c+HlHvaEvQ
KwmF5AC7SmUxhEprKdpCySnnJU2q7lcVfMngza8YhduCuO5+fDCOBKFn2M5MVJvVnHAhkHJeeiZU
cxD0cMsud9GB7VxXTvYEd2kn9+p22qkf2v1fdaeuMunltCSewrmboQHN3AFWWUXZCvNWVqaXjMk7
hqrRi2k1GniYvoOPTMeqtmLBcIZWYkH2r69kLo5D5TtFJeRlUEOKCFDJYK8An2cAIoR/n2/5DW8X
p/x7a02frJisgUZGEKCH71KQr4gzSRpCpNaYi8HujuH9Je7E4oSUWwLaly8FCQpLIAvybV0NUiuY
5t1tv7BekVhIoRwQL8xCBqZR0isaHA6kBvvgSKhO4n177IE/x3LvDIdHr5jlcjOoE0kUpih0uykG
Bn22b4UBiDjx5vbZVosSi6NRyU8nCGnRKS2GepLsFQvxp1Lzj70+jxb4Et5SOWXc5Woc0SRR5TXC
V0CPDY+1Ho8xh02r0Fe9SItfstlwcwF0w6l0qIf6LeL159tHXH/mGZKuoaUpgQCCenYMXKhFCUfq
H17+mGwDD+Q4tv8VvbD/0Hv7fKv+9pZdSKOMDiN1nV+Q97//RFBAc7t5KszSbpzyEG2FPSGrMRRT
BcsFuDcJ5uTfPWsXv4C48kUca/KqlKsBsbp+zQ+E1andGk+dzbkY8WNW3deTzIU0ygSbseZ0xYA0
ApCVBWbiZG7+woEdTgYWHpru99ol9Jjt1FUbWYilbNIfxJIbQ7SwGpAmCpd4F34j0CzZUf6iHONn
/dXf8y+sDJ6pSuRXLa5Wm4HXKBOphTNZyKnt6qidW7N1gHf2xMJeXY2AiyNStikEmlDoSo0+IDJb
KQb/t5e2X24bx2ogWsigwrqOVkegp/DTigIOFFBzTU3/7bYI1jFIqFjcWQAMlijOGtKw3RZababZ
JU7mv3l0XM9BR+6pjysukGB1BKf2fwktyK4o07YY90UH7qGR637mSOb9Kk5m/C20CItR0jutWez8
yAy+hp7IWutg6LpBuZQhyRuji3CDmghI3Ko2x/adB1poEDK0YX0NYXGNlOvAM1RDoQ/6zYeWjoF2
Bzb1JGXmrFnlDx51JKd3jZ062f77PymJQXmRuR35OEXZaRPpwwFQRCffmJ2Cl7e3xay/1RYHpNxG
jlCIdX14K+WS3Qn2cCRcq/N5tIrd8AjvyKTxItp9IxzQsVzpOCnlBSimmCG3zzv0e3VzFhpbEl0t
AkTKe6M9/uMhKccxNi2ArnU8mNJDcE62m3lvWOKp2H353MgBcdNteSyboHwIH0WKJKclFvDz6FRj
fkdUAoZ6rKYpi89G+ZDSqIMpTPEY6Af9ADcFcuCgVO0hzL5yWnevVfHTv5zpN+awaZB5hU9hCLLh
pMXXIhoYDuu2V/yNK6wzqqQVcuiF0pZmJ17G+lvM3BO8fW0Yi/nV9fbj2EZjCyFCj8HhCHOKx6q/
5BnW0PRpd/vG1rPkn98IvEK/CpNb36h7YJV8AsCMIPvFPJWb7hskHp9QQBxjEIgRjDHi/6vAQhQx
+p/ClgdPBdM4oN0x/M0BLKp18yOrdry+ebI4HuU5ymiQw4gcLz+QncTKKqx6n+3I/AoLmGq9SrCQ
RaUZ0axFZUC8VHxI7vpd+k10Kivw1Pud/lg7d2B9c7QUf8NG9yX7+MfvSHkPrQwnEcv4eO2geQcY
ezfwArfHOjdpv4JNkqU3JP3+s4fUeMp9ZFLGhdKMNIf3+l3zEG56M9l1u/Ept1jzz+vgfouLpfwI
1mYBk0hGQ7nQNDozUdF/IF3YRNiMVvQ4uD7QPAJHuTPedFS0wH1wHvbCrncEJ3aml8DOXhi3fdt5
anQPXwXPTlwTR6NdVNBZpsAS0XdfkwjPS4Ww0ris6TKWndIt/N4opCIn42XBs4Y9Q0KKyFnyY4cl
OZtgCrEs53b2on2a8SL/K5taHaIem99TNlg+pp9SvT1HmW62ChNhkOjKDV36PPtClhGJDT+Rx1f0
TNAI0o1q+dhTKawpNhsbhNXb+YiJy02yYWaGq1PHV9Wi2/t9Kc9jpWC5QSgzaxD7u54/cwMHBNON
UXtBCg7aB5nLHv9Rfyi3pHK9UGQ54CXmU2sryhmUdRuCVTnUu5YDuCHhIGOVyRhZlEb392dOKdIs
QoGCf0jeR1uy80t4ac3kEM6mhE2JYMNCz2OES7q/X0txzIO6BSlNnptJdwSkNZedb9/lH57uGhDQ
UHfVeZpnoKyBlKanONbwkD3rXncmthGBIRIUs4DdAkZI7WSPEtg8PhvERxQ9YybG/Loe/fwRNHR4
WQxaGWVwh6XfFY4kTKBfD7TY5EO1QjG4GywDsFJ7rg8wiK1G4EgXJJaf/MM74PojqJJJJvQy8HCQ
QfLuBAAewiis7yqsw6hmcwgwH5mcZMYw0x+U6iqTSlYAcpoKFRkaaRzl6wSeLnjC+97rHR+eOPfY
NA/rrvcqkEpYAO8XSGIGRzjP90XQAs2AFUrXtfYqgcpQhqmHzxs/jwQD3fFO4iTfp3vJJYycuZfk
wEdkrSWuj8IYV6GUR6i5JC4n8u1kd6qs5jwc41MMwD0nC23QgYyWbipWshGO4YNmq8exs4wtSOTY
bmI9+7z+ECqLmXvsybUE9yDr02MhdS5mIOD0By/MFC9ryi+3zZfE7t99/1UclbdwvhoaUduQcwOT
a5O4kks4LVk1IJGlNlS+EvBl0HeYQt9EP0ADkTwLX/0H31O2hRsc9QO2gtzuVXvI98JDeJ4OJISH
rn/HaluvR9XraalMRov/31cl/FHsH4UYUytKZYnD99u3+ocs+6cgGmrHL6VaxH4THiqnGcxU8xZt
H0uwCGwuu/LNlEY5nkEJpWgiT9fix+Dgij1dwlxI7bQpAgsgYFmldoaF0mDjcWJkUYDd6o3WvMr+
MzedWuH1H2+Q8jNFU6cA4YTCTGjDz7vAk+3qIFjxf6o//yG9u34vyufU/P9Hyn4jbZpze4kxf6Y+
zvhm7UOWWL7DOB7DzFXK3+h904vcCDc6AF4W8739gbyOMNPgzefamdCAJyDL7AGA9SGnq6NTKf8y
gbUkTAi3EkLiSbREdN5HNLkIZHBxIAl7CgeQYl+UGR4ZMZrG38nnCrBsMUkUgFDTIjCSIYf/tEHB
MHOVcjahbJRTDACZzfi1+yFdCGJmYXEWIfwCr0D6ntwPJ/bEKMsqKOeSAk56HH08k7JwNJumMzM/
Ba1AZt1WHYYnpafUONIiBF06iql59r1U5W2TK8+3RTBOQmPvwFMHWYyRPMDwvzf8XuW8oNj+mwg6
bwl11U/JSqMWKYEd8n5jyZWQulIhsbp1rLyMbp8BMyIf2hayCMht9zwdyQx9uRVPeMhaxSbLTfbg
IusrUQ6l8JukmgzwtEqllABspK/VHCP7ch2aty/yD2WPn66LBtuZ+amQfLIuNL4apmy1G6xSPAJd
c2OALL5+D/HPxp4tdK438RvrAcdIH+iZsynIhXwkNRfeUzbSPnI/LXrPErM+bnb1WjToTqQLCS+A
vG2jCcC92dUxFiHCt7rZt2lvz7VTql/KOWBYGssMKDdSyxUfgr4aVWjB09O7wvfG6eEfvx7lNIxG
FuSwwsH6V1I30vakP4bq0VN3JIA46mmwx2fhWHrJSb9jGeEfKjs/dYeeOpPiJAE5PAzd2PJetR2A
USED0b3jzMDDmO22KMzvkWfcNYBoTcHaE0O9AJJzlsz0wK76f75HbySjdM85rhWhTSX8HPEteJ6s
+Nt0FznGWX5Ud7OXv092vO2fOJtFHPSHbuz1GihnBOa6WpLIzmL9OilmDXZN8ujIjmppaokpAHPe
qk15H/+HBVfyv751ZCrN6eVeEwMiusHSKUHFBUffWQZsQ+qECXuflhEZdcotoUI5qMA+JvZKkBoS
TAgJiP263YNOd3ZIcTQ/jhzDRzEMiUY55+QRDVkFhsQ3OsBZUaTT/U02iQwxDGdEj6IlslB0DXC0
NqAg2SUeSS8IphPrLcMSQz2ZxGjIu4JshpAnU4onfrJD3sSE4V7VSvRQNBlL/4KKPW6ozqIsN8+8
riO+Y0znSLDhCUqzYWUV8Gs4p9uQx4T+kX+PPm57pLVvtZRKOT0F6Bp9QCYTVE5+gMdFnz6PHLVK
N7flrLr0pSDa80mtplQkAwDBz1QEttzrJlefjaQ7GOnXrFM3oXZRcoEBCsQ432c4Xdyq1g9h2sWY
JeR91PmCyubG2Qx91rLwWvxfnI5ezpjB7O0L2CTbzOVjKz11/evt65PWHMdSAPnzxTlUqeBCg0cJ
swE0XFeOZj/WntjKdq5gT2ouMRs32IL2DUTuVtDINq/e1W15xBYzWCAMexKTE5f3uwgsK34penr0
AigXL8LOZ6cNjizUhzwDWAKW0TFwZMUlKFF5LD0XuTsHWEg2WJBwaw+i5XkoRyj2AQe2LwLZXwxm
R9ZH48wccS5lfpCihKF9q/u3S3GUI1S5ssScH4yr3cSPwmF6irxx23xPXMBYn0kVDSHnjjz/9H3+
XTL7Decpic3dc4+3vyNLT4i6Lj7joIxazpH63Tjc8/0+E1uGU1wNqsuTkpCwkND3XT0nHMYzlcu8
4Z/LjVlZ3Nl/lC/ps2B5ilVcmhfp2+1jrfnIpVDKd1VF30UYLcEugh+4gqydxXIIzCJR7b6aAeZc
W02VPoEJkZFPrV8ncBpkeE3QktPXCeCXsAXd6KZtX1Hg4Vmfay1+omf68/9PXWYtN7yflHjDRvNJ
Ve6E1jer+uRXrFC2WtddCqIusBwyYVaBWIhFJDNqTAyPAyHaHVpbvOjYtRKeRhnFx4TFYrBaCFnK
pdx/ksdyAs+FVMjWXcnOPH0AbErtgC7Vyh/ATcOCkV//YpqK7X0MvAkKZfdqjuVzXeYw85oF30Yj
ncyemy63tfEPp7oKIT9iYQOi2KtDX8LKWiwbzOADie1+q312ZyUnd1kcQqsFOUzE/DwUpYa9ridR
3EAety3ulD2B2Z4wygscDAxPMhtL6yHtKo1SykKK6gr5FeFzkD0yfQTvxaEAWDr1M+FwAZNdxUwl
VyvmyzNSGmr4fDh0OjSlcYBH/Yw9eGzhvzbvgl2fSDtWPygP40O0Gx2/MLv7/EH8SNkDBuuO5np2
Sl/1NKgHXsyEjRYDFl73+emsRkYK+LeRS417MDxUmjcOlXiRZ0H34sHIznoWc0hBj3PZz98SY9B7
kCvHWbeTuSLPzKgu6g1KIK3Vt83sSYYUDNvbCsn6YlTuI8Rl0PoZ9CPHO6p+6bXcjHJWsZulhXQR
egT5TjLFeE7lSX2fcspjx2W1JaTVcyyKdivooxlMKFCPQPyeMQk+l/VFyGfGxMm6y/z5hWgQ+FH1
a3EgSGCdGngzED1MjY+tWRgvhhjtbt/rH9zmVRiVFVVyMPAd6bH2m0a3QrA3HTqky/meDxz562RL
zyJzvpV1QMqDodSfznqJHnYCarcumMy0as1YA9gYlzu3z7cqSpCBRSfzqqHrlN6UQpdWMtqwm5zv
z5ovuGXPbXvQCVtYni3s28LWL/MqjR4PrYysFWsSxAdrcMg6+LzNnoAUaZLXKb9nb5KsxgJRkFRZ
UmRV/UzaFm66a+pBHjuYRaYkT3o3Hrk4/pv0fyGC8pVBEGtCRSJBENRmmB1KbLrrAqMru9oT18Dx
wvMSVhwMepFDmFMwiBH7jiY4R9GKd5NTbuZPXYys8A5tp8fRm930eTroH8OW1c5cD3iLH0AFvMEX
ub4eAx2zUOXO9wQzcHS7QgcFD2Iz2rCGGVeLkJqoi5Iq8aIk0UYu5nXUVUGkI51Od5XTRiZmZFys
AvWmbBOYUczsI/hFtryfLmyA0VV/KgESURQ1FawllF0oQ1xJfgaz19puq5W6g8hkzSzUl/VblRSB
B0ASD4RsKuT5ujanAOkjq+/KhvQupS2BTi1A9rQVt3LGBNlYNQgJmawsAusFLM6/5i0YAU8yhbwO
cjAmACq3fFFDVnGG/Gi6AqUtZFAWoYA4Q5EjbAOVmE6xtFB0NEU6ykWKJoYUnCJDfmH4FdKOvCWR
usYkCbOaJxMjSaq+pWNvD1MpmGMB+KM27M1KBFlWBxDFqsGkcRbt4nxi/QTWoam0oVGTQZZ4HLq1
hU2/a0/NE5ggSK2cvPmkyMpO0al9YidrLMGUpsIsAy0gA5Fio++V9GGaVafQOFvvLrnAGpddf+XK
gqGDV1pTdRo40tBlSRf7WEepSvX6ewkuSHgU0JCOv2TYOCGuKHtEkASGQHlXnjO7wgIudrOYvb9V
A138EMofSVGsTemMUJLiOTODFivA2rH+pZNMBcB3F85Nvia2qgFXgPH8XbWghWDKguIa+yByAfQE
aao2af9NHFmTeuSL/abNCwmU/YxAEmizGXecH3xseMq7YTMdaiY82x++pSILcHCCItLwbF2R6QKs
Qf+MxgCvtwJgsqGleSyQ3N/FL5xD/CxWatzIDo/DHgWdbfjWbVkPttUcRL7+DirF0tGla9Ix0UGQ
WppV4QB3yOyid6l8uu0m1u9V1xVRQEqj0NAfkVDUeC6Se52x8h8+yQneoXlkSvxrl1yGdjtGLJym
1ea4poigQRUEQ0CV81d/2+oh2g9RSuyluNPfS90MbRBvbur3wp62kx1YqUcGbAeLVVReL4cuRFMe
qRw6VVC5UCfx807a6jvJbXZYNrX+ZnhjeUbKA4VZZ3DDRNiCtfOUpSCs/MLNr7e/3aqOKOAU5XkV
TGF0x5ULC9EQpRK6OleOXKLB23zwTWlGyvttQavmjUTRUEGoQOoWv34wIQQGVYwe1oYHWXwUvwnS
5raA9cxmIYFS9zaapBn4U7guUHUZhDULqMKlDWhAVGTi3OQxwOGAz9wOREdtsZRgFZiS5pj7/OsK
svgh1DPDwNZuUcawB4K7QyoYERgjw23tsjboVj/eQhDlq+uw5grDgBH0gmBF4O6rnuXmpBpfb9/s
qn0vxFCeuVQ4P5gqnGcWVEeLBSynPPDRPqwLa8w7s8/v65lRHVx/ES9kkqMvHhh9I2RF3UHmYE0I
QjL20HT468HGgp3HAjpenTvAU/SnclLexBfGTB0nSOPd+hCXJqZQ0NSdTlWElTDwZbvaLjsxHQlR
yN/i0UIq5UgUvkAWleHzJVDYYN88ERdGEJrEQ+myWqfrL52FNMqbKIlm6FWZ65vgvT3IoJQjo9Tx
pn4Z3OhBBTZUZwOj7UEEbJj4EQYW65JXE4urfHrwl+sHVY77TAdlPKqkw6lJezPXGO85aTVjVVW8
5ngEI5lmFuABQjz1NYqUjUOgnbunAAD76aXcDs+hNR/ICJVsBw8NWMn/b/9go1jtM9lXxmPnG7eT
BiZ38yrhrHb9UZ8OY6nMqljE2N0nwYrA0lfHdh944v3XwKlbNG7M6YRhDGs4GHeJNXxtMVQGnCq7
2wNS0R1+FHtSC6036Zvv1DYebPI29JT7ymGuqqz7k5+XR69OyDxasoEEM8CO2zHHywl95y0Yz+16
i+jjFbsQAHt/t2K9vB7KccsYFykEDmKx+iljOgUQtrvQKi9A5dZt/VLspsOY4DpYZbf1kHQ9LuWn
53nq/ThExtlMkjkHR5RRzNuec72loxqyCuPC+D49DdMoYomiD4yObI8LdgQKF9khE4uBGx16x/iR
o+abWui43Ba8bmxXuZRrSbt8REkIGpelGGlPoWUz+EBTRmBYj3R4xPPAHRBJ9verlx6rQMy4ANmD
+jCiZGLcDZv8Lv9MvG6fZxXrQ1tIouKBKnBoR4Uok9TA3iUXKQ5miDTzZfxm8Mj9Ekt7mGzVN/vA
EjNAAmOJ2Gb8BqIPv/nrxW+gokRYtl2XRrUOcBssx0tkGvNOP0QRTINwWPrOdL4tcfUJuhBIfcU+
zvpBTJDAN2PiFP5BjM5qjsplV5lxqjOOt/5sWUijAkQjBi2vKPiYRFcVuwM8qQoQO84kD1DjZQaO
HYHIbzFcL6LJqnnZBnjHTHSQVau8/gw6TvSaBnAHER581AarHyWriTsGPM16drGQQSWjUREoc+XD
PDovB2xFvonc4NCBpT0DhDOz5LYakxbSKP+mTgHArGpIw3nsECmFXd0BQnmfvWUupukRigiXeHW5
4x6IHrF6XKu+YCGecnNV2iS1QcSX2keao8yJBJzTcob6rOdQCzHkuy6C3Bx0bepziO/1Jrqb7fkx
cvTdvMVM44Z/FQ9pYupn1gtpvbVFeDZQuVV5rAL9KjSZan/wY1T0/7ddmDhogsa6KYbbfiu4AmL8
lJsDOlsJ/lLQYfPP6lmurZkFRrS6NqEtfgl1fD8Z/q9cNFnzpoT1kOiJybzSMRJz+tJvDUeOTcHl
8QABY+V9hvktPEhC3AprmWzdggxNU8CspOOF/Oul1IDVEjoOlzKJgScNwSET5N1tz/SZCvzuC68y
KJ2OjEZosw4dK9JT7O4iT8AMhghcwWlrMNpS68Vc7SqL+sh1ws18E5M47XTPcW9JNnDPnegx69Hq
/i8LgKt+V5dAqU2CtkgvyuWjwtVJCoG+P4EEXmvOEx9YRt85eigcYy5lnXD1i10F0j5PHORArGWD
lKs5PFw5wZpGDBEQvFbJGh6BEZuEpsbS2VXHsJBK6YksN8VYlT6aONW0n7vk2+wrR30S327rCutw
lKpkqQImVXXEHFc3PFQaAPTK/OttEet51uIolIoMfdiEsYHWpQ9SSqDGPc52HJvZwwicwhxPRhOM
xUUHErnMjmxWXZF1QPLnC8+H90buY0AOEQvQKMB+sZSRUaVhSaDyrDjtk34sUFH0s/sg25IE4PYF
rhLwYcH0/1VeofKruYoHUAVDAuoW5iTEtjgPrqq9jkloN/2HjzApnoM036Zzhm5ta2OSwVSUeyN/
ywV+08sZ4D44EzsItRBtRh/qmvMMp8PSVyr/0jlNG4FbgTlEv3Vq4ZyGAJqSWa6NdddU0hUJIT9M
6ChtUIzeYOra1Me/Yp5e3jaVag0ZWn4yh9suUrO4S7bRQ7nnzoRJwvjRWqEX/geEh/UIdf3E9JAB
n2uY3glxfdqlmpxZAqvwiU89ozcbLPgobnwWe3OsLA3AON9aB6xwaoSp6q24IRuxwV+2GhY/iPI/
IKwF/yipxw8WYCA2KkacpU+QCwyzz1aDTDNi4pev65CKYVxs2Sko0P9qqwqX9OgLEksaZJMXoUAN
MAJ11qb+6ktav4qhlEicAl81RtSIQQ3hJUFnNfV2UCVb4yrrtuWu510LUZQuYUi7NAKNzEe+KqBJ
aMxxF2EFb/ZkDuWy+RkbmhYanvOFIXc9SP48Ij2eWwpFK9TkJoXTJ0XvMbSGY/XEAYg+fK92CvBS
o1N+ZAHQr5vnVSylNDFXSWopQmnQFTCTFhld3jq3j0Y+zm+5zfVGadz0NgZiGF5DOmYCZLtUO7MJ
InuMvaK78PqX2P8bMhttIY8KXrLsC1ighLxEmuwRyt+V5xGoVHKiuFJc2rdPx1DNTzexiFZNl4A4
GmgDG11DLpXJjT2qvZfKZWHmHCsVZQmjAlc6F1yKuQsRXE+PKJDZM9pCFTb7+oi5XUXSiFtfjYpg
hS/rbZNAMVq7Rn2TdN2iY38qrAzrhPoOM8Ob5hBvhWP6YOwKp/yuPN6+WGJot34A5VpyiVPnSUHW
OHko+2/bfQL0HDYmqMi6U8q31FKaBzmHADXgpaG9Ih1AVVEhZWsgYGPGITENYPYlO/6guc19/KDs
1Jfgom/nxkzAL3r70H9IHK72SLmfRhfSXhHg6QjgPUEOwgrCTtgbmOTK3HpLFtrUjWjy22GLlvH8
H9pk6++Dq/180mUtNFpotQrNeTR+eqzVzbschHCEJ1w/JdVRAypk7bJOzfjUn1XohURlSMdCLaBr
pcDZeXzJ8uc8Gs0ZHEh991b6d7N/vn3Pq3EL+4+6pEuCZNDj0npegtxgAD5xNUyPcTZuVEn8qDru
47aYVe9qqIaiaJoBDFPKu8qlYAyBhGAiTpmZB2i+yIzXwOrVLSQQM15cXa7ogybBxaIWTpAMOUdy
5f9gJavRaSGG8qlxJseVpsEYB+Ehmd/T4lkCoEhaBKiG1gwbWFfAhTByq4sziaPIQyVwJlLg6d4l
m9A2hy8ER2C8Cx/+qqCzEEc5VS5TE1kh2WPdY8XO1xCjQIuSi4xAsd4xWsihPOqcAvJnIvlZ56XY
sys85ZLuIrgbgqjUA0/KwDOcO2J5BXWziYm7x7xWyqFGfIX0IiXB4zWqANMy29lDaGsOV1oDpgus
1mW15FYj/+LElGudjDwzYqBEbjp+V4XfxaYwg/pullO7GwlFrc+YcWRpKeU8hzwKy5nHDQd5Yw59
ZeXzc2nsS6m3ZuP7bdP+H9Kua0dqpd0+kSXncOvceSIzw401AZxz9tOfVc0+TFM0LsQvbQltIfG1
K6z64lrXk56fH0fDZKPWkYq6NDmloHk2W6v8xjmDZUC9bn5iaRReb0m9sEYhyajmcQ6uBtSmXRSv
NiqUNMzw8KOTf/Kq1AyZYupXH8YLkxS0SIIxY4AF+QxdnN1Ma7w27XeDfOT/rUnqwhKFLuPCpUpu
4AkmTWlzbLVedF+CPZuILrmj2fqYVB87Zic/60ZIFNC0XJPlZYTzObgN5MQzvHPoLfAnbGLmBAmb
UO4aE4R28aEU1CiTii5fUvqXvWaDVga3uhk6eFacNaJqZecf0mtjVYfAQmPAqTmwasbMU0RBUJPM
I7pgSCbucQE7BDJ/oZVa70GGlPmPqJSVUr7eWXTxyRTqTPD8xSaGQ0MqyAU6qTF/ciggMVvDlVmQ
n8+8BkJXhbW8rF9QxtsrUeBjVPlkLBkMR0JtzUJkhinDAvP8UHgTJVmbjKSrYnBJn3hrgTrVkW3N
wzgxvou1luSf+80j/lxKWhN4iur/QkQuqayueA7Vfajs5RpBW38jgYNXGxhfSM7jmkUKdaYikKOh
xpNRTp0JbLXFpMd8YuWsb9X1XqOLL6OgpuDmvBEyPMHhF7Rr3o+olDWnySdMu+lNg+7pck/Uq8HN
cmT3cDNeDZlGn7CNQo6UBZXsUQhfkTu2RFBIyKHZpCXjS68n+i++lIKckRv0BoLw+FLuyGmv1fIR
TE+1mjiLftsXuIOaVQqRJ0B3b32NGdeBri23uhKVkYwlFkvVlEveHMq7dQvXUycX30ahyyjNRZXF
+DYyH656syPtkYA6ci0aXXm3s/rKHn2RYZXhY8gUvihDPIk6BKDcFtEhHx/FsLUkvjCLeVt0hRML
I8PJYN16mQKWyTCmkSf9mURxUsVjBQLFQ+H3NnG89aPAuIMsR4Mun/CJyglxg52LNbvZ5Gh+VW2o
LzSm6GaOsWER5V4vXH9uI109QfZLSbvw/H2Bx8XmAnJe0mObbwQE/4uv2xnhjIQK9LjvrOR23IW4
oVNiszj+GBdTodAngyJIH5VwC4RBs6MAKowiqg+SGXC7OGcO/ZBrvoJ1CoVBCieVZZ2fP1vdypbi
T7tqJ5s93HFw3e9YH8c4t/T4p2Goc59wKeZxCuDqMvK1mSv8gk7f7pBxYMrsp29zqDHwh4W0CoU/
UGUKhaTDHSVC9v2RqMvLhH/rBgwLG1HA5+YPBSZDFXt65n1W1xzLG1DIg3MR2vVCJyLyRkAse+md
4aKi9NB/444ydHraTbJD9fGmvO9uY5vVNcBabgqblAGoq0m4RFEumKWQm+MYoGz9veO+KVptNr3O
wFuRdXopYBqjNOmNH84BNG2c/GiIZo7IL/SnDYgdfcknWRVoju2r13kfPKGs7uUPvC1DTZI5Kcvw
5RUKs+aE6+tixrZPbuB1z+ibeCEip+qN/NG6xm11B6ncR+OD8SCQC7p2pSj/SFL4gI+htIIQibdi
P7uPvXIfmJgG9lTGM8BCZbocE5StJEfk+mLkDJPOlUuSBssRkYsfASVZvhjLlaYHv8ZMUMOahH9g
SDhNe652ohOIkU/C1lhQFk3vQcL6TxMIn8hM0w9GbV3w+oBDXC8YdshCuwzQzZs2pqoULmPvGHCo
Ul7RNEhzh34ITK9uBxttliCSg7QQaagVMWnRgpDQWrfIOKIqhUxZ1UHGeUGjkqF033sjDE1ND1B+
iet9KSv368aYx4UCongwgilPsJT6gYhdJejKlB9IszACIjs+seCH/HMrN0Gl4EcM0oirkCF0g0TF
GDDSytxrCEqb9a9ioTvNNGiUzYDuqPMb1gBklt3w1vm5E7nhI2lInu3cNl7Sk7gLIaDOaq9jbSCF
MZI+jnohwDiH8ZFaM+x8AtWiCq17ljQsw5elJ2SMRh0Eg3xmFEbfQpnzi6G6WV9KltdFsw0OIOjR
l448GFCM4AMDtDnGmyIru7Tl3WiUdlHbu/VguLMyHuY08seuYanoEZdj5dTQdIRcLlVFr+M7O7cA
lePkixtQAVtI//8FcR/r8Gjk11y8zQXqgGFMsvCcv7ixXz20ZuykXusOOw6MeguEsARQovM7PTSl
DRPAWR9LAU4dxAPfpnAN6qo8cHojonK+3I7g0DKzpHzuZVAltdIgWK0AorZ5cVujupkrcCys7zwj
ytYoHNJjqVbmFuXDySUyz4P/gxj4n3IxOo8xRPThqpqsUP5Bn0WNmgnAu9kqNlyJPiXpTXx5J2Ky
w7fulj0rfLW9+NIidUFnvW6ksoYToJiD3W0EX8UIiOBkW1be9xraXRqi3n3A0FguKgzV3V4owPce
1lbCGrW6CuEXVn578UdF4XoOjZizpSLg1FGa9HR7xhd1Hh/9xbA30yIVkAi5gkKIiPZzUpgAgZxN
xtUgGG/lN7ldWSxhD6Y96kZGmPKK8wxXgkjFimjUqyczwBtMkLz7ChfDXj/6V7MTl0tK3cFYFdPe
ELCkpJpUbkskB2NEfUhLILBdt3UeTafB7dIWdc+QA6lVucD5l079l6/SZrcb3AqJbdIYTaa8Zswa
IjUaveWbzJ93OmZkMccxOWBC/gs9hmtPyuWvofyBojLKvkxwZEVkZqHxgW/vOVM7V2N4n9sbG1Z+
8moD0aVJyicYlygecgGnifd6J9gW0KSLd+NB8EHxiYoQCNpuebu9V98nfLWIj+Y27PL31WGay19B
wZBoZEFcq/91U+vfMWPnqQd0Zn7PnfI7eLOc4hRZ0Y2M05e45FdhnARHUDXrjWiqT7OPUkvmSIu5
fEeVBWyr3VF5rDwWb/TV1+nyd1LghdJHBFoHvMeYNgY/E8of0T38bXNwNKs9DDtx0zn9JrfH1po7
M3B61gzI1abIy19AoVpQ1V3fEo+/dQ5TaYrfsw8Z5fnghvyMcq+fQJZZ2Pwu8tZvyrUHCdwKoiqB
WEwBA8Ov73IXJ9nClziaP0q8P9gdU/ffQPvTDHUcpSzUe9RhQN0RPktFYRVdh74Sllb79afh0wp1
3DgeL7de47gp9S1n3Abh65J+WV+vP8Dmpw3qqKhKIjfwZGDjRJSepl2ODVKRLov83C2YaXmmPepg
6FwVxlyPDSKCr7E/fougqKKaoCt7JY5ayRi3IEv0O3D+/Dy68BhG3IwZIdyEMJzvxkADq6iRnXoV
5K2T+Drxw+36ev7h6n0apJ69ttWkNB1QSZFM41S9y3eto5VoClbc8UDo00EVO0pWpJrFkTSQ/0X6
guzY2idTD6EcaJmSGUiWdfbiRi+YklV4M33MKps7kjpSYGrfJNUqdbBJmSOT+PRq2uriCtJ0EnKX
pty8YId7C4PjA2ZZH6GgfSgns3ojEBTpdvoyHGK3vWfHjldDkUvr1EtpaH2YlA1GQaCODOgjQyAD
FAjJWsfMeaE/vMufu03BDVpjxkEl6V/ZG53mQdlkG0zZWeUWLcmwOj8KEPMm1No/HiXyFIzgBxgO
EdQeQ7ZPci2svPx6CpcwMiArBaFdyL+kR9lSv6XbyOYJOZ/UmISxv/IU/N8jk3r7WkByaZiCKp0T
xDHIYJikCBCNPGl3pP2qvmm80Wdl6K52h1xao0BrVHgJqAtrrYOxNC8882FndoDxVvEmgN6YbrY3
zSHbQtgChTAW+rNWmcKwhovlSiUj22Kx02NM0qIlJFYSE6ELYzqDAV90FbNLm0GZZHyoNNSo6vdm
Ud0kcmUK+os6sB5txnND0ySUHSe3GnluBPmbHMFzVL4H9dM6PrJsUOCktmJaxqRdqdafxQ5ip11t
hcm/5AIuzgddpYxivchlTNGc201IrTmx0wPhy64hrKL8S/bj0hoFOUqVaD26gfHGHId9gczD4uUb
QmWV2uy6NusBpWuTw5SFRlEg5CZ54uoBOsnI3QpHxVscaGYxufuZ9ihIEfpC54rqfLPV7XRfY7Cs
fyfsosjQ32dexshsXo8tfiIqXaLUk5gX6gbm5PZxVltT6h/WT+DVub3L7aLAwwji/7aLqBH0XuTW
ZzGy4am46dCyq28qP4Ys4bwfvnYH3eefpNGKDus/guGm0mXKqZnnMQ7hdSWbBUcm9SbMtLLjRsZi
0tVJSebB+ckRottxctF1+SEtGuP0s0xQ/k6uK2W4EIRKBGnHL9pzrAkMEwzMoIuN8VgGaUNSMVN2
GkV/rAtTmpmctowXjK4xChw67/kajkMKp8UeNvVBfyCvdXUkXHisEI3lJdG1xbCZx0gjfvfwnOOl
JrzthZ2dQowwkCQJDxUjyULIyG5tZO0Y5bOI+SJxLWFaiKEvCNUCsP5Jx84B6R+aR1wmZxFr9yj8
4IYyCMQA5qQZItfV4CzTaxtIzvqFuu73CeC7NJAfBNEWnY0pyqBvSTYGmUhPtCZoM3EY/+W8+oXd
BXP1my6MkSW+yP4mc2CM6MzEJM+MwxIJIKE7lAFrKv56DvLCDLVTday0iyxg6J/oMGhvEVIJxm2G
pDLzCbvqZ1xYojYpqvM+HCfM38u3IlARXusHvwk3AlqWnw10aI3+IpnN+1/Eg1eR8MIy5Tjysyho
WYVvbEpz/pI7S2fqYAwbTcPABCpRis3d5HF+q3dcYmaW+JVn5NZYP4B6DhRxyVpxxl4m0IPA6ISf
bmQXcmj+/3hAKaexK1JZlhVceDI68f8+yeKhBRYydswNvYpmP5dV5PlfT6iS8kuQKPASlNPoEGk5
DWPohJ4bBTtmGHQVUS6MUW+AouZa1/IA6LzpzSRw9II1abZ+4URabTtsQcc6kjC+FA/SchcsT6rM
eJLXr4BIa2wrUSsApghHkaSje15AX9ZSbcAwgmbIAjV4nlWYuxpFXKwaBSJNlP23akU3mmn70QeP
U/zAj8/rB2/9fGMa4NeTIOFZi0aD0MAMmikn8KiawpPBFg8Z7F3bNm9GPt/FjbdulfVxFKBk/VgU
RgSrjQqagVE3oXpqFQoY1YvHdUvXHdSLdaQQpKvg1MiklBrtSeJ/+oidwSd5fyjmDofMY0Wf15/u
C4MUYpRjFIU94Qya0aGCdhXk32WHBNpo+LrNQNtLmjBBlAQN0PVPZd0zCkL0QGs4nbTsLzyQuYwq
wiRdbNaNMO7B+VG6eNvkoQ00+MiobJbCYKpieFy4bJtomaenMjjeVIZ3xzif5zLLhb087IpWJ/Pl
RI+H4K/iEaEcZoaC9V1U5JnHfJFD0wVBu9p5nND7eT8+5HHqVBLimki35FGyA3mwijF9VBPuKe67
bc8NVp1uBs4UoW8STNM/TCTpn0fpfLYvPr4WKi3qSXCVbEJf2nWonxKyPmZxjPEcnBt0LuwUbTxx
YUsclrE+jZM/5Zsmv2nHlzmozIl7mLL7Abst9oXXstgXr3b/XH4khUCQa6iCloQIhC+zQjoGBHAI
x+FbD7GV+e1p9lk3heE6ibSM9hx0k94Td5CUqCCPu2mcfk+aopnninEp6anuMgDlajED6Tp3OLec
Rud6FLStkUQvkW9gqYuwDFLwMyuzpEg9aoHpABYfXvHFzHDWMeB6+ebiXFJIk0EaW9R5LN/wHt1M
+wVso6NXeipaDxdnBrmLmfiQemNShDMu6Tm7fnFOVbEZu2DCJS3FEqLKgS1LX+JltKbgaBR3jI8k
PtBvifLPj6QHDlMQlaOb/XwuQx/6G+DrSDf9RvRZA0nXiwIXlijsKaNE1RvCcEHoQcmgKh9uuNwE
NyhhDzMeua+zDSk31UJnoaVKfvLIHBsi8c/ax1LxURgEujr94NcTXFKehMs9oM2J0JKMbxo07B7W
l5dxTOlZbzQyhWNC6OdESGi1yWRVPMOzYcR8Il3sG+SgTxQDGzg8gxXcirf6AzQVjg3Uf2ef1YPM
OpqUR6MuQpz1BMXmeKPLD30/24Ky44M3GQMQ60tHAHFtr8hPubgFRifU5ZgiFZHM4WlJsy8yz93p
k8qoVTF8tLPu44WZsksCcapxKvPlJBZOnd1UfWo2PONrrh8EWQA7s4yCLN38OWtodZvI4JjACybC
WTOcvq2v1/WUnvBpgrpfTSZlSdVjwQiDOfecvQS39RGN6VCpjK1asrLvI/EGp2MKgubA0u7VXWiz
MpfXD8jnj6BumJ7plSCHJDGblIWlBKOrNo3dZ/wXtcIgQM6zGB6vH5NPg2ThL/YvCDj5B5OcZrw2
0uMsfjfK1/WVvX5EPk2Qn3BhIlvSEKJI2LsmwXMmnJbxWwPm4mCMGIeE9S3U7VKSKOMnLCGkW0Gv
VbyNwmTyAWvFrheOLg4KdbPUVOC5usD7Ip3SY7SPHoZN+TUGDx7vNrvyWQB5iX7SzQAIMu5GzWRJ
brDuAvV2B7U6zmmBz5zSComjW431qJ0L2r9jx+eOUS+3LM2x0HaAXZJmkI9ErJVkuaFs7VROEpnN
BnKpW8NpbQyIOzooMZDER6/Q63mk0WXxnDIOEN0ZKhlxkivkg+vCsLQcGcDyoxWODceSUrw6QoDZ
pf+HGbr/U15kZQjIa946ksvtR6vPzPxJ2/ToGAS5mR0VZm5plrQzjl1o9mjPQcuGY2yNL8HbuGPx
cl1vWLr4ORQkiUotJAp5b4kKSOsNuxZ87cFN72GEw5LQKkUSWygPgRU8c7TRLEFoqR9ZZBFXx8wu
V4UCpSVp/uszhg9lE3WeAANKRCIUA0mEqP5r5s3eOmZcD+g+N4KGpTZtw1AjRYc8B7/T1KrmEBTh
flTLyDI06JOYitq2T30hik7PKb1srv8A1nNAi10HQy8n/EiymYoJpufJVZ7j18Drvfgb9hzHnujY
ojwNAixXP5HerMpiU+j/wT35XAgK03gM1peZgSNA1h7FeKtEpY6YJmpyTAJlBoLSdL9GPI5TC2pW
17hvv2Q3Gfri0G3ihBvFmxzZTe30xIp9WDtNo9k8tejUJylNsfb0UNmMRnCUOMmZ++FF7Bd3KBFi
q5m/vr9/CO4+F5bCuDwumybiztWz0O8PpMmLVEuQtGV0D11lmLm4PrT0dZzKXT5XcJF00sWmndK7
am/cE2ESIuoTWzFOFyj+jsMX7haPBiq+f3GOGBhKc2pCh1bhICiJH/E4gGXrLt2Rrkuo59mtG6GA
aDXH8hR9Y40oXJUWvvx4CsICMABLygC70SZ/lTNT/aY8tRCUxNsxOZi5Hffivvj6FxUqki9eecN0
CrRKyMUrw4JVb54DT7XCbfaGIZCNaM9PzEQB40Wmta6bsuRA64WPrJ3lWXJxSQ/Bh3LgXYzDwkVk
C0OzIJmm05l6LYgzUs6M9vI2spr73I+d0loww+MR9ccOlArMFP0fkpY/7wwte62XA6/FZN4YEozt
tnsObmVS+rvt3kAeVO1iHKPiWN6gFxyabTbjwrIWmXK7Ml7iw5AQNaErszXL0plfCT9+sEHfLoLh
fps4EHTgPtbNsqxS8DQolZyB1QDOnvIuFZDEBt39ugXmXlJIFERL1I1EWUT0ar/YiOjCJqOK44ts
kk7wCX1eLM+CZZMW3OtT7b+WxsGVXBFSnq1Ve+khBicGST0XR5FZvGLhoEFVeGRIX+eZiBcVTG0k
riq9YJvuMpeQuExW+ELG+Vo7vZm+R77q97v5NmRJFDPCK4NCI7GEHGAnIsYTw9Ti+i+91prcdFvl
LqhA17f1Dw4ExFAFUMvzxrnt7yLsGYR5lHVQGbugjAPkktc7ckA0ciAj5WjtczDeDSp93Rah7gBE
9PgHNr3ZH/KmP38F3buaGUFVKjEmQvVDcDse0SjlNGCWJt3kKrheOGZf2x+Ch0+L1DaPmdpxiQKQ
IDQ9w0bajd7kD3hsJoy/xFbo52hsrO3BIYMwoUsSLWgTtqFc4aBFwopPIqM4+4eA7fMXUbuuz/UQ
dKS4Uzulr50CrwJjsBk/xg7+6Ha9a3jzBpLbm/qEzq4XKFcwrvh1H+fzB1BvEZeKeldo+AGkoVzy
U+8H0Q5zwun6I/9ph4DZxZHToA7Kz6SlkZCR1scC7ltam4GreSIqtsW5csttmMhMfv7vT+2nWSrA
F2K9qTUoF7lBrGxjgwvMKlFeakjDm7wy6ebCDe6ANJs5qNw2bJXnrq1rO0wkxMZd9M64d6xFoDzm
qM0KqSbttCOCtsluzdrjMD+3y/3akzfdFkl8xRJPEtEjP81vrS+dpA23iZ/CwmS1XjKPHvVocVIb
K30MwCGd6gNYHQ/tLdH+Q/s2Un+HEAl+MsIh+jWP4WXZM5jkzn9Iw3/uDvWCpcGs9FwEVqkFjEcg
zRHM5W2ACq9VYqgKzRE8BqnyCs6C+FV4Wd+LP5RVP21TT5s+Gly+TCSe6CMbSqsdpkiy8qXAsmtg
7D5mauqO06sSuVIqmqLC6Hy9Hs78NE93vmKIowg6Ulbp88BUgsJMJSINz+Ih/4OT+2mHgry6EZNI
JeOxojfsxwW13MjuX8gUEcEVzOWCb2lEzvB/W12ZwjVo2Apaq8EjIqlryR50szw0oEWZbZIbwsw/
q+OQ9abRPbGipsiJSJj7CG8YlJ7fEct8ENdBvkG/6r7f8/hWqJy705Gw6kEFaKOwVptxv2UK5Op6
5DmOgFykdVaeaM6CbvRkekqynrXAZAFXgI1ukw0nDAglGs5Ptk9uyBwAaldu+kCackP7H9Msn6eI
Aq6x7CUtIIQKnV1sECppPsk8K54jg9nWIX3AX24ZJ+h69erTJAVPodZXunKO94E/w4h0n/huDHao
gOuOi8xxukdvlTkW8pd1wwRz1haWwqRpqKt+EoFJaT6Dd1Xs3QETq0YcYsZ4yU2BLw4gZdqsG2Wh
AQVGWcKNojgCi6PZLSMAAfda9iyv73q88HNF6W7ZYGg5LiKDK0SEZvpIt7xqGq7ggld2C7R/SVzV
jh8iA8oe1WSCsgLarOinMuz0af1r/xCsff4SCpSkBnr1Zx0aMnysPYtOeluIVnCj2gSYpEfSk0ro
XyBswsrpsJ49uts244chFsgdJc8e70xIoMIhWcDZmIBLKf7WOJMzntLT6+xWd8Ut0xFibPVvfbiB
gMaMDO8OcbhSYOP4CBXDx25bPgxe9Qgqhh3TJmvnKVxqlTxuR+JlFvsBxW7C24yxoS2ZlcLTtut3
/6NXSVP7CEtezDyZoCWdnYSxGMUilx23Me4qrayQqlyXFkTZV0236TwQ6R1TAVlInXwZQC9YsoR4
WOtIYZIshPzYh7imTR6dxiTYlZHord8NlgkKftJwmuoSOsZuEmCglF/sWWMgK+sAUlijFVxmyKS9
q9L8GTcsaDaj+Lb+FWe2zBUUVQm6X7j7Va0sbUl40SawaTagl5LcCmUCtAM4/WOOVHXtdTvScEFI
pBMnPiVO76rnqYuz4LQV3UIMCwkq1lNGvm7th1HQ08l61Mfk3YS+oR8Y3zvxTufedemRNyKIc9wk
8cyIsFhoRzP1DE0TKyXxTIZnUqySdlputqC7Mo6xVaIPXjRr9GDa8h30qVhIy4h/fmPuAVFszA1n
tKke6lskodB+r5rpBwQgiKPwP7olNHHPhNm8JCARDuG2kr9FbgqucKJyAY4il0UTwrgrKjnpF4eM
yzKlhjo8fNu+sQujsceASX3EcOlUyvMBGfRQ6C2uvHLf7SekxiHviUE88QHcEpYIAivRbB5ZzdSs
Q0rhTNzHULUkA3jzltybwUc7jddBKXX9lrIyMCoFNkvIV6JGdis4TPvYrE6kXackwqzHVyQdbBbN
Aeu7yN9fbNjE5z1XRFhM8vZBAPOcbBB91h1n7BldlC3QlyuCCQiiVrK+rbv6nh/jm4pTXA3UkOtL
+IfM4U9Xhi7LTukYcXGEJYy/pK+DC5Z8a/4+bwkJSeF2u8CdXeW23WN8TTHTm8xJblmRzx/qcJ8/
gYq1ArXvo5RwR/zgoBR8sovqiZyYzDP89Q9mWiOIc7GHS43pFI4kjNr6Ji5zUxr8hT8if2piNNls
g00++1l238elyUkKA0tZO0s5MjnXgnSBVJ357Lshf+2m0BxjsOmPjDfyOvmJ8LmmNLREXDMBtDVX
5SeLGyeryA68ttMBnkVvCcn3qXkfutyZCiYtIgOyNQpxhHRCGwVJzo5b3RP2ZPwR3d5ufEOGG/5i
np5ljwKbOu6zeiKNw7xHdGnzLZjCfMWJN8q22HI3rPZOBgZoFOZIvZotNVGXr9HA0GF6XxQf0Nlg
gr+gClwObPRlwxp+Y7g8GoU7Hb9EpSTjhsR5aEZ9YwpBYDHT6qxcC11NHbtohlTjGd7yXfKQ3eQ+
RJH9aqee2ud8k/ipXT1KjLCO8W109TQLwP8gkEdQlh9CrnBmtbF4idHHzTJCQczcxyCCJSXaoG7N
QfINqTCXgTGhwkoH0nXRHltUD8RZgezRne4Bv5Ger3ZpCh5tMqjYQLm5PVWPrNZHhh9B10gjLqij
hIRH04SxEflWYc1wsAxQaNKCoy7nQ1Q66vHrnH6EYsrwu1j7Q2FGCCXkWq8RNSjlyVC3UYfeoP47
A/nJzVxxnXUKKHLNGEqegK96IESxzT14wDu0+BZIKnJIW/PPxJfN7xPV6kqrfGOYJ2dszTwFHEMw
8RkogElIMdmik7kYpXDyveA0cIxYjWysBaUQYyTBS8ThwGtqYs4hyjGt7tfqP451/nxn6GKnUspB
oRMdEN6rNv2xuu+e0PbQo+yUbOu3nLWGZItW1pCucxpzzhddgjXkPcJCS7i5RdRXIW2U7eTTaBd3
tdsdRv+faIs+n1O6uDlotTKFZAiRWGy9GI4f2TdWcoeFIPSUbBbVCZ9UZ1eo2kSVScaOc5RWSAPN
CB8a+rDohGp9Vhsgq5pgUI4JJ89qCMI0EvfUrwKiXDJoL9tk1kf4xtb3YzyiBgUoEMBrlZAogOhp
tWnF4m2KB3uORT+fZ0sXBm+qk42opozzw8Axg4KZScygm0bebj67V+dbkBqbjEvOcEYMCmP4OjN+
tPETSur6GCHYilx5QwiUhC/goL5bt0d+8Np9oDBl0sROU0lTpTB9F7u7LDlpkBzRE4Y7yVo3Ck1i
fSz5hoxBjRoaqlB0l3PW27kKzgJPD8QmccXnioKTn22GjeqQGfEInUVkTGdyQB1nE0qLxPkLJsnV
NYRlKqMyyfB5tBxeDwk/gswkA/cYxeTf273qVtAHm1x03R+Mh/WtW3fRYVfE3l4EIoFSIRgghxFK
WpiLxODnU+cLW35PKPoYtlaPJWyRv7+whb5/uc+IZ6fe6uA/IuIezU6/J+PbqZ18ZcX/rCWl0ERT
JDEUSGelvBz6eg+OdDNbXvKUsYSrxxJfRaHIAlr5OBKxgoP2HsofPUvulblFFF5kUTnNkwQDPbcv
hR4R4kYtn5UC+txVamkt2ivm1FTTx1JnIgk5dn+82vg4Ckk6EJyKKmmyQzC+hS7DhozMch74xi1W
HoW1jhSKtEs/FAXJduvzSctra0xZce+qO4KPoQCkz4HnQ0XOH7cPjQaMZ34pM1iFVt8UzKpQKdtZ
qYIhbPEVaZOatXjqx8js5i8qVKU75UnGELcSM2KX9dQobFLYEcplF8mgrQN2gIr+RntCKf5OyU3Q
XNYbjLHaUmHBUbD+ogmTwMPK+TjnOS6udKtVOIckx5ZsKnQ9kXom0Xoihae/CLIZR+TsP1xYk8tl
XmTi57XOZKuvEJnOwacKOestWFAQFxbfWL7Q9aE8kZx8xVDQ40VdAIylob2CkHig8m/zDgaBH1Rv
/BJtik3qJ6ccMmVgjJIAYFWI2gzrUlyPhi/sU7cCMWk69yTTHnxdwKpeb0tkFoxjiAav0VZd3R9S
E4QbHgOqr16VC7PUVTGSMuMSBFturkHiFUSAwwKejSwyTFVCwS+OBXOoAqsQxhtd6Y9jC5ZSLd6p
0G2exrBz0kb8J6dGhCKiociSyksUzqZlqRkcgfPWqezeCX3CmleBiIPDcWMPmV5fgU9zFOqCDV0J
Bh5g0af3MTLj8VRYeZgxvup3uNDxYsiKiA5CSZLP239xolN5mFMwI4EiVBn8TEzcfELuOPoQU9ns
5fdE9JL8fX1vf79Ev5qkTrTeSWOnFx15FpOPxDAcEBo9rpu40n36qw3q1IalGKEPFJ2g03uSW/md
gmwqmSFPLPlBNsObcROApWa0tI91w79v2q92qWObljLUvFXYHVPDC2V522j1nWqgML1u50rO/xdD
9AhyCdW3RpIHHMbvgiuD3BhOIoidCfIRTuXYZcV+jC87F+QvDkodTNB7XmAwz586/p3Dakbjy/pX
kZ3/Fcx//SgC9hc2BjksszaADU5+1etNPdzKy7simG36vG7oCqr9aonyBNVay5MCyYAzqgropzcW
m4ePvcMg5h7Bc2nV98ETx1Z0/90n/NUwuRwXnxiHoqqnBQ4IoXXT4VWXfqRsoAPsEC+0+bp85ZH1
R8MTuHdY7VyMi0cPIsd8mFaGRpZX4g+iIvpqvDC8j+unBAipC5qG/6i7ncgoeS1BD9CKpsGU0Ull
pULWOqhVs2Yxzyfu99PyaYu640YvDk3c43NkLwDH9VeMvpD3EcCfL+b8tfYgEF7bcW5BNVSGQxBb
AabsQnStMftTr+/q50+hrr0qlYkU1iN5GsIjoVZVnpYUjdApWIqTY3XEmGj2lWOOSzBWm85Uq70i
LX2HPJDa7Uv+2ZBuQ44xW/QHoPn5aXRiWo+kCNrRWGXC0zvsBSiFRXZ4QF/niSirJF/lu/W7ef2U
fhqkQEDki2Wq2hoeXW2YUotROGGw1k384Xn4tEFd/9FIW1FJzvvV7NsjdDgwKRVhEq21842xlff8
TkpYkE3+0ZXzSuenGx3UClC7OPsPm+Ijeif5VkL4UX80tzFT6/VKFo1AzedHktNzATWaEGRF3APj
pFP5urxLLlGNSd6yxIICCOZqQ0srrdGvHYMRZ7N2kPZcQkmVUGFAf00JpdfkMR1YyofMU0nhjJ4G
7SAU2EAyAgAxhYfey732eULL/+Ch49dnSRldaUz9dTUptFGm1BCKEhZBVfZF8rsH2cmg87oDW7zd
bVOvM5ftbJNOu4i3kIPazm/qkcUCJ1x31z73lAKaOZRTXA78CpJYG1+Xk+rld0OLHnTMecigdurd
5C4FKW4PTiQ0fbP88vMbsXKI6Ux3W2gDr0JazS1AhOcFtx14DNtz1x1Ga6wWqb4iMktMMOcgG36p
bgUPM9RQv3ZDm5XOYaAfnQXXjXZAJQF+ZJcUTlJM5tSPTqSxRravzHH+svO/Zb0XMTDaHihLqJ+q
k45R1erI+yFGSdZhSWQ8I3Tee5azoolkLG7rdPvoY3xVnoXYbG7ar/Mxe9C/Ix99SC3JE2YzWUx1
MOMbBeRaH9UtWh2ZLDfkRK9tNeWq5G2TIipF5Ffo8XwaBiBiNiULygySvDMKQ/IwgAEtyXmc7PWF
uI7P4OGQeEGUdYV2Njs+AokVCLewEBlq2Cjn3ZB8pOF0ThFbeecoFqYZmO/plfw/tvrCLvX2cFUk
gDINR0oxEez6GGTAKE2ABCG514XFAsormbVf7VHvUNTx1Vj12PB5CyVlcDK/d5i0J8kL1sW9foov
Po3aTcOQmyGM8foQDq8z1bSnnFm8mJau3ssLS9S7o7d6NYopFvEL0bg6F/ls/WYAzamCiRiM/h1Y
4Hz9ObgwSb04cajGVa/DZ/ihSkiaoSFoCgFM0rCKBNhfOPJXX/MLk9QLhApNA3FfrOdYWVJmpXfN
KXjpR1OPTCHdKtsSj5AkMS4GA/7pghFf1YOaQX3K7bM4MMEUF1my0t+jy/5mqBNXlsaXeFYXUy8b
xojblYYhclQFyZAFBSk+elJh1KtU0iUsMWn2xqChlWHYxUIQjWocUuf/5HZemKN2NFFFUO5NuBmj
1cVm8lLf1o+cE7jhYAbP8h638VH4WEed6wHFhU1qSycxbeTi/0j7sua4cSbbX8QIEiAJ8JVkkVUq
7bIl2S8My7K57zt//T3UzP1UQnEK0z0d3REd4Y7OApjI9eTJ9Yl0rttdd95yX75UmJTAEMFDeWMk
sLzLLTojD6YFl9bcLIbMAWw/nc9LFoKMrCZNYHard722sD0svcpvQMrx1E62hTHWcsV96nb1PLuY
v/45hKit1qBM4Lf1UbbVej3rmfE/uQsh0FBMo0nhT5HuB0BT6BRbn4fkTqX6jkTJN5UWssFZmYKJ
cw1NS/OsUmE2UJWx17aX9hL7zF+XhIPXVKLOq7W7cDxDqFi34zT2JoEwlpe2bh4olyjwpiv/vD9x
PkHBJkjG1jgp7gu7rjqXD/uBzB7Xlt1ltZVenOBEBt2KummGqHa3Voipm16RexP9wmyf3v3zntYX
MyASgsdGV2YlsEpe05azXU5mtjaBvpFqPJhMOh61ae9OblFwJUpQhmad40WuoRfmuG/B/BUhzsxv
EGWub2F0MQrKUO6q31Ksj5K1Y2VqIlihtql0pi4weqBd8JTXBqYgvFoXpvLeIS6WdnhSVyZ5eOIO
QZ7QsdFHhD4T5uYtD6u67uI/03GtJKzbWTRUL13j0L/JahiyowqmZ26AYEmqCcTCDYZmi86ZzcP/
UVEFm5Lxng4p/DRe+ILtKwV2QiiOeliZZkBtJHkWkvOIowvzjGW6A4OiAv+5axdMSMSxIc0NztuT
X56DyBpXA0tE1RJfS4sLuwOQIo/iPWmHPaPtjpijN+vTLl9mJ0EvPYreL98ooZIHIg4lYDin1UaQ
iHq04Xuuq040ZLtWY3ZsgviluecY0lyO6Z+FP42q6jYRAtniymhe1OipMnO7S++6eBeWz8p8W9f3
Sf9UWg9J/mKFNyrIe4vCDUcvHbEPrnzLxh80Z04dv6Rt4BbKlTLY0fLWkV0wh15atiBDfyDtU6jd
tvEjT++y5jbDSH7yiNCk7REXZdeLhemea14kdjTZMfEtkCRornY/E0dlttK+RuOTpqQ2K3BlwY2W
EIck+5jcse51tp4VfR//6jUnmg4Y8AjnfRtdkUB18nJwFcVJGHgQgF7GIGX9e8yu68FTa9caM9vI
bybmgOKRNU5uBp7aKeB6PgTNe9i9dfS9gvXgOqaPsCDQepu4j0k+e0yeeQRGPldZri3QODR+iKLm
3LlReE3Jnqp20DlB8GdM702ltTUEmrzf65gOie96/perrZeEo90rpYNCjE9HWKjRVZPvnLV2qkc2
UTsHTshpu0NY7+vyMMQgP0dFuL/JzEd12jVY2ZhecSz57Y4hv27Dx3k4aJXTE5Aa0CedgDspAWv1
/FpHz6X1XS+vYn6bvmPxm8f6v2TxE7O3G2V2w9guzB9JSu1iOpiRvsMgPQFHXlc+tPNDBsgFwkfA
2+mV2h3xX9UBEC7PHWqmlpfqjh49R8WxH+8K86eiEGfpbhPNx04NW9WwFFu9QsutbX80Mcxy9zZi
lxVCtcaPu53Cd8kMElETRpP+Sku3Xnp7mmunNa7G8X3EnELGvnfpTwUsAonbPdbhfsjcPLjT+u/a
3NtlzOywBAup5inRN0NFVzu5Rq9zKt+UIvbI+HeEfkbq3zItJDZk+3V9pqGCTWwMhXakg/lP0+qa
x+mV0tZ/OrrsjJIcKuwHp2PU23Pa5N7lh736tQvhiTjvE00FCnur36PmjKnZ275+TZsfl2XIDOT6
5yflQRCK0Dkowa8aBb8aclsanSSalQkQnLcZ5FYVz7BNCkaN+2Y/6lRSUpVdk+Cei2EKVdpAglW1
Du9axzTRiZ2kW1BkcoTEgJTqgklXOC7VwLo8fpVfDW/6ff5q3WABD2p+xUP2XTpdK4kgxametEhT
QzXgwEiwS2+B6N+tpUbmsJ/RL/21AYy6cAB/dy9rxbbU/6i8iHDQ+i5e1FpFxBXEiFo7c9JaR7cS
61tHB2zgZZG6vyxx+3I/JQp6qJO+XYwej6ytnwMVlmPWbCX4fVnIti5+ChF00cpHBbANXCaf0l1u
gFVx8S9L2ABqfKnliJ10c1Qjy9SQUvDUeOjyJbHZFN2penbNo2EXx+R+aiy3MNj1EGhuG/e3iE5u
9bAt3Mjqjw2bwVwRgDWtj36iP3FbDOYNz2QrKmQlro+uwcmzDxpNBzoIujx47HWlnu3Q9KBXK+b7
g3NAYgS2K9afdZIP7NCJvCQneUW1/45nZ2unP48/UcnD/GJ9vbI6k1ew9Oz0NwA65Ag8aWFICDk7
szKsMIIhNW/+e2MMXlDyCxx4uYv3IwuiZYVLkQxJy2cezgS3m1j28nvcYecfSD0BhSoTuy0Bf20P
pYsVMTLBMu2jYkIbYjSVmihSj1cLgPXhPoGQ/RR9gPpXCpj2EN9He75HY+JJDlbZgIB90X4qVE6D
ngZFWeGi0Yz11/KigYVh0R1J7BjNprW3XTxEvVtcyVFZm2+bcYPpKlE1S2Sqy8s6brsVNTAPhR3Q
vxW4sC6/7U2jeCJB8DO8xy6qmiKmas2qsrmm3ep8vOubDixxbXp1Wdh2Ps+xDMdCURYwIyGfV5M2
t1J9RhnKWzzDS3fdcXpAiweU78Hu3/V3T6QJ5tdggZJ1C6QlB0ycONZL5DV78ykDd0PqFd+DnRRk
v0ZNZ8HNiUTBFtNwGUKifUic/cHLiD156/af5A4OJorslT6iWinuzaMqHSrdIOCFop5IF75lxsak
6zpIN2zVaWMwOKmNHd0zy15HGnKH3mbPoNC4X3GmVg1knw4KWsMnHn/r9/NeOmq9GWOe/B4htqjr
Wa/4gN8DVBnKC8s+O0zXplM78ffFT6+RL7i5V9+Xd6GnPl7WtM2HcyJaCG8xw4vvYODhGO0rK1JH
y2QBmlSXBfvL0a4EicRHyj+4K7ob9QyQUzEMVJRP/6o29XkeMeWHi00aZcJ5LKI5mYqJn+bVyN94
8uvyvW1GLCdyBFtLDNYRtjbWm8yrutyNzXetyyWOU/JxxMy+0KqZzHR9JVnrhO2dVv+5fIptX3Vy
DMHOEIqRZ1bj28TP406xg3QXhzYWwmMaC+uP95M/Kq4cK7NdZT8RKxgcM0/Dnnb4SsjoneTe8vqb
+ia/MX8s+x5rttdtD/O1fj0B0HoV7drj/1HrRbqBSANFj77W2EkeO0P1lBYyC7dZwjs5oWBiloLX
HW/x6WYj8NrK19TfQcX3aYRJ2SCS+CaZMMF+YN1YoikjjtPpzyb9WTStF1h7lrxqSeBe1phtw21g
/xu2F3ImdmV7pVuJRPHl+BgYWNJFX5iODKTGpkuSE7dSUVehTJIebIdw/FOqEFkseThoGgLMdVH3
s+bFx/BnCCr8lYRs8htfTl26bZE/BQrvwmpU0FGsTdmVE33ddrSOf63TiZdvc/vDfYoR3gGNc3Ma
8vXDpdyelsds7O2e31jWjS5z8pvxy8kVCh6XWW0wKiby5ETNwA8dYqV9rh3bVIclrmStle1O84k0
Qf1rszCxYgIfbJ0SLO7QxHkw0aUCebykx/I/eJfPKxR0Pxon4MQTPLQVBaQ7BULt1A8P5QGrII8y
adsG+VOY4C2zdpjysIT2R8odr35yVPsuK8R2asbxl4YmK1O54CyxGkSbgxES1uMsbg7u1rXlybDZ
EiW/owxu8j84gP/IE7E8vRm0y/zfkKZdqR0qr/Rj9BcR/oX3cQf61sbv91Uh8Wz/w4v+lCv4T2NK
uixZgXDRAbjFR1A82bD/lR1jkoI6wQt5oT8uX+12evR5tSKGh8TTrAfjgscGurDmPn9cDvFuejHv
i333d22l7+Z988FWG7/8L/hLNyMGi1CNWZoBtL2gO8U4NSlZ0drZYX4mrQ02igScOpOjeuo386W9
Y89yZt6N5Q4IdS0Dc2acWxRLbb5W+LpuLOZR+dAnzRtvq0NzSI/VffoQ35Q+eK1BSLFOZBJ3eG7v
Oaa5QhCJy5nhtw//+TMEe8CrqEjLte3DkukIZgi3HLUXg0US77QNpjk5rmANimzMiZGhADN46eM6
CqTbKEofAIaTr1PbtKgnsoQPyomWZlULWc0ru5t3/W1qgbwRHZM11S7fI0yn/V0TKBm4ZtMIncgV
TESnllPE9BWF0VY7Leh3RcIkz1Pyuc5KGCNjcb16+UZ/b5Jvw3LXy/zRdrXg8xhitWJiscnmtdev
Zc6MFMdZrtkexvsmczFx7Xa7Lj3k31beWDlV8nZF6kS4EFDkyv+HwWcxcAYxSHtNwCkO4DIGc+Ls
6V7nW4filu7+NzjSbVTuiXQhuhgMpY3aBUdfcTQEnanYNp3qbtnPP0Afu7qu6IGHtvFdnvvKXsgH
3dtJLa7gYaRXVkEBrW4dhWVO1C37CJswEvVBIz6LzIPWc7+qdJfJKLg2w52TcwvGiGAlZ9esi4Xp
aNpz/lKVV7Pxuy9vEJlILIHkcVLB4MQspam2oNgbmb+t8nsbcjfhr8r07bJT2Q4/To4kGBwWY8+p
puNTBjfdNXHGD3r72cvv11JqL4uDZRcomJwiWVLM4q0VPqd87qCxnn6FDXkr5ne0qx2AUegXQrD8
xcjuUzA6atFqVpvCIrRR7HbxaI/Zj6cyaXb/6j4tjVvcpORsOTozeT2Zaz2iuJ6ukZj5g0O83ls3
viuuLA3cDlOtT2mrqT15DDnjusFUIJxAsbCijY7NPgdDfOXLyhKbcZ2mEpMYHHS+Z6vleqYW6bIW
oUGH7daPvT/sV5bEwEYOil2fsj2OWwYcWxwB1sM6U362FoBZFAslSqglGb8v6R0df02pLPJerZRY
w0PWRU2LUYIipWDFCKtobFSQkfRjZ+td/KfVmqeEA58zEt2h87wPNXbNkvyIRZnHvO5vozh5jkJT
4q02g8nTXyJ8xiXFVlN9QXSh+8preEsB/QQD7I8aNbvskf2Rz1VsvUOKWrOJ6SYVVyAcvSW01qce
w85YHP0wK9QuGWJ14yXm7yOa05ffxNa3PBUmnK7nYUzmBJlbq7fOHMX2CHb3NvUuS1n/L+LXPJUi
2OY+WTifBjyFOgivqr7c67R8uixi8xGcyhCNMsFeXz1cTwLaYtNhxwzLODo7Rz+kBRe0dM/h5s1x
nTLDtDSTUcE4L5EycWXBmaIG+M2BPjVL7A1x+2++kI43gGdFPgLtr2akacNp0TScy0QEfKSmFrlM
j/pvBbWo5DNthk0nssSEre560sVRSr1y14OlA/M8kW3tMndFxusrEtfLgK2unwpHVqbeUvpTyULK
FrdGNTRYue3F7awcAit0KYYC3KQ0Yz/kcLAkSKudRGXW/6molqdChUBtHjreTICs4GnPOxMZkzra
4fUMuFjlTzLs7fYJDeRnxLKwpFXQlyE3kzFbVztaWHT/Pei13CHzvNyNZjbENsesyT0f407S7Fld
p3hEQ+UqU5lusbPe1QQAA5ZmIS/9L0aldUfYx2ZtWfCwdZWGBvfDTabRs9ICR86gzG1C8fomd/q2
knZSf76uHrBqWmKRN4+kE52qOioZ5ll9FQP7SqhClMZ+02Xa1QBJEfCEjOw1NXcUs5kYYpKYyQ0D
hiERTOarHCmv8VHpOPHl0zjGJA0VlLK74Lc6lndLOUi489bwSvhSX0QI9ksvCiUOFwsi6hLQtbyo
7EyBu8vbwI/7+EHJhx9RJgMYbrWrvogV1JINda0PEW5zbjo7mNPnssEFaobbL89qq9tm9zNT/Vm9
NvAIVWDye8V0DPPGCO411sGYY0eJYgCW+M6b4n0CRVg4TG7eX5k6/lW3nrRs+tEEMhjJ5m0xxAVQ
AgauBMFJznkeaKORUU9tO5sPd4XWuWGa/cSiFjsj4SNan67EWqwfQPxA1GK6ifkEC0t8hSg1jvpM
YxGlXloPidcpk+4BvTs58agZALQCGzkvub5XmVJ7S17HtjFmZKcOReLVS1hd8aDDhrqEFj/DSrV+
ALQ0T/9CTeEjQFeh6yY/80kmVXM9Wrthc6NaFfZCdbSx2zqofMldbDg/g3MD4RlXdWqJlEAlMWYl
T0zq0afqul521m/DM/WV40+9V27m6q7YDZj9tKUlxa2PgJCToH5pEExSCX7C0vNBLWd4vrWbOV4l
vbOyspR+0tnabdyAqQS75g/hkwz/sBVegB3FNDGZYuHIYm+iHcM2CAgswNo01/+OfuJFXgSpfvC7
eZj3sYyMdOukFhgzGNUp4mzRXyhhQfgy4qSMvI/x06Cj5DPtWSwZVNiKb41TOULaZ7GoDgJg9XCj
44cTDN41f3HAyeXMdm/HLxLV2Xq5p/KEZ1RV3RSYPLFQRRt32rKulQD7nqI6IPNZZzHIvteBFVor
M6HsTrfMuIWQjWM9LrBSIpoaq5zaIF849YzokQahO+WTxDltns7Ek2AECRneB4zIiaMIVbPNW622
gDqImFOUqmJXyth6hZGyozaUy21X9ybqIlMskbwaatE8wToh/8NIowa1+So5YFDRoVMNrwHzyIjK
XaCkboOqaz5eseBR8hU3/L1xKm296ZNzLjqpk0bVDI9UxlU7ls9pEUYOw4Jbu2umw0S7yq54e2yG
bq+Oyb40KsnsxEYYYBpgy7EQfsMziw9yomFZgNGIeiEQ2V2SHktMbrI+PibxzTy9h9Zsa8lvybFX
civhkk0Dlg+mh5nnaWnFl2IKq9j0akW7Yn20ywPAwY3vGD2wU5Aw6HXldFoByVKkw8aNfxEt3PiQ
aU3JMog27Nn52IG11w//FavWe8kxN2zPF1lCvlaprFlqAi0Obthr/mh58U9kHbfTQ3Q7u/EPfV/9
MW9lXKpbddMvUtdfdaJTJK/bRK8aC5YouZ+dIbGJ31xn94iE2p/TS3VUbvrc0RTM4AOb6kt9yxru
X/q4QihE+izPmw43POi7BrTsYAStbMtZJ530wW5AUXj5mjde7JfzCpa30Pp40YMIylTNNobTrksd
k4gt9sqDy6QqZRq0YZq+iBNMU5yaiJiayfLydn6mLcjU8tLP0GZwlAzAqDAqbsGVqErM0kakYBpY
H2kgUFdRyREctmF15tAVeuAlbK+l3wIYQEWirpv3eCJi/a4netMTXmRDEQReU4OldsXoxZ1d1+VV
MNyz6fXyR5OdRzCzWt2ZfdXHAQhokC2qKsYL5rK4N7qqlQRzm48Qd4eoA/fGRFcC+pl2IjWmFmhd
g438z9K+qXXqRMnbvznRf+SIaxAa08KCckT8XgwW94g67aC4ejhL9GCrL4HDfIoRFKEoeZBnRaKg
SNlcW6WdHkEu94dTe8Yi9AfNGW7D39Eu+6MVjjTm2HzZJ7IFDYmzRCWgPYWGoDsLbLQ/HaEhbgsm
ptDTJGyFG0HGl4MKGqLkamk0C+5zrkx3ISXoBWTURNtK+HmXgi/QDFalmgnVaPrG9Mpax9RUhC3z
CplqiZGSiVr//ORxGaFJlVFNAk9n8+R2Q/KDJ+UrWLZlKfameUIq98EWZyB5+SoosIokaGpc22Tl
aDOE0T0p+sdGaVJXDYddk2IShkSmpD6yebwTqcJNZr3OlbApYYOz4Q+t1O+1DjC1qeYvlx/ZllKY
CDx1lGJ05I6Cb5mUheZWVivgUAXnbfo4at8vC9gCW5inEtb7PflQsznyqRhCxetWym4wWtwlChZ4
hX55XZi29mu6idEzyiWF+s1z6RrB6J+Ow4nFmG5hU2nWjYL5wG8IvuxmksXsW01FE4nef0QIYUFc
zK3RTRDR7pBi79BGvSv26xp09SjrbGz1bL7IEj5T2g2kyMEM6Y21HrymFtEP4aR1+yAd2h99iR2c
vMSg4VAawKWZ/eQHpDD9y19yw+4jqTYRXiP5Qw4v/IY4I33TZ+BgmDDyWbDOJvxuAslNXMpg51tJ
LVcN8BRTJLTAtwuPm3bqwHv042GT19yvdaLysHbHV+4mzEuEXl+6lw+3oS+c6gYCd5VpBkrUX7VU
jwaiz9kSImEnT0pl+oai7i6L2Li/L99QeAhGoyhqxfHUgsHYlen7GEx+WeZOpdcSD73F8vdFlBBS
NYRXgRJ1ilf+5T51sRq2giPrPXA1ObqX7YLEab8lV4EjJerYuEdI5gD7WGsiK4ZVgdKoYxfgUYAx
1h3DJXVpm/SSm9xKsUwUOy0NSRbkCMcLa77woYCQpk0xFak2iTfG4a1FrfdkVK60jM/OZJDHXhll
ZGab5/sULQYlrFpQUq5gzRi2d4b89zi9X9aSzbOhg2lZHCV5VXQ3XUcphi0rxSPsKW8fa3qMyF+t
vWnAK8WDzJOV/7fcmwmIFJ4Z9J+INHdz15gsrUbF06qHANvCORiXlHsCfiMrpw5AN5J4a/N8J/KE
kKcri7yrCc6X5ex3qQOPlWq/yZw/q2i/wR35scHcwNAkxmu1GGIOdXpM4X0PhqabQ9vDC/HDML13
4O3G/mj38rfbfOEr4gwde9DKfoSaJ64u6RJDG2rcZYndQBZq0ix4nSJUOivZNNvmcVbNN1BjZppY
ZMi7dEyIvvqeHHBxzJf2/EBIILEjMinCt6rrIR7iGhYrD15C1ddqardS9OfGi1qbM8gmgPxcC6hf
La86BiGQQSXzFCV+Qdp5CLhsQc7GdwFsW6MmOEZRIRHpx/O8XkfhMuYBGHg/T+yKqMFt14GijY6y
O1u9oKBokMUJ1U1wVuNJfT1OhOGmBdkX86gR2DM2I07Fsm+D7xHokiJZlLN5MFhBjGgRdNNEhRvT
fND7Fn1eTK+6XZr6uXJTMBRi+j+XNXvLI6OkZaCAp6+GSZw1I/XIlDSqVo+s3MVY/FqBBMSfriZs
om5qeGTZ0bZARugLcoiCbqB2KOhFSYaRBnMS+l3as+s5TJT3gqrDTc4zLMPOen5VAI6/U9Heuyex
TnyNZ82jiRUxbtzqqsR+bEV7XF3Lp4aOVOCswI+2KC56iEK/SfTlb0QAX1P1dN5lnIZ7WqfgBWhL
az9GbXiTMDa4eC3DgxEWVih5lRsW+8svEV5lRVJ4VKLA+8Vp+1IlaeZaRdG7mh4Pe1526nd93W8V
B6qMPfhM3QwN3RssyGOcIqi2hAhmMbISUVKV+qAqvSFkdgCacwf95zLIgutz1slVFEdwDd1GHCH2
0ZSi6aolibFi8QPhvmBGTwd2QjuWjVN560re9DoFwfXr6II9GGNzLrQwr1wZhunMOn38DrRzNUbR
wBJDjSnph6SP1yPP9d08lq8RyCIuv62tW7UA2DAtLB+BFRRc0wTqK+y4b1NfK+/mkjhzktmBdh9q
vfePBQG4gwcFa4vISbQWxUIbK6YWOuDx/Au7LHfjSAAsAKDBjYbycFnYxsVBGOrfyJgt82yY0+in
qiwx+eP3zNyzYXG65B93FQ18FHTbNBh1DamJEAZmS1wgos4y0I5kbh+3D3XdP/zzU5yIELm5uqlt
W3z5zI/NpPBooDdOm9S6hDf2zM9+HATw+LV7CNOy+pSTuEGb86RVsVTbTxKwckUU/CGYzxoLWax3
bsQgSCcoK1hwheSMy67v86qt5iXzA6aPN9ZQzV4cpI2th10I1ntE6zkpsKpo6K1dyJXCMZXeelqq
SJbhnWsHoiQ074AAwdeD+/p64ngp5l7JlNivjHem/0yaX5e/25kXRpaKIBNKDoY2VDWEG1XCyWzm
hCW+NZNfLCTfMsr8dYmFOzZW7TbBLOn6nD9iCKQELW40RTXEGl8P1NTAijIaJP4wl1dVRx9Joe4A
9d41pvF4+WwyUevdnmjLxIx50pok9ZNMYS61ksbuegBi6bzv8jGUxOvnuvn1YMKXssJ83beNm0yN
yhks3W1KkBe9XT7Shjp8ub31yCdHqua6noDjSPwcccyclbsZ6ywui9jQCGw5QpqDYr92XsYjYTCq
jUJSv1SAQlWsnTFgKLdObSMCBjabJOLOwxfD+iJP+EpNxnOjNJf6w4EpIG8rv1tOZ2MpKZZYyfaA
bXwkToCzAwyA6/hHiJWY0uVtYsSlnzaJXWhvqQEORUMCBNr4SF+ECHGHUmZ0CeOo9Gu1/Y4QxGU8
lYiQnUN4Rb06Gi01ktKfBstVaOUA9ZlpktLgpiacXJbwZTozpzGIu4DNaPaFZtmhwR0YKyeJX4dy
di+r3eaJGDruCNkIsmvBEIERLWQ5GCL8SK0MpzSi3YycCrtc9B+XBZ1H6KvCwbQDoQsE9FmEnqpU
XXJtyHzVSA5zGQD1YiCLD3XMIeYoHlQt3Sem9S1vlEMXzu9aUX0DMu5g8kBiCzcv+OSXCK+ZDEWZ
6GaX+WETYcKMTXcRDe4GbW7tHqzKxERrT3L4Td08ESlcczlYRs8pPGjRlCqmzFL9CFQgc1KVlE4w
YkNC1pPJ6eYOsx9z8jdVcqxdnqbHwEpapwnA+BMWmgwRuP3xPz+JEC8H2CAAG91nfppqGMyfs2cs
nfnVmJlsguAsJRC+vRAJhbU6hFQrMh9Mol6QqC5JsHKWYR1DCxKjwbAzrEu6fOWbZ8O4AmY2oXWI
07+a7LEJpykpjNrXi/6uGMBdOpk3A9Ze/J/EiMjfqAz1CV2r0gfuEItXrPHGaNNfVpn9G8vzeRyR
U33Wk4WhxVL7qlX7Rb2fM0BFI0mct/kwToQIFnTRsLlmzNaH0RpYgFK683DswjvSTHYbyeZmNp8E
cjSMXgIbBnv39QOlUQIJHAF4FA5gSwYt5FGdpYCbjWAEYQ8DVen6N0A+X6XUFjXUqZxh37iSOH0z
wztoio1iC1ZSMYlhkQkTDEtFDAPl0SbzEZdHhySru2OkhoWHXxjsaJbIeowyecIVtlONPJ+NpU+G
Gvz+efwAPrzMmZT5KQ0KyQaZLeU4vUnBWLQFCRdtgQ+fAixVMOjOKLLEmwCvy7HvazCicH/5aa0v
9EulCkaDUg15E8Kh80rzkASJwuqh9GlA7azonyYCCzgaM0asOnIdmIqfp9VPMyoOlwVvmY5TwYID
1sOmIUpFa99QnzLk81Z2tGousU+b3w7Ju4mdZep5XVtd9CRHnb70+WwsntmzW7WfiN3nQJIsRvzn
nx8JO8QsFEWQbxAxhy/KPs3mIUA1Owl7N0tBI5uEwIAXUyeDA23pyako4fZKfVDCSldxMKu9Ui3N
npNqD4q6Y1xHoJ5s//6Lk63DJOj5Ab0rhpb4+nNezgqSbP42J/e6GjkzHOtlIRtnslQL5TXAdkE0
8DHQfRL/m3WNeLnpUj8rdGwAz/TpzkoKcGwGNZhNNYxOt1ZS/VM8BFpUp0IF04W64ZSPC4QaOja/
WeDJnSVasfHCvkgQ7JVSjUYQMF74RUmNHcgEs1fQANtKjGHFwqQ++gWFN+f1iOqSZUkAtBv2H8YX
/W+kBTrTxNEAMLoaPI1p6k9q+BvY92+9lUt0Y1ME3AtBow8dYTG45TWJ8zxCuD4Gih9Q42YI1dfL
mrHxjC16IkKwilybF1rNCOzCflFvzazAMo58LHQXi8ezl3oYZHnihnFCacLAOzZAWHAGbyZd36Tj
goDdWJodISUIjicbI3wS87Sl8chGsSlMxXCkKnY9xnGsUrVTM39Qh13Ou+NCXlLQ0sLi2rT7537T
OhUmxB1lqcwhGUjpK0XiBNPDkKZuy3+aVCJnSx9O5QjpW0KyvGLauFbLCoIcR+lvgRjIJY5yo4pl
YfgYlR1Ud1DjETsDJsVzGqYx9/M51rygV5NdYeX9bd/HtdfTynKbME92AESEIN3FzpiqjrBjJM7+
hSnGD8HnQykLqGoxxAqwwznTAM70OY3fR62+C9L4OqvnH7pe+KDBl4SP50DUtakOlYTDhsSz5vpY
kQrlecibPKybBfrUZ7fDlX6wwGeNzj4YLezgJXbHN5A8y3GoWyqLyiHIPMBxw8667k1ozoWKVNJX
gtmelMJeVCCf+ocuOwatbOnoliqdCBP77CYpraDoCuwHzMnt3CX3Zdl6l03LVsaMAiFmJ1AqRFQu
TkpGGH1ruoGhGnoT3SuvwyG+yl56z/LV6/gV87O7y/K2LAuw2YBGmBjxPuu0g3Nm4rkJWixgsV4Z
WOZH2jy2TLpBZC32CHGddSpHeO0zGs8YZNByv4rmm6jm38OIvxWDnntFnj+OUX1btP3RarTOySkZ
nEXrJNXXLaN9+gsEOwBcfKUlFn5BNjc7tUrAjx678OVO3CuSWHKrzobTYmwCcBAKOqzVB5+EDk2h
5B0HUtRXogFcrp0Zu+CZ8JJgOS46iIPTSjuo8H5jSTzWhb9yjmHiQW8eLn/c7SP/52eIjQKOPVl9
pFW49AVEFkzfj4qOxqjhsUZi/jZfxueBxQ0eIHCfBgRMuV8XnT9XKMoGsuG7M00F2lEDaI6tkxTo
GKx/fnKnaLyNZcWQ1AGC62lLd1gU5VtJ/mn8JUhZr/REytiWgUJrDZ4WKJhrZJLtM2eDjIz7XEEg
BgoC7jbMmaK7JihI0CRJTAOe+yYWuNl9SA1vqfvhMKSE2gHJIpuNue6kWVd7NE4AVi3JjwQgJ+xN
oInEBpx9vI8fY6KTjgkQuH+hUBt2yRAZJsxaXcwgxetBVmvmvcRPbAgBDQIBDAtIBHbWOwVDTthF
EzKEhbQ/mwqtnQnTp+5lhd8UggY9LCfwvmdjPTwhQ5+FYe7HMSCAKKF2nEqygjW2+2LI4OHUExHr
TzhRkAUbQaIILK1IUH/FaezN42B3KrW1GssCjBnDNZoEdXsWsK8SUS0wdYwkAhQrfJ5lIPnCVlBS
o41vkYbVFSGnT/mili54/MGUunCMD8XqgGnT6u3yhW6e9kS2YLYTwAcwJYlgOkcz1s3HPHZNLI7o
jfq2XcZnZMy1Mzf/eEZBOLFgqgldsEdjSSGVB1i5x3Vlvm+GefLqPuge+ilgWPFQyrrqVD0bWFrl
ojBFETWtfCNrsHHybTUjybH0D982HAPTtI22eOFgfPgGcg3yI2qN/v+R9iXLkSNJsr8yUnfMYF9G
pvuANSK472ReIEySCTgWhzt2+Nc/Bbu6MwjiBXpqDiVSKSTDwjdzczM1VaCaHOZPUpZ7csWx2pkR
21dOKqkhiqQW+Npq27VSq/HNfKhuyjx+F5Ix+lo817T7Ce9+60dPU/qiFqKEQIVTdAEKmxcyTyR/
mKQXoysfuTwdaK5cmzF6C8z63FKmcxFrwJdW6qEj9QWbcphCRosl9RV4zqHLpw9nnSS99GVShkSG
tkXdQ2sXumjYLZBKd0v01CYU6jVN6otqpkpOGw+uCVoilhFWdYV6k2g6v867HamJ5IqJ/Kg0di4r
472qVIGe051ZZXsig59JM4oDfGPtjnEaNSILsyHfIRn0ZGnlOTqCwcZhVC46zqLUREPvQOXQaIYd
usF2TplH1sSEyyBvLlN6MKfuvk3sPRdoFtaNQyFBEU/UeIwi5+mQ61L00GnSDlKRR7TL9hll0WBC
2zLnli/ktnZ5UjGXt+2uiJ0nvXFkT2fmQ9Z3l4YZeykbPhRNpeBF0a4yAtfq1OULGjnHwDHkt9bU
DiDeo54migNWf0T3YfWRKQIq1JBkcJMmvyVTx6E8Qs0nq9HjXSPRfa6CmiZNba/Ssx7VQdtBEVe/
EwJiSHG8H6pxzywtGokdR6Otor7G7V1nGBejZuxUu7kZh966RnrNwk6CXEdPpsmbitF0+zjHi8uo
b6Rawl7JFE+x2/oBSfqw71S0Hkk59dQSx92pTDw5q+y2HyUkay1LuFyI1q9Eh61RtG8pgCy+3SiZ
XxWgxFUcBcSZumScxTq29zShDNHlUuaz0Wki3A1JSFulvipKVXiDPevnKDlEnEnnhEbGiF8mCYZY
8dhPSQ4UGV6kH22B/iFcxWemnB9GpWvcgfUhsCNP1CiCPh7O8Bp/KZR8X+MuNWyu+AlO3zWnvTcQ
Dv7u9AL79dxsx8jRpduJgLMdZf+4rz2OXMmjkdVz9ioV+lXdA3IWGiwVqktjXX0cEooSutXT3s0r
gU09TKg79xArr6wzqsxqKzPoyVD9TE5Cya4lXx1sKGWR7L4GGZ/bN81Fgayflw91GmW05ehM7Aaf
o7vCq+zpR5OXho9b5R6YRjCnq5YeVDKM4GJ/tdNR8+Yk5g84yTdHdPdkGrQCAukJQz4ArRH5QDTX
VBuQeBHHk6VC8XTiGPDW4swxJnoho5nokFRINI62vR8yfW+Mzn7Ie+rHesIVz5BqaM+xHPrOFnKg
Fm9ftWmUg0LpphDBFnNHK818YRfDha1WudtPqoWXF5ku69IqfTTP3zm5mgQmi609Iog84Jljee0w
GMHQZOxST3V714vyubLi3Ou6JL3HC+R8mjrLHYCD2ye9BFHFtq0OSt7jYYUmUlu5BZvhpVLGw02V
W/U+0YQVkFozvIRDuqSo7INmAbeupe9qUennQz09GiK560BzunHnf3954+VimzqAjWhrAwHSIpbq
ARGUwWpdRfJhPOcomX6SJuthbXlpsKk+8u3BaaJXWUd0AUg+QGDLOwKcX70y0pJGaCOyIxUyIPlF
DyWBcVZAw2qgLbt7h0hfFkAZaeu19i2gn42jJQDDxfsefYJfL6hyooNBUkojq50u9TJ7rJT6PKe1
zy32cvrmXzGFc2HN7CRz7/Iy6rCd3J5kC7UnMdJsr+uy8KkVl0hxoY8/mYixkab53pID7I+BAAdY
Tg0pwiUetiO5wwth8ojjfL6qj/kBBIRn5h3d9QG9pYc6KiLr/vQgv8eLsKmDL0C1DQNp6UWg0Tks
sx2BQUJaKHC6D2hlb4SLK5H+VxOLeNEUJp2gHMMjB9d9NLfT5TO76sy5bj5ts8OtbM8vI1rsEID2
CJ7ZMKcZ0IfJ3mNeIF7xDZRfbfv29OzNn/U1FJ6HhvQ7WrxBM7HMwst2b0nxXJ6cLHYLTM6FLYqA
m8nGy2F1J1rAE5s46HPn6tdN74w269UCTzKq8IusuIi1e6GP+6Hdyr2szt2RocXbLxNdoQ0g9Yyy
ke/RzuSzydmlhXHouNhJylZDzOq44EBVkBDoyFwtos0slwYtnUwkQKuXeDr08Z1MLtvNvht1jtGX
y2Ri0QGPtZHYXfrHghUypHFlFlHiai+tr4Tiiu7huQ7lRw42CYHaE5h+Z/I79RwUuH4dbXnN74y/
ONzgOvr01GAFWo61p4ac0hTVNQUa6ZrqgxVkVhx8aFu33jk/rCi/NrwsIFfkWd0hWbI7vVO/P6G+
ml8k7NPYzFLw3wAXABJsZTcTO4EEO9wiEV87EMjb6YCiywC0LvHBOQGMBXSiLBJFj57q1M1bnPD4
LzgtLCcQDkgRAlezfA/GVTvpHawA6n2hUfAasJG5pyds1RsD62whP4F30jdyHCOFLMhI2zbKszRx
BbjJtaRw7Vack1Rccy6/0KJBL/6NrJOnun0R5i+7/gngylUi61upn++0K/P2Ofo2i/Vj9VCaw6Cx
KD13rlQPiRkvtV35pXWlm/62/igetijWvjc3wqSDTIWKIgV6Z5a6L2ZhxTGcURuVcX8gTeJqeuKq
7Ha02vOMkx3ef+jfnAK7eTo99d+f3DDsADCnzGlZ1G6/ujs7zQaZTBKWtwJTtV8R1QCesoojtKBQ
X5+SEmIotsBLsG22ZLPWXNKR7SWwxWwNlvF+HnTVgD55MLh5aC0LgYw69cAoGVZ4erBrJ2aur2rY
YZjmZbHCqM2EczvlESRzo8qhN5SrB2lK306bWRkX0Nig7rJU6CV8c7VT29dxAox0NLbPRYy4MD+I
PHOT7tdpOyvDwZ7QEU2ANP5747I6KDFTx5hHrfOA98o4/cDb57SJtYDii43FWSAdc9RWwIZ4k20v
2Sk7yasTNy39bt9exJdbHfpbY1rsR30AtBPPMcRlgKkJvAw5GaAx+vP0sFYisaNRocv2667v0MJI
9AFW9PE1ZQfZfD39+adHYSydJmkr9GBJgFHZeXqfThR0x/l+EFug+ZUQAsOA1wAJ6kqHt61QixkV
tDaL6a4pC1cebqTuoS7elVxsueiVe91E3Qs9kqg4aurythGFoXU9hy0A4a07BsGA7KreFbbXBwhd
ov89qReyt8f2FpGsERdGPo2wp0flpfzaeJVn3cZ39JaH8hlCTP/0iq3uiKPhzSt6lIwzYoZnK2A5
AL5lfq+8yHzjJG0ZmJ3GkYHB6BwdFAAIX0sYUcAvbtcbY1jx5V+mbBHiJfA7tBEwwXBn2oMLFWRE
48J1SARaRCptdWGt7vKjOVv4Br2KxZBw2Buy3DeRhjSyxlWbLWTn1swtXELeTaNWECwNyva1XnoD
SMj+T4uvL9xBCwpAPIIxEJJ/yFDpUZIkOG1h3Y/OFRjM10pTeJrlqsJR/4v+Qd8KRlM/DYfrmXWa
hNpGWWnVL6CR//M1jehwMWOSMBlQq5gxual9ne0mZJbiD3MoAnkLyPa9gjyf09+2PiObo33Ne6kx
zbHsIhB79v7o248k8XKv+FXtE08DO06wGSzN7+TFE+OLyUVIOmaq45QOhtcEya1yrrh4W3jjDe6K
vX5OL7aupI3Z/FzaoxFic1NROhVEnNvScbNy8Gu8fdxRN66KCVXOYusVv3qujqZ0Hv+RwdEpNLts
aBfFBO62owelzX46zLk9vSfnXXBqGudzd2SmU5DypejpjIhVHrTq2QE5miHeewrGK6CLKPvFtd1p
k+sjQz5pzrqgOXzhodJcSpFkzzo4QQihGHc2uynsp9M21l6g2B6/jSzcUmolCHYFtkfr1+fxo/Wk
nMV+jvRZBpkxJ5hlT4bz1gNFic/3SgN+VHfrabb2hACNvTWTfcoOYs3FQDUDOJy8kDu0vqTVCxiM
H5uo3U3cN6GRfQsh9hAgrm7rjv5eUUKXBXJoYA2xUYdfIpFjHpfNOGKnNr14H/Rml9TkQEfhGXr5
YAvnHI3Zr5baXTG52CjJr/qBGfepodFxbrBbbNqmaK2sLRkI7kMlbOwzVGPKQOzo2RTK3UFS9nW0
JYiydjCPTS428DTWRh1DXSaisn1hyeyikJnfSWXQa+yAdPrGENc277G5+edH50UC6t6WJRxL1SkT
MNnGAeDXPaBq9UZ3ztpzGOv4ey4XsYLTG+3UAI4MB4cnGfWp33EXeXbiGT8gWKSh27cD21jlKe+n
z8531hR482PLi33bD3lhlimmVI8EcjX+TKivJ7vci3cm7E73sqvZgeNvEgyu+fRjw4tDq+VloakD
tm5Vv0tM3YnmnlTAWNkvysQD3QKJAJ6IcXfNqOlL1ccgfm4MfesbLC5Noo2yXKZ1Nwe4XUB2LCSB
5BFPSz0RIF0Vbt1jn1okSwd8NGZ7EXaUExtkPmKZ6SShZlqoZ1aX+Y7yMEiJ1/Db0rSiLImftYz7
eT+EOZDOyC+f1zVUY4jjjsPVmBluqnRX8QA6RDROxzH16nK6tWcR1d6MikygzChAPGX4jWXuk+Zy
yKwzVKMiGx3rDfhOoVANRWrDK5TGOz2l6spDGFkjHQ9hwJKA+VpMKcrXZloZdgdPPARp5mbvaAzV
9yhCvkFXtYDyVu0lSL9N4cxqBHAWRM1nCjrrntxtFTPWHNTxl1nC6fQSVWsW48vUfu+399SvoMWh
u4Pf3NfetNtyTmtXgIUmc8RgwFKoAOB/dRcJmt1G1KTnQ1y9jig/PoifzuWsuD35WF+jAovu1qtp
xUXBJgrp4IpQwIW8iIxSMqLjiZV9ZGcDurSZL9CRYoP46PTCrkQOFrqWQQUxU1Pghvs6NCSFmCUh
yxvVRebR6dnOfqGd2O05C+3koZy4G1cbsJSVrXTsmJbZ/6IDrgCwPqxeEqVlthNyoNUfUBcLTw/t
O8D00wNapoUnLoCRyyk0elMtTXPoUE00Pc3qHlD7PrOmIXEnTURmIwd92f5KeBsJYp451bjjVbfX
CvuF4gZSRuIXLNnn5QA4gPwMcrItMr6VycdM/P6C80P96BqyIevGimbEFwQOYZQ/SHeLSr+r268c
DLfZ0HmxRvzTs7Kyr9COqczAIJQPICz31aaa9I3S2C3CGU3ZKRbwDxX323qjAW328d/84W8ry6dE
G48IK2xcPnEJ3pCUaMkBL0zuW4PzxNLkQW3ZFRD9NDg9uDlMOGV2cWgUYLSHkvUdsGL5VVsYT+aw
9SBb3b1HI1usmWEISUPchZGp/aFtyxvolAPWyw4qH/9CiH20VMsiYx5rDmESrrFxmDxi1e7AXyrA
BE7P2Zo3Pd4Rn97vaBemREyJmHdEXbmzgPd8W7YswOO5B0VdBsCPy6qNs7m1UAuPao8ds6mOhcpZ
uytHE1zdSNVvbPW1VPyXkc1reTQypmUM1EZIEFOSeYkKwQc0NV0ruXIOyYebXrMCYeR+P5AQWbaN
4uPapfHF+CL+agvozMglDjekG/ZxxGuvCMH6hxAENbPSb9i/IfG1cbg/lWeOBkxUnWe0w46RNb4z
C/um4UDA0OR5Y8tsLd/CiWhlTnKN4xAUnSd7o58lPgmcW+6PkytAFvZYexlujo27asPqZ63waHRo
ruN2wxqcbvCKKHjbKv3GiVvN7RwduWUzxoi7r4GsH1617flQCbfPKXCtvc8GwHGGO5becblw9R4U
ZQxKbTiTp2d2YwE/H8RHQ2S5BDokhh0raW80AVX1rVJs+MgV2AseBqhmoDMNCJdvzJfQywBsmMI3
qyPA7Do06Hht3Ne2sUNKzh+H2k8GetfbCrLDWXYlD3wjAPj/HI3f32C+PY5GqbK64tr8NCGTW6uu
7gGAlbuVp78QD5jE6to8o5HYyKSt7h4DgAP0EKPQsoTWV1wMJC9lOG44tEZ5lMwNA+sTC2TPLAwA
sqdlA1kFZhmVMdFFymAD7EVDRasDdEU9QDcWhDRy6VOt8og9CrdQkoOUbmkbrzu8o2+wmFi5zVHR
NeFzzAyUS9wgXllYB63gvmzF11QbfcXmQWFWQIOOG6u6VqqHFMPv4S+cgmF1OTcqBWmD5+K9O4jQ
CpWd+UtyZ6yA4/U6JJATT3advZX75K8EzMfml96hr2VhAmHVoe4alBOe1dN1BvWn0+dznsBvAcbv
MS79g9ZA2hC6MnDqOW9cHbSxudHiRScH+vgD5UdElsrGVbl+Px/ZXEQczgjQuFZjW0H0G0CgfiaQ
DZPWHz2UVwHV9YcdEHenx7mePTgyqn09ojzpAFhLsJgyvey7p15cAmOS8zM2ZiFQn6ATP1eqzB2T
+9h+NKrKawQ22XhNpdvT32RrxudjfeQrEiXm2kgw413enA0CsgjtdD06iZea3FNyJFXKrWbr9VsA
lKwopaOkbiz5nFLaWOB0gs2kRMudp3viPj9YgYwaTIgzVN1tJRnXgkq8viyQZqnoqVi+VKppgJp2
ryIcMkHDDccxPZb1dK7nW9Ch1aEdW1pspnrsZGLWsNSVv6zsRVOxi/W7vFTdumvBHHQXl0hpmn1g
dW8x7vDTi7l2vR1bX+wqoxpzUmmwbtOz0dBcrTsfy5+nbaw9qo5tLDZMa6JthtjYuU51JZXdrjdL
N8uAZZ28BMDzsuyulcTZ8Atrl8ux0XngR7s0LatELR0MjA5nwwARP3uLY2x1iwBKDTUuQEi/EYsq
elvKpIIFVbmRlR+ydZ5YOH+EbCzR6uU89/P809Bih2SqaCy90VAj4X4XIPdreoUveYbjTwpQqumu
ARJxs53wuygiHuvHZhdbQ6L9ZEkC48snKK9Q1S8vkzMaxn72s0NjphQ+6aG5y33qJRB+2YItra0f
6u/olEbj3ZwK+bp+tLasYcpx4pUE6S3waCXx5sTOI1jeHcc2Fq8Rkk1pXs2FhCZASwbohNxZ9dcC
Z1eNfGzuFzr6UP/Kah4bXbxC8MqyJiOF0WwPaSQrFDvb1wq/dZGoC1DqRe452Epdrd5Yx0YXYUiO
UMuROYwW0OQFRz6MhEl8UF86JMzMs2EHktPTh371vsL1b8oARRryt+blwem1oeLYPrMuKbh1qlsE
Aujmco2g82O39KcnobvbsNm1Y2nisMywOjA9LPGJZjHq0PCBt5Eo+nDkZkdAlKtSaAeN/O70GNdM
WUCxzvguGRqTi6Xk1NKR1sAQeTm6sbgw+9LL1SJAIL2xa9bc9LGlxfqVXM15yasmokkSSRl/KDJD
cisErsHpIa3ulGNLi5ixbcBJw5BOiWQ5EqHi2x2ksAseNX6VBnqIPDKko3enja5FFEc2zUWuPtaz
2jHm0MbIbg0d+g0owxDNHxXLc7reLdWtNN+ac4Eu6Mw0DA1bZFu/OpeiqUDNMN96el0ZLrQtM7Ts
blE2fr4ulu7l2MrCb4OsIsscas35Btmj7/nB2CVB7ukQo598ZBxCGrWRtKkTujW4hd+mLZo3uI3B
5Zp9NtTUJyzZ4P5Y3fhH8zd/haPLVSLgKqoVmKhscpVWNMgM+65SqtAQ8cPpvbFqykC9DsGfgf8W
+9Gs9BrDwSSKIfUzcCpq9J0nl7LY2hOr1yyqyf+0tKxhiDTvDJTWsQuBtUjO0KDbDAGxA+LZd7ab
eL2IQO0o3k+Pb/VkQ79kLi1b8rfSbue0Qwp2akyllYcVq260NP5Zqk502szKEYOs9swXrgF9C16m
rysW04bJemsjjcLhjYXukeyCjm+xAgH4vAhApeudNrgyri8GF1ukT2Jqs6JvIlE/W/zgALE+OeFp
G2tL9sXI/CWO9iHtlVSmFkb1DxZnPMPuUMwFqUNgHOwzBMvpzdZVurIfUelC866CnQLA/8J1DOCk
aRSCylOuW7+qRg1MtMlXWf3ioKtyY3hrto5KQZ/JhaPh4d6ZFX9hSzf9MWz3+gcJSs8B/sd0Iexx
mHx9t4WvX7u3j+tPnzmVI6OjEZcc6hH/uLetECKDJMjuZi72OU1KAygr5lfU2+IyXLt4vthdeMsM
ybEq5aIBxgGaImGD4njp6fuZL4MGNDK24pMVNzlzwmqqjN5QrORiIatKGI1d0B5A9MnTCFpPXfkh
C8lF4aLig55M6N04g7u1f7bMLoZpaFxSe5bBrPUhTfuUpBuhwpaBxUkvgIRrQATSR6Cu9mqWeuqw
4f3Xl8pEI4oMXzITcXw9dgV6viY7x9SVj8Cyd36pz2JmowfpyTGaHwRoI9+KgNaNzvziMAxV+OVF
oKraIBoJEycf8h2DxD1YDS26I17nQ7M16tFqbBJvs9I8r8fiEgfLwb/MLm+F2G5sUPOkfZT19t5I
M69WL2mnQIue36JhN7Tb6iq3lagohA8WdndS7fsNNzCHkae+wmK667pFh7uT9xE6u8dQ9ZzezQDh
96D4B9WpEjAK4UF4uiNAO3ZPWzn+VSd0NAGLDTs2Gu9n3ooo55dmdjm0F8ix8837Yt3vWGDFQi7c
1JQlqksG35Yt97Cj4/Tr6Z5ML8WVAW1uPI2sSPXVnZMHaOsF6HHrTK5Faljk37bn2/PI5zGim6TV
5kXeG2GG1R0GwB9b1IDVhwRAFSPSw55ytNnb3K3qQ/3j33CAazsNrXdoYESiGqHA4jJjvBeqPMLx
9qHsxb+UXX6Re+X5dF6F7GKLxWctHjg2Nq/60YgbY5wEZBgAyEmtM7X/qWmtm9EzCfq5lCqhXj1t
bOKt0S3eSoPFW2F2SoPlTXaV6ePk+D06bNGM0lA32YyCV2OD4xEu1pTqdOT9CIPFPtmVzEPbJkJv
22W30Pv05F33c+ukrG6jY5OLWHXoIcBZKZ9X5xDwS/mCAVl1DqTeE+Qk9tKh/mjujY/0Zqsnby3W
OrKrLd5PJptqnuCpGzHpICwRDK0GDsotupStGdUWfqi1CzMfbZiRD/JjYsH5fK5i47eoDb2aZ72N
Hu2tItGK+7FRvEGTNIg2wYa62DeK1WqV2RU4mvWudOKwFNdMqwJDv9vYoPMkLbzsF0OL/SJB1Vju
0BYftUJloUPzfZFzx4Nemzc6LDCJ/FBQdEwkxkFh8QY6Y+XS/mJ8sXOmStMqKK30kUIaVPxE/UOZ
wLB9eogr2wTJNLS6I5FuyWiG+3rmeSbrVAMhQYSSyeQOE169ommjZtjSVp+/7bepPDK0cC6xkjNt
bBGC5NK5NlxKzbWeQc0MGMMk3df431hsHYG18ACDQwEfKR8IP3z+/Mihda1u2H2PfdKGvQ+GBvBU
X6t3wmOuVLj87t9wMCsu9IvFeU2PLBZxUjDeYJTIlEY9GV5FpbcuG4qPwiQoTXQBxFDfUq05H1Vy
yVTLcR0pJ8icNoFZQuOINM9AzUVTRp+VxgpOL/Za+vbL11usdmoMBjplsdrk0YwmoEiayLzGi7Zt
3d6dCq+8bz2GcpWL7G02euJlw/7qeTpakMUmyInV1XqB6alt8mTnhl8byr4Y7iCUgOsl8WMah6wF
8FJV30+bXnUZR5YXLgOrYsYKdE0jybitboH3dWWHuLkcnjaz5u6/zPDCY1DHrECzBzvEBN9AI+6h
LpG5k85C1HN2RlLdE8W8bGSQuaD99sNMoYtLhAiTYrzRpziodSNQc+o3hbm1+Kv+ZFahgFwDYuUl
os9poHzFOwRTZg687RQMF9wzLLeDjqGLbCj6w5OrrRfc+rT/trkIFAeZKnFVw2ZTh6AsOtR5CacN
EhmygRXfGtzihYMiGDj/C8z7NAEfxa6s5GNjZeez8d2B/R7K4mibHZGtCVQ0EatcoEvae2CCEWzv
LM+KAK3FoLQA+mSbqOUtu/PPj1xKXxezLC/saqYUCjneWaIJYmeLhmFrAhdHM83iqYJmQR/RrHRT
GruS/bgxg1smFmcwtopSVmcT4DB6hQXTs3RIrIIbNpBVt/Jz2+07fyuqXb14wBcH0nEF7cGfJ/Zo
/sohUVkpzTeczbyCIUhPfypWOKG5sdHBENQFDVf+yq16ZHPhBRj4IQUcHa6ArL5hTnpmjPo9N5ot
Rt/VvXFkZxEi6GU9Um32aqS3Q1rbd0yWdnqR7U6v3Oop/m3mG2hjagYzmeMtS65dJhTA2LugT639
lN+ftrQWT0L47F+rtczAgN5kEBNel9Fw4I/CN3APXcV4FPQBc8BhkYeJ/1eyCKDPQClsbnKDhOLy
hIHhLgeAAcO7S681n90lamie62/Ju32WBtmD7PinR7m6bEcGF2fNFJRKeVYjVwLqJROvnZ52ABLf
nLayHv4cmVmcN910smxMGebSgMOXno0d9zRIkPxCauC+PrBoSxJo1SIardGBgNKX/i2jzKq+qKT5
ikk1HDPfPvCbNEQTDTqEDHcMID6x+/Od/l9v438nH9X1Pzxw8/f/wb/fKjxaSJK2i3/+/YK81VVT
/Wr/Z/6zf/3a1z/6+xX7oHdt/fHRXryy5W9++UN8/p/2/df29cs/ApRK2umm+6in24+mK9pPI/im
82/+uz/8j4/PT7mf2Mff/nirOtrOn5aQiv7x54/273/7w8Qd9l/HH//nzy5fS/wZEDOEkrfX5V98
vDbt3/6QTOU/QR6iyjNsHZ0JygxWGT7++SNQKc8KaDONCaCF2J60qtv0b38oxn8idYd3AJgxUMCc
8zFN1f35k/nDVEcFmQO09Wzrj39+tS9r9HvN/oN25XVFaNvgcxcvf/w5rKv4NA3EvKi2LZ6N2PP2
pE+AmpPH5NYAAo1EMugHPFS7Q8d3NvzXMir7NAeWKzCUWmBuwx3+9Q4F3LxkUoZuwOFmOEjxweq8
WU+038VAKdwQ1W25Bz1zA8Hvv5HEmQdzFDl8sz7fi0c3EFG6WCl7IK8Gr/dRavf4BT2TQy1Irjaz
VisTC00DFMZsbSbEWLIB6ZoSi7KA3Fy6R3Ub7WRiZ14Tj59rwfZ5X/ixeWDoeUFuCl3wn/0bXwdm
m7UzEHBV+GgWdyfcptbwUNk3R9v6z71zvFcWUcM3I4vZk2swe9AJRir+RiCyDVbmjdv6H+TCixVy
IE2IHPKcMkHl7etAMl2W1MnGCvVJAaFeZ8+55vYs33Wm7NYIiICD9WJQNLJcA0Mjx355UMQTaNnc
Ar0nw22sUJ+h0i9Z7xDBCfoqC/T0Q5WvaV27BWg47TH2mDR4Rd8dGqV90/TkpdP5M8SW0SN+6JQz
laHewEqATuNfY9cGvGmvG7U8t2rnwWTo2xrJ3UxPSvD/Bd4UhQpEd1pdsPFnSl8z7b1tO7C5TNfK
OLqDrlzHZAhJUe51NqLB/iwzxFVV22EK6Q4A6hEkv5rKhcFu8oK7mXRvGKVfND+MPRGgPnQV9acw
Kz/VFd+or0Df5VIbaNwfQqGXQCUdOrXeE0WDtnX1rHVW5Iz4lASCFtaz0et7Jb009A8QUU/deV7d
Jk3hFUnrKqPhg6wKOt/ZhUigoAmdKpF6nY4CePbe8Q9dEy5S50CjOF5cql5W/jBkKIrVd1Z7yEFd
XBiKZ0l8x+nPMXOCfqZtNPD7Su3V5qPcJaFdl345484r0+PjM1OvU5ChyrHl9819KqDlIINAQ8t9
TnMfDKpBZitPRao8drL+JlPmK23iWUn8hJd50Jm8cFlpnjWcBzLYYJUMdXv0YOha7yVMdRm7Ayep
NyvwZvcFM22vbMoIaJ7bBEqyljP60wiTZuUmpQlZsCkAT7s7KYXfJCloTQ8NSCMkVEIlSblBk5fb
O8pl1qPfNXlkQBYmWeLmtXqwiRIRSfdHCwzSFUgajdrTs6cpLzx9mKJuajxhFm5Jzmqk/adrSko3
7ge/yFy7+ZU1Blg8bZ/n0BTKHbeukqBSsl1caBFxfubDPQEImhYeKeT9BJOWnHutKnlJ3wQMZKk5
iEdF1fiiSaBoBuYBgEjpVUN2Q30mW5VrxC8TUIq14YC6ibgpCvN9pmBRHyTyQsR1rN1BM+YizfDm
Z4Ob94U3gGiUlTzM8H26TI8k+yU33u1UDZXC8SrVuFATZP0F+lwm6UrKEy+zf0JqDfhH2e3ld6W0
wiZVb6Ez4bGuD60enUtIYrUdSEI5Gkf2KrmDjMxBGa7BIRuYk3Gw8vPSNh+sCQtnlvt8kl06z5rU
eAZ9plUfVrx0bfvOysSuyPcUC4GsceDws1azfLn42bLmvijR3Y6JVRVg1Ou3Qr0tNOIR475yfuWN
FhKtw6H/URS3TWuhxf/Wgb9HLZFrCdhD87Apqptau25NZL2GH1CidCXF2RnoVZAt6hkgbxUtRUKE
B1AnBAtwif0y+FmWeWp1B0bUsnxrbBDEIrWUjOW85pW4UatLo3kqykjV7sduhJt6An+0mwzEm4Z0
p+rMl9VfFqFhV+LrtSIq626nSckNRxPRSC9y5OLwXgEdcL5DaFeiUXV0J+l9MtAEUwOspciuXn40
zVWLE6nJB7P5MTUfU966bV4HHTDHU2u7Og4pw+vOlky30NAwoI6uqDtvmkBEJ8e+oe5FcVXXlquA
QVZp+aFLUcRhyrkcx2hwVEHTqBy4ntwSHSg4oOMJKJanroafTYIGPUJSj4dAi00mPfPpou5L1xkf
pXGMEu1Sbh77HpzuzGu7xDPHOb4GIYs++t2QhCZ9VfrXpH0Q9DqOE6ji3Kp65sbJLzsDnAOM4qnz
ZMoscOjgmpA3Gm9TDTm79mmapoCCrwHgLpdqTZAp8YXcF77GHzvQvai0cCv5WrBdAoVDTFaN7+gM
CkiS920XB03PPMWKg0IMe3NUozqORAKqwwEbwEKZ+ZcJXwbpLw8X7UHFLPapcAcJjK5o2pWehLgR
VuO1OL3NwAJZKL46tmeVKvwq73fD/2PvPJbjxrZ0/Sodd44KeDOFSU9m0oucIEhKgvceT38/qE51
i0keZZ/ZHdwaVgSFBLCx91r/+g1mulIAe2gQgVGfmp5IrS7m1LjFQkxMXopmtqOaNqPCJ3kONDvG
w603ejLE19iW7IJmwOr6KrLYpPxHs5fsUCxsmYiuYfCvI3JRE5OtgBC5EKU4EYO2WsZOJswe0kSn
zrcNa0AAU03reqNjYuwvefeD6WbSnYIKJ0hTFuoVfpzObN4L/JKE0D6MR209/6GOmzC5GaenznqM
uPQ4vMvBtPeLxrb8gOkeG5vC1NpcYDTNzid8FPnDajtkp1BR7bwUVn2BEXJ91CprN+a+YxKKLpSZ
m6iiJ5WFq7LAhnQmPMTH/xfFHIdayC6R17eK/2bVkVPiDSTLEtv4e4Ihnl/Nnjg+JdhWDPFaFusb
q32yqu/9hGNHY2x0EANraNe1mD7pXAlNLtusbHqcMKTACEINYWDAPFurZVdq0ptppvYz5FWRCbwx
RNATmj3rMfWvwynDe89wpqJM7IYogjqsdmLY896pSFtd2sjMcRM52sl4f0+KtaqK0K2X56dZNvv3
ihdK1KQYbmJm7T5jZ33IfoZT54V9e6+VmRcT3JDGomh36X0C20zJn/TaeK8m6Ukm87QQ8h2w8Fo0
rvKkOw5ynsFywsE0UJhwyDxJ/7qMJvbBwiOYHEP452o86HlyiLtpx869jA22gcCxVlv1vlfvYoOP
SX1bWCqzhuo7f6tx7Rb0h0kbPSmpvEgiICOiDLYeBTPcdLVFjsxA5pEhPcTQqzKTeKqxerCi4grD
6J9RzIlLrL0X5MORyMSN2EpwlPBFbNqJX5tI9pB9D8LUi5V029cBewodaMfZ7efC1RigoNLL51Gp
l6NnJu5opHTrSvXQauFGpFtj+dY3aq/e9wLViXw/KpPTCeFNoqjPxLEnNsZ5GzWfN6JYPlOy7GoZ
ImKY2K1Fmivllcw6TQ3FaYOQRGtVKJySko/nvB8S635WRCRqorpTs+B6nr+pHS9YN4Ubf1ZZl2Xz
oAzmUZWmbdJmV7yhQ69pgz0ZSegqQXMXzcaPXmqPfjXdCENxnQ0DdWlhz5L6w+yMW0ICbFPby0O7
C1rB6XwkWoP10mr1XZ62N4SyukYwum2ibloxPsojrU7/7relPft06LFy28rxk9Wpii3P5fY/reBN
ZnWL8QL2zbjznVXXxFpakaXEtUvV50x4cGf5BXfhc1UTTcLHS5wBbj0LqyqrBPOldXrSjkvjE55U
D6EEmqbp2+wl78aVuJJdceM70/rP9/dFe2kyoregNPOfRAfxsX3I6bLj0KhrN96mjgIxfnSRsu+j
Xeim+3k3eimU+OB4yc/iHG75dde/X/cMRxLUfpYSjevSV2wFW/akzbjpbWYpq/omujw+/9zvfbzP
sxdpybSehsn1+tXo9ttqnV3Jp363kG2SlX6twzW5NEBQPrd/XJMIFfIaJFn5ZP+dhK2Vtma/3OPg
JftwnT8Ub/23cos8ZZse2Xr3imgX1yrCXepJj2FGswJIcNpr0x1WlC2nFuMH9ZbPqbiEK3zu7D/8
uPMhe52UCf4F/Dgq53KreuM+fOu+iasWvv4l1tGXD8JYSIY6xuSfTC6r2jdIOEP3KfocTM9NfWk4
9xk64GYwycY+SYYDfe45YI6TKeQqFxA2g6c65V246u1oG26q4/8CdF2+yI8t94ernfMY1SachV6Z
lvcqAsbU9EIvxTq66glMsOmn3PExAI4Z3hYnmuFCx//1F/s/93pOaOxiaKLi8jAJI0CjF6FuJa2N
IsaZ19raeJEc2vYduPrqIpfy68cMZkKADW/yXEVGGoAizLG4fETmbt7GOGV1q+REQ8IyvfT5nHtz
/b1FAPb9c7Xl1/yGPc3ETfZ1xdUGZyIP/qcUrEVM7TmdnsKf2g3ntBPuwmvhBsDhPrYXe5hLv+HL
hfvbTzgD34J5UlMx5SeYwexil2mOFy0EvvoOF5E0FmCybsrW2SUssSUocpD5NnbtNtuN9sKox3Xs
f+GBdT5D//VELeKdiFICSPpEycI2v5B9UVuuZTHCMm+UlXbQngLP8lQ72ZrfqE55mWvjlDp/Pmd+
DSLOvxkAN6IJYL8oyvltRqasDWqukgfgNT/NdUe6iztu6MFfgR5OGnKlYu2vWi87qYf6Mdzr6Ypu
5SZ+uejt89UDh1ChLZmVbPrngFkWFYKVNUvR/NK67Xa4qp/ix/wa4fA/AP8HfP93/O8LrJiEh+VZ
U0CTG3x+rcqqxnTyQ9wu4eDTD1W7AMYzYOOajqNd/0vl+f8HCv9H4+P/9wOF62UE8KPO/+vqtY5e
89f/2jbpa/69+X3AsPwLfw8YAEv/IuLMQkRP7BeFwt/DBUlV/4L+CxqMKxK4m0ZJ8q/Zgiz+Bf9i
Ue1BEl5ct1lT/wwX1L+wumGugI4XYZhk6P/JcAGHjo9nC0QmHPcXWyackmD/nHtsJ6lgakkwycce
079QSug6441a9duufldaqJPDz14MXTUlt1JurhPRuA705NTMmV2KxaEAVZ2q0As1c6Vp7aaf9FWb
5s6QTJs+7W6iVn9IB21t6slKHO5HY3A6RdgRshOCTkWD4s1W60xKtE+s8Fap5G3dw4VO6deUonH0
xAddrW8CY1gNTXQf14Idy7qbWj9VPd0ovrBNGtlJ+p0PcujLhmeJ227IV9wNybCyC+AFy9nw0qa3
dS04qW0N+Izksjpp2JYnheq0lbpiSueSb9wRZqOspCHeV/FbFMXrMtnF6gMwrlpKuzLxT5aqrnUl
2oyjz2Q3d6q8emmU3QwpByMPwuLeJBDs0SycmkaraVeG1XpKrK0bmju1eR+L3BkVydUjdAEhR0jR
72psR/KsOGRD4eip6gzZTh2XSCpQNRH0NSRNrXPNqYBaepMmtMv8rwT7yJlao2/2AkhoKViOUGo4
YDTgEuNj19JX6qXsBtIiwjzij0zwlW7XidLaRCy6jaTZGj1+nrz2LQCOGm91MV4r2S8R0qY28Rw4
gOkUfkQyUTceOoI4zaEBQxjcyBy8WdRKe6r8d6XRPUOHZtyEDhlDqivE8re0ilCdYgqTztcNIHar
fjOjcJ9ONF/BXIJFd9+1Ar2v0oRrQxLWdGo0d2N66gp/n9T5TTY2hZ311UrKygqrEtlLk+lRmNTB
MfXRLQVxO8qe3Fay3UyDzdeyxfFsX/fxbkKfIwyzXfQdD2bagyR4SfUqZPsAzrfSzbZpBHeZBZKS
HYZM3qhDtwmL9L5Vu1UPAJ60b1ZOiFC9qYNwZVbRjdC3vNUnKJYrTbr2k2+itI2rLeHBTqTI26bs
rnJNx6100T60gpdX9crCtC4d5F2YNONmDnxitDQJhXMoF57MoGDUe9tMDXdIcRGPxNjNB/gyhayC
pLN4aCHetbpdVaZ0A7rtpX1y2/ewGqUM28osW5ldeZWk6t2IG2Jr1u9dLBZOOMReNUrf/HYEASjX
vjDf5ybNfSJPF3pVjDA+bx5IyhhtoXTG9+t8ghbmWJnmxMgdE163qYDhVa0eOCnrMxfvErO4qnze
d5J5BZwf2SpfLa2x+4GFY0rHCruFMqq8qkttxqkAZG/Az1NY87aPkVG5vgi4lxbY0gnWNipLis/O
npVXaYzv5U5Z9fq4avLyYBB61SJoEwT5ZOSZEwp8UKEPZVgPvhsD+ksNTZOEjQ+RbmOQHJOifZJD
rBurkd2r2XQRcyu50LdZgM9PLLhpJh38qXNnRh+mIB9yg3m8WNp6rXmRlrtS8sy3aavRJmCd6VL7
UOB/MhVjz6IbnS4yXZ+5Vj9VSEgAwsmVKrI4YvyAqWypgo0SpAWAaq2ncHweTfUU1SZyWyZeotAC
5PG4jKjBoqdIAEX8vZlpD0OmHeJaEvf5WJu4r3wvCwg5k84o8XYcsSuSsm2oCzuirba9NV+X6bxR
9Jfe8hkoCTMAOHeTyTUfpnhdFs2NHz5L8oQwr3kk2tCu0MFjKHdSEt0WBfWqrx5CAXg2LV38J9dN
upvDbcNkRkpNVyQizVcZLjTpNpO0o1L5jNpKZ5TZ4SUFR9dwq3SRI5dbLunkpE/2YOetXm5So3gW
49Ab9X2bUV8DRTFpv8brxRkH0/aZKdmEaCTlU983B5LVKntKYi8Q3np4j1UDnFVhIYjNl2umx4qN
n0YQLP2hr0aH4meDUuFWAvTvi8gJzJn94C4frIPSX8psWJr434rM5fDUFrt5OAMYDxHm8rFjUMVh
roEYpWOH75Am3sVmhKn5zaTLdhhfgk7OEIVfF4NyQwwHhADlk3G2niRDnCcpyX2S7ykCJBEaMnwt
3d8qmS9myF9dhhBrGA3AUDrC84/3lGtlaamZpRyDJRni1k/eiv6SKdQvatL5g6OCQfqNASUR4WdN
SEACci2ZiXLUryZ8dfx1+b1gnIvtOGCcnX3Pr1OC6A7T9yVErCXuKgpXf77N5dX86RcsndhvzV7p
q+1cyDxNcbd4F4Dvr5utfNlp86x3//XWENLTvdIIMf8/WyKGltdp45fKsV9N3piDvugOeyVcPmZN
q/R6+rbkDbUPw37ML/RA5537v66NcZNM7DjP+QyD0pvIGmOVpzxy7czD093fRFdhbidr/aDsmFgz
2HSUZ2Bh8Oo/P9+vPo2/ux7ITeADZ8uotHI167NcOcqEc0rqQ6X2q1a86ap4pdKV/flikvLFY+Yq
+BYQCkcu8rm6bRIbKpu5b4/R3N4OWrML4LZKS+rfcuxmIjMbzgSJQWJnMvVUH8bR8tC3eEou7vFa
4HBnwZkoQueCIR9FVVazb/T7XiSbU8psfQqIXzX6nRned3O9isX4RRHRWin+Rir6w9QEruyTPpvW
u6IpT3oJg15p31W92U3jsNZgRdQE3iuxeCtE4iPGb1dt1YbM/d6VSNgKE4UMq7LgFGNIwxA1yQsv
6R8WCnpuzvsODqHZa7tKEySbeN+jKJfHQM4rW6ykx8rXtlVfX0um8aCkxd0QWFjQl/mtbgmHaNCu
Sa3L7C4Lcw82gr9J0/SnOTO8x3TbCtLrGRf3Oo7QNieFG/UR4+nJPDU4QFry4Kp5cUgnKVuRxr7X
isTtRu1xanbpmDpBahHXmYm33Tg5hVaRiCq5tVzuiGR0FL0CJG8ZO0S600dkR1bHGtehIES5ZCa2
GI5OkNCZizGz3HbdmZ3d53ep+ZiX6S62Rm8Y9VtNLkyKPvbYSi6fij558EV4A1Z6GpvBxRExd3KY
EZrgPw5hDVVDdfSqcQfNuDVkwR702tGhaegqA3U/dTOFIXXJIW5lF0DOM/hm+eDMhaKlmMQbEOB3
tujlxmdMEI7tUQmYIs7X3fx4YaF/UXH9bcwBr0wmRexsOzH7HJVUWbdH86o/KG6wK73w2rdre5GN
XkSjlt97tkku3EQOEVHGhuRc8aLVDAt9xZyPkq9ua8UWC/+gF/VdII1MmjdD3B56YuPnAtNtsyC+
LWN4Lq+laWcOB1+zhx3d7zHTOzqGyc18gZnTsImr9JFaCwujWJh2FHqrITjpkrI3mqG26zJYDXEI
j0gct+Pg6s34IzQHdw6DR59OhRQ+ry5KEumUzQgfRLJSm1pDp77587P+4mV+uPmziQGssULUZ5hA
OVP5HL+l8O7PFzifSbBcZBIDKR5k6pvPOuAuV8thFGTryJPyZleyMWF23ostG/PO2l56m+fjgV+X
A6o2tIVuirHM2dopVGkeI8qLI+xqL9DN/dzrnkUuW0gs7hSkK+JTnUoeyVp/jI3vWnQQ28c86U8l
KhdAYBsSEA3LHU6MVz0GaZlYsV0gSplz2wwm14zDfa6b65KAwl5jfr20AuW8S4SVMiiQdO7r4MIH
x8f1aYnCjMRzAkoaWXOfzrikFHxRzwrr2Pqw5P1npWDfj76LucxQ/kBq/CaCnjFMkY2mCpZPvQpw
J0/DH8GAT6PJPjfeW+SZ0UZoVeAUs28XTACVYthmk3GAf+ZaxLgaDdP2WGbSnEvvaTbbnRk7il96
hMMyAf4ZGaJt1MmmiMpnJRveG789JgEIhfI0NNLajPCEHa6rMaGyvcUdgEw87VRqj1WYcnxcxbPm
jgFJqjQO09BuRP8Hri5ofI6hvpZCOChQGkqpd+u4xJcE4WeXblsylzNrdvqSONtc9wY0hY1lbFsr
2chtc6uRooE10mJ4jWzKN1/lsnkbCjyqzcZRBfFWNbpTWxq3/WIIbSEnMLRD2+1HsbWH9DiUqh1W
zV5rIq8ZgAW63I50ax3LTMcnfAbGcUsipatF14y+vSinuo9eWiPcqEa9nv2nfILObLy2Ppt5dMQ+
P43Ub2Vc7vquvCZP3Y3L2z9/UdrnDYvqGEoukxmKV+Pc11xO5q5WpDQ4FfGVVJrYYKcu1OClKjiI
w/Q4YW6OPQ4J1ntigeeQtrgWsZJsDikRBv7QuVIGi0gkNFo18AkOvBYzPlaRHSkMShNI4eAqY/BD
b26S/Egau13197r8s4Zu4sOLgX5pC8bK4F2jTGr163AMPIMpES+YdPOjmiluOCSwPtS1mbaOab40
EfP9Z13J9mGhgM3g6iYPREbUN8qUXiiUtE+bGok7Jh8owyuYzoCMH8teosfzslDj5DTLt3l2Gyut
owbyT2Wod0nfbmINmlX4ZPj3eXQdRKnTzW+9cB9rgW36+T5GhpZhbOoX5ioW9kF6F5q3OdgcnKqx
e9DGeR8CoDUT+YgNoU7wBopuE6dbS371VUc0f8rmrWHtVeNqKrXDXJb7oRg41Uc2ksjJ8TFNouOy
0KYRUhwByXW4HYuTT+hik2ewY5I5spe8ugvr5ovHopBOANUbvzSRAfzHx8Kq0VNFkNNTaT0QKP5d
o/IQ8vrdhL3iGAMmL1P3Vum5O/nfJl+kfHie6onkloVrm3VePKhbYc53Sq65avw4yYdQeQtwQhuh
TyusCZlA6aq3GOe/Gi2tenTM4tw2Gs2b6/dMPyX5i2i+Zt3eEFVXbAfXH3q4fBCb5tuWgq8eyh91
lW1zq7nOYPBMwfQSwqUEnNj3mezCZflWj/11PUm7TFUulR2fdlkJiwT6FwV1PRLY8+/KDNDcx5lY
nNT1IKCFJCYYHg8Qpcvw8SeZ4p5+DeEydmBo/PnVnI80JFDwD5c+O4bNzuLz7Ofi1CNMJe3bnTdM
NO6sdbEKVup/aM3x62qLTyZ1nAI3/Nz9DPhDLufBLE5zZ0evI9yI7KXdVN9ot2cvc4XtRWLCL0rH
hyKLG1x0PKQHL4nP+jI/+q0Txbsrgc+q5ifErYMja8nNHHwf8Iyw9Samap11t4l3hZh4ggyAWxyk
KTy0eOul+qZoH8luv5IF6F2arceRPQS+O5fw9I81vJpFhCRm8JgM/ooTMapnsty71zBPrZ3Z+9/b
Or7XW1bhpGP9k23jEv5PiTkh82anJ4g9y75Z4qYNMg/Nw4uWj9t0MtxCoRoo903MUgb2FZoc99Lb
tlVXsn9XlpUzSFsVIqMU94c4fY4Beovat8G3HIH2IO+u1ORkWFeFdpoAnuPrIt0thN6iBkSZT2L9
AqC19qv2oDXFSh3l50rSXkXlOirekIklKtQFvZk5W0AEp2wTZ/r3wNyKcnHfxEC0EeuwDFVP6Gcv
CCM7yoUb3WqOxlxBBMsMeMqw8SppHw0h5nq3dTx7RdzZ5rDTqocai9Rm/DnU95kxbAr5Zw5nz4C6
UHYYj0WPDaxdkV8Qa6FHN+CEKghJ2OZ3VjmtyqxbZVK+nS3JM9IQfSDfRfnAESM3T4V6rKSrNn+Y
DdNp8971NdBOhN6TOa4yHWOAxiQn5XkMjU0r1Fs9zd6mQXFNlUwo41EVqhsdWpdfyNvB791YNldC
Zu5g3Kzk4jhrnV1D1EZrbw+0bP7WTKiKlFS56sU1hF2lV7lzM3aHILwTlBz0/02oSTnpup02Uz1A
AGyinkc3bORevdX7eZXG/2lMPR8ZoyYGlfiU4Mn56SMziZujgFDrk7jTVsYT6LWtEQL+v1GZf4J5
lksR2047xsnH9PXjx9W3qVHm8VyzcdVbxkLAPMK6Xl9y4JO0M7n23/f024WWE+a3r1iQmkmgA65P
FiuqgI44TNAjawA6Bq/1txHKf9uPrjCGB01/1BLhiZ/LSK1woL46k05MR2htEm3apDWnoZUsjqsM
xoRdq/u2GgwrkRFOqnMklzCjrb1VIkO3yNZQKoj1GCeW5nMkmqcqzKHPPmDO7Uzm4jTj25N/G4eH
bqjuI7l3yppcFJWhkvCYxy9Wx4E6nFRWLZOupvpegEnNFMKmeczUatNDlDT972JGizl96/E80I3X
uDI9GUTX92VPGaZNh9WpHdJuq/WjNra7EgmEoH5T+fJm+V6tX/Bfd8ap30aCcVWqkasmhlNN9ATW
86CvGoZzST25ciJ6QtOtasVf9SK+l+17O7zk6WMpfBOnQzjrV00Tb+gSd5H23jf95EjzN6XYV9P3
SdE9vbAeRxhOsSQ7qswMolzQLsuxSmoPNXFhZI8BGSiM8/x1oeQrjQ7FNCc7q3V2wMCbAvUh7/rd
kCiuFJJqHI2eqEJ7yQl7jmjLCuymgpCvq/U3sA+vqXZAdfJdWNVXFuPArJw3UvvYFwe9vJ6FRxUM
JDSKVaR/ZwAEvZ0qwFhpMDSLFB0IfNY/n5aXlvsZANGpwpzJEqtwcYnBY22trMPN5XCzz10XnxUt
K1HUqNK0T2ZDua5VcSwlzUm5y7dpicVZ4DEFcxlLbJOtBKIZe+n6kiz/q7ujYV7wPbJeP4F8XQvC
V1hmfVosaSTi8locNS/f3edvWYY4YoFKU/HoWIaf4aajMfnMLKX+VGGEUeu3/gTf/i4zn6GwHUqN
UNm5wjeLGQbZEINnzvOBNquzxSC5EYzgMZpQW8jKaY6bfcewK2rrB38qvVGjt14gjAYXh+94Z7ux
dFMNP4Mh25jWS96grpiwrw4e+/QtHh+GKlkH/UDv/RLmSFgWB8XicaxPTN7v5+BYmsqp0H/M2lPT
vM+yvEri4MKCOo8cYuZH1Qf9SoZyoEMrOVtRIydjZ85MheAxHoI7DXKUvjPgTorb1hNd4ZahjQNZ
G87mJYHeOSHr07XPSr8qE2pz8Ln2korF3OM+2ExXgadBPdj3jnDF47jx7XST7rpNuypI3r2EmZwz
mBbvfxk7NhoDDq3PqdzFWIcIxxhLNiQxlmbrGb6+CoAp7NxQ3GKMH9jzj51818/HsSDXKugPg1i5
8aBv0sJaC76/ynOIAeyIf/7UPxfGy09Dia0gTobLJZ+t0kBivucjizhFaAWkuTukDKaNYRv54V3U
ARrr82s3qV6rxzdyG14nVuT9+Sf8GtN8KF1lOgLGX1COjCV8+ex0Tc3Q6LVxQjOEV17h8zMwGK2U
K8uAwKyw+2vVMZH2qaivgLqu0BT8jI2SCZ/mdlbvqVrhjnARzFQN7ahS3Axfm2zGor4vrwJpvrCW
zyPflpe5BILhuydrFjX32RMLJ0PJ2LrGE7Nh3l2xFkEoJHjuZlAh1/le4K4sDM3RT1EThMpOl2+E
9qSnT36M1DGVdlLJyDLU7LR7ChTBacRV5dc/+P63SQDE0vfRYWzD739+yl+twQ8/e5l9/FZaBGZG
+omkj6d4W2zGFcqTHE/hzEFvNTqIiFwM/VcMya6i1b8+wf+I4PVHLfgHDfm/1ZYv1/tvqfn/G4px
izbr3xO81vWP/PX76+98ruUP/kcwDswDnkrMHER9CNf/cLoWLTmrC20sFafKrqmzZ/0jGJf/Yjwl
iTCtFt6WZvAe/yF1SX8BNUMP1AxtKVj51v8TxfjZ7A3aJUcX8a4WwQBQus4V44MyBkIilLFbSng8
GoYbt2hsxWJbhWhmkGtZMu5jUGESTbdRLW5iOXQBop1ReArK7q7XJ0Dc8gJWe4axfPpV8sdlbCZ0
KlbDrxr1V2OAh+NfGl2fb4n/uoRlKZrOpshb+HgJv2YAk8U1l1j1ByBJj4Ec+MmvKmGOL58OS2v+
2/53fr1fhcRvXyZym2nSTULZG8N3VLz/RL13tKU2jDWHs3SdWEedyj+S36wkev5tRX4xqD/3//j7
6uy6wHgAFp+oe6PWVzGistg1OrSvarD1Ldi8sc4Ebb5Np2BTG5FXW5UnBe2mAzCgW97NpugZ4aX8
rLPK7O+fAmsA2gDetugPPj54NIvU2wIPvi6fm+ItNW6srnEN855j1TE7INX+kn3UGdT76ZJnu2JT
KrlR+k3sKjBdwudCvG7z2wtP+Az2+nSNs/VU5WFg5VNLv+wsLlDJdbDRDt2D4Bm4pma8aodEDvei
D+LC/Py8rpZJIrbWsoXf3MfHOYmJ6Gcm11WVZicgcWwkZTPN7XOupdLSR64NmsYQUo4+y24kvs4d
rsLyGyPSPcuQOFoIgsmARm5aNdpNWEaGI9bGdZVLm5lorLG03EiLroQyWJd6vSni5ipXjZUgvFQy
A48x3zfzWx4/LLwWXY82HQO4aRRPZVQyP07XY5PftD0sFxqpCQZawbQhFY8iPO/A2LdWsekb1fbb
tyS5qgd/K0SCbeZMTcYCMqP6HjE3EEaUAxZ6b+SqrSwfIWJ5OPLb8KTujCG7wh7MHaEzVvVwp5nJ
GvNLJ49l9GxsaKjL6i7czU3pFYn2kFaqY8yalzLFEFpsbLsKQiu9rjjbqh9uec53VqadItXY4DCy
aupxbykzqjH9pewlT1g6VTigMerLWh28IoMPNecU6YNynRQ6emQoq35obpcGVF/QmBAVMKRLFAO7
OLTWviTCYtIOUQjRwo/AcFvbKk07zSoEqqEzJTgmpOomVOWDqal0ysDZlZQ6lggx3oq3avVodqmr
QcAcjHEtT6gNcYqVxcrBOWRTg8llmuEFZrMRx8cQEGCOfiTzsMnNp4qBkm/WjsBQCS2bO3So+xCE
DqkMhWD6NlXigwqPoGFTiMXOaZtyBUDkTmV+AUA9r9n//mQsZnEL60T51BkCVORC1LAlmimuAWa2
itiDjW4j5/LR0vxtzwKe4GU1Zrcf4gItoEzrjZAc/OQmVzqHth7WpenmyLK6AF3r9FoGxaoILzk1
nTexv37qsnnKKIUgO51Pt01hTP0GABSyfHiv/sxPKIbXPhpPu6KkYpq4Uh6yOxibf95Vvtq4fr/s
WVdTgBIZxIPHbjVIXhaxCnrFSZl1/Pky5+yfT7d3vif3ZjqKIRukfBPei575iP+wsyRGbipX28Gv
Sq/HB71BSaNduvRXxwHW7stcm6L7E28gRGLT1inES3Xd9qAonr6jbmUr8fKtUKAEUZ7M3osO5jv7
gBns/1uZ8G+VEF+VQPREMK5kElSIJfi4g/Yma2rqR+baDG3iiF+iJtuxuh1FGKR6vv7zs/5qv/79
akvp81sdgCQX2wuF+53RwwvavBEmbZXW5Uq6pCb56smqCADgl0Cfo9L5eKUBMjzNIPcTIpwnns/N
4Bl2bYGlDAYEjLPniTIvvv/z/S2//7zO+f2qZ/eXQBZVpiHjow4ZmkdM2IcLreSXq1WlwRYR7Enc
19lqFZK80wQBaFA7Jq/zXbwtUWmWd5guGg/Tu1zYaLbtFNWkceHefiEYn24OXYa+0PPQYZw90rEP
Jjp/YolR6OwADjEdYt82H5UVIrDAiR4EIgM6Akeao76qUStmzEzfSDd6uHTwf7Uz0DOYEIg06vfz
/nSSSFdNVD1y/X66iqYQ6oJH/3HJ4f7LjQ8KCNoRKEQ0C0tZ+9ty7XPRHDqFHUhehycCCjB0Iikg
W2NO4eWPs7dIMjHrDi98JUtFdv6gNayIyaMiGe4TWhC3uJ1R+FNN1dJGa+6DbHR02DuJLtGh3MZB
dKHh/7If0IBIeJhQsz6FYPlZGHRDnFD5l6AORbkFeyYSZ19XiZdhSIPrl1OEO5xQ9v4gXhGYfeEX
KF/tDNpCjrd0YLRP83aJVY0ZSsEZQwa5lpQvmZngfjkHNjxqARd4I0SYopYbRQI8qhkZLUr18lUt
s+0sNwRvfs8QBIRwMKzS3475VW091UK6Ead82wNAdlV7FQs9hwhUvYwhIM4cB0Sr27x7T5V+pRrl
Y7tUVobMPEC5JCZfPo7zdwpJmDKeQpV+86xCpjkejFyj3unY4Zf5rLbRRHRE9oSlgp3dZhvJxsGE
sUtwql8z2OS1k7zHN/qlUv2rLQqOmIECw8DI7XxC3Y9CWQkTW9TgJNcZKaxbjPT2FjEHdngtr/Jl
53D/vCueY6O/Ttjfr3l2kpvVXBRGtpzkXsaseMkFpax8y1EDR2vwoGTbPuJycBt7ZmC37YXLf7Vb
sEdAWsDCTBPPjdoqbG1kPzewogVfNIqt5D+FFzOYLl1keey/bRWpJqttlHIRdW29Z+yDox140br6
pn6bXO1RtE2EwM+XnuxXpxwGY7DQOQqY252tqv9L3Xksx61t2faLUAFvunDp6K3IDoISKXjv8fU1
oFMvLpnKYt5bvddTKELaCbfNWnOOWVhjlU4iN7bvVbeA5SF2ZIMK2l7jHKJNij2Vhp39x8znfx7o
v8Y9Nlp3iZFlUrZ+rZVmC3pir2evIIAfgVa1HS7a9GBmoROKew4VQEwWu62f+C4ctbjTDGETcmSR
oEt9/56dfLUVlPIKTkLOBusz+vQM0Aaki7ieKVL0MQMhHWNlndmTnqwl6J/GOHqVLUoDkpRyx7Xr
4Ha6aJ3SEZzBMW7bC83hYHG2dnJqMfg84NF6P2Ovl9ssw/QUXHaB4IwGZRJoKv0Q+fX8Wy30M3dx
9Uz+PVV9usSjgsEgTtIyS1yieUn3b3CBtRHoDbvOnT1oRentikQw1pSeK0ol3irLhyBFbwNZjzNt
EpoM8zY6M4Gee7ZHb3pTiZ0mzPyoADCNiOYDksv3b4908hP+13UfF6kMVe+LbJ2loJL5JpZ2Yzsc
1qV+dpur1Up/Xjgsn7qsdY1X2VdRgjyuBzWLRg+5ZtpoXGbGi+5GVG3t0N7Wl8qWRUu7W0nQgY3r
armM9u09FMHr5hLszjmu/ckfgmtGQpG9+lzX9evTtxNmqCiwAPDthNdx9ShV5/RJJ3AqtMY+jbD+
gk8jWEltyA01ErcOb1O5sqP0tUlxBar0rqeVB2dLbbEpRygygb9M1xNa6Z5u6dB50Wy6qr7YSm7t
zEgijlQ989Kf/K4R/KLdJo0EldHRVk8z8S3kJb9O3LdX8R2abJrw+/hyuVVIjn0PDvn9WWrDyXsO
GENRRRURw/FSXHYBwtKefR6NEvB9HgcwH0VlcVg5A9kd8GregPfv33KM0Sc+b4NDkQi1dIWgHE0o
XR50bW1YsTs1l0mW27VxJZJgjaaxxh2qv8+c6xE12E2ku6H4mkbXRgF1q3truvGugztENgequ8xW
yNXtKVrIVe2lI2oq0ElBn7tJWsHO43CA7yyx9J0YNheLyN5M7hw9DJ/aMfeq6MkQ34dM24Qonvtx
XfcbFWtwyp6IACIjhOT2a16WQ26G3jDdluV1UWtoO57UGt17B99xRVD21U6vpPtEyjwFX5C2QixN
IwbzuJmwTKhL5gYWYm3xkRovzeF0U/xxXNxVonGpEm05FHQne/HnyGuWjNHFMLAhC1JAdWlD+lPh
Tqm+K3PD5R84plo6ojJA0YKgNAjuSmgzm/dwokEd/2Irasv9hSnfi0gYFmvx2X+Bi4PNOsCTywwN
d92TAFhRjiAVgu8vNZQtme5ocnIZ1hI0xx+otG1ETK6Qk8csEEK4CQxqUM140NvxUjbHSwntv+kk
87QnG9FJo8fBaFDbdjekoDqyHhCoWd+nGYI8i+fR5Q9xsCItQzc2JC/QFC+SJFclll7EX4IMd5+F
vauZkZdROx3RZ6b0HHp59mrpFf0YnXbDq2qkjBgHWj0nEC7FGozAT62cFWLVxuarqKVOoYmbIXtt
xMkzG22PK8FGxeIYxs8C1UiT146FM3KuUm/usEam+kXKDnjiEGv8jIxio0N8DKPJ7mHp5ig1s+yx
kGVPUFEi57VXqoI9Tc9ClW0qwM+I63wjsXB951BIoQEiY+mTxC8izr/BxIyJd5bqzfIsjZVDbwCD
JYoBqd6kwKKkNr/rcbyECQI+6SbtWi/Vfxjhu9WpH0p4UKrWH1TZ7mMNo9Kj0Ft2BOGrEp4iBf3m
W2qELm+KQ2KonyOA7ozkmlqENyD+jzFLWTXm4rbehNEDGyUePYReEVK8PjpJM7pj9Lw+nHIxts3E
74Z32Yedh1kJUxOnd+tARW/by4VbYJ8PaEbN4ks09S49LAzD6AjNwM3C1Qf7WluGJ6CBVQLORSO5
kXnrjCM9DmVTTWguMvhtI15ivoaWgq9h/S7a2y5O7yUzc8yQdmgvuYryHorU7ZuLNJ28iZpXE06b
Xr0ZkplMcKJZhcWvM8LQDOwXzFgmblM7l/qf0SDfp7F+HUrGb4W3RImafZfN+8J841bqrXmo6rsu
wdCWgR/tw8toes96gKL1cC1o4jPjPEzhtB/r/pfIIx6icJMNg68vy8+8Tz/I4MGzvTBN9J7ez8+S
oHvmWLw0w3Kjtcrt0qX7UVccTVkeB7Pea3AXgzl8kCv1WSqb216hKSAAFuxeTV20ZwqmM3WZppS3
TTOtDEVOmfryQfyarQ6WP9X4gnPsv03Ga0y9sR/3kYwqFKq6KnbMMNKbUHaXnRmndPDBVE2857lI
lp9008AuzRJM+Gnuj6J0kVelX1i5P0XkIKOPkZaFuSg1t8FSA1pE7bAUjiBYIV6wobatcDkYKZBO
ob4qZqG150TbqVLij2Z9M8zmM7m/Ecr56mMukx9xG6ZOivFs6nNPZe/fdRRj9eSgDflrm5YP1O35
UgMFXZ2Z7KF/2nkqe1U2PzILuOw8DtnwM+fcV5t7ZUDUNSAXY8csmTCHx+sesnBJyJwmAKNryHDR
aaInBl6LhWIhWM9l9KqGOSEqUW43Th3iQR37q1EVrsdZvWhFy+5wuHAKdRXq1hLQxoywqCrDNd2g
6qQ8FBgtFgnVF3Gm6QImguVBmYEjgtHspZ6S+HXZqW6gC2+ZOh2SoP8RWIKjKzOW5Ta2C7wToe6L
RubIdebHIsg83KqAfvEzJ1iFzJSfK4I4xm6eApIwXsfa3MXWsIsm3ZmYYCuaHx0tQUtBGFNiqcXD
JUp+DFNYHJXbLKYjQSPYVFT2BNm203WeQAwRNhrU1tZ4O1pJ3ITtj4bPPg0tNGvtlg8BCQQEgxnp
XEolULvuBsVrKzSr2u+8aN4za7o2ZmuxNUHfTuWz1T73srhnCH9G92sUdyKAC719a5MHg89C0yJb
ngHtpU+K+ZOLXZGR+3oaXCP+0eUvWT67QfUWRZiitB9SH21BuO1ClKsay0VXF6zSpi3VKE1Ewevb
Cq6pzhQGtZfpsefRxvlTg39LHwhr4omaFGlN4aJUMybP1NNgLffDhyCV7oLOrwHXGWBZVJPJbYP5
0uBmSzG8RRGrotEBNmi3UowJCFHkqIGRsAwn61iDUWYmOGmJoE17Pqa+u2gjTDpq4lfamQ7LyaIW
Z3782Ranf8gkXzecvbDEVtYLMeyxxV85dghRfDYcHNPOM+VO1gohEiJK4KhvoNg9Gi2e6jGa8LWH
XGQoxc7UzU7cd3bR8nnSvWjgLMCrta2yw8ABRntcwPOa+6JfwHZGNrvEM/k1f47hx0Un0sLRTBGe
gLL36DeZWj3V+sgdMK6nC2Wbb5gwduNulYF9v6tc94zfDXS0p7SsSeoSi4FUfLmmrDK/5k4zfhTt
zymWdt8PdmLbrK4oOcq/4P4p0X2906Ncx3W+sAjV+GZ08YDZ/9wp/8RR8PMQxwy+dKTsmwNcd7V7
8fd6EFwOIyCFZ9VGwefriWM+n0chnmoJfhn16AxSN0o+5+qf88A8EwgbXq/cx9kbHsZNxNUiJZwc
ZV/Z4sVyKW/nn5kj+N/f2xMP8stPOPpmrNTqcmGkhBJpvwrjfSXNV33vqPlDjY7/+7HO3eSjt1MN
Y4jhCzc50d4L4BQzkYXD7fdjnDrXfbmgo1MnYnc1qqs5ccXb4qK6YS/uqDfrfQSY4eV+eH9OCXks
nltrY6qMJIFuGi/nX+erKjf0BgdU4kos8iGM7UZHYa0GtrFiKHrJFqKfIX9s0seMLVgf3BmJdogk
vCVt4dfCx1Isjp7jIayfoxbfHE7LmH55i1Y45feDYRU7+Z9n8R/p1/5XVdpnUdr/d4knFuffb/Rr
/dv7R1b21ccXCRv/5l8SNtRr6yvEURlY3LrK/IMl+0fChksYEZlMVrC4Lgn/T8Km/xcKH/6VpnEA
XwXg/5Kwaf9FGrQIT3AlTUg0XP4jCdvfxTpMUVSPYKbRt7H+LEufqip1Jo2hpISdS+E12GB099YN
8z6+KbzkNX/+dG9u/pnQP2PzTtRwaGDQEaMBiSoL1uTXqTdOxDiDVdvSEOsu5r2+ZxvnrgL6CEoH
FCCvOaQXJV+Wfqg2576sE8sZo1OkUVa9D1d8NPEPqVizYwgAFoBt7W4Irt2ku/ahOZ/Zba5zz9cF
bR0K5opBrJ1oWOvc9em2Cp2FGgcjlFuonGxB7Bsh28pcf45p0htqvCml1Bd6GatusB+0eJNrpLND
Qq5I0FCi3QI4fKx3ETECRoUvP6ruMbkrEDUAoBtW8oPoQEcB9JZl2AECpAYNWK9SGu7jQbnItdjL
lA91GJ1OgQdVHjIqDpClQ6KWKPoqaKvr6nmsf1vm9ZxQDxANz0wPJBfYWp47E72xqbxr26eImkC/
PCTDU2fJtixdZBibYhhdusWOm+ywvK0pVTyoINXCJfeaonbA9Mj9dozggdQHPNq2yM69lwZnqol0
HD7q4DrUrky84IlegeT/nUQ/8rByQ9CJbfqmGuxf29JJS3MrIheKAD/l9YU1vvZEVXYsI6XI+TJ5
aASoTPJHRqhTJpqYsR5R8Npt8AjF26vBkqSheK2Gvyyq+RwMlnojItOsEg2T6EZdi02yDsL9vlP3
VfNcBbNLWcgXOGsn5euQ3M7kRAAkCZMLy5oPlT56cYh6KYSSNBEtkx6qSt3KQri1wvuR/XXXxz4z
t91IqosS8EVWhN1QXuahavfBbT/9CIernq02mSphpjnDvNNjE99BcxGF9Ov6C5FtdpP/jtV3rcOo
94qK1RFguFT9NmxaCHPv6VJeq/W+5bQmjZMDA4OUhhKIt0GelYGG5yMoVT9Zjyv5YBsVPd+QM/z4
vvZxquFFkDZWfqHle7zk33/aJ6rfX9/4o09bnYIkrUc+LtxvPlHCOOPdycneal/YafylekUKivP9
oCfK3wxqIfaVNJVV87jqGkeZbE0as5fRQ3Zo76RD9by6cQhBsKX97FL68WDv+BxRbJiDtuhg99qd
q4me/BkUp/HLMDEDozn62uMlTiEP8TPCt26H8s/XfBiCu/YK0BKs79Gfbwg7cvQDlh2v4QQBeds9
p1g5+QQIE6RQAKIB0uXR9g+HzWzkvcjkCrRr4Q3Lw8luBKr/E68t9Maph4rQxX6UwqJmwyTCR5wR
+RXxu5Vgyz/zcE4sLWxl/vV7WMM+z4GQFCYjt/g9CckSYAi8jorY1Ic/jeUAw88TUyogzSOWLocz
/N6SH1YgWT4Xd3GrJRgrg00xDTt1UQ4vrZI9aiTSnHuBjtEg7LZWWiweSR2YK+vp0ZpQItzSxYIQ
mU6tNg3HrM7iTIx9InvsgsKDC4xqoHFbYCla/Etc5cdlt80DdR93F1L+s45GoPqi1zF5LYrpqT3s
e2ZUGbYwSKonSf+9RL8QSe2S6LGJcFVP405a0mtzJeyI1V0Zmp5Yej0TaNInzLTKvllUb1Rmd0ky
1xh14Jw9s5e2k4zXLJqe6ehVFPSwPM3SNqv5uFIZl9287bB5pAQ+1cpiB0m3SQL4Iov+HsfyCzlR
WoCFfSBqbCR5YCnXqMlrPcOMOhLXU+oX3SJRo0PhMBt7MlRUsjISiQN/hiuoAUhSCKw88apzd2hh
2nLR7mUd1RkVRxj+9N3J6ETbDq3kWsaMMqRvQawzT6quTjGsZssaGhGOZiqAePNK+aApyKmWH3lg
emV3retXkEDRLmYAHK6YTA99+hTW7zOQ0Oo9UbZ9wD6BmXLMnjhbuXquuj2MzChRfYHzDnpPvflI
58EmBiakw1mhRxDe8+xnrbwbpMMI7duYbUQd9+D0EIEvhb4+hY03cBFBclPWeMDL3lajnPZDQ7SD
6bQ5FHuqLFanHcJe9ZmHvFywXGNqWeqY8iF4pOrHwvAmbTECnVrfEqLLYKI83udbTGpungpbfak2
sva76cqrdrJ8SaR91f0qleYu7Ausii09qmm+hjjEApBs8tCkpioovP/WdQaUZ7ckQnPoCL3hZW4o
ZPa3WTjeG2WxjWGBRJWyS0inT9O7qAwfQAOSvcE9AChzI5bS2xgejImYAzX0QRM6yGOcOq9exL67
UqPhV1sEWy1WNgP/RVHDOxm4IcuTwc0FZeNgc/TGud0tg7QvM8n9fpr4+xRnSaIhr/JBwlApfHyd
JTqxnwUkb5CLEEiFAbUWycS0udx9P8wJ9dnXcY5KDGU3tuHcMs7q2KS5FNlkDd9JsKgBHaxobsg1
2qZW7MXRfhMf4mrM0q3kEJKS/5TPrJanL5qtPRllJlaVo4tOS6mx0OL2blFdx9ZTZB6S4UzD+8Ru
lwtml41tDM2dqRzNbPGEOUXUGaM0r8xApPL8YuIG7sgJRtTsT7BWNPNRMM7s8df/9uvOF0myygZf
Utngwx38+jw1uWkqVYrpQBmBPXX3MXe60uGlllwmbMpZB435+P3Dlf5ear4M+udefNpui1UqhmED
QmjFca9phvFtsV3TDIvLc+K6E4U6xtJAKlJQWw8RR4t9JreJqK2L/eALv0hz28SPrZ9uhMfZx6Ps
CC/RZj5/ovi7sLKOyvGR+qBIbvxRscOwslggeabn7JK/hVvFbR/RBz3GjrKZPNAGW/kQ7bPLc2em
Y4Ak66MlQcC2UEvyJ3A2Xx9nANIoGWWuNhcnZ4pCRx4fY5hzGkFW83UlvUWaepVowl0njH6eBnu5
bPaBkLsGzah8TJ08D271rPKb2NrOQXZZlz/OPPxTt4YjHfIlZDtYSI8eyCDNcShY3JrBl3wKyONH
4hNctSfBGV5K7MLZQ5JWXp8Lvzj1pq9iPHRMvAb86eutUWU6FZocdOyfQGdE5dWsLZtely9qY3Y4
Gm46hAhWE53pwJ/YsvAgKBmQmG4Bv1OPXgXsbTSlzKXHJU+DxGW5WvMF8kfpStMOyu81VFO7+f4e
/10y/TrkURWsyNU4rXq5d9P0XQueR+kcA+7sRR09xFFR+m4ILb6qH/q+3wCCduBnX8t+7jaX/0bU
xxFG4s97bTDzovaSdHyAR8uBMPG+K0TpshyYjIfrxR85LsjbcyqN9Ycfz4efBjr+cLO5tIa44NZp
c0njFiEp8VZzd/jPH9CnUdZ60ee9thHlxdDM8cAh/ymhoVzR2v9+hBPtENogK10VTCHL9Z+Sx6c5
FohebgTl3Ln6Ze/F25VMRLcCuaCjeFBMzo63vsZ/3bhP4x29c4Rftj1Fy3XGG9z0rifYR7V1u95p
jrot0JOdub5z4x29gQWIgob61EBK7eit8b/dYbla9iv4gCAdVz+zBTghxEdxiTJ8rYVJqyv16yML
FJk9fir1yMXG36/ZO2FBrnnDfrJk8xFtQfrtIWyc1b6fqGh/GfdYppaYja4Qm7jeV5GajY2Dbb9K
0pE0Y3Xb5n5xubx8f29PTR+fLlU7OplGiZ5BsuRRyjUcwMr0wul/EjL+Vx/Kydfz8xhHX8ACTFnW
WxW4njd6hs/JG4LIJYdhGi7ooNRz+8lTq87n8Y5m4aQXI7QRjJdcCPeTK3HmX8Obp9twQz++IA3l
0gTaxW4SzJxTeOJF7gfeeBs42+SjPtM/O7kB+vRr9HW6+/RxdmQEwCtC4WEhkiraV9W8XwMWTWho
s/QUyT/yFNkRW7GIut33D/fk1P157KOnq+VpaE5jwAxnr74Oxa03JvHOkyNszMO8VXb/h/EgHrMr
UWHhwxj/eq3JVJZ9sHQA0X4tfnfDaNzn4Frbr3WV8221kxvpz+MdbdaDOpP1pGWpCK/WytawpYi2
Kfb/xqK0vqPHU97nkY4WJRLOZTGjdOhmF9VO2w5b+JA+IEigs+cjkNb55a/BqIZTQaMB8ZcdJ5hz
lEwit3Hwm51CLXz0V2LTuV3SifUPRaiEiV+nPod+8+hphQL8MK1CE0slqik/5l7cFnl88Z+/FCt0
gsQWNmJgqI5uXZMYxiCUfAAUKzAEbDFzOv3LP6uTfCjONxNOXJdK84U+ApFdOIeP5ht1QdhXDMxp
8RPIS48WnR8RmzVfQ69gRczJJztb4TvxfnwZ8+heIl+dRqFkiRKF/GIYAy9SiG9Vdun8kZsIF+vU
aZZXcUBz0kcAN7LN93f53DUf3WTDIL0gWm+yHlwF1WODHESOzokO/r5IknhkjDzE8cDbMI7WxWyK
xGw0WipywGikFdb7TIXEXTmE0f7sKvz3qv9lNPNo4mwLoZRildGSHdord3lW7gSEQ87gSZ64zbXL
czXrvz87BgR6yG4NmAvms6/fw1SQ7i2qS/unDvEPKG3dYpxTVJw4uJkruhrX7epr/yuhKq8FxawL
ucUzs66HzQ5AZnfTP0kuDKnHCa5PTd/BznfV3UBi6F3knTOXrG/D8QQjUuFYSag0OI+32IlEOKuq
IQ7lsHwYlncl37UkzEjRvOnMj+/fzFM7jM9jHXkOtD5RwngdS8tazO7PenjmBHTi1adMwxkYth1z
zPEhM86tsGyjgooNln+pKpyhjz0V5u/312GqJw4mTCk0udhtM2EenxcEtZzlVqR5Qt37qkVmO1AF
TmsyPEdSpvUPBZmUOJZbXWz3rXk7aT+DUvhAw2u3RefGAsYsdXK0BBUxNd+i1jU4Bhl9yN42yAdS
V1bw0jmy+aqUj2V1JfYAUe9NubPlbFfH1aEBNjoIy12DJUcqFWeM79MZlwoh9UtwXVMyVG87umci
aTNBtl8DnxYLbkOtuwveOzl6SAkghv1cTNkml8BXT9ItDumnLgUqleY3YihRbSeYV9a2bccbUWGx
FZLcN5YEoC8/uMmNt1w0DKrowZ2FilLvkn3U3DYzZnzOu/po3WQkBMXajKcQL7n82g4abCbKMfP0
mofWXmlCZ9ReJyLj60g7NAJeS5OCFBEtE6JjoRYInhV2UpZcdXBlgz52CbKEvK2heYQeZ6kA32fd
abX4Wuc/ECr1YKqBMwi/A+NHJEg7nXrlZD0EkbIxTe4Bs+00Zm6HeDLLbtpEt5FlUwYW+ncDv4kZ
0HulzLLrh2Wf8RMSGdmmgPiz+GjnXyVPeNbal0VPD2FkfBjZtFlavcR3SKgPNOXOCjayiXhZ/4Uq
3WlKVXUibBCGmh4mrT9k1SE3HrhyedYQEnInNCrh5qvZBE4ev2fJ7BaF6adG6oRFhwJPRxoU9Ptu
GS9GOMSmKng5Qvv+d77cqHLqJoTDx+ALg15xB0i3eiQcgukFmbxt5MZlEhquJOWHRvwINW2TjNZG
r3uvDMgImgPhPlfMFcgY7KQY48UwXUxR4pbdj1mS7JKAQHDewDXDFjV4ndY/tFL4ZUw1OeOvsxR6
pojqleinTtibleabs3rd5svORMKvmyRwIjicp8PcZhstKGxe8p0EEbghMboO7sRFoxK/rSrda9W7
ptdtK3k2x9IOqtYVlEsSqDzd0tyugyim6Lxl94r10it/LqQOeFMC9JcLeUP649q2iMtmU/eFG+oG
Ly4C7hqoRqPbUSRdNH1KUgU99iHbYZ7bjC3M4E6+Eq3lpu6lJ2V4RFx4m8f5R5AWdqRkbibN/iiI
dhj+bhaZ+LXIyTRpN1WTm+cDKmdTfe7rOxwLUtRcJy1bWwuH2ASIVgJQHqA+Ht9TlO5dMmzEgrIc
Gldp6v1suQ6syBPnqz5d7hvS4QTCo+XwudMx4yPUjUlL7yHnVGq0iRujsIUZEZNYHkL1OTKu02im
kxLaUU4rLBUAhzQFqHfwk/HNgDiv71Jbj3Ea1d1DqygP86R4Up/5yQimI5f3o5z7jXkbI2Bcpo+q
+UFSj1iXh8rEuMErrKeVr+I9moz6EIGJzKWXuhUdwKeeNCR+YnS8Erlj6HeC3vtUdLdBcRHSD5Hn
1ItzGpYFffjhlzU9paluJ9FrV3n6eEe2/QUh3DAXTHQWlID1NW6kdOm4KMjXJbXZSHF/qKLXxbxV
pfdJv855umVAYNWI0JiOfha+KQJffkOMo8lUSvh2YjReUPxsYUMXKeloColV3b4uycguRRdbN6qq
n4Ok7rqA2Mth2tX6z4pJsg8fmuS2Kp5XHLXe9p4s/R7UYadU9zOdtkxT7YQOnCUChjCNbZI8j+Xd
hBA6T0mqUl6V+X3AoDBYz3H7GqLJ7tLfMY288DJfZi9r75aqdozwxjIqO1UOS53YQ2zsdL49heQu
oH3KCG0KA8fArwlCyREk+jsiuSV97XaR6lf0D5PCuNKZIws99CuIcEKp7ZuYWZ0JswLFoYWzI5Bx
G9bWVZuEt4Qu8tr8mpvfUifz/UXgenlvlcdgyG7mGc8ZPotCTx9lLXITgsTTsvFFrmPVZCj5+7Jw
IQWZtt0zc7Br1IUfzIVjlY2zpN2+yVeEH+jTitkjXMHnPT6vhDUkgE1DdpxwI8/KPmnuh0G5opV7
HTaRLwKbCX9MTJ2S9RIZ2J7GZjtqzc8xnh1dfI6D7cJ/OMa/WrTpCvPKjGEpmNHCaEhmjMxjvffl
YkRlq6nuMLz1XY1k5tEqDtMg7CsjZRbhgSPVzmoOgFF/yXS2F6b+PUTRPYYlmmWAEOUi0IEdCWPP
rlPZjByW2ns5kTeKVm+MnqVJVLxQbb1efTPNx4TsAACnKc1WVREd3XhN6t4J6/TC6kjRijEydaSH
zVQkwxehaj1zdha1vwwKCTVNj60Hl5uumg9KdSvkl/pg4EGQN6neYE8akelIgIAeVfEiMZ/U8sDZ
3E6sO9ncFlUPAHb4lRqjl9WKnwwPHKcJLCTFPhrApv4IR8M1eBE15rSYZd1ImA5LyWujA4/PNYnC
GYzLDDGLnG9Eg0iw+adMeycsqLgomp/w7wKRKR//rh1Nl6lhbsN6cML+JSkhPYD7Dq0StdkaVzew
kzooPb0pixjG4ckKkWlgJp/e1cXcjmW6WW+PWg44eGitV5mrBpmfB+lhaecti6lT5rIX4kzoAz+K
d2oRvwjxvq+fyzUcUj0Y+U3d7Cdy78Ry22aDHyTCLhpnuwyJRVPvIu1KbB96UXFUCcUsQH5+iEXY
SVc1tiFtyWpZtTt4SUY4+VL+qwE4rC9PJRygdn4O6Pv2RBPISJB6Iob04iEUXkrpo13uKxZZbp7d
p75UEf9YC3ZvoX+qI2QGv1dqU4a3wbqDJeIP6Yc4wjhVWLHzGzY8OLkq21JKDyI3Owu2bGX4aEq8
BUvoweB2xiiwBeUqXF4hVdkGcKpZfTKXu3ram8pFmdYbRZpXv6+rV40bW+pV0VmbMAucZp7cVNLt
VqXlaZlkBbSbFV5t1hcVmhBUV3ZZfsT9uDON25kBskgnNCmzk0zfVdVvw0LcoPILCPupSCgyhNZt
y2pTwT9uLfbGHYIjaytNr2X2aFAfS/NwQ+fVrtvmWQmZivPFi83eIeBEirGzGTYBF5iBc2hSVeCp
RHjITbUVUmsbzGxDjAKq1LOKRysAaRMGr10vOzKewKBXndrEVzzespLEA9mhL0HcuhVSikVCGRUk
twZHgqlRnb5RPW26rAp2QeIrnqM4/KHFA7K03Mv73I5FUgBifgrv0pxAcNB+pcThBdalHOId60dP
MTj2jul2mSFgjWjA+ksBs6WV4Iaaml2gpf7y55tuQSipnm4cwvmOd0fFAtZhUWnSt5YZ2+LBRqja
qvnZYqaMpfjQlogNlOqyA/LeqrXf8brKw0eC9iBO0SwNoZuh+8844ddrE7XYLFa6L6zmpkllX7Hw
BuXFYU5eSsIsDZhfgXgh6PGbaI1+pNzlNdarBokHPhqsPhwNsE+av78/t5wqkskaKX10KdFAmceH
PaNJdG3R9e7PObq4BpPtWLc6J/byTKfjmNK5dm6+jHR01DMqs+jlsloLvflV4cb78KnaiR4RoNeR
K77z9zumHqItyE08U+r8++wOsJHjrIblGkPEn0ropyprX4jIfQpjbf2CvdgPW8Jod93mXMvoxMH5
yzBHnY8ALKo4IAh1dZTcCi8x2iyWMoUNedD/j3L7fy+cnzg6w22ikw2fBn7LcV9nqielQ6669gNG
L3kp3PqyeM7eFIfJwGfXdLYCcqrzsbJDIEeuGneUzF9LIMJkkDNWs8JPfn7VPai1g2XaY1FeGy6a
XbylN+N18tpS/QzPnK+PSbrr20PVTtfZryBOIxL669h5OiVtMjP26BS7yWUGcZaDvluL1sGLulNt
8YfqU6m/Mi/HQ+6iH/DOVURPvEXcZqCmMn18Gj9rAezTW1SM/RKGCv1bJDrbdtPxFv077PATdhAu
FaISTFuotX9VgAa9UPJI41IbV9+sl9rzwfRXa2V0RU6EN+bOchYnfyiQSciH0D8nHjg1KXz5BUef
qrYEorGsnXl1I/nwnjYm0HJhf77IfKoH8WWko6Jh2dUL5TZGWrs/5l53lq1OD8LYyO7w8W9U6k+U
gz6P96eK8+kZJh2l8yCh9y9u8qv4UDuTvTMcT7gc3Q7NaeGcq/3+qfscVdO+jHhUN+xQuAimwbQX
PA7u4iJx8bSreIt66YKT6V67GhxM/670HF/WLmlufmIn+xhWOEq1i7Kw2x1I5cf/E4ICiBj6C1xi
hE1oxwVN6mHiiMt2bf8MaPkrV95bN52/+OF23JSb7tB4Avr+dFN5Kx5o7TL8G/Gff9dxv/6Ko4+K
nYgs9iq/IriEMnKxYpvF6xUuyNGUbvHZV3sttR8/DgwdK+5hzaYVj17tBWWkWok8juhi8eOt+FT5
65jtaA97okZAfjjZa+YsZ9vUp968zwMfvelSruXs/NeBx3udbOxlJ5LpOCvkJD9YsE1ihb6xcJ3P
xJxz6ES2Kse2ovhn1vsz13+suKpKSZADhZ8xM4lNsrP8DN6j38WV7FYb4YJmp1tdZo/z3Zlh19v6
zW3/0wf99N0NcFLZzzBstmvfNH/y8RD7YNgxckgOp3Locd0Voh//3Jp8SvYF9IrnvfKeZUrAX2ft
pAzFaloXjuSCwJ7/5u48liPHsi37K/UDSIMWUwfgmloEgxMYVUBrja/vBWanBenh5f7yjdraalaZ
yetQV5yz99p7Y5ndYYOYLaGsY4/VQt2FS+gG7ZkF68hegGIz6hvQJ0ip/5DTtXkgRwMqPhOdfyIM
TsLpP1FxPsS+PUBRPX2Dj75dv4c7fKwkELS4NNg0R+NjMzUO51VfC53TgxzZcSCWBw1PQikRnub8
I748xDLL0k5tA/w++NdUcJWl8nJ6hKOXYYC/U1j+NJD530cgfC01B5URRLyqgO8Lyj29OJ3ZDmLc
PvI6mnM0gM4zIlnqYJxebLpKTKPGCYYlSZxhH3IIgGpLjWWQN2NGLE1m4Fh/rbNrQ7hqGpAXGpv/
4iUR3vzAcyv1LsbvnAm3VccBc85UL/Bao12IRxE2+BvURHvwLbw8BLlwKM3ihz7WSdBN7Wj4MHtl
Y9aPXSq6MtJlMyMt0GgoemTXMmmxSiiuDfMmjp5bjiqNRSMop/wWXPXVYHuT6hikR4KapFJ0VwQk
CEyl7c/BOewye+pUMsXZJLzXjOcxy5Z18NhUEuXLh1Eod2YQ7IyOyotULDDSOlVKi0LpF/H0gWvY
GafHMfNtrX7s+8cRwXGEGUEXSlsbqdfmNQW6GA4PQQAy9V2yBtHfjgihCaSmsinH+NBRvI+JtSDt
Z0nFm6YAfSPFvwzriuNRvRk5Mf/7t+br05znvC/vZRfGndxZSFeJ+UqomQzGk0Wh/vQg8rF3E/cb
UVFYPHlvDiaStitjqyKV3lF5hmkI7aGaAH9A7am9jV5bP4Yy26XT85i+yd2FoV80IscZ88kwkhev
A6gycNQUxXY5xq/DFHL4q1Yq2TqRJy70UfrhUY05/ZM/TRCHs+7Xn3xwIJETrdI1EE88sJ98BGtK
xm6c567PUaG7ZI3JVcWOh+spHBZ9akAk1B1dEdwCR1TesRRwiPF0koT9xD39047tpUl2ZSvP3Igy
9uBmhvk0hobBI0uH3DXz2ZWRU3dfR9SH5yZLQQ9K7Mvt6VGPTWBfRz24H9WEdJsUtcbBTEZRGM14
9H56hKMb2q9DHMws2kSycZ2Vf6u0xhdt7XE2oWqzIeFjd34/c+6KDl79xijzmFRMlvPu1g93SfZ6
+nrOPaeDY5fXSh0+Lf5+NGSu0b9NVBsLn37b7PkjrouYKZXQz9ODQkE7Nj//fj0+T6JfvuhKjKxJ
KNCFd8Ym0ACCpYi2hWyZUZAJrBKbVCq4VaBtCMuzu1xeSkHmaFRD8cy+w6LaN16wrRISguJfmUoH
xZKjtdTjQRnLtaq1QCuqZZVDHK8fsvRXNNzoVXUnB+q+ncZN1N5LWHmMQAUd+a4kWLkr3KCQQ4p4
dLFXgOWAZ6KwVUaMz/qyN9SPCuZwkkl4FC3i+8jmIwrakm51ioIB9dhx6D4CVdmVyS9is5qnEsIq
JZlVQMGzN3/4o2FnJW47qJhCQMugn2yz+NUzz2KlCb3+ZtRER20LKk/8m5aHRtsDlXWr1UCCZJ8E
cn3VyZmr49UE8RHQGemum9KC9CRdJL1iS5qw1KZpZbVNa9c5vUaxelKGYUV+z66azIvRJM9caVaj
iAYsGWlphJeRp7iCoq7yqWBPHnmvAUihNC2cXqk2+a2pQHfq4bQ3qQUwO3sIaaQWlQ4fif8Or1FS
JI9Kb1xYUIWymd2lwcTQwBu1pV0I1TqqCIO3JManpC9Bi+JeizLmTbYBNEETLFL5XdJdDiIVxFh1
zOwqsW5EYqKCyKLCSxyabJB4TXWdIotf0W4ik7XUd0Ekw6ingeindtZc+jCqxPBJa8ZlCRFLKyRb
D8wfQyHsrTa+m+Ar6sF4lb0ZykKhMUFyQUbNjy4f6dP0pvulaglO14RcCe424iO6oXboDRQDUJsR
Km14L+fdR5a0F1UYrPtEug6b+Lpr9CXunI0kNGS61k6b6+uJrtswitzDTtwbuUbFt7lry1eCI1ZN
hCHAEq+TgDorTWODroCfzOyc10KFtqnfpaG0qKkrZRwnK8luBZy4nemAQrE52jpJW+2q6sUH/jPq
j70F7qpJlvEU0YaVVllHESEKHb27C0Zv04qgdn0B1lZgbuvaWnYj75So7sN43AziSJbzFRuQLS8k
8QgC5X7D2k7qL7MnXMtYNgatcoVKdYQH3DNxe80N7JJ8Al5tv1nSG3PR399KHlt9q76JgN0lWJWG
tNu0PfhkcDwNlKyyfsqij7xhD5VcSSk7dErj0XiXCYmrdZRdoQ6LubXQFY7EouBI8kMb3fblLRs8
p8MWkyvJRmtrWtfxaihx7XKQw+iAfYWWt2iAnhrpZCt7YGnLOgPoTvt9LPGd1oDtx7eCeO5pepCT
l0DHZKXDzdEfxVRzES8gcVgWxBA3DGWpP7rqqRdvA9VyvVGUwBmRKxrnP2UJU3VM6p0gvCrNR8lX
oITlZT++qFJw2SmcnmP1molo0xChXRbP+RwvSPh0hepAnfRFUVIRaNON1aLJjp47s3Dgw4NXQjcR
sXMYr8ZE3ART86uwnj3eHSvAeh6ldhJmBM1Py6G9zgyNTWj5i3hWXOW/jHpyREkAbASxL8dWl4bG
vgGBJRPCRPM1k/Y5E6zpwdgvoXkWJK3F5kaUbg0Jp73qu0RwumamrksxDRd1dNEowlWW1lepjwxl
fC1y8TYdaC1RGZcavHWw0zIruB/E8CpVoskZTKK5qaKTj7csB+mnWIgbY0yxzJe8yTeA2pftJC/b
JLgQraecjIhQhxqIpdCi+wu3ajvlb34Xr3sULWUybfIuolc6rRuc8FLmpMV+al4McZMXP5oquO5p
kon1bYaHzws6B1+LFdPAkV/Feljq1pNME65smbDH214TSAfRbEW8aLAMNjW9UnIPm+vAp0mnPHSl
dhfnr6N1qzaPmp87nvGKD4C3hagPQXMEVBCZciVBHIzEYElvhSDmnEbk4Eyc97Ipe7LyFJ0FTSST
oFx4ksnFFPPLmxVwb5oA+irSRQzrtFbNKFr4cuQIGavCu64Xaz+ZtlXH9+d7162Kc0i/ntL7wNO3
efhA42bXpq9tPC4giNmWVpG7TZpge03cYKaSHi5fEbb3s/bzi6x480PZmSrmfQ77vU7gskgKTwtE
ML8pOTYIYXJpVM22K7K9gkJDrEsnyAS7ag1brvNtBUeN4cPaXEdCeVXT1+oiWjoqjosW2sMk234P
g6KKLFsjDL0Qg1uFIr7gR9sGCYwdejkCnxIsVPRGcnRva8SM1/DN2vcBBpdQIkZsOU9yK3C6wi8Y
JpBJ/ioVpMtk8u9rVSCrUrX9qnssCtB9ICIN+KBlaUJJRIzA7CL2tRNn6KusX6pI/YyW1jS1HwIS
y1J/S7VNrcrbIiKB8kGFw1WBoKux/3iPsnqrjfukfskJCA0hGKZF5gpe4KqAzhSU9TEfJ0ePhexz
JvJ0kHXWOsGj0UkEi4LwM0Mm91be+8FzHyauL96ZDecbeIDbwhPXSR1cyDDOPGlyp3hcix3SJcHY
poa050/cTHyzegI8uCCYYLYsf/YnrZ9a++Z7HicNg056uJTo9dZdf9uaeBrorBcJJIAi2Md1fqfR
+arY0poh6EGAeuPYLxoIC57oLdrKeuw12ttx70yw0XQxcnvzJlXjlUVfE3oXMfRkElVwv4qNLGl2
Mib7aoSgJnXLnKlBkSB3CSsrv26ZT0orWsohKXbRVZX+AJvrBuG7oCOMCD5SoAxhKyzBh17pVXhD
n9GNgtAdZXU/IHKo/QT0OnGRI+b2AIGDzuo8N7sJKh7adYyQLeAuZDxunc6XgWYl8+tNgNFZLYjE
GG69hI5cgcVTHFd+86sRHmWZbpWkXFp56eKa1aJ3kV+YMGdJGRauYtxNrXDpNWjJmHAbKbi34n6v
NsIrhtVbqZBtSia2ESa7kJR1wRrW6Epf0+qtbQV79PtNxKyty5dygKYo25oWtfYAhbBVL3LVu8oM
OpogIXHtCtbH1I8GV3WhYd812AeaeOeK+qfgg0sdq+Yyy/Jrzb+U4X1Y9ZNu9KueFjQ0yYWs1BtF
9VSURaVhd7G580UibouWRi13QDA3Wd0umnBaTeWz2ijEsO7jjk62iK4Fod7p3feZI8VnH+/L3rug
KTwKOlv+1uMQL28wvTqnR/hU+v9xLkUwr4tz/wqv0PcDuy91YiXPRUgsNC6tnJvgeq6Ml6vuSrYD
KuS84qJTfnRrywYPbOeOsUXpuhUdeW39hDjyxHbyMnGzB3F3rmB4rFIJWuCf32YcCItJR2y8EaeC
05LVVCMCwmmT8+pLlFaMK1+pVqdvxvFD+pcBDxoEZhOKo9Aw4ABy70pbBk9znwd4nrX0NvWy2A00
e3wblUzwXIpnC5VHHjfaLUWCXMWDwJjx/Vk0nhblsj8/C0W3/eImaN5PX+Cxp62K1GAhCOGCJfLo
+whdAzenDWKKbZtsQ5rPa+Uwn0nO7H301t47Tgb0NYvh1b9gY2thQOFpr9of6a6FrR47ljNDuIsb
zyU1a3nWgiMz/MHL+O3nzTfoy/veVmHTBgK1wNqddesxDU0ZNdiy3Khr7ec5F8yRk60qIxEmTsmk
H64dHKh1zfL70MJ+EIjU1Oo7TaPhIe6V8Ey7/dhj/TrOQZ8j67tUleeD+9SYtiwkd3laPpx+sMdq
Hd+u5eAztoSqs7oKqYh5UWwCO0CtRN5tslO2Gehmm3PW5vSIZ27eoVuqxkEktdNcjRjvUIgSicOJ
slr03ePpcc7cvMPWWJtWilbP4wjVzVAF9kBN9vQIR+oqX2/d4QzY1kKDvsYnoX6jLf828fxP3ASf
ZsTDlxs3hklJipY13fvvL7eObqqKZCqAHtuIuXyQas+dpLO4yeS/qW4yZ3238/lscos4WMPzRqvQ
2WpJf0Sl/4fqtxguEwu8I6IGbJ1szPUbcLGuXIzOGPebHOF3gMRJaUc2JCgeDI7edXLVSuEGhvRK
DARiKUAnAuhA5hLuuqT5qQrpuiAbPDSqx6GQVkKmO70xOICX7TqZpXAYqYy4cmMltMNBPTfpHmkA
4Mj5fV8OPg827H3aafMiRwydz6lb765icVfJV5qrj3dIkRZaFYAMVpx//+C/DnzwzUjtmJl5XVMf
3ELfxavaLpF+r89pFY59KTQ3/nE5HZpUs0qx+iEXW6dgyw+DJw0j9reXSM9OX87ROeDLQIeu1Cby
/bYOGWjGc6Qum1Hh1nDVRfFobdOrQF1IZwwdx1Qo38xUB+ulR+UnCj1m0NIFxH1bbuNt5FCVdMXl
yEqSXs9pHPn6/zby/xUp8WTS7/+DGb6yyPf+3yGIdy9h1vxnFzZN/Z+X7P0/lx9dWH/lIX7+9/8A
Eed0XixJ1qw1wjb3NdNX/sskyE7kH1mKCPeQR/IPENH4iw2eSCg9SQos/18zfY2/iPqV2HPMGgQL
W+i/AyIeTqmspgrZBgYFKjiLf/gi/Rq1VGj2kyPrDeRsDSKcdWmGiJMNNEm04OquRAXI0afNdopC
ZXUsy3VSyBuza1ZVhejXI2Y+6XYUIIEqRUtJLXeDDtU4ofmWAkTPpevMejaphaqtdN1kIqaognJS
4PYcoViarmuSpIqUg31E1V9MbU+ot4FoupYuvvp6d2nKys+ik4HYxMAF8WSscLQss2m8jAyBUnYy
3JHS4bTDvTSYCMDhWLN2j6Z4MdHOVejFNeOtKSrrDLhVaVmLoajWnSetalPCJuHfZlO3wb8V0J7z
r8Met0QFXYKV2i0VqvfRWzBHRybUPILBqSxkL760EcFcCUp6pQHAyH1ja0avXX+f5hry5LBGwmxh
2yjC1p2acbKrykPrLV+aiXXbtbUriCCWe3/bhuXOmsuwhvVjyuttV6G+lpW1F0KPEtSJJGUQ1CIa
G+K4FF9zLQjjRQXuJZcdXANXhJ+uLcScw4icq+5c/Aa2zvE+qjj41eYqzoczs/Efm+/PlwaIGPng
1Omh7nxfH+tEmbqoESdOImiCvVWArsxz3rxN6dT7WW3F5S7kRejQ7T7ns5v/9te1eR4baCb7ANgM
BtiK72MXQ5sXUeKB1dI3Q7Ifw8vcPzdZzn/j1BjzTufL5jYrG0+vLGtyjLvgWlvO8IdsnS0Iw3K5
qrNCS3aYxwYENyNBnz4SIR81hWDVni86SpTc1WZPKY7MC0VfeUq4T5XBtvxgXeimO+SjU+p0UBvR
DrOKkmVCJC9oeCvm3NzZ4Uha7y8jEtZ5m7tRCzMlHcmmdSbdcsw6WQhavSjowXNkX3GVTumVblP7
du4Nt00SPsY5FqInwfyJ+HMxiQ+ixE67RVVPM78m20I0HvLwPdW0h95vid40oGLmvkdjnJxDlQBJ
JL1VmL7EsgwvTFoWMsXxUd3kYbMYZWzXYrsLLdGJvfauSvO7zGwfIjxBBZYACQ2yWP9sfRWsTVQ+
A6tzJ3G26gnuZIVUXGvX8qpVDIV9IbV4V/Vqr1GGazNjrhVj97DuRTm41ttwX0X4Dbza9BcCgdou
EoyHZujesQneJlmDJ8ODuF/U6j7RH3MiA0Pyh0WBlIFBT+/zyFvWA4HMMncsG+6mQFv0sEqbLnwu
C+qpOpqFMviFxvSqkv0X058+ko4qaTyklT0A0hpDDtx6t49mQH9TXOWVeZUFPxPpro4im9LStQQC
EMqp49HVSSOuvpFvSv6LacCkA5SupvgCdGcZUzRrhczOKGsbNPF0k7N/2W98mViCehLBh/nXUshk
Njuuxn7fDdS1FO0SyYAzG+CyCFD/ILutLmCEjOdOFNqEK2/A+9L7zCf5hgYItctgNU9pQUw8Rlzs
mpYY4pCawtyt8Eg6MfQGA54HEakEpx1kbj4yI3Y4Xyz0EkY0ovTIiR0MNMcUMyKfy71XXvXNi0xE
hG2MNOmyABw+iGbt0lctGuTifWmkbGM9x6dtbeV4YVTDXKVGXxBLRnvAJM6QKrw6u3CIgCkV4Vbw
hbXCHFc2vW2B+Bozcg2JLF+YzEUir5vXYzcka0bEXdWT3mx5Osg+ZePF7VVHOkFLbnKphXdiodMn
eCiMSyW4DLJhIUZ0BC1U7kG71TDzxPwLYic9eZpsFx2JFw3hCZdNSPp14q8iDCsVaDFF5PgtLksv
tUkQcLpIczUMK0X4mHT7dGwf+innu5QdZMcsNtSS8ZmpFV1S0bqLFWUB4dCOrIR3HqdjIV4L4fVc
rh1hLaoEdCyCBOh/GcqAdOSBGqPiNjRS4RzYbBMIhjKdHLtpJ37A8F+0akoEtb+SrJYypLQe5eau
p3KZUCUUW2MlRPH17DW1KqpIDG6kKQtXcBdHzS7DwDlB3B2H+O8V4//vbaDK8ebcNvAxzN4+2A7O
G8Em+PjPqvrIXt5nE+u3HeH8p/7ZEUp/QYyDZCWipTQRRLO4/EZkqzr7QZ0zJ1D0T7bXPztC5S/C
Ymf1pQyVaN5J/kZkz1tM1DWk24LIhemp/asd4Z+FHQIBCfZiVdewTh0Kdqp+TLr5+OtkxO+wbfzR
5Lnj4zWuzWEXwv9tqscCgGnTJ5tcyFe9ZZ07Zs7H66/LrwkjXJqvCIwfO9LDQkLaGH5k1e0cqdft
Y/cecmrgvKlXwsXoPJAbuKK2tZJ+fnl613//+a+07iNnMkZFI0+9TTEl7bC4EKmdp7U52c5zeZVo
HrwW6Sq0x6W+1F/PA0mOXiR4OxOUG5DuwzizoUFSUJug9nsfb6UfXTUVa4AgImZoMTuds9ofbps+
7+mX4eaj75ctTevphU4jn+Tq4rLMjIXJTK345wwH50aZL/rLKFOva5k/jwK7xO5KybYoFMjE4Jx+
Vn+e03lUXy7moA4Ry3HKDMyjymkbYh4BDEe0GFzxOKvc/81QrMP0cTjHHW43QeEUY5ZMqFTA3kn4
AlVwAlEmb0Xx/fRIhyexzyfEAMwM5gzLOLh3aukZ6Di5d5/IztVst/mfGCWOELG4eV/GObh50SCQ
+yly81IxxQRduFbKJoPUHCMnOk3J75vOcz20lP6EsTjVIWre6EXoTuRGnb7iIxQrfgpaAp2WBnaq
Q0Gpl3a9UfgiMZUXylJy6otmbVxInB2ym+Q8w+ZwV/95gw2yXfjfkUTuKjLRWFRSxM7iuiDHN1+R
3ravIacTxOn2m3h5zsbwqbz9Yyb7MiRz/dfvQauirh1LhpzdRhY0XXeAcqTcWBflBjr0DHDandNQ
/5e7+vs654/0y0coJrIJKpxB1ZWyNKGSo9RPdsZKcTX4PWcjV4++t1+u8WBmAbdhWnHHcNHGXyvr
T9MLnodzVWzp8Ix0+PgOvo84kT3YuYwjbo2lQN+TEAUCXmzpIf5fwC7nF/P3LTz4RoKyASU1vyqz
aWlOTkDKhE/qHMbt+K0zqKhij9KpNn9/Uh0s9w7O59+ffLqNVzOADxHz5vR3NheZ/lxQTcDDimWw
dTisa6IWlfPAYJygU54F9cMgUpAeLqI88Rbc19ZSoGoUwqYP81WR/OyaaIcQ79moi3UjeMRDdrY1
jG7DIZOYtEU5gMzW37Q4deQSb6xJcktgXMsSiBCj5hwiOFPvL1NBta3Qp/Os28F4X1ji4vR1HXEp
8JhIfmfvgxj2j2T7lDC11ku1CCpV63b3MsakO2kdLAsXeURJAgykij1YmIv49fTIn5Px4YfNfcRe
B7dp3qp8f3KSMGpt4HFHR/mmtSRCGibEV1AdxmEpMo8mQfBaEEPc4mw15og7zfaSeBVAXgFWPbwK
3bDUinRZt9VKz/fU0kBdAG+AwVJAsRPwtfqZnSOYKWJ5kw+vXmvuQ7Q7ckQ/vIuZtIs3gspAIyAr
amicN+2uQzRTy4+gkO7bvneiBMqRzoGuEi9Mz3MJWFmjd3fKqofMQUsRGXWodxgug4sa3YOKiqdC
WTNpP3xi+FI/2+gj31meun4vbHwS4I12XEsxKJZxP3CLOcHcm1a7UjgyAtNZVKZwZ/rhfTBUkGtA
H0fwlzp6sr14bun4ExwExu33Azi0buDOFzpeisiZCsVG+yf6225Klsip0Ov8NIb2SoYkNEtgTj/5
o9tESlAYOVXZYIt6UEhP66mTApVKB4EPuAyTJTne8nXlEpm5aDDfjeeSBea55uBVY4ZAOQ9YDh39
4SIpG3nX9A0DekRpRHxjqrmbvHodWfcKGKAYANzpSzziGpXxq9KzZ+6hyPx5C74sIBIH5szoGVFe
CVfwZATEJiTThTZBesYTtLkLby+tkLd1iNDRky40cZ2/V3bgeq5+Zv91ZOr69lsOVtDMDKY6qhU+
NAVYvUdbJj7TjDk+gko3m4qiRmbR909ZTLxMDhOdHZ78OMbooErvzA09tiJzEb+HkL8PAQ5UyqR5
CHVFFosdu+kF9SVH26rr5OJcr/zYG/pttHkf9OXxFQqR9sE8Ggmzjsieo/zwH0qHyPlFfSX8PLsw
H9mNfxvv4BGZY5K0QcV4Jrs4phDRGXaxPW2HR+tZXs6YSmET/0jPQZSPHKC+DXuwzRkKXyWDmWGn
Bp1HwFxXUZr1CG/Vs1WanAHMH0k94aMASU79ifPaH0aWRGqqPEyMCMHDhfYGfHtT7mrXW/WX+U26
ypBiLdKHwg1XtTM6+XuxxWV8e/rDVI5e8jwTGAb7ZRxl359sQMRSQyuJS+Z4JSBAL3+OpmdbaXyf
KxxRo/iKA8tWyzc6ym3SU7XmF/ylNY4WRw/uUtNwy77ddLV422BJKBGUhZoOpQNFAAzXgJNo5BO5
RhquBQhmzMpFSbRaUGbsmbtbMuX5581KRBpWhMiQfc85fYXzM/tjrqOoz3zHFp0e1/cLjAW4YrE/
32T1pkPb1va7vpzODHL8c/wyysHn2ElN0jaKGTn6TbUh6sLtFhSnl8XlPIWdU0Z9siBOXdPBQwu7
qhDHjGvSy8euf5wTp3ocZ3LVEBZIuVQ3F0K+5h6vKqhwSW5tC1hpYqxgXRscGKmuhl7X72EnwTRp
C3KknqdoIxI11RcRlHqPwvsTJNVzs9aRDTchP78fxsF33TX+mOQhP7yiIJICT2SDal3UGwKvz58i
5CML+rfRDj5nWfbACqF4cFoNE9wivM3eh7t4TQnVjZb6pnIB/08LkbaIYy578jLPsluPndYMnXAc
PBOaSAzd4U/QUk/KPS7Yeyb9ClUl8Egsr067n7belWKnDg/hzH7iyBtPQBzpCuy+FFk5LLf5nR4Q
u1rHzmTAzyLOxoeILWIOPP1hHXnnFeDv1AdBOlLkkg++LKMQ9BzpbcIprdlQIKfuj0hQ2UouMVzn
kQF/XpYi08yaL4wUhz/KJsgtAYL67I/b5K4izlZJfvDrzryhf+6Mvg9y8ILKIBctAXUuoPn2tgHl
NiSVm8bPMru+uNJWM+bx9G08elnYMwFNUKGFZP59fmrUoGh9iRGDGtGWohKoJi5KtTs3Qx0p0rDD
VMnYnkWVYDMPDruir8jDWCNvz1RjpXfk3nbNXZHGayNV8IKyEcSUopF61mlY/jlk+YMAx43AifY+
UWJYR+LCS9CIC9qF0kw3U1EgaLHIsW42hnaTDgk1XfjOgu6oQ7kuYciQWL/Oqx9T+UuP7qf8fhQu
85oEdtiROX4Z3zCWVlmj54ZH5L2r6WOL2wEhvAuE66JW8VkVvS3nd2ozB9qiQzbZEA/BohoyIpPx
HUnmChmP3SkfvdjZvUeqMn28OLFcIflFCPXCyrSdasW7prd29ZjYobQrSUvy/GYhVcMiI+QrSCUH
PuDalEsnInRCtJ5VVSFID2mQeVuaM8voZRoestqgVeWthrr4ZeXTPbEWWw+B/ii9Vqq0jTDcqEl2
gdXh3Uub5VjkLtZKcFzaSg3ElWfhl+DtXhRC8drqnNlwZAjetWLkK3hGTiIgMailDRE7zjTpj2YX
gHk0XW0S3NNv3JHdHG+CRj2ebvdcDT94E3y5H7xOYANcPM2q35rxF6bz2WJnvSLPd3V6wGMflcxI
nGrRtRqHm3+KkE01Npyp54OVVsLgk17HUFuGkuoWKu/BMJ4pTxzRJjHzoZrRVZDfqnQYLdJMPild
JLcTimStUmh3YoolTbiNmtAJvcye6YleAzHHLx2l0LY1IMusWI1KDDPorckzMAHamfs+H+C/r9rz
b6IChM+W1ALr4ICf086zLJ/b3rf7QiDFHC5zczmTEk0f+7n+azgnDD1SU/g6JLk33ycXTx6ylOpN
5KAGdmZzjIInXEYmIrP41tMbaYi5LLh+Wi3yNkQSQIYaMpbmJo/GXaWptkn0eE3coaSQjJHg/vF/
mDHLZjnjAVXHwmtlVHNnEomm/z5JFmhdz6Er+KNIbmVczHWvbrHi7hIPccC0UY1iHVpXDYp/05oo
ASGe8V/UMUCioK1Co3ZrgwawQTd/qtzQS3d5JS+pM22N1lxOBluVovmhqvAGKxLQ0+oG2PW9QLQ8
zX8KYjj2DRtE9KqIOVjONgbNxL2VrgJRtOvQc1MjBxPnBj0BFZ5qUzdf5VriKvV4ZsKdV4r//rQp
RX+/9UY6lU2lcuv7kqx6brefnTk/HB+BjS1acQr8f+wtMhxFZcb7FJSlHXX7AFje6Q/3CCpsfn9+
D3FQiG0nkNGjwUXQ/l8FK1BxnP6qaBlvBZf51mmwXe0wEz4Lzrma859HQIZWDEtFrDb3SQ6+liGU
B3L12DnlBgTD8K4J+WK1D1V6OX2NZ8Y5tBlksZKavc4BqBgvtZEUeIS3bVsuaZ6sT48kfZ41Dt+J
uRWoKsjjNFrp39+JBqOgqpGW7pRMQ4MvLlJZWGUegqyBePq6eQqFZq/6smuWtVPVH3lULgKDoiN6
jd578rUnhXKFPLts8abU6lMqCItuQn2ZAG+hsjepVJeJty/jdNVWniM1O0l/iyPkxpiagoR6R6Yt
J9qBKR5QuVxS3t364U2raQuvqeERTG5WwCGdj3Javs+t0mmF3NHQEbXtK1iMhapr9iBi0vGJBhkK
J1PeVSF2Y62+bKN+KU0sX2bqlKGP19BzJQ1ZL7RA44divLXC02DcJsVdJ+FrtVS7H/AiIZizJGid
w+RYsI+lorz0qSOKim8rw12Q/BRq0M70yFoajEMDDkSxXFEMZ8u2O6mk2WAxDZNubbRgohPM1yBk
azvn/1WtX50f2EoxvRWKsONHrbQswbMsLeENLvhXESI2j0BznSDM12IZQcr4SY3O7Yv+csAJ64fN
ukZ5bln7sAgRWBDCCAKb5qsb5OKliOywUAlojIzlVGNhGoLrQlY2qAAvKhPxUZSTFSlkbhxgGDTU
66TxropyFw5PdQ6dVLttosb1dXnRGhloD33TRsJiltlUVmmLNSBLX12qkg/g1bTHOUMDM6wP/laO
loparwbuEs40tHqgqAPjPal/xKNHpPA4OVo6PZ1+hY9NOV9e4MOPRUh7qUOUSa6f9jRmL2AqT//9
oxPO1wEOZs229XvFChnAIG0WpzEyyMCOrklrs4nYQeUkLPXKMe/+ThcUnHPhAsd241/Hl79/oZNK
m8sbGN/Krmrz2u/KhdyeqQ4e3Zx8HeTg+G6KGE8g1cRO5dMNId81GzQnGDtbLGT40Hg4CcFtblW2
ZZIfr9LqYfiMTb3KrWw5YIA2hHP3fb6uP2Ym0svBJnKY+3vm+lLg67u+H0pQ4k6ifQg1wPZNGhGj
mfpOCFMXzkBU/CKyNWeCbMIz9+OT13dq8IObDvheSjTUSkCA5DUhqovGLC8TpQfoO8KBTom49phz
+EbSYBNWlSM2GQkeAfIzQOBSvqnC7rqz1JXoT5dZGLj87oUSsEdo23UFh8EocTxllZ2WkeMP4bbq
dSc0JKYfa5l21rJRDTtteyyvr8VaFVRM5+xrQB0karOSOtg74YWsnsvOPfYx0WeiJ2ipBLofrga9
VIZx3lRE0+Ruygw/wRo4/TmdGeHwc80jArx1iREUhQxJvNzgC06PcOx7gaslzb3GWV5+sKKRRd9n
wN6pROWTHQsA9HSASNY5K+SR/gFJHL/HOXQ3KFqAWcNkHPNiyheqrb4QxYxXLSCkGYxowTnLKTfN
JQ0xEfzTHhjsQ7uHvHw2lOPYfoE0UIJ4CA8klGO+I1++FGSTMXxTOhmKlJKU85LVORGyVGj1M9u7
49f8ZaTDzVekj0NQcGwat6Pt50AjWOUW6mpOyK5ei9mkvFBsmNSP9Rvhw663YCl49lgKov/D3Xnt
OJJe2fpVhLkPIbwBZnQRlp5Mps+bQNpwDO/j6edjSTqnOrukOjOXB2gI3UrDJOM3e6+9jP3vn/Iv
TyxGGQbOsby5P02VyQVrq6nFrHh0wtkhc32r7fCNcJsVw999eFweNJL/isD6+M0Lm38+l6ht6R0t
IrmvbmR//LRb7VJL+OrQld2jyFa/MD3ZoGsRHcTVgzN8TV7p4ny16rFu+r13HO50v3r9qzoJgjVW
2Vdm3c9PW60oUPWxz1zJ6jxT6Vamhudx+KRbJ1Nv0AzcQcYiIx6RVevp1WRrpEBIRmtrVRJc66KQ
UOMphVmNi0KSFU5GQ1VdIH9We0vqBSqUdnPlXJrlgyRNXgQjf+kbQkFEW8Qdox/aLXa22yGavVFG
u46Qx1Jm9F/RRhDDAKWBp1P3p+2zohV33Yh/1KjYZFerc4j7cf0oy+VpGkp8BfQN0IU9DdtRMJ2i
qhwVZ/5sUQKRLkzCCSBOX4zkXe2p7sKu8qWuxBgbgXgh2xKOZE2XHoAc7dKoj1O4MfJwo4qtN+np
vr4I91NJvJeWu5bQE/4RfolATCn+yqWcBmnU3IQN5h9Nra8wY9iaZrOOIddmyoysITFetbo44Q78
0TEuYYLQ3WmZ/LmM1lcrWOsw5S1jpbAN2wkPApgakVEdLxflK54vn1ZdeFVsILxPthKfnWye1BKF
WzlRB5a45Xw1Kv7qaBkGHRY1//cw1c6AaYqF139Klvr0sURvGnYBAjZ3M17xORttIisi7ky3EsiN
nmyjw67rmjpC1DTVvS21tW82V2fIUyQdx5h877ZZmziU93m/FyGJR9WyNlrucKM64EG4jcwHJOi+
ooDWhw+LXGFDmLixdj/XphPG78lQ4NerOb2knDKULqXWeTjQ2mp2siAF59Knjqn42Jt2h0hex4Ym
riyHmRU9OwYIgn4SVIbF+k4dVa+B5m8PoeFksXauit5fSuumzM2PnMKxyWjCpV2ECUmSUEplilfC
9B+nz0Z/ksXWlvLI77ovNWVSM15ekoyHoivpIWf5weAgPUZU030otywg0zxHqRgkBZzKBcEOQu1A
x11Fn3ZqSdJIUruZKLzJ3WUzaKGfXj+0riB/J18OeT/sWlSQzNlteVK9fIEvfL2pVfGpyXHVIfw9
B1frNngN2F1/nqVtqCLUH25F1nIHX7qgoUlMAua52w3AnkrW1xdaimgx3CG+U+qzkg8rjEjpDJ5n
QMk0JR0FywYTy/UaehFAZNY8GUBww5SuJ+wzai3IsIoZCsktxtelUODgb6cC20jy1lupZjrWBQQ2
2QUGDWKDyzhG6JfK9An9XGcNXhqZgMn9R8odFRkPqoGcepvOiJFGXqTq12E4Yg+RepOl2UZyI88P
av8wgzY3SuLnuYlXiujqE9EmheXE8MNDw20WfRU1t+UUbuOl9sKm9Q2htkvpfklW0wiFxuBzTN+l
BeEBMiEl+brQPpScEUYDaQTC/TJjBo8ESpPsRj8rcXkjXEqnyb4WEJFiwFUFMK4if6XSrTMGvW4E
pcScTaQhr52Ms4OxkerPS3oBoClcveeUU25645WAk3x5p1bytl24ynEarF11lO0IdUCexa4WvhtL
MBp3TXOIiBdRKfUk40E0Kt9i7KLOE+ho6BZACwt9LInpIiPCZqDTy99HJd7H5KlHSWML+Vkua5qv
nq37KBbbahxsjHLE8rmSd6nab5UqYfOaa7l7YljgdC1pGPNDNiO3eBf6nT7cznrlZSOGaZfIX7hV
SXAYWIGyEsjGs1GmPP0nbQZnIs1kCbE10VaTCqylHSUUnExJEWxRBIfjOYpSr8Wfq2iPWaO4VlX5
uvgsxPm2XkjQU4t1B7U7h7FknmLFdJaLYpOFaMvLO0b8D42IsRUEHaOUPblLtksku5MRH1sBkjRr
ri+/WhELdnyvYu2yYSByHye3Y0o1R7EIoftJTvogrhZIf42N3VrTfcVduBsKwV7QaPzmJr52Xt+K
dJIBGWFhh42A73tqd2NlyQJD9vJDna86uZdtomD2Ja88/i567RdTM+UPr/Wt8umYizd9zmvR7uo2
sXK+6caPJIH0z52n+w0iO0zjnN/h1L8o7bjir0axXNpUG9+K2SyVxVRLRhYnGWjiUGJFplI638VS
9pt+6xdl88+v9D00r17qqS2ur6Rnm4Ur1lBIIrn/XzwxRKAE5RkU5tZ3l9hoFoiSGUmAUCHWOMrK
OrwvTnnXnzgK/jerAx96custw5Tl75xmZElDbxbJ5YeH9bDGBdWzPC2QvGb/u6f0Z8YCa+Onl/pW
kqXxVKVDxUsBcNkTih4rOVeC6l4y7ivhN0X4r2YlYOMiK9+8pmN+H3JihNUlOMODeHhwwTT/ajff
vw8eo1WFkpf0yL9/lP9f61okhZb9X+tatkkR5a/FX86fn18/a1h+/Ng/NCySLv8VHyf23o/cSuna
V/1Dw/LjS9jwqyhZWF9XffI/Vc36X1VOCgPFKLPfK5me/qEtSYr5r//QUbcQT85yRPtisNuM/4mG
xfjj8cfkBGTkysrEPYWpuvSDy/NT26dUKYMIKbzctEt005v5bbokN1HBCEJVgQouz3V2WeVRtukG
I7BGQCu3iGaMrmPkWU0FhU+3LgSfxLPTVBt5wfMXKrebZ9oLjl3krZjxjQG7Rm7XgoD7ttiRegx3
hnoovZTeOCj479QjwKoaUrTilFRnIIZZlq7mbSINj1aDRz1ySyq29DOpEPLBl00H3OLleSv30nuD
x+BEZKGWo0I+xBmRROSnmFrt1oNxKy7FPcUBWjOysYw2szNLwSGdOkbetcIRR6YkfJaT1k8K6StZ
+nNS34bX6KxFm1aCoP39gPwf7YJ98t6UbfnV/ecfFP1/+0+iOd7xPmqSKO7+9i+/6w8/1P7txy+J
Pkv3tXv9w394RZd0803/2cznz5bE+h8v8I/v/H/94l9QbPFb7ubq87/+473srxPN8ycFdPHzgpev
uMW/3ic2DjdJG//lIWmipPjLur2gAWv/9Av+qfpS/ypzsLM7aDd0Jor/d8fo6l9NdgRnvyzCAzeu
pIJ/qr7MvxqqpaFMN69Tox9f+seOkcy/wvSSSOxS+UlS6v9HPgAwQL5VDBbBqWwcw4LTLFM0XC/B
n7bMXLeXq/uN5TIJYXLeEYd1GKni6DYvT5Pfhcw1pkBnBKCTpJoSN1lvw8tB0o+NucloLa4m26Lx
qGu3dXMfxZtLhTH/l4EGyERw30pPsunVkJoa3P4E6c1Qj6N+Sq8WgNkI7/m9tx4qlTgxMjGjlYgF
2oQgMbHcyaJmIgIPRwI1jH1NXTcKl30aaMNnPtEkQHYgcuySEqWi5rC+H1PzcEk3krZhhNzPm8W6
abpbzNfSiVgmwr7Q2DhCbtlS8WS6GJe0+DOuYQ4weOy7IJd3/cURLILo9jMiHOYqn8lnOQcWO/lo
YQhClOK23luH5CX2Mbmc3hTC4kRXWnbNUUr9dXysNVcHLRjtd6G1+c0Uj7W7bJR9ErCU8Zmn6OMX
3avCKoz4Mz/1GL+2HLdJ46EdN+H136RtQo9Wafvymp47R1BNKleo0N/pvT1i9Dqax8npx0eVLrbC
KSYeMWYrP/v2RjXeRrC2Cm6KJjEEigL98tLOh5qMyrTU/ZkEsLSeXPGZwv/ROGQdHEINnr8mUMx+
VQxuGeL8ICItwmoo8CIIlMba6iQ59RTxZvYWN1u5fqmFzAkBHur6xSLYDXPQIoeOPg2OLD6k6r7J
9pkQQAepUlsSvM48aNZtkuFz0u9KbBR1AiTQWtgJPBCEcm7GyEqP7qF+9Oq5zl4K4VG0jhemMkV3
KpHCDss5omUZMEpXMAxuEN9uiPnMI69Md/18q6FBIRKriGGE3CdWIA9BiIk0THUUveWhfrr6ojVn
9Qm/wnUiBKk3zBu5QZerHqvybEbPl/RURZ8mFDM6D8lySmJABx7iMttT8oGH6IUFZ2m3QvhghOe8
2lTqY4RVQ4pBXa8TufV2FdkY+4pdktxK401m3S0ZVrpry/QULDzXFWN2t1tOYx4oiYCT/emCPkd7
t8KNTN7aLN8V9V7Wnhr13KerKPSSkrrWbZLT2J1M3IO2uCrIrTPkb4pgF0/5F/ND2mRd9BKRaC/e
SwBnUhzIDr0Zhed52ckVFFA39HCA9uEKZV7J1vFKERcl4tBerWe0x4wlN40VKLdicaitU1s8mN19
3KwtggHH2xGWu9icO+uzQKOdM9ISiN8dDqV1R6rcdFnhRDxvzOSoyqRynuSaOylZD/GmXynKWdW2
+fiSG89aeS+nR316x+xefRnroNNOEv2bEH4YxblNj316Nwx3pfjaDTfjAoAjbTXlFHdBll4jnWeR
1MP8UIXYG9wvtYbB6iauRSJMPxoKWYLI+ZynAJKgIzY+4YftWz28FuOtmO2Z50V4GjNtmIuHxToL
xkM0fIzq02XcxOG51F+m6j50WssdF0JTj7J+w+SRKNZo/JybLdGjWCU/JtL9kE1O2/vwhgAGJ0eu
JHuGhcVyEleT9VAIip2gTc8Y87ZIvIRFXBHyuNPr5NQv+VmStqVwV/BH4i5UCUEd6541BhrcXG0P
4mhb2TsWxJg2ClfXWfIFMzsBfZulVwMk22gwFNFlX6wnhDjnn66w0987xJ9FsNw4v7gHcIOBB8/X
KOO+zfTGLkorKbZM0qrMzRC+jsuxioMcqbtsx4WvEvbiiRdP9DKmOvcAjGHQK/7Y+otL4v0FFpaX
Hk1XvhUOsMIIE3U5gi/pM4pEO3csPEC1wJjdcHBwIzUaJvc3hRRI6Yp4iJgTo77tEfOkW+yg83El
xw+YYWjKK2QRNliJvRa/8rJrH+L14qtyYKSk0bc3V9ATqDcwoxXfoKyaFWeInj5Q6qj9zlxWyrDt
yMN0THxSB/p4eE3XXKEYkq1A+1Om2wkHAXG4y/O3hnTcFOPJVZTuCjKQQXmQ73GeE1EGwaY6w86c
iI/kGN5UZHi5sdOAnegs0+3MEir8NHSK0U3uFm8iLZPoX+ILS6ebHOFjOV1Mb0YYO98k2FxgIJrr
D7O1ti6u+VSLfikdrPx2qh+kaC8hsnhuG0+0l/o+clHscFDNwG1eSk9D8AAZE+oKzAPH5kV/TIPs
ayxW+uyOGFFcbpRpo18DM7Zz4keY/N51HlmE71w1oRU08Q2eFm0TjEjb9It96V/gvBT6YTU+wtOB
Bn1Zd6qjY9ozvnZAzs3KijDbpfvFNX2lhZxM3GKEEabHCspCiI6Ua4NPIL+Jft+yKr9aloRI/Eht
M/7khtjrykXuJtNkpoE9st9ImCfbyiEnIAARq2SPq992yb/cCT+95LfWte4WPNqZNhCBgyX64uYr
eZOsMFUeRIJw1A8t4LVjAq3B293L5ne88R8Yzc8YzrUiAwf4P2/5W0VWYKar5HRMTJSU3llcArjT
teSbrylcQ0ZLs22+aKfu3XqvD6bTucJ7vRU0x/ow78uH/jXbkhf4ETvlDREs/Q1AuhHaBCy70V6/
BV6/MiBtAvceDC+/zxE5hm7tWoF4R0ZkzaTKru+0IHRByF1oJttmxBraBQKFULIn/6JtXGBg6Dcx
QcFbxqJ+6fUeiajr4sVaC3f9RjjWR/UR+MIjWs9Ng3mTHRk7Ob/jHil/7PbwCPj2QX0DoEKUPRey
ukwwBv9yBy9lmx7nB3x1N8aZqhGRe+EqjJw4lne4ZFI+QE51YgIFNgAD41N45NZd5276whzgd/xu
+XfL6Dt/08JbuW7464Tb0cPR5R6eSbfV3qJPIo0wfyw/w12meol8FSzOO4zCC/66K5X2pSfUecUs
YZu/adrvQCB8xH65p4jmM5kVMiX9tsBqzE0vc8VRL0ubkrkT3lPoOR21CEqyaSxXrQMYg53Pyd8a
25y/v9rqpttBNswdqXa5YRnm1Ier+1O5jw7aaNM59w4SwviGCAXHuoWWiVsigGDvD3fR5FqSCxCc
hhspf2asL5p+iS235PFzTFhkgPPkoObrK6cZAFmxmaemVw6526metTKSQK68BTfr22Hf3037xI8D
qIMdELITbi7utOK+zLlUmCZ0AazNUfI6v895UU+g6LRbTON5xlQl2q1uOtVJPdPi7/gapJWvHIuU
r+WWq/fAUNoRH4kifYIsR5QgGLEyODn2LrKDfcu0qtAjXAjltTOo+6sp2uXTuiQGtIsdbfC5IQgT
UmU/PAmOyV1Xr0kzib1qttXSH0KXSlu63OFtb8fmy1Kt9eyh6x7Hwk118mRQ12LdvmrrQxt3TjY2
+Iv5VWUv+S5DmnOt/9LJRVXrEy8Q+6H11LFqiCGmnao7uoZTc5sVb/lmIYfbtM2HHJ6lvg5hHoZk
xF0FBmt0ADgId3CvcQO1rf4GZ3TROsxckEa4wYM8Qh1qOs20FWdPQFykEprsJ9m+FwMsMCUYGGK2
kilPc++S+cZx2jWy054teF8yGg3DGelJ1oQgQwVz5Nc6ceTiSxi3VUiMTm2XpkOGhKav1O6+xTL7
Gu9wIM+DjBm8qc0WAsm0s+RDOjqTETDbWPBNynAVLXxZdCxhzbn/lG646jAdRy/yoH5ddlDN0UFl
h/rAor2IDA8lmPJrCk3Dram3zftICnARZ+axYJmprJB7OEmzNaRHERToObOQfBDrUy1bkutxJL8z
JFfpg15aSep9q3JzctdoBLi4quSTL5ymq3w3eJFi5z6rxaFDKhPfElYYTA830+jiLYBV16id2nGt
NsSm3FEu5UtgtPuoCsIlKI1tZa3lIqhwGlGJCXfCIFvBoMIv3zGYcKaBX+Gu15wy6eUSHSo2hySd
xngvCZuSGPp0nWUrqwsMxSMKpVAeRyYpREkQ5w5r+nQdBOqbIjpTY6bBZHht4hPuy/8IH4pymM27
ItvKl7tewyPIH7GIerwG7jAgjx19cC/hXo/2qvxckrY3so30c0TaEHK7caYyfkWqMwh+LLkEJLet
08uebt3pxkZMCAWztefws1d9nmFNpO+9gdEDuhpSLJI3yPXl4sW0Puar2dAoe/rFhRag2KKwW6AN
lSeZDkKCbyjj9u42+4/UuSA3zd3IcLXP6Hh1v7crzhdhI4orCsSbrN81HwXTRRuKKINnnSMiXl9Q
SceeWX2QwWzg4a82RHusjRSlMBNP6yAy28WMvHTqx3jXeyikxRybJdzPYFx6Rbgvwf2NdSH4HFmC
uKUHx2mL8C+ZiJfCFt9Ew9ZbLmQPvKTGIi7xC3nLyH75TNweS03lyGdHQAYFlJitw2Vtzl6/6p2Y
dAyKyDfdG/AMtxB2hdRtUL3RFXD2wdyoThbmYu3OQl+snKaCUVoB5z/C/8DpnuVHc5tQazHTfI3b
1fKcwrYLap2mjqq5Z4+19HrpkZZPQX9BGpsrPNGZtMRoFJ7kQ4RpgT5z5z2dcZ23h+QMMXKV6z55
NAQYODmxDiuebaYRb6mtMLqKCSRPVyY1NvHpJ9Hp1jXG9mbAU01PSx/oDj5czxhV65vKD58NrBbf
uVWc1m73LNalXYuYN67hetMYcUV0rsE88pn6AU5yvMPyKiGGtl331J1O64Rr7MtyT5ldc/CKN/2h
pVgftoJTv+sMLpn72MbLMkDbdlXv6kEd7TuImrOfEtuSez3wSzsdstarLz5c13kI8t6rJRtDgyZb
K1d6qN1gbJCuMFPLEhrLbSexVBCwuF0NH3bdn398QIxovyRc7iqIPUSlzeTCecAEzDMYqkcMW1cS
z1TzOLa63M7uMwqk1SgfluIwzOTuHEq82KJtd1nhB2mS+JLtevISiAtBOC0GlrDLLLuDFqHq9hTt
xeUQ1w9Yo2UwucmPv2LHQafvyfpOcrssAhUOrEMOXfWxKGg3A7YJap/BbSccCfYssS4+t7ii4zBQ
k9gqYOI3oRfaL8p9hdbxedA3tWJbrH/zaDYWmYQOvJacFIq9fNL2xQPObvIY5AWHJJ08AJNj7Q15
fdULPYkLWPcEhUstIULbxiv8k/oW8kRmBFWAd+ZL9pRLnMsn7iLGtWnllNyMDGQJBMAQXuaisceT
8GL2zoARtSu64qrX15mL4FQiVHVqHVIVRG2T9X6D+rzTMRa+WQ6aCMv2eZqpDjAUPHA6whvU+B6c
8czDcpA5hoc9gBDD81xYL8120G/Exhs0O7lTHNFaLQ9540YKSVi2mgZS79PpvRt7nWlR4YndKgsD
QfNLkb98U88HQwmaYlXjLXC5UYe9RsNu+p1dh5shDxBMhGMwP4epLa7xOCrrJ00MpvQ2FPyS55a7
Qk5T5PDdFYf02oSe/dxs8T9NdIdOVSEAyclnP5dt3mni1pWd90ChV2yQ4IxxnzWOhUuMtaY1xSJY
afEKJMfHiz+u/Y+5MrnUym0RbSUVphfO1A496eAaTwZxiaTbqI4iu7Lmq3QL9wmCv/oTDqX5bKzI
ClgX2z6kO9VXWeMWnAi7WCRUxR11hzyu6c46cu3b2UZ/FUyuo4uf7K/9Aolhg7ds4Effz5GXNWQR
IWVlCAv1FjOWPLV5ovIz2wIih3hrNQiHgEYJgqCOYQL4AAOkuGyy4kx+ECkaY3dsKjgL9oJBoblr
b6JDtFpg9u/ae3xbcaqr2EvgMILNfawtyEEpZjjYkFHIjrIDfNEeJ3VNm2agG/WvD0Vf1e+T5dYG
4BpyFJCtIOnuVd03Whc2nuRonqx6nbIhipCclx5cyU23mFdjaMn2Xyz33agcrFYr0I4nNgvGtU6T
OCCW6nv7VJGvMDxGI6lhL3P7nDS07rdYjTAc+poe9DfzKSVwoCKb1iHcmySmg4FNt9scii+1X6vd
s1GsOEFiEEWoXV98lI7omxQOT4L3jsX9eTpn0aokdKRHvuH0yTtco6k/GF655mOoPE44iuwVVhzP
KBxhpSNell3d7bxrEC+V4ORx94F0EsSVeWQvhof21HzGwWUdSk7k94bderOn3fVvgJlXazPlNi2d
r8XwmmRrJB6AoqKezGkXpg4UOJghnQyBnZGI0zPyoh5oV4geLhSf1NJ6UEDcQlwgIi1yNM3PWjdR
qH69Dsx3cTpgEPFFMNxJws+UtAS7jAPDdNKMHWpHO/MZOfmXMHsYL5graIu8r/EtfbEgxvNGuczP
8l45XYjlhEFjL/eR7Ai6PWOwqZyS9FXFYfTL8DA6Ol/PG3l74RyUMKZ0xlvA1QcoMDq5CXQxCVM5
pz91ltNeyYEe18C0ULNwM9vyLd9B8JFHDPxbk9qNYE9HgzsWNhVBKZjdImvhsxBttIVAL440rkBQ
ItHX+w3ujgTGFa2fVoewD4SvuPQAfdooqGFfYLqkk3i6L1Sb1LR7JhVlsW8iB0Pj7qxFNwrPh/fY
rguJ/nQkAsrJOi9t/YkLqnGN+cih0Fw2lJNC5VjFISNdTPXH8VH8ELgOwJVotn4883HHhGbYFKkj
Y2P3rB8vE0uvpqCyl5uCxRKCu91GMaJI4iRoFlxOy5hIKdWGChlgCUqN75Ak68LkhmNHAk+duNJV
H8Fp5o6kJi1HmWg1YCiolPflUxug13oYWHrcryvNHW66zCUYwxrtXESGts1zX6FgKw9dtAfquz4N
5cwMY1a9+MqzcSfRUc49Ig8SfwQb+mhRbyBCpM/9w2XHic99aQtPtD+cgeHgdeQQz67wANfkVC8H
2GMd5UFD2Ksn88yKlXCvXNlH7lAgy6GKW/dwX57md/2dUwrpLB9mRGRX5HHGR8sJ8wOL2j9xuM2w
OIu32fGy71S3knwNRQebqyPICXcH6kVhWzKjLf0iWpsw1UnGIkqHU1JwlHFfjZ7lxkG4J6f6pXpp
8RCcg2miD+gO1yySxklc7d5q/UE8docSLOZMog1rrnSLFyiJ5WNNnHuIoW5yzl/Vm+koVo+3WXQy
sskWuFiDeWc5/eHqtawld9NG2UTtXriQ9EVEo3CslBspvM0sGl/iol5ZSPFrT8P9jucQlUb/tJwh
i/K7rMPlkbf1lJxQ1NfrEQd4xTO32MJeuBbf+serJHejXpyWJJFhzwhb3TbnKSCgyphvyCHjekc7
5GFEW1hPscLQ5jbZc8N7TFRs/a1VvMRtHy+R0xroCG3+IUoxQy3klM9YA0X3jbd8WVdSBnwXycEq
V4PyzjWIyzWNiewL7MoP8CYC+VrKEtkmkkze8cqgbc356quNB67smtwI4KxYboRPyZMM11xxdqJE
RiBB6HOGTtkJr7BEQsuEhySlSmPvzFs8xOMMuqJjOeEKYil+c9cO22XhXmRf5YcqL70HINLvB1f/
mm9imrnsZHDxpd6/B9whp/wKhbE0hryifM31+YYPmZMmYAoFCkMnGqLsfEQCNVE2u+qCta1rUNXx
+HLPgAipk5fmqRxhjVPciYabkPKgIdy2i8GJIMMBw0yhXQGJm7DtRV9Y9WwXr6OoYXBVucYhccp1
/gy5F0EV4YdMdSwvfcD8TwlmjsHXEXEAluiphxjUun64813KdIK0QWBnyrY1dUp0h1dUzDFoh0cG
eMwhspcrUIhZLqkMhcc29ggs5AEunuzLUOhcngGeVTKG4IuDqS6FG+c38XiwLyNneBGKgEoeBA7o
YlzDtPj3H7L8C6TL4ONVNYhicMO16zP4abidR5bVph0YHMiMbjMmveuJ0xp8RGyq6XVsbLy22Ird
a+kuwHP8qepaGbwSeCaz9d9IaEhr/PMz/8Pf8w1a7lvFzKH7gqVZfJKOhHCn8BYakBuAsHRN0WfE
LtIJJP2OUa4u6vGiHbPwS++e495XpyDRDkvsx5UrRz4wnDzblsFajT8IrHZjvygpXk8lc9YGUrI7
i8dUhu6Lpb/bv1FcQuUmUTQPwk9L8iNgPmXVZ/sISF3P13iqozNf6g1hYG3jSC11JrGLAXQtdMni
Jj5dHYxoFxH5kf4tZPv8swZMOQDZQQWY1tMthtbO3K+N5BFz/0TeNcnaULe0Qxkvhzp18uHnXtmT
7SbTV0yB9OwlZfY5uiFU6jY+L1JQ34Ft9e+jq1Kje7XKuPJEGIrNXRKvzDcxcvMSermjZLdluKEk
emZVGaovSDdTsr7U1HRgXVFPUH08BSS1ZtltCgXTOoYXlz9jO6Kd8op9vLoa1WO87IKLgS3Woael
Nk1MdaONtwpgwIQliQ/pNkz3jCd7YbtMN0mxn0xyA7cxMbvkwJl+mN5kGSGokHTsiiS9k5zbqMRy
PzNt8upqTyOoSiEVFW2xrTOgge6L1Y4rCbbp1Eyyqby63xHiriTIbzMEWCeKbipYF1nad9XSvDSy
GA0s/HhX7MIAGTXp8L5Gob9WgpqJmWwXYJ3DXjj1j+pvhono0X718hgVaZp+5TZ+97htIkUvwuZ6
ts2rFOSARY7HrUUIpCOJnxWYY/NWa74p3fGpN5NPWEMPXLhga28jm0hAU73hQ8ec8HIDCf1a6cpH
AXL4F73KYPoSCgFOsFe6LVo8+QPl2SJ5SBJA0gmvJBk3JJJ2ZTD2zQ4kHS7yG4vej2CijPti9Jvp
pAiOoAV4ZBvbMUCwwLC14zaH9ZUGA3jHg/lutD5zjuQ007RaG9rNgm420k5Zv5cY/rnRToMYXHHG
ogm16WVtkK9C8cPFvyw2OOR1IIZ2NdqADI00xhedsN1NUfqmGoCFZURXDgcAs3pE7eth6NRJvkWK
c82wzVc0t5a9SsP9gBnn7mL41/JXtXPgk2taVPlmJUH/O0H8j1CoP62cnx7dt6HKxeyhnF+vJVp0
t38FkGt2OkEUXMxf+gtXkj7lV3IQ0s8h9sTRBTwvgeCFQw8NN9tPW06T3NEO4m361gGyN3771KY7
GRTtGstoX67ejNPXLPgCrGwGUY4mrdLCJVL2DUS3JM6TjZEwI7DHx2sHcKEHe6ph3RFAWtn//obA
W/+XSxULOImbGHrUtysiXMJQ6MfQdKUj8wv0C5KP3T+ww1P4AiSVPCCEGF8z0TM6pjgXUG3OBa5o
rNkbjc6VOOnNXJMiEBhHznMB3HnHWbmL75hUc70eTa/5gXgR4+bWwF/nhK4aw0rot9a5DHQ39XP+
G98N3jzVPM6JXlxg9bGshjXNOxqZw7S1vNmPuWvzHfMEn+M8SI8s2fJedYV9vgtX0ka7afKt9mLc
K7Gv38ELOSXr+O0kcE3j5vIg7NGimDuCqUmKtCuMAph02MXZCoBmwvfiDJqx7d/iVfxo7fM7kiHW
2OM60GYO812+bl3lgENRRc8L6F6SiYHBmz8/VkG6n+3SF9byFio/ZGJzxZzUvUbRMU30Uy9/z09p
w1FpiytlsjtO3ovXb2uPXiUw1uEhi23jVDn6dlyxKI7XglhYMw7ZpEFEMkvqYCFHQ1qv5sc4+M3z
/+Ex8qf1buC7fGVF69oPavFPJYLQD6pqiJEF2m+PX8zAQFMsJD7osjg3nsHKZtS81JvaebBe65Xw
zLCK27AD8FuTBW3aUAKaC+VpwsgpBAitg+YD2tw83WPaUcXXQYvwDiB6Oemv0MWqk/HO6TGSiYAc
5QrVNseR0ALYDKLmAl87CKdOKHP4laRUs9euFdPyOhGFfNeg73VjDoo6UCovJ95D8i5sDWEnBMs+
rXyjhIGwip6ndEUviASDqClOqmtRPN9RRGfP6dsMiARWE3tAcoC/r9YrECCNlNC9gm5FzZMkOgJJ
AZ52Y90M/03Yee02jmVr+IkEMIdbZirbsuVwIzgyijmIfPr5WDfT7Sp0AYPBnNOhbInce60/ri8P
UjhVu3mBQYjLaet1F52U9omXNXuHayiiYFD2kYlNZCe0NtXGD3/5kn7Nwj+/pCWiXZPwNQjaz9TV
+NIhoM8hadItEUXOLfTKvaqAnLxp+boXd+hD8m6tICZhaei9stg3/V3d7Ve6e7GFV7qF58ilkghZ
jhVHnyIjSg32Rd6CI178JA9HnfWdD5/tGIWKBukIZZAGMnVFgn27wp3s28t93G50xacvtY3CS+dc
nxMqi2Iudaeh6CT1Gc1I08OHiD4Q1csQckbUGP+dKAX89PJ3CMHYxWeYwRlJrB4n7mGwMxGOEXSN
k3GJuB91q0MuicYjxnvkzpyXo6czt96nhR/xCm5ALdhxHgji7BkXr85N8tW39pC8KM+ax7IGpWE+
6Ns2KF7RNee7v0kkfumof/s+0K6aBnp7AxMGh+o/XprZLA1VWxErxcizFe5T05LWS8Alqy3Xql1s
llMmC8cX6medpZA08dSz8Pdo6D8OGuI/fpCFhP/HD6JPRivkBg8GiaWwiC7tRx6xE1xWpOrF5LlR
yoRVCswQRrrItuJHdEYzNJMdGdTM/RhV7OrAEsNn7i4owSuI5NUGyufqKiUMn9b4wp5Ai2+5voRC
GDGne8SqMPI2jqouXET7YrD8fkWvAJtkamjESXjUeJiPqMVoamLKHCzl2L1Pu9RDEEpDMog/OzB6
H5o5rBbo4Q3CGISBc4TPi9kh+UjvtU3ui4R3iWyxlKMgabOrvXGYHImtPHblTxjDRgYfsKo1XUwM
mvIzFAVGt6x2kypQ2QQj+l5s1KADUMWvf3La1CfOedEBnXuTydLrg/9+V6Wf9hxEGajI/v9o/LDn
5GNdVZLOo0FOiRCMbz2wz7c+sNAgxoKwZcS+R5/+oJ0G11yXXu6z5wSr7xay730hIP/75xH/dL+z
+Gnk0Un0iP5M0R36lRA1HU9IsaU6ymIY9SNf90uHVzv8Wz+Bukgnfn8x/v+n/Zie1K66JtRso6Hw
DQZ+sCi87aZ1WTcvy/o03t8Kno78SQT94mqNbBG/q9+5pc82DbOAXRr0hgFrbe7bL0Af0ltVm1R8
rn+Vu2BztQeaKeTzFfXWNnWnDSw+4k41pMOM9WV4+e+P748b9D8/vh9velNHF2qq0+UXut6bp/5M
rXZtVQ/jnhgK6cigIr1IJ+RBPOfqowKM6Aq1H2fu3z7aXzEIv320aFa4B0zBpDvj3686JYbpKE88
WLlsTzFpcnh/kY1Y5vNF8ah1m2CRIbpjc6c0yGiszkkfFv4xd/Cg4T4XCamxCs1SeC+c6r2b8UY6
KCPMD8EFybpGoUowwovwLToYoxaXJmnXVg6GAdt5cXS+AcFJ0Jt8iEuftZ19KB+zS6V8BOT8TSyr
xoxgCbErVjZYrGznFGeZd0LlXsy/PNTSbzGBy1smabRT0PpCjOTPAPla70TMyysagHIuLGdBq5Ze
A5pEBsfkcCCGt0SwyU+GSg1pjAk9SxRXhMMMJoQ86UVFgpsTRUqROOS1JzfCIffgImw4Ic/jg7Ih
6B2TKPgSFU+kV1npm3zOv5HGT598nvprpfpRflTyMyik8hU/Q3dOuS8ZG7PZzckiGFD6+6w+oyC8
dT6ezSF1Jb/BoZ/ChQdq9JaBE9m54NFolHOoGlvpwzhOB4zRK9lTa68egsQW1xSrzvsVefKwNLCG
L/o9cpivzObVofGMSSwAW+gBiC9ktXCO05EucdOawSD5LW8Xw3XrkbsksEgwxaBLo8tPd1ZfN75M
Obavpo+QPC6CsU/tEpsrFliO6RQPI2Chr3B8Q6dxh8WPxOZnjvpwqjJfZIidvflN6Vzp6jV74rDJ
QuRmv6B8I9koNx4vfuVlqHUe0nBwkLEiqwSg9jSfHvTrAhaMKJW/uKJBBlaIft8vdvTe2w4NTg0R
49LjzFWF3u6CD3kn9Oe634vlfaS8FdnHpT3dboEar8sHKOsoBEfrbLy6ghIk7CAEHtkakOrN53LO
cFj8BVrDWPeHow5MjW4BRGTSb6Gp0aVOe13hEUSmgUzYxEtIXqxJxZmDDaIbALhB/7TyXtWQl6LI
Ka0oIGeBg042PgW45W4GesacsEmk5wrqT1yq30mAa2rXGIJ5sFNpr/XCvtf3JhLCW0D4XQOSUnzi
OA0q/uJVt4iecIijbPi8YdMqeEgp8mVSAa6JU06wH7HHYcu+dg/guMODUab7cnU/whoW7anmC6pw
UGAVti7imnGQ9h+BLPAKbB5FIRzRmdmgWuYBNxKdhWnL3cjRQxSgyx2ns+K91FdreKUiwWnXKHpW
KL9tIYi/6iPoNVQwsQhkMc+6DWiKcKyLKbvDM2BhPIfUp4UtY/QGF4VdSj0j38NWLsCqEBLFfH3A
sBJRy2AgATbOq/gF9E3heO1RHS9Uijm50rAgSqAGNTADb7DgRPXySBBVhU4B0HBl3zI/qcK0vOcA
tcrK7YVHoyG4a919FTn2Ae/S3M3lRuKiwoBQHC/1c4p6Djkw9orUTZGvgQoDL0efETG5eD1yG3dG
J4JhWklI5AVuHHRQwC5wcMRNrG94bQjHzigjsxPdw6OdL6cNdI8gbihko2QxvoD/uVck7bKFWboE
/pt3YwTZFEbsLNXrhc/z4sr8g8NHsvJuwh2rb2rrV1h3a6BzHClCCfOJhoSAEcGiDxHE/gZb4Ojj
ml9T/0wSD89Sg7tPt2FMBj5Rw+9xSPiTHmbc0TwcjfAQV6dxXBenzFd3kEJ18RgNQaOttdt6kq3i
u91KKHEEv6x3Wb2rOJOG06B7yx2+XM+4D1g1Bp3wSpvgbDtCwYY0rFcOJWRs7CnlWmVFqt1SPVyu
O212OvZ9FGVwfh0DAgq9BU7n4YhI3VAduXOVbquhB1E8M3EQd3czfDKi+4XGVdAc3Q6KwIFK4AVv
3te1RPdI3JdPnMhARWKGATBs+dlkr1jPXxEFlqgVk3XioF7qvkC4PJKdoQ8AItUAzFkcbMryWjFQ
KRy9TK/mfMx0/BJBqiEFtxonBQgjLrU+RhEiKqoW8Oy43c1fEC9/USJd7qrPNHY0qIqUSCec+3cG
d2dlCWvhDY0Tf0hso2Pq71Dhk55qiHfjxdUJ+iRgT7AkFBElkVlWBnuG45paDD/epsyNtCSXFmQw
nI7CnA8PqtD5GBrFBkXm5yAh9aOq0M4ST3sl+QEAhgwHg4gqpiORMtrzCoUYiy/KuuSwiAr5wga3
JaFAV07AbiN7U12UFtJ8jEmCU3YPU7NWKsjbvJ2IGKaiG1ObN9dvGVIlhvMX/J0ZoZTejJqagsPL
Wb7dVbeAVJC09NXVUWiCNOm9lh0IEU3voxhlUboeoQFLr5++W83n0n2IwZ0ZKpahwStuayI5q8eB
WF0OyIEgd7sV7qTc5XNmBXOq5Pjfo92vyffnQEWo1a9wK9yE8g/kSzKanJQWnHYUC0oIfxH3kaWF
sJvvbFdfHZmD5zsG6xRhmsIGbVW7RiXnRDC7mSWMO/Zec+GoyELTpQBM6HKqH3TKaHF8I5xvYRGc
fHhcdkHOGmSN3yqIMJzf7UXuf2Fi//0byT+jxH9NRfgYSQcgxANj8b9HxJtqlEqSMn0PXo9ThVBh
Qkgma3XqHqqHzK05GFDADJv5KSlZU/n2CFCUCPK1QcRGmKtj5uUokT7N49/2EH6EP9yXRDqrmqhq
Sxj3j8VoJqg/j1Pm18srsn5mVz5ftVsnbOw0JOvSFrkptU1vmmZH5J0LoUjyynVhim5I64hUaqyO
R9e0AKjk9jmFyOjvm+jYx88pavLdIkazpq8Lg58oIvZdvQziR6KAGt1eEJHlzZO2YlkdwmtSbdMO
TfbYWtH4YspvqyLse0ciA/Eka2uApaYIzXGLAiyeXOC+mwtFjABCdK+e8S49qbisoFLXRDTfR1Bl
aw4ZdD8vBZrrZrcaH8fbBuHdIK4ldp/evg5+2TgDdIfhCx9m4ZSZ1/LKroJoO2zy5qSoR3X4XiAS
mJtA3c5BwsILSU+CioWMHahN33TFc/cUf8cS9JaaHCQVcIwh4xKM87NxCareixIUAm7UPBggl/kJ
vEqucXy64hyO46auwzTbFXJ4XQUTf7S0KciSj7ZC5TW91aFeZodKCVhGmprdj7LHFVXczoiytNFX
pC8a02bzeBU9RFMtB97NKyk+yR5XNyxKXz2qSf54nzWA+UvUPJFms9LObfG4YrVF5F7bGDrJCdG5
WVDV0PHGQU+8JScKA8XV4W3puc9R3z6b+A+BnR2sGEgPt32QfGs+iU0tQx079AmESfI0boUXafD4
1wAWyTjz+JsJgDIQCbolJwY3ElIVPi2aTenpwZXWrAtf21fO7KEUa7ZdfIZuyCe/RQhyGIlYQtK1
bkgD8qC9ubrS672uTPaKoxD5hJd1HpElGMDUj2l9cVH+bDuPr9Qt19N5dAePjcPJ1vx3F9yu3FzE
pljNcdhqPl7E72qLAvpcuphXPGTdI/eNnZwkAZwihJx8l2VUvYtuEHPS83CGToDTCdF5jMAcFKcw
aqj+8Jb4xnGx4c6+uYOn3jIBLGyKslla7bAIsHHxf970rf4Qb/WD9F26xWO8W22Gj/pMpFDppK07
gMbrfOQ0NOHmWpSqSEHw997uEUCudj1t1gqjoO7quH1GB7fk13DUfDjI0AzjsD7fnKXTzfS0NfIT
5L8brtTaNu7EQ3Kvnqpwwf97XBG4TC31UAb09oQ6LCY/k/oR786dB5K4i7mJF+U3QpbSye+6b/EN
tVuzIQOEmDEG1rpyJrwMyDGchZHgp9XuYt5Vxeeebw0r4pax62/00Zf6NEK9dPiWJXfgup+tPHck
GiwBQieYv/lDHJfuR1JvGl+dfM30khfu77L1cxlwCbuCVuy66n4FWvm382+Jf/gNGSG1H5u5ShkZ
O8O/z2Ypqcy5j3ksFb+62hkn3Jvx1h3EYA5QuAJTdzAtNl/4FrSTxeUv+4r8R2JL5lbQ6NkmI+Q3
oN/sDDpvq2VoV1tXweHgOZNdZduL9BKpKL4pV2ZWs7VFvunV1/UF/ZeOtxL3ehhd9hLC5Nyjyuvq
YtIgN4nUodWimIMnYORkTpVdJbkTsKYhPo7tGauy4esnwuujNxiiwvzooo02kq8+2CIGoG72mIcK
tkF88lLzmOM1AT2FzCajn9Q+XA+9o84O6OTVys+ghmlj4S3Flz1TQxNt2yRoBK+rDgndZ/nbiKm9
CxTZ0y/vGkNY3O3yG3dMb68uB3FGIemmFWXJbn5ZFyGuWb9O9yL8Tmc3AwH7Xsq15BhYNTyZlV6o
0XlgCYp3ZbRbtPFkCV19NX5CbNUAcdg6NwJ7Wqbuh8/ckVlg53yraETADuiKsucowTtjkvQEjtm5
mcQDd6pMa7psdIjwxoNBIbrLQYXAfcbngPXXSj+E/Y1jxGTnvlv65WfDWnTYaXoH/6V5ALAVSEFc
pPCIcFlodqXYaeMj8slF123Pbsqu9i15puqomHRsWm6QIWYhBSIXhs0crfhEv7KlTjZ9ZjURozBx
+0UOT0nAQUef6IgZvwP8QL5GLLOM+IiOOptuu1WwUh4086OxJyBWR4NNRi/vyrddm9kAmaw8Cyl2
U/YpPhESY2fmPFPEEoAnItSrTYL0sDyol71ivpFuF0HANRVmFzw+R/JDsmmPXBRYGhTtylec31AM
h7gU+HWy9/nrSstBeyJjIF0Pq0Bd3Sf63UCeVfyC3G4AL7nADh9G4rk04dyoHkxf5wFD4dJR0AO7
FJjeeFBXfTDjuhDJV2czgkzfilqQgEh3gKJQ3GgcumRNmF3MCOeo7VbpnjPhRHE3+0TUoAbBWPOw
ANHjykk0d8TqD/1XLmfmiaoa4hMtoyeiGimdW6A3tKXJm/N1MvKoe5J2qDJULKc+gGcD+SC+VoBP
5ppFBe/GAWeXUYQFprkJ/zTKUcRojR+PIS69QqOagDg8x7jaMQcsAPZmqv0OP7yOWno5Ra/FXyBt
Wpr/eHb9/+hY/vo/WAZTvBqlOHJ04FLYL+ZYW3+HK2KNTJ3bez37aebV98oZp2ZshGkCqZB6ia8z
Gq3s/ANy3F29xShYEWajw85Z1NFTY3NQW1t7SewMndtWZsrBpuAuj/uC8SovJJENfKP4kmwdJMpZ
aECXdR2EQf6CLGIy0zBjQSsYjrxbACs0hd0dCh2eRmR+vckbDnBxzxwGV+ZQ/hg5Rvc9EwfA3lM5
PTcAekzgg54QNwsQRd31TnvFoG6lLB6YM+R+t5ioQu6cnteCLxa2E1WiM0UvDZ+1n8wIWHmMHP34
N4PnL5XKzw1FVsgTMuVlZv4p37qoYq+RnwPtR5DId7ZfECTti5Ma94zhV0fqbMB/8x2nD2VOYLpE
Tz9U6k7pDnW2F6RN0570kcA+zj0RlqTctinNzvFbDdUiWMpL8b5oIHOXdROZmtBtxjBFGsSSnGNi
Z/Wbv0oc+l9DZN8QHV0xg0DmXD6SyiK/vCRuXQl08zxjDDK8PAVHPvAe9SaR4X9R9Eh/MLvCXvz/
s/jxDMZR3ApSyzMIMrg2Hs1DFWK9Y6fudxcKUa/b5q335D0+AXt8aPy/NdoqvzQ7v30ZZNVIJrUk
xK79WBe7WS9XrcG6yJfROZnmRTrjOvCZR1hgjvmOUeTqXISXwnBvuFiRfzrs/VUMDGeDh2Z4XK+7
3ryrJgCDzoO7dnpGSX2nxM+lYBNGmbXEWISF4c/tWtEX+VYx7Fo5t1UNU6HHoNqkxEk7BhYr74pB
GtUIqRqE7RN+P/pVsgVp67EHCDwS15vdrZymWexBK3vUXWHgQQczLnaJy67DnIfiopZ+NeWCinNO
jiAd7K6Tp3NZgPqXW0Xxs6dFuYH8HtWb4MZdGGHtyGNniBxQVZgOdF4QbYidFSddBfzQqC0AbZGQ
eCg2QUKk3bXZs69lwF8LFOi1VCtagLRQx1cssPR8YVS1YlSmIC0jmmmJKZ7KTieKdsusmoInb5Ba
lOSIBk2B9tMrgHtK/nTKnBe0D6Q+Ht/MlXt9hnsgNOoA3mZPkPhk1bv9W/xcATakWGF5p/F8cgMC
2UJiFL5RoO/15Zs30ANbsOf7kxpUPuN5xP7ULfBPSskOB9mM3Y4kVZzf9ILBdHISrvAs3gIunG6w
CZtU9qOKy3V3ldcz+4cvxScp/uKPFr2aqFWBvwdEENn2kjwTI/NebSM02s1uQGEUuQRr2iPq8hBx
Pvcz/zM1X7gYbuqVs3PXXw9T/zCWjwQ1DBTvoObHoj6WO50kkmidAoJn9ig7uAxqEu3y9fWykzjC
GrJrD0TSlCi/ey9dkc9rFzyzlcsaeGufdOGjmrZwKdr7CnPMzPfjyrNt1HezullNO3Hcol+c0o+b
CNyqhOT0zsU6ve441rmJDfum+LOPoL3a3OxF8F0eVikWT0T3gdTu53Kr3u7EfCOOb1gfYF3tKj+j
eFPXK5Enwl0CyFQibx1B25EGZiN4ilPXmBwu+bYI44EeBberyRp1NXQ0F/pebMIlbrXHsqjK63p1
YGSUqHm+/zBV9mkMvMCzRqBnT2a5Ly+7ofEM2V2xetGQO+wa7AsKjEl4zfyhdvV3nXuUVbFeVxcn
Hnh5h7D38jfRXVWePAY4Oqblpvc77HD9Ns9ZGPF5dKFihgrmZiQ8ka+23CTuivQlZi4l92qyWyKf
PFkU3IvQkgkf+KLaqhHRkHp3iNOPsdvfQJQ6n1EwbZ1ycDgBMsM2dC+R3AZsnnsGzTsOD/6DJYQA
0PC/MaM/2fTZRgSRaLqFHf7ZQdTPt4SgSQjOdkL/04TjzjzEO96PO7o3zGcm9NSLvkaQv7dlH59f
kZo8yXfGh+LVB0Jg+83fViX5TyQysXgUsQommqSfwBycStNj0cfI9K0/G5xua+bPAwwFHNsZqhIz
YHwh3ok1EAQGv9FIFcgis09aJ+28xSKDdQoiD/cJmRDvq5fmkRNyLANcupDEf7unf61Ov10N//iB
f9xNctWN9SolQwxcyE6Cccc+ApGo0jwO8v73kjnxT5+QQk4bxYHEgP6mnY9arTe1vDOJHiXS8LP3
xSed+eWcPAhMpcWXsafc7m+Rln8cA//5p/4QmwjFqKijwp8anbvtEKIKAUuMfPyV34g914ut9b8f
zt+KNhZAU6H7F4WtZGjAvP8ePMWrkA5KwjzBlfnKGXqvH8gydqfH5BWo4g5XA1xnBHBtJYe/bcyi
8tvIQRmnKquKhnSCP/9nFdb1RsF12mjLyFHgc2oxHWJ2U+8bI0yy04W2NBRSnNGcFzeWIA82DnM9
oDu31Kq/i/B3clF9wm3gecfkdV+9X1K/Kdc90BlOg9VnnR4bnLfZs0TEXL9bdceeVBKikUaQIJ8R
rb8BFax/wXNwDlaFlaRfZBU3B9UdTNiSZ+Ky5/EKxCKuUZqzvWKvBCtM8zbXpv008bzT4Z59ED9f
uYKFUYroMod/eo+Wahw2ScPBB0TJ7Kyeq9cyexiD5rE+mN8witllfamDrrL1/lxcNgzJmpXvGUCp
oIeESx0VlkEK5AflHr1qom4pounaD+HqaaNXSR7lfD0F4E5G3hfuVax6qb+6rdkkLyAhBF4sTLAD
OoBIpL+4/XrcNJnPllPccQKOio8p77+fKUn4TRHz62ul7hLgVKSj8YeQos4ibZY6ES7llcEMsWvv
U3KDgL1f8goszV+mSjVI7lmPqRknqgjLLCLNNXgoDWL96OK9rLD6XdfEgKC+S9jDW5QQznRPNTXu
YMZypBYN7WCWeDnkbdByyUHCNm46rkmwI4teroPY8EVaxVDdRi3M/fOMLYmnAgPdxG7nANzXe4BM
0rfwUWNZOWYkN6lIYjV5L3OPQ/uimQEEjj2a0sPSj/C6ljZ05XILj94ir7k+ivuckGbU7oYlPbM4
AgpjYJlVy1C38JjZfIyF3eq6b9pt61Ct2pGOa5xucyBFCAleb9l3Cs1mDh/FDCdFPoLTnPVXvLwi
Hx7+BAAWsi/89si/bGb8XvnaAW8eoV7Iz0wknC+KBBjplMljhdOuPAL2m2RkqB+Gk1vUoKym0Lwc
hwnj3lrW8UV7HUMZwftZOOlc4UEGEW4NX4g3Sxpf0Z9xECzOLDw56lqSdzoGahIMqeAGg7qdit5W
Klsm4p0QB+gubAagK8zQOUiPf6l7G+c+unH4XwJYRs5Q/KXSm7JBaNiCc3rX9+ldLmwmTGT5//3w
Iav+uUovD58qacTEmprCzfvvE62/pklZj5wpdNe0RLHlGJE34yg5IJjZ6IzduwTsghweowBfrhLi
cMwPzUHJN4QsBsaL5tTO+Dx5WP3Sb5IWswgHWe3mo1cQxYgIYnHvOjxt4zUEX1Dk5wsk5KUjGcCr
lP1l8MhxxXQ7nvDeQY6YDxWInllu8xGrwWOp7Oh3B6OBEys2eBPrBRiW8GWHseyOua8x3MwISd+m
eKclNjt+rgTyU01zoSB5480Xrtsr68v4VOnEktsCp9DIsg0/EgfCbU2YvSjxdrCavEjXU4EYDQOa
cOYIpbDK6hn1LbG0ZA+puSeQGcAZM3jqe3eQ8Lg+maKLhviCnYu42d1lhAA+tsq+lLwGLBrdAW7R
20Y76yZ0uTUMnw3DpRQSmjhoO7QoGAETX3u4mRvGYlXZ4AWVtKNCaCRyJ4THaHhua5gOmhpmgj0I
or1jMxHD2+RqmbcaDzov982XOtvgCeawJemEh2yiPY9DtmFetZs+tmrmVxa86Zw6IX9E/NQjeOVJ
1Lcmf1U49l1tFRtZv8PVj0UvqI2wF52y2JJ4IN0eYLM4pZGjj74g2ysf9aue7bPn6gpbYanN9pq8
ApbJ8+72PbuDP09+ykwr4kVfOhLdOA81UNgLAjHQ2uouMXyM1wk7kyP1KI7sW0/KS3AjvTIceNrQ
4cjtVuwf6/S1ANhK9iO/SuYttiXm9SJICHaJPZW9ky8Vxe5qByh/3a/K+56D5mZRLNbV5xFhbkwX
BAsMZE+M+eptRHYIodKHxGiquT9R0i3cZSgdpMV+f3MrE7DlviejAABD8qMP0gtoaYkP5DbZEnBw
bPNzjvhr2RHpNohTq1XXHJJCD4DK6h3C+Be85V7Qxh4nZ9dwAa0N040I6WEZuHzFA/+CNUdEdCOz
1Td1AvZQjPWDTmjxo6RtzIsnaA/6xTPa48TBOh1leBi5fxHGz9UQysY2vZM7LH7QatiaDc5gqmAd
lMx4XlfoK0IDjprUpZIPKsXxgcsdSyKrrT1RPOIqqqOj9pBsBLLFZ9XeyVvtK7m5OquHtiMFBkDs
emqO8oZ7D3St5516uD0PHzNwlWDzyw7mWvwkJN0Sl+vTT19vid0aQf8QmVbSuJMKqYlWhSqIKaWK
XX4sb9ivUVhXdXjRuztikP/qHPh1T/5r6uUo0zRNgNQlpPe3TuAyW/XFLKQXJ2+C/ldwzPVCi+VW
05cTVu7diaV+RQhWfupBFnTiSy6BfFiOVYuBzeIGY3iHJIvDKpxlpBlnEW3AfKeV26IKuHmFFTJj
2mlQdsAdbq4kSKEcqd2qO9HqLi+iWoEcfJGogCAjQYkkRsRs7lAGyMMR/BnctC5YIF2dSpgvGzpQ
YUgEEo55WN7MJmKQTCgUNGPtTjGvjTWQ3N99mdPisIPejNLXDo4NtKOxmiXz1VEcwRsJ+KQNJJgY
YRYtu0fpLniP8dxYxCcAQ5MlZglwU+Yn1Sykflg9jRHNoq7g7aWUiRy2s+SxCcK1IKcDt5b4J5kc
E3I4IcLUBcjt0g3ptlx7CP0RmPYmUqmjjKYY3QcuhynEzh+Rmu3ItGWsgppNjV+kQ5QIYSd1gQ5o
tKnJ1+Wul1AgJM5keIkcEJk6cbROf7nbxN+Uzz+eh2Xu+gdKfFUEih1KQJ4bRLRdEE7g3BCPKCQ5
IQ2y8g1We3THqwzvmcWd9N9Xq/Tr6vz9eaTpSDcEjV7jH8uCobWFchn485Udv/LNIX1ku5BWVOpi
B8Z9J54ucLSpDchpJd4FAgw0ylOI7+NMfMT/tqjqvHk7+t2WOCIEe1xEyYYpeV2/CesLaSKueSCO
HDNyjuSRQ6Q5Xu549hgVCy8L0PoFNGCduidECx6st02MyFoNSOwE7KYW7DjN9hA2IUEkDBs2YpkN
vmMH2cEe+8P9zb5P1uM+udPfbxuucnzFhtdTQ30iISVkpFrCCtS7KriGEd7v2ZXdyu/fF/T8hpnF
l++z7ce8AQ33FY+0FUSbAGPMNUhQPMRRV5AJsLIn43gBNQsZEpf/z8odHxOuo0OMoIyoCCG8hgTI
PKmuinJHtkvPvMOPPmCefTFC0y6eMDL7sNNr5bD8a/U16DBTquDE1ldKfuJojV55vIL0YIeyMZnf
5TuJ8Mppv0MaUPkv2tbcZSGO82Cxv5F75BfYNL74iV+EYPXZFZBNujOuo0P2XrvZnvQnp7gzQ3RS
S7krIlVvClBgRGTSjPZ0P7/897Mkmn9EezFEiSyfOs1W5o857apUUy4mg+lkjVdQQsQLw7F29Y0k
LJCqYOc2hfNQHAbaiiUnFVZO1QXUgEDwjZWPcikFaJCovunb97mvyfI6N72tdj6ql1V9p3Odja68
TH3Fg5qTm+VMLvmT+/JMvsmKnFMcWI5OPjGauTOzB4RK/Qo1jsKLJ5sZOQQnvJsdeGv+jtcegUEe
bQAyb8/jZCffOYgRigeheQKpIuULGIU/n/9WEHuuSDwEbTQOM5KCVbPmZ2K1EB2zWyR16Z255J1e
+HHerm/XbyRei8ANqVZW76ExcwGFwOQlmLY6juAzCxx21fZ+egXNm12yb1ufoHKnxfxn1js9vs/2
+WezVU8SrTqTNWyvQcrJSwTDXmxJOjsqqLO7cPRXCJ8jV9E2wrrn7Oprt90OFamLRCfwyqpnxQiQ
Xr6374at7VYhH/HtYNwr98DOx/mwZPKKQOCfzF8vS7zS7U75oImspQbWEogifyTqE42ijRjkgZEb
3ZN6dRhRg9Rn2wZoJLgEXwvG1PX1UAcoDUjSvqJxQWzrID9ZCPJvTd9I390n2/jFh/dw5ycwMioK
MMQSvcmRvOmOpgYsjErPStZGeNXd9NSpb83FRwPDN43AxqxAM4Mb7KgE4VUT7Z21HhVRgPSlBfcL
ge6UX5glgPoZe9AponN3EIBjtlzHfv+0aFim83KhQekwNBReSWA6kjneEAZ49MeQx/3OWLTx8RE1
P8I+NIQuUVqEtyXhxBSGMQrCCM321lxni0XpOFPdQ1nOZFgV+pvl3YUOYh8n+eIF/90CziLW2KN+
W0v7AtJ0/Ch6f2hdti9BQAz5VKLS4ltBFYwxc8tAAhEv89HjYHynVWIRCevkBLe0Zh8X1cntBNdQ
Thb6P9a0SV8UPLQHNyzTsYemsVkFEsZjcu5ROfJPQzyhpSMV/APhDpYmxOfkbMLYodVxJkd8GzUq
ZAasJuK6MzP2CERH8DKEdxqP4yZ1oXWJr8Zt7N68Xggu4i4SYa9YMlQLf6sTrTEm3bFfE/MDLAL1
mEBUcJ8eWWQ4lVqiSkARPVy6aOrkh07RYOVan5wnEt4KVKo0rtwvyXTLu2CTjdm1G6TCvyK0ECn7
bAjYl49wbUeCLiDbLcZYO7/T0KU4AdZmwWtblNct1hfQvKAvQ73EXnjWpxO/MdfVF5H+dCW7nNj4
TSC/SlJn0AZRAmDD0h2XuKqMnEi7fjTCHDUPv8EnbvOvqaOvdt52JBXHQVu+kVDNOlfvzU8J0ANZ
hrZm2fNQluFakk+TbcrnBCMZ5xc3apaf6izIOalQkS8hd/IyTplnIrPtFXSEsajD5z0zUsZvaET+
nLCMFARsVF6LzhkZKhGGZPy5ZHXUPKvf+mmJblgkEBe/QPWgwJNhVAllhFINLoLpPYaeWVx+FJ/e
I1hPXhl+Kv9KNgIKfxAeCxAArQxFh1EdcGKsu87PW3fh1sYkWBlrIjgp3kTtK5DevWFvxDScvLeY
squz9J5dd5cbZpA3QFOMm7hmBhlWjz30elZXJCX5aoOThaTfakvGJWOLJZBIHEkBj6mOHX3R2CPv
XkBIJj8QCi513qSBgDFcqZyqXA7D6rHlNMTmzqjmaijBnBkBm7y5PHOYYeoVcUSLe0p1F8x/25mu
VDmYi4pQ6qzynZA6uCowpUHcaGA6zkiu4/KvTkofRmtEGdVX3whCsifxq9npSBxqRlIiLk1nQbxt
mQ9++F4pKDEqYn02yys1fM3Jx0XZsDNBkmFuQYfGLmyXNDxIj0XmEpU1kV2A77vmxmvCBo/0WrIZ
f7wVWrN6iQ9XL3eZaqUvpbzuV0eovH4hXqxKD/HhXacge8qHB5BMG5Jd0teJdC+J9wn3Pjk5Jj/l
FhDmCZczswOa941WQCi6gmG/ttegH+5jViHdzpABtfwORzGFoqBhwMnQZLJOcBL49Du/cgMTptkQ
ZAc2zHkju7foSBwgLz1h5+24HR6He7oDQHFzpMg9Yb3Sy2pJKqcOla/JI96wh83BjrDVysMob3/J
llfZWkLggTDj6pfy5haw15J81G7RnNlx7pCbFLVBV7hkuVC6eCkt6Zh8If1iFtrGg0clsqZYUh4O
s4eOE8oSySvfl9Hv1SiIU1/wldcFPQ65Yzfp/6g7jx3LsTPrvkvPWaA9JAfdg+u9CXcjYkKEPfTe
P/2/mJBaWVmlKmjWvwABKhUyryN5PrP32lt1DkiAr5tT9+jzlCXF4DQ9yqNT+VAf0ksNEI97Xtu3
m2xXblmvSuMh2KSr6mukO5kEiu0BdWXKcY/aey13NmfErd/YaCnSU0h8O9OVezLywF3ZS8w4b0p5
5M1s4NrvUD4P4Cmdk9+c8+466NvJPmb43C8s8JRZwq3J7JlOgrhrZuFAWJ8S3O80qFPcHK2OZTAh
Z3p5wWms8R1f0SItcPmM1hIkX6dijV6V/trAkkEQJbd6s1aDTWLfcvqjDLKnxXPlpK3wuKAjDL51
VsqkWZxH/cg4E+FtA3x0xRIMlY73hoDT5LeOHnu5BtM7fvDN2ow/2EjC0ylWoGr7dlLZIdyyGCVF
CNRaaAXLjkVas+R8MFh0K/PJ/zWSYYHMeF8pqyE7oxKlskKev5RcF+AejEWfbId2G/GROPhgbi6j
O0RY/BmG4eEdOA6W8OFnwnBkk78P+mvgHTyDLXjHMVHwi3CltndqcbIsNHLzUqcIWdTKDs7sCAsq
EHt2yZ0B7qG6aynF0Od9IKWKKHreLUIhmYkBpRNHCJdPINEf4NbwNLC28twz9cpXbQ9zmY3YfZmD
ac/9mY89Nl6XH6J5k+mXiTmuO3QI6/gkrTbLsrXLkB5BW/Gl28+ef6Qq6F8mEQ2CGp/hC7RrRvXz
RH2GFuJSvbOHx0DPooOexbiN2BoGihh8NMBfLgkZrJQ7ATy8OTmwCsDxca0jBYoRFQRLBwwCoYzK
0xDuCZPx2aOiCn2DKmB1VKLonbP38DxuUEBwvwTRjHnCXv+oCRZYVy/Nwt6Jzwgocektam3qmdjc
84ghYg+kHnBRBtCNtsfCTxD48NxHtFl5DLHRaCi3tUe+mOxESgBHeXPFyK5Vbw0Oyf4WGRgHCQG4
wWVz1yMREwh9yDfgSHaL0xCAVePQR0cERhqrFmmZ61F+WQrT9++WAC0mBN2MMbi11BxU5XOdFq/e
pS4o4NpdtYPFOObFh1VUrFnrmFDlCuWro/XMnkPIXaCAqM5Zn3zlwH6X+KxblDMssrDR+SkG0i2M
PiR0Zr4JxhWRMAo1hAfJaNjG6prvn9qRzMu4f2pCulCSTeYSn8sMwTmCQDskZgRe5NYJ9sI+c6ZZ
ZKMAqu2e4vFTpVyoIPzs4xWOmyrY9/l99hFIGipMenb6ahPXHCwr+shgCZ5Sw9G3QBdOJ9cffhh0
UTSz7UOkOPgHL0aC+VTrTHZPE86WDsJCz18fEmxMOV6huZYtCA0GLxBtoxapHAAgo5sDJK7TdJIm
RCy/jCURnJMPAGN2unRiktTngbZSCurbCaPU62dHP/noNh2UL+zMIbttlGyneAuXOzmaKyfeO3XC
K865dT8Pta1g5u/MB8QaH3iLEGoC5sMr7LB7IPto6TCeGJBZbEd333kbK7yOKoO49sFMHxSsPjXE
P94RUWZsHBgGbJM1ic4NyuSCThT9K8IUG97BrX6vqseOtICaJp/ztL2SwpQ6kPVW7nxU1y2aPqXa
QypgoMzOBt9StjGsXbv1yT7my5qmVAAZyRWdeayImCBSeZ3sO8ZRyKCfZLM0y3XrwF4Ez0uaxkY+
J6xhMPkbB40va1wx/PUY+qfksTDZH1Y1bHS4o3Nxnvw67bKscVsu+njh9ofRWhM0hUGWgwFRENWm
T9nxhGCxo1LixYNtR1PEAplbS0+Rgfe8N3w43EUv9BdZtguw46fehqoGJ631bF4BlSCbvKXpnW0v
u3ofsUgSPBRJWWcOFZ9y7J/OXYZ231ZfQ+WUQpC39hngDBxWIdPvdcGVgFO42QY5S0MqQt965e6B
r3QaILhIhCq8aJgsFW+ZGQs7vlDD++2Zc7fkV+lW3XQMr5127Sg74pNy717TX9Lw5lmgSFY/xnC5
9mygzYcOGllYEPaowTvtAnqHzVU2V5UdpOqnqtnb3YtMriAERmoiKp2vSXpBkV6Ws2qTT05wxvAH
/+BO3nPk7ZNrMnoN4LeqPHJm3tW8yhuli35qduJKKcg7ZwBIsgjbJeKh42tv3ZvdqiRm1bG/8vbg
qCdBOlSl7Fqxj+DtCR7WtZ4unOp5KK4YM917pDZCbMvqJAEDw27WKDCP9jrw10K9GPWdKI+mclTK
S4FlN1gRwNNkzzl6L0RdzP7gJNgXGIzgnYj4Qr70ip5rRU6A5Hmse+cGsy6U73yFwNFVaXjX3YSO
RviyKiAtM1PkMhGrRKN8uUp3WzO6HM51tTLyU4yMzZ0nNOfZ2vtov5vJgBKMJxizqXfKjG8ve2GZ
TLbWkL50rD66BqL9gnLCvOex1qFvxWOKBYs1DLQXEm+fVfrfinvhSqFWBNyglMrOV+reYvUqIwwd
4XMSrhu5S7pj6D34DIUnmi61PIoLz7pzhpv5gFonI5icz+875G4dXD7d9LNtasnfe2/a27q6C7WH
JFrpzTJho9oth/7BwaSGm+QIfJmhKmPUjB95CA9BeHA7BfXtLGKGiwiuPkx7DpgV8cpOLyxZML5B
sRT1mofEQ1qbdL8bjjB7wYWLyFVZ80tgjKFo75gnr1G4AGvDgZCegLHQulBMtfVLKA4CFofUHnPW
b5sakXuGtnEGcy5Y5GvtIm9EISIriMNXxCXoMhmuwfFAvLOUdLS7irE5DppwFxsnH4kBvxf5WyQq
MvZhwg2eN9mTx4yoeMLCSTrJA4YN64mmDG1bar3b2XUKOFCWlXrUUfiryOyAUrGVbg/Wiky2KH/C
OeHy4t5xmk41R2p/N3gd1DU5LDXlHGBWPDq2vZZvzFjnOrvo8FZ2txREaMlve+cVKHWW5fSM39b5
lY5folFghTLJDTFwhcqs5Wzu9u1deoe65BIeKcbPeNjxdjzyrcPcpXQkJ4TpbbzKls07hej4qMHk
dl5JIpv236SCL7qc3PCp/0qBMyLDsiKMw+0q7x586E/BB16SRv7NNFpz/qAymKQrgv+apmbauvqL
Fy/Qx7bxTPweAMTqnVJutRi82UJW6Eb3gXjumzkjBBZvXbZwGS0g18AoQS1uz1NBngPZOzvLeepp
55tPvzqzi1aRBLL0KNyFyO/xVxrOsWJMk2TMOxY5fjKSAr+HKblKgddiV9RJ3puUz0N2AQSKehx1
g/GsLz3lSS5T1NdEUswYpYgziSzKUtWo/p6tHZgx2uVJNiITzGDAk+wvR6LfWI0ECFBrge9mm2t8
+lhZON35381ispWld3DzS3OlMVhHpdIcrXXwGTfoYpbB2qO7IDKa8CJU+edozavZjN+X2mPBeAL4
4QdzFPWkRod4RNftngnAy60VgB88pXqz86d1JmNALKTIPqHRMJvXl8W1vvVY5YAbpHOUScq4QEqj
+PiOV1j9Wn0ZiRNvWCU+De7FveBGWZRLlGwwX/Hi0wwRzm4vUpSj46rElkshRtx2vna57fG2oh/H
Mj+xGScEK5dSQd8L9Zed0/2Az3tJlfhebZMVHL+VxaddjOYCyehfD6SNP3N2/nw1TVfbz7uVQdSK
2nM11YtC7AV9GJarcWk+DQxqDvF9uU8O1im8T28wyrxDcUR5uAR8lX6Pw4z+Y9Y+MglAxq17C+Nv
puWG+NNrHSAH4mjV4nL/RVHj1pEMi0mO1hYLxK7GJy35BRXyY/aKTAn9MgtXzsDo5qDemAdPdHk4
TrT3+CW1luh9CbkpoJfwVd7FR+JRWNjgXWWdN7nJN3S+NEjIYXDiOTRzL9mrARbNfHFsenHl3iX0
o0KGDltny+xRhkSWziQLB9aMd0gNCPTENepQT7Kk9C8kLzhboLJ2+axqePfCbm1w5tu73lq7/YdZ
nrT6XqsWvgUqnGOYPBpeZ9zY7RMrvugpnDqlGJ8U89Ga0fIwaxqQksxKPVoAa246a4UQhn4Rfk8W
TVazqIB+kGIl8lB0swtd31Nacs78mN+zBcWDM2cD42Urvd9yhZtnNV0hBzszblv0FAQYr1r2uuEC
nhSTcYxDR+4aZwZowfhiho2+RkCo66iLeEMMpKCUb5jjhisTcSl+fv7Jn1xGobOKqAxHOJMpWT1U
5rhUJHpW49mMP/L4Ja+I9K1eR/DTnKPZ3m53/FLZtt3w0cAb8Oz3oTJi615axiYJLsAqU5RIKAVC
gKUUzMuGVF/0CjFrpUkFGYdMfOrxMQruQuXWBATlnHh6M9+BkcO8PfMBUC9L1CfYx7eY4/GKdhOz
K/Y2Dk5TFlSskZtZzlbIXqIBx6UJ3Ltdq3vmVu1XuiPmZJtenZN5C7/kh7nPEUjPkTqVrAqsYO69
a1DzUbfNy0caQjQ2s/GewogaMsrRz7Cj4hGHTfQEkwNnfDttBQwGDahUlqo/aXl99QWLCK5U4iDo
y8I3xL78BQQp6Vdw0fiyNhnmiHn5SvguDSPmZgXxnQDzG84Kfieu7IE5XXQtsfUwFOmmDyKxYLAn
YIGtzQ1lVaXfYUUJicgvnniPJZW33Pm4OPR92Jx1/bEZDrGP3JmhyzxPF4NCXSf4ouTcMTcpuBkQ
DzOQKElJwgabpegiKQSLA9Ruvacu0R4xFpGBQ6/a5NuJ4TORr9cDsRAsVKYhZrLK185c2TBn/+sn
mP1n22FLQ2RpoDU2Df0X+4QZ9Jlq6qQTQDBB4J3Q+4D6gp/UYRtO2UPl/p2aP+GnpwsL2MEw5qck
9qzZ+IFtlv7WWbRsNT/9+hTQb5inIYKTkq3Mi1yjVetzGqW5k0pWATr30lbhC5o4X+Yq21prxnU1
aqX1QJpHC3sbwyWf+lEUC8Yhc40nxmTTF3szPwq4zZ5cJJN1ezZkIEgoRvaaoPMiYZblGb33WjrG
qgYlaMq/0Sf+sXCYFGLUE84UgKyp4pfCQSS9qIJ4nHyann1i5ly6u0HdsQjyp2inizPMgfOSlHQE
gzzN+DLe6Na+6whvSbEWXiKFE5habd4j898DvvyyTyqoEGUW3k/WquxQbz7Sp+FAgkWwdZ5lte2q
Z7d5U6gKaQpR+82LY32frafRYfvERP04ISqROeEVpoabG5/i1NxY4U9AIOTrABSC9FJhjTnah5g6
ef5JxBPNUXowq7+BSP/xsJm+H9ayLixEV2i/fj+qEQ6WXVuT2BrAFTl/bFEoz6d+e+Z/sgFY9If4
I8QhgsVlZX9MULyeFT30s02J5eate0zueopx+ILwdufVOje3w3RBUHPTamYottGrzTCpMeqkHl+x
droQsbBkMoQD5dReQc0YTKMxL75293jF2GqPyTu35X+sf/7ls/5y7HfwIC0t4bM2u+DEg+LgUJXE
S+OG7IR0MTiZGNv48Cn2LdzU4m++6z8qvqfXN/6lgP5lC66WXRuMiC14fXK1StZse8BWJ74d2sIE
rvNaX6CLTQ9//bAw/1BQ/PK6vyjN/Siq3VJBtAf9ATnVoD3EkJMngPCG8VK8tVdT5pG6td71Jakd
mCIhQr62N2dnbHRlw+mp3GEFL1dMlLS1Ja4UqT2g5Of+jekuyZ8Fhn8OPgxuZHB//nj3U1I7IdUY
ngeZpUS1/xzw/ss//vu895//0P+c8y/EIOXXV318y3/Nj/+/mAxv80P9RTJ8lr4F5dfvouCnP/H1
VtX//V+KcH6D1mYKS6Uwc1WhUyZ2X//8V6auurpm6Oj6DMvFQfHPKHj9N0PjX7gcHjDdDJdr4Z9R
8PpvsO1tcjCFRZcF5/u/fvwqv/5K//rn30UA27zIzxZ9k7/b0n5UsQ7yXBJXf19k56aplIqVcGhI
xqhqmXObN+glQ4l5y+r2g+bYYIpYkwW9tq+cnudkI1jpOMZ9YeOBq1l49vTlNa47rX3LqE90cAN4
Fwm9YpePq9zGpS7Mj4JoR60klDoIniMWYGYIgq5COdlZu1KnEwHLplf9tRPKo62Fd3XGWDtHZCLD
3Zg76zLRGRzsR4f8ryafNbF+hc9jsqsLYvD+PkgMVwFlu3Z9eFGRtdUtxL6Jnz9mJTThMaaXTMvx
20YW1Rjxd5kRhesNPdWe6VUsFJkd9O1CVe4NXG5BE6wEewuVlWMIyqzP83ULpiAl7VqXjzX0mCCK
9p2mzzuo/AOfSTPWKtp9HziAKdEEtgUV82BeW0ZQWXgMmuahHb2XYPCQvGrokRhno0/qlbde40HH
zj9PJ9ORgYPXRndaA5lK/UNhPOXGW4AeNqm0D6tTT11aUIZp+vdosdFVaHT1hO/ddVhkOfxUhmVd
Uk1b+R0R6nazzwzUZwUMD7czT7WhrUezJrq5Y+U54qMg5NuOH0y2HoHEbT7qhyxAEdsMwVbo9sro
g2cbDXpZ6dOC9CUI65sngnWcUcwVGvoc47sJdpXDut+RgkDRZ08glcpQpSr6ro/cnahASGOkaDpy
8xwFiQ5q+RLvSF04y0StyBaiAs6SZmawr+gdZe2P3l3Y4TMdkSxQ8qc9UsoCeA2p8R1cLhl2Zxcj
g5cEuyKK12aDDLYY7nwLuDYLOwMUhuyTRW4Yq0GgZuWnzPvgELXehbh4x4dAomR7kce70EFSEkXf
jcOUQfK7s6EB4yghNigXm6SZJi4+cl+9lIlLHAv3CtKnpdlBIFGCg1PVwFwLdTeU96rvPQ9lyzkb
NyeRTxRu0G5BCQOv07ZW7+8HOVw9SbxLrx/cBNGzliP06keBsdhcqwo4CZ9Pm8esnvRg+Db8Atjz
CKWSDfhdJ+lzvFPjYwrnCoBjDswnXGp9/aa5zXOEpWfWRSHCnzg+i3Y42N06J+ZOqV6dmFWmUTBh
eg5tlKWpMm/09MFwwy8v9c/RWIGlLvRPR9rEOuCyH6rXocRx1vXVsx+YMRLKkjl7Zz+bAY8GNxPP
IhYX2+dHk45780Kqbdkzv1eqgvRqLbdmaZLcO8r4oMLj+ekh+4/j5ucHF4/NPz62sMkxboKtxNjp
948t2WlGZvcl5D79xQuo1gI4LPHzX7/Inz0bddXQeQ2e06rxS/meaW1p+jkv4rPnzDJ2U93TX7/C
jw7gJ/3mj8cv2CiOByj0f/TljLF0KtEaGpZo/RoK5dj34ckqrEM4OpvMcpdxERG252LRLc2ZWbp3
JbFqbo30xU2jNzs1WS+g6JvZPYnHMYttxf20ckRiip3t0jj/NlDW/XjT/9FZ/5en+O/O+2PwUWZV
9l3/f3DWaw7H378/6++bMkjfkq+fD/sff+Qfh71l/DZZ9wjyFgBnDI70/z3sLec3FY6tbk/ORYTj
07/6x2EvfqM5xDTjaA71gKmpVA//POx/c7gobNd1idOYOqT/5KwX1nRT/Otis4TGyYalDyc/b1A1
7F/OeqnrpQg1AbpGFCFM8TxvVl01mSYsxQ2LGY2kB9LcQOIy5uV1yOx8baaGiipXKRimYpc/Z0rX
EOvdOpJOSLX7g6aniB8jJnRx7OtbMyyas2VVGLgNotm63gS1YiQs3+LRfjdDTTJxD9sX06vd7Zi4
8uTUer3NPM/7Vt1IW+g8+vZaryWryin8VdGY7bQCDMgn0JDYF0E+HpUCiGJGO3kNWz+xQN1agE/s
Cvp96xDnazdNvrMDEb7qZYAu22kzjo6ocap1Id3uHPoCOLhjqgQzu01/55e4ndkJofVxfMTjfZOy
JotZRRu9BzM3ruKDMdo+5J6itW++Q1ifk5pUR72v5Qs1kf0G0+ZkMRsQT7mhR9uaBg1fV184D35f
mTTZXnEKC1WhY8z6cp02CvsQGQBAMn3Nfwz1Ebt3LeyWrbOS2My/nNJ8d9q2RzabjT4DRCGifCsr
u2FNoA5I9Vgmj9HV9ALAQ7W0wAqYsibCq9PRH1jFqCbzRrWze0OrwDZWSUsqWqgDQGBPnAZ2uuxC
SMJGkrEeGcm4C0u2rk1dq+dSUC2pLaOFykZ6SHY4IbR1RAazashrE/oBEjlV3rLYLbe8EhQDaYxP
cWOZ70HbKNg2mlwsh6jq9mpuWkc/MQtYpylxzo40boaZTLw5dNNhCS0JUzQO9kEn6NLOeoZHfhfi
NJwG1YZMNhDGJUqX1sUlj4H6aKWdeqeODvzBVg6wGTKlh0+YOaOyq+0IC0WkqAxARrCQbhESFxri
hcl0yUSlHyhhOXZh/WTj3o+NdFclUfpaFl7x3fXCRPPWD7ve0MarG8roqnUGEgw9NI5qa6IJbiPG
f4lAOlB0ZnCpi6y+4hrBuOaY5dyzwUkkaeE7YCz7lBwskLdqjg4gNQrjamh19OQ5IyNjJVNidBKq
8Rp7pFBlDXuOrFYRlSSRu4qdujv4RiLuZYY2N9LZyauNy4RH2tpwcZs0OJj5KA6mM/afURyzNldY
kSb12J+rSEu3tRzHbRo7Nhvunl2W6CugsG6Ihb8J4+fYGAVYJBy7wjUIpVDrTO6rbnCXIomqg+V2
+Tn1XRvtnF4BvXeTZKfYtjxaZlHefFuF26cO6bAfG2HeCpEWn3rax3cKepBtGffjfdUV6FyiCDF9
6KAAMgRzxqjxDPYZwB/02hZrzQYPINQYJljuROR7Foy7K9sbnhojwdDoJerwFGjqQNBqH54phwCq
STdq0Di7qvaqWW1yKQNH/aw7aR89P+gwWClNxuSmiuWzkmYefCAr4q7A5w0BWmutdNEVPFvaxKvP
Vl+G+zx1J9CLUMluDkSMpr1RWsGIsTWj/WAiHwhURZ7iUEqCZMke88nrdIkAKPow21ZVpb5Iqdbn
QG+iMw8miMSKHO1V6PoMUyOD0O/RMFHG21FB4p2DHXeXR2AF+6QCK0L8BckNWhS81E0t111mdRvV
U5H6+2XWOGS0K+XT0Kbmg2JqRbmoPK+JIDRottwNrj+MLD1TcS17P1fuZUzTBPgrdq+FnbtXXS2d
F7VqiGaV/aCgFjMgjaVyRAvYqXr2SCBd8tqEIRzbvI7KCuCCHbBTajUz/+hrdhJpPKqSe0D0TUly
pqusvLa8qgJZvUyK5EU3E1CIpVvk96aXTm5JYSF9zbXRf8i7QHnLeoFmLQJbNzox1/FA7GvuvhY9
4kfbxYjaQGf2EKy1le/d2lRjFN1X2JXUVOhb3kn5laldtA98v9n7vfeWoocZYo83OV4GAUwu1Ah1
pQ2sfcU4yVAcfYXsrlrk2yGUBJ+meYAaQCj4LEI3uVNqxaMnq9/0QrjL1BwqXGzKUyjDF41yn+g6
Vh5DSRZtyhW08qq0uyopXse+F/ZdoqOSaGuCLO0Y3IGWmgctQf1l5SByQox0hJmmoQb6pNCnjCRl
oLSX/inPHB54iZnhuhyzEgnw6DKP0cahuwgf0l9MhpUw6ctiVwtWel7lG2VQhkVZZB8RBSpAWeg0
QpbdunRldxpNroO+1NW5ZhJONARjt/IyWgpVONy9smXzr9nxRkYOsGao8ts6woc/lpu4Ry3aJ0+j
SYTlSMi0EiAF5cLoGROOcRQfrFF7hL1/1LPuKDkJ7rSh5KwTTo08KaoPoTFsvKY6xlnbb30XvY9M
9vZgHZoGntdgHwcFfUCRczU4jVgF04Y8yk52Kfy9FpSYxTimFzofnhU/HgKXMNCsVMhUdsCcOt7F
18vvxO+Itgu3jsmSpNUQL8Vqu5HJhBQp1yZPjNekhlMSaXB6zUTBgyf5qkEKpaX+ZGaxbXL16j0P
lj5oKSxqLbm1Qa2STuYV0bCO9ULKRdXG9pTkhZ4/iP245e4eHYOIypHwIrNRSw7c2GHuKANLYngs
Ankoo2LAoqQztJ33fWsz59DD/N0p8/aB3PCBGOC0Qorbjx23nq1a1amwFLS8rkgdUmRMTMtpSOZW
xck/y0WcFjSWETSU0OjQK5kO4ULC4a0L3OiXTquwQpgFtyBsK43UELVIXYRQoXLua3rLmRSNA+p0
YF/mu/1d6ypwbaNuRBQd9uODWY/pVUniEA1V42Y3S0flkdKa4LlOBC8ozBITWz0Jsr3k0NSZfzAi
UtO0UiLtyUEeu2EcXfLQLiX0SKfbGXpg7bLaQJKo5HV16WPD33L5jS8i01GDDiNSvzh1+yXHcfgy
joVyH6mQhBdFmafiaJU8oaCe6rwbS2fbjcsNWRfXcoBfz03iu8hNIJ/Usdtn75oxeOhsC+B0dhSI
b4/JmYriAzTw0QgU56HsFFStFbVszb3tVSbPfTWKYXyNARqRXETugx91mFRLzS4Ihh/s8HX05Rje
pXWGAlfIlOmJXqrDWTbRqCBjxzpEcaIWcAPM7iPioX3ri6IvZ1oXa8psMCpCVpwg2Ho61/Si47GW
zoWRqLfOT1CKU59lt6rHzZDqDVuLyradm9GOfMyxCTF4Sy/ZOHgIt6No+GsVOwBWqoe6euxUS3kd
tdo9tF7rv4lOAikMKlkjmPFS91hk4xTqxcd9MDuThZDd4J+ohTiZRmYcDb8hY0bz+0VTNvXZVm0b
SLmvMPFXvda99EoSncvWD7ZjlXRkTxqKvzXqWF/SdOdru7Q4z2SObU/T+eNBnN1q9lkEgUnLBLdq
lXy8rCqz2zjwJ81S8G56kUXnaohZInCwZajOfJa4PpOTJw7baiF5spPt6/PzgaPQz2M2yA89tlEa
Gho63MCJAdoo0XQx5NLDZ2QnVbpQuix337yQZfyyjY1YrIt69EtSt7vx1sZu/iYT20zgyLb+w1gp
7HlyQyxEOmV9qnqJxqrTv7j3oejkhEFVqtOfNcOqPZY1HDtKMoBAbQplF1nVuDBMcPg5FfYmK8d6
2Ss6RNho6IpF4E1F2mByfAelvjSNwtqWJhnwUhvt+9EdI3f2n3fb/7aH/l2n/Zc9+f/JyToDlX/f
bc+b8u3jLfu52dZt/sS/JuuC4TUbQ9CuBil+/2q2hfubJmjDmao7xo+x+/822xqTdRpg8nfZxsJ4
mmY6/2y2Nbp3x0C1RN00hcLZ/0m3/esaaZrs2Co5tLwR1cBP+cvwKC+6Uhg1zrcICas95vd1zCg8
S9vnIOsuGqkdsR4sTImPwGO9E3FcJKS1mKPxbbX46n/66v5kXkaX/7vm3/nxfmj5DdPmPxMt/fcT
M4c2KJAjPoY2MHCbm2honAHxc/bhJu5jCIUzUuqDJutnwZEyC4N9jkc/AT+SlMVOU/t7M0JIh0HA
ycJXjahrGrVFYLFRpk6zC1prD+KC2h6qVFnV8clti7kKuUpJOB1w3SCvyLwAKLgLXFkJg0U7FaNx
iMGTcv1eJ4M+Y5dgVQNz4mhVd8Gl7fDYGl2Ac60es5UatK+GEby2io21IFplCGXUvtsqjbLLDffg
JJiRTOSgjzKs94pgIg5pLQy/ZdORiPURsVvvAEN4hzBgm0z33/ffEveOmrx6PbI4NO80YjX6mdL8
zs03xuB8ERBaThoA9goCS+q8tCpuG/fiZ0dqdzrwAiqwASldUF2yCnH3kiwbL8LNUrLDZ79hqej3
rVsVb2O8Nzrm2ly1yTnfNlhqmpgXUyQh40+Fd4vThxEqUY9KtxCTJnqXYI9VwKSonDVhN7OGmxeA
J3JmKYJzVYn2FXr1FnOITqYmtJDpyVuiFjdWfYCEXaY4gzAxs8AXcGq1DBk16glNsOMXPaZ6ViBV
IHeaVp6rYNik8pSLYZtFctrPECGffSrOZxfCOB+TAfardSjJMHSraxnaa6140mmS++lLS4ggki77
k7aUS0sJtz4MIQO9jYBN5kMuHYOnLOAaMBjUM7j2LP3qA0v3yTgbrAe0+qKoQG2XVUVId36Xm/Gt
dGjjXEWPF8NovAHTP6oFko3crC652V/jKnoJFGQcrgUBomxxzdVUsW6H0ikZc2NumreswH1bjZwA
YcXFFHUMFzq9xyTWDDzow4hdJe5XO+tmWam+jnnSLTmTkf3FD2xa+P/mfJepjrkxZrsCmpn2lujg
cWd6zrnOyVy2vovmpbaoczOSEIAyNmCVIgP70Z0HZSqK38NJltg1605LtpQlM8XBhsj76N6N4cO3
7phuUPokDPO5Futh1ROY0NFzj2o962ps8QyVhthYe1ClGhy2Fs4m4M5x481zkiZd562ujsVIAWbh
UoQxnfF7RYdEq56SpLvqyYfpmdsmghTB+oQxjUF6YM+KO+DL79PxHNmkKXZNjTjJF4fM1Y5VScDj
hAtGGR+8RXQ0eXPPHI+L9Z3JGBm41bss7/QU5a23cxz/bE+R7OZDaLjrkv+pYWCUiIyNwXlIBm6K
B8+97zV7E4mPtHqYNCmMTYgDmYYyvncxjZ2dgKCc/qj4DrjKi+JhVG925e4b3f/s9APgSdPMVhoX
oKe9BopxCRv9VU0PXU4DVI/ocfWlW03+ROdoENkY5cfaJ7Wxm5lg5xVBAqbg/cey5FMTm2XAJLWd
+3aieArvMWiV9zDtmQyiIzLgVrA38pw7gw7YGB5VCatEersa2jary8cWrbaKudLL70VTPZR6+1r7
ABW4c8YQoUzSv7h5e/TDAhkp3sDx5AwWmg2GaeVTNOJm1BkyEtceRxk/tdaeHKVAzxLW7xY9kQfC
2nIRH2fvdWvcZwyOZk7oPwoxfPoDBnXiQkCB9l63nh5OifNm4Ue17E9XPIa+i6m8X6nRTZorn7mm
YEwZkwVb4qGLGHLY2mfiDJgtg5MZkuTuVntvZBwZu8uqRtlevWXme8L3pancfOan5/FYCQzai5Nb
lVvmYMCFGQnSpKxy0eydvNvrk8/QzINXHZWTluMgsqPxodKgu9uYIVvtPADEyYNgn9bDLJPlm2KC
7wT129NDzvwe02Qwgm5QD6O4dAhvYnHieEVAnz41VbOOG3unl3KvFiXWJYKJumnvrEDU75BE2/Re
nQsOFKt48P+4O7MlR7FlTb9KXXZfUM08XB5mNM8KxQ0WI4NAQgghpIc4L9Uv1h+ZuWtHRuXOsLrs
Y1ZVFpZZIQQsHF/uv3//AX8qC5T0HZas2S06NR3mWfZsoqPrMnFe1Nbofmve9Fs2wYEqoMIG3Wx0
YCmVdJcpUirM+2ZaINSvZ0McVSLxPBPVKLmWoCu6A8JOWmJ1vp9rosahwrabHvCPSdm02u1VnzQo
VQyDSqB8jmJmWXVWupZUC+sSr03WeVUynL/nEzuw24VZDeVSt637K6VlpGLWIPsmthlU9UpV7iT5
lATQZNEdpt5KxL7xzsReJrkx3PnSF6rbW+ZU8eJ4ydzzTQ3OTRmeGJoSVD0ymgXN45GWH3yRaf6q
SQCDpkF9nyenZ/HCnlk9o2is2TQZ8vseUaWxfys0ilUH0d+DibrJgmSrB2upnp6sVnXbimFn3nPl
ukBEfjvtmT7LEE6WVCGwYtpffcUAYYRoULIyryDNKGXGkXW/wwybhppDJcwv6/O80Rap8lSBmq2q
E9OcbOFlwxXrAveONeUtz6K3SuBEW5lD/CvoikNWgoPUT4Fh7AWm96pFnXr2T0cMawAQkQa511YY
nbLGa5EpZBZBqVvExKQMadbxFB1SJTAV/ijDuRjnkBSzVx6prOaNdSzsjqcvUTDjgH0rS2/teSEf
MT6mcNiI98AkfLaYMOQ8M7ecWSsUDhoPZsfQaNvtqGMSJrF/2NODT5fpOTLlp7rrW/zy+pbtsjtQ
/iNzRi1aiWZXVomj3am3Kr0cnl6u8Nwci8C6rc9V6UviNOvKIGcsQzQjXb1NDgkhn6XJPlNToNI1
7ydzYVFL0uSxzhy3cN6WJtZnXKisZBZCRYIpPRYWM5t7rLoyIK01qi2L71wGTbnZ548KmneJobcC
ku1JBI6irbV2qyAKPWNEfkNiVJgA1DImtFmFWeyd2ulBrz2zir2Uoj+/5wgKQH5NW9HVWB+JUMWV
oUjyQsopyDWFaE/cUQVoGWI9QjlxERFR1cb+ASs7QR5dpMVRmJU0j+8JMl6tWgun2bFdZyauelGX
r4GOy0dxqyaM+Cb4rgi5GGXG670nccuKLVp6qOHXrouvNy7/WefR7OHUd+E9V1/lvk3F0MReRxyV
H3nL9J3TO6rda4biwnJ0jZndyyDBvUTcT626sQXZv/NSrZR6Uid3v4P/ZhnUjDrAlGQwdxLSJEgy
y+f1GhmSEVxgV4nMkcUFlfaWraB88lQ5DbPiHBx4wZLb+zqpTd3iRHZCbJHJM0FDwNLuJzd66jKz
GV3/AOKvhkgDVwomlwws6wlucKQZv0ESRo/tvj7dpiaWC3XLakyHnQAkz8TlEm5bRsOJEEBihpVR
xUtd6Id4nq2zELRkAY0hOWrRTS2InYcGVQ5a1/bITKJ8Gqh74IxZ5mm0krvbJi4G5h76BqKI051O
SSaPzuqj2E8vFbvTLbSEqcCQQHl5Pp+WceKL1DsKEZoLzYaSXxQrBQuAKx58zI5LFO0ayqAkpSdU
rmYhw/9Q/PgijtVSdGIJs1opce6U2vft0jg868rLXjkwJssg3aVhMJpzPgeZvNHlzCth7BlV5uaw
pErtVbnnwy4f7NGViIBxLkdOveiYPc+DI2POtWWFFr9lCf10VEGX85QiWDlcRF8uJCQQzSHS1Mu4
TAF73FAtVZTD8rzfE8FjOcehBZ/RuqE2rs31DZqlJZeLk1C+xsKj1gjvZiUt91ozi+myM8eu4OoM
cqzRwPf/fu/GRvZD2/bHzs2UdE2DyaPSxv1557YXkyprGxniTpSESih4SiAEcvgV6vYXkgqDpjVy
NYVWtWh+Oox81veCITEirPNmQhJsYNvOffz9uXx1kH6X+mGmoy2b+KrfOIhSgUFTn6wSLIY2/f1B
pJ8b3d+v2MdT+bT3lhoG5Y8HZrE18M7m+2mePVpOHIpWzxRjV+LdQgN5Z/pmfCXi/MWt+njgXlHy
4fQ6SUj0itzf7Sos71YWkeGLU+sv0L97+D9OzZLYTpq6LCsUKX46wsVsrDPVTAWldOdiTuNmKs4P
RMWg9K9b5Qu/uM8OPt+qBhCh/jrcJ1HqQTuKB/o9sOndftwuYwDdbs7I0kFkugb+FEBJYPMwd8lA
sHP/6vC/XC4fDt8/Gh+uZ3bRBbUzOLwQ9hRkaJFzaP6mu4/aAfMDBI7e3cL74hp/cVS1H0z6cFSR
Fvd5X3CNr3jfgTMIjndaRy5iaa8O9PMQTMPpDK7rK4t16Yubq356BI+ler9cGw7co05652rmZECg
GcEB02ct+uI0+6fg81LqTbsZ1aNMhpj059M0MvHe3otccZGTKdxcZupxbHAuzA4UXvN2GX7FDO/F
rr894qen/5p0RdyWPB5Mua6Yw4y0B8O/bsA2espzsoay74BSmyneBRybEhSLA447iX8cfnHmn+Yy
vq3qj2f+KT7Ijd6a1pkzP3uAintqHmhD0wZN52H1wdQ98IwdQojt/fWLI//qDn888qcAEXdt1woX
jiwMIVz4lyB2pcnFvzGO3cek3x/tq9Psb8eHdUwTKCPac7DuOjRJcwuoeHH+rOlt8PsD/bLY+fG0
+m/y4UhVg7ZXqbixTKNF1vbUDyG7MdRt3P28PfNQiCw97YvT+/Kon2Kh3pyLjq650nuDSHijKMxk
mWDfFDtG5E54sIBr+FJuf3G2X93ET0GxFdXrsTU5bs+zYwzeIwbrPRCKGKwJ9pdh4VcJgIYBiyKy
2zX0z5BHVdurzUUoiUfgVUQmj3G/GMKzmgNxjvKhBRuKpCgol9g5fHVnPwcJVRR1josEjT6mpomf
IvDhmCh5fa2ZmH2gxoLnTrq0PHpPgA4BiS2+ChFSH3Q+BqVPx5M+xd54f6GuI3E8jAU3pcc+BTeu
/UwNGfr+6j5+DkffjiUppiFpqijLnwOg3KCltk5tHwZu3nFx8KFxbA/bFzDEdj1pGFWv86/WbP/9
/3Z+CpoG5IG9IPBT0DXLImv24o0nZaQPrsF+jLvx4ugnX/sI9KHk85FUU9MNkRlVUf88oCroaXdR
DZGnH6Nnu15Rd7L85jmGP8nQFzCgtRB1mvP7Z6Nf+p8PitMfCkMNIaFpfXok8zsyrnN8ZYqv7ahL
VdTR2LXDwxPFNwgL+iEPvx3wH4lR/6e2x1iv/7k9tswOzR/e5Qy8Krucf+6S8Yv/6pLJf7JlsIB9
KiSMGj2vvySpuvInXTCGTPqZO9XS+0f7X/Mnxp9a37ZCOKwwCoV57b+7ZMafKmsJBSljWDxAivVP
umS68imW9s24/jng8EpvxPLZisW4NJUlXyUJ/3gMKLfiLWwvYYHj2sWODSd+BA2plvQUWEnnkGKD
hM9q7cGHozFNpd7T9mikXC2CXYuYDF2BDW9Ug2pVUIvb5HNwZa46AMY0OYnUymhFuxoTC1ANLdyC
fJij6j0U9WFiugIli7YM0zbQ8GSoN3rpHqUx/2Ua5HYGxD+qdseFaEAAAj9IPjipVof+w6jvvFIW
rF5vxrAtRvubggXTFMjz9eC1MsOpHs4Jd90TT/SVQmhcihY2y/JR3G8uWDbVXo92P7jpxd5DQgQ4
hcEbwObOa7blo9nBJ/VrlN1X74QnE4MVN/cqUcW341X3rITKiIsjgviats/1kldRgWBsoQ3TKe0O
JxsJjyrUsDOUIHOHJO3wTpkBbX59hdAOt1BvQRMy8B0U7nF8T+1WAFMyOLaYbUMGBeLD/CVF6VCa
gCnRVxTr8+lhqWaDBJj3s8I4b06N2hVE79xbB9u3ciq/6lE5lvDdAPnX0HR6AJ8niw+tRhUO3pif
3QZ90V8fW/cFBEcwBjToOhJPzYJOgxHDWK8jC0NqRMrgjWh7HT3Echj+npNB1dEgWlTXV+vyJmS0
bXj5tl6uTkFoZ3u8Kwf1McRg3kh3cHVKIOrm/Kyj3Q/F6+62NrDghcP6SK2Iqia+uZ5xBokWadz2
elwDgsGFCyIUQxwP4LPFg9uBGGHKPdijDfK6FTPivTsQfST1KV3dvIN7mAI3ZS4QjMOJDwErgUns
czFL+vFF0gMoXjaz9ZNTG3HDeGXTvdtCcLK2CTUS2G2Le5TN+/FGrl9P3Jd68gMVhpe+b4SrGb6D
T5kwSK7DQnuwAJ7d8NMK73R/LLe8zS6tZ5i+iLMki4ihfCtoLgO+sU2djQYjajz7u9flC04esW0M
4CeBS2YRNc8HvDZBx66PEyVkot2hUNhOaRa0FtLwHsAa6UtU0jArRBvcYGhuDDqHc+sbNxTN3zb2
sfEaaz08C0Q/Kut32H6Uko9Acb0eLopxTHSfAFWqPW1wYfj65Ggsv/AY7K9eI7iYe1ZMOSoUkm16
fyXq5SSKd4ftfa6lDHejG7XTGC6+f58bHMLwUi04rul1Hh9Nwe4wiKTAibUqthKNd3rRp/XT/rU5
4QYdYsmMg+YLGmsBGcySxlfm3MtlK4XUixFpGpjpUFdhpDqUJFRyC6lbSyZD9BXUu9Smgr1/Kc3B
/uQm/HN/3TPsle9uMe1KWMHUtXyqGAAV6h4WrbxB+R6zgYkqdVA23oXVw9N/dYXO60WbhJrSOXIB
DgyVoUPFPWwAaoRqrQQ/vQqpakE9V8xhznQUSIL7EwxOTNcc4Hikd3K9vVeYGe5EfVy2M4wdO4hv
tBElc9YBkz1jmeyJIxXC+6Q3E7UiHA7lOFI1AKuhRiuLsiQ/t1O92zAmbwpD2q91t2vSsNAmdErS
fIZESIvf2nZsCUAn090V2WCWASeqMTAZ5bJ/q/DIncpqpDnmMzm+NTeSZTyB0QWVj0G0eGu8KU+o
m64Y8MBs8FIY7+ExzBgUvj33MA4Q3vTJTf/2vKd2OZSf+/G1Y2TdB8Z9IFMFf2m7UKcpjEEwIGww
+WCo1FCWnk/59GrMJUj5UIH23vmE+4bl1NdIgb69RewGZ/EKRlKhfjWnli8H1QsIjHPlaa1HzRI1
JQwclVl65QmwaAX7yFgdzlPo8/BwwA1Zl1WSz/XzRJUjAx9Y+DLJ1jKCXF7iI/ThbT37nhN9nGD6
vHv5/ubDRAC5iS5L2udM92Ic9vwpsbl87+PL3sv3ThNCcZvoPkz7Yekb33f8/yhX+v9NJNRPpYK3
t9hdMsfE+Eqv2PnPWdH//e/i7Y/Xtz+Kpz8mT+3T+fz2x//58dPTHzBQMAb743+52bm6NG+vfzzV
b09/rJf/JYT/Fa2i//0xifrlcX8kVYZG5iRZSIt07pxoKWTBP4Z6+7+SMbnhr43e9Fokc/pXUmX+
yegPonRRFg2tL7P+O6kyUSXxQWRT7LX4bf2fJFWy+rfUn0vGfLAmSwwIo4LiSB+349K5vSemLsWe
ZUw7iPRo9nr3j8oKcssGFawHFcpcJw8QFPOGGOiTbNO3PFTHCI+O4CihhIk6vTukrQaZCD1jA2C3
27/QICe+MHi7VHr3pwBKKuCaHj0sAsGMoQ2Q9phQCdoG6d7YOEdSHLXdlYHbgSasO2GlqGs9HYj7
mb4nbJsjkMwGA0e4JIVJvOmZyud8k1kL+sXuBeqbiGpDtd7v2SpOhzRubulLDV6JzMI/3HgThqfT
I7psKF49lwac8ev1sC4Rg8OGCjomTJkFvtvWzW0ZBam/4dawptB70xqt8JgIuhvzBoNtCIWU/umB
IDAxIPIXUZ5G9/2w7qLEN15rEz9ITIfsYpG8oIuQxv3PjonN0vziiqD6j60vQ9h6jBc69ISraMsY
vgxPPMsGSQovGUS95kScUA45LxHd3jIfz8hdizXBosJ7DOLJFZhhVFPSNCLh6DM+pWe7Gzzm67ha
lK4uOdCNvRMevhFsIKwo3dMQyhfyBh0o/vIgbI5EyGIOI4UukbZO6BZ39tValViEh9dnXJyvTjU+
buXMJ/ZaO4ZCWhmKU7MWZt3OEOwrhnqv1ZvJcbBwRt28AoAzYIB4qI/pzcUhRhJXqK+DYx3QoL5z
DSllMYOiTI/w8jlV8vS5tQO+r73+KNv9jw5fjNz9LlxNssvbx6jz7X//EWVwYPjToCODxrGf1WMC
6q8o0/9Vv22DAEC3QfsWgH5EGUEy/7Q0bBJRAKKPpHLPjuuHwlGQEEbyS0QZg6ggido/gwf0Q4sf
dvs60Y3gp7B9U3X0FurnlpHRgC4oDKFal0U6qy2YQR2MXb0ibT3n93F5DNSaBqdSYwyi31YMQjC1
CjVTrDR8ws+abMvFYalXECoZrhMQRwNk5hmXk2mskFebjCXlxXWaXsnzz5o+bor7vJYkbVSKeiBj
EoQv71PVMyklFDZ7nSmGU2Sl5wSzs/FBqIaq0WKVBLZYGRmCASqHAbImtW/J1jBWlbF/qSQ8ZfRN
LefD7ETWQKzUTitVeO/EbQGC9QYEUiIdA/oJz/ecXsflFWHRKQZXcIsycLCIWEbH6j6ptOmdSbZY
1uyTxT4rsfycvUl1kGedoQbKAeqGwJ5Pes9LZXq4dJPrfSWr8uh+DtVLC3GXjnR+WjMHwWxYDthd
p198BslVXMhRjSCl2Y5A4s3sLsP7vtrF6a6774z7M+PVWyt5aI2BIN7wGXg/GwujYzd5mDY92UY1
7eZOmkWCdJqdq3VabLUEycFlcdoPj/t1D5rMGV85Vet7NTyIaxyy5I7Rk3hWZEAR38XkSU9mZj6L
UbSccpCq4lyPgzOzg3uhoj1COev0nJzr9QmgKfffqdkUm2xEzRbHRRiUk0s8F6ytSmCILUQSeoCd
Vo51DR7ke9sqUaMToVsc0HBpwaVPOyzjbIIMsDAn1n11PE9JDrXr40kcWZkwKZONlo9buZyaGjQB
+eAJ+upamA+Xaqdii6k83LA9lRBJtJdmpCnZjgm7wMr3dnqGA9XX/A7HoSSeghO3qDFGqYxTlbJs
cOsV9EmsR8V5Y6SvtPq9Wixmh2qJfMiOOw17vWkCshIibX59ud5edcADFXP3ZoeCtoHEBMxdTJ/x
t7QKXoGr5sb8KqKkHjh8TUVHZvrlLqwVsx2bd9U7dCCPhKPhnRP2HMqlVkEbtLeg3DOwHx/rp/Sw
fy/YOYpGcLq9ZYgDu7kJyNDC/5hKAK8YHcmR1PawsPoxVkd7fR8VeCcWSbI66NcF7btNmp8DS0C/
K4mXd6nALUt4OBbMcB4afXJuuu+57T+K1P8zi3LowmUCssWAt6TCONFMKpz/OR1FH/p+LPY/Ms+P
kf6XH/Q98ku68Sfj4NTmID31+eVfgf/b3yBM1wygBMzCGhT6/hX3ZeK+pfJmoGQny7wdPsR9mbiv
6L18gLjfJ5j/aJBc7tPHfxd5f3xztPOcvq6bGMX+nF7eGBFLqviQbVv35gFKB5aeDcFAu7DZHKRD
1x05I+2XLqjHCSRQ18cu+8suzM+dgr9dP0A4PyW5TcVwYyyU2XY/oQBQjpmOin20XT5GwGGRf1/S
DFD8mpTzqRP+98N9anElqHpjRmABPo8wffHJOAP99TgWnoRJMoj9g1eNbxjpTIqxVtmC/2HV/GKz
KP9cJv370T/X1eV9JnRymm3z6AG/dtnVA+sFV0kXDxycDQxkDV66QRE11d7ZTm/fD84X3+DnPcXf
v8GnplcllJfWOnLTO78bdXh19LhCYtcAx1GXiPwWu/mzGNEkp71QhJdlRn+83f3+W3xSdvz9W/QZ
yYdGo26le0GtuQvNCKuzV4LlAHMPnBwfz6MmEMNinDxnU3l4/t5m+M+3/5dr/q/HXhc/9aXUFHGa
qefZNtukO/EtnrHchLdkxAtif3cZPSKhJnv+/el+qo5/P13rW4eKloqG+PHn02XqXgeGc8222vLE
cfcbBJsTfY5vxqJ8TJcyzcbImiwsT5kcQm0szbE9dpsBVjizo4+pcPVmzITVVwIJMkmO+zkC4DbH
lhw6hUhj8ufvdZSyhGeP77XHuUF5OR6HwstpArgSjBx7rnKc+8ZQdSjiTq+1j401ZXLMnvSb3QCA
Pw4SLz/Y0lALLRzkGEE4IfsF74dolIELPCXpjJXhmY6chEOtU46tReqSXTp0zD1tmsC1648UE3D2
TjvglG1rkvr4vwYH9xykS214HxkPdXSZs4l8wkhkBqieF/+T+C6z6UVD6SZDaKXMEtDEbV60ae7o
iwsNzpNzohLeVz757+Tqfa+9Na6E1xZubl62YDrkMlF8yTXfaz5y0x+pVzBcxqCffIPt835sOIYX
z3Qop8yIX99ED2Z60EbHSbFqACNBtb54tcuUD5YA/CBPlJm+xToRtjQOe1j0IdE+T3qfrcsYsCMI
iodycfXi+dkD7u2kQeLLi3rQjvfTHGdRm5qxKzNlT+9ZGCp4kGULJBVTRAbOaasN8tKuBmJYvxVs
9ODIaFGFdpWO+W1DxXU/NCM8TSekObNm2kVG1E1FlPFsIWdnVvUZ5pENXLWnSuLjCiA0R5YRZ3bh
UbxbAvTeSlG5VbfkZnNhYOyKeW6XWEcJr9e5tbw6hxdlqg6yg3ukYK4P9gvQCfKYAp1AG2dEuXhB
WXeDW8cQJYoJr3kKUV6cmAsDW8P2BbuFx+um7HAUvz1Rtl3LM2XShC00ArsKY9+aZANh0g32Y1bQ
DhGgj5XOU03BEfi7ywgiBg0Xdq7x5MB1E0bqmDEHD8XyacN6mlT+YUn9e91t9Rkvkn542LtQ6CDC
LvdPxyElgXx8fc4f1QWZ6vLinTc3rM0B8J0nkIivPJc6k4iL5pVhp2ploizDeIOSfhmcDK8J96TT
LFZ5d3mRAd0iwqaHf/Xu/Wq7epw12o/e+o9Sgumzi8a/WZx00/2m8/d4w4goDM4symNAWwGVI2k9
df7eHBs3EkS+LwLyxanJjZneBw0kV2i57n7B/KJfTTFGoQm0Ph99oJjAyh11l+FzMlN34jiesxmy
ludNF5k4XDD7kUTapJjGrj6jaFIMlXmyoqiuP8ijw6TxlHHNbZtac/gxOG67xaS3xYgpbSjODqNt
YJL6q7VgxqpXtqA0Ce4unj0+y4pnN/EEwJzfYLM65muw993qxKcAK7x7bIl8PFWVRTHUR2wgRrpr
EdPmB/zmltYjx2F++zBIdsZYX0Esw8txdnrL/XRqzpjGXycDtMHSNp+e8GQAAet0W7wKmAuD9Mpl
clRPDdp+xfPuwrBOwJvXbmubG8TVGaz2BJbp8R0PwbufRuac1fpojhFUI8qF3b9IHg9DbFHSMmhZ
nIExR6ccL+NlPjlMytlxpm2o1KdDYVxMqWdhDu6lW22B7dOKvUXq5O/mMptZWLWNDP5ztLV5Mjq5
xoIWxYrYMS+i60Z5Ps73c/DPC3F2SLlF5ipZCxSuwFbMWtol2KeMMDbwWjyq8UiDO+IVwySIV0SY
bH58y3A911/MUA4b1T5O07BcQTIrV/dNM6kHNWZrt5UwwI6awXUcfMpIniYjcaZHx/Vhel0cx0TN
Z9E7rKrVGVB1scT6Y6Et2EJpfCV5qc11wGcT0e3Gh7k4zJaX5yR291NpfntVWRWIrKWb94KXM7qf
gf5wWnYkf0SO/fKp3rBCXczTFp3p8MigGLYBsK/EkT480AgcnJbcXcpYw+OU+YWtNKP9stgLPMDq
4hiKQEmXzMmBYfbaXYydAI90BGlMo/Sm3PCSkxiXsavFzc0X14faUwZ37+Qrb2wll6dR34fgU8Nz
CNM88dMB7mlvNHAYnqPDu6zmzTrGw/ktWULJQxh9ZvGjGPYOY8uNFxicyTyh9eSwKTbdWKdktihq
hyu8rn1pKuAguPfjIc2e3kBRmV0HVBGe8Hab7cNmlSwSMSI8EDewxqDLNCtp2MyOkmMumrE6Atz8
WK0P65zAHG+P/D4HD2t8Hkkno3PEjAJpdBrqL1f3/gR8G+fQxKFN1Hk8Np2bLnBj6FG96lAems84
xakhpNb67Yr5IN4hY2FU+wrNMUR01uslTOgPtEdY2DZT5KB12RGO64BzOjF/Yx9U+3BFAIcM0OXn
wim+yCI/KRx/JDSABWC2wbM1v1nFf8jfMvmam9fynG3jNxGnaAYO8D2Ej4+8HRJ373ip8i7/SnWs
/GqvQKry47CU4H/OVyCPtNcq57DKgxmUCyXm7YpP2iYvnWJ1nEB4tbPHcl1RkR5l+MM+lDMuTT3I
5+0YVddKeMe6ewkQcvH7BA/x1q8yKc3sWwUS7LBvF+zDBQH7UIonlYT2IZqCYrQfluPnjZ9NIDd4
oewQIvDifY7Gz4Y9pO9tS+Q8nmx7yxk8Wnu2IPNwpmDnHS0s7eEhekSoEJTBysbYwF/Q0A1HgjNl
ZJDPi7a2wS6ttaelTSl5WdrTOCpc0RmySyPnUewxwxH22R4Px6o3PAaP8709xeqA3/YNG1NvVsq8
wwem88dT4F54Pcauo9rhTHFe3vzZbvHCa4KQhb26n9nuM1/LxlPaHlLKHkz50MeEj0fGZtNWtMeb
MUddbXpj7BesfJwpx0c6YIdHe1XY/vAhJll78OOISv7wubQfeg1y6k5RovGxd/tt+kiyac+P7iYc
3OzX8eOdU3CHmetFvv00utoGuY7rvw425Fz2mNN5f7qFg/C19+pgSMSp7HBduZa7eeDfxy5kqs2Z
MY2HICsEfX90pvhLJvM+B32miU6vmRcqjWZHsCPNno+XtFXGUWOvgtJ5tMLHofPauQp/9IhzGXdF
dRr3EW8gvrUUTh8RHLhcYscvneCID3M7bOyF4TE4NdGjjFupulHn+Hx+Y3vwBm2h/2HmaZ4XmLbT
DXa5vfQGEx2zu+jF7+xduI6dpeIEJzc62zNaFxi9BtvJcni1J/ZshLOUPQoHFu+8ynMGo4G3GJn2
wHIfTvYwvNjL2os0b8T/5GgRb1sA7u9P2Lo6CxrlXJ0AWAPaBXv5Qrodmvb64IwvNuZiXogfA3dW
hng9Wcp26K1f777G5VQGL6mLE8NtpAwIzU/2ZH3r45T9SHrv61w37y3ANNheJty23N6A8nYwiXeY
6rSDN8PxBoyBjj0E3nwv7+3o+CxRgcshjCejycDGmbdyxtwh790LneBtxpSd772OFRu5tmWvJ4wm
2d2CN0DAKKZj+idvfBngzTduyftahOxXx93b4XhvD/G0H2ywX7ixdRmzZFuX5PtGSr7ejPnpITRY
r61rBo0/Yadg2JvxcF7Zg9Rzc9ur+N6pjZJ3utm7pMPvir18mGM9ivCBlclO3AvXG8ebsTgLZxLs
1iDW7fdh+HC1uby8riZPI3rh9mCXODtKe9xaaXxzTfvOe14ICk4kHxLeuVrcC95EdhGEXGwzBPfi
YgLQfx6mKq6GTJovtPbWfLvGGxTOcv7wfLU3Mnt0i8eg3zud7TqaDnGOcnSA94aLI3OyxNInrCY5
IWDw1aZZ/dWmGXHZX8GtD34fgpsqmHqmnghuaDqcB3n8cHefx+iMuIqVy9O6SB0EMnxF+24/r1gz
ZfQyuvinaGvaOFLyWupf46zvL/bVvyzm0Bilb0HvxFLkTypM8Xa7H1QpTrdWmI9uA4DA500bXQIz
ao4uuXQuBVkkDepJOsBoeQRF7vdxX+mLU3/bQH/4An2958OVOcAxE0FVpdt+A8jW0L2MuQgswFNh
Y3PlXhe0U6VhMtcJLidcaHjJy27pN2+oYd30EdSqg+XwOnN7n/DLF19P/+X+/sPX62/sh6+Xnqo2
M+qsv3EM8AfmzWZLcVyoTyAscK5xTfetw9xvbe6AEbjKWN+Zr4J3fzajuzoWJb8e4u26FF32RW5v
mBl71P9IsugkeuZanCiUs+34LXeEHawqymY3CE5eiH/16vKaL5Cr4oF0s58Y10lmT1cize+vv/bL
1+6HE/y0Mm91LQldzAlukok6QCnm4b6GnwjYJHt1xK8kGTBlQppqDmteosRq2xiilxrgQOAn425+
eN4OXsQlpXSsc3OH3evFO217CLNLIsV5bo2VEdEFzqZ0cr5av/3y+NvyoQwsmWaP8tQ+5TOVlBq3
TpTTbdKbR3SiDaqBfNamXfBYPuMV/0X5S+2re387oAnLCqYSZai+6v1xQUBHavUG1vMW+4WXNDiH
aQQFEaLFCKPGIMVwF48slHH08bFv6YuSV5/B1JPLsN2LydDp4OIb5OXwEF1aVJubrz9UCxrrbkw+
EJqkFhRtMXYDU42zye/vtvTL5fzh23+qXapCWWuJek+3egBhgfoLVsvsj0sPYSXTNc2moYmIMsn6
Yhzsk5r9R7pL1R24EvpW1Ps/XzYxzRlhqvvLhk/K6D7cj9GnLc+jYnAeflUjln4RU8hse623bkDE
ET8FtSw1D4WRN+lWegFfilXU8ZG91dbArHaB4xx6V+9gMt5Pa/7311c29V+sj5+O/Sme3ZI6L0XD
SrdDaCPZE4CwvbK641SK6c19hji3qObtiyUtm50MZn0FCVOAFmBcoAog6KWhCBAvxJLrwh4X1SpT
I8NUQZ55I8EDXZk70tU5DRGUl1hYOCx6/I+xXysBY8CgBxRPd3V502yRf3qRCNPbTIE4+0XOAHDB
3AQ6K6+axU6fQvcm7LjKonW1LTZcjCyvL/Z5iMiVudXX081OW6ZA+1TZvYLkGubrA29ijHFIudWw
4oVNgctH68ruIX+oZuDLo96W+0gZTiduFU6fcB8Y1xT5BijQJrTbaBDwYrFZCE4bVI97H/Jfxi9c
hiISWGh4GC3Z4iPiNfY/6CiubEAoHoKUOTKVTrbaXiG7XG1rdR20D4RNUiat//bjnARA5IP5Hezg
2SXyT/VUc9HtI+nkmQiBrnRGVz4OS9K/3nsdTW+Anen4FFqpTVcWcukdtU06jtHLsGN1SkqJfhFZ
1Db71zMe2VAwJlSgqufClXXbHDDE5Vir3oTYpdnczcRFd3BaAiHfFdA4Ap1shLr3jsUqtiW5I0c1
DmYYL7IWnevsynV8paLdZ0qG7lH2yuKh8QrtVpppxYL5b3lhpBP4a91OnTCpIJEUQf/Ih0IfYtEQ
yZ64PYzzsbVKnq2QnvqIp7vj3nZRM0WbtC2H4uK4FV4vw5MWHNbiltII+8tm72I7ODzNuicrqIbx
Cq+2QUnNBXBLwsZD3PG1EeN9s8ehYOEc/ZQ9BS8xAYc3R57BKtgcKSw+WLNLSNzSKB53bZg1dlJ5
KmG4wMwZg0Pc0vm7EnnhzbsCkqn949VVCuiZmNECw3V1Csrs4zGhb72GMiDV5rOHapw/vBOOcLw1
+P+XkEYwCX86pIFGk+2hxsENSCPJwt0zKJxni8vd0SmWMm3t4pxOuQETbfrH+liJBBeeknaiDlo9
sOnKHfx9HDVQU8d4YVorw46p5KIVkRwY04ZqFCrR4Epo12ySI0BQbE9yR4kuQA8oohwB7Sg285DC
ysClufcSuQx7H/l0DJPhIRNtI4px32Qsk3UEq/XqHDf9c+nIY42HQns10VT2XxMP1UB0GrJzxaZY
67EBGCP9x96JFpqdTfQBY3mzfhPV+8OT5R4oSEe1r5HxTG8DjU0sxoshT9qO6s4wDzofvwV5wdOU
/z/uzmu5cTtt87cyN4Ap5HC4IEGCmSJFpROUREnIOePqvx883+64tV53zZ7tlst2t9siCOCf3ud9
wgHPn521YYa1wD6C2zxgwEp08R1f30247WbitXggWLMhdLZjD/MO/UJ9s/4lsWr21gmlOS/cXxUH
D4x2VmOCfy+EU3WbIXq896lB5h4Yed0wcT2mgr9UdzgEgeVa873PRSrYJ6KCZAnMjPr8Mp31Q78l
AQ2T2Uv7rlLd+0S6VLtih/r/KUZWS6Lv2tgNGwje+G7Z8oN8rJYemWnSnr9Xxgl7u7nomoAxo2V8
qHb9K04Vq25PWLkTH2Yu92JuoyzgRQQL6AxLRE27BM+QOxZQd/EcHsKbgNUQ5pM4IyzNM/T+7Nr2
G/xiw4dB2JU50drLEuQJn6edesPzBzJ8nxAnlBMoRXgdHiJwmbfYDvINtzgZN+pF8ZfKtcMgL7p2
w0o9ZDeTpkYDWuevwpO1xLtUPvrLDKmwsFSPuRMe/SugN4Rdf6UehT2+mKCJzS3bJi5OUktYbo7+
rRK0BihKrMGhOyP/XZNQvGGLUTbNAd5b4Kiui/EFn2PtKwCJ+ckEFHCsAHuEH7Qo8TziGJq5cwQu
6a8MNHIxHesUracrh9IHXnz/jT3Y3KGG9k5HO1hUkh3Svpr4DXD/umZVWWkn/TCtVNYWEi5o+oOW
6Dd0IgvzoSO8E8tSNCaCOxeYI3Te8IH8cOHik8o93put+EqXwpn7XdUZzfKO4b/CQnXTrFgu/I/S
yXKmCPr01TzQymO/qDhXmr59FZa0mzflUXb6Azmsl5IXPJAAOTFmpHVKeaDb/Rm2zWN/aDYf9ReB
kTtwkz3HsMD+gN/I3M74gLkzpixDmmzFFaoka0RPem+zp4VHTTjukoV/nAEL3Nbh5pNyot6mvchD
YFfgB0I33vnzz0l2goncno+yp/3IcDef86v6IKM46L/y7Rz8hzfGQ75FM8hbIE/ZIYjItZyQZC34
XEAoxalfax/5YrwlJ+6JhoviYrvN5kgM3JKnTzIV341xfB6/yRzZ9lsOAK8lDkio3p/ii4opUYUf
iS2OtgmQj1nkZ/umuBn2LI095/KdiLTqULDIUEXt8s2nteTQZezf+i9GP32eOnJwFkb4Jz+xFBIM
+tEfEEpYq/IhupNACCCoPJOhtS1vjVvJTCZ/l5xFR4WD5Uh79kRyRFe5xckXfzaeTLLxLxlI86XY
m+vwiBmZ+qAeZEQjtnaKj/NILulsGo8dducge+hNtIVsLHTzWtWbyDhMCDPqRdaQdkXKN2vvi2q4
JvTSE6e34IMeiAmWl+04V8uvbMQ0fxZsp2heDzIGQ5CACKam/fNGMyQ8xIKd39M9iGq8x45pFh7M
HXlInf4q3QsP0YWQ3kVN67S9q/RtRKhqV4bojvy1pXX5o0G6Gs7DalZZUbOvzSWLlNNshwUfdipX
gNF0XmfKB45BGEHvv9Srfkp21rwMXWcDGXv6IL2eAYtFAU3M8wQaByI4VwLzqiccRcEmAhjWrW0c
5TObLrdjbqpds0PGNOyIY1vwRssv7zXBfsdu3PSgn/0DKdCdjTWNzoFnWOOrG3xYznimPVV9dLuJ
1N5Nea9ZZBm537S9KiyZaF3RzyHYGrzktcPj//NSFU49P0fwZ/WT69R3XFbgy5Xhk+pYrEbkP7Jn
oHraB5lLOcuZCyk+SymZzrSWZt5B9swp9p5wvNpNDyJM5aWFKIPn+mpkW04+1GWdhFuObfxxc/qw
7riPcl1DdAQ8HRnpunr0b3J4NJyksSGChaWdlvhVb331qvY29y2xQvMYmJHlLJKBVsfarWIVxlDH
pENYponDsOcqHvKHLyB1idKLYmywEY1ZHwrZv2z9NTZFjJEVLpPRixEyUGKabPtyEbr6NtvUT81m
ru0NkrKR7rSX5MT3aF/LO49axH2Rmbur796pJhLtds95B+DlPpObhuZCujP6PXYFpu66XCuVK7Pq
whmcH8F0JBGK8+i4L1+tGy3MytXP8plhTWm9xtjrMQDN9RH0YVO04PDN4b7bk0vtDHvybhnnpLS7
vF/CCXv84cghzY7HaYHNP3xEdaE8JY5HCyQ9S9tihAakboKPdfFsXVgdX5nKTnnDLNx8xf9VcmOH
3T/47Oh5zs2u9+pMC2VzlyhZTVtUFsaDfCKR2cUWBw74vPkVn963AleAOuWenXjU8mbgWPBKB7bE
GZrSgBY8CAI6rQuBv920TMFyGTxzXiqGewtrrS4/4H3foEgs9Pd+sDuX09/yGXHsOriUjxKZunii
vTKPbXGTfTQ2BIKVeiavYBNcy4XC+Z5VObObp57pPGx7Pvw6P/4Pb0saUXBG5zUDaYwHG8MqMjvz
TfFU70nqsuNP3b5rR86+G/MT/yPagm+dqx3NjfhqHNUN+kWblwn6Zq0nJOXtPiMIOdmZhCYaACK0
jINuldJrZIrSk4xpuFqGTSoCN4vJFuvjB4eKhcfX3SjP8U191Y5MN71nr0LytEB4yAVCjczX+Xiy
rG8s8S4Db2t9YO7Lokt/d1feWAi0o36+S+xDDA3mb+FIl4ImerMrTDt9GFwG9mZ8NL4Sp7LzlRrY
yIt2w3og3jjehHvyZy37Lp8Kt6FjWu06+xl86mjdjIOPFusAiWAdERzFglNFnPCLD1YSDHXurBGZ
m3wHH/7GF2zlQnx1zcQXz4Q4TQ/KsV6Kr1/dR3Q1txYV1LCYZ9GyvNEywAC0tOn0ogfjIM9qWDkW
p4hLvLHeaLPOIqh8SUG7qt51it0bzU6uZL5MW2D8fbZT3qS1dKlXXxpBLA7WBQSdEijLvWeaTQKT
uKlccaPaX8lH4S2MC6ZJKtu+fyh2mmHnX8wPpEpXaRc7xPo+51iwoYRbtvjLAWBBH7bpctmkttDD
xtl+IV38GyudufHXNJU3HWrRu7mRzNX07J3T9fRsPOMGvaoX/QVD64v+lLO9TissycQn6hiiJR8F
Jjkb5syUoVH1RYzaUrpI66J1ZXNZfRav8k17ztdehNMYMZHzqpupa4Nr68Qzd5BlcuK3nOQdJIhq
8NhDjhAOE0v1N9GFjlzY9+w5IJDWvusbVp0VeAZl5Bc99QMrEhgBKAZw4itdYRmC+Ts2p1/wm3NU
izQ+07mNC6wINBCz59gUzW7rfnsNpw/kdqzo6NEQxQCa38qNaQdHpBX4wtqVjoHrwnpS2J7tyFVo
+IyvnQNjmYoTLNraFk/RxcTUgk1mJfJq6fsbW8lp3kvwYlafJ+xp5hRNHvs3//Jfw3sG6xj3SJtA
vI3ieDKMiXhput0hcmPcdI4aLG90FgHAPjK3HTl2kb30ds26W5PNSk1BfvI2vnfY+LOPhAvFQubn
tUxwyemeyD9ep2d6wuD/HteWXyTOWcpWqWzlYTp+jZ8Mp2ermbcQnhfgxPdM0VQdZpdKyfkuU/Sc
O2Km0RRrNtvm8F0cwSOeeYw0zMElfNGmwFeulFfZy3wjbDDUa1hmsal9egw+blRey4d2RyFg4wTn
RPQYnHbbuuMO+nO11VflqjsC6a8UJ3Fql4DBtenoh2qFbS+NGFzkfLfIVyNptzHWqudwOsTNBSLT
Mds3NOvYcj/q5+4B7ztcR+mGmCsy1THgtL2d9mXu3q0vnc/GBHfBG56P+vrKMhdqjpMDyW9bpve2
eQjvf7wy1EIm0ch8DDgIcuRPspXbzfQGwYlsWFgDdn42tpHb70UCEZ7aDa4wJPYyaE1OyemilG3/
k8bMBZiGUlh5xOzfoHyglZ6fyFea3hWQ47u2VtkBGEtnTPacDORjXz1w+NuPOAlxrUdyVQ/oduBt
ICFahY+sXeaLd+Lm+IUNqSTjL+hYLVBPSn3EmtDbhCEc1AP5PRhwhMsUByZmwC1yWkaMzg6W71/n
zl1kf+tHaUOLcyG7/Sl/Hd6xn/7UX+pNuSGv3jFnpdMgOOYpuMh3ODYcDDjSkUrgkCS9N68tle57
Zb/mG8++qTtjo3xa2FRka36lYqZmIxQ6zrU+3rC8DtnNl+xSt4ptOV0N63eaVbQTK2bHbOMT4k7C
wyOC0BZeEVo/5NTKqms+y0A5LfQlt3ob7Z7datU9tBuQr02xkJz34pJdOP98RU4Beyu/kgT9PjF1
EFbZ8Rm32Pwx1pw5rzh7r94npkaLgZC611fdO1b30G1YVgYnfNS2/NqkFHsZXyoXp3zWgfCF5RnZ
xDeYWWFLT/1JGmx4+FBIPzKKxeIGY+SEuJZan6NY4MKLWFQ3TP1YqmaNbYwxU7TlxR+yRXNA6I8z
XUA4H6Z+MP154ZlTXt9Nd3riOoltrZUth90A+pCyrfjWHSqDhX8uN4xPB9rHI5aWd/ENd9KrCbqV
XscdKKFpdwfJKTfN0+RgpvysvMULb8UxdKCLWO9ZehwOZ4wI/SheavCUcVutgH16t8Q2KgamKRbv
w4E3Ii2Mb5FDAV0/ViWXE+MpPovLcoW6+02E/bbxjuaimhbad/6pvPsvw9fokuetc2zGasApTwXC
L65F4uIRdEdejw/y2rzJD2CeV4VA3q3x1R1ktqfl6KanqFzF9+bY77VtucnPIApb8uHfi3f1Xu/F
aiO+xJvhKbjUG9Xlobu3as3KvItZzIojyukDY3Yv8qq17Tw56COYoJqmXW+epcWdLd3fW4duC+2b
WOfkG2dDWmSG54yqw4RFeB0hNnmq2HUHwmXa5cgxmaHK3cbreZt4xAUYFYctU0euOeKRiVOd8wuF
6yp9rt0M5y0yx2imRw+M94N5yaFX+rQ42PEd9DR7fzejQYBHPI/hpGyCfbQIWSeJ5X7Q1yBc6wQ6
tsiDjThhBzIYxUf9REnKZKhgm1XgXwa4LuC3Lbg4USvn4ItwcytiqhH5DVpiHo3X4VTcOa/cc95o
+RF/TOf8QwnXmh2sAaxBKTrERnb/IH1an4DY43P1RUQ1OMlow56qtuOHANz9CsONjfdcAv2g0tPA
7kCdF63bL4y9dJ4RL2szAqhASYU+Cp665SR2CJ9AXGZ+RrAfaYQr59qlZUOpuoi22HYyydmN3uvN
bXw2lgnsVJA0vHFB6zAs5f9qvsJVeoXIdJDZVOH8PGYOE2nNoAregJquqjvaLAGBo7PTIBG3JawA
rhngzjt9gUPzJmyFNcXCGddhShbg9KfyZVxJ39Z3xBZ/V77yq44JJ7Us7KFP5Qq5E/xfBADLaL41
q3kPqVbCuVj0n+J+IOTeHhbGQXqbtrhYsELJy/AO++pNqubF+ws6VHbj62k00xn8b3PMtmzP1CtS
IPUVB/619lq7yQ1CM6tSczPOgZMs0o+eZXwlT7/r9/1Fu/KX9sqPfmylWJOV6H3wXL1Idyu3k1cO
eHNJSTH62J+HW/xRfzAv/76vI/1Fm/GXy/7okk5mn6SG0tE3wxqaU+c7xwjKQOYUF563VlZKARvt
31xX/gu6Fqx3EWmhQfCmLv24XU+rzHZIxuAZafIasQPFav2Aa8KtXudfltOuGodjDqjce32Wd9W6
WEfDbzrEf3nvf/4OP+59GKo6IGSWDv3Wv3DoX+GP8eatjKfyUQda/s2TnnULP/qrv9zxDzELzuQi
kX/cMfYxbuhWj6k7wUSz67fsGh+krUxBCaXfMznGRFv/N4aZf0VH+OXyP/qURV2PYqYMwbPgpkef
XoZdwgt3ve04ERNgy6x2GwTcWxCfjXDJ91AdP7FqMFfxpnDLQ7drN+x8kbYUdz1iYWNjnePffMe/
auJaEgZkGBIhcDL/4HT8iZNQJo2itVoZPJtvk2VXZ3VZHvHN95Y9+92Zg236aMCpYU9CTPCbDqf0
V/3NP11c/tFwl5N29GSLi48P+lv/IF4KFr5H455/U+C0L1BGgieMdj7Fz+GdNeiP0fEfyen+B05P
1XsSvmf/sFtsC9p/5N//uM7mT3UT3uv/B8JVZQbV/1kpZ+dJ2IXvf5bIzT/w31pozfjn7A5lWZKk
4qDwi42V9U/0bHS8sTpTVY281H9r4vgjHXoP1nWiqqmSOI+p/6mFluV/mpY5p8RoCj3z+ef+gyB1
It1/ncEq6axcnOxXka9pkD36a6vf7LtK7tFKO11bDehbRMPMaAwFnt4eMh/i66Mgx6O4NZKerVgM
cjT7VS6p44c2NuqHj6LOeGukJvKd2hKEhjRCndq4sZBo4go15spbQ8jkh9fXQ7MSiyJmx2wiawbn
BFGC/07Kl3AsyY20FtNQ9JOtVYpW7os6qgw8d3zVrB5afvNZBEabu0T4aTknOsKdjWpBhmlHge9N
vvEWGKlnuYU6hjQgVLEOOyzKif3cEa+p0vcWBB30Oc00dVmbDaYrou71hdsldcexRmksdqLe96qK
/Eq/1m+eQRwlx2c9MADILdnXxE81aQRIa01Kn6ppBy+Tj4ideunQYHUYHjKxTzF5reW0XFSRkGsA
rl1gkPW1VDrJHNuD2aiBfjbGxjIpN2tifeBEteUQ1vcw7xotIhGgrS35HKi+0LN79Y0okVJeaQVC
lDpJCmzgibpxGqWqrbOZi9AQ4riVrV01BeQR5FoYUYFEvGxbisJaXsQN42+hhFMLAhk2SG5bPzZq
NDmFlwj1kxKPXb2UW49uQK60eriNvQjke8B4M99kUizX0F+zyW8EzGuEAeOxvpThUVoNyLHHZxME
Al171A9B6JU1uRZWVp7iINZIM8/j0fqwgtJzpU4KpnU1tn16DgyrgqyAw2uBz4TU0PhUU5OmUp0F
UfTIo26tRazISBnMvvcs/DR0rXDMuDfXfqtI88+OFAGtyZ/1ShxJ4MZSxR9WXYX32ijjhh13DVht
blVtuvaDbHisy7gY197Qw9GX/a7lDKmYKr2GsVSs8lnwjDTcCIHgz97ffOZmQCMuLIZSnVJS0zu5
zjnLk0AR0v31ZBWzDiUI6zLZKoNeRMFC1UhsVVCwi4Ri+oUaxsu0LUktkC0xGh87ospntJswLzfF
cDneTTlsvjxsSwFsvTAIkSelq3R0zOpfy7QH+S46qXvT+gjoSx8Gic4E5MRDp40Zkv/aE14L1Zex
PLHkMVj2VqZf6kYOfLJcMwMWmNYMnKBVRaa/N4TNprTiZFgnfTcmr1nVTcEar4Q8WKWGhdtYJdQ4
c0QEyX4EZDJREyTZVGPRngwSORat9zZ5wpg/EBGBuXjREoYRTGElEAovtO9h3HbNuhgN9PGxYg7m
Ohv64CsqwvjiFWWBaZSn0xjoqkEmSciTVHEdGVr/PolkICOn0zXet4Y0napzSqVvRVDm1sCQspSk
Ke9o0XuTZq0K3PloiuojG1jjhUlFo3rk9WZiAlynNa28EDpCNPaRZ2XvtVoi27OSAfBX1AjCRETP
IISdIlI+TSI970oBkh2asbKWiW7UwPVFLPb7LiXoHFR/8BXEZJbZrNugn5KV2gXJp+aTTLXwSWGn
o6hXnUrDY2gsoszr4EpMBp2sSZTqd7MorPiqB7I+kKRktr6dS1oTYhsAlXM9EKdXYa2QFyOedlMZ
k/9gmPTLrCE2FqmR1eYy9X2tvpVlE9GwIdsWBZooEFFkCXWmAJAZJfyg3tcMcqyCFlVpyBK67Ugu
nhxLLTXZnXwxo2dfeywcMpPXAwzrDahGmmYJiPE9gdK1SwfdMaLRw0ZGE0vMx5TZJb/IAq9YCVow
BuTKJdAhPSIarnUm689W7/n097x6MJeGPhJuKMVNsfBCYifn29T9Uxx7cbDpvZGYvXGwYtw7J7VW
11bo8Q6LfoyqVRXps0GXRia3o5VRw6lVECDq1REhneS69lm19L0u+2hlnxnYxWmtAqCOMST/1jC9
bSUVmPn1QxTrNIySHLy/QvS8nwTRDAjx6dXyqDdJSrq0ISVQpdqpOZRqIQtbHjrlWR2WOt2J1NTb
bTPGQQ45W2Dg7fyh8wXiFmQzP/eTFRbruhiqaqOKGR50SOERyxHGCZRodK08LsMi8Whhtn7/7Vs+
IWGd3HQEgxgjSSrTZGTdsikCKXSkQudRxpFidGvPaGraTWlGSEoZ1B06Za8cTkM4yY++js9XV1X5
Kc2l7kL2Xxg5Fr66+7DWB9EppFQBDfAqVbGFbOjEO3nRQgRrx6f+ELKxjr4GzfdhqKiF/5l3Iskc
g2GmPVm2k79ILD+M2ULkRrDlip1TmUpDWo5jFQWHME1xhYykYMwexSJjsfZFEZYG2w2yM7HPZHCK
NJURzfddoDpVEPJINTHRwv1QyDzYJvXSej80pteCD5ASecNZRKQFYJEMit/G0KRXoWhTVGKGkqZY
YxWwvoyBVcn2xlYbHuOwT6r3kUcX7khpwkeoCoYgtZNOJiNKEoPxqKhejqC/KFDLyYJX+I6vakXj
RAahtaexkcVmix2K9FXpaY94atR9yxmCrC7XjSXlLbHooldPB1lUraAnMS4mRI6U2tCAeBIZYgsg
O3i4xrdK0zxkZcj+U/ThCMqiG31qp1Zr0RhuekK9WKXUdCNUbEq4wxSGsYzSNsuuYWkJU2bHXaVU
UBxE3OYqQlt5iJ1IEEOT5eLDkBu0P8i7R+mTFJpBA5Q9YDiwkYYD2TpdFh+EqBKhvXdm+t2okzEb
+mnDtRkqwurMJIciUMkZ0R1VLgjAtVU50wnybCTKrGXZhoWRZ4q+8kaDKaqQtQocF3CCcWISg8xb
nKcWHJU2K7CiJCopuZSdT3Z8nGfeddDqIV6FiTxBVJRKP3zJ/MBq8dmLaZcKWeurC/K4MxqDfiQE
66jJBn+y2z4psO8KqzHGjA83AhRxqjcQjKc3JslTcs/tjloLY7IRexPlYjpyXqg5zsHCLcqoXoWd
XsvQCSYvM0kakbvhQLJr4V/NTjZo7GY5tJ9Y5kjNkdCo6XaXeccyl3AYrE++YNJZNIaunZ6CyZCs
b+LZE1bKJk9rhBaTklUvVa8O31JPZin5PzpLXj2VlX7EIycC6OtVsV/WSSFaTqclgUEuSWCoi7xs
qsrpa2/OcZ5qlaYweq0XRjf9ZUI3EzsqpQT50hx0vMrEIU7uaiOmBYkEWYYQcSzVBh/HQqTBQoRU
K70gXe/Ib06kQTqbYz7ffJsloKZJ1ZTJkQS5gXZbYdAxKocxltwMs9p4MdVtIuIL38TG2rL0xtuR
Dqp6n7o66bQzfUv1lmrvQbFV1R50yPQxXHqypEEeXcnMNc+pSSzEOlQVeg3aWTO0zYsBooE7g6+G
Ck6Ggdk6Ud+TnTWwL6ZIsGLfKJ/6qscxmujoRpU0zpaiQe8tNQCUOc4n095PErG9inU5h261IQxZ
3unkNpKWEhXgibW/ifVGl5yRaOPOrkcFHJYwKjlaYSeiPPcCP7DQB6FhbrBwyetEbCRrkRg+bNem
npQ0+b8oXf8/dYL523LWubfvn3n153J2Fln8dzmLSyBWhqpl4Ok+myj8KbvUkv45E9UpV1giTRGB
yv8qZ6W5BuakgAuFSOQpZoL/rma1f4oSP8UnmZaqihYAxn9Szf5Sy2oYy0BY5x+GLGIcDqf811q2
yytvZLEADx5imF5jH60KMZ3WfZf8zuLij7r438jXfC1sDxVNlA0JvzIybn69ljrJfR6oCTKgvGx3
I5XbVk5iWkhRPtnFWO6nAJ6P1aMgk+B5tbrxXQzma156uR3p/aOVJDsSv2FGkCyDeQTHQhKRx62l
1G9hGN85UsFIT0Pw3r7yHgJTwYrXkmMJ51f600IqfkVS0l7+BF6c//X9/+zuOeshftyVBA8fhSvm
25Kl/sCLQk8PeFejsexJcXbDkQhskfRvMDKJtkMzCQ3dfjP4jd7gVwUAz9LE9k0j3BaMDC+gnyhV
7vcle13Ge2ukeDXlqYYnnyI7ea7/zgPkBz6KaTe2kybhdipelqIK/PLrexuTUgyGquUOPRJNu1Bu
HSEeJ7fuUn0/jvQvfGNQXcLZ2ucwwUYNfKvY9rkVvMtRCHb9Hz1w3FEU3JK4+dn2TuMY+evX6THI
aQdZQHKEl95G7utuKWp6+VqGkM5xh0tOQ5bEq//oopZGGgPDVsKVVMb97g/7lj9BkmMvkuMdwNE2
9V7/miqp2edqXi71YIxpOkYmPcbkt2/556P/12V15BSaNSvYfr5moxl7s01y2QkIuKaGAoFodcnc
BbVcuu2oQXHRuu8uErHlKDRsRQSZqtjCXFwWa/bT//ghGLI+jwZJJ1H5D+nQnx9CEKaxpGAQis4u
hytbtIu6Nj8DD2Neb/LWRCIu//6Kv4Ll2nz/LFAEYoACa5bx84qNoHa9aUVYa7djfzYsX1lNbQ2b
w7I2alcJH3FWdh+AP8Bn1SQ+/f3Vf0yyf11d5rK4H+r4gP2Y2omhDGBcEX4GbUpLl6DnfgP84slO
lZlD8Jt7/bGQzFczJQaXYXCnaMR/XE0kQyHS0oL0OK+cTlUcKPuU9NcCu2eiUtMPLPV/N6r/anyZ
XJIpjmcYCdY/hERjHObalPJGwRXDL1UbpW2qZdFWaNXunhUT3BUrLXctkOem6uVkZ8gMwbIrqsdJ
8fXD3z9vSf2LJ/7L9/kxt5NwyuMJp8tlTYkwSdk+5zC3UISeDQkLhDyjHUCCpa3IhCbI27ZFPZjC
VLJORbjJxqesXUvxS1GIx9TMVhT+m2iE02QJwUvjwz6uBieDrNcze2J87I16+lYHomOK9yG5tk1j
BxImV9K7KrqcTwmUx9scDmrupXedkOUysw45Xrih8piJqANJ5cVtgMxnI3WFoFv6PqbTpMCarbQN
q4TwVOTjU33Rc90p+W5lDAFbqne+mt8DcYBQEYxPceG9K8BMQZZ0TlHJaB+q4KTk0+cwBGh6RI52
kdpoPBMPN4rJxGZeHBcZndooMXcx/4EAhO9UMeyRQLxoDNeN6p2YWOsommU4+UYEdexLaa3i1wOP
IhM4lA6pMxnDYgALpmZblchUEJS1gmdr0mNbjIuhGpZZly4JL+Sg2q00CCD1VC+9Mj8xfhG7xPsq
IZCmEJwily+eb0JfTvYdjkLjkJTLOIl2+VxeVjjkMp4RsRiw38nTqsh5iHO34twNxOqIGsDraBSL
yq+eekU665735lf3bLgp/hcgn12N/gNhayetEZ8JjTlzY69mh7+okaT4fbev4JskZgKJ6j5SNE24
/GZkir+2hf5YiWghsPmwFmkyR7Nfdx01yPI+FCT8hEoo87LlZkH6OdbybmozfakVeGn4wmckizsD
Lp9kBevGUwlrpNik5k3kNx8KVkjKuAFKpHXZQuUF9N1FaODwAyaG3WPTPueKt+oZ/mEnbxsfAVxz
j6wd8c0RqYz0PpY5FknDPvadtOxWVMpOVe5M9aAbuFp1b9WYrhSx3AkVXHwV/hh56jrMvuLJG1ww
Dur9ekOm61oL4d601krsje9o2MqTfPOhNmahqe4AmVCmjHHhiGb6NfbSPQbMsAezhc8e3P28PLbj
bBv8GlT+phUgDOjRssrgCMBEjsz2FNdYMxXqvuqT1diSYmnMjWwJU2IAX3savP2UA1gE7TpSc4dJ
v01iZHaMN7PuCXTFFTWO9E9O1bBIioZgzmf6Bk7PmF0UELQzPz8A7MJvMGFQh1DIGvmhFJMvwSrc
IRLWf//yf12UsH/EPpdjz+wBzsHrf7NAG2OBlOk+sZajhN+TCuBwiebpI0ZNu/n7SynmX4wz7Es4
4GM5qeDu+GOcgZyYLSMb84hCV+y0lOplKA0QVIue83F2aATIrw3EtVBYe0rxktf1vfeMq6dEtyrO
4AcL3ilXBI2uBuLCnjNoUXgEgzcMt1LETUNhIRVIUMnUx6BDySWaidPW6cPEa5+Sft0qyA+jRL7I
PSRBkdbFJF4sY8Fi5ozlY+FDdMtZS5uD1EMOq5ZTHQOUSwwDiUSK2WAW6y5zV8wUWBlnH7XcGOU2
UEg110S79JJrITWXqPxSjFPSQUSP3IKlN2MTj5NzZawUbxtVQPXNw6Q/qzHygxjBwqi/5Om3Z/ib
mq3RMysmTOiOWnpoJOGQWtrKB/80Y9aYdGTlCjBODXGXMuwsYhlOBbSH9TIZEUNo8lnPmmU8+Vtf
1tDSaXiVoawTB++YIDE1FJIDrJqx3h9ktVmLXuskU/gs+OOLnPmuR/BxXmerKYUnlhO6zPY4+gUk
F8+780F8d6l/SNrkojaANoEwWwZa0kffaPs6gR3axVeraQh/UdWL2erONJQ9HnXhtMi0HiGV6l+F
MX7Sp50QuQ0I8MLLpu+gEd5iDdbPJsAGWMdFOR33eassp2bftONOMrmfBuMqdK0VYc+hDPtejM5a
XCJ4I+zWgi6ljUQv1PvK2+TDkxqcNJ6lcjOz5phFMakzYSHZo/AkI3QTcM3Rjj2NB8XTnwsPRtHQ
woYGgXyZELBE8AG1Tre7wgwW5aRdNMNg5Ggwgrr1oCKyZYmpvdoNU/bSYZnqaz0jNVdtn6ryETBl
PxItMwbJ45xOX4tOg7GyJRxHEY4sbs01DnFeobtDAi04rIh2fY9BkGleIMnhjPIQVEhpSLl59CSo
SGqw1oEqNX5CN5ulTz/OR4EwKc1GDdVjH5YvGbhvWQi2rh85TNLYj8BBJv9bC9n9RL60cNPa4b9I
O7PdxpEtyn4RAQ7BYPDVkqjRkjwPL4Qz7QzO8/z1vVT90Lequ+ui0Q8FFJDplMwh4sQ5e6+9bpCg
iwxahg+inZTbTPm7aEGLjETcQ4eUzeGqCfWe3v4qbo2DtbxxctqG7XeSv3PN8AqMgWV9FjV5yTUS
wcp+dGv8PbN1n01yHVV+4GK71XSHevnsWnUw2a+Gbd2V9Ywx2t5q/zEnSmjSGAcz85hYLpbU8trW
7dq3wpPLxEzk0M8sLGZRuo9cTL88EItxP9AF7r0PQ37HPfgsNWxGSZ8Kn6i01xatqYjW89Iz+NIu
5s+s/SmXjzzrV71+bub7lrWG+fxdg0Fr6G4x0e5H7k1rPz67hC0tBRUpNoiQth3x4ndK6iffbddj
PRM6tpxlqlZOT7XhfeVIvCJiwEV20xXz6Ezfi0VMvUlesoZgOUrI9unZQYytIoiHMw/SRCBk0+wq
Uz+GJmrpJc03s1Pqu8Vzt5TfBxnm74Y7n0Msk0kCKqZnqEpy7zS79C8NDvwi2zDrpDVgVz8iaXci
GblJQ7kZZ9TMmY+4l/6lLfpzEsmfgonXxHVI5nt3aHduFx1cp3pJLHNd5ciNRo8HVzIGkhdeyJ+s
JiVn0tus9XmjR81TW7mfAKeIQ5HGqeDeJhaNzh4JnNcTmozRuqAhP8dRwAhkyz7zOiBlsdi81JIf
6ZdG62I0xDqVeIyy2t/8+4Yi/n6qkERtcXhxPPQPN7A8XYq/1y3OotToZb5JLk2NOX8mShFnvdJM
ffK2b4p9nA3qpCuVr5Pllr/O+3qqRKaunFe69cB68lkabv42WHF+lPTxvyq6wgzSkoYTeNhSJbTg
Faol/ygtFCxoLyNc5j2LLNoiYY+E+JhYYdLU3Di1QVvJZDK6Gqwl2hVz0zI7ItLK7U1yZw3Lfs7M
Ci+mBJEk0iBDCve2KEkTYcwI9SaRo3wqDDdMdnLkWNhn8bTzjMgLSjtrflhA+3RVixYRwL9fR+vv
RcBf9Z9PAQBm3yE52VX/aF71Xc0IPKNR1iXDcNH2bO8cMUWX2pGIoeul3g7Jgi3DsnDQl8rdaZJY
g4xZ8oZGsmWvZBcDwsu4pl0vxH/RsP3VCPiPLtTt8AgT2nZNTo/eDf/899s80SaKvSHhaK5N4lzb
FpNA7i4bWzcOLPwQLZmXT2R1ds5jb2ME8BYnDsJu+Ikis7mfl0wGnmt4eyZbOUultg/LYvcEN2UL
U6WkH5/avFv+y4Hv9q3+79+aKOq/f+sKTUfTMfABHjiFh25wG5zRdTd/DXMoKFxikeyTDJD7nZ9q
ybG7iY3/csb/37+CMhnL+za1Fq1x//b+/EdPI6p5FbJRgaFM+urSpowWohsy39ECBY9lZw9W7WTv
RjK1WzuuqsO/P1d/L/d4PS3L9szbod8j34FcmL9/vJ9VypBTc+u/+su660z1GImkPNaFN5Na9sfU
SbiyDFXv/p8/VyiHZBiPcAlf/lNilxuhELo05DqLbSjayh0+PUHB2WusjEurxKFCGoO/zR3f/78+
+Z8tLbIPhFH2tByWWZV7aRvFxlqkdRgMv97KjmYnZ4cx+u0w+Hz7Lx99u5r/63n762q7jDuEbVuC
vrd9e8n/42bn2jBGqViIfHIMUhlvjOo5Qzht6C7IPHlw7XBXdMveLudL1iTXkvNTm/vXuf0VA/wx
Z6C5dRv0HJWsClObTO8dL1w3ptp0obUNI4xQzdnpiyAtDgjCApkfFpayqdUbjq/bJZQnVU2BpMZc
ouWtHUTgx23guMYRZcLGsObtOH0nUD4N2qixffbzee8nOAUd/zwTHphT/yxWe7LaEbQ/AzTAJkmB
vNz540bxKuz8Y1e227HHZO1ijpbfSVnv7XphcJnGFLLIelXQxO42TcTJrE8Ss2YW54e06U9e7H1K
wg3M2nqLbfT7LjgfJq1d7z39+534q5n1L3fin/1Up6eNPOuc5752WqLghDPtZn+2D+B16m/paH/r
TsawRh/s7m7hvxvajenLv3+Lv6/pfz0O/1N1zJqOmuifQr7Uy0kpNWiip45Rrzh4EehHPASN1crd
/PtH/R9+YRIE0C2S18TkQ3r/ePSk4YzI2RhtV6JtrklRZBzPhdvd7OF2gwGpKAR32/lDX6qdDorB
v73yZTa3/2Unu21Uf7vywjZdZJWSPcykJvjHgldmPBuaXueaSYlzn8xd99pmLm56VZLkmGTFf1lp
/imodcTtdaNb7DEkZs7015//x0uXLbkdUghDNZAj/vIO+TBfkdykqg5/bopFPDKIv8ikS+xtqPuE
mA8jHcTGbfPy3ew2Ut83Xs2YNF8ebRfa0dRsGqev/9uFcf5Sm//92iBu9JiqkXhq0uT+Rzu0U3nt
lXkP2dzJpr3rdAJXXNphnm6mvnha5mz5plhX23ICkVJ6BME0QuDJXMbSBc2J7AKXWbYMz2Y8TPGq
HpsSc17pF6+5Gc7zaqjC9q0lgmYjjSr7Vn0NFynqE0yMbFJUrc2U3+IifafAE9I4zi/Z6fS5EFn4
O24Xd8vJ1H5Utbe8JIW2QOqGcbGanBL0k1/yYMWzHt9SnccHp/faN1rJMBA9RcJhZo0QpKsR12kf
C4Gqv3ZQh3Vdw8rWjRovtmslQLKMqnhSfsWIzWXn+xZTRZrIoK3lqA2iu+ZkDM9tWFm/REs039w6
CXotJV7sxJ0fu8pxjrNQHZ2guvEfZ0ekL9IMMUdpB7yFkNZ+iOPpraxTcZpDVV5aS1TbPow00tNa
/alRPK1CRv0kCRdcZ2RaRXjpurh8j6q8uG9YxU9jStIPqXpJoCwF1lf4hLsgImsKqlpED8nidQ9d
PBVi5/VFekKU6o3BwqfDRGwi9aTLydzmVWjhIZ1M87vOnMY8ooBpN5NtArH2o+whtNvm3Iuo/9W6
bn4SfVrsqyIn7MxIyeMyODf32cQbWnntHIwOfk5+/9hZy0qV0YMx2sAmPN8qOvA4NXj73hZtld4X
fWMRo5ZGbTHSb7DC6SN1lgHMjztPXRee7NCRX0yktPOOhBah9Ia6kSZtHvvhuC+cCH9mbpXGd1Sa
CGSMpOwJ7K5iDXerrz5RCRuYsFsHu1NVSfen65f6qxkk6sRmckOyTKb41cnErQOtFhhHaSd4Dv3B
30mem7XdlFhdzNY6hllpbppsTHdZ3pu7pXXseyOvjMPikviWUS1sIlvoQ1Q10VqFTfoshd1+WRHS
tao1GkqoBvNS3ee7YXYgi3IqOIRS9g/+UHnAiL3mPext64i6FROENtowcBc3eXA8+obD/Fu4hpz3
E4r9T1e10FmnuiKqbphcikIEQ6spRlfFI516H73dWoH2BnWcPF0eZG0oB7wNilJDGkhJ7MzeJqlq
d71AWM2odjw5Ge6hioqacXNFJZJREi2xn386UVNu407q79bv5qc2QSGEBaZDtaZGttS8H6v1Mi1d
4MUkELP1y73Z5P1zMpXjNZ64HFkah695GtrHpC6BgVVjcypsRZM0avrluR/96tdkaAUBwEMaQwfc
9NJ1vzjzce41D7hZmTga55auroccYFePbhKks50/ZjnP2V1fWR5QCE+8mIPlvJPHrU51qqpfbeqF
TI06A7CaGVfecYGC+Dy0/AWsrUP53GsFUcaT/YtDLXLyGts7ZLwcj2jd2scuphd4h9xnvo5Fae1c
5G3nKPIJ28qEmp4EN/qUD3V6itolP/BW8QCLW//LlEP3VM1de8lsQgm9iN5uHBWQBKoolcNdH1bY
jssmMj4R0ZNjfPt0Oahs3XtDtx4RzKzQVNMhiSdrJ3JDvI1poj8YnAykfJngpYqOAYs99uNhqWX+
0Qweze7accfhFEaOPJphnVNKjMMWYVe0Jr+CuIgyhyGXphD/LYRBx9EzcH9aOqRt35plC41NheVj
mvqMKnx3Mj/cxXFOkamKU5Qb7nMWJno/lkbx3dCfSFe+cpZTyY15LNs8eQ3Tol9rQsxSVIgRvimv
qotfmZsD6IjC0guahRFpvUyUXLHpnkonps3SRdr9NQjyDkd3Zs+Z2uoe+UR7bURnHRImJMwzzGF4
pSVt7M3CJGMwlZg9Vbj0GUqHwj2kY1gROlZMF68u+wdOSf648s2G6fwiy1dZVJdQVTlnUBdIEpK7
xzZXYBGRWhRsrBkpCS7V/7HKOonxKHcJ+K0n69mpfDztnh5z+CNul/6xut4Juqbog5EwLjjOPBOB
a4aDWEfpgDEnVNregEGsjrM3LwiZECM96LHAQNA4izgzlOteHf4Xakcz4p9PmuW1s/jmibtkjElo
BsHkQ0t7LsKpBB9RuMnv2bMX5r7hMp1oinfOnSUGi+itdDHo72IfW1sy8YOJO/VkGkV9VdPYXeqo
Wl5bZ/b9u7JFYFUW1njtVYTLwqbG4gpWOYcNbRmsnYIBnu4HhbzWSu9NI8zXi9L1PrH1yB4vvFUT
99E2zaqGbo+v4P/UQp2kBu2e+oV7GroYDFBreQ9qsRoihK1ixb7nbmI3lN9LFA6PnmJBHYbKP/jm
nKzMxU5fIllWL+lUANZPp3oTduVMr7WbIEjGjOpQeYGGSGFTDUrt7V56q7lYxLvbVNWjbTbgBOOh
OI8iBn6ILvzWaNP2q+L3Af8guTJNU4lPzEbR2vawCsAAizEsFRO9w4w7sJlG835q6Vq52ZfM1UUD
+Bjr4iqgjFgD2y9ucykfBwHWkEHB6O84RgcqgUvk8k+wwnfsUunnbUBH52YtXIvtblrV8cHs76vy
sggbyNGjl2BiebVTJLfGyUkuprMvxMlvr/Q8zezZJk98utINNAEY1E+TGch4XYCaIwCcAVCYQz02
dkJ8VM6Lbn9qDM10mfR8CfuryA5G8ShDWHTWybVIXCFIeoGnqK2Ttfyk7u9yOdYecJdfVI+rsZ32
fQ08RZK1Iat1ppkqyfZNCyqKy+hAzXDktjNu0TQI56ZdAcP/tu2vC99rNwUr1XlsnQcjBvtVJ5vI
yR5MD7csk86YvE/9mYYE5DULjs1ulTnGneiICuRVJ0K6heGcHFpNQHFhr83pkNhY8wVsPwdiGcpw
0YANSd/t7CVjSJvdpuBkefrnPnG5AenKhXCBxPBudrkqo/EbYSd+fOsncoC6zM6PLXAST+xkMzg7
+2GMfoUEL7SPAyUd/5zaOEYReIb76mNL6sfhiHboGksgc5mmMf9eRcSZpv290zX3U+EB3QRmADd/
hFGCxpZ5JkvWvTmmT7mK15FcoEIADjDztzmcV7aVnWbDPOZNc3bb7NFHt9CN7UNCp3QJx4tjTMe0
JalgWECzcKUp4Oe6P1Wld5fmn3ncPud585Yo/24QxVZg8V3C1yZp8fxNzUkvTKSjP9kC3owgdZMi
z5uSrWmeUeLTJ8YJ7Pfk/nGajVh8lnLtimaDOGlrk/ttlDVUk19Jc9X5q0W9kLVxUPS/qE43Sn73
qb4neL51Keq7cU9370ek19m8RCXDoNm/82rJQKA59OF0l2j62kB58KDtQ3dBxKtJPsy2Wc2WUrRB
nqUPEdr0rgb3kETPVq69VcJ75sT1dQYPmxTwsJZjzvF2MfKgiMt16brrKjS2U0YCrGBXyjRkgzb9
HdV50BtdoJNk33DFMH3d4Ui4s1kKY/9q+e029OlCW4iUrXevemgLf2syWsC0sUaieicdQnxME3AM
o8vGOy895IYJIoTrHDumI1X15XPuSB1WJfKc0Fyt+uFSEjGfxsOVr3xn1G9x8u3hd4yzLV1bLkAd
jGpikJtdB3gv2TRuGepuFr+6OLfhQAuNxY4ukWgm2C9iG0/VfQ7KEv8Qp3roipr8Q4HwP4M1AuXJ
0S80Jh46Yu516a1NPCZSDbvReGpmUF4paNUEwCq1Zls8UzsxdcC5UO6MDmoRtvsU7gjd5DJcVlaz
bB1kvvEiuOY+7hmLi3xIo5/FOnc+3nvgZtGfPn71vEPOQKDnxtnHKjlpKH4ifc8JSspenBHogtz4
BavfR9xB8GDWgCaNzZBZKPuCUsDmOrPnpSHrxTCDDL/FqO3nzssDG8q4no6Yne4MrGNVWG9y3OQF
lpzmtlqYIAXrVx8pPo9WlOAmd5KNbh7qgfze1ynGWu/6G1/CQgyZ3gsSbmwgSg2+9LRd2USrh5kI
Rmp+DhqbFnn8nW3QxM2R5/nofFm5VFDJlooemFh71aBUMr5IYv1ofZFevC5J4OhzN5g5ZVFZrubs
T14BCjKPjflmqQc/J7sGjtA48LR+qxuE5st1Alnej/po1P2dpbZekgd4eO6qBNINVngLNO2ww6dx
x87l2+8q3xg0ExvwE0yEg8m7Ur7u+vx9cDZWeAiJph+ijVU8TPFnjWkOHbNRgzmpN3H/XgBgTbHm
jST9+MfU32nWA87kqXtMkvZs18RtxZdSXRL5bHfQxsxHE6s8I2cT80rxNLPJ69Ffj4SBas6vqQdc
ttXrxQN3gDzBCLvNSAZVw/pb4ic0XX4RsGOKaZRnk3SN/12qZh1x5unBqyYfhQc5yOA/5n82cnyp
z1lGWjK2pHm6uRH6lXcDZNb1Cvcjfp4nL3rW2aNnPWbmtcxoddSIR4CYcnkmhCDhAjDVP3vGq9HN
G3zhx8h6HgucSoVJBfM9Oj+5BivbUsQsrCDds2USeaRf6uFPk588JudNicuvJjEAuoUbH5k133nO
e9a8hnYfJP696RgHoev1UCMPzWEjRUASMVx02tlX5bIT6Dr85mEW8Bi86En0aEpioEyGIvH7d5Ef
J9/d4+nE1/ic9T99Alw5jp9wCU28thNBQKottq1uD8Poc31/1xq65jhvjAb6H5VoO31H1cjJ62tp
WM+jk7DPJvPRcf6dm6SA93clBeaEq6dgStebXwsnsYolojQJVgv9lQsfV7gvWQOjVqhV7qdbBxWU
grhiqGvN1FxbVoCxalsUzjaXPhoW+06V4pq3B8fBPII0kelLz71mYrRR3s/ko6h4xzSB6gSgFoA3
Afd3gdek/uDLg6n20lXvQv2M4a9yJCLGg+2WEgcLnmL+qif1MlifUdetRizwOEXCxdnheEFf/OyW
bw5hRRJjmkvTdijLLa7SdcWpIp76dciRYvzu5Z/bnJuupx1+TbheJflQ9p8qfKdNs5o9JsB5/oBx
kGOhvtgZiclVylrn3hmjs6IKPkTxa6J+gYpYt9j2LE+tLERFvSlW1tBzo8FuhnVgcM2YV7K6hqdm
+qNjNxiM5yhHI039JIxvUX6GxEMND2kKy8YAN+NkO2U3G7GAIrWWoGi+0fUmkbVluL+2nJ2BypaJ
ZjK9dN2y7Ti0SPiBSS+RohyHjJOdF/Ro50qfpcr9bXqfAkMZ4MW2QUDkYy+1KIv4OtGqBxFS2Btq
pe0Cm879rRoOtLAYQxYQm2UpjuSmBE24vBotY/c+qQBfUmlOLbC5hJPMrTaxAp+umq4fE5PWT5PL
h9vpq17mQy2vuZEEQhrBpKf1Au25Lda2Ms/1MqyTyluNTrlGn/LipETdk5Rrlx9e+9Nk9UOWAbR0
8lVikGpGhZL7e6m4qALJnz5FnKGQZtLSyrpfla0ZVI67JHn0Ybl4yxyklvc2ZZ/aVetieXJ7+zL4
3brG7NjR4UgGPyhzjktEWmMKwoTKg+klh4IZU77ca9hdYnzt6wunkQDN/qYyN1H1XdTOW1Q273O1
77n0hdvhXgFk3xLAaPbr0jhN0dOEIj6PGHQ/OwQvUmHArvUXhqtewQQeXw0Ozg7XjY6Hex0/9Th9
mNP6J9f/7YbTehJL0N+8wRWN6AdjcXduueyj5NrA7NFkk3Diy2zz1Z+S89CVQelamNDLK36YVSO9
lzHBz9miDsqhf/VkQMb9nU0guIU3VefAc4owyCK9zRUyk7l74GAdaIbEY9wdMzA+PqqLNK4/J3cK
Ymz+68GMX2Ua/rbqt3m63JIlw+73VBzG4ttDbjwq+MI2cLNk8D4tZFHl+IUT61COy5aeIiQ7eT+H
3T5ZrGM5Anix43DbN9ja/XFnSHmi5X43muyZmbeusUut7W450JY61NGw9/W1aNrATdXJccuVHRPp
iE2awpsCWz2jY9xmMtkpyzo4ZbjOxLwfcxMRxBzgCN6Z1slrB/4Y5KwacI2NIGb6VQYKvBGAetkq
2+ZXnZJgw9utnXu69ZvBPDfAq7uUt9rAqY8I1mM1RQJ8qFtknwMFmrXs3Chbu+4pm+l2UeyWgqo3
9Y9Z/qhplZX+IRPephdsYZlpoly5ydasntiYApNzyTY0+rjMl/6jq74lhtiVX4JQQlsJawplX2dz
WtEN6YGl2C0Jr6J9NazfbbdFrhAsSbGZhzooZsmaO7H8LNuEUSE61BUm342NFSF1iLB2ja1PF6op
AYpyBsDAfFcCP4+9eGsky2YG8z/1/YXN75wTEh92ThD5/Jwt950gJsVJT703vgm9XGsVOiiCrJM5
T6+z9YM2B6u7KPy1X/X3nqrPtDFXnvx0yPLKc7aQQQHv1N99CblwNB8HJVkVuA1TH1TJm8yUu9Jj
gs6VHTDu2q+8rcgmm42fhWOizw0KG+9lyMmttzSONLdgOZ499abL6NlYvhvvNZnRS3aX2Eq2Y+dt
7PB33pgvtjWArcpL4kJFaG2oI7/w8bgXCBHcy9oDMzwvf0gef3YNjNjthyEYa8vfGedBNAXZqm56
l3LMPOWtv81K76HKpju/JUMgdfapeXRvx6rKv0Y8ouHEr9F0wCSRBh/nIn6mp7n1W7DMsUeTKkMV
L8tghH/JEObDLZxfY2HxzWgFtV3HyFtf88g9+FaKf9n6dFzvalBHTEu8xygbmE0Xb0YaMHVEsgOq
nkzLVan9uzlO7gYL+/GQvMsq/hAdRRv6aNBF4PRdAKfshNZIe1nH5JejfqvjXds73yTTc711x+O1
oMbuN9EykqJsIOZZvmPKJrfzQSOXTC1jdL2f0pt4iOSu1ua6aMKzmOr7BqnAOF7xcT8kRr2rndPE
gtccpwlKOG93AVlQqnyV1vLc6V+qzzd2/Y2o6iS9YWWX7Z24mfJctTPHrwmNREGtuLBws6k8RNTR
nnERRX0oO7bnBC97vOxr3X/nYbWbOSLZU3NMQuDqtdxVWXRQszr5U0mOgtNVh6LsqT+GHoJyuaA3
GgmYH+OAgiUIeTPT2hz2eYHNKaN552E6no0laDzr4itLB4jPmlMZQT/w1HgqEm/POnNnu8OmEPNR
MWsIDC3fI7PYdR1jN1zJMZ2aIup4qPPilylt68nJfXiOjjhgDRyhqjV1vUarBdtubC6Ol5bf1tQ5
sMv8L2ShyXmZy+y7D7nMibpxInPGFjLtvkuXjIsmah5a2e1zO3dW6RRX44tdSCdA8cxrljuCZiar
genM/dbWMKKMPIpe+iF54aUesFHHJTmmuVviaRyds0C5/VTokDiF1FAfdlqV25u1pkMf6X3Vof3a
yzrwqvwSzmYQ9hZviR9Sug6zsTcqChcnG1CfRrdZABP+8yyygl89aZ60HJxL67nJ0apUuDL9+mrH
00zSoIBGWpRPkaA5xOtCIOcSnxsdfqS+zcstTEbzxJoQLW55XwPQF5oTBBYpHANGSiumS81p48xe
SVsnEifH9sKVFMXzXBebUXTseulyjApZYBHmyDijIiF+YUJJNl5SqY5t3ItNysznV+Xfeks6PcSD
9yoHQJGprpjmF2p4yrTvvIyaysSOeojR9eDj5merHYlWiWmPVHbWnuIsm7c9UtGA4dhJqv7JmZrP
Il++22WQqyUhhtbT9zohX9OT6zLp6gex9DM9tojO8GKmaxdOyqqSyX7Oonxd03J9v1lP4LFFN9AX
lM/BQmwzyIQTn19JrKtsPikHjcDKxFo5fblyWMlCuQSJ1cjjODWc9WbMe2Y2PNZudJ+yczZj+JQL
+TaW8pzPEblQYt8k9oflZCrINXtp3YLS7BxFIEH4IovW3FUc5Y0i+xnMFPxkx3SlWTj+m3J+6Q2b
tNXZ7ogg4YjdtMcB7Ari7Y3Xe+dKVVdTGNlmrox4laiKrDWjY3+A/7Edx57M6a75Tjt1u5TNsK6S
/LurzRflhQ1huzjkK65+nmg47DWK39IX73VRnvyIv+zHmRdUOn7wInWfsRTFJq2YLtVH4TFYMOLM
WfdFQvpTK2n4z4n5pJpkOuYK2aPZDPZ+mfPqYqDhXnWcMteu8mgyFyWixOL26KRMg++Mpt1pToJM
LQD7Vyi/aWux8jPIm9FgJfYclxs6z2aQCot0g6qggQe2YUbxf2cORffb6Zdi45oO/ElOglOWfE+j
XZS7aDbFq+uHhONUyJEeymj0Sb8uh/izKeoKRPIobED4zaLgycq8pcEldQG7dJCc0nKR/DTm5NLU
iLL6yRuVKE5WNTk7MVr+g9VEA0SaSrPWFJka1ZdfcUqg0vI1oAfsETR+WzVc2mbp14Vm+J1gy/8Y
Y9/9xlWAM2GBB2vThjYDrxnA0mQmp6D1whZIl6vrxAmIDO/vIJ34qJLbrnebGSafg5sLpuVMxHaT
up2poVZYaEY8DpChk61vUsQ1w7BjKrKekqx+bbLqMNsuTp70yXIb+IephDidktlbh+nTPPR/ZCHW
1uySJiD3Sz1t8J/nd3FRnEVTnDjYno10uqayPzE5+arG6upq42xM4CIlU++xBw/owLYsCZJQuCuQ
NPYxR6Ou1u8qm1y6cIB1/YZmRO4PH1otu8HI3gYTYOrEz9gkwJjfEaMm6UZHkeMHMnS07zxt3EWm
DbkpveWC6Nhfy3QJSs/gwJmTp2TCoa/a7FrqnBOMs3E1iUkhOuRhOKr5D9ZxPE/WNU3IKQlJq9Sy
e016F2RLjZ/d8dXvpHO/YkxAdoX1pGxpAjT2kcnRnZgov+L2o0vF19T1h6lNz5iI+q80ibOrxvMK
0cQbbI4P+QD/OQrSZnpHioXRv/UU/5rhNjNPd6d2Cc3hgzEPBI3YpbtCuHt05jmIlwK7fsfALC6t
p7mtiLGcit/ljHTfohFUSJBvGX6JQGk4yTQ80aJ3SGZYps51foMEKbFUTwntB9rDiW8cWl/dwyPA
mJr+USBTBO7IwAjjk5m08ok+CBFDdS/XfUjpkrmSRZ0mFUqWfsNiQV7FiCPFgX7UKPvT6+q14YDg
4XDhoRCpTEXtFPEte/OX742gFML8g7LqmigPymiKft2r1bkTE/ymn6Shl3ST6o9NdSoa/yzK4dzN
0V6gOF17ZjWs89ZahyGT8DQ8+yPPdTd7MHCTSzsiHrarTxUX1GtW4qL3DhuGKmb7ZUizTminV+Rt
Fvqp6qxX3UASnxc9rMuwwVNVweZpMz3dfmj5dJK5RV0f07XEQf1WpNUu6sdyn7lpswnz0MWO7TCs
9tOLMQyBLnMuhMqnwJZibSpa04x6UEuGIvkw45b+uaR1L46OH+Xjyk6bSxSOy6uT2/1341SAs6OK
3MMi2ZfKuQ9DtGrSNtd68HZhJ5h2Zy8jhU8+LcfRfrD6h5BGmmOYj6Oe6Mo5Gw8dHh3HXe2pJ7NG
pj5cCm3uYCyxjffHqWC/yixNf8cYbtU/05vAHYX7FJnsDSmKAnY9JC5TKdG8M6reKPbTJYqf0CJj
qnItVBup5kRqfKmi915SpR8Gt3isYoTavpiC3goZyvSBnP4HReex3KgSheEnooocthICZdmSHDeU
w5jYZGjg6efT7gaPx5ZE9zl/1DZYTzYjCS5OzmUnh0uvVJ+slJy/YpdADJfTJy53JHrUutign0O2
UyrxbJYvHI1rmVXneESqklipt1OzaOuZJeFOaX5p64YqDKIkJnvnEQPFxPlcAjPOBc1kYjqmqrJ/
rFA4MdeKHXGLgaFk7aWLPICr6rWb0iDB5S5aKoAgKnr9OiT1YRKkVnt1dEiJQlU74uS65dhNND6r
09bGnKe41scQEXpdHy18/2WjrEVm+hY+SP2RTJsSymHq/lzHgaSY3v5U3fyd0xhpIbQQym0nf5F5
dzbht8uXvjqIoWIIdoMMndec0eugb0v2Z6t3fU1+uepHRj/M8la0H71+94wtVS1Rsfe4q+W8i6WO
JmQ7MBeb2DRam24uOqk6k1R4im8yOLj2m2QWOGmEcyUatumSVy8jR53w/pk2ska2PA8Toyt3skME
w4aaPaAPuuWJZ1GZfAzv4jpnxzwObZgMV03fKTCaHBqyOJI3gLn5AF3lgdcl7XvjfrTL84gNox/B
v8Yau8p75+FUaUODIQNv7cptfvVm5HF9rtSXiYVSlaTCZdberNq9wmvddjjm55u33N208VsiZrF7
5j0DYvtleneLlnQD7KTPaT5LeFgF8yrhL5TVN+JmGS+qwUYX+R7wTHGznD05g820cx92x+YJybof
kxpUGAGXJrvntFZM7DalA++eMKfyRN26NFpXfbtS4ZTzN6lfqHkMCoPAK6gTvOtJ9h7lil/0vwXj
gAHVr3anOt0qoPEC3qEi/3WOyu28fHnqEwRNqExs0fQzcewmext6z/yrvJ0HhN6Nf04XIuvelohl
NF6VHHsp8yS50SAhQlWJSiAGCCjHPWcx8XstIfkEmtCCJBufCsdTBmbGhMWbW8nfakJ05n4k2fdo
M9LD9Rb5URSYaElfKiECsBKNN8Bo6lKAuiHbTAkaikKilJqfIjpyxAAu020ceLCe3wQ0YSWaU9V8
tPgwcBz5NTivkYIWgb6NbIOPRaEsjlhmSM761Ed3n5aUicyT3z1wbI/0UWNL0k1qvRrKlvgtX4Ho
pWxC5vfOJh7wXCAVs1/dOSwXPmKMMTTmDSYvHRZGgtHNhTzfIf1rgPR7HveevK/8vZy/Fw4RraLU
i2aVbD94YWV/pYq9t1WNx4DawsHXjZeEsgAb/CAhbnp4yhUvABsGPiXRL8m4Uy+JkROWFHotcUvi
1WpODD2BJgjpyykyHWmBcjJm5SDvDI4BbdUo6N77b63hN1uo1uqMtbAppipO0ZzvBveV8E10JkGk
3pAIrDPb3HvWRx3fjVp7puPIKunxWvRzN44bTWCa0X/USqwdp9xmahb2ztogWtZA9qajgfTLfjph
SKdgYOZQLQsg62ocT2qD7XUZSTt4wLHdzmBCR/p4YqPx54RUeQl3PHF0NEt1GE0yamUpd6Jtbjpy
EIsTp6keD3nLK/PJ4OTNxHR3tJLAVup5qM/s/3ThyWYL1KjMjIQdnsMIqzKikTTRaAvLCOauAUAe
00nw8Ngl0Pdz3j6JptoXHKISH3eNrXFIKI/O0g2SD1ITKVW3UFi43w/oW+veXE7xtjvFGCpcdSur
LwDJvenudU6ynBlJt56KNCwxrvTqlzN9arK8Gc7sgzgF7UP6Ra8mWVqBFs2+wgiviQ/vURDSUvCR
jsSakPlNlS6u6hBlINc1wXeUCnGbWt2b501PNccCL84lR4alD5k/CWQP8AtdDQ+Bk5OIFNjFeR2B
IkcK/E9hPQ3zd4uXk9yuVdJ1Wy01goiuNHuid6m+QGa08ql3nq3iwzUFrRC4KV02qFs1g8ZxyLbg
29rkrQSaxEqWAXCFH4uSlittVetHvWcfeZXqcx65K7bRlWLu8g5Vo0lUYIek96sj3LmZEWZKLkX1
pxu2Sv5hL8cJ5qy88SSKftxV1NQp89uQv/Z2HXidso7TUw+VRKDZqiHf3PselW/v8XzDSVdvCvFX
loKzKXuWEN+T9eJMGxMZlWFkGOo+NRKXE9yj0DmNEU4A4b2RbNSJejbnasYDQqQgaXfNQAZZEVSE
ZCKTl9pbU7TnjFM24iSYnxaSuDzlE0P1Wmr3RPk12r8WRVyXhs7yXLBYFaO9LSeACZ1kvqby62rY
d+iuK3ePkMNXHeIRdyyH0PxhA51eQYESbhoYTdgO0IbeOUkDtbk2IN7W9JOiamnf6IHdKBN8dPsb
LWRXAt9aWIzQ2rCQrSolKDOAcHLdoBpy7Q4CjCAw8R3OO41AOCM6ETvoO3CvNQu5ZpPEOpRPc2qA
mZnrFjmzSQsLDIOtWPtSPWj8UJF1tRNYd0jevzJBECG2eveW58+Rdk56QKz+28WmD8gWLd6TEGBW
IqaP1JZ7wZJdqd27IfMnwmTYvKN1wXhAaBsmvUrnSXO2mmHfbFdqkLaBhwp+qPIrEafBDAXkFkoo
Z0kUjYJqn1P+1pZn13hNOrFq26Acn8Z0L2iQsZuPbnlxjGthvfbFN/IFMzlpj1O3/5yK6RznPzii
QlF92GTk97hvdUQ5hr2yWW+4oWV+rOhliUAnNbrHXiQtb41IQhKSeD0v3nLjJlm3w7mmIgR/zZ38
2xUy033e4+2Pd6gV1iMhZlzQ7SblveioIqjIncCoDGFxznGXmD+LkdCbsya3GNZHrJeEHhrVBhPh
Zq42VkYlrKv7j5mi7hCS42o1JYf6b6m+jv2TsM/jcBmVH0GSePvP9OZ13V5Gx92o4+dinqr66i5X
Cc8LEmxCQIG7r7Mftru17dLZECGl0jmZiDaxOHp6f9E0eOZn29lH7PkWj8zBbPFQ1+MT4VF+59L+
NZ8ZFLTsWDih+8hca9aZONX5frKfRx2J1ZKzzgRD/uvUL4261yUoYbQu6/ZVzJ+FMgS6/gzwYcPi
dc2hbDN/IHG2jH6V5pRTQdMleyJab3V7qAaPz9ojJW1b1XlAUt+q56rqrALrHUzp8NXpFA6lNCTC
Hwh6qWtUOt6lNab1mEd+0nj+BChBJCZH3iFKRViKT1cnktd4qDH6lcbAjJMzXAhhqByVz0AWREu6
0e37QxGkhZ2GLBdjlmCQLYibkKo/g6CJBIxy7PaJIMvBovrsNNm/3aMszqGLs0RuOehsiC0jwq+n
T8GEFGmsd6hwmW5vDej5kIDPa/naRp9fMrq52dU0Xk0HiMoOcGSh6ucYSBtIYSPEDruWbhL2Kqvy
W+rFuywdMSAfHEgL6uOAYbGMX8pp9rl02EMYQZt9y9D6CJ4cJQ9yR1QG2uyYhJMiosnmnKdnVJLb
0abvLp7WpkUnBuVOBPLGdJbp/bkDZbW93aBgkX+LiqBxjyl/vKWyBL/voL80bFfLJ3N4W/HTvXDC
ZiyZ9vQ7JMHo0ekY73E6giXenEdR7HqEMteR9rTLh5Pjj0UIqlQbzG6BcE86BHs8Mk/rORT3RM/W
1s6atYPKmUd7a9b0exg3xWbFjPxKxXtVvw+Pxt0outit/p5Xp0UVm16jgLXBuZTagapv+vZTIehV
ldbBGvkuCgpHK7Ikig1k3wiTofbGZd2XaDratjxgCAgSncpzhfGiGL4yMR2abqEbRK1opcUNJkxc
6mCsFkpCGyypMCi4d+VvQw4f604UFgnGf7IvJJ42FNiR55cpUbqGSeNbaerMpLLiisL1lnmWZBbs
Xqwo4Qu8ZNe0c0TiYCuYKtLmx1Udc+1Ny1WQC4ih4C8ztfNkl9Uz8jZlu5TuMXKKqy2ATwQG+glB
wKSXgWoXVNeo4rqUymkmnaQsqqskuWmXLvbWs9u1pRXblGcgqYTfLd6rnL0jqKvbcb6lqKzsEs9o
fyFEMIRe4IiacHhXSxBPYq+gRoQogxyU4STxw+ItLcmkVMWhKAgDaTSqE0oqG/rE++e0dKp6IoiK
/tSavMhdc04pvQSE2nU8J2llvuFTuloFz04nnjyN0cxrT9DJJBXE54juzqSpu3U8GVzwS822Zcz+
YDl3kXJO6rzqqF7QWHn/jK7a96rkqFk++1xetfFR/4nEbHG/F6xzPbSyy1No8At4NZE5lH6MoSi5
pi99/mEJxJv1OuN9iOhDSpmE80xfDXReWOWuT4J52s+y8MUShzKxfbMyv9RMIGVKN719MHU6hh67
PEEZkCBMedSieOaaEwZ3V2aWvjtGPgBfoQeFircH5Jso3mQ1wdA8PAjdfQENlxNcWU7MT4Rpof/j
ZoSgUaanSsfu0HL6w1K6nyjgR1R53Fpzb0Hvr+v6qcVnU4UTFC6uQHJte5rMaDsZ6bDiRCYHiFTJ
7hM9ozqf0aNY7hdx7kn81zV7IV/TnvP03Fknkmmq5CSXHbLMJr/XQJxz6I0gwl0TFiBMyCva4VL0
71EX5P2DaApAwfpynxTM59eS4yu+DuNWj17JF67ExY5O6q9ApzY/Sz1AUCjpZHOPXXdIENCQGNHR
qOz6nC+d9ewSLMSP5s4rRp4YZgXR6TIf0YXA7C32HnAhEkFcPBMHIZtDl+/m8arK76Y5x0Tg1AFL
ofdTKH6K1t8mASJdfmsNBXF+HY1nPrLQprp+d8hdeDQ58mT2dHZrfv3JfyIYZ8DIz+adfU7ypTT2
ahJKO8zZgO2mRenGh5pB/956Ox0obfANptf2TRlvxvBliJ8hOS8V34BFp98smW8mpAL/SeuueS/L
GC42Ayrn/aCDRu0eWcae96eb26ralsaNFV0Ilihyxa1Nz/UQf3T6uRb/2g4Q7YN0a2ZiQthNRDW7
Mvoa0N9mv1g+CvM2P0dFtFFTxKLySUGqSOC292XQwUwyBz/SqNIRgMTTIkohnf5ckrC7ElHAtPZo
gkvR1hnG1WS11RodspPuqHqjG1zVm0yib0E3N1OSVf6YgoemOGnWHg9qlPndK2Isb0JZ8FURfdWT
U9NvQU706jzT/6PsrII/y341cQOvMgT+Y3/wBnrr4gC5Ljsp6Xkxso/ylxVKqrWvtdtCCZJxozZv
REMRFpOAG9BtyiUOzaDmn46z9vqzrKgmFp8ZBQRa9uzGW009NXKV179JSoLWtO3cX34tPAhK5tfF
zq52XvNJodCgntXOtwr+qmzT1U9OfUrJX9DtT1Aat3/HhFGhE1MAqk8tFyqcAU6+hKOAxBPuCJQH
40JS93K0MpIm2L8vdvnMhQEfg1DXcJ11450iBvB/0BgHA8p1KDduQmaJSvtlc28SiFPmCnfZmWI/
ZByZ+ic4BHEwi7NFRkJrAKDps6X5Gu12MNxkTwAHk4ojnIrIy5fO/jDADVprT/2EHBDLXKmEcluE
OrT3sJXIoy7eSetdze7ehXiWVOV+LtZ96S8ZKg5AuXzbi7BAmpnCvffFqfBuhYFIg2mOfwcjyfRT
ngHEtD65XJBc8bD1OtA+YrbsrWVSDbFTi6OW75lynOgoEORV2TECmaG4RvOTKSyjvxpulOxqHymq
Z/+MLkpwVvToo5pFSNbXuqez7rEipn7Wv1f1R4acbomO2vitSBOZzTFH0WSNH0LbFHXg4Jx7HDXe
2p7/ljhIyhPRzdL4zVhTpnpXqa5ftBuDesv0HqX9CvBzrTfP6nxLZj7aabXG3AlG/Y/HfmoxQfya
DOZJe59Qh/YFPZDJIQdeTj9SqF/gga74JKscTpJOCwVD6lEtAexeK7fGj4AVCVwn9zBWbxW9XOko
szHGuE0d2hNmgq0ZbRF0aLS9IdwHLGrT93q8OJ+ECmX9dSCijRCOlkZ4O0R7SwECSNgtNzYZFK2z
csQJeVslNw+hYBtoBmqYc92dcHpRXqGzjGx7+TfwqaGVh+Uzx1/ods6mnn/mjioxDl+hVH4bz8SR
bPWeyeTU1YBnBWkmn2ZBgw+vrc2oOHNO8VxyJbx52R6uxRqPwuS5tMkreWIXNjGuLqGLdEQiTbN2
lcUrop0SbTsBpLJJO9Zbwnw011srQ2qMxln2T/n8HSEr6khvzQdsQ5MX5g3ZU2Jc84MhQCTOxpV+
I6zn1pVvCwBZnVG35uK2RUc0El3sjXCgpYVhmF74xDMoQDAvdv8wulvG1i2avZMVOOaHTTwVvtGW
eyw/MLCN+uM08lBY9ckTiW8NBwwpsv7N4JIRL5AutUG1gpjojqdt24H+m1DxFZ85g1oTW9nlnhOt
hkXg/h+CJI7uNEStdA3ZHhe5RgrhNLRbgRFYLQxobOZVaPI6pUJtatfjQIRBa7/qhvUvEhShzceE
Ckq0NB7iriHTbkWWbBZc2HC3oLmZ9PuC+3HAGuDtdYD92gKAiO2AxhWYkTfi+v2U8y/n9Hbt/OQ4
cg/xGJSlFpb5cJ2zj0h9R/B1yUBachT4MqsZWWi1S9STDWitFTtDSgQJYO/VleB2P3fhxKJ1TVkE
syw6+Xc1CuNlr5DDInWKlNNzbBOjZbibuIM+IQ00Wi/GP9bAvBOHlPNT8JzbFiHy6qcqfhfV3ViA
izM63Em5y1Su0mFB7LccWp6mgeoEkeWhquBpsbPvROShWR9i9WdhePQcm/uGzB3C3OxHUpdqIbd0
0LASQs/Rp5NhQNtgVr+4hQiy3Nox+Gx0ctAM+aG32mYBNlNoSwbfV3N2nlSsTVAmgjNpt0HSo8Iq
FUZ6szL5g391uxDB4qnAjl5T+ISmSjaOnh0GIZenX2vTvbpT/da53X4iWKgc1FMXL/746GSlK69D
m0d6VYOwx8P7kNNxH1NqKspgrqlYJvWpwUyqYgDpjPzfBIeU9QynUg0rdlNFu1p1EaTRsWme0/oq
NPT0NFYiJr4kyUBuYkJqxFfiDusl/TQ7+5iXcp1jOMBfHjbljIlh2Qm2EY+0m9EbN4+6iAh7rlFT
dxp54YSmIs+NQyFbFp8CF692JOmdiz5+mKBXA+a0qnkYRAD+CJ9S2P3VtKQnkfd4ic7GyGZWaNm3
QiGQaYmQL7jk1muXWNuhgzHs5QZdBopQOrgk07e88+ly6n+IDG0QapeFRmtzZFjq2Ruurv6jVRHq
AFZrL4l2c8IDRLYEBDEDXrxG9B1h/U0Dk7ZRCD0c83RzEkmlMj1PDraJRNO/E0TrTYODoyXosoTh
AqYssVXAaffePXLWsXMvec/R1YdDGR+KpHy28457EeUTMUtaQcMr45AuP+SwmdXdUtebogldF6bB
8YLZjddKxIRWMw1k55kANUU4RD3V21giATRezPYwW9uJA89kJ8xN8AQV+mLKgNdgYHI4EImaK4Yz
whzcZepWVWFYAXRq991soqdEFFuc9ch3AWS1PjAHWCGbttyHVJ5IBs+DBcWQNcbqq1XZaxdMKY++
lOZaFa/O0AZ6VO0zjWakjk9+3W50q9k0bGuJaXxQanLTPTgvySkXOzRQs2tXTPoxDQOg35KjOUda
n1DKTPtQmKtpWCjJyTSgSjKW57xJXmvV3D/WVLs4GfodsyYPRx+ajwa4CCPq/JEuPd3eHrDgZRxT
NPrHUma7YSSa4JFl0ET91kCF7ySUyVmp3Ni8lVle+yNDbD9o4aK/uCn/z7ase16zDIA6kCtNz6xG
rVQF0AGUXeF7oF/oSVbGu2oCRCDOCad+3BYJJwvGBwXNe9t80t+zrzkU6SB61H8wwcZbJ1H9qbTu
BN37BnmtSZYGbkowmNbxhsottmsmYu9EqvLakqiMkH5ksp35fzO8Rr6zB2L1+btEoYKIw97ZNjgE
LcPjHJiC2tw0+VhyBxWbc9NsZ2srnOGON/EFIyFnwH7TgCudOviqfpYWZfS1ggaanyAigCtJPsxC
fY9l9EI+zTpt052nxU+Ly66/NDFWxO7SWcOxgL5wIcfiRpza2j5qHD9dysxhIZzkXZ2T+KSo2U6C
HNnRctKM/paAOeLmCXUiZ9SIBqVEuwxVFHao2cxO32WxJKYvOYw1zGfCTNGlH4XLIyZ+IrLcZEKI
td2e0rI9R077UPTeVZcHLKPch0Qta/jwMCwhCdxaGvSfGwc11N0knJVl0nU7PGX4Iisxnyio2dt2
8pKW6bG1u7XWyRBcDXKqeGTj+rGCryVfjoIbVQzbtueyTK/G3BCfQ+AsXnhrDhdo3rnl+ZK0PWDn
iuQcOmPic789WWUUmn1/tHC3TeVHvCSA9oLBRuxUCl51L/FHaJESvsbO5jNffuzN/K65+nkgJ7fy
LG4DNdCSadMtCmN9DsgZ753y3FL1kthRUNZE+C4d26SJPNSUcAt9mu3M3PkmLegkJfMl5WN3UxvC
pVGuZgOeIq3uXbc4OOayBBk08fHqBf8EDoZIoU4xPs7jT903o6+YNROzUf4N+UiAe0HFG+Q0UJhb
o+lB7uyUZvrPqMZ6D5io7TEaKzc1n7XnznlcdBYkAAlJJ8d49HOiRNWdEw1Ay0YZYTupOvoqDXQ0
LO618dOpDzuqar0WeXFJ1RYJsUeOvq5ANMqBJbDCVlkojUdzkYGxeGg/XNt9xLyOwIIMHV7941Uz
2tfRQ960qH9OpKgUeRXY02YILmUCJVCS3Nn3kEZFNZrrcgSjtReEMWS1u4/YNFqZrOjbmpqfzrW3
RqY8FUxQbTLsKZGyV3HnvmVZfgbSWyc9RmOHPrBCCxOI8s5W7i4O8VXkaPmml9l1rmlYU7BQOl1x
lEboRK99T0VI+Ws0cPydr+KhN+LYH5WWdGuPzx1ZEUgGrIbxYs5O0llwKiSfj4/vPBHoVNkPt4Lf
4B6mFGmXlN5GZP/GSffF1G69+a7XzZOWD89d85U491yb2DbQQGBmdOz0tvDnaVTCB7+3mv2cAcHY
f5q+VVHHesnWtD4FIUNjNdx15L2ade+0meF2k0x/6cIBjGm3r0M9G3lWp6RZDx3z4bKQH8OM+pSn
pCLWciPGqmb+m/9QvwPJfNEschPayTT3QkXjySRXIeJcjP6wjBDGRbahmIUkkpvn4QZONzE+ltkl
pbN6G1o0yu1L1T5HI8Gu70piYvhAxF0cCh37KkE7tbpOZzIGyjXu/jGwe5Ath5bz6tcTNFjeVR6G
PN4p2YNbbK6jllygjk46Cb9G371N04HQPowFVEhrZZDy+yvWJUo5Hvm1LPM9cZrN1LWhowLGl/Ju
MhgMqQf7wH0LvpGo6QkjFdbW53rKvnSOjwKfz5TD/DOaSQcolGqvFgYnIyBoxjS2TDebGQupM049
2EoIvbCz3xGn+tPIJ33+dOJgJu7Y/nKpzNazdd4qK2olUKG8km4J57HTFiYvtuEoqvykd16Vog0z
G3szqOZAFCECWv47R9to40VtDQSMt1hS8tjp26mEbomi+yDQG3Bei0KhuAlkGvNLHcckLpfHJbX3
KeaYdkQ9xQk2L8pFsEBoWLTHg8K0nOi3QnmPzLfx4Qx6ThdKfVSQkHRdCPzRhNEPmPQfB7Y21czA
D7fx1yzL9xZhBBnGEMUfeZV8AGYf4g5qv1bL0KW1gcfAvk2W3PQYq0gk+urz6W/yehxixo4lasM3
eYpQXQdiboHN6uhtHu3vnLt+RZPTn2R7cwqVG7GkrKl+kONWtrwlOm/ruR8oZK3ndv3QUWidehpJ
HZBZd5nRUbStsvcWKDwFt+zINOiqKPGx3mEnXj3EpqU4Evd56ivzpgBKTN4jkUYQN9GcaHo6i7Gj
m25cD4z2s/KhECnd5FB5T1L9V3A6j+O/HLO6WF5NUP7BOVm59dxbsd/pCi8/QOgqMVNWqvzUkQus
dQmY0o+OukhKJjo7KeCeW3E3wB5LF+v4OO1UTEM8fT5jVuAwvIwM/gM4TwacOVfTnnCIwIt1Llik
QRUeUL5P+uRY06Xs21tpGPCXYLuuXa5swhQGYt8azTq2FTA6Q9IM3MDH1myHPeKkfTx6qKvKoOmR
KfCMpjI7GKb6TpDSewyfPeK80JN6Q1PFgWKgUGILoC7ru8viMGK4bSqedORdFS1kOG0lK04l1DAW
6k4FYKh0AMA6l6QlxeC6yh1f8/tkA2rqC7wXUtpxgx3ivXKyt8prnqOWX6mxh9fG4RaBZUhg49w7
mtpzTQvXfjGGKIjongs7dtXHqnkmOBaLupf/TIt4HyKd4Wy5U2C3JoxE+kOXV+s5H4wTIR7qWYr2
SpnV66IYZ+k08XYglmjT5fIDe8NDkRO4ZfkvLjvg5wXMUWHMLcigVxMJ20BO0UWjJCTUGtAlY6q/
88GjA4lKqpW25FfVm96ENK+T/cgpaI1QIX51EPnGUPTpXE/iKeoxwiYUOg2a6j05pf1i5uInz4BF
SCLpYJWh+g2KeNaafKlAvjnhtAlDDPj78J3l07nvMI/1hbNFO4njONlHJp499PmkeEP802C+vKBx
PWqwUr0KsG/yiZ8PFb8Msm7RjldTmdYxJBqIq2qlaw1+o+u32MEJqlk43JQCtKFae0P10fXlOS6+
JABrP2f7yVNWHIsiowBHyChM6XVUYE0ahQZvJvltOglET1bYmoCGbi4wRBDYQYHcjPabZW/lQc7R
0Lqr63zT6Gmo1d6ha9VrCVZWJ/KdHsig877ykWyyqMf+Wu3aEsodbMrQ6aklQp4QKHxdZFHJ6G9p
559UDedFUIJLpDZbmtFQ4HOZ+dxhPSzxtLE2duIuRrJ3FeRALfndY/eLXrkpOJFF7kunDdLShEJB
7KvIiyYIAEgi5eia3nHpCGvUkP0VzP5ZMGbRa96lWzL21xJbhcOHpKfhc7Zc1hn1kGD3LdEczK6L
84r2NVIJ0rQCJ4gPo3p5ZNpLYsVBajvejUd0mA2JhBxx4v4QSbsZOI9FnMBtYNsECxL0sFhIAwir
44MNa09KVWfcRQWEqf2r1MKHVQ9N8dNYQ1hF/WfrvRO3EAz9qYAWmh48TfS62EQrAGgKiCCdf+6B
RC3juc7iPZn+j4oKDNXJJXeGgMpMWAC0WiVKQEvddRWaz5SRI+mZs34E0g6k836fkFKd8m7X6gmc
vxmj7fiIksY5qhNuSV4SoDE3R+1RTxmkCIEyPmSaZj1RlBdoCnpwXvp6inalUPfgB1fKhy5tjpIe
B1dOHK9orR33fF4T5rMwZ/coXjvis/GUX2A+UU/ykyX9xVJPOoTOEnn/PODT0uDJ5GHNFCXs++wp
w9qcV++Si3fSD+YgLrEK9W3ohzmd8OYSkksZuWf1m1nc4/qq0PSSTHS20bOholtyB2ef6K7vztHW
AvODMiji+TABHGWgBdNMRI5rMt+AvxXk5wFceEz4DMRHimsPTv+nTf8S1pdKcpcS347mXtA95SYx
dzYURTmueyU7qgY0Mw1Ucavt8Qu96SkznungOGYleTRW6d61TSFGHnWRegOr4y6Tiv+Qos622ZHg
2SWfEQFmlTneOj5+at/dYhoqGr7e1s8VAUxRAXHejbQE8u2w+WX4TBxhEcLMyhFrl8lTL3GJIHSo
13lE6JjXb0YPSsIikjTSthqhYy6SkphGPAP3sqPYK+rHglqhzB3Dgg1m72mSgGxAS4hQwsWDGTGE
Gclb63oEOtCi07w58RexQJAYrzk2915dLznMNAqrlhdTf2xf+NUIyGXEjdcuyXyd5J0iHcNy9Y0D
ZN7yshRM+oqx4EyIqDRWeHkZzZNrpzcM4oAPybzuyYPomiAaCYpR/00oFQh73mgO1b6IkgsgCR1d
xiJ1jgCoSEiRJb06sB5Ne/YUiiuaOSwWuZc4dWz4GMp+YTCOeB6/47Y7xtWINcYgcanYNW7yjo0v
XuvIhReX/H89heuTYPcWOwRZ9q8FE62l1tvetlbxggCu09YGcp4EcGMiwGHJSTo3cfbE7p9iqv96
RZxtS79T8HZWZXot3OiF0Om1AW7l6NjvTe1FScuPQhv8vqX+ZDZ3qvJTY7XFzMP6ARHZmtPRQjtC
ti7BnymlHAMS8mwOmgQgIgYZzjLreSGSBat7z27OwIJrgYQfol5jc7raIPkJ7LwY851UH3J0+1TM
j9Q0r7mnBq+NheEXgjLK7U2W9ns6yE/keTkuUVOEoiModN/EMOFO/OxLZFyKs0nGbYQJXNZ/g3tr
5R2SFwldh4EIPTPROal2BDqMH/II4NY69aNqK/Wnh9C2Q9qYDRiGP7yqWk+CgR6ncnpRPQ/cPgGa
0xiquIzZJQqNooj0lT/Vj98mcepuSrYpKh3tQ3MVBEKsmGjlkiHA3oA+8kiRB+TsJxkXfqMjP67o
2hXpSRIlMGWv1digUWCWdqlmSkCCECabfEQ9svJfEvfZGTgM0R2iuqFImuxoIjInCDfUOtRobVER
14CgqcsVclBJTeB4YZCgtW1jm3Cn9ltRfHX22eQdRD4V99eIh7AhSoOxZP5JJKUmj7oX9QVn7XVp
fkrk6haloLaCWzcPZxK+yFp/RJyHCk+JG+Timro8mzVBvm5CyU/6pIsvsBSj2KkxE3VVHCjv3cwk
MCfujDRvr2NoVf+lFF7w4hiPYIiczycI02LAKzviIKWyZgfdmNrdiiIq06+9vU2if/85O4/d2o2t
6z4RAZJVTF3tnJPCljqEInPOfPpv0Lfx+8oXPsBvwB2fY4XNYtWqteYcM21fsbmM3Oo1eWSjScfn
kIkRCQrJq2bRuCCUrn40y+cC5lhwNborHo22uhI1VStYfMsnzFiO5MhGIMFJ13IhTX4IvWHcHdhr
K0W6QxuKnvWQPyb+c9gieKVjg/RDGu8jMONh3Vh7Wkx5Gi5AYU2IJG08qLoEgf8ERM97aGPE2a3L
TYJuOJuOykmGnSBHt1dWJ1saM5X4eGlgz/cezfimeFfdPQYQV6oPA7d88mSwabWmN7eaJ2HNBc9n
oEWEp3pGsOxDJImBInWAOkRAvkdN6piPCVZSidKVYdS8V86YY9YRZZE2hKuSrzbUiC5e2S7XSXT3
SkaJ0BLy9oVyzgxxM1DGN0czn03x2lVzjfo3OXy6w6YVaL3XQ/Dk+EiQ62WCCjkZrpMty1c2oXuI
cfx3h4g9sF8nI772B5IjoE2NDvfdaxTsRPcOSUMMV+G8ZLyQ+d5m802Uawx1Uz3ZtN8cOOjBRkW/
4TH9hHcVz7uRbkLP9SZ/Cxpnb6ILDBHGCToctrJSEXADAGCKtKup8INwaZqXIkPCylE2MqGvJiWW
8pAitzRAPg2bwliRm0dEMB8lxW92VAfoSPBuTGSDz2T+olrEd0e0eZxfLe8bP1SJEjriDUe7xral
cmvG9coq2irTFo5ssr4Rv+xigMV8BFCNtjuUnw3DHUg6HdzAF3JVENdY46fsyJbejajA9JyGiyDe
aumG6lJt6PnQ1iHAahLRw34aULda0G7VdcP12u7kZhjWhv5saPshv8XxUWIaDBOuA8sh+UaZ7wTP
SXfOy6Nn2xBFtmKg1KXEh9U4Xhv7rYfLbVGk6Juk2KYiWyr9NkMZ59ytYeKjwk5rr4IWSfPVtD9I
w5aCLrGN9C7BVsqjQkg5qSLiB10Pb6Iy5qKontpSLkzf2vd0WkA/bydtCeshS8Z7aRqnFB4GI+qX
Uhik2+hvUy6AVKLdYE+Il/rcB5CNXF6fa8IDM1FU6BjfgZih+mcyjD9spigKb/2+EN58CNjG74OP
RaahBLyMdAc9VHRlfYlpwI0gARNeuyzajelUp1yE0+EzPffRo0LlPAUuaVzw/STkFSXN+knS9Gt9
wLDawuu6TeDtFcZH6Xiv849Ww3EU3jLMjlH56rfvlbIJGJwZBVNCY2LSnMb2rth4JTTYE/lBpxaD
uIr4uV+oVjWvsn2bfaUogZzRJJn6xYkLrvYv7fgw6PkxS1mPBgZt+4xDyGJkrUZAH/Yph7M/EgZD
agnPazCfk3TT+zilk03YP9bibjbKJSQcJkEG0ci3dOR053WLdI+IMwsvN5CprUCMKr/N7lWQz0WD
DMBVhIZ7n9bvnseHi7EraKuDbsJJUw64U71uLUqT0SRo2XPgaci8aAjbJx+la+RIDrq7p3OcBDrX
AK5XhJBYKh0Io74VMl9IpsE6yWg1Gopg2ImprRxzoH9O6Sop3QE/J46LnDf31bbfynAVRDcBAzqj
7awa1wJJcMqToGM29yJkL3Q6lB3ObS6a3M+QNlnOkxiiWSa2DYPIZLqBU9ZISO+ySDBiNHfGmPPK
w7XBZ5llzmyQF4EqJsFjBOl+q0foGHEvWPF3meQbv3D3ANe3kX5UlB9VHCsmjya3Ey1b0tmwXI//
4mBo2qZIVLuJ08yIXx1axIfs9gN+/pfCWU6R4qV17mvEM/XS7jexQPYULpkLIvV/8px7VxXzJGcP
5zcl+nKm9y1tNmfpT6y8FCGtXr+GwpppAbth181MXPh1TtECiKFiJy1RTMdmMjeDU243u5bqHZLV
agypXSQBs3nGMA1sBzVWn/kPWn6De7Xz6pWweeolGnMHkzhWLQx7TjyA7RIbOFG7HpCf4tcLxivs
tZPeG1kFhtJFXUdnMrhmQ/CuaRAvHBpA9szHA+UoFw8fpqEXh57+Ud5ccth9NBeFYswyw1yAxUxJ
pgoRuuWBs4iweimMfAskyt24Y1Awb+xyNZU9Cc3NkS1bYhHQmJOYk8eGuCDjh6IPrFSBmTO+uSQb
xmB0wnA7FOzhur/3m3gpNGVrC3MhyQSUE4Wq0Oa4rte4YhnpjXC7kY5FSOkbfVmVygFu1KJAf+A3
7twls7ZE0EkmlKYFiH1RPDXqXq3vKZ0CNXwKtI0SM7mN2WZoplTGR4dHT1YFcbCHzOIDEximQV0x
FtfGcJHh7+z4Sp0VrrIi2zUF5/mgfxVFdwLHjeCQUjnoL8lgg5PBu0YWwM6LlYUl8lkF+NDrTjFL
S3rKhspoGwA6Ybtau5q9le4eGu968Da4bhkKaBAda3K4h4veqcs6dWYlD65IuKWpXpQtXNNamS71
nPOhR/33GNLHQroTZwz4AmHBexoREgWpq1yhsTJTEaaOBth1KeU8siW7lLmDJxxlpzQBrvZ8oJsZ
eeVrzM1vV2a2e2wtkV6bKAuJW5DuM1C49kPNCgsoqmr5zAB4i3M11GYSJuIpGYOYikvyYBzCQNkL
M4Yp8UA3YPANuKBpvizj4Utj53xMW/gAtToeQB592dYIkNWWmzZipSstcZihPw32wzCIHjRFIRcq
UBzziL8MAZ0RSGa+CkYvCmuKiqQcDDS5yHrqEWl6GJQdKubWfbRTNVnVzcTfSsOQXaIrs4OliYBJ
m+/OGsJQUfy7wXaoC6D8EsaPqXKKOlgdliIJIPWFEzdaT6tymeu6d1JpvT64QaG4k1XdmfuWJ1cS
s+Ir+aIpSpXeoAfTh8U1UOxlNiW1awUscYAkeFmL/AztfKeRF+X4iI48E+dG9GOFbGvLyq7NWZ7o
7Yed1BBdFeENRzvPW6YAJL+vRcBoCx02VuzcGzwIOVwYAIiOEfmWwjVQ9AtvzSAhgTtVV8O1d4Z+
hQcyuRZV0+wy/LUnJdGmMVvOkR9WhXqkdsJhAWFkodTpiG4m87dlEQcHzRygNWAwTpe6z2eVhrY3
B4yU34pU8IyMEjFx6hoXfmOgfxFgKfxjzjRjbWV3dvt+Ogwz5JbYPYi9GtqMyWXYjOYnHVWrfbBs
SQ+5hUIt6RJEDSOslmEgB3wfbENFhSSbeZn3GBo0X1kWDBr/Q03LBbfNws5fsLf489wzm3XGDW1V
Bo569CTZC+Mgk6uv1DajjCp32Ppb4yB8RQEb2dJujYeQo7BxawCstVPVcG5sz29R1PrWS05j0Xmo
7CTc8Bi8R9XNqbEqP8GMmDmA/hy1surloDpKu/CchJ4oRGVzL30dk1ObRquSbJ5zRMf3D8E6+j+y
XiRZDo5GH8LSVf75leUgNUx/0Ui4h+zde2qxMKuw+hqaZuMR0e3E5dISzULgvazqZJlUPnAfPFII
SqDbHixqB7Wijibnuu7zG5DN5x5d3L+ngvwzi0OqqMBMaVmmLoX+62dMUne0shbgvlvTjXA7Byca
uxRJ5Sgtgd38IYrjH3knhopNVDhCJTpeE9qvDCt3TLzRZgeaI7nyLzH78CZVp/k12o7lv/9mmvwd
MzJ9L6FpmmqZQmjGr7yTVB2sBIcmacZBM1l9MGIvsxHfQAoVmxcRxBaBktEy0acU6bTF+mYohNf4
QbKQ1tRzzhp7ZmqZ94cP4R+fObutatoWRzOgAd359ZlryAfU2iJzKslAPjIlhmFTX6PYw9KJjOUP
wVya/s/P4b++3fTnf0s/EVMuWRTQS4UFbwNtSjtwbuxH+KQWgV1c2KLwaHfXiIw9IWy2TykRM6eM
DP79ifwKgptSTKVuSPImHKpw4/daI4qk9I0htfEQ5B43JHKtl2GIhbDAxH3QM7+85hXP69+/61/B
Y3+LVPnr25LXrjpwFCSR7b+Cyeib20boVc58xDM7Yrw2tZVXqJvUcKH0Q0Iwi41hdh9KDKbdNjal
Kx77vt6O3njyeu+uTSGGQQMgoFkWoHG4jK5J6aD1fOE+92ir6VK647bIm1ejv2nEEwYh/QZjWekT
Ig4OLq1BSMqkkpKtQGgT2+S8oPogf2jJa8kwlbkQAKgpuM3slTmQrt4BPiwfEqT/VXYDgrK06luN
7jyi61/o+cKgiZLFF8uZ2112auPHmu2Ntts8SZifaNeiOXOr3qruupocnmPOJPPU04AlTjnEtRvC
FAoZtsTnJt1pJGwA1my7c0Ajv8/yRa/YczNvNsLdqbwnAR45EJGHJtv45o6RCE3oJruMTFR6lRcF
RY+mI5KyDPXqoBJpRbvP2Mv+/Un+Xsl/PUmpGuxUtsaG9dcb/7eVrEKXt1mx0FNTnV68igoX7kK4
6PM0XigSFpbsinDXWv2AiFBHGFT1SBaFgygpbus/bJ1/bVa/F9bff5xfGwxrQ4uTEGUs2j2LPq9s
l+XA7M5lEv9RxoGycGw6gmUD6V6nwbMHa0yOWvKV5KGGcxtBf6FgowYaxfHmW+4fPq9f+8x/Pi7i
nsh7UskS+r3wm4jWrGxyphWqQfMxKLiC1FWMXEER5LzmrQj/8IaL/86y+09QsSC5SCPtjzrBEf+9
18RKoFUygYrYl3Z5031gE63bK/vMhG1du4ZzcgunJkc1Q0kSKKTKjk5owv9x9UtE3AJeQuaAVlFb
qF9CbvRZPyyVsK2RytojlX45rFopCnqWcBT9KKRhqtjdKfV1GgS2rHZV13br0Y/w9NWWAuIKCq7I
p2rBojLTuxH5XiqLt5z7OPkZxXdVmBg1+2n7H4aBFnMS/2Gh/K8PRWp8GIQs6uSST8/pb8u2CXvK
O+ESauMkXkhIeBi/SgPoZRv35Id61hQ97MoCrrQEXtM25R+OgGkh/lqohsQeK3XLMA1eoP/+AYZS
YcBfTLZFM9V2oEQgfCik7soyUjf//o7a/+tb/b+k6t9rTrdNnHxV5MwdvFGaAidfG9XDKOL3uiYc
wTMQTYTh+P7/8V3/9gn/ehOVaDSNOjEthnAGNndt4rLUbrSQsIZWIq2mgDkVHr/ACPfv31lq/+NU
M9iMLNs0DXQt4teSD3vdlxJZGTKvDM9eNis15P+XYmC5aWDqUpoxHY3z/h43Du2aM5q3hx7vBjyP
mVkqyxAmB3tn4teztKK1W0fhRc20i8xFRU+WdPUSuGlj/6XdcmeiJvBe/2pwdQRJRpfpaOpsweGj
HnyEtBVc8Mi9tSVHe971F6OpHsJKnSkGzYYJJfJcDClJwjk8GjKyVYBlluSmT/4MbXWmFqLm/w+G
/OSV6kWX1Toc+Mtxnq9qbpOG38494UPge2qLbhlhqiVzxaQXA/2ICTCqH6ARH53/XWkAB8WLJFej
fPSUV4/ufCzOwl413i1DzZxaJ6cideoQMPrNcIAz2XeZnZKtAFYJ/gydbYXS3p7kF06/6asfuJDr
yscVWIx7yygeE5sfeyg/yyQ8JCmNb1DAsivR6DLkE1b1SlsRtM47+vGNmhm7vvL3keBWnpESkflM
ka1bBLcqHuKrGiUPLSHRVQ8nxtMWQa+jZsWRV9NOiLLXaJIaO83WzWr6FM1cg2osAXnrmb0ayVpw
HWOr1/ZT2WivaRtvajptlqjIW+Me23LBMq+5WUEfDud68mLlNgky9MGzt2GYpGQvpv7l2i4ziI0D
fjVMuU51KyV7N6rnuKh2TY/vi7KVcJ3VALzajBiEMtMaquBcquRvtwXdKiJrAh38zTWp+00nUYDX
y5acIaDCJextAcyCPIQUaXs27EiHnGnenaAnlO79KqZiSbQJz0wwFa2mOHo0uOX5OQNJBCx2W+7I
rqQj2UEga1bMEnt1QOu8prVo8xc6OdHRwnlgnVQYXrX1FwnKhv9f1yY42E1mfncEVo/oIOoXa/jQ
eLhq+RSCuh66bQiswdEw0K18xlA2+QVp8pm3QOLpf4wgBoCoL4rhy6FyzfDYWuO7BWFbIT4tpg05
GCd+bsXYJVjNaadisiS5aYj2zvAJEDoaVrnKO4a5nI2WAm0uHXxhN0EKgfAvmHVncYiGAaNPlyBv
wIWWYdaycFuAiswnIaP/M5DLIzqe+KOlJvsI9cOsIyeGdPdiazK/0SpI9AQXye9AOY72dYS74Ey6
deg0jFKZhSjVDm+B721q2pVROTeC14bcBWzJlQ6S/CSzmdpfAyYoEqRo/pPLn8HQTgFu2to1TzXo
BU9Z9MiqhngzKjT0Kddz9bMLaZwV0QdN87kGuMNp03sAknkckfiBKyKaQkxDmoLassLDWT+OcUh8
QjDL/XNbiPug7COX5IXHXFspLiTQeu9br/2AdKWcmeY7rJZZMsG0u09yuvAkFMOuwMHqXHAiFdml
NGMY6EuLrz7ij0A7M7CNgDx8aEpjZoYF4iSU30SHmC6G57vVr5p4XA6Symi8jhTEth3jl3kdZDmv
K+yYzL59E4Fc7c6UDE8ZjoJqmOZjFW06g2QoUu3T6qZ8DxYOBTHXEtTQwceIrrpn8qfZO966abHU
wZ1xik9isvlUFZchP4b1IUIqLWta5D1IhBfsRGs3HC+KM+5DCxP5vKxTcjkcFjVjiMEpVwmgGP8P
1dL/qGel0KTuCM4N1eZm9N/ncpuPJH1TI84tzWgIDw/pkofl5E0RQVAs7IhBtUJ5gtxCkdvBpADG
/uv5d7xzHsKKOtP+UCn8z8PMsekJSEfalvhVKci+kEMbUGHrttodUswlT0YXdzthB9geq5zF6UXy
+u9n6D/rVF1oOlnA3A41woB/3YdbShOHet+eq2BIV+4UZ9jV2keoCmMT+O3nv383bpz//C35hibJ
w1xEsYL8rlLRPQwJLSSXAETGFcG4HH3yHXAaS1D93O8iXvVmIyFGIz0rSGvf57rxSmm/NSmhkwHV
srupsQrAR9ND/Kh0Fr1kM8HsvbRf5zbsc5x4Jv6kHidGhq/aRYdQjAvCHzF1kPGBnDHb18E5RgSv
oRDIoSt5yLe0bOFLLNaBvjMnMzSFA/aIQd5ITWUPYveGrVIw7FYZWdjht6YcOjDdoIrhLTjI/HHt
INWJ6B+qkmAhF2Ex6goxjWRwCnPMSv3u+9DaURk75k8EW6GOme+26lPh8mZxMjsxhZp7zShMOiFm
tboqinJb1eGyUP25mdUzO5t8l9Aj9m78ZJYAtxh7W2Q1stuRIcgnmPFJoBsHMBCCAQiZJjMA9ujw
6ZgwZM8V6D7JKXWS6HDsFmQYCMaZ8aR1y/HxP0EqUBWHzZcTaNBopqZLIC0zwhwcshIcPsithmRH
U7VlyyGHNhzKRTWLCaIqU3WRVvZGMAMOmQfl/lY19kH2bRNRkWBP9EwsNQBm+n3uvWvxk4YXnRyx
LqoZWb7Aoym6Q2wWPFqB76ibfFcmlK7C7Pa9du3rH2LA7LBDjBEB4tGIFEWEOsxSZP4y/JyALREn
ucNgzUpRsIQo1RhsCJPZ9URbP9n0Jg24gjaE4SYFCR8gG2G46XnIwLt7ylFtKEuBUYwUuoVtsYHK
ZWr3a3TKQFzeB7TaxPaBxR+oKBv9mCY409WV6U2U2CV5wrNCu/rePXAOtYojCld6iAam42+3+c+Y
nAmYn9m8Znr/WaSXqPQn5C+urTfdEoiAdTIGltSJzO8B9yw98RX736n3LjtWWAQGZWVgfwx3ZlhB
qUcGh+FO5VcmFfCh7t8H+8ntIbYTh9EirRnEQ4YWxOAniCQI0+EkGSELInHG9FtnIO1Ofu+PWn2J
zS1t9ty8BO3JQHYemTMmZ8DNads9JG4BqOgjoDgePjVa7+mt0l57BCO+hab8XZhPDv6phFIW58OI
7zms4WfkNIPnSoi/tiwpHJ5wTAKtOal4LnCGIPnWwDmsmmwRts+Wu1LtW4w6C/GRHYHxCw5J9Vbm
T6hfSpMvx+hyGkNXRg5JE300KkQ7Qa8J5y77GYq1bhwB1qqIUINh0/OmV+WH2z3b2CriH987Zjjv
LX+BDMDDsYDrKimfFSOEeiMgwiA3NB7ICXoIkemO8X0YVTQaRJzAao4oFGyj5z+zcJdV9o4AI7TX
gi4HjCMLpKUeu3Oim1E/7zPmiqFxsOLbEDNCZyDddS9NlkHoPyHtmptNO8u6dtGKXZWQuIY6xXdp
WWFZRakfH/WmINvyygH00DmHnAqx6JNljlzOvDN8TRWbmDoc2MY2Q+SSh4+BZmI9n2mUtINM8Zl+
SP3NZ8CiZyhUkedM0Qrkqpf1sOn0nR4cKnAxbUyXCI8cNUacaFit1oX4yKiyXMWc6TmW/hRXh45y
AB3McKvUhWp8SHG0JjFduKAmiVFe18aZt+lBzaB15riBlBfY9AbCG8b3RvWmopix/OcKVzkyB1oI
q6H5iXym3hM+j43RTSAZvobVyA4CR8V9iOofl3XTkFyTj88eMslJxhkdam8v4HrG6EhEChF2BWlQ
tY8WXyNDYam8q+ZG9He3fCFVHAGlQ7ITAajML9pVOpwL+07DJRQxRlOybJQGz2f74CLoFIrGs9wE
mtwG1ZkAvGXLkKapnJ3BHMnRlpZOugevK8VuBzNeeW3DHwHVvsBbjbgz7299f0TEjrkSZIk1N9sz
8mE8omy7sDjwr880g4tBxkQPr7OaO9u8ZaIfIGLAJS3LcVm39aZVEQnCyu0DSekENxnOeHPVUUWE
6i6MPwz4FIzBv6Ut0GZcxq47jojKfZDszSTVQScmJ6qMCmPZ+agYJRcwy6T6KNnGbUd50kz9qeES
59fNgwUZ2LXurHjdH0hspJUoH0tgMaWDzF5hUt+yiHlnRu0HsP2hFPgD+3IayyLVMw5qDdlB565I
kaT50U6MzBO1lseG2i2CBs/MNSjjR61P1rjiiJLfZ3x1FXMrj0FtSRhACUJeZUXH1uIGp9eHZrrb
vAO+QaIhUzpWGZSVCRf3IE2glt52mPQLsKUd/pwHyY+Gi5HQCYt/acwq81pZjcmH1b5oSBbaikWN
GIy9XnQ/ot97xmfQw6a9aO6sDjc2Ra3hE1+krwSORskJj2YpKzX0RVAVGVp4yV5tkdZbJ5lAkw1m
kptWX4cLR/lM67tG0hp9AN+A+oOCPGx/1F7AYmV4zCnEZSDmcm5+EDpXirMyFQb4TMYIVDZn5aB8
Kdqq0ZFDXqMKnmyArO5Coss4rs38OdJOBm+sMNctgWtTWVQ89uqL1XKIeEdjoFERjyfX+3I57IVR
4QWizeBWZ6GRBw0ysHUR0UX4gxoYXuwWOhwctvqoUzfeePUk5xiSrealNiss4FhoEZYYmjgPYnjq
4L+ob4OHRa16yc36bKH6yvVx64VvWp5vONPpb2DuJdoaO2bz42vsXHaJDCqX0U53o0M75Xq5afMd
YkypczE3oKoXDr6q9lHR3HOT3Oo45fIFGwo1FmiLhlsFMbgPIXbublWq5wETZCxmI+pwTMrJWVbL
ytiG7BtFgD1OQZWOAIp7gfuOHgVx8w9ZQ8QuQ0ep8arYQYQmcOOryxSwnbPoED5Fi9Z/AcLPIb/y
kSux7Urv1ckvuFKWnQ65BSm5D+fFj9k03PcOeHQlcedXwbb2nuIMiTLbipHZm0R7tNISb2Y2C7E9
lKn7KEtgSa2yzjPkVJxhpF1yz3wJrKOBILrGJ5Fb60jf0J9x3XsvP0R8KIFBjx0HEqG2jKL9EKzh
1MzB3ZUi7GxR4UlBimi1ZqRPg4vMxLs2bKX/MflbsavvBjGXRrtRrbVQ7h1TJB/SjkbfNcooByUW
gXRRM9XMqXWRKWyH9Kf1HZgeBZoW4Jdc/FR0id48ZEyPIwxLfkSwCr2GlhqV+DUj3jkCEPWAZDRG
SEbzxOzJ+YmWtQf+y5lnQzEPW/YU5Sztz66xAcxOC+449gu/A3KRZnRWuKsSthy/esFroPwokP5C
gkOdE5m9Rv3tlk+Bd26mN4rzUKtWySQDgVKN+/CzdTaVcxQjnStkNMRwpGhsbPyzar8Pg5+ywFW1
yYq92xe8UZuBjd0gVAiDaED5ow/c/FdD6CMr3Lihu2hRa0WN8Y5ogrypb4FQEDmlWLl6ugZzC08E
XWTvrcXwXQtvN9bpJfRA5Whh96xlHRKLbplEBGGWtMIIVq3IblxjJcbci2VRfo352iR2bvDqvc5Z
qYY4pND9AMti2hntIVeW5EYjga78ryZ+SuJH1/9y84npTXD4oQuNZxq5u7SInyPqDGfy47QIRM0X
b7iFxVNa3vya0La3Qc/IXBkXsUrRa7hLeoIjsi/dwWiCxa2EOa+pb8lAVBu7rCH0RTOhpXS+Vvae
J3hvY3WRs+Ew4gIWBnJjQnMpWU5LaFJYBnf6qA+2jip3whsgxC4RmhkNgAJ0EYHf7cFU7+JqQ5gV
Tm/hXNwOjOO40UgcKgf7aFKdqT4a1bg6RX7Kr3rtYQ8nzO/U/jO2j3rwXvsss+YR5DKK7/dWfa/8
fFk0SF8RfwvTv47cyuqinAnNobt5Ney3jlQHReVR04q9agZ7wTLSz2FOC2Oe0ZM4sgv0KXKGpYbd
0FmhmyoN5mxnYpQMC7gO4qD3KH8U9kyBICvmOKAs2rhkfOewxtg8DIBDUBLMWfzhF8+V9cXgOkC0
Q7SVvnO6I4kPhXtDD+4RbInGNDH3wcRW2oesynxco1bjUJsZ8Uy0d9Xc67Qm3fdY3aXRHj0Er5Df
wqGuXhpzW9f30boCl5TpcaKLEgkmstcACIH6ard0Tc74p3LrY0hvcXQyAFmwsbEXKs9BtuLkNKYQ
xbMuH00N7sSWV4Psp0BfutEqJ8F31BH57e1iLe2NioYl6RexfPV5R9RHFH0kfOJXBwoTWB/lsKm8
DJ3GipgJghdUscXx6yG/8/1lxvSaOt1HIgknI34BDBkb9xhuQGldBrya+sqtKS/nBS5MjW0kYw3l
gzHvqmdRkq+2ybHpktjTuS+iWbnFsRVPojtHNA7Hc+UvqwTdpwo9d5Wa37p4jeONDcOJe5jxzcoW
zBsFaV5sZXVXoDKaI9QnrIRrzq3Heo9EtuKSf1Bg55PXLE/Y/rNHviUspnx40NDBFjQ0CRHIWd/G
QvawvRYyhYqNKfRgwwJig+0PCLRcpEmc1PURHIXLcQ66hpqLTHVoy50EPvrS6OtBm6fkAXabuv/x
gwUBqaHN9VcL57bzapoW/rrX2t16CWUk/rZVLUmJXImGQ4lI22cTIOLZyg+8SEO+rzjPy62i8x3m
fkWZQlTyllu4UMAfb9iglZcQlEmmfLndwhiPbvmmDq/c8bgWNYIkkp3Z3/DUusaxjdYWne5oW4Vz
b7xUKtiHD7r4HOr9WzfeNPEogu1EkEhJfX9DVBvHK/e7YSUB/sMogssN5L3WvlKbDvbGrphVXqpw
a2sK8j3OQwBl3O6WrkM//U5UXUWSEFWHMLj4g3haaF+IZtzoxWufsniaHe50CElt/AxbMPY5iNfM
2AbjBsUtr9flsB+b55K7tb+0M9jbf3WPeVI497r5iHoUeaYw4YffHVh37l6CjpTLAvrT3EDfSXgD
KUYyGsGLw9SHbPDCC97VsOC8HXllZgPWaJqSXAAH9jj7EID5e1O7W6hHabVFq9B+9IqbHSxhCqra
Oh/wViwUxOzpVtUvIMkqi+oaCri+gkYsR0SoD82TlHPibYYAHmi01sGWahHjHAKLzEvSkUFAKykG
j6LPbFT57CoxuuJ+FlGutfkxHjb4+dpk5w5kKi20AbXdbCg3gMkM+ygS8EbMh8ZTOd3sohcblyNy
676/qeOKy1OuY1r+K7KzA2OKITx+crNiYWhXJ5tTmpm4AuP6oqerwLiYNtnGi0TZph09AG9XyS+T
Grh9Jz6ZT+ujFs8hEYDVjqI1c1777C8pqx4TCU4+Ao8L0BtXi3avwdhOAvAwGBKfrfCpbClIuGOe
6AEXZI+rMHi4HrT9jr0cxcVUiqrKhXu+bR7y4ilLD8I7KfHR9WNudF8xJTbdq9BaF/l0WXhICedU
zhTofvAt3ZUTEw+wDnmHlEdk67UZzrWOzrC3D+1FiN6+7l6YT2HxmLPVEyoHz5UEW7OZ+DAjCEhR
KYvCeGm50Q0LkFrC3nqS9x/txixgQhLhPul2dOjo9SXlJpkE85wC/rda3Hwk08kz4DV7mNugV6Ai
04SOQAcseAMoLUgPDE3+ZXEU9dZu5l7DzX7td2Az8gfGdOBBCC3hBrlU8lUONI8qD6VXsi7cF8Nj
KS0kt3c0lfTY1b2nrQQCcm7LcuXYDzoQ/M9SHDN1eAAlA065fO3AhiAhODtchqwl8v4u3vX2mvFb
SZcSH2G87apFXz6n8ZeDrJRLQY+acek7W87xOX1QWAjmcJHy0QdwMtypKDUbQdYdIBapKaRiqmIT
OE89xlF9b3TvGHBMutyIsFiFM6S9bFhJdOi4WwbZ1tQfTedxyNBEb9FEtsqbJvdG8CSzGydHEqxD
fiHOjvLgtB+CCCvYVn2zzpVTFZyM4lLkO9T7wGv7ejbVauWspCiympnf3AJk77a5DSUNpFliHaxy
m1sH28Esae3S5G5ES40TDOc47UncpfaaPOiHRj1hn6Uok9HW4BgfEWBL9OTk+wKWcs7S/KxDdu7z
lB9s49sbjp18tOSin7zByUcJCtfYjVDLkpXLxULe2/5m04vsL0OM8W5tIynvFqRZayyZMn2zjXlF
K7Je8fBlQTIUl+buM6OzRe3df8QJIZ2vWvqeB1/B8EYlXiTHbFq8e5xVJVTuhFRloJ9y7aobrYIk
ye5kLIdyK4uXbpir+keSE44YL6vqOQi2TJQycxPaOyBfk2fSXY8aAyG6lwR34WGkssFB23LbMd9c
D87yXIx3Q7u5WEk03pd1AK8bv6qvfbj6asqL61adgs93y4ivV97ghgGw4idy8ntl7lrzaimvg/9Z
RftJSEoKVL0qtaOlL8kkcs0tCoaRMZuyNfjT5jiKud6vuIqUH6WPbXAlDT7gOeb48YSnH9RJw9wI
n5Ta3WrjmlhLzF2M8NFhL53svW02obMZEnrbb4xhKH5q61hq98z8P8rObMltJcuyv5J2nwtZmNwd
aKvMh+BMBhnzpBdYjJjnGV/fC8rsLikkU1Q9XdMNKUiCgLufc/Ze+2jWJ50GPmyT0L/lVifWxWSV
yRijZ9k1Seb6gBV3JkyHxVmHyLW8t2a4N/eC4X9DghAEp56+T5Ivm9SibbEZaqzGKeZMw9653P+y
XmaDTf2/qXKGy8Vm4t5LJOPjhfSepH3R6/ueF1HTPkG35vZPZKylw13sru3u3heHTL20+p01HFT+
TOz40nd7sKGLSW664cL2fMD7d7n8YD3g2G51tJVwZ4w3LbW10i+k5GjxqHflXgz9yoMNk3FmJjJo
uDO1c9OdOVwL7cHvOZHsfOOubl5S/ybg5A9ot0xv4hT6wn0DRIoMMTRpLix9CwQ+gSuC4EZifYlN
Z/VHmEwbxyvuamrzEaL2Ni4ow7cN5LGcBmRDlihYgpXbH2yw5tPjhMsit9etSe2OiqCQuBS2jeA0
Mc9EuJdGFh+LQqTb0/fuzKc8At0E44lgSVrzYCuyZVnDjEHayDdSih2Nu3mMXaM9RsLsKIitYB4O
tRPSBt60zXsSXaPOQKuigjPM897EiHVbyJ2pb6Jk5zVEfd5N8SVO0ATXXhGd/OLVnrYp5vc2eGmH
D2OCp1AuCuO8KG+pPyY6mY1FuMDZNHf3dkjcE2J9w0NKkhV4D3NDwJU0VkA2XIjjhUd1fQGCkH2x
FyeSUjuMyMV5n1zZHVDz5YygY7qqc/g1q2uHwXREOhIKh+UQoxpfMHaP+7VGB6LIL5pwHyAgh5gH
Q1JDL8d9RZ1Sb0KyaKFMBtuMFAa5YnICoA8Mwl61J99iB9p4/lYiyIJ7MFzykRQOUTp8Vf0Yibcw
ZQtZtvrSIN7NeKr9q757JmdwZVPok1aVl1dpus6xIQ7FR8SkXWkbH+ZvT3MZg1v0RN1AITwx2A4O
dX7ptJe+v8/9jQvTThDz2C3n8PDsPqfDOssQFe4T+Ea2DXOQxTx+KLn51bqUh8oB9QDmdhN1K1oc
U22fEXGJW7jiBJTu9WKTOSuYgbCigANjp8Qy9K0UIEP2aXXrci96ztl8tZoR7eVwRtO5MI5t+0AG
2A0IJOQjK6u8xX5DvBED4nvTfBY096zbRu7ZMmfihsaoCy8hZztu0Qta/kG4QTrDl+HrO6s+CLnV
xPuEYoDb3T/zkz3Owmw8SCLhsm2aHcCUVeQwqRc8dZiC6Ow7HFOHesTNzIFn5QJJg6LViyuLoJW8
ZyyyaPzLAsKGgdZni/lOOASFbO380Fi7jJFjzg0JplMx3XGqk40UdB6DxM4RoZAN4ihL7sxuTUjr
WS0/QnKSB6J+Qclo57ZdLjJzbzrHytgKen79Ws8uaNAUbJQtK1NmHZCOVrX1FIEL0tHJetc2vfYs
vIN2kOZb3xJrc6Jgvgj9q4CONLDgPDjEWPg0Fmn8RbQsCcnK8z1hvZiDlqDZnRruHHnpSwPZCp74
jlqquPQ4gxKZ3u4ThZcPq6O9I1qXTMAzX9y0oPxVsQcfOLvd6cP0EUmmYH/oihbOUU+p1N+7lr/3
5FDHZs1dBl09R3RR6ofUY9lgs8Ed5TMQy/yStkG7dIMP3bjzppOtP8bkgCiiuRMnABvnLPMwWBl+
iwP+pg1vjJYYOUD/VfTelhiTfUK62+4U0KKoMmfDLTHFcOMBRagSzPfRIqSkxEKyrMa70bqo/Ovc
3FClReU9t7XuPPvtXswlPPN9qmL/hdjFhS9Z4dqCkzf6MI1ty3vw60vdvB7Eo2VetY3POGzCEh0t
tZrFcrrAvw+WOQu/+fTgPO0wlTztjY/f2jr24WNTHklerpqb2DiU4UejrhtQxg5TFwKJ5TuNk+8b
HXZ1+DDsNGSES8C18B71/Navjkn9VrrPLBEjiTAANDGy2gxh7+gfWRMvmK0LeKXWLTE/JHiE43sB
ydM4jyqsPAXljgKxJ9j0aQtdhFTqhcVo9Z2DBvaHpTI/yKXL4HYD9TiDRgEjDWvSKrYvDOTbQUvW
pnjPO4/MbPdKWfImH3e6DE5xbm+KZt+bEBoS9hHdx3JUcpoJ3bS7S8kKZffga3xNPQOjcdFB3xib
9mWUHgqSCnnmuRH4kFXNnkOjnMeyTg1uKs9zQumE4euQ8UpJakzSx92lo3XopUbDzfdV18lDS53R
zl71ZGO5lyRJEfWYWNyONmEtGYMZQV/dWpBCSHeLAl+V5TtAxHaP/YtNrEF3Dl7IJo0BVgwks1uS
lRnjh+NyiCybvStXiHWa9SDHk13QJc0uanOjB3caA7osm5krC8dNVoKKXoVyqyeMJsRHkrwGaO4T
bCXRmZPA/wCZZYUM2kjScltaTw36pIRGGcaipawB22koaixkOy+DOoyslUblHqzW0amPMKthG9da
sYLF1dIk8w2ajcygGQyLEa0twMKET+k4Dx7OCRG52yh8DbV6y126Sici2fmwmL8ovknmy9e5JV6a
kOOTf1I5ox2r2TbePYO2bPEfGJDR6ym0+wZkiQCohFh1V1P97Gpb9yu5tDErNX+Wyf4sC/kkxwmI
49ITj/63E2nDKjPHBr8dfLggtgCEjPB4irC2H5XGE5MMAZVXVAGdMOui3mJynq3+jVEd/yxX+VW7
y5typAIkpUt8RJ/kpa6rMockQGfZ1UjuOsutyYfJig0TY/GFTvmTYQa9OC/lWnSGlLDx6Mza3h90
yjZxF3Fh59rSDx3OCm6jEYpS9N/+/IGMWc7z+TKj9tF1S1fIovVPlxmMy4Q4vNCWncRrvm7LTPMX
lZa28WawjeC6YkR3pRBMn0udQTPR2NlSTxP/xVWh+YV89zdX19Zt1zSFablKqNnC9cNHDvA0h2WB
9Ai9jgtDcpqgp5BRl9i2fvbF53Z/Izv66cU+6Zx0wGKu08zZRQN9f6NziZ/xLWLeBqIYXxVm2KhN
iWWCZZM3zXs9VmSa+uddIlcSCovX2ZysBiaczExVpbbwLU+Eps5+R9bJNiJUoOuBiWQ+wUtNshS+
2DspZ09OfRPQ1/TVoC81iRaW76uUdJc9QfyUTzxp3L1KjndhE26En28kvQc3rda9noN9hSIGO9aA
iKdZt0RZ0to9VRFvHFV93c5NKCwvPp3XigLehCgC2UuWoJdvY1FyQO83nbFr2I1n22hUPUJH4snH
6Uackp4C5mRwGML7qwnCyVy5ycxjV82xng86Ws2IEjOow/WQPioMAvZQL2IqTMmMaRJoUThWFihM
ole7EKuU8DjDiA4asz9JdoI1XIZucHR0mlwc5aVLB0HY2HLgoOBLX8LrA6hClcaQ1UH9FTraqvXe
LU9fDSl6Udq89FShXDBDyuEIgYpuWCAGWjdF9c0OhvloRV9joGg9CGZUpkCK01yYwIRXeo3NENl/
rwByVMgdTdhf6Yy6ZHwHG5IWSBWXtJcYAlnWyuf8N4TpG8qulanOdWLf9am6zwEjn2k6EF+AfHMa
gQVcxadSMXp5qti+KDrTq6wcLkxj5CuK5zScFEgAcci3U0iS2nPWuVtR9TBV0vNap5FO49Krej6m
ukxRvDRJ85y0xjytX1ZdtIJcELSgfviOTc5oTdqe9ObU9A2KMfSAPLkBtprsEb/v0mzDFZLZtcGl
shxzHdGVTjgzAKSD3UgijXGdVFuNWzBmjJgXnOxnMz/hEV88Xr9ZvdAPOiiDMf46uvFJusgJq3PC
goWyKjyH6jsiO7fCaAlXDYBGMxkN53DYyKUY9es4g6nQNUAhhY3uHtdQvHZHv94Wyo7v//zOlPO7
VQYPqJCWQK2BB+3nVUajPs2Z1pFuGold6zEO6KxzOaDWuUcCCoMCxdKVSeuBADzNRuMxYDO3ClI+
UemDTkngLIOXJpqhNLaK0W89T1UsPMAlmtcHzbzXzZ1XAKsYF261C8J6axJikVUABF50DoXT+OKS
QI0SysjSDSFg5CfBPJ7DL735IhFXgQkZcb22p/PrYxXnPEZhTaKvyE45kRIoDmv+23W7DjJERrxD
k+lrn99ErjrHtxetobxIlk0n16piVEH3W9QXmqHWHDU8sKUWjZAYQc/M4lAzKKvV9zShmwGQEQzr
DHmi0NczB7+YfdAhimyGHyWAsVy0iz6gixYi9imHSzTnXfJSefP0NVt2FfPf9nLM8RckyEz8K2c8
tzpy3ifIA/ylZE6YwIIX4Q/Ji4MBpwHvUDEEewUUq7etRV+jVJjxyh5c9rMgh9huwU116aHtjHFD
7KYlrrGL03m/UfiEAso1/6kY3FVZ3pTqoiZxJew/JGDsnHGr5X1z0uKgIfwrAvsushWzVlg00tq2
NICH7AjMMLCYTpMVkNovkUlVAncpy93DPKqFpu7jY6fxQIrO0ezX+XClDWpbtPcOfFRfDMtM35JA
kjLoVgZgKLXrymOFowhhDMcDh8koA6MJKPvSlwdNEEqHXzCw5j7y6MqlZbwFLhXv5F9mDFTy9i7I
fKpWG2U1BTBq8hZ+Mlasq6D8FlMxJuqUawcj3rbBNxsojso5wzrfatpdtm7saqGug+y6GEdoWBlG
U29X1BdFUd3xjXjpo5asMueqd5uD464rrrjTIROSlx66IJcpljp33xNgjnkM2CtYkSq9LRDosQr7
Aus5loF2uJ4jhQt0NQgybFjyKMoc1CUNQ0JqM8YD7nVkUoaPFy46zxpnlSPvGqKG8dhanEER4ZX7
QtKj7IcSch8BvflA/qQWC4at5IUMfMcyOLS6gdLZ30kkMrIHa2fNg6HkAzP0IpXXiUQTisOmQshn
GGubDraXPJlqZ5u4YmjqbBuDaDJyX5JR8CTzvEQX0NC5385S6wbDjO5/OEyBWXaszkJ5dO1OTzTJ
JoZWLeWKoy91zKlEUlnizbLfyMTeSeDm1LzQ7M9AlpyFQOsMxqRO7z26db20rXAdVQRl0pdrBXs/
rKWKNQBbiDzUCVY6+LZ9tQvVNiSrXOf84JTICR3iyOi2OKCqPdaUh442QYQgODEuiuyNgOkFmRLV
uPLRRaIfCaKBCFZkr5cDwasC800WowxxZ9UpVU9xO5Q3KWXGYD61Kca/FheA4V1U4MczusWCu1XA
L4Nk66ObFPHzpF/a5I95Fkj0Fg8CBMB13T9jK+nqC6NDOsQIalxW5BDktI+ymkZ5xi71mCPkMzgS
aWhtUtzLzkF5F319PUeyG7QwZvWTb8NU6aiCgWiHchkLfWMWL5UTE2JoLGfvjOtxXzECDtKnOL40
kZ2hZsTD0myDEpZcRRAXgw8ApgSP6imzdesc40vfOUwCn1T2CiBKs3eEdMQAtnzkbCVTjAraAogE
dlvRHnwznsPqzyrt2UZxUA0HNiSgcPhWdXr/wZ2FRUQzFkG6sTElN6cRQXqu0IHrz6PxYiAwdttj
HJ5n2d4Y8NsibzS5cY19oiXbKi3pCsOmmOxdMCA8LMd1bKi7cKhOiXE7Q0RhYK7IWkH6S4dnBGBi
o0CEz2P6YPDNCoHvR00DCMIxEtR1EZ8E4jDcnTRPeh4/JCOoZPg4vn6yJNyX6jYAXtxxlEs2WX8w
JTPKiXiodUCT3ldouFAGdMkqat/GiNkKptM9RFkykwafRgOtVaZGzibINgOwctuWqNZ3qbaz/ZM2
3RVoxEP7mqBCDwUUnXPsYtYuaCFojYio8vOq3FU0x0YZHBM0IR0aA63wET4/RUOyxfBSt2cEHtOv
g8VB1P1amD7GbHNllEB+YenYdwXapiBjrg/nFr9a1h8n8qn8ZKuwjfJVyOJE6g7lN+p1pttlRwpe
Sxa0g3guek2JCAo5U9geonam3Un0pgeHnG5TilsV+9Cy8ENmhLjk6OQ30YUHlUODqGL6r13X7MPq
MWKU5cxnUeRaM/EqeXUCc2tzSk7opUQGjqOJlF0EcTEeJSACPLPXnEwGCB65pANYIKW+wmm9IDNi
Pc8QJttFX2rOjEO2oYVPXTHm7GowN42I3RURjk6XlNTtfO+31zXDCx1jX9G8l+VdYJI3Erybvrt1
porewJORPoBn1vSPvrjs5WUTPxpgX9qW5DvgsHiDGBf4M2ITWV1IXI/XLTrvFAQ7gyRAv9+zxaEm
GtJVV9/QOB5pxEDnCfm+bN26at1io6zXuGJ0YSCfAXgW7UMOYlVBQED80IHECDxEQNwBsqruRiNY
ZOVD191ZXO/JchETkIRRblv/w3YOofdBCEOaPAeAYieYwq3BRhfd+RyUm9lBzz2JETNWDMpbRFPG
VWAaED+v8xyXP2KyJCV3dDb4kK6Va4LN99lgCo/nZ5V4lwZt95qmelKcar4REykC7F4vnM8a50FO
plJIhyokZxOkUWeFlDnMCQgU0fRkVxk3CbRxD+PaAOO5hwKNT7wZCDZPSdCZaxvb3BNSfhbrh5rz
D45EezD2QYR9Xd66KFXnoAVr5PxqchOLdFhO2kOqt0TDVLNBkhuCWWCxlyKHNABdJaRZl90DyCZ0
AjjoeN22Oj6i81a8uhHJsnguCZow4hfot3Xd8UwdpvEWISzQ55OeRJgsmgNSrd0YOOC9SBAxwl0Z
ay9eF7JW98993r2Z/XnmAMey39C9pUjzfY7aDu1E4xiyIQzjDuAT5i/0T0FF9rNyXnpGPLg1V9Pb
n8/Wv9qN8TRbusQ25Ooc+z9Zq9Oum0qllxzsZExLKDKcy9pPai5qFp2H1UTAm2/k27zQrC/oLr+a
lvBumXPDSNeVY1mfyo3Oa0vYTtAqxqpHwKGz4YkAfZqo3GSbR5Zc//mT/lre8HoI5GhTKNOS9uca
Ak+dX6fAMzJ2ErxBuqRrnLGY/fllTP23L0SlYitJC0iJTw0nWvSR3ZEqQ9A1B3057QsiLvUA/7By
DqiqMOeKbRx6r00SbGU03kv/yk26J18ytxKacbL0cmn7c3B7hxXKf7NMAfivpi9B/7Jvm6tOONdF
2GGso/9q2yOSRxCPVqVgOZYvNTLduM6PA0G0fptcaGgUOsqTGoCC6xerTJtJrukiE81rGPAA++0m
ILPFUQToZBPt5I6IYxTQGhN1A5Cnlmq3iEC3Vc9/q34gmJTpkD9Psa6bHK1x99i0zFtST75kMeMp
dplJhlvgzhKgHAmV0xC+BozbuRKYHQP2tWRbD/a9FXLEl2QCJpdwUTfmNNN+1WVWNBdpc6KhXfne
PnaiHdvYtu76XYsgPLdtMOtjvFZ4facoQQlqMs5oT5053MCMfahrCHyTy0l2BK6PbKCZ2oOSEf2E
+M0p8Zx1MyIgcadNqSenlFNdSdZ0LHJcj1RNgpkn9LG6evfMZJnQDDZBOXUs3p57GcFvNQnjUbp2
ptX3AmOWqSfgytZxeR+U6sWbmOMn8VIy6B6p1FNvWxjaN9uItsRM3QaY2LwY0W0PUaR3z6vq0Wtf
FBpmkCIb3T/mGt4paGe4uCf8Ox57pyR9kjSitYzjm5ahOqtM8JGk8pD6XAlSvPvgVXeY0LlbEqTO
QwrMghgfLX+Yovg1TCr0tNtcKw+98epFDFNqfWtm4ZXGELVQ3apydw3fdVu/j8Tn9vO5Dwlipe6Y
IW0neh+1ZeKdkMBCHlOQx1bWLkRx5zcPfawYyaIjkaDlUOG4rXpqFc6dAkRtgr42M4tHLFSHkpvM
paUWpzDitMc/P3O/9gV5tH944uYn8ocmZOh3narDGh3ZnFZmUMdd6nop77tuQE7RY9Q8hbA8xtWf
X9b+ZfFUgEhJufq+pMy0jp9fN+tyAAJ9aEHZaPwrPcGU7Id5vQsHGV2EbdYvuyjngg7U5J6LysKy
K6BjedKamzZrVbQYA63b0cslQzG27K07OPnjFLbikJtNdK/MIHsQYSLfszxP6BbYOuyCsafsWjRK
GteFMxKWZ+vDYbD65lpLaT7kbYa5Km8b9hatDcAoKzKr2tjuDkXRTgcnL4u7IMjbY9I21EmFqC4b
mG3vrAWTt6SVwDjdyUr0VFaqbx2tAUkHCKW4qtvCRQmbZG/eWKVftOnJ4ONq/dzWtsFnGUAgLDAb
7ue2dl5rQ1u29Ola2tmQaGeXzaJlHmxr7W7MQ2bsAxGbVwPFFYjKsSGwhRmo4kSBvqctXyM0aR66
Dg1LYINFOWVKg4LI0F5G9FacaZ3qAo3JIiZqvkA/3zL+nZ3pJLz3CVXZKUIh5WAhNzCFW6RCukTl
siU9i7a6t8bpQKLpgqUdGNyH4OEYzysbqfe75mNIq0k88hDDkd4caNclEiRBHVX0zSIl13IIGFdF
9SIb61WWHUpTznpcZ3x2uwcLPmJls5oMoBStS4ugZDKLFZO3nCTlqmOSEl97Zgesjrmqxf8Gnouz
JvgwcVbV9BhdGdIeIJzPWTmUieQoglU2SCjxR0RK68Y7LzTtoEoGgaiA7Klb5hPsuw6LSfgeN7iL
cEJpb5HJWotZET7+la4dh+AhLNvzScCLxA7nmPwAWS1kiyTYNW11qBT2C9rlynI3yoVKYLwO2mPG
UUqjU+Jl2i1NmKVNZz4CSI9MMMnyZQt6tqBNF5rdJkhIG+WU0xW0TumKd9XbVJvXeUrT1QWlWi2m
oN96rVwg4sfWFBxSeOh1iVgDRcocNpDVd8r4VjZvBW2zTnK/mDcZHaQ8xhAh72qYhFMuVlS8FjeP
McCxQz8hyLN1TFSVIf3uGwTbi6A+5e4dvZWkvIzm3g6OppGu91EG+9YscaFVS5MOe+f1x3o81epD
o7ts6eSobkNyO/Vypdxv+DJSrAqBQ73HAqrRpnfZAi1yalIajt4M48jv3RK8cOYT0P1sWfamI+49
a4ZlJ8AHw5OViMeRmEnEkW477lgCTniwOfvHVyNCRQGIsz520QYbUZBfEXu1cMpvosVtNmmsDcZx
jrKuvlU4Zitnw7RDk2vR3+jlPqT6CPdehsT8NKpXWpC9jcFwuvS0rW4b35gpHo2qWNes212JpmYW
TaOXN1tcBndqIv2zaxiMlqRYUJW5vnUEkrhvJ/dkjx8Zfci+yC5a+3GsbrSJ+mkQ+Iujo0RxU6sn
4ZMCnWGGmoP+GKzismUqQkeqbQCJkH0gCwMNATo5uFuZA3Nra1tQ1ClrapUc2xC1W5AA4MI+TUft
z2u5+btTG6gnUIWs6NYvQ7XMT82qTTsIOHR1bBSwrByBHVXnY+/1twaMlS1SMvcYZzPGy5zpwLHZ
rltpaHhZzH5hp4rnvXD7dR0b5TEfZfTM8swpc/SiC3vUW/bQJh4BII+CAmwsOoKXOtvZF0Mnvtqa
frOWClMpqbsmuCL5aVI2aflkMm8F3SeGepVPHXWjj2HrzxftN5NIm448c1UH9IDuyLlv/8PGq5wi
Mt0RQKPkPmFmo6y7AU3Z1g1zqBap5UB2b5JV2dhgd1xc30NUtZelVYmrP7+T3xUTjA1s4TDmtYDV
/fxGoqarW4BQimSqKL3qy6Ql3jYFHSZ1j70wb78oJsxfR9229eMLfjpyDBSejhtPahlz0uJrF2KT
2JO2SJhMHHWv4WyWIqvSS+TrauwF1kYdmUoKcbWdEQEZkZtI0uASFYUDt6iokZBXGoEr9RysWOvN
MgqNZvZ25+fAbLX70p6MLz7F766a44BccgxlMZD9dNUYixcaWgl3KTXFmbdTvMO5coHXkyUoqeG8
fvGKvw5yJKgOggcNi30MntbP3xMXQuQoPJjgkoVIr4FEiEXW1LRbm0p/+N/eE45lmyYfD16mlN+/
wh9uTp0oE59WzUxDJry0EFaIaL6Yx5sVQstSWl/N5X+5nPAoTdMmosXm+KI7nz5c1xHb01tsN7WW
9Hjmg1IczSLSL/sxiJ+syrMdlMFIbjCBaD5AAmug2zaG5j5M4g64mY6sNXF754kYas49hkhKiIpM
Eb5gjP1yXlbCwNUrJe/UUFyhn78FK3Otzo6Yf9Wel15TcprXnj+O10IW+Jbp8B61QdPe/vx1GJ9o
rq7BqwKtdCCfqFkl8elVXaGXYcOtuGrSgHziKtZe8wxo6yo1dRebImmmJkXKps01sAW56b1avjBO
X7wL8ctCrwQwWduSZKxx8nc/KRaiRvUGb1Kuhq4KUZ2RMKKXtXMqLJGt4E00izJyw1U+xuTP9AnA
fQyiiHXqKoVGkkY0fRPDSmrOJpinjNixUJ2B872birq4H6Uc3jzR6ES9W9paDT12B6Jv5alMS0R6
yDJwdLiKQyZ12UUzKutgNJ2J8pe61NGpDAOsH2vyIPoT17N9Qk3pMkfP673j02m248jYlhqmkjQ2
Y4R/VIPEZhlrxxDR2oSUXSCTh6sVjzpmlI4VJlINp4CpifDllTb3P9QCmi5MjBKIVvB+3Ye8mqDD
y8y/dzSzuKepEd3RQS03Iusnfk1VFfUpNDCvaqWh7ax0aA+TUVXD1nWdmY0uqkFH8ek5mKlHT0En
H8dLWZbNFlhIFGyjSo6MLXQ323RZMTzGvlVv/QjVYIIlnMGg6dmHIasiZ5PoZCGEoULIZqhe6zbx
AKZtqluLUOeWfvrOHif/mHgBdio6VDGnlUg8VsOrFZjVDrNyCJParBiUY62tTJRifaZSXFBmZS68
yMzvSUWl06krk3ix0sDxkZqzriEfGGoNbSqQhXqEF2OMIREv71ydYjhNiI3zmNfhoecYVOsDkQy+
BcMSybM/kaQVlfGhjCxqsyQc1w0ndLLH4n4L7KrdlWbgXFcJp97cZ2wjnEHsa2ccibRyydVL/Nm8
pUkOxRWAGnql6Rvx2fo3z4xArWsKMn6SRz2z1EBs1EA63yKwDLoW8QyRLqamvSBrCxhz74OFGrMK
OQkRYoicB03CtCm9Oz9JUJ/142g2iAKNvGGdt50HEwa6WkRTYJQbrXa9hzQKzZtwyNUXWqFf18ef
n7xPjTEtFU2dF5TLpvS0I7BIE3Wndg1jk8zRMje+UGP9/uWUo88HOnpkn16uKEqFpnMyVnaTb0ov
Cfe9DIcV7UiirA1t9eeF5Xu/8qfydV5XDAdcsmAfsOSndSWZmd5080xk90NHSVLN0xRDVY/CgRvS
9bVEDpMP1IihqSHCVkPTU1GNU9fy4GTmLovc6lW4GZ0Epk5MPWSHRCcri3Dh47VeA+F0r3mMUg0i
QNBcjBZz/KpKeR46fEdykgJkgKczwkrDl6kiJDWI+gQ/FqQiTs7ZilDqaWX6Dr9BgSwifTZPLQB9
U3c39I17j6u6iRd/vi4/fwuObXM0tIWA7ciMlU3/07eg6WXrOxUnM1/gB9Kmcp2OebOJKw+ZqEa7
/c8v9/Pq/uvLfTqXFUE1tEQAEK1O8Pu1kepy36Re+PS/fxXhIh2UHDltR3w6OMHAd6mmoXtouYOT
m+kfw5FGfXFLfQJw/+vDKNCYiJ1oM0v16doNieN0XQznunCSbqup8MXNED5ZKSOdPvfKbVpwL/Pq
J6S5FBMCVVHpayloeKUg6NDCSBL8d3/+8L/5RoWN8nBms5Md8JlQavgGkQhlh+qAGOA7mYAIIos4
Moh0ITGRUtlVX/SGjPnk9N/P1vcLgaASzYhtSLhj9qfrnbdodsBOomINvOklnZvRQaBepCbqm8hG
xFAMGcKYurE30TBFy9hwoyU5K2jYta66+/Pn//27EbT9GLfpju18ejcyDOm7mlh7mUJlKzLY7IXf
4CvUE3whjRHnw9mgu8aFEeng+kqntlYGkdUlUaXQT0qmA188Yz/3If99eVwONEIZlGLfdZM/nHQH
1ddeVQi+EboFTASjbxSo/cOoc+4NLcdbJaoVy8bx48MXl2L+qD9+MfOQQ7cZM+uuKyzOUz+fJMN2
7DIcvEj1wBt0DFTVyPanRaIAttE3cPY8hnByFOZHb3v2PQoZhZB7IN4hV8QY/vntfKrKHJ7Fn9/O
pyNmTWA9UgJfrsIpRYHclIymaWOO1lvv+PWV0fP8nJUj8pYqFRgR4TJwyqjhpbj1WNYIpXoPfY8/
LGRn0sI24qR8sbvZJpVH+Wz50AjApTveJHs/N9Iro7AKonGbwDaJk+KG++ICW5/vfFYXnWoC2L0F
eviXJaCPNBH6peauMs8BXOLutZBnjHBlPMIpkir9aoqHTTy2IADUJncJvwZ26imSfL7LRvOVG2Is
TVA24TYtIsCYxEsQq4CflF6QlIcCJSH5p5w9ya/AENLl5CSmZD9MC4VChC37i+pj7op/vmcc6equ
zd1qGuanjTKNARfFFaqi2IcE2kVpV5wJ8NE2c/tx2nMNyosK4vxF37d43urEw6D+/Ub5z9fh//jv
+eW/Xq3+53/x59e8GKvQD5pPf/znMXyt8jr/aP5r/mf//6/9/I/+eVG8ZzdN9f7eHJ+Lz3/zp3/I
7//36y+fm+ef/gD8LWzGq/a9Gq/f6zZpvr8I73T+m//TH/7t/ftvuR2L93/89UoXv5l/G/OE7K9/
/2j39o+/FKv1f/746//9s9Nzyj9bV+/Za/C3TYtk9fnzP3t/rpt//KUJ4+9Mg5XOw4yOfe4L/PW3
/v1fP7L/LnWk3vx/2yX1Yv5RlldN8I+/xN9pNqGZ0ElloCFkKVaKmiEDPzL/Tm4B7G4XCT7zVwje
f/2/N/jTN/Xf39zfsja9zEMK/3/8JT8vv4xuhc7GYzrz5iOkO6+GP6x2IZFsLpByAcDUtN7jHGRZ
hcFkH3EUPA5jV74nowc3T6qRCEQSTIODTEh5DjzDPPR16O1zvDk4lJmwlTxB68Gd8o3WuO1H1oYO
XMoBRUNFZrhVD8Wxs7TgtZFBuQvStj/6btevBhg7KMnmxWOou+C5w7R36U+2fmhoUK0Hg0Gh7TBr
tbMmOWBJMZlBljkqberJHaU5IUmmXp3XAqkh6pjkgA9CvpZaW69dMYF6wwhB3ZOAl/KNaEOWc35g
hE7WhvT7ZRK42mVJ8O4uG4b41rLybA9xWL3YuD2esB1Y57WVTac+q4JjHqMq6QLnJZtNZ+Qk6ztN
FDPeOZ4JZIwm2SH8RZYOIwyhyN7Woesewq5taPIn6X5o4BpPYU3F7BcNTAXOwckp64QkJDogsSdz
0w2N9nLnA7xcVLFFIejCMqYvOSubejJz/QwGj4jshzwX4rZ0wzRZU+ERVBcHsXbVoTDeKF8jD8gx
2ubcYUpjk+sVG3vhhs6b1ln9GjDaeO9qdblzPCtBENL/X/bOZLlxJNu2v/LszVGGvpkSJEFSoqhe
Ck1goYwI9H2Pr3+LUVlVCpRAvKvxHaVZmCUoAO4O93P2XpskYZ3VCdhNe6hFQSWaQ4X9BJ0dH1qI
YqMxxAhgTi/puOrbirNmEhUns+NFodQXxL1vIAVNKrk/FMS0Eq/pnfEDIzz9RKxRs/neCJfUB3Rl
deG17IN2w3+J3lst870n59KdXtS147ZN9ig3g3cDoH+k/p8W6ADlvs/ZoaGxWmWFRmB1qAUVwVLj
cGPEmFVlfaxf5QSxmhjQ3NMtlJEtJo4teEsBQIOUoyuj8k1hTnf9TdZ25nuklD2UnN7Cj+rTTCFi
w4ahiBgUH4HyHDUtinmMU7/USAjNVaNX0cbs3XGrVDVCuUFDldK5aroTat8QDqFcUZxftYkRPCqN
JI2cfuuzqzHzgJBiG7aeU1+QnkxijW+wJiRPblRGhy4b3ePgdsJBrvz7vsN7DLXbMO8UQ8AuPSQK
aWODT/eVXnUjFMeIOCEawmU0lk4Qq/HJHKXhjrIHbTfZLH4koo+AYdDTsd2FUarixAuhbIP7TNNb
t0zT5yDq+581NPonTlO4MF269Tdy6WZPYymhYBzkPAM9PZaF7bomLsq4L0qQHHUVPWnimHUo/89u
DSjj0UlXCljXKVMQULCoELRWVmqwj/EG2RbA0jVvX6RSYHgDJ3NZtmU1Z1M3FER/a65xrHssqm5Y
OUaCt6zp0oqY21569Sn8rSIdaE4aZvoB3eYvA3ehpXvlX4Jp4Q3gyRyiqsOE1WUo/6pc32RRaUVg
vQhUQdk+riUrUU6mJqvI6zBMc+FNnnT1WiKn02nUNlvrjFIdQd+N0NSWbaZjf1JEj+JUmd6OSnoU
YuXES3ZiI81/5gg012KIuLsEmbZPrQwPm6cDekl4zH5XnLTKa1DaoSh1qVjCIgLfQCJsfitFeEYF
r5P5c6x7vIEFK5sBZyccGxSQOJDkdVJrKQIMcFAblDcw2YvsSe39k1hkP+lz0DzSorsyiB6KAD+b
5QeHqqkQyNYeyXsgy1YVS8VGEOocXTtCU6vvfgoBmbeZlh5GM9qNnvRdETXtKFpmiQCPmKMyjoMt
rbLkGh62QQ4UWm0vN5D+p351tgziuGDXY8sj5afIFU8kDnpO1QbSFbNA11Y9fJFiK/lBcGT0Ucvx
DfWW/eqLRJT8XpUE8VCq4nAS8iFC9Ad6HitfdT0I4feAMYr1tapffRr4dNiy5qaoemYhdZujSKoo
yeM3KWrSfWxAXgrxl9i97oIk8wykAIP2bAzQ3ckPBrFE1DARjvQDY12K4Os10QZ9j7hRi0J2qNeD
s++rn1nmG28UnOtb1W1zPF5E3qqNNu7HIAN0mEdbXaWFFrey96vVQ15rgjj0ZgzGe0wpj3Ge/eX5
4l2aCYadldEZQzaewhJwqdUwaYqh+0uMhKc2i7SHfGw7Fm3UO5Ia9SogtUH7llStkdN6boerMjDF
O0Nogx1pMXesSxAFA3rBeeBZQGTD3ulMI75h6DCIKAysSRyBcKjiShqrCEFlTOQe8y206Mf6RZ7f
x5mI1SEtyiZw0lxFkNSPgYKtRtMip7D48ji61BqIT1oFh3PTA+cf0T4FLHg4r5sWYI8WCAozITLG
fZLShfWrkRdamK1nt+mQ3LV4qJAC1bjJvdLr3zO1cYWNV1DwhAxU1d+TrCTHl1/4Via6eZf5QSZs
tUI2u3uIEsNbUXTdeOjEmBBNcbTKzCnlgSDvAj72Y2vC1WO3BhhU8lFz7vw2hwqQECeOJDJKwI9G
nn7o0fzTtw9byJOk+CFeVHJrn5UNfnDSIysnCxMMphxhohO9i1Jc92zGGjCeqkrkcYjiyvFFwbvJ
NeCWbojFhMwiIvH0rBOAgOoi9WU0NoDfe6FIdqIxZt/aooDyIbXoxtlM4RomxI+Y0KyEMtRVsfda
KrhFVgX6cRB3jNEjE1X8IWptckvtXHoTWkv9VXoZ0mMrcp9QA1oPneJBOA4CANV5T+yKn8R0+EmQ
bt5MuR+e1cIEgEKw3NmREkv8JWl+3eiBgSQLIXbZmTHYNlcMiBhNLb6JXRzfF52a/1DcSn0ZB0z9
eeaBl/erpqxWrmF4R4ES3mEktY8U2KYJrnSry0+DpJfXNYkpm6oVBOIlYxhNRcrxh82avs4MKXpF
/AGZtYA8zCWbn3LZ62gwYtTsXgfQsu1dnh37PvZJFfmGKTBNFf1CpOSjrZhj/6Mbcv3abMDjqVIx
3I6NJcDMdBOUJnoiYXpss8fIrLvrprBMevlicFAFDAl5k/jov818F1YmJzjTCwG0FNJ7yzEW+XMs
yHci7WRYFqA7Et+jvjH0LvIJowTbYKqlnfLNtTXDrO70rg5uw6QAfDC0UWCbwtjZ3ajJRyLy8L2p
YngnJcV45wnn1IGwcne13yuPpiAlb16ssJq6LpkDddSsiXeybBkr8kYfo3qtcay+QRnZ2b0kuRs6
ZUBC+mzsrnKhR8HWaSlUr5QsLdARaSfeS0phHZUWFCj+PoxyZD4DyPJE/THp/eCYi/r4rodtdOw7
WcrQPeT5IUEMSExxGhCzKhECEemld02Jqt7V1YAtQgvLjSyp8fdWCutvqTsobOd6AnClgYBcds80
KNm03EhJ491bWHlv6rHLDlKIu2MYKomm6ZAq11HmSxie5Gz8BShGuC1NyNSJVYq2VfTpacSSx0m3
BARQZsMNjEz9nzWI/z1a/l+Dg/yFo+X3OIq/pz/+z746/6f643TJ//mv06XxD2oZWLEl5ALYDQ1O
b3+fLnXpH/TvCVXT6BihYzrL6f4+XQqa+A8krJbB/3ouuuoylZ2/j5eCJv/DkigniLJBFYpKlPo/
OV/+WZ0QGGJU7+ndTkpHfY1Iz8Cw4ahOvY9PgTNs/Z145TsfHsrfx9mPx9fzZf5T/PjP5SeFMtlX
ElGIR4Pt70M9PCeGjpk1X7j4n33d/1xc+fNEHLWR4eZ+QzIQO241huOEb1SSHhXxTUdpc/kOJn3c
//zKpL0thbk66l5vkc58Xas/qgIOYv7THKG6m9dl9WskwcUf7xZ+be6ezpXHD6f8KqwTNRg6wxFU
EfliJbEqq987FxGuLr9qKbY28uiBKUDgHBN3wAQ9OBVWuSwv6Yq0thK3B82rX2Mx9f9ZPvqjevT/
8xInlSt9TCRyBWsTid2zpDulUT9mhve0cMfnt/XJEJHOI/PDHWtuUOb0ldFsbaWtbytX6C6TJ3ON
CcmpHeBD4cJwOY+5z35oUkDpOrdIvdxlLIqEMvubEn/S5Xv4PVs+u/T5bX64h9gni22wxmhHUOl1
XwGz8a1HrB0Yd/m49eqvgRa24ha3fQy8otbIyiYoOogEpys4iA6xe+NG0bgqE+9ajVKQ7Np3jSAd
wqSA97bKg1CJ2PHjnTZEC02GP9sa/x7W0vnfP/zJpiBqkdC4uqNX5loCE0N310mk2zJckB4oM0uL
NFlaxHYUENgMhIw0zSNuXxLOBJzJkU9fIG6OSNIwI2vuN03qf6A23pYib54J4CBTg7ua4z6Oj2Ao
aYcj4SNJ7JuXmO/+KB/jkFyFVMqeNQooNcIrzeP8n4k/0kF60vi6IjPzTpw1geFDuk1AGKu1vDFc
9eQF3lUuu08C5e2t2FFtFceF4vXMWjdNmTTkvtClgieaJTGuNCwWmRS8RKJ1e3mUzb2xyXLnKnmi
JnwQHF35JlrYhdt+3atgoRr19fIvSHNzcbLWpZ2ellaOs0k8DM/51t/Kt2TDozq0nGyN9ehdFBfW
lLmbmaxzQ9Ygz9AbA1PlzWChUU2BlLTfFK1deFpzb2OyaEl5yLlvlE0nqu6xZ9ECXrXDwnOa+ePF
6ZJViIJWhBq9xppduXgQ4tcsvJfUhZkz86eLk4Wqp7LUtoFnOoLylAkO4eohMOCvvWJxslQRUN9L
yShbjvSg35X7dOttIHpCaLXlLXhyR1iQI8x8yKbhlTKTrlc8XnCKga+nnuBrMrQO+GXum18GC78y
6Rn/exmbquc9q25AEGU6vFcb6x5y5YO8CTb+GnmxQsDX3t/VR6riX3x6k/1MdQ4IJ3hPc6June+T
Tb+D22ReQ/rYAPY9DTv1/vIvzY2ByWQXcma1UZfwrPOrGLJwEX7DGX/52jMfQnEyy9sYHrqk+K6D
BOJJEJtzjlq1MK/n/u7JvEaspFZy1lmOQk1N7Nc6HrtC/n75D5/5ooiTOc10HryYTCg2q+ahcSJH
cQCoOsb+8uU/fy6EfP35SbRctEqFIhiOybIdvtfy9mvXnczn1HNrUm+RqWT6laWG4ETipfH4+UpE
XPCff3JglhHlObbvuatSEh2u+ix6KkvLwH8FAdegjKeE2NLHLU6aIzsQk4im9CrqIQFlNVVSsgh9
Ihc3l+907s85//uHTYXXKloNTMFwkOiJykNSJNtR2mVB43zt+udR9+H6quZVsoVyGBwkFSP6MyJ9
bWNnLumcf+9+/nsj91+N/V4zSmotbPbrtZc63UbcNA5xDptmKxw9ALcHeSWuiEdZmC1zz2syy2lG
NnTdWYy1psJXEQ13SDsOCsjlPvQWlsjPZ6Tx23/04ZmVUqbgsAxZ8DW6wd8j7UfytW+sYU0muxSg
N6gqRXM6DXq4gX+bQh92uMsve246TmZ7qLd5rKW9zsO5auCByK65vnzl88T75C1PuTrikGK9oSXn
lCWaQKMrrhGrbN3K2NJDxPmnbOIgWHjFM3dhTiZ/kg2CF5Ms4ngA6HF7lN7fXf3ZY9mkM/yvbx9F
gslscI2CromsOdWmXUNPWidOvgNPwZJIGPzCrnbu759M6YJIX4H6gwXwa7jPZFA1sbnMOPt8l/BP
AtKHwZnlmegNRUQbVMwkB0gh8E6s+iqVzSLESdqkb1kpv/iCTqvPK7dNb76FQfXmx+ZwGLX0uVdT
yI50kk0vyReGx9wtn//9wx/Fd0BwNZ+TrgKwJSlUHHkLJvDfUKnPRt5kwofkC5pt0LMrMmkF1+1D
1bSOUAqv9H62eMJeFdjBpQc2vSX05Yxfqck3MX/1nudQ1oeQpb5pmbEww2aWhqlyv5S62nDds7C2
A9NUJBBpjgrglMuzbO7qk9WBsJVMho2GO1uv6OoRmkRn2d8VrbrwNZh7T5MFgmgtr/GRpDpQB7v+
FcnzwnOZWZbPFcCPA0DqhZAYcAKauwhbmPwtoOwqhXt3zBYWhbkfmCwKchiPJT0xyzH5jvnpMaaT
Fpu3ufJy+dHPXX+yMlgSotkMj5KjEyajUYBml6qkP7LljcfMsz/rbz4+Ilnrc7cLOexiUt/S9Dv5
a9TdR8RTh9oO1vEReMzle5n7pck3n8D5juDhilWO1tC5VZ00/ebypec+98b5Nz/M9LIReqnUeU7d
gTDXdXGA+Q0m0B4dc5U9ItNYN5Xt3oQLr31mRkyFrQ22ZIMylO5I6rPnP6saiSULW+PZW5H/vBXq
kZY05ojhOhvHvB1vY/JQTdgutroiZXMdbuAje5pj3S6d8OZezGR+96lkjL0gUSwgmTN9goB9+a3I
5wt8skgak3kNlMFN09EAmMU2v71V3t1Duifu6aHl66Yc/Hsyg677DWz4NT1vLCa7yz88c0P6ZNoL
ShDJHWpcJ8dm0hTx2iwevnblyXzH7qV46FM0pw6+q+nJLb+2AuqTeS6UQ6olCJUcTSmyVShEN1Y2
eOuv/dGTKa41MeZCL2WXJGcAYxxtcWc3Mw+mlihUL9KAZE5zPCPZlgLOiA5AUSYszYXz1/STAaRP
prUoEj1dWTwWIgfuDNJDf5c5is6OpDVh6gf5itSGyw9pbhOmn/+GD0uI2LQ4RmLmHYllW/l7d2x3
rW2ukm+EIq2XFg7pPFA+u6PJ7EY655cx4E7H8MI7S8yvelc5Cqp2WxThS95a31qNcDkPu9S6Hymn
aXEO/bvWHrwQVY1PVHXGlgm/twb8LOj3fNjShUV0btZMloFRDMbcPxd6jOEqyLEXuUvVlrkrT9YB
YlBVqz/vb2Vxr2skIQNlXHhrM5eeIixE2Q9STaIXUK9Fm4wcOz55b1SJVySR2MUDlWlj/cWfmsz9
sqzYQ1up4VQH9WBtm6f2hWAVR3OGdbYV39lxPV7+pZmPvjZZDFRD1vsYB4MzSj8V5Zot7Nogd0X/
2jlSmywHVuGKQtfD4yP8xnX31OW14GtnDO28TnyYQzJcfd+qQOp3w6nAPyTkT197JOfX/+HCggj5
bqzpLelEoHbJuxglFOwMcP1LW+i5gTSZ/r2Ui2kxlq4Tw4oRq2++srC0z8x4bTLjTZSMoMGp7CSd
fxMasm1YsRM4rvGumM99szB5535lMnllsKNelEDWk0I051Sdj4ByV4ELTU7uehKTAN+Ce1l4z3Mj
dDKhq2LwotRnKnC42tTudizJqO6vCmHh+nOboCnsSkKEG2CXwGxuN5shdbSttDPX+lo9icS3771H
xU43uUNX9fL4mhAB/n0E/43K+TDApAZuiljKdAKSHEnwYNGHFh88FcJyVPxixU5WouaTWAcprsjC
KyVZmI0z406dTHaRyhdsMxTbRXEVk6NmaosN7/MI++Rbo04mutp14Op92g/iQbZJfiWV165Xwzbd
6C+x0ywtwTO7PHUy6VMVM20t1mxYRyiSQuHHKwS273GbsJVUipUkEtGmgxrorPhFMYgLSr1hYXLN
NLqMs6L/48KgxWIPN8QkuQj65rNqV3Z2lG9j/GXWCmLkRtgjpFwYIzOjXp0sEWEsVghvKSeQaraR
1mSFI+/55u4jW+eO+eJka2Evkuf3pfaRMYUNJASppkiRqDi13l6CqZMqFcjnpc7d+f18NjymSwaL
0tiPPDqh2Flgqa1TGy29lrmhN1kgwt4fxtr/XdHqNhxi1vptuiOfbCvvXHu8XXgh5wf/yR38blh/
mLSVMaQJ0pvzUSkv1yQJOO6aEm9s93z8s7X/tqQ4mHlU02AESCmd26SD5qSQ4dxTqsNjHNeX72Jm
VP325X64iTJWBS2xaNW28nUAy7WhT2sR/fr98uXnZogyWQX0tArwO7KvrdfdJv9x7rawOzrIW80G
fe9UC0v2+Wz12buYrAKWOPiuO47k4zrEFu+sjeJIm9JZegMzy6QymeedoHso/ALN6SUa2TTV9nKc
LpxTZx/RZGJnXh64CIuxL5yhxTYn1K13BwLWsA3fDm7J97L1+y++jvOM+fC6/Yqi5IiE06m3og1r
ySZvkwSEFdaFTX7IHWVhcswN2cnsdmvEGgYxA04SvAzZVQiSfbH3/Hvcf/ayJ9M7GqQ4L7H94dHV
bnW3Pnl+P+Anko+sKJs2Vh/KWN9llI4wIhg2UT/3XaDeIpAjYwbxw6oUBbTsEO5C7apwDWCNvkss
kfSiiNGN35OrOJj9fZ+oKMuNTSIVr3LtPyFcPtRqBJu0Wicusc+egLFREa5EaMZhmuw62dcgDo9H
Je4Xeqwz03PqFlb5uqnIswzHIwxKaokqboiS8MZDMkj7y2NiZmzLk4OF71pYq3LVdALp0dB2vd4u
fJrn/vbJ3sLLkOCmnWIixHnvFWmTavQse7JGw37pmzizBMuT1SVVizLQzvxhAiZOrtM4ma2vK2r8
a3nbOt1uqXsxs7xM5Y1Gqdadj5LKUV3/RpHb+0CJT3Eu7CASvdaR+U1R0qcOrf3XXslkuRECQL1g
GXWngd2MTBAnQ92L28sXnysCTMk+rhu2eZEZpuPqpIj5IxG54j6mnb+K+EmgB49SGm6CLr6vh+BE
WhMxwYVh2G6G/UTAeICdnizguHjQZGqB+VIoztxCKE8WJ2yIqowFCdr73WCX++gA5PdFfmg30gaO
3Kr+tvAA5gbmZHHSEuhRyqBDrfakF88KD+E43IImuhLlEVheVbxoXdWQI5H2h45IX9eSDiCmfvim
BtFa2Gg5/HevRe2y8AfNHJ+mnt4a0Onosdlyyq179HaVQ5rClWKsxpd2RSPuzjiCYd6gCmHpWqJY
zazQU73k0Iejzn1TpczvSuNe9qiJygtf4xmxq/F76H34zHQEG6mlOPK97IF6g7T6DrrjHsvYOba+
IZYPCq7fr402fwuz+uXyYzyvK598Fn43yz78aKblVhCR7ebEOYUp4kxMwHjBrhdAZMtLH7aZ1fL3
kfHDjwyt7ovE+OjnWMACQkLuhwujYO7K0y1MAvsoPteSin5XeT/icKl1PPdcJqtJwfFoxDaOlsZV
97rkZNl3vs6EoMLKll8vP/u5P36yh/FFwuvEhO99W3WrMftrEdIwd+HJmgBqaGjdAn2m2nKw6/RN
a/gLC+HcDJgsA4If10kQS+h0OlCZVvE4uv4uKJaAHzOaMuP35PgwVDCHlihteKHVRj0k98nO3RM/
vi+uBUdekfezXzoazqxnUx1hgtw3GwcUnSG7uZC0mrp50pStTNPm8tudeVJTJWGFxcXD1UKcpGtd
xcW4VwiGGcNqYQcyd/nzwP3woBLVCDSc+q7jEgClW+4zCiowsNKCRHnu8ufH9uHyFPHzrsXx6vQl
mYS3SnVd5veXH8zM6JzKBg0oHCUeAbZn4ik3weIvLKDy72X4k8XsNyb9wx/tdVoYDm5KPKhfnISw
uW1Ucp2TrGF6teJVX1qPBZlOK8MiFkkxknCtdNWr3ra/Miz3BFXTitfD8k0XwxfB0q8zWQZlaj20
A+yvtrxWi/Cq9RN44gTgBOQSscG89XUk5YCECexoRwISjfNGmFRHClAHUPTHJDVsNbW22VgfiC19
FuN8G6eEvPsDn+eGpDawySRLNfFKN4Xd2CgnneStII8e9QRwWyfvgxxX0lhZ70kjbq0EQHYsv2RG
dIOr5LtCRAuBOC3kkGo9djKokB5JKcxg8qQ2XcWpt+mMt7SMHIy8+K7XXSS/dWF+BbCrssUqeQCh
B3ZVcQ9Vr8COcJUN8WyH0kofLBc6E85QW2vSe0NO76B8PbhD/oNSQUs3wxQ3nQd3Nm+j75nqX9WU
NElrjeRtIlrvXktgHCjMld7EInZxIgeMrn03ECUGIVNcU549HL7uGJYwByGggNUJLc+pkuq5JEyH
/LNjoJX+JpZgBgJNqxuL6LQAY7fkddjzkqdYxAzGXv84IOzIcxANqiWQiJxWt3raGSvRbw6Z2gWw
B4RmlQog0KO8Q3Xh5xsabGu1618qkuto1urweJtr8jBvg0wP124R7qJyvEohacpt96PO6s0gdltF
aWEB40TJQ+GtDDI2Av03yKp/5ZaL1bJEbqFCpInd5j2Ss9hm+B0jVXU3Gfl2QZV4JzQZ76MQvKsV
Ac9Z/1z3ETxA8aAMYPD1oj+muf9WkceUStrpHOknVdicTdQi60CX0lXKmaqD5dlrJryvJN4bNUe5
IPcfgB36a/pVa4u0C9jsb72iX/l4lO1kiO/U0oW/lTKA8TBe1761izLRwf8nYqLBHQgfbk+I1ZMl
BhszNzveSXlnwvcOIe1gFwChbNZiuoJaqG4TVYhtQlN2oi9eKZhl2bGoGzDyV2KmXXMXj3WpXEvE
XFly9iS1/V2iqdF6JOgLM+bp3Djt5eFXOUhLxbHP1xV92lcqJB/SZdZ4O5JJCR3X4CKJzuUl6/O9
Jm6xP1fDIcVVSNK0x82G10XmnhpZWNUa5T25JmA1GfZxbyx8YWcK6QCW/vyxqu+zVOlNwdGP7Wt5
TSDzz+xJvx2+Nets776SGUxK/DpfEtzMfHJxuv35ezHEx94QFW+HuXMDII/ox5f2IL2dZdXgQ6Gy
eovN1M+3VThL/vwtI4SG0cQZ4eU1WVZ5A/fbW3UFuQTtqZcfLr+tuYFw/vcPnwGtH6VEKlN/p8rf
hPRWXdKmSb8LfP/9gYHx9+eVldFvJTeMuHLuXmt5THxj9DTE8Q2nsHVXFocwTR29TNUr32z/isVi
G5HcOQz6PRmTPiuPh14Wn1hXktdY3DfYuXOhuetIili5snVySWIkgGU81EW006L+ym/CLXQRJ6FN
t/I1g8SEtr2KanVflhmYDrkDM2vWvl256Q4s2UPrkTAvt9IrFjYPhmcJusXqb4IG97yhN1jPBz44
edet6kgZID+0pIzjnlq3CplqLsxHymnCWlHcq1JjRyESG2bXlgZzos5ugkBFiCtmr4S8fhck8ydG
2ptG8DdqyBWbKHvzgxheDbFNptofIiu/AhJy3xTuizZ4sB+SjO+xWvzlKTj3GpmQybyDsF7s6zDQ
twVDoCmxMRtWEdpuAeUUunde9U+gKg9RTzylkVknZSgOskGv0sjyzegrx7igQ5GxPPkBISKeWP5A
m9Y5rhk9SF5PqId+lKJgh7H/WKTVHXSCJ8Ty2SotxFtyM36KFt4IQox4xA1bcT0ilrxQyWXLiSUQ
kls1U6+zRt9UgT+sDBKiVFm407MBb7IS3slDt3X9YSvnzb0wjM8tFiSv92F0mVm+DsMqJ7lMu9FK
Axpi99LH5cNYEdCsCrkTjTk2K2VhTzizdDBp/xyfqmAmbs2EpqKrbNOtu7fwmYxr/pR19Fjb/uYc
qRTakkKbcWGbO7ePnpw1lDbQXOA2plP58lUZVVtFxAnpDu3PIlUXGm5zm9HJoYPiAtQHkUavJBc2
e4lNTZag+HR5tZgr7UydDTAn4kDg4+GQjE4FpaIjEeebYu1tLD7eSHrBFuz0TRKvYsI0v3Zy1aeG
B1GGmmHEFJVbUrbLlKiG/Etn4v+CVRVBF5g+WwdHVB+rc7LoUs39/Eo/Wf2mhgf4zokMz+LcTJO2
yprwrJX/fpZt6NsABfcX//zJ54izX+iDEaBQnfwkLdlGv7Fw5Rm9kG5Nvj6W7omNUv9ucalYlcKt
YOv+ihe/IXTEXtKCzJTk9CmhMFPGUJI7foYQlHYd7AqnvgIhgYIm2yubbocpK//qMJrM+GYUcU1E
+IMr/AseRKcvP6zzKPjjKwr3hE2++VtcRdLGut1pG3Irt/EmdpaawTOf6qmLwRO1Kg7ccyetcdr6
V+3/uDypP1+VIP/9+cfHyJVEQGPocWRip9GVekYPUcxYyUqzsPDNjaapk8GrGnOoCs4xqhPpK+16
vILkbI+F7SGOTO2lBXZufzZ1MZi5l6XVeTjlsZ3uwbs4fP3f1XxlHQmvsOuf3tpYeGwz+9ypqyGC
DV6r7aA7MWEb4sjuD+LSZkx0Uk8UUqyz8LuSZMr68kuaefnmZKYPcWLqcouhj16HH2NfUR4uX/jz
74U+hc37ikvxBSC507gvat9uW79ek2DzpdKIbp5v58PEaHSL0995FfGUu6g+ZSZks4XO1dwfPpnN
UonHIEpq16mrQ16e/HEP0/Vrz2QynQfDB5OXNq6jDrtOv21H7Njby5eemWxTOK3fxm4L3N11yKDa
mpBOcfI5WjTcA4ndfe0nJvO5K9pR83tRQO/85ob1SiFoyYQPtdRyn3nwU9cB7D/DMzDlMxSVU5y6
d7mnOkOVLmxgJpEv/9Iqkbr355hxqzYseug7jkVahz1GLEzwXKm7vNam+jiWwb0lp9cuSCQbcFcE
x6d/lYJqXKmNedeHwwY+Xwhvm69UWCnEb3aZ3Ywk5kLhwloYXflhMa4tsXBIO1gY53PfMWNyEO1L
OYyiqncd6yzjVXbRkayqk7Y5i0LCDTGAC6KZzxuF+tTPUMWRLleNRCnT6u+BN92SCbrxFGh2Rkby
laS+yWLv9EGxuTyYfvfGPtnIGOdR8GEGt0qOjIZVwjH0nUTqpTNsTLtc44TaZo61OctDrU2GPu4B
6rW5IgfKXl7PZ2bL1PdAMxCZldsLBOqmUFOHvSI0z10XPJX04i/f4Nxoni4jsYkZ1BsEaBvaqajb
XVAGv0oypy5ffu7LZ0zWEl+ACRgZleBoD9qrt5N2AJhXmm8T+2wL68UP30yx4Mx3/fiaYk7aCTg0
f1dhMhIs9WjE6S1RVnsAg3YQ0L6Wq41Wa1fR0L0krfcQhIi5Mnkbk5IlAxTWWmMbx+R4Xb7vuXE6
WYQMP83aqoaAH1XITDgoVug1G0BrqzNUr+wJvPBgwOgL02KmIUh0yp/3n3LCtDASwQTKg7WQ9qQ6
ANSXzB/NGF3XxqslqQdCJ+1UFxa+yDNPXJ8sUyZFCT3ya29nxIMdoPHoQE+X3mNOULKk3V5+jDMT
YGqcaMrSFLSaHwndd0UHDip5K70qV0Fcfe2DpJ9/+cP8TsCEKWE0Ck4Ijbcvj5zSV7F4dM2F6//G
qHyygExNFKaaq3LcMIdL+JJ2omGfbJRXWdevQYISLJE+ypawh5TiqMSirvQ6rdeVnp3Q4FZABfNr
SuBfs+pCqv/zZkdXi1LL4m+p0p9e82gsCQLnXtNkEQmsyvfJl+GTq7x20RVYJFp/ZBM+fG0UTNYQ
EgFJ7okoqWoRoFA5NPtVoBffIpOCsV4sjOfzM/jsPU1WkJY0A1FUEm835qmTZtLay/2v7Uim2Rsg
SuH9GpW3iw3ClM3sJaIXFMv52ojSpYSJmVcw1aHr5FynBYEwu6TIbCO5c0n7tFzCJwNl9aW3ME2V
0KHp995IWVJXcrL03DPLFkW6WsUHfxCXKhJz9zFZOBWpilpCEL1d0n5XVSLpU5I2jRNQw4XbmFm3
ptrzUs4rCV8nL4MuXS6F29CikFNWTtWsflx+UjPf1Kna3I2sviccy9v5yrMmf5fqe/Iiv3bpyT6r
ktogqTyGUm4SoPM46ttwSbAyMwGmenIQ6aZvVgY9EZfSc6jiUNKdy3/13KUnmyg9D0h0zTRvN+gv
JQK/8msLw1Qeno1akLum5e0Kkj9FWn1Uyqi8wU5eSiyc+7BOVeGmiwYudVVEr2phbLxkfMxztcek
ov2Iawi6sTScOr0k3lMSDkR3//raE5sseWWRBZqqy96u7XtH1fQrIqE2ly89NzonC52pxH5Wiji8
QXrjF6jbm7QimSVRlwbSzBRWJ1N4MGVf6lzeShgFh9zoDkNnvvGu2J73L5fvYWYST6XhOtRXi2Qf
b+fS/vZ8gejna8T7m3gQbSPdXv6RmfuYysJJl02ghPIjCX36ogdODcmfzPT0/mvXn8zlvHA7Gd4a
C2pFadGotT3topcAsts4+Evr6dwG/L8E4lFktVkjeTtOidt8697WK/qvr6isbW+95BKZGVPKZIJX
IUJgUPq88qBbewOSNPFGju8uP6e5l31eVT5s0cwyq03DO8tXymEVdd9c/y1WDk3vr2p3YbqdN62f
fPyVyQamUgXkElrsEij3Zv0/zq6rx1Jd6f4iJIJJr8DOoXN8sTrMADYGAyb++rv26HuY4TTNp9bV
ke7pI3njUK5y1aq1yJXnphswIgQNvY/RmV9W/gLuZG4qE7N266wz2g4ddKP0oZ9+ewHqJcwJSyyX
+vX9cs3txcS+U7/X8diIKdCX+oNnsbBswZ6CdqGFaGZu/Il5dwLijF19GR+yAVEtfRSLSgitQw5j
Ka8/8xNTVPZQ906SmBoAV3W/Bhc26ozoPbIEMAzfr9GMQ5pisjPQZdfNhS0lNU+EoYjYL9nb3KdP
jDrjmkxUeaGMgHJCRq213w5QIWwWCit/kNdfnNQpIpuL1Exha6AJymJobdfyJuHeri/9PBpNutIy
soVDRAML13aq1j9pHN8LxX5BE1GPbKVdUYr6s3KsDNBK3mPrchKWygNXeNyudACTVWd9+nbfRJ7l
HZ3MWRl9IX627lNKM0hH2G2dI32TXLBCJHkHsfjSoZlLfk/1YlWtNVrj6chBmaFE8huMeQ8VYD13
CugESJBEfgTque8P0Nw2X/7+150U47s5lIDopopvs+FDuNucL7zl54aeXHe1qRWAjHBMAyojmmYh
wiMRBcP9918+49Wm6HSS9nGq7JZuik5tCv4OaaktMd5H76dLM7njOn0w4hy05ZuhHzbEJwEdnUPF
ftYqBIWmf1de1xuRKR3DU/5bocSKyv/3CzPjA6Yg8bRhLfOMmm7S3jl5wgy1CvXwWpZQGW8e6oys
enuJP3jm/pmCwxsJkFeTYRPyEZ3+xahtUSj4WfZ+ig2nqRy9ckT2fiysGxH7UN/jYSqWGtpmlmmK
Agc1dTM6BHezV5o9RAKg7o5/qcxxDyaenbKLnVBLnGgzfbsQ1/t3swW4KctLLLmx4tWFHaJ6728g
LXuv7Zd7z+YyNH/+/pctm10qNGjJYBJr9cxS6NoHl+sjWfvQWV0VRdCvzChdLzINzK3gxMABabOS
fEBTjfxo1+p4YafMD0CVmFYw3owhWbf7YlcAv4wiHhAY35/uuRM3iXAoNeMLXRIiHP7qGb+HcvP9
uDO31Z+w86/FK9rUaTM02EGKw4xyq0I3K3/lflkuXLRz8eufo/HPD4CRkdlgwbwgCQDIHVUgD9CJ
jeJw/JWRRQKIuYlMwhobkuecMoSADJSkHvoZtFxqgU3ZUulr1j9NcrSyqRKr1S9LFeph9pmPa7Ia
ty2aqXJQiLfQ4AqKq6Uq2FxFZoop13yPeSZw2ai/XxA+Auc5f3JXf/hj1/71EnP8TEQ75ak1uYfn
HsV1nNjZe6f1caQPzQrVvbsxZWDQSfjq+4M247emRLWW7kAONoZ3Z/mLk56gcQl4z7MAJu378Wf2
fwo1HywVS81HaAJecGibd1Hp7gktFkafMb8p3Ny0krTp9EtsUgBtfue2u++/egbG5UxhXGVflkMW
j3Sj8eHI/fqphHD6UKRR7A41clxFCpCbvgHdp7U2HFcBPZldE20w8RoXH1oNWSXfD6Hz+Pn9B81t
08SMIArVWXaJsnSXn1mzcwDNLqFEtUwJ8/U+Qeb2X5egmwVQXYbEfQCZoj/UvuQeeQwSDUBtoKyk
NtnGsKLFgH4G82VPBf3MOM/ixsLzs15l9+262Dq3VdQetSd2Z9AQCuj7y13E2gjSaAtn/evTAk2J
f+fIaNdpgAmiOaG+HVtwnPL8R24Ayp3/jgzdPAKJThyXVm1Js6P+/ffbPlO1tqd4KWvMS59wExFN
0aL/LEPjY31FpPaba1ZIx+HAAGKljXdM9HxtWjZk6glwYKM2PrlEHoe+iANVKhkURR66DQ9MNLdC
aymnQeoaz+g1e2ry9l5bYl/4+pzaU+BV1Tidrg0wyDZHcrkKXHAvieyq65c4v76+GO2psnRfWi56
n7DSLEe/RSZOnduzQM9QHmHdWskflhrt/xDHKnSbgrzU2/hldSzVA9T/QrfN17xmEBfUAEastklt
Lbz+56Y1Cb8T0fWd1YMJtDc/C/HEwdAT5y8FiAWXWNvnDv/kBolpZgMmqtFNGZ8UkP9yIfcys+NT
DJY25ikAwJRuvB6OnQjehXXO7p1kfK56x4++N4SZ62mKwOqGpqVyjLUNHcoV95uTCQi47Zfrnw0/
uRkgDi8tl8BLSeVGVuOs9SQ/G6mzsLszaz+FWbG680XZEFhF8ZKBAtu1jAUHOLcul7//FcZJw9Ib
Tn30kKOhc6hoqPsv0JtfWPW5vb3M56/RIYHnCIdgdJeDd3UHRYot63fNIoXp3PiT6DkeBSENFKqQ
dVnb4y03wHsz7HM08Hy/rXPrbv77/Zqbma0HktdNl7KjI4i5YdqwdGZmQkGIGP07em8Dncm6i4oJ
ujYutPtFmG7qtROgKL2JoyXClrlJTAxXeNBxhAyqtjHKF1Z8uuPz94szs/hTwFVFY4MIDZvLhxWX
t3Asq6ZD2t9fojmYOZtTxFV6EUFQLWzWEC8tXVvQISDtr+8/fmZRpsAo0MfWUnIsiidA83Y/JAuF
wLlxL4v114m3ufQHCNrDUgVb67LdOF26sN5zyzExVSTWi7EZPax3tndZHrbOtSnvfrYcl+n89dk5
4YVmdbkG/F+2HXojcuzk5mdDT2xUKSmkoQM3V8a/Uny1uP1+3LnjN7FNr/Jq5oLYfDO2T3m6okAI
m+BgZuNSx9jcek/M05RjOsROCvPM7Ou8SM966q5rx1jYzrmTMjFL1we7nhZjeArN6LTRR0ihDO1C
PDnz7VPcESQNCnQQYXFs6L47yCfr8TldomOdG9z797C0SP1oNjigNhCqhMaKiiHC6y3hAGaWZQot
8hVPC0PD4OhhuqpltuM2XX1/YmZipCmmqBgvjQkVJGFMOh4z4CQqJwVkpUZHcOuCSziNvv+dmZM5
hRZ1faoBRoopQOY54FZZRgMfzaCBGHg58mLz/a/M7cLEZJ3K8KpeSW0D/tL70gYVV6LVJyhCLTLZ
XfbzvzUNe8rNKkVaWMTGeqm1diWviz2Y18YD6UK1lSsjtENoWOuBPFERNNulBqi5xZuYNXTiU6eu
8aNuWwI7K9DwlmfQoxmNUwaWu/X3izd3yia2bTHHHAsOZJTVbCoVBwl6uH828sSsC9fPC5+VcFqw
6aAfoRku+9/fjz2z5f9pj0UipGV4vKHh1wxMoOJ7jURWIn84/MSuvayCFJCltA2awgOvySJKIAE0
kIU7acb8pk2x3thC4zFrcOG1b+izNPM4anMVWhQqQMlSlWPm+Ew7YYtSA3H+BfJG7bsBSr+MtEGM
tnHX7xfsbuboTPtfK0oKF1LQf8C/B+VUG4hwL5SY/tQ0vrA4e2LT0HpK9cHDDjRhRG4G0B1WwC7v
L/+74HPdzZsd0udhh5TG7VLDyNyhmvhnJyVOwXO4fjMlW6vpj0T5QeGNC5XRmUtkCoAr9QZyzR7s
WVfaoZPQS7ageq8gwGYLccTb+8Fk5uv39jG3NROrNqXnqMLDVJz+oTTiMB+XgMxzs5hYNbGgGlmV
l5G9p8pZgaDgTvZRmiLX5RpBp6uF22NmM/6DgtPMmggkPCFIVO9iHZV7e4w3QgdA8fslmsl2I4H4
r/MGf5ymywozadfl20X1JF55L4DvVqsuUmEDgaOzWHjZz03mchH8FVS63HN6pl0WTT8NzAwboMAu
BezvZzI3+uUG+Gt0iKBBDMDHUpHimqAzuHtt3J+doym3qjlajUz6yx2OxKxO/Chu2MKaXNKhX1j4
FBonXL9roVaEr86KFzGWT7xqftGY7UXm8QDTeU6a9lBrS+n5GZOY4uRGUmQZv7ijRnHAEgiYDpa6
5+Y2YOKpOdLbwIBczmrzrGcjGACvuLFkCDP1JZtMbdm2PGSnKwDA0wCv45CjJpP+uhSYjLdq02y/
P0QzfDP2FBTnGSoekw7rcyljtdf6Yx6hIPPOTyTSTjrEfI0TGiKuYz3wFxkUZhZuipID24aMcwK7
sDUE5+lHXj1CfHthQpcb6YsDNkXHgZ5Gy+MGLmS0SrCv5M+ig+y4pU6ZV23ajN3VSdcEXUNv0MG+
4NlnDrU1MXQTnoMCuYJDDRVkvgIEdg13sl2qmc2c4SlUru/bLKPlJexhcpsMzlWbJgsed+46nCLk
OEHfuJ5i7H6NSkLIb8oToHj/F9/WXpCf3Pvvd2Zu1y+z++u+srQCmsIoIGwq2aJE9gJh8VC3lqTQ
5tZo4sUrh0g2dIhK9PSmA+JW9ln0s++emPlotIliNUY2si6qQDVbOGXodotcKZcv/OrATgx9QGYz
LWpYINmMw/rCAgiOnBDAYWPPP9GHu15CqMwACmxr4sShlIGkz+WXjCv+CK4m9xkIPzxmst+xGZTH
EsX9fFMuXPQzCGV7CpZre2KNo4lfA03yLt2me+vW2KNN/bDYXDQTlEzRcmbcmIVrwNT9rXuV3yuA
I+pNvzVYmB+ayArdR7I1t8Mh2ywZ+swpMyeGXvDU1+sEhs7icxPvO3H//RmbG3fiy8ukFm7GkQll
QxlQ8uEgj/j9yDNWN2UwHUfI4DUtRo4VCzTxXLpJ0FkP3w8+99mXv/9l0p7e+QCoIoUz9gcgYYMh
HX/42RNzlslIMs9O4FudTwfi1T5PQt+xfzj6xKSL0im8LEdiFfxYTrKP2bFfQqHOLcnEmvWaGshL
4MOzodknHTRvkAr5WTONPYWC+YOPQrtAYsUsrJXh+KHbkzNLumeRLbX5zpyXKQIsyyVPWwPnxQOD
cgsyOaHtanBlfX9gZl6nUwyYNtq+pAKj1517nyvQunnaOjOyrSXSBZjZnEebAsFkZrC2aJHZvlQV
xvvmZECfBUF+JHbFNW+CYbuEmJpbq4nVOtKodLeB78zdt5GEYwH1Qbn7fqXmiiNT9BeJMyggK9hW
vRpWfbpy31kS+Cu1GleJE9mAYP40Hvuzkn+ZsakcMY6ggtu4Oa5O45ZSUAQ5T99PZG7LJ5bcQszC
0G3Mo6enNidBBhBwDCk2aMcv7PjcNkysuXPTykfzEcJJqwq0vArImAZ19vz99895zSnQy5I090Ee
dzlPF2W0dNUBFRleNNEE0Hferb61XozrH/7Y1EUntub06AHG61ScL7oSzRswI9s05LsqDVnQnvJw
yZnNeegpf6gcnb7OCvxY1jmf0M2swdV+W5c3Nik2siAHiDHv46YDK+0S1fPM7TgFf1mJ1XcqG/yN
a0BYLsEi0qVw47LbX4RRU8AXFDkaEL6DMMOR4YURnEatG/xhM1kVUfVrKYi6ePqvfmZi87EHbfVC
xwzqJF/b+hEK4qDdIkErzj69/f4UzJjMFPJFOlarkuE3MuSaKxDMtQ36fA7xEgRkxmCmoC+VVSlX
Omp0dnydDbcOktv0188+fWLtnm5ZfqIKgHxjCZ6HdZqAcse7NlCc+v4HZqC39hSqD4U9qrEerMZs
d5GXKaGvfEkMmlGyX4I5za3PxIf7reUkxmi6G27sbfejsvACRlC5MIG53Z2YeKeSrGYW2MbYjt92
WaB2F/UYcM+RwAOJJagawKoR8aufeSnyH2BaAVmjOE/RUwJ1pu4+cw/x+LEwl6+NDr1t/waAdV3H
Ko17viVsW+3cNV8lkXwCOrlfiZd0XS74kK8DfTLFnTUgF0ObSJFudce7BkneS948ydi+7mP1UnnP
FVKd30/oz1Pov+ZNpjg0X1op+kHBNCjGgkYySd7B2fJO80GCFcY2w3YUbwpYQnCtZnFUCCSVrBpq
Erh5IorMUg5y9ahApn/b26qODCMFfSxhfOUSjhbQrHsmvYDqsNChV2G8WQOoEwe77KFUZMVrC/JB
6MOCmEGZRq3zM4wLmWLguC46kJjWydaLrzo0u+o8bM2lwef2ZvIGwO7XWeygG3HoWzuAasBDabfn
pISK4DAgy927IP51NG8BXzCTFyNT/FomS5VnGjpQycYuggtIPQ2NfXYLam0wVi1a6cUavzoI06DC
p0k2XBpd6anCu7JHRkQ9XtTb3YUA7+tLhkxpw8SQDhZt9Xiruc5exsla6vWZG0vqHjPxI5nSh+Up
dz2qWykoUfVwzbfjlkYfwxrIrO2S+M6fkPqLRZpC1/ocjCay//MbJt+L8/u6DJO1+Smeewj5lp/+
/6Md4uvQgUwBbDbeJFlL9HQLrRJabmuxEN99fR2TKV/YoLVeq3c57ha+r/Vno3wXVmSi6vr9jfJ1
vECmyDXDztiA+m26LcrSCEGcfds7hheyrNpIrzmNzVLi8+scJJkShqUwclr1uLnKWpgBuDtWbcU/
Yrv8aJXcgY8JU1SqWgi3Zk7vlECM49Xf+uDJ2tLM2/fKulWQDfG5v8D+M7dq1r9+RXQkG2RVg/C1
0F6dxL+WefnuAl0dFGZVQiQvW3+/PXPzmJj5GHPbAaEJVm3Mt6XowtyjZ70V0cLwvnf55K9sZBJM
1Myz4rZKQMSdxlbkMvsxERzvE6MFoWKxHXJ5bTfe69iRW4M2VUAZi0MtAwl6S6onV3Ouctc4Mtls
fS1xQ01HYyLj3ZuT+udKmNohJ/qrlKMOl+TfaRpPgtgkUdM3v3IpVxUpX52sOLiS3NW1eRzjRAWG
Dykep8qeY2Y8aTEzN7JEaYRlyOHkcX93iXD3GsjKy8K+bY2nouBDUKXaAQqxEkQGzn1Sqp1JipNV
l+HQxU7o+xIUOArKtV56U1b1Fty8h4aojyI37cg1e7Q89jvWGBKdMkUVMiuOg1w3je2Q2PdgnN9k
3nguTQhVcvauj5BCHEpgh9GzvzaSM+fOENh2d8UbpPNjh8mo0EHlYmc30iqvhfBeCg5NPJqcmng4
CI1cQ35sT8xhI0bzyqN+FqQj+Kd7aa8bJgE28kkPXoZ+a+l5HnpOuh+85mCmehd6Rfla6d1e0eGl
rNhDG+vvoy6uG7u1Dj6q6aFutm/g8n3DY5ZveqLf02E85gMY7Bt480DHMyHQOiQ7SdlAXuXCFcLA
pJmafNumpgH1LceHOElz0K181VluHaSdd8qsCl1eOs9vODPdCOpDr0ZvjqBmZK/SQxlUWCKEqziW
vPtNez30dcidyWHle3kIHOinPbh3ZWJcxRrI+0tb4C7QH6Gtu5dZHQeZF6PiVjxYFajQPS3/4Lmm
R/qI7mUhtbOR8TtRJOguTyD3brL2HHtemDfag5Tmvm27J1qOG2EXz4Nn/TJHcFWV7g31tXdH2P5a
N7x0ldbxzrfUHc/de1qSd7tMDr5TJYEx1hFt87u2bMH/lhunBvk98DHztTBwN2kAPbNRO6BC+tRr
wP876Fsg4BnbmL6Jyr9wwOBYblq0DfWgg06pHtVDQcNKaNuc4eTRTD6AL+zQm/lvONVTrerXvgW/
P3e667YlY1hWzg65J9BnGm4VZY2BNuT2dkwdPQT3ygckA0CmMFQvFmlu7VFENOXXHerno9td9w2o
6EH3BPJ9UMyAg3CTFU4CsscWugTpjXD798wyDlrBzpQj+aB1OsiYPfEINjywzit/T2y2H/v8d2q4
T8yWEAmO89d6SNLAK0Ye4D+/U6e/Aq3/MWkENPKaGJJiNj/EuXtjNe1q1JwDxCz0ACfuRE33fvQL
gKuEvW+bai3QJrjugexWWnzVeAg806oLdB3KclnRf3RWs5XyAofnH8ZAy2hkZbFWTJBQ9c5HUSOf
0VZWOAhx69fjc1qTz7xKwdZpf7DOefMddSWBrgqhKtCFvTegFULIcMjYYyrih75J3vQMTxnpSOgJ
Nq9EjY+mX+6IYeVBoYFpPx9fUo2RUDo+WigENLQdjvt2WKfCWMmm29Rahy6EkpYBeKDKAMod937V
ovOQVJs0RiGqH6ARYchdacj7Xue4hnDWSNsdwSO4NzNrS3XWB12fW5HN6ge7pL/NpDm6Uh2bDk0c
xExvaKWtgLjIIGRNtuWQX3Vmuula4JQc5kP90MBeAp85mBKwuLZnBzs2z07DgZhX6akxqjfgCeja
jo1tnHskkk6+7ev4OPgZOMaETIJWWu8pVW3gUWMESTV0E3TtVRqJF7W2WjG8KAJuVs+xkz3rRse3
vrLZSuTlr6FGR0nvPRGICSg2ni3DOpd2uukV33p8BANXFr8kWXVi3UW+I8tuU1L9tlBJH5Vx1HXn
ehTymnfJg2iwOnpl3eRut2q1WER2Bnk8jz04Y7tVvtyYRN7EZr+CsujzSCWueU1b0TQ7SpUK1Eah
2srxEqWiPOAT4BN6MNE1Fe4yrXfx/+L0NFTNGwg17rqSPepUD5mT0WBwwBvVs+qRjtCTlz6avGhp
uOgW1U+MgxfAMPkzgvd1baGTBoKEW5EnmzjJTrnPdyodn3MvBq+ncR65telj+tGU7gl50D1JrajL
lY3fSaAqmD4YSXumXb7PrGJTJfqNzYosgKzVrRROHboeyYK8gvJkBUisUZYqrJW9ivP6OSlK8Biz
dMvqZAgF5FCKXoW+Z5bASakT1+x9X7IzBCzPreFEivmflHhotjZBDZA63j2Xl0PaxiiWNs4tXml+
IFrr3U/S66q204BpVhkkHhUhkNC3OrbXLdSxV74L0nptlejxXeOQmzgxt5BnsoMCALBVlcsV5nfH
K8/aEWLv8h4EH4PblSvLZRqUC0UKInvoARtDq0euBq8IP6cy57513GcJSZSU0XPl2yrICdmCWf/o
wzf5XmMHZgMJYaiW7IzcROud2hNXP/HL6lO6zVsXZIT+B2/H31Il53JAKsL0c5A44IXbtd3aGeme
xlqIZoZ36po4iTUiAUGrEBiRJyMB5sEX2abQrbNohxooC1sLLNLxEJWnh0p3Hp0axs0Ib6Is+ZDa
GIq6Pevs4BHNDM2evmqOdRid4bcbl3dEeo8CLAagJex6dAGycHTs6wHo78AF97zu1f0GAMlTRaoI
DjV0kXoHTpkHY09OTKPIjfufUJjpg6Zo9ppZJaGt90dTgOmnuTiboQWFivTjFWSCt+bAIkOUYjvC
3nQnv6lsr0Gso3CvJPuU9FFSNyyqfPNWuVKPFNX9gwuvGKTcG6I0w3pUvP0oFHjWqwpqMXHOboAF
wO90yVrU5OTQvgkMQs+g97iOKQXFWnKUZn/UOvsXK+QN5LJ3ynNC3TNwK+c6/HHp3zhtetKZ/RrX
7Mypd8qF3OlDhUusLMPOIWFRjTiIlHU7D9w/eTaCLz8H8aeO0czm1I6wCJXpRWQ3NiotloDoAvpm
zAqxR5NlT77ZPrRmosIRXikcUnKs/RFqLKovg07SNw0o1LDMexJIWmx5Y7+LEhd1zq992z8U0kEc
VOjHnMaPCfdFACGRG9Lm951jfjDXe/Tt+uBTTwQqdVCxaNg+d5oPlTIRwr/f4CJ6g87KuaolDYV0
du7ormQ6gnsXRAGRqoZ93XW7wq4OcZOvbOCVS5M+SxtddxV5bGpUsA3d3ZpW9eTYNULKYtxrCrcd
q15kTRn8jH/sdboVJmlg8mQI4zFdWTVdp8X4CDXXMzhLT4nM7Uh08W+HZK9WEb+nVX0iWpcHrmiN
sKTDbYuAAO33OjT5fPMjiVFE4nyV01auvLSKFAqIdZt4cHVxGdme6QSJ7z2wiu9bDaE3NDcCFRvr
3qZR1RleMGilFph1sTFqZ+uWAyKJRqzHfkBravIEeNoBWk/Pnoo/DNU9K5pdJ619NTZCgXijf1E6
8vKeBdULqJHGo3WoWyf0RHEFIpqD1K0bYDruTVlYgTugoXGQ6lXn6U74XfXOu4EF4KeIqBQgWm8Y
HqWDLkKvLyAdkbVXbVFDPkLrD15TQotWsTWpUTruYrpn4PutPHmdpHkRQm1ArauMn3qjX0P4rwzG
uIJkVGL9yl1zo7HygYlsT3RxZzbduW3rO99DzN+a8bo2KSo1JjQueWqCOFY9V3F8AKEkvEdnoEUN
1S1ThkVdn4o6fwEV7BWkJ056rV1kKY9J7B5jaZ6opt+OsXVltMWeOW0eKCE3KfUtFLqrYx7nK1R6
rVBAyinumxu7M15dH7eWoG92ZUZgnTwmZvwxaNA1gdDyJ4qQUanSLuB9+xJn2bCqer2NtAJKE5CO
vI4FRH86IyBcjxIUSZCY9/iurqtb5lh7x6aPycD1jV9D7jCzs1cT2lnBCIgNPgFMZviwdelrCO6o
vGaWGHfEYSBTYFu9kXXQDuKpden9IGw8nnDbIWrdaX0ODlin2MZj9oA6/oHBvIMyAQOhcFUWpYQ8
dUVyPw6DBYkuvGRGXn8Y+aBCnTUA7+HRGBiuGwcQhfJCwSyYu+Gf8w5qqW5Z3VeWcdPK9A3tvGcv
9Xb22Jxbp79xEbxazSHT00/T5WtX5VeDJVGE8sIks4/o3S7wZqmcqBwhtW0ytCf5CA3ctj7VzEEL
Gju7Tn7OkjpZVUZ9ndcg62lr4ymPy3HFRLrPRXVo8t4NrJG8ax70rXD1vvmdh5vXzvBIKKD8RX/H
Wb82PP2Uo0Ecnbj+kWeeCu08wZsKEqSIgv3VQMnZAHlFIJwKNylNQk2jJ1IgvO6zUqwqjR24ICO4
YLMqaoS+ccsWZUglzhIyBq0zhKOpnUTvXLn+HprMFLth38SG8dsrqzboa1y5ms4PtmlvcRrPTWn8
ag22LYphl7fCD8zYOrmq3hKIh4VtQ0+WHCJNjVZoNfhSrSlu0wrN4Z4l16zqd1pKUGPV/b3D2Sen
7UuZWs8aKNnXo1lUwairKy+xw5Rke9M2wsQx1z2BOhgEEUXmR37mPkjWXzF8XJpbK69NSGheXNCo
9R+aiJ8tnz0gtjw0RvZoDPzBr0EO6PonVZs7dNiLwKvFUU/GR67hpVGy9NbRx41G8HpNU+1Wb8lz
m9J73ot1VuCsaC59IWN/ZXB7RfvqsWLiahjxT62gHFRdoylmnSBoa5r6aqzlHi/ykNXieuzdPIid
TmIN+H1LCufazjToyzUKuMZeqwNT8rUWW+UKEpt+hEV8Za553XP7d4VrX3jlWzXYOXCC5MNuupUN
ZfEVHjIPZq9/DGX8xhz6iT5IBt8Rm6G6dDOMVHuTqlORRn0v4EbzuxuKJARVqAAbeRHRikDQzvO2
tEYA5jBeQSnAOHpldk4aDRiZwb0kaDzk4T0aUlnd9+AsQwR5U9XV0ayr+KAPWQddyhgKY7WPW81I
93gsnGKFt35u0XvD046DB6FQOgrEhNVwRBvYyk+TnWU5QDU3/SbvvVVa6b9Up5fhKI2nNGlu4iJ7
0FAlRXagPXu2hreoWvkNXnTCClWCxISL6rxJhoPnKRXSnNWRZSNt0quxDXPTObmXiF02yX0M0wmM
jmG5TOQDZDccLVttBe8j33CMqPPzF1Xg2QYmPjNIdelExHRfEOGhca8Es5D3qWxzVybtSvXWoQdm
JqitGiUKpW/svmiRcSpWlS3XMvEPUOrzAxQs16NeguWAHaQNUXM1tOB7FXjKIPElfOeO5P255gaD
rhOCqcw7mRYKH3kBz1DhMdsp/R48xLA/jT5I24EBu3lomTwOE8/ZW0SrAnzML+FnB+CDEAW7dNcL
hIHJII941n6UOvxX7ovbxjR+c0d8NG5/3zv6Wa+b+6KKb0wbcuB4xx11v8ZdbdwzqBkmrrEqOMjo
O6re8DA2Qv8iH1VWO3CTQe+ptd99x1uxzD9QDe7cKNPXjua4QzLrzmP9B9HNJ+7km7EhIYTkbNeF
6hVP7+lFVbERfWTp3j3Fo9aCxYYtYC91r9Yy0z475ZY4RJ6FqFPeSZ1CoY5eJb1rRTqp+sjJnVsu
iiirm3Oe+8e8tc8N4ky/aOO1beM9TYW4kTaFx2YbK28BculTfGFxbYBDOsxk9slttTEr98mCb0z5
+En5hyrpbeoiowiC7mtTUA5WwVSF0Mm7LS4PtzT5H0dX1hwnrwV/kaqEWCRe2Wb1zNjjJfYLZcdf
EKsQAgT8+ttzX1JJJRUPAxyd092n292vcO7XeMsjzMlVPNY+oiias3CGe+UsL6EWALOXvbBb9iCy
IrQWV5nb01Sqd9+G2eBMOwqxSt576dTJ08j953GiHwij/9Ses9PNdnSGFaM8PLRT2W9PdCn26FC+
xLZeKzFkAskURbnu3QK9b96kui+G2Gh25qT+AaLx5LL8FYDJE+9GF4Nr8dcN6HfpDkfhzCty38Q7
I6jwy+y+6YCm3dx95D7WO516fA0m+sbq6l/fY9Gqq0VGyHYTY3cq0CJHLkbEtnQuhbZ93FL2hXVc
1Jwmgwnw1cnzMmICY6Hvtu+mNMdCY8YKS535S4VLqT7mtnvmWwMF7dZkMKaCJDXwPpah+VYNOwQy
z5zFHBG0k+aNkREViOSiGqN2kcHds4kAAz6Nojt0mv+nePtHrsVeOXI/EwlQrLj6HO91VZ8YkhTb
xyH7mNCK4plYZGAyccax8arz4tq09McN1SUUwS6cpkOZqzddw9lH+HUcOMGRD+zLTAzzFtAVGsrD
CJxabaxGHGMfD+M2Rb7q/45tu2P18K4WdpMFqi22kX3bpHLaEnjMXl0PoZMLkgSh7wIKijJYhMOT
I8Ibetnj0sH4RFjnhwJ9agGgUUyxuWSvxapSRwcx4+ppFWDzTfHSqznZdPczDe67bsO9anOauWz7
VlXwhqzyIzDWz7XWCffUyfiYYuDlIa139avpl1L5p3O8veTrEVvfh4YYwMIlwEq5QwL6fsyrvXGb
R0/WfUw4c1CuVTwbETfwXozQ52XWzB9VWGv0gR0uEi2jT6pDIRq0ifmDzWRkb0IkzaPrC0PneSun
17BQF2cZ0IYj6o74/hWv9VPh2TfVzBHiMGgCy8L/sDy/xgtDArlPgFG6r2XViNj4faJzMsT9SN60
DHUMOP/Qyurd6TB05cC38rWJJ92cjXzXRb5XtXr0UPsZgnAEayPToliSXtFT3zVZ2ABUwLkFuj6B
4dUJQPUbWuZI1SKpHH+/aZlOlCftOmU2d183oE7dXP9D35rUjToGwFo2/CG2E9wbcXI+MWfMgK5e
H/4R/tonbuONsLf1n63K93NLs6Ha0Hs5u41YJAn4xUX5eQaPJTxP3m3MWxwqS9zVaGQW8deK8Dh6
7Sfy7FIripRrPxUArtAgDwdR0yeQdF8cmXuVSz4QWL/bqEp1YGHV0iWUNfuhgVRJuOFuQT2I8m7E
PUTELJ/FFyvGuGfkoJp2h5isXdWYHxhTPs0U4aAK9BeG0jnt7XjBFtt3b7cTNfqwQjkUzbq9qLy7
jT4/h6GWiBMUexuq/dYt/9rW7BRhh6H3//Z8RFwOPzclctZyJMeulfen1vgUdiZwAkD/5qnp4MDq
jlflaxeO10oBkUSLmK/0OpVBwhznc2rzN46HJFTdiWH/byY1auzm33rmxQWbz/mQIxvFXIC+aSCv
9FjYMHVd6qJj7vaFr46TM/0x3fq1dGhB2Ipc02AkUaidPeX+GUk8AB0BxDFjd3CNv0GX+lfUb0A7
soqoN2QXpdWo1ngmKODFdoTMIrUlgYEV0SAjAmQCO91b52Mc7gcatV55lE4XG46ufwrZAy8rk6ql
fdxDoOjX875tbQqHaESZb/NBoNcDzf2D6CeJvGG0YyPbIlN4PMLjj6ridQBEgS7Q8E2I8q7G35Zg
kO3zBK3NGUaooCmK8rL4w46NUEIBJxMlivkETRTwxpj0okw6wV8coz9koH6cTv8rGds1naHAK9lH
6FbHfFziqQtfdJMnLq//URTIRuvbyvNTiNzLWtcvHax+KjXtJo7Y+jqUPxNueDoRfuCw9ccYLPDo
WsTd9j7ijIad7PXfcmoOkzH4pcbYG3hT6nnLRUpyqEtyDFq2k+gHhJyuCND8G4gu6XhxUrlJ4Um0
C6p/JmjKlDa6ikK/vQy1+IMY2x0NUUMh1Kjr5V03wV1NQOlbWgNGHMS98sZ4zgM/njEw4IzWaAn4
bw69dBJW7kfgcRH3jk28onZxIeMczx6W3DCsjUFxYm17CRZ+gKCviwBYfurZlikjy2FzmreWOMfK
HzLLUOnZ+tEs5OpQQCcc6uuoFsgLrnTxzFc5RE1Yt4+iftrUcOXa/KyF9+Wv4bkIHMzFJcSRC1KU
vMWWkRsiS7gT4qVETmA+TnsGhtNX/J8v5fPY+00U8pmfZ0eesPoeDTkqACTBMq+KJGQc2IQPbGWm
EI8aDo0EEnZa68LrSvdP6FpNFCp2zxcksdZj/mvGBkSb1GBsjE27BiypTwDnC/YkmNfGLRm/ZoRf
R5DmIO/a717WkvxdHAN3a+8SSHi3YapDEdUvo1oOprW7KvQxD5QIMFHBZfO21AIYsxLVM2wOc0jO
shu9RPYS70YeZE2BqBG/4Pve0iubxgPek+cNfuzGXQ/MrOdJDypzzSKi0u27dEPxRELgOwnLb4NG
Va/ozSubArF69ez01+TToymWWSWKMTKhV0Z9x4Ds85fGqa8VHyMmlyBe5fxPsAE9KW5guzw2TEE6
pmLBPp1ngGSZ4rkc6lfqjplsGiSu0zsyRoq0V/h+mWTPfikS5bCfzv4oprrDkAcn4haY5NwlQzXe
N231t88XPO8+5H0B7gjIt50zaAYrtdBNeuJGLQ4JsDmJu4AWmCz0ketW4wN1VXDQ5Xhw1/LquhO+
K7mcCNJdM6pAxQrhfxd1uMPC+88WbIiLItUv0RBDDb7Mcm0Pfi6n2KPdcxtsGUahNaJqORb4eKNZ
5mtjkdscbsia9dPakpe1XrOhm8/N1icdK59Q7l6ELmDJjhrSb+2xCOd674rtn110qq3NpsDcXGAi
7rb8t6FxjQKqU196LZoxkE/juBNl8cXC/Glrcem09TJLuwCwvolGE+LrYu9C0vmJw946qifg9prn
F1lhaVkjg7ZZO/FkfHhcdhYdjWN9J+sadS6cLvXG6X0TfqxKpF0btFBl2ATHmcrYLuuvZfkSNxTI
MDYzmzQocQh6/dOUL9ewx/gAp///Bi9IFuns1ubRnz7iYdWL8lQVL/UYRFW7wMmRjS9TM+ko4ELH
3lq9rA5cvo2L54qzzUu9Vj43mwM7dte/qjk4ELWde2/NCP4z3SP925D1ymyFqh0CAAum7g2pn8ng
uSdk6pYIn13OaAZufNC7sJ0T6AOR1Qrma2nQODGB0dQQd8803taqgzAXfOIj+8sVNCEFO8xTcTOD
/mDV+ia9GRwrAisASbt7L4QxfD7vWkBNeV2WKer5F1tqZK20HvIR2yauOT3L0ZMRGeCdJVecmhya
Auvr3daJ//hi3glCxmKEYwfxNMKicWb50/+lahPJu1it9QvCQU990exVtzgIOe42FH8AR1tAYGmV
R0hIOWxyOICojUY7/1Zq3RBHm59ywRPa1Se8bed5kIkPuAlvHFSeJNiDMEzmofxaGnLA7nxW1DAW
QHlNJKpyCuXfK5Dx27hiGFihAkOf3CfUwRAC0Ox1LdkULYICRjUI5BGhG5OC/G3rNhknfhjrYK+r
KQ2KHmYOw94sOGSMd4Do4xMp8y9qBEaB7NbnctLXkOvMOPINaOm/FvhcPC/wtHBzTlPdIQnK9+db
BRIAgo3h5ivvTw9kYW23vbI8YX3wLWRN8Iy6L/XI3pgzj3EBZiZykZw3OKROvMq8r2V+BHb5PYsA
QevgnKIqbKE9nM+TsogrpdPfVhWI89WSQYcw74bZcJwZd0vkbXK6rNrAsbb6KSB+Ah71VKnQ+63c
9TQbkDle/2cep38e7ro7gs+vN+QAhuSysTL1/Pnae/pcCXWhpH9eUMxWH07ShfWvzQpX03AGj7ZC
hRKM/RMVLw3Cj5AYmXlIzktb6KeeNrudqyH4Uu2gdk24VmnTOUewHHvuaD8WoXTjydUf7lr9wmke
Xo+dgbaWZm1YnGZf/IEwBSHr7QhuaYQIUi1yX7rYZCedylqRrwhsxVM7VBBwjBIr4TivgfgRYLQl
9+/YX8Hz0YapE5KbUxh/XwlRJ+HU1fECRQ8cHTcS2QqBQHzLfFB2sZwEA9iIMG2YDdSph+TWI3Ip
t3RpZY6JpP0ilJ8mlz4Xa1tEy8LvZp1Tt/D+02HAok3nJ1fK1NfT0WIdQPrgfQGtRZKwfSXd30DX
T243HGU9IbiHpjRwEcldx0OvxzvGJxBWI/oEW7Spgz6zZuN37Q2IbJ7VPvTkpy/kuzXTgQ1oWpa5
wr1RPnzz6bPbF5m3dtnMxNcq7ZFM3XngQCkeYeCCOrelW2Nn3gbMegXANKbwARhCRK37o3BOenm3
C3MNL3i0He76vaJmmeZzw5mPPTrEaQ+iOnqr+9UYdJBII0wKM4Hrw0rN5GX6QdnzGShTM5M90Owr
VkjBZYOAbjB/jIh2TTbpfdXLBkdXUOPArs/Qm+Czi/4TWbygHEwg9lJ1CZgh1BxAwRVhf2ajXlg+
8xiy20TyfIq32eWRdqaonTZ0PC4EgAii4ilbMDNDffTtFOEOj95umOzRqRt0zmvil/l5c4yTAP9N
ckYvXojM7dJ7UaR1Er6i4odentXTiG5HiE9kG/9RODoBCH6KDZqcvj4Hm32VfPllW3ATAoxqMUzJ
QL2bNaVKeq9+Hjvn6is/LgqCwgwsCmZA2vJTKJarz+avebOZD1VH0dtXBBTcFo2g05qtC3bDEP4s
WQ4WUqVovJ58t6NxDvIsHmaZLpA/R1ZqSNPmOvbY8EKX+li4JHsYhBWkPeuueuFE3DhofaS59ypu
W/zOrP6Nye03AETWbpg7B5SWxuSHwNolURzcevkgYiTElXE4NOC41ACUpkRevFuBSSg7cdy8h5oN
eUShB3sK35p7PuuvvOdHYKL7olLg7TAyOPzkz1WZjI6mB6RYwhDN3HobHEsEblQwHAPHO71Z7Z7c
equSYub3IlgQubLgh00VaCr45yZ8cp7INv3dSH2wNfif9cG0BCP/siCnBE7YSHn9sSiRure2e0/0
yFV21TMm7FvTT3de6R3n9johPx4KOLwlY5A4K73VQ/4s0ATCCTyTLjWRI/s9k9Y5UFqnpFS7Ujj7
Duk5//mrc3EHXBa+LJynL0qB7a/Dh9C0PucCHaMlfQb5eQFDP05xDAXrT8A3Fdd+BRZ84wP0EJ3G
FhCDfs+D8lCpn0ls7X6iZrujuBZJ/bilc+Hvg5rgZF/QXLnjapKqx3Fr8DqnC6t6wGJ4STzXhXAR
0osWv0xcN/HiqwQAxzPUjv8MCIBVQK7Thm4Q+9b7zOv5YrsVBa/5yimSe71KHCCfxDxHVQxyz4XS
rVFxtxb/eaZ00pnTPF795ruqCd/TDaKAFQHJHZSKPvfTMAc4uk51mPkaE9DcFCkt2R3BJmdnaPcM
yFjgYdEanOKp6ppYIce3AP8I4eV3OPUAx+kOfRNN3E1EvPfryKraT6puAd0oIC2iEG/MqaVm75vy
n99KNDw5ONIWYKTbVk+O9J48eL6VlUwJIc8u858ArJ1DJ0RH6N2h97sA7M46KE73pciRDmk7yFXE
rVIV+LlOfA6P0AzRY2bOS7dIyAoRjdPjNMVnw3BgywS6cQwzpB/iGpkaW2VjPWH7uaXD3t8spBGh
AyQHM1vQjFE5rsArJh+YFKkvDfRanLe/aDOmtAj6a8AhsTWqwoXZ4YB8oRoxMHkfrV6vY4T6XqaO
vlUbVhlKDpfcYPJ+2KZfnW1CwxRg26reQAYXJmU8h3EPQT/jCJDHpji5c5DHSnluulnTRZs/PGuP
3sOqR8oMUuprTwA4364wSYqhFNxD55aU7pjAQ9aDJDFPg74+4jFcEs2u1aMYY9adIa5cdqxzzYFO
Hcjj+ZO18tBC9EDB+zG3/G0dFrsDBRNifPBb+DZ7TVKoVo66dqCXHXBmaZZNocha6f0gr3OLGr7t
hxpIWRUAgqAT2Ps27Vt08G151hNHi4NKvkISeLMl/ReA9Uy47v+WGwDGkIWPNo4fB4l3AA8Ibt04
HYcx/Blc8S9HwpXZgjqZOqgfuQ+OshNTSolzL0J79o1+IibRGC1jpFfLNlpK9A4dRVsLQzAUhbzi
313Ar968Aqluo7pq76YkjyrD4KuAAB9ZDQRn83xYjTxXDXtyA7e9AJv5g6GzjirMI85YFbDtMXGP
sOChHvaBADQqEMTpy78A1Gd05tAXtqM6UECLTKNAYNbRYHhk2lfQ4YaFg5/BsCC81iCo1Fc7bg4M
fvuvkAyvwYLwEQGtb6P2zWoy1sDNe/UgCCmLP45aEPWkOw7iVu9U6O/GYHkifJujkKlkK0sQTXl/
Jj7OVbvO7zidWbpUPiS6w83oCWB2O8ZO2L8XrgtbbUCUhakfaooJ9s3LWxOQS5UvUI37u8n14UBc
wVPXefcMBZmkwkM1QO6Fh/4MmpafWw0hgLvBP5GuAJbm9dxt2ICEKfRmtqMyOGMq10lY3gFgg3Yb
HPl0cyXXd8gZu4gu0PcQB5bRmOeRnr7mKFFSF4eg41U8Ne68Q6JW/zXn47qTlbhIXrx61F55+UDd
a3wZrg9f5ADqX2/bDGzmwANb3h99Om3AncK78Zc5aYvhOIJ7IUt1LZcBR1053/K+m9PGG86Q4EST
375PvvMLroAdQJ4B+NFP5eD5mB/YrQT3EhMP4rqc/Zae+Bd0/V/HuJ+zS++zg/YKI5Of1L0H2j74
VxdTCxGxdsCPe4DQt0spioM/81/UpgBIuDxOfpX5ucWXtpbYmejQMZoJQPQcFPjRFcIeBTiGCqKb
0kD6Amc+bZwvvwN867jQtykCZHCr2XmaybFdFcJ3Q5Vtfr1fvfmgYcG2b7p6zxwcnwhczCp/y2rV
HZEJ+BIU2Jda/c/Cyr/5LD6bwmDpzOcn7EEkyGXKMfKOH1hOIhGHCAX8KAIsGi+DMf1pmeak8pAg
hC846qFriBRgDJyEewfgUxe4T3M7Q8pS/xqsevmh2bvoGC0LjjVf76UI9zLM0Ulp/ol27YAc7D42
ILOWcrWZqIOE+IP3GjrkFUTWfxTKYvGI8G1yyM49YHfTNsWDDCzgzblFw1j3MULv8FEkIKkyyF+h
9oPsQ+VFwoz8u24kBmt16tYOm4gucLg+z8FQFs45X/mpbOkMvQKAiJbzUzP0XcJbapN+QbGsGSdx
Ae7qzt3BSwpqA6hfDUW325TJAqu+zAlZFYkh/3T88Oaz7TyX9N7OHTooc6tKcxvWcO/Uiws1GSER
7ST4s4esrHPvBWhO3Yr/BqmTqZAK9jTdf8FWPo9e/8FwnwvGTi4GOdD8zYsIQtDJ1VH57V+j2JtF
P4hHLEgX4T+DCrtg/+6l3Zw93gXsFaxVxizLoAU+mNn5QWtyzUVzBD/1qyA3oHYtTmW1eKjRjcgM
X0lihwmO+8OaqNx5cUKb5Q5axJJg6mseksDmMVm5rb5WXX1oHxlhpe+nZAF0p+qGR5V50De5+c8y
DVVHUJkYOEeCCQT1p0C/A/7ZqdfL0ud7UtM3uWCs6PAoYp32Tub+OmzrrRhGlHiL7bSFnctufaNl
Xca9S4B0jgNsCZCkHuflduB0yYo2eKW6hxrdfWiIgbQ6NL8Hg3heR7zSlWuAqqObVTolM/CPUjYR
ESUyFQCPolzY3RagVaoes2kNgDe1dQBcW6HTC3QXOcr55mACUsfx74FwL3zBj4CG8t0AmLC4wxCO
Pcul+K45Tr6ABNAUwhZjdYN6N65s52OtOqFjjZYHhvGLBI1LTApn3yKdvOpit/BjhDlO7o/QlhXY
L4G4YaloWpDg4NWghAbxC+kBFO9bNZz0UjZJ+EiACGi5CyawD7IFc67zqC9ydE0PAbKZyxSCFvXg
9KGug13YYbO1fd3QeCYl4IU/CtTIoMyPCjX0pqOm+zD4L2T+FoEx81Nm3Lsk7VMlvTdGtktQkDdS
Q+XehfDtEYN7KnRXP7Ql78JHIjDSzIO4FZiwe8r8iJsF+dgSBW9qLfh30kVicXA4qe6rZTbHS1wC
TBuwzoPWMdIQzJy6HN0g3og/wTrf/Xl9DjS0u20obwyi0Ah7A5cOkpFYN+bVRQ58MpRelWhSnD2p
wmwsFiR7tO2ksIXjphyw4SSCqFQDIliKai9xwZ3tge4gRrJwNudZEvJ3QwUYvdXcWIlEN7JsAsrg
4Z+SBm8HDIETol2oRrzgG0Th59LD+CrXogFbKIM4h+4ta9H+9j5oekSCYzXoWoAbKnWehT3mcHd5
LlfnLywFUzqMKjFT/rVAWARtfP22LWYHjAsgAOAUqDSUjfQ8XftG8bQUZoCGeCEX0oPXY0sLtE+j
mQY6XhfijmHsAsOgG6XmrWtAIpSE39yl2nkbXPLyMAuL8FlOeGA3J9G92hGJTaaSnsMO8s5BHhqJ
LcaZH3F8H3RVv6xodl0ypX23bbHP+kMNQ7Gx0+hKRRTgXwG4A6fcol1qRjcbETGXMM6TYDJp7jI8
d9I7NJO8VL2z70uw9n1XvmK96wXiSeBS3CYCuwYQ5ZQ/PeJCYzEFd+H3IiIrKMjeH21UuEBup+Yy
9chjpS2+AIFgNx+bIO0ioFIl6K/6Yz13hw2KZT3kNmrd8p025rMsnWMfQjWKfITIevVptt4B5c8m
ELLvxYo1ho5fPBRZUMm8SCAbOZdBk+lKZ3TITzVseGA9QqFPKW8u1F5o8/7U0Fh7gDHi0dJqxxpB
U4uAr2R1ZNa0iA8rwWjFIZ++pSNurV9Be8XPZMWxJIdqhwL+O0rsN/NyQRDQQypDTrAvPQSzPZi8
gEJvbAEXUQxXYWogSCcw2js4Qf/F7bRF6D9xQvL2rcH2UDDXn9BA7MMyfHa7HAjYgMEFGWyQeILQ
a9bd0GFKGbcDBAPPIqx/2IJCwLj9KPoSKSqSocfEokyA2Nnch+FupTuFN8/EwilfZlP8w7pTsuXj
Cf8Ui2htt+9w6bkLTJvX9wEhaoAH7Cv3FhU3c2lT7YRfPfvyZ4IPIJ245eNt8YvH6nWs3S0Cjn/e
sJ2NeoOmLcC1lEUWOOPeGrlTTvCnIDVkKO2fuVgb8GFL5nYjXA1xYTxwnhGUcl9a+k4sP9YtTEl4
mL+yOo/xwByxDQz2HxtnHdDxsbGYEBh0nJ79AxXA3pHblAXrePbMcGmB1EfUQOAzmbODZYdJqTsV
CB3vBQT8PYKuJTAACsUPU+SF4LiFAu4AOfodcsJvYKxoylc0rqBITquQL2UgMwxlCW3gweJCjZRD
b1+MwONrAc30AoFz20GDyUts0YHnonD9jgkL3EjqgUP7ak+zmkow+VBLwO0XZHcd7i1wbIhfd11H
MwVQdmV0jquKxxi/yrQjpk7WEWJFm9eI5WxryAf68ajX/ht//74s1UUrDIrQbSWts+QRMJE0rHDn
4ZiKThwL/mLjT3Uv9jOoGFYOeJGgfQGcLUN68KaFoTkRz0KOGVR+xwqS1VyaHg/OesThDS4/+A9j
a5AIKCKicOMAqEYvpbLE5hK6flNhCch27TNGcjcCvpzAaT5xjX+XM09CIvZdMJ6kR3EIt1dXeCkW
rNN28P92dQH1TrVeQGQexoB+VXnxjD4O+UI5zHqYTWhRuDvEV8CVta0wTjmZwjrojIp/5wy6t9CO
oDYqvAhYRWyTeZR/8mUFsOHZ/ejYF7eujoCteSTz/AgY74/ujUq3XJADAGuoldsKDSd5mdb2rSDl
aaDhHaNcSityhwLmrhxMMLSBx2kIV5e9GVhKWveOdbHvASsikzvvVQVSiMOj25IWotYGZkaruRCl
Dz730FXBfgEqs+3EjYcBCqqhOOynq1+bW1At4LK9z2WdgXoWEFZjqKRL+6KBDYEFDd7g+XRuARvQ
GUr8rjnoogBnicNZNbfVyVnkNhMkcgSi0N6zQ+JAVODk6xjltXMJtADY6jZQ1M05RrE53rBNizED
kOpg3W+IFdNA55/r2P238RXZiOaESLk3GMBf+7l5yqF6mhGi3k8YAXCkfyCsFU8scz8GonF/AXRj
5ynC+k0ytjWkihPFksqCeBqiTFZanBzuLA9rOOKp6ZBosJlsURaSCbvFdejf6QowZN1g/8ny0YWf
FS3Suiuv69BnhG6gVdr/JExQSlOfAWMemyL82Jj7FGiVhmY8WIGEtaFoM8gK8Jm4jRZffgfEODsy
AeOFatCAdB3b6nUe8ALRHLIwf3qGhW08MYonLn8KeHkIDNhXDFhTs+z6PvhaVLBX0DS7jvnpt/Hd
wP5Bb48uAnHUaAvAzHgYZVXl/ild5xZCIdZLcVsrPM3aMbsiUEuqsM5QEvBCMyZW0soPiKx+etvD
Z4FXLgjQLQpd3oK1g2yjfHiZGBx3yoc0trY+NJ7ysbU7YocGsNCWc9QQv/hv0/TJdesTafwYdCI2
ooDPYkcKE09TH4iPAXWzx75imfZh1gVJfQQi4yB18LIqFMEN8b4tQwdByzXSEzZbh9E7swaSEg+r
yQbC8amfXkssrmDdp4pwJYe6t1B/VW9rBVEh52jiMczHTjDHoe0vZTU8MJ5xwLikL45VV0esBzpW
OCSX7bEciYUm3ceiwraPN8xJrv1j3XhJgMZgFIDE3fC96eYZm58QkEwl1RmC4Y5Y9nka8+61sU6Y
qR5C9MeO0zq9dNbbOU6Q9gijZoa8+QuD+BYULLQ6AQK9BwyLpTh2dMTuFDtXYfPGW4igw8HLlBBu
Zh4yVdk/Y7PuXXTkk1LvC1slEM+Mn8qu37QAPCe77ujADxwKN2/XBB32bjiDez38UaEspyG2yuDL
2PufPcBgoMXfBN+3l+ufeYI+oiCAr2YX070d5Gloeujxe3LKrT6NfYcJuMJUVvxOeZUy2h4cKf9b
CwCva3VZib/F1oz3HlrjqhUfmDhT1VX/BDhm39mwCdLGrHFe6jL4cqcGg/zqQ9zRnKBIBXPBj0tj
3bhh5MPFO2TwOaOlaD7IhA2RQKxnnRuoSfps1l4Ke8Db5ssDswCETQNml+h/uqWnlfPfroXUWFnE
vPU5xLWFCyp1ZFeXcigqij/WwRLRXEF1UnJkwQf9xYJhKysPkiHN/hMe0Lme9WgwMBYA8Yf0DwYU
tDax54UHwTQG4PW5twg4HoDlFGX7MxEZs/B/nJ3Hbuzakm1/5aHajwD9IhvVSW+VqZRXh5DbXPTe
LH59jbytA+FqCzidAmrjXKUjFyNmjDkDbqB36K9TcctjFb6tj1YSG+5cN2JqgaJNif/WTqFFYg6W
KRo7Z0HoMeY9UFscGo6JEb+DS8SOWATZoaloBHhkomOYGOviCLN1iG+K6Yq5DexWm3uN95FG1D4c
XG9ah0EqbfHAJxe0U6Sj7qKX9s4cuxthajd5ClwsjbObWMvSMXeogLuBBnUu0ZTnjS1PjegObTa8
smqQGRUoBO6nZW06J1Pj2RkUZzkypeia/BLo0RNOUTLqSgfTCTO9Dl9aY5krW7de6wwiw2CLaHmd
H2rGmhRYED0PF1Ndu3ORes2cx+KpwRxdO8ONQ0xF0xiPZlQezcG5mATr5G0WMVZAgxVF8dBLzEOj
26RUkcxMa8e+UUO5VAPpSYXGYgYSDOeFi7U4TJYN5rA8hNGKxVMntVVoDgc351ftZVHOkyStMJqU
m9FDQPY74KOa1b0MBaCpirVuVvsAJQ2rZj/LarnOLFOftXn54tTmSujhysvAWwaPn6zI0z9DjQs5
mjaiC3Bz4qfnVXBpubG79HV7wbI12Pmw3wAkzDWnWuROgmOZLcptIuwZ7o1DpdRX6YtneogM5qB9
1xS1QZ9g4YZJilV99SU30xwD1QJZZA5CiTM6BdkzWrFym+QNfXVe2gGncGleRE3J3PvOObE7aCCj
33haupO6P6ADjitN+nyH9it11iYe0rcp1W/yhiVkGsbm+bXyGsNkbxtMyapmo/dcgr2LJ6mlsBKg
5bNEM+YTNt3rk07MtGp8jpNen1tege3B5GJO5XbSY8IhkDZlYbEwpT6b2rB223xNw/xYh+2+8CDe
kth60CsWArNMczG67NkQ4rHnocSGqJ1epMgJJLQU5R1yzpaO8MSsaB1U4T3GVPyyJQNL4BhVJNiK
lXfO+3hbmcw8ZEKSdRY4M7+hbgxCKKrJwSrjGMcidClX+50PzqEBVTNHYoVrXz8OolqrwFjqjXkp
hHqquuo9TtVBb/R6mfX90cceNsaWuTRa+7n28iUOUWIBIkV9K4Ot6Rv3QHLj9UN9Znr2GLdik1nU
0uT9rMnwTFaWTPEct023AhmnQfZhaN0e40KT8H/6yaKf0wjCmCsLmtFvn+AqIozjZFeAXLiRcRto
Lr74BLJoupoP9HtV5lxqrfXZVshGjsmFN13vCUeql4qkTSfn+aybwYfqA0wFFo/Nys0gKkXc70jQ
OmkOEfVRVN1mVwtch3fSZGzEcwj/SukUa7vWd66EuvAM417PSSK4RqfSEBFY9VYz+JwVatjrUYGX
xM72+PSfTMdlZN2m6zrgT5YestIQrKrUThbUl5803TyNcEyh1w7kZHGFbONiTLZ5a2DUD7r+KRpA
kzziPOniY/AbZW0U0zq/p7pwy3ITKVXPJ5/plGcQxGjaq86Tp9gVi6nxH4SyLr1XDRge7Y/MVfVV
XN1XLQPBpn6uJu9R1r3O2jd/Jt3uKWFD6Kxtgf9I5khZu0N0wZnx9TyvSrCSNpgRM/k6aArLhVU+
RVWHoJiG/OV0K9kuTt+IiBsV/kMVyy9HA+qteWC7tHFJZd1Td5zbPH8ytepCprezzInr0C0SVfKx
ITmMAshs1YvLWtQk5EjJMF7OmBLdl4nr4Pt2n8qafaqDPd7FWnbPf38ReMEKRy77CKMAR5vPij8q
5OE57dxdNzFng17fCqs8/sfQbxj9PtHG97jTdioEbi3yd80XGsqOdSnCkRs2XRBJ1M4BcBc4jmxI
ZnvbDC6dTAQv0TpvVYzBoRnVV1EVMBYWz9faj+6tjp20sQwf4HtPQef8sSbnXUu8BxJFXhLQo5Ti
1OgA3mjNGSDdONHwVtbMTPSW3iOt45VLHCUycUHOSXpumPiUJqtMk+k9KM1DluDaNbOFmZsvtGbv
nqYdTNPDNxA/BTUAiZe+ZYjUV9f4Y6OTqDLl4iGmB5nw7XvTRP01YLIcq4tjNzvWoZw1WOmqFww9
FRw38YFCrcxRG5D3CEDRM7IM6lI8GJq5cNm2rFLnmFnuR9p3T5YzuAtlWa8a7IqGAMtjubwJcas0
w/TcON2iGTF1KQ1ExdFbbCZMCSZyJGTSLsPr8Tjy4oPINmF6Zf1iouO0pr6zLfqMvDB3VZQya0rN
90gIzK3Sshd9ikchaaDLEQwY5kDdh5ircnrZiKXdGWQ7S+cRhAbtFivP0gRpAVPfdVWVL1oxYM5s
nZOu3BnU6PNQN3h46anaon1GA3/2R7lXZs4+cZcnguV2i7G28cc2JzdCxovObPi8tXG6xBMAIji4
NjrHQps2Dp5EjKf7Vh/gMwgmicExUOHb8cVp1X0fy1u3lMvYN7dd1X/4eX+qc2LIJkzCpbtJLeoI
V1T6aoyZ8JTxVmjFSzkZl7S0vxrTuEeyefOhtUYHqQ0+4L3WgpoeJjABXfDS0aV9tZF3yBBLmVxV
ZxGWe0kiga+PW82MkpmXMyB0NfT7sNGwbGHGrXledh5fmwSl7Awek04DQpvEaAFeAAI/QDOSybEu
UBAIwUhn0G4JJ3jwwKVZz02vTtASg5MifcOIjVVX4ZI2yGHOiI5YMlhhSjNV5MhUPi1z256m1N7p
TvWkJIQLvALUd7JNJkkujPVilnSgRsvhmEdPcUrjIeP2Bf36xVRoaXr+oFvGKQ/EqXeM9xIm3VBT
tWzKbN2KkeGXvLV8WrcQfnuU3q7PpwcooD+9QrYF/WhD710vxKELu+1VEyWhZttNGFFaXa08RD9g
g5rlGC5P9JKokJnIEoZ0uXcjZHdvBelx1KOLHnaPjL9XVqS/5V2+SkmwWbbB9JHoycbtaH1Yic58
1IhOfpwv9ba9E6W28ouBBIPmyxC4zaUvyplVZ38MnqTSQecwKhvToNhMnfOQkhTiDGJuGtom6O0d
XpEVN/KCFY5vLppWZqAEMtd4aStysJSR9wvddR4ESVctman4cNsnp8vfpVkQRxIXr5XV4g2KKs6A
OkPrLqfPYtTvNSxfLe9xwzziygw5p6yTamFiD9Zjkd5MsXffdsljJD3MJWF10TrkrpgaImyrS52C
Ifrlp2tZp4TcjwRYgctqWk99sYc5JklIMGsDa7FlEhLGE2+dVPbzqkqShd7JrR/LkTu2CndjUzC0
6LqHznae3AwJi42Y80738VmLMGF+k3xSmLNKjSeeWQ33ftSQ3N/oz5S4FpdYOuc/m+OEoSkf4SXq
kKu7kyDJQYOuIjAYz9w8omqLd3UglrKwIcmlBr3v3HYye09r2BhExIvGGhYYI7iqkBW3llG1qKxj
PM/qrNpZwJo7sn3IXIopnzV61GVS9+sOcaUgXXLG9xAtJ+bYQ9Xdw5juhQYh1mbBoy6xDBPw5Iwe
jAzabRIk6YIyXq6GDCjMnUp2xmb4rZoRYn8cVwr5HrLD2gKn3A04xqKB3I54yg+uZT7oAyRR5zWf
fY19ZyxPhjM8G3n7YGPtErWYM+Q8FY7+Ijq1ka6+TkMDt4fxrBnRxkyLk2uMxzi3MTulH8OUyEM2
JCEXu/bYmR023gGT3XQntHKTpp3JNwbhignlq7XFMo3b+5HJWRmHu07QSbrZS+BDcVYye02g7lmI
5D03mbnLOeloAPiJ7ezJjsD7vJAz1zOsh0jph9hmqbQ9VIww0zBa11ZA3Vytvb7MDqMv6qUHw0rq
wkLp8ljmJC54gibRiKoDZrV1XMBiDr540L3xPGj+kxjcV2+ootUQ9VuX2ZSdlOvSiZ+Z9/GUyMrL
VBRny0s+RcivO9U4SP380Jk+egP8fxuXZLjklO/SIO0nLQdwlmztZum9GCfMwrY1U6natsp4b4fw
xmJMBCpkt9yA3A4mEnNfBxdgCKJPcYXZ+MeGfJ/hhpjpLmvgEhsBISVYUUzlR2/pW89XC5JJH6e6
Pbou5budZRPwgP/p+dmNKvDf6YQ5TzK+8530bI5XbMinEDWNr7w3NsaUD1e866S36WX8DwqNVA98
DGdxjz2K/5qWihbj2U/Vq7pOB63swdLiaC60ah0xHc8MHOGKWwOCkfKm0wHfbWb55vV164a7XsIc
ce1qnbejcV7yda3yKSR5RMPpJL0rxCHK04inahYwCJgnyCeJtM7kEj1QyT0Olv6ua9eWrbcJgI3j
xySDaugVR3J8hw38xA4459h0JDqMKe072tGIJOwebTv/8pzsrbJJTjAtYztO7oWK3Ft6qjhVA3C8
5qqF72AW71vjHcvlKWqpvvuyIrwH/8dcixnI18PNSDIj8gIobepAh1be+8iMbyCMkK49HlHsvNfA
zrcFTXupRSdn9G/C0Vulpf7ut9GtfsWHB29RTteJtDDAwyrzjpUVy8n29hMIt8apMeX6EflrY9rj
20AWgq7iQy/9VzfxQFr62yIlwd6uinbRARDZNnEDzXViy+wA00i00bDGMDo+KTOE+HKaS4KOjDc4
ZHt4+JBNjXmTJVfoctTrYzRVN1qc1yufSZ+HB/CkDPeWEpvnISdtnjBOS3WTLivAyaCCFxyJxbY3
K5aeUyg8VKU4jWHG9LjsbjJsfZwa02MrI7EwbMDYpBR/Uhu4URs/falWWSbu2YHKgdcPB4+zv2Hv
wqIxEFI9q3vpwTaDgqwEA4mXgqgaQNoB7Fl2Uy6CNlp6GdEcCo7F5uybYpN4q+vzJjAXoelsfEfb
tgZ+eSSQQ5rYB+G8YNonzYRFDyqO142ZL8yweXXC6Wyl6SZU0Y3KxBEdcCWzT73Md1Uznrkb7mrZ
r4wivvWZL2dWuDPccNsPmPkm+iTaCOuAJ+lmZAax0EgXXCVVdm8P6b2FtOVF2lti+kzWXPs8heri
tniSu9SLj00UYCxPlmUPS1cF1qVNJyLTeq2ck4X8Fnttd5sl/HK9hXruGMOtV6C22aIu72p2dq/U
QHpNWu8HO1sXWMA5LtReA2KZ9Q1FQNCzjhQzUjJHT2mQ6IHUPHPXKjtYTjpQVDdO89DC5oEd9CL1
9NIH/qVwxDwlRi2viy+dkcOsjvWnoY8ISyQ3sBLlbY3NuScokSNQnlN62xlxnw+6xslJ13PlNTfS
lsfeU4B4vnlQNe9mwoapp8GqGatj2GOWHj2S2dLxxne4d5A8Z5Cu684fjgWZodLyuDk550xT+3Rr
A4g05HSyj6JMbkkK2uct9l8asSLDkcmIowF9q7R4Y4aceo5nb7NWzD12cC4qMXEmgnxoyTpuq0fH
TXvMNx5mU+c0eqzhgnW6BFm38dLhzCdZqxIycKos8jPJ4EbeiTgrDcYx+FUYaATs7FVEKAyAwbGv
3xq+W61NgzfrNs2KUggpgKZsqE48CW9tqa+1KSqgH8km9ydz0VCxAGAcKrJ9/IgQw4AVZA4RlBV6
Z+X34E5yrRvevRa0C7zoBA/wzMc55d3WaXOOpCjIOhxeuCIflGw39tDsr8/7cSLCO+7uM46Wumkf
+4BBZadUuASpwznjGE8aCVxzxBuN6Vzjb9yKN227AHkgixHisu+nDBTKccvgc+TSwuBEgbm2Uh+d
0/zwLPFAeuhZ1wDGTEUMffZq5c2OI2lNr7v2RlYGcYV2Rv/WRP1SJO4jUTcv+VUCNOPoMDRXPTYZ
SFsgSI45xKy0yhuIrk9CJXktBZzZVOo1NoNtVMfPoV98pdr0Wjk4EB2u+4Wrx+/ptahpM6gJrfbq
eRTCW3s+5GqSXeeTSbaMQrGP0/7A1/qoMWMKDIFRxzNI87geKhHWuurGCp1Hs3BW2Ih2oV2tclNf
Knc6MDHETRavfAjeiSyvhPWoM2lEqyyaVkbtKZI8JQq1R+icuZzS4XGMcVE33Vr47nlwnH3RjuBf
Xt2gbkTHDiVhoBbGLW4eNfi4eZ1PS0CFWyWcLbr061BmK2Z46yujQf/HEH14z7T0yDqJu9phjbMv
SJjr0nNgG/dp7x5V6SKr649irP9M7nBbGuoVZHw1OOah7IaNRBULHIawZVzv/Hx8trC/GgGPNSB1
9KH6orXhEb4pWYwwuIEBHpuJs4F6qVLijRC2TyoKlxrmv6nTj1fxKBb1BeB86w8Zg00FEdVxM2Ab
JcfLi45kF8PeVMcxFkckwmJOeORXEkankvqKWuCFho3b5ZS4pIOG0dJP4gNqP2oPQbjjMP4xlH02
/JpQB8u+w992EUZGDZdvGrPaxfFwN+EqmXeJPUKZJbdJWW8rAXxKhszRCw34VhfOOWZaz9v5cKb8
Li/6G9BTmgxVb3swaVL0xMwJI+xevmbMkiT5JPOBvDu/+qw97ax6cee35P5Kg9Ffjddl8hIyNUgK
Sur7zhJri4gIssJWnnk9XoRhLCOBQNCGJCKQomARb4KdANC461OqCs+ex4NPgilmsjQL54QOsMLB
3iDehSfPAcvR0vwZfeyAX/MUMh8cRTWHBITyC6nWUhHBKMMoLvPYzC9kuu4knJkV4MVpQvJCc89n
n1lmQweP17neU8gHXjA4fFe1d2oa7zKZ9LB2iwXHkis3JUaoGA8VFtxygjDtg5pQVMMi2KNOz4OQ
d1MQUZlKCVKJCWMgzI9pn3m23erFYBxBzhvFQYtHpYRqieLqsbZ82gyjhPANWWoYMPad4ufcAV/u
AuyPDD1kvy1Fz8fPwzd+lLfcUW9+JhkbmqcoH+hqwaAJ8sby0H4kE92waM7l5Oyrgsl64YknY/LZ
JMuvJ5X+YQpiFMkt9xeG9LwFgZOrom7xrky0UUEqHUTZ/G5gaLrok+xPL1xK/mtLxsXj47O3H8c+
Ql6IbQzvfvGpKrjbJpELMYTw7N7OMP0dQb5wJP6R0eDJsYi+mpgfmE15iMJsLnCKbIXd70UQ9gyu
UFF8x7WXpJbiOrfu8wn6SGA2myLmqv6lHrynJpfoLqhDJWkiJVqyrzU2tZTYCGs4Nr7L+ZdjKPfh
QhohL32lu5tQ18mDwkGTK7DtcuuQG7gfqv6P7QFacswQ5Thcef9yvI+gov1Wvtp0HAsSANSe5WrB
TEcHJroVZJcjKNFYJKETLp1ISgeVkblYVSnUT9gtSsudZmNtaTdKpO+hLp6jzOsWzuS/Z6CCGMpv
3KZcWgILDRq6r3Fhe0QLBjUStVzaUqArsLBJ01/7yFp7hGyZ0qmXqUciWRz4e0SgZVPozyQ/bR2S
hYt8WpUZ7rq+92aT7LZDQ+Cig29bKWoALTC3rSZ3FnsHO0WyqLSdJblViFECKqB9bccCS6yW8o8l
oSk0f6HeqXk3yp1hU6vrZr1ueufLgKuvgMclOm071Nf3sMl0MDhZ3LqGdkwynrOCiCa3O+dkhnSy
IGgqhu9M3UtB2FNLINM1kbtqmZDkZUuOZ71tEM5lTbqI6S2MODhwrW6jNsmYbyNt2brGwwSF0FX6
q47Lcu6ZSs60sInY0CP37PHjssoo2cb4wKLFHHhQLq0CZb2rPXJz3cdMsTpQ+E+EJ351SluNUXtb
ZP290Vo7zE6PJJq9xQZdXAKzlSQO50iF7c7n2QPjcRN0QQMTVwN+WydBQm9a2N288tRDDa/QBFfq
qz8F1kiREF6t02RdpG22HfpyU+LbBwphNBY2L9LL7lJyQrLU2rs4ymalXi40Xe0JWrgru5IFTol9
K2S6DrxpGyXmPbTTNVNKvPuV9ipDauQxh+dtWp5kubm2hnFZhrhx4A+PZmnRtkZvJTuM0An785AZ
RFqk9iauknNrMKI3KvN1jKtbn0xftNVmTju2iWsL/ZfJb+RHT3WdXkBHts1IfCSiaT6VPJU0i6SE
YrwUZnzv2caya9wWzbq90Vrn4lu4oD3clGbdZ4yx5INTyBvKVSTf2nsqkI0XsIkwk+O9ERnzAGHS
t2D8WD+8bxWltDGk8/BKVnlFe8y66snpaXRzxtomh3gmvszRh+O3/ZOneavWrd6n1KJfAiTtxcpu
pi0UIQ52tZKFuxusaiFNf05vuvRLxcKSKaEbMtWb0fAMZ/6/jK/GH3+CtNPb8jUqZcaMsTwSTCvp
cfE2j71GpeF/Flr/kY/ucwsFNm+cZkWI7B9b5LvGS5ZmWBYco+NnKQd88jixGVgewLz2qbD3eiK/
gJUOZR6f2W+Sz8rWmeHB3ODbKWBSdQcNYtqpLluEuYFJNJgjvSzozR7ZjHGjZI6ZLRbvYdW/DKFc
5g3oucyWjOg2RPrWHQHLaU6IhLhmUzsYLaMtBDMn/7RRpX9R16AsSE7Aazr3dALBr8fxNQwY8bWT
fQ4Utwp1/QftPUHLWGSzKFqVuQc6rfKZ1qRn7doUa/4VlinSBdj/U1IkJwNTxCxsaRdDs6YU8MI/
ggxBoEXzFQJ020zpbUB1bHlXmJaFno7+iS1t1lrlIUOHzDmRTJAQBw1IlvEcnIlyXRs03BYludD4
1P1u7ffqGMloTcKDmOmRew5BW9lEU/E44+rXJmcDRn87xNlzpkJM8Bjk543rrEoV7KJEjxf8P6iw
Xfkmryh9kF85C4eosKjL1zwaE87z0eThX9x0hbZRnOclsXZhUO+coGORWrzsa3M7BeFqslClx8J9
64Jwn0xdv3LiYW9rsDYGwV00/49jTfZcQspDqsAjZJDtjSp4iyufbQpga2Fvn8d25LFmQ3NK/aEb
u5c8NFd1RDhlLqCIDNgMPL1vVI3tSgskv0u5cRs7WhlJ/aoNyWKwiLXHYonRzgMlvWK1br9sVPms
oo6Abte4L1rq6c76E+fWF+Esd8y/YWE9o0LJwNafCIamRIlsMtck43i4N+N4ZwbOUxnVOBEyjnNC
P3b+NMJyeDJdxTGQLXNUc+4kRFMFPukY1nES5X0Q6FAxpostl8nZDNVtm8vwPvX8rWmJi8q4C9Mi
OadteDd2I0s+8JyKTLsPBUH9WUKFysghDu/MHpdpJCfGeuMHOVQaXWNezRloAw7IcpU05uvVMd35
7nWsOyztoPyoK/gwzsRZ1fhPDUEio95dk5GHTYqFg2hLBlhUwcgtwCeFfpr8+qVJga4CXX/NMhqF
dkQoTo1zWfqbMmhRSlzjq/ZdZpaKryKmmsPv9V7b9hNh7OQEN4Ezd736mZE0+q/jw4dlySPihMsB
M96lFVZAVyKFiCq7S2BIGFHB39KO60whllHBhE14EWbTuOwXBlmKK59r3R1443gCGfLKjWJOsfB4
bs+bTlo71Ub3gBaP0m4OSCL01646o+jcUAiE2GGrm6ZDMwgj5y2JiXSse+K+A/3QNP6Hjbi3ySrC
S3RciGmI7g/VP3Ln1YQysi1Y9jxcC9d+i8MKzSzC9K4pQORJkjzj+3C8KK2RQS5d4x8tIVKCxtwn
v29JKXH1Z079hZ83H1mj3KVeokLHTBJIK7mQyVjOWoNmC/z1miYpP0nyhf3RYB5qbTi0o+199I77
Il0G/e6II6auNTL1DErNiSq1es718IZ6keH+YN8mKQXyEMR3WcPiJhiTZ88c1UqEanPNmomD4UW5
EJpMH9jwQURvX61IaX4cuuohr5z9QFi+qY9vjT4BX1C7QQp+tA7vptTsQ5ZlGMeaS9tH770NtEOs
ZktCEM1UanZHh3HyTMpklxoZRVMrd3V/xZ4wF/CApmnXEbbis1LJR43N+5fVLP/z//7rXpZva9gC
IwOLLuMY3F8dxhB0z/duEzUu/9WfF9c1PR9vlygPm//9H+P/T81oG1JFODfwRbvDvcWESNQPf//j
P+xCEt/WrsVtrHfW9bToewz/Q/9Y4av/+5/+YR2SuG7k+cf7ZncqTlQq9U3p0oRPZA22n76dgax3
v3zxP73C9d//8QoVIX6SXUjRxu+fzHHRulfqZI2G+u8+wHXTzz/+vFd5vjPAEG9czjznD4kNs4Zi
LZge//73jZ++/Ou//+MFWul3dTh4cpM/X/MlttkyXtANPdj1cpwb82KhYc3/5bsyftgeJK7//o8X
w0CaGlPFiwUP3dLbNWw7FKQqkQ8w92ZIwzi41n//XD9sQhLfNiGNYVdrul5GqKG0Qu5DEfzhAfPL
HqSfNoWJb1uQ4AJkaEMRbLwjigqbAqdtfZr27aZauCfzWdtNX3Inttm/W08lvt3c9IajzplHgqdL
UVV81WOwSv1ffhT7hyvY/XZvG1C8yZT60WbUubltjezUSgogi6p+xLSgz9lVcKfG5pwlMI+WvO14
GoH5krQT6e8tHLOb5C/61O4VXmTWitw5fituCM6kKh7HRWPlxyizbzyUriKLYN+nsuY5kobzzsRZ
5QrdmFVth6mnZ4tyMhD3CFoYCuehbtxjJvy1ZpJW0MF1MI7EY0hiz9wamSnbPsKMnT+ApS0iwWKe
yRPnv19AP30r3w4l1LPGxuccbq6lLdaPle8B1sln3dr+/QV+uELdb0dT6Jo8eYYCiGw0TizNuM1i
51AU07+7Adxv51Jd5GwqDrA+NoV7yUrGAoW4N5S3+vu7/+HYcL+dS22aw2a3ebyhqV0MuNFK/ZcN
dsZP3/y3E2ky40rWXhZvrJMLOjZzTsHanccrbZ5vjNvWWbFiZ21ns2Lz949i/vRLfDuVipYiPdb7
eJNn9GhF3B6YA8UE7jRLA5vUzB6t+6IIz2zypG2kzTf7Cn8EGXJlcWdW7boPjA3F00IvUD+C4qKm
+JEEwa8wBze3G6gwbO1f9gC7Q9bn4e9v+3qd/JdNbPa3rymVddi0GZsqC4uQ/RG0DTeRQ4+MRMRG
rL+/yA9fjf3tq7EjYtl9qqFN1JLt75vrMTVejT765TP8sI3atr8d04nwWmvChbsBZnSeo43BWkec
Q9fdsdouvyEyni2Y0y+39E/Htvvt1dLAyZUauGj1nSUXRr0p/rOUetrLhXwngdMnfekPwDGv+tvm
zZ/uk29PCkUGZl9b7DHMWREdml+ivPn7L3M9h/7Lz+9+eybAHAZjQx25iVz14ZGjQh4KO6ZwFICi
LCYaRSvX/t1Z4nx7QgwWsBhQbrwJwnaT0RjZ4DJ+3i3//lGM69/5L5/F+XbWFoMdmAm05QYF3/LW
urPSl9fduyRqENq6KB/Fn+kPY0siAc7mDA3gl8/1w0njXG+tf5QjXqsZie1kRKGV9Dr6u9OcZT6s
jMr/5fr+4R51vh3Cme5kvcfEeoOET+BUuwgnIpQ9YriH/IGhi/zlNv2psHK+HcdVnfkFu8VCtiq+
5nW6K6o/onrqEpj6oLgdtcckZL83279gUluU0T795bf76Sv8dgqJBqiFQEYGxPmt6z50bLiw3xzC
1P5+afz0BX47f4xe7zR083jj6MY7Q/ldUpFfH8fRmf4GAdcZpsXfX+mHk875djYkhKjVjN54CDjt
Xisls2tSydkG8vc//9P39O0cSIG3KGpI6upbf6Hl2HoGQHv3ZHfRb9fAD0eN8/1EKFxLuWUTb7yH
fqWW4YZ14khl7MTCSrAgGmIV/PKr/PBK9rfzwOHUNtRgRxtFMlSTvWTRLzfkDweB/e0g0Lwg9W07
iDZs6jliUFrl0iL4V9ifoWL2G6b+qx+WkJfD5e8/yw+/uv3tBFBuhPJsyXjTdQqXgwGtXJ1Mw/h3
F9V/Su5/HDBQsH1iZOATiN5m8YpPOe+2f3/nhvXTr3D9TP/449lY2naX1Al/PGdPE+TurA97vLeE
SM0qK164vbWbpuimj1WzLAdrn1birugnnND1mnnK1rZCf85OOXWN7+J/bbvEAUyrTJCOpgBmJ3De
1IZDlZ4BXhh8koDhzFRJcvJIdGFseG9sdqVUJ4EBf3O68mzrVffZ6JHp1SZCuW5i65Hd07d5Xqbz
MvJXvSPe2gJJduAxH8eo5xI2oruuK4qKO9fFpkFO5+CmJ9YY2ZiN2T4hu/i91bzbwYNm9x1cFoBn
7DjRcyas2SYNSBco1JrxxKHwGScqj2gzi0jy1IYSJIdE9s1XmznIz3rx0ZEgFdjTsckIqzFsxnB5
N1230bIOC7/djFRXm+04LbBs/OSFw0eVGuh05fisEX60MDwxzhkWXEaG15AJxIYhAF9pOcYhAotD
HeHaKYRNnRh4MGj+A5m+rxVb5Kscdq2bnsemxs7tPkWxOBH0hPSV9kuz1d+NKNgWvU5GKW0BgRAX
9v4tRQjEKMLpMwdk6nSeIVJfxSkJyUOn7hqf1P0oeyh6XhXnQDl3Ym0lBMJ64t/kZlas/MrCxOnK
AwTBXsvat7Rhd1lTY1qP2dArIMLrWjW/nA0/3cLfDjottjpXx+a0cUsyEVhqOg2EtJa36N9z025W
hEOSb3P7y03wf5ydx47cPNetr4iARCpxWoqVOueJYLtt5Zx19f9S4wz65VcqHfTEg4Yhlhg2Ke61
n7USVhUh5vUy8pjcMAIPGA3cAPsGOtfYd2yh5vbtv6kEcGKGGQ/u+1E2k6HIVy4+kqD2fD196/Px
fppRlEX4xnpfO89KQmSsei4DcJwGXm2VdDf9U53GNSx80s4H2IY+1jtqhba+0dpKAJCEaCnNJMsk
jsa6cLTgc+wDaLzRr2uPFuIiNBJwEB3waPV2wgVH6UBAAUlvafe2auYf89/oUX+63tZKCGZClwEn
OitTgE8AI5xRWMb5TUYVyFLDaWNTkZfJcOF4yYR+ygy1IHrDoCdDGW3VFOcUChq9aiEnl/GJB4Lz
ch+/A87uNoPe7vprLQ+/1KjQg1D2QxcANAS0fNFThHzMLMEHgfuPSbQI1GUVhHjoF643tjbvmHDQ
lIFgGlo4BWMqmAjgtZlayGJaI+i82PupNf5NbZA8Nibeyqpjws4zh0mKYj28mxQQSLlQUa/DrZri
ExhJwHHjndYaWabmt+0tb5heRlUJX13o1CsUs5fg/UzaaMnD7x/2GvtvE3E/QkWHtKWnuMVNhHuM
cRdagF1ZSMvv64OeWPWhdI2NF1qdh/S/zUFoObdjIGeeD6OY2pUVu60PYA83OUoBB0/vfRC0n6+/
28oCZkIYzhnjckIYem+anjjUK8CcbbzHSoRnQsxFtdM0wiQJCfA9ipvPkZvtmQ0Tia3lurJyqBgQ
+iSO/AHUadQdWdIL6O2tlT8CW+AAoepoR8lKLIKTwS5/9u3rvSUvQ3BhtVIhRCiYX0qi4J3yE/kD
jrTpWxBtW9lnd/fjeE2FkIA1r4NshBcDawpADxAKrv/6lQhKhcXvG7zQk2K56qvuIvpa52D8vl1/
9PLTLvWLsNIDDkeKsJoRV7j0xlB9Aw2E5Eg5HH3hXBlJdGPDWVnsVFjsVRYZg6+ywKMzJIBGLh+Z
rsC5DF5t0Lxdf5e1i0UqLveYcZIDcINUR/JS7hUbfGaT/1LPsttZmlO7ILraP7z4ocJiN/ogkZqR
YAdVtYMMK7MZdqcbL7Is4kujIixu1EnLTK8S4rJbwEhMVDjZyCk6qEI8GhsrYm1AhEVOK+SiMymF
HTftfze68TnloTeW+R+FsKfrr7ESor5ug74FeIDoZHiH4y30aUDeWUNpTLLVQys/XxbWc4uK/wrO
GcQ1PnAFC7aWdiidRY0vpxa0NKinVV3NKV341ekbba69jri6pVEBphBNypX8ia+xUxgV5+s9tXa9
8zWjv3VVnQH+Pk4ZyPsvYOumu9CMbEDDzdYwZxsQTWvry34tEH4dML61NCZx7Yc9WoKWyHAjDyVc
VnKqXyRraWZrcaxErK9k5LdWik4OGLor9NI4vyE60M4akuw621rpyyK7sEC++vHb8wHY71AJW4ZI
IcwOtSvXf9J281dfARFtXR+VtbzBVx9+ayWMwY3r+xE38PUu3yum6vkuO6V3SBlMLzroty9avQOu
2Spcbg5O/gsWI3Ba3IFOg6m3tV+uzTshGLDUZz5ELoFHUK0Hu1l1ijY2+rUnCzEgKYDrQwkG7vZQ
ap7iF9PH6z23coKQhA0rjHmLS0g8WDqoDvMit7UVB94MWyeIlR8uCbsW1Pha2we4Da2tlO7GU3KA
hH7aaSflETw3a/JwN7CVIVlbMdLyI77NApTb6QkKTgJAdS1Yljvg0cGp2kbBuZ1ZQJbq++udtrJm
JGH36tO+yYkmB16mwOrW4B81Dq4aiEs/e/yylL69xhyhgIJ3yHfqrLU1ph9oWz42c70xJmu/Xpil
RcdQPT5EoVfSz5qDZjx8qPyH4UQSJirFUDdtA6uPCrU6VfrSlQyWGsVGYF8ZYcaFAymsIVJcs2Gj
GkzwCe3UCc7g8hyw3XoAIG7k+C/PWcaFHUsfpNCgBt5BCzMLZZ8nTfc3to/Lyw3G1f8d2nbQuwIO
asQFhvAAH5UW1XMZaNijCrLuTQeRpIRq5Z9MI8bFpR1OCoyPlqGAOlNXvHIpJfd/tAQYF9Z1V87w
tAZd1fWjT5KhCser43Tjh6/ssYyL67iW2CQN6CXtObiZrWbX/OU3zTt5nhxkdj25ta730OWjCSxq
/zsa/mwEqM9Ebk5mn/1SpRdiawr3RfR0/fmr01VYyWXdMpTBVMRFNdYHUYH1NeCqI4UBFMMq0LGh
cq/46SfALlaX5Kam5/tqSn/9sHVhoWcalP3IS0OTCWXHARziQ3FGQb8J1Nxwu/0ttTanhSVv+GMx
UYJm4gw25IZ6BlDLt/Dm+xJ60jCH+K0oPZ1CM339xZZ1+L9HCmYIQSBMm35uIfRzgY9xVdQ7xDEu
yKmTxr0FHyygT384EQ0hEoAyM+HeA6yOoQMgko5jYXGAUdkEwu4EUHCeSVagFB9xRj7kCmhK1FSm
VQ7lsr6l7libQ4YQMgLSVVwaWt9VXOWfYo8eWFL/qrdiv+jBarb1qsuUvNSpQrSA2CdSgUv03eRl
sJdzGjEjiKJPkgOZOmbQxth9HfsvtSMEjqRmLXABve+2Dji0LgCiSyBHxbCJUpzsbT70YJm70Joi
8791r7k2YYR40kEP7NcZ2vRLuAj6d5Jxp84p5KyvDTxs6Ma2vTzt0psJ0YQNJbTWwYiDJ8g/4S+Y
EV6f7mvPFYKIn44oV43ha5RLnEDGhWHhmrwx7pcPAxCT/zcEAgQVwMRqeXgDFormjCMyJignvP7T
VyevEBvKTqbIhGCpolKoPin4Pg4dDi/a/YCbUGRB7Y12lj6+0PeiKDZOYr+GR/VyLoD+6S67h/UQ
zvmjDezya2B1G721tjOJ+tgAClMqRWind6R/3U1lLu3AomXaof7Q2taqrOhjoND+77jAeB1g0aCH
GuceSu/eUszuDBXGjb+f7sYDikO4u4g0tZv+faMLlxG/1IVCAPAhKc7lfAi9wZRMyU4tf98eUNDs
BM6WvGtlJuvC2keuGN6BFV5KpvDnyznq+4Ot78xlRl36+cIa1+AB3bME6lzFhXWtk7kdRl81W7fx
rnfQShARBbMgVMJ43e8jr67yoxEOZhyiMBO025adyvIveAg/a0dY7jlsyaDeh0yJ5MzU66elLK+t
cRbtHZhzmHG1IYhZW5uicjbn0CiMOhrKXgwXulmPm8wl94FZm3CK34gAa70mBICcxEoD7FLoqWD2
jCkATfKvolF38DfcwT8uCn8WJEXlbJASOIaWJPSUCgX9pHFkObauD8haR2nLu337HovplPuUxcvU
avfdR+gkIL7vqPPVUxZK+a+3s7I6RBUqyGdN0au4KQlVOME3MMrYPFCvHHRFBWqpRRpTWoCaU1CE
cNsa3RMk7gGG2xVwL3tp3cFje/oBt76Nz4O1dxFWOg1R0AVqV+hJGXAp+E44h+BD/LCjhKUOi8wU
V0otwkhvjunfFLVh10dgZTPUhB28DSHcguk4NPGafKsp7bmAf05sbElq1h4vrGzopY2o4l0IKEt8
Lmucj0nvUaPcOH/IKxFcE/ZypJe6RvdxOWwMIOrNMfaJHDU66YCzTuTrOJe3f1AO9QvECRSzzfkx
LLauRdfGW1jmUhXRWoN/jyd1D3XxWoyf10dkJVGHyqz/rr1JCYYWiNTIi+GsbuMCH+AAuADE7eyb
VYGCgpwYj3APCoBBKrsdT6qNcL9SjcH+RwmpjhovFzgsMwCk5Q2DCV3Xo4iI/sKH9asOfnJLShfW
ul6soyq6HwyUZIGHliy0AjB4Nq5r1oZVlEZ2fl5r5VIUMJiygypj22A7xeosBZce8Ai63tHLueLC
9inKI2F4VAxlg0ZiH6bwpQq7Yd2EUQ8y8bCjoxvDuRKHRG0k6umUXq81qNXUzEzyRwN4sFB/Qwb2
+lsss+LSWwiRIe/Bd6e1CqCvHLF9BOzVTlFDKJUgyNzpJDz7el0vteYAKg6pdb3RlWQWU4WwESR1
7hcsQqt5GDs6Dx6hU4KTohQZTtiHNc678LDSjMaG/6urSPEHuuGkyLBkaUi8V7Aay6GCH7cuPf7w
JwmhhucwCodtQOQFI9/3ixoF+skMKABgptj80cb5vieaQ6fS1Lvkn6RhTfkpXGenEOyHmdVAauQn
FF2WG6F1beSF2IS6arimUvwgnwKs4o/sxi853CV9WMaO6d31116G+dLwC1Eo0Icpiwoc0cKx2vch
OCmhDuzp9YevRG9RaVnTEoK8pIi8rjFeYd/nlMDUpHKxsWOuLEBRb+mHcSX7Mhjlab2UzdP2pOpp
tstj430e+Zs6h0/X32NtuopCS7huxR1fpNYtUInwyjYDr3HhbGfC69cG5W18Uc3S3coArIyJqLvM
Ao0Qo9MDb4A19pS/M9THbrzIyn6nCIcMDqE63CxwgAUnmtiwtDzRMX5pkuAZxKqXeYQ7HoEttlPD
imoEPQ9Y1IfrTbNlaV+YaWLFR8sNiGA1HGsH4G5RiM85bKSrm3gKbxua3WppFduAvT/4SvgEdkNq
DT218qY4RWkgWVHV3FVyrFsq9fmOxG0AhF3vL6Co+AT+3rvihzC4CWdMhABWGH2b73kLxwswaHv8
M8Gho9W8uG34oWM5HHAMdi6GnGBzRHLl+juu7Tv/U3AC39RBqnGkBhqv+AvPQFwkSnVs9mqNwnrU
CZtT1cPDvXEalPwrcETT6mljNazNGop+/3bk9gHTiZseH6MyHBFC/wj+5NZrLY+4NHRCJCJ+rqX5
XOEsvG/32T32ITN/kU24pePGiT5sdN7aBBFCEcs4zeYKrdSKjcsVx98Hp1bfye5goarlnljsfaOl
lfcRRXu53vFgRIodGh3ZiY6Jre2bNw3ynNoNrPmnrQjfQCpBgZmiqkgawWliMuFNbxcuu4EnTf4L
inZ3K7W29rHFlvj4beRVICTGVJJwiH1uLd/t3OxcH0s7fgDM56dBSdToSbBPHoIBZEguocwy/hjp
Rn5nbdGIejzAiYyB9SgFIyghlMeQQXpclzut5g90ypw4DwFilX9LjfYrgjy2ZlvzYGWD/ZKmf+s3
CiMtBVyvwEtQjDny/m8HRkFo5Ba8p++vT7WVb/mvYPitCQXgN7+IIQ+dBz3YBzFcLQGMXZz/4htf
C5BqzevHJAvt683xywuVLRP+e3OKBOhMUhKQV/Md+EhR+RGCdZnwW7gBDt1nBofc6y2tjpoQE1TV
gA/zWBC3toB9trFdHIP/d/NNnOtt0C8B1YXAI4r1JtDpFu9s6Hhydi8lho3vQfAxYb0HVmV/hh+q
V2gQijLlrMWdHc2pW1U+5NHdYDdyvxhn38AAJAeNiIA+U4E/FgELiBVSJE5CO7dPJstPanCzayuK
QpdJ/niaMgWXLnn8C3251wcAVVPQN6Q5uuOGlu/qLv3Tcx9ISDgpAhUCv6TOOMsDwm6koHJlrm9i
VruDPllVPelwzxhRGEZgLTE0zVk2KhyFul96AKseeTx2OVy5IpiQADs5m3GSuIToJ9XoH5Ikgg1R
epSU/B5sOYcEC9lqMV6owS+rmzcCpPoiES9k/U1mJSoAYtAxwqFXdiwZ7w0CZGUVtPdl1r2PFQOA
LfDtZNDRL1MNgkxLFVhIJ3dJAVpFHzOs63bUdhIpgQpPM2LCsK4CPBH+bUCBPdZGd4dvyzcqsScy
lufEN2xYXdph2cGBWOIfwBJUKOSEmHJK/3zBdaB9DWhgElhBxFLxBB6HIy2uLcp0AiSwA9YXP5jF
qPioqfQn6qsA9hsqzIaCOcdOn4B7pPzps2bfJi1xmjqMrEmZgfxGvcdUAUEMX53bvqWGHY6w6WvZ
LUzLjqCiH4c0fqkq/XbQRq/XVJMluV1mtQtk4zFt+buq9e+k9V/lqfvV9ASerTEKy9IEsuo5km4b
3t/nzfxRJ/o5CiqP1f1RrcZTM2fPPvxBWnwO7HSjSezaGPpdlxVvKqrGOwVOY7rPYcSU3w3UB2c+
QdFk9a+fgdJd8mFKegAx/SPRFsdl1f8T1HDZauV6B9OlxcY0AKguDN6SOE5gCwOKXIFKGWseO7uZ
BwTFtnvH0outsJAcJZufeRp9xuoCGwWBJ4rvUxjpDSR7yCrjeSDVHukLf8f8FnZEVWUOkg7y0NwZ
O2BTYYESESBVQHs2Yz5lJxKS24wA6zIwRTvkZfUWG8Y5RxVZDBLuDJMDYAMcqmYPshy8xWxMjr2K
f3cQwKeOOoI5DqHB4mNWvBdV64VhcdBTJElAqe3wWj33aFJs4RhWPi5EoW3QYYwaFWWXC0OPpeBs
9a4Rhtb12LOWthA1tYnG22Quo8BDxf6D9LJkESMTxLc7Zqf2diZ4RfvORFltAG9JeFfgNeDmBCsl
EGCeqN25gc3txgk+539YlvXmLr6WJBHVtrniK1oYg2E/yrvmpQf4oXJB6X/oD7OJRXogH8TNIFBm
W1+xK8fSL/nZty1J7iTIrSP0I+2pWfUnYHc3Nru1Jy9///ZkUkfA4sDP0dPGxJ7Azin0v9cHf+3J
ywn125PTEV8cw1LRK8lYpfRfm2zIZL7ONBc2NFFXmxrKlOocH5Isi2+ShLuzMT9pxrh8BlnZNAF+
O73OLXBOo8JhGhdR8Jngu6xV6b0xSreqEfyas/I9TtPzkOjHfKxdiUYObtJgRZ+eIEn1FNWHfSzc
Y0BZRsiAk/Ixlw2EIjDlAEVuTUmTQSaALTeDnyGlkhtMcEu63nWr81k4F7Cy6CuVtjjNdXlvdiX8
HFX1oGnAIEXRXYs69TJluEfXK4g0gYgatOxFJ30C11+QXwNg/mX14Ye/Rfii0IO2hNgfEsewQBoY
Xu13lQJUYqLd+TA0DGLjXlfh5FUMoHX9DdXe5mPgTjO3Ipp+chpujPravaioFU71GVX0BUSOvdOj
AvydHWEmFwAbox5gC+zRI7nbknWuREVROgy0HwDT2EE8Ph+LBdAo/R6RcbveoSvr4iuofFsXUj6G
dJagfIwl9V2us5OWbUXzlYOyqBHWBwr4XIPFHLbGPmwgB2hQCzAXB9itWJyWfzU+PF5/i5VjvygS
jiqc0HoVn+YGjLt5aSmgs8zB3oe53vUG1oKsKBBOGVFwpsAa6AkBpzGj+ymTj5FivHc5gfK5rDWw
/nUnVbS3uatle0DlNnJm+L+w+rWUCgaKJXzq/OGubeSNJOmajORrp/s2enmSyyQPG1xd2cFD9Et+
W6Sl7W945jnRXX/oLFxW7FPQSbYYMWvR7uuD9VuL+jykOOZCXEoAa7XS3nhKGvXgy2N9D9dinLHV
0rj3dbhVzANzAC+Gsm/xXqc8OulgPQbD4E2+nsAwF2fFFEexGkJrZSxhK8lARiMoq5J14HcGaTzU
GkJamKgAEQOWZrDkMJDuLhrU30yrMxR7N29yW5y1MbrVCrIHec+8PtyXP7qomOWWG57kSoRig6Wi
SPa0/QTGC/ixW1mVy0uaijCoHASWqOn6RagxWrOVWi1UPwBpP0CpC52DvQh/yF3cbqSFV64TqJjk
1geeBv6A9pbbEaBrXfgPtofe1pzJU4Jd8nq921Z2CipyodK2bEGYmAnkU/rbfHLw6WJxUz/LZnPC
gRaC/a2guPZKYqq7aiRFn2M01b9ph3E/e+yBnBc9DdK4x628/eW4QsWc9yzrI40KRMcUkHtfNZA0
gS1xZ5z68vl6l11ugX19i39bT0VHfHxGogVewkjxNQErN6Q4WfOX689fO/R+pRS/NaB2xcjCpYH0
JDuzVd+GTmb+6azgHQAGa+vC6isNd+EUJNYZq1WcDbmEUiZZTd+bInkvRhwLmhLet+0bLC8eWcEs
UGH2XcQe64jbME52wG99ThiwrUUsvQVq/jSCVQw7KPl+Ukp8vyXgH/SG4aiwRIb/E0ygpWb4O9fc
haBTsnwWxbumQW4uISD1ZrmGQuv2j9pJT12YPpFB/ZtFIb6wDGDE5Aa+enBjQYZnRvZrHDLpg1Fw
FjjKb+DfopiGrPwqyejxKDqFSvZ7BNSx85VjK4cnkvnPgwT6Zdm8M0XScQIiJ9nozzAP2QoKK1ux
WD2d8QkJCfgdokggP0nmfJJ3hRm55GM2GWRV23Uiaw0Jl4t+Dkw9U3F+z5rhpmqiV73hG/vk5cAG
D+b/HrPjFCDOVMOeD+2yK6HwgzSR1xrKxmll7fHL379P5rhOwyjEWVunoe33Per4gbUmxtZ+upwi
L83ipce+PV/LahaM5TIEpXrKpflYgVIj8flOCw0zZ+VTpFenEQJbuMRt3JWuBACxigKXG6AiK2iy
MGBXAQa42sPoOHuvmo2gvDba9L/vBBNXhWZjHHjRzE6gnj90MGe4HlzWHi18GHShVMIHDhMpkp9g
Ajyl0g/HWTjlV76ugf+M0zULjxKJ3AhOVxMhG8N8eRZRsXyikeSx1OcpAHo1MMcGjO/wOU1+X++T
tYcvp+FvU6jqYegndT0A18H01kexxaLwDgQS9/rjL3c5FUsncjJPspLj+0fGb9cGyQ6anwmKYC3w
319uSFLXJqRDRrSK3LHJD+HcOj/71cK6bUol4zNDqRC+wH7B9ukuU8eNqUKXyfa/a5aKZRKSgayC
j9srD9RTHH2rcLFjgb/YlBZnQJTtpvGtRIn3uPnBsWcOd00pPZRN02K1hZ9DXR+5DvxjF02JPTCD
HDQV4o8UiwTOeHfjSDeUhmsTQ7iBYBkJCr1GWh7QIGQP94n80s/ZRi+sTQv637HThy7mDR8gKeFG
tcs03JsB/bxxGpa/MkKX+lhY6PDVgq14BJrDrPmPftvfkInxgxwXADmp9JjDrmPXaoYE345a2RVc
foPz4ATaQ13eqGrpwkjhriVwKY9RMgZe+fSAoqAdzQAClyoUuetaBuz+pMawlBrdJB0Mj0Vz4VbR
APZ00d+PAIy2fZibMDg2mxkOn1HUH1Ne2glIPRySkVDnJqjuSNwrBSA7N3D0gxNOdNT16qnQZpjT
pMEJZie1+mCMuJSOtRoGbklVomaV3XVwrssyFDppMZxJ4DPhh/QtL9WFF/p70rNDFqJGe5bbnV+o
0NtpkaVGsz0GoaMG6gG0b88nUD7BThn+sbFqMa19oCFztSn47JXydzOHdsPTZlcn6K+u72FzX/o7
3IqfwHrzOkhdd0MFD8C61M6yH9yHaXfDB/0VNnZPla8eaDDtpYYYZlu1dtpVx6Di7gguO9zF/3UA
CatEuk274XWQZhjhoR4kgdPJgNRbXRr7TOqeUU/nVEH6FxwjF8j+g0rf4P/oZPDpgzh9P+a46i90
UK44ro9oddJ7CDB5jmrl5VK8Q2qAwfMVbtNFyjz4ijlz80eDhK5vXaiBgJepwBMfSximKDZM554U
LjsFj29oIT3HCdv41F9ZRqI+dIoHUsAxE8Gb/qNxAokosWgRbkz1y3cWVJSI9lILRwUcAnDgV1wc
NJodz+Z7Q6s6gOKhrGtzxeuyeuPIp60tW2Gfy2ATHhFjTLwGwCMbePVDZBjYTXuY0ye3eTO8VgEM
bDsWgkxLjgCW/wm7oIIjVVPggpyMZurTBylWP9KsOo6S8qD6jbzTtPysyUVr94TdUKS9HKXTbmsF
t4XAt0e7rpmfcQ0Jp6LxPvKzT5+BgRT1mIKMQyo5Q3+jQsM1E98p1T6HLYV+SkNmchnrvIvZDG5V
GDg+KBXw0Q0/mqHBqp+QsuLdvdTASRrg9mZWn1VS7/PAeEKS9xTBwaQo/fe+bV91dWbWqDSvRUrO
MkOZ8AiDx5QhBEdS9Gcc+MP1jWc50l4IXCIVFh5zQy1H2NNQ1w/+fQh/6xaOAIuB2iMBXvp6Kyu3
Q8gx/zf8JnBkAfm3xEGozN6Msi/BoZf3ah3vDdjXwwjKVCvJVeVfRh86Ped2PzwTpBpJX7nwcbVq
DaI8Kdogca7MKrEyTF/QmCiWSryas11noCy0/5kihYqlYKne6FoX54kX4WPYgBMFHzcONisaVypW
eOVRqeg1wx7T+r09VpB30hJ+U/q4mxQdRgUwPGtmN5ZggInD+PWBW7nnMYQjT+aHasAVA+MG25jB
UaPnivzzjbORnMLyMem2dKUrQcsQzj8UPrE1BMi4pyv/SANMAl+HrTLplZtoaghzDy5UUFNxUPcU
t0YJbbGDLdcBpnZn/X7+1+x7t3zeUrGt3DdSg/13nvvl2OUTEhZfKhtmxU4C5e9uGOBLbVaBhYqp
0RztwsnPSgcToUO6VaO6NqWF8w03iJY17QTga9K+p7psk6x+uz4H1sZGONvwQUac08G3g8XSzu9Q
VxjRHSn+XX/66rQWQjwnUKx1EKAjUQCXFjdzG6faa942umKla8SiLxXE7gkiP3xA9r5DGvJJubRx
ZF25PKJioZfSaHrXl/jxo9OfNG3XPgZ2v2OuegjMaQF4bl3nrb3EEr+/fTXBO6XPjaAA1gd0xFl7
j9SNLfYr6XphB9CFJa4qRaCUJVjazZQd4qb+7Binu6rs8E8fn1qJznDgTkCGTNXCJL3xluZR4Y7z
pIEDU+zzkp0m2u57Pt8XkrznGUR4Vbq4o8FeKBj0fdHUfyS1f4VrJUzPRzCC+8lpY8W6PoPWukaI
HQbqKXE4wN4ycAP6goc+e7n+4LXIoS8tfuv0cWx9FOGjwLx3KLgXABw77Kb2ZDdE/kp/j80t+s3a
LiyEjXqAGTGrmoX99VHjQs6H8W86QAAdG26bzxu78Jfi9cJQa0KQ0OS8HPQZxIgxU93J0J99+NzA
EdRwjDwO9xDj2HoGAy/Yk2c0Rj291lkNKHjYI8FBV9kLacAARQng46zDJE5Rn7skfh/8DEJkOMih
GP99SCa7LOIjgUVNhyrrhkIrMXOu7vQhs7NZPSH1/6uuw3M1wWIcnpOEK3Ck8uE+PSnTroZNkDPD
Xi5WcTIveAab0Oi2r5MHWirP0tQ8Xh/bZXZf6gohqI3apGhwdcXGVo/PanAalFMEaDGFueD1BtYm
j4j7Hvs8macFkAU3xENwXGpAIXbZ8XsDSMn/HwLQyvwXa1+6RPJzVQHQOYcBWZu/0C1G4dqDl2+A
b9N/aJU4kgM98IL8Xz0+KNrGSWbtuUIsS9RkUOQmTjzDv4F22OylrRqLla1KLE9Jxq7sZhlPDiD4
gimeoYLdo2/ciq1lVFQh0ERZiGsxaCQ87WNEpe0C8YJB2uDAuP12u3h47R2EoKNKbRc1DIkCfM7j
9FieGByq6LCV6Vp7vBBq9NZXi7ooEGpqFL2gzI9Zga0/tLKJOtsdECxQycUH/2ErQ7Q22ELMGaNO
z2YNoU2KP0Pj+MNyd6oKCzhH5Q5PwCrxoCh3/bRCbUy/MdArsUHEcnOiBpIWLgdGyHdaKCmN4rZs
7lpYkV2PDSsNiDUijAz5rKtQyMLOFvCN4wh3lgDW6AHbWGErgyxWiQxNNcfwOcI2BZ1Ym0vnqJRx
H7OV7F97vLCAeZWlEUzJ4S0lnQiDzNEupofrXbOWIRULQcpRRsV3CWsp1BwphwwStC62kQEL/2k7
2YR7qVd4/t9pEwZ1OaNBxeqQue1LotY43QY32U3poDlHe8MB3fwhoI2KRSBl3Chau/i6oJDGgje2
GVujF7gLmQNMXut6v60NibCsKUP9t2rUOP+T+D4kSY8SrSQw43qr8GitAWEdo6Qyg9EXGiBkNv3w
b17rO55uFTWvfGcqwmpuhijVmgp9lMjvdX6egtSEuRsyy7sGJPk8t9X483pHra094XMj4joPUSmF
3XJ6VIK/M4z+Zv0OqC7z+vNX4p1YZ8FlbYj6AaC8Jnmd4dho6FvHt7X9R6Qiq0zT43x59HwLpriH
ahG4huzoI+hfDi5km43otHZyEWsrlKGP5mpGOwslY9nnZq/8Df218ohaVpfvo8LqfwYWoWKJxdh3
gzFkCbqrTF6QDTrleXhom3rjFPZ1OXLhnPcl0/l+hoEfTuITBch9Lj8acVq7pB5uSw1gPxJXbhnC
ghjqLtyQxr+baoQMFdrt0W9faVDAbtPQnYqGf+hcW2oK62JJwmYMQY6lGHln9m14HDRcuPtx8qB3
+Ykx+Y/fpbdMqujO96fZDJEMhwku7plaox+sKWTQL3DZKorwlEg6bqu16WHsdFczQCKJxyNtYxV3
78k/zc9USImlBHWhgx30Ro7a4cqadPKi+xOsknl0t9zRg5GQprjo9gcrnpk3FeNRqaN7FBE8TE3w
Sdr0ro51s+h+gaTqNeP4ptIZpsxxcG5oetv3sjUFDIIhHdbvw+xoJDnOqGHcF239W1WjzzzxezOS
69/honuOExU+4HigkQZnP1OQCUvV25zzP0FU/41rCVrLCbKErCMPRrNFm12JD2LZSpjVKS+w53tp
kx9nuE0TFZIFpsHnmnRkP6ZksHDt4gYdb+zrC3ntzlKsYxm5L3UcLoTeYGinZJQctQBjxS8obNPH
6pZNFTyl1NZM0/Y8GqBlYTRa0wikJxZSh0yRTVFl0SndifXy88aPWsLtpfkshOFi5nmsRupyWzLZ
zAod/2l2axuOeYAkalshYCXYMyEch4tH4sQQ7BuQ+NNZ3zNSHpA429isViOZEITDJJQhg8JblCgi
yLQBxRs53+VJesgjcspK32z1bk8nemNg9zQN+AC2gbZx47Eyl0QRPYvLcIQ8AfdBynTUZNmpUHQ5
TLADngonkwsLhnZHNm06Zq3sOKKqfoo5Y5KKbHprjRYMsGEnf/DhlBSdYFxkqjjTpPcoXdriAK+M
nSiuj3AXU3VUh50DDc9jK1tz7z/oWbNxOF7Z30QxvSK1LaEUq4LV1NVjn+5mov++PrvXfvry92/B
uokiOPpU2JsBqlcoJBNttcsH7f3609fGYXmjb0+HafOoQs0beoFMTT3KzXrW4aXxPFWv1xtYjr8X
1qZIq24p92nMk8Qbq+FWm3IvVnzbCCVP0as7pssv15tZ6yUhBHCtUklUYnvuw9FT/XTXKZBa6XfX
n742vsLSj8IBtUnLJ7SUtyde4cQKK+/rj14721Nh2UsIkCQiuGo0PpCxCJ+o2eAw7FuyZsHxCG5r
C1PISreaW3kVUYKujUNRDikcnAbYY7v1PtrJEIyByhPY8yF+WQC2/Rb95+ukemHwRRF6QQwJhXUE
yqgBCfpmOvt1g9I7udg1sWYNpeEUmfQ76JOnwSj+JaoxOo08H3Om3k2y8aHjNjUwwqPqB+88r25R
PoYdFqhrOQsOVEZNHkNftWTadTW7IUr0VrQVXNDg2FlWozPKzS4fDTfsUPMdjLD2me7L/+Psu5Yr
1blun4gqJES6Jay8nEPbNyq73SaIIHJ4+jPwf+PNZxanfLOrtqsLFiBNzTACBDeHqPpsZL+zkmKX
25EH25+tLMTKHG1hJX6dnN92FMjdKG1CZBWip6hgD431j6avlxfL0rWnXfzt2nWIrMMwscp5CZrL
qNjQiC2ozzCAv3yDpdUxCzZdL5WiqXNo0YTUAZGyFGxl4S1defr7t59OECMVG2AOkHsDZHu65kel
+vi7X63999o0jvt+INAeigkFCbPoSkiRru2YpR8+iyzQNKKdLPBKePoJuREnafeXf/VXCPxpd8yi
SjZEoVBbzPdkod1qvRl4ik5cMGTuMmNUnLiAhUCLAWNUa/d1BiFJWOJt0ti46scq96VSS9g4tXxn
MvnZRepZba1dVyJ31yh9b3P+ykF23EALds2bbWn5zUIVSMXgH5pQVdfrYg+e9FYtzrqy8jqmBuoP
b2OOBdZydchzA+9Zl9LpxUNGgGiEBkAfeBGgt6Dibi6/94WnmCNm89BOjCKa1jigRzSKXF5JyESs
oU0X1os66wPpfQsiw5SMKoAwtZUauXaBgHT5ty+9pFkAaHmI2qeFVpRUoJ9vRO1zWcDVfsgOaqOP
nhZnm6hq/cs3WxrczgXIATFKh0jDAiU0PooS7u9W6GV5/sJhNQXr+G2KPCTiI/hSY35mIeeO1Ds/
l0qJkqi6MWLVBWYD2v52cBQCU+bLP2x62p+WyiyWlANokiYc76C337k2usJVmlMPrtzUIfawpmi2
NMecg2zLKAsT+Mf9X8k/wqEi8qHNu2MOXsQm24a/i7nqLMC0OhKAMYPeW0/YOZfFFsgv7/KLWlrq
swijRMPArAR9PEMcGLvvh2uuvv/u0rNYgHKgHgoKrQmVD88SUkw1Zze6WLVN+nkbkTncViqJVYUU
0hxDzAcPBmF7nvLIEZbWOiRUQHsBxRg4fvCJBtJHG5F3G6UGc72wTCj/xJ+aVFBsMtE7JrzwXCsn
AKvlm06Fz6zV4x+X5Gga8W1k1m7KxusUD+N1JAM4dpT/zJrqLuvD0hFB/sg683FIkqMW59Ap1bjf
hmg2JFweIxM+4yQFiTuBLDV4mvyUZzkAewkSnB7OmKUs32SMInSs7S03h9s2g88eIfldrctnJU1q
X0MDBWd499FKw97WFn9I6uQVyEiQeprE3AcD5KewhdoJCQkVAoJexSltAStMZb42bV3QcSBz5XYy
JJSWJmRjOrfzR89wJwbTZC9Sn5uVIvPn6EXmMGQy4j1D/xmzojre8qA7G4ru1Yl5tBQ6iXdXIIGq
a6rMCxBfSCT+NyuoepVHRQrF1Ca7glVh1z5qidsBMPc0pdjFFq2lemsZOzLu8V9u4mFHnzrr8ISf
dx+Z67yLMBjachJy1IrCy+1TXUZ+sjZKXbr4LAbKUo2bNGMhJmJHRGIRnXrtVwckmUu76y2kGxRl
gB4oz29yprwoVbBpUrISlH6uCIk9i3d6EEBBxhpx+fItHm+k4pIm9Ws7cCrt8XJwWgoes7iXU1Jn
bY/g1MbadUmGh0QJVwrmhVOB2LPAJ/sSxqJQwdnp962H3tsm9KBuCNb86E8qxmsTkp/PODKH40Vq
GtIAx++Ogfea0bukSRy48TmmvlKYLyygOSgvznsxcCKgyTb4hbJTauYyM/J/9QHmsLxyUBPYoxZA
hNrpWcmthzJddYy1fzz9yRx+FwNNMdAA124i9l4qzQP0Jh4CEnm9WrwAjXTmepV7vIB5CdfgTqr4
uhRwd6XsTAr9OolJ54gJFtDRcCydXAk+FWmsVH8L5TyZg/byStELJjEGzE65b2zrh2m0BcXYY/zU
eBpq+XIVWLewyucYvjSraFEb0NadiMVwpT0qkf7L7zerqDAABCplku3VcQjFzScTK+CwpVU32/ys
1yF2wkJQDuLQgVYzdBLhY5+lK7Fl6fKzjS+6NtSiGpcfmz/ACm2H8CVI1ry1l7bkbOdH0tJpCp0V
8Mi6M9A3oDJojq6ZYBTov/v9c1geSQcrV/MUUo823FlaxZEDxEqRXV3elgs9ZjKH5lk0VsOW4Pql
N/hfeqj78S6BpxSFN8jqsGxhYZqzEsg2gp6VA15Urp4lxiqsWZtML115dqarCh3BytBgdZkFvhFB
JKINtpffzdKlpyX1rUGhBJwySepkB/wXCnFkf+lKgr9QR5E5ZI4njCUma7DQD/yAWpDCfMeEjfOB
7KJt8ye4ITg6FFBcMmcd4bl0UM3p6JGwG+BdMa9oN2i4TSLlcte6htODKC4P6zbqi4tqtqcp61sJ
cqgAXB7iJImtQV04oj5OSq9Kur+VURxHO/ZrCo9nqf61GP2MIfO20lhaSCrnLPWKhry1ockFbdEC
tXYe70UQnkUGIc4svMEsc0rjV9bI4judhYBRrYeOwF8ApqEjpsDmMzmGm9qZTAvrwM3cNYDQ0o3m
RPVMK/MRnFWxG9wBjgKVUwuYeSLj32d+3TuBtzYZWYC6kjlbvTe0oY7sBL3tLSxgbhAUDp1wgGPX
Nvq7vmvOOuxwXbhsP7BNdqgweXXtg/aYbvjoRUDz3isPlzfgQnidc3QsjfGsySeZROTk1b2BGWwZ
P6GD4ly+/sLZ8D8snXCwS7s1kLgNzA0jw2/1P1Cour989YXwMeeMsLgUeVmh7UuBsusB2LdvL194
qY75H5pIPORwEbbTnSz1kxpGzOFUtyGXPTx2MdkSG2Jouj3oXpt7o+giT4OMm9dGCgBBAVQyMEhs
jeFDCMN0BqgNFVTe6+YoPLsmr+kIkOnlH7r0BmY5A2ziBx3jnmRX9IAPQMIj7FaOrenc+N9+D5lD
dFFCZxRaKpBG0fnzYIi7lJeHFApHArq1QTE+XX6ApQUySx4A3jJzKQfsOdqDMGc6LLkm7cpnXLr4
LHIUVVqNfQx5lx6s5MAEoadL7mppr+RVS+X7HPBKNPC5TBYnO2XHYBIaXqt70P+cyWN4NShNL+KH
7zCXdbfLWBkrBTA01bTfxBhA9a//q43kDxI64bZm2p4w5WudQtW9CDILbxDHW6saFwA4MBn+7/kc
FebIMxDcdsFbU7j/57LUQiEEKsDcSVF5/Q41RuZ42bEnpdnruJExDJumSxxLg0yvWNNOWlgI/wOY
jWsNkoq62MH7611CDtButdPIbe/yIl46OfRpe37LY/piLFqRKuBxeZ3fwpLSHyFY17sG/h+qPv8f
inXTxv5pOcw2fDvQIu5Fk+xiOM9v4TXnQn7D8kAvzPzpk6yvvIWjQZ9lGEPFc6lljYCkcQaMT3cH
cGipV17UNZvLr23BBZXos81vhnqZCmuqWC3jGKgBVEPs1vTyZviEgckbZOB2LKmBDSbN20CGe+Aj
3gqCpoipQi8y4jA/5232jAT7MVdINrXGNyyAfl/cbdMxTaCHaV4pZbk3muYtKrQ1Wb2lVzOLKyRu
NK7pkxu3Ifaxrm+zoLiiDdv07SroZ3rNP3zoOTS3zAOrGoRI0BpUXShzhHCiqmE9rPnyNVq1u1kQ
VydzgG4aDappkD6GBakzccR94slrAf84Z5BO9q5t0Qf2IGCgv6x5Ny/AmQibBZUEW7zvOzDEQvBb
/cHv99l1dMs9HR1eN74CgggRtHu29/3N5XW2sPvnSF7IW9mRTZEmJD1m7nEP7709AID+5at/TfF/
+lLTbb9tftBXlEIpAAkj9xOwhrngRkGlwP/i6SB9NIpd5WVX4znaGIGzZu21cPLPwbyQ9wcw3FRx
V/sxhjCXhs78ygMtLO+5kHqXqnU1MujUsynAQMrYCV5p55S7Eu7EG3oKd1gSbs08brsrt1wIa2wW
bKraSkhIUSNXWBChqx1T1/T5rvGQmWLos3ZiL62EWcApEx1oyhHKDqaNPn99r5mqy7KVTvvSF5lF
BVPIvgI4MtpF9ngKO3pUAVBceT8L0WAO5s2oBc7jWCIO4ICB5gVUXVEg9C5sI872y5qHzELON8f1
9mZqpkzvsabAqrVSCGVbpwQA1Syp4Fu5VvQv3WW2/8HYiiEcFwoMawFG5QVYPZtEqzwjgf4qX+ta
fKl6/rAt54Dexs46hXbYlgrEVke3gR7zBtNTOIoqvVP7aOJv63P7REKXO81DgGmPE/vr7JmlnGAO
+FXGYrCo0LEcyNbaUr8DnPfddM3bNHXHN34Um1Wy79LqmKUfBGAei0+3Ml5RpJR7bJ/tuIWLhH6A
ltuqfu3CAp/jULleliyokHuUxr9Qexm7320cbbb540ZCJlXBgZCNwtVk6ZK1afrCfp/DR4ecabKC
btbOTF/HjjsqO5Xwgbi8KZcuPtvvrLUjCflrgI6Uyq27p4K/VfqqBdpCi2UODs2sUm8aVYM60Sbb
615x7NwAxBMkfED7hhu6Z/dK6NZv1An9tW7AwhPNAaJ6IliZF6iXqHwyQTW1r4tuJddb6tHP0aBD
YXQyrDRc+3bc2KU3bQlIKvg08LH34L0N/wfuBu+Xv83S7pujQ3ULckGBZaM1cBvcBbtiO02MlHO6
n/IZ5bcTo7nAcgr4RWUb2BKVUR06sPqLuvJDO/rIA+3z8qMsjF6+5Pm/pRcZZPjsqECnL8jhpJoH
+vtoq5AHia0rW7fARKoj7vQZJc5kvOpcvulSh2oOIRUVXMFAhhc72NB6BQm3SVNtW5zSG1KKl64E
QdaUV3y0iTuq/au0x2fRcoj86eFbRGTlWGS8YQyM3djYAf1zFDb02bL2ITNVECJjqNHoZe9RKIka
sPsDwRaWvSmA7v7lB1jIYeZaz13LbQHRdZT+Gcxt9wTaYRm5rrq/ly+/1H/9ahx9+yptUfeRxW0U
KOfGBxhmWx/JVXoiPhgBXr6mXbyQFs1xqoMpGUWLZ5KElPvyA7xvT7hQQzIcWD9s7djRVlLkBfED
MoeoDlEmJERdBNScLHy0LPnkFVw21XAvOgGIj0gGp4NrT9fwY7s6V1xY23OsatP0o2ZR4KwV7Ben
T80Nr9LTGOrHsDBBzIZfnlnA9JHKla7W15v7ISuYI0Uh2phqeqxOHLgOtU6yoZ9TTM239DHwJ2vc
5sT/pC/lrXSVvfLLRtFcYDnUQAfOGkDIej39p0f0jfTpP1gQHm0mYscy0tumgf1KZD41Crxyu9Fe
a6wsJFtf4fjbOo0h9RXYCibnkt2lfenGIPUPSrIxxhMzXy5vhoW84Kt79O0ecMIIIAYGec0eMKBS
8NOortmkUn1hC3wF+G8Xl6lZ1BFhyEnrDsr4Nr8REDtKpApLCPPeVkPVaQuQS2WQP2cG21jM2I3D
CFOMutowSFA5gZnfxKEuXWhnATfE8wPmcU6U1X+YAZWuKnPtsx1rntGFVzVTt4oWbShpn9QWOy2D
V6MDmp52Ciq72iqGr/MXAqMQjYCBGPlFiJpobCsHZs6uErCHuEp7R1FxVTZK0Ek0aXpjk0rP4MML
uuFQoTZfs7RyCVBFxWB4o9FGDqujBHbWOsAqqvoyFFAcSiVRwRlvPlinOdAE3iuQxRuHzjVlWjl6
ZB7sNL+OOji6lXw89KpxHEX5IhIZOhmFPlWDitNQXzvDOOkjvVUDOR6kimYOXL87p7KhlFHkO6us
YQUfOmVuuDLFSGWwQwfyGdcZSQ7pmDyi8fKs663mp93wEFm5zy2Ut0Yr6V6XNVSzg9YAu6wGTCx6
s+3iVSZRsDfJIUiV9lRGIGZYGm/cfGCPMNxor9pYpx+wqpQ+8C7aqTOTFABKdkRzOd5khnzpB2Bq
q3Sjtemu5FbnW428bmLLzxT5lJH0OlD1AsYikJCTEhSdoFEcy2Inkprog4kUcmD2vhnUg8Ha975N
uQfzkkliQv/UsrT9q3ECaILeIacKUox4jEmyrspaH+YquUOHgHsQHCxdswo8Y4BXNgXCzAjxrGYt
73Or2NsUo8SqbZ6Lsn7UiWn6AELuQiuqPD5CvG5EamZI86HoJLqZ+rWmAA9cmPY9saDYBs8ANAmT
wOU9SI2YYqDzUhzjUXyGkoOR1yteAqAvHdiRAdgANLEu/NzkuzwsH0PEZYcNMPXNq/eorLZRYt1G
IOeVbbLv7LJ3eJTBJJe9J4irWp54Qd9CDE+EuQMVgmtoYTzSLNBA/EsfLNlFUAQKoREjLE9rtAOz
x1elKW5p1RxjVpxsi19PU2Uc6a+6wX0ghE+ypo9aWj5JNvpMGaGMAUXwAy3tP01Lr4pA3fAu2mPk
vQmb3A9boA6gzwx8eJT6zMKoRhd6B9NOsqcqpM9M0TQo/MSmUYvOkWNwUJX4puY0daQCLmBZ4EOD
83gbRRG0PKBSXPLutm/Z6FipQI+iYIUTDeQkKf9bF213VXfZvjDlR9ljoGDYyl0F4zetMB50mwNY
24hm7YD+OWNW54ghrY3SitUj8j9fQ77sVlsMGSAMTg7cyT3zX3YbbdYksJbuNVUK3yJhD2BmUsBy
EXQb5oStgV0KUH/073IQ/zlhUufooSGGMpEC/61dlB7lUSYH0p4/Ll96IVmCzud/f7kizEz2UI2G
fRm/j4NmV6f1VV5XpxbtBiwLcl+M5pYYxlWlBxB4sZUbkSHHXbn9z+eTOk/SRUuzbMxYsqv/DG73
FLoFxrrST57UzVQNrE8xlm40/f3bF2oLC4CnHC3zpEmvgm6AGk20gmdYKAe/Xu23SytA15qAcuIc
D1TfKLBfFSeBSHtpeYbilvFa3fTzI5CvUde3+5Rd2eDYwn0mEfLJdyeWPojj2KE9tK1zL9ik0u+z
zeVPs3S3WQk94Ft1ZQeKYF8p11kTXmX2sFKdL1x6Tm0Y4HsjYmmhY1Y8DPZdKlZ0S37eJ+R/mAwp
FBLHgYtd178yegbew9FauDc9XX4jP29yMmcyDHahN7yGWGjHDuC8QtHzyOI1jvtSET4X/bb7tkfS
gHJVhf+lm7yQzf8x38pdeNUq/gSVW98NC9seRNr/bocYbuTQzQSDz3hVQ7eEBSPfx8+mdMWD5mdb
slK7LH3p6e/fliwfoBpf6hNRcLwGMcFJ44fL32LpU08p6bcL67LsaS3TbGfFz3AHioL7pAawCrqx
v7s+/e/1MdwxW1WNsx1YOOfM4rue51uS6ceui375bmYN73ZgjMAyDRPqXBxjFSzQoVzh3y6t1Nne
1SPo+Wt9ku1AMvFzS9lDcdUV6SqA6+fKRZ2TESL06+og+eJoCrgp7amrONk933OIrz+kp3wfvFi7
8GDux5V3tbBe1TkaH3RlDuQLzTByMx3rc3gMASIV+/6JvwerA/2fX5s6x+NHTVV3Q49TvNCPpXVo
5VNPV6LpwrhenaPvwSnOq1ESzCXByZ8MTxGcwudqY28DN3TsPQWZYU06aKHDps6R9oMZM7sVeFvW
a+eLXX6Wz8wLWgADSnc4cndNiOfn7a3OVcM7tabxwFAKqMl9hlKJjn9/s/3UOeQeWjiqkmnT54aM
5Dg8kSr1K+tA4b9++QYLw1V1jrqnQV9QTTez3Zi45Un1u21VOOJs7MMniOm6w6l/FBDsoncr91va
MrPdzvo+0Eyoye3yguQbwJdeW5Vswop+NKFxgn7gniXWHSQKXVEhCcu1TRFlt0XDUhgE5tsQKlMj
yic9XlOKWVrssxhBNMWQuGqya5PyQ9LsGOaSOCwq1vLvn0M0sMv/DaGUpggRJrJW9XY4lKfRg1g2
RFWDM8RBEwfiQ5qv7iD8uHa/6Yf/b/tIncO/cRjA3KBGFzsgNqZVQ+V1tXio7MglotkKK3HHSD6K
LMeT2n8uf9alZ5wdQ1bI036osU6zNHca8beDGIEBubT88fL1F3p/qjU7h7jaa/lIgcKd3BaZHxyq
Tfv0/6M8ZUwL8KfXNluYGClELW1wDLXMBIrTsLifGvljDd5ggjqjLaJbaQyPJspkvwbPDGnQdTtA
UwgGVlAZlUh2MTvogL+zWldyHSyD+s1kkZ+VqP0ytAjg6+llRLylBZw8u0bfVWq/hTcIzKqaR6iH
79Kg87lu+xK96dQGWD3oTzAa3Fpls4O3z5+Axq+dBSltknpF078p+LZtKv4lNn+C10zjGhVYq8jp
4TLqkVCtncTAfoL5rS5SPxFd5qgxHH8F1mIWbNrc2EsNB0munS09eYWexEpUWdhT1mxPKRkkceiA
YsokN1Q9psYdk88rK2FaUj98pzkUvgxUS6i0S3aWhO2XUzngPj/2qmvANNkJ3OQ2e9TWuGILwWoO
i+9N2CQ3lZGBCwYMZf8xolWXsjtLvgDO5v3ygaabf0vhoBkJQU+K+NDdTu7c2SbcyONwMw3O043i
reEKlk7euXZtHTArYhIPA/HSxp2cuwiyRlggu8EDgWdpIVx7v4YJXAgI5izoVUKAC96izBxN4eRF
45PqhhS5a4329vJ7+8Ld/bQQZjk1HSX4PH2LDTt1mNC9DIiBliWTT0k97jLgqzIdDZ1YeJYS3vNq
8JkptuaoeLJHh7ElzAeE1s8zzdFYn7lSSF/TK2gSV+ozofCKqGh7l0BO0kttaFLFUFp1ujCCimWu
O3VLtxbF9ochgqtYKNnBtnZgzewlcXOVVpGvtyDtR3QbU33fMOKBEC1dOSQe6MMH1ardfiiORZZ7
aKc/mxDQsgU7Sk3dYoK1bXWkQ716UBS+zYXyj+ZoJV1+cT8PNNT52ExpFQMzE5RvutrtVShRhNLy
qyQ76MNfta9h6gwywlitmYksFHTqnG+QkFxSRaVA6ZoqCLC5flLYuO1ZZDjWaBzDId7L0Lg12/Fs
qOyxMvUKXn4tczKDu6FAj5ONt5cffQENq86t8pQAd4DUT77Tuw2lSecMpgZIYmrBWkN3BwZElBFB
ksaGOUPb3CN9XdnlS/thdrq0tiwSu4aKfgAnGLV1bfgR17oO33Htl3eYxdyOS4RcAfeHtiLP8Fmo
nablxyHTNv3QrdxjIa7P2QeFakUagLEA+o7waiZEhWMGwR6ws/530onqnHZQgwFSdED87wqietr4
t+cA9kWfK9//5xaVOucSAERo1bkQ+e4pPMF5FsflNGOD9rzHYA0Dfzi39nH4YhygOhCHWdlxU0T6
IVLNGQbjYNm6acCEuxvVbQwJsqrzLz/QwrKaswuSvInTAdAayHm36Lftm17dDUHl9lm5Mo1cqjjn
NIMsF2NdlmW+szujdBQtKJ1ODQyvbZHsMNDQjLQDl2ayiO87+4RO946r9S0swtcIBEsnlzHLLjVb
w6/QUcZPH6uA6aR+Cg7CpdcmisYemMU1cu3S+p5lmQiGATckIL1KcJfD3lc2w3YMrJViji5k5l+p
57eTnmcTeg3JOHQHR7dtsf3rMnsmCdgYSVs+Fhi8WIXpVVrzJ4tI4ppQ8YHxvenGJjmWAvMuq7wV
gboVrLkWSuqxsAEaqShWVtMC7FWdy3APwsirZiDIsv+Kwq0Og1u9oQfnhR48ZG5F6IdvvT8p9f/y
hc/ZCUFSAMQpoB4cZOYp0+z7kclDHZVrUqlLTzSnJnRUtbnEYHtnPHaH1ovBY8qu++cJCZF9hlfw
uPYyjKPcNRzv4g1n2ZxoSMySpk53FkAXEMTcGnvwIbbtzsrQnrZQ7IWHqHbis7rCLF4ILl/p0bdF
NQrMm5sQa3Zgqkek9sksROTL4WXp2tM++X7tUYLbyoFE0AbQzMmg3tBCXVlsC2nInI+gFlrVc4Ey
NUxKxN7SOOdJWDh6UnhCq7alpW/UqoTzr0hL93ePM4sjpCSUxxn2X0oPUfih6M8r1116llnciGnG
+9DAN9CE3A3J8AyFpSdTlI1T5M0Tt/LqoFLMeCHM2V+rPSRNKY1S+EZorgalMdfsm2qDgAMF5xKj
1kpLey/t0QrLyiZ2DM2+0TLm9QKdxoaSfwm4on3e+kmvfbS8gg4wUOpjeMxYQbeyFQaGlvTMO/Zg
w9NPKe3UbSFI6YpyPLddek4KHQbxEHTsiwF+wVZ+DutCOkBqObGVY6RZtoeuF+9qQzeasaqmvlBh
z6kUCdRVqiyBCjnN23CLtvsmhK5J3ufbANW1A0DBH1234deU3EJQ6gXosbV1vBDX5yLlEYzsO1sD
g0DVj3L4gEW5I/NgJSla2CRzFoRqpJpix3isRt6U6gurVzb20sk75z2gBWvElBWQ/n+EG8++2Sq+
jN1oTzdfdeHH5cW78G7mVAfLzFmZ6Wj2au1WsU2X8tuhWPNTXOrAznkNugGeS9bV8S5Stwnsr6MD
zKIFvHNLh24CGNFCvmyt0lj6ELNoxVszD4ZptNkAxBBdK+nKFGEK3T+kb3MaAw87O+hGXHcwj0Ie
CutZiocxPhdkrQewED/mbIZAr0AuYwhMSXxKwweiPIzdKR8/M+VUmVuFrsSppQeZhSk7qkiqdRYY
o1V/hizpFl2pGP2rcW/kzRnWsWsKxF8I4J9e2azcycKyBgIHD9Rv4hvo1u3NDdhBkkLzIryme/Mu
ctM9rEx8ezup1MfHdCO35MV6hybYtniHqNPvQj6bVUUkgc6YwfFDRCxcWJCiKym3lzfO0v6cEx6k
QVlp1bg222qbyu2+0HnRqdhbR8Uj8e/O4DnhIe8qzrPp0GrN0tXVnd1aK1deyqvn2uWS9dIyE1xa
d1pveJp0H9pdcrSuuRMDsp38W0P4LezMOc8hHjOjkAUiWRB8pvpOpbvLn+ALfv/DOpsTGAAmbnn0
hW2p5XORy9taH1I3aeELGnBmOYFsNoWSXwGteNcLdStLJXOisDsMpsg8lfOnus9jX7fl1RjRQ92l
26CKcQLiLw7HcWlU0AWGleghTfSz2VofNC9uFds624Q/WgqIWjxL36MmfER2tJIZLb2t6e/fsi5u
sEQH2A8cBlHdVQqy7nEtPV269CwDslUhLUvL0DML79TwkLGXyx9icSnNQoumwFUEiD6Bjq+D5kn0
xrdyw/fqB5sUdqAtkaOVuTpSma7602efhRduci7j6W7tBtL+Xnyvg1m+r32C6BH/09c4lIs7fBY9
IMvOEgE0H6BTaMx6SOZjf+LMhjuxAY4U6K+V17dwCM+ZFHpvAcM3osLtC3nfoIVZk+SvpVRHTRIO
QaL8bHLzw6y6U6G1L3bKHqit2V6Vj05SwL9WSeXT5Z+ysELm/Ap1rErLnmrUZNwM2WOwpo+1dN3p
TPq2qBm3jFq38YQj+yf1P2RNA2ChAzInUVhS1Wo10BN4jFp7Q20e1NFyCxsZnmXJtUxsIXOdI/UN
aNSbeRNgbAKhlsTLt9FW30IS2QkPa7w2Znw1IX9Y1XS2qpMQqEpdB9cPIK2TAT6CmpP+CATdlZr3
JzLApF4bb41E29tjhuYAO0Q88RjswRIu/nAzHQCbLaEoh9ilVRIS/HxfMHtLWrT3g+qGdqCvGuw6
HGFaoPdoOgzljYEC0glAOQ+lvB5zeGSqFhxN81rZALgYOGYEIn2pAsYV5lcs1o99aG0rbYBZJ0Ta
YFe8NVRlwvrqD4OmXRHZ3A+hjUZ3Pdz3EEQCzrfdVF14rsv2OqDypqPZFTXk4CiAwTqlAdkQmwae
VlVXTd8c7LjcpTw+1sL8q/dQ5tNocBuN/XUR8BsiCGIzbzY27F+JVqiOCLPIQbPkzCz9RpcgBMf9
oLhdMuxIjlb9ENR3KmwljiV6znYzbkQSPEdBvqO2fK1a42ygsArQ9vCKHqAZSUtPSQCcpSx+TsyQ
eIWgwmmpsYc6lSfMYpN2deqYSvKRhpGOVNYy4b+tg1Nb1//SynotFf2lG5TC64riHLXha14V97Ww
QEqJD0onG+j1dk5Rw1Bbhw5ZHGh+FQFYGhkoxXpMAwNS3dmRcRBWFjiKFVJ4RIx/VC6Gjc3js+Cd
PQGVS7+V0MbTA8WreAkROI0dOmpQNxrq9xSP5Vo4DPGWq7e87v7IXD32lnUdpWiv0xy+vbJDXTjE
DBBAHsJTFhNId7CVTZ2orzpY464CZ2ZAoDchI6Wj1QRNUtrfVrr4aAt2DU/3Y52nL0FKpWeybnD6
yAi8MAmPPawdoBq5kYWdejI2M0DMo/tOhKFD++KmDqtHzUhHJ2f6TSnj18RAqy00nntjVN2qqG/a
KS/tWA9EX5o+sMDCvzXEQwTF3LOWDe1jSJO/5SD+0BaaMzlmBbFW5L6ejw99AjixAsUVn9DqrrRo
70izv6cAcEblJBtOP4vafGhy+xgF5mNTAqrMSxTUvGteUZfmTmRXpdOG5rGPYkh66TuBFWjp5JzT
ZCtziHjGBQUNg9Vb0WePLBaqO2bJUxTCxKNVRwcT/zehKJ+Ys7yENn/Py1F30oDtDV3XHuFHclWm
5dZo08cKXA8nNcN3oxNoTPHmTgFp2gX79ACZwquxrgHU5UXk5aHhjlqmeBjgRW5oMSgTl+W7wEre
AI94QvUvfNCG3ZoEPk+UTZXVL6MCnyy94i+ygCcQOPTopegbqdidk2TqVVGPgduWEvOfDs/Elc//
x9F1LUmKK9EvUgQSIOAVV76qvXsh2uxghEdCSF9/T93HnYid6QaRyjx5TAPBueuxA1LVOERRULhU
SHshbXHq9AhuRv1QcHdONPdhpbqI5zIqSCpEcWi58hJdL0OixnZM+NbrS0mLrKY+wSZ7epFjmVPp
7FyNdFenPhaF6yQwaH/Bx3HBSn3XkA3Gj5MbgKRQPSxR+Nev7tWE297ty28qCg5FVnnR3fg6Rexk
5q6JxyX4QjDYbi7hE0f98GEs0XogiLKKZVndvLF7R7g7Nuo2qyb2JIrgqWnYDSFr2Cm1oNdOHKY3
TR8Hq/nqt3Knx+JlVNPzKES08wDdJI4wWDCXEKtWUsTQfUKC6xaf2+ynkO4eFK8zLOThjap1dje5
JSq8NPUmUuH1OoHPaBIt23trEbIe3fNQSvVetfRE2h72AYBZUqYr/3fzaydnTXeLAv5jdO2nVuqT
atdrvfqfpJ3hN4CwRRCjvKVM3ID+qwN9UICHY1LB0hDeWrCq9XUcFN6/zY63VU4plcqLOTQZxayv
XPbduW2CAt4CTqojceUlvL4MVh6IlI3tjB8ZkhtUkZbvPbPCa0m/8IhlSMX5Qq79z8CgDubsalr7
MrMwsWNxChTsw8rqeYyGpKzY3lCBItCsP0ONrzf0E4lPP8GuPnUmrM+JWyS2QUGHgpZhsVZF1Ruq
fFa3zZ+a/GzCOYGgz8lnfLOqNjuI9VKKIOAlmPYzbXIj/voKu40GUfTVpFPaNQmryHnt+8dw9X4N
TJnj1VH7snXBqeCvuHqnmIBEgWyJfA7r32lqs1J6T00Q/Tj92wCLX8H8a7uqxFfrITBF7mub6Ltv
ImlTjaI2UoIFdovEFScQGZ0sckate9/67nB+k7nzk057zzNA+1sn4OzNg8xt/ptKO8XFqMekUPoX
xJEH3cAGrHfO9XYvSa1JLFFAWrp0ADl6WWpUQH+IRdvnHl0TwbcaG2cnNhyK0Da4l94gGyuVlvUY
IyQWftvFznGISp1A5h4pnibCd5FQR0Pq38LVaSELJ944PQ7FBspI9RC6ardGeMlEuC9A1/KlYEmr
wmfP5Uc73cMxyAwN+HCkBBeKRRxEzALHZo31eDZLhLn3FYT9MqgTHeKDxr3vLi6WMK4PVwxbdvtJ
4ShgxT8gT9LdyANct9MBEiUTtuk8br/RFKVhvcHH/WrDJfa2/wJfPRbLBR7OuQQgu9A+BlE29Wj5
Jb0lJ5w8ACq+eix6YER/QQLz0k1l1iNf0B91uoQCepx+RyqzR7cOk3+WzYTV6dLJVyLXxAbgApTt
zu1dJ16C6mL5/CYRP2XdxkP7MH0tTfXYGsyFvjflFpE6JmD438f3GkUL9XzKiKse14Idun7EbwS8
SjrRXQl15neGFWuhNwrCh87v/xQV/w1qOVeMQDQ0xrX1ziGrPuaqfCyi7WLhL49fXh8Gr9nNsCwI
R5brYf2lDrkEDuglKoguS2duEgoyGCcZJGEXOzn6+9qVJ9s7P+5c4Xm6/Hl0/e96DeBly6pEeMyk
gereWEF43A3yl1byFrbtUwRRjljrJfG3BcmAS62ThjTZoKKrM5F8auovsvEjsoP+DS3XYIrTT7/C
C4dn1zv+8ZgG7U4YB9FZJbyt74qZbYZTM5qroTMPvS/yqPU+qpmCOGFeGh9SsECSeG3JY83WVLIa
uiHE+DnL3u/7PsW24rw4iMCtqC+wOoYUh6hfIuaTU205YKnMWKiIx1WdtFcXe12t4SdEQ8IH6G27
GCoyCquE7oFAdBz3EeKVo/664TocA/FcDwYGJpPeL9o9+zyKYsiAHpAYucN2Yco6tux5hO1o70Ng
trqU4baaih1SwD3ELW8Ufva0ehn6tYP0C3zkCgaya8/ns/b5V1FIKPQgby5X7zgTzdIxcjBuNhtm
g76Jo2qe3wetd9Ld/nmy/DHW6zMCCgT4064+SqKXdGPqYWm8XQA5dDUH50rxl2ZAADYX5k0WoNW3
MCzUpEh1zdd07MTF40PwulpCTqYb1T/8MVzUUAGF6uqUoeefgiqdFn1tZv1CXJK1ZrsshiVCLntr
1b4VYwoTS1Cre0hjg/LYa1rlXEo/Qy4hMF/zrNbyC/GLcNQQ9btXFCzHj4FSM2DcZVShKG59ukXV
f4vswjQqEJBAHJCuak/wvWy7LcGB3IMJAyUT2nEmcly4b8I1A9TA6Gbb4IxN3H+9dZCoTPMRjJ3Y
tSxbTXN0XQivkYrGm/A4d/wgWDgiUNl97Ilz5Y3vxVGJOw6xZmcu2P2pxoOv+ksRNB916aU41Jdq
KX8nl2YRTKnnQl56l77Lrr1URuVVAFUlZHJNEnrzM99EjtK/L9b7ckUGXtZ603El0Xe0NDLrRpf+
LDNeOavUnLk9RaDbcilN+zKo4s8EFXKQ0UG2ssxCcFj9gT0tlZ8J4+6Wlh37ofuvcJnFz7xA5Lba
1EbbzgnstZf2KcTIttT8a/CW6xyBezTCJzNZy95NNtufCvxFis7Jtqk9nXHr0H7dl4VFeuHY/ug1
OsB17FYTk+mt8lJq7JgVy3QVXRklnE1dsqj+hXkwbe68HzLi6cPm/ugU27bnjp5yt9X6/jyGOPLb
syiG17Wqnczd2JijYiNiQ/VTCreLF+M4ay70kFioFYhTP9YgRsVFiIA72y7Q23SlyvWM9NsNyXJ4
r5nnlCBN2eJmS/0xl/XNDco1U5t+ATbf71A/QA/o9acU3gOyq9tTXyuTVht4BaUc7ynXg90zaTHf
1BW8y0PkqPk8NZ3IFPwFYmhxkm7A1AVQl+a6p26yWvMove0igmAF9xFKDhhdtbgokUAnNvTioY4L
ZAdl84LmYCj5FDc9YrwhL8zAw0lnVz+UfRg+1OP82v9/lgu/WiQvvTlALbMpIMdlmvKSwF1mIiWq
vv1Dy/ail0DksyU7UXbPuqt3VQ+VLeJYD9sm/gkx3cyKFkdoxIFHl7KCaJOPeHKjhUkRUqKh0NiZ
UpyFV6R46og2kgeYJe0ggEXoIn0YqD6WDmxYvKLL8AE8j6Y6oRKz27yh/PsBxsv5YIcITyWAcysH
gbhujhVcGyMCcJ2SMpFhRTJYzA5xURVvvqqPboX9xaIYnMzqaMuLQf+sts7cqE2cqvyFzJPsI4up
MlRQnUPHPI7DGXztnJH6uSLhI2iduw7/cDFQ3Ireuee4WQtvX5UI+sP88l6M6htFrT4sTuU/YoSt
LgwuokeqNX8Cspo6rVZ4TkamQwfTKS84t53hsbOqMJ03HUdQ78oZ9jebBj9vKG5IGMZqOzqP3P9H
YYtU4fsbFfJFxJaTJvwVhj7Wcj0gN+5fNLMo06zM67Z7tHp4rDdSXrT0kdY4DIB4MefpLgptYhZ1
K8ISFmKTCDG5elGK1/pHdeelzDP7GoLT1GvZKWpBDlMrd3eqFsF+2ypkl7jbs23MBTzCDOrVJ1Iv
95hD6e5niYyOsKoPHXUyJHMGL2MEn80m2lQWaoxNoZUHafi3Z+2SEA8iZdW0WRdWt9qEJ9GoGf2V
XeK67XcCkWtTMRxsKXfWVrfNa3+hfXuzWh+MV/+1eouNwNRfusiUGNGbjN717nFu5j4rZ/fP7eoD
CI0nT3mpMJBVBLVsYqHNifjbjxM4jzjoHzKA4FEEiPS7ox+CDpmAMa47BUOm1/UwQkQtIJU2Hhph
EPcRPzb2OMhjV2AGnZqYUNxUDbtAczxXoFBFD6GwUD33z93SL/A8HT9b2Cb7akNoofnkQXX1hmVP
/RVeytHUxlMFb3bw4uoO5SPyDdgYATl1RCJQerE/NpjXuIMcHjr1nNA5xyzzIIICnOv+UG31FffZ
nnD3rXTL52JjGAP538RFACaj/AgkzDWC7hIENO89kwqUm8SnsJJFmKHCVQAUpn2cXXLt2t6mMD84
OHOVY7D+z7h15oEFBG1vUozlrljKxz7ySKrC4Ws1HTT6ZEcoPflBe6qn5j0i08tWxitxPkhdPPmu
k07oZGAblgxebRHMBeNIWn84yE3smXwwpsm0F8G8SgRgA2z+rinNDla3mQOKQLjyf4h4wneMuuFM
zkUF4cfSTU3eLEC9+YKGxZP7idgh9viM3KwAo6DFQm+uRsx47Yi0ETpBet4uSTuFmAgWqCa2cEJU
uiveHRePm24zTAcU3husD0U6LuQrVDRVfLw2xPjnNQwUvstw3jPudCkcvMV1E0QdN69ZYwDFYbZq
9Y3M1ha4h5dNA4kdOUoUA54OAo6MYJ0nLWJRsrBv8qkjh3mdczThu5FVV8sxQ45V+0ZARTh1i3+K
1vJ7tfISIiogbkage1PUwk3Ix/PTRJ9oX57N2seC2BGQAN0yxzrI7Z5YEFdt6EKq64E0Yn24MANX
wohEv13YK+zkbPKwLsM9fBZO1EVmNfRgwdQfMd2kuLiOmMteYYjbJaqhT2UXGbRz/WGt+q/QIRFg
DJL3Ikox+9/UVlwpMmcTK6c+YSu3SHkVHyKEMYY0Hoj9RMK4O7wg7mXXLI599Gz0AGeB/sAJDcA7
hFx8ndyTQqE6j439p8XQ4SaESQQeMyY0Cj18u1bnqW2/i2H4kDq6BdpNgwDOJ+hYhOmeeck+t6p5
VREesWd7rAGGYsoijneBiE7UXLlTLSDReRte8WaPg9e3mepxi8ohaHJXDVUaiMIcsH6eYNMQoR0X
ok74KofY0atN+nF5jIblslblET/cuwbh7471VgjOI59R25g4LHDV+HT+k3CQgKNAFOS6pcd6W05C
ia/NdPuyK9PpPqzJro8xg2NcwfxbUNwSi4MIUaRGAe3JNkf9Kie80LE8qDuV0GvOpEG/tHZgpzhm
++bI9lPSSWtbHLsJWHUokek7N1iDoEcC4jdeawtMXsxvjYt6hx/wPkorQEzzWSrcnMTAOoYE+tID
LWeDAYQ/tFe7yN8VTFNcTKhcLMpHpGhH4XPbA/4JKpvJEj5swXpZ6r9IUEg6mhNz+1294DxEEN4p
mViFaXh422gEKNW5Omjde5yQeZqS1lWHJfpg9YPrkMNSwRoH8iJbwvdgLg+r/8vKAG7koPO9t9FL
5XZJTcDHV8MuWg4ciSibcJNwa8+EmacNRQxWxxvH340sVhYueQ9otuzCpPYRpAzMt5ZR7gIvYX3q
T1E+QI64et/+HAL1LtPBRYVvmlT4NC4d/jPWiqfKBDvGrzzkGEczUrYXBUFJLJY/r4sSjH9tPFvv
r2omlBckjBHvewuAqAfrbxcVyUp/7PCKRu67YjbVKEIcbkZsdJwUqS4/qwsvuWh7wyYibtvb4Nff
hm97oqvYuBNoUSgR/va8+dvVM/wAiPqzrMwAUye6Ix5+MjYiG8ll8TDXce0jXgFmQM/hFr74tdkb
SGFqAWvVmuwpmKk1JhotwGVa548hYgkwXpilAJzj23cFh7Wm+Irq+uBKdaEe+96a6NVbzrx/0u4F
QFm+bOF75fQ4qkF7VnjO0zSwZJqHZwi2EybZG67LB9XB21Y4P5PpXt0VeGfr/9ej8UMV0l8BXEqG
0cZrqS4NqQG/DClmwxur/UfurDh58KHCtmKM6VinnbRpCSiuQZXsO5qN7KNweexTmbIF62wODSYj
T2ogKV/6p2Vsd/32jZ1f3i0untyemh+14OPFMUSByDqQ9eq++Vk5sE3kB0hcah4+C/eNwocLMVQ5
7hjc9AD9Uam7cUb70HmHNqgxrRtwT2Bew6O9xNc9LEF6T/EicKGU5IPizUZaJU3TxBLriSlQl4GQ
tMOAX6vpQF2zk1jpACnF+/pZEKvUT2/V4GZt3f0rEE4JDD+B5GXvwgIGfcspwoSy8oPWaw7/f4c4
T7LsH70S90STe/iGsbE+tU6fGBMdeoLaPi4hoAOosbCEGGeTuC451E74gPVzPEsdk2J0knFr//CZ
n0S1HCf6r2JTplpocZsyURt7G0JsjTdoNSq1pdIOkPXoEFW3vs0rf+JKfiEfbUuA+n5Ijz6W8INB
eqJ4HCWWZeGw59bylM6mz5YJLj8hyJ2soPkw0e8NGeb11sLHq3zqZxTmyt8tAbkYa+pkcgEjo7Yf
mPztm/lvCrArYmk9aqyqmE5MXaCJ5bFpgVbB6x8JpiHafJyesP2vIToH6ger2x9GeVyxG9JLYXh6
NvVXH/5Xbx9BEQLRBuvQuw6NlyhdPQ7dawkqcYN3iXi8uLQ0DqGlpHhGwuV7YxXC0kS2RJ8uUoTq
frlEuOfhSoZfaDvq3r8W1W/AYBYbOCcFWitgjsbiGvGq26jfXZYJW7w4Gwg+fMf5iCKPfEbH6xK9
PJX67JripenaX1OUu5COaL/lmSx9mPRE/RTOGDPcaq2QGV9erYfPy/tFd5h4QI3DYn4gKsDPCF60
/ghBBl3UD3N4UoopWzaT8GJIltk7tj3gLblcNXgfaFMBAJUa6O2Hsh46OBd/WwMvWJa2KzySoqeC
PxQNrGbufsKNn4H1ccNQQcZHDyZy2hOxojaJQLUOIaWjl37BqFT1GQsokuHhJyOhWz2GckMONf9v
Qw7TVISXTcjYol1ZPJbjMk5qrEaLziTtjG3DdA3qd0Q37LuwzeDgk0OFAIy7uPauObprGTv+p2+n
9xaXeDBCfNLbpPD3Gyswuj+6JT2N5bQXUPMJv4jD8qqlg8/92zYvzMyQ+YmUEihLAnGqKEnBJE18
4M2lQDJeOSe4cp9RYPIp9HYFZ/kKlDUczDkqI8xZaEwlthxTdRpgr7xKPwb+cgis3HUS2FaDd2cw
p2wZoIGUh/LSdR8BXgT8aRsD0yEFwi7Uue2DLf2HvsE7DJaE2/cVPimk+9eD1WvGKtkiJ13FowYy
gkVfvM1qx9pPOIbg4n/a2n+sO1r6GlZ9LqmXTAo5E8MBWsmrQrok6JrowP4hQTPm0WOJpqYfYS3n
P/so2MF9XLARjn2006Q8WeWgifvwbJe2g8wnLTPfIJtd/wDZ3+lZXvDH2aqChGjg0SO7mFrEtnTR
KhlsrbY+GzVAGf7hwRMJCw1sJbAosCl1y/PE0Ca5xcsWhDsDONKF57iP4s3QTffBzVRv1Psn8B/c
DbHeph8BhYvU2h8kIOYI0A5fo0z0PG1gI459Ft4EtjwwCee7jizZ3K35hMS7UQXphCIDvSabaDL1
bxT1dQrW4xyWCOZ6a3H5RxuKgrtfxi5WIFE3AujCFP0nt2K/svUTkDyMZH3c1veww/HEtvDLW/SL
u5CnAg3rXbzzgJ1TE9cT6ocdviKDAbGvEWjp4vbF7VYBM25LrBzLHsXrrhyEfnXZIBGvBb6ggcbC
G+/Q17HEwmLGItuG24ma9uRiLeFXEvs4FUdYCLkNuGWmSV0sILYwOsAhMoerFUkmp/tEfimMGUzh
ZsMKDLwMf6YQ00j5YecBphZVPpRqSUNn29fCeVUN/L9bnTYB34ciUT4UCgvSDUyQeRV5QBL6J6Ic
Y2CzeTnbU9stOzYsVxaY965b8hn2TpOKYmyacYxabFb9Zlfa8JuzLg386U4Hq2JNbcoUB0A+34Ye
FlDl+gzftB8Mv86umpCRjbFORO3VF8uEr0bWGex8wQ9rX4TQ4BuEmWoAZyEPipfOBYBgPkuENOoo
Uxirq0EdPIgswqV+gS/cAywNr3PT/wRT9aej6Jm76rMpu929S2umAQWQ7STiEW0fZnb1UgWjsbiV
0xPGkIcwDB6bBbIMnKalLtc8nH34TQEFXcxww6XyzNAo9KOInRrLaubmIf47kByN7mPkDa8Kdm1N
PyUuBd5a40ZevR2n64kLLx2ojyvLe+6n4G31dD5ClDL54x5CmdRsbqraQSQbcw/t/Rj6G1ZwZQL3
s8SH+VhJELTZ3c/a4Jtkqz6c5Z9f/fXgf4QO9C+eTuAqN/Ew64AJaIU5uF3AHugh6O1gjO9/z854
HUkvcyTd+bGO7oCR/pCO+tYR1lbD/OkFpMyCEFMP96vpuHUFtsCuj7vJu8CfDQHmNRqnFbXOV3PO
EAQWSw6fSge/CGgw660lM8yXGX0TDhzcVOTet4UYgVGjluWZBgUYDviWQF32v0A4UTenxYF2eoCy
uJ4m0FRg1bYhdXQgJ9+DEhXSZ8TebvvSh8B0EaBPeAVu9/J+wCsV/UWUYZnR+RxnF6SIauF+PhXV
DzgIR4VB2OAdpGuJqPLNmc8rDPYiRvMi7OrE842GleqA9B/qYu3dzA/zBI4dr59dMuLQwxodHS6Q
7bGsVbqi3O6KyAWqhRwTpG+AbgO7zlSwbrn5LPI+1tXs8TRfV4nOj2EntsGqPeu8NjEVIFO/QH+C
hf6U2IodzDhwkOjVq7CeHy/bCJ1GC/4GpQkehxt7rklKFzLWxYXP/GwBCuJSx36ZX6wJ/rmAilBq
Uh+8Sb2oz43afHOanSfgee1hq9fTU+jhWSxBvg3eCa5cZyqcQ2lLnsyM/U50+zAGQP9M8hAKXAem
0micpgOZcW0v2LpNsn9zF/QHc70evIEZvGuDeCtwI8IiwFplwlBVwwQEAFJA6Q8ULrd2FS8imNGE
QtE2lDlo99h4+RndAlyNQMCxQ3uSqyFAeWU8tewwcHgQKUBtzYjNQmuB0iwrlNRO4U+7kYgBRAzH
vWoGDJK5oCAtQYjh0mG7ADgLxr7u3+Lj4m4Kd0EsShHkdce9ZMH2sRinV16Gu46ZALvy8mENgiZb
OnalGpuSad1Xsmpw7Yr92Npkm/RjNcHlT2IvidVrioskqUPn6Hv8lZXeIwI0v9ZCBq8+H2KstILd
CEfHjXM/BRa1oS1GZarG4hrciYQKGzfEKzltKscJ0RUzMGD0cquEqNB4PNFO94QgvcxuGg+AvcNu
2weADXyEFbAjXH2IVkAXgjth4+Mcev5nWNq8IRyLH8iit1qmLtEJl2rnz6AAzX4xpV3LHs2ALoz7
5hMvsY7XoQ3+JhKemJHgIgDfLz20nqBhdrgfFm/8D3NEKhUEzDD8MxGcdnp7mPvxyuHuWJmwuvCV
5z0Jn7fB/bGMXZtp2+G3T9uJvkHkcinDSqEEQtPUrFqkQaiw+qKVh5jq5eS33rH0q4+GVreJF18C
zZTcnFfWwbByQaNfun/gHV/wCaJjqg34dQjH6lb92nUyDo3+9ApsS53GPPExPEM0eeWgr3B0klBs
pmDH49oC576f1weYJd58KKNVuGXdhgszWE6Tz4987iDJkQC5/ZSw7kKDObWT2ouqPal5vIQ128t+
PkI5kNoKixQSymdhh5dlIQCriy9HW+SubJgkItO891od2EY+xs5/aDTOQu9F+wC/ZxHBrHFz321U
7Arbvwta5pP9h1V93ozubnRHKNKDFCXrQKFKb4w+w+0m0VHdo2vBaMjNbnbWZ1vzA4JtT83cfDJH
XwDUQG3vVBgXesQzVOiNBntYIzi6GOdpLZ3HtvHPfSlfwN3zYka2m8QoAS3UXpTkv6CCUaUqJeKi
zLWYm0MrEBxjoNO1QfEO672XLsB8FEn3HE70eWiwcxYRw8CLvEKHexcdkOcaBkDJRDTafzisR6O8
MapfwPS7llScHFUcKHUOyzQ/aiWPFWhKMZ/1f0oIgDpdqDDjiRdTBRKe7EAGK1Q/WYR33ER9Oh2B
SU0z/IPVGpx4LTmaBc41jftPNzBkxW72DWyFXeCKr7HgYQL7jzOlblZU8kIRhJi56/LH7iIt1CDc
elZgFytehlFhKajd9RDBjlr3PEdYsJswvztqg8BqS/QnmvCEMo5CIhHa0bUnOfsX000gZwzgspBG
v9WrycUango7PdVAyhx1ptxgmYNNlJp2S/8WrZ/Y11N3jpGNyiu0LyV8kwMEuc0iMbrD11scdI2+
bAwOAQmzqDHHClZgTTCDYtNDQ1UT/AF8anWZsY4lGg2GGW0yAcMg9Hq/fkWHSWC5ONY7tTCFv/M/
NrCQmLKvkink/g1nFoZPjsePcxWBTjMnYQOYv8HZ9HDApI8XGGAuKEIsnLuufxo3vgM/C/voOYNp
y2kryYdpq5y0aLJGfnIieYHr5wt19CPv+BqHgfybdP2x8eIZ44SEB8WCLG8p0qVXIFVx1NwBZIDZ
I2dSguSq0UXZ+zK3AFOFVdXNGRD6zSqJu9ERr4A/MSzAXhwivvJmBO4Jx33z+uU37PwzjEHyFXvP
ZKl0mfqjCyExzOM5Zu2xwr3rbucNayWgrmFcK2w2gLPelFzTgWFNjzY14UGRlf6YL3V9IUVV7mrg
uCPTr7Vj9sEih4S640e3zo9F2eQ8XI+RO3+3nP/CmNnfqXtbE2JdMlosbGpvQ7H33Yey6Fnslff7
cAXFcG3tzUGAaMyABJzsKF8jTq5LAPCOzZetwEKrdaePnnJ0bvVy9MN1z312hWPDb3Ffo42+0yRV
sD2Uyq7JpEFxLAjLETJ1b8MgvYhgiJHSBf4SXhH8RKX34m5wN7d4D0tMF4UhlOxcCeBgDrBA6utd
g47Ywfyx2vK+dNbfQOVrLD+jxCP0QusVkPzkbLBOEhu8I2Rb70b0/vvApzfseb9dOwIOqJzUq1to
bLFbrzoJfjSoWqISuVO/IokvKaYtnxvzGC13xsxs/Cc3mnZbaV9dZwC5sbI49NsbtkEn+PBcHBOd
V8OBxmMgFU75vIbLkQQ9VssOpmUKoKsOy5+uxFDRr/fM7SKz7ob3z7ePCiawZY0OwW0xrW6yTgWQ
XmTF4ht04ZDJcHnVDoygLew/RBf+Z2D5MYGBif44At0P/6KrzlNN0UPPA4yrpXwHYJ+5FQV7eGkB
MsBRg8j3MWyXuIjgGUz66YG2HoanIto5ngySMOgzx+ly7owjvLVRStwtNW6DUVGQN1LeI02HBcbi
XQRsp6Pd7zJVN2EBtwYlfxpotKt48FIu4w4dD7iL6kJmuWO+qFPTjpjbcdhatu5n010Xol+poje7
Fo/RSm+a17g1tld/Mnu3ih4MxjdsBK9tAQQxDMbUcfts9strS+fUwfCwwLZygm+LM8OIF5RVuoBk
B1doQtXOAR0KcMVHK+bUt+J+W2W6E8eNOLmW7gMPy71f8rxousOo5Nn/H2Hn0dy2sqbhX4Qq5LAl
wRxEKlnWBqWInNFAA79+HpyahUdjWbtbrnNNI3V//UYcuRZ90xwokfTykb9mQbQ3TXHblgOidLeh
E8O9AdA76D2qcjfVYLJbvnWz7td5MKBibs6kERe+UznvUd6cmopduErrFBZ//JjsbJdHibIGt3wY
6gANWWQ/GZJlF9zZCZJgqc7goueKixkZ6ko4rcWpEolSWahP2bzFs55do6o9p41BGI8tkLmMCPAN
HYIi7UsJL8hhIS+mX2WV7CyoF7Wk7Gosys2AMWmhC2Vvtt3ZNEtChaG39GqjhPlbbChPccP/f5bZ
2zHAe8p6rAS70XMYJeXIG93LVVx7N2UFHsuXtKz1VkN9pR4HQ/sQZUzUsakXAALtewx1lMbtKUvy
18SBnVJL96z0xsaacQ1hhPeWHl+zKHZQPJrZqreDTW5VqN+ys8vzMBkRfJZhv7DILijEjjCEoyir
X27Go0nMYxua62S038xc+ZCQ74KlE9QZvp9PZ2AR6Ch2jDISsNTolLPwo6i5NzmIr/i9t7SfjhzT
thzBfM3rbvVIRwAiNoNlspG3a4d//jQSxIx43hsRiJjOTrA6WC3agC5CPSVClEbyEdCIfoFqZ7vJ
xSDFR1fH9YB30BIe/EwACdsi+GTIjcWNNU07J5muejFutNpeS2M6k+lMT2q4JmnGR+0K+N6BdYZR
vphcd5e4ghwu6kScDNGnqPch6dME5GynwL6q9nggYPgVnQkQbkxwUZAPG3CmrRfkR1ZRwOREA8e1
MkbVcTpnXXQ07Gyvq+3d4DI1TnW7LBxA93FyD40XB0sBlr1HIDkjOD0ym1oelSCpN66hoJKetSFN
VKJuRrrtTsSIR1gE1EFfR3GO5cB47hVjl7uQER0tRR0aZOa2VVohOu76tRIbj0NMyV+knKzBpsUI
OUqbE7Co1jkNoy7knDLqyCBzQhFlEctlK8vnJh3WttcfM2xzC7NIAX74rz3ktanZQr+olKOP8nNW
M1QKhI9VPydhuu9Maynb+JSOzr4P2ay07imYmlsxxhul0DZOgmiwGNZWmz93gcMK2ItjRFWPREeU
zNLgUfqKnO5JTNnwpttoY1hjUNAizwCqHfaZsCH/m4PmomawHiaJWCYZOt+rixsjjT1AF22vFmIf
2tm515xVDTgzWArWDrmIDSLKNW9at06nL4YgZATSX1rQsEofN8giVwMclz+ZqGda1H4iV/2oyG65
3Bwujptmq+5LDoGResrNqHfblA+raB61Jr+BM+x9W50eOYmvq4CEV5Ddtiju7FzuojE4SAs0NZC7
3p15Y+uEm+Ncdd6xJZtOzmdezVo1Mvk1jfrW0+pDE7uIP1DG2fUqhP/r4/Scte+tBaglCIdiq6lz
FuhmRZ73UWquXyjhBrDCDx251gB1nGRexTS+9MgmOZfqCCSJuP+snBOwo6zKjLa3Fom2NAhldpVz
VvecRNB5GEhFR7XfAzSw76M8iIalm0W+WzfMwzVnvNqvjYFHcp9BP9UkFloqf9y7bF3jrkoT38Px
089nIrw1sRf+ipuAs0ZDVNZznsavXu7dyNIVi1AEywY6yzase+E6L1YdfphtAlkbLj3yvqa6InxZ
22GAIlo+31kZKlblHm3Vq8jUY0ZMlBHrR7LAgcayB2cAJxOMLIVdHtRweKhj9pBSTw9KV61wOi0L
1pRg+lDd/DrG7rIrxtsodzANjPdZBSMTNPeTNq7Q+cAWk0A/MCRl1CVXfbzLe3bcGqeV520xnB8a
2ez6UL8P8t8xMGxtjB8ypYhSDzhZUkUlxmzdeeTRB2nNFRT1InOUTWZlNy6SzBoAOcudzRj366ST
q0zRbhocpcRq4Qvw3LWeTZ+da5FZ63XFCpYcJQXSPoYEOjJ4jlS0Elm1CAvEQC0ixk4Qb9GcFOiJ
gbPQTF9Xen9fF86qrx3aLd+CrNrn0bCNs+ypLdHF0ge7VLqXtJo1BSq7acyDZi3RvQ11p0Am7bIB
+I3CZNmMeMBQGbPcL3I98kcPlKXPfk+Wc3KE4gPdreQwolicOc74LdTBTqWB1QHyvxbNRY0IZLPs
tVpbu5RbTusF50fUtLCaEbRsLdxjMyuOBZUXZWXdGzNjX3stD5yYW9u+VIZKLAgRcbV7UohcUzBU
MGEEnfsadpQKznbM3KWFMmGN4RhRYB/qB+i4jAC56ppo8oqAfqEXLO3dmwUflJTdRC+NftdlNC1q
8sEY74bQjRfOQMVXoIwHp2xWdhA+T+N4lm7GkY05jpfT6YeF1gD4jxw6KnuRNEDJQ8MwUC2RSq6T
TPOlOWH2w1irR0evkiyACJXSwFvFQgEvznZFS5V826/qYbjkdnKNymAv8nETcSWDa4MX21C6lX6g
KTT0RzaCxsodRq+Sv29aq+PsVACXXeAsQq7i3aQJBUhOUq+HyAbttg4CyKEtBXh6WyCxb9cI4Z+n
olJ4ruRbhqazEAqNOYiyl1aYgGkmPCCaIqbkd+Kpz6g8bQA3Aix3ts3lWenvwv1shbYF7Xuy03TX
6dovBNR+7EEDa/3ZK9HScsJHiPIY1e0u6+tDFhuX2qt6XFuFPznxtU3IlyBmbzUiK+mM5iFmlwOn
wVIluwts3SpqlH044uYzo1UnfmlyhLuO/FZpBwAH87PVRt8qmPembJ8hH6Vfez9k+i85Oo9TiiXX
4GLUdOXyhTCyAhjBOZvlNSOd1/XIocdVyTiOHgN5AE/+EKnJJWu6VZGyiUqAfw7p5yHP16asd5ET
EnwMDejUyRF12TLPhtup6cA88n2pYz/q653OIJAIbVlo8amsmEBNEextTVklrS6WVSjg50IoMXxG
Q1FzLzX7tQm1e6+DTbO9+9CIXsYoh9KJ1w2DhWNoyECdtTPJnYKLUHeUXYEfTYc56ibyC1iPNvCM
B6vR+0XnFFc6PhZ2Sd6+2SzNwcCF2WIpA9p1xUubYrstQRIzydeVsqpxBqyteKlegwrhhhT8ULmr
u3LNxd1wfIQzyJ67iXOBNA+tSwhWUJrH2m6vmiMOnN+OlhNsJjrLTRNdYwq1VOSbBDA0Vpylo/Q3
joQ+jnt+gNxHF8GT7uyjlirFiC8w0hd5zH9rmfAtuNiG7DRBZNXuhFwHiWthDOu6UleVVyFSqYoz
3/a+zut8pafRr9HQsd3EW7Vo0dwbtyOaO5RA8rYxQQbDSlkJtzhY0QivaRO91pc3bhflN+iXdinF
61Ftb5S6uqDsO2Nn+FSS9qVOzILPZ4T7zOtjoqZnU3GtTd7kp8BO7wqj/tRb/E1WfhC6eUIaxdAU
jZdm1PdYgR3eztL3jPhWCZrdWGuIPKzhwMTgV7bz0Sk68ZRKAcLM/JEjjFmUU/ugpO4+H8UTCsFo
0YYuapsxPmfquOwVSAwAx/tY1bSZAn4CcltHo7prJvuUj/0KWJ9t1wrQL3MK0MvwpaRBybQS4oZU
lMZ4h0zA2BaZSoVZThPKZ48Ox9Fk5qeT9SFq5ZhnyavojQe9jR50nBcLpW4x4qBKibuU+pvKKdaF
wGObROUlrcMblA9ym5vap5GOH5Wi3uu9to4xKOc4IpRhfG6z+DJp7noC+eNJgnqToZki2F2kFgmd
Jq46ZUDjZgYlaUdYoG3O/lq6Dof6tsg4jJfl+BgO7RkRiwr2FT1GafDA0EvrEAujJSK8nWD+kUDL
U8p9XGmbTuooWeejaOfsnXkU1vRHMbU++MV9ARKiM/lWKSZJRX8cA3M69LOxtlJRkIbDbd11mKiM
e9ancBHhY55nZEOdtlaKUEDVQfIzFWEVi4kS2EcDCzuwq+8JwqDGkZCodgQSj5YhAi8VciHXGoz/
6GPr/pmKt/6YjsC/RbYWWBcXSZtsLKGeooD1m3Cwmz7SD1M++xAizgGVjcTYVtFIiltFylWA1sas
mCcnd0KoP5acuctLMR9yRjojeDvGpfBUOBNvuJuC9j5KtGUL2LOqHDSYOliDM6I0aoacj0LbWIqV
+wkupUU9yq1UkmNYZzdqX23QmydvWli+QdhR96PnV8zVHH9C1CTj1m7tbWIEzq5XzVeE6qSARtBc
fVWtUYLcOnrx3o1IEFWACzKiFiYfUTvp6yS0PL9RyKJ0rITVuOSbLNnqqBuGfzJj5SqmF2uA9Mwz
tl6hpHdNmd9Fg4Iuu3uYGrFSoAT7EHmWRbhKjdRjCpWVhl6DQ2f65AWQHbZILl7Sw3COzS/TNV56
S9sKa9xiLb1qib0sB2OV2AOX4t1iciDGSpwyjwO+Wg47q3ceECy8FryTKHOQ20/Vk24Yh6Yvt4XK
upB52L/N4FS2Ji42zPNO0zymmX0UpMkt3dSgSyVVXh0AtJb5h08efW+qR7eDzlbj5uVZRhMthv3j
WPUHSq/8MbVxgxkvkyFWRUwlkkppFNnr+roNQdncjBWus851AXyjeJA9ldMfpwwYJmyuJULFsEUW
UrEasYacZQ8iMkusaHkhOaVtmQzz6rMb4n6R2sFjHMYv5pjifu03Bfzlom1AmEgoOzJGYPqtvEOt
eKjGvP6pVjp3MdgKGQ1pvMd13C2col6hbX+wB+NGJ2rFQiTRVsUmUIMdDSnqwvUiCzKDqZfcXhsK
xILQXKahOHSRezdW9kuh5u+OacLFmsXIyzybw0xyCkj/uo6T/AwyeWe4SnZRtAH/sjJLH6Cfh1BH
0t4aKyWFkHOc0eGc2xCSPjUpm3Oucj4qUeaXB1k296PEPcOatki7BgST2jLFIrmtsJdthbSLkqx9
VbGJmg3gazsSWzBlYEWGcZPY+JI6/YVauE08mqBOqJhFifgiNyHevKIG5RFYvVGh4RZqqaAyqPmb
1UAME8xfmrxvLXXf2QDSbvOhGeodhCXywKTbaO2M2TOkYFxEXpiwxJtOfTHc+lwl4VuZVA/ENVBB
hgbAx1ZE+UIY46oy0JlOWXnHO4/nHWi1UmtYncl4bqRJwT0gwZRAIAVpyZha3asx0shMQdgSRcYR
J24EQTxre5zxXfYN9Wdd8pp3eJ/dFneCWTXPfUENVFgMr+xA1iIRqrFMMLq4MkWoOjR+FzkDgJv3
nKOCXVi6fsCn/NBXNWQq99kagfIFV0fB2lNqo4OtHIxvgffcSirLMYlrjo5XJZEc4KobFsZ9Ir2j
QVWMZ1urJBouwFUeJiD5GQflYxYHb7Jt3/A6SD8Uw60QxKcaBmFYEvFvLeqDEZHN3ONrMtE6l7jJ
7dh5tAL70GLUK/LHOh9/k7V7wSzS+malsYQ7IWdEbIlVrEJQDPB0/TnzzCPmQMwORbpW8EzGhQ7m
kraHPMjeUo5keexWxIqjgITzu1ZkmnP3hd+lYkDeVmwiA9t7y8pJ1kZybN3uKR1ajtllfrCop81d
5ZhW1tpJjaPXARLqGlYZybeti5YP3OrqHSL/c8qMBSWxJWYc11q+dRRCbiPJ+kMN4OCRX52UGAoH
Ue5RdXN+cT44Fp06RcE8B4wwxLS9uNs2Rq+Ueoe+pCSr6JDTjms1MYGEdAlzEUIbK4dkHvZSM3kO
+eI81aMIZWiOFdtT3UF2gCozpGTys8wR6WaIRCLTmJZ5gb2/SB5NJ1GWdoEsfTYSd2GJXzOpmDlJ
ScYqnq+mIbxGHNm61D44josI0rNYZPphaTrRpm1RvWS6d9tUvS8lJ818Djvg8d85SW4tqs5dD/Cx
6J7ifDGEKXSXvYfKEn4eR3d9XhRLGbqPg6T/VZe7JBn8puwewz5aZ9j0tlkWu2dTK3z8kRtgxWU2
MedZhm5vCpWe23JqjlajHFwnWnuVjaVAWAszQqwpkXguwpZtV6jg7SP7hi1uhk7Zu2J4DmL+UZOD
FspT78Y8Ocoxvji18zqx2/MX2AwK1kvS1HviOB8GqZ1Ng8gMnZnH5Vgus3adBIjbBRS8SUKnXhW3
HQemaXDuIA4QhQf3cDzXRClAp+OTCGpUlvk1iatDbsEuqcWN5WUXkeZ3cqa3yqJcM6ieZTUGCx0R
EDbbg+lCCvbzltxSkuThdOnG4ZS0YC2NihvU8NZaVl3CSDBzRVsvQSin6doF8/G9mql4oljo0Xtv
PAOUi/iCAkMeAbvqeDBr76iaJKlhfw3zgkiODG43DBg9BheB6NjG7cJm2rE97r5Mm88gz4/CbDay
DOVK1xDjeZ2bL0oYv2UzNbuQPX4VV2az1mJWkCpZUTwpoFbtQRJfrWQwqjx71i6WWSxbpK+4iTfu
YAlxk8Mhjh5b3OQQ9pKqMyYRYaZQAk7/8pOA1bOg3mFpunJNZPxdF5TZ0g0dX52h3E7B6V+hZGIs
RwqqPClS/2gSYsUc0gGWQ59f9DhLb6GfAScLcyMiRI9uA7bDCc5cxDZQfGLywraFhr2bfEyZ7N0q
v1BculJdeztv4jTbIAgDFioo9o3KlQNOkzgoVkzTmw/SZBGIqbIYN5s3e2IzREMFL4gEVQ352iLz
GpjqryzkvGaNzhM6nr1ui7VZqA+em+85dHD6qOlhsWetupDqQROgeanahytbKT8ydDllmya8DWSt
AGUBJYr16PblyhzYYA0JUKxk1wEu1s3NCupuImq9xv4XxsVTrzfqJhfJ70CGLwXWL7+x430mo6M6
WHdYky6miRA5Q6gfy+TTsuyFg6FhaabhTcVos0zS+JqzGptTcnVCYjHKZq8n2X01MeLnNbDyhNOs
6K2VhZcS98+xmaBl9bZ5TlDAG4KEnNBGcWwoIXOe2vHiMR7G9vCsF670XQ7RpOuEHKNoiFk6M5on
454s5vTKPv27VNqnaEKOHjYrJceJ1tUfPXiX5jCoJB3aUf4a8FjtqMkCgEQF7G4lmuGWgJMmoi6K
ukoM/SsmjjuzGRFHRitDA2A0vIasVmN8yyRK7xJYQGbGqefw12vNabRpHaxMvAshcQEFIX7LJpDc
9BrhL9I3/qXhL1lWkk1lsnduQDlxbcOhFGN00/VoxsZCv1G7eV/LMR01XvjIongNkL7YsGVLV8FQ
WRCVqLYRFFQgevJpYYroBkYMi15/ZRJO5TOyE1dhqsyV/QMy+1tXmGd1yPfdQEopVB2y3ulRcaZf
mMN3MsNGVqQY45GnGx5qviG/J3vPWFX1BP6jvqQ6Zucu2Y9NS6dreuwzGsEm653CsYfKtBEUkb3R
43GL8W450I2p22KXYTJgPEAV3BoPVZjc5FqxntrxOTD6eypNX6WZvyVsB5HXvXPg3Xg9uAR5SdbW
QbyqthY20PRexNO+abJV2ZJSV0dbMjV49fB8htEWxGZ2UUKBowuwRpClPglOSaP/DjOQIFz54SKz
IrERQ4PIqxwWXWD5Yyx+EdlNByqNvisjNubxFoUso+tKQyQ2pVgxKtyIiyiVCcov52mSPbyeFz4N
dXrkcEB/RbAleOzacuPK1ntTOS0sdCfZMLahwJ26bZNkd2rV3tmRDXdj8tDcnIa5qpYLTZAeYufJ
Mzj3HlX0TWPygsDg7mMaB8dB7j2I64Wtt+eGKtgm9JZMelsXe5HoI85eXbM1qExeOLKcv4Nfva49
oeraxCZOSs2WS82SJJoUzyiK9m2D13Hqb4Vqu3eEjFzKQb6UVnYalbeCvBTc/Z9JHT7CDz7OGS/d
1D8NbfNuV9TuGdALKpMcIr0MHbpLCBSrxqLuKefV8/KuR7pf19KXHGwdK9+mpaYuiCs9kERwkyA4
meD0TcztONjQPTbjQVA9Aq2n40Bv721TJwjSpbizwtZqbGwytTgd5c+OY7C5Jb+duMnW/47P077L
ufsSGWhjQ88sneob+QTnVX42u3aDZml8ByuYloTF+MXS+CF18ZvUwK+F6HkKARiNBMZl7X1Wb0QG
jA41+O8r+eZCvvael67mOfQlEthHkS/fwaEGu/33X/1drqL2JQwwNoEtA6nMyanjKloSPLcI/G5P
bow/i8p+yNG0vomJ1ObMwD8yB3sdsfQ4UbrRTfVZBJLWcjsj80zpo1XTMiITo4Tdb2DSBJLy6H8O
CW3CvLEp3XLfecXvpLT2pcUnneYqZtkspeq3QS9H/hwSmOl3XA6ER+QXy7Re6w6cPqyMV9pkdunE
6aKcU3YJwLTVEscrdrBYwd4ty7fUqw4BtIAzxke1TN+VsfFlIMb15CCPNg3Cp+QKIc5Dhe9S1ZMT
vNzKRhgnRuPBajE15rSZrwPtx6f93as0//kftyr06mQYDKXYBubVEu9auan6/oc3SfsmPvG/b+WP
vxx8HAcYZM4WL2e4Ldbpifg0YwlXRcWm8sNL9U24sfYl2tSuTbfERVtuh+YtGo8j7lod3RtE2qJ3
FP+HN3f+2/6S0fjfG/3HpUQaJdrx5KWUKOVnw5+2ULGLca0t/8uyXv5Un6R/9zy+ZEF6Zl+osuN3
9HDYpG25KjynXXR4ZsZ5CupLbOhTEl+lMTyVCXNLkXiH1tE3YwcFZXP2720I+lEccnrBZkoB6y52
LpM0VovhjjHBKu+VInjoMVL9cHe++0d/WfsqXHFEtNAwpVPgYKAeoUeSY2X0w3v0zYqkzunZf9x7
EdpOqJrcE4ecX69cZe1PKdHf/MO/FuZmkR1yr3lBK9fbN9wgiUAdG/gP9+W7D+BrYy5VaP/7L59z
ZBld172zGNbTci6DwDzw73fT+OYzU78sdwjumAsMN0Oi6uyIhl1ifPEphgGQR3k5wss4+RI+Alhn
TXL1wiTHDYwN6/ChQ8DfRAdU/T6lVgsNwVmsH8whv/atjm0i46RmreKuuksUh7SraZ9N2aXH/Se6
Xcso+e9L+OYbVr+sQmMVKrJNJ9K6WyKGRE1CUG9fwyF4QM19cHHo//BE/ouz/ct3rM7v2B/vEjOG
5VqAZtuic42tG42/IWZWJsfXQEHbl2G1WcTp8Jz2+i3OhvNsGOlTa5l04THMuk1kaZsEGRrHJHIJ
KiP2bS/G8YDMn/JwmG4GOzr1thJ+nzO8r2Dl4nrgZmFO/32z5sf6t0v4suBBn2SZXg30xvWZQ0qX
gFs3PmJ92s0thv/+jf8Suv/2I/r/vU+yZ8wPCyXb6gA3da0vEl3epXlxEwKF63W9pXwIwvhYkvQR
oIEY3Yd+8Dap7S3KAPI7rMmsbFw0xCfbxUrcT3sbTV0STetQwirGOhEU+cFBpmPNSjM93NiDidAk
30dZv+0VMJBB3YxVuyEB2U8984c34LtP/ssCC14FAhcXbHhDdMaPslZEfoNF8YeH892b/GUplMJs
R3vsQMrciZeFo599LopL3AacKZ7//XD+dgloQr62Dxsq7BGeNsa/dE3A2cNEOXkilB++xb8uWvNf
P3do/fGJJDU66Nqo2FCXeL/vi3W+Eev0Uu2R4S//fQV/e4Xnn/gyB5Zd65l1S443K9e6yDp6Kt3n
1HM/Ak15//dP/O1BzD/xZVFsHUJlYgx0W0SVJxnKZZkgv0HzOmIYTX5Kof7uUcx//se96jD+9k04
B5IH6t4DnTCrjCQz7fbfFzGvSl+/wvkivqxWvVoHBMnRQFGJyC9SNg77hyfw33j0t7/6yyqSBJpJ
1II1N5NzPEQAXpI4aJgbjJ+q32WO8+6Ksd5WdUM6sqzAN/S+PvVthTwssbHHeLhz/32Vfytnm6/y
61ozlKlN+mm5rUKDeSUqTmS8nHoTY5/pwURNkB5W80NN7nev3pfvX5MaCS+OShsm0TGLQsqDXaqP
jp7d25m++fcF/bW1dr6iL6uA16ksy103f0K0zK3ZaHbDWtmY1P3+8AvzvfnL43O/zESKsJQuoH9o
a9zU6k59TPfeqtb8/jN+N4/5nXf/w+/Mr8PffufLYoDOLjU9QUsMOhr5htd2nfjurqFHYKlctZW6
rX/YceZ/+N9+6MuS4LKVupbHBSW7cEsG3Ga+YaT6//RIvrthX9YDYSVonFtWNfvaHc3VtDV3+o1y
Jcl7TeLeT49lfsB/u4ov64FiloZdakzChUciuI6GvwzIRLQIKx51GD+X8sHGNi6AXr/BbNf/fkrf
vNPul2WiqKcgUohxot+qP3mFswnIh/ACdanFyk/377sr+7JeeBO5XGNnFNtcjN06j6kHh+OQsvqt
OPV2Ik3ZtOvL6BKmXoIdLv59ZfPT/9v9/LI0CDvxgnrUy60zIKk2kjkAJbIQhTW+6w5nrI2rf//Q
X/EbPln3y7qAfdSpPJNfwq57Ll/I3d/CRL9Ne2ej+smqOP1YYvHdNX1ZHOKJcqcqJYo+NKArsoTO
Z4k3PiQlsZWoutToUjVsVN78p7gNXkcisKKkuyED7NobEv9V4IlNaHpru4Vj/fcN+GYR/v/1yoR7
wUTQEIJ7XB/cddITF2IEfQ14om2HKkPb0R7//WPfbJtf+5VLbQpqfDzlFnE1fe9AfuC7Vv7Tieg/
oOcvr4355TOEkLCR78686mYk/g9li5/57oWqSm3jojNYNy/2uln+PND8Fdni9TG/fII6+mqc/Oxh
hAKQNhNvyr4IFnYUbRNlOqEo91uyTrXKOk1C4uyiUsKrXv99N03rm1XamV+1P8aQJjDULisKJCW4
u5soWOtEyjamfm0HFJxWa6DgBANW5TKjSuGKhxtbSGf3G1IZ1d1kuf0isNXQr5L5AK9E7nGyQM6E
M8HB9s+5ITywtOYSDR2ek3KpT9ZF6Zwbxlr4Y7Nolpodfri68SgasvYt6yn2rNvJqW9rO3lV5IBT
TBAtI8LwQVB5tdLd6UGVxafb6MOaXoC1AL9HDGLuvIgoT7xbD6mCb4Hv/4XUsV1XKZCYVLI7HTFH
5oDU1bsLaRknwtqksMC6rZO+9K3M83U3dn045xtP0/SF0mOd5ELOpBXuAr3+ZaJDW9le7q77NNvB
A8E+kAayQWWNnKE3sYu78pdbBsQvGMjc6F8ofdHRgdnWsl2S+vTUE1cVhNHea4mxTqI7RYcNCDEH
28NvOXWnWJGkhE3vxVA/RDWifR2HG8HzL9GYPcgcU4mSleqmreOdDClSRQ5NeoYAYsRAZSXkuSS5
Jnw3V9JlIcqrYpT3Y0tnFrV/wtG2ucvG24VbuNWbXhkohKBmiQyOgsQafZ+7xN3qA2d7U947OeE+
kKC/5aBp5GYMDRmi7q0I8BwSbDvfcZRRVQwMmZeHIabcTG2Q0DkGTDzBagUOinbas6/guJ0cYhBJ
2uvMEgmSi1h9jEmP6y6RN5zsbLpKu7sklv2L7DbStTRMqVgFAhQTg9XcJp14tWzjahbdp1IHtB1q
4pnvBso90C6tEqz0Udc37J/tuqrjNaFWKLvU/kTSy6nTGmXRUmo4l9kv1WYWRIrwoTPB/RuneLGa
eI3i6yIK+2qSPc5AafhRSBBsQeNBQpZupZHRkOD71OoO975CJg08iaLLG2pIsfLTDU1K7LYo8U5z
hrsVMcUSNNyibNZuvcCxlqQMbqqkwHRavlVwUaQ7E3+b0x8d1VXiU6VnAHwlB8uq363YfSFaGoi7
aT+sstII1K2EzxiPcCjnAOLiTuMGKMvSQdfWJOGeeXFvJAgiK0KZ67h+0nokpdL9RBV/VuqUorEh
um204uwMmrNwYGOIRr2Qenib8f0vVZwq8HLlvnftzUBkOXQsGvPZC65Ai/iR2WWLUceU7M2GBlzT
GD0PhkonVgYaOCS27yGy9puweMKdkS8NET8VbZT6U+sUZLU1/tAUe0eh2DR2j54bb4QmST62UWKk
w7LRplMZtHdxb84AJNKLqdskpKwU3gTqaHbvWVvc1SGOhjiy7ifJ1OAR/DqZ6T2BV+TmTNkvpSl/
W4F8FCKFjG/QOcsIT2Dt3ha8klWoe0uZM6rHVNgLaiObZjtF028KuuY3kiJ7vbhEqfMhUWYtas3Z
GBok3LyiaGG2lIL4hkyZPkj/nbaT6h2SKnxHSXAeiZ1ZFoM8p4OC2dSbAzomVA3DnT11h9giv5Cg
gnjZNPqt2aNvGNxqS5Q6ataGDTkTRKBUWtOuFHc6ysjwWfIOZih2ZVU8jGO7HvT/gthxYUTVTR8U
v/sK7MaI3g0TgbFmJJ9Fx/8IrGHvOWghdAIdwtLX7eFit93vDr++MaAOlXp3FiouaOoLgiQDV09b
BEYdWnsH+j8g/8QH1HsM6+mUdN7KwzNI0CYSYeQuq4polsUoinfYxc/OI12aNDvV172GiKJZOy6S
2Z/QTI/ICLQFLlsiC9PxlycCYkFqgj70yOgoL+ch1kE4O8Ye9RYfNvI6eEnClCiv6A+NPhJML1FT
imwTJ3NXscNdapXiWE24uK2RwFEPo3e06lVS9d3eNw0TFsY8Wm16cYb8w9LbF3YaybtrHgPbPuZ4
C7wy3qut9oGhdKdWIxQKpuOG9H9X6e9DqmtYBL1dJsaXyAb1ZANcj950qsn0XZHFQ6phlW7+h7kz
WY4b2bLtr5TdObLQOADHs7p3ED2bYE+K0gRGSRT6vsfXvwXefFUkxIiozNEz00RGMjwc8PacfdZO
NIqwtBJCIUvNdzNXAPS5iCQgN3kRXCAWDgRU23Ckyl7Nf2h6eY8Ua9d4xnkQ+R0Q2IbNglKaVGwI
vSJvS3Kc2sioa6gRKdpIVxUjv4Rc0xIja2Furfo0/aoa6kU+MbEoTvaWnZk+R0PkM9vLfU1B9/L4
WUAeOgrM7jlxkuROqenRjszLV4xf42WVsrsl1mVvcgOpBJXDeI6BNCRbH2X1LUhW3rsGKVg16vVE
ULfBE4eW/TUy0LIoXnFhDt69QlRcV8v7VCtecipkwbdgo1AglRuy6GpA6uaV8lygC13IlrJeD81S
nz9L2HXDaJ2nZYE0xPT3WhpcJkl5p+JeADSA2SnMtYpjVVCG1PYLviYefmV6GWM4hCOu3IEL2eSm
TUWJHZ83hsoNqlIvnUG7AQ34pQrUSzijuxF8TmxBnXCNfG/H2XlJqXTs9jDRahB3QCkd46nMmvM8
NTeGpDKhLrNNpGcTdK+7QM5prwez2/e69pAq+k0rpyI542UQxTczz25VcFC59TOJjRNRjwMRGCln
d5ssRinWjBl2fyttM3kwOvHefTC2mL4sxBfTOw++HB8Tb6bXvx+H5fxuEze9OQ5kjXei1G67VixH
THe6jqOeY591GShm01cXUJtX+uCe9+V1chE4a2w5zrVMZMDugeYCfVJ7V3BXKZA9xAaCh0lwpgRb
y8y2WRpmK1vRmHTqt1FVfrYAEzsArOMECRngkFEu7e/B6FxXhr7F0gd/Ccqv0khZqnGaUwipXlbI
BVHnmfoKMcHW7s19gZ+D0vWbtquQQtpw52rLXlgigb4a3aHkvHRAknXsFlN9eLNABHZWU/3adkWB
IxUb4vEneOh4b88uFIlM6oRqpHRXPwOe3KQbfwPuEL7bNtkM37MTsanpsvD7e0KF/PEYD5BVK/Up
qFPiyZLm91Fz4nZ76L41u7wHlKk1oUE8KhdPYXLrg/AW9qk7+qFvPRvHpo2UQ7V5Nlr1nNcvRnji
aRyICNmzG7k9ZHWotKgcKK59HBhkZaW/+F7z7CllumozyQHPfGkxzz7xkg+EUezZxbyvNFdxBkLG
+pYTSzEuvR2H7SVqQH/Zvoy/3EW5iFZUqJ8YVfqBmIo1C+JRVFNih8b79kHdsXBNwsMy+c4RHBm9
P1z7ZdRSy9mtlCjeJE5yq8foBlT0V71dqnDuwnvbY0a7zXk5DhdQklHARe2XOI7rE9/xwCrlWLMA
oELNXZqrxM0gMNbB4t+PJFjm8cK5VVfJKljJE1vXgXFkzS6xdeJCkOU4C6zY+IJi4gF149/86Nmm
6IBVRllRZTvBOb5tGpazv+ERzb3fmi0MXUUB9uiilhFuX3H8J3ajxRthqUQXRP3U1xSsnBie03z6
ZHWwZquDXhoqLEIwGQnXirN8E9xChAOkisDoCRnflXHK/vTAamHNVoteU9N4aHlavhKt4rK9lbm4
09R6c7wjB6aZNfXvXbCiTeD6o1zOkNRyLu7UbAGt7R4VzVpJOXwfb+RAkM2aLR54uaQZ9bLZDhuG
Ta3+rLMnCPqrODx3uofjTRzqx2y5AMNVSKIL2S7Igr3umd+wFaZP5d6wES0fb+NNGfXJSzdnS4TV
AysRCvqcsKHOsTK+FX1z7TnRrzxRL1rPoxIi/O4FIaBfgiiZfwVF6KGKk0erUJ/qUr2p8WMhNR2e
GO8HxsbbEePdy9O9oAsrav6xH3iKzO8l9AD3lArgwAJgzhaAFLd1yBFxtBvLc+H8tHDKPP4UDwwG
czb9S6Np4TZH0Q5E2crKlMfG7cJtW9VPOED+UHujOPG6DgwJc7YacFf1EKJXHOkgT8awEwvsrgb9
ERjMia4cekazRSDNbLTEIeVQSrzJ+VQT0cHxh3QoaPoWXHz3alnIskQd+eh2Yz+Dw0PXuhTBSrvr
l91KX5RL98621t335MT+fqgrs3WgCPwmyWBT7Cxl7VEXaIJlPt6VQ+97NvlBY4WBkunxzqm3g3+P
e+hFA4srlfkyCP/mdmXOpr8i7VJL+irZEdB/pXqWu+9QXh/vwIFxJGazPohKRw9NIAa6p91gXLJ2
jOEujB0qEeTqeBOHcpRitrE7o2E7ZpBPXtrZFUT5rXdWnKXnlDCcGFD6gdcgZvMZDD9eVE7NtWNL
RfsmeaQ/gLpejFVyDspjba/HpUYsdNE/cqlDAsrZarxJ9/oi31NWceJrHPoW88kvRJrkGcdTVenv
usSU1LOiS07hbGBXXJnW8/EHeuC4KoyP25qOtUCuhg7ttBSXOvWVaeLwElTGGVTBnSaLfqkP451p
h+3meIuHejabQF2i1W6fswFh+ROJLw3qZi3dtmBX7OREoubAHBWzmdSqJtWlGp0CdXhp6MY2MMcT
7+XQnUrMJpAYmwjVsjWtN2jJlsUrkdR+qW6MJTS278Upjd+BuWTM5lIDqbW0VDPcafCypoi6f92l
t0kSnerHoQZmE0mqfooxu8s95Yfz3FzBpGZse5DeVvliUoeqq2iF4P5Uf95U3p8cCYzZtJJE1sYi
4LnpW+wMV945xc/NhhThSscQgQeIuemKWntyo+1m2JmnsmoHtv43qdi7/UGPcgNHIdqtyT9ErlhT
P2F35v74YD4w0ozZ1hkKIwmh4sa70cqoryKKZD8c/+QD08SYWnz3vTk+ETNCXrgTVrhMSnVplN+J
DYXWd3PYHm/i0KOZzf048wlihDShCOIa4qcJzQhkyvEPf9PBfPbCZ/M8ThwTOyBS7wruLULX79LJ
TyfL9D0lw6uqEXuZhw/4y2LpoRbLzBB4BXXaOowlssNgwpDsJjBNZTwrRnXhYJFEEdPeBT8Ta4JK
38a4cEOqbzCoVD3gjH21HQ2yFDKIvsCW3/ou9DmNW/4CQ45zTxs2tjBuR29SNdYDsf0BamTor/1e
upQhdVvRYlckq4yQq+leR226sbzka9Hb+xGWcUSMGbuhqybsflYaJeOuEM/A5V+TLPtVmMNZVBOU
TSxQPrCEyhy8lxzuOtyBtAn0CiOXmI+hy8VQ4V8edDpB+IgAvU9CfKpfDeBU6CrhgSR5hax601TW
xaipVEK2V4gM7yo32aZThUtjyoc67l8pkr3wnYiKdNyl4XBjZmBdTaW0fqWIlQPQMdeILmWT5/zx
d3pgwKizdVWTuMZFDQEZEkU4LeQkSjRY9f3fW7bV2dKqKCAZe1sgm8B5xQouyubu+Pf+fJbKufQw
aiwSjjhmbl3Qt0bgI2wUV8c/+sB+IOe6Q0C6vpqFBae2XbOeNEDKkqLKc4PSmf9Fov5QD2arp6K3
qjuoRF2rdfhApeJa7x7kqloNq6kQfoEtlVotT6qO3hbl3+eunMsQ9b5NEzPpMkxHgSF3JjOlsANc
tgj14WtZXlCO+1yRN3UpggIHCtogo9oydjsKJ+v4BxZYsGhL56wFFDjCUITfUMGNhLhqmrBEvAGA
gZtADIy+ouBYkyDSIMlS64YY4XstFeS23pNmk6nKy0IFndVtqxrKcaOF/rKOy2IVd8ovs5MvgNNY
ClT1TE91bsrecGV0wLnKhPL90Swz5KzI15PSf1B6484z5RdKE+7hOuxFhIdbUV3qlffVy/J76YQX
hhljR6uZN1ScEehnB14kIQ6Ag/wCqvScCQVBEjjmarwyRkoXWjF8D41qLdJxi+5xTV0zhNVGbOIc
lYzdbC0fTqaWhRejmeHz2N7AIyAg7LjnuaVt25xsreGTw30rs8bTPW6XlO3wJO1HJwXkEAeveDD8
yMh2SByENNvAx66nA70POq9U7sD+YLeB20QeXGYW0m0lWQNtWMVqcg6z+7WDANpoxqvoght1GC4m
ILEb6NtGUHOmVskPqGf3stb2YZ9fZ8Cu1CY6E9j/UipaPNc1lYS19RRq+YXV1FdKRLTcspFNBy45
X1NdabZ3YfnuueaDp7EmI5t43LQYSOKsUbPcn9IOfn5ekXK20zq92aV6OmQ7AlW1+Q3jtJ3p/Yqr
9sRmeGCGzdVopdNYkRkSMSwr91cB8HWhtu7u+CLx+bop37Je7/ZyD/GXXdfYKldGBf7VWMsST0yY
q3/n4x1jtiwD5S49pGyIw6lUbbNwg20nlmLOiQP759/eMWbLchMpCqUsdoSZyc5nr4VQczIK//lb
dfTZMVfP6jYHEIs+b3Q3aUlKMle/23l+3jL4jz+dAwept5qKdw8/86mcbwGF7yDf9MC2lVVtK6xp
AfW72YmN8e1Z/L5gOm+XyXeNEOAgjBZGxMTP5G2K1c1z+tNDiFavxa/S28Y3Ygnr7QuCnpfocirA
mvzw4h3XEiyx86uiXYxrqIZcJf2/NZ4dfXri774RlyzqHUTNK5PkTmXmkYGCjXz8mb4JxD7r72w2
wgtwfSTY2a628MQgpi72ZECX5MdJ00JOHwogORiTKsndaAGLDpFD4FAWRv55nZ7p42MPj9RTELjB
yIO6bkMxqu14k2nXUfYo2scYTbVQzF3S9kCGoG0LkqhwIwK5CcYnvwXXRAXtiBt3l1BcbATLKjvr
u3wXCphwcb6FxLIqnFNxB2M6E3/W4dlxnPCvRwqRK7Hwo2XcFHu47w9qZN5EQfZFTjhTcHlELPtf
mjIKHO8T4Frabe7bOwsQ82Aow7KYKt+cUFnLOnro1HFFInmbqYnEuLkLV7UKXa2Nu00IVr6S5Vkd
w5xoc/wrnLi6FBkQ+iB8LBL9OdPVk6mSQ1NwdgvQVMsSBhKDXb3p1vo0TFccJVYYEW9AHK+ne62y
OnkNnNakz57j7FYA58is5FT3aMsccIdjeAvHgf7ktQ9hp2RLC2uaVWopVEmLWN3qubvMivHUsD3Q
+GyhdJWCo4yk8ZFd3la+qnZ4YoWfbs2fdWu2RlJ1BLxDpbilQbOie7cGqg6A7w5SCY6ea807Oz7x
Pq20JHMzL6JOB7frFAcMl/fLuyovoUvx6SsYcrt+o67TFXHDNeqG/Gl8Ci5xSn4JHnATXwabU/Gx
AwGjeaE1opsgo74h2xWheR5mX2Mcy3JEMMmKItBlqLobg2zV8d4e2Hne0gvv1jCndQNbxVdwh3e3
5e60Ds/zp+MffWDUv4WT3310TyVq79kIh/PxwgOJMBk7atE2xvj9eAOfnycAFjNS3jWQj2PSVBpj
LTTWpQ+m0xpOPJVDX32+FEEbEVJjCChjdF2AlMCgrr5JAnVnuGpyopED9xrnLbP67vtj5pb7Ikji
t2IQgKZr5c5e40qKdCBdal+PP6RDL3i2GuAhEyeGPsnXM3VlYroRbz3pro5/uJg+5ZNJ+VYq9q4L
2BL1MQiICVlXbVtRXuWauYpK/1yqLdqP7kJR/ZVIsVaD3CUKvL0ybPSAIVHzN2AwhgYWDvCzhBl5
5WM/2rnmxm1wJTCRfZugmurQfTKKUFs4enEHqGayc4aDb4/hUzVtS4g7XNTJ7g/8UcF/dtvWJwiB
w1BZx3sbGwGUYNehRzQkrNtFqSMvVQFHHO/+odqAtxD6u+4nwOCQP8Ilic8gg+YbE1nUuCBZvxSb
courox8tSI6caO7Aq5yXO1eZEXq13yNDcG8cDX+uO6c6kVfQp5H9yYucFzzbtjB11SOemwpQaUiD
1Rs/L7YiGZdgfDZD2S9FjD1GEq1SzGntIlgP4iUEcZ9AvL/QIM94EWagFVpqCgOjW/DiokpWat1+
Of6wD63L85rpym+5WvYciPhSey4q+0or701TvzEo84cA6U/6r36P4XQCRTx6qpoJkaav07FYZ5my
rqzhhjPCzm4niZ+NJ51TQUKyIDXFnjsVMWP2w1L4M/TEl9LwwxOv7cBiMq/CDkdZO+60JdqKA8Iu
2JZK99MPkJHoBULh40/nwJ7xW6G0XTVtoY/ZTg49gPzKvh39/NHs0JVr0RdA5GgPs3NRxo/H27MP
jJdpHL0b+akaWKCeuctlNcDVAgtuLwKFn1fXXuRuK6wgjrdzaMwbH9txNb1q+579SQqMe+DtJN6L
DYTw+KcbB9YvdbY6ar3iBl3ClHIlSUaz7x6bhhejKhiy5iVCWfslsXBVbbzLTGDUYqaPsHGvbKOm
3IkAJVi0rT3I10hFUtaOXKr0Ao12eDP21Y3oiEJqlPOr1cjVnqIF1Id4s991BEgb2G12/n2sVWhg
zuvx/nw+1DjofXxalWY6kMzUbNdad3571Wgm8V68B7QTb/2A6EfO604Je1qAYacQwXX0gkfITlkb
48L4Bgx9pV4AiD313g/1ZPbec5sAWRJQuNLjDGwih8dG6LoKko1juSdurZ8veXJeXQrLuMU4g76U
YANBW19Ks7g7/h4OffTsFIzgWJWewUd7dQRuDrjlcGoZPJCNl/MSUtFFnIMJCoJfJJcT1dUekNze
KpHjM54oK3yNE+WK0Ncu1Zt7TdXWPVU8QR7DaKrxohCrthpPjLdpXP2+a8h5sWlbq3hDhy6rQPui
pWe58sVs18cf4aGPniXPHFtRA8PLCcc6Dus6MoP0u9VHJ9bkA/IZ7FA/zhTpSxv7SmlvKTVAKgMO
1KwuRGkAsPzlj/UVeKpveQnQDz+yxBhholLtnJgXETLTlOt2Hdz4fnSir58vplJOk+DdYupTpGmN
FYtchQDfv6dMnJLruwLAUN+cYu4cmFBydn0qTWzikCyj9AQ5pICQK5unQlJ5Wnh/bz7NCwWtgAOD
n9MLmBdrF87w0I0n5tOBwTAvCxStFeKjFLCujdjIp/5KsSRWI+7i+Fg7oLeU8zK5sS3MFPbcFPuf
FNe4f11wlPPOcbEutt02WE9iT/zt0DVuuJfZN2N44tW/RRA/mUL27N2LzPcimVMYbKm3Sa/j0m1f
4Ge4rvToCkjurWPY+BToCyiZmdYso+4+DB/c6tnrrgelXqqYeeBrsjPGYhuVVEWMIRYgctEQWfX1
W9/7VVKJlyn5qnUTdAYWGwIX5sDcHH90h5ajuTTZF96IXQbztN0YG38Zb3pS9j33gQUavpUHeHuR
bagIkCce2OcHHWnPNgZkGWEzTu2JLfvPRb0ztyQ0z08lZg6s3PbsQNC21pAVSA9BypG6ZEOb6LnH
H9WBGTiXLWul1ipMwGyXVCR7rBKafBa2I0YnCX4sAKOPN4NN7Oer8lyTXosUDkxJki9o2gQLJf8i
jrRggSj6SZPRRVdiSN1yWKuiRysgMohTYLuAFJsu1ME4GzTSDqmBlV1TOWvZKNchorgF/vT4Oqnq
D5BaoF1j31s0LrZAjZapXNeKtQJJVBlxnBx7cou2L+4LfCpyTU8wi8bVzjO+jr1z1VEOh6IL+2xd
wIQOz9uix7dKWQVWf2M6xaNUSeWaqvhWQmANOsNfF4FNRkYhOw0xnY8eIAC5nofNHnE+n01QhNWZ
2pgbxUFU4UiBw1D3JQWoKkxYlYxOLLJS/yYe3F9qpT57VXFNIfx1X1Hj6SjDY9on/Lp87Cx9xeO6
1xTsaRwHY1d8PWos1fBSv09de1fyW0u9jn+WkiquIfvWmQ0oc2meKX19Gxl+twz7/srQKXjyjfZV
sdrzui2hxXWEqYY02UMarZZ5aN72jdQXdUoSr5J48lGoB7O6b6hfCDdU/tVLdInfVRFsg3y4li42
qI7ylLsAHbsiay97NqOFEiuPLqbKZxrlebVeneu1cmYNhCvGFumvo+9kAikJdz/HwyYEd2+Z+xDd
60XelVvABw96IUhhDxD8y3uIV7/cobkKqb2ZnMg6y8Zs0S7HtS/TV7cO9VVtNOXSV8BgRljbhRqc
18SpAXAqT5aqvcaVvmr6etVG7C94fzqYeXUkJvv8KtRG9UQg8EDcRM7l+CIpU+lO9TH1qlvjRrqW
X70t73lLWeHjyWr8acZ/sjDPNfga0PmqVQAddTWWs667r8O6xt9bbv143BWJc45Xx2UVGoQfryNN
eS7t+P5tCv/nj/7/eK/Zzb9bqf71X/z/R5YPJWL+evbff13nr+l9Xb6+1vuX/L+mP/3vX/34h//a
Bz/KrKI8b/5bH/6Iz/+z/dVL/fLhP+u0Durhtnkth7vXqonrtwb4ptNv/m9/+B+vb5/yMOSv//zH
j6xJAenevXpBlv7jzx+d/fznP7TpwPWf7z//zx9evST83c1r2fz2668vVf3Pf7Cz/2GZmiNxq8H5
m+Aky173+vYjqf2BukNXNQoBHIrgpxGTZmXt82fqH6pB0gjmim0IaWMg/I//wIjo7Wea/MMwubdJ
i2u/FA6i8P/31T68pP95af+RNslNRvlk9c9/GG/Hkf8ZMji3SgPJPUoSne+ggar/eJ6rG5Nk85C0
4I4V147XqtFkw97HIUe/10OOluRPFCVMLlw8upC6OIkW/ejKfjJVqYQGbFkMFZ6WHErTXr1qRGTl
Hr5Z9GcV5eNAEYrmawq6zMBqqd0D14w9hSzNzvrpj4rApbalfLTEdm/0uH/qPtcPxc0cKldSH8S+
jynvcKXhDR0pFzZFEDUyHhSJKMLdsudcFSYUwG4agnSduuwQLts/uwrW/5NTZlmxTzRw1dUq07LG
vOvKLHSeOpFEJsuplxbRC0XG/vArMbNEPstBWEa6MHKE6T6Gs5aovlcyLXGryEkGF+qCIq4wuu2M
nFDlTY8hQG88SR3RZL92NF/J4Rmmiv8DUmyCcYQDhWBKfcW+mzxqnRqFdx5+Ydq+l3mWAVrygtJE
T1T5dnMlwqhz7/GBjGAGZC0u22dRpsgpIBnmVdyv1G6ovWdTUcXw6MWdYX1JfaEl2X7oCqxMs6qt
0xuV3jT3tdbXBC/9QjiPbph1FdY0nj5a/kqNUd2x6Pq+bpRLTG364VpVyxRLN+5hTncpRTSW3yhO
dlUHErfTh89DHYUNTPgAvLZpxYb5Nejh+Ecr381K+yIs/MC5GqNcVNth1FoxeemJ9GyQXdX80iD8
Z3foDTLzwoL/aF83pWRZWiiq6RXVJk703tqHMnSJd+o471DMWKf9aN5FQWAEIIixzbUXimK8ppbM
ZbXwFaB6X4J+CCH0N1AS8C9wKh+phZZLTd+aoP6w+UIKHkTF1nN7U7tIy9pVvqa+N5TrUeSmfxlG
faDjKlPJZt+ajhFTBp9HwAJlGus6wvdQv80V/EsXUZQqOaz6NGjWgUGSehmkvec/qb4LxzRChAJk
JHFLtGyjSLCRq0sZDGdWreCn50iUZaQenQ69jNV6w7k3GjhaVpTdhpfMWtN8oLTd13amKBrnpUra
KvgidYwYHkOvyy3IxH5g3rQg30zrPMzzrukXhqH3zeUo2rwDpR33aqlxKgo8TkpBaMgLmTTqwFy2
O33ZumFtXnjjGJQA4jHrOcuMWFGuha7Y7PT4mCvGUlUhaSwTDkfmOhu03MXR3U4HkiBmDyc6xxzG
u+60brQ3lVCFAMY9iOgSkIvv3zA8amjFYarZ34oIZ6yz2K2j+hz4nS5+SFwojK0Betw9S4sQ6qvo
BwAWlOdC3b6VWh6THhvzNDQvu8IuzccwjmptV2SUpZ/ZNhqhh7LEguxq8lPAhTO1EQnLIrP1Zek4
pf5NN3PNuKly+nMrk0h371wOCvZ3vJG5Kes+xgz7ni8Nm2bMlHBTelGYL5E31z5mnJ0bD4TqFLfF
411rw/Ng0NvupgEwrSyKYhy7r2PZl1ymi6Gx7Wec7RJMPwYXdn05pKJaJ5ULSx7DEDmqT51aZBFu
4vh+4wRuusY+EM6Q7JUKWG+3TLO8JdVptYDunwBadC92F0C8yLqkjbAgkWqO8Q8chRCbQltYAwuL
tLDFHXWLOY/jtoFDtiU8pyHPrafOqrOyMPoqs1Jzf1qdm5qvQ2cIClVrXYS1e2l5fcw1tPJ71Ypu
hNWXmC4vgrG0y2alNFkVYwCv5XZ+5quFha9Y5FTmne1QBb2qMNnxAUD7quP/0suIrWBhWGNLnpaD
eMkeoNu+ay1LywtGXGLbMVI3QVEH2T6vqKm808JGqpdlnoCgtCi7iW4VDaaChiNMkxVosvwGwybc
hlMrIiInbVaWRcT5MUs2bBvgLJdmYSEFH+OxAhxXWootr/LcTWAJJ30pr11gaPKqFJawMNswDeE/
JPWAReuS2cvRENuLwJV7KcA03ndh0VbVnnqjiXwfF45XVdS5sAfs7QBMyU0yJgPECS3vpUXqtuYc
/M2Via/sXIVc0L2MAzPMFooh8bh0OtOuAFKEhO85uDIYExSQXg4ydVw5qTHUBQaeremvMKuNbPU2
0mQAsE0XE5sE+kGEf2TXj56PEyQuPhYa0HFUvrIW+nLdQ0J3sMUzRxdkgiC+OLQlatC4z2MuZWah
NKj87Bg3DQ+v0gC03iIFls/DNSTAHp5G2naWiVkr656BxVXYExfoqzys4KCHOzzeK4tQgdGH7WQ2
UnvQXVEcgOinFCQgZNw5FUq2sKl171Ft1Mxe8c6iCKlhpRfmBc/Ns7/EnVP6CjX2eY5paVrkXiwn
T66q+TZmlpD+EvhNm7N/VNQRUsmeW3eRL/FyVWwRDmfukOJIhf9KNy6LWou6SyPum+6hTBp/WCXx
IDh8cCAqvGXvgnZ4CswUTR+DUtE0dxX4aiRe2XyD9oF1Q7VW2LMMOALJPrHVehtkPn4sq8zyo2qr
DvZIIM3UmwGzaCXM7DbZRnZjldid9dgSdHjbx2dDHcKTpjTXi/0f0yjB6xtPjqw014Nl1oLIhKEP
9UR9sdPwpz6d5C61Ih9VAvOWReprrTrtGGKPrElABqeuyx8DChbBS8dUDaEZHP8gj84zKLXfcXzK
4H2CCbnRsvbOSNDq67qvbh3ApUsttLGm0pwNJ5QzqeTL3LUqjG8nOEdoA6qIS2zbyBKsOs3DcCsa
sD3NbyDAnioL/hhAePumFoF8yzBtSzhinnR1rBrPQYUi+8BTK7yJU29la278VfFiJFedmXi37w7f
f55w359oP8YlLWLMumag3Na4dju2/XvUX085A4b9uu0150wrOx+4kwMZYymaxNkmOQHTwM2Za8fb
nXUUNyBTp3KWE69j6Zo+r5rTG7PNcWrH67XChrdJh/KmkNp4o8L9XStjG/+1fv7W3vR93sVhgXE5
3OmIRSg4BdxZwziwFFdpuHAANF3mVQ1ZpxlO3WM/7SVXBQfVomYgBvrYapEpJe44VrmuJUacWswe
V/em2Kg9bhuaF6UnImeztzn1UkqhOgYVASBh59WUSVz5KZcnlLSGX94mQZDKleI6Ammqr9wUoZfg
MJvZuAsef5vmh4u09e92HQauIzkXwDb82M9c8zHzjr1qDUop4Rzdh3dDoxWXuVPI7fGmZvkpPH80
Tai6ZTkoD6eRY3xsSx+MqkkjtyQ7BQIiaKozjaSvPVSvg9U/GGWzBHyxtFMU5F3ULi2//Z5JiuTH
wY7/3e2/dIk/eDX/cJ0/etX///AS/3axPXyJf3pNX8fmNX55f5N/+5s/b/Km8wdUbVO1Wc0cfJ8m
QcOfN3nb+MMQjmkjQraFTrSAwfLnTV7T/9AchOrqtBoRBGC6/HmPV/+w2OPZF7hTYbjoCC7mf+Ee
/zEEjH+QpVumZTu2ZLQarLcfx1Cou2nC/QmKV1+7z0rkeQjO2rY8MVY/Tgumn22bhLH54qzoLHez
odrmWtfEI5a8QmHKou2W3ddC9CkmlEo5niBDfxTPTY0R+CAUp1oqPSNO8bFPBKAqT0lsnLZzo7j1
cvOKW/m2hxLWF9iT1gp24P3Yfz0+HX/vIj7bUlVVXoph6sZs5rcpFkw4OpnY4kG2tCs3xAiyMet7
bK6S78fb+ria/ruHlmSTnPbyyZHkYw/16SyK7p4YsO5X19Bdq0Uw2P6NMmIdht6iPRGF/LRvDlEo
a9oeDTEbJXrW5E3P5knA2INZjgydgEumE6RYkyiPf/713tmqaulCN9gY33RY73YorxExOfjCXMLF
dj38fJ3yBXFJdAfyQ++XjW+fGJ0fT0X/fpw2OEMNdCW3amf2OFMMrGSjh4Telfi7CwlS6kqIWzcA
cyPFYigMKszONSSZBABOtP3Zo510R860/7NZ2R9fZT1WfRb6NWTuVMMpqQ2N7j7vA9JyI6SO4w92
+qz/CdlN/US/zetzmPHCsqfo4Putvy5Tq0VmZuAd5SY+7t0uLp2ZY08HKoziGzbn1q02VhcHrHf/
vSh+crj6rZfshir/mCHENfkeH1tGH+LlhZIaJDf0GHWupSfBkhu79qrhhHnq7PhbPycfA2N6mw5h
N3Pez9EdqlAPJwPwOqxuh9DTVkT4/UtsE6szE3PqlZoiZv+rXWQNZ2nTOcLR+Hwl7YD/+o3C/Lc5
m6xCnRpAMwiry6ocTh3jf3+a6NQI5dqm4WiCcO7Hp2n1ShcoGtNfAPYzLsKk8bJtXxfckmrT5VL3
V3s2NYc7kcZ05HvPmmtyWZgcSY2lUyfxYxA4mdy6WEF3j0FuilOVxPOX56jCMKQhbc3STJbv2WRs
a40yMTtD+x6W+F/CXH9iNUioWxT6hZ2k4X2nROrj8S7OF9R5o/rHJ5p3vpo3Dc4gYSG9TUyl7zIT
LAjOmMuNxPpmfby9+RukPWif7Lhc2KdL2WwmmnbLot0yQtsaBGyYNsjJqF69bGXdbf9GU1OQXhKl
t7T52p2NBW4Akjxk7Ds22kXVXSdSNjfSz8rN32mKyxqLt6r/xnRrBfxFUwQgaUE1sQ9aEAsjtxvH
Xd/rydnxxj55ZSbpB4PBoqNTnrsoJIHj50qGry4mpgb5d2H221wf/ZXZCfGiyM45sXrOj0rTO7MN
1RIaiyeHmJlYp8yg+iW5MJZD5ovipi4ULHltWbjaXx8c5H+lqts2KSD5Zuz1bv9Ty6KP8fE0lqbV
oMjpyOXcZLU5vIihPKVj+WQgMnNN4MTCIJcz75Rb4hQBGJSsdx5ICHX+SwK8f21i63uitP2TeS0N
W3fYA3RL6nMl2ugFEd60BlOMx4h3ae1NYRTvW9rEHmZ6FDcvdFmfUlDM8qfIp7nNkynjlbGcqCyX
H2d2agli7TrUPzMZRsL9hvKNhJJ6m7PAbgzpZcvBKp1loel4TDR5uA9YTnfR/6XsvHbkRrI0/EQE
yKC/JdNnZXmjqhuiVJJog2TQBM3T75ezWOy0etDC3PRFSxAzk2HO+c9vVixx4zwQ/h/O0v+wavk4
vsWGZN9z6//146g0MNeeuNO4LuzlDqUKXOLSSDaeWMR3O1i8P2ig/8P7vUI9vggs7n/3d/I2e5A7
pDGduJtX0h1NM+GQm1SeWJslKYo/qTn+9jguJcujsfZZVTSnv/3ao3S0GAftxmTDyrdchcPN1LXT
D9/P8j/UpL9V+RwwLsiJ8Jmw0ORDePjrLzkmfdF4qvJjz6oRrwdj16Sb3NDl+DZYWZrclDg/LsQU
ze06H8e8KtQfDoTfvuzfPsFvRY2rA8jZjbDj1R1pm3q/UiPS1aw+9IP9p0idvz/sClF5jmlzrtJK
/nZDubm7VE5DU9PkwvS2xI0O1tZvp+kL7G35+c9n61+POi5fx6RU9CnYLJe67XehezvISU1CJLES
c9ZjuZwgqVKaBPM/HOJ/fYnXB1nXIwFHy2u8RfD7IW6sNRO1IUniLJteDK/+lqXOB4bLGcMat4yd
AXVyHfj3//z1/noU/d9TmYbTQFO2/25bl7pSLV1lJHGdt0Q+l1YXDsTW+/jQhkAnDw2nU76BeeP+
Sdh5XRL/X4H/75PtK0rkCXaj/Xtx02e2Sis7M2LYOOalF6I/2qmX740pxTjX6qd9UxneHa664SZn
orn977+4RxtgUSCHHF6/dcbpVDUOEWa4jg5LA+JYNeW7SyJHygUd5swEypkhJQI05+m/fTANseDQ
57QJmVL8tlUqWebTMvnpxgppzumz5tHeNoaPDnGel8nb+kFvXIUzQ+g9//Oj/3riXn/y66PhK4Du
2sSRXxfDv92my1o1QZCH6UYxHXhwF4Rgu8bs5zKCJ5Lfpp1t/uHM/fvuEXQ6AZeOTasDuPPXJ5YM
ubIgnLNNi/NsslkXizGlxsD6TwfQb0KW63ejw6Gd4KcFfPhbrdzKMbQx4JKbUCnyetlkXbYHb6xb
gp4Ku97kQ63fTVWUKTG3M2kGGKuGWXjIRAqPcmgtOd2l69UOSIouaHZWYGX6KNPW/hC6Wtcf69RK
AiR0ASkB37gsuRGj14y7VCIU39jNiOGpqnEy26RjYP/h1f31zPvfr+dxdwE5UJ+4v++WQi9D3jnt
1e8Ww65NYI2VtSHOL/hIE7v+w1H093UCO8ZxApfDyGOLXD/Mv68TRL+NaXQkZTAc92B2Ga6xaVt7
8KIVWeubUSZq/a98BK9fkLGixQWGltEWjAD++syqKASrMsM8GwReRdjpN8/wRfo4tYx+98/74O8/
JrcyFazLgUfE7+/0YlMs5aowWN2EjT8NpIMycWwb+CTw9pir/PPD/r4FeBi7TtiCG8T6F5H2335M
MBRFKLElN0w5JcZ5Mvs0FSkF//wUWuv/9KDAI3GEitxlnH19q//2IPgpeGz3QserWZTVpQB3y06+
L1crmqdcvobFJJadhDHs75gL2vNh9HX5bUQPjt392jxI6BEfWNEa9nFa+S/OARq1a2sz22ciT45q
5hAFdsrbPjE2DC/7d6IPBN5pJimBd8kkCn3GK5zZrk1rzD4L/EG/mLiBJLCZgiHHgX+yFzSuoY8T
UAYdlMNAhe5zuwzndbVVtpd9GazHrMTfFKM+Q2meN6+rdVpxC2lPdhsm88kPV1UclrId223vzzmO
7a3JsJbv3H4t2NRumioYYyHKYdyNJTBZLFe7V5FpSDj/jbRIqu/LQemYmbEi58JrsSWv6sDCtcvW
AXF9cq7NPWYhpPEsTirq/dp7Ena40Y/kuTSdNjah37rPy2hm05dpuFOJt0hZJaeGPAC9u2LX66Z1
RLfeSL0qb2PPIW18O8oOO7jOCq7MYM+bbtrcmdNYV4ApW46O0I6JKy5k1LdWMp7HwcrxIwk4P48m
3XF7hotzhYw4vUFY0xVThKvxMqT11kfUPvXWICNfaVtuYBCN/mZBMPdtnMIqgDIxKbUl+diCT5t6
mdG9V4YT/qJo87L3xap98zaXqa7xSoSySwrBobYM0zrZfYprqqyILDrWIQfipRVJ6m4m3y7sWDul
X8d1Sl0EY2BFISYS6AEneywIDgg7+GavMNPIxZgcRF3PELOE2gxo78Nboy7m4ehnhU3Eu0Ub8uma
Y/0ctCpIIr/grI7nMOieRl4xYs6hNcbL0BjuR9oaHu9JOy4+U6VVMdruFeVSnqbeshFirZ4XPRd1
nGchxixrqarpxQoHPm8ainw54yvf4ipf4/1iWGvRHVf4CXU8+oEtnm3Xwfk2aqZ0MW9pKKRxbgKx
BJuaRvxlUr0wN/R2ONioVLtDNCshVSzcxar2RgVv+GiKDBd51ZbPbpU75nbs+/5epV1yO2caPpAt
57WM3azJoOwmA5bq2hFmtssNd16iYV2Wp4LriMRNkKW3le6OTHH6DH2wlqzWEeGlKfQ4r/eecvzO
+7jkEMWSfcyHOBVO3t6x/5yL46sue2q71RiOqelVjJGLRbl7v5oqdcNXckjenvHdPEzKNiHZrpbv
HQvF70Ii40LS1tVBwYsbViDp5b30qtitWvkNTWjAS5yEiQPU5FvWrxEKHC6+vmxI+uxthPW7zqam
eWgGbpkYiAs/a5+knco813mdD/N+6eqC6YCtcuMiB6t9Ackovsy6lfcZ/h/bNFhdMgbcyV8ik9jw
p7Yux58OfK56u2SN9ZAnc5Lum7XBdijI/EBG4dSan53AEwEgWY8NrmKTvmS0Th5uYGuO0GZet60k
tjuyXK+9DfoSJajVB3AG17XoYfHJZGVVN0343fFGv7+xgabtbV3o64nB4ftiTlkR7opFIPNzEgfy
kW79Jbupe0sPP5zRCtUuzAeN91DqknIP5tpCXh8zfitlC2BXa679uHL1uMRTnpBF2RuMzCJlhUux
sbiMnDjrJkftF3p587HvE2h7Q5qReDbWmiOvtMrZ2fEvKhlbk2pfujyROLFJpstbiIH6XXqNfVgM
UZyk7tRtb+TG+ypFZeyMPl2/0oAEkEg1tQ9xG34HyR3LmnsH47otyHIa61hoWaq48sPUiXwvvAYF
ybF98fEk/SWgtY33wpzcHsm3V4srzDVmcWkN4Q+UASQK162uOSbx6F8fWIaNenBXnPu3dsO+LLe0
6QK6eL0W964slMmHqXxXf7drG1aipVPza8UD4p5xQ1BsSvJU1eMImwqpwSoquU2tzPZPynOT8OTZ
8IPI9CBuMZqXxYdZm5hzD4UBKhEcTGd5G6BjjftuXvhMAaZNZLA4yvFvUt0vn0tbZd3WzFsOVWvu
02eCKuRXZigRRqsKQnLb7UHcp9xm07FxYbpt/FT0bjR5hklej06b3WgHV3sRhv73q4HIB2O01tLH
OZuwFvBbp7povI3XiESrFMcWqCZXGlpCkK6HP9tLyf9KN0Pn9Q6RwevsHGcJpedAApE6JMViuZGz
5hor7jwgESCz7Nk/y0Fly54k8GA/cj2flrGntEV+b2K9lQtDnCzucszyCJkjxFn4On+zIEWJu2zq
9VNPvutPsmkI911hP98v2msDHuDL21m0w7Ov+nX85Qoq42gJtf06JwHT/IoPI024XU5CmHjgNtbO
L0d4zi6Ew/SWaXzj3QXFtKxHyRyGuI4wnI1oMXyjIxwpsdP+hGNxKnZtgmfQrpeWN91KufjtJRsg
lOFfVtVmLCWk7FhNvgv1jRGmdZtPaSH7uF76pr9JzTzN48QIAiLjFgLNiQOAQvJZkjRxB8JHmzHk
JBg5pc5fei6Ax9zR7kPbGp1A4pWxFtydlmOxxotMbauN/FlZ7Tn3Wt+4XUU/LlGfmnV3Mpp87A5w
rHveagICiVhodNJ7iZgXhzZZNuWyy9MSRQoxmUVxJAmJgLXOScL02NIEJY/5skAPLQFFvpFm1U5A
XqkkEXk1p/xxmZIGJYZtPkJ7Hn+Sf2pqOIPF5Eyv/NFc4b8+BsuH06Lt/hWkZZV+MwsOXIRLHByH
CWXrZmr61cFCgeuYt+kI5FlZ2pdwASsW++TnIo+roqmDLehur06Gva6kGuaEB8adGh33tl4sExoa
RWYWr2NBzhopXeabnGy73c10Gn4cgvU0b6Hb2OsNoQBSNKcpRxrUU7WYovNiXBuMcmd6fWBAoupG
MryFTsctbouI+OZeu7edrWV2Z3rhGj5LW055tTX0vE+r3Kj3sHJm9bKMXeVW3NQay7Pau204maLF
Xn6KjGgsYy7LzRgOTQxXkcywgsSS0NvpzJ6jdu6L2CuqmDjqnDCmho0pcvRpV+pvlb3MngN7VxxB
kVKU6+YhleLo4D+/y0Vwk7kDl7LiRMEtABb2CKlEOtUWl4GdY+ICabqZvQPJO4iAyOuqLuvdLPqL
5+kXSmuicHrnTZqYUcGzvVeWA+3dMQ9eX982RvrTr8Jpm8DEQd+KlWXjldhj6A9Iee1OF40V5Qnh
1/oqDEiNc9+3xKMl07Yxg9u5IIVPkqoVaTM9JC5Xe6B3jt+dei85LqV1MVf1MPn167roM3xeFwOn
7jHUXO1NoG6gYL+GszlHZVZemM+9+ENyX9Ps7kc7+VQ6fe6Z7lKlum+uuXAVjsbR1N1P160e/TW/
a1P5ORJoKKVHmrx2fkz1/L7UI0SmqsORL7BOGnKB8Op9saw/wPP3TpfnOyLbNvlINB53BIxDLs7Y
m/OjO/WfaNe/s0SGDXV2sSVD2Y3qjDvTb/R4xu/jKcVifkND8RMTw9O1bYObl1nXAzSP8pAwnzwz
PobGIiLK2urQIZMubX4RQPTqt+GFyRx/LRW4SIZIuwZLn/oK0vQ6yW3m0kXr4gX0gw0CWECSl3mw
EvlZ6fmgU7JmRLejCPpQjPY5WS/Emx4pVcuYg3OJPIPBWBmM3h6e6HOxltPbsCDxcharixjxkC/W
eGbscY08LaXh3KaF+Kr84W6SqX8oM1vEibB3Q5VcKlHGKmGfz8PB6dTOQ9210KBHRZVytMwhs3cb
SxTbRTuwVHWaxV0i6KmczLIafHYsrAWF9BYC3oaSBiM/XZm3IY5oRvvZkgfL9U6BYfWdwlfBuC/h
1tOi1cM28/lDlBgNkO3QAz3OR8apRH2Jo5X0N0kzkHTXb0Y73bLwbltDXpbK2FeNu6cq2bcGWRfF
qJ8nz7m3c/lQT+sU9c7MvxTsREvWlPJPsjX2V0Zt4ou7vibRZlSYsrKIb2V9re0M5HXrB0S4s2EF
300z/cUAN3aK6tK06zNhYQ8g2Xc4z2wgj8cdRacDZxWS+sNUmr/mNbhZ5nLcFDYDWGoPMuezAuIA
vPxeDGc8eYnRcU+UxDulxLPbdDdTQJiRMr4n2r4gJMijNclPlrKiiaAx+k+HInImV4X57qaUwxZT
9625VrvVzHTkjKjeUm6GoVA43rndXsjkW2dOR3vu9oMosV1rXnSP321iTBH1Fmreon5TlnqsNOKI
pMM2xp/PCfazOaZtDC0udMqHVlgX6XpP5uDcdkZ3nhqqldJ+r4rw0q/qoIeONLGSwCbrbMv+4Hao
SYVZ3NWpOLm+cQjWhTRYvWlsf6v7+TYsqvOi2mPdGjV9gTzWU52RFJJv/HzBYMrP40HizTMFRxFO
d8rvd36Sn+lc4wZy59yITTOuWNrg07bxSBQU3fSEE8urcK07v0neMmHEWbFsMAV6N5Ye708Iz9JM
Pu3m2mRVcdZgQmJWN5OJp7sZ7GBBH9YkPZcwTDdC1w9FSpyv6p1TaHXESK57+ArHYGzOo1dxRnbU
JUzKas7p9GT6y8+q8+6FHlGMrmgmrdnFAaG+p2DNYgIX7gvDQroqvdsO4mrg9l0k7PQxyBiHDOo2
NH390Gds/4jmbogRoFTbnFHdtieMMdKyuimmiXrXcYiUWz6aMj1ZFZL8q2xqGtLdsFRWPA81tI0w
rNEs5I/kW3U78OWbGeY3rG3koZMNwJK2O2Kiiig3BQGLfn9Ufn000AXta40J+GyDQzhmfzHrBjOC
xFKb2jFfBmmbUQh/Ma5Cw9k1rpkLsiP6jtg7rxkiQ9rDW2vg6SRGojHKaxEN9mKzXtX3hTXISp6f
Fkc9p6u/vmBT0l6I3SMYNH+v0vxxrlZJlmAFwDYM8223IkTXmLs81/AmMTetm7c29Jcba3T3o+Yd
VcYgl2EzOgyeD/ZYKvdd1Wvv7qveMoJvaWnk6R0NnyMfWydfJsAhYdGxo7nVr1CMEvo2KyQa8VeG
L/X8hTLJphRCb1Z81aOBi4UBJ9Q+TzJPwvcAncsN7NgAum8QJvahJ9nkPbW0LyI/bYdmnw79UkeZ
CZuF7mR0vc8iaUtxj5TKam80CazlrXRQU91bs1jx3HNHWUVT7mkL2XAdEKdlJOrdM9HmNizZ9jDY
ybpGi6jrbtMM/FC3obMscsusjHpQZq1LzLQzYUWDpGdJInoZ/BAdmfkU77Y25B6svXmxrMqtN5bq
i2nj2IFatsXYzMZ3Pxh6THbtLjG2ZtKRfVtN+VLfd8lybdNktb7Uq+SwKUOGwXUcmrVxtBvDOeEF
ORfvMMtk8+bOqWHuDUd4H4EzOAd+PhIP11EH7+2iOXNllxS7deBAKHK7exhC9EirRMa6keCpbOGA
NxlB+S5vUe5Qn9lSEk5rheTLZsFKIIaVKfdo5WkX055/A5uoXwcZ9HslVfAcAF4eR+JGP3U4izv+
gf7Qoob7LLCzvfWTYn2ivKQjyKGxkKwyerEvsvZ11koeZpQdmEhKxDFt193kjew/R6tKCH+ctIPI
IKzzBa8uu/wUjW6sTb1S3W9Ag7urmZiBggG2uRPz4SnNxnfhdxgUF6KLKlZtuGmzzKthODqKMDYt
rW8Zwes3apTtvpOZGY/KJos4d6tnRUX/0ePxcf2ZELUc19lHe2JaRntObSwgNAKi2J909l6iYiGE
C+QQRn9l76CT5L/oosc4zb3uYYEl9JAswKuxo0N1bGpdrnxxy2Kkkw/hcez65jarbfu1d9Q3czVl
FStCVL/rQOOLp4S1STxMaCid85c8hbF0qXSwJFurc9xoAX69/mT+NRVb+uiiitbZVp0zXIqKlEqO
FyvbOTLBcUgaQVZcUJhV3cGCOH8kx9a+TFOTPSVJZTxidTT/akeBDp8BJ1F9bOa9AMXYYO1jvZC1
9bX4AaUOfiRtdepKv4m6q0gf53hF6doG+oDe9B4G2WspM2R6ur6nQXisaJvsoefgCnCrXqyTldRb
mFdvvRd+WdoVxzX1tiNV0JxlN3lp3YoxPa6AglG3ulu6ji9nWF+YHz3ZBb6tSa69TR/YN32+cBek
b2bWu/HEyn0qrzG9ZNinpt5aBETVMEvJpGnPo1k85Ol0UPDqdlwqTaRr/3vnMllzF+MR1dNr0nrs
ggB9L64f0VgXW9Ui9RMVThs4bhiRv1jAlsJub40k5Yz1auscyuW4FOa904Zbs5IHPNp/GVicO0Zz
wHvnDVSI1q3ozm7nYpyNg4suwvnJ7xsjBk0LgFUIqEbmqeI+7X9ZgbPNtMRqbD7j3PqWJQUZ2lzG
az1iEJq12GsvzU6r7tVLjINSXbVdyyS2ffVqewXFx3wjVtB7ZsRnVbQ/VlIcEenkd5XvI45FABWl
LLko1+2DMfEV6/oUBMEvcD0ELOtuMZYW3dA8R1NZvhREoQBcWArT56a6uOuKPDFD9IKwjBDfwcfd
Cz6rjcO4Rxp2AJp/Zj+QMyFaPjv+SYlrXvjqmm5L+E/W9DVPFcKn8uRJkGvwm6iU4Le9OYWH1XfK
jeeTG+yP7RxlVXPJZ2xthdsp3EkpYYfM29m2elSpc04xYmiK6saXC6Es8mCOy8tSzg/abJ6avH2B
VnXwzebHFRLqk5KhYqJ3oqhqLCvSQ2Vmp8pzTqlUr26YPAdXoJvdcjGb4K72+1sGnTd5Sztcdsk+
x94qUkiq0fkPXmxdvUW9MNmWo8PXr4p0T0vBQptt5v8Y/xaBiczOIl8y8R8Fm6b31k+E2/HcdHs5
O5e2K0hHId/dLW7znjY8wFUMoncY5RXm1P3iLFGq2w+7RwyceMtDNpcKXwdnb02AvlRbTBhdSj+z
/kgVqxRD30fhzD+bpCHTRdx3pnzmXnvr6CQaOUKsTMQrx8S+Du2n0u5r0hbci/aa29GzCM7TX0kQ
vCUTCrYsiUPVe6euBu30A4aVTXcsizCuAruIVbW8AjFggJNrY1vUYjgh332BEPEWdDKJzWxdj13o
4yuyemtMxq/eo9u07E2XuXSpjX+dQyBE4bgN2dyEFcfeVLzUfUvAFkpUszl3yfyQANVGwwKBOCnL
ZaMrmmRFm3PV6UY9BNzL0BsvhsscC72AEVl5AqGNnrjig1blscrUu1hIYJ59+ehUXNH5arzkXXIZ
q9wGi6UmBznYTOkPZ/7o1UoT4Mc5XLUMrZnvTM9VFXxjRrEpTe+wYvZh4vC50oIZmbg4xJuv/Zc5
s8KzT0FzlCDCXlu556B7gBhwTnXGHQ0BdA5f5hGQuAu2AbtPhxTTq8IapdkZFKvpBM3QcyLhk8HS
NTd1kaMKlRd0rjpaFvsGXfZhnhamde0usF8G0tPcsI8dKkEywV9me10IRW5qfBa1iyIJ3Xk5uXeg
l+0teomfWPrjkunkB3dqtqXn7OHWPyhXbpNwPFNNvzL2YcT9iVPnBrI4TUoJQmjsvPZLtdhX2+aD
aZg7TwFlmRzkJRLWrCJictYQMJ/Wabqr5IPliXicidx18811j7XLdPDd+VdVPqX5sjMTJMveJZyT
OA/N18Qs475absSEm7N945LVbi4FbRwxZeZlru9bAFgsARAcPjNHiRR5sEIVN12d7o16uJ/6b/50
H0xval5u7LCI6/Khk/3zNAW7LBnOqKmziNng9bJ/NnINrfiR4xQGGVe3nZ3caTqXZnJK9UgoTXJQ
tF6W38SBplizV8KBGWqYM9k4OtiHdfnkBCXwUkbsbIK9Ssmrs9SxG5+qwtnRo0eECnMtmZsauEn4
xSOklS343knMxEOI5s5tqtuqqU+GaXxrvZVgvgGYZx+qaW+3e8NVx6lKD9Id7mzzy1BnMU7kMOyr
kMDafNrM/QKv1kVY+UQkdWwZ2WtWzjHDDfIM6qMXLNt1/mzXArGIt5eJQ5W2HJD9nvtsfMRS8G4u
zf1ieLfwHXZUjmeMci4YGZy6RGEuj2VDme4zSsUirbcF4e+F4d4WrsWR6MZJlcVqdLdtl2y0FXCv
TycmXfuip9xWLJdsauLaVsaNN82R3+Qup0B9WsWNXLrnymfgeMVBcefeufNw57jOxuOFjb2xx6rV
2tqi9WNnNAgfAtV60F3pnnonOZlr+M3V9Y1nAqklTKL30khD4njy0ga6ZQZGwnNu7mVKJ6E8VW58
1YojuuB70oa+2TnFO833v6YoXLCK192v7i4DX3sn1ouQhlK8mNUy7ugs5KnSpFz4/ix3TSGv5kXT
0kFkgDi+txqk0nGP7uJUtlXHuLZop3vfnDELLeYm7M/mMCXnMZsZ33bMmT+sVZjOpp8T1cRTZpHA
ugx2e8rNRT94LCZSKmrwdwVCNRDkmiVH6vfF3drINhegzSYJtlWAX0JsY7Mqg25j5LgmTaq818nk
HIt+WQ5lCQwq5smeNv3UrkcqAHtTlp2BurxlA9UUvVUxKIBRdbdW/Us4JMHdQOrjw9AF+FZ3s3xM
15GjkxdBsZDny8UNCwIVBzskq1l1l9Snp4dZC17aBiw3L23e0EAcKGMs+7YtHZWchtAXxp2wchP4
ZwEvfTVXwX2DsLudNyxFQWStCj25PHEIz15sTnyHjWtKeeuvBkbEZwmizA6YLZqex9BGNIq7ENlB
OSA/0dxJVe00LUWUZT4sU8cpzbtyLq7S7Oaafbwq19nngS7v17Ad9hOp5I/Z0Nhj7AG0MBKkj//B
7rcuTWcz5J9XXKfcnkyaagmXc+cuyVmPcn7nGeQOYbB/cb2Ftrxv6Fs9KpguYhJZbPWg1oOPuFtH
fpIaRw3ysG3NxKsjr5z9G6gJ1d3KCngO16QiYKtZz0TGDz+YHaqvfMEZIk7QYD8V/rXlzaxhfOqY
2x5AeDlakjF183hMfSrIaSjvSyaa/PLFnH9UU8LyNFtSnaD/eJEGp/0BDQBYffXDnSoKpwCxBHXz
mJVckSklT0xF2r2pBnlAOF7dSaxgnxXOcjvPqK8iAf0rd9P3Ybbug4HbXni0uAZ69U3mehMzxiTd
zn2Q7HpU8ifww+AmmHQJTAV3AxKy2nrCwGlpsL7sdGLGVTYuzc38PZFsPRmO2aYISrH1cMiIw7pg
w84SuKYfv2AUd4eRSirWqZpPbTJWu3zIjH1mziHTbv9IwIjPOet+G4OyjoNgggpXV/km6d2ePQ+9
kmx6sRUyaxzFTlpGz40axtoPDtf3eAi8vswvaUGnCM0gmGPfru7s2XpHtfuUoVKKO5o3lg5D5hA/
45SwNxCA4Vqvsu/99Jcly7uw0cV+kN2p1c4YL0Z/Ww/h85wxN2hn6qHcgoBoYclYeclTpsNmN2H3
mnc0sSvoKWYLW1fgTmZWNi2SpKNkPlnQmMAjMdL53asSZ9OaUu1sgZ2pRDm/Ter0UvSM4bzB+tHR
vW9Q/5RxMJGWla0MShJAxkja2j/y6CXyhYjNUtMnt/18mG3/3SGz6OKlw7GV/YuRtRb+C8X4Rt3Y
McFioE25ddPSLEe+RanpJrRVXjh/zDaOCIhatmsR/nRS46YqaVmCNcUaQkOrCEPudpWsQZTL8LMu
2uQchsohOawzzo5IMtpDz4szVZ+bLL/gNqjoFVaKE5cZXjG0v8Icfwmf0tjVhRsx2P0+ayxGGn98
xwyZORJHOg3C9Gy3WRCZZRIw9G8wLvDsqFiNfGd2Yjf4gPupSi/GYJ08V3+YcJWjShdfFDO+uaE2
nYN9EBAUD0Jqtl5KNzE750UYHg4S+Hg48glU6WJpoSMLPgTpR/N+1eXdaHXLBvb3ALoACFOMSxkN
IA52N30vWvVUtXaKEEolsAWjsV1yjXeSEMfS6xlpL4tC6pcmb1a/uK+5YjxBcA49qaM+RhCKu7ov
w2/VPGkC0+BDFLicZJjhVBUvcKb3U54fF5KoU9zjmhkwugu/QXv39iEMno3JlJr5qjGDT5mqTo4M
48qd0MrYuvlS9PG46OHJ1om5rapsPBG+G8T9NLiH3EQcmGgRPDHW614DR3oPwslsTHY4BJkehp9u
sFh76GIJDi2eU7yMYpp5GGrFOQLwSkJOwKyly/E0bZsUVsMb8UOO48YMx5fWKYNTEFbTW+4YLqH3
yvAgzZDQDQzvOdxyJjUr5UFKMaCU254xcpU3Bfj8R4ZdEsFN2WIEMLRsAMmwTe0NBpbNrKJ0sMwP
HDhIrWLgw6A68K4Wy2auvg8t3g+s3LQ+V+6qAPiLzI0DjGc+7dCwjr7Tptuum4xPr1TTqRuM4UEg
+7xYpelUUY6W/1uRg7Hzm1m7MEvBYPO13TTdGrzNYDcbifNBxE/Rv7kKXpLf1PMGU7Niv2YfLnjj
F1QGjxaIUAOYCBBSIn795qUm3ZNAGoeDAerK/3B3Zrtxm222vpUffc6A8wDs3sDmULPmsizrhJAt
mfM88+r7oWIkUsmt6vxnvYMgQCBbrCI/fsP7rvUs3R3VNr9kop+vk7kVYYiWo8RKUGfiqsO6uWsg
xh/gWyTrks4NhfLcv5SjzBjsQG6FC98K05cl+mWfFYNP9yILDyIt+CuhI+M+Mgbqf5m6ntjHrEvE
CduS+lpgozthTmuVVFnj7ascCBwCb1hhrhJFjQ5DWU0uuRH9IasG66JkxD9N82A85NrMAc4fUm0j
po1yFeda9dwwG7G51cXnAD4Ye165Bt8oF5zHzL6LnMkEUzpSUHA7E6wgPY1mVyRy9tMsFeV5lHJ/
P3KUZX1hb8rZdOZErSEGWYSHVjlJt00iy5tspOFW0EW9yOgefVvWssQpYZ81bHtj2CCzSaoLVVe1
2/u9CbQIka5p3sl6DAR+FSv49alfNcOhYl+ro2TTy21mAvlxCDZrJ5JffB9XqiFMWzMzy9YJm7C+
q5Sa2uo0I+e2h64zL+VGYbRqc5Kt2qhPD3ISm1fglqJHCxhRQPHGEm4rmnSPTd6LdNpGxTxOStk8
B6ae0961uvzV/Gq9ZG1NVThpeGNXJe8qZ9I+7u5EVWm++bkhRK6WgBDq0XYTupZb1FeSsgz2bMLi
yEONoF217IfVtZE1beyE5pCxBJSV+j2Xzea67qWhsQWAsY0XiXXZMUhxWq0KOW4oFwMJ05aFk/bE
Iq/P1/lcMNurgUnTU+3TGDmdolFrFDVVvMOI488r1Gyp8FQWU2wdq0GwxqcQ5FbwXTf6mk3kEAcr
bQqz2fNLk0IDLK2Jm1WWettvkjgzk1WoCJqyRSBNfHJfNWLxLWTfmX9HyznQjIZ2Ka6EyRfFlUYn
KnfJTGK1H6I8mL3Y6pugoxmSaAWklc4iunow+jLcyC2w0oMcYzl0laGvpNtQNqbWq0GSsUtN5kx7
QuZElbdiBVaB+PQG0CGjVCiTRlEHD3vqla9FhN3IDksT9lgS4fbjLJ907ONGDfuCRuiWhBUmm3uX
yJrUd5IRadxhlPDOiLZUc9bdlDrdG9IsaXjvM6RzqpsP0hxtyi6m5awHc0nbRje61B3anAK9HRXp
WD+USZkhKkKnoqCbmZjsm2LSJJTmlGMQOlKAWY2SFnKIzgz0aKhGF3BoHIcIMOpixIsP0Up8SCnA
+1s1rIJ8rYYNEiI9i+K7Juqs+YLhMRicGyibASyL16I6GKzQvtg+skxrxS4ShCm4jlH0TmcU4R9t
IkiXUTGrABUNJNonOn7Tz9RkrBHHIjNRbruwucelgshSRLtXBxUDNNLzM4rwj4aY99c8UYSbqt+I
Sa6kkGINgza+EtNRnqOVhqIOqSQhJIMYhnsLDd18xpr220ubGv/gRTdV88Sa5mMJMjqJS0tDqt+o
qsHxlw6sm1ZTuVIsn8yPhj6zGura5nMd92+k6SqFQ86uOKhV7vl7Efdc15MammrqAnomlY86lcdE
XHD2bxTv80t9UPkjuBcZkKayGGDMU0sBodEKFrapRCobTe0mUEbMiBoyZgPcW91IW7HJsnPIncXd
8s71g98eWoeBfFaSZNxO77+fyfkwL1ORtJe4l5yZrh0bolLzrGICPmtFj7mmrEXF+iZr3Y/Pv+8r
J+njtbG9cJ7BR3FKeO2iEl0XPWA6Caig7Blt7ugKFNXQvAjTvu9N1Y2NzqD+0vg/RiMRj6hmmYIT
cT6Xu7LYi95+FktEjyTibVUVRq/6ynJ+I9Zv6SYpcB8TlxItAT3DFeY+6EMxMAktyxnuYIlBxflO
itaH0bIeg3rLlveuQbpNqZ/tszgVhm0Q6tejCrZVqbgPR/Whz9S9NhW1HQQKzu2yKs+8Gx9uI7ZV
E60ndQ4Fe52unbyXSERhCKURWS/xqB9qvZL26CNKN9NbcadByLszYxy73SxHXssU9mNEr+rpVXwu
X+30XeGDUIvANQK+wVhu4/uxlPPeo4NLK9eKlL5g70+g3AopUqGuZvRwrfv5+PlwOXazCiwVlgHL
4nInQzfSEdaJM7y/0c8EWkdyZX6bJfZR67guJ2H1D6+2fDkIUWRPEkugaSf+NIlSuFIik0M9mycO
zfrkgIo9X/uULb98fqnTyd16/8VOPYCYYXF/pOroppZaH5Juiok0bfFNRX5O1c1kQ9cM/pnZ5yTW
hy/GVRdmLoQYPFvwc98/PdCtLIoK0XQyZcBQ7FeVOlzmRXyrq8lTXE33xpz8bC3JbQQTI4NGbU5t
HFMddiJ0Lrv1red8yNxyIYBq8TX0tu8mtiwbEfUV1N/Ilsf8SRjGndjKN5/fsNOZ8+SjyycG1LCX
5gwqZO/6ZkLQXq11+wxNRyBq/nY0inNO4tM588/LGfiTVWBHODXf3yl1Ji0CQMLoKgIVBtUiuygP
lWgXGPDcp9gxdYQO2YSMKWly4R8uSCcXN0+IF4zMJYYWUUMeSrJnKEO8UtWCcPG87c5sMj7OLMuQ
UEwRYrMs8VovDqc3kyKaFnRcVPuwRqZjv9L6JrueZGV6CAcl21eyqv0Uq0j7yWicruVci5HO0z9b
fEKN9PL5M361g7+boZcPY5DNilOc4bVwp95+GLavTR+mJVwDlQJ/WAL8TUjnbehYysxzmVW5etIU
D+z8aboJeu0m4BPPzDmnni7uviGJsojnT6Y8cxpZ3wltiaC7HSgU0ZUzRGN6rNBE/9OVkctYrIjM
6lxD1IyT/U6I5TaXcKVS49MNlweE1XiK1iFnwraUwX7kMd286Bop6SEs9GODYv7MNz2hE7zOBzT0
kBGZumjBHDy53wJSIaOOq8EtMXhT3w8DSrNWzwstgo5WDYnzJ6nI3xUtKg6Sou4Ko/zOIYtSRj7/
M86LSVOXTwIogA+CF1s7HfWCoTbIngJAeVROL9qy859IF7VuY3kez2wFTiYTLgXegkoJ/4G1iIX1
/TgLrDLvKjk2Xaie0rdiHjkiaf4c7ixOvq7pq8EZ+sSHC0I4wySLHlcC3cFe6v0FRT+pY0ksZhcc
svxUU9FY09SMXMIGzFWuWsW5m3kyiGGpLRQyw5Dh89ExON3riFKOrWxAL2FRRrrwGwFLiGpEZ5zs
p1fhzqmipOiygXEV9PvJpBzJRtRQf+xcE0LsZsAb9RTWfvDndPiP6H7/27h9y9T2F6FqYfu/Y+//
v+yljn485f+6e8qKp7fsvuXv/UL3SVD4wSvJpsi+lZ2ryRr0C93HdvoPVnH2g2wIXyn8f6H7YMf+
IUL1weO/sOBEcXHa/gXhV//QVBMUIG5fMBlQ/P4JvO/9oAYjwIyByxzUhoJD+oP9m/kLEjrCtjt9
LNZCS2Uz0ry0tdaz+vXN3TnL7/p1JY6EnM+YrNgAv399yqTKe+TCwl1HYwW6rRM0264szkyHhvh+
PL9eh+MnZ27gNwvi8GR/pFDIkVG/90f8ZzgG6K5ElIdSHZeWfCOHklNHuTcOl4VM8uL0PUV+kVj1
ImS0g5geNt6F0nTgiXp6hjokdrX+q9b3dkIxqEjWjf7QporddT+JB3VoVGz0lNbcdZOva6QMOfbW
3tgFuuiqweihEzOmkYAUdDN47gJkv1XjROK3xNoLBbsP6kwqFVQlfUyDn73xHSW5kwylayhfpvm7
yUklH591Hd5hzPVbFRTwsML/g5zysfEf4KzdLjb8JERm/xiA9MeT+DNPbzX/qe0o9cYxAeOJ7DZq
v54g4XXYzZSSnk70JPmay+O3M+nWF4+Tfz9nj9q0bQwYgNsODsmQI+po963xxS/Q2WwH9HRxfYsy
dNVXD4aKvF57jMSjQYpJUigrAeegNk10K67V4pkIj03R3knZQRrwr8jJPqJpmo8qOm4kYHWBTuUO
RrRHmE3GB62vDQxNtW6sLYT7nPFt07hLsZr0lo8ahGzfis7AdNdVt9Qa7aIxbLFXsU0YXp2Edxjk
kCaZ3yvlNtLwP7SHtEk9VUNC36eerB7Bx9oY3zZ14W/JeroYzMwZrIMgy3Y+7+UZo6nwiIxzFw2W
K5sF6UyoPmriY7K5cUszQQMw0G4SNuIgX83tqvDje4JWLwCX3+Y+HYUD1T1q3hQ7feqy7NOdQqPR
lFjb2SC9oXnS8pdUVjYA5dGvq04wcdqL5DWNK3eGFq2LXwytoh9z1Dt0tOnBrNXLUQ++Fe11TxgN
wC9b7q3vxVjue4B76YD1HOVreZxUrDVW6dDjdIpe2haQty0cXgh3HaGr3N4yifhMQFe8hDoSncBa
T0l4nejTGnIC3othHSfkw9DaIwMWnR+UcbSi/dg49Dw3ZqHZlarswt5EEKg/iL7idd330qAL9K0U
CXtrdgjybIvTg9pLV35Zbpsk26a0Coyovl7yhgC/odf72puKG+o0wef7odep41/78VXaSwfaP8ex
wSQypqSOWsoXv2l2Sil4EtZIQF0XQ3nXpZeC8ugXsjeLnY2xmXyl7VCJuwKNfZkSpDWR4AdsQkiO
7L/sdMoOoZAhefKdThIIW9sJALGnSfUgj68wFW6GHjmoaKwzZEKEbNg8sU1CkHw8+JgGd77+RQ6s
zTR/YSeT4PzCte/36Topv8Xmt0kJ6B7CSW9Sx8KcMFAdQTPv5f6PtuYVlW/npkYDQ1+vNmidPxWS
ue61FxJMaGJFTh+RGVSbKwlnBPJvEpQ1KL8qLpp+rZvDTTdBdRr7dVhFuA7uJW6/zvnS0mbEkHis
R9nr0u/1FLhCbNmGIEG65rWdw23BjdOLEtu36KgNJfnGVofvBVsWWWa6GgdkPoPbwzWwKgXfJxV2
X/cEuMqBX7m1j7NS1vZhHFzm+Q2iIdvPiHSIOD4OT4vSBQ1yM492GqpI5MeLNNvGdcUPF7ETM26m
MgzvxJSzKK+5qR8qBLLy0r/EhkHHZtfH+YWlxJfV0G8svd/kIAedpEe2LA24gGYHQYKXE5nZ0haW
5ZI/0FHVpvtToX8co2uOdQ7ScScMblgjb5OAvpJ1MWMjmLTQKcE1BqiaQxrlmv4gSXh+EMYwWyO1
uGnaCzW7SgcCBJLHXhs8ZHV2Wg/UjJZ0XtkVjMtS3JnpU2iJa4QEDngkXsverVGKzg3cUp085gh3
83OQ9rT7nsOg5Ae1M7cvY7AaBZwx8kU+16tIJ/qLHjEOSLjtNa4k5mBGKEZsb8L9MIWgNMfawSm6
4yhD275zEP3YA7K2JMTHh2ir0uvLaRhXaoSC7ysNPndGjdg+D3i0F6lcZ/0c+xpXVsmTJHgvmFyr
IZkrrRBFX0Nus5c4+zk5KtLVZKwromokZVtN+3aZqL/J8bcOwMZE2sdwrFX0+lSM0VAjxhC/JqXl
zsR1sXlcxdJt2WrbFhUK0M+Gdg40Ah761TCGnkqEczHehX4HTiC22e/bc3YxqPg+LALT6Luq00Pb
vvgRwdWxZ5L8teAiUt5+1dqGvYwEXkV4FLkYY5yyb/cFRMoJTXVQHPladi8/CciG2phf3OquSKAY
p0e7Tb9FXFpEgKJkTDe97BTC84gwabwx2lvUgCxwsz2KV32R2J24CPXQNlTHsd9GkwnKN3BT08T0
uEt5SeOEtgMNkKEvEazfhulDppIW2P1MkJyVoMJGWglQwbzCvIj1YmWqh8XzKRZ0mXSF0m9Md0TD
FUYDu9XsFuYFINFvmN4gE5h2GN/I4gHBw/Id7JKbPcobUg1sjMxXLfa6uXtuaPFOI/p0dMy1hqu6
lfezpN5R09kVdUiwR4B51UJ4LDstz5LINtaAeitVR59JJcAZlYdUQqvEsdax6JEuXqIznGRrpcpf
YHK4RS/Yc2BdDFSIpiRdGZxKdXSiOH9JNpD3Uxwie83YA2auNvdOncoQGuI9wR7shhqnn0qPUAnH
ikq3S7+JoXEQJTSp/YWvEN5Cn6hGk40ushsmGx8dekWezPyQL7K9oHRDbmk3/QQzwwgKbRZk4lsQ
Cj8oinaRa9Na1xWacPfhtFMHCctChABGWSlhhqWUNxppcmrSKkf9PQfEsXAmS/ldeUwiXwWWoWq/
mu1PRB2ahUYCw5QUMckXhJPGrj6rGxNrWmHmq1YsXRTIJBH9VCJC0dLEm3hHB+EQpoZNi9Wm0/f5
LlhaSgJ/l0f+3J7qbOhlU8aKCLns/TZYQc/RCzrbU3XdbocL4jls5FpOeyluqjMlqNej24dr0S5Y
eJMa9dCT8gQa4VLNWrE/yuvqfoxs6woP7Q6H8r7jwlhyH5JtdYhvaX9fxRs8VyvfOfN1f7cbh/r6
10c4OV1mZZ4NScpHwJxh7vojrfx9dtNvGtdY9zq6Yjtw/72LqkuZm9AWjbv8/h5DkXnNi+qPtdu7
4TckmoGXOGgiD+pKeSFkxzXOHDt+c4zSyJj464qc194WvSqrKytBk/pjSKmNxnkX3icFK4Pannmm
y/D48EjfXOhk+BCIAzkolbrX4RPtLG9Y6atk1Zy5jHTmOtpJ+RLvUlpKFV+IlEK3zxydxFKqOo/9
NvFArTjCBS5X29zEgeNfCmfoZ68D85NveVr5GIVWFemy9cdpt8i5rop9eYGAzcGieZnsre/VLtsl
F/6mmy/zy/6yXp+LNX3fs/j1lv59m7WTYYtBVaujkWHL5FnVl+qMIbJfff5u/PbVeHONk07FMJbU
h5dbbMhkdEbXhrT9/AK/f4g0nwmyAF0HNPv9qBRjsKXYjTveg8kBhjSym+TlJ1R9VT9NK45Vtrwn
49NuHeHsKyH99vu9ufrJO1H4DSewIV9muv7Qbq1VumK22/srYy27Egpp59yL/4rq+jBu3lzy5O2Q
ZD/zp6xvj0pvHlRB2NOIRaL7s8j2unmN7XNbl8KKsrWj+eVKAOAXdgOynyUZNFwH0+WAVzc8qMM6
lfdiMngokJ5K6zkR2lVH2cBHhHXmGZ25S69Ry29q92ZSR/0g8kIbV6PLSedR28MVspVdf4n1dyVv
zg3tk4Lxr7H99006XRUkyqkYEpvl1R5dKLJu7PYb1S22hTt9PQvPPff9TkY5+0kSBM2gPwb3+RYv
4kZykQS60iVJQTB+ljXnTIfsQ6gJNS1Nf/MFl4/05pYSHQtJS0i6Y+ONLnSUm3YjXCgOm28Xk9P6
V3AJkSO/z7E8e71lMnlzvXEKGsLFmuU1k4h2hmux17dI3ByEmWthaz1/PmRO0rc/PsCTSpqMFhAS
bdwd80N+NDjGsrISjbZJ77qLwGvt1hPW5h4rTn8bY9O2tXPzyrlnejqvSEJaVSPPFNzmZQ5tbMVK
5Gjr5lAc1RURhf/mPuLNMz2ZTHx9KOYZIh0rQn2YXYVBi7aeNFvTtnbzheCeax6+ghM/zCU6lVuq
o6g8Tl+TOqsrXzf89qjZ+rreql51WTyGK/GbehydwdUgy9rlLr/o9sW5xfe1h/vZtU+Wn2RqlLIa
8+yIR8yRI4iVKgmOwTHrv3AcXdJKPYuCVJfc5/pP4isffHPInTKUji0BCWZcc/5qiGPEmTnNVzFZ
VIuHoXya5daRZ+u6j9QbRF22EMb3liBsVSv+AVMCNn6xTWZm6DLcK0pROtWUPloaOtyAeO84r7a+
Ht4m47hFc/scVdmdj2sopxRk3lQh58nYVoo1QD8qQPaAFNImyfGHyXbXliBstAVVvcwKvgHu289i
cjPm5Q+/s1xa+VBGmm2g3gYoKWlJk7+3zhVpjxf7Okgqz5Rf0BKuwvIuTm+rSdkMHSU1rLlCHbgZ
zpEA7KZkaeBhSOj7TpvDDTJxX3cvZBklCpptDoktdCxLyVYJgH6jV6+tLO8cVJ622ASbkQJwZU1X
c+i7AQY68lPdwRwfAS9xHESk4fR5ISzIE6cmU7KCBHHmvV5em8+e+slUGVmTIHSd2B31x3ybHwaP
Ub4y9s1Feo2U2vPd0ksY8TAELoU1odhr4duwtdYoNnfn9rO/PzqgoqcHRQuXBtP7OS2lh1YOSdUe
2wd/DcRuskluc+Zt5FHjbDfNut/Um+zAOfh6/CIQrbcBZ+B+fkN+f1b6+0NYJ5tQUhHn2VL4EP7F
zNrIkdgRt8aaytA6XJ+51m93fG+udXJW8kdM3T4BhsfxQXM7T9/pXG/cG7eAJ+7lVebWL2dX4uWB
fnzgf93kUyC3n2ZSXwTlnwvH8rCHmKUfQzcbsugq/CLffv4ll4f22fVOBhjpnnVvxtzPeNtum3Wy
rr1m++/uMN7cy5MFONMbazQpCB8rb/Di52IXhrb0iGlhH13J+3Onhd9vc99c7mT91cRgGpDktaz3
4NQ21e10kbqCI7yYlj3eF27opY7hhlvrmDvnloll3fnslp6sxTMKNS2NWSXki8lq4IMVFNvzq6mq
LlO98siIPjNL/H6S+HvMnKy9STkVqSLL7ZGFawtWFs7ObWeA2qGmovQ3nw+Y329t3tzak2XXwmPF
jG8tIya5VR2owo+WJ1zIK5mTg3B97sv9dm9KL5KSsE5SFIjx99OObFaz0YRRxplBNR1jNW8sp/Xw
4/25rTDP3Mzffr+31zt5fMIEtUyozJadjOjMrmSnV+EqcX4U29xLrvTLz2/nq+zkdLSYsgHYRAON
/wGe3kkU6DrFyI6oEwI7a9KjIbZ3zYCM2Yy0J0P176xR92pMUgATXU7hrp+3ru4XqBrgNIRDYmcl
jHkxysZV0yl3qlCKNm49YNM3unalpzQqe3mV93czzQloJtseOwNOr4D6tOVMJbaShq/b+1s9HM99
v2VC/uz7nbz4UqDKWOnH7AhLIhFMJyrb1g61+AKGuNNikh5Ts3Qx5nnjVLkkd6+qsvuBg/liir/P
eXMRqyaCc/jhhGpfz4m1Fqx+nfTxBdu/L1befmWoA0AsbpTW8BI/uB+z6hHH25eWXsHnD+v3Y+PN
w/owFjNDmwE6Mq3E18EmZ8MpXOrb0iu2qQdB79xy8Fr6++zunQzGzBLKrsb/c0y3weZRT7CZ2tlO
+Wrty7scRpnzQ9kpHk3fjbFmmoF/cK2Kdv7CRvDqDgsdk9y/cwuYOlGrIkSgjPj+dSSLqpfLZby2
1hdT2pvjrVYdc7N14K4efFNzzeaiEYdNbeBKGkjL61/OfILT6U5StSUFiOrFkvsnGSfTndm3Mnmm
vXE3avK1leodwsVqP+GnwS+/GXLZlWvlTjdCz0/wmvmW/FD6/U7SaaAK6VWdsnmbJGMTmtH69aP9
I0XL/6d5lbzW/73uxX4Bcv789FbwspxQfwledPU1XFK3ANMjvKRL+JfghR9RjkUBopuvcpflR7+y
KhX5D3StInlyqDQ5bS3rwi+9Cz/CPYEYBnXSIihkp/oPsir19+MJObBoiHCYdckkzYEiwcnJCrgR
6JKxrXGVJNtQw15GbvRAeogKVEZmgtJusXS5fTJdBmaykbJmHdLPaemCWKEEHD5Zw5iykdkSN+5I
TUUMh+WEieVk6B38BuWZIOw4oLuW8qy2j5ZB6nVF7TIMvpZJ/aXr8pVf6StQexupFh1AfmAaV0Cz
3FanrOoLqFDaddiGXxFSuiPySBDN9I0y26f9Kug410blkGxjxdrUOkQ2Ux9oxJBJTZ4x4t08PrL6
PPhWfzuH4ZqUNy+x2r2urRVOVm3GZMHvkYb6zFyxTE5/T14fb+zJ3hLBT69jtqhXbUUvHpPooF+r
NPr6Slu9GW7Xf/7Of+UdXCFIis1//seyiHx2pZNFBmV+Eo4lj9CSrwX5Wy/tz/z+j1+FXCUmG1wc
ZICq5skFKkPIGzkewNMFF5EYO5l5NydEvPiOjo9NPAYyTe2S9mOVXC4HZeLiE1l34/iKZGKnbjNP
KRNgKuGuEbB/9187pYFbfT8ycMKChmDr43cc7JhFZPldbTUdLI1U+zawDeVGmOgfIIaO29z2p8Kb
ysJr4sbuVPQ8Sg6BIdnk9DIV8GR5tFeas7uwj3eYG0AQIe8I2jD5NBFBRFzrgxgD46kj1Sqi9fgj
DkTH6r52BYY2KQd/iLJ05DsudFLVTmV/xZbG+/xB/PY5vPkYJ3M/MFhFnwKeQ4wCCIkkjWlgnAb0
Ek0+M6aYek7G1PtvfLLPLUq1x+w6Mi2QPbDgxH0AN5A2z3yjk9Ld8pYs12EhtQgl0VD3vV9QrbAu
0zbhzjbyEULeFrMpMp4YPiHUk/BrbR10iWaguqvF7nYWLoui95r5q4yybFa512z2Ch8dCwTOc+GT
7w+HHz/ayVqvNt3YQ1eqKY8vUb4GsmxEa1RZ8irwwBLSrhOgDQdnzqS/f8h/35GTCdkSxskvex5y
peOSw9+ITRNMTb9K/ebMbv/3w/rvS51MUbkWRWXQcalpBBNco/fLzsQGn7vCycwRdrWIlpArDNNj
bRyb7szU9PubZeGw41soVLnfDx+CWc0yNphkO+mqnX7QSvYaTH2W/+PzN++3rwPNdsvCAcuae/I6
REYL9qPhOhVqHnbgZQfB5O7za/yZ2PR+IudlALBDixZRNUFH779NowVg9TJGXFYnzHDDqpxY6SKg
qrPotgn0IEhoJgSOLhsQ0pA7ISJbgB1hKPcjss2gNH7KWnQVDcDw6xL8gDB+6duuQZuDUEeK+KNm
NCBt6jdCqh2y8UuciBs1zVchJuo8DK/QZbgZnM+UUF6xfA7aYSVCmsU1etkaP8TqWVD5+0a545i1
k8LLHtDAQmXQ2sHBLz/MnqA8N+oX2llzvW01qL4w24AGb6GDurnB2w2LQBAsMtfyVUBpdSD1yJ7L
rT8C+8VT50etW8/3lUBWSB/DYes27bAuS9ErmvRSzl/EXSQV36Pa+Kmp/b2uzXemP962xrqVL4do
vOlS42dMDTVEndhLNZJXEe4GNy6mIMuNa0JjPxOupFKEwQ4LgVP0zNJw9eG65lQoDI/whWxBVdba
oK0hB9slWU5JcClXlscQuc7a5DJp5ENSPXdsIcC93LTVD4CsPmvj8hWGXFv5aGzgBnbFU67/CObH
Tv1aJ9auKp60KLv2R9gdU+eqI/iwYXbnEmYotL3Wsrxp1FdDE1/Mo7nvRnk9hF+GqoL5Vex0C/oW
orGucsQ5voinYSW3xWEZLkL0XEVLJTdZm7Jww+NBBhI7HSsF2CA3KDSkVfKz2SGbMv27YQxSZLdG
gwQ0gTQnX1CK1gGODJdKP9yV1UCoT7Meqzs/TCFD7zMZzWcVeZAOQAXrrz6lhYdi6hsRSeiwLA8R
T3uscZdrDslCZFvV7ggFXmu/Cxn2ppB5XHCi6nnkD0VZvpDLXfM7iFFPDwYPDPe2atWtEewL3jLN
CLcxlAYFCSlIde55Du+rR6om/rkjSHUnFjqIkjGclpKuAAUEqEBZkZFwa9EauGo0pC66a02N27Dt
a7vvcrgIaxEiXpK3NYjXIprduRKcuAlvi6yHHai6EDRcQekf4kBl9VMRcfGWJRkE4wUAmIMI7MHw
0L315Qsr7F3YYKsF31Ub6lMixo+ROl/lcPOKebhtBhPgLlwO9QeonB0mKNtgE9p2PzoVREZe3ytC
6vrGl75CLUamR1B8b6eXYVFQlT28wJijJOSgdnKEurlT0OwEnQjTt3bD6y6C6R4/S6jjlJb1UELu
yMc3cNi0wVoddO5DuZZ0dtJWdDkKUPQT7PKTo89QHZB/puF8KEE11dCtMzhUoVxejEH+WPLbOln2
zOKKQHI+gR1DQzYDSIELCaxDLInaEifRKqInMMX3qcbZAUAr52MGpLZKykd/Kq99AulCuB0FDu8a
cWrbxheQGOiDeL6oOQIy0370ESjKXoMYedlMyostKoXVpm2HAeXfpGyTRTZe56tUFxxN9O8Vtd7o
QAlMRv+M1zUPPTxrnlqBQpuMKzII2aJRAypRuUM8A8XabC2I98KUbeYCqE86O8s3TMz2Tm/GdS8/
9kMAqfBOQxLPwymHywYWNO7ULSi8R7MWbqK23o0NQW0TVvxgWI/CQQBoV6Gmb+bHWE5chaegMV23
U+0hoXR4x9qS8DcuJJUlhNVhq/rpqm7UjeJ32zGyeIUBHXSWB8wAubjlmQSU4JpSQA0O+mxHAsrc
LN4EAqKu4QAK2CO7bu1jqw7r4CuG4LWQtIdMRmBD6It4TTrRfoIqKOjo5YKDFgU3htxfKtUjYsrb
uhu3CNJKEzL/RM0ySReJ/6pOIcXQXZFL0EgJsDkuHo+XQhzfU3VzYinc13p/JRnZxZwkmw4gh69F
oL/SbdTc1UG/+XwVPGkzsu3iUIv/DEyIZkoiqJaTRZD5P4N4zJYBTFKMEkRfWDfIjAuq16KcrrKc
IyGkzXFS0SECBBUtTzXDfdJDBmSvVJv9Nfy7OtbPfLQPG8KTT3ayPBuJmadsyOqVnkGXqP0rGEo4
rWdba+5TnqXVgAJpU/fzG/Jh63Fy1ZOtB5DbtgYvXS/qDMdS79suXqtyan9+FWvZ673beyyXIcma
iZnmrvXaU3jTsw+NhoBLOeHLGaWtd/oGygWTZHvdifWSKukWo+VJsByXDUAcNoh1QYjN3b6voHfz
KFLFK+UKKSTc424vI8vWtPD1jC7yYsegDtRO/aJWxCKrC0B6duHGu5X4rIWUEyZ9O+j37W0bHVsJ
ATahb0lDUgFhDLjWC6c3B2A4qB5RthaJJ6lUtTxFZXcC1KRDjy0jRyIUEDvKRCpIe60aMzTMlygJ
rkOhuV7eOV3q77UgexCaBBVncJ02lpfCkfH7fGUFw32oS55pIYcu5UcwI44p3cLpyGwoeCuCju8a
2MFh321yrCHkaz6kbXA7czQhrGSNa4JcHzSoRvxzrNgwdSb9VlJjCqidEM0iFhIl5oVG3vz5kzsp
y/56Yf5+cqeCGaZAv57EdBmWlyJzIrAaVVgtZRyTRIOeezzfdzvSfOBd3fnWmZ3xh/rRImV8LUbp
CAuRmZy8rpU5arXK1YtiDV1kBdaM4Dft0GJ/eP2i/6i+eCwy/v0/y9/5UZRTHQVh+1r9+vv//mcl
yPVLcfmUvTSnv+rdb27+7+uPUb0sZrd3/+PlbdRON91LPd2+NF3656f49Sf/pz/8ZZ87TuXLf/7H
j6LLeZNvXwLoUG+Licqn1ce7Ii2yIv/Xtkmf8ufm9C/+WYWUDPEPCWMddWuRJLK/a5BQOP9AVUy0
KocnDRUuh9xfJUhB+0Pk0XIw50eUKbEO/1WDxBTyB4VD+AUaUeoUDxmU/8XZeS1Frm1Z9IsUIW9e
pfQkJhNTwIuioEB2y/uv7yFOd19Iqsk4fR9u1MOpUkra2matOcf8F0XIj+jK/0w+VB1x/aEswbVL
ercMseTrIKraxvAJtLRuDWLRIDwiZECnSoQ3qW/sPWDlm0dRsxUDcmdgeki0+ybZaSK/yQN/nQT6
mbLEqVTvnx9EKjRTnkIG5gdz4NNsqCkijHMAJrdzG0z1Qk+ZFsIrSHakG40y+Nno3UI6MwefNvso
hmAFpKaPRYuCsG6dfEtxS/BBVUrqbQlNOm2htxvxujT0C9kJVwVi+Np5HiKfU4KNcN/aDnl77sbn
J/35TfATOH2C5QBLMReYeeefpVvY1Me0woF5WxuxhFwXy4yFIGhtGO24LIX/PMVwpoVmx1tOIDMz
u7ju4e+deRQfb/zz79Bx9850F6yiDFoSur/+jrIvUw3wXHKbCTu9i1IbqEvaY2bB3yUJx9xgaSRl
1eH8JSf5A96bt6Zk7e0Htn9qRGgedQFUjUYRrEKS0TAUIoIhjHaRThH7hqK5JuTkjAP744D+7Vcb
lPn5IGzFOO3WYk1jXxQmyS0qS9XrtsUqu83XdGzdfqF40k6gTYaviHD35zXg684EnMP8tD5d92TP
ROakUOWE63Yre5etkrWypj+8PieC/tBffLu/eR6RGSHzMPn6VkKjNMdalMntEBr4U0ZYzr4xLjFa
4SRJSiq5HTEM8GYFiiH9VwLkfkmoxpWTseR3I2EKCs4rag9Y2HSAuJ7sG8OdE2tsMcx+3KR5Hm4h
umlLY0hu1bJ576XiNUgS6sTIQrwOyBhUTdQnbXMLTGxTlNUdvDCMNxWMyHoQ1z7sBNxlMYdWBzEA
OQrJSgmhNYahrKztsr+Z/exepFL3GIjqtGJZu1RH2Sta55Zj9wHtwhUxFgt5Eg9krMn4nIydMTXD
RhJl5mmyuLYKq/XKUj+CUNGYjLLLsJh2dcEzaeeTQcwIy4l+QCiwC1sbAGTIiZ0PHpdLi4+uR8Pj
jq2x9kWEKxdIaNgVzcKwOBQ1gfQoSSQYEndQbXpde6fHfQcpO4GUQUBiG2QpxYg0mzOptW0YN/Gy
9c1rcKT1ZqhDf8V8BgR8qs9MDd/GmGXPwK454R3jNjyLr++eW4X2JsfaQUf8N8udtDXe0bNC85OK
MGN5vg4+f3qcFnCjU4zBAI1uigNNPSC0j6hduOauXXe8hoXxS6zrFa+33BZH1eVou4yX0la6+/lj
OtlQ/fMLaHSoGunmrIqno1zOdWCNfAUHWR+ypd039+Hk2BfgOwChB50YiRCWgbpa7PdmcTU0wZbg
rVhIS8fvzWcI/MHjz7/pa52Tn4ReHYmePCd2Q7g4JU6N/lTw2EL92ACYS33Js+XVQGBckB3+9YVA
OcykILo9EMvmUfBp4atHoY6C3cKRVNMNkcXXmZL+jhVzk9vB+7+8FCcN9hfgFkATYec6mUwCpcFw
rZfxjHwGoE2RJeph9wRuw1n050uxjPK7T2YuBpSOEZ50d7Y0J0urpgVjiQlGOhokwjA/wAcNUZst
qsi4q2IaTACLd3mtrAjAvXXM9LbPeuvSSvWlXuNGK0umrUDWmrUlQ1HO9eBYJgpW3OYtIrYp7+1D
WJr40YNrYnqeozi7NiL/XTLzvV6H94lI3iYrfCkNS3Cmsa6zRECKlq7DSHofWw76LW5gAwwumST+
WhjJsR61ZSDVa30yLhwC/ZaDlfkrwjHeep/OT8w/R10szZfUiTAmF8aL7jO1DLj4kNHl1GjDh7gI
SZGy6Rt0QTZinZTWsc0OK6/1RzOZOOfFYLdrqfPayry3o+pP2hRXBSARj4mE1Ixe7gBqo3YYpGdO
t8eQhBUig9+qvHqmCHw5Yamuk63U+bdDCkU50BOKkdnvyYpXcD7X/hQAXoaLFgoZ7r2fXlJEeVeM
6q7wS37QJO9tBQNrXzdPkYrKQzT4+7XyRoMAqpF1u+wL5WnKA2qObbUv1Gaf91ROfBWDKhHcJJHI
Zs67I81Is36X9oiHK/PLtQZnkuHwy85ajVSM/oWI2owAHv3datQ/tLsvCjXbWoVUnzmtM0WcjjRL
dtjCsf6zi5tb6l+/IAnM7Whbtn3IJ9alrhimdZP01r6SzG5hp9ir7ZjiLH8VVGNfNkQvDBH2UjXY
Q8UJFxRFa0IFJVSPwlQf8nbINxQaNI8shOiy9yttb3WkB0ldW6/AYqXmKjYb5wa9FK2pqJjgDZi+
uKwoAu5Hgs8XspldWWNVrMsu0XYSxcVh0QEJfRlZDo+iMpOD2odJA8JO6S6HqKy28hA4S0N0AegL
+kKDn9jX8tim+8aIjV00qcXbqOtTi5FRs651uSsfTGJwFgSaGkvooi0WWOvVUIrfVo+t2EcbsKv7
yF6OEp5UJ6wPjd78ygQ56HUik52mBdEa6rGzMHGOeTVx7SuFVIm15SidS9F6L+lD++LL0QWNQErK
ed8syErVVjC0q63Wi9brm0ksdbW6Jy722m9gLIieyME5FH0py7FCnjAFx5BMgqVlQo4B8rXwiTv3
TH71qpisR6es9BVZIQ1revlbj9pwFbN0ryPAc3upqsyFBYk8HIPpkNUO9ug8KdZZiT3XBqu+5HAT
70ZylbeA+QGE68ozB3PglgnxoVakNAtfCrtLpTzU0kjms9JkNCjy6i4jn3FFubilvqxPy25U1JUk
SPQcdeVNSE2+jAyMrD4vbdkrnU6sbh/sxkwfFo5vGntHJ7lGln3nlmIRy3MrHDJsSFGU1PClD6uS
BpLW7oQQ3QHnTnFm9zk38b7MrTZHSns+BqBwkf9pa31aM0yDbWGchNYRFX3hjmV47UfK7c8z+N+u
Ad/F1sg3sGfA0devKhttUEOjZR6lgillLJQjxyfjzDJx7iInpbYySAmpbjhrdmhKOXyJ3z7EqJ9v
5NvRklOVyTLOY5JxoLKl+3ondZqodkA647Gw1wYGmT2CmkW0LjjdaV5y06Bh8IhGOTMvzf/q6TvS
DDqL8LnAgn4oyz+9o05MNPHj1jyaRMN0AFJEQ9Ybfa6f7+77uY2742SAi26Wc+rGyXuKetJaCYg3
j5o0qC58nQZCAcIgAusQAqm/ZJO9MXDdOVNEv04iSsnaQAC3YRHWxVEgzFvIGOml0wz3itEj0mx1
CXw0MffEX1iuEky/f/7Jf3syn3/xyUsfrT6WYDWYx16+HG3C/fInMhXOPJdvR/v5rUNgQ8Zr8FD4
/69vPdcSfciVgKt4/XLEyIDn6zpajyu0+8/t5udb+lZPOb3ayXnQyqYhrMmRPBrX4ip+ql04bFLs
NRevwV3zu2H3SDHSjQ/nLvz9WZoKY0xmA8kR0ZZP6jjQr2NUMLZ+lMge5FC/IYbgT1Ikrz/f37ej
CLthSkVI52TOCR/lrM+b1AI6dq/ScDmqwZzfalaXII3IO4ACQcj0a0kkHqMr9UbKxz9f+W83SHmG
lDWczShsTg5BeRM7fVNyg5nx7vRvvn9t0Lj6+RrfZ6H57hwTDhaKA1R5X4dKUocGKyXX0CPFEwRB
N9M54cc8pr/OBl8voX69RNrK09Q3XKJL4MOUo6v1N3AB1pRSXIXGoKy+/HxPf39u/7mnk+cW6lo7
DpGpH2kJkhXCAt4i3LbPHF6+n9w+BsZ/LjM/2k+zXIoHiaIll4GwEd6Nv8XBv7HvpgNbLfs13oQ7
Pz8zIE7aVf+czCz+p2p835Rh5jv/dMkSyriZ2qFxbLOo24djq270BqbTpAz1wlendumH46tdmi06
dIlEKzDxWyvp/buqIrusNPUrxBnscQr1Ua7idZ/KpByRevLvXwBL9MfhR6ZNeHKusw3f9+vS0o8a
2calDtxcpW/lD2fG7rfNL1+jQ9gncDcYo3wjX58GX10dpMOoHetC22uZTJ+/tl+ERT8fgP9Bk/rj
z/f1l5Gsy7ZG9fhDnaifDCxZiuqAGBPtCISIFB/gre7oI+1E6kkftF2xsSURNOmzM+/9Lx/pl+ue
jDTdL1QOQx9sLesKssFGG7PXn29NmbVvJ1/pl2ucDC0zTf1EMVrtqI8AyErOi/TEwmcOzohXDLNb
5+UcS27YzxT2g00hxBlw+sfg/f4LZrsbEy3wypPX2TKQlUpkPN1n8m/kJQxdb3aZxlRlruu9+JMu
+03w68x9/2V6577/96ofz+XTJ6UWOnEHHc9W7RAqBIRcgYpqs4dIKR9rlh63HzThxp00eFpga27k
VMamydCXOQWOCUd70+pAg7wGfWsAJ+nGRb3rSAw1SbL5+bd+rytgAvj8W08na1X0g20LjXW9W4CW
udMW08Zc+IvkonwTXuRZ67lWBQsKcoyXLIKFeeYL+PtI/M/TUr9+cqVdCzLQCu0IGBtw26X670jy
HzPcl1s8+cQIsjMUIAJg5FTlXU97dE1yQG60Ma5+fph/HfA0o2b+IgRT2kFfb2VwmqDV05jZg8Sv
68IgmwHWja/uzBQ8YtxHV50smudsstKNqufBcpw6+ebnH/GXGUynzmYwnwCbpPvw9TcQFtD0nd6r
R5uySGaBh4uu+GpX85WwXy5+vtpfb5nFXp0L+Jr8bSsTkvMcEButHmsVA6nUvYSN9u430VsiESNj
UuEz1YumNp5tKT/XrZhf3OnXDe4cSC5FOP5wcqt5Ai42zTr1Y+wOW+3FXzheuyAUGCAM3uf/173O
2P5ZSG19gwMTfKAIUiy5XlMsgtDapOq0tgyx/ih3Q2OSnfJqTnDOxzPfyDxTnt4ptUyU67N96Vtf
ZiJ2Ff2RqRwVfzthNMh0hlN3ViY+f2onl6GkiU6C9g8CFvNk/JpDO/TBVMrHRntQcpjSwqBXV2zH
4cpJtbuB/j8nfxao3q0FcImu2/774UQYAO1UWpccxk9VHBE9siKze4NlHod08YDjMkxbUObptVIq
GwRe5MJ0S7kbzrzcU6/WXKGm2AVjlFIAgFb7ZJYQaq/ZwZAbx8jkcJFG68gxfpM5QKr1QEokrZFa
efCTNUxdYFg0VOtpwd4eybG8FOF0lTRw1UBohTMZMrYuNTVZZVZPBswTIXSqSXCt7vW4PtKpfjAG
mbjd4V9KKT6munljjMqPUILv/S2j9I2GfFXjKHf3A6KuOn7pMz1xI/lCkKYyxqsoBF83lLsqfie0
b9uM1plJ8C+LHz/BQAKlkN6BuuPr/ANHog87k7NNQ7co9/cxAWlNeEEQPTFiGhRBYNb+28/DRv3L
GsKwZWNMt9uU1VNzO+0Lo04mhyOHo7iZai2Y7W1YZjoBEn4ILF9BxooO0RLvof/aR9Gq6PxlZ8dw
82BnqTTD5eCYAYVtpupSjLpHoppnknDoxv2+iqczvsozv/fUBw/boVDIUtePo3WhWmgoz7Qm1I+N
6pdPmWAGh+LMLMXmRagnn3KQWI2B558noul/RN9TgG7UAdVB/VQIFNk6lswyiAowCspWKywHCGqg
rpOpu+xG3fTUuCLRtMamoERT6rXZwBZfpRioB5PmOmV06ER5L3wxh5hunXR6axT7LYilS6mDFGib
5TE1il/mVL2KQBUvorHnL8h6IKYnBN7HASGMzBEJGsWT1N5iUbMXcuG8kZH2J9P8R6fAU9V0bEoU
Ccd3Vj7ak3ntG+2bsIebViHvOC9A+2XYvPBY3jRliyJLo7AMvk8BZuis24SSvg5FX0TmNT9+A4P5
0sy7ba0m7yDwXvpRuVZzyzOz5jUxU7Kbi/yaCto684PDROW56to7ku7fCjJTA+21F/a+UUICc6Od
Eqkbq5p+9ZH6Zsf4XRW93lbImC70MVGu20hmfmgze90QRQyg1foT2urCaUGnB+D/yvDSDlvhkiB5
jI3g3SDCVlLHZag2a0XSD45QxMrPnJWSkf0Yp/ZGt7KFUyVo1xAIoNYzCDhxWZRbN2tD9NSOsbMG
+ZD65WucS3uUvjdW2KxkYe6KVnkVU0xKmDIjc83FRChnqebrKOHBIK50Nd28UFP/pskbhX+0J11a
vlYt4nf9ydiNcXETZowMaVgNNLWd3LpBGs/+PbvtRNp6iWncJ1V9Uwc4u42azozVVcQ0R6GJF0Bt
PSMzwEMm4T2kj5BvKpG3SpYHqxKaHXBPAVxnsH8ZETiRLBQHhF+/rSJo2AMT/2SxAsA5KN2qd3hi
YbsnTG/fhmjorKC/UArEvaRDbWOKd17Uoa/pLATfofQgyxTxNDUOllbn/9Gj/Aacyo78LrHoTDlx
40pcWklEftKwQ7ZD08l+KWL14CjGLiuml67sAGjr0S7Op53e5NvSaleaMWz9JBtcPw+O0swp7Afg
wnLl2MvYp0pu2urtoIOgrsbxyZ78O60trEMek/3ct6ob5/KNb8Dzdxol3+lo3BKrekjhrpDgBzWx
bSuk6MxNUY5gXFcFgCuHA2Bb2f0tUWg7SfPBIGk6GNxhmeXTXaxo+roobW1nGGJYSoZx7BR1odvV
oUqVZ7YpL7LWvnW1+qSX9j34lXBZR0bhCUUrCPgcfvcJwXFpqvcb2WqQpChxtTdSv7tMpkk7lJFi
7qyJ1OSqquhRaIZXk/s7iwS1Qx3mNPTtJr+AfFXNgY9nJrNvm595KnPYzjKEqZhpJyuKRYNiQnWl
HYNSWSuZQhciXZlMzT8vIqfUCc77szWOrSRxTBQ6vy0isZJ1zHrqkaDaYenoSbexHdx6o4ngnolO
ccJ11kerKa7wwEvqgTk835M7mRPYbLLKpfSHEiLLsPpbj5FURQuzDKVLLOfnNvmniyxKK01WeRoI
DWbB2ckjmTq6I0EfmQfMr3xckrabs+4sP/bygRCDSQKCU9wbyjk4hnmyQfy47hwpYJnUYKgEf13c
4yDOqqC0zENn30vYU2qVSU48VMaZQ8x3IRLvgrdhzHVKGcj+ydZ+yJySVCeNU8xltu223XWbe2KT
LNF934t9vceKs+xATaKoP7cFnZ/dycrJwkm6DIcZThazavBzQQxUc9P3psYmWIFppo4aLfMZnJRw
ZY1tWxMUQByMoaa3lkVLAoM41QHuzaLguTDq/1aN/p8wstNHzq5/rkQT1TXnY6BU/Ppzxvn843fl
eMxCxLrAkhzXZGmpp/5MseRbJYoL8ZWZ2pyzYjin9x30xNppkjQce8O60tNoRTgwDbyJZTRdmKx2
UnQOfHZ6VqWTY2rs9nWV8CwDwfzXe0saaUQcajqHLMd8YFcbrQm3ZR97aW3cNKF57tWenm9Orzc/
60+FmWgarEj3JyjA1gDcPLv25fROHQpaq9L4Zpj5zTw17LSxuu00EGyj/taoZnSmu/Ht4+WuHU5y
vE5SJOTTuy46JY6dynEQItm7f4RIM7TnnNjtlE1izHf7+TondxtIg1QQ4GYeptTIXOFH+nM8jExR
6C88P0/wO7fKjU/fWEUbtYiYIFnJwjtCpdIV6ArlUvGjJ9Gad/pQ3RODvWaHwH8WI0RAXIRIgDmv
wVyT2NG0Ie4U2VkVImugwiLXhvAE3bBFp/r3lZ2MFG0ri4PbGCJeHHdkvJ/DbXybNE5v+GTPayRt
18RM14fJspcM9VcpmW7CPo6XxkTbKu9vZLxZXZC+t618xBC2VoOarHQZInGdLYguW6KDc2NijM4s
LaeV0NNfNn97nwYegh7fkPPQOmRZu+tl46L3tXLBmR4vf0dXsK2la/LRcRlRMlq3vnH78w84M+RO
J5FYE0OiVWV01NdwT1b29h/t27kh963eenKfH13ET/epWKEssCtFxzKttMVg99jkCz/eMC1S5qTr
vey7cfAKAuIXeplViz6KWUsnailMBQ34SB+EcNQpLoqTcyl53zrXH6sXAABCRKiLAaX4+haUIBwa
Ner1Q70sH6ptgUaZQqfljaug81S3Azp4tqQy/5ufV5PTa85T0qcnEo9JbEoF1wx+A2uFlhksyWj6
QJ5BXD8zs5weKz8uZms2Jl+dOKWPGseni1VToWk8eOPgVJe29otjzrmB/G0GZePBk0MBIMsctk/l
1ROO3aJClH+YdeX5sfiAKwHu97pjdVaue7rxm28HeCnHV2pBqna6IonJaXVfbY1DpyWL1LwaBdtX
yfv50/jW2f64Co4hmv2I69hqfn1DUWdXWlzqBtNxs00XdemSsndpvmrL8aK+aJ7OXO5v74jd5f9c
zpqnik/vKByTrilsn3d02y2c3BWbcp1cyn9qtKI3qpsssjfx8vM1v11SJ3uIZR1Ltmx+30KQOBBh
Lgzig4znOA+rl8k8Jxv79qrmS+j825ZqwRY8/bS6vJLi0UySQ2iLe5RU3Zakhbcpbpzlz/dCPefb
J3VyrZNPamyqTiXcOzkIVQtcOWr3Ion6tRJwuLVrzoIZSRFu5VjHIeT4Rn6k6oqI03CuP1UEkth+
cKfGeL7LIPnT19QgLId8AwvQN8C3pFLIF1HiP77S/YpGaTH6HNMDdVjbvfYyt37Zfl3KeUw+uDXc
92a1CtL+ZpR7iNqVOFh9c9sV8iYwoke5I5OkSeC0+w5Q+ik8wpOx93KaNG6ZNxVpHsWcrbJTE91e
lrFz0bJITXlne6rQj7WwDQSRUEFKp4F8R4jkxvTltS/RVmoLtMtOXqyGKnjSUA66sVz+rtR+E5sB
4T9z5+FyOnZeUd84LQk5mYMbMu1w7ZqIOOO4X6tNtE8wbGyCYdwVuXzlVNRA1HGW5VWvrZPcypNN
okt0pWrhezTzRWuiq8mfRALi4z+2qqssVmFrFIhxBmd60qL4zunHm7EKbkyN1Agj1oJF2xXb2PYX
hq8efdW6LrrxSrU6KKGGsTGt5FArtWfJ1IXYVt8LNtV+i/QwCoNbQ0tuLTRMTHaWJw2KwDtuh16a
cV6X7KPk63dOzrpp+izcqdFgqdZ9xy3DEcsefvttrIg/bRNR+JR7hNelMksrNGxeY5xdTSV5KESn
5q5vppBGU+TYecjGvpZeh16Nlw5avUUZ4vyXJ/0ylyI6s36KXBVmA67T/Frz/VeNPDZPZPaFms1Q
oTntIdL73Gv5JrYFComNWcJEcAwiIwKjfU/T9EiUsXCjLBlvqUsL4VpWsx+SlGASizeWKJusaGfl
fkJ40XBZC2LSh8G5ARbw6AzkTRah3XpN0XZe7cgSR1KD1qbRO25nlslqMMYKW7jzFBM0pObxcx/S
MMgVdLGKhRo40poV4JntkE7X0sRzSXh5NyloLldP2oz+BU0bWatwWM9C8VotYB5ZIxzk+YiZ4QR3
66JpcduLGxinkxdVk3zjGN249lXnLTC1yvM5n7pKru2nNDI2ddc+97K8k0rtxbBjhJ5h8RBITrOA
sBN5qdkcQ9+8NPXXbE6AbyxzpU72OiqdlWjGZOXbXYoX06h3Sa/QiSzpp9nt2LqFPgd/WFe1pr3m
QXJh1tYyncA0ADvJOJPlMAkwNrhVC8FHcYqrMB/bZSfzgJy4PgozJSlGiCs7jG+6wD5qJS8h8QVw
1FGJN7g9XiX8CFGfZIuyUWWv6bWnlqIjTmjoAVUWGCvJmh5S0mjkvg5Rg8W/eqBM+H9eSZmxvKjJ
/sg+SgUHNec2xB3u2YSK7aY+C7aS7r8Q2baNJOs3VTF9k0nhBrdMt3T4k8tJHsh1EByLNCOqJ1cg
B7B90NjCBkn2GhXlikCewLUNHs8QjU+dMy1FTFxiHCJblSAvukZgPMm+ha4gZ8cD4etqEIwtEtC2
liLtpGTQPUtybtqBdkDl7AK/Dgm97ObkDdyqEjOTRtipSwL5XCBtfmH1hmhT6NeAihywudGbhEt1
Adi186Q8vY+k6E3r4GC1JtDeSHf2TYjYtcFFGhrhcSjwZClT8hvk4bXdd/smSDZpg6Ku5xH3xmUy
yM62sovbIIkfcmX6I/X+dZSIzWBHl5MmSrcL6WvGwzoTxW9H9O9GXSWrWKAN1vIGc6MqudiuyC7B
taKnwUWRi2WqIee28t+SlZkoePgNRtRt81AgwMrtbZkVO/qJG2bJX/ygRdpF49IIzKVC+eWyafmX
KhH+MvyAkDSle0EQtx2pNa7aVHQES00UVgdpmXUaiJI8WyjQ/qbwLmX8SWrEJJrva4gRVgm+PBFv
CWo7N1fQfit2Tjp0wJ/qcqiWLGnOEoc+qMWO2b/0yVjyLYA9eTf+svs4WjRWmu4nI96XQwoQIDRv
KjW9tZicqD7KwKfm6lyg6AsznLAHOE+JXq5TiSm2MYFxRPV9PtQXVUMekIioas5F8tomVa2JV3aT
rKoi301JdMdZ6dEUjHOfyLYs6rULqfUfOxYWMxKKlxX0yQYO64tIydJbqY4pdUcY+6QRCT5WogW3
ErqmGr45TkC4V5r3nhj6p9qALMLGjuQYPeRF6QmsR0wxSi3fCiNAgjRdxWV6rOlkL1uC4Hotj5jM
i3u9Eysj7MkCCogrG8FEGHnN4kNQeSPIa0OCGk3xr0SVVxRqMgicw32UyQU+4mHljN1jH2YOXzvp
TYyxR6eRmMkn+RVPyqs1JpbbNXa+SEYV1ku4BexVuTQVOK+m1pz8PJmuWhRwPqgegB7p/xRaX7iS
jFuJScylR4tOYhphPyWgqEuDEVtIxnXtsGA4HfFI42QdInPiJ7eUimunXKvGsJyNX1Yf3kk1HZAI
ez5OdHDvLT6snH1ClfV3/hBfaMKGoWmgsR+ZCcLwPqPCl03FlZkADh0Sf8USdtEVdCci+TmOBpQn
8kjnMi1qt8tRkahFedBq5uIIEIWW0AgsevVJ9PKLGFF9ZM3axiuqSbtMz4/TMKyrKlg7tb6fHEzk
s2CdWexZqPZdnhLLRUrt1jHApXcSCWAaUwv0ijms7lZVw4vJn/syQ3kVpuaNqXbPQWhMJPAk+kKL
xtfK1Pa0uUvQoPq2NYXkBZLhBj7+2LqXfrU93dV+tokGZnzTSiOuFIxbeXSwA/tR1mjpTAOx8OUx
EzOrpqEw3JYI58vAm0qxmuaMLL4PPlrJeFfHUKakPR1xDKUL6hPlbujJrsmkC8MBj1UykkqMIkIn
elZ/cETkRa2y9esGMNG09IdoqUjBuzJMW0nke1S991ORLboxXoSWXbnxeNvYDmDXdt1qL22YbNmA
3jTwG8xUWYqoAfWWqYQvFbvWf/4gWU7+UZ/CtdlM9zWRMrju1pQgXG2Ql4H+1CTdVdu2nkznyNSw
A8ZioUMAqqcHzrW/df9Orglwiirq0R2QpIJNLri6jlod5as2HNwiyD0Va4BNJr3E2w0n+5qFeKH7
v8qy9Ew7Wgl59ER9nCO4pChe5KH5p6eR7ba26lWBvcyKZp0KZ4Nba2n2FMQrEETJezhGXum/z7rO
cKj3qdHRazO8Nh9cfd6FD4bbpd1uaAKvg6Rk9puZ2Akod9kKZRnGHcU9dQXpFQMifQ7a/EObL/LC
vtJp7hCm1HtmQtsWf8q9b9RbIp+YVcs1rgWviG41By9qSnyNobGHeNTSp4x+mGwWr7JE9hM4HOrx
C+ykC02hFUw+3BD7KzmeHjJHvh4brNl9uiyNftc4I74UeSXnSM+YoBIdFFLvP9NTWqjGtMoiG5ML
zwAXZlbejOmjFIQbWja3inEEJYK1D3g8Er0gpwc3TAfTuhomJnRcHI2VXRp2Ss9QeFVJBiBO486Q
Uzam4U6Ty9uMnSybo3VBwF5JUqWZqJ4iRftIAQgj59We3fAtZ8grRxXrHpBEU8ygkAA+A1lk+IgH
xVg1zBVJPe3NAF15V27yiHzAdrgAy+n2feBpnXmH82+ZGjyWyCe7cSrGS8v3l4nENBZ1dMX6tylt
roP8UYD6x1Pj+jRkfQE3WSvWQh4WBgqB3mh2nUNssf6kyNi21IGXKBYWxqyhY3HoWXHEWxuIg1NX
G78kolBuFypkxIqDhEZ/USTXal0RZ+dURwwcrFStp2U+J6Zky4F4redwjoei3mjiKkNsyYuDxUV0
YB2KVRbAZMLi1pKg6PMXQ5oBsTm8ygVcJMw+XZEsW95YNDG7Mz1Vcfkoq+MCXpjbRINrDpLXKIds
CNZWhHXImTa1mi0reMqG/8sJow3w5XVaNQuVjA2nMq98v18INCaiiq7GFhRnJgIKiKUXF9lFbUGt
54ss9GYZyspT3QR435g+Q9PZRoO6VUN03HW30fP8tu+b126Ceg0Qp0Au4ht0X+tko0Yl8WbjBisU
Mm/fLa3kJTCbJa60Z61udnlE/pxfbXv9Zaz8zYBhrzCs28F8aXNxJZFxmOqDN+YQe+Q02ECpc+1G
8RSZREXsWA4t0zCEWRWYG02THq28/iNrxWVXDzvBklZh9+kd9lo14mkUN27YpSs/5guyYOJo3iBV
ayd4qKu2d3sLS579isORiVZ+DazqPc5a4OSms4/5K2aQXKdTBSs42Ii62pnjQ5aC8ciIfUPioBbh
Lqi0VVQjQmvktWIycxftZSHXqzZO1pMQt11esJ0Z9pMckL59JxOFYYN94ux85IG6WuWspu4x6qRV
lIl9ZiNUzKO9pEXLvuLQjwlNpCZft7LOBvnOxLWdqURIdCC1mEu3dTU8YiohBaPXtsD4euxq+sNo
SveTpL6ayA/dUky+10z571Di6+mm9C734WXJTfVaZP4FwZ2HIf0v0s5sqXFt27ZfpAjVxaslVxiD
DQkkvChIMlFdTtVff5ry3NgLjC++a9+n/bB25ETy1CzG6L31/o2QT8wIvfw4qT6BLPoDBYUfQ08z
d5ZirNhisy3sLXqwBCIvTN9Wl4rW7wKV3bCK043Zs8O15rgya2UrteqVFlW3Rjc9laL4PTliP0yZ
Owmlot5FiLBMvT2nbwwDi3R31TiqqXSllgH5br3+PA10igkFXoeO6rW+TTfQ544WBoRnKCZQuqK9
NoiBXEgUZdJQwzAT1a9xF123BZ8UzVuMk8JhdU743Ea8XbQvuX1NFhMSbDkzVh+Phc0dRDGIedb9
29E0uZ5kd3pTzkGR4HVl8yXQ08egBj6F8em5aYufoQbfJ4FqagXTWq2lallYw3OdsfNMZfjWFfE1
CrtVI7V7OSxl3B3aeoqdh7rnKm811pPQ+9LthfkLmBLEqKAckaH4OzFJHWUN1SuMdFPaPd2FuCPp
r7V2sS8epFB7HHP7eZDIeqwl9dUPjKsgN3ddQz6sou9Scz6dW9rPdFCl60InTiiSvN5vd7iFr9ug
/TGghFaCjEVfXlENOXa10/CVAfQa9BUKstumKLayxowOumNqs+AEbd0v31g5D/jXDhQZzWUkVU9N
51+lFaQn1Kc/YpHvm9DZiJHtGifvXJ2i2VL4pG0OEjkGQ7vz4+6ZQ3GEzlx7i83otRwcn6jZaoOt
WMxLc7CpI3GTZmKfp+3bYHLy6OrqOdChdVW59dgXRXxTjLLOTsJHM8qN8KYJrBdN7VtnTvckonJT
TXbGGd2XuaaUT0hz2Pqj4sVsq9e0NR80VLheGwpCpmP9iT1z3wziLVATJBh2tNWmpL4yWEnB0+vb
XtGBFgXStsaCtOgjeU9/mLrGgIp9sKRtPqf6avrwKy+lGjPByKHMd8p1Pel3ZVf+1NtybTvjMc+c
zDPxGQ+ZRahjGPykCHUDOUoJSFk27Lu0hXlGhn3pOX3xUx9T4kLtivqMbz7lfhyvRyH9psRkuEGP
W1caK3KLk0DwzXHtiwerWxRF9g72wCQ2teVaYqC1wS13gEm7U7SEM7nvbwdZ9+KkvKq46dWTygXJ
ShtPywf2qwoeYOcfek+YyVWhyTcddH6lHF/9JF3G9fSKM8QiDFPcKMq4GYfkt9MbG0NWw/0QDyln
JgJoRemsggovWBYPGD5T9drO7LWaTEdrgp0fUZaYj0dMcpE/0j5rF0GU7iG5CEoZRJtPYkcRFopr
1N5MvkUPXDFeAFy921l9F3ZSwcKfdqtpRLKV6zj7s5RrIY7j+EJJ+bQrbfytwc7YHdWgU38qBJD7
SirrwYyPIFVSb9T0K2UWeKmh8sxFz7tQ8z1tyf8djVw7DPcy+gz7pE9shrCMqNomR3iMhNYIN15J
qPihdm+zVbS6BFA4W8z+MNxJ4xT1dCaVth0dK+U5wncbSu3Wxpv+/VOdrcp/GOWkW1nLsajjJCUz
Sf8VSPt2/P39v//FTPT3rZk6ynrZgU18qkafqr7Ip8SP//Zq5ridInDBV7pzTlvyNm7UuwsDzoX3
T72u2VSGEnzWh5AydKpKiXupJSs9io/2Xr2K6GtIrnkNhtVr1pF3KYfuzI/0abD59X7ooxROQXnJ
cqIjxOsnVenueozjlh1f6jecmXsQK2h60VMz+blOmoZjr2gI9vToKCfqe6bX5jIMBd3y4Wem+jQ1
7eG1mJpdS4mhailht7H9ApPluiVf+fv3+0UtwacN2gLhjU0zDHnv5yeuAb0YXWlER+S/K914QkWw
kJq7LhRw7vtLbbGvvdy/w8HRMNHyOl9YOcKOAqfvtejY9tyOhCZ3q66T4MvqHDxtRAxeV/lcmyqO
B35ZwNEMaa4gDqK3kdlvQ1XQyqXlunBkAQcz3qdq3iAMVdlw82e1ZytKKEjGpfGk9uJXlePbs+ru
ybaaP9zuf2WBQ4mojNx8lLa0CyDjUNfj3nMvA6JcmBIn6KSgmkJfpnL7ElifIgTH38Bcd1SUCPYC
PJWn9dJUWtwtfGOOH9yrJbc1S4o8gCS65yTStaIgdQ3D4j5rlWVadc950MsLtVA5QufcF0Q2Kkfb
8a8ouZoLW582+CHYkStZOaZ5NXDB1ttHSZPUtT1hlPGDpnYpVdeuRt1jSqonVFyHRKqvmty5DwbK
C7Uh5csJrgMhafrPsBxxGddV6Ulz3HJY+tGiruMH24/3Vhf4Gys0H4XsbxMl3fkW5bVYI8E0oigV
stuXQuoX7EhPYV7/poCxCqjrEUJAhEclzXJvMYONMOH3Bve7LuDqSQOeIHqNlOgsqB5tKl5KGfhH
KZAOXd2n3Dy4II5BdGwc7boy5ENad5ccaOen8z/z60QTYdcWgkk5jo69fpVy5jYr5KzpbxXysqRd
0JOdWWtBQuIAYzibZePk0ylgFAV1KUVHdeIeaY79I/CJ5sJScX4QrIO66ag6ILjP32dURBSk8oQP
JqOibmOiCsMLQ3yVMMwf5WxP/D9jzEvwh1Wv92W5TBU+yhRk1NpalffhyvQgti6zg7Jk2l1OfT23
ACIoIP5DB5mHIu7zkLoaS4jJ7ZJtJLgJD8ZK2aC6W/bkF3qIwi7mNJ5Z2PH4/zPeySNSqaSKLymU
+pRnBzCldB1J6+9X0i+mV7ZGE3eUio6Br/wrwyCn7ZNHvMbuLbjRfoob0yWbAb4x9iF95jNl22oL
wdOL/pvHs9BOMENgu2v6qco0pRje8d+KIzjWRR/antGksLuMS+v3mROaNaNoVahbDhevk59tLHTu
uJ0VHuNr8ziuyby8snb+1ton+3LZvCpk0v0/BMWdmSyMaiGcNA0LysXJoaYzy2iIkUoeglwnZNG2
bqIHo3mUOu2gK82faVTNdVVN2yAZ9ooMN9gJKS0mDakJF37is38JLn5NI3iMHXGeZh++lDrPs87R
ouKYvIMbGjzVJG/TpZvwTFPJWMJnpR1z6Qj0RWc1+9BgH87eGzpp8vxHfRg0DAwJVFufHPvBiWD9
EaZqxz8SeGCLqJmOJdU/xyFjk83xwvOe+Wo+jXxyHKJFhNbPCoOjIUx3rJFTThY2i0s6j7Oz6sMD
nrxVhaYDV46MbWKgqEFkK9E2pSyv9Hrwvv8Bz6ymFt4UjEzWTJM8XU0bv5DzJhWgfdou9kRR3Egc
OS8Mcu6t6Tp+PtVSDLqRJ9M1Y7PLzaaQDpGyz5Duhm208JP4wsHt/ChImGZRuW6cQhdyIwz1VqmS
Y0wAtTSRUZ1OS5N61L9/Y8ik0GXxybOEnH7xAqQEhNbkGBAi1hpy5Q3BYF5YV85NAMiasCtYPJHQ
nailNO72Zc+2fTSLAs0GFTt27ZE7f/MvLVIs0Y7CRmBzc8FFdqr6r2Qr5Y48ccPUOdyWcjW5QlYv
xHt8sa8aukIekAPww0BlDc3t8wcL0yoNWxxzx/S63rZ7extsravaLS9q2b64C+aRwJFyY+bKPPsM
Po/U6Llh2a0ZHquKIg/CedhHkDhcVaEcUVPKXkSWtRw4pyyNqLg3gfCjAWoXOiSSWnEQWzR2uLDa
6XcnnNxLZPPeNok2KDPrEuLn6288/6ngU+EknuEHtsISvY3P8VCCyp4UeugEECSj5ZXa0/dT9uuX
AWYFIBLSYg4WX84WQTv4tuVr1oGeCIidZNVZCQUl/19/5orCA2mAa2wEcKdc2qkofL8bx/ioUDux
YgmmFigCUrj+9dN8GmZ+rx9W/6yOWzpXaYw7gkuhoPugNBQs4d5dmrZfN7fPD3SyboHNn1LfqP0D
Irtm0lex1GwQjHiITReNEax8lT3eaJeNrt+3FOtSVk4rzy4879fdbv4rZpQmxjkMEydTutdKyUkM
jQKD4v9sFZiivgBN3iEJoYpJ11sbsYPZVVutzNFw/psfVedYamAUxip88g4StU/nLzo+Dlb1WzdI
oVSoZneXCAlnpigXB/wXrHicgI35v3/4UfVRi9lG4ar2pbUxfGPn1/JGiOqC+0I589Exjq6wPnBc
Yx3/PI5vyj12xNg/hKhARqI2i5YSCvqdEfhvKM+JUjH5OdT+GghTxbTx6UKb+YYm2ZICxjKTwwt/
0tknN0lNIcnH+WohrXQ1pNnLC+66eDWG/bE0o3sEfffffzXzPe9z1YhZxG6HDJOJhGHx84NDFGRq
NbxgmpGNN47Kr0gixgYk5eABvjgmgx97OqbmC7P33LhYTigPYcHggHwybqmVpU8fIT6muAU4k+9k
X9o1cbVNirBxIZleV3m6+v5Zvx5qAEsBt2IdQqypnRYy9cjSooTg8uOkz9BcA8hjHf75fgxF/fpC
mT88EpJcc+bKfH6hNXupFgEIZU+br4jE+yyLa8VFSAa945Ij7MxbVC3wNfONlzvvKZdnkERJLjRl
uNKhBEdEES3ecdiY9Zi5oItDFG64tqTxwungTHET9tw/4xonMmo1xGXsS4F9oIfjKR7xKdKiWQzu
tGzWzoGYFvf7t2rM0+Fkmn4a8OSt9rTgSOqp4mNNNcmDo2W7zTCiekmL+kFunE03auh3qBO7Zi/A
NPQ0xGpbHGpsoisuODEFFbMnVFAjByWdoERAM0Brk2luhQgGjSc2ypbNPFAra6sl+R9RKDvCk/+A
h/FaRVxPpfM2JMHLlOv0/Wg1LijbPXBKTnYkGLBNtzREGxz4a9zbbj6l+2CQaQZlYtlA5+T/Yy07
sCU7Czz9Sjd9ayd3ZYTKoQQ0NMxaiVBVtrWPv8wZsKUMFn5UsjKaCy/zq1OHMzene8xPXMxsbsOf
p6iWZ/TRotA+VMtpVW/JDrIf01uAmrusXaMunAsZNkdk174rNt//kOeOfIxtovRnWZuJAZ/H9qMg
mlqSGY5CX0XNS58+Rf2VsLF+vUZB7FUz1Pbt+zHPrKSfhpy/2A97yFhPHP9UJmuSYa+TTKCf4LTt
fP/9MGf2Y1TqGpGEAPg1dpLPw+ijGkTOmFISH1s3JdUpC5+VZHBlOdxU9i1w1qWPePr7Qc8tadRQ
qEhj1rD1U2ZIMvlNrvSsNrFEw1gawCPiuFh+P8j5Ne3DKPMy9OENymFcZUUh05LRpbUx/iGfHWJ+
GGqek/5BndO3Nw5N4qij4d/LF04a/5fRWUzx68386vn3/TA6jBmhqa1kHaSNuTZW1RoD6CrbasxT
ybu00sznli8LzZynO2f1aexPnwezE8JxqoD6l6rhURgDI3dpV9uuadJ57cMnB9vCha3wTK2f7/Gf
MU9NKbqwe44cfXT067fB0F0N+GAtZ2vMKou8u7PM+wat3iwE0KV7yXkN0ftKSbGsbOfCdDq7sLMi
UJWbo4W/nNXB3ExxX7bOwVhMK8VLUfGsbI/g3GW8KajReap14em/MLA4dXGTpS5MGrU8Q7Y/v3FV
VOgj7Sk6hlv1Krtp/hqOtV1672+dJZWaGh2uN7ntVt/hoVCbRb42DuWFSXZujbAhpAP40emjnV6s
zYa7cOpnzqFAKqKFcGdQ82d0CC58See+1w/jnKbtKI1QBjPNKbvj4IIBkqyzP4Rz6lvgGgsgzZtO
ev/3ZRZe8D/PdrrkKr0xZpbMbzrF1614qCRYl9HzhQc7990QdEICFGd18EEnv2IV1rgo5YxjD2Hr
0hNvcfjl3JQbH9A/OQpefoxW7W7QvfDCsvv3zz/9Yj+OfHrvU8KBaAXVOvgPnTcu9WVBPbmvFsUf
yZV/Y3ZALnfTvZuruQ9q3pHSFMgXftazD8/9lm6d5nCBOLkMaaORVATeRkepCz01moFF0UKDXmDk
0SKNLzzxmbuKymLMHkp5hhLzyUaTKGYf+imdjiS6KgUKKpyzuoMPga/3wmdx7nwJgcQBTDmzUk8r
dF1eUMwc5m8zpUQ3cDDQnyqtXPbiuU7p6sXxhTd5dsA5RQwvoIzk4GT5LezcUDtSbg4dyZNqRzC0
tfdxBOvVMde0lVrfX5i353ZtlEN83nQE5orL59Unrkv0ZMgCD40nu8m0CH9327/tiJjEnoa4nixj
6WnW3UP1HK0ufZpnf8r/jM4Tfx7d0KUxCn0bE0EpVtDpYIWHiMNlDpzphaX97INCL+NsQjGGZvXn
ocywRvmd2eExyaVh24YOolRh30ayeAtTSUN9n/yqQ4pBaX8Zc3pm2aP2No/NmY+N9eQDgegBzyPO
46NPwnihA9uhB7RIykxfD3VReLJIpYXeSO9BQwRjSYqDn+oPyKfxO8HkvQHR8l+dnObMX50Vy+FY
8fl98K/Kw1QNVBZkxE6as5McM7wwm8+fdj8MMr+XD0cXGW2iZXfUa4d4NO7BOxExq8Zc0syfRU6H
WDfaQ9Lq1rIaSSuJp86+8AF/3df0+X5NQBbNLgpFJ09ZF04Zmox9SJMHvbzWmrv0krv97ENSP6B4
oMAlweD9+SHHaByMmubvQe/MdW/8QOG7UGv8Z0bUkASMNVIEnl13vy3uRt9/vme/n3+G/vunfXi/
DT2sbIDhf4zybpeM8RYV7qMZ9tBDwgs3l3NDOXRgYa7zOmlYfH7KQc3LMNWj6GjR/K3VRz1HsFy1
V4lyoVt+diC83Zi8zRlScXJD6gqnrxxh2gdrkq8ajJGO85R0+Rqi2oXp+XVy0HtRdIvqoUZX4VTS
UmlI6vGEce5sin0piEkaTe1nNuDO+/5nOreqfxxI/fzuwphq4VgzkGzFBDti8wlKbUvX9Aex3C8o
B39iLrw06NmnI/5rbsAaXI5O1hwKolXlIIg5RH5PKbbfB3q5HMW/V0LxEv+W6BxQOV90B13Uxao+
Mi/6bFoGAWAqu2H375GSfP8Szz7Ph4FOXqJZqomeKFJ4nJM62DZIsXi08K1/P8rZG4CjcSjX4d6w
NZ2sGNxg1Uniln5sVv1SW2XLWe0H2HMlrs3NuCkuRLDPv8Lp6e3jcCcrZJtJsVoURog2JFe57XA1
r9PkOjeDF/RcyWpUCv3CkIjHLgw6//cPy8aoj05VZmp0HMFZLqAx46ZJhyepj19K8Be7airytdlH
d5MMc1N1DqJTkQkMsdhnci7kRY/Naa04TneVNlmLsD72tNLZFSai126IsX5r1vXU9e1RcWIi//xu
NxlpsmA3+sMqiTJVjX4r1URyul/+Au+Dtb03USPb1noytUejb0ecT/JL4oi1ggWeu7XwF23TjjDr
xu1oS8S/cF7Ih/CuwuVRtcLtE2cblDQFtdpTg06eLbqd16HkWtkyYaLdJMGjjB9g+135dX7E+2hu
G8l8CLT2XfUdedlWzY9M8X1ypI1mkw32xpbQ+mZhz2EhNV+LatLxG1W9GwGURadEGrThE9yMsB4r
XjNtglKdzTOpS96rfd3i513mmtUvZg2WKYadYbHhOgJ+Ko06lyQYRAFlex/47R6ml3+ldCJ2RTs9
jCC2VpNl3fYp0a8R3WERKT9mhppK6kykWM9x5q/Synow2+nFrOxFWuH0wgT+SuGcoK2pMLxMVPGm
dOSf5WgPi7ofBe5ReQX1+3fSGv7S0jNCYbm14ECPNS8ws3czsvNjKxlkHdXqD9nPY9cQzk/DjJ7j
/tKeckZQNC8e/3xs817wYSJ2Zi7yRKF+W4T9ekrEUzzyEQx3LWHFYBEXfa+sLR+pXTUoHm4T7NiE
vtD1jxzpQk337LZDZuV80NcNqkmf/5S0aPh92oqj6KR52HyPcp9gOMhXlaxeQAef//z+GepkJdOT
PMnbrmFlnl71BOt67mwVcUmDc+mBThay1Hcm22xa80BT92A7OCaCpmuXxWQabip319+vm5dOuPMW
+OGXxLqbtlnWcBJx2te4ACpgWEA7vx/kzIvjUMAtm2IJpNzTTmqbRugPY25+QU+WqMkBJPVdFSrl
/98wJ7MydYpOlRSKigVw0dHMlkOuzJr6C4e3M0s/yW3oGAh8gat8eqKyU8sRhNOah6oODyC7V3x6
0C2stWP5KxJ7Lsy6c78QGhOEIIxJ1/TkPIAVrOunVjfIldf/mHK3BMl1YRKcmXLaxyFOJkEeJ1pW
Sol50ItmA6Hg2hlQyA4Es2LAphTw/c90rjCKEpmeFhlJFM5OW002+C9MiQGX5VVxE+2UnbPMoAJ6
/i1h2mt8Gd+Pd/bp5tAUWNgwZvSTF9iOOL60AS1ZSgjEZLTYLV5o7S/k8VI79tw8V0EKAx2i9PCl
uazbUTG05qQdyALyJH1rqeNVG10yNnydf3+1INyPKN3QYj1Z8XyzTIMmF/ohAnXaEo6ZiB+2TKxZ
DOviwuT7+kTo16FbQ9pD08EMPFkeRtkOh7aZDnGceoUMfne2ud99/wN9PWZrs5oSlxNYBK4PJz9Q
zKWhSgUfFC3fzWRMz2oyrsm2wRKpX1mC+IKoXH4/5JnjIrB7PikYiXxS8mnBRjJSAK+TPR6w2j8m
mwl1qr/Jrnvvr37z1r8w3pn3OFeGyPXkgoTa6uQR266daoHj9YCC1G2AEbR3SLMvfFhfJwaXZqQx
s16ZVtVpTSiUNExolj4eslF9DDrjSneCfRum66RPXmYr2IXxvj4U42kzapJ7CmKH+b9/2DvSsiOq
Im+Ngxj1Tdkecnb9XB7/9aubR7G56WHtnwlln0ex46jKKof9sEjLQyC6K80ujjqgg389Iz6Pc3Ki
T0K6mkmkUaPH+O+OQ5deK0QlbqyY6OkpMbZQ5466VW6nOlxF4F29fkx2MIV/m/WlVufZN6uD3lK5
5fI/J594WHZh2eBBPMThuMzs5K7wuwcxThduFGcnjG6o9E3orhE8+/nVGnHPEs+3f8gHIk004CbG
i9G+ckp3Qctc2J2/7mO8338Gs09qhrJRZLWIOT0BXOL1tl7UXxJKnH9t/3me05WRIC6TnzE0D7Yy
uFA6PckSS1+5JO75ul7xJLO+kKYBD3RagosizQ+nSmG9ysRTUdh3QjH2mTK+DBSMasd4skrz8fvZ
+beX9vm+OY/5T0HsZHZCKQtp/JfWYdTt+xDw00pRgl+9EbREe9f+XtPFqigJrdRiP144EEFco20K
Vy4qqF9NRuxoaYAq6Ca3REP+aIyNhj2N/FWpc15AdA/7JJWQKTHRU93MFpPa/2pSAEFAamig1fm0
sIqqW0tOv8RRyp2w067jpnnln/1VRjmGdqMFuEvoYyji2ht19aaV6h/ymC3NbLoWY7I2/BRChbxM
ATw5coBHtV5HRrgeomYj4nFXcelc1O2ABCIRpTvmI/F5oox3eG0eJK3B2SMV7D8lxA3IUxaWx8RQ
Q+xD5XIQ+q6r0TQ0M4+qLssN8CZutdgYV1Qe6s33P8gZMcLnH+Rk8ZNG1QZrNhgH5D8YT9GKV3fy
w/QrenBep9DNflSH6lZ9Sh+U7fcjn/2OPsyEk1MuqUgWme+cnozoLtPu7fj5+3//7EfEfo/IYY6C
Oa0/CXybUWBn5mE0ZhPwgGYEsgKN3O+H+Xoq4/39lVEhA0Kue7Ks+31RyqUlc80Bqx71sDmskWw0
HLj2f7XygBhk552L5qeNRFJkS4Dkgh0k6ddtWEI5U8xLHaCvp1r1Ezj374njw24oC622+hxa6v9q
i1Jv2Jlbyx1caV2vL7afv8yCk9FO1gM91kaRhYzWxv3BtDdK6l+4WH8dge427Vf0vDrC49Njc5QP
FKPpcB/DpHTNOlwGw6V3xrtnh/m0rM0t9A+DnNw85NgI5ZactDsVhB4CRb3eFGP3Wqb48tTMeU7T
+mEETKYE8hodFRMxjx61Wn60lRBKPchXoZXXskpzQg/76yoS2NsDjNv5JGRXDOWToqhPQxvmSynx
gWIlJioMHa5ZG0Wv+djv0gAxVNZsJlW+TrXkQQw2hRtR3Mpl4Zl1ujRFsSqy6t7W431vZG95OOSe
nw4QWbu7Ogpf+pE/Ywj051Cy36kKoimpl8AhiTPAQLYgsHZv+PZrp9Z7xelWZt9uGmXaZG3oNVoF
ESPW6kXfFgfHqYRb9cOTE6nrLo5eelu5tUzZ9tpJOfajky7TEPwJYaJHSP+bUCr+UPpXuHxKS2jo
R57wIKn6zpaBKZuZQZ5uin5X2OIaIkG3ytIi3zi9TkpvUsf8eeIITWtdGPEvApsLupWkvgx12S9y
hbp2U3eHRM5/ZVV4FK3Y9L16BQchcCOnLKhb6TezV8YdZGc9jvJzrKm3VMt3SlG86Rk6BCUDxcSW
tokaUNIFILZF1IEYMfup35eAkZ5wgSokPLc/xiZYV5olXKeHpBc1w9HO2qtadW7qwt7FjfSrgV7n
Wxpuw3bcwOuj2ZlUAAV0yMBoxd+DOuthZUnL2iRKOSVrtfHz27hXd1lC96hT9mWbYGG2G6idZqUc
w6h6rKsAUbzOv2OM8OuIKbp2egWJvJ+7JD1slAp1OVnDry3ITYzKk2fnwaG2CRqXi9fedm5AcLLn
J4BLqAYvYIcVKzujOqgJVYVFaaVwnvx6WVtDAFiwJDBhwYX0pjXqZAG6+TZ0uiffnofTJrx/eTLt
sxZsghLG0DTq5gEwVLNIfWWlFtgdsUOFm0LYmNhL9S1L/F0UkD09iaz0rEoBmEZEy8+yNMsrKbRU
uA1FslSH4WgZ/d4qknBBQjroDEf502TqexfCknDMunBB5+tuHgS3gVPxhw8KHb/pPXcG1R0bSyzS
KCHUpWnFUh+rdCHr472lQpUvG13xDMnCtqq3V9x9n6yahszQ+7aX+RKAkExq3dLAnBpkIUjOAa8r
zDLgmRo09clpjlWbEogUh3AAZctfQ7a+UwVqpS4Lgbjk5u3Ud7+CnridGOqdZ1dTeVWOUwNwsrsu
C5+4cTn5k1TIf/VhMDe9FcBSGlvNZcVgY2YpWEi56ri5wbkkbeLiml69vuiD6B0ZZL+i9MEcMttu
S9Wbad4qNxE/b90ZS6FG2qKUOwiAImmv/ET8wvgbugYFukfOY4brm8Of2DYjT1gDWTVcYx77DkOQ
Ust//CpGL6MWjatMfXgtOhGs7DRdt+oglrGcJPxJwY2U9fjsyNpW4uxFqTm+VHr2KAf5e2SDOIuG
hB/Z/skjZBslUvAQxyNUtZi+jUPA1rJTkxtbQq9PyM5DoSP/aq3aXoH7MDYJHyNmkBZV5pRQ6ybx
FxATsE7k74/o/hXwFOmd76CtEaWNr8Ty5yQSOqE4tK9Rmt04cbFpwuhhtLJbXyTpQrJovAmM7ETB
4COpr1Qleik168EYU81D/MFd0LfqnZxNd6WZQbfSNo4Ug8zCmOVaYT24pLvBFdClfa3Yi9ZpXtrA
ShZynW/zMbwxZem172uK5knG18wDhHpPrFDQkQOPPSJ0JjJuqJwnCuTQVB2WeAvxBCbiylGaa+zh
KXxTbvRm9aNw5C0B2k95TCMhthwy9qy3KbL/4IF+Fma5agvld9MhnNIS5zkcq9txHN7DVlIWQS6t
bM3fihFoqjw1Bqh3mehSMEtk6PgeNgbDVSHBOeCgpKkYF2RYrfmV9kHiq247yjWTX5CJOiABnLRf
mhS+APp7VQlLc1NitFqbSTwEARlXcf5HmaQH0lMPdp16jWJfKa1+b9IE4EMp7+SUk3GldYInI2Gx
Ld7TRHrxYz12e15dZnbbetBWYWWGXgm9Cmav2NfTyBsDxhUouygPm4XZ6NvcMe/jmjUAHh6vOy7g
JJk3MSixVdKOe5kM0UUalq4SNMVaDDAbJcW67wbtJ+kD4aKTsl0VIHTIpGJHms8dbFpAybmw6OtZ
z1PBpBzDddRXDwRlPauNgGuQ4/bS+necLpkH4ugu0KZ0kRfO2ozlHZ3Qwh2a6jZtpp+cSWHtmOOv
apDfotp6pAS7m2MtNRCYMHz2ic01Vc6cP0nerJIp+GlXxZ2mKhsqSPGPed2YMb/byATeORjDLnKI
OumzeEcnzOvl5iHTQcI1Uf3WJ/2uKQBqRrHpLFQymxe15pCaNPnPaVz8CUrpPs31t1C2Waea/E1S
bXSbFfRt2STCvLLjfV6VvID4Rm5AHMDrv7cFYMig3HRNQNBNEcM+1SmgmmQa8uGk3I9ql8kOdYwt
3QsRnrijGZtu148rqrzSotPqYzBjkvqsOqjZROqoGCHwdRyMUtV0HWUWcJcqZ5byUQt6bIEBl7FI
pdrTGFehDbM5xfeRd32ypDk0YoJUfRfEwW6s6qPWmOCpMuWnsGMb+lR5o4Lxcyk836c1Gel8uF5R
UDYftO7a6GBuNjb0Ib3N64UZ6ku1r8alPdTdojclk9YUgjUMw5S1+GIU0b5KLZiHoDz4qXKfKmRz
ZMPDILSjktd7J6AnZsXJjVyNR4m7WsJhibshfGFFvs16/QVxpyul3Z7a6o1q1y9SoOTc+Ybf5hRd
4VXd9Qo8ozhZtUJ/Cpt42SFrdo2IeMFCCiCFNsa1qLLXRh5fEj0ONn3cvwgc9Z4youPTzFvNCLZd
kfwI/PoaDcaNPBTXYWxukSCri1IDd2QKH+5OH191QZYs1Mi+1X1jaatMIXkad9B8V77e3uWm9SNN
cjqilu3mXbpthviuMDhX6PGTY+aeEUL7c5xhA4dQmpGgD7VVHYQdvJPLHi9qC4JTV2a0GNMrDvHo
det6qzYpt2LYsGC/g0VCpEZXd1cQKkCGKiJzk0z6I7ppYzjyDzvCh66Iq2QqV5Y/HpSuf060qlzo
Iwyy0MzeOlzjbph2P9VKOC6onbvKhMdYp5O2FGa1rtm3FlQltUXsY16plPdC7rxGHVaS4dwoErBU
f9SvzVbT4NjZ77O4KUtRuyqw4Sx5j74gZTbkYkto/QOo3p05pq/WWJpeG0jTsp6g95Y2WOJ4/IUI
YNk04klx9CXX2x99Bo63EsfaatdVAZCrnd5bHGfVCCxznI59pLzkprjD3fROQfM2bEJrEUBNWZjK
uG268jFtCvE/pJ3HbuPQtqafiABzmJJUtmzLlkN5QrgSc858+v5YB+hj04LV9/agRgV4a3OnFf7g
5JP408JNcYz0PSU8Mu82jFeIS9YrJUPayGgGNB9F3o3v89d/WeMidZHhXtEBxmAaQtmiRjdkzWRk
vkh+dKNvwq10MKPborHbJwQpZ6x3vzYDd3oKoc90jTu38dCQwKTmSlntKwobkOzH3zGnWB/yzrjq
5W524MTPtF/Vt/Fq2Mo/Oqd3RVdHaKH8fxBb+EpLZUwgLjPJGioEXOjPY3bJNMRQhbEj0Buu53EH
I5uCW7Uu42kf1jlqN2i0dzpoI/MeoUIs/9o3T512cVlvEjXaeKp41AcYwF7XovIcjafvV+fiV/n4
CxdfJSjEQNRCywCwjCh36VjrYRvD3rS1FXKKdrYSG9vaXbPSuJTPfvowi6pG3EAFa6XePGU35fvM
ompslTDeRoUU0P81l6erwy2qADWCWgaq1Oap3xc7BDn36Iqep5VsByugDKvvv+nFHf/xmy5KXrpU
lohR5gKId3E/rox1bjdrfQMURXYyN3m0Vsqmbx3kA1Fv0t6LzTXY6VfI3mLfLWpf0qTItSIVwkne
IJbJkkobHfh5szGuFNn+VdiXp/vjXBcNm5ounwliWMDfI70llGDzhKh7IGjuXrUtmzfFd2MtiiDK
iOyohqYQDjPS2tvjRrDuXoyVsZFdU4S7cG3bfKnw8RXn3jVAH7REgOx9Pr3a0OsqF4Z5iifBTucQ
3Jutm64B2b6SUxfjLHYnTLUsNyXGCXZE9mc8FFbxybpV3fSGysQeme21v9bc73fpV2zKYtTFLo3V
qoROJHncy8F5XDX3CL+5sUMIOl+J1SbZXOPe/PtgywX8+EEX21IMLSxuZMQ+Nbu4MffV3cC5h2/7
l5DCIW29duV/aUDQc5g9Zywd9o0G7f7zAhZT3ZRSpxmn4lc/u9Nv/DdlK73ke1zqnXRHUEcl1Vb4
vteG/kf0WEz109CLqaZYNAWeZAlM1TwNsuvt+03p+Cs73NTrl4G69/SuOepB35KpX5n3hX0LDhti
MWJGtF6WMjG67iXYh1n6KVROxG9kjk8TbYnv98+XuvRsH2RBS6fZiD3IEm6Blhbv3uTrJ70r3B7x
X1qtN0WAXLiSXBnqy3wYCqESYjUV5Q1oGJ+X0YitUtG8WjuJ7WRr5i9aN+ipPn0/n6+39jwKAbTM
J9Ph2i42C2OjLJToKsDIZGf8irf1EUe1xPGP8R/LQVz6pkycfg3ZZU1hsnRzzzGu9FblSx8VFTxQ
6xLsTYy0Ps9U7VUxTDNFnXfNJn6ePa3m5pxtraqdtkXkXnB+6fboime0jc/BVttIKyQdXPlwDQxy
6XNocycZ7jjtSHnZ+C/JRok4J/FUaEjnymis50cSg3MlpNW2SPS9HKHrO0tk+JXr5+K5j4O/QZie
OzxpfPm9CVS7avL73gPxRuJYjUchG69cYtDo+CKLcwaxQ0LIRpXAbi/1s6TJD6yUt+6ENet7klbj
b98yf5mav298WXigZLE38lkIFrROIY8PGBTWICtVJ5LahElJWJ5rvbltw+bcyuD3dSUG89g+9yXa
0b6hb2u9o9BXUDCRfUCbkfiq9t3GYlXqRMpss+jX4jgEu67u38RhfOx1eT02pPYoRzSxiDB8chuX
w26q230jN5RiG/lQtOod4OUHXVT3vlncVq23CWTlqcvrQ9emR99PEarGJH6Is5NYRO9Gq+0mcbjX
tOGmj5PtUHo7vRR3mYg+hZIegDScer9DfFZoaxdDjUMl1m+FLm21vFuTH+xSI0LewEtPWlDet+Ao
aVrCOEyyXxO6Z7alZnt0+dd+X+2qRrqJu+ptGHNnIqV2i6o7a/Jw21XFeyqaSNhNZWnn6Qhvb5h+
qdA9HEFA/kMu9NshV+7KLNdJlMqIRM78XTftq9QFyiYzCYLQgtg2Qn/wRJpLMb31VRgp7Q6lFkoa
tXYTiM1Pev6daw7SUQgsIHdScGvklJH0mKqL2JBvWpoROFYi5ysgtDUpdVk4vtpupzL7iSo7hRBz
usuL9H6kUhyrEnYYSAbjpFgVGGCM2VakvgjYq7abJFihaXwTZeUmwnKlTYcTiI2XQAAIwqchMxNJ
TvRkV3j6wxh224LvHlTeqdVlgnRR3AY+8YG6YX1uoxbMRbbtgiB0RoqIOGEd0HuBaFnKnj3Ew5On
t+MGRcdZFNf80/fpaKuycEzgH9imlNxpaX1QSmOjl2AqavHVGA0atTikkAGcTUkr7Kyc0E0HNRpN
OorOuvqqCeYqr3VsbcYbb6bGD2L7h7brg5RRiqOi+VjEeA1MGDgkCsUWKZtcbMpuZS1+xNydNlCM
lrDoYc5kESpa0i6ulNemt95rCvpGr1CG9bx3X5qXKK8K9O71GAx8QnPEaqr1VJRvRWY9qj2lr7iS
g1VXUFxJxpCaJooPduiPNxTgqy1F7MwGP/JH1pDtKoJpI/o4XNQKZirdvmXZVyr7f2zU57JOBlsC
cu006vCbIuZW0WPMwkB4HhK5mvZBlZ9zWXhrtFS3sxpnsTERt0IS3zZWYDpSFsj3rVJj6AFj3YmD
hJKGgYhjK/ureBjDVe6Jpd3K+bMygrdW1XClqzgteD6K/n4/FBgQTNNeq6wnKZgeowjxOjCNEPm7
lupBJNDCpxkBAf+lyEBslnmwa+rqTW2HozJKh8bMngrDwPjLoKcR5PIBMtjNfGXZtYrBV5ysAVw/
Y+YprSW23ZXW+4WrEdIHeTf6InNncvmYhEJeeZ1onMz2ppP+1puUM8IPD5Ex9J+U6YqgiTyniour
+NN4izA2SUrQjJVinFoprzBACHVHl3lAqO4brpaLo81DfsK+fFYBy7qTISs32cjRQW3rJhrSYy1A
gZE6+jjp5JfcJWQVCZ4YXX4Ke5ES4dRRHM6vPLpfoguEwxBAI6xAvgja5SJH98Wy0Fu1ME7UxMrs
oaTePP76Pra4FOFDU5ldCWc8DKDHz+96FbdDZeGBc9Lfkt00N3BtRNVdbDrtGH+ak7genodNsSmv
bIGvTAiZRqOKvbEmzbzdpfwLygEV9Rf2AA7mO8HO98Z21uGaXsydmdkojjuyiyCXI9wHT1jurRQ7
v6uOWNldCUm/4nIWP2SxOYC7iLgdJ7hNhtm7JeCdWTTiD63miizjhFJtLZ4bHtVdh01D7ifnovIp
pQqN7KhS+KPKkj2PuqvmxgtmNRsxzNaymtx5NFYpAcc4ukGwSxTsu+KkxHE2aN3aD9eAqB9DIeLc
6gyCd1/seIK07dLyudDy12aCxhPTZBLD8TnKvXOg5rdUlHlaWkl2RCm8qeRiXfSAcPwmnXjkip0x
1O+eWBsbKmaZrdOuWNUDhBM7zHWTimj9nhnt49hrzzQ4XhSaCmXT30ndiOmOTG3OqIrBwW3jVYYw
4VeCU0fTvVKFv7KhfJy6UQd5JAkO9oTxasy85krK/uVamCHmM34UCQsov0s6X1wqpdh0VJIimNz/
MUgOtrgdbr7f8xdC2Y/DLKl7fjVgpSeP46nOg7coRjexofNC6TjfBJV6JUP4AtADgmNQZgPmK4sg
MRYZQhDGoxc0bHO/pSTvneQucbsQBGKy9eUricKXiS3GWlQhShhCVu8L6gkN2pA3zAOT40vlTpvy
9fef8GvZCiSsRSaii//ynuXVJIg+zkjGIFLwMF7hr+ylzUgCAvR2fb3a8eUbkv8Q6SMKYQFlRmDz
8x1VlkOWyn3OfS21IEI0mj+lK1EoVTyuYevKislfcnMIw7PzOumFihSFuXid/KFqkVMk1RG25V//
XVorbrSuNzFqEE5AHaJZpelaRH6Xfsm5Rux8JmtLTn3fPlZ/+p/XVOm/lszm38O3lqmrUzZYKpEl
UYD6Ys7vSXYeJbN4I20AJDnB6lrJ7MJ3JpOVEBJAGVFjs37+zsKYDXXVJNOpG4I1QusPReT/tCLj
T5Y0ol1IgnolSfrywDEzUme4i7xvKAItDgfWF+OYya16amn0GGHgeBGlwOgKRvbCtfJplMWxiNOi
Eqo0nU7NIMPwkJyJdnA+VLeTfBwB/gq6tgpA2nx/ROZn41PMMc9NAfo76w3zzC3mZjYpUlxoZ538
6LUSXnrl/fu/j2/5pRHgSYJBshTcERb71OoSC4lvbTopXpqsmtz4KSjD1g/RlewGbNhVs2vABKtb
jM3ei1zTHa8cfuQ8FuA7u4c4rRrCHb/ehLK40bkLGai3A8UaNzg9qhtpCu8lDd4dtrWAYHKgQLWC
oaIp3tTN9CcpvDsxlx3gJqs8F2o7hzmY+aFIT7H8o3p4sZTNmK6Bmh7UWrwdjWETGjJWRCjZ97GE
Pry0FpFRp3t62/jRm9AEt53ZzK6NT0KEWtWEynWjr1ULaa8Mx1EcSiwxe42n8V6X9WNLH0+XU5cw
6RbnvXXJK5xJ0sqI/GPdaceoNkBAMlu5lx+t0fqBHOhD51U/GlldERNm9FTTfB0ZGG7SxDjndfZb
68DbW9Uv/PS2kDOkNc4dL+oAWQ/QYXrsi+wvl9Bgo8V95C3s7VI3V62aHANJjd1axdYs8ZW/0Vi/
0m5zfRWKVCNKL1FQ0kJTqn0nG/ea0tz4pnAmBXqL0mav98WvqMrOooTRToGfVxbfiG22rrrw3R/b
R7WMNn0VrSRN3cRidYuoQbHNc2XcjH3+0GvW3SAle7EbcieV9V08ZLt26lN3agQLGEHROYZc/hlC
bc1rBIqnHkW3q43HXovfg1p+Rz7sHp/HH2So8rrVRcPuBcx5I/NMTZRkUCzuFKW5D7VsJSfTqyiN
N+mE6TI00GdLnZwkmPZCYe0BiZ39vForknRbjBYIp5phM0t1617a4611qOuKzGJosTiCPb8WpMlN
aBYqYiDZYStyv4L1RRHtoS+qe9VTV5ZW018VtNuwIv3BZPAUaTq1ATW6SQ0K0FF13ynak5Uld4Mf
YwIYBdsEJ99SwUMlG6zc0ee6AkQoF+LFL3WqChdFkfsgI19sTOslCr1g1cTSz0Y2Eb/wVQUrQxOt
o6azoyFI9n0GOiITk33qC89aZ+1FXHtQuOw0R1QD3Wn96SUo5I2vC4dZsXbwuuciC++tXF7jFvdY
aX6D01b5jO3QbWpVP/JJffSTwrIDQYOlgJ91W5t/xI4GKMhWO2qzo5H2q77raNHH5hECYTILA73n
Yfij8OO3yC9/KSJuw0CSXsRAbld+gGFbJ2obr/b+8JJkO4Wu+9gaW7MpdmCrMCgYEOmC+jO2FBKK
AY2EMFHfQET90EdpUwlDeUcPloJ7E4POSNr9pE4HJfOD2S6Jwp6o457gj29VpunbRJQCILgNfVJF
auGF1jBGc4RVIQtXsmP0Oe1y+MODqAAwarD+mwZ11fT4phXizzzOPPjqPTAofqlfNg9yFL+3aKPz
NTDqG3Jxp8jNIZniwBnTLH/JpvFXPOhPYVI8Zl34EEzyRjPSVR9xuurwVqyHbRQ1xyQv3dCTzoEc
rEt8tPXUlWX1TtLGGyNUz10o7epSwnkvTQO3bpTJjaz+QcBGoo2mNa9wvatU+UUoUUv3sqOi5bdT
I7uBX6wQ6OORaPZWUvzw8+h5GP3dgGuV1wbbyEQxa6RzHFv6mZT6HFfWxmiTZ702HcGkXy+2EVIj
mGLhAnGDIPAvVRkADkXIJk6WL1MGwEq6aYy3MQ+kuxB6PI66VbdRm3Cri+NRjZuTprRPKQIqRZE/
CkJDU1IcREBeBnIXlbb1CmtrlMpj3BUCABBzFYqpYsslX1/GV5oa4C9fKcI7M2gMFwewaG2ZUb0G
NJk7fY+nax9JB/Q6fkQDNaUY4IVMSQOfmn0/i3ADgatcZJOz+7bJul0vxuq9wTZvkuyYQKeze1lW
bjuDKqKn1qVTT4mxkzzzmcIpdsmm8Bx6QreSmvQm0Dw8xCTpccyk+ykuHi2MrSOdY50CaUvqotoM
mTrZfum/IOah2WKM5wiW0UUjAVK0iqNv+padyULtVDrIuyYbUieVONpWDXK0C+AwK2nvkzuFxkpX
9NupM06pqK3Jsp6sMjEO5TjciWGJeVWT4rWuYfBhpbjk5vkDL21u93MB1Ri027IfW9dP5jXC/O63
1QL/VCUDzNhsQSJr3bNhTfs4nW/ORt7nQtatkii5K0e0HXshTJzAStzUaF1kwmc2tSBAWwyxSOmg
HqeK6FJQnagRCdumF+6h37peKAlYt9WrUQHR0mFvi6Mwmx+BOLcbk+eI/3f6Znb9i1NgKNFwU1RY
AgP5t+xQ7O6yoXMUhsWQ0/pn6o25gVwSNnvoOqtGjhZ10PzhedQoZOIjqguPpTJiV9Uotg5ODFOR
eCdNQIQyQ65s2feBa8blrwY3l61qKsMDVr5Yeft6gYAqOL0wxw3bS4z8EKaWf5jQokCaWDgIfvxL
HrH5m7qXRIhG6opVvvYMiimYSe+9Ltnj4q6txtrbBkUKgM6LV1EAENLXYwVeC14dBm60qzoJJRzD
8fkKGy61bgzWiuod4HKryCwHiZu1+TuQ5odYDM9NnzfUEPu7rq5Mx8AlhdIiLPwpiH7pPSEQ4CuJ
ko0IMGUqt3CA9bWpisLKN8Rm03p9u0nQakV4t7/3kIPYGCXg9HCM7wo8BTtvalyfah3S57igdc3w
XM/yy0YmaBh8W4pNepm+hFZY4UFNyNDwQgLMupUb717wp5tpJHXv61NQ9a940kZ7dDcHxwrbP6gk
lWxhXX7GD+jR4E0TxCCz216uALeWhODY1AGV7OPdNOVsD3Nde0C4tcA1DdidQWjeh5GxFRvj6NfN
0VLLlYGSZxrLN4ZMdVAIZ0dqJXEaw9+1Qu7iSbcrfVa1NJQDXJ1N3ciPqWE+c5ueRivdgdzfBWWz
UlSudEWnttH6aEh07W0qNW6phC+t4D+FYfNIJREUGieYen30k3fgTsTfFaz2lrB76w3NqpFioD3i
sWvFfadIIIDx4Y3CR9nMwSJJ934k3eRI0tVaeZMnU0NZWXpOfP8mj8WzL1OLSnib1LSbXGEgFyrk
NQZ7+0wC7u978WuSxXdlrWEBCBLQiTPZpAxNhbrypsptkx6If9Dv08akxJo9iHmbuTnxM7QDmdoP
5z3W1YeAG0NQPFxBk41kjgfT9EBAd8pB90RjpUqwsLB7wtw1vbHYOMdQmZi2BHLcTzMu6tCrV5NV
HSEf+rYheede6ltbloRTHmoDQgAYIfe6puK721QgU/vxQOcPYaYiCdexrNimYtpjgUN8KxxCiAk/
ahVL6yrzrHcrEO4G3aNBbME30ARUJ6QZZi1nYuzQIdx3Y/xUxdLOirPpvqqsjqJGUG0Q0ZBddUDV
sNVOKU+QY7T9puh5genqtO9GDvFNTgCVixlI7wk3K68EjzuwoXjHR2T4tcT43UL55w+L21Ajd+Le
F4ZqI/bZ705qnkZfPPgF4HKx782bXrB+e1bgu40RcGZlMKhJIpwDJR1dsmsMnHrhjarZBnQSuDhh
fIgVehrioL4nlMQQzR2QFAV0ivznVvDlTZrO5AW+UxP3JyhkCbeSwqHsY8Gxgua3j5FDNMTnIhof
FKP60UbdOrFon2ANGrbRRla7JxCBf4Y+2XAK+ISj/1qrZOtevk5QC3kRhbJbx3pTrsVQeiwT4U+c
Jwq/orqLZGUfZtqtjMh51ihbRYoovPn3echLYVXTHxqLwQo1raPvZSdzUvZtNsulmMPjWOl3aqGe
2752g0h0o7Z4jAQ8IJvAfJWiprG71nsqLR0P63YdKP4x8+RtnVV3MaenEch41HjbT/nZpHURqnQG
R99yq6G95cjvFLUxZt7BDtPmHb5dkc2LAnkkfI3EcF1XwU5NA5pJEgQEcXyfahOQ10RnMSzUNznq
nhI1dfPJeEr06C85yt5IwcKZtNECQ7xrhvwgi9HRm18uIYr3zdgdCyC8WaYDxmBZRr2CBZOtaXTt
E0xt7FArVmpEXAV2VeSkpbF2UD3ab4Q0r4YvvA14LLqljtgMDXq1mdwi72493VvVUX3IuqJ2BEsh
6LZEWxNb0iEKnlO00X1oNlXk/YoENiY+9GeRqLaKESMqk8zHtatxLLnPVoXfvXU+/AXC1twh1VhX
JuDuqNmLQ+wahXRKs+BlGqr1LAE34gELGh1agvaU5R2pZCVtKRC+JpJA/pd2BGXpD8hv7G1/nY2j
q6j+Mc/bczRbunTtY6BPEp5bClkmJquHeMpcaEEHbeQiRA4aG12Q87Sl9CGXIFcgQPV9GeBCCYX6
goRvJTV8kBOLmg0I/l5V0k49Dalqi9G9GXJd1Y/fD6J+qSxSmf0wylIn1gKM4weyPp66PHnsjeDY
0Xk2IAh51KGF+ClJXuVktKucloH5VE6hm5a/x+g1jxAKqgLX6/217GWbbAZRhpApEnUVRzelJQDp
j5xOSE5YBjxrVbTLdNq/f5sxudW9wA0Lcxdb1n2Pm63Ve6BmMVL16qOC1RrqNDsrfSdco8vPRipT
TNYEO1RxiS+n/813xvgEmTlKkF84lV0tWKWgF+opgrNJZm8GYJGq/7HLyvydP4yyKFWJ0+RbOiHn
aYj7Zwrlj5R+NkQ6a28kuf1+Ub/yXxmMjQOWA/ImpcVFWZVkSs+jSVL/gdboVKer8A2DbfKSvbXJ
17PDl//oNfZ11OOFitynkeft9gHwqgtoraRIDvyTbI334YZwc4W7wvbKDC+O88/kBZ16wCKLBlqT
pvnkm80IhLRflYAAZxhZeWy2+WaGk4nY7dmVY92Lt9XxWpfhEkwFYUIGRcp5HnxuSn6YZNmRClfg
2k9aF93POBVdKcHqqZRlcluIi63on4csPJfWESKtnam7STJXo8f1FolO4WEtnXpnT+tWXaBu8uk3
9fHqyh64UKT81ApZfKCESGSMZLD8HqaH4/DSJL+uLMG1ERZfARrGgO97/J8lqM7Y8G6Nh9CBw+SY
2+TUb6/18y5+9w9dpGVzGVJW2rZ6qZ7g2UNWK226Soc6bTZekG8TPOatoHuIsBTPxjfgY8is1o4u
1c/oEb6S4awLyg9S+0NJ8lVeaq7qo4PIM/P9d7l0bcv4pSG+ARCQksznzZEP5aA1VTGe4E5DaDYc
T1Z3EjWn/79hFgcNgJxZ6TrDgKU3pIfQulOuwuj//dZFpRvdXKojMw1c+6JBPBSdIJVIwJxknfAA
LkqkNLtJU48jlKLRyB7LaHBhPcJRSf5UfXduq+QQyvEuL6udUklOJo5uEFh7mjGAlnZ+BxoIAq7U
iVtRqA8o01JSLg4yz/GAwn2a4z7VOkIcu5Hy1EjWNvbiPdbWPxVP2wM+dKfWwL4gOWDC5kb66FTh
NkGbjaqduelKPKL17grV+sJ6chXLXN60LpGkUT6vZz2lQ1h71XhS0TDIj750UxpXhHy+YlRpI4Ke
nH2+xFmcaPHUBxiDN7WVQrzZqv9sdputt4b26BBWrnz32u35T815sa6MZyHIzh5VwAZ8npOmpaHe
NebwD4Cfc3vmG3UvvsurZO25OMi7FiDxDN+NcUutZC+6xeaa6M6F28MAWYmCJ80hLtPlMRGDsMdI
YiBSxNi6Bh4USleuwK8rR2/mn/qcLFEMXDZoxyCVkyzyi5NV3CXWWW9ftfCKrurFIXhhiRw0yETL
WfRK1gAQr/NTj+FsH/5VUWcZ1Mfvj/rXriXzAB0qyvP3Yqd8Xi1jQupGjZXhRMd/BgohnqbWhNNx
Y9WukHMqTHR/19Dzrszu8sC6gmIsI39hkigd8a5ZM7tIQWlCCDaNdkwr3xmms4oxsOVf4+18DUbn
mf53wMWTksbwLGWEY3GeGFysUcQIGtofQUnX33/RCy+JhF8o5CDkpebrbbH70iypUdbLBuzHR0da
Z/fisX4bdsbrf46A+FujdPjsUy+7T91xW76M1x6zC73fGQuh4HA429iivvd5VVFDpKKW1BV6oWRt
mqwf6riHlvioqiM4DPNW7ArfBrlAincl4v0KDfqHw/i/Y+tLuZ/ZjzqIAEahk7SidwQsKFhLBxRB
eb6RpLlvnvrD1RnPq/f51pE04msUthBbRy1q0TdVwsyshTIvT/qR5sB2Np1NDtMeKpoj7K7SUS4c
TUTeZjczslpYYIsl7oZ4EnOcxk4KIMPOlffyam7yd5Ej0ayxjU2y7Y7XEQ0XzgymIkwOEzVxDr8/
L2vRp8WQFL4G0kxd+ap43wBNLw3ECJThqAkgUpLwyj33NRaWPg25CAV67LuRUGGm8qbazXQYf2dt
1O01DMGFrGIWPsbEEW2lC13pvqrgPZaAUEYAEolj3Rmvw0268lHyrV9HpCNK+Kw2oF9X2Ck/vj+x
F1aTFJjXkQeYNV2+WInZSYVZ8woXdbIXmu4l7IwN9jdX8IQXVs/kmuWO1RFR5dL7vHrdIE5CXhI1
RyN6RtWrPJwaI3FbEZGKB7//+/2kvr6B0sfRlMUxrC0zbJIhG0+leR+Y5zHPruyMSwNInDVU52aX
eWWxGeXK0IZKssAWkxBZGrog4fP3U/gK9kMF++MQi82XC4FOd5EhvKd2pTpwB9bKodw3oZug8Yzz
5X6AnFVbAGmA1m2jk4jQtE318Xew+f6nXNgin37J4nrxK+Q1KK0S1FiiAyj+KE+Wa8nh7vthLn5T
QEuovxlzPLhIrJSmkUM/ZsJjRjCr/0yUK6CWi/NQ0HHQAaPOL8TnPdgAvbbSggES5dnq7oXilzn8
/n4OF0BerNqHMeZz8CGDbWhPabngdeDxwDIqN/PNODtlm68dnirXbv5LMwJbMIuygj/CquHzaLPu
BlUmwtumT1ZRWZ3TqHU7z3v6flaXVkanpM4/zGkofX4epqwFGawGcZLaJ2dVHx+zPPyfR+rYQM9E
x9mBW4Tq/nkMs61TVHJkjmxm3CZc9nZkdCjN5xutq9atAKBaAcZ+h74P6Jqq+yV5+S1YoV0dKvk1
Z6X5bC0eVBNIJVaZs6crdcLPPyapy6BTpmk4+WCCMn8A37DV9HidVFfgyhe/rAYfh5Yuj+lySyZp
B1MQ35aTUUWuLg44WJ6+X7uLW+TDCIsNOQRW2In1nDVHnqMJodtqAEgS3f1+mMsTgaEG/I9WzDKU
lkO88kQ/oWZRVw7NJ6o1V26hiyOAUeINwT7tC/O8Drp+wDB9PGG3RzdntOtrGnCXojfcZcjeZJ59
pFkXF4Qam/LQIndwatzqJn6gYbdvUamA1litutXowtyQV+ndtazx4sy4e4BpwoT5UtgQVM8vklbi
Ca5EW0mOShxeWR3p4i6YTy5qykQYSxPBAFWYICsZonE7t/iNdIXrrwSnc6Lb7EHfyi/Z5hrf9gLW
jhNNMQ/pcO4O1v/zIfICNCmKoulPqWKcm9a/C1Taelaj/URgZNv2zbEQ8megeluIW49KJVxLei7F
VZ9+weIJNX0B/NXI6QqfpVda89zImmdrh3CVbgitXNg0TXmrrFB5c/XV9wfi4hf/MPvFXorreBz6
RupP1dT5NiZ1eMJF8o2HL8GVgtXVaS6OuDEg6uvzLp/MIzSrfXsrvEyCg0nINt71brsbH5U/5s/+
UF55Ty/u2w9TXNySadAGnPR6RIH/EX9ltb1SILr89/W5fDNbmy+fnQzVu9EaOfESKCitFzadETx+
v0oXjzyZ6ux0hL60ucTvlq0R4ujDGEjU7aebfJ8fq5dpIxyHlbRSD9hD3xquciXSubhiH0a1FvEp
TISyQw1qhK09rKe1ts7uhmg9V9qTQ7xrbwBXHKbY5cj8Ly5RgwuURIoAmbjh85kUSAJkqBLcAyCM
4h6Zpeyaa9686su3EyVmygBUgmeX4s9DZJ44NmVFTFKI2UPhAdIKdHqzcMW3fS09p7X0W8lA18Nc
6K7M7isLnph5puXoRBEy/pqL6SGxp0taUg2nUlM2SV9OQMWM8R5V/HsPvyE5KUhTi10yegelSM5N
jRJNYSjC0ajAd/pQGa9sr0u3wMcftLiBBr9uq64th5N219wMN8Y6eg1XHkSh1kXaqj/LFACvJuhz
1PdlBT58hcXVA56sFyQx7U51bZ0KXfipDaVx0wpHJb0f8mgvlY3opKGC24i1lhKsZKPhJGbZNbPI
S1HUx8kv7iU0GYtSn/+2hViXP6IvVPe2LD/10zX+wfyXvpvx4iZSvV4HOtxSdZqFFNVuG9V/jQQ7
uB4oVgtSVxR/f7+yl+6mD3MzFyfYHIOkasuChe2QfMx3rVReSTEvvtmU7zW441TuxKXcDEiLSiiQ
9aKW3K7GlWDXjrSdyRTCUV6DpN0iq3dlzMvb9b9DLsqEMQNiisiQef6cWjee/5CV6+8/3FcVnX9n
9L9jzLv3Q4akonbbYhPfnqZH5W5ws3tzI7lAvuk1QBPMtuEOSMo7vo+STQ/qJX75fvxrU5wX9sPw
ooWVkI7JFGp+oQ3wxq3R1MMF6MqXvLz3/zvLxU2kjpPRhhH7Q5frVd6+dbppawhRKvAhv5/Q5cdk
lmQibVIsWFOfZxSbgJbQNWFGhgOcOH4wWmd2+U6dDp6+Paor4WS+5vfE5Fdfsotf879jL49BjFVz
W8aMLZk/9Si2PSOyy+7v9zO8eNb+0YtolGFlsfiWgRZHlgEG62R6yUGX27fBCq4c58svB8Ex9mqK
BoFp8WrlJfQ/lJl7AuT0PfbtxI0ezXM3/h/SrqxJThxb/yIi2BGvLLnWQtbmKr8Qdtlm3wRIwK+/
H/bc7kwVkYSrO+ZhZjqiTgodSUdH3+IobuRWGxh/g7ewUj8tfryzmMJq62MKrb/W5ie9/96kR326
o8ZKti9tjDaGBCIsCn9bdGBISy0Dkw4tj8mEPssk4ZVDrgI8PIKBNVHZjyOA6cxSkcKV/F8IPNOi
ZpUNkFU1MSn1Ujbiorbm/RHINdo6NHnrgbsbR8kbtc6J+p/Xk2RpuwQvCo9vGlFwTRQrOZOAVZoo
Jj+ZhpM8qK76E1bpkKzdhjszd2Ec/4O6+Vd5baEvTCKs5MCxQxMVjqRi1wp7NO8hOsxPOOaBoO0I
uCL8wajSb9fHt7AI8ESF9ggWurLw+g0gfTtGCT/lLbo8R6jzXv/7c1EgHKEXf3/e0M72xbGCnDx8
7PH3cbw030YpfgT+Be1GCtqg/NdmhlCbUVCjgR7124hSOAT6GuJLZJqVmNmxHZ84mPuFVq3k4EcO
uxBF2OupNmRaBcjnqZlxlUoHb7U6gRKyrCbqIU0Mfa8nqPjpLR6KXuNGhtCxFREPz0pHnTXDpoHw
wyaN0JphQLLvQgOdB1aw2OGaxQFOl4O0wlP9pKxp5ChLy+f8+whbnq3bErQ0WHfKb/LAgK9f9bXv
vWHGgdzED5oPk936ZH6XvPY4vF1PhKWEPg8tJAJeWdgEWHsHoYHyUQcY0VfsDNIXDfgv1yMtpvSs
yKXBVg1kVeHgYglvmz4225PFgThhLyV4S5+IoEHRaDagkeFTfJnUuQq17AIitadK3hk18wt58q9H
WFw2/0YQH/ysWIFi7oTbzojeRlVv9TRxaQix34m7EyR+rkdbqCowkn/GI96tOKEVEJ4hFE3B3Yut
1qnHnyNPbzN75blmcWrOAglHU95FWlequNqrMzdNfxqzNcWyxTQ7iyDsAJCQb61KxlByo3HB4HXA
3vdLsvZQsxZG2AIIgM5pKeMlSJZv++yoGu90TcluMQQQF7MJEUS6RDkIxllVQu4aKTAAWMwBuoj4
oWHBJ6b+LIqwLCGLxNvMxEBy6TBCHCVVdID2ETAaNtcjLc79WaQ55c9OgryztJ6qaIlAsNaBQgM3
/h6Ai00fUm7ACBjwwBDTWFfrJuyGCBC6vvCh8vIVjNAbu6Ur9dXSVQM2TXhOwtMF1o3Yxm9wz++a
EXG0saC4CObf9KbiLooeBfC1MQMMHG+68Gvx1IpBorhv3msZouBMI2AD9RkMNzWz3/Gx3IczF6RD
keoljfaLQtVmZWkvdKIAboM/3Ky/BuEfsYNeRhCyD2vUL+l+8NJABWPfb7b2HTDCDQS498krkCGR
t35/mEvby5MfgQFCg0QZmkJ4F7uc7zas44xmKcU9UwaFztF29Aj9brf6AVT9ypR8zC3YXuDFygIo
GLghca1IchY1dghwUkt7OBK00Z3SkO31/P24Hi9jCCsl7oZGqzLMOq3Q981iL7e1bRLx/V+HgVIZ
eLkYjwaklfDZFHNUUbsDUhMmAMhCtL0aJg+8r5UiZuGLXYQRNjCNG6UcjhDNKSUJHhg/olT1rw/k
o7ohnPug52fgPxagY+LdB+bykESGPhlAzdDUhxLnUDrtNn2ECr87HepvtTP5ml/d7+qtxp2/b5TP
0SHKqULUUUVWXKafZrOwrXhTnWz1VwVikGYep2kN1LlwO4CnOkApFjop8MIR8WQDLCYi8MVnXNIE
yopj3RsbbQdq1yZ9sU/tEzjtB2MlQ8z5lBRW1kVQIRPHvsvBYuyrU2NJx6qCDmdd7rmhQHeK+X0E
7ZvXtA9KVT4URL2hoeJZYfXKKPggMZ5NCGhDRE0cNW71jV02sm9W6pcOXDqbQV2amk4GSmrCyUMj
leUmsRjYs9CeLpvuPqbSff9bx+3EZfaFgRpJR+6ZseKNZn2s69phKpgquqOB/pmB4JurbENzKJCF
XQ3LdBDF0gwsb4hdWtK3lDV4h62OVmP58J5BJ488w63e4/oIEgd7aIf3PIrv9Uj3+1zdVuPaI8f8
qa59SuFQomErkYhhtU2y7jcDcdDFcVn7zZTXaqyF7QOyGgYQnCrcQYHRvczHSqWdxTu0bAe48cg1
rEi+kdUgS6v6PIiQGdmMnmMsGU5qap/KyfoKo9iVEk74Yih3dRhNEehhoSlEPvgiRhavjdqwofug
6E6RwQujGDwLfiYtfDqu7yDCbeVPKDB4QVe2FOhuCZ+MlYS3vR22QQNrRMjRZfd9W+VerkDxPQdK
GRJxeevg2u9djytMFeKCYwroG1CUeNTAG9HlVIUkL0uiRnIgmbPanuFQdjPAVeZ6lI+jQxRs8Aqw
53gWFnHKUWtygKf0PshpdZ9A0WCC2ppOy23D6l0MP4RGl1Yu4+Lb6Z+RYeJgACnreFKfz+yzGswc
JKNGgSIHUNjfZ6fK7Rxjy/e1m2yIf3144vb/IZZQ65NoLORBGvuAfOW+7FtHDVwP+Q1FgNd6PvoZ
bn7Id9SNNnLh9CsfV6zR/hcdIwQqh8DPW5hDpTAhXWgjeicNj3rLd2YBN+8BeEJ5eu2zQXfYTNHS
ja3BO3mrdhLUPqsCO5h2p2fqnWRG8Agpm8esTkAcq3mQ9uCLX/9Gi4lmwWsbIqqzKZiQ4A0yQIak
oxxAimDq7iRyTPqV+n4xy85CCDuC2bVxNsxZRrLqzWRg2POe3DOSnbQG4oNj90az8vv1YQm70J9v
fxZT+PbwFqiHJMb6IVl4S6B1UrbGSnZpa+Oa//1ZJsMzuFe7oUCrRNpYJRyxaGhD+KJOmAvSsg2D
RnRmeOh1UwS/i8nYxaZc7AwjAf909JUWFE+YPd3jwTTzWdnX3pSl77YKUTe8IryU5SmJKTvCfcHY
5ln8MnTjLp2GmyFWoBNRGolLGkv2+QiRkr5Meq+3Joi2qc0elNrWa9Lx3qQzNZ5A+Lbqob1x/RN/
3IVR6KIzCJ6DrqENKpRv6TCGYUvyKYhmBi2rUEA1ffmEFNPcOFxTTlvK0/NoQp7GaQxSvwEBOrX6
aaRg0Z50EEGuj2gthpCoCe0oyvtsCgrF9OxuwyExJOd/aZT4OzXPRyKkpmwOdg+PjS4Ap9dN8TBv
sgAqMPu67FcydHGGAPuRQdnAu7G4vYMgK03chCcy7eNNWH21TGjIsIPBV87j36DTsxLmz5DOAgmp
IGcNrwrAyoKonNwoeQXMcZMSyMjquYvGsVfZDxmcR3OoKRrjXsm420AbB+4paf0lhPunXunuRK1j
3/Z+RU/4n85oZluO/knb9tsq/t5zuiPSPbwCHPgj7aSarlS0SxsGvtI/30rIr7QP9RICMlPQag24
ygqkQJ6uZ9daBCG7zFYLK2iBTAGJ+B2flB1p2r9sPn+YCCG3SAqdjlZLpiArWqhZA52jdC4fVjb0
pXWCsuSfM0O41wxmPNRjPuLMGORjjW4CZEmMe2ZVK3m1XCv8G0h8g1PakOO+i8Op1szHxLahCKRt
0qT0oU3yxBP1FEre0PV4c0nS53Rg5coCWpoyGZq0AP+hwwow9OUOD/gRQWchRvyp3Eptuq0h5Xk9
K+YZEZfOeYj5J5wdIjkYV0lnSlOgdV9C2ClNw7vG7w14NMXAVV2PNc/Lh1hosCPejF4zhNJL0pNy
VLJMDdI9/G12ts835ibbrHFdl74axAkNOIjjWQeA5MshyfMTyBjB0LfR3sxWd3BhWxnIUgLiAkdg
agsrOKIKac6LomNKgqWkT9pdjod83kv3IZoU17/X0v6JmxIgmUAqwKhA2BMyAmoRkTA3UBfwZxXX
WMkTh5mRG4bWGtBjaUxQdVRhh6vPWCVhUUUmwRYJb8Mgh6lN33WeARdHtV571FvKt7MwIn/AKC2L
lnrVBYNaRn5cWo9WOtzhdzUOhZUqLgHlJ77ieUQh6yqQ9SFKHuFULTJPgmhHVTF3zB509fn6dC3V
Y+eB1Mu8MxhRoco3TAGvX+yxcaAAs9e716qlTo43bmJ8vR5vKc/BwVLQ9oOKO/QdL+PpfZZY6YQj
A2Sz0ply/tVQ1h6bF7PirMgS1lINoUrFBG89KCzZ02DVXcjvubkC1V7MCYhG4qoHBC1YnpcDsaH4
J/MGjmNllrq28ZODedzKYOLCPVReA3UsjujfYLoAL2r5JOdSLrUB1eUnAn2cJGu/wWl3ZYtYWrsw
6Jth2zLYcmKvQ837RkfSdQFP4b9pfOn4TatHjmmsdbeXsgDbg2aoeJ2H6IawF4VcAaKfoDClo3Yw
0+6pmfhKa3nxJnkeQ7hppE1bRPC/gujiSzl3+UbfdMt7mFHtoI23xesldNaMreYCBhC57VHaXE90
EYfzu6w4jy8kCKmqTIXiNMoKSXoyrQHOsoNqeQpNH+y+2tRTBlE7pbmVq+44tYOvxsbggvnVwUQV
lgahqmwwUbDP1IoXEn7mNDj7dWKVUOdS1hhlPZ8G9/DYTLT3OF2zHF/KWtDz0dyH4q7xAaLfJOE0
mpxhlhl3FEVzsu5WglLo9Q+9HAXNJiB2AUEQJa+jjMVcs7GjyO2Lqd9Z9U9VXem/LKYrGvvo7OOQ
McSO+GjQ0ZIh0RmQxjhYkboz5bV0XVp6MDH6J4S4D5dFrmchQhQDrJ6lp0FrD0x/auK3619rLY6w
NyZ4zqcpXI2DYoLdzqi7RUkwNzddt7LRL07L2YDmb3pWo5kazTkMaDt4dNhfIB54i4bOs8Szwr0+
oMU4GmAD6FuaeCqb//1ZHBVUhqQjOg366odCIn+Ub9Da/0yOnQWZv+pZEEhdNAbnyhQM7GgYN6Zx
AzHd/zYOYUvkBpMo3CDhYCkPG5tBtbB+VPNmfz3KYibPpA90SXXAlISvFZV1hWdFqw0MAmPOmQ7h
FF3NV+ZkMYoFjQW08FQNteDl57IKvVONQh2DIRq2rCAHq24ePzGQsxBCeuUcrjwxbcYg1X/JcG1D
bf2ZOT+LIH6qyG61dujHIOlVl47wF4ZxiK74nxkHlA1wK5pBecIpkZMc7uxtjigTernglU11tHIj
XFryUNWAtg0KLnC0hVrSLqSuDAHsC4CA3+epDjm/KL9tCrxZtyGEv64PSNTY+H3uzYRwy9BtVfmg
ZZLFdTNYsd4GupbCYFkad+OgQZQR732wXNLfVSU3ofLYbPCLNzY6ca7adm5kmDdapLUrv2apSjv/
MWIR0IGIFjVYVfCchoAJdcgE5qwM73YwxrLi9vrY55QQ74rYg2Y9GugrfFB/r9E3auHqPAa21blV
VaBxlHqQVbweZXE+4T8HnC2UWD5oKqhFF0KCuMBLTmqAPJ3QAAJ4e47Afic32+vBlpbybDM344zQ
6xZf6CudymakYEhjCwmHqHDpGsBsMQKADrCZkyFPItqiNbFlTkWL4XTxAx1+mvH36yNYTIGzvy/s
FAag+MYAfUb0zTSXJK9K1zom/msS302aspJvy4OBTIkG7ioBAPRy54ut2srlaRgC+PMwp4h1NA61
T2x9JrrI/4sh3kYrm/e1QckQwF/HYdarna18MRF78mcJn0UQdgzofEpq0mtDMMJRNTxEx8z/jR93
x435Kh0qL/NAHvU+M0//Dku9/HR5qkVZz6UhkNkzM24gIh3jFpLnx1x6vx5pcQHh4oYuPBDeKOku
I/V1o1OlwM7egWHb0wTCs+ZGNTpPT0//LZKQe9WoJ0qhILer7iExTnLy1Uwfaray7ayNRzipGMSf
+tFsx8CAByx4jYABuLmKDjEMDv/beOZfclYH5VE3hZGSjUHBvuFtRrcNT7XuJfszb6zm2QwJxRBM
FvqaVxjRaGUbY6jfmm5246PFDpLRTxlrX/Fg8okC7DymcFTkjEwhDKhGCBbTV72TnoidbwoOrczr
33D+Ox8OCWPWpIFAiwHvictv2FS0VnsQlwPFaNG5fNWrrWWrrkZvilGByOXL9XC/gWLX4gnjQnnH
pFDGnKkdjgtAlb9UfQ61K6I/9lL4BIny1Del0to3s/VeS8JXpTc2PbFPY9sbbqhAhVfmCkSWjSLe
EKYa30dN9avMzk8MrivPihzj+Gna6jnhE4EtCMwMs1FzM73hT/pQQSweWuFHC4aTPqAJ5Y3ShT+k
sr6NTUh+5BRYPJj07hXS7EKq/eoTZrpUywOlk8OtPFSPoLQ8W6hUwFGQoXqXWW+hDZnSUoPSK1xW
Ikjf0vgbjAeAU6KJ6jWK/lJ3RefEXfTQVtohr/P9OEAwUzIwnYzCC9C0X9ooDr2S18A1adGTNmo/
Gps+4yz02mzwqhSMPIkq3y0K+ziqTrdtDkvF65OzdFzgegzdUaiGzC3Ty1yA5XdVT1THnhe9JqG9
6dR4dz3C4l4OYB2qfQVtX2CdLkOoXa8Cv40KiHrZC7uJjrM32fAlutVgLzqWDrT3HaiOfWKj+F3Q
zgQFtIOFgQ1TpkNSngMCAvEOLcFWkeCZPD2wwvKvD1Bd+obYy2fA4iwMZgu7eVHkVcR7rKd038e3
2isAsXXsF/kBT6ryYXbByrbwPxzhFgHTc+ppvzT7zhpxsuzaJ3hUriIoRMWp38fn+S8Sdv2oL8A6
bYY2SNRml0MCH7pEium0UviSkAEy+BlWvtJ3X7I+f+gqiLpf/yTzxxVX/Hl84eOHytCg6G2HoIC8
f94VXhd1rsHWbt6LSJHzOMJpkEoTK/UGZQKsO3YQerYqB8ramS/5zMWayXOnhC95sclv6y3MamCM
erumlbC0mcICESvIxssG0NaX2W2XkgpEnQmV+Xj6klG+leOAcW3TNwYMvdtNUj594tv+ExCwrMuA
FrMNOLnhlMikL0n90OomfAZWtuyljAb8Ej5KeK/BtiDMXwPyXp1yZHRW6DkSBWgmE4Lf1weyWBaf
BREmr1ZYE/VNMgYW/1Kp+xRUwbgMePMG4zrveqilfDwfj3Di5VEOPwHoHwRtnToGTINquL12+uN/
iyKcc5kJhFADDabATGq8ROtk21EDe3vefqZ3ej4eIeki7KYME48i33gCk7qwHrq1Gn/xFfcshtjx
nzqZtL2swhPYYV6yq77OmnEwE9inh3ilfFyZHhFcBsIIXJSmrg2sobkt4Mdo6dUp7vvPvLOfD0m9
XDoAxDTD1EZj0KuDq4OypNPaQZm3kthrwxHOA51KOFHhlBHoanGIBvQWiAE/XtQhP/8+4SCyh39s
NJ9lsZcGd0m7ymEbHST2sI8T9qCoxf0QrtWl80IUdvMZik1MvAtDFEj0KMsgR19CqB+3FaOAV/N9
BtP3SB0cbqxVI0u1AprbEJ2T0VlQgeC8nKFB7sIcPk1jwPBaAvvfegOjaqhX+7pnYifX/NyvzC36
VCvVwsKUXcQVlm5Z6kySSIwvqSa7ugpPUVzsUoOtPNkth7F/C1/OvUlh3WZpVhZNYQ2BRqTNoOhb
tQFCQY621/NiacJmW15c0DWEEdU8cg12E2OEoi6pqQu9fSlVvCHu3IyvXSUWI80NVtwkyKxueTlf
UZLH0Sz1Mve+u6j0ze5QDC8x/ftW/qxMDJFzNDUgvCKsKEMyGpWOxhDYHcztSAGRfB3uzr+uf7aF
Uw+qlYDuQpwX6W4LhWqcDnU8WvhsKem3gy3dQflx5U1woVq4CCHsQAMvuJz0dTu3mmbMfBmzbWTA
8Ye2WxVdScteE7FbegVESDj0znOEkQk5J/dFOMhz/2yAoAz9od20p/Ixvk+2/abaA+R/YLd0cNYL
o8Vc/zeuSETUxrTSC6VsA8iquMBROmi9bSLbWllSy1/0n+GJ1K0yobldcBy6dVo6dgV3JvlVZ1/a
/GvRf9HHNSG2tVEJE1jAOAgyQ+gR5UAEkwKGRD3xSrle2Y8WaqPzSRNbklZoW2qnNC2ee9gmoaCG
5KBvqsxVhtFjw0p/fu0bzgvjrKkS5YleAgA7BOiEutAuwcUUNDhStj5ptGh/nKpsRUlpTjrxSJm5
iXgwQ06iY30ZceyyasLb8hAoNPyVljF4HAM83Pj3jJeKo039SzdMxKlUZRVJsxZa2OqJzKOo4+hG
2BYk25tqO7EOXnu8kTyltlvXAH7UURPcJvqht7ykq0JHMau7jDAQHTvFctpIPRrUqHZWD/HglMEa
SAN5LDOlHdUo7MhM6ZdswZaxi+Anr/NbZjYnmNbAIQwtdaCEytFLmQVDQLD5Ntirc9itlJOnt+kL
bagO0yrDK6nyEqq5RwlkmLuQvM0mt7s6MfNnk5NqM8jJfVhCCZ+F5TOrEb8Ymb2F0FHtakkPIbHR
THYa0UJXM+gmTBvLqUglg3VRzKaZlrqxKVZk3eFqCi/roM/KFxCFf+Rdjo6XTuAiDzNOJy3696S2
boHZ+gn6Q+wW+VQ4LGphsR1Dvkgepy1MMbcAZL2OUqhtpzCEZVRLYQYJCz0vkbKf17dpkTo1327R
TUCzYqYJzr7nl8nTKLRJO/htBZbiNC/aRkGi6M4sYjTFUFIPE6fw0q/990+0FC7iCpkDOw9Vzyzc
NjtQffQI3mygFXmqzb9HMszFro9y8WQ9G6SwbQ+TaXMYbQ2BpFIf1oNOpKQ70/xmFA/XAy2eelCL
AGVEhZrm717C2eLP1ATiiWqNOp+0Dre/jfq36wGWtkyUjbPKroEqQazpelmyqMYxkjDRbm21OzQ8
KmETNa3sYmsLW/hiPJZGaJiHSIuOf7cS6S2uOsWL5Whjp/VdKCV3mma+TEb9en18izP1714mvoZw
C3LJELtDUcePWRFQrsPh4JnDpem/xRHKkz7W2iRvJtRa8tuYfyFmcjCzB5asGTqvjUc44kC8qSXY
awwBLNAerLF12m7YwivX5+X++oiWMuN8Ic///iz11I43ct8hklr+7DWwOovQgWPlf1xJ83jPojQS
nOIAAsO1fLxnyeTUpHekXHUqe03VEsrm+FsfzrX/X7UKhLIuY/VxCK5PYvOA8O5HHkI9QBtyOMbF
BZ6vEgXaPUb3UCfZ6xi3slOkYP9DP3nocRtoInRFw1hz24jfJPK27qyD2jS7CK81PbCEoDi2wIuZ
8raLoJ0Uo5cIuvIhVeQDVCXuTVV9IE36Rvr0Ry2Vz9j4v2Xd8CZFsJSDfueY9C8SwFCuQjH+sofJ
bZyyfRkDy88BX8itzh+gieEaGY6wrFD2U88PXQO1xjDba1lzi8b9MY6jH4mON14lHO9hVb9LzUh1
cSGEQHKYbBpL20MnpIAZKagwUGsx2KC5o0RyN8+SxOnLfCvb0xHkwn07tUfbprAJK7a8yb+yyd72
OcRd5HYD5bT70Cpt9E7yU1wDvNVFk+oOdXqEw8uNxGvLNVJ6F+fmwbIqOClSmJGYfgS7Nj+UhsxJ
1fph4CCrd1EIM2nuZHS4NxnA06Rxy4Q5qoSPyX6UtbbRlO4uarK7chh8opXbquGnQSt9LuU+dHdv
sxhk40R2GEwLp0L5NmjKXmPhvgqbjSHxV9QtG9bA9LIHki/rTxlmbiQ1jlq7/s6HDMZ/8Z5n7Y0t
V35eKeg8JUdJiTaxYrxqWbqX29iXqX6b1NJJy/KNAWmplMEwKsHcwZkNpYffqplb6rITZ/AM5jiG
8fsJnMnAKU/mXgZ11Dw5MBQj3DBxWBSeSZ9I0XqmXt0wU/tSUGiaTPFdVqixW4HGOFct29wEj66A
caxueUNCnS6snMokbtfVG0BTTroEyyUDfr6zhWtDdnimdy34jVaa5hVwIu00w+8UaWuZrY/qwE+S
4VjW+o4QnFqttuvpeEeTdF8NPxU9dfTGdGudHUNQNZL0pae6x/LQh/YGyg1Y+OJUBzAiRFkRw59x
uK2p7KZ971D0kTUGZXPlFKdwC1e/d2kNW2h7S+GzhPxDDY6VDYnKoaqfFfNRQ/0RGskdSjpXmd5o
pPrxlDps2veG7oMedDTA8cLavu11xWvL0mnQnx+iCKx5XFU0yJSCbZvXPXzNkoOhVvBmh+tTbj+O
XepXafdYm0FhpK4aAc4BOypVQfVRuaEOs+XyLU9jt66khzTVvawnm8SYALUk/mCBMRjaQTdpblpG
+7Z7beWfChoqjD/gV3lJFboM/jg1eoa5fcuS91H6ZmQ/aYxmSFM4TYG5AE8sp6+ZcjuORxUgUh52
rlzCfir/Xtg/ie6b7a01Nj7BK2UUe7VuuCakL8muVeDreqMNNyEkdjM8rfH4GBaSp8YE+8LXBALW
ED3CGpK1U1YdVHxXhbbeYDt8uqkh2Er2vH62YezIlJOSEJfZsB89EaD3rMkh5EfSxRtgTv3KUCCQ
qjzDO+/YliiSCzhmQgYOBD9Xru+Y/SOi73Cpdsfop2ofdfDudHjT6jv0tSPZrwqP9IcC9vHKJpTc
pnnKINEYFbelsm3RDzLLwu0TqKEdcPrpyUMn/aqtJzxdTWXi1Ckc197wwuim6eDnw1M9+AZoboZ9
kxcHpXxL4NI5Nr8oaH8EZt1NrXkmCf2M7CJlYxqSL9GjGt7nw21UH7KBOxP8lmTQFbqnsf0SKs9W
/TSVz9lsSA0MT6c5dvmVZVjeIPxKISTFDqXpm/CEUp7BAFQgXCWlLn56B//ticHRcNI3RngT5e7I
gqksvWGAWwT8DpO0cWrll0K5p7LaCYtN2j+k6FmjuPKNMYGHp9cD1jGgNQZhAXecXROnzMFB6hAT
uxOdzbyzB55p3shelEY+wbXPjyqwdfO7bjhSqAG1oMjzEPIQ1jsb1ePIdIDuw9IPE+YZVn1sbO5N
UeRM5tdGMWHz1+/r7rWR7rusdyfrLs3hKdxuu/5WMmGC1sFGuYQl8XxPKeLiZOXdU8LC7SCFW71U
TjAF+llXzTYreOPBjGUHo8X7OBqO9jjmjgUuaQRS7UEpyrcQXt2d0sNxEJuc3sKoNlWLDZPrBtte
mviAwPZO1xbfQVWHB6GRftfK8chnegeg5KDgS/i/82neJ1hztDmQvjbpTIfZ5bOh86PJM69m5l2t
Wy9FRu4mWQHXiiU/Jx0iXF1PA/QBwVaL981kvZSwa8FXNW/CGG6m4Hy7eQ8Pk7R6sRPrlNZ24RrV
sNe07LsMF3KVGblTwOcXVtf9g5FUfqxr+1wq3YykBg4GvIBpdK24uVpCoeAQikIKUHOl1SgKWfxN
yRVcN2M0mtfeGxZLwrOyRigJNWjW2HWIt4C2Bpv5MYRunhy98H6tnbhYPkGBZ+4KWBD2FwrCcoL7
Z96iIMz09hbos41ZsffrNedaCKEaTFA8MZVYPGiU6RuZUuYpI47V60EWZ+VsHMINtSNlZ5G4H4II
fup6zbCVWVuDtis3nsWx/Ht1E2FEdiiVcgLhoqDRZZCLM425cHhfY8Qv9qLOosy/4qx+jqSot4cB
dESaPGfgKmty5/X2cxW+2wpbueOsjUhIAGr3UxyW+HAxKNDFGO9gibTSeloLISSALYX5yBVc15r4
lNJHIpWfmfyz7yVMvk4K2WoyJHGcPbP2EUc8bZ6v59fiejwLIXQiCgpj6trGxNsUDKkMb5ohc035
MWVP1wMtJvJZIOFOXamFhmYTWuI9iMAqRGlH1OIxBGP+KgxWMsRwYDgwy2TDIU5kbKoUYlPjAA1c
Vim4FWXAzcADdvi7pf+/KDOlGk9lALwIe2WBY+aPNqw5I8/7XZqupJawUv4EAMoZTy4ExbGowMSr
EVqMhkVPso6fb8ebqfqp0sbFMztgvyujmef47Kr5JxjkPaEwioe5D6BqakZpWRqEnsypuh34FHR2
eJ9YyhvB2xKpkqCuSvMz83QWU73cCoZhCIeCQSBWCp9LXsHZMXXSOPOvZ8PyyCwIqdgyAatCWEAy
iZVSRSf1VLD6IQzJlzoLocrW+EXawre3341S7V0PKeT5748JVz8b3xLNLlvTLgfWQx5VaeeBAYHs
hclPBSLJEGtb2d1EZPqHMPPedLaV9oNkwh90opBU49/02UCp8tIc0mYKSGCAl8EUfK2PKHZL/8QE
S1ABG3qBDpvYMJuv9J5CYd+x37t9v53QK7Uh1Ugh+q656k3uRxtUude/6NJaQH/kn7DCNgslwEGV
JpWeJoX6LR4XgIyLvo52cyePpHMbdQ0ZupQ15wGFrDHDmsmSzuhpYK8FaQ/TALDfkMPItHArYqE9
v2YoIpwkH76ssAv3MsnQCiDlKTQHV0Mp3iLM9a+4Nihh/7VUq2OqDlHKwpSOfY4rKbUlyyWVctSt
bJsWau/Bqu0zGm9n31K0Cp9qqR21HDnDOQC9MvEtiTxeH9nKx7OEzbiHEqLWWy099T1JnJFB2bq0
ozWZtcV1/W8WWsKGNbWGCh8nLLhKCury1Oo4XgCzvj6UtSDC5hHFYIdXSklPkbxr9MglMh48U/Pv
mqVitlnC3iHRya5Yi2zrpMyh/F2J7nvy9PcjwWGCSh8OJ7NX1+X+ZBuSZUY9pSdtSg54JfO6LLqR
lLVX8DlrxaPLMiGRBBmw2ZJH+GBNP0KhmMj0RGHbzEzdJdGX2kxv4tiNu/ecH/pUWpkjdZ5pIaYB
+Ap0saHwA7jrPIlnW29Vt2hJxWFziveh4Yy+5qVeJzv5BrI8/TPZ06PhJ3v7pLiqV7Tbcqvs0aFd
szsRUVXzLBoQdgF3Bq9Xs+Do5c+QuyiVRxt+nIYzbbo937Lde++VD912DZi4INl8GUrYnlQdCmg2
Jc2pe4/upHvzV3tH36Af4ULN7906ABY7/JI9dSd5a4Yfcyp++Nbg60BWE4oVkGC7HGRU4EaKWwI9
2VW51Sj0CfqVxbB0qsEi8t8QwsLWJRsyTrJe4zsyb57Ndjv99qIwHe6RXfUYwfn++uIQ+dy/505H
bTB7YwLtKUKKRyNlSUWm5iRvsxelgtiNM+zHZxxt1l13YC/hY38DjteuvW8e45P+cD380kcFl9mE
ih7S+IMFXGGpYZ9YUXNC98EDtNmxi2oFnSJcK+YBmjpsVLH1I0cVsZkgN4Naw9c7O0noiSqpeaQa
jFIkYmKd4G1mZUkuJSjoDqYGWDiscfDPZZroJIntsoBLLMNKwLLcAqi9S+ElCdPR7eSqGxRHfrWR
vDWpk8Vxzpj33yoQH/wb0NsPh5rY1Umi6M214TGRCWAVtRG7ZYEb1fWJA4fy43owkTgKBEngrfzh
XsAMhdeqXDQnswx/4KmV/h9pX7YcKc6t+0RESMzcAkkOTtuJx7JvCNtVBsQgMQ9Pvz/q32f/mZhI
ovtEd/RNddRKDUhLa32DPdajx7PUiyXNqcpmW7fsQaPDhzUEr7kZaU4zGpsoyIAFqOJ2T2XkMnH+
OPbNHcvTtxwees7QZ3umhY/qODwqyuC1UXPH9fAZlrTPcjOAhZNDqreSaYLqfk6cqk7vYgXsBAq5
kA0J0UMRcqvaYEoACVmk3EWXVnVNU98b1gjHlXHTdmOKnjBt7FbLBjuSJHRjQs0tB4u6hVHuWwi6
oKgeAsyu1d9dmj4lRkHsYjQND9k9sMMBjOCNsigcK6pcoJM+E6O/k1TjKA0kcBIeRoBsIzVTa6x9
AjDzGA81VP4JtIVp/IrSpQcGf+kUTfGop+pdFjS/0tG6AzZAnhosqFWbkfLGuLlRaWI5XQHoPZGO
fU3f6z4xbRajDJil8mcLPVOw1ZS7vhMHUkr5bgiicgNu/b2sF0+N0v0xSvmhh6E9acgG9OSnIdBa
B+foTU7NR15JX5LVfHVyc4rEsNeb8kgr5SmpUXcTLfvdGOy+rMUL1cNjlHZehcq6HmtHVoa/eJdv
Y5QbN4yVp0gJ7hNNhwBErj5FUrkJa37fmzCYkccYLtGo4cWwW8Xad59to98APV/ZZkBurKDfmwX9
zSpZ2GFH7pO8vx914plB16FvAyHNyuwOkp79lqTMV2WOtkrX3AckBWIFOCxFhcd8EFc2NNlAR4j5
7RAYv0Ko0QOzf9R53TvGoArv+hew8Ba42P/T0XZ296YmdPZCOS/8kKJjCHubWqBpUmuw1vTiYOUQ
k5fPlbPPbX7Vd3GsVrol/ECzRlvnkOajeX4zQl3GkQWk2wod30Wh7iGBt83LZGd2RraxxuBFt4yn
QZVQ6YVqrx3BpcFWcvWQY5n3ydD8UfthksvrvmlAfmcifNEDlaOgnoHdUWq5B56TsU8Ks3FxzaeO
6KN2E4dD8VjpyTRiZBRjCa9hK003UVGfMp2+mCI6wsQSfa+K3/Vyc2PU5LlSOnx4WgIPFhlV5aSG
1jfL9ANNs8xRanEwgdLZVUWxh8hH7prQUQAXLnlgOnpIVlK0eJZrN1SMg62bjbhte+u3OsjbTh2/
6VC/JN1wG+SWqwv1LQiHTRITXzSDa/FwI0vEbfrQyYv81iqze1FHeH5LrS/1JUwnlfGGadFHHyt7
vQ8Np2vpkSjDRgzGd6MlT3BWsDWutrZmpHtdRi2iTx9zlW7JaOLg4+x3nXfPbcqQKyP7YtExsYKX
sEP7oi7L+zyqIXKENr2U4giIFDSLkkHbNlHzNEyNyKCCoitLlW2jsRPT8P9ojPiJznVb0/rfeJPJ
23FAekP4ezrQHhIT2VtUhQ9WovwKQ+LmIRAGWS7dDsm4C+SGu6Mc3hXg+tms7L90kgPZxNFdVXBs
2TDCvNUs9NAk1tqGUqSbiqt72cz3zQAR3hrYSlsT2p5k6kno/D0QDbEFCQ9FWXlNLkNeMuF/wqz9
g62CplUCSuvAXmigHcsSyNwGyB7VFC5toxidsaG00T19CBiMG+Bbv00LeqAteW9T+VEth9+cw3PL
oFszA+BICTOcbAQ7xQrYfjQyDkW3YVOP8h2QBTI2Mf0D+uJzXuheFFfbMIb6ZKEkz6QaDQe5t6vq
xeCWkJWwwUJrnESiW+iMHMoo/VWl0RtNyO9Ii4VNIuUGspEUVr4tkGVmU0AOCi+qOkX3bcCilB08
SHQC8EsOzs0QfepthAcdTz9zzr0qlLZ1X452qMcnUvdH0YrvUTXfgt56E0qbOzj89rSvbsH0fq2U
zNpcP4CWCi8XJ9B0Q5+dQDzpGSnTyZAeja3ASvdlfiNHfk25I8ToBFLmKvCvxkUHW9JNURmORKu1
fGfhCQJfcyi4QUJXBrp99pjPaa0mog2EL4Z6r9QghfHGjnO+Fc1dy7d1/pIpslcK6a6Gu/DUTl6b
hgl+MkvMz3+BNoOn6BTuIAYPuK9u+R2Oq92XtpW2/0pV/yLO7AHArYrIco44YB3jE7WzNczVQl1k
MsQFDhA69/qPtldkdIleAPXrD7TyYWN2rxWp5koK1MSrqAa0fkw2GfK8lVRuujnm83cedlrhs20U
dHkH0Kra+1HJTrCVvM8Y0D0mW6vv/+VEzgJNLjQynLRlQBznD/FOLYkUKkPpS+j1Z1H82BrNl5mL
m1Kkf7I4c6FP/9hk+ucw1jWa88VWhz0QUet70Ruy28AwCFZHlR2mI93g0EEa0BsQN+Bv0Jylaxt7
YVoMqk1qA9AOhCr1bLkr1GQFNUQJvX7qfQoBszIgIY6d1290L7gRDiCpbytf9EINAQ0D1ChAuYMy
+nyGaiXoUaEqUNZ0qWf+GdHhPiZ+5MWOse1cATzSqYY4dfTHOMaPa3SRteCzfZCaeQzrNwRvPfOg
7LJtvFc9dbf2hF/ImyAOACU0PFRgIzbn92RQgjU1kaFGVsOorDoU5q800WzNJLaV/IsS+EWw2RHJ
JN5ZvIpRxQKMSe8qvEugZqmfrq/bnLI5vTEvwswefTTvzBSd+9IvNuURLO9tixJQbjO33FW/iMd2
idvtyDHzQo/fgOmx5u6wdBXgBxjgQ5jYPthDl99wU7AukUKsHTvq2/YJLfONtuFHvocbwqRmvlI1
mHLb+Zd8Fm6ODiUipFqp4Nvowu9W3IAqfn1C5/yO/0woukCgxsDjFhKhl+PJaZ8aBsG6SbvRU7z6
Nz8wDwgrL4bXMt2M7+oOXgoO363EXfro8XD/f3HnNWK50lTRjVjI0lUPAGG7WMXwkDgJMEOwKMx9
yY1uk9frURdnE6hvin4XDpy55qEMfJgWcMxmUJpgyTd8z3I9W7kmF57rcIH7vyBz5qOWZlY9JlHp
D3Vqg7vgUeOxBkBEY8VKpOU5/G+k2cFZJIZo8zzEwakQNxiGTQdUW5uthVm4LS8GNDuuVKmTFF2g
9hmLlzB70dP+RS12Jdl3gMVpcrpCyVk6Hc/nb1beFWEYI6FKcTqWe25Arb+LocN1Y6TbMYtvlDje
0OafMUj/9yP470RO++bsYk4ozB0Tzcr9EakpYbJTgelgrjWQF8/js40xLedZlBrCxmrdSXjHktw2
egDvoHydQPiV5aVnFr19fbMvFTkv1m12JNcj7JrbEZ92We7B2q/uskNresEOElZet49/q0cdl7+9
ZsCwOEw4C6AwNklJzfmecqdbEiA/jT803bEAG6buFMcAVIJmfl4N3r8Z5Vm42dqxkMGYezrAcHB4
5V53IAIbuJUHoQ1HHPpN7YgtXzlHFhMskG3+b4yzpUyARB5UZiJjGLvXgNB3LULtSQE60tThD8IS
8F+gGiY2Wh+kO0lmqhdOerFlHfqJQlpURfGazVW2rZmS7voqvwO64Faq9AZyQWkJAGcbrVwli6fF
2W+ebQehKRWwJXLuJzRD5U24KO9vpTU+iPK3/fLjyjqLM+2Ps20+5BGa/MFkTRRCZrBMA5tTGcQ6
HYmonaMqkthwvbDQWa3QtS7GxjagILe1MvbCkuCtbarmrkrjXcQIqDJjaVd5y+ygL/dmYr2hdJ/a
ZmoAiMgAta06gCMiI34VZXJLgib8KidcWZQAsQlo+EHqxxeFtrusTiB0W5V2IvoPeMxZjsSg+qAl
nqWXmTs2Itw3IXhPMku/ayg2tQbdwRvAl43yDZXQOwDmfT1Dw0XEKXzWgo8UKPLtwAF6lnJ4JRqE
bRP4skNrDItXH/NxgKSZedBg252q9aEBXpiJ9osZ+DuSGIo1I1gR5bYX0m7izEmS9LuJ+THRg01e
Sb8yS7ttKdC5pWA7k0t3KkSRYH/zjtbFNreCL9UKXcNKnVYZ7qOuy2zI66IGUMNmTe01oB1qRj7l
MpXsug4Sh8FOCfyyijqKAks42A/vKUy/ARyOyL0Zp+Kl4k3pCSj7uCXttGPU61Bcgb0cUwrUT8mQ
bBIN6pdmUJS21iXPmg6SG4QS0w1L6vBDMxnEOiCnMtjov6X7qYPnNJBwsqEnBr/0sYtc+FGk+A/7
QhXkj9nUxS1V4vqDD0agO4oZME+pqv5GUka8PXQ+7NGSrw4AYQq3MAkERTN4Gli0UMDLkaSNWdaa
DYL8V6UaMeqX4Sd0I7+TPomOcdy2rzB9bbe9zC0vjQwK389Y2gfm0DoGTmFH52O7R4mtfMwj3dpW
ujBPXAQQ4B60nDoFw4SrStbeKCazNoWatDeN1NZ2kkbC1Yb0JWUMBQHNw2vxZaxzsVMCqm+hTxzu
hmHQMxAsshFw3viP1mX6F3bHb055ejBQ8rX1qkd3IoqPXKixG/cViuQDhs2DLnNLxRIAyo0PrRnD
ASHlnpzksE2tybgrc/Kp57LYDJEiQe6f1p5CsD+UNAQMtixiL2PdPbpqqAKDk7UJO3bXDR2BVmIz
OjnEevC9hKmb5flDUA8wxdErZLFp/IFS73caA0zemcYni6zAq4ThyqU5OHUOaHFjSF+yZb0ElrgN
VX5PazzPR6OwO3jVgPMoydD6RccHH2/oUaE/Mw3giWRUb/MO+Q9Nlc5JSKdvYP22paVEbZ5DU7Fn
4w2HhgNQ47lD0KKC6iBkg3XsSdBjMcZEC0qnqqCOROMudyLBDujsAXKfA6qrC/IaDxD/sGCoZGOr
/ipF7UmkOYV1/ItIk1RDpveumUDDBx+knUD0y9H1tgd6ZrzLLXEQcqwAAodPaIQelD10XLGLihI7
iaCHbWr1vUrEm0kod7VApHbQxrdx3m2auL+rNdkVehHaBjMSB8Cxl8Rie1UqX82Sba1efUiJ9Ghm
8VM/1k91a3xHcvDO4/bJQKPMynvQOKWx2mRjgJodVu/ErbpxBhwhnigEOAQKabZ5DyqQbqC8p7P4
iVLQBzT1ZdBZ6IgILrq5+d0X3bclp+q2HwrJ7kkiuVreSTY41HcA+X9NEnFpRGrPGMPICYoh2Gt6
qTpgBBBXbYH16lHcckYpLWxZGAJ7EFeRPLwICO/DVD7bNz0+JIWTkwhF7sSB/D7IxDci+Y1LFaTy
QyLZ+Lh8HIfA31cnQV0p97Q65fDIqV57Uj4klMm1zYy8cBM5gzcILcAVAcFvM8aYPqMIkg2vjV2P
vVkaqbmXFNiGaH0sQ5uHYKtEIr810R26R9mt3RhAdNkkUOjBCrQItI4ogJdCopWPA9xw3uIyUSpH
N1GTs4skhg64qG9oYT0wAMZ5YxZvBZQkHvsmT8CgbZGwDEULoZ/6ToDCtoN3srIF9yZ7zzVGQTai
0hORuHLfNq35NZroPphhzlyzi2u3LzIF8gWYSyJQjONAotpWAXIJr3SYIUTleOg6abQbOX6ABF28
AuVdfHOc3bmzZr1R9dDI6iI486kg4NBfPXRxC3K01JX393IOASYC/qHKjxqk3KtWTbhZ+4HJnLLM
Qc4CnaIqVlKVxRcHGnz/G2ZeaGRDVktpHmSghqBgHBJFtdOG4dSnRmMrPcdhh7NibMtoLZtcizx7
UumjBq/UoGl8HjGG5odZ4JAynQYubFXKn0NJOilNtsdEoLfTiA+CFoYxElAwtImXAV5v8Vwnxmtr
vBb9ysOITg+tn5nVf6dl9hCre4vTQu4aOJt2m+GlfISRt906nctCex0BsrLWcx/VFnr9sZEVjR+l
kdtxP4uO9WpVey3ILHuPYhFatUhbP8lCNCyBhZjoKtGflUfC2sxNP+MsJyUQ8mY1yXogJ5MHYxfs
J/UK4uL4dIAPWNm9i2MyYB2iwy0T3ouzBFjpuqFCclr7RZGA6SZsC+2sCt6BK4Na3KtncWYffQoR
Eg63zNYfckye3j1LcuKGw31Hho2W1kCgohNXQKEDW6UrDkagvZfoc0njrZaBEsP/IJf9A6vnz+u/
a7HIcvazZhWlkGtZOBYoFzCzc+S09AaSrnymi09Mc8JhyRgknmGXyznUoVZlrC18LhI7aD414z1D
vlMZuk3k5+vDWVpNINoMCmEh6JnNIVfASGtKgAzUp/2rNbyw9hlU+pWlXIoBXAeK0UCyg0k/m7KI
dgPMnUMB5MyfGA9DSu6lVbP1pXU5CzJn6ptGm8hdKfd+3eS+nGp7zvrH63O1FELXYCEMmR1g5ObF
UYb8RUFpG16jIYxvm2/Gg5WVn6slTqUaEzfPVKoE7IfMu2AM1lBp3PS9bxaW5RpZ+Nb1xmufyZ5a
eEZknoYAPTrClVtoTL9bSnmAyfytXuqBXerSB68ormMAJ5woAnOO92izDvCuUKtNRfTffQQmTKpD
l1gawHO7PjtLtWMTuwUth2kjASh+uW3llOmwph6wbSPtoyV/iuq1yBKn11CpaHVgAOiz2WoPiWQ+
SFHqNfxXvOYEsfQboDQISOlkzA3clHL5G9oMGqdKDAShwDt1jys1t3XFJo/8CGKxU99Wn9bKtfUz
N0ETAs0dGQpMOtqos+MQiuJpEMCQBYzPgm5Zku7BmxpdLreKDZLT2um7FA5CEfBGhkDtZJN+OcCw
IDh8pZ768Im5acr+s8qEbYyNnxlipWy4GMqSFVBvoUuhzcvJmto2UYq96qed4uap/LtRrUNSsVOf
rlBDliPBRB3+ENqUGF0OSsBPmQImTgF5jdHRB8XYeC9C6cQl//oe/XkSwVwBBX/0HNAeA+TsMpAS
9pC5j0EgB8jLifvkKcyMw2hY7vUwPw+KyzDTeM/uYz6OhQgsufULI/mWhfTQWVm4EuPnJQGaDrRe
MBhFN6GsehnDGLU2BUIPQ8lvlOpRUDjJtTe0U+whLjfXx7MA7rwMNhtQAT8yM5ARDIrs+Z707nAb
+vJvPBQdWGPvxQc9TM6z+k20sU6asnKy/NweiA4ZNQI05GQdPN/zvIEekh5jqKiWjfd1eq+qXwN7
uz7IxQk9izIt6tmitZk8ZpqKvaFlhuZ2VYvX45h+wrZMsfN46J16wGvtesyl/Tj1L6EeCFYUJOIu
Y6YFzOv4AGqXqQORGMVuLQH2R8f/zzCz5SstbPm0MTuf5XitJp1N9D8iWXk8LW3687HMDsJQ7Wmp
iwoCaspnVewTfY3usRgAh54sQ50bW3+WFsmj1UQluNF+279G7YvoV867xQ1w9vfLl4sBcC/Aiw0W
IxMj6m5PlQJ3CAkvTdRh+nAV4Dv93MvnDpI7mSoqFB0JzF5mw1HUIZJlNiWSe82r78NN4kxkJ+mQ
+v8c0otQ8GwGr88A32NukjjAx6rgErqRlfjDR/R+ggelBLIft/L1/byALryMNJtDwEN0Y6zQ3Spd
sc9eoifDyx+zreRo7/qT5ivfoZO4VeUM29XW9dIpYeoyTgpg0PG0nqUfQTCMzKwxn62nfiteBZDc
a3JAQ8KJ9+Sx3YRO3+/y5zV51rkqJ1I2HfgOFZbtKvQ91Llam1WILB5NSfi1x1/0b3o0dvQm20Kz
96V8sQ7Do7zrdnTlY1vYq3iD4LUOwODkqzT72ABZHgpAToB31wF1o52TgbxTNxFqvzL0e5vH6+v6
45yC4smU2CHjgDsgUovLT6OQhVz2bHolWOamKbiv5ZCvyf4xiwdhcKkhi1JBRNHnX7g5Mekp05hf
YlR5SGw8WYAJJStX54+DZAqDtwjcwUHk+SFl2UdKXxsFF36r83vIrD5W8Idf+RKWZgx+ZNiNVNfx
lpud7CDcwbUREnA+NFsdqr+DArWh0Zoa1c98F0OZOEnAzaMh+QOvIaKpcm4iDK6qW60euAuhfw4t
oOzYFGG94WTEA72DjWiUQghCjuHtw7PXLIB1SA7ngH++Tc5+zRzOwQgEGCn0ndHb1mwVoNiaNk7U
DpvrYZZHjY8NfIyJ5TKnSMVGp7dgE3DfvLXu8xP9C5CB9kvnQkpik2//cdI9zfJZvGlDnaUGSgaQ
LekM7oNMDLy6w8fAGSHAoQJvtDK0H7fCFAqcEeCZsDPx0LwMVZIyoVI75P4Qj80GArY3qNB7Zd7c
DET+Urg6oOaKgtgklGt3QnyELfla+Q0/TtLpN8AcBzQXKHj8sPwBE7xO89bkPhmcYAstlG36GfuR
O3HA0IRwxDt7DzZrWKCf7C989LDSgEcg9jLcAmcXYmFB86djegCnALlw1E14iB1lW3+Qp9hbW9Gf
p/ZE45tySfDdQFueP24suNIOqVKCnqoip4Xx2riLOf8djXW/ocEYbykL2vu4HXVbZXhyNyKRUTCl
1q1Gcrhb6K25VThHic2qrU1shfXD9VX4Uf7CD4RTFYrEeBOB1DSbjSwPEtkKTAlOrMlB7qCygl4t
WKDDTdC2n4citP5p/ouAOHdxZimGhmefcrnzhq7pwMEohV+F3LGUT1E3XpVKLieDm7Xf10f3E2Iw
RUMkLDgI/j+eLyp8T3StnqJtYGdC/PgugGJkBcKhS5/ojeTku8qV/MHaisJp+Q3d1O+xt8bF+5mv
/P0ZBjJKXAV4XMwGHYCA1aHcxnCSBH52l+ySzbhjFClDeKtt2AtxMzc2bfLZ7OqV+V74yqBKDmcJ
aC7AZGSelGVBAqIPfHN80pqHCCXLsHttoCGlomF6fbIXthJCkInciYc8uD+XK5vTNmDgrmZ+Hfa7
gSsZWE3AgEZK8oEn8oDuaLpptXrtClwLOyvgdmBYBmGNo4wT/hVM5BDQj3I7y6RHEsPLPe3lg8Xr
FfPxv/Xni7xaJWDnoQ8NFDkBjHE2WjR14aaeJdwfRIlHKZUOVa/rm0iPfzVF+xGb6R3JxkcZ8C50
FpRHiLXVjhGqL4WGRnjMwZEvyHc4xjC14UC9c1+p8FzS0IPHVrlXEoLcRMqf0IwXG6WPnkkz3nbp
8NkHsS9Y5KV1W7ppzvrtGIeFM7DgD4AxmZvAC9XtAEG20batUKhmEVhoyVYOjRyUGFhwxODc4EBh
fs2zTRMkvR1n+OjxhviAdqfPw+Q9TcUT/leP6+O+x09xhpgOBykVcPbIZQsIiVRxrm+fhVTmYkJn
66ikBhryYMCBELhHF86BRIk7kamuR1lIyiA6AkwVZBTpT9A6K7ok0OWa+3Kj+jnJDjFfvdiWRoI0
FkVWKF5BKH2WlKmcWixiWoYOU+uah3ZfOWC57IGWuYXRsA3kcOiu6SAsfQV4rVpA5ENBAxf75cfX
yj3phjHJ/bwE+chgdi+j/GnZpC1wvN7r4+c/n8fzeLNcBeRNjfIyBNiPsVPdaZMlIOSIrwdZOrvO
g8wmMmehHsE2CHpmYBYXrTeaCVAbwU0j/k0irSoojuBmwt5Q5g0KMnRZnTVp7oeZiTh0D0zDEzDM
2+sjUhfXCX6oBvYehFXm9bR+5Og3VZg3qHHUdjAktxEFkk0ZyZeit6i5FwOqhTDDUitIKieUa9Di
ScHwkiBdrcpKaGdtvxnG0g30aj+W3ItA2kSPfCuVwikH1beU/tMi2XPUATxixgzGvmF6lLVKh+Io
+DY05QTvt4I7cYn8suofUXL2FBUwRiZrn00q3QHX8ZuV1lteVrdtYB1RQbiP4uC+jzs0o9RedvUE
D19mVDuYeQCwMIlgrkwU9uv8eFUsKOv8tfRR52WLomnzqiVKBs1u9j5Owh79KFbO8KUEf3rSIDWD
+TjMUWdneBRGGv5VM78E+mSXZuEd8nPZ0WkKmNk4HsfIusvj+LGqpJMRsiMFOrgc9T/AhK4cflOk
+XBh7wED+Wm/I2G5/HwzKAh3sph2ulHlUP3TduOkNAuWHuBSfkCi1+vTuzh0UMzVyQEYD+05zdzo
u4RHkSn8FChGO3KgR7OHYoYD/TzZFk7urKXCS4ciqu7gUSDnN3AwXo5QHlQwAWOd+a1CHQm2C8TK
3FZjK0nI0vkOl3EkWWiTYFlnYXBNpWXDGuaHCUihxgNcK1Z25k8AAW5+Dc80POxhOKbPoblQDs41
WUoAW913L9P74UtFMRzTNp3ra9O2GA1JFQpOmop7a+5tVStZJHiFaAOXH9oiaOxozKBGH0EZpDKr
VwCiP4SGrNbQG2C7QjjdaJm61VAevb5llrYo3jHoSKLnBaub2czGQ2PiQqGYWUBzMp5ArXgEqozZ
0pSHFB/Xoy1tl/No09Vw9hZmXC7wdJRiXx7IngSt12vSC+nih38UBrkqik14f+I1iIrCj0ZoXAws
Lbu0PJVwv6p4dTQKCEHVxLseRpndZH/jGAQWLRSVNIpy2uVwlKwyW2Xsy1NvSl+s0RXIkoVIG6Xq
OWXl1xCOHwWF3AvSn042X2UlONSK9Nki6QJe9tRB9d4egAHTjGgLup3Nmg8gP70xRoqWhbdpGLoy
RHfNDkZKpBTHkXS3ZVJuQzpAwkD5ggQz0lAwuG5GPQJAdNB3CuPjqY/TZoX7PfsC/zNUChoaeg1/
T7PZUOtEkpuiK08yk2E/gPooEMvXp5MuxoBJrPnX8A+W1pcxmGFldc94eeoO+d+ytnLT7vR94dYb
ads+lM905RU1Py//MyrAtdC403Evze8jfBFlIIEGdlK35pZsxMTb7B3cxG5+WM/mFseHtjJB/xVy
/fMKJR4AUW7UenGy1E3TqMCzjitTuBBhOvuByNBwTsKi+3IGaVtCMxUIy1OmHor4Ll9do78lpLMr
bZqxiwjyZYRQU2J0cRGB7Vs3e+i2qGLwxq1Um8AvNnHH17iw611yJJ60rU79Nmxs5iePgWGDLEgd
Nfast+zz+s6ZHSs/ftTsO+TESEeRT8OG40aqWlsLmFoLBOzrYeZ1n79xgGtD/oJ83PxhRxlESV9C
QxUyE2Lcl90AZxD+1A0fdZFA5Nl4kc2HEiXTsYHURW/znjrdKDapeUOHyglEtIJsXBr2+c+ZdsPZ
aar0KgcZGN/kGB3xdKR0l6zh6pY21HmI2SeJ2xhknK7GB9JDhVqGnbJYgUBM1f/5hjqPMLsSaAmP
IWohAv5zq6Nko4nwK03415Bax0GJHF0rbVgGr6Rmc3Lf37VExxFNH7TA8aXMcrMIjW4aCxisT4DB
+lTfV89j4NY3xiY89o60LbccWtavkNRYa6jNa5X/CY1elqKCWKghL7xcN1Ub4dWRheUp3dd7a3QT
VItgIbpPD5K6qsizML/oZ+E4wBsIrL5596Vp4LzTRnJx4nkG7GvlNNG3DGcEdaydqDI9RosNNcqV
q3Fh3yApRG/JQtKGLshsdsOkQD8+F8Up7UZPAGpvpWsYhoXdfxFiVlnIzKQJIaRRnJrwVujvUXNU
1BVoydIHj2xwupDQuwIhc7b9wxwEbCvJihM5QEcJlgD3zTO7j28rb/CGo3zsHoHZtqDbul05aRYH
dxZ49lUYJUvzUUsxf8foRF6MHaSwUDGSnNqeMBNd7ag33Sss267HnWWD0868GO9s2SSi1UTjCTaL
9oamnZNU90qauIridXxcGePiFjkb4mz98qIuq1RlxSmj4cEEEEnPGvf6cJZmkQKWqBs6ZCF++iPr
IAeFLMaFC1ucQGMHq0qeFWgIXg+zNBJ0HcB8RhYBhMFsl1CoSCpg7RQnobIdBbEg1NYIi0sLg1sH
uC0kmtYPkFNVoiOocV6cujI4xkN507HOVfGsq03hRHwlTV8ckEahAAFLQLSRZgcUQT037Qd8WuUU
of8o+fP1GVtInDWgwiZ82N9MfTq0zm6uOq3QlIAy8anSNScXwAVJwGqPFDpYf/5FJAwB+xrVejwh
LyNJhU4kKFIJpOgQwAqeAuPF0u/SeK1MPn/R/f10kHYpBsGRN73sLgMZBQxw23CEf8w2u+u26aP1
QE6KrxxMj+zUNZDY9LfNbk0IIU8mlNgPgA3MolkdyFJlo4oTQJlHiw2yIynkm5VrxZSFhYLBFC6P
6XE4kfovR0Vy4CSjYRSnlj3n5oGEMHYgx6Rby/1/jEf52zuylOmiAnR5HkeKSktPM36KoLxu1yS/
H/MIhitj9Xh9PywFAjR20j6G0xpQDpcDshjLRrmX81Ok/hmsY4fXFzfer8f4u9YXq4MUX0aODzAC
MO5oI1wGyUWQNWqS5SfjHjK51n3xwe9goF0e+1/qAVy1TeEk2+QoZD/4ZWdP+lcA/NsEt1+rH//c
lfglYPNrFAhTlJHnfTldgwNgrSrpKToa9/EuOeh7BhKiq3olfOHHFWDJwuSi20gnewHYfKLudTlu
FTJNjdWU2Qmss5uYVVBaUtyQkpVreS3MdHydnx417+D/XWUnJS8PosdtVWU7mBusQLqWwpgA5+L2
p9MpOP35WRjO4ec3BFV6UrQRe1IWgZMa4StnubRygfz4yhSiqyqAx8AjYOrmz7ZOJrxFNpWc0PBz
EhU8nqDbqJWw61Wk+8KgdBWYMRiQT5XJOc46ViIoso1jckq1Fyiqoyf8mATh5voHsBJkDuXoB5iR
5CVJTq24p8a70n8k2kqVd3HKACpCkRN6oRjKbHGUlsPiakhODXkvephPKZ9m9qGra5nYWpzpz882
QVhKGYkgmXga+9xpZOaQ5k3CQyHSVg6mtUCzExDoYouBc5qcIvklTS20+fxRAVFw/8+XBkKnUHcC
AsYi82sqK021yFSdnQr+TZkFB/pjKdaOnYWxgBOCRQGWboKAz8oQEOoNA26G2GTo2+riOQQJNIrg
GKRKKzttOZI5idmjzPXjfjINLdF4YDHcg4Zr0WzbV9zRysYmsNK4PnOLoSwwYIGERCv8f0g7rybJ
jR0L/yJG0JtXslx7thn7wpgeQ+89f/1+HN3VVLO5xZXui0IRUjQqk0gkEjg4Z/lgrNPUV3zmnV2x
0L4xWjw61WR+yvL+2VABevx3xhbJcRdnWW9pHk24zvzsWcKvLA93lqc+iwYT6pdtrZxWA+gdiAoq
69DGLqJ2TO8UdRg4/xS/c61wojClavdNUX+/bGdJukH7khQZmWkV5mLNYgvfniWG7sNYz8rIjcNJ
RzdLandCHH6Keu0ThKYnDUUtOy+sR0YmHppUd3LI7xw/NuKdrNS/0LUt9lm8JYmwtnrwsyTuoBv4
totAYgDIYWCyj9wirl8E0Tv5TfN1QAXkX+wym0s2ALIAKORil+VmKqnMNZErj/n3djRf68SDWavo
Ni7Hd7k7m3xuZ3E5DqPJ8NtMoqYwv8NI+3HIsi+XP+TqljE+wjyWzsjREiSh9VnsZ2YauUL0tZC/
q7QpUL/a2K+148bQ199GFicgVVJxEJhndxW1tpHq3Qep6vTpQ55vPXp/T3ct0jWeiNSA58o2DaBF
uiYJUh6pYxy5SZFRWxdQAZMMWH27NNh1sIAiYPebb7bXqfcJyAJ05RYAefWr8SAiukgUHJbgArky
9EHo2dI2Ck+cnZ0MSP3yV1szAeeMNM+58U5ZDgYmk+Dn2ZiErln9oilth+PW+Z7P73Ifzy3Ib893
KPNsjCssRMEuPCWHYOcddAvMn2xnZJuXl7MaTeYirDoD8d5rzgydL5RxI0fu5BnHqK4fxvxZHq/j
nAKsDIuE3H7XPBNyiu42omqJTA7SuFW+i0fpYFTWP08WjfNfs1h7rviW1hdi5Nb+nZU+jtr33nq5
vOKVY4faPJhVHmS/k7fl9oZSkzRe4DazRl8sHyQ5gO93S5HsXakB0LFpIBdkoLRDLFmchk6YhM4a
lfnqCXaNV51kkZG/eY5FFwECb4SrNWtcqpTYZo0ic5nHNX45RK08EksS024t1a7GV14RMGl/VrXH
yxv4/gSQ8vAwAfgN9EB/1x3Xmpr2BaFepmPXunm7VaWZt+btAZjvEJn+Dnh+mkqLGN/ElpZnSKm6
Gk2CHbxHX0up1W0jgHEimkTzQeZNFEXW9wz+hI3z8N47sA38Hc0Qghhl5bfeUWnmKERInrqa5Ym2
oVW7HBLgLMpfL2/iqh3w7xQFaIRQ/39rh0ZjZgk98CBLa09lB9KlCI6V7H24bGYJriRZYD1oBvFw
1X4DS9/a6ZTekzMfO1qjP7eRVuyKqb8RvNzRp/hOH8p9AeO2NJkPilze5Ib5gVMfOGYpDvtUsyiQ
FtN0iOKUJ4KpHoI42wh3axtB1YKnIWXuWWv57Q+MIiMMg84LXSWxRkdAqBIgzbTPy/qwsRXzX1q6
FcNrdEZxLFDb8y85e4MkVhz0eWCFLlqsV4Vb29JpOJW7YT98S2hTboET5FV7FC4kk7FrGX96a6/X
o0JF8jZyQfqbtqwjQRwaJETMon2J4+TaizSUO01YSYCa3Cu1Vu8M6GEjyELswOQFU+g/var5Cl/U
rVZZr1MC6bQEVbvU97oT5ujtxlGt7gau9dPlvVr9KCa1DoqkTJws6x1h7OceRZnQlZDSRK5TkJCv
NzfqOxReV74I+FtaOEy+G++G0sHZFyLQZm66UcihxgkfdcWPDkYL/3vD7KkwdlTMK0SOxeYxtzzA
P5UGh3RePvkFQzZikZ9QdAb2ZYVf/KL1d6FR0xYev9Ey2glRtMskMBiK2kAWahUf8kp58UqVflhf
OW3VuEIAiVcxwUU09XeFaBYHIg3w2AEo9FQ8SRC/2SWE5R4DrbaWoX3FQKtglxFUAE0QfgsHY3Ii
aTR2Rq1VjmWGnxgZyJw8L56LuL3pQ/2UBOpN2mX7TDV3uZCmdlCLgLs7c4eZW6ikUlL24Zrf9GUw
uhcUD05tybOoK4XPQSP9QO0ztH20dDulS21RgYy/OhlVf+OF42dRil77jJlM4uiTGI8HvuXXqvNv
Pbnzrzu9vq4qKraK2HzvfAZBjFx6gXH3ygvAOkNTlcM3JssjLO76i28ON940/pJhn3J6Y+42dfl9
q+rT1zbwPw9J7ySeiiZXO1wnEkLE8O3kTlVK7lBMP33acXtDL24l2hzWJLh66L20SXOTC6XomBMN
LNEbf9W9dRu37alKu6dQqZp9ZA3BXgjVq2RMr71qIPWQTBrgsnIHjgL2f4lUX/8Ue0qyKxT5V6cN
gq3G+sdEp+/flOV9bTTPcVPvDQNiKd+YvjBuDzIgrTv4wkU+YB9/08voRtST+lshe6Njab51I9by
R6vkyWmlkwJJorb1VFmpX8LooM38yMw2zNQLbwNAY6VGEsIi4SqhDqV4KetAgczYZkLuVqxkBUmu
5KDHoefIvf5d5mZ7Toz6htGswmlIr9ApD2zVm+hndtde790FSn2tSzDPThbQ0uJQ6Mp933cobYQK
IyFmpm68HlauelbATCzhC07wZchUBkFWq5TbkJ71QbXKgxJtlQfXwuQbG/ML5jwsh/6k8qgjTI7q
qy+G32Ozl/dmV8dOU+vPY16kP2p6Ak4eoEUSxaN6XUxFbwuEDoh5gwyURm8iPBCXe9mT2k/E4/o2
UtT4GiGBFqKqMLRTb9DddggYMbD8b5eD5codK+sKPR7J5B6D73lxsQR9RDNMSyJ64PpRe+j3spMd
gmcT5ZJrUngHDjwfeqlf5qtm7LeIIt9/orfGF9tXmHEvdjnGSyFFNz5w1HYjt3x/GcwWLI0JOoYC
mUt6+4H0MkCAwRNCN8xHBE0eMw4gFKobrrZqhUq/DgAMju7lMJARGEgeSGbopmZ+LyTWSxyAAZHL
9nj5a63u1x87S+7cQTUKP22M0C0Rd/YChIOiLRb790uZmVxkEETMe5jGsn4/CdBkSQ0Xf1A8aM29
1tz26kbd9v0q3pqY//vZobHKrBBiULeuPIyjbRUJwuve1sz/lpGFX3eCEeRCTO5Y1iEyI7Gjy97+
8td4D1bjwjzfq4X7tirXY9cF89mZDu03iNluDKdzrKN6UPZEut0Wd+xSZ23OiN9YXGTeMsg/nlBY
LCybCcyr9j7eh9djvIuv8zvjSfk6YjnetZ+a0s4PCWniXt4kTl95dr/9FYu6TInMc6jDAOaW++GQ
vIDbgeZbvYpv2518CE7Jvr/ZAszMW7nIf98sfHkdxZ0plBFu2XUUrIP7gaRuqn4YW1THK/HwzdpM
8a1zxrLSyk0zf9NrldbI58Gym1tpF++HG/kLtLXmM1gk6AAru/p/cGNteO0SHljVcVa2LV6rp4mb
+939EDYbMWRtJ2kC8sKn0js3+N8u0G8S3+u8MXAHLb4V/PtYCq8iS7jJmSS6fD7WQskMjaXQy8SM
tsQVl1bpCWWFJfSX2vGLVX4vtsDEK0n4PGqhUrxmuOMd/4VidUrNQzVwefDf6n7ytfLiOyg1fwlN
8eBpaK2h7nl5VSv91N+oCAUsEHQIbOHbDUwsBivVaApc2RNeGDJgIrrKIW+VmuMkSVd9JAT7XIK9
J+oR5/DC6sYQQeKnabjRal37ksANGIGc52zBhLz9IaaZG4EA5aurWlNvG0nqmkP/aZqkmxJYxeVV
r35LKJk07re5yLXwGjLqUOqDgW/ZHEOgzc0temeXTaz5vqGAwQVoRVRd9v8rtVSyNC0C3m0pIlb+
9EMTIby8bOT9OngYUoAnIaRU8h7t21e1YHhUDCnQ76qmc6T4c9lu8U3Ou/E2Ws1W4Piah5HpSC12
q9HDzg9TKoFVraDAViRM6OjWJzbxYZwx/mph/Ly8rvebR54jQwFDxY7ZhWWy62u+niCIRGZgfi7l
j1G/Udtc/ftEDUVBXhMbi3rAEIZyqaCjRzsvhHFYuUr8LfjM2qf5beE/JuafcJYWqJXmZzLBD+Gj
4WC2EUqv1T7Vt/DRsKGtfR2d7h39LjBh6uLrQIo2NKrFWkbLLOyh1O7LsPhhpt4P02pvRAhixr6W
IYwOfw1G8KWYkucmVU78R2XWCXsySduhNwd+r33IFXUfTfzfo6H9CBqeSgi8NnYmS8+dxnVRxu3H
SUl/6llt3RShglqLHtx6evzUBJALJz0KNHWUaTYaAjyEE2FyuikJnFJQTWeIjRsSdO1aTsfuqQCJ
aAdI1Nh5rCKx7k0U8H9A2HZnVKELnUAJ2euEFoXnX/uUApDP0vJ9mPlfvSBDZUrkH2bTv+Q5/8IQ
XO7Q9QjsQPXSvR72d3JVu7nXak5TtHeVKhyaoLpr0uzbIHVPQzyBPjT1h8IY7sK2GHZdBxeQL4gF
zxqGgZs+uB0TWFJKG+ZrBz4iA6mq0GImlaIEBc90JyZ9fdVVqivXWf4Ifvq5yKzYoWAQOQAsT6UY
X4la/QCp0eiMZnQ7tYJqh3ryWNVo7BiWcWTmm0jboAKm5vFN0Xg/VanWnShrH/rSfOBDlEcEfJpd
XtfsaSd9VPjL+6pJjqow3aaN9K0Qx8AR6g7aX/nUFtNjIAPS6pky6D2DfTdvdQFRRz8cXmfhnQPM
uM9i0z8V4STtfGqfdj1OueMr+rfYY2iHw+D9i+cErey/HXSRX1l+6VmUjyOXF6WjhV+g7kYELHb+
echAgWBmnpvBrctmtt/2ghbEPL5ErTsNXXqXKfHHyybeX8/EQfqplMhIAMDPvD3StTaFLaM9kWsI
bWKXqpk4Xi0ekFr95RV5aE/oBVbRRoh/fy0SClGvgv6QqjEsbW+NmqPHoYR52M117hJfuaaEfa1n
3bGus8+X17cW54GO0yBBMwVIxSIqdlpmZZJCsd/rA98Ow3LfpeKzQeNLmtU3t+Cy6xHyj7lFhPTJ
u6O4pnk+Wp4jlilM8l9zrv5/sSioNFBSs0DVLFv0hlwo+RhB02cqLVM3jQYHdZW/+mHws2hG9PcE
ZXfZ4kpKxSc7MzlH7LPQHwuFiGAejfF6P+xUp3b8vfVU7Mur4Q7qo6vL1lY/2twx5H6muLWkyOyk
lJtZwj/m2bohV+2y0KgW1nahlQ9Tt9Wk3DC3JGtuhXiQejPnDATCHo2hXSyQDUyy4003U/Xt8tpW
PeTP2pa5aZ1xu9Q9xmQlerX0nnokiahZdC//nZ3FB+taT659C4RBFqOWBUqzlajJkk5dNrMWP+Zm
B6geiirkugu/kFUPdhRCFNQiOzi8SzvvtQOXwVOJFGjrzSXGSthq4a2745nZOcKcuaPsRxzsuY82
z4XM7gjyPj4yfX9EL1mwN0lE5t1apou/vR+4KOXKZecfYr1ayDMpdBuaO41bZPaAkDgNUCeNbPG0
qe62FiHP7S3WJxLsAUSrIWSwXgeyQS4Qq+VCnKw7NMWvtTY+woabOUD4vlXReOUb6bcyainuyj+l
3PgyjtLPbPTjjTCw5rwqvb45/YefdDmJF0OCqiEeG7qy/5J3V5X/qHY/LzvUlomF32ojb1Uf0R+3
FL8y623P/PnK1uGYw/C7z0lfCAIymszvZwESo0DkAlkmeETssdSQutkYmFpdBoPtpOJ0ed8x5RaT
PmWWz07F8mOVPFrjQ5I/Xd6p34DT5SoAvVIzBSkI4GBxjeqFFkVFEtNxlGtEijRESgx6RaYEk5Ae
Mk8ryGjKjqRiZKdHfmV4KKwe4YLpiyq214bYyvvIU3/JWbUTBLQKuui2EKoHv0gfy1CoN0LF+zkd
oNb0K6hlU+oHWLa4i71sEpQeSRPmOP1TCdnxa303F7DbXXHP5TzdVYi6u0wh7jc2ai3AM/Qx7xRE
nMxQv40WYtKoVWLwuq9RATmNZnVVd+Zeqsyr1DSvzUF9jbXBRUNrtIXBP0lxehA8ZoayiWlTHXib
VSa3iMHelC2sdabUDAwEx/CetToy4SVpdDkLABtDcwhSFDfAJGs7vfHqq7wNN9qaa5EBgUNjhnXN
UzOLjz4ZTV8lIvCdRihApnnyryiSb7QifvTzLaaCNScGZYIpCawEVYy3+9Ygx4s4TYukh0oPLw0f
tKjhXZVtVJvnP7P0Yya3UM4EzkK1Zv4ZZ8G8zi25lWsxdNH81Ow4DSTbiL0rnUmvkzXm3wSqN3ak
I0WThBsD02srpLFCMYMlMlS12M2sFZsKeXVWqHuHCL0vW5PiD0NfivZlH1z7bDMHFXMaTP6+A35M
gyRWisIrUFO01i7G7GsgWN9DX3pVungjMKzdyUQdKBIovM3Fvbf7qTW0UJFA58XZiTeDkT5NSdE7
pTYdOkSOI/RrAn0YN66G1QUSQyySeqYZluUNZCeiNq7BPQkQA/YCqHi/PfJ4cSQv+Dd7qTO/QP47
l/gWx9nIoVIZSKPcmuJANcp2Z8LHAOW5r2x45to9QYOF2AqimMrN4gCocS01+oh7mFVsS3Lq6Mh3
XHaMDRPLarZmzUxRfRO6SHl9GEzpGmWnf3EXna1ieU94WZpMnVxz2xlXVnIbDp87aeOZtbUK+a3L
lVEgm73HKpBOuJ9a/QnFz41Hwer1cb6MxWe31Ak+tZFopLT2dAizXbaDvfcKOi0DIMZeOk6OfkCD
qLnf+karvj13X2HhhO9z+Q5PBvDH0sDhVYr0p6UE6S4o+jty4qPgF9WGQ6xdVoBV/jY2n+6zaBj4
jVZqasnX8iYqHsMX1az0XZmkyc4fAqQQ0au67ILry4OQBoQ1D64lkqia+Ysl4D9uOyK2hWS7Fssf
Mtl87Id/qBNBdwzsG/Hvf03NfnS2uL7NwLqJhKYhQwyuGnYhUBSEDE6XV7QW1k1FIgzxMgGcvIiA
zVDwHTuFCKEVT/og8/Ifxttg1D9etrMSaaHTIalmcpFu7HL4SBa80MskI3CNVHHq6YNvAS1oGJSE
T1pC731It4httyzO3/JsA1OzpTpda1T5AVwLScxEFcjdYQTjIuwmoyAxETeC4MpmzhjCOd2Yh5+W
mHizDovaGGksUJC0a+HJ1AA8qIlzeStXnPCNlYVn8GDRct/DSiSojj7mdt8au9Z3TfPLZUOry+FW
ZCgJXgHSwrc76JlIe/hhTXOo03dBGR/Tetzn6fh42czqeizg6jwwKOAtMwujDUJjLoq6QaldGUX1
MtY8z6ruEFCb3TjAq0sCPkF5ax61Wo4L9aFiDZWRsiQU0nW1O6QG4jmE+stLWjMzEy7yMIVSVV4S
ZSG/pzQxwsCuIsjf+t4vbN9Un8A//YsowfyFQusO2lbIwRZZmTfmgQoPfOD6w+BE1Oi7qD8E41bd
Z/GJGKQBsgrHNsMeM157CcaV0jKxWqvSXNO/M3UIUVDp7Kr7oBU3fHtxaJeG9EXHGmSY7oGPG11z
zKihj09UP3+N4NYqkRywVHRbHvqNzHZxI/9lkxRpxlDz6Fr6RIKmK3LBke6GVX8dpRLPgy0TC394
Z2IRi7K0NJUw8HVXaT4bfsfsPsyR8ffLTve7mHn2OviPFVDnM8wNzvfFedUh7UOpqtDdMrxTS8Dt
nmyrezm6mYEvnW1q2b5Wv/lMyV02vL6Bf+wuAlJR6hZAm0Z3iyrgde33n7O8/mex6D9rQ02HGi4l
/uW0RwWSQahyQ3PL5qnVnovcrf+x5sXs5BYj6GDsqHgsR0nLSgv6tFI0V469Gd7reMm9LpM/GbS+
gn8Yif5aEHjw39gkusSLhDmD1i9OdU9zoyb8ZU3qUY/N09Trvy5/m1XP+9sMfKJvY3gCck+T01Kn
p9bvCsF3guo+rTdO0Fp4gJcMujVomsERzz/i7Kod2jFvCk/SXCvIfyVDeVBD5SoS04deGT5fXs+W
qcVJKpqiSJnt0yn3iQfqebtx7mTh3bBVHv+NKeCiMwcmF8acfp6tykThRBTnQzuCwO1U9B3l+L6V
812dlK+XTS0z9t/eQI3ib1tzXDyzJZcplMB1Ms40VFcCtdJj78YfLGdwim906SbHs8uDcGW1G3fv
WrylN8d3+z3DuHyLFtA3ZlnBdnYM78nThylAyjZ98Hx3yvcZ0KDL61xk7H8t88zc4ut1pjo2ZhMT
oQzNjjyY23PkVMfbAorbwdxSeFzz/fPFLT5gKffymEIo7lZTeQfzzV6o1O/WFJwuL2rVJeexAhgs
ZqqHxUlWciFD5IuwG2uiEzWPldYDlq8dK2g2tm91QX8sLV/AtJBHL2Dgj1Gf5F5Q9YdJ9q+0xvtn
4JW/vtKZmUVSoWVGzhwaocnz9I++n52sPpH/y6XIC4f3xsoz4SNwdUSzrUbJ0Qcz0eY20g1Dqy53
tpjFpTiJQdlmxaAxP1o6Tei/qjDoOEiIA3Y3/F3X+BvoorXbEAwy0FlT1qR3w+JTHdeJP4iq2+bV
TkWC2NaQ2NhY1bon/DGy2D6l7JskUDJik1E8JWr9JROCk+jlx8uuvb55f8wsNi8pxQgdqFTnqQGx
CJMYD4IY/Wx5cpudtFP/6dDXfzzvj71FJpEWhlVVyaC6fT05St/cN21/SKZ/CNr9ywylRSbLAE5R
AHzrfEMnm5Wk56qrVSCbk8HJrXD3L3buzMQy0iEDrCuwprgoVrz4epjaXdt+rzSrAzDVCns4Urc0
I1Yd78zkItwx+ZQKU1Nxh3iHpot3UWrsLy9q1QJtXahQZNLlJfmQrHtq6TWT6iZpeGXE0n0lbNUJ
Vh37zMRi34q86UWlHVWXMUo7Lj9ofehEm4QOS9TvXx5wZubdXiGdBQ09Zr5rn5sX61A8D+Bwvqgv
1S9e0gcQue20mzaS2NXbln2bqSpmrrzFTTHnLvooc/01TZ4AegjcVENKvpXQzFBihlJrw9a1rXrB
+pb+bXXZtB+lqer6QlLdTGRmSKD1a4lOQRC87Bz/x57+Zg1H+4OJtbenSqQ4ZXi6MrjykcaVUz6W
TvAQO8V++OXZkY0aXr/JPbjqkUC1YJnhUYCi6lubctRnepHKRHdJ2eVR4WzKMK3e7mcW5l9wlpmh
W5QPod5rriD9Eo3ezts7Q/lS0Ga+vH2rofbMziImWaGBqqSec3r16nYsK8a1rJ0F0Uiep496ukXR
s2qOkAAOAbQKXeq3yxLrWp3kgMTPSgunnRJb0r6VFRa712HoNta26oFnxha3VaWLozlGOcbyaG/C
r+DQbaYO12x13bdWtXAHIFrdYJgCGV9bHiqdwSVKL0n8KZWSvRH+vPzFVj3jbFULz2gqGCnUTlfd
IniSg8CuVMOJwusu2apkLjEcf0WrM0tL36Aty9yvRNqsdDdW4L/6WsrTXkeroUUSw4uDr2nfXYf9
8JIq1SmVuvQA/HIL27H+GWd2dGjhoHha+IxmQb/RWMYAsUq7M+JyF/fPaF3vL2/r6pGGbet/rSyc
RcvqjIIwOcc0fAKuGIWfL//99c/25+8vfCTJkkaw/F51x6oobCFryQbLSHOEpvqcesoG1njdmmlR
Radr+44IzlP8vkJqY3ADCgpl8lGrFXsKHutkY1Xru/bHznz1nIUpQ2iCPvM5YsBgd2mk2qm5lUmv
fn5a3LPWAdK+S5oU2jpZYkbl6FYh836p+lLk1mnwtqCcq5fkmZnFSiJd6kqx5fUhQupRCx8DtEfl
UuUjNbsyipxoSjbK9u+FpilaMJ3/98oWN1eB7EQSiDxGhOGTX6P01MMHHiOgVmhXSomOoKw5VUKd
IYa3XFQf0jairCbYKKggltPctlZ4HCQItoUvQJ8cI02f9bIBQ/Y9DVXHSNqtPtRqnIPKEkgLw23U
xN5+7ciL6p5Lna+tCowi1znlxFATdnVVPyWTdTXqRrFxLNe/PmV6Ce5EakaLPfKbQtR6kdxP9BHu
UehFiYJNj3HjqlhSmP+OdTLZJU0pYKiwobxdGh2USAzSdgSvFgjXoF+uk4O50xUUg47RafgJR0K2
kbmsLe3c5MLjgAaIUWuNuoscst3Uzyk8tIO/tbK1byajHcRcA/hkOm5vF8bAbqH3Ykt5sW3pgKW2
BAV1XzJJi2xJtPVAXIsH59bmuHQWDwC5ykygBLrLkDtMB0H2aHb6j8uRdHXfzla0+FQw83ehjpS6
G+vCh7HX781U+5j4+eNlM+tLQdBhJougS7QI2EwmSEImUMaRhf7WsLhzQjXfcLt1G8Q0Ef49CGkW
3p1TIx31DBugu/ajIJxS/R+ym//l2AjF/MeEtajECqEmV1AW8ZamNiQztjtVlSMF5u7ybq1+FA6p
CAk5JKfLVk1VM3M3SpUOI4zyqMv1Lp+i+7TN/lmH66/V/DGzbNQYUpTCfmZq7lwoDxhJzRN0PcIt
N5bnXVn2NBi3Q/qCOa33NLRNolVBQR+P8cx2b14PL5lkS5C2gtZzSkoSD8Ep24t2uEP2dXKDfeb4
r/9mQ//8gsVJAts/0HugLSA2TzHkFPGnfGuwez3ona1ycZJqedTMtEw1dxybjxB+PMjKkD2I3LgH
sfCLQ1LGe0vtlSsx8ZnG1VXICYQSkogK3EP56fKCVwPV2Y9ZhMPSUKNB1pvRbYPmVIaPSiM9tFFm
W7wLerH6V/7KOAXuCrPssmnll3TN2xp/hQToIHTTsU1kSj7VRh62esczh8JfMRmXe0cXJtW9ZHZl
x6oMT7O1VBHtSogD2xL1ASnYPLJbM/VtCFcoCYlytxdKINqeIYQ7w8yzndkRrrtarXcMWf0IY02z
i8R/aaT+vpnqHxDy/+iD8dVTodcwYYTRW3nYuKfWD8PZGhapsRG2mSJ3osbd2O3qe5RXmEZCkNGV
HvMrz54lkRgEdIQr+ZRQObHzjT7PqmfMsEPmDTiOy2kUEcKuUULnFSk1+UAv46FLr5lv2ufof3EZ
/BvPOLO2WG07o3YLMdTdasY5KODk8o+98G8ewvAyofiEigmwpUUqxYQcY7ZxqTHSkDybmrkXlDlz
O6resEOSbOMTrt0zyqw5AnfIPLSxOOi+GVdKZ1IBApny2DTJk673x8vHd90EkE/mXZh4WSZQZR7G
Mx+l5kLzX5cfjOjn5b+/5gQUWiBGZsCRcd3FEgItt/q0tWhcht8GX7LzjiYc0ydT3+8Gv9hwgrX3
E/kmAJSZB5L7/20eU6eULxKR8gsXDu8nRgVNz04b0PQfLy9rtQV3bmkR52cut74O6WLXe/26cse7
6ZQes5v2kHawWc8D8vp9VNpb7FRr9/W52cV2dmNjxHEz0jtVaTNHP4ZggC98q7q0ig1ApAf+btnE
J34j5M/yQaPto2kECgqfX1Tfaq3k2YqG4EsTMjUxlgEM3kq0E4sioaYgFXZRyA+huIWvXP2aZ79i
caQRSmyThIEJt6lNZybjUqCfbAe33gRJrb0icU+qFDOiCCW0t37jT1kuSKSnzF8EZNtf4mC8GuRw
Fw1zjVC3hXwLO7+6NsIiZwJOSph631rstTJNlZH8vpFiZ8xfq/KTbL4m0VZnYdVhgEbP7QvGS5Yh
RDSbbvIhMnLTRD1VXXADNfX1WCgbYjyrYQS8Beth2BHgz9vlROOkRGDCVPpm2c0Q56cs2lK4X4sk
5KlkbzyxeMYuvtFUyMJkGZQ8x24Hk7KoCyco7jNHr837nKzfvnzC1z7QublFXhPHWaeW8PAyspt+
HTT9IUyEZ7nPD22Ub0Sttc1jgoLwi1I6qPnFysxKqLPWJ9nox3Cft0wXFYq1pQayWnCHTgy0Nfro
vIwWD6PInNQoCmliNJ+ZSEW86h7iYcQ5mYj+aNrFU3EN97F3r11d3sfVNOTc7rz6s1iSl1bj0cig
S/dbOXbcxyfjJt7H++6T+WJ9LW+bb9GpcrIPAM2Dn1ttrvVlM1mF0CBNDS7Tt+a9sDGMVgMrATjD
d0K1PDH9tO+kft/7qiukDD038YfGmL4Cto7RWoo12CrH01CWL3GiXw/CtDX0uerJf37SkiDel9Ws
LIyOHbHuY0DXVQJtnJyjdvqhCT9e3v6186+e2VocTCPLYis3+OpT8lUYv7ft56z8cNnEqvuCCTHB
/akwTCxMVB3pM9yNiivE0AZz8Y7i02ULa2eRdg3aexQSmWZZHJA2UowxbhQZXpjGyab0pauaY2a0
uyQ0v182tbYYEiF+LhQnXAQLU1rpC5FmerJreuMNaPK9odYbj+G1z68Tw36zfcxg6rceqZte3/oy
tbHQFA/dlFW2NRaPVGSfq3zYT9EWQON3ZFy+imE6VBmfVkwKSouTXzax5rUNlXhegq+tYl0Bv3o0
4+whrRowoI12UyvtZ0mZDlMDnd40yMcB2WWK9u01CLjEKdqkOBiN6sGDMHqfL+84MjQs+NLvW0SI
yBtFtZbpw2hh/dIb4m1kxldDOhwasX2GntzkN7Z3sWQ8j4HygYbNjz5ST0I3PuYjc+dV/TEuKZTz
IPsqm/CCxl1ClVO6Cbz4phH711CzjqUwpDvPLFGMVOVnKa0PnWocvXx4SsX0KHfC1xb1gTLr9nms
fMphYZQgNd5VcfQR0iDwQNOTH5j3URruM18+FJ2i2JrqP4hh+ZQpTWh7UvNBysJHCik7Je2Ohu6r
DjKR18xc7gqpuy2s7krW2yeIXZ+FKN2NQb2fBvOkDP4tgurXyZScumkKbT1nuNcPuq+Fx2RYF4D1
KzvbaNUPkSr6EGCWx94qPjFzl+7TpLyGbM3xw4qcOpqu1FF+kupatDVr0I99C/w2hV77piusXx6k
hnau6I+91Y+2XFcfqrG/lv2BDmL5XIvTrTW01b5R9O8CrNKKJ72kginbfTLcF2l7z0t/p4fTSa0H
WsNacYPCNIN5A8CzXr3Liv6J2alj0hfHUqc33YnDjWQMtSMq/rXXiUcjstB/L7Nv3ZjeGzJFTdMK
T2g6VWhq+kAAUQvUhM/q2FPyjKZTHEBgNpoII/lh99zCqypa/j5FM17Sws+BNX3SpfBV7A32AgaM
dnieGsg/YLPQnDKowewHA3cKrIuVMd2a4XSbh+GPQEl6ewQJfyg8ZGkgJJls4Fpk1PHdWOipXbT1
aFe+cqjzvtlZWXQ9WMXtGOqFrSrxURkByoZCfIQq66vSqHu99u6sBJJRg/Sqbwd6bW1qOnrTI06V
opsmBN33JksgSWk/lCMv7UEqANfmjd1E1nHMKwM+Wf1zpzYHT5O/GlXigASKDp1BPtUWV0ETf/P7
4tD0k+NPtELTMbbF3LxDtf65S6WHvko/EqCfR5YYDOVJl8uTZKX7RKZnBQnFdTp4RxQ2rsLJ+Gpo
0ynQtDstzB+aoXYzlW6kYuaPadefhrR8Dms5t1MBZZ4gPRpixBhEdJ+HY8oo7P+Q9l1LcuPKtl/E
CBD0rzTlq7u6Wm2kF0bLAfQWJMivv4u6e8+UODzF2JrX0URnAUjCZC6TVVuSgT7TksGL0+F7bJaf
AGvHYLJdiC4CbYpjX/LPBSSRoWzwgYU6hyPbQzP1KgZz29XKyRrbd8PMjmHWwIGbbZ2hOVTEeoN6
6kmzox0QgZ9NMAnchqIxWXYXpYge0HnbFqrxBcJGqduINPacVA3qXjx3pDk5PDpD+vZb1TXPSd1w
F4JAO200PlqlOYlQCXotPJqt8qZyXfNYPxReTNQ9Tdqdk4V7MS0KVeWRl3C3S/KHWq9hH60777lu
vcrJdEKS3PBEyqEV4lS1Dx3U2lVJGXtVqUOyScAckpp8P+TZ98rq/ELSUxqlW0PIoFP0A+3yM1Rn
D3bX7lOl3EGFh8FLqua+MUI0B1lzwKpu41b7lHJp7eqo2UMh9GqCOjTkzZsddw+1ya9hn/gZt57N
cri0QiE+VFejQ0xwJy3VEPtAXT1BKW9POQ3gVoqFDTHwhBwiFPRdaYYfY0r2Egoa3iBhqqHUzo4Y
+TWM+EsEhovgg+EyEPPg9bOLWtG6aRs9i6I9xULCPz7ZG4P6EmtaYNTRKSPd2dCaVxFqqj8yEHY1
iPi26fiUC/uLbpbfHNiGuErZPUH6FUq46LHzrHwlJNyPIkv83Bj/R07Zr1Lz7WE3O13VzKGjWuT6
pRnA7oqe1EzdMnoFOeUPHgi3gaZLy829FgU/moNcIy+t/RINu56bkOc9oq260m9cusHdxpnfSACv
0suq0i9x/Zm2HWbzaLX2nwzGgZOMhjcTcO2zWzL2tLJ2ek27CIGtToe0IsuftADptnK/WhrNJNKO
VzYItDBU/n3WzFhJoOOJ14BBHpiK02z46aypw00/dn6fQMuMQusPbXRQZ3+PoQ4st5LRBPJgNHaQ
jnGbpIORKnRD26+j+lyzzC+6zf1bzNIVFU83lJ4g9wOrl1naMQBJoIeDS3DVhr7GeNCHDqq6z2nO
/PuRlm5L0IVXMXuTOd2cpRv3cUf6OgEYLcs8dHuTkwYJYn8wY7Q2wswJQlQpN7kWN/v7gReBJbeR
Z/e0Ihp7yPvGU7NV+jBuDZLKnUDnyjaDrfHqw3FKhX8sI3VAJUJtEkbxs1QRYyHgktgi8VUIhFk6
h9TWtHGxWtt3o9MEpGHveQsYl9qoz4NQT3kxedazENqDTXe1R/HTiEP8F8lg0MzGSZ9L64OocX7y
QqOeozgrWOjFLLj5yfT3zCussNGYrkjQ3pvAHou9ETpBXtbZJg8LZ2U9lt4RMAn4a35m13oRERWa
mYp2aQo1EP2jmpxRg/Fa/TNdw4sstpxuY82WXmuzSGXS0C69WXpJ3gQVj19V7jw56TebeEq164DT
8pH5L5VZfr2feIt7BqS4USiD6wLov7/PKiB78F2JIkCnwtAlVY4lFi7AfCt74FqY2RhlnbZpnWOM
UfWajeoWhlqQTePe/cFMf+UfWT3JJQPyDWDsXKco1ZjFoCADZESkP2QmpNr6tRb4YvkWqCs8MQn2
wH8U3dH/pmpFpXYhev8gk5LtmkqHBfmYfVZQCmBG+TBW7KzKXHNhb2kApmKtdNAWh4mCn4PNEFiZ
ebUpd5pQgk2kXfQuwROn3hRVuHIwLn5sk2vRBJvHJjE7GMtoGEeo/umXrG1h0YDe1uiib+dG3Z/Q
DyZ7ov9GmtUCM1Q3O+BV9UvX5rijwVVqYGB0i5UzZDEBb8LMzi28/cD2myp0OlXQZBSegkcFoWtW
bith5uWnMtdLbjO8eEYWDq7e2j9GmgSxEm3/INP/Hs68/ydA0+BywP6k0voEY4Bt2a5BzBeHMhEA
CIhxFLv37zuDY5UoZ/QU25Jju7YsXYEXptWRP9kZsPPoJmpc/9TVg+IWLBUSZNogPhSITWZ2Fwzl
2s6wuJ/fRJkdHuCUQZ4NmMJL2rFvdvNF1wLS5VsQHHy1ut5fm8WJmzhIMKSD1t0cnScLW7MhgqjB
X+w7DIc8SLS4xtj7/y7K7LtJVQUFw8zSLgBLtsW7mRI3LleqaYuduEnP9L9DmX01HRPQF8Z4LuV7
FRC83D+1l8ZLn7XMRae74b6O4swRlZo1hOPyev03MMxwfk++UUSOUgvs5OiwfFVk9Ylo0kv1dkdt
xdNre+Vusbij/jVObX5ztjKTWcOAU9Cm5wRyZezH/cVa+/uz9ANVrLJUgXtllQJCGX5j6vP9AIud
gL9XCmavv08YUIaFnsRcv1jP6b7cVw+aX3kQF7/Y++il3NUB2bReB991CAd7ymYlGRePi5v5m8Z/
816ri8iIoQeDWwSMw2zjmdVPdvzAyveVUU7z9I8D/ibO9OndxNGdPIGAHuax9YmX7EThydzV3hhE
xK7sxPaNn+3zB7HXd8ljv7P25jXqNsb3+79ibTGnybj5EdQZ64xKHL9m/cNUWnDm2pXDank64TyH
nXfBPYPlTk3aDtOpgutlNdwbAIfU0y1f26qWh/J3oNlQjJJVTZVPBbr20I6Dq5Vrusj/R2L+HWJ2
k6CkMNI0w2yRQ/NglHt1l52doD0k++iiIyfRCH6BkcqOvXdn9lzt/ve1AsoIElboCuC+NEsYMTiG
olWIbleDi8VyW/oHa3UbYTaFmaEpVgdw8WVIURHCl1bhpOSvAsrE94cy94X4VX25jTSbySJH3a4a
8QxufXRpPXjdcOhHTlJ0Y2Dv6hexW23wLX1vtyFnh4wNPZBIna7tsQpyg3aOs0cKgyNp5a49ftJQ
s09qN+vxzUNvN+JrBAQ67Vrz7x2FE3DZJ1HCf3Ty1bSEGuKA0kny03yyt91J7lG63haFawRX/q3Z
Zttw05xMvEN981hv87NxWWuQLR3nt79htsAVcAOiM2vtgsNwj5+zgbbWtmjWVHj/j+X9e6yz5ZV4
/3cJR6riPI9c8dFvx6MC34/a8uMHXFeO0OBeQZHNbSn+k1J/x5ytL9eY8f8vEclr86pGrrHpz2MV
oIfrio1xkK9ib4Zu85j4/a5Y+TSXjnjoGwMGY8AL7h/oCeboBUqruJHHVe/mBvB/DpaVEXQNlE3e
kZXvdHEZgf0DLuSXPu9seisrJQx2zuDewVAE6i/Uit2q/3n/G10c002Q2XyKVo95beEx04ajXyTl
IYoeOFoATdi4dpyvFCnWhjS7nenamLBuimZELzQuPDg4e0L7uD+kpSMC9GkI2qM4MNk0/H7aEZno
YQNpKiDYfprjpV5zJ1/7+7MpSxO9H0Ibz4wCZoBqDMxJpP/R0v89hNk89VoHDS+lw6Osbfd1CZnL
xD5rFllJ6MXb8s1U/ToKby4GvRrFfaTgSk625OC8Nw/ds3oMff0TeR98QAAf4ydnv4ZaWywf3Uad
lfKADxaNYIhKt/Y22fXn4qU+1sHoQV7uBRKYK6+bRdDHbbzZXbarWn2wLVzNFXgPblQ/3aBUaZse
90HyCyDsegXmdtjpK1f05WT/axF/HRU3k1vaAtA0VGwveh25ZGg3inypamt7P9uXP+C/o0zZehPF
cEZ8U9CFxKZEXqqKFC7t5IbKcetA/NXh48qhri2mvwZU14QQxSE3y80hyVJO6xav7HFovKKzazfW
swvYKBSGhc1VhLBV6ArjW9X3aM6p40VxSL/lppL5uTbmEFIoA0Irvxk51iOvK9fsjBM8CpqNMIpn
Iy0z14m5sYv7bN9k0allwzEn6je7KEOvoclz7BiuWamOxyt02ho75s+FGSW7PF/zaV9cwwkth/YE
qvnGbHZNZhThIFMccfbg2l3itqUaWPbaq3WJqfALlPefMNPPuFnEyR++s4fpoiTDY+0M1NNlaPha
2/u46x6SkB66zNgrIgKaQHm9n0GLlXy88CGu96ucMafmkwz2HwbDG6XM6WawdNfqf1oDyFLVqYas
eQ0kxJgHY/tDS/dqtvZ1mks3ppvo07/fjB2qej2IaIgen8RP6x1vpMQtzu0x3GT7MvL0jdzSY3/k
K9/NysrOkWBdWVe6WuGSNDpfZXdhOnPjVT+8xW/l7/SZF9coTB86CZjkpS91z2iv1rhy1q2MYl5V
S4pKF9WI/NTGNwarvdL4LKNv9/NjLcZs+wQqY+q9oH7MDOvVFqZw0aLxq47/SWH15ivQZhUBtUoc
yqavIDSf6/i5zA4aGMr/bjCzDzrTQqJAnkK7ACMi4E9hvDtr5nRr8zX9+01Cw6yGVEqOELT+ZgIO
zbRXBZX9fzeO2VejM1bplUD6EsCDVPsbs4DGGdb2pcXD5SZ/p3+/GUqYaWZfoqtwSU/Y/xrTBZ8W
p8wL+5KcddQugKQCxeU1hsTjYa3jt9i3uE2H2T2rGZtWs3MED7OtESqunFhiwC20ESpC2o++e4Ke
n+vgBOD5mvH72oc7O+TUQoZUQE3kEhrmOUzqyxj+icLUzfDmHpZRwtFPt0s0mIwqMCBXHalANK5Z
oa/N4pyjQrW2KDs2HS3ZS+soGyWKAsrfSqnD9A5OS8AQdCPBgc3dgjT/Lkv12daROyachkiBqzII
UFb83lnvcbdyiV08P/7O0bn3DCFZpfK2RY7G6iszuoCij+VkHPu5hur8/c9uJS/02fbRUmjkjDHu
dIb9lYU/dZqsBJgS6x/1g5vRzDaPuEQbWhWoH+ioU3TiB8Pa4B2G99hO5XuOl3ZIg/tjWtmv9NlW
ovWKLSPQIS768FhDjz8jDw3/fD/G2rDmG4kSgwqp5DhtMYIGZJHqS9FVrswdNzWfKpL5LFsTA1hL
jNn+kdfC0VoHmW8J8soteRQm9bOh/hEX+eb+8JbLEjfLNtsveJ+GDEqGOOjhgDpRTeOL8mhtxh3q
d6lvPPGrvanPAzoe52qlJLKSknOJnloFwGaQMSqi1g8IUoCeSP37o1uLMHuvVdDtGtQEG3Fnq54W
A32xJofyi0J0J+2N2UZR8sjJeYS0Hx/ts/NsbxVXO9XPe8B2fQuiCEfpQchwMnGFEJBTun+irnSz
Gc8b1HGVU5q1eNO3cIJLyUYzDqCU7a2scvs8PbSqs/LRrc3p7KOjTkHAKMX5HYXRNxzkx0rWr/eX
beW7ntOY2mysIm0qhUJzzU04pjG8CJOtpP7yQByQCkARQ9dtlvlKazU17FGwIw5tYBvsnITs558M
5K8Qc/Z7kVVlXE6tY518qvSjBeJg36yZHS1fdf4OMk/yqHfY2GG2LKps7JL6fCjxXq39qDuQUvX+
3ZBm+Z5zu4mrqcpfOalfGrsBXSgL9jL3oyxXPiCM/Z/FmWP9c4spvBcTKChQN6ZnHNPnsdjZfh3w
Kz/SndF7Kf7zfiXs2lxOOXNzbaxFNo7KgBOlP1iP7Ume+ofioB67HbCw7BO/Tm866Ni81X8C2oHC
NDCQqP8B6zI7ZpIsrzOpgq9hAYQtHsb2KtKn+4Nb3qpuYsyOlYhQIBXDVqI9ZGyMNzU/U1QwkqD5
oh4zr3WHDfW7c/Zo9UGaBk0Oxqk3vP0JY9CGvR/U4idm+lzFJRQVa3jUoKWX1a5UqA+1Lq+B0XWx
KtG8uI/chJrlambXmlo1Cr009rspMo+ar6qy5jayFmT29tOT0Mxb0IbRs/iatbnblT9p9Pn+0i3f
heFRaKPgPZmNzPaqvEhiklDsVYNOXBaSfS0hRolnxFuacy/sPyfmqR8cn2fpH32Jf4U25vAALSzs
HKJloKsGQ6D6UYBOMDvYe3WresxTTK/f8f1aBXLxO7wJOtvThoLBLnrCTKI6duRm6TfU8ClIGeGj
WGskLJ4DN7FmWVKxAU7oEa4hoh3cTEU5t1kTeF/Okf8uH6Bkv28rkU5bXioI0cUkgNvkplHYYw5V
hftpMmXBP+4iNyOZ7V5Fk9h2XoBZHO/DbbnpdlNjKT2sObkvErEAEf5PNv6j02unTYUWcCMv4qDC
KHY74R84uXZHy9PA/3G1YHjmT8VXyDGsbNALeQGBJMhIggYGP405oXsCRLd1Cc6ZTp1dzC6yhmq0
YW0nBkNdvtyfzoVVg6StDbYZ6LpgkM8+ulaxM70L+/5CBChIXfLUW9mLo62JdEwXptmqgc5KVQhQ
okFnzrVrmrIt7JrX/aXT4S/FwW3qmO1HGb7mVTG7pVhgIJomWNQwjJ0fM0oNW4ZE0vFiWoMPsoub
iwyNwCdnXOPpLk0e3HhAQKTAZcGM6feUtxypaFE84gFdhh88pqNbDOUp1NfAhksjAhjHNlS0zSa2
4yyO2eR53+vqRSUSNfkn1Yx2Fo98HS5h/3s6WNCvoBrswCbXmN8jEUXqY9Hm6oXljRsizcvi2S5W
COi/SoXzbLCNiRwOeUpQhKbx3txAYG6Y8rAz1EtHrQ8r7L7TmvwQXHxEabm3ITdi2LXlqRMfq9Y0
4B9S56Uvte9qbWyLoYg8zeqpm2gjO0LEc/DsQtmDUlx5I2MbU9Hf4IvpWlXxUUrY6SWCFMCP28mD
McjkOLLmoebWuKmZRDNVHX0gFiOXwU92ZTKXPmSoW0z2HbAkseYy86nRy6JUY3kpR8d1WlDXeki6
lI8ytdyyzbz7S7eUJLfRZjcfoPc0eI/ijI5puHVKvAOhbdeo+aGM1soga6Fmm0bdFFpbkrG/xIl6
1vpLLuNtlZZeaG/uj2nh2FJvxjSvwiUpKWqJlv9F9OF7xrntKiRbfVv86hPN8xFsflwbJ/c96N/8
no+1aAFKqQFbQhM3+RGJSndTChRKVfbPvwImY/PAzL6ZENhboiVn+OXWgTlY3ug4l7CDF0eePTDa
X0Um4KnMEkhDx0PvZSOoWVq3yyi7aBX2IQLkuic5lNvoWMNtD6roJZRjDhEsBFwyWpZnJ/EGimm7
XoPQszlwt68HZ5Pr9idsD0E1dLsoq6TLmROUTvoieX6pqL0tIjMowu6gkfBHgapGH9bA+ZMr0648
r044ml2SRJUfGrJw66r4TC3NB4X4oa3Vb50YDglJPwq1O3MRpz5llPk2l4/SqE+cWN1JjZ2NFcGI
NFSbykPFofIapn6RpKYeL8jBotWLMJLAAnc300Vg8uRRk9aHXulPJLFTF5oQj3kIgqilZpAGcSBv
1PVqkI7xTh8dyK8Q8bkstEc9sb+lhuH34D4Wjf1Vw6s1L/rH1IF2Y0vgvFNL6ep2X0AvsNkwUl5N
c3iAOPtDEnbvYPcd9J6BhUcPepPsakqOGcCfnu4UDmjS/Uc1lg6M7GyQ3XQC9wU92cZNprlmbfh5
pgfDiO1goGG2GTO6Dcf4i+KUm3zIP5JOPfG2ezII+yjGcdiInHwx0XMFXN/43tYKXvJmdNJz0JSl
7E9gtx3Bfbjkwxi6dSssKFEVADilxR7qN5+iggpXzfrM7TWqu9w2vLQU+9ThZ9lGZzvRgjrOvkLG
CPRYqLPbov+S5KPmybZMkYrOVYsIcghmg6oCl4c8FmfW28Q3FJzjeCTXkIMWMTFduxheiFV0bqHD
RrLtkD91kZ2GPNonokq8OBGJ79h57woILjRj/NZCG9mtQq32UonnYFm9Kmg/Gj3p/EGn+7rKz8Oo
nDkBHjlLX1OLnzXefs3t4ahoNuAwIr6mg4RBHYfmdmh/y+PxW+HUH460fkAGfAe0DvWwNZ/zSAZm
NQY5lXsQB67CFgcwaYDfUcpvYtAOIxVwKTc/OTF5drrwsYmb0Y0GEtRmEQwZh8yAU+00pT3CFPHz
ONSBHlWjj6L906AqIghzvoe31YsaG29xSIQL42Ro+qZ9ERil/TESbPwW61EbZLBZGvEBoYARv4xx
GbtDyV7sLv9OGEOLQxUkALs89wcbnuOlGCt/IL2vNuyQc/RA8gyUfJiS4x6QxgebZxsyxj8hfXai
lfKkQFS1L/gBRepdkqjfy1DL3TTM/S5rzpUon3IuqCu65nGw8pdSSTq/rOi2zZJT2lo+fAG2TQR+
dMoeLEGhBR/iQppdzZZeoXl+pl3o40/uBGp1bpd1P+vO8jqo7LmyG5/Hum3csalfQ7V+l0we9bDf
OnqLFn6y0aoUj2S8QIZIfIP+tZrtZGx+c+zspY7HRxClgKs0ss9SAHsCdq9Lky5oIrbpuo65YT5s
WULxhRN2xO21AvoqnjAVZFun9Cuk4a5DMVxZVL1XVrJPwHz2M+iuQbbtnObmuajyC5XFHgzyQO0T
8I+nZ2zKH0qAcYuk2o/DsA17suEtPEyE2sauY+mZC3HwlwTVJiKarzCdiNyx7q1dpRfbdKCWq+t5
v6M8UX3ZVk8l9uk0sfPHFu4yRciuZtllrtXVA6YnZSDeaza4St0mEWHtJ7r8JFoeeVBoEK4Sk8+w
KsD5nfZ72OhKCMUBoGKQMXHTmjdH2HNeHejCBE5FH0yuqLuURN+jVAv6BigKIZNmU2Wd8OyODi7J
DABaqPZe4Ern2aIA/zzJvmda9TOh6tasmO1aOW/8qhoPCnFwCRtgJZ4xfu6quDl2ZFoBw/oyFPkV
lzh7D3279AMWTdCDyKbUVipQGxWPFvrVyQoCmll4zeJ6Y+vVU9U6oFyrEdj00EVDg84864XxWWHD
tkkGPwFb78poMvqsbApX67ttzaL81OW64pmAjAZCdE+1Imq3YvQ0gB08MPNLYogr7/uNQgAK6Go1
2ap19tUheG1KTY23nNDatyBg69vMyE+9NUAlX+TDpums1OshBuPaudTcuFZUtybDW0LsH6oBVS6W
/ELqFz/UmJMDuO+mVw/KNmyiQxiWR2qb+NoIzGaKskG+qVdIcSrQKBjOYZE+41jWXE6Gy6hbH1lo
beIqQV6Nlt9p+Y9I1ifF6F9K7jxKLfLAdz3ZWr+NUlS/Yuk1XfbQ0156TIYbTrQdp6X93oveKwbz
ih3ynBnI/VT5xPr0De4qj7bMT6qtbIzM0fx+4lA7HBT3oc3aAEoDO4YP363NGNhLFSY5Xdo8xWGe
AOPeK15csJckV747NcaUlmhGOI04FwR4qLbQoqDm0CWwySt4pF86mcIo2uh8YTlX0NBfnRbdGm3g
+H+T3tybmRH7vaz3GsvPoD98ymx9A1n4l65iwA8O4UOsiYD3tteZ2rnVIefQ1ac+LbcCZmKg0x8y
nb+0qpq5od4VLhxtfQr9BQ+cmp1s6AZYgMQ1mRpIMRp+pQnuyrgb3JB0gYycM8TAmGuA609shW/y
1oIDt6W95FmUgkxv4Smb0s7NaX7t4/zASf/W2/xoDNW+taO9Bi1vbBIjvI+rXc5Rr+i0XV+lhc9I
tQHIdFPo5E2G1ecmVF95ocReF/PsMcVdH1KW6ZOaRK9QDUldhWZQRaD9tlbtAxsjfCNFB/hrqn2S
hNR4HVRBbckrVDQea519rSjfEoEmUQnxuy4N0qH3xxB7TtLhHOyMa1pUp0YZ3/qy/QltkJNhNRCH
599rtdtHSbQHJmlnDAznYmynPm/s7wpp9xl4mF0HBn3XGaUHacx9q4yBmQ2PihDPhaMc9aj7kprJ
NtWgK2Lj9tGkdNuZBTBGiUd1PWj4eKjycotzsfcItU5UqE9pi1M95+TE4v4Ha8wt4flWy8oyyAvn
g8Dh3S8KvhdcO8PN0CsbtnFsHXYNFmQUFAoqnh6lnxJhNm5Z2hbACs3FgcSaa0gtoCngRlWco8E5
qsaV5mEWdJr1IULovpQsdfEZH5VWq7ye23uipnDEiXEV4zYuEmb0rI1q5zV5++5UEvcv/cnJ2rcS
smFeZMXfwhg1lay5dgng36ywoArT4EgmOECGdtinnUS0VPuJo5FvoZBC3IwnuSsjduxUggseLLSS
6COt6k+QGyv9Nss+ZTnZcRb7ZZEkvqWHAVosnZsZzhWH6ye8o7+PCfRUksoyvVE3hquiTJt/4xzH
ErLqMirw/bAEFG07ejF7EW7TOBd+MkYFbn4gK/eZbH0zr1VQePEoiJvSOscJcgRaRJGXdKLxhQgn
J2NQmaQkfUBs3Iidjr5xkzePUJ/YdXb7JDsHjQv5U+8xEUV87MZwV0iIS6WiuNDWVP3SMqiXMiht
UXg7e6mm4K5KWYQk6c1N1xbwWDek3JcDXpYgiUm3IT1cFDMQEo1xOCsdcQ4a6KsbPMWfOwW86p6O
ANoX0I5IM1w1Wr7mKrT0XptM7eE5RgDvnQOeNJIWRp309AJev0uVc7RWJF6quNwGmNUxi1hLlC4H
784osNuH8b7O4tGlMpErr+kl+Dw80XXU4PAinJ7vv78JORQjndTgEj1jwOf5Z/kcBfKNfsepQF1z
0zLPWaUGLE8fymSgllB46U6jv6mLtKPGRV8jZtZ8i5KvslqjwS093IGR/yvA9O83AcpKNrBBR9Nd
dLbv4BwbrMbX8s6Xienff7r/MtecP6oRCTjUqcOlz/FiSlSZRgRfiUv4YzjQQ/MxeDDC+QTnrEO5
iX3Fi9QN7V0TRfY2GANykg/Z43AUOzO4/0sWc+bmh0yzfjNoiBGGADUTeikFngrilZLvur0GSVoL
Mls6MsTwQYH91CUsh12M66di46El9ZXS2WKG3IxltoBNASGfqMMHNhSFV5n5VzmyT/ena6ktOaXI
Xws3y/xihOh7VeMbw4lVgxcnch+220EC9QiHwyrRh2bqF+ab15W4U23xXsLMClh0YFnZMzR9msAC
PXTc0EDdhd8bHy8s0002a0jAtbmcVbF4lrDKZLm8DJOQKHgpJV0Bf6wkxbx8FQL5pGQoDF44BQQU
ED3+VQl/3J+2xU8aEurg9lmQOTZno0ABOukVtQEVFJcLK/9SW1FgGZ+TVSq6ugCDBr3GwN6O7EAh
f5YXY+VY3G4nSijU5wQvca6206NAhXJzrMg9aUHstiLc2TGrr1YeVit78uKC3fyAWYI00LrpIdgt
L0YDN4KwQy6KP/m+bkLMZjODKBWF0JF6SbqvRMu3ZV3s76/X8iDQVoJ+KORX55IwEUlqu2atClNv
4vHE8Sj5ej8CnQ7Bf3xIOhDxU0agmTkbROlIEGxEqeJDkj4J0g33w0/QXajEI9Hc7qj/ch2lblP6
1C+39jUuXJAFMm13/4cspv9NmX+2JxZSTrxr9JY6UX9NSRj0VuLZPV/RllicUcMkxDRNKFrOJUeS
uKaJKGiPZvGLmdZnBaSE+wNZak2r9k2I6SfcHCGUCIhlccxo7/WBdsJNYGcFw0YL9LdmZdIWR2NS
27JN+H3iu/49FJdl2dURiuqDWR5kOx7XbbEX1wU3GjQ1TVAa5owCQ+Z2Wo8IUWT9u8KaL4ZVbLWy
eLs/a4s3AAf+5SYQH+iPzRv6dS/z1h5aisc3M11VOPIoS4mi2sDqs4SG87awWenGuAo3enuIdc3P
1XDH8OLw7JCfwtT6kVV4IHYk8uqaqecaEiJnS0oICir7NM13XClPbS73GanYMcnAVrk/hiXoIDqI
/xmDRubIgLE2LSWPK3mRmygPNM0Docb+SQNnEx2UwPJAhH+vmn30HUdUtrFWNoullbqNPksGs+d0
SFCpxn3tg6KN0zS7kbzfH+JajGk3ucntpGkqC7sVELr0kpsWOEFvck2vYDoa5jvS7Timo/8mBoyI
R5SuJL3I0Tjh4eTrJD2T/VDAhamLh5VFWxvR7GtNlIYKzcCa9cOXdOSbqiw2Wr6S3Uvn7u2Qph9x
M6SCGsxS+Yghad/h5OE6egcd1DCA4Zh/f4Gm7fre5M3ufKAV4cjIgERgurzy2NgbwoZavgYJwdRs
H9voM89/9ngO3g+7tBHdDnB23NcZGyLqJPA3Q2dPhxyIKFe2uuWscKxfDl2qNkdJxcZQyF4gu7kG
ay312RJiKwplN9Sf6+Lj/mgWY930YmcZaHUocdjaNBqF7VB5cEEPDwaLBzb7UkO48X60xQy8iTbL
QC4giAZfCzBprWtbim2sgI3Rr0n/r41ploJUj3UWJQBFtk5/JA7qfZDYzVrIVdg08iise/7dqGaJ
mMe4zaotXnRmDhJ3bUG18gc6pv9u7uaUiCjDpwWxK8ATWbdvcqhRleToVM7/Lnr1W2t5tu3JmAwN
sDdQ2JIQ5BwM8q2I1iztlxi8vwWZZV1vtYXZj+CkT/oi1Gu8/FkqHt9EHiR7g+JZAEIkjuHKOi3k
BSWQ8oJ0vIZTd66pWNlOiY4Oh1emWe/69FXI8ICWpW9yx4/ydmW9lpBSt+Hmr5y6DtthQKvzAgsh
OI4y81Ejgy9H1e8zZ1e15JBmaOearVeW+d6REHeseOon9VC5EIbeRE280+rK/3+kXdeO3MqS/KIC
qsiie6VpO4Y9fvRCzGgkeu/59RvU7t7TXUM0cXQfBAhoYJLlsrIyIyNyrX2+vmEXXNjFlwnX5xgb
KF1hkd0ufmBjY5N2jQVgKU0ErAzoQADzAOmAiOENOJ5feeZRV3nM9ngDPYdOqd20PydrtNlt9yuf
bKlaWd/5XAsXAiSGwSoJVjqgS8UsW22MgQckbXaaxr4xg7DY80Rz5SBdWdkFO3PEg8gX6SjE1vM+
O7viPFDwjKAiyU6GPzohRWshSjRAInh/AS+9MKRfGqI9AzCn1tJToO0DqAFS2Q59fXt9MyyMBhgY
FXMG+QYD+uCXRvRIBW5QYeEpzdr7KQkcv6pe/kronIPtk6F1hVGIDgmPr7IaqN9HSXgKeXdom+nA
/exV8f5C6By6eSrePKj0gUBVGE1W5yikx4S4fYcUfEp+tkpbrOyzhcDjwoawLFOvVDSJgvDkB5O6
0Wr2G4ZuaKbva98/kCi6iYPsqStRI/r3S3U+OGEOK1rTNgE4/lSwl1F9VEgPStHH6zaWBocben7U
oVcEFafL7eB3XllKHieuRB5HzwATOV52cmUq0Gxkk+mPg91F2UrE84fnUDi6s/7lf6yKU8rCSuob
mYDBfNoMPmCkjZebOap2reKHlqL+Kocc1P1xcztECUR8wI4jd9nO98hNoxdPUQIqVKn6UWR0nxbe
TorZdiimvUToHTDamyanp6SrPyUpfjdQ4zVitvLaXpo3AwId0LwFf/c30QVGDMK0vPdPLGrtgkNh
rfXtDFyuFepguT6Bhr+xWlRpry/XvBzixEGdVsbkIS0PZ3u5XBKq/gmrY/TIQNU3HbkZKrWdDZPj
edWWePX2urmFUYJhWYaOPAMt5jfOPS8jUVNJXnRqjeZTTtLagboSpFgzQ3LSoIQOSJ28FjJQKlLK
VuL9BUdlQB0V8DyqAP8rak7UFIQ1o5cBVxbvg6HdTHN9eMpXJnSJ5+PCjBDNxWGv9ykqp65iZoBS
QwlhN2fl5+RQ/iWB7Oz6jC7cxTNDg4JSChB9mNTLBZxGNIGSNIlPylQ0ZhEZNx7KcStTt5SoMYxZ
gY3DA8/31qWV1AvihHQhcYMC4pXSgwelYZIZh5Ih8GoeVJQcoem3kVCcU9ayvd9HiFwbVAhBlD1T
XIoA+H4gegOfOe+ZLnW43G1jLcw316fx+zlAigsCOTMntwSeXcFt8SxoQJPceC6FU4xT/3kcgh3I
IbdpieJrzNcmdA6DL8+dQudk1MwngpKemCsKJxAQTbIfnVBytia7tnxHt+sNMDSbcLNG4fR9518a
E7bkVA8xMIdRdJoMFa07WWL2cfzIS7KW1lk0ZCBiA1EnUqRiQ2GudkYFV+y5JXtKejeFaEC9NpjZ
lYszB08vz91OwG2LUVogM0CV4jo6qWkIYTvaeEdaG05NWW2SGpRjUwKVF7X+9+KK8Boq2EKQ2ZNA
hSUcgTpt0igAXPDEePKOROMBCMzIBMmxc30nLs2hxrAnmMQBPxCZZtAQSmSqVdEJou7P4Gfhdg6r
Nu6H1+uGFgpSMKLMYls6xKm+9SiEDfG8ccIe1JhJdsU+dfLnZod+PNRibxQrt+kRYNUV/7gwPCgh
MWMODfBGEDH30GEyWuB3dJenhhVP3Yxusf1mZWwLPuPCihAPIMgZfPRlhCc0fWyHLHjW6uHh+vSt
mZivurMovi9rvZF6JTwFYQ+FFdI7OFhrEtgLLDUg/Aaan0NDHtGv2DjQDVkbRUaLNSrt+K4HkV6x
qw2z3xjbfONv1ngYFx6dCrjXsL0RCsAriQQxXpukrBzD8I9fSr5qS/mE1Mm7fOfvybbZGna+AyIJ
XBTaikdcms4zwyJpDG8r0IuNXniKe9UGgNgq239dNYSfhWS9Cg0oRVF14dXqgRu5yusoRMOKBOEz
f99AWof0zUogtzQQfe4mkVQK9VOx84d2eppOCZTm68wHJE12VCNccRGzvxZcIGQWEO1KCGcQ0Ahb
T2rCMta0UEePM2j+8Qwa+X4siVNrbMXSwmmV4CJQ0JDQNvXtcVckUhtoHBLcWfzs9fCt4GdoupWU
0ZIjkuCF8Mw3DAnFGWE83oC4lrQdEm62xuz0btg399km3xpWu0leyn0o29JurRNt/qPCJEqIQjWA
2qCs8I3XEBCUAAKHcXhSceOjHGLHkbchUMWp9R9E+Vkh9kWmbMX7LYQZEnRRIZmuMSjoijynkq92
KXCfuPaHdth2hp9aBhsDW534SxaPiZkEa7iDpSVE4CajcAmxaDjdSz9VxXVp6KSACkw7bIDX3na9
sTeKtW2/sCelczPzsThzh0OLRm4KlOqJ92zX9yk6f7po1zL1VVPp9rrrXVy6syHNQz6z1Wt+0hEW
R6eq7J8UPdrlQc7Bew4eCL1AI4DR0bssMW4lyteYlJYcpIQEIAUKa0YwiQkCBWQoQNsRDUXgubm8
3Bafvu54O27qZrBD99Rm3HkOKHrQlXB91EszPDPPqWB4RAAiAn+8FvVtmsND9pFkUiDBE+473vir
a5MVX7x4IDE0vGOAEIYEoOAquw5hFQ9SNOo7xiO1wBhlIwJBWa62dTN2fYvu/sL/z4L1/zE5B8xn
azqQUJt6GVwiYT45UpgeulheoSZcaGLHhQY5GJwDjrKziD1TGz3gIOBWXfYYPCVuuqu30X14m71q
vsntxilvkgcKVxOClDp+JXuyVu+ez5roc9D6iuwioG+IkYWzCAQuxGMGprlVKG3qrIdyVCjZEpHu
OtWzBnW8rZV6tAw5LM1Yl5HHzVljAdp9GkGJurKfFl6qmA6857CNNQr2XmGVR8h4o8WeoQpq+L7J
+vCNRf4xBLKed7dFbyfMyj7GjIwmuJTcChAAWpVrxNMLlWCodFADUYcmA9Em1iXQrU38MhzQJJbS
BF+hyDYlpWxCJW4bNOkbmh5u0Jr+TA3yYFTFibaAr6KdB2fzvlXlbWhoOwMdOgarP6epX4nyFkoN
+DxkHbFocNjQPL/cl0ou80hO8HkIkpsAkj/ZOwMO1PbsGsUuHHoVXC1o+7HAKrF2JhZcNwRMKPgJ
8dbB/+bb5OxMpGnbAQ3e4xh2OTgVNIdjbYxYXtkIi2ZAuq2BMwch0rcVQL3wf69fdXjP89Ys5DcZ
BFnXvdfCs02emb3/34h0ORaJZlGB1h+Uw/N3b9LNpGbQ9gD/ABtMDySPo7py2tdGJZw1LpEat0IF
g+h9af3krU2TfdzEX9fH9ScwFc70xcCEi29qIBM6KRhYU3ebUiG/O4VvvCR+Cv3po+eK20Qgq6v6
4iM11Je+nvHCXTagv4y56KBAlx5PvgjLH0eF3aGaCqKCGBCvaRqe6n50Sc/vadZvGYRQ7LyJDk2k
HsmUODmrJwuXgi2pg7pyASjzalwOCmyGBgeGRYbuGt6Il6sFHKek1LUM2OVzwV/i5Gci+cdUan4F
rESMVmxB4uaZmhH/TEvy1lQgk618YyepJboofaeI5YOuedssJPtxaF4JNBdRxN+D6Q3ED3WjmFXF
tqAf6qDtYrygJ3CwukneNUoU2GDNqu1a6W5qg9y2kJ4kdXPIJ7/Cnqk2SqLf1aQ91TIUA/rmKBnE
1WLly4jjDbgYfrfwY5tMI+UtVfV3MoHfWUMTXqJDEFMxZgprrVqDZy+80hAbA108p6jAYS+ysXVx
ChT5ANBC2hf7PDdU9MZAjwxElehIJvFL3yh3gE/ZrVQ+eAP9BXwDcsgFGj6vb8alPY/si45+PsAf
v709St70GfVaXKIgkZWgG2mFkb5F93a4YuhPueVygyh4IaIfjMMlUhRLLjcIkn2+DhU7AMZNsDxS
y3+gkLMejmZshfuHGtIByhbHAFqHzhoJzPdBgt1aQeyOIAx4ePEdh2IUI+BShmkdPcCRzYzXCT18
12dyoQCJxAgin7kCiZfcnzjwzPeGHQ52oAX+qY6K1mr6rjalMtU3Spvt2rEND+j1ehkN+hVz5Zdf
8H2hq48eAZDJq5jJpmQldvge/YE8AGVnJJ7wVd/Ah7mkohFrrCVQ3zyOJXvI4kMQyA70QVdGPvur
y5W9MPQHrno28HzKNBkkHTj6GuSPh0Y2+7JdgzysGRH8S4XWTA5lTcklUuWMHXBp5On6Ai7OlwoK
ebBVMCBChQ2aSKmPh18quXVhbI1QlXe8r8Exwsr3gBnNynlYszb/fjZp0EsNfaZh0qiUPNRG/TKM
+rEqpCfC/f31gS0E51ggXNV4AKHPSBZ5TAxCaBypOUbmqADNjWbSQWSixGu531SlFT0Ud7Pg3+7f
JyZxJ2A+kSHXOPv2/oi0vkD3VwFklp5YY/QCBWNnKNY0VRZKDbMZXdXRrzQvnpAMoHgdF7oEM8FU
OIr66oVvgN2YDNLPkDrMf/ZR6Oh1ZvV151yf2aVNyXVUfUGlAr8iRueBikpK1Y0It0rMpzJFpmwE
X9dtzCGbeLrOL1YhDGJsahuo7Emu79f7CJVF3qp3UpZtFVwPIUuer5tbHNLZPS4EQcbQKEXA8KrK
RuM5IA36DFXj3zNkXAYL80ecbf4K27XQVBBMpSCPGxEnSzW4aNT32Hu/Ppolp3wRlgiHelSTOvXq
CHJqMnpbvP4nOgrvOj2L7UHrSzvKaGLrqnQc48QGv0xoj1N25Dra8iF9Ps1a2D9WvmhtPYWDz4tp
4tAZlfBSHjbgZ7LLX/0WH7HPt9zGaZStyAw3QWuvvSXnoV7bSPOHnU36kPQYDQEHNohgdzyiLs8B
A+7XGBuXHNv5fhUS6SWo6yVI/0luKJNjnKn3mRzzjZyQxCq8zlt5JKwNSjj7hcwCFpWG5OZR8VlQ
5afnJ1spArfC9WVbGZUuyJb16tCHLWJct1TQguuj8SZ+nMrfLZqIrxtaOX9irAJlwFmiVEVfEfdt
NOKgFbpduXoWlJsujp8uuJQkjyd56jCY0eps7zdDcgihWH4LmpS6hzBNb1dmf893xNadTrXCzFxL
pS4tG/oRAACaS3/6N76mBKIGYarjRoJsWoJ+z5GpILmo7H8/mYosyTqULhEIiRAgDR3fSgjgjov0
nx3Humkk7nULC699wANQ4AMGAxVGVLovT5URRTP4E4G88ti0W4YTHTv+oR+2/l4+DM70wX5V2+DH
2gQueJGL94PgQaUwIzKET9DficShTrxt3YDwdTiBnsxCeLOyKRc6jua4HTHEHz0fgBkvR+mzvC3Z
FAIgvFcP/W26bUw0grnNdg2csLAxkLAEjRcAnwvJk65U0qGQQYCcgLpEUSqrH5nZBWuMn0tm8BhA
lgYAAc7FU4aMsz5SGQSYrfwUoyVaQasubf2VaVuzIpwzhAxAT5VYpBJcNyHyhcCZNuqKEWnBNeFB
9c9YhBtbG8DyEMYS4nxCUmvKjNxWQuUdDVp47QOKBOZocARH/R1rSqsDsYbST3YwJRZ2tBUYsYOX
+73XJS1k75GiDrJX35cjk6vyvQJKHjMZ431uKKWlN8AcJl1m56T7uH6MFrwexoA/id4h+INv6eOq
LdEgjf01BA/E8J2gWgOkLK/FPxaEtcDurXQ2wELaaWj9v1OV2ozXishL4cbFOIS1UDNcFLrhAzKN
9iRkxMBh9CuyA2o2ZueEXwoa6ndor78+eYtDm9GU2FBA9oguqPPJiFbllrtSqW+CydiW3hYV4u1/
Z0WIW5CBSmNUOLirV5UV6Lel/tsr1hzNglvDW/WfoQgxihGG4AvIZO6GtHQCj20MT7ZB0GFB4OkZ
A11pMlw8OsCVzY4b/0T0idyMvEKzE64hou66KN3xJn+IpHSvdcW/LvIi7XFmSnDYedzkdZbXaD+t
sR2yIHqv6zVI0vJG+Gc48+9nEZ7fVzlSTUDSawHZeXR4yWmTmhKvH69vhaVp05BXAAwE9LBMrCbT
sAONO0NTRZbW91np7UNP3bdqA0KceOV+XXIM6L/Htp6lpJHPuBxSDO3WZm4jcon8OwveK/nt+lAW
/z6jgAhrMgr9IlRMB39ICgFz7qIc6UaK/ijn7OG6iaUQATfMPzaEpZcMWQ7yHNPlv8g/0eFvpzt2
fHhozN4AxC91EX4d/yI+uLApbIVBG2Xw82HeqHyStebElGSnZP5OU4nD63xNkmahMgQ1ecwhyPHw
3MdUXq6TWkeGD5cquZVd3aQP0BN3pmMMDCPoqYBhXBveYkBybk94ZfiGBmSmDHverb/rn+PtjJbs
7tZzGEvJk4uRCaFPExJaDjICvPJ374BgrrYayYkgiZYppnc/OUpsh/aUb9ZgT0tROkd3sgLNe+SH
0dNwOaXIPNcB8N6S222GTf/i/W7c/iN2oJUA8V/pHgRib31tRw6xjZv2uJa7WToYyE4DlILCIyJb
YUGzlLIMfVogsUQf78xhGTcr19b3+s7cjIromSMCAzuWcLT9IuloFyI41zrjGRi6HqxeRbPtSWyD
q1O3QPFDHCVQJ+v6eVzyXsC/Ag2ooiD/rUY2jNDYGJURjwIKikVmGcpbzz/HasVJLpQpMb65CKgi
CcshDHK5fnKqqu1QIy01HtoEApwZ2BjNcDDbfDNHz72dowfIpEA7WP4md/hKNWsxLjy3L7gdNU1I
BbUECRgZaXQa7oDR9XddmeDF3cbH8YU7iQ3w3k/5FH0ANR7OMkXdb4/hIIUFUAmrZ3bpejr/IMEn
ef0QdiFod9xo3FSg0DkFGy6baW6qX/Gzvx8c39JLbGd9tK+v+KJhA880wJ1n2XvBcAabER0Yii0N
JG5jxYwLlJGaNaTH4pExFJQ4IPsH3Liw4DTtx0QCX6ebSd6xUKYn0DCt6VktBUi4DP9jQ1hUg8WS
kRFQgjT4rwmSHwkEqdlooXL5nNVeZcpSu3JFLs8eOg1QWEMvpljPruUsYGREpjobSqvAk0wN7iZj
LfJbqoiBaf4fM0J82WUofRUJzMyhM32Jj7nl2Z01WVAPbbZrzf0LzgcYcYBuATyW0DwhONc8ZVna
w++5cckiIG/elHLTgOU79r5U+loOq4LHC5vj3KCYQPIH5K0JIgGwpQO0AOar6AkgmU2z61APewIB
0FwG0xQz3wNFuwN1h25Jt6oT3GruGkhgYQ9dfIpQSilZoZfEA/dQnRzAOWdGKvi26FOqorViTcl2
zZbw7FKHkuqgKJXcmGW7ucbqe7EdxM127JS7nKyR/yz49ouhCUcQAWtO2GiANbt50MiEjEi2iXTi
GP5aBmFtYMJB5FUQ+ZWPgalgjS35azCkYEiMnS6KLXBuWf/ag12MS/BggUJU2o2EQXqy34NC3vaG
ma94CteGtXDYLwwJp9DT22ygAYpgk/o7kHp0q9Y7DfyI14ezNnnz72cPFSh3jhP3NAY+CmYlyUfL
jNus5DsvBgsiW2sNXRuTECu2g5SgXU6BSF3/oYAt2ZCPqZ6tDGkpyr+YOcGjGDJHY1SAU5XcDDbE
c20gb6T9DEftbUgU7CJLvV3X2l7Z8KLmT9L0BBR44IwwgucppVbf90g3SCCjTHb/1ZoZgtdIJKWp
0T2JSgoopEuQ0utDvUu6564ipgSe5uvW1sYl+A0fqhjGOB8vPimW6nu2rAI6Vd9NtNtet7TimMW+
YdZGwEfNM5g2ylEdjQfG1/hX1kwIvoL0ZRRpBCW8avrVlbixu3RzfRCL0wU+OU1GuKmrYujBKyAh
0VogQ9VBPkTh2DtICdl5in4dVUJB/rq1BSwHKGvOzAkD0sAdynJkg/A0AS/jl8xBr25OT/mPFDUs
cIYeUMQCg22BKkL3y7fb/9a+4A4boD6ZCkECxAqDPXfzxyfPTUoHCkP1bfqsObUtbZLd8Csrbtra
Wut5WHQoADqhmI4kNVqLL92XUcleNYTAIhRxYaWebFVRu4nyNTGcRTMGStoMTQF4gQleEguqpWER
Sa5eFCfQ8EDOk7d3eNSvHbY1Q4KD9AZDLfsU9SBk5s0BIt8IY+2mXrucl7w+Q48+CiWAkQKOcDlt
eYrsgTxLCVeNJ5shNRyfxMd4JAVkG6NN361pJi+cCrTKQfMBDXroIBI7h0ICFmcGvKwr5S4pIFmA
4oghv1NQt14/EJK8MIUXpoQpLCdegstkjnPqxLO8kn6pyF5yPTj1THP0ZNzrLR02ldIeWtTvp6py
I/zAY7D41XEzWp7WfHhpfMymbs9K2WZ15HiYomagn+ix/JGCAtOsfQ3MwNq7agSFnWQz0oYUb6T3
bnwjPLDR21Cav4eJ9AiaGNBdU2mbZspOBTNnD/4DyqB/pfo3VRBvJ208VjO97MRTOy6VLfNz0ARH
WmRmXdyZ9WCUFtosdLuspWOcKxYfKysPyV1Dtc2Q8U3VQ9UzD6YbPe02JA3sqo0+paDaVF3xnHj8
GBiQ++hL9DrFWXDrTcUP2SP3hRZld1zpdIjUFkdW8r1u6PeeigC0A79tmxaapejhfTf0DvqkDkOX
evaUJK9D3B/lsT9lE2RsI6n+wE77ga92Q9Zseeoj205Ga+rJlta+PUk1iHTrAcTaMpGcghsbZDI7
m4DpSPVAze9PyraRhjcaawWwB+0dhO2OrKoVq9XpbdlkbjWMwAMowR6Cyy1K89MRXRpgUwV7ViVJ
twNvIWGSGehFBuVrFoOkHNLSx6CkDyH1Nx5on5G63LW58TtOR1NmZAsqjn1RKkc56aN9F0LGQknI
Tu7jn0Ge2GECrHSl++8oKoJmKyGNmbeF54wqmBE7aYuyMOj2G+0eZECBqaYc1F0A9Hda9Gn0nkWV
HvrZgAkWM3JBrksVXL7dD4ie7ZrYf8pC9qT7qm8maQS7zfQZtIFhNlr13kkpUGhK8xEZ8gkA09zq
KMPqV8lW7sh9HBmfYVUMVql5uSPzPLd51fl7LsPx6upzMFaqGeb1rRaU25Qr6Dqv02Pjh3tdBWOr
EfeFFbTKi8dBiDjyA7KHkcVr+sSJ/p73xXs5yXfTMLhGN01bP+1bE9lLcD7P54Tcqg3UEDyO3igI
W93QIQJ9+PSr8vqX3PMaq6SgNGtlcMDR5lYK+Qab+T4YgzdWeT9oqu9KEt2AnPFGQooWqhDNj7Ku
vxjvQwtpaxMtErWtUO8Q5uk+KJQGK6A39uBTK6LZvRbrO1p0GSQdehDUtHjb431Kyj31UF0LuSP3
XrdymS/4yQtfIvjJAo4/bVsZ1wv0JJRJg4yGz/ZqoRYgiR8Gi+V6uBLcLb2+z22KcSQhuRaWcj8n
i3BGkOQMndxqDvVN5qwHrfMABCQK+DLQXoS7DQ3UYosiTkExguGBucne38nHZjduQIn+NznwCzNC
lDINjETj4IEOhzzi1EGh9FObKsCGJUuHoNH1K2ChzQflg7NBzTfE2Zsm1QNSg6gftSSJ/ChK8glB
JAgm1JAsC5sSfidsDiHYIA6lXP4yEjT7hHUPBebMh8LdmHwkvEN6EPzheQtO8mwMHq9/4EIQiiYS
Bu0qpHFU5FMvv68IiyDLacTclPFjIfsHKVhDGC0h8WADOWvgS3DRi0i8kAJ0rUgdBQFRAEZ+D+kM
knN7isoX1PLf67I4IHf22U/6bci6LzkYjJWH8tIoz1dhDgnOVgHotZJ2BPs4+sOu38Az0Zlq/vpc
Lt72Z2stRGZdiFEWMV7JZQjkdt3j3ppyNHel7UpgsegKwE+KHiRFR/5NyGf43OgY0MTIkVftoWED
ru5oMCkd7HIcHS1vcvtvRvaPQeHMFMhh+rTCmSETlEaC16YvHbaKQFqcPxQPoXQ3V13FYeleC9CM
jvlTe8BkIMLRhoXVoQ3w+mAW/cyZGWEwrc957qVIM/Ctv2u3za5yjEO1mktcDDPPzAgni/dqAQ0o
jMYr9EPH36bkeezbXbGKNVqcNoAjNGwFkGWJFSFvBCukgeI5IPSdXT0RUOXsAhsNoaAlMT0z/llZ
RrRdKyQsgRrmxuT/Nys2WiMhQ0DcqFIUMvQDdJ9b0E8zB9pv25l8Ahsk6x3fjlZO8spgRdaGDhpq
Wq4h5YXuPKcKFRAaA6ESTysQgGUz6I3mlCIAEKlRSaNw6H5o1C0S/yucip1c1pZaZisAl8U9Au6O
/zWDRNGlX+pGHXhv0FO4tApju8zyj0xnv2qZdqYesLVmi0UviOodhoOyrC4yT8St1DCwNoFuDUWO
uLznydv1k7U0HNQDZGVm5EdTh/ACnjKllYKUYEvEzU4fQTaXJId0UE2+9rRaWh+8GMHnhpZDCTxA
lxMHyZIBGskxtkE74mkClBB0sKCXogDYdH1Mi5bQ7Tm3PWszMPHSklpPaaSkGkKgVrGTfrjROrR2
Q0njvzMjOKUJONIe3QVw6f2r2t+qOjRmV0ATiyMB8H5m7voDir8cCSBCkOsDX4jrZa6s3Ch4fUTo
17w+jsUtMGO2YAboMzGI66u4quQJC1Py9xwPjhQtetJYWkobr3T7//lTYrwIt/YfU8KU9dNYqmUc
zqTP5J4cIa3iQHhJPvonqHylb7VNN/Gb9IpIy/od/OmpDlfL8WyhFxi9rRqQpMBBopNJ9L7QF2Ve
UOJQsdbTzTLvb0bwpEL9Lb7Ti+HECiRO8BKkllYGzkgiBj2rbjPp3qcBwlZFgWpIoAwbv20h0gZu
s7FHa9nggzrWK80UuApz8EhljilUIBCnvnlUv++CFpy2uuYYgZZZI58BZEG8CWUUS9OhAlqdPwGA
CniUto314UvpvG2rtp2phv0Oqg8v/Sw4NZSj2RL9LcziR/DcPPUJBKWgy4pnjoGeBZ11v6oI1Puj
5D9CMe8JhNA/eVjjWVW0h4zj+aU2nbrx+WBHaXUiZayak4aOOrWit02qPUTp8KbryaYb2YEqCpLR
WJVO9q2uZbqZ1WVoNnAQctdAxSekd0kEDSyijyBc0yJIQWQh+KEGCymCg14lb7wBQ3mmgZen+9Jj
up3i5K2qQjsqOn0fSFpu1qH66XX6rRznSDLOXnSaknsFAMWxzX5IQWa3cq+YUtWeyhCCfCrYkyy9
YE8eWjYwaqg++mPDbMihgTBYoYUZqkhv1Lo+7kinGXaCNiMr9WntpnpHLFaFj34NyR5Zg4hUlcR0
M6nMKv3+rqqMr6YdOvv68Vpy4bjikWNEfyCUWYUQU+7HLCF6wtzWzzajNzhDvBJbLnmJcwtCyiov
tEZmHSz002TWSJPW9ROE4/7iGodIAV4eKLfqQNJc+iIAZ+QxiylFDg46AZEM6h4QnllQ6FzLCs/f
K3oJCW8bNDGCiPsbDLINeF4OtEFfQ/8QQKttyKYN42+99qvMkahi/V9EDtAOAAEossDf2RVCPup4
qmP+pPwl8gskW2RL6tfQKourpEEHmCJ2mGOUy/nTsoIHECBFqUyCVmYrQbSTmp2+distbjc0aSng
q5opb+bPOHs3NXzykzyRqKuPnalUd2Wy4sSXx/GPgfk6OTOgjLHPJ4bn5zQrnZHjpMNJkb+5w6Wz
YQinRs9a1qVohnSnCsr1QYKMHHyxt9btvAQKUxGQKID1gJ1F+fP72WgyXiUeOosYqvn1nXIst8PR
v9UQht8go2TKTrFlbl6uHNjFFANHykRFUId4SBIWqSrCKUeOmaLEmDz1d819yU313bvxdnTT3A1b
aSd9+o/56xrv+Z8/LB4tQLRmApW5fVB8r0FhVa38fHYV4J6TrAwiNEpqYiOWP+TGlHfyTQ2wBrQU
33p4+g/2UT5CV/Qhy2+U/Rqb29JOPf+W+fezqc+hrQpWEyxxE47OJIGa1KArWN2l0AYK7GhjB+gF
3kRIwCEV6UGwtqRum7wmrY4c340GXTvOgpUVXTQ09zogLcPByiRs10LNwy4te7y2tZ2akWPEnkEC
4gR68he+6k9Txf8ZEny9jvQCNNgK6saKttGJYqektWqm7a5fWkuHHHUWhiAJb/tvj6mhpT3uFHAw
jzPlBkm3LFdOCQns62aWtoCCfm6U3lDbYSJ4R6FQ6qPliFMOrnULdDT7JtQ//8YGqvZoG5/p1ITX
gFKQuuMduuSGrN6WISOWFyEEu25kcb6Uf4wIe7kmaZ6jqk7dcigOBFkXEF6At4GszNe8jcTjOxPl
zDSEeKuJ/b9DnKoga0VarvGDY8vVF03P9motf/iN/hH59Mf1US3I3oAv7cyedHlEO89PiRr01CUB
9HeBdIKyu12CsHJ6IE5wH4GSxEEa2yrdCRKUm2pruJq7drYWffT5VwgrqJcduJk9eXK57r21HuFQ
Y+5iM/LkZzkynuMUHUadmkA5uA1fgwxUWhLg5hbVko1SGx9JVjUmU8JfK5OztHlBJYu09x9EolgF
7Vk9TkrqT640gVCoGF+RbaOmBuqMvVJr7Kag4SMqY7nJwu5WAeQOipfplJupNkDhkR4M4kXQ1QWx
QDjrmgOKWJh6ggeYV6ip3dUcigDM+6kk+ygisXP96xcn9ewRJOaCas9APasa8OpzWgeNgxwq6VA3
taKNavebLLTadFNZc45yjUt/6ayA8mdmDJdAPSTmNCZZRXN+0zJwd+jmFCmVyafsYcpBDXJ9jEtO
+XzfCIcy1VO5KQPwdTWoig1ksiHVuRukcTsF4wrB4B8v8u1kAkUNuh5ZBqecEN3FatGrYSFr7lSj
W8gzEhDLxSmFZHMYW6o6MJA4QxG28kETUTTQZ5HlfJvpxq9mglqm0sXVygIvDh71cnWuFUjSH9rs
s9u10aN2ooEyAZQd7RJ/sCDhCt1lbjhdo62MftEtndkSLqXO7z0SZqPmjiTe+ah1R3GVmc0EoQnI
gPKhfb++sIt5BHB4IjgA0Tg4CoXZZlo88Y4VEySE5A39iA/VcXzXrNautyEiKfB5UVvfSUdIfJ/4
FhQwz9Wt8XX9I5aO//k3CL4xqYeQygTfkAQQfh4fR/njuoGlc4I0sIr0D9rBvukgIO8zAiyYT24Y
AwtDyCOUwZ0eQqXXzSzWeuYyD+7GOTssXsKpXiljUHqT2xnqAaLfnynPD1XQoDQRIxEIvt2nIIYW
OAi8b2pZv/WyUl15UyxWLcFaQxmorlQJGa3Li2aIS0PJlZi69QRtS14YFhAST2yaK21gpa2m8E2q
mM1GYHyHqi3Mtg0cOQlXYoWlKcejA42rINigCE4vP6NPKUFFQ6eub1S47hIK+heeqibg32v4zKVH
7rkpYfv08hRVk4/oNwDJqwX4337KONjOvN+jgfdn56c3RdflK+Hj0knV0CarY0vh2SPeWaxo81DT
+8kdeygGTxo4KN7C8Ilox8J7ub6v/oe0K1mOW1eyX8QIzsOWU01SiXJZ8rBh2LLNeQZJgF/fh+6O
pyqYXQj7eXE3irhZAIFEInGGLdoL7jf/icW/RJuFLrUs1xeIlbSHWnXrj2vtUD0WQRoiE76mT7o/
BXqYnurnDM8eggS4tT+vw3PfEkiVjHVlL0eaCdvg/GOf/7o/wM3nlOsI3CecVFUyIeSERQtgaFgF
BZoTXtKEUKPAY6Xfe5If6zvR8bmV2K+jctUQtEvLQtHwCZViemawfXelbH0Mt7InQxVpIW0Ge69x
+G8ooTvTSBpZot550jsUgT31cOQETSXqW2zeieEKh9sGwI8rPZ3be1Pa07hSFtzEa9xu0BXO/eyF
HPUnZ1cGkEDMQrqDIthBNKGbZ/dVZL4UaggxaBFjRvNDG4PpS/eQpvac5+6ARXvERxRcFrYIRRAi
xs3ftFVcsPgKCEwFOtkFjo4M8mEuzDETcInm6WgXOQ1ms/5UyvrPxCQB9O8HV5NspKFRbf0Y6MRq
hEYmwAelBtJhpRk/bGJ8ybr0cH9xb374VWwIcmJgVfBfg7DeqAip5ajOXqjz1jdvffdzMgTvG5ut
eJSAlgZODzp+v8+mqyplyXOIu5UM6wtn6M6EmZP+U/rQn3S/OMDRCZcLGqhuc8ku9XPiF7IrepxU
1K1EjJ4mHh9Xa4g/wJmKAWyVOeMn6Ekc1Ib5TSnpTzjZoqU9kzen1sxQb6Fmn0ra0TBGQAHZZdDL
HW7pL5j/Y5MqD/BlPDrDlEDV3A7bZX6FMscuya19K8PFPoUNRJs/2mU2uWSQX5kM59CMgjNWzH0A
3aHv2cxe0N1uYR6dnVOl/QRL7nOZJGcaJ7O7OH3sdyZeABcqfx1sh7lOTr7LdXeBdjjaNnT81tfz
hZmOn5LVRl0PVxLvkqP2LOXs8xQ3z1WRBY4B2JWmfmoN4AvByVO68SfLu0/DMEKGq6nAXi1HSOzN
r4U+lG6s9KdWXcJBcwJV0hgQWuAlmQrI4mY/HXq9r+CxYp4zmp8dtfrV99a5jZ3WZbTaz6vgnlIf
7ckwXHuWAkpJ7rFB/kKd6iFumw+LrCde0+kfZdp+ltEdPeTq5MDhYfkit8WjknWnShvBsiff1AEg
yLkDKZTYH3RJ9o0J/7Pe1FO3aCwVHVvzI4jMnWc2xqPTLW9JbWQP1J48qhl4qLFAe4RMSmDoaRcU
fSu5kqoG5Vj2QUKkD5mi/LRhfuH2Q3dBW/V7YuRnq+8OTNcXyGwBRWmnNgjShiATbB3HUOzD4pOR
SXWetEwqe1DVxmFRkf+KMU/a9OY0F3tRwkJQ2WymVxz4sDQGQx5G8lx6TQHyxo1MZ4BQaG+S4yaD
W0fkxxSt7F7q2fSS7rtQ69z0KEJZb53Eay8a5hoGpJfkdRauNnlmzhNtHQmCltPO7oAMtUTP5Fuc
DRNFzUotX91s+K53X08GNKBtFo1H46k+SG4bjo/JsfDiPYV45LkL5dOwbwT3ns17CF4pIDKHxx0Z
9LPbkRl4VS8rzTZBPssyD7aEidtNyyeNoHDMp0nzZKK2rpXClg22aY99Pg2hUpMzkeTPakvDRQYs
Visj1nUvlazvB6XN3XKZ3nRtacMqA8sRB+anXJ6r1/v5fWPl4UdrGo4fBVqfPM9gsuxxiA04g2tj
6ikxfFDbr0l2KRTHB1pWUIptlfc30dYVcrUCdJqN+owefGSWSUhLG6BkGGBq7eBSrfGhJemjG/Gg
a3mYNM2J5eOFtIDi3h/yxpGGH4GSFCqZ8Hrjb8RN1uHiPRpgCuKFtsBLo9yR0Igrj2X537dPcW9b
G5oqVFCwKG/Hm9eDlMyzDaKSc7ac0aX2ZzJ/vD+czQ4OQBs4tIAEhKI1t61MS5GymWBbdQFpXPux
h4tH9SgF9schdL4Oh+6JfTL+oSy4jsnd9Gu51llCsc8M+YHGZZiU59KZ/SzXBJlxsyi7jsRNoR0n
jdwuiGQ+tod51+1SPEtQD9Bmt/UyX8iEWXE7fAMHqG+0vPEmAxcu7rpQzopSEKXEVtZRZRS1Cx3y
pXr4mEFifUSjStcK16oKwZrcunBeR+WuEBXpSqtSBjNy4sch+WmaH8bi+f462cq+QBBBVgjdbwP/
bteiXKoLDmiVRYnyRNOPYB0LxrD5qa4jrBvvancPnYbitc7MiFZ5UFAJYNEW1YWjLbD3kqa9U5Wn
abaf7ELyJh2GmbT4oVF58OF4IOhYbx5zwCFjmEDGQlSc+4w1VUYr0TUWNUHx2j4oYbYnl9Wuvd8n
mWs+JZH6oO7nk/Ll/ixrW2XkdWDuS1oyHvpT6D5HauVQD0ZyIU2tDO4SyOiG2cyhlSuLN7cjWhta
etFR1Xu4xu3YCjcthu+0A+9vkR/yqe3AKrYmqBUrgWb0+2WcUKr0R1jRwhIO9sRWx1Ivz7QzwLme
lbMfTCPRlKs/WlqEllx8k2Uj1NhUgTI2hWXOPtST9UnKzLOpsjm8P/B1H/6xbzSccasfEXqAXBaS
87myho6agFcMx66ZdJwm1i51yKcZgI+BpcfFth+hbLuIlt3mjF9F5nJR3sQWaAbEjODgR4LBaPKg
1+UPzWJmQQUpuidIusvnzmBZiEbwN1bUO7hhnFJtfoUdgBT2rI4DJZNV15m78ruaaV/nfLA+3J+f
jR1+dRTgULjdHEvJGjLJEG8AdfVFy6AUqRdPrdaLOmib2/xqNrh8CW8sQ5Ik1HfJq/QEHt+4S0P5
QJhbf6s+1njHTn+K8KQbQ4NIK/7p+HxAhHCdCDL2ag+TbOjjA13EsmYHbZpTy0Sv5RsjA2kOxrtQ
4VcNPFrfzmBczqpFUxymY51drHQ+NWUhMkTYHArun3iL1A3YwnCrWGpqiRp2hwJl1FyDQfDZeWnS
vxfCB7j4Kgq3YltYEBp2bGrRYMYh2G5uUv0C0B78nNpD3Xgw0Qi4v/q25m5tk8NwAq8tIL/ezh0s
DNTCoaoejbT9OXTkszVnf69OjZvLe4j1J1xl/8xOrKUByhlKX1/TovNHgNZmB5f2QaRks/WRriOt
f7+KJGVkpmUDCVgNl14rOYEL5MWqqDG7USbejIc7zaBaluRjB+U3ZlvhjGdcUxlPVpGdzVHUehcN
iFt1hgRzjbIbaQTG+UGrO7/T8mBCyPuLQBSGW3ZV2g85iyE1sqQQGUogrTxDZInJ+/thtqr8m5nj
NipoR0tbgl4WlZoHLqLuoVGQHUFGdWmxnwZ36lyRyuT2+tZhpAizAtBRueN+sbu8NWOCGbRRy/ej
t1SX+6P6/b/gDjiM6j0Ed7A345S1JfiHvyEzwzntA73xLDRk8FY6nRdyiud9VezSCzx8w9lPPMPw
e93NX8pjEqqyix6MFL9SNeyhigPK5osjpFFvf+D3n8jt8qnCC3hbAIk8kMLF7ckbcxhLlyIa87pO
7s0Et9OhuzhmcI6H+s5A3DoOVZyhTupJC5gleerKmYiKtbEV0TFwAMn7TS7j9RCbYqKgfnTIXmCX
1GbptmkFWalvbSp4FtkqGwGqcKDQpYEIjpfp29Ri026K43KCWsZs7LrGOSpm41vVSHynUiqfTsNz
pyDVKLEKmScdbE+I9rREP9NC/UiaEoUdDLZBNHLbRBJs381ZuPpt/LQDZ2BmJVTnSlisTuQ5b4kL
K7tFZOO1sYpu5mD9+1V6Vft4qZekw/bt2lU029dL4LIGQYW+5jRuEd1E4dLrgNfc3E7QeGBsr6IP
ac3ULaSvbDTQxXP8+5t3c0jvXQ6TS7AA3gK9jeZHRKeTYTyYxkNdCVrYm1/nKgSXXOFlI+VNPkMc
TDobyZc3E70L0QoQDYNLrOoQm0oy01V2Ao1M8gzbF9+Zvtyfq41UetOj4QrVNsnihpoVjZbsWyz9
YMsgqEUEo+CpJknFShlNXT1qNC3sYuYmZQJJ6sP9YWyur/fvYXHpGoA/G2p7aDVJ7KJQFQqxFDqJ
IIYXuavmZnA/mrGRE2/Ke+4AygCLTxNVmiPg1190bY5imRzlwmlcPc4DgH7hPTF5JiOVlxcQkzHn
7Odom41bFmUEGQMFV7slipse0PzytznYg5SaQVvKK0uwdfsYctBMGnca2kkA2SsZXgKcsCHxV9z5
93YBNT+WjJWbk+HZanqcuNP8lMQxRKTLIbSa4WD1ZhhrpQzHaxa06RAmgwrzAZsWR9pmP2JzJuBJ
2QetbahblelD5pTPdd3igZHtnUF14QESf4AhYnqynSXb12VfH+FLCvHYroYzltI1f19SgowE8KEG
/IoF48LbTGQ7xQRtBXj5zlKPRwFI6Q+nrtCey/q74PNtJCMEQA8Vdwt4g3OBcG0d0Jtk4C8P+3zG
pRofJoaI1v0oWzvrOgqXIuJF7ofGAkvaSGHdV5HiSdIbwULc0tGEsS5M1FYxRIAduaH0E57RdIPq
EavtY55qkRw7Xiu1PsDTvgksWQM6f7+Ufp+93R/eVga8jswNL+vUprFqpkcLK3W8Xkk4HqXmhwT0
Ajof9t9Dem/GyeXCscuh+QA4S8SIBUVrxZ3JsGflyzj8A63CsYC0REWABjkunrersNTNNOlkZY6y
Vtnh+TDsijmIiUDdcSuBrMwQW0bSsmDVeRtlBhiuH+QUfMLF3CmplQSQ6WBeOpeFl0sZ1FcLxfDa
Ei909z+burUsAflBM9xeMbi8ZjLEU/C7UhNPvAoNYatC92qq0D1K3a8M7wNeY5d2ODIdOVRpAuro
T81gnPpWXkAGb8NeQ1dUm5Odo+pfp8GkbmbIAK8QMHKq9HnSxufMStpdz/oyNFNVcO5unSbXv34d
3VW1QlPHjJc5ncFaO+rqxVJ3NhUs7M2qEEqJ4NbAccCCGtttjJE6yNJobkILdw50L4V+1aVyAF+x
vCnQvKoPhsKzRphlW5HobWnrNgURxffg3AA1GH7iff538P+TIUvdZEc9aVce7UT4EP7nagD6CtsR
MkiwWQCQ/XasLSlVhQ7FFBnEKiEmQr4vdSl4L/szU9zG4M7myWmspCHlFOmD5Sa5EVjAl3bVSa8F
3TBRIO7DZSahFV3yKerG73EMw6CVA88gu2Oogl20OW24ea4GGFiOfA+sV6WxM8ZuitAL+zgzCm2e
GMSb+1t1KwggnCuDbOUp8XBHaUxnAyZ3mLcEdpPk0+KIHqL/3E1goq8CwcDir60i7vTQ5pJIYx6P
0TyXbgOPbzJZeBcT8U82TqnbONxZMUqqmTqNPUaDDVkWmPMkNlxY5O9S3/pk+QgwApSJ1v6RoLjd
WhDX4+NOjaFKemXsnDGicueBPY4ruRMsGZiBJBV8rI2NizHquLja0CIHmJCL1cegVPd6Bg0f6J9C
gcWFptkKZtnVgfxdhHLbnlG03vH8bELKjafllZAUq0sDMDddzl+1KdYDA88wvmzTZp904x6qVTAj
XD70fa+ek4ZWgj29AR/FcHF+wVxJA8WGP0YcrUlUGxBgvO0O8D48p4sUjtqDkTWes4xukp0z49Xe
T/WH+5tie56vAnMJsqFlqeYVAq92zLrt90+NJ8GmWAVGKhArlW9tEQ0u8jgI1hauzH3WYizMnE1g
ISRTdQB7GLzEtPyFeqT5h5SCXu1vGXuANfinecnsgezL9SnSmASm7I/GFi3RzaEAfA9CjA3QB79m
TG1SGTAiU+RUX/ruy0ISSNkqgmFsvE/bkIF7j8Jle4KCe+lTY4rUXXvozvKjtm8ezRzwbJyYGJjX
v5Q7UYbZ2uh4BQHNx9Qs8BvWoV+VBdAlVuqF1hPsdNRd0uUBroIB7eL9Uo2iTvFWWr6Otf6W61iN
MbZqrCItL5arOB9ZIxrN5ocCowDO37gNwZfuNoI5KqNUDBmAgkvmqcWr0behjmukYCeZ6+F+25TB
pwLkcjWY1GWcA7dx2CJpJlvmKYolBh6WFYdK0T03UrYfrGFfyfG+rpK3smoPemld4gXWm9Moy56t
ZTvG7DerHA54unmoknKvxOSY68rgyW380OtQVTPqDv7JyU9Lbj/XWXaWiQZNyYwA/ivPjmeWE/pN
mgraetuALQPNOG8i6dlMu5952u+SMrsA2nMaleJQaPZTxZKAlcODoZUvFISDgrXTqZKU17GFSUYH
sto4T8uup3ka1LSSPNiZF8A7lQew2kJ7hmVzCpGzB8m0yoDGKWBXPbG9kZbHBmQU2Gp+m+zmE+lo
kONu75bJlLgTzXZzloc1m6GZXRJXhVZeIusPju1ENSR8MzRHvQyyy4xIB9hBPnRs3gMMdyzU/Mlu
1JDGw+s42xfQt75ORRFlBguVmIZtLj+1CYQDYbyc+ADGLj7T4i99L/3qbPJ5nlp/Is5eIs1Drulf
4eTziPpaRbXddkc2zuGEon3KW6DtZOYxxdipjRbIi32WlfZUaN2xHOqHSVchHWjJF6RwKM0kXWjm
4GrUZQDtwOPg0KBWnKccrimyXaZQIS8iA6Ckvi/PZos2ipNmj5mqBBNRDxXQHnGB46VinxdlCmvd
fibgVbpgQlQu5v6zmg+oUPHMPbH5K4yYw1Y1PmjZeARM7KQ0eOkayT6bjEsxqQc6j6dMt5+IZj8M
gxVMveMbzA7GEWqk7Zy7UgoxN4tatmu0RlAY48E2csFpshY43A5YMy6KOBknNuj6tzvAKmCEMluA
f0hJ6dMu96r5cYh1b6pnLxPRHTa2NYLhSRO51/6z25yWjcVMrcCbObTwmhQMy9nCiwkJ7u/rjTEh
xaMyALAVu4Yv6Y1ZUWur1Ec0tctjVuknw0TFVXfkB6w8n+102d+PtzEs+CCjZwORAPCg+IMrwx7v
KMPB1QKqa017eJUeLT0VfKmtrAvKHb6TggwPxgj3pSonTfUSh9fYVgeTtnAE/Xh/HBv3PtzGr0Ks
P+EqsZssB3l+rIBKrie3Kx4JSU9AQz9MjDxmPXla6XqJU3yF/XfQNZJPs+WNjEMgjZoFkTjJH9j4
PPfLTvC7tg43dAnQJ8BpsHod3f6ueOzNusjB1JGh39Qf4F4SupK34louuI/ijR9Is8gWNCg25huz
jO+KGhMYaR5mZuQ1gSv5NEXWaH7qHfpk1H14f2B/9kBWAPZ7CP5WYI5NsyjLBPYPaGNMCQdJwnuP
FlQJZE1He8di8tctxtuQ3FQu7awNsOOeomIyP8is2JtUfiFa+hxrzqf7o9v4avhauq0CfYtOAo9N
ZVSRQS8wx4jBb2uYizDOBk/TimCkP+5H2kBi2WjoaAA5AhKooIS7XSCmTdJlShZAYg76cTUwHDs3
+2nBe0H2Z6iYf+9E1f/W4K4jckVe05laabZQipGdLAnGvpKDMS6S2oWZJ6jJlZK4NdzM8GAq5+da
0f3chuZl2+YALebOLikav+qKp3hleWUKFWE+N1ISJgQ4H7Q0VsY0lyxyZ85ILhMzYmZ/mdXxpEzY
LhkoT4KZ38i1N4G4lEEno2ozAiCf+ow8cTD22l7ZQ+hZgSPD0do5xzogj3j7PQhN47a/wPsQ1ym4
TlZN1oPQHhsRSEOPsfMBjQIfhpKubf79I+m6ut4jrb/kKlLi2IURx70ZzcfmdfiWf2nDVPXop+Rx
Og6Qhz0OUX8kOGF+KoJm3+YY16Y20s+ah7h1rdaJAwHaxcDrys6GW3LZ9J4av3SayAF9c71cBeKW
c0tjqhuFZkCQ4IednWZysKHte3+tbMaAg9wKUYRtCf/WnJlg/VHFNKJy6cIYpFxFrqDyK3hnFUXh
FmRLUcGnU4caAzaJiXExIDorA+v992OxFPB3HIwHCjrc/lIB/bQ1IAyjfKk9Jc+ftcV6Tcnr/Sgb
NKHVIuy9YOIGM/XymBcztrH9QnwIYwEMrBueg05z4cY/kDq0HXrRnurivhdWSgANJOvw93A3/AgY
XAFrjTX4J37czhuj6wFzNQB3M/GSkldaCGE9wTbb+HDo8KmgS9hAPqAMud1lc4Z3wMaZAHpolkdm
AoRWqd2h7CfBAtlgoYF99h6Ip73FUpsSqNIzVBPVmT7M5+mCF8F9/V17XDzjqAVZmD8ajVc8/T0g
CZHBQFWhaQcOKl9SqIQt1dSWeiSrXzIrsrtnxRJkjM1ZxPQB6op/6ATczmIypGnFLJtGWX1RS82N
x2dYyoT31+W67LhLA8bxHoSrWwqFZD0odEBMDJqXJuCwtabc/n26uAnCrYdSbQZpxMtaZBuVN2eX
pUsCMDcEG3lzKNDJAUQQzl4g0dzOF2A9UtMPeJyfRvotyZqHvqz8+7O1+UmuQnC5VWvneSwt4FhS
+qkbKleqHEyaqLe1cRCDU/k+EC4jtXjM6ycUApEkP1TkbSTGcGwb7RXM6pOaFbFgCYgGxWUmqW86
zCawdaqRPQ2LfirJlOPBXlSvbpjAYc9cjWv9IVeHr23oCV7FVRpJxCteywr/UVcV19WfJsw8E1yj
Q/ZoS+7KklA81QexenDNkOwy3/FFlK6Nih3aHZYNXClyyB+o79Riar2kFZaLBnjbEsO+IHEJXnNU
1WtmWHlU+39YPFcBua2mgIClz2DURnL7qx9/jctFnbN/2Gmrbhq0wPDEDH3t2ymWJ0uSbLR9ohEy
QZ5cPRSl2bk0E03e1pq5jrNWO1efEk7pRZyMiJPA5teEXI0C8SNDEUm8rP8bPjtdh+FSYDekU1ow
IK3gOe016Wckjr3W4hFs+IdGg3odifs4cpcucJImOmSCHqihukqnuEnCXGh0QKs9Df5+KVxH4xIi
hF8ryFYBkGklZ7VHJzGNdKYL8qFg8nji+6oiRIwY0v3QtfSMeKdDaHLq31JVcIESrAVeN6bMMwnO
oD02EoUiaPIz6z9mcHK7P2NbTyXXH8jhUq9V4mFtsQGTVZ+HX8m+Bh+m8JoR5OrKTwORLd3WWXL1
gfgCV3fygdJZAmA/Tna4GB0aKsK1b2V5eL6jYYeHGBjyclnerhwknQJF0lxlj/pYBylTHiHI60ls
uQxWK3hP3vpKKvqCxmp4A4UC7nSE7qlZKy3qz3EqgiKtvQS3K037h7UACTk0CtB7QrnLbVj4dfRN
0+GWA7G1XQz1GkvbKbMtWAxbKxtqLzqcktcLFZ/lGlld8qZAGUthS5LMD2li+TWYmKNGBAf+diTU
Ev/7jXiVQ4XQPnXGGjfTTvNwHfElAmVfBTr7pvIPOUHDoyvUpBRQUXiOSI/aiMVlZ0R287OOF6Dr
TLfvRMKkW8tAw6MuvDNNSHzzT50gAOhapaZmpGnmqR3mV9CIPlqD9fe9KTDY0MbRoYYD2gu32uYU
Ci0dQXsY7rZBMdZuo0Iiyqh9u/6HUxXvPoB84DoDDb51wFcnUdv2ToY+px5pSXkB+jdzdZIdp1H/
hzsN6DvQLFTxigWZrNs4hTQ2Cv7pER47QlCzIPv7oVcLwWg21hveG4FdQWUC8UK+0Qb73k4eCGCD
ivY9zetDQ17SQQuTbvpxP59urIObQOsPuZq2YnSsqqwVOJyWEOuX8sCBZ6RZd4IzaCOPotergF5l
r8w6nZs1uVL13MlRMHfggcf9ZyrCLm9k0ZsA6w+4GocCStwCXRFkUWfwFMo8tRw9Xa6DmuAGOB3u
z5ooGrfYhjqdCS1w1BnAos5JvEenxVXlPMjhl8pEIiuiyeO+0bjA6nvsUGSpdnsECdOXW1mQSTeX
wdX34fI1q8ccxDUQyo2ceUYjhfEwnzLl5f60ba7qqyhccbUAXjGaMk7TOelhcgSehWwGWvdh0QRX
5g09I+zMq0hcYQXDEHWRS9TYxDfenAzIFSwLaJu/kaCKJDhD4c3QEwmwCIZnyLdrUO3tVHfmRo+q
hHgtdH/aylWlb2T5LxcE30N07IXMS4UiFU9XlzlnO+AHRTcI0WC4OktrRgnGNZjBWJbOq06T28b9
I4EguirkvwoWOH8Y0XToUjsBLZI44wr2Np8UpgpOou0tC1lkqIaAPc4/ODkqK03oCGI8PeAuTR/U
zqlLzkXbB1VLBOlue/L+E8zmVgJTtHR01g+01ECM4M3dZJZfwZHHMdPw/p7a3rnvobgTtqlsEtcs
o1GhfZHAty6q0Z+nX/9dEG4xkGpVaFDARGA6dAtgBTVDyB5CNn9/tmLXvo+FOyVINuXNlKEDkeUq
hCYelwosoeHb/bFsLjZIueH5CvUpHENvd2lpZbVdr6LfDss+WiNe91O4AP5DDEjkr9LUeKrhTR6V
rpDYBFGgqI2nIJOgtwA4pWiHbki2IMldReHSqZRPVUo7dC5WKyGVAukAQsPH+We166BGRzwNklOF
j57nc/7ifEwBv3abp+ySP4ry0ebeuvohXLatcmkxag19vdRBM0xJDerqDR1dncIiIE8eBipaKZsf
0XTQwjZM9H35uybVBihtZQsMS9IGlI+pi6Re/3z/I27tLGhtQ2UFSFLUlOvfr0qKTE1Uw1jJ2l2u
e+V0rMGNs5bn+0G2MoWuQNQbsGxoFvHXsYIqIJragxL1w+z2yYtkxh6BXIeI2bDVItdACAeMDU1R
84+OkCInILw07YzF0pzNV/Y4PmqLP6d7rd9VuwkocMOL2StYnrF+qIVn4+ZkXoVf5+FqMtMmGWxJ
k+FXqJjMNeP5JHflRRkmwRP/FuAB48StBtLSwJzzZ0kJzKZlVKACpA/Jt2Z5kp5WdIG2jw+mHyu+
KYVwMHkdI/WUCm7Wm58Slxxc2WRrRd7cDpHiIr3YeT+jfzqmLuS2nuYcInxV3UQ1HrOD+wtnc0JB
5sANDggP9Llvo8UFBQRKAqa+imPoj/VPoD304PrH/v04W9hHpDFc5rFm8PLPs3GWvDIHrUKg/9XZ
B0kWmvCQx/Z0Vw0bX/6usZ3RhKJiamuHr0rq9uoxt4IGb8cnO0NBjRSkiGR5MSGgJOmDYGRreuSa
ihoWCNDNMI6GLyA/g2yBNhu1VqTguU3UnWnDdJNEsgaSVv6jHhNBUbo5ov/Es/6Qz0jjejDTEjuw
+QXSm1fCFv3+txJF4OYMXfV8AtFijupODXPdmnHVhgTQ3weB6Bp2FlaFZvEsn1ZRmAOJMKwH+3M3
foE4iyDAhgLab1m3/0TgcoU2gn5dlNUcORdahpAZBwVRfclDSO54w+Rqhhs/QdLXPAFTLCjctnbV
9eC4e1BlJwWA/dIEAeEDrJq9Iv9aLKKtu/WZroNw5zZIw8wudIxPr1/NLnGZInJM3ELPrMp4/5lC
bm1bMZXGjCIEAd2nbV2YzaQhcUkAIfbRLfz0OOzvLwvBzPGXn1bq6lYxcb5AqdZtu/5cMB16vLWo
ASyYPP7uw2BC2rR1DYy+ObnpRGE/K3JSEYXgql09G5dGhkd0RKTSPKm2DK0ifRIV7qIoXLGbLLQq
tAWfyDD7hyruz+BvfLv/TUQh1r9fHbp21hgqmYo5Gh3nuZGTN3DhDvdDbN60r1Yar8nVaJVlUYLv
TsN4N0MAZl959HnAHQQuCoU/7u2v1ff7MbcS93VILj+QMbegeYcM1JXUtXLkoJwc6qY+9aZ01p3+
xZImUbEt2lE8v7aGv5NFMnyu2Zt8/bWGuWQIJVAPSpsfiOW1O9HTw2bFBoPLFYCKxqbC4//hpVba
VMV5UbmnOUATg87hk/a98lZJX8XLvoyZb+6BwTvjQef+DP8/Kfg9NjfFlWKORiZjl0EQnobUL/Zx
45Ww9VQPUJM1XcVjl2REG0UKBZG3P+57ZC4D98YyW7ONUQOTvtcD9lP7lBT+KkgCmPuxP1Zh+owO
m+NDH8wXxF63HF8RGECF4cUCRQF4K7f7JWFAqCsq1nLvK2FpBnU47Sdv9usPKeRhLzB7Exw36zTe
C8ifBEQdrESJcdxA+5qocKaXGq9PD47Q1WXrinY9NO5AGCurG2ZjLT7gW5e0+Snr5udqgiGHM7yM
cfssmMrN1PM+lSrXAWl7aYZnORbQEMyBCeduW9qjN7+Dlvgxf2ay6/iQBLgfdB0DP5sWKm88Z0Cw
EsJ5t59P7ftRJi1KRrk4KuxXycI+f+ybJ4O9YlF5GjCM9wNuTep1QH6XMC2x6wGJCNJrHrSAXUq/
k9n2LVgi5uTL/WCbe/I6Grc6e8lsigLGa7C8tVzb9uzOcyCtB8wEvK3D2vaNekc89dR90gRJfmuZ
Xkfmlmlbp0AsDMh9lgqB4jj1M9V007Z2E/3l/iC3qojrSNwyHQA9QW8YM1rSS5uel/lrwn7dD/F7
6d1ZJia3NDtcwpkFDF60XLQLZG76zzYAcKlvH+fH4rn56XjqkwVxHhYmqW8dG79+FPkAbe2Oq2Hy
l5uqn5WxTNafABMIjby0cynIZaII6u1egHqSmRgzIpTJ4k5m65XSz/vzuHnyXw+CK2AMqFhJTDen
384l5ZuxL55BrPFMl/nkeYEAuidK0IJ1aK6DvqpnUlYxoxiQVEr5rPTtrq2qg9aYex3+l/cHt70O
beg86zqcrfkmoaOxmM3MAVMgKaFlZz+1DftQWrUgTYrCcF/J7Kqk1jIblOvOdoFNhSbm6Dv6p/uD
2eK1AgcESBEgmLL9ByfO6RJZqmOIs7B0RqNQCZKO7EHmeiGz9cF0Gi+15V9zQXfx/GYmiWApbkE2
4IeysnZAqwW5d52Fq89m6Jlp9zOIjNDrDms/e9bagKCGGQ5FqOXCwmkrK6+kl9+CAyus4jZck7TS
WJW419PsK0xf4X1ie5KNJ2cGbebp4/253dpn18G4I6DP6tgqV/7pVNVuSt964WPPZt6/DsHl/VhS
SqVNclwU4LBeAIsPmalF8prdSoZYghhOsI/ZZfj+L8XJdVwu69MEF62qxW4jyQy7mtIz229xcsqF
bYvN2vo6Ep/12SQpEkNxMntKuPhwVfEhS7EfQ/Cfw/JFVGPe/2Y634hBbeukhoXjLC+TtzYtvjlN
Ef43ywJKj7dr0HRmKx1XSY+kPrLmeYKH1P0AgjkD0/U2giTDqtlxkrVO7g+DO7+Mq1tUH2jw4/L6
ZycyhSq164/mD873z/SHxH9tZUVWw0MPIVnAwEM92v7ksVALkL1EwGrRR1r/fpU0sjrtjSZZC8h2
cYl9TnpJUHxvtoqvx8MlimFlTkkyxjMEyd6ZQ1QBT2Puxx/pUYVHVNB6kuGlBRA47kBcWxR+/UL3
ppNLHVZTjaO1iivkB9OGr7ObBbHvfKMe8/+HtCtbjlTXsl9EhJjhFcjJmbbxXK4XokZmECAG8fW9
8Om+J1OmU1F1X/xQFZEbSVtbe1xrqgJ+lPVqrgaU5+sVDAkwf2hfVhCo7aLEb+6GA7nN7iPdS96s
p9lvSl/ftD75Xvxyf/LddX1de+nOZQvGpAMSQQyuF8QfLZ4fHVvaE3c7R+XP63L+n8fm/6y/IWIb
GG5UpV2Be7EEHsV7+gB33C8P/DC8xIHsDBfDdOUIPxAtzpR04IXrDhFcoKUCp++H/bhN9nK8hlWX
9Wz3xPHXxtYsxV0yHqOPAbT00YWuJk/5bbtnaOX0zMzPwRhn/+YHALWBgGYriwAkt/Fj188Wapa2
lesWdjWi+iazWb6pZ13ms0p05MPknQnJ6wnNSD1WiZkKj5nUc38RW2rFFk27dmaCYRn7Oq8tFY+N
dQuyq3EzB/3OVf3pmN6qj+5tdJ+H7M46sl+KHAjpumsC6I1LowaxtcKWEK4NJiSRHMCrYujV8DBd
7hXe7C+We072EXIf215ib2S7K5ibPDFU8HvAjdDp4MU61AgQzVMqy88uP3NtewUjQwEzQLkFMU6X
HbTe+Z7w7qUYrUOXyhALZUop2BSryOOJmLApLQGfEFJ+avtNYk1kF1zwTEbUAGw3ggjzHmhCxkN7
qLblzniOApN45a31M3vVtsw3QMiZe+m99iiRL3kjxDRKz9tML13IX4pvc9D585u5sbzIc/Z8L2Ox
/lC/K2cnwsTZo2LDoEE9gdo2bvQgf1jQIF6Mw6Kb7o48p4GteLKobjWQPLNuH9S9Z/eed7mdYm4Z
KnPLX4HT4c/IIQMP+2lhLRte5FUeieJ8NFacCTT1Js/BdoMEspX8mEr7pbEHWQQpXZVgZzq7bCun
g8mc760d8EVeMUQb2BvQj/82/YVQT7qPS8B97fgE6zI1wEWK9Q//zLiZTuWDeWd45UHZtaj4yP0J
iUH5GPM520U69DY1O9z0ioE5bN9S3cvKSWK1ZEclmJPI4GpXp9ANxfxGjedKNgkpia4wxXppkqsp
NTKgrI4h/TJt87vkfT4UQEr2nJN2X59UjHV549O4l0HUSsykOBrZa2mcKRlUsNV/A0bYA/nONs8A
GaMkTxIbIjkncTgyRmZgLmusMDkZUESyATjoU7s3vD5IHmMfc6b/tSqKM3h9D9aumOMpN50fetd4
jfWWgnKsIreseLX53kiznZnFnj4SfwAh6YhuyevLljy1+mJZz7QzZhNPCgzqhVnXtyEZTOJXk/nk
JuxnloKC0ay0SNIAsioSsAgAS3Ms1RazeqyCZ5Evj0Vmlo+Oyo7glPjauOmNnfY/BhVgPX+xxDN5
whKHEqVq9yNs7gHaRE3PJuPOxOvO2/rGKHPJVVztN1tgH/5vfYv9Od9SI9VGIIdhffEGry1o9ZZ0
TnNLlveBe8MNhiC3NYjwdkulnqA5pPhasoU6VPIl68Hv2ZcItpUr3JzVcYlkTC/9pm/73bAv+0N5
WkDry4B/N/Xg+l6vv40qsKsWamHMGgueANpjQLhHcYu0r2bh04MOAtjooN85gCHCe9x+UDnJUjDr
j8i/UsW7azDLReP30o+wre+6xwIFKaXz1B0PkqNxjAMDoDv7/26l4t3tmN2pafIh07mZT+oz4tIw
vWU37s441U/tr/EoO9BVa3i2TEGTEUYlWgygmnBwMsw3116lP9TtMbUliLurr8mZHEGDVXTLNu0S
xjB4jA77Os8yL3vdBvxHTXRBM9V+Qqu+1hF0fkZPOgj7tHpnWWYQK+VDNdYSC7CewjhbkPDkW93c
mC1FAlmpvOIwBcPzfIBnWu/MTRPwbqNtQeJ5k2z6N/35upqsvipnkoVwou24S8mIrXTjOw7k7oYA
/D6pNtelyK6diOYZq0AicZeaXreJdsg5dXkwfl2mhMdtr3naKXtwIr/KpeknmUYKbgFyxlNdoY8g
tFPTB/0VOmje6KA/xqYjeTVkkgTDgh90I7bkENQMSOdAMW6DAcQOnp4Ox6YuZf2Rq0m8f8/NEKpf
Os0xSDvHANlMByDYgN8ErRbqVs169jrbWoV0ucVOM8Iez04BkqeUhtcWmQw5RHawYuOrGpfO3MXQ
H9MbN/a2j/2k2y057T7oDubr+FRXHpkDWVpRZlENwdSUETqH9aXDq932G32L63JM86C8tf04HE/m
i6J4GFG7rsWSuyJOPzkYRgE49UjCtn1mrhGo063uyJ5nieUxBMtT08Gc6YSbYk36JlITr+2Z70Q3
thoD8VoGuS09P8HyUJP0rpbh/MiNuR1zUNp62RZ0Hk1QnyY0n8+Gl9+778CDub6XMpNnCIYnwmAN
qBtRmht9oDL9Vkq/28Ub8g484ejUnPpT/1Pbg6MmupPVDdbTcGd3ZzmCMweo4BXmYFpUlshNune1
DSCDmtsoNN5LeDxdgHGCh8gzfW3Pj6X73IIjKLi++A/cuU8h3tkXCGbJtJOpAjuaHpau9tr2pe4B
eGX2GgraUzgtID1IjQe3xLAJULBBxkX7TWN1jxVxNnZqnJq51G+szDSfMIc3+7nl3qkVhmAKEjaV
nf1K6zZ6BoU0Dcra2YPc2/DASHSrGY4S9BaQn/SJbdPeVLeuZYB4yQW+pdUYqt/Radi1CwFKWhQ3
mROpfjyNr66aZj4igXrDW/7E5ubO5vXRTpwHPY8VL+m1226gld8PmBswFF5uxirG9Cbod8A6ngV6
6ewqMCYYCv1ezaDKGpIUJBGldRzy4+iYip+bjfZQEj0OeMuygAOKZZMUKQ00QNtsqiGPfIBjtpum
wLw46d8Bz5bdlhO9swCu6tkcQ5zXj2j9YmBy3/pn4lUszFidhl3UYWCaDUbpUq9/TFHPGmDXhm/k
FPvUj6WsSetCMcgJLEEMQ7iW8IhUZmvVzhLjoZTxaPgsLG+S+0Unx6B7Hh6zTeUrkoGqxZ58UkVQ
VelottExViBcBvQWGBUQ0OZwJF8nNLKO0gzK6lN1JkFQdpbWTGnsaQ6rogY/PHjKY+tgJ+6rqkQB
WI28PqkemyF5w2d4FpG16a6nBs7kC5vKuNNMsdnOYZMbO4xHHjHFekw09jtTbAx+FyfqsHCCbAMd
onobf6ki69GJh1cQ0ATVjCO3Cknks26C/v0m8fmuNDVB6kCbwz6jr0YHIOCKYeIrp3yr1MmBp3Rf
d833fs6Y1w+osDR1wMHshWmZAEhd4Wzwe4faezPGHXaHbTk2h7qCq3H9Fqy+eGhbJOBpJTYR55cZ
cYwyMoFJaAPAm7L8oLDuVqMyYOblBD7p4JkY4S2wzKG0DBtxgwtqGaN/b+fRL+xnh+V+494kxg0o
zyQmeHVlZxZYUAoIwzgSAzIoUJ8CfXae25rtMi2W+WkSt1Dsp25ZMuYDQWug++Ts1MHLj/S+uE/u
04d8Vx66Z2UKOvCPH2WP3Oq1/nd9Yn91DGJpqwVoVzi17ya5dXPJFIRk/0zB/0rqysm0QUPE4n7H
pFiQAhKc9aXkniym4ZNinK1CCPQUCpDOKl28S/vFdPdJjbGBMQ5G45eFWL2TcW6up0Zw8K4KvBbL
EdEHagfz4PWS7DU9RJa6B9Kph/Zkb7Og3GVvlgLXBIDhQXlwvGQ/7OqnCox69G9U8+wjhNuQtVnX
pTawR22qbXrw89jjz9LUdtev9noZ+UyMYPgLa8jj1lVJmPb9ARHojxgY2Elp7qcyvcdgyynR+21f
zS+uot90jRPGWXLM5z6AnTnwyD5idI8s8zzcm5RKdhSr+nv2dcKj0YFINyEqTELcjndO3B+mku8l
O7Cs8JN2LfxENjrDgG4haFfPGfC2l/TT9EO5b+4cJygfwKSyUZfoBQBFAf3a5sF8i3KJ5IhXDd6Z
5GX1Zx5oV2oZWUxDCHYCW3upa2Sneef3ym2hoAY2zV7aJpK7tF5SP/Nolnf6TKg9G02mzUC/x8DC
swbmsa3iMr7jNP1d2W0RRGR4tlv9CDD197wrMr+A81j0VJK8Wd31M2Mv6J0RtyXK/eMcAmjh0GXN
tuXqW1zQG1el3xrFlpzyqqE6EycoUq04zZxiQiPMxxPY0IDP+FiosWRvV638mRDhNRmaVMOa0Bqn
RJEH0hpP04A1hQB07CQv8nrg+68ocSbdKnNHSTu1R9w0gpjJG3fRwfCAIv/F2BJkL+N7WfZy9Sqe
SRT0Rid8doYEi2tHEEBxDIOQt+s3cVWCSdCiCVJJ9BgK2+emztwak47HuMmek8I4qbMlUYNVEQu2
o+WoaKH88LzPlN8y01ipJzihBHkoH6XK0gc3tMSXXlWDMyGC5U4dniRtnsHTxesB0nEfyOCeMf02
bFl+cj1SOBP16RZNjoZEVh8Ore4A0kwFtUl7X2ruwa2H+zlLuEcV+7Fo0KyJ/jK06XQqWlPZD5bP
nm7VwHid6Je/OMazbxKuWlwT8L5ScEMAYmI/DPp2oI/XJaxXDBZib8RlmOgWh3ObnCs2DpeA21KJ
gzhVf1cECPIj4aA5gBHbdFnVbEddDfQEJGVNqQC7Y0inAzD6R28wilmS9lu3qoAhsDH6jeZY0WWI
2iZLxg6v9axGYdKZh5HpuxrsBSBwvRsLZTNPGAqZIqYGqEeAkEHtvrZmLPuMVf0++wxB9YpoYi1J
bOQDH1KyR/PlEemUHXp7hg0/ofUOleO9LAm3alrPZAo6mDZci1sgKYUIoQN0JlOPFeUxaioJDINM
jqBXpRpZEXWh605XMg+Ezm8WyJxtF57HdfVavb9nCxLsEClLnvSlS0JSok2ieLfy1He7wgfZ71+Y
I/RwO0CKA5wWMMIu32LGzcrBr6qhU/VbVf0epX8BT6mfSxAUIo973tRqTcLcBFkfEEU6HSXcSLJj
a0dzLkVQgQxFtqgxFRK62gkOzaEF6R0xdtePZfXWIx0Cw41RWBWzdJe7RVAdTRw84iEIMYcg3rMn
ZAqHjfLaHIYHPEpAIZDEbWvX6VyiEN5kVWQ2jgH3M09TgH7c6WSQuAxrNFlo5Ie5JDqm8UGkdrmo
LGvZTBkIzvKocIIk0n41SfQ9bdpx0+bxc1GqvVf2I/HsNnmue0vihq3p+rl4QT8I54OV9xPqFQ6Y
BjrfYu3R0qMNValE11fnFjD8qGE8H3tqG4KSqJUG2JR6GNAhi94nr3pS/B8grNrm9zK/el1TDAuh
G+DKMakguPSRNldZb+BeqXQ6lrq1mc3pi00tZBi1mG0SpTePKO0XKIo0pWcj4xhY1oQMW600Xk0d
9/t11V2WJoYYSJ0A2wSdEpYhQhvOJqPpqMN3QkXxFrlKj5Ifc6FuqkbdJcXfKO2ZMOFIwfmcOjWH
MKeLTLDWkU1VuzJqptWbcSZEOMyWZ1U72OCtczqUlVT+UCgy0ohV1TwTIdh7dHxQYy5LEtY1iETy
KWi0Xxk1/FQK2rm+GIwYLqoCtBHB4KPsqnYUJNChOgJijg6btlP+xkICpPN/RYgJIJIYTTQuPIYc
djjVj6Nt+Cb9KymAgwFpMKi5gAp6aUzqkatp6XRD2KlAC2pBVeQmPnHer2vzus1Crpj8A5oodtwN
U5I3Y4RksdaDzsFovHJp8e1az3BuHZTjZxrArHi2IpvbXlWJM8HLQZ65740+z4Pp5HBv+FejAuWk
DocmxtC2Kks5fbQpfrqyZ6KErczjOMqqkvLQsqlXWneVgXGCGQyQCYad4uSVJ9XewVjjgEgPHV9t
hYnuqfCi0d4XqfI68l8jfdMo9Wx9y2LQi/DWyyLZyNmq5p59pXDXszzlTRNni+bayBAl2m86dS/X
j3tZqbAT8E4MoINYsNvwVC433QI8g6Km8CkVE80qU+KNVudRJvHuVo4WUmysBQ0UYKcUTLbbza3G
XTxE0wBEOhLbgBvmcRChZ2C/oFH8+X28ECdoksqUeKbE7AEfaP1gXfE6cfV3ExVvf7F3BtKIoA1f
oGkEMwmwZqc23R5hAW8OEwODWmk+q8yQpANWjwh4PjAwuPcA2Lk8Io3HFOhcEONoJcKeJ5a1yDnI
aLQ+HdGCk4r5SR1kvAYGhoTFdLkTKaVNwTvthkNBNlOl7dMCTgObkz/Ofi6yXBXSAOVjgynsckUD
Iz3qM4BfQhX8SGeQa0T5Tmn7zfXz+eyUCHKEC1SwqHDrFnIMZUz3eZGDXrqaUFFB+RI1COc7Adna
qUDB48ao028MQ8RVJcuir27s2WKFjSV2pxQ6x0cUbvlQN/0OjbiBXUcPtcueJAteOkIubrOwYOFV
LensjEnZjWGuPTsxWJjQTJCnv5N4OGjtveU8I7UDWmIZHewnDYVYRAgu2OxB7QmkpsvznBTNjtMJ
Ytt6Aq0yR/Wv/u1YqeQ8P9lDSzWIqWvADQAkE8ZUL8U4vTOkJEdG1Z60n1YR174zDkpwfQ9lQgSd
YWOJjCkmeEJ02Hi2+RWjNJKoYEUhsAyMXIPWBQw2YqTTVaYVVwPKUjprqdcMyNMo8E+9dLYPvdZT
ibj1Bf0rTghzmF5OVjqg7wwoi8kG0SrazxJLhoK8ogIGsQiAJQGRBywjQQUyowFlkYVaUTSAqJ2B
7SqpvC6S9SItCiwoOJKsNsaj0dbpfoIRH2NFsUHvjpKBdgOYxhsFTF4YD8CAjOEbvYp2HQnOpUyg
oA4FKlO8BtVnWOUAK65KP3O/dgDM4XgmEztG7VgG2rXslLBEENSAZ0/Di4LWCcHcG4bbUTqhYpH3
35r0CeOvQKb9Suaf8Lwk76RElC00mA2AyWHKAjqUEqDy292TDtxJjm4PG23D88wlCawVxV9iNoDA
2yBsRrH58v7O+oDfRCYt5G59KNARwtQafJ1D8TUiXf52/R5/gK9/2ke8Zh9GCdyFgrXQLRbZDUWz
HphMAwiybobn9Ng8THt4mNXW3CyczbpvHFl/3+//eODJQmP5mXRBbzKOBD5PId2YvlX8K88kof3K
fbv4fWEvmx7ISnQ0EXSC7WIwxhldFblnDfhzfR9XzIcDgHkboT0SPXCrLg+NKkXJ2YC8vVLOrT8C
HDcta5lDvvZSX0hZvuLM93fVmDlzvpiPW76h22kf7ZtDBmItObylbEGiXowA3mwH9DtYXesXvVFv
6zQqtn++a7bqApTCNbBp4otopHXTaS7SIaS2PZrY6ibvFEMiZO0+gbTB+phhAIuykDJTtKLUtBgB
YdLyk2MCni6ySBtQx3wkPXGC60ta07hzacI7ks9tC0jkcghNYODNEUh+DW1nJzJWzlUxKFcAjNdZ
MB8FfZujcW6bHAkO28k9t7wt6szruSzWXFMCG5YBbHgo0WILL/Wt5y5jc5Ej9wcarwdSz3mgj9Nf
iNEIsKkMQGN+dHwJYhKQqqCDQW3DQqM/KK99YMjK6CE+LwUyQK0Btx1VNZyQsJRyztNBw+BMphk+
7bXAtCqJ4V49E2Dr4sUFUchn3hNUikHmgkypbv0oECOSnAKu+Puf65cDBLUF61n9jOhVOZrem60D
3uAKnReV602q5jt/DI8NuwxQXdsCtMqSmhVu/1waKWlL0KImLvdM95lBvVLtL4wmSEE0FxlBDdGu
eP11WrZp2yAAtY2x8ae6+WqYshGmldsPGRbgzzQ4RJ+45jplLGan5X1otu+EFIcmus+6l1r74+I6
4I7P5QgxhZ3zKXZj0odq7N61cdR7KLPtRqJKrNnnKtsiCO8Mtg2cv/BzLhW5TIGwDOKof6rec1AF
xT3bmztrmy0cw/s/1rZzYWLKDrFX22vu2AN/9aHMej9pEfVKNHrFvXKXGwnOXxC3oNvzckHabCdR
Ybc9ws/0PtPGJ20eJ0zjj+h2me3AoQppJK/1yk11QdgGGkdNM2ESBINTk0qZUltnoBvI7+c4Cucp
CbkU03tVDGbikTKCk2OImEtxTvS+chpAM/P9YCdIE2Zew39dP6LPhg3kzIAVhnKDHA3w4ZfbZ40j
1WKSQMGbdzUyvGn4YxQDaBzKMsh7gB8Z3MXCAQHVE8FqZ7OwHn5wwK9quc+UH9dXsbZVukp08Mwg
qwKSoMtVdE7rTG3FWBgXltfHh8Gkfv3nRIpYCUzNQtwDgwDuo0spVeaacalirzTQGcPhmANHjX9f
X8maOqNpDpVMePELB9+ljGgYk3aI3C5kpuWV6FmDzK1qlhtS/eT853Vha9sG8wmCV7gBui7mJcmc
u9To7S60dcWvkq9Na3gp2jj/RspHLLKwdYrbllRGyazZ6EILoIMKO6rKFx5pkju5psfuPwHPh5DF
kJ/5tlUbuQ5jahf2fe6xpj8RK5JEAzIRQjSgl3o38xLrAAXkVkvTozObkr6X1dOHq2mAGAjBqegx
TbVLR4IkT9iR8p6U9T4exy8G/E+vGAzUTwnYt//icM4kLos+27dhYJZWVAT6NnypyZeuve1dGcTI
qpohmQSvRgUVlStsnAs8XBOjf10IAHO/SpVAcZtNKpvTXHuqAVSKOOCjXC+G9ABjKqe6qLsw69M0
MNwp8y2rfQXLmr3FZLlsUZ+1AeyYmrr8QYEUef3LjcvQAqBkWQZxc31jk0TzGNqE/eunsy4EpBl4
bFwwLgg7x6ucKHEWteHEf/UYnEbaTNJ+/FnjsIIPGjewcgAUT7A3nLpzzQenBQ9BgelZ3H/+Te/v
9J4GuE4v15fzWREgzFg8T/B4oWdDWE4+cu4im9+GM0B6RmXaWe0IP1fG2L66a2diBGeKAnd7hg2H
sz4h2Yd2LaD4/7EtuFyJ8KhxrWO8sjXEHN287WfHb2L+8OebhX4GUHBDpZeg41LBDJ43WRazNkz1
fAPl8GP1l9bMu+tSPlciLQ0vJgorKnIPqEcuZ3ZmAGxAnPSFMjMgGR3rwn7nrbWfuztwLVrgfm0N
smdE37vSjvQ1XVjeUWgDsBw+VYxrnjolN3oW9vF9E9ObjjdeEpPD9eWtSoFL4BI4vZ9TmSwd8ds1
HIOMAr442rjZT12RkbmtCwEBHlI3wO0So+mygBNq84qB7TreTlPqzdT16R8XEXFQsG3/kSJYarsb
47xNChZ2hoGkb33D49dCJ5vrG7ZmD5a4ANcHxQZMDFyqA23qRuFxzkKd3wFwtsAwmt2eqg7V2ia4
Lmp1285EaZeiYpaXSlvEDDnzY2LZJ208xlQ23ysTItq3OeUFJtxZaCr3keEii3dTuDLgic9PD44G
xNMouMH5dETmjBaE5Bkroi50cvdnFyWbQrnTUL4vKkeWU/mcKoconAsSHoBdwJt6uWlG2mSjGuld
mGPeC30cOz0lnWcyBNgOu+lbdmuCtPD6Qa0sD3034HBZwvnPMWMBj9RMZjx1antg9Zexpl4P5LNO
8hStiTGApoGN1GCRxEBhtEBTmhl5G7Ip2bAo88zyS2m2p7H4cn09YiLUIhqeVBRSLGRA8OyJzURG
kYNiyK7VcLJjD1ymoCJD412UpB7tUx/h0KEtrADw4PsSswx93kvcPOGB+iR/2Ykzm5vTfODKEkhw
E66dZfUPU17LOgoRLeBnzpLzn8QIL8g8WHXXzoqKpMKMhoAKoz5KDjDFju55ppDtQhLppWVxnFKn
90vDfKyjITuASsAJdIXeWnO7ic3Z8qoWaKeTbt/OvUq8nMRvecJdn9NW39id3nuaoz+1ZZuB6MKI
7znXaVBT/HhfzE/TVA6+m7UPmeXcTRZA3a14mDdG3b/nff6KMl1QEnc3Z9GeYMjAU/Bb3Ex6v4s1
5UhUYGkSW6n8Okd9oZ26KjDSSd2aTEnBmgo271yn97pVdZieMexN3+ldAI7nx9JyHqBqX+oxecEr
3Xp1ZNwPxRA0Q7Mbq/JIivo4aOlrO803lpV/y1N0oSRFfNtWwyanaYseCmD6d3a3UVu8TgVa371R
LW7wL3fuRHswr+Q3elSC+bYcA2rxJ6WIAHzm3AyYtzZaE5vQbmgOGBhbu7Ea85uSJF8dtTwNVXlX
JfMWWA4YzVYPGDreqnnd7mikHFlibO1pPNkkTjx37r6aeWx6zMREuZ5a/kjdAy2ApAEq26DW+q3h
Jt+jdlQDZCr8OCtOmHy9iV333aYd8TKTv1eKu9EL/a3u7W8OAzh0U5avqaGnvmM1YWaT+1mZTzlz
NnpNH/LKwGsc7/sue1ZMgOJpinpyUmAUZzg2YwoLk99oU9z5JWlfaKn/oENtHpRxKk5qmdPAGlWT
eFaTlS9aEvE7tKssGDz5F8LQR62OebUp9QgXa7SOFbSOutrPUk+moBo0QPFF8DtSw3mpmWHupmLO
fVMbso2e4D+NqEUPg7qHx/zIZmWDdqYD14BI0abfiRn9sCtz9PqMT8fcTbMHZs9tEGMWK+TLxoCH
qvaGXnvrh3432sWXDAq0KzQpEbPw6ny6eYIHWg395MZ5Q4B8VPlFZJ+MGiBavP2zppX/FYO2SBQn
8P6I4UGGQkFd2hkLcRu3vZNsLCPxS9pt/8JegkQALL8W0lEgML60V10WEzVWEjXkwzezcL72uHW8
58HAEm8yuw0tor2O4dnCSg9FaktCVHFE42OZ5sIbqKP31XbExiaqGjnNcoMtCAcaMJboAjn4M58A
8kmB6KKd9NqPt6msRiy8R5/ECg4XoJ2YMikRmthNxyuyd2XWYS1fJkOVLXB5tEVDDeoyxEXIAX8u
lHSZxki+JOGG1r4viwzkGnr92NPmtp7r1EfH0LuhjujYJ9WzZae3iUILyTesPUloKnEwPIQMlyqO
8Jm9a2EKQeEhzFJYu+DXThsZtpzgW2JDQcvmwN9Hj7YO51K4FXpsaklcuUDkUExvCdRz16PoZKDs
RQGs8HWllQkTIjQlAnkmFHoKzep+UH+U5h0j70V8n+ApuS7p82W/WNbHiPr5a14VDCZJm8IRDEwT
3L7l6ShA6XFdjDjqvmwfXD4HDS2o3yDZKbiyRtnMGcmLLtQidLS7Oj2kzfSedMObWgLcguqR61VZ
ezKV+MYYI98s502eZdvJaHWvNUeKkd8C9Ap8eu+b6a7RSRlYyP147hC7ko9d2ZOLbxXujj53Vo9n
dAoV/bUDzBPVH5RSprOfL+jlhghmiSuYo2speKDTXPNIlnhD2fhDAfzfRga7KFuP4LFlpBw6K2dY
T/PMhl9lfDfrT9fPVyZC8NZAoGinUdxOIe30L1XVvBh19Joh/r4u5vNFv9w04RIapCyG2TDB0dLo
vj7A/5hsyXshW4lw9RiKadrY8SnUo5e0mD0Tzdr97+vLWLne5wom4j7kgEqJ9AIHMpnkPVHn37rd
gqidI2Oua/Vjx5OX6wLFVhfx+ok1hjGhscIooiBjxw7DvUu83vIbgMxjFPa2C9wdB5gJmJkexzc6
AnBoI5vJkKi7iNREJpXqczXBomn2borzW73QEq8eu7ecqRJllGjJpzKEFiFh345T6LBHwp/jXtYV
JdEREZ0p11B2IHO3nN/vDA1RQ/00Nm/Xj0y2iOUbzgzz0LEUjSPQQwfYR5mKCDn9c9OPdjyU6wky
wEs3xaWEgpqlDhA9uMRK4fGCeTWmvXPCJdZ0dSFnYoQ7O4xaWhj9jBayih4VPm9qR5UkylaV60yE
cGdjng0KryiUCy3qLj24Md3YOaAb3CS4fiqrJ/8fSZ/YJtAAkoEPuprCubltywcneZzqx/9OhJAk
IaBNR/iJm1KOthcnrV/Bb8T7KTmW1T1DV4gDCnUUHsW0D+OuOWismEKEzbclS7/bbr3BQMVGTWKZ
O7O6axrSL0seE7wxgi7rZNaRmYunsG9eleS9Ld4S2a6tL+dfEcv/n10XmwDIqlKTCVyfuaeAnptE
3S5jr6lCJcomYpb9Y0vPViPcG5S/bN4NEBW/8t/t4CHffNvcogmTv6sPTeqxV3Y335K3hiEGl5ya
bCeFy9T0YzFRGgG41MoRdI+/cuRDnNKRzJCt7iZ4CnVktKyldeRyNysUdErAZUwhM/iMMB72J+oJ
oAO7Q18TSe/QqoEwLHPpDnb0T/BCNXMiNqQIzZu032Kc+DZrakl2bvXBPRMhaMc4ViyaHAJTZyRI
bD4zjupA9apos6dNhsSurq4HPUrIRKMogbDhcvO0JkkT2hljWI/qby1iLhI/2t8c0JkMYUGRlqNk
WfbQwfK3je4ecHUm9RtLX6/bosVwXsZ28LfOxAiqrvTagAKoCcPaN+BteUTR11P6XxUDVN38nFaq
p5Tf/kIkqoVo8Vn6ScWWRTOlJW9sdQxdpUImJzspKQtJj3ObEyPeVsi/bUjdZs+x1sjqyasnh148
ZPyAvYa+vMuTMznJ6gy4yGE5VXteJSeW/Li+OpkE7VIC4dqIBn4yhrr56LLmkUb6w38nQb+UUGBe
JXYUSGipfZ+y+CkC/t51EavW4WyblkWe2Vq3UWnhRtimakIqRXs382Lb6a9u9Pg3cgCpgOZiHIl4
kQCjAEw6BXFYV/5GLsErxhMP0kQWm647x/a/coTLNOto77LNevog8uDfpif+kj80v9hbdTQfGsz8
gXAmD7IbzgAFhTzK9VWuqsTSMmnpqI7At7jczbTt0hIgSwDFZ/s++54bMgHr63Ph5kGj0cQklskx
Qp7Pk7GkLh4cfwGMMfzhyciDDtRjgIjdOkEX8MBOfd7tAO0uJUZdfbTO5Av6Ms6ojigO5Kv6Y1e9
mSO+oRqDv9jGMyGC1W07tbCmHC/jrNySCpOYFpMc1GoOAyUXa5liQgeA2DoX1ZFuKPoSfSrb/Bv6
3J1dcQKoi+HnGwUQzb2zG8AvawM1SvcxE/qQb53N9VWuGeTzTxC2MiNmUZDCAWo7tWLPzcsIhFa8
8rB0bUs1+tD1ERCcp71dJTJ+pLVj/BhhR80dE1Zij8qYuSQvqQ7ryMoDYI3uEoX4vZpKnra1+3Am
Rhw5iYDT5U4zdnnO+6DvQF7SSCZ2JAsRvZuyXjogOkhgQ3LqCxNFnbo+NVZsSTRmVRAQYZbCKsY/
xRa1tLJtsFEg9EFDp8cVzePuwZH6GyIY1IdDigwLGvzQAY1pU+GVBnRnnDAFFsR8ih9zIIaiKPXi
POcH80a5cY7k+IeMp58ECl7o/3D2XbuR42yUTyRAkZJuFSu7ytm+EdzutrIoUYnU0+9R/9gdWy5Y
OzMXAwy6MSwGkV84oYDDhmZZHBeKshGy6oBWvxJDXV+5f6a0yOh0uCF0RBFIGhnsCSrwjmDFpSvh
z1/T1aP2z8Iti58xsyalbAewPymIpnBRY2vN9ZV5LC93Au19S80xj1KnjiG9DATWoPlKlLY2DfXr
CwLPYj23B2yHWdz3FX8HP2ytWrk2j0VU0QxtlqslTnKttVCR8lPAELRuZR5LMcL/nSuEzaA8ziCr
Jb4bduGihgwqnsLNbPimBa2rQbjYoYOf/GrfzRDXqi9lTjx500v66z8chn8GX+K9ocRcippg8CR9
aZMHkq+V2q9u0zwxmInoUIlafKaVNVBekBqOi+kbWrZOY7/8PIOrmwTSq66hH2N/g0MnXdtSJsGG
hmu/O+gBUI2AZPlfrmfU8RWA0Iy5p/b1sDF7GmtepDgJInb0/GCtzeLaMqGNg4oxFCagmLE4ajpU
5vK0wD6MWQc4A1zV+pV1+ttzW6Y1OiAo4KwBNYiixNc5ZGNvDpAeB+Fa9+ttHSRBdCCKwy/c1WFS
anvq7c87szriPOlPIbNIM/I/m2rlbhaq78PEk1+GHXEmv/Dt8395qnULrSob6eesOfJ1uIZBsdcq
IFs91Hk41vlsE+cnzWr36OpefRpncfMMRZXFygQN9Ur/0KXX1lx5qa/eCJ8nstipfjAoOrugJnfB
4GlB7pfta0zcqQmtQ+dzX/H1TW7c9CheKu4AQ67Nzxt37ZPSQaPUDdWwZ97y14U08DFzlYOkqcSP
hiU5Y1khdl1J2ebn8ttxBDgfnCboQNnLFnFj1HqpMlAbzfyADudBSPHsmQJJB09FVC6h+fXzrK4l
cChNADYvQ2AH2Mmvs0rSqR1FA+7h0D1zNgVGhC58k76k9r9UpPl7o38eaZFaVVUmx0Y8K2hNEN6s
6JHPJul9slaXvfqBfR5osVG8Fq1VGCOkb3wl6FCuglnaLoaJkRFKO4Vv02Cto3Ht7H8ecREEmZFu
5kUKxZJ6sB1jFG5UWduf92lJePrf8lm4ykGIxhFcRnZqRYFvNrFR0EynyGnCPow8siWKN7sy1OG/
FPn8Nt5iTqKxJ1XnGI80k9sXUBJdNTCbr57lYTeg6TETX3EDL8WDgIQQ1K7o8Fe5VHcLhKpTaIc0
qI5r6tdzkPjTUItLt67E0LGRgWENQ9c2xE0Y6AEL1wQQryDyIPj4aUqLzyktLLCF2wbkR0UP7JR4
vdCdqmoTN4/Twulrkzhdle04NfALpCGsZH3lorx6GD/9hMV3FiVZSZiCn6CU4LGzB7On7s9n8doI
qAUCJQwgy1yf+3pnKLnVok4CPqwx5ls51p71evVdXhmDLNQGhEiVkusYA4KpvS/8sXUIQP1+B5uI
352f3cLgdIhdwJJ+ntvSHODvuf80uWVQI+U9a8sJlOJsW0VOrTrWR7nLAvUldeX3enJTiFq68IQv
3DUr5atTVmQZMG8FJDZ1eW/lRK2sKoH2hjB9EsEQWOo581fmNz+Tyy8BqIv/N8riuzbZoHRUxSiQ
qZLf+jD12S/dA6HF3M0eFpLXjStLeu3hnGGqc4gIKZOl2gcngsBCzwJV06K/a5JJTqunD1GTrWVY
f4O1b3PToPkxu7ahI7f4+gQQzZNVQoqOjNHglIPy2jG4uKEo+djK5iOxo9+FiH2LVHDREfWbqMh9
KkGgw6rMDY9lP+cgkerFTtKa2zZRb8jUvNhgATuAk4eK3MaOxE5lRkHFmIqDaLsDYJ1hWeAYMtgU
6AZ7onH0J87tpzzD3860WQahjkLWAHM5JOVrGRG651UpO0kL0bdYAQSmkFvgCvMehxwVTasLGCx9
/aihxUYUQ+IrTZF7KS0ip7LopRyGE5e5a4xT2HbjVmJG4Sij9JqlbN/28TPnMAmypOQwcO0kpOre
pBI9UQjT7mik2oGgle11CYgEU5QiqcrNI63kk1DiCxA//1J3YP6eZlKeOqvwYFOWDT/wp7UYbUT1
XNuA1Ub38BF2BhBbo3jlZH8PnWwZnOBZVdIA0cSaP69PcbWSZDRnc8VeFjDZioCXfYltipMNv+no
TIFTXgmdvn+v84AQbphnNiPZvw7ItKxsEi6xc8RwQKIbtsacWRtgEVJ3kSxsqcUAUz51LlcoOG3x
+8/3wfeP8+sk5uvi06qhIMEIAzX8LCZULml+qGG5w9V8JVX8HmZ+HWaxOQ0fxjEhmMqovMQQ/Glb
uFomF7A//v10EDkD/YemEWDxi+kYQ9MbkwXKFC8lXxSPep55fbOm13K1jI6LDKRp1CZUbVn/hAJT
2YgIwgBzOAGTLGVvnft33CwecDRI5FDe2xtuHkj35R5Wjj/P8droc26A4gE6pcReCgYwTYyG3iGY
kTbkUm0Vr/CmjfynukmCej8Gao+as+o1d8ml3a+mr/PDu7hjZ4oV5N81G5f68pWi2OeonzWepSYJ
uji9QEO9dihrL9I0BsaoADCeQRUeLkxx2aw0b6813FFuRqioomoCDarF/hYyS606xcJ3QetPAcDd
FyTrT5YXb3so9CQb6nXHcdNufl7yv/aO32ZN8I8FhrkiL0FTsswNQ04gsm+9Ks/C76CkA6H98qht
gNt+6G7GUwx9GOB5W8+8KC68wvbUkz261XxxV7+SDTsNp+aGtQ4L1xoB1zJjEEAsnHu06Odn9us3
nE5GlIxorCDhEZZb6z73Etd4wo95ScM+KM8mc9jbuP3/Maf+myAuV+bz4MtLqhtlUZrmLMRQvtmb
Xsx+lTezuU0d0LDYZx/m4OXMm/YIhr3yfsaWRbfwmwjJyh1zfR1w/ZvQGQDCeoliAnkoyoYBm1Qc
+DPb0rcRfaxjcqOcpCO9Z7AFg3mteii9KmxWDsj3q9oCGNCaweUz22ypFEKigiV9MWALqK/HKbDy
a2nt2gjLsF5pFM5KaFCowEyX0+QZ7dopv7qAmjx3+dHVAj5n8XV1A+xAWNf16H7KH+YN26r+tE0v
kh8FAupXxpv2ocJRwl73OZtPyfIUzXgPfR4eIiiLI5wIk1rdiJGLQ3VvB6A9uFqY3TKnDNZt4q91
SVBQ/Ge0xZlVVXDN0gmjRQ/9x/gI32wvCeQz9BY+Jr8Jkt1aXvj9lcVyfhpwsbANK7qmnAcsFRE0
VeI6BSlXqLzXxoDlN0BcIHJjrMUYnZ3qo0RjOCFANIIrp2qKPSim/nwRXjuFKCubwGQocDhYssW1
HCDsdOqB8M8yF2KsBwh+hT8PcXV3Po+x2B0zN0iKEkgPz6X0LfsNphDcpIgr1w5kPXzDVfKQwptt
7Vm9tn6gJys2qLxgwi+zWklYYLpkSFN6GAyZcXMZ7CRxlS7593EjIuJ/BlqmtpqQ6ymSEqhZ55Ez
NcSR+xU+zfdoayZhIIudqSaoVi4ySV1tmwmy+VBHoi+gx3qdkjuTWvq0XsPHXz0Pn0aag/JP4ePQ
MwjeNhipzYejzdqTnnb/oeFkgtkOWCquVtRGF+UGvYB6tMFx5ggp4TT/bhXgT02/fz5185IsLyBQ
khHTIXuAjuJikL4Fu5rp+EKFITsTGMmy7aKb7scC0ORsbdnUq+sG6yXoAUOTDRv1dd2mvJDUCqHq
OTUhyTemShUqyWC7Wqxzt7M1SCunbblVp8b2aSz21qicWT4UYEXJIIs1d1LVhxPV34eCNg4b+BFZ
n58S0kCWuoafJ4QJICsVI/ft81CucNJ+Xq/vX4sNze9/Au15gp82Pmn6JMtGHax+uHwk0MKwjA+x
ijP4fpCR0EHHFSIFikZAuPk6Sl5HHGtTMpTTiMuzlzaVMa0XjpT95+l83485c4QqrSpjGAAdvw6U
JolJUjlh59IkYWbUO11vtz8PYf0Ftn87Y8iAjb/CzN9kT0UDnLXU4iBbRdI7HS8epdgIWTHsUtvw
oR37wVKEapOlj06q0L1to/oft90GhPmbBNoCCHxDMslH4AjgYlOLm5pKKA9otjcCd6600o0BBD21
5K2di7DQZxcxQ91ME9sJDmp1lMQPmcE3kNj2mNGc8kpyx6HYGb1xghCg6sRGeVsCJGZKnMAwOqg7
oBWasdyJPPahjzd5ah7fmfAIPQwpgfkjcGVjJm8pgRBKo9wao/VqVPJGtYRHc3ohWQa7imz6DVrn
0ywSnTeml1sisBJzdJMkv82FmTvGYAY87fckh0WP0cXHWFi/hKgv1igNEBpnqMxIQ4aWi90FnUE3
lWrfyxL/1cwMokJKc3hiKEdOyw+paYYQjysQqhps0vF3lEl66NFqrVtjb3Wyl3OYK9ba1igRoE4W
0tDpSVbAtwBUzsToEixWC5iP12r3PgmgQwECagCpTKvA7jvhRLaeeiCnvwMGywOoeL+gS3mAxUTt
VFBucZRk8kWKIFzCJpWV+mznySWh3U0z0WPL4MrLOw9UexIOJQhNZZIJVDKRGSjytJsaNCHH7gby
58dqUN6GtNgCAXnEkwGduyaVPV4qr6WhuQnQv66opD3yJT9RmO50mtU5I2OnqTI0b2qK0lerqnAN
blMniQyg7TUvylPLMaj0kFWw5lWq+k6XZOrEulU7Cqv9kppPUmc9yRIxnLbm9xy9jA2gatssjVyb
qaUjd/IlsvOLVsGnuULZAD7YUDTnz9wc75IsCaV2/EON+jW3+X0GISDHsPjeqvhL01kf+pgd5Kru
YHCCGpdc/rHLGaIN9yanVOm2ZCPckFCpMjQFhlVN5tiwi3WoDn7dABacxtN7WcuOUKqpUd0uUxd5
gFOazaVoUsPp6XivTDkS0NE8FWO1kbXxpTTpW8bB3YW8xe1oS8KPyfgeMwWW4N0oOWQqH5SuPySF
dCe4dVNxq3W0CaK97dD/mirNLwbpMFOaRV0j2R903cnkyHLBdLqzcrDkMH6AYtAR/fB7TUp72B9I
r30r7cCl+GWbJIiMvnK7FjXXjhDhFg25hSeHU1oqKodV9ayWhuU1ChW+qmqjy5q5Zz/UmSM0e/JI
Dhz+qENfve7AcbaNX9nQDw5KeDCWo+oxH6HYI+yUeZAIGQNmwnVdiSjYKJpyB3G32EVhUYb2knkm
lrTtWMtw2hX4FNRDIMfjJe16F7f9LqPdtsr0G9QF3/FwoXHWpi9c7kJKxodUyh7wUQC1AvKOM5iC
Of2EanE6Dg+wgqwdPsmVJ4rsITb4fWWxAx+z0CyhlMUqcSiHXLgMaCu3H9kteI2pqwj5ubC7c6FY
iRsV8TkhneqxdngcSKW5NWSqnChiuIqqyC2jfgNTmfsozY9GQvaE6S7MvU68bKcw49kOriphHiWg
zU36Wz3o8B5KQ7PNH8Z0upuSIlDjsnUpSZDV5KJ1mta6rdQ02soFx21CuGtXZUg7essjbXBVZmRu
xODtIPVQZCTESWSeb+ScKt5gN/dqxk6Cp5dhtHBHQqZrm9P6kLAydyltf6sK8P/p0IxORaRwEFrh
IBKo8D+BJ3dMH2SOKnI06DCzhryoY1SSuW3iRjhtUhU7eYgjJ8vs1DFamIFHkvKraUZPKBDbr0sY
AzdUvsT59KxnklvoynMGEcuNzeHAYZpF6zZC/yMnceISu21cuUwPudzUPpeVLojzPg5kOuhOgWAr
MO3uRqqagwa9IdCDOTwuMvJEI85dq7Fj3+ziDYOMr1MSEqpqr26nXLPODW+2qcwfsxwFQ9mIt7YA
xgR4Cr4ZQMt0i3TaqWp5Tka9cIy4PZFKv8UEBxeQC1/h5Z8oMj0pJSAJJwJICzX/owkpD/MkgY1H
dGlqto8hMOAkpBdbMx5PdiNzL1WT0uHZZLyhEJLsJAuCEyO0jR1o2nidRVS4ZeqdT0fzDx5izWkQ
DMOmo35pcwNFVA4/hATZRVD2Cg31yJQcucXVbVrjr1pSTyUzf0GCF+kG7TV4NJRjkKt2aHR8K3ft
5Fas/igamK9aBf1t2/RJabMHYzS4g6j7Lo20mzJtgh6dK9cc28esQzeAwr5TZPgK5dbuXbsRL+og
EcxRbDqmKpBDS7owZ92DkuM6MDIJ3YmGbifZSBxD5ZFnywwmrPwl0zmkZRTNocb02JlG4hWmFgWd
ZP3OGXkd0KQAEZbuqWqLZ9zXdpCbhAeIZV6N1r5NrHjWXsMhJmas74AWgWGDlusuby3uxFATKd1i
GCPwa/F51Fw/2hW+AWkoVEdtcF1bHb+L9XpfGLrAQSavopVxSSrma85B4Wvi/I5OdeTIRQq3Qbh7
42sT2ynt7gtDhiV1t7MS/qyQ9qDaxSXS+TElYzCM86FQtMzJe4hR6HR8IEZziEXxxqSKHy1rkFxj
ql4MuT/2rPmty1x2u2oQs8l97kemsa8LOWQJTdwur8I2ie5UXOY+ALqIgCKYtRukkZ2hS+9i2ocx
ZXeJao2eXhHZVSx2qpTmkKj0WPX0rE4xzAFF5Woyl8IqUlU31qMSywD5YjRwHyECBfd3O1NcXY8L
wDPQXVCt+z6v7aBRYD2m2Q9JqiIsbyc7AD1jZyopAGw8fYch5AYChmEZFx+xquzYVAWmPsCNMRvu
hhbNGAWtoFJUu7yLOqeBwTDYbJuyVDzoPtyMZb6p4vJGmNGOiS5M5CJ2eCGPUJzq3uRIeBPJEUhK
R62zCqDKojvEp3s7md6KdDgkfbVFFT4UKoWAkJHgCh1fZRbty1EKKkM0bqxpx0bFk1gR/tYpkCew
DF8exQb8ZK830hO6LF471J4qDK+I08CuNfg4GMcMqNkMppO4fVigsEx2R55sodeWeKne8H1KGnYk
I17ywTQChUQ7K1Kfm8I6MKk5kcg84X3elw17HlXmgnu2qeOp9JjahIVJj2NLzi3rII2iKS+pNEF7
EfgUluHi7Actdqa+uxHGoJ/QhQS+kkFqhWCTkt7Snby611Xlhg3kXlK0AFqoj4wNgZmpOBbddOh4
FyHFSy7gmGP9u63ZRbtaa3wptTeKgOBKQslGgiJFZsQfQ1z+jbS4b1fJvq67LUvq0smN6KSp/UNm
Ki6EWy6jqe5BqtsRPvUuzEreG6kMmAKfMSh74lJqu0CasmMOfVeH5RD1M4bsWGfRbdWjmk7q+gCW
7pOWw39Bmso7WvOgVEqBm44KRzPFFoavx4xwZMJqj25fkT8TszkMdW1Ch6fe9h06112WQOVXDuDH
N7l5Vt1oabRvU/6CntapE23vIbPunNzqnspevLUFfcin+NIV7VNDKQdQwVLCaOiPta08CmrsjZY3
nj2UG5P2myFtwkmyUfae2DGWo98gXt6lCruTMv6gUc3HLXJTJ8Ze1dgBtIqQwFPFR2vpaHcJXNZE
/5bWGnVUo9pTmf9GiPFb4eR+IkYAY5Xbus2DIaMvCYPqWU6Ja6lwXsR/PaF5tCtT8kaEdqNppa+Z
+V6t6X2rQiuGVBdSRblH9dSnOrBiUlv6HZs+7EL/gMPyvZ4YtdP2zE/L8VSXUdAm3QZcOjRqo+LU
9QkUchJxGimQ9Vpyl5jdFlmI6jRJ3ftKPx0kWw4MS/bnFy5N8q1aqGHXpZo7SfmelMZmKgzIw4j2
HjKXuMEN0zMrc3IkFYFhmds3atMdhKX/SWKxK1myTxpc9IpZbSa1+qPaE4KeonlPcml0CsW8KaYY
6oKgGTqRZb0leqK6rEM4l7FiX1tp2IzGc2+0YIa25lYzsKPFZOiI/WQfDelbSOPkiOShwVOpypo5
z/Vi3aecdlEAYj0k96oiU882D2yYvD7rO6RVLuz1bMdULjnq/epmrePxvSyA+tanQRdlAfi9WnU0
QCs5I4lLpTSU7YcJaZTcrmEX5v/TDym7voChQAaqn3iO7rUelrfahmzHQBygnLRSVv1eTQFKF7J7
aOLYJrCoi/J3WfUFqI+IhGmHV1aeXy5gd4rLzxWI70WOGQsMFXAdJRUUcZfLlk5JEhdWd+ZKJCOt
J6kz0sr/eZBrhbRPgyztqHXcaFE+u3lbuPJcEUFwMRla7vYtbi7JKrZ50q2UO6+uHiDIM2kUSOG/
ujufalFy1mo2Taz2XAzRi2ZUvq6193aT/vsCuwWStG3PrqNI+hebJNUVOkyJPJ0bYEzluvJqjsyT
5u7PC3gNv/hlnEX9W051lkgJn871HMKQaS9l0mM89X/GvnOVoXqYJM0zi+4uU6YhYF3+WBRozwxr
qkxL47sZuvHlhyw6ClLNrAqwFDil58XJiKE2Bpdsj1QCFeXe6B1LG391avZImjRDhm4+drLxHBcq
7Kcj9VdcQeeKmeMms9vc4bbY0Gq6VS1GXbQQ3soOfsRlE//rs4BCHvSz512CWveyM18XKBQUSc3O
CjJoRSsda0BK1K75JF25976Ms6QmUV1lfRdRdkYk8Vz/LrzEI7BWVoPyN4O38roTyRVgGkaEQi+O
ONSBv0GD82LSUZiUGrRFBq+Gi9EGYQZ3s8B20XTewc8h2vNjfVy7bJfKqjgGGHj2Kp1llXDuF8cg
ht1sg2yvxbWhXkSu7mrghJWBPJm5HnAVSCsIq+H+rxMnTdXnla9hPu2LG9iCOj1uexTL4ee1uLSy
lJhmPdbTmT/rH8Yh9iVXviPP/XnGqq3dw1eu+/nUQBoMs55Fa7+WgfvSKCNFKNM5GrUDUz6yDplh
+8RQp+toEuZqh6bAx88zvHIrWzO/HmRCU4f4+2LMAop/U9nKAnjN1o0gjK3rDz+P8Bf1slxDdOzQ
CJptZ8E5+TotdE+MoW6xhiQuqNd0UeWnEcq7UjVlXm12UHmtGtXJEIwanfw+NNlWH/ut1SI/JNJO
lROCIpmo/THT7gAzU+4kaKm5uHf9tslDeIjgzzmqzUqDGtXPP/7Kl4aepk7QkEN/Ha4ii+MHCT4d
zMJUnHHjyAUqFE5zqWD2YCWOoM54GO/bO6hurQJdru2LBUt5GEyDcQyi49dF42bZ142G4HPg1qbO
pc7RG8XvpzLycA8+GJQ+iUhzRyp5cSVfULU5mkwfHNCHZynG/0AghNI02Oj491+gwdefY8pjJZcl
RM0yWuxQIrvX5OZGh3jWz8t95S0FyByrDAW1GSM6//mnt3RMWhAQeluck1Lg8Tn2DQ2k8d8HIpYN
9z8F5pEA1CzDnVRu7KxXTHGWIhI0CGXZNKy8A9d2D7Qh6LCqwOvA8+TrPLqmNiAuQ8U5HgU0QVkb
piKmK12jK3fyvCfwugEIDPfyEpSP/MDsK0WDctdjfqrO2oFe8l0ZRhv9xnLovXxPnsT+P0jcfBl0
EXKXapZ2DQRQzyWYb1zfTR1KYUCZS+PtfzgLc0SF/BjB6ZJ0D8N4Q7WgkHou5R7VaBR+EfggkV9Z
xStHDiw/8IghL4KNWgIXJA2m1BVKxmfJvjHpppc/Km1Np+D7GMClEXzHAEfosyPg1+MgZegstQke
T7Nit2VW37RWezeNbAWCtDLMMl1gQstJWuA8oI40Djdx9trl7z9vyvfc58tMlkg0mDHCiEQmULdJ
buUCDnxju+kK5pbxmlzy90/o60jzy/zpKuiGuuTSVLVnuYodi76azcN/mQoSnhlMArTmvJqfBqCD
HVMQmfk5F40vM8nJUB9vs9Ebp5WTfAXZhLkgdvqfGDhgWouh1NZu4iltz0K45KIEsm9sjF/Kr9Jl
e+N1covTOLg0qN0iXFOLvHomEEH9X1zy4vE1BaGko9BnGbULGaFLf2/Ia0HS1UPxaYzFVilpVIJ6
Dnitfhw/5EfyKLQgfbW28rn+YG+t5vV37E/CnWblll2b2+KNbJKIJWRGKMs6ao/FQyGyMLH9n4/J
tXP4Of6c//zTMSkFDNcmMQe+SnJAqgNZh+zh5yGuXOTgfiIlho42QjDgTL6O0XC56aM4baCR6sQw
4QLBsNxoTw1xzVO3g35865Qv/DW/M/71e4uBIQULSC3aEd9Yhd1oE97Hdn1mAxTRghxSOsVasnJt
AeEphxgKWT/UbBYRZqMXnUChq4YnNM55jjpoaa8BKK7EmKCYAjIITK4BJ54l90JVxwguCGN9Tg7Q
Ibpp3nrUdd3URwvuAi3RwVdC/V4J6aE9oHd2IBuoy4fKGj54fvu+Rrpff8X8oXw6Kylyv6LBzXW2
YQd3TO6zc7qpAuVJuk1+qehTvdthtpke0rt2U658C1eGhkaRDuQ5fsJ3g0W0JlmFsg3QHUZKHfTD
a5wkEw3+Fvb0NYqXXlWrpYsH0Pv58P4VTF1M+svIi69fVyrDhoJffzbb/qTk7YNNTcACxDbr6A64
w0NVx7UzinLHc1TITPTbXFJaHsyuqa8YEVIOuTMczW5hoqmmUBYv9NukkImrReCotB05p3XzgM2F
Jtf0gH41c6O2fjZbAsZMIXsWqWMnhaR+JXcvnWZC0XgQa+rCVzBTNpC1MKbQgA7EB7P4RocpsdLY
QpFMDmdsqu7Lf2C8vLHOyfs4eLN2jREiHfiN5qWXvpBf/W/+IL2scT3Vq/v86WcsVjvLC5DrU9Bk
9RAlhjTfQvTtBLSzxwMNJQdPjQEET7zc1R01aA72R8Zc0rto9nu96vS6m+2KVbbmlSzp6+IsbuK8
bi3gJPCrmMc9NMZduLm1EJZuPcuJ3ebOHh3p/udzZ195dWBXqc0eByhbIrX8+rHJed/bVml0Z9Kj
MhVJhg0iFdTdcxv5oN4bvwe7Ok093xUpeTdpztF1Firw0RxVJCt61inaiLWO5oRRlA+khzp8Ta1X
bVRkp0MHzRla5QA01KHsaBPkiVW4cd/Yu1xMz9FUbgsytU6Wy7vJBIte7gdXQUPDGXtAhdDrB3xU
7QId8B4dDkBS3960LX8ca3z6Sf7BhfwobJYDg0ES0LqgD69BDpfJnHh2aio7GFe/G5S9Kjhc6Hn8
4qQM8wzC/pENs/RR1oKOFHewH+0h2N/Ujswz4BcAtUFZTnMqePri42hkl40NcCaV+cZicSNBTd81
0JgVXQyMSYOsMk4m/SKnQw1WYYz0Efp3UIkry7BOmoMk9NjVoy7eFgBtexyW1jdIh+eOujBC2vDX
GmgMLyPRXuSJ7rK4EK6WKygPFeabhEwPnCs4njAy4kWLYDrQsPimGOXw57OgzKd+eQeZM73PkG0E
Wd8ULXSoh5pzbbn128eZYiudchdtXU/cq6t0jCthB2xDUMNGtQQo5L+chE+3vGCGKkO+HH0h2fZs
1mHJbyL+++cpXTvdNuxC0AYns1b84tUsYgV+X2jdneXa2hlN/5Jp+XuqJAGq57rzH8YCqwX4UzzP
+nKsXMnhMDriBi8lM8izRxrve1zLfaOtvBX6lW0ChPb/DTRfbp9WruVErmiMgYAtcq1+dNp4xRPk
2t58HmGRaTGG8tIYYYRI2djVrio3rF9Riby6MyABWSZiJqSNiyF6qvSi4HBibG1oHQ7paRgfOnKS
7P+0Wv8MtCzytqqYmlzHi1NpfdA2kZvG/eXnnb+6XHjVcMBQqEBx7uuG5EISeZvMPRm0se30r7FP
ma3d1N93XUVwZhmAKeGTWULbUTEgZp3C2ElAkdUjTLlEnG0HnWxtvf4larhnM+NSSfTp58kB+fDz
yEus+0hjMynqsgONm+8Ne1A3nJl/VOBZawOatlKvH80s2aKKvE8L3Ni8zi75RCvHnPrclSvQvnkG
OXpVlOMumWrYccTGb10dp63W81MljBOztTqoiug89LDP1o0hxIfUb8x2uolao9iXCKvtGn3fuH9H
nbsAag+j5/0uT8DZKpl4h4nUvoKkkWtJVuMAqmU5kLoEnoID76MWd4YoM8A6qz82zYA0rfHZQI55
RNOffrRp8ZKMXeTHsvhjiBot2zbdl9kAWFOrYEst/Q1k1Xc7kY9tRAoH7eh73okQnbcQSK5zOkan
jPMdt+DeQmUQpOB7BAOzB0tP3otavu9ak/hjLB6GnN8xtdrL2QwazMVFkqDfl8AKpOn1DaBzqFKO
N5agb0obhbFZXFJNfob+0OSSscMbwNIgU8zjIGmHvOx2bdkFhlneFwqwdnTMHgeoACM+td+BMd7A
wFN3Aa4YYAKVwDvFks7Q1b2PSvpnGDjAbFr1YqrSwwiGsQ9z4b3REZ9MtW9khU9oYuAJBNyoT6ub
dIpeuNqdWDreWjkNk7Ledqq6jSqUdPnUTHAb+D+UfdeW61aS7K9o6R098GbW9DzsvWFJ0JsqvmAV
q1jw3uPrb0Ddd0Y60tK596XVdUjCY2dmZERk2G15KW1NYwaRKK+Bu5e1dMwXdMbDPrx2oLvzY4Jx
NmJjoVcBClQiWhw8ikFjHc2uilvQY5FhjdLbXDRWkigL1cTF6+LqmYI5J/XRaygw6bRH17NXtZcU
QawminYNegI1YLOuVwZP6wUpSR9inFLeisdOyT7EabxMmX7gDRwT7HV9rltYlNYRXXjwooJ6cuQy
dUq5HAgX6EexSs+aEb4Vmnqp+vK90vTPpM6QEqqGGy3QwsXNIR04mLmUmNMDT48Jvf/6Wy9l0PCU
c9tXit/1YJfKtf4Us/TRcRgDLiqhP0oB1HPVCA2WMBkI+vPL0KsLhNt+bqhUGANPyni4dVTaBaH/
s5TTu8HHtAtqW5azV4nRQ1SXAnsu9V02K81uLHoeBKL+o+kyP4olu1TkrZTHArjAQUwKjf/uJMMF
J/IL0lq4jpRt4nFNYxWxHFARjnZ0zOEe0M+2Ni1uGYNYVeZUnupnOY9nqa8qJiRFToeUm5iiF7dG
0q5RWT0rsX9pIrigymjrwnxJA5mnhYHEJUm0e90kXxHmRIpifZMlbqNLy0UqpphWQuBhUYA2h9sM
82C3YvsWBUtCZT5VrFStXzFKJSpgZDPsGNXrYCQJCPVpzBocO6tFeaRKo0hWA0UJ6yP+XdONwg6D
saOtHlQMSOG8DcQ587SUf2CxaTCJQVGha6neIQ9NGGZLZgwg+UpwK+EFkRlvf79o/kV0w2KtoemG
kh0W2T9k1ZwxGwOvYsksek9OUxI0e108ccn/v6wGsBvGCa5qMZh46T9E0XRWikkqYtQx9adargxF
gGHDzxxV1/j1Q14owkEXqlRodqGRXePf7xIOAbyzjsOgqUNifGjKLeBQkoSnYXiWWJb+/sL9VaNS
hKqC/03Bhf7dD/uqoVrI5RwgHxSoW8HhzE/FFszG/5ma7y869OuI3v/d0XoLf3dSHZjZmaFF2NE2
PZW8mXupvea6fGfOl4bOm5/JS/8iS1gl1+u4e0n6M/VA6bNy4jnMT034jopchYeCJ0IW/eQK/lW0
VmAvBM0NsoQ/9VqzvlpSJTQacCABReXxu1K2P8l3/urpRrqjwi7BWCXLPzx1Rj8WyjIO8DTA4lYo
pgDnIhHT2ybV+vun4Sc7+u1h+d090kFNS8tsbGBSA36+8BCxchj1N6Aw9vc7+qsnfFXMQsyFp/xP
rJq8EBrFmBpIh7ioAXSSn8pZRlkH81n8aA9/kZ8NnPxzsY/cFx2ZdXFADgwLij8+fwrYdILYxNGh
NntzYeOuS2nAAkuxWxfrGGZg05/ZQf3pLLFLaP7hLYpeKIR4P9y3pm6iCaOywkMy76b2EkKi1Ahe
MaTEKD7+/oL+2URp3ReUwKIAnaSChvwfTw+ClkGekD0cAh9uAubkBI5mi6yi/+NH/B+f03+Gr/Lw
r5Wo/e//wt+fZTVD8Qbrwz/++d9+/NmUbfnd/df6s//52g/f2lev4tw1r1fnf1Q/fvMPP8T2/71/
9tF9/OEPs+jibj72r2Y+vVqQun7bCY50/eb/64e/wFQdW7nM1eufv36WfdGtWwvjsvj13x+5X//8
VUFp9x+/3/y/P9t95PgZJAjpL26bfRRf7Y+/en203T9/5TCG7R+wWVB4GP8Dmkbv5Ndfxte/PlKV
f8BfA77HeOhlGWDcr78UZdNF+Jn+jxWIgrO0Ast2VM2rCq4t+98+E4V/GGjj84aMjiIID5r46/89
wj/cqv+9db8UfX6AtKpr//krhnbiQfhdcEGExPytdcIrmBPrmPEf3gPJaJq8UPj2rBDRC5ABbkcP
JH/E5ji36zwm6WyqfvjkbYzEjAaiXBYUWKHZpZaIyV0AiL75mcKKBJ8FH0VP1Sv8nKGynFPBrFqv
XJzINWqnBr1nwlzCoCZyRUdPPzYsxRBeiMn0Mw+aJfhNcPEUJHMwQNszxYzNx/QOJiYnkN4rOoZv
yA/1mGwz1cm28IvJtgsGuQS0/Z5P4Q1ZVdY4hmTWM+Q0mGYFcikZjwv88UD3DXESSFZlK8RZKWSG
r9AWJ4R5hW964ktQwGVULLyloAIkGTbKBVRSGGsnFLRQKCjqg2yCArqBUMEVOHs8Yi5kbc7eZKm+
TqV33eft+NkkTHM5Dj0i8TiBG+LIp/4Jn3P1JKBrCmoH6xMKASpDqcYCU4J5JTB2KiRm+ITeLG9w
/kw3GAyxYa1mjY7wGh0Jh9oU2+Ud9Pu2cFLYG+XE2EYQ9yQkK61oBDHZq+Ha8b5MVmbgpNWWxDfu
3DdE9iHkgulv91Zs1+REogWyPzc5hCcj/OhBUvGMfXJB6q/bDdPN1oQEJFxIcOxNeVeVpHAnXGnD
xT8vkRlWmwFs9szRcdIiMRoWiHbV+iKt3kXcPZFgS4ZMJZnWLcYrmnVnLRd5uS4D5eUjpAlKi6Gj
dqGanf6lT67Q2lmEMe2mtB1EEIPwvtnIb6TwZiQWB2135YpQ01Ws4ld62CFh3BODNMdXeFROqm4u
2sPQY1ZPkK3RyMIAJq3yKoHWotX7i9vsEzbBYCS28okETD5IkLVFRHqCVBywgaZ2IwCRoKNulj6Y
8HICwJTCyJgYTwMqQyIElNvFR2w/9NrxkuyhWXSVZ7bPfeTI2F0+UYlh1Nim7Nl0n3vWPTGuFt+v
/SiFqEAnyxPTHiRn9leCW3EPFBqdMbBQdfWt6g6bosbqXFjzbv0YVYi/YIzpFeaY2Bq0OTv90txr
GTgWiTgg0nARRJiSWY1zv+MymBD9RRVL9tUZ8sbU40d3kl0cuarALwTC+wqZQc9aWJcA7EwZtGP4
UIMFnG5m0LAFySYZrRoeZmFJJ0hQj+pgdstnHtJwYPlRia1Y2hTKXk43RXAR+TfNsPgOnPrY6sOQ
aPwp+22/KRue0V4PYXaR7aeKhcDwz9igFluSUx0KJs3bESekPRSOFdZyTz0O6CbUOGZ9TID1Rxbu
FWQ7BalGS4IM8yqx5lKwkgLNBSXES4+lz+2ikQgE3/eLc2FYyiY+Ghtpk9uan1Np0+7qY1BfoXaB
ZAlnkp0F2dETs7bTTWYFghWnh9xv7lCaPQIXAETHE1mA2IiJk23IdsDZ/BnPF8MgGjs0o3v6qu7t
e2eCLu8ihp5y39iFdgJVGDMMFsdwhSkIdIc2RycKxQ2WhQwud6nIZtSYZvxqWe4mT1TDIbx3nYE2
kE6QqiETFMtE3HMTgTyOKbvQN0ISbKfcHDyMkYVqM3/D/wjHbLd4lZnds8SZ11+AFY5OEwp0IN1Z
Bk9JCrsAwxexrKWGn7XbHm+ZAjd7suzQQ3iDhm7yiuCgNibelGgH5BsvjWxV7VYNTypDdxYc5jUV
gcVMqzmC4EmJl6MRI1W0GtlSfGlYjBsnDT+KVgMYfgA3f2hjCn0A3ueTDFf5bH5Ac1znq4bMRNQA
7dYI/ayCTdV8b6qXGJ+k/ikazyFzSu0LUhFY7Ws8iHROJR8LDdybiU3f0UcdkG43QrvvFiH4WfsA
NoVQD2inOdwlglMU5zg2MWGrzrCeLrQR7XGxDP6hi6xQraq0B9GGKlQN7Q57CogesZFLia68Yv6e
DdtmvgK9GDqrjAEj4IqQape+QQOUSmxCPy+m2gtgGfYJ2bI+oNUpWu0+cwoYC6iWus7pJfwFYrvl
MV66VRVAehdanZxVx/J93C7XvCIi8fqCdMfaDWm3svcbL93jXwQ/eqiyM/iZE4oUo85E0ZwdqJQq
O/1MI4Lt8ffpulyLh7qpI7JyX7Bd8a5vYkhqiYDN1QgjsMaqjpw7nrvr7Oj3EAt3AaSPgBeMKS4x
a+8RUZ2KJr4CbddOdIqr+JRPzbW45lBTcKTXjxPAKuVQcaekOIE30jtJCc9VIM0lxlhQNaHLIWSR
12/4HHUtledTf4+O4FaO6VH5SjDAxl9tZTiHU3COjliZMtZWGwKsKNkgQhV+cQytxE7v+cJK1Ute
AbYJ6VPlaQWd5J0uuWNLES+txA9yMi4sz98G6ED7HSJd5UPXvyR2DyeoydZKq99IB/2kQMx8UO/V
1dC2ZVFTLviW3mvV62mxTfcaq83KDkC1ocMnpgMzYwuxNQYms9QKWWPpO9mfN/E9ukIhtMJiPyvV
4ZD453xKlcFEwMAbZPkgfv0x8Y6hHgoxu5zHaoykoUssIMN9YEKYzhJdptGsUujHCGjXlmxLRctQ
TVFxzM15cSe2+pCFR7FGg9nux48GVWp9AtUUdkh43/rIr7EkzAFQ9Nxbgid8Sokkb5vsCiFy12MA
9b6WLrr6xkFHOssXvcECHW5HSHHhZ19h+ZRmBEiWOvUO7zfaZ9W0abHYQSkxE8ECYoaQvOmcobLL
BCsvtHd2LNsY7BRMRDzmN30ms5kgrEIS+QIUK8NUGQmMsWZUxVv6PbzxNIEaEnJ0rByfyx4ycEgK
OTiK0cWa4aCu4hQTPKoFAaymg96ApGDQoR0s/BxTaVYh6aJ0u7BISZXSrN8YAhUn+A9iX7Qd9np2
6zga5Ze2rBh/VbiLoRNcnHoyE+nZ8Raf4ulkkoabDgbPMkBTCZXhGTx/qJZ15QAiIk0xrtGYnEx5
yHiLoT8AIZ5qhZtCp9uegyClHadBAP8ddPu2/AhBzg9Dtymd6q5+qRCXQuNvxjP0/v1L5nASKUdS
obfFMjE7vD9YYTLMIKVLk5FO1MwwGqwAOUK8rfFY9Mk1v6aIF6KVbNqICfYCu7nJBrI5YXVvS0tT
vCQ9pthRMB7hDtKk/uDxb7yL+JTJNi+RFrbdGyPzF6DEo8XB8Vd719sjxtxC/XoJErM6qHQoXVAO
kaJw+z3WDaKVqGpZaOJpsqNL8DAcJNdiu8NrCfATBiQUDXgklETYCgTZyDXoMf3FCniWLe562hX/
XJIL30gOD3VtXbtcZesFgZZUhrL8qhxhX1OM0KnfU8wsN6NvhBBh+EAvGwtrU9pC9h2HJyU+6nNI
1djmQisMKrOP8bjt1G2BqiPOaRU2BL1cfUBkY0EC2XTjCIlTFXaaW2J+LeHtEvOH97DaG2IAoLqw
ag3WHKG5wG1oJiIPGWatuFJeXSsV/QMMBR8lsoCb0WPBb5UtbzyS5hRr+1B6ais0L85E3ihld5LV
fVNvq/zGj29jChstZIxjBGRKSklnCHhUBVLgGR3EzdA++Bp1wmIqSMZKqtRYUxARU3vSzWhye00D
MBxYC6Tc6BEKacWi2YuQe8d7Pj3Git3HVkbjiFYKbdGBRaLOZBV5PEb51iSBhdZIMXsiTRyOv4Hc
lLRwK4Eu9hAOtyT6apD+V49kMOdoXwpmi/xIhGwsOgwCYH3FFlVPz/xCvmt4xecMImArBPPUGG1l
L0aNCXMCJk/PuEemrodQn9hDQQNZQ8MGk8gE9Lo3/Rrt+hy0bWvhrXCERgUutz0Gs2MxsgLRCROB
JTLLE6pFJEVyADsryHbH0tMRsRCv6uVULW8qHpJw+DYOyUSncjtlT1nEBO35VPaCJfAbobyOxk/I
RD+yTNbSFmgS3lzVAAKC//PHpXgeMqGBJ9pyhiGam3wNF46jogoZNEPOzN0iCGmf4RF5W0uVXexO
JryQZQLop1s8OWDzM3uBzQ/58/QTitVvBNMfiu4/HNkKIv4OWFu0IluiTl3OwnmOoBfH0wRQ/E1Z
rFiDcQygfgraHBLyHkLZjugQW76HMuFKZpg9w/1/n2x4C1Q1CnB7viePYSKTXX0ovIuHeT6H7ype
GgSPO1yWdY1Arfk7pOPfOMLvcYPfCMV/dwY/4MQLhzmk9STjDGqWl19RfJ0MUnKmqrGiPfaljdIg
0761wauhrcGiY5wwEBvlhoTe4SYXWVDD3cbKjS/tsRJ8MrPzs9lWUYKBHbKBfd6pvfAo4AFA6K4a
msm3ug8P060+6E/+KT+LF1wPRFCm7vPp789N+gH2/NNzs37+u7vTZzFUprAHOMsDy6JTINght0OY
DbOvKHnPNE9OdjkyHsmcqs+RVbvV0C88ZzTjyJLRyRdGvL+gp7iNQbkH/yUopEYFQcHwKcH0Qiig
c3X/+6NW+BWp+eMtgfoF2OnKAwaH7k/8y0wxkiyujJP6yDUinMPCxn1PYM7gjab+0q/VK6Gz1yHW
+wbMb8RXkj6KYJ9A2x+E/sIkNqobBG8APIGxK8V3VBRt8R1UNAr2OgwYgO5UnBcFZJotIaON/EL4
0L/jhXKp1biaU0VAXwiPUbGWhprRTLa9mQCMKVVrQANW8JXmWER2VT4WkfEwWp2cUnCwc0y27+2s
YjKEbe/iQqeGiXSAZWJrVZZ4NYAFl2Y3eJLIYHMiwY4B1tSsGpEkndTv6FMM91PL+JAG1SbsGhuM
Hymn0wXuXS3NQVCCqcoVZicq6mLU6V/Rp/LsviSOoU8NxEJgsINB4nzEDLfeoA16hchUKjuqHWkT
NCTeLA4k59grPEuxXO/DB1hHQb2mFhNW9n4zL1Q0ed2Ur9jbjNHPKnYswWlLBTLSvsojoBHhgkDQ
nGtgTz1B7WkK6NFvgGhQxSz28zdHKkvYoPV3QZZ8zRRnqtyENQtSxHtmHDvVNjL4nUAsuOYFsa1O
HlYOhWBWKnxIbup7gfub2MGXcMoRjQy8mBTuB4h6jW5pGDTUs2yAvYKlAO1RqLEgnGNWOjTuNH9b
nsFki+8d7G5daNlVignGy7F5hhO2SaRH+kivopvCPvA0OBw0gZdO8cOJ6AmcQQgqfbhxP5XHXAKY
cnh0CP3kXp1RpIn4+kcC05i3/g1t5npwJ/jtwirbEl10o8fDzBEhRy8aWcSKv2hX+YJyE4f+HsBE
AX4990/BNnQrumNBzIKNBEjmxvlj6ER3VTP1r5V7Bo5DyeDwU4M3NZIEchjdUhayBIipZOGp+Jlh
Dk1PGmCWaMqqRBdYoLudgtKfRqrVojCHJshAYokUFLYTa5U1AhSBXX5toUKTQTvFQxftWu46PfR5
oyZWrpoc/5gDtzhND0NjEZLyghk5Qx+bN9ymYLCFKkzObexgj1qZS1xhYuihGjMB6p8NJ5Go94bf
45B08jEvgD0sTsYRmkl1WICJ0uyhdu4CCvVN/wwguSdAFWa8ouDy9Q73XddOpzB5gPiMjboHq0LU
krmTzaxC2bktIR03asI/FcPMedglUAxASdkqH8VT+oTa9AMuRwBKgAClSIrN7GFUFvY5UG6iQmV1
MBiC3wItEwu1qYLLY5h6TmsAvLsmcpvM5gGisfiMhrpEeVQWsT07Bmwmk3fwWTsfG4+t8mncBAi6
KC9Cag5TFwdm7NKwz8DSw9JUOkFLY9FsIqibp2Ncua1oolouFIbxBMKIQYrn8hyYqBDLGrnWVpnt
wETOFNeo6xQ8zwqtXmFzV6N3iXOa0Y30LRxLaIwyRA1is0YUgTBwmGx425IIF0wwi9CTLsjFFn92
xoSKuM4iOIN2OzPuoP4kpKyirD+tzhpgdgDtK4cc5LEfmj9DvagjTMSisxCaRcQSkYEjH4CteRGv
eCZmkt+arbTn9qo3glbChrfCrVwuhBHx4KI4S1tLPiqsNTEhMfsSuUN5G7bBUc9NDRkYYisrT4Kl
2oGdrV+foKrjzPxDOss2ajYUVtNWYhlAEpFoEh2sVrG0PSobQJeRCRruJy/Ys82dG5c3CwtP/Zvw
CasTCsTMiU+ZO3plzrTQlLiBjXCuaZ25/MLQxiX8WJXT+6LzUpjOnZLQbtzAHCwkn8fYGZ2ezrRy
c8EWfXhXuTCfY4k7Z0Cpy28g8t867SwMWdvBEMVLVm0JPj2OHkpK1bjnG1wSt2KFW54w+2Paw2vW
lI/1BoezSVwNJsWA53tPg3OC5gL8L29AGQC0sfzjbbAEhC2Urdq2+pS9HssBg/1ERmF4l35EW6Mn
FVDazly27Q0OS3pDRoUIb0XDxsKGTrLdxafF4iyUrrq7nsdoKpZui16Lu4K1lhYQRieurm4yV7B+
awZ4IGLh1GPHeEvhdqWYuBueaE+s3aW7xI1ymu9QRXuYvMHg2Yayg0dtBMrqvsNa3rD4pH1GsB1x
s3NEh21ykWGfQ7TZKm8Lm3eA8Ftgeh42gvX8llwQdTHSIGTLRXFQcSZvhuF0XwkSRrLiydIpriiA
+WbZzuo5z1ia2SXg7tdUEKkAqtoDOcIdho2cii4CQAQXc/togrTOS08C6yecOsJfbeJwV0dsWLMg
g4bhiR8etQ23qz0I9jxpzfAACA/n1l6c1A698gE0E6FwtJsvRGCQYmjq99dA2mR78EeyM3cyLIwU
RyX96I/JGR+9Z/viCWA6t4WNqlJUBCjSUVKBZDmY8bV8yQc+NQHlTwOeT3yGfq2GQhYuIiwBXpug
qDI1VPmWZmo7INdOWtL5iqCgujnQ4h4oIPbMUQQ3SaBwmclf2Hh1rl+oAArYAOBfSgqXMNFSD5hx
ZKL0U2HJDRgEkLxKxdJCREdQQqsYaD/K9AW+fE+pPxRnpOjrkFsNC0sELjNF1t5iW5U5g4SGZQsR
akUxOhSUd0ywcDAyBL8tXD10pJMR0OUukNDsATNseYBeJV2Aga46XRo+wg0KFIHizCsFFj1MUHy9
Q/bMMFQFNTrKZBn/negpAbBxrRwQQzDmBQso+gJKCHa4q8guGFd1coONBClTwDbw41tO4AJ9VzBM
GhxR2CgoFTEqBo2HIj3q0a1JnFK/LXjXcRN4DrUSoCcUgGHo4fa7YWgG7xwFpixSCCKiJ27l/CWO
xAj3CHDI9C2Q8dBqycmisok3tWKHHKSozPotuc2H7CO6wRgz2zTfIYfKwWoCqkBSljuwc1PPPJQf
WyQb31JE+3fgAvxhHQsg0XZvAFW3NZv7rriDjh5O6fLwDegZQF+GGsnOrdSv4CJQW8kZdHPALJNZ
meVWoEBPkd3060BZc2aTXYMUuR08w0T6pOKAVZQwh8FHChCDiQJCn7WMrLvxF8XDesUSJ5fxb/N2
oYCkSGplV/yKdCc0Q07/KszQ2zHTd0C+gf4UKB+ZYweIxS3AEvSSmA4N4S006l5gdIsw1CJwlES9
I4HG2aanVnUBBuWdGw+24FcnWCDYEhYaM7QAJOOU4b12BbCnZlb5XsKrACuGn11hkSTRJnfUwR4W
ihsMM9IDgrTyHR5mN/6qSrOC1yCs21N3Mmj9lZDIGwpT+ohUJsB7TMc0nuCzvaSfAN1vQAiV72FX
7eQNxzSGRdSPNhrt2cxyBrYZXAQ3PDEe2YfmZYjCrDyDvq9bAHhS4CsyzS3AvnjzL1lNqx1Sn5MB
5kHiLdcUk3UrODHCzYmg4N3UruwEGETtwAAJOYYFcUK/DXBPEjPe92fYZ4GukNmFqdiSiSpkIphN
UG4BaDIo53FZ1Hv42Z2QeZrRC/hMvUUHgBZo5+IqUgDZrZuz7iryJDyvaD5cO8FNfWUndQPng3dA
5fMdCh+N6vdqp246cGBBwuvZgPbzHZptpp7wNIQ4o+7U0BSU1oNC84PulOf2klsrQyTw1SsMdYMT
74QAhkJSo3w1I1fcddiXahQEND4eYDhsJVICpmBxFK6NbzDloqCExH0PGIdpXbuQFh6aIuYgkeiV
70HKNtEEcuJ95K1XAT9g4z3eT7vE09F3RorVISrCDvA5XHu38LqX4bZesFPNyq9UGmikPBsS6QWY
IeIYDAwsfPWrcIREqa0vbMWbQIw7pR3sNEH2o+2m93CFl1tmJkcA8xlFD+8z13HEmR3eNLfyMyx6
FWsv/V7c9Jv03vjVVTk0GBYhXbtrrdgpHL9GBz8W3vO96oCE+0SXW8ZCRJsrYPnWy+Cukex0y5jt
ArtQH/G58do9EFjuHVgFkszKlzc83EoLsGJoewGyIQYM+7vLPEoyV+Q2ETLkCL0Qt1+QydEanNIn
h0EeGIaE32evmaNoIKh3vFkxVmJEv9QEvIlUsxAt9E8AFc5PPLh4XKeP6ojuCRU+K688F3ZG18CM
IRO+zm0A/B2Hcrvwm+Vn9HvhBy4QMAakg7DJEDXoCBT9RwkyD8tHcYZj2hljAqhiZQwEXLe3U1/G
CrE+C+v6Izo/o93p2p/BDex4nTEJdA9DQX/0AhHkMilSQAWnhnFnabI0EC6AQQL9xw3fNm6GZ0rf
jUf8CS6wegx8/tjeVFvGoEiiX+sPDAbaF5fJily1QXPPhB/biDV6Tcd4u/yAo2lZU/0xWYU7cybn
wN/XHFwgg2ym2lsESLOITADkyme2RXsQRrIbLPsSrb+1Qw9wEPmaiIypR+S7JS7KA4/H00zHW2+m
N9VT9sqbeKxcbQ9+XYxUBdkiwmhgwtcP4KaMZs/bAHNk444PAU9krVk1rGucpGFJ47bfOOQ6BwIq
P2S7BxbvhbuiJOgflUQC2xb53/Cm2oKLiWl2eBJtyY13SIwQB7ktbGc7uE6XxHAABQcf0SW8NTM4
JSxqQHNZ3nCtkKp/dOitoIdT7puSAB1BCn9Bqi8ZBFkmkGUabnRPI40FvJ9plki7LXRfaAi6NQk3
EudV9XunmAAvRK/f8XR4w3NfmKhdVjVojW/irDF5ivDXyfpNqnbkyPxdHNBKSU9SQJDqNBf+YzXA
qpHFjjc+tPAH7JbgK2THDg+c/aRY01lyRFp0JjxSp5iV8OBD68ybwZexCszDkTb1wBTUgsOa0wOT
d0d7xMr0CXyyYN0X+j+QCiABbY8FOhLNLgM3AlD5I0AsgNewCzqzB1ku8GKVIZ9OkQvEZAE9pPHj
0gTOg6S3OERvSHQUp/cLAEDgJgCU8OONiIT8W9rCdtPqthjCHVjFV45cBRcs1hnsWf09oC1TlSxd
Z0GGopny1+SL9xtUVOpHfqzBXRlcGI69ZwyGjaZ4hdYQufAzOuBqvTpXRdLa3dEDvlUi7XeS8+y2
GDL46O212URRVHWuQEoAEIAfJTKdBQYunY0CwMScJ2jdNrm3kl7gf/0ESpUBGWptYFNozFRO52Dh
MmVPNFFLPeGGiN3hB77iYBAeTS4oRWwd8A72uQ68R8ZNInRs4JJtVc+alkiPM5AVkMf3H2hqPPuJ
ZJ9IvCf8HBrSByQBk5/9Ni8JaTYg0hK5H+Cr0u42salsMxBRgDrdjewtB60Hc30QawfI6YjWwJjV
KrApmMDOaMbs1cHRhGuGzHptJmGdLoPXgqUoOFXVvYJsJ7ELwYSsqumtqEdLsdkU7QawEJcSEAh0
FxOlFTjj3pvaRtbL7YILktIIOgYU02gTfAHiGTTSAUqo6nu14UDqEDDCvXoMDUXOG6P1VbJI9YLR
Mz4CNBJGosPhmobbdIs8MiT8PtFh7NPScDwPCsyQLb7YB4DpJIj04MoMf17plZUbJC/FeOU5L2z8
LIW60QoiM34XkDQBidpy3wnQvR3CdLYQSdjDFrjSoA0k0hXS+O/MgW4cBGtssEKKiOBjUOOFzAkt
+xece+vGqzIzBbBeDGxGvgg4UTDMSvJ5cEk6l+fPIzgrWELxzlSbFLlpC1DqVOEdVUxgKWlgx/l2
QStsIZ0GaIaCnhD0NFGBsUDOvQFIlJyym2hlZvOaXRkJdKhsZeXGiX49vknLVcSmAUP6RWlOwHAw
gG5CQxjtRjNl4R70md3w6ii3DkLWAbuIDggFMqSWLDIhdzgCFbKgUIZuPLf6LUS+e8DoQK/fCxOq
hEvhl6zYwaGJBTQ9V0f5KfhIk0A/iIi4WfyYcazcFBQDHS4ly886ECzQH7zCk0wkKS7ydNIgV+LA
bvvGc7bFzbUiO7R0CzbfzvrPFf3oQS2hPOFY5DcIMY0nWoAjUbOAPZcycF5Ukpl9BIUQVjIaMnF3
vBY7VJAMHY/RKS84QAvTHt7Bnbhjkj3yP829TnZ8RmTH70E8OIjgLnDb/CAiZYzMxG88JFUsZEhx
vfHOeS36zxAXN8izJLAf9qAbZ3Br3kQP47Zy8yq6XJEA7kYUO0zeppZ6io7Ke+P/H9LOa7dxLVvX
TySAOdyKSdmW5HxD2C6bUaSYw9Pvj3UOznLJhgWcfdGNXrXQRYqcnHOMf/zBfwyOpJ5upUXt8X/q
C6Ys/oFyhUJRV3k+xSJwQ2eqK2LvKDulVYFrrme34F84E/OIxi0P3B1vQGm8s1WUXgbz4pEqsaRO
TuxmLcZzRmLoVFy69bfz/ay5gRV31/Np8XeGe62e8y43xADYzY2whhOhZctTODEjDtIB3/7gRl2a
G/Xmobjp1iS/cOrcYClOI45e7E7azW6Z31nT/Fdd+ocIFsfymqLehKN6MY7QMYgldcTUDJzWzEsG
MoNEqTvPgmNsorS1Cw561Q0kb5a++OxvKS1JvT3jvNysC/WoCochYSzdLXR5QXb8vGefCZA9J9u8
s/Jsk61LJzhZ5r2+Vb3woNwMgB58KnJr842dLChRk8JmXyarXLZOSz76leg157nssRikeXqyR8jW
2Zr/H/x13bSEGwy5SdEMR3aA10HepD2zq/n42u4xGVUll76Bke2k+lbhBmzSfNPCb5mkzDVAuuOX
2H1FtzVVpDxPu1XGgZE1bMTgjQy/XQak5YkTb+YFivf7sOcyS83EppFnStQ6ehkiPcyL8RvWumHQ
JUp4bFb9e5I5HH75QXc7TIvn+YdmbCLVPjOhuAMsfQl3WNvZ2Gv3HxkEwKm/RYxHMtQDfaM1TGsJ
DM23rqV9/x+1yD8jqYvbvJikZXkqCLWih0dJWXfKU9odFWPXQixKj2QWU+y1FkBo33jngBlzaJWb
elnfJOte3dSVHTJtzt4bnOmfRMoMYGdYWgWptVBWFnXkioA3+LzCJaE2259ObDLKmhatZiOk6SCl
7FZeQc8jjsMZDXtGGKxuD6Gd32JvuQ4EGxITgSBw0OBf5a5JOWLYw/K88h97ed2QUIF2EY0ZA5+T
3TMpYL0IlQPnrvQdXbgTieDMrIaXr2xDcA64H/JO5y9NDZf4Wab/+FuDMAVo+NL+j6jA5G1vi56s
1NzNCRfJ8Lf2n3MsvqGD0tRYxjOETTXZjpMv4UhAqtOiQt9R6+KXD4Rr69K8N6Bh6N5peC7x3e0A
8WjwovF+YD5nbAN93iGKJ903uM1PnYU8UyVNgi3SXMibzpMR8jdOsE8gyM/LhQwDKHQDOKIFDEhW
OoOdpbxL17AH+wE5RNAA+C2SGSwgp80fcGrYMMJVmOKmtgzIgzPzuEwkWgBb7Tj65j5ZgiomBRxT
8AHljT9bwbcLKA/xZA690nzCSsdnEH/a1x/nhOdazHNti9ulNYTMDfB3OAefCBMF1TvpnTcCyBNV
QNrHR0l/EoCuTS1rwASl34dsqcyEzptkfBfW+bETuBFq9PqmTN8A8/MeRIKqI5dvxvChWiXqlaxM
3BMvt7mLJX6xzXUqhlWncgyPOY05CGwuLM+Jb+lla6WZMS8zKoqQHMfkM+zdUluqFU+doduZYbBI
mkNBxyP7zOeMwD1HjOwh7GjU8U2/T/PRNcholkLc13TI17HHSuJFdBoQDltVX9SbSCyspF6UQcYu
dp/A1s/M29G3Q4EBwzyxBvovNxsdfYSiiBN/juH4jCLP5nxhEp9j/2fDPrnJPkqqzTwFOmjcYNzI
9Y1x9kiYyRt3Bj4ke5K6ilToQItMp1mJbvRbmfMsuU2pKTltkz+dMQ9cMdsMUGsrrwrs5nxXCttQ
3Ocxju47o1/58W6mehrFjuXDI/NaV346HUr8+3NGfHOzdWcOrCmQusRcMfUHOFUeKqvTbmk59Mom
jTAabIWCtnPgSZtW7TAEUzcaUESKY7dV9ktJvcmK++CmSYEXebqn8VCyMGDEzGfFy3CihMBK9cHA
wypel+GfNn4/47Cr10AdtHZnjBDr4cmAcRU+/L5tX6aO/t9tG4siUrIIu78UWwCuatmpEUKGMiiD
a9DEaGE8wGd1UsDNcufXK3xvJjLYedWdbb115D+/38KlA8y3W5iO7S/khhQjy7ORcwtptDmdkJ1a
9LxnyJH5HKECkIdVV4tUoP/zl91tj5J3BjvgAQwXP9356RYwyoXjeeWuvsEhf7+i/x7MBVXHF4w4
I7E5PFYO/bKWLJPytlJWTI2tsQ3nutM6hKEaxqqTHgwgnJrx5Kx7MIElO9q03IkdbPXnAii9KG7C
eKdI125xGtB9P8v+u8ULzo5WxHoVlTy4jtCKyoF1QP/zGNvRR5e5tfDWoj22IFFHxiKk3n3HrTx+
D1YDtAE+McEWlRWtiLJUQleMdqrx8fsjVL8NGDVRRMgmkaKiaAqr698XO4uUhjRdJTnWOGBZYmmz
wgK+qVrZoGeeCTsFT52ZUzrZLtmmnUtuVX9elM9QCoi64UOr10y5332A7af+Qbtjhs4Qw+cbYjIM
9g5PAKIh2Cl++fQ9RrA+l39IimE4zchNyu2UuQWmzm90IFtGtaCK19ArUfpWVE4/EjoXPxCnQ026
8BInXkz2u0qkNQGeqjYKuBAxPC/gSEzScPP1uniJqIF/W721z/oRjoXNH7ZkcPYF7kL+lA2zZ16G
qFp64J+Gap5MTTEnpNzOmQiWy+6l+oDvQ8WKJgbIor2RF+SgPvR3QjKPdMRARFWfdYJpsBDexNq9
Wnk6nzLIRGXXR85SvJrLZzW9aYBR1IVZYiRwywhGze0KzPX8KBvk6CwaeAqf3VPv0CWZTmpuRJqs
U3hbpg9q8CghrSorpoohzNJwHetHwffa4EnPPsmCMMwbpVzU4yKFKikL+47pR/kS70RHWsdeMSw1
Tgf5UeIW8ZCnkqFluw/3gNN56Uwty8449M9Saf2+CL/Dmhfv52J3MdOwNvUT76ezAMxOdHqQv/CX
svuUhzWHk0jPEnNMWcLCd36/+NXFcfEFRO0sw8heTo6jCF3DiXkkqDCmIF/GbrRYdvlY46gAGPV2
WpYTIhA7DDSA3xH3X/W4+kYEv3gUF/sFrg/kqBgC3yPkaLCzyTJhjv9Bp6BegXhTA4kOwIquINpK
M514to4fhgiUap9n89+fzc+7w5cP56JhwEkqD7JcSo5MJITUzkuXDR9WwAx/pvnsSXnABju8AbZa
M+U0olvmnuWjcBvSdTNoYRDyfF5UsS2a9kzxZtS7IoIpat7qKQ8nOUZua4xh9kDz07SC+meDjI/w
tjEGoPCUs3OeyIyLUrMy+nzxyrpTptv/d3P+d1+4aDQGHJzG/KzysGULGZxoQ0L5A65CuRwBEqJ5
2gPYgVgpHxVQ3UhliL5xnnFkSG5wXzoKHAaDQDh4TQ3ASK8hQ5jXQEoWPT4FNmQW+fX8akI+o44y
n4tHtJK1fOU1/YX9f/sdF9XkqBuh6Z9ZwsTkOHlvpyA70QG0nAAOdvUOAg+4sLmuxnmz5QCK0FCB
WtxAOKLiDhQLIY/GEAMpEEjSo+rVO1AiPvse2QH5h/OalmYE2bdwVAMmsZsrv+CHEuffN4Hi9Wt9
UY9Kpw06C619Z1fWVqYr+3bN1EgBL23XqoNm5zVcc5oznpEgHXZz/Yp90qWRFjUO96DLAlaNnNfQ
u/+9h/4UGEbkt8mx+qyX+T76kP4QQ8tzgow1LNToGtF42tW+vbUv17tYfXpiavWs5Xqs+dYOFsnK
PAYPMFluJzLF6X4kJXCwmvd+cERHWNSQ+vhI8iu3MamTf72Ni8UTo++NiY5IuPbpgZGFeDOZ6J/W
9XsFgnyUdtkG3qfuTtR+zT6/Zbb2Mj4hpV0OW3ERH7VbH/5hvwGittsFCpaVvMoeZrU7tIsqWNEg
ghm9F4xVN/2DPjjDpvoT7wfDFf4yjIXYYmr7GLz9vnUZ32vDf9/mxYpqsXgpzyZPN3hgBJX7uxZt
jLCtn5JXVC9lCoI0yZVPhpWAcq5gB7rCin/TA8Hwzp9NRs2m05/cFAqqcUvA0jjxM5b0Y1r0odZr
zUdRQuDXGl0Jo8MndsDskdA5hVRWzg6oMnAhMuPvt/XEvFogI++9eG7vzxO0Z5jICsnz1gSrgmaA
eKk6htrjSbIEQDi4I/0CjhwyhURwK+FRwQpmdMeH4YkG6QQp1JqOxBlHgKtvpH2hE4R45ZuUf9wd
v6zPC+4Z9jxKgP1eekyY0GGK1zFYBcQYjtmw1k14pBYaFNI6oSX/QU6YwWlmfKA/J/VE3BiJws4W
/EviF6v3orHy2ulCD2BdYJrE7ogMJ18UkeuX6064//3tKz8eo//du3lR8Z3LAkcpOYFgCoxInwhz
eqeGaIv8+xnNKxOniXtUQ7LKNtPp7ij1qhW9FO8SYRkncOFcJpwfATwQ/wgcSBbqToFtKVMpFaZb
o6yN3BJEvZqXQM1+6P7+A8RvtOx/N6Nvcd9G5xutxvKNlyiv0eRy8Aeb6a7O3kl0rlztyqv+i8p+
ae/KtOmxqeFxjaUDqRBGoBWttCWGQdB5d7Pt6Mgw7a8V5saPrwkv+qkmh3suyBd7jx4JctkUdB9x
fpeaaJg3MPmGZiIgObZOmOBYr/yXoX01khV4n4mKk2nIMZY3zG39/EGsJ2I6tMDoVSqxCIQZDQVc
dc/nG+Is0aWRGyg+SQgMiC+4YyjmBai6gYs2PaJYWtaAo/Eujne163uynXtRsBJEl7pvd15mG8Qs
DgTvbMIUxQrV+ZYYp7LIsHJyKfGLXb88YVUAZzs91m9VYyerSR6e3czexmV6Y65HOE1r8THYG7fn
dbNF3OySwfZG+tXNxBSD59zJnvAqxof8vKZ32DYwMWPSO+eI9Hu8skMrIEoXdhQJqhONylgOL+0m
gjnYWOF2tvTXZ9gHpzdlRy6iJyIpD/bRPSqQDHlVbosLKGvDPdy93Aruk9VZ3eCVv4g8/3l81B8l
04rfjVX4rL22d7Dl0d93/VzdoIF/rPLN+bbbwik7YWYKzvJWHyGiE0a6mlTpVWBh+Hm+SxaGvo4g
i/NYA2k7k+wRehRPHdwR1uL0JxPRsNlGC8aQxf05vpkkuOtqD5MOtvatSqWPGThKvMTT34R75rSr
6WCRNwHn0LO2mobX7L/tU45eOlnOjhkdquam+DYzMyeOBd+B6gF4NKe0cu3Zpra35pyBGiyyjWDB
ZLfAALQ590XlStyzgMv0SJPz1hykh3Z080OzY0ToNIdi1xUk+zrdTl2P68GZjgQqcKiUQe1Wrx0T
efE2fTblDXqHiYIhmh6Or3tqwn44wohNT25Y3p3NZQad7FzNlYTsSiop0lRnT2g0HbpgxF1zf3l6
LXC9y9dErkkC6apMoSEzMuW5y27hg6/NXUr6IZkGTGjlcJ79oXqLLMWCmIOO9x6OmsONckDP+0Vh
Q0kLVvgeJCupm9Tga2EpH3BmdXVYEJSv4prHiqpnET2Ac8OXgLyZONVH/wj5dq886y8ax8wMw4v5
RFmTdUs7z0l8ljCJ0LGHw112XsMEjl19127gbqjvtrKv30U09UA/7zO4VyiHt8yU1DsChm+V1+0Z
UkgLMWIZvbIDYwuSQPxghCYt7u+nqWId2AI3CDd9P2vmUBgWGngMNfOWyLs76Y6yWwScBuJ6Ktlk
2RSye2WdPyeuj99ED3KsOMUnJhXhBhM/eFnMxgmGXMyW9BRnSFngu3aziBOvi9ykZgyJCjk7H9IF
k82+Ry5Eig2pcfthIT2aE7RqB4NGX2VxOsH2jm7qD6aJp/es+pDFhRYidISIVb9AwINlqTJOl+dy
ujpVy3bKzfNms021VNaQw+BJT5LJBJTpVjlRB8zzYQHAQHPuvyKFw70Oa8SgQvKxSCu7em2Lm7p7
yp5D1Cjb7qEzyRgyPOb629Pe6KC4w/fd+YPXEvwNYzUxHVgq1jkp7O4Qa55xqy5aSAclJysfDXw5
yZXPq37cgNUE5gbfhWDPnwUvXec0kpsDOaBR9oYocSaLC0CdKLFHaCZd99xWRzm+adkbkvNryYdx
Zjvl77IjTAc4Kz9ZYrMdJgJzLALGfYQNgjxn9CZvZy++O9u23Sb2b5mvnIKD0cOyh6tJcxFJdoRS
QVrR+en7/M7X3/yKm4EDY7W7EhD5Fog/oE48ze4lqHkjA37IGMhYhYr2DJrd2T9GY+Y0JYXGUbQ0
txaR689bEMbBf9Vntzo8hCf1IHqw7R4B8H1zDhUzRWkZg/JSmvElQaY0nmYrUQN2Nt7UkwMuUrQD
wiZvdt6NKXYwWPhs8Qqn/ykNR5tQl3nzFia2ms5jdDO8+Js0f0QpkN/CfJDg1tziR8fOl3vCWNhD
ta33s0+wYgj7E491chOYkdEECZOs61aFWjN71T/NvezJcBLhAJsL7b0yFuZO9iAyQqqacy3jLthj
YHCr/DEhUNycHRzUmSp3olXTqZWjg/5FAfadeYBvdrfAai/f+P5i6u7aFbbvcCOze7WzWIKnIzaL
KN/e0hU0Bh2XjnEtkK6TPZDAeSs3Gy6a2CJfhWgxYw0rRgnwUMAkcdDGcFHjL9ky1kxfzuGieSvh
Bx3jlZQvkKUBVNnVQkrPDuxAxv7kE0UoEcmTheG4y3DuOzE0W7c9xwEBZAvUGUBWiEdqYUUwK/J6
XKM13wr50+a2Okp8fvuekSqT8dfoPb+JDDTddiAe+nTNAH54kwdvhCapepAji8JRzjYkTQXLjHEN
qbTVAHl5Yx03pHidaYvNlXpJ/6m8/Fq3XDQXRRCKTdo3AFYllhKMWqzhk2OINNGUw0mYBGNFv1QJ
LZLYMY1nIfGKrWE3cIxJjbyHfY1qax3fQN0iL/PDwykS8xDROTH25n+mb8IN8qhaISGTfile44Fy
1x3pxhN5zhg/sCGPGky6oQ/sqxtcWCO8HIIjjgY17OPahqtIzHkJ6jA1CdccyZSpM73sXL/+/IvO
oA9EYjUqfn7JSAfDo8/TK5uZsocYl9LsOeyL75LFFPuvfQsiCDxRlOfh3XfzLSxk6gl/0ZnT3l48
lYSO2KSZrQSX8SAeYLMlLZUFdZb+IrHTrXpllvEjWvLl7v8WpV+K3fOpTEISH5MjB1L0ygsDwo0O
UMPoZxgUpR7st/bmBH0I0qfhnhfJBtvX9g3rG1LVT7En3RjH6E/QzSEPpy9Ik9TYGyDqwx7VVxwe
AEBO4uatO7yd6itd2Y/tOtZfeDqSkkZFPZXyX+5eVZs2LGYFKIVjeCOITGZBjWv2bTYfJ1WHKcHv
6z6QK5eJJULqeIHaYLHqcppGFE+QQRh8C7foD9lE4kXa2VCeUQdC6kS+BiaMAZcXCHP9mWk4RJoJ
e6ayhc6z4PBclR8MvkGx0J/75aYTrIhyDvDi8UpL8iMu+/WHXsAjSSGY+Swok2ME/rFUC0xrd6ig
kk/+q7e7V/3NyK12htZ2HhXzESowfkZEsa7+FrFFYDUHBdiqmaNRScfN6cBxyigKWjE47wSweDrn
q5nbzDFm2EeOSBzYGefVx6jedzyKdfpODsk9sg1swOzwoXYiKADMUlmyvQNGvKDt1pcDLmADbv+w
j3bpIbljdHranekhRnwwSUm2z6/CU2EHd8bTtMQTWO62eZvfIouQnKy54YzhEcu5FQ9wDHJp3j70
ryFHA3tIthU6d2zsHNt6yYHrBAPDgDs1MhN2C/4KKEHYfqFEa6GYC3N5+ftb0H5qDL++hIsGrSSQ
PiV+DmPdo7aifAlT+AzzSnH5dgT4tAzO8D92hAfdpQxeTJ5Kxb5l8MtWtarx4/mIXiboKNn7z+Ub
xYWCoYUlPPt/fDf1LXFf+Cv0lQloMGT99rN+EAlxbBkZDQxnNsL6PFtovKJhA7O6MebIU2bP/sGw
tC0MW9++BqX+/HlJCt0ohovTtPXfz6sQ1JnSDHkCRUZt5jN4Eg/RyBTRLege0+WIGq6gLREe2ufk
QWES9DDeUV7FxynwoXcKV9/P9ihlAe8KnCkyTDDtU/oyGQVDP3rX0AyP21Z386cBPA89ibYOjmG/
okMwQNbQC4RuBZXjDG+4qCwI+6a/ELECoRG/shH+CHgSM/r/fuvFrEEsMqXz4XUftW22mZIDOKXe
R2t0Thwaoff7Uvr5e/5ytYuNKzT0ItCIlz4yvS/t7NaEcDopoda4iGFrou9F6295QzUOsFJrFFQQ
5q7dxY8L+stdXOwqFXXk2IzcRemO9OKpKyj2JEySF6YOytOuIg7jxlZXE+aLCV7+GC//wq7gRVfG
D/K0lv49RuE+YfiKthNLR/EyX7Gapeeh7gQR2ZIFGbyBaTQgaPJUmGLDC6kduCMelfQhxjKD4jV+
jzjiX6AARXAdRIphcES2InFLnYXdg7CpmRIRVjqnzlLh5udwdjWclfH6+P1dit8LgH/v/GLlxGqo
dkEhijhRpEtC3KXKjdvJ0c7TCVBew8Tgn5y8c4H3rjw17Tts/u+1L9ZRIs0K9VwP4rGKloWPFjje
yJNyWqXYMBcQWKrATSRvIpM7Z5M8mFPeYF3TMEyfBRYHIsDSlMLj6hp7NvBIdid124rRE0JIV1EZ
yW6h+1YbJGoGWmIK5HA5GJuSurSQHpvoJWq2FbPh9GkIVk3uwua0EJOEHAlnTmHdwAcG0WmRQCCk
exUPhbAJe0Q6/18vQVF0QTUNjEEuPDh5/EZAji8PwqHhBgkYJhqYP4IIKDZB6Vau3dT9oqKSpF6/
Gk47vePvq/e/y0/v6UshcprBXGz7TpyGto6eQ32c56t+MeBshlQOYhGtAGTWK69fmk6c3y47fVRf
LxvGgh5lvXisbcbUdwUp66BTJazxx+QeZ0TL9PpdjRbhRfdGB/CpR5lvBW/4UcwWVDHpvXIlevCH
8fW0Iv97EhdfQ5sqRV6pPAn1mN6hIajm2itFBsQoExtQKDrixNwuCpuGCFuVa49E+fmL+O/6F1+E
EWSVL6m5CFZ89kmwZ5YHxx53VZTbDo9HoI5r6UDt6CWAtoCaaUZXZ4uM0aDX4zbUw9K3iqUI0JnZ
4Bl1vpYUJ6+cSVSks7q9xF9r+l4x71oYrKdlrnI6klDqXSMa/TAI/PdZXuzPmUneHMQ4Xm8teZqn
u8CSodsOdhHYjGUI1ak2kolv/2RSmLqKG+Nhh/Pc//Lbuqh7opmgnBufVxqac7BWkBowI9+GmdnE
DhzT3STlpEHNGMCPdt/9b69/0WBmRZKKp5JVbsCobDzQzW5XeGCdntHMY98q9IUxVx/iVcn+83zl
x1/7xC7aOyWMh1mrnEX4ZjmL106ciBvozcbCuxJenzdue2kdQjfwIxdDLzrsa05Bfyk5v3zmfzvw
L595Wed+1ESsA133ZKgO0KfxiDhI8QJMZ9Psp2Yth3Mw8Ebs0fhLhLjuvX1pbM9MmOXIl6WTtCVM
7sr/7jbJoPixPMR82nOQsx0I+gITGye/0a9U2uKP2+mXK10sfL3PtDwPQ/HYY4IM9yXzsmeynGBe
RdpBL12+Wjh01/gml/Gc337gxUJvx6RQesMXjujfiF5EiN/BU5Ifk3Yv86y99hAhf8iCP4EO5Ric
xb22ff1QGP77jC/WuthERquWwbSjQxEtlwkUBoYO54Cjm9Z0gCyNtyyHbP8wKThEfUMoF3R88IVE
W42z99+X/89L78ubuFj+Wn6S1ZM8EyhUg4UJkmUZp7fJgAZCR5k+Ne2+RlxnAa8pwGah0ySYCi6m
FRpqi9/v5QcCzj/P5vIzkJtRbbuYYkfX7vvaMxnCy1ajuwoinpKGhP6DMUyCSU2E9Z+rh572oUiu
2X/mzKZSz28Yv9tivmA6jYGOf6fcJZs4XfnK++wlfDvDrwkwd87tmCYba715v0sJYvU9AWrr/vRH
QU+NF0s2b+OzXSuPRuHVwQpkCZLOqfB+/7XSdHZ/++j/e/L6RUUjnOSi96vpyZsrYfL/yDM7w6Uh
zRcC7tl4dc4WauP6stMMLtl1E7qFh0FDpIpXxRY9aXeVqn3tni7KnNQM4L4W7ACJPkWTOp26w+6x
sCe2MR6r9TqYXWUs/tCF/vvap5v6uvvlvuibHQ+iSFYVELdigMCkaESTxemhbVZNtJdyBLCYcKi7
E7jFqZ/sLNrbQL2tAQ4d+RPh+nnZoa76qPGg/RQHJzzZIm5Dkhczi8TVzqmeUw5SHJYdwYbn4DWr
wk0Hp8dCvFrVrIfAOlKx1N4g8lcqbq4tQS+uvfTvWOr0Ww1JVBRzmgFf/FYSBEUM7dmBYlwV7K5n
OoUKkO98US4iRnzNk5wszWShdGsmU7zy+AWkrbnypRk/FlFfbuOiiBMzQub8kkeu1pNlS4FUwcJA
BcNyLonBIdx8xxhgvOKLNdmMoTqodAAJ1VVKmh9MYmpqT2VqGUTJIS7I7D5j2ujTPiJYzkGuQfEw
k72SjxdZo10zhVwMwLd0vxHseZyXF0grK3tElchwa4cFy3TIBfcQaEu77SeM2wi8JH85NU4tbY10
w/SkJ7lLd3VkaEfDRiu7LJbVzdhhhL83J7XD7FCqj+mIXsWwrnyt09n3/Wv978Vdno2pPPbAJcKx
UZmoRxikwJkT7xg2j5iiOYadYfAMxOvfEMJJAcfuxJ6CP9UayT44PhmhV4lk2o+1y5fXeHGMDn0x
a8uamxJWzavxUdDIWcKy/WQijiyCIN52U6ULhKXh29h6imkxlwnugyVSGjI07zD4tjB9tbCVHrR3
xlCqgNoFx5ZF/xrcJduTwxjZYNJsqn/4NY/9wviDWeko3+mV2+efWo2rBtJPic8GWQNhBoOOSlyw
Jhsc/FLrj6JkyIL0HPc18Pm7K+/k2sd0cZyneZHoUs7HNDVlI6QhYckwvPSXjAYZtlqtE6T3vIe8
52PKmcAu0Da19u938XND9OUlXJzoWZkkFE3cBdRpc4cn/Z+xdjLG32zeh3ruPDY07JipLGaZe+XS
Py5KQxNEQaJ2+2Zn2KUxMUQ+lx56JyzOcENWASeDc/JKR2Y+pU5+GrbmJq7Rb66VMuK1q18cFiR5
DKk+cvXkhNQbbkCNkpAGBmcbq7DxmBVMTyWmABAe3tvvP13+ThliI/3y0y820lPQRLEQcvEawflA
3ijmXpUbAo0oLh5R7PLpjqw+vFgMRwoX6Ayh7uOjI280tFnk5sIfgOkgAL3acm/huSpUa2w/ru34
ylRAfds4vtzoxVarJqiVztMibTiwodoz04ZGF8p8W1itefkurJZBvj4H3oAdQjtn8J3Bv+tbzG+G
9yFGXZvPfVLSiiq1e2zj8a9pNvK4KoKdMMMM2ckgT/QpYX6bcESnorqdEFrG+yRcRHIL7Yf4Sg1O
Wlrbp2yZYRkiDEjys7tT++f3t/Lzt/Dlx17skmVbSYxs+LGY8sbELSL3T+3TR8IRs6z1/QRMDTYQ
3iLE2/oar1a6tiYutsNCVQuWxbQgBydJljnDNqfS3AjnEG1i5qG3Q/iGQ0+xT3UbOyPZStV5ez/N
E8/aFYbt98rawMFOJtLVmND1b6kxfaacIzkvpAPKoc5CmIAH1TTDafBGng9I+ir6TJPXBojD7Bpf
LoyR5QA/bhe19bUP5i+W/886vLidi6+14mayZDxJh9r2vfNt5WmwvZXbyRdbWssKGZdX1/53fGO6
pmKSB2rKmkIQz7+VnTnM9C6IQukQL9Nb41V+9OHPrLHZ6sW/Pc4Evvt4Pd1DMWHobdrhVfD22+d3
cQsXu3Mb1qGfT7eg4OkRY8WKbwDhHO2SySVjmHFL7a+gRvdhGkK6UebY7F/rO79T76ebIHgV2BsA
XFIuNislkiMznDXozilg3PwVqztL+GAT8ox2C0qFbRk2aBJOtAlcs6Vc2RLVt3KkDxP5VI0GM1Vm
eUN8W3Qr2YuhXkQorl319Ggaa4JNI1sSHTkS1wUG1emrmh2004IO8104oDq69qH9/F6//J6LPU2J
xlNwNjvx0LrnJcy0nBRJvCfgZWDq7eo4ckxa4BE4BY8reEjJHMLQ8tpjlafv+duS/nIbF7sNsZfp
IKmjyPICCqzPZLVaGlHgjFywfiKYh6mt9hjC9On5D6mcU1h6z8zXiglTglKE40LiGMmtb5vENbot
tgFke4w3M7oHGbt9QP1PCXKP7h+aKpj/vll+bwAvVsXFdtVIghCbcisdcIJVnJrkUau+E4edKG10
herBkl6JbmE6BORk2rx+mSH0fuzu4fjkMt5g1ZW24Pv2fXFHF99rqs/8lLRXkT2C6h+Ww2hL98Vk
Z6jQCDgwjHBhnXk+/JO3FI70lSfyfdJycf2Lj1WJBrkUo148qCJSKAiAiG+twHCm9warKs6c0THW
w0J/VoQrBcXP2/WXxXQBhLRFJgUp8VsHdItQJdBCwMNaRpjC9nvcVSrbF2nIjDX6+AwHzzkBJB7B
HFdruiuLWr0gc2tGWClpw6qonFn/KIbe5NwYw5aZYU/00HAP+BJou9DxLbm+knj9vaT79wWoF5gE
UaOF0Rt/P2wcjpqCSp5Mr9XJStc+5xS6MGCA6xyb73jgxXUvDqcmDtMxmDYUad8+MWiuDlhEygd9
C+vOf2puJ8bXtcrs5xPxvzf+V7b+BXeocnGYjdOPJQ0HDlo+TxaVZSAYsmSAZ6vBte0a8KlPK/jb
lkX2uq5PWKtkXGxZah/WcdGzysrG0uEyJ4+zZAObhmCumxkSUX1TYO5Q35hwUEVtxZ6FtljeYjH6
OYBKU0DdxivYkZh6+nAfbS20BeByjk8PT9c5plohYn+PwDeHOdU7xOpw3/yBtT/19vGG8C9SDtiv
caAx3BGmOyjjRKuILWFVl1sVntIdoljzhhgCGjvVgbAI4U6yZCh67D9I1+jUH3/fCb/PdKbX/+Wp
XOyEamCMbRXzVLKnkW1PgI3ur3Hsme4stShY9sjv6Cec/EVHYEpYSEJsiCvCX95gQ1TWbkrPH25b
F/FOdpeR6vxKtko4MRXT14pEvk+sAKZbn939fut/v4jfXujFlhmquV5UZ1k8CCsZk2BYy9gE4kGc
wnKBsGZHOBHGu4xcsc6J3V5dwKY/tZtZ3uG44OYE76rlka2O3qR3xNeQGRVmba2tSIeE8L7qwcCA
ZZqpzXmVPSQsTI8mhxLhSRIO2eRKCPfqcxTXibpALMt44BpL5OfvxJyiFFVTk7XLTUE+QR05ZYp4
MFGZ30w0mMmBC2o5Pv5OjTnQ1YP9WyH/dz38d8WL7UCVe/EkRel0Mg6dnXCMozyhzxNeJxk2zg+z
qp8rM0RDfLTdNqbrxFu0eKr8LRkx6ZJkAT04ItWBlGO2Cy2+E8enPlidYDedttd179+AiIv7vajv
piyEtskGkftFj0juVbwx8NytpoA1bMXE0EVkgyiKztPFgnyaox2v6wr/zsC/r8X/HttFWTYE5jk6
6axFdF7n5YB9zzhXyQ/z2kpDMgXL+DCQjTNnqIO7S7ImET1ZyWz0PT63bLD6SoxvTsmuFh0T0GdL
BEUNQWlpzKG04hDJbET/U7LnWJDigePFY3TEwCsobdPDARTclI3inLNhdXf4HwjEqeA6QPLJDKcm
5oZz8T6BWoQR+0HJrriMfB+VX7yDi521LrPeDwLewTS8Qo2BGCbp7fJPSqDEgwbVH/Ot0Ovdc40j
jX1yIGniZM69emq6kqGYzBzSv9lGvd93CPnnLf+/t3KxuSlnRW6KhLfSQSSTPEz/XHIY/gKe8cwS
ghVBgH7iyI/QZE9Pckl7uGxMDJIdyOMT6q8Gq4IIIrZmtNBwHUKcWf+SYjGlbPQ5trCBO+s8rDx+
v/OfynxdEBSVdFZRJwH4Ym9rxDzOa18SD8o2hqvzLpw9KMbF39gITK0RZzvlp4kMV7Kbcqm48MMp
S5zf7+KnMvmfu7goCnFHEsqy4y6CT2M7Qz26NONnxj41YVjejBTKe+gpD7rm9tFCm1kGxwZdnEXL
jbsEpFb79/v5PkQ0iOT+8lQuCkX5f0g7s+ZGtSTc/iIimIdXMWmyLak8vxC2y4WYBEjMv/4u3Pfe
Y1Nu09H9dqLqRCFgkzt35pfrEy+NoFScOiqnFHYZUf4cMv2dQT/chIxh+JfLunaOwJQqXA6dUwHS
CI8FXb6bW1p/Fzy+/hR9kivyys5i3fNoTuNQrWifwcjJywZG3OPghMa1BLvyKf2TryBW9NldeXGa
Zw1jCEd5mnko49c1CT2fH8pUnqMeA0kSkRkSAWuNwQymHx+tDtQPNiO5q+Z7y8/4CHMvRjNtnDpa
DD//gr8hQ6aGQy+mcrqkyTBbJ4vVKrpaqhVFO3QcVLKNrG2w1VXMO2qyxnklF7sAeWGKd4Dsq81W
AgOeMiuD7rLYVth8lMl9cfZzc0sMwXRprXUBZqIbGZU7wjJBXmmpH1sPKtpW66btr8sYnfRNWPtV
dTDkJ+3kWyf/Gmxh8ggsOWNYNV8qAdaFSrvWSumAyxSn8jMuGHOj1dr02Ut8odRYFEzbDbzOjcnu
ExqDHnR5oXIax/hAtdU7oxzhP91vXeOOF5y+Uw8irH3WMZKwgQv1J79v7kRIyGSAGJdpq3OxZqQh
SWGFLDnonAxHyH7n51UDIe6ytcIrIVmSWqUYSDpFt7pQMrFgHt1AMybSK7dQtCjACi5DTlLs4AfV
Rx6qM/V19ow6DafTu51scmnfxRY+9eoh+WOmPvMInJoDnFbhvsIO9Rkvplx6uoGJTsqaO+1Gnjsk
/XVMnf6EyVajX6I2ZPZFPeQVDNYMZ6fnYRgcq0AsWwGrzO8vwm5Q301ln2TLM+vxuMyLA1Oudoqx
qYQnSqWR6EW9LaFO6jRjWeEtUmavYbtkvvpdV51Ws5HkIQ6WgE7Gus0M178ydcyam7tgY+0FdH45
zbkb9F8XFASZIzKASXKmX9UMbOMxWYxWSlq/bhgvYJTZN6tNmr6l/VpkPCvSbrBgy+h7JpgHMF/i
BsFNIuCARrfdeM2NZXJxe/MmETfN0StRQjWuxTRWsqNsoqSuIN2eTxu5uz6pvoQpbHwd5yv8DWC7
KHj9RMsQnr3oGK9HT3VO9xZlK2ndDDfRsNHI14dbJb0v+fBqCG9N+KdKartqodACVZabt5+DgzT7
yiabcKcMx/MxYtVU1IRHvfvgxYgisajBcI/Tjbnu9Bv8gqULBsvrQN5kHdZ4eyF9FJVfecLjgEvk
SLhes81B96Q7XdyVzD3E20IFkn/Vh0vKdFWOX8+moLpJNSlZl8FVfr46giGFngPxA4sQcakPK9XC
GcY9v2mwd/s1L0RQHnqcFcE6Vr4CFLzFiMXucYJBFNNcKeA6+TKHZQtH1bHUZYlzloDJjB+Rnpl4
D2JJ51fRzqw9sfRDBtMGV1D2I6zRbTfoxwtbjJeYlBoM+cKxYxpdXVagLk6pnxx9lUFObGswF4BB
Em6BGQmIlVEYOPxxAVTeLfNlC75E8UtxQasEcWjPzMTczjoGqs+byPS7moRwg1pY1x75rtLt2Cnp
rwiwnPS0q3xlLqGsz+2fs6tiklpYuWJWcvQROdMdY8+JW1KVlX/LgKsrv1wBPNzlNCwQ3e1mVuTc
vU6yCPEYW4mcsyA5sz6KvCg8OWAs/tHWCeaed4VfzqAv/qqx8HQVWB+WLJsWUPUPb7RP5Q5JsATa
pSf1ELxjUtY5wuL86+ilNG05isBGSpeZV+TezH1+E66/XHVylEtKqWwTtPeHGlywsWzirWaskPW0
brormI7Cr0rAldQQkRwApm2uEEDN5LHGuG4m6+rLb5hskHk3xBIMRfWgPo9+93/y03jxncJ38hCl
7qllcnicNGY8ZsB7pSjXF9O1yofePC8EYBOFR2pOBVT+raPJMn0mYMz00Bs+AnrKY6kndc8FQAhp
bRR2kOI0BWg2KJdECflXkwEBW5jwr66yFdYNm3G2lwMg6DrD7U4vZrbqs1WVHaTK5gtlhooavqkg
AFqX8ah+KkUfe7jzyY5epfg1U6+semVemKdZZf2rJD/E0YzEV5l7XpMtdsjydsiljP0NN5tin5+u
O69eHsEdMdONRe9SY2cIdiqEdftY+5IHTAANm/AiPJu/juIqqtYocKLoYDKszZC0T6fDDg0w8DfF
C2fgzVxZ7bsP+csbnuzIQasPWpDI6qG3G+QqmCu8oo1n0tcUN/XjYEdP6LXxxQoOwRzP6y9F3/S7
mmwtYVsnCJhS9QDEVygdrFilR4HWQ+wJeIItEsbwy02FZw/2btB1KKFmDnPr4UKYazlq48f000Kf
BNBSsbS4VvjYeD+Uy2yMA1vOISlT9/4RypQGGWR0YR1GBjO8CFfCvcwtjCWVspfB0ZYYE42meFi9
S+leIXvS7CZ1BBFTWsdsNwVe1HdscR9DImpgn+6MDtQLc7ROCSN6NDdhbPNk94Edx+5MJBkj4k83
NwnWfSoXmWTE6kEhB6dvODZUBeZhwRsymaDZ7dvxALo79ij1xQo039Nzu7SC1czP+CZwf1lqk8Bd
tIly0rJEPeDnGGGdsi28ZiM9A28znuNDw4C9epi55Mxr/dDtforcx6GPI71ghY3JC4hCyEOQxpgj
HW1kpJkb/GhG/vCcpUkPQMlVo+pPXI2DVEUdcq2Lq1zxrQsDH76qQ73smmuxu5Kj/YmZvgCsPGIP
W4QBscDhnaMTdEqkXLBo6PbLToMNwx/FHsdHe99CDkYnC2S04llrxuT1R82W3gvgQEdpbu+ZluX+
9WWy65mmAfdx6ienXVJpSLIjX+aq2dZ+5tceLGpMVWab699HzP9/palyNeisyymqBOUQGo7KEP4T
Ngesy9gJ5OsmQHhg7TFTYo4UCgMz4CIwjP/u8/jnJ0xem1DoknpO+QnkhEhNsJKodomr4xVPexGn
G8p/RHM/2Y12nKC1VCj2qsPx8L9arP/8jnExf1qscZ7VkpSFYwyCKye7w9Kya6+5D5GjwA6yZy43
9+Qne7uY5FakG9z2cTV6+NFYZ+5VUzhGveUrgJt0C3KnewHAhfjr52t/H5D+udPJNtk2sVXECcuL
3HscqXNb77icn+L7WDx/f5D/XGeyuWlap9X6OVCordDfSfrabmT208vb2XwVagnn73z8CyWhLIir
iRxoDLy8nrEFzZpX1XTMzo6sLSbuVnVtNb/F43MSorCtMFzj/KgeoVlH8fZMQyUGdT1GzgsG389R
iNp4+D20t1m/zBAeyaO5H9AO+Nnwvsz3/kV5y5FG68/iwcQ+S38uyn30EMp30nGtF0sdsiBFVSZp
f5+E6/7oY8dp1hvB2ian2/S45jAi5jNl4L/GPCff/Ie3z+flF5VypKish3Fiqn3BIXrdP30sBeaR
5g4QfzWNp1ebbLh6kdVJJbPYG4Yz8Ci0DZAvLHmB+dgaIMbxyvzVOtDLmAxMHzu8IeZCjzy+/Z9W
x2RbDISLHtK4Z3UELr6/IpoaIKLYsWhHLwPKj9KrsFsPmy+vJAl5lR/kt9MfZQ2F4K4WF/nrsZr5
Lj7Kjj/9pMkWqQpnucxMPgzAqr2NbxFPZTCXSeWFWLriMXkS7+N6CQ02xEjqGVvdYlFq9hmnT8mH
WDuOOV0lv7rn5El/hATidqQl8Cc9BVgsGBBwRDZtzV8pANfczXfRLrjp3HrV3wpYEjPw7sWAQtao
HoEyrEHw7UZ0BgWaOR313GozJwVYsVA60zjy/pGRYf54QeU8OuWBhh71njP7mTxmkpPnqkuc3RRR
NxRDn+5n9fF8NrJMk/cfRKAo+OUpOSppm2epFpsu8INsXf1iCNKL800TXhlM6/dHtwJYNXY/Kob8
lymEHsJFc/tzLPwLbsaX8Pm3TXfAOJXE5CKo8r5DC5xdttFle4nXqXaIVBpfOA4d4RiwARFZ1GXe
LsvO12jJBu4pX2vkwoV7dOp2KSKNdMTS0aKVAm0xf8osH2CMCGQV0XJmn56pqWblMt1TDxig0s7s
J9+dfb7cx2QbDVShbUtRlvfiaWOmjnxeZH8og3JW1eAftm4ANWMcFBw1o7pDPfuAwzKW5gssGGJv
IcVegaSO+WnO85Ft+GxB3VXfeucUexN55qT2V9Nr+tQnm22S4gmQhayIUQFd8BxNH/5jbXyoZ9Ck
166h+xV956Vhn+4zDEDBVJ18OKhaujJK0DeL0/keL1X/6DZzGftf7Ynpr5vszfAoa7E6KfL+zL+P
byv+33YNe6Qy1hpGdRgb0Jp1jrDrvXYr4W2/LIzRHyb8NSvf/yYV/PJaJ3t1XXddJCDJ2KvP5y1C
HgwEzO3lDqQ39LEDV/VLr4Z/CKAGoFS1kN55SnMVmG/y+C8/YrKRt0dkgKrCNzJGi0K1C97LyMzI
cCO7oWkzE4f/4tiPz19WtJGkb2oW7YGvqVhQSVElC6K8V4wV7dpwiS4+Kbzs2XxHiNABPOJcro2D
w9imw6S7SWIvecTAk8lxyEObuR/03TH9yw+avIWLcYmPXcYDIIA55cmRYGo6qReo/I7uQEPZxt1B
Sq/HWunP8ekvZdP0WUyevXViIRoqzwLAU0eohp44WpjbJlRRXgGmqaC3KNLOcpe/2yO+3PSkPlCX
ul6353Hp+WO4Hmy8Um66pfJcsFmdbAE795kXr3y32j+/+Elakl8yQQ3FjmDM/ChjlL1hD/AV82f2
hiextqO7LrZjfNqBteduCFVxV19VHCkF2nXX7W/B2PQJrHW41pZT6vuf38WHf+J0H/v88yYpSyQp
dXHRSnkv/QoPdbN9Nnj9mGe9yBizPp3x3UWnRBfBkx6C2/iFk1PpHZUrTbxZ1Bdi7oj1ifI1rlyn
2ePLN+nUl7c1yV0swxhytR2IWfRTkUpxwoU19DrC4KjIO5xizQdrNVei/K44+/myH4nmp7S1TOSj
HLS8MfWZzgRufPnoynsYMHsddfzJzSzR4JvTy5crTjY6cbCOals140sYiV6jCUC3AoCJ2Q6wRILS
fgREGdDokfpiOxa/zy3Tj0rCD+vgo7L26aaVqg3UWJbGL4PYdDOissYj1FgDnkuT577/D5XBp2sJ
iQD8XOVaFe91cFLnchXT5yBPN/Entt5Z6avg5eeF/pdyahJ0PgL0p4s2UVmmJ4mLNh5yXqUZgeTM
JXGWwmKpus48yxHnZMWzS2kS6Yq8GFIlI97IjGp5jKpVN7in2G8d41y2yTFu0T/MiTT+UrhP73QS
5NpAObVlTXhlhkHaqXsq58qbiYOf17oI3rJF/S7iKDkSVkew9vgpDVeMxcniAtsqX+d1CKOl4Ep/
v3S22vvHG8tm+j9YYIuzaHBgf6atXuqr7o4scP4s/21u/SkmfWRan16Vdi6Ho2TyObToMum6enAL
31NzgRw/kB4LTIJSt7zcpcJewqphYBSHWcmTIDHMA3ALAam6UBvfkpneEOcC5l+67OnTnQRMuZKr
k1SQ5lFpoNpaXFuPpwZiJsnmpveyXXT0i/N/WmEZN+WfvtJJRDSKKu8SoZX38So7yO0h6a/aq6Mz
YqtUT825b8wOZ7/Xv2Q/k3v+2OM+vZDM7M2i6bnn0cN5PFrldEUWLVAPtH5VT8t2Cfy/YODrfrTA
4XtaHK+riyej9oxWfe72jB9YPtqAkeRqgbZX8Q5u0OEshgGVGgFOi7BvGf+/EYY82qMzEVZh3/UE
gbi5Hc3mdWegdxM7unqL6+l6/IPey+vHohwHm+hhU4s5MyldVVc1R6z1yDM8EbJHWOhajhHtaz7t
VJC5IZRT5SopD8NyvBJObFqyZEZOMx+1eK2cNwlqtXFq0NyOzThVZrkFECBQFNhgk09Os2mwSSRa
WRcvEz3qLYa0gU7SnUP0fZdlrd7U1XVc3KV9zcQHQ17lw9xbkceF9sNa+JjK+/RSBk3QizIfT6Br
feTxMTaspM80ggzBOwLURC5+z1P2Gxu+eBxcA2+v38R4G55ukPzgKEm9yQMjjls4XtQzOd63p6FP
37AyOQ0FatV0TcYmCmJKOTqq3T/371rs1QdQqOnwh3VCljOO/WijrccIblpHt+eHf/GSMk8Qltht
381sAjMZxXTk29CO2fF4IaPAomwARay6RBDUv76A6hdIe4TrBDXhmYcxtw182CN+elVREQdKYfAw
AB9GI6/IvOes5XR7qFlIdcbK6LyQ/7uC2OesQplsPnEdVHEm92OGL3nNKvWasb+8PkW3A9UAwS23
gwtZIvT2sb406ZUQ1E0v+2/KgF9+x2Q/0qszqUXFQ4/H2IFFE+JrC8tLlK0tpZDZVOa70sznpTfJ
uNGAp6kU67huS46BNdmt5ETA5YGXNXgXhYDtDCzkMLeaLQD+pdKcBsrJ5lBxqoxO0cfOBamDQjSM
SA56A/GQMWhtNVJVRp12Y20h1VJGARM9V/Kb/RGTTaKt5FY2x8CQi09D95Dq72l2y2nSLtAj2pVG
/v7UlbY8XI/eMHq+FEC4EqZmvrUxaf0hPk1pp4PUlEF24YBJa/qe08SY+OCh6faNjZfvcuZqMzvj
B3v10ydmNHp3qlKe/HieB5Iw8uRHPCIp3uhdYBTe/EFWnbvoJMjp+MYUx/YyJiqXzDGHZ0jpFxws
tVVCKClir2l2inqXGjehuofMYBhXRyRZ1/SD/gzn7WjiAyvtPhLujtSwGI3XUBtZ6RKG2dnH5ymJ
15Kw7NVVaoODOsIUkxfWb4VWXr0BdowwUNnNPMexDvHTWxv//tNz7C6d1FgFyaPqp5WLDmdEQQBy
y5CK+jnyWTf0mll189yDHP/+01XTpCkEWSREVG9j7Va8A9UvULwFMnid7dQN4uqZ5fkR/X660Ul0
7EqpKpnjl/cGSBUP23Oa8Mm9hTnDauTl4xPiZOD4EKNTKMUCK8EYp77idCy+h6xkOKGOThsW2b4j
rPKb/yDtmnsok7g5DE0K6/ijQqOfvePgjfUZhAAIGca03AseMcHWHHOmkDm3W6mT+BlnWRknEfEz
XWFAILwpKHHoGzqGaRtrKtwEi9mS0Ny9TgJn1g21pZ04KP3f4v0CjO545iVvZMyKlvTT3DHpY9P9
aQFMwmSuDqZWWbW8z/4w1Y9Q5RrznOMCu4tUuRsAMv7R0EPtGPAJHWkF6z4dc9NyUZ7rhZGvT8IT
tXuKuB8dhroaPF1dnaIl8MGTH83Rl+eOHdNRxDyVW6sbU4jkz4jLSmu09zAeIuoRICbI8dyztDqK
2DXVy7lvZa5spk3qE7EgZ40whvIL8ll7LInAiXFFFUzfyY28cO5u56qlH+KaT/GgEYJOryq2sJh+
6OHEXFmgbxKksZifjCcMwYY1qF4WF/0QM/iA8uG6QVqJOWxww1AmloF3onU7u2RmtrQP3funn0X5
to3isYaQxStLcnJp/69Ok/LaLN9qB+vgG01dAnYJOr+SbYMpZ//t+IJXB9B7NEhr2MIoMpI3yPVe
9jATume+IW0SREXlVKhZ+FHhAIsNCbwHw4iNoH7be8V1WJLgMZk3l+nPVXM+JPGfHop5bJImTbhs
DvWH4A0xKlonzPQkvKTaOR/OBhzH2SxvJpXXJtGxjeW+iU9cFofAsaAatyM2vVumr5I29oDwE37D
l0Bil5x5zuLcg54ESCGv466ux5MXg50N2DjNKlaZf3ErFZr38qhuk3TdobaJMPMcUz41v8n07WWM
oGwYWBu34UZQb0bye7UMMTpfGQ/9S4VtDfDhHrrIorssR/zhGAL7RwNfodLWzZWq2P2ThkJ4B6+O
Y9P5iVKNbbjxSxu9VP1WUsNFZFFQ43/lYDu4/a+4AY1fOHpwjWuLSrAIHMMFbifZBZtbtT22THOv
9WqLnYwNsp2zeUZR57LsQ1+o8ZviX8TYQXXCI2PPL5Kb0C3B/li3TRD1Zjy6oRxnvTHn9qAPTtmn
RWXkwTAYPbvzxeVQf2JYJvCaYkynTUd8kz2BUczYFZw5BOXcoUmb7AqMw4R4lPJuVf+suUwDNCEO
I6lXINPdouOntHEu3tT2oTNwNaT5CKMLo5dFP1s7HK/0w/40HSg6hXU8iOMvycOrobxtxVXZ32lH
fEE2o2kQw/CPAFKlsxeeKLMQ9MC7n+GIzK73mS9tOk8USEfRUDSy3ODuvA3W1kO2D3YWMNLk9nxo
b0Yp0f+ahn6wmD+9fzFKc0Yo//X+jw40HtW9XCFsxb0icy6QkZ3I6+K5L3vm5KhPkt/LhcpjWpGF
MOZauw3l9s15B2d+nPkfDU/4cpV7ZBPzh/W/JtkkaMqKDOdTE0Fjmh+UuE83XBWBfs6L0tgN+VVr
68ONOCwLedTPUvbEMsC8lbRH6bQDPYurTLiaP818E8i//oTJ3Z/zuEwHoTJ22gKsXOtW0PNBYewa
g0oaTbmdvFSZgAltc9Z07u9Tx9dLT7auoK6PCvm4sYtTG2rKFskeujgquaSdomPd/1f7x9dLTvL/
4NzFqdBI+q7VEMbIdhtxaASNByvPzq1FbDJmGzkYz89+T39vH1+vPNm5SuVyOmmni7HDxkIVHnpg
iuEzo0f98pTvsDekGe3jZzWbY/9dMPx63cm2lYnnCzAEHnJrC1g3uDQhdU4U45DxEntyuPTJekQv
4kk/Egx6a6bn/i+2zk8hbfKaFU1QwoZT874bxejLTjkIGK6cl2fc50AERC47Zini9ep2lqfFNljC
M/2w1DP+iFsdGccSh/mrsl3gO78SUui/9gkL4DqmPHxyzJfLM/OOET3KapWEXl1eh2fKP9FSvtO2
DPAwg5p5WACAuBUYjsUrN7QrpgNfBLDKKLFf4NIxOgooh+IzfjgX3c1RMJmLZvBxwcD2B4f7c7dm
jD15sH4F+TukM/W++VVeJXd9TELs1Ml1yZw5O4LmBPHvBAaCin2j7AWJf74psV8w7Bz/nCV1wPPK
8opfypbRb1G6aaWVyfE+IzHE6nYnv0TaXjSdRrWPoqevo2VbehdcaNfAs9G0MQPllmvOJOctloDu
8Ze25JeQLS8e8wd8MB3FoaOcbPCs03FEC5meeIsfg/VFWlmPUCX4H2l/4zVTg6vLttrRN4Sbc0QP
zMsKGzsXE3fkxxyT0MNJoUQOJYsBuo1lHsz7SGHSctlI18nJiU6/ItORcStEg+OanRMxWFVswua1
zYPFaWdQDF8MFxunFH2n/m6NOzne9hbWLqTJFS2oNr1TmteL+UY+Uoi29t502DndKuVxIViPebXv
2kMDGK4/blLDTgPyuuwuzFPHAiOUA2q7qcPdAAZHEgMnCF7T6LE4v4eygd4XDduwKKxH/l3xNi+X
Yr1RmVIOCuxBt/LDkWwNE+v95YHzGkMdM3ni3L45iTB6YBgRY25jDnM5vw1kD4lPIfAFl88aOeb9
aKIyXzaYOzvpk/Bi9bqeK2OD6uKSt8SB34p7ZacA03I/HCOVZodxyki3FRDyaetuFIXJ3ejtMlrL
QBWfOz9+Kz76VJHVJ5Gn6rUk1c5jR92nAUl5ZdnfjecDCFCu8gKadDNuMP1Wo5u4vDwo2tyr+Ht/
GdU3ljTWoS1TNCfPJI/DptH6M4oTWkj+kbzcLu/oBdF5aKkFBw+hN6cH+zcd9X+uObnpJC2PRRqX
H43CVXv1r/NQS6tZXGqrmaX295by9f4m5ROIlFJknSn1p48VOUO4AV6f+zjYj/UTJkGIKP7sDX6/
vv+5wUmqnIelUIgqJdfTG0q2xh+ntNlBEfLUHiO/gwv/l5P7PLn335wO/v+Vpya7ddbUbV1U3G7P
PibjQNFgqseC0pC0krWRlDNaOacwnr3spAzSWEKr9mDO9uJaeIQah9WQHwqw68zHUVEvvv4PKph/
bnZSZA4LIQs7ifSb3OgY+qMAkqkTCbVUNYADqTNw1Bh5Ps12rWbe79Ql5hxWlhqk5ODCsgEtzGby
0Ybd0be1FqD7ljFjr/9NmvJlLVuTJCFMlLomEf0Im/fCIsfPiD7Vor0aBXrRSsIjKCNaqBB9UESh
a5j5lsbv8u8k5Z/nPQnbp16+VKeCYMVk9CrwB4aKojUDocvCFa5kchDq8jf1RnNmrjv3uCcxqg3H
IYaxBt7aKY7DC4kNo9vAdx7Tb0wpx5FzeOj/86qexCmKoEfNMHjNOso0qGprHISZSPHYEpHRn1xm
BdmmsKL8H+93ErOMLsrC8IiWobVhFg5AgRfsDHQE38ciROcCmwYnhbDCn7nw+MH89IIncSsoL0nf
1lSOgm4hr481bKAje+ERAQA4R3d+auTfNMP/35KSxIk0PVMFWa9TtgJxPQDJWrAP6whXMNLAFubG
XA0aoBn/NNgleSe9lhHuc9vbWWkHV1nghI9YZ4aP/3MglaZzyNgRSnlb1PI+Clx4FaMWC/KZifDW
xjAMY5YrgPvL2fquZv68IUviJKiJfWZ0Q8gTiVelvijv45WaggpZbhhFcXD2xLlRQvnrhAcRvnx5
RRSI3PMmdp6Zrhmc+NF6gDHhCWgePJJZSIEL84/sFlhVoGhaHZ+6X7Lp6FTrSfc6NohheXnG1FYZ
E3HS8RM5+yXi3ND7enzfPJjFghkdTXxlutjsfNgPhFX3vKQPpdXMncOxsiR/YEr7hKzFuk/7rWHe
DmnulLhesfskJXbvbq9Ji9S6PUWIcbxTjVOMcFBx/g5L2HFgsvKXSqNeUrwkwX2n+YryYoJokvRn
SnQnUtj6Whd7JMC7XiRJf9Ha96x1SwxAWuiHYMKh1CqNp4qP6eXBRLKFvATRT605cgjmIz9w9sjv
9B3tq1/xzblwJHIsLCRoVNB2xF+YJ4EVuEIc3UfHNR4Nzdnv4VxoPjKvMxQRqiqlW8gumnBg8vSt
M7QiQ2xL0qvaPgXadcfIKf/Cg/QaJr70GuCjjROB/oCOPKyeDf1Kgt9kBDVNUEzt+4X+xAPqy0Vt
ugIT1fT+ISydsaVbWMoqKxeHYnP0Aka6f1ebJLfPD+TnFYRoov5bLjmD9RB2D6dFMawYUJTFnZxs
A6zZmSi5OGm6ArRddbgINH7hKyrl7RR77N4eMs/0L+vUz0q3ele1FXTRm2Pj4Iy1TNSVuNHa0VuC
UinTwWfYrL0LMKR+Pv4ey6CZfwvF2esc/BuptY7yopJIEW7SrfV4WUfXo6Vjfg+RkmFsKr8vMrvy
4LVrE39oqA7LfEH1CMcgByTKcDNYC22k+p0loFfiWr/qDD/ENn3w1Gs9tuEFXld2h13jlbYa/Ttj
21rim1X5MbLIj7CPrTev4VoqF8TD077ntYTbnI42xm0rxCOsBJMRombf3RVr5t5s4UmsFjojJpgW
ABMD2Xj2lcQ57jHwcftRxeeG9uUXDDYDTd+S54AzdmBb+VZgsO09sHO3vBEc+ZVpiVBaWLvzWlzy
H4JTLtHV4Wtd5Xae2Amh+h2XMyAJ/NLcxvOXTQpAFrYlHmrqirwotEf3KQ1nTwefclRYx/fW8ip+
GV9ifGMy++g3uV2Ki+wmtVw9X3XP8jI+rtXA6Yt1v4nXdhBQF/iga42DkqcrWXbblbyQG5YOAmSl
RWMVxci4fC1cVtkrz01/FRjDsIMDU0pwMlfGShGW0c3Aalz2SE92aQIz6qN2idFMZatElXfKPR1H
0hseP9APHJhBwfDfrQhxbVGLGELbTe6FozhfN/cZkBX8EnXJFoWNFTv1hZqAMz4TDOB6PxiY7L7w
l/goaL6pXal4ymeLtvFEPFLHh4Vxedz7mrA4XXXtyoJgug0p/DlJw4g8QUG7Fhr32NkVnfDLJuYk
Db1f7raprT1J8eaUHwS0suFaPa3qASxnp143xZ1GERgP2K64O7a3GBJbK5OJ3mdqd4BohsbNUnzj
HzPG5Lotf3hhQFw48CP5k1xd4WsiNUvR9Kr2tss9ejo+ZHNMXJC/2Z2PszktFSqUIC4xMGxv+Tfj
wkuIeHSa6t3olgnN9znQb7pgq0Zu5p2ZeaRlypRBvRDNtZBu4oby7Wx96+d9XRLHPedTCVXQk/Zi
ZCQy1SMf4/WoADzej8Q8wG3eLGXr5yMXQK2vV2ujc5AWCukLrrA1tSHPfE89nKLMG30RjHROVpEf
zjnVSGMW+O+TF0mcZqfFSexUjTOIelXhRGTHINZ0d+wU0W4j8NkxwpPCBr72H1SI5+55kqJe0ipL
84rU2PglZ0yQUS59HQV72hogKlVq3KBn24vfXhODFjJQU1KkKaVVUM6BNpgcf3ptY549EagWLh8h
KObeKcIr/HDJmWi5a7NFg28PAp+uPLnbxBRjMUlIjo4rova62OXrYRmsIrhWin88xEtMA/b1Zs6v
9PtW/6frThLykxiJpz7muo2nA/SIlicPpCii2LPbuOVKcWN8ko3V7Hnv2+/n03UnCTnGz3UpJ6PE
gJL06qTjL0URQYz8BFcEWzbHAPFfFMM57X266CQZT0QhFM4Xigi1YQtoetfnUV3gSYypZxgBWciD
/fp1LlZ8n5H/c9lpBUEWcjOpx3tFvMxgrBvAui3gDavMIvX1a9NCoPEGY11yxo8RA+nyfai6qfBw
OrnnwR2KXcokpxruIv0u0VadCuG0mDXj+zZL/vQrJwUHrey7OjjyK8XGSVcA4hiVwFATR3rOwL7o
VM/Ff9CMmVn31iQ379MsqpITr6TySMvX+aH1pWW4plPt6zeXLf7PXvar3ZTLmXPZzJc+rTfIUihH
g8qXXkFwdK1FuEnWpqNdyaldvOhevLYcY8YYQvvmXpnFkzVJ07RxjnfyhFNMzsoy78S9VS9UzVNu
IKNeqoWwOd52TrDOkJkb19lde9Vs4YfB4KDgTzp4dFqBk9tlzxwJdFlMfiJXau7PzLLB2tspjPva
MgotcESsl1HeHNPKuEAwci7D9YXUhSl09wyFtSbbd0J0AY9xuAxff36k3w2kf7m9yausB3id5lEW
9/roMI7+wJfJCjXXBJz+m/6AhXiCw0qPUw5ObqWjhy5ptnh2WhqAmGEZCwTCaoNzOA0Sr5ud8PpO
SvHlB0727NIQ8zTJRXF/xr0I0P1CR2sn+I3o6Djg7ug7YCGUn68zw0PUD1kwve0ecQu0KXAqWyuz
JXVbhxwXtvp7+6yJb2ExNjV0MEOcIDDVgFEc7VNstDr7eLIt0IQwd18UR3yvyYLG6lLCAPsjlQdo
DdE1U8Ycwt3wmhL1lbm+/BEh8spOHLlJ9RY/sfMg55XvIvmZvTfBd+qMGSjnB/ne2IBJ50DTYUUM
b/cqchUkKbjYH29UqmWmxeFaw/qgAArdsRRi0Pkoki/4joMJGH+Ydh8qiwQzkMhrtasy2Z+ljRYs
T7MC4W8C/ZeHPkld6PNmSW6w6MdJ5VETgszkimOtR2rrzRFzvhNafrnaNGPJi1DKBV7xUPlwepjj
q3YRXBDICKd7rMkkqGvajZi9Sec1E5CGwET8DivkrFkN8T4GakFRKt3CG+i00Y8+5ywAiEBhhtkJ
+m1Wca5O96K+FupVKvg/f0Hf1Xy//PpJEnCMjhVkOJ5VcCf/KXbJWn4Cznd+UKFHqd4Z3KCnZouf
L/qXmQYy8i8XnWQAGJdkkoll3b7DCFJ8F3Nbpz/z0t30Gcdyzn3K4uKGSxa62FE0w+KtfUrahXZI
SfsehMpNNvWd+WTZyt5Yp9YmO6/Pw1onQc9mzWyUudU0SRtMvROt1uQJmXcVCtUaiOVSfe7ihdKt
kwfIlhFtwO53fWcdGmMxFD7lhELiiL44/jGQKkkOU7CitVB/jdbR6pKTSJ87s6HwG+3el2c6STTU
FmVDlfQiu8sINEydwFGLRfNgYUuFdAyKsa09Z9vOzem5IsGyq9gRe8xf3Z9f7sf2OcngP/+QKZ0h
DYIqRAoi7mV8FVPrSoBAF6KdO7KueulJTH/lwS/kjkF9MCV4k4dIdM2WGmzIfsxzSq23E4qYEYJn
YbmYXjYJB76wcmpjqZx85mhO8R+aqGX0f0g7r+W4kWxdPxEi4M0tXDmaom/ypkKkJHhvCsDTnw/c
cXaX0NxEx0zE3EyrW1lAJlYu8xvEwtC9vQnGh1J+LcvnPgYhuo3K20LY47XYMYSvKYeHDZL41Xmn
5Nse8VDkiPoHUx/tcTyiCVEWN5HxrmB3IV3VI4pzvvzTqvwTXZ5Dv/1ExfyOD9IeOs+hQnnOAm8v
tl4Z3pmMZjuv6ND1/Ks9e1qMuKXN+FzjWjEjtJllAGQ6/oPddohWvtuvRo5/vOXFxR73utgGqSIy
BZX8qXX03+OP7n7Wgeud+MbacBPHSI9ToVuu9hh665DmTzLRcqNlU5TJbxXmjsvK5dwoYnlKmL5G
0w5aL9ltgRHPh/KYaBtrGz+KPyCrAegPXVVADjk7kWrSEmhQce8+NPEhEPea9KFMkR31t3xgdnAu
7CzXfBlPCv5DZTh5RUNHzXwUqfCD028rIpctnmLpyZRvqu4uC5/k84uCgIAVXsv0XzLaY1bvywUC
MPap8/P+NVZv5JsWk7bME2Uf2Q8z3sR0458Qwn2cejsCUYbcJw0SbquWf2dvCNd9s8MWJ0VlDqFi
dVchdCoc6ugZvWHs5Wr5QRkYO9vhvmNKU0HmB8Ud2TGqltGDWHoiv9Z0zrj//DRimwbEwDlRN4YV
ezXgDBROMX+iqWM9bgWEd9/HajOeXNN67Ogy0qdrYNHfl9It6IA2/AtLN7ujwzAku1B91CRmRqcn
SblTgwPW5wFtrBTTUldcs6n5qlAzLjd4cTfUEUDQyezFO5T1d+Gxui9vUW01MowxbRVy4mzVnd/l
v2g8hU/fR5GvSD5/rL24Ik6DUJ/0kcPV+smP5B5JFJBK7zmKM9HmtK295mpE31J9oQGaP605bXzR
haAc100ONlJYqv6Zd160WkR85YJ2GIxjHnjyfvYGwtO9fBmPaGWi8CXb+ktyO/c8V576nwXRn+su
3nhojUofd6yLqKIHSAw1y/z9AzYE8nvn97XqYBURt7jakkI9TWEKUqsbPRxYJ2Qq8ASWHNxfnBxb
Koa+57nRsvqcc070Z+j4E6q1uKymUG3FQqO5jk0gPq9OxyTdbVTbGN02P4wa3VtakgNmA+V/kPH8
sfayNBaMKsjFLjCOs3OjBd7UmUcomzOuEQ5+U+SLPs2/k7Wyt8oXUlV/bu7iSCtSX+R9OYFP2wc/
xt9CYUcHeA55uT0z6cGD9lnhXtmdgHe70UH9VZDS3zYbRJd0hiRPTG4SB7xP4vQI2hRXmLRRvVvC
oYpjGy3psIACKf6qnnid3uyKCmn4MJCVg/fSXmR8CiBvObfSyzReFYMdvVn3OG8ET6fYnkT7PG5G
zR1n90ZE3mZnGbDIOratzF8ykjAJQJON8YMLnLu6rmE4vkw7BOsZ0SeHnmmTEdjDe3e+TrCZobGQ
TIxcHmuAU+oW6UYxf9eIy6aHAUV+G1N0QbuH163ecrczkbifTTLkY/IEj5AWQPZmHJgk+id0Dclh
gnCr78RbjuW78nJ+ij8Uv/s9P6JpXg3Z9ayThLPsjXhbv/M0pbGfmgeoLipzAQSy0Nkv/WqeeLW2
/DHezn/lIXliolXNAgDBHrUAPdrEfnONTIyr709vhXkT3Sj++T7KqWiqPRMj5koSVCnRTu7C2BeT
4xjurezaQBx9cnuEfHjBmtue/AqXvXkiVN829ygjJveQQjfJdfGWu01jKwJ3yixcHuZ3+FJWGhnH
WwFZ2+al9C/Ke3ZXNhvx7CV3TCqnbVT9OJ13CULihSNThqP89wtUWZJ88J4ruFn9cWoPZ2qcZlb+
fWvEvyxsu4tdxCzNqlpMpjC12Qoj/j4QvfaidBhKLw1fOUSmiiDSy4kRG1g+m/lctjE88SNVXvH7
m3RGM5qjVVf6S/1kxB9t/CG8MvOo2oMsHITiB7MOXXtLespR1FtBHIn3dXJjqZWtxM8x4Jw6eEiH
DJMcww5RMZADMFAlSzIRzAzbCH9Xsbatzr6EFrb4QeIvGnsVdKrOLOcwoXWq2gGfBXJ2AMGZtDBl
6zH+cE3lRy2nOylBZ+K9p/akNpiy90b2LBH2K4LqmHbEhisa9YZBUpddM/TIdGWep2QPccTYfyjs
NH0umE2pTJf+0pUn5iNJdg36l+WjM94RHOPzthDvB1jyls80ZSg5J9rmXBSuIR/4B4wSTsOV7qXw
cu7qNUmrT4bHMkheXkKL6KyalZm1TQ1kWpoHbMHNeFcjqyX/Po12/DONvNza4VQ+f7TtreFLvOld
Arhw8GDxGe+Jas+sNqy1woBWgJOH123mGnfaXVs8T+aDjIeOYWvXUm0Hx+xYHM2teUjDXbcjF+Ks
vOaFk3tIxysPCviI+x59NHflvvtnS+zPkLi4B+JSqHSl5r7r9uI+uYfPDCqjce7BpiIy+YMDoN+v
sZzWLvel2oORaILcN/PlLj+beyJbCDQXceLb+L35q3+ez7zdv0kdc7t6WMnbvxAv+eOJl6oGYp5G
tVaPxlHVXe20T+pnHhqkHhMWp6ztQfmRGEc03YgACsZjoGgRK6SiC19PuB4nyU/MHWYkGCp2jglB
zYWzqikH7sqisycOwwyjKfGYxYnjzUh3Sb2PSxTXCv161R5jvrC+OaCflfNFlgT8M8vNghc53iXP
2gfBji+w8pAxD/odllnBZu4MFb6KXdCJD37t9Kytv2iuaSod7qQA8K1umlnvDUVK7WF4hD2C8Jjz
gUX65GBeaU5XEV/2yk5+gX/8cycXXSZlkPu8jqETSLfQCcqfyZ7QBVGmc4jXvvwf5UwX4eCzD3Xx
tjPVsARNYz3IeeWuVbh03gj7SA30Xlz9HLp7DBjYABcDs5XPdP4Mv9voRVo6DKNZmCGZS/K7M51c
81D6RjorGXaWuiv74+nn6UGaJRO5NKrgeFYAzl1rvdevNlS/ShxlQ9INCx6JbC176KPaRpUW8RLq
wG2Ca6ZH0bXqoIQ4FNu48zmBynNy2lkJum7/2Q5cLL7Y8aq1jFxQMuOIWnWPZ4l5qDEr80+wxsks
qm2o+ZiQBIzpvRBE/EoC+WW2fvns87u5OABWMqH8cObZVbAIaJKbP2a8osZEHjwZIH7EIm2EdlcF
79fe+WL3DbEytCbgsUda2IjYwCX30NDMnFHwJ0qTEGMQ1KW6fG1gMv/F/zh2F+97/v4vHjgUyjqc
Wi7AsxO3e1O8xiyoAvbP0kbuWvmBAjvdarMDkoFv6dr7/jK8XCy/uH8RjTvraKDOy58px7Cd1xvf
QEdRufmQpq3kpKKnv2Q0WIq1J58j13dPvrgX1V4UDbnujaPILQGC51H0KjCq20byZfkKONB4/S/Q
ct8+sCL+A8ZnlGFkFZSDyvklLF6N060pbVM3at/CYjsqx4nc2U2s90C+oTAcf2Liclp78i8zgv//
0vkNi76WNRl6LRvlZ3VmQASfZcUdenY9OgU1bwI5Astdn0SuLTs3gS+OWh3IkyUqPLo52GdpQ/Gd
O4BJqk3XbiYExKDNaOO/UXP/MrRePO/iDmsHMSbVTMmA8CPaiJ5V/kWQZy495MC9PaqhZnceHoCL
ulnzkgc/VRkhRXW3Gl3m0/x/Hjle/CK4aX0piKbBaa+no7nR5Ve5uy9mX0mr2J4KP8KfpiLZfsQe
RLpFJHFMHh/G6Hblpln7FYsYJ1jGKU9jXkfjmdh6lIemOiZb03TH804s/FD4q8N1rbvqjirjO6+o
X/Lznb7K11s7DouQF5y67FwMRJ4g3kKUlY7YZ6X+OOwn1G28k7nDDjf2emRd187/tzGPbVjEvKCR
UBNCTOlY1H6R7unLoFLhNlTL1LvM6nBH2ygmjV212BnxOu38n9MOspqL8zhv0MWHkGZGavVGbhxl
aX+WrlsMxYJtDmMy3sXdFVhEiTrXqzp/ZeO/vWR47kXE69t6tKSY5xaMTUe0LSe67ShEjn+h66Mh
RjJUh1mpIh3WVNxX3vjS8cJIz6MhSey1uskY4PTBQXcMy6c41kTHwhGawu+myv22esqnfeD2hrfy
7Cun7TPTvHjnepvEU6sW86Hv2iuszEDKztosqeX2tJ+vZLsR3fFgCbv/cuFF1KvaPGv1sePRxU0j
XsvFrCsNmNb0x3bTe3m6nQpcyOCJKqtD2pUN/9SzvHhoSaj6bkxYWzQf5n4VPjrTVeEoyA6CAtzB
37eF9Abo5GoOuXLNfY5EL1aW1akKlY7XTVoh7E8IKdKB0ukPsfIQb2dJPMB8tdOWV7gcr2UVa889
//nF6nVhVaIUfLJUYSNwn3uqPreVsNhTPYKrTU8fzv1GHt2V3V476POfX6zcT63QjOnnMUvEXb3L
aRvaRbhHKa3d4PrtnSNPZq/D5Ga1VFsJK5+jhou1rdO5mHUHjGMU707pHgEIwZGlgwEmAksIjH+O
6WZcHWCsvetFMBvMBl3HM++6dct2X7TvgeGDBceOF8ikI+THdro1ig0aMwlegWvve+2zXoQ0JW+R
0inJ12d7iDGiHyu9tNsMXWakRsHmA5T3pVUH7ZUbdKnua5w7ITo1BHB1I063pvJoJrsIeBWoV7/r
GXc+K+Ot6GO3nhDTNLcCtwshYdUQZ+W0fQ4wL3Y8G/VGa7LPp8fCq5m2Jkqq2Kh7ge6EsZO1tIiR
l8gtTy6B9mLjuXLcv9p8RQRYqcmypIlLxbRSjPp4zDnuiHqau9PpQXXiAItc/MMq8XA6HwZPbbHv
vrJ269/a2uKLyJonUfc/Aw5iDF1u5/w2t5nSFmlndCpPNoOzN6YMa0zUL0Z2DDcuHnqRTnLkmuEk
kj+ZgxeJ12LfOew/HeWUBpc/tMdG/ag1Py4PBXi3/lAnmxP46LUg99XmX/6M+dO42HxB6LNK00Ma
BoDDTn5R/JL8unlspn0LLDtM7Csc8ursQXGC8E2iD74acL76+C5/wSLMBjrmQKY55xPNfmK6sqUH
TzfRLU572AmOKDstsO3VovELfZU/N2ARZBtZjsZ8mkdqqdui3yrgYje5ILXQ9+1+tS9oFNaoXSC4
ks9UWbuvSKea2Fk3R1o7gotMsjqlwtSOzLnQjwWF5+BE3m2qBG23yj0rTvQ/wR5A/3/97hdhdwrj
Qmya+d3ruz7YTC6U6Kn8JGRnp22mUMCGo0MrfTV7no/3soi53PVFyE2VVur6iWcuqR82KoIHKMno
8qfMminz1YnSKt/uU6vnm0WX0mV9d5L1RDT04wTBo95VgLiZilk3cv3Rmu9hADcAcgbYv1yF85+8
qeVNNj7J0bY9H9XS7+rQrnrFLpm0RcaRLwcRVWgSOJ0Vx3IrYmpYuJ0vbDKyAgUv8hAnS9ekLKmf
muKty0tHC3dW+py011qAStuAAMCrZByqXPBS/L90ObQjdKYRd2FgH/INSohPeKuxZ+XlL1XUJC3q
20n7zKvOXn7EDklzM+Ao1p3kjCEQ9nE1zqwtuQizUhBloV7GcyonOlJyZZzgdgreQN0a/hi8pGZ+
UVQPKzfLV8nMxSnT5l91Ed2MPBpbrWXV1o2xjEHPEgUwbc4es42u32NMh+fh2tx6LbIs5c/C81Al
gc7F3o1gpTZisq1ON3G4EZCUx1vJ9Aw0TWIvoh+GCWO7T8G2N3Co96O6ZUD3X7/7RYTF3lVrIslC
YMYpMaLeYBdcIyK5yebkfTS30q9xe87WSpaVqLaURcvkIG2bnHdv1u/qPsu2ffY4HRLyiBcU5+u7
GtEJGZvn/0jD8Y/Qri0CqtkpUS313K1Ih0KaG39xodNxtZOd7DfHdlOI9vD6/VH7Asf/55qLUBoJ
saC2AwFtvOM2EVGMYcoxsz0F6hPJYVpueQnvm7k9Pth+8qD9phM+K5BLDjK81ycd0t73v+kLaM6f
v2kRZPsqlaoJe6hj3vwlRy+l8jvVfkXGDeiD/D6Jj8huaFhtv7bnJ6GGglrf9gjmUbvn/cpp+AKC
9sdPWWqIjYohoMzHxAwIt3AtgNBMndaNBKBmHea28o4TCa4AJCF8zb9GfpcpPk/p9aQ8SdZjgIwg
LEb6yjjcuQEaY9UVHLBhH51eS/2lwCekhvC62mr7qgC9iB//AOWHqmWJczE0JH4YghDda9W1Yu3K
2ss0+Gc+OMS6OEKXFm+MbD9ZXvcvZJpWvqSlBFl8Ss9JGZGjFaPT0GHxOtOF+hqGOJqijuepiM1j
+u5Rmvbb1XewtvoyhkZ9Zp1kDjZiTbfxT/1H6mamJ742CANwmqenBlnpeLNKAlpbd5GZVoEhdZlF
m7OB7ULxT59XBMAC0LOedoNn5TRa8RKFX/jfpkX6/NMuro2pStPTMLe4zg7qSCw9D3kRXrDz0Wt2
5AaJH7j1aqNl5Y5c6uWEkqC1QkghNiNFATJwP0r3NcL0LQ1Uy01eVsLDSuatL8Jk37axqI1kwCfr
eG7RNjrUiqfMOCRHP/l8bUJxKCw42QxtvLVb6bOq+yYZ0xcBc8qSTE/D8/y0s4Dk1SiiKQWRbwYb
Bamv4cjQMUgH36BsVcit4GnQGoToSrcfvkI3PAZeANaDuN6ljtT4xXgInDTaB37yDlCli++D9LY7
P2sBKh2AaIR1iaPP3td3D7GIsE3ZV9M5pjdWnOBeMuKc+Tc6bQQm/AdMDYZt6K0ezy+jkiRbkiRZ
mqIuO7BdM8zCbRzPBhiBiqt4Xl83eFXg3EYQFba1fHs+v0TaB85ZYQZVmCZ04Ierc/WV37Hsx7bh
SS+NhDznBLgZZxlsv+GF4eAWulXrhvkBs1v1twjb5HPs2Kz2yb4MEX+/iGU7NpaLrBEkUz9Wn4FR
ou/vTmQ2v/43LkL5FmgQEhdXd+HL3PJi8UVGa55MvSlHzu88dARf17zNasA1VEFOJ5T5zcrXuvaw
izhcp2VbNjOGo6qRmc1Pm1lXjVINYDTeg4jEwVAEQBithkP5k8r7j1N+8aiLUCxHGLqaZ1AF+rgL
i9tYhfray4Rj96QVttFvGifFLA40X/1SQ+Sqq30FzOU62eS/sQI/2x3y7SJU+DAp7S444aX3NmR/
RemHiQkAJ1fYnNN3Mz5Ew6uo+MXgnRCorbF9i9uHsb/uoT+mN1O5Q4CiggoaOD2mUDCXgln0YjQ8
y3os0o/65Mvl1Zhs0LsPga9puyzYFZo7hfb4K4Yl82pheUyKQQsrQa+a6Z1RolCrbDS463YS7kdE
caEWHysT+Hry0fc3iX4TYUp9iDRazxr/Ya/zH0a+0A2uUNe2hX9zNbwmvXtSffbkKroTwMFTuWdv
OVbLbeM019VTPQFtdGTQUpv4trozA9SitIfZc2p+ho3pCi+nypEKWxc8vbZzy7YCUG5uetS2qAk+
z3S/ZKscgr10OJd+2DqnnZr72rW2ya7MKzPFw+lKqX3hzWDgfCVcF7LNe64mP+zvUaYTtasE2CwC
v6nXThuzPYzYLWK6YKkP8uk1DHaVqt/qNP+s6Odw3jbRa9EeeuZYVvkj5a3EFcw8EKBJBFdDULeT
mDxGwVUeRXamtvtAGjyUcCGXoU8K7lzI9as84+WG5LvQ8Osp2QYglAeGgb3CiN4VoQbQZUS3+7w2
J1qLS4vr+6zWYTBV5JqiuEnIttM9m527suyrs6dgkZIs7Sp0jWVu1rHcoqq+Stn+qrmrXHwyi+6S
1bRYKWtEB/Op+iG5SC/Cx1R5hzClcr803HOI19W4tR5rIK70OpigOd9HjC98eci5L37D/J4u0piq
jxCPMhT9mKBRjsMQxDoAISU8MTwme78sPVxmcH4oDgo87vAX4C/5ahbR1V4BMvJOKlChaJil+1WT
jC/bjhc/bXH5S1V4FvuJLaqyTaJBAHJOSHT3bte53J4fDTIJGKYDGbG8cqAhUa4p7H5dr138gsXN
LfbniaEWMS00dpPkDqOPcD4Uk/5ns6kpFe/07MFInWALX3Nijm+DkYtQcKgO5+nI9IdeAg7GzzoW
teedWa5F+5XbZTkcaJu+KlOFvTs7aHEi5r/RdzhByDbWs1CF1rKxL6GWF2dlOQTITfHciTK5ZyY/
qsqr6oiIbcP2oh5TUR5Vf1Xycyl4OBhTwW+y6PH7s/p1IvX3dsiL27QrolIeEnJRddyq8dYINugo
Fc7Yex1UVPMpmYf5CKY0krey8pdZ8MXKi3tVkc1saOc+cBldoZmO8VfmUeAAZEDXEzcop5nVZuAT
rbbh1lZeXKusGWeaBLciFAicN5LfSTtD9np8go27s7EDUIKb3OlqEu5Xs5f5eH9zpS95M+c0V8xe
I5sQttgBmu6AmIMr3EsH052ZdNNzjKjFTYhAj/wyvqwuv/L9fxrvXYQmaRQUPVB5dGDiytUAmP+E
uJ032GW0m5UiJd1HQMs1oTC7K/u9kkd9BoaLpdMEdY9TRMreU0lnAdr3FPaK/dF6krxHwWOk2KIn
Zfgr635Z3V2cs0XIS0arSbJcnx9Z+NCd8iHw0NB6mxBoMX7hcX3//XqfRep3O7wIcLkuGVbNaz6K
ewgGcXYFGj5lTTeQNxFgsdEoaF/8ykLUvR1L3+C0OGB/i1Oje9ZfSqTVwQK/1gcxJ4f2USXDEe9H
gNHHT14SRuajYcPjPTGdDN0seZJQAra2eXpFpmQyu/CMJ77djE62wcfUepX1lhs+DPfhNRLvwwzW
/ICuVAjoGNbdeScItZ1u1lT0v2BN/3EHLiHkgh5WlTFn6fGVvrdaHmP2l36coQMTKgi/4/M9Ek9r
0fufFN8/V11g4+o4Ks2TxKryptxB7p/5MT3MF3021V6DfX7G5m92eonuHvQq61WdCCbCKQiuZ51f
6TqCsVvvFH+8oSB9DbGMEY69cBSjqzh90DCGOdv1PFFc/b5WotpnJ/Di+yrMMpROGd3mGYSq4xaR
fPKHtMHTbciaA2KZJcd/rXuy+hYW0fQ8FlOgmHTJZNUv47fQZIcFInjyJPf3qnJAOMG8iqsNbIpC
9Yy0sUt0J/LqeejexfAw9Lf6v4g2K3ngEgueqpMqmSd+VZ06GLWg+Z3grg7V1EELzyQDp32nOB0e
NrMoFZUq5Pmzs9ZMW8t2Pnn+F5siRHpenwp1Dj7Fj/8hneH795CffThm4/kxlFP7bHhmsEdrMLXD
bZxCRQhcofPOBuZhuwLmKtCfCV/q3feB6utJ+N+BUVmkqQFwacMI+FhaF+0b7DeRXMH9vbyq30fF
Vu3+N0r4DF/LPcQjy1V+rqy/EpiVRWAuz1EimN3nhdDWd7ozzkyzyEHsRS9uZ3s++OJrG/IlRPwi
31IW0bnNglbWOkaRaGehzeIakMGZwQ3ZjusX+RcInRP9BFB0a7FpJbNcuuFJp6a1ip7HjXd15nSb
6UXAQaNNEZHIXJhba8Hw84h/E56W8I6gxg62DTh7FUQYzYbPz5BdDHZn00v162K4ozSHckjVqLqT
tJHQ2qH6pmdlMVCN3K44JmR+sttGJGPKr1NgSz9hWaHvUKPzcF2iMVfN2nHfHwtj5ctVFxnp1HRV
rk/wf5BE3cWv4U74eSaiGTA3FSivaDtKwYaBNQmi02K/BaEfHtdGec7Vfelph1OxUdotUh3u4Gfm
PNF/Ar/lzvyu5+YK74pDrftWuofQZuxF6EPYwSb2yc23eegEd7M8gPzRIoUYo6lR/AVLjvJb/RWH
h+ZN/1E5n8Z0JQW6gfHwixl6zS0ss9phjmx1d0Y7riTKX0j4/HGpqYtEuRBO9Byx/jqmV3R9dOtm
9PQfxDEYyO9Av9Gs6u30t87WdcfMDxD8hP1K31bjZAUf6bpT+EoS+WmKeBHUlMISpjzkYOVc7tXz
rAIXaS80H10tj+xil2Eb4sv5FjOFdduOL0l/F1/wJ3/sYvU8SYTCml8Hgk3EdA2zjNt+G+0CSuxq
k73FP3uUERC0offg54ginm12Hz3AfvbbVs9OR/5R2OWr+AvOIzYKnSv9nn7osWtABkygkTcbTdq3
CIBuDSwPq94pU1vYkK78ypvCTt4RP0xxebR7xdExZ0GWQVr5CL4wwP5zz+ctuHhIFSeYRDrzkK0r
mOBDuvs+IMNz5yohvh8QG0Azv7axwZ6bn8hL4uIJeXMe7Yq29Zo6Aw2/cA17vhKx1cWNkdShgPUV
nyZwtWeUmRonofk6+8QTwwIUHdeSms/y8x8xDN05iaa7bmpLDGzYjqFYCQTNxmOcL8m1rTMw7ZO3
wRWzF/XsFRta/uohjJBh8tP8IzCBz/yO6rtxIqxG1I+p/X2A+nq6e/GbFgnPyYrUMulI+xqIfIPb
IJIHhhJrwEndWh5Ve4cc6Q+AewZyu90WSIn8aZmY5Cs3+OcN+d3bWTTctPOgyYnMICAFyhO/9Azb
4wkmapPaPSjKqmhstXq+VssG8vXg4O/j9PhjQPXeoR2f73M6YX4d3GnCg2mEDu7XFhrcioHphmcZ
CPeTx43Vo4iU8vASlLeTp8IBh5/+H+LhLl7q4sCbGJeVgw40RjIwUnkpUyoYl+mfnjs0IuoOz/pY
/HT8M6bbrLPLTVW9RKG0trlfZtEXv2NxxAd5UsIGjP9RifDJ9qItlHVy6R3aN5iJAySY1cFBkrjf
H6qvsSsX6y6SIdlKi0qEV8Ct12PqelWLR6ZNqFxejw5tWxSUMJPzEU2uNNPjttNR5b359D+LV17B
17Hn4qcsUiShyaqzGlPAqm+iUz52e8mnFdbuRrTRYMHDnE7d+Le5g5EfXOvHDtmw1Kuva5zl3lOo
7eXKD/o6Z/v7By17ckFkDaacAlLu5avTRm5sUTkUWNHeyPLPwXREN/HLca+pN6lziq9XNubLkvJi
8UVJWapqe0osCgkci2r/1FxBA+CjD3wL5QYX2hdQEmk/zHJKfb7JpR2wRWxnuCFWqV/y2tYsu3Wi
kXcxfgz6sdmTicXiMT7KnnKQ5UNs2iW4RVRYa2PfkpcVQPfn1vvQ2oGMDA4ClodKPliIvA/nZ6nV
fb33JMNuX079FkhDda2rUDNtYDPD+6x+od2ESBWpOwW1tdMzHNbh5CIQLiIg0IRbiQxDND0pvh1D
aJ27EgF0dC/GDaY+iO2Vt8ndfD7QxbhF9y5RfL16MtrZoLE29yI4025WMykfxh/U6Mdu0022dSgf
8E68RXlT0zfn6+4JoYQArr5pDygvANo76lAe0DF8eum6rYrDobFhsIVSYfJovGkjdHHHcORb4ymR
8LV3mFz71Y7fet3t+rcy/hUg9pDgcbRVChSabXgbeAyZ0qzWDJiifMPYTU8f8/QYYWsx8kSKp28N
tNVMG23jku4KigabCtW5lLd1i1J2IThisWPQomZ3keLJll+fSQj1maFh5+fHhJcHUUN35ixBuz6b
yMK7IEoluCOVHXU3Pe7On/+QuY71Gqi3YnusGkdR7EnyEXbIdazg3PYXKowaFcr1KbLDxm7vh2nT
PMRvaeLFv9QbrIvk6xnZgww2lCcY3YmNcicFHSKazzKSKC+z8Nuv8V0679C1ln5Vpa0emgOXqXCF
ZAXD7CwGe24XuZ2ZdoozlrKt5j/+/nP6uui8+JwWyWxX62Z+Dpmhl6d955FEMtLEO3O2dNVdc/Al
/dAmwD9mJCqYg/WG+0qA/zRPusisKmMolc4CWlQOiF6J7ZXEmB79Qyl24hQzLGuD2OMs3r1Wj62F
+GXrN1WKvtVyQjyOB4iwyRsx2+fiDdj/WYyOIkPmLPta/aFjA+6kqad0V/K/MfOd77Bv0oZlE3g0
umzKmuBzTmecD3m31yiOXBzXPud0Q+nAZWua7TTP6cqBOd1pjXhirW3D4p7NJqFPBEwxjvpT3W4i
1DYbu7/tx59J+6ZoDOVQtoDpaJvHejttghDEqB/rtnYXFPb42nojQbZGipzj2tnStXyVfODcYVJQ
34+7ubNoPllXUeRn+a5WbFT3Ja96P78XDxZR3LhFwf/mfOZ0zV7W2aHG1zquuEnm/8s/vJJH5/Cg
7AMqqx94zt0FR3IBFOKi+Q/F2v6d0REp3fLqZ4jsdTMDwWbi7b9IjL5sm198MIvEgNtnshRkzcFU
Mq2jk7Wl6J2NdScwN87cr8iR8LdXGyXzLf/dIVlkAXGnmeWYknmf1IO6Z3sA2BiFWwKtPIxQfwuv
+8tEmFN6CiqPkNK8r85pVn7CsoecC0Eq9gKI707HBuI2bnaTayD4CrJlPqmWB70+q3ditzkLNIyS
du7bzFv038UsZZECREnad2rBjK52JT9V3LTZ1jMUI/IilM8N1CVMGDLQ/mmx0lT/r9+D/GcxqOcT
vaPqcyY5IJTJyuVtQHTwW3OLOw7tK/ANLr6gQ4H7t4Ub8NobWDmEyiJq1yerUUodYO9YXxG44/IV
n8bEK2Q/UF3RxMPkdfKsiMNoBdtVOO38t39zFD993C9Cdn3WxJKZlX5MmYfsAsxv5xGJW9c+oxEO
YOKvLWmshMhl+ziLUjHJBVJOHZJKcVs3u7jfKISiwVc7v6M0QfW9yLBcSfcnw9WRikaAKvAjmYHK
vki25a6jiTrI96fAb0+3YbNV/FjxVOAkBngt1PKeBeE2MGzK6HEGORo3vaOaT1Hv5IMr53cn4VWp
nhoyltSviw26hql893oONooj0LewfP5X6w/TBB0zoDr2S2nXQNyhSSRvmuDeaq9wSsyq69HcmdUd
up0FB7R0MLhYu9m+HiL/HaOWXe5BMlo5Dj4BlLjDz5R4bc6Lc/S22CB8uv7NPHElMV+2r2MjVyvL
+qQuKn99AixEu/uYHNxPNue1ruTX86yLR1yE4XNkdJUwrzZNx6i6ibvtadzLwb4wnuFSkM+auxpd
k/C3MOyNtWna14iSi9UXwThrprpTMk0/lvJzLT7LnS9GL9oDKhSnCazGRqUUoTy0vME5a/dCBKrI
q4onUd+GxU8gQgbdIm/yKsWVt6kztsfvI+TXBJ+/f9+ytw0IP4GRwyVljbWtyFSr41Ect8jY4mHe
f/KasMkzBZpwh0jYZQI6BQfdla3rSjyq8i+zuO4EvCT6Y6W7COP14ktkHNqZFyg/pVBP0WeDs7IP
6r+MMwYqEAmwBq1nxxeEvR2pvDshd6xsqnI/6Td6c9dgRnhTb+a2jJ0IeJJcFf3Pui3QzF0pEP+P
k/G3b/PydihCQW4U9mYKPAw08d6wk31o+i039MCnPJvUnVfpe8bXIfl/l7UWy4rnPorkk4jUPPOS
xs/oltewaCdXrn+dhutz/EtKb/PmVTcoorLnQXqpnHhWabtNT3Nf3OpwKqEyAZk0pHfSmF9RRY7l
fVluC2ZQrjC644BckP7RMXfWbSulUapAmTBRzgOujOtW48oZowEaElHyCgRyoDc5bAWdnzKikI1T
Hspzwy81vT6XW7V0Bex+mk9gBX8TZ7V9RhzLxlPnPU+8FOHG3nLYWJdh1/fn82uUzd/e2tbiBjWi
IBD17hPT3gjHNENQUwJoSPPUchIEDZn9/Zg9YjKUPNbuzi+75RdrL+7OWJROYjbSQDBHJN1flOiH
EtzQIzARTGTcZegnIJWeJf0/0q5ru24jy/6Kl9/Rg1QIs6b7AflG8jJTL1gURSHnjK+fXddu66pM
s7Skl+52y2IRQNWpE3Y4gZCmA0aZXDXZE+f538+2v20W+ucXN2jUJboizDifaJNSSGODtjXQVRCQ
RhNZs1YX9nL8Vv0/NG6+Lcv0J6NmWeKRSrcUMBFy0AWtLUry7SgasNjAxB3lhd9Bh5j3znmHg+km
KgacvVWC762ruAifxtAXZzv1ckyM0EBe0NWPkL8Mm9Zu1M08bDiv+/2E5dtzM8UN0qVoKQc8t6m4
SenC7y8G/cqDdCTsl3sXO81JgYTgPPU5C/t7nvRtWeaOijJoUMcqDM3zTfplEDE7RnpYFncS5OBx
+ZfQMizhSoBJh4z5ERT4BfvVGKwcsy7NociMBVy5ep9En3KwQuFdpm+VZt8kGCtwq2GJHrmPflnm
SiNtLunriAIQSKRreK7QOYbwMNsIGbsw5cMj3i8m/vtyTFa6qRTFUMtnWkwYx7rbJEE27tvsaiR+
WO4L+MwNL8ICF/Rk2Skl5laDEgSF/LJwEXcfxwNTZAJ3GY+lCLA2Re/7BsxnPGUEOhkao+B6pODh
FgIM3OTyzHXho6E+jgSmyETCUZGrTpqxuilZkPC4o8M76OQWT9LX0KqcHq4G/OY+b1EmBK6GmaZd
iAKmH+CLB51otBDR8DFKHMfVRv8O/Nsf4Gt8HAVMVrBJVos/+Ro9fE1QLOhODZEsoPcRgwQ5SNYj
sHY9Wk4/IOAsfxwDzDO2/yLkVgQd9JUgBszgazWHUIbvHaqk8GpFoyUIIdGW+UO1j0NMr4d2k8MN
ULiekpuou1NjPyQg5oEQyK0lee+EiYydTkgplbgJiCXcwoxk/IKZKW5BUENf+5dl0/sRt5r6h/rg
29lj4mE2gMxXpUiRclh3ehi+gu0eaMgHrGIzQilN5AMd3y/gvi3JxELJbMt2pBTMHjU7VY32IOG8
qr45WiW0PLDxFJ/6wtXJbeR1XJUu3iFnopssTyYUXUDCTVUXOBPMooFuAdCz2oK5uCzHIYaBMaix
VGGhQj3bHTlXEOfIsRwhwPCV1hwwo8eQUgUNy689SbJDp+h9ivMU8m3uAiewKL9292Fs+32qQWq9
ksgChGndudp2gWCuB76+AdYKJEasZoB3WQ6gt8N5Xk54P183F8dtSLskTaQztT42/SndDMkmEWCR
Ahi50lvmDRRkw22T7WVaC3fAeADUDDAk59fgHC92Xg3iQaEZNW41qXGopQIkJaCD5kiGJ8K1APlz
VKJJkvMHiP8wlf5rw5/LlIsXMCbg3CsDCtSwxgMftOpB6J4GKNQZUOuq1i3saE3Vz4a7JDxMzV0U
Xk3DVoOY+ozZjvvxazjPof75cjfPieHFLyMnQrk2lAERpbeFdGrDK/Eh7Tfd6ipObZ5KmBsZDyYC
ASbQXb9d44P00ut21fnTcAQUL8ugs89JjzjZKLyYv9+ZsaHrQyeej4TeucQrIeSFvrdu0V6qCfEJ
F85dmDPz9gTvKDLRr5rgGp9FiH4JDAPg8mRDjABVO5hrzoTDjwoxc6ie/q8+LxMC5bAzxrak1G9A
EKjxVYIxR/l5etZQEIL9Do+GzzCQ5dqnc26+8069+PhFqyU9iGvgZq5og4FdipteAFmu6mB/AnOd
2MVUjPuWOSePHRKXxUikvkEAMCFpETuobYERs2PZXiY7gUrd9er2kLHyoAjBe9GcD3xGyF48sGaK
ca5XmGkV8NA2/BlNak+zJRhE253hV5tm3JrZD6BjODm0eT6GFwsnZtO2coZj1rnpXRRIVOz2Bi0g
B4p4P9uG/SvCnDOei9UQ2Mo8SrGf5vV6cRWIRcloga/wDALCZR/Dm8jtUcfzggkve2AndkOTQ+CB
qqYkuQXzWxsoxtRLDgnECGzTN7zMy0TOmX0fc/dX0W6ys7qxm5IB0vJ/IJ0Av/KVzwlsMPagGUfQ
EDma8x7mEMCLwfBgvEmRveZQa3tBY25VHYl3p3KyCXZgF85E6ZYK0G4gOSFtIhwUQJ1sKZAk6JzH
HZApq5vBpdOJTI/b3OXtbiZ8dWJXKtp0vlnP0wfBUoIic6f+gJnDE7TgVUvYkPansGYXX4CJXopo
9CoRcKhKLVAMTH5Kh6gb080L+MJDHwlUCHg/cy6uc6Pyg4tLZvK2SBGyWYDIJU5UjUvrBL9m9A0W
fT8CKDpZ9byFdrjqK7nXwakiAMTBGO8UeBRZ9YCRLTo5Ow2B3c2OaMSBFJyB77nXoUSCzMdXW5h5
bZL0Br5EprLL/ZFLf+REQXZkNonmagjV+WPJ5U5yQE0f4Fgj2BLYs2sgOhh4Lpii8dIvTsxnR2TS
KIvzPKGspLY8Lah84uyP9vKE4/GCaSx8KXgTZE5Pz2TZF3kzjLVUIRzhtZPFW8Ebs7Mt1DExIR6c
/kExqCoxTKw3XBYl50iw47BialZzgQ7z9ZrbqGcstK0BXdecPqZ40S+U9b9yWuwS3e8f7Ex2CFZM
cZelKmJ9m+4FMCFdQuB/VJiuDgPv1AX9uF83QPSULnqqde6WdmnsC256z3t0ugEvLgGp00wiaUgz
Y8zhgUwbv1D+UgDgdWzDOe8ZPfmY2+zm9NhNdsCUllOotAuCweyh7wycEWpW+JUi8pzSIEFPEYA8
oeNtat6zMpFPbmUS9QueFXgUbDCvo5OtyAUjOwVVEY7InURt7X9Oo+1b6GOJEVKRQ12hx2GCrvcJ
yid2eRU7wzNlrK2H8o076ucFDSboZaQo4rVC0UIVFaobUNQAqHchaYzJ4nOEZqXwHLoFN23ixAx2
aDTUgplWVJoMalEYMUzYRsQEiLzszjQM2MsA/vNTUsLKt5erMvUpLAGrpmyQnUZA86UbJXbFCGkM
tFeqxFfKnQJjFXcFetcvuWtzmhIstUE1hwSsV1QgbbshQ0BpDTJA6SAypJ5WvggmRCy0+hm+EWgO
S9y2NGc/s0SCROzn3GgRttQRsIWgqmCNEAC93Zypn2seCEDk+coPGAVwdhjLGChC+N02Knb0kN3i
Mi8iT4A0l7Mmd8hWq6vQQstLTADXzm2+2S1vcSZkjfrSipFxHv5gOk1NUOQ3+DPYwgqJFhf28TR7
gxYftxlAtxIbslVdVUVovBFNZ1uAiS6m7Uo1PrUafHYliB0I4EEWzQHF1uOd4ncbjperMeXtDPXi
/wqqEtOiKBEF4EZoCEmv2RKMkCpJwYcEW6SYLCSMD8XsVeUdKYAW9cLiEIGYysmipff2++WvxARQ
szX7ZdEmWp+EvgS3tK3qDodwI9hhoJ+yO8h4QAKPDnM5rt7v1vqXKzPZo7wSvS5CfPNchW9fCaxO
gLYfgKjotoYRPreleeBKdPZPseouV2aC6QRygLlmSEvQYmhOlGEdg37ijvC0rUH03RlWnAeyVWFQ
7IOAW3oft17erZYu1mcbf8O0CrFsYM4BwUfzmAVQbImdNvaA6tP9sLLQBqr23PzvvTN2uSoTVacx
0uVonrVrmVhKZZEQg77qkO9S8JJgS7Fa+ktNgWq87/zeHXK5rvx9OtLEtSzINaCMsASEUzLMAlNw
ZKbXFvwLwAod4Gg57/e9IHq5Iv2NLhMgMTXFSkIQBbtstQU6SI5cEXTFwqGiBVRzCToR3JYa97vS
3+ti3bRvw3iOAYJS4au6kYst9aBPy42q3mB8C2sM2Hz6DVdNkve4TPCcVxkWeeJ5OxUvneZhXgQs
hq3eFZuJnCeZmrDjZkC8VZlYlk9tpC09ju9ZHHoCgRs3ZNzh8MKvKgTissXw8uewwZfflolX+pKb
mphhF6OICMR7Ywa/CR3CgA5HxhV4U2i/r9yajRMlz5n/xZdV+2ZIhxQdc1KfIPGUwGxTs9vWr4cj
uBbxXSkC70oMW/PaeWMARL5+NsOfaTFcPjoTtpo4RH5NhHPjevYy4Nka3BbT6JoYSXaDD8lB5ayA
oun8cT3nFLO9u2jQBhC4MCujCagyWh2AIk65APoGSC7wvWIwWGHJkyvixCy2bdfHSrUqVAuH4mZC
Ee5YVnGPq6mEt6tklysel0zBD4xDeQuzQSs1uhZEDrqwtrj0po6fErcaYZzSdlB8D3cgC3jaT1XM
F9+YbeDJ0SRl0UJTX+rVhIVnHCViNXaHNoYzZF4uQlzHgPg+ypxfPl1sH08A+t0s0Uu6nnQgkUDh
Rew00JTGVM5oA8k1djKs8X59XSaEEVHXK0IbBWdXsMkdQzDd4fUpQ5EMMiAmBuBOlnFVr3kRm+3a
DXlYzy2szq873AmzQzUW89ohwEkBpOf2FAQCwJTNuZ94m4uJYcUyttks4UZUMcx11siH9gbk0PJD
pEDzthQ3Kqi5wIF2P6DfyTvHTNZVU2BDGuNunGw524oriA0JtbetVb9cr5rE7egHNoqA88ycCMp2
7WI0RsJFhR4hsaLSr3oPMzfDurkh8gaSOvYKVXA6bCUoMHSuHxfnodmWW94VcTgDH4qEIPRLwA3d
MegUC6resA3FR15A1eZ+Zc4Ts/22cDJlqdbxpltHhO9QcpNV0OyE9y1MeKFPN6ivs7YzkIJSsHBm
ekO3UzSX89rfa0tfxBO2A2equbGuNIASi0AIbzteSxZ4ZwLgsAmKOzAioBFAUQyk5O1yToLAduDM
uh5T3UAIlWYvXT2dQACzA47DbgRq1AKxXnT+kCNsmsrhPPV7jbjLp6a/2sV13ZsmKcIYByzUj0V2
a4bbCdJ7u7b04uUhTa+0/CYzr4b1usxvYYVe77R+J43PkXHH+UV474CJa0sfkyYxgQDt3DaGERw2
PcQQ3BYiD5JD+TFdZosNigzOurwNzyRnbRTHqdLiGiEDUH3UiVtCRjg8k9aibfnynltd8FZkYtoC
W4CwF/CkpR6AHQvwUDp5MvquMMdwBSpILDghV+VUxIf8oHxn23A42JFm6miLyaccDMXxkYKVwqd8
+6s1IytKEom5MiUyTnPnFvV12FyX3oQ+XI3ky2z3UIGa+z0BL8Cds+OsHMPeq3m7mvOK2WacNtRA
DuZIQsG1GfCIHgzM4aI7bkJ9MzigxDXY3lxRsPMd+ME7ZrtxWTLWiTAvQIuYVw3ZVQjWjgzS6ABY
anwb15vqHl32m+mVOpwZV4OjL2AUyAE4R2XmjCBOrFDBzmFi8Kubjm3WdeJQT4qB7m+6kVD2wC3i
DcbyyIYlW7zLblUeYodzcbPdubys0rpJVhSWr+Ji6aA42aYH0uzRPKC3nhVUvcLY1X6145xnThxh
m3NEmqZZLZF9UzkPlJZoR06I2m6tQnL9KIhBa2s9NML4VgW8TcdEsKiezEHB7Pw6Hez6bD6Eaxuz
KkzQYNDgyaMNPROnHXn5Au+JmQjWaJIJbhn6sCMcvh1V3IB9DES2EEBAuHBH2BUgQWqnzU/NUi/u
DpUJZEonx5B1Rx90FLyoPsKu2o3qveaI0n5Gdx8t0D4G3ZILjqDV20fHjEnMmsGQhbBFgpQVbwra
goPyjPQ7CapsJ6gHvXw1yZNSftElCLSJlMiWgaa01RMoX/Zc2ylO7qIypSYJlVkrVbx9A6xjw2/l
a13zpRU0tgr1X0ijbFzvki+VY0IUCuaGdmU8c/Y857ARGvsvLvFuFNVB6lDp03ll/DxeVfemC24K
emSGpz2WP9ReoHXdB1+BME0yZRnDIldxcaKFI7i9akNQuZWgOxyEVoi94LR43tb+xUdlqk2iyCNp
VaRKTf0AT6d+g9kVNP/W4bor73MrOVP3pKDqHld0KEeRF154r5oGgYtX3faJpsQq5T/MluYnkZfD
VQ9jByBf4YUtAxMHjeoGEZzXEec1gVk/mGSe/wwvkEcZXBVGUwD9b6niNJ15NE+TY0Ddym5rvkkp
J7IRJrIZUZErSYqMBdcpOPjUvLGx4ewF7gHwQF+mGO2rX03MWOeXqQ+rLKW2jcC8pkAdHAjywcZP
oGFQP8AfFJKyrR85FS8TVXifmAlrrUjMWNJwmtTT6CQQm3lQ36B1PL3Mm7wJIOEw5O5826GDBnnj
YPyMDq0HvaJwtCYQ711Irk3BCEyLiSmj1ZWWnNktUp8GkgwCPxhyov+ZzHaxIYGPKHOpQsHWI7Vx
e9OvWgDwo8WPILkaQopUjP1BsGH8wOXhcEIfYUJfJFdLKMfYFhkSihYgdKv4FD6Ah+SLMNiYvWbT
38DxDDYfDYgjXEm4d+foF/cP6wbTCQMEfnTULlCLcMwWmBoAFyp7gAwu5MN6es//QAOGUzGxbi5D
huEAtBVwzedePt9OFUCQ9TUQPZ66bBU40SC7Qed8gFamHa4Qk8m6W6i5/Orty/q5qEpeSFmN27cx
r5v1ahGOKJhhFQYJjvi+d3t9V0BTZwtJDl4yee4lfhD6NSYIknmR6o4SJIH/CWRI46ceHE0nyKWE
zrqjCnbFRnsqkdgrniBYjWjpYA9PlgADLd6FwNn/Gv3zi/1fzF3a9jFavTk89jZz4hAImmA0mWZb
KiLX2iq8fX9AoJTTLtCYmJjXUQtW9bmpDzssEeA9L4twBwbYdND+AErdnq5St4ALJ1w8vI+vwTNE
5KMvwOZ8ixrHZKTXUBIALonWW66/4gomMAW4yvrXebldsS8hnYUdSL5KmFICTOcZzgoRuDy2rifl
zVw+rSV6KlO1yfqgBYOgfyLqbi7fNBEc08MSHwWEL3H9/PEvz2slakyALWTlz18ebvfYERjfgn3f
qOjaZm0g+AlA5XyGFm+fMEnjLOcF6TQEKwUMye38hQ661AnNBSpwZuctgOyJR7gDNk6M1JgYWRah
ArIQll1Uj1RXKszNdUd29cfoTbdViKWsQSmditBSXPSpobfAPSCcy1tnksNIloZB1ZEt03EEvI9R
Yo5Bj3a5Lfjn+V7otqn7a59YZ5JDGZpya9uDvKdkXrmR3RimoP4IbmiEThrMKGF95K3cVTnfWGeS
w1xDMdK0KPslaBNUx3aTadCiaaKtADfM58WpnES6+UmnuIuLSGfioQbc8pwkiAU90hEbFZjoSgE6
Ojl40+5EGXCtD94wLw7zDpLOxL6qIrFUSlg3XTzDD79S+luK3j9EmTq3Qacc3cp5+sWIe+ZyX0Rc
lSzrKgqoeCA6O/ihvwJvBPsLtHfiEJ4GKLErb5Z3c+J/vKnOPYoPgp7OBD29V4yog67edbyntN/u
2DwsFEI8O/OdRvukVM1jEQ+TK3QH+Gy3XzTZLxqPukGBLQLjCrwVaPOivWhDmL5T9ovpuxCEVTNI
O+9J50GM8RBBz9hVFp+Ls+SEgrNKx8V765KwEqsILZGz9g2FAKd1sAJ2i6MYdUF6IzsYk76BPNGt
jjnyPhsvDjABsGnUGOaC2Czr7fqEtgiStTYwIICDqSQUo6+5gYeTR+tM6KsNIUmnCQ11qdtSZih4
BDnMmGP53rSxLqxT4oDMUEZOBh68lPOsBhPzyjDXIymi8FKwlvrOkYLoDWglu4tdzQOiIbVgBfbx
7vyH+kw3FN1UTIzhmMOoaUaWC9SHIU0wnHGbwgUOUIVqayve9JK7wPFGtqa7pAnC9Oons8FvqzPp
SN1mZdhWAFRIsImpdglU7F4MyHB5xSZLb84CXLU99lfcr/x+OvxtYeZQFo1imD1dOOpvnK6C9Wzz
pe+DEuZSDsGNRmwAIFtwkzYlNIjH5ACznCDpeHX5+6H/26/B5BSEkG7K/mg6h34H//UZgrdoOZe7
GMIVLvwBPkPQpOfJZfCenjlUOmReQ1lAr3soj01+OxMXX1yx0teJqtsm0Lvt9nHl69AnlAAFhUQA
XLkF3tZ7P7J8e3jmpBn5XKspFTSqJRhJWnR4AnVdKoUNHfC5cJoKir844w7ym5w/QqHX6t/j8l/L
s6etVZdkViPs/NmDWDGsHb0+EOAQ5caBtqshKMnJft8Fy6v6twWZ7GIxykSqqZQWRAJr2JBKflG5
7TOueugLOiFUPYQt0SxdcEXsRz4/4My1/uiJmURjIsWa13Qs3cf3YozZFBQyB7uP3RS2F7qlQJYZ
1lv35nyEAKyxBsa6KTE97uz5dcToXENZBMwk5C7zm7bbjzUcBLqbWtiHyk2R7FfIP+v3c/Waqr48
U+sr/VaDU+FggmwWbaF7qRt3wzChx6gDEqYmmaXCIyMcT9VwWDRIKEEvu3RFFGJzAs3Jzvq6hg9V
Bs6ErQGmkO8KAd7SuQnuh/ZVhCWOOx3JlQErLUuQb1sC6ev20wgtrG6nguMrBPl4l1f30rhZFasH
YBwicjCyLp765j7WTYvIt8sArxevFMDLfRzElwZkUQChhc1Q7ubUqsId2GRK5XG7RO9fMt+2Ar0J
Li5VeVQ6ovQYuVSAoiITiJ8LqAet5QZ4WOqVAX0pJLrOWPH2IG9hJtyLpiEOCWWrJeDi+0K2hx2D
FKCi6AevMa3RrYYtDLHscvjlYG8wwX5pAaofK3AwJzvCBAf0PBO6qNsidWDFheTGRDk4ODwZsX9I
N7+9aybGKs2QSdGASiLfIGECY6s4YCb7WoN4/oc4NSeuqe8yby8POhNepahQSATU8fX4VKG5a94C
pAhNprC1JPh9toG8HuK9tAEaY3Hhc1c1MJfV/Ar64dAvNGzlmlwpgxXDClTcACOEzRi9FLoTQePs
U41ZjGmlQC19EmavNTbJy3oF87J+goeF1SRen/rlGwHdaG8cy8zqPsf+BOizYQ929gIpJHd6K1zj
oS0t1K4l/lPZKfCmAzX7hF8YwLLBXdqrun41hX0nPcA8RdXu/QZN08E8hLpfxDi/w33d0obBAuDj
cE8jQQzlb/OxhyB78jg0T003WnrjSTdw0IGkJrSvxsKKRRixPEn916rypHaXpEclteXRrT8X9yXg
VjBJ1MoCcpNLuoPMIaQpMvTFUl8dR4sq7PfQR301wq+pcVdV+yWF6mwABb4q9dPQyeEhPRyGMUD5
suCnkObWrHp7KGbbLKx5dcZdaDxogrVGz6NoFRAXxZKgiOpW3cMOxY6mwLwZUkcbYFc9eGhRt8qL
BG0WCOjCO3EWLenzuItv8T8UNHQjW1KvQvBaVQsdFJDQBDfcpDGa9yC695/nz9lBKiCWjXUzPIJ6
xHRFlnYLjrkCPV9bKgHJuZKUjTR+yXS3B5kROjxQ5UmdWtmotRW9lSGi0MnoD612EqsDOFXlAsa4
3SkPaWITfQdVKP2heO1P6i65wqCoQv+w25qxpd6Ub/IB8iLxXdpu5mYjH2PTqj6b0I/ci7Ao9IQA
gJj1WYKnibCZRHuoXfCu1yt98uPGWuGGJ0LS6rjgRd4Vn0NlY2hbiCT0UTCOAFJfmcJmvC8Phpvp
looe3jNgwEiOd1B9AzrTuFH0fQQNW7iDahDJNSD1MG2mXXpoR3ftnSEwBQssYEgD1G5kePh/83FD
rtNDpW6g+wqfixV2zqkNN75nc3Cla4hZdVD71d1RfBp2yAgGUK7gAmBBtqqBmU/jqyBi9lY82Wa5
bx7N9AjlUfJlvYZ9XvQ16nbkucKWgQwYuO15vC0hG4lG9+fqEc+L1xBhCHQ0Ym+CrfQjfmL5pqT+
oFudCaFpq0UH4AuUzCDKqzwTARAnK649GBcWnY13BCnhqtxE9VY2d0OAVEmprSqgo7v5demP8CZQ
QFw8YKUIlRPmEIF6GLZTa8V78A+htVUpAe7EDKLEk69+IrfjU6g5TW6V++mUPOI9oSu5V0/CTvCW
aisfBGgTX+PVJ5DLrV+nUwdDKiQTM1B8doa+YbvFi4gwp5/8kldK/wPL4VtEZRK3ZOzmZgLfAoO7
Hhgj7XVFIa85xQwD0SWF/7sQU+hqg51wgJWcJMPT83YKr9pKcmFyAhOIrt3Czs7g3W6cdNpkCiih
mlVzbPGLQfYBZiqrN99KAQSnDMS0xUt6ICvDEDgVRfzVlZncTiNpuKodkskOBuW40AGDQtpEwSPp
CyQ/Eovc44Fr9+Pq7Qyq+yCjM5mMrq9J288TEnntvnfy0SJdYBh2QbwxPIzSV7WV7TbcooiFomX3
2I2bLP/c5DdhfScaPpiSkJXS4ptWHzH7dBPqhONul/zEq/PO4+SPfk8m34l0eP1FtOvfhW6EysoT
Qgh7e7HoqYYtIKNLAOEfYZlq7mXobNrZHMD3diat35HjWm3k8SpvtlJ5UtaHZd5EYA4Nkx1Dqgnu
gVaI574Xw01VnZA9mkhjw+cQcGkNbEGv6hpbnY4irGhaoJXIUcloOaHw9CH/Ya7z16k4qy1f5HSd
VMR5Qj3uepjEXiPRSFwIaMDy6kqMb5DSuZGErF5KHj7eA7yywmTSqjWNhmqGB9q1mjtlfuZmOjF0
bjTlVrCj9Zpmk0RB/2BGfLU/XvyMCv/ow2rfJ7Jh08yzQYX1YFQP4d3SVRqU7w4kVaFlTYHFABQg
WkZu0m9FR+xhI+zqGnS1uPgtTk1rMmle2fatngsUYewrnhhd9VBTn+1RRHzyezDCJ19JNvmLStto
TXnQhRsNd3s5cxDtZ9TjR2+ESf5KudPVKEe7r3cmgA9hq1j7EJAPXQyEDR89OvKQ6I8kg3owko4l
8SuQsublUAOIISyfjNBftCs5haKCIGwMOyY3WnWcZFfKkZYjveNKO/CCJhPNozQp5zVEWt47xUu/
wSaC0L89ou8kwpr+hgpqIx3g7BsaD//5LUmsElyG2n8kVJ1P9ZsX2TUGp4AWEvyyY2QGMBH3Yi+x
DZgTZ4GM1oA9aX6d7yJ9m8FBcuCEUU4TTGLl4LRICg15xhGCk30PFKdZUFCQ25Q3RY6xIAj0UDCB
8ceWd344xYnESsE1xSI3SnK+SuUsCFdAaGMPieAICJRbiPCMjLySi72in/Sjt8+E4zwTGzVVMX1U
6oO5eE0Nngta4rBxgo8OMpz+2MtXiwELJj8a3IYa9BGobnih4p/3wf+8zv8bvVXXf6zZ/ef/8M+v
Vb1AfzbumX/8z1X9Vt727dtbf3ip/4/+1b/+1e//4n8OyWtbddXXnv23vvtL+Pl/ru+89C/f/YNb
9km/nIa3drl564a8Py+A35T+mz/6h7+9nX/K3VK//fv312ooe/rToqQqf//zjzZf/v27gav4fy5/
/J9/dnwp8Ne89q18jX+jL6h865IX9m++vXT9v38XJEX9l0pkYoqmKisGzFl//216++OPiPov4F4V
TZUUoqswZ/r9t7LCzBh/Tf+XQdDNNXWTAFkEBxNE5a4azn8m6/+C7qKkG/iZCv4byIv//pbffa5v
n++3ciiuq6Tsu3//TsP7xUYyDFEnSPRkupIqqvT3u+xjqKpRYzzQyCdR0wJCIivWSivpi0DilvFM
mPrbUkyqE2VpVfVCJZ8gnUU8Y0uvOMx/3XVB9ESjsHKEa96oil6dHz0ec06aVg3rsenlU9qEu3KS
naHx16jhXKLsDf7no5m6RIisGwYLxmt6VdfqEdLivSPa0n46e1FEbnSQr0D5Av6yf+OP/5j78rwo
doJGVAnCiKAqfP/pukoxtFqPtNMiPouLBmH1ysmMr50IGQmp9wzCuRhZcbS/Lch8wCySSB6NBjmV
e5SkX3A/Axl1BBv6GmkKVDPKm/ARpZn6KDxPFpcnQVN/9lNePi7zKee8KLum1clp6jRn6iYvQaFd
QQOgGsSgTmPbBBtpqADzlhfO931vF10uzfbc5rDJzQhvOtFwsyaYJa2FG7Ut70416TN89IxMJtiU
UlQKtUBOcQSpnBAW8lTxchjgJg5gVwRKhATvySej6SCDVnqrAnZfJIPpmJ8KfdyqaHmr4iHpwPBs
hP00wSooLbZVe93ps7fWmPmvhzmKNyJG4lGRuHKYoLVVwkun2Zr66C5S5A018hphhLT1ul0UGCCj
N9RqnyIUrFUKpB/QTWq2XHWiuTdpffs1gnGRjuZE2YAdk1wtZraBK+ptNcilPU6xnxaKM4VvoQZ+
3KRva1OxzBDEVxWY0Vh3ZvggoahpoUuVZs+TCUuCenCALYN49m0TeonkRgP0quR7rX4kwzYaYrRv
qp2xSIdGUe6NsnQ1E0TlDP6CGVCnCWA/FcSCpWMRomqCu19EpuuYyJaMnyUupSeJaOFNMJ9Mr3RJ
ekqFU49GjQSHk/pJnGAJWFs1jD5lUYaFrPkQVoMlt42rVfWpaqRtP0P7mHyO8ZM1dJ564SqViV1p
jjrIe72unFFt0TSMDhFGMmjPEhHmRTHA0d1sDfJjRBta0UEQdXuW0RQRXspGu1HaIxknJ9Je5fxU
rU+x4Ndoa6/loVchH5z2fq3DWX78GuazW2p4regmyaj7wIK05hTfayzRDYQ8gKF6GvhxWb1ayUiu
RYIhKI5M1SMZg1hlD1/PdYYdk/mi0eYRbHxJjR87lC6wOBN6Tytc7ERpsoZRu5eGrxJBU0xtO78x
YSAK8rsJXydJFyxNGm0yt9uogzpkXe4B+cCXjdwKbZG1wfsygV4sxxtxAkNS/xIPD0N606FXOYFX
VOTEq2RA9yArraenWYBecivY9aq7CYy0uiHIQojegWaYJlAVxHBfVuwlxG/QeyIJDxGZMWIC1Bh4
hxRdxnQVPonQyNRl/R58Kjw+YMHxWwkBlClOA0Uvj4MKRgCImUuJOXx+t5jbGr24chWdfklsYRQ/
dWP8uCCMthM2djrv6hhwVxU01qL0B5z3RpCdSGr9Qgidrhj3EV7anM5Qdh+3AlTBV7Gwm+F6XPGh
l9d4IWAe65vV+FoK/UHC7Lcst7VS+T0UJQAf8+R0eSgVQAom2HnHpXIyZYjcV6ioW1hRoBOXQXCw
UafHGEU1afpNHI/BrCI0LPf52loFfFNkCAQmC4aecWTp00ubQv0DwMeiggFRtiPZPeKJs86RbwK0
cJHyXP8RmC6Th/dudFMSkT5IkozUlwlXJdGnWUklchJTzZOTeac3WfDxEu+GXklVMNY4p0RM6G3D
aSqhOk/A6X7Qqpd6uGmjrx8vwdb9f9xrF2swj9GMfQc/Y3qz2HCmAW2I+teG4BJE1/DPskIdzkec
JelV+bdAf7EkU3WbTZGqS7OQE7R8YUQLXn79GcBiC2L+ECCoHj9e7p0kDwgzWVJVMO+RKDCVtZQm
sVYJI0B62uT2/WOVQcFiRVeF1856Z0NgIUIMpKYqMlPmTWowfcyrWiUnSUytVLzSk9ePn+RMyWRe
3HcrMC9OGUG9XhusYBzULcWyzI+DDy0cFzoZn7tD+AxzBgei7HpqJz4AGCj84IPV38PcFEyn+/gE
y7sbTAt59fA7+/S734t5xY02RFJc4yg0MPAbRsMSta9rxVUFpTndd4+PWsHEZEqRceiIaDClftvo
bZaoi3Ja4keyQEsxzv0eA/ceGvkCLEqmErpDpgikieISYPU/fvtn2eHvl1eJokiKjqJBxEdmnjI2
iZKppaicVL+4QYEbNE54BSYZtH94hCqW1GbArPS7tZg2jFgnVVpqlXKS/ehI3Xsh777JqXQGRM9x
7XlobzhaUFqvQHCCI1xuBSf24dnIiUB/OzzM78G8ciR+ODUEz2w0qdUPR2J+bqQe3oI8pBRT0zMP
/LeOStJmmmyMvXIScUsnfe2pOhzDi6dIw4wGJlVSex0Xf9bv35XvlyH876XLd4/3t87JuKa6Omf/
T9qXNTeOK83+IkaA4P7KVZIl02u33S8M98YN3MH1139Jz73TMqwjnpnz0E+O6BJAoKpQVZmZKfeI
J+CPr9hhkoFuSX/LMgMdi/RjookXDbPLcsjHjR0U/6JTjQqOhSl8aAjfjMroXj9mn+6S8JOEd0Ym
S0ZcQNn53lATmxbfdeX3PP6+buOz0xeMrKn4WbHXiCmtFWlQ7jEL68uudtM40Z3hoc/r8oDtAHbf
Gg775BwFi0IoM/KUqnGGZWVHM0BcZ0AH5kDvkJcEg1KJhzmhjY3c/LiCPzasLjHaEnco/QKKDE/Z
QbbqXeldO3Cv2TPwCDBn6+ZevzAyEVx0azZVYSiTci8DhdbGt1NZB3Fcujnb0hl+H6z9z/5IJoI/
0irWJvXQYn1aL3kzA+Ytf81bDc1mgu6Zae30Tn0sLIyjpMtwY5DmtdX5t95oU+iuUuivIVPjxGqd
qlae0gXFukoJ4qJEb1gaMMPTK2/gqLytqvGpytFBbJCKzp3dlo8JXefM5p2MHqesAnfSzC9GUaNp
NkPno1EoUl4jUBoosrbtKUmhdU5/SCn4HbVHnTAvsjCupAx4zqkum6htqt/N8UYZVIikohoyzeA1
hcaZ2bptdiBJvev69BmawmFRAF+Wons4MTBXMqTdpbQ4FLQ3FATpDbW+ZhQ8GQt1k+J732a3BtsI
wuuunu06ig2apluqJsumvBKyCbveJBVkk2iWhPPQ3RTFjwXlm3EdX6DrU2szVxLO0ydzQiDICm1B
9skgaYu2nEbdJVkJIiyMEoVFsM7a1KZbpEGf3OSbvL2fJkHEtQrevzY1XdHqfDUOGW1mTyh8kOf+
tgLslIEnoIF67nAr4xZjivYAQpDv2wpAgj8UN0DEG7FJMeQ4wgboaEmSBS2o6agwvlXeWT3elc8q
AoyoJmlTuppZl0p0W1KPXVAEqD+4PSAeCL6HrdlkYWWfQp7wacd0olbZwCVyDagRC4y/6eyNTbNR
WNkyI3zEroD8dK4vyr1WYG4E3Up9AJdubW2YEZn6xOWIrHEpiSqukHU5bvJETYeAqh5DeiDGNDzp
pHPIB9jylxXwUTpbOM2NNb6nbmfxjEaxXisx4pnJv6f82zh/bfm3jZj5Ofs8T8nw5vsYM608KvVJ
RjiJIN4NmAGmqusbgBD97LDVcN5ajhCe+UBT8DthOT0qezpDHQXUcOY/ptn/f58MdW9FNVVdFeFU
k97l8GImxduPvLNaopqywri0QAE3gh0jPm5souA9P1kUwuMYRb3egYX+PQ2QXesrAbM/Kqg/SvBi
oFwMKO1z9KDt+2LjeIqt3k+WBb8tDaksVzosd15y199SMI14gGzGIHxhv1vDPjKb+oWb3Nf4rvex
a/28vvTL3/TPXgu3Xe7MsexLi96nxa8OOFaK+TCZd97/ZkW47LJeo3qDDb5vpMpfZLDPgRtWqzfu
wuVk7u+1iOgmIzcwDEkjWJHvUcXx6zTeWMeWBaG8D9Yr1PcnFZ2ZEbO25Qycq+Ff3yqxeSmeCBG4
NE5lk7NKWk//BA4asP+c4hx4uAEYrQrzzc4/bwK9J8F/9k2411kklXGZwmL+pfcMPz1A1GLRAvWu
91fo7JAcMBFmPW2sc2sv17+fOcesR5oYc3wtAHHeVu5aMAWjRfEu11YfmhL3fKsxvHHNRbTSMIMZ
QWlhcmaQCZxBPFLFGHUDXhOfk/PNDriQJX36lIJbSSaU4GeOjW08VLbBoeXWbTDdTAbGkcHO68rP
/FRh6Ga3RWa+catFeJERqSUfZRiulIPGjV9txW2k488bn1DITj6tT3AeI1MzOpYws8pHY77IG9aB
0PQ0+qrfBqtG5gaVzNaGCn6E8rlvxhkGR/a7tlB5n44FJnpTuqW6tLGBIowhyrVMrSQ4LNnAo9BY
7JmCcHerQPUfHrx/3zyx0yv1EumzGZFu8Ivb/nYBfwkqYmhPBisQtZBtJQ+Sb1vVk//wBP1jVsgZ
WjLOaH5jdWvQ6W41UHzZza8Jk8Aodw5AK0fUqzGfu29210/MxgU0BU9jSU2pkPXODyUmmbNQ48d4
eSHac6Y8XrckTp+IZ9P85F7ysSwLbK069W+gTfdAH/yr1Y9tjx5FjQG3/tbCDCyqd86Cjg1N9a9a
upx0nUEBfoumZivMi0VYudVifbHWhfu617pR0AdQ0HiKXosTRoSg04Quk5Pdq/3t43izCYzYuDam
4Id6aSlUYmIv5kN6a4Kq2viqj/vIfZd58QYWqDftKfK22sPr9T97vHz6BEJuw1IrK0ALA5IxNvgd
rV1UkGwpUdy+GN3IqAOr/cetiY+hzBQ8EpGiBbhQpFPgYo/G10YFSkar99fP1sXIhac2ivdEl/Hs
/hi5UjbQODZR4VBS08475ubR1oERBZD+2rs/NsRcBm07lkVmg3pbaAaQmva0zFHddD8ey8O4A3/C
9SV9niNYN+7MnpDZVHraZJMyw+HllW92aK6qzW5Mzbu4BCSUAVqi5xok39vDUCYTZLYwy67NX0eG
ObwC6E11hmSI/KwkZL8w1Eks9eX6L7x8hc5+oeC0NKupanPBpx0dF7W6HgRLig/yuu+YODgMkGoC
WApMU/jp0VcMVTnXzV88y2fWBc+VLEqu8VKm9/rwNmXEZcaDiQFkFUOYcro3x02JjnU5ny7PmUHB
fxkVhhu4tVCU2kePek0w7OY7JVgDq3a3lS9snGgxMdJJnCWTDmOMPUem6owt3Thg75Mv19Yj+KBU
j0lFcKeQK6yMsTnWZAbE6++ZXwE6NACsdEx2/Z0SO/cg7nCvf76tBQquyDKrZFIlghSXobIHqm14
of/NguB5ojlXtCiFhQnTnmhJZ7zwr1u4GDzPToTgdkw1XhRe4gJIi+4oTLLraL+sAz/IfggUXK5b
u5gB/bEmZkBat2D6OTXoPQCHrQy8IO9suNeNY/HOCycci3XQzUAr1LQMSLB99KXzOOVJKevSfaOR
uwIzFLYsW5FdKgBEsZ6atmK2k7dUwDQxDUXkghv2aKpArEOUvsjWIkSeaZCjSm5pDzSUQddBkES/
yaD94k06Xi6Tot7llDt0PhTG7DYoDBr5U9OjX1T97Cn1rCiSgVucZ5tM2cksTeizQFhBbptQayZP
jnpASfI6BeBKBnCpXjnE1bG3U5mfgPuDzmEfla5V5rNTZO1TD86F69/iwun9sEnC3YGwyhRhPdJ9
0RSa3fLotpbIhiyZWFVdI84HI8IVkRnrGply6X7y2ROSBGf8Zd12t8pNeqOrdhVYoCZYHy2S6eTA
4YBa4vTfcEtfWqsKDTTTkhVTM/X172fPQqvo6mqMKxaugkg9Jrgf86D1+uMCzAlqBlD56m+yTdT0
p0E2LP7cqnAMoWg7JBDtYWGiVgYmQshOBvxv5gQLLfw0TUJQEh/lnOFsbfSgLkSWD6aFjyuXep2z
sWRhbkC2PUH4ag2ILRZePQNSOHSAHLQb5+lSdvHBpvCtcY4LFHlhUw75EUoPqRe5c7hiGrIZSpKb
E59baxSco1ZVWZFXCQtHkzhskVxJAU7vgUTWribLvsDQUlb1r7LB7vEs95Oqj+0+nr+qMqRbNI4R
2FkxQy5Zr0teAuyJanih/u5RPXO6jB1KmfySspsoOs00vsmUzu/BHa1iMA80DLd9Wb/N7LHTDUch
md+oeOtP0NHE0JyWDZjD0pxUX74MOtfg4fALiuHHXMl22WN2XC6/qWZ6KycKYPwK+AXvW6NxqxKT
WMxETtTbup66tMHBtMqdiRmk61d/81MJXn/gJUYPUnyq8QABzj3w40cdvXUF3HLbRHufRzk+3gMx
7aStReO5w+1DchM206uhcz/iuhvDBUYt5hXVzm8t1e1476CrpLHZZjg/FsbCLKVwFg5Aa76A/gsU
b/hqDdjPliFxh+VHFQOVjgkQrdjPA6r9VhKYMf9W89DsXyowe1/ft3VbxLhydqFF0qFooNzCjY7u
EVyAZwJCuOYnpvfO3ENQJfsl53MwW2x33eqlV+f5xRKLdyqimCm1BQsHxaJOFEOYVsOTeo7dZgE7
ozk7jD8gk7Q7sGmNI+C91R1tX6U14f4XEfzDbxFS1rbPJ6OQcHKasQXqMbcpeEdqTHxurPlCpvrB
juCxK0upc9qsJxQ9KsPvMEI+2PxQ7adg3FVbO3yh3/HBmuCpa3BP1tTADrf4sJKOTIgD+YQpxyhn
Ow63mQ8/uvppQS0bBLzpxmLfOe+vnSvBWxtp02VJgwuS7SO0tA8dwGjtV/4I2WPPKAIaKicDU/N1
wIOVb7CHENSj8mKFNZoWAHffA0672RDdOuuCN29429SdvIZM64CWt91OisPBNT3KLzWQueaMIqDZ
bxVY1uPzeSdUhaLnTAHXF6xSM4lqUlXSe5emxoRe4q/sRUawMlxZ+63a7aWiFT78H3tCDBmkhoCz
2ozW4ZDKJspTjZ4zxjVMd3KgehUZ4Bk5sN10+i/4Vi8f8T+2BSecDUNXtxkOHeBnnmT3QQa+DX7Q
Dph1CjZFcS9/z7+tvZ/BsxQIA+CcRHrOQvUbkQ/T9KiB1wQYpmg/Q2rCTiHcIweV6hWJi+myp9oZ
N2kdt36CUA4YOt4pPMdmt91h6Km/dInTYQyZK40XNRhFxiDGEH+97klWR3HlRImqC9UYaWo0Yt0T
B9wWfOjV8vO6BVFr9D3JPTtEotaorlWEjzXWtYJCojJY9inmS3YFdFsgvDwciG/QYN5jnF2acIk3
VXg3Vig4LzPXtDmm6wpV3a5TukL5r69wvXXX9lDwT8M8pEzrYaFpKieFoHQz7IehBxVomJKH67a2
DongAchER4MwbGadzRBr7X25zIMYo9MDOCOyqvHiMnMKdeOhsq7g2goFP6A2SVoCXMHCOUbAGTFg
X5h+L2FMe6PZsHUchUtfqSyfJqT8YaHAz3SzI43/Lpj9fdNFbYK6t+o0JVjLAIk34yY+THTPPdDR
hZBn2lTJ3PDYoiRBN+go8qzWzAksNe3Xjr31g4ypdGZ3KXV1ubUpRykmA19Gc6DK73iZNo7n+7jF
la+nrp72zLeZsdFJM8Vv6A/1vtjFh/Km2mc326nspbnY83ghqg5ES1cwWcLnS47lnt+txH/LrRH0
d8m2osLGUVHXv5+tCtOZdZQAGhTSyeswhWkXBTTG+K6PXVQHmL9AFCnxNqu2Fy87+OQVhSgKdKKF
E2pJIFyeYiyxnLTdoIPeQ+0dhGqo04Amot4qSl+873/MiXEpifqIThXMyUYILJSjx4dI/bGQzMsh
K4vRZ+Aw+L+5hGc2hUAkRUABlCrQQK2B2i5w8FW2Wfu++Pg/syGcSQ1MDZa5+swVa2DdTDuyr/bm
fxPZL95AExBRoluKKb/3/s/OidHXfR6BpTtUyjQY2mVPI+WxQV3DkvtfDbAoEnTDGLA1LK5dKSIe
OI/caWDudcd98dxYwB2YaF8on7AHNedKvKR5GUryl1jW3YlM9ozXbjvRh7nfKv1e6i3oGMYmqqqh
qvMJgZBams5jfSzC+iWFUhhg8K1rMSe768BmUgTgNpAPmCRSwNP0RI415EO3Jpc2f4IQFgnKd9VU
FGXYDM9jHO+tunAUmoIKCdQieHwZGb8p49tE/k6hztdbeCyxJ6PL7SVZjkxKfJU/6t3oLJUUXP8W
a8gXHeL55ghBVO87ZjUpNieOpufcMEEdpT43g2ZfN3PJQ52bEaJmbEqM8pqV8P27PlHdWv43gysr
zBZ1RAPoZUv0RqOM3m5lqAWCmXog6FhA6/Aoo5MNHvxAA1nS9RWJNC1rLnduT3RHlZrGtVyMSzjF
qj0CXjZA8i/PxlPVNy6tyG6RMZapvY3QQqGmdkxAABhFzK6SX5P+awADZRcDH9gAXAcuomZ+VpPb
svxWYlRjAXGWpUpBxE2w9pEwKnqId2Am5voSLs36fFiC4N2SGPn0nGhFiNSa7dsBHKHMhcqYK6N2
DfGn7VD1/iwTztsHk4Kzk6ssplJHi7DyyEE/WHtpV3xVbHqgXnogQArbemgFia8/xV67s27r3eyv
j9bua/mcft9Y/wVH9OHHrP7yzB8msTxrajMsYSYtII+ZdqM8P9e69czkGZxfryt+Uuqi42iAuz36
vgy4gTpkBObuTl4mBw5ux4Cku/6rlK1fJUTzQbekFc9UhJ1OXArKp5ote51/mVrI9ihofJp3kRIf
4rkG4V9uzyyoO8tOkjsDgyKlqu0WC8xVIJ1uGu539Ws7SkE2gt8cMxVsfC7M9DAX049EbzwFUhCS
ld6A5QlMGMB6zO3twKp7zIjvSlbf1FwPTMPcWOHWAoVnCOBMRJkiHLsc+EiSjUEnDw9VvUvMMKm3
ausX8nXTRJTR1pinURGfpKR6S1ReFCGhYN0jA5hYMOhPLRDjJv8in/5gS/By5ajPWkrbJWxN8xeU
2QNrnQ6y+M3QYSoe1KcZqAYMglrbce5/XT82IoHXX/7obKFCNoYsv6h5UpehSiBHOU92DbWrwjC8
jqZ+pXQ7CRhmXalBBS6jwI95D6IHLYHqWRQmU79XoNJQ1nYr3Q5G5xbg4a81DaR5Ry2nGwfgUp3y
bKOQj3y8eGPeq3qVw3fWBj8t43A/4xrNS+XIgPCW0Iw3k53KHjjnNq1e5lEGztw49CgsNcNG/+NS
hfvDbxGcYMq1sYaIRBlyf4RmUe4hAbsDHBslNCB+9te/0qY1wf9VVM5lGdctnLoyMAzVlwvzkBn5
no9+FXfgNvLbHm+9ydr1evotkrdGy67fB2TuH7deZTFaqxWWG0FOvKMvDG6OA5m5xUdzIVv/sK2C
F4tqiyGzmYqQ7fm+CfS9Fug+2W1BQS7kLx/MCL6EcsCErQonadb0XSs9Vwq9m2W+kb5sWRHyN3kh
4ONqYSXKm1Cab/LOPFpkY374Upb4YS2r3zwLRyWhHWR8mxIPgVX+MXEkf928VQRyxZRQF405CK7y
/6LzYq2u6VNc/tt7oAH60XanJnlJl7YMoUJ5w9tvS4Sh3wRoPhOjqhj+Vg3oCUPbo7EQEtPaaUx1
Z7XgZrhDOdpGf8pWFt3TkfIUuhzoNZgUkm/6Yux4AxFTHhJ2sNob2Tq1NZQ0Fd3OeDivuQ+HMEn/
Gs+VPUcWHqvFgymDkJihAVx9BZW2XTc7JS+dZjkAq+VaufRYKfWuRiOu79ZeXWyjh29X5XeJIEqz
2bGGtwG/pyig4BE3iNbUmdrjNCl+Vde2an6ZFyB/QYA95e6i5q9ln7q6DnyG9Gua3vQcBHRA6fJp
8UwuO1We7AteuGP+mnZaAJqlx3LiLh1PIJr2VE3y9PnOhNZPUuzp0viA6npGA5h4Bo75ubdnGXxf
uXyf1QB0YfNkyDhJkXzTkXzjkF7yqlAlBeWMQUAwpIpTftKwsCk3VRZqkA9VQX0RzsD3LRzT262X
P8XO+H50vA2XduFyfDArXI6BVLhwmsJCqF/XmqODgJra60R1E4D12jrgnfmud7FJfn3hzH4wLNyX
jqiF1o8GCwmRwP2Kl1tcey1o3ht9X0NmXI3b3cZaL7ygP5gUrgmJFVMqZax1PIy/NX+9mvOdHGRv
Knxb5PyLEucHc0JMb1FA0nUCc6U1gTo9OfGy9TqF+h1IlWlSnKyJ+M3ENz6pqOmz5hKWpaKkowOz
r+oiphws362SD+n4YGTf+gxawLI9m9y3GojCVPouHyqvS+8BO6xtYAGfsrx8Lk3lpe+M14JDITdp
gVQGWoVMld9N0smc+hTUHO03zlG9n6voqQbpKmnVL3n92MTDD8zBgJa7d0h+WMbXvvypZT+a+rTk
d3Mbb3xE4dis2DlFxuykpQHbQ3VRIqVqDV1Wep0+TLw6QtvtKFv3iQ5OU9CDSBO7BfXJhkUx6n8y
KQTDAviGjPa9HHbe5MrQBqtysIiiNufDg0F34vn6Md2K8cKxKfNYkQyJFGESDR5fOnitzp5jcGMj
z79u6l1c/lPgAOARszKyBhi6kD71uVLOldUWYTlA4YRpd5qFaURqyA9MR2mFpk9jPt7TkTmYerD1
mTzMXRpwJvs50RpMcS472qp22yw/s656TVl+01eQcoe6twR5FCvLoOy+hUe+mJyc/WghC1PzVM8h
84xcOYh3HSoF62RjdtiCtlxq15rmmR0h2coMNo4sKZaQy6D0VaHHJbVetKTfy8k4jdHvqmx9ns93
yVAeJtM6FRbXAqlPXjQGts2ag1N9TtweBasU1Kh8LEAfXoPGIQfbACDxj+mMoRm0B5Lqe6UVNggI
7ImH0dSg+Vo517+0cG3+el+crUU4w/lUj1KRQ25eWkonzstDRV6mTEYPpDpARcs2rDK4bnH9H68d
rTXwnOVDkZZzFapCsMj8wSS3UpRsNHMujYV++EBi7KqSnLGZL4BQB4pKDphCtaUMg9uY1Jh7p0dm
AsJvjvpyL1uhCTldLTHsZnwjkxng1WQbc3FMrei1menPArXhCGH+f9sFIcqRWlnaWU0LpEuRveRg
anm9buBC/P6wB+uHP9vmJclGLpXVEubLc59N+4odMfSzpYpyIXJ+sCL4pEKP+opF2Gn1hFLTHswd
ruZ1/iqMBy2szYHpS/2Xc3si8Fbv1cmUB6xqRXFiJqgHbrn327f+Lt0cMLvUVvpgTHCCpjnMZrMe
o9WfzKcK8MnloPrl/RYj7sa3eg80Z9+KVIXcziRFmp4fDQ0pDm/wXi7d6yfiP6xHRw6gmaZpiONL
+mBUaqPqSOnqDMQJaAhY2eM8Qzh43DMdLDpDbBfJHTO3+O5k7fKl/2NacM15rsjjMqH6pQ3QrZHf
VAOUV1LxbVZezVx3xgHCgcR6KhMC3WyM3kAub+y534MkG2wMaAMEff4rshK3tAJz4n4rhZWxZ/RW
A1dCtLPYUy/NLggoHH1IPUTlncVfh7w8xWBdh3xOao9TcShjyYac4x2rujeNJE6rqr/Tij7oE7tJ
abcnCZhtq8zWs9bPINzHSXYH0sxHK+rdFA1MC38zE81bchpk3eukPYBL/MYygXhSre/t8AXiW47e
mJBIbZwapHxZvTjawJxUbvaSme+0Ct0gYPtBr81UzPbU420DroE6w8gFnkzQ996l7YxF4gJZ8y0h
1T6dXpJ6cfXiWw9hiUbPHqQJGgsyZNHI6I79FOgRqHBTciLpT6OkAYFeSppoPk/LfWHKkExJD1pH
3DpvoOOohaTqgyqlQW6BPlJ5pBNAkmXpm7x+lFR6imPD6dkXOmonRQHNBqH4c7av08VHvXs/pvq+
A1MAgyxyJjkDVHJJyYMkyR0JejLKzRKfyAiqQMNXip8IPLbBuWNIzY7kr1P2ldT7HrN7RJntPC29
eKQg+Vcw77jYU2TZcTKEoKHzWlp+meanGL3/nrVfoz45zGb9BbQFflPggXn9ZqzO9iwkfUrkhJBk
NLqR9K1JHyQQ0ZszimpN6syYM2hwVzbLDuLQ0SdzQniyDKipI5elD1XH7RGw96rghxE7mvCptrOy
87uCuE3x2qRvbfJiWYPPBmvXUChrKGV8MNQtfpWLPQOLqAZqtASETyJxWDZkg2aBlTukgXmAbhwA
/xAV9noXc1dO6m5lapv2hOgUFwDsaQ0aBu9FkWPpLrsJOtNrNakJ002M7qXU+Xx5QphKFng+acby
mHpEgsPM3Mv4w1yVx+sH6RKeCHS9f+/j+9/PPPmC16veThYLF7iaNE3D2JzAmUjaxG3NbPw5aj85
MWdXzaXv1nLoU/SEsuauzn8wsFrWVbKWFchdZkWKWxK8w1gNTfmt5EN8ubxnfec/U4hsBR5lZZua
mHfElvA0tnmNYz4VmK6NgEOatcLNMWU4N1UwSarXFZVuM7XcquJfrI2d/w4hLMxzBJrdEseAwc+h
J22TN6hyPBfgx9tNAO90T+2D9Vt5qw/VY/642cC9FHct0P9QYBQwuC2WVsY+thorXgqcegMcWN1O
P9R3uYep+YD2dr7HUFw1oGK8Fe8vQXTRtEYDA4y+ugqQysfkLMuKaKYl9j9RUBSEqJQDaZ5d1B4m
R3bIcZXVVLcmdy9v9h+jllCeN5a5NMsMZ5OAUw/RDwNczRsQKdCpTYPxrjgW1IbWNHlJ7zLwvCUb
UnYXN/vMvHDmMjDaJdUA82jAgllUAl5mnzC68Z65NIx3vrWizkY5yRPoRLC1OL8QadKhWZphyFG7
Rf/zHsuz7i3UXLlTQ/mmjzcCyeWLdbZI4WkoDZFCxv7dj6qgaV/nV8lrepSC8hD78kaTY2tHhbeb
VpmSrCfYUb393sThSFOoTb1d92iXErezkypKVowp1RJuYUHg9+KgDqk3CRUvx4KzPRPC4cB5HCsl
lrHOwS7uGIBY342O3JOd5VSfNps1W9smPL2WhlSc6zghk3w0wrUin2LeV2t8GiZvxMegk7PNErFl
VAh4ZarWSovuSdjx73PzPAH41WUb794tG4JXIUSlALfhWw3dC6keKij28sfrx+HyxwKFvUFQj6a6
SAm2pDM4bwdUo8dD78W7HBgfkHTfoW7p013kWRsB9bKnPLMn7BtfIvQlOqwp2wOp8mN9YlaO5SAN
BF/unq5vTG9jiRe38cyksI1Fay3mkGlwVIH0UrpQBikd47QyGLRODeE7iAVtuY1Lz2jQtf7/XRWJ
v2iC94OWYpVaaLwY/gLJ3tozQ+qvwnfWttDexhJFBjCNDOoC4DaGNk+6ZveIApg9D0DlCr1gDKD3
GJ7MQ23DXYl5719Zx9kqhWhPEOjHrsX7E1hIsLqurESgRjykgYHEjz5i6P9IcPm2uMcunaEP9XYh
8uTKMlZ4EyOX/zK56LwldnMCN/WdHuZPCgiQEm/eBBZc2OEPNoW1KqaSsUbDPTFPUtjrNljrv047
PJZ+oHR67O/Um9hv/kU15oNRIfr081QqPIZRCGru090K7zaP1QtaWBg7L752W0Rya8Zw9m5aP+gH
e0IAiozWmLQIG8u7e8JaMKSzZE87UK6hSQUqRomWz0SNj4m1JcRwISydtzLEXEaLEiRWUTw+ZDIg
KZ1s6+yfpysfLAiHRo+tjlVzMj4oI/Na475PSlupvl/3Ne+azR93UCNENtHZMwF3IaKeRNJI1hA3
JnsYO8PhGLZt28YHg/NLPmQ/rQnadcaSURt9HdACFPRG74mrJj/1pXA6NfvBSPlGFUi6MfDQo8Gh
pPluiguQcaLKTJfqJod4WEHk16zp3/qxxmwkSHs63D+CSrwOOk0gt2LldiyoE8dPbGhDk93OJShj
2B0m4PxMqm+qrnvGmBtcfZoeidLcgn0jd1W+3GOEQ7brBWyQY4bdkTMnnpoDm/NTNaj7dAAjvlzv
jFb9ZQFlTYeftB1vUrMNUgVk6XXzgLbbE5S4/JG39232lUk16iuJ35Gmx1QPXyCKZTpaii5OrDhK
yjcC5jvu92z715c4lRHEdIhn64pM1lt89lyTkhn8KdA+CHPIrw1RcZqy9EvDRoepStimkO+jDEPP
1ax7Rg58JBrQrENZQPuaxg8dWuQlKCvkLnV6KH7DqUJUhTig387H16SC8Ge8QCYTZGsEio6gEcZL
D3SO0I76ITd3rfY2t94c35njqcHhYvX3SWG2RYaTRien1uontLTQ8J6cRgKuL7uNur06vpaYDrPA
Tkmf4whcg/QWITJAw8U32EpGH9/qKAAVIx7wC6YktZc2iXZpAnqWrrAtujUCKiK8/9pCQ4ccOf6Z
WMnHLaxmXjXaRJVQmYF9h6YMhsviKN9xhZyimLoaflk1MZtVzJcpxBUr1xgCNcqfqhn1d+WXUayz
cNCvxExCMkY/LIgQ5OX++kUTE3PxZ4qFY62VlUSP8TOl4abcG2B+tzxoX6io9eM5AF3ljS6HWKn+
ZFDwHzzjktb3XAlHwzplJhTpk5vBrOw8qZwIcnha81uvjwn7mnRbz+p37/fpWP/5Ju+bcXasGS9j
OWWdEpYGfYFyijsUR2VMXCMH9WGaH6ambtykHV9NiHapWtXa/YQppbojP+j8ZI5LiTktA8h8aU7d
OQMDQqwYqM8Q0CdDuHMp+idwQxzm+TEmEQjQnwrS+kPdfq+ahwTC3HVzLObKqeQR6Fiy2BkzGRRV
x51kBKQ/sAwz0Fq1HOENRnasx/yUxQ9keWSK8ShlSEM6o7RVuXiaRwqZW9D6LdLeGL+zHgJj5Zdq
/DV1d0NT+qp+P8zfkopC1vPJaI9Z8QXV1zJ5Yv1pbavNRm9n6osGiCyHN+IW+MPN3uYq9BchXNou
uHa4NSN61BmnkFIGyYxCXhponA9xf5w0SA8nIMejmKCD7LNMbD0qvOtH80LxUVONNQSALcCCG/p4
gYjSd2WkQFuETRHEvX5Nc+0SNFK7Utvnk7p1LoXEZD2XH8wJMVsbsymvMgTo0THC7Kl5Q6lzlSUw
PPpjKNEwXTGmm+RgQrz+ZFVwtD1GadJUqqRQsTCEK7VPWq24WnRsEuCSoI1SK4B/59yZdQ3S4Ghr
Q/CjGrQdnRP/n2+3BryAKsvogOCHfdxutY6GQlGx/kHXwcJxF8/PfOyghgr0UpRtfFux5fK+7nNr
wtu20hk3uwXWlGrwl6Gz6Zh5ClihtQVthDnzku6mgYRgloxb2baQnFnwxoBiqHhYY94DKxXOlWpB
d0QpKZpKUm83/HuPxoVU/h6GV7TpMRLxRKOXLEo3zten4yVYFY5XWhqtNYBKOcz1yk5a2V3yQ9LM
Gx9RJOD9tDjhK0I3oc3QMFMxcA5v/jJ/6YdjBeZxrwJR9OwrZFdajs69IajCrUKWOBzxybjwUXkz
LhBIXRRgEoaj+WV6HDJ/abwal4jDEfmgJnB6UK+V7f+Rdh1NcvNI9hcxgqDnla5YpqvauwujW2rR
gp6g+fX72BO7XwldU5iNuegihVAAgUQi8xmX3XS5WzzJnYvf0YAHGsh7ER7h233lr3DPrfkaYc7C
faoWk1VG4ER2Pv2guGkI1NADS36X4o3UhfMHwH43bF+H6q7d4QqSl2CR31t2z+guQpAEL9UTSVut
a3DtN3Hvdt0GuFImGqgh8w2TD3Zf7sx6H2dKeP04/7zYuclz+QfcVdC7Ybq6vtZ/aYD52i492JvM
WStuIrKaYDSFhzhbWZOanUbKk5GND5WSAAIibwjrd/HUH3VQRWh7Y6LpBW8vV7f2ja7+/54l3N5T
eGDOovcE9I4emHrzt5IY3lJHDlFEQmHrov37r6f88Lrs0q4FRb9E1SUO1X2+gXAr6jvCJElwlBQe
t6zKOp4EA46SZaL63NL2V23RL5DnULkt561E2y9ipI9TgXJ40Rg7bWxyzxzQQs1sC8ZOFCbbRVW5
k5pCtypSn0pwLLapnSuuDQ6skyzpcxRlmaMMAJ0aM3Qas37KgNdcbdtZHhoIFUaTIq83Ex3i9rN5
TKN8VyRL5nfGvE3S9mmk/ZOa6cGCLL1MQDOjVdCDvSFntRo2Fltgim59UpofIHM2OS1EaZyapb+t
uPxikA2mphZMGTq/sKePbbDiCmk/QtkeHZUgxT1o1a8do57GzI3d6DuqNZCGSQODFOEykF92R12l
aENVgQttmpb3liIZsDnQc7wepBu5AZBIS9IFFmaQc8eRW+rC0Sa6T2Nj18rVy1TOewhFum2FH7AU
+QszZT+NfhVwl6+7O7ufXzq86No68pOl3WpwMLPHdpvmajiBRliW9U1bjjuz0+Ewl/6B2VfU7GEW
v9AN8O5orw9OB4+yrISzhjJD9Gontbkb5d0jJZ/A67bLrtd3JV4+hVq4rJFWpytnoEeteotYKrr4
fuQaf0UEPKr/DoflMikEbLR/wcBW4H8E3KGL5zUqeED8vjAYLgtoY4L7SOGzCski1mLBKeIbpLui
ZMkesdW73dAt+1hdc0aYzIuU4K/HWIX33xinTh+AdtROcgu39uWQlNFqJ+OoIqfk77bltXjA3TAU
zckqm/EmLg7jc2n49l56yfGAgqKrDKMR2+/9xc+aQLf9CKZzT1BBGj5FNbXv2vK1X8HdKRbQcipb
ZATftN0s+nCE/8VrJNs+cFT+6oE4qPr9EsHPnjbQbgEnzXTiigYTYIqzNe5ILAc0V91kDGXdgqjj
S2NBXijX4TqfQ71vciKko7CFc5d4C1R6EynAu0M0Crixca582gI4DpO4IkqpMxXybVLMobQADMsg
8z+/xAYM/uKNucDwri58W013FQxG0Ld3JwugE/QWFMun9AkWhT4cFH2wkJ1oWPZVo4Z6mUP/cbwX
XI+CSM4T1omWQBhJxpdjUD5r38o36oNEpJJ7CGND4wTKddC8hAsRhOeasH0Xy3TxbUf+xuJp7FUi
pUUG8O6p9WbfgAUeoD2rHD0YiRCoXQXgUFhxQaOssOKqr+2Fj491d17ZNxqXLBoUEhkywSXT+aOv
uc1urg9589HCxN7rHRvKOhpArNpymF+yG5Fe7fWEWNG4ZHEZzVyPchxSOAM69Qi1k7X1YwjSgp9l
mL+D3rck4lkOWESaFssdAlCyLbeLl4Z1kK/MS0A4GSgdLswfV3+PyKEecLkL7CC32bwrNiKeI09Y
+/G5uUPa2FVk0hSLPbrGJj2qGKiFtGp7O7qDO0GRovQgLwm2iC/ZDwgafli6IvoQX/H/8SO4pLBk
pC1Yn1X44iv5Hio3gCWycAiabb+xjvFJlIML7hx9fYydLf+iTLgpG9w5c/UnkZvDoKSCLyy8Yrg5
KXRYrE5Glq9thmeot7o3j1Cppa4EvOCqr+3Pn9r+/4tU4FeSr5sxJFaZNuChBaBOBfIh3HDwltEc
tYPrPMQT4iP10gfhsGt75MqR/a6una1nR0ZWJANRT8bdCr2Md2u0SI6gvPo4pII3K48X/jFJrllj
T003yAtCVHEwX2VYjeL9Bmv5l+q9eTclFEfWCy5yjubXHAX58DL9J3FScJt/d17PpmwpZZosdoHb
HFpyweINm/IU+wwy3sav7Hn0oP66sz2yvX5BiM7r91E6GzalBL7AEnbuekEAh7WfMhduXvUOl12K
4Cw9JZ+GQ1zYDm5hqmPYHpsQNWKvz7zrP0V0ar+ZUGc/ZRhzjRr2915rnmfcFO7itJ/r5u4twImB
iglE51YRrToXnoF6LNRKohWm327H2AVeQ3LIfAD1i+kbQCTX3uSL4dnH1XwQbNXbVQssXe4VK7Ci
vdZsRGmO4Lb6jgNnq2BMrZx3HTYjK0CgoBL8fpHQEMOvIzNoZEEHSnA9fcNpzkazGnQ5FBlrrsU3
KpDuCzv0wjaL4DBzkSvqJKgYTzJaBFC3hLfJQOPtWJUvbU4EHVBBGP7OY89mM0PSVmIUa4cqJzx8
q6AcRNIaojj8HUzOxlABq28thgsdKM6tMmyT7veg/6oMyDkxtplamG6rYEMxuGhr0a6yzX07/rba
1z4+4ZI+tsjGBAdHNGsufBWMkTwiuPuNBQg6om96QyTkKxqCKyaWbQZR6FJCPJYhSjqXTi5ZwfXj
L3pkfNcKzha2ihp8rQqp6lp0kF3tLnucka51wKdBF89BDw1P6S2E4yFNl59EcrLrJrxy4/AWx52R
RWS20QpUlfJRr8zNaoatp9u2VT1bY7s0pqGeiYr/guP3HZ7O5izpTWbb8GE92dYnWi4uvIKdbhYK
TIqG4d5vSUciNU1QNSpmRLSV94Km22gZhzGOwrk0tkyZYEeSDvgFaZ5tItAsYEUEKL3EmNdX0BZN
gM4EhBzdgbR8yw3rMVlKH8KfvlIasM2W36chJNouMw40fiLkULfHcqq2VLnJZc2VShPPqAndzAGO
i7ZoewqiuMIlnbViKVbK0N2Lqhgsymwzyu+oyD3Ydnd/fZeKVpKLZWSiDbNTnP50VsBrbvyhygAI
EowiejTxMjSmVJCy0L9rGFB+D9inNB2ibbpLPHKsDkbQwbISzFtlA1tz6V50Bf1sXv79mvhW9D3b
lklDa0qJWp666WmOYMAIfmdL3ozhtwEvddr5hQKp5QaPYNHEBV9S5WIZNHuNDrVHjAzVBtVD8Uba
fhmHChCW9f5vPn8TFQrAzn/1VVUuvDUjNNj7BF+1lz6Idor1P2UmuJpE9wavEmnNsDif1ySz8+st
vOpda6daziq1HwB9uJFTvIKVxCnvxIxFUWalrrv67HuOxTIt9vC9qitTFQLCKNsd0Wj9tbir+UOu
C9MYUalc5TIrPVUVBs2b6hvirwBmXHgsNKB4YAXzXvTsFI7GRbiCtjIBwu5/C3Bo6AHQtiorACIo
vCsEQUDlwo1q1CD2QGXtNJDRk9PDrPpptwhu9e+gdeVGUrlQs5RZ0bEEo0BB3KX3xRAqhjPAjbu5
IShdNNg4tksSVwmSsAjzoHhKAwitoJSjgKh2YzGHbXJhxiyYO68u2VZmnyTQXj9BSSi0mbnNMxNs
VxG2TJBw8LKSOSQfjHhGwlGSKsyWGzNJBQdSNAIXabQpjeXaQroxt4tfA4jfpKVgCNGu1DkQSGxE
xJgaXO/Zlm0XKBlrMGZOXRm4zt4+lE8iIWvBx9G5OeWp1JlDi7itgx7eNN1BomXACnJ/PVwKgrTO
hcvcVqe4nlCKMIbWy7v7Nnqb4LEHbYzr44ims37Cs7CFxh7aGgSPk8wEIwEaglZVOTYVzObyVzI1
KCOszfIfbAwaTbrBkM6cGn92v/HgO2376ztQCZVtLr7u/hmLBy5quT0S+GaVJ7srb0oAp2G5An7d
Jk8/EkP0or64fmeDcduPxbmlp5DQO/XxUUVhod9JmVCfZN1TP8LU2SDcnjPGpM30Bnenrnw1LYjW
7fI8NsMWOnhPck32LXkcwCtKWiNUVQO+xmX3en2bXNyOZ7+A246sQ0O+AGjpVFufXTkE6Nu57WCj
RfByfSAewfyvQtHZSNyGjGF0rkrzvGYnxePqC13ewjkZVDl03CwwFpKwvwGGUXoUjLteKNfWeP3Q
ZwehaJWhziRjbWkB1rvsunxj+8vd4KGe6ZY7KOXQxctP46HwS9QpfMHwF99GZ9PmrvKpWrJMaqa1
hA9Jv10cWqC1AvzoVZscbbU8Au7RYfAmB8w4cyuhFO7lNvHZD+Bu90ZLGaxkzLVIFW10QE1X/Rt7
/MNgaFt77KUPTX8MGvT9BxR4qQX9ks1s3clwWkFfQfFFkPLvZO3aB+EygELuYf20FgGKKHLAa4bg
nfIo2bHfgJzkxNA9G7r0k43Wc1baOzA+y6BHR1bqP9qxc0n+0DFoyBmPNoBueZa6eF+HFnQJZYBY
Yi11EgB6JVsKM8gaOxBpgCuATr5Yn2boU8yr/BxAcdKUgKqijLumE/RQhQvO5R59UcP5nawbTtdd
fQJBEGTEBh0yuX+3YezI1NJNNdjVRsDANMjrxsWREzzV0f8txpcyBVAv0yC19EiM+C4px/fOIAFp
IUD9oi4isMnl59L/7Y8fynOzPmn5bOHnrkVMC2qT9WHEn4abZEF02+9miCWv5iZz7xifc49piIvI
1+MgaLR/n9HalMcpSfFkk0GsK5oScGnbW9Jfen3Tm4Vj6qPTDo1TMDS7JMCtG+bZFuQRieTlMgMp
fsARWjZLDHOpjh4sdYHxFNAdudwIcPvXj7P6A93BqkpZLMTLsgO6GraJOhxNbMlhxUNbw7kya52k
mdzrQeR6kP6hUNdJrZ7C26E8QWsLgzZBX/boqkphBReA60N9NyX+/emERvDfnwJEqGis8YI+pTZ1
6xyc2hV7YP/Kme4qOXNjctuAGQ9aq3d95OsXLtAr3MCKDTBLZqELNw7hYrBtHZeBofeCD3j5PXe2
37mAXMhJ0ixFVEIEoXYVY8R5jN0pJzet/NtCc29qLHc25Y0xv6aQJCCj+aitOqNsFGW4F1GGpglh
XgKBzx98sFmNISrVlNZJjT+7MX2L0txfyh4ls8JRx9zJYImTKvYeQsSCr3y5a3M2NBeD5YamWTxj
G6+Hfi49M9moubvsc197khSn2ViefaMhYUTRHpwYGN9q0n8gsrdupp+b7f9WgOduDWVG5rTHZmvT
j6rNg1wxguu76nJl9J+Z8nQtzeosVGMw01WIRIeMZ/9UGNvmZuXeLbtmW9/jXmB38KHqoqAC82Od
p6hASi62ivCZTYjQmUQx+d2dF2oGrCFdvzUuPFT0bJQRg2SZvNioUA3L2Ls2Ziid0FtJ0z/zvl6C
xG4l2F7oDdCYqHWAAjzj9PeF00sjEiVI4vpGo83O1BofVLaYpzDcjDSZTklWjEdTa8FmGSdXUQ+K
WXltomJTwwuKvSZ99zktyS+4c3mqOrk0Lr4iWfrN4ntbvcubKtR1mA8MS0/DIY1KqKRKr1BzgXnF
Iwx3nAVaFRRnQteCmRr+RJSAZaPHatPJG3tv4qkR1TtpIM4ig+Io4UbTWEAazSExdhbIC2Uc75Qy
ceOMbdWZbIrMlxLoA6YEemoy/kfqLPOWzgSK7CP8pKkfYx2Gbi/Z8BWk+15it51haA5au0/50m2V
xjLdqsD9qqRQ2YqzLcKUDz5iOBovEWtCwAtciqlE+UM93nQQ2oU7/X4GFxJCGaoC+RYzBni+BovE
cqj2SuV7CIZ03f04/tHkY2kACnC0IDoVAVsfxX+ypHMTlnoR+YgrE2yRBB7iUuLR2txc38OX7pzV
TADaCBqg7nyDHFBQhUqNHh3nQj5IJDnMJQVS7J5NJwVdoakvwlRuBAfnUtp8Pih3JY/dnAG41EAj
PsoPhpT4UZl56gpZA/M7nR/6qRBM8yIO4/yMcJHZ7pfGagacEeNmvi+2eqB8sW3n0vfshETEkXHJ
72sf3dyDrTnTFzQqY0dEmr10C53/Bi5bnpN8jmULv8HG/o4s26n7AW70tSgAX8p4zsfhArAlx6nM
pFo7qbrhTuVzXb7GAE8B3bQ3M5AAu9e6vBso6lF1tbf6t4kYQc/GASZ4uuUaqV04UKHwNWq+qrny
toxRuQOSHboTg/z7+va7mBKc/1YuoZUn1bTbCmuyNpfoLt9oTunAGlHoCnDpOjgb6PuHnD3VRrCu
xrbHotT0fUx/zSCIXZ/Kd+GUv3BsYhMIkcNKVeaVDhPYnnbAwton24TprZyGkkxisOMI1EKsm0jS
t+aEJkt2PxdjoKv6kUGRPtZLXwElk5TyCfJ1bpkBgBM3XjxpLhv/ULKqDjVeWv9CzcopcZfGg+YO
KfMyGSYj8OEZ2IdNbadsJiB4GvUxjlMdlBiyMdnd9Rle3r//THBd4rMlLPWpBpAW5aU6hedb+2eJ
4HTXT/71UdZTcG0ZuVytIPpgytCFOdESohcV8EEJQcxtHAJMYzs8Xh/tYvn//KtxgaGf5LmZ68JC
6YAdEpDZV0bwEtofi4vyo29v6p3yaXt2KBj38iH9ZzG5YLA0cNydM9TQWphTKc9lEG3VTXGMHC0c
Q1Hj6BtOeG1RuZBAKESvEyuqbws67YgO9UIouKrwK4Q4QDr5cweZQ3O6ISU8HK1W2XV4oo8dSPas
ou7YFJvInl4Bwj7k9rRXtbxzzUZtQpOx32PF/mRxsyEteVAr61HK+gOzJMibFzulixBg0g/QNoO6
77YxlFtaJsOLV0G236+ow5IGxmwdF5KbLgDYEC4FKBCaUwTUsDQ62lIuEgO5GAnOrrz1y5xt46XV
aD31M6wrlPhg2WGU5NvrH/cieuX8glP/HqJNoaFUamp0XOsi2kfnqkE04VnpRDs1jPfjexFIKIzg
8QvGr0M+cgDOidMd2qMSSmI3vfU+/fH1z2bMHVzFRLEjSSf7JO+AfLir0LXPt1rQPMSeiIlx8Wo/
C4JcPC/Zki8VU7G4xHCaqQ6kBNS17jOBOyPeRekgUs+9fIAVWzOslS5MLC6Z6GU9r8ElpicD7EWt
rfxZNh/GlAL2MfgNbV1IZnhJ+Q5bjy2RC7ecyoeFAnY+UYgbSUEsm/cGqQXI8+8u0I81P/tZ3C4z
gTi2amu2T01v+pl9Pxm/pgzuGstXvEiOQV4Lso9NGQ8yEBBQyFk5oGP+2uh3Eh6JESyXSbsjlRLE
oC4nedAYo5fFsdtBrnWcVQf6SHeKtW+t52V8RcYJnDQqT0v7AEgBip6dXcKkCQ1ZK5NDk36l1btd
EcF7d42N1+bIbXMNKHcli3EhqP2uzU5VVPq59Janouf75SzhbDG5DZz2+UD1DPL2sFADB2R2a8QQ
8y5hIM+vICzbldgvuZ286+f4YqQ4G5a7iljZp0OcM6ihmXu9ACncigWZsHD3ctcPWLhDS8EywWO5
eEzDcaPv0/f8pvysfebrAME7Sji/mLdCpTfRt+Pun4Lpsm3Gmn3aUwcVQPSeqw2uIMg/onJMIHuv
9FhYtxVMWLSk3EUEbeYuU+KRnqT0o8SSMlv5L0fgIlBl4tk/EqyoLZ2gFOrD/mZzfVvw0u/f7QZU
Vv435PDNokmLiiXVCWx1ZAtMZNM60Hxw6wwUvtzeGDkUA3HvlelukO0gbqrdvDSOJSWOWuSepOWC
WHMxLzv7OVwEjMvSgKQZYm6nVfCjG/fmBIAQ8BLXpy0ahotoWZ3ocgegzckof9fyQwtpBrCuBI+X
9etcCSk8O3Y26lqTtCS+tc2QJG+NOcOlSEXp1Woe5MG8heRlN0bO9ZmJ4ovNxRep6+DRaWXx7byo
vlWPgVGrzyOz/UJ+V638xo7yF5rDLT0S1OkuZwpn344LMV03I9OxcmS72baM3kwQXpZi2DdG1fp9
xpAfKV5bZs6oNjeQa/E1cwyK6GDNQd9nezntwqzUg2bco67qLeUD5Eshr2ZBsUF1EL82Vcv8JC0E
X0m0FbiopehF0gHZFd+CjG+yL8t8GvRUMMbFYur5KeMi1Jjppj31uF1Wg4XFI46sORGIIWt3LdvX
G/NNmCYLNh8XnHoTrkxWheA0GgFVG8dklminrVfitf3NRSeiRjSzGgwxITOE7xdwBxArL5wV77Pi
yFNZNOL1E/WDGkvTMcsNG8dWe2ceO1S75ilFu+MBdMztCB1RI1RCAFS2mZ96Ikq24BsqfPOlGoi2
5A1Ck2RvGqX1JmmXzVW4NHkItRp0r1LHHCF8wX5BwQSvPIgumpojaSLi7PUN+4M4mytxZ9UdQPy9
Rr15Mnel8m4iZl+PIxcvt3/ybF41yO70LrKqNr6tBpTZkXeC36qK3HEuNtXOHxdcyLCsuGthjL6m
DGrQn+q3rnPAqvPiJ+Z0HnEhS4SgADju/FI8iY7IxbThnynq3MlXx1Geh0aLjhP5nVd/oAwStj3q
Zw3xrq/lRazj+TS540+pTttyqLBvTeRB9FGTmWtF2x7OI7RHsbdAXHuQQH7phNz1i7vlbJJcHIh7
WYZnwQpyeu38fkt38a7+XO5R+t0kezwsoMMhMjhcZ/MjLpwNycWFys5lQ00HxAUIUTTjpwEqca49
ZYoFMy5NkCKJ1pbvjeQ0V5QIzljfjQsgf6FQdWM4SlAFMArpBHec4FTwXRI1BuKkMy12Z6E2Vps3
U97cX98rgsUzFCzu2Yu+wbGTFxWuGGqHoA35p0F5gYOQvHYsiChZsESjrSH+bLS0V5IoptBMGSa0
tCwsYqdu4zmewE+aUN9ICsA+jBbKTvDHDNSuSMM0zlFkWRsto73LVehBLX/0SkLXvgWntQF24FeM
jiG4Ru5U3ScM1kz4R3r21VmdW0iow8+NW9aaW0+vUIKHbJGDNqq7QL+tLB5YlzrgSbkzhX+TJns6
y9wh13xJ/YotaH+1nZfQe5JDJL0tnAx6I7Wk3lZLtC015ZgwsoPm4KaZY8eKLRD4XyFGGyw586LM
8CMJVmmjtmlzMDfGr065m5Xbrr9Vmxi67mAZy+8kzZ2qSrxx+rWkN53yZJX0Q0qWPV2G42jGn3GG
jbXS+O0nw4yDwh6fSRkdS2hORUbk0TERPExFW279+7NPNExJAtc71F8S4PYN6X6wVcG1+k3cvHJg
DS4KS22VFJGMGmtEpI0uLaeBziDQR5HLjOmrrtmhifRNpJBnS4eOjVblQSUnYbdA+16dHspGC2nU
bkzg/BNl39f9Qw0klmI+ZOy+KGMv6Z8BoELD/8vM9im+Gxy1pvpxbttdtTDPgBxdOTrQ68abQ3ca
VOdNKw+idvAysM57UKDXIkBQ6JEn5/FjP8DvZMy3k14KCJCCYGlwN0KmZ0YawSzlRIbXvsDGNN40
5eP6ARd9T+4uQIGnW2wFPl/DOB4NKT/UxfP1ES4ia86uG4OL+XoW60RKsWXgbgC1WzuwdsW2fpR9
bWNtNHdVQl89hKDQs+ug2+VFr8tNHogoj7yO67+elv/cAwZ3D8Twd4vYVFuIzFB8eMpAhV6JdvKh
dbNd6YrKdaLxTI4gG02DrcGmGp6QhrSBi7S/dNZ2StXbqTGCSILH25AEUmXtdLr4JJ8hUMgeUbLw
ri+/YBPxFhhKNFTo1yNJnYgeFnm/N6E+KBex4An7/Xy8cmpN7qbI2kGfhlKOjvWE+BhDtx/Ztzll
NwzWWBnyf7coVdVJzL6F6rv0YCvGSzJAGi9uD5Kdf062vqtZGRp9WjjwYoM0ATg4UfxVobvNqt+w
8ZBfSQ2FmQoai2xA4J73rMwe9JGFs9TDtd0u7/TkT1ZDs8QiHpjn/ojqO40ApbW0z6V7WZMr9OCh
nFn30Gyb4bBsDj5sfA+qbPjg50U0debNKvj2OlU3S/SH5i+JJSNDiu8UGLNbA9R3qep3OnXjAXTz
JjtYiPKRSu9lGMYpEBZoOnXTUrInxdvSJfuymP1G05wM7w+KZ2cOX71hofsyJ6cpgTdoVe/xX8OB
gwbUnlovk/QZxCQAqKpW3bMGFn7aG4UQm62lbipPvmKjhNR0osxljSbXPiAX2ScgqVUpRr+6kGt/
Mg61BrPCdg4Utu/1t9XdW0EPM8tzL0epkGWKqwy9G8F8MEc3Xh5fr+9bbQ0L134Pdw1oDdUku0bY
mPLBm2iBi7h02j7dLsmOtFtZmp2BdYECn+m8V31zhA5N3bjEzCFqIe/gVHa7ioT2sKq29BhWLzKs
w07ZjCLvZL238WGOMgAK/5iLiex32YxGHNjlrzkpXDWLnBJ6ohroB5YJ7w5yPyutnzId3MfZk/sn
uTKwOIBnyyl0LYaAdses+Q1v8KCiquAEX0RrnwVQk7sHqFIkODaI0dYoOX3fwQV3gY02TBnN2QZ9
zau6ENjFUImt3zKLXXn5vP4tLtdS/4mdJndLaAbaT0xubDBboK76rAe5Tz4XbQtZ6gfTh2yiD3n5
0W+Y2JJI0GExudvDHmSljSg6LNGN9CsP4914WzjQSX8XK3hdflOfTZO7IgxalAkpengs38X30U5/
gW7O6KjUaTzmQ9gz9yVPfbu+toKc1+KuCdrV6JIVyLBrcGin6TaDjpY63qD35+TIbq4PJtpKfEtn
WJZIT2Wb3Y0uMEylVwdTCC1Xr9Fcax8LNdEu4rjOtq7F3Qqwsa6smsYQUygAlW3R9pQCHVI2LN6M
SKZYO+yaqn6WKSSSIsjTKJW66Rc0uOr6N2FNEwwVvIQjQIvo3mg3iS1IToQLwj05wByhbW2sP3AH
ux+/CKa9ti2gQBBkvnEU9QYEMdbiYqzJunos1tEo5C71ogts5b1N4fEaZYIvrax79Ur45J0+JGVG
9ZPhIaom0TOIKru0WjyV3eoEba0b9OXDvCRwyJ2Rxad+iTCusI1ZHkAGdip27Mo3FcyJfHU+qnFl
DjVA2TA9Aqm7w618nyefvQRUcftsR4ko4AlCv8UFPIkZppFAlf5klfCyGh9Tc19WDe6Y1C0s+Ex1
NxlA6LU8Hbp0r5nln4xUGwsQu2YB8RaYwP7YAv96/eyIfhQXA2MjzeOWIhtPdXWbxU91SRyZAgQe
38fS6LZTu70+4LoZrn1BLvIplSnnLE60U17kUGJibpKKvENEQ3ABr1pmue4N1EYk85dqqz4Zm831
SQjST76hE/e1HltLR08LEFNdha5po7ox3F+vD3ORp3IWaGyuU1PmtIXH0WIju19FPZqbPPc7eJjd
jAGwiU79jpLdl14J76fL8Ld/7gzefcVOErVTRizhDJ5ItJE/xqcYon1OovgGBPe2KP14neSuOiat
Ox2VfYQ1OIqE0S5Bg4kO5TfdUAwDcrdcHLONOkeOhEdzH8wI7YZbPKSoc3Ruu4cF2UndQa4MLc/a
lW71N/LWloIC7bdaALdb//oBXGiLqS3FcZzZp2EuHo0WoMwYCRQK7yO0IYdow8wD9In8nr436ZeU
HJV8fpPVx5miD9tPN5qthON8R4w7acH6GTnz85E4SX1g6fIg2V/X98uFjf/Xr+WSy7RcuhFOiOwu
ho0bIyY6YYtoS14Aiv81BhfFBquVJ9DC6Cmvj7axKwBHMLvWV1Tmw7YkoPGMUuuug7jc9bldCFR/
jcsFKrSfC1ja4cixNN0SqjuTSfwkax4jFXYeKNuUbexdH3JdrmsfnwtVacq6ygQS+NTTCcKLxbZr
qx28egTB5NJt/dfUuHilws2xGHSoOvQWYMFkemlqBcTnyPZzqNRl1rPaHiUJitbDJsoNyLsYwmf9
mrFcmSqfr8VJT822qdcCr6S6ZtBsDK97pVvgEZ8SMQ9sPbfXhuPimpoURAMSYx2u3lJ4/EKjg1bu
oD0Y1SEZHBKicO8YjrRRv7KddAuorwV8QQ9R6TeRyNiF7OV89flkroJujjZYk3WSenUXVaZbalAZ
g0l6R0X+MOsevTZtLpyVuV7aJcP5lKVjjEatnROPxh9oYIdmWwh27yXUwV8T42JXFbMRKgz6mhWv
cnkg7hs3yYOlSn6/VzfEV0JFpZsC6EHBhhatKBeG2gzUoDLC1x30vV2Hk2ZvWHOfxakgJFyqwf01
Qy4WmTFpMzLUNvxW71PyRFu8HUFpiEjhpLgpFftN1l+nenINvPN7XYEL8l2KF/DQ3JpQiEmmW7tF
ZyiCUSEwQsS8n0wWgmlrenlFBWVP0aJw8Uu1o87Ordw+zR3kbMGeY0MAd27XjmvRhxeEaIuLW5Wt
2jAqRNxCvHInPF+t+qPEmijy5Jga3EOj57kNtY4Jvse6oa5tby6OZbAaUMtcY3edHL0zoNaqVvq8
HpJFsZLPvDLSjCVhGGPNiOTGwbsy8uIt89EaQBU2c0ScRMGk+BRsNiY2y22Gl6yeuKYNoMxiC9Zt
PQ9X1o1PtjSIBXd9WyDJqP4AhVPUX4smgPxcQqycHxUeJ6MTu82aHJnUarichmrYh72vBcVORKkV
xDgeGjOmSWxWBIbYyWgjRWwdbWAOxBMg5wOLFevPf7kf1rU969ywzIRUsTZCEUl1jR2AVEG8Ybvs
GQVFeIqJuFOiL8UFnFVMu6MgIp0Gs/NlnQWl9QbxINHH+jmMTeAoqdkGTEhXzf+/J1XbvVFbbR3f
GncUtb5VaEb1Yv8rzXy4GWdHlBhyJw1EvfoL6TbGVWx4WFiEWCb/ujYmOyEM9VCQK/LJGz76x2a3
eurBZMRrQBFHmhdoELLbjYHsrRZfxv31z3lx4mc/gFvfNIqSvjJQ4xxQxcyMMqiz7ZQbgvvpAiLi
73lysRjC4Uumgy5w23okGFB19Ohdd4TBJBR8oIZ5SkJ4OIf2H6i8ipMf0Ry56EwjosvK6lefx5Zv
deZL3LKglsnz9aW8ECn/niS3iTJ50sz/Ie27lhzXlWy/iBEkQftKKy+VUZd5YVS1IUHv3dffRZ07
p1VobWGm92tXREMAgUQic5k0C7GWxaGaC2tC+4+G+7EunAlyXws+tS9Tu4DdQQHQfsEl0d4oPH75
BWysrqouiWMpjk+KP7nlW+nBjyoCIGuRoWzRen6Pz7xE9s9o/XVIJrHMOnGQQG+nJzzErAnF8Txp
ebvnz+T16xhLLn0VckJBSUs40S7UsHKtuPMqchbw7eiGduLwPY+5y8hmjUI+tqQzYBWwbkFBg8Ev
UG0blBo9zdMAxepWcFy6v3l4y7j8/WqKJOmMtNKJeZylQ4myxij2nFVcTvLXO+/rIi6n5GqEIgFc
B0pd9DTIb/oceaMOhXVT96Semwf/+XL8OhQTVEJtIjrY+kuZf3Alp0JRC8W+3O5t86F4bk6tjUNe
eGXhSXjLxhYvrPIWk4k2OeDLXd/K9GRS1Z6ayqIjzwh6Ocv3VpOJKcgfwKvKRHqaNQQ1YEcKeImF
eu4bFLoUcvAwNM9d23n3d8mN/PvryjIhJh0VWNzpHT1NPhQlN7lXJS7OOE2g94aIsh9+Jj60yU8a
xLnh1Xueqk1+LgfLPBU82OL9qGqwhh49bQB7aVp6ErSVqh1z40BlTu55o+x/PV2DBSeqs5bW0Aox
YXCb9nCAsDs/8xuwtyun2anfAqvdGEto8/Nz4uU2bx+xlsjo9X8dnwk8WWPWVCQqzow92WCjnoHE
qvaKsDKcxlnkzyk8RvPRKo6hsuLZ7S679J+3mME6fCiT0pqjkcQnOZZcMBWtptbdtoMX3Sj5Mvm4
v7U4txcykq/xoY7DbkrUZa1fBzeyk43xZkLBV3KNl//Fyv75Yvq6skw0MghtxLJAQhDsDWzj2EO3
yi+e5RUP23YjD/86EhOM2oKAgFSJ4alxiae4lS//CJ40r/SN+V/FcENkwk4rSpFWqRPmpLw1EC2Z
Jd7TiHfmmKjTG3pQjjUC2zTpcGJ5Q8pqQUbC5mwF3s5jokwgqwA9zIjf4qY4qDt9W53blyUpLdaI
2n60zx+C7aKieX/ci/rfnR1/+ZTXV1RZ9cMEvVWkL+0aWAcwnEH1FBNUpxand1Q2ig0syZ10O3ij
K+EFKq6Cx/QheMkfKOrzhke/Gy+Co9rQS3gXuWWWG/3rL3uJFVdHYZrUSqqaSNfbdVu52bn8TH4u
Tgx42AGdra/bc7yPNTik31+aG6WlryMzkciEuR9cTJGSkAwGfxPsSlR0z+PQkms4HcPsxsonIEQB
aimKE6xyTlkBM0DYcEwqsYJB5sB0OAm9wWquR8Aw9IKKnTjYxbfiI3uE6vjgFw+6CNeEzoP5KJhf
z/M7en8tbIJ5W4V3qi8p3NVW0fK4jyt1xv3bqFZQi2sqzdYImjb6sFB4JE7cqTaRO/igcj4F53Bc
vtTVyIMsNXk1ASibm4ElhN5shr/U6QFsVbqghzjfffmu944EE700KsnRmDb0VJaVYwTq69ALb1KN
ohnwKFACsacK9FQKEbEqglMo+JXS+f5PWEa49wuYqBaLqSxGKVKOLoK1VFecIL4VFRsqdG/3B+Ke
Lia6TYY0D0pzue3jZyJb3aGyM1v8MdoL203cbmBisOXrcnL3EhPu5DkpwiHFG1jc0BXkxlbwg0OT
TUCrjTNDTvy+5DtXe0cdhDqX/vMM7h29sAQLdlxO/mLuIWGygo2Xn9u8O4Pz/S4liKsxR9j9lEKC
Vc2SGtTuaBNNR7X1EpVwNgpZnnp3dsqlxXk1UmJ2c6l3gQEISm31SWEZs2iLQzYBCwsjoJz2P3qj
O6aqtEm7cD2mgdOF+xIEAR0AaEOdoc7SWBSuYJoyuCQSfFEHUx2yPRIMtwiJfsCqxS3hW23oewXl
1Vx9gBiXVSAkZkbA1f7mrRzzDNTAn0vKVP7PMwYAUy8FS9lKIF8D7Zcnuqd2tWstCDTiGxpr9Nbt
Edhie7Y1b6ws4RSd8bZJZBcunYKXfOvs5oVPHef9SCZtCxJB7sssipESQNSoBzXHfFHhzBr/BaXs
yxV06dxefV51WiQ4DSxHBKOqFMbhk7qHiMk754zcf+wbFz7e1TAVNSYiAz+PxyNkF+CZguc3BHlt
tDT8actXXpBuMPy+ToyJcENWtUqg9+EpCjZmAlHKUH0IoJ2gaC9E2ZqNhkDbbwdtsuTssTZDO1tE
EAIAKbJiJQWKoxmAkuXmdhT0Q51FrS+1FdqW84kW06brJoemImCib1P0mKevuK2AyTdfDUNZKQmA
bzDSMxNzLaboyQHRBEVEiHdAOakEULOLfvXV9CSXUCbQRCfpRDevC5gEq2uJNFYi6bbYUagSTe7c
CSg5QVHRnOh5bF+afDV0AMiq2zwrtnUMN+xBd8UcDIb8zTBHKIO8KNCUIcFjFLtpcA7o96T2TDg6
5UR3OhMCuO0xLEMUkX1gjsvoWUpLuy4mlwow1agCq0h2QnJoms8KbKp5Ik6GRmmanAxcvOmsuRWM
QBJw6cm878H7zyCxCVVERdvG5SvpV4Z4TGRYsZ/K2hZj8GhSGGELuNfalyTcRfU+NKiVwhC0/gHZ
oXCS3GRq3bL/bJR9Fby05qcW/5hUqCVo8IcF3SIxjp2Y8NJSzluF1cinpZHCYQBHbNmR9Vp2M7fb
69v4NTU3Arptsg0HZAxbjW+LN1jnIODlVjgc5sGt38NibxKAtLa1H8LdkCubw0sNLwiuqwOTDlox
F0ITnhYjlib149yWRGcERRVSp40jetLo6CpKZdziPCf2sFr79RiE8A4I6AlBHvEZqpWi7hP1uY15
Rh2cpOty9VzNUTFrqUqBmj6N9CwPI7DwyrsUgiCZiL4a0Z//LgaxWvpRPhVCC/D5qf2uQgTqubEr
W3Dprh9ALzDwBOLms/dLZgaroy+iiirpFLe04oPaQ5z2uIjUIaOHtn0B/yKIvezIRl1scVf/crLM
DUJ7QxxjZaCXB3Lu0I12ktfBajHGKv3ihX5yxuMcJ1ZSXxn7lJYBFhfuq55MkL6nulVpsqOJ8C2S
eqsqIbUg4jVF/qrN899uh3ERiLraRmEzark0KNiwvrhRUQ0wPwPDhXgnWnOiUxIPaoDRhtcK5FTt
DMJcMJEJsR6CS+PUGK0XKsPDZJSw/pjJe9g/FqNqm8CMD/VZUZBhR5UzDrnVNJkV69RutN6Oa/1b
Kx5xm+ziYcI1FKV+Br3YXHxUq08ad+79T8Q7bUwiHmcwFc8g+3UM6k8p3GldfFaRWaTSGbck5znF
y/pZsf4mUtqySxFdF4lGVL6r6Dmq3aUx1KL5Nc/WAhRAPqOCBbIu/YAzV17d6w9ZfqFswwHcZpDY
J7s55F4GI+wORNIaEZN32DgRkxXnF2QY1lcVCookOEdD5iRgGaDsb4kjjwR5A8n4JatRlpfl1V5X
qVwUeYFqlBi1jlYgiZmAGMzBEMmNU2YgC5g/ykFzoiZdhV3oFLoLgTQLMGpwGB9CST3d31S8e+qi
gHX1g0IR8o5Gj07RYJNXyUm96DgNcEqjz4FVWwAcxX60U3jbixNtWBPNeW5y9HXnENtrliF/nZwb
Z7aTEm8t3sflHBvWLTNNwcicxAov5ao8LMRRYDqdId7Vc+rnvcKJ2+r915aybLWr5VSEMi0reelA
zBA/iwwb7tnuUPJY3rxhmNg1kLAUdYpYkKBvKqnw6PZyQeDtjeWJfefpeCHxXE2GzG1vhEkao8zR
WzrRwcAE7jZJ9mEW4vKd5ldZi1RbD03FJnl1FqRnEXloKH6vs8AFzAbvrUQ3nTBIUq9SEzgudd2v
+xuYF8ZZ8QA9NhPIMKNmHcMndPHE9mnqLmkrQD6HfjNCDWhUrOZJcOBV68VnCJDauNJqeFdzzUQ4
gURdtv3VgoEmB8aBjkqkImDULn+PU7CB1WpXJTwcKC9Csl4ceq53adwjQqc708L6J3boJvbgKV4B
ZC23trfkG3f2gsoGrnwcAqKi+qzp2xEWWVXB29O8UKQyL/tcpXMqp/iSjatsgIjvdwqEPhJbs8Zf
kl39MFbphofR402LSbOMNgxoraI3T4WnsH5X07/wk/gS8dXlKF/tiUpMNFQgURNd5Fjkb9M+dgQQ
YqFS/sF3oOdNhwk/jRSqUdWhVg9A/pMsdzst0HecA8cpKF1sra8mlJZ5NtKY4FGnWp0ruiix7Knb
vVd25Min0e5dkPdCO3YDZKoyeEc8cAPvElWZTCgiWtwJMUqDjRuu2uOUrcL6MYWraQ0cvNbAPR6W
QY4SeID+ceI7LzFSmbJkEYkCDU0pPI2vxgY6dKkzbpe+o+gJeA5AWtSvH6HrvOdtVF5tn9WeaKGA
E8kCavsLvTrTrMld/CpgvLJdXHNrNz3QHiTr3O1/TlvuS4gT2VgxCgn0C22gWPJFPEXaRdCoRmrQ
Xcy+lpgT6v70RNDTd3jtXs6WZkUq1CEN51lGR7um0LouAq8ZeZhU3hBM4ImKoW1lfNdTo/dWpxt2
qXXO/VPDuUq15SdcHZq6rlNd0XuAH+CCm2aObBC7niDhXmvgVBteWre7ums+74/KuyRYtQWjnUNF
bsxFpTXwSzR0tRyxp9n95xGpP98fjpNqsZIGRDemYZiQtAfQIye54Q7QqG60lW6+ogb9cn+w5ZDf
uZA0JgUyGyB6+xbIGYqyuSm7/fho4Lag75Q4YMtwMlZOwsXKHLRUraNRQl5Xtpsxibxhqpxy5spc
cfJiVsagnYvEgBUbXiLQvEdi7meSbNPMcAIyO5AHtat5dBVRXRtIb+6vJy+ysZIGUQdzBwlOmMfG
LFFbFew27WywaCAbX8DEJXRm5VSHqTPHUMtXDs3Yw60Fb+Nk6t2aoCSoHiBu4nN+FafwzCoc1CEA
LXl3KfP1Tnma0h+pl/jLI5RKTyIWiRtwOKHuD62DfpzEYUJVC8YvHU3sqNG2wCU+VBpHbYVzXFhW
V6u2VKlLlHg6CH2Z5oyuRAlJfMUPVCgnCJw2FycC6UwE0otoboMZtSwZ5hHNNKyaZKOE/bs0wRgg
/p423yRj5MUf3loyyY9sxKlclEjpKCzeYf6CxhowJZIfnkSnt5ED2ZnHp3rzEEosp76Cam9E9EuC
MLhxbM07MD8AvoTJkNq+pKhiNI7s6R9Tv4EfLLwJ+LVDTsBgSfWJMUaZNiKxNIRdi62jydmKipyo
xJ0okwkJQ5J1XfnfZljqwMZYKjc5HgOb4GQ8T0fzoT5kb8oqcYLHut8XycP9A8r7wkw+VJmDOGY9
ChpTlx7ypraqEIsMQK3aBrxCISc6suysMe+rlhS6gaLQ4IbbxtfWCxRK2er/7qywRHrI1GvgRyPa
V91HXCfrUxO9FyS2DpnT89zIOFGA5V1l1ThB+ASNAqmHSskkWp3xSRY3zAbEEZ49Ou+NZTCpjgjT
ooaMCG7La6Rdj44AZ9HQzbfg/9jpCpA5brrOCTwsLb7o0H/QJLxJoJizGyB1khrNGjIFltp/hDk0
pEdoj+Tev9qWLIS/Vw1BbnKUs0fhIwQGOhcLu27P0jC49wdawuadNIRls4+RYGpzjv0P8UTs+2/V
zEObcE7YRVftKnUsAGWB9xHOOOxklrv4I89W8tydBZ1X75E5c2GiyQBd/TYgiNa9N6GdFro6bMst
mHsgPgrP/dv9lePNi4kcMUlIYKi42dXkXdVaB6IzFoqixSDY9we6AMDufCMWgE9GTYJQWL5UG9t1
9xC6pm3uo1X/k7/ZeW/TP3hSSaHJNL6sYfg4fRQP9bNmzyv1MHiCr21nF35omccLWJzbhqVO5UUX
F0qBCrYYES8avqWw4Mwmzm3D2eosdyrtSkVFQxhGHYJuawEcNXj4bd57hWVNUUXPzCRAAa10ul90
hWq0oz0vgv/GCtBQ3r7g5JYmk52UwyjHLXQnUEeQPJDqYS4wneCzZy1A1OKFZ+rMCYTmciCuDvJQ
lQaOcUlP8BT4TAv1icBuNlTEraSEe9nQgVYf7K7j3Zq8WTIPpQwIAENJWlQs8HSfChdoaXhRHBb8
VrAdzd3f0MO+lLxMJo4kWUD7iOLJPiK293pkC2Hii+bMyZ9vrichsiKCoqXDfePrekYl7KOEmS6A
2BDc6Xa1FCJqn8fkuxmnroZhPlvQNJHWFE18IlLkhtNqkE5h2eAA/E08vBqH+U5yNKnpVHfxSa/e
StJtmtE8lKJbyef74ZC3bOzX6fKmLwc4LBSwmYggEVNXCei38kMj/aBDtakExZrhgHB/1JtpztXs
ll91tfkzs5CDRK1Qrp5qSzagC2g8hoD1KMUbIEucwW6Gw9+DsbWyPlUUMU0x2JwLT0JhWjpM1cw5
5pRCL4iDPy6Wq3GWUunVpNARBqdmLkC8bjQ3J9/jCRaZ4TlF1cXW9edaJvsmMzoHs9/AOh4+9QTY
uwnMMzU5Rnq2ic1hF0gV3tGJZcp0Pc6Q1Qh1R6RaYAV6ulUN6udi9j0FVhBCQiBzytWuqJUDvJ0z
oPMJuMz3P9TtOsDVpOSvk5JLM2kKmscgAfS75GMCV6iB8qpi6Y/TMXxOD9F2riwZgG8+tYP34ZZY
drWgbQ5JjT4v4lNFI7REIQNUQGBkgPHp1FgqKQ9QnBGcFl+zS2UvFXRXKh570u86FT7x8OopOKvB
+0HMq1kmuQxfEJR7dSOwSI+yKzx81IlX5LzhRYiQebXoy++4mjgJFBnuMIOJQt1k2BJQ282jsQG4
LbL7yAo3FF0Q/Vf+DSTi4Sl5hvHYOd9Qh3slcoIdW8KD0VrcQXMJbMlNvk6BWVoJh3I1HYNj/Q32
Yra8FaB2HnBJGjdzi6v5M8FPqZogRD00PFXxZM1CdRC15DnFlaEE47aGSpyb9/l7rWjHMJMe85KG
Vp1qD02heo0AdEo/CNAMKcz9LA17s5LsydRTRzShpwFNFDXYlLonBIkHjWoLXsAQ3u4dpQmO6Sh6
eWB6clh5dCliT9C90rP2JxQROqDqmu9QoN1odfMemvKm6PvPMtUygMrwAzq57uxo4Dyob2eQV0vB
xGdKmkEYWgSVwVY26nFyIedQgd3fWs2r6AHG5+E1/8R7hl64AfdiGROgg7qqs7jAsEupGN1d2I3C
a8pP1jBS8AObPN8PM5z7gK02DuOsZeHi89PAfmgCwgdmD+90/oG5vyY86AxvcmwVsW+wSdLksqaL
Bsjy5EXpEKVwwc+80CtW9yd3+8Xx+xuyNcSqqHQVoooLfAUeDLvGh52lL9mo+XMbQ5yTw1YRDdj6
qLGMu65Q04PSiY9SUHES5WXH3dkabOkwKqJQUYYyPmmK5oi9fjBJs66gT6OmxCMDcVMzcjkryBuT
CYgJ9OqzKoLkV+/NXtdYnXZBdNcvcPR0a6u2jcKaPwonAdePqxzCSZHY+mEMwZghHiB3FdXEVsWX
voZqjGRClVbe9AoSWr3M+50RDg9lhfR5ek970ckhTB4Pj0JOVkNLH1Nx/Kw7iNqJJaEeZ3Vu9mCv
9hcTLiNlijstRuo72IhjdmRHx2BVrFM39yvOXubcCKxEJ6xuFXGosL+a4SNIp3XYqOsUCmCd+n9W
hvlyBepMAJqrNtAobVExlcO1Xj8l+iFX3ioE7vuLx7nS2SpiLORpWUaYUNQUXqRA5VTQ/Xrk2Yly
ziVbQ6x1YLvjAjea0ODFr2zGjAeB5kU1tnQ4KTKctQjOJYonTkSdGbCCc7+qAKUKCisbfL4dKCds
s/XDIDHmKNGweIEUnXTVLzKPAj9eDgGkjWtO8sWJAWzlMNIG1CsrqMO25uzpse7oQWRV2eQFqnhc
tBNzc/p5f3Pcph39Plls4TBLu3EykEiATNiv0yP1i11gQWLQ1/7qXX410nLwrlK+oWk7Ua3xrgw/
JG98StHFX7I8gCdkK4FZBg82wduQTMzQDS0cjA65dQDzrTzZSxKHfsiJFKzeUlxKRd8OOMCtMTvh
CqUcUBLi1YJd5Hyk5Qly50IymFAhNqWaaCnCn7AavUWlTTm1rmHB5xT8MF5uztnybPVQleMAxp1I
zcsJmBZKoX6k2pUZ21L1oyKfnKnd7HH83hVs/VDKNRnKL+ihk8hPpNRO6L6DCTmFhmxpfovCt0Jz
mz7/m0+nSyLRFBPW7yylnyhhYjRBjyAvTM4kNC7VZYtq6or06/sTvHm1Xo20fNqrXW9EkErokxGF
+cUpwOtRtBF8EMw5t9btV+zVOMxLUkzKoOtwiwPXKkH4q7EW0yiYhNlmZBfP3TPILSH6LU7k/i94
9Df359Xgy1G8mmQ+j2E4NZhkC2EdGHq0P6i7yCPIXiefWp9X/b15sq+GY3KlLjWCIM9FDBfsRxVo
dYHnM8AbgYlVctrToM8mwOTyYaMP2drgYXBuB96rSTDhSZ6IUoKQuAgrwM1qinC8JquQE0g9xYcy
9WFqK4pPQs1jtvG+1XIJXX0rjUig4SjL1ncnV2hd8KtWS2ta0qzhB782yt2YTOySuiHt4+wy3uC2
5XHemV5Q2IvSJUj0SBe9Jnuf3wUYj3NBnDdTn99rfPkGV3MNBxUuAAGuHJX8CgzBFbTaq0EGv3/E
b0PVroZhy2ICJI8ALVjO3gzXPStfT26/Nrdganqiatcr7Th+QPy5fUf2vhZ5pcbbL+ir8ZkYE2YR
JVktLeQF4mnJKj81dmFDp8QrX1L0s8xfkQjgAe8Y3rworoZlQo6Z0LqHg3x8MrPUQY5p5x3sCJrn
PBJslX67v8i8wZgQI1ADfggC4ts4Q6YxAbq9WXdJ/ZYUaynkFNpvJ5pXM2MCjKzOqTgvAWapDVQm
SLeZDzmBX5PT2tJPuGbwLnje7Jh4E3Rwu6uhT3YaNtAq2nV+cy42+XGRbx/tblc+zvvKsJoXLqr6
Zsp5NVMmCtXFWKh1h28orDrX8INNf4q/h9slfHde/QF2ZfUDj04PNhL/7mK8qN5cnc1My2sgdDDl
624GHyF8W0braoZM/GmgWpz0Db7lwpvMe1vOoPQiuOA3ucH8hCzD5qeetyV7fg/KUuwH1egyvcGy
Nu7oKN+EV7iTtxoE+QUXEvROEPolysoh0h1HcIrP+0eFc3mxXHsQmaAyuFxeEpjfhUzcceTp2XAC
6x8keyhCSGWB0ziBZ65EpyEXj2XKMYTjxbVLEflqi2gqQPdkxkSWnEauTjkqWT+CGUDgyNMX3LVh
1wbs0l/5KcbtzuzVF2Tija4OJuxLEVOXL9guYNLMpxgzC7e1TT2Rh3rgrSgTcrIJjG1DwFxHGB5r
R6n4pfHQU7whmCBTU1A19BxT0lp1K1WNTYHtnPKn+7uPNwobUUoli9IYExGSEiOcpxEecbz8jHvA
mCwmpoagKsCbnYbaSnfNpnXq9XQGPz3bj0A9bHRf3A1PYDfU8Eb7yTPwXFbqj/fY1eZgYko9jlUs
p9j+cS+7kz5BPm6VLBegyJOO5ozEkpvzVupVfckSo1ZwUZi0FKBRaQYtX05vj3fnseTmOoKyyoQS
Dg7b4M7IY+BYvR1RXBndnu4hbsbtfnF2CstvNvVRo3gdIX84knw4m0l8nOZf93cjJxayjOagUpJK
HbB+naZYcm443cgDmvJuGMKGiiFKG1G7BPsCfoYgZZXHcQVJBK+K/NDGtuAuHW9aTLRAPz7VmmZG
tAAnIWs3icl5JvAGYGIFiedpVgrUNrIx9ChF5h7yIh5vCCZQBEY9DmqCQKFXz3R4ztTz/U/Puz4u
Ql9X18dcTlJhUHx7+Ak7S05MwdzR3RlqfeCxuOIKX4dbdeJtaiY0lCMxNOTFCH/kZw1Tcqodupn6
96e2/Cd34g/LFs4qPapVBZ8/XaRBL80WxZO3XA4O563IEoXHjpRyMV5yp9GRMrs9QQfbpvANswRw
X7hSDrcXT1F0WdHxDGXpABURRWNIlhuq+BkFbyXcn9EXv792//Ba++8gbCfOaIMgHQ0ZwXstCy7M
6Z1adiMHEGLAotCyEkHqSUo3wr+jLomW8Pr+D+BMkm229GZLSpMS1EHHwjV78wDU9Hdzer4/yj9E
pd/TZI6XoROlEGUlRE1GtMNVZDf+/BI438mmP5T29MnbLLeP8+/xmBtZGAvUQwUsq0InMKU8TVQ4
ryT5Ugz8c9//HoN5aA9JIMRjpIYnCs05Xf80qmMy0pVAtmbwMaWyXcb1CmiOyRVrmPrGCd76pAkH
u0rmn5UOC5u57fzlwkYHEX3vuojXZRh7tdxuBpOcJAjIENClAV04SzKko+ivNF83ceCpuWD3hryB
tg4m6dJAdbK0OU1ZDxNGxe+gxSPghS9W2vMcV2cyFejOj+uMGDDuNX8JioAWfZC8VobqEyTNQwJR
2NEwYljBpm4g614vZGst0yGp1z3VxSzvG9oNdlaDnz+VAPR3sV1DZEboWug+qUNlI3V7raG/0LVy
6k5yfDaMbzMVnDqOV0UbNM5IAD0aov2gPJkQKh3mrdzn32KiOGZAnAh9IacsKJhEFKoKM8Q8Q+jW
UbudsTIdbCtJb8MNHY1AQMBgLZPByHKTKQACAP6rok2Yf45atBKcISPQ7+k7yEWoQCakW1i2WFM3
IftbiF/Pck9dnGu7rXZy0bpNCD4oXJDrRHxQctOmJvTjyMc4bMx0Vyk9VgDuhOmzpM+eUr1N5qHp
J/gXwzpxXKvyiap4CSuJ3TTEMrXJqdvJiXNIvzQPIvxv53Gv1qkdmp2twQchnjqb5q9ZUzs0FKw5
BmlxLIHGUn1Dyd+BRIfdYKF9a2XJMaV9bUAKQQCTqztN5eDpQCkSWPaIVbsnoeKkbXLQI8PJ4uqU
VSuxbl5n+SCGRwJbMhJ4SgjzlmgXl53VTLodgUWkqzn2ggHumzkjITagVR83rZtt59KZDvk8YH9N
jqDGqyCoDgJcK7r2PCOTjQ0klVPjj2FgzUoEF2dXCelezMkpEuf3qYUZ1LBCPuOMuuw24N2bE3GL
NNsPUuwbsuL26ilNMztLAWo2n4m5z6fILVowQeqosoZSWYX6ZjQEX2+VrTF8F4Ev6rWnGc9Gkuee
Vg1eWInodsPX9FeeydSCCQ+A+kPkGFh4XVp37aPWn2YSOnL6WpfE7sUR31l0ukZ8WYyO8+lDHx/D
fIxB/YvWqBl97/oxt9SiOEjpbOXNW5HUPsgUG2AorWgQt3oBdxJIPCUZJIWpN8Hsep6R5XeFFWcr
Iu1k6VRmj7kBG9L+RZYlWxVyuzU+Q/DvSdUe06yw0Ke22v44Q8BvkGpoM7Z23RDA/nCaktzVIoBN
lNAKlE0G1UpxBKVrLmprlA14ljSrcsg4wesf8uvfsYsp0qVgO3ZtgPjYuPW6Ci8Ql6jZoXVpSXsQ
iJ1IW3GuAN5NQ76WetVcE+VsuQKWBAgrkbm5YcG4yXBwulNr8oi9SHP6GU+V+R9ez78nu1wWV6lX
QHQ1iaY6ArK+OGRusFaeZrtGo2+RKuYVsW6/kX4PtizD1WBhB7kFbbl5Ag20PKGcf6TwCKO7ruU8
bW+zSfTfIzHJXUtUU07RPMIbSd7IgCFIIpT3frYWPiPKLBW+Iq+LefseNxQd0suwhNNYvEs5/s+Y
+lF5mD3RVbd0swD60fiAihkUcLmguGVf/HHNXg3JfL2+nFsBqxCeYLG2m53cib1sr6wX9Tvoy8KT
yb2/US8VqXsDMl9Q09KoMFrkfaMHJ8ndsKfvwVoNrXErfCabpUtgpPbkZJ6C5GwBSq6h0vI3OfXV
pJkXTyuZotBVyHWXRri0DX0V2uXQ3uEVtW7m1FfjMHlZJphxLAZY3PEVbBM7cYtz4guQ3ux/8t+J
tw/i1WhMVmbQRlFD7bJjFyBY4kJBbzXazXqBgTW8uvnNHPBqNOZ8lGb+/4tmyp4QTK576PaRY9ox
VDItfRNCYmjL2zycMVl4CxkH8PQlnH4oxG46Eq8UkWc/ejOO/p4WC23p2w7JbbY8S8KHdPgmRQ8l
T2WCd8xZbEtXJak5EGy/FhqkeDVa4YpsA0e3yUOxJpmzFGC4seVm8/1qYswFYXTDSGUDu2PZ89We
Lqr9joSXMQ8geFvd8mokJqTMrZRk+TK9dCd58CF6Dc7G+0JCSTYA3OZrJMLyusX7q1kvPeroHG30
D3VTeNO2eLkfbXgbhgk2RhxK0yBiw0xp99nJ2lNTcIonN5/nV5NlQkk4BqoxYxueJhA1Fssl4jfr
eMPb+bdbq1fjMKGEVJNEJgU6DjUeI1bx0eIbSpk1PvgdWu/Cg+SmD6aTbQnnCX3zwr0alwkqU0nM
FjqYSGWSJzr7KBq6apu4BI+y+5+Kt5BMPIFhOyHlhIXsvXH3nybcsGu5klm3K0W/J8RCXnI8SWoq
YEIRxY2nbCCrfoLhEoRrFCt4AmG8Wi+az3+n+nY1LvOeNeGVTcX2Mr8WbfEMXkuDZ6JmuOCheLge
zr5nOXMCPH2jbvlqbXZWcvgf8aSKL12fO9c4S5gb2twQmhEjKH6R4wm1kxxgWcXVuzKjyhK6mjN5
WYaMHgzL3u27z9AGKoXr082bKBNrwL8XIEaKVTVV+MKV57r6eX9bcvcLE0I0I5yzokEIgTpMfA4L
X0Nt0XRbV93MsMEGlVRBIF3AWdxOMSd9YEl1kygNJBAQsqNdjqA9b6mv72d7UflaFL84E+UtJRNh
9JzKUhFgKfPCglV2TKBoELpjaEGCDdsUylvKjq+Ffpvmf3Uu2ACjNHWpLue++GU8NG7kE0vZNJYU
7RYkO7UnDwAn4aH/BkY1gf0Cr5Z1G89+9QOYwKNXtJGpgR/QOoObXJj3qCxAdLU48lAU95dYZx1s
spTOjbLs1k5+K8KnIPjkfMPbO8aQweHX0LNii7hd1Aa11OBUqpbxIMlWsQldCaWq7/NHA6qNw2vs
/8Pp+D3g8oOu3mOqrrYmWfqM6S6XrXY37gII0p3brQ5Fy+C7ipfnc/MUcbXNls34Z/j5PS6TzXSJ
WIZqW6anUv0BCWpnmEM/iwX4RofO0HK5u7c/3O/hmDBD9QLuDwuwoP4uhM4kAXvT+eOq3BLR1wdH
38x7Pjjz9tX7e1Am8rSUBHLUF+lJEOFADRU8xRO70goIzyD+H14Ov0dijv4gxAX9f6Rd2XLcOLL9
IkaAC0DylVttkkqLJVl+YciSzX0Bd/Lr76F67rgE1RSmp6Mf1WEUiERmIjPPOboJR7OC46FkEYAI
+APUDQZpb3m5bKQfRnjp7IQbHzch1duqy29z29wNKEK1Ix62lfWQhcQxx/deW44D8RVUFqMq3Cxh
ujN937TdXe1Dc2OYik1pjwHmznPluTReIQRVoWNV0W+5+RJz7Q6Tdd84iBHa4WCDJXumUAph7waz
brgVb0r9pYM0Gbh96hAFSf6NL6lk5PQ/PHL/fFDBp3R10Rm5hqaNsRmfotTt73PDjQ7zY3wEyO3W
3OT3rECpyx82mArZmTu8dKW8Zuef9v/+ESJjY2xrY0bWjP8DqAM5mz7DMAX39MYBWMclP02Zlvq6
rQsnK/I2VpgFGPXy443Bb9RDs10pTJpraS61Wv6ldQSvY0wotnbrC2Nl8CWPxPZTTwf5uMtX8nFf
5Q4qldGD7ItKvIBI4piNZm3zZHV2Q+yTpPdIs7l8N85Pilp/zkxwNLFZqyS18QXXbl+Pbl+yW0eI
5YmT7M6LCPNZp3Qe1zoMynYQswHIHE/CxikV8FJ3myhQgstb+w8Z45+tCS+lrNIYL0GyACU59Q2k
q+h/pDuQ/UVk20BqbZvth220o00QFx4xt/ErnR0WrB06RTb/IDtIwd/FPR4BLF5/yr4LiLt48ffx
1zoaa9+pT1HvyH259HMLTm/sbSsqV9uBqr2OHl27KdzwSgEFtLc+gmWmKgvMIpdj200W1ZuPK1J+
A0oPSSvbDdxX/DZY+RzbB6vajlIhRIkHENHpjOatNc6Iy4BZu3SBDzZQWau6wIwiP0d3A+xcbilj
sJOcp8jgSGZtUiHms87+Vh5FY6ouni5b7394f//bekWqxjweYlvv8QyIGTaQjz5I5X21bW8Gdj+z
0dGSzuFa57Lhe5oYnqVZoNmG+GtWostInNT+zhdJtifbtZADQT9oRCzFrluwj6lL7ximrMh3vmj0
Z9eCO7KMvK164KZRNOp2OTg5bV/d6ygayTANsr0Iuc4EInpdWV/HejE4lt6ChW8nOcGzuMI/rlWE
f+usKzGE9BGckvs6mCAa1j391faXPb8l8Unkb0R2YkdTB2NJ4cWm23pcQHclq1SeH2442ZDgUrou
qevCQn4IYiEH/90XfjFCKCSp3MyFPgy6Td01lIrU3it/Sd9NshMTUhxO8JqJ17dMnaU+Y7+4ojiS
E1vD+IUwL05v8GRqu3Z9ma1hftzkXorJDcOBAOdTI8WsSV4UplCfMTtu1XnC89umuTND0xm6Nkgy
w4l46SqjFLUtMRERRd3XcVFOPfYGmhzmNDs0LbPJgaeAit4y+yxYS1DqkQFtFnqXv6tsacFvxGk6
LBHD0vZU+mY+IyB9SzpJ70PyeBFx1ejw1N28jhNFtPd7vutR4Q4NN11kGZPkWpuC5wC2Rq+t4uND
gjgvcrK9jaeLEUw/EnlF5oyRaASTs8y0bF21xaElk7CqgIZrBou8pgH639Hkt48Fh1yz4UC/xK06
16Y3SSDNPc8FoNOlxcsQq1oDhQ48KUYKYYWg3q1Tyvkz5hy60OdXrze575Iti5xWVpk9c9M/rSze
DKCxp5Fk+W1SjNDAib9NMnTlmazh0wpCPj9XFIm1ghdhqoFcZtwnYEdpouItpf3rxE1XmaHI2VR/
30Q/rSrcAyNNqjCewuw2WTR4UGbshzjeFOM//X7r9z2pkVR6MmoKt7JbTqCpZb3p/PFvX+hPGxGu
AFFCVg9oKt0O6LQYqadmvzQIU15e5FxG+WkVIX+vO1BFUbJi2K+zG3A3TYA42P5yhxBXA3uo4kkJ
sqUF+tqywehzz+lPSwv5OhtzFHqHKL8tr/gNplVK1dEPleFkd/N8p//EsCIGHIinto8GxlEetJ/G
EJTX0pxaZqZCwA2J2eZjneS4/fktiAq501Xc6VHoAp3I4CPRjTxl3ls/AXBL75KHlDsyxgKpGxDC
rl7X05D2bX6LUbLBQ522fml/NLHT/SQ60CaqW+jgjgDhy8t/USpdNygE5NNzEPuvPbRkSMPL/GNu
PH1p7wACa6+ng40JPbfaNfds2/woHuI7+0Vanpa4XrExqy221dYWZtZb0DRHXr4zgxW5NDU4/MUE
lhj+V1vrwy6TXC/ZyoJ3sooYKoeRnd2m9G2w3gxq38MV+7QNnSx5uXzLzoTNT19Y8ElFlChxBX6g
27wAWd9ivbHyDpKvVQY5ussrSby6SEDQRDM1jAJn2VsHoj+ojEsWWL3OJWMRvFLRRlXHkCXeMmB5
eFz4fFTdXsb4JltF8ErKUjR5uqz3AeOFCqY2mxYzCOBmv/y1ZOcieKCG8KVcZgT+wvreE+huWsn3
Ymhecy1yL690rlLwyQQEL6MVNCR5iUDf782HcNNvYm9wkKWtgEQ5HFFmBoI/mQzMxA0qfBqr33vr
Na0ltRbJvy+2W1uthXoOdGxuF5I4s0HxsFMDyRdbL8UFSxN5BTSMDc7TOiKvbQYPM4xB5EPTzZsg
31sE+WbeXF5PYnJic7XR+qKOU9xR3WrhesbNBKyJPcuinuzLCa4gL7I+m+cV5V9propCWau9Xt6I
bIX17yeJScnAUVuHSLuW/nvXxns9VSQpluxTrX8/WWFSRqOnK7h2sl8XaFWn+ZaFkjXOzZucXhix
Tdr1pm13FvI4bZPdd9+aY/3QWM6iusk+jPcQMiiP1cbw8BB2ybd8T8GOC2IhaIE6leXMz/3B/vbP
vqvgLBSrApFQArQLGboN46bHI9meZSYvOImIJLSoq3R9+1t3eqA4EK+vIleL93bt5ZmLMW+gX1yM
8XY/1n6xBUlby18yb+TrVJ8MbnhOqerTGQhuhKB5pDYLMrTWXwJtcaub0i2OUCFTHLIx9hgO9jA/
maKw6q0ye1y/4oMzXw2b4kFWSrpocxoRm6xpl7YrRXYG6CNGw1v1MEDGdaS5xE9fvDxYRngVqa1W
NqA0zW/p/LtYMGNdhJZs+Ea2FSHzCGnB8iyCYyPR5CRL5Nrmd5Z9v2ytskUEPwNmwJFDUim7Lbts
V5Ofi634+tz+w88l+Jo5YlPU9NgK4ADQGjYQByRNt4shGgci+BqjipZsLnHuU1g4XebqgFRoMd/J
qI5l66x/P/FpKbExPrQ+53T2XnfM1bLKJ0u8K6BycflkziFf/9wqbElwJDwrtJquL9S1AGZAng5j
EU6iBxXgyZ1vJE7xPtwNjxieB+5gPPwPZcxPywtOBvqhCgNMOb+d+Rury63ahh5hkSRDkO5S8B1G
mWvxpCET1Tb1Vdti/Ku6X0dPAFCYjzEoLT6AldGRHwbd0WVhVmL+Im+IRdSGLQUyO9N+K6PsCK+6
T/+p+X8MoZwYDeR3NZbPeDwn0femg4YX+1+YQU5P6yOvPFlCZX2vWesjGRClJ35jbiO/ew6DbgvK
Y0DdmsxBLRjwDk9ipBdDEeiVBP8BrntN5yby/HV+xgD0TN2uGWvj25vKqx9lQ9Wy8xIcSWRCcK5Z
W+tgq3Umujg9ubWopPHxxblTqqngulIJtVRGRWLAiC2jkemTftQAHqmAOzdVidf9muYLSwhWn0W9
qsyAkB61jbVZxQDzw4oPiUCNk7t/f8z/82riyz00x3aqbKyW6wAXOfXO8GMohyeAyVwr10bQ/X3u
TmFFIT6WC2+MlUP6mBLVreHwO9u/bHmSQxLHqOuytVAUWvRj1Bd+Qx71zpQ54C+2LWxCsO1FURXw
XY/6EYxe6Y4G6tb2x6B8Yjqm8HJf3rddT/3TU0ZYULDuPplqhaTYU46WvLpNgExADxzo5cufbg0c
l5YRYiWhWqsqBOZQMiUomwPXvpnWnpjLJsGc3+W1ZJYuyogkdq/RVsNHBGMYKEeDdrPy03aW+xen
nWxsco1Kl/YmBE0ITo2AgeIThl3tJVXrVMtd18fO3AZ5BW6bRiYV/yUhEM5MCJMjUbQ4RB/iWKhg
KzEjAE8rv7LfAPX9h19S8BkFM6OGdji2LlDf1hmC0KM+eZuBcJePn37l7f68L/Hp3gFYSqDzhH1h
HvK7/UATVNu29Y65UGX8ZeyS3Vg53e+Got3uxE/1U7wtPFDsHKXeS3LTxQd+Y6t04T1+SaaM/mDe
MyN0FLp4Ohu9XAeCtMwdi38nxZZnlTOAjAQFM4+EiuTB/CX24IsgLuiEaTaw/ZpwbaqEmYllwZLb
+saOdUBZQcyd27ILc86gTpcRMsx8GRK8p7DdlY/Gpj7oOboBMSLcdRDwyKGzYlwhtGKybSuL5ue+
9OnSwuWp2nkxKwU7LDG40C2lk2cSbtBz1/N0BeG2zMmUqtGM2zKUaOfOWzozH0S896QhhxqVtWSW
Yck/MhDRI5wuKVybLG/suF+9OD0u/Dq7/4uOjnstv47vgavbyuZ8v1bpPxuKSOWSxVY5tw1O0NjY
y03SOmEU1A8h4FHMQR2MtTuQGVUaKhKVlwSjLHH/2qsR1heCr13zPi5Xlwvl87fxyZgdoN0pMsLB
6RyoLTSKvwJGALzxLrsoyQ0ReV5m3jUdi3G6OoVqIuuA2qZukslEMCRmKlK99AwtNdVczbQGYCOC
aGP9P2SAJzYjEr2k3WQPGebvj2bdYlDT8Brl/Z99KsGZZHmeVgD3w5n3o8Pps92ajg6e7curyL6U
4EsGzkdulrDEMZm8AujfRc6ysVrThfulC05Dq+aBdiPWSPji90xzGCjCw7sqW5yR3SfN4ne9uul5
epCymX8ZUFoNHc8eQwNcltlfYCjW+kLuaxzTsdupTuVG150fQ0xbVlU6f6VPVlo/9MnzSrMxX5aQ
fj0uECdMBKAXu4GN628lWFnocK0uh6atXYwxYYDpEILwzequrbBiXkFbw2WKEtjIGyXHe+7CWRYx
DBvqmSvF7eefZRcGxirnpjxSyCWbzFWKxRujzFNn9VoDaYVae1Z536AMAqYFu8II4NaipTdmh6xp
XHN+Ms3jDBJHEuXbZdhDyAXzBE49+KyP/CZ9GVjmwJm9NMP4zBY1mEkeoN3ixG3rmCz10zLcj1yD
8ou6b000XVN6yOoIMPwKQol6DiD+ki6JG47AISgD2V7ePzuToVOqUstQVdMEblewPcNWFYuRWTmy
qAxSI3xIyPI6jqVnJE/F+uBlr918T0rocfZLMIMCI2FkEyaplwAqoHW1b1WGTyPN75XfZfw89JOj
KF3QVOVeraMD/s+9zkovVNHk5hkg543TD60GCgrleknMvZaTXxSiHiEvPUbvuPESaq/N/BAl3zrQ
JRBtw6efRa55aQ9qi6nPHtO22uTZdAcM6M94WnRfj2EjNQuY+qKo18y8g5qyE0Hbw572cXgM7Y3d
HssovoGa+93l7/e1+IILdGI/4pC4lQxt36hdedT54FbprzqOjl33rSqrmyQGERAoSYAL2mZ248R2
EmRdFXRV5tcD1BzZUG2Xogv06UUfN5d/mH4uCTr9YUIIayarTDKzLY9qA6yjNe0ssyy9bgrLXdUC
lcv5e2yNm5DbHq0SC+P/PAghiZQbyaFLIcSqX6/MF33UH5TecuAi4vIht27SudjxNg4MfXJaHL0+
mk6va1vL+FmPsaNWi4s5sFtQLLuElIe+vKPoXVoocEg887lPrxNqq6ptWboFna/PVze2G0aV2tKg
8QUuA8486yntHU2DMFzm0s18VUKK7pnEDn1F6Td/lD2UzriOT+sLoSHt8qHiMI8jI9sF3fzujlS7
y6d4Jtn7tIRwO3Nm9jxSmXYcs8in5TVJ70sFtp1iViSBUs1Syfzh11D0aUEhu6wmlvVUNbXjkt2X
41M8y2Ss9dWhCsHu0wqCw60Iupl2FulHG5ZokxICnzfaMEJWDJwlfec07Uuatzs1GTZlha0WL/0I
xVNYWWI962kwzT+i5aHXrsGUDOw3UBlID7s527daExTKVc+ReOfZlToRv+H2Plbr+6aIf8wRnj7t
LyNWvKEHj02KOKNBgqMeS4grxzK/cCZvON2m+PiLBqjqRbWi4Q1i7I3CMxMnA3MW89T9wN3qlt+S
rQzXYUjMRXznRYYdzr0RasfeIHeg9N/wzNimGiAyxh2Gdx2QFjq6VjoxhsubUvdKo3fyVnXt5hAO
N1oIALSZOyR9CzMkOhZQE9XrrOhuroYei/flcE9sTM/ZGCDa5frPNL5TMAfP7xIC5gK789rU9i1V
c016UOb3vAMDWnafp+aWI7HpbOI25G4q38Kuwzga4MNAR0ucwnohLliX2FvuaR3puo3PXoStW0zf
+m52BrUJZvNX0f++fDlla62h9SSjIWEUZ3zA5UxBSFHGSBnes+bYVLozjk+Xl5L5OlH8UiNx05IE
J7sWibvbzI/uiR9mgJr9pVdttV7hxdseGr0yN3cmkHyyZMHN2q1VNayDS0h1BSGcuXaNeobRebFh
SrzPWY+KqVDoNdqMoKj/+YvGStLkyjBpx1oFuptSJwc1UQ5M+eWv+RVKQ6lOTtYRctFyXpo40yu4
1byqgqq5ba3ZjdQbCk7l9BflOsiVApbuMwATwqYAHZL2uLTvcx+CocxwdbLt48wp6w2tZqcAFq7r
JYI3597cn36i8NVNaNvr6P2v/iP/Bk7dXPfVQ7ZZtclH8tC48Z0UyHvWZZ18FSGeYeA4SRPWacfq
N+biIAD9bUUQ20AQhz1aSP8T/Fw4CCG+TRBQi6wIBx43oGwLb/NFxiUlMykhoIVmnyGcYYUFzwfA
+CuwZ+CxcdmgvjKSCPsQglpNI0IxgLteT+IOUK5EPwKFgofeg2TGrjoqnuw9dfZW/jkskdYSEnaD
TntDRfG+Bv0C5qZjTT2qtESqKaPw/Rg2/+JVTxYTcskaunMTy/HvN934LTPCJgiVWl8JkWu3GRoT
kiD13mzoplWJCyGZQ9Q2HRTAMP7fZK+dqiPVtcAYNkDZ2+z0R8aLx6j7zqJ3PeJIlw99+Kq1Q+hU
nZ54KIE4xWQ+mE3h8LRFlDbBisZe5wG3oWHB0LIXXgLRoCXvzTi9z8C12/nYOm1a+gq5N6ZjNA5+
GVM/xNPJM+dhA22bINVCl83hYR4130rMoBkytu1nsleVCskFOM+V7nqg9T639F1kAEdQJ3iAHwf1
UUkhXg9EfwkyMmJNSFZ+1zayEXLTGvc23tAgU3ukebyppl8S0zrzQj91BIb22SeOMW941/Vwv//i
L1U38TYFqk9mUZLrbwjON8y0MaQt0ul+vs713VzKBhrPNTI+bUVwu8PUZhNF5emYgOPoqtmVwElb
732QvMO7bGTZ0EdP+JLVCi4UISof5g5X37qud+NGucFKtyvHMJy6JHDJvp3gOnszUY1kgH1GSu9N
XeJQ5fmyHXydEPrsYgzBVdIhTCNwjanHHoyke2sfHSgKRW4akPc00Lfzj5WCZRUn4S2e5t7aG6rd
/Fpe4pYeo+BS9b5mqaIk2oeAYXWvboftGiRUf3j8L1i5zua0J75HcK28n9MR1Fza0Sh/leNtHj2U
PaC9IXH5Mjit6nUoyKl65X6QHyajk0O2mIDRdMn2pNK9MLvuZeNjX8ntPh+G+OqfkQ7ZVgd/b02v
DfTbswc1erLsypnMexSpoFWPAKrd5SAAzcvb0nyodctR7Ni7bBSyuCMCxpOuq0mlwDm0PpmdZMuB
ijW86a7zJxSo0V59kZXGJZZOBXeUoCpPzXHGzuEKl+Z+HpgkO/uYnL5wb0WYeFvmVcnx7j/mWn9n
duZrBrpchzYv3fReg9CUgRfTGvyEP07TY2U86+1bYXCn1rr71uJP6DABXE5dMzmq9e08EIzNwpfr
qOEPKrx47Ch4KU7lfm5fI/6UqrnTAxMUz99Yv01K07cwlb/ARWEWxIm1u7S/0fsEWe8776+HBoBq
eq/Mvzv1hRdvPFf8RgXRp6Z5I1RzGhoGYA3wrAidLfsaylkOFDi3rO0f7Kl/DLUnLb+ZzdbRrRfO
D2OLmm8KyViAkXQbRcHZyaqf+tBBZ/ZWsRc/VvODXd9G+c+so04F6SOz1DHjMMwh0n86ONRGw3TU
MaFXcVncl3lQKjhssxhVVlYc6Vk0BEMPiTMAi9Ic+a4y++WIDxe+V3xVljikTNq1lNx8EWHPilHp
5o6qaMKEd1DYXPkVm3ccoasAs4CXQYwf4IFHdXHkvDqSvJEKHt0e/j9WmebPcMSoK7vH0IzE1KV+
RHDqOYRMkZksyE6P42/lO0N3EmCYxXTywwRXbqLNnznJUdZlkiSPVPDgy6xVnNhrZFxQvAa1a/xb
U1ajbyRx8awFqYToKDGju/BVPK6zrUIpVATGEIwFKWr6HGQTqr7p5pcoyXa5hkqPhZk8f0xl0rTn
jvB0bcFV1ajsLBQF5GMZ/2CoAKbIJzPr7xMDIhacLiPkTW2vY4491rFF3rhhOXlV/N3C2zVTFX+u
yZ62b9MCYXDSSrz/OVesqoRRG1V6A2/0z5mhPtbczCq8YsPyd9Z818edJLqsH0h0xKcLCHfAiBbC
DINq9wuaGGYSulZk7mpMG65ex9csdDPqwS2WfTe9Qmpq39gywfnzWzRQVTIYRYdKuB92zquqN3oV
iof33LSdsRhlV3A9nq+b/LOEcBdqEBBW7YQlVi0P3cvXdg/DiDWmvje24lTVVurYzn/XP0sKKU1t
1h3K71iygQTgSodGQPi9gs+wZP4o4ws6ew3Uf68mjq5VRb7oZMBqBDzGZNhO1S9uycqdkq8oosvS
SWtiEKCrx/nO+lHvILoSaLfV9zEAIac/b2VkKB/tY+HUYBLEYqgUUcyYCobRNwYhM8Wm+Fy4qfUy
IgmsRkhFWcazEpnNbkyj22Wo/BIl8sl+YOyY2Nc5RaIKdps2BiGaFl/HRu+N9EdUHexyBLN1H4y8
DgxwbpexBdafsXXNZq+Gj4qhQjokyCrzPmY5heDscmXoyzfJhTvjlz/tSrBFZWTVFBHsamUc0lwo
raMf6dQPyk35cx1dMYIiUNSDLBycCbSflhXscSrVWskKXT3Gxn1WPEGUyIHqoUvjfNsX3/jQyu7c
Wi+4cHqi5FerWGNlr/uEBh5UJbDPx2hDAt2vr2Wv2nN959PNfWBjT6q03WBOA0oSf91vjNe64eBT
Y7cQJ/ul+MtG3S++tqVpt2ofSTZ6bgTs0+KrJzhZvA8Xm8czFl/LtgoIAUsNGHvXLnegW1qBHItf
oNMaoCIxZL7tYUD9O2BrngIyRkkoPuNKP/0UIUwlHPkn+u/qccIoy1wfmfp62XrP+JlPC6w/4GSv
UTZpmaER7V6hIKdPXuzoOpO6a9kuhJiH9joYmmuUvaoChNv8eWwW7/I2VmO/ZJtC0OtLhQ7KGnKm
YNWLWedVwRsnpf84lxl9+lyCB8v0Mk9bE+vg6Qb659ZFYbLGzDdYwzGpf3lPsqMR/EqoLKSrDVxw
1eycao2j1nsFZrfLq5xrUnzakuBHQNH0r2tN9uDDAhnk5A7DR4NCdSM3RM5OHKTS5Gezj2HsUrGY
M0GIruTvBn6FYVtU+KSKXtTlCPGvI1Xs3yqLfvLBfmPVbzUaHH068gUMizkEyFQDGtczOl/QsbHx
tsH3WEK3NEM0vTcV+d7GrxN5bPFitGnjztOzoYD73wSxn1Ztc24FCsuvY1P1wzzZ16rhJ4XixMNr
qOwVI7Cbb1l8j6vmRM0v8A3SHi0aC6QrYCYpB+6xct7nwNkPk+11euFouupFBcHDCu/WbPyVR4Nk
Fusrwo/STx9GOP+pbSoLqHcFbeR9AZEPzu/1FGK29uJVo+3NkN6otCHoOky0ZMStNNWFTICjpqND
oWoyNG+Vdt1XoaMpsdNOU4CWqhbuU3rfR9pG1ertZUv6eIB8uYQnJylYUpkk1KjHTDmmkIb0ekW7
riAtCqyaaxvKe1P1mdvlSXUXa+V3oi5VYFBwUAApyf15ytM9zm2jJLoXkSlzcqKBmcIKih5lMWXc
2OnTWKh+UePRwfvHOB72fNCcurF1tw5LN67fMqbuKoYTjEtwKGK8DBpARgWSqNSdGryXQm017Wzb
1mkQm/mRktpNTbvZJpbWBbZSf+egF3U0zt7TPMsdJTeRekEvqc0OsZXdMeWYFAMUTtDIQdE6BJDS
5q0v+YrnPNmfjyhyiYHVwrQB98BHrIegnUyvqw/dtLm8yMfM7oWjErnD0khJDG4XsC2tuiFj+mtI
+u1svGlF6bfKVi2A4gT0erqyu8Xte9MHv9h2KHK3SywAzSOU8X6reuagFo8RVugVoH3MA6tDSXh+
UUbJVTjrCU++iRiQh3AwFBvfJOvUTV0wN16SQEfj+/JXOZt1nI5VCTeujcBhNWnrjXPjb/E7hjlX
WakcBW8btNXZju+gEZS8ZIGsi3cuQJ4uLNycMAJtwFQPytEYKpdrHKI+kk94rmhxOjImIr4mGurQ
acLeBrDo5N02OnA3hu7E5JrdVehYAfqitzKmXMm+PsLpSXaBGhszVAWLJoseWEoeqLLB6nNDv5/2
JdhGS210L9Z9lVfZDfvNXPWw7DCq79Z+dJtOKKl34I2mMgDd2Uzg5Mg+WsEnW0OGmPVphyMbSeJX
4WNWPofalTHPLssTr1YTX814UBk2CkOyGsm5PjM2bWsY/gNaSzOFtBDR0tLrBhei9csd2r6AlwCe
ABLLXbVDTPoviNzPn+SfFde/n2y3W4peQUFfOU4a3S5Ne4xiFhTpjU2es/BQzs8h751aUWtoktV3
RLeDtklcLZTOvp57hVANz0dKTI3qYnEBOut21NQ1vrsKEiidOxV/J8XPrmifc3T9FMOhrH62y8Vn
vJNk4+cq9xgN+7O44CAmY8zGLC1hz9V87Owe4aFw7I74EWEbo8KrL9xlS/aEFjk8JDSbuhk6SBiZ
gBYVk/wYbU2MRB9OdZ1ooLxmICoWsmrFZiOE9lLlaEHILWq77Vzg6KetDjRIiNEdC4ObOlO9poZp
jNN1mdTeNI+PWplsWfOrgHZYnR2btD1QO7zqG/7Ahuya661TGqUHpPcqIpW6NQnfteH3ZVd7zqMz
26CqCqSh+YWye8oUkCxaSYzBG1htVLot3+l5Icmgz73MT1cRfIOVmnMb11l8BJm9M0KjtyDfLTS8
M/J2eTvnumsolf7Zj3Ahw06xiyZrYiDYVtWk8gEib26xg1d1x62UFejcHThdTbiMBVXMpk/y+MgY
ccIhC2g4B4oVYqbWAnzY10DzOB+s6FYxny5vVPZFBZvDQHqqN3UVQ8e29ZUq902qB2oLNQcqGwqT
ftP1t5y4nFgxa21ccHorIMhgDlLfD1Sv8ru7w3yAd3lnMosUniFTCrHKdLWVap7cNIs2bKhdtetu
Ly9z7tKeHp3gQcg0LzxvcXRjexXNVjDMVyQHnbr5zCtZyF/NW3QQp2sJWUU+MDtFgT4+EpI9V2oR
MP05yW1U1zDZmOoeZ5AtG9UDrTKnyq0Nai7OP9qt2HGttbygo2VFxzDXX+ZJx+M/c+cSpSM1/UGK
SnKGZys3JzsWO6uW0iw913GIaykufln4UcVFPPB9Cl36NtCC5Uc1uOo1aqr1E4YbN9Y9kJ/y6buz
meTpDxE8zzyHIYg4QkyVQ5hurRNk0JE0Hdv2+Ih+/wIUaOpHxbW9S9he9qSW2JjYiu11K0H2Dufa
Lxg5rDWA5yIva/Ek49s4TiRx6GwycrpXwRslaYvhTbWMjzq6UZb5gwDSQ7Bq38IxkX2TJniBFl6J
/evzFQ+PsxFLTF3ilsSmozaWQCwvsHRFeWTFXVZt9D46tuogYds4m0Wf7lXwSUnIlCXr4viIHg5m
oMcrw+YIoSgT9tleozGeoty369mhtbpVlfCKU2RnIXU7RjF6aMsG5T5IdS/ccZGheRnVCdBM7Lwi
dE/SJ/TYvSENt3wetk0M4KoSo6B329r6jutA9ceYgpz3ywxeDXoXjvlmQAYzqNRn016DgvhcY1gR
Tz2q700SBnyp/PVYi/wnB8eeNvKdkTSbsaih5rhHiSEuG4Cfso02bzQASKrmhtcVRrgbx47KTZSv
KquG2+kZRrDsKhhSjPKUKP7ruWu3A6Ayqley5BFcbE12246Vp5mjW9cZ6vman1mY/aOZPbgl5pqd
pB7eMLF3pUfPddtyl0MPQW3RUl6GSILXlBn1BwLnJPiEWUWnokCgW4MPe63ukn0B/hEoSvoagNyB
bEJDEn6YcIlGxcr0Bi//o97obkYtF1R4LsaHJJd1/WcumYsQv7Mp55D/hWtYRu7RYoVoSr6cbCPC
DSGxhfpalK4rQLhngD5vOlwB3y+JLLLsQGSbrqKZLLRCxpXB1ZOnlRe2g+757LUPciJ72aaEqA3W
YsLLCqfThCgdvuUxZM+HSRK9ZIsI4Zp1WUYxbLfmVttBx1Q/r0AqJZtekFiAyKhrFnGrswUJSN5c
8zrdTKlMCk+yD5FT2hhNK+6GIj5qc+X3GBLo0W9uwlTyuSRRTuSSHpqyzRnFDY2RG5rNIaP5Tq9+
tfYLXnD+5TxGtiUhvVfikHYxRtaO6G46jAC8BgiMkvfB5WXOvi+ZbdqGadqEovv7OeVVobodKXkT
Hce9OalXuhn6MTpP1VxvqsTeUR3QyjxoANaA6kigEXtDU6AMJU7ibE3l5GeIZRvOiKpyE0Hlw/k9
RQc0n/pNsan9EqrcPswS2QtghrIy2H/wuv/e/8elP/G6GunGeVKwMEWLcfEwIv1/pH3ZcqQ6lO0X
EYGEEPDKlKOdmXbZLtcL4RoMiHlGfH0v3Le7snBe031vnJcTUaeOEpC29rCG3J7J27NGDN9ar2tJ
/y1eE+q2vwsuPmwSsZaJzkCeBrZPGQQxtLrPrPrThdy24CzdD3STxsD0RGe9Z43DQ+01jTNMIhyO
+1DUhj3gA+XGS5cY0CvAJSVhLj66yLHt1hjsBlbRFtU9GuY2a6hX4R7TKpTYQaRgB8Ehm6owW3/q
leQFXcDI1lLdk9kbXxsn3GxYXT/qHBiu3m0UQiOkmN+t2PE9jFL39eFDMfxu3dKXzvt0ec0Ymm4w
TUd3ii1nOmWadhWpyvAUWoBGwQd8Tsf0ppPbIQQBrIUq1B0xEmFnmhbBrsiAlK82+DTp0X2HUmE3
/ow74yHIUlBqx/Y+zCK3Hkfb5Ab1y7rnm8TSAjcU/BBW8sL6el9Sa9eq8DZSSj/J+pUAcHNnXj/R
4gaohwFu8RRBbXD0X+m3WRQnQSKffohM/T/mA9frLSJBC/YxrL3nt1ZkDjhEwNfHdk37zUrEuVUj
Xq2zHDdMg06HumiQLHvSE0AlAi05W8Jspmwf0e06RO/mxX294tzcuNqHjZpMZpxgRVgL+gHwqOUJ
qapH/azfFx1WXI0qt6686xUXxZjoCIPyT4uo6owAaBBASX8Wm9mrDcI84JjKy7qOjDZviC+OwDKB
TCkmUbVEVRRkE6ZOADwOfywUf3GgeCJ44fWZDEcLJBNEmlg7RBi/j90f2MSDGlm6VfluqL8qmW5S
+dAV0D55yNTTMN5nEGWoDHbQjM4pzXdeZpsM5NkSoy1CND/kxaOFZDpLGwWD2+glIY9DsQbwunUd
Xr/QRSgx0hDq6/UQnlLrZyvaHUsA3O3WJmG3irrrVRaZJBSn+7zq8NloRO1m0pFD5IARB06hkLXj
vfZEc7JxtSlp1HU1z/rwlH+ffMxX95AusWBms+HneWsiiJvhIfNXcS5rz7gIK5UyBFnG8CZ7P9xW
6aaBcCsormL0A+7A28ubFd5140Ub5P/EL2nt9C+ijCLysU7rj9MfbBT+PtyZuwbSgzj8OIrqqtDO
zb7I1TddZp/jlAwyhlLVR2ZRhLb5rj4JCj7E7As7eaDLPWXCtor/QUS9mdVcr70IPNEwUXA/sfbg
ED8l9zL+zur3uauoYmwSRoeWHUifAKAMdZq1TONWtnq9+CIGlbWcujyTIRQbso0ignNX3RnjqxGA
i5WvDknmtOWL4LOcDwkhsizm2M6lzs8V+AxR/2BEEWi+lZtUb2V50GHfAa8Sm1Bp1xq8y9NVf8W1
H7GIElrblWYO4UIw/fsjHC7KrYD43oyeMoVfoUpbA26tXdLGfMqvTrFa57Wejrg0GawqZ0ng2dPR
QrcN9INtkcOtco2utHJ+jUWMKvOYdejFQ6azAdQvgUU0hStD3MEfYQ09ubbUIkQpsZDQrsb2nU1/
W4gMwRsAKSWUja21p9Juh0MLYpDM4Lq5lPzqi8hsS6VJT/0AHm/KjLeibQ4M44SCN5soaFw96O+K
Mn7KNLic887tpnTDlR8sgGI3AB+K0WwbI3JqKKuoZoV6qdjUOUAqvWcpKtA5KVRq1S3JUwDp7k0+
a4NCWgayRhXdJfwJfPC7rDIehFI/fZ3xrD3a4othGAbUjTb3Jxod8hcxOLqv2prZ/Wd/X2B3DHQ9
/+sFLj5WFExopusE9wnTXSGfAWi9F5mi7YUYfC2MNoaQB2Xkv6ahxIioTaElpygOsmPHAlORd/CT
toTbBF6RRc4o9RkHv1LmfQwIP0eJvz9ycfmkkidGF/cprvHqkEEge8i2AWTkKD10EmaokV8oo1v1
L7EW+1nxpJvSxUDaDfLjoBNnFBcJNS+4KdgDiNUmbub5E1sWpKMYmK1sU0rqQGcxqY8K5Q6cn2yB
TF9OlqdG7YaBmZ4ogHaiNDK60Am7+Njw4zCmXqqUW2gBgHeaJX6YwLKT69W3/7+NsLj75JRD0SbD
RjDL2LV6Be3E3jOV3P56mf9LUPrvt7xURZviZOiUFJVD8IPWAJTM/pbTZvDH9xHWHes3zc1sl1nM
xP4zVeujNrsKgimrwiqcG3ARLzcCag6y3X79SDeP0N8Vlk/EeTqN8B5EmO3EHo3vTaR1O52q/tfL
3Ax4V8ss7uu6QXuaSgyPdPZrELXbxfxej4mTsnylZ7m20uJy5nEzVbnVpSeqG5B/euvCLZQt3R4O
M18/0gfB+9ORu3qmRb8homEN5f4cgVU7EqkcZQOqtEKBXVEs1ZMBNKChIGCbSfutaaJfbJxOOvx3
nCg30QkpIshvd51dW7mrZZ0jYTUJhSqLCz/j5VtUoSfD23ZDQ7aNIQPATq0JaP/Y/qSkvISiejIl
bZxOZq7S3fFgfGdp5OFYA4wf/9HN+j5W8h+JQt2vH3ttwywyAVFPTM/nLfnRZeE7tYGtevjz60Vu
F5ZX73b+FVcbP9GHoJElmrTz7d/0brwPN8zGftmK3l2v8G4f7Kv1FjdJ1g2WaQmET7gRtKk9m5YE
AFQFUGcpn9Elc3Pwb3YrD3kzqbpadHGxlBSgYCbxkNFRdahjklOKzvdswxZle+BV0x9rNcra4Vjc
EkYFM9OP6rkPUnsMhE9S/WCohq8aK4IMt2/Nq4dbhGRSqBardLRZe21C1YOhbX/OGZnThdRu8yby
CEk9oTW7IjdjOyb1oWxHrwpmghPp7EzhB6ole23g38pIs8fqj8Fevv4CK69jKeFQZU0rCcMHaOut
GmEIJX4Z1HSnfiXIroTxDz/xq93c6LKZZIrdZXT5IbUws+MrUISVU7nUKIiydghzhhm1YbZup0un
CTLgnKO1Lbv2xhYxr66HvJB6FZ4yBvKErDdmSO/GCfqPqRrfMXV4qEYCvNG549mGtn+gb30YQ3II
BGS7C1odm1WS4e1a8O9OY4uIZPZUCtNCbdJ4xA+eh9AhEFNL3HKCCllqzyLuXH1IBl9x1yw01l77
IkyNDU/DKEbJMJdeTbup6c4C2PjrXXqz22tcPeAiOKlUAdWK4EqLy2xXDBehvky4ajJddQeUeqI9
1+k7T9BtyMenr9eeQ9AXd9xS8yALINcRldhXCUXCB7yw1T+hT+VEEJRvX79eay0If4hrXR2TeBy7
Op/wnJnhytRmQOvO6VVT2PlbtZu9o9Yq+bWDuQhSqjGGbZMq86S2cyMNw+7o99cPtbJDlqgZ3SzG
uE5w9M2+dCf2PEBLXpTvXy9y8zEwCaOaBgVJai0ukgm9nxyycelJcghTWDD3Yyvou1viFxxDAA4W
A/ry6nIQWEpS9KIa01PdZ89cLV9ADq9sgsT1mMtiz1v1Aocnb2TiKEaMT0olCNyIxMDqjZGri9Gr
efIsc3qfo7mocuIoRfy7VPl9Xco9/uvDoKlHOnQPX7+aWzAiroG9qqsMBRw0Nv/NJEpLMTMrirNT
KEK/h3JaE+iGE6jRQ87FN1SP6JsU7aFqzUvWpJt4fM052YQJeYpjkGpZsxeKpvh92W6FNbPQ4zNU
atBOBFEBiU+fOnpGnr/+0beqOfxo0zQ50zXKlmROC4RmCJe32akadOBRh+NI+GNSZBtDNb1YZQdZ
sjfwug/Q0zw1UJ3g2W9jos9an7xVfbe3avgjWOxezatntQBUm6j7BK6uHDaHyhEJpCsTuZmUyW44
FpDVe4oKOoFVBDeZ2w0UTuAl4jp0gKYh+66AGldpUPKOwkMc9htpSX9swMRR1LPSs++KCVwavvzX
b+HGXcMxNiUWAyDWAEj43y8nI1gWDmqHl2AB69aY0PlSPSPBbzPXcE8funz/xjnOKbYJdM8oMdlS
94x3VA3DJO9Oqkxe1MmCagip0MyX8iHtINk+0lK125CxfVSdEqP8o4XqIcx4ABXOdCet5oEpTLVr
3ShAvRNSQqY2BHen4SfaFa6sm43ax/sobTVgeOFPNGpmstctsRnEWMHvSv9TsREeJ1mzp3ny2xRB
aavc8JLhWGn1vWJg62kTlP8GP6qA1i77rWYGJ6pmOyglQNlkAsLmUQzkW3HhkIextek8kc5X4YtQ
G5sszB6aIqe2ipahRh6mrD8Ghtgbea8cDJAUuNAvYd57CZQC4jKN/BSKs29VrpQO/ood5DVEGll+
apP4IAs4cWWsmeyMqYhqcfgcS8iCR/V9JhIMIwvrcahnrjNEQtJa/97k5gkg+xfWxbVNktBvTOKQ
uvP6eroPSQIgXQNByWDNIfIGH45znH3ok6oGEvilC0qaTpGwJlKcif4T7pt+21muwmCzCK87CvEa
DeOZbHgb5E/GQ+DMGny7/LFu/gAu5GspfFonBsLcajv189b+93ct7p2EoQMEX/TiPKjFT4Se/dDl
j0mSPlT5COX/AjbamY19tw9hMtZL+pRDEjiYfBLWmwnyjWztAHy2Ytf/+UXmLIJ1dfe2QaZmIpbF
WWbhkUEqeNTYJo5ib9IzW+bmhojge2xtRQoh8QGs4ekB8uUHgJdtCUUYtUIZqqp+qwS+FtGV7tYN
KV1uEHhTQ+xAIxz//Pvrcl3F3L9Py3NSa14clndmBz9JlQa/M6n0rianXV6DuykUSObikzVjwGyF
N9BMJoXDIPAS98MzsHR+l7CjkIMXZNBPZBZ3pVG7WvyjTZVvETUcffxhDBB/0WO09JhLmbgbaq9t
oVEaC0ir0W6vpEDETZC2LSBN8HXI+2Du/BOHjFkDmunQWlCBzOCLAk2QJNOLVJUngYqpRF8/1p97
o7NH6M5QikTW+kUnnOpybQz4OclcrLzYkvlosFyE1ASk4D9R77MnsbEhnljXOfxU+P671nJylHWc
YDiqdR+k7BYqZLjYnBajauoXPrzP1tK8T0nYYr3F9uGBKPKQ6uaproSXppYfd7ln1bq38vXmr7P8
ehoDXZSq6NaB//rvNu0iKJ4Mymid0uZC4sQO4vY4xj8jOFqXneLivr/0zfd8yi9m2Lu8P3bNj04h
TqWHiMAspvAXLGGaK9cqiE/xBi/g+ofNf351umUD3lYA37eTQgMc3cmWIfr5FsqjmWyqw9cQwJcA
hNlxBOgWnFrBpD/AR1wrT50VuAZf89T5AC5/9a4WeVnCNGaVLLNOffhmmspGNafLEMRvLAgKsEet
N65lbg1f0jR6m9C+TjB6L9P7Wh1tLXyEhLEjpeXoCnTpq30Z3EWgPPOLECj90D0wTeRlsnGjDHxR
uecKdEPb0C1VzVGGHEP7Y9yldlXc8bSyIzAzqxKiFASKbZ2OM3ck9PcUPTYEpQc7Zulr2CFVSi/p
0QrurOBdat+y4n/vmrL4SsvDnxaw7cpohwGy/p1QO3xgHtkWjgViH6jQyTnatg/rmIpPNd5i2cXJ
H7QEewf+BAD17JMaBl40PopS2I1V7Yio/a8Pya2zeLUVl7LMAsDfqg+g2QuKhqNzYxc100sYrnkc
zj/6i+21FGKuA8riBrnlScjKZ+19VWEOrWEaTDSHAWQYN/F+Slblc1cO2lL9OBSEWkoCKaLUKjfa
aPxkevuajapwSBW9yax9CERJHPDpXsskyAHvBpFanzAsgxTzZeStr0bahZsAwEb5fQJVsQk7PK4M
u+8AVYtouqvT5lh3zbGjEDvCHFjh+ibr4KRuxm6cHaNC24zVdF+mzb4hjc1wz3WwY7ZRabhdA3sA
ejBk6HBAsHQin8dA20T5qwrdvmrYUAEtNE3utPZ90EcbObDTN+9T23hRInZ103nFmnvnZ6DkvP90
rkJIxuDaJ4BZxYTC1VSJLo3XZa7uDxtiQ83aa70290IncfNVVOTN3XG15OKkxV1L0rCGonIOPdRQ
kQ6c2XeCwWIWIEASYtCsBsdI/q+hp4snXZy0tO8hQVDyDi5QhS/Mb3CB8urp+9cH7OZNfvU+lzAw
Gje62ha4Xal+EH1y0IduO8WlRxD8jGg61ZK5CZhzYwfIKVvz8/gsdfDvQy5ztRT3RcIs6Caz4r4K
X5QiP3P+2pf5JglfVUiiTzGU+nTs0jB2eqHvwvTOMrltTpFdRqpDDOaYRebpaYWI9FOfpsnlNNnp
Hd+Y+nhXNyA5dGvurp9LhX+j4NKHpQ4qKYsQPzsXwAjpOdQMB2S7NfY/augQwzFmHdXyIqbATctj
Hb3F3WNWZ67W+jmMY8CdrdaSspV8Yqk53rIgT0SLWKlTnGvdDQ3qTrrY9MMx61un6/+sbJ214LxI
YLisWauZuAoaDwbTTuIVwJYicP5p/FlApIA3hb3GgKTWzdP4N21a2l9bI6fwRmvjyxirEO40HYaK
E/fzPesSqEkM22GCKousnAwywRy6ow2MM6lIjlB6vxjGW2ruYWMSKU9CjRyuMhfAe2TMukuhBB9D
PB1UNVDHJphvBPy1NptNRdtNAX2pIYTORtHC0jvxC6RE+vjbLCMvT4ht0NLXjQmGRgcBjZAQSlT6
OABSTGwUH5C6EnY3VtuyFRNcYaoHoVmPSX1HkslFlIYG8znR3tE7dRN18geIWtSjsumkAfHk1Daq
fM9a3Z+gkhHw/NJEuBOs5lLFimMCtIbccR7sRTU7xPSS5IXNONLinD9PwDYrg+FqifpklfnDGAKQ
YVqQ1fszKoiaRPXDuUBIkt9N238rNNQsvbnPGfNA5nEMs4J6efVojNFxLKDAFNM7C/IriZnutdY4
6i2FJ1x4l7XN2RhAPdVVZ+IeD1D16eX3RmEHFowXotf7hKn3Gq12VTzaQoNgdATAc5L5CRhSslNx
H6n2qE47hs3bB65Cp3vZfm/SxjOt/Ek3xqMxKi5IvdCYh3rzNECaiZ+YBldFGKpxcNuo8qNVLSey
XuM43BlN7XBAUlTo3JnEOIQw5Cji+L7ToCeuwbsiGV56S92lIaBJAUbmY3aHfGrT8vJBjYDtZsm2
L6aDjtSbGsA6EGADueKOU+Cx5tWczkl+VynJRgteFbmtw/Eu6TsXHmSu3iT7NJZnTaaHRhuQXWLY
AC0TdNVMtrXgWGsl+J9Oww79H8/M6E6tMHweE6CWyt1Ui97miHBp3ECYNtBtZt4X1QnGWYS/mMHP
oLZgURPvBw5LJlCGggaS+HMZBMeW1MxeMzU/TgW3R0UDnPo+RS6aEKjf64cq+cVHoC0ITIAE9Tg4
Guo5j+DFElV3waTsSqBOwwD8PaS2Pepmo6DfQLWABFZ7yNP6EE2qH8h+JyLjV8nCg0wKNynPJRRX
xgamfUrlh6q2q61fTW45ZokNDwUEqe8Mpb+DYqUr+XtuhpcambIYfoosfMmJFtosAPauSvy6bH2j
G1ylqDwxFjCNGx6yNvoWDpaT5u0mT6WfaMyzePVYo4tWZ+JBWjj+5gSsF76syvwo4B4Lm0c6DveT
lgpHBeKokprH42pX0vqe4UIjqnk3dIatG2dKLxUJtjrH/aFrMFQMHyPxIwI8qVIxXJ2+kfShxCVC
rMQnQ/8j1OjvJIu2sOpZq7vmwvKrLHRR5MB6KUsalXSnsnOCjbYN3DGztQ3z60vsr1I9bsdRIPVN
8E1MbckVjXv8UZVBP1zdZ91Poexh84WOqWmPOxBjPfQ6oNLjkeA+bHYz3cQRnva6coOs/YbFMC4s
25Tn3JpvkGATTHDXciABrNxnkOeBsGob2mRv7QF6G+0sPJvRsVyVHf80Dfm4yf++hsUlho62Ouih
kKdY9Ics7w5GsIb9uJ3m/11iUU/3kvQauoXxpeliNzUY3EeIJ6McUIx2pV66nU8hK/6vr7rIVWUT
T1k6wq5H5ZD4B/yB5McYrVs9R4eIPY/AiAREdTlUpTpTOC3sdWDcodmkhf8T/zFUqOyhbkEr0w4s
CGBV1s5M7qTB5+4nVImg2l9BcaQdLl9vhdu5xN/fPe+Uq55DEXZmaerYCRbKLSmgL8TeB/b29SIr
33qZ6xp6YZEIoK8LqkrADiUAaSsDpNs52H8/xjKdjdJAhz4LSgUT8lM5zMQSlMZEZPdAW0OaA2l1
Xa4wk1fe3JIHrIRxPDWzrZbo83Om5Tvoh0LEbAWhcbvu+ruxlqwG6EZhLNTNtepR/0XRD4LY3mzc
hc4qBNz1PXXVF3339feCYuzNkPj3fS4CRMkp0WiijCfBG8xX7qYRVh3DKQ1etAQFrwpa1vc2tnzN
7LpdLPTBljUFPgSmUuDJpU42xu27lWjhxjRj8JodbuWbvGbol/OwhIkuCFuUhhiJRHAEI/UDoKcV
6owae9xoKfo54bdJVSPkfBQaszUnXvjh9Nn/EDzEMYI6eSxBYAm8eABhehR3EiqmJvpEGMG/6hk7
BEYKIaBsmwe1raObNAaRF3eJqwXFNgZUeZBO1qM3BXNhM7C8qOk3YznCPhKebg14Z1xutZkC0f7U
4/gIXbgNXNztAvMUrRod5Cp3mt7qQOK1Xt7j7wWqr8Qq+EnZU6CMTirgeQ510Kz4k8e/4dLqhCr6
AzoY2NBB19NftGndQCCPKg6GhshvQDdteAwaxRlNwBQ006cIIypOvtQHV4W1VJ0FbgC1taJ9rENl
O5A30v7IoDtDI5isy9CLLCA8xHM6Rr7sQ0dFvod2tCcmdf4gXq3hqXth108MZHFQ57XpTVXg+PKg
cwqkwHeWHhPjvYpyD+naxqgtJ6s26Zw7HGvlLtd/l1C7Qw/aNtNNdIHzYJQzm5IBTUo0vsLnchpn
WJxncukmBkH6q3iDUYO4WDtjGdq9OAhSuCFEygsQ4CtAWi3td6kMbmMouOkHp2OVo2GXG0rmKN3W
sgI7xb+CmGXnOah+0bHmR9XQQdjeKb1hRxk0wFlsK6BP1DXKLtXFyMAuQ2FLWHLDC7MOvwEK7RYB
BqPx93r2bNZgUgKgHh8c2B+7Yny1lNCWY+LN0nNxcjdax4lAb1j1pdwWWuG2szMfRpq1xdCSqrFz
GaoPfUNJtVOKSzqmG6nikyOBjtWfCWk3aGP6pUjBpqTgx/XYhPmWgcwKjcN24q6Wa5uk+J71807o
/QByd0AX4hFjjzYPmvxdl9TXw308VX6MQ4P96hgBuNZp4lrVvVQ9FW9cl2hYpZ2bmqpb5M9RHjuD
ZZ3L3DwbgDSLQtkIBacK72gsAztiZ4q/H4sB4NtLpX3Lk7NS/YlRI6kxms1DYw8QRklB8/s6nNyM
YRjqqxoGt3MXif57ySRNjpY74XPviPg4I8bPyO3t0QnP1r471XC7XHXjuhWdr5dcQKD6WmgJy7To
wlrcpmCo1/DQWUswPgMgkcRcr7IIk8KEc15f63gwou2UBjpAKKswpN60wIhiKwjtkMQvKlX3qd65
rXj++sWu3auLHKqeeAwoBy7vHIlblj4rQKl+vcLNTzd3+/5PXsMXOdQUktQaMJg4WXXoDOO4U7r8
fqpamCoO3Z+u6bdDlYLRx81zESeIZHIDFNRdIHFv5MFav3he7VOm/rcjuLxzq5YapLVYd4rnqA5/
io0xsZ8jpuRkjZGxttRiA6mdNfXSMKJLrfpGO70CjwCeEqgm3Zpm1meJkzkVvnqqxS6aADusgVCO
L9Ex3ym2fky8+I9SOxDv9KQLgQ50OndrkjWrqy42T1ihg4zGKvRePetU7nKgd0s/2OVbjDFSG0Mu
TzlHm6+308007epJF7tJ5Jja1orenRgwKzT6nYhvAAY6FpG7TMARKIhXMpmbeczVgou0PDbqUk0j
5IVAgzh9XYDo9prkGDEl2SEZn79+ulsx5/o7LnLpNhBNzxnCHNjYbjkq0C04UvHt60U+Q3b/3S3L
sWxaDeMAvMTcFT8TzMPGEUCtgzXoTxY6Xp14VfnkmvSJWPcTEAhJ+kOf5H7QS6dSf0yqN4XIIKKf
gZAr8/+Vj7sEnwVQm+JajzI6RCrSK5MzyYMxGrsaCd+oKAfJ2AqL4OYgXvvwdbB0lXxiTY1JnbO2
1eVpVJ/bdHgIerR5ueqng/ENYu2bdBTbNLtXmxUg7/wlP8eh2U/iP9dd7ONaV+uW1fPtspnzcXSj
NrO21RoQHEC8lYXmP78qz/TR0uo2t+RpMpp3SWvXsHBwOvj0JKXbFFC7C2Pb6B8jEh60pgVwMUTu
SPK7rJFvgzL0xzB6LkaISXPwvvnYIOHSid3OGssZyETgucYzGad4Ie2jVSvcLsYGGM4ybD2WCeUJ
VEaXlp1HFPVNSaiAPSk0aZWy6x0ZWD8Gvb8AjAV2EnOAk4DlI/IOZNTKmDhVRuy4QHOhs+AeW7jm
iKllVkBpFY22btj346tOHqNWul3xCwg/X6LFmRrIDS0oOaUQJA7RB0n8rD0XRNqGqp2bukXCDu7b
+F4m8QZ+DY5utQ5BKSAN5gZK5xC0o7RIOQiMpYI+2icAeIXUcmjyMI4tpoqtrRFip2nlddJ0ddQg
JALqqnPhp2RHht8Zpi8g3YWJJ0hSxO5KrKd8b3FsFAugSlhvt04YWW4N8yRVhdJpgTHEgJ+e/uQg
AJVMOkky+lUQ+3o5Pgi0t8cQUhXgt0QY4w3teSAYFre/8044ItQdpv9h5LWYUkiPYNgCiYqYJ340
4jTLUz6GXtJwP22eGk4dygtHq4FZE9QNQBljneLxJ8N8I6XqUQOyHYCj5EPiTPMLlJE3XLj6EmLY
Hqcg36HnC2nKHKg1LfetoHWSKrA74D9hrE0ohKD13CugQAV9Zjtpz9HU2zl+exC8MoBDOygj5GHs
Rspbjq4w7/GW8sYzGJzVpksIx9yKa24hMAOxZgWP5py0cOthaLSrqdMHcG6q2cmSa1H+M7h8zsNU
yJMiwnBk34vIm5E6QwegIBe0UAYPI5FD4gHZ/nsQ7i9uD/MdSjCuctc0pG7Fgat19QUeK0/bQRtT
nVxEDvDSqIJ7N/2wBLFrdVeiKE4LEtl8+PP1FUBuRYXrZRdIGW3KGqpoGkE+DaksJ3Vp/jCgGDDk
kbIP+i2UpGGJ5BVt6gNL1+1WfsCtxPP6BywTesWCbTr5+AGzMwvEvXtfzR8Mp/dgqLeZwn0Vwzps
5YL5DD3/9zMvW6cDunkpUTI09DxcdYqdu+HedEcHPR9Uu6gi1r7vrSvt+jkXmRnFnI1oY4YXTe+g
5eJy8G5jLf82mUdYODjcGPyv3+xnmfDFIy6yMt1kQ066ATkEBFQz8HgjoEst5R1tieeprJ6q4Bug
2HZc93bHvqcwFjVkfWfV2rHsta0WQVIk3PWG7ncjSmAddgkD80VK3dyA6SES5hzh++vffHOUff2W
FrdhCFNagISwG4wpPjfSemsyDBr0JodpOcZN8PsDw3UAbFnNlbuw+IHp20oL/7NT8eK1Le7JDkaG
sZx/wixDyaAHO1CfJR4dEOT3FL7ornE/3Y+ArrVO0x5q1J7lrjU9+DOt2RatxYRFypkL1VC6KiaX
FlwPjMJ2CRrcLeqiLH0QZnQflDUIVfrKG7iVe15Voh9Y9atEQeoll0NJkZFgWNrHr3O7RUBq5etP
ffM8/C3k2eJLJ02F2b+C3RkV3xBv0WKQjkreOR2RhqY2t16/Xu/2d71acPFd4yjtRuAv5hMPGz1y
bO7C7bQrIQXmpT5cp+dpCfHGH/1op151kod0AwGdlae+Ge2ufsTii6rdCOh7h3c7Jj864w0Is6+f
cu3bzTvq6tvVtIgZ5iHRRcOUHADLHBChIV7ZIJ/Fq+cj8vcplndVOeLuhcR5dBmc7C0/NrDPYRvF
53f5zvIhzuOZO/2OnZJNuIMPZLD9UADz672ALxV9+PqJV97oUjV2YkDyyLkhVKdPlfqdwVXq6wVu
XpGaBR6gMVMGQHD5952O0N3SyDxywCAbOODSntWWGtgGhhcJEpFLEAyiBoNLp/2zlrbfHgZdLb64
NgzgWCFHW8d41XM2gkWpTzE5f5T344Hjwmqfk113DM9yVzv1U3APNXVYnAExw1xYXay8iluH9vpV
LK6UAW33vqCYtA37+L7/DnDYvebGXob+QmkCtBhvOnfy2FbZrZX7N/fc9dKLeJEBESStqv/Pxl//
u/kD/wPoFuzoLoLtt53bxAHZYYt2rmucB4futfM7iNSPkCBw10Spbu2569+yCCXIG4lgFL/FBLK2
wSCqjbYrb3rOuz6VhVfffREoCCAAURz38SWsjPtG1g4tkrMVlIegnXZJ+j0YXosEtB/rTi/EiiDv
zRz4+vkWUYQFLIryJEGpGHp1s893zEPlsBlKW0FepttgSY8eRCK81Cm8rx98ZYctaQmNiDpAlzFo
HcfBxif3i+QZSDI1AsZkOKqi/V/z3BDLrp51ybwaQtTF1jzZnQ9Ycoi9sLKtF+Gau8SJd+1e3KNg
8mIXTkFbaGQgLxTQbbSrlQ9+K3Bf/wz6b5Bpp1FWjYEtlYSKU5P/IO07lhtXoiW/CBEACgWzhaOT
RFK21RtES2rBAwVvvn4SmokrqsjLmvfuRhtGqFDu1HGZ+Rqw10bbXF/bc0wfN1feklV52Q+IZDHX
9A6I6526inM3jh3zs9rmR8mjXlvb8aPiIBwtbQB6IE4ARlsA8EXu8MV89+mEOcMWo6WrGeNo+mL7
jtfpNnDf000E3ipLPNgSPF25TSZntzQjoFrbf00c1ALr5ile0ZXp17ciy3A5jfR9b03OTFnlwIBm
QWsbVLhWmgOCqh3qMwd1LXoZln90bUqcDerbZq71pYdOYr1dp+kG7M2lrnt1ZonqxpeGOnHKeTS7
0pWaziJNOaLr8Y5twD2/qtdIeiyAEUgIOhT4m8JG/73gvF7MK58OzF0KxsKJ5km1uOJJbw8TCFjK
Y7nS4EdAIgvx4fhXT51iZTxevygXSxWnA3MXRS8zaBfE6RIVL68uXaOZ5gACVRt6XC6amFaqKP24
TIXfztMRuesQmXPethPc4SEc1nFc3lajDA5Hao9gNAPziGtqtyAFQ1P3OjWhG1yIDO+lN+30A7gr
0ibF/9vkCJnmEECoolsJVnVZtWtz5O7GkCBJmEdMgflRfHLTOJFv3DNvcANb+TusG9EzJlpT7oqM
EFw2WlBQHIMnxVdQlNBd6Q4SBr7ulw9Cco9LFvx0AbkXu4X0VA6kzzK7EcgfB/2XTulEwNI47ScK
60iCOdImEMarlzyFU2ec2zhqNDFoN+bFqA/e8IxSdf8QAjkAKbUtSKn8+ACR22N6IM/tMd/r6/9e
IOX2dRzzhqXdFB0nHNCsTZ0a7SQKE9EiLNt1dnxOog5uO+soNXXWYqJVkrtBb9qQNANNPqQZwCJe
PV0/rJf8kNNV5XaTSSCVMmioHCu1cGeQ6HcaW1fM8oABtEP5nUxUYGYvnp+T6XFOl7kw4AxEj45l
w1xL2hLd8qhISUwwCN8+FVsdaWiJUiRTiKukA7qdU7dsXq4v3sUH43sqfAuVmdSypi5RKDMaP7RM
5Etlr7NiyD2tro900WqdjMS9EIZRGtWsjzh6/asUVfZgxN71EURz4Z6CSgaddgmOu2NvtjuCbpcY
8gl9hQbHWCS4cjHSPDl0vI5ASiFsnidBdITik5+O1GtocEdHPAK9buthsx0kzwTdCVInBajbih3p
OqftmYcqkqtO1J4V8PEWiWA7RYdm+f0kqTBJDavyxTetyr9j9phmsq3JqX19nS+/uSdbyVmRtOiV
KphwaLQV2vpmd1iBWBeoIPmh92pbkyAEJ2qgFU2Msyh5ik5OU4JFUZTRRuYAnfD3PRq6r89subhX
7BYP8Q3TQM4xObj2oHgy0dGmxuihT1E/vpO6xxS8cp1ROtfHvOhenx4lzpqQOanj2tSWcLl3Zxfp
ba9dUy+5AxxgbQmIG8iyUFemyBeS5TIlLE2R1qpd3WM3beYwZILy2+41XYPT5Zbt9AdpNXoB4nT2
8o7M9za8VVbZHXX0db0KIUy7BCTBPSAct9lKhLIW7ABfTpbbUQlYgQcq2SCbvUJoh0CjFtZYBceJ
FzVIM4LGfw2l3DHJ0a+OrAgeYRV19f+2t3xCKq7zaMoy3JRwcBd3vFyZj9FLfCP7KEv9FoU0or3l
PFMzS6s2BaXTEXzHdmFkzowyaKmisqs9NbLw4AosOk8DWwE8UM0p7G2yKb0JjqJkk3W7zj5nZ3IB
hdkII1HRtnGGZxjTtM5ymLfsBiGbN68blBc+QAPhEq9Y5S/BnbzSRf6+wGvjlRDbeNDleoqWtAPg
TXfKLl3p+2YDfMValFoQvGA8J4aWGhOjFG/kKEduWwH7k98rSe8BbCY4mReTdCdWx+CsjpLoEoDm
iGLU3wsTd+Q0TxKI9vVHBBQZ0pXyHkyI3a9qo9oo6qFZcNX7BoRLq09prd8BH3z9poi+h88mdWhG
nfQQ3zNt0UYPDv7HyVN+zS5881V1rz0pa8Mv/NJZItnOTdYG/Favuynydb1Vd6Kb9EUqc8VM8rkm
temyMZ6/7BBEOaz3L7u8hbNuvM09qh8b83lY0XW5ArfqjfaLmaiL29MGgspQ69XX/V16WPKbw26+
rX9Hnmi5Llffvp9gk/Omhgww7SnBckX6u1TUR0mCYFLoTdVDW66mGU+WfDSbehugK/76Tl1EY56c
HJNzsyBMKBmkgk1rvPQuWalggey+mtNBjY/t6W3rFlwRbihkBBPcfpMzb3MWBLQPYbT1BWkx94C9
lZ4UPAvmtyzdta1fPuPEh0LfTTmmy9aP/uTlMDLIWgMWuNJ99IYfZkFTkeDK81movpJHs0Rn+zGf
cvSZj84kF46p/9EbgR0TVdW+uo5O5gU1gQCQPRhPdTX7gWetwUPllavU6XxQAfmFW4LnowIrfeZp
PhS/V8p/nCoXqIVtazW5jINTAy7faHcg0kLrCHDQIoyGaE0529bRmoVmXYPTdR6hM/9AQPVvjmQl
B+rDmEy5V9KWoemoMNdG8isoertEm4hq+lUEFUG5civY28xEpQT9pgltHdBwOl3+kS4tkrTx6tb0
w+i1i6BlY5YAN3S21e9l4I16tJa3reTms+EmNQpOlbTg+yBsADglVdZTozuSpiBBRnxmjJDFuC/H
DymUAHQYVnH/tMBLaxBlKA11ICBmFwDn5GibDMaPWY3sLgg9wXG/7DSAV8Gg6NRGgv3ncVerXitG
tZ9B119sSOTNN8W8m9HU40D4ZYO3h3rzH2Ct1d4p96LU6GUX4p/BeZbPOezjamKqtVcakOPBdPSx
wFxd7q1QvodYnveTY59TqCVHbJj3Rg7Qa7rSIhjvaDLsuQo/JVlZpfptjixINtdOC+RBDeWgCXIf
gEp6eWKs0XnisQ4S9BRxTUecuQl8K3lOkOZUALGNk85OSS/4aoGp45k4AlLWncIQ/OcdRJAqNynh
zJWCWEA0CLcy4TgmUhNhkIm8BgoD8hlYHun1+vm6vMP/oAAs7qFSwrGSQhP2TVd3Uf3WQNLt+gAX
S2An79EZO0BqUrOKZYSG76ML8DlIY9waCraDuxBUjB7QPCtrIwpIRUEwTwDAciUtNQpz2vqDJ8OA
Bq7uLpo+6EzytTU9iIQJRCvJvUsotdXaKCFym4G50oYefFkiwXPREIthPbkrrW72NUOj8THKl7AI
KULpf4UtON0uLpKHlHKNPkMEKUmLnkVCALst76vBPIIE308mcpeDu55po4v2iI1cZG9kgKBrntt6
ZgqOjipw7S3uRVIAeOqwj8lX6F0f8sxDk0kF52JneWhM96xnqwIUc3HkbHYcXqKjJVTTuLzm/9in
r8rKyZpbCjif5rFIjiAftkPLSwYRgdw5z+ZXE8j3ENy2TqWSahHg20copG/qaHhRVJBGlWA5YYzs
AsCmUk1Cg2gMjqvspjKLLQV3YIfMVtRId3VXefOYuZlUuaUGB3cGFRs0sXM/B0wtnujb9QsteJC+
Um8nCwIHb0inFgeEoFyfAlvYdH860MVZ3TshIkqUy67C99JwJyAnnTaraZgcgTgHAdGaVMNaIkfQ
IAnO2vKMnnuV3wNxz2wY0BiOQG3ttWrBcALVpkTvc3UgVrwN5ANrf2eqJHjbL6IGtO+37+v3k6WM
c0jlynD6gPiunuN7dlAeq1W/jh3rFsHlgjNJ7Mhr3lT8XdQh3Os7+S+prX8m/XX/TsY3FQ3Ek4Dl
HQfok3pQWkKZJWlt4Gmg79r+7dbXx7v8oH0Pp/40XyNhZWsZlbUPos8mLw/J/NSU5cP1QQTH8+uy
ncwpntuAzC1clnzsnCH+HfR7E+yDzPwziYjal8N35cx8NQmcDGUxI7SmBkNFBPF5E0NFNndU4x1E
IQRdM4kgQhBuF/fCKGqQaFAKWY7LIguZe5nb7wzPWKlu9lu0WaJ15IxSmMqBDEY1a2+C/ktKj6Ta
t3EB1cF1JD1f37LL1emTe8C9OZFeDAjoYWOpbR4Jepc7hmp/u0XeyIE61TpFqmMnaiA8l6b7aXZV
zrZIE5HVpGtx5YEXMdZkB4JgtKcmlTc8MdOuHyK6nyuvHw4g8rkFRTuSLv0zGhtBuGfrb/IbiK+t
GMhdNK391gPXbO36r/Vq5uBzsQc0PYq+WHR/OBtFA00xkiUUgGCmo0+PdP7da0xgCP+ldPLPLeVl
TephomlXwb6PqmXXWqTaM4Q5MmudNuVRUyswPD2lEJUPDtnwRsl0WzWdS1MNhIHIjAN1m8EbFx0Q
wdQJ5wvrBhvLskogtWP8ooythm7cTEF+M0PyElqwQBKXq1nO19EEVKeV/moS3SlR0gFRnCM1JbiA
wVhrZuuJ9W5gTAuWBCBxY6Xp2i7SRkCWJ2dWkBhl02o0YAmTGiHp/RCt1bYFYrkGTjvYsLAAtkI/
NLplk2IHCXCnU0wXSHsHzMNwRSDVE1jMZmRGganbpoB7RONemQ+0kdYLSLnpEhksksUGXUp2rOlg
TKv2QaoAoa98ThAeAjOxqyfooFfpppzNI5QJPq3xJgysbRblm1YLj8Dir1AptuWyBPlMu27lcDPq
lceosYuAVNbrY9gCYMHupX4HCdJN3KHeBMhD+DZUgBjJoZN0GH62oH1yLKuXhKERzSR2X9yERn0/
QGAiH4pdrmj7otduAvAJBfNKskovb6kNOccDsyaQS/ZukgJZlCTbGVRIjO21/qkdJa9q0Xg1bGuZ
AjfToFRp2RPsyPihl0cYTTTCvRl0srWywB7VUMKy/KywblOme3NGffg8Q0IeaRK6mSzDn6kctY3s
WYOELNgA5QF9kcGj0pagJtjBCdWpcqOSd9BHI9SjYDvrKwDDc5ABA11Fog8ljZ96I3LDgdxnGaLF
sUYAbdhELCsuOKYa98LVihnWCjPjozz3t2Y2bEnDks00dN44Ac6egTPd7tT2BtlBtOEDlpyUW7kL
gBDfZ3h4CXuQitnRlfBmiKaVnu9HE2ldKm1b6BuX4GKRwSyYG69yfVSSI1iDwZsd6347muDHjkGo
ndpNHWU46trfghGQIiCJNGheKld34Ku7wyldFVBRtuR6LSESm3/XRNAGCMLW688i4RYh0BuwSufT
vA9mUNFByiuZ6fuk9taaxnXnmEb0oZXd4ATBNCMjM3Z+13YKjCpd6W3lFv1NFd40ZgMCg8YhaedY
YHQuRkQ7OvDyPbFDdE1G8xMpauDCoJxGKO7V7BJ9dGfoDVtIxJQFRUMeNCshEFcHD30A5H46QQll
dProdkwOVhE6atW4dfKRQHaIdj5RWidDy6ClfChd7FXNw9wBPzbGrto/5Ebhzfhcqk3uOCDb0Ktb
CiyRpls7SUcN2WCzF/d+Vv8q8gYUZts6fWlBfqCDUnlkbwv9QN0umP4NSQp/AgtbHd/mkR+1qpcZ
NTb5DmLam3omHvi9XGUgfpqmTgIFGLOQQLCElkqIxxXwMrTOt/rJKdJpkyiVrSmBTYxNB4aAuTSc
YYBlmKEk8JDOsEbxSz/+UYD7zuNVTT7l7FYzWwiTQf3V+jMMkFSSElcfiV+0sydZw74Ki02ABywH
Y/+odoI6wr9kA75fFy473chBQgtImuHRDdcydUvgQSBA2/sS+HfQfSytcreZPojpVZAY/48eFFmC
vROPLTB0C7ShcHiTTRHYYE8BVxkoDwK7dBHIiMkyBR4i4Tw2olU6tggebyWbaLQJV3OZ3lQjdSMq
r2PUM9tS1JcifL85x82sdcgKT7BBdLzrXZjeu8SFdvKD+gqsPPAD6+iOOGigEvYAXEaCfbtxX7Xt
k9UFp5nWj0G39G0BvvBLf64clMmwvl2EHme2Uu+vuwWC4PDLwTsZb8wYCYhZL/EEaPbb3B9y4EeZ
vmtqEdPimTcMjvdTkQPu4ESEDlrcQuSAZq8SWhxMSOHO5fs4MbdIRLqlZ6/IMphmmSrRIKdA+XVM
c1nXSFh2e6N8TfTbKfudDYJQ7OJ8TobgfN9kjsCBZWA+Q3MTgXolGgtflV/QJm/LiSDFeBZac9Ph
3NbUSJqqhMWHVJTlhjNBCnB8DCs04SfqqgedEWN9bUNBQjCuYBn55HXXRnQ0zWUZ1c+W7q3WV+nT
9RN4nmX8OTe+oTelhdHkIdZRPRZQImvACOaEHqDV6G5CwfGmfQo8kaqmaF7c+zqoYDIgFuZlocga
5G9zokL+TtBDd3a3uIlxdjoxR5ASRQxEMJXppI3h4cVGt96n1IqqQby3wA3E3SwGDBfIKzGbmaq2
kt+ycbZLEdeZaMmW308sxawGFVBJGISh1DQqdzlUPobm8fphEA3CGV4ArudULXEWJgs+j3k0YSca
KliuZTl+5By45eJCZbDL4CYttkEfnuLqSTJerk9C9P85w5BBqihuAvx/qjIvRKWrCp+ujyBaJs4c
FMZs5TV6ovfFBD3TMXFqVFZr5df1UQTnlwfWVXEbTfEyjwo4ZKUsXYPczpDcbeZZ5NJctG+WBt4J
lFFUwmfR0DmZJJ3Kxn2uA9Qesd0wGID5QvxHL/s/lTV/gGHvYNHqpdbZswnm2SmLn7JmejXC6iWe
pPUYVevSMgHTKaU30+oEZ+brC/hDY1qWuoDwTSqb3JJXygQmN1UrDqS3fAXkBEFhWq48GUjgWuRg
QJso6KlL6/esQn55tqtp30x/S7SdEpA0GW4RdqU9NflLx/rBDpixqkHPe33HzgEfONqWbFGCllb0
gvKFonEsQlYXOnj7gtY3wbw7ga0VdBArBZRk4ZQ/GTLoyZhy1ySiItWlM3kqdsPdqrFrAibLpDxE
FpBwgEdjtezFzxdM8aygAVZ+kHArsqyBZxSyYz/tkNGEmVbTgh1GM1zXgf5Wa7onswhS6L9U4Ncj
ZmxCGXqrYxOt5noSGPVLUjUGOJE02SSqbulfbTUndrArp6TtFbDUamic1ArUE+KFHX8F6UiviT5z
9SmomQ8eASdFmG6BNVjf9ArxsgbyEag0j1TZ1/GD1Qrp3c8dEgMqYyqE0lTTNCAB8nNluhiaXipp
uoO+NOtWOrrEQ3DTjcU9pfJrPzaAiimvKjr/M1bfx5GJHMEYbRjASG5RFGDZ69weits0Q8ocPGtW
GsC57pxwnCElPXhV/dLGxJfjx9LKbAb2tdw6dIlmt6AMCNXZARQxtpW+fQQviZ1EmRNMKCjnqssg
C5/21hbdwZsCTA4hS1x00CM6BX1b1hhrRSdPaowimAVZ2nalD+NtkL42aPIpR/2+L9lTPn/2Brjg
5kRwZ86tNVbNVCHzpSqyavHFKfBzTyO16u4QILjXZLKz6IPgyC7exE/b8XMI7lXLgoYy8Hp1h65S
PFNR3DG71TVzBx7IG0nOPLAZu4mR22joeCq6zqux+IJPOLflPz+Bu51VpAYELmJ3QJUpMTeShZ5m
QHl8A1rZK1NxwUOzUKwzJ/yfV//oz6G551Axxmw2ahzLeLCOaanctiJ5QNEWcgdfmsyWRj1GKJL+
ZlAVtw5TwQslGIIvM01xmehRhPWTw2OUHnXjt2CDBGeEfwGLOZ5JgNzOYdY8EKb7kqe5+kP4aGxl
F+Lbq+vDiaazfM2JEcM7lk+ajBUrB1AvzSDmKTfXRziHd/7cdr6IJJdKWEJftzv48srak9Juk3vD
WnXPstd+4OiBzmWCLUHCDvGSapfgXdpk22ibOYmzvv4t51E19y3LcpxMt5M7w0jbZbpsuJNZt2Xq
Yaqig5ygUSp+mumBNcZjHMRODeygFT5PVPAJgvv31cJz8gVpMPRBx/AFIVALkr6t5/egkO+NMPUE
cz1/h39cty8M/8lIUzd1wRxipMEBsznR74mb+abbuBOoS3K3yvzwddFSEELORGeKMzE0K1VWFjjB
wbSeP4qN4VdP9U66DSDjtdX8RUhFdIwvPMY/J8vZlt5ANwWUdrpD/14ATwBWWjxVv/QVoCk9GJ7A
BiA5jZs0fgeRdHanL6B8UQn4gmu4fIRODAt+gaLyjbQQe8oJpfiIhaOlROIRmCzdbmYP3V71DeRD
EM5Cxo552X0o3ymVU99PMdiERAmW8yaIr2P+/SHcrW6kUlaH5VYvbavhuo+8bgZhzCr3Et9yimdy
W92AN+5IHWOb3XXdFi2QDnblf2Urvz+D/LxtTLMCgksGPyRtNkoUIIEt8MYvH7XvEbj7DLHFJoi/
JtoS2wKlSAuc/PV7dPkafQ+x/H5yjQIl6TKqYy0nK7rTwWpsmPdsOF4fZHmYzh2D70E4x4CZrRJZ
egujL43g6/091e06DtKbhL5m6Z3c/REmks5Tm9wZ4W5pF1jD1KoYsm8qO0sN6HFsU8M8DonhpIUC
hVlpE08vTZ25pFOdmkirkk13KrUcA9h8VRn3JLD86+twIW75eYW4e5zMSWBFKb4KAKGbZrXI0KNL
aSMGqv+Lxfhecs5XGFlfQI8O+zo4EK3aKWsJIgXD7fIcmXvTBjDWpweIhUOuW9RPd96n+XPt+ZbH
oS9zpkSYZZV/VMZOqwIvAFv1aPkQPXEn88aYyY3R3I56D1ZAqIFCEybS/6Ij3E7kB2N4CtX9bLb3
UmC4YaSAEmEXGr+C5qEJiGhHLj9Y/6wTr2CW0RpFwxyXeNhSt9go8Bbrw9LcssjBURO+Ioi/xdwI
omE5E7bQ35rthO3RVuZ28BYqNAgAPeV/ATa3y03mTS8oR4l6dC86CBD/QlOYTJccBHfbjWBs00rO
cCuQ4PRB+WgjgE0xU3RLS9vSF2t/X7r6pyMuC3FiX7IoDZK2kdrDZD5YQb7KUt1pzE0YE0eJVFcr
JTeUck9wz0Sjcrc/yBQLakflcs9GhK2aM9duKa+7u3SLwgowTWPgzR79UzVr3SegCndFr6XoC7ib
TsEHDLE1zHspXi0Mo4MPPRKhgysaZvn9ZHlnQwl7ScOGjv7/JTL9/xvmvJ8IV/pkG78M28k4FUnD
XIpwXsO7YDVuALF330fH/LW8rCIP69KrdzoW18AhzVU5AWrXHZCVh1TzZ14LntVl9/nn6HQA7vJF
0DhTLTnEZECi0U+feTW4BQqJ8+RGpuggnHcscUvHuwlWFmu1uoRUxtKW7y4lNu2R3iEQhpYuIBoF
ZLiEbEmXDMzpHDnXodXACT7WGDWZu+00bCNwzgaALiaZiCHgojt2OhRnVNJUkmQ2B+2h6XSXSvHd
rEp/AJVEToahEbWw9BVEVx0F9erMnCGoUNgDhXfYAkCR1q4EYh82bsI2WHdzCzpy9hrN43tZxY9q
lngjelqvW4fL58sADA05WEvjkZxaZaGLNoq6Q5ZGYHidbGaV/n8bglv9PAXBUW/ghBkNmvHH0WWN
SOFTNAtu1YlM5wpq8N2BLW1C4YOVi/pcz7szvk7u90Jxtju3Kr2HagfuSda6efKcGmizqdAiP1S+
wiJfAZ1s1IGTN5HdqNTQvPEOmQubJMfQBDWbfgOa6nA8ZCDFzRuBS3n5fH9/G2fhSdLP+tAvd9hU
Xej0mN2+A0g/zET53n8xfd8jcZbc0qSslU2sQrLRtguIDG0iHoW40lekJ4gpvsr8P2yTLpsqkq5Q
6ZSR3tQ5g46ObCD9RzA0IcQ5FpMKLQzD/A32ZoTtOeAsHUPGGTp8nZHeQh1lN0bWZxRp0lqhQQTB
eihyjwkFDGoENRt4PNEyAVLl1lDAnhUrj5FSrcOh+qhj8lI27a2hQtEiDUx0PM22Huu7WpVeSYkU
rx56cYHetSxx+6Jwx1F0R87x65gqBSmxjKwntSy+dl2Rsdf6eMz3YDG5TZvMGecEQqwGRPzC+iUD
o/E4xftmHD7CWvVJUPslSaHlETvhoEIGY/ZC9ZepVy4NQBkNao1aqt5aJXnqZvVYh8dy/KVkH5ME
zi35AOU3GyltR8klMK2maN1pbcWUjz1J4PwwZ0j13Ujo5//QDixThLMFYkZ8gManqk1TKYNC7dm+
bbcBbB2JRcHweaDzcwj+ZZYyS53GcmJ7aa1te+O+qQ+EeswHeSuSA461miH6aXxI8n55q0Wtv2fX
kBude6uVJtEiUEGyfRJLh7n7YAPxApC1IId+fSUXc8bfi5OV/LqlJw4IIzmY+YOB7UOAKqTxuYSk
dq4Lih6iQTizrRjQBgwVbNcQg6yNBA4zjsqgra9P5cxn49aMs9xR2aGLIcZUkuSp0Ct0Kf6ptSdZ
+q1CC0YikJFBJ+r1Ic/DQW5MzpQTEidNxzDmsJ19ydoU0h7sMLGyAZU4qLYR7YDZq76dtccUurCt
l0NiYSVyhRZLeW0POZud93qJPmsclkDT7K4IvEr7oPoKAp9+oP9JpL/XJ/3VUXFtPM5yD0WcWRmm
vTdTMDK1UBSLJ+O5Lth61Jh+EyfxWu0hFg8mJxt9QWgz1YDRQ/Fo1c81qGCS+14rvYXgHnQitxbI
GW2mmhs50h7R1AddsulDqutNJFerUC634NaLPROajkEyl3YcsvWUQfhJn/cxDWxoSgGWp2y6KVi1
jexF/Z+oqFdTXjjN8Nm2qggSuPiVP2evKBZydSjmEoOolFvtIDFkibaFsh/r5G7GG4IS6RhMwKFW
PkR/oy6CeN2vkkxOKQ3ehGxABRwkzGJkvcHztoMGHVkJGEPUJ5XdgY3HrxvFLVnoU8SOsQZBpL59
SMO/qoaYqpGfrABc9UBjKuraZCAEHUcnaV6D7jUO99L0nkoyDBEDYuaz7sCuj4hT7e0qrW1VM3ZB
0+yasD9qSAvQABrEav44RB2xdQbW/+sH4/ya/1wZ7lxMLW2ysZaSfT2kuxykGk2Bwl4vwEif9y9y
d457yi29tuS+HdmeosY/Ms0vkycFyu86kHhqn6/TDIwD4yrVoG43Ao2aHmmjrCLroETobI57ATOb
wOzwpR0yIVgkNW4fWRS+oKMVoxVOnxKvQH0fclf9VK27kHnX1/q8PvK1CpZmKlSmCu43jumJ4UYv
RE8yCcOiQOv0EG2zwt5pytFpoAnWIvaRKwOYgD2xnoa6e4l03a/0fNvqYBtk0/BSmKB2M9rbijCw
kffbUEPNOyNF8VRBzSKhjSsZ0Nq5/tXnTh/31dwRyZpUD1r4BfvoJr6P1zPSZ4CDfi7ZIMRqgtHO
+YZ12VKIbKCnVNV1uB0/16hipUwHpcn3cTR7VRx4eS3fRHTYDEO5U7Lag5fhDtJ4V4SgsIis8FFJ
qr8TVCOMKF3FbbZXYsR1DbrxLSAcZi1ZNUHi51Jw25NQBmlMC9KxvtZt1LhxABUqOFtfjdo/jQ1m
YFANYaWpaxZPPkZMklsjqeV92RiOrq7nBM5H+JCzh2EIt6HBtlKUbZtYOSQ4fW1BfhsKxEpmuYX7
1Re511HiVC2onkk4/koghKxLUKSOijt5Gt6VqESvhSrfAuL3TOoGQPoWJZ4p3OlW92SEU+OgARud
/ZEgyjiPbbEzBKRvaK2kOoAU3OlVSwv1s4EOeyC4bxrFp1KDWGbfoUc31z/qcluZbxQmPNNR4RvQ
uaqSDYPwXGpkvpFaW0m9TYh60yzC8ICATDo7WvVBS8VRyvIl/A6cfil3YotM6yW1I8M+UAHjiOY3
RbthpowER9o8Fm3xovTFS8ggi53lCaTgm4c8DIE5gTKyGuvrxEo+xtoI7KGeoTXSstrtFfVT7vMn
S413vRH4ea3ctea0Lmj6KBtQAbYC0E+nxVo3XsFHDh3mhXqpM9p1F2FrQ9lv0LKigUdhRvxIpbdU
T1Gam7wsec1QLrHadTRACsaLINmLqp2Z3VOIJrT1tg9e5mBl9g9pNUNdFb3zhT/rn0M1ubL6KAfR
OoSyQptqTyXEBU08bEmVHApqQjFGddpM27IZ3f6dVaP1Nnkvx9BthsKHqrgCeEm8ruLquTZh/Si7
bSfqhIT8SusG76OcbEyCvSzm7i8FaxidNBznxobCoKPS50x+X/QY4mqPEx1MlR02yBJjzBxNT6Y0
QTwTm3ujg4YKDWAgG/s7GvuhnFw9jjdKe5TpAVoOdpwmdpnmbmc+E/QwJmBdnkzwV5LRqaVdGAWQ
S4cHUShul+2D4jBOjylNHiy520GW6vW6rRO9htwzVdIOcZOpJPsQbfwkBqVIkKzqWID1OEtX6D/e
XJ4DsUSrUwTLluAxfBsN5IFrUULknBWFG4KLRUZZnqcwNhNgHke3z/0mg+o7GOLt9kZxp2gTGk6M
ftvBR+Y33NP6AK1q2WYQu3FFkhrLZft5GX/OlsswSjKCMijQJfu8/5NjLadK3lRNumdVtBrT96AV
uLrnl//neFzgknRd1w+GmuyHHnSrw+zD2PtzeAyixFUsEbfAuSfxc7TlRJ086aANGkCaqMn7UEbh
IjNCuzL0TdHe0ngA7CiwjVk3nHrs3OsnVXSGuCAmCgelbCsDJ7VBha6RdikLRbAP0c5xBh/AxT7M
gjDd6xPdD221D5U17Rqwr79ZbeJFOQRK+9ghRg1PjflZPK9B87OJq+RRj9EBghRZr0weS7rN9cmL
Fp2z75Khj1IJioN9Bjo9ukOi1AficCdKvl9IQC2bSw0dbX9EQ4bi5+bmdIgsWSsxzqJMOhXbCqrq
fRkfsiLcVfmhXrJIAL2HyvNU7S1g0Jr+VjGQFGON23cvcQZgECE3svagjwXioYe+iZwUUEdiDf6Y
wY0qblPrc4C1MSXm6UBqWS276Rqrc4gENTBz6l9YkAgc0ctm7nte3JXUy7Blcox5xRDqjYLH2IBe
tkjv5PIJ/R5kiclObkZVJUWpV4i5SohUBJHsZn0mKF5cPgffQ3BXHU5WUbIa52CQkUfXt4BbGg2x
pfkt77dNttWsx+sH70Ic8/NEcNddSvOEzj1W7v+Q9mU7buNqt08kQKIoUbrV6KFs1xRXVW6ESlWi
eabGpz9L1fh3HMUw++wNNPoiaTRNivzG9a3Ve6A6ekv4ofM5WFnQRSYQhdvDM24iA8RoRFCOuX6a
/8lg16pg1MBobavryamaz7Tblun/t+jOnx5jjfyOZ71NihkeI47y2DJCBc42/ET3VHCEAvO8lkuR
9TGQYwnrTBm0rIv0Lo73yWA4VS5vTaHI6teE8w3vo62uegBVn6jI5eTUzYmvBtTPEdKRgm90Pb/T
us5X2mHPSkQebdgVTpZljxI3kK030KEGWbFf6t8TGLuEgS8vhhi4Vh4xAYTZjnrTUOQTZRdRcE2n
gF6FGOdlKkbMY38G6rPJ5Z8MNOmkiARJ0pWU7A+vsxYPU02K2u6oy6co9wjyR6ZBaRAjl/EUQJhq
tKCCu0nkjyniyA5IaJswLoKXsDzfWwe7enuGnoFutIBzoMYRCduzgZGEVAe4L9fBK9OAYT27L6Yn
MLBU8V2QBkC49qJjEP2G1WtkQWAYYcvk00yh6x3bFD6X6RFGWdHEzh4YEOKM+TEGhs3qLpXvI10W
HIPoNq/ccJEoRsdrlE9oxs6dgunpDgxnI7tLCsUbMcB8+9SvlPHw4Q0IdTJFMwxkYn8a1UifZrDq
EfmU5zB0AUGjoup3Y6c+SjHGe6WyHq16MKNNrxb1xiww1Gz2UCRikxHYGjfOyfyeVO8jmDdK+ecy
4Fpkn33QvqThAdwijtJsx/qOzKZfI3Vpiu/kqyA4IcdTjeizpEYHIRiwNej7fAyBw2LoNqWfU6Hv
h2x+hNrbfWUkbyRuvds7/xuusdini52v7luf6l2XZamCCVgOxR17BoWHUTu9q7qVr37iEYpIha+a
3IsVV7er1idMT1cZoPvtG0eraVYEecByOf56QhcLrC5PHdRykXMsoDegwwD4B0MOkOlcRq1EiPfl
t95aahXKkYhXubrspR6qn0qFabuINXiqgsDsun+82NIqMhvKQY25jq8k76RxT+3OnzemS63pFWlw
kHqyV3vpCWISoof490jh6n4sscJFuKGNoJQpFeyQZ7k9s91EARFUgHTU37l5DIq3mEGqle4I+Lko
a63arO8k1bl9S/WrFun3/tep3YgRYkVafgXUFiFVKANI5ycNRFiNJzrUp47facVGror7on0x1MDL
jH6XFNnTGIyngkPpxjjLYbzv9MJpdWq3HTI2Vu/7FsQUM0or0G9toxL/WW3HPHZUSbJkGIIhaeyW
kIXm3mmQe6ggeQhUKJSaFpE6FwMGhzAZ7BowVTSnXuSg3cRSibHxsQNBE+gPRvaRwHZHOZ0tktQM
CqvBt1h9hJxbZkEI9BN6yI9dyaB4H5/7SHF10FlbBSnfB7hyNKMOZJxFaIprbx64BJmpBoZvoH62
+qZlsRCWZqp80vLM4QZIMRJUKCJFt7Rxo0Bxdh73CkC/ibEp2u8q5oHMRgCQ+JsXVgdVw+/fsGYW
b7u0Kzt0qU9at6MQra0ragepNKC8NcG1QY8t+1AK2UJGy9SPYD7PUDUuWLoHqSXSgZ/F9DIMv25f
s2uXnaC0SBSqAGYsr3upBQvmuJa5fOSObE/AP/f+IhILSog7Pdwnm+a/mlPHSVwsuu6utpIeVpR9
LQpNmtkdjgvUuvMg1KTYMui4Qb8q2Oe19/THmqsMTOrHISNNKx8JxJaz4VWN0fKXDsnwUJJtXo2W
YvoJoJxz5w/w9mY6unkw70fZ9IYOEj0Lz1DwQxofyunboL1z5oew5HzuYsg356+VnhwkU9lSJff6
SiKWaUiN1etz6+sUoYMGFcpNROfQzsbe3He0egWQVrUMFdLLTM8Kj8v6qZ+DGthvJp2DoO93RmmQ
g5QapoXm+wdXQyAN+A/gG+7lTjureu8b8ehpZoHHWOdPtAe3wDw+a3GEYcHZ8IouR9cfsnGR9L2L
Ei9s+a5uPhJGPTkNnLwjxzrFHdNbO513XNHsGc49SM/90FmKpqLc2KBjhbbi9EKAGMpL4G5ApKxH
odMMv2qgBJKUntEcr9F+DB6VwPDAmeNp80fPzvjKVoUS8wSIFuuHbaAUDm8SZ9alOxVFVEdNiS1H
cWdL4VOazxuE88dK7773umZFsmalMvg6FL4JNeTlAFDQ4jDE3d3EbLUufvSqxqAhBEIdNey2WV04
UzUWVtij6VnIqRPw4i42MptW9K7Qey/XEJkr8TGMyYMGnoI2IlBBZy96z7bVEOziWAPBHd/IPJ8s
TX8xU5DCpd0dT8sHGVFoqxXcilXF6wi7MziaF7oLXRWfxKDyaPpjEUsp5DhBxEiryq177Qy+eXjh
InpUIgX1v/NkhLY2xt6SFrXzuBFc8SUBWXlmKJHgH1lZyuvrntAEheq8ngY85bq8g9aqg6K/V8i9
WyaT0yanqJx/NMleCZ9R7jW1l9vLX4lf/1h95a9LfZzRi8TqANejBUi2s/4gxb+iTHs3SkXgHa+l
LX+strLnMg01zN5hNSBvIjSPY7Iv50cNhCtRQJ41DhkdWbfBtOPk0+e3/2mn676SWk+kMDusXXDg
Q9XxMKQ/eWnaVHGiKBMc6xUkCmzl76+6rhyFfdXEPcdqLDePHeQoWPrGmhJst51TaodsOOrtSSpg
cEDkEIOquY/vxvEbBOxtlBOtefJv7/4K6OHPH7TKg6UO7TJpxg+a0ieM7ByUkbpyytBv1q0k/MHB
AV3UrcXazo7MdheCva4yNNugr7kWwbntcjQhErArqqJfdiUK/uOoVimNHA6GFi8PQNW1twIhoia5
ybzVwJEV1K+qRO/r7DXMqS0Zk8OCx7LkUAzsLFUNLTkTKQj8TUG/eLmLL7fKMzDF0qbF8iIiSfmR
Vo8ND90kQz6kbY1B96Eiv581h2uPXSZAKVw9iN9O/ev1XESwLE2GEsNq8lGX2S+O4nUopdu+ORci
LnjRQusTj9IG3gcL8ch00xkhJPIpTeYYoWKir3vVvF1sanWcRtBPhUwa+TjYHG2cTe0bjoK2KCpm
C/O8LlIj+3usZBWlrLK2Vm7hFvJOPjYK2mDyISmeq5rsMwV16zZxomnbSvdD8Hb7fV1p+v4ZHC1n
fvHxVBlUzcOEQEVWU5cZkOmcBqvN0w0JH6OqtUYoeJnsQTLuE8xFdsZHIDvBWPgKRsmbMt6aDcK3
2qfScYruKnlfd6klFS+D8cKK0G8Ykv35lJWQq2neekQgTFE2lIgk269G3JcxHvtzG0QrmriQEOPJ
O9C0T+Cdhhg1RgkXCUm5t0HNIR4PEC66ckIypOcNre/lY5zXdz1XnDZ8l2O3Cw9SgZAudeoxx4wU
yP6yF428RuiM3/56V1rbf369lWMKaZXr+fL1UtRLoPLuV17imI/tuFO7e8nmrmInlkmx+W6D2anZ
aSUbhJWiaaG/8fF/Xt41LkUihdSNS1z/pfRMC9ekKGpBwUhyO2/MgU71e1B/AxonBF5cqRBcRtrr
YWSwyoVFw/ARAkS1SZdsqDSCjzOfvdtnvTz4v+Kd3wbhq3N58VBqIFSCdsRRa8CzjPUDypcvt1dY
rsutFVbmzcz7cJRTmDdNbe6CMPPyIfZb8tmrBECF9278uL0eW27HrQVXNi6alCnql8SIBpM3IIrR
UUmu01cZEiKSdm5UKG0UmOcqc4dJhiNrEPVBJ8GLyLPSPQdQDzRaYMFKbYe2hY5JWtXXybNEHvoE
vfECMsBgBBw52NgH5pQzcgeNOH01I6j4oMB8NM+QC0XQfkIk/YJBPR59QO3DiuvISub2swZ/fGm4
mdkdOhQA5AH4YchTMEvr9tn0oWvNncalrRF8kom6VaR7ufIcxoDjfZqYOpPn78Z817QPnb6dkDe1
A7fCJLQhZ/8EBSYjy04hwfhtaThDhWcBrkI9Md4pey7Hdk/ybm+aoeDBXo8kL27RysoPEQpNGOmA
lXdUL0IvO7ent3SLorvf7iVBne7q07gICVaLRbliJuoSocx6uo1p4BUzQdoiEi64bgcv1ln5kLiN
GtR3sU5XzC9TE1tahrgc9IIPhQySP+i0UZmdlO6OLNBMUJPyRLBTYZi4sv+UJSqLKX5COX6PufxT
KsdjYz6p5k6RN8bIPuNqE46SBc4bMh/kPAQhz6blTwx42XC2y1zamEQ08i06/5V/mDSNQphyedCD
+Q01abNRvgun9a/b3ovTX/kAY5rzvNGBvkslHdyx6qnrVI+gn5MmYN/ErDf0U+khLLTnmehb0GDV
g2TnKSbd+8llqVBRYDnqv6zK79+znhwNBqD75SUQldBTJ+gvmXNq13r5CGV0S5EQuSnRXY8/60YQ
VkaVhY7rp9JrUDjYRHq/mYN+QzT/tq378kC3ftWqIAMmfTmrEriJaSfbNHf0HbWHR9P0INT+Qh2w
yZyVM0ltsORsEKSLhyivWveLY1klMmZc1FRvcSyJKr/puHMg1ocs8uAN5WebfU+poPEq+gwrb8Lz
cMj4EixHaXcAJN4ykLVpSriVet0PBwHm4upVB6YA0EGiaHTNGTHEMiSwKKLXbHqphwObvlfl4+1P
eNUBXyyxsjK8o5mcL0uMZW01+ZMJbZ7bK1wPpy6WWFmRdq7Hqlk8cFUQL4TogpFva8B9urSxG5Kd
Y0jZ5tK7SWSrMIynuCjsMds2QfjFp1zyDFy1scX4WyI9ERMg02FP5qd8ELqRq5774oeuLEuNQlww
pMtZeJhMHU6xm/7UndGuLMypdcpXimJABJB94EqHwsHY63Xci/VXNqcm8djmOQ5KKdlDzPdR+K7y
wp7aQ4bYWx8rK6f5NwJyEuNJqu+pMvkkkTe3P9fywf960r9/hLpC3JrAupFBwZOu2nwjDcl9sDAC
18VTaogYb5bHcmuplfUYWpBkt0tytkziUzuyieGGLrPxikEFbhWlLZqzEHzhr7ztItxUZHBwFXmN
B9W8GeBYGpNk0xMYSZWilH9fAHOrzbLISoqOdGU0qtIkCxMkVh2Vl7FXbbV/NlG5jPKTrEGPqECF
VtXuFd0z+b4KI2fsUysDGBwkv1YHYgujYG6QUpRnjnV9UMBxB0a3Tcb0tySN9t0E5V2aC3Pnq7bu
4iasAlkGIuO2jvCzG9U2/O6IBAD0PRjH9ytXa6yaY0wcwE4gv31xAnLdAZvo9SgMbHZsTWSnRsnQ
aBpWH+yOORH70CJ/oQWVMJOfpnc9KNw5xsbFbFXXA6+LlVf7NuNICUiIZwgB41eMx2te6y8g9y7z
QGBmR65oUu2qE7tYcBVRGkrXK3GCBc2keGh0xc6MhwkkVkSDwiDlNoZlBDb5el3rYsmV2R+6LGHm
UpHMUembvX670GAAuQLUMbVz77+K2S6WW7mAkZeDRJYdEoqmRPbaYT52AE3ubdN1rd8MRr7fd2Zl
wDWIobPG/LoziodE2eEVyMydwKmdwWmsEgNkPgSBITH+Ilj5uhv9vfLKdCtTPOn1Ep4pFSTkymHT
kIdKCjC+/bNsdmnc/owyH0O5IAusgMt4DtqHLNRcwa8gVw3q//0KQ17Z7jkwuK4sFfUZvKMKuhOF
9jPplK1EBiuH6TELZ+jnLQ+Rgka1L4epwHnQ21fZkFcmXQk4SPz4iPItKNiN3ClzvhuT76NRgU8a
BO8ZKAMhctGm9kS7fdODrj+86yZPkT/16NPQf9VzvTehSiAnGsjdM0fpG4eATnEEoi4xiZtKmTOi
9FsP4FBRHtL6MQEoHTqhFjH6b/V4J2MOIdbAYwHaUp60dgmZD7mBlgI2ntHCXqYxtbsa8Bgz5Lsm
a3wdAYfgQ1z3bL8/xPKhLvyMFuosG0scw9zXHiaJN2X4Nna5M2GDIUZql/GIwQswXRbKhQtVA1us
iHX7ShryyuswiZtjgtrHESOVvsoUTAOoD7f3KVpiZSlpP2hayuDAqfSka/eoWYtetGiFlWlU9ELt
08UWLyECfy56X3+vD4GjHvSPABnxVkyiJVpyZRprOYJY41L6CjPdovNr0PSCXV13rL9vx8oazlUh
F/NipvDhH9q8d+Io2rTFdzbqTjedb3+j68WR/xhFQ14ZxZi1JBukL6OIRr2dOeF3voeog1d6bLBE
E1vC5VaWsJMAoIBYKO6ET39Nh3/EjMGYj/GVf+GsBfZmjUIYMKTP5mVzgGdZRpD8iAcANalhyVLv
9nQnIVsXnOf1pOw/X+/LtV687S6gRUMiXMmGunkOxIUGfgeOyKTac3dOt0HnqxiGE7NHCa7NuiM0
mlkS8+VilvFkSSrDlC1IyT5aMIlgcuL2Lq8Hyr83uTIeQxtriMBgPEBs5wYs8Rf6BCWZTmRGV15L
dvlggG25+99exleGdHG2c09zaKlh2aZP7mtMhBIpfDPBgmm+EFnQYBO8868A9GKtoi0gaTbiopYQ
nKI7ihTr9hmK7ubKkPA6irM2wEVR5/vIqPfQGLTbYPo+sZOkfobF8+3lRPtZWZUmAVR7GrFcUoFg
U6UgHReYEtHNX1mSsSLZbE74Or2mYOASMs5T+aoBBn17I4IA3PgqS158Ga3iA1cHrBNAVZj3oBqj
ptuPH90A2CXqzbRnjkkRNCT3MG2+3EVel/0XpwlGOsUwmaIb+PefHrziDUddFb+Bc8B9QApmEsH1
uIolu1xidZxSonDWKctxoragqiWGASebGtDaGs9RSGwTkxJQEAurGZrIo3YoasyDtOSRQhKVdPNb
U0hupTUeBJH+my9w+dNWRrxRwzrOM/y0IYI+NIjlrcQxtszufzHD5o+yJb2JUvOr1Y/fa5rr4LXp
w7zA+Ofi6hWo19U2z5H5OtwFiMspog3NDslB6K6uGbrLVVcBK6q6bVzK2Gmqg6Zf9jg3bLPIoBS5
kaDnG0cA8E8WBiufCgw9GtN9HEDFvLYLpXQ5WFNCs3Mpk+xB5LcX67Aujlz+MPLnBWw7uQGkHz9M
HZJj1d3T5lOHiBdY77eC5yZaaW3ra22Kgnj52PbgJqrDQdftlT6+duPpKFYAh/MzcKeHf5FqLwnJ
rU0uNu3ipQdVqYIBAt+8kjKMTbR2UgNwVLjNvA/A5j+8KmCcHPtcsOVrpvLybFdRJQYCug4zGohR
wsam871pRM7tQ73mqy9XWNt+s5SjcDGVM/3ox9FP6srOQIdP8+lolq17e7WriS/02XWigfwfBPCr
DYWNRKMKOm9AgA7uuF3qJODVK6Fu3tvpM1CPNkTOJER7vmDhay4B0tOIKjUV3P/aykzCNsmQfx/a
0xfz7eMcO9oPAJKBA1XsxsKT0sH77okKJleDzMtlV6ZTiRKlMCO5PTXO6IDiPnd7kE8hynwdD2IW
gqu1qMvlVuYwT/QMzAtzC/l4cHxBOY97tIZJXKiFUVhoULBxotEF5FVkiK/do4uV1whyDnfLBvNr
ZRBxbKCQ2p+Wpxk8KSiSjocZfIM/mxGqW0LLeM0sXC69sowZydV4INpyxpNLDKd/Cl0g08BQAVpS
bwlwdbfYpifhnVr+x2ujcLnwyvLNSUdStcDHXQgim1PkpHYGoXN+lDf15vb9VUXnu7J9k9mUZiop
2GQZAWc2OoX5RAFN6sJ9PrylM8rDKMItPAbBbDo0S10D0/sS2RAMqQfJNy1vrCrDAEPmd/l3TG3Y
HIlIqb1IFVru7HPqD2EGhk0tOfYDCqYTsUP+PW5PpQlahDkGvoSjjVdtUwwvCmwQvWZdLw9yZV07
Re+iQe3bk8oeO2gfok1+Dkn4afTPWaLZJPlJymozJOWmmWJPr8AEnLgliTfqqPuxmVsTmkEZgKdG
9Qz+NLs3nhUTldD8IY4egwa18trTpnM4PbUpiFLLxI2BXYpq6s2S5CN3d1t1tMp5J2PaPEjOQQ2d
GkAdBEboC6z514XRwdoKoiswt7KV9UMPZJSAE2xPiQHxy76347b0tFLDsFPlRebnUJxicydL2y58
zZhDoX/RhShyatQNFm5yIGsxnBwZrSuVyBwpBv2hJ0PDbl+rIO6OAbaRJzuEgEoxvIYtijUhmBvK
aquNqT+V0SbVKmeQRw/Tva4MB51IPvQMbQ3gZDl3my6FXiOmFRIQGiy/iOA3SJgEMUqn6ZRNg7kU
3TwYMgHpzcHssyM4i5xQy12aB3ZBCYY8uM0eU83VEtVm4wIaiWwpeYxKyTXMuyJmmwYx0o+eMyC1
kaNBa3SsncxYhD+zE8nkQztXnwmk9FwzFnqfa+7UYAQ4E4q5aIyj/enF2aAHKWExhxNQP2ZQ2ILW
dfE8E5RDIrDJVjtx4/fawzXBFAH2HMpksDn9uebc5ZmpxQk/cST6w+jDJ7rzbOzrCXBt4Ldv24mr
SIjLp7S6Ym1sqnJNxn88AFotrV3/xOy7kVmSBWCoD8ZXK9mASQ8TIJCBTC0Rndyyn7/u+G9Hq68C
isaYJxJKXXsyAdGdKcqds7FLMfxTafVpACKfzGdpEJDXXM3ELre9fIWL+IwOi3uHsAaII3jklo+K
hf6cy39VeM+Wvok9kTozu3qXLva58uyEm2Gq9RQGOQW6UQvtsT1PEwCpzV5BMXs6S+VPHbOGfbEr
UfiVitdZPTfdk4z3JvNDE/XWqMP0hiY+Dgyz+R7Ad2ko5WXlMUqAQQhdBWCaWJFtpZhdTkH8Td6a
1u+4nyHD4in8qla7IFhxy77wDRWDI72XTN9i/g2CFnan3+cssmcZEx1xYdE0s9MB7A6gS+Tgmcwo
Jtv8IXrMzB+VmdmqglOiEpRyuGtkMUhda2j3lo7e7wfWuEFdeKVebBODAkgUPRrFq2xy2eKgLpp4
ZtiM9IKqrSicWQ9SKdC2BH4MTq91ZRvATtWp7dyObaSbOyjkbguXysILLIrZ1qNTfTsGtIsRTyxT
SgCXd/4CY+TnwDJeYkd0ka52uC6uLluFL0wbtEJj5J8oInotbQDSvObYPv0LzvIlSrjxONkqYinT
Kgd8gsEBbXO8kdbqN6oPt2lxG2G3UE9HuLdV1DKqNAKnJoxBcQdCDS/3MSRq11uwBQspp0Um4OvB
XpgAEMLVDCoFSxg4uNWbwq3Ayax8a3jNNwQ3ws2Rv0nyAXu9/HIrW0sL2sikxe6yBHNY8R0bg11Q
BY4EubVsNjYAJECUWQuaQxogpUJetBnD/Bc0D9G6zFLAZAdFBh8s/9lrGIAuw/7AolK3wLM63bd0
/IzAdCrHyXusjL0jQ+vVSgICxStIfdlBXLzloRHv86RDmMQrfZMGFDL0LSQ2yQBmjOSjmjH53zKM
SCUOLxrbbALMiz1rqNnkbKNKZ4AorDr4aCTT1kfImgd43jg8VfOrSYI1+WS1BF6jAgUFFTyIZWjr
PMSU0WSlSWuBbNORx4/UbPwii7xUVpwkqGwlPYON356zwTayyeoDxAbjcRqMI28iIDRghlSXVw9J
INtJjsXBoo1mo1Y96MZOgl5XCPR2JH2W7FHJHtMezrkuPUPaN+3oQyHdQxRjFZiHM2vmRqmEwCdw
KXTsEtq4RSRhkL3E8NVDQt/YBP4liIukbNeoP4n22dTfzEy2MphZedrqkCTlEbPanlg0Nv1h7jZG
h9C3Gu0cgUqS9t9BQGkrWuGEJNuU/R6v1TEhKw3VaUOu3EJ70CLpvJBeRRCjHvkuCn9yyI2j9m5l
Sws176wa3A2luYEKWyF3Vj8zEPW1Z5L7Ur4zwGyfNrPTpWSEyDOHPkj8RnocXfqEyb9hhGC7ZDq6
ySu71NRDEuFExycofwEwbI3ZkZG6dvKWhp4ZfjbyPeIfy8Q8Ww9K0qzxwu7VSMgmhip7UNZ20D6m
qJNIWW+BXs5Kw8Q1tH1U+mqfOeV7AHBkg3Etw86nDtOq3yq03aEcL1VHkjRuryGVHJ/ibtthhpGC
/rxlRQ1ViE9wI75OefukhtlrNh7rCIyZ5TGl/FgmOwluLACVb9QHx0gvXdBX3kEQcQdUnjOUByDU
nHyOv0Gj1jazzy77yWv5JFH+fDs2EpQAjNVzrXRZzoYSMUKSvJfpuQ2hfBiIkKiL279hYY1V+KPV
C+lgDCvEnfSdnFN33KSTo0godEj2vMOwcWjLqY2IgC6YEGEevljwW+uvAqEIHKjqFKPOsVQAxucO
sgXgj3Mlv30SY18EmbexioH6rkpMpcRm5f5Hqz+mYE4j95KId0zkRdaCljp4PgMMRS5nOjr6ufBS
P93WzwUKfaJigiB6XaNXaVkUmKTCjpIt37Z+D4qmFq1bUZAs2tJas4TB4ra9iegx22Ko3us3H5Mn
+YubEu1IFESZK5+fq7Ou9QpO7zW3Zi8A//m4gfBDvZWdf+WHBTdwjYcqJC2W6hLxzGDLdvALCQiO
EZTmbvspFs+4Woy/8MHmqnRgqpiXbke+hIgBYFfFKSN4aD22BzOnv4B7wMYg4G1DIgo1zJUloUDV
lwnFkSpPuk9ckNY4sZ+cQXToZK64nyq8LSujMuddX0jVV6HJfP0njMIk2ivdiKOaq82eywNdGRA2
9YBbDcby2HqnfuSzF71GNibQHGYPTrsdzxwCUBaoh//FSNXVu/O7QLLmINWjnCQSaC5wdyC48Lk8
DMSn8B5W7sQOeRR8R9Fyy99fhIwGZu5rHoYcBbwSuYQLPhyHPQyO+cvwKl9EC/C3+toSL17sbhUN
p50UR+qA8gP1h+CJo8pGnKh+AxOe6hSn0g794kwboI5t0hw0tk+V+9D+NxIF11Oci1+yejW5nkVF
V6IosVTDQZ1d4aC5hcgT6Tq+qy6Ah1+vSlyst3owmtl2EEHDzpOtQlCts3sIy1qdDoSZVb2Bj8HF
H7lqbUOvWW+cVsbxC/t2V5Ofix+xekWhyuY0jb+qP4AzhdZyu77Eu57xtVElFlpe0fVaPaWmy/R2
krHg6EkfJrIfBGw2P2Pa59+Asq8644vtrZwx8EdBlxVYrfcwaZie9aX0Yi+Kfv2mdpZCAHiHW0CR
rGz335XCLxZfVblAWNGZFPx8INBpnkFfDPacRcZoCTpE0IurYdzvpdbpeR4QtSQUd7fOnsoi+AF0
HXAlkaiidLW+c7HMKi1HRT0uqjDlJ2a2SKCMTT/cz3Jny0Q7trzFQJku+3FUvFdhBVp1faPFMih4
p/3MB+d/s1PrtJ2XfaUai+FItoEPya9N7qe25ivuv8lrRcZhLa4TVChtBYBe/tNEgjYzRO56YN3B
iLsYB20r2N3VD/q7ksZW79JIwr7OTLM95WCfa030NEhk58l70pVOCuiAUlVIlwObI/WtJZz3N5Iz
jwz300wEzIxfY5w3wuc1rQU0l6aimJAjTJrTjt8NGbxC/B6k/8+M7SRgVeLZqXX0DYIfVVztuzSC
auVZrakdtqkVjPuousswipvOCsjZjyZGIQSnddWoXJzW6pmX+ZSVaYCiA/WVzgeL/w6f5XkZYAqI
1QidlijAWtevgRcmkjohUm1dxetbZ7GaIOyBEq4Dn+wNeOHCJGYxjDe+wl+kFyCIh8jj15qql5eu
Eh0zBP0UzbW695coMpkgTGARh7S2SGFPcB3XHBhNVU7hFCC4myQZCldPhbSkpaJhI1HPy1jFHrNS
xSAjRJyVKg86xuQyNbDCyQT57rOUP+nxrxA9Fcks7bKPPDmR7AIFgmHYjJiip9HsyApFEQVlh+Yl
KOFY0mdFOZTkBDqObB4AP4Isl54C7iE5KqgNsyg+KF28m7TGHTPT7bLSkijSACTfswH+36aXnBhe
opaocF7pqi39fWeNVeCjQxm9YNJXF3xwOXuMXpc6LprvmAzHwnfFThzI0qv+8GLRdYxDdfB0V0jl
5nqTYbDLIwmaEPxuQI2bDrsMhqYMoDUcYiy08yiOQKoU8Nl6FX+p5MCBLqxdgtaborc79dakvnTS
D25+D2oETdkrZpOtIfolo6HIoxnyXb+U/CUpt6AlssuFZkh5liBVrhOIg4DFMQKXOXoiJHLUZBcq
iqXQEzW+MaMVOAvt2v29aDitHw90b0AJ2hnkOGD6Co0Rd0CZztR/tfVH2Up+ZQyVm2DM4VeeTOYz
ZVPwyvIg23Q5N11pmgFSmEpzh1jJNwwDRRsJ7Obcr9E6CJBTVZxVdtBIuylpNlEkn3qGihRDeqAA
cWmOXMNwXIW656hDKC5NMLMhdfUGFJuHMACpUVko0BTIJfC8G66S9jvQuThzS61sQrNoKlG74wME
NDuIB0zKRxBgFaXbBwWU9ipzkZ3wCVi/u1bbjtUj9PAEBpZcLQFcOP6VO2qhhhTW4JY8NWjYgXNc
L0+p/taibWPIiKXm2KukU5x8qzswZ5tgiTc8IxstDOK4KQlsNjBIJxUgbuo2eZY7GYjsODioctOt
Mf+URD9yhomBNjvw0bBCIKoFF+B6dnqxgVXYmSS63koN/PeCsUHv7//i3P6M8agXSdzBuHbjLvIa
tnJJk95B5AL4ALiIakt2IGcmPxfsO0VGUef2iF5G5ArD+atG5WKbq5CTlAUCP45merbNIYB2RBEc
soymDRUN2ZsCq3/E6Lcr8L5XjcrvRdePKwyDepp0XI5kC/WgcfZw00sfaHh/wY8vIJtEgbVx/8V+
r6JNLpZeBaSUBgpJRux30e+cjguohwJJNL6Lw/nrnY2LtVbOqR8kcH5FS4zdo/nQWTOvNm0+nFJ1
tjiVnQmegyr1lqXvqQbytfoJ/HSbAcM8TX9vNswb2LZjP6sEZfZe8UfzYQj7OwzKObmM8erZiDzB
hxHchrWLUQmoKYIeQeSiHNChOQiT7I8bKJm/K4AfDb0tTuj/H2lX2ts6jmx/kQBJ1PpVq+04dvbk
5guR3EX7Qu3Sr39HmXkdh9dt9vQFGhg0GpMyKbKqWHXqnPO50ck2rT/qpH5Q6VnEJmAePp7R0MKB
9sb6lmXe5FO87vF2/wevSoF/4svYBoZ/iTni23QQOzYwqvOm/WQQc13f78YLiDRDpfDW6b8q+Af1
ZcEjmq9v18akAw2MJa/VPTzgAUavbul2rTG3gwsQ3T84+SKbnEOT5pLoWo1vu9qUn9TSW3eZhPSl
W5wmw5tE9HQ/I3mEUs0nUuQjSJx82Xlc9HYAJ+wxeTIaJAYOgBI++kI/oCrkyMtRD/KAYstLy23y
Z7PwpWXDHnpzM3sAhf4Uvq/PZsSfv4cfdjZNq4fsELYdlSo0AdEJXzZQag2bjeEoru7mu9zfzM6/
c7IndjmnM2kjuDMp7EqYTPQXr/AzcGHhTRYiqWBbHHEhZnKNFr8l/ycmOd8TdcqiRhHOt2QO35bu
yhzUx7IAqyOzXK2fQacpoEo4e6FODHLZ6ZBSg+UWvvVog4Y8BtV67SX6jT5hgLbR7gr1oMnvl93V
WW91YpJzHIQMpp4ZMNmTGgrW5RV0t7zLJs6nASc21qh9coRHOlCoYMDGEMQ6uCIdPSAby0OMmq6I
26HgJXq3nSVQOLk1hEudcnDzjtH0YXJ8QsJkNh7w8aHtZvtFdVS/8OOg9sHgjPdyakGuvAiAV/wH
v0S0v5zHqHQ1SYsCZ2gwcEOq6xp4ssvbKzqlXM7Tp1D8aQksyOV3KIc4uvFtGJ8Bgb9RKvVugljM
ZXvnqzInn5NLd3opjdJ5PTJDkBgfjHRr/I8KoGv/yQzX2Zzu09zH8/Xk9FSWRjNdg7kyGZ/kZLkl
y8O43AkWdRb4eWKFcy+2VBhms1ppmyiYzAoEZYNf5o+6GdgDgFHWPpKtO8kYBCNVZ+n2Tk6qxjmZ
pK7w/NY+/Kmx69GgUkK2bVwxLEXgXDTOuaAdPKvF+tmgk+vLJNoO9rDJe7+BBBXoCjTdj0B9e3lb
Rd+O8y4pLZKxtGGz16xnNdk1uvpU5KXgBghCkrb+ipMTQuqi6mWGG2Cqjd9OxNPN6L4e2kNa7Egt
CdYkssa5Fq2Jprpf95GWh1lBDxPsq1MJqnFq+WT8dnkDz9IFnR4Pzn/Uc2cXQG12wBKZrV/lmzy5
U7PNihddFXlHa2v1QIwAt+JX1GF5gJr+a+LFgsgkWjTnZFJGMcqQY4t1htmucV9H5o1F55uMHQHx
FOywwGfyUi2W3vSLvvaEIDT9KhH1qYlFhaBzB/O0NMFd92jupyxltnqQgSfpS6duv2vTz8vf7pxj
PrXB3WxtgqR5tx5+FC2BDBp9YiX3EZT/2Pdaf2Dz98vmREvi7rdd9qaJYUP1YK1UefI+0jAD193/
mRHuQptlNlp0jat6Sl1G35Ym1OL3yzbO5gunG8ff5yb+r9fQwqZAtRH5grJJQhutsQbF3vb+H/R7
z525U5vcrR7NdIonKGoesqfsEG2UFd95bXhsj7u1tj7FZUHR8eBuNkCz/33ZTmALWunx2z0IsRCv
/UaSbyJFcy9vq+h8cFd4KSkroL7UHeN1UHhF+UtXE8aiL1s5C/I43UguO4gzTasmjH4euiC+sV+W
PX0qbotw7aqCniePHG0T74TVEMHieLQMCC0a086pepgbB+UQBnH768RH6fQeKohPqO0OhyLANNd0
c3m55/ziyWp59MxilZrUrU+EpVX9WGFe1RK3ttVNBA23vu3Dy+YEp5RH0LAYcz5Sgc2d6CNmYYHg
E703RRY4L0JRO22TYbVQPsgILuTxz1bAORBowJXtsp5CLYLA4BLvlfn2zyxw3mMe5yyWSliQtWjX
qhANLQRrODs7ePrVOWfRaOl/vzpELGKvXXxSuNFV6UH7C1S3LdpgQaRhJhZkmqL397ks7tQ05zU0
TY7U7uMWM7Dm9FaQjLm/KiHIpMXkigTOs5u4Es2rrAviX8KnVjnfoSpVbprruMqYQLZ2xiOuUcI+
kkO8sgQOROAWbc5/QJaLKtZa75hVtpFLPZShY02rt5SMeymOoQ4Z+X9wYBSZn6JG9wD8sxRH3rSg
9ZA+JvX2zwxwyYZOelmj6zersvSe6tq1wQTd4ssnEmvgco3ClqOh6rGG1s8O0kt0pW+giXPVALTU
7scVtBS/0jvdu7yw9Sr97bGAVc5ZWDSWdGVN1KbyqMb1dVPrtyty+LKVs0+kv04fzHA+o1DRroA6
GZKO4luDqbAqubdA2RlLqGzWik+IFjRSdRsPtuBk/E0wI6algYLFhujb15dFY9dS0QEqdbDv2RvF
8+w/5c3cocfqod+CwkRYdDqj362oEPD+yybnXPImM+e6xaYOTN/nTevKoGFalhIw+sFTbSBoIxaW
hb1r5l8a/aVHV5VyXwJ0rkImuotGTxveVTBojXXxSobANuz33jChdrIB8aijKfrgMLDBCb7R+UD4
+as5v9RVqZpXMXYKYlyh7E4YkVEdoPUC05e/A8VNdqgHo74iqguej1efdjnP1C21ZuckIoe4KIHh
ip1pFNxe0co4h4Tz3UZSiZU1gLlX0XHpNW/GIFlDQDj4cnkbz/vZv1bDjwXqDVVLbX3JllDL7uzb
dLaeCdklvSBtOX9xP+1wHslQImJYHezEfX0/ae1umUHGPgsOhcgK55QIyomp3cNKZ5e/rFl9y/Ww
xNTA5T37G9/3uRjOCzV1EqvVCumbvkvH6Aq92+gq26ET9gJ6oV8g4z5W37JAdPDOQmFP7qnOeaUu
UpVstua1FwAwc2huot06UzQ9aRuRjq5oIzk3VOBTNePaaGms8XnRQlRT7uJEgDMT3CSd8zuDkps1
VHvIoaMzWA1fu/j+Dz8U5yMkGYrxU736cWA914nQ1+Sxc/QQWE/dxTAuCrAY9BOmTGe1ZE6/FOcj
KkT3iK2+ic1QJlDd8pvst050ax50HwMfDz1GGNGUk7aGf3nFAtehc66jjegQzWt8tNIyMKzrOH/M
+n5Du/u00UTXYP1jvwfjv64Bz3ugsmnSurWCCSFVaKhmGzMKvXUmibgrHae1ZZC5C2Yvg6gggDWx
DdJKEWJJtNU8bLq2ITfH1uR73mnd+6pWkoTN7CT70VOYy0BvjfpUWAF/L3oCClynwTkbiXWki6fV
smLcyXIa9BjqUhtrUw+zd/mznkWmnxyoD9G1k4Kj1VYV0RdsNSrgd1AjAYCnfCAv7TrkHHuGNwP3
CvnqPajPARb/d0+0zw/NOZ62m/vMWIOEtKjh1EEOht0JFig4uDw5Ci0rNabANOAsFW+YD7Y1P7mL
QYS3tpSTB/BZpG1QbVVP3HQT+DqDc0MLZKasaMDq6kV51hndpz3mJ8nb5RUKnJ3BuyIta/V8TbJs
wwAKbfFzEWxXZIFzOtk8/P9XwhvGlucgN/8siPMzyQ0oCm1jDeJZUh9qQDxV/ajk3/9oo3iMc6bU
ltqv14ohxCK5qn4wVTSOINiq3+aOUTmX4vVjyBDOqjuAiq0/i208bJnZZB6a1UKK7mZOc4+IJKHO
HluoWIJyXVM1ja9ZdyRtiCkhDwUJINAXW6n80faCAHrWw3/a4LPDXtW1sVmL8HaUQ6k6nFSALy0Q
zEBrDjRbaXxrWsKh8LN+9cQolypmNJ5bvV8XhjFM2wHHGgY2kddbXmEDiuiC1gRcSaBvsL3i+fLZ
E+wpLz0ul9ZoWxFMFyDpgLIbgHmLU4qu0flE7mSFXP4o5eWUGMV/0xIoE7nRrtyAtdtfmY8vr0i0
mZzrHqMEstJUgv6kjXddNW17O3M0QDunWih/sQa83/KBk2Wtu3sSpLSySvH2w+7l+/YJfAWh6U+7
wTfAQ5QEopgk+lSc1277TpvZmoNLBr3Je8MlRfakpppg/87nFyeL4vx23KQWiQssij7Os1+Voexn
mCopXtqwcDsnVnfdG3nKAhDfuZc/3dlOnH1imnPoagm+IZQUySFtvAajQ2AB31YYPQepFQp+tRM/
Ae9nh9IOBZfCzX1IXT0Lb6Non7mM0hhAQl4v+BH2pvfrB8O1te1/8MvF2n8fQvnZhOTR++W1A3F0
+TDxySW0clWL0Uk+0kGH2DGK0BAAHY0DiENe7QlKyas8LPvVSphuf5uzb/X0w4CSubbVWo/Fe5J8
A8C5AqdRlgJ6MUZ+zCKvg1xpV3QYUcAjN3e06prRLVisMaS80pHAz0ixX7Z0X7XM1QsQ+qiRG5Ff
5YBxTjv26uV2wQw3EIBFnQVt1G2HIQESGHcYTjjPbqz4VU2BMV5sl1qGoyrPoEnxeszZQzV6Wa4n
tjiFif/XsR0Ux2QgO5f29lRgqD4HlnrT003H9jXZjspNO+APYJwpbt5IfCzHo6HeK6aCAX4wG5a9
O7Qx5Bci0E5CJrrofVoZvo6hdmproDB6jNPGSc3qGylewK0UzZhwyx8kowA3EXbqkWWNF4PGXjHf
FfmuSFGv04+RvWxi6d22FL+kj1kCuXgQK2qJEWhK6+HZ7rQoRxCwAlQAsgyqCxEKh2g/4yZzbcya
1j0AWXkPtVyIYi7Ghg7TgU6WS7sxB0lMNmOoIAovH5XzB9TUVRCZG6pFuANKJJUVbQk4gzqmYQZJ
is5qttXy84+s8JiQJFMJURtYodq0Vearoukgv3V72cj56p/611o0LvRNva6XtQYGI3kH0SC3ul2u
LC+9H5yVNw96G7EjpcKC1vmb9mmUf8cA6CaVBJhpm43bEbOJ6jBdF2yXgDNP0nW3bQRf7G/i36dF
Lv4h1yeLDB4ILHN+Wmd6ASvACPh0vT7IL2/p+fj3aYqLf70EUo2Ook2XmcAoT1tJq50azTqlevwz
Q+sxPQl+fRfNsTIg0C7kB2t+FhJxUJuGYshlM+dfgidHhIt7lbweEFrJGKyMfxRvDTqc0E6oNypx
Oj/e1G78CkIxADUd8Rip4KppXCwc2WDYcY01anbkKqRxzfJXnAkGZtc/8nsW8fnFuKjH5kHOiAGs
d5zBV8lAe6bXNIOs9BBGot6gaEGc7yhsycK1xq0ua9TTRubkpnI1i0is/yaQ/7UkPo2mY7KMaYEb
ZhIUqEs57IanKVICFeQtRfs49W+6genU5HbOWwdqS45z05bBjG6XrWPOjWEqOH0bcvYqOEtnn0Gf
Z0nn3A3RZKlfTLibCgSZ2xIXUd7+B9ur7BbfRlYjaiYKPi6fYEtSCtiUhusoy5JDwUpdKI1vs9ex
u126b5eXd/7j/vVA4itDipJTU6/xeLHU5ErTIs9Q7Qep/DdoyJMsjS8DqeDAHvUUCVIVYSAyujen
o1xB7v2msUCBY88Ch3YWeH9qj3OeWm1mkqXDnvG6BJhfN0BQYGHehN5rL4uPKVVx4fm8E/3cSc6J
aiwzRnvNgYsnYGNksACrnlK4mv8fIHbV3GoVCqrR93Qnqu+dP6Kfpjm32mqLNc8yTLdgeVblybFF
3RaRBc6hmkYtTeO6OBnfjxqPVBM0Jf4mqn+ugXObw4h0KBphYb5FNmUBql45wxbUIFe6Dzif8iv6
honLK2G/QLQyzpOaemqCuhJ2QZh03+NFtuJTTDfaKjvtRYcilOh2iwxy7rQak1LHJDw51IXsDzPU
1xZBWUW0l3x1aDYISKJMmFjnISbMfj6kCH/rtBWB3kKogl2tfBTtpOD88+WiSa4VOmV4a1K2gKbs
dVl+FQq9GUrDu+yyziKdTy43XzYyIxpreY3lmcdmbwbLhgbxwcLdWmkTRLnRWWqKU2ucKzGHNu0j
CevCK+9gJaqro9ed5YdxzNwle+gigDySwRsUSNxt5uGZ2G8G5GOk0j6OrAJEeQwrZfGZCWKFyxtx
fsf/ipgfr/KTbIpJnWS1MjKNYYaatRk7lYTHGJqtWiNSkj4P/vuMgh8Z14mtpZgm0HIjOk/NJsVM
o4eEams/Sm9EdxS3+gHNl+3l1Qmi4Md3ObHYtATMxAOiYDnZAQNjnjRaXpNHrgaGdTV/uWztb0oY
f23mR3pyYm6sq74e16Cb72tpx0Dp8F1G2t1eJ9eN36toMYdR51MQ6DvyRnR3/ubGflrnkgwQqVOb
JthedC0xhHndgU85cYpb6uFF+QtiZogdwPELndH58P9pl3vWVHHBpMyAXSWVNpCtBlohAv3Zj8ub
KzioH2MhJ3uLEoVdRiv5RzqzrZX+1HOAEAYDZMUCPLTwK67O98QSbWpgLKDQBsU79EciwwF3TnsY
Ie/uY1DI1XWnf0jisHOXn+DM8y8v87xn/9xMLgz3S9Xp8XofuwXCn/K3ShcESdHX4qJwapS1Eqk4
o4ba+nn/sx5Nt5tE0WP95hfeFioXiYmplxHkYVErCJMFVO0o/LvYS9UpHlaFRFE8FCX+H0Wuk29G
IrNLZLC2HLRbY2fcMh+UgtdpCx3NdYqvDYZf7TewRIOp96C72rsieCyKNpWLx6VFWQ+UMTpbeNm3
XWBL7aYxn//oaPDjebVdjSql2NOmUX3wIHoGE3w2weEjnAdJ50KjZoJlTNW8H9VsaxcCC4KNIlwg
zNqOsq7F8c7se2W4kYZHZRaYED3cCXd/F5TKFou2Mvwg2sRu6S2OdJezHfUajOoWD6DYDYr78qfK
QtEshcgHE+76ZkssU7NHwUV3IPsOlTY90K+iXX5VQKZADkoflJZCo+tnuXDZ+Im4hrVLLmUw2o5e
tCmD2EvcpPHQ+fSj4F8BAz+DOOFu9kQVqCoR3LQMFc42D9kC4Vj6Z06KcAl1t4DtgqU4JqYG1k8G
dlDq9tBAvHyhRAmJzp1GM1abvG5qAPSBWkGOC2HFTQISIlBtfOS3YhmJ9S9e+FQ8sihmTU7nDBbZ
LyuUk1V/zs+g4QpMcXNQ/4k4iOBOfzB5nHhGfWRSMa5EDcY1sR0gqCB6h6niwS32Oiac/A4tI2Eq
IlomF2TGrKtNZYbRIbe2lc0cplRemRQBkZptltohbV9rYNOMQULJGhQoFsTNChFJhWjp3FGFKFYz
NAuOakJrJ62/M5Es1t+UCP6K1jp3TjGU0ySYmkHCB0Ipfyx9kBMHkq/er+wbb3hMvIq5Nte/+fUI
qSpRFAUTjcYqhc65mEVu0CWq6XKkpHYgVOTUGZh/MRGUg2u/IaOjtLLgovy+kV9Ncp+z7hf0UCVU
Cqt4vLbb/JBBe+x/votfbXAfS1fnspAK2DCPyZ0G+tDB0UCsbe5QBwFruKjnd+bTfbXHfTrVonTu
MthrfdK7aNqAfdlfp927J/ADNmh8i42eobz4apTLE9qclFGyanNQxT6q6pViFjtjWZxZ6dBntAKG
z8jo4CRZC6Fz6NKaYQ+cUzYQnypoJvXgvT5axPAVe5soHoGmRLHcSSWYg+oUXGDsVvBVfg8tX37w
bzlHW5Nl/qAq20Wb+Xp1VuBqdteRG1EOd8Ybf7XFZR/9ANYga2Xghca1320hLsOcZJeFemiA6OZf
dba/GlyT2BPXqOi2RMB5uhy1NvMZbg4kBxwIFYaXN1FwYX/LecbGrCsdAH7SMMgxfE8T4pbR+wLU
RdQlYSUE3Zxp+3xdGJcBVbERJxn94KsFndr9yhqz3E5+6dPIEdU2fn+XfbXFuaNsaQrgAlcniyps
GUMGkYJlXlqCMRFVZFcXcMHz8XlOVkLyazJxewqjhbQ0kPEk1Gx5W5vxtTqLkuEzswlfV8Z5pBxC
iIaqtu3RKH+WlrzTZRMDQMRT9MXRx6sW0xCjQkMjzQQH5kwG+9Uy55uQ6YCvfsBCtbB9g3cCczzU
o1F/BjRnCYFFUF/M2+jG3OmTJ2+K98vnVeDt+T6vjEpw0xSpfMzqH4vRuO1i/KGz55u8UC2XIReI
NGjl/8V8tTvWCJtLaIdVQCzf9kRZq8jd8w1fVbaKSiPY0vVREFmeGayY7twxbCe5Wb19di+CrYoc
Gj//31pAvmXEWtB9TTYtucJTFN6TQRQB8knuWgEaRsHREfgangmgZ0OWTjZuft5gJqRxAORwMXfl
KQb1VoK0fPEuH5YzhdQvZ1XjfM2Yki5LGmzsEIAqUvogjTH9IcZQqAHFdzHDrmiJnMOZUSFO1BbH
k/m9P/toVuj3JvPrY5E5q27LHBDfyI6FCq1GL78VMYkK/N0HI+BJ0DDrSLLSNYRHkO6q1H1Edbdk
7XUGzJxgawXBl+8Cq8bQINGDqaZBxXKCIlmB60GAfx5Kl9WpJ2dKkGmLZ+g/p3QU1DRUkXnOC40l
kxMSI4mnUAZaitktKmvbZiVYUa8McqsrNKio6dfLjxy0fSqFCBewNQNLPJpHgQQUjwLHlSsYqWqn
IDXNIF1A3Hd5kwTOigdnjrZZN8aami52HVqlGoy6YADvQ7XxQtjhm8qoHxuk1u3lGKWLj/m+1qB3
6mjtEl3zwMXbQ/dCAuFd0yzbWctkMLNB+FFezCq0DYwnVwxckPo8j24Fot96JFCONp3OvidU+pYx
CcTjpYXhJkmawelXpUernlKvLKe72LbItzSf7uaouYtL7Ua3qre6WkH+yqGYwRaVZJ5Kb016xyiq
GgaUaPQf9vhU9c+j/pwr19kIYTsoUymxVyG3yaJNNO4K890uH6P+3k7upvl2oK9NLXi/n/kqRIH2
pqVYhmHJ/Pu91KJhiqWZHfsUZKI2yh/kf+cfwSvoxASXSitST3MlXdjRbix3MH5SqMbX7PF/Pl2n
RviogfqAlEcJjMi95ckQsJFG/88sqF9z0FqemtjMYGEkUmiUqp+2gjWccVhf1sAVOXoSKV2CMsCx
UTvf7KHHnnReX6bQBhR0W0SWuFCgLUZWRvHAjhGe9EgKvaw2d33fBjYO9OVtW508dye/LGr97yde
eFGGUrPWr49rh8D2a1mqsKLBZSNn2nZfzhjv6wtQ5Q5y1bNjCgq22H4vjNSl/fASGS8UQmeNfWsg
pU/SOzODzhWbduBoDqkEyZfsu9QSvFoSh6WRa4+RK/hpZ6Lglw3gklMWGX036g280TwBJpDnu962
fdTNAjIg/04wyNh1W8yYOlGWAaXYBSYyxbnd9ASEqNU3g9ItpBgDuROgioSbxoeNTssjuVxPtKui
53TI3vKbhuxXNC9FYdLQfLUHicnWehm3K3ehSMX0XNr1ZWs4z6BreFGTAj+A+ePsgP8IdLyYkZqP
KkpuQfcP2OTOtIy+HBQ+RCRdtdSKDn8H6QFU/sFJsS29GAOyFoaJoXTnjMcCPb+9uvk3r+bT1fLQ
oqj4NF0dVohfH6C85qSommxGR8SLL3DsPKyoWJTFzNaPa9s9RFHzIBFeOpEJzl/lRZZIXQ4T5Gjs
1qnPbJeBhKwGga+r+PIG9HmCIytwJnxRNsmJLtPVmWgNyGiml8rEnN0iyMzPtAbWM6KpCsa/ZUOT
ufIGkC/taFo4I2gNxC55+Zjc8+rCIbmXv1lO6Uvb4hnIX4GnWD3B767y0y4XYYZ+SDpKYFfejW+y
4UV3GuTkU+gI17oTXctbDPGpQe7n079gOf+6ZO5TxrIMKazVdIeE1cqeu7jzIkm0sesCLi2QCzuY
eJ/0bN1YBkHop5XeJ/YwCB/562syCoggLz5/Wj73kw89MSVDDaWc44TMW7bjK6tI3UIzN3/43dZo
exLiwL6qz1BIWP2o7K6zK8a4qf+jO9Tg7OyJX4fFM509Uv2LmY+vH46LLnOiJpNUwnaR1jdFFG1b
lR3sphckDGfatl/tcLEiN6q5MhR8uqFJr7NSBTn87EcjxGGobUDezvjZ9MD2xboj0e+leVSzZ6I+
qs2+0qqgrwvFSRL7zlYiSGYMzSYzG0GcPe+MPj82F0uMZqopSALYsbRREK5u0kEXWDh3nDBYpqs6
qleKLnPHqemrSoLEGQGnPnMK6ampAVDVny8fpvVn8lfk1Ah3lrqk7QirzBrF7mFPNqvgUbzpQhGG
ULQW7thMVRUZplqz45wlDmDLYd0sbmeJxtk/KqaXlsMdG1JBVAn/1EerAtmVHDtK9AszemFTalCd
xpsYI1iFjFxNAxk/+TmmjasAH5pbg69E79S2tmkF+dmn1DB9qd4X+ohhiit9eBuHqw5qzcviKckG
3spZ0RFs3mdp5rC69Ro7Fl3zc97r9NNwJ2zQklijnY3yxRM0eL1kZ92sU8b9tjiKKTUE5+Cj5Hni
U4xaJwmqJ+aNFq7Kc91GD7UAijIClyw4Bx/16RMzRaerlZUxdqzlZwp2En14nxRZsHNn6JNVcrJz
H5WpEysxia05VW35ZsBATIumDcgWPb23NnrfuXOpbay6u9NS3UeX19Pa5qosC28cNV/rlm3S6xsK
EJ5qa4UT6c0xrUArnRRORp/jyPDMqHbHLhL85nM15S+/mYuIcjQr6bAY9XFR2HXddt29lRmmCzm0
jWWw2V0aTQ+KJpsCnY5eZdeCVOfcE+10z7hYmaiaMq5inselC5f2WbfB1avtZasWPZ3Wq37hin5k
QycfZyQdKJdmq0aje7pRd9pu2AKYg8RD8o096P4wAjZDxy5+FVZdz5Stvmwx5+uUiZCiL+DrtHD2
8SwLYy8K16JgfCuy9VHcvLRKzuHhlMuzqpTkOJets1TocWfFW7XkL7EyofpzjQ8IQnoM1yabvjO8
LNO8sS8c2wDxYbfVzbtqKnzduF563JH0IZcGj8TMAP1989xm10WJ0bVFubPTCPKxKCVNuZuUu75J
CyeWNbfrBw8q6N2qC1H5GnsYaqAYdELfiNwfTVY/2JlylIvs3pChM313OaicffWcHibODS9jCQZk
Bje8epPMh1hunzl4bY4/s0fNs0MDQzLjOvFdhuaDwPZ6US7tPOc26dIldGZwm2pohWPI4MtQnXm1
HGMV1XOJyN65ROBkrR+ZzMl5NhJSKrrerokAIAtRuotnKOym0L6oxrDAVCiRthgjQUriSW17NWrN
e6WkTiIVvmDlol/CvSOsxcpipuBmdZ62W6BHgYl0KNuZIbCdjiE7pRi1IvDnH4JWJ4uHzjtLqwJx
vWiehhbrnwCQQRdsbEqPaboLiZuDvSTX+NRtFjSFpCOFaXE0QyUyBfmS9TFOcuHT80jQdkrbPJUm
84bmaemMxPZVCnW0RrpdmLRRgfyvRzdbyHZgxrPap043pQ+QnPSZDGVqfBR5Sly5sXZpoURO1uRg
fVc8w2oPQzcEmbW3VMsZOnqFEouTFMZWq0xAnB4TUGLrw3C3Nuytocf8UOUBKRrohHhVDMXsqPIT
KNvUETrX1aMuQxQpvmPDvh+u62zTzddD/TNRXq2+cHtLgWoJ81PU4fr6kSFD6TXDUyAlTaBCNiUY
+sBYqVokLjMbx8a0aV+tujbgtEUTN4qOZttA9fpKSVlQGoC1ae2+X8ge9PKBVERHjM0+WL3p23KF
BOaWmpoza2pgFqNvJ4pTLdmdqZigFgxjG6LW0Ik2VSsYMHHa9MxtQKqe0m89gdZCUxOvxr/nEC5a
oHQUGRGAqeZmoDPwo8isYmhKGcRJmBmwmLqKqgWkY25XtVtM9l+h6wbsluxBqMgjrSMlWTjreqjO
6aYogbWXFDfDx8wrKQDA12N6BZHvX0qaBkP1Y0h6jIuZ27Qpt402h4UUXRktNFiSZmd34Gcpiuq6
jcDnPbL9BJJVWpJ7Nj2iWo/B0YB2cohFONWQuq0Cw1r0s+qTPVNmYKEH5i9W7w+m5OCZgdRh3OjW
/KRQkNsoy007tZuu17ZLj59Yzu1W0eihVeefaYeH34AnZtGFklR7KtvOLYoTKTjY1F8q2AwKGWy2
1WNtNS5RDugOFG113eetBcBOd7Ok0U/FwJeO1+G+4h0V9M0otZ6qK69jhUcQZW5UmA7N88dSV18b
he3wEtmmo+SpEmSKJjB6JbUHHheUGHtHglgUido92h9XUGZ/ypPyoFbmYxxZg5NpvZdYiAgoC3b0
Wk+/LXPs91qG2elDOj7F6AZo8i7rg1GD8nr8JI2/lNly5Zm8G4n5beilINcxLZ2CNUH/VY26b0Uv
uhQ/GBkgjhbZaouys8v5dkrZu7xA8Gq4H5oJByenlRNN79E0eqOO94bRefFif0taiiZv4VdtCdW1
JLqyEgJR831RhcUAWR+TBYSVe5oou1qyfRmyT1Gqh0U+HBQ0MWLzJcfDj8STk44ZOptXlVTnjrXI
IWgSr9Ox3Ck2CRat21WLurdb082Xdr30Xq417mLdQ7/6dlHG6zhGe7KEeCWYZdEdBtvni6QeFTgE
YJGAzQCUCgzcJiYE28L0Mx1YK0zRASlktFvbOrAC0jgl1AfU5VWvv2sykCOlIe8ZiPoavbqKY2iB
JVS6t8axBRWE9daY2qbMy61KUgdjXlc0q926jd2eLXegbd+oGX2Q4gmT5xBzb0wVOk97ZhiubE4O
CKe8OTGdgihbE/9rQUZNW4ubCP+yVAayruKmZD6wYVsVIluG3OzLXApSANjBlO4ag7WS6HkxLo2C
HpKeYBoYEPB0/NkrsdOUv6JmZ6JwP6ujM5uSH8/jLquOU2bvBkJfAMM89qVxYFXp9V3tJ5g8oqUd
9GkR6HZ1Y7NmM2HuvqaOqR+6CXRp2bOdP9nt+1xpOwtSi+gAavFzVN2y/hfTNCeefDVrHWbN20WC
uGARubQqXKosXpwPbh9/K3t8PxSsF/DhdvGdOpBjYdOb1gQFKxJ+RYM+iwyYvqxA8Q006g2AjbVs
7KxoZ0R+ChIjHcPBiaO3k2PhnYjWnNMhcKGROXYbA9ii+WjGm5I8qGbn5sahTLc6gEc5NJ7ybV7c
17R718CL2n6flBeKQdwYYogvehYk7F7CzkoD/OBebSGEDuXTkjk4gaj04u3j4BvHpWfEcJiODBYL
6EumuKsRZFOzqzIOF7LBhKFPaOrpihGabep25ZtRhll3lxjf5yF27AUTxtGDBVVE2dfkZzwfXqu8
RDB6jf+PtOtakhTZkl+EGRCC4BWVsiqztHjBumq60RBo8fXr9NreyWZyk917X6fHKpKIEyeO8OPe
5k6K/z32dANPTXUXQdgg9V9TvYcWW3WKQGOQ+pVFBVoQ/V99fCxVOF8l22sBwAjgymmb+7B8inXf
E1qCC0oeI+WgqLnlS8XTUoz40/i5DKfPyiRn9FkhBYkC+uTHbwMHrfoQjLENck1wPChQrtPHNLbh
7r3UjG2DjbYatHs2SYtJ8DgI1RF+9InMYxtHyr6fAbZGutXTFz0qQc0gf4HS61ufxK5C/ddKxmKf
4WUcZbivxbsZ3fkAyHZGtM8hEVMoc1s5R8iThccJeb0kqiui2A2KQ9rPcn/R96CkT5kioZw1PEVd
4hgDpKVqqx0LmzYhTrHEmYxWkpU25V4NM6b1Q4MYatgZKQL0vHnu4xKzlxshf7R1YMPhuRVAVXiO
yfOIg+6LyCHNPuFs39L4NLDRKvrs2Uyxg0r3OAu0DvH4V1Z3jwqrzpOS3VVVueNm5kYKO6dxcj+g
opD083iusdFo5ZYM+WpUHpMIcU3EzW0Zm6CSka6STI4A1atfUSdLmyNVq42ZfuIV3lDe/QR/ri14
4NXkM1RSWCIY6aTmBa22HXJxF0TZDhQSn7Gs9mnvlSqxspRvSJoew/iRVIajQjCxNZxK+8WmwK4b
6I3H0hMDvU8hVTgw7vI+3EgGZsJ2Z5T3oXFsMaEC6crGB3pnHL/HcrCyQP4EUZsX1YE7MW6DB8QO
I8PtoZQlSew0EeA2JN8GiuHGUXunK/m2ClRLa96rgEDOAYpeEo10xDsJ4GqJvss6fhL9ZLUdsbpM
uk3cH3rtnarJ25QUro84DWypXlB/Zn5nRzrYDWYWjeq7rls7HmO3EoHFqbDkeEfzBiFWYyl9tQ3Y
8GSQcVPgQrJevscoAI2latEssgSwFj5+lZ4fOU02aaR4PHupA91GaBcA51tUptXWvSugHaLjD4YZ
2qk6udPkhHnTBByu4GuqcnvSIgdROtjC3jhjZ1yQrZHlboN74ouPANbIzdaC/aAl5jsY57R63FCt
fKPNtsfFIW3kKVWGrRy+i6J81dLOqYbHpACdSrVH688FQM0TWQ9TDNH4f43D72ok24RNz2hLvuqR
+pGqaC/AiAwMLdXg1S0Z0sMAYla5cpdGzGviep8bnVe34b7XoIo437wIlCwlpg4Z5hT9gnoDxXwk
UHYFsesWXI4R3ZSYQxwV3xr1LymUl7hIHziZXL+trIanJ4FHHWmxU1eQWE+IBabdjVTqDasBh47k
EXkD3j3yNEHxtFOGv6YheIyBhu9EbOvNrxBEMlnQQuO2PfriIQoIUA46KnqvTSydwphshcaWRK4T
TO2rZiTQ8s69vId4VtlBRg63U47BU0Pkpuf9Uzo+GKAXbpJhNxbEEzQC40zqNLpmj2a5zVhhk9D3
kgEw6ghy0orx0huZpSB2zGB0evYL021WTorHJj4K9T6W4OJR3rLypQElaXMo8kNSmLbsU6fEcyYb
jB6bihX5G9IiSwtVOw2hoJYmGwOsL2oaw6f/zFsGJV9gP5rojpPUDiucXAm5IjPbMhNYzXxN3GSl
9ve7nHaRxDVxlyVdjEIz4xBuG+tftRw3vPnQk/yl1cadKetz2b6tZKvq7Tx9iVavVFSCJhAbgRAe
qEkVASsCqBixfpl+IsiGFNarbLyxWqu0Xa8/GSbXDIIq1pJOn1bUjMc0L0+hvw+ih6E38fR2YLPW
PNPPVsp6a4stqnoSxUIznDK09trSiunMd1Q6mfKQo8NG9MPtLb2a/1NmMINSoZm/YVsX59jO/NJp
DcsqphdVkg2Lx/9whWXHsFJEOmqhcS6S0o0gN6Kla0n8Nau4+IblhoXt1KsxvGOlNFbGEaQhOpXm
l4QdCgXGwddA2NcrrxdLztt6sW16F0ByVUYAp+jPgS8fgZtDwQg5rUZ6r4AAHaatcXIBQFRmSJ3b
Z3YNJUn0i9XnCsvF6hKgiCStUCqLMLIaZNnGjyK3bzpX71/qEirXIXGULN5CmgpZShxbQ/n/J/pH
uZyayH2orqu6uahVBrTgyJGYPI2YhuHlD6MRLuBZTqavti6vupqLpRaFwbAZCCOFJk+sO4TstVCR
EfcRJHcFswc9esnrfTvxjexSbqMrtS3i6DWPRkA5K90TBnHavti3mJSyMrQBc77GtXa1nnXx+xbF
Q00No2aIUpgf/+XHM1D0CfWhze0zv0KsdrnhZCk+oNU6YowRtf50h5cWMryufEN1tGnAT4w4DNg9
2gMeaSc/I0yAzWp5WWhFsy1YFdjfYngRJ/05QgmRWGvjL1c91r92gCzBCOCZBaV7laA8H7ynuYlZ
ddRqILSu7uiwNtpz3WH9j+ERdeFOGrRnpciwD4GPyAkk1NFaTfR6Q/Dicxb+JFFHtKtZKIEZoXt/
L732zkdPb3IKail2aLO3ZLBmUa2Z3Kvw+r9AawkGrHnsj7uYZVIP2k/1EJ0Qj7Rfa9NwV8Se/zSE
hevxQfHtdzU2YMaB661jopr/EyE+eZu+ZkoNpLt2DnTmpnZgJTbdjm+tBXFrcFHUBarKThBa7GNt
cGPNBBYuqWpoi7EUKk9tGm78Ek3UMgPfsdFsCx3YYrPUVgZzb986oi4aM6LV2gTIAnRtxVwkRv1L
LVzWpSv37tr0y4WjI+r84Re+FlVAWaUTjKEGPJza5FDcBcdy123Wj3btkxaOLgooz6cYPjUuP1Ih
d8hU1aRaiS7WFll4qzalLO1DmI8OJv+6r5EdlFaFfPS2v1rbt2VzWIZ6HOuqX5zEZxT2dtO9C/Xd
EGDbRxmxIjlU6gy3bZ+M6N+JN5iJ6I9QPAzmwjDYVCeiC0wsTB+0YPCCuNytfNvsAP7RM7hYYmET
FQq/SqlDZR21Db8NHJn/FVSGyzK4Bf85b44tyhFqcYgLEx0BT/Ds37LKi1+wMBUosY5UQ2fhjIbV
HoO329rL75HFwBGtOfd5v2597MJgSslHyYB9OOWVtKrxVWlQQFfumQhWuslXPfu/vokuX7iqIDLM
VVaclDQ5Sn3DaLtiGvNP/d8/5R+guY7rfUhyvTglXXpX1OMJM3uFNQzsmaM2RoN86yfhdAyVfqW5
efXSXXza4tEqWhKJyiDFqUZiPlD9JLsvJdVWPu96C/VimcXDVcgWQ2wx7PJ/uAoyoPACO9uAi31m
fRWHyKP35RdegLUgaO3wFq9SLwI6Ji2sRAFKJjZ6TxvEyujEfKtund68yReeWCa1kGM2pypZ4rAj
2CHdEVX1uqhcPf03Rg70i51cOBHDkFoeJnAiE6ooOnmjKAjediLGbSdClw8Ln2hXJVCpR05ffada
9xFAmwnxaozXMgSTUx2g0IgejYTDts1h+JnqjY3ctPSCqvjo4u4ownRbyEeMchAz/Zho+qGCkMg3
D1zFtEj7pnNqJeYZHXtUyghq/qpt0LMWTGeh5ZZovDa9CzD0w/lHVoyvk+nFemANsbRMJbEjDHyN
/MGQ0Z61mNTpnAYNzj7da2VuV3qNhlN4KLtqN5H4Z5tKhjJA5WVm9oLKbujEGimdkWv3RTfmeAKi
V1SfSMkOLJuERTWD2T1vzykN75owee2C1vd0VqiW0fnOHKSjwJTVT7c3/Sqa+/JcF35TByXYALr9
4jfIAG0f1WqFaZku2subaoOmnpX3uzUA09rdWHjQvuBDHRW9OMfovpgo6FfhWlS84mCWr602DVWQ
zGk8AB2lgqopR505c1Z27+qHgG6RGASFEPF7dy9uIArIvSrEIM6lC/C7C60HF60NEOKUx8AGgdKD
snINf3Nm/OPOX6y4cCuSJUlZFx3uYSy3AEqcsjLB4CHtf8noBQVXWHY1esUUHcHK8J4ZXQAGNEh1
s4z/oA0HaayEVhv4jVGADMbXvJzsYaoOEtViCzIzOP2HGA0UsPxpTqJ9aWmy7UODOf4Imqa2zc4Y
i8AQPboPNa6HmhZOGGrWEJpvmJ5z0sTEWaKIKVtLaD3EYV8ZRfmhrdFEMmxCYWG8tXx/fmUIe2cU
rHcjlGS6DefoOARrlnYVFq5f7NfCR/K0NdWoHfDCSWqjMFCxxmqrA+nPHA1NlAZiHeiDdgSp9Cac
AjfSjlJ1mzJZo71aM5WFA419ptJ27MS5dnu3zB0/c+YwJXvnKUQPh41fbTDZZ9820Ku34OLrF3FZ
QGiri6QSZ3NCjwkh5hB5ab5Gcre2ysKHNHWMSmzc4zEfMEzd052aQQqg81eizN/FzKXtU03laHuZ
OuFL1qsqJrmpQtT53Djae7PL3GrX3md7IBTugocZiJbYyS45Gw/cg3qMdHwXhfvv0F3LOK+Wmy5/
yOKDB17XMaupccYMzn5Aejlj4tXz6GHh06oJX4s3L1dbeMuCxx2fhsjAZ4uN4jEL4fQmQEPInlWz
ZGTPYe64XQtgrj4NF+suySkqjdc9uhF83m5PxxR5elLuS4yJQKf1YTysDhZdMyOqzXqBGueauWSn
nFrdn0ouZ/SsFmzoj9QpbOgIO/q3sNDRxIwPsGf/5lf+veoiEi0hLx0obYuz3PM9WOhn9h5qoV0+
72sE9eLEWrmT1+IcqiOzw5yKxuiSQEspAV+Z9CJ+0PV4j5leL5/GY+ib+4bTV8pGJ2s01zeSZzVM
9j7NjlwC1zhSTLWEIGoKdRQUokBiIg2gkhy82VR/qSrTTpiUTsc1qzc/RWF+Zn1x5GayI3JyDflK
gtxN0tZBrcRpypcq2sUYbUu7HNjH3q5LXB5oG/POeB6H/on2zT4bcBJZ5FRN/cOnfBdIBgE1zUEz
eO6XAoKizIibYDuBU0UtubeyUVfCW8oZZ6ZhEIOKxVOnhv2Q95jYfZjafVAzwDjQq8rd24tcTcup
AQwO4RzeY6k0BmRSkjNVBVChUw+El1YAlabwLRPslJcPKoKhqLyrxdEUarLinc2rlvD32nzu7lyE
D3pE9CgYp/HURvUuCUrwDEEgno7HvOBffaBDM0GASVMLk9DmLIR0vRSjp0Q02GF0HVSb5dS+BEY1
uZUJbJZqoHmPhqWGH92VsVPRdIdetlOAZaKrMVETtrsAsbPG8pdCDA8hQ3QQSAD0wEk81v4pTiKb
Buek1rZT9q2pKOZlwqoRLofDsU0/6pI/9Gnt+bF21AAIGnJza8rSETNoJk28EczDen2Ykp9ZhrFU
1F/74BDze6gZWrqs7U5SSxDlx9ACYgakRuxLuxSJS9HnHcJvqp0DoIO44HauGYdWfxnFozbeFw2G
VyYHFfVvvy3PpP7k9fQA/odN7P/i9YceHrqRHDijdoBqowHSbx1NY2M71nwfISNSWWPn6xqn15pv
F6bzG0l5cXxwYQm4uRk/h7tqV538XQp/nD/q27XBj2uxA0XxArUbimBzSRkipjRNGjOZTmTM7VoH
2il7uH0N9N/e9R+P699rLDlDAjPBMNTEkR3FGlqIQekOUY2B7F1nDuCsTx9HNIAN4PVK0CSVbWSp
cWgLdPQ19Sh6cKt11MmhidnS8JEEihVnplPI8dR14qg1HYh2v8tGnhXeAyIid77+LGTniNjchVPh
KPl7NHS2n//MMLqnDVYJ5FccgJmfNy4x9grgCgCAexOfvKwtNhBDgbxx4nV9fjDbuRBdbPgAjEZi
fOQasDaU7aqee4oUluaf2nlwOPtFMCjdowkLygGXVtEWYHabDN9Z8bMcDDcA4KLS8Zjn8sGrLf9V
boaKHQeReipwpSYa+lBusYES2aYGyE0yFqCfkB7bursXBpowo1q/1hmQiyLQnd4ffwkW7lSFe3kz
bpsabLG0Dp28emqhPB0NLuoe9sCkTTFilhfC04H6ADHMVi+LzxFgIwk9ltFMt3Uxulk/OA3AjaRl
thypA37lU87eedG7voo3oBI/sjD6JlVyDNrJzpjpCl48D5V5qozk5yTJCzzgfiL0q40hrkDJkc19
sL7/HEkJWAAYyUNlb4ZA5xWqraCHxBBCYXpi16tvhQGmLN/00kRxwib9qfpiZ5iIfsISCJo6sUYT
Ajf8YEaBHcvkO1H4B/GfKnri2plkmZMG1AOlAma8wMoEuGAKTQ6qC5sDKJor5Lk3K3T2W7vNf3SB
l0XbIYHQYgFo2fhC1Iek/tQkClIAkqAQYQfViwGAhzGgt9Qatja+6O2Ztombl71X82gDQK89q67J
PumwVrBrAPGX+a5Dcg8yUY+gCSTUmdRh6k+dUT6JqXTCKnACMH2jar9rtEOTn8lArKkDB8eYbkSS
7HyZaABHUEtDTzWJAFTCoIkKOjHlC5CUL6PKO2di+abRIe7NAVZoMbtYAv1cdT2AJtqz1jYAQExO
WXxPNbHUKtwVOQQe/eENjbJNXu00BcAKTKqFn908MiOBHpmKapcGMeo6Bz+FeY6FmxbvXbcz+q8c
GGT1SwGe0g/OKiYkzBadjZi4OTcOsjC9phDvJU08BZN1iLs834dizn7I9kak7hIgpKS+Q1lkS+SA
f4coodG8meCmn4Cnvu1irnEEkQsvtmR7gG5uHqVqPJ1Ygbpp/VZNYP39VAMoF7XRLjcC4N2wPVBh
ChpwvEdQ5IHKkCT//6oqaP1Mrs5hBTWWmthc9k2rQsniZFT6hhsYBUq3K196paz6xxJzpHvxMCRN
MTDkRBg1u4tKezj1v3QbgPQ79oV3cyscwp3mV/MK5GUPsavV9ORKIP3H8otUc4rwCsZTMGGEgRB7
eI+2iRuBWr7fDA+Nq0HAyNK3ALUp3UpAc+2I/1h5kW/WaDMocVsLpAw1Li+0ODAurLjNfjLvaerN
rJ/KapJ7LVH5Y9VFOiZ9TddEOvAzSG896ga/B9pbZ3Bnuvl1msHV9RYJmUz1lvioGp5e76Arjv7n
tN1wJ9sRN/LWgBVXaryX37asY+HR1yu0jnGWZgrId+kZwCe2hROXOnD90394gL+j5QvL7UaoGQXq
MJ7CXZKB+cPmv2V5Orto7QnixqAmXBcuvRLe/PGNixQsNSIq1Rz7maloHQ2JNbHnlRt5ZWrtjyXm
SPziuxqTI7gysIRsQZddb5JNp6IfDKZAt99Czuv2cisX8Pc1uVitGzo8Lmk4nSqVuyLvXa07Iru4
vcjaZVvOAJq+TrWUwsvUbnJP7Zn/A0EM6FAAd6h3gGa1q7Seaye18Cyl2qq+PuDDlAnRu/ojTVem
/691bP44qIUHkQpURsIOHmTu2JjvmNh1h4O2DZ3vbNcCXWmrB+a0h7We3tqHLVxIQ5PJ5w3sQx9b
a4AgXWmuRNhrNrF0Gl1qio5jBWZ+mUFvKem9zH/cNokVZ6Ev8snRlJiHKOAsJpT7yqNR+wCxvlT1
ZzrWzu2lrm4YIZisN6hBIN7654WqBThqZaEjdWW5E3UogA3qyi26Vrtl4mKNxaUFcK0FNVgpzjOQ
pICJAwH6E2M2yLIw/egBlptv1gzh6jFdrDl/98XVlWoZAcmLuQUd+NeuqaxC/5lg4Pn27l2/uxfL
zD/jYhk+JhSAWR/pUT5slVZ5M8oOKXj8FfrNbvSf9OSvIefAmYfHsJdvQtccYBQ+Sn1NwmPtHBc3
eiiLSClTMp4mwMESSMv7aNHf/ti1LV1c6SpAvQsMb+MpBomuCkK2SWA4JXu8vcpV27/Y0cUNNlQe
x9AXHk8lxZDm9LPJyi2V7+GEwZM1abfbX6QtG/NJECmEhjDM2pB2nJ40lOW0ZMUVri0yP2kXJsIq
A3prvoZt45FV83tKHyPMZ93etbVFFtdYabIw5rU0z36GMb5RBc1WbWvRX7dXmY1oUVu4uMioG/35
KSRgjZbWyngq0IAtxWtW3pnVfTmumMD1wOxfNqAtQ/syzBOeGvO5uJXHN+VjshdO8c42mF+6Ww88
r1E4/vFd8+5eHFERDoPsokCcASd99kvt0SfCNgzzOdbiRwUdXj9HPhq+kVh8lBEkbzHu2jq6eFBL
+q0K0BiqmmNop7KDfzOSjRTRhmIW9fbur27L4o4DL1qnapeJc+VN3nAs96mH6axjixbvsJF3bMVw
r2GB/9iWxYWXGQ/zqMdVHKsWVekOgzX4tGLLoMMERvcDx3PRY8QhJStvrHbV0CgBygm8iEIzFt67
7EyFQi7MnA0gQEO2/Yz2chsLG41HY1M44IBpt8bzek5w1Y1eLLywBBWkRRM6fMa5qpgVNZ0F/ovb
p3g1p6TcEHMNkCNG+tPW8mrCpk4MzS+fvYEX0wrTYz9iUjZND/kQb7ICDL9j5t1e9XdP7R9X92LZ
xdXtuiDuKkONzgSTblWCPLaqwOgiHxuQJ6TNYcBcFSY+huhx7isbcbfJGnOb08YBStqjZXHOxfCo
aScRhphsxVwLlW7R1zH4HHwMn2IMF0TWPIPokLFiDdcQwkxc/PaFNehjEpC2MqKzD5oZrWAvLMEQ
Z/yjmXiM4qJ01RZkBmO1bwhzh2GbUA2TgOeiAc6E/DVFmOg0X0X/K4iVpzQs7Lw/+Jg0TKZ9mbSH
sEsdMjAHVU1rHPOVjV877oVBBTI3Ed2L6Bx1FUps5gbI+U0GmESTQAEqzA85E4C10LXAZG3dha+o
J8yj94lqIv7uXQV69YpvF5vqxLazPl3pVD9+yMduY36gYVY4t41t/qZbtrbwG0UF0o2eJfjL2kbt
P+rwm/VrHfHrkdeFUSzihDistTyusrnLGJ6D7SyF0FjaBtRFAGzww7prWNvR+d8vHgnwtcsqMTlO
0j+H/cgtEdlFlW4qVHJ780FpQOgeGStg4N+h/o29NBepwAQFPrPLfn8m81LNah/bz1lgd3gY3yHA
bCVOvhFokydPyk5/W4sqr3XIL6/eMj1og0Engw7z7TESnKGwboTJnS8xl+VDGxwUXJiXsrRktDqd
2xOwhpoUm9vW9Js249YWLFyXHGVq1qEwz+TkPyjvAHNBbp7ccWc4sLcQhOiVy/YzAjDzzJ1E3uys
FW9mW7r1CxYOSIly0jNfAwP6mLoQ/dmQMcLw4LmRsVf3bOPryir3+8olMheOozUVBW1Ff+7ao7iI
fjYITGIn2gxAmWTnALzo61j36xHG35dqCTEO/alihqlHZ0kgST1Mm5LXxykI3aA+j0rrllVmgYX5
PmiGd79X7CwXFoZS3dsnvvozFg4kBb+BrCpctabcBeWvsa6svgYLR8p3HdOeIP5I2EOverGgB5rW
j32ygshc8y7mwrtUYvQDEGxGZ1ODmH1XQFn6y6f7KvafRuof1XTc6qDHH8xo14cQ+Uj4BiO2AP2t
5ef/Syj0r3jBXLidiaB/PIQ0wt+OrUTbyfi+6vMNC9g2VIwthiOdTgGnnxZjZlJa4IJ2aN+iAVRi
TNN0u65aq1fN9+0ft0FAU4cRRgVji4QGDdjKUAo/Onde+zo5OrpGP8WOWr3DXpXg/6CT9Fux4taK
i5hpHAE7r6MMrAaid4QKXlx9AqUqms86scE7YssKpSQF55CrP8ATU2C+OEj8ycpH2Krx0E/kQKJn
tXnM4+eADnaZQkhqCsBlgv5n82XU99L/VsFeN8tAc7ACT2W+mfT0EGtbiEUaTsi7zciCYzZ8r9j6
1Xt+sZsL79aRvOpC9DHOfY7WltyGRbXXcxMqW13+WWPEriizbYFIOzA2uoL/rPmol4AIp++MnYaZ
itu/5+ord/FzFm7H4EEfxzEMP5rEWxmZNkPfHbhSr9N3NEh35hwCAkh7e9Wr8f7FqotohZi5yXJQ
7p1Zlz+DLZ2AH998CGMw/3D11+21rpejLhZbeBdKJeEF6hfneFdlNhCO6E7xxKlaN/lMNpU7ucKP
oRTkRKt11+vv6cXaC7+Sjp1sYmN+TyF6pzkYg1bQV6FWsaPbprDb7X/4rQvvMYix7RjeT0RJzINa
NZsnqXb6aW4fMRvfiEnzTfR2e9WrSdTfH7mEw9SkaWmWYoR6RNAQ1h95PKy9ECsGs4RsgDNGrdM+
AvfxQ3Sfo//7CzPmbu4B+Gk3bglaqHcQT6zrxV+NBC4+beGJ0Iv0ezCkkFPM+Dfp0EUfR5uUjV1H
ucXQmLB6NEZvb+fKleQLDwGSqCSRks5n+N8tj8qtd8B0r9nK2rctopy6KIyga01cwsFD2qdu50It
kLZuOxzAsjLH16UJVavJzRwdZAgr669ZzcLzgKMUOIFMM8+D/lqaP0W6kkZekwti4uLsFk4G9GZU
AWXFvI/1j+QH8Wo7z63gc75/vdPc18d6x7fZKXhaTVbWzHXhcohWq6o+zk8mAd1Q1tm6L4DZAF2C
Qi0DhX5fTe50Y7qL9Kd6LB1pMjek8oc6QWmxip6bMPq6bVTXY6yL3Zit4SKdARJJxAZNyclsUFPR
SycG1VaQ/aX5QN/0w6aL7ofpQTNejULfj5pp+eHHyk+YA4UbzzpfOCcwOKZSxfN6DjvlIabIVM1x
o0P1LQYTfAJcI9hmx+wlaV86sllZe+VSLXXba7NPY6OEj4K0ElTFf40utzMXlHTIjVWvcPh5NgpQ
yv0M3TUk8PVizN97v0TICok5Pm22RPC1ONXOPJQbkMJtgNR3ux05+Lu5UQYqLd0ahK1h4lk9gM0O
kimlNR7izRpDpbESgyxV3omiNWEOwtNTApkIRqQ7SHWbRy9j8lPzjWNN0lOsBKAg6NrRi2QIPFYw
fbSiGZyxJeD87UF20x55r96hfX/fhSCWY9uAywfARGytie8a469aea+KT5/sMAlnGcZom6NmCTl5
RAWsPbCTYkKREUhdNXPTBEykI7yqzw5TiQAkf0fdzE6iHOxFryS5L+qvREwWNXF22V0HZCf5QVAO
JYfOv8vDyBrrxxogJoDQLUDNZ9VMy1DzVzG8Dv4+DYEnGAO7DV66IcG4TgChmUdlVG1OQifl7YFo
0svrGiSAK0XVNbtbOPPQTKKea8Q8Mx1oqhq8KRwkL43vSOIx+lhGXxhGsleMfcW1LsupPhges9pE
xAMK7W0MgVgevBk9OWfCrC3wA9pVlmCypNqA/WFTGQDsAJ9p8a5VLd9cre7Pzu6f116oukZ0wc3f
nunC8wjwSGMGHdc+g8hGJQ2HmuEd63Zjpu10kPsa6NglUhxJh0pDh8EswMzIh8KpEykKpruSneI/
3t6h6zUG8fdvWjw+MgHVoTEgCge/2H2mQAqsbgxcv35qISRZquCO078NuCcOUWlFf1P8u0rtNo2G
GgQ1DrUOWjM/awFw7/x7zrIDNxDNcwrGPqU7Zhp4/m7/4itXloOrzqRCBeMkkvI/3XcJBriQq0F8
jlu0KnhrRz2x0/H99ir6lYfrchmxKD/5Va3VJcO+gI/IjmsMRZHmAAs2Xd83VTes4g3zVS+DEXNt
uFM0c+szjC0WzMnRSI7oc6COBzEqh4bJreoD1HmXB+OW1aA9GkFaKUDPWYxfSbgqZTeHYrfMbPHc
p11JAbSEh+/3kwdqpq2+qx1gDoElAp3m2hW7fq//NqDFC9+OvgFtxTl40gDtbdtdJbtzR390RefK
rPur7aGDSFOQEBJwFgI3UBN2j8b7o/SNQylQS6xJdlBAv92ZBKBTtlJIvP7eQwlLN3WmYjRj8QP1
1Nc7tekitFQ0oGL7OyBMZsEQqD9gjMBC53BlS+jVA7hYcRFhkBC1mtHElmBubasCxUkZ7KevN1HB
vLExwQ4LYjLULKoYNpXJvQClJSLsc5mAWDxT79RM/Zxk6PggBFVk4fTVBGqx4KghJZ456k6M7gcN
3GV1qz2xGGjjIhvuKVDyGus/dPpDZe0j6u5gF3wakMYqOQEeWd1G6uilpbnp8wEvCHD16uoY+9q3
L65noqRqpVfYbalxW297r8VEAuahPqYhBcdodzDwBFUtoi9VbqmS7aKGu7fvrrhmkiYOmjNdx1iE
WPi0bBj9stdmk6wk6AchtCQhQJdFGuZZATEatxITcv1ILFYdjLHcFuGTIiFO2h4Mw4f0Yu02+rRt
5aceKa4yfE8dcTKMtaTTT8wPqD1ILqGMNKD/QlOU+p/Y5FuZ1E9m+k5UiFSWYHpsI5fK3ommd15N
xyZIbGzEXoJPzRwMTyBfijCwMkTgfgTTd2sCGp//MJM3DUfDiW5leujo4MDArQFX8QRKsFdBOhx4
bpXISRIGiRYW7CeQzBVtfah4uA1L/bHM71IAnif+WIWJlSa+Z7DASRXIOwn46MywTR8cdxHoLkFm
lIa5zaCLFqWTXfSV3WBWyX+IC0CazWMLoruibvejSFFQK1bc+NVixOUhLbyUFPmg1D0crLoHifF/
kXZdy3HrWvaLWAWC+ZWps1otWcF+QTmJOWd+/Sxqaq7aUJs4c8+jy1XaDRBY2HGt0InQ9rgMhPWI
8agNrrjDPwCrG4+Hdm2UwwKwr0tSXMJo47FNBycO43ZLhjl0zWPr5aNrfK/arViF6Wah/dowBwko
QCYNOuCRXYL0RKLWvqQxkHVIEBQYRnRBzqwDINZvZoGJSpDJgkZ2q4BBPIvVI+ZrbJ0tU6jZBDUL
KLPnpWdhBjTBc2s1xX/hqF3/VO4GUyvvLDrip0KaB0ySidcp1SEqy13XIF1jmsdpuSsgKlq/tbfm
mFDuszSMz1kWgJqzq2dmZ4Xwxc75MdhCuMUDuaINBtV9vRHFITccsWtTfE9qm0X9nCtYYtKB768L
4ZYH5IjCpBMGmBUaC+ILFvfeUcM9yn+Y5HLH81DE8QwOXAwzBBOmLmpMTQw1iAvj8T6VlD14uB8b
ZSr3KbMe58T4bQ39Ls5Qs1UxQMAquIIQ+S4ZwtXmBPZNe0AnipqHIATsLmWBClAFF+N1MCM/UiJ0
zYE9ldh69jbp5iaP8i2EcNw6k+xOlYZtR3ovSwdX6Y07wnTbaIkzoLkhwMMUA76UuPQYJio684eE
AYe2RittfgoX/jOw5C4MdiGB1niIP8lkO0BDTEYw1dG8N2AV+lmljxbwBloGkC0v8PYcI/MUyaD5
ovdW86hR8LIn9030VOauXI0AIslR6savZWKP6Smydj37WltQ4qWxM4NCoFgqbMHoqGz067KD74XS
WzAiMTOoj8kyW5AHJw0zpcw0gN7pttd+oY/GnQMojQZGYcdWeDa1bLf+XW+5z9eflWe+D8PQQK8d
vFHjXBzKI7pkz9Wz5hd4XyHq2bwrTbXe5A7gat5TV/4N/P4HDfM3Xrw/fgYXXJUYYwFLDn6GHJbO
3F40VmPwpt2oGJrQSfwc14kKJs3IlWhma7I64fi0d7q+izAtX/9O6HyI2vbQqNAwrTbre3QL6f/4
cVx6TYvx0Yzlx/1fRV5N7kO/ckFu57YIYe32QlDB/rpu9kbo94dVzgnQVOxIlCHYkuZib0qoIWDG
a93EjdfkOkYwOFDPjVky+2VhJAcLnaHYefGm1YkAOz5ZMQwDU8UoTmqKjGZV7ttakjE1qdzJFzXe
SiFOVeVXtahr9PMDxVnhPtJQ60HYwhu/aPbg0WdtC5L/F2RdncJBtc9wgh0Q4xeFPOIy5B/GbiVy
mz+nKbmfwH2xvGssWTIx71VhTM8OnpUd3YME7ACe5WhfbzWvn2wSoG82eB0Ojai49+m8cNY5f0Qx
6oQkOrZ5YQXTTTf9GfuS07jhA8Lw9m58gpKn6B1a/uYfjwJnk3NHMPvGSFhl8QU0O5AbwKwdutIn
9BhlTSo4RSJT3FkNZVDzQnw1vgxxC14MyUsRBmFU04Y05f/3WhiGiawuQcUVmmU6XybtqZI2rEms
M1O/gDbbHTGhnauVwMpnHVHODP0zEZD3hTSkYJ+HwotibqI7xa9aP3fBtYPgjv005E2FyAttx67i
TRgPsw0Blckn0OV+AHcxMaJFw8mKrXMe5pfcksEETGyM0bnaiLnQotiD2z2PdXcddG6c0z92l7uo
Y55CsDHpyDnH+50zPI/R73ULnz0xbmHcRRwgIdPHWWqdSZJuqxRjO8WPRkXBP0MAYh3i+Hc7YUgT
M32Rt25atDjuEkpjkJkkVqzzTOkmgZo5OgAE5+ZzYxG3Ou7SheC8LtMys0D/h7FE2a6/RPtBRQCQ
2mDchj5QvAfxjYfU6Hbaoq9mEKQHPqeWuB/AXUViJGCfwYDNpUOOWDNmvzOY36YQ95o7PyDdIQgC
0P5jnDFMXw3QkidwnNQKrWtyhnSt4oK98E4uY0+PLD+cIS4zHeeFnxFKBzmI+QoD9LF1uW0QN6x/
ns9POffTlytxlcE0YsXQyzpa9k5Baqm55I/gtPrfOhKyKrKN1vX0t2gecDlvHExeH3m+rBqYVli3
Gs6jLIFJ7rUs32jyur6yZc/XTHDuuTQjTUOGHJiV0n3Z0EsxvaLXYFNjgnkM201niui2P/e3/LmX
OodfAa1kvejHZciROPEvxY19qE6AHx5BcLGDmAqoYJFMdP7tbnKwBf0TMowDdnOQvw7qpdc0J5sE
0Hjjtfnji3EglU2RlZdDCWgsJ0+K1RNUyrZtpHgQ3RFcp0+xHLeNHFg1rO31qgNkdGO0zRnEbCZ4
K8FO7ouNIYWCkrToKHIAJRuUtoVe4NEpfvcIgwzjdWy/rZ9F0eZxAAVRllzStNA6FwmaJQrdI+bo
FuZXa0rddUui1XBIVCWUdTJYPS9K8J2R1NW0HLM8Qt9StCAONUrSSXUSwrWqqnSrzgz5pDzU0T0Q
QdmwyZAflIFeJnFC8MYQqUuhpQl6jBGUcxYSNajIzPqjGkNOSo48id3nw6ktnyVt8rPgGFXEG8Gd
EYKtjv7LDeKLpWBrIdm4IE+3iG0V+nYC/XeEtsD173DL9cV9AZOYRuDjEz4hUWJ2D61GLVmKsqC9
vZtwL9kuZz4wwe38aleBoqyO0P50ChQ7vaSOSLj7M0Xy+z36+AkcArZdoaU1jjd+AmqhwUMBDbTn
xq7vJwj2PUSYzVzCt+bhfUrTIX7/ELmWC0UNEFWhc8y23pCSlMz3ztzAFf2827f849dxYFmxitJQ
xa+bJGvXTueoKLdLW1y1iJ6IDuzta/FhjENIudJHixB8jbD4qs6XqSqh9iEgE/icOeD2m4NIUCMl
NciN5Et8pLUPSY3Z7e9luwALmFravaPshy8QhH+E+hr6bG2kRFU7BTmZ4Em/fTc/1rrsxdWLXlcK
AelyT84ZEuEky8662m3jCjxZcShAm784Ph+2OPDsZ8VsC8bkc+2i+O0n2+Zp3Aa/kXV7DfbgI8Fc
naPVdrSDnBrEzmNHO3fO8NK8qHdCvcalfvf5wf/4LRzIZmMHHo50jC5WYhwKyIbUdelKY4Y8eAXC
TclWy9oZ65959kNw199px9ZMc6iLVhzk5IaQntUhoxDmKR/qAv14chPcJQW4qMcp8Q2j6528MJRL
lMeo3A+PiYLUTjXLkqOOZJOyp2ROvpTjRKGuWI2bhsm1rZkMLJ8W2t2ioHrtNdRmg5pi+C7IQBfT
d56EoSPb7C4M1OdSjGaBBKw/hHlVl5pOZsmbOf1p9fXdkGQvRJ6Zk/bNtqMQgIdUWzxlYF4A4Ya1
zwlz4/6lpMhzdYqj59upNewQJc3kZRghmvg2Dyh06HdUPWAa+iEh45GEuj2AjakvHvLk29xgNmJT
YAYn1EGqjnPNUukY5G9ZEUP0rkJG9iVLqW1OD32QO31IT5bVQ7BvdCWJQZat8AJ12LQB5AtRSQM/
zpFB2TmNnosZEe6EtUhZvzeIvInT5jjCs08wDBv3zZNUHgImQ9/oMBDjW6j2Tinllz5rMckDbt0+
QgoR8zEgp8zdMJAeFNBck3pTZHuNPkYQIFNV5lFi7NM0OpdQSQigQR6UP6Z6p+r4I3Q6sTF+MNvA
RnHULheNMQO8SghlupI5Znu29BfBoVrwb+1McU/sFGSQq7EC1KAetZ+aL28XL5KlYLqrkbARuZB/
iQP+c3v4OW3SqakKb9lEHABWn1/o0s99KJ2ByMbOn0FJ72T+8AKRpPVVLpC4ssj3HNYVVrFh0UYG
teJZ10FRlBx0PRQ4kwLk59O5+RjoSlEF1nmMBleHzJAR9fD/i82/Wwj3wEDovUrbaoguAwZLQj12
skEUZQpwnVfzAdtpIE8R0gRDvrA1geEsso10V8Siautf4piPs8C9ILI5DF2iGekFMxS+NKKE2Nen
DCl3nXxlEtoj8medHhjGZZpGgTxa4dSyhEE71BHAyTFB+vDfbS73yrBgTqPK7KMLRvfmat83P9f/
vmhn+ZdDsqZKKxvQRUGbuYQ3BjmOeGcEIm5e0VnkngnQ4WOsOWbkYnaomMfnsvoVxr//3Vo42NCV
ttEiC25VAtL+RAPxW3uqisOYCiiLPo+V/Ont8FScetuFSWThoyyAYVE398etvCl27ffk65JtAWme
t740wfYpnD9bUNOaYgx/QsmztpkOBVWKpE4rHFcSOBLKgsxXoFQoXaBWPTPPZpGinlgcMqgTWFO4
j3qkQ8x6g7GCTQSeKnxNQWuLaIkcjIRSo1spJigu4KJ3SDM5CSpwdSbyvUVmeE8VFTyJNIDdVn1T
tE2I/hT1af1jiR4UZfkNV7s4y6zUR6Knl4KM6OrKd5OlPubhBLW2bZWPD3rZeQEr/AKpsQmNcQ5U
AD2SxF4rgakXms3rv0e0ZA5DKgaxQVPCzlbzSf5SQZzHVESkw8I7wQFJOidKmTYwQvaxuvAU+eNB
d8kZkl17rDRBt5ZIV0u0Lg5TqmiGjm2i4L5j+Naa4KjN5BCEggTG55Yr7rZzsIJGgRSSlIAuPVW3
evOkymFu04p6hZW5QwLtQoOBOzO00YzhZgzjdVXhqsHX9Y8oCrFUrofPmkfTjFGluFRe9j17Jm/F
c3Yn2ZYP9dXEqcDwZSf38kZ1lwAr3kY/k0fTW/8Ny4auuCw8ZZw+9zRVyym6TJiChrbNtoh+WtN3
CQ2TfeJVrBTEWILH6b017eoepekESpuQRBcGdn+F/q7KB904h9H/m9r2zy/MFyXTeIjypoB7oZJv
TL2n+q9a1DCsLci5tncc7uRDqBVajfthgUmvjJD+aaGK0pAjMVJwNWLirskw7BdnX1Q1pF7LQPwx
Q+C3Z9AJe2imvYTMkUZeKajj0MIijzE0GCFAqb5JFA6IVUHJVHLyDrMs9VuEEzqDWNyy3jrw2Op1
Ypfxc9SDVdIo9nV5X7f5PpALd5ZTzYZQ0cWC6veMjpyBGq7UtOja3bZ1sxmMX5MqOQZa1mPr0dAe
0+Jp/UyJskXqcsuvPnIIKcEy0CKkDnbtDo1f+oiEJ1j7W8yoMFv7jtxI+7bohUVuB717wRFbtn3t
s3DYaM5RYRbBEjnLKpradARvTAC/7z2ZazY4aFRyCIiCgSy6ZCPS4ODOxfgNJS+9ARYS46sF0fcI
QsXqBhtxV4Ut+h7VwmsLxIRJ/T2Y+5cEwvQdZIvXd16UJFM5/NQLWdHkEtkSdZb2oan6PURfWQxh
ARBvh+kFygXSBEHlKsHIwLmq4HqjxcJfOurk7r619piftkf6QvJmObdp+BTXhW+mP7MJo1yZtaUD
NNDCXgEHR255daTvCHk0W8iTi+g4BE+BymF0lScQfZ0k82xBzEsZdT+NZZ8Wjb++ZX8pJv4nPNA4
EM7iAfrC4YxYB3l5I7Ygm0BAS5E4vXJHmp2UnnoCLWWMOkQC07d6Gq6zqnwhWsK2D2UBT105z34d
bqbmJ1oNm9FVnQEcfVt1Fx3pz+iXhP67MrANqLx/RQ1LzA+4HNeV4/yOdFcXVtY7NugNahTaNPqD
FNhaR52gNaHNWe57SPoI9lzgk75rcFzZS0M2xa2JK6oAMXN2RyA2PVWX2qRek/lo5vTG+DGKEkHV
RwRMGofYaguGuLhGOLE0kbAM4uG29pps0a8aeJYDh+01t5AHcdt0i5FuV0TaINpmDhenliiBkSFv
a4CQuS1QzxgiJyHxUe+05ywWZe1vAiE6ciBPoUEh8X3Y6WqXzbCp6s6CMzVV8gV9O7tBFsWyNy/p
lQkOb0rDyuRGgYmajW6CbruD2VNv/bTcdFGubHBAkIesKMCGRM9Sq4FBq3ZbDG/0bQKJ5R+STrxs
FHnXgo3jg0FmoHkkLmDRIN22iiC13Ali9Jsn4WNNfPBHJj2WrYGa5woN34GieHP5M2pzp8sWjm9J
1Du0BFqf7veVOS4GDGUmsylFhPTey0y91JfujDvVHZ3JbTEJvFeD/+qFvDLJxX5Glgah2erRRQpA
k2H4oFRydbdxmV0+yHe6vcx7JH7gC0Uulrh5ba3cHbdoFUU1+BSht5R/WQRg2HZ2arve/4N2bdFB
4S60FTJVBvPasq/6W3JY6E8qFzRYv6hNbPg26xfhdthytaecZyOVGmIyeLaX/xVbg1zFy5JGBeEN
lhfutd26PdHqOCdnLiIz1PMFP6hyTGi1q6O3dQsC+FA4+CAMZB5VVyE3YYKBMk12JnwmcDuL3ptl
Y9bOBA8hxRTnyL6/t4UokLlwguoAIgpPR49nOrqabkM/Fn0svjjNI/pofJAXgwGwMEZklnpfR53C
m7e9jT71Y/uMC+AGvqg4KPhqfERXoE1zriFycG5S3c7Yd0sRoIkAu/gQbkRvUtQbOBYy9DrqYHIV
qUP7D/E0GQmB6r/K7nwcej6Sm2tmyLWC/WsppLDyCzMaf55f1w+iaNOW/796KsOoy5IZU5HnbpDh
DvhaLhw8EmAwHxQRRkgHMZnl8i6c1roTeGy3zHktvTSRr9yvr+h2G9nVvnFgEdeDhubyyYSv07uQ
7U2fGfjGBr85LVMs8CgdCJ/UexUFueAb8lrJPxDyvO1cX/0IDkK0oouoVOIVWNKq0x0qqT7zlb3i
hd9EvaqiT8hjiZYbcrZ4O0zWT6YpnWKItAj2VHT0ORwB1VQDZdUFgM3i1MVx5OV5SP0UIm2ot91b
LAA3TWcTNbf1GRMD0YQRGozRaY9SfYFImt2AkmjOA0fvAj9QdpEuOzIt7XhQ/ZjlXhO0B0Wdyp2W
sG8SuOjWf//tsPXjc/Cxjpb10khG7FHrRnfGeAigwYSIY7jDQMZ97ZWQNoBshQrxq3/G6y7YPz7g
idUpkzK0h16G/fgKNCwXBntly1zN03+qZ+2U7Kw9A2GYKM31WfpyyQddrZzzgNTe1KpJ7uYzKX7X
YMgdVRR7oy2raerNNMA/hsqwaUwx0kGQuTHMYbZTitF6RmPNo90obdqppf40YeodHE6RH0jgAW9S
J686jOVs1XH+HimlX1hohYFGTRvbPebWJWRBIH5a9/JdHT2NzZe0jexgwkxLTPLfsmU5UgKNxkLq
D73cuLM6uiajmLpjYNKEsCnGOC/acBqG4LhIZBKQ0xAthDBR46qzjiHmwFZwoGKWPpISBCs6+AhA
0brplDSzqw7U+fpPyUSxi72WAVgMFsEHFu1HRv04JXaojI7UfutptKMzdFTkZ3A6ip5fwdXkw71m
gFDo1AMFFihKttWmwRyMi6SES9wJEhwbMd347dzq1QfnEJ0ZI53HAk9+hGFHNKf407O+mV0k4z0w
qEU6pgZCtEotfG0IqKdd/K39Fv3bx1jjHMQ0moZhYgis67R0UghB1f/2fdQ4nK8YTYd5CY+gw+j0
BOqtlemrYABcxw7RN+SQPIj1PhgL1TwbKQTf+w7aFl/WLYg8JY1DcLRI5LUmS+lF3VivxZ7tlmfK
2sRbipGkwRY5SrezAVdHhENzkkuyRE1EChKFyiBkLb6BOXsHmSO3e8UoR/mMjj0PVGRucBbhkWA3
+Y5hBd5AFmka0uDhRW7flou+vpkiA1x1ERl98HDmsnkuWOPRPHbHMnDXTdyuiX3sH98grEsRMwaG
k4f5xNlH3GWj1XtjObpt6a/ER7YK2n7+ReQQCpx5nnXJjLu6ihIV/cHKvjcvShkcsu6LXFoCn1AQ
nOjLFl/5hH1iEWmk+EbGfKeX31nwpM4iNtj3HMxKZKJzADEGAWmlDNDY+5MH/dQ9A08qeGYCO37M
9lABdJVN/4wR/TvFYQeyBSfHid5pkj1+zcRCmIL3WeewRKOlJjM1J2cNpNWQH2yMrygaF8lrMZ7M
4ldPdF8LYxusMyZ0aHPlbYJ2k0bR+BeOEJ6l4Xb9iIl+Dwc6Ta2RyQogXg66U3vUFLcMv5fZhSrm
kXa1AOE+U8D96SPoHP604PJrpgzeyZIdRMYCtDoOJHM3xEUHQGKLaLU+sydz9jj8SWcoxyoEeKdU
U2mnU/2Uq/mBlZMfG+VhzKJLHQcGGs3CX3RQ/CDFdPyEcY+WFfsmGD0GFQ2l1nZ5qUHRcnK7tENP
Swg1uI65mYGRP5qi6Q3+8DZvoJfMUrQHz3szmzfrn+l2IvsDCfg25DKK0fenI6+6tOAWlhPew8kx
JS/LPRyXAuqG7vwwOmAPBCk5Ek7oxJUrJ8Fw10kUBoheEYNDPn0iIKGuEPcsdBpZ7XTjNvZRewJ7
4KDvym8QPBdgrdAk51xqTZoEE63I2YS6JJm/t9N9qz1l8lMHZtYWfAYkw3Bg9oaxBtAsSJBqJLPg
Nwjw/t3/vQIrpa7rKQCrz7lvJY/VZzJK/vpHFsAhT1UU0WLSZrDAncHcTcsHExXyLPuvINeSoSlP
IULME2OgG2YMxmW8igQnaX5IMbKsC+Liv8RAHzY4jGtzFK3AnUxRdIHcbwZpOBuiD+DTe8+k6a/p
d6vxIQHogDdQ1Je43OjPaP9hm8MzS4LaJ51UlCZ7NHUydrKalzQ4oQ3AVhCUqJjRm4kIRIUr5nBN
M6KiqOb3qK93p/JNg2KfG3gAEz8m35YslOUqNsrNoGkVIMPt5jv5Y8UcxmVNH/aZgnq/ZpM92Zib
ILCLS4G+WLt/Q61RQ9LN2KUnkYP1F+fkP4Z5em700s6lCs6ds/w4+kujrOpA8g7DSyDWmZzqOM6e
esgdoVN5+5p82OXgp63LsdeW41Uv9HXZ7PTUTaFzDNl4N9lN0h5y0pozP6GoL9hr5bZj9GGag6HB
bAnJYpJemghNSbJ636pzDg5w9C6PLH/tdOjEGXR0e4Zm6jTMTqCYcSJkgRAUQgLUel00ENP+Tspj
p82knQ4J+zFpPLUBA0IxJzt9Pqh0Pg7dXQNlzkztbWmuiA21COgPpO7cqpGdjhiiMtOvad3ZA/uu
QQhgHYduz9V+HKl3zd8rqGsmGWTDE1pWUojOmsx04uB3w45jHBzCUj32g8LcOsRsDkJL1klnqNla
4eBPmfZCMt2nbXPXZW2KCDvyx8QQALHotlmc25gakp4GPQ7AaNnya2I5mF8Oe2ehwbccejY7CKK6
kmZLb/U/KDEKzXMOpVXmDQiu4LWmu/6oOtUp2eaPoR858j5wRo/aMVgTzZdYMC4i/CocrNZhDZXp
gF7VJkCVc3iwfrAdvVcu01EHbU35O5Md0xE9TSKUsThclUql1NCttuT3KSox4DM6Zyd5Uz7LDnLG
e2PfIpJj3vpBXP7oCpjzTOQDZFAVaPGSs9Qbmyz43eqHDPInEqYQMCgrOPVUhCsckKYdhrIihu+K
AsmOVDaDCvUWw+NetO0wkkPvRyd8YL50Yq/DTnMouubs9ivmon+IcOYvcfP/4Qyku/8MjGSQsuRD
hJ+yeHvIJ6ESO9pIVmrMMRz2JTomu9mLvTBxqeyAqRC8a+s7LwB3zKP9+QtmEpOJFDhshTc5EdSa
wc6EpOV+SSkNGJFxFyY5EbQr6683uNr+tNo3qdRQVprnFErxphUdJjI+D0bRgysN7OQhk8BKOrDm
rpcLY6sq4wjV4AECxJLNmOrKCfKExvii1fCD9SkH7VkcfAvqeVu0u7DQnyBoD2k81XqAqoFbqqE9
tRfUcPKUYmbmDqM2CXYdTWDBZarnCymzH1OYP/ZQ5a2MtzYpj5IlzBgrq4cc039/rpkGkRWGGd5v
8zS6oRMic+8v8oejp4O5yxVLPq3fKo1XmAqLGHWSUUZnVQL2lzzxC/1X1EGV2FCgnC4a+fpLgeLj
LHNwmaDRSU5bJboEjZ/M5bltwfoS1DE6gEBeT6UHDDNBDaY7JD3IYA2RoML7mMPfQUQjHGwWY68W
JknJeewGG7GLrfaQXUZuA2ckMCInyn6x6lioxJW6rYxEi1J9awfDTZp4U6Bzpb8PieWk3bBt6sGe
TPnHkEXPWnqXmLIA7/4SH3/sFYeyoyFTzC0ECHNGMDCBiUkD63SdYjiw+9lYX7p+3MU19JwN6VBl
Tz2+3fq1X4dAjXB+bBYnKfSXgDvoZnRa1ddb9A6JsEVkhMPZjAy0kCQcCL2R93WH0a/6CDqrf7mX
/ECtFZhTomNgGnAebPvHJdEDKpe7cFtvrHtN8HgI7tT7JbjymCCdEE/dApfTXLpjkns1FA1Mep+j
d9EQMpMu4LtypN+P0ZW12iwbqx8AGWRf7xaKT2iszzYFcczzkh80ocxMdkjKjy47MxSAHPpDEwV5
CxSv/QYOtqRUMfJoSYrLZ+unnDk54h2wGTpl5eQz+JpFgZ3g1Ly30l+tmUWyPikJUEtrspMedGjH
P4Vol1y/ACK0en8Xr8zgK8a6XknzOVd0r2e4a/W4T3Mwc5iTgzFETFFl3+s53peVhtGw1hbYFx0k
Dq3Af5TF0eLbNh6oouMvBuhIGl/B5uKreh50wEz0+7qtmAJftMEc9vSyJSFeXjptvmHMHNy06lsE
1VrJC1+i0COF3XypnckuXtZX/N6BsnaQOMzRzFwpp1xJL7I8FH4ZQOUeTPW7cAgdaOVKtU9IYEvs
rtEZpCqUTfNVN3ZG+dxo2taocLZj4ijgWVNGaR/U0MtLDdB0bmfQ2nXxHQQE9sl8yKMIDWC6O4MN
LK/H72nQOCgdbSQQpvS5foyLZlsMxRa+hzuJOMaXeGRthRzgtVYtYbIV31QlBoaLUbycLuubKLDA
D2PSVi6lNlzgx7KQ49jIuILrFj4LIr6nUv/zNPGTl6EaqCBEBmqrG33fbfpt50ubfvMP4nvRYjgn
cMLArZQvyDKUDvIIKRjAFsaByCmfo+pE/cKPfFEjluDwUw7NFDXWpWo5/DN5m+u9nn4PRO0iN01o
umWpugJaLMqdgio2QK5QjXiPIBwYqk/Iw4F5S1gyurl7H2b4zsqpTYt+GJCVGZz6qO+VRbwe9wdx
QwFx93K0xV9MZJKLFWItIUY4wmSs7xiGTBukntZP34J6n27Q1aK4I9FXZh1OA45E2e5nFay2w1sZ
IMMd/1y3I/hG783/V+hPwqIqE4IoVy4CJ5RyKD1GaNsXDEfdxPir1Sz7eWWFVQHCjHopWRu7imTg
dW5tIw9xKJBOMb+uL2mBz7WtW5Z8ZSyErIiUKHCDGkNzctlyOyk9J5PqDxhPMfLRy6i6Wzd5cxfB
vKgQXaamyecKQO/a5VUR9ufGgFLs8JKMkkMVgZGbh+7KCPds9EQZg7Zn3VnCDIZcQItTKgTe8O2q
w5UN7srmSZTImqR3eIzLXTW6zQPaq9wElIBB74CFJfFFGY/bEcB/TIJj5M/PNccdpIzbqkPmHNNb
xxwqt/P+nbl9k29EfIvrewjG3z+N6U0DWZjA6s41aovFeDdNb+snQWSAu7dNEhSFXEb9mSaSM044
6oUsgIbblbGrHeOgG4UxaYor3Cb1pHQ2GiWH5/lo+anPduWBPGYF0uBesRuOw5clQxU7/+4kWnw8
LYO008DEA0Cjt2xpOFba7/VdvJ1xvFoid4fJmMwtFDzQapB6rfrcEk8Z9lnjwEWaodpF32JD9rIJ
rBo1syX1VxA8q2Nnd8W3brac9R8j+qScgxoWchZqed2dO5N4+hg6mSFwZt7rXJ8g62q5nCc6Z0Mx
Nk3ZoeshRTKfIBukmDai78c2iDZZBmyep6SwO5DpP+gyVMup2UHIJ4q+KOGLhpa3ZH5Os22moLyL
fE/7i4IfZB4N19qa6AdNthCRtkqnK5vZ7eSv+YgyYpo4RZ/ZqXyW61erTewgrL8su0jagxo/zRYc
4ml0GorrL6sQBB3w0I2dU5jUVunTEFf30MgAQ1Rh1+oLRftODsb3ygwvcdyEG9YEB2g7nqaweJA1
9pr1+ZGy1qnDnUwbEJqgkQOFmwhsEDUUiRPtXoIrN+jHcpjcCaXnAi1W4MPyqKY9rn9RIeZwUMqq
uemIFvTn9hWFnG2zQRVjnz4vGUYJvTkCazdfv6uvy4FqEgXwtODgnUG1V9V3pmw19gTGcRc8hqkr
6damU6P9RMOvyDkjSTTvavNHXD0UEkLZBK8/SmqlAhL7WfAs33ZxP34ZnzEoJWNMEWHQc4QJ9KLP
3TSoTj3YXeQKEucZBvIqaC6b+hdthJD0+rbcfKavbHNQTLK0mUJmdGeDdnds2jNE86T7mQX7umWn
VOToCG7x+8t35RWk0xzGyOkv8zcVoidiW6Xg8VxwYOUS8/G6PrF47LQY0N+3G6JG20BjdmFVh17k
Tq27GxYfss9MbTU64xWLwTMeJL+S1CedLIC92wWQqw/E4V6v5UoUKniYjZ5+T1riFmMKcm3Zzqoc
rRaAFRXcEq3XmT8j3fDBwOnGGXRbrec6/RULa3SiRXMYKUdzV2u61MGVQxMqIQDDHPTek2DZIjMc
NNCmN0Abg8fV6Fpn6qAVpsp+WAWv66dfdBw5TChik8xaj0cFHoltGsiZ9V/XLQgWwkfILYZd9bFt
OrA2HlS0VIE9MLDqzbqR23Wbj0PCB8m6HLVDjLrsGQTO3Zv6NrvsGaOPKB6hpQs6JBtQIXvlPus8
1bQjX+TPCe4cz100dEGSdAbMK0poZ/rLGPh6DqotEVjd7qm7Wqfyp+MYhbXeZL0CJwDJx4FCB/xx
DDegcCy+QYm2e0o29DG9A+ky2qc0NxxdxZGfIEPW/MpARYXSmuTWF7FM+W0+javftZyzK1jro86Y
5AQoCgbDo+KjM2p4gCPoqpjgihvUiNAJLUpMCs7ue1nxymbdgic5CxCIKEz1CdjNiFS76+fqNm3e
1bo48Bm7FuuiMkg7INsSTY3TIotk9l+MGN3WE6SxpcELoCNXYs7K6kxPSdFYq3yv0kcrsHySQOsl
LrwCUVINvQi1+WE1kl9BPdqKg22dlRjfyzVPpiJqQUEEZb0fpKvNqVQKtVkdERSaU9COY7Pn4rR8
jt6z3qQKrD8i90L0NTjAKtugzooMDxsZqWPpJXQV/fWPIUISDqvKfprzTk96NGiCm46CCQLtZqEs
sHLTHzCIAekiRVUJH5pF2TCljTnAF4H8haw+FAlogYfS7eXObiEgVkA8c31dN3fuyiIXq43NmFqR
1tNz2m375DXURZHazY27MsCBRkMKqY6aCalt6XEMUggdYmY0FNGfiKwsy7w6cYOe07aulmis+FqN
uyiBjp+WCfbq9rm+WsvyK66sSFTDnHmxJIoqzUaxGjSG40OcQ11wsDzazsf/Ie3LduNWlmW/iADH
KvKVY3dr6NZs64WwLJvzzOL09Sco3LvUKnF3nbM24AcbBjpZU1ZWZmREhIusnY5ZDuW+5In1EPKp
ahGzwqa/P/sKzi2gHWGZrDWRZKqVXeUsta3cU5fxamG54GoTmeLiDZoorJeB6jtmy2D3Md49+Xwl
z+y2NBOBKeHkcmeY6AvtixwogBr8gZGKzBjtwn0T/RrN33kBYcroV9n9qvp7syydvHtujOj58lkQ
bSLujKcj2sfBzGMep3qwLeO1RouZPPy9bGT73fW5fPx7YxgzXe4ZTlwFr65POeYU+nmI4armuYaC
O7QPwfI7PldMd2Pl1Eqi2vy6aN9idCiLUB2lXlXjRWgToxtpbKI5uAuBsGgkR7mVjfdJi5xcEV4F
a+bqgjEewWxJZt60caEe3SJrA8VUnAkaRgrN3QyUGKy/ScgYCC5O5YNv4pJV7l01qbnUmGVnHjMi
Xal0gD4hOkFKSUIBo0iprWigOIWEZe9aRqP54QIoSDV+pOaROiib4m8/ZvJBSiwgvSR0nEnxcjQa
kHrKE9T3JOBs7WQEQTKgwbMzp9re0C0nJVa7T0lFAGxo7EqlB0L7PyaJiTspzDeGHpStIPxNIc0G
0pfsRY0LMHE16s+aGK1LU5ShwN8I2aA0bMDm3zc381IUu7QYIO5j5AMYZJa9ObLFnst48fqSXZfz
cpWFfWO3yvzCUgR95gBtg1AytEcWN+NVnhYE+AWTXslE80ypqnwjRZ9aAtBobAWRvp/JtAcPF8SY
hqEJLHR7Hg0V2Ma0Vd7aZX7oCEK8XgJy2EIgmxhewUAKSyyME4IKFdA2xT2b6qCS0mMPjCBuR7BC
ayWoR+YCwgXQoivoX0m2PHSY7E1QHyNimXa5Hi2eHFuho2X5azgMbj2ZwdK3QSQP+04OdyQEGWdj
daGdaYaJnIsCVcS+vmUE4qJNIsfBVHSGC8TzNbS8DhW4oEYp8WJNe08LWbVrs3smaGsYe+hPTQA0
5Y6R6G5aMgd0QSl4nqobPTR2BYidkq78IeU/tTw7LcPYrWKVTq+a+7qEiiX2b41a+/SqLN21YXZP
SBm4sxruWrwrmNJBo5VA6SqLR1DhIp/TRiTIUm03axp2jubJDViCLAhruGo9j04UK5mNp+Wf2USC
qnsO28H7V07mnzNucvchHUvTnGZIE+qB4etPa5Ee3WVOc6oe/hcNX6tjvHDceHg5bfMKvevwKI0n
PaCAXeLAIe5GVPoCWJZH0WpWa8H0CxjN3km9/EYEIRN9AHclhlk3spI2uKcgWqYubxMkzYr8R6Lf
yVXmL3p0GEq2vzzH2nbo9DnH3OXICoVOtDSVo07BM9azoC/z1iZQvUI+MZ1vKzZh+cuRIVRA86g5
xw/dVL+yqd2FSu+hjOGCSheN4vmt3o2pDarM0o4t6SHtex+VFKcyrJe4zx5JnHpdrerHQsp/zdQ4
ZZCmZRazh6Vx8kJDc8qBtk8aE6RkRQPkbuQsoaiPApp0HOmPXn9Kobp2eQq3cRefV9GHoOdZQAUN
z3IGKYx1jLU3KHG4OW1eSA8d8Aiq5Ih3x/GQmPJbnpMnXSThtn3b/7N8PJA9B4S5rpGHhH4EGmfA
ZS83d6GQUHIbUvk5RIu7ipjSQEw8ZWtlVnZU6F3mfnTAQtegQV3+ojYbRG9UE0zs95UzFejPaRqG
p+ngcf0aqKaQ4QDVMFKtlawfxhxQCasUxGvfp++rCS6uZ2OTKySs9GOMVutGPihdFaSWICLb2CBf
rXB+LFw7EgHZ047pYLjUyL2xWZweaE0w1wcUGFkNt3ld5M7SKp4V/xbsz+/Ry1fz6ySc7c9e60sj
QXfu0bSgvrnchf0jRGUxbIe0j0UG/cUgp6Ixf4/PvhrlnNmigM21s2r9yGpnApcKpIGP1S2FxFV1
o+418yEBjT4IvguQnPzfe0C/2uZ82mQszAgbXTvmxv3UX6UQoY3JC+IjwQbdyNl8NcT5ln6OBj1W
FO2YPM9OtCv94maidrhj7uKpOxLZ406Er/7+uP5qkgvv63iZDWQEdfS3pk4OekRVck1rtIcwcszm
0KZCepz1DHy9F79Y5FEZGZIzibKqiJjpbIMRwR5pv3KfAsYGykKr+4VC3dOES6NBs9QQAgDaLbs6
1gRHVeANeFKsUp3GaTGwixuMFEKrUHoX4AIFzoDnQm5VbYozCn8jheB561Q7r1O7EYkLiaxwLkfW
O1XuUhyMsE5cg0WQSRrdHgT/l0/9Rm3567JxTodpVQryEAiF6UF8Up3wuX3PIdEED7BPgsFBj4nu
9wGudOPR+N/xeQi2Ks+KHFvyrA7riqXa+5zuSOOXe+onnnWLprb7ODxZyQu9Q9eJCyfgVgIiotXB
XNq2nANKIU+mShTjTzsEi1OHoPvdKG7J8nZ5okX7knM2hdLWBU0a/SiPBZ5kgz1qu8sWNop7X5eS
czPhUPd5Ah44EImhkcCpnihAAQ2gZI1gzkRj4ZyLqhcqaEj/3xmrh8br8Dq8PBjBsvCEVzSqW5J3
WBYTfqNzyvFVy8ExM/zfWfq+zJnORSy6VOeqqmAodWLaMyudUReIaW3fcCaFCIdO0TzLWzBay8rM
HKKz/X3cTQ9h295goe40SFFpeidwf9tu49Oa+vUST1RaL2PWascmI25Y32iLN0uZd3lxNvq01ln7
tMI5p9iEOPfcThpQQ5OrAH+HRiLTjZjbqX75ll0vjuymXogxu8ajhoqyI/iA7Vjl8wM4rxWH6gTm
Q0j0aUXnkjD2wEPvD4O6T4YU+aWnmv2pptqjZfp/ZqP/OvJ1/s+CJFKSyqBgP0K1MFCaxafJ3sxb
wUkWLSLnkya1nCYplbUjKY1DqFDoJsrXCRHVXERmOJekQPbPnIdGO+qlFFzP5k0ai6QuRSY4l5QU
TRyP3awdB4CU2gnAWuN9wYtPsB22vcXnduAcEnIKRamQDJe+eSVld1X5rI7yg6E9lXXhSmA06OXZ
qVlyO5P5Wu2ANk8f5OzXOA9ujOzTf/c1/GMrDadxmVmvoSIEsjSbOOVxeYmP1v0SFNe63wY5cYyf
RKA+se2U/5kD/u1VJEqpx92gIWA4TQyInVhEwbQu1ver8tMC51taMCLIdQkpWArIaIrcniTVgc4q
dzBnNw871ypL9/JcChaWb9OtEMzltEqxsGlr12B8MqOnZpzsxRLhbzcQaF9ONt9y21R444UNlHZr
KwS1UzCo70N/M9eQdNLdLn1Z0sxW9NitNfSBd6rTzMX6hHdSVrvUvDJA7nF57BttXV+/iPM1g1Iv
DUPvHPaRO4Htr3OSw2PypwATxm/lxYJchF0COgn2VSc7pszVRqcoUQYV9qMLTrHF+aMc5YoQeDgo
0VVXLXiO6vDBEvNrCi5KHlMbmwh3+xZXV4+GVN3JXeVtWaCM3VSO5A1oFtS8FmrOkE1D930tmGyR
cc5R5SauZULhC6liW9OLnqToLYrsBb33fSQkNBBNKOevsjCPKrBXI+is0fwYm17THQc1tvX6lFma
M+WHpCntNpu8khlOZL6T5F5NKptqAs+5db5ATiWD1w6iaKjEfr3O4nnQlC7HsMnMbBWdgyU4yiPS
QWpsEZjaGvO5KW4T6boatqMGKnZivUjRqUK4rWb/ItY6t8HdaGqixuEiQaYmQZorZYW7qEGSnZB3
c+ZGJF20eT7PrXF7pu+1UV5ijKjz8HRqbfTgHZtgJYdQQASW+upp2Ok2NewstJH7cvI/y89qx4Rv
/c1w7PxDuO1kGYVchTTRjz2DaJxeuRk4I3uwuFV542EXgfj9ONBuX8iHsv8JclIjy/ZZibzcgF5R
eQEbIHvM9eSN1SI+pK1b6ezT+LtQJUaIjuQaOS3p16B3ewPlo8tucqPGiFrI5x7+dvFNfT0r6zKs
eHJgO53lSt0Xe+LXgbUX5Yw28E9frXGXIMulBCgVXO6roLH5l92BDtBO/VUdmoCVemUIUm0c3tIR
QZ+2XNT5OLmge9Eb4J4GTCXQGXaILc1kSCpnVtAuEISf6b+IdM/NcSH2aM1LXxiYVtM6UXCJVTXq
RE+X127dmHxEcW6Dcz+RMpQJ8Dk6FOSvawlarBVEveXhSprfu0o5KAOUFKy8F3gJ4Y7hXBEpuiYN
01ADcPMt69q9lOa2lD9WauTLre7EhuLile6k1uhpGp6cjSQJgrXNtMv5yDlPRSSpIWpdrtsIghS/
il0PkpW3lSqMudDsYY6OnOfjqh9A7gHFjm/kVxF12AYI4etW5vxXi1LWqJN8fcWFAaD2T/FDfdW5
igP5mBsQNIpgZFRw21icnyosaPW1KQYd4U6PoBWksdqzZO211yO7UQGg1cDoVdDhulYbII5I6IJz
5qdMwyBLfsuJaXgT2m7szmQ6ysPmHPQMZbCoxAVaK09tg0o1TUJUNyZptpV2+bloqWJ3tfyzg0iT
HRnjy6BZ972mJk4Uyn6ssjs24RclWb0FKB+6MklRuLWMKvpUtVda+DzW7Fkzyhsdpa1wRg25f+hr
VDIX8LtaUTGtlIU+AVJ+mXuHkNcor/2oDUtfe7Ca5kprSztfWq9qDlYFHE30p25iXPfwTmN0H5dk
30uQmK+gQKDfdwxvhflV1oAUr4wDhdy9DPhbmexG5dflk7fplxXVUHRZV8HmzTkTq4pQOTYonGZ1
l6SHmAyCgGrzuj8zwLkPS1Lr0UgoHL/VutUyOANawOZJ1E20uaXOzHAehNSSFKuaZR4lqrmZ9pAZ
fyeUvGfz8fJ8bR+WM0Ocz0DPY5g1BsFLdkJTY+LKBbOtLiBR73QpiB/gJfLwNq8Uf1aBc5Ce5DwL
Ln+DaKycz8hJTZaxNxCGL81Rj8yTpSzv3fh3qGX/sqUN3m+4hrPRcq6hKsAoOIGpAgRUk7u4udtl
XoX25Y9InPxIbxUUt/un8SU/sJ30DiTP5Q9Yf//bxXBmn/MUYIQ0ehqZ2lHSryX5TckXu0zQqMLa
q2gpgDUYBXO7WaM5GzFPpjpCDltJQmykzpsDEqgr0dehfAHDkz9eQ4lhJyL8E5xAwuUFTTaGUdub
5lGj9032ygwBmdLm3fo5hTyxaj+nY71kqG6NY/ZsSLk/T+ARLBQXPtbT++4XIZo7tpkgbNjIQluK
YhHFMA1Ltig/LsShjZWm8Czpvrst/SzoV2WJ2zYQvaK+D/CrIS4Ss9KmaetMRfoKZEbKLguMAOjk
ncjMRrTw1Q7nKmfAbLrSIOYxWlW62C0DmQsFDlIpEru2wAQJ9I0VPgwr6LsA8eowCIIF0UA5V9ol
tDHSkdFjvl9bl/rd6CuoGwoH+j2p+nWgnC+1jJhCbhs7MtJmn2ajW5mNS3TLK4twr1utpxNlTzuI
HOZMdPzWSfx64L/a5txrHEtghi4/FhOMY153t6J4jFcrqPz5LT2ImP2+305fzXGutMTzO+4jbFI2
HoEhczMKcWdNdMRFC8d50bIF46paYeFWfpYuyILR1/3CFwVy3z3J18Gsn3GWky5myM7qIwZTSqgq
Qy6atQ+X3bHyIZBxYX14aKOsK2ZWST09NnK0l7M83audqriWDsmHLsp+RQUd7YQWhVMvMdj8gLjL
dOVVVTtH7/KrYjb9rEJqSmqH6E4yxn1TdwdNWbxJb//OU7ygS65SvDFqZHDaG+im7mnyhxkG8Ivd
lPp9P3lTS/ogI5nkkgRoVb0ClK2xlgrNQWpnG6gIeB162xzdSgJTyX6AiCqwVJQfrLn1exPJDd24
qdESs6TND52ap9jQ94jE7b6IvSGpgrbbV+hhkUr0bshNoIDJUEITZtfCjZlxoAJCWqdBbN4r0d9c
OSWS7ltm7NOm2Ssyu7LgCKa8/ElMMH1Mmu6FcfYb6lb+RKUHTY/3DVHu+vrOasvn1myeB0rduk9e
khBI0YyqP3VygyYIZ56gJF3QGzYzX66n64JljV0NSbpLLR0UP0v+i4a1J1l/Qz3N0Y4VOSyLHaXH
SBiSY8xMNDelsf0hFpHGDpr+7SybwdgJqlBlpg8xxKsTNblfFOO1B8EjZnWY3Wia7XHAMF/B/bdy
iABamSs5WP91Au6RwlZp6tcJc5j6d5qvaTcGbfaeSuGPRvkdJUjaMQDh5iszfs3RBNPU9Q7qzl65
hNdJFP+mJH1LzcpjvXKDdFOM2nntXN6n3yOk9SRYhqUbRMdtzp2EsGZZjcIJCGzDQ1v+oBTwkUMr
0uzcvBFU2cJ66ibRVJ5DIS8m0kbjFB6HH4q/arDQwqbeKkvJHuadSIxqy1edW+PcPx4TMnr/uhCq
E4qnWPX7oqIPrpieL8+dyAzn/eVEbVu0B4fHekAHEfX1bF7VRkWOfstZnY+Gc/RmJdWm1Kxz59d7
1cuA0rX7XetBAMWT9v1THoj6ZVZfzruuc4ucr5c6NH00YRkezf6pih6bBrxDyQ8GwTwigqJtRJGW
cm6L8/hZGxkKxAfCNYr0ZK+JbOi1xC71tKC8NZ7azP033CRfbXKbHj1/oMftYJPgETLPIaQ4RKRp
G1mvLzb4cnxlDOE8Ndgc6l14pzsROsUzANyBlAY5aPyhwqH7KpjUrtMlKG9EmQPB3uSr9BQ7vpoV
bJqoeKjl6VoFX5KaZYJbbst7nC0er0mlotCELCk2ymKNKwTdyfPOTpQX0koCP7XRavt1PrWvV7Ys
DWqdrB5kdFYPArALtYeX1ggsb/BMW7WzB2O4MfYihh7BWdA5X5KNnVmQpgqPbFYhtbikQA4z3NaT
PVPTlUrZvexUNu0pmqaZOpEV/Pk6TgKc2YJ0qXWMhsozzMnGXWl3snVIkp+ZLFi/zV1yZox7EISE
xaoxE/TcozwUhsQh059KhP7aSLZj6c6s8Eunz6nUt7Ci3sxFQI+yozsy+HrcygHuvD10ruoPd92j
aksnthNmu9cZ++bNzsxzK2gqZUF7sP7hebUCbOsHMBnYs695/ZPwQbAO5ZstOKwVWYveGYNbPTPW
E1q3rXUEL9xH/ZG+YcQQMyB+BbVTodDN9rE4M8itoBpB1BW6y+sjXPsxezF6Nu0qkG7XfD5aFJzq
OIAbVwgn2Tz4Z2a5JS3zUGfL0FhHa7yq2wHodZAvzHc1QsfLx2FdnEsTyi2ehv25ZDOIIUKwCpsv
pujNr22et7ORcJe4WVYQNQG19bHo6idCXobllIyoTCjvCJwcIDEQ0JqvUPC6lSlLXWiR3ZsGqlTd
8gLwrx32SF3Vy4yWGugyo9EUZ1UK9K5ycqN0eqDxE4omIS0ZnZLGEVTIk+owysbtNOW3edpCgsro
/sRye2MUD7p1ZYIxu1T2tfT38jxuZONwCM/GyUURMtNlKWmA1u+RTU3aMcigQGa1d3ULzpG4cLSR
2nkCMvy1ZWe4T1IwpefRf7maXGBBtVIdVYLVZNXt0kXI1T5eHqZou3DRxGIlUPqN1+OgPk5J72X1
JBjC9zzb13nkYoc0V6RZIhXQn81vZVThotHjXlG/buo/ccP8cKS7y2PadNKfK8fn2UjdWqESwaeE
ebkbysPMHiAlFlw2Ipg4PgeFMS/TqGHiYrSp1o8mE9EDiAxwjqrPSTtDeRu64v2hsP5kosZJ0e9z
HikuMznSupUOCU1zOYh7slHEyixaiPUTzrIGY2l0faNgIerwMKbLbRs9gmtyf3kh/oNH14GJU3Si
yh+omzMrVI2zarGAqjGO4R08jBEF9WN1X+ySw6qbysydDObNwW4DYWVg+/b6NM2dHuB0rDlqYdoE
2L5pdLuPJK9rgUlX0VPQyE4evWV4yTmZ0ewqI9qncnsAowsYlZRxR1RUXjoD2jflSno1KR2kqOYu
s2UrfIqr4iVKKLQ91OhvEw3zn3isEdlX5guLnsocaggdmNOspyEJr4wk86EZvp/m7CpsJX+UTzW5
tsqXAiiirPgxL9ZpaKZqV6bZaTRapy+fTAaNm0K5Gfv9oiUFiksQodHl01SrN0CGI3PRRl6Uxq09
NchI4LfCqvb6pAfFkwzi7wa9JDsUeDy5H9zLS/qBb/92iRFTW0tH6Ebl6+3IQ9SqoqvxaUKnshOm
+i4aoMeJvzfG4CyQDRxDxY5G4MOyxav69HXp6C6zihu2jE+6FR/yZfGI9j4Vj0YK6jzm6uo7CETf
+lC60lh3qybmG3rB7Mi8K0d9N1s3C4It0oPsXFViQZ58o2lp9YGf+4TzgZE1VwNEkVf9ZXRstiBX
QzkdfaPOCPrP+JYuaD4BSdT75WncjDmQpFiRNxSk11xsVfeVNs9pEZ8AnPNrHap7aus0KYQVWhHt
wfYhPLPFeSsdCPvWiiOK18bgdr9kD42kK8lfjsx899gHxbEGVUnuXB7hBj4GE3tmlnNiNO3liNVJ
fKoWEnSgxphI5awgvnk65lMgS7dZrtlplu7mkLqrGsg4BWG1ILMF0RAplcBMPB+KrIM4ZQdpKzPQ
rIdav1J0gDlxMC9/7rrM37f154Jw/tBMpo5UxRCf5vSFyg9wEg6dVTsCcJWExa6Lwd6eCFGHWzn3
8zniArZC0mSAwjV6LFCOJnLh0Q4MC2DMRGtyQJPFqbLydqxKb1hkwSW5HUSdrQ8XRA1szVQ0XXxa
H6Hte3+M3cEeHMWBJkt+EIf3m8HpmT0uXgKaw8gSC/vBzEN7LE4EAhekRfq20dxCF63nul6X1pNz
/1NVgo0CFKXH2WrAXYGNREUE7JtX6NmAOM+RjEulIiEXnxrzBxse5/AtTQStFhtAkS+HiG+rSs2a
DHKFRRp8zZ9kP3VDVwlCn9jIGaf2r5fsZoC+5RQkSC1Nki3k6xYMkm+oGvuJWmFWxqeOtU4hxWAM
+Gtaj5cPn8hF8U1VpI6xMRiGqQeKD9XctIHOkgVQFdLSP8mOHjRnmZwyEPXJCU49n8rVR7zJOtbj
1EN50owa3NzxAvTjgAb6PFpT/15tWX+qhsgC97jR7vl1ZTmHo5R9kfRxHp+yorNL8seaclAPhIU7
9aCCjqcdjr8HlMza/t/vyfh8eco/WJsuHBC+7wpUb/PUSbiBfjAv2hm7aYcmM20fXle/e69wqMcA
BdJ37AoJfy+8z3+AXPJU/x5GwUQIDuqHItVZiNiNeghKxDQ+xerzPD/2oP+5PFKB3/l4NJ8ZyIxB
12MJBpRBc3uUqKI0d+oC125/rciihrKPZOSleeUczzK0hda1SXKCXBraPYd4cix6X1nVvRH9HMPy
emLMaYAcB52FTcrqKLfFjjXsR9qCD3emO1MzboYow1W3SkpHzBmMpkanf+RI6R4Nh67aJQclSV9i
dFkOCGgr7ZaCfi1We1uNLK8AK2cB5Z46ArcutX7HfUMhmNjdy8qEhoQF6cxoyJ9A4C1YyQ3YyLql
/wkN+Rb3JutyOdQmCsWEVYg09wmUkf/kDxJSY9JNswd9PfSsHMApkMVB8vFfaDh9+QAebppVbQ5e
9Zkeo1/Rs/pa7ms/9csXKLC4EcB1EGrOEMuJ2pG2d/A/w7a4+GpGqbKl2hifjIb6JspeXSKCLG6H
i58muFhqaOLFsBoMrPJGSIrslevcXQW58NSQnuL75Lq7XjwxxmLb+X+a5XxUmsbqTFmenKTxShpP
pv5ej/8q/v7cNBYXAlVyRaq0muMTkJ83XVY5VXq7yK9j/p4VsjNmGopesmvgrYNqlCWh9Z31djqA
v1QWCR5vJ3fPvoULiajOhkia0gQhUXRPj/Ved+jbtKsfooPkaIF2YPv4qvL7CNJQInzv6he++43P
uebCI2KRQm0qKz6lKpDEE5SbuiJIYiix69aTsRzK8P2yXxQtLueoSi2dK8C84lMSpk5hpu4cDu6g
U/+ymf9wt38OjAuTQrRGzgoGdFJxt2NCr1LTnl5aSKZD5Xnyeqd+SlRHckGFddny5XP5TWOsSzKt
UQYanQBktksZ1NnWJDDxH4Lo/z+4bypihMzGODAcTEIdM1hh//UL2Tdu9Lh43VHsa7Yvs097nK+Z
mD4nlUSiUw1AayZZbgJ5oUlDQDgdp0HYWbdZbvjnQHyT7prDMAmrKVrjMnIoID9Ye7IfokBVOyIY
y38IiD6HxjmbIQ0z0yLm+h4Zvf4RhfUD+1ntIcTW2KLahmhrcE5HGfO8kmLsSWu+lcZb6KyJNsbl
4/xNlGuYE52WCiLa3h9be0UKNPeoE9UonHgJVISkO9A8AZOh2sONeJsIDp0hc96kk6YibxLsy+X3
qrlmXeG+KCEfmuP+HR/lq1Xe7n9hdr2H/rMT+yavpU5tBIb23jpO/oop724ASdL3K6hctZcGNSNw
+V4+5KIDwXkXJiPFooDj/yTFT7X1RzJ6u0Msr4ymCw3n/84Yz2eXQv46UnXch2MJE+Hix0z1FKiI
45V0yxojuDy2baTJ5/H7ODJnoeugd5Aqk7GKGu6i2k9wC/V2bk/P6wGk+8vWdMFUfnzNmbVRZdDe
7FCV7kF4S9iwk6UHIAL9eCle+qG8nVrwyi3RdVw3aKt66MleYsROSlB8JIpnSD+tankeBtC/W8c+
G6+aMtrFxrHL/9KlcVmh30npck2Brp33+QLt92l0uqG9Sim70WOQzcu7IVXvLD2+IipEv/r4qTPq
nQV6RF1KX3NoH7ltjSin0hobsueHLJJckHEIFnkTwvoZxhofPv9sHmZag+O4XlDbPYQBA26vQyZQ
34mhG5ejOoDxcZrODMVMC8OxNqOTCnlV5Toj8q6ZY2AuhbTNIku8v6tMdA0BrHZaBc1bCMVDzZw4
q9ZH4rSrTyAmek1yZxRmuAQe4cNRnY2xqhJFqXOENR+aoxlSq6YLFLIRyK5cAlcdOgvzLm/ky4GN
wRcdDNA75pKBVF5UnyrzJJu5vaCf57KR7czBP7fVB2TmbFypbDFQXYXRaW4TdB4gPS+F4FUs7UnO
XB1PsDjBP8IoFgxuG4tz5hM4hwdFULRzalhKuJ16jxctTLnWKh31B6DAoAf3wkqUUgAWIJSo2wY4
fRrnScalalBzrVyPRsA81Vm3EMrHp96u9sAk22WgCNh2RFEBnyhH4jrJ22SJT20JVwuVizC+L8o3
mrWgJP5d9I9GtTP6N6v+dXl9t+sCZ0NVvx5OTc7COC8w1IRcrVgE7UXyyp11ize3B8DnM6nsPhD5
YKFV7qEXFTWUnxe8JfPrHtLLw0MBBD2irhEE48vNcDMwMGH9G6DymcP7yOSf7WVrSqjSa3j2qAAq
l/5wNfrdXvyaFARdHxmpMzMSzSlgA0i2tdVPY/qdL4+Xl0zg5D44xs9+n/RJqqQNYuOIXUf5M+hA
2nstE4H8BLckT/g9L3lmDiXeqx2rUP6K9iMoySnZF0DcVmkjeD39hwTwP35G5V5pA2GkaVHCPLY/
BnCtSC/Qp/NKP/IkiDTlvyyvc0fXcKYb9QpVS/A0iaKCjYhOB3SLyJZCDI2/DKc6HlJpZtGpNOQr
lqLsqBgvl9dta1+cm+CuQUkniaGPLUK4/q6fQ9uqGoHT3LoRzi2s/3+2M/rOWCapAbRvSAYnrbM9
y57QB/Pw341j3Z9nVrQ0r/K276JTinUwk9YB/65gIJsptvORrLvzzIYaoR2kBqktHklDZc/eqn5X
IL1GgKLtnAp/1235x9qe1QCLrL1fHuFmQHpuntuNRZH3YSNhItO9eWiPKaqIK7Q1hAJr4krXAmtb
scO5Ne6qU7JijvO5R3w0ts5Q5gizb8dmcFOpexjn0Y11KJSpzNdj0AUr0Us371vkdgVfsVWjO/sK
/s5bqCbjDA5rGiEK4ulvnMWAiHU7swVLWv86mqjSSdTB0RFYFuzab1efPjWQDcqQtjRzl+DCG6U7
QohgS4nWlCfQzAdW6SZrsKYhyLiXPaPq7bBQP54q21LdrpQQ1DNHbaU9jaCnndLg8gyLxrlug7M9
3QyGmskLxmkp0LTQTuitdLR+fr5sZet2OF9GzstEhtRlRYO3mzE8xFmINu+VGRHxWiqq2Qn8GX/P
AfGSZQnDIZEPhi8bLjDg+rjX0dmdubHq4DkjmXez6vdXDXx3umshEG0cyYK8Cj0UPviXxzcRhFq4
ypxzGjW0LTQgEvyo9koGrpACrXnMhUPEJMSeKKbYDNzO55vzVEbDQk2uYTDfJzvjakK6b21cKw/i
tINowjmvlGdRYTaKEZ2MJbab5UE17y7vnc1b+HwwnCciOYNgWQvgNMR0AYUt3TC7XXbF5ER3/Uvn
Ix7EwPK7GuLQNoS+kLGyJGHSSrCD+VqwNpAqalXckzpiT7WdAzlUnpMw+93Ek395wIIjyVd9Z9Qe
m37GkWTr65C+4w2OfdsJXtoiK1yIPZpANFLwuJ9qGtp6P9t5eBo1zf3vxsK5FzWSQYZvoXmB5q/l
ULhdY9rKIChjfHhJPvN1tkM+GLTPnFhk9sOwRHAv4U21OAMLwA8l99dSf9AhArLXIDPdeihC9ej9
ctL2tzZ7Dbrl7sMX8XkQbZR13s++pVI1Gk0Jbqy2Tp2KRW4flYeqDGF/9C5PruDo8dXbtJUmtSix
J9PqdWDvChH5ka086vm88m5EMqPF6DCv5oCOYhXCOm2D7sAu0DWQrcxPMchWLg8J4HbMz6W15PxJ
ZJpzG0dNdNJi7U4apl2mDwGxDCDbwMU0EdToExDbdsB9yiOU4XNG9F2djTatzNfchPaDlPiJBTqa
FFKNpkrfpRzEOxZ4lBMVNGIKnunst/I/pH1Jc9y41uwvYgQHEAS3HGpUqUqjJW8Ylmxznmf++pfQ
i3tVhsqF73ZveqMOnwJ4kDg4Q2ZZbCj4KcZkr0X384zpUIOulugHQYqt+FVAeKdoOR1T7cx5CCWC
as3Y3kh+QsvZGRKUhFGLbxtMH0Mr3jBsJ6tBedtGntlp0G6LHWu5TUDn2h8riPnl9l0Q7tXgeweK
q1bNwadlnXTQg7LOrwj4XQ4q2N0cfapXmA73FIxUwkvNFv9MqvjGVG9yVfeUKIIaAoYvowwT+bcG
4oKctz4PJwvd4iCAc/ruIdMPRfVQAgFZhDQlvTX7baHW7qRtLO2XNscrLf41owoedZ1TQMJKx3Ws
aFy9qnNMznxFX6LixsSQAarcZnaa0L2pdRqEC/RtVD42rPWRfnGScN1g9E5vEY9F91r0zhQwqRuu
bkMiAq2ag/2LmhvDfIvG2FUqjDW+NbXpqp3tdcM9Qwmx720n6o6L8WikkEEJTmr0VrWWp06QKbEO
UDtzM9Q8wsBlaC5P1j12WkMDI1lQrXqCKh++waoeiT8gI6lD3iE0yKoKY6ceUaglyWYq3xL8y0tz
0qFeF5YvSvBNm0zHaN40lDpBJoTcMf6CJIcLlVOiZRuzYRKH5kfkmjsLl9fM8lhVS1xeeT2vEQT5
vbJlCbaUqGslkJGlSxBBnBVr7EGpNQWIUJXf8XnWUH+SBFgSSBDHwXBrQB8KA+MnzHqC6gNHpFYe
oTPh12gbmgfQLtap5BUsuanE2bDe7Ac8kBHSBWCwjnDdpvEzGnElYcbF7M8Z2H2MYZ8Bt8mI1U95
hRE05GgZhVxx+SMl1GnU3TQ9K9ORpq8pTrYBJi2z9ciiOkvRrJpMNvEn+4j872c/pNQUkhWgEz4l
wINheE8jReKUF2vt52sVLqkW3THpkONxx1PSJkaEnahy4gZIhTLjgMg0JG5KXCiiGBR/WvMeVVlr
0MV85vmPEKLiKFPBS9PgyT7b31qMayoQwW0p4FLPyLrEzDi40zEblzp1m7saqIVMHeT0JAaJ+vJP
GqHOf4tw0w2zNoYxjyDArvwO2u+n0ny+frPJvFi416YyG6MsgwUVLWdU7V271nya/ZNmFaLZBMVa
sDdRkfI4BD5HgYqAK9rS9Yw6Q35XU1fbBx76w0Hmj7w4JmFD6de8HPZ82uXX+rnTLllfTwqWN1sv
Oq6VtHkN7IfelKQl/vIY+LQjBJQY46+DHk+8k+mADBW0jKsSOVroYXrFrf5gQphbcYMbtLVDssxT
ts3o9LLu1r885z5/g3BA0Ss2QwYtCY5xXFiuWlWrqsX1Y7WuCoJQqJquoXDk2xPd9hojcOPxNo3J
6ro/Xex+OP/SwhnuDbwp8wo7kW2Lx8Wz9uUTg/YhJ3wZUsh/yjqt/nJeP5ctnNd4CkKl60pEtrbD
actAtgWikHg73XU+byVJV9KH8+VD82lSOJbpwqJGJR84FazJj+Qd5GNW5wyb2OVzl8q4ARUUaDwl
yZ+/PCg+7QqHNdOxr5a5IJv9Axnz0/RzSFYWlFT2pZu89S/MARmq7i9Pw3f1sT6ND9XkBLeyjjrp
rxBihzakxNBHnGWybrbRi4Lq+lP6a3krjhm4ZsFVN/lsVd0hVJsLfPDiQEE/eZR+hMshzH83Q2zs
Q/otielShacFnQXxpj103zR0Rp3KJ86Yh8SJB2qQowk1VOlJu3wVfprmLTJnqEJ0VRkbAh+PtsmJ
PMd+ubZuiWetda9Zs7dY2k7It/RruPZpUICx0bJHC81ZQGmkjzjfDyc2atbSfhuJY38hV1agVpkE
2FM+FsIVAxKvAx+oCXx2x1O5Lfz4wTKcSdbT/peb/3OBAnaRGjKsmlbyHDZn+m1dE83t0KibtmmG
qH2T7SeXu3dnYfQmmkZ+Vcg+6wcXyLVdFqBrmmmIIB0/YiLGLzIfaWB69XjqzT01oOOrGsNKMRU3
V3u/aFtPVdjPMkPv8NDf0q4+holLO+VYoUFar+5zCLWV92qBsivkiLPJ2qoLPcxN9dDVegb1k3Rj
mtGDBH25511bggCGujWSSSsV+zgYqWv1nDcy9RaNbJsu2g0ROosGTLqVw2FKN8MgY/i72GJ0Bv4i
YXMGlfuSEfhp+IxBFZ7igPv0iU8fOSl1vcp2xSH5Pn4zHyXrltzztoCMkzqWEJLHiTxYvRM9Ntt+
rfiz4bDetw+jx8mxbNz+nQPdu+umZUdGQENFKfUsyZh9zLNtO7C1Agm2pfzfWc9t7XNjLZUXJM4Q
B0I5TOn5wYwxQJfVb6XuK+g3CqvN9dVcRzaMaP5pp6MhWH1yHIGAmk6OdEOSFBIT1zcM8mZ/mqDQ
+hxRsEISGDPGyXNTnexB8jS77g2WKkRjUEFmZajADYM8cNoBPRfWVlffTUvq8Nyv/n7eLFXALdqH
Zp6E8LviJjmpPlJ8oK85ob1ttezQIIT6q1UhEkB4K2f//Us6/T+gaakCXmV6RocowU4i8dFt2zXz
ehS/tqqnb9i9tPLGv8u1pQrQMoR5O1Qp4iwLFHC7YrXsmQcqrHhr7kqvkt5FkjADirF/+klpVFOX
94SBcBKTA8/6j3a9eHjQPzV7ba2uylV8NHYaSC5Ux8SlYHtSliXZYRBApaUdSBL/cynZK7YDLcsO
5KsP0cps3emNvWqYC3Tqp7B2sjfzJlMgL+X0Kx7/RH7gBvsY/VPznseg/YYd+v3sYCoLESJGDk71
JvFDz/JGV3kcDsVhOYRHDL93jkwG4mLz2jl4CBCVQVU4tyguBTRZ0Ka6WergVk/DbRr+bvJ8C8pb
pybFKgll0x/XQzRL7I2043JhlKToHrQpmDoxVFQ+hepJA6v8HJB/hysfp+UMIsloLuBazZGfKEGA
EppIg1A5P7XkfYMx3T/dMjDCJbXmEc8NcItPHn/E5uvU7fxoU9zJ+wFlh1xstoCWUqUaHbicYko8
o9S8oWlX2nJU7dcuRJ4rv1ms9N4Ifha57NEu+3wCuC1qFBpFFGBecjf/NiDAZ803mD/Agx2a9nt0
ZGQ+Xf1feoYlV8RHTuzsU6p9jp4nFVCTYwwhyTBundy1MkZbSbBiiW2Iij63RZeoPNukuuDr2KIR
e/gGXQB+QFfKKdnztUnzS5LLSWxF1APkvVmKSkKyrW4CDCRxXEk8JNS/T7CdPs433bqV5EclUCa2
JnZtFXYjZm1PXVo4I930TFLs+tKDqJmc/s7E5LrNdE01BZAxFRsdlko5HcBsiUzSnbFaVqMPPsh9
esdbSvOb9gW5O4I4+pv03SLuqWZqKmwzqjJDtXUiGg97LYgpGw+mUz53j+HiEHc8TG9QbUcKpn+0
frc9nqKyN6i4qx9mLfRBEUunuiV2Y+hlWIL/wRgOMfIpaWb6Wm5LQhnRhEp13dA0FKTAXwgCXSEg
C4yxDKc0Vo/NqDlRMruLLksrfDnmggkB0fQ5qW1j7tpjaTLHqtB9q+Vr8E3dRNlzGsnkBb+cbcGa
EJtNY6pFo12o4C78qZg/9OKVGG/Xg9gvQZlgQsCtKU1ZnSi2fqv0uJjLbdZWTtc+DBSdHaHiRori
XTcoup/4kYRALAimeSiZ0h7TbA6dsLkJanXfjqmbYDTzuqmv94GwOCEMG00l6WIFXys42C/9GjoT
7rKut/NDjFhCYot/iz9CPsGWGILp8VJYQ4lvtR481YcCq2uDeYs4yhrUjCcZk5nsuwnxVoOx3Kaq
Yc5aTrPxEGq7srmlKKMt9uxV+uhcX57sqwmgkdE0mUoNbpJQa51at3GjeCm00ufmf5Y8+XMfRYaj
QU1plfJvVizZZpk2FM0219fCXfrKlxLpjWiUpZZiwANVw3qse3KfDZJoQHJuRfJwowpykGZWEGm1
9imGsOxNFz9fX8TXTkZhnwRsiMAhkwQMDtC8z/fpjO/ucC7EZT/s40OvOOE6ANO1fdegtRExdbGW
QaFsG/nfzwKPwopblLSxjZZGVkFQoRpSybrXJYeKCmDRYYoEFIjB8iFO098m74nHvMkdPTQyPsiT
xpe9HFyLzATloiam9HIDNTWdFe0xgaQxXUN6x5v1UzDZ7vWPd/nwftoRti4ENVU/qrBDwFk8Vx22
b3SDdvIjyjydUcxbzBKn/+gk+er1nzaFrWwttV6qFpdj61fb3qW3w2rMPXPVeGyt+tkKRMyuimjO
cqni4Glm3TotstOZP38rnlIwb1e+s4DdJMHQybMMPTl8XPtxAlAryjQWU9HgUkDfQZ2jRpwvmyVs
VjWDEGaRed1y6qTyeF8rUR9n6HNPBMwO1aYaSBCqx6hFd0S3uGOXr4Iy39rxiJqp5iSAuMSwINdX
QYmqw4vzpsDAiGm9afk2L0PXIJgKVLLEnfBOi1DcDmTSGZex5PM3CkAfFXmLubIAxywcn0pa35L+
Jcbw/3WP/PpUE7ZCAPiobNEBHMFM6w9ejHkY9DfytmgVYxq3w1peGLocSf1nXbqYpWvtZVASDQZj
I1lns+mEdg0WteY2iKwTOs686wu8vo2gUvsTrZpsUKiile1x7N4G0NrVNkhzNMkh+1pf+2MXdTFf
p4SlUgwKrDQvXLuS1wTQYUNwcKBrhZHRfzL2K5gU7oFgDsfFaqCAF/bK7QKmF3X2SjVxsk53DOU2
68O1CoTpMFKlKcH/+lQSjAtApjLVhAI0PuKQLKeh24dZc3f9u0kcUxcTd5U9R3gFArd4tSPEHC4f
3XhH940L8ruN7HV0HZl1VQCisWHGmGgAorBLHENXXX28W7JdNx+C+dhZMq/82rEibKCAQFACDsvB
gMN0ngI2RLfYapCLgXAj1BPxGLspX+NX+STR9XtOVwVMoVaT63ENq0r5CqFTpyhQqWG/MlXG2Coz
JKDKaLNc73V8vGFGPhCiXHp56GmIZlWJyMdHJuDvNwge1X+e77Sth7EjNscvtEz8GMDGxaUEmdM/
xo9kxdOHiVv7skF42YkXM2nUCFDRmHECWjVZV9DBqDE52Ov6OrAKbzbeS3SzZsG+VpNbO+ndEjoA
Rf2zNbp/B+Bghf5zA1BkK1hTtvye8PpnPlnITjRyJnf4EYKHSN4uIl26gDzDFJusrxAAzkW715Ld
lBMnmn5a7B4yszF6/CqtcVQauHa0Zhjir5Vl0yj9w78DiI+feRaHzqXKSsvgX6DtbroGQ7jB7MVk
OmSq7RUg9mnpjTmkfsgsvyrR3GFZ63iJX67/DI501/xPCK+abmBREmIztNI4BYlyYtHrdQuSsySm
4EY1QmvlDKBX8lUa2Kty2mvpGktf/Ts7AiTRYKjoHFR4gGXtulVDX6eaU4zoOFImSSJMtiQBhzql
R4Nsi02b1HpLytwv29AtK7ZJC9mQjATYP4rqZ15iapVhBDa8xKzMrQopor4FLyaI5+LnBc5Rpvbv
69v4tcXoT2gX5570vG0mOiXq0VgwKG5lTtg/KeEbY6GjKa8qw31sGH5vZI7ZPLNWAogX/RHJPQ2Z
MNs2xHinGig6VVU05xZmvR/mcDvUMuqIr7USvsIzGwLk1ArRtKGDjTozT2qyj8b6CAIgR81tl1Y/
wmK+zfW3vJby//N/+MthOzMsII/SjnUDERsO9t2N+oN3PPar5jlwwhf5NMDFyPHMmBDjgMYcreQD
VplYy3GMs92knKZxe91bZJ9LgI8i7+cwmGBkUpQDbabdXNayG4KHuNd2jZ/G8yNQFyyulbA7NhS9
DRWDIvieGJWvzbVnp3e0j9dLFW+bfDoFuvFPjvrZLgqoMpbzZKHBozuq4biJoXphRW43Gat4kGlR
X44Yz0wJqIJubZL2IfaSrMdnAt9AmRBD5+2W64HKq06XX5Fn9oQgx8iWNk0WLI1HqIpD/JxCCNNp
3eqYvBo3sc8bNwd/zFdKgVyg+g3d+hLM1rnHX/m2YviT1OZoVhF+Q+ujJ+hZPWTRGsP+nIo3daHG
ufn4r4+sbjvwzjdUbyYn8yNf9pK/iLOfmyHGQ03S5k1O8EOM6pCg6zluN2H7G3qZjpEN2wAdJ9cP
ztfK1J8gJMY9c2SRKLGBBWS96E5Qu9kp9/M1JlqheR5BabGyXVSnpDV32UIFDOrJosXxkCNlwQqv
srU1VVIHM61+GKRugMde0cpel5IDLEY6Sl+BC4Q/mT8av54NiPYRB9Prz/IXwpcS1Uea/uw7CoBk
L1QNrfHDoax3TCUhnx26vKBp3aU5apo5EiN+uDIcPNxXstTixdzAmXEBqcgYVxOxU7zCdNO3yuLQ
mBvwo/tJqGFAcZgkGyszJ2CTPigz6UgGc4qxhaakR+fEX6BqHOg/wYcgOasSqBfLi5Zt2xEZAU8a
azZ5i0ksWXWfb881MBAAKWNBnI0zvh0Ggh0K8sxmBUH6XTbI8rPcCa4YEkOcOCJhFcxYSkeTDQPt
cm3TPStL7/oZ57/3mhkhdxPXcVNOC8xETbpX8ieiPi9LuNWmOy1XnWpZnHj6dd2kbGVCaGNheFs3
e6CKUoYHyzrERnPTgDD4uhWJK3yg+tmNnBR9WNARVrRicOboITMn97oFiSuI1CSksMq5587WZMqD
ZhwyPVkbk+4OUqJjmSW+o2droUuzQP0PluJSuzPTbhMHp3RM/FTm3ZcD6090EHlKaqXTQbfyAU14
XFurZUO98qbm91rzT4gl/7xgRMISOtdjFIIy4dhGijsbidu2wT4b032lF16/WB6UbyXRoCyyFllL
WpYkic5rK5Fhrwi7KfGSB1eKkynqlmR3lnaqjAPt/6XTC7gRDkVt5A02Nrbb26hZmZW+G2RsJZrs
xhbnsLO6bYlZJai/LXiHNVV0DBl9Bo9pgjl/UEireQnBRGOjJ32MVCYwjDVNsDJD0nlBSGIvquJ8
V+WUbNmsQEIt7KFvbJezGxWYOByamXpxDuKqKTBByIAhtwiEBSC/yJHlUpLJX2hs3GQ5u82hH+mV
rbrTzXY1j8e+gPi5MTspJpaaClRxc+vYXeMWdupHS+GgIuFpYDZFrt9AO6k5ncwQZJzdoQ73yhxa
TpqsxgqzdLqjs8Arq9CPgn4X6suOIuXg9YGu7tIA09oKVDnXRK/2ljW9TcORsmq1QEKzfII+81R3
j5DI9TWFuRXmQmuymTC+yYLXpF4chjiDFDnsxu8djX8VxT2rXjol8gs0xOnzG1SFDpENYngEW8yu
MAab2ttAa79XY6I6elCBNl6BNbQ090QDd2m85H5cIWRlCUhC+hpljGLpfmmQFa2yZqWT1LHVyiNa
sLIwXTkF1gSW5Og56chdT9Fbns1D7qhMuQuKo54clVRFI7wSb/4JloG+WSeGYVEmXNNLR1Qr5HF9
R/VNpGV+kg1eOSPVlsuSzhzev9w4lGpQwcTz2fp4YpyBWacP+lAqiLSSrfVCMLKAB60TvHP+4/9D
Iu1i8H5mjV8TZ9ag+xnURsYRxgeg5feQ//C1e+U7wC3DCNS8yf9J2v7MoIDVqWVqZgZCjyOrskNF
+20tayu5nBz8BGmRAWEywYoS9vxj2Q7N/UH3QGjtIS6HFtbKyv3ZyzbyopLkQhV58Eu9D6yMRwqz
Tg9akx0Ypj2ve6Ek7hcp77uuqVrGYx4tUzdhtA2M96b3aztbNZAK09RQcoNL4VLwjjpqWkO14IvA
nlX2E33Z7Lk+KC7vLYz2GL30YrD9S2NwyX1uCD4yjS349RX4SGL0myDsMZrwuw70Ta5JU9eyLeU/
5cz/475LQ2JihTx3396yXxgKXG7gNJvai9StvkrfU/Qs927bObKnhsxjBFBB2/4IFg18TnO2nX4A
yhLJZS5bHf/72erSMtODBPo+xwRiMVmzqZRbu1gcNIg4+bJfmnx13UH5h/mCXfp/YZIKu6nobCJ5
iRUNbY+LrV9r2mEqJUOcfwnCPq0I+6ZldJqWGLECwTWGQSttw8stSrE3XMR8kZS85S9ZnU+DwjYW
KWmTpWHLcdAjt67urfLZKioM5uyGMnOXBPQA4XZBtcFIU+hkmn6vzpKjL/0NQoDU0tiiA09uoJ8Z
YlwglLXdaQfB0RUPPeX9r5dd579rFmXDUZMvSItK+TGPcNNRL00h793pftg8ZRhZVSzFv+47ss9q
CU8tuE5R2By2yboff8Sbeg3KFWcYvaFYg1ouPf6zAtqnu36QiZwdj6zVNKamsNh41vtgr8FSubHB
zRfMKxVDO9hX+Yig5IhYQu5mySudNejyPbZGupqV23FCe0suycB/pLquHERLAO4+1uumafhBXCXI
SfE8ZOdbO56FlJWtL6PYp6MIYF21ZUA6/vgqyuEEyZuDOZiSe+jyffBpQoCVEiTwqDJgzwaSHos8
OwT9rRL+wFNFcspkH0dAFiVbEHDy7AUUh1x7qr1ANXZt8Hjd02VHS4ATG0zJNaaSu2NaP1cBUJm1
u3qm65BUazI/h5msg1K2LAE7tLKCWA3PU2rjw2JEGDik6GqS7J3ED5hQBQ8bi5XgmuIvuPioTtMh
Up6v75tkGSI5QT9riqYy7JuZz7fpUrjaFHpGLaO3kC1E//PS7GLLDsHkihQWKoOVjfnPqJE4tMyE
AAJxz2gWUb4S0zguVXADaqDreyU5Moz/gjNogy70kNcTLMxVuAr797R61Vjg0vnXdTuylfBvdm5n
7HvEuvjqWdDfgCFpq0L+8LoJGZgx4fgXtkrCJcRacmXaqt+t8MGm93i/htbNSEc3LlBkCF8qpZB8
pcsdMmdvFcHwUrcLspkcRaEoqbbpXdYkD3Wn3oBizU0tjLUtzW6GEl5kNw99Ph4wwEtovW/AfIKe
5cfr+3Dxk579GgGc1FypCr3EKZ5a44Xl9/a4Wdo3NOhJ4iv+73y5O87sCPBEGpZqCL9hJ1xOJNvW
E1758898Jl4cyGRsL57pM2MCNDHwdZnBAmNZZtzN3XNok6e2kBQALzrppxExVxzQ2E5qC0a6ctoQ
aIqatSl5tks2TRwx0VixUJP3YMR9890qDmBPBBPNDFYDSEXZ1e/rriBbkABRyA/XWUphzVLoPiP2
JpERNUm+y5f0MGJNLTToctTrW0aCXW681da4vr4MmRG+zDPwyNES02W8iyc2qx+9ld8N4PFhUgbI
i/ft2ecXMMpkgQWcwCzeZG/rtHbKLPWQoCo8ptupVy3QO10M6GdX1XNeYhwfo/e5Vt80A8RLZjRI
M2PVTX7QdjGSVrlrRrFn57kT0feIDi7XGg+DUx3eDqbtDKBBsFkhLaDLvrgARU1lTKTngwMKeNo+
6NuH1J32MfrRg8jjcd0ofZ9ejsjPNk5AHBbbFW344YQkiLbmETnvgB/SjeqlXnxk/nV3uJy4ObMn
II82xWxKOfJwqk7kBKdHrpnI1whap2hDpC2XEkj9YJo4c8DUrCqtsHGzZL3tEYpZv7pYkYxB1E+W
S5EAhJh5XrqmTlUeg+kLe53TkzGYPyqS3Bd5AgKLx+s7KVmXmAGLwxBzLDl6RiBB4hbqK+fmQkbY
baJSckd+lYrlJYrPbyamvapFn2uV30pBshn9BcMEHdt0857Ouqs+VwOqt6HPiVCQ5jb6t6V+DrVb
O7jt2ba130xXZ5zBVuJJktMiJspsHenhmTfpzJheK1Vw8sqaZiTQJXKGdmCEXLIJFkrNuNXCN4uR
k0kf/t1nFIArNxJkhWJ8xsWMXCTFHIzMuWr9aoPJ7Lol2XIEeEmtuKA2/4qsbF5yPBd7kF62kuVc
nhs68xUBT4IqQ9NCH/EmAm0VmI62rJb5AbOnb0zdFFDFszGfnQ6YcfBU4yYxH6cDb529vlSZbwgg
U6v6HKAiiS83W24HFsyQSq41mQUhpiFBYjamCgsjGx7GaLizo831NUjARCRqpB0dTJxw5PUi/T1I
1soU3NS65lnDMZNNe112DRsEhppmM1V8dQU5+j4IarYoRzc/1WWdpOjaXmTn6TJifVoRIpo2zpWa
FrDSl/adNvxWFLSgJ7m7WN+ub91fLrVPS8afQUfQ10acBAjqg0N+i3zWbsCQBHvnypbybA//1F9j
6U9j3FXOLpi6rOtO183lWMYvSpI6ZaL5eCX5kW2slWICMUeJat/Tv1yigBsV2C4DreAOiHMW6R8J
oPyFT1AZDO1IsjzaZX//XKQAHm2TJyNa0XGLTt1LEBYnUsqIoC9XIsDT+x8vFKAjjBNVsQIsiVNO
hqVfLfsYqfoJ3UDIbtXe4sa4ZCx0gZNdsqOyfBpPXlz7jgJojKPZt6HK+KyE5QxbNJPjRjN8OZ3K
X2Kgz4UK4GHqXWqRAAdheofGrVcVh/KDtmL2LJCJWhjjKda25MV3Obn8ubsiR1sWmXPd8T4DAtJH
MPXGlRv7/3/aMcpRYj2kK9kV/ZfH9X8Xagvp3oUaZTroWOjo2lgnApXupsXoQABmut74bdTvo1d6
uTTrK8EzUfIVg+3xGCXw1pAZ60QzN2bQ/Yx0SZnzL3fd5/IEmDHJYsbKYiyYUEBxe4DQVPutabaW
+ZijRyDMVa/KNiSOndSIfnbK8CtIMarRg64sNncgcffrPr5n4G7vi9ydyPAPLnzQ94KPgVHDtkwh
W1foc0+jJlePSXZTFvjGy2Ogb6/j0CVcOLchfGGoTSkV/sNtMIeajRMTaf3uog2CWjm0Ak3CREaJ
tiJlNM+wUWqx7ahptqmrySUZfY4Sesqyh2lOXJYEbhySO9YZbmhOL5TquwzdBNeXK3MsAevjaNGj
dIRDd7TzO8pu5kx9UlRDcvdLPUtEd5OmKIbCzrCa/Sr2zBsVbD0g8362Ot/G+3QTbAfM0zL1VmN7
pb6dOVDJmm0vZ+XOMENAfTMNjX4h+BkJKkM6edSCG73YjaOxrrIXpv/MhsyNSO+U8/v1fb70yY0z
w8JVwDp97OoSB7gpwneamY9ZJokROJpfQXuRpW6orCpPc1hYyE+2mHs9t5CWSL0yiZ+1KHOJFfyj
DNUnWgio30x6pQQJNlPRgtexUp/qSIbx/LT9fVHgYfkzFGmYRcuUfy89T96b6XdSJ682mPayeIB+
M31QKMRqKtCbvxehBAiunwxNHAixCn0ZygH7SdDaAsnbPnL0+qhmMs4SSZSgiTOwBNwsHb7ecrRG
0+lZ46SL6YaN7Rq096ntzvHoTsgApbbt5BN6pYPUocm0HpLcTxcb2u6hf91Z6UVfAteOratEMzQm
nFZUq1Sj0pFIwziyg9j5YdbBRRaNeNRFrbmujBnXeqroboib3+nQATYkJvj/vzcQCKfKG6Y+vKxe
W00LHv2nBQdqmfH/gaiLZAAASnwN10pBkx0pTK8wDcjwYBathxYlW7wWGUid1F7Rt/40jS/KrLnB
8jPrDJ+avWOntyQgbgMexBR8/8QI/CC0/LEBdf8DrSev6S3XAnGaXu4aEHuMULO3k2XfKqD2Tk46
RH9qTBgOabmxa+g89adcO5XZsTZfLbVy8mLx9G7YVn3hd6Ddub61/Jx/ceiznRUAKAO1r6GaCOTr
qF/VVelG+U0dKX6MHVOpTDvucmB2Zk6AHR1i2HaT82LAC5qKjHkFaggMzK64OIiOYtQM7UY5bbLM
ffjfzx4QudqO5hzi1FZN/tb0T0G63EULhgiPOb0Hl77kDpPtqYBDC8RwMcvJC1NdeZzKCvTXPyZT
P2j9zTBsrn+/yxHg546KUWdBM8uu+JxYsh0xorb4/2nlCB6wu5mbn0Ake7AkYMTd4orbiHFnkMXB
bPGZqoj8nNXscdLyo4Fyry6TAL6IemfLE560QV+hpZS3tIKQ/xUzcXfEeE6inWQT+Re5thwhzrQn
LWtK3jXRY/JtzNptWoQuS+GdKMWpQLcMLBLKem61TTvpHjVPWhC6doemXjNdV1XtE6igmlPlWVnv
Xv9xst8mREQQ1iFKp+G3KbEC0ucnU6GbbAnRRPt7MG+VygDjeSuxKfFgW8DbikQt3vfY9bnFE6aC
rEiW3FhGddNm6Gj+dn2BF0ORs08sQFBVKKgIKlhgHWjHYDZ25iyLKmXuKsAOyYIm6vn3LUvriYaP
lcG+9cGPUDrFzt3xmiMJSNMsDYglIxgKf5jvbJfu0nV6k6D11Mk9Od3N5TQMMwydqaBnQ51bALZ2
QgOwFTTI9Y/+8Fis0nXjqy/KmluT8w5fdIszc4IralNXYzIaM/oBhe7mErthPDk9RdnGWMc12ohr
w53JjpazN4AQrIRMF11OcTa5eWqjFQQk6eP3ZFzXGBDWqg2pe1dFGiJhKASrCh9p9K04cSP9dm4K
VJK+D8MLWvf9hovU/1RN3U3ixVEJppmmyYn7zMnbH5GCl2Dpm1MIObs3ou6M8JkMTynUQFHW0zsv
ryYvDh+S8jhHoObTDz37ptJVlPik3Iflj2meITDynE43GtuCz9md7NC3utZFXBex3WJ4QCCn03+j
iO2GYY6LCjrgdQp1jtiLGcj3o9LXuger3xIwLieW5UxEc/rgdlEDX60m9G+/GvSmyY6qjp+MNO2E
+HeKLGiHd+sF09mDdiLa04L2gnTfBg9jVvit9tiDaE8LDHB0DU7ZBF7azNsybjbZFG87VEZN+t6P
CoSIqjvDnJxKGxB4YqCsui2XG7UCrXlzlw63cfvcTgPE9zTXCk23mCHYZLDvU9c4fY9JxwE0hj0k
eMZXs71jzeQNhO6y4n5ktdNhR2jj0vEpaNY6e6h1sLhSSPeZtds3PZcDcZrYvhtbtQBb32uCxnE2
MCcok/tFGfZtCe4fyzZrz4z6VysNfupJteETqizKtqOBf8I2KtTeguYBg9DPxv8j7Uu2I8eVZL8I
5xCcueUYg0KhOVPa8KSyMjnPBKevb6Pe61IkxArcur2VFh4AHQZ3h7vZomAh8a/rCCPyWw7Okkwv
dHmtzBhSu6sK2V5M2LVmb5Tuipa6161tF4IujgkHaFpR4NpqYK4gkVPvMU+K9vNK7dDMDyDAnzDk
Ihyj3MxMLoxyEJf0s5ZqK81Q3+6Gm/a8PvlhtfhU6GsMvetL3AyoLoxxMJeXkqWnazPJMkH3Iv5R
IG1twiAeZhuBgc0UkSa9yCAXUsXoaWTaiNVhTtYtOnBExJBwogcN+XHZPUvy7voCRcjKs9iRBbtZ
rNXf8ER98BoE5Q7jI9768cQTyKv/fbk1PreTJ7TLzCxW5dVh4l4Du37uSEvzGsnvgjUJXIRntet0
HdMzDIQGIX1tpb+U/i+9emXJbiolB6Lb3lTndt2XdjqKXsa24/6LFXIXlQF+D2as8xgx2H+6A/UV
DDbr7gIKU+qOOaarZVc8TbB57V9Y5e6rprL0qFqf3mn52lUPCo5g38uOKv28vrNbEQykoSVDheAP
VQzu7OkVuEqrChs76sWBagMUUWJBRLa1lEsT3Inr4lSq035Yznr1G7qizkrACllAOyX/mn0fb9GX
lrijFhFdT6QWDErteMyso1VD1256rkBzcX3TNjOXC0Nfeh3joQ+7gq1J2PfO0ryojkonlpJ5R/Pu
lwYtPYyZ7dOhh7RJqSSOYhXnbMDjBen2BXmG3LTgF21dE5c/iCu1RgMNeyPCZ0yNvwqwvSv5jTI9
hPCdnAXXF/+hgcsf+UtbayB5kZJisqbRpwXsj02V3+qFBVahGOJto3zbVRH4ftho53H2HFqFCyJj
vf7LKCtHIWAmNY9yk3tdqx1DI/Z09WcnQ6cxvs07zVsSxZsRzig1OjGgx3j9R29ebJc/mjvFxViA
k9vAF1vnPIhtHI330O3tYj8FUC4Uk/5/FSn58MW/C+wqd3GPJNX6klXoZTFSOzKbN726i8fbPpS9
ob8P9YPFArAhOxZ0NmRMKnmLKts6Xbwhrx06YDROUt1lrGxqZU4LusQ8BLuJRcCUG4d/zcboSOPT
0Cl+TWs3MkSFgO1D+/nz+UDAMqdyqlFXDw3NIZlmT+Y6iZf5TVsLHGoTYS/eCVQOgzSajnRc+fGK
GSRkKp5kS2jyDmCPANE23oB6yJAtwj4Aun1mPpfIoUUBRQgSyVhiV99NIKzIMSFG74Y6sNp7o5ht
jTwz1F3CxTfCGYObR10PRnpQwctYqdnrdQddjX05VJ/vGPx7DPKJbOrBmnMuugQtZXcjgvmBynZH
ln1Vd27eWw4DS+d1q5tf+cIqBxtMVs0Z3fXYgli3LeTiJTtizGSngsTvuqXNe+bCEgcahlGk5YRX
L0RBhsfUyS0TQSXkoxHh2hZyR5yFhVrXVo57xmCeoUvU7suOHMCNdc5lUC5myu3QljVINhcwktRI
bkeF2RJFOmTF0mtr6IU9ylWJhmL0S0/RU9KN95goP5ZUuwMF/T4Bi43djmbnhHnnoBxoR+G3RdGQ
fxxiWtvtkBxMWXLNaqePjdujyDyReN9VimeOT2b7Vw2V01iKHovc9Kw0u+saSJ9lmdcp5R2JwIha
1q45IUVcxt9VyJB5m4lTghtUQ7I1lsABCIdIoOdbUL5tFXfJCzvSOrQf5zcmk0LbYDcqMW6YdE+S
CT6TFrYy1x1aDvrTGKO2TNBBbIPsR/Lh+fu8egQdu13omH8pHyvlW7Z0GDQ2XLnq/OvffytOxPuc
rKmGZinyx2G8uDQUExTOM7TiwQn1ALZNh0kQXxXEMttn6NMGF2jkYaxF2gjGvxQZ/LQ8yPJT0Y4e
BPWGCPMvOVTHRNO62wfo0ySPISNkUss8xwFCJ3Yb2ywOb2s58sJQ1FT0MfT41b3/NsU3Mbc6mdOy
joHIw3lmmGfVCqcI8ag6nGsN8+cM8xDKsC8U009zCpHxm7B6SIsf1vxzQvSo14s9R5D/NRExp14/
SAdEhFAjhoiw1r01EFVg0ndFKfYopUuYWC9tpaE7OSrviZEGoZL61IK0hC56Jd7Kjy48g++cxouH
gUAXX02Xn3QFgov5oUZdxBjfGLXs1ipE+dEm7n+64oegzYUrtooaj1kPV8STiEvdxMt+6X/VKJW6
yU0KNt31zvGtPUr6NRM8823mZpeL5TAKUWMaRxVsZ6x2S+ScGM9w8Q7kkqUI8ulbl99p9F2ij/kU
PymT6NV/c+lQX9CghEA1mee0nrs+baduXs6s6V1rjG4yK7El+b6ovw+0+m+O/IWx9exc7HNUjiG8
Bw9dYGfxCkjdaw8LnuOu48rmAbwwwsUOUatq+JwtWLpnED6yvdwuNlEHW7NmgaWv2ndrRHdhioMX
EAYSKYZ47Jm1xlNuLn4uq+29ScA01dHsRx7hJU9rQE5kqtXPbFSPGFM6t329j8ig2EncGV6CYUMH
Tt65tSQ3QUh1R2L/xUgF2GENS6eGolkmz1XAoqFqjNCozxUUzDtzsnVIG0V/Xd/3LZKmP6xwu5Gw
Tsu0hRh3UgCxi9aVnXjtGcKNCY7clfWsLD2IO6KnbszvRR1nG378h3EeduUoThZrrMHteuy7xc+a
/diVjtIfhln0oPABQBzwXhrjn6kMsKqCITxWzmb6GJWPWQ6hsrJB544kp26nPWR16VQ93lQgJhpq
oZ2MxGmR4WVF5JRj4RhF4ZEJcuQhyPCl0pvXW3mggvBn84K98E5uS+KiaiZoui4IWGdbxU80c4h+
TaJkfhvBPu3wc8HJTOk0TBimQMgBDde1OU2BzNdKTyGuLgmtcQGqPlmxnESoHUzN5E/tKdPe6j4M
MuvegJBrB/puIKozGbS0VekOQkGiQ7/V+Hdx6PkRYSljZQ66cHQUGNA5iN7zEsrz5ypjXtuuZC1v
BBrBOYY+BMdrw8MvwYYfEwZxkm5NCXCtXGlfPuRyY7dwzN6RaxtN9bfFnnqphzoHJMsEttdLiHP4
P2xztSeEcCSWDAA3xj6CsUNc+0HJbuBqDL8neKnxRed564z9YZLLluVIQ/m8lhG7x0XQV6esfa+y
szwotyzVwBWT4Y29r5yeFPsZfQx2WM+OPvRvaVj+1KtasUHg/2gYqjtDuAisyE5RLK+JbDLBnSb6
LNydpht92FCGrbHaym9ixV7a1tUkJE4KdSvaCdxgM2u6OGzc7TaaGZFGA16gmPuYhrYWhQILm21c
lw7O4TjLO1nuKc7zWi1eGSuXILqT7f+kVryd6F8sh8MopgyT1lNjOYPmHCKfkT2ov5roJml+GvEv
PHPa7fTXSNiul5mXW43Nyt9yIWoSEgAlX7sLNULH0kAMpIDYaq5/hFBgbYz762do3bUrR+hL0/wS
kXrWO5SbarzQQWca7SkFJh7SSN0lxm+G98TrBtetu2ZQ/jPYstAEkGsU8C9pqi1V72liPquDgisx
d+PiLa3w1mbl3nWjAvc0VyC5iPDCsE+HKYd7svA7aY8mMtDrBv4B/y0V8oOqpuj8IA+lLR4+G2NG
Y7LiwyGCLGB+t5dsEGM5osmQ7Vjy0xiHe4Mk45rvYcxc9qSNnSxpvCyqbJJkAhjZLiBblmGpmJ0y
DYU/2KM6N+j8ms/E2Ldof85oH7RtEkT5d5An4y4zPMka7CWRd5mkvDVW+BgN2XEY3qLwX2vOrXHt
xW/hEEA38ADaKPJ8TsIBFchj34sm6jc2VqGWZKBLF6uV+K/YdEyt5XBozlYiYQ6t9aGt4w0z8wZF
dLq3Cr1/2OI+ohGyNtWlqUEnpX6MwsE39XjfhqZjMeIzhGfor/bbsPahs+I0M7WNEd5UlpXAdTfO
xh+/g7vRZpblLAOB37nPDb8x7kiVi+5pkQnuMkKBmS59ujRISHw0FBjf4Ude4WSOiUfa1h1v8OQn
7Pv9mB3kkOaPhXGumzfjlEJ+u4Fkez36Zla8QRIGUUnvJAOkEo3htcNhBgdbdVDp+E7G4iYkLvzd
t+DMmCHKZqg9PCv9rjGRJ+i/5/x72HxP8xfTfOmkULIn9k7LB9n8DW5UF7UVVQpFW7cBl3/E9Fxc
GSbLEBkkb87FAvIA8sNQksBYxmNLx70VvkJc3J71NOi6h8aMEUrXt2Zum1oS9NjoOBn2UjZYaFlo
boqwCq6D3oaironkXEK3qqzrmmpxOxzD3CLppYW+OPVgvmi72IWUwECdLEhOrbfqq6tHyQetYGDd
GQhIv6UnUxD4fvEtHNbL38CBgkGqodOXtDiHyn0flZ4ajgIM/AIKnAUuGOjbeaF9agz3FcWuovwc
G8GIdSaQX7q+odctaXznc5aYjWLWWYE529CZSeOM9LZvH7q+cK8b+go+f6xJ4xudW7WI4Q+zeQ6f
ZyfasSD6laWuhiZjmzqlh8kdtr9u8ks0w1nk7v0qXVRSQFLsrCaDm1v9bp4sV1pEca/IDHfTt7SL
Ri3Ji3Mr3akoOpLxuQav9vW1rH79B7Jwa1l98iKcUIpRs9SiLs5S3yQOZRMao1M8F86OUsql3cyS
oBwnWhWH0YolsRJUp/nZAvNOVGu+Jre+ImR7+RrFcAvjgFqR5LCIM8kELY5hd/FTE1e3tZYNdmuS
26l7KCm4Hs3JH4yqc3rlW9uLSJpEW8tBCnhPtZm0TYFSsXIupdHp2lUipvcanThkElEuCFfMwYfc
51ZhMRyED7pwsC9WzwkIw62g8sPIFgVuX9NHboM5LImHIZpJDSHi3gUFvQNBtcwmXu23jUe8AfwB
kdPFNiR1Ix8S7E7skdd/3Vf050/gWfDrtI7baNCG+xlayHL1Thvq0Pmdho8SHVxlFJEHCm4J7SOx
uzgtWgKxcEvGFsd761zvtdiLX0tXO0676Ka4SXf16UAO1b7NQRGnOfkhEY7wCY7PhxNc/IK0UdPF
UPELIrlwZpnao0adgajedVgQoerH/y/s9LFcN2oGx1WU8T2RWeqDpBU9hGPsxtBDN8v+96JE4O01
lNsxN/GEJRNbrhqnmt8FP0W0ZA6iQqueYy3DkqXZ0Tov2o1BCrVV6IrHToTyDF11Cj1pR0XjByLD
6/8v9iDU5XGJqt48m63mqWMX6MMRdFiCW//rAA3nxRxSkaGiqHKr8GJncBeX2tr0oqu3pouKNXpm
HQoto8whT0t6JxooWyHhK/orGJSRVWmVwPxzhUOGJymaVspZnlBZm4n2RhvMt7HEVtuMugwdD2WW
+Nc/6Pa2fhrlrk+1VOk897Nyni0wY6JdVvuV6LloV78UET929dMKd3tGkqSPaYFgKtUWt4Qqn1xD
IK+gTle9yvOL2pwakznYF5Hh7Sju0zDnrlKvS4NGwxwEh+tTF8ZrT8UzUi/nQxj41boTIbHIIOem
rRUvIOZXTUiSMbtu36V//eDKbSXnoEmSzGlimfl5ns/ZtFcT2WH525DU7v/NMbgLUyJKOExdXKAn
9WQqHaYIXutM1LX1D8j2+X24a7Id4ylstYx8dCWpibPWN/THBQetOYfH+CAcul4P0bVDxl2USPOz
MScGtm/UjrQ094U52k1XOzpE4piag/U5Q6P4UalUh8SlIBDfjkL+Xi7f5BJHZcm0Ge6oqci94SFt
rno1miDMoTyaiiqY2v/aqfans/Ci7PXYkd7Aef7Y3jGIdh1S4100ejV18PTdjDY9KE7u6d/StzSY
IVM8NXZ0zgOWOux9GAXHUfh7OLRZ4nlRY8wIrgI1CysDwm4bEIU4Vlf7TXqWJNSbakgFlr3XZaU/
SdAKj++KLrVb+a0odyRDCGXekSRxuvxQYHQ9esiLtyg/jVD/u34Avj7wcZvHgZbZDaaaDbVyjm8w
O/kbH8pHKvOwfLO89YkcM+PWIUIoFbnT3XXTAlDWONTqJnDoFQvyNWxRTUa/lYNlsrzrRoTr46Cq
MSNZbyUrB6XD6K3Kl+G+cWs/us/AAIsxFD967H2UkISNZ6JTwEEYTUgdVWs6yiLptlYGd4zQAlRZ
t2WWOxA7Fxy6r4IO3IfkoMzItTyOQy0/j8uOhK/ZvDjZgHZpNG7OiWKr6kO/ZJjPNEQeJFooh26z
RaIsSnIFdYx2j+r+tNeOpZ8+ovLj4h3HhfHxXDzmkP4SmV6d8wrOaRzOSVYbGpCcxdjKGEF5UXHI
ODtjgohGT2xUHYPBlNxVHa4jupPJyTe1RMuMKuL5XM1c+Rl8K/5Y5kyVRsWExsLjhFaLfnxsB7wd
Ya6SocfGepwloayrINjgO/J7IysHauBOSff9vnNiDFZpAduL9WoFx5TvyWcFVeO4BkDUzDgbqYzu
hvl7SUWpqwg1dQ6IBoWpTcJwUKvuXUkiJ5l+AAhdGTJjeoHINFP9XH/IjcqRi9JpJ82utSCu77u0
cuZe92e1i6COYTlyU+/NsDxFye0wNboTMpq4TRzUcvYgABdBHKRzEDazFv0elgpwWcVnzbtZfzKt
+FSbJ2PGjDX9HUaxx5hpp8WvJAH1FaA/ymJBEPP1meHPo8/3++hmbuZQ88hBFYH2aw9CWgE4kwuw
pXc3pUfc3EkeRW+5Irfg4C1DYzxRJ3yuvAe9Fyj1rQTva6LR0q+8c9zSOFTD6OAImVukC4gkXhYX
ctd+8oyWGtXu9aAKdJe5kish1zcc0ydB5SaQz5BvyVHonwKY+2AAuEzN8qUGb0uC6D4n3pzcmzLG
lkfJj8fYaaUG/R+Tky7KMWSqnclvWs+8VaUyG1ZNWGhTyJA9t1onLxTXks8zrVx0D75XeXvXKyet
/wHt1VXRxE1ykX+sn+IaPHEoWYNQkuYMwfSCZopZJp6aPifyw8JEeyRyRL5rZFVlmVnTKmf9NLj1
vvBSV09d80OcEHN999MJb6QCCp6vDVt/ughPKJ83WqF0+aCci2gsbczuQ1I7TXydyfYE7Yq6cmvV
6DDGg8BbfezqU5TNc9AsaPj9MaZkz/S8AaXMW1SBoRAEygKMkLd2X1EhP091alr8hMAytXIS44X/
3NRjQMYIjozaRV6/5MYtKaxTA4eI0H1fzve9/n0azeD6D1iv3y9f/8I+d1C7hlq1adL8XEutPSaD
14MmBw0OmP2XHlv0N8VW7F83uQmLFya5Q6v1Y2LlloxrOb+dwAJizqKUdxN9LixwMUeUWRlhrRbd
Ncproz9qKMapuaBsLFoFd2xoV6K7NFPyM7GY06KNoZckwbfZDBw+l8FnSrWEUabCwjKM7jAllp/1
P+XhlTaYr8t/S7O2Y5NoAFxkkqu/GEo7VVGIb2OGbM8saldob0urIjCVx0G5N/I72kuCjGg7Nr1Y
53pGLrCzbat5GQrck2m7N+PmkNbobkLhf0Tu2avJsR1bN0r1w8KernuiwPn58fMKr3uSluXkbI5Q
YI7PE7rqC+XbUvVuVb5Bvfu6uQ++5CuHjc9pSpOmXULgM+YpvqGIR9F74sxeezftMWVc2N2Hqk74
2N3o3/vSsw69I9n/wdj9ZmB8seFc1qPItWY2NQoAGLH+6NlUenvt1yzt2a0P2flfNxesGHxhjwMZ
rc8WKF7Dq2ZMEKfpvpEWgQ9tRwIXJjhQQZGrnroQOFoW9W4ZbuvUMu2RoR49RKNtVQ+9ddvLb7OJ
x7GudaAO5SR56puj7pbSoQoPSpqgU3K6aRMMSFA80yG/rkziSNqPFDxtAk8QoIfGIVQympVWYKwH
ZOR64o+9gll2A/y8fV8G1QJu8lQ6hJCql0BlcarMkrlkzl5BRv2rsjDlms/ITfvYb6YitosRLb5V
394nphrUJiYcIqm8URXQxWlmP+JVPv63babc9+SwbyXt68d1s8FG7ffDbR639gw95eubJMAiPm+y
TG1OonC9mjQjGPLCYeNrmulOB5GkZvltRK8yov7rNgWIwOdNjJbGOJMBsTIDkVwaI3I0/QnjMX0C
aUd9Rqd2tLtucrvc/um6fAoFyZuqY+Cavgufc2Rr1SFD6HikUGkPZt84QKbMTR7zZ0lU3BHcknx6
svRIhRjeTO5AbIGa9/0yLXZoiboXRTvKY02D/ssswyWm0tcuGrxGixyjzew5xYQF+TFS7/p2ilbF
YU3e6ObYpdhNtV48M2aOKveQfBMpZIqck8ObTqZSVcZLDjWV1KvaH9IAju1BdSLy3M7fLQowbxYB
amwH0BeewqFGFYeGhaHE/DxpP5vliUWqE4epXc53qdocwS6roaUJY0HeLE92SjsPL3NgErMCKO+e
r2/zur4rV5nOQUBRdUq0pPispURdUmoghE930SSh9/5ZVgWB0Nf+1D8Bh88coDvd9OUi5edyam/K
zPAL6TDH9aEsB7cEm0JavceYVdKtZzYMAocS7TqfQehdV84YjYzuJl/xs2NzMjz9HO4GTDZAc2tv
uLjQvl3fXYF38Q3nKdrXLLI6cbpPdnSn79dGb2kXi/Z1+7AYuqJTRTMU/lGVhFme1saEp6EKBDwK
OFbs9R0zf6EPvUcd0MYdO/DUCULn9Qh+9Z1Pq+vleBHvxYsUN7OKsEtN8x0bTrOMaNaytUxQ+v8H
t/k0tC7/wlAy5BaTtR7La6GQGtlqD4H2agyUEnKppomeTnxAsAdTOaB6/d/h+qd1DolQeSpYGmNz
O3TuG0d6AyKVQ/kYupBaBq4PmT3up2eR62xXyiBP+r/fdD25F4tuizCOdQazynBsrZ1uGJh+tdwy
ftPjVxY9SbSyY/l7VN8TYrmDNXhoxrQ7KJ+lNbGLVnZT1Vu0EXw8YBs0+7NBxxZc3+iRLg9V1ghu
ebr+nmvewIGaYSQdBBBx5aZ7inTz1fBZ5Gi9nYZ+Ci742Z9dTfFnKF6kfuyJHpy3T9rnbnE4putN
o7IakKoG/X7ln6JBt28DUQT8DznO33b4wc1iTutlnnBf5PQllE/xbHpauycUZXjpfoz/YkV4rAf9
5TqOCM73R8vMhS+oko7nr/Wk1Ua666IZlcZ6r+TNfweRn6vjMjgTxS86pwyurtnZi3oAH+WucOQ9
8bTbAeQoumwXvojDT7ina5pzsbpwnkc1VnG8zSjZhfWLHg9O3DBbCX9aJQh/Z3poDTDulc399W3d
7mz6PGMf2ciFZWpUiTqiC/SjswklfRYUaGyqboyDfpSOIh8VfUUOxkylSccYL7ZnRGcHRR0Da1Q8
cJUJbgORGQ6vYr0DXOYwM5vKnpT9SUqSfdfoos3bjgg/nYUDqL5WkppmBQHpG0OuBbkc1/BzNzVt
68fimN9ltz8djAPkZYQjRv8Qa3/a5sBmlpKMNPl64X2f0SOW+9ou9Ulkf7BN+YqX3oN/VTxU8HG8
r4AcrzFDIerN0ugDZjCTTyobzHqO4UDKNgsmtKZJbn7o9vEt4qiT9ZoeRPV4EcryyjNUJrI1hPi4
2Uv6lCo2FPrudTcEzwH6T2zT7lECdVN4lxt7laAGu53s/r3pH83kF6dFtbpMBn1hfk5MZYeHCEcd
ssf/24nkFWgMkAtjggnrUzG/UCXfSrm14/aYzbuM5AcM5JPhkFi9lw9vFilFLr2Wxa58Xn62oabL
/49o1k5Hdqvsht2ICZXlRIQPxx9TIddscdETCDrA9omS9nlurfthQXuNzmwU7ryS6Ae5LwLE0gHJ
jBM6LXySgzZFBQFv3T9GahbEUuH3yh2Te9vEgH+R0JsYI6Jpg8G1sdgrzAqIjrllXyrQyJa3Xoqb
OJwgrj6BIlF5nvMe3SI/desgt9bBgr59GukCkmrBlfzBgXDhLizEUUmq9VNirK7UX6aGBd2YOomV
BaFxqsPGSUB+eN2BREY58BvVNItMEz4qqeGNueQuW/xUe2Px7GWtfuzDX/kkYvUU2eSAcGnjwepK
RD4LvUuKUxJCX3A8D/QhrwigAUXP0PSvL1MUEiscAMqgx5jjDkAkgQmlmH/q6pMF5o+pPnbFj5XZ
uTdKFxK8O6UR6UKvW3jNcblQq8FEDjZ4vTSBsY2qHiz1xOidNAyC3FQEdrwyTqvlkdFHuGHUoHsZ
bvqn/5UVMm3Nqb0JldXWaU8ikBXgHN+82KvVorAEl0vR/GTFHPShSB5ZcEWrXJw10xGS0wW2EEOx
dpfMAUHnlsFEFXmBY6pcYJVAMGuQ13SbAFbk5r1CL+aiaT+LodgNSLkz6M+VVimIP7abcQxNRfOT
aljIX/6M5zo9tTqLIOvVSOVYMmg4TVq6aYQ+XiV9lpIHNpS3VdEeCCv2RQmqyPx9ROmxJaEDSWXQ
yR9azM1p5sv1Q7O56xe/i9v1BA9WHcYACeQpISFRTk5EqV1ZT9etbB6PCyvcppd6rUpRBCuDSiDX
BrZN8NJL5Y8lpPZ1S9td4xemuCuEgPySUfAWoyMguWUvnVd5xlnxY2fZ4QndXZ8Cmhs0M5tnjJcf
wiNxRSHtdgR98RPWPb8A+SiNh2YkHYEAF2obqFLTWrcHePWYfKMgrpXmPZR2bBYdlOVHLZ4QFH3T
9Wtc2J9j1KzSBPY7r3mpnzJUWSIPT8Bu9zS8/D+KU2EH8Gbge7FmDu/VpYWAUYxtb935t7JX7Hqv
YypifGAn8rA2nDU36K8eOrsOmt31Ty5yLg72Y0IVKJLVBHoDD+hEBnfZ5DLyRNH0ed2QLLLEo3xY
hLqpMyQrp+q2QxnST4KispFcowRhPyDWzo8stUEX4Uq2M8zBcILKtkuO8r2W2tU3wc/ZbIT63HO+
cki6tGWsw56rwfhCHhW/dLtTgupsQLz1wcua7eJG9tt1NGQ5iSclBX7GFw+hV17pHWS4zor8K08C
qzn21vfra9xOai7WyOGTTvCWV2v4uHlig6shWFlY6DF0f0Km0xte0l3rpOIu4tVbv1znF1Z5vGpm
pjCGS3Z0Fr/3je/Z7xBcIMtxHm0Cvgiv25f31i8xK+rmNXthmEMvpScxU/QVOsDPTbuHWRfFD5vh
/IUFDpy0yUTNZLWgBpjR8ocd88vblQ7hP+A9Xrfp2jZyQLT0SjG0Zk+QHGlOZ53HUPLUBsTZuPp0
CEGVL50FdgvQiXeQ0UHFP1JEYyWb1/3Fcjlc0rXQtDLoNJ0bvMss7LY1dSg13eXSqgj1C3qNboQ5
putOu12mvDDKIVKr9maRg6H43P+sPPO+fDJQI/K6ZwBE5oWuduo9EsS3M7Rm+5f5RnOgyxfkv9KD
6CoSuRMHWExqzHom8GMqx3Y31c5SyYILVxTZ8HQTuV53xVLAhhwMrn5vBgoYx0ofNw747tfJrOJJ
c1CLFmaLAvjhKSjwghlNKUNQES07wzzIkg/q8utfcv1QVxzY5NAnJVVcLfNMzoa++DOR9l33Iyvh
RWi0BaGZM5WC/FAUvvCME6qp5RLChrWARL+3Lt4uen9yzUPzVp7L9/DOdJkPop7yNnntgzSY/oMs
XHBkTA6DOpBMtk3dkrMVPyNNtquS2FFx0NUuWLLWDgtQ2NF+d32ntwuen2eGlxFSrVGHVApwKd6v
UDvtMlxdKy6JMhnBJW5yoMQMmifKgh1eMKNRTO/JUDsMPYmSJpIO3n5du1gTBz7xkoBbO8Oaen/t
hSldJfHxROI0+wxkmh+jBd2hEVSkPspB15yWQ59Sj1GwwWQIIuDyCd0oVWc3hwbq1uCBoce1JTG/
BZ2x37kTmL0Lvzxprh7MO8zA20Yg+7qvHhsK0WIRGokCY5ODow46EDWdsPV4DpHt8WTue3vw8sVe
5b3x0inAYQFAWGv8dBEHD10fDnqB66eN3ymLwPB7ZJaI3H/bnUxTN0yQfhp89bOxalIajOKCGd6b
xa+Gwe6iFxK9XD8f20j+txm+xjlNi1pZFswYmGqoqsEOs+/XLfyDt36a4FLUwirnJZqQohoUk3Tj
jSXrTqzEN2PyWKh30CH0aDy/RNoJ1BhZxtAdkEDwOnG7SACC24Uc4/OXcLDbj33NGGZczyis2pn2
rTX+miQ138cZCCLAfzfUkU+rQxfd4fVcFkVI26D/aZ0L/ugYJ22po3cEg5M3sQr+iUXRz+n8voS3
BknRwBraJVvsziox0hjapKLQHT9BKeA1USPf6lDkT9W7KukFJ1v0wzhgVqXCUJocP2yidw22Yerw
/gTSbNLgI/RPaZjeX3eJzTDYtKgBXVno2PAkPjStqR6rKq72SfGVZtnJOZRgpNBVpTZQE+FQy2ZC
c2GPQy5ZlnM0icnRXUswIKtHDyaoCjorhsALpC1fRi23oRhw6OL26fpCNw/xhWEOmMCuB1JJU0FQ
TJ8aljtK90iXCoQpgjMm2FC+eNePoxl2IexAjBYVAUy0D7LdgAmc0W89ebi+qO2Hmc9V8TW7MmVq
2liwBhm9wl0URz0ku/m2PEf3xEMs2tso96jOeJP9XKDR9waVLPf6T9hE4ItfwB1kdYzaYZHgQJLa
eAra0lfyjsRIREC/mdRc2OGObNXKUozvh+qa8rsMUcAzf7FZdqzlrp/uZVLdJiYyj/SgKc816HwM
CCYk5uxn5lNZ0tshNYLK6tyweGirMzVOKtHcOpX9RkWngAYUHH616VsVPlAqvczLysuIF1HLsFXI
+tD6pkV0Pao/8txnZH01MB2jip1ihl45G9xYH+9kyfwV63Vjl5N2NIflTpnqBZx61V5fXguJ+tf3
XeRnHFLMEjJztcW+9yO1SfRaL/9D2nUtx60j0S9iFRMYXpkmSZpRsGTrhSXLNpgzCZJfv4e6u1cj
eEx47dKjqqYJoLvR6HAO5vaHYj/P1C8lWxAlX745zrafe1PqSiFjRgR2C4I1wBYWmyX1021Z76DJ
Pnuxf6ge3peRIwrlLjrEM7mLWZ9d8KyWhzmRF09dqge9LHdxe6vEjWfhPEwLvD7K5KxvrEihuYhu
zPJ50hcDlsJ+g15qP+lpUAp5Ppfz+SmEw/2qKCb+VB5mZyyIXKsjoydZBko1e8waERTNxYWcSeAt
U0pR4sfHn/IZRCXzXRs9S8nr+mZdfEicyeCs0mAmCZkeImaZT3bXepqu+Az47iApVtnSAv9Q64L2
K9GyOMW3ctbYoO2lp9n8IaN2oCnPUqwLvNpF6zpbF6fuSji34LCQln7sAXZfOVNPFgJWp7YssJKI
MK0vD9GfyePUPI8SqxiNRR7wuvXqCj3br6FkvRTl6ziwrdnnToJ3mo2xLKuQv85TLQP3UUSdddHY
zr6CU30gIep5YuE09Sh8KVXL00EwLeGyRN1tb8UgGhByKogUiIsHwmiq9YxG9ESN3AUEzrZWdw3K
u1Jku9WYOUPWnjT7j67Ns4VywcCkx/k0FjV6h6PW1cFa0GHm00GqKIhrY4PhzBA9ZQBphZOXHE0e
N00pX5sVsMyoGrTNkHkpaR3AnoHO7KoeQJo6ioaABBvz9pg+c3ykLUCIktu42UEmA/4UJ2utT3F8
6hRt17SPSWij6c3crpvzJdsygVxCLGKjBfgt63UmVO21hIVhqR/jZAQ7g+TU4ZE2k78u5aK2n4vh
tH1OC1lWgYl8+gdZSXGK+3Erubhwd8U+BqunQKBoWZxe95EZArokpSclkTe1GmNMp/BCcBOur+vS
kZ0vi9PlPtUk8LhDTIcBVZu8NDFxanroC8wDGTSYZub2gyjbK1obp8oV1crSbmr92Jv5fggNH0jT
O1IWgnDjrdeOv6/OFse/TqOmjPJZhRy2N4/ljfGiBPbRfI2+ZXihnOge1C7eGN5M1jbavsUCngj4
Q7BSvg8n7RTdHkFIe5S1BzPWDxqLQQ8SChYqksLdmsNE2NQCq+moaD+MPP1eDPSpBYviuqpczB+f
byd3ccqVFGGmttCPda7etdq0tWm7Hcui9dNhvqdKD/c+7BDT/kDo+jJJP/oBM7WA8xiaDMFpLHlV
ZV6NarmT2jAYw9bvJK1wUYP2bcBbhwlImxJpn8yiGv6lm/H8w7nrd6w6KyMWTsGSKqfOrsF65DSz
faMmBdp5KsFpLL+2pnXLaZ05JNKPozyUDbYplHczi31zelk/iYsTtucL4pxRK5UGIyUWpG+yE+rJ
CGs9JaBb4MK7kqve1zFa3EYfs2zgqPJEEGgiX8g/wLNCbRu1gC9sfXQ2mwCjX0DmZqAb6ciNxoEo
QydwUnwHjTLrU0Zj7GiaGd8VIw0W9LWp3vaqz2ag2TTfIiJoZBcdIueipo5ZcUhxq/Tyc9i1vtZO
f6cm/KMbSK42mpNhtHGiRE6tkRtqVf66oggcA//Ujmsg4c4pDooS2Ysy8CbqP2R0pq9LWbRtReH5
FhkimWPaVAnyI2EboK4FULZDXANRUR/cdUk/I5mjk+5M8fk2mZkxIy1jKD5yB42j7gGJqYP+Avm3
0pk+W59ReEX5YV2owHvonPcwurIc6YiDMob5Oi6fcHA3GRwJnsuS6L4QqB0/mx5PY5klCmRNlO1T
SdqoNabS1tcjksE5j7hsrQkMurgtzOZKAmV5neYCERfHbs/PiYtewkiyJm3Zs84bvAF9jbWL6qqr
EL+b7lm6k5ygdZPIsd0IybPMQXJST+5G88BIt7RjRL7oFEWmwAc6URlWbQODritUysMZXiMGHIFo
9k4khvMbkhWNsUawcIq2qGEID0D7/TSYolT05TPUgGNODPB62dxVPLeRCuxwiNE36oSmlugLttOz
0dDStQAoTnwxs+IvbO9dJmcHig4GJ6BeI5pCx20D9qrYARXaNnUNZ/yhBmbh50JOjJ/pHN8M/l3o
st9nlynNzbBVlsvUvl+Q9DogpaNnyqOHIcayKZBVJD++Gwb3f+u3bwzcRPiYEB6BblLjG/oPf6PM
K9wOzow04IBSEGLraGfSNBfsgQagUEAVB0QnJw3B2jxufqNWdfkqfN8PzrBKGdC8RMIhtH7+opKg
B39YbhSeivEPfadt9HY3dZ+71HDM0ZtzALCqGGdXBKm1y1r+/hWcMQ3NAPxjO7aPk656RmX7TEfv
dyjiObiYwUOO/18156ypVbqKJfXbHmdA7QVbKTLwqj9vDRQKp/QTmbdF62iW12yEbCyXkrfvsnUe
vbpS+6jVGsiW982Dtl16l8hG2gCZLBBVBH8RUP1vnTqfWNPyKMzTHrL0DQV/IGZq3BIE4C0oTnYR
eomAR+f9ySXwLpF7MoxzNZNmsSsTPHRdYbtkFLzLhYvifFRjT8pksbdFgacqnp3Co74NMhuSbolb
Br+BsnA5EnlfFeeirEYbWJlAZOvDu6M76wHweUfqK3fo7nGj2Ym/6FvxrInAF+gy56XUeY4Buwy5
wMC6MvbsZgGnhUdw+uGNvP03vPG6I8BY2UfHaFYRKl+LI5A36j43HC0w0EtaAdnf6/zBnzy0W2+Q
cLtaCvp/qz2cF8rirAXuF9abDWin0ZGYUATxt1B7OBejtHpR1QbWNwYViIjAx+lFQexiRrZ9I70S
4wNebBk6t3jO29i6hOAzbxEi+MxXM4cQv+6CpTVquePih+iuMYLyG9AeYJGBqEFi3afqfPIsAzU3
NQbsqTRKHhvsQMWiq/rHut2L9vWtyH12ofa1MRc6ijBwNRiLqkAx9a0Ilp3tvdreaYYjb0Wh13qw
or/1X5yJbNu0DGsTRzkhzW6DhLq/FyxKtHecqzGB7KHmFRbV+iA4Hz00tnXzfe6XG+QdgFR3VVmH
8fo3rHBxkz8/ff51OG+O4Wxp/aBHTTNDMHMRS0f+QuRUbDMHbZJAWRRP010EXTnT0bcb80ygZndp
nMdv97/d+nLtThmYO53RdszjjAxAv7G8UXaTznmd3dmneBEN2dNv8koJfNBbl+zZxxApoWO2eHhc
kag4emOgyztWYKp9ub3ghvq79htSbJmDZxr8rrC9eznXte3n/JAM3LBpQusmOncIVl7DSVB/cYBm
eNM4OZjxhLmPxe+sieT8kpQXlDL77cShavQuv2m+6T8oyNjhnzDH78QhALzcqHXQTCV+xly+agjc
g6pbpv4zSYmd1lm6hCXJbtSuMMV5HFAxVxB+3UnY5aA//qG7P5PJrXmU2lplRW0frbHH9H6PIdLH
dQu+6CLOJHCut6RkLmgD1zsTdYt+GrDsChzfch/+dG7/SviJjKRsFBKjV3DJHJBycDHx5ipNewjv
1hdy0ROdiVmiyjOTANpUWhfZslXy6MpAHcxmvyXbdSECJSAyF711c9yRUa9s8Nc7aB3DqwiDtV6M
YUMP0wx+Gm0wm5MKiQcutm6gcfC/ykdkzs/SzrDacInHG7TmSa+4oJZHT7c42eSm2ZLN7KtbzW+v
GrA94BYTBcqi3eXiu5CYymhpWHejPkbp0SxvVBGGhEjE8v+zA6ztWJWiOQTrqHxdpyebdl6fzcH6
Aa6rO/kpeMv0Us7UZR/1xs+axu1kAV6USN05z0hVDDY1kaQdwy4HxNV1x2ZfTl8q8KP+3VI434BR
QlWPCOwKgC2pg4600RR2YF1sPz7XO849GEOeNmSJr1ufVd+k18it3QhRWZE54Ckc/WT7BSPVEnE0
F3VNJLyHzdK7vr5SgWbwAZqB4V61jGHaTVy5EXCLmwQ591oQy4ikcA6kn+2IWiZUPK4f+whUWHLt
zUYjODWRB+FjsowAeL5bLFnfkM+yD16LLzoGSMod1ATdzdkn0ZNBKJHzHUMy9ondQ1GY25WOwbxu
l6HtOHZj1Uluorv0pAojz8vR7rvDevuoM2sGT7KWFwWEtj7pa6cB3kgUVH5hHAzdZzEoWrqNCCRD
YNx8iNZrBIWDETIt3d6Zehpk8e26Jl4cPzqzBz7wGu2qJmYLEUMwBgi98txjkg8kaLxVBjQA3Ngb
A+RlOEgRoqxocZxf0eVaaa0akiMGOOghd8KkEaxOZAGcR+knSR31RYSiagdZp+jkRfujJWjJEfmU
txrbmWpoDRk75R99ZD49oDRsbZgFtmgEsuDSBlmH3LsJMmgPcjA8ysBWQTe4OHewbNhKXPJ25Z59
Rp8pLckK3De1QT30XuLJ17sD+GZZhrTlJCKHv1wTf7eIt/+fyYuy9L+JH0CVlSjKurpfu/TZkpzu
q7k8r93h1grMH8SdtphGwoJvRUUOkSt4O5qzb6iUyWxQVIMraBwliECz8NC61F+i5xZJed+ckbv4
M/dtElDcGIpq8ZjcLE3KZu4rCxcU2U5sEyZkMyWiZuiLTyLyLmW5l8+WVkTJiCY5+NWpzf0ifSGa
CSAHQLX7pm4hqi09wIKJnPllHXoXyhll1cSUykviIgKjDTIlINXEK9wr71rwmjS+oRc79WigOv/l
N+nCL5vs+wdwJjtZSU1qakKJsWq7Y3egjnTrOk8dVWFemxde1dvurA6bRIt9JCDcTALVh3qH2uRx
ILm/7h/faqc/G9X793DxwkANK9fUwjrqVu/T3jA8y5w1RwktuidzOW7ibFRdsLx2eMroGOGM5cHt
a3avWaRySBcyF0S09ynrdwUGallPvLRFYcVIXdtUARfeP0WF5aEW+TDhBexNkfIa1a3DQDlmWboW
2HY7OZlNd6YcD7cZs6LAVLuN2o4vStQ8V/MmDOulXeLOLFRH0VTBDlycW0J//P+0nR/CZZY02gN6
j1G/vp078OpmoNbMmtTP5MoJqeykpXUVScgU6H9SGziTzAcwDC2iQwllzCS8+xtpJxvoYwa9yvoZ
CwyNx+sjZgICnwFidLNySwb0dJt5GI/dxPKjWVyl9RepEg3V/MJxve8qF8MorMxau0Zwpt2PgQVi
G5CfvY0u6WB8xjRhLC4NLKazosom9+SJwTTJRpRYjqS+lhPjKgF1lfIZGVhPYdJXxf5KW8A5xZFr
tPEOkKlOVCI2rh/TPguS/tqS2VbXVcEwyi8egu8bsTiEczc3quZsMHwVgrkrhHOA3AfZHmq6wNqX
4MijF3tj+wQT57lH6t+ZhV6euGv7wjnaumhshrkT/Ri21B+Ra0n066b7rEkPLYWlA7wut2InB5K8
RkdHHUXMnJcDofcd4HzurI2qVS3hQwuAaadL9jMrX9dV/OJg2rkRc241lVnaZv/ssuxm36og3C1t
NsNLsRcHIqIFcT6zlWmlQbvhwwHDXLV3ViYEU11Mf+XM+JncPi8So8iwZyRG1XaW9rOsHMs49K1w
i5lZrx1zBF3xLgZaQDkrL+vbeflJ/O+J8YO55qD0oBYrQQpDWtdOdHSnHnJabaVR8PYW7CQ/njsU
c0TrEqqZTbOXVaNnlCL7E+0k54iGOpHNMYR7b33wPiq2M9t43PTI/1iao92FQau5CujMktsyYFfZ
jR6IK6S/iKDfN5RzTQCVMUpZhhNAi9EmQb25ZjDDurvW23Cr1oehOUhqedSML8D1OzYE3PH1Y1N1
rv2CvkggFgCWLLHcVgMp0pSDtm78FKbqdv3Uf/EEfP9KzlUZRi8zNXzLmGsB28Q+qsU+BTfP0isU
uvRpXZ7o8Dm/NBegmSoqbIql3Kr6vkbBel3A5aL4+wVrcZ5HoYzUUQaa6sm1j/lN2wJZY9ii8OdI
m/pKce3v4g685TfXLJfzRFTC5JCGqa1jO9XAaf9i5KFPkG8ZQcY51aUnWOJFU7WJhtELU9PttzM9
u16AQT4NNchakJ0wP2vDHkCy2nY85K62MT5X0664kQAnhdZRUdXx4q1yJphTaTMKVWaXuoZC7sLD
2brA5/bCrRwsJNJSsL7MywZ0Jo1TTVqUZWpGaKgdun0mHSoC9B21QvM+SOVt1B+rGujg6O+Qd0V+
a9M7lp2YJm2N7nYuan/uP43DVY9RvTh6TpTPGDsQRJEXT/3s+zhdHuPJaKxF0zLgP4dN6AJPzM0w
kk1uzEaEgHURQsw8k8bpdTxqSVPG6NBqXufMLTBvr/oZiirqKbM923SBlecvL/D861j8STB5JppT
73SmYThbmoZCVryN9xQo8L8D/ixSa+6KHWczpoSh8y6c8SKiNxK1MJmxz6e7dcUSnBufU1DJNEzh
pGhgDY+AaxVubHDPsZE5ja1tJFOYTLw0IHt2cnxOgdI+rdmkImcOQuIqtv2hkALQImw0hoJv/N1i
X4t6RpGKCRzFz87WVmVESJhytzXMo3EGpM+1rVR0Sk4jQBNSNffyYre+lRe87UcRnA3QqYoKRml2
IsfyxdovI4SRZ/vTN8ApBXWQPds7IpK5qNtHb/tRJm8JdoG36BRlJ+ua/UCCL5D3eFIGeNvsrZ3p
gvZhmJzwc+GjBV/QWfizin4UzVlCqMk0VlKWYJI72euU+gVskTQYCx6JwOhEojhr6MFNZdtxnJ1y
7UtkdA7y636iTz6Sf6Irc/mplQ3lDSKiaV7ZcpdgeCdDtvnbdDPVzvCV3DT+Ehmxg3rVPM77fgf/
ch0/rauQQEl56zBzPcV4dZ+cMH7vsOEJgJrrAi4AgH04ND6fFut9FNdFkp3UWyPzEzzHcr/D5BU6
8gGZALitBhNxaJfMfe2J+pKL8mfynDfb6keKpHg3IemnAoRWlOcTHPBbk/DZLV7YEy1iwBufdKty
MEIPpj3LCc3ZGcqv6ztw4e74uAPcvT1nZspimmcn4Lz5BK1QADcOLO+1wdJkr0NViHq2cI78wgPt
o1jO/zCAU+RsgrUQYPmnWzCfYxLCcBQXGaagFeAsiPSI80QxAChLa+iyU6nWvhRuMHK4Wd/G5XPX
zITzO7oajymIOnFgY+NWRu6YtEYirBCYo0gvOB/T0Ij0eR+mp1h9sNRrKax2DX3oikmwHNGGcQ4G
DGFzLHewequyAjDB+TUTUQsLRPATZkWcNoodgpW9A3kNYFhcknxfP5MLCfsPOvbTCFkZA6IzKZcL
qH5BIDw9g9IVZht+Ab0Sgn7FnVsHozg79KYFFeiKHbadRDMDAs3gsZ4xMp0zYuAjxnRyiyh3rLZ2
lEx0YiIx3LM2jSvCIhX3OcjqnUF5kZQHJgnM6ELx7OOGcr7CHmrb0sJi8RWAWdtqXnOU7jTqzHcd
QQl0eTannglgxPL/zgt8FLys/swflmAA66MS5pWOmlMaEkIlQe5V5Ac1zkcAqKo3JgkiMJkVaN70
qToS2fkHZlNzpwfjoB6iWwDGeOtaKrIDznMoPbCryibNTlS6L6xbnT7/3e9zLiPXww5UP/DvdRE6
BDU6KsyYi3SP8xZdpkhMV8fkpAymV+Y3JL0OlYeq37bDrVI+SBgl12vgPIYhgBwUr1Hb66Q0HVVI
sXqhD/WDnvCTYTobGiItIae6qXbtDRCFwJDp1Jvc/cfe8TQs/OZ6erJ3hr++z4JN4AfGOqnO6xaT
2yeaGU5YsNsumjeTMv+lGPWjJTSsSEKiwQRT62DnpTcm39NcGPUt3uLn6wx7qQEGS9b4McWmy5gp
xS2c83+ZxgGRMrzRqC9l/yIVBjyLlq8J5LS0ilOT2QYEEqTfwhQ4/4BnKT/HcwOdpQKT+4Wtvy+P
U9goAdt2WZopgg9jE4Ky/aQ4iQdyW5DVhX77mXkKHgh67oy6p+3W9eSyvf8rm1fRpkjToTQZ9IQd
jf4LAezTuoDLivgugKsiGWqjsdzA4toCKGzN49DpXp5//jshnBrqjT0m6qSnp5n8oGiZTZLPowju
6HKw874Q7kqTksqah8mAjKQMJtJterPaJGTYLmyH68tRF/1a0T9+UpFpGJfqdOjfwqyD3NVTfz3s
9I18Yz903ujp7hA59Lb/Ura+hVfdfrnoqFcjD9rsATrtgoxo/YsEBsGPMyqxrMk6m9KTIn2q03af
l4A5ndEzmHR3SMwKpImUkrv8xrxNLTMd01PdfdJTFTCYokH7C+NoOEnz/TS5e45IUclSo0YeDjNw
037yDURDTsjA7d26aF2Q3N0IVOOt7g2+7FlPzbOFGYxt6HZukWIsL/PRlyY69p/TLx8/inM77YDx
E0yOpidQwe2A7CR/t6Y94jM9Rcufn4Hu10MzeOjIDwCbbavtOGGW6ruov+JCcfTjZ3D+SI1lC0PN
zbI3IHx2wW6SInm6XFmW056ApLgRJUoEToJn65UtOwcpppoiQdifzAEgyKitU0ngaAVWRThXlEnx
kKSzlp4io3YtkN0Z7Y3SXMeZ/NyPbSDXqeBAfxGh/qtlhPNLxhhTc25woOS+wThRTp0E7bz+MqWB
zUShOfeyGzCrB5XoPSPaUc5blWmRxV1E0lOvoQnQAApcPu57gPmt+wWBpfKsvGEWxUyVcH0o6SdL
+jZ1opTkhQHkD8pIloWexdpFzOS8B9MwXKH+o71BA0S56+ur/La+TjcpcsnRYQbnulsfx2cb9c59
eey+S19E7XKiS5pwPqmrKlaXEtx/69M7Euh+cewNdzGLKbD38pW1lbfyIbwREf4JPC/hHFUSzZMF
rhO8sWsWMEqcjlx1tuHlabSdJkHSUHScnANiip0rVo3NTsP7BXBKF8dyIsXknAsmfGwtifCW7/fz
a/u4tLsjDevGV+quRufvRt0CcUjwmhLsIc+Ga40Ejce2nJ66ehvR73q2lTRybyvKfpa+/5VBGJyP
IXJJrSSCQZTDs86YJ5nydl2CwIvxlLehJCFRpTXJSe1r3zJkpx4pYAZbNCGZxzABjVrfCd67v8id
/+vHDM6bMDLJlrTcCEB62SUdsmNQDNyXxmlhhMGgf+1k0Zbei16jv8iZvAteFPbM+jVQqSQFQSBk
k7vJxARYX7lMlzd6/mLnzYPCOn+kzcEkllOkzXEwQMKjFo7eTydgaL/MObstgLtgYqxmVr4lmX6r
WCIvL9Bovh9RH2iZWjGCz2E6zJRs8+6hC9Vg/dRFQjj3M+f1MGZ9n56m+kYL250cF96kiRClRbrF
ORszG/tubHDO2YBmdSWIk299RV1FfTDLF4EeX6jnf/DsxvIxZ2db9lakKhJeBv+UaDWvus9BoLpU
7OZPYjh3gW/jWXdDLSMgz4NlIjO1s8zvRizSVsEZmUt4d7agzNKYPUoKrggNSfpI9xvwEeSGIIMi
uhF5Woy8N6kaT1hI7Suv+WF5EKTbyTdtp3iYveciyDe1R0BLisbx1w7sQwhW+4OoJiDYTr5tD00/
I3pDoZC2fjWZQ8Ai0eD+hd60Dwpicl6nGupxCBPsJ3Emd9h1KASoQTk6+ei2BLdG+NDA+5QeONry
zq1SMLfdTEIGSYFN8H17Rd8rdZ63GRCqm62qpA7qooHV70r9U2R2AR1zb93URd7WXPTsTI+6uSH1
wBY9esv9lft4X15329hF0cUZNrqMxLBwHFJ0npyDQXiD+1BGfDNg+BTtC99jw11m/Jcsan4vSU5/
EL13RCI5b5NagCGxCOJxBJBuAR63VPbXt1JkkZyLyXVNSytpxoMKhU9MH4BJBpAFuSgKXvZm5blu
cjHNGMljYaVLTBOB0GUC5LF2V+i9M6hP6+sRPSj4xrsJbdmkKRCgLaek4hEIaMb78cmkTgWsABB9
qC7UQ/5aXIuc2y+Smf9exXzXXTqacxZTvGWSq+oqJIG1r07LfLDp96/hVe0VkxPdWIGxVGFzUap/
2cGVHeY78QxFVialensZz1f6d7V2xvChNk9AHkoB3YjBjpv+vnpOplsrv07ACnoQGYgghuSJM2Qg
heZajAxI3l3N5JM1hS6ZvyoD+j+YiAhKYBg8Q0ac9hI1Ca7hQo4d2u8ZE5WBRBI4F0OTjOQtwx0S
xtTHGH+M5vh1VRXYBE+DQexqqroBpteiIxBQwE7XR3vDmA9N9G1dksDI+TY6u6h1anWwCcDW0/Sx
kW4a/X5dxC/qw+/KzzkSENiZFPiWSB3slup7ubGuQLeL2diF10hkaqLD4dyJ0uL1PilDejJr2YkH
288HJjAogQieuqKP+1mpJGizorboeb4LVVGPsCjDZnMvITbQPswHPLqyXbdjdwAPBq5V7miz139K
FIc8dc2GkM0y58Y8zbWektSJU9dqNl160A8lXp+H+EjvwxtRtkl0mjaXlknKMiGWMiSnmRaOii6V
rLpOs5t0lpxUmx1dulMbpOBpsW+V10xY2xMoLI/5ReeFSdRGtgsgQdvR8NvnZWRK25B9czPetEcN
AyXCeE0kdNGIs6CiUAtFJQaE9lLlygO6MNPYa+rCW7cUkWJxjgVIQXEyaOiRySmgbEjsxdmXv5PA
BSppP8lUS2DuRXismifFENi6aAVcVCKXaGPOWkRfs627Czq/bqeCNIsomWRz7mSeCgPMwnjWdsnV
UAJqaKEkknz6abwDu0DyKN1K6GrOgW8vnEMRLY9zLpo1tOWCJXnK8LBr4qVr6PZvDugnvK3MbBRp
rGD4lEybsCbbKhFBbgrejj/hbBlSlLICBIVIUTdXS3tv4gGb8ErHHHDpSados76kdePReZiGRJ40
y2osXGZMdUut2FD9k6WJyj7rRwMk7I8mOrVpnxgqNLtDb0ajbBNDxF4qeFro8vIJZ16g1Gy0+EcI
udsf4AC8azF8z8A44zDgy+UemKl/A2zi4uZZNgHZgGURnS9F93bUaEpYJacwv9dj0y0wxlNLWvAH
R3QmhfPpRq6oM1mkUBRqGnbSVN2pNOquS7n8Jj0Tw52RMalSFtolouBdl7vKVXesjinAiWY3HvBa
shGMLrfZgvRGduyrJPIcF1+jZ/K5A9QHtTLmuPjnbVh9QTkhSoP+uTrifXglf653bFeMfqw4reVU
wkfARQ09k85593weZmoXGXwvY4fEPmDgebu+wZc19EwE597DQZUrlr8tcPLzxjW37XUJInYXE56e
7A0ovs2bP8wOnYnlvH4pzcUs2U16atQbxa6CLhFV2i+/3c5EcE4/0zrVKpeAKNox4GSjDkR9NK4+
La9s5hFXfcr29F6ERnY52DkTyzl8owGi1qii42uJNurbEik2FBGlfQcYLdGLXmDqfB2vzOeoa80O
9YPusWHh7cK1ZBBBAkxgAnwZT1ZM2g52lZ1kg2BAcgS7p+1VBYYns3jbWLUjmX+UfX3fQ76Op2Y9
QU0eet8NUoDQzdXiH1WniNLsi/P46ZV7JoZzLlkV133FoPvMHT0VGFjs0wKOsmREF/YkS+DMLhd6
z+RxzsQ0rHAex3qpN0uvaDDeRPBlC5b+5OVfliFY405g3Rdf0WcSOQcSI2lodSbMLNktheVB9fvx
YfxK9ymMYMnljb1XbbTyDobwdV22wHfxBbxCM9J5yLFYPQm9qdXRySPqSBSpP+dEklxRonbC6rR2
P5IXkNo7afqwvoyL7+qzHeS8yGx1UZsPWXIa+n2hmlsbExq0tB3QPgjiOJErJpznsEtzNnM5X5JN
WmBRd7i3n5JgwYObMA3p0lc80P4sPn1fH1+rS+Z5BqtiCy+ZXo3W7FTz4KzvoOCU+BKdnBBSzVme
nBLpZexGL1HBrJPafylF/RhpUSWxTFuDunW09TAeC/JYNO7MoullgUHxlbkIlIlmVsEzGVbhNUxy
ouJHDSSxKnWoLnC8AgsyOHcRVnMYjnGPlD8mEzKZeCCqEbhA0dlw/qFX7KRSWIWUcPOggkBZMg5d
RUTkVKIozuCCjE5rraydkWEBbom1kW/RauOnvqKAc0FHSnNJKeY7kCB8la+qfeSLKGEENmxwfqLt
zUSvwwS5RNAq5YnusQ6UG0niDtn4uK7sojPj3EXEwnHopxTxIoDudWrsqkzUoSA6M85NNFYx5OgB
Wy5900nr761mbsj/D8eH5Nu7W+BrazE6o1RVg55PIbhJ22Y3SGUwCrsVLz8sz+RwWat6qLSWWW9X
MPOHXebZiWuAR7veLbm+4toWkVIKdo+vo+VjAgg5zNOfVAaBQB+YN3kz+OtaIBLCBRajIuWhMtZI
eNUPCXuMNOL2VPPWhVyuEJztHecfSCV11tK7d8Jk62YZ+lzwiJQOLXWdwwJwmWE6yUnv7RM5iYJr
0QKX/5+9awuzqZt2xgKVEdxZmeo2YeImo+hGFISeJuc38k4vImCGvq3wNn8hn6dH9dE+1NfVYXpt
pJN02wBSmB6lq0FENC8wZJPzGXkdS6zPcJ9YkbmN9HFHFVsUDy530kr8aXLOQg1nMAOViKyXKSjt
KgP0Bo5uRg1QuZ4OomDwAgTuR5vmHIcxSnKeJxDXoIRdnCJXaUEgrYIbs3OjYEGGl9DZWrlopvG6
7/aX7La5NVDa+tsP4atqUp6EtVzgUa9v0jt6UD8hJUzjvZ6BHsRj0TazsBFL+RUKDDqAZ2V0y5i6
xtc8cuJ784uoti4KzPlam2TpE0ZocA0u3amSY8BakalZHoqDHx2K50KM6ie4k/gKW1NJdduGb8/E
0YtcYhwX6N+l/tuexg3tnfweeWlJWOy4QMb8QQv4wloWG3NXGLihkh17XGCXY1d+lQOogG8/rHso
0Ro5BzWHhi1lDXwtm3OX2sBzIsOVlj2OqgjJS2CtPNu8ZYJdUwphrYr5Sc+fIls0ZL/Yxoqp8uU1
Qx8GTJbgpZ3sht3SCkk2RiAfhL3Ay323JodzO7Yi21nUIq022ctEeOETBXQ2pic3lTuldxFBd7IN
8EegbRnJ3+4i54+AQ2ZHmo0LJS+/1+qxJIrA44kCQZ4xXtMYnlNDmZyi8BrANdvEeki6b3r0amC5
ofLZsiOvKJ6s6qHLUgdIOuhMvlaQz47J80C2GWYNjHYr2X9UAny/Svn6nD5GuZLWWHmKbvNSBZRC
FX9ZNwbBlcnX57RQt1u0XAOts0oc7G44wvGK+G1EQrhXUDhGXVHNuDBVmYGo2AosRXfHRNqsr0Vw
L/MVNbm2EkYzWINRn0w6Bi3QZ6QaA6nk1KeWq6IXa12gaF2cJ1HRLqMkEh4QywilQo4xUxxt+MsT
Wj7iLKjpsmGcDRXXkiY3x17am4BeMJpesHeipXAxTUbpbIQNlmLMRyCYtOMhFvldUWRoc14kthoq
JQbMrPOq3Xylbc3wkACgMnf0+xggMEha7yWv/vof0q5syW0cSH4RI3iC5CtvSS21+nLb/cJwe2yC
931+/SbaG2MNrBF2PU9+cNglgEBVoSors17upMrJ329/rOuIuYvbxPmRsi0KQwL2H/FdC7ad/dov
7nNmP2yvQxrEdUAwmQRAPqs/KfPRnh9w16fRKyEfIezDXu/9XfwYLusZSLLOSYavOrugzBz96YkN
uPdB07rGg+KCcDssjlmoyo6QFIdt878789+o0/uZlmPPvIoern67b/5qnpImmCJ1N3/7qEAfsodO
DcbB+f9T6SLI26qtmyZRNUvmFt1p6xJnJIEfqCFzMJdBVjaC1sjVkPvLxAeR4sVtSXpLnvC/4wmw
TcADhq0serZfL4hdmOAeh8RQRm3o2fCqX+xqf/BY25bej5mj3psPeiBH9EX0srneNrgwyrnQCmpM
6ybR/6W8qFNX/VoEDDCgO2CzZd8NqhGhHAkbB1cdw4Vh7tEolYlqM5q3jyR0AosPBVa/DqUTm7rI
IvSYxG2Y6+/vC6OcY62QhlbLlmQf2EfMl3lD7KlfIIcFdg8ovLeyI2ypXX31XJjk3OyqD/akpFL6
UXXfkPu2LxbGOsB16WVvf5ZQXVjj3G21DobZmtjVNJ1DPDrALatFrY7Xht47mQGUaeKVm+RWgJDr
magqeR1Qf2Ge88RGWm8rlJV+gq4xBO0Cujv2b4XyTuJPU8S4cGRve7E2L5YOeePp9EuqvcyRaMRP
+KE5n6wbIL+gSpqdizvyI3tOI6YFVt6NqkOjAa0HUbNDdJo5DzT3UJduO9jrk/s6+d4kzy2GKG8H
GoEL+sg2L1zQHJM47kp4OdTy9kZNHV2ddrdNXG/n/fqAHx/4woZsNWo3WXEKFonVpxBteCbPs3dX
e/m98BkquBk8HU22yDTGZWShSoZWXw+y/imKA0aXVIUif3M1h7tYGOduksGE7HqNB6g1ma4xPFmx
6ZVK6eVx6pXdQ0FoINjKq+HwwiLna0ZjhWQ2449gY+XVl/qkeLkP6b8X1uLQgxx6HKccw3kiNMn1
5/2FYc7jWKlc1lsKJ2c+rW55mkOwAlQI/Qd0CgC3BuWpPDhLJjid7IT/Fv0vrHKeZ5jsBUpuFB0J
5ZyhXYo5S6/v72irOApG93W7CCZTpMIhuucq53CKuNShTw/uoOHbEgw75TAdktA+xveKn/m2V0e3
PypbxK1Fcm6lk4tNXgeYm6niQiXab9LZtefPuVKGty19JBS3THEeheoYHI3NDKw0drK31N41FQyW
bejWFkpg1eW5MfJQ0WRv0YU4HnYZbtjm6WpUtbQX8N7jZu6bHeQC0D9Ndr2nuAYmwcX8SIJd5alr
mng1536L8Uy2Q6VuHTmLgxVMX6uwn3X9qfDrlPIENWW+0SKpU5ajsvBkbF4+79r2JX9hA8ibP4Tl
cKjyg5Q5lulYj39EnHFhn3NDoE0rS1JjqZIlMQ7buxi6iujYCKi+BL5H43xPivmOeEsYpVZyrMg9
AXd5gqpjpu2HevVun1TR1+PcDZiHq9m0LQCwaOJD2EsxK2eNc4cMojT/ej3lYvc4H9ON+gydXERZ
1jKuvPZotKGuHEgdpMcpQ3NtgsSLfkDdFC2IcvMU05cVPxeRTggCscY5na3OpGSukKjPchTbf5lp
LvClH27r1gXk/ExBGxMKGibLU1EqBx3tAgRvvRvqXTEc5vyQ5Ad0jixPd9pdsR9o4dblAw5s9obU
yvrGCBukXRKoIt5TgZPXOKeky4lkV+z6sKE6doHKNxWDPIqLaohv+MuezfNM30sVmm74BaIpCVF6
wvOJmPpGwRSHA7AExucS1dwJklLlM5PcSDxhEik42Ty0MOvNjigjAilLUJJD4SGQxt4WpoxfFi+G
9lU6K7vbt0m4RJY1XWRg6rKQTu1wuMCY689v8a44gAM5LCL0B8P8VWBN8EF5ofSk0eO+HpEWgb6x
2MEDfygmfat+SH6GGTjkCW7x2N/n97ErSpkFPopnIRm3JlYTWYLN+Uk1J4fq855A50rGAzs2n28v
VPQpOScFYGrT1uBHO/f5q1WkbjLOviwdt1wE0hH5KJ3zUVNTyEOuYEcHL3mMHzo0eZN9G253TPiP
QGBj+VE8al9Rhvlue7LggoqWyXmmGuVQSS3gN5rkbC+oemFfVeAbp1hEhSvKMnXORWVqW7RVjRCD
MfFQ8ZRoHOCONpcpySZe4Y5746/b35D9jzecos45n8ksx5ooOWLniIFN5duqS1FBM59o53L7bsq9
wJ6oNsLjDfVhqBWiwtup4MlRqNNRJ0P9EMjf9z74gJMlO/qQPBVHUQ4vuJY8CDFOeyAOe2xusUsi
qDPsStD2ZXvRDKyo5MQjD8FATjRLQfXnpz/vnXJf3DNxQOIUJ81Pg/FdBOIUBE+Dy4BQSp/GhSJd
kLPUMQhwh7Ee3T4oorPJ84ZUmtRsVv9RkQXJJ9MenKIkXNwNCWz83hyz1hF5M0EBgCcSAR3mSOUG
y9JAUlIlrZfIgWmI3juic8E5F0lK1wJVnZ9oW6baMwd6UAZCOhKBH+FpQXplNqxGwflT7q3QDNqX
eNcdjCNjkWRqYZLHeDSEY5iio8G5lC2ukxQj7j9LZZDJKbztgNbjQ7/rHBLl98mfMbPikQSpXN3U
DYtfqNERMCLVWopou3iKVwTl0fALZFUldMelZ8G5vPauurTGLVAezLRqatAfdhCLdMxgi9jDaoCc
HntYJcKq1LUQe2mP85hlZxjUbBXky+2DtYGEsDF9azMgdwKKqbENby/vmn++sMZjK1tSyEVdSOhK
4/VEjPUwF8pjoaLCYY5ehVbuBt2H2yav3bpLk1zJfF7UxRo0lSGPHvTpXqZSWNe2ADUo2EXCZWTr
NkixZevZuSreUpNGVf6oq6NXL9Zxs6hAsuMqYOFySZx/HJK8HReITeGMADvo9+5y2KDTBxqne1GU
ueonL22xC3mRa8YqqYxRxfbpYQciOEAT93VIdmzMBIi0UJod48vtDyY0ySVi05rObduAeVSKzBGq
bkyNfmp8FnEUF+ATP3vQH2/bvFqVvlwm5zUH2vW5VEr0rN1r38Bi7RV3cwH5vuEp3cdf6tmZOsx4
zzv9gAmQ47A4CaRBb/8G4WflMjNlteWOyiisZuhQ1g8x4DYMeL+8iMckRPeQ8zLmopBGK/FVeyj3
lVoHAbPSyRf7rlpzB2IaEaaZPMHyrgWMyy3mPM3WAeMEIGiBl/lyJ+/Zd82CKlgi86X6KoUkakLz
iyiV+NBe5DPCC6s8bLMctV42GKG53IG2fAyXqHiSM0/3jNDEnEEPtwrifY/462srZg0Q+AWeKUUj
ck302krPzecNKl+V5qSYubHOI871Pn3e9h8qs5VDv4sy4atd3suFcy6p3dLFaE3752kCk2D2eTyW
L/oujqSjsY/B+6oerMbvXkRo3KvP00vLnHuyC1IWgP2yGP3B3uemexsBcw00n+7bSHCsRFvMOSi5
3rquNQjeiDtmjX6eAZ1Dc5KNNFWoZ6/gbNd7yNCKchHBeeZJUnLSxcVIcYfW5PO2nBRaeaBz3Eui
trLIDueaOsPCvPZkYK6w2i/kpVXVE9Wfp7oWTOQLAiWP7wStbAIZNKwnW6nX6O+dWUWjJvhcAsfD
AzztsTRlWZHxmtAzf1p012pjV6/eF7MLoCTsTLb0H8MJz41ibsu49rbBLkJ5kqEDE++mPfEKBxEz
SFG1MESeTrCTPJpTU+ZUA1qL1WcQM8MyrF77zFkrqF8gl0M5zi+OXebrlSALEUVOHrWJcu68ZQQ3
r/fjsPKUQzp6+jnFo4ZBA9C9tvG4EYUtwfnkcZsJpJcayCyl5+2e7OVj/pa/JMf1rzlAGxXa2fHj
Gpk7YVWKOZEbfp0HbcZSPBB7g3sbPCWQ8CgFObnkmoDIrp7yguxSVFm++tS/cGs8J0pTxhgotAhz
axPux8dwXB0uD/aj9rBBs5E1zV4JtEgFCaxof7l0aJMHRTYGrLTulTCp70fUpYaqc0adiBJLkSnO
1awGaudmArWY8geUGJXAgAxj6tOnLjLfoHb7KTugaOyJHI8oVPH8KUO3meDWQfbMOIXsg/Ja1q5Z
OurssJHb2Mkc+QD+J/BPp40Q/sviw62DxKVCVLLGqh1gfBs/G/UWdHP+33weD/G0rD5dUwO7akPj
Vc39dsPzuFnASVNDILYGolsT9HaudgYvzupv6M0YObuZYFHz9Fh082HVzTs5biCEsDpTU3paooHT
uIio1Qsy6avts0vT3HurWUlppMRMz/YT+QFBZqbMbgI1nkVtkO6aiCXxVtBAL097vp0KCE4vT6pi
V3pW0kyD4FD72Azm0SgMB2UeN+6rz7ctiRwtD/ckwzjWsY2scgjicD1mAbSZF9NJdhmQhIyRp9O9
QdQ+v1qKu9xaLtXJ56HsBgKrdFdMjuyPEOvLXnUQiwV2WO3hZwEjDESgM0HItjn/o7TVVtUzrJYG
qivmm8FoqrNP2viipD/6/k8mhS4XyfkgS1Flte0gWQCqL0dpqTvUCVRpP93+goJbz+NB6ahuFTHg
VM3hqdveaW4KwqIgLeUJVla9rPR+wCOWbMeO3K9j6UrLQwyaHyEFsujhaHMvq6EHGYnUI9+Y94ya
nXH3q+fBJ4Eaicp+t/fNljmGyclSqq7ukW1v66deqwPVUkVJzO3syZY5B4JJ1a1YKUwMHsP8KE76
YA6QAmadg81fTkw/EQJ0t8+DILrbPMFKQ5dmkGV8r59We1dKHPtUPa1KAKkHX0NRM6XOqkX5IDJ9
O5WxedYVadQUKnco5wwo5zC9qTI0HuE/8AHzoHgRNYDYafg94EEO09Z1S1dV7j7PpKk1iOChQUve
2zzbl5MdbnET2LXiNxS9hPpNMpU/y8J/WeWu9aAsclIranpOLcAMrbWDrqzktJPuLLnkGMDHoOLe
lLZnQgu0AfWck8557nTVtz4noiN2fcd//Riu0tImWyXPlPzsUee906AKMThGaH1Wvcz/P4BKr4em
Xwa5JMOW+iHPCfZ8YFVdzMuEklsc8qN+ntzuE0E41M5W4ggzK9FCOc/QmWP7U1RqQvVB8drQTu9T
lD3Yc4BUO3oUgVf+JUb9vVIeFzTkWl9JJraWyacxbm1D8eO/ukh34tExjvWuDuxdVgqyjuve9pdV
zmfQqQU/Ywer1egqxF82r6rtg0l3mToJUN6C68PDg/TYqqAGAY4kiRUa5sJrX5pl2vXlg4KK4SKN
e7P6KnBO6u0rq7HPfFGErWwTgCAD2mBWqe5LXdkjophS6Y/Wj057puMTxXtELeJnsMQ6SbW9COyz
7bvhMnisUEGIPtfETDDa8hUKOU5uF/tGI2ixmvTBtrrPdLGCbFBBJTadJE2XfMEPENwfjfNZZM7q
ao1xf6C6uGt9JrbVg7iP3dkkHD1W+65CUe37g7rg1rI5n9U1DYV25grYEnj5OqPf0BXpkECvGCGW
gZKmSo9ZX309FlL7WBUjBFD6/lsjQZyxlJLMXRbbfm4GY3srx6ELlAH88qQEVUbTgnoH48hJXaAI
8jIn27Fp9AViLparLVXrtESPKqIcVbv7sUGIETX4t1QvvhrF8J1VfozZzWryaWjtu6VJv9cVst1s
qyJdmYgzN+SBSIPmZGurORM6K30F9A8pPV3ST0n6aqeWX2WGj5/hUBo7tiX5oP1yUwpNXnCcV1Nz
6DcNM9ONGvYEFIV5DfVXSxI8jP7lmfLr2nJ+WKHWtHUDWM30NVLMOHOaJPMWbU/rJNoMOypr9S6e
4kgzP90+UB/d8VuflnPIObiW5NVc03Nu44vKtL0rmtrwZvlzZvzQ86d0jZ0u3qsAVfZxcpza9kkx
Hy2a+6NSOAM90a71LAkj3tTGgO69zHCsYxJOSeoX1QTdJD1tw1kpvLlqnJZWrp2sblpnjt6BQBnS
CY066X4C1SCn1FFvA5NQqyxBZSBPNC1Hyv8aMtVV88WV19ekOhapHc7xhjx/xosR0NxUkUHxnfrG
ZP5RQqIjOzA1YkMNl4sackMsJV1sMCdhIekERLBagpQyb2xwwQLlo3xXNBVPgf5uaPXPyRBVkuKO
cla7t7/S1bEp5dcP4YOJXE2LNS8grNLDxesdeQ+EMAMgFZ4JogeXwU0RXQIEFW/ApTmzKQ3g7UTe
h3mX3w7Lxc/gowsF+klm4k7ZLt6XkCR2GIeVfK+EK1jrYqjiBbUvQqNfRQldLp4FhQunrxopNImN
Hmnh58nLHwkm040KpW0J6zbCb81r6zGASZV77T19EM1/Xi/KXCyaizkFBHjISrD32a5RHTaRrR26
c+GhyOaXqTOnDnJib/pevIh6NqLt5p65hlYsdhFjuxHJuy13SjsyVJGk2/WO38X6uJDSjbSoK6Y0
YjwxfXag2o7gsqYBCFjuTXd7Zx0EcDkG5D29l3b9uy7AYV1NWS7sc8EljodxyFPYj5donMHkq90n
JgZ/G18EFb3+trkwxbnZQapXO47xKdnbpviyPGWeBQAPe9U0+8kHC6dbue2r4PKKFsi5WFvNVIxt
Y4HZjoDf0R9wYiA83evO8MSoBCZX/0ye6rvF78/6/eaCiCaYX+t39RS7ayQ6VFcVzS6vE+fUTKUs
lhwzzaiNW2H92nk6rjKGDw14eBQZz7ong7kzx72OQBXNIFz2x5OTUSk2rpZ5sSb0LIKTzmNVjWxe
xmUe0rMKYSZCdxiOcJT0++0PcTV3+vX1eYjqlMZ1PDInmpb7qSdfW/K9nFXEMFtQdRSthnNYnZmO
EyWsIVZ/W3vZk9fKbyAKcXs5VyWqLz4kj0e1KVidmbI4gG9KoLt9OERATbrxg+xrh/WImar8gd53
7+yAy16z3753i08ftC/2F2Hv4+r76mJvOVdlWpiA0HMpwWtn8WbLY7OsE4YTV6872d8x2iuIiNcz
pguDnNfSxoEAFKeyiDjstGiIGLqLcX0KxwRFx4bzT0mZbYu8xsl5BZPX1PXhJC+hpuuumUtHqd5e
lnqLMiSriPzIXKs8Um1wE4Fs7ItkqXeZVe7FIALRj+I8WY1i5JBAAuNMhtQrwD3amtp500YvVUXt
XeaebgR9HryqTb0ZjzWuTWn3e9vaD5Z6yCzIMmNhc64HfbUFt0/29cb5xcflXFRfkHTJCAIf62kR
nGwW7NM7hjSbD380i31xj3joqpFbo0rtAXDEpw19lzHErETmssrE4FQELytkwG4T2l9aYYIp+Iw8
drUzrUoqZoQGNveGIkEwGKGqe2moPs+B9PAhJqn6XeY1mS/YY8GN5eGsCRkkmigfe1ztGHYq8Yeo
DFkFfbyvQvVRYE+0VC6NAr9l2S4U9lIbc4uj7tC1caoJOP0k99W6DXo1O5nK5EzTj9oM5fapzZ9J
96nNIUcUi1rTV4sXv04Yj3pte2TyEFlhfJuQq47IbgbAqNiLnIcg9PNI1zkep3wuNvBGTK8tfe3J
dDcPirPK36g6CmAL16vfF2tiX+AiT946LdPaBsb0sHwcQ8nPcWMAQQ3/D+MeVwshOlQ70dTWTFPm
3K+KemUp65h6k1CMmZPOwzCzT1J0umPz3BZ3lhQsWXIv55Vjxsv77bP0Me36u0v6ZZ1baZWlmK4Z
c3puJmvXKYo/toGt7PXu1OT6XUxTp2hl21FN9R2NvqBd8zAhlT+hyDpBcsZsVjcvIHyQYeJaTZ77
bXsupdSXrDa4/Uv/xZP9+qWcn9YlE/hmxrL6EwJE3fqlBGKQTbSDrsoTWLt+3H5Z4zJN1d7U2e4/
TsCwoyCKeqtfyFndbXsMC2JeL9tLZ/sLfRGhBoXL5Bx2Uhu63GYrqyOvwB5VXvkWe99MTP4Ub6LO
y9U5VuXX2ftIDS7OeWGt0tY2A1Pd+sk436ICpu8mt95VPrixdrd3VbCpH9fuwtyQSFtD8oyeO03z
yvo9aUcnWaegaopIqRsR9EBwsz62+sKcvSyNWRKkGwxdwe7xFIEkun2GynF0e2HCjeRcsl7TDfVM
TMAM39R9t6uC9EV9ZhhrhpPPXkQINdFGcjni0qXGrKfsu4HWpExTf2wqL6lGB7T0XmGK6tOiQ/lR
ob/YSWhNqpVepCl4DUy8uIAOfkU576NGCv0bQXwTLY5zSVaTqkU+gdBFHVe0Nqb9pIZKMT/Y82FT
RZ5eZIz9/cXKsjUbhhGV1XNtGShgEihOpk16kjaM28yYEtkOtO0OqvysL1+T5JPSkxOV5Meut8I+
66FXjJooMkgR6cL1TPFv9/OBiLj4WcXWTyMp4eza/DUpDlDljlb9DI1MpyvwBeifqDRcOgLO69jU
mOJNqelZyaAN3yXuWIgeWdcBDr+cDU8kYdn2NJYzDu0Q6PvlLj20gLHFd4afPmeROjj27k+mYy5W
xdNKSKSSu57RFc+m5Ddl40Pvwu0MWXT72Ym8EUR5Sol6K8YcylD0Y5yjfsyjFGJKGM9lRJMMmyI/
k3f6kAnexuyS37LK+ZxUbfqfNGR1CYxa8i2brPC2WxOti3MzBYZxEkPO0WAtfkgAG08mUpHMic0v
t+2I/AvfP9ZkHMBMw3FnybviVRj9YcUcM6x8Cm0EwbKE5jgPgxGKPJEkBIZi1zxXX1Kf6TXZYQeu
GowZiVB+7O7c+k6ci6Fbo2B4eYQ/01cP3fGwTHVwVET2lEe1gjEnM3WqWRc0pD8S4ltmuQwGZSCd
GCqEnirjm5V+Gzq8E4q7uu4cqctDPT6VSXkaF7+Zn21jN9jHbX0wqkOdPdVEfTG6UKsWJ08n6EhZ
+9TsHBMagFsG+MBoOyNQWGk3eZ2aObbyoK+JCyVdR0NVrh/fuwxtLaN2Ysly+1kLbTkO5UwtXINO
XpoW7jT3T+sMZEKVuBIwY0nT+NuQAgjRYuB8OKup+TSB07nPM1drB/BejL7cD4KHG8usb+0Q5/Qk
kINIeoHctxvSfRPn/mzQu6GbBbkk+743zPAdh3qZi45kLJ7JUd5BWVChUEGyTttyyOpNUMr6eGLf
ssY1FsxsmtKJwJOnU+E20/ZISPK45mtIdfQ3Kh3zwGWx+XTcnqd8+IbZ3eeyWp7tvN3rMokS+WCm
cRRrGBTJ1LexGvymB3Ncu2LwPANv5IwO1ory/VNrIFWUv5S03HVa4sQpEtZujibtjvbHVtuRLSiy
w6o811rr5MVOJoBfGniUdiUOxdmm+XMrbz6Rq30lT1+U5rwYmYeHrStwLswP3toRFX9/EUsrrfhf
QQiSbPsx795AWu/2QwIWbMiULYmrNmUkp8mxLh87OrgQR/U7TRY4HYEv5fvtaTmZKqZjKPTvAFhc
60e7mHbzQIKkWQQH7l/6EH9nD7/11u0p7ScdcS/bGUHzlDr9Q49usAcqYvA3TJiuN/aV3y0Obnix
YMA/ve97IYpbdO65hy3NTHCfM8U/zSq+kLzcjxJGReIikMrBQb1E0Py4DhP5lV9onFfvB82QmqH9
GYUx4OWkTknQVENz4CuYhp0IaCARZvwq3fNFiqFxzl2tdUvrNISS3pfd0XatfU+c0UdND+wQNbpa
x+ovHQMCDUQPQcBERnfCE2FyjTqEpLe4mivadM7rj/GEyboZz8eCvpsKiJ7wxGoG6lBQlY69iJhI
eNI4F9rq27bEnTXep4xuOF+b9yVHczcmRo2rDEkSzIJRYAfMTXuB9MYuaaHKUm3g3x403yznz3pn
OPGMf2pgLDuV3K0tiaNWb7R9u+0GBBvD90UmfU564AFQe8bWz0XhVOMjcmwHIIVIikWSD9chy78O
I98hmSUbqmoFou8QzH6KSuhy0M/Uy+5zt/NnzA9Zr6gmYbZS9Ek+jvkNd6dz7q7U9MrA6Au7/Glk
vrYPyusUe2SKGupsr4Ag6rOjvc7HJbJ28d0WrsEKnab6iebemIJteayAJXFmcAWeDU8NLTeRXPJY
AGwlcsyiT8IlsE0PVeHJwIVVQ4JmPLILjLJZZ9MffDPEaB2USHOvcpfz7ZMgeqzzFCDrmvaSzUTT
7fSrZX8BzGKu3yepORkZ/GE2oGJKohorLutdah16Wu0Ev+C3zIOoRNahHgf+UOBCPxLUi5AkJVtd
mytm+LbcvM96/VMG0aAJDCSZ2Xjo4Z4A8P+kVulTl+Ba6bnpWVa7MwbDcpLY2ANBJPhFv9cBuV/E
fYuOoG/dEICXJdn41NHm3pJ2i32cie5YqumqK5B2kx0oauVbanGnmpK3GLEbgzNrHuODVlVR0je+
XWphgRpEbNDvcp6gVih49Pz2MOZ+J/ckSVtoBUGvCuNIFaC7lPrUTkqXQP/PaeNdvI2yAxCKSCHv
t+DNWeVCmUzmuGtBg3Cu1+F+MooXs4NouZw8LrQR5O0iU1wUK4mW6qaG0SeSveKYQMrVyE8kxyyA
ruiCREFkiwteYEGPW6llTEPje959Tbb1qGKCbGxElOS/wwW4DeTCUlHLOrUIGD961Iiz2YnVB6wn
iJc2TCW5deg4uLPevydQZGjzJzTGUH+WPQNU9tNauPO4RbevoPlbVsj9Ii5y1fKo9O0EWhfb/qr2
5cEyJ2e1DccoSx+ZmWZ0/qZSr5fKcKosl+qJo5VkX2yD5cjN9JYaQJ7WLwoxjwqV76oxCxu9fcyT
+4WaAPAYfp98KfXFldqDqoXxoN21dh2YVHGIrOxmXW+g5WG7udmdJrt2S908FYl2AHAvWBv5LS67
H7RWnBajCuaILNzK/I7SYNgw6keaEC1DiGWA6H84Wu2jNYPDNl+dIa5LxzS+NirAJ2OBkSf1vEn9
nUyJp2f0e9XklmPZE4ZXmy607eyFNPaPaVJTZylTIxr6bHUSWU8Do81eFkL929v+u+/957bzRSAg
sYfFZpNnjLVaaUqs/6kIbL/3pLDLcnczHvJA9OD/wHL+IyZyVrlHETTL1lKSlvRcxq9Le2+QyUf7
1cQotVtXmEhrCmcj1eDoa/+i29Ycjr39dYRs21IoPhjRPWlJPLl/XYz+MTOUlwaQtXYrkc8ZqBVa
qi+VgEVCCNzp9WEPleB9kSWOmh/rqnIAm3RJl7vVgIfmJ1WkHHg1lhBNNQzbRgNJ5i7xlllWWU29
cerXxpNKPbB6a6cjub/95X4L1mwLL8xwN9iaAffpawUhq9XceX42wCSYt6vbqrZTDZXA2tVFGaDW
tmRTtaBb/c83W0zMwpI3+AvFAIoFSBliIi0EqcAfLOrCDJcrpVJrSjMzY2UAbMWdu+pqoHa9WxoQ
iEGN47a561H2wh4XZZdi1sdBb7p7XYIGjKqGJS4eLYE5ADK1QQyrpFC1Db9shsioxjvIQkZ6MuOW
f88AZx1yHDT6vI5VODeNO1i9t1DDX7VFcE1ZFP3tvlz8Ti7KKoSuhkwQ7xIkyy1mchpjFQTyq1/4
7/NE+NHXcVApsZvJOFkgzG/k8kiHAeJ1nWDLr0eeCzvsd1ykWts2DpJKMarNhgeqL+bg0CcT+SWb
vqF+4lV7/VVMhnE1sl5Y5aL4UtumPm+5caq3+9V8zdY62uYpGouH2yfq6oe6sMNd/qqIMTiwbhhE
70DZjv77HP/H78Td+ynPx6ZtLf20tIpTWsmptI5SWz7dXodov7hoXPXxUhakME5Sv09JGRjFUdHa
SLYE+yU4db8NsZbwYV0GyDq6AdDKJOAl+p7Hc3B7NezX/nZ9fn0VXoWkm03SrJaMINcnvlntIFPm
JmsHwSPQj+dFKGPMQ206waUV7CE/q1rbSMbXPDNOrfWk93+B7tUrciijiabpPtBwt5bHebHcULK6
qdlw2ZCikHxXIddvyx2kGW05dzbjjqhAG5HhmHVFCIm+vZa+NYDExkD/I7va8uL7kpRfbZJTx2Bo
r3lpE1RLqh8dWLI7TGobZuPUoI9pxu+qYX+CDIovz+QY27MLGXE0IOLSaTGsMgCtsKpWMJuKb2Yg
0JKSYAXt80iyJ6KZj3aa/EnKfPFpOc8oF11eLk1pnBTyKEldWCWJu1jdsY4FnUnRSeX8VqfWCADK
aJzUdPuqTcohbjA+L8Qss+t761tyjkpRZynLhpRlD0gci9UdgICL8ehUary95cbt101wTn8HHP4j
lSD8oGycZxaw77Z+qvrnenyBeIdDUsMfpXhvg2B6+TTN035st8fbt1K0VM6TZdoKGqhuME5mLru5
bbm2jcEK47Mp657eVm4tZYJXtehGcl4tpwNplSTWT2ON1pKae31qR2t3lOft0+21ibIzboY21Zoh
VtPOOGXVfWZ/a9IlSJEGyu0+QwPttq3bqzL5YVpdqpaYxoioeWf4rQSAX2x34SKbrzWYnv+bLfWf
0bu2tmLqKeJCbxruUOmBgeHZvOoeKN0EQ3i/g77+cSxNfma20pZCSzXsYaLKXm2sfqPVTkVzl87U
lbdTXj+qy+o2lDozngS3F3r7uuPI/XOhY9UkWm7Dr9TSCCoF/Nl155Fqf5Lw/u2+fgObLTW1kSIg
Rmyp7lRo3hG52E1D4eRm4/eqHd5eFfvV/+5dTJnzLkNdLpamIhASUjvW/Np1L7cNiLaNu2F9Vq8L
zWfjNPSTW4ySu1qqs5mibRO4LJMHSuHt2KOUh88yQGLZmhN/BBN/M5oYBu1Ps6YGVbs6Smwe2Ljd
f1oiD5qazU0dQQkLt4UnUIcrMOZt+D+kfcmS3Liy7BfRDCBIgNySzLmqsuZpQ1OVJM7zCH79ddZ5
t5Vi5UvY7WO96IVkigQIBGLwcI+Tz8tWlCtc3LQoT/PWAvrshsnETdEVSxGkhBA2MyTZDJmOR5rd
cfuuVBXmv5fK/753XyWDkwid0jGoCwJ2jy++68Bpj3QbHn0MltzO4zIoAmuu9aF54UY9F/S9abQw
vrx3Po9SoGmjL253o9jUHfg/w3XzhrR2Zh3VS49AiuD/rgi+sDsf7JNFZ7ZWVpo1Z+39E0vY3gqs
7eUvejkIFV+J0YmFIpimuLKRYPnDj4Zm65qCHbZ+r4AjrZpwazXo6FMl54HK6iIh6WglaBHDj80f
s74t0ejlG1Psw/U8O0FX1kuXuG16MJ+S2MGIEiBWKhXJy++8WGKnKqKNnWng1U0MueGgVzBR5um1
20jYrp0KN1BVYBSP7xdf4MlOywkEMQkPzRseXo+dtu4oca0wWpcVCoF29Hr5uyqWt6ygFVXaaJWJ
hKwmtdNEhVsXoL+H5lKdP8sxOGhRrjhJ38cG/z6sSxzVwONgkAK+obV9Jxmkx7vrUaPOYEsnASAo
CtHQa2pXNweHg3rBICnGoD6m8TOuEq8Gz+Xkow6WHaBbsmZhaCpc5Bc3zoV35qvucvIFMlRe4xoo
xZsiKV+I/pZGgCY32XXkY2t6eZ2EbK3TalXywNEisHr18SqkD+kQMKcE4q2PihUvfg7skBnvoyxX
I+cOs8n1UEB1LcCf9Qe/tY+x9pOjSTbWbM/sFElcWG/7GpXcIaPt2optN+7yp2zwV0PFN9qYvBIU
enJDXyWcg3IKf2Cz0GkjcPmbozdBbxTa4tAida1eokxcuyMnmyq8Z7W10sp+245bDnI3Tm7SbgLY
vXKlrkH5QG5lFa87EcE5XuVN6VjUdFlEXBvFdAszM5i3XhUAhxoddmLobiJJN8NUHjsqDpWwXsd+
glAO5LO9wDBrJFAxkrNOQgq3aiw3zki0LqpQunUKkpIGcjPoZYItZcJXT6bso4cWXTtkrpnYjSK8
VMQMXwO8J98yRUZS+D2edF7OcXnsasWPyzdIEcB+9fRPLGCWHvRNPhIBjBdvy/x3NlGnI79oqHhT
z6+Ec5va3NKJyf728b0ZGlUYRONRzx9M/zbrVY3M847nj4HF45V0Eoo5BQy03tS5jbayQndmMZhx
hwx99WQ9oX17O3OBCA/H/vI2qpa3eMLSJkgMG5nG0eK5V0vNiaZIYeI7ZvTL8/xZ4SKAFLU+WH0M
G/NzQnWPeePWBtlIdwWI2ddMj1J/Q7WsxQtGqyIjbN7UUsYrqGnhtj78dxs3e/jT8+fzHIwfsMAy
4oz2I8Djqn2b873vDvGffVuSYtsTem2GCMcj2fdgqP3PTJ+x1ZS7dT4A/2NoUagfJ7uvxPyBIvFa
sqc4/20ry+ZUcc6XVNh2rvNM+FhN+WpTxwNR2Tw7jqnMyuW7CqIPXhBunh5KVzUwrzp/X3QeJ59q
KomG+hIsD26+G8y12bkt6DeTTeOR6vGLaff/zh7495nni1tttR3YzOd7ldeNx6zGjaWiCvoFALt0
PBZXt+2rwuxSfziKAb3Yrt/yYWu071U3hSjFjM9pYaH5FwOmGgb3xiTg69+KAq2KHhlxhNcq0q6G
8lkL9731o5E//UJzR+04GD/4ANU3kV/HydVgICpg+bUOXENVT9tQvmaClU5NwISlp5vLl+rcQaRk
JpjgFjHIsqgUTA0T1exsRfpex0fLPo5B8G+u1amRxc3N8fSVzMRxkHnkyA4p33isjey+yY8jaIKS
0XdSUDn4k6GIcM52jk4tLxJdfCc26xSMx7Rzy/o6bHa28VMTWwxjYDytdy392cQLH65q3InaIwXq
qU4OaTH5EK2V01GXN5suKdsGkUS4k8F8LRJtNYUgO8DMLgDG3kxxgBYolBMstFdUhs/55j+7AP6l
vz1n3PTC6GdHYNfkENjTdvAVVwPTqmdcp6A6N80ZoYOpvL9tWE1OjT7U5DGF6kqZgxmZNb+FzG6S
BuMXcmi4R4GrvaIC/V9LYnxJar7uTWjQOpGIgFsKq8EZJrNxgrmvLN7M4K6PN9zf0/668a8zY56X
n+ihMhEKouucxzdV8VhPEM3RfgCnNqOuNzT7MMmx4VdpdRBCAhg3rYhNfzD/wS+aFXjP7tNpcEOW
vZK+AzjBqA+yAc5M6o9gAEVlJ3qpwQ9qvvXFDSEfht0/pjL1xsR08TQ4QV9eNckd1uqGJab4tZ8W
q1yBfnUj0HK16Cqr3sros+HjOg1St601hxiJWxXgBynfWXAsEwC+68wJgPzN+/YxQuE+S8B7APoa
UiIvIa9cf9YK3YlTaEAOOKr977pFu1gUTgrUAY6IHQnHsME2aUrPKPZ6vc+SdcRDDBfqnh6/hDnC
165zJ3SYqfYeFz9sgUCAIZbOQJPVoSwxgGsi/tAwA+HHGSJ5EGb16CDglxe3AzPcOr/K89/Mz1wd
PzSUD+HEnDGOXAthM+9GyNMVq2SqXB0zKGjDEg7Jq/zTl7dN3awbwVdBVHlhBDjUivWK43buZRM6
ZzaUHOC6lsOfTdPKVBemPLJwVVXwHiHACajzo8jke5cd5Nk6i+AGtYH7B0xgGY5WzAp6i8DWCILR
cdc/dDclONvXGbiD1vonhi/AU4ExlV8DcRpFN+NsneXU+OJRi+0u9kFbJY/9OgFbHGDJjzOnZOZG
7iiReaAfO94kak91doNPFr146WretSKAKOoR7nkeSW+P7AXNptly67SrDm7cG3Ov8ORBhTr5PmaC
h1zgPwbcBK7mMm3Wy9AcJzbJI2Z6n8kq9/rWqT4xSHyFhHFrPiq+77mY79Sc/rfjEuUwDTKdOJwG
HR2jeCNW5EbUXifyZ8gPnYEmVb420leF3dkhLoOJU7sLh2l3XRMOAZmXOYM4G5cSR9zMTELkCmoe
kCRSPcNnXfTJxi4OUzfQuosmbCyk2/azxWA1bELQCM0E/eYPQ0lRei5jPF3i4hTpneF3vCL8qA8C
oxC9k5HcLYejrSyGnj+vf87MIuHJRqORwsLS+jW/Mx9mJHn8WbkG0hBn2g/Y1OSNXidq7SXV6Zl/
2Emky7veCsoIS5ziJzAROz65jiptY8Oh6+PjFAESx+XKopMisjnvGYSwmWWa+nfuUD4NxNSoBPsg
dVDRGnUHmSQULdi937sN3MIzoDKueJMq+p7z9/PE8mKvIWgV4abo5jEO75sg3gkJ2k4DsyuhY/Fj
maIU3b+bhu0UAXQCCxUJ+9mSuzixv9jyUY8BwERlDUmaDyZNzCAdzHm4/Fo1gXbe9Z9YWsStnax1
nnQ9Lowb3EQxchmxjlbRE4md3h0AAK9XI4qzmQdufcX3nf/pb97hxPQicKWxYLbMB3404l1vI32K
w2PbQAqRhF5aQPAtUBUNzpWgT7Z1OW8FV1xGHFWtY1+9VlHiQrTEDQne/BRRA7FdahROyRW1mHMR
8anRRWRq1RYroO4ojxl/TVmCetLoRKmyvK4ys/TxBKJh4TRyfMiZ5aTaj/BF2wkyBa3pzDHMPL8Y
K1NS1VVZBsV+PEhf1LA7D2gWqMBgdHfmME4bx3xSx/ln/e2fQ7McYBI+tdKCYTft8Gmy7hOg5Krq
2Of3iqdr3q4Lh3PJAQrGbr02I9jxr+maQTGTX42u78y7OGxVN+FsMeH0jCz8Te9XoPdAxnDs9ijU
OniyjqR02DvoNb1qre2mB8T+/+UKFz5mqAn1WQSbcwGj3VVudBdtuGM56bY4qiIe1c1buBlqQqFn
SrGd8c7a0//HJKVvVWbOdupPN3LhU2ztf+3k1tOE7CFGqlIl2aowwSMrplWF3IDL4dDTHNH9y+Ut
PdsNObG+nCTiJu2JJuDRMqQaHoimIQfqiI/oEN1Tb+bPmuWQUHgl2RrYbKBqHgPFTzgb//y5Hsvh
Ij9NM6JPeDLtqXZY+0TH7eU1nkVNnq5x4WcCgzQZ6bDG/tV8rUav28Rr/bZHf8IFS6O86m5n1Q79
HpN8ly1/5+ecg+aTtS2iybIvSiOad3fEiI7j50BwNZV5IHMJ/fcoGqy3wAxp72gkcLM+8qaZ+kJH
T4e/G9nwWAf0Tm+ghhnl+U3cGYc803cQf3OzVvddvVfJ9J098xZl0HHUMSu2lG0wodugDWnAj0EO
XbUOHAP6PrGlqw2xQ2v7WFf33FLWd8+egBOriwjY6qRlQ8HlPzF3+ZOuQzfZlx+fsyvJAwcDu0qK
E5XJRQw8GqQcfT2eA6N7y9KcJnsJKrau+nsiisPcc6IVKkAtcBitubInQAiycPD0SCoiCjofgW9e
+2TxCz/asaGv/A4C863E00OBTm6vSyABwxATxgZGLyWQC/21IImrpbljTEEH0GG2unxSz75RJ79i
4VkJDavcrxP8iukBkaQzoLUc61BISnXVgs+++iemFn4VsyVhYEadPM56uQMUrSCCDjabA1rqSHik
B2BIsrYU6zv/XJ1YXXhZkzZmCgodLJD+CpHvdFa0YtF9JlEfMe/tnG/lNDnw904wBW4bdY9ymHGa
g2L5X4p2///vzZfVRoi/YSq8a+TR6J/ysvOsEUP0mtyUFm70qANbVxpTDZqYj3xoMZq20ZsDxdVI
bvrudxhCdEHc5N2x4yCz6o6UE4eR134QN9bwy5YfdYApkESs0/qe+m+pfNIwJInm7y4ywWZAbrkE
5QW6t00+OBUxPd84RvTGLG5L+RqIpxSXjWNmUDsQjR2IHFydf1hV6/pgaRYxWFG7Ry5/Rv3gGOsh
5ygu/Zyi33X1zDEL1AaD6xsbAOfabpdP2yq7KwAyC+05E3rUegWa+3y29c9HxaQR7tZJmid6vcsJ
xVEKg8EjQftkDhrIXlKnLm7t/mPK2a70gQFCgECz1TD8NOiVgDxz93b59nznTp39/MkPWbwwfe03
tYGu9TED/j8bzXXHJKqaCXdGqwEZ89CC67FZgToBYIpS/hjj60jLdk25sy2AjOOfHCILPQVVFSFe
Vz3E4oGmxItNbZehhwffawGAIDDJGlQ7UUEVAWWty2s4+0ra+lzZMQjVwTn+92aOYUyyINFAzONq
R+gDeNV1tNcwFQk6EQtcxvwQ70GUBpGpy4bPueJTuwt/AMj0JO3ahF1QlhgoU+eD4vPM/8Lyyp1a
WNz9FDQhYRpY+DqkAAVL6cRc7il/GTBDz8nOMFLFks5mGCcWl7CWivclZNaxl/8hqqw2ltfuzf+Q
b7u64hrMP//C8paVubhCapaGwrgdmeaS6udI0rVpTEBgsENTk+0UAtgCodjLn+3sw3W6Rv3v88Kt
PGiHmhu3pjVtorrqHVZoH2brY/qsPGDQ8VcNihiJGvwEsn2M/tVgj0blW2sKxU9RfN8lyMI0SzlQ
EBLejhlmq0jsEj5uCiPcjPo+pZgbJET1nJwrMJ0ufhGyBCDytWUgzKNuwVwdIhaL3KwU921OYD5B
UVbXoWtEVr2mK5Z71u2dGp9f2BO3B6ANhtsgsXGc2HNcv5f47LR/hPqVo6GuQ8HM3NmdE8JvTOld
JXrP1usI5R/P6lWtPOUpWIQvRlAN/RgYBigjhtVMPN+ioeqNLniiIHAeeLpQrF71sRduinRh1lgZ
CiJV9psZlZviIS8zY9cIhm4u3WOcR2HxbMEJLP+mKZgwCTiL/95vw+CRrol47jWAzBKivO0HveeQ
jQToCESaSB52qRteVYfpX9RhTg0vNrczpykLo9G4NaIdHX/L6KP7dwHoqZHFhrZ6EBoxhC9Az1mi
qFVcaRkGao3WNXnwyep6HwI5xZtq5yf+QYPmB940c6VXSv1j/ZwfO9nmxUMQkyGmXZnN9Qt/Y0Nx
KHE5JK1mFe1cyedyNu0+XfbiUQiCDsMADO5rYG9d13oNZ66VTk5NpYdMa2fmNyIvfiWi2rLOUhyp
s4fY0C1wVtnctL4pHtam2WG7xZFZmdfHyVaj06r1gRAOwOSTF3ep9lvhrufP+O2V+GNyOSzG/XZC
y643bosA3qooD20Iibxm5oaICVaNlCdtyRWxrU3Zka0hs00c1+s2TpECTa4GxJ4Fme/GHBVdw7Pv
/8kPWwRxpt5KPyOZOFYjUFCs8sywUwTdZ1/IExPzyTtxmHacBSTl2nj0EZ5Jm7kFVtbl8Rr4wTS6
qdhzquKgmH3Cpe2e074TkwOpSwyNwWTY7bPp1er2XavgCDqXs9knq1q8QbklTINlrTiKajx0BI3I
QNsMprziTDXldLZMdGpr4QIHtLbzoESQVoadR5GCAsZ/Swhr3bKq90MVrUOueVY9bRJgLEc6eolF
HRGVm5QaPyRCbwzLYUhD1A8GAVe36a+0TqUjehZXcvorF/4yrkthWSk23eCvZV09ZT36HayHOArg
AM4UgICgTe6ncVib5fRK/WsIurdJe4zZz2r8HTPEn9obYfoeF/dDouZhgp8Scyve5buouopLj0vH
JrFtUGDyjoEyFqXnsvAIRpsGnVyb3e6ytfPhwsk5WfhVM5zMwMDTD4JA/ltHtTbbBnvhVlfDuv6R
biG5rE63z/ryE5sL7wrdoijXQrxcfXkXyGynNS9JQn6LxHfAVrMH0kXTHwoJxu8w2dn9oNjhy7fv
mwqjJcemkAN2mPHQNTFmQoZ8k9b5f2lm4brSMIg5F7k4YlhmQxvhtgFYuUxVyHPZfX2TXrRsi3Eq
A3nUY21ft6FLbQuzHJuIvEC0ytGrR4gs/KulodVPdcxv6ebijNphGtt114ljmLz3IEHvfeCBVIwF
5z/THyOLk8nNPmhI4qPcmP2i4hOKsS4fny8f//Ob98fG4iRWorIwkMP4EWUeFmeAEtNdVLsTvTO0
7qrm0a6desV7c94z/2NzCVjVZZNok8X5sQgzz9bsjUlBIRiD+AhD2peXp9hCvjiCWS5jDcRT4pjl
n3H0mHUvoaq6YZx9yv6sZvF6siI0CkvHO9NA5S0krZe0Kkod1SoWryWn4F8sKSLsZBIYJnhvaOVW
mUrSSPVZ5oWevMm8bO1gMk18Fox3NEW7YbF/HeIwoKWkCPB0la15xSe28pqDMMHCprEH4ADi23Id
e9F1UTnmi9GvindoInvtVnuHXhn0NLttF6Jo5UrixHDIBv63uXxOzpd3jD9fcXGhh8zSY6MN0Tsj
wYoKYIgqhnw8dH2riN1BYNRCJNWzmdYeMiC3N8Sha4wdSIZrB9KRIFrFoKxjVaFiKFb5wxZOwKA6
GysN374uUWTvbmT2MloQAm4hgDo2bjgm0ACM8vVMuZmWwW3P4pe8QuMmGJJ9yPMNzqbC+ak+3sJn
hL0fd2YxiGNBrEOYMAy9yI20J0/rFLTuCktirjOcHJOqD8OB5BCqT9ER7jOI4V11iMuzPFe4pPMl
qT/f/6sufWKJBTHjwsaBNDbhz2w1biuvuJLAiuH9V7bYFS5DLFxG2tpZ11MBiJGoVhMmiYIuXV8+
0GdTKAvYaG5bwBwuwYaRGDWdtmjih0nmMqg4lCyFTO57XUKqa5I3PAgVp+JsD8E+MTl/zJMtDCKS
Jkafzh1hvq8fze24jVxzA53KeR/LTew2isvxBe/4lkacmFzc2imI4iJqYRJEEfq+vQIPsdAd6Ghs
km2FSYgeSTJ6CJ/dOrruXyIXbJVo+Le/cGUsz0fnP/JUnIxnH9STn7S4r5pfWbIJKfq1Gcgx4vZG
9L/HZPJa3wLVmfbEk3Qd+qPCf519IU6sLq6kaKbO7GKJeMR+GqfGSbOHDPj+y2dKYeQL43TygdNg
IMM473aj32nWXSNfOqkYzJ8/2IUPuhyADv2wy6ISuEbboJhxo16XDAAF/wzH1DHSVnXr5+f/krnF
RQx0o+Ws+jqywTb16Ivtiuv4RsdppaVi986XVP58o69a4cn2GVkay3aEsQ58sGaHgcJdlhrwabnX
Wq9N9uo3932FSuSYKdZ51t+cWJ7//MRywf2cdTUs2+ipNxbmOjtFKU51+b+yrBMTvW7LwphNjBIc
L2CSBLMyQLf5L5+8TF0Fvjy0yOPQtabckSg61+F+GB6qTHF+zj4YJytd+KAO3Oq0mX0QgNYuRke2
Pl7lyQeVJut3l2+DalMXvkfqYRHmMYAZU4mizGBsmlJVB1OtZuFL6paANS/HrdZiC/2vfF0arxpQ
+J2tbDurTC0ciN2lg97Od7v26isp3+PHYAsmjCf2Ya9A28uAWiI3w081/Ou8UwFCHVxn3OBf3I0n
B2dKEqZHaLcdMwrUqXDmgQBSqRjtVFYWNyAz5JT10yiPApOtZj9iNALs9LGpuOMqM/OfnyzGBBEU
hkawmFTsJnOrA7YCrYh/dZv/7NjijAclyPzF2AD7DdCsrRleRp4vH+3zXviPhcXRnojPglAHLsfu
qVNqrVtrkaeZ0HDmEDCOC8VNOh98oR73v2dgcc4z8JK2ddoDN7oZnufgq93PL3XgQnlJOcU4n+Tv
Pv+PscVJp7TtLdNHHV10kD6hoIRPkrUWYIqp1txgJk5uxUpGKjjneXfxj1lrEcomjMlx1Fsgyaqf
Rvasc1WSeP4G/zGwSHVt0G2b0oYBxP3pcFNyHxREH6BXUhw/lZ3FmxmhJR9gSGg6DnbqJcWLX457
nR99QwV8Uu0Y+/sy5aOcNDsH7qkrOrdDebSeXi+fc5WFhVdIzTYUZQKoNNUBs7G1GWOm8AiKq7Rs
jpl1V7CgB0wyC9BrhDp5zUGOADGN4TpnKrSUaj0Lz1CZeUWSEPeoaQtM5r37qapyqLKw8Aw9h2K3
Xefy2ILX0vqVKUcEFB7UWrgC0QgokkQFhqT0X0TchmMH2IwSKauysvABxuizQhJ8FWMD+tbSSdD3
gPbMOtlYD9Wudrp6Vb5rnnIK4Xy8+c8dXXaZwOtQ9xUb4rtg7H4UEZD4Te6YbHRq3Zi1KJ6ESF6s
eHQtSzi1VF1dxbKXXIUNSvuj5eN5qkFAgR4PQ/cK84+KI6+ysnAQPg3bRnI42FzedtF16GuOzVTR
tMrIwjlwuwkrFgMn1ssQ1crWISa0hIJ/Vef98zLZCw9RNAFjVovz3n0hLUsMfMIcwMCXHZHCp9rz
ak/ihpZBwiO3cXEJGNYKEHRHkwvObAz4DoqUWWVp4SI41BDAEgmXVxiPPihcuh4k6iz0euA5L6/p
7BeyBYJxCxBfwHz/XlOXBr3egtz3aMubFJM+BmB17ajEZZ11sCdmFg7DD5FT1T6J72qP37FXHcKk
88z+fbFJXBu5HKYWIAiyN1Uxy1lPeGJ34UJE3qJjEyEKC3voG4LO1yw1YOjGXVT+6G3g7TBArPUH
Mr6Iqfb68okaB5AL/JvH+M+vWEYVdVDRfNAENhmyPBYYdSsNvySF2gtTBTCK72ktrjVQjvoQAAJy
5HRf0M4j0wt0vBSH5ksW+Vt0drKgxb2Om9gs/KniR+4Pq2E0hVdnovKmBqRCQ5JAZoqXaLXwt6mz
2Uajlu9mafXQQP28SgKP+/ahGXp0mX5Ko/Fiu3dJABkkqHDFOOFt96LZmMYYcscqK6cPP80OIvbi
imWfEF3FwFLu6XSfiRuT/hq1HBpY7Q8bfWPOLU+fLOKYRX1tMQ0z0tK+9xsLMFHw1Xc0Yw5p/dgN
MjNzbIgrXb5MZ6/tybYs/JBvgZUO1TUISIhPK+ZPFGpbrBKrInq8bGg+tpf2f+GJQl7wxGBtfFcN
FqAt9fUIdGsnxk1fxHuZmF6fjV4aqBoCqsO1cEtJb48V6LuQOFXHMbmr6A0G5S+vzBCqTVx4pCbS
Cz3s4Coazb/J2XyarGZf8/Zgdb4DYnLHnOx1i5wnpaGT5uKhTBoXHcwPUJi6pgEA8R4E714fGp4V
5Osebc2m1DZ9D27ANnGDESi/idbbGicQZGDXQZQfrMD+LYbyauiSfdUwJ2Hy2sdwBWvyZzJi6FIn
K6kj0ame8r6/KsGs4LfBjqb0sTTRVbRiT4Ni+pSEWxo9JVnimqAS8IvhILVyXbWY8jMRwGixO+by
Ti9v9XhDq52MPolkTu//oDUuEh+8UINItw86Dk49ibPuo5C+CjCzgnY7NH31nakHrpFi1svM7gvQ
9Q5DdqXLydUz0wnScds0mJXSEs+HpI+WI4fOrGFl+xgXkROq5aH9EVP0bOyrrq28OrLvMs1e+7Hh
RPINAx6esOmhIGItk9EpmPZkZD38VKG9DJrldEHtJkW7y8xwnTbJkxjSu7xur3uDAzjYvUyiXnFf
24JSC8NvHeb8h2DXWwfGEjj4ALBsdmjxRresdQpMytjg8QSbEOg5OjeV5LoCV8lYt24UxE7Shmum
vTYN28Q65MCSB4is7idIHzdpsKqHyQmHCEwLhdfEYI/FaEo/Rm5oshcZi3Vr32b6PQHlQ17/4h10
fuLQYWXk4OZsQFTsMM3e0ly4RWZ4oJ5Y6dp2qlonnu58HHBtzG9NkHfVIduKFPlGRIarbMheDTK6
oU72peyZM1DxbJHMMfR+NQXJrgGVwmhGYOmN8b2gp3GdNuAOLVZTqW1nLzSRq6h9bwLPB39ECg4v
ql0lVuihjTcB05HdGQFmbJ/icm+IW5us6HTgwR2E0DTyWeX6PvZ3GeQKjfCzHBonCrK1PT2m6bbU
sPruF1I+p2ufywYomkNgATSamp5N3Ml/iM196wfoQb3Z5LNvVpiScSKUa7l+Z8rXBFwPQLYaoPjK
V1F53UTPkbyfdJewm7B6Naa9VfyS9koWa80YV+P4E+INGxCXXgv7AIyCpxXNevRXub2xIGaEV3ej
j/u+XkXDmyk/wYULJuNX+Nuq+TFVxdUUIgxkT91EnF6/zdO7BnKEYkfAIzS1ugOJ1ag5Qlz8II3H
3pzWGZDvrZVt6sLYydj3yoEC7XVvGcW9AZkqnn4wswUdRQIJxA4lgtSzmp8acFJ68jxoxxLzUloH
EjUEOH5VOkb/CAlAp2bpdgifdEhHtOgjFrOudwlC/7FepdrdFISvFbg48BWDqkcE/oAZBdJUb3n2
7I8txi2KVdGCYy613Km7T8grTSDiNvheIScvYqsMfweDrjrDjPro+fVdG6BR1WcrXuquxn6w/DCZ
/B1UFG6F9moHCVnM0Tlh+Bqkd0LumF9CelHblEm1Guj01od3lXwAVToOaX6UnF6n5D0GJZs040fd
Fz8jUCbHRuOETelOg7Eaa+lFcEOW9asn/QHUKl5mW9AqebPZDc/yO1DJQx4DgLUBupJluUWzF3V8
hsl27b6lYAzITc/kKPVAo7CdNi1jjhHgr6M2HQ4frUTBOAIbZ2x7nP222hH4aDDSJ/bKzGXjJoa1
RWPfK7p+lSXV2kcv3M8LvIimJ5rKi7J668t2xcICqijg4asjtzLFZgLBb8foemwyt8xqR1qgqcyH
BymSXRwjhkMy5Jkj3YC7eV8Nv2VypSUf3AbZQU/fww4Y5ry+6ox069MY8oKNU1f6rq/iaz9m9zQc
7lJ9M2ECTKc/fVNHTxQuNx3uGxteNRVvDfg4p6ZZRXl0VxjXcqK7Og/epW+uROPfNJp+2yXmley3
vTTvBNGcrtxbJYae+mhFC9BnVNMnaYBnLu/CKc1nor5Nnj43Bp6rQkMPml35fHJjDgdcRpuqEuBt
BJ9grWJhPIeaAi4c6BdumdSixiJOSI1c8Jrq8V30TFIn2HJgm8M1htpX8rPaYbxlb79RRcx9Jkj4
y+YiSJBSZ3WLWbs7XrRb8AZ6skC/L3q+HCeciRL+srKIEhLL6tMROc2xoY/U3wiabs06QItGYedc
P+gvQ4vMJbVipJYYOLqrG3EMQMGOkNbpQFhSdqD2G17CCZhFwAfz2Njqqpqrai8X6csAVIEB8h/r
WICoBF50ZVRvfqVSXT2Hfz9do7mseoal3iVzwYOnXvO73GWr+AEzybrL7sJ7KJBCrFAx7jHv2iKA
/cviogya9G2VaG1qHctpdCbjyi8nJzaHjV+Cd4dv/FrBdnMmD/zL3iItCvWy7/IKx6UFC0ArQCM1
3V0+kF8TKn8tCckz1fWZ6Mw0DePbQL5mtTrx0cuH3y8T/RZPSgkMRHmUtfDa/HUcJjeU1iMFERM1
0l2n6V7VdMDJgPSbZU8crDt+hrwwwVCc/asx+19JEygylG95+OJHLjKUiDFCEtLHd4QRbyLVVTH5
rsH5PjejvYUA4fKmfNv2hbmF/4n0sKx4i0YxR2glMKlkpwpvo39LhRYmFu5Ga4A81xkK6laPWbOG
fGjsVSsnjJ1NeFLLvW7X+6nWMfyH7lzUZR4Z2HUnIIPRSieEthbNrU0a0fus+4jw1fprLeqg/oOX
MTC9PG/cCCFnNX309qbk4OwMfl/eo+9OerGChSsbDQgdyqCJ76zrbgW+nlV+zDbs3vBQId6lq3Jj
75KPyza/ec+FyYVTI8BEsmnAha/H/yHtupYj15HsFzGCAP0rXbG8Sl56QcjSe4+v38Oe2Ktqqqa4
s/N4+0YIRZhEIvOYzIlwabeJaMlyaBbUvT7SH7jBtWMxD2FRw7O+wxaQV80a2b+XQKQi8ETvP1eG
/Puj5ioAMhFoHE69G2T57SPfJXZuFVsZ/OvqILoo060W8Wi/4vNsyFkYU2CWNQQljlO0HsGB2Blu
ucpyT7VxrqGQwffQEEOD532pRP0byj4beBbPjLqBhpkO/IqsiHidiSYj6L7o/h5qD6t8cDU8sAr/
XQoBzk6Cl0FKwbZ/kisQfaR3cYTkY5K8ok4k2gXJnTJaqE8szcusPjT4JPIDVgHoAjKbArVpEgdw
cFtd31sL0WXuGtoLoVC1HRY8ElEUwHssym8XRrh8UKDdrWjUoPqcnMuFAMKavB2B9FZeSF59aL4C
mbzSJVk9MU/Em6I1ZGsM1NJBke+dlvyOZ/57V1SHohxPY6PBPJU1u0GJPap+q/QzSuFJx7jdiSfd
L91WUF6rmqGGlSd236YnVRdOI7D0VNQdhrQ/qOsbEHh2CejItfBQ4mkX88EuA7Stm4kSqaWJlXFm
98mUn0vCm1ZHR0aeePx1fTZ+Xdp/Nt3PZMw23aBWBg8LCFI16keQCnuBip+iGLgR3OpFKd0Sbckr
7PIK/4w420ehKrBhUCmmv4YqYH0TZQtIlMsb9WeA6QeclfQrLZFLbexCcJU4pCW/NP9u0ed4aYzp
/5+NMXTAhCQZgoRQibcBqJZwavJgcGBeX53fWdxseaa9fDZOD0RNldJ+PDUwmDZM+VSs+4O/qQUk
WK6yqTbLNo6/MQGzMWd3lyhwAwVPLJAYWOoGVrn5XrDggefonsCtZlUv5C//Jsv6WbDZzZWgOEdZ
hAFThFxHgCraK3Fli0ARbD0pnXJLsqCJkqPm4bDaATjB8TNzUfV0aWPObrVAH1U57NryGNQGSmbv
XRev6Rik6zTQb3pDXweU7UWZ3QVN9BIy2e1QmQXtvNlKTF9XbQKjeQ0+lNDONphrhKPLUBusBqhG
scgz4G2pwGGLJbmpiG89oGZIByEKOaCgDZ2C2uqg/iDXwm1X904WoRRD6l0UCZbGEjh8I8mBOSrn
hStl6mNlQDI/ThcKtdLlxOuflZjjDMuklFkTpPKRStC7IMO2i4HNK9qbXkfxrnxuaYUPxlNCzfe+
cpO3SHvjYzPEUKv6yhsR4NbSizXmUkxRob/l3a0knHo82RX4zOrjq6TcwPHEgo75N9Vzc0xxc+nB
u0rbVZb2B7ma0CBG/io14lua05tKgNgtRzJ9/VzRhbWeox2z0g8Q5Qr92BSnFhbxDX1opXs9h4Oc
HDtj+l2MH2qf2cMY2Ab/EFBznDxf0xRFwLRGNQglwOAtwnqS1DfhP/owQvbRSvljri9JoCyE6D/n
9SwG1CFk73Va60emD+u6/fAbxQvRO5ZQUtaalzhbSO+W5mYWoIuIRmFVIw/xIb2cwbBMZC8L0z/9
id8J5M8+m4XommSkZwM+CUb0oJje9oq6hsQM9tZ7hpQibV8KLtgsPNTxJ0WxJ+w6uFdGZjAMbt8o
cM15FrMUutDQbGw6k0w+vIytBbhpOtd/6kKyMEdXBuDLoNlQRqdYQUNLgOyFfqQCHneZvvDYvBx3
QZhSJBVkbggL/R3rw7YNKMwlEHdrqFByDuOLfl8X8BiLEOdL0dXlD7jrWnkluNqo3ZXlEpDp4kvy
7BfMbhvcXxTdDyQDASSIcxHw8aCHdq0EhwjePtD/vOU13TRn481ummGMYrkABvHIA0gDYCPDHO6k
CtQVyWcpPvVFecL0L2SYF2Pc2aCz2wa0XgZ1ax8xrr1tADchZbsT5Apnt/UUqFzlou8NRrYw6u+a
0+xbZ7cLL0mqy1nsn1INJrT0XR8Ll0HBKk9DhzG+UrpiS4QbCe5W+riQ8i6s6zysS6MC1ePpRBOc
kVoxGzKaGhog8Ie0kYwtHJlpn/463D8TPI+tJWk5rUEyPqKUDxNJmBwqol0On9cP5h9kxrVhZplr
EfI+SyWUm0LuKeS9A/+Xw6CSwcxdiqB9gSYVgfLPqHkUPnJZb5gjDBcFqFahLdTwmzIMzc5400tk
VogjQqw6ig4FRG1XSr6dk+cJKS4md2P1kIKtK6po4IQHWRYsOajM1L/ToSMEPxcJVyM8zM1Rwx+p
UltXexTXQ0vzP7pcf67Ud9wYVokEzlDfCz1ciR1kveThRs+yHZX2TO3MviJWWt50+uMQ73grWkPt
xcBqB4DWjPFz1bxqFWS0yXvYoCgumF3cWanmdv6mySCaOqDFEoCfL0euKOsgkaM5IOtoV5W3MPPE
G0ogJ02K7qKQOFFHwaFiYEKMKwLXUikcID3brsJahlVv09g+TK0l/SkqWWjGsWpdXzaiTOtybd1m
14s+sLCQOEB5TTXulFLwkkjeQJLGrLRXP/YdBoFuVvlrSWzuZK3uJ9M8c/QFBH3UAOBbCTkgM2KV
nWqCnQn3Ia7vLn5Vwu4AY/ENmCluEUGBnatOJEDtVmvWKtfNski8VE5WnVLcdRSMfo1m6DAqbq++
KMNtabCNIhh3QnEjCJKbZ6qdQPNwzKjTQnIClZWNIoarkbaOrt6kqgHDEtmKK7QU8tSDWcEpT+uv
KGi8mk923flzHdUW7UUv7DeFAMVLJf+KagMaWAeeM5vQUwndnS5xBsijUEG1xOiBpYkjgB6UQN0r
bEDJi3S8QIe9DG/zKs82XLJVH3cDRqlGNFZEbNdIsWvh3kADNhtORfzO+8IJNX/TBz0Uug5EyPYx
XFxkKV7nHTh8WbVicOKJseN0nz80eXPfUWEftxo8mpR9LcCclOqHDoJjHdprAYfDkehK3ZPMYqfM
DTso9zmuYmbc9dFtVeAlErzy8laO9jzdxM3BV9ZpftMmr5lgQPeFJaae3k9dWhYCcUc6b6iwsdPB
1CH8UncqFMHCdwUly6JsnZ6/KBK8OHgKGkOBlhG0cwCBUEh1ADhlU4fRK/DjG5py+/q+vHjPnwWt
WUaiwy4DhyqWjyN9iWvk9ZSkhwgI8lhaYNYt3D/zjCIMK6pwysOTvJoAU1hKlM6qxVfVUhSe3eVg
Y2SjT4vo1Oaf2YQ1QC+4Cb7/u1mbXeCGIHQFHQL5GKs+Ss/0NRF2OpL+FP6h10e6mASfrc/s1ubU
bzJ9wKVStP0a5kHmmB8lSMW1g7/qxcFtsnqBWHP5jXA25OzGrqFuHMEIFZLZ0jcbWycagtxpYKQs
iIOTVuhQJT4uUhYIW2HQqDugH5hCiqYsJZtEw4ekZcgTJcGjieIjRFV4KHQG3VAd0uYVXhByjEjB
iZuW/zGW6O9kYy7zVeWjIDQpdnMZs7cxGrcJhbJ4w00CAKUErYOScE+i7cIhulz2lgxFN1Qqq2D6
/J3CEtYGwJiAnD9SJHRQha4yKJlRfiLp8Bpx0RY1xNQBssrdY1OLqzoQP0bhRgk2nCyRqqcT+/ue
+fktswMw+GIcxWMDZE4OZgGAFGTpFXm5Dn72ubPtn5CqjCBgEZ5IMVqRMd4U0IgMohfZLlp9m2kK
IE2DNQrhQoZ1uSx0NvDsNMhNXxsk6vBto8VW6ADreJ2bwTvwD+Wkb2X2tdUswRCXJnR2HjqRRUlT
oG5aQAtPiQwT+MCFd/nCEHNQZRnmCdENfFeD48ZjUwJJ5Hoc+c1//3M0/tkW+qy8Xw4xEVQmgkIt
oz2iyaZEgUbjwh3ejneG3o/4x/p+RO0r00S4EAy2MsEvDMFOAKMtFGXdF594u5pDC9M88jS0mwia
h4H0qWrUIoogmaOsWCRc3G2XE6efXz5LeI2c1FkBJZljsGud6eoosN6qaWwqa5kcRi6/GX5Gm6Vp
ePWWPO4E4Y9fbAiKZpCZ6rp4Iqt/UXmrB/2Qbu3y6fr6XL4df4addshZsaP1ja5VCT6yc/XNBCf+
1+3IFk7Qn87tlegwZ4cYjR52YoluRlqMZpfGXhM9RAD+1G/QKAXgUq/uxjK30FhcS70Xh/1KHmon
qPdUXbUS8m2GeiiFGO6tku8AyVrV+UroHpnKIEWgAM44Icn8d11vmN0oNwApwoBoAtHeX5+vf/Ou
/JmwWZirqzhhYgEcQ0EbVOvxFkFWWIH6YioaElC21oPjGL10mYHC4aIC3dIumUXAlKoyjgumsYfv
i/4dWO3ed2A3E0L7nJnyDiojdu8Fq+sfPX3TtcWbhT+D0XIYc8RdLQg8Qf00RhSJm8o2eu+/G2gW
8qqwh8cBFPJPaZZYnfKptcxpO8Agl3oWC4HPmKE1REFuFUmox5MfAjG39cO36x/yb4pL/2yTOQEF
mKEIVYaJpp7lm5hx3Bel16K/lgfoEActVIJGL891L4ZGV4VyjBAvIcwXf8MsgNVQRIwTDRcIg3A2
LFcKVyGW4JDXGC9PLz02SxySpXtyLhtegtphDIjpp9phq8zO7vKHzFNN/2YyOzFe6CK96eI6ahpc
ViRJhen6LAHSGEeLr4aSiyIRVLnhsDVCZ4pA+UFy8uxTKXYKP/QQfG13EDPX6KOEuvj1pb7cTjn7
DbOIUBad0Bcg/E7mNqv6kB5kK9+g7AH9fICrA1dzVDNfEwfigfXnMFi5vXx9LM3DLC74qc5VpcBv
iLRbHzKvfV0uXeS/Neynm/zsO2dRIEnAJCsg9nrqBgJHX/gm1myT0Yd07F2fGE6UQUK70+xeZHZb
oJ9K8aT1+Q0tQlvJNZfqKOhUZhdVZlJzVLmze6DQdxqs1MIsJibvK08Sqdcl4aaCS2MOIKcxrgD3
c5RO3KO4s9NDQGC0xIp5tSVps+eAHvYKyAqZpq3ykKMCoVottjcwsmqLiQaXohSkddUAhjKyTaMI
DhvvjPAhMoB/VyNYQSpQXdBQ+0bZQBVKFHGqja/49wNk2IzmWY6+izRedZHsNuxhBCSzBbdRKAqo
iXmx+CooldWlK/z2DVRgzdKInL7NLElKtuqo3hma78asdUQhIKYUdCtVuNWrfVT3W2Ey4kNLNq3p
RqsyXH2oYZENlTeBjKoJyFcRgKzxroKNmJgzJ5RSd5CDXVWnN8NQbvrhOYk5cJqiYxSqWdU+0EGA
1Sl3CZEAdjbW8hDZXS3tQmElFXgHEKhqBakTpymUvxU7EsCgKdJ2ZQB1GrbiTVhK+4rnNqqxlg9f
TCj2vcYkuNWAL9MppLJGGOXVxhMXko2s1K9tAdU6fdxogngrNPLzhASChr5VkdcW7pg1p3dGoG9D
Q/HSGHd01W60joCABYlrikhoNKZRKlY6qY+rrVVR0BKF5JYFYgftJ/DKDb4pObQG8h66wYrWgoYC
Iz6ZfFa+0LjAtBbQuwWLvvLb0k5H5X4cqFP0jRtIzC79Dg3Mwezq5thH8KxAvQ2NI1hnqIfBGGCa
cxAVqG/va1qa+Tg6qdHZgQa5a4C+oRPpQjfXyQrVA2D/q6xvuAj1cI6mY32f1ptciK1USXaqOn4F
rbxT0MsCBlg65ZX8wJt8DcUNRxbgF1gG+OvUTOXW6/ziSeWge0vEyXS0l4d3FlNXZhBogTCvVg+g
RoYvrWysUEdaSMEuXuI/x1eahcqxGOUeSv7+yUCJyS/UR2mAkTbl1oi5vx4SLz/UzsaahUSN+wIw
9tBzG4Jk43fdOqhFJ+6N22qIXbHD0YM6fTc8xI268KK5fAWdDT2LhJ3W+3qjBxOcqNvVjats9TW/
TdfQVS026V3v0dvrH3sxgz4bcBYWDTFW4RiQjye9RMRQUK4QWtixwz9gBKsqHhyjgyNkWy/N8fQg
+JWUnY07y5XyRkkkPqUw8kpfjU7h5qsGzxP1Ga8mqP0syXwv3DBzZJgP5Hio9/jMWt0m5DPqk6UP
mtKRKx8kz16KwhjlOelQqK4d4k7qyvFKXKNq41Yr4AMWQCtLnzPLjYxEEUlWoloRg0IIYqNJkwV4
7uX062eB5GkBz55WfQ7lP2nwQcJyRgdGaA6q0Ife5c4khy0u7MLL7xJd1CmR0DFU50rC8tg2ha/k
3TGvmM1B0pDEVViuJRSEdPEOJI9G3Mfpg98uYBj0i/vwZ+B5Kl1HsdAPhOhHiXxDLWEll/4Oepi3
eQvSbTVoX3VUaa4O3wrcmi8AWOwZi58zgP7cqqWwpKqmEj+chTI63LCks0ZCUXEE4wBOE/rwqBvJ
ik9WrQPK29Gnr2xz/5AqzxoomSS9V9rOlMkApsS6Hggq+/hP9TFRNVsUXlDDBxmizJ5rfDyVbUiE
wVUB5mnZmkqbYuhWJd3nxn0f3xE0dSQOlB28uMvhqMgKUgHFVOM3xX9LIP+KikOs3XZ9YSrCoyh6
Q3+SYInbhMxGedwTUfEzOmXfGtU3MR6CcFNWMYzMpNbt6Liv+2DNSf2i1sWqGsQ3XyEL8f1y0DUI
AchOomAqzM6PkuiwoZWj7tgZnSNQvg39lU6yTVYHqP8rdpgfNYZnfleb1yPg5Zh7NvLsMOHR3sJ+
Nuhg+Rd6uf+EGGipOxBn7YIeA4dZMOdbGHL6k7+CxdmQs8MVtroSSFHYQYIt9NTg7n+HBMd1XIeo
Ay7M7uU61tmAU0A5O81MMyreE1G4GXN6izgVmG2WeUrdwlYWKEKNIeFPnhhrTbnPNlVmeCVAUwws
rhw9/WbkXqyWOx/5jyI1q8APLbEgpki/48ZwILAEOwTo9YTfNVmi3P9WrJol7rObImQD3KULcCar
Z/iMFGv4UMZ2uBosER6JtF7p3IYn1dIKLd2Lsyc279JIS0JJuBnYcJczgEiokVtN0J7EHMQx+GG1
diM0R5LZIJxZ8LFpbaOB4xUFUawdHFZNUJhhOMiDbg0i8tZmCcl/GQL8E6Kl2ZEpglCQxAK9oX7T
f+e3/Wpy0O025UO3RTix0eF2Mid1xS20mZOVvjBFSxnZ7NikudBSdQh9VJUNT+PbBgodTbrr6cP/
57CcfebssAh63+VqOYa4iUQreAmsEDUjftBWeCQHiwqjC1fr3OZQ5YaqI8dH3VpU3RJ84nI54lyc
urNLZ7ZwdUy7qq+B36iB9id2icLl4JtIKqtt66br8j53ey9l1rikVLx0zxqzRYMJ2jBqELU8+kK3
EZP3rIJ0y5cRbpJQs7VAcvQu9mrsdCOl9vV1vByDzr56to65IldG4A/dsYwSr46jYxnUNpFu6hjD
Gi8lAko6CLaMbkQB/EM9AMGlgVndpWsZMIQ09jeZwY6sf6pBfQXzNZKKg5CEvhUHYHp03GY5yMfF
kibZxR1x9rtnsbPL46SDX0R3bPKXcWIFgr14fWouJ1tnQ8xeNzxXeg5T23AC0foe8XCM4VFo/St9
DI9L3KulL5o9cKIaTKjRZxiufZuoUH16uv5Bl6tKZx80e8eghqUFQo99NkLtM/SkLdDpkDKF8RNC
+AZeXohI5uBAdz824cakVqugedX7xwTqo9d/yjTSr6v27JfMHjjDqGdVwrB6gJaZgfzea4YJGwVH
GtYGfbo+1tK8zq6qLq/UnBtZB8ktyIlSsI+WPIKmjfDvvwaEtr/vcUlQS9gj42vS+r0CYN1nI2xt
P65/xtIgs/BUlEWslMBbHBWuWpXWuykYD3gGXh/ltx/NdLH/szKaOItFOQYRKk7RM9q0j0hYfS9z
AxtYDi6tQ0vaEMu3UBxjKRJns/aKhUP3R6Lq2lzO4lGZZUOZJMw4qqlyYgMUaE452QXpayZrpiQ0
zjDeqvxVqL/kBs9xbniJvIvkY9dHB1D73BDgmqIbVkkKCln+UpE3oYkcoUcmrYcnRqHEIPSnqKW2
kqL5R1srSo1D48MKHcoKKagSETnI/LnPHmnL9804rPVsKycfcZ+vMr7l3WkUnoK4QTUmdwz1ZCix
bfjqpmtOBcpBTf9dsA8jhKmOCl7/8NoC5OULEPAsBtlMu68mx+aooQpoFJYKOJQSQ64C04t8Vs9g
EhFA71cJV76Ekm+xl5O9zm9q8haVu5Q+Ns1nEifodX6W8gdV7/verUHDVtAA4CkHX5mJ+sKKXL8W
odf/9+bm0H0knOP45MBwATRuBaDw0zfaL5VZrp9TbY6drWXCSJ7gtQkl1wr1jqJaelQsHaFZhJUE
KS871oQnZEgO01DXI4Xtq9XCjBFtCl+/NvFPYi/OAi2ckhVh5EaL9+v4WvkpNFEUfTfSAqpsbJcH
ypcvCN+wyot2cAQZV7KWcytLDAki02mHi3Yo7cLIjsYEM5EpQQqpB/5WzZVbrnReOxLAHjWXq+q7
QokJZ733hilofubbmOagQaNrp70Ecu5K6O/DncbO0+FASe9FLXR/QIqSWggsIeLr8HjsDQIwh+Aq
7K6Q7krYL4aZYRZ41xZasgbQyWLNXR4eKX+qgPGqle8GVd4WVIa+881S/g6l9370VDW2sh6W6VMt
+dUfW5cA3T4239wvgWf0Cki6DJ80vC2pJxXUbmsMgCqJLz1E+FuiDN6nogAe+MyTW/yL1SpfYwJb
Ql0C0O/QkLWBYQO2i4LHQQPgMsT700jNGFJfYXNfDImdlo+FAT0J/5b0b4bwRei3RJ/FtjZHhZoV
NI04WwOQgB6ABue42CTwPe6NbYpmGg2faIk2AvVtGL4hdrwDNpbBFnGEhgYPTqTbTh1gRh5qbRsF
gVmqt1qsOL7xEIfHXv5U+XcMeSVtALNwfAe31fYTcSXDMqdcdyCXCX1mihHkrlrYN/aqGyqbqPqq
qGfIb8HALVmCZWnpydgtQg5XXtTyR1yLAZQk9EyxcjlxSggXaVDU9+WbSvfN2uigyXGI/cLSFa8R
qS2IhW0kWy6D2UK+FMhzJInqRtDlrKITk42Fa/xyinS20Wf3eBTyjEBcSbjJwOQlwYHG6kM7UE8o
d1HWWT6PQNkFwF/ZyzrsO9N4QZBNm67WaydtdrnraUQiqtUoCfiFNwSaVdfJCdaB93jqiaaYSR85
aJVWyI3GMsDNRIuIUCcf4I+qxqeiaF6SsHUNv0MpOToVab5KpDu11+6Vxj8qUbdKdWGF7sFbngy7
BmhSedip2nbAgxIcKwjvvBr0rh00Swu+/mCV68Js+Eui9lYKXwOlPIkQ8kjkryrwAhSiGkLdHo2s
iCkQOXvttAOpoRLrZx5PImsqn/fqc8pve7LXc3kHGtMzr3s7lLOjksFxPfePsf7SZHeD2NqUvWc8
vxnCctPSaK8OX9eTgYtZ2s/q/qkOndUnqk6PiJQk3REsp+emvdMDZSXK3xTwbBndpeuDXXzbnw02
Be+zwZjWyyogxUjoM9ms0cOJ8dxoRsnpM0hkgIg1hRcirK+PevF2Oxt1diUkBknGzEeZqRZu9OpN
Zt9RXZt5tAAYvQzFORtndiPAE7uTS1FuAbJgkLWC6pXZrbVtjTedhW/LzZxBmHrlgyS3rJx58d47
G3x2SsOChUkr1uEpqu5TlW0jqMPQcsl9eLFkNzuLbYTUrcax/1M/K8udDi0t1AZh8To4isXoOwhy
0PS5voCXH88/HzfHSXYSqxSRay0s3qgto6ja5AxOpUiPZCjRJ0Jnx4lvsh7OYcKTlCyUqi8mLWej
z7JyLqWAaco4IhzqNL3w2SL9v/6BSyPMEvKG16iFjgy5RCzjpn+V9aUYej2E/nI4LYFDpx2OgEEC
GJELGwKKphzYAr0HdXLhaxZCyh/A7tkpBys7KTstxWAUnHf5XshyO2k+NOBJBVApr0/d5Srl2erM
YkogwVbO72CsgtKOZYQeQzXnT2M7O7H+DhI87pAOTjxsAlQPafEA2zhTU4BMXvgd0xpduaX+FGHO
vhruXVGcCCIO4Fr4oI6/ke3ssbfxCFj5izq5SxtmFmoKxE8a1qgqt7BU0sNDjltr4XsuDyErsJgU
4Yytzh5paBjJYy5U4WmyWUe9CJpWnmZlj+RkrEBqhZ7SfqlicDmG/Qw5/aSzKRzrbhxBZOiOqgFi
UJMCwX3swyVhXHK5Hmb8jDPbMj1weHICXBCO20NI3jW1c4q6cGqmfQyqVNs6R04z6NgoBau5pSTp
IYRAFHJo0VJCSQePhPqrmPQPiQimDmhGo0Ygf3gYIMis55Ir9zdZ9taEoCWAdJE2bjs8oFjQFa9D
85zKD4Rxywjw1oXsR1XcwrjUbPlrCwOaNPRdwUgcvzoIzK0E4A3yG796CftHgTxylTplZ6vlezXu
W44i4rEYnw31LtXvM+Ojlb3GeNAhGtgohpk3H6O/4/ItGwKz5jWozzqEhVJL5K8yaL+xDozDaFbK
nZK+xe2WFodMPhQa3Chg0VgdEoAdouo2hEagJr9IBGqMhgdjFjNkayWM3bJnay4eBv07Bsy2hm1F
kX6E9C3JfUtASy2uJq3Hz0YtzRyslVR5G8YnWX7rm2TK8Au1hnDEscIUlOMjMb70KLZzPzfr8VYp
a1tiXjwRB8hL9RlhHvThYey+ewDWo+Tm+l5f2nezBEExYKtmEGkEE84Fl5NkBzV4uT6Eejn1+dlz
sxM7dJCagSJRB/+ZzklQogphAVIlijlih0kGmD8KeQWF3NSlfC1o65bAVDUozFw+deUTyU8q7Cib
9xKLUk3amzxxcyOzFbR9UrzvGKRYw/JRgJO0L7S2BgxQqBYg4z8P/lsA27AKOV2bm3r9nSPXMupn
3gdm07xUmOMQOmqkgPky5DTi/DaKd/BPMwEMg7qfZsH60oOzjJnXHwEeT+lErN/Ww1sE/YtKg2Ak
Mg24e9jwBzMsJe3xLFFUPHwTt+szaumDZPkqcWNfsrr4/fq0Xsy5JCiEQO0Fii+SOptWWrA4LIlG
j1Oz3EfBCn5oL/JX/AqhQgcKcZv6E/j0NFwtCzBc2jXnQ88yLrXW/SHyDYoHpGqGNTgnqb9rxoWb
+2Kx7nyYWcZFCLRmlBCepPpeOI4OKIr7dyW1ElewoPqLA2EnUPQJ3XYruP/d5P55mJ3F4zIaFQY6
AT1OLvSoVUHlKSOf8WvjTWIPCA0TKGcD7DKEHmwo6V0fflq6+YV69uFzw7Gu1SgaJgI9kiC/zdWn
PnuJmCd1+UeSVevrY104nTqF6DCkuBVjQt/+ffOIuTHEjIzyUYfQJO/hPsChFakyVO/oipEBNDoH
MgfXB71EwzkfdQ6BUJW0a8lYGcdgXe1EJ3XKFRBeExoHN0GVTK5gbgIQn7Mw7oWr/a9xZwltwiDU
zASpOE5Xe+i1KgS6TDlaGZAPmWAzYbMNAKRZyuIXJnneAtM7DokKHZ8bJmZ4oBbEAB78ryrz9J2y
kqzUxmt8raPB5MpPkLVc+OoL9bq/PnqWzzSDTkH3rI1jFrylcueG8k1oICMtoSiRWi2/XZjk6e/N
tu9f482SGSMdo3YQBvDXVy1ZsVW7YnZo1TAJP7Y74izHo6VVneLV2WnVAScA1IpgVXXP73LTV5eQ
4UtTOLsntSHNQkQi+dhI5FCN0E0FDxOALr1sniVNBILNW5jE6S9em8RZeG/1dIylIMMJ2XWA8RCT
rWQHCkvQm1ETq34ODsaKmcmyeP3SwLPgPhYcSSJpJRwR7taHYUcCW9qVVoA1RHYU7BsrtqGmvrBJ
LxXb/to1s0AEyJNOaIxANN1nspPYFe52t7UDD9osL+rCJpUulNbOhlPnXa04N7Qh12hxbNzeAdTS
gSqtX+yIskJEUA5omogm31a62YCjclPajVOvS1feUhG6PvI+egjzNUP1OX1nvpkuXO7X1wBvkL83
tEhEgoYMwlQDjCsqpqRvXchqe/VScvbb91vT/poG+vdItZAAdachMk0BEVXk/lDvoZjdeOSAhHTY
jDYQX5MxYmFpa1CpEcC21UpfWPw/ycrv3S6LkIyVJM3409s9O8G85SyOOrE4JtA5FUFrE1sOaRe9
TIGrFkUkev66Um474YUmMG5sTu3w2aM30KQbKCyY8MgrAJJv1R1v1qjByzxzU0m31PBN7cJV4wMb
l2+TYJcXkR0Bkh503yrbM1l35WrNxFuupU4fBfaoBq5aVGaFXrgMFHsFDfVotHVkIJCtLrSTMSSr
AmLbRfoUJ/dN/J2ylx5mLP4YmVFxE0lABqiGHeWOjrKX35z6VkKOqJmxAV3aUHHaAtjqQ6LfDK2x
gNC8lBJiMX9mcbaYOpNpqYm9jMVUV9V6opM0gZnu0VdZobWI1ndwah6AdVhyvLgEC/pr5NkV07Z1
LpQwLUe+JIE7j+cPqlUb9eTfJjeSx1AkCwQkqVYNlRzk4Kv85v+gizidimubaHbvFLGotjzHj0gg
1cx0OHUlgqc1ED8gdg0NXVV47SmE2+XKm2Sjrwfsy3fQz9zP7qCCp7JMDMx9UQIf5t8R1i1cCZeT
iJ8RZndQGEd+w/W4POoh2/dglYvoWmU1grTBj74KwQghjiDl/z+kfcd23Ti07BdxLWaCU8YTJFFZ
sidclmUzE8zp629RfV+LgtkH93WPPJAsEMBGYWOHqty5PLP1yy8tK3MTVaqyUKiTAJjn+SCID9Go
Hdry8fIgvMkxt45mCp08lrUZDNpbBUqrpM68Pv+RaPaPKXmHA8OZ1AeiXJoVc91M6lSTbErrIATt
QCo3h2EBE6txMsJXswFZSlEVZxP8pDGCBVKvHQfYNS0hPKqDUxLIoClXLRXvlKYFEVFTXk9SI/sJ
mnIur8v+TfD3pn9cYxtgLFUpi2iz2jSIpSTxl0G+x/RZHXrOY2td3wvLwdb11U0rLHqHcRZRQoYx
PIkp6jInyDMlpbtMzUMocWLLO4+cLWQoDFgtiymZSQNNj15DWRgJQdz/bR7uRtM8tRlvsH94cHyu
IwNQWoVI9gx6+iB67n/rJ+0Qa0FyHXrRkTxgU131Jc1ueOSwHExg6/qmqNXLbsSi9hU0m8bKKVoO
wzR3XgzsyBK0cApEHqDNuboxhauqFgjh4Km1x5la8Lad0kYf+GWr5FkLA0VVn6YDOLTVADTC37ru
pemzp3aOTvmc3w8pHCdI1V4ecS8R8sVcGBSa0ASfDB18/PyqOSoHFJ9YydE4IZrk8OgeedvGYFFs
RKOkr7YyiKpNmkcdTWKXZ8OzfQZ8WqizL0aE9dOg/iCqdwT6K1J9Y0rPk8jLza3n6MLJZttQlgL9
U4WEsdKj8dMAVXBmo2y6gfLV/yUZx1m7P1pSFHOGJsBCAkH+3aLYP+G9LjmmpzKwQStFC8MEzwSQ
iidWr7xEzfiIMLEoNMe6lywTjGGXN0viYLDKYEcqLLKeoL4pUHviVLV2pHHQQEphOCTxKQU9EMLg
dfPTVJ9rJbaFZH5Ch6YN1nZrEL9zvmX/2fI3jrHswwbYVqcW2hxBLclPQ4e2/VcFgVCtblxFOxE9
94wOAkJm/8oZmLexDNCESAU0pohF0EHUZbc3yUkA8Wn3rN0Jd8gEuJHHq1Dl+B0qAzKzSGtULGPE
LNdOaMu2tAIzXH5enhjPnhhc6aHXNYUrRidCdFchGo1y4VtBhJCN4oOc5Zg3T5cH5C0kgy6ZNoZh
G0dmUAlBLH7LU86EeNbKYMswG8scykAvDRxzBaoqxOG2Hh+mjHN/7yXEt4jM6jdQnY7tLGEg1YfM
R38D3/Pj4pnRsCU+8ju2/yFC8Lfta8yrOGtVXdLHsUKEAJREburhzYXiRVCtK27iIS9+eaM+WuEv
IKfGQE1ayg1JBUwQ1BEm/EQkKtCq4sjXkweKNIQPSw9PZeKoFnSVpt+TfCKB+qoth9kpHJCDcr5n
jxHky4IrQPqNLygNsp7HixjdtmKb25qhF7aEhzG0b9AUqs3QdQ0pCgWG8Tepp8IieSpZLZEKu+tp
BKgM64NCY8VvmzpHy5e8eDKI7brJiJAY09/EsvXLCpy3UlMhyhPhAa6T/D0vq7tET2+XQhQcOTFW
+ZgUVGxoR3E0VO94gmic56q4v7z6nCtSW4/RZrIzQpYpOJfBdRwNt5JcnqQBdHKtlyS5A2Uyzmgc
rNEYdJNQPBmhr1ENjDH1DPTP5yG9qfKXy3P6KCn6alHkI9Ku6qauKhD4+joppKrAHagUCOrhpiLo
9hcVVEDSq1Y8jsJgJ3NyLBN6iKl3eeAdJoKvAzNYGi0tNF27Ac+IY3E/z1Z3JZ5G1/CqB2oTR8hd
cLd6Rmxnt5ILQUwnvWqRWOERWO84cV8/gwFbtQ7nNuxrxLWcwYGqrROdQm9w1+Ob/v83k34di8FZ
Cf1bFZmTGmgR+ulr4sZOZ/WIm66aDBG3ufhPC/o6HAO7Bmgmu3AxSFC+gkmQ3sQ2+LLP87feq57V
V8Wt7MgpeN7/ikAX7IlNU2nNZEZINquB+bB4ow/adU86reLoFeqseP3MnBmyWSkcumzpmw6b10B3
IrckQ/KlPuPtG28YBnXzbhENgvBskKDFtLvNzLMShTYNf6u5CdrFzjGywROQgR3i+6l/CMVf8rjc
UcpzP3bKa77sqMHAbazpJbQdEeiPnrGjw1UPJsTwYLQWko+27BWeAbYJ//JB/dM5+Domg3o0l0Vj
nNsqkPLU0/P7YgiPl0fY8Wa/DsFgkBbpYoSW2zUF1rv1DYTu80C/FY8mKG8c3VsfBahX1iuX17y3
4zB8HZkBoXgOy4ygEDIoF+mn2QV98TPtmodc+DaDSlQYNEfOQ5BLHCpy0htwAzS04QCh+ue18vUb
GARKepOYS4ETMy3zdzSKQBvNL7LsOk2oNzej3TXXoOF7Vo0ktsUQqX/ySM0n0bxLxeG4kNJup+My
mfaU9aisWiwF8Yv8Zml/6pBBIWV8AhcsVFg0chZF0qM6plRtOc1NbzEz/K9CuJPL8LrpOsSXwXHb
lkfII1s6CEYy0fCjCPQm8bAoJTSLEIjJYQKLkL5pjalfT0IOVgjeqZZWYPoTQ1QQtJsKtFtYBamR
KKjaNRMTmDy6gpW5mgFOEnd4aT1iabb+Vh7Wrs7cLf0CDVUix6vZiWCsO/I5PmPybVtoJDRiwAru
RKmTj9kZHLZntN/BecEzlQ4WmgRBDISfVhFI7UZQ0ybOLL8hTOT8q8Px+THM4VCNTtZHEfVR+auC
+NdJcZYDuW3eIKfSWMYdJAHBRaDfL7x8+D6Qf47LHI1SFJMZ7zgzkOAX+JU3HcTbHubj6V7l53by
8h/nyRyDOoO4YtyDKX4Varxuc2txCjf6Lri6IwYUNPe4scRz6HJBdQXNS9bG3MqtLMyjbAzIBJ96
V3ut3msbrE+zYoGFEt1Cz+iuRfHN5dnuxHq/Hnpm0DEOpUoqqiqoG+2kLuN36IcgZwSyXulc5idE
55xC+SVA1yMTQ3D2p/CdoaKm387FAIBYLD29MvrbAZoShFY+LRYOLO08bb5+IeM99EIdwusWqsAs
Idbbgm/pNi4IOkaORd2AhrU8RMaCwjxwYqVZhDownZM7Wg3sz30Ryf96piyvZTd0JV3Wt46Sto9T
3j826s8OrwaJl9jmDcQ84uYYyqqxgBsO0u9idd+pUBuDoLBRaP9xTQnjSEyyNjWouEf0NbbRLl8d
Ky/2UKeleqsPiPTC4bKZce7uD9qPzYtFL0ICWjNcrGRRz6HoKGbEeXLz1o6BSkme536QYCWREZ4a
lGuaKGZWwePWZz3HHnhPFZZ+MszFLo8oDGKBWOggopQjz0/o1LmT1XNnJngRDycpqY60pTwQ/jOP
9+UwkHUZNgtJxkyG7Ck2bhn1hyn83oMFIkxuTXM5yFO3dja6RAtfJj3ye26lB28XGWQsekWL0YWG
cGkYr/woYIb58d/shEEj3cx6ZVIwQtIkh1apfI2XTue5rmxRlyCrYy4lq6cFKA9dQm9BLgjrN+wp
RMDUgWj9OeM+7zieO1vU1atpTPIEj+giX95i8SWqovf6X3QMfLEOlicyDosCFedwy/vyt7DeygWv
1YNjAmy1VlKj/k7t8AIxwyfRuMrE98sGwNselvRxyORMmiZsT9cZTl7JD3IUdIaXzfnPriEHQzNP
SvcyxTGEl9JfgtE68vy9iN8ufwZvmuvPN8dMEWtpjFD9HRg4RHB8rGkk/n8bgnGnJEoncBJjCAHt
MQvKVOWOk7fkPSpMBiyEMVlSqYHHNp6KG7Tx2uB2taE8fl+ANBLvRvfyjHg2zsCDMsBJSwkiGCTL
7R6cy6F4Y5L4Pz7sTQYjwtBcjEVGoAiSaqGPWKczWMKPBQ0IuZtf816dO5HOr2eKcT/CqhamfsHV
1TiovbJ7fyXjLK3ez+7Qp4nKzBzhTlu3FrdwiqB6ypFkvBMFW3hEm7x5m3Qcj+2yaSpscZbQCt2S
ryDcZg+qpthKOnNG4DyDFbbESm2KOFdHFBy0C2p1pHdjMKAj1oF/K0aFENrWhhq58MXVhO8N4szR
mlWpY1vJHwQ6OEOW/rpsWJzYGGg7vx7HKIyzsRzhpK4ELUjsgFcnuqLH5br0KcdTuexHKCIT2dCa
euw6Acsbpaj4qiZbq99l+ShGHITZPyyfrxrGrHRRzlH7blZBsRRXbSHeadkMVvOa46v8g/n+PQ6b
4pSybhr1NsMTVpZuaFV78trBLcxuaNKTKn9Thd+zGjoQnLDyWUeLd3IwW6dWQH2jUF9rS38etJMJ
1aoueyIjSt1AmZYW1BoVWbXbtY9DzBfOJvyDh/X51awnbKK6LRMJHr7qr8kcvcyMXF15TKnujlHq
TSQNxh5vzmLhrBdnW9gUajwRA/KTRRXE8zlVOhAtZ4dcUDhv2h2pvhVUPufHWNmixpKUzUYV9C06
tHUoLtkt7b2yHYOuKHoHHBZuZzZvIv3dqqmjZ6YFbaHZ0OrTNE5uFINnExw78p1a2h2t7WVA4Rqt
QKcNLtCydJDpcqY6OjcIw/Q5YjUQSrqWRcTqsnkmNsgzULWYo4OkLRUva5ufUOH4ESFfQszHsA2M
JuGs6z/c658zZm5UyJ5lsVKkq/j229Imz10JjzX+1uW/1kfk0r7pa+NSDpGNG304C21itfLiXsaR
nSzR12Vfd39zracFKl3GBrs7j4lXqI1ndgOqziPTKsdfU4x/IE88zlYu/hiQuF5a4teT4alaAe6Y
Z/zkSsRBkHtoRGln07ySuvaAX3Sb8UZBTM6ofmtQXlULb2gGXOjPQ6cchMyRSexFacSrXuBEp9gk
cFmQqBd7HO3GkX6C5B+9H23noGJfuZEf84/U33yQQc97g1olMEnwWC93mlC+Lidz4cdVOIeZhA/o
T+F3ZMzcxE3Vw5pLKI7tcUINNgkQpEF0H3K6l7fyH66ET3tivIAOxMWTQhAVitFYFimvcl+4ZjO5
SW/YcTVYOnrnawKbFoKi4KmT8FCCAe8xJyEZNdhRpV6JsX5VmQ9mNPJA4s96BiwvqCHNtf1ENxRm
eQk15ihPBBKQcLQq2twqqnzI5tqtBhX81iAEbPT0VZbotSGGty26Mi1lBBZ02I5O9+n8NpTTD/Ce
3JekiaFHmP6aKm2E/POErGzmZX2bQXSg05/SBsxCxTJdKyP0uMCPQu0WEVeuya5f/EckZTMjdtNM
QmlVRFUA2wWbt+pN8aOinBLSQ8yLp4e4/rFLgzGbZKAIpsslDBZrT30ves30qMTBCGXMYXIVgeM0
7foNn1Nj71kz07O0UwQajNSwRBx4Xf85Kz/mhkczyBuIuRoj1RAqnYY0mPsfQur1Eb3RtMcKIraX
T9iun7mZEONz5eCMNuscE1pQZB+T0hLKfxeG2ozBXIMylcu4AwVOoNHZ1aHbRQodphmfpO5RG6QH
IsKn1lFpn4KtvTLO/SJz3kj78c/NJzD3Uq2VFRxLTPN/uf/svHYziliAU0Dxg+KgYTsfZpRQWCCt
gdAXKDoNsI3U9MDDtF1U2XwKczuZKNMSygYGK2eGnRLZBn0ZWum45YLrzl04GOy9kdRC3adzqQRS
WtmxbtolgNOZVPRXVc8VtMBEEACKb3DDPUlKE0dXZd4bjnM2P1JRm4tYKKWUVKZJAyJ1Twot7Cl5
bBTTa8c7cAS4SfgzH77J5VMaL+ccispRR8DW09t1hAeJ9g4BYJe0vNjG/skiorw2WmgSS0PVgLoQ
TaMKDTJUiNQUgWbd/aDVgVTh5bO1v9OfI61fspn+pJpqmbQ6wEIy3Ma8U8rYVk1us/7+Kn8Ow1wg
i27WtRCpq23jeIGnU0mCfCVmcqKr6UQfM8hCo12pgvswohnj1+VJ7jQ+rPfX5/As2ktLPdRzpQTo
l/dSPfKGuK0eYlDe2kNn2N3wVucPCkX4GY9JS1Djc1s2rhZ1gTaa7jIuRwKF1wj+WEFqvKVTEfxM
oNa5/Jn7d9LnVzLXBFpCRpqoMg0EE7QC9jRIx6LAudBuK67XwrGwj2fPZt8L1AtVLd5VwUQORdLb
lBxRnChwa5D3E4efS//hPW0G6ouuHVEoQFDYugSxvxaFiW4VUF895r+r5/HY+al/eR3XdfoTVf5e
x480zmZISDZUQyxpNIjTq1iULLHqPN0Eo470JMlBJjwNIjdrvhsN30yTuT/wOqVzV3UKqtAGp7ot
veEAwLar+/9DBw1vfsxFEYblrCPZSoPa7bGc1W1xmK9zvCTQAteo/jqu6KQuTrGQOvkvonLWl4MZ
H1u+Wd+iNqacmjjME9zZJHzPtIPZ8DLOvEEYYNJBOYbGfiir4634Eq0VfJ2J3L/IOXO8YRhgEnRN
SEgBW6Hha0EMpyiuhizzLhvk/pNzYx0M/qTDkhpEqJUP+Ju/S2hGgajBZEt2fK49aPvx+ZZkDuR+
VBRsdqkOKzBn5ZoSTCDTC+sJGg7vEe1ftOGYFBCBKaI4clNQy8llYyeRcLVEop2hwcRqqe5XC3kv
IK6izQKiafGRptp9r821J9UyCDlVV9LG2ywCtXXcxx4e1ODEb0H7gPcAZ+32fYS/TzPLrYQGQXGp
Slg73pYeOCCc4awf0WjpF17kSN8uj8Y5Wh8+2mbRhHpMl1SGaSvafVMTq8HrWdC8urvVjQAJB4sa
6uHykLsWiJZ+WYbDhQI0BjkiaP4MIpg3gkEIDE1Bmj/1iqrjvFJ3fejNKAxmzFGtZUKLuwUhOKeX
bs1E5oywa2+bEdZ5bpZuXLK67ISFBgU591PhzUoLykTULZWQC4FZiEnjXl65nU5KXOubIRmMkEpT
yDNRpCiKEW3wQLvNsbXb69ipDtFVdqVboEs5tKJl8moV9isBNiMzsNFSrTQzCdqxrTvCn6lt8Iyh
cMgW/MbvB27Obve23gzH4Ac651XaoWsy6KPXvsq8ZbxayGCZi/hvoH0z0Ho+Nps4S0pFo2J1QRY0
ZyYzpJ8VG0Q6HJtfl+ePG/pzGH2NN2yGGWqa9HSNbbbpS2r+jAj1tBS66RRZjUq/45gJxzJ15p2q
0GRGH5S03peq31yFp9ZGY9JBriwFBV1PKxCvyskG9dqXmjNTzunWV3TbzDSsqjyXehjKomR2lFQQ
VvpZ1wUnQLOfX9ssKAMiICFXZ9QmU2i1RYfMpdfNW/7SWYO7VibJqW08Xl5T3rQYODH1uCFlPeHk
DX4s5wdZD6DxzjnfHMxi67D1Nk7bdMC+LXN6nsWbfjCOl6fBOVc6AyBtA9aeKAL2KiBprYubWBUt
AomvxYy9yyPxLJ4BjHAqqkVrMBeoxljS/JzXi0+ms5YndmfKnIXjTYuBi6WTBGqGIwxeDswkdnrj
SMNjXXILolazunSOGbhQlCFVyhSzmjzFA8FW6mRPUKOBMqItW6VvgEuYs2M7VAhfMJ8tpk4MNHql
GZLVVIzvI0VwE7VxFHV87FIZRzqCfg0KfnPNyVUkIVLwVqvQiNQf6kk5VOlBys91CJrYQbkqpuZN
EQq0Z2gPVZdzkJR3RbCF2GacInCiYBNUvzs2QexktnKHrl1LPhi3vFZPzlExGJih5SzKEbRMgwFi
IiS+mhCduGzAvBEYhIFnNGgVwYnXCGjKpxsx4RYzcczWYEBFSFtz0imG+EsoK3FB7tG8gSBah2KJ
YkvX8jmH4h8Czhwfkze3Fe02ID0Tmi6VCDM2q9brqvNUtv9x9RigEcUmrUQTngqcbiusUDhc9/9x
CAZhcMdFUQI+kqCejh0K8EPucV+X4cJp/2Ac3yxTgtOFRmYY2VjctELrG4XfJhknPSfvI6WJ4mtN
MjXto0lmM0pnGpmYabjKRlvyVnmxoUFoxqHXJbEEqLuEjypEgeMzdgsPXFB3O+kdcY0AtNiu0TmF
5vMaYvbDR+bnJzGGmWfVgv4NfNIamRWs1l5EC7bZSe6o2dPJOIGM8LCWKkIINv4lnHsNJPgc91rZ
92I+P4IxUnmcl4FKOZoOCDQvk/dhPhd4ndQa+sIofE/w2VHErCVVOirossuWAbT+6IMD04Q6fZsV
aulG5ICaItB1w5VKcClE6UmUGy+vJfwaOHINECagVlE0K6S5B2uOIDhFoaAiEPo8NzLUC9K3LM/9
pEc1MNJcUP2KbAVihJehZj9mtFlv5rTk4gI6PaND+BN0NysPF6DgzbhfHbbr4li64Hlv7JAngbOP
Ap8LzBygwRDiui6xy2pPj0P2EjY8d+Mf7oTPIZiLua4ERW9lTEwPb0n6DMfaWfNh45xfyfp9rGp+
T2YrhDiIbPhJI3BsiGdCzHXdQVi0LowWEKEOVtctDqoWPDJDXQdEjjM5yiFPSmMf0v+eMEuMAdFK
bdDSngYpiDhGmGCjotviTUwM3nXLgQ2WGkOLJ/QEmBhptEV7OBanFCYKf2S4hoflrvGwEGx5xCP3
pmLxOH0+KIP/hMbPeTL3rxGCJSPXMLrs179XuZJGOTTdjWi4Q+2T/rp5KU6x11mt0zznh/J74iVv
qyQ82I8KlERwroJ9oP78GuauNiOa62G8JoUbSA2C7pouvzvl4fIp5Q3CgOLUl7GKLkFsbfx9gK4Z
WJS0mfce3U/sf0IBq+46zbUkLQNOTOdMzuLkDrUl6mBFiWB1Z1DtO/2V7MyHVnKX1Kk7Ti33fgHa
ZnwGiuRBkcDoiCOzMm9lh8TNfomdAzrPq/Z2ZZU0D1Ig3vPCUBwoYvPtcpLmmjyvF055GpsR0jfc
hOduSn8zMQaKBEMRjKrAxKryWlJ+m/LoN1CenOtDpd+OOfQC6psqVXjHdDW9SweFgaDKaENNi7Gf
si+fQh8sjk7olG9QDfQUF2lOXrk/x0rZZPiQT6DGUWClffwAJm6XqLmtSBrHgdwN8BqiqekopYJM
6Uft28ZpEVFLkPUZ/Qt9FqfFtIzUjmt/sIklOpkDrSKicTLGu/fkdlTGOOu5iJoqynAEj+lt4S6H
QTnMg7uy+YtO4x/08lgsDuWkTNctYrdwOypjOUtdpeFQghpBmcsrwxjRCQPOZQKVliL9Vekv4Vy/
ZKnEqwXlDctYDk3KdoIjsk62O0qH7qD5a48wL3m0d49sZsfeWEpeKvGspnhJNcd0vIUozoHWr/F4
JWglr4l27zBsx2ICU+M0zEkkVyigiCdL11+G7jUJ0UykvQshUgSJq08oqsmsEZ38aneCjjBnK/dw
ZvsBzLVVdaKG7r0ck6Vw/ehtKseHy7fEbuPidgjmLpKg5jz0A2xU9RVvjc6K2u2S2k1+p9wUV+mN
DBaGqPHBxtepqAdyi9bmzZJjOSzBkzTmXaalqF4qNcjLFZVblTnqGq/zDuq35EWeFn8xecncPeDZ
zps5m2qLWkcDL8ugJO8TYjCd+k1HveTl1eXNbDXmDewYemhUYB6jQd75mXFTyHeNiAD08pCIa6Hl
67xkzuUR9xy67bSYwy9AOB7pP5OCI7f0pA57R5+mboSGAfeq4E2OOfCCYKKTXVuNE8ElaEP6Q38r
KIqV2RqyV0fQ2wSVX0C9rKhOhqPfoOGcF1bhbCJ7e8yiQJRKg/F25B6NTN6Sneoh5sD4buHPZk1Z
NqZ4UZdlVGITtA/RQX4yF6hLEVuOjgZ10tFTv9UOvRKdqEcpoT3CfgXtBoJvoLTj0wfsVmlvP4aB
BFWS6Ai3wMQFbf5cSb01p3WbKyOgP6YrdJ+6mS35beZNdvOjtLTr+tjcFxAl/TeB8+13MLiBGGaU
RKglC4zoZspSFCmAmVhP7MvmzAFAlqgpn0YtbCg2GCLTjmDeKjGvl51zYNTVxDZHVFuEqJlz4ICe
jX4GrTypnSEShUjGXHiXJ7P7vNyuGYM5hiQKc9KX9EOvGueltKLv84hiYLChr4mAROUV/vIOCANA
czZICmkw4l/Edh8vdQkSSfYAPTR7bcQWD5n4xguG8BaVQaG8V8vaIAUWtblvp+vJqDwpOyogbuWs
KM8+GAxqUHmWixQAu4YkFQel/5JHn8q3yl3s/oi5hU7ISxXsthxstpGlbJLkVAIBOGY3K6DmfqyL
N8281/XZzvInCnG7FE9bqRs5yL47VQldPLIqqcRk291UBKujMYlRNQOtb9A8O6WQcdyNfYd1M8b6
DZvDgOCTqpYy6Ff+yuWDoXSEPAnCeis9lOgknd2p0G3hUQXuJg2MzbjMIaxUHdGkNsJVAsERWllR
DhG2VTIiPbZl5CJm5hvVzzpCvHk4x8INzV71+rWDEEW4dJYh9e7SED9H41E75GAVvgWHL+8W2HUG
N9/IHN4hhS5uSZLV1NaUcuIKEOO8raknvQwviV87k2aJ3vrWze0pUL7VQQIhCzD2cjw2nh0wRzoJ
dVEtdayVCKe0awxbhs4751jx5sqcXzpGpBNyONmjPboy+ubiB3Sw6VftB484RVSMg/O7cYStBTAH
OdZLOICyCcoI3LETmuYiVP15KKpVWlArrepgnY0LVqzd5q761QgHniux+674f9trimyz3FCGmiJD
9jeIp3NT13YmVgdlMbwCpU0Lmjf+ywpjOOZp0YGmG6dcIcjMaa/r03CVVabHyU2tBl0QPEC+vL4Y
j3Ebqjgro2it/kBaSOlrCPxAAleXrFK4ro3B1ubRaXXNruPSjsbChp6lMybu2N91YedNICLFbW+n
qsLZ9937abPqqyFuAKfPWrMeBpkEVf7YCrU9j7+nhCc7sP/634zCwJoxdmM4REIZjGv7kmiPqCCL
woNoWlJy11fPZfwg9s86+m9Scm0SsNVPyfHyhvPMi0G4sFYWcQR1D2rkKyucUMcGEaP+vUJTUThn
vPO7Fzz6+zRhtxmsImMDcrtUA1aZ83kBJUg/o0uxt0l0g148K5ORfiWoWtX+43Yy2KRMS6JpBg6R
mIL0QjH9un6to+bx8lruBv2202PgySizGcKsgMAUYNH6ws2CatVSRB6yc4W70FqLlfuDxItV7fbi
bcdlQGqIQlqWZDRuUq14AUU87EVCmgYBT8Xor7QSvD9adBpyehrQjp50oC+dVbcjvlhMd0oEhtFa
yX4gMb5YYqf/ihv5Vqzmk57WbizL5zoesmOdFdDVFUXoTlf5iIK9PjzGtdBCSkzxx7Z9DCk2MlKy
n6MpvBZmF4H3pToLc36UYg3NBwKEl1KeH75byrWZOluPrFY6gfwTbgRpem6zo7xypjYWsJJEv4bS
USQDgrSRE2vnTHGnhkCA7KhGVwmpvAjiphwDWNHxjxDX54Fmi5alJiZtO6DmcJzhQ6e5LSaahQQ7
0mSRvUg1mLCJ22fiYVZmK8t5dOIc1Prw8zeoVVetXJQZwLsCea6GqEGhPqdCzvE4dp3ozSQZbNTQ
ZCsra0lKlja+QMFkBsW3ohIOqjpw0ImHkB8/38yoFdOsFNAlB+cGIlGGA8ZWL/Pj5/oKgZeVH5rP
c7FbE7U1KQYS+2Qy1TiGQ7WqQ60O1VjeG6DcRmjURkP8qkHKgSfeijKwiEutojIk2REceUHgwNKX
3pnr1OlSkbegKxRcslAGCZs064c5XQkVkO6SwWJYEat6KKCIF6B9bS1FXD0ao0fcyRK+pU8zV09y
7wugzG2opkxwZ32c6M2WTgWdy8yc/nr6rbpf5cM4+2hIFbpzgQDNNeQl/OWEVKo/LK2do3+dtwir
U8EuwvYTGJzWMllaMlUvgwoxCsUrndQR7PFW9EpQVSqc0fZu2O1g63ps5isUeZeMI+abFNVxyXN3
aBO3SEVbLzSr4PvInMmxdc+jKuuT3kCAXfXz0FopzjR39Mgr8VD24PBqHPa8/s3s2MJnNcmGtpvB
+CXKr9X4DtE65zKm7p2N7QDrdDfLp+nGouTjTIJaABMwyJ7M5FGE5IdGJ84p3L1LtkMxwGZSzRhG
HSs3+/FRPuGigE4RvSZH8i6D+R4no3THA/jDFvp0eZJ7wL0dmXEEidqjlbtEDc6shF4RU5+SzC+X
f6EpC9LDz7PHpptKI030vsAM17dietRPUG85pmvXtTM6cI0QA+Y8KD4iYRfOGisfa7bmmCXUKANR
f6Wq4kHw3G3Cn3reHqlgOA34iyCrMaaZZ5pHqfoV5aVdG75WF07bHupYcczuqUadwVQVjpmdUllw
SzzElqy3ZwUVLdFR6O7pNK1Jj059qLRzN74r5UMGHXp9upEHsApKFH/zJ6kFWzI8FNhZQCBLF5yG
hP7lndzt6t4uMQOws1lHqRQRONTLSydmIJgLwAVkh72v5q9ZLDu9fiyHhxpOKGdknhExqNbmVTH1
IVAtPWqgsJYcyZoO1SG5Qn+WT73xDcJFnCPDG5LBtrLsNMXUUb6gmcNTm+VnKKG/RJPKgdAdYdsv
dssm1+qahH3VY2oDntqnxQGV8WT195IHJpAO1K3LG56Ny2FVjoSImd3dJwoE/7rn5QcUJLzl2+WV
3uVb3uwxWzMCBbUxAYManhN668pl5iVl5uetcScr9Spw9ZpLqp2QxKHyeJU072MzO1JyMy0/C+iX
9mhu6KfSLsv0HclBzZLK+Lsq/Eiyb5PCy6NxdojVYTGrdNSNFhUBJETbZCgcFto5mZpzjjlvGAY6
84E2ejZPJJhTkK3Odi08qXry364CNh9XqX0PDRscrWwwrGEC7x9S41kUQYRb5fi4vGPM1o9oMgVh
Z4R3can2KG7TPVk1LVCdWMhdtxDPWczaUTDXyDNFXrRz75W8NS/GHZzUVhdGeE/w0QZ4vC2YiRU/
PsgHXs56N2K8HYkBK7GWpTJNcR+gydJprdxrzispaebx4kr/cA2oEtFkXTEklrMux4EJdRWxadDu
yzaNHquidAtlAdNFaSUG4h5LYRPgJWr1pfosY7K6+gR1O1A24QEdl15XH0hxDV/ZMowrGSJyq7hw
lAPmxMYCwa/Vgdona8gpSa6zWbRNHLp8etBp7dbz5Krmg6T/iKHv1NZNb8Vt+i2spdAGH+hbKiSB
JC/vc3lXyuK/Ohp/z5zlzSNJrhoxNCuDeWpsY24hnxNaE97Rl0FpRfc/79nPYZjAnZzWZV4nyDgo
qCKNq97Xy94nFfGysTnn/0Pad+1GrqPdPpEABSrdKlYul2O3bwTb7Vagcpae/l/yHOwuszXFMzPA
YPbGbqBZpMgvrm8tyTwnDU9cdj00+7MkE5oFTQ0a34woZ0G9D8vak6vQiqfKbmjFgVNhpO2v7emA
bhJJJ6qIjgILVNclUjWilHegr30QTFAaALE6xxhUJUDDoZLkpD3KaMNQu9MwDlYjjVBbLcTSqvQo
t4aiq+4zsOC56YQOk5LCbgemNtp63WtWrpai10SibBMd6FdpNh6wml/14hO4c+6pCmCgQbcDyvoN
amJdNd6TgGyG8SPIFQvsyo4uPyfzZYzf+nEnQ159rogFUggryxMLQuxxCs+Uq07RHAQozs9S6Pfm
rjTAzlvkdpDdRf1ugJafEOWAorXupBKnC9AHGyCSGT2mCWZ037PixzS9C8JkzWHsdENhtznSUs2Z
4tqK849YyxDoTLbWNR5YVopktCQJoPfwHcIKMF21U8zPEvGa5hTFoLYGflBLAouUu1a5b9LB7pR3
uLBwAqZqlC2DQCoi+TWS1k7wTLpSOaSVahcIp+TgMqQPtH0M1MAT48bRtM6uRQ3Y5vlHHGOKA+w1
YaC4dValbpEYoW00itUs5Oo6IrcqOOVKcgkA/2lCiMF1kKk38oui0vmS0leN3ndNsO2GJ9nYFbF8
mUD61OYPUt56CQWXRY43NLx3QW7lSu7qYmkb0WRnxd0oQc1sqlHELLejJoPc068kYO3wJURMe+Td
jxCHmP0CF6+lz/geGPIOoXCiFlad/BLNzBby1pqCxCZaa2u09gnu0nK76dnUfjVy70BP0++Sl2aM
7Th6r4aDPu/kZKv0UNUMZi+IO6vsNyrUfgNwQuTKs6ZuqQSyadR+yrtOI56pQ+lcPmXzRxNgwUWR
o1/IrwOrlPfQhggAvK7x1ytRYhUjaDrk3Zg9xOQ5hvZAe07SwzAGlh6j8aWoTjbh885WHZ4D4S7U
ng2iWFkxuyEEzHMVY9bKkSjHWN0EWIziW0mCD3VBF0OIdh6VjhB1IOG+lKkBbSXJpgE0kMbEHUhl
i5T6pqzZZjpauQ49IINYErTzOppbvTHYRTeCXm6yJvHXEONfo/c0vg8o9FIoxi6izYTvTe/UruRY
Oo4pYAk8y1GVqr4Gb5IqQBpJUC2z4wR4fxu2b8aGbWlGciClEriMz702bAWU8MwQTLzmcDTl/5yH
6ftSTOYnDA3KlxTmWYrfyomiu587xfT7tm/gndgSvV3l0JXWtsFgNPI5FS6034QCj2ZeXgKF797n
+zaYkKVP+m4Q1UJGg3ZUQIViZffYh495AV87S/5n92lg2tWnTxT8naavbQYB2osWikCX7Cw4vArP
3+Ho95/DxDVd0Na9jDL2eVB29fCs13fmwEu3/q71fltDZ0LeItQFTUhb+QyyAQ+DB4AuRF4lKG4l
lSAowUx7Qbw8fgnAvw8MJ695xNkiO/QUSLVaDwkG9Yb+bag/YTVs1Zw4T20lDP6+SebmGEJqLjAN
+VxAk0gKX0Vw9uUV0Leg++urfJvqOyl4CWh+FCaJE4Nzbq3O3CkBDN+JXOCAjek8TpE1pzysHefW
6sw1iVKM54xJ3J8FIsANg6AluMjd0USoWXWcqP7v+Oz7SS5/fvUGST2JFTGwm3G+M3vkLvHT0kwJ
xugQDoNd4zXcfvS8C8Lm5mWS9WGTyejsvabIT0U62TFc7u1VVhq43/bFUssnICgoAUlaXr700agY
I8494RSUILTtHBmS2lDPOwzb+hWBDu92cm6IwcS8swAx+qLIui+QP7Elq/BzaKi3+worF15EuYaF
4xlY1vm2FjJZbJcbAzXtwugxGQI2Re2Zop7EOVjO5WQJ56Umy0QqQbubvGqXfDuizAED6o+4oRhn
gmjH86KOiWrkdM9Z+e/889snZemJ8fD0SVBL3JwGtRSBuFk92sWIkaqhuOsIWkvtcBJM06Koq91e
m/NFTebS1mM4AO8Gq9aCjLHIHZoqzu0VVto717sjLKAiEEq50wZkEuIO/Q9rwBC/B590EXyEfOB8
cCaOp1h+87/3jYSFVOTTpETlhDsTitMGdIuxOLmjRk7QkvGNbLIDQ/J0qeHs8/ZJEhZYMc5JMQ6h
bJ4zpdxIAMI2PNjg2gWVZQly7oqh4J+MA6Rd0kkYXoBFywDEAURa61SQZPU7OmVOitSL8+HklXO8
Xm/Z8ZUFVTttBFN03aGxYfiQFwPjfQYA2Gy3p4xbsFj1fNerMZ7PlLIuUkecXz1EdlI99jLq/iJ1
puE4qx3iduRT3c8kDQF2AiEOZ69rd+Z6dcb35WkXGPKMs11gR8NRHjeKaBVPcWX9S1HNHFx6zgs7
uZB9duab1jXncb0+4xm1tIyqXgr7sykj2Qoh8G6IdqG+cbbJ+6SMUyx7o1TTuvmXAYdcAogAMlvc
FtvCEe641S7eaoxxMcauhPgSDrX3JjeyIRhjA07r637uwvv+550xVKf+eR4ya2fUSg5CIgsdyDsz
Zy43wZDybsntDcmsZSkrKDLnM9hrh4vm0031FDxCwsxfhhZDcKbd/li3r4TMGpR8mMqmLhL5nGM6
eMb1nxPNogavkrwy+PH93BizEoowWEDRYJ1DcZpOrWRB3M9TwEVi59bkIBBsT9W2hQgeUK2txQ0q
ePtc/vzKzGQN8t84BpAdHfJd8wYdUMySZzbUvJzRLe+XgW3e3OXt1y6zsKjSbA1SR1+WLdwoGFEa
vIVYhleEvW2woTX3fWedhmfdSLiR6NY4yoS0CMzR6Q9kS1Ybb27fltWM8Pr6M08bUEUBgkPY0+hF
dzP+v4axBpgCgeh5cPRddKKH2I4ccB9TTLuJnnrRfRRyXZACSz/lieMOVzDu368V+/jrAA0ZzNvi
s85edZ97GZjUZjv8CRpxm3fSK4Dlb6uxsKQiUusR9LMdGq2S192nnuG0O2prP4m1sEsBAB57vCR8
LTa9OvEvj3Z1cYkUYjy6w+cdQJmepccSGCMC3YO+frr9bTkvhIUZKUjM0jFDeQQcWlYcQ8lgOBUq
bzsr4y3fz5AxBAoIpRRzwA1auD/zn9ImgQCx+QrC4FPqZH7p1tDFtakTnwO72eWVVXFSthX+hu+/
gIk4QiUzIm2OEY1C0LS+I66yjz5KyaqOwinGsKTkQjlw03+2HSQjrOG/oNNd1lcVVcf/RJUloIIN
luQSrc9zC7jeMG51Orv1yJsmXAv3r1dZvMzVvSnmSqd5glVK8y3HBDqF9LKkoukSPwtR5oBnG/X0
GJX07D8nl/u+P+YLD4siRpCj+KUATAgVWwtc17x3v270/pwh8w1TMxpFoLmgtfKDPi+jwz2UwuD4
XXmr9o52NneY9D93m/nu9iNZQZN83xzjR6YEYu5FlCF/u0B9x0QVA2Cc4gJkYmmhyGxaJvAstvhY
P4GOkFcd4q7OBJCtWAeFHjYokmL+vN8Kkj2/BNs5BLYq286AeKW7aZ9+QgtU5QXq6+bhz4kzbiZV
5mhQMeJ/7tFtGHTJmlXqQYHZvn3Ay4dj06rra8s4mKQy9VkqYe6ELnIgbj30iXt7hRX04fdPyPiM
suxoolUIBXov8JXOHg8YMrUpko6uhgtrbf4YMW9NlqcqpQRShhmq29MO1CsYX4TkkfA8g/JT2CX7
2DEdweNscz2M/OeDsYxTeRQNgOPgpobP4X1+R3emKzxFp2jT2tGOF+twbgfbyANPk4rC6WLTunar
Q2pO6jW/Ez9v72n1cigYq1cxFbT847tNMwQBBHCgBTxLTbrLBhFc9jmHcGg9Q7xag3liSaeiT5+Z
3TmURMjNKA9hKv+utcqvzOhcG5PTz4U1E3EjDeZbL4b+7S2uHuTV8swz01IjbEUd0vUSeW61owBt
zWm+v70G7xiZNxYLohznCY6xms9GrR3QzOGcIm8XzBMby4QUmZxDLA0k7TswR6JUzps9Xg2v/5wU
+6RiaPaaVakaKBwssPx207oLwSfvZq8/3at1mHJknaoFpDtJd85q6196lOLPcCnZ2elpgf5Pe5nT
F+d8H/YxTUaqR4GudWcjb0FYt89m9fF/ugFslyMQpa5tG9E8i/kn1R46LeKY8ZWhCRjZq1Nb9ngV
fjSIW2cxEqJL7USPVbpL7xYjK7iNk2sWUswUnUiQUqQ2jyaSc/V0xkY04pwbvdaQM9UN8CapbhyC
i6Lm1TiWr/6Xn7raH2Mm4qTsi3bCDacayouY7983tDik+ksCFmwj63ZDsIvIwzT8GkUeQuOL8OXW
4oyREJs6ziqSxJcq6O1BGNy8US65UAY7oe8bSwimp4xMW0lVLyQbfkbGoWzl340q+3kubYYutkRA
blUBEWBEPUk1H0bUweoADIqPkhoeSml0Gz30NVG9aOO0K+ZmX83pD7HONt0cP2dNptlKIOwUEt6n
dAQ6LgmgiA2+xdv3dGVU8/s1YkyVXPex0S+GJDmM8Na6F4+bOrca9OUFp29t+WmaUUBfRnGIV9U7
5Skx7vrxWPoRL6Be9adXX5yxaXUfqgU1ovjSuABDiG7uRF5ZupVTbVOXVi63sLV8xRtfme3B9FMb
mIKGvdeO4S8Sf3PpqAK4wk37sNRMxldAbKGGHnu8N7Se6CqmJEqyKhPxS6/q6vXSQKwHPdeiS7cr
gZdGpQRTmYZDrFjA4KBhaZ6473X39sdef7l/FmVMhga19ZzoULhLlNASMS0Y6rFVNA+3VyHrx/pn
GdZAKGnXjB0sU0G6t6b6jKZ0E+bRsZ/zXTdnD0rabGJIfaG37qjSXRw+RBKqF6SvNmo47sVpeFAD
YVtMOkATqXhUDPqqArvTqvWxmtWDVtSXMUADIEw+tFrYgdRwm7fNry4eADMs7FkDhzqUjqYBtb1E
Oxi5oOyTvoRyuJrJkJJR7iBdhZlJBcQoE4AspRZ70BD+SLsCVTP0Fqykpf+Vy/lzKIw500KtH+IQ
Aq2mprni9EOgmXP73NdLNVd3ijFaaKxPdZ7iTi3DGRjA2ZEBGZNmLdTtYOXmFWt4t4mxHFTNpJbk
2JEQvuniPSC5GMAhPDe33Mm/3+ifc2OMAqUNam/dInrptodJ9vvHCtWv2KZb8iP+RQhyCW5Asvzy
G2uyNCSNPJopEP/RZSFBGw8jahionNgY2tMsYBAxGz7bBtTNgtMUWrc/Ime7LDeJMWQtms4T8k8N
Hy7/VGYOOmC9TvznlrA6hwWlMwhlcKCjp0EruLDivfSFAG9/Kzt6155kL53tRnZCG3NbXOg7z/IR
BYd/ZfniKG7kQcQOl2FPoMIwjwLslEs+AgutYSibfTYCJqZ50BbewS5/frXsFA6F3Cy2TygxKDZu
S5OHr1qvHVydLGP3ol6Y50xEzNfH94BZvyQqkI+D1O1NYw5sPE23MeSXpqnuQPTmSWX8MMWJq8eN
lZH4te9JgJQfco9D5d++VCvA+8XJ//OIWN0ns4SQk1rhzBuX1Fa7DTHwL/vxG5CgC5l+hhuNzNwA
jTQYHG0QH8he5tAHnsPlfQPGQGmzXs9zgtSrzR7BJt0Nvzj7XC3JXe2TMUmFNtTSKKWLRUf9pJpm
xZIExBK98LM2Bi8JimPTzJeMHmEPLIL5S0nVn1WiYB5efy3LE63eNPUjjVM7VYCvNnTO815RCfn+
JRhzVim91muCAFRzIu/1KousQAt6K4rTgxEp2xbTBqj+2wE5tNOWxn7a3rXqYwHvFwNxSFERk+kh
i6kVAwtToq8qtygk57qBF/syqz8nAX4PVc9Muyd6ySvsrmeE/9wjliklrMoUEvQDOSuojuk/tN+Q
KMttGMS7f5mKZThy7K3yF3GB+Iv3lS/YtUuMbfAxYqiEbHKbV+7meT2VyR7HWUs7keJSTf+azEQv
dAHQFVvDm7gsSTzrqS4x7JUZqUJJoAFtyVd9sDU2InoFQJmoXuNLkA7TkCMr4GJXNXv4VYACiNcd
XWE+/XaBWPmSYVSJOZlqdJkQOGKeZ7fgA5cpTOEkD0AmgwZoGbkd/Ta0Yy9wteP4Exw24ZkHnOe4
/y/k+dVJTBggSeYc5x4Kp7bYmdVz2nEyAt4SjEGtiQa5YW2x2YPudNOuhUAOMT9uG41VYMuVcVSZ
yKw1VZIIIlYZbGTpX3CoI7nTwJADaMuJH17wdsVaQUIFKVlkvE31I4uQTAKXLVSc9Jm3CGMJFwK+
qqUIYabwMhqQ2TUyO6q5YkHLb70RKamMOSuBf1eCAY4lki2A4guo5b6mYBj9GIGnt3O3fCrvFyVY
/ikuX+XGyqykiRDOJOtlmKKk3TWtYul4b1Jum5+3b4fMOUi2lyQ0naaMFa55lvmgJXKQjshuQS3p
JYDaLUA0z4s8JBTv7QrsW+UpwAjAeXQxYe/wAm6O+2S1TUYqm+rQLMXZureyaltBgez2bv9NbfYf
A68xwVmugXudYu7mosCrdEm212jmdmA0RhmWyNt+lp1y0N1So14UCpwwhRdAaUyMlhe6FJLFvRA/
N316L4Lbxkm8pXGQQBTqoO5C0NOfxNyCCCRv65ygny19tyEGXoIlLh29GKMcGGGOHICzhArVgBQf
WrEzT6jA5gMYv/ozfuGcPO/jMlYIslTBQLUK6vO/0+2I3e+TB8NJdUiJLdkGZmK8NLQxVsFZl3e/
GWsklO0sph3uN4K+HUVb4VD9v15NtQVBiYNZgcWN3F6Vd9aMdaJmnkkagROjWehJMvG6+NgIsS+I
sadHwLnTkrMi92YzlgpjLUVphnKHWs9kLzCmcBccVF9xox0P8cMLSdjCuSwjzDMhLYkUh34hJj4a
h94lAEyEDi/+4dhBtgmFfDGaTcyagRrooULVbswxddLFdg5K6dsfjZe5sVVzSALrihZI6BxWG7JT
nKZA5hDbmhXfKT7KzaGdOTE3YfwaT/3L0uuaYWqmRjSRRStLjThpUiGSMyaafocNMDdWfejo1vyg
sx2Dj9BBqInU3E6AFhmgHecWj5CVHg07eQPW4Hf/Nlf2IT6qUCWftsNDxC8krj6iq5/IRoXKBDz1
OJEzsgqI+hXg2S58SMkitbUw+xo+mrsR7WpeCLYeulyty5jroMpUNU6w7iKUoctOMNvUXb6J6And
gWz41201A7hakTHR1VijpDkMcPgkc5K0tPLhQNVns/WU+E0HdYAimrynu2otrtZcTv8q0gxmMzar
AG6h99JtHwL8Cz8MauPKMt3GC2WQ0zaHoHa6rfIkILO9fe1535YxzJ0YiUYwzzjjHvxPNHIkgDty
XnlwvQl2tUnGDhM97+RkGoHpeNAu8ak/LDjdwOt+gKttcoDrdHhlrlWPc7UiY4Q7cENOQjaSc4qR
PrW7q4BPvH10q0MO8tUSjNFN6VxCvRSamEQFcCM1Br+v1X1VPUzBe0NeovkRBC+WAonfdq78Qu7t
SfslYNii7WO7DmVb0X8YmM/8334WO1rcoeZLQwE7X/JV4cP4rROo0PtgHnOXemnxKD0PgZ+jRo5y
FL+8uLzKGwbNZDJWMlZ6oKJ5BveQneh+3hgOCMfHXe+GtmiFZy6Ib9VH/PkM7OSfkkVxPYt1da7q
bKuLlSeGzUsdXxKVB97hrcQYpKQN02Y2jIV3qsrRNV4qi5j6/SF7OkYvpK+w2HQyTl2Cc5NNxij1
6ZRgtBHfUw9NNxwvdch7K+vd1qsjZGyQqGhlpw+YRhd9RIiFZX6Y0Hk7Sfh2LcR9QFICCYDEFSCp
ffuy8vbGmB81bdqcdthbHYa+mh6zSPRur8AxcCZjeWIxaqtUgoGD4Lzbm5dYLl3Z/B8XYYxNVYpD
LaRw4iI67ppyLOE6SKW//29bYeyNEdYkqiN4pwrEeyGY9JL7eni8vcbtKy6x+PQS0CmjKbETbZgt
Y6zOQXdMS+XRKDe3F+J4d/jV735PlNQkEyu4hBYd/uGtP8c7wW6t7GBOVvsanLgQ7tuOVmKh6s0o
VXpi9nDu6AVru3BP99No0dd+E6PbosWWjNDLKkCJK2BOjXND1rO/f56YJDK2I57EXAsM3HRgnrfi
iOl4r+vvM3fc9GC2DtNDldnxz7jbQtWNG0ZzD5uxIU3WK0Mz4rCN3snRka1s6KTssx/CEYA1n7/g
eiHvaruMRYn6XJj6NqkwqrJIbg0qeIdK7ayAnY+AMPIwb3SoNljDobVHqPrOO2rsyk9T9jrIJD/l
n/9VdeHq9yz3/irKqokOphFAz8EoW4Iv4GKqMseUcbfMWBoqG7SWDISrg62D4xEj8K7kpF4Y2ktB
pbXoEQGd0y9AA6++pJfppT+CdcDG5AAnqCO341hJZOxRV80J0Tu8YrD6nDQVvJzW6BT39VY4B6lj
nkEG0f0W7RzFbGKHmyjzFJNaijfYISqDbw26Ju2GbpOT+juAypSZbM3qA5iBwipzt34DAKR/7uAZ
DHuQneTUFJbuE0/b85nkePaIsXlqPFSmYMIzaXN2KAkqB5BrqHNI4CQqJ3Bavs+/D1wkFp3fC1Ed
DBVeqAAk9/TRkI/B2I3xfR7+vm36eAsxlq8LW6HRRgQsNcCpsvJBSeOWTeHVcfgUNBrnMqwntn+u
/lc+f3X1Q3B+FOISP3zhVZutKTvVbtwvQmZ5upmf8RhBycCtgnDCY+nLJl2t25p0UtsIJNmJ5NSK
NezC+9nB8OYroM6p6ZCH9jd0r7bQ9t4vUP3bZ8zdNWPx9M4sIXyFXQdPKGzSJ2BBhMgBDsUzsXGi
PIeBLz5GLq+FsV6KuTpuxvIp8dzloY5tE388qPvI6a3Ba7b9ceBOJXGe+VdYd3XCoxITIkxfFcXx
UHo9CKHoHTTKOa56OapbD4MxbKoeiCRVcZS10LsBRjjTIue4x/WhiqtTYyyWUQuJLEYwntF2/lEg
0UfXYGP4uDkPU2VFHtR8UkdEFDq/lii427FD7jk3hvcsGVPTZEAsdRG2SfzS9JsMqKlgJ5sYIIdQ
A+LgEZjd3EeckIB0i8uIePuMv87n6lPm9ViXGEaqzmgiPxHY1igOOGfMScIllpXTLNqqBht1Ba8w
uNKjEqBxsiGov07OEFkm3YvzoT5ykwvO9fnC6F1trSfpHGklWfAmoo1xThvk/OP7ggYbgMIoHupP
EDbe/pa8JZlgq+jR04gVnGa2FG3yVgCHg8LpQXGSJtRxv4cUg5zIqSDi9UlL8r8Be9Ii1Ca4oHFC
RFdjKCdHRiiCXpVXGVuHNf55LV9tnasjlQUdiOKlPdSjvmyNAOugGWUHLqq/qQWIHaRFatAdgBng
WLq9CwKpljs3uN4svvoRi+u++hGzbAaqsdR0pp1wHp7zA32Rd4rXLZgX3aVb8WHyxme0/+IP/hHw
ItqvScOr1VUw5KgBAXx7sA0fyZB6gMYFWinSTtIAtSltjQNxW588u9ovY6JiBTOgE9AHX3WVpHEC
qHPuQOtF91jZrd3go3wO77qt/qZ/AlnZ5fjyvMjudjYLjpjvZ64LRZqpEkKHTMWj1WAO89nOR8W9
/X5435al1hwlmTbZktACgD+5Ovk9gHtq/mqemKCFnVF9ptuxfo5kPwUeIfdTN/S6/wou9ufEWUbN
UEFBMpW+HI/hJupr0PL4EHg2kWXCLMGFUMzyV415cOvYrR9Lb9xUTnOIYyfaNw9oD/ECsuVh3PCn
LDo2johWCKGh4PUaF+B3UsxKntrtol65ANzT4EGxW4DTeAtzrCLLlBklsdrGHfYKKgargHYGzbkK
q4tlvbU3JvpJa4xpd6SqUCLrniXxlP9cUs0FtTGLmzJEq5wHu+LeVcYOdaamR9MMOwRq68yeHVOw
07PgKshIjBZaVQtiJQbirrsDnyQIg35y3gonbvhC219ZoiZUQUIoINVdiDkJyNMrbUCKAtoZHX5A
dPJLDOWS9NRSBwBA3vbX0W9Xj4QxS8E8mdMooqxhvHZwAcuPSO7IZcJJgKTBsGZrOX9M/RoPAFVh
ZMxNd9GFJ0bNu1uMYZIqSEiRJacJxtdRHD1QJnLKoOt9xz8bZXGriRaOSaXA6akWrRBIoCYJxQlU
tPXd9CjyB3c4V5kFqxaJGccjwcF+DQjZygv1F00h4tW7yDWdgBNPkOVD3Xg6LHS1ioM4zJYPmQ6y
RSRMTpRWVB8pMG/B/Ernu054qICgXIgPhdB0cmkhQPzEGIlD9Bc9eR2LwtaKyRv6/azidQcwZ8ZG
raifRfcZuJFbHSRB40mUznrwo9UxPNjUljj+iEUQzZ2KhNoKBqZJ86PXnhMIlqq1LZbjr15q7D5s
7+tSc/oco/mNNmwQ1T1xHhLvwJc/v3pIsxBNkVzC3C/x6Yjb231C6RIeXfPIOz97WjXDBoYTZFMx
CPkqolwtJ7R5pIkTfFxNih+5mFhGO4HRxNwUOQ+HsOq2/yzFIgvbXJ4GA8qMZ7UC6yVJrKbbFfmW
c37y2gW6WoWpK/RaWte0wCqjl7QQwqr8et/vZh2dCaT3J4EzpLde0rxab/k9Vwc4JmbbDibWgx8L
j4CVLOUuJPcEneGgs4u7CCyqp6Xrw++brzvuq8XZy0LTeNK7r81mb0gYFxXfHsTmPt3qPvSg/j8c
zSr+9mpJJuAvKy2R+gpZRYXR5Swkb1JeuUGs20JxJ6dgFysnXySRI+QBJ/bk7pZxq6GoilE2jwp8
DCQxgAaQ3jMUy1GIW3DlpT1Y8fvt27Rqja42y3jVupiEJM3wOkJZOSXBPqcL66xo6Y3iFc3FgJDw
7QVXPcjVgkyVoaJ9Eg8LEEIolB8JbFiYivbtJdZTtqs1GF9ZN0I09kK3mHShcXUQNnW2ZoduG9gj
qAtdaHrpqIsdA3fiSrbxbADjIRGhxEIg48IKUn4fpAo4ZiVIA/LG07/c0l9u5M8eWejgbEgJbbWg
PBtQ8PQkQi2tf8ok+gw1z5PR+2X63tF3w9i0YejKUwfNjN+RoW5NI96QWj3kcXHqJnoYC7+BAW68
qU7BRAZiYeiuZMm4lQxc9VCx4uE0ValnDtk+au7MtN9ko+7p8U4MJL+uio0RZlYO5bAGgO45z/xk
VjkQWo4JZ+GLelSmpjriziii/ssAFYZyHAPlRZ4+b1+crzTg1qEypk4IVTOWlag6K8lwDyLhk6B/
ChA3SvJLJDVbaB0k9ZOS3w0mwVDWuDUFEGNJl7rtLAGM94p86YPfONQhvUiiaRvJayyEbgWwXUHf
J72yNEW25ILapnbKp1+tJNqi3PKsyPIr/9qFKWpENFTTVFlmyzGbUYyJQf9Qmtsglm0VCsBKiyK+
onsTMZ0yfU7ypz5Hsa1pvUysOe9vHW569QOY9xdoZdz0SyWx98TUmgx7sgsXo26godwUp4Xoi/qh
D7eh+qBuR6uks81dgxYFCF0Gi1dGWS/VXv0c5knmZioH7ZIQzRI5xhL0OvN9NO1BVXHqwp/j3FnG
tAnmZ15Hf714cfVGGeclTFrdigPs0ALR6LftGU7Drn8bFqg/4CxNHvnGejX8akHGdQU6KLnMGMYH
e0oPBdiGAKWCZMqeHopDBnZzexlF5yUF66nZ1bKM24pI3xeDgmUblzaeGd2r9abeAvuDOZzkuZm8
6ITExAzccIYO0SIlyfvGPAvBuDHkhnWgLzEKpe0hHSUrqcBRTZFnB7yi43oD8Gq3jAejSi7EnYiv
GqYYIEGvwwMNoBRZ1I0c/RQmTgMCUulY3aW7ZQJMjXCjc7u85DZv1zxHpzEPDep94MFfnGkWkDs9
BEfRpPlNSPwmSfwwz+90aatXgU3M0Smj56Y6d6DyKyXBasP7yeCY6fXq/tXJMA+tpmDnLgd8haUf
Cf2paUI/kqDLWFQQYO+8yavfQELuQ2sLRPJWEP53vHt/fgELWg07iPBJI35BWpXWkN33NQ8cxIlf
WKhqqZWzkg9wEYiGdxgOOqIa6dAD6pFu7cO2OtXLbafEW5DxSclEqd5QpNym1nhgR3Xp4N1egfN4
WJqHuGniLulxiyQl2XQScWph2omDBHag/zGXYImrk0oVkjrFZqIo2iRUtbPM3ES5ZEtBeRSD5jlR
0JZBYX9H9KyzMOIJ+k1QM6fzW6/m0X4WC8021Kyx5IgnNrbeyby6PIwZw9841ZVhlri+vdPcx+Bq
QE9oAdMF53IPcQln2rb4T174wmMb44ThLN21OiF4apckVR4g0ayL0Jz9qcTRYw/SMfou4cHe/uS8
pI6NEQoRG4311gTRojZZIDhyyGfqBQ4BeT/GkpFxFI/lLtrVID7lPaHF7f0Vn1ydM2O1ID+K7mmE
zarnUrbSGRrpsWvAbGb0YIJYiS/ryAnKdcYwqTEBwFhDBCCSS5BnVjICkwKR0tuHuvwtN/bFMjE0
UxGAaQP7UrJ0lySJPQvtRhjaZ4mejBo8i81HoPDyKc7WWGC5oAdV06TQdNTog9A89CroCEJeT5G3
M8YGtXM/RNHiXmXFx9S1GyqinYLjAt2DjaodJmN20mrkhJG8bJglwa6kLpoLYpRf4VO8UaFQYad7
+WeNXtcyF4lXgaHA29+QY20NJoIatWAEdRS+YVrVT52wSfPo8fYKvKjQYMxMKKe0lVoUACGX4IjA
aEE1A+yQmM6ZDoXXbf67qZw/781ggiOam1CbESflnB6ytwDsydMxBh9l64LHdZmP5yt78+4LEyK1
cZEmQoU6BvFRsNmb0KBcxud4iAWO4zIYQyJPYdQJy8eSynRXtyaaWI+TGb6D1IzztHmRNSthRadG
jeoCvmGw6Qn6Qf50HE4LYTFxmgXbTnKLPycrrWjfYVD2z6djQd6RqMhdlSvKOcjm97EjulUbnXlK
SSo40jTZpFLdoB7vu1FCITerXzBJ7MVa4uA/gBNTle/nAeKDtDiqCjBfTTi/dVDgMQftrUQ7wZ4D
+k5kdHKnRlKtaq5GX2yFxBclBRKlSFLoYws18FwTNtGUCBifm0AukuPyRLGr6uXrqDS/gDDI/JxI
0yZvptTJA/P/SPuy5jh1rt1fRJUYJOCWqQfb3e0ptnND2ck28yhAwK8/D/7qnLRJv619vvcqVUlV
1BLS0tJaz/Cg9OPD0NcHtS09DgsMJjIQenSn6U8q6xEslBuj6dy+K97HiG00MhyFBVedSOwGy3aK
tL1R9N4rlO4nQeTkxWtkv9dC+HYB7zzlVJh8V3OoY7M7K9zPyqcCWW5rONV9APOGqX5CfuEk4T81
faHlac6gXvA2QefC6rcCdj75psqOOrARw20FP7CaW2B+3OZKHAwA8WnaA7Iur1VhddNDMJG0Dlj+
RZ268QQtYMDczRzYkVtlekiSR5Q/ggKxd3rKbXAcYHVdqWhYYHEjEN7nKCi7QwxT2+ZFtKmXpyjn
KfcN+whRMgHvRQ1AR5Kgoi73sP+8eNc3EYgecaO3vQ49JLZR+TYfXDo4OvUXSg/A7G7x1DJofDoA
4ZaWVyxPb4jvSgGpFy+ns9+xKlWLCIaYmgobg6b+1cybGjoA1eP1cLqEkr8u3bMhVldTWQsrt2at
PmrDhyXe5ooHabJj3bYNyfH6UJffuWdjLYnNWSU8a+Jk1Cj9nwsJsjzZprOc8YZ5IPA8lYfiLXKB
NHsz7irfxBUluZouBtWz0VdXk1DhEUsVJDFUb25Majqpbjlme08Bm9KbnWUWzpDJ+HIXE9OzQVeX
1cjimNIlc1KK50wkQSJ2afiss8nTYb7UaZMvWeOLF/DZgKvLSihaNuYNBuy8FljtyVlUCRbE+By7
4XH2yz3Yld71QWVjrq6rjBgoFsMv7YhnXZ6ZG73ud9dHuJxvn01rfVWBOWBncGZGmgYgj4bY4LQn
uq1jp9iAoNsBJDW+66OTR8BoSrFZy8b865CcXSOrc6hao2qPAzIA7kfQ3XbFXbRfmvXZgKY5UEXS
yoTkVK4FHuDUxktjwFeMutCbIHbL2UveWPsp+1kMsnrnxYbNn7VdizjENDe6Dtbpx3yM4UD1EUX1
PplfUnbqIA/W9BAN0I8Nt2TjLqv216qejbs6G00M0HK6lDvS0TxyIztMZermZHAGAweTEkw8aETt
jWPtTbPkKS05mHS1Z8EnhJHrjBWuK8tN1GojgEUYSnVDLdQXx6CSel7JvulqCzd0AAKpGRY8i/aJ
h9t8C7vM6TBvbahhAweXAhlHIRwCUW5pfe8yFO5srZfgeBZ6I0WbJv6FbkaNET4tusPu518T2p/a
P8U28UNvQDPSmSd/0TduBjTMuo2s0ClZ83XPpWWqalIN8b8l5gLN2tKsP4W0jpwyBfIuB7xe5lIl
CU3r1sekwB0ARkdghcGOJxkgxYjk63psks1qdYOidEoisDbx5KHC1fU04PUL79JF0+elDC1Hyd+v
Dyi5yNb6DAbnsNosEW57bT8LuHCQ2W3hKNRAGGGaDiS1vYhFwfVBJbt3Lcsg0rQjFfQ2jjNj+xR9
raiiAJvt9Xi8LxLlv7tR1joMeW/2jWlF9jET6HzYsEWFN+T1CcmSPLa6KYkatf2wUI0AB/2E32s6
OPlpeu9O4Cv6po/n3RGozO4HSu8jgIso/MvP5eUK9J9zyVZhKElCEsY2Mk1li9fIvn4Cort7WvD3
C5a6NW8oWh3/Ahe6bMorsXdd+TamBnRmgWDUgePV7EHiX1IEd/T/zbmXHcJV8OmTsh3aBBfMAC/h
ydzh00p2p2SEdd1acBHWZmjWxzqsgzy9U4pSsiOlXbBVDmAWWZaHCqu/RJ8WbMG41XYk0P1y02yv
b03ZbFYRRW0MNYOiA/p/HGpO0U6PY0nMkjws1iXrfrJUVi7kZ05vxkZ1hvq3msoe/Zf7GX8297pa
rY9tSqK503HC6lsoNgB1DUfug9joHzD0+sqgoG4LmeLkVHngDDzI0BmyhVxlGKQjfOhqPG4SagaW
Bi9SI5c8amQruYoiVqgI1uEOO45wdoz1Fs6OAeg8kh1xIVjZGpR9mAnbCguX5Gr3gQLFeanN8YlP
oAVM7d40bLewIU0DU+wwBT7BLvFETaGG0UWln5K3eKpP7aTh91S7tsXtlGWBHVlOnvdul2awlDHQ
lA9lH/1Cpv79l642r2akKXyhk+ykZ8ouBa3YCbXkmMXpvp47T9ELt4GZk8mKfaRUrhXdxhA3CPud
VcZbgfIug31xIjtRf1+Z33/UkuCfpT+qyuqJT0Z8GoL/8YSngL22G6noy98Phe/jLBvybBzWl0XG
0+UzfbJ9FTkqODkdcF6AKlJ32smfXl90u++B/PuIqy2eaFk4anyMTwmH7AhMMScFld2eO7b2pkU4
c6p1F9EO+MVOFhEvdHK/j73a+7PesmLWwvjUJPVhgNSJxY81jL/p/BTV8elri7Y3hD+VoeGPoJaF
EVilNr2bik91bFC+CTdVG5RCnAiDn+AMraOMBAOAHuZI91nzQXAB1hpgJCOqViAWKeCJHgdxjKrt
jGwLSolOau0qIwnGgh5bNXKjvAyMlu+siHu9hWs0e5r7jShGbKwSXFriGVPvRjGsmUPdFRB7G/st
Dx8LNQksReAp4IroNHM0faN/xh4clVT3CXmetOotLNoDA9jTeOLZnlTEof1vQX3KSnfSyW0RHvRk
31fRdiyCUPdYhKQBzFHFRIEaGBZ4nzuKzuBZyBw7fVweHF21ifGR+jZxlSb1NFbc5uU9hC+cun+O
+aM29Dc1rE5Aw4VSh2dbkJ1qgVy2AFaO3qlR78DWdob5oYq5q0Q6bLqfJ9sO1CR0htY4mGaewsOI
/hNnaLXnrTuL6Uc4dYcs6e50JXPq/LdubUQkeV1dCP3ft8YqrzFLy+ZDmYNnp7xY+nbK6GkyBicT
t7X2u+fgUZHdSH9O7as+/hbmr36ADztNncYunIJ9tOJYN49KF8n27N/J+vfftfz72QHNYXI/dJEa
n+BlBa3v+jEGmjdy7AfbzW71vZpAvkjZGYcU4u3QsZNcu9JlWWVCVVSVKYdw4wkbbenwW3vAnPCF
bvJHBebOwhsOEcQHfzRPxjbe53fm0/XM4kK++W3+a8ZKnjasMusyO1l3C7SgKx0dqOUb/WE6KneL
xEy+V3bFEMjg/0vguxKm1hyVRIuENcRVdlLKypkGyKmzWbK4FxpD3+e2vnmYxtW5w+JCgAmgqWG3
FL4Mp9pBgXfOIVrwL9hdf1//38dcXSxdEdcN7C4zfFABQaLc65lb2veLmG6za3HFebD5yuxAxmdY
Quu19VzW+2wfQ1ysLxowBk/oKvpamO/CInKVQt2hvehc3zOy3ENfXTF8rphSUzs+aZs5iAcXgsH1
gJ6CR4NF+iT9LHYLbwJCahbEm73Yj2oo5vy3M15dNuOEJodVTfHJyh61ObxLuiFI9aXVInleX8Ax
fP+mq9hlmZ2C2IwzsninsX/Uxo98E9U+FY0cx/R7D28kN4Ms/Uv8TGRNcOlqryLUlMyREY2InIv5
FHgyTtLMjlgUvcCx3c8HdN49zUNape8pOG1Oo340VCoxKzuvq0DVKmHaJGhUnbiAHkwBprEscZYd
1zVRxVChsI49nJ0W4kgI5tN2oTGMexuWovUzQJ6y8pMsNV1TVTR1pgpwnfEJWiqap8XuormBEnKy
UfeLKzTdk1fiZa//ohMpOa9r1spICfDME9aTOgsyHRRYc688mA88KHYG7Lbbu+mm4u4owzlfoAN9
28xrpfW20wxVhwP8yRh6VwtrV2nRF5zuS20PuK5nKshwOu0mof/0wylWVO968LgAQvg+/ipQkaYX
s25izfXH8ZW/x0CzDdtx327Td9U1buXKApKda6yiVZyQ1iIVImNTQD5M7R0xyTAjsmt8LaUeKbrK
0PVAmu8vZzTzB+i0wJIA/hVe96l9FQVSV9lqB5C5t7J2i2wvreJTBn4iUSlS/t4aDsoQO8T8iCfl
YCLnvP71vvrjf18zkIJlsKpG5XsVBphJjcycxwJAyNrP+trr83k7TKXudGP12mTkPa7Gj3nW7nPL
il0c6c+wENBhTELDySfTumM8h900FfcFGW/smAuvY6gDhLEFfZu6dPI2RB83P0CW845nuFrm3nLD
AXCOvHLGOt4hCrkRPRaLEpv+Ixd3BTi2lM0w5eY/5vKnCTU+08oDzuZ9V3EoUBbx0wLKbhXL7w0a
tEZ4YwzsCBWnzWS9wE/cM8J0Y1iWZ/Fpm+nNO9yaa0drtZ8TDEviJX2ofky82jZj5CTVL1AHHTPC
Ia1PYXEAn+ZWaImXtSi5jiXcj577OXVIjRGqoJpVd5yEl9a/M/V3RMkb+KTvwizuSt6DCBwfKEu2
8VC5bTii6WDc6mm8r2AUdP3TXSA8Lgfv/326NfQBDY6UzTAERmYy+f3DdEcAn28cZLxftiDVnQGR
HZA+b/Jn4zZ6Y9tEBPWzrHV2Qev++89YFS6GPmrbJKTFKYU+ejF4i9SH/Zo+jV5G3DZBAFrYUF7r
R7/tf+Io0EIHRYDmqHjLNRfeTDsslSyXuBwj/qzNKlMUJmt4RabiRPRqV/RP1G4lza3LeeGfEVZ5
YcW6OWQMI+jjyxBFH0qDMEESCRTwciT4M8oquE69QahZ0vRU59RtDJDm2qPa4RKVQiL+Q1L0Z6hV
WFVKO26V1ihOTfpCetWPkNdSMz0kVe3ZE4iOdficiMGvKgoB+nxj9v2xaZhHkAyD8B+WTtZaAZln
WWVM9i1XeSHX1QqUVwNk3k27607DY3kEkUZ9KeZ9AYmJRQcf7UScV5It6AKv8+rdTfKY/5Rpk8g+
+Sost7wSplKE6amM+61i/FStG2NMZfTe5bxcicj2Oj20G7udhI1RwMJoRgAxs1YHNoU9kBAXDxR4
+5q+ZSJt3biBP00pwyBfLqX92QirK2EC1rYxW+xsNfxgg31HcuHmYvBII5xSMYM+V12SGBJs/PWv
bK8F9xKcITsq5+Kk8Ql43p9ZYv+4HjCvz8smq0AVVzVPElNNT3265dGTVjOvojBHbQ4aCL52pTt2
LBly2RH/+Vvaa6m9FspLpjrr6YlpVeX04JvwmOzqMP2RJ7FbAth1fYrL3rg23iooUWqMBswr0hPw
YY7KoRrUFt6gDY5mdG4BSFxeySCG1w+FTdYRarBDcxzw3UIVFWH9rhrHQ2q8XJ/XBWDR+SVjk1Vw
0sqwn8AeLk5tE/uVhoLOmI2b3MrexPw6QANEo0gkiulu5ObPoZyhdZN5fWTudUsLuDb4IoJ3MzRi
GK/veCxL2GSLsApRFWxn6tZGFmXUmttTso2U1q1SGbNZdkZWAUgbI4vPCiJhWb4NNq5W7FnJQstm
soo+c2mm+gwDtZNNyVNTbJGYmYDB1VoEkUgCG7kC9d3wALTOjU7TDSflAbVpp9SBSSRCEhNkx2cV
iQoWVVVdKLj9lDs10l0btbSRQ6RN/cXLQnKh/4eHzP+Ne/jze8UlrawoTEus7iIdgQzOhTUiNL69
pRzASgdwUbmH+bIxrhzYr57kWZUnIsqQhTaCfQJfmbHDYxHDUPWnamqS6Un2zlr9rgoN1dAGnKAi
AkEEXSGayNRyZEOsok9RFgVRzCWED23k6DAdg0CCrKv/Bei4tmSrgAM5a7vTErM4JRkgqCHkyZDO
15l4o1qzN0UbGHkXO+agwA0PEMCp8AdSAvWUu2KGPV4W5OR3VP7UM3jSgwdXZUAF1Mzts98p/Wzw
t7WBd0GPaj/pHbQ3Hbs/DdFH0r2HcEItdLB+4nuigYZZKF5PEr+ugP0dTlbyVCdox0DTezqVeeyx
eXzKc+a2BnWjedzMsPxylER5NWhqg29q+gPrH3HD37Ikfq4NvknLEQhac5NrkAJNO5dD3UJyvmUb
bhVIYaJaDbTGJue+GsRudV8f55sljWLgXMY3RRD7SenIHgmSqPJVtD7f5pmiZLWCezAaf+r2sBMp
ROzI6F+fnGyUVXgcSVJ3YkZ+ltmpR4baTYAXHJREAh6+tM2hb4/zoqoGse3VNodFd1z2U1OcYus9
bltn4k/X53ExEp2PsNrijWD1aAqMYN3Rr3S230DSwdd2o6sF1JVXr2RTWu2KlKllHc89HjP9q5he
kS1I7pWLj9XzKa1uSIYqthLWeF3Qx+SdfJa2k8xQXIX5q2e72uNMUTBwMmWRPV7sHH50mwWLw7gD
qPj11ZXNdbVL6qSawILUi1PORsfEW6pLfl8f4WIPRlc1ixJimba+xqSNkN3rGguxduFBJIWTgXvh
RDvrCMO9IAo49GGh3Agmy/Vxv3os69CoU/DaqUXIsje/32CjMnfMCnl3SCPYgo6FrxqQ0lJMp9Hq
BziT/oztxUZpOiYagbh5OGaHIocwQmX3CErZAybjmNAUKpox6Iq0dltz3LWlVgVJmqCrqTs8R8ph
xp1LJlBzLG0fCZJtdEY/e6sEjZWZPMgmmCBfn9lXGWo1M8PULF2HPQjVyBoupjRJzCK9G48D+5gT
dBdLM3MU81eZ5XsWisGpUrEfxKNdb61eD5QZZiFV65px+4vooHqDs9fH/S/deBia9lc/NolrqW0w
Uw6W+RQCWfcQjmgdQ4h7m44woe2qN4WLz46WGVAtNQgCM+DkryGMg0Mzfg/JLSnQlkZfOIUgUR1+
lkl9imcY+41F89zF5uucD28UwmLlGApHF2C25+9DViMNL27yCW2jagJHE+rXfX4yc/Vt6hrFKePI
S8oy6OPiIR+o7Zl5koIWoLz0dgFghW69zCUq6QoxUYys9kZCdjHTGhjB9EdW8qc0YrATjPsfRMGL
vK/TwlXrZt4mZtsGI1cOAy8Sh9pslxnqr7Lrbnul1fw5hjZOqXtWHAIW14FwpYp8d/0jXrh6DNuw
NEMjGjHZWqmQNAoBhEbVjjbp3Gg0fZ7SndFCasQu3etDXTjj34ZaZbEt4NWqmU7akU4sGJLGTWMh
qczIhlidNYvbkSgiXTuCqukk5IYPimQSlxpF57NYt3I1Y6iUXFO0Y9nexy2+YakEioD5AGn2pfbb
5i+dhes6GX1jtP1C27Rh5Ecs3WZ256pqGFRdso/NJVN5r8xTNsrUai88N7/9wNWLGg6JbVcbWAOj
NFy9BqhDQBxb2YGnDLGT2mlk1p+XWkqGiRBgqroFpVFL+x7hrCxVoi6zxRHHTThVpT+ZRHW5Rd0Y
WuPmQI845k6cQ8IGdvJwg96HEf+HqJ0k1C5f9694ZOqEmDqlBAjj77+jJr1OajqLI4N0yJzV2xiX
iWLocLJ+nxBRjTi9t6vn67v60gEy/wy6Vs/Smi5M8FvEUYvumul+Zq/p5GrG5vooF7Io43yU1Udl
2WSmkcAoKk0c1YJSGvjlSSyV4lg+1ZUlXHts8lgkLBmoAAUSPtYoXaeLOLy1q30FKpq82sl0AmTL
t5zosySUZ3Xf2oBwg6N7H4onQoJE6fFqldxVlxpy3xZwlUx1Ncwv0hwLWBX9kZM28nCr7ZsYKCP2
LJQPI4lv+gxAvdkY3STMbmku0+CXTXX597OpxuVAQ8EncTTHpVwCtHMJh5vmwwQi6fpuuRQGTdzL
KoUDELXXPBaDN5phq0DzDHHua+wfkcvQ95fX82yI1XeLCqsCqAWYsAH6Bpn2WonezUcom9l3nEZu
Se5ruKzXejU7TTZ7Tetfn+KFKoRxPsXV90wrey4BrhNHkXP0GgEgqkAIFtQB2dFntayvcymong+3
+nZ6ldclMTiGaz4m4NPLpgSZNGDmXac1/qBK6s0XI9nZ6q7S4ZyMtWanI05FETnhlO5yY4IkF5Q7
E9s1Id5bleWdAkGr64t6McpYaC+qGiW4IlZRplJSNckQw4/ombsGFLVKcKDyiUvu0IsH4WyY1X1B
lREcwAZ7pxyD8LOKQq+df+q6LhlGNhv9+3mbwyIzIfuJLToU2z7Sd+2Y+HGq764v2uXD9mfRVieh
UhlL7LYRRyW66YdHTSSS03x5q/8ZYLXVaZHoHWhp4pgXsKJUX4fW7SHrMdxH0Ei/PhfZUKttXgNu
2WgCIYoOY0D5JgKrmTHAYUrYgCqx/9+NttrlpEqS1sqwcnYWumiueGkZO23/i9fwT2aqZDTZrlul
nxA1Lkq7F8vcim3V/cxt0AlK4tsW3Vyfl2zjrfIQYwIrAu8FgCnDo6nj+hyhwR79vj7IF9rhr6v6
zylaJ6JWJERtWoU4hhw0sqS9V9sM3Ugos85Aq1pOijwzqurnomsMNOL4o15VhZ/QeICRc545KRw9
HL0OtyVtd1Trwx2rjN4vQ+1HSeY70MH3FTxBOZ5gsGgpuGsrXb0b8/7As+pxyBHogRtAefEx4vNz
lt/GYfoJQOmLAvlAmrWfrbjrqLg123rXNu8hNu+An2ZlluoUNjTopfvp0rqfvWX0VVwpx7lEP0nT
joMOcEJtgnUmnAKQpusrf+mQnA+ziivWbOLhrY7LMNCbwWzKXAVfBJAEzXCNQfKdZaOtwgtQs0MV
hrN2NM3s1qinoBjTgx1GGwZWj8FknmeXTsn55JY1PktSwoolJhJN7RiSuyFNYTcMGFx8GLNSkqxf
qsd8e6esYk1M8ow2JSa2ANGsxplvoo26mV7LTxJokFvrPyy3fZUi/S5tEvPs2KzuuKhWu1ALEXRE
moG9wdw8UtzSlCCxZaOstqJd1lkOi2xxbMjPKOo2VreFZEbw/78Rz6ey2ohqMUZ2XVfIEsoEzF1k
CgQI3/A5yvq7SpryXdoZ56OtNmIGgGRGwiV+Nk8JbPg4gyAxzF8FlEqvz+sSu8KwdYge4zlJUdJd
bUJkILSvcuSvpcKDsqa7dgBNDwne/JGJ2q8S5XGsAP0l7f8icp8PvNqTk5336WwjqwzF+xy98egm
FD+uT+6L4ryO2+djLAf+7IRNDAM0cwU7Qzv/qWisRYtJC7rwx6SV2yGrvAzloWokAcSL4IiWbEa9
ugdOC4Czgu04BU6ryg6KKn6AbrppwSYgSBJLUt8VKfOb9r0C4irk6s5AA8XSFqVut5z5RvRFUEXU
qYx4a8bD1upARApyK4byoLFrM3CBzCnQK3IXg//Rwokw0fMjj7IdL2Evb44vefcw8NBpu9ZtLKPb
V+q44V3lMQ4ORVw+5CU5zSpKq3RKPcmqYVGuLdrq8s4ZF0TkyExFabt2VIO2/ZZI3UkvndrzT7O6
uElq6J0x4fNT1CtU8YuN0DGTVd0vnaOzQdYFAwiYcS0DJ/pIUcEkBVbLQE2XPRV6JTlHspFWoS6h
0YDSKI6R6Iod5T3kr98UNXX7cZLkjbKRVuEOZWZTTA0+TxzCVLwJFPT9s2Oj5ZIZXWrCnEeG9cu2
jdSwBydaQCKm3PVo2G1RFS3ctPLqyakPsD6aIQ8hdcW4eAkDL6svrSWNflXAzs9sWwsj55l+LKB8
ExGIvtewtBbappg+G6EG1zf75avxbLhVqIUas6WlRgTpKyN9zZiAko/+VBvvfXY/Vm/VVLvZkHtm
vGsZmIXcIO4IV8hmMD00k8FNjCTLfgl5i2X/M/9VQC6KLg1LA3oU074dHOLniMRW6igqXG2gt/y6
yCfAduAtH50U6tTiQ8YkvHwy//yAZQOefQBzQpVaSRL9WM0ElcVj3f9UC9nr5+Igf2rhX0D2s0H4
aJQtmU2UdmHmHTWlE9e/uljSqLy4lc4GWUUy9C9LoQ8MBXcD3V3URUJofqZlhYKl6fKqk3y6iyfz
bLhVSNOqhCG8o+jeUlgkvDbC2OeDvjHRnZFs2uWH/xWi/4z0tYfOVg+KX6noU6zegtTItmJ0ieXD
1wEEZzOEBh7Ydxvxux0d8hGz0/Tyv4D7nOeT6+JFwhtuwsEAomMw7msmj1cI47L0+GLd6yw/1laR
bjbVCUaP+HwUbvPh5yLrD/iLq7rTYxZQSWlBsle++rdnSzqb9aiQHM2ZTH1iE15x473gg2MVkzvJ
a7+SrfLFOz0brZxxqY906c8cB3hcoO8V6C/DjQjyA91AJxa2dtaDzPbncq53tm1WoWVGv1ZlI0JL
OcceSaZNrTRBXpgB0Fr3rNZdarGdMDvHnmXom8th7WzsVVSptK6iHVqcMH5PHsbA2LNN9VCCEwjz
d4/vQDuCJc10O0K38V9YUP4tAGSfb9i1NQ8typyGpa0dp7CKnalI9zb/pIxC5f9ehUuPhhpMqkC4
Lnm7flSX6+PKSdVXIcik1sysHtPOC7aP6ZMtfdxJNq6+ijq9rqqRBR2/45wt6Bzbt3IOFvAM8Izl
aropiT2S0LPmNNUApDUixYt8nFIKDFUcZOPTkAwea0AXLurKg3+qZEzJIq5ZTXlOQLYt0WYzTfDr
7Ru1lMmXfsWSv74TVZlp2rZBUYf6fulNYVKXXd/gQGblRohqUyO3nozZ6U12W0VQ64eRjkVVR2+j
gMXh50xfuAJGwUYxkFbq97SBa26Ruui72k5rA+y6AK5CRRb7pb90fZCaBBwTtEWPih0+tuinz/oz
4SbebKpf5KkzddwZEsNhGkj5LQ2MmXotftyc51uqq8gUa7/vbuzxth4+ULRCXQp9g9SWfLPL0fts
RZd9exbiiAJpRhYN2hGg5ruksGEVXA9ubufukN/FivCFHu+MsHiJlNIf1XxTDoXkQr6YZJz9hNXh
axXU9XnMEdNTxY3SQ1SCkFE+XD/hlzPIs1FWB9BIxRgDBrNcxgvhGi6h9+bD0N6wGo7Jo79YFtDT
kJx48V8u8ZoAMyshE0mLqBZWs09qth3teReO0LkU9m0S3RMIUU56B/D69MMYDrMeSTCVFyRjEFf/
zN1ePXu6RE0mYG2Q8jBkp5Ojmr8G491GKzpStsYI06m+dw8dlZVjLl9lZwNr33dXRyk0oQASPSbD
c2pD6xfewsQi8CMR961JloC+bYXlCCJTwNC+cBpXYsUa/yYMPTe1UumP0ZykLghKv9lofOBJ4KbJ
bWmpvTup1K0GbQaHbGSO0jI90KcW/KAQNbZojPY9GxXHam3mGhRtuy5G/3dm4z9KEd/AouqxTMu7
VJlbJ+XJc2Ynv+zeKnZ8iF+VtHjLxt4x7TxymywG0hsqb0ExDZAhMfTNgH7uWAhPCc0HxKyjUesf
eUTg3p12xypiP0Crg6xfZv2DcuOBJnnuokGluTVDLGOhcjvq43NqTA/ZCMpXxBT4gBVT46WzhWsl
dg0CCgycHDwrgWu4glKBp9oD5Jw6qDzkKJZ6poazDoDtrrX4Sen03DFYf6sJGBt2Ye0BNXrgEd8W
Ve4bNXkh4UvF2W1tQ5aafpZZsonUwmXM9KHx8aSD9B21swttaTfmkavb/X3atw80vZ0VyK73cAHn
JduwvnJjph7Grj+wFIUTIZwI6vQ9oFoWeeNdeBu2JtZeh0VVZbgpXB+G2vzA3fypJ8Om1/IHawLa
GdZpaneT4H/hJlh76h0IdmAd8bn1eQ8ljJQ/Z5S67VDuVKXfZ/hPm3hyVTvcNTRPgK+HIZ3dOU0b
n2ZFd3Q1vUMPANJTZvkw6tp2qoqfkAFMnX7mmteK9mDGcQ29juF5whvUrXMUjrJiuuVjc2dP0w3o
6FX1RlXqj4UVYN/5y3ozvXRntAybPHSTuSscrYbLaB6DHdNbkNLFjTBo2GN27KB1AXgYcez6Mzay
oMwB2czKl7xonmZqwQWhn1wBh0TYiUJBs0+9udMeRES2mtE6Wqr4A1c3SgaXn/JJB0871YzTpBU/
0rDaJfMYFE1vO6UGyjbhvs2fx6ZFxRK67flnW7402S9LmRzBobwKfneTP005BH7AtGzU0u9HbasT
ZKKt6oeqwF7kaLzCImQcXdsgXmt2D02X+pyg3Tz8MuJfjBxMZDeVFQKYDNPVcPTzCQYLmgoHLJNv
cmCLNQUqwW3oJFAMhg+SrEt4EYVzHvZWdxvVMi2lCXIule6gAeWEiDlg0FBIZebvOh9hLKG7Bcp1
XP+niS1XF7K+7uXqjGUbpm4Stgh3fg+AeitSUSU2RD7gHAMWj+5Fe8NTY5ffUtw41kHuV3oJw4o6
8Z8xV7USxeh7o7ZD9Uj23U7hLge7ehvu+Sb0Gs8EK66HznUHsdAoIDdgiD2GLt6gsfBDX3LnXrzZ
z37JKl0rWzO0agsZYWtAopgOMAsJoWfTCS/Wf1TG5EJBHeI4UDDutG03FvDa+9QhrKzEUDbIGsnP
uZgTn/2aVUpW2nQCLRfrwkN2aynEyQE9bNl0M5psu+SDrCo8yQpcfEGeXYCrbzGMfdT0Gh7HQBvC
zzFxyxAirRMYgO2+MMkxMbS9Df+ZolJAnXsW8bAvUsMxonwzNlAFkFZ0ZAmfvfomtGdUKUmlHdMd
mnUl3HM7J/1hbzoX0e1RJsP/Vbu9dguvFr3Ak8fmpBiOqRlRvxK4insS/bSgWwTBl7j8LKm6N/Tx
JlGme9KGYFQT2FrC4Gi5M0ik+HkIOZgBxjuxEdRFh6stdUc19jVh/h/SvmxHbl3J9osIiKJESq+a
cq6sucp+EVy2SyM1z19/l+oCvdNydqrPPk+GAcNMUmQwGLGG12GCdHPU3UvjW2YYbpMegXb+nXb1
eUD3sY7em0Fz+0y/N8MX7mdop0MwX4IfjktRr4g3QeU7bSHJQsrP0YS+eReRwRmi/tOMCCSd6uSV
kgkQ3oLuuwpmTCvbY21LLiJU1utZ11KDnrWGh5Y20odmoBret5mddvCeYD+4mTsxFIAC6FINjW/F
fmeN5jlOItg8l53TUEgxlQQw22pNb+V69nZxYBaJ+VRPikJmJCztIZagvyphd4rDRyByrQFo5QJM
+EYFTiH5V7jYi4EXuXqPFhCEAQPUAeqXaXysoXV1e+Gvvsb/GWD5PBZDFo4NF+157LhTRntZJFuz
hS84f+v7aSXufFUP/joDF6Mt0u9eH8YCVVpUUcGuNHJhmaV0WAywRUjtcIB74cwCNNAT7U4af5Di
PayCgzKejLK12rHfGLE4KgI2DxQATmpL/U0MhTWAaha2OdCs/c8ad61GQidqRjcTxZGRCq+auNlz
LXoLGSjsVWEVAfEUoOOrRFjatJZxz4Hj1iwXuT7UA/Jaa3DVpeGPAryijBiIqCu14mv078vLbSkj
kg1hMnQdtsb8jMMiaJvBIZZ4my3KBlhChh/DfpaPkuc1rv7anlmEctIbIGvCgPwswM+MRGcJZA4a
VI/yibsFWVOenff4X8uJkKOYyBtgAbjYNInQE56KXsUtrnvtBuyFTb2rVqWQr15QF8MsvlqTick3
+lo5V4D+g3lmlyKG6RpDWjh6tw/d2lCLXEhGfRCIoVHOEJ6X0DXr+p8EA+r+9vY415+7F3NafCm/
moQ2NFSBJ5JqI8A7wzaBsk66VbZrtOL5v7r1lRa3aVuLTBqyUs5l8EzGn0G/BrO8nsReTGZxgcaE
ZTnRMJmhKVyRd1aZVruBOdN0Vkc87WINnmxqaYX1rwoCTUGj/EzybAW8cXXvX/yIxT3FmpGRVrbK
OUSSH8eGbQrEH05wFeG1Bp2V21/waii5GG5x8eiJpgbZWGC4pLWiYCu1z9r4V72ti0EWl4wmmq4s
lU45m+pRE/dV8K1BZnF7Iivb4+uGvaiuqWkIdELaw6+7gItL4vX6Wkd7ZamWzFwq+yCq/QlLxX+p
+l2sfE+7FWVZc20WixiRiA4q2AWKknXaPMgUxf9EK3apOuXwQY3BN+2OdeBXTl+OjZOil29DnMEO
lPG+5hEArUWIFwae/9D+bOG/VuHWM2qkesEIDF2fMdtXEkTuTnuKgvIQht/9QbOhKbPVM/bQQ/OL
t+AgKaNV6u+BLvYx6qVm8sFlfeB5eK90kGpRfw7a5JYhOSU1CjMhjBhaeL4V/S+QnZDjKaglQEcx
242pWxSZQ0RwYH7kqCokxdoGR6j5BQcuQElUuVPa+m6McsTD/CUlpgfVyH2o5XuajEeA9Czp54dI
gY0cowVIStV9HlNXWCzEjZBJ89hH5X2mC1zA/LVIlIeuac5dEYL1H59TAz5tRVHsel1YQ83xJIqt
PICrKjo645DuDZ6/06i1wxQ1HQ4FgQDULpDWbu/MtX2zCMYV0o5xarAzmbEjBfhh7baIDef2IFRd
ucW+3scXBwBQpqnuClU5B1puVRPddczYZi13ei4OZoR+L5Arelw91nM2ObUlciOIV8XdTmWKQ2AX
lMPWBgEmq96N/GnM9ik8KANo5/uoJsBtaBruijC1CIwxFfGkKBlA4YeyOmhN4pVG4PZ45+kG/uvx
VwurnIH/ZCk7lA30vyDHlaT0gef8UQMhLuLvqn5iE/RS27u4j7+jx2/rINdrSnin+ig+8ekHCMKW
wHOJwpLH+BjjX5EMrVS/o6jnJcVj1z0TlNWSGKQfwC8q+KWSx7A8JVCaIsN720FaM4qsIW9hxRRa
Tbn3wx6yyTtZ4ynaQDeZHcfsg1bfJ2nseFm6rFZsomcumnKehqOQj+j71aPDBcQlJqxVoY062sne
FGd3Wvyr7WF0/KwPvzPym2i/Qg7TJaCCInggZZEBtUCB3EVs6mI8tjCSDYGDstWxejRiwJfGSXlt
4EEDj+lWnMDCRKJj8vtCC/Z+i4kOqnhWAMI6xK35oGbBXci0vZJNj6Vm5I466h+3989KxvBl5nWx
e7K2EXWeIWNIAMNtWOtVseGZ0WhNeC7fHmrtPCyuWVTxuikzcZG31U+D65ahBqgrqiunbm1Ci3u0
VZKM++N8j4qPqqBWSkaXpMKSYo3wspYEfSXSF2sHBd8yR5xCEsToURrpe+gbeDOnVh7yHT7VFrof
9wHexURGju77m9vruXZnLG7XfpC50Va4wmt11q/5SZI15NNKaFmiKxgheaORUTnLCClrmKZP8CO1
faY8d6R+MGI416IBWebDSlBb2SlLVIUctCSjFXaKPkGUTXtMjJMY32+v3toYixvXpL7UhxS5SdUj
mP3ompdqMP7zHQ/iNygtgkPLXV9mDmNOwzIH4f1s4taq6LNvPJqrxJYrfntQYLkYZTET2HqZfpeV
yjl34x2EFQ5yX54AlCq2oM+7wBujIeAaK8fsyvL9MejicovSIY1zTZ/O3HzyE+mOaLRSX3X/44/0
xyjzEbg4YRrRDWHUGCWlEBqMX+PgBDc9778bZJ7qxSCGEtcKCGWoFAbwlEWnLHgtYDj33w2yCH6B
5KAhmxgkZUcfSXDVgK8Qi//yqyyCX2GimwP68XRO4GDoQ00viYSbKXJlxa7V3P/4LovXQ5yZDU/M
QDmPgF1Bzd2unr4EXW1zwz1la+7WEDtXovofAy5inQ+1x9xQUjzRCuheVHu/NzZG3e6BWVyb23xc
Fu/Ny6GWQS/LDPiaEYTVCs7czY4dpsNsuDs65muyqu28coz+inR5L4lQsC308pQWJtRr3jS+Fsav
Neb/mNIiQviGNuFNMcfTLxd2qIAbVlB6+SaCs6niYBtCayjP/g/mM1fuqD9GXoQJ6NywgRn+dO5p
Yfdod4Xh5+2DtbYXlwgyZg65nzOEv97OdsyTroRwzxt6hTZsH74Xp3a7RhVY2YzqImDQUuJNJLQJ
fmLfhoy7QYrGgznak/q2Mre5AnVrL86/5CI0xSZTmwpYhrOkqrQmXd0mtENLc3CQTXmw37W7YHAV
A56ZKiw38x+3x7+GVfvj8y3iyYCLuBIFPl/uwnnU1txx2id4k0IqCGrg2Zaf2x2HXX14JOl9cwpC
i9/lK7WmK0nIH79hEWtEXdMxlQ2wHSDqoVYO2zgoYUtmafkLevXnJv+QWbGSW62dy2W84R3U3gni
TWrGloiwk/B8KY1id3uBV4ZZ0uk0Y5xKJUYcNdE4DmCBAJQOinbCvT3MyoZdKvJDiA+ZSJAoZyWe
XJNNbij1vd5818ka8ndtQotIwzPU0zPJcTTMnYBnctU++tma0PTaIIugwsy6kCb8hs5FANZ+nTlU
FLbAi+32qs2b+8bhY4vkg9cGH9R+PuaRtGUUuEX6nqv3XIstlrP/bsOxec4XJ13p9EEREU5aAM9f
nZ18iO/rycftGa0t3CKcjCBtsqHBdqPoS5r95DRB54wg3N0e5lpX6/LILkGmdTIrATOMk0XwAcG1
VgXuJFA7UomdNzuBxz+sH6EttPLFVkLFEmNqdGk1piZ2n0GbTVE3rhwORfkDOjwWHQ2HY9ZKGazE
p7XDtQgVIqGBkk74cuXwvS1aWwdb3kfNtlsl397ej8uOWqHUcACkOMUCHnyp/wbSgHf7w63sjyW8
NA5FMbIRV2msvvLwiaIQQpO123PtwtYWMaIokNCXBDnPLPehH7Pz7HmuPY8ehPae4lO4Iyul9bVp
LeIFgH9CVTss3MAfoVNup8XvCby+22u3lmRpi3CBd0oVNhru6tlKwo/s8UsA33f0abardxSwzF/w
ughWDT9XNuCSuKhMQStNI1LOTQy7cDq4iR9YgqROXqxdi/McboTEpRi+aVZMywjeY1GhOoQfAEhb
Wcbr34pznekC6OOlW12ZReCOSRVBN4DHVAi/aP8Hz/6FkAcC1D+jLL5VlZeNWdNuOk+wVqvMb6Zy
GpmbAOcnu7VOy/XP889Y84wvIjthTIvLukURoH2DMNewa+ipwW1ye/td/zL/jDL/iotR9ClKp5gq
+DKZ5uTsOIVrlea1L7PIBWMzHUYlGLBmk6dBnlJp9pperXz+tcVaJHt9w5KOp/10zoDijIMAtFNs
A5W7WbDms7c2n0Xc1jU/1EIdK1YBqh+oAEsBFWWuebysjLK0l29y6IT3AhPKwUpKWOzkqQYG1lqu
sjbMopUtRp1XPKfT2Z+2eRi4PIcMz9oO+F/u9f/ZZEvNrb5lRViDrXZORk2zpsqEIwPkGtkdy+td
QNoNZ3BVL3zT0to16sPaDBdBnESqIQKOGSZVbjcmjFwhVicjfWUDXk/6/pniIjKYMi8VVcVpTf1T
5T8U0HKLysDOybc4XIPIrK7nPOeLQ9vVSq+2BcJQAgFbKVsbxtik/ojiI5WagyPtkgkyalSuJJur
Ay+iRV3lSDVrNkeLHlYXsVMWH6zr7aL83XSqDcVAV8SJW8iVB+XK8TYWMSQCwBcNLowbQ7RRzXLX
9xuA8uB0F/CVp9W1gKibwPzpFCKDxhLcoZX62I+sms4NwLQlXD1gbr6yV64u4+UYi0ymhgWn2Zsp
YAJN+1yHw32Yfx/j3AXluWpVkMjYbgjHc9ckKznn1Zrv5ciL08DUmPrcLKczYHo/IsmeGbwETWXw
0iT8Zmgo/XKfWbKiJ4ADd3kFWmLOPT3ubTqaLlfW1MLXVntxbDIqIlmwejqHLHG06Kcmq5UpXzv/
lzNenBVonPayjzCCEb0rCUAnydaoJu/2LXptf14OsjgXZdLkHRswSMq4VU7BJoBcKAFmPVfXCsLX
As3lUIujMFDWGlRvcP30QLebcLGM4ZvRg0naB1u1N+2Vmc17cZm66abgwLEgsaJ8ed0ZIlXlFKKU
hJ4+G0e7aU8a0G4QEAVMmUTMJrTdN4py6hsVAYGa4xMu/I+8mN7Lehg3alX1dt62nVMAUtzkmh2i
Acxgx9OabKtVIAfk/mCz0XArKJVCBKKMUwTPCcqlEDgFgOJIjOkxQ7M/LEJvDMjRUAp0aYfkBKXa
E0fmBVNcr04CKzTR6+0DywB1iAG0X0Aiu46ffD1x/GwfK8+8rd8Dg6NpDUMrrvcJCmHam59mb7GP
opjSbBhUpFJo5EDv0x6ScSWCXt+N/7OaSxPqVCvEwJsYyVBMdjAz3fjSvGvVNVL+9f34zzCLa11N
gsEsk2g6t0KBFi/bgAnjjSp0lOia2MX1E/zPUItYZpaDBpA1qh0S+HUdIgrtsIYaWxtiEbSKsG36
HiWoM5fAXdePkGZ1b+/yL6nIG7t8aUM9pFLyAWzF8zDMFASYQTZPolbAmCi9UVZAqZza+gXwbFsf
DBsg5JTCn9RQwNiBKhia3qHTFtRJpbpLuHkSEPed8Ds7aGXUjhGPlpbqlsa+p2q2k0G7SXN/w6oH
qDccRjzuct0LKLT6npThdxr8yArYQiYA+yGJFXG47bCkNSGnkuJ9mBjsgTb1HZRdP4ggGiQ55hpv
06RuS8El0dfQo1/VxOXicEWASW6aQlONxW4yOlE1ES+Qi+aHXL/zg9DxO+a2JWxzUFJO8uo7KDEf
CSZDePQQjqE1gcs0gQ/dGgef7UD/3A55cpC8d3PYFHRt56pxAH37/g3cW2EB9A28aAebCNLXIHi1
uedn7/WqbeO1c3E5k8VmHSokSyVAiFA6AsS3xnDmb+k/5XXrhnVh+9VrbBZeZT7SCBQi7VekQDAr
0/e+UMEN01aupq8uzXJhDSp0DVIdFNTtxcIOsdaNkJ5md9BysPOwc4Ye6HLowFJZOqbiu33y0frB
IQDhQhcFmvVwsChCeCVns4iGzQFm4WnlZKmyMdsUQpagbxhrxH4+/4xbP3OxarGPNIj5CbvzQfD+
ugYUdTMacG8j4pFMLbNTP3GzPvsO+n9soQ22gQig6SYhgm4C2OM+J01mM9F+xFT3agJFZSWyO5o6
YTx6Gml3Yx4ArNs4ZgSNkIBhsXG+/Nh0EgQwRRJvLEocie5X0kBy3UifgBgCXzJLPcVUD5nKcNAg
sa0/wbrXCil9VWBuMoAGR8DexIPDhc7wuUl+pTBUUwoowgFQpYSzY3RsGwnsZgOyyYPSzcmPzgDq
LWkfQonOlgjalfySXduDhipAdWYAysFR/s/kvS5DPOzSnt0BCWthU7hVh1vNeIrMQwyPpNKHoGUM
nNXRJBnAQccwPVf+fTcdaIMdwNtD7EdvAli5Tpd4sY97FSyIpBqtcUodre1dXd4nWVfbTR95SDL3
SZfYuWp+Q7tdWkUIUbYscvzG38WVspItXC1mXU5ukQj1psK7kGNH6/CtBg0BjAjypoDAaEdusqnc
CYwODYAs8EzRNfwXqhr65eiL3AiwbD4aXcbuwIqkTJzUCeDbia4B3ef75q/zcPEFF8UGCf2gHK4r
8yQ7x/jUt3LTesE9tVULe9FeQ6qubZhFBhYKn4JKKRmU9sedhqZry39yitUz12AT1y7ai/VbtpX6
sDIrCa+wO7/pNxBgtGg3rGz/ayyBy2+07ClVTarGflDiG/ECoL8eQL5J2xi8OQk1PofAH6QUMYCw
HZx8rZr6zqzcWIkAlIzQM4ZsA9Evg5+b9c17LTm7nP4izo2DiXu1wU9T9uPrgNM5mvYUWqVNbOC7
95ncGkVnwbDdWbOdXVv4RYYTlqwIeI6Y0AoEgrp4WrVkW5vb/AsuSgYhMJlU6ea5Bfy9qKF07gf7
IX1dyaNun4xlNyoCLZcYKPbeVWa5k/kAqlQOFuqaD8DVB/Tll1qEmYLqfARRnd316nNioqQkJ2ec
7ml1XwOaWzcClzcUBrUft6e39pkW8aVUKj2r4Wx6p/YIuXgoxPmajsY1EuAf52MRXERfjO2oYQxt
A4oo2N4edwCRsuMDhbXPKh5rJbgsxU/KKpV+PTXsjpansshm4UfblPEmHlLn9uLNi3Mjai7bUEFi
Zirohuwu6jSHxCX0enUbd8GhbfRNb/4LDsHlOi57UiFMR4QgWMdUA7c3Kp1q3KrNKgB/ZVKLkJGU
g9okSj1/rWib7JPNLD6krnJZrlFN/pjNIkAYZpfobY3jO3h8n9dW4fm7GaoiSnuOR+vNoZV4sexK
FZMZstjHvmDVaRDi0ZT9kaA/dHtPrByoZQsqLvH6br82ewRuZ0aPQes/3R5iPi+3tt0iVDRE63k5
p1tjH+/yurbUNnWjJttwaA34BEW2FU7G2sotgwSN0loxkQJVIrIaPYWCwOCs67+tBQptEShivzf7
NEKsHTzq6dOBHZJN7ajwTz2o2377X2YhS7+KPhjHSR2w0xmYAEMu7UGvd+1o7KKiWtkVKzFpKToJ
E3RQ8wvsvQB1xxAwAL/37QGiC0Neebd3xzUxoMuDpS+eYIESGCQacLDmXC44mO9642K7J7kbxCf+
u4Yzixt681ELCktC/qakd81jt1E+1kiMqz9lEUsiRVMLvPTwU87iHSRGadpRdIqZVQpIR84Oa9C3
h5nc5wAsdQ5yiiXEoXtMnORJe1xZlpWD+Zd0JeS3kW7htzRO59D40UcFg7gmWKwVGnheFiMrgmw1
WJ1tsx1eoZsFA6Vn9sro1tSeoWy5vf2DVi4Pff69l+lLHXddEyKak37Y1sPDoKtOQj2fjVbSrGny
XM3vZ/ctCK1wgy7laVpl0pQgx8nqvGBLE1sOlu9EdnxH3djyqZ39XkNFX8U2YDidGngRGnzpu5VW
zdBCAlW7MysUHgYIpxB5iI2E7LQyuTcCQC+Z6gxE7A0au01oHPqhCh1plM+VPqws9l85OkSMmYGa
hKqYDOZjS68siJHJRBNobs/QSAjq261mlS/yRYPhNpTmXOLwu3Gb2fl5LRHGKi/i9XLsRbwmmDj6
EEQ5pX6wDVllFdOvCWW1isLBQj3o+ZlXRxH+bovJNsHPyDKcCyh28aI+9dAP0NU7Nd1MTWmpMDqO
AB8FyaL033vSwJeL2xFEhRiFqIYEqVZN3G6El6/6YZZbo4eUT1qjlBBCVqBswMh5A7XtUObFPaOa
a/IUJKUa4tXfhf4K7icEaCZbR2FvSN4VulNY5JD6re2kpRjjQY0Hy4zKU00LhxqoKNJul5Q51Cwb
t59iR+/0bZhDlAV+AiWUu7Ss8Pr+xGBLj6qaXcpmm0XIjGDZXRN/M5FnEMVtyPnAfvJnmXALKc4+
Qg2rjeFnah6HMLPMWLUDFNNDuIaVDTRd6lc/epBN60Yp4G49ZJlReAFQwiGdvsnqNxWe43y2QIGG
sBYZLmuRLCXfguLZ7xS769pjo4UQIwreGFjrnQaZerU6su4VzFq7MhSLDcA5dmTXd8I1+6dphIh9
lB8L+TCXKHgogXLN7tCChb/uTHJhbh36jlTKXcpTh8HFr8izuwoFd6JLyD4Rb+hfO5p48K6yW1a7
XB23sWF4VUIcNQUtavwNT2S78z9a8zMaH0j/kpXMrVLQHs0M8tK+2yXhFqt631K+Jzz2+tqEHlDt
wvH6LkwK1G0T9JvEMa1qSxmzXZxoJ5aHGyWvjmoLsyvzLRMekn27qT47iE5D9YjagQHZplQcM9N3
DN5bDaSGIqhRxVCYrhkUKcZfAUXZQ30vh5+5PA7qqeLwTjPfFVAEdVp4cBk+0XE8yeBnAjfPLtcc
MaE8zN9hO2knfQ6NK+JW/Cmj1DLHwktVjt3W2SG85bDNKh/G5CoAtdSf5Xx2hClu3b8oU3VW09oz
5G8tgLSAjLbgAB994C0YaHxjAQVeCHKncxOPP5da8SCqyJ2Kj8ZM7KDP3KA8NxJy3mia9OEBNhcu
SShqj6EzTMSKIx3aVIUzFAeVn6GV5XX8vonUfQG3Oe5/GL0PTaXXrqCbKnoty21ZlfjH3a5uBi8K
idUJanXIWXPsYklwowPD10ePpgofQAgs6V3hcMBz+0puVRzKsmz3JMghYAXkJBQZev47qyMb23CH
+i1ygMYR3EpsUoDjI1EhDKpHQfNHQ+mc0Fd3GRDVOU1glwSl4WkTFy+9+WT0FaqjxObozUfydzRl
56TpPBpD88SMbJHVDpjcp4g2YDHS89SOe7BIrVoeauXXRH4BH2g1xuvtS+0LYn6ZmyLWcWqgsk4V
bsKwfFHZ8Usj50CTKCdEgedM2u1d4sqN5vjfQA105Et1iN9qRNz2CYo4G/5YvYhdFFqrmceywLv4
HV/P7Yvb1ewqcwzm3zG7TYZ28VTd9y9I84on6HntlCf/ONiDC12iAUYHQ79bzy7/ugCXP2GZh0FB
ulF8/IT4aGyEF+2Lj2DHnWRHXQXZbO6yFfe9L4HkvxdfgzqdojEBM7g/Uwrom0V+A0dqLP6c+UGM
SbPgTw3J8cbieHCrVg4RJiFcqP+uFcGuL/g/Yy9TPWC7KtX4umAVe3JqO37SXbEZNpFXrrgzLTO5
/7+w/wy1eDkCkxLBJ6eDUL56lOgbJPV/mq5/jWAKU8zZwt9Odg0Tk27mqMqNQnoRPevw2J5aw+mb
59vn5eomUQHw40hJkJ6Zi6eVPvGehm02f7LqGGt2+q20A3cmo5STpziJQ1ZBkjBw+DshgVegqut4
J6gc2qZ/7hMllPEYlpNyqlpYoqrqMY57d2zlTkbUySZUuDsC6cHCLVsGK4OfCiCO2hDbao03Q4hA
TiLQ74EgrlOLacimDH0/5dV2LOKNlCCYohVFdGYZGnRL5HdhQIlyMG1olqHx8TqSe6PbyeYYSd1t
i0/TB/286GZjFShTYZ+S6TFFal6XKLdDDXFQDMgu3RtGbs2eccr0rOGWUGedt+xXpJqQQ+FQnnlT
5RNaeVRCmy76FhVQ9JYPg/YZ1+D+Q3uLy08duVdadJsM8jSh9pYgpSFl79bFhEsH+X8NjSYQpUcQ
E+X0LUjDfYTbgiTJrgzBeQgqeyhLqGcSN5fdrhQmDNiRfySIxfCxw91HVAhRI6OgybENkFIqchNk
T4gCkC5o7Vo+RcOmQJsUN9RIwPzv3pX4OUF/R+W+k2foY2jP8wKX5QSKEOzIpbKLUZtDP5ER3C0A
zsn0fSoPhSBegyqhUX5QWELoApXd6IeqTDYuFot0T1r2ngMwRXEfVzsGIbq+HOxGUFvDn4VfQ4Ht
M0mqDd4g7y2Lv6X929gzDzxGNBHBDK8gl4mrX4HX2aiHaGhVkE0brTbRD7RGwyZ49fV3vcetlW4z
dGt6+TThbz2TJzF81iSA/pzpVvW0MQfi9QpemvV3pYntFLcyLrs62w9jbmc61C4Bca2hh06zBz/m
Vg4rVmjEwjdPfUhMtkur9Etev1Dhzg0VLTJnqH208dXxwCvVAXQElmxoMOrpAVZ8Vj4/ZwC2L7TU
ArP8LUeKCRCJU0y5rZSZ4+vII07auO8jrCYeQhHK7lP1xlpuKzTeG8UAhbrBI+W5HSuvriJL6ro1
dcyLVPguxW6VlPdwqrA17a6DuVIcbzOIm4bT9zTi5ygZbGOCaEr5U3YxUizpdPJj1H9P5n1Xz+X/
zzaqvCp77qCVXJt4Z+p3LPHdqvctggJO0QJ/9ksEk502ieXrwaFAA98MY6+qm+1ofEaQZlQr6kxA
jBjTU4hkrTOFnSSIuQx5BlrVBTgNAXKJYTjRytjw6VfdfrYSt0GUedi/OxWNQmgMbVj2VI9vpQ85
o/SnFo8uagc7A++AvnuaauoOVX4vZO8VWbYd5GfX5LYQ92MZ348aTNzxjC/oU9xvFB3pDMAYbTJt
EDuhPUE2saCfjJ2Ah3L6eMZCdpYfHfo8tjOQ0iY8KaZHVtyFZEB5O9qU4twnDzpCR2a88uAYqrDk
JdI2M2nV+L7cgLC9Cjmr6Zn52j0PYzfl2ZeyNClCF2T3HVeGTWVCOj3WnJKPKCgU+hZe5/CVvwvA
VYFkDRrivUVTN4PYVWJyfPydio/JnN7/RnhnmfRdbQ1bdp9d/5ZC21mn8OX1vyXkpLWfPdm3XWhF
MAGtBojjsN+JOI9jse0bJ4DwZYPMPNPtIUcky0oHTdsxbtyAAMbU7KN8WwWGE03Vvd8A2BNPe7em
FogMm7p7jBD9xuBhar6NkKrNIkAOJ0TSGjPToUoOHZHUdxXSb0bfdOlQnrsKjJ+iwgv6kda4KSAN
hVXSi8wTPkT+Tai46SDLnXqoVMSttPUCciBha3eZgKWhZq9cZMtyBq7MP+6U5SM3K3OqaWI8VTV4
cJC9TartMAvqtBCC7FtHzuqmEBfRgRZBmgujU6vsIIE36HsjCncC2kx+u9a8+dIXXGREcMhWmIJr
TnCY5P5500WCkF6jxoiaE3VCtfbg/YxImQOfZexQQ7WZL45EPhAtBNKqctT4s57ep2lwDER7rf8I
yGMtNKtvxj3Dz9Nr8buX5i7m/IHoCEy8tQV5gSusrcfN02xD3Td4VVQJhC8T8Hp+sGgWlB88oSVQ
X0eXmjAnDu6b9D2dDJu25kEkKIKl8bb069LKzOjQRdQt1MTpI6hw9NrRED/RyLMnrb5TSYcgbJza
pLRSrjr6WFijcTLE4JRj6A5Ktym118j43veoMUK8hPeHgkP4uYQPuTzMFQMyKJt+esrb0A4kccz6
hy4OEUR48+StqdVvoE/A/q+DC7WPIJ4WdmHWmyQ4VRp0TvDAidjodYGwU9ntKRyHAPvEDWo4oMys
7an569z4ektomalruR7ntXJSKrCV7A4AnPf6LtkbznguXvWH+I7Z3SZ55t5wgvvovxt+TqS5gGTB
krvF4AFKq7xA3WYXbNtNvmlP0p0OyQsc/KzeQS6xH7fID0P0yNfy6WXJfT5OKsRsNfjHYvcuez2J
iBU/Go3phD2bhECgpLs++LZyZq8Upv4YZJGzF0VcDgVNlRM7T57wyo3p+lukJUg7M3tNvIxe+5qM
GYJqKpC2irrIOoO6r2MMhylp3lyDg5RYd47c7oC8yR1s5C3FXb6r7vi2SMANWpO/vJb0Xg6/CFA8
JQlEmafp1KIqU4lv3fByezkN/VoMZLqq6QadXS2WybxWxmLqhmo6NZlijdARmhjcopm+NZvQLUxx
iJU3o30lyfdXnfwIJt1uO7zwcf5Jiy5YoXtS4Y4vUfobMyeUoKFP1WaMXyitoHZN3QDcWGVUf6ba
S4naNEC/UR4dS4ILvQ02WvWStZ8liHey0KxqTDaqn//q9MbRB81TCSCqU2nzpIKD9Yn0plek1Tej
LKUFmws7KX+1Rm/9P8rOY7luLdm2X4QIeNOF3ZbedxCkRMF7j6+/A7qNK20xDt9rVKOqziE2gIW1
MmdOM5mRY4j0il3mV2viL6XpR+EA01XfJ2V9OyzhS69VfpOGT61Y7AfOOgFAB2FyYEhQ5TLVJcgn
WHDwacRp12PGy7hqFyGTmMM7ozScpLyZzNhJKJTlfvFr0BhTav3RiE91/1qb/AuoWCvpkdhKXWn8
JgdGWz47Io6LrDhba+dPufqqguDgfXQWNJXi+8eSMhCdJLcZ630YEQwDulfjx9rqRJ7/SCEKpRF4
Tv2alndy9DGmilcUbLIaXGPKmu1VGZiJreVdypE/pqOKnIPsBzV+rRh55ZHsNLQRgwdDjYm2P9Sd
p6oPugKmFoJF5SI80dUL5cruW9Ufpfsw33WRjvryASchbPAhYRnyUa4EEtQsB8quw9GF/Wrqb36s
Q38llR+tJQQWEFElI7QdFO49wcFaIQX8Y7KudGO1O8r6zhzITl2YxZH4vJlGDZI/QmuGNEWXoNTX
IczherC8JVah4FMAWfRX1eqK2erlJJAO5hKUDRdeLXekUB/U1k0VIjTr3K11MRBD3W1NwdGUDFOm
58pQd4L20I89RSiBlLmy2rJyjuTFFls0noMeRGMbaGPIKUXHZlSuFVVBqghOJpq+quvB0sg2Zrrk
wVe7TBGCTH2B9R3o8gCrS3OiQd0RC2m3OKQxpMUHnxIqfjUYDYgExY7h58SDpYR1DCvmAqSPmfc6
cRrz0BwbTH+Uya+kcyVX3CtFIufyOGANL6UvBU72w1zfDc1nQgDqqg9oAtvXNjftYex/QJ0HnR4c
2cLwvs1grWK1FhmYbfb0DxU6e6Kf59Bdlwp39+ioqrd5R6ej39ey4pZa4/Z1bTPypdlaHANdk1Vj
rHqzMmACr7flBbOtlEIIS5iufzVEuN2z5RrZezneZsN1vRS7OBd3CWcrbk0AtPzFLPfo0XO7rELo
/RJG2tJO5THN3VVLkbgsjGAJk2LfTFo7sh6KDBNWy0ZxYReyBPgY+SrhJDjP2vm0kelbXJnIcjSf
K+jSDXZTtEgQMO/LHnpz/7DAD+2eCvhRo0BpkF7lSrTPok9FfI34e9p0R3TJwUrYSkS+VBzlsQRw
Y/G1X5ddlYjM7VI61sdlHR1Bf+mGV5Dhfdw2tpIUvlW+iuw6lSS6eXnTLgwUCHpv4bnvigFfuvw2
jnu3qw/NBpyr406J8MwD1VlM/dAjRVTSuzgG1Opze9Ikh/rewQHX7hMiMPXHfAyhma6uhmNZH5+K
5WWJGOdp/GccNvf9R1O+Z8pShalbl0+R/BITWr5qtPOk/aho3tJCtqMx9WKF7zSe0Rp1HlLm60KU
HrNi17M3WFJu63PuWJW2b1TN05e3THoXs+LQd/G1GhIzYOS3pcA8p3lVJMYug+JZtXqucX4jvpXw
KO5Z63ddNtoz15isFp3Bo0ZA6ehlRnYl5WzwjeZ2s+xpw6NEs2LlVzI4d1iKrp6n10lj7fJZ20jU
7tJFV3ODUWv+S+07D+oQzs0HZAcsovZU0a+nGbVRmrqj1ByE0HTM0dwVYXgQrPuykp22LgJBrpn+
gpHDB6cM5V81gQDuu0myyWlxBsO4VkraMx02BlOGhlRMqXoO1drLy8ShfLDDmS/FjF0cn/wcYkVO
XsIyGby1Dp4kw51YcFfDtMPsdS7SU83mmXb5HaM4d+VkCaPEGaKfgPLBZJTnQpu2RBhbAjFRSAtQ
+s8WxEUPsZKPtl2NPViRHSY1fsTQK5FvFe16EJ4l8UdUHaN+2xlp5nNM9vXO16PqqaOPziQ9KJKU
ivxu4GMWq8U3mYRMOXvEtvnW9fssMovPzVepU7DO+1yjxuklHSGK/qiNMuW59RP+A34UKoR4I+hH
y2ni1lX0xC0Ak6rWANj/NQjWVRYRDWyhxuiI10nUQBAirMEHUj8KjNd0v+cT79KVyX+cOWkcO71Z
wzl/FMLaKULLNWfNkYAbJ4UtY77Nm1erXtlNOx/VyUlP8yMeL06NM44UKW68vOWce52Ze0p3uxpW
YGXqFpLgS8xfNOkWMeTZEk5T99aSAyduiiSVb7yjuqDix8pMyPVbLTO9rnyzFvVYq+t5tu5FfdcK
6XUGxKAKkp/Wsl3KIdBB5sqC5obsbcoSuYVaHlrAg5jgwdECSo/JnEhf0/GxshIWX+LnA6+pfViw
n8OO6djmFQPM2ev0H+08+JPce0qxBIt4FQ7sVUP82HafZpQynruSLSalVBEmqUsEYVTRUyN/6qvu
yyjmpqJ20iJIe1ZnJjoWAcZR85Am+zwc7FQbfAlHTZ0TbI6JUAvZN6bJM0bcudbIkWTcd7r00DY9
fXPjJrV5Y5Qq8TgVM0fJnyifYjSwXf1Q62+zxakWqvaQfMgiaUWd9ZHTijBpdWrKtHbI/DwyvUl+
VtbyAENwHVQnUsIgr+/nutiP6uxEo4SL7Yshhk6fPlfrtF8zHQk0J5TylubWkyobjk6NQjKhG7ey
k+bKgYbbHVt2Qf0Ru4ODJI9HORMJkZoeIkbERXHSp2EH7CUp53J9b8itTTRaf/lnV90y2PSMdfBE
AwZm64qycdfgTxPVgq8U/c+pxRJiGG5mJXTLZjl0yD3g2eOQ1nkCkR78T1bDC8EaXDDByADW+L/t
hWYslZl8Sle4lCb5W9WUXjmPTsbYU40+oAL4LVmYa0ymKrzeVuDZ9YMdV4OXdbRwsfG7KO4IJ5mE
15DiLJSwoJ+v5upxSO/MTqeZBADHwFMpmCB3HwOGj8YPCPsQyIk8Z/cTCFCCTx6NgptRy4jGaytp
bpn5bbFhDJEzzu8Whvpmn+OOlf7vhDul6MH0M49FX1dfJEClqEnBwCaEHy+tse/n5bQt7958XPOP
ggljPF2DN/uxZW8PPIuCYbyB8udEOfER8V3Kul+rkVpEckb15yLxbeWhnY/nNn9OIryW9GGv6Xda
p7B//Gj0ytWsX1N5ttL3XnyadBGLK8WOxGXXgQ9IILod+sy2n/Yps/PW+CxMgaqwJrHkFpdyxjiC
N1QEMQ+TgyzGEecffYS4Ass5fQ393Fxo2w1bV1tbjWO3FhZwr9prqaRU841nwwAe92agfelbg5h/
ezvCdxTgVVplkR7vgrmlZYtZWNGw/G6VCYWFNBjv2uC7sd4/LFmJUvHP62y/44+x3pyZpVqqHXgO
LblC+CMQuB3v5J3p/Xcz98WM5K8rXarV86hoFjxZFwgjs1v/NHapKzhQHhxgSdlOb78nxf/b8v99
xYvpndoKSq7J8XoOiRNvBRG/08Lrs8z/5s62RvdvVOXv61x0/Uos15LelAuj0YnYIFv1Sj8iSJb+
DLMOu7omKckRvoVTfvf3/3Xdi7Gd2ma9WOnFdl3Jl9x+X782AZSGYMVPP4GOZgWKl7/lDsaxruaI
u8WlgPG/U1R8uVT5XjZkBW6ScTFxs/jwGs7d5awGmq8c+93Gb00P38Id/4IrPOY/rnPxSRQYHOdr
wnXkW9FRobuZN5kz+UjfwKq+Aze+GP1yNU2REd/omqFcjvTKZchnOdfmc/UrfTD88NzvkwNCA5dK
wKOLGb0tp+B7fcrX38kfF76AVSy9l0JhkuezGOgHIr+uM0cKGkRcIGSll1ybXj7Z/72C/wlb+70L
/HHNi1cIIT4Z41WZz7Q7jccZ53UB+WkBrMbr9bjFI8+7JCDQw69tzFlueb/etMPN+bH//HZL+vKz
he4AjZygSMhlF1tSaSpTrrXz2dphG7wfCD7S3foj+Z1Kqzn5IboWv6PzfXfNDev6YxvUxUgtou2a
rVvvy1cGP2xOTE3taj8Gwk3mJu636/lfcIsV9sd9br/pj2uWrYIbidTN59HHq4jt0PKKU+qb7kj6
LoB10O1GX3C/G/Z/ARv+fd2LBdb2dWngOj/zvSZ32Kj72VHa9c/Z22azuXLtDlf0A2Qjt/zEwPy/
l9qXm8UfN32x0nAHUGFqpdt50++zw297Jl/efbuItkVyuTeaIqAhBrl8xJf0RNNYxjjSuI56W+/N
p9SFNORat/mdvFHh/e+Yz/+I2viCDF2igJQsnIUY3Pz9MosqHRd1lOUzkBXpoIMdRulB3VoELd8N
xpVlPFjmm9B84ADAHL2zpRnVS99/GjgAgDK4/9+PmZ9jIRi1DFkXL4krxVhIGOYrMu842jFtCHDB
8v8fyod/SSrbbf/fdS6OvtHsIhkcZruO+WsTHNDTY55opzxl/ZuPlNnHvy/1r6tdPOQ+ykM1HCUe
sqzCnyj9dAGVq8QgVsg1R0yq3lvWYyqa+9p6mKiUFzqedX7pxgQb+MpepytdfJRhiBVwI9dMBM+E
v1tPgLKsikmgLaIc1J7FJrSn1bQFowgSkb82MFejIcK6N2dOLSUGDlUJVA0DsiQGcELvKw1AQSvR
udaHNnkX1S2NsH9Jq96XMIISmX4VZWd3ncAgPXEHGUrqstqmNN+KSfIxQVVd4+pQlHdSO5IxpriG
MHpWCNHAqmkw6baT9V4g0a+vaHAokanUFTL/rBpGo3A1mqlX5qkbSod2vtGk1stQ31Zg0SM9ZMac
fpWgBogwpebXQaYnruluBNmLJRagUoHBpW4uQFPJ36g9fegM7ZY1rIyOXN/CZXFgO1/3zQ89vxI7
4Fg5Owh5duwLCfQbzrPwoscE3NBixSXmtuEEOHs1hDAwMr8vT0t6ThOFbmBBrv5OhiU0Vc2V8vUm
pt4HZvxIhVvZuiM/24H0FsQEAGiI/xR16ybh2T70UmCktZ3Lt6b6POfXA72+Nv+QhGds8pwtKUAV
yttSi6+0Fau8ZXXq/kMSMq+LWtdczWNaV1TqMlSUwjMhsShQLytmc/i6k0fwMuKurjaNq5LTJedv
sfRiDCRMrJBgdeOc9QtmE2DIMs0Ya0FWbnLmm4b+MMdvqvAjBdiVZZREG8bYkmC8seF5LLBaNfm9
YdrWARmpJhGCiwjNYKbfDz1pAYo1JL8Q5iC1fghJENMFx4rgCs2V1HLqEGwnt7dWd0y7m6m+La2T
Uj1VSu7380mwdk0k0qREwZLngRm+K1oKsIOWRKkPcj2BbSNGBIvT5szOi/txuBIAQa3yCnpP3Bs2
4LMbtqdJIgsGuk0VPxmlbBfpDVxSgCwFvPeuVV8mOKPLyLQeAFDjUD620+xUynuaAbeApkQxTzF+
X9YPISuOsTYyKlecxLquhnUX6fi7Y0AkWBpPbzgJRGYLNZwoZjpGo9s99Yy0hT+LxsHYNMqQKvPQ
oL3tfKHs3aIvMDR4W6zRmwzIxWBBbX5f8b8OIjzzCsqwke6m8qQJmrPg7FGLtQsYd4rn2Vsm2Zcm
YDMAyrLx2+qpDsOPaBjctsqP6WIcFlPx6kY8Wgp2U8ZnhjecET7JvAYp/CWFopPDD69AEkpWFd0a
JK0kKOZx3y6o67PHNav9UiJPzXjt6t28GOQfRu6oKLuad2d2iReqgNBj5/UgV3n7XlUmmA4l1EJi
c+VKOOynMFA6XJMj6TlPrLPYEbFSmLCQfAn6eQmn0ho/lDxyk5RVnaeOBOO7avBDqA5q8baChDfL
s6o9Siq0ZsO3xudlI1b1GAOyX+X14BWqaWdx6dax7Hb9nSiA/jJAGafixah9WSIMpm13K4SocMQw
SirdqBUcCK9ONTGhh8Rl9Q62JDf5WoN7YZML26YmlhM3Wwfqrld0867IcH1KXKV9C0u+GmFvsQbj
8NGYzvlArHcP2NLBChJUZ1p/MobXZ4jjuYBkBNOtYXVr/glVeBUgMqzZ3WQtnp5jOC7bckQC8WzL
lgXL/0laHmLll9k9d/K7Fp7Nog5m+bOvlcBi4raazTfH6VdF+V8nz0V9qDQ4S5msJZpX0cFgBFLa
b71HtZ+DZafuvq8o5C+6yr8ueVEeKq0kh4PKJXtX8qungQ/lIb1B0JFTnlaO6SpBQ8XmTS4+GjBQ
/fUpcgq//4TkJHxbrX5RIP/1ay6KRg5bVegUVT5rBI0pinWMowRA8TtF5vYcL8q2vy5zUR5iATTL
VTjIZ8v4iMmMyjGE/u/K6J84v/+t1P6vZLloI9dBULRyojQyrk0H4OdJO3VXylF30gccvm83XGJL
WiXhdZuh74VbzSk9YnC9H4MLGrWDyf9ReTl5mwQLO8m3BgVf1ed/PYMLSKZM8qFvcn5gup9Pk1e+
ZockSCK7CQhvDrIbSFYbnFC5mZ98y2X9rsa6jDvvEyVJx1D832U3QjXO9/nP5q3eSy5FO/IRUkAh
0+LzzKTjxtzpRyZ8rrL/77cki18tBPgaMGotVZLMi9U/TBGAdNFNZ6Mogxx6q1Kgy+nWE1IFO5mQ
VSjKdZf+LOJuZzC9guLjWmYeFID3sXTSK56XVe1rkqNiHY5oqtz/9y/8bULwz1KltQDzoI3TLuVv
o5VNkqzwmtSASc2ekcL16pIM/K46tb8+R8G8Mxx13zOY8LK96pMJHZDN4NRB+cij82sifL9z4//6
sf3xoy72qbTSFzPt+FFykF1tsFDvlvvypvbpZz3lPLmia9xGN6Ft7urvwcQvv14D1rGhYYqnX/ri
JctSdbO2brvkxLWTXXOoHDBne3YYpauowb7tu75cJ4bKk+YNYD100RLkZSVpAkUnohkYNj2TzS3Y
W6cCSia7Bb1NlmtZT5ztUPvvBSB92fv8cemLZ61FrSXHkSWd6zV2zaXxRiYcWfQQ4mlUJg/h/GrW
t8lq+Vm3fqe++3I7JqMeTZmhaeLlbZvMuLIxabbFN3mQ3N3oNguqT9Od6d85BtDg2No3aoh/0sB+
75x/XPTihrNOSc00j7eNKQxKlyzeXRMU790dDM7sLfKwu/UYN3umne7i2+IkObDMMqc8kxPjau60
+5ZQ9uXb/+MXXewSmYbr1TRH8nk5tHvt2B9VG4rPoQc6+e+XLW+nwj9f+x9Xujj/ZkMRoHZwpQ2s
Yag9jn7uFw5PwcvOIxm+QYF1jfnbtIY+255O6a5/xL7qjsjsmnbhWfrmdXx9TjAZABRVLVQBF/C2
nCyyZIbJdvOLA2LnrIDAIFe+eI4OAu9Ccox3vFNfEv87LeoXxYkhwjlTJcPk0zPMi6UQL0kttqM5
/RbGYCc/vaGOCayrxNHt4mE+RAHTsTMNJv99OfWO8Fq+1UF+Vvawe/771WyX+vvN8FP4EAi5EQ3k
sZc7wNDVS5+n67loH9v2o1KMbyqGLz707Qqg2wZKX9RYF0WJJvYEAWjRyoOO2UqjA5Pwl4gC4Pv9
7Oub+b9LXRQnzFVbVaqh12qRYIvxp7oI3zyuL4S7f9/NRXkxqsgSNqE+W4fiR609PIYH3ckO80d/
7O3BXb3KVSJn3j7Y7z6jL1D1vy7++/z6A/Ns9S5PjUVZ+Yz0A9Sj3RZtD+/FXW404n36x9ROWK/f
HRPmb17y5SpRZF1nokYEuXjJfK1MGLVVIYlnlSi9+oR8ORhgxjdhHqiz7iZaD3t6dLUeyvCqaYFq
dQ4kJeSlk5dEuAtBXjyWFl30rDhi8kGIs1o/mAB9MoFsBtQKM4Gi3Dzp1WpXfX8L+c61Bg0tVfxS
QXWRkMjqxp3aKS9yfzvR//czczbGwAtYyATx3soXVMq5gwWXGykzhEG0FwK0sZaElEI/mGpzgqIA
4DUfl2byewlhbNoxcsWDEE3uhLy1VpBh62F4VpQUo2Ym2UnohPV7XL8ZTPYxiHZk6T2NLPIScIwR
830W154gYrgJpiFlqSdgG6DqzyXsfguF8Kwyhpi4JeCVVCV2UWY3kfudqEKe12JH7AQvhdQgN6Oj
8pim9UMq6l1phnZpLJ6E+HWFFNGsWOZhBjrpV8Rge10HvaPZS+ThIoP2ku7DgqY2lJ8ycEwf/jCQ
bogrBBRZ86LECmDUPY4pNPsSnXfpGuBwWTG5DfPcZl53mY52hL4k48eAPYnyDEGsBT9S/cpSMVie
EHP4M+zvJTUCWQPk1iu/WCs3ETNCFH/J0Y26VI9LJR+agXQzNTlYmPyZCFoE/U3snmTei9knvpZl
ZGGipZjuVWa/Yt/d4wvpjFmKDCHytJLowUI6djnIVfQ5quyGpFimff/SkocitpKTFEMgwVZZDBhZ
SIKtSkCtAGiU1m4tNW6FCqEqRBcnTk/Bba60mtPm5acU80Opgc1UhwSNTJxaL5VwM+rGPqrKnWQw
1n9UdXoXId6CMJqgb+9EQBiqV+bdM7rY7D7FbRqpNXXSLSpYUkPrpwhK0ThAbC0j5EzZJAMXXq3W
6mvWbSiR6BKaO2Na3tu6hUOoS0EqWad6BMIqakQ8ajFe8ywaeNXiijFGxx6Cq1I0oF4xDccSBG/t
kVfEuLWqCwtuxBs2hpBp7dbU2jcRJNC2qI+VXnpDI983heiXyexpRA517am3yEcv7oR4dUwJHFaC
xzy9TxBIxXMYPlkWAxpozjEerYr2vpQrgFq8D4mjNbPp0GjZTb8kARN/NfnZW4+x8dm9ausCif8l
7D8yUjvrvnELpXPXOfWadGPVNt7UP4XtVQUH1dTQyQPsTcM+mu7URDrmuDzqSwi3WNxXGAM2cueq
FRKCZXK19G4RETYtzBiSxJGgKS/gO4jyG/DwbHgAnQPWeK3k+15+XetNSr/CgyuOI/r+QRKwO8pt
ERxKHbVjAd8kwrp6GQZHr5GuDXKw/ux160mTfkyQDtMO2wm+oEr/iHuMuuohkPV5X7KIEnhDziKG
rjqOp5wWZODNKwkkNLM+DWHuGTjszyFpwJ3bz5mbL/Mx450qIuB1DL+BLNy9mkl7vbagH7ZAZ2Ew
96bd1MlOZYJRWizGn2pOI7yyZ3THEBA9zz6IuoMuQ+esr342PeHpD6/yGFq34ygHiYY0GypqF7ce
bYojGThyQXkjWc4x6sUhBgBsVj/3E9Dqu9ZcT3F+btTWn2+qeUAcle7E6k7BfaqxrB3USqX9kDSI
pml3OwhYA0fG2dwMRSfxFUm1Xai9h2pyX+P+C5NiKm96Brc9i6jUAdey2Bt0WEhszLXyGubLqV6f
IGDdY2zkzj3gF31lxTajF3yfZmddKSYCE4Jh4+U2RgSkYHQy6OkuMa6NOYNLqk73ZWige4FRR1as
Fr4OOJ7XQ+7X/KyqfV9mJEZGw1kBhxrgXDWCPKZ3xEnU6PcVpFgNkntjvUTp04QMwgJyVOWnTFht
bHV8AcRx5Po9bM9tk5Pnz079Oc4P1qZM3PRpWeFgiec03QLvpbR7hEF1/VgMvROGqm+tk1dL5T2U
aB3BnwjwatWfxiK7/YgmtxwCE1lmpZrOsHS7DkA4iaOduL5JbQnIutqSBEw9IzbS5UMRPZdW5LQj
bg7psUpxpBlifzAhPgIaJuuBzVrjU1ChQBRqutM6KAqa5sShBIv6RuitIF26s56NB9RY5DDfWOGr
0f+oN0naBu0X8q5mYmDACKXNu1FINhwb2nqsQWcWXlnFdldVrshhVpLKO0nAspsZWvormeZgziOv
iJklmMJJyYkj0ixH6aLjwG7ZydbLKuERXQv3S0xYItkGveZXfDQdeUxxDg25WHhT9S42+7cwNNw+
UZ0UWHbBYrEZXGn8GUF3DmE9yjrVvfypMmqa2gp94U/yjU+zVbomBiMay6kv/WRWjzMSoxZSoixF
tpAApkrLLyOer6BnuasYM0UaTmb6EyuRvciarJSKM1L3Ku2m0FU/Fxrcfg6bnx2Omav5KnQZudkJ
h8pNZZ2j9T1d79LpRS7fVXhWRYkbxgsVko8i25GK57Z+ruH01RY2ASYbAW2yDmprWNFpE4BGM/ob
+phkEnwxveMk9QUZ9ibHS/cytzqUdNGZjMJuW9AOapxxIOB5zDwjp34or/AWPkuc2n1Re2Y8PVrC
BMGx5diKXVEVP9Fqx05MNdvOH4PceqEggyDP10v/Gs67/NUUBFeRFocbmwTFaXKN2uG2M2I4XS9Z
PLlsDCgqThUKwdwksRsKSE6fIapXeZhf92iZJ60O2vbYbbRgtIyFqAUGJ5gyY4MGjB82jZPnzBBI
/9jympcYKrcEdt7tegivywCvP0auPB1k0bRnI9yLCDyiBAGagqUt47xyZboJ+L4iNljy5VDkHEcl
hQSS54XPcZXwWFbOnRWy4Edoxw1iPbjq4nQYFvSzk46pyYsYXsvwMaOmOigLe5j8QeuaPRgVNKh6
3YvUAV15PU/XmXKXi2/9Ulwv+PsCcWAU5krbp9IeS5CO2MAcBQ2k2h4spWJ+MO500IYy/xwnhR9i
HgS120na4pZz4dSQDFF+eq1Vk9z+S19m6PUmpNtjZnzMaYzSeLtjvEv6BHZijnNL7cz9sK0zDgY9
Ic8avQVLe7Kkd6ELtKknzDlEzU8iNl5YCdRdVXgUI4A4igZ5bEH2mXR1gCM6IvRWPRRp7klhvBcl
CwPBexxf/Hh9SFRa1gWSyQpelpZeoYWOvNbnuUKDYRTwQDfjk6uSfUTToqC2fokNwxlz9McRim/B
x1ne5SbiEbM5ZC1DIxDwNXnowjWIEkZYWetLyIFqqvGV8QCmLQFuy1dNmPqhEPlNn7r88UBWH9N1
tUP9vZqrjWzIlO4EYZcJDWFzSm5HWMv0URosfXmTVx+mMTihjk6VZ5griIJRudClO4vWBjVzzVEx
Ajh8nsgDKothD7yCaJxxTmEeGzy5FYP1o8QZHshsG1LxoK2i0xnaUYS4a3C86fqvlRHgaFz1mb4z
QoK7R1TkYenLWsjJyVA6HRzFqjC9Nzx5YzJufiT6rya/Vqdvgq6+bN1UoAbsCxTRMs2LvrEttF5j
ycER2lun7hfsDU8B/RC85NQf54Nui6f1/D3FQLG+6on/uPAlIh3rWp6sBLqd5apyhjq0o+qnHu9V
ydqJpuxCk7bFEoJvrLotqlNZux84Izd9hFTr5HM/Gsxk50hz+2UN4roL2qh3mQfeJJxIecUAdn5W
Ssa0DfoOZdiNUv9WlU9rAUNX+GnKD00TO3L0shZ3mkDjgXl6udlBt8GqnMrpPGC3FNJLZmRk6zLe
0I9RjEwDAX6ePgpZ7c0aJ+b0iTezLaZZMEvUh3GPPc/DVPIPstKjl0x7bxHzrl27x8TMVVJmpaj2
euDtau6RGvV2yJcrNCbi1xsLIngm3Qr145DH/CFM+wsE81Dy+1gLFOWxazNMfaAR8bhkGpUVueMM
FtdScGTHWntajPuEv5llz6kQ+4Zyqoaf48Jal0Ta1OKhUl5zCuBqWly5e2+NM+7TFUqBav0RQ4mW
qAkj2Tpa6Y8OT4qaLXkpGMDhs8ESLa33ilm7zE6iNq8zp4UE5blsOrwaJifSsFdCCC7VH+jF9nGH
rUFOFyHt1/FlVgWXTKZ9lv9EY+eFUKbXsdyVY39QTA47TiEp3FsGgaBK4pn95Cfieigk+kklueI4
ZVQc7XDJQ/zU70dIzlqTugoemN2cHnp+VU6GXxs9RZKMdAD7ImO4WzrohMm1tR4tinBj1G14uRDc
kV5jVUQpT8AEE0jQdOWmKZ+WEWRvndyhGOy8ZE9OaptctOOSw0tfleMIFdxoGGTWP/BV8RYWaoRI
IcnTA0YfXiI/iwmkezPjxENgQd02QXfXjPCcs+9GfX1fdNmxIhNIiT5U9vBunOkZFb8WYXZnmAJo
or+AGCBxh8CgOWm5AxuY1X5fUuMLWJpzFJM7BV0wfyqzEEMkZCCYRJR1gdI5ZjtFId0z7hJKT+0p
kiwB2+QH3XgHrjhq/VORnsM1CsRePlhF6cSqP8hhkKqiu7afcrNj10UVQjWc8SKqwbWwZS6elfFG
WfdJHTQVMX/l2zoYT2sLAhitKOtIbKSenta9HOa+0GEgDT0CnQcv8fcp0TCxNn8rcyO0njTSSeTE
hgAXABBAAEee1St63ecwvZLV2yzcmTyKeEyCHLBb7bTdRPRVl4q/uvwtWxIsN57i7rgWN0s3X01T
h2266mzWGrL6xJANKj0FODc+ZU+D9LMJ4TwDetSq4ReoB9tKcmrkDebytJnE1cjRmmTdszY9WXks
6CXMo9JgvFhnQc/BL4Q3tTEFKWpPpndXkTg5aXuk2XyNre6Q9LcIr7EaiD0KXrvD78UYI6jkPUSi
yrcEHgO1Xi7tmwGvFP19QgST4Pymc2h0lWVL1a2o93ar5deyiJGYRkpCdy/P/8PcefXGjaV5/6s0
+p69TIdhsTPAq8pRJcmSww0hyzLzYY6f/v2x3DOWqm1rZxYL7EUbLcsSi+QJz3n+CStPoPlyFypH
1aivOvW+plKx5X0H20TBBK3P3UOi0LU27nqbreULVJ5jlQbvm1Bdir6Zxzl+My5VTvs8iGLmhl+k
ipVDDqrvf5VGusycTdd9GcbjWDxWo0vfDPmBJa5kLxdO9E6Up8goqGj3tfUwBiechGZhjTEbQotf
d3p/QFbHh+n7FuRedLxlGRV5UaY9+JIEG4231sY9YMp/Xb1hiPRXeOX1hS5obf6oalocR1BQ6W1X
1q4dcffww8Ub9zO1pi+bki/v56J1Hbij24aSy2DEMVeuPlWz4E7fTJTTdbB4K6nyr3TT1/d00bLP
dU3x1BLaZzedSek7Jujo2pqMDnFtlG85Of8VL3l9tQtkJgpC11dwd0Nu/1lryqtSK3Gw4AwVQ8XP
cDaED/fG05wKkL8+TRtERJ+In2cx+YvestD7Xqkja4QOHx/TI8JleI/BcipTpg4zjiwz7Wt7jFHe
zd/yHv1JdfT94heNe7u1PWxZ456Lt/ORC8KqKz4Zn5VbE8a4PkeYZH3OlvLwJgz040H0/coXdRmq
Od3TdDwH6nm5h+w5G9fcNLhLN69vyzeRsB/ATtOb/ef1rAmTe/GYU83K9cAT02PWlrTwd5yD40O4
Yn3dN/tu2S8k3HDji7Ludtkb8/IHNNvXF79YAZyW1I1cY8ZMUovqKOfZAZqnu0CC95Bv8/tola/s
01sKhzN79xdDy7pYDwZpW3mHj8ehX0JIad9NlmLTeIJTqu6BLJbeG0vDjxeg7w/5YmVonUIfAstX
D9LQ12OZzb1EWeeueGNF/SvH6PXjvFgTZJB3btV53YEoyZUSi7miXRsW+Vgcqt6YndMj+tUjvFgQ
9BJGXTi407DpFgi3cf+o1+2Mdu9i+PzW43tjKbAu0NoQ1mhABudEcXe2k3rKQD31Nir84yX1+1u6
AAa9QYmyTmFY5NEnp36iq33lNg8ZZD5GzOrXD/CHkKtJuBqMdlXV7DM6/2LelfR0yZDzp83Cu5Hv
0nV4Ez9TSsyRqM6q+Up7H95b8MGGvbUrV97R3runYmefivWvP8iPhuZL6PdiCgqEidkwAP3W9hdP
nFT12PRvBXL+cMK9vMjFhHMxzjCsUesO6s20nKKOuKOZjTpB3lprf/4mb+ZHZ8yX17uYb7EJAbKt
ud63RS27Ac+5l8t+h6vGon4fLMWteg1DG91Li/UpfrYf3bW7eQtX/xHUDNnJ1XTTxtoRm6zXi2st
RxHUaqMdRHg/0GdX1A4DU2cZj9Yx9VCFQ2eJMAdp0To7sfvGcvCDaYN+AcGTCmDpQOF5ffW4dQ3b
B6Ri2kxiwHo9qave3kJ+sOq8uszFywUJ8Rt6j9qh1LGbbbdt83VQJ0jg469HqnbG/l8tOvhIOqZK
TwEhhK5eqkAirTTiOuxQgfQhFr/1KUab4BuIfJpxn0CdcAy59l1oGkOITDY42Lm8GRPaYyCMYSW2
EdxlGKv7rstmeu9DK++Q32f2qa3HjT1EJ9POZ6Gdb0cOMUku6ELXq7E3tkFO6S1TTjgwaS01Wtlp
RSMRF7RYfs46d1OhNlULEvc8ZWcH482UIGfDq1fBH7s0m3mKc2rpJ+cS8Li0gnv97ESAe0cJMi31
jTN8IBtsXo89Pr32Q2ni4qeVnxONn6189PrpusQcoAZnbNznzL4dXGsRWfyNgWdq4JD96lzXeLn5
PWYzNtQdGqIjfekqza7i8aus5F3sutvQnfLqnCdVddYjSVttM6LkBceIPdoecEwMDnfD4F5Zir6x
pHrtKFAFbflgedYy0bChGK0rA2MYQ3azSW5t98F70xnnUTEsi6JdjmU5q00PHTzqilwslD7bCP9L
GR38nKoJDbXWmisPr9lCNTee3e9TLTw2NM002nUC8yE/DfcjHGCfPKkI2XDgfLA9l4Owv0gGdWaP
4aKnm+li7Birk41Og8qYnECsama2j9BLqLPIp3nYi0Vc1KRmDeugy++9+Nqi99Pg9w0vZB5U9Tth
u3urTuceJO5Wz+C31HzsX4/bMwviL8MWpoJNjrgq+J/X8zBjPId1YfaUdMNX5Wn4qu0NsZDkvND9
/yAO+hdKD4pKTm0SWfXiTa3uXxYC5o2rkohpoy/X1MtS2kiLzFTDbCqzrO3kPSs3IVLdZXfUPkPM
J2Hu0C+0RbDwP0Q3b+l8zrvz5e2/vPpFLT1kIk1UIZFeWs6pi9Cz4uDSpMpRaVHC10F5k7b+Ji2f
BXbb6XgPL+vOpvkvxXCSxceohpYQ4BDa8do1bd5g7gGUd+U0nywTYw/SFid/oqZQZxaUhLLHYjI7
dpp/6jx8inDtyNXgVA31xiiPTXfnDlj5pFgPOc4ilSPI25cR/FBxy2UQVBsjMz8HjPoe4K51lzV4
tDLWq779XMOuwTAP7MhdWT7WMmLYVbX+iKXNtvZR3WjFokAepoh6R7tyEabvfJQ0dfHpPJ7+46n/
T/85O317dNXf/4uvn7J8KEM/qC++/PshfCqzKvta/9f0Y//8Z69/6O/X+TPuqeXzc314zC//5asf
5Pf/ef35Y/346osFCEE93DTP5XD7XDVJfb4In3T6l//db/72fP4t+Fg8/+33p6yR9fTb/DCTv//5
rc2Xv/0+0YL/4+Wv//N7x8eUH1uWz/Ip+A17nTp4LuVvj/LLb/9P1o/lUx0+/bbny+rylz0/VvXf
frftP+AIOSQcGBZEcXWq97vn6TtC/UOjZMa6SIdrasG0/f035Dx18LffFcP+AyIctFeLH9EMy+an
qunafM90/7A1JrJroWqDHg9h7h8f+9X7+/4+f5NNespCWVd/+11/XYMRu2A6ZGwKOG+QPy3TuKhv
y8Iz4lCthnWsfxR5jnaJldJVxrUyVNY6bd2ONq/I13XTiJ1vK94uK0sxN5G4vR+9hWU5i6zV+5Nb
RZ+DAEZ14KuEdMLxRz2i4Z2BbRPlJuxlJkvU21vPGKP3L97Fnzf16iZeV8+OUDGcsVwD4i43YuuX
N1H7sWHrhZ8jvlM+Oe54F+FducMGeV6FVvLgYyBTju7RzFx7abYRDDFH7GzXyslNNXdd6he06hvw
xchX1UXvGxEWnoW7kroL8bAx/FVtjM27lI5flAl3MSRqNmvVCHaCF2vroFQ3v74j8y93xJJNzaab
qmtpeAxeHKfQxqeB72hQQ00pt54T2wtx7df2uCjs1nhv+wl+mOGurO+cJslOUitXRp65y97M4Jio
qbvKBumuSrXGQWt06AtPf2ewE5yU1D4EtO3WQYurWOr3xtrwms+4AqG5D0rjymgAHLq48A+6Wu8E
IegnYVXbqP48pHRC3UQTqwbqQ9ThXpOrfr0Ia5/sy8j31rIovaVgr964jINlFaKKJFcAX+MR2g2N
V71ZprV4euNxTdvY93WeASCIrsTaHqQG4qZrXNSBZRgUsi3Lfild9m7HuzXiVL7v57VXNCRWOHRu
o/ghxgJ3kcWIIHsNUB2DOms92C5G3uKTTyX5yerqR2MwjE1nnmTde8c8KrUj3cd49KtrB2bOujWj
5AFryCtdhs11i/eLKhlrQ+vMWqtE/WRHp9xq90oZ1bO8Cv1V1ZnGAseiljaooJRQ0wbnJoHxe2sq
IQZEurFswupTmGTOW0fly2Fksu3bqiMMjP95LupFh4WCoocPkFlrZM3LTsmb2zggJ0RRyk0hv2JE
6q8y7zmvKh+DnZwEj3bwFyPEvZNR5+4KSxdujQRbFKRyMf336/emTe/l5XubPp9jTrIMTTMFUODr
8kQUGCeF5mitIZA4c5sowlawkUqBKzCnmw4CCECzKEdM0VLHOXSaDXYrZRPdePgQ//rTXK6FgrXW
ISN1Sh6Hf0OM9OtPA7nHqtVOQCgLYxPbckhEek1AcGL3+tIVQXof4zfLsbW9CpNAboPiukiT8Rjb
1YNKTudmGEB2vKJSd7gRRTPVS8KdRZizX7VwyKTTrpwQQeyQKzV+sJFkGlEhN7byVsL0BTXXmW6F
ugcZw/mWOAS+vhWn6voQhTyWoWWKGDWKiIDp7Ebco4pr2xH0pKy7VWfpCw2nSFhMcYmGPGaKBirZ
LZ4+jgu/Q33plZm9qHETXFVZBBkSWvNbnbjLyXv+rDYSewTvTN/LQdpTJxnYRntrl+CQ2RglzXzI
MSGvjYYy5rk3khT2gw+1LXdBabA+9xklOy0mMbcF/XtjFPx1zug6j24qlk3dZCC8fnSV6wsMui1/
4ybuuPI4mmEI3zxXVZdyXOeEk8V4DEYEn/l5FC6Seoy3g21sNBXjo9JJOH3pMZS0wamIESn8rRhr
/R57xD+/NDxBa6wwq60Rjoi/FF9fZBJPNgXO1TLJ3XLfi+DzG3c1HbhfzzSdCtwW9HzY3NzLASF1
0/k2tnuXGhJ65nA1IrpeKHqHNnus8sku0Dnafbkq0lvpB+WeTUXAEzDeqU3bX7slnBq/y+VMqW0Y
PhFuWrk59GBV1TtvGNW97iZvUsxV9aJAYSRTHwkqJYeVQkAaeP06Bn8w5OjV9CzPO4jjyWjb45VK
PFzygBEfuJXZdzOgVhKrkDruXZtuseuiXPeGfN6EhBp7YXAiEsXdiEg8WKOu7TULnleJAdmmiv3k
atBtoCsrh8JhZU+GnsAoG4PtCO1km9a1itHyTZDEwwdrJJ6qheCKcRe1hJfsG/KNt51THWujezKn
/bObnrBpKDgeqiNZQcqDV9fka+IFOzeaIV3CWkQjO3r56lxlwFi1NtogtE3mQtQe+uizGg23itVH
d5qjLE34nUsdRz6HCmjXq9XXULHdTZoYCz+D+okJxwJP6g4lqV4vsdGTJPukDMoubHCis+SV2SHr
xYZWzFkMTOwvVbFzByQBfruF+2HV49EwVGt3ro2UJnqfYyO/7LEDGAbLWDemUixqt+uOekU8kSL8
6kaFoV37gbILe8T3qiZAQlIPZX5bPzKmrkazDG8z3XyqfLK1z8t7EwwPAn84PTKcw3no2AQRLEvP
85e2C6c8NCpr00E0mClZJXd0ScCZE9g/mQXPSw6KsRuqZCk7xPbTC+7x11r6qmtvvMxbs76iDdZg
IeVG8mD2kLOyuHT252urLlEAXaM95ipK5m/DQ/g5mRdVv/W8+KaMIQEUto9ewk6+OLgt4r0WhivN
k9ddlj2cn9lI2bMy/chYI0w3Vn6H90MeQfxvkur+XHBZYPA4AKxspRZ3Xqex306/KR3QVYlgmIed
3c2qwDLpazTmaegl1CoA0GICX4PJtFS3tA01iYfYmf0vq/C08gMnJJVdQjyKAm8KxnSXZgx3I+/E
LldggepCJvjwFtGq4q3NR7356o15sqyGCAfT2p3lwV1dGyu7MMMbi6ilNMLeX1QV8vb4oXfb7uS2
AHnn8SuiRhysjviuYeBzlCImhQ03gHM18L3Kw669WVausA4iaVn0IHeFB/Ljx61szevCqXZWk9vb
2EnDTehrj74ayJOemuQ8ZwU1lNUwlMrc+pj4K60XawZlceQdDzOvF165sM0ueXAkLpS1n4/XGvlo
feFER3PA6M8nGa0IE2gmsvUfU62SpzCCIae7xbjDQKuBdKNApPITVunWu1Xws8UfZbKzaOO11anj
VeRFcNoMpbrtfHOe2+JUCu7ATzTjeP5hEA04vnYj90UFpXVtEVd2p9b5rJL4LJgSD1/ZttWy7XPM
HQoY+CZBADMxvXpfGhtfVhwhhtBm2wih6SdMsITALnQPftk992760Ch47CeZkSNnoNZu3WqT5fxb
tTC7BfC0tzIDYuJ8xVqf121wSfjfrlnOkf4vxNDo7xsf8wNLSmV7nlLnEr9Pu10/+l8DH45/OaTq
3eA52CzI+J2s6qPTKPq1gS9+rY/ZewV8sfe0bB82HXEHRVldl5CSXLVnfhBGMzwWAo1CkZabXhvG
ZeJZ7BhlWtNFgVmOW234EOj92MzV6VhkppLk01GnsV0nm8btx41vjnjckvExTlWeYh5l6JQOGn5K
zHgsHLiHbISqXWZHY9DrVd4SLmfXVfPtljhXa5uqzyCQug7HHMva6xqyiLQlJ63oy/q2GlpmnarS
c0l64iiqBjivz5OFk5r9t/fuA8Jv/RiSXpkMYhdnHn/0ltjJgZyRhLcaj3ZwLZx4dl5IArW7j4rG
mZ8/YErmB27BDbQRj8HiYG/t1ySAnQ9jZc+O3eibtoLO0Zrae5p+uA43svmUbEq8JsaxUfE9Kdo7
O4JAzmhQZ8PYpWhnnfLGacd6FyiKNROwfXLPRtVhSFADTaQnNpeZnM7XZYQWcxTZEQPKSvcg6HlJ
dc22zuoIq2MbDMn9ecNuBM3X1qjSFb672fs8pB0x3fH54FJVMN+71sM9pYmHZSd64zZwj14hcO5Q
23s3VMZN75UVriaEEJSWAnGsATAcGjhGZtbG4AchnHQ4snqiX2shVrRBDs2/8zeEuSs3eaPYK62G
yCjzk+IYYlmVVbQ5T+bcw4QbbniFj4bzTuCShSWjO3xqAzGPYHt9HgPVWvrsSDp5Jyvp0Rv79rGN
IcMqxpl5XR1u0xB2Q+QVH+1EfT7voJCq8K9VciZ1m4/7vKBXfH5v5yfSKxmkFUUxD+ed2eMs7alj
tXF8HUGlnW5p1gWfuxhrNmwfmjLbdYPnfexseJsm4X4kc9zqXeA9m9joNEzpwvFu3DDStk1TRWvb
YAK2nS92n/wuc1fj+c32nhLPvTBL8LR3t1JU5Y3bVMcw94xdOprOapJVmpN8p6gdefR9lRN2rm3i
VLCWliUVZJNi3qvrhNwkQTriPOkaJ0sSuxLYOoGwJswuR2/vuhxzdsXv9RUK9ntkFt4u8UZv19je
KieebtOp5OaeS4uSHjS1HiJK1qGTHoIsFLH3qRvs/KOihNjBqtGzFE+53WjvzMrW3lU1xqadir1R
lHQLgzP2Fc60LgYxbGvnBbUKS2Sy7JUzhdDcVaWqeEQHeoiKpESrzZLr02Rn2GTGV0zGV2rbI7ty
wuyuC6OJjcReQG/p83n603DxdkrMAaRKssP5D0cpG0x9p6NyxlEADKvA4V271k95bap0QdUVljTQ
hmQ9Ob36gzu3fCyjcsufrLOybm8e9FM4BEydEsBTc+QukblctI1E1NXNIQ3ba6WmHzzGUp6UMfl4
3uwVh5Q82/QPoogD/JGKtaJXxVIx4+Hk5UE+HysjnWcYTx8GYngkOjwKLnfl69lK5QSwydQcbUEh
8bjN9plWh3MCvMMlLT9Y41m3hAStTpUY3EayQLVDZOCRJhs6Noq4pix34PfmlJO4p2Ae3fY3sovM
KYmhbHp1H8Y+EMWgSPiWjcfuixBuVO2v5wmhmumUCIIdCn4rGN1MCwCk6PKY4k13UOxPnRGIOxzB
URqk5qOsWrzoGQFw4119PgrtVMCTPaRTCGkrE30xxFG7kR2RTTqxa4MTpMtCJsEeyVGw0MLBhOqO
BqDT/eEU2T6sdEsmJ8Qkt0rbFR9JhxSL4SshM8FW6xqM8cDsEv7dnuCkPwfSufhMOpPUDp/OOVJ7
fGjbqtr3PEEeGC8z0U5OR6BQneIVTXYMmIueZscCsuZabSpJwV3ft7zdOxhsn4aGH9LxcD+h6aVN
Y6Zzm431EE31YaGW8obaGFDUFtnCc8VdUgwrMWBiU5kFnODhQ1I22gYXgg8RDMe9XkuBozC6PB9w
feOMkbUpa0u7CnNOR60ITtiFxQsdIz4Mn2HECtEEBxkFDwqdk2XhRsoqrBG15MlQAw4RyqBm99+G
TBl3t6xCGYWN87FWXW3J+d6hu1gnyzDF3TrxzWpp9oG7bYlJ3xeaMhdD4hzOEwydlnMoUKmoNFl2
jnnjq4aPw4ZBkIeChbhlRMHWGXFXUlrP/xgFZLZUsrOJTUMO146jC2fWcI56ruzSoI1uKEiuyNTM
jmOzc9EG5GXxNWRtuD3/MdY4MEXqOotN/zRyEN6X+TWTXF0qJb5FsnPEgzD1tdCSpz6InGOJx8+3
QWGWBsUMKyy7M7Izx8PqN/bDTdD43cYsRXBlll1+1AtdWhg7Mzmwe8IQCQbp4fxHb4w2gkdiApDS
QFf1o/RJ1oazMCsP4ilqwlvpDNuY/LRjPwAssGHsinGo92aa35HrQJY2bYhyQSoRnlZV2q6w6a84
V+jxLtD1fFkgwSsV0x5mbRWG9+WAc5SHY73SpoeiVtVd1xKONjbFnKGqr0t6PszTKth68bSw1W74
oUjrj4qQzrxRCkT9U+/w/AebSI+Pukge0Nubm06I5xbV19IfCqrabAqXcxti4HrFm9e6X24V4TlU
M6zDntLA6Fe53yswY9ZCj4p/XnRDRC8XiU+oJe1GSQuY4qVR3Bhl2RKdgaV9HlmPpdoShzMY12VY
o8XOJ+M4NSX6k57V1XkE2XF+awqlO1g2EdxTizPVOHL1STd8MIk3i8cm2AVOJnZKkt2z7hFsHxjq
lUfdsovV2rxyvXYb22mzl4bSzQ2zaKEFlx96P7KPRpIce7/7ZE7t57zBHV6Rg3GqZLUaREo1H8f9
TuOg6UfyaxG0/Snqwj2E4KuCC193Ja14UzLTOng/1Jb9AkfCbdVZpI+NtnlXd/VetNBMpW8joChj
0mTpXvsd8F3uGxRbToCvS6D2C8o6TkvEtGGpNUUqG1G2L6yqXDeeW96obryb/isSeeXlZXDH0mWK
IJw7MdESVWnfVEjq50xQEAGlxLlG+dK3BH3pRTDuArs8CVABJJxdGcyUxkN+KTWbmpAH+u2ih8RS
7He+kWifLdXPF5Hp+odk+sN3Q7xcMtOdo+hg9PnRNJSbrwD0HMRGKnpNdcZlWhnqrV05BKXaCUf3
Ru/WDcDrrFNFg7o0bdedApQ7KvUt4ip/q3p1vLDq6XxYVNN0E8QUdxm2cGZHFK0ZE/KqjermYwpw
eLQ6E/HuAFGbvCl/YaZKStKG190QlJaDHzjmfS55hGiaryJScfZVgCa0nPrEkQ45s61MgRiOc2kc
XidRj2IoMlN8y9g0fRKkbaXAQS80iIhWeM/mt6ldkd81H6ATLzPfhAQ9ebbVlqfeng8MckIysqnV
5A3u0gKN+pAFY/ww5K01y4n61ZjCa9NV47VHeMAVpBRok25ezdxSgunYwToLlGg5xNbWJlwMRX43
jRJ7n3Zy1nicLngg2Qcli8N5Mp1HVPCXnV/J4yB8CjqK3zca8xeWP1N/FvELvBhT6JZt8OXrrlbG
MNIzZBobI1Wajd7j9pxXaMHGpNmQBn90RjO/E8mHqCNCuJTE003dDauzd2cgpyhcvLy6pl8Xo7Ww
+hZzjoaOzDD27qHL6oNitNlBHyNOCCKYe2ONsVKMPkFW3RwlRkkssfsxSUZ/16dOufhvtHXF1Jh7
3XE0DRv7Hp1Ie3p3l8YejVH3pi+aZKO0ROt1SlPTa87xhcjjeBWyaNzaib0744pVabkkLOhIMON+
nPdWz/8lCs6c50NOX7wvtNLb1hoiPjB00gHS8KTFOXVEkGh45tGo9BvnObbM8Dh23T734nXqK3jv
O363M5XyulUa4rYjvVoFU/rTIFp9X2R4GrYhGTIF2zVHCgMFm2cc28ohWcce130j0evVWblyAwz6
vxelHj5OV41pWtAch2GnIqXlTnB7xOBBAypQhgXXilCyDdfnRu7/AgL/LkNbk15C768g+59C+f8H
AXq4Iy9a3hMB4BVCv35+LL/8tqmSCZqf/js8kcr6mPzj717h8+ff9SdAb/yBya7J2ulgfwNKxlW+
AfS28QdNcYLsJkTRdBnG3wF6of/hYuICd9nQVUObkKR/4PPC+AN4fnLupdoCwod4/C/g88Zf+98A
Ea5tos6AQgOUdwFt1r5rKWRSkqyn7EdaE0h36cuWRbDM7eKmwvuZZE9U3Q59TSUgPcgxkTrHEH5t
nzE7KIMFs4hAdTq/OARIgwjgKUMmwv+sSOZhlYZzSRh6MUZbzx2H+dh0NkEOEQBvlRDInpnNQhco
OEdSWAlZIA0m7JBY6mu9bBAXgJwzd8luDB2VGDOB+hSbSgJAEwvlbAiv1FKzRR26VMQ6gWfYGE+O
Bu21K7NshURuh+dDTLi9QXgJVdBV4RCwlUiqXlFtB6Un4DNDcjm8U/SWrQtBN7mGG9OhiY7OmgQF
d2gIztipKSWTXVsbjhSQcdLUmxUdnkmKBMhz3fbogKnvWmMTqi1RYVSY8YCGQCZ0OnXf+MwJl9AC
Rb2FvhfN1d50KabGtY5O5CobSBnJ9CV3xuG0za8j0NQZWUYehJ6bbCQLtMQvtIsQPwtTbIXT4Wup
IY6qMGHQrM49ZLJ+HgecNpNcfvLLCgwi07AMOcoCBZhXtLioaGByuoZu2Ud9KdV0ZvmkYQDXTjmr
GJ+Sr7YI3fToaJRcDqUzN48mS227WZbrjynQ5kotEop6KBGz0lc/u66ZzmpcKpRWbkOyPj00Qt67
CPy/WeAEEFzJIVkkfnnIgoJeBspytDuY3AIboE4jYtlEFdm53TuTMx9rXZ/T57SCmalVuKNNcu99
Q2SqmlpLjqF9nj9EUU2Y0QiJisDWggNPGapPofE+C0v8PBYmEV3zLEQteb6lwKbnOZl6JDRQyx4O
nj2JjCMkeobhL+GPLzBqWfRgfZxnkqhcdCMB1JX6kWCmmWqhc67bY1Eqq9Ys6OuZINp0wIa6uhXU
Bq5uQJE4SqWYDymeXtV+HJSVlrwn1g7ZW4n6ME5QDOvKaszMJz/nZ9V8EDOjwe43JzyHWmvrYdWj
K/6iBUrHan6NnXAkm+V0NuyAqh2CbRRt/OD2vCOfDY66jm0lTh2MHkKKXNytfBvHXRgpEeVcUma4
F+DjkFXuVVfUx6LpzCv1thVggXmcPCVai8+sR+VMGptr0G1FjqHjPUG+XmPXO0gEPBUEhjZOgORI
wcd0q4+xqGY1jfq4xwHD6DdCWdBXWGqI8Vty6xxOTQGquNCK7gqJy1aTo8LsyEHTHAF1JotntYKM
MBw1CGf93i6re1EmCz8eD3E6ciT3gHIaEpMwCrrKETLmudvO1UYSUFHqa3MkUdqLtlkg1pVijsg6
W3RB0ReZdydtjB49dTpX1uAV9MiR2fY33CNiD90hRC9IF7H0SClo+RaNOcdW97AXSfStkc8OMlVw
CCq2Imadyx0cJMYJGsD9dyXc8WtVdLN/faP9n2yhrzba1XM2Ecmqy934/+A+y372q332tqmq8PEl
2e38A982U0Wz3D8sYemusG0L3tq0Z37bTTW+YTpwzFRAyomrBdHsT7qbo/3hUJNrkNTZM7XzD/25
m5raH7gKqXhAAvzygyi6/4XN9IJuQsI7ErlpP58w5heCB5xEqiiuzGhvdkwCb8FKpFfmoolVP3nv
0TpV5pEV2I9a2hZ4b2W2Wyqo9UazMuubREoj+ez3orP2VY5VxNOL53f6VhG/ZK+9rpO/f6gLYJte
Zm1ldi73iVXGH8nu0++TPnvD2m+6s+9F+Pdfzjt9ecdWSYq4nnXpPqmaspr7PiHFRqARTR5Vprf8
9+7gojTJFMfTq0HHHjvVUuxUgppVtuoKj/HzT67lD57Qa5b/95u4EBGkQG+c/eJ0T6ZmuggSf1yF
7nhTmMlwoxfFG4/qZ1e5OIq1pQ07piOxCwepmDOzfqNybNlqvcR+tc3e/fpefvJCLtOuZdZlxmgJ
fR9F4eR3oiMyX3vQ+FmTSa4u57++zE9uxrogr5Shq44FZkf7hGxL7c4mBTpdebqto+QOe0jKV3Zu
oTV6gzTzs5llTWSaFzOrEkoJVyTz9i1xqmY5s6pxTFe1ZzXKdRQUEWc4t9Lwy1sNQFLBhn9tJeYS
HunQkw47mnjhqxaBF3O62KWwD//eY5gez4uPpZVU1G2fxfssRdqnkoOKc7s6b3x2RkeqwRtPe5qq
P5hll6KQZMTAHaMtZ6cMwXtcg0iqtLjWr+/hZ798+vsX9wDxiGaI2cZ7PTAFxIE4PrjJvzt3rYsF
IukrvcBAxdmJahyoGhwSORNFM78Rxtncfswv/tlwv1gaVCxGKDkiY1/ptiieMAEbsmhhIKkIF5Er
i7b+N5/SxRoBhByqKcSHfRC3yOGJ+yU8URo5WRr/3mu4WB6IBu2x7e+ivW0nST537JxQX9Xo9Tdu
4CczVkwCihevWUqYb5qW2zu3Yl1Is1DMjVr54IOEHQK7+/jru/jJ+xAX60Kqh3EjO9pH0iJT1cTS
H3Ayz+chYaFvPKjX/Ll/rtaXSo8cE4YyJF117yY04YyifefWbf4h9htaTnm21LM+zN+41k/mhriY
32pAPJ8UfQLoSxPZzWL/g/Rbf/vrh/WzVzI9xBevhOzgvPUbNaGX7auIiCrcQkxCIP0MgK71YXD9
+jo/eykXM7zV/JHA0Nbe6WhMr0xRxdANaY3S2A3f4Lb+7EFdTPOaQLJEUTW5dwEP7zpTCa6bNr77
9ef/2S+/mOQYW1WRkTr9ztfC/sFMRztb4yMsnM2vf7/2swd0MbnpFgAn926wJwdWwQRSh3piLfFw
5DhaEmuM5UCmF4r2DvjKr7/GNO7UjxUAST+z/j9n37bctq5s+0WsAsEb+CrJsi3bkePYsZMXVpKZ
8AKS4A0Ewa/fg15nr1IwDXEfvcyq6VQRwqUbje7RY5SDpF+61kP/wyZ3AEP+lpcOmjFuJFTgXVDf
A4hQX5//obbfafiIANTJJXOg/OGw/s9EmvSLM/hv0VDMlw3gG04i5nwEzVnogvnNce9HWoIehLtA
l5XOGgraspm+4SFiXWdJVHT0ToPE8rZzgvY747RbmYDt64vTODGpGYqstavq4d4jA8iQWu28BXOL
Cu/5DVh+5AcXsW/4gxYqxGzwo/LeQToKpF9JUrEEbVFZghcnCBaT8UesSz79A5ZcgpepKlDsXet1
s7gLU98vBkqmd2gJxoKBQG9YsvQ3HsafvT5KoeuaFTfn52gbZlnakyVESRmPqgQVNjQlJNtwBFMM
C+fhtuXtN6cb1hjRbTtleAw8StKMkArKvHNRyNs2Ik2ABzuAxfX/H9/2f28K3/AbDprwprDskju8
FPVWsLB7qpIICmfnF8o2A8Nr+EJ1E8AM8V0x5WN4hcpDOO4rEGKvANdtG2FYOxBqqRx4gbM8sHT4
2rp+mUFsaYSYwVWgalb/EGoADGBl3y3OxTNsX4UyEZMax7uqgOjx7AT6vk1y93NeVvGKI7fM6F3o
5ORoMWeYwpYAOenHKDNPARTFcHUDW5k3n3VQZCtOwDYTwwlkAWLwuvPzh6atXhzpP7NEdLsRfeK7
8ztvm8fy95N5zHkFrKNIi4cxz19ZGe68AJiwIMdLTnU9258fxXK+vGV6J6MkYnAyWaXZfTGFyOJ2
VEBsitRrsc2yGh/4Mm8Z9uTzaQZX70Fj9onP0wurQVIN7Nk/0msdcCYCguIhW3x+IgYb0n8N0eQI
UChbJ6CdLB7KnHxFJRia0p/yCLginwGn6FXRVxcyyOEEHCygkMWKfdp2yTD/qphrTlOAhwT4uNCd
hXxfAu4QcEhPN1NO5wu3yXADbePMbRGW9IlUU/nYV032GsWArZxfO9shMJxAqdK084CiuufApaMZ
D5Qk4IuZKJjILhrAJOlIwdjtDUHu3Qknrr/TEZVbJPTBpHr+85ZNeFepODllWQamgHbOsnvwOyMf
zlFtifUAhmt0O16hGn6ZZ3mXiz0ZBqAKMjtenT1UYwfM+9QcgzwFDotxYHVbQIvOz8ayG++MJyfD
FHE2oMdW8AewDpfXQ+HlrxqR9Yrfsq2VYfBgKYw6NBUCUlXIeJvX5Z1wF7a3MP1WySjanp+DbZRl
bidz6DKGQlXuiftylFF8wL548/UEkBfaI3yvikGsOuP9DI7W8+PZ1sy46IHYBs7Nd9OHUYFl2lMM
lOTI0F5mfdQwcha5RQoYKHmSaTf9AEdA7m4zHiG7ev7X21bLsG7m0yoJ3QZ7gqgIOEr+CshlCNBx
9QbmLndlTyw3FjWsPGNNFCMOSh8Q1GXX0iPuVZqB4rFwtbg6PxFDLuu/TnhJmZ/u+1Tm3JtLsDrX
iYg9JFAlp/0MaeYg1tFNP0wCiLTA9bj8PgGT0t/4SYEM6KHu+wi92t1cOME1CzmUlwHLYZ1C801W
sbwFvq7UIGWbVRv9IKpX+hi1QeiBh7Hk5WtZKCIPETJ4MeQQgsEHmahmaGv9J2lqyVYkVy37RIzZ
uSWeW5rAT6oR2P/BbR7A5F6CBFckV07O4suOG1keBifGA8B/h/YmoNh6mdcbkUTTlwg8DF/P75HF
VIgRuLRun8Q5mhueqD8KMGvXoG9wUeM+//XlN35w4ZNl6U5+e1JP/Tg6PrvL4qJO65124j649UBy
wv9UCj1S36agTCNxPRcBlDB2WSBGpVYGX/bhg8HfG0lPBue+x0YajmDHH8VX2pVPnEDs1pHjAb0q
b6VHriOJ1qw66dfCc4tNvfPfnYyovCIKHZ2nD4I4L3mv0x31Mgg8tE2zMifbCMaC8rCvoYeN5nSJ
vsStks6iZdEX10U3y5UrwbZsy9Ank/Bl709Vo8uHfnD/AEWMAnjjAPcHdXWAnrztsnCouutN7QTh
ijOynMJ3ZcmTMVWMRDn6B5x7vxvKJ3/yXKCXIrnGjLeszkcnwbwPeODncZamDzpMxXXiRI/caZAm
rAQDGgMzPH/abZtjXAwqm7sZdeT8XjWiq95iiGKMn+IiFaDHmdo0Aenv+YEsZvVOkHWyXAz7joJL
Wj0scbRM3WOSjvUVd+Xnfoq/TiOSD/Hyl/OjWaL29xD7ZLS2UWitnAPnXjQZug9aUOFWAfafFIxs
CdIO267RP86PZTkI75Chk7F4MXsgfpmbJxb02WcJ74QkR0KmldDWskNkGfb0807kAgDeNk8JHs63
FHWbGkwGAPhMXXLpMViKzn8NogAUypBLv4OGE6SEqtHnaJuoshJSDDwpvN1lS2WetgRNi3EZYqm4
QPZZjKm4hQJX/uWyzxtRCKU9kOZl0z1BoobdooF54BDpoFqvnGHLqTJb49PAF64u3Qm0sZTtZibZ
Fp3reiulhBSG9L/VuPhXXNrH24526L93xC+QREuB/Xmq4trZL7aPrhfgt28nf4x+nV8v2xjGNV21
gehAQgOOrRE5jGcX9P58qUFQtLrO9YDjdn6cjy0kjJf1PDnCiRfFoNXouyfIkusr4hAPvMtF1afb
89+3zcO4YTSSi7KkfEbMpgMUviFoDFaIHlRr3po4pG2I5e8nUwBsVyFyiuWT1gm9q6Ik+Q7hcA+i
OnDSK8fLtkyGpeegWwy6yO2fKgbgn4hG567hlbM/v0gfH15gPv6eAfGFM+i0Dw9TrECwja5kptqt
A6zvwlUO2ZDkNsordNTv2g4Qwd/nR30n/fn3PRa+45JPFm7K/LxHUbA41CE4XH43AGfN10yA0uLL
5CJTC24tkKbQjROlaM6EbltWQGFnmBrl/4DOD4W+KJoLHf/zWLlqBA/1WIA10SFxC2adWk9K7Iq5
dUN+y1ELgqh3KyDgAj2IjOnPevYy/4hGs5yCW0f2TlSgP7KugIVM8r5MPwGM5dKfKuAj+kLDbnLq
b9LRsgl+AWKYtYCj9yh01A2Sie7OTRFlvtEilOJtlk1aqG0Ovnx0WnQ1OGbOL5jlEASGDws5aLZ7
cPF+pmjsr/axD+5xZDbomvL1x3FFGBhvKCfAFagH9KMleVcCVVijIuyDoQB6uBzNj9oFf7MH8Gf1
eH4+H4dmYWy4/Nwpodaez8Hn2ZkyiHW4SpcLpWIRRRDoibWTxC0YAnGBypt+yhn6oJt5nqJjgIAu
rC5bVZNgvFKcoWmpRFw9+RnS2zK6AfY43Z2fo2VNTSELNB3Ogw4ZyJJhZHuwV6D1KdOHArH7OKqX
84NY7NeU6cjDLnGSCR2sbQWe77TqsmuB4uE2JfrPhCHryPFXQg7LnpmcK35UQ0+hwStEEAaBoKo5
SIFQQ3AET8tQVKMpc0JX+JjMf87PznLsmXFFCK8F1GtWzl3CUGa/Fe7I6KvXgnBo5Q6yOHC27N2J
H6op+tF9rYP70VELaQywHHueaAJhAOmNa7Q1tk0yrol+1IMCdDi7DxKexxKSNAzWfGBDHMh9PBYB
+a1A7JJNe1C2ec7azWHQzP5v1gKRzd+zQ2wbpLzT/X0KGDeaxrhogyDbOzkIdUA/yCWIS4GsciXE
l1Il+SdQTxcgJJUdaBvegoj2IOOc+jqNV46QJZkNLrC/fxHvmQMK/BpyF0M33iS5/1vG0WMaCHAM
ANwiHMhe8Q5EiuiVfkGF6J9LzhEx9ZND4jRZHEl1TPx0BllHCPb2QEDcwmHjypX28VElCxvg6Umq
eFABICnBJdUO/TV63KBACVO/vmwChv/3I5CkAQvdHpNyUe8aUbTGPbDGqW/77Yb3z5swUy2IXI7o
Qs+e+VjKb1EGXYmLfruJqhNgjCr4MOLrrIVcoAfu2Tnruot8OCACf687oPdjBF3J8g4tF2G0oQ5Q
e3fx4JH0sqU30XNK9nPjI4F3B47BNtww0uLg8kDnu/PL87ELIiZ5OSeAyIduPx6lZuw5zfK2hd5r
uMgs+nG4Pz/Ixx6ImCA4iVsuR/oye+H9wnnr3xG3AKNSNB/LEEzX+dSvBN2Wo2TSs0nWo5LQj/yu
h0bSHQ8gd4SrnayslW0aZrQqUlBMQn/9pQrZYxr5d20TRBt0eh4zXn8bluvo/HrZNsWwZsWTACDB
eDpWlVOgs0bNWzGh+F3HEAi+bAjDpEM4Wbdog+lI++Y+D9uffVk/4ihclokCs/DfhpGrQXkcIezR
pwpofqInkt56FOxaKxP4OL4BcfHfAxAn99NU0uGY5w3eonHyNZkG8JXoHNp56/OwbIWJisvxCgU7
AXgcc5qj72Xuf9LQE4/ISXlPF+2ECYpLe0fTMPOLO9BhKZCA6zL9GYDHYv7WoC5WrIQatrvPxMMJ
T6tmpB0Or4LaKM1aEEI4JaRGU+ercpC6rfjsPCga/YML9yEu+p/np2cxyWBZ2JMYp80Kv8j7Bi32
qoHmUi6DUm8iuvQGnR9gcbX/fsyB5vPvAfB2iyASlKQvlY+CAXfGNyX8gwrmP61LfwPpXKFvcy0D
apuN4QKSFFqaEef1M1Khdwx7dRXFI1k50razZpi9JEmaF1qNxzBtvvYdYlkKQoX/Q17d9usNo0dj
c5+5lZ++SFmBgLxU0NRznHplI2w/3zB52aVN7PbteOxj3N6QuBI7PKuKa2daJYS0TMAEuaFl2pkq
bO1Lj/on2pRSEnzS48Rezh8l2+eN2zwcwaNQ19NwZII1ryQlM3gvu0L6Kytk+/5ysZzYAvOmQqbj
mL6Achiy6rmAvGDN1sJbi0c0EW5+740gYinkkYBflH5Fx/hU37uUJa9UjRnb45+QoT2/UraxljNw
MpM01r1XeHp+YY4g4BlGuwBd6GtyiSTk4EGS8Pw4thVb/n4yjgSRJDYdGrOKkT+Co5XT89EIfv7j
lgPrG8bMIhpUYcXUcRJgh3FGABxAUzO8xj6u9cuGoH//fpXBR0ygTXppQ6TP8sGnd7imvri6d1cC
RNskDJvuyxh0rGEwPTOppILGInX1TeU30bchoRldQQJYujggovv3RNI29kiPDtsXDYLwdCtjL9Vg
FejR0Mk1bei+6nrFrxtnyqdrv6tmchAgX0yh0toIdVPwtAFEMEnD7Or8ylpOhol5Y66fuX6h5BFB
WIrW0Li+dqDOvLJvlkvFhLslceYPedonz9QT7Z6lwYGDHWijkFtQTYLm1OE5a3NvZTTLHnqGX+iD
KHfRvYi56Dm6AYUMRC9lMrCXZpLDWmxsm9JiyiemlMhp9AIPU8pbNDujJPGY55/fI9ieF/VWQykF
794s2p3fH9uclr+fDtc1dSId0h0TB9J9EGNC/ls6UDBQqxVWixMyYXBJ5YnQSYcUlAxQKORu9p10
GAFsn+6maMp6xU3YTprhJkLPkZM/cXmkVUBACARxima53M6vk+3rhofouZy5W2egGG37YCsKXoKV
1klWmmxsS2R4ByijtGPLEL72UmbXUIKMwcoD4QnhTvRzlkAT+LJZGO5Bt1PrQEhmPPKxAP9bW5Hd
6K3ugGUWJtCNIEUgXUZApB7W6T5NwifW1tl1qh2BXHG2Jv1osRAT8Nai40ywdpwOamzQyj+rvR+z
GxBENuAbHb4EQf/T4WsVWot9mLC3sKYyi0HPeSR9XW/xXCKg0llSTw0UbM5viuW9akLeBLgeRs/N
5FHFRbQjfvJPLKLyCnAib4scFAeBZ74Whdu2yDB3rQc9oG0fB8DPVQdKFOWiTktRtAUSvZNRAEYK
UN554eP5uVnMxiSr1lJCyhSZiyMZQjAyNrJ8HXKUJS77umHyeVo449AycvQHUND2hUBysFlLK9uW
yrT4uXMdjyZIucR1h0z2gPIg1H12S7AfNU5/dX4OtgNmmD4IfeJq1p17rObRuW2rcMdEDUoyd1o7
X7aJGEafgnmaljpxjyCpTHaaEyBplpckW+QOYjDxrjhgW/Bh4t90m0Pibqj1QYfB9xyLtdVuL/cK
cu6xuE86ct1CPPiGohlryx3/HlSNYC+5NAg1AVAtr0tAeCk5JlP5hPa7dt+lbrmyTR/XNaC19/c9
2c+kK0Bbrg9gGLoOSwYeJOC48t4DiV2cgt/QTb4hf7lff5HbUgHvupcnV7OOIEY/M3DgQYvgOo3j
h9B3j/nQ3/I4uA/7qtiy0bvz5fh51EiLnz+OlsPy3sB1MqjsU1AgkcA56GIMQMyL9LFiqCYPYITb
gFU5XEl0WI69CYHSkQL7MyfkKEUUbXwg4emyluuQeNtEDN/AwylUrsAACa0lkphIzvEiZvsorX/N
SdXvz6+XxXm/28LJerEYV04KbeD/54KG8J7nvv9MSsRqkZPdOJPnfDs/lMWXmjAoPtKaep0kRySX
vfsw1NlT0yPUOf/1dyTsBwma92N4MhOVggvZg/b2s+DCncUOnTFjsyuEQNedW9bt91bifr+RoknF
m+wGv31KAqJ0uwNJd0nKWzSExRARCmpUp76waCL+JxaCVEBB5YFL8mfEI67mm7pAmxA0KsBKN9JN
l+UiIxswg1T0okgQyhmLDZ/MBLT7pMwakhy0FPpX3k4D6v3zWKy0pH94dPF5I/2gQSABqvqiO1Iv
b55U0zxWgZB78MOXN+f34sOdxgiGs8k97uO+zIMjAbXeT4BSHLrJKiQ8zn/eNoHFZE7WJ5kLNYrS
a46a8fSOLJRtedvk99EceSt3wYczgDaMsQUQnfCKEp1Ix3CupxQElmpRGcjUGkjP9n1jD0hSQ9m5
buixagIQe/qgl02fSybEWhPlh2uECRhbIGsvK9wkmY8gKH9KawBPVTF+ngYgni/YBAxgbELagNvQ
Q//fIR0J2Vc1emeqELw+0UL/dX4I2yItczvZZ2QaGJLVZD5CYA4M6kw53+qAXYg5Iia6sI2dJJdu
HRwVVHWP4UTYH1dNdMUGlpPygTsyYYWs8BswLvLg2PPgTkbsETc6GM86gD1JjcABT3sPTmWQzL1w
R4yAj0/xBP5p1z9WwQRlz1l+kSTKHmPgnFbKkIZk9f/W2iHZ+/eOJGgtZl1J8qNAZFxdhwWdS+TC
B+LsGE0y/olAiObQpATdlFA2qNlNEXrE+cQmEn73h9RpnoUDRZC3NlGt/NrXaAZ/y1F+ah+8Ss3e
hZkOE62o52REacgHbRWps+J17nQIDlfhyJz+amY6sLUWuQ/NDJ7OOKKgwZw7nzbtf8KAFhBogKb8
m/+DJ7KNsBjHqREAHtx06C0/ggvsJUFucg/qWe8a2gPk+byZ2UYwIo2cjY1DU7c5hsDYbPtk/Awd
PnU1AXy9Ysi2EcyTSQcfXT1EHJEsplfVgAMJzuxFn5R6K5nDD8MlbIRxMsXcVSBEitxjOsbNVmh8
uMpD0N664ZdMEP5yfq0+dEkYxniLELRAgfm/B4Q70ektkxOuhZLnw8pWWGZhAp1SZJ3DItP06Ecd
u2JRAXUF8D/sI1DF7GqUf3fnp/Fh1AflRuP6yUfXCaPew5PKA+GhmvBhiYIdiBar+cc4NPp2GFc9
oWX3TXxT64+VarwYu1/P5S1xJXgPFwa4MYF82fn5WLbFRDhx7hHJk7I7qkZl3i6cnAiVgqjvV7Z9
WZd/OXOs1zK1EyPUTp50uoTMBKRvHJQwZfQtmfzv4RCE+7gVXycI+B0yp1+jYrHNZ/n76XgJOjdy
VyPCmXUObV6Jt0yE6srrZctlWHylQQsd6aQ5ijA/4tkLQD0qzue/bTvChq3nfOgTDe2RY8pLviec
FICTjP4THtbsKqqgdLKy57ZjZVi8mooYujbopmjZWIKlt6JldNV3ucsgIgPt1ZVhbPMxLN6PnRL3
eE6PmshgEzIkAUBHeA21B38fjHOw0p1m2fHICDh9EpcQP4JjESBW+KOghVlsZ5KvNQlbFisyDL4P
RiQxvZgcdYEnjIyr8McAyPOmQYvSyrPC4lMiI+L0ZUSEauC7WIDopkN6MV8MYnkRR8v/NRy5+fNn
zDabZa9OzCOJVOcMc409afGqZ0saGMR90DtJ0pXozbYdhsH7ft01BEWuo6+RBc5kcvQ0/nP+59s+
bli3X1WFnKqBHtPc69AUkFXpP0XcZtXK8ti+b5g3NC6jsu2w2WBwHT+DtoZ+GzNE0Od/vW3xDQP3
58Trof3iHfMEKk3J6ObeVzBMx9HOAZPcWqezbQ6GdVfcQ+9KsEi1Z6T4yctOu5uStd0Kc4btsBpW
TdSA85MFeH/VuMdb1xXVFixnEN5Bky0F7xUtb4rR6bv9+UWzTMeEB1Z1PXchop0jWjbJW4JOZIgs
ERDVX1/2fcO+w5j7VetRxCXZUH0i4B0p9hmQvmu4HosXNPGBtFUVKcEU+J8ygt/wZ8Ym9bK8YKDC
dGEQZ6IExYCurr7MvCMNFgwBegsmekiCwv0dpxoyHhzEyM+XLZhh4EozQcH5V7yCONnbto4otkmU
rZUpLDZiAgSpo0FNLQS8ee73P8DJU/3WJdp0odzYrZih5QSbtHkQQkQ6MOnrY1s7YXMHbnjwdYG0
Sye/ISoxgZ4bWpMelCj7efTWeDpsx9iwfeaNcyGg9HrkC49a1dCiB4MuY3/Ob4pt2Qyjp12o0lYV
3n9ynpzhOTWm+U0GpaUL7dCw+6QG+x8HSdjrgrUHQBsVcW8rs8JpV3yvZQomXlCO9QDGpxG34IAu
PwWZtxs6QNFpaKF3dn6VLLZoYgVVXc4lhK1x+6FMoRY+71joWz9KvjUQk77MoZhwwX7Mwmwkaj4y
VBDjbeKhn2wTi1qvMeRYzq8JFKSSgl2bYyfeIxJV9N79ElJD50Ns3ADFqgFMQyuPQ9umLH8/iReE
CAdwz+n5SKjr7TQL/5PfluUayaRtSxZ7ORmg6l3IfkNO5si8bnxPvWhX0X2Dalg51slKKGqxvsC4
16uMz0XGoZjIIqlvkwzCrZtSpPEadMP2fcO626SBShkP5qOIIcWXayG/DG24pjhi+7ph3MIBIV8n
efGq40Rd8zxKmn3ZJm6yO28Wtu8bpt2KLCsVmeCbKBjRXySouQFqKUNwZL1dNIIJC6RxDiZRRA6v
KRJKh7aawbTUcCJ+nf+85RCZvHeyhgoJzeL56HlTeDW30w9FQHjg49UMYbnLyozgLV8M8uSs9gWq
R11XukddtTrcCz8cu4fJ6QG3Oj8Py0aYAMG+dovKdZrhFcbG7kIo5n4u/MsAP/j5hi3nbjcjzxz0
r31VgerRRzaBTiCxh3DmZd7C1HnO28qNfYSdx1w3CVjm2aOa0xYM92GzskIWf2QiAulY+imVLTuI
pm+u2rb+Rqusu/LY2km1DWBYcj5xxiAg070mYNLdJQJNc1NRL8Wwy64H3zBmlUErmbFGviJ9DREN
kY/o+KKCxI/nz5BtAoYxa5lDoNQj3aukLr1B0uCe1aK8n7T/+/wAS2D8QUbHxPUpVrSKjj0GQLLo
1hfocv6kxjLInqlClntXBZpELwwsl/V11pG1RNLHtkHMTuQeshiVR2v0dCBJf6NK6JfnWfXt/Jxs
Hzd2HTuSJwj5/btwLp9ALD/eduhfuL3s48aOSygjDVUfN79aBVqGLchMK6xMxdz86fwAH+8IMVOr
/sx8d5pHSNfnTpo/CpE89DlJjiizP4GOKM62YgYmLmpGZ3N+RMt6mdlWGdIWjpy7vwM3ofuOFsFN
WV/oZ6Hq87ef9dy59ro4pL91D03BT3HKwUyP3umO31z28w1HLgpUT3RF6S+Z+ejZokxE/aZ2Ue8+
//2PbRDtrn9PQMI3adI07q8gm2cIp0M0vnMQPwVKlSuHyjbE8veTu0jVpCZiYO6vAWyJ3S5ugJXe
Nk7XH6iT1yv+/B2/929bJ2aHaCSC0QOBCPpdJz526XMCDEByhd1vRQMN69AV3/qxKkr3VXuoUARX
OYMrK64pRLW7A2sFckE3usKJ3CIvpH5Xky/4LuVDNL8gwwIx+NQtBvd2FkAlgplJd2l82ya+wOcr
HdYADvcAilZqm3Z9lkAwZO669E6mYLqoN5lQLlpDA4oU87jvmV+Ge9U3ytm7DqpnK4fl4+CCmNm5
vAs6vAPB35C4c3hA91Kw4S7LDsJHD167im20DWOcGXDf+WHdOMPvoGnr+Aq9pypGOxP3xmI7FILF
j6BLa76eP6AW+zXFNDjE6PMmIt4dTQJXQ56Ggx+7qZxarqQ0P0aEef/q5EUZU8LfzD1weZESvL0i
qkDX8Aahk8e8nefNcQgsSa6c/IbHYBijezKKLPVvwwBVLnkHSREV5jtvKrOCbyuR5Rdxf+KnGY8B
OsksSUoR3PZz+AQl1nQL1oBiJUCxraxxk0R54Km2Qp3W7/VPGcCvlBByvfDjxk3SU+mLUJDq0JZd
se0RDG1AxbSyZbZfbgQOSEEDmdd08S0AG80mcX22myaqLvvpZhoPPZ5dycIwvBN9ku7AsgwCZ+Wv
XIAWZ2g2+XIIeoWxH7YHVjSPyUTovpzHm65dbUSxrI2ZxHPAFJeUCt1qPbqD6L2u84DexmE0zmuF
Xov5M+NQqgQHnXEV3hFY5sYvnG3eyC85d19rN1vxZJZlYsbZDBn8SNu34Z0WvtoywKd7ZI2uId+9
ph9gWSdmHNAcKr35FCxcN2Us/R/94PeoWmdpVK/stG0A45CGQY6dDYfhF0SwIwGSAqjL3IxopPp+
mWM0ikm8GkEBPYT0roda7iZXSu9Kd7XZyPLrzVpSEUmpEqZBBJOPL+PghpuOFWvlNsvumilgfxYQ
sO4lu6Xt8DOt8vyKJf5TUPF8f35tbAMsfz8JOaiHt6nvd+Ft61cQWMrVG4TdIJUH1P1lAyzLdjKA
qOp4glB5eQizfhHC5s+ywvu0z/yV2oVl/c3ML7KX2TBAL+qgFR53pGvGbRW3l/nP0LAumhS00lMO
3o4E/CdtCC63QUVrBJO2xTcta+h9KXhBfwuNPFlfBI8siJ2vnXIvAzf+qyEcCLRRzJBhP/TTkD33
UYL3BFSn8TrtfHXhIGaSl0oeV205Jrd9MU4bhohqkzYobHetuAzRAN2xv09R2CSxbCKfH1Tcg4lV
J2SLCtJK2G05QWZyN6mmyQXUTfwn/+BXaMfv1fTjovNvJnY1ksZOX+n0ICnSJ5CGLDf+2E2bqZ7W
yOhsv9+wYcGGug19DhNb2DBATPenaYK1PKXljJqN3tQL6jZ3BEJjJDi2VIJuQVYRSKIL8ueyFTJu
SQJOdYhaFgiAFqZTN3ymodQb10M9/rIBDCOGpo5T1INsAYJHtZ/kmm9DjuJWIXBSzw9h2wLDkqve
j4q8LBqkQdEnwUsMIZPVHm/b140LEkQRjW50lB8IbR7fV3/yL0yjEzONW0E6fBpJUB6IVvsQ0P0t
svdrTSSW0/OvJG42N5JAI/Ig/Ryq7hzvrKRAD5TrjOKyINRM4IK6rneV65WHvgPUFoR5x2ZcbbCy
rLyZvK3mqpKeGJsDhejwJlnk0Oew+nX+0NgWx7DbPuEOL0Fmc1Byad/LcbunVXDvLQ7oshGWaZ1c
vn1cqChthwruf3xLle/vl6txIqvBj20Khu32upoDr5yyA8vw7KKoJPkq2Q0QrLk6PwPbBhi2mwra
NKkS4B1z036XR02w68rp5fzHbb/esFqGNxFknSYsj4ZbZizV27kHMnZsUWg4P4Tt9xumG+YQKRYO
rw6ciWuZQiYCjNEXxg9m1jZN2Kgchu2lhfwZSpiUisaXbrkdL/r1ZkM2KMTkPGRtewhrIeH3CXvp
QMPzdv7rluU3G7DbvM94B82Og5zYHtwobIt27+ti/fhbFv+difLk+DMm4zlKlv1956ZpYWHwP30V
XnY4TcERVcgZfI8xvq/ELz21dNvo1byAbXUM282ruKsdZ6gPqR7ffE7+cG8aoKDH05XQ37Y6hu3S
0oVKZFHi3uXtQQ5lt+3Ial3K9nHDbiVkdjox+sXB9+jsbVIfLdGvXlE79KLmZ/BQGsabjLxGezVc
s6caZxuFUYp+DjyvLzubht1CwTtirIiqQxXM5S5UbP9uX3gQPF00wL+6q2PwWunYaw4QS0jQ9tzV
B79hDy4Va6fTkn0wG6tV7E5T66b5Qcfo2dGQPtoyIFT2Mdx0CfHZldqX5ZyaLdV9iHYHMuGJoQRT
O8WHNx+Nk56zStCzJPA/yFebDdW5qMQA11MddN/eSwiWHchyk2kSd7uCz2CkAVxt3J3fFsu5pcss
T1yGKEDQGEYM25KOX1oXbYZzN5EVi7Mt1TLo6cdzOXgF0E//earKoXsIZ6E2SVhf9hZ+l7I4GaCX
QOq1KqwPygFp//tlENM18jLb0hgmDbKBMmBxzA8+ksAbtAAic4/n/GXrblgzWtULvMLa8sAIhDBI
VMf34yJ9ev7rtoU3rDlBCQKqgkl9aL0xRytk95CCUAVS8v5KUcWyNmavtExiX2Wai4PUiBOFHNqb
oUzWwEG2rxuv36oOOUpnjB8SEj2nGm19mZjmlTvesjZmK3Q7JyCrn9L68C7KIFrxmBC0uqTZ2trY
Blj808mhbJWfxBzk2AfBRwToTYfsT7/AmuiFODZitjmDwXKOOWIULL8zbN89dYSJnD88ttVf/n7y
+zU0y7iWRYoykRbbd5+Ae+zrZR83LuG0aWYgosr6oMvx6n1r3XA1eLatvGGxoN2EuGhG2wN1O9DS
55PeaW/4MvBVDh3LHWM2MaOhHKlPOuFkpkH2BPGwak956jyxKbgfWlBTXbZKpv0GgeBqXMKUou6u
km7mL1G9Wst3g/dm3w/uGLPBlalsRKiFZwaZmPgODELbfJG4N7/K2XedKzoy/k/ap0W9p5PfQ/wn
l0WymcOZlaATVx0pr0bmQq3vik4NKDiABmiucom12RR5jWwtVaBE3fV5lrtXSFbS6oim7Kk5CNU2
/IalkjOwDiiq/fQqxy9m1WulAfjl2z7Sk9zwGj9xr7pkoDvhTVm2pQSonL0fpcUnkZOh2EGVdW72
YIGhDy31qwfaifbQt06n7hTi7FvFVT5tqwzkljGYQb7h+Tm+EeDE5qs0md0fpJXZ54gS79hOibvT
MfWedCbmz8RL8i9Q5CA30qsqjLZAINUow0dZFw4BeUpevPl+GdxQ5lT8qgIJ/16B2ZAgzZv4zy7g
vzesHtV+FEH1O6x4ePs/nF1bc5w6uv1FVAkQQrxy6W67fb8ksV+oeDsRIEAIARL8+rN6z8tUTxyf
8lvGtaebFvru61uLINlZ9iYB6DvTJuG/5diuNmORnPCCE2duoLZ0OjHoZ2CVtuzpu1GUXycbWgqQ
Uxp1f6Gizb0y8FECvrow6G2AOnWNgCvGIBvvgLFuetKrFSG4McYpKCCEjgIYU+b7FVT9R3oa52fG
77YmBXZwysBmxULwjpQWlKygvAmCcINW6ea3x6rEzANEfp7LdYxrbWUdLKkI8d5p2NaAp7H6GIyY
VoPsto9pPpNx3hGtDdgQPKvuxUAoREe2ZNh1wba+joaWLAX/co0EkC0w0WSCdzSDAUUjF9pdkWRr
UXOBkOBWDStELAKUYN2UAMQM9lg9743j9Jky2865YHI+EtrGINCRc9MedKLoD8BT2w3b+s6nu9Lr
5u8JTsE/oDj3abqQ1fwkUztEKfcqnx87w8yznBPvBXWlyPlYDgqq1G7MbWirlw6COr+E7ztxeeLn
7vNWacifh4qK/go4EczMieHbQxN5CdmJto8OjnnyXWo9v8xbJ27L2XZrOg8gpmpV6+1mYsRFNW/8
Wc0EXC8EatsLbCBqD9604KrOJ76MdONy9S+NCPm1WQkN78mGkdRdLRc2XohWgHgN6jTlLyAqT3Op
ZCrDPNDcgNcjhrOosUfkYSmmsdeQDAO8eQQh4w2YS/AsXoJ0O23WgQAGO8Z6zQKJkUu2bkkFYUIK
HR/sWk8TmDKgtNFvAY5z1dAZy0OQJ5O0nFY5XBCApnNItU3lNWs3KtNuA+E0GJ/kNBV6wMgcut4W
+CbjS+xkNVHJ+2uP2qHZCVHDtk/8kCt05Rh5bmtbmyKQcAfZJFf8GxS+GBn6HKSraaRhvA/EYDfm
vllFV774DVbbMz2SkmZoEipz6JhhPUSIcIMiC8gquGwbQJUX7BJg9MVAp0Zkw/s368FsM46qdZTZ
BAa+7eDHQwlBwMH6M1LfaTS5KaNQPJCIEZOBVVxUoAn3I5mDkD/ssm6YoKpISsj2pMES2Ri0nC7u
C/Ad2XHPsOYqUx6NgUjLMgY3M98qv91biBerdJO03YcNKBOxRLYEh02X/bDzdBSPQNT0A9njYSdt
0k2Iji5ZSVkZ3GA3uo4zMo0CbKZhKPvntR26qYPuShNtKbSlI1rM4eb3mTTaT+ackHrqb2zU1Shz
IVN9CSXVeXisQzTGUkgDuenQEjv4wNK5IapSb4kaW6fxtEbjC9YyA4dV0MAL/hFaNA7zVWx6jymT
ok9+MADAUYMQD0q5PySc3nIlwFU7Qz+tYfzCVcAkrUUULxFb0i3wnfeKZitiMcycWXulfH8KdqLe
oDFXJ1IRV9iFtnJJAxz/svM2kOz8BEGsWd4ldDn1Jfr7jQpS6zW2Nem62H5G1JgFeyThVE9Ft5Kx
OtTb2iZocY9yuwBJ0NoVASRq56yKk8HfLb5veNaZ1bA8GiPLXuqFmRtpt2S7l4vGUhEKLmlSOcTb
DAEgT7sigoO1mQnqVueAV4nljlUx5IdMvZbswl9iul2TpWSZEjSALKI/bPsqxjX4uQ7bvFzYZNXz
Dol3SS4sqZqwALuIno5d70KTT+0UxkPagymX3IHVKFm/NWPbzfuEJrJ2RdKVg7mLBdchPOIYLoit
3lCSI6BIY/K7irB/dVeWImG/QRbu+T/rpaq6nS0ThMV4A1B53zjF7IVXdX4P4Vktt/HXKpIY/LWM
SbsDIAjMiiRoapvyVTTzk6EBwI+zXMkzKJ2Wxk+TuQlMjxoaeMI6Y/WcRGkdSSaPqCV0nEWrgJ5F
1km/s0+lb7v+UJvAcy63baBarD84Xcli6lhS/RRJhwAS27ImGdNJED9LByXkYl02GD22qb1hT5Zo
JGBr8YchX9XUPgGxxKNrpmXFDs0491U+J40L9wKOZb22ulHjVexHC5IDcERdgPgF2m3oa/K5OZSw
4h4xAp4vA2hH93nAVwPmplHq4GIAy40u1tlf7DWbSdfsFFQk1gcgGpvhwnDn/wyYidiWhlPbjs+Q
oLbmGJhJbjkoPPEkEcQSxy5VTidXreTCFmzkyJgyUmOzGbbWGtBmpNAtOrmwcDCUp8JgydrBg2jP
7dp5SbZjxNfmrZpIGe07oCZM4bulRQx11aILVmMx94VNfpxcb+PSJm80AfutzbsmXthxbuY43I1g
W2wPC+07suMsitafmvlbUszTZmKarbwf1rGQTHX2Ely8if2tIH1+tcT97F+XuNTigs1d9YIjdHW4
r8twCt1OU8D8whR1TOT4XmKhM76vY9Lq71jcaOW9JFSs38rGQx2SU9A7z7fctn2fk2QIBjCJT55O
bqW0DXQKkdnJB2jghkkR9DyaoRou+8ZBZssv1ZxBHmfY7gXypBHPO2xj+4sGgQaDs6qGtX6haO3o
u7Vq6ZiCkG2yr3xlyC5YlHQ+2FkqGi/7tWahfBQop/UNA4EfPRoXsABrg9086DdQrkz/RAIo07tO
dBWAWj7zwHOu/KnrC121UROmKsSayKFkw5zkZjs5UnBy0+DCLaO3pjoULjm0FFOGHUh5VHIDPgnO
QE3qerJeMEmEvgA9dIyKsnV2/VH68WgvkOAMBBLpm1vit6ndsGbPq0GJKUXLM8KOAmm6me9UVUZH
ynvqHWjTOg5WY2X8ots26+cBhOoQB1itZFpWfUyyOhj1rkWEgYj9skhRQJihp48EGDNzo0MIdSe5
GJV6A64xqS5C0CM8gNuhUlcd5uHsgnehBTGJdRDwBFtCxxU6ZjWm8ugDluN7C+iezrrAeOMteOTC
8nUwoPErDKtGW/hc8ikLkqF9ctESXQuvUosCeR1yn+NUrQi6zmuC5MYzIjracKDdYQYEJdgFCTrT
VV7arkm6dMWADI4GymUnWlC3SsqnNHGhC3c1mVe6pMryfq1yAc0s+kK17f3nbak8oFoa6TV3VKih
P2ocWvTNYJEBBMHh1pdVJocTQa2FxM+2hydeSRorLO9DBc8keLog9gQ7iLr1vZ/W04ZfxkFdX7pV
Y3iXtpAGiTPoXEiEpjlwuuSZ7ktWXyR1SWgKMjUXPaPSDMvd1GwBKeI5Uq8dHwfxE9vCyO34ijQA
q0Zr348pr3v3NFd9re86iNcsvzos/nJQvLKuvvfbJepSb3W8uUpMxdpMRZNwRU28qtohtzXdC6tp
VBUd7Jz8CigAODli4CaugzY06DWbMqxuRIM3lHLXj+PFakB+kAZ9t8WPpy2M8Y1XIOspwhI7TxeU
Duu0461aXUbVOulroN+Z/SU1DhvL2nrWRdu7ZdlrZbv6GZQmodjpkAQmJ9oZ850PCD4Hz6+QCLFo
GVF8lNNGxx1IQJGJ7imd3Os4Iga/iaUNBUvBDM3qHdL8STzZOaHDQxh303ZM2tGIncP2hn+Fn1TS
xwgJP4Hzch7SErKWc7m3flw/lhvSRvDjM5gUbcMaJF5i4pqnFVNhXfRrzX8J6wNvGmjQNWTr0q4j
lhIo6qddRKtoBiUtgk0mmmngVwnOfRNp06OgQG/PVvtwrQZzFcpN90WF5YPM9yLEx1Qn67gVFC57
S8GnaMO9TUCZl8kJpEc5iUY7Z6MzVY2Yuy1dzkyDVGtGsuLnJgq0OEaq2dAkq6QlFxFga++dz/F+
Ejp5svDsabfZrj1SvBEZ/VZAKHD4DjrFoNnPKIyPZLBIEgG732BzcEIEDHok8q9KMvPntYFwRwrZ
2XbKeNsN3ZGhCN+JHrQbGYoi8yaakdKD9E0yyhQRkH5bfD4tN25i7feExJAjr6oofIgXPirUIGq+
aioXlEffH9m2AzX2IvedEPAQtouTjFYnUE1XQrVsRxewqaHiShTAQvjUTK/EDdmKGRHQMSNBtbGe
VtFzMtv4gXMmZFG20Da6Q9IAiyYUi3M5dSYGVKpt8G+FmsWjGaeMb/er8msJBz5GeSJKiPskrkr6
p0Wp6JsKJxQqqqcIBFAMXrydiIPlhm8hW3M8Y/0oY21+rj5Vd/NCBnaLrp9sbxTgzt8RP2fzw/J5
0WksT/9tr6naIz8W430HchRU/dsARYlggVTJrurBY3oCwY7wyFgYRp2E8ex2vUnT2APxBSTSlpVt
Xq4NDFhTaCaDSQdK0+DCADmFdFsPxU9IfM0/poGpHjQPDC2NGaUVv+ljsLIScL6OKYTekJOH1Qok
M405+x6MQHO8weiw5WfpEF7JIWyuvSRwvJglsq0CVgbr3HrghP6N5rwYPWd/ld0pSpQTxDdShvgM
QTeokNW5sgkec6amszkgiPN7WW+4i+gTC0CZxAj6jE6QYcSzqFZ1hViirSy4jwpqxorxtsdAQvld
KnzB2INB9QbFOchGhzuXJGivLKf2TgjaBAuZGgO+l/50DATye+txSoi+mMnSLGnZS6S2ZRguZkds
MukCgPHqRYJZ4BfCrNT5gM0Al6I4QeEF+r6+fF3qeJJFHC8Whh5Bs+1fUUiFYqTO0H2hY4Gtkonv
DOjcRWEGh0hF29JEULvyTzM5rGk+bRE0hdG+kF6LVINsfpUqDkmorK4d2OtXmCOs0RnYJBDs5S+d
OGcNdPAMrlyFDeU0isFhhZKkQ1U34q7i3/GANLofRuywIgk6JjXwqamEJswhmQXkKALf626jsdri
TK5Tc8vaKC4vSy+YdE67COaEvNiHoFk4sjcFYoAZrfpua9OxjeE2wbDqLwcbTiBc0Agshek3HzXK
0mkPeW6LS0ndbPAgITgNQOiJjp3oFttlk0/MmEJ2lHX7cvAhWlGFuCfBOLjuSTmBckFwCkVxwUiJ
DpLmLoaWDdo0T5qBpkn4dmzAwdBC2HWuFyS/q20QruoJ7aUOFA1B2nNgf4J4ZZfSlE3eWYX+08I7
teOouS68soWwgbcYNIaAbYDg4ukuf1uRSuYBSAXqzGPUXM5Lw/YJUEovJys5QkksuAEXPNpLQLuE
SdZyO7a58oLNy0CSxN4I8Hyu4F1V90dFtk1k2IYxN5SMi81X5L/yVpYCdwJpYWAuaDVAeVMwWNoM
7bhTDxOn4Uy3XSOpD8q8l7b6LoJFfJONbu+QHZ4iSWLks+RGH2Zml7uNoQWrPQo2njmoPHKUqHuH
gqFYumSujsdjjzCLsFWGSxugD9YjaVYjIvMV1hTC69Dz5qf/7I1Wa92+t/E6/oKpxM1VtS5gPDBr
Ba1TppHUCedIhZJ0Fd/mYWredLnMjxLr8WrHJs/+1D18JigJeXdrPL0tWJuhIuM+1k8wjgmCMYt5
t90FiY2Bwq4w/ewq2j0yg04slg2TbwS9j8slqfBGeuSeB4EuHfom0l+LnpQ8zikN3WtrvAbJj2rj
LavBfcWQuaMJnrO5ATniElde2tfEPDDMbK4sGMQGRMewvqERj+t8k6dbCZokdGBLTfrLECUY2ijc
/qzcMB4hX4qO8OJPKseFYb+modyWXFBuioY6QKP7JQQrdmXgK4BlQ3uFJW1zGMDq9sJNiM92FRte
AuCPTZaUq96gcCzR89rWxEpEAa/KbELQxZLAKP9jwXV2QzDn3kG33GQ+VrYzeE/oYrsOStPcj6Ij
7NM+t4OQNRZk2NalEVqh3wgw4A9hxcxlnSxI4PuWTDm0JOUrnxzIHdZ6+z062/wkaNkhUYOjymQJ
Sry0BDjr6t//fFude4XUpHvrbI3O/krtftisuMDBxwcIfM02ZWPjvc26VA8qSMDZaOGV8pXV6BnQ
FalarmqQkBazk92N4SG4ELH01V9C7hddVNDp2V/DUHmvtEYeLlBSgw27xvIZBZnps618PA9sezGp
rebxB6ucJuBSrqHmKTodP0QaK/coTNh3tArk5ezF5Bt+RLSvm9j9EwwjqEWwxValhLTuCeybIOWQ
Jil/Qm0Yzqpux/ZJ0l7d05KMP0qr4DWQ45zCYBhIldcrB4uAFi5OrqBI2WwuQ7cMxrhVAxgqlY+S
MdXw0FNajkGrUkdiNNm3ZUO/0qzz9g7/VO7HEMI+GSYU87GOsXIz4L5Ut6TjE7/uFqmQxJCWL5i8
ocfdJ6p9AHUJG496ZuOvmWDRWQ3ROuSsbJsGW6vS/kCrBZffj0uU8dIz5o4wEGw8z71j93DTy10Y
0+4UngOklDPCoMq8RIdXdUL5MYnJ/I62+/RtGOqwQncyivftZgmaYMrHYS7o+mXlgsRqsGvV7Zuk
FnwPMtnmQgAUVObQB0GTnw8VOXpjXbOccGw+opvMLpSKKxxHfNqjKOWGKtSCm3S/Tgn3dm0HoEAa
oBuz7kJ0mR5jyB566eIQZPJpBJ2f3hLEM/yZPHg9SXiGZRgcuKUyuWkApTK5aBP3iDstd4gG08Ua
QMlo6XmJPlsPIVi4a4XqCaRO65JRIgYUMmXzGmNKEOLucPHMpGsveumVXTb2Ug8ZXkq5R03WXSMC
DxPQcX5ypzm+6NgtkCOv4HqRAXgOK3aBtQ8LUcuhHuGiEKfpzq8TrFiBeAAcXsEGr9eyanoi6kS+
68LBe4D8Anq3qA9ECo8a/kZvfXohy4x00HGIPO7NIrb94Nt6AD7MwhWOAyQvUKazLkzXSXKL3kBn
r9GB1Tt/Bd9b2rlTvzjGVvbBLR6yftHS+rFXUW0zwD0aqA2pPgNxZPtUL+BTP2UIF6xhS4TGmBf9
hHH9ht4lrCAYOO+KNkJA3/PVq4oRGbG37+cER9p5MX8uwYs9QJIHDMIpmBbaEv+fQdwScRIbwsIA
OQyNad7qNkHfr6kI2ntxwp+wPieQHtN5X/m+fIZ4Ck1yRXT7gN+8/ZZlAlHN3hfoVvszDAlTs/AW
AmxIACgCDe4CC9bfKrLmAaiP/iLqEA/KKuC/Zybad9a39uGUkRzwFoC7ir3kwNrKe/DiQQ5XgnZI
WIWXDONDHDA1Alfm1mLjm3lAnxl5dA+URAbqUW9HQSXRp4yQQacDhMzay9ETODTA3KNHMCqL21Fj
6javqtu1tmc/e3Cs3eMuo/3QejXGW3j0h0R3aJ7WYYJFnAZSmahdwEiSgsI2sjmxS5kPrUMoDiON
VwweDPGNVQwzJY4RzC2vw/pYzR19L+Paew26SdzywKB/EhOu/GdHmnA5RGZKalR16AGXc6DuMIuu
fsGEsBQZQnB8XJhfXgiFrtB956N1k2I4V5I0MqDvuqOemo8dGrNT7vmni2L01oz7LuqRbSlbJe9a
xQ28ZxDIBoOjCC5m1YbcJmOFbrfyR7Prx8hcxm0vDVojZoovUOuio0E8f/iuam+pCqCXYuSBi34E
J2N8gNg3CgoIlpKrZGQ+PwwdRN5XDxeTDCeyPTJ3c3JafZPydVwov0h4jYJKanKSxmsYfZrndXhx
zciwA5tgf9sfUdxmshv0Y8+BBk10q51LobaULHkJotHL3sNu0jp33psEUuUNavDTBmahoHrY0EYe
9hIiwwVNMOF73FCw32L6Ue4RfeESuOe0OS6eiKdLRGZ7WxmwKJfo5yvsBXCvzIVdyySlwMOwtA36
sc0gYOQ3mbKMDwVh/vq+2GS8x0JyUHDD1KsyqlqKDplVQVDhPgAbzm8Y0p1rqmp1gdp9jvIeNY5C
PRagtAc9QXe7LSBEyhvtbcd4k4hiw1hiUqajCaFBoNeZ+JN22RiEwX0w1GMRVPP8aNxgRGq6U2EO
y1dYB4tQqAVeJV8Xdwp7bW3QLkTTi/2UitY3G6bjYY4oBlki5oMeRDTIV6FYhGQ0qSL5DdMXVBfQ
N0Xu62IBfnLUgrYAYkfuWKW8t1bNZioSEtItHUQEFIOyoEzfOJqnaSRAD7LzRcX2Kmy395Hgvh88
6L83qfa7shjwjv3Ui9lU7TiC+42OxCiLYJ2QJCGmoBXR9V1z4LJpfgTQt/jHC1HMZGD2FbtyDDXJ
11LF8xHspsOLnPG/kTPVN/9OSZFoVU8Ki48IosDKQuIvXm7img3fA4F+RZVwc+iFrcH/S1l7wFVD
sXfq02NJSfbBG4TOMb518RKbXetqWRdVjB1kKGKNIKkYKf/h8TKkh2UJlTx0UYQKwKMRUjQdlxMk
cfoqqB+8kkIVvMK86aSYEeJ96NWv4NY68gB6PRg5oKrtw7Lh4aCr0/rpFDGMHxZfbu8KV8zeBltJ
Hkjjd98JatXHKI7Nt8Eb+JxWMa884E4bb0shzIisuwZ5noE/aXNi3LzH0MY8W9Lr/RgNmC4IUeGf
HrLtdnDrC10Cv7pWAiOv1NTTegF6dfka4CU/hO2KiS8VIYitHKJ9DqYOD+LIE4b76KDjNepouRmQ
AGuA/P4dBEintvBVNPDYOcf08zeSJy1+KleL3cRI4O1ls6kj1L/Wf+ymJ1oo6S9lkxpIJR+mRccb
8rXE699MXL2W/twne7HggQfVeQ8o9aErsK4dGhDaQqcHkagsUIsNILnpagTYZMZgWsdL97jWkTn4
pqle0J7Wj3An4nVgPiaimLNVvyD5h7rAxE0bZjXGhbdqAmntjEKbvmBkv15i1K68NPbDhe/Rt4zW
3GsB02nT0jH5zAXRh66EDu2OWc/ag2l8sA5UqFpSs2Dh/gBSX4Q+0BDoXDijh4MZCF9yNwdkQFM7
qZs0MQzglUQQd7s01SCvu4Cy5smrIt/uMQhtH2glNH+sVg8Dw2722+/glMOFRFJcYu1+ApX1MagH
GeUYEwXXbQ3FzIt4W8r5Bz7Cnw7hGosNcxkCqAaJypZ/A7Gpe+9j2WfewBpRlMpiygS5tDK5QScG
qgDJNAff+20j7YtC60gdkqHZ6tyDCld/mocou0fdhH4MOuS1uEloC3+CqhOj/6Ra6TClA6jWvTsA
LeaXaGYtYIJo0tLP2GI+wHuRM7RdQHq2DvMs/rPxpNCMOWzeFn4NynTORM/lqJgflupSolG+09vJ
C1UxXO0nn/8B5uuciD4o26E80Sv8B/VbhzrKdHDSvqOfSUt8dD6nb/4vPNwMifFFo5lzqUKA7I4r
QA8EbQzAifpPFgM++obT3//rGxQiKUcBpi7B0votOP2E+MT9/CUs2TkTfU218yAu1V5CIfUWgc2k
/w+k5umO/AlHdoa4Q/ZXJ6h3gCOLIAMQ6KqfEMOcvw+qEJyaS+MqZHMxapA+rCn7GkLxnIee1A4p
v+MdcLPY0bMKzExxa+//fl4fXahz7J1vAA5rlLhEYGAZEGgv8Dl3U8i/xBEY/I++B0OJF0DRSF5i
XZTdd8DCFIrw8LdXJvwTOuE//gZ8xZlJYz6whBglYo03HNCrpxghBWP0/1nU/uOVxTecsc9AbeA0
bothFBSF7jPzlobe+96mPtlR/SPQEp9/BqINdFcNfIz9IwnR6DgQTF07H2CvFTUSOFvj9R+0WjaA
Eb/w0vF1ZzaOPjkK2BhQe+ROoHrGvti8NQ//j8W6j97ImYkT680RZR64plbs5Ft6kt319FsiwWD8
tZ9whqzVMSpsFrVA8mPQoSC7XPfZIubkyjWqffr7d3z01s/MnSInF1KJ9jJIHLvkpkUa7RikkT/x
VR+99TNUvJCY97GJoqMFEmmK15sRKwCU0WiII4p8ZYMDL/vMwhUSYr06gNe1PwDNEjLAK+9Wi15c
nG8GlclnOPYPXvo5pYegU5J4k16vKDlJIjYgaIGmD7w7WIDzv7+RD07snNSDGDAX6D4wlzoBzxCP
O3Q5OwCq6HwTd19b9w2Sc1oG1nitVzYxvkU17xzj49ynKEv+/hM+OKVzHi4BlWiiXKcuCYIJMtD+
BcwwcFafrj1+cGvPqbjUFII/0RdIQcoNQeq0cdR14a+vPf2ZI8Q0vvK118ObY1cBtX+ZEud+NuOn
G5V/FlILknMiLk1lqCnEEhBjxauI6lsaPYmO/AbY4hFo2Behq0Nv159b8Bn760dv5PT3/8pH2AI5
EOFhOQXCd0t+2pOGhENzWOCTP3FWH72S09//6xvk7ANGO3ULNhVLJGpBLNHcrwT5TH7no88/c4ak
bBnGtD49BmQuIAj7poL+k+Tjo8M584GYQ5W+HpvwuBoe3HGQeS1HglEYWulThL7b36/VB3Z9TkLD
gwpqrU0YHGXlQ18JbfwI88EAzN73kx6UBR6UqOFLMrq4YmceUTs0HwLhBcc1xOKEFKq6L5FEj1O5
fIVYBMvjZ5w0uqzhqKYRlzgA4fYKa0yrdnr7+2GdPuR/slB8+Fm6w1D8e0NUT5dzMoKUw+Um4O/C
Cx9sIg609lI0wi7bAN/59+/74Hads6kB1bOalarp0iZti2kxpFu99jN6iI8+/CzzAda03BKzTpeG
Y0lbowWZt/JTgoKPvMk5a9pczRAriev5EqM5TBPgzzEQfzwd1lzJBb3j7hvwowdIzuz78UslJl7Q
mbnTcQ6B5wvQAuTtBM4C0MoAjNHt/v46/rgwiU8/M3Z03pLeKx1+0mZvyhlEUKJHfqVjfY3a3Uv9
T7dk/1ju4JvObL9zUIAVEX7HiaNrxqY4KB7molv0BWFT5lAdxqv38vdf9dE9OMuFGGb+xBv86ZLW
67PGBk4O8dsvKczgh5wZPEbodRzW/XzJHThrgnl8a0NsX/z9yT/wkOc0aYKw0gPUfb6UsfcNs0ig
2Y0vMld+urX6x2/w6bkBAqbPdRWgCexI/TrH8kckujwEyOuTPPSPNwqff2aDEH0ZfZBd2qKl9hfg
q9u+WzFzbOM4KrjcnlYTfVYN/vE146vOYu3sY0XZJGwqMK3EBuuMru5nMmgfffSZ1UngAsINfasi
oJilDhKMbJ9ImPwxOuGhzyxuYzqEvEQ0FbV8dNsVWR2IWXcy+sp2KT7+zMy8Fr1DzIqmAtibEJNW
43bgO6yKv1/Pjx7+zLCwcpIMPUJpMTiVT5h/VN+TTeRRk//98z869jPbGiYmhlji2IEPfax0dOux
71/65HPDOu1CzEMgFoghxkk+QHMUeGh/+oob9QGwO8vJcA0tIPS2MIbt5wDrKp7YT61D4bLlofY/
Of4Pjue8Yhmt6BosxgBF7N0aItKusV/xO/gBZ1bbYATht6yZC0g7Yr5yWljqgbMfzPvXjv/MVDHn
1o79++RAdjZHZT85+I9O5PT3/0qG4w4TYrdt0AchS67XaUDUL+XXXNk5XRwGIZXklQWuAVMCwGUb
d1cNYzZHJq3cJ/b6gbs8Z43zoVFLHFDsxTJccwAQI8wm+j22eVJKv0RqhZd7ZrUYiYTJyHtk81v0
YEPsB5aA0ErbfnJ5PnoJZ1bbgnah9bQ3FbHCuMi1h42Hd3+/N6f78T/pqU/P+eKwEmCtkXh07p45
OXbipv9SWo2PPrPZaIOQhrE4eec9rSHYxJ7//sh/zKjxuac3/V9X0qGvqwOB3CZxN3p+0PyuQh+G
Gp369Kbvvpfzl7Ry8E1nRjslrV5Dg/tJtouVfqfjj7b+jDLlo4M/M9hhZg2AYDidbntNMAV0w/sA
NOLfj+iPuSAe/MxqoTTYALuBtzpChMf/UUZ3Y/xiwt/RTLK4+0Ry9XQKf7o6Z4EWZc0iukHBsgTZ
Y0GnCNcg13O306P78fff8dEhnQXbuRuHELs8tlj0PS9/YYBbfzFNiM5sVkw1Ff5ysllWPgPj/+Bj
tUmc4BtD8kmW/NHTn5lthU1ouXX4imkaU9E9QLtybb5UhPv0nCquJkNkIr+eC4El62B6V2H1SJdk
57X8/kuHf84Xt5klnkKsUhaMLNeAuP3gk3ePUcnXHPM5V5xqNwXwLgzAesthpdUuMu8d9w7bFBdq
7fZf+xFnJgxA2qJ8im8B7PQ6bv1sssOu/z/Ovm25bZ1p9oU2q0CCBIlbUpIt2/LZibJuUEmckOD5
DJJP/7fy3TiIIe7SzapVThUgHGYwnOnpTu3n88MbPLMu+TGDAWoMQPS79ewErWbjFgj0lcfRYF6u
bsMNGncskg/bzH4agbmoYsT37hIB2bk7/+MN91PX+kh5DbKgEdbVjs1OLfNWlXEEBO/K8AY/7erG
2/tsiVvsTV5Mt20SRIlXR2OSR0k3bQeRhX2KTBGg0+dXYzoKzaBTWwo7DhBhEa/kEcDi1W5RqVpx
dgaP6mq2rAYLUtCllf1ELNGElkcUupr54USxVHt0P/lKbtARvPIqG4IWnUxuSdwKdG+k33r8Ac09
IegRrvN+V7o08rl32YbphHLgq1NoAYjxSJDGCaFNgBZ0P7uISt12dUI5qUYJ9OKCe+vIn/jYe1Ty
Iqk3DK3ZtJdnIC9g+OF9r4A5BeUCXSPgMVwinUXOH2yGftIaQydkS70ZOspihQ/KYG30NOWHsEUW
cV45XdBv27b/PeTVV9v2trUaLymrYlO019grBI99D5vSVV/8ZkKr9ZVw/7vItKhmyUHj12RckmGb
QmfW861wmoLwsqE1qxXKG4JsgqY39ReUmqedWyUrDtR0lprJuiBptVp6eiEL656K5ZC1/UrG2OCb
dcI4H+9WTXJsduLclfIKqu1AXz6W/trjbrgrOl3cNAOy2UCrYgt8crHxe/T+g+uoi9olJdvzG2+a
QouiR97P80k4B19EYLPIGcCCCiWuwJEre2TwYTpVHBlhlU6H7efVk+IRR92ads+J+2QBuX1+DaZj
OK3to0nNTawIg5tEx1fk2PyInpt3tKWm4KCoV5Zh2ifNbNEFXHhph6OuvTbkANrL/jopuwtPQbNa
ToOi7ZD33iYLWvFmKH0ut82qDzb9ds1uFQhVG+gsgfmkda9zwR+hpHPjOMOX89tvMDBHs91UeHNZ
Q01kWwx5VIPgY7DqzWVDa7Y7ztVooZarIMuNxrk3i5D5takmK1tJEhqec50jzkcbC1AueJ3saciB
07waB/o7qOYdMrcZ+Gcc9GbxfuWQP69r2K59+hUf7qnbpYAjeIik+yoBC81PtN9sgyYOLbAdcVQ6
yh7iME61RRvB/vz+GSxDJ5IDtVDqtzNWwNR/hQCVLqDLgl311dv58Q1Hb5/m/bCium/R+IW+9F9u
Vp/aeWaIvdjN2rexwXXoFHI4mYlwhdOBUtGNReydRDNEXMdRLkH2ka18XJrugGbZDvDOVcz8flsq
Ot6iKeL5pHS+cebqcZSuvXUsQPrzyVvTjzDtmWbrIJZG12B1ugUu++6Mya5ryNfLjkMz9NbpnNFp
bTjCoL2FrOSPPqAXSXvi8mpW3k+91w6nfLq3sCgr501mrRVjDF8If+zlwy0KGJoY+OyV76SX12T4
Wbbjls/9dVWVV9PihoiSNo5yVgIww2w6r1yeQSaxs2ATXst3lD6gOEBrCQ8DDP2wZWBgQEX2/HkY
rpYOW0V3myxliqnm4jZxf6v8kaFXsnml7hNlK18khuv0D3jV8/M+G1jxXrmJHalhzrcLkBeXLUCz
b88r+yRF694WTGk3YN4J62AJQXMQdTGBq0ejFIiezk9lcFXk9Hh9uASyaIaJBEiyFZX47iC6fEC/
sL2xPeRjFo+lKx7LNI1m7TQdoZw5DuPW5u21t9hobSQPnoMun0yshMmmKTQDz4sG7cB8Lt97r+xC
NDa81nz8TSiHgJ+34tj/hICfZN2IZur55IKUterUNnBUWLvvmeWFiSLhGPwaYy+c0O2Ekl1UIlO8
1PS5Gp5KdBeBCQZJ0isa2CBr+FWmAxoeybZsv4AnD/wRIPDw+k3gUDQnfPVHF52l5EkW/koMZdoY
zYVwp41RYJ8Ra4riFqgw6Du9gddng+6235ddIi1eKGhO1TjhxZhiO9+laEeMZuqLvQKHBrqvOfty
yTw4zb8va0BtoDx5DcOenM0AvEC8lBY2Og+pSy7iqceVOXmVDxZRexUa7GtMUntZtpFN8kOAFmwl
Zj6Z1b/3h+rg2AS0cyD9mkfoxZHf1H916+U56fn2/P6YRj/dgA8/vW9IkECjagR30VBEkij7Ju6h
4ZWCPWBz2RSnqT9M4Q7oQkziadwKi1ypOr8qBOBfsbjoOxoqvn8Pv3RTST1XjeiqYaENqEtMsogM
a4qPpg3SfIQNPEgucmxQ53M7pEFqhXXD392lj1f25/NnDi2Ify8A7SPdkI72uHXaHRqYIjqJh6H/
5qV70KLsPHLNvLUcumkqza7jCuIMRe7Cp9YWSCrnKzCBPnI6vg4LCiai+Qk6lTv0le0uO3nNyGsC
YGc2sxEZUXDTCCJBAsVB/jP4K7ZxOuNPbENHe/K2XuwqdcbtMvDmbQwqxp97BrnB4/kFnKzgs/E1
w14s7nl9gj5u7hbIdjjVrgdr1zKi5AlQysoLYbhhgfZhn0ERtZk4btjYoSvkNrDQHfl4/vf/yXZ+
tgDNvB0096J3EWMvd/lGbmW4f53u6tf4trlKdkUUvz3Te/Jg32yXbRn9JuHLS3uV7ZLwBf+bba7F
/XV+gDhhSMO1JPPnnwo00LzB4oAlZegJfpF/M+RT1Hu3Jd01HFwozcqzbroVmkeYukDGMcOim9ze
MgvdPN2wYqums9K8QWeDrs4r8OsJUtbNOG+5TKLCXaNqNg2vuQKXg6QQILBxm7D/6vx3Xj5P3bfz
V8E0tGb6pEb3mHL6cQst6ptuuHZL9Mm6F8lhgARMs3TmFSCUyGf5c5gzkAhIMLCNIMM9/9MN56nD
PdG5KywwBp8cpJBoYANfin194qYjK2Zi2BsdAQYBrTrB157aNpHcB9EaZMo0rGZ8sbUsXT5KhXr6
ToKlwC43o1z5yZ9/sFAd6VWl7QS+wC75qTqGmFFeM+EBqertnQCdgf3rAl3w87tvWoVmTQEkafMk
ESO+u8BdHfZo8M1+N9C1oVuw3a67qs9drV49U6BMBOQZqa8xAOkMazZzfFllg+qI3gbEMOhbX0ak
rAnGLvDlkmU/L9gdwJw0h0DQyC9tMdR3iZ0i+5COSX9VtGzygI2pg6vzk/zJ0vzjxjGL5hfGDipO
Van4bVsgaO4AqGXA62dJU4OomqPLpYpYsrj5AoxhP7AaXXkpeoPChgxsHPbOPDHxgnbhybsG/pA0
7dUs6jo7TlmZoSWUkdYOtssMMbyL1DpcpmM+EuiiTXNH7VuVI0Nx6zCW8LALZtm8pGPmjysRxqcP
NKbRTKzndkDzWPBbt+FjpJL6DfQ9r0uatJFDspfz22+a5GQZHwJYD0Qtebws/e0cjC774oBFTAIW
rIql/JYmJadbV2XAqEbnp/v0hcRha55aQqCRj025PEzJABKAmz5rR1pGVd6LJLuJXSvIkw2g3F7s
RmBCDzp/ZeJPo0NMrDnxJLa8ANS/McQHAMEqd0goeMNO8AaMdCC6K8lvCPUFrdzVju0PIBJw+kJc
5U0QzM31+bWbbrru60uoE+BjnIONhyIoPnoFiDoQGgCoCLIqaI5Pcu+mNdho71QOfmkrBFdimuJB
G9v6jbPUgzrDDAL0DowQoOT7DT4FNb1TRgtkjjIwhVEwpU72aF8SgboQt/n7bqiZNr2iNHnOgIAH
wXl7apcDt/VFSSOMrwWHgNIPDWiasxdwRvA7AEHrfAuKLfD8nN9w59PHFRNoFiQzX1RysT2wG6um
VBuqVAx9kTFuSoh2uKQXd50dAOF6u+SqT5uTyP0ECoiaom3WCWMB4kyAgm1RLiALmktO7CvRKZsU
kRigTRx1LC2h/Bf0quFv7cAhq7qBoaagBrIUhzRp6DgWmE3AhgAG2+uRCb8ESx+oSiH5nGXodrsk
jICv0Jwo6J9gLJlkT8ikxAeJaqMNJh307e/Ob6VpJzU30SQBFKudhd25VAJYlTFPuNtx7NXKk//p
Q4yT0h7ioZkook2Zv8To36lDdPB7X2I0ZaqwJaCvOr8Ig/PRwdhgXV4CELfIu4F4IHic2yBEKrmM
QAI875yguc9YN634mz/Fm0+eNR2a7aEvqasqDjaSAkgJb+cN4AJ8hBLi4AT7rmvH2ULWLKekv5p9
rwbtoAQd8Hvfn2Q6+mmq/R9gNeM5uF58C/J3G+iqcuBWQN8V21+mFHIIIKysktQbbuZYKiu7L3NK
f1VQIEnW8OWG10FHIBDfC2QtrfSuHNLjVINvdskZxAQFvxm8admfPxfT5dIeBVC1cagJ0vRlEEoK
UGGA3vzWB2/VWgXbsAy9iWOGrgU0LKS88+IKvB9+97WccAOWwX2BvtoaRsqwDB10Tuyyy21wCt1a
gZtdtXVaAyCTgktzc36bDKvQYecxD6p+ljy568V00rUTT8Hi2vs4yPbUbtdeaNu0DN0r03bJ42xB
XFMXoI7cCacpCYp1ls//A1muLNlGTaes+K4t6qV8QwuW9NOokckyElDDodXrrRBNDJ0biFhYpA8X
3wELftGTdE1+0uAudPgKw/wg3c/Ec1PwHCIw0O4iSxGA0mVZVh6/Tz9CXKZDWMDgZjlx2/W3IEIZ
MnvTWLEd/Cy8AkTveLPB4QquS/S34S0GA9uXwa0CMESeP2nTEZxuwIegLB3irsv8cr5LbY/uSCA4
REghlvPl/PAGP8g0Z54lPuJse5nurHnmD31dv4x0/IVGnmVXLKKKfEpWQh7TlT0t8MNCZI2cGHjE
kzvWzssEDQAU568AmSplGVKE+/Qaihx1sparNlwLHcIPXY3BlqBoum0th3pINvrgis3iLADJJ9TO
1+Ii0/7pjy1od2dRJv5tDGJvVAZpgc+Ld2iy+FNYcp5WQGqB9Vg9jTY+ki9CEKFnQ/OSDOXnTtRz
8iw5WCO/yrZrk2e3raZLSngYX4uQQa3fI+TF58ZJsufFA7XcGz4NXs9fOcPJ/IPsb0STo8KMjzyI
R1wx2e2D3q1eBjAFrzy4BnvVAf7zzLq+mEHrbUHuTRxoBXmd7wkoXwcwtHG7tm/wzPBkhAoAmHy/
lgmHPsSKvX5+zT39E3Zoyjlo04bdK5RB0QV0kpRSyOZQpt54DazR+U20Txfsk5jCo3+bE8iiqnnw
subWAvFsX4SuU1fLg9sC3LT1FBhNTxkAGwr1WY/EUgLGd5u59+2cd/LacfAl/zaD427+T6RegnLq
+V9lOFod+w1MTFxVltvfDWnXiEhkjXeMwV2eh/aYXNQq5oKH+++Vz7W9ODIGEy4qOiP60drsJ3Ho
WvRJT3f8k43V4d+DWCauAFe4W0ov81SYDIGUJ6a8uThkSevPEvxtPKN3INLyobNlKQh8TaEFWNDw
3A1BUR4hpG0TdZwYaJzdCByiokQwXhE5IAUBKYWtE/ChjobGczeIQCjdp0M2FV2IQKqYDlUBjnto
oUgyvRSjT5YEKjVJlR86FxDNKXLcOnOh4DGlDnhdrK5V0BaD8Abwj7PT0mBZOU3D06PjpNkI1h0F
uva7mTf2Sw9tFwBxy8z7ef6ymIbXnFga1C74gVR757X2174uu/vFS/vLPNifQsGH16bsQJbgJUtw
I31r+SoSQFzDBRxta40shpuuA6GhLAJhOCri26mY4/LRG3kTFBsSZ6kfKVA65d8v2iQdC03mahKT
SKtbMK1kLMLJt+xx4UHSrpTATQvRQjxFvbYuqjK+Y3UT07CAcB3KVxZA69HIwat52V3SodFuELSd
BZrLZ4RqaQesmZuX16j6Q+zg/EZ9+hBTTw8DM4JU7cCa/D6QHh/30FwDp6oPaUSWQxHhTonhiSbW
Gjzy07uL2TTvWy5SQNesK45lAUr0YMlOJLkVz1e+Tj99RDD8yel/uL1QjWrzHKD++3lx52+xzWYL
lLlJwaM6Xrp72+/Rd3F+3z7HAGIuzQwL35XQC/TjQwdRADB/S2AIPPIwB40XVun0fV6Q1QCL563d
Z892m7yfn9e0g1qIobokBc+ulx+h3OQ12xiVTSgSWmXjv56f4NMggHo6FDoL+AxGWGRAyOKprUL/
OVblsOaH6nM3PNEP4CPtx/m5DIvRYdF5zCBrBYLQo5O63a5oHPY4CjQDXza6ZqLoVlAjMk75sW1B
QtsEPnGvCIEqz+b8+J+6AOzU6RZ+uG3BWBbzSPviyGf2iGckfywyn4CdAWzq52cwXTLnNPWHKYg1
ENrypDwWAgTbCXgf0nL6nZKm2MmSy0MegIMkVxsu5PTdL9YoNP5gAf95zLG004F9mNcGYTzzBqc4
Bo39G0pHN6ABEiilgzY15kgtjVkE0cuNDRrBIs3ea5Burvgj05XQPIQEKz/yfHF+TEhRbwW0zx+h
VlGtXAmDg3A0BxHYDHkXKy2OQ+D7IbRz8pAHTXNFoTlcJ/WwO39upkVovkGUkKyGaEsJ/Dqvo6BZ
8itwxJbRZaNrLkAkkHSD5mVxZANoyu2A+2CAttnKbzfYv46klinJ3EKx4gh12EMQg4UpnoP3Ionf
Jw4EJ8uLMPcgGnF+LaYbrkOpLQ8ZxbbKy2OJGaq++qnwRodCur/GsauhTjhuwMf9tkzWNwSMK9HB
p5UM6ulo6lLKMpUTrncfe3cNmtVTWllffagLbxaSXLdVq3bAUPWRy+21/gzDnfiTK/poUlCyhIzQ
hDklKboImnND/Q1ZEc9fQ1mbZtBMpxYo2gHoBNOhDpjG8ZlTqhBos3HlyTONrxkPgzYGekhhmiBG
hvRLJwDvfYJiypivJDENDlVHJgsra1qkGIsjaWr7ZfGn+Q1swXxfoC1hpUnV4AB0hHIn/LZOEic/
9tA+kFEOiZJnEO0Pb4msXWvjuU7wev5mGxajo5MZGoqgXmjHhzmZoVlWEEFuFAO5LuibTlSG52cx
WKsOTC7Q8tzUECo9jtAHDK24usvdrAxtb/nKePMD3OZbMJNdApyhno5QZnkAlv06L46CgWG/8Ybx
hubTWqnJcL10ct2shf+FbCE0OEtp3zQn0SiZF2uPtWl0/SVV+Ymbn6KwY3VAQkCKdQNGRnnhMZxm
/WDcgYemYchfxYdMivdgQr4Etejd0Hk5Pj3GJwgEv/miWzt0wyXWWXY7CHv0ymvyo3DRv4cwtI+S
AqpPoDfIoTwhrRV7NO2ZZvBDXrMlhYji/+Yhs3+ijc6ez99ck31ob+TsWK3d4KvmOJfqngY+20Du
sX9ABqT+en4G08/X3kmS+zQJeJceZ98fHxswrn5JXZz7+dE///2ujhxubLzxvFzSI8S/mus8gzho
Cer563W2x89/v6vDhlMUTn0J7tAjxCyD+7Rj/XTt26xg28tWoMXHjasWr0f68JCmaD/dgaGIpU9j
D2b6XTl0kJM6P41pGadb/ME2OpQG+6zHsxG0WRtCpvKk1GGfZJYuG1+z7K5EkXMq0/Louip5wsA5
gUq4mn9eNvxpWR9+PvTnUDqgldg7LqBrcuzKLRSK1hhzTJujvdlZWWQF7lZ6LJLAYhtkWe3gMQbD
ZroSzn3uK1wdPYyKaDwFEj1WQODFUBWEKLbtFAsKneoJkUh+ka0hLPp7lwAZUnXbw9ZU4blvRc39
+lc922Ktt8u0DM2WJbITUG/M5JGBxCWSuFSbaSzzfWDlap85NQre54/bMJEOGW5IjbAjUfIopgbd
m9CuhsYS1MGX3M4jqJy6b+fnMRy8zhM758OCylcK5coaGgUoForvPgoiKzZnWoVm2q6FMvYEnMGR
cPs3VMa5FVaN+5ziMYpsRGxrhDqmVZzm/2AcrYtWu3JmuL5dmTQnNVnoinChIMRxfps+j9Tdf+DA
IAlLC+izH+1lzFUk6Tg8lrVqHlKSW//Vfud89VH+IhuIAoLWBy7mMrMPNLNHL2mRz9DIPVZTTr91
Fom/+C30js4vy7RvmtmzwoH4CjS5jp0z5XfUJsIOgdIrfp0f/uT6/v18d/ViSi1UnuIs8qNXTtV9
B8ztjQOpkagSYx9dNoVm8B1QhHUxLBzgwVpA5MX7T07UD0G8+uP8BKYrrFm8Pcpxdnohj34zH50A
ymhgKrO/AvMBXUSnir+cn8ZwEjqgjBUWQNWjlRxPzMNZDkzm6KH4eH5wwzno6C/o0veL5UP6plKZ
vynhFHftwJ6hJLVWzzLNoBk6ib1YQRU5OQaJm29ZD2CRGFm2Wdx6LQVtOAgdARZAYsSmQyf/JARm
ToI30saQE4NM64b0ZbsGbjedxGmJH3wJmPrKE4MB35NFvHcoxEXLBGbV8ydhGvz09w+DuzFYja1F
JMcGuY2nblJguu0RLssVczCNrxl03HetG1CkZW03gVLaYLcxdFYz/nLZz3f+/vnDAkUvnHVyZPXU
P+Rg2TsqpA7WENCGfJ/ra9YMBAgdprkdD0CXAttF5XtMIB0AHXEIwYOMTdEWyj5Vmd9B8igN0Ui9
qbvLUtquDi2yITAb93kujx6P2aMgUAuKwLhqrTgSw9HomCKo8hSij5EG9rK+5lflMrT9Xc2cRl12
9jqoiEGOBCqCOHswtU7XMW+rJuoXGzwA5w//ZMufeHOdxHKO5wHjI7YqlJe9lfjeuOvn8pnNaXGv
iiJ/49x9Pz+Vaa+093yAAlJKlyQ7BlXJy0gC2YnmpgE6YefHN6T7kET++yIXjApo2CFf4QzVl1rE
ADGzx8mGCJIvAb4vKnKFTMydPcsivPiGsdNyP1g/RQqQ5o2HtyT18r1lN/VrO3ogiji/KoOH1DEz
BahQ2Aza/yMhLb+ZkzaNHDZWEWQk1Y7IYA00Y3D2OvXlAL1y6kK8DuWS5kbGp08oKJc/oOMeCsDn
l2K6a5ojQLdxlVijwhSzcqF4jnb3uaAsdHoLXoDZXQSSCAirnp/NdN20N56e9MBH0SdHwD9cdG5b
lT3tg7aALvn5CT5Pj/3DhulABZuCZqS9qxYFHfExB7rD92+V+xLHEKyAStFwW/aNuz0/nWH3dACN
DFQSxxxPZW8BXmgV/YF0FDSlLUjbT6IAKSpGK4lMk8vWOygWYB04ANnF0R8qFS6Z853z4Slxilev
Ek7I6vJL01llCBfzOPvOjaqty5yE3lQRl5DgDWKaHJ3a7e4hj4hmdNubh5XhTZuouQh3puQkal8c
0aqSgFIFUqYMOhoba1q+zwx6e4Mtis35AzNcQO/09w+OAbmD1iM2+kGha3c35ZXcIEexdhtMg2sx
AWrQaDFIR9Rpmupb14Ecvi69NaEw0812/v7lUPb2Ksub+aFKxUFk41ZW4KKvRnrLIdHnx+wu7/3d
+V0y3jXNK6DUCCIyt2xu1Mz27qigj8qGF2ipKDRT4I4x344WP3mwBwjbpsH8/VQYPD+3aRM1F0EK
NxaUz/kxczi0tatcFACjZa5aMVnDB6YOvZoLPuVpLZCdQqUTJJw3jnxyCveXKocjtIZiqBa44TTQ
tVDLsB4dheULyJ13Fv3ffPa0BBvoKrYr7s70vOogLOiRx+kMgOgx79u7Eo8pKSGy6mbkd21lAZpp
7YfazdChE1Q3kHZeY8IxPICuHjbIpQM9GED5AFfOoRT+zoUu7sax4Jl6mq/hEw3vn07O2XldWUwy
be8DZDAeuxayiQ+pLKGdabHWta4vunF6p6GokzHNmgpckAWsqxUB5OTScnN+cNNOaT6hKUUPHekq
2MsmH4MNU2N8/UeDXo6I5pye8MfzE5numeYfRFe2hdNIcWiGwDowValnSIHLFasxja45BEhLu+hk
BHAD8FbruSVzMe1OykfzyjaZTlqzegVebKLkFOxVk/znQiQbLE4QbUUEv/a1aZhBB6JBnGlBVSAX
BwIx2zFq0gBRjhyn8RFMK/llV0lHoTFuM1o6Vo40j7AXSDqw4tCcYp6VLw/TIk5P6Ifnq4JY9jA6
TQDl9virJCCD6fj4BkTARaJi9B9mThfaSUM+C3+fCajqug4/uCBFvP7/+DA3GITeHhOLaaTI7PqH
rPfhPyb2Ok9NvA888Q0g8O/njcE0yekaf9wnvyxF0kCmjAZTGqLCFIeDqo8NZxT0Qav+yWAVOrpt
nj1QB3f2cF/M/Y9CQNXGv9hz6Ng2ktS2qzzP35OxTI8SEuFfF66al6YoxjJc5qxZ81GmV0SHthEh
47SeUIe3rPmpzZruqRNKPGQ1WULgHOswQ235Be1X6UEU2btk7fH8OZk2UDN7F7iMYarq8b7qBH9C
byGaNnyrni9iIaS4rn/fA6TKoGXutOwAfd4JScsOeux9siYNZPj1OpqtWgLZQb63+4GPmT4LidPn
3yQUf1ced9PwmrEXbeOgz3se72dg/8OuARoPSOlmd9HW62C2oaONIjkb79HNCYi1nUPu2uP+uHKy
hqBeB7IF3VwsC4vVvRoCHiGUa6PqJPvRSW+P76QkvNy16+A1SRN3Lkfgop0SAoKQRt/JdozDpSq7
CzdLe8VnNKkKIP/UPTBS110Wy5tlUNZFIFZXx6jF+CYpSjmRwwwV+Q34l2zwLpF5K8ahu1/Pr5uu
k/6EJ6KaM2dp752Gi69OOSVy49sTv0j4Eram2bJiXeMmg2sfRBN0P0hZupB+UsXLmGRrasOm7xId
q8YgwJKNVWwfuoCAQeMhy2cqbm2Iag92aC98DPpQDqgjXCsXPpnugC4aqjgMiDUG8sblWYfmULD4
0LXDM7zIOpwNTRAg1Z9b++AEwSNIQstoSFr+0jLVrbxlhnPTsWuVPbcppFftAyntflNwWj0maIy9
BP9P3T999x9eyjymvEBTVHaUQOPvYyUEANTl2veJ6befdu3D6MOkgrYai/le1ZN1mzuqijwfn/YX
uTAdYedm06ziVmZH1wJysIOIy946fXVfNrpm8+DdrayiztkPaMlNUbpQ/zopGnflt5ve3D/9Sh+2
xkYKXoixALgOSVHieM9oYORfPDQhhU7s+mGZ80MBQeIdmaGAvajpx2XL0txAx2YhCyZxYcvWes4y
Qh9mZX89P7jJGjQfUNUtxOtn+BiZTuUxy6a3WPjL7cAg/nfRDDrKTrkE9j8xtgeRyQvhWXOFhkkR
ltJZ82OGBIGOsMvdhpZ5yq3vCaB2uxSAfjnZt222oAKGJy1CUvHd8vNbQurLjkSH2Tmuh8y+XzsH
YL/nYCu8isW3idO0a5GEIRzWkXagc5Dcbh1y+BPVS8Ve3W5pjw6N3xfIR7xddjSasSuUqlA/SOGc
83p+idGY/kpQw+rDtkCJ5LIvIHLyNB/MxmEWgm67JwchgYV2Tp9AMqNkD93U8fH8Ok5DfVJ+0dF2
VVd2PA4oObiWehtGpDTyqY63lw3u/P37SZv2QIYH/SHowEgRBhzZoNB3LL7yBWq6vZp5g11qFDFV
2TFuAyecaF6FQyrfRdX9mBP0LcWWVYQL8dDyma4RwBqsnmhW33ALHC0S16tCP8Tmz5m4Lbr3bNrZ
V5ds2z+0nZXwyni2B3Jgrps8N8yxDlVWroFOPl/AP3yd6HxqUjqI/gA/5b7LwOOPTcISP5qS+iJ1
c/oPbSfrE78te6yg8csBsPruULFqDZv4+ZWluqB9oeapGgB/PEheOP+xTvnjLfprq3ll+z93IFRX
sJd+Bq3xhLK948smnDmyowR6ZrclX4Yry17NlpnWoVl31aFpgvU1QRllzO+qrque/GDo1opdpuG1
Jz0o3KKmEBzYi8ZTkRMDslv2U7fimkyj66Yd5+Xo8RKjj8I6zA21DkjLey+XWcDfhn1+DNM91wzV
mS2P+r5ke3zuozHWtXPI+EB5AcIRa0p6hriG6ng69A+mM1ox5Q9llT8l6AVC0KzUr+jkbTdlg845
avEWlKlIHY4CNEM0wX/OL89wS3WIXTAO6VJQy9sXPf0aq+ntTyIRn1K/J69Y46s0nLLOzhl3eTP4
fsL2nRvH/7F5qX5yaA48n1+CafTT0j48b2ANKUrwfzr/83Mo41kHF1FHeH70zx+Hf7g2nWnOrUHN
7j6Y2D6zlt/ELn6CupvsGrR89UEF8oy+uab4l/MTmpZz+vuH5cw1t1E8Jt5esLS6RnXZuQeWpbiE
6ZdSnWsP6sIFSRcif2T5CGQ/KAysPkxLmr0uI+i9VjbNtAbNrCWa6NFdkcgfTLLuDYUo52cOHOLK
e20wSZ3cTQh/ptLyvX0VCLVBRpGEbn6ivO7EZci9f7g4A65qAUodb494prypqr7v8f6Aw80rg7V0
z6fLcCDZ8vdBO0FRQW2hsnf4JnuT3sBueF59KSWwexfcJIfoZBjBANYGvJyYoJaQifGq5GtLVLXi
OT49Y4weaD9/RMA/Ohh9nmQFRrMTanbxVrpoDHujF+6zTJWgUKshghEn3UYmUw4hdDSK5Ly7THGb
6BX6YUgWgsysvWPcVVFggZnaoeNacca0O6eFfbBiUfSioKOyd6JN5WPVpfzGQ7S08mx+6rWx95qP
KIjbd6KrnR1BVBoE1rdAooGmlA/lnKyIxZhOQH/328XCCmJn51iIvSBHSXbdOD7l02oq4vPMFFah
e4lkUWAWBFO24zhoDre+DYu/Y/V4XdnjzuF2lHrec7qAvTHBk1hna7l709n8HRb8P4FyfFZXvb1T
s4VDr1GPT2r5fpnRaVYtGtey8sKzd0MPiJNUpbehHOjA86MbTkWvxI+Dk+XewrMkDEButxuDwrod
ywZoQwRlF86hGbbkNRzfkDq7PCWvHW/TUNTlvnVWPx0M+68X4FVqdT0vSmfnQlIsAg57CG0nL1Ze
h0+z6A7R6+xVV8gudyd3p+whimfktroRwEzmPEJYsoym+aJOP0ykm/jUQcyzbOqrbMnINQGbUehP
ib+57KRPm/fBgRA6qNazGhhHtjTdVWU5ySvpWibv8gE9pitnbToKzcqHYOIFE4u3E1RVdzPj7RIi
nlptvTSNr5l4lQRj1bkUbhCdHNsZe5/JVUSFaXDNjqu2AAtDAqUkpx2saHb8R7Ws4ggNLlYneZlZ
4wgnyeurwaVfRbX0Dw13k00LOqQEDSObi05Zr7Cjn5aCr046u4Anz4NEk6KTFN+gtHlR7sQhenW9
Y4NftqJzd6zzfnXleHS6cU030rBF/6hdNmnXotfZ2w1Q441rBkx0dQc7S7K1MMBwwjqziyWHZcpz
y955wgM1MYV1uRAG357ffNPomgEzq1rYnEz2LqCo1/6pGObS+3V+cIMb0jljUA/o8L7lCL5kTH/i
eO0osAGnZEj3PvwfZ9eyHKcObb+IKgFCiCn9cmwnduy4k3hCJTmJACHEW8DX30XuHfjomOZWlyeu
HkjosaWtvddey/OM+th4m0f2cjT/J/yGVbbMGNEr0Akn8MXYLI9QYH7+65Px2Ryh7fnYBmm5bwq2
4VYu0/NeZ5ZNK42ctp/BM1BdxQ5qVPnOjNGnolRmo4e1ubMMm80ECWcQjZ14UP6SvYSUX/OBy+LX
BDYxP9uK+62tv3VVI4nL2sij7rGluEsTON8KJQkbY1hp3E6j87n0I9AG0SOFCt6NUHgChYUYz5d3
11rr1h3tQYe8cMjiH5smiw0FgE1NyIBc1/qyLm/uHiaop/0g9Y4imMaDAORll/fz83WNL6fJm8aF
CABdjSYP72f220A06hgFbXu63PjK3rRT6BoZy94f4X0RRwY3utB5nKXSPEUgNNvoYuXUszPnOgVL
VtFN9Nj2tRfdEVQB1AxQg0rNXTxmzIWkcOUGtDleNyTLtllZeilTjXvErazBzYN3Ch9QW1uleHZd
7mJtN1kWbWYdomRXUhzkc3bPCyf6DO7XLcaKtdYta64ycJxXae8dK0iWxFPmmV0y8Gjj29dW3DJi
JtyuGgIP09PN0PlMWRhT16fH3MuudMXsDDqgb3RUZMJLt1mqFjLU1fZjKaATYLaeiyujsFPi4Qw0
ZTFx9zhE02epswdWmC/ap9+vWmA7Hy6y3qkNXd6LRTs/Mq3EQ6HH8nBd65ZF07ITBOSq3lFXkI1K
wLsX97zaIr1c2T62LqYO+tF1EtzSUrcDXgtKHMYF3HPdty+9vjmNanduykHnLt4iCiGeGZuz8rCH
Lre+tqyW7VIkGJy2rfHSdEGzX8P/2lNiun0lgUO/rgvv3wOQGU+dLG29ZXO+tmT292RC8NNBQmJ3
uYe1BbDsVxEPrNzFVJ10XuWx1FzsQx9opMutr02RZb86mUOUG6rFdUEYhqbtd4FS/3gJhV3uYMWZ
sLPfdRMEfYPin2MNifPPcgz8KfYMuIHjkFL1mzPGb2c2bymRrYzHToUzGbZ96GJDJXUX7L22SA5Z
K0FBtRwbl0e01oV1PZvE9RgkanCg0qS9D8LwNx2FPMplZ13uYWXJ7eS37GSgiYQDICEdsVOy5jvg
louN1te+f/n9jc1JVk7Z2CLyVk+40ZB5DRDDyB6iKwnSPGJnvCclx5EOcI9UPYsPgiFpozhcjsuz
s5xr7zjAdrK7H5POA7sPnK9UyAOPmD5DkKGO07RzT5UBDO1yP2urYJl2NXc9GHWZeyxMEB3b0Ly4
YFS8snHbqhuW1I27xPfy/qdOywGJW0CNrvtyy6in3ugxrzBDoMcWO5mj9SArr7nM3MgmlREjIv4q
RWgVCwG6iZ4YsIlu6WS9uzfRuOVYi6EJ+jRbvnxegK8hSCrDyQAkJaqtgvd3lxVdWOar6BQ6HbSW
jwZqubEs6uqAgqqtSvR3jzu0bl3GZEoh0JTj3Wnc6CZJq9usVfUR3L73MtTebgZP3RVrjI5sK+78
Tk4qr04iRzB6X6NMo/hYaUiYXNnBMn9vjgkkjVTVhLgZ6qIACEOI7FBBgOSaLYrPt65mj9S8chuu
T7QGn16Qy6PPrqNwReOW5ZKxcWc8B/xjIn0QciwhnSX2eN3EW5abdVKEoupxuKn+Z7sACcCVwPfX
NW5Zrukab64r4x9VkRc7w5LvxZhtuUMre/M/eW5wF2RZgGNZJvQO3pCMFaL9UyRUDMflbsy2GOyW
LfKfE9qN7Kw2E9M0gpsfTkXtuKfWy4ebkPk/rpoiO5utK3ecfK+sTqYD8aHhLLpxjDNscCavfbpl
vzJSSdH1Eq56NYJKstXOrnTqq4rQMDGW0Sb1gGw28ZM/WWA+0Vn9aiFe6rrluUnKx+umxzJbU7dd
QNsu+QOKun9M1X3r+i7YcBbXJscyWsm0z708/b97pdcEUTRgsq8po8TkWFbLODQvXYRVjkhLpTGN
wOKKwNDT5Wl512lA45bV8sibaOLg05nDHz09zjuj+U0BFk1U/+kNZPLK7WWrj3nQ6ZmVN1anOgF1
K/MAwRONkbum3qR0W1kCmwsmaRLIWnOQzfK8DBPQ3IZ4coRN7V83BJsOhoKMnrlER3+UnKdYNjBd
OXaIcXGxdYCuHEO2HhiqglGDDq0zBFPEaxsAluKmD0znTyYbjuNITpdXfG2mLEtG+gCYW+3rU+/k
bczBJeZVw3SdJdjalRJEMG6oInLkQTXExpt+GHDpXtm4bcJg/BRNHiLaFAUHXfF874+bVDkre9RW
x1JhUPoN9EROhC2kUawZ+1gHje88lFkQVBvm9m5E3I1sWawso1GDNGN1ahd6CRc0mQTC2X5w3zvs
OPbDpxHpouvW2bJsWjR+6gXO/62zNhzF+ClKPjegEGvbyLqRtREa74Au+qPhR8c8zKHRMwcbUeqV
xbB5X1gCvvKBL1kKFHvdZ52+oyWhx3oQW7HFtR5sh5pEuikrWMFfzZLJRbKd+oZ/LEjNPl9egBV7
trlfKAHjHBJF1UkNLd/BDS33IlH9d4im9zHlCZTYizK5qj7DjZhl1kxAHUeky+vVR2+K1cGu6cXG
Yq/N1vL7G5+XQBbQnwqX/6mzOgHaEMXIkw+04eBca382z4tEfLwlkNQ60X4wRzHkKL+JChkHdJN3
YW0U1jVtUlOo0eSwiC4Y2EfZCt8B56obuPcVdKS3Ql/R+16eTfUihJJpP9flKZk430MulYDboWqP
2gvap94Mn7ywHm77PsgPqhD1hpewNjjL3Otg1v+bemGVz++SIdU3wivrfT4hu3d5Q6+YvI0MQ30R
8EKIgJ2mwAFXvjv6p9TI4+XGV77fRoVByYxImYrqlDVM7JIo0k9lyP3dnKV641RZMUgbGobXVOjN
fYK3VRncatN/g5dg9svtCgxUs3cXxM3lwazMlI0TSwKj/RnVf8epEu0ehELQlQD4cAPitnKJ2BCx
pFe9CtqmPAkwRGpn+tEW8kvv1h8aRu/S1H1o5i0R3rVVWX5/Y/iJ4AUlYPM/JYPrHbMRRNiDHOtn
50rYjRv9BzTWjRq1ql15MqoO0j1S0n53mDvUlm0sxtoYLLMnQ/N/Li648IpTPRjQqI7DpwGyIhu3
+trG8v49S9A7LEdwFZGjoOYz98VX1cgnlrAjb5PzkOSHy7tqrRvLxNt5hvFBgPYkp266FYbeglfY
iQ2IvQ8pMdMx9cEPcrmvtUmzrndWV3LWEw4xEdI7UF72h0roc1jBYC53sGIiNmQsmaUDRc2BIFzm
nrzE+eWT6xgD3cgmakGcqZSpNuWpr7V4EBCHfalSFOltbKi1T1/W541R6CQdeB9U5OiBY5b9yoQu
5nvRdkV4ujw3K5NvY8X41AhQy2Kha6hRxSzlj1kWNvsUMcaNISxewTuRCBskBgQAShxCuNILjIFl
BdCy5IQigl8ljsXLg1jrYpm9N7PEnD4wo8IplTXFk5eQk9L9QRf0adlI13VhWTZFkTAUL0Ny1Dpv
4raTRZxgz36bxZTso5psaROtLbhl31kz05rWuPhEJIIbR6tyB+2zq6jhsFsts2Z+NwMQjZQDMGhy
Lwbc1xBFG29SVpON1+vaACxrrhO/izQgASeQcJ0Tr2lPuS7EdUeFDRbzQAFSiEyVJ9lW+ucEOvhj
z01y8vUm5+7KXrLhYpBiylwPhWMnqvUJ/C8PvOU3zUBvU3pljMJGjbGm8sIZwYNT1oEHaepAHi2G
ZP7md2365fJ2XVkFGzaGd1IKShmMQA6VOBJdJw+5U11VOOZGNhuLdiNwxw0ZvFulvycireNGOxuG
tvbly+9vbFmJOlJ4yKNthsxD7gPzXOlma+rXWrfNuEn6LkLS86SCvjUfprp1y51UoSD76ybesl/U
GY/dwCLnD3PBlB/XZQ1nPx+zrbfXysVsk67QwIWzN7LypLzwANqp4n9jXGSJcbEwYbGs5w3fb80S
LEsGyy4EeBXiXHN6X2T5nvsgZ/An8lpm4derZsuGiHmON5QkdWDPXYYspScgGOLUTG+BxVeGYHOt
1BXEqPMhBPjZQ6UG5is/Q/X+7LUTKhHJllrhipPsWZe0bApIBQ1peYISqNxDe61ATNy5UyHoSzzR
T/teho+MiX8uT9raoJbf31iI6DNIrqEg9xTUmdqNVbKTqW8OCOcAhojttuEZrHWzeAxvupEAtoaJ
JOpkKLRGU/PMc3oHpPRpFtlGhcVaF5at9xJq9MIt9YlNfDyZftzJPiD7oon6uGabikRr3VhG3+Jc
bUOJjSx6oOFEiOeyV3/EE/bB2Yz5r/Vh2f1kIM7t+B45Ui5ea9/bMSmBqBFAxLfyy+WFX6blHU/K
s25v1Ia2RI+1PkGj4WvSApLgdkWz4fGvNW5ZexvmAHZ7LRycaG53kyB6X2Wb8ZCV1m0AmQpnr+Ec
95GmEHQcEdQpEVfaXTUvNnRMuV7QqR7xVOYxAq5bhHI0JGw3/NeVE9dGjmkBetjZX8L9gfk8gZhk
v7znl6c8qu3c/TYYd8UVt0lV5gF8aQNQssdZeF9153yvxwH04LLbUlFbWwTLomlV9xAjxv7xku6n
16Icu8ndrTqKta9fOn1zXCSAAnJt1BIDroa917XlN/CDZZB5uNY3di07Njlkv52CAeglU7B35IWT
sxh8Fzk/XreRLCOWFQrw5wmXq1A+SnIgZSRo3BCSXpl8/FsH9maSSBI6iGj6yFngtXhkI+AmGmj+
I4jMzkHR/rw8jLWlsEyZ6ZHTvIoAbBH977ZGVQ5vh89B7ycbBrfSgQ0oW5KEkgUdhiEGaFiR9iNo
5WqoPl2H6XOhFvDv3aSp10spOnViTefsAG8qvnOk/OMsEPQqWmn0YV3bpUMTYRSeWqMYveBDE82o
/i2i3FwFMEIHy13xZrVZ2CVhanIfMJcpizOR+fEYsqs0gdC6Zc1EDUSA00QIvNrHbK9KZNZKgnfp
5U20cljYADKnTJmB8rmbxpOgX12gZnee40YbO2itdcuUdRNNftu4JI3DSDVxyhp99Lfpeteatwx5
aiEML9pl5t28qeHBqOEG1d2bHsXKnUCsm5iWVeZ7w+wczYi0DhyYpVZzIvlxdNUumLYYldeGYRmy
MYNbNi6wCn0HO6NGDLsZSjdXrTC3UWSOHHvm+mFxAoZyXybqKP15I0Pw/odzG0PWa+UTt0HTuAxi
T5ancTNMvNa0ZbVeCabvkuOWFJ37yKba24VttCW4874XB9zivy2WT0WYhAVgkm2vT+ANvhkHReJF
wxba6VsQjvdPT27Dxmg91NLQYD6yCfULpoHJMgF8rN9CRfWy8a51sUzem5OHJ2VHfNPOxzQc6i+z
grCgiNJzOJRX8Zy5EEX+dw8E2XEZzPOCEmlY/mOJQqtwLL5e/v73F9m10WN5nXQJVCzMT3dsGKAc
bnIKq8xsMEC8v8qurULmd4T3Us3TzwLi3HHtoDAmbAL/xAfVHeqx3gpsr43CmqNoDiTCtmz8+dcv
hdqqv5sohHGvmiMbSpYUbutkbS6/ekb64FbHY7McEC683Pr7O8i18WNNjrLYYcidV3/K6yNUs+CJ
ZhG9QQXfdVsIe8jaQnkSuT1kqX8S4fl7CFaU+8GwjTDkX0a8/z6WUMj279YBr+4CCezb174Bqh6R
hWNAiRs34DcfVf1SNjMylyhNFyU5QC5j7/TTPwDCHy9P3/uV/VDjs25n3nNQupIh+Jk44ZHn1aPL
6CGNpgdlEFLs80PYZzf5BD4HRh5G8Opc7ndt2SzD1zmKK6ba1ecalGHQ+0wdNgMl6dXfQFWelhuj
W9nYNoUKg3Rb6auAvQxpGuQ7SKs14y5wuq0o3ftpbdeGofUzCYHhqqMXh7I7kU1OHGROPLXhMWHz
Q0PZUyvTG9mO+8uztjYe6zrXuXCFpOhvUX+PAckPoCYttkSf3g8PuTYkzafCL7xU8Bczl234u4Xy
wfAdjEdhvpQvJG4Wq9bIuTgWupunbzwazFZ958pJZ0PVcLEHbKqc7BdStgcWqe8q6A6FT06Dv1Vv
uNaF5amnso0g9yvyX+kQ7hk2M5XyC4gDEcpxrvNFXRuulrXQPAQzE30hEKnbMVed/x9yASuLbwuX
JTxIR1JNyNsVmBTobYNiak6uwrK6NkitoVCK7MYZjIBV8CPVGfC+nr91y699+fL7m1tejW1l5tQz
L3VZ3Q1j0SElde31YoPUgl4WrZgH85JCiyIeEA/a5aK+qujMdW1wWj2GfY4af/Myuv2w54Q+BCNY
Mi+b84rB2TJluoLGRA32iJem7Z67qjnzCgfsSLzT5PSfoKdYxhBJ26IXXlsF65b3AycTijF5LiPZ
tbvUcRA/i5xM/7g8mpX2bYCaX7nKaUYWvUBLx92lLGlRQTq8XG585b6wRclQ69F14dyqfYeU1Bfk
n+Q+xJ186uo/lztY+3rrknfmyp3YkKm9orPczZEomhiF+uGv65pfTqU3JtANreeWhcL3O+GHqhr0
Qw5SgQ0fYmUf2SpkIDvXTZXXag9OjRs1CqgzJaqKeRL5h6kAJNTr/Y+1GoL9dYNZ5vDNYGa3T/PZ
QX/g8O+O4Dtp7jgLrjQ5W36MqyZpIKKt9maQhynSN2Oz5XWsLbL37w8veUW5gfe8z1wSC1L/8ie+
sfvXNqh1NbuOV+SBN0cvpgr921GbNI4C4u9a2m6x/bxPPui6NtiMiyoHFlqFP/Xkg3/wRIkT1uXO
ABTNHwOqcyl2qPAhpYFMVlLWYpeVIlf9Du5C5ePRr2afXfc6dG1w2lyGBasI5nKooz1QaUcH+dtg
KwS8Mp02Lk2ycJgy4hZ76oHx9RANNH9UzTw+5k1PnOv2sQ1J07SWlRvNxb4UoTyOeCh+HXM2b0Dr
1oZgmbzbmlpnSVnsRU2xSDSicTEnT15FT5fNcK0DKzalCqgPFkMGvrUwCz5V4I7f06mD2Bzpzc3l
Lta2nE38lbulS0eHi3NDZw50ppCdrvx47gFG3DVukdXqLnQAec32Mm2KudoJPc3urp+oE1TIWJcD
v3a5LBMjnUj7UeT0hbZT5UFQsZ7DfheRtiDny8NdOR8C64qkruumuVH8Za7CDs8vFT2XIuEbz/mV
1m14l4LMk4e3qjiDCBbR6ACQ5yqjv6/6dBvfZeYqqtshb85JUqvwYFyTfMSd4/fHy+0vu/adZ6rN
BDYVrR5bL5S/QNfhREcmjSbiZkoJdEf9IShocVMG08Q2Mq7LtftOdzZ1Rzd6vvbdPjizqngSFFHF
oVSPc15VEMeavigzbJwBazvcBpZ1JusElB3qH2XbfxqrIOZ48FaiOGR1eSfCMQ7xKE6jx6oLN4KO
K9e1DTTzwApEck/XPxQDrAYO62k06o4J/iEti8flxejX9CpshPsf9a+JMGQx8/oHmaY7Vs0fed3c
hW72PKX1Rhdr29o6hqJuDIH2cBG1S8Gz22mI6XYSKYTL+26tdevKhgR6l8pyqWvJAODG8YI3/S4U
peqvy0+4NpDKww7jHarfztJTJoVI7KInX3j9VoRnJUhgo6h4yFOwYXXOC6JH4afQQy4QBEB6r6bg
DxvTZOfNeMdPHHSZUbvJZ/EXaPOOBdnIKkEEwmBlp/fJZIY0OStKk4cU7AM4diBRE4KmOANgycn2
EwnyRu1DL+3NDzOCpAJEiJlxO/eu76q5eVVpObk/zQDy6jhMOP3WStAaCeip+m2QA8btRNJHkEgN
HMU6kSfVHvq+0yBjMzSl+h5xkZP6AIB0pscbPnCaPYeyBiY1BucmE68h5MpgZOMc6W7nyCaN6thB
+CQqT+nEklFuwfXXjhVrrzKHtFSXAQ54Xt7naY9bH6aHtFSN8HBWxNvY/ZV9a8vecI8PhWw8/oLD
JYo9CBHEgXOdTrrr2ggL4OY70Uw+f4n66ZNbhR9wSH1kvrdxQq0c9rbYTcVERjsqzRkMCae5kOzO
1Ki4nrxmOtIw2OhlZYr+g7VgXSeGqCFnT4EUEHpTZNfpq/jocG8vh++bN8og3LTAp5oznOPo2ADw
DtVv32yceSuul41PbVPFTD0GyctgivG1mJzceW6HLprSOA9pPl0XlbGZDVWI7D4kCcWZuOQP2K0r
vCk2tRpWxmBjVDWjE5N56rzwwa/0I5khg/sFBWA0/FNNDdmigF5ZZRuDyXyIjfCmD2+aX+RxOFy+
FVbs2KbsE02jS8cU2asG1TfpAdEe9hXq+v4GrPkWse7ayW2dFmDubRySROylzQwKPYZn3roAIkNF
PoU5A65FjgkkbFiy9T5dG5Z12U15ngepcPLzwmCe6OoeCcTnOSweeZMfezVuvd3W+rE8aVP7tDLp
1J9b3/3TanYfMIRSoKYqTPlYiOE6h9e33GmkFVjpJHV2Fpn4Os0gt6gydh39gWtDMvGUHYcR2I6X
IlpgkzSX8UT5l8v7a8U2bDymzgMGTtcyem2EfzeJ7PfSdDX0z9c1v6zLm8OJzb1q2yzhr2QBOWWf
l4h3417p89nad2yEmwzuu+g1qfgRdYkNMvL8n0DxxzndTBasmLVN32eKoMOtboIzUdC8+o0XwBTc
gE1JlRu3w4qX/B8421CPBHXluINK9jQy/26x8cI1xy5zPg3BdBLNVlcrq20D2mo9OeDV68ezN3us
jPOkkyqLwevWJc/AfyTB6fKyrw1p6f/NskeTSXnl+eZcOADndSH4+/Rj7owP5RDdLE+avt0qfVxZ
Hls8LGOE876m45nUMzmUoE//fyQL1sZhnYuJipCLLpzxzPkw/xM6evxJgtT4dxwJomQ3JnB7GGRc
MJUT4J/XXYa2pFgWQUDQGBO+hqiKhI5mWEENYROJsOLy2Ii3eqLpkA0VfY14fyzDcU9k9JGr/ltT
kz+Xl3/l1P37An2z/LTqGbBP5Xge6+4DLZKbuVF/E4Qu6Q9p0WzEnVZuLRv0lnDwXYFJ2H9dbq3l
gJc5Mi7Qw+hPJbCnee++gneTHqt2K/awMjAbBAcWQcq63pBXlaCSN2D7Grq3/qRul4GJft4wn5U9
bePgsmggtBqIOYvZEfuEgm9lbK8s/3JtEBydTDJS4L3Os+PHoe/s6l7fjaX5lKXexgDWku02FC7x
kykq+yI6u+MYL5sMOtbf3Eg8DJl/6wlM3CJUEkCr1CiFUrp6I0GwsrltjJxMQ57JCv2CXx3kc2Tf
EnorAg0t6t3lvb22NtaRYFKU+mWmGM5DFp11Xsu4JuGWyPzK+Uwst6gdTZiGDu/PhBMWN558SLWM
YjKOG8H7ta+3/CG3acPQ6fVw7kRBkAHy2psMBTeHy3Oz9vmWG2SkExSEZcPZBfFyHBD1BUn8p+U+
vtz++6tLbHwcxCdTR5eiO9ejPCJz8mlJs7YqeJqQCL0qDENsoBzVraaShu2Z0Lq/SyUpnhD7vw7o
RGyetbHBjRG6kp/dJrifHWwcYNuelF99x6V/vDxL768xsSFzgeA6kHMfnn2nAD6XAHwvpvrn5cbf
PwHBtfLvm92lbV7qwG3PI63PUDz8vRgzD1o4pl3w/4hWrg1i+f3NFQJUVlGmCWtfs5G9egyktj4Z
k/3lQby/T4nNs8aZ5N401MFZFwEk6mXUNd8q4YivXuSMG+fEu31QZkdbaVtGxqv67r4s0uwlrPGW
okMCPDOYP6trVhp9WIsRMem6U4CkZEf16PyjvShLf7Cqq/+5PE/vLjbatxZhQPR2bFJnuktw6fGP
Th+W7SOjHAsTV1EbkINmTl7HuRpcIDIvd7o0/p9wHjq1DtgO1wZAc4G6x9E3CaTWJ29o79NsEvXz
5R5WlsZWZK8dkwtUhPMnSJzKXSsg2kjrwN85GjKk13VhnbMJY1SCVCt6qpN5uCVBmN5qVCvH0CLd
4rNcG4V12ArlQHAaLPFPGVZiJ6MyhyOvg12+/Hd5FCtLYb88mRqpnJG+uR8o6x/zEZQ/OwiPIeN+
uf2VIdiPz8wBEXE+8vApKUBiLeaE7AgdWQxO7q1ZeteDp8yuBATAfBI+Jv0u1G303A19lP0imjfk
6HSdI/7QMUnnX3MTaPFRowJqK/CwNrTlCntzfhl/aOp+IN4tKJ/C28l43ucKQbMPXbmpN75infbD
VDHRkBHcGbdu6I87KKfvi9or9qHpp50vzFEGw5a209pGWH5/MxpJ5sQR2GufPdo5v3XRmBdvkWq7
bhtYFs9GCVwrCsbumyDK8+ccuVT/a6YSROamuUuLre3890X9ztFih6plHiq/rmd510Gzpvw99NLw
O4HTLDniJezPj4FjUjA0lsDIeGnslswZzmWCOvOHICnBBBBLw+r8kaM2ln0Y806aPwjui4ru8qrQ
/ce8gVgN2AcAIa3ZRnhgZe5tnxAZO5nVBc3vpJMX8wka9umXNonqq5SnYCHWUYUMMwBxHTgFCR28
5INsM+jKCU3CrQ7WTME6qAgDK6uCosxTD2768ctE6jI6iaQc+SGXOjhf3kQr02TH2Ou0FxKaz8Hn
DDVc95MbNZ/LAsRL17W+HC9vDIDx2av5XIl7nqeN+tpPeUhOxMsac2UHi5G/6YC4AJ/WjYEvWBY+
0AesiMAJJ9qt3NzfeXhn79uhH+44Odi08vCum6Ed8LlLe8Lmg2wZ9/fMD4BkMHRETmxXu4zfUUdO
AxSeCOkAzdO+g/RwmQwCYkC8mdmPrJz8UuyqIMEZdK4lbSLzpdJh4mSxW0A9SEKRSJHwEVRUkFq6
JhlBmV3kA4awAIKjrrlFLnv0012JsH4EGl4U48DF6jIvuCYCg47sLRs5LW9pNQHtBbHIQ0jK0t8n
YdNf5xza+gFTW/SDChPxrGQEZVAeZZ8Eb5tvBU2nX5d37MrtYMfFqtEPnUaI9G4IVbuTSSpAbjia
W1AVDYdo7JudgWN15XisE5zOE/6GzL2lFKq8Yze7KKzTcrxVlCRXUaVQZofFOBhRjGoc+YzKRtnG
IKEqwrgN/NTEYTBvMkatHSTWeThOXtrltHRuXZy3bkwAK+sPgFQD5Xl5ZRYX4D1LtDaXJnnB+yR3
bkHSOMOE3N8clDy3TZSkcap0tNHN35V+px87PMbIUDXB1JE7Af4XFAWkk3boDbLioXvvedkc3UiS
RQRlJBrkay4U9RiH9fYaYhN7Rzt52CD9A83RMh4jb+S7SrtskvugpY1fPF8zGYH9pAe3edL7pVs9
9ygkRYm+590ozrsd4SBZraJNPeP3L6HAftZ3skRcsEmG28jjFTvmKRQdvpWG5uZA57zYEiB9vxvE
nv99jLMAGX2RdcVzotIMJaB8CG9IoadunyPZv/G4+Fvy897KWpcFtBBBku+AmTpMKxnxuFhwKU8t
01GjYgM57Oyn7lClcQx1qur8QFB8zGIX0R4tYpQgz/k3jzTIMMxQCxzEXnjA8O1TR7pcxa6TJfNh
rKd+6u4VHhdjFxOSmepxrqBkVNxAub3Nk9s8QZT3DxgvEr4fCuQPfzBeIv1/mDhFqepRZLxSxxpS
CuKloL1yX4qu5kVyckJTl59HGjppsYuGLqiPXA5t4J06BFrMP3qkHqBoLjeq/Iznkzc0BwZphux3
NhPievsq6Rr1jTp+2rHDWLVp+jP3/JR8znynzv/xQy/KP5ROS1Ueh7qqvUczdKED2prJ9RZtZAFq
M9410VDtqNLC+VSlZVR/TYYMnIPYO2ENyZha0/SmRN1E0MSoCA+8WxTXJdGnOQK4dtqZ3u/BgeiD
3mMI7nSb1dWr9IKEn+qOuvRrOPqo+QP3yNS4H3JMABy2guIe+QpASdLdEpLnCdlHTk6nO0ANKf/E
AHRIjl1NuvZrK3mu60OT953ukWgYkTRpfekADWhIJtp6F46d4+5dUTjzR6nAQM32Sg1V9xnv2awc
UYwPGE4UJ9phgJ+QMi+31KbePyEDO4ilkdvUhTLVUw2NZr0z5SLSjGJq5+flM+FvHOa/+zuwI1hJ
27aBDpV6AsdXOPAPCpUP0nvVTAoBDCsH7hfuuSF1rZs4ET3X6J5ATyWOZFvL06zSBn7BJPmY/+mH
hPPbrpJcPxoSle6+xeHrxpVwc/8jHrZ9elRJRJNvFXOazzQp+vkOas44OOth9L09z4JhfM7CSXgv
xJ3E+BGqdm2RxpknK4BQKfURaAaIDnnrnQ4G4b1OPWn6c0+Hvt6bJmTdrXAgS9Cc+hmxpjNdBvRM
FZi+vkHQkaodKuu5V+w4XCy/+QAPiuV3fgREBD1MejKQmAMSY3LjSTdDOe8NDvFOHFrmLDbUTl1X
xUjfC3Wqy7nPO6C6SFfvaxziS2YE4tq3GRfNAOyJVzcvotVaQBismkf/CcxsRJwqmc8l+BdLL6B7
wUmgD3i5ZvDjBBQtp1saVpFffki4go5JTNrBaGggVJmbfGh45zqfvKIB3u9AFev+h7MraXIU57a/
iAgGSYgt2DkPlbZr3BBV1f0JIWYhQPz6d1zxFtlUYiK8686oQEZIV1f3nqHU+wyVg8Z5dIkH4WHC
raZNrFkeqsM4jFXxL3LRKvqkhpLx32Nr3bDHbEZeZBKGuqt2YqECVie6Aa+tvpVQoGo+h8goPAtN
VRUquk8LdA70HSq1TZ7QBtpmewNnT6PjeaS14k9DP6gaLD9Y3kKTCYdeOGydrOe05qP1ed4Y75J1
X1gGIfyRPqC1XdPXEbQZ1iWsDKCjp1Knq9JYR0byGZG3xA+MedVY/45xf+RFTGk7NXsrvcr5RrPe
IbchCs5kOGzsng9/HPurvYPFOOd95j70Z+G0hzwaLfuG1Z+V92YevJyjVwmHWpmMvcWtO67ATZbF
Pqj64iq5faTP59Px3fx4OoD3o6Nc4DDTNtEcMstYbLV7VY0ez1/Mv5Mx5QIdOT9SbO4wSX0H2nnW
S68CSuL5i3RWBsQnslbOGzFsHNFpsH2JKdRldXfNN6LLKrqfOxn1ETsPMkfW44Y8SpQfPasZZqJw
2dXJn56f13mvkYQ47XWDLt5qKlgtdFBkT1k06Bffb0tAxZRjRIgtKinhd47jk1TuurEBxCvx2exP
LCmdCC5/VxUz6JJGHqH35MOgOH8qwa3vn/ISqrL7PAfFb3/5JT++9tAlkzzKJWjSCPOPecct+7fo
PSq/Q4c3hZ0EqJe5RTgfQhBGmFc11c/Lg64diIuMvneGUQiIrD/O3cSz2JjKobFx03Sjq7ny/CWx
XBeTHmfm6SNuB3xnvEywxPEYEAiXf/+fgu4HAW3JLccRQ+HoKNlb3YNjQJ8NYLweyKPUt6LeW6RS
NLtzI6KdAMKITc3hjT7Z8OCW7VjSWAW0xZ+YrMte3hqvUYHdwYlBAxjrBHApukX9ZAh/FQOd4AyQ
4piDnVpede63CcdjpvYV0GABvcFJlZZ+7OsSvD0eOdFo4plMEccFNtTePan8XO4zMuXuQ+0WhfdS
WD2HW+bBH88zeCr/jVtQ0clFSGV91EHo/UQen3eHEBpNw8Z3/Ph2QJZ9Jz+LejT2aftGChcZSDs0
Q/4SFQWkk+bQJ1tl9Y8vmGS5yUoG3Xx4pGensYJTGocv273K0yzJOGC5vejl7vKy+bi2TpZ7rRWT
yrmZxSltHdzYkAbDX/5ZuZAN8CPWJyqEf07J2UaJ7EO4ByHRYpeZAKCY1i2nI4fybuzWutlLL9S/
6rz+LQiSntazzfcUXat7v9gSfFkZdLn1sJ4BxpfeeLRAmiSWqxvGw09nU2nshShxqzRpeP0AA9aN
0tPagIsbpAhMCCkPPR5HU1V/BoRj7CcjpmI3FhCvY6EHVkD0TGv0dS9/x5VluZR9qEGY7Ko8lKdU
ihCWrtD5Nhr22dncOfeXh1jZWUvth1TiatKV/ngseZ/fjZYOL1m7aUq3NmeLfGMEyRrVMyBIXVn/
5mb8843Y1EKnqi9+tyS/ofhoIU3zjZW/ssP4IlBoiXOmHXl54nOe35Ms4PdpA5vmgsJnNA83x1nZ
YUtZB7er8zEAY+PIpsH5JSpw7YEy1aCsmzkBxsp/GDP3rgqw4y5/p4+PT7LUefCtk1XpTKpTPUIB
5I/9ODnv57M9ctIxyI1GBuYSlwdbW3eLShvAM1GoZzO9phzURBek/xuXwNyLQ+nt8ghrr7MIGalf
FlAjbqDx0Yqs+iXcISC3UUtTWcWjxmWwAhKx7O1Oa87Jlt3mymJfajyU+TDpHNWP0wgRlGQUXf02
g8Jw3VZamhG5reeDgJ6Z05j1zYufQtGv0IxsNeNWpmyp7IC2T19xnrVH66FzDYEMErczxJe1dup4
YuYY+ddhbQhZCj2oVjlBrtzumNI++lLOaNrANjHjW6t5ZZsutR4sFGDzALfAU8qm0L0rUWPXIrZ+
2eH2PuJa3VRxBq+feoPLt7Kgw0VYGGWVmhZ1gJOygBElJTSYf+Eyof6p3DHcuN6tLa5FFp9KKqOq
0O0RLebcTUyoBf2VRd00na7aM0shCMMyZo1pihN6gCopK2NvVNlPMVpSEBuuof7sZZspxNqMLUIA
12ZwOuAED9aFqiCOtPZWaIpaZOZuOaOuTdgiBijiAkFfBcVJzoa9lWVohttQwm3i9vJ8rTx/qQbh
ipQ5Hu65JzWR4paj2F7sK1Hh3nj5+StTtBSEsLOAc01f5SfY9qJ4VXfwlQDmkFN+M1UMClaXh1nZ
90vDIlSLGx0yKt54OxdPJUoVSeqKGmr0HXtAc/tLVRGy8Uor+5Kd//6uPuA60hqvG7M3X2cjjcdM
6vSB2joUj1bRyNllg+/xjbv22vc5z+u7wVJU6caoZuGnEhWbZ+JbWDeAg7ixW9a+znnUd08fe6kZ
yAb5yYSS3bq8cXdg6kR3sqj5xpdZm63FjudRgHITCjYn64R8N2bsqXWR2hAKyFIADs3u8gJYmyf/
v29iJItQekizE3p4vr2zTAzqOeB55G189bUBFnudqKgmZTfKk6nQWtaAT9zTfhPVvPYhFtvcsFb7
JRLYk+ufTZf8wdCkhI1ztu+aPtq4wK28wlIKQsGfGLXYyTkiTxlaWLPnaRMXQyv2l7/ByqdeikFw
129NwSWeP4CnpDXx7lE6jFEzSdpR/bo8yMpOX4pBcPjLc01Fd9K0z8Nqr+eoNTdMg/XaJqQIRvuK
RgMf/jXcmcer/PsIWfoW2arqje1SfhBtbapE+HBrV2wuu41dsvL96fnv7zeiybwyH212gjiAdWNY
wAQkSXtAuh7maso3Tvi1BXD++7tR2DyiWc9bfiiHFgAE3pZQIrYOLvCXv83a8xd7fRyrDmbJc3io
IaLwqrpJkHgou3bL2f5jYD4+w2KXA2mVOi5ERj9BUyiHM3iUhlDCRe0BtNfYVm0UPfnA6QzfPIsO
4FfiyiFAbR6gUqNiCUBmegLNkYgrN9QiJpghZ42ClfLRn2Bcx93MPni4c++um81FTFDo8JRVT4Ij
yUubAPjlPjX02jvtUuUiLT1F9SiCIy7qEdQU1JQ/+42qvl3+8SsLeqlzIQkdifVa/8gH6Fc9MwfX
16SUlZp3XJe/Lw+yEnCWYhfwLqJ1QMfgmHZEJGZq3KcWSvxdCMqZFzRXHmFLMDQTqJU0aOZ9kgWM
efaaqNr76udRH9yFavay56GAWf1VNWas8f/u0TFwYEVT4ruoXETfeK294mZw0TveiDQre3SJiu5h
UMlna8T/0Hn009cQtfNvdKj5VX4rBN3D//5+Wwrl6LyQB0lw3peS/hh5tnUlWltVi/0v0DnP/CbI
jnZCIQb9ZlT4JcsDve/hK3ndSb8kjXMhVDiWgzkxkw3VTZp1/Q/SeU1+FQ4M+ch/Z4gNaee7xouO
Zp7lk4Ri4w9mdbWn9aw+X94YKx/5L854GURUogL9BL+SFkatgdmfLakvP/yPuMvf9XayVOKwXg2u
s5N7n5QX6PzBoJjuAspUSPVdlCLMnwW8gOs4Q8ZEdynreQJl8Sra18M8uPezmqHBGxa4U5oyUM19
2uMeDbfgrnF2wnS4FnKjjS1jA1RCsyPoeKhbmbYBalWigykptEHQHp56FPh/wIul86/hQWPlnlOO
d8ejAjpPZXkqDprCuhWd9fahodX3y7O2krcsdT5acOu1ggoocnjcevyCQdys+mIHZHsarUuvv07r
Hq+xiCC6bsooQwf3JBooRb64JujcuCUeLW/72hYbp9NK7F1S++EBGnhnza/n0VbixkKnvEyzIAYd
q93NvrMxaysbPlhEE1J70muKiX5KuekeSVQg9+qD8XVi1+krYLoWMYX1chZlEdJPo/DzZ3cOm4S1
FU+gCrYl3Lw2V4s8AYa5c9OIRjz/2Y5iMN+IwPWn5UEYZwBKbHyStV2/CCx88ADnpr7zZjkr7b1R
bXkDW24mN9KdlSW8JFS0jM6lCnV7IoG29xJiSyKlLIEZrXmE6d/N9cXVJbfC5o0/ugHtTyyTobmz
fQWbBh82xwiTtAXx8vKmXJmxJb9Ch8Tx26LiB11I9PsheXPKKEBvl5/+R0Dhg0C5ZPirAd6a6IhE
b9YPy1ndOJWZ+jtUVx2wIgUpOPrYqrQxA1ykfFSIjPRODE7WiGT0GvoFykBZiH1F6jQxVVDrOyhR
wbEiqZsiLfMdpOU435NK2F7cVHDBeRAF+sYnBRsNtLO4Y7oHEU01nFUzPceUDUWEPBnM1eBZ+HBH
bcBs7YGFkeh2Zre2jEoKKG+P9ublGVjZvksYLy860QYSuJnUryoIEdlA9Qkbg1LElQPRgOtymqWR
S1p1A1qSjTzght6oO00yb7x1HOfKnGmJ3bUO9JYjWTcHKwsSxbCZQrJRdC7dqvKtBIglGUajEUPp
lOlDC7Wa5zotTnCwcr/UJD/N1aa36MrXWIq1qUJkEzx30zcXVmLVg9BK/BBMNdFL1+hpI0isbalF
xNaqmXXRZ90hrUP1UIYO/VkBN3Fd7rTkwKR97rqTCtRBcDBVBG5fsUun4g5Y8S157bUXWATr1OnR
qIWT90EwGb2wUesXmnVbmqxrMXQRo0UlA2laIQ5jZhqoiMliHoKvtYC2GAoyXeC/Wttn/PtEGPCB
G9tw5ZWW7JIRCcYYMVgqjFk1Q8yrKlQVF9CKaq/cgOcO4LvMafQnl9mMRm8Aawr6ABPxHmXX3nj/
Xo4jK/tjKTLiK6caw1FEbx7LPqNx6DyFABG/eCQoKoBkM2+rznP+wR9E7L94Jil3Qmd2igPjdLiH
39+9JcDDjUUmbvyg+E764QbGZltSsWvvdd6p7+bN7cGptW1dHkoNsFsr8zL2Td/e6wm98ixAbnh5
/tYWwGJNt4MTzsXoVwcXk5c9W8A1x7dGWXaVaDUhS82MGtiaLjA2eiO8EDauGTRg40pCP/PyC6xM
1JINYCmEyct2qg+AKmd3I/iBukWdWvto6+Uh+NuXh1mZpyUA/uyE6auelAcTuf6dQW745HT0cN3D
F9cLcPQmNjg4RURZonNroC3YolWwkWys/fTzzL1bSudip3B0lR1gASAfXWT693WUn6776Yt1akNa
gFIYdv9TtC7/MS6fsluv5kg+rnv++aXe/fgx5By6kcw5GYE7MSjtbCCPwIEj77k8wPmHfrCv/8JE
SmGrKO/EZw281g6uDDNkKXh1H5rqOpIdugz/fQcGGHMOhJj3xiCv48WYo0bHURl8vfwGa993sYVh
LyobCsD059aDqQn8idtbY4IrA8SSMqaQ19iiEs6J+yB68LrzgERm6WZ9++P9GyyJMnXTVQifc3tI
teWwtgKlI0vqAHi4L7QdOhP3qBd2Gxvt448dLNkyNuuqDGx//tZ2vISCKv2haCCPs2t/Xv4WawMs
djJY5W2F5e+/AZfd3rcVDJf54JIb1ETmjUj08UEEEabFapJZFoVF6xxGA3gttO73WE/TU80bUDTC
TMcdF9FNM45b6MGPUUioD/13QAVyIu7YeXBSavoMbDxYCSnE4p/VGDzMjXMGMqokiGbIonYRbn2X
Z3LtNRcbH0qVYO3QZjiBqljFqWweR5f/Y9CXjFFINHFuyEPv4QS+ZjjApv77kj6QAWFV5f4bNDTA
tzBp3U1uzJmbQ6qK+7ORD8xVDvHvHQ0S7qMHbmM17i8P/vEeoH+hyJBzQxp+1EcWAnA4Dugg2rAU
e49BL6DxzZaOzceRgi6tguBh1mNGeXeEoQ0oDVkTPTlRs1UkW3uLxRfjAoD73JHshYnGufE7dkKb
Ko3VWZa18bdqjGujLG4RqZFTLjuXvbTBVCcphV2Ugpns3u3pPcjqW65UHy8/yhdBdWxYoHFfaY+6
x+1o53tF2D5yv3V1iUqWG3TfiHJtuW+1bPgUzzTs9e7yalj7SouLgI++xSimrDvCcCL6H4NAVrir
CuTPGztr5flLGJfGS2RD7vM3UYRA0NYmfZ07EMSu+vVLGNcYomIhddUewS4S97Cobm8LNumNQuzH
8ZUuUVxj14/g2fPs4Do0ePXlmSorHZhrVRHPf19+g7UxFgGWV8Xg9FrmB2bq/oeNZjJD692z/wPI
WfCNeLM2yPnv7/IaX/l9WEF3722EB3m4k6ZDFajLa9HsChk1WzDftW99/vu7YaAX7jbQRcwOfkXo
S4rE3o0D0LtOl6fqD7H77+yJLr17uJlQUfaleE17F+7B9ZR61r1Hq60PYBE+FXnz1OZMn2rbpBP6
sV4NK62wNFUxgUiQn80seDW7xW3RybluY+oFRegm88zL+hkWwsiMN7pnKxt6Cf/i1Enz3NHiYOow
jM96psCeVnsSjQxcQgT5rqb73t8EgZ4Pjo9mZhlAWEQciB2KA4SM9ItOEZlkRfJ96vU1ivxZGQ/F
db7UhC49EplR8H7KsS0kwVGyE4WB1gVDsN8iXa/M3hIMBi2yrAEr0n2zARLC6cY2lc6iPYSTYC0Z
Z0ONRB3ms3A09KFekPrsrOzoq+t4+HSJFTMwXoYms/HeUpMV04sdxRzuAicIyF1VUFlsQFBXzpYl
VsxGfdiNVdscXSud7+hQWuiSyJGHD7DEQKukqif46F3eOivrY4kV85UItV9T8sagQLxPiePeA6kG
0P/ov/Fx+Nz3ONkuD7XCmKd/2Qvlc8NwswzfSvSP62/upIHidANSMJ0YU/gDjLFK4do339SkL5Is
DVRFbjHLfb4jkKNU30qHDvomiGTQOQm00XX4QP0pExvsgJVwyJZxquZZo+vKO6oQRJo2n+1+BPYT
3G5m9pdnYW2I4L+hUEIetIQwQX0Ew9K5t+XZ7bxmUXTXIaO48jX8/46BaYU0S5o3RwlT4J3bINA2
E4huuedkG+tmJaKzRVzh3dDDhSTyjwbB/c3Ay/Jb7mxeVdcmaZF7sDYlPTSB7ZF3hdzLqWb7lCET
hcLQ1o1+7cxYgs1qXwCoNTQKpS1Vxuk4+AC0QRgpPSvPgMt7/h/uDDdp2OJ0wLm+K7Pg3z//YVIc
9bmbJjNi6cbuWNn0S2xaXbgg+8Iv85gaPcZ8NN9KqmncZiSEWPu1y2+JTqtlkfO2Zf7RLftmLwCn
fQLakcF8SRcbBfaVj7eEoqUUp+xIw/LIq9bdqYYgPAZuJbJ4SNGf2F3eR2vzdR79XUpRF3CuH4WX
HlsOZ+0ds5Hjx1pnFBK1uH6a/VC1GX27PNjaKy3iArFzW1NWpUfWjy+sVt0eVfg66Su2pW6/Eofp
IiyUEWlUa0x6RNVN3qDdC8FbeBrv4RR4mNuO7OfQbplXrL3NIjzU3JvYrER65I792ZI5vYUDZ51U
EbBDl+drJTrQRXQomwhE/l6nx9Q6xAPHHb6pSaSivL+7PMDaKywCBATDGYNHZnoEoaJKSooLnoUU
QzJ3YivXWBliiT/j0eyWkV9F0BppnRudQR6TQ/f4sZfetPEWK2t4iUEzfAD1F2DRN0gBVt+gRs3b
CKV8IyOR9G7UuN+hNUGqemPLrL3RorjAuoB2A1j+pzqFDxJqJ+johHmXOGJ0Nz78xy5IhC6haH7p
FIPNA3kSbdec0rqdulsJp7U80cFQO3FQIs6YonCfUMsOkdcAOqbiofGKjTlde8nz39/FhXSYUa6A
7soJPjXFo4AhBddNewe9r9Plpbeytpf4tFI6do48X554p7q4Njx7yINq2Pj5a09fxAHiaBxEEZkO
BNDNf1pD+q+Ip9l1kE1KFlvfgL9tUyot2hR2+sHRMt53RGdXTs1i20NRZjY+HNVOaahgo9DPNVSd
6rpXG6tr7dsudr0RQW8jN1KnMSpUkYhxxnHCyrnzwDPyoLl11RdegtP4XFtRFG10cJUMdy1UO+4i
Zq7MMZfgNOalyMVKExxMapxfJtf6doTDD9pEk6g3bhD+nxDywb1vCRXjQSGdUXJ2sJ6n86eajFV1
KyXEcYr9ILAMfuSu16pXmZKpuFesD2Vi0tSJzF7aMPD3KSRC8lvXAVN4B0I4tTGXBLKMcspcJiB5
TJtnkbfUecWFNorEHi5L+ShjYDfL/h5AH8VZDIERvY/KWWY3ODShomJD30mfUnigfR+8DlgTnjPy
GagL7T+NNCfpDapBIN63rW6bU5tnij/qMXctTKYMGlRxHYAPgJ7n6Da/UQCrqj0rgH6NhXduVnPI
EwQ3VqjpEal8/9umYZneCzoX39G/Cby9e9bVvWFuLUNIes6198RZlr75mc+n27ppXP6IJDn814GX
2/jLzLJRX00AseFbt6gIksFoatnraIDq+1VGPbFtPLISh5vOe9PuSw824Ymdznc1rVKWsH5SSE5k
WP8uu3JqHlrHx4WKh133xMqWPmvM+HTUVTl27d5PG7y1kEWRwzI9nZ0dGyCG9J0Vfl3c1vAV84c9
HK3T3iYaRDh+owzpmrs0s5GJISYA6y8fvq32Rx1WA/3EgnZ+Y3U9RzeihEH6rQikP8ELldL5Rilc
LGOlilzcuVlYejtQ3bUf8wm85AfF066EbAwg4628mSMYMwIFlGGt9Plkn0fcjchNOdQ6amITtXML
NGTuu+G888OiYHsU6gHn4yIQA/htUzmZBCw32kI2SNcDeZqI6aZ9O9f1z3CaBnbXniWz4oq6qN/7
BJnCbQbj4vLVcss/Ky8HEWcKZPM/7vYz1gS+91enmwPnMS2Hef5ZgyBk7mvQK9RJQ4vHPEoBLD5W
RG+/DpmZ/zEzGqdx6kwm3Q3ZXPF45MT5LuDX1bzWwKIBVgfn8BzuVAhkT6b3BLyA+r5wYznRutmx
lvpRUk8mCm6zUE6PxI28IOl8DaN7G07RE6R3JJS0U6mh1uUD4X9DYFmtHnAotW4ywQhg/N1AfqpP
hO6wXIUdc3UbzI7Uv2tXtv9EgfETp6SyvPMbEdrX0evRyiBzF+LyA2M0dQ9epZPuOlPhFcvmPGdd
xMoOoClRog/T1UOSw525HXY2gJjmDT3LsCZUDyiJWIc133UAGVgYb/bFpxmqVdU30Xi9e0dhaU/w
jvPgwPfzfFRXGTzawUt0xih2NG4JewA3gxY2b13zPw+h/Qsv3DF7iDKJlihK4OQfJUb8IdVzdlCh
rLq4gXKP/9iknnIT0odaJpWyGF60EJtKqgz/fic5aYIyDiBz/gD+UqZe2hJtMXeCUQN+EOTEH7sC
DL39UCqj7qETBY7ZhLIuPAidWd4REwQl9lhZzE8NgBjEBwCqjoJvaAN5Q6xKaCU9zYVtj87saX+P
JV9luyBybB4XpVt8bUsxCfBAaj7fRkCGwFh5NKgpgNtGIdgmGt9CyXPAjw/M7JGb1on0l0J2wHan
rW+inXCZqyEZMhLzDYVhr//iGb/4OkpPfHHkrCMoFMuxTbKaue3JemcJ0jGq7MOUa/8rkCLFjEQC
XbtHxxlTtnEIrJyWS0BvSk3ZZBPINIQqPe6Z70TBTuVjY26i0Cuv8k8idInmLUEwzgnJgwMQIvCl
9mHZGIE8v2VxtJIQLWG8JITtIcn6CCLWdEygLM9fqOMNV87RIt3SOWeQ8qiyI4M6HZTLoODIDXTt
pj7MN5KWtRdYpFw6MB6kNfIMHJDRu3XPN+7GBlfm9H9cG9+lu24I8PRM6uAw+aQ4BsY4t30UDFVi
sn6LRbS2kBZpF8u037iqCg4D9Rug24fYC1X5ySnnud1dlXItkbvQ2YaQUDHzQ+D344NxgGuBadKW
TkGE3P+DZGgJ1lUM+oqqmfjBzs2wg0+W1ohyvALIYoTvMaTu8n0VON+HiG+pqa4NubhrweDNhwyj
4ZB9Ht8YPrw1ARhAGogphDibILTsetBakmyE+cLlSVz5Tks0r6zasyylFx5KqqSBqONY9XHNBc6C
oanMVqVqZUEvsaAwnWVDlUNWHkgnX8duKMPgzvGb0r25/B5rA5z//m5NW5564ADVIXBIDbTltA6c
eje4ev7nuucvNj0B04spW0AXH3Y2DWhx8IO6yULgNDdqeSvFnL9AoC4PQyIENCRgZ7aXkI/8AWnu
+k2jgX9boq/X7gYayqsgp3SpMM5okNZpajAahRgwKEEDNpAo4/AMwbk8Y3xlAy0igLEKWiJDYE5c
pP/ogUJLSY6dviV9OcTZPNndNDbuq8fEdN1LLRGhrp26vJLSnGxWG5hUYJOYXgQwVsWwl19qpfqy
dPaE3A9sUGiNlypJsT9rK5W8De9SEPQKSKnvLo+ysin/QoaOpWR04P0JbBoTcxroB28aXmZsl40R
VkLNEhJ6Fo6gYWG8g48TBqgA3iRua0EqRXQZgaeMOTFv3Fa3FXSNLr/U2pDnl323Q+uiqkzTyv8f
0g3mn2d+jegRVf+MSDrAQ0uviyes841Ndd79HwTxJVRf0KJKu2hCE5dJ3z5YJaXelwPaAhsDrH2p
RViwvubTWOTDCcz82SYip5N4mCfpu7cOulZblhlrwyzyAdBaoYPGq/7kZlx8aUPafLczdx6quYo2
msxrU7Wow3i4JzEHonNv0RjM4sWfkbwnEGVFxf/y91+JB0s07Vg1E5uiYT65PfJvp81uWVcOOyhB
fAkq9lQ1Iby7m8LZOBBWaNV0ia51R93N2tD2pO3YjQcO9XUkg53DXXtfilnD8Ax6V+FxHIae/wRW
06evylZA6MQirDweh0QTZ4OkvhLdlxhcUwJ2I1ODFko2B/floJ/JWcCFcE8+FmchrJBvbLOVaV4a
1bWoBnh5X/ooo4O+DWGgJ1FjZn3q/yugjIaK13PnDtf1OJbCpvWUd1OBNtiJuyp9A8g7/J5GkX12
Rp8eLy+blaW/FC7l0+R7YWjGkzYyB+9PAx7gesreI1Gqy41tvFaCXsqXygGpasite5rD9ssMGkYM
ZVjn2a/aEdd/ciJRGvcTlmuUz/QFIoQbX2vlPFlCeA1A7EDKo5oPu26Ay+UQgUsO5yoPzWuYwbcw
JK8J+3R5KteWxiKKtFC3TUFydY/1dMZqe34CrwYPs+kAGOajWemM9DC5m9S9lYi/9IbgEFsaCApx
Rxea3bHKnYQ5ePifHiUkgqsk5f0+80cbwwF13DjZ/vCjPoj5S9Sv9tNBd1U0ndD3V5WboNIGrdhY
VhRimXHUG9zPU9G7QbRDp8Gbn6Qf1OI7qmK+81jUUZ0NuzxtcxvuLQu4fOMVR6638Qk+/uBkiRmG
OgXohlC6P5hBSH3iAXOK51FHWfg8a4pKA6ofpfcDtdg2LHdjI4c5/amGDj/kYchTZM0KgE8Gvekc
ikZx6LkRppWW9c8mkHL8KpsI0qpJNbZK/tasq4A3pSYSQDBBDhVFjwdoIp9b1UVLlXMvYRNm3B3r
GolqW6pcFE5ED0s/GhNXDKTYka6ww+dphogypi2d21OaFYXe1a6pi9jPFUybIPMIU9Z/lFMQB5Ak
ipsD5KJZ7kdHQSlHFxe4MNhmmop3skavtayDe9xq/fYnkLFpg13X22bnzrNPutjnbugefYsvtTcq
TG14xwaW+TcK4t2e3qvcZbD9SFOokqldmTPQPvwwnHwJ2hQh+nPpcYEOYloDi3VipO7lCQD5wPkK
uWuRnwW0xAR/WNMWfg80rjvQ5g34z5FGCXf6AQqZoSrYN6lhmsLjslUZu3PCPlMMVEUHHcmdHGCe
g1+aOvCJQHkqQj20a9u8s7t2GEvxiqIuuIi7kYvS3ylNelreeFA1bm9xlvtaJAHsyKr7Ou+nQccw
WJvCVz+NGo8AucDHju2zYXLTfy+vurVFdw4I71Iv5jZkDF1WHc9imdZFGHOr3gFCxRyboDYba/vj
DIIsNejdktnc92R4dKmLsj3xi768Ra9QRRtbe+01zn9/9xqA1FM5uRYlC2Dg5js43zef6tKWT3U2
5dNdzustoMfaq5wPo3cjKWsrNVaAI5AJFe09tBNa52FogoFtJEMfv4rHFnkjKXr0iutIffLLzDu1
HcxTVKNOKP3Wn8dw+Hz5u68cax5bRPyOkyLMPen8RmKFRgZi4w4NlCNtnTMTq7Lw9ICy9eTYKIki
SMTClWTjRD3P1N9R2FtifUY7KAOtD/WprhS9cz202EsI5T804aZU4docLi6YZcZ75ZRh9gvuGgev
L+CGMtXp3s3r6AbI5i2468owS8xPBHdNUo2YQ5j35JDER0ncA5IfLkRQfoPlX3L5W60Ns9yjsP8Z
Mr+eHrvB5EmU1U+QoAe4bhJ7dKU3Bvk4DfWWSJ4CeLix9rL09xyld5HjtHE/BknR9S9RVKoYjoUb
t4mVz7/E84zADFjiTtmr37YR34+106hX3qKk9gYwJlhRG8vs443qLSWmdI9uQNkNI3jmfPo/0q5k
OW5dWX4RIwBw3pLN1mi3JFtHsjcMDzIIkuAMcPj6l/TZ6OCKzYh+G4dDCxANVBWAqqzMuEn5dFCE
vJzfkq3B17+/iwIT7TvtWqL4ucw1SnRM5/Iz3v7B78uGN2MA9AogOMXE84wbSnMbQJyUJqqx8u8X
jW+CUdwBffSsXOwftK/TUwOVbHk/2GqXMX/DYk0kCp9LkHulqfxR1GEIQAjkVKtaNBD8aG9bRLcd
m90wJZMPKSWD13fWgMfZlIlYYEsipCwBzQ/IRUkd4DL/u8/cn3DXAfHsD79DFXJyFh73kJCHgCD9
DsmM8jJbNUmQuCDc64bMPZHGC4uINOtTJieZe31+v7cWyjBX8LlnY48K2g/QXz4NQ+ocQeV1bFRP
d9Zp6wOGwaqZVkNNS+fkzN7TSHyQfQyAhVO/UTswwI9fKFA/+u9OZHg7cpBpVj+qLB+fclL8timu
n7HiXnXFu9lJeh93LF7L6aKHOTV5keQUkBL9ZvJn0HlPPSd/ZntByagIPgEHC42S/DIhccgNmceV
XKwZBIvsNAaDk4xZneMibHux3UzP5w1gI7qbGJRuFgoCRa78Ce4ztIJWBfRkWiClqgB8SahelJE9
od/t/Mc2gqMJSWGTqMSIlMptb0HuOOaNPwNK56DT9TJ3MdEo4xSiIj+p7CcNq6fJA++Wn0/9hbM3
XJ5RFF4h/8R/ZhMuwtOS2yer4WLn9Ntam9WB3h0caGSQHeETOYHErwf6IhdZ/5wP6S7ia8MTzQIn
9H9Em/nK+gGBJYYzA8yw0AkDemrUF3UrUZOjiKWqrjzG/FMNwMJ0INgO+wi1EmuOpipDJ8xlVmQ4
vCqlrjIFvnFe6kreqol2FN5uLcXNZR8w0preZANlodV8WlG4eK2KY45GieP5wbe2wXDpftJEM+Ta
/j2apNLXYlCon1XoJNrr3t/4hlnl7Ic8E00zOyeSBvxQl+m3ltAXNx0vkw6jZqGTuzkYdbqCnDww
s3fXLbREZOyAzXzcceStX7CGq3feUFBuWWhTd07F2DiRp5FSazkZ46XaJcr9W7f44LnxP2VMQl3I
tWmYayV9fuqnchr/Ub5bjQ9TYK8KJ3OHJooHCVb55hMaSmT1MjaZ5waxxwFRiZEspf5r2FOpfxJv
UlOF6qGbiRfQLi8LiWjQz2yPkGMjPpjVUDGBOTJDM9LJIeUc16xQd1oAr33eKrdGX//+br3Dbmj7
VBP5A+/7ewmBEzC78mFnM7cGN+4AkhEkfEU5nwij9gGMgis8xyX6Mh0papZBwW3K3Kmgzkk142cU
oNgntxj3YJRbkzeCgTX3YJCYO/kDQpAybiCzbEch2v8utXQjHozSshk008iJz5DnvHcEED3HlnXo
t44aq1d76eqPE6vULHRCEgQQ0Emy2z5rIDFP+k+B794XGUppsq7u6sm99/GHrt97qmy4sFn2DJbQ
5j0Kqqe0Q8vLDKFlKUDaShWY6C8yWrPkCaUm7RYNGU+rct/RW1x6mII9+PXW9I3Tvh2EFzhji5v3
WFcjiXhu015FfdWDJswmddvsVaDXnf4gDpkqwlVOEFvmef5VTAEgYxHKaioTkRQr4PUu80JRPI02
Wk2bA2RzQ3Wa63rqwX22tB59AEeW1OMhVCxn1wvKV+lXlfVEh598Xqt5SpzGEc1VKAKfPurctpwv
Hc4gdiLAJ6ANQCzNDDU7zr36NFsAcloHAPl6f4wgiliVc6QgYfmzghTWDz5000kCaCeOdYYljwCB
n8WTD/E2+X1CTR5qJng79ivjjQrr8Mq19ex/0S3h/admQT8lJP7CXDaPVjBI+lmkUEQ/gu+EtX+C
kKr8BwpqskrS1HX732MrQMHvWfkiwm/ctaYhOOKVUjn2VQisnRfekMJu2bDzjNjyDyMC1gz30IZn
y69y1EWc+eFX2eov3UDolW+HZUSr/DcX6dpn2u4BUDaeLiZdW58FHqoF7oKMByPOTcGCrrtxGu19
byG+7OqD669isEngAYGM3IvX2ofLXMe4Q419I7nXcu9WAJ38aRy1fcNG97LeQ/q3vPruNBHMy0Yi
8bvq0oXsJ1Cwn52ht28m10K9/vwv+Ms595HbGIET3aMAebuC3ZJcXLMazWzeGBxxij06nnvTa/mL
e8F1Yevn2aPxyl4E2re9VCX722L0wefNUnHtL3XJ69b6LsgSpLfZjHzsV39KM6tMgPcd3au278v6
6MnRa+9SsEE5UYniUiAiPaXzg1u1TncfFh1wt5ZOIQbBPESBA9Q/IZo2TqAGfGa9v8y3HL1G3YOn
KiB5JAnxs59HKO7N+dXcQUv1ALG3YHkWs8ynKznUWRc5lZiKXyjgsOq2y/oKSzONDK8sABt860iU
zzWg9VkFc0tHO4cum2KYxzJVIJFOctAmyj8E0N8cPew1sO7XbPJDqPgWARmexqFYxk+Fp/GMaLtp
nH8WAPaOn5fBWtrnoEBv/2vLFjp/Csq+qd56FMssB6iNYHTdqOyyCkXmPEO95zR3qJh+yZjrOk92
6/ExAbFdYT/WdJRO3FUD+yK1NebxMg/A8XpEMvo1G0Hw+A9kjnt6H4KQLHxuRqsrkcTrgEtPFYrm
V66HDmYVUW8YghsP/7ZXts5s79AE4RwkVReq7srlFmQbQ1x5urhSpco/+wRkkNDKQGXqAO4i64b3
1ly8eQ1bmsgDFFmdWAcF1fuaER0cWVmjOlOB45vf6wA9gQ009JhDrydWh1aEX+L2P6upRM9dNCE9
1CcasS24ydu8mD9x7evqHnQAaAv1bMAQr1RfF/WfpYFYrkigaa27q5IiH47SZFjcK4uAi4ZDdL4j
MTDODGlYx5NV+rOC9Kr7SIZxadooLUUeHO0SZbBokEHq9AnICJwaGMTK18VXiEzb7iNIN6CjE1c6
n/WDzlwfeTIHakdYR28RafWr1eBcRz0MvNiRP4Sh/za7E+OP6J5w7duZh/lP2JFKrwYoT5KTToW3
DEdYp7b7b3WmKuclz2S+XAGc7I/xnPaDyqKmDhsQzfCaOV+HOqTpwZ7LFqpRZZsWiVYrCCYYe1rf
CIJUMzIQIbjnkJcYunuQ6U6URmVZDkURVzSzoLY+g7p7AneVjtOM6/Y29zprOqYKuPG4I8X8xXZn
HbzagE4PB2/igXXM0MXnXSOpCZ+TtbXUL9z3WHuoAGbjh4CjRwQozQGk5mMPiZ6jZ9ddXUc1XgsJ
FCjR19HaFqQbC89v8puxrPvgFhTow3Lo87BSd41wIBEMnguHJeDRCNo7sD00Xz0eAgJaUV786nFY
j49IHGYQRgeH0mpQg1be7YSqkbr1A0hfTpFLCExYsSWsrnzZeM2nOgSEHE27fguVxwObLLe9g6e1
Ywyra9hTCrzv+OijdERCBIFQIU8hUjSpxlnmkOcAenT4i7IgtzpFzNeQaPGmhqVHVPm9H2WqdfnJ
d9Ed8ly4jRseIOgZqs+1LIfyCzRFcaJLB9R8p7LRNfuMe/0SfmnJBEVqKNXy7nuPjtxCR3rO5Pin
tEH78FXW47zcQjeJupHwg9K9ckH6aCVosRrYISszNP9AWJ17B0aaGnUZG4IoCVzKE7ckzYEn6l2b
B1dok+HpdUErr7pBmw0symlb2v0JQQVh3U5gK64iKFpbfhZ1ZYPmgCUltvWgfCgKXld1XjXiiFxw
1n3zLHDcfIUwhoC+cseC57S09SsULPxURGOterRtzJXqD5RCy+wVoymFkDoIJPiOOuN4hR3CdCn3
UrAbDwwT5jP66WQznnUnuYyotQEFDTHuWmfFn/MH5db4xlO69VyrQuXZ+lpAuGO4kyWF7bKp9dPL
MlcmoIdTL+/HKaAntwflEmIOeKVuQX2fhjuP0w14BjXxPEU7lj5uEvIO8ucd+o8QtVdGE0FgNSEk
HFUGNXsAUhBWVQRujt/CVtdZXt9ZbnBZotwE+ziAObQ46KeTQ5GQQBbHimYo0MeDmi5Mqpi4nlYx
0VtetpyU4OEz4npQHnD60L3s6/py+ejGYtz5cOiHZadyfYKKGuRni6w/9GUwHiRR7c1U6C/n7W3j
Im0ieAi6JnKHC3kXQP88csLpOYDyZdtnv9f7GHc4MpzqM3Rq926CGy81E7xTcxV6OTKbJ/DWB4mH
snvMwJuU5HIedq7LHy8dMRE4gi0VAw+XPgEdQmJfugcxlOqY2+oQEovvJJg/zsUTk65PtjTkJKun
rw7QQwVI2UovCiYSXI1Fx1f6qt+T7z+c36WPowIxgRdOILMpawt1CvRQtx66tCGpBecNIJGwc0P/
2BCIydwn8Stse+zILSHixBsVB7Vz5xSo6qusvl0lVwcF8dMON/Xzv+ljQyAmc189LFDEVkSf2i7N
k3oGZ0aaoj84n/bwyBvgCEgl/zdPBsUTuTaVlneexIND5U2azLy99UrZHnnm3jNXAc4z1yIqs+Ch
xAV2xza2FtP+74cLW1ozesv1Z1zfQnm0LexWAJhh1TjXfQ19iRPC+7TgDcmd8GZK0aUTNY7V0T3t
ly2DMaLH6Ja1lRZdeccIHYur1J7T7MbO/HKvvLK5tkamTeL6WRX+RG+d3k3AQ/QZzJUPK+JwDNz7
v+85NXnRBAC4z/K9AuvWuhqvSGQN9WJBg/qOw0hl3+Vx7aYkZiHsxpPuV2cJPuUhPhdW2e/zZrrh
5qYWMdB2uRrmdSV9ijecpiuGHSeKG3m5S7/b9SIWPAk5GkXPf3Bj60xZ8JqnFm15QFEqKYiIeQZS
3AOtBABEl33AuGII39IlMhTqq0IWGZA/9Egj7USZdeH4Ri6uYDVHbnpe4NiYc9oF9IAX3GUtVFBc
/K9rtZ7jDOihnk9AVmR+ELUM2fVrrXwvzCJSame6SQH1C92IjGPnvoqqKbUAI2dQtBfdLogpRBzk
JYidC1+fxn4hyQxx8UPQVTqmIbusgY+YGsQQkVjQCLCMyDOXXYnneA7YCJIH7tLp337op83OfXPL
vI1AIQNKHUWlOqVTEDwTayjvA5kG0QDO/Rg5ivKO+mgdOm95Wx8zYgZbtJ64pPJONWEZK6i8CFz7
2laCjm+uHnTt7Hxo42wJjDjB29KuSIOzJcgBIIRgZ5yOYObJADTZsYGt+GcSVRYF1OqbQZBbZ30p
80C/rs0unkdOyC9ADiO7bsdOHJYi/ETTaif7vBEbTP5KJ5XIXPGpPaUAaMxxsViFHWdgHll2PvBx
jpOYFJayV1YGJqDirl8rGsTBixQ7NOM9hToTCmbQwbwYT0pMKWLZQFjJ0a24Q7XM43FRF2I6uLrz
v523t42LoClFPLZerv1WDKe6oAve6KFCbx8DV72LxMLIWCr0sQoWXu3JeX5od9Q2GSeVmL1+br0x
AeFB4vxqd3blw23HsIaTTkie9FOTL8kCJsMYoNsTKFr2UBhbczacsl4k8etwniEQx2QkmwndWt5Y
xqJAPvH8Pmx9wnBHGqAoAOYNlYAaN/bsFz63sdI7EezDTaa2yf5ozfNS9S46W6ERB5j6a1W/5O2D
kI/n5741/Oop77LjDW/TDGQQKmEKMBLrdnYeam+OyN5VcWNvTVrHkfWQFLcwflX1V1Phxe28x1W1
NfT6k95NfRBTaTkpln1gQ+KF9aHWOwa5saEmZyPEmix/ghRI4hZ1hDtfgIaExXo7v+Jb017//m7a
2kr7vMhzlZROGtUOO5Jpx1S2Rjau5Xh2tgOELlVSs+a+VOy7GPZQKB/eTGGFhotqkMIXXYahW+Q9
0GfpIsPlOf8g7Wx3RxjL5FzyFMSHDHclCF2TbLH0OpijhvKjDvba7bdM3XDTjs4hG2m/cvPMSSlc
sF8oCNlV/pFJu9mJBRt7YIKtPcWmulp31xr8A1gUIVh2maeaXImupQfZsNWT4J/KuUNGAbZ5y4cd
o99YHhNa7bV5PY191yeM1VFThVEwPwz8sen3QCMfHr7UNiHVIW2EEDV+gDU/2OkxQ/ov/Y1YZnsP
u+az4bkmnBqy70vXSSz/sLz0DegE/d+4TR/Oe+7W4IbngnKGlGiv64GwndBcecs6HjfhTljYGtxw
Xq8MGYSf//UwTH4i2AT6etnEDe9FAr/LGcogSe/qW1SpEHLqQ7Xsoci2bN7wWT5WK0qTzAlz9fe0
sa9Rxtsxyq1VMXwWUrK44DjWkIxqidayEa4gsYvmrPMLszFzE2FeAVPl6wzDu5oebBXG/V5N9sO3
ALVNbDkqbnbQc74k6Nvyk2r2+7sR4M+Bd/3tuHj8KOq9c3DrU+vf3x0oclzsOSxhOcTt424+8uJu
tR4PZ5d7kc4Jfo5x1ioP3HY1d+akRRp19uS1X/GdiL81/XXr300fjxmhtMv/jWtCvqjwLRDPDb1C
XLhslw3XovVgA5UJ86ede9P0D62fHy8b2XCskQOyh26UIaFTfr0M9Dg4lxm+CetOZRnmYYZA1kIH
HABKNBWmUZpdeEyZWG7Lz/HwscWSoKv0rg3pFze4iGECuNv1CvFuP+UovN6qESUhL1emVeRkd0Eg
o1petjImbnuE1jBo3NfdZChLDm+B/ablnsDLRkAwMdupBtIQzPngAxz8GOxXMQ6Q86aycbyaxFSV
aynUlWHmWAjffsvlo3ZdDH9JSgCrbnhRtaT1VISIZEX7sF7OcK5ilXbC5EYUNtHaKBUTu/EQYTD4
eofHtaPy9q5lW0tueGe6TH3IwO7394ET+t4h1Hvz3lpzwz2zVMnMIuu5F7zgxoG3DbAulz6dTBaq
0cGsBcfEF/pGq9dG3mFdLg1af9VL37lRIzVzdLeGRTycfK857FriRsA1AdlUjB6nzr+rghffGlz+
nXvmvZy39Y0tNRHZdTGA8bGHMVa5Gy/KO1x8Yv+PNqxtK7BhwhTH9m1soDcd+ofLJm0ccUQX8+Q0
2E5neZR4mnW4Pp4fecN9TLT05AspwhEjazzhifXWI1eze23fGnzdg3d2UrqVPS8TdhO+SUprvTRe
eptmhms6LMvBMGijesm78TnteNZGpVUtj7UOxR7meMtYDCdV7Tx5BbXmxOfza6X0Te03V+cXfmto
42K6oN1Z6yLElpYcsBL3i2jGnVNoa2jjYpq53SBnD+7JMLQos+N+1NoY2gRHV3yAMFsL+sW8r1+H
MXtclr2AuGEsJgxaQO6X6BzegxeGPbzhkHBwVly02CYAOrO5OwoR4mktlxvf5s9V1d2cH3pr2oZr
FkHggKzVbhI5txOIZEumNLRGawsYeAV+z8P5z2wcFyb2eQYsiM4Vwtag7+BN3TxDdeRtN5O3ta/r
3995Ki9T2ooJYWBi7d+ouH9t2Zq54aiTyGcoTWJfcdCV00tgv2i8l3bPoq3hDRftRUgguIrhcVyU
Gqzz4MBAPixEeuP8ym8tjeGoFThOK8+Bo67XrixcAPeudjZ1a2jDUa12TEeZYtVxYFS8SwTtdqLL
Rj7DBN16Idj4UfcekkBc97d1/UbyIbLyHqwax91s4cZhbQKysgHFX09hZWY86Sr60A0PfvXg5i+U
Hi9ae5NvKe9VSoFhHZLGVpMd09YZr1voQu4hYjaM538QWZB9oUDbgrasBlKhbBO7+VMF6guAyOd/
wNY+rFHjnV8x0RY1Qs/f3ORY3y3Vq4ObLzz3/3EUmpCrAUxfs7fmJSt3uEnD7qSblTu82XmibuRX
TbhVV45KB2sioi3/LHkdRHDhKn3oADxuWuszc5tk93a2EU1NSVQEOL+cZhxdeVVHa5DDzdLfSxRs
7bbhya3NwNRsY3BlVxGOGMf5jTDkDG/n93rDm0141dQOYSXBQZ7MuiEHCBR1YOvJLtJbpcxEVlWh
P8t+zcGthZw5cA8z34NTfbwuzIRTZY7UYhqwLqF6CXIeQTUAiJ0q2v/Cx0vDTBAVLQbQHvbr5FFh
WSP05UOvP+qdh1VzWQTib+q5aKDbhPJQNSTnN/Tj+MZMmBSFfiDPwWKe4E2s9Z/1dEFwwxsNhEs7
J8DWJ9YFezd7tcLD/6ZS8PIGrVGEp7dVvuGtRqqd/OrW0hvHLw0K5rEGWQPS2NOz1xfLz25p3T0R
2I8DHPSl/vsDhAUVTIJevDV1kMFnszm4xlsW6xQK/zrM/pzfio/jAgsN1x0rJTVw6Mjx0W+QJYvK
AB0Ezl7L39YaGefwIMEajiNT/Wqqqn4sKmt6qSt7T35pY3QTxgTictsndoXuApUFoNj3rV4fAwgy
XHa7ZSZsqSQqDBwXH+jWYqMA4xv3r8+v+0ZoMOVvC0ySV6WaEwi4QHeBnLJUX3kQVO+yeueI3Foe
w4HzjKF3jGH2oOmK7RQkXvCz87PfsBoTsATAS7BMup2TqrbjcCoObtOBE3OP8Gdr5uvf3zlvgx6g
pczqObHD6dAHoPgWe2qpWzM3vLYhSxmm6P9JalRFiqY5THx6ZGBOvGxhDK+1gdBNrWKCmN6Yta8t
KBc1+ocGL7xjos72wMAb62NiTAaVinDIPf33frgWSAiyohf9ABNewkoIMTKwiSSqs9sjhBLQag5F
s6TO63nn3r8R2Xxjd4PaEtyZquEXEgoQ9GjvUcr/jKTXGNHFfZN04RGVzttlv8fYb90yMXUl+Peg
6XLdQRkQTYFHqFvu/JYNczJRLOhGy6cGnTdJmAKoIR4kaWPvwtc1wJj/9YNB1plT2lOfcEJvFyn/
eMNykfQPZaaCqdZcL/aIG3pmZffQHczjopJ7j+qNZTHxK2h8QxuLwuD54B44g5CnVz6XXfP1/KZu
2L+pFa1IMaVjP9cJb3GbCvwKMhuW83R+8K3IbJxZAO45nXRLCGFQl9+xvg3jwXFvISLYPDNPHM5/
ZeN+YkLtZlyXQ91VSIANNHLA3jvPV125xCwt0HS/81M21smE1k3d4JSiB/ABXeR3M1kOqtnjl/sY
Kwj7WX/YuxhttdW0qEnMaxVVXw8Y3BnoFXilj8NEbwrJ49pz+tPo/sNcO7lo0UxVWs9bShB4wh9E
gVRt/Yj7EPgAD/l8KRSFmdAlAdK0KaS6T6rCAqllhxA774TWjd0wBWitTNazXcIpViwHwF0PADru
5Mq2hl798N1mZJ0/23pw8AzoILHkkE9humNCG95g6sQyjV6+NsOSIw2BFrEDam/ppJO+fTm/pVsz
N+IzHVrW5x0Wxa/cF7/voyZT+c6Cb82d/XdVeJkXHbEwNrJjsBY+1lGIuyGuuTv2uPUBIz6DFxic
xOvkAW5p9J3nPbThbdPvARW2hjci0ZIqtxl6DJ9i1qHgMeAnI1oN0Xx2fvE3gpCJW+r4kkl3zdII
92g1qNzggognkoVanBjTnUXa2GETwtTJwqcsUwDQDPnnogXgsCt3EihbQxsxqLOWvhYdhp7rNMox
Y+Lu5flWz/mfVjWK1vP/2k5GlefOUwPeXiCuWv8IBGYmd2x+Y19NvBLCos7CEZi0JrzFK/WA3B5C
GINY1vlt3Zr7ulzvogHao/thrgDqSu3hSdbejTMWp6wcd3gqtlbdcFlvRDIJsaxP0EwfB04YTfbO
k3prYQyH9X3t6jFYUQSjSMB+ZOHm4C5uMuZ7Oectizc8dlm0qiyKuVuZtSa2GT2iAhh1wFvsVuW3
foXhttAXZsyr8cQQ5NFVV2vYwat92qOW3xjehC9Ba6cGYyyGR9Ap0yweKchgnAMH6uIi8zFRTGiY
6y1KJMyT9kfIkzV8vOLDZSeVyYvZQELHctD4mUyAerrEv7Y793h+3hvvChOuROoQlB+c90lf/nHr
6grbC1TUyH4X3Xjj7uGKNpzL5MME5MIFI8Py9ytyriO0EES72ZgN1zIVV0foLLaBE3QrZc5hZODl
EM7h/OpsDW14rSMkVCKI3yWNk19b43wEo8KFBmO4Lfpt7RRBoU/cabiVhJ8AeIvbNPh22cwNn22F
J6HTEOLJjuWeQfXuBvOX80NvbabhquCZh65ji5n7kAu/ZqGk0QLhlUPvk/myLIyJjNKw9RI6lv1f
TNfI+KemvDDBY4Ki3NkRE4jkUd4CG2jU2sX3Ost3zqgNczExUbOAtGHl2l2idd9EvUS7UdGEFyZ4
TFwUuvT5ApYO51tQgwpMELw+3WXvyb819XWz3x1/lpsONGu0860MS+BpbTlGbuf9c95itgZf//5u
8D5QXgmRTedb3mdtPLjjK8n2uoe3xjZctOgs3oiydb75aRhEvY1eU7aUOr5s5oaXFk2XeaikWN8t
F3KVvsC7pmnaPRr9DU8ycVF13aChdJDW96CiXqTEtMRT3aLXYSr2zqWt5TGc1VvarE6ZN/8CuKi9
9ryg+dpLPjxdtDwmQApSFuBHr0bnm0W8JQo69cpIufcS2Zi6iY2SvEA7TzfMP1ccFqRf0bld9WhD
v2zqxjVYFFpAk9XPvo9q1VqdQwrqnwbkbDtn9saNw6SpTAH/LRweyl/VCtYBRT6eUf79wPsiXnuh
z/+IDQMy8VL2VOpwApnedxcImxto2YTXSL23BydwusNln1h3553vBm3blJ0kzfeal19bW/u/XAZB
NwCpxc55snG9NLFTfd9ysMF08pcuve5+zEPnOC1QWrS0yGOoqMssggx0cv7nbG2L4dAzyEmFQ/Cx
qfZeuqGKa7An9hwsiu2FkGFmKu4tVqtzxaf8h93M+kahQf5IC/V8/gdseYXh0NVYhrIsev5j4N4A
fYLOhWSyzXd2e2N0E1E1Bgx8Vx3iHXHKr7MA2XA2Iv97fuobd00TU0U8VYaOm3WvMKMvUNuI7aBJ
kG9DmjB/yucyBqnmZdtsQqwQ4SbL8/321Qn7AsxG9D63kGQjbR7jPrcTQkK4wAfP3b8Mte9cY/YW
imynjZLFaL908rn10AcnIIdTQD00H17RHHAz5vn1+dXbcBMTcwXuZGEtuIO+Mu0dqD9ch0J8dwc7
6UcIPOhm5zm5ZQHr39/9qGZYGkFsyV69gR/KwiqgXJbvgem3foNxWGehm0K2umWvtlWiRTp4GDM3
YQV9aeGJVrr3lt8yNMPJkTehbGi95jXMgjeBFj8x1Heq7j61Hnsr8gzUG3tV+Y0IbHImeh1ReNWD
xn4IU5AHTmMbPPeTGouDx6QSO5a29RXD6X3pqNnFEfXNBVPYUdpu8dgSPL8h9bMn47Gx7yZGq7OY
DBHiqx/dQMdYufUIcXfu7xxUGxtvgrO0zW2Ug3n1AyQ9n9yQgq0v4MgsNupnUeTXTg6yw/NusvU7
1hm8s99QtiCpn9TwHSx19YF3jQZh/d6hvpXANyFaSCLMQ1jm5Y9i8J4gL/jMeX21WtZqVXzOv/qu
OIIgFU2Z7mWZI5NFCxVjF+obTP7gLhvQeiX1Q5Da1kXdEMxEa4FwsiEkbZrv1JFO5EpI6xTID0ZF
ofbu0B/LM1JmQrZIJQmAHk74fQrKo+fcNp39J/X8h4x51xmCGbSB41a4L6Bpfex2qb+2DMEIAq0v
ej9cv9qVsonKvKkO1Vztqapu3CNMuiwOqvMwT9nyTbgNZ2+BP2Uvjp/VbSwG0d46Xk2sHX7+rU8Z
zt+CMNORkDv6howkFKpACDzVc1SzErr1g66DmsQCZcNLVDLAN70edu/8x+lAxKVnO/0JDHup4r7P
nkDJJg45qbPnri3HLO7pbl7u47hATbAXH0NeWZ3qfmXWeL1ex7ilH9u+/ZSTrw1M5JKYQE3AVyEt
35J0CH8CVeDGjpUJ9Kvj0n/Z6Ou+vVuxcXJb2dcOGmfG4jVwLRKB2nbeuchsLdB6IrwfHGB58IuF
wU/uePejNT6qUX8WtbruW/1ogRby/G/42MaoSZClh9Av0mAJXogzv/QpXqNt2D3aAkp+bZnubMNf
Ld7/vTDR0Dj+wWrKVeOk1s+JQlwmj7vW7yiJ26DI1Rw5M7Qq6bF3A11+cdLWmu1IAO9pRV3QjaH9
3Ptz1R6pGnQxRja6IWr7TtikCBGuAlfQrxethVlpQBs3lKbsrDw0nv7Hsfyv2usfuz4D9e5cHM5/
4+PgRN317++2tRhABo6bQ3mQFlQfosK1ABkR7WJfsp/ED42YoXIPeq1L6CQ1FSevKY4QboL494J7
9vqf8z/iQ6MhvgklmxtdNI6EUk+r+puUqC/p6D8gVpwyG3S857/x4ULhG+sV791CccYme/SYk8jJ
1Q/Caet7G32Hez9ha3jjtlCTEYhrH8OzMu1/FinpXl3Y2j/nJ7+1QOvf301eUgul4II4iacKO0Ir
2ZiAh9jKQX0SDHEWFPj3si8ZYWIIF71I3skvUx586gf3NnVHHsmqvicO/XH+Gx+GImyFYbN9kKaz
8if5JSiy76lsblHx/6J774kStJi64AQ8/52tVTOiRMA9kCWD2eILuAnvcXOAtFFJr+jQPxRQrzv/
ja19Z//dGVJYWai8GkzY0i5u284mkcXr8JJLFVbKSL4PfOAl0+7wBHL66etSCp3kVik/CV6Ul+T3
8QnDwWU9da3rBMNT0dnl9WwxHpeeu3ekbWy1CbSBpp8v8qFiSTCLEIZLfoA/OlFKg/LZc5Jp2tNj
+/BhA5Ypw72HgQy0FnR4CtWyIONTVvFcjvzGVj07XrTVJubGsQcQswHH/5SFuDZpHdBYg8pv53ze
MCQTVZiSduzzccQPcJF59i0fongBezk/9Q1PMHGFtRMGnCwZS4ianwnJrsdcQ7S9u8HN7ML5G07N
ZOd2DqCWT+CRup7DKo1Kjsac8/PfWhzDkwe+TGlDU/3UWITHUhVdPPNsT59my3YMH07HIJ0BXO6f
MqbSpK50BaxHtxzt2d0TJNz6AYYjC9+jExlV/+RY9yp984vLwo+JIxwqJw/+j7Mza44T59f4J6IK
bSy30IvdXtOOYyc3VOIkCAmEBIhFn/48fq/e6nOcnMrNzNRMprtBy39/ftLY9Fzn5HecJGav1tT8
25Je9hGuKgU+UVd4LyTZ52a6Uzw7/tOCXvaS0YRvvvcxPlpCkHylV7X8xzvzsods3NoEWvLrcIaO
5g2bly9NQIKDZv4vFvKDpbxsJMN1mUnhs+GMmJC0dyR31J+ZWWzy+c/v5oPDeimF5Zxh3TqZ4ZzY
5ByZ8XWBdq4Q8auNzPOfv+KDHX/ZV1ZPnsTvitbnRiz3y4QOzqhNrif5Vz7GRy/p4sCOA1Ib3Urc
eZ06hwbpYS1Gov/NZF0qYwFMEXXL1g/n0eaYmRiXb56zv8GkPnr7FyfVVirv0RKHDx/ddozivL/a
6OhPkCLqy42r4S+H66MluLC7WQR+BrRM3DmzDlXGIAAYLxdD4zfeoCtv9+eF/sD+XvaYgdIDgXTe
+3Mf6fuVIMxJ6UvnoPdd0xtGxfnfvubC+tajUA2xjJ+B294lrv/aLsPJ9smedKTeCZb+xQR/8NIu
BbNaOspxXNR6RtJkV09z4bp+J8XfSnkfffz7nvgvN3sULQVlSNkz/Ma2gJNKS07MXIDp0vzlCT7Y
XpcxoVD9BMKAdWebups46d7eXes0mQ/YY89/XoyPnuL9TP7XUyQtyAtcyfXso0dg3AtlJKBF/0RP
jlNxcbKhxTzqLhnXs1a5LZ1A8hV6rv9mzsSFJRaYYCTG4NogJKrqgo58fh6ZGv9ycXz0Zi7OdpXY
KfHSuLOr+y91375lkzlKMv+jlRcXZ7rrNuqnsaJnTap2V7VcluB3/u3T/89iRJxetp4ZUDcaPWTs
XPv2cwusPAgtJRPNXtvs6j2D41n3l/P8nqP7X/kVfNXFeRagkUEFk1LgdBH8dRCGElGJiue3EUzd
PvefqsZ86XG+/7xjP/q699vrv3YsdDp662bOzogLzls7YzLR3abTeB83VfmfJyP+MIJi9uev+8A4
XbaqQSgln8JcWXgIFs8n06b/FEZh/5YL+GCbXTapTTSidiXUnied/lz6/CftIlM0kIsu/vwAH33B
xQnnI6aDzEBwTwWNeyoLxwkgbRiTv3VMfGA2+MUhn4iQ1sbKnScyvcaEn1Tojgiv6sLY8QSQxN2f
H+Sj77k471E6WIYhofeV2I6sTvdgQ/4A6uMkRPr/+JqPFvzi3CMzXKWUOntuIapdTD62pdrC327E
j1bj4tQ3wObkKDv1OJfzCs4TWkHRdtMcAhnkv+3YyzY2PkeMr8tiz+ip/zGbadrJGU3Xf16ED0zS
ZSPblgDT12vjz00yX4EKdJ8vyxPyca+tGf6yzh8swGU/W9VuqAWKvj9HedCnmnTDTdw14i8P8NGn
X5jtqkXPWYBK0RkyzL/Qfd3oTz70m3788/v5YJNe6nxVrOkzTKib8/vE3LvD7J0+oA/tPs/sLQce
+y+P8dE6XJzqBAToTbkwnVHaBEKxbQJQ8gEZ2EJLlX0e21x+/vMTffTCLo73SBA0ctmH87yh64Ns
qNUNm/xHL4pdHOpNVFG1taY/JxFbSmDB4uf4vSY4QIr0x58f4IMjd9nvprphFLlR5kyY8qUD6buo
kHgtsq7+W8rho9W4ONUidPPAxGDOwxIeEuR0m1Ts0hyjGoiU/ukpLpve5AbvDIa2Oy/wB0FhP4GZ
eAsA8T/aocu+N5WGhRtVdWcWuqZMDWY8xSwt5vbGv83Jf/CWLrXB6jmyy0TxlmwdPYIhXB/gWt02
XKOLt2u//Pk9ffQl7//+v9yDxoNWSzNrzjH01W/AeLefYbervYb80Y4Cm/SPCePLLrhEoH8dldH2
XMX9F5b5q/daxLsfMkz930zrB2ePXpxyR2ubgJLenhM9YeaWZd2O++hvOJOPXtXFyeYtpEknrpsz
LtwHSIhdSxFe3jOtVv1NXvyDs3dJW05syMcRzW9niAuzF6TvmzLPt+gtz9g/sSri9LLvTWaQ9ElS
Ks8iZTcLWXUJr7qIMvzDn3fUR4twcbgXAC6Xvg/yvMbsZPL5u9Lr858/OuP/SW7/H97zZe8bGtOA
QkTxe7/qLTRqFzGyiSfUQVPid4vIUiV2zESZ64DBZvlAwUNcJIeGQtfZlAJ3TqEeXDjX81oCNp0B
X4l6dhLJbb+6qq9RtIegeXWMOg6w3q73Ca3PicCIb1NCTSIhP7YNtuRnzABqrx9Mvdho2jV2XJPX
xI6d+wZC0dLLYrOhrd4o9NrGk5uWFXBByZDQOsVszSA3B8CyrW3ZYCgF1EYhNrKfAEc5gYMgOvxQ
F4/NM428cUPBIgZgcKE9XzE4tPqtAvE0JWkO1iDocBmSTKqTfH6cmjoyDDqis8luqyzZpi/MQ0ul
1AT4nSWKm5+qC/2ylhrAQJYiALEROaq4qqL4ukNbYf2g8JOGALBlb/TbsLSU2l2Gem8Y7g2wyCwC
OmVsI73P2sk2ocBAWd4/IjqrVsB2wDkUtGSaoKWy0J0Q+B1pp80rdNAjeKJJFJr0dQl8mcWndmKY
ny5tgvFRskuqjGxzQUBRId/BMGyGe7u2JrKlpjwDcoKuJKRfzMw0n0sV9Jw+jblZ62+x6FNn9i3r
oLdeynboUc+bgXrrxh0XVruuILmfO43pPz+TqsgHEnpbLHSRyVFq3SLhraRyOjk6nVNNC2GCSH70
NSI0cCSRjewc7kOu2nBiWnQDbG7CJbuRU4ju8mzNFUgVbsX0brBDfnYB4M+rHBOr/LcfM6ne8jED
mOhgFevR7ZhBXLpmZTDOhzfF5rh59hOw1NPNnLElHQuJ/6nuCp/My+hOemYg6Ry2qK1HbC0ts60t
ADV/S4dpBg2CLtOyqEMvNmhjFDlnCMI34JeAolXYTfE3o1vMdJYtz0T9M4X8ylLva5Hr5D4imrbt
TSy0EN+jqJ6IOkTesuqbNQEydcVAxk0+VehNn58tVWF8CFvW93djwvtRHgbIerJfeSLM3JQ0C7wn
xRJ1GwYskH0jD1vlZKP3EEVbk64AWmJw0y4ddTU/pSL0UhbEinn7sUk3D80tLiKf324iTaoVTO7U
YIq8n9MUWc56gn5GW2CiJZJhz+pBreE27xvT/vDoFElUabI+C7fWZpn4ZgHDDBjaCWMeHZRdGH/N
SQTxvcPioyT8BsMm8dc8dlO67tbeS/85WxjLvgLhKWd+Y5M4kemOh8Hwg882W91RXqX2AfPtHbkO
aF2a75PRRvPRLQLy7wqqdbM/RPHGzG1YtqV5dgvdoi9VxdBDgVE8xHiiXSgqXGpxdDnZWqSd2mVE
jPxLv2V+fE0HEVVL2dHRVE+52NjwY43SWucFpSPrr/oqpwgdMSeXAAAoBrKAmGisdI9Dnr1P0kJW
weIMmEpKgA3ylk7dvvOb0j9VFJDVKHrXm+nJUO/Be40I2g4wxePt91VO4waqY4K/7Tjw8uup05qw
r8xMeXNGNnCMdq2s6xzik/MckseZLA1/zkno1pPCPSjqnY5UHH+ftV4byBfQZR4Njn82o85NwTKd
mqKvphUJrogQ9yTeQxZVbows8DR1P0+sWPlGlCnDQnEyeR+j0vhWq7rtyL6WYMwCcLus3t2IZnO2
xsjtHEdvoq2m+XnQrEq+TECvZrthqeIGP1c3T+kwyPkQpA394zJychom4XJeNA2f6q7EaazJ89rq
hT76ATNMaEUWeo7ejJsxxL1TvM3R/1a1jjXfSKv76KHa8nqSRTutdEYvWatWFu3iCHvoMUp6CX4l
Lk2V/2adatmnWqbxWBdRyJf+lKXe9b8oqK/9Szrh5/1Ok8ht3+gE60T33VTrsE99RLL9JnAfb6UV
TTq9zBBgmQ6OCMPXshrHcTqvWlvRF+86a4kriNim/hHXjdP3yPTJ8CnORtbJMoII5Pq7RscbYnTe
NbU6zsMAdGyBhR0jh/yl6qbvSTbP20OoNlzumHudBLQ+wI5tG9DMJLGnYcyrHNrdYbbJT0PiGmRc
IeUI6FWd8PbYpDPN712oo+6FNYDg3E+jcWM50nbN5rKBQPf0FEF3Pdywvuvk12qp8+mVNJHIr0RY
6oUUc6iSkR8w/dwlj9TGoFwW61xpXd3ASWmah2BNholQzZoBJ4InPAHSeEW81WGKHMapL2aozYHv
iHyNawBXZkBo98ca1tnZK0SAdZ4/VyphRt9tOCm1uh0x8JutNwGGc5lLaq1Ba0OZ16IZT1PkcmoO
tWjt6Iq1mf3wNd8weX+P2xLPUkICu4/eus7QGXSM3ghdVEwN3THMiD9AWoEaMfmJ8wu96ULRaKZF
gN/ylcgu7U94/bmwZT1Ql2SHzWd5+KJT2w9os1qBuu4KCSDuip5rA92qhqNDaedo1aljFmzW7MzE
lyY95T2mK0Op0ilu4mLIGyVOKuVp9OIny9/rdK3gn7YNvuthHTyQy0dFQA3+tI6dxwcPMRxZoAiU
CesRgyqTOOCul9u3HCotEEFKmqWZT60Cd5QXfMpw0+8qyIgs17laaHau2DovwFuyul39O4Mc7SdF
l9QpTvuWRgYl99HxHPjsEaxy15884kvMr0kGgZnbVa6QFitsnS0LO2AxN/8oJVIlPzDUVYusYHJu
OZYiy+pdqsU41PsqVb47irQy9scK+VFu94OJQ1fEEBcj8aEGN/5rVtH5O8WDEgmJMYIW3V3HAKOm
B4f/rJLSpLEEGr2LSd8d0dqokmPVENfdVhY0+4cat0Afo7i5bpsqvAfE6VY1Vb0OZcTa2u5CxnCh
Z5uvZ1ThokgBQhFjkvOVQzZNFgsw6PFVLGRyIu8trnlhMsVn+J7eYkCkmOE6dqGs1qomVbmqeU7r
61mBTi/ReuQ8uTdtQ5MjzApw0XA614rtZl356pGAbcIfdA5HVe/y1Wr+hj7XoQHHtCJyKySH9EHY
uzh9WVbaJE9mcjJ8ZYHCtShzq9KV76a6UgCTZ5nfgizRKm36O8xKcPMdIxluSQHziVzmC/DsN0T+
82LJdLfW8Xh6l/7DMe1YLOaobGmEqwUdCSMM6b6qhaIGvRBpXP+ah1y4z53Uil8tbaBuvKYqJdl2
MFPLV3mYVKqiH/UMhE19qLneqqXIc6equwjOA/D2m6VAlDvdsH7eURFvCy3zJoKi5EiSyBbx6BmZ
C7zpJUmQp/CduDPwyKaf4L/DIy6Aw/NxfBVm0cnfXYA+loEXS+JxLYh61/q6bdO1ZnubMTvyHTpq
gI05Cl6LWBVdNWa4zKckWWJxvS4NNffoExqjMzWyaV82tRJAE01oSJLs1g2yr9l1ggt3dbcxekLk
p8i14UbGY2ZtIQes5xlKtll3W0+qdvMOFG7L9DXNlol1R7Tyz409yTq39sfAKcLBnVpyAp2GPDOp
H04D/qLncjBYmf6qVZTxAJcgmei8R/eGtMmxbYz3dg93ZoTOgOq8GPRRwKC08znbkoHm+5x5rtFH
AlCcOaHEa2UoTU1y6Q/oHvseBRWXaEc0ChJluRHzp8xMik8FBOKhnV+CQt9EfkdYg0AGWY+Jb00Z
3h0hNCADDQ6pkynLhdSHoLOlrg8a0OXFFpNZQtXCA5qhjVvASxrkzyAGO2IT+m7LXyhcwO4LXbDv
4yv4HmyZ93JuZqeLaWl58CXulioM19lQI2y71umWWHLwYmSpPfSwg2i3VTFjgSOH2BrQT/A8c8ML
wwRbVSEiMWY30L8hs8SqKL5BfXYZxUsg1mI549Qtv6SqoRWG8C234rAhm5fACdQ4qm/jtKTNd5n4
WmbgiTYDw2Emi81cGfe+yd4sHWDvMxngwu0ykFjEF1Ivqn1UHrPSD1bGNXv11ururKFTS+NDrpcM
gVkT0FKvyxYi+UhJtgzK53AvsgVdSoUnqFynO4jz61bsZqhfLPXOVNBXBVh47qeuwBjVPN63yUpa
hs6sPuk+bXDxI1nadeZzD5o9LJ/Zcwi+IpjaGlgiumtb7bNjJcYUUyRtFachL73xW/I642YIX1s3
Wf8ygyW81bsRXb/xs5I61/OerTjraOeNlxo2fZs3r2/qtA38N4s9fxdTxulHk/3aEZfI/ZzGsdFF
NNHK8kfGsIuWQlPAEXXRJ3SM8TLXHrB5NNfW/foTeHpQDq5CChsI0EYuYgyD4dlNhXKoVEIR2Crq
6zeH4XPyiUxVHW2Fxp28422P/6VTtK5EEYxe3bDLfZqvpug4B9t8D/etCW9LaBbc4wlCkf6GTKKp
hjeagwhGUFQ0ZotLszYr4q6t0Q03xYTcgcvvJYpb48ly7DSBTqkE3cwxgcZqjEdNkxbRNBy67mfU
uRoKB9Uwb60oBx3nCjhh1g/ZZwXToWxpJTbJexZiGbOjyTAG8V3JvhFf42Xo6WMgLaID1rS1B5kp
n9vp3nAz0Hs/BL1MBYSfU3Un5bbFu00kKVIDCIyEvcnX1COsrcM7mgp+FGPqzaUQZYmKBGWI7UE5
38Kx8zUn0TeERH12k241OFPHaal4eNFzVr8jcy3kx1yBkHIaXyh31vuCL3WGIKx1SdtgWWKiMBLd
RYn/VuUu6uk9OgR1dB9x1qihyJo1dqYpupVBSb2Y4+XZN56kT11q1TIX4CPa8Am7c8H9rhr0t1mM
42XIJdxYavKYH0zSdRHohsOS/ILyoEFMgMhm2sohBitUlBSZIIZwa4lGk5fv1ID1nQRFNr3Afets
5nedbLPppk2nFsorxjsf4UYYaLOIcutBzlS3XTdnMYybq6a63/cQ9VySHRNhauZyQQqGCZRnYxym
guCQkZ8JUHpqKu2GAYwjeJX99qxjqIUlmDiH6CW0zurmqctEx+BQ2crDY14WtMX/rOstY68NNkvz
q+rbHtIsmXTj8KBGXDfPOYBQ4XNNWDXrUo6BpDcd5dOIQAaiLsk5dsHEDZICUrYI6YmvEVHVrHfb
SwYV4eoumUyMY7ViZw1nMWe8NuVqXTJhmjmy9TGNqo51xaigsHglahQ4H9rgIgwJyzjD4S1ZL5wk
BQKQTt9PHJN5Y1ltTG+3hkyUPtMOaYAjG/pqULtGKZo8cSlD9YDWTZvL3do2A/oV2pjic4pAksm6
l76WcERKsuF9smM2DImF6YzXNJR138/9eUFsUQ2naVpn5GrbKh3awos19KeQjMsm0Na61HIsEqIr
+KgpujkS+FxhzMYDJZuD4+FtvLkY5x9KgK+9YM0Yii4zrJKFybmseAmsOCZAkf2Hd/c0pp1ppzKu
Qt/9ILHNndgpgpc0gBfJKRfl+x0z+ELVGrsfPwqpub7k7xkjXtT56OgXnMFB8yKppgjCsi7tQREt
B/iuqGasTV8/9PAXGlEKNCamNeKsJkI/v4Orqd823OPh1Bun1YNMONm+bnMLPjUWznP4htWQu0Pm
qSCP2buTve3jzBv52iS66rOHOK+2BOLmkW3W6DiQLm+2UxSjikX30yAm0R1oI5tkPXLP/IYEEoLP
ri88LEZirjuSdaLEH5fPcKVhnEpne+my/QKdREaOKcIOAfYT6RJ0AHWZ9+u0W1dPEOfKGghdXcKH
9NNng1Memy+xXTOQnFuBFKq7VhYZuvoq8nW6Dk8TAsPHaTVp8pDg3Mi+ZJGEI7FLxniW3/sBCcPk
zKE0BhpzkzbZvknqzFeopoAUdT3OaJDcL2zTLWZQejTYooVFvQvM1ViXDorozqKuxtUYfc0SRg9Z
Mj4tNF6rUjHdsp9Roxc/YjpFwn8sUjsLZq5nOSBCxi0/9e1j1tZJ892ZubWnBJuocmUV1xwHTY+z
mwY8l0Ga8dATosnXZYBPg6/HeDqylBmtSfS0zDWG41D2nsbWFmivUOwA22cqe+Uh0DZXnyuh1v7z
OkJp4A1Vxsg1SLi7afqtJ03xQ9qlw8h+K+LxJhWwfPkedSv0KEJfXtP1nsLy4nTl+QQRvCKGTYN+
Y8XildWHHqGcCmXee1J/xwiOyPA6+pA0wzV+MG7RchH1Rk+K99CpF5jfpE/LlqMjpFxHgXwXq6jE
4XPZnP6IMfWde2jyR4Y/w61dGlf0bAQPM0NmL0H9zIX+aHUUIKHKWunEVrYIgBA60Qm+S4eowj1M
bcMFLkOScnBEIIUtSInF4e2rSOI1P8cInJs32uHiPLsIzJGpSBERyDuOQaLkizVVXv90GiMM6I1p
MUbV4VSCsfoJCZdofsFmNdsTPGiW3a3RGPrb1av1u55hyKFSquaQ7zeP9J6DY6by+A6Tn1N8VbN0
m7+3WsD+0DYh1Q4IeghyW2i0KrerNjBjiwTxyVyXmB3FzkBVrMnWl1ogwmEl1nat7vt1o+s+4V0a
I2zLTFtXOw/58OG3H5oEiWPMeiff4zA06zPFJeK3Mo9xXy2nigJQhirhrKbsBMtPnjoz1eluROIP
GmwDfOAiSAJ+GVNVEx0wqxGnZWQQTN5W3bBiVNFpf2CBNHgt9XsqXAIp/Z4RHYbmpkbIMV6jDkFG
iNwRyNnigTtkyCGgrvZ5HoVXQNb1N6lmLJT2jkcAgrA8gaGn0RgXrWWZLtp8GJENS+b2esOE4cOC
2PGG8UbfickiluCVN6e64ykvqBimb8myZs9V6OgLYvPkTcRh23Z5PM9XQ4vBAOpZBFPVE3NMWlt1
5Yqrfjp6EdIYb1TKL8jjb09dJ9xWVm6g3waxzZ864f2tjatsRO155boYqpUNJWpK/kDgiBwk6+x9
qKxmUE8Tyy8VBM+fWjjbyZlV8AKvZ2eJQkq8H+e9qa0ad1ZUFsPfdLjO2cbg+1Y6TOVSB4DnYcTN
D+R0xPSGjv330ueADPAB6UNoKGscFqQg8sX1RxOifDiGTZJwyqZIsl299Yxf0QlCku+0ahmfcOw8
3FnBFN1VkzOvrdji+tgHnSDhkPS8UEOeDju61dvbsMbbCfoD8AXC3DK3M4t3Dznph/R90EV86Zsx
+QFNOkxSIY3NVVnDhqR7r3nzKto4g2hUWi+ymIjLunsHUe9ox8ZaP+ptHGdIhwrN7vLBiqfY1RvE
lFvdmiv4KOwO9CP6Q5EMV56cu/zERhzgogFwG5kuEQFUedUtrTFXA1JGbo+DmJBdvgVx71HlSu7F
rENaYhRZrCjLDObJmg0EajZR6NYytKaeIjUpZK1buH5wO9b+2a8dlhOJ1i4vTbMqcY28dqXK1kJ/
v8D4WO1K4n0d7VNa+9889H54WFTsbCmHkb4gDtn4bsi2sd1lbdheiE2nsAsdQc1vQjCjS58OTt4m
JF/ZcWJwvI+50OOKvEwaoh005/2K+ekB5g8XfVhRqZg3KW6QrvSoEGUxeYJ7C3tm8b7gYcom0CtI
UU3wHhHC348Cg6M7hwY9VG6sYb5YwR8KV2uE1F9Z0QVrj74AtOQisT9i/HxDTqVuZoqJ6kiK8Xr2
dPuNfFyuTrOKh/FqqB0iKZMqtd5hqhavClmLQe9oavgVX4dKl2k6pw+MC3XWUCf3B9op7Nq0jhEp
OpXY9XqGZ8qLdgFgrdzMFq07XAL4M3mv2/4XBjLl54wno4Ne8TKwg0v6Rpc5a6CNqRaxbqWL8pqf
MrcOt3zERrmS8HDcp5EP4r7NZJYclpDmnzo/SFRHkg7ufd74r0Shvb0UbmluLIfg5hHYD2gNhtUn
70ZcjHY/wWLnJY+pN2UVYtQsWj2l5D4zW0C2dUJ0AAuN6ZMvS97LGNFDvwjk3FrnkLuwQX3incb2
H3pF7yVKZtfbyrZh53It3+tcEfmGXO4g30WTRrLn2q0NXh6sXLGiCvaZzBX7XFvZz7cAd/P1OkMh
1B0Jaq6f0e5sHrJEiuSxZguOtkW/hdpPiALx5Y5n+mhb3+5MHZLwULUtnhs+0/iZLmsri8FmFXnx
XU5+ydQmP9YmkRWsnZdUPUxZM1R7ZDwazH3DzyclxxAbL42jw3JDtJmaEzKZS/XVD75BrGrh+H8e
OdO/Wz+ndmfSIPyJxQOHaZoSYRUyhqNEg5SiGO8ulhDzz4JLVE97MsfTlyVKFxhNi844fVI23VDU
59KSEn15k9xNEybFC5qi1LnDU8bbL5tULtzAFaHucUS9DkUpyCOKckECe7oafd19r1ZczkckSwZy
HePP8MJqEFZuk5WlU9nBZqe7GT8tRsDlquppg7e3XeUMWbNiYBJFj27m4h446rhCAP5+8cM6iu6q
7fjqr+tYb3YHjFTW7ccxU99syPTXBl7e8FNbQsYrEITjh7BCLaKk/VqFIriMPRDMFvuCoo/hlnP4
mHTEgOMBLqh6XUHSfOj5Or9iZNQghs6jHq75vDJ+TLJY/upGnfrSD/OkitAydCjUaFQuhwQpbtJs
UV6MI6KLMovZeOICZazDBMGAnxOh3MpC0CSYoxuIAKxzq2Zymrq6/dmigekTgVfEixj4UcxHZyjs
3lB0IV2DmtuYt96htI64WtAbjKKN521EGvOQ9CFPrjR4evEP7mc6vPK6Ie0BTXcZnBTXsju9TpM8
GBigaDeARNjuUWCFGYwnDcsNpw0dOqgfrG+JQj1h1+PKR5w0DVH3U5sl6352XcPexV7NVpIqF5/0
2HWsiJquN+eF6CE56mVJ1F3lUCE/RihVyKvVD1Vy5RJEriUN8ZaWLYYAH+J40O6KSvQbHPqAN3e3
KZr2Vx3zgV8P1YiPHFKQn3eTamh8y6JZpdgtNZoFRp+23c7XVIfbSsNtaQpE9Y3aa4Fk/xH+SNKU
NchABr/NjI+ZXvQbuI5VdtrWamRl07/DqOATyfWuW8Fgha6CSXBVVhi9fxjhhref5y5rMF2Qgo/S
LcdmCz4fSk5FGo4eXXPuByVpbo/II5PwrV8VNs+45RZ6cUM23jawQ/UuDEP1rUG94iFGpmG4yYKH
uZj7gbg9YQi0EE86KJgga4Eq3VSSWlYbijTGGY17OatM/3tqaD/lR7+0fnjNMqlH+7p5TlX7sAqM
ECy3UxvHQKwcxhzBEPs1yKyCa4PKgOSnNorHbdkv6f9wdGbLcSpLFP0iIiimglegJw2twZJs+YWw
jmWmYiyggK+/q+/TiRPnXlvqhqrMvVfu7Bq5kr3vDe6sQAmtcn0ynWrFtfQFE5LzACr0V82RkI80
2jUFfRgibAdsT+uSsKaJ6UkibaziCXzEihiEQT1LqrqlUQ+pqmVKRaOcdCKiLDjQ9eYfvZONa0p+
FfpdEGUeV3ouCoRgR7jtfeAWEAV2UVte6gyhHs/RPkbPpePs8pQtu746PPMFcZn9hnKZ25aXzHgj
CIxsB5pj7H5CF7CA/SbRS6Dns1Cy7p5bePcpDt2o+6DdX5/kLoa/3AXeLzuaFAss+4D+XE1TD53b
bm7/tEjF1FlNthNLykq5mbirapJvx2aSVPTLOn3UVLLd2Y6QNC8bPIyVEMSkPF5ttuKmuZHVXXer
qO+LHe8qUdLvf1BxZdmhcUbZ/JqncOIqDbOAdcKL86w7S7kH1UnpLDH7sqKhOAqMPe5fXbUPFXbx
ymlWaPtpbp26+aH3sruASqjmqdFyLO+iIUP5MH6TmTMYp2gTzbzB4iZQC/NyEOHosG7NEpAz1DbO
ngKL8FY0DZJ4SomqKK1k4FaHKghy9TiVIaDIsthchX1edibVucu2+5uiVF9IPHEwovnKqoM3udGS
jp4S9SFvK9GeAxc+5X6vqvEH+mX4b6tU9FAvbIQn2LC07eeqlsHPYKj7+iPEoPquvL56XPqCjUMD
b7H9aAnJERz3/CIIAJmj33bcBlZ9EUyyP7TNLShEZgRNn5ritt/YrKUJf6l+9Pbfrcz8vEh4zPNW
JsbRbBZnp0v+1JBTWHYHU1pN+xThn+dpJHtLXhx7mtU3neQSPW22O1FUmIkzDv/Ym3/ANBTqY5IS
1IOFWkIep630nXjNy+ijtZuof8T5XX8Xo7XsR20F+freb8LUXzVBbTbiNCt2wMJqw5y4TuzGCT9u
GQCjSkJHiD+Bqdonqj8znVCsivDZCVbGiNNmz4YFBzfyyv1pxfMNHmpvnjE3V1MY92zWSnUXWpqp
Pewkz5RHXbuDQw6Da9zTumg+bgs3pjgNKqT4cwzJbgQchmWFwIDLfvCMPRLxhZT9PucilxdMWILk
gshZfgUDQX+cSA4F7hiybU2P/HCJTeD5BdaguRbGbw+afjUj7D/vo4u1tpk4FcAwukuWmc1deKNI
F8NV93LeU+XIcX4IhwwBmUAPNZQP7cwqikNPgud48I2dT88G2Tr/09A4Wk9WVt5Uww4Z6sewDuu9
5Zj+WgJl/WHYyw6Tzhh460V704QsvS/uHbE1+3RRat7lI7cV/zWYJQ/STkX46K1b81T3cs8Oc5ON
L7ZXR3fOGjZh6la2cBOvzart2Ruz7n3nUykT0+dF2rsa/diizvtyKZrPYgfm/1PyVHbnlY5aHXoI
oj9NaLw3wJDxAaw2+heJfHqbSJZ86WFnfjSqaS1Qr9H+FVTUvii39f6X7g53ga6ueDaqD549WvF/
maraHA286T82loSG3xVdt3saWl+KBFuRRhy5Of9r2g0Zcu738qFvR2luInp73fGf/0LZUrRloDFp
V9t0GAu8ziWkpDjmAyTDuV/HHcNi1aQUuUfjEDr6JKtQLy4ycCTlmb0v5iAwadcEY2foOFh2jCub
youOiyVnx6wV+mMKSYvJI963G8+bp5NasAj6atKnYiuq+pQvgzFp5K31S7gN2QtHqnXPbt/qP8WI
0sWbVlTWyeR2Bh+Mq7fh9196m6osVbau3Lup0+Nyl89yrs7rXsOSlLdIxb4z7wjW3mESbuehM8+z
/XMuOTALBqn/mxZvFMeMqZExqXeX4poy0d/Ptue2diIQEaPUs3sQjRycHh9kyakC8Fm8D9qtmxjs
6Wk8ZJGbBwlPXAj9Uqz9we2oaeIMTeTql+W4HHKKP52QLtD5x9Ft5+quWabyodCtMsfcUnaKALig
8BfjvqV77+RsSAnKOse8D3b/jGbVfcAQuqjbZm7sOIMV2k9ibseH3txqQDRHcDwV0i6RJsIsa6gC
u6YwHwP/MGWyeNYRW2kSfjCW+9k2BLTXm5z4brYGnKis1fDQBa1j0s1blZuCp5U/8LKrJ6cP2+KK
iTzo01gObP0GjKqax1X2c3eeawrBfBcZwv5ALRNGU/FGNlT+18mi7dqYyClIiVvl2eltsPG8KtwX
5S/LXdZV4s0hgc8cCm3hJUCr2HRc+hb46HpFHbt6Vg9Rs7co7DrPqzPqZ25fPBmYJlGaBD1ORokP
v1fUoYhSLeIxcZp8zajZ0jbBb3udKTT6TvLQtRbRvCxqaevUHcxqEmyCSCRN2fqPk+3ImHn49cxX
ivplqOErg4SwWLmkk0AI8OJmL0frZpRKQ5NLC0nugkvdjnl9muFCuLcGqxVpzu6f+s1ZlfrbyrF4
qe2B4JgW4TsZ1ojft6ur6rI21phOY2XeaRbaMcnKHUvUqqv6H9WxDi8TpNuY9qNTndaokd+lHYbq
rLeQ5QB5m9F+FJbWadZknn+IWMPUxw43JvW/k1WPosF5S23V5BedeRysdsgpdFdnxg3vEAv9R+00
9X9WEA0aR8rmhEHttKY4q8v9sSnkogkMDYolRUbk23GJCXoIfdc9NREruPyCoLS4MHlQxGRn9tc6
l/hrspxZuDbSOLS+9bpm0n7bTFDflUUbfXgCnYkC22MxT5aNJjHb6L6WdU2p2LcAfdBeQXidm9r5
ajIlnd91lW1WfmwqUUfnPHcX62XOIVSTph4MezQEauvR1wYAMmjKck427tzlhPhCy6Xdvi852TkG
U44wMT8AhoHT+GU4/hG6RhWkq3WToRvw8so5DNT9wsZKHNpWdr9N5roXH3uw4H6EUoqdjjeA8PLc
TQ2cxX1T+T1ETeOXD4jv/X9kIYpTZrXyc6+wW1Be+6I5bsLHxgpClYXpMiMUnTbLrX+NOWBRUtt9
/T6iKRBd62FEx7pvWu8HQrR/3/vE+RNCxnsS48nzS7QNFh2pgVAwFzunaaTzk+7+j8Otr143v7WD
1MvCyjxgMDXjaYGsjMegnYsToPVcXrJt1MujtorchQsWTF16ZA19u22OzTys0++w1tvPYliZuuFZ
Z+uuFy31P/YUE6xsjeX8Q29OJ48FG6/ZiKmt/EXVcljONHXaSUk2mN3zrFnDg1Kr5i7tEcNmaHOj
niM/WKNjiCoJYSi0iOXMSZEhFn9FfEZ1qrbdkIHQwEqR+dVcw0U3P+bMk79cYnLLOKfEVglEuD8e
597w0ep1j9oEocn9Fy5o4egMBFhHLGL9Wdpr9R+LxJ0BbKqlKejzbLlrsmppj/1EMN0dasaNGSqB
rK8AFqzplf4gzznj1S+esQJN3eogLvezbfgkxXy/hFH7c3RJC+xid7On5b+CF2M7yo4I2fMNjbgn
nGNJuowf3JL8JTiSOfi3XIM+MZWp72Y3i+DFpfOSddK57zthfbrasg6ehwtvWojV2bv90JjN9pR4
Cy1HWa4ORC8EKN14VZzIE+TatMrihNshKc3XovIOt/UDAPuDb56zaG+/pqlGvrOi2VuwXbzpN+vI
ECD6dZ3oh1QTHBZL+odw3//tvhG4nK0XyctN2VIps9PWhfYYjH8eDZcj9p1zhdoPSMu0enkcMQR+
LNbq/OYZ8J58eyg+tONnC1iBRpOkooUY4hSefmphj7+cyd7aVGH2p6zKRYlxwQ6fNxzVwxIJ6BvW
wzIhEOhCAUqbWtzC9sf52md0jcg2cmcKxdnNIez5qxF3A/er3vvtxy45WjlO+SY3Xyy/LJDKE9r5
inPpbA/+nvf3le/f2oPG6/5061R810Q9/B4n9MZYBBjdt9Wu45yowRJWXODAHgsAnPd16efx6NhO
v52BVL1PJkTqOAD5SiZKxJQabt+OSN1lmzZDJcpY17Mv+Nw2nyuPaOEvZ/UAQVlylY3J7DT7Cw3S
eK8Rgu99dsiAZ/TwdHimYF4hIaRqQgtfBqJq6k2U95A8Y5hYelDdgWltysEgYsBicfA5W7+f4hJs
jB0lLGyPh17nBz7lsk/acRp5QrvO+2e7vU9uJmnoqNPC78/itob64MyMT8bGW/1f/loE34Ywjzft
rPMnUxfl9YZwmLhxCdEzSGYrVqQj/igB4Snhjp87JfskEztH11D756YHZljVmFFXzJR8qtrcO7+K
9AcHM0l1QyezU44occHAN/i80FIbkGYpPowLqJJm1lxxVcmNMImQs/Zbg4xNsZ4GWC22EqOht97N
JoDa6pvYY2Prl7cQE/0op0xdmWTJOOetYPwmNaRsv8BQ9Bjv0PtVkvG3PW6Zzg6WqqzjXIciHcKg
eZyBbqMTsxeoDGWnvbeobBA1M+YJxlgDxRxG0XR4M5QNWZLV/OnrNjCj0W81VUPv9vPDovKhZYlO
MS6JaPJyS2puO2x2WU5vCLzVn0CAyWNroc1PERm8cz8gJXD+XeuwKt6tdufon/INQbDCMzr0Sk3v
pVN390XJtuoIJOLNAnrjwbP75jjDLj5ZrcKiIQ/wbHpHE2ERBF9DdJOrs2CFQmqX9aF0HY67rain
cxgyzZDk7SqhaZiGOfPKGvc+n0fxbbf0GvHIudMeCtdBkJzgzg/AGeikIqi3y7CZ8ELxqptDwGun
49ryl7+etcNABIO045BYzk8z5MJJNtY33Avaa+6fRR3sLvSOaO3r2e9mKvXOJw01IY7BOSzU4P/5
cmLjPReWm8x5VYdJi8xnEkaWcOrsoaZaW+oBooW5Kv1eKa/0D5ZxVBnPgZV/Y6Xk/7xS2a9FRsN9
pSvhlQqHhVOhCGhIGyXMF/epOC3u4P3ifveqy8Bv9g4KWP0asq1+6Zgfsk5arcGXCuljYw2qCf/Z
hP+xfGzvj6s/V1+T2dRhxuh6FJ1dFsfSWtG5152cozT3V/dSGs6dOOJYSvbNdOdxduynoXPnMZHN
Opw1aJpiQrbL7VSF1NAX3ebLXbeq8N6GYXkvfMbh5qEpRyYs16LA61b2r0WDePSucQ7aNPO9a2/d
O9yM+ixqf3lWukduZM7qDK/hvxXY/K8Am3PHkFZNxMw4T9FDJtwwO3U41wNEd2ODTYU2n2kBHNrQ
7tRZm4AJa4f3fcK28Vra5ZShCpEWdRGlRFSjG2RLx7NnOEancK4esfasr5LdbDe8fHIeOdjDdPDd
4aIbaxeJWaf6X+cU+d+pCdXBCSjH6cdQjA03BRKD1OcIevGIUGvdIUvBuuCPWw4pCu3wOe45umCT
21502KNIAyNvGcp350RBeHEYgeLwQul8o8yeNFBIBFyxZ1UYspOIagn7bJ5TYu/3v2sO4IGv3rH1
XU3Bz0UEdMN8cOZR2YV8srMWCA4zBJnFpXqoY3+WXXWyBjjD+0likYLM4xY61opHUvnTRCKD6wcv
Q9MMLtMdzOTYk2u8s/IG3VA1lGO7HqeOd5apTN/4d8PS7S+76zovLjrIUQMBFIethUePN8q02yxF
V6Geuq79QIORk3s/TG7wti9DKX5qCkoWx9US98XKqqw6RpEzvVGzrg8h0aacXgbVyqW9UsdSuhZK
Scvn6+2LefdRpAFvGPeaEpVZ4svbogiENbA+h/+Puriy5MFk52dV470Ilb9zT0UfZbkxZYM51lmy
SPy6uoFHnLvu9AhPhfYIwz4TXt3rMDxInZfhG9hyoZ93g22+EqS0QsKUg+mp/mRd9qwsaga+NrmY
5dkpsuZHgez4Ihu7S9k+372qwXYSpi7y7kzfvzwKO/S/7LpfxL0vval4Xxm0eEcel8Gh2Qd66tmK
fOeyslCSmT9Es26lBsizQtx55TQFF47lhalG05tls2MGZsW6x/XWyVemA5X75O9cPs1hNPWaCsgq
FQ/FML8EObAt0S7V0zqu/SMDD1x4GVA0l1sRdgckMHd8gV+QRHU2EFHRg9iNlR1Wwn1F9USZSwVV
7YZGOcoQNpMWuS2KOz5/lWjYLJFms3LmU1N7e8nYJiHwJ2uhETzPOBMOvmoFXTF0QueJRUVXJXu+
N9MRyKxjxGdoo0PgVIPNGy/sS+kF7Qs/PgrztINvx0Vr8wNkTpXxzXjhL38XNNCdVtj/yyiLkDPZ
zn5HnUWL2az7VbNd6s6aIvNVjSWEz+hnG7FCsBglORr8TwCNHVm+hL3LbW6v/fzEMNk2I4SQw3bq
IyaJYiFdprXBC4LvvLBxKPyuGO+DJfw/S8JAVOK3M384jMQSpaNLhkA82jzJh4iZtQEkhFxhrDmn
BT6k2e5jl23JMHqgFe8MGyqUaOrLDvOXT+8+EK38j+wVdaZIHZ6EtVi4R7e3uKXYtc+eZa/cFoE7
H3TPjMaxzl0GXiVXYXZXFLY5Aizgrlmh86KN4z6VmIrHcqt5VITo9ys42XjPCZtf2hrXJGU36oT8
PwLHJnZvqeOyzvsJycg5bsjlVxbm6JM7c+QoCbX5NBSuYSeCs2A7/2AVeb3daWLN3xgGJydm3yu/
OBd8PW+MjYZXPfi4ag0oz8PqR92bNJW+zv1cAc9lHt+G2/IxWArPOMbynNIMjIv6j3ut4jRb1Tmw
w2BJXKrrhxJn8GeHHPQcwsTCaFIQXrS1YrnlAj23M0PxUw6Cl4yo+E+3EvlHNEHbUP/yZRfKLz5X
nvgHJIX198ITIFJnWSZwUewvxlF40nPkitL5Cv1iu3PGCM0PvA5qd5g7vAHkOvGhs5Dx/drrSOOd
w3ujsvJHyRTTKdoHPJ3Z6RnJxE/HqO1nxjsT/Hv/X6G7Bm51qaKHPs+t0y2h+Cd0BqXZ4oSfm03H
FRddj6vD8yC+LEJsV07kZfqtJ1Y+msINnuRcNucuX7MnZOboAUbMf27mqKFkYVypQokerWPfeOWP
aQybp9Hqs1PNPNe/qbkhJS2a3UFWiO6sKjYtvIANS6TdFgnI99f/QmfkWapbJqgOZiINFo+E2Epc
miNzw3X96XnOpF+1PSEdMS2kziIgebIMwHBjXYTunHpT40Md1CoPDx3zOd9sYkRiCBi8OrZMHfCe
1/tzA357VbcEbFpWXu3OdXwiNyJffTPVBXEwjupC5mt7CoMSdoiNTb8HGyzu3BP0+ulM6mbduLfi
y+Dj0xQUhMDCR+b3dq71H6sMuwZUyLaffAanTlbNcEMqlq2u/nhBNV3qPEMfMZz5MZcRMGDC1jKf
EwSZ62NpVkbFwzpwYrcUzDeOzPJGd6gFu3gVIYHMnDQ99SViEj2j0+3ucGo8VS0xs5QFe27tWURY
X4OrPqvKNTjZQcBImwy2qCOJurQYqdgYck1IH63/wKBmkp2JSuk0CIv5p4UhKq83QYbDORpCmdLN
s+hETssavtGybv/EsmrcPm7B6N9grHE9B0WAjM4+jiKurJER5L0uS3mOCHtn5jUKC3XVjU/h7wUh
sU77eENAczmHy0V4XWWfJ9zpO4LIi5cuGPwFF3zcOZxFGP6tAlqzuMQT8ON6qPLsPNMao41nAfi2
X9lgQy1jvI/g695fq86j8rrLJosOYvZdLqkI3jaG9R5ohAaNy1z6tt8w9RKYL2kwLNJGK/b/BVAR
43G5FQWwl4bPmLAGRKyFEs+NmVoQqdybkCnqZTHf3IzL8oADID7k5tNBVZAgFi1kVqWr0NHbGrY2
HSkNCmMGm/cRtAzt4h8x3XlqW0IyBu0ZZve3ms7CW/rsQBI7g3Z7vXoNIkdkA6O6oZX9aAqyf8w+
MI5W0nomN0p7STZZ6DfKw2I9Qb26p3zrmVTbkCieOH1KxTSBzOpj2dk8biZfkdVyIPkCc6aqiBLW
1Tgy29wVTSLzmaGlkN0a9xjHODotBLSMbRMG52UfbmKnuLUtA0RD0tnGHRKXxIBviwVR4VOxRbtK
h1VOTxvw8TXoB2c7DRpBcxkg9Tkb16w5OD1TdMlsRtj0nGBaKCf+6EekQXrD3WGqviHlz2I8rXQo
Z5cx4HkftjwpqYrEAdnNsxOAj/bb9CjPPXX87wUi9Gwib/oXhkvP8QK8+2dgJCp4cbq++W6yeftk
BKDpT97mdlvaDqqfr2PeMr1UKJlGjtSPZjLMRhYZvbe1VZ7Mk7xSNgeMy6tw5KBbUZoQNS+UqJ33
1Q599JepEzw+LumID7oe++scNlVCvjHrO1auG45bZAkv0WRo+7+gdHw3SDtS5juF3DEVt6nJbSBg
snXVOnxOXaEn5kZc4Z1yxpDKD0YWsNnLu44zpRWPQGVqzB+gLZAC+Q7m1b/PkLSbJGT++d8Ee5Kd
O1I3X2U0BMONYmFxGN9kNzNSKbPZ/bc4S/0+DA5qnd737j7bB5vKKMsXyd1XTNZFFI4MGZmb6t9k
5OFazVFdHVkH5s8tZXWNM79VQfZzbRsd+qmjQucYNd72GIyLsj8AfgPvL0Otjs5SAFKzvllVbfxv
omEWLiA6QiZt40ZarqT0LGnim41BSmiXOhiO5DhE9h0cYVke0RRzPMDVvjE8e9/9o6OV5omJdTGk
XZHpO9t3uFez0HFfFWslTczAx8BjQhziqVKoqqFTV794+lHAHcb1P5l8vb3SIuSe1Cwt/Hsjol8b
EjeLuMSohiluPEBxQeQn8McYEY8atTOLHkNtOnEeWZEgU2FB4yaMm8GcdQ1nuEf3tgUHLrmldZLB
9ir/IDAg1Ut7o7nrhMn52b7fyLr9AweuurSGlQ6vTGKGKu2YfyyYpqnn4pXFyvbAmZshAxehB1nX
KiA2AhEYDk+Zp+XvimBXHrgy+sdo2Zzm2JVMJ8bjyJLgmGVb+YchoYVppJJvukcrfzCGUggPlvGh
c1NZonwtlyis3qKpEsO1RvcFceFfrtId1wcvsBBV3LyoO6QTiuUExGW5ZiQYBP8ZNojdmaWFABnK
sInwtqsAaQEY4I6/f6cRiULY1XoV3Z1kLnNLCQjR3/7aEc7Q+6MeTgX3LGYinIm+7ypeNgwp+mr2
DRtB4zhUU31YGqY93yard8Iz8+rwT/HetIF3u0SNWPOD5U66/6LeREyNG/A12t+gc5EbO5HX+kfF
QJF+QC9C891kGFQPA1zNwpSJq5cf0LN7kC6S3i5VIBtjwv20Ls/53kf0CTiB/ccMdvEqRKeCw6yr
cj3Nfr88+Z6TdQciCXqHBVqYQuO9sCWEDdZbSa8v4EQPA8OemL69dp9JoNguENtsxh2ZWr9zOgVH
MW79cLLDXbxzEI/Np018ykJ+PFLXhVTJUl1Igmgqqh65yfuNXr3n/a3z8XcEiHOeuGCzczvLguHd
abK6KyeDBqHTtjNUL5vl0UgN7nKRQTd1D0XLMNU3Ap0X/O78sSuQLVT31WKnB+mu9Vy9tMxnYvV0
wZ6flN/Z3bVo7AWxj4S4YP3krZ6ll5Dxy6jGREDI9F0Q+mS+VDlBycZOO5Ttr6JFYX9Gw9zsY+GQ
Ag6r7PcWlZo3hie8LIlt4kmjmbyyxRKqVxEItYvUDxiJvjQRRsZLVZdCf63Gw/HwuM7bOwczSv6h
G1q9CQ22A1bi8qjn3CfdpW09diEyOmXjemVkj21JOaB+kFbg9t656YxLhAz86PjPQ+rxM5wsjtVb
91JJ92wzn9J/hbwl+r4iusDDF8KU+STOykGdd0JNjE9b17JpYuUZQ0BL3s7quQ+Ytr2gLPrNddpW
PxQsGIDFLQFmPrsCBJqgdX+vL+xExSrHJYv+KUbxWCEDWUXwijVMxv3d483deshl9zwS1IchOq75
EGR3iycmAjswSooHa5p08b3DBzgb3zYl/GfO8DRbGWfgueZ9Iq+s+pCj64Q/K9Ij3CwuM47HDydv
A3L269rZJ6xOHfTSXAhjcDZ9rtxyHiu0PRa3WIfBBEpkr2VRGXaPRUK1/SOhM8x53J6diU3aZO8W
sorBYExxCKOoys/bQGZWmK4988pxSHcFtT12g3esRbPvCZtbvZ77rvFD22aGf92ij3Fxis9tz2V1
H02U8aRxUDP3J7UMPOELoo++VK1eLTJ42zV7v7FZ4kD8Q5G/epXAX0iz0WtRH2zbm+SdI2fGueMR
DGB6H0GUpjOOPKp5ZjrL+2mbGQQj3wR8/DixKPmwYlFOPyCuZfvSD+Pk3kOM+bSmWbPVx8JywvKF
z2R/ZoTNKw8Zw4vbscLLe/U36ZdJ2dSMWBLp4BJzMmpKYqGw6fD+o/zcI+maY+bLGqXZX6Nzs1oT
UAo5S4IZtn5qfkrDD04x2NoiuuBq5MVJh5HJYOERxq6BQpW6ji7hT4+Orjd1tuGP9idTFl03psKX
XX4oFckX5zIoM371ZWXz4DPUW9XzmIube71s+57FHooq/wKlrD0Oa2v0t/rUSo/5eeILGgwitBXs
SM5rX5SnYPK1DrkEAxriAytl7ZF/TF0gRubLRqefzmbuo5rdcb0JgJyacZTJooNyf1jabN0tNGUb
LzULbtoU1jTwqdxcdLZ2XPdTXof5d78zN8oE8ZLJx7Fv8InaEg6Pp2qAeGK9HmUzA/w/mBgZZexY
HaA+rtz6bFoProWQmv1RDvDosZbSdMdsXu0nG7tzP0QMnFAvje5TO9budrEbyUz5Ojsl3pa74CwK
K7L/OG02QhOUbhuylJsgl0PZDExtBsScxJ0/5e8VLx0JlcH4ahF29kdQa3HqVDYQrZzr4dCOC9fj
prhok1FvWGzVMBUnt3M8cSBLAPWOsIOyvmYz+eFH0Xm0cWIq8qMnVfUDiwcu2o/YqcMo26J+Vls7
g74YZJO4mEc6Iz3cQr24C53/6MrnB51JYhC2VSDmStVHH3kLLZpExQo5uu8rq37mIu9fBz+COozI
0aK8bAyi2BCM7AZ3mV45lAVTFoSVQlwxSc/4X7Xgv98C1vZE1aP1Z7AUYJbxOutPuO5zeSdwVHby
z0tGNxg7I859IUYMrI00h+3WNJuIZW4QgZggXlTeIAMckyyuyBV9J2iK+d7WrsRyzq3ePiu0px+3
c/F+0z03YG6Da75iCXWXQOV0iFQMjKhFvu+JOMPZf8cLb64dlEJ9qGfTjyjovSKaaXT4f5OTmcJm
+VdZ2ghUwLUcfW3hx2qZ80s5dft1rSEaYwPQE4F0NlnOZOVq6+5PYNWT3fNm2NP6qP1Jzvh2s44O
mGyFPpmKW1CdDDPBUc/0ukC5qokzGaOL7+9h2VNftmX2Ym/OUE7JvIG0H3daEbXis07bdELWqO1j
OPrafGZDkLt3GgN2ORbRaiIKn3kp76aoYf6tRo/Gkmzab0KmXDAChsoesmKVn9HeWV8UZXwmC3eI
Sjf2ABd46beKuTQORVOWrTQe204kHQ+YtsaTF4CC3ynXCsv3fh0ifLSwZVBrsObCXBgG5pkoyKK6
FIaiFqQNHiL27Er/Qk+kqPZ2qtxzKQWZcz13jEjpRbhVDGkV3XXvutxpXoFSmEtb7MHOWRi72yJs
znXRrg7hwwAn+GRQRMUvtoPNxWMW3FzYQ627CJMpFMjMDItASRc1PZ3HtBONMVKEObsuk7zuCyrS
vH/skt1A0DN+1gYpwy/NdgbPGuujL4dQoDbPHTO00pRifF1qZjLU5lChGWyMaw8qVKdLl8uSNLAF
rmzYbLAISFi6Nd/k+Hmge1RLzAuY9SeQk8/ksgc8FsueyLy4zPdgvi+hNj+Axgt97ebVrMdIhY35
YWh9H9oq33Uih4pJjJJYoyiunWXQ90T7MEzXZHY4nWQwWfpn7g18BDC0ngtg7Lq+/h9HZ7Ict45E
0S9iBAiSILituSSVZku2NgzL9iPBeQKnr+/DXnVEPw9yFQlk3rz35F3qWQIS41CulM+8xViAcqeZ
v6YZk8h93Bq5HFOex+pdF9RoR4Mvh0CD7/g/SXHwwYVrVeCZUy4OvjIaRP1rmDP10CtpxnPlTL05
DxY9/omjpxfzfh2KheAs9oUSR7EfqZNrZIwbXtjk7zLEylz51ZN/cCwsjgcenLph7JrW8uxD6Bt+
9Vgz/nM0yizT/oWMfEz5/WvtAFdhrwkr92LaJV9/iKxe1v04OCogDpM6ccT95Ndf85Q04x0xnEXc
rTgtP/yhM6wxjBAhLgVhYQ31yOl+eYm1P1E76Tm6koXvxFOzpjitsh7n81K0DUmdMXrrKpdxnkVD
y6BmMaGFlpS2nwxY/f9WjYl036txJYjYjluKUzL6WGK1/CqnCeILSh/+tnST3sLcr/RBrolfkUU1
2vxGx5Mvak7D4WHToHpU+brDSw5ieL0SzvTOZHqdf8Ts3GsL6XS6AY8g7N3XmEN7uSI14hNCz8xy
LNWZx27ak89U/q7PEtzVQZFM1WM81HVF3VSQ7IrCKuRStTMVEy5p6lPb9SglaLgK8hXd9Ibp4RC8
obOSm0R55MuJyJNPV95tGfyKa/wSuzD2MKihLnGldXSPP3s6IpIZqIvJbh0qKtt2LvmP3LfZtpG1
bh5JItcfrhMsb5Wj3K/MCeSfMEBr++coE43XjP6d3B9x8Xz6jqeCcqQegHydN/CKOZAnZGP7Wri0
bkuHS+eSO+jeO4MV9zyn6HpobNN9sDrlk3FCAqSz0Ll3lkDH8LOwmgiraSD8GMV44N7zoSxdbekn
4pjlUn2SvgbSyWBRfbmxKaNTyqhA7mhUOQgzav53tMnxEmSr+bdoU7+EYIduIEqX/5yMuminEsTH
/bgF4HZp4kMhkEMeQ4YE+XLTa7C+um3r/PNSZ173cx1ELwmuxh9syebIZz6eHLtEyT8p0+V1x0+9
TUehPzysjK3pQLgFKXtNdmlk2oM+aJOjyD0uxmZN+pdIxt5TRxbl3pAORDvMCqa8phlkeVBQNZ83
jRbjivQFktbAnDya8UZ6CfKNU+EYBAuVFB+K93u4In8xAh5g/+CryPRjrRTdbd4H+prXNeb+rBKv
lljVcgSMuJUypHbNvipjGA4uEEsAKNPPqWfRAq4RKGfYLFM18zQV6Q/Pc7OZ4ItBgytSQaC9SoIf
fgPtYec3ifjptbWVJ6x7i93BDsbNC6guOLStbc1ucBkfNl0TPxl+xzGeK9zT/LmShy+IIqRnrtkv
v+vzjxTTKMP6NZgpSjotwNvMHeTIS22y0D9QFdbdfWwTfjwF1UefVGlZPkmpgFBY4ct+qyOG8iix
+SufJuGWJnK8H0CExkPil9gw+lTl8m9db0P5FazgCXhihpEn3HKNHtCBV3gN9CCQChfPAZFbRCeB
Kg9dZuXT+ZBEk9nYkDSlxjsbFI/Yfgjyw8+SwxONlcnPw8K+ZBR2upBHQiFzwHFcN69iAAm170HB
PkzZEsnjGrIU5WgGTwjOZHwA6PTbuV/IrmxO/tR21XM2AEy9A52YWFQRrhSMPJraXXiLKQ6jwX11
h9kFVVStIWhWTXMZR5A1TyTM9TseLOFhuqmn5NKvGINgssKYoI7FHrdvPdE/lrgsoamho3h7ftZ4
+ov4Gs7nqmXJUEhn7sTueJ5Gn4n4LlFl838/INM3vfMZ47q/HUtJwbLWcBouC+Nf8iyjLNUJw3Lw
hnc7SE+Tgex3Qs5JWjrJHtflR0d+aB7PpW47WjUlvf8sqxxeAqVYCY2xTad346ST4dXJkuyqpoAR
G4Pq6Vvyyka7Fofvy6pldutAJP/lP1fLoXM3P1uL8YCHYSQRuCM4nBfPuAlN/M58jJgvf6RTvExQ
QMIz/tQpPNLjZDgTM0+BPJwLHARx0ffneIBYdIB+43xDAiY+5VZ6+goAa4qVWdZSJU8iLUllj0Qc
viqfZoMvzBAan4Y5JO2v8VRwumCfw6NP7aty3OHojwPmTFggdXIYNVvCsWRWuJP8Pg2qqwWggPEN
z0RwgKjrhj90FTAcwtnyQ0EWPiUEPZMjYW2i3XVMZOEM2pFkQBFz51J3Rc8h+QkwtKiUFLDuJC8F
FE57jnLgTVtVwreUo+4+yrzFG7GownmlzozDuxJbpHdVOqGfrure1HelDclmJnHMlbLLjVRwgGzR
FnzGnVh+gdWLLnBcFmBxvLKk1gcBuKomV0Daoy7SW4c6gxDba+U+mLVFWBUD7hFmU4TcMG8GjA/a
sEFjciACLLtwKZHVY6xk7zNyw1mzjlxg4yX7d4xVMryHQIX2fRe3DRzggq8wKqPgI5V99l2uDOym
Whf6nGfkaXaB8su31privfb7yf5JysVrf+PyogvrCN/1O66nLasT9/NwXgl3108a6bN+gNtpHzrm
dUfSU2V4ntpw8y8MspGQfSv1gshdMDIqM6LwOBXG4Gj5JfU+H238ObGj99qumxWhBVl0Ymbl6Uue
TAGTTtmt3Rt03USfSHC3GYzTEusU6yhXs2ODfP/c45XjFuDDoXDgCTsH80RAvmoYyTP0loxsbCq6
3+06EQLBPYUZAEaPt8d1id5hu2z5M68E268t9miGYcAoz+i9zbPuzVQ9bBr7vNeGhPaeeHGgnzIN
2/cUooEMp3hs3A/lLtk5k17tPuAX0sj+ZUl5PAvT5yfMK2wscQMU5D9YHyiJSa6oZ/rhYktfiKy6
042ekKsrh2jycyoWe1aeQFSovTI3RySuyrmfsYzfu+jNz0tfBdXffqqm6KBEkFS/nHQih6JtHlwh
yvKMV+NQVeeASKR5gNvGhAauUP3VprG44lTCvsLAMvf2jVO77WnpXexBGr9ifmDQjO1xlba5Jf3m
fUxN33bPrOlmOk/CLyL/V+v0PQmQ8Mkt4B47LvgD/SsnvP+fbqXCA0scBOoyKzWxw9M54eFnTSKW
jDk/oxaDrNglqZd8YAzNxnNEnGfLkYZVfymDpGlh/3mqU38lBRcc0LJz38kQ+O9YJKi8aOMS7zFw
IHDtmYgQ1o0aonr3Y2/78ZSZFbtbHfYiuzbGdxjdeRnBgISnfSROs/gOuayElmnupVs8qilW66lo
skwdummrzTq3zi4mSIu/iL4oThbCPIYjVg/jy/Qi+VmtEU7Hkcr+acqDbRJrffFDioEcRzzGYHTr
LE5ufoTE8m2BV0VnJuSUqjbHa3BXwyO4ByLDxCpUVWcvtbdq2IaByIh1LTMl/KldWR8BK1MCRPCb
iMF3l1Hz7IjYsXkJT0GfVidsd22xh+QAEGMW6fC7IUyvn8CXqeEJ35w4Mu2gY1Pg0NGT27k6TiRN
ySC2RXgfqdxwkUDIJPiU09lse1fky5KHsXufTDmCOaTELSpDM6gIow1q80eXMHjUkhpsxENIIrqv
p3+QsP33VkmSF3nik9tOOaJ/msDn+C6aZq0OuY258ojRYZXFqpiMhyUjsFIj3a+7aWyL4ZoZCID7
PGvQXmIZGMYjjdDdyWFCwxddzsU18VYMcaBSF9iCeRgel7gC8hkPsJD3sceNAnCqpMSSdZJ/hUQt
s12CSf5ZIHniBiXetQcEQBak7SnA93Xh2nPs5/J5ZGBW7rk1OIgJuGxG2RhHAh9Pj2u9iubxpSFd
gQvCgnbYKVDNCf4/wIVHvcDG2tHOOyUEgSF8RZ+hhJjaoDhy02OgkSyk+HSJhzi7vIn13+2KFDvf
H9Uz9Bz1QASY+FdYga3BpbjZQvGJ4sDOznlYY26mfvK9Y68ETYESFZYELqKiPol5GNOjEDFUZuaf
aXcqkzZ5mtANXpImnt5NuFKc+qNtHifZ6ZtxOR1wByYAEzy5ATFQUVnGgOfbPMoRoN4JuKX8rZMR
OLhpneStbDCZUFxL/qAFR5K6BSuj3YXJ6xFvb1xcOD/z5lHJVf9I8tL75Xc4yYAJLpuGRqN3aTMG
QKB/55CESJfwgUwTqZn9VIzDY+w6GUIViO0rUlHQHGOXgRFGoiki5eyTUqD+84idcQrd+NKKX6aX
+GnI72nNaz7KG0cG8TJI67hqgppvwceBU+4JZW1Bq7SKj8R8t0FOs4FhJnCXM2rlnH4uYxgQWO05
IPZmbnAYUzlTKTGe7RnIVibb56SmrrVXcA4GicXdUBIR+6dAD0VHm3kc0TZYozdTD+lrCVDvMwIY
7e1MF262gDU0P+26wRzk0PFrdaerbzFCUeD3Rh86D0kbiE49aKZEX/HqR95hE4S6fR2C1N0FLVPY
Fi/QG1W+ao6mgud/oJVNX2KbRhjBmr6Wb6DWHXOBd4NxDVwxnXKiHP9ihIEswJS++AsBYgUZw2jo
S/QRto++1OatJvb+VbKApb1ozNiI0ohI/SEPMqwKtUKr2qnQDjixSub6hi1iEWK27hKGdAEeZafE
6Eaui7e8X2xBcMh4mDASANQtXRzXQ74unHIlQHMu6DYIyrNa+vS17or5CaVq5EgE1IQ2jTnYzooZ
hKZEyoh1AV/DhbilAuOu7uejj+7tHVXCwPSw7YP7RXHB2c4wgxhwzbH8Mkncohge+WnaBNNQyZ1T
7xHpeU5arEJfTrTQThhnwoZG3sRg+FvqP0nXVQkQLF9eAA0jBMZMlFkdEQx5c1yaevnT9hEWQQM7
E9O6YCe1QSmgSYva7t50mv5QF87wC/AsDzhL7wHGBelmT8fSTY6M5oe0BJbFv3JVauWE85tP26N5
8XMiTh6YqzAQaYdO/IhzP/uWpK3r3eSazGVj0aTuEiKz61nztBGIdRoI83OOI0nQiLTIqMapzrM3
4WjESwzfhF1pY3o31XMf7mw2+Okp7fG/HXu3ivIds96xuOF+xyTZrfi7LhKG8XQHezzvT0lfTkSH
VyWWqy8FsR7cNEgk/OP8DnMoyKZ+ACP+FZuRf4sYao7HIRoR0AlPtVfYm1gI60Gt921ClXOi6Zri
H82wAK3S66YEuoHoUDf7MZiu88T5QMPJz0gRra86wyZwaGs6GIQPpwHekWzrbkI2+VxFqin5BsCV
MHmwZuIu1LMyD3VoveU0NlRKCzVjdo+Jo1t4PTMD/5/WIMA6gv0mf5CzyasPw7dgnnwmcd1Lo3Kk
SwirWu6ThHKNTiVoVHuvgigcLXImlM6r78N+veOcqdJnXoO543SnNtzDReqiJ3Zc4GzA6tmLC8t+
G9PtwfopID/xxLdJUzgBl2Dc/Y+9b4ptY6TkDPpxY/kLgJuk6XTRg1tZcbCiHNbh4oMYDTlr0o1E
EsfhSCvYsXTisWbtyoL2GE35QXtM9e2xxEjUtQ9snMrj12nhYX2ybg/72KQRMjAuUC7/65AxVnlM
YL6r+wlZ2jkCVaK9oRbJu7N1YefVwIunqUrucp9X0EcVwQt9Eq5tCcUSRmT0fkexhAdqLxX5X6JI
GdPY7pJMuMt/lvjzEqImnZAXcD1tVx4Eqw7qv2IV6AeSYzL/2cqKGfQRU5zm3w4AvZOPQTmQMlUr
zqx9GZR25WKdQeicaJ+kg2fRtuQFLZ8coc8IqxV+HhhKPKs+hmWKh3Hk64d6FNF+4PUAio9fc8O8
qMQtxYPspWF+0M1VGu4GwFHxd663/z1IL9cV6Y2ZCCp+n7wpgy/hwJxhQwT8/MOoDGMAk488x3Cn
pHdrmxH4b5Jbx93JDPUZF6SCVXkfz3mgH0Jc6bDo68EHSjIpP2RTzFBkwRdsrmgzZOJ1I0DsLdjY
CDM21bWr+AI2g0ctY74kYknX0QRNc+vLrTPXjaXHXXJRAf5zw1SNH4Bmx/J5Yrqd/5egsyCqLHO+
Pvkt6OHL0kjM1wzupL4RqOccERUQrZdkgBX3DMiqxOYqusq/9RDOneuI+QBaMbx8/035rbs8J9JH
bhOQcHIM1e3Q7Hz8ae0lhgeFpEyUfD4lY+al73WZqOpLi2bx02PeuhSp8Ahxi+B7ih5kWsMkGAXw
qZCmoNvzsC7NdQ7ZArFbnHBMD5PLpkI4D37z1/Ka7nG/TONP7k5gSVGqhxJ4w0ynuoNuSGjJwIGO
r7ZCkUND197yFzu5SO0BCagVUKw2U/ew1qo8d2RwE8ba1fRqPRz9e+OJ/AciPgUG+8AIkMRK4lQG
uVAgSg9KH5gNOfVfcsLB+I6S4SGZYH9izpTHwcJW34AvXXwPqlT2dz96NThkdoUO5Vmu7jqA2ZKe
fmKc5lJWyikfP8qsavJP5BGH7H3mYEc5KhwdZBesTlR9J+dgWElEo6gghlvC4HcNqnN+mkJCOimE
tengZwD6frIQYogvI4hJ2tBS08sCEeva9tSGCWB6grsJfTiWcaZ8yMcpNcVCkUiGioKlymt7r+nq
l5gXvAfFQ1UWVezh1YB8egiGEwaE8dAu1pPneB5RnxYjk+lzIbwLFjAxbfKHzFeW3JEYJWql/ZiB
DBhUahGo8URWADYkN8ZFmwORZnk41BBQSm7SnIUfO9Jd3nyF6Rg4H7IyuNwNfbw37HUSM9pgjsfE
IrWCuwpjZkcxgu0C7KfUXQTmLHSXl55UOBNDp+ZykmyQq/+JzLHBHYda++RsiTZhNmpHl28FPNhY
wnSlWwmfibTI8+QVVkBT/WPzDY7FhUmmeKHbxW7ph/OcnTAdjP7dwgi/Ihe2TbPRAGgjOBT1GYjY
kCf0ZYsOOLVrdS15fwlP+577bUohxGMyWmcXmqgcfi4QFFiQReYh83gkYaP/w3fXx3fUVEv9KOsJ
q89p6XCe8ODWfKKvMMJkwFaQIj3VYBvHC6IB3/geHzC2AesmtX7p+bR1uPMoSgdGtx7uBn9ekxku
4WhQSdqInnbXetTY900ezfbQFEIt1REdelgObDRCqUJxmZtnY8u17B/YrKDsi5nKMSr2TLkha+zm
JmF8IgI7w4tdSU2kbxYlqPlb9jGuOPASIu6eWemwMfzwXEI8dTSjLyJAXLsw3JApEgN+EuqPYa4v
tdt3j6u/cpZIkJrLxWYN6W2hguHZB1oo7nua/45kt+7aW03i/tsOcGGuCa1K992vnac/a8nKzoMG
kdvfLyMezhfXOroCqeGv70TTPfc46XZx78oUmMBP6Tbx/JRakCSnjuCB6DE4SQ7TpV6G7mKBBrlg
NwZyHHFs+/ymF2qHexaZEoJpbd+Yr8lpnPxT6cVx/pvMSjXM4JKjQEIoCnaqy3w94NtkAHxcA2zx
V+67LcuS9fk/0ExAFLJVHCVrjuq3Vq7j+gjs2pR4JyodeXiMyIYVF1BS/GnQlvqvFvw3A58iQ2/t
Q9pN+g9R+P0RlTwGSpwif9/8ZGntaRqC4I2qGvKbkPyEe82rIfdqRYnZywSr+mEChWNeVIWk9pNC
sdjAWl7TngQCjweoM6V/ApzSLGfATnjkaLB9vPgj/fO8izIP91SedxE9j+hbBwFkrolVQ+/zAl7+
bHkrRVY6T74z1vrBdxHGOP7ZZpDtKOcq+wNvV444vUFisTBg9SBqtIQvJovD6Z7ogryR4AIGAnlF
klZBR+KcSkQ24kVTIrH+O1aacDgvrgaX67O3jkpzNG30pLRP2ghFJZzeM+ZlanuFPLWD/B9vA4Bo
+fajZKTnrUOO5hxGbHecRgmVxGcAFdEUIO6eOrLHK1n07WbYfPrOCUweK1oOvL3F8qb4bQSsODnW
O0daogg9i8Cd34kjc0bCE7Piy4qNE02F+L49xPVi9C+VMKk7uSBfgtMcM207aBV12xwpasx9D/gk
/K79DIIEPSh7mu5I//mY9ya45s6R+LB7cJpgaE9NT+wZOg+w8mvZxqhnPrQmu5sw3H22UVuzxIyt
NUeFubni7vZM8zueWPOy4DrEf89jRHBy9hEnzVRgxBkgRR1osUoJBhGI8BkZZm7OrAHgRGNDmuM9
8LxyCCdVq/ybGhumajHJdnFXhwzr7OzE7FIaXT2TmE2M8yh1iS0JSlM0nIkwQZz2+7DtX7TBwnRv
7eCmFAyR+01XkLv/tJvX7udEHpZFcaIA9VkuWICOZZkjJIkKv9eDmSZAaLFHNXNTZYZmxuU+C3I8
Hvw8GNgu3s16ycJDq7x2uMOBXP/pSyhIjBGTesGkJjlsmjVPSQ1JEQRgySCZsxBpNf5jALBuvZIP
0ObG4CVvDxq/A55ftRJCIFguzMUFK1acaThIatIhz67zydhiKL4EcEp1nRgVMY4S6Kk/GsfFIp7M
fTc/wR8I3vqmmtQRYW0u32MowcwMyoYrpB9H6kblJxFWiqLuSdpUiIEfek1lQMQnTKr6ipBULHeK
one6cs5m7TN9Bw17MuDyi0lzhW9sTqIFx5YFkSJGGz20ImMUo/Nk8X7bYCiri67mjCY23DC+i6De
0TTTgsGinmhM+4ho1oEJeiEvEJ3z9EYmPu5f7DiwwPuI+MYtuhQNswq7Mqbku3RwCJSYWNWFaW1h
fymHUdpfuWiec4aJNVt4KsyAUPTNZKsTNzsxH+IIdcTfRlDobEv+n38Kfkt4WazmRY1VBE6YETad
HLcr8Si/ZIfPRWoPEkPbhqv/Z7AuwYCk6QB/1Us0sLCtXXlkQvay33BJLeJlAGn+hdex7499t1CB
sOUJg9Bu8ezkHgr8UxrLzDrjia3X7Kl2Rzq0xZuI9lqGcyVvg3a/MRZvxr0ajiUFdancZt87XvzE
qFAwaYUG3J31MnnzI0MEJS4Wv4w95DPZyJtftaI4Y2cXT8yNkuA+zRpKXUND+XeaN9Mrp7Vnf+Zr
n+knmLDI7Kg5ROcFHquKyr7n0imtzcy3iVv7MKmaCEqX9Wt4n7ubEw/8CiWg0iWAvdytt40w9YAe
jpvFxKDUtqgduw+RSwwLs/pj/f/22k8ZmO8nx/ffrVL8Ekil/Y8kyxLnrQ0ktx4xcoUojEuteZjd
YW7uzNixgQ4+l6gd5r3Fdv+YGU0c6EvhgQZDset7cRTYXTjNMx3pPbVvPGDSnPrfHvaYkEYs45It
vEL+jLj8SWqzm+qT4h6cj41HKIk6aUg5hWKKACUNRI1sxnaNHWcZO5M9bPDDMxUPWSnqKU8d5ehD
hWbhJc1uR4lkb2x7YC6W1PikgP7E0/glvXjYXpG5H97Z51OIt0wRA/nMmyEcWNXIDJylPrHDqAAh
McqfyC1sIOo5KW4rGPZzVMepuo9kRPU+esxh3qpGBR7V+8DYlteWBwdZDuUVhqXLfk/E1fi+p+Jd
72qVqX+EayB0qi7I9D2m0/RfTNwvPfl56Aq29lQ8JW3WCf9KRtYNXpYS2thnzo89PhbjLOu7OZZr
+ynItGn2G0GT3RtQugE7IxRzwn4o2FzG3HhxuAoJa5hDL8hewrJCXEPYwsL1xnBG89IFVbE+Sgr9
4NxbibFIYjHHKIZwh59fQWMoyyLSH6JdnXY81n2sqifWZ3Xu39GbqvU2DmngQVlqLHubaPqGf+46
Q76zWIK9R9TSiq46n/wSGzcTb0APtrUU/XXQzstTb5YtkAHzn3U9s2jLRxD7KEhLWEOv59wMli9/
9pHtNQzS4tSy4VPvVDWG4kKH620rAAKDQWvwYYiHJvH/Y9KnfDYgA4wEggq5jAbIhVP7E0+MIJQh
5mC+JKGa3suKoCHkRyl7CsPSnDxqkfxMAnaTnJBXfzP2CoannM7V2VMIcgzBKZXy3C6MYjahB21b
s5nj/2ht0hDal93PxMHJkO6xQMTi3vTVOF4rPIj2uRydoLhn2xVSjnCTFo3JKBlEt61aTW4cJiRu
kw6w1MVkLAG41OWYA51tYvfNB6Q4sH23we96gJI01484JtcCF/Ia+W9GjlNxJVqKWxW93+tZHiWE
q0hxjmkW/sl9nPx3XIUMbkhIqX9CN9M/A22/eGzYIeAfWR6RvSm8m+k7Knidn5LCj9MnzcaNmjqY
msn/6BUbit5y5jff1nW9PmfMWLrOMaZjB4pQicQ8uarjvDC92NYEZEJFN8Gkn2+Lv2x4mTBYzd+q
R8ji7YhZCftax1Rse81eGvekWSXSvNIIkcnFHmQGjZ3Zc4FCeAgT/40eEyuUZZc9Lg3gqJkJXZTp
1wVJH3S5x3mb99iUko5dy2aHl5ABEINx4E4yclMIHiHd0ysBw7S+EKQhCjvMwdj8WlA7NQ4rkmHr
oZ+yQdwL1cNkx+eCyADqczvK3a0gNmE62gPfwsIUAR9t+Fo67narWs8b7wiVclRMXu6nFy+Davsm
lkaBcK0BN0Jzhrb2V0yUEkwMVsh6Pkn14jgl5eS+RYtCAPTxVgVPXulzdk2YjcNTVsxosMJrEZaK
2GpBaDJf0DN7GQd3TEvIT/j4EVhauXQ2eeqU4kgG4LWEZzT30uWSDPoyPU4qoX5v/RBRZvCIQR/g
FQlxKFW/XecakGZ7cBf2uuyYgwPg26XNSGyGSzpbn2Dp+rOzty6LDB5LhQenOfNnL8EDTuZlfd3k
SJ6rMmRHgB0bSOEITnpJd8QTuHtUnszTZWH42T90TlC6LzJYVAZiIAkZLalagL1n/d7wbOHBFA9y
1DkzNwL7CpcMBwvRtD4L5zv+rjC601Eet3cDsZZXDxK/c/ZMHp9QZgEL+nx60T+xuE11EKhrE56W
UT2wqoT8Si+2imwuHRTKZsAHXcze2N7ZtOYwYX6e3dARNoqabC2aPrjpXB0VFpTNeN9iV8eKiU5R
NxvOV7IkC9NEmDHwqI2BbD4Nbp89U0SShzXlOGXctETE/JNpfFseQCKkOJBU0wxfVkd+4x5bY6vj
MsbUtng4IYvDlE/q/JCn5Zx81p0cnJcMUp53IR2HkismQv8Hg+uXZGYOXZZhncf1LW1WjNdpbiy+
RAPd4MuSmW/5+xnaI3quqxd5pxwGF05kjj5Sj0s0lvVxYrcScTMnysWbncLIfok6V89WAwZ4o470
08cQe/HsXqqSefATdY3tf3Ytuukl13gTcdNRGu1n0EKyPRRdtoEVxLRkt5VGYwGHQS9wSUdNtzl5
IyTqnjVW7JPMCpLBPtlMJBAFHD0podp/Ay/t67MVPPHnkpnl8sqtgh8Hc1sX3ExRkgQbSwBy7VJP
C4thkoLxqrFkyfB4Rqu+j30CZeeJf7a5MnkkVTvpCXWAgXjq/eKtDeIXBlE+IXjyd/1bW0cQiY3r
Mz938tkL6FMbvTyKNfbMW7Id3kdYDDq/xT6oybuNEo1rQofAwCE8Z8FZDhDWWBWwav+ZJZbyKzJx
3bzXAyCOk7UyjJ7jmSTrji4/HfjOGSiekhLywEtniVMfoypHqNX56P5miIz9lOQTdroJLkVx1XPv
mRtuWALPue9P6n2c48l/KiS2WbcbnfUctTNXuGh7e1+5M641VFtk59nPKNHJdJYDkG5vZNVFKCEj
e2zKxbnO/kaN9ULWYFZYdfX/nS5zh4I0jmzVxSPUMFfN2x4tpaEUUmQIZlKgnsT4faD8HWuciCU+
nX3LJ9/tE74puDwDqRV4v5iQJHSmAOoc6f1Y/hldp/afOS5AzQp4pebYhn3QHnFM9PIIiq/p7nWm
yJJSl3Hxsl6PzVO7HkYLO4RTNtCf+3kDO+d1ULCjY8r4GhhOWs1CprItTrINYvOn7FDZphBGyp3i
oH4CtsPjY7ddRe9BwDJTgNtMDqerYLcC1QQL0ZufCjlv+sd+GSZFXYeL6tgJy5NA0eAklkWWPSMw
n12x5hVzhjIfaHs1D9Zk4VRleKrSn6IBygGJkYIu7LEVbzGUhXmiBTb0VnHrBmg6Eigxwc2gebGD
5KDiIqi5QjtSr0vCN9LAHT8qrKq1OU8IY5gf1jns6ptrXRs9tuzOiG/QAeGiGQK2mGLCsRPHEHJ+
CU08z9QzVJklODPJhqlfQtpg9h/UAsBT1oYwzJDU/9/3OJKYtq4lBR2QXU8gcDuTLcsP3zJ/8D7b
3IFh3XhMJaVboqId4xyHPHSoUHMRLljlJNs53Na+lZjvzXufA7+HooPa+gRogfHKbsvMYwBmqCwP
o69m4GjYUD49ywtM8ZOHT+xqyNwzQwx4BZPb0MMEJH/IBToUVu+geLDHym4s/ZuYgolFS0FTNO4O
1YE3i+1vNDGW9bGgEVqqsgtyb/QgqD2nT5w6HN3oO0T4gaZ4T5qI0dpiDgxYAIfbbQScxZEFD2so
Pbajc56Egq3diGWJGGJCl3UhwGOswqF+H0mVh599uo3CUxahfCifOPlhnVKHsVbINroDGjk+gUD6
3XDX1N4sGowTK89l0mIgOeDA8eRT6AYyGHdAnVlKSUvXdZfch2LwsEZFDwENAuVx9juEMLx1Iev9
oA9gi18XUQVHkAKIsjNj5QSjwfb+X5KxF87VCtc8INEgNpluddsHnZXDH26vwn32GMywkbcwXvH/
1DY7xLEFsz2OPs8lBM0YMbKk+KHxMXbMIHwER4nos3yD+lHZfU/VTpGlNym0D6Ub/2UygLgGbhzZ
o2O/pUnTgSz13KqX2DjgPy9C+XzZvDsFj008+sVdiHXA3dMhkc2jcU26SxhmCi2bsEiStBc/7b1u
eN5AacEt1ltuD7hrXf1TWEbEveNM7aWGEZf+lyyltDC4CXE0W2zEHb+GCLzn3sXibK/ISQMcfD0H
CXCR0S3Ua5LB/zY7rZ2B2jSdN1VZLUj77PxRfbzrgWRvfuXS52Mvu5kf7KbWrk6aE8lVlIW2CTiz
TKr1D2Itvq6O0axQBStJmfiNx0XKH54f0j2so80dVFW/w5kGZTcsWSIQp2z5YXVVoj6KmFn2uGe1
FAJ3G5f+9DRiNy2vM4t6nY//kXRe23XjWBD9Iq4FggTD681JWbIlvXBJtswcQDB//Wz2vPZM260r
XuLgVNUuuy+w29T9QuDI+Jw5T4SJEESEN5Q/XrOedNXMtnfvDSydjl0NzgzlrXLyJ/zLPOlI+MTh
B2oJlm9KQKltmadsfKeBMspvRT3ydXLHJPJfw1ClzqspKuAe4CrsV1waVviu66Z7zUm9IupaJVJe
WDooZd2S1adYNKxMg8nNqwtlsfiquC/hrmYrhb7Gdmmyd2lKYxBvnEJxO671QsyBOcOKzStmtbaq
6RBwkeFQUUl9HOthaPtHgEo+f0euXfmhMjrLNh2VoGwt8P7X97QOFQTaZUB8BWoaZFAqoQUBWJwh
UeA1167kGoD2LNeGXrQs9Nee6QSQrIU1JUJWb7Z1uMR4pdCV60ve1YODC2eGgrcvvSYMH3l6mPON
P2h59NnZjAePEwI6aKh7PAAU44q3NBtl/W2wBWCp8sjOv9ZZSYFy5OKQ3lGby4p3tnrxgJd3GWz2
bKg9e5q8gbdVUnDeatvCr+pxqUT3DXPcOiUC6pIcBBjpEOkj86q3Okuy98SwYSOQaUG9ZBrvIHh/
E7G388+5QbX7HQYjENpdVdApLOFVUhNEXp4OuvHAutuZrkFqwubM2xGj/WUabfMGQ28uaQhzrYWC
BF0rp6i3McshDCG4vRdB83c8gg1K+twGjgfGvoEyHrp1TAR0SrjbwUviEIyQfOanmIzS8lGqnKSc
QO5emArY7BCiStR/SMgeXOkH78iCyQOgxSLuKxZM2PKZTgpuYiDUsA9RzsRXh8VO5rzzGA/xT4zs
2WzzkTjQbxaV9nwGA7tYWy+qTIKres1A8KJsxy/mFhAptODIbKJAsGKW+wn5ESgFQu5imkcgBw7q
4ZZ9VFBtBpwNhhQwgw+xjGpDuVA6/rMh4FT7To0UL29w6azoXCbiao85Do0Bzu8SbzPPLX/6uMKU
lrEf9U8Vrum/OD8BnNGJYx4V87t8tCTh1odVqhw2dIpiHRSYw++dtKaQJx5lmv7iq1pm4HyUxNqK
yXgmNEA7Qo1FaagMZVoso9m/RoTgaUabrKuP+Zov/eTKp5TTl69ly1S6H1pQoFc+6qn/GxPJqy+u
y1cCCqDkJkEXIpuYOVrXSpyIiQP+BU1XuIbfcMJKbNwOUS+7O+RW3ZwSyHdUGEvNGphgReRdIl4U
SOAGJDd5Xzq8iQvPwXKk/QWpP+1TmvFa0q7m1oejxV5/Um5wQ8UheZVWVGdsBjVk7TMeSoxxYRrL
T+FgMuIfV71Ht9u60FwoYYXoTLL6anUxNro4yfib7HDoUZsKFwFDBRUsLs67dZVBiNeHUJmr8QHJ
h3GqbIElbblO58EujgnqwEXuuuavtEhOnFMrDSEqlwFgGWx/CF/nnFwZRMG+ruW357RsVY6Sgpf4
ztItViZTSr6m7Nd5keJUSeWl7qZAfevS60QOYTwPSdVw90I/3pipjrITLV3kp+jh433A2oS9Mkcz
V7OxG3AOxg1xxlPdUHS6HLjSYMOIDCjnR2vwPUN9GNapIby4uTUKsumm8FPu0+SMZ3fjlKUfkqph
QvA2/hoYZN9BgUOC7QgaZ3AZA7WWW2BBkl0F42bB9IXRDYjWi9e0rHZ3YcQt9kJXmzPj+mIXMEEh
Q+FP/lEwXHnxaWSDBRkJJ4pn7wkaLkw9zlhH6dsEqirg1s7HKdHmm3ihnTEVuqhe+5hzFFURtE2s
H1QOdeHHY+BFpcpYB673z7AJQm7qVQTIl1tb/54MpH3vim5uinCfDtH61vDTlupcPQFKo3ys6aeT
qIwaKCdynak7NVQbedYuJs9Ugm/OtF4eGcEc68tTbUXtTAyvqWD1gSceR07j2xPoytpQHrXktcMD
PXJNSL4QVYCcbuZEjuJ31MHlgRRa9xiV8qGdXzJIxPUtVZpgnBf46921NAj4ijtNtI6mVS6sb8WX
hc4eArjYsMByv3gtVfWIS73T7bmHmiO/heDD7+xSf3nBxJ+I3vnDl9kKjrSwp38WJ1/vLFqw1hBT
mR9sF/tr23W4dalf9Js7jlEfbAYg7GdVrJZdcvfIWOlazCeUDo5sjJybyXT2DkYLE52OBhxq7PMX
80ARlV9vE7wkF/i3C1AUei4p0sNOEaDhFCyyuaj36x7Ir+D1bpF9KcsYkkbxLzMwmSc79+C67Xoq
x5t+i1NsFCA5J1+iJodOG5L/95cOMcle42AuTBR4Cdom4sBFZbS5cTCWvfgEq5cdghPI88z37eg8
orAke8lekBq8ViBH1ElCuxmadmy/RgiCSI1Lvfj3cYtLHHr36A+Y+6xM/snZbtKtw3j+FIk8rE+W
S3PpXpEttg8z+zf5KsZo/kW4HPEomVsyPfUs7FUEnOysBwI2aISkMHiNTWrSa48TJHgqjTNXN13M
qr3pIUu8bY67tdiVbhKmFy9YVIqetvh/OKAtlmxW5FZnUbQrMapYwQeRo4vXeLEM4w3/94kw1Mrw
SHewSsOGCwGCakQCTLFSp9eAZe7Cne8vkChWRW6GiTbuFJZvOEOsNEWuobT2MUvSGwkIwAFRWHlf
sa/1EdrI2Hy3k62uPONWy36sc8zOLIQQDhy5A7gIsmxLeUfygWepaSbQii15CmihWUb5VyQm685t
myk5Y5Bqghs+aH4VeIa7PwRCzTct3by3ysVCbZNL6KfnIAEkf+9WbIW2ED6CIwIvP3XAQ/VQV550
t3UX4OhhuS/NCcxlb348ppge9raPL/h9wPT6C1Isc2E5dJxIVJ8D2WB09R9Uk6ZUnAET4T9xHgeE
JcnwCF/Zmrzmp3bsrvyVu1J+gIGrTyQJ8uZp7u3W+Y5xNHUEHkoRscXChZ2z3aTXPmv3upBzuvPG
tPuMc46eo3Aa/3nknHzqI4+wyIolHplhl+KjjpTJWNaWynnKgZ3zMm8mP/iQKaCND6ibGmXCYi0t
6ZRqHEzYccabsbQjQs3a73FvjyaEoB27oMm4mePy/e8qysYIw612TVX+bSLFVgX07PhsuyJ5xt7L
tKADEOT71T+oL4XCVYmHdFXq63xtCyDcjZ+i0H5C/P0/WOfStuwed2jKuCrakBzct6C9FNtDjRYv
vlfu2Eg1QUj9kXB5i4TtSl/K8pgpiu+4foDCEA+PGTtNujApde3NGQqCTq7YeSYymEvpMlfCnKFJ
I8cV03XbJM5s5zHlwxtwUUvcGru5hYnxh/T7ML3EZmlSm1dDEWRfZo4mVg+olaVLSkrlk/+5+ho4
c8ERBOW5sqaYmsXQ860rRA6+nOT7CUZ8SwlT6x1NvrbOkh2zg7YtTNBT7RcnFt/3Tp5svNB3FUqm
elRE6ttjV2bQO+OANaoKnFicwehXyY5cFr7AAPYwsYE88Nj/hEjRbcuO6mS6jIsMiE2w6pJmjd1c
UB/AcjnOx4Nvl1IfcKz1H5zJKxdxTvjW9ab/CGTLkz6tQNYbW5aYhPCC/lgeFz9xw7Md8U28ZbzL
6o+mUWQnA0xa6j7GsXHxk1Q80+Llyr3nFPbPTHtG8NRlHr9ZAYF2nRNS1Lg5ctg6+iTl1v0L/YKc
+3x1JFGh9JAUKJtB66fVHbOHvJt8kILrSYbQj5uf86UKCcBgXecl7Lol0g4+4l6n7dFvqvDv5BOC
29W2R/J6WZaOi8jgmS+/YeWNLRyxeZdhKLlLmwhc7RiuMQIfX8cBrBKzL+Y2dAxvtjVFx0VT5zyl
6DcbybRQQTVZ9acxybXPSVQz5tX1+k6IHbzeuLPGB/6/5i2IsuQEstA0L35CTg2UPzU3fCp1Pmqs
4iPdvYvmgr6pB7D7KpqQFIStXYImluU/YtvE26oGvrK32FVcNEIvibkCtn6nmY+gY7/2GBbbCwLD
EGLDtxQrfwS2iHVhhIlT09mWUM62x0WNEzUAWuJyT+4Xrm34wTJq7oeOjt9tglBVXcoult8teIX2
gK2td/ecWNwpMY9CPuV951fMJkkou2Ab5kPgPmdlCDzSRGRM7miOD/29m9hERfoer5aAqgGMABZX
flZkazv8OanVHVSzJox7ZLf6BLytC9VjZ6Tr2rTBKpCMO+TiHpKyS0Bwy8shbs9MVnQxGi2jb2Qb
ptYN3uLSXB2sJuXKbW776N6u1tXRnEz0X+HXHSHYg4pRIbEtF7DV1SwJ9xnYCNAm8aMNKxgwXBit
JJ5dfeBGlL/Z2J78izAiHU+uLueXnM80RHmbWullm9aYzj4jQmI0OxGYbOiHKUf+ZcX8RI6RiW7e
09wXtXfgZ4rizapiTtgm8BN7Ny3pSH00kk1xI2GLf4tTZZzsZ9EPhIMoH6tNzG+sYTX0QF7RCX9C
hugk3HpqLsL71FUVSE7Kpk26sTG8OfEpclFs9pFhertjGei2z4vooaUiyze8c8gI8rbSsBGCqxda
GVXLTrdO6iWzPTcVEeesFnY9wbkIZF6dSP1TMgUX3TGAmU83OSm3Zac7J+C2Qc02OVCYPFN5x2PP
mOmlNqaqoDSc9fA+SlPd2MsMwxOtxnRIcsbxH023BZeVZIM5gmJ68Mba/hcXaWb+MEMi8CLa5g5a
YpCKb7+sIxqiB5yn17jzycynZuCSFfsSXCZLYsstPktAE+5+DvAI+LvYEfHwLFNy/Hca++f8yaHb
3AdwJxB1g8p7Ga0+uDMs6k7sajAM5FQ7iRumF5VeJwWT5hFekJedkmZco8eO6tJ96fMPhJfFA4sa
NLhLifUTvl8Gww+bQjn537pDWq7pjFpdGZ6DWYNtPvGJTd5CpKAmkXIQutlrhiU0LxpqK0iXWzgr
3s+kBFxnyjPSj8odlNliC5XddfF9YsvKR77kwG2YNGub9BOnHTpqmZNtgdlI9q/uu9SB9ED7Z+pK
/Id6GFki9cLBZUVpc07mkcg7VQvBold7JXXcq+mPoYsynZXNtMy0R3gOgZCtGzhr/FezfynTjl15
ObjzRxisrrasyNdKRx1THDlQ9yBOM2eZIVMtSX4GvkIdccR62We/Mr5XdUbqv+owRMGHY+uwEcFg
T88Cg2X1mAIWG/+S18IOk8O3bT9IJa5NKQg02FPn1XyByVrepVmTGzqBFkjFpC+AVxpTArzre9TS
2UTjldU1ogOzJ90WZbK0NkpfTZVvTMvCvSJvUR6b/5aUQoWx1R+4m8d0l88VW2ZBTrzfgWwPuy83
R/4hzJ5yrwVoO/Zr7KCyPYslP+TY1hkfaTMVJx/lNzokKvf84xBZs3dMl4DYy8w39WsNCMZXodex
LLTL7pN0JAoIsCz3r1NafpVvKCdq5Y3jV1R3BCznCbfPktg/WHjHtxTPSr7lg+IOH3ge55Cw+jC7
oauYH8Y9Pu/AI51al7zQt7FTlIZCe6t+nqWNctjmdvvupRmKvjsLALyqbF6JNo0Gb1KClOWhvIDg
s7moQK0K1UumRuQ4lmLBOw6pIngoU0s+EqnWPeYbAXIxhaDYDYc58X3OahVW79B26qeRLTUTO9CY
13gccdeyahkPblljjyxN6LgHojrVSZdt1r9oQTeY6Gx4AEuQjGgY/5WH5jYeFKrMpP7FioUGSLLP
UZneBrWY54CHlDgbx0BwqASLIKguzjLsKN7mqlCnNBLOuC/6aMtVH2jX1eOORMMG6/cA6Up18oFG
0yq75faaZvdxbiFYd5hr+b2D0Z2JSbFzP1YTETgwfyMec7e0XMZFei6Hja1S/6GfS7xMQHKzF0p4
2I2OdgI7bWwxyx3TChrPH8ikWOsJPpLSTXHiI4pD4MVaKULzK2V9ALuHNvuI5CkVGy4ncY1mGlXO
ufYmErgOXqptXHS+db9merMjP0cMUwy2AjkA4NJ801mk+v8QolrrJIwnrL3wBSf5VmrUgjdaipL2
Q7Rs/N88S8An3PB9qQuQ8EVQx9ETmysMrPCAKsW5WUx2D1UrN/G/mcfBD3YJ/RROfGMx4o73ZOrY
6mDxryBpksDzriJL4fjgQaMw4BmZNkuqMypx0dxHGBmGF7YqXUtjcbMOdWBmJ+fqBiixGOg0yuuZ
0D3zBI5i27qnrsLq15i7Xbj8kXDY5l2QDGJ4HDXAxB8leyje/NptjI/GnjktCbB71tw/84YVrd54
XStTjJABb79HRamEYSjDM/bH1k2k51cTzKT0N0MjtcekxND/ZsVJkj7HxLiZrdlc4/KAD6KSG0HQ
crp0MOog7mJDSEeM824RzdtqUnJhfzhU4sZkjJwK2MxvTwsC8/yM4E4/q3Zgi21HqkLALsNtzEdM
kHIWW8ByuEpEpMhdYjabvMP6h0LH88JRPdsixbjaQ/JQt3myXPnpyGb+nRadnZ8Y/jKqB7gIqvq6
eG2bXLsGdgQlDGVTXQkwwYSzZT+N/3Ka0KsdhBvWIu7CQqbEtLja3tZcRr8U2IzhFjFhizDA1xc7
I+arXrfeRYchdyNflbO+I8+StRwgDCh4CFsweEjMzdoVGIXtU4KpmxRSXsaHmpAuvjhKrNcgVOcU
4bukdcepeEUtzAWtnUSnYK7Eexq4RUXdMozFX+5SjLcJCJVcFwSq/VHQjfj5yHGj7yhBthyYp4wP
xO8AWGz8ie81sf3sD4e0X/hrQMIfyNKwjUdWcSU97tgtnSDzscHy7oqeqmT2u71t5W6eU2HTrn10
Wtj+b9639qGamqa/r8Kam4rjWNheISeRAKciHi2SrdPKuBIFEQ4I2EwxhoUhWyPKZfWeVTVb3gRQ
x2eZrBHboiJGDc50SqhuqyhbB1kUluo2tivuJ+aOiq4csVg6Aoewwxc+TmgmzRxQ+GtKN2h3Torc
t++XAP94CSLb2pTkPQz0IlYlB6vk0gG2WLzAjMX9n7eTmA8xIVk24n6u+muYzySdh2jUT6TTlv6O
FJd8dwTH1MbFZXe146wmNBXYZIODQbi/OQdtyZxCIbPNjEwoiL9Ti0gjUk2Tbh89Qpg/C5KAAycd
CewuViwU79MB/uMuUghpmwzTbwjqyrX1qWiGbEUb0fS4kdIxPzyxKn0GQbvo93zgAnuCqoDViZgV
X26WyCz9Scdo9ziqrGHIqB3VwKPF2Q7MBZJE6sAACKrw0ZjWLo7YHWT5MNLFqX4JWj00B32OBg38
wwqQlxELYv1Lm7TF2di5PsXbaCkErnOJ/a5PfVlclg639KGwmWKeZThiPErgjuqbGTwghdKC6HFx
MADr65IIW+4Tl4Phh3VzJxR4zWZRf2eEhOSJtZ/Lq02VKRCVvEmHA5ASvyXgOLRroWk905tLFiS5
UMrCADMrA5+f3R/vjV6EFUdu0mbsdz1+qkO+lOwQePfp6B4vDkcxutNsbjiaiFsCA5tSQgEtsxnO
ndnfRpC5BO0MwKPZGRR4HlMV9uBoQ9NzzixJjENIO8L/6pnGm5UrB6TER2Xf0MVOzRrXV5BH5HM4
vHHFrVZnUHb6kqa0t92EyiCT9KS6U6pBR/5X3inoAjrkPr3L28J3tnHrdPIgjENTJhDvBU9qKVl9
kPlczQlQYAS7mm+6l/lqwYVXv6Ql1f28FHxiVGWwkoL/IrpfzMBcv3UcgPkhgjZ0x5Wx8BG5dvLD
88VsGWCu/5JONj4Hbc0jovuVLcWimPL2kQUIJzNOTWvTg7fNt7meuNJiQ8NsAlf9vzvmCtApU4HN
qMbYzw8rFQ+GoDyIN9eKF98k0Pv+AH5EcMlBu70X7AcsTJ5ZziZCseDauk3dfgZGZxcUuMTagXfz
aIZ1DEozL8VZoxrCA2I/O5O02QF9Y4fmiQXzIxv8OPgdB5659GRb52sMMPgP1nky1Wnk5Bx4mray
1etHusJIKtR2mOxZuI4QK58iGyDGHrda0+ziXHLjKlmQU6FSZv5rivk22OG7IrsXSWN98gMGbzKE
XYARmHMMX1OqqyvhPox9eFPhXmCD4r8w7yw2rrYyv8pR4dPDLQMVGXit9y1EaVxCVazI3XNYOPxq
MHiV5aWlRRacg93A9yFCSrUGtSfrRRkQ9caMMFNZDeGIv3BpZrSvI6pQD5CuMQWLaI79+9wBJ7EF
WkpxFxTf4iqhEJgzYH/WADTeDAM4XoySxD7DC5Moh21kWcQHReAy2eoRe+MGkcDQ79bmAjGCP53G
+kyzo+NF99SIibnJyCa8QVeUv62+ISroM0K5j0IiuO+EbBL15A3gSiDErUCTOSWeQNBzLUoCMT3d
oFoUBFU6vD2eMxMGZFDLH6MxBTqC7cHFkk2udA9Shh/DzOzWd9xV5ukWd+AHVq11RtxaLX5aFtyc
2P64ewr/RvDsVGR15wALNH3z/QD7iQgPU7cmJi1f3CxnZI4mTfVchFnsO66kdeV7QjQfD7P35NkT
F8Rap/i5U6hpbO+qsXIfOYeYIj2svz6sy4ach6ls1W14/k1ybhNlxdc5NNTv5CNCxi3BcgQNA99Z
vGWnb3/OZCh2hvUhq+I2IzoXTGvgh/c8kbwZ9cF961OrGd/yNISuloXYf0saEc/EQNcxhH4L5koc
ULxH6TqtASzCSPqTYx0st8tQu28mzkL54VeEJ64B4twL64L8UIUZ53AQwCDc5E5WumcdClgFElcv
v904xMYcLfX4nLmSFb8wib2f56md+PQjiGZAPEjN4Jecpt+dXuGHUYNYhYFpMd7RpSGHaY+IPYmP
aTRqy5K54LdsijVJBOzqqYox1h302AKucWmYcPhiFRG1G3BuyAofMtYKwW+WRLQcgFEAomwsgio7
5ER1wkfRYGtOXP1CQIqTXfJB5S899W5ry9O0gndGvfyLCCNQxNb3OZXUEO6Ofb1gkc9CPNwXCiXN
KS/+y9651BLg0m4w2JEW8jreINRdnintI5FooXLQa+zRUXsfg5zT3Ciz7jJiP+BKkNvBY4EY0QHW
8JwPbTvxfeT3yattfIMRzoFWsWYd+wm9vs6+tavp2lWTVQYbIh4tr/DJDusKgTn3HoJusZtNqxEH
zpGxwkesHjTPFIw0L2MM6mbbD74VUN3C6cEEFYVHkqkky6ncQT3LyZZh96hmDLi+F9rj88L6ETZK
18O+99vOngACuQF21ZMXFdis/Fy3txDHWf8g54kPB0JEuvclDqVDz47XvSdPOFgHaex0QsrKBkxI
LkxuurY6+UmoZozYUxd+tm3qaf3+ADigMJgGsRFvN4v5g3IYNJtsRrkFTsOjor1m+lJ0hlCpU6T4
J8KCXDy11kNhbejLRfn4f7c5wCzyOBFNeNkGRJT9y7S1fhjKEpMKkURH7NlBVAbE0dDQm0fJxd84
6K3+XA8er10ybegjU60Yr2sAOLCz6oFnIyOJw0s5DUteORb8hplT7+pUFZdLTD9WtwtZzi/nAPH+
p516jL9NhzZ+mLLU9rYO+abf/jxATYF3b9d/wyarWLtSTev/9smW8CfyS2KjB9cvSuABwjQ9l5kr
KAHsrTo8yFnpHpdXivtwG5FpNxcr6RqOJQBQHb5RIr+kNMpIuZg2HeNTFiPTFlRwzhWU5SQqnd28
zREIPmwsOP4erZx8xfdkz2HxldLnxwKWjS2tnV5iEn0usbvLSxFYA+qpoWojfzCNs4bTpwTExWWK
/U7mO1zfHisYZ3GKYwpemk5SQzDf4A7kwWHFj8aXc73NL2QtAQSUzZjyUdI9TjFSTBXrcjJt1jZw
j2giGh8hNGDVUGJNzM28IMcjpMfiFaodppDAWFia3Hlw+S5jpUguKULARHtRy2JBMK5Ot7pnOt3X
eMPks5t32LrYZyLDu7ycfpXkWIlAZcpDdvdUX7xUbOHLV4vGgunTI376uyYtuvDAtSOoBho0sFtm
vf6jKzE5nJlpG9usqSg85mW2QDH4V+qxGwEXzwWWsbPXuANFovxq2vZ3Hy3CCzZrO3Ijtj4BerGF
ABcwbbf9gKSM8wHCLRiC+C3qBmOzyHH0kl94FpyHMq7Grr0jfMrz5SleL8w2egwwpSNlx7TkMZMA
U69q/Kq7ElzqQWCA/IXnjjKm1kh9zlyWTQXR0rhwXnOQz9VnHYYU94LLzG514lkosJq0kXS0d+kD
OdnlyXUMtQCU/7A92seVv8Rnp5ksUJd15pRf2hXaP3AHDtNvXFUso2mDd5rnSnVu/Fbwtho/itZn
UYJ63nkQTTtseeotKaD7QARch9WgF/z9keZ++48tWegaZoquYeOhF1TSf/3AVQK4gsGuCErDcRcI
jOmQa++lbwnBcVIPYJbZJ4fJDOQ7kB0VD35XvvcZNJQrT9FkUjxTNZVc26BgdL2gjK/rx1jZlHfo
IrRpsgljFIDUpkz5oZ/6ACBP3+vxDatEYc1EAHh+rC2ulGyN4cByCvpTzt5lRvBQtUc119IGvJ4G
MRP2GklXml+oDbX15peBXz73YAQcYjyyi3PkHhwe7FZj+C2SqFSETTojJ/3Ye64XUoPEzaCezghs
YyowwZm0+QAsx/IfJ1Kdi2erKe1WbeqgbK2PJW5tT24Xb46JaNC5QySAL0xdOQdayVTV7qSRQfVk
UXZRQyaw6fYiglNYEV/WAmQ8Yl3ksyrdL2Q19HygMwc/zG2RAf/WHICcd3dFVKkSFxau6EltOjIU
It0lico+slIssH64xL/EWZLO+KG6+kOjYkjnRgVrYF/KxqYgqOJZveUJftuN4G5m41v1iZKCSwFo
uzE6zPWR+91Qh/skXZAwt7aWhAP2jYOD7qlrMfffs3Lv6FEiqzQOf8BTOvOfyqNU9cbksoT/ZAAH
dttRy9BeG66dggQO791LSsoIHKzPWMFjQ+7xVuJnbe4NNS3tYdRqRPczjX4O3YHmbQNhzCfIU0Em
3IJ8nIkUpdjY3+yobf+RAE/cp0lmC4ZOI+biISoX+uLd2LMyYjv0Q54S1rlUoi9jebMqq/xLNZMp
jvTmCoccnfLprh3ZVD0OWOzj06Q5RaptJmG13ivD+k+zSi4T2ew617O+KJa2qdJp+QhfKEVnWNvi
dcRPHxAVhgiMGTs4YGXys2+ENlXcsScSBPlYkjMRlHFGMzlLbhCg1HShqrQmmn6ozCtI3heMTIvc
ZA4lKdgmB0mrsxuzOdwiMrVvIp1GnsGBI4KVFdLkfR60sFd88hbOmQDozK98pA6KQcqE7b+hzKan
3EEm9tGd7aDfo/CGIZUWFDJFD+SIWv+TKJ0GdRcFxRdFQ5Fhpx1b4fiS8VwpHiZhzeOmm9rBg3bN
r2sTDjjib66/RPp+nFHxbkNfOjAmwdj7Pyk6nPPaTMwp+FIjGB1hRhgm3IaWr3Esxsp7CNuh9kGZ
TRY1GmHXgFSzlTh2Jqyp6ZoS1jltSsP0Ki82kqGcvp5V3snj3MIVIin92fjQObEcZYl7acYq+I5I
mWZbuxUDnjVjY17OUsvdCTsP36tFYo7C9BSpTcAKdDxi5qPPVSjLfQViFLwQKuhYtXNYN8Idvxow
wMluoXoCEkjv5e5lwC6mWcnxrua8rzGGEpuVr7wV5jsnGGERZoB2qTgu4eEQ9sn6OwSg8oPttBWD
dNCEGQB4lv+wD8zXWgfDIeXe87uP0/qRpm91GJgF7myMu/eWV4S/IjVOHz2XJYdSAFgKLJfy9Dax
JP4KeL2B7o9EHJws6dZkt+lWZGlmxcJn+oWksV3Gtvv2qyZY2ZoBmyWuPM2B7xzlbwVK8Q/ksfZT
Ftrxtn6a5M+ri+GF4l75gg9sIiaWxuICzIkDDTsBl6q6i++LytA17Bis7dwngf+kI66FkZ6Ff7Lx
nSsEloI8XBvDIjdz+48Q6XRlvKfnZTGUNTD9VNOPZfext3dLNp4wJcj8vNL1Hc7EiTCO8CfzHSHf
U2Ulj72TsFlZXb/cxCvKCvgs+bHfBgwu4GMcpT/tROm3MobowVyj4rsuIih+mir6A/cMiTltb30M
f9UKkaSHXI4P5KbRIwPt1dvSKpS4X9oUbMamwsOyvM0MZjLdDnppAYYb0FFbnXjhX9UQTtglvOGu
RaHZP9YtDrNt0YA2LQOFpbL2FBdTNLsx+6gimXzFUuW30qFoY9uGftOcUGBKUnR+mRy1v4qdbEUb
7xRmYvQOtPbk/u9E9uUJDyfHO9gz/19MRRq30RyG+w5VJh6Qo4ZlfPSkVZC5jwf3DD4oniBiqkps
KtbtnKaw6HwibfZEKLCUI72fkWc8Gjpkku4BVZREwKKgvjWlmJ0t24PS3YVFpfQZVYDICskwlsfV
rEEHEussbGTRKFh2Ieu5YjtkuX1HZ/2086FR8s7zisCcF3x6nwOkF7Wj6523TN36kSGoNSavI/Go
YtejxNZvvjdgceoNf+cf4OY5IS+T+8Ej5kh32NFG77snr8gCa2/lpkNAzwg4rz4j+kSoxnGBatNh
7ZAwLGNTR85RB/5QXhkdbBenklUEXDv8OefP+k/GcO2yeEejh90wViWIa2EICjiWa95GVXjhJug8
8deBOPRlZbYFUSR21BfY2B5MzYIPEZ20KD/8wMaPTIiQ0OOABRWuOiQEoqEweKjO7hv9pFTHzqqu
euTiUAaXqZ079xLlOD73oXIZajKJB2sPh6FD+bXxr6GHact9yJtRfpvR66ob4RuTvtW6sz5sy27q
i6em8p47FUI9eWH6jmB3uNi4uJRRQlfPNNK0nUMjNmUE1hv+mvbPLJnFqa61RHyTbcBrb7L0lDJT
4VzF22OVX0LnYc78ynUO5iVqqt6nJZfyPcJs+RbYieY7SDnSzZ+aKeYmkfBy7sbU8yl3LsAyeyRF
n0zfJ5c659a2s7owe8PQ0L4prmsXwRVoPIUUNBE1wgkRwUlsRPIaVoSk/xD6qKa7KkY8Y5+r8mg3
yaXAXpTEkmcm7hpsPwmWc/uWhU7WvHWNXU53JGFr85pntUNMuUmaoNgg7OoapyJ49SPzOf23nMZK
XT3fIpIZs92tvrBQ5dZrkDqwMcaGRiNi36Q0t+ABaCcMwqrjBQlVvGSLN1UizMC6Z2LZ8Ubm8weV
V4+3VCRlsbeTorbQf5TAOGBNVnRHN4HlHlMsoGA40xmGFt2abO0qJBz/vF4624+MmErokk51o/Kc
w1YGPiYIdW5HKBI8O/yehjtqgFL5MZKANNMWuE+q6KnFpfFb2CzSdk0Ju/jVWrio/AqJqyPG5mPk
f/DBaJcNEdUgJyec4vkN6SscDwYZDYwWxnF5JLCcEdGNmaXvCLhU/mkZGTG2Yz0o3ruMJP/j7Ex2
I0eWNvsqF7VuojkPjb69iFmzQpkKRWpDZOXAeZ759H1Y/0bpJQaB2IYAuki6Gd3dPjsfrRtWZoXu
rtLrUN83vSPZr3RyoxZeccLehfjHusYbLlEKFjl8j6xN2HFGSSMzNpbAnjwn8lcxkizMMi2a+lk2
OipICJzKN4Pce8G9w3lTulVpoMgOOIZW8bNlmTZX6LLC0o6cUg8I1tQI7sC3XLWKgs3/kPVr1iRZ
+hpXTdzcku2S5LvvZpK+C5NQLY0Ngp2Q9jNXzsqnmDY/9bm3lKF5aDM/S57oQrBGKj3hQOGQHYCD
lkIunNs6psL0NuDxqW6pHuB3TbR7ww7TYDX9ilhRHYB+8pl+VZHN+sM60XWM7llhxRRxzQApGR+r
VKdXlCbW15hWJOOXUvup9Txxy4btMOY8pk0KTVtHdjSgQN0YrV9YW8ogSYzWzaPaue1BdE3MlLI4
+kSvtktIQywNkZv/NjHtqbdS5+d8/GXDeu97K/liUNMJd7FlN+2mCSKkeqbpc4JodFBjOQIc0HX0
mVOcx8S0OIHSrYr+qqhrcOPg0BX8NO0r0cbprNJ9LHxHfyxC9hbbpJCGv3Hx0FhBhE1NB5PZ0yS/
wbU0omuGCt+qI08jMVUd9VTScEpTesIakD4LTuw5bqJ9ay3jafGUsx6cBDB+9SbjcMNpLyWZu5wP
UcvpvFL91LpO6W48LawhwgdO1R5klTI3tAEPj2wrxxoQrh01BOiYGamG8KFyKveOiTZrcDhp7Qhj
PIi8MqJ+hlsJB83UwrJD7uA4CUeEs0QaSCAgbeskcMrtEGOMewMdmHW3r1eyuy4lTnm22GwUaCI1
imx3WM4VaCA5rsfCPJkKkqyfrTVV7tZeVVoceDtgdzT2G2itsASbtrcr3qlu7yrDKvFOzvlErOCt
qm+Wy2HMNrRTCY4hxSW0SjVnY+vKLvgAq6Eea7fMseytDeJhzxG22WxzOlPD7VjFsn4gb8mopdg6
PSmZC655HEJ1hLbnlidLL6vhVCB5bHFpl7rhR9CFrPDHzIRLw1Pt+gMmJv4jpBglf2H/BFjcHopB
u+GT4WmUb2zQJBRmq6xRV2i8i+4R4aaaHUwDZg6oPNxddm7nsDYsykSlw6aspOAhkOigWFNrT52D
L5VDRqdajsHkyg5a27+DMx8icWiazEe7oHt/AwHQVeCynX8XdhAtH0ecOccHp2tq8wlO4tiA04Tp
szEkyfxugav1VkYZsMJRsiKODtFAAQvvxSqcfgnKxxC59C2B1bx7Do1+zPY2OudeZPtPoACc6Ab/
u3LcJYVhvYDz6fotXkt0BZEhu+x15HQUERG9xhGd5mQPtoBmj8gNg1VehBFKbyZUvvyOxmE3vTOT
IOx5IqgFUGLXNad9TuqaULSKZjtyGSw2APpKm0YCWPNqqnSHQ3RCpb/jjZXjK7t4R91gU5HmTKJi
+I6ACmtLM/MVwPPg95PntimN/D7szC68L+0Ie8WRhsxs64xpA0aTpewPiFLI7tOkKb+PRt61Wxcb
6JYbCxICbdRSmtPbcdiZta9b23KwodnEuItqXzUDcMpPJZcRwlJPDbvnEcuSYSO1upbvi5JTq70d
88VakSsbrFcGzbY3mZp0FqfQbYoJekY22eHVkX+JBrX+Tfs3lEBa/8wnt0CRhAKuQVjfmWD6b0JE
Pd1BsqXA37ScpjY/E07XYc37FMGBlnSlu9c441Y2qOrhs8eD5Xz1GgntpgqSI75tE6lOb6i5l/KG
ErLU7tBkcS5oGH6W3yc0ZRwMHAltFvEAZFBg0jLUqZRhgYH/UnK2vgVIsUeNmvd+sJOs+W4kTYzk
pLXf7RwP0zJVi71RpdJrqxU2khWQ6y9xMORPBn4YxDskvC0hgXGOY2W/aux3Jx6agiQvdl2Jpb6l
HnPOCL5X5MDdiNj81pDbPHtm/aA86q5k6XvNitisacAzfyWl7yDAG6tbmrVN4IhqvykpwX4hnan7
wJeUZEuXvrkFmpvsYS4Mx7yVNdrIUlB9WmX+zWld+yX3MXm/oTXL+DGQje8cpZduitod36GtQnvN
bKtY09TE+WSFBeYhLOEi7eSm1w2+HrKlbfLUr75kfm/eVhXt1usob5GiBpSZjxKgFg2+aWjuUUYF
21TBbhQUt7nDLAKBTeK0t6haG5ktem4Gj4Cgm+AmVXWL2YBh47qRoPrlYeDe+NU44KSJ6G9FZ21w
LsMQtGuXa2yZpQC19wqwOap5o9J8NBgET4tTK4VeTlrr7g16sV/gSuvTji6ZitodssIoX1xPo6QA
zxBKBicCmP4VdEE99LhfFPmK9tfmJy5kFkDpCmI/9AW5epA4Sag2BhUJuofDaMA4tEhHFnfVYNBO
BNek2dGuOgAd15QnDvidez+iA5rmwfGb1Q3aKw6uCB3YXuoAJulZueMZ+8ENrnohjXiUE0mrEteS
C1X+1tPLKR9AKE5rI879aupsbQYcoI6AGzERveoAfWfs7odUC7M1YBr6NiC6Ul66kfuQwxEWi0m8
r81Ee4ZbAte0jYu90lXlHUQ6bU8TkvZkw+Y6RQVWHViDlDtW/NWLF6dltbcDB85FycaNLGzrdXmn
RohyOUVBZbHSAluiNJKBBNikbTRw8uCVhrrBaQ+SVq7oZofGma6GkxfDyy6KLvmSDZX6wLleSZ84
RJtTNxYZ1mWFTWHQRsysUCcx2zQ72HRoOdsY62FYm4BOMHRvq4JlYdrlfLhdBy495sC8QkQw1INx
/3C3Xj6GD8102sNXgBOlgqcGXwumxBEScH8oc6U7U2aFCzi68vcAK4kbVx+MA51N6Q3NQ+GwtTw6
0zZdPErRjc6iOXmXCkiNOy2NOpSXGIbqazl3Ssit7PrYFaStEm69kNLZAYk8vk6hnYDF51AxUWwT
umVa0n/bBpqE62rRZbztml0dPpZjvw/KqK2QYgeje0eXwei8OjZWS18L8i3LAqPCV3MIbTe+h1rf
4NtCJZ7TPAmvGNmyjY1i58HfIXPzzvJq/Q51NYzrUjOe0XD1LMz4Lc/aGKFnodDQnBchZ5JN87NT
CFQnLYvhoJlTWbmEDYFVKj2O7Ph7d8SwGtHzvi1H2mdzHLXcpywHxwUhJ/R+Q2KtnlOdEy8cmoPy
tq37L6BnQv1RjkNaQnryO94M2hgAfIJatAl1nKZ2NWxemAicgHTQ7qS2ukVop1Txig4JGo6DPB0J
VY1aTgBSlzpv8zpIlKH4ICigA4N9CM9EwRTQwQTY39lAflX3CWX4KPUbCYllsx81KWJnKBm5k3xF
+6kE9SapZMOudoAJcVylcQ9hSldnz1ZFg0qXSgUsSZwWoYRtk5o9cL0JlFEydPBhlZ5XG4ltepPd
Y3E8xq8YI0v529BVLf9VXqt6f2soFdXQm7KwKPVsbMgg5Xckjy09ehmux1QUOo8uMoKc/m9vY3B6
PU0506opVsF4HNaSozsvNoYarAtgR0jDrck3O/pFAXSwoER3Ok1y7CFia3hxC0NTb/76z//+f//3
R/9/vF+c8oFhy9L/pE3yjIS3rv77l/7Xf/L/+fXm53//krA94MhVB6TE7z++vwTsj//7l/K/QA/1
fhBX7VcTz6aNZ/T1Jnb8n9ddXP3z4moicUYKMOVImzAKR7gr4MqRB0en666v/Hl9ZB1jhTg8fG35
flgPjUTb7tnLJc5s1pdHsGcej/znCBVq5aDjZOyrXBh3nkEbf5RNXm24TVJEzohsznr7qWB8ebyZ
12E7f443eLBX8zIxjtQYs3usZtVHhY6mhbuZu/p0lx9eNlABV1NzI32J7F5j65c5Flr1bVoYTZhe
OYb15xhBpci0Bkn+w9Br6s40sLAGhbW//HiU6bl/Ml1t88+r45aj9y38j4emyW8HPb/XR/KPlz3T
UviQZGx+B3V8Mpzkm1Nr3sItGTODTr9/eGxJTwPPGI76sYnTZAcBGEJvSwGNNophYYjp6Xx2X9Mb
+zAE4i9boxlLepGLstplOjazNsBjdnx2xYLe/RYGrbYQ8nO3o/05VmbC9+DouXyRJcWlxB9Gvzsj
L75IMhSIhXk8+6KE0IcakFAz05uvaqc8VUVkHCiY0jJqDN8HMu095Bz6gVJSIxSFW9rbni/PkLkp
LqQEc2QH7g2hcpwUmLgsKKMyNaVjvfZw3QBCRsBeuq9YiJlHdQwwEWbLBcKFpi3121XXt4QM0Ell
InmTN5ncVw1OMSPNBfsRktfvy9efefuWkAMKXbfcUg2dI8xinP4yiXXerR0p0NFKgy3m4+VhZt6D
JaSBzAK1BvZEP3KYpD4WdFV+RY8dby5ffQr3T8LFEtJAkeUc1nMW+ALeMEEMSf3B9a13ppj/Any+
XJjFczchBD4NOShL8wKr9tpqOOuLZBx4Svas+d3l+5h7GdPAH8Ke0kzjp4acvRS22+0rz/npcui4
R4i48Lbn7kCIdYRWdL8MjXxENDA4B7Rqmn6oO9g9C4lr7g6EOMdTG9cHlU8KaFLpu66SpSLaPbKV
VSTy+fJTmrsJIaYDlt3IUv3sNbAgrkAY8JEOtwZf3svXn0m+lhDSOM6wm6Iw84ONYFsmOwl4mQTx
EMGnfesYg+WelYrzajwzA8cx083lYWcmsSlEeqUHyFhRRRztFPwXko7CV+IfFi332rdOx+xxZTSq
r95eHm3mRZlC3MtgGlUZvtHr4IxAFuk+RiNiaGsqBvZCapwbQoh5U8Erg9pLfyQLJw86fTU7rDTc
7z1WCPvLdzEzFUwh8BHuZKYGd+9IO42avQGbbTHddjLt/vL1525h+v1DQKqmbLVGEspH+kiG+hCw
YPdPsj3i8pGPLuX1y8PMvfrp9j4Mk/U2x6EI8l8D11bvUMSfplo1rQJBsbMyCnjXDSNEvx7UMN2w
uTsWCupXG/WdO3G67dKus00AgKPVqPhObaCXx5t7O0IyoDIInNtS4tfORQ+2bvA4zO5i3lG08Pqn
0Pgk75tCJmj6XEH4keSvdhvhfdhZ1fAlKDgpfGC76t/CBw9fALMb6D3tTKf3rqurpSXN3NQQskQB
59fEJIzevDChb7/wbvxSeRodOT5cfnozk8IQ8oHaqSr6ikA50m8R7VhkuPCymQuepwdfWrVZyKZT
wH/yDA0hEQQVBmZ0J6cvg9YiBO57lHegB3TWzT6+sHzsQNj5j4M/9VGGUp9znn/5BmemhyHkB24o
wK7W40AbTBaVfG9sfqI48tqby9efeUOGkByoEaiGnmrmMeE88l6vatgS8ACoKGgtHgmXB5m7CSFD
wAXPFU4UtKOZEDrbIgFOuqWDbVjI03OvZxr3Q2pIxpHOA7z2HoZ4Wi/nLTwgA6OCMvJ2CXwYqrXm
hh7epR3n3EMTcgT+T2HloEd5GeSGDgXgDOGNjZgjQx6FGvu6hyYkhsYYM7Zt0XhEia9B0JANBJ5r
iQOQxNteHkKZrvXZvBZyg1lDpMeCyWXr7LYFVG85oeHBo8W+jdFQcLJ767mG6vwqIUn4aDypr23c
oLSDm0qCALMxMFDx3wLJcerd5f9pbq4IKcM2+9JAV1O+NrpUHsENUG6J1cnv4Krr60LGgC0vl9hB
O8eiKgsJQo8HXDfqPaSp1w0g5IrGo4tC4nD3VaWv7Rb3JspTVGf+vnz1mamnC/mg0hO8F0KVrZSn
V7DhjBpApTzJ29eGbXr9QsTODSOkBbiJTUZxxzhWI9rmexeThF9doigu+DiddvnrbmYa/UPceoVb
RwPykCM6qP4J3yB5DWHb2NeF8nR5hJnZpE+/fxhBRXrMIaCnH+F5QKvA9BjetOlrysLrmPn+6EIm
aNCMW5ESogWVKZtXfkAzjiGBq+3g7pZYay2ssebuQ/3zPjAq9DFrULgPqYBEh7IFD7Swn8gWlx/U
NH8+yQS6kAmKkpp7BKbtVZ2qHEjNaV/2iHeVz9zojEfUrVm3z009GhcCcW5EIdBRPCNwMSoPSbqi
n3WXRxe5AxVzWQGD58KZQS7lLNzezPPThKjnG+oiXpL1I37W1rBxbTr3Nq7lmdd9RjUh6NnoOA5U
Fu+Fg2hk0fiEH7IeMkjL93thiLlbECLfbBLH1MmzrwkctFszGaQHrYaVcvn9z3xCNSHgsRrTOh9j
cwCDiXxIctoiANhge6Ln6ta2zCnhl/2qLhdPCLXpRX8y5TQh+k0JmZMFXZylDd7XhyoMB/+1aWCM
r0w6sadib1Lcqm0TPNbg9rDjCW5UnwLlVgoBVoPeljBhyRX0PGYabdW6zb5CWsGZDRR7tkm6Evgg
3VRO8UC/lAmSEygWdTEpDACIKyp6T6lDy37oLFPzH/vMBlopt6EO4Atg9GTYF/pytUcLGLiHy495
7iVOv3/IRxE6Kh+wQ/vaSZJz7ArEGDfwLnp1YTs5k480IR8BIrLiEKj5MVKxiAffoOJBXNkPNHyi
H8Q/bCGe5sYR8hFwcc91cLt5lfX4a4BD4aEBY73WRs4ltXh8vvy0Zr5CmpCUIoDEuCYUylFlt0+d
NKpohWw8Fq2rqdS0vzzK3L0IiajBf9WA8x6/ADOnIz82tX0E2mFdqRHfViXqsoWVwcztqEISkgPX
0mKsUyGVlIb0hKCfLrxITmDJwE+HGnP5fmbmmCrkoqrmPAyUSnrf5TFKOc9qtnWVLezC5y4uZKEm
KPrejBvtmDV6sw8oIpfbXs5qbXvdPy/kIVW1vbFC7vLqjpF5A9OYUrUUGTSKXr7+3DuYfv8QgLAz
a49OqPz1nwYZzFmcsrtpqO1kp1Hziup4eZi5xyTEedMWOR7ltnPMLTm5g6oUvOFAUi3M2Olhf5I5
VSHKTR2if5Lk0YsesNWhkwZbdrY6XtPSD566a00L5IXJNPe8hEBv6I1tnKFuX7O+1rdYhj93Ert3
HGrerntSQoxTP9FVWkn9F92zzHealDpz7YCKahYm1NwNCNE90PusBzYdFZER06IJ/4qGdL9CbjcO
1w2hCHGt5izvq4TyA0ZmCUwIZOcrUE7OfVmr2fvlxzSTpBQhqIe8TvEFaVifmcpTECC5QQKY4qbX
T2I8Tbru+6EI4S3T4wQKhdet+11GrdZWKdtXcpkN+6xIggFBhkPrwcJXZHpAn8xjWZhcSa8psQHr
ga6rkj51Q+/WhWH8wr71GSky7OUMBslgNAcrTn9c9RxlYboV9A/gtpr2L13hg3hDHTVZKEISpcUz
wF540pdi8XF5sJm5p4jJDCu6OM/D8Uj3NM5fuuUjyRhUT954EE+uy2jKNPiHjDbkjS3JdI0d2cJP
+NHuEVF0TPtZESzcxtzcE5KZR+9dF+BY+wW9pApEfmLn06wa3wUIFR5GnLzLK+9FSGyMVJcOzsy0
P9nmOhuDQ8Yp0Y00InK67pUIU64yAiTMnmUfq7BEjoaaxIFcbCjSHhNhmjmuG0WYZWxs8bBVDO0I
dMK462TTuIt6a2Lp+tHu8hAzX5h/isgfXrsZ5H2kswwjbwLi37N31jA/dJIYlenCXcx8ZmQhr5mx
pQBWU5XvwSCVytpuEmxBw0bJDNqxTHxNKkMGlwIjF/HPVXclC2ku0uwCeQX9lAkH/O8Q98b65CsA
9RdWlDNPTRbyG7ht3wVXr+Ea1itxt5JVx9XuaZrorYUMOhPzshDzmBRHEVjN8ShbYaZvvBKFVpd5
OFFHkX5lpVgWYt7OZBgZKR1T1SiDRQEgCteiDFzcxq57D9Pz+zC7INY5vpw3Hs5CFiifAvAonJvR
yBbew0xKkYVAp61/bAHNuXeFqsd3EYIUIBmTFBnsoGQkP667C+Hbr+ZdUtsVpz+Io8MzjsfZzm4B
nl+++udvWnWE8AizGp7QmPfHVoqrdaKmJYrWAEcQqVn4/+dGEKKhmCjcaRA0Ry8cIabaaQorLS7v
W9s9Xb6Hz+NBdYR4kGlTL3R6Xl4rwgHr4ng03zIdZsbCp+PzLzyu9X/Oo8gJEN+3mXzUw6a8NzV6
MWlzanrpF8wo3WRtT7kQ7S0LDxqWcLb3grfayYoqv2oiq870aD9MZFVvmhIUY30EYAy01nZr6y2q
WnthO6RME/bfSxgYDH9ev8BOpu01Vzqi0cSAAKsOufqt+wYwL68bI+M9GTikA4VnDCxxgNQDuaZI
AeRqghFMDYd6oXaAiegZhgvY5n67cOczciIMiv/813Spy0IZzNJLByVunaC93cqOsc0856FwtF8w
KfxbG/bFOpebL7GrdOvLc+rz2EZ6/+e4tGvo9oCL4BHIar02bSemD6mVt4VNdwBuwj+vG0b4xmJE
KIETrChrY2BRHNVcj4O959GusMXtOHUeRtzYgoX3/GmcaLb4XaLpA+53ANpJlxRt31rNGWOupTXJ
3MWFINSR5w4ecvI3mF1PSV4re/q6q93lxzR3cTECcQGTEubeWW6l4A7gxnOTg+C/7uJCdEUeINyk
09Q3tgw9iLCyvA9xvly4+nSVf8UWD326pQ+xG1DeN73MMR68Pk6z355jRLayc+gdjoZdH5UyjK7r
7kMIFdi0QZKzEviOX4RxMHyfJlzOO+lpvu76Qki4hu+VQC7Ut6lX4b0IC4T8tI3gBXD5+p+GHE9K
iIXGxlccP0LtLbMxCDpAT+FAZsKn1Te1ZEHk8zt7sTY0N6OEryp9di4dZrTt0CtPTUWO8348OGoe
qZvLd/N55tIs8cuKNg0srdkPD5Wp4FpCR6qWwOIc1GGnYscDnAlREe6Fdo0pRAgY33Yc2oAjK4f+
0aYh3jiX/5PPZyD+sH/OQBcoWaZ3rfKW4EEUbiw3am77uDY6qFSmupBbPn95lvgNBkyZ0Grs2vc2
HG6Kr7CvtmDZ6QhEquPDVYUwtDBPPn91lvg5xhi+h9LsKG8crOrW/fRRpje2b8dg4YHNDSAkBN3W
Yj8JY+kEDgiooQvd60DXoCsvZLO5FzKN+yEleF4e+AACo7OMZPquUsv0ti4taVsUar5wC3NDCLlA
N+VyKALb/koLtP0gazhnPbUuXpMrmtqbq8rQTHEhI8AWakrVsKKzS8/7TlUA8NO3eFW5i6sL+UAG
DS8PWRmdCxXzHFgocJJRF9Jpfzku5l6zkAJUoImAgjPmkaLb3Z3Zwqvbe10jFYerBhA1/TboJ93F
DeNWVzrtPsj07AX9zVK6nML33x8WgFR/ziK1dXNgTTZbAgwoMOfQ0aUnWOpwgJJt6HXFl0mP9ZWj
6r8u387MnLKFLzwoNSCE2Di/yk2NkV+TJ0YAZ0CRjaM0BO7SQc3cMMK3PnNjtoBwyW6rzMreZV23
Hzzcbu89D+TsdXcyDf0hAEN8i3kZfXiWPB3L68aKWXPJ9D2FZbhQs5/Jh7YQ43YhmXmhBPE56NNg
B/W9WIEIKTYg3t5iv79KhatZthDnAyT+UtcLWCRjXWxK+rY2gR1/a0bl2hGEGEfWF+FCzM4TJzxp
TUHjReN8GxZQ9PW6lyGEOZgijCnhhp8VYOTNLVC4OgPqLWfuluoqpuOXh5l7IUK049TqxEptZrdq
MnR3Xp5wboY/5J2roETCRWPhOzgze0UVP593XF5MJzxj0pzeoBGTt+1YtliY1EuL4Zk7EYX8EvZ/
UHyk6GwbmrQu8shdh22bbeRW++2UsPQuP7C5OxHCXUU42vvtGJ9tPAVa0i/pkV2WEYOziqWXy4PM
5OB/6fnZ3EzGYiE5vpVukBl9AWXnL8gB5i4uhDk1GT90pdK694a85DSAnkIj+IKNz6gsJau5Iabf
P2SSpNVcLEpqvlFQQbUVzrFGvmpHo4oW3sJMlreEALed1qUpdEwedW2M1o39zNHvHcjLA04o3/DA
ADqkINW57m0IsQ41Ev5SXiWPaoxVVFB53pNW6NXC65ibUEKg9zUSma6PkzM6dBTWcRPcq43yBt/i
78v//twAQohTAh87mLLJWZH9tzyBfPDPsiqTuyVlwjT3P/nmisp9FYQPoEQ9OQcDNpsNJiVAAG5C
+WvHQrT0F/Xbc+MI33YAqHSqpllyZm/Qf+eAwMYeL27XMVD1t8yTO6hb/tIJ+cwcNoVAZyPmZXCK
knMZt4AtNHhVv4IolBYS78xbEZX7FRIpjVav5MxZzmsS0QrUy9EL3pxLx+1zD0sIc5mG+97RS+27
XTY+Npf5PZ3a2TpWQAM63tcCkMlCMM7t6Uwh3OEvqnKj6+6p0Ggxl5sSaEQUJ9qw43TcwVlEtn6A
KDAG8FQTcC4sWklZ5cHSEmzuVQnZYJCMJnVHr3kcVMCLGPZqT4oxRq9XxY8phD+oOQwVoZic6eJI
oaJhvgfQBgKqoTgLGWZuMgg5AHM7nApKt3k0G+qkgyFji2x5eFNjOnb5JuYekZAEkhHidWmG6Tmj
neKYKVSuQH6errq4qNTXY0cCCu1Fj7S4eOxzk6ZTNEgSikk18bohhNC3ghC6uG+DtwUO9gtqlHmL
30u10J33j0znkwwmSvEn0EsXW4X8HcIc6kFJLZ2xmvCboz3Al7f17Fz7QVZpa0C0Kcj43MdweRuC
W4ANBUa69HdmOWE0b4oMnlt3zymfbvzmZFaHmBQrXYmUGrMR41jkdM0dLanErNIJq+6pC6t0AK0i
hZ6xb1ncxeOeeTxCnQ7oT4uiTQyFsCjWqps6BYYjhqao6Qu0flygf3imXej+5rqnPK2tPn63h0rq
O99JzkPN6Y9hVsM2abSXyxefWaAZQkIKJFrUWn9MT5kNUxNeN+jXgXXCKs5ld59XzuKR2Uw4GUI+
cuPEoNCgR6dBM7+yGLFWXtHuAAMVC89pJrcaYsKxAbVlYRV/87xkwB8lkXZ4FaBqyOFVrAPFrH7k
WeMtnJXOPTghAelD7ni5HGanojV+Ad58d9sYL/VaK8GvyOHSynYmRRhCEsoMSjSDWUSnRLXDbZcP
5qqHQbyQ4uauLiQgebQMpwJWduoGcj8G0P37xLVayNEzL0RU/suxrJmN2WUnHTM0EG4VkFpH+btK
U307RezGynX1x+V5PHMnupCKzFYdADCOyRmb0sbizBCHvC9mUA1XnlKJfQDQCgPHVbTwpNuglmWN
haxb4pvgDItTaiZCdCHQg7BWglBLnfugm9Q5ZftoB1hfStbionluhOn3D6kEW3u1wO4sORvW0Oww
WFIPgHPbNQAsayEK517E9PuHIRoLfqGDaOk+8tyD2rJhBTFaLlx8bkYJIY67hcJBi5ef1CEHh1wY
+D5KNBi4USYBHYd0MGKGXl/3edOFEAcDb/mRWckPJrIL+UWtcxxrbElqs+3lSTuTQ8QegCHJY2zn
mvwUSMoTpVQ8PoIudmmy7Y5xa1xZQACH/uc7QQuh2JKr2aD1q/GZns4sWFmy216jwNCsf2n9aVqo
8RXKTqjKoD6V5n0Es3YTJPqCFm9mTolif1PJBm1Qy+jkyVJqr7oG2NwmLNylM7a560/T7cOcVQuM
u7s+iE5FEwXPQxEH1josK1lemLYzYSdq/V2Ac9jaO+nJxPz0xuycep1UbFooXf99eSbN3YEY2Dm9
KrXsO/cdKsU7Oe2kbwCflmAcc1effv/wfCqw40mpTSsQHK9Bj9eAOVfoFruFOJi7vhDWwONlHKjL
8GTTymyvi17BUWXoE3nhgHPu+kIgg/THfg/a3BlLyR8m/KWVLcULq9SZGBYl8y4mDhKW5tkJj/vi
4BnSjS312VYZsb2z/f3l1zs3gYQAtnUp6gw5SU/4bCRfGn+Mjvi5gfNu7Z+XR5h5RKJUHiOcgYZO
L6XOU9hbHT/yx7bDBOHy1WdOhkSFvA3PlUpyrD8Ehh9IK9WrbeeW30aMJrGykqqdokRltKXhvOy+
qVodye3CEmfm/ahCbEPxs3UPpMDZSzhwrlVnBwiw3WDb2q4l271KFKpZqvDtNjEGSdox1HE7UGNM
U80bGxOun2W3eM4y94aEEHfNzBlKR/ZPOPa1zjpqqr6/1/TEXWrtnhtg+v1DlNPuhOWz0eonmyWU
vkVVh4tyZpdLJaaZSSyK6HEc8FWM/bIzvgT4mw58rQvoajejuyien3vZQqAHkSe5I37Upyoa0b+0
FLBAVVcPVpGBgQuvkoLysoVFeUX1v5EzzT95ZpXeQuGXb52Ule3lYJl7TkKwDwVQ1bQztQcdo8Qn
u8VbyJadIV6li6LsafJ/srMWBfQgcY2AZufs3Bn0gRYWzWdylxeHzK2yd0mOvhrlYu/2TOyLQnpb
xcbFDlvnXrWzu2lRSKfGXTMU9I2z/wbM3nyx8OzcXX54M5NY1NN3YR+5OA8FpwJRwnAoOJvsvoeO
60QLjaGfCuw0618Scw/vmco0lRNGIj/V4JhZxn0G1/PQsPMsI0w/+IH2vaV+kLkbEsIe7HZd1oan
nxK7Dg//LA8B5S4J5mcCRhFiHmJYlFiOnJ0zC2rFytT1Xwoa4L2j2Oo9Wr6Fj+TMlP5HzPchtZiF
22eS7KbnCihgv81R52ylJOlPbpFit3j51c8NIgQ/HskN0yo0TlWS4V+u+xUGDeSy1t9qsaQnh8vD
zL0QIfgjy8IKxFCME98yDHbjXNmH46htLl99LjKF4FedAjJAP2Qn3LfSWxjb7TO9mfBHWdFhX1Q9
KGNQrS6PNfPyRbm5Z1pa4Yatj1eB2W1tuvTpcSnHZ5XWg/fEbe3Xy+PMPDFRy+c1g4RIpcpOFBxT
e+vJJvJdEzXvkp5vJiZFkbmXkC39xlFOEIh3ektjc2LLe/ySHrIw3dsqacbghzDXF8pDc3c0PdEP
87lQ2iKtjFE7ZSNWYzvd5rD7OKJZuaqlULNEvfmgYHbTq41xwk5KPvOZDNuVYzvY7Fx+JTOxIir9
PPrvdA5BjdPQufTjZOPgYB9D526/DYduWCIGzg0jLOzVJNbi0g3zkyujTB0wKEYPrr9oTX7l8k7s
aIpgfCdZRLwM+mDe0pZMmaul8cOVk3DdTxL3yw9sLlaEqMefB8vHMs7/RyPRmNm3qJHGQwo5HF+A
6Nt1owjRjyE3YGLYo5zGRtGPJCTBdKEV/sbfT12HzZKM4fN4MUW5H5fsxjRWlVPime+ZGbDIcB4i
oiNBMZnRDFJ78UtsZQufzM9ngSmK+kwlHv3ccDitd7Hdwz5yWGF481MyrgLIaaYo6MuiHtqmXmGr
Se/kvZkCcEZmT8f65bcy9/8L0Z5gYRK2dZZjouN7D2qg9zcp/NOngKyzkFDmhph+/5BQKkNyafmL
zBMc4ejdbD0Tg8kYbGCfhkvIhM+nsCkq5wNHb4bB79OzB4z7DUcU/WtWujbN+1H3t0YKXdjszc0u
IejdMlY8qWzkU6Z474Gc3yZSuRpIaLug9H9OyyQ7tbGpQtBy+f18no1NUdpXBJqlawbnzKphOPFG
xXg+uZVCziwWVhZzAwjB31kYagTOkJ5NTkEm9zJ0ryhijSR6u+4OhLhHOTTkhRObJxPbUzxnabUP
8Wi/7t8XtX0JrrxlZXvBbWXwyQ0w+NvFASKvy//7zLQStX1yktmNJyf5OQsmNrYtJ09YasrYVmF/
m/bp8fIwn6OTMDGYVkwfQsSEmWVRvs7PspP+CNzuGVPCmy7q3Y1N+6qMv0QXR3gjZvK+QAxiO/67
FfLXy8PP3aWQAwbN8JoOH+ozZj4DOJj83sRZ45aDjR1yx+sKwqYtpIEOsCPn13lwiynVN7fB2Nwl
QC/fwcwkFlV+BvaMQUYj/jnU9N8wPrDWURcLC3MXF2Jex1RiwDs4O8H6tzws7AaCD49m/ed1/7z6
58uv4HOPtlEapy6LnJ09SsPeUpZgc3P/vBDeg6VacYmX9En3ZfcpKEfsFWzz63X/uRDaiaoNJp6s
+fkfZYwDcHal6faSLnjmuyFK+MzRUqu+8NMzuCW+FpKfYm+GVxrmrKqTLcycudATVXwJpQgdd8fo
1Cllahr/n7Nra44UZ5a/iAgu4vbaV7d7PG57rrsvCnvHK0AIAUII+PUne74Xr8Y0J3ibcExIjaQq
laoqM/dRjVLIJ9NDQejOlGFUQ9a5cEOodytQx0MZjhaVQ/folVPFJ9aqyn2GoGfmfDHQnlkK+j/c
NR9Qpv8eiWmq62ikoXjjMPNHSHGlIUQeTb2qwcxP7BxJBBLPQY66eZMpwHEAQ/At96BYvuJYYHS7
Xtk59ZRAMxh6oU6xJz6HCHUqp2gJEzazOnYeJIGM28SwDW+yQpqCsGADhdWlRr+5wS1n2LhpS72s
G+9zwPg3PHe+N9dS6O2V+fBIY2UsH1iDyLRgnV+9TYAdbN0rRxkULf4ZS77UGjX3869/f3eTQChF
AndJmrcB7bt31zbhNoOuz+2fPze45QmZl8RKNn31lg9ou9JpWh2dQqwirsfiWH5QazO46EFp3jxQ
/L4ORQX2wEAvsgzN/XjLE5oiKtwCKjVvWZV/01mpz8orVmHX8NstgwXVvgLh9tC9xUHub2LN5THt
WmdNkOMjIfrfTYUYbMfGLG7eRi98M5CdbHKx8Cr7MCeDoS1bBQPcGOsxbd6gsvqXJvU9c7M75fZP
sawv3MkXTs7cNFaA41ZoywUZWPMGLT2G/hXyg5fdT8hBZRvC+ycIdO1XHVEbMQ/dsXDoTennmzzN
fxnejuj76w1SDOvGtyw4yRiLnZwlBx5AJyAJO/cQQKpk5eiW9fqi1Wk8xvWbhHjSuVWleJAZWXrn
z1iAjZMf8gZMgjos31J3qtWmjzRUBd2iW3p6z41vGzCP3b6BCs9botAz9yDArq7O2ZDyhTB5bnzL
gulUJxDkovEhBy5lD+J/fXTKpXf23Am1LNhEUz8ob/TPURV/FXl5oHl/l/P2FSJh29q4xzXn5w80
IohOIJZRO+oNdXiebwxwogUU3MQ4rjpCf6AME/SRQJK+Ge/HkbxBcPOXx7pwYeyP+279P9CFMu77
yQ/x68Ne/t2h/PTKkW/ZR52kIMkNp3PRReURQuo9YtlDULA1TRKY17qUvRIM5iwMmzfopfgHSpzw
pFv97faWfPj8weCWSV9lGOJURPwN7ZZsP3gt2YA5xD+Dsf/Rg8D54fY01+H+qEthGtu224T0PM5x
vQlJ9r4gb004FjsFidWF7ZmbwbqeHT9Ekpb38OWJksU2BhXgfTp5yBXFRa0X+g28q7V99B2WlReg
pKoCRqDn2Lu44o41VMqSb5CfldHPtB5qfuh1L7LpRw0hbTgY6I5Rv0ScgxSj3LA6zsPyeXCgR+Qv
XC5z3235BX9gHEUpBSnTCYgo0Gc+uIlWW6dfcmxzJ8TyDWkD+beIVvyNB6WGdi4yfCXdxmPi5z8Z
C/SR8rEyX2+fk4+9HCgj/3vZA6VMUqEhGpYo9C3CR3+nbXxZN7a1dxHSCtcbkR5G1/PvqDTFsWfT
y+3BZ7bBTsWAfhLkaxN4uKlCix/L0l+sAC4G8PfvtyeYWRk7G4NyQRSg4aF5C9zS20KQh+29uloI
hGb22E7BiCrrIAWSqzcFUXeUcJxs8HYQCRz4DiLUHnR2U+a/rvuQ6294F6QnrIewHlJV942LZFJT
gBoVisHf1g1+3Z53g1fgK1Vp0HdvTgt90XsNImdxgHa3cvbrJrAcGYp44PDyKuxzrczGUPMNIpJL
j/6Pr+E/gJS+LpOhhHLr2YxgbPTEVnrg6syir00WX4aELWX25g6rZQm5gdxaTRTyLaxMDzmJuq1L
hmhTD0uUInMzWF7JpU1AmQzTg5DmcwNCHCQQiq/VUCyxLM+Zg+WVRh6YPgWO9dwwdGhNol//DI7t
5AuYOOC90UF9YFBXPQpPqc8hpLQ3q46QnXQBfLmB/DfUPFQxgMknAyK7k2qJ0XLGlG3pI+5EkCQG
tcOB11UtNn6OnvKIZO0eMoj64OkllzFzVm3QpJBQFc/CbjzToKPQCvZN92hSkv1QEShgAcke0eUK
wfjxn9urNvddlmVHkD9pqI69M9O+PIsoCwWo8xz6twvIwePUR/Wv2xPNnKzYtnDpjiPEpL2zjzcU
jaDGXXV8VcXJj2PLLjjL3TwTUX1P+kpXWwhUOmdTtW65C8pYvK37Ats2wAY9pECqHPgEeBA0w6pt
vPoTbPjhqKC4XsuBHhoi+AZpnvOIwO7gZOHzqp9vawVBJEYaqmpg+TVHkLV3oadb/BggE6hWNUj4
sY02FHlO6qrX7hlChyDlDot8DzgGpBVTNGkHAynXPXhs2GESCxqUnZ8crj0Y2wbcEYcwS5eetDNO
NrJNwjheHLQUdavC/zdHN8bOjci+HMql8tjcBJYpuKAvo3FTjPcaGdMt6cNn9Mep7eqgJrLCvdwB
jRcUrcmZto45AtnqgeZvibNu7tdbt1wNbrBaF0GClniAyDdNhbpkWYGDOuqp2K07q5Y9O4pC4bsG
VfrG98sLGmuLDaugK3979BmfF1mGDMFhqL6HDTsKk1wY5OOv8UBCij0gQ4fbU8x4OxtMKEIFWJDo
nEOSkwlKseiYl9s00P7CJ8yNb6XYCN46TI2t/tT0w7irkvA5ixbjmJk76A8cIXPyGnlT/Ymlcf0Q
ScK2fnk9SKR9YFR5alPGmHXdSl036V1o6YK6PoWaXQgy+xLhxqAqsxF++7pudMuWwT3JRQd1VLbh
WZKcgmxg20GzVTSqfmxj9JKOgP3VhwiAzlHlNJBMxm/vws/x5Kj9ui+wbNkv6yLoWhKcI1/BdQ9o
bKmmpbh+xpZDy5ajnOquAAHPwQ+ajj9EpNHtPjFV6X120QhoFvZ4bhrLnAkdQzd2XLxNsuaRxpBA
BdvXpib1Qv7gww4KbINl0BGlGSMQg2Eb09Rkozw0kUOM+0UX7asx5Pm6YFCl2TlTtpAe8K8r9EHG
wsbqGSMDaM6w6Qz93WSCnlfR9t1xhGN3tg4Fy80Wuj0sQSYjG/8RCmz3G6VHLu9lGHrkABq00v2i
vdQN3gIah+G+L7thfHRTb5K/EGeA2Y3ra6Qp6yuzk5hS0Kb3AH8Ou7I0WfnQt1HvrbtPbTCgcBrk
XnhG8XDBCY5yP0Hjf10srNXM7ttIQAmy5wCEI/lRu41EflLH0LAbdg3omcptOwaV/+8qU7HxgDTP
oyFnjnPQMv6qIJ3S+N2X20PPuERy/bZ3XkpAbNZLIJ9yTBq0+iu0gyCPG0t0m0GHQbR4awQSHB63
J5tx7rYmEAsQhUcgsT40XRkdzUjl17RszPO60S2Hkns0AYFB6hxGWfGNSHFtOOXw7fbgc3ttORQC
SISvITCEtsW63/ix/Mvk8OqNWqotza2N5UpMO6ElVmKPRd6Fu6bAMwzqSQuNUXO7bPkRKON0WTfF
zqHx9B75v0/MoMfPlH9RR+yGol9nEDb+r8lMGwweggN3gP4FyaNP0bXWnLP2dHsXZhbJxv+BlzLp
jJdVZ4Qd444LiKpCSfdye/CZLQ6ui/fOFDhwfvCtxjlAx+OXAYxjI5zg7zoxK6sNNvoviVwoJfdx
cfQVwG3UIHotinzhqpj79de/v/v1ph1Z7TFA3SlHYp73wxNzJlQbhqXmzbm1v/79/QS1W/kc2L8z
HUEORiCbvhWaLz0d5ka3jDdRYZ+XZSPOgKTWm4RxiOGNxdfbOzsTFweW8ebcccogAM7SBMO3a4bJ
dZI7HYU7dxhebk8x9/st881j5jdXRbKjDro83PAoTPNvdcgNWeidnZvAMmGToJmHGCPOrvKnKy0b
2bTRkn+YGdwG/fHYd9Hk0ovzqDN5dPPO3WdmFUjKj23Mn0aRP2ncOmebfNTFK2vDTyAUdNZVu2xY
XwJZU+hneeJMwGHzmbqtcwrpuDKIt9F8TZigkSlO4DjROrklAhTg3tizNXhprIxls7oQxZQEgQCN
IxyC9pDaHjuk3jx3sQo54xb8646/s1qiqBnDIaiOCqK6GxEzuTH++G9X58Hm9smfiVFtNJ8JFZhB
GZZI5PK7MZTdobsjOZGsdzYUXKcbL4vVXXDtYvXaNlxYupkb7Xf4+u67RNaGkCYbJJ663tHFbQaY
zAGP6y8OwiMHLRm3P27OMCyzliXw4IWc5NEYVMuEC+Ua+MGFKsrc4JZJU3BiVbEn5dGP+y+69s22
jYalXMDM4HbXWoKMt/QGTx7xrw5pN7TZL4uQzQ1uvdJdBvc2guDtLOQorwBttg+85NftNZ85snbH
mg/JBscxsGjQc8oNeENGxFtgiQk1aLjWTWG9zZXxGsePE3lsWuQAGK/rfZQDftiiN/r2DDPn025e
i6qsLNHDLY8R6e9cEMzTXn/R4KYn3IATemWVz4bt6aatAQeX073oEBBBhSKE/tG47tlhg/VEk8Zu
4/PpXpHoWVZ5t3EoW9InmDtC1p0MpI6Y8LCtj0bTB5BSgBOwA5/K7dWfG9wyW+FnYdYhkDhGGRr0
3ST9nk2LWc65wS2zVbrter9z8pNJIQsBOs7oUPJF8eGZWMVuX4tEV3ptkuYnsF59avC21331ndfJ
nRc3ZmF5ZizM7mODmsXAPc/URzd1vpsBkS4Ef8pNnC/1B80skY3D42HluQI0tUdTFo/utbDdrj45
dtfaWPQUbaFpcwZrqT5wt06OZdMvvIfnlt+6kkU/xPlYxO29AbCbHWkOfXY0UithqlNbMSCATk5Y
d0t42LmFuv793TUWpf0kwUCAyjMHS+IdfF2CNBjngbdfZQl2GxsaCRH8DnGNDE6lN25UgbR9Cr+u
G9yy4RHCKxBJ93GOJvA68QnOwQlXQSv92GbWB1Q0aaJGtGfQb3abEfSLoud6wQLm1t2yYQKtYzo6
bnOWaUIOYGlm31soby9c7B8foj9gdZHxoT7mTC04TxGgjC4efBXdpK7Yptd3/ZrF/wNMR8DIDsXu
rj1zBO1HMUBwVFyptG+P/vH99QeSjiec5qKs89PVRXASnVT0NS/b08iCt9Zdyp9+vA0o9P73+LMg
9KVo2/asRhwg7ZXssYa2z8Id/LGbi/7oVZtkEfZt1uJV0+c73uWPAvmuLbKoP28v0twElvWSHuzS
1/LZmXQOJOhHDrSe22bsV5YN5ULKY24O62FMugDXF7SITmQCZksm2SMtvR9NVDzf/oa5jbZsOIHe
qgakFRFErx4MmuI2xg3u25Lve5E+dGwpNzS31daVPJLYZyhJtdD/asANRTr62JVo7F8w6Lllsgza
b2OVNKluzy4BBkwh5FVD+r3PkEe4vU4zv99u2MrxrgVpXdWemwTBeqVApZsW03Hd4FY8Dak9FQ+g
GT2b/krOStEGvGmHAkQM68a/bv67awal8LDtg0KdwZBbg93Bz/JDNy0DY+cWx7Jjtx41xAn1dA8y
kfHQxOVzMubjghnPeFMbCydiamCysDJ3CJ/B4XnAlXyKy39QhV96w86cHhsS1+SU52PntWd/AuEC
SrSf8hAv18AsVrtmzMzmvIdYtsdSP2zPGp0KG2zIl2vpBJQxkIkOwfSHBMm66C5KLIvmKh/QGNbD
opVboL+4hZA8qvBr3wVRYpkyBJu9yPSqOUayLbpjlTPy79CAWHjhZpvbcMuWOXghoW5gpvsRwFow
LPY/odjxQ07pd1eGC2515sTaLVvotndRgAqyE217fwtC1f7Ui7bZrbI3u2ULzB0dGu6n7ATaWsg0
EGJ2QbfU3z1zlOyOLcOhP5kaPzuJMfghpoZuEBLfKdH91BqHduLpqhxLZLdssU52MIyseEBF6zuL
yRkUFEczQCE6LQ5oBFiYZm4rrkb5zjlJ3jUg8q2bo38FkYkI9MqLT9i5tbrO+W5sGgeyHcNW3fPI
j8ym9rLE2Zqh6PZ+G+Xss3RyfQZVvScXztWMJ/mjIRn8bAp3an6SOXQgtqNpggIadJ76LEcXQsXr
zpdl4tThLXQUOnUPUGm1R6OyutSuK1ZuiGXfgFl0Kq6Nd7pCBn8H3XW/yDUzt9uWcauq5m3ott4J
5C9ICVMgYsdtVuTdmnww8VNr/MSvndAwkrx0V88XXjXw4n6R3e3D80R8OwpwA5kFge/ELwJl8iMr
I4HGiNHPQJIBIW0A/sYfjeNFL7e3+cPDhNmssMDt+JSmwrhPPPPcAwtBjmWKnB0KxyzJOn1c78cc
1y99ZyFiYBAT6dPkCfDTbPxOo6wvPEAJeQapbhOCrgH8fJUO/4qwjBzNv0OCR4GjGv0ZojcNRVcC
FQ4ftrKYBoqetbwS9SbPVDIcIZNSeeXOtGXobnzd5gE46DkJd5BPGLNXH4p+Dmha4qGJhoMzeqxZ
CBk+PGT4KCseUUUE9TBRjc+08SsoP+dFPuxqOabR3e2dmZvA8llOmBol3JD8ysamCp6Ii4S6D+7v
seuWwNZzR81yXRwlPHMNC59/Bwvgzt02SdHucz/ceSlI0yoKNfjbXzN3zuw3hgOEsO+p+KXlejoW
qbdlNZOntKsXilcfA8exIZbD4ikJTJJM47MKvH8NhPKom7incXT9g0pL5CR68kCBiK+H6CsAucOn
MI2LfVsuJRM+DCkwv+XSmixKAidRw9nvgT7le4ZCkar2CbRu2DeqqTO8TL4OFj53bjbLB0GMSygn
bskL71EHd2u9LR2a7vOivTQmjdcE9QQgqf9aLoeoStcFafeNlZC6xn0z3QFMNP1adSbsEMaYFr3s
lUdeXBKa/Vj2e+rX/r6vlgrWMyZkhzFukfoTCarwxQAHSbfJ1HT1l1h2xF23C3b40lbgRIAQI3z1
VQ1VxU2JTjzabDIH7PllolehyLEPli+QCa2TcurSJ1qkydcRfexyUxGar6HMw/CWH9DAHaWJDslL
Q1UIJWjn18jiYM90UC7E23M7YZl/XhZBn+Uif6J4MLyOfeCA/i3TC70nc6Nbpp8nucfQmDo+E+8a
glGjtd55k1cuvQ/nJrBsm/iCC6HK5IXXUEHtxkTfNUqy77ftYMaWY9uWdaZ53JXqbDQLa1SimNrl
I8Ad0ADJ001QZUsVkavd/tF5R3y7Ub5xx7BIg8S5UIGgZQSsYEOqcO9LTDZ6wNxEaI0F6b+/jQl6
z29/3szi2c3zKcoXaQFp5pcha/vha1snY7dzXTxejrcnmLnG7NZ5CMjzwUQDf0lJ2Wx0bT5Dy7PY
VD3qqUpGF0/y59szza3fdQffRTKqSKAINHj00gi8Izjne1H2n6k/Qa40aIfNxMbNINqHCXf3guXM
XJx2R33Dyh4SoRxTstD9Bj6i7GlMRnlxpnTJ/Oc26Pr3d1/lDsmUj4YVT7Jt66+JFNlXkESt6sjD
mbNMH9BPNHwynz25cFgBiHLziJ+7Lgz57vamzJiPLc9TyqwtQDFIXqJrW1uRtP2ubNDsoGrnIdLD
qrZxfIflAyJexrDPPHlJoNX0Ce4g+jQ6gi4Yydw2Wz6A6KRrqmzozn5Tq+4+kbq6Jy2F5VNPo6vu
9lLN7LTdWi9jL2A85fqMYkjGoMluwI27b9KCTAsPu5nNCK33hK6j2MRdxp8bVgHgNUZ/55FC2YBC
HvwqNbDuO6wXhcKLsRnQufyMlvrx5Kdt8Zq20E27PfrMXoSWlUvgDqkH6tWnfGKkdwF5dFkFCZki
KRPvlJEiXTLu66p84I9tRRzGfABODS2fsPvqwNL0AUp2IGtoN79dsuuSetuv44Mgvt1xr9JEOIPW
5ZNfSIhw5T5aKO+DLiyqhc2fWzjL1KNsHKgXachIphClVzK9Y1D7vJuMu4qQA59g3fQoKcdD5LPy
CVKSoC0kvX9pc77yIrEFcPwyhXhr4PMnLqGYdt0OycwTWDNgKf411S8vt0/YnB1a1m5IA1oIt9NP
xJvUNsmu+jTuYh1h5lTZ/fWy0IMcmFM9Xb8g6nPciYN3bAr1moy4pORYHUPw1a76FLv/nfKY1l5S
62+g6JLFJhpwT507t03jhYf23NdYtg7lrTboSto9ScgqbciASOUKOx4DXe1lXKgDeEyfC+XXCx/0
MakG8e1W+IbkIE3JW3XOrxIjI5nKndZU3UG9awvq2nYPBWm6Z9VY7sHwILdZv0h2NTv31bLeXcUg
rcyjSDT5E1RULle4NXXAHEFKp9hFomi3mkyPgwBgrBX4k9MsctvOrbIVAwjdgt1/TLIn3HyfeJt5
26hMvkpo0UDNSprNMNJuGyLYuX1qZj/UchWq6ty494l65MXo/iS0LCt6RLdLzV8aPcX9WUxDTvZ1
6EfVBjrXkQKGCr3AdMcytAwtFelnf4flUMY+6grfGRSObD4eBy2LHfe9f6mj92McXwikP/ejKtD4
RFy5i8FlcXsBZmJWW47H14UC688IJT7Tpvdm+iqS+BIlCdRarlfltWn+9kQzF7Ktx9PEaZcQ3vXf
OjVllwwadcexRLiP67P6NbCs2d+eZ8b32435dNTSbby2f2lCFe0FODIPzISf+muT++0ZZpym3ZlP
uyLpJtbUjwosT+WuMwn90UXCeV03vOVnorqIysgtGugGyCaEPogDEYEN0IhewRbCrxkjs7vzSSDc
QTuaXmQNqBVD0kaxwT0kIwSwHam3E5eX3hPJyi2xnUmUKT8KfVQ1wyzMoXbvVMEJxN5h96PVSR8s
vL5nHkWB5Toa1roemYx4ioL2BHWsdiv7fxBinHUBTYzf3sNz9b69hjW3t2rmTAeW88hVUolkaqtH
X4Se4554C20BQFGrGqSUm4aLPD63LDR8XPmJlpegyE73I15i32gU/PCTIP4rqQOkrDTErWBH96Bn
/TKEIfLAFTjzFr5y7rxbDw43ZYRFgyuf0KLXkqNbl0ocvHYiP2+v4owLCqwghBCWdF7T8G+qhRyj
8pBZd9zhjoaIDTv3PqzQdXh7ppkvsXv/xxF6V6LKyycIWZdfqV9ETxXqPusGvxrbf67MKuqryC8e
OZiAEag1zI8PE7j/it3tCWY8m93+rwT3Ajwjyyfq0Cw8s0ag41C2SPcCd5tCYYAtbPjcRNfj/u5L
uAKdo+thmXQRQ6kix4lzNyP4Ys+h4/Wn218zlye3EQF+5HceUEjybAxgZjKd6C7X07TNXfOZKdgP
gp9yY8AWt6ekK46y+9pJCE32SyD4udNw/fu7z3RGx++qoo3/DtKy2kw5z451TJbITucW0fINKmyT
UXeV+MYA9MZpgFoGWpjDB48w+XJ7CWccng0MiKpQId3AnUuUjlg32r2CNmUnEFL7gKGZNvbQ7CqQ
gGJL0cLcklmuQBQJUN4gjfg7ohlRp4hIh+34KIz5fvuT5lbN8gW+CYJQckMvwss9ghRkPT0p9DrR
XaEAa709ycy62XgBPcmgJ5OgFzYkKdhW68uYXXHZCuGICad/ic8e/Y79Al/q2+0ZZz7LZr5NvaiF
lALjr43Xmf0URB7glD5C+dgscYHOfZQVNoCeMw8HnzgX0QFKEJnkoDK0huX8evf50UXX7tHr+HN/
fUXe/qo5E7Z1gYgiXBKvHX8J2rDHHAQAW+ECVcWcK6K27vIdMDLxDkwE9OgY4W+VYu2GqvSvuEbu
9favmDmTNvyA8sYN8kKML0ASyW/UCGweiavj7dHnds5yEkylNVjpRfY6RujARsK92hMOeEDlL8rf
zE1heYqwbOKqSE32miFOzb2eHrs4jNHUR1fpuBLfZtAFsbpxh2KoLkkum6OrxXgvhjbcdF2/1EQ7
E1L+ZgV850wVC+I+q1l8kT2yLTSv4HrMAeyMeCFLsICpEPq3a/3Q71fUu9kAxApcKB9nr8oDpzu4
gevPBTS3FvZ85kTZuAQT5nhAENVeCO2mEkyoJYjfWpHRpQbLmcWyQQm6oXWK7HZ8UUH0yUwAhUC/
4X/rlEzhaYDs+v/DTGfOl41QiOJJlqQx9cX1OrIX1ys8Uth90GFV62zQxino3uE92pq7i2xKedJI
jLmbsFpsbZr7guvf3233mFWOE3KmLlwhEY0ce//gy/DrgDO3EIPO7Yhl5tQdMjZVbgIdqAH+Usdf
I+iUigyqpSOaNX6/iP4fLHNzJ8wy+bj0OlFxOb10jpvws1v2AypGTI5xthAbzC2Z/98l8wVSiB2t
xf9igyu4RmRm3HfNKo5/4tuYBRUD7s5CmV5YBjpKyYGDnDzj7le5XdeKA4wIjCDNJC4iKkUOXZga
BqLhiavnMCjFKpg68WxRIFyFVRwF1XiByOsPmgGWGJQrC06eLQGUuM1QQCxxvDRF8es3tg/tGEsu
5OOnp5da1z3UICLeOuN4oWPZ3Lsx4FlMlNFlZFpu17KjY4Wst4BWptMhT4eL8qSTbtwhDf5F16q/
kH/72BA8G7cAxaeQO6bnrwMZXgrut7t6QNhw+xBd1+LPqoZnM+sqorMoR6x3USnuo8aFTlYet/IT
k4m7rXBPtck6PWisk2XR0FpszFCT7qKDqb8nk49em2Dg9w5zVxH9YArLpHmHs4RWVIMpKjVBgoBK
seHG08OXundk/fX2qn3sObzUivHpFNZMpHn7zXewE0mOkumm86FkhPxk9Xp7jrltt8ybgsHOcaZg
vPhpLz9JM6gXdMaaVfe3Z3cu+nXTSg95rIucAMxukugy5DDt2z99xvDsRsVGFgXVTdlfGvdaWPRb
dRTX2zTLoEVSXHFht+eZ2Qa7WfH6SIFCRqIvDQW3/4hsDjA4P5HcWeqpmvsQy7IzNI/WIB5jr0MJ
c0BLhNrGdfDsFn5+lkG8UMOc2ek/EA1uDTofkjQXMQEcDGDAJszDVf2vng1lIHXrmcTpMXYJqsJR
ofzBBzx6b2/AxyGBZ8MY+JRNRah98c/1l5M8vC+Ef3Q4+fR7oinpfzaVKxdO1dwyWbZNjVd6RvAG
Iadqdv710UbTJYze3OCWRUeCuEE8Ic/aeGCAcycTfklbaHTcXqe50S1bBjzY0W0qmotsvYmh2jp4
bNdK6GisGv+P3r+hzlqtk/rvBL70zFpneg66ZElR5+Nns2f3/rlwDEVWmfpv2XHTepu06SKv3ace
1Mmig/aruDsnbj92B9pHZWiQLacT9KmCJO7oX6u+0C4mkyxru7pr/BcoVVGQJNJo1xWLWmUz+2MX
k3NHBkOU5OHjGOW12EJ2D9mUWrWkWDCUuQmsA5AlRI1B2XgvRT267sUtTPBpmnBXfbu9PHNbZIU6
gaE8CnTL/6mZhyanoRIHIDTFoL8UBkrOvG7kDtyxX8ehWee07HZKkJVI7hUJ/wf9dsGmcYr8gPfm
Uh53Zr3sJkquwyLTisSPPnhDyBZJz3DYkLhZ0hyfCXvsLkqIRkg3c+r4MRFoStGQtfwd2SK9Rfdi
6r6sboMApep/XxlRBj7xDhIZZ7dO75oY7WdptchcMbdOlk+MotDBK6mOHlUdUP6gPU+HqHm7wSrq
BOLZjMOR35R5XujyAn2Hbk/RHPqKC6VeohKfuWD/aKfM3YL53aT/8RI87hroemx/48YLkvibPmiz
dQ7YbqZ0AfwMxNjnj1q5PHuQoJ8p9wPt8yXtnJkPsRsnDRS6dNlO/IKWMLP5fYnrILoWptEEACHf
0207n9lvu31SElDrO6os8eaDxtsDQ/5LHyCnW+brLlmbcliATlDyPs8fKfNgeFqHqbubPKjpLrxa
577gGsu9y1MIpYlLE7e85EwCRk4AtQ+zIl6gPftdk//gPRNdp303vItKmBd0SE67Js69v2RfCv2W
t0Ot7rKwDMBkOOmY3k0BMc5DDgbwvwcJozkISFD9YNAEZ4eqIk1foxzhucHO5MwD8tCZGvybRyTf
j33nIz+NXDL4bqdY6gfAPMr6SDOR11vfH4N02ztRWT2EeUJwg9Q8UdmjjwRzcgAcufceRBgX0U8C
MUuUpQDnTvG/0CfTpI/oK2yRJOBJXd+RKqj4oVEFVU8wB5PsAEwj/E1iCRH7KEiCh0iO9Iy+QknM
S5aw0x/ukA/h9f8uYcLQ1AalKX5i7tDcRSUoChoK1eQVJxij24FWm/VTZxzk1zqoGKNaEh7X9h1g
dOuelWCoBA10rE+5RKKd9E0NtUGgIFf9drs2KlN0TLXhCDQfdb6LALF0Osk1IRya5a4h9ruDq9Og
Zrgn8hM0gswxh9jzMQBj9u0f/qF3wuBWeIDTVJseSYPTOKF16Gwgh1vSOw5pIGm2unW4dLdsKhcx
xx9er5jPejflcaU6UA2aoxDeUbLo05VhT8Xi0kJXpuv0l9ufNXNS7fIoaNjRwpjG+s53iqo7yGBq
imNqXM0WUp5z62Z5ExCYe3XCXWx4FBPU3lEsigKwW41IPyOVh5faug+xYgQdJYVbC2z+yKD6yHv0
mKQUNr5udP+/R4t7riLuRPWdRkcL2VIOvtJD62TjwjZ8+AzHblsmbfJKGUD++lNT1MgMU6cf96Co
He5Qu16iN5mbwzLsMa8RoEXFeMpBfnHgDZiP4St/KblYqZs5THbFM2IxIs5g6I+k6ByxFUM5VbsQ
RDRLsc7cBJaFqz7yRV+V/R30vP9GJmfctCv5aEObJE3WlPUunluo0Bb+IzKf2bbxm4fCX4S6zv16
y6Q1iPVYW0z9SXZ1sTEdAIjVwFaFHX5oFygBC0iakIT4/YZlf6sWrQ1XV7Hq/NusaHkcF0kQhsNp
lACejiDW3cZNH6wJyfDTLdsVvo+Kf+Lpu8jz/B+RbMi0cZS/BDiaW3fLeF06VYZMmbhLyPSiKxRb
Mr3u3YvfblvuxOugTNVw4tz89CP0joYpWcg8zfhOu/6IUhFQWH4NKgKngM67V1BnQ1w04gY1Kt9h
1zdLb5QZ32DXIhvwQ4Q85809i2l+ZgxgmyRTwyZoVtInhnY1EuJfCrLxkzzlA6ieCTjGug4EXavO
p118HHU8JE1QD6dm6EOoloHys3AWIV0z+/BH3TFFUbAD38tJl+Vz40cARwRNdqRD8xDK/+PsWprk
1JnlLyICBAjYQj9npuflsfvzbAjbxwcEiJcAAb/+Jl6NdUbNDXYdvZCEpCpJVVmZTbvt+mIq1/rY
hU59iZrTMwWR4i6Bytg+yNbqhTXXCXOxjQ93o9gZU8eFasKpGaD5lZM+mgbzCTQRRz9OnkbQUGxb
CMWU+5RBhE8U49mpWb4zEwc+rtlURwB5R8WQk6IuoLSeWPcmiy+JN9EQMs+b6vbQuGLITZsnlp0a
/Ykj3wWxLESr3UH83DYtytkrwMrV9KYznJNyzttjb5Wxde8mKeErZQOf+zhHTTEyaICnnnTl2a85
0G2JmfXuDvo67co1Tte+cvL2pdNZKL2WsF4UWCR8/NrXGx8FoIr7e3MS0K+4Q9zjdEmgfZLUuTi4
Bh92t+f+c+t11NyiWULyAdBgeQZmqDlWYvIvIJMBY5YVZ7vUXhUv0E2RYr/gIWeiMQcJ2ANSgD3p
k9Cj/cr8f+6gHTXJiPo4zy7BpY7nPsLTZED1V9/hRdnOqzFq3fgV0yVN2lvEMMU5zyCVJL3M3JVy
+nF7EXSNK6abd1ZsI5va4HZlCWuG6jtEeoh5cU1p1WuqDrqVVk147iGFMHTyjOrOJ5r6zz7UPAgv
vxnmJjQncVQyFNlMNqgXcmzVYZGw7JEnMz3Xjm7P0mJN/wm9EEdNKZpQ68jqXHZnR7h7zn3I38FR
j97BN9jbTOJoXkWcaRZETTBKZHjrqZH9+U99Z16hbkHKyd50DDhqWhF7qeICYfNzX4POGHIY+SEt
2DZyMUclIwEQT7SGPXbnygeycqEhnAxUc7vMe7u9DhprU9OJomtNnwadOJuTLJ6TIofUSVtQcP93
ayyEmr2qZhWl0Y7VJM3kAmzrewLE0REvkOBU9548dqzpD7e/RNeNYtQCNIq9BTM4m6CzOleZRb8J
2vs7ljXiWFf5Ksbl0/QJtq5i4NyxY5Rd4ADKXW56902fzY8mMr9BiDhGVkQVeIqMkPs8Rhlb0Gcv
RjyKtaiSbr0Uw3cAUmFV0sgz4E48THIoogOU9K1seLlimboelAM8sVnlQWe6hrKsU7z5Yxy8SNDy
7Ic8Bv3fprVSU5DErgmRA3y8rHi5i+P+C2oX5UE0/iXF227lSzSGr6YiceWLUY1WDWfSjv0Dy8Uw
hHPdNmtwXV37ymHugKBtciACe45R2XfH7SYBe/zaO1SzndWUGe1jz6lSKc68BS0igBfp8c89ELrC
yWUGm+HtldCstpo7w6NrtInpYrV9RCyhyZa3+9zws52bm/GKi9T1sczfhxt5lU5p7yKBeWYLOIWk
AQogoQe2rhKh60Ax/ZwBcuYHBGLIok/eY4pUvDv4RTRQbu5uz5NuORSjd1JEWqu0FmfogLF97HfI
AtRxuwOvpB1JFKWs9KP7FMW+m8ysgpEJce7HzogEF/6+H0RxbmsQGd/+FM3Rq6bRcsNtvKbuuzP3
QV/YAJGLGkic7nTs58gT9Jw2bbIPlr9ud6ixEzWfVrWeUTpBIc6ODTkoaFlcCRvmFSPXLIyaS+uR
gehys5TnZNE2qSQvQupgYRJmyb0LeqD9to9QjL13OgkSoyWkBYEBpMfdbO8mmViZIt1XLP9/MBFS
DLVRTqQ/MYTNLqT2xYk3Xr+3oGv8bOM5+Hb7KzRrr5KO+ONYsRzELfdSTGFfVveLymMyDF/Lpo8W
OpWZls+3u9Kt+vL/h0+acgPpeLfDUdwlV0QDp8h2t6X8UcmtWDwyE/OYuKU4Jy2YvxLo8oZDAFmb
bUMnfw+dAXxbxNWEGHWZeIdm8tzj3G58fjsq34iZmXYxNAzeyiyLImyW2D1zoLi5bfDK+S1ZnMUM
wePzRB3xGLtWfjeMzD1tal0lGuF1bbWjXF43/oRlbTDx5SK4dLt1jfdTSUZA1+sInmaYeBR5RjxD
RiCuwUs+Tuk/t3vQ7EpVxpPFDXAnyTzfx6BizmegAMclznu7cd3wFSueqoGjaAMsAihsR3COTUUL
HiEQzxcpeKtv96H7gKXvD2aFsl/wxsTW+CdbFteosDIs4/u2tlWTBQ1jZjbpcM5rXMt82dJdLr1f
2xpXTNaXNjPqHFy5poenTOuN837KzTUHqpsWxWSTeG6TaWow9SAQQdVZjZwPD9aUDnWtK6cyHL9j
ZqyZzjKF0iHYiLxwauzftydG4/tVoU6EKRGBq/pl18gmiwizsuNUCiNqTNpdPX+rW1PpQygjVuL7
Eh1BdySJ+kR4J3uEfs3t79BMkkoYUrVVUroWtiT8WgN964Zc1/WOlu39SbxA1csUE/c8rysxdoaS
iz2K3CGp5KfY/V4ZbIssqvwgvOJNMljLQlSV1e2I18LzZIiB354f3Scs/3+wXFJzUeLeMJ2bxnvj
VQelNzNIo1IwtrICmpepo9hvVY8WEnsI7IogeSdLXWzclpbY9XHhJ2ECEYBTXBBvjnoxzl1kBPaa
DLzu2xTjBs8jkCdJOx3/qHeb0rejyciG3QC4y+729Om2l2LhTtnFRpsThqzfkL4zkoDqYsQkbmtd
sXDfNMusK+YJAAQr3kGeOu32tt+ReWVpNEausnVUwGH5eWlNR95bT37NTgt7Ox1AMzDFa/ramj5U
po7Jr9zaNhrMUByA/JzV5XeQKVQvTj68DDF+3J6q5cb7iSmqdB0NceekFMF0ZLXnhU5t/vhD+7iQ
5t7VoNKKAL2lK31p7qv/1dV0QHU0x9MxARxvkRJZ8jkJQoOV5+wXPZGuW+M70nWlHN69sKzJsOl0
FE2+B73wUwPNlYW1vGfuWxp7h65dI8nRbGVb8QSOZH5KJnc6xj607qcMZSFttkahpjFFlbWDNCKf
UmjPgeeqjEHWFQPhduCJ1+6AI683lYQQR2XqSOxgENDWMR4cv0gOUET7jdu4WAkY6OZHMXU/m+fZ
gRbsQ+Mie42z/H8409cUAnTbV7H0uHRnlDj3dhqaAX1w3DfW91+mvjkPiTzMY7oCLtQZo3INJ24+
iLq3od9TIcnmc7Dsds4965HJMMDIcdsUNZ2oGDPS5lNrCAN7tIFsBhu/ykru8tp9WDcLzVqoULPJ
EQg2uRVoxmywFDA8UzwbgIvb49fsVRVqhlp3ALJQ5nD0wSKycG0HrRky5J/dyDWC1FjpRvcNimlT
F9eepOrxuoZYIuGgia7XrE2zm1RUmZM1tBwbuzstTBFOnr8tyWYn+FkE/LtHhhU3qPuA5f8PV4fe
a+uyGof2xBfSt0aCOmzRqry9CJpbw39EOIPYksKj2Snn8kAg3Spm+kpz8LWjnNlnwwv3y3tjHg7b
ulOMOwHje5KImgCTNQEAtoD+4opElW18n8b5afG2NTyvtzUhpyLO8rHrUZdYZSdilcMuZuk/3lId
fvtrdCujmDn1JjnatQVXVQf2awx2hifDb4YV+9a0rsLM+r4BH8nE+QXoyxdioTo7KIY1mqA/oKNP
DnKVRCMZYgHa45Rfmtw6EhcIVQBW6J4lWROC8vy7k2ZvvoDqG0JR7U6Cwmzsxc9xGslpHFaTyRof
oKLRckJmw8Pl6JLnXvKVsJ5EcYkKcacu1zjVdV0o9o+qv8SMk9h4yHk3RI1cYtw+tSNQ1W2C9BNH
xaRNwqtpUNHiAqFRAZpwgSBn3UJeBc4+2c1enKwFpzQ+XwWoJV4QtNRLkwur+p9EzNN3xA2nXcmT
91FO00ooQOPXVKBaI9zYoECK43vKXZMP+95FPsAfaR2B4dcMBwqS/9smpFsdxSE4rsv6NAjyB4Dn
0zcWC7KXs7R3ac3+ud2D5mqnItdyYIIy3xg5NMpIdvFN1/ieVHNhH8pC0vdkaKqXtrPde8Mzh7U4
je6rFMcgkx5xMsfPH3g6iGNuZNmZGxzyFeXWba1C2ZKOQl0D5QsXRChN4HigaO/jfhEGZGvqRoWy
JQaCcanB8gvPEdCKCxBUgjHCPyLYkq0QJmr2swpoIx1UbU3uIj1cdP4xyb0zYk6IsLdZvK9L+nZ7
C2iW4z/ANreOzdqMsfoiDw6NPYufSercudkqubDGYlRQWz+aRRBYdXExCaIfLADRJGDIbPEF0MQo
Z9vel1nd+yvHqOZoUGFuU9aOlkklVsYegTpGIU6LhJcF9rLj7RnTrYvypKci8TFqml8SNhl4pSIt
y2lA0qgtquDONi1rLXanmznVAYxtMAuYyiWbO/QCqHkyvglk28LesTP7YpnEIJugh46KffOrLGiS
LgYLMCMLlXiK9F1hrdHI63aZYvQgjx+tLmNDGuYu7rNNhXIYvxp/1O1qufzn626r8LcxK6jFac5P
uZedBxQH4zrorWW0Px+/rTJs8NH3pgQI2TSUVvVM8jpBpM15rZ3V0143/GUPfLjJssQtIFvuSrxO
HetfIBmGCOSZa+Dez/esrQLgck9YaZEGxQlEt++L3F+VDgdwpEJkeZsWpa0SbIg2SXKDezWWOI2t
H/2E8q1d3Xn5pmpWYqv4t2ZsPfD12sWJDvTdcqo6zLP06xabtlVSDTaOgWPlVnEi4O0kdDjlGXvy
S/9UEX8lQfQ58S7Gr1gzJJrcCnUf2UMO5TrJkLZmrH74Qz6Je/8Ytp0Rpn17ybrpB/Cza4Vouq2r
POvJXNZ20rmLYUMW+c3M5QvIWL3XgKxxzum2rmLcflYDApM1xWkCOwLeK2Dcrovq2+2V0TSu4uHy
qamQDQwwfFy4szMuWsFpxjdsa325GH2wOgA0vcEA+QImJ57ZAwRV3WNpGitj10y9CoFL2Jz24+Cj
9Z52btQ7RQ8QWUuidGzkpneWrQLhIJyK9we0ChceUIuGf14IFnbRtvlZvuzD/OSFlWbCX1qn3YLi
y0GUuV6tp5ufZc0/tI6q8XT0TQKXkQAmFgLQM0cVAz1ILRt3d/sLNJ5PJdcwLaPlJTha8Komxavs
EWrK3LcM4MqsWMMK6faoYtlmEncyN1J8B8/nKcSNEGfnKnBcN0uKAYu8JSmBv8MXLFXRfoHz31kS
JNBr71be07o+FBPmhcVmFGyhD0rz6oQ6t3/8bIx3feBuosQltgpta4TBWJE06CKfPfcetbD0XAMA
s+lWZquYNpQwDAPuX8bRKYu3hbje9+JvVe6ea4Dobm8lzSSp4loiq4rWl1BfCQVqxUNWJtDvEuWi
wDLFK9tV18eyjT+YhCMC2+1qp8RCJLH3i6eO3RwhRenKXccr2WxbbxXdRgRtwUeW4lNiCr8H4tP/
+Q04L1ygdlcck+5LFOMurLpqjYKZByt1T/bQR21T7qx0E1jL8hzF5hYlWIyaGD+nGq7V7a0IfL2v
gYtPMhygqUQ6RMJx1gzkUxNHd4oRJihZTjlPzF8Ikd9JQ/5wAfVfmSld24rxAelZwOhq+xft5KNE
7UzUQTt3ZaU1jau5L9MHTpe51fTLtGtzR5dRU9SfbGxdOT9ZA6IfMGvZv9KUNyFOig7+iT7ftjfd
0JUrcZmN0zRMGPpsSpC7VimEO/eIuYo12RtdB4qx9ZQaHiln85c/WfZ5Bt/WKZ/LdOXCp2t9MYyP
puyaduIGBv/XT1FM4RQ4FDxrrRhE1/jy/4fGeRaMyeS05q9SVN0PPH3qRwE9xhWyvD8BoP9EQMG2
Yv/d/DikwJGlcf5v4HcXCMJeaNYMOzGC5awwOAuHOr64Y3vpG9Cujqn73gzBxi2lGDadSseUwGH8
TAQYV/miR87ARb/N1lTiBKctygQnhfMTKiNOZDblEMVFspLa0i2KYsiEzTOEymrnJ8SNgKieQcdt
tmylElTT+H9SWi5zmh5Qkn9R+NzlEMgtyNUuuk3cLpanprO6ANJ4wAoFvxcqnHAYXQvgLPZrkyWr
6Sw7BfI4nyj9mZptD30vaMjwZlyTDfg0T4OhK2Y8Z7MfzN5MfooZV+3S935TCzfJyebfCcJ+p7ml
53iewV0vEaHf9kWKcdcVgB0oRR9/1Q6qZkOezM25bZvq5+3mF//5if0RxbxrT9qVYxr09+CAYIWV
UdO251LKSwY2nKKr73jKV7zsp0EmzJ5i6g2UjNxMyO5XlafvbVdGRQmi49p5DRDcnpphf/uLPr0O
oBvFrL3WTmYpefcraPLgDmQZ4zGZ6ZCExrCqkqHrQzmkDddkLffkCPIpVL73BEWK72TaQtWFD1CM
GwXFDKVY9bi36juWdNArWyNU11i2mswyICDnTsGIlvMnqz102bfbU65rVzmcSWFbwLWh3daNZYgo
8g9Z0LUaksW4PtmhanZqkiToB1Ax7w16muR+HFjYtt8quc1jqITvPQfbELGacd8n9Xmc659J4628
af+4tM+Grtgu961pYI457r2wfJD7IOx2Yt/upqgK052/q/ePdJfu3n45oRUhUrMb90nUhjL8Vq04
D93cKdbdTtMcEIm5y6v7xEI01/uWUsAt1i6UGjtQc1Rt6s8kiDF5bVU9FdBVNMzpSsr0entf6Yav
mHKBV9yQze24D/qShUWcnnEOPYJnaQe2gn7bNUBNTaWC49A3sUgjwj9hVpE6bNmmiBXo2BRbbsYm
YD6dsbCJFXZed6BkDf+jmXs192QYQIDRsl98UN3vPN8vIHjVk5Oknb0Cx9TMv5p7Sts479IOU5O5
v8r0saovboCQQLmyOzVuQ807IeEIEd5awDzGiYckGX+TKdn0vrU8Nd1Ugl9TCAR69tZIQ6BmQht9
uE2wv701dWNXTJtAB7CnCZo3mrdquDrk6+12PxegwLgVk3WyHmppHkxKfivfzL11T7KwuDo8Irvi
AkbslXNfN37lMDaGErgiFyeYl0EHsy8PwbA2NbqNqVjt0OYVnUt8wci/tiZku6ufrf/t9vTohq0c
vE5Fa+a5w7h36mb41xedA26SrNwWrsDsK/Zq9yQ3R1mNe/AvAb3+r5vnISLO4ZbRUzVz5LrU7QoX
m6b0ziA1B/r49XbDmmcUVdNGbcu7ufbRcobb9E/38jxG3fFLfqh2vbfJT4Kn6++XGsTFrcKD+uW+
9DMIeFa7Kthmq1RNGkHauTH7qYQxjQcU1jJZA9yfbhy3YqnUDURQeUvj2WEy3um2iwNVs0StdBEK
RDpln3qndHoNjBWv+Hn6BoRoimmKeAjqKoX92F4HKlX+mlvj2yDcs0/ILyvvD3Nvf7HEHAljE6IF
XSomWzp2AmpPfIuTXQeriZJ8nzEabhMARPuK2c54R9qJLOBt0n3H79tsJXzw+ZOCqgwJ1ZCCsNrA
nqQT+y25+yqncl8Y06OTx+fe35SytqiaGgJtsus6I1aEdA9svCvYpvMVEpR/m9QUNFXlenzcm463
J7UX9V7fhoMov/is3JS3weAVuw0sv55ki+dENgVfE6MpsKeatVJ13WZVs0Il6WLEUeB4qIhDqHMc
mMlDy+Ch7dRnw/HvOq/Yt6MXNekai7lm0VXCBMMuGSUDPshLih2H7hTPDiz1EWB+kt7LbYf6+RlG
VcYEC8I/3TDCIEYpQ2jlnF3qhwnjKy+Dz48x8Ib+vfCBb9UZR3B3PwHYwavqfjTtFfehG7liyg14
NRq3wMj97sGRL7RFXmLl8P38Okh9xYppCyHDQqBpm5H93LXR4LZRB+qllJQrXegmRjl/08EHhT/q
G/d+ibP3X7lWy69pV80JmSUv3UHiEEg8cLTa8RevyFcmXNe0YsSj30rLBXfZ3iviaDSAppB829Gl
5oFAbUB9KNTLfV28W+3r6K64Td2QlwX+ENNF7QjK5ZftZ7rNvnHHnZFvywJQNd/T87hseYwFtHp2
DIZ8BxGA/W2b1Gw/lQR8dCYBVCImuqzSgwPy00r8cMw0msRa7kVjOyr3N+SpOeAUGXqwf9fue168
15tEIyzqKWbZDllpVc0y5UYMzbhmBzLG8Pa86C5/Kul3KXPuxAYcYg8Ual1+m63yANxeVLrwK5fC
KO6EX+/m5l4G9e52n7odpNjpmFgQvIfi+d41itCw7XDo1nSjNU2rXAWxZY/V4MNUwbnA2pfWW9k+
unYVO11YGXt/RruBYYdevhCLbQqYU5Xlu6jcfpwJ/CJYq4vxwd547aCKmbpz7fGhwIjz6pH0O0Zf
Ny2eSkGQ95OB+jdP7hvzxAZs9sPtdjVvV6qyeUvsL5IlaBhifI/9kV1+Wy9udGc8J7u124zGCai0
A6T3zRkFT7hvjO8j1Gpyuwk9734EnOb2R+i2iWKodpbWKLaicm/ZJCynIPLStZTQnxD0f+OBVOUd
KIIkFlDgxPxE9Ah1+112qC7pARy8b9PTg320oygNv5xsMG++3ifXbR+kmKrb9gMKdzFjoP/w5MPo
bwpT4xn19yEC2V7eBFC62rsNOcMV3MX+RhegkhAsoeSic2K5twtvNwKK7NG115Vm/6jsAy1MFRKf
EOD1G3HxuXctAXI22Yii73nNIWuOEVexW7upXKdvlmUORNT4ySWog4jUa0FdzQ51l24/nN6yzdOS
5jhWJxd89IUp8r1Mqmq3abu4S68fWqdFjAyKjQmqgsfESMLZ/bKtYeXOy2XTCklmLGpQhr53gjTQ
ygGoeRCoYjP9zPy+hjbnfuzaOzF3ISIVX0e8BBGl++XOq7VAf3ICn9ivqjsTFLWdFwXmhr7Uh/wu
efceh/BofLXvqkN2579W9yf3bdtsKVY75J5dtyW6avi+Zk9kzb1p9qbKQFCmQekbbYLwIrfDzI2j
LP1fZ5KVE0DXunLGMtf2MpT6IHzmvrL8V8NeTf6/2xOia3pZ/A/7cl4oGqwCTQ8BGFuaH46dRj3b
OG7FYo2yDeoygC8znHI/yPaYTX0EboNtzz1HsdjOsnPetDgXUXzw6Nl8bw/eysg1zkAlHOCSj3UW
w9eQkYdABIRtZq+Y1Z8qtE+2u6NYrJuBtCYB19K+/Z+M4vf81J2MyNsH0fz4zB/4gxu9eOd/+M/b
C/wnC/lZd8rJOw4kK83ltWNe5O/4mciQPpt1KA9lKH/+Gz+Wl/pinLOLt4t/rGGWlwX+rE/lSdsn
BselHL40gO8IM9BBhIVbP9FheQT0fDzd/rZl/3/WjWLNNdQBurGADknhf02aB+4Hu6p5ia2vTB7d
Zi2Kp/NPKgTLCCrTg3CV3CdMRq47n/sgPpK5D/2+3wU+eaph8E0wvNjp+FD68T2J/Wguq6gsyZ7m
kL6ZjP3tL9ZMrEpRUFlm7xsxhkL6r1myE+lzYj43bBP+haqkBPHIM1wNGrnnJt8HVB7wVF5ZKt3A
l/8/+JkuK1CNnkhcEFgR7BrD3vGcv8j6DoV3m8SrLaqyD/TC66BYBueeGPSBpqiwr2J+D22lLSU2
aF85w90EfG+FhK/0/cg0jm6yLV6pgrVcAWZpg8NahnRH2KlKfmQgx1vTqNZ4eFXIxmYmEkcFxORj
J46Stn6SFTmMZbFysdfYoArIqlglfGi64wAZIstC9uLBncqQintjCqlcuRRrriKqoM0wE27N2TLz
WfdM6u5tbpxjW9mXnlenqrF2t61LM1UqRKsuBPNqJEz36XTPvQc2o1J8xbR0TS/T92H/51Mi+jEf
4fR9twg5EmAHb2qK0Kd5cbg9es2ZpYK0cAmczGHA6OX47tmXcdw4K4rp1llZ2KgOQtDWeZ2Cb7K5
NMaKRelmZfn/w6zYhdMVUOyWeyEeDPtcxM/FxsiQisDqK1fksYVRT+MuMB7Etuw6VeFWbMxY4Syz
TGwnpPEvj26LHqoAqwIkN40xo2GXGTu37fAE2XibUYkCeAzdymFE0860L+wns9h2AVMhVTKpM2ty
cUuCDvDB8q272V8rB9BYvIqpgpeNHRBlIEhDXrL5bAQnw//uya9WvxYF1uw9lSSgq7yxMCQuD9Bm
/Z/D5kdRxf/2+bhtOVV8lePGizXiA0gcRymNI9m2KzdI3dwoBsnzPAbkvMbDrOJRDArSEJKgIRv6
R5k1u8mha2mopcFP7ldq7X+flhkvgxwdZeTAiulI6VcUmkT9Ws5J47LUkv/K8RJw3GJj0lR8A4yw
LMe3285Qt7rKJTs2Le4ZUP0F0aj3T8fzJDJZzh9Hqy++3u5BNznKvZpCkTMGXyFE8Dpq7g1e9CcD
wPwdTcpkn458U92NBfmcv30kmTJRNjkuzhaJgvwu6Pe3x685uFUMlbSAlAevC66S/FggSMMSECDI
Y0Wa0B6T5yFbeYBodqsKqOryOmAsxTx5fHp0jUX1o46Al3yu0vzE+LDSjWYrqaAqxw5421g94iBN
8A7kOQcXoL9JmMmiKqSqaojvCRfGPFhplLp92M3H26ug2acqnioe2Zh4Ix32tR3ambULhu9tsQas
1s3J0umH47VOPT8mI4ZdpWNYeXmIYM7tYetaXv7/0PLQu1ISZ/Fu5b3oT+0Y3W73cyg4NRWzrTik
koqaLe2KsJgfUoTiMoCMQRizK8iXwnopxjVSU40Bq1I0FpgxpB/jG1xPRsh4ofjvLXDvnTX4zR83
+Yn7VEvyi5YHQdot0//tp4j859fp+ehdHszdFH4xgAZfOQ50W0h5BY9OaY42VnjviTsivkkQENHy
f7fX4/N1dlVoVV24VWwztJ2b52S8S9de7rp2leuwNdq2W8xoV7S/AjMLBzDKbBvx4oY+7MxAUAPh
Mo43LAhDcMaHnVsdbjf9eUYQRebKqOPUGFB/Yuc/iDNDaTGmLBFPTcrAiHY0A2a3TZiN0oiLsG4z
KuxDh4Ih54fvcDmCXkyYpn/vQmN1Nan36dJjQMrHklqOYP21+iseYRSZW1YXr+AsjN/reVV+4tOl
Qh+L+XyYUB8qtRA8t8ynvJ2hMGAymvVRSSzrx+1Z1bWvOCk5Fm0zeAPAnnMlnilY4t3zGDeTWLmI
fXr+YPxLvx/GPw3cStvGZO89yVh6VxUDgEd3rpG4AnxGhAvyYMUucaZDnHFmbUrlolvFk/VD2hGH
Of1VtL5jhmbcOvvEpt1aVEq39OTvz6K0xKB5i2Xh849cluJgxOa/2JzJym7XrYty72BAG6FK2Wl+
JLwvXrvWKL9Cz56vmKlu+IrTgsSYb3aIDl6p4zP/MFlenO9paZjfarGqE61ZevU97/RTN/RtzK+N
MSIADYDGAXfaaCpydqja2A/BNFWtnFyaD1Lrr0Qc+IGfB96daaf5rpEoe5PgmYsgM7KGo9CsiPrA
J3TkMaqiqyfWisHdi7Rqs7tatGITygQEF6qpB33XZa7Jr6YIxN3E4uKxs3izsqGWVv5zHKJ1xdCX
7PjY0ZRdfZ769iknUCt8dEruuxfKjPyfkXTQhr7tVHSroRh9xTI+mAXrrjFynmdKIeSVmIsYIlSS
VqJ2ui5UAweTclPPvbg2Mdhifah1HrGnUlDJ5XzlK3T7V7Fx3/OIYeRme+07NvMLgTIie8u9XlYH
swXr8re+bXIAAAtwcs6bDlAsk2L3Ph6tc0YTfs1oFp+Rm7P2ZrMGNNftAcXsBY6laqIFv4pkts+A
J3+Ri1WyeVHoSFd10DTdqNED5na9xVnKrwmIjsfQtMfGixzHP3VZ+d2d0mbbHlBjCI2ELJ2ZkOra
OLDyKe+TM3Doc5Smq4WKmm2mxhEaUXQWCsHK6x/S297DWVKNbRq6xapGh66LZRY/nJCmMVgj61h5
zXGfoKHT0uSrb8cBVGec1Fh76+vWZOn9Qy/QRl7S6317ZVMdhwx0nHluMAgiAHIWsM46brJ8NaSA
A9zv8rgrrw7kpA4Qcfd2/WCUYSBW1RA0flgtz3LASgcljbi5TsSdQLg3+hf4rzU3qVsNxehNqEcV
vVuWcF1Q0nBKCGFVTpockH7YVLBoB2pIwSTg+WegyLyC7aQqwGo/1Sjkccx+ZQ10E6RYOa1Na0TS
sbpOo4TqeQVRNEr5t00LrMYTJuIFNbcJZl9A5cdglh/OBHyrttim1mEHaiwhHic7Lihrr3EbFKC4
E/KQt7m5Gyvo79z+Cs0UqREFBhyFO/ZtfXUMn7zkTjDfV05OtgRm8QGKRUOHlrNuFuXV5BQPgSY2
3COVS9nWttErtuwwm4JyFrZMDEnvKLetn20+rNUn6uZm+f+Dp0isnJEOhDlXSQurDEHOk/hhF6AA
auWupnFFapQhL3BY82DKrjyO5XEykirsg8Y7QabiMgdyLQCg+w7Fkn2epzKQSfPkVOyJW0G7Cywo
eG1bAuWY7lNReSKf8yvpDHGSKfQOURJmlvXKBV03R4oNm11K4bHz5qkJqntpgBhE+PJHm1XP/w9u
s88vOL4aXiDUkUElKn7NU3B38BEpW9FBtyPOnX7v+e5rWyBRdnvCPv8gXMb/3lV56bLR88fs6pjF
FIkk+Mfs0+kOHPVPf14Gt3v53Hv7ajkX6oqqNO265gnkc3I3GUZnn0iKetuQgXCwXLE/XS/LN36w
EGqOIHuaJDawC65H2QDLV+EID2sq1+THPt+8vkoH6Oe4BVhOnl0ZhLKtgzR8C6rcTdmvwfl0HahW
3om0GK25gfoBlNBBlPrQDvUav7RusZXLucnt2crBJnmdqiYOCQ7/CyvBWckSULjNg72Gvvs0XmlD
iu/vhQB7zmwMhNAvnI2gKeUCws3ccKtdYuBSUHtxFvWZLU5Vlj6l7Rrnq85sFNv3R4ST8sDE02Mq
2YFBkOxedjSI/rxzptqYXgbb3BRExicqjoBAahQk3Yz/6OfBO5kDFDPHqirebtuLZheoNWA8q5pq
rMzsioyf40ZM1AU4rYjpb9I/sX21GAxiXiXP/aa4QvW3KZ9Alm3G52BwbLFii5rFUAvBTNcCEzbl
/OrjBDwuSrbgfswPPWExKrCDf4pi9QWtmyzF7PvKnANIh2XXBNK57z6dRAR5440xGV+tAMMDAzu5
J+1dHFf/R9qX7ciNA1t+kQBSCyW95laLXd6dldUvRLfd1kpRFCVR0tffI98ZoJoupgY5TwbKgJhc
IhiMOHHOGeqy0G0KjX/qkZJ/uG23LZsvpiFuKM/1I9ftO5Nl3S5CMmbjxnJthG3zftVAq8enz3L2
l12VlV36nhSojgYgC0RlOn0s/ZFviQs4XHBiWf6MlpnRq/IaMURuRojdgb5eTEPyboq8/N/blsuy
8zCESp9Iy+JZ4oEPhu0RxcBdsuhpo8PCNQfbtJUUMXKiI2yjESemxg+6VOo+njd1MBwn9o8GsXqe
MIGqe8w8Wr+AsC7sdnmPQuz1BXJsuU0aWIyIHpJKmuehKuTdPLNvkkzVfpjKbo+ar9qNsuo3zq5j
seyuMeg7t9PIR/Fc1CAj+psMXSwekkRHxdep1H39z/UpuVbMsnEWdDXYzJh6LBj9CKnP+VCqTXVJ
1xzWv7+KG9CGhcQkaDmelfI/ZonK7+qq/tIVSMHc9ustA9eLZ9DaGWfPZE6apdqZ0Kf8HSFesQUk
dE3BsvKECpC+QiL+uejn+MXvxXiAOh57nEax1SfhGsIybTYjyYpn5vJV9vxpCMsCcDnUb5ryNsG6
ILFby/wmmLqMd/P6PhvK+xAbIw5JVg0v17fBZReWYQvT6hpkndXf0On+mZvofeIDXSEo/Un98Sul
0GW6PpDjtNpdZVBAzua466vnMG8H/UWKCkQsVVkP4tf1ARx78YcKLvCuKZrAlq/oq/yMOlG91xSC
2j2SVBvYQtcU1jV8ZRPcF3PoZ3i8ahSdHtUQsXHf+nE8blxLru9bBs2LmqEMP43PCsgxTCGozl7v
3Xpp211nZljmPJL9/FUo9pfyG4RPKbIvdykZxo0sp2sG699frZDKZzIzysBenyzoaA3BpEIfA0FH
dn99k10DWDatIDEg0xQDFBIaI3wg8rCAbW5/29ctc+ZB69G+6adnjiq52pMuTrsdnvvJ4bbvW7e0
DrIpE1OYPYt6xhtA86FY7vJ8jG8rJSbMsmaiPFKmbJm/skKID2LJwp+Ic25SOAwSu+FsDutYiqGb
v/oQJ9tDTaQ/CJ0BjeLfJqCJIayntyQz6J+6PHuWvteWe8Xa4YRW6Vvdqd19hkQI6Xplhg9cwE8L
TxeHhWRbdBIOF2T3nRmzUFJH+QCCTv7EaohXFyo+IdacNw6o4xFpd56JGC+rgcX9h0JVepd4fvLQ
pIFWuzaZBBrGhs+RHuaTrNKPfc+zLVDT6oD+rMcldkuaADWMLL2MPjODhLzfzvVBybZ7J9PyW1Rz
cpv3iCzjZiahJewCIcFaVNSQoWxwtma2ES+5dse2btMoDgHb/JKpYIDIpfkMZS+gbfQWPYPDOdnd
aZw3vEUCleFZsUY0SYu+z4clgab8bTHTHzK5GXSak9HjzxWklsKnYezb7O9UdclWZ6NjiezmNFD9
5VMG1hsc4Lbczajn737HTWO/mVxzDWFZ+NCNxOvbeYZwNlPdOxMMnXckpJC+2HUKTLf/Xve1jjNr
q+WKOghp08bLs0Hi4E7l7UtRLfITADbfvRpppOujOMInWy8XSlfANYcmv7AxEiAHYwWEbgavfwk7
HaK9u1cPFYKS2wzEbmNLEhanKO5w3E999VcR1WDrH8dqC2HoOL92K9uwlMar8xDXX9vTBKKcadwf
ymZJNmoNrq237Js3reflqs0vIgmeUXRFCjeV6mvZi+h8fTtcI1gmTsGEA42EaPiw8A66AmE7MP6P
4dpL9wSP/O7n9WFcC2Xd41DKpaGgIrsQ0jL1tfBjVb7Upo3y2wzdlsr1ZT9BIHXML36c6UNGS3Kg
g/5+/dc7LMNuUkMfJPi2+yZ7nlnzotrhH9mg9BmmdQjgGXKD10dxrJGNgCuWri/qrvPOOtNlcJSo
4I5gxYYy/OH6AKvDeONSshFtIYEDWQbOv4aa/io8pCWQEny/lu41y+5nkqPRILxJHSNIbGjbXPK6
F6QMniEtDY2PLPx38ky2uz4T11Ktp/lV1FxRReOcNsEzpLeXnwkJ9GPl8S2Ai+vr699ffZ1wlCIV
lf0HIeLkezHKPtij577doiB17YNl1eipoijgVvk36clwVxXRo/C6XTYhMzTgRXNsvPx+rEEnfn2x
HCZuN6kxCqZ1lO39Z5BL9jtsiTmGAlolZbuJ13GtmGXeum79qpM9hPhaVj0K3XkP3SzLGydgxeiV
kFk9VrS4FFARu/f5wB4DvhBk64qttITDwm00W1ZFcRMFs3fOyrF7LwNuDjw10/3cGX4XJ95G7sCx
FTaQrRq8oYaSWPhceH4kdkkmyIXLnjUgpImSy/X9dtywNpSNF2h39JccaCZZF0fCsnYXGT86Lf34
blLZHR35VnTtWrb1768spRrCyYwGO8MUvC4tx3JfsCC586Ki3NN2095d62bZe6gBB665LC7K19EB
ZOzDcWHIKKRp+PP6orlGsGxewSYlAW3zB6nxCEi82Hwcp5TulrBePt02hGX2QhKv80QQPfslKsB3
Jp+XYT+rZmr3JfDaz9dHcW2JdaHPdccBy6L5pVOiPgY4DYeZCoiADPM+RsXm7vowrvWyLB5wOaBW
c11cAtkVR+Czk3eeib7gLbfZy7+a9xvXld0B59dpq6JJ4j7U48X3kUBvM/OUpKgEyQkCs2rwoocm
o79o5ounXhdb+FmHN7MRbknspxGB+NsHbgL0ZnHB/o7TZNnoy3R93QrnVdktGfGy8qIMADxQnhsP
Zdmrw/V9ebuhPkhsTJsYmClSQ5pHXnv0YOKFHMOuCl6WjgQfTQMiyBAE1fWO81k98CECvJIr/TfJ
aX2Ezl7wnuuy/kYN+6aXVV47zbzbcDnJ75/8ylsYgKWGJafs2cfDot3hlmiqXY83zZYXdy2t5SaK
vmc15DH6Dyww9C5LAzruaAy4+MZF5Pr++vdXExBRnskx7YqLwEDxTi/BslNxq8xGBOgIDGzwG4hs
cmB4A/85qwk5ZUFO95BEGw+qhuSNavKfAwW/Kp5INwlb4LBYzoKCqz9IxrK8tKKMUP4KhqY6JWIp
t9BAjrvIRsNVJMHzNQuRfjEA3PFo+JqVjf5UDePnZo6hcZxysrF4rs2xogQSqzqPGlpeSI0zH2c5
WikK4GG3/JHj+zY2bkBa0CRT7J0TIe/CMBo/LB5PP18327fXidkFMDbmPgo5bXNJgooHd8CCRN1J
41WpD9Pgp++9QSXegTBvub8+4NssqAGLras7W6CpLupRXnSOii6gnOwZYgtor4k5OpmDZLgQ06p7
FfblnWANe897vYUbePvy+INxMecmmUmWt5cYUOW7eo7DU1PxHSrwN50FZvMuqjqa6CR8eUlyf6Y7
GQXfSItelY3Pu35/8F8/EC1R1xRV1ly6kLUf5NjUL5JnH1WXlqfr2/P2Lf4H96LfRD2osgZxZvHo
H31afxFqmY9Vj8aKqdpEJ7/tcJhdKxP5nCyQ5lMXtkTVo6zKZgfB+PJoPH0Z0GBz1AIN1s14U0mZ
xZaJhmqs0mzSLUyoig+sBrIUlFog/Bjj7H5p0/tm8LagI2+bK7OrZz5S1l4cSXEGc7CHjPgsfyxI
jyY3XQXMrp3lzAyy6EJ5CaI4OLB89p4gRpzcdsBsesaqXQBpnJLmgggEj885Jyn7DDQUYNYiGQEW
u37KXGtk+QDAdaqwSQb/PJixOBQZZK1HdWNtiNnVszDyq7qSQ3M2JdTsDabivYvTQIibcnt/UDdW
i6myukrExSTpT7zXy/8HTWaH/f3B2Th1ClF0QM8DrdXjHCR6+ILTmwePPKSJPi9Fnm6YumsTrDs4
rAsdKV6T8xBX0zsCneBu33Lkjzc22TUVK1In5RTVOSXlGWVdSEv2QwVzKIKxfQG9E9efAThLbrUK
y8Bx2QZ+M5UtHCPnH6taNGefkS3Zk988IH++CP7kbzRV0TStIe9RCu8/gs1Vefe09NLgY86qJPw1
NGyKllUSch6eB5OBxuje90P9D8MKIKM59FAG+8V5PC1444EKMvzupxQ3LSvzfD56nm/kZ1aPKTra
BjXygWI/5kJ+BfjItN8CmgUhVNoX8Nw9oveb36RTEDC7hpegRBjOQ9o+qcD4R93S7EyJuEl5DV9f
Y45XUWtRoZpW94qeScCCu0Grml3qUiz0ct2LvF1iY3/U8OK5GmUGciIN3va9CfFoMGkOkC5gkkpW
46Faknv8roeeiI08isNm7KqeLsIJEOpSXWSq1Ee8X6KneTT14fqEHNe7XbwD42kVhOgAPUNRuww/
MMZNBnCmosG+mxt1C2sRpm8FEUDz6HQGCO3cQgjxlFFDjjiY40NW1mbDtbgmYrmWTLZJWzPWPo1I
lpzGJv9XGLySoTGjNsJIR9xqF/BIig7JUMzsPEcg8UuWgVxAWZWdAG4cHnjktSDTj24DAzC7mBfl
ZA4lQZBMJ9Pn9+jjidnXUivQSF/feMexsot5JCJZZYKgfYLeKzgLKoGMpicFtFmvf99hKeEahr2y
RNrU2sh4gHvkrN9XI/SWSTweQxb2934hcc+079q54bul97c4xFxzsqx/SEBvTqeYnlXzTiYoYTTT
P9dn4zhddiUvCsS8iAAvCKXS8CXxkgmt61LuFmWCn9eHcP34dehXC6brEv0kDeIgn9Ck/CUh8T18
Vr3utq4U1wDr318NgAJbCUWdzD+rYPb5AR3ruBk8kW+pfbi+bxl5AR2FsZ+a9oJYfvQPMY0j8dUL
eCg2DNA1gGXijFfcgHx8+d/oYc4TdjL1soVPd22xFTuw0jSxaCPEodKYHLzGeH6k1ZJ3xxzX60aA
4nqK2rW7SgUBQ/1AP82CkZ2KKrErfFyEVQDUgaZlcwhBz7/Tk5CfZ0qfm20MrcMi7crewkRP+rFr
L0bR6htvUvFUEBAn5uxTM4E3w/Ao3c/eMOqdaZatioxj0+xKH8jveYhmXXaWvTDsWIUFraA40iV3
183GEfLZhb6hTP0YacD4rDqUyAz5JUHdcBKNfB9HPNs4eY6zYRf4uBIp6Qt4Y4jkZPsMEjp7v0/b
xzYLt+bhIAVBuPZf88wI+sqrXM3nikB/QAl24NQ3e7kegKqI6W72/X8NCR6Dwjv3NZ6SDde3Zfv+
oKQsQtmQrNfIkGQoDu2LoKbeMVdmbDYOvusYWM4h7Do0xIUpHGjShukOh7+EiyBiq1PRZVh25W+e
tO5KCOlcgnkgh1p4EgJh/gw5AcgsABm1G4mcvxrKXxAVPkKPb6sf2XU2LL+BXr9xHH3eXCAWIz4S
OaIW2A5JGO+MUPmNYbPNXImnHx3SMmgvQ6U9IN9U9lCm7XQTdpXZJUEhB9GGmdZPLEOaZzcI0qpd
0xXRhv2sl/4bjxm7FqhQl4urZtBPsgIHclW3nzJK+GFAF70EfdfJLNC1b4fqy3Wf4DhsdlWQ+ETx
XuCwpQ1adbokb3+UqkmO17/umszqiV7do+HIdEkGXz/pwpzCsMjvjT9cBGSYC8Qds+6Kw9RupZEc
p8smuyiS3OPQGMbpSiT5OGi07SetIO9EoPvD9fm4Vmv9+6v5lBPIXnA1yIsPbZ96t5DhIc/58uu2
r1uG3yODly0ov1+A3U/2euDefUDnrd/u8P422SUyLrIy7ayfhr4r936X/1SlfMz8/pJmQBBdn4Jr
DywLnyu9mCgf1dPQoCPPdHm788suvveqaitadu2BlUyYOYSxvRL+F4Kbw2mop/qwuqrrv9/xcbvG
p0bVVWHvQ/MjKH6G88JQTiQbLzuHMdjMFXjMqyVU8fwepMnTjnVM32dG/JBZBnQmVMl3aQMKi3EN
La5PxjWgFeP7YYKR2hnJSJN8WUaoFGiVpbtkTvN9O7Fv6YJOjmjZen27hrOMfQBZX05jZNeZX/yc
pd7JJP/I8Hk8nh65Jw7dlPy8PjPH+9JmyRQyylWcUvFhjcp42hz4Un2Bv3wccv+5xL/Xh3GEgTax
BZ1rJuIAzjGEDsO+niuEY4DmeGkCuFdU7yHonJz8FoqmWbJFkec6gZYTkF5aNLzvu6ff7nIweKFH
yRYrrWvd/P/6LxbkfevXDfRCZJHuiimXu1nHJ74SggCwfyiRjrm+dK7DYDmCtUipBDIZ7+fO6/ey
RieJzn8SWf/gU/+1wcmow/Cv28ayPILqZTcWETxCucj3EZ/MvhPJOWT+nQzLj2bps12S5huDOZbQ
rveRAKlwNXP9JFrATUTN/tURoDRkQBdfnxKUrTa7Kx1HwebEGIZumtF+AE8HVO8uBJnnYztqfXfT
qtl0GLwawa/ZY4dUOEQ4C2hrXlMPq8GCgJDtVz379WxfH801F8s5FHPS0ilDWPP7YlBDczBquI31
gZH1Nnp1LcuybyaFrMOHufL5nU7FuMtzlHeu/3THxWnrGMcsn6KQg99xLmJ1pCxT+x6tiHBnvRaQ
bDT0fNtAtumHnZeBvUI/EZ2gsxxW/39vaUiabsR7jgvaZuCUGRjTtFqXqpmzHaua8cBScPW0/maD
mmsIy/Q55abrR697ErJl4HIBVg45/zE7qzlbNhDQv7EPb4TJtrzxDCSmyRbSPfF69IcTkXkjHgX6
RvDOA1sGVd/RwQawKQSzPcOnXaazsPxBVEb6s1e3XPEDqYOyOwo5x96+5BOy+te38e35/0HgCQ4P
0F2FRnwwc98eFRTYs6BpoX2zhch/25Yim1YjDhRKNl7aXDQeouN+7Lvi32aKzPfrv//t8x7ZfBog
NEEOGiwwFy8PyA7FoB9DTsi3ccHremrbYeMh9fYNEdlSyZxU2vQgWr6gE+MyIX+7T5epKvZVyyC+
WtPqS13wRO/rvF3aDVN2rdy6Za8cxaIKbHmFCDvqiX5MZs6XHUIycGxeXzrH0zqypZSreI4b0Mch
hE+bH42aL3nJ3hHd+E+DMTNSx3hrx3P0JaJ0uo+LG0Hika20XKW18oZ+FB8S5F52IUWAmbGtdgPX
qllRAyiBslUwqrmgXph+hpxZ4u2ioEDm7/qqub5vOYxItVmfB1VzgURgdCiqXN6D/2KLuv3tIC6y
yTQ6L6xI0/vNJWvksPfaJUPKMPm53nNrmijv0v3vEEGG5LYYLrIZNsDi4qdd0DWXys+LvW9AJFjH
9RZbmWNCNr2G6v2oXESWvk/Qaaxr8muYsvkHcHvFIWyW+q5Ee/5p1kv2lMNRbFirY49syo08p9FE
elZdxoJ3f0k0IPc7mUc3af0C07z6oleGqdPEhAbs6B9MXn9bo0U56Pq9l/nRhlN2/X7L8pO6a5KR
FzhjmuqnwKvpP8C2bNEUO1y+LbLskwFPUDQ0gMxh/q5ndHHKtuwfwIKxhd52jWDFBrFhfcKlFBcv
oEEB8sPRZP/MRGfTez5oHn66boquYSxTnwvTNIvu8LAa0RcJIBhAmCqS0YE2Vfvr+hiurbDMXcTc
S3IyVJcl4NUjehX5A1uIvI3kKEqs14DoRQYWzwb3SkXC9GFqm6L+ziD1ER1u+v02wQZ6XUVN4wSb
HankKChIZ1K8pq9/3GHcNr2GbiIOrkmuHteMWVbwJ8Oy9BQiU3uH5P2nPqi7/fpfaMG8LWMf2SBD
VRVgBCticSlzDc4sr613wLIgHczqrRDacaz+QBVGM+/x86uL1mDqpV7Z/YvUcgQYq+lvO1W2XHMs
Q9xQiPwuY2cikGmSkahiL+oou0lJHfit9Ty/9lFJXU19UtYXvj6Y/KF7QtQinsJ589G8ers/g1og
xP47ghQlUegYrP63b6JYpOR7VuvynyTO9YWohWy1Wzps0BZxroIpRWvcJC71GAV7CFNg57M2YS/X
T7Frvy0Tn0Ao7Scjqy9kgmoo+l/LcdfGtbfvpLfVRO+agmXnMcsGMMPP4gIugC+Aoy53ASx/47pw
7IQNEyxUP/S519eXqmdfqmoJDjMqwg8NbqY2DuSGt3VMwUYLSjUNYP0tm8tUjj+rkO/iqfl80w7Y
UMEW0WBWm7S8TGweToD1ygfCZyB6ERfc9KSPbFHnppCs13EOv9GC4gTXhAaNRzWL7OG2KayH65W9
QUOtrpYwroGljPQx8rvgpV1AIz616iathSCyZZ7DSuSiIDXOqZi+g04z2qMjsdxIsDjKlJGNFiyW
siubLkOlEA47YfIuAbgZOiadupuY8I/L+kYIw8MIJV8IweB85eLGV3jErJt8CZuAUpRJL2MQ9Yec
8hi0dVrEzQ54rC0pU9cBtuzcx03eNj2vLlVs1NcqZwXZN1XOyen6EXC8EW0aDm/phoh2jbxQ7f3Q
sZfvAYq7rJmp9X0ol6La5UF7G7w2smk5fEaTpsxJfTEhDQ6LGQzbyRk9mEB2txue0bFiNqZPU6De
ojoEdCVAYnTn+339HLetnA/XV8zheW1UnyThEAdMrk8P8HPstOzae5lE9J5BhXrrmesaZPWaryxz
jk2jFxHmH8gwTit1IL/jhJh9HG6yWrmGsIxfQhxdBQ0csA+V3H0dxe/7Ppzv6NJmx+sr5dqJ9e+v
JlEWJSsCVHMvNTIRdw0e5brQW1hB18etmzxjXhiCEL25FEPzkhi0DaZVl55v++WWactu4RC/aOAY
vfLei2J5iBQoUq5/3LXwlkmTKhYlWHvEJZqQoaj8+lC21bHMNgnRHBGuDdcTCcgtxxBdEsnEHsJi
Opg1sSQnfuYgeZij4T7rmke45Xl3fUaOu9yG74kIwBdkVHHLNsm/ZumqXduS7IBGl3o3RN3l+iiu
1I+N4uO0Arl6Y2B5CBkGsHfuEgm6nQIYprPK5PulQuyAGgggvd37uN8UDXFsmM3PIbFfVGOQi+6h
D25KSs41KctkP4Z03Krrvl31iGxQn2hZX6g6EBcNrN1vcwzqUT/SIFG7Lg8/qXIq768vpGs+699f
2WXmzQF45oLig06Xaq8nEO2atGX/lFXm34gti2yGDsnS/2Ofa5NA3JdfprVKxBevfvJSLf6OvBiI
RYlm+1zl5GxSXW3UFB2e4Q8pai+v6Yj86iUOKYdIzZCw7oBHZPjl+vK5vm85B9J7EQzYw5VcFvJh
YWP2EkZB9Pf1rzuMN7S8g/ayRZoMybS1Pg4Gkl02Jz/7zsxAcRc/Sv1jLqqftSq2KD9ds7GCfDME
wEN4iFcEidBa2Vas5SdmpDdtOAfHADbSTwJoBz5XuLuk76b3YjYo6+aqv5FILLIxfYEcUZoMkY1o
iWLQLy7A9enXG0k5h1XagD42TjJiS4tiDp/oHbo2ND0C7BK8D0Kt450QYOVK1SYi0xGN2dC+tPXb
CrR6DbLn9U9/RXoW88LvRpgQmZ/HMlX7lrCti8g1OcsPhAFljdZz9SFDudUbAOyb/eov0aDlUZ58
YyjlTxMesqTdo2ZG+/B4/Yg7ToTdjiy1TutBmvQBOnXmSwJU/Huq+n9u+7g1qbkqPGrSIH0QdGKf
q8oPfk2QAtlwnW/+dOTiLduntJj0aLrorNTC9uMMFJHPzdcbfjo+bpk+GQfguQF6O6P35Tuh4A0P
ON4t1z++zv+PzAc+btm5r9H6KZTozmYkFUrPeK6OBq8jzsvDTSPYOfm1WGh4Trpz3MHEBwroQ2Xw
oADQcov2wrH8dmI+MYUf1HXUnYNpyE6jkfpzRPybLg5K7Ax8Z5rMT/ymO+dVDz3rYanVsp/Bvvbv
9QV607Xj+1ZQrysSzFPRdeeI6h2dpr+TyINaV3NIguYuLuP3lAzHoZYb++EazrIEHUGrt0yD/jwW
xXOLNlmqMcyY3QuvPAlZfvGG6F1bbQl5velNMLt1z15FFRwCo4SEOGBqqk5B0t7N9XjkUfKAXoVv
tJcbeSPXEbDifqMTcNIoFpyLaJb7cEGvU+4n9YaVuL5u2bfMiATyKQ7OFRyj/zgKreg+CtpNlIbD
DBPLxlVZ08xTtD2zCEgNKtlxbFV7RHvb5+uHzDUDy84hocx1JjGAp0b5kFEgZ4qSb3WvOzbZzszr
mGeTwvE9r+dJj1m1q/V0WA9UOGCktdns+jTefFJQYmfpaxXLNiyi9pwmoNWMx69pVHzpVRXsfK42
LnfXGOskX53YMJtFMKCr98yS7qGeebNrWPGxh5jezT7dzsvPsgPavNH0nJi5/KjTrDg2SbjFsuea
gWXiQ5gMKdIO5FzwFb80GDTSABm6NO/6eAtU6ThQdlKeBssihian55qPEToMk6W+N0x7f1/faIeX
sjPyRVb1Iet8ctbwRmBQ+gjlhHEnzXhCRflA2+ivoOw/lCF4Z64P6LBAOzFfoFmc+EOEtl8k5r+k
M4jP72VM6XjK60Ju1cRdhmLZeVxOgAJOk/+SleY0VvFJKvOZtjGqZf4jesO+XJ/MmwEjzMSy9sRU
K+YLqzcoiKQWAByJID4FsX4qvekjbuM7gKs2Yh/Hwv2RsTepNwiu/RcfkFAfPDXlgvQCEd+uT8Vx
lu1UfTtD8WMIlP9iZvaQh8WXgbJPtfL3ZuxvoUGgxE7Zp20POT5eNWctxHshzQckwN8tYfpUQCMJ
UKrbrig7ba9m8Br3rbectfTlOzKL5A6CPFtt646TZXf3ty03ImvQto4kzinJJnIs1fR53eacAxgJ
mcCNm8S136tDeOUeOQhwtJDhck5DqA73RtA7PkLS0DMN+3R9zx2+xc7fg1ndsEj1yzksxuUTiE68
h9YLhp/Xv+6agHWZp5FXtahTL+cuylKQJ2t+HMpRnYbZ30oGuyZgmblKTc3necZWj6Ba8FldnEQE
wfnrE3CZhGXdfeYhbK/JcqZV+EV1sO4hJHegr/oZLGIDbetYJDslD03nEuSzw3LmaUaPDWcGoTvI
jnAF3tQJS4mdkQerMNBBoFw8T3PUP5WFQn3BVBteybEDdjreCDPOHpCvaITWEIsOh89F1m0EIQ5T
sxvskU+mIQG76UvfN18qhuS47/9l0hUMufyKoCxyfZtdW7D+/ZWhkXQG0eFQJS+rOgZN549xZD4v
Gv0K17/vOEZ2W73C6z7JAi9+iUd2XN8cLUDbSd/coWa5cVJdK2VF5WGfj2FekOy8BP1Xv0Aatnms
x+K4DN4uG7ZYf10TsQx64A04kRfgXMHWjy4LzERH42e0vX9sxnTjPLlmYll0JqQCKhxjBHP4ax0C
fgPUANHD+jjbvkxdx9Yy7ZgKkijZy7tpF8tj0Jyub7UjHrAz8YB8MIjARcGLiQvg8r/5eF2uB1Zi
t8flW5vIW5KslNi5eKWLqIwqFrxww0DI23zaNgfHLtvpdnC6J6wZMIcwNYfGoLVJ650/RYcAw1xf
JtcQ699fWRytF3AkoSPzZankI47rHHU7KtI9DS7XB3CYtE1/PcVgAIXcJv/OpvShRWRBk/kRr/Hb
HJOdXK88QNWwSv7vJcLvXx9h0cieSrwAarYVwzrOqJ1IH2pTVo3JAtCR+x9nCQy7F0Fx5foKOeL+
0LJlnwStAAfV9FL67FOKCmQQirsQ78c1qszTT6pv9qKLN9DsrqlYVm3achpzFYoXvx3z8BFaNX3z
tUxLWm0kDlwnyrLnxpNjnqZ59+I1beEX+9Ivp+VOqLADO/0iqZGgtRgIL/+9afnsrHrGeaZrNXcv
JuX7Gn698/CyFPNuKsYDsH/HccDfN4+Cw6/YSXZWtl1EOta+pHAk605VOGlyntCcP54axJ5lmmw4
YNdQq2N+ZZsZHRhYZpL2RWI26+xwvhszHlKklSYQqtKMHa6vocPV29l2aKiYEdrz7Yth5jO0kU5g
tjkFaX0Q4T95saU/7xrFut01KEfDVpH2pdf9Q4dTvbTFKWyTp7gnewgjb9iTa9nWk/9q2VLgu0sV
zu3LrOrdOtRKPluNfA+N2Ye6GE5Qe7hx3azLXoIwwQCBL1/SRR7y7Ltfdw8AUu7L5kc5b702Hf7B
bqEHjp/0PK3lCy9AAeHLOz6HuxHJ0Z6b3TqfBD6jxPyunwXX8tkOQk0h+KiEfNE9SDCC5iDWlyds
iIAU4/8rVrK755Fx8mOKiOncEP8+A2hoJR/qwEaL5s6j9m4S2KGgUP7vgahRqgprP0gvIGXs/84L
VPbAChU2amPFHB7PbqPXtMt1B+bClwrXtCYh1PCaTz0dP6RiK/523KJ26/xgYq8oRpq/cB8kpkku
77SfnouUbkzhd5vpG0UR34oDCD5bUE97Fz9cgOfajX4GWrh9D+DKIA9d4yPbuUcCTLIvcBVt8074
TZmiG9Wng5fumFSRqu/lkA01Ei6am0uYz6J/mCQbtwq0bxoCSe2qAfcB0AsKP3tuAH4AmYP/2xLS
rD4ObbeAscicguZHPmz1Eb65rxjP8ldi6RnLdFOfJE3vTQ3OwyEqjxwZ8DFLt/TDXJOyvNXMU0FR
1IZ+jixAddocWPio2uaQ62wng/RbSb7NEb27btvrR//YZczI8leiSvOM9aX3jWUEDqQx0ohD3Y7k
JoeIAaxYJgn9TqV16p1VhXo9XPoads9Lf/RNvx/8m+QRYNHWzjTpEPwPZ1/SJLfKdP2LiJBAA9qq
hu5qd9u+nnrYKNy2H4HQhCQ0/frvlN9v0ZfblCLKiw5HLUCQJCTJyXN6Etf0KUraoL3tGj/ESQLO
cXa6PFGOo4paVmmSThe+CD1QkIJ8u04DMi9TlwbzXIC/LuxAlw+R+kEnuznOK72RgXjXPBiWZR7k
HvK2W5L5SZU5C++DIvKrb6O3rv11wZ/Ny6BDgHNrMbZPVLTNT4Oj/SUf5+D75Ulzfb51ckRjB4KE
MuyfmrYuQawstN/fmKEIt8h4XFaxQssJabE4Sfrh6ayvt/r+zo+CQ4ZNNqzohzoaj5fH4dhsbWKG
NWBijbuxe2JZLc1POoF06h/OuKdehhlY8K+Xu3GMxuZooBw6lwlV7ROggR/OAYSUNd65gw/nCGK7
GvrdDcb3/sPGLvhYrZSD4gcueT7Pz24p+/FjBbR85vmgZ1DHLrsyaLUhDar24yXioA2m2fB6TsGf
4+NeB4czbVaefw/ossFx4VhuNjFDArqXLJuYfErKPvnWTxXUTKK1+XLZOu9u/pg2awdo83yNsM+I
J4J526u5XY9t4t9SFaz7fm23+OJda81yeQ1Ai1wqJZ5qE/UrSDNQmI3HVtKrXbcMItx44HN1Y+3L
c+6vged3HCJkyYMpyqOI4+dJ6I3t0mUKy/NzSACGvdD8sejp3D/jTINO5QDWP3JdmuIvEPJNTG+a
IFCQ3I4fl7Z/yGOCy15+O69BWkRbpciOuNcmW4jXBlRzbR09+tAxPoKh1EszDf61AJE1xdG1HwzS
zrqt2P7yCnNMmk25wHO5RoZk4eM4DtNHkVXmsYzmTWovh8ltzoWGF0EwduAogRrV1N0EvRf7HxJ/
7NeDiGa1RfDpGoUVOOaUBJXXnAm71fwP7fWUJhx/Lk+RwwltsoW869ewKXhxyBHbnQ3RdOZpDOK7
Lks2Us6uLs7jeruy6EySwFPDY1ZJ8ujTJs/YcW6KJQQ3Ga5B3vRZJR7Zmq53rYIAyfIUMKhzqnou
DoBsi3QC7ggleBCEw38uT9m72z06sM5Iv6yNBxJi8qMo6w9i8nclvl1JszPKHPyqusnqB10N1wQU
XmKjIMqmzIs2oeURF0TTHPMmr+vDGE5zsnFIusxj7Y9NT1FJM3rFQXUj/5xltN5lmfTvNFTGj3kd
sP9dnjZXP9YGCZAu0BTVKA6qL7/1Gg/vkjZ32awf1nkTeebyFcv4VJZFTsUkDtmMW5xGvdpu2/Cu
xi3DRwvtvGKJigMfl+/SIFdQUmh2XDE9XpKcV9sbL5khAae7GV4OJPa+R7DgBfmn85OGl7Dny128
+/3o4rwvv+mCST9iTSjLRxy40c9ikuJxCES/xQfoav4chb1pHocTWfli1GNswFZwrEswBYOqkeVb
J/m7Kwjff/79TQeG+G0i+0I9NkP+qGfxOyq8G7YGd2wzE+TYPJLz72+6AIdaUwQsKh4VSIIfghWU
jXtVh8GSjtLXW5yGroGcZ/BNLyNeh4dljsqjbMQ/VHif44AdgK6442O+tbG7rGG5dbXOtY9SofLY
KjalqG2e0pV5VwFbYArLmWfIRgRFnZXHOe/C1xABvTlM/hR8C4Ki3NLHcA3BcmZUwxdRhRzpccXj
1c5v5HyzTvMWeO3dywGGYHkzWCqWhhMMAZIvXVpPibwRdVCeojmX+7juFyRMp3DDux1DsfGqsc5r
sHo05XHpiq8hNtVD4/fBzVV+bSNVvYCVOgxbzFMRfBJLG+3mOtmCWrq+3PLqwehcNrOCpSdNT2bB
GRSBkHMj/HD4mw29q0Oj53BBtKzjdd75Y1AdPRCz3yxhvsVa6XA2uyA+7MGNzpa4POaii08+T9hN
Xw7eLSqt2pRX7ZVObaPvEsVRbEo4pJWS1bA7P14Jvw1CE+3yIBPPfSvy4PWywV1DsnYpoLXZtGjY
pDd8ehlR7fKxTsKJ7Hi50n/WnCTe/nJPDiexAXmxLFcDod7i2HVT8dDR6ouMykOmA3EDIXKWxvEW
CPP9iisEOtaGhZeYrknGKv5BcYMukHf1sZHkHijgV3KDvezG+Oaox+l25FvFAa7RWbtYV5VVEPhd
cYzX4tbL8yMOYZFGWf8JEffNWsRbyV9XR9ZO1kb5SBfdFmcwx9fSDPNuiZnYMbDMRaBNPWZDtIWM
d3VlbWuhIdFAWI5lqMwfHPkKINbiQxZnt+CY8tNYDN+uWho2RC+aJ5/NZwFssE1/5VP2p/DJUz/S
G7acBcq74n+X+3n31ggJHCtqIcDONwlS4ccghnp4zVZUFZSnNhxveTN+B3T6n0GGx8t9OTY7G7SX
dVMZd12sjgNLsjOTe1H0h7Kk9Xi4roOzR785+RsahhTGiX6AKH43dOrZKHmlPaxNoQSDZp2Tpjji
ae4B7AwyNUn1cajYgVAl01Cqz9eN4Tx5b8Ygx6HwZk7wljSpgOxAyF08NH4xbdH1O1awDdSLPT20
U+/hebTJbtawVzihx0MzrxCNV2Drk1exIGFlWe4/4kAzcp7QUcfkc8TG9bnnYbJVluhaTJbTQwCN
gDiPFsch6o2fctoUc7pIM18lh43vt1ydsBoRGBztSKZi2UfgjDrieL7y822wHskjSMjmA3whF94z
Gxp2R7y13qLHd5z8NlDPFHLIpBjxqDCQj2E59LtQgFeBZlsoCcf022A9spgoFnhkOA68ew3VwF5i
T6As9LITOHYlG65HmPJIrzH3IY6OWdGPSKB9pl79pyL57dCHh3Fp1o3g0eEQthAODckULUwUR+5l
9zPERNNRrD+YbMEk5HvpdG0gaYP3qByguN3J4ihEbPaVYusxGoYtJkWXQawDPgkjvno+NvLVVHV2
u4qcfKyGEUjQyyZxREWh5c6Q2ZHBWmFfWpSIj3kZ3YZefdtx1e7XQW0ks1y2sJx6AE9lGIdFcYyq
FSmSZDhiY70ZAyQu83Z+8uI421hhruFY3q3lpOgSKlid+B/mNX4Jg/G2qucjnqo3ctaOLmwE3wTs
uAoUFhao5e6RUkqzheS7OUgO8xJ/vWwVh5//B7znU1R84u37KOuyO4DNH+QV4LG4HxK9xT3pGsbZ
Vm8OpGEOugYqFcUx6WrwXGEYCUiXFnMXrvKa9LuHykiri5qryuQ4XHtgGw51wYdDkK2Pl6fI4Rg2
gK+fqc9HLxNHSJ3Hn5qkWG+1XOkW+s3V/Pn3N9Mjuqqq8wXT0ypg6/tpzHfeJqreZV7LqTMmEclP
WEKqFru87b9DIeAALZyNFyiXaS2fHklZCDlxcewJe5Us+gFyPlqmLYS8Ux1MerjO2exK+GhYmYkD
DCOIxwdRr58qb8Aw/KcB1GmXrezYOWyQUbSUcc4LKY9mWB9GMSTgD/UfgGo5ZFEFB98CMznMzawd
ioUUAs8hEUcZTgA5kGg6eWUVb0zU+9c0xux8tM79FhLdQr5GHuQkAVJf0jPQTMns91J3U2p4cz+p
4cmHQPW9Gssfl2fv3XWGbq1bQI5rTQGugugUle2Pv9xBeLn/0Y2bnKuuDqxNBJQis1/OwIQ2GTgx
aFT/yLyq2DGouG9M3buGwRCsPaSaQlBher14Ba81SOAIVkTahnG14SquAZx/f+PmNAvGEHFBeMIz
JyrFMQBPF/Wu6MFSddkGrgFYG0lQ6iYyNcMUVf0MRFKl6iGdR9DnXW7/XQ/BBFl7yRBr76z2ol6j
nlJvT4I5n88wqeSJJKK/4bOK4x1plu+Xu3NNGP33hCmOgiAmaPPR4EUn9UDo4jGvPPg41HfX9WC5
4gJsV5KptfmI2smzEvy6S6p5SVEEs4VtcpnEChI8SP5AOakSTx6FLKOUJj8NuGjsr/p++4qfsKJR
fj2LpxHSYOkgsjZFTXH0D9WyuubsY8y+3Vdymac1y9VrRUPxZWjbX3GXbb3JO2bHvs5zryhpE07N
R48CGY332npPMrD/XZ4dV+uWP9MQnBly1uJJIfwA/fMs9C7yS29LVt3VvuXQPPZoo+NCPPFo1rfc
yDhPiyq7Cn6BmT93+2a/aAY6eqYX2WNTz989KMx901H9gZCW37Skp4frJsnyaSJpsTQw+2O8BPJe
lQMBxE8kGy7smiLLhZcS8qPjmCSPOY2mA0HE/Hmim5SFrtYt9+WRyDuvDJLHs1Lc4tX+LopGc7w8
MY7dx768c4WHjRlP4Y9mgaRG3VWfyw4iO+SsJnO5h/M6/A8UkTH7Ai/14tFgHONHqeJvk2RrmhMs
/qBCD3MtopvL3Thmyb7IR1NHGVTA9EPVUUgny6EtmwNvkdXfGIerA+tkNmUWQVDHSx4rbcJ92Az+
q670siWd7GrecuOxTQppyjZ5bPKwvE36YPg1CcI2apfeBQvACJYTVyPUiBlKgO9k3Y77IJ//mdiD
QpjBzfS9IYW3F6CeJZvRn2NZ2Vd4k3gV4JIyfgp63t81vVR77gfTjy5Jtt55XV1YLr3EoNsXAKQ8
QWg9uG1XPND5mqAAANzMGyb3zw783to9//5mc4p6UYhp4OUd1dFemvAPL9rPhn+mcXM3jdN3D0Vy
fVl/bmp+S8M8LTd1j1yjs5x+nIw2SVaL13BEILAHaKg9ZAX48lDsTMj+Op+xj+3GQ0awT6KnvIro
r2ai0yeEvN3WyeEYg32v15mWXaRYDBh390vQXOx1Hb/Gaymu+377Ug+m1YgVa8EfsyKHCHfr3eAe
0367anLsmjwz1A2nlKuXgnN28mfTVunYiGxrcTkc3r7Ly9WgWn8x5ctSQTotN+OwL+tNzTRX62eb
vFm5PqDLaq2X8qUey+BAfdGDmajbqgF3sNAyuxpPCs5jlAOoF68vIYeS17sOT2IoxxEpW+fvZAT8
qIuPo4juz/JPg65/XLaK6+JnV+gNIJIwZtblSx7mL33f33IPr80gd8RtZkgBXDhObNp3XvXrzPi4
0aljH7Ar96IejfukBFMYkl8LQ5weVkhiEAr5ZGhH73ox/xRncnss8ir1sTuUmTlGdNq6kzj2bzsx
UETZHOgWVGXQ2XvIW4C8yihOw7z8EYATMvTndXee56XmG/PsOLVtnVzjz60pGZ5w8oD8aMrmcyQG
esjo8LUL6HS4PK+ORWpX9Hl5m0vpVfWd1gBhRhnghFMIMZPrWrfu6sTPWIDLtHqRCThO8o7wz0IW
88/Lrf9FH79zNtg8eQoIP/Bwteplaenu73Ko2/mIsj1AB+ATdQEF9xb+UPTgFyjX8TYeqvs5iJ8j
gQLlBodUiNq7yx/j2Gntsj4/TmhLvCp6BZulULu2nrBNgb7O/zk1TXx7XSfWltLzpaZ80uyhH86p
CZmbnQSW5xRXWyX1rvVw/v3NppXxDg/heGV94K140XoIP5ZVtFUS4ZojK15o/IzGPJuSV9hjEncL
z+OjICKg0Jemar1y0VkRg1eGIzAkWXCifvnF60DVNeThdRIwzM6pISHs56tG439lXHm0/FQZbjLX
mdcKBvS8ACGbczTOcYfvC/Jjinh/qPHmfV0PdnneVHDwShbogbI2SzMSfwbV87DvKrWVP333OYwx
u0BPK2VKv4qCkybdCfVVZ8qeJg4ODfgSgPP+NLbBBuGNI0n0nzq9JgpMu4TBycP+2Fe41/f+GbU8
fs8i+sfwLciGYx+2y/VAVTqGJq7oz4hF4ColedWmfpEHu0AMwfesXOYN73Z1ZHk3nijZgGdo9TJ3
pjqCCFClI28g1EIROgDM/PuqVWbXWw297skK4qOXOcyX20gCUBzN7UO2ZFuswq6BWH7ujdUQDxH1
XkuRh0nalWZK+5p70AXphk+oWNkKghwbil1jNbF50fk6li9q7MZbjcz9LZVKpTHoKDY8xrEhUusW
kMQ8gUQ9jv22AT2HpzryIZzGK/cqanm8hHRvD5Uq7xUp4eEUYfHenZ3kKkPbtVUybBovC+ryJalk
+WXuFnmKziSZ1/dgne+5HETcd6R4qeY4TiXur8sy61Ob9FtVlA4ntyuqxkSLqTABLvrnQvwlWHeh
8XeJjk8gdW4hTjFtBBMOO9u1VDQclBkgMP56rv290ZpAk6UG3yrZXTaGY1+0K6gGxWWmGEtez/xK
x8LPoS5eE37HWTenZF2y/aLGdYfFQK+LSOyqKqUCzed4Dn7yJIoe2wVkzhzCewdelluS9g7/+6vi
+DZamJfEF3CJVzJH9c3MSHLogEU5/BVeuzxvLrtYp3klll6b1eePI8nVJz8fei9d8e/KO+Df69Wb
ISzlNJAhn7JXGNu/6aM6/hL5ptoACbi+3vLvxQMdpk9UcM/xpPSNazBSp4RNZOMIdMy/XUdFFHhS
CPRIXrw1/OQF0CcT00hONOyCb1dNv104BSawSap58V/NOryuI592Aw72jRXqcG67bArCfGMeo3bq
nibyd9bQndcjvUJVztKxz18ST295n8MO3vmkemNlsBBDyGLssufSN7I+VkFN1v3KeLAxEpchzr+/
aR9k/VDC6nLy2iddcpfFCGw186sc+ByxdRK5+jiP7U0fyVgEbaEn8tpC9O5TEefQ82Kkf6CQAbnu
sPOsgztagprLqc9e+TiWX/gc8t9EzFur9TzZ71zXbI3aSdaxT9aVvOoRCu+i1SAmwcVsIohAh7Ow
wuUl6+rGOrEL6FOhNqQnrwLvJrsM0mv7PoFMPepw/+6vVxE3M2ZL1TaQqxnK3p+fTdF33s5kRdb/
Q2ZWbJGCvW9wahcCTRDpiwepCDBrI14k5+JhFqTbL9AW2DiU3ncLqJr/e0npgYWmbabgNC1r/7Pl
HgdlVNLtLxvC9f1Wur7w17iaV569yr4lx9Cf+h9m7uiub6m3kRZyDcDya14bmgRhFhRpFGbTjWeq
6Y/ApG3AolzNW25tlj5Lllnkv7oCtc/Qt4tuhq4Ofl83P+de3zj0NKsVNZBhWECrNvHZThOF7NIC
tZQ+IuJwuRPXEGyXHoO+OYPOCwBOB4GcIAEt1QOJTbNuXSrfD22oXQKk8pg2TadidNGu9HHUkNdo
+vA+L4rsFmWX+e8G/CV3oaw3ytfeT8VRm7J+CYxeojZenpFLiu7b1i/oTheruTfQVpf3VY3MILTR
knqALNeSddG+VMXANvYX17K2znSp575FQdvyDHQyOdZ99pnkJf8ABOtWDw6b2TVCvYSgGFRZYLO8
lsPB45N3RA5rY1E7zGUXCZkhm6NJDvAZE5eosFc+ngEhuACC5ZJNhzCT427Oxjo8tlkxko116LCZ
TXO/NAmKZQe5/qUmJny9CbvnMmhPCeL6rGjuWPhN03YjLnr/CKA2e42WHmg52zH/BZxVcvSS8OBN
yfhQ1c192c5bYlCOhWBz1iRzJrUK1+x19GN/n+C9c9nPQ6y+LFO9CbNydWJtEolRfVRF8/Jcyy5M
SYB0JiRbg7PC2HUhMLWZahZvVfUa+ASpSwJlIcom9QO8+v7+qh3I5qkBJxGHhlKSveqMrOoIqhLw
FTARblVSuGbIOu+rNc8LYEtZkdJ6oocpBHTHVMgCjEv16/IQXF1YLp+DFqzrioa8FpDr/f5XUyiI
kTPJwep3uQeHy/8HTKcyVKcFA57KZcumathlZgASHiJ/hOkNQzhc0EbOqVl5hWpDel9F/HND1bds
wDO6zLFvBeeXm6arx52MNbQTZvF4eVyOmbNr7sCUqs/VlckrLwh5Xvz4W19mzTetq6vQ0Qxqs/8+
Rasij6al7fjJzPVeAW+PyrA8ZSghWGNxVSaF2iK0nEOLiw1e9ggeJL4HW2uz6zwo09RaxhvGcS2A
8+9vgoFGNzEKKzJ6Uh6U3nGc1vs4zuVGoOfYEG1AHTBhfq+ysISOUzx+HqEluC+m4KXKRwDrEkBC
rjsbbZp7hvJcQzThrx34ro5g/MXSyuN8L0T07fKCcs2T5e1eMaBMdGH03uOQHF4oyo0Hunl3cLVu
OTqqiqCENZoIGDEFwZrJw9HI+daDlcMZbBSdHuI+SlaavZ79QNW4rudVeD9IPOtdnhxXB1Y8b3Dj
8cSU0FOeU+B7yPSdaiRbIbj25XIHjvmxcXS0ghJzsSzkVU54Dt1nTVi0p8JAZnhjBK4OLG82Cyv+
Lw2HWntGfvIZJLMfcsTE+ua6EZyn7q2feaNikGdqn7uZTTerKuktKbaEf99PaFAbSRdlRV9H9Ujv
Zd0/qBGPKmBgBc1cNhwYCU9dH7MNh3bNkxXWU4TbiWiIfKKyMOLY5Gvcp0lmpmAjSnR1QP89T1CZ
W8Dl2LfPCrTCL3Gu1mHPZT1tvRG4lqrlx5XMfFrUJD55sZKHjNVZysvYT7eT0y5jWL6slkZ6CR67
ThO4uvfI3lMIfDQgaJnwvg2puQi0I951s2Uj7BSnJq9pkv9Cvowkx6AHZ/H9SnQxbtjbAbqgNrhO
EgJlNNpwsIJPx7MWhsn8T1K292cZnMXoUxUMX0Gik15JL8aoXTenpwBBZtLnvxZIZkPImDOQI0C/
sV77L1WGCpu1kLdjTZIrA1G7lC7AMTX2suKnYPWjlLbgVUGlynXwPtTX/ntFaxIY6a+Q+ji/C4ss
GHYyKLfs43AXG22ntScZiO6R6yh59RXRdH3wGcv/ubxpOZwltLx9qWVVd4kA2YLy15+AumT7wPCH
Nd+E8rm+33L3aOnZLCFi96ypLnZGjtEdVJq3yutd3285e7MCTAmKLHbKZ57sImjbpqZAlncVye/r
Zshy9mU2og7hIM8UENegVyXEncFPoCt/OV7Vgw2lQ5paRkjsIsUr4y8eWUrQAshbkhVXnkz/gdLp
zvhd05sizTqv+5PPpQySXVJ6QMbvL4/BEQbagDoNSUwQXU/0uRm6cYcwNkuXwOPfWbf+LDRrN5iq
HOa2cXW5H0Qqk4v8BfKEKEVWme/buqjSerlSHZfalXKJFzSD7Cr6XLJV3FSL6g5x1/BD1U5buGyH
S9gAu6qJBeBevfgFMLn+GnRlU6Qof1hOl23hmiTLpyejJpC5Zex0XrG95/0vCBOxg+BYvxGLu4xt
ufQ0Bz1k5zv63Bn2Mhgv3wUhIP3lEDT7stssbXF1Y/m2nGvJNAvkk87q56qeilvT0UceLOVtaKBM
c3m2XMaw/FtB+5z3OuFF6vGw5y+VCiv1mInN8gRHVswGwi28htR93QG34sXfdMi9E6+SZKcKbIJk
nL8joE52IIZuXq8akM1tD5j00iV5J38lqtX7kAXdviyK5vZy6w6j2Mi4KSiXKK6q4BTghrSXbcb/
l0kQOUPnhd4K04cbnu6IsWzU2xrKSeDxrnluFVTFS/2ayxHhj5qPYxZFOx3XW2X2jgXAzm70Jm7X
XjSyGcpWz9BJAcrb7wEpWbut6inXOM69vmldJDQC+/Yof+m2BUWGp8Lp0LJQ7GJdJB99GZNDP+TZ
4bJ1HK7PLNcHy3yX4MUM+6NS4S3NuTnkq+qPLYN66XVdWM6vRtOvFPf6Z4D5ZhQrV2EJsU/QaH1Y
KIQNN6JS10As35+EX2RqKuITHVCx0oyl+ZB559dbWebXOb7NW69DEoa+rtjzoniMupVInkDhIPeX
p8mxqmw8HEfsSpnMgucQqA/zk3l0DO9CYmKylZ5yTJGNh/MYF7WIMzyO5NAzDFKvpf+X5OtvxVp2
G4ZwoMFhwn8vYMVNaDql6ueu9B+DkQ/HYs2SrwPk63dxDmQXOHo+sBI3Up815msT1csxE+r3ddN4
3obeuA8u6aiTmIbqeakbsS+4vgsTulUu7bLReWbfNA61tgWSzXF0qvL2h+7otBuTTZpIl3nOnb5p
XJNZF2FbRCeAvKqUjlWGImz6p0RF6HWZXZto3Ag8FrVMRs8aFRI7vBezu6RqrwxSbAQctBBmaAfU
9XPmDd0HRYz+enUJA/QF/j07ZTXqusZb2zOAqQsgiOM6pTKv8mBjl3KZ1jrVOec1uF+94lfm10gI
R7oEJW8fyy3lZod1bQTcpCWrkPyKn4Myu0XGXkFVt4OmVlNs+J1jADav+NzKBmh5UT1z4+OxkTAS
gWlW86sI/Ri14W8VWcCFX2B/wqsNq44UCOriJiZecBXjBDqwPDdkNa59iSpQ6abnWwENvq8IeYeN
te84Vm3Qm4mVykYZq1+MTF6Wypjh1REsXmMKerCx2pG4az+ONLpuQdHElqmkmnkNWDT6uyqIvkV+
0e1qL/OuMTYat/YKResqKgPW301CdohDkx+s26zRfHeponH2b1drJry1MsLpB1UafpOrPLs1USPT
Us35xo3j3cWKLqyYAGh+aL3rpb/LSxXvm2zqd7m+imwCjVtbhewJOMeScrjLhZnToM6eiSe2Hkdc
k2PvE4mWUZCQ/s7MwGayMgNJdfEt1uqquzdN7PzdJPj/n33D5e8mQOgqWLXFVuuYdzt1l4djhbsR
nIonc3k/reS5V0mwEek7psZO0qlCoEpoTeiHjBW/FzE1O513r+U0lRurxtWBtUMghK/bDEzaH/IV
bM1eu5ygyvLD96H2e0XwgLk/d/zmCEZAhGCel/2dt+pxB66ubt+eTXxd65bTZgRIP52p4a43+UsU
neHP8+YV22VZy2m7KIkLArjZn7rT3qES3qe+yfSVX265K43raE0GQz80qHRI9hPIDYc0aNkWtNNl
WMtjPd6OawA6sQ+VaLpd5SMph5edOp0X8fvy3Lt6sNw2CKiOu1qzD96K/N+uKtSkdyr0AYIdxKK3
TnmHFezM3FIuebMiq/XBqCDfTVH2PKjNF01X49aTGjd4Na/XosvBnumVpzGG4OhOeXG7xen2fugO
uJoVuncR1+OA4xBSfUJ8mVut0kL5jzLrTmsvyhQwk9uyKvkO4GS9r1nt7fHEvbF9uIZneXeoZh6D
XQwCSCLqh+nDyotCHomelvLP5UXwbgxwRuP92735SDrSixgTGPpxeSpD8rtj7Y8Qigw7qDE9Qdtn
I9o4f/N/8KXo6TzGNxvJWI6FaeQAZr/EoNhEDDU06XLNTx5eWT2RlBtz5ljWdv1r7nUqMr5v8rRO
1Cel6/Ku5P73YMCd6vKcuaxiuT7UF0Z/piV6wEnR7syZyCVckK29rnnL82sA45a58TFRXR6tQJy0
+cHrQCB4XfOW20flYPJ1CPD1eTd/1wIv0ENhtubGMft2om4sqskv5hCtJ5V5EELh25vl4+xjEFd9
v52aKzIRTXkikGZiVLLuADp7MXzBY1gAdarLXbgGYfl8RZqolUWJy4IKolOIcrLDGrPyMFNKrjtW
7dQcxBh57OsBXWQ8mG+L1dNfdSnUxiS5RnD+/Y2z1YE/557HGSgo9RjIdCDZQ09J+AeY1qtyfjRh
lkOXZxmBqSpi4MX84WlWPXkQuH1ugHocTmZn4UwzdgMJOrSuM/nbFCS8YXm9RTbumh/LhRsIY8bU
cLQuV9RGgVbAO/SValSa4xJxFWAfM2R5cjbJRPtiDkUazuV8T0wUfmZr01+3D9nJtz6vTEXilmMQ
eDP1uciKtBIhLnGX3cBhgv+k3wzv+NQwikXUQ01WLFynQ5ddhQ4HLtk6u5eaCY1q8EBAxbGUwICq
bx5dyg0PcH285cNJr2WIQAAfz2r6k/Cs2kPmdysj7Vg/dtWpCouIV12Lbw80BWGPl8u7s8b8+UC7
7j5rK/vNvA7aIeixeCDpCMFFsLjsshVyb9cZ1/LebDaeREUrNiAQ4NepzLi/9yJzVe4ZxrVib+N1
DQq3/Oy3UFWTIv5e0tIQlWoB3OTlEbhsYPuw6WkRsTD7jRrfARzgGfjhl6a4CRqzVaTnWkSWAzM9
EGkMsGwp7cvPLXiDbvQyFxuRiqt16yTWwPBUoFzFImIev69KU++DlSQb0+OI7OzsGmj7DBlig9bP
8WoVQi2sDz4YgqzFtNY3VbRVBOoYhp1ly4fVJEP+d6cGFOKYjLO4AZP2tLFQHWa2k2xalqWnPPAq
p1RP0T244pojNu7mGPbdxmHs6sIKszkdiK9qM90tEw4DkwUvXl6N6doPV3FKoiTi3POb8zgOipHz
PsMgIvAs4LUBXCh7L2vbL5d9wWWD8+9v2s+nePFZ4GW/QSn1bSqIhICGuqpMEh9v+XKNyleQJzdY
SSNBjOXl/WxSWpbdVkjquBr8ZZd68/XBjBtWU7fBXdPK20YsaWXAitmEp1LTx8sT5OrC8mRwWUxL
wgTGwFFivzd58jlRYvhJ6w6gdE3CjdoGlyEsnw76kS9esKAfjwEBi+yJdwgErjqXh+Fo3i4p9TIN
8R593jL6s4j8QiJzaFFRtb+ueetI1s1cNeGQjXeUhUgAZLQSSM5P05aituvzrUOZLioDaLHE55cF
HKxup/KgTL5FfOrwY7uOtOqSPqLdEiBX1UWfK+Or75VqB3aIOfAuN9fNkeXKMkOMq+ZyupuWoP+p
IOrT77q+XjYWqmsM56l74wtKrBqsIuMIgj5UT029ecJDMTmSUH277vstb0aplU7CtaJ3zRgnuzwX
y45o5A0vt+76fOtQ/n+cXdlynboS/SKqQIAQr+wp9o4zONNxXqhcx4dRCBAIxNffxbkvPoq1ucVL
yrWrIiG1WkP36rUgCkTzGqGKe1S1fWGA1yZpOH7wZyR39nVgOnLcQhgSL/B7hEVWkMGEWvM2W9la
aa6/3O7DtkwNJ4Yx07jMXXXPJ5mdgACqD2LeRXZKmFk3KqBwQPtGq/sspY+k9l3EdvjT7Q9/e/aZ
WTHKxhy5j3JOz7L1xws8jV0Kt3wMy2GLZ+vtfZTFhgdr0nr56BH0UIBIDOxlkAH9vjL79Xm4cZat
m82fgSLQH/zbAyCTvji+zLoiWY+DnlQfada+b7g6kWi5dGBN6zdpGN+2NDN15MIK726HFOjLE+Wp
H9jXCADh28awtb3+/sqTI1AGDigI15D/ntPpGNcNghXVvMFdYDO14caMFgilFt2SJ4IWkOVGCpXi
1pKsKdTb37+a9C07mK48DnIZhIfv7z39eSV2c1wIgFXVI1XdXYlantv92EZieLREgp8MYsJInNnL
DmGpp0PVBfTQ8IXuOjdZbHh0wxswGwFV/luzfjoF7djdD07X/LVrBGZFaMdbIoJ+wUwJvrintJnk
JVfSeZwU3XWvQOr934spoI7PZ8EwSX0buqcwVkgP5pxsrCaLz5n1n7yWTe4SkNsnnTeeOHE8aHB/
XlW9IlToJ04bXie2RbdtcQyz/nPs+rrKBoLOQAccfAOMQZ/pwunGerKsW7PwE8dlobNaOb+hUe8k
sVuO4D3tu8uUgY8078knD2+524a3dWW4eFiNQeguMQwPcJX7TWogmyHDMx+ZzMlBqQ5CsN3U7hyY
4fI+jVKt6xS9Lbp8BymTnzmtTusGPxP/5LpbAGGbfQzHzzOoME+iq7LEFe6LgO8cVLkzbMhM3V9X
o3wR/6B1yEg7h3hJ24MXbD3lLOeTKfpL6zSIBqgqvPAZjInFwIMqARNY/hWJgO6IhYdyltu2t8yS
WRM6gvAj8FDe+pKNrn+XV9itErY4yALua9/w+GKWrKtk4N1D+OVjR1ZidxQ0bjRu2XMj4xgflevL
vszyF0Th0ks7gquzyhk9x920pbNomx/jGC9cFQgZ4KI2TWA4Tlm+fGgnZABvz45tAOvvrw7X1Akc
P4K27AvTwMoXXRcedYuq4j7cqiq2bImR4dtB546+r7FTIcUX/ljZKlOhPiy++gV+q69D2Hz3ePBy
ezS2uTI8e4nIGqih2cvKp3SHHbf4Ivwmf9zXuuHPOq/btKoFPLhrC7fLEo6CtDZOltSJ6a5wPXIX
/7ZHUFLqQYnMvU+b9joNeZ/McvPSaZse4/TG9UxBy0Tr+65elkNQD4gFUQQtd03PH3WfqmOLmBHW
RlZgvExRXHwBmZX77nbrloVqCiegas6ZcRh4WYJkdf2eFoHWiYh8lGV5VHZbFxxbN6ZDl1y7edCU
L5I3zQGaVOc0jN37Bvyup9sDsRiBGv7slvGUiWZoXsagEMnYoCxWzaiD3tf6Oq5X/uzKFoExPZYv
XQ/FRS0hHakky3a2vo7pVevMc8OK+lB90+BtPM6Rrz/T0mk2Lvq2uTe8V+YZE6QU3j13M3JcY1cp
YL7zNG6FZSyHmgkNI1CG7oeMVS/DkrKkR5Dm2tPgSlNPfVrVireilLaBGE5Mo7Zog67y7jOJRSSA
PTzhREP4fnL2PVBNNYXA6yZExxz3fiS6ObHCWd5lvg88stzSZ7eMwcSKOQKyl0NU1y+iTB+GOKWH
Xnt/x3PGT7tWqokX01SC9SGuxAseLeIXH7TfXSLtRs1G+7YBGJ7cKTCGZVkEhUKAM48F9D9OUQeF
TdZ0fCPebXFls5KzqJZWZKgVfwmEuCxzn57+j6zGPxnaN96NJmKs8uqeLDSY76GKgguwD/XuvExq
P5gQ98uqKoejNFCTeYQsY12XyaTmWt/7XTT07anwoI1DTiuTYBVeppi1HP+pKDKA8dVYpt0vNVbt
8iFE/hzZcrf0APik3P0rKyHIloiah3579GLCnadiQbEDGWvnsXS7pvoL3MCDJ+6hLpnnF1IBLw1c
TReCR+3kFF4MFmJOJq/9WpfLPMYJ74cYqpR9HHkbL2qbaY2DeCxKCaEJ0bwU9Rgeitgjn7py0skA
PqYN09q6MFx4jNpOdk7j3UPAlJ40imScpPGC9gHzuzN3yELjPA4HkBhk2lUvCwvT4+Sn3xtdbJFh
WBbnH3ixplEUxAXe/ThOH8YCkMBmrpt910azirOKqs5tFPf+yTR0a1k7dRHLiMCvcnt3+Ce99sbq
N/FifiTAM+52NTSAYl197or4k5vPYIiqhwdItANCifV29LtcnVTYzknYLdmdBtjvAHD6xwaVQNCz
dw7ggmEnr6ZHX4WPslb63gtRqHn7Iy2LxKwALRrwvmEhqpe5GdOknWd2IbkCHaKbFxtoL1sX6++v
TlxIwfRKOCN/CSIHoiaKJuXKnAI17a1rm60H40yfPT33bRaNL7XPsw8Fh/tCnoXeKxltdWFZimbZ
uB71XMdL790XvH6k0I0CT/L07bYNbG0bl4ai7uZYaFm9SAfrJAlUQItzWeY03yA9sFwaTBwc43UG
RQYhXkZVz9cwa66hQ9g1Qh3jgaeAQ+wah6n8wIC1iyCP5OKZJz6l6zM1bjerVy2TZKo6QLCobZxC
qRcZlQ3ohCH093/QydhWkLGNBf0A2aXYHV9QkdUegqH4GJRQ4sso27cZm2C4CMhyyKKn4wtIo3wg
FOYP9dTJg27Gne94EwyX8iCTU0dwse0i9s1pIvIjBilvBSqyGmCm2ya2RLnMclVWSb2AhU68gAar
A11KNAILxOk9ctrQsqPDl3h2x9+3+7JY3MTFBQ5DKTQqCl8gFsuuLbB37gFXrCk67Wt/XQuv9yWV
Qdnd4eML+Laj9hgE+fy8lK2/735rYuLcHlp8KZPNy4yCvjxP63PTxL9zgkP+9vdb1qwJiwsIyBrL
om5eViFPEAYsCVXVmOwORZjyp4UCUXGE2vSXkoXNJQxd9y5TXn25/fk28xrXE6/LZTWmmr+IwY0S
EqvmNGdperzdegwjvnH2/gGIS6OpL2KclcydcPK2wM4DX8mhdFCWj6IN79Ty1df7amqYCY/TueI5
nsH9S8Gg1tAWxc9G+l9vj8QyTyY2ToJ2J6YKZg6b5jHyq9+MRr9vN21ZQWYtasF8rmc585fIkeof
YCjlIISvVcX3vYdNcByiGkgR9kX/wisqjm6HFLbqi2PU61+3h2A52kxoXCa6XuM2279A2vZjPgaP
4TR8IEA5OeEuxj/CTBkGxkTU9AXpXvwoGg7gDnLx1gh3ZkD+QMeBKohP8zK+EAjz/qBVrD8vme6+
3J4em4WNZ8YckiGIs7B7KdRUHGlOv8dRMB1oCk7q2z1YHM2sPAVWymtanAYvTu68wxn3V13Ld7h4
PYxyfLeE4vfsQ3B9E5/1tjcAufbvTRu8p+mIjLx77qh8R6SL0kTmb1Wv2Ro3ZovxQGSeXwkggwKQ
ymUFqrDLIt/3nPHNwGjnktwLSOGewcKLOu8BYct+WqrjbUPYPt68wgy0q5pK6/PIVDL3w0Xk1a7H
qm+GRVPIXKZyzjAvJAAqThD37xE60UfQHu5SPCe+GRt1vDr3AdJdzk3WHZfAPUTptPH1lokxqfDA
MMrb1h+WM/ehTDHLO90Np9tz/vbu45uBUO4P0GHqlwWRjfniLO+lBKMpUvCN2vntq1+/uqOIoiL9
xGHUkMpz4UUXCCZtOK5tWtbfXzUNkqSqFH63nEvIr4GfJ6ZiI0FtKZTyzRJZRQbEQTsYE4QW8SlI
aOIfontAHY9OeNgqiHp7a/PNSGiYNo6HG/tyTuMBu77zGPrh2Xf6p32mNa4nMUsb6Tj9cnZncZnd
6dJV430ueVL1fGOebCMwPLYdZgJeHLGcKfWDo8Ohq9DOqDhoqiDeMPLb9/U/BGW7mscgIo7Rhahk
EhRlcSIzSjalD32RfAx/eqTeV6bhm9FQMvR5zkH5eVaFPq24kAlScruMYdbO4lEmUtdpl3O34Pq/
zGl9aSOEs0gP+g/cGsWGP1t8woyGIvTpFp5esIcu3ypfnWJRbeR+4jfvo3+IygbC8yF3EDTAhSxZ
eQU/zvhU6FEc4kZkH7NU/y1AKI8T2v2Y1/6W8oFlhZlRC1HQiLm5g15dDmrFovc+0n/4AD3379uW
sS0w4zweAHGN60jpc1xlZRJn3rHp26Rxo9PEg0cQGB1u92OzjHE0p4hJgQkw885VWbaJzLLlosqq
2rim2lo3nH2ogjqTvMbpM6snPUw/qNy4gFlOCDM+6o09L3MnhAUg8vRX50Rnb1Z/xbn/ledboGxL
H2aYtBsH1G6WgT6j+PXQgGXSbQF2CfSPJt6HdPXNYCmLy8njXb6coQ53QTHZ5yHfh/nyzSipy6Hn
RDKKFZR9q93hWLr3UbGxw1rsakY3SavLZShzXFxEI7oL5ZM+eUiI3l6Tb8MCfLNgljRgolG6JhcG
cGJWRo8g5H9H+uFLifiRPwb3ZTsdb3dlM/E6wFeHdYQ7PIk8TJJfVGnS8eluWjxoCMWnmoR/3+7D
NlmGK1OgDHq0qM/VIIrnsgSDT6Jxddp3lTGjg5loy3DKe/csguVXFpbLZRmgYnD72y3bkBkdjPs6
DJmO9HmoKu/InaB81KVEeTmAwYVTKXCU9vXORWUc2wHnqdPFuXuGkJCDRJFwWHG/ZPWwpbZk2bXN
WCF1srxmqvLOkJdAeoKUdcL6rDh5oc83tiWLrc1gITj5/JLOrntmg3YSdwbdoALn7r4ZMqOERSbB
JJ8umCHVpieyFPMvnzbh99u2tn376iOvfKFqlJaIRSHVTSfmPLB0rnGpwdP8dvO22V9/f9V8sTQ8
DiFCdebuEB66Nm0uGfJ+YJTcXK22LgxvBkvv3OoocM9VMH/TPv3ayeFL002fb4/ANkGmIwfpmHe+
xDuzY+QTxVVMHxo1yGjjNmZr3ziLR8qRTKSAiSYULMrdvUwrkt5B+y3aoue29WCcx1RDDk/imXlO
fYA0/oGAgCR2K/Nn2UzN2OC0jIRPwL2dU6C3JI7+8/98rMvAu6hAMbbLDGZQcCpFC61TKMJUlfur
a/Lf8bIJ2rNMkBkUnFBMgCc+FmnlIFCBOjKWRAXofG5/uWV9mnFByaaJT5yj9Tr1D5lXfc1yXLj6
dicKxzfjgkvn5Jz2hXdeWk8CMVs7p574W1JKtu83XLireD+C1RJvN2BXL4RBdSAg64NHt7v4xJB8
Wg3zepeQvCx6kbnngsTuXVDO8lfYE5FvbEI2+xouLFBe2kPem11JrOPvEG1SXeJJP/5028C25g0P
Tr1pgLhUHV/lGHu/CBgg5v+nedv8G+7rOisIMy+ja+BNdLwf3GFszuVI3Pk8eKiw3Ehr2kZhHMQj
rYoqDqfoOoKaaDyTSAA6BF5/shECsAzDLJtFiIsExC/ZtdL0MVUo/eGi6M590LUbWHtbD+vN8tUq
cgcVpxo4BEQEcVFhDWREuqGgdz4Kynd2sd6YXnWBkhZwG4Q5u6IwPX8HxEGEuhDwmC6gfD7eXk2W
/dSkpuNDvzRT67fvVrUMXrb3RdX/B5RF17ncumpbTG0WzU4VeAHSuZquvCrJl4BGZZdAIIpsvM5t
za+/v5okWpHIbXjBrgWUdY5BHT6GdUYvt6fHZmTDlwmwTQDRuf45rcV3zUFYTMbxA9iYo12AW9+s
mZ1myjveBNM1DVGswWoEZQnW0un259usazhz5RTT7CGHeR6D9p462Es7jx+Dlj0M1SbRjW2ODFd2
xQICy4zhxKHI7rspD7/3qicfmrLZRWFJfLNeVnZTPcTF6J8Dt/30z3HcgYPt9hxZojum+Co02gSg
FZO66nIcvzAnc6/jzM7u+spxPTDhTkCwPkyl+txL9vt2nxa7mJqsU61bgSsGOTMBNE3BR4JiJqCL
pr7JL2EE2dGN24DFOcxSWjog+unUzD9PlXiGVjFqJ4ZNrVRb4+uCeOV5TGTBMIT5fHXzpeofZRQF
Geh8Kr8lG+5n62H9/VUPRRT4OQh052ugxkwkOm3pcqh1v6XSZ1m6phSrDOux6qtpuUjQ9J/XCA8j
oCRo8cdtQ9s6MA5rN64qNYVpdK1mkZ01mC5AFi66Y+xsktPaujB8nMSyHwBX889uPnbvSFxWSa0j
XM643gCB2axgOPgY10GVVu50DZgD0yLyGbvXGvjQ5u89s/SHBisgiHMZM4VtCmnaRKZ4LUAkSlxz
EI5s3DfenqU/RFizALoVfO58nNalWMEW/Kwd70eO0+i0bxDGYU3yyKeuxMskAy3/cCRLgIuZk4Up
Tbw8jXaJLBNwgP7bJUQbgWSqwsUmoM34lKLq7s6T5S7xLLS+Tt8rh9NpN6PwGKbuWPt+Kgj5rHso
Ii61l33fN02GS4sIER3es+ialvSnBCTllAoU/Cx+tC/eBr6mf49BBiMN+h67qRtMn6Hpoo4iV+eo
nj7n8xYPxdsu8YcaazGVcZGVECSF6hHkVxfpXCPQaG1cCtYl8ycA5g/pVc8ZQF1KcKK6tEUFTkvk
gbiUHAFMQRqONTFo9/plY93ahmJ4d0BdgjQTn68FNMjLgzsNnTqGuDbPGwespQOzrDZVVdMzt56u
FcQ12wND8vxaorRiH5UA+aOmtlomFVbZ/676Amf3g7eEP+Ol3UfwQ8yqWhGVXuTy9cEbkF8ZW7yP
qRumn3b5g1lFi8QnHv8RwiVM8/fp6OhTFfvzyWHtVnWrZeszC2mzeHDAmxK5Z7938Jgu5umIyOGX
NBP7SuQJM3waSMs0WPmlz6MOf/Iw95NS7eR4+0M4lYLpUNdLEF1XcRB2CNxM1Em2lOOU9OMyhBsn
tW2VGid1t8wsVGxZI5PYAg+0oB7qTDe1IW3NG6e07kaKwF40XTUTcZhM4BQojrEaNot+bB0YbozE
Fy8C3ocXqSCSe+KNI/hz3Lo+uCdvr9T1hHljVzIrZQPV5UwXGjt3PYTHqqHv9UI/ycJhibMpx24Z
himfmvoxjVU/Y1qQ+q4PMkZ0LEfe83h7DBZfMAtmq9lBMKxa48/gStGJlmAcAQ8MNjyxWeZo68M4
obNgRj2Mk07XfwA3aafro4wg1ON02RY0wGaKtetXx7QYtFZdWuuLHqBP19ePUowHAQ5gFvX7qsiI
WTg7ZtlAqyhVV1mByDwbHHkSpBhAHiW3urAZ2zipp1Y4VRBJ95qB8/0p6AJPJU7oBPmGtW3tGz4t
FAD/uKdG147MRZjoZpiLj8vodls5SstBbaLC3GwcArdv8WKUtUyExqY3Ql7mXUehmFr6pH7Xukz9
dXvtvp2yRFTDMHrJnBK0F+4VzEL+I2sHFKH42KXclEynbJxpIhzg3v1Vafx2j5aVbGLHVvL6Rese
r5dqkJ/csWfoB/ThMm/6LQ0di41M8NiItK5XBiDuGnNWHzIxpsehUtFGcMhiIBM/Vnk8EkMZ06vb
BeJbx9QXWqLxbH3X6xgcermqt/D1ttky/D5ow7mLcU+7urPTV98opCrpu1SCZQeUKCWTW6XIthkz
nB9aOqRyW1CSZHLlDpsaeQlRQHO6bXNb6+vvr7YWrappGpgDCaOK/oQEJr3vOTKMtxu3TZHh8O7s
5/PEBL1OPoSd8dbuk4oM7ln5yJPe7sL2/YbPT+BZrkO1uFcSrRneMeQgUo1QhbAxBFv7xkEezIu3
4BSk1wLvr6SIuXPX+9nOm5RZWEucheeL501X0RRz+DijVqb+wIZBdBvpXYsFzLpaqMGWg9+P4TmF
UPUV1Zbq3QR5poewJlvAJcsMmVgyipgm9KlqeiUOQWF8B9bH4lh6jO2Kiv+hmCrzERwCvHKvtFLl
Oz7PCDMGxVg+KFBf7GPvJiaaDKogEbbZgl6FLuKkarFfRApa0rsWqVlbq0tncHIp6VVOZEIF8qQA
+klR6L+vecOH01D5lGeOuhaxBGhTTEDb6c2gsm0JGU68qElPcZv550a0LoSEnPxAtP8zG4b5fPv7
bT0YPsxCL6dl29BrMIF8kYLw+oJKxPHkc5/tSvCS0HDjriHcjfhY5clI5YNsQWMYik09A9sAjKN6
JGGbNakMr8XM2DFVvfymUc91mhAy2LfPmcAxHY6KLmkVXtPKuwi5+Hiz9+G+J7sJGQM15cAhiTpd
JR2qLhEjK8dD2al6Ixpn2SL+wI0x8CwVfMHsSxHed860QDMKmmO3l4+tdeMgduPZZ6AhDa+d78iE
I75x8lExvO8AMJFjAAV6aatYeCUI6j3oeCjeszB43PfphucWIGP1Z5ZhYlZMmqtl/V5Fk/p8u3XL
sjRrSbOlm2ZUnq2LftTQsHGz7Bojz37wZpRQ3+7DNvmm72Yy7wQioVeoRPyGsqu8LFSXuyoxiQkV
6/o4bRFKIhC/dLwk0+AQTntQL85tvzO+GhiuG5CwUfEQwa+6qPpGmJjKw6LAyrIxP5YbqQkQkwXo
lGqwLF5F27rHQMYPIh/rJ+0PX/pVywnZn60CLospTKCYSPsoU4UbXAkJgzoppoX4dxG4QfZxZxET
K8Z7rsaUk+XKQQpRJoRMkXMPfS2n2edrZhkpJN78YU774Jo6USRx1nghPdSyXDYcwjZDq6O8uuxW
gdR1CYUFxD6L+CtkesbfuESMW9zdFn8zy0i9uihCIEvc6yKll4Bx9lF0Q5qQZt7wB9v3G0dxVzk9
0+3gXUceq7+mHG/AcI6KrReNrXnDl6G5EjAcnQtuWs3YHbMWYNljm6twH3s9MZUVOu1XQ8nBShgA
paEjUBMOcrPq3Db7hicXPnSohEyxeOBSiSyhLA3eDvXZi0ElsmuzM2FiIs/ifkCZHgIMcmkTYIg8
fVE0973Tvg7WWMCrBTqlg19FjvKuTCI2LxCAThp/73PMxIoFqPoIc12DTl6pMElnp37v+R1U3bef
kxYjmGCxLkP5cVR76CJPQSywLOnFdZBibaKddNHYy/49R4IRWrW8ImddONQBKxeEBMixqkRR/JUX
pCn2GmN1k1fGoHlDgy5U85XVwZB94BRIVjDPiCbeiPBYwnpmPSkrPEZaSF9dszT7WYQtPQVsmn8O
bY9Yd1NVf99eVG/aBHKUxjhiqRmFnEP1rLCVJoi2LolfQ/4inZBeut3FmyNBF8bGlA1ZhPgqDZ9c
6rQPdZ9FwcMYg9P7iEy+yg8191S38dqxDcfYpVgBeFflYTg0LYFHnOhvXQTVgRK+x8sxGOOt4Ibg
KJqpXz53K2QWzC99Oh/9QgCRcHu2bCMwdqq2dboeEt/0ycdgToD0fZnirLsw1W8BaCw9mACaAKy5
kNf2q2dwfPzmAuADMNH+VBk0GG8P4c2jwicmioaAmXBpAOp7zpoxFBdRhwFIZ9sKmmf7OljvU6+c
zweL5gJm5PrZTbV77xSi+gy+v3IjpmBZryZOJuvayO9wn3wWWJifddlBR5WXzV8tzfJLJ8tdD39M
02qfV6MIIVGpnbAOnnibZ/1RZqMn7uYuE9WPfdNk+DYICrN8AX7zGdC17NQEosUrQqdb0TXbOjL8
OhRNP0Mxhz6lvmSP3VCTJslnNv0cFThtN0z9JiILk0T+PUnU6/yoloDmTnn9ddL0Tnrpwa3EJ7Ca
fhqH8QOTD022C3GP3gzvdpo+wuGh8+ewD10o6EDhDkpMbAr3bYWu4dzciYdQeUH9TDSRH8REH9lc
6gPHnfA/paPc0x7DeyYffTn5QYVd1X+qVoKmXsfz/ThkaiOO/rZ7eyYjPTa+2a9pWT2zqAB3p5zl
MoPPrY537eGeyUefubi0znXlP/kKOsZCjec6hzRsVG+G3N58d/meiZvhYwjeBJ77d2JBCRNiqxlp
LilbLiPzDkgsb0zU2xsJ2Ob+vXYRHVAj5O1ziG0z/iUE72KiM/rdmcVw583tnvgJBmN4ebD0gotc
hk+ZlA4/pBMJ6GXG3bneWLQ2ext+3tXQOE9BOvrURzK782dBnuM0R7j+9mJ9exsBjd+/Z4lpHeoa
ngedalhDtI381HBwGLK02IjvrRfkP5LVmCHDq1lK8jqqnfKZKhT/HBHHyj9DHehZ5LGXgBbEuwtF
GOojK7aoRmwLzPBzt478aUJi6Q5CE1+zIi/vtB79MVmlUlWAL4H24C5qb98zITWeoLVwAhyGnc5d
eYhY2EK+rxm3QuwW85uQmpj1NYXwM3+GZmL3Ma0UQux0FN3TbfPbmjfOcgrecMiLdPWz19aeOtZx
UTnnxqm6DfyUrf3VOV+dsgpiDdVY4pQF5zbMAHr1v1vSdRuPbsviNfE0Mk2Z4kFRPYd16KnTUOGe
doigyhU8EjVvmcCykZiYGhrNFaQNafTkTwKlhIdYL2KqEhi6K5sj9GW8wEn40rpZvOEytlkzfL7x
/KUj01o+mqYaTCHx0KHsNmJsOO4zu+H1Qg6C0X7APXrq8Fp2QUB5HjMn3arrsRnG8Pk+iptoCQR/
movAuQu7uu0OQda03xmbt2LLb99NPJOYHlHrPHLruXrC4zm+X3evgIwo/BD0hMKfGKnx+Vehmquz
ybVrMcsfsJtWzdKjyr/Tvfgua5YFSRwrtgs953sm4Kbqdbhod8GpO4Rf+/WmC4qe8//xMrAsZBNy
E3leOJQzwEhBTJxD34Q/orhvf9RrtqJpR3q+vbgsxo8Mn8dJPjeQcuJPKL/6gU2eXPkwUVBoL/py
uwfLBh+tPb/aVboYHtn3OHRjonhzGkIt39EhDe9Qn06hYUSAu1DNToUFWGZdEK/647mnvKybs2fi
N4WTeGy4U343blVS2taV4e4Eh1MzCkmfgtkrP2YC4gqOiLdAuLbWDV8PKKAjIkz9u4IR9k3KJr4f
0nrZVcaKuTFcnYF2U8iW0Duetd8JYLHYgDfrGmxLyTjJA7/BbbGFng3egGA5Tlm0chQ3xB+m+djg
oroF47JMkomvyRaIUkqoyd5NqSPvaY1a7kNda7qLINb3TGxN3OkK1zeZPbvSFe9qVtefRMbKv4Go
3HqWW+bKBNiovmFKe0v+DG5m2X0eaR2N79KMqS5KUlL6W85n68dwbzloMNd3RfMsXfdXkXbx95jQ
r34+5T9ue7dlm6KGd/eISo6j6IvnvOTsEqylTKlLhwOQAPIim2pL3M5m8/X3V1494Q0y9fnAnmjr
0XsgJULsGkG8CVywjcNw6140EbjKUvoELYr+qvlYIvGgM/DZ982xBAH9xkPHZhDDwaVT1+AmjcMn
aNDlAJ1WX5VLyodG7lMqwOo1fDyNkH3onN4rklEJgTt12ur2OORt2G0xA/8T8nzjmWDibVKROu3g
COTfulXPQaQPWmfROV3ENajBIIfX1Qp3m39lffMpwhNlBDsFEoTvysL5DlXf0+3FZ1kUJirHRcA9
LcQY3lFPi/dkmZoh6dNh2ZJZeZvVy/dMTE7RqsZnHKGUYhLLAxSJ6zER+QSkP1RGK/+QF5PXJRmu
ZSrxe1IviUYI95xHSM8kJeNk3hipZXmabFBAezGG8XkPU7FUqAVAkZ0cgVpcePwbNVHpvheACd+R
fg6+57KiTzNvUFrv0dH5T9+7W3lom72MzcIJJ+xAwdA8TyMRC7iT5oKOP+WC0MtW2MjiXyb9E0SW
owWyWs1z00bXRhJ9bBqGaYvoUCT7Vp2xVcjBbSMXmjJPnQfdnWwov4Yl/tjXuLE/dFTD0oUO71IX
gnlygKQWbYut1LZtGRl7A0QjQdoqMDs08D7i9tpdukl2HRSFm3sSjuMW2s9mBeMqoPLKQYTFb55n
7bQHiC2ru7FxxTHThbeFCLAsJhPJk/lBuZRBGD61zaimo1eVeZsEuNA+7rKECeaRflvmWdmzpykF
4oB5eeEcHAGh4cPt9i1PIhPMQ/k4i0AtCHyUgfzGp2buf41qptMh1DNHsQlkNQjAJgK5uWVBuulj
WzbRuAFotM3eukJenaeu8B1HB7iFo3YQoFtQpc6XUnl8C5FpufX/AffBzlhMjRveZQGQz2OQDV/B
zPcocUE4lrGQZwfyS1uRb8uyDtZBvhrMNBeeuyzOOpXgFCiK9n2RVf1Jc/HeqVG8e9tgtikz/R5Y
SdXE67Uz0r843vcHL5vLjVeSbQiG39e89Mt4UezJLyFw2Kg6OOXYg5OpmoajXGUJbw/CZhdjB2Cp
qnkAYvxnOS+/UvA6nYDzkveD4tFROyl/8IdslwqC75mYIIaYgnRogNNEtvmldjv/UqNs/FiTzRSg
xSYmLKjFW4CrqQmfNBRWnKTOe/BSjWPTbzipZSMzsUDSCSoKeTL6NMXLlyzwfjbQZxoWsHffNoft
+1czvVq5kHtysiKM6ZOOW3UcXQgIyHCLgN/WuOHjckJdE5+X4OmfMm3qgoZ9HJTe+enrlL369NkR
LgtK5LSmWHH/HEPtjn9Ku7TaouC1xKJNGFAegiVP6JA+eSX/TRnqDyZVntJB3MtRnaiTkiQoh73D
Mby7meXYzI4nnpvYc9NkagPf+cQ9V1W/95na8PDKBVMxqdv/BbqFaJCAaPEY2JJAsxnbdGwnlAWn
I30K25oOCHhmjjhCuirYO0HGmT42YdaXzBfPLpZq0oip/s2BMt8X2zYhQZDrWJqKIzIhGGQVoEDd
H+OKbyGyLLuryR2lBpeTJh2x6wF2lwCoCOj7fzn7suZIeabZX0SEECDELb3YPW3PePblRjHbw74I
EEL8+pPMufErm+YLrsbREyGhpaRSVVamB3yoaJZXai+qb7vW2EYG0XDMFavxXihGwN/lBLYWFLe4
x9utr43Csmc5isTVQRhcUF/yBtXB8shn9X4R7IjksKUgttaJZda+qqDYF/XhRfrg9Sc5srqiT/8I
SfTBbYMft4eycq7aXFKEdaIBw0p46XPzmdTIk4hJPkbpZjXhijnYmCABEQ1wYI/hBWG6/wzIR1EO
WX+5/fFrbVuW3GSim+qqF18VhIQ+ZjIdPNTUGv35dvNrc2NZMvJ0Kg2oFl8nnqbvNUdJPg2GoYwR
mtiF4AR9jmXMVQopjcbR/JK0TT3FImVTcnJ7v9iYopUx2DxS/pylol1oO7Lc//pvfasq+ZMraOrd
nqSVbeoul8az2ydrC52EHGnDKllCZ9WYgNrLqzBDZ1SQ1cFbNwOLyMazeG009i3NoPiFVDR9ZDKT
MZ3YDzCtibs02rS6lS1l80n5vUeh8sb5pXBnsBbgsIrdcNxA6aw1vgzr2VwpD4gyBGuSbykNymPZ
Gc8/gEOVbx0Za9Oz9Pusfd/v8pY0gPb3CvR8TKIkikuWHJFJ3vLD1oZg3c409TPZ9D19VKB2jOkA
yY4xRNH/7c20NgDLoHsezP4gDH3EAAZk2EQ9PyndAcI+TS7/vK8Ty6ybJHcTE83hpWmXM7WK6rvZ
1VkMKb/5eLuLtVmyrLpBWT8INrTzVeeueNdmKXloeSfPu1q3wXC94oWIMuF8hcPtXOYGFe2k3qXc
57k2EC4pAE9DXXx4gfg7ZJUa0EZmwv/UuVC73ff5lhE33cKgAqHVy0IJLmgiY6SFdr4NbSAco5Sm
VYGruc8LBxXFY230YT9ywQbA1UVe1WWunK8dirPvIKUowbS1Rdj9j1LulXAusQw4U8jXgAbBe8DN
hgsTtRU1UagdC590XqFWhFbf6VRzaKiw8xSSu0GnTZzmcGzAAZycJxdCRi2Ehm4v1Io12uxSpC+E
6se0+hMVDo1xZ0x3UDbyoVK5Cbtc6+KFwXvgDWuj4o/Jc9eP5TC+ZaEvy0Ppgizw9jBWbigbIJcF
Q8izLqn+LHzoRbzoROJmQlmbP3sfUKn3aV83ls1XQwCmQJmyCwqPH6vOO6Fy3omTVnyfnc2K9tfH
QmyUnKjCLujSuv3dh8KNC8bA6lcoomPHmcQx7YZ5i1bu9SOMvEDMRWU+DfOI4htQEQOogQfxXMED
uj1Z/4DUL3c6sQFzUOgD6z3YPS6+CMP8MYtIQJMD1OOGDAdOpFP2hZJEZpAYhiJRd02iWhhQqRch
8CPHkvvV+IvJqCpNTDo9kOiEWsKRfbz9eWuDX6b/2UWahmWgIFAl/uR5IdpYq1J9D+c82TCsteYX
a3jWvAp7v20K5V9BZmy6o0qnDtVgDu13oRGJDa+TDRBExEVdBA/BtlRDNkTNzadelboI47kwkbex
jK+aL2V2Ath3OYCakF68QEJSHmkfkhgqEs2RN9zdsN5X42TowvIviR5Jl5HevYgh/5MFfX7n9zPy
O13a9oeg1iV4k8O8O91e+LUBWXcTayIHmNaeXvSk0rsKOIyj0hLqBv6mw/zq4mNA1t6qKl72iCW6
F54CAvcB9EB1dJcVPc83FmWtA2t3VZTKgUuoBXMwZl5F3YFfYRZbFOVrrS+/P9u7kgU+sG9ZemEN
SjD9xm8PkRM+3Z7+ZQ5enAqYG8u7ZJVwS1ELkBMEc/LY16I9gB64BKk+2HpQ7bNVsLA2COvaIUNT
QrK5TC89czvy2DDD/sIsevP59jjW2rdcTJ4Pc15VU/tGd9GjkNALjaDwfNzXuHXROEVeTwTRxEvX
Cyh4GTmhOBJ1XOHP2+3/4259ZRXsbG7FW5eoCUvsI8UfEy91odSa9MfCR1Ro1p+zEC5IkTPv0DjZ
Jz/oppgT7zqScCsls7IP7HRvr2aaz11k3uhQpXFBxEEH+Ql1aX8DRjbekitrZGdyWQ4xogicQxcO
fPt7SCIH070DyStn4xBeG8Py+zNDMSwF7NQLhivtapD39J0P/jIE1BzpB7HDJw+x0xzR7GpL83lt
QJbd4wSec1y05g2IhIuYeZIeQiq+3N4Ua40vvz8bDQOvovZ7MAKoxH1XpE4DuoGdBe8ssMzeNCmt
NdS2r95I/45cFXHRlHuucsoCy9RB1F2jbqsLLsZhBJ4FIDFeVOcbt9PaIluGTqAMNUI5O7mA3LrT
b4zg0Sl0m/Yx12MqL/t3q2X0pm+9IkLY4MKQQ7g3U0qL+xok/NHdrvW1k7guwMuuJ0rgqoLaHd8i
5TXE2ZyX9/uat27xinQJyjMTdik1abvPUMSrmvej47nOLn8VwAL75m4lpA4SAdIEx+VNTIOI8EMO
v4Qf9g3BsmdRKTdXlefcV5CniUEim8VjHv3Z17hlu4CQGMLcaErifyet8Et19ootoawV47XTshLQ
zrZMqLqqVr9FXWn+LfVI+XXfp1vGWxGhE7xA8emJzoqjApI8dud6TzoCy2qZLx5rXl95EdLXykmO
8PHxNCTVrmgWWrfMV0+8l1VFnXtigPKNRRvUP6EltxWPW5t3y2hnWQcuGzpMDfilo3MR5kM8NxDN
2DXzds4VSluyL90MzXcN8U/TLPRdUO51kuyUaxOpshCyce5NXc9vQSOPGgqn22I2W5kbm3sBfNKY
ed1BuK0a+0d/Rjl1WoLN8PbULHbzigtjEy8Qo1HUIPDtBBp3/pF3niEHUSBak1b+3319WDab8Sno
tSh1EitIrXybs1AfOl47SAI1+25dO/NKo0I7chZjAuW+vj1Nfa3jEqZ73DcCy3QbUblcpB6a7zM4
eQtqkCtODhH+uN3Dcvq+tg6W+Uoopofwhdm1qtw7DeCOaQISNyF/nBN4dvmgvu3ryLLkwhucAKjq
4J7I4Lo4jHxxVFHI4A71cdsNWrnvbfkesM4Uwg8j+SaJ2IOm4xno56MJ53e5v9PTshOwkGTqjWmn
CLB8yN4i8eemCcI7vT7fnqkVw7NTsJBKkpB8gpwFyFCX0AbMOk/njbfDynrbedcmn0btswH82wU/
9+xTn7MHVrBPi2RDNyEetm8M1l1swPrAosHr7xo5TqjsKkW829Wy+RhMqMGlqnl/51egyY5N1jvF
aUDY5Pe+j18W5pkrbfwGinpJH9wXZd7FBgoK/wXg0Nl3Hdv51sTtkqnhoXwD3sgu7rV/JR689duf
vra8ljkXUiVzktVDAk2j6J6a4kMiyjwmTXBBTOvNELXZRk8rB7gt7a26EUV2Tg7OfihmMO7zY6Gz
Mk4LI/cE4SizM6/UjL0X9vVwJ4f2wZRwLOZuXxqCwnP73zWuALsEFyLS6rKPnqga5GV2ii3I4Mrc
2ClXwVE8x9qUXLiAT0QiN0f2qu6HrHnwAr9t9/ns7rIJnu1TkVdBAygnJigI/hZFkBxT/LDPd7Hz
rDwD5FKAA/geuC6g4qngznxPvUqLz7e36soxZ6v2FJVZVJOG4D7LnBG02074PuCOsyvPhAW2jBjM
gVFeUj+4T8wcFXGb0uqxdJEN3ff11s1sqgAgH5Z0b+hcVHFCEWIBEmFX0Qs+3jJjocqsMi0Ls1iW
qIavIhwZMet8em2HpYbn9hhW7kqbdiQbJAIfdBzuSACovB+AyGjJ1gOODyk3d4bs8O1+1lba8rIl
iRo9y7yAQJACM3mWvTNFvXOf2rlWoSpgZ0U5gUJY6uoAsmQWffbGyqFbkKiVz7cTrhw1IoVBWVMW
swjFCnzU7007zhuLsNa6ZcS6F41uh4TdsylIxR1IHdO7CYVB7HR78lfOIjvfmpXYmo6XsfskgD+n
fBwQrKu+hPNminBtBEvPz46hRQCjnV2FbeSN3woFosixApL59uevXGh2wlUykLGOWc7+uY0mVKCR
UmyAZqUsu1+Rn87hAamU2du41f7VWL/iD9spVSA0g4lHLrvXtemgZqVCxG6naWReTJH0qo9V2s3v
87blHLwLMvCHWOe+PjktNvidV3Oj34fd5P9Xy4DKI74SnAbBPBnUQNSkeCsy/JnAIfIOFJKPcJAM
DT5m1VA1p6LNI3Gf53j+04zx+gNpPfaraWZWn0Eb6HxH4CR7KyBPhYKTzEXpv1/SQT05AN18Z3oI
x8PcCJPHKmVeFPOoJv3jOKdNctLQ1QXRPWM1C1icBDVNjhLUmxmejG3aQRqvdBzdwDidUOp7jMVP
35khUoUXJ7VWYQ3VAgf/d+I5Kl4++bOS4LMjHDEcXckwO1T+zIHHQXWqxAbrov6g+gxxHvwAcpjM
nccn1qX4GcS63oe5GIf8qSw1PLdaFrn6JN3R42/9wqPNUk0jpndm5mP7PaydMDsmBVjhTuC1GzyQ
EdTTryYLqr+6zuTXNOVJ+kZXTBdHhAe68kCFg1orYBbS6lA5o1LHmadZpmLoPhafy3BoxEFxntJT
SVKXH0K/8ocN4ozXz9TApuegZZrX0AsBApdF92JYdipEcHw3hkLPOehL6ey6/AM7hSjGvFYmIuF9
sTBVciecrzVDsdNts1s7NewLqJhzR4QM9OIkzZ7EBFjjMBVv2qDbw3FAmZ3zb2ShOsJ7dp9hyQ49
XDF25G1wGaZcp8fbg1g7mKx7xxe17txOs3uZRU9cjsOxZSCC3dN4YCf6GzeESC8AiHdF0I0HzRA5
0szbeJW/Pv2BndsXvqeKfArYfaGKT6jIQkl+GECS0UN9+NZT4fXZCewEvxmcMZI8ZPcQPPkKaR4V
QxiBbJyjawOw3n+F36Qz7kx1B8a88muGQopHavLwexDtFNwKbBWmpmzAhTEH4T0PODv0HYopMwBO
T6BLpKfba7wEv19eBoHNIkNQNqu7DF34kGLmDlQQem0G8oN0uOQa7FZwzbNzWng5+XW7x7VFsaIk
HJobIYP/9f+t2h/MTz/dQsuutW2ZA+LAkfa8JMjihhDvSH0UOKBCcyv8vrLkNmVMM/o86EWSvCFa
FzL2Wd99M8JXpyiAOOrt6VnrY1moZ66GpK3bgP8XQ2AMkPelnPbf+1YStQcBCmSn5Y7JWQ6goe74
vekRU2XI6tB3TjK66ca5t7IIthpTQlSq8mGK7vsO9QEG1OahBmHQ7elZa3yZtmfTY5yGBVNP8PCP
3EaDZEwGBYR0umka3u/rYen5WQ+qSjIvgwxj9s8N1qn/wWGIT+1r3Pvfxolgix808/vMISXEbpmb
hoe86OuNhO/a7qH/2z4NOr8LHIKPR1X2F7oEs5s5+uLujWoH3DLfZKB95LspLoUlcqQShFIBjkGN
yd6gf/CCH0aRqExTA/GfFmWvIgQ6859qzq4lsLlguMrhR7kUKlJtDz5NRHXgZWzR86zMv80EI6Rs
RF9De6Iq2Y9maseDAQn5d68rki3o6or7ZXPBABJLWmQuoku2zA4p9HsdNeKdSVBLmUJgaN8sWbcb
U10EubM8uoAUOYiZDIeDA9nTfWZg08AggFZTsDaqOxUGyYElaD0sm6fbn762BpYB93jyO6Ng/ILY
nRcLBfRwVUPjp/RQsL+vC8uMAd+WRdpy0CpkqS81CC6QYsvvcq6on587xx/3CdUEoWXQBIRhSVph
+8fZhHIDM/XNQ40kwy4nOLA5YDKvnBBxNM0b0IL2AM9V8pz48CLzcJM0cOXEtiWX9Oy2Mpp9fjG8
Yye8ctrTQjtyeyFWGrfBfzyCjJdKnfRRgA7vsZhF9L7N52EXPCewcX9gfGc+FNRwmqoBytI0BQwM
Uh37njc27QttEHLBm9W/JImn7sD3n9yPKdt4pK1NjGW/hs6ViKbIy2LUe/z1CzCKlC1kPPdN+2J6
z+7IbKwi3ne9f1FwIR57UJLJeOj13nlfBvWseT6BG7fJ/n089b4K0slDXel+n/HaAD9ULBot0qhF
XLzD9JTgyDRhT0+tVOa8b34sqwW5Pt71XtHi9EQXEpwNMcJ1X243vnK+2Zwu8J9pF7i8vUAh5Y0a
c/dLwY0CZfoCSd3XheVHJ01GC06S9pIgyHxE8CGKmc67w1Tuq8KkgQ3w0wkJAjn4LYhpS3NQBPKE
lXTEjwEUsochrfbRywc2jK+ioQENbtVeCtk+aVGPce5teqMrS2Hj94rGacaE5u2lWTTIG4k3R9FA
BqeLinqfqdksLHooZRFOefKmAeNDrJbsFqSO9j0FbA2lxvVMCBc0eVOASfTAguYeAc6dl7zNvsIi
FXYhpbCzUZF3vFCRAign25fCDGzAHilckwwFbMynKEE2TH00Xas3DGDl+LQRe5VIQ6drBuzOiLCv
YN0b/hsrPeQ7F9VyokmWz2lWuARnA+I2pAR5z0A3IxNrH29ZL+nBRB+ieg2PgBqBM1FC+6kdUZZz
+3BYad6G6bGmCgBK90wWE9/9LwEq5AO4QtiG97ZcUK8EJGymFT8EBVvmOOVlQWsUTXMnsHmSjj+C
wvXPvgFYD+CkShBWqWV3qaZAA6SBFyo4arbkUVciKr5188qyyUxT6ewxq+vsLMeenSBzjWhBxFro
i8K5Am4veBz5JgB0bUGs27gPcwdMUH55KUDlQYH4PUEUdws/trYeS6fP7mLhzUoPVYvNVMkhOHAo
DyBcnpk3VTR89BReOPsWxXKpC1MzZ55hccqvEw9MkALFV6qbpw1va1nc1/aVdSXzIOdhSUn22I9l
cPF7kLNK8iT89KNqEufDmCEhuG8klnEn81g2REucHeAkemzE1HyeXYfuw50ENpGKcFg7ZMIrL5J6
HGjKNnvodPDh9revXGg2nA9aKW0VNV15aabZu4AzhD1lUdB/ohTcCLe7WNmtNqSPdK7224yUF+5k
72SDFwcIjOl5X+OWaTfOrDxWu+XFKN08KI2A/pjsQy0FNqDPlGxGqFSre00QMJAq+ATk/JZLvXJs
eJYRV0GUZ4TI8Q4KSl+zvAdrhH8tXPW+IvICqcO4LLaI6NcW2Tbp3EPCsVTq3syKfpUAJ5aLY5F+
H8ra+Xt7Idb6sMxZyB4n7NgpYBP0WbTp8Gmo+VNYbt4Tr88XSmr/91ziZgKFkI9iQO6JA1BSZ22g
CFD44/smHc8hJXM81/vMgtpIIFaCC6sIQv/aw+9GwZGbfCnGwDvMJUk+356w182C2lAglg5+3oBt
5gwKXHOuUoT5kSbdeMi+vhrUhgIlBATqXuuYa+IkA5KwwBhFuTFHl4X56fb3r3WxrNOze6KaCn8y
U+Rf/Qrg4gREvwcWouho0puh8ZUpssFA4A0LEkchC5iAz/u9ARDydzBAhmXfAKx7m4IIq6S8n6+6
Djkqz4Ps2ozie8cxkn09LFP3bIooTzJXZpN7TsCtfjQD8hJkEVEuJzhot7tYmyLbtAGkDTUIIa+y
avzwAfw5TL0fGifZIg1c68Cya4IbGoUUyj372Jy+4/nncQZl2O2vf93XoDYmKAuMS2nJ9Z3xx+yY
gQTgKA2A9lledeDzQLXx7X7WBmHd0OAXioaBE/csQoOzD4ps5uBGpvt7u/k1U7D8b9oQsIQWEdZZ
sA8E9nAcsfQHp9/nwFIbEMScKiWzi1UGLZU+FkCLvpv9ZPqy6/NtMJAcej9qS2xTnYOaT5BSgsp8
/hkJE+x6dlJi3dJZXc7MQRbhjBU2sQwNv46QJtqwgZWbwYYDmdbtO1z64ur3YPtB9EuX80+Vq7ci
wfuwp96bIdsMY6ystc3FUAWJIoDomGvrztI9RnpOaxP7oZLhIR1U6IiNPbtiGzZKKMGzK6pqd9lU
yQ9RVM4Z+hXsVCbjx4l2W2HDtbmzzBv6C1BGJ5O4Ahr5jRRQoqr5CYLXx4Xtwe1hi2Cj3IIALsv9
0iV/oVEkh0R0len1XSGRSqJO/QWg8I/a9SCoWh2ibJ+/80KdyIgK75SSiSQmTk2vfh7QUzR7+gIS
+m5j060cKbZCkan9lFJR0zPQABfhMXFJdUA3sBKvN/5Cl6gaa/BEQC36Sgzlj5UsxzpuS55uPLkX
QPDLdXghTJSUsxIglcL8SIaIIrTGT6RLR2RNaAJ+h/FIquDgJNF4dcimfM3r+/mFWhHDKdlno6Dn
SkI7GrzKb7Igz856ru9qF2Kue86yF4pF0IfNAajz6dnLS1Mfh3D+q3zoCZGQtuHGtb62Ota1rrOk
Ixrwt6sI3P5zExbm4oKvcIvPdK355fdnXoMZ537KIHl2bRK8EaDfWrkF6E+gcr9xsqx1YNl8JpYL
vfTNVQUKUDHFMwj08SrMf99eg7X2LU8deo/VGKIM+WpKTZfiG3omrG7e3259bR9ZdzkoJoO6SRvv
mrA6OSvoLSFeDQ3XzEfKL0zc/2538/o570b2nd6BuQJ0FvScTHV9aJL6d2NqefTITmjACz2iRKqC
6qz1rkKpXzTX5jSSuj/f/vyVNbDFiBTSJ7JLHfdaiWp+q6G8819Jd5YxuDaixKiA18mc49NLcMGI
KjjOkUjub3/6yszbcBJTI3cI6Wjv2uTisWKAt0uwih1yT3obubK1HiwDhiJ241bQRT4vPSTLl7dj
8AN1mVsxtLXZX35/ZsJJGDp+SDOc33L0HlBTEtxBWGdfrNrllv0WyTSnHjRTzlXV5ge6wNy8BNf2
7elf+3bLeqUf8SKKInplPeAGRRZm31zaqo2pX2vdsl7KwGiYuRM9q2LBGdCwCsnBkdvyICt3m40l
SXAlK162ETb++LbyvK+mRn15gySuGrpHEL3xuCr7IHbFFn/Iym6y8SWVRGiiBh/W1fiM5seq98aF
sQLiFGMebr2U1jqxXtsqz5h2+hxXNlxZL84GwHGzym2OAYDpG2fGWh+Wl24ItJi8jrM7CZTjoeHY
UhKw7pM3b0auX/cAXVtwSM1+DXpzRP8Y3FgfeG88KRkutibs0hj4rvB+9EazBa1b620Z6DMz1LQm
tYD88xko7ZiN9CuTEL1JCv9DkE7zwRObhEEru86WHeJLpLAeVQQR4iC4kigF1KvH/ja8/FCUwQc1
DP0v6CnUcY4o321DXbkIQ+sYkNHQul1ZRwjAKPZUzUNTHIWYzTmbtBTnlAxkw2jXNoZ1JOTQJVDY
E+45y6k3x4nr1ixm9SwfpjnZKjteG451MhhI240VmHqRQamnnyGugbctD73uqhMVZY/ar4IND2Ll
DLIBKqzpeDZNHgHBUsofkk6MD37ofLu9KiuN2wAVmXU0bSaEGgrdR28WntWDSMAydrv1lR1tA1QK
xR3TE+yzLDOoChC0zJ5QTd0Dk0dT8gGh4yY9KIdG3vF2hytL/wKzoimsUmJVEF7/bigqbTR3hmvo
mebz7R7WJmzZD8+MlPq063JwXp2LAML2h6rx3I/TEIVbCL219q1DQIzt2IyNjK48SKFqh+TZf7mi
3t3tr1+bn6XX518/QQVX4NwEEYUAeVfiVL9ZiMrLqZvMxhKsDcCyc1XxcOQ8xEuTpP1Rg8YNHPSb
pAVrrVu2DbqCsSBqns9Qc1aPIBfhMpae2GlrNnZFgb/HuCnue5gyIUekSqnzFWoNTb9xNq19v+Wn
N5TlIio5v4q+cL6ywke0ouPlVtnrv9rQV97KNmyF8agNBq5TpEOV+46K4dc/dIwI/R8+uCSOgtOP
Zhg+Gn84LVpHc1jfRdyN4nJOTOzM4zlNyw/Lv7c33Mp4bXgL4BtkSlqgCeImoSyuOjDf/R+yv2vN
LwfPs/3MgQtXJW5+sPlW4JxO0z5OYfobx9fKNWljW3g0umGb0fAKjZ7qzNR432iDCyWvwMgRDCc1
NA/j/GkpGIxvT9fKrWIDXnyRRMUIx/7cp37+E+i+P4LD+9OsnB6codrSBXydWpK6L7AvqENIyZTy
K4PbKVS2YCtBTChRXMRM5qHM0v+Beu9PLHKBf83G/G5EkDKFWEmdbRJcrg3WOikqMIH2ZTB6597A
AGQO/KgEiebveZLtKczdfJfcAEZrHRrg0ISYdSPnOwO4ngrG5lAn2ZbO8doWtBwBBG5JT0sBFO8/
113wwRydYjNbv3JiB/aB0c8jBDsNDIh5qr/LwBokixKYjc7/sWvP2XgZUOPNbpYr9MCT7o64/LsZ
4QbkUVnEqdySTl4Zh42bcXDtKzkiQR0jKZmhbLKPi6n+7XFvq9x8ZTu9YLeCoLE/4dZE47xojqCX
HWM41I86GMX70C02pmttIEv3z4+csPXrtlumS5kCYWA/u5868pCHgmwcOys7yl96ftYDwCxdxLpl
yZfzOxMomMMrYyvLt9b68vuz1ptoRmpGDctyD0IfK4+7qDTf0kpYa92yacqnKatDgdazjFWPxTQg
Y6zA0XJ7r641b1myasOpUKYE/23jTPIevrY4+u244Wmv7SDLlGnZE0HH1j8zZM9jxOruZAhO36Kt
n5DHPd0ewopPbONjpKnBRA5dozM4kH+Yqs8AVwo+EE+9B8jx+5hu6Q2uDMaGyjQeVADCYekHdSSy
GE/Qa/0sIVzxjxD79lhWlsPGyjDU1JBEa/9MhYDajVTzoRu2cMRrA7DudtWTBNrhxj8DhP4Tdd+/
l5fwWGfvvHZLwXati+X3Z7YAntnRZMOMORr5WWiQNSLu/zC3YXuYiv7XvkmyzJnlkkLc0vfP2F3J
sV/y9U2/jwnJtdmvtK40aFSVf066oT01Ef/D+5Ic9325ZcwVyDgdNXb+OZtTiVKS6nu+O7biWaas
2VApx3H8s+TtA4QwDygaekKm8BNgOb9Ql7/FkrO2Ry2j1vOgyopjGymIGsVJaX62yNfvO49sriuf
4yglaYANRPDBRPkf3BHX5q7pt1mukJBEYXZAQKIoCBhO/BlhoaDeeVLbHFe+Hr2imQsHoaYMrSuK
EBOC5FtMqyvHnM1ypVLfqbKewXoD/Z4ZPABJVXxKkvSettUhHDbvs5X7mFo2bGrloIYKh7ZqQF7q
E4cclOqyY262eNNWdpBNdpWwyFHzaLwz6v4+/cPPQ5Nu3LnIS6fPjiDVeUmpGU6HjIArWvhtfu8R
Z2dywma6QlouEXSWOHsc1zsazj5VDM5jN0QbxbRrs29bcSEnQsbZO8u6dbGTgh8GtKUPqZ6cu9tW
sLaRLPs1WnlZVjMPJsafQDfxrpf66JfTzyIaIIGwj+r4hcgQE8oZIROCu79uvvQGzlzZAcRwewwr
O8jGtzV5YJpJUpzS9VKUigc3XC4cqbdbX1kDm+tKB2wI+gC3MLTBqh5XWM6HIy3m0lwg2ZcOp9vd
rA3Cuo+zLPB90vvembaApcscRZFzukXuujYGy4qZU6t+8if/zFMTPVAnm99rmXTxlKPcZt/3L10/
s7SskL3bqsk7g6cFJIuLzFZPdskXUtfmuipQepcjMOWdRdCKk5KVOo9wWfZ9uX0PB5A6xj2Dxp2i
j03XBXHtmp/7GrcsuA8N2Pv6ETPPmrsqA7Z98qHotK9xy3hZlYlITTh/TKTpqVCAmRkn21IiWDka
XOttbFiJYtou8M5FD5I3BVnvS6Px8iZB2bwXcCPG0dP7dv8LTFtX+Gr0Bv8sgHR6SziqSmQrt/bm
yva3MW1RKdsimFzvXCtYMGQ88TCj8KZ1kG4J8q2Yrw1qI8iAlwPHOVoNyDCyEakl0L9ssdGvtW7Z
L1hEO1lOvXfmbjngxYSFJrWzgZJZa9yy3J6AZIl2pFhCLPqjTpMa1Zx7HUQbuWZY59WC5sHZC0M3
dvVA4xTyuRsWsLaylu0muQOIj+aw3RCxjyRpzBuy+KAQhN6FVnSJZcA0F8A3zALn2th850JD8qPf
LK9ZMTGbJIj6JcgIdAsTa9iHzC0/iLRFMTZ7WqTEo3aLA3dtlixLzsKoH0WG7aNKzBKI4sOY19Xv
vHT2lbS9UAXqc0JruFreOdHkZz+joi3MwVez55h7IQSUQICD1k3inZtMf0OtE4v/Dw7u67v/hQxQ
Aoo1EMMzoJKG1o+Tov7NZbVF+PH6xJPIsls+pp7X1YbiUscjgDBQTMseeV9HT/2ue5fYfFxk6qcu
gb4h6rIA4ztwUqd39Wj+7pv6Zdae3eqN0IH22roEP7M3ATjXoPQFZ1u28fHLPLzMpxCb4kgBel3W
5bgkFMePtG4fRFt8WOQ/a751uq1oiZAXHEeNIlC4AEtcrKHbmHxKnCxkv5Uai/Y/PxFefggDkf82
NUS3n0ztpQufb1PyMH9XNG6epYchkuCsOEQtMZHaALuvbTvr6iYhyjt6p8PIQR1xqAKpY0/vhLgT
G6+WhB3xOEjZzpJ0j0WpveOEwPl5156weZAyEIMQFgEMB9TUJ6T/y1Pq4XW7r3EL2iLoRJhvKMDh
eE0h2QAUn5rV3e3GV8zRRqp1GWD+lQ83cmi0jqVeZMV6uHsFSXfpLoKowLJ4n3E8OKPOPXOE1cBF
FUApL9zilF/ZNP84HZ9bY5XWTaYAVStqJFiY34K2AIRUGxCStdYtW1cjS7UKGmDMF6Vf0xfdyYXO
0sauWRbwFVO3cWoNSC6xkCgdUZE5+yeksd+rvHsMkS4a+jiMUIa7b5GtC5tHkR77EZiLBSrfDBCl
0x4YijrJoo0e1ibKst3l2d82kiP0nsDXM5o2x3wut7KHa61bl3Xv1dIVC75GKyAeXahfT1EpTrcn
Z6XxF/C0uUopqSvsoL55SryRnECDmF1uN75ymtv0RwrUhk4gMsx80eSxkcUHkFtPsddHj2VL9hV5
EpsBSbDSQZ5LohfIaXz2c5ZdeTftA4gQG5NmlDuOfYMJItWoz/+mv62GX7cnaG32l3Ppmf1WAx4J
U4kJ0qnbg8m38U+z2UlTS2zYWSLpnPf94J5ZIx8KpvqDW4FXY9+ne//76f2UOmascDiQEAhojgLn
t3OIYprbrb/uBwN+/7+tN7Pri86fojPt/h9nV9YjJ86ufxGSMcbALdTS+5buTjo3VpJODBgwxpjt
15+HOTf5mKkuqTXSaCaaoaqM/fpdngUQOZh88ZhgnEx/x4Q9VXN0JgadWv/Nwa2RirUQWsDWAU3D
laAmtlNfnFmhU7t/c24lOFM0T4YEnXD/fvbrjCp3p218cZ7KcuL7b+FkMWZO8HpvsUzLuCCH73uW
76qkHZ8+fg0nfsIWUAZ1OtlNAHkdtEWKV1fDHY2W49pRruCs/bkQtAWRQbhDCE/MuAg8Yu9sPLcr
MwMjijMv+cQlz9cf99chK4KoJ41bj0GcVJlB9Qn7YPp7EmcVNk59wuYYF1xKkFcCEAg9SLsai7av
D8D+NH8OM4CE539/ggaVFn2uBh/AoCe+Gn1ofzjQAj3BOJjSj1/2qc20OdEwwQLYRKFrimouyMxQ
vJuIN2cyrRO3Pd8c6LFSYR33SINYE16RML+QEyoerQGHcvq6L8PvzZx/it4Mk6r/XS0q+96ZwPBD
EcE3EJwlahTUoVVIi+aA8VRrPtMKAEVju2Kc5PVY1+RQVP1PO8HTos8/53WEh29WLGSRqRXMlw8L
jNUA4FxBOlAUOvOy//Nk4+mbNXIooCsJcMJBYo2yuh0uBGw/Urgr3EfYWh/vqFMfsomAcBf0Sc8s
1sfC86wuqoPuvTeOajSFpteZnfWf29aPt9VH7OPMzRIvgRhg0mAQDYHR5nPzIjx9U37AFMKEAa6I
A/VsuKMLUruhGx8/Xp9TX329/f6KTEJJ6eVxSw6ymL00rsBTaubPqSriq2/insPNH5qS4Kt3yYOa
0GwLRyiPfe6rb0Ie3HpM1UMX7KBaOKwVBfRA8gBtpI+ffmLjxJt4BwtiEcoqCg4g511LuVwZH37j
dHgJP3f1Y3U2Z1euGEOmCgKWDyGpQq95X4LbfGZT/ueNgKdvDq/iZdMR+Kod0J1SmQFkMusj9RTZ
zwnk4BM2B5jOELGcnMDVHIdPGhrs2QBrq/3H639qY24ObhwzhshGyYG55H0O0KDy1dn52YmHb0sO
3irXLhzpPzdxvLMdeo5t0ZzT4jz19M2BrYNyKnN4d0MIBBpsa2AWnj6n+Hzq4ZsDqwJGqsrgFpOw
rPpSRJW852jpndn1p56+ObCwOWmrsEAaoYduvppNop8mt5wzFzqxJbciq2MREyAyML3RHmY2c6/9
Y+/jtloqFEyf2jbbggMT4xjEpo4c1rmBriDt6QfReOZInVqdzYEVoa4m1iEmjJit3weTmrMgVPLw
ua++ObC26CAJ1aMbUUIlOVsid3BD8yl7ZPAhN2d19EsLboQDeUUxdWVAWjQpog40AT7+8ide7bYM
MKxiiy3AZPpnzzMPPVkXYLKYzIHeffwRJ1Z/WwnYtu9VSHCZkNEr/WwumypPEfrZp0DDfrytAuJR
zuhPoocCz9QfNXwp96H5XImBh29OlsM00XR8/fZ9KS4UbBIOizsHnDu1+uuf/3WLs2BieegDk0Hn
udnX8URelnz00mih1Zm9v8aXf/XK8P3Xt/LXR1Dwx6zH0YSQJVQfoez5JLrusmD6hvfNNSalZxKS
E/fuVgt1kYonNiwAbcjp0zLVu1mbW5GTo0ziMxvp1GptDhoP4bGhYDx9iF1xYRZy37pmt3hs//E+
PfX4zVFjJXyb4apMD3CzSW6KGu3KMRb6ORzVucblqaOwuRzNCqRfEkjdcBfTR4jHzn/CYm4/0/nw
4y2jpFhakrcco2ku7W1h44OW7a6oy6d56dLAncOHn/gRW6KIgrweHQIPGZaDJqT+Rx9rQZPu47dw
6umbezJuggYAE6DRYGLj/ZA06WQ6MFQwn3v85jib1jYTGsSYrSf8OW6KYp/DWe3i44efOANbTsgC
vQsWEp8dIn+5Z3AjMaK5Wo1axjB4/fgjTmzSLR0EwomLDuoE6gEtY2BRB40tr1gZ6WjXlbVqP0N+
wlba3Jhj2NNFgFR7oKx4B+ukThtQkD7+CadWaXOMY+j2hTIf/3+bEqKPgKUdTMAfguUcWvjUKm2O
svZ9TGU6Sg/MyvKOBoX/auKO7ks1VOekn079jM1ZpmYsaxClMW+PxkeMei0aHuuvWKk3Hy/UiaOw
pXuwgpslBtHtEFf1cqz1lHzJKxF9Cs/ow3Tyf2+GojMqaUWOYFSaG0iVvYdL87ld+i+CRzd1ogQq
9kAj/aYjnLK4gN5LMkH2/OO1OfGGt9qozJQ6SiSuGzG3N7yDHa+Cpt4QnznJp5Z+/di/bs1lMd6g
gaI7wIVrTHWIClgMyTkbvhN38tbBXA6Nhawr2mVYlaPL2xs6o/6tk+ZmjdJD37VnVunEHmWbY+zy
0o3RjGMsfe9FNJr/qKNapFPRAlkKHPr+45dxarU2JxqaP5HrQVY9FGHwtW7zd1idnkkrTj16c5Ix
UofmTg+hl5FADJAxCAZEftGcuWxOvYjNGe79ulDjCnozSfEGocH7cXlWSXzrROlAevI/M8yCrMbK
WvxrN3GwtoupBWRSVfVxqqLfAZHfe5G/9/U56sKJX7Lld0iOhJquvwT50A1kyQ+C5u/rxKOt+a78
bI609TmvIak3DJEMD2PH88wYcJEhUSB3XRXkn9tMW23UKZ98XXCgHFs2L3vh5Hsdqfzw8U49ETa2
2qhU6ApbaOVJNNGdGuN3GG0dksQ+f/z4E7v1XxwPMvR5HCBs6HH1j5RAxE7e51TOsI02pxmtb58u
XoV3XJG3sLDrbuUNHs+Nvk/Qivr4R5xao81pbpEUJVGC6FTm1ReB9nu6unfFOfn6uedvDl095s4n
AVBwpK97uAvp+NgH3W0VQR7w40848Rr+RceYxga89lUdqqFLOveYXLak+QzE0Y+3bAxXlICp2IUf
iJtfCliqpH7Hfn/ui6+n+69AsagGmDe/BcAxJD+FT3+PkfU/V+lv2RdSBaIocachbZ+P8aC/UgMo
FiSvzslJn7hstuQLZbqosWyFJxv3owZelRZgLFfu7pNeJFj79YX/tT4rPWu0GqR/huxlJ1j4XPmf
7RxvGRiuoKMOIJ576Im7MWQ+LL4AOd8vD5VSZ3bmiTC91RoWXo+bRXfhgbcRQDf1IY5blVFqLhMv
eliGTxFhsFCba3OkRTfYBqkjm1W0+8fOcYjOPdwP/on3/9FVCDbPNwouhf8Y2KUoBqNfNVT7FYjp
YzwebDlXD5zAdiMmddSBKOMwtOF6xpR57Pvpu+8IeekjQ/HvMQ/LPQ2mwaZYiaU/OBix9gDDVPWB
dS3ecQtqh2Ux3EnHsHV/SJP4A1QxPfY6N3AwKsoGEoZjDuMG0Rp+ZQYxP6rFNMle+yjjjeL2glWg
1KiB4iFRHOtvQdWGsGEPSNp5E/yuOXHuRieKfKO00BdjXelLyD8wc1RJOL50SUvvYsPa9wYIKW8H
0Hc+ptDMLINHSaEaDRmgSQQ7FsrB/LJJ4+TvmDaYJkmg9KHhOZZFtbOqjyyYhZ5q95IP7gghuOhp
CZr2uaakvjXQSr2C0v907YrY/8lV0z9rUilo/Ko6SE0PF2gCpF+bUjlYkPAiuEqktm0xix7bGdN7
OO9JsqMROrOknTGVYHlffnPQ5/4iaQ0wARtVnHGYw9NUFctSpNZPPJnGdBA7NfHhTpaAlexNVwFq
w2vKlvu4Y1hfD6ywMVOhmp5lH/S/chUPHrDjQptMDiWoAhbpzSvo6XmbinrkP+ImWa65x6j4DrJ9
p25pzqprtJ2GcC9hAoz/r2fBFezegyvIj9BdHfrsG/FnChX3vLDPcwDs1a5qlq6/qslSXRZBRzOe
KHmtacvcjvfFOKRWWKmPsra52kuMCqsn/HfCg8kMr8U1D2154ZXD3KVEEv0KKBSGhzNEvgs0kaaa
Zb43N+FrFxhJUzNh/AtIf9XsDCQ45jQZkwK3n+zMF1GhOZfCnwiaUrEfASzktRRyD/7U3urZxcfC
t5FM+2kE3s2aMHmsS42Sh6geb6lhkpWZEr6Yn+DpMD7NDl9shhUwbOKxjOYWLkWYc9KpgGsy7ZwD
wjeqYCVEilm+a07jSxVReLPFMLQ5VB3+ytpiUPBxYbC1JdSDqzNW1exsqR3dkX7q/ctmsHTYq4WV
vzwARGVKbYsvqf3E/0GYYC8SR7NLAQwIrir4dU8XUww98S/KBkGwd9h8fE8GqthlvPRFsMfAZbwv
eDWTVARx9TX3mqi8SNzMvpkunC5s2Ml3gF15+0TRY3miUQmvJVtVjvzShnl2xye79Om8ePEfEwf4
RyMjmcWt6W6sj91VLzA/zSNf/56tdt8X0VU3Zd7Fx5EH+P6dhL4OLEs7l3Zlrx+RqeThdcJq7Nel
7ZurPqjZe2xWmmfH4uu5ibud37TwMJamH19k2VUPUg78Z694Ia/8YvCPTtZwPR5ND5vpQY/oZAlo
RiFZhxbOkiY2if94i6ncjo0g1j5W0LisoYtXu2tgyOkdgkFxSCgdLgm8QC7ZAqljNHYDCLjk8Cgf
BZIc2vWQJy78of5S2zFMi1iJNmW56/lVq23lPxRd3ykIlrQIA8UOw4muuGtZzc21NNr9qUvqYQMF
sD0H3aR0Mg16Odz7qp/h9yzUvFw6qqwEYwourEc51yDyC8PVVcF7rFagy2TYaRWvDOGy6J+MIXzO
4Cfcv8qwj55EGauXIVZR87ONFfZ+lNQyPkbzaC4mvcRFmeWzb5aMIKbcBiM0lnNazhIUAArMczaD
6v/bsk7/pEmiH5zxkocaB/spzkOsovLW7TeWg/ojNEIsPFVzeRDwI8XXxF565sDp/nR2Lo8TwuSF
AJ1/B+BCIF9xLwflEUI5Q7irI+qJW1ht9M9LsO6ZVnRNAGPWuVwuO8DspiMrOxh5YxLQ5DvLOWzF
c8hAGUCoCNobnmvI9FsVY3A/zsDsHmiTzNFRDvFwF8twhIyKNTwFwaG/D3J4bGbFWJVDCtvcZt5p
gs1BQt9Lspoq+gWaK8OQFj21XdoAmniTQOz4ki+6/w7PnPqAFpHudkkoLU3FyKqvTbGE7X5saWAy
tCI976VISuvug95v4lSjr00yUnfdTW3CPtlxm/TjrZA2vK0QAl5mtcxvDvfeMQLuPGM8am3K2ql6
GAtNb+ExZ5+8cIA7kmpI/qwkC458LMwbLzv+iKtr3NHZ9wBgXeT0LKZy9YaNajLslBcE7GJioBnf
jXLRS5nC3pIsz7RqBCzZSCTWj5J+2fxi3MPtGc0T5RmpRIgvMsfBPVprXp3SQHtPlFeCXFovGnuV
AthkqkMMmml70G2Am1Db1SKWS+DU64pQsnelFyOWFtFwq/wArUw6TNpetElX6QNa8PlXK8OqcRcs
6ebiDTkmoDlVjfH1pYM9WvQEGQDWpUoCj0IEwCnQFwoNTk1k1UvDDL1TeV09AJTPXtyIddg3Re5P
P2e4GF+P3QhdwMRErRvTnJi+fpPYPf6Lweg8TPVk+G/07bvfnsDJJkBlv8d01lUaYBi9R+oChodE
dXQtEuBrOSJuvmPUG+44hScW7IPL2r+zpvWhp6ddSCFNqcD6FHLwnubShea6UzP/bkOv+EaHxoX7
FuDmd57MzbckL00CoXEFWfkIbZb5MPmcXsfe5L2BGo/jWHMXdtcxZE7GlNNB3/Sw931vZT3TLCRt
CQMFNA9JJgjCYcXD+h7CcQa6Bt5MyxTxoEcMxrXmZ1j3UWSGiuAJGsS4jLheDXEFs/wHZGbcl8hi
zwEuw1Q6jrK89HC3XY6a2R9hCMRINoq43JXQAO6zdgnjHW9rl+zyKOGHNjEVgV2a6BtUBfBT0Z3G
7ZkkOa5qmZDgsi9Y/YX5XTOlrHAcJEH0GjyawmKJ/4bJXrimkMJCtjUJnuaZ6T+zRLAIJqiLHHg/
cXu9wITkOBe4iNIxkFamSwQoNZCNlH8neW7aawY/nSodXTx7GZknEZm0oxU4Uhl4HCYHVIrgBksn
V2DVEUJUc4uQBJmGdKgaiIxBKzkxZZpUCOS3FiioHibjFq/Uj3I13Q0Jl9W+x1dcdgtpePyl8gtz
NU7d8Kj6YCG7BYM9e+QJt69qGRiM3hDAQZ0Fo3yvwsFXWZJAeVUPhB38Bh52oVrqu4UV1Q3ms0U2
1nD3wPzXY3Mqg9IWGTfceBdzPMc6BaijL9MB3e88U1hVlVZ2CuiuiRtR7TuaGHrZRPDPnGAM8hZV
7fxVhyW85GXpzE7icmR5KkrZVTuTN+aAlfOuYeKTTNdQ1Yy9jE8zUnCDAcQ9zQvESYWMU+1dBfsg
NkiOyy2frqkL5jeRNNV76wX0wdqxuQJwjtxMce5fGV22eYYgWt5CBqh6SLwxsPuELCbYDcg84axX
5SwNKosAPoTjPGUNNAG/y4IneZZ0CpnP4KY8zxoaIGiSjmExoqpsa1g4e/IN/DHtHUkcwQc+rgf5
0ud+/gQxN/UYIdo6wDgX9NAJapglEy2Tw27243IPcnbbZlbE4gdtB/fGhal+xES3d0Y4XKHSEAQW
W4H5c+hnWn1FMr78MDCgjbLC95AoOlzkV1SQEN+EeN2CumLdSLHX1eY+nmpl0iE0+SNVefFQyrWQ
AdMZVwEQmXGTsWCd4hSofcKLZo5EDSs6g1F8gyTzu5lK/oM13fgSCuiyKuNNPygLk/e6gKs6DzQM
wuIcuXG+6JfRzTz1orlP4bmevBV5pB5RLMusdMn4bCUk2rFNYplBK4eTjHkL1hpPQ4I+J5AbH1U9
vRZVLe91M0w/UdAEDvWZQkkBc3rxVXLf/0EHDmduHiADzgQkwZDV2BaTfYe2Dn5MSctf+eoCq9t+
vizVSJCIthAKE/MwXMlQjwfOWf81nnT46lqUgcqO3jVD7Xbhm7K+i0NZfpFAis27DgUsrDsQg0ZY
n+wcb/HOmkFeAsQUA0HWh7dRAbhUNptpuLK11odAwzex6EBRJGwUu2JqFpBFWxBcOnCjph0YvP5r
jv5lisphvM1HuhRZF2DOojE1fW4Xf7iMKQLeOtXe8bjH/24DAtl0dCXpHdzDkSPBmIg/MFcjyoyk
XY7QpYHtvWusvYtHN5WQegkBqABRsM1ckHSPykQ49GG71Lckdlh0LStyoRozvYq65Jcm6cLd3Er2
tHjJAC0gyNYZqs0VshaVFVB2e+zisgft0qjvfkcEPO0oVltE6CAUgml4STXuK1lzI+GjqpKcRE+s
bdQvPvd1AiMJ31yG/sCvtNHNVQcS3leKd3o7mni5BvZA3DvOyn1vEYbQGip3sm0asEYgbUcK6d4o
sqYpLVxrJ9x1Yqn2jMzVG4ApUCjuwAyju9JCpFYD43dlgO+/RccY283NJPHgA4D4oEMUtYrr6TUR
4dpADiqs3wRXTbiQWOej+w5Ofq1KfvTJWEVp0zY4jgUnqY98/0EaSC1jkoTmCSEwAwZXFABzNc74
tWjHQbsUgEaUVXSsLuaeDt9MZNy7HmuLFFzWAq5F2GNsxrWzi0nU3grMsx9MzL9TyBNjvlBBt9tp
XaOMnqLgHqezTFJKUbPUbW0fJe+rG9zIwQ2fw+Gyx/H5MjCJ8IyJWh7sijYEcI8lgE11KRS6A7vD
/eC58IhyiXiQ7nW1JmmVkyJ4VvnsmQuSl6S4aHzDm+89Q9vpKD3PKonkboyiS5S/qDY4IPrTLp4k
+aYwpLi0giBG8JCWPymxDa60ZfCfel+QKfXUdDOTLrHoUBrsVORZkFNw4+zFX2A51nkolg3uQqbr
foRKMpodCBGLqL7WUzBVf9zoK7szRKO+W4uhMqXO5PqCdVA5vAoaisOWkG5icApPrECrO8aLMg2X
7EpoH7UK7awvfouWqhDe3HXOM5g2R93Fqvmsd552QXMllRQXHmhJEkezLsD1Gdo1mwyRa1uo0eZf
oHtToiytGqmKL54PLTQYdI4i8f7YZhjyfcF8hT3ao/BI53wsgtfQQwhgDSwhMpSjwBvpSGCZxJyX
0DKmPVIvhF4XXjGELosQHYQwvgk9+si0ivgPUFNRNmdYfuRcVKMuul6KxpMPyC6SiOMC9fXLMKwu
7IpPkOGmnEb+pdU+EppYNU7vQNIdvVsO0hv6VTU2/rGjpIsuxtjvoytWLF38UiV2jZW5pMAC1mu5
D4muHrzbCSsgJmTE8MvJywpaTtGItfNrlJ4iisZoP7fwhP2qCqHb2yTuxidI5yE5h2xAS49roDMX
Nu9H7wBJXyV346zmL8USIO3nlHG950thKzwrqIojQ87SASMSJ96uSbC906CBqujcI8V5o1W0xA91
FzY/aFLiOGjk7XlW5K7MDzXvIbCuJMLnXc3qqbqc/GbEvKPn9FZFbTV8xXGq831tCS8vcM6QBs+2
AeqrSPigjs2o+cPcDotIkW30r2IsSmQspF7rjUI3Yu/xHqp0qWnHHjwhEOXkJNI5HOkFw+zS7upa
DeN3GILwIaO8g2Plktf+jyAPxtU8LMgB5RYBxSTau1wGlHiXdmSAxMyQ6Uf7z88JuEGqpina1h6S
/j4+ahqPO+SZE3l3dR/pvaxjhA0B780KRgEU6WnfoQuQ6qWPoVXteFxl4GguSI6GlYLiyvaVwffI
7eIQgTl23aif5oLEzyJp46xAgX0koiAXhVb8UpVju+q/SnSKhODdsK8GAEN94VX5vpwa+W49EwJc
D1npOLky0Dbauabq9qgycAJjFaIgHaBumIGlmNyESYuTt+6b/FL0gDjiLKre348LoiEuxwVNBypM
/yw7vbyPhMrXiI39Dvh0dxMQICL7uPAfy9Vz8so1k71zMgrvBHfdkM2DP0Gwo0jqY4SsNEjjAL51
rMHdJiYEnRT+Gb3KqgiKBnkJNiNkC3ndldcOqXd1jH2CKGon9A1Rp0BvMFml+d3SumJvQySlFlG7
gOSFyB9Q64Z3wCTHlzLSvxA2UA34sadRfXW2y5wufVRj3BO7Dqw7kWLYgF8mHE4+ZVN4W5ASLQbf
xHsykek7GcLyh5jQT00Wy28Wol1++EcF0i4hKsm6MvzGUaJ/5Qv0If2p8ZaLAL3qX3Ebo3QCd+Km
qob5kLAIhLvOsQqngIYw/CLQGx6uGZzjj4WDGDf3S0iyjtAjhKH88sB0jgaUGAR6LbaKu2+k7tne
VDlftbzQBs97NC3RMY3CF2YRWed4IEAD0OFKew1avTEx7rqf0QCIoWJ+4ek1Axk7ZQ8TuhoXuMTb
u96UCZg9Q+9d21wCkjVFFWo0iXjw3LR4xwm6m3tEo+FRIJTzY95DkQPWZW5dSVzKXhuBo9uDPWtj
dJ/ScZGBOc6w5n2nYkke4q6pntjIUNJydB+7ri6/iYX7313boMBHOx91Mu6/+Qr9CuBr5Nyh4WFC
g5qcCTse/MFGb9DLnTEM6JEnoB55bSHz3iBXgE50ikRjvMcZl/cefHaei7iQ9yObRJ42JJDjT1/K
hGYBspWXHh6it5RF4is0MYOMjxUBJ8sSDBAEE81RgJ2fBTWFgbld++uq0IHOXB8g/LrAY5AdA0ti
AoTgMQpn1WRATYUt7jKJTDvotYDoE/SexR4UX+xpk/hFlfpVSb/bss+/ujjqZEY9TMHTyaJqY2rM
j1Go63rXLDC9SQeK1vdezSWBUzumqC26XjYcDhO6mFntFkV3S1yNeh9GqpxvasgmeVmH2UC3I63n
VwcMUaYvnKiou4Tm4aieFc62d2kAkUavbCTJ6xiqoX4tBLzB3wqv8Q7Kbzs0zipV39lK8gcPsKTd
WBWo+/tg7u8LCRi714V6fU1K/ZoKhq3q6LzP56LSuzxBDWFdoQ7OLQ2g76Efv9B+5GPm0A5Dk9kl
AUf93uaPiJW63y/T4she9FTPFwL53IJrvIMcehosqKTVvqVzFD6H1pfmEpd84S6bvjDN2p2eYLLZ
DOylb1Q3Hzw1o9VQ0hbfFQMedGIaP0JsbxIW3EsfDRsrGHJqE8X1voP5HWrmHn+DTEUj91COjXCH
F2v7iM+5uZJLt5R/bLVADLmNR1TCaMz59kfsevuDJNJdz0Fp3iyFj2hatzPq5bAt3Vc3hRYVT+/e
a2hb/SqEqO7sgibuNCFhRMJOFH4BBOv0gkbS5EO42pvjhNznxOuDG7Qlizuj6RqFvKk8wuysyXyC
f4IInX3o5hE7EX7U32EMgbu+HIvkPQdA9qDR27wdyzWlCFj94lnknSlczuNr7NsxEzG4skha6fyn
gbgFdl4UYhyDm0d/R8BHXmNCVz17ElfODtWW96S7Br27brSYNYXauBsL6mKczc6h06IFcPVGeSh1
tNLkycmyfWrGpvwWsI7e0RZ0xKyCAN2XHMGjfc6XsenTHombu8jLPnrrZU/Q0UdvobT7uQrmR1Ay
0GSu45Bcrnz/V+GF/ncM/5an0SV2XxsJ84geyUdw0dRoOuYGCtloEzY97I6mPiD9ZUIqW4Q7s8zR
W+DWMg6kO/BE4QkxGOTRQYwVQgW4o1VfILH3u6i7ZpK6o/FmjCIYxv35ThVwOrqY6wBXQ4uImLqm
hQSX9Nhy7SVdxHboTHlz2oXg7stBlH8CTGVeZ1DKULkqC6HJBsnXG8SLQp3ljJobGaGKvZjzuryo
GWQv0TGC33Nds+bSiKi+d+UQ1Ifc64py70VNPBwxEEF11NbrfO5ziIANWALyN/MyhgBL1JHGfA0c
oH6B6vfHD1+Rfv8xxd2K3ZHEEmQglh2qZTZpEFUHhRbeyg+twyBKVTkcvLO2ridAGf/SvoNu0FyX
AZQxR1SmmEUF4/xWuQjF+Me/5gT+YGvqyhoo0+HVhwew1/6gDt7B1+Ybc/HF+fH9qd+wfvRf+AMU
AECRqgQ66GJ6QV7bZkN/li94Ahvgr3icvx4OJelFlpMND4AQfa+dWpnZSE7cINOIzz/GqNh/vFCn
fsX65399kM2byrYyDw+1LnZK2K9Rf8465gR26B8V+78ePRNnigHevYfVJAllPK4Y3CU9hjAAgpzZ
tac+Y4NPqkNeVe0AkAxGZW7PR9z6xTKKY7Ki0T5eoVNbaQNv0M6yXNeQ8ZshLgxgZv22Insxg7z2
nfvy8Wecegubkz0XUpR9i5NdLFGU2tUPkdef0sgE9WWDOBzCkI5oWMJTN+F9ppOuuSo6tGw+9dW3
Gng1wVzd96fwQGRxISYkjlODhv/HDz/xerfqd1hki95RwA8CnYhUJ2DCWK//1gq+nIFjnlh5sjnF
BJTByPaMQ+owqVI1DiqD69nLx1//xNbZ2rii6dFNEOvjuNp9FKEMSTZAnsnM0rbPvc/dClshPNuq
uGo0xpeFFT+MQF86rMgnGRgk2IQHr2x4CwAAuITzixvWtzuZc3y2U293e3iht8kIB+Np5V8oAT9Y
9EyGNGSu2X/uBWzO7pzYiErd/f/XjxHZVmR44fRNm+tzYpmnfsXm7I62Zu1c4x5Q9UqqSrBGUL9d
Mq9Cm/szPyNKNicYAqhRWHo6XOefD8M87bpOvTOgVZEynfMw+e8bJ0o2DAABp0IrYCR4ELZ6og3N
4ki8CnBXYJXSIpKfCdj/fd6iZINqVCyOywIEWEhQDN7vUCXNL9rI6gxU/7/fBaaJm+2aDznQL+tC
JTOmVc3NSjprwuHh4/dw6suvH/vXjUaR5neQDMeVn0Au05AVbht1Pz/38PVD/3q4CGZU4TVOQxFC
X0Shtw+1YXzC556+Pci1dBUv8XSYqjzKFhyGqEvO0V9OLfvmIBdJny8uhw6kAT4lRa+gzwzwmBPc
484EuVO7c3OQx6FcCETgw0PHx+slQJsH9zAERrLVDanyPgcWjrb6dgHXcoxzqNvbGgAijCEMnHHt
uaefWKatxETRtSFQlXPyTzBdAed15H/t9Wff8VZkoqiiAa2YJYbyivgGGkmFIUR0Tqnhv++yKN4c
3BntxFwWPh7e1DdzYW74mgm1KOxr8vjxHj21PpvTC5WgBFaG+v84O5PmOHmvi38iqhgkJG2bptvt
KXYSZ9pQiZMg5lkIPv17eN6No79pqtj2QtCSriSuzv0d7MWJnR8hhIWJR+SJAFcyW7rklQg2SXdE
2QNDWhfV3xnuaKY2gfMUaTeo6mtdZEQwMtMpKtdTyKo8jpyyjWI2eVMl5dO23Pb9rzRm4iZwAYr7
QVJAV1jH1lMEDwaYjz9Jj/yuRXm04xQZuWgj5tb6yohqrGxIs3YtdpjYSeQNLpi60+xnn68P9lrr
RkTH/VQ6Xs44PjymRYwIFF2JPORpX+vGppz2qeU0ROPdnRYmKnUjWMikvWEmtLIamegJt4NoYig5
yjrgRXJiyfDJ08NL3Xohkmc/co9t7DfO0hn/+1HOTPJd4lYya6mFBykLWblsOo99caob58//P6y+
H73xyOf0g4dAnItdZQ3MROEVaYN8YU45tlHYSw4Kd8LOlFUbm/TKyJsovMSP6nlMJQrdBa5xcS3E
jnU8bOHS1lo39mg+IZ9jdYjwxO5/jRbu+1HSug8ow0wyRZSmtJYUNO60UdnB4UMeAIf6MQaOFzve
uG/ymp6rtKz9aiY9O3lZ+eI3WAahO9oFQnWYicTjsd2PwqKoOrB7ivshfC+ocV+FHsDb/55h/LlP
576LgczS7HOCwslgHiGk2RXTzIjpaqTIuEcwzcGNFDkkENXvX7tN9kWKa6NiHr2lUgvS8qQtzn1T
JhAZuLcM92Ybp7CVHcLEXyAdziB4j+B6QryvzXKqXnIJrT0e4V75dVc3mQQMG1ekoPcXEAJBIBbi
QDmevWzzH6yEl4nASL1CNaSZYZ04lP2T9mZ977ZVurGDrrVuBG/Uw+Z6IgNabxzvqwvPhDtlQRew
r2eWp745YdsTTC3h0orW+VD1F1zNJceBRvaX682v7Aq+ccQm6WjNuE5GUnMWcXHQtDpOFF4DZVP9
EqQbD3A43/p0XusoY28ecdMJBR3Bs+Lc9Y5lzEWIb9vP1//J2jQ1wjjPk152uP7C7pnzPwwyNBhr
eVA0+z98y9vYRFeOMr4Rzr0dz7PwreUhKstCF+gZ3FZGjxC3xRCj91XgIvFP8mzfpmYSMaB5qXI8
r8bRCTKqIJlmKKa6fMvHcGVETBKGbjw368u+gWoyZrjPsPquhUJey/rl+qCsPcA4gHMFjGLGF5Px
3sW3IW45oYov5w3Y4X/uG+8cNUzX1CgGLS1vlzFP6BDitigoRn7qHHLHZPEkcNJU0wOv/TuUJu3K
vTFqRLvrxKKcbOhEIQ6ozrg5QU2IR6fwen+tzC+TjhGpFh9cvETrsQtRmWP9QsAcLV3fObJZVEru
GWKbb9cftjY4RuwnrFLMSrP2t10M+kAldqkGF+z7Fi7TCZU0KCDIlWp/l0LxQDnVL9Syesd9r24E
O9RFsugy3vzu1PiNcOjpUgGt0fXGl6F8b1YZQY7UGLSunmO9Jn1andOhsO4Yy6IbWbti65C8rHnv
PMNEY+Tt1FiNzWPUlIzOX4s1oK+DEdnQJT1TteMBLiH8uFgnj7wPYCD0Vcy1xmpcbbB2VgbfhGeo
NBPjhAKRv8v2EkA/B61Jmm15GaxsKyY/o9IoRrDBHH1FQSWgvDAvBz8XVzafFz7E9p9Ye8yyF7zZ
HLNhBK4V+qy/sBW+TNbwybb4QzINN8sqPFtwmLg+I9Y6ywj6AXsW7oTa6Ze2pxi3+AJnn9bfeUA3
aRo5TCeTqc/IazdHJ8cnITIJKFHI5Aefil12pg4zSRqwa/AToFfor9yGDH1sy1fAFnY5njjUTGF6
refRfJY6nKYPc3mZt1DY70ciNf08JmKrxGbzGKImFtWih6a6sI7vGlQqlsF+M3l6GaUWRP5jGDOp
nqpy+uRBrreBx117c2NtZXr08konOizqp8y6yeTHvPy4ZzKiwuff91ZtBHl0g6Zrcl/Rj9Fw2teu
saZaKY/KaOZj6HfJsRyi0M23lusl5/+/qx01U5QoB80lRMtj6KF+4dQ7FglQBwT9KMXl5ymPXfsI
YxX/KasznAtrscUtWRkFM3npAMGfkQhDHHnFpwqJgaPPfHJ0NdkY5vcXIGpmLy2NqlouKzyga71g
qrrvEU4iR4fI+bafou4YoxBu18mDmsnMCEpPXDwJPIs/dv0HLs+7xp0bi6jdNZCbDdYYll1yttL6
DF3txpRa6//l9zchlnko2rVyNO2Qvz6Ev0NzGPJdpxdqcnKh6IoqwjBdAUT522itfxe2M/+63icr
L+4bL06Fk0H3Oo0hp3e8+0GnH5x/vt70+3sJNXmGVd4Ju2gcFZb9DfRO9vT7ertrr2ysOHWR9UXr
2wrFiJd++JOKYN5CI669srHiQBmv4TQBFVs6g6B6irZYdiuvbCaGLZTcNwNFeGr7vnC/duIFJdvB
9e5YeWeTQpzYqokmNxvDViZ/2SDmQy+yXaxXavKHIR8vqy7VeO8IClr5lDsbZ+a15cQ4eQ4VlS5v
Yx3ichFFFgFJXmlxV5XfyrgKr/fLEtXvLMVmGjjv8izRI94dVZQoCL91pu8puwzuvsMzNbO/c4ua
xdRF+yg8OHnpeLA9fWym7nD99VeG1czyVlmToN6BLVGPGuZaQ6ZMN0Z1ZTaaKV6fa6dAxZQKNf+d
yd+u/8d3tnJoKwNrAoinrAN/QmOf6K0HiouQ3ALYcnoSSHFlxbyx2q71zfL7m9VWW1IOsKJSod2x
sKoxpO0474wnM79bD4qhnhD/gNQZeXL7bjz3PRt3GcsCeWMsMRp1JBhJrIo1mQMoaM5K4vOHehuz
fq3/jbMN9OpscJ1xDJvqTkWfZycPuuah4Le4Ijxen5lrjzBit/bnWlA45oRl/ZzlZy3KgyALvMmC
OGcDqLgyRc2EL+rl4f1HscazGG4qNCjkGQyXjT+w1jj/d/o4ak7h7EahVebyYc6zc5bzy8jrjfBa
WXjMFG86wu/ejzE7RdqcNAoEUC16QCQf41LuOyGZeV5Z1jFTHkY5sW8zESMRPmzsJmsvb8wfiIud
UWp0/Mx+ivS+nH7J8g9gDdenzlrPG1NHuLM9ugXWzHnUx3pEBo6Dptjpjcm/si6YSURL03xKfQDy
p8gCpNTrGRKwjn7d9fJmDpHIFmSEZU6q9iFuyEGK+6j6uq/tJdberGgt9PqVU+PgQUCtxsXVEcLy
I+/3cbepmT4UlkblLa7AQofdSI78xMY2vjKeZo5w4n5tkxLtsly+IBsdFqq8r0i6sQqsjefy+5te
cXPowIBkVKHjx/cMunLUNP683uFrTRuHyKluYj2KGU3jwOTS6BDrcmN3WusUY4WvUVrjtXWCsYz1
cXC6X/48X4QmG7ngteaNCK0gbUYBvzOGLvneOz8L8meAhv56r/xnrf3OoYkaAUqK2LbnPrJ+TwVu
fyHU/pLW3D3ApeMOleqw0LDoJemq7yXjKPEfZ//WcZAeWuSwuEh50rraIq+uDJCZN8S1BmuEtsew
rlvU9oEfBRT09X+50oNmRhA+6KlSy9inKL1w/eZYZBVULWzfImemBPXslyXJ1YjSv/SFTTk/iIx9
rzpnC/u41jXL2v0mLCIft9qKYP9i9m/WJ1C2b2WK1npm+f1Ny41rFYIuX4OowzvMEUgT5YGmT9e7
fWVrMbN/Yo7hNOUimoUnblEufoZC8JxIdZ+P0a5cLzVzfw0MTCwYfOJrdiQ4drpfac+fr7/9Wqcb
UY2z/pRUGluu0zvHWvhHquONjlnrdSOiiQfkzuSNKpy8Wy2dg9fcD/rXvtc2AnoiKEiwhuX7nquH
jhY/ZxFtnHNWesRk5doU1f2Fg8188k+q/pSpv7te2QTkzgKGd55Cu444D9mvadwS0a69sLHJ0nQa
LDipjaHdntrkw1BtnMZWJrbJwSXaTUs+YcFnxLEOLcFBVXf+D946+Q3qkvLP1/tlZZp4RnBqVoKY
OOH1e/dLlN25MwA8zb7zh7d02ZvAd2iJXGaPwGmVh2ptGo7CeYg2U0Frr27stokPCpnbDcUrUSno
T6R4TbJ6PNBmS1ax9gAjOsUQ54O3fOyL5sGvS9zxh26/EZ7LZ8E7e6JnhCdrUGWa+diJAFA5OUM5
AsMYAVbQDSgHVic1JN9VCizN9VFem0xGwFLFusrVyCBDVo5Cfk3TRsO0uLIvAGvpk4iGvadxE74L
0IvjjU43hpJ2B+qKc0f6oBf5xj9ZCTcTvzu1qDp3KE7j4BeccNGIEpHY2resuUYo405RLnwffEjw
h7L76mYv13t/ZR65y6i8iYMmTiVAIljl+WDdThpKAa7iQMny9772l+e+aV8Xc9e5E+JMcfjwAXPn
8zZglb+RpV/rciOMK7cXfeWjW8ayCvGtgmIl53T9zdeaNkK49XHLCAbrGGYDO0hmofi6Pexr2gje
Ht/IVHU40Tp8OjTteEThcrCvaSN2IePO48LDWaxqG9AV1OTi/kW6G2eClVh1jVhFieEIZK6P7o7H
+9HPzlxOZ185RwWt78Y/WLlRMis/rV45KJ7FjCz5g+fGp857beVty744XnOoxzt7awtY0Zig2O/f
uQkIztySTMd/pATaFAVXQRfDEHasZXkoYQl7k2ZAFtSVG6gIpV648Nh5q2rWg7ZRQdzSxn9s2pNf
fsx3pkkcI5ojv69z5qNd4qcBceobXbrH6xNrZaEwS0AniMcrEmFiee3NKO7b8RX+m/vi4b+PszeL
BBL6APWLAYsQQ/28SurmkDndp+sv7ixR9c52ZhZ+pnkzN2OM7awdrFe38oJUDodu6H/2vj7SaMCV
eQXahx/0+K4nbZ8Gw+BvfLuuBMx/7/Tmn00ZLg1LVOaEFOAmzrwnFDUf+ii7KeYtZ5+Vdeo/sfab
R4ihSUFTxcA0xXjOXftAh2nnuBjhDorOrIH+QdbNu/WRAFo4f9cHZeWlzSLQXnEXVnc4pVvdc9R9
i7a0Lyv9bZZ/ZilRXjdjJoG18WJF9lOZH5k+pLzbd240S0A7kndgNuG0suCR6RMAx2288S23EmFm
7SerOSMlT4pXYA0BQUOJddiMbXIslL9z3TErQMcmG1CdhOnILHnmaRrEpdj59stIv5mGPvUyTyaI
IAWx6Tw8wkvpIOjGiXRtWL1/G5eAeQNkgmF1UmBWbsfxs5xKEEf+7JuNxn5cCjct7AgHt6i666wf
jGy89tqIGptxI4BaFFjnwwQspC4GcB54pnwrF7nWKUZ02gAbNc3ypSv8X8J6QTHXoVQ5YKk/9/QK
Mcs8Y3vogMtB9I/OA0HOvbT3ia6IWdxJYSo9ZQQtYzGsm2IG66XdZ5VHzIpO2XY40/bolSzvDqq+
KZOvk9yVACCmGErFJYw1lp2kbi+kuPed8HpPvz9PiCmGosgqJ8xCvAsvtNIPU/MstxaV9xdaYkqh
CigBgfCK+jCyAF+BB8w3girdjf3h/RkI3Mm/YQkMt4ReCWEpvTgF4xX1UpHjA6kdU7CXSLvlhbTW
P0Z8pm5nw4olGULR1TfMqS+qA4p4sjeS+mt9ZIQpSth8W8N1PqzocJlTIHdB8ro+smtNGzGKy+B0
mhR6yLUYhL5RiIvPXcUJxFRAZZKAOxnFQxiN4P5DiKmSLdniylub2ifdZR56BPM8GrIFGAu0i9XW
3UafrBzIiCl36iu4ZbgzTixg0/Zw6k3ovYTryxN45w8TKZ3AleNLXzv0WI0+BXIYNhLpZINyCkja
vjE3hR4iBpgKjFBciTqXKnrw1M52jQG3NamdNuF9KFtQURMA6Bg/7ppLpr4DJDqU8oGhGlIefXXw
XX1AUv/brrZNpRiAd0XmMnzsTpNX39W9dr7VFnF2XWsRs8y1jUqqR7/Cm88t6P06yAeysQStLA18
mcJvjh3j2Fpt0y+f0iP9nnfTTZogrQNHg339YqxwvKUUUno0z6IP2A+CWGf7RtNUMWVKQbhbIcZE
Pc9hiUg+iq7QG9NwpVtMrQ7qSBA63BrCeYpBx30sHXhhbF2akP+O6f/zSWULYsxyqou4hyYveYmG
CnxEwKvn5NxXpfsHSg/6qSpA137xW+BEjwBzVhbcQLs0UR8dkbTjHaAFSXyy0jT7gZsj4MiG0e9A
JPcpbvcH2vnRDzZAwX7sC3DGYemWFcDNVrBeO4oohjknjsoP8cCm+tjOI25J1eQPINhlRLMDHPmA
+pStZcdgm4LTngGzjqrFcwH287fSL8H65/BVTQLW9jTDvXPmOCewFqvxWMM/zjuC9jf/nuOSf4cD
mwNUXtR232ZSFyiqhOTpBkZz/nMG8BmqLau5fswt5eTgEA8jFwDdwoTjSEtZnamCNclhBADdusRW
PMtPAM4SMKZiYMwOeTPYHpjdonues4bAnCJSmXVyUreCJyIscl5LFPCkJ0DegUGveEm8EJaVqD+H
P9ME+rzXglrayEh23yZVcOujVO5M71rHyRQY1zzyD1WeDtPdZMXlh5lazXRKRhgxaPiCtChrCyi2
pyngQJ5EJ5QgAHxqqbjhN1HfIi9ycO0kj59Y3RL9B7VvmfPczV5MG6AZCT6i7Xy4J7EPnKho7eGU
OzVMiZNqFkcMgWDPtAY79Qg/iZI8eI0PDwd4coDBf/Al79PvxWxlziNnNYR282RFRQBMKh/vQNGW
qIYossk5tJWCa1DecfyCzzqKXpM8pRauZxPcXs4VK29xDMYGcaB9nFd/kaYZAaUTia8Xd6yKPgLA
R9kNL2NVnLkLGF0JViDQ5Ud8rzhdAMGZFBk0vnWtLdDra7/G7Xhce3ZxstpJ+h8s5fMvInb9GfMu
BTxt8gDegIFJMr2OTjN9Ari4u6Q67p7mmI5NYJepB5eHtgfAz2JW9hGEXp8f+6U87iYWEdAsY+e0
uODl1PKSnzL1lP8VKdKo+Yvzeyz+zDnoxoHO4QNwYFMCyRTxegwni9oRjOFpnLtzXJNOXRJwxL5Y
dGjKjyWlM4jCfg0zj6MSwPXdNyCJ+wdeEUyg3nPdV9/zFYVTE0NRELzuSpzpRVL9gnNAck9Q6qjv
G6EAVM7ivCxDWLJ0MF+Cr82t1ZTTj9pLp9cSJVH5XePrZgwgyEmHi+2AZXzOZ1baH23tLvDCpkLw
QaYDlJpQ4CIGbS358OINGaj4sw8CX15oDcS4zdyQjDP/VC46upshXmxAXY8+MtUr+8bRFkC+Ph/5
S9zZ9Ms81TT6PI4CCE1wfPsP/cTa5JbFnTOEpVs66sZr+sgBV0dy576fhyL7BhAykgCgTjfZQ8Ei
OcB7qq2mz4nT9O2jJWsnPhKQGL61kHZ0YV1IcG9dZE7tZ7g9T8MBvAfunamtywF1oBZ6cOIE/NCO
+CCSJn3O5B2RUf2Q2k33BGqo+B2xtNXBwFBYcpJO0YYwNKk/RkDZWUHmVPg7/VLuPHQWoSErUdv4
5EwU3hkBUzkbPg6ghmUZgMJatPUB0VjCLUX0Lcfow9r3IMFJtoDIh6vNAclkLCRW59CHDt4kz0kn
hXMGkNqHfVaczb87dCacGSRJ7KOseuHDlNEV7NyQaHpyHNeDM5METeHoTx0Yvd4IQtfBKirxWbfI
kikBox2QLElENRa8OIGDg+5j2C/33l/0Q9/hk7/0xInGGqzECtYfM3KPFeaO7Ja03qEVeZ79xuIF
fwS/s3kX+LBJoSAr1Rk+SmLUQDU3StiVAloV5eyLOcRoz6FywFPLQupWnf/BjodGfeK5hLIg8THv
gLZO9L0GwioOQE0eoyd4A7TW7QDSchn0QIuLUOSFN4QJsyu8NOtcEgC4m0V3vavd+Fw72i5vKzzl
q5Um+I8jNpXuZMG3JAKNEYW/7qliRaKPMh/rz+0sahYU8PyxzqlTK44VsgKDjXhFdAbeVnb9Ia8T
2MbA+oyrISwc2JScIvgYD1iQUcg0B61yaVdgs5D9XwRs1x1hU+N/t5gPYKtr9fnnAbvJ12xxcXlE
le5sP8MxYYBNN5QmNVDDIEYfa5Cq28tUkEY9APEI2mTsxDBn6dEtFvye+nr6yJTV9HeimdP4OHPI
FOGsNkWQOeQev4kB+6+fSR81zlcS6TFw+wg3PzmvwKwsfaHdxUZFf3GjOEP2rJAVc09K9TBnglvY
CAOHxNPuGS54VXOxWiCmbxXMOFHb2OUedp4DrvJ4ckH5EyIazNBYD2gQfngAoXcMYBBeA9s723Ss
saUulEv4U2F2TbC6eS1VmscvpIBnHjmkNSMyVDPq9gOYb/DqpnbhgISCBupmgUo1wKpJGtV/JeQt
JWzfwLl/oWlRf3T6uPjTQrvQBZXn+fz7oEX/VWNlaC6TxkJ6yfOKdoBH09avHvSY96C9ilI2n0gq
8ugrSfO5DCe3tSekbLssiz/2ErjkW9UBGh/iywu7c5snEw89iQZvMf5F98ClsG7B+eZxSHHX+Cqr
ZGpghge/BxFUo5N2Bxe4pi5IE5/Ksxc3A6uxrxEreYVHXlWEwpmrzyNpRH2WZZrGtwT4613QHxvC
k3/Py3MNy+LG5/LEYjncxZEtgijK/OcRtSKnHWdmPIL/+wga97oanEieaF5NYNxW2QtcDYuNK6h3
T7Zo3bwITRvbcaciO3Wz7FDuBssDZHtzaWXYEmB4FO77E0vK4813RZTSPk/hn3bi8fAVSLD2CB+l
YuMLeO0/LL+/aTxxAZlP4Zx0AjQ7vxGe+7foXCtMi2kLOLP2BOOzqHD8oiw7T54A6U5vGi+DRyVq
+S4eIMsbf+Ld5A8Gwvg0Agk0cTMo0089I/YFdiASaNrRPfstnJSkLqfz9ZFYps073xqe8a0hYuI3
fV9K2OYhFCJfXKayfSg9+9hy2QJKgsNMZm9lVVb+1f9IBKCVK2bVyFOS++w42fmjHenmSGV9Sedd
WSFbmEIB3LjntRaVPPmwKzgweCWe/Hno9sWfKRVoWp61cp6SU1VF/Y2XF0UNi5yyVPWuvB/e3wgO
PTSgNfMoeaFcP4KhegGs74JuesAQbVycLRP1nVE3HXtJmjmxV3fJaa6s6Jx6JAfmme4SRuEPGOEB
KCmNSDxhiXKq7KeUkNkesJTTLT7c2tsbsYGPxR4AhiX8RtBacSBGlQLwzvlm2eXaA4yMaAa5lWNZ
ozzB2l4+xphHj1Yik427nLXWjYToLBXQMyBfo2RZzNaBOU1dH6xZFFuEvrUHGDGdiwlfc94sT5UA
934Bwx81E1uVRCuLn6kgiGIdw7kJn6Pa6qpAeH39s2Z+fyDUxdny+qq0bDfvzE9TO4CDkae6BCOs
a/lhlqQ+wHfpBjZEtynjH5p5CyG50lOmUqDwWoUPaVueSpxQwUfqq0PWcXffGm7qBVQiJ1ljIz0N
jfggdfJRsxGlGwoeFLTcBbmDa66x202TgCtx7srTuHhLkBSeaJa/JUVcG4el395spbBE5YwBxghO
6NjdFVF0trroIa1gMNZHdQaPwHpjWV3Zh0wZgYQRM/CFWDM0yS4kb+7JHFY8+wHb4wvMyvCNW75e
n1trTzKCu7alVfMluItOXIT40UXsrsU3Tcd06PHslKTDvsOUqR1wfZjOxHr5T4xROIRgrfLarAhT
3LZsBMranzFCXUUA5g+xxiMq8rFo4JVRNIGunRuYPJ/y6QEmhRuT+V3hkC1MTQGTUQN3ZvinRCXc
8+DAoZPsQx/xU9+RR1hs3yhLfMyp/HR9lFYi05QaxClMWNsKJwVAb+ErY9XdGB0qy/LpzfUHrExt
U2rgwi4yT5PUCi1L/kzh3OEosiSE2jRI6+42JdWe9Dw6ztzOG5wQyrawoMCkLISFS3+JYmv6eP1v
rKzGpubAtdzGrl3MZl13VX5xLHwrAVMnRjfMXRROHq8/Zm04jIUA1pAx3DntKJQxYQebu/WRpqhH
ud760hXvLPcmeLpCdtgpNQ6hVdr2Z6Tu7Q9xMqYvk9/LQBOWbRx21/6FEfpeFbk9hIFRWDt5+alx
+zaI06Tdc3+NgTb29UEyohscdsJEsQA4SpgvR2oXkRWNG4EOy6BZ5fCsPBG4sd3iaA63s0OvdJ6A
F4hP8h7yoSL7cX083u8nbmoTYG8rme9j+y0iHLa+NLxJikfpZXwXoNiGD8m/+8rsE4IbMXyUwbI3
f6ZdBHOlLtsqSF57/SXk3+xaadXblo4wEDEM/u7naYqCcRjLl+ud876wES9vBHQWKdgokNb+glxw
Hh8jBtVPd4JDCjwoQuk4nVOcOoXvDgm3kzxS8RmGuDAMh2MBpYQGqJb2tzQT769iqPT996/2LOJ9
kVdwLeqK4t6ikjzOMuZhDL8++KT6OoDlVr4rTLmpdvBRhxbL2rZCuMvp40zz6AyD7fEBWgR4kVd+
FF7v4bXx8/79UxK2gIVKGzBiJSqplAsvH9VPWwv/+ysmNzEwDh0SEF0xO3g7WpcRad4A6SRyJI6z
JRN+fz3jwlgJWJNzx7O7KNRjcaN60hxmjbRz72QHa/J+7uslY0XoVCJce4JJ0Tw75cnmoLeXlGQb
++/KXzD1Dw5V/jxpjPUAm1kwzproeQaPLnCRrjy3k0o3il1WxtoUQ0SWFSm39K2w6fMosCqvRMa6
jHe2bqwECa09oXFpFWaRT5+pzfiFRJDIXx+BlZlkXutD4pDhnAK/wrKFi6Imfv8w+1H2qDuyS7tr
w3b831CgyHf7pFucqFAD+BQJGE4mcCnc+ANrnb/8/mahhERR9HRZhuFml4bas5wAnhL8dL171lo3
whim6IyOAmtTjtX460CT/gIzz3pjL1/rfGMvn2fSzhFuPEM388qbiih54yoYQaV9vnMfMVUspOVz
5PpZtMQAPhWkym79eMbN0fX+WQsxI4AlHce0h5snSgDhN0a6/KboKvih2396R29Jgd8/tnNT1uKn
uN5NtRZQCgxB7Q8nS3q3WZvdZJU64asLoOzqLJJdAh2bm8qIohj1EJf4T42qXXgtg5TGLcffmK8r
u50JMYE3ts2LAq3DBO7S8OEzT4s0LPzpoHExH9iu1htjszJ3TaYJaKVlC1PhKIRVZhnEo2fh1gXe
ktdHfu1/GFGNeIBrMXSDIfGyn3VTZ8CIdt+V550ZSX7VCdlKDqxMMRNhPVZ9lY5gJ4eYBuJrnPPs
vobb5MXGh27oSCfelxSC1P7flaRK4Uk4lpYIo6RNAt7BohJmvl4gC3tLR7jWaUbA5xb2WYdOVlgp
+eRCuIGPtew7rvpufD/CPVjc0I3BX3uSsX07hBYUbnYR6nBwKfcD3FIIRosU98SXXEW4oB4bwJxK
PkL9cn1CrE03YymAe/LUQ55khawDXwJOEfUzHACtj7taN+kntQ0/Tq8XAurXERZ4aP3opmm78X37
fgqCm5hrzy/lbHsVWnezT9AZJGE9FhCRqPGmtyBpYHl5ZuW0saOvzGiThoJ9yoMSqBE48MroNEWo
BXTgTHgzxlYTNDF069f7bO05y+9vtkak2mmb+65/xFUpovMCgW/gRiiX2sjAr2xfJijNzSKhogLt
x+6DNd6Dl9puyfnXmjZ29Rx33imM9vyjjLGn494buMByF6bK5ib3uoeDedL2kLyw9MXWZ928esnT
9S5fe2/33y7PddFBKIamffLZ1o8D3NF3HhZ8I6Jd1uZ1JKgIWer3p9J3RZAO7iLTGfelkrlJuG5m
TBY3ZyIcipEd/ZLNwTA3WxCIlQXCRNHgG05rXzjgfosGB5C+nwTURXP75XrXr8x2k0UDUU/Oy2aC
kIn2IZTm52qUQTuXp6TNNgJ3ZXTpsti+Cai6EEqUrsas9ErIgsvAJe6pcNVG82sdZMSrNQ6ksrzR
P7YFDfr4m0L65XrfrOwGJpSm5E0BL3u8eMSBMKlwqgFzIlHVKYLjsbK3ZJ9r/WNEbSxhApzZ+AMe
bIVroItbaP6drU+V/3LO/5ti49TYoAmOTpDCLM0ryMHuUIoZRjn/ROK/jJwYLcBEgRF8HB1JtXUN
tTapjHjOXN9jqlWQlcJEHPDy29aDyW/n3qXz1mq0NupmXA8wZbUTPIIVHFdoz5ptcdXWXt7YkZtB
kNru0F9V9wXguYBBXmJ9wMn2eH1WrbRv8mgaMeSj7+DNOTJCA2WQ2fGghul9Olcb+ciVGWVyabKZ
JLPSeEQzTbexFx0RcWdYsWwUh6/EhcmlkTYt4wJ0smPsObdlPgV0ZgFz2od2Kk/gdO4LbGIEdpXZ
tO2WIdbRfPT112p2NwJ7rX+W39+sSJ7027KLBvSP89DkrxOJD/uqu2wIFv9tu2qaApJDtN063aFG
UkNmG92+NnGMQMbprexdGK8f/T6+IMJOET7eKhp/oEP69/rcXOsYI3A5L9UUVXj5LvtUDD9U9cjL
531NGwFb+b1Khg5Nw1jnMIgvTHxS+vv1tlcWA1M23xFnmJ1peW1Y9EKOr/Mtit3KVDdlXWOCD3Oo
PbAYNL/V/A2Cy0tVnRiZ4JkkN75tV8bV1HXNPFVuZmOez211K8kNd/+Ab3SMnY/Xe2dlUE1lVzVY
LLMZ/oMz6oNvPevqUVZdeL3xla43kTVKcE+otkPjvoTR2rdm2piKaw0bMcqdbKawTheokc7krZxy
9+zJNv5z/bXX+sSI0rQBQ5eW6HNVfM+TxcWlDgjfkHmsNW4Eauq3sAYp0eF8qujBE/6lZdMt4OYb
032tfSNKYxt7OjTk/rFmLzW/Le3+aJP+uK9njDh17bbE0QaxFNkl9Lnf5wqgDjfc17ixt8611D4U
5zjM5sMvZCF+J7RbhBfJ513tmyozlmRpn4gWoWTB08QLGYSSbb6V3F+Zkqa8rKgd7gqFfnebO4ud
XP3n+luvtWsckFHs4RYsQbuA/j6jPu+JsK0K2LWmlzXn7U7X48IDBbv+sbDFg2xE0HnNvlluKsl6
VQ4KZUc4V5IvLS5QaHcaxJaAZmWKm0IyMaiJ8HQZSO/LkAPtCfBPU24suGuNG/HpDWKAjqnxceq9
i0vUpaA6ptzKVK71uBGcCeUj7SYEv3CKL0lpJ4dOjj+vT5S1Fzdic/Boiu8EvDjTn4RIbnTyEIHk
sq9xIzZbZjGnStG4B/5MPn3Js9s5YuGuxv+PuS/rjRxHs/0rjXpXjXZKg6kGLkltsS+OCNsvQnjT
vu/69feEu7orM7oyPVPAAFOoBzvDIYkUyW873zn30LEmbmv0mxXwim4xYO/6aGca9C9W4g+m/B4z
FvatFisGLp7lqTv2kS1rX235H9jme5hY25oEBTxcOlbOca6howqEA+RgVBL/+cT8IId2jxQb8jTs
DND8ciKI61RDkg4hUznW6D8BPT3VyuSFiMPp5zf7wfq5R4wFEaowhZSYli5mPvPzIaZGRHrHTKav
CksmDpY/iTbvKWf6OS+HsMzwLmob1J6U5B3XzKckvE6lSMN2ZNFfy6Pd48bG2FBBBJ5gvQ6VN0D7
MYjRVzAQSXZ+Pls/8P3uOWYapfaVRotB0Ei2mTF62rAbmscivw5S90U54Ecv5G5D62pGYlPFLZrY
0+bzoByK/Ksg/Ecr624/6yPw46aAaxeTsDCEcylUaKN5SaOeiy1Lki/a5X+wQ+7RYSl6DtMhw236
8EoKg942d4yQPPvKFPzoBrfxfWPCUOSDexnqGvha0Jcqmpt56r1w1g9VUX2xL35wgNwjwiogKaCw
EppWFqTjFhIF7a4b578WjN+jwPR6rvQkREEJXVBlxyuh1hKrmiRj5JIZG28/X6w/mqXbCvtmllAE
LQV5Cg30z0yNE4167GpTIFMxE2YbT1Dsfn6fH6wq8TaF39yHDKlISK4YVlTpz8lsjk4s9z3r0bkj
deigU0V/WDbKV3I0P9iD9/iweO4LomqjYY1F5gax9moM82OQN86sDhszkb5K+vxgI4p3VjuJ9Qid
VQWxpjaEaCBIdjhYMgs69XBWfz5zP1pkd3u9K4d+RHsWAZv7XC9UYqpeVqZfsbv96Op3uz2qktBH
94NuiWQSN5qfjp1bpab517Az5B4YVivRkKK9V+dC3bIYKsVdJTtoTftLJpzcw8J0sW4kk6SqJet1
Z4toklyUsxC+/5WpJ/fcNVFaJ6AiMjTLSEFUuRDLcUbKU4nGv8QPJ4Ju+PtdUYijDuz9oFlgl2p5
gJ+WpBb1y88f/8/3HLmHeslNGN7EwDVrSiVn8h+jolhGROPirCyVSF+BY/kvrVEswe/HgX7qQuh0
kMAEnYDu3cBs0EUrfvx8GH++RMk9q42klSM4K03VUv1oNG0j7/Jxjcg41b84af/8DCT3+K4OGbIB
Mqmq1UCfRdSzV3ANOlImbRVh/mIMP7rF/SY2pNqIQ0G1wNxq+K7Yd/VqklLhMMuystWDulTdz9n6
j9fxP4P3YvcPn6n5+3/h99eihBR9ELZ3v/79ocjw/3/dvvOvv/n+G3933ovNNXtv7v/ou+/gur/f
l1/b63e/QDspaqd9915Ph/emS9vP6+MJb3/53/3wb++fV3mYyvfffnktury9XS2IivyX3z/y3n77
RbrlRP/j2+v//uFtAL/9srum2VRf//b/2iJN/+1779em/e0XAEfkX0VVVACHlUCt8JlmHd7/9ZEE
7gxNktGGqWo3mt28gH79b79ovxqmIkJv3DCJYRjSjdWkKbrfPwKEREP6VJclWdLAG/LPJ/zuHf3x
zv6Wd9muiPK2wZBux+0f7i8uIxPkpiSJiLqsAEZ7Z0+CZExTvSzDvYnW64JKPugCbC1mRHnQgnV5
HuMvksLf+9v/fsO7mHYa0aQZTbghqfZSse1T24eIQnjQupQqkKn9ClfyGYH/bIR3R0Vi+qU5ARO4
lyovBLikXaQhrDRUflml2VnEWjDtH5KEm3u/p7LE05z7NY8at+toDKWRnvujjTb94CtH8TMP87NH
uxn5b3yUBq3gcukX4b5W31LljHJaKoDImT6nPZMjr2zATGQVqOqHe7Ta6921nS5h5eoxVcBI2x0I
nlq8oXUhGcACMTu3Jotk6AN9ccp+6qT/7EFvp8w3D5r3TRIZQhru5+NUU0GxoPoq03X7GF0Errr1
KVw1EwVtQqGzeeZTbNUVK4DhYWCDSD+CU7ubDKbWNnqKYoZclyJzUdhIXG7tG3e1Ux+06414w6c3
3WgK3otJpa/KTJXsXTz2FkRglzmLjuYbAsAqt6Wzab2Ol3ahvxoPxVpbK6csp2LliD4rA1Z+YY+l
z/L7v8+AqovQ5SREua8Nh4ZWEEPEKirzrfEsDU6TonCymkvUkuwYzGERi5/MV1Gj/XuBPvQPIL6Q
xdZcUIGQN/kC2sKUacDDlxS8iDHGRyhqjWjMVHrIxr/5dQTM8qLtUTTH9zV10x1nKIVWXJQ+2mBg
Sej0oNpt7DFuUKrcyMVrlTtmuzBqqiUsgZWNl0nJ5JTHq2TCsqVjzzIRxF2PY/7UZNZcgiSFp5MT
xSyNN9C5GRH9bIuUomftRAa08EN2i6I/OAXPekjNjMclg+eKdooEMnzcD1lgsjGnpQw5G7uXmFo9
C9qzX1IzwMAFlY/DKsiupHsL1Ueg02gtQaSNwRvQ2mucukWkOZ16yOfnDNCGHkumSWnm60yLCq4V
rqZnNOmfzGZTCE4TqHQyUypv6+gyRz6NO5VJTc+nzhqljpqF04lHoOcVSiJqpNSvaTkd+4B3IpML
oByW+DkpU9Ya1zzGNGs7g9Ao3afhORFnRrw5klknQfZnqTQ5VcZFGRyJF/ZfRP6fILafrZ670FDT
eo1EQhLuUe/BW9YnTxTXueEEIfPrjoVCy2UwmCApbA3ieujWQbHKRbtN9zGII3X/bQDvCzRqE4mP
H6IKzBodtv0emDJRoHpv+R7EynF8KxVtHtGKOAw0wm835iOKQeWOMLFAxUuD3jQ4aSj0xvWKBuDZ
EFZJa7WbsqGM5SWLHsNrntEgYIpsNU9TxuQcN6Ajq2sHtOxBRM1346XdhOB0+WKTKTdb87NZupmO
b06ZcZJHQ4oxSyDNiBqaH4EH3OgN7SaeVI5aWn7JitEqRresD5n5NmYFizPdDkO7ekheQdJlKK4G
Hqp+GdYuWOvNh5uw7MRB8FLIrhh8lbFQv3jie0SNEEkyMSM8cXVohSUWMCk51OKTkYngxVHQTwXI
mVuKju97dX0wmicw3OUD1x+1cyYwU6CCxv0rtrAUWu2rWFhoKWjGba2vKp/3sk0iLpdMiHg4MBNM
eEt0KEczLzQnJV+A4z65u++nnxg3lwKUL4Z8D+Ru1bYMJ2A+98ZzchVsNLNmPLu2N9Z2pgSW8SGA
LoigAgXCE8iT4ZF4qtMMpKOnb9yo352Ub50S+bN17mePcmdvUqEdO9MUgv1srsf4pbFCk04pz6Ao
llmN7CZICio22DoCDhqPGysUQ1NcUjCwWZCW9ssYp+t12M44ByMvF9ChhVaYh1Z762p76mxzp8Uc
tiiSnERZaCirD2cpZlhPLaG3HfdEkFeuQJpkoW8kmi2wj0xWGOUUJDHd6OrTiZCGRiHOttaapAUA
v8m5g//SguxIn9aVvzGrvZFyMBLlJpPLRaZYCYSuata1oN5YlW/ptBxl3s7Lulxo0qI0dyjZgHxl
HZm8axJatstZtdt5a85wVyyx9UBFNDsRXAOIX5vpq9xK2MLP5FmYPTTRvJJpOykHM/HGRRNaSWhl
Bixp8hwWVmM8x6OlZ6wGlU2yMMRl86pHp3TiZHgaKhBP0AyMYieQRfU0fU/fk5yBs4YAkx3RuqEz
DguRJwo1DZBl8xQHrUYDsL6zLgbYiA3ElUzWmXZ8Ct9xCd/wbrht+SQHrh9tJNEK25UhU7mnw2zL
D6HigvgRTSetxIz3sEGtnUUqhakAX1UNLh0KiE8UWUXKhn6tDGcyuYbEwW9FSrerVhAWwmt3is7p
K0YIVzKrSuw8s/DQGlqLYI20ZgvDAPeXJpFJ4/6INyFXgHWB452aA1Mz7+er9k+Pr2/3zy019O3x
hT4x9M5G2D+Q2GPGunwQq5UYRjSgRZ+xoFVpNT5WgaVMLB+RIYQaMxigGFD1cwHyVCoU6x7GU3AF
9EfOYONZoYM92ZTaphUsLWBh8EVd6VPk5Gf77M4u9REItvw2DPfJuVbBs8VHA4Q0XJBx0vR2+uTV
S12GK7pKY6CLrVy1w4u2NlIGAdMWKhGSnRcUBiyDGKJFjiUg6AV8BBqD+oZ+BW3Qvo/H/xE6EEOD
nLdoornvHrGigaOpqEYj2A+LaPTyrVRZibFL24cZhfFq8rnWNY48QZsxpEG7MgPk/grWNAdS8QFO
ob9MBlbuU9BF9admslX1oOVvyjjTKIbWK4f4SAd3FJQ/DHuuCR2VuAPE5meqTVahsrgGe5XXKfgD
bpR8rhiMbMVTVxR4bK7i7CziTP9dOfD3+Pa7mO1fMfN9XL2OXuuiKT7a+6j5u0D7h3/1fzG2NhCJ
/ji23ly7uvsupr79/T9iaknXfzU1dMUpimIaqnJTXP1HSP35CVqQVMU0VUlFSPuviFoQf9VEGZI+
+A/YWVXWbn3Iv8fUtw81FWE4LitpMkH88z+IqcEz9p0jo2uguJQ1BP0I4hFYS/dNIKkaZIUe5v4O
lEQ0uOqWue0QHKmKU8DbUh6UbTlQYdlGS30jSVQ6KiCWAw0QDdfFctjLOFvPXTahiXkjzuuk2OnN
QSBe3U44b706K+x5gDdnq03lFh/N55EG31249H1l50qA0/mtTk7gZIFrEs1giAMLE9ffs9Qaj9G8
r7GDazzCLB5TiecesRML7W0BzyZPO8K77lnaUwITz8yXmJuHUIYoBpxRObVUrbYLWpaiVUU6DnSF
tvrBEHYZXH09XE9NTLt6oxo7EO7ZZqMzkqhWOt1Ybt5FWF1Bnq1WhGLzQxAEuMeN4/ch9QVaFKtG
Wo7RVhNAmOK/R9FZz1Y+YqFsKWVgifPdtLMTZdMnFeszLwrPqhiAh9EF51lZgmsxX4YGaDg6loqu
XnMptwCMp2Xc806RWJkd9XmTSmtwgjnaotKkVwk5B1QzNVSaGlQ5QPrIVSS6G5wfcvIs1ekaJHE+
Apl9mXiK6IGJLGg9XBcmvZmWRreIlDechJQ4EcrnEMekC/Bg53vz3J9xWvSHbBvYYFdQHfUDvU2S
ndmFtJEOID1m49k8F9v81DvtYWofirdMZQGrjjLvnerYyh4ILk2VSvmrKZWs2bbrYLSbt85rVo09
b1rXd0HVIfKWZXbEQV5ZWfKiIDxm0O+J9aOBIE3jk/8AMY183yOWTODGMXDYKjij5zcfxmUs2Sgv
24TA9iAPM1MhdrTAleFG77olwsDoGOrMiB9ErBPQVdXlaWqWimTLG/hM4R6R4Tw6aNnCD6ZwUMNu
3y1jVlkA+kin7Iu08h0y+J/7Cr4ppJmQA7vHc8YVyEUl4ps7IlFj0TjtRfQ6LtuTVzqEf543/wvH
7rZ8z49t/f7erq/l/QH9f/LohTv946N3F7Wv16jO/+Y16TV/a74/hfHVf2Y2ZfVXQmQctaaIXPU3
x7CAzuFfiSaqBqII6Ya3+T2tKcjKryYyovotuQnKPUn/I68pyNqvoiFCZUBXTVGFnf8fJTaNz0rY
H76NjqypIqkmcrigiDNl+T5jk6SmPxpRKG+G2oaWUM+UkE4V1ezhYwq3IKV8NneCHcLtPc6nkoWJ
RTjyfAuZZVb03G/z1eTqFhRYveEjNZEZXQwTIw/5KXQmJn4EFUtAAWqNXLb8de2Fr4HV08JpvaZd
yYRDolvIGDFcrXfQZ9jNN9HArrCKDVIepQDmt1WnLSZELdh8iT3lC/UQSVTgkeLi7LIhSrfXHtHh
DAqFvYyYls6Q5spoa+sOnHiW26XCJjCU1RSkLZAF48mC2JVDNtljuDUAQrQbWjEQ+VwgasNSHlgm
0k02dBzCpw7f92ae28GewPs5lPDivJw3FS02pR3a9TJxjYXmjpfgPViBWW8+tO7oKjbyQHBePdUC
u/FBXyn73FU5mnOt8VVdaHbjhOjbouKb/GQ8GV5sE7thIf6g3kovnRPbvncQWO7WL2QDtidgVFQK
+mBrfoFUQLnzEXqqTukpPLbFmI5L6YI3JlvwgfGkePI4YQBwOxBJ8IKHMmLIDokdRSQWnm9nIabv
CgLTLOF1ZOeSVUBd4lJfgmeEU9IyPBrefNAcyYoXzfap/qhdfwc64BHyTg+5T8ETuS/fcjuEN8fB
3T5SfBgAiTrQNGFoHlvjH2lzBXMjb5e3B8cL4fk2GSkIOPeDAw2vZN3YYLlMl8kaLvEptkEIvUVe
k/W8tY09hBKYtOzd27vIj91z5SRs2Jn72QJZJpdw35BHrHAyJmG6wW/JRmvwMjuljsBUGI3Zmlng
KC95w4L17LRuxesloCq7iPkecTFJVrXqKZiTMYmzLVqpXZxUDkvCQCDLC09yiKN6/lFgqNA91dC3
XQYLeTfY5gkBMPE52RDc1Kc95kn13dtN03Pl9F62z6yC9csBQSrv3c42vNz1n+ZVYiFuLpedTVj6
AU4XvG6QizCJ3mbRvJJpjWFhzghkYV4Mr9qkMgtn3rcULXi2ysBtyjosIbTJSSy/DLZqR4+1O9dH
g3dctP3ak9xgM68A87Q1pFPt2NZ5iqmCr5EsI0tgr0jmWVhIWBvIIJ+1lMY04oNn4BUlLHNKq10S
Fm/BwmyNFjn4dsfJYrxgqMiP0uDZ4IHXrcSjr3IEwBgz5JHXyku9zFbSBzAjvg3xd0JjG+UB3Bhv
1V9Uj7HPssYaIlpFdLaqLdS9j9JCL2iwMp9Fu9ygAm2B6Hyt2rIbO1CaklfhYigtGV95nGyRV1s4
MquBg8sQiVGmwXwjR4ctTfgtIJdpe60KamJgEgsw0M7G+y9pGFLkO5AsXCUYQeX5bzoFH9XOtGdX
3HUgyKUlRZjjVKBz1ahOJ55b5bt2wo3H2IMElt9RiSG7wQKub/xHHwRQdEYOl4Fmqv7AO3eTY7VN
3faKyNxYGCpTJarte0tjDUiIfTYihVjQImPJLmD6EoAakjMQdIcPwhHOmH5AwGVVnkzVC/qRCGMp
RfaGJTx39tVLh5gY7x/DiGiWW8ZCtSpkwpxpoVvZWfLSlX+NPZ+JjsGiq4yMJM8u83Y6aG+R3TrB
UYPbGnryRt+QJ80zPY13y8Qm5SmI7UA5icuISyUF/ZclO+FqxANlSOyweNWrPEYfZt+5+kFeyW7j
SR/mIrcQDwoaBXGyT8ESrIkeeLJxGhfugONYd4KrNG+Qf8xfe+iEPdcz1R87hUmsZSmOx1N58i3B
NeHWV8y4tKecVS+VNXfOzAdIy4VWcUUuT+8apK3tOOFIq2e6F/G4oqYDunoL4sA8++jhB4eszWEp
kEtfNC0twYWe0JoJw0ONekIIok0m8JSZIc2d7pifCsiasZmnGO1GxCIP3D5numg1Gq0KlJUY+rex
mjualbxNnMCgkgQf7RsX4U9Sdp8Ys59Z27tMQjtnJhp4I3kTe9M5s0ZXcnpLwezcVlj61d2U7wOs
f7Ptd5likCRlKpigb3drvf4YWAmDprVnfK754fLl6L7PPPzTl4A/o0HBE/Hj3egG35eVMjelTWNJ
9vwAK/sS4JAjTrn53A8B/0qW5BMV+O8T+sct74Y49ROwB5Af3GjHkavMvNysApyYRbGTabiInS9e
4F3M+vuU/ut+9yyraJoe2qDGC0y9kSO1uYD6AtVgakun+QL28Im4/snY7vVloaupJHKHsQ1MZNUm
Xs12dVD4bVJNq7VesxPw1AyMnIuSpaxw23OzU1/IFwm7H6zZP4Z8W2XfJOxihKMGSH7ljewYzujB
WeIwFGfI9fKcfbWGPpsw7wYtI8eAyEXRCW56h8ggPSjB1aqV19JRnFgkelMsU0VhymOe5LTNmKjZ
csZNZElbOFJoc6TCeswsGWUBqsDHSoCfsSVYqzcC240Dc5VvmrfMI2v9IQTzPwM9fbZAajSDX/Jk
PJBnBUcKitsewkhBctuZzuvaSR35kJsUbuao0J8voj97sd+N8VYv+WZGGzMOBFBgYowBwLRXotxK
ntXzuKwvQw7n6Mb+X/JxGa075GY7cGIgWcCRwAWZCFRhZnkJSa3ipX364rn+ZP9+91x3b7oaReh0
lI289sFjoVH45gTz3dohASqQ5QkTLBD8T3SGOs161X9UPTU/bsVoZVmVHF53/N5/9Uyf/aw/WxC3
h/5mskqtCjNtrOR1XYEpHVUu6EH0FCx8YFNvEi83vUTylAqiNvsOoh+hN+cUeU9US8GZ1b0XiTOj
CD/LqLACr8zkZNONIhpyl3EPzBIKE7QRaN9sRtVWCMp/KJkhPWvpud0H0OCgEBsBC5wWbsOL9Izm
yLGWmSozrQ48pXgF6RFqLBZ4tmdpYVRcuKFxAVJyOqSIaxv1nw5mhwBDdgxmO0FNEu2nSORDUUGl
/Sk6dhfhQUcBAkmeHeyiCI81BqHlpVRRA+DFzIU3haZe74F/ZWDSJUdDsUFRwBF1e8xsHxxezevY
Wr3Mi3A9w5a8RjWtfAYLHlyqj7FxNZMmKUQSUCtxEMLA+5DXsPMaj0AIx5BUy4aVWtlyzbDgtWOD
hwfpB2FhbKVe6alO6MD+NsvgZQZJ2uQO+Q4++tn21+YKCWwNpS2Big4QGajrh6scNCvCKniBkY4+
NM8orQlqfiYdyzVqCrrqVCVUiKjJ8QzhvhNpZNj52tAcWN4YmkfwZXo7ucZga9i3j+bK9EJL5OZE
ZTqeJs+w0wPURVz5QJC3o1VIUwsKHSjJo8gxvcYfg0SbV7WjHSKrmU08teCbDFTGvt4Fqqe95fAk
Ik8zl/NCjWjiFY8NKtubfpGtRFu3S5FBU2AP8OuAlP2DD5mC2goU8PNTDRtxJVljwFT47B2Yom5I
HJ9QyMgWBRfFryy49En7eLf8b8G+pCIdIBP9vmMh7SYww+VFsRmJA0cQoBARJBx26MGdMU41EDj5
x2ShZadzSp46IMhbDLMbAp+PaM4gkDnFtOGoGx/SGMknBhZws1uirN2cphN4Mg2gB05iad9iv+A5
1kF2MHoG2SHMRJ3wBIGVLH4fnGgpVggpwDWz8lHl1sFSqDvohh3fhtTpUqhvzk9oNMGkHPvKoCZB
FFpvR3jlaYFWvL5A0OSUIESq3AYSweTZjBB7K/NTOfXQAUfVTQV/8qHuEtYlSLseb9wIb/0xOZjL
Zt0k1pywMqQxNNarVWSNy9IGNSpXOGpmLLVvsUbH30f0il5QkETVDO6hd6vIWelD5kaodbHIEhEE
dM8N+wydebY2l9OpWc+I7ixN86bmFKXOvCxfwm2fsDpDCD99EKzgd9LbwQgVGavJEhrm+zKG4MXO
NG0RQJqB7JRgleb7FM1BpoxUyLgrhb1YLYsMbR/GYRhe1CFlVeHIZKkkpyG7aMD0PoL3MW69XGUG
4fMKqGsiA1bmSCobfSrmVg3pm32WUu0VWYeSjrD/qTc5A0szu3zMPWUV88zJeXc2NWtG+IDPlVvm
xspXKMMyxU2W4VMt094LXHEB7S8eIQESHXwEfLkVuci2lPZ8IW6BAFvdzk5KiwdynR6HVbYia2g6
Zath16xQkePaZlx0q/bQ45Bh5YcsUX0VnKCKsI3PzQqAB9EOkVHfpJvBri1pY56Gp5FpC/E1POch
0wLa2MFOslK38jTo+0EkClUhw+leA9wWl9wgvHvVVwgTX2+R8RRRGHFBemjPAQqylnhEHMf7a4F4
D/gz8xb75fJDbm6QdzFeRyYpE4+c2ppwPhhUx6k22RPEZnwEeoIFWseUGiE3jkVgyRI0nyC60z22
qElPdoKDAfASbSlULzVQCHAroHcfM61atiL0r1YROasty6HlI8SPIHlB0iQuLaKBZx9gnfMsu1J5
GadDqDlhwdFuUHR7kHsCltTXMFWYvjn7GDqkcepbCiN35IIK+/qjWgnDCcNTZm94SKAHYuF0Wwwe
TrKBk+fCiyeYVYZs/WRrC42llsCbJbYBtMpoK3ozE57rq2G3sNfL7i1g0ocPUZ5bIht7jCPYJs7w
VuzwM8JhaEZLlrRGdnt4GDK72s3DAdZ78uHwGG7a2vUVfzWKrow5fhKbvexvs3JLSpw9wGIU2S26
TxEQY6mx6rVRLXGypckyJFpBCcWOzxBrWQtO7+Sii9JtcYPbtNf0jHwF0mkZLTHlqA8WDnA0WEkO
nvmBLNKIha7/GRqf2+fqLTaZgcs9lGfYOVjXVwHnde90q9g1nfaKd6cwHcvHA2s/+SiRYIQ4CZIJ
O/giq/iAldWepTPgOcrVxJLNMpYfABkYQmrYCOxr0U2RgqfKeYbECKBme7Gn/Ub40N3yGYirbf9c
7PylvJpW5QKpy9XEaxbSbHsL7rEjGyiBYQCnAMJaz1lH89GVI17YCvQwB6qLtwSkvkR1fwa2DHhD
ni33gycuBw8xKmqmuWJnr/VJQsro5EOR8oJEgUgVqwPAb7DEkgeJfQv/FbxkZNIefRFqSlDDZTpZ
BNlDDSyjwFCkKReDvsY8LwDJMnob1GOD61vkAWAEJJtMO2oZvIi1f4CFFLx8kWoctbFD64iRreKQ
hPvebPtTqXFh5x8ikaan4oIyjLDsejtHVs+ptphP5EP0SxBiJFCQQtl6coUnzIYdP+cV7V5Q0Wh1
Vk5OATvsxlYCrCKV3kNwgzjZsru06xgvWaSTm67n47AUbFjiy/CSI1h/75bK6OTrch0MWPb9Btfo
dj2yEt1yRkW6BXKE4t+BxKPJlsQI71W7ZuU6fDdjvDdhcEsHx+tSfOkPyVvG4ZK1J+Q87Xo9uTUM
2kl4Go4qbFWML78jyYKvw+VbD9M5sBWv6jdD/BTxyg04IIFuu5/f/Y2K8BVK56Gn0I8CAdbwWHj6
LZuyJVxNaLMlT+2+eGgZ7FwFmg/8k3sSH+GRV4tgW5+Qf4B5zOFeoSjnAZ4AVw5YxWCb7ytbXJ7I
ouAo30EsZ42C1EDDk4rk8nEGRA3HCvANT9kl+cDSwCmPzQLGbNhQu3pRPOKVeIdwN0aV65WD8htP
7IIDkztQElsxlMe93r5lWLJLyuIFepTw1mj+CBhg6Ih08Iot3MRjZUc2wfBEHH4W0uIdxdNERx1K
SlwGFNJLAZ1cCF4MZ2KU6ASDqSLvgheSINPSclLSt/kpdoATgexfbzWo3Oprw6oucATxuCM0fXi8
1isbShSa75avwQUokwH2AV0Ik0c6K1yBtpUBpgXgzq5wJRQujyjJ2QreFY0u3QUgidZEuTeUbcPq
8fFH6JWr5orEN9c8aHY1bvsEce5D5arPgIhWVnOBvNcR1nF0grPBOpeoG1w3A0STK1772A90qOE9
aby6qA3wM4KHlFG4AFSMGweyMne1QtUD1jqOCujmLJGwsmNItDBsAFuwa46SBIrPTs2KJ4A+A5a/
tyf9gHjoFHGlBcJXgKIhG3eBXT53K40BKLgdLt0SXwH4Eq/RiZ/lyslVbO8EqWXwIDxL+QGI09gZ
NAfJeLAKsOwSrsgRiNcdhFww55OEFYtZEbC7wFu0AQ3ne7GtF7lTLefXwoWvvQ0ralj5IyBMbrBN
trXGw+fb1Izb6CU8+RjFu1lSX2ThKTgWCcvXlRvfHEif7VFBuMou3HFgaViNBB0462obCgSPaL9c
il8A26XP9t07jxbYFBVN7/ifSPcAOkgjRt3U5PNGdKoB8BCer4hqxZ64lzxEucjJk23SrXJ5p1dM
RRd6Skdbfm55mNmqwdpVKgP3tA+rPSKKUjrXSCtBfTc+mtJFg6cKHl3BbjvWpvaETEDgmJ0zIOd8
zt8SxB9smin5/9SdSXfjSLKsfxHuwTxsiYmjRInUuMFRKlMAiIEYieHX3w/ZfV8pkWrx3PdWr3rT
ndVVCAYCHu7mZuYb2HBMDtPC7Si8tM1rR7jRDhDOZDq3C8ABJH124jdrYrnpx0eu6SZ9YuDvIrrv
6V3QRyBCwFRcltXukmJ5sBxUHSTaGSNbNFaQha0Fc2GbDAXrKi0BecPLavSVwaUZ9BbS7KGW7pzm
IyC18ik9+xTUO9vrXqAtddI/ksC34Xj2yGDg/SoguwCovN0f39f80kS3+vttGJZoqKo2/fVned0I
TAPVgmi8ybeXLfS/nfQk5CsBDA3+padvotfkKSjdmC/h+yf/hsq+e/KMvdhaUmtG3Wm8qRxiznnB
fFJvfBmeTmuiMbh1JrekeqxJs5Zm4/2rodBCHPWj8pcBB+TiX9S702Z8oBP1r8X9r9ra3zas//9l
FE1Sv//c1t69VXX0lqZftrWnf/Tf5CJD/q+Js0PfmnMzcYj+IRfR1LYMi4Y27DNNn8Cvf/e1JfW/
dIMa1tJUXZssZfnX/ZtapP6XZsh42v7zz/1vqEW/FUifTrWJZlXTJUVRLROPT8pnnvQZNCpD3KBK
pmseGLq41dNVRyXkFJsoX1i6Pwp22DpTp5BRtkxs3J5/nV7UzJHOL7RuEQ3DNLczu5SmdNW50LsN
EZPs1WQvak8CMFc3vOQp1Kwb46kxUQI8puj7z7Iny5tCsLthfcmpQ/S9RoctHNfiRWWci1NZjtjZ
511mR4PbdF5Cm8cXqB8hMNJcP680E6nPWieJvIjgXOsT91AgrHSDAnnJ38kG/lWrHOxJXOCzn13c
SrKHX/Jb7Se6fQqcnubNTkY3EVAFaueVQjLgYLxOMd4spu6WvCgTm7mDY+qCf9aHISH9ONHqSXxJ
WKjDtgpOLq5Ri7PZ2jCtDl33S7u89G21orul9TuUM5U96k+ljgEcDXNspjNmAkKxWRaXBOaRugjg
CI9+O4HSSicuxNNtyr3d3jTdyiCvFZ9VoIpM/NHDxx+vIKszrPrf7x33RJiPIiDyb+T1E1jIxNas
zU5SeLhQBat2Dut2EfrUryt1GSWkR5++ja/6ORMi+k8M+/t5sxgWKe0QnzOeBzRHjzZ1aN2+TM1G
wU/dILD/TbchmnwtRFOmcPzdA2fsWcbvMiY55YHpivYwA8I3knWnwNxeTlOSAQtKKFZqDxDoxIuj
FNAf9Zr8Wb64OgAZMV0VbyTdG0QnfO8rYZGM2xJMbFhbvKuouytw8qIR7lzZpz9vmf/ZJ01hLCmM
F22uFbXq4WKKjRwemm5DUlU7ZrLMGGrpJ/0aIvrg5gwENrkHy5J0FpZV3l27bqZP/u+d+2cJMxy5
NaXSqC12rvdS2SHv1WwIfELpctsjFSuTjSl7U4ts5C1S9ZUMtN71dJ/tE3mlgFSG1nKnQjxIrNuk
cnpQR0+Jl4mnXMBgbahj+NskztkaF/V4f1avtZ6u7eHsprZGS0uqQQsP6t35cXAvx8imF0N269Ii
EFMb2sNjRS5Lx5jW5pUXeG33ZgfdEjksjKQKDyVcn9HBLemX0iwCJ/0RLLNttMw8kmxEW1sSY4DC
a+fHvPbjp7//6cNOhAuTexUOEKxPo3LG1DsVt6OjBStpOAxAiXBhZLrCqkvXpww3kFzCBCujZaY5
Ncl3sJVolFlImeDkiJelFXuxvOnVNwy3ajvX3sLe5c9EkvryGK20dkHNY4vM0x4dCc3ZY3U7Nb72
cHEu2cK6l/UF6OLi2ASO+MhE1bGZqAYIjHq7oJ7f4ToA65L55QocAzC2tF0gdQuJzZ5xdqhD8guV
lx0+Ne/SpC2rVkRwb1AWFN6cx3bZXdzw7vQex7Z2aKCILIxDvelg9u+jX0ANFMDiD3gVG0bXO6fn
OKRMdNqSprXdL/IfezSB9fsZoQXnI7Ct2+HO+MmPCnzZ1TbqmkLrnTS6yya9yPgun45hjorOl4kF
LzTLIbqUi/iWuRee5EUICXXGtC8UOseda6g7jvgoPVTZJlRsYj33BzTMH1kJNKggwwFruCv1VRvc
nbK9TCcdsxXpOen3J3mlZ16o/oiMp3p4RJgXb+B21SAxRvRr1Pd6tx+1J2N4vnJ8p4/7u49/1pnO
hPxsDqIyffz6uqD/8jzxYZjm/d67A2WgQ0F89cxeeeYsB0mLNq6CnCNbNX4r+QDD6Uodbd3umA/N
nc9VTgBP1oBkZ4WrmRv2VHjXOtb691+OPp83FA2BbmDfT9jwgdxlaLsoebAlWsSlZ9H2JKrJPcLD
fbER7qVJFaSupDvrTlhjwVo9ACe5/TM2ia6w1371NDy6qUTP3xmBDBJh7PUNPgnR/eiK23prKq5y
3xxhUdsBU4lhCRm7hFnsTmMDPSxN73wUnbMTHsx7Gc6NLSqr+JoM97cr3H9+2bo4ayHjDiGezYJf
PKKbtuV1CUTO9Jbz6qw/TT9wWQ32xRX8iWYDsVofnTFcGwPYt7Dubpt+MQKqFjcyIIB5f+Ugfn1/
/88tpM+NSRq5TmpYGcSxu9oVbotjFkI/DFaJHTAVWl5Ui+5wer16CKbz/d2WTHnMp/Cp1E2gZiqP
1V/RT/K1LbOSbx+e0qQT5krjcJaO3DpVs+FKiWBeH43zIidyRY6uwPt2L5JbqF7ngBxbqHgZTLQc
5FvyScREQ7Am+6UBB5AhQqVfDfI6fgMg7HOfWtmSlokTwjS3K6d8lHU/cdrl1CZ8Ju5aS7ROE5ng
NKwjyQP0MbRJQ5J47eaa87P0db72z/bPkoCsOlXhafoYGqdMF/GyhDBI74QQhlbPSQh437/v3wnn
fONlUdNhxFhUQ9bs3jpdyosAwRdwa9W6sm14xUpe5jYwBozZKWEUbrBUpriFBEtBgp9yBZQvOMGV
C/y3s+l3C5lFwDhDBppPv9zcIUjI98laIT0dsbO1lfvEJ08emlvxpVnvUQbUdIxXpexU6/SVCfY3
YCrF1ngWXgo/tVURslgJ1mW8JIfTQyLZ1hWN5W+XtO8WOwudZ6VWG9Uk1Sk/NL5gWr+lDTxKF3Nq
j5PPS+MShp+dqA/MUbuGUE30i//8dGMeMTOj0Kthemf5FlbzLljRIvVEzigxGhrg9ycE0ehXj5M4
HpImmXC7Z+HqVLdCrBUmbwZphEDfrqYVYAofZu9HzV5UnE67ScXtCKE6d6PTPV27vN5h81bbIFnh
gspRJ8N50KHIBRkdIXnw9FvAKP6wX4aanRzLylGQqmVOKrni2UO6Dg9S0byJSCvYeuhUxfKcuBSv
jejkxXKgWqWdjSv6Rwk54ocxddNcSEj6ZH0hLdpobVmOliB4TmEgKbS1oNzCQ0Rd7qsJkli/dS3S
NMKaRhd1C4+idab6E7S82yIRaRyLysyF7PreOmcGQtZApz6tasTTsnvZqeE2D4eF0d4iSpaoFO+V
BiHG4lw4F0DArFhL4apEdK0s9fGHEKC6XTfdsW1ugugoilc+4y/jhikqGpR94A5jbkQqhLEaS3Uw
pb+dW96c12ffdOKtZFcL+gxI6a8Vsl/l258eOOeZNcE5QShpcU9cnO4D1robHSBpW05+doyz+7Q1
/LPTPNxBPJBgD14zDPryUH5+/uxQSpe2UfLu9w/m88PVAFiUdj99FMhJwREGNJnwcHt6i6BtO6SN
UPlfZdi39W7iFJc/rnwlX11gn9czfbOfLrC6CM1IC1kP6j9lAVR98XDtGZ3aztYIsCTwyua0EvCz
ovAWnOiKG96XOYXJiyeEK5Ymzz9SUS1GJp7n0UFct+19XvNCcnhG8KNF2MxUX+JhZNbCopdoVkDz
HjyUkBMyiQAoCZwQ9gyMfh/TjXBqn1yKawfmq8Ti8wJnG4T4qYjO2Tk61GsuGphbHsz84sdwKw2L
LWRdSLpFuYCJ8/2L+eqgGCLaFlHHXkpS5iK+M1CcYHZGeIjGfetm6Dz0xQj33sGwJLNPkhtK3iXY
1A7rkMh3S1tBjXBZtMUKNYnpIto3rSuX3Vef6x+Lml12UiuNaX4hpIprxcu9847DGkBjkGySGD+4
aa+B2V8BT388cXZjSZcT1JmYJzYg18Jz4fVL2percnW5i1DMfL/pv103ZzfU56eZM3e4rg3SsZfY
9AFWh2oPO+2HdR+DAEh2d9B/WHTurjxxOj7fPXEWD1LtnMXDwBNpJbajfa5IXSJYDQCLVuf0uVP4
V2/GLyqXP37l7EjnsECFU8MzyQnFj/Km9i8b5bWEWeSZEDlQHzyXe9qeUzb5/c9Vrj16urM/hZuB
2XCZOP1cNKajnd1IjsHMgour7quXbH1Zigf9JXoubQs5QL6SNH8AO4Kr/tzbIS3nyA20Hex/K1xK
CeMpuWJh6XJTVOWiQxjTY6ry/YpnXbXfCNsfmzXLbLvI/Pd3mH2I8NxJ6+3g2D5C+oLSupyQv6Fx
sdNgr/qXK8+ewJ/vDscUmz7tlpzoadEr7FbvaXCxXnIPJRCJ9ev0zV1c6TFdovLEpuPaj/7Tlutf
P1oSZVWlq0DzQJ09uDudmlaR4+gwScu6B2ZCwiSq90xtvXIgZm2yv580w7+YJt1K0yDYQ5XaNT4k
iJDo9Tk5LLJLgDeB3SHFofWMRAX80oHoeGWPp/c33+PPP3VWSGC4lCVmyk/ttEkNMrg17VqHRkGg
OMnW8k8LynVK2aufwhcXi/H5wbNY2mHNqkdtGh0uoUtXtTRBuuGnBdBpA30R1O9B8ZEbFK+KNyFk
neDngzMWdgaiRIdzcCzFkzAS0wY8ilJPULzaCRZvecpGxc0GnChTUf0k8rVXNoWk73ZsFpIbCJBG
c+aVTerDZpV63IbPMEB8yxn337+dL2/BT5ukzQKycsnwSe6jiPp6sPGIgJtujkeJhk7rRR/nFXLn
atICdZfprHBDuvCTTprTh8u42yMTusox/6Kq+PzatFnAZp5I36UJKxKQQwuUnkFMA8lHMveaf+A4
JkOFgVqEiQpUimChrKdgKi+Nl2F57br6MprCbKXjZ6i0DH9f15/iw6gwgMCaArn4mjwm0L2KRXNI
b6NDTgUiuFayKE+uULhj6VcIIWVohfptiJqKSF/hpNE69Sq0xx5AJs3voUV3licPjhKuk8sel41r
H9tvZcXfR+efBc+CKbPXw8Q8TwHNQpQoP0L57mJuvPJBlbzScBnBk8CgvdyZ6FoQyfWP+jJytcuq
WMdeES6RiEPGufyCEBs78DeA5JWrkPxXUffzrs6Cn5kVQWhcWGTlBBlWqIvgA6R5KYHY9CG9nmT0
OkyuXRhb3pXj/vWnhW0DDA4Nu8bZ4WrSQh56nQrZhBl/RDm3Lva5k7e902GB88qAotW4NhcdPjaq
XU8Cs1h9C87r4nQlE/qqH8Yx/2clsxxB6vom1qeVqEiKh10N+I1kT72tzquhw0dsb6ToUc2LjaPa
Fl+HaJ3btFxtdYDFvYSM390qcDzgz017ZUPHyqR196M8RK9wiq4oer7MEj+vdpZWFJKqnMqIV6b6
4XJIpkPUQJy0fPhdsovG0P1/fFGzg3xOABYMk+25vI9emDudTz/k0t4ML9IrtTwOgyB5OW3K/l3H
jm/y0poIV9eyxynU/v09/fOWZkeV4biBEKb8bgQcEuLQGFvrZafQfKbFrVxolNhwyzBEok45vbaF
ZI/qTV4+xPo1P+KvM4Z/VjK7x2tttM5Sx4aIOGSZtmwXe8SHxl0FFCaeboLgQ+Hj7XRpkcBVy0bA
zmErwEb2YxOERc7sIISOCndSeUgSOv7wlHb4TgnDWuEnXSJ06C8WrID+crTMR7nGcKR8wjLQVG6t
+Nrr/TIEQMHQRCxQcU2dXXGdNoZlXk1Fn5tGb3GyVrlw3e7sMyhbTFaocOX7VPfTyoeirMZOdXo6
6/dZ7MrwOelZ4vvNNDcRCmACbfDK2fsyY/lncfM70WBGrRi3LO7S+Oxp5VzeL/2GekxZnJCgtNQP
iYqtiT3eC7/MQxu5ceRawEzOcKj8is7itWN4Zbvmd2JVp6KinlmReDfYCW/TxdDlRl9RxuiL0027
T1/z3bWnyl8euU/7MAtRkcF8gbzkqY032J20i4t9rW9wYVSRJAjuBRelVQzz/5nP8aRvsGBpSFKu
tQC+rImlT8uYxZ68vqgMP55ehydUq3GLGRSViBccwecNOOswXK8+86sy6vMzZ+HnUp3FkzkdAYRu
RuI1/aYEJyR1tstfmX2WD2GwhjOXRT74HzIeP0yfvz+FX9ZFEkalJreAosi/E/tPuccpTQVRTovo
MIJh1p70Iq241M2B3Z+K9FhYlu9hg7xkWdzTmvSM45UFTK/3r9j3aQGz/NnorbwudPZA9bt0MVlC
MIHCz44ojumJXNP8fp1rfXrcLCRoVthhTV9z2pCTL6PgQQ8OSbU3EAyY6Y1R79o3rV5dEFXZ53jd
Wa6auArrIWu3h3KXtc8GNExpeS6daBkqThCg5lDvonQVtH45hegM2ad6M+Q3gnIFC/9i8YbMZQ4W
jtDJUn7nZZ9elsSQ68t5bFLiWaxfFjEuHlMdK4FYl8JrmqIjzzYBDXJckpRqq55cjF+9FBMy4K1O
WdbmSzQJ/uFRu/qwnXiERXGU2wBjJ/uEq5mwrKxt7qfF65W3PH09f75lQ5Ym/2oMqiG3KrOvqzI7
Pc6jS0oJHPgx9qlrpFYdnYpJbG0uxaV0bbO+AIH+fOTs44oCeaybhEciTloijJKWvylt9eR9YVdr
cXmyMU79/nd++YY+/87ZTa4Hcae3Jg/t7Ljy5PWJPBOfi+hGMuAfDS9ZddOljxcTleF9n+10why5
svFoiQ9SSQby0rtp/TMvPiocXnF9Kjsms6fPqvzQyQ+q+iYU24voqqOHzLE7Xr2T/srsMURCSzcZ
n0E/xDN8FoxVpkubiliM950d+NKxvSkpRzhj5qq/xxEsLidvZk1d5eiPLtT2T+FOPYIemnvUlyl0
6xZCHQNEF5j8YZho1fvyPT5OrhbYBMMLR7mjkA9jd2DA2neQ+6xlOiDUMDCwwp/n0+bS4GD5U+Sf
G/nibocXJqwo8C/4pLACIHG3+HAXNDdaLExiv0c+WSzol+jHEAOb5/xNwFzSowaxnPJ0c1ZvQj5g
yjiFknw9Fr6ob8dm3yc7bcD5w+kM9xTZY74HJyih3LWFPUouaUn0pB7OlOU7cU8XpocAcS/uL3g7
3Ckfwt2JRjSiAozDXs7qgSYO7BbEH7sLVirjRwWEay2Eh/wHm6GcELgukgcBBjtSLGEBDyf0GRIL
FHPmWq3wBUV/Ar8MFMyIfeunte84qnAXobMXbkzqh7/PR4EJiwsxHU3AQ7Q29uGHfl8jflnqO+5q
7X1Yy7vkh4UaFjol2JpyqJ+kfKu23snCVHTVJjv1dFf221bdpdSTXnJep/iKGtskuWubfR7fFD1z
kD2G4Qng08PzQJf5gkOy4gjtNKKavlFn2Ng6qriTvhp0lxj5ecJGdjeyF0c0sugbNAQ6dznodnT2
MM1wqT/7rdTuEtpx522IdajQBGzXTVNTAl6r+v4qeOYHeBZoEjOXYnksyZnyhTNRsSDlHCUBkhqa
PgdLxtA3f6HajLz3VUwYFdbMWou1G/1lsiemQUPXXZ7KUtiJZQUHfZe2Tquv1ava1Xm2NV/pLD7V
upDrOO2N95CNvH4l/EDSCS4YYO8BCb518nt5kSXYaXroWa+EqSkMfQ7H82fPwpR2uajhOePZ6Spe
Ngks2eg5WEeZba4VPh7Ir4oHV5XDatwE3uR2g/7wiP3eSFl/W+7jvfV6RrKMj0vhCwq9cSZrea34
4xo28lcUn6902sVPV16maHllWax0YpDqZITh4FfgtVgG79E62dbqXPrf7450bXdmWKLQjJKcmNOb
oSrMj/ES7pljOtnzaFdv/2qgXTWzmKdBv38nDSpLxGCSO352bnvL6qUoS8b7NrLx/dLLmz526om6
WtLWNz1y8PFGvY1DkEBAw8tNRR97m2NNo93Sdr0GDk6P++uAfFrO7HAKgpQHaZFOhzNkEBE2TKFb
xzfEbniAjxjYIEO+korO5hiY4nwLZofyXMpnOT6zBeJdsR0dsV70nSfSEbjp3pDvKprbUAz8GIm5
pyfzYKpYJjsVYvvSUfA6wm3k/YL+EtbVSVhG8eP3p2I2AeJfy1OxqjNx/YSyMu/kddaQ5aV+mk5i
hLCsd6qf9Sua6wtfrGaPJ1v/2ViOeuBkHjE+d2lngBVksCdbp4iWxurakKi/4JJpw1Swd1mEyU2B
O9uwRg6GLqpYEdPUPKPEVwubWXTCwaIy7G6Tv3+/A78n884Pxefnzb7FsdZKGfr4eK9iC2fg7ulR
7se+qe0r/U2FcuL0P80HWHx2W9k11KEShogbnHCmUvgj6tfYnrpwuleKE4l5NJ4Sz3JM8U0QvUxb
EkW69sprm8lo/v3aPm3S7GOuJDMToxOLvgw3k5VZmGEVETi5ugMAG1wZnsJbtdK2E9VpgBbSRXxe
8gltYYrutqVX1SXHs7iN3GvlnzyHCefvb1b6iAgf9KFkaTjVI7twxNQdSe0HV2f3sMSylbvRtuw0
p10uuV3nDf938fXzO53VQ3lpZcE5ZQ36Q+NI/QbqY3bTL/P218S70uwQlzh5czXR1L8KMKppaBYl
p6Jh4vhnXG9kTWvPMc9tIE9iReBb93CFtfHeqjcX65iE4WKoX4NTtz8X20K8r6FWZBGEtDy5FZPH
Xk5QSq77cl2o2GCN2yzd1P1SNfYB+hIDXSNDkIDPMDTpd5qI0bIXJI9Z/ZBgkt2YazFcyeEqKLyC
2WQY7q0ly0tS1xq36nAHeouyypE6D5JmJRxTBO/xhyiSGurYn7+ryKnjeBniTnupPUapWCBESrsp
ipUxbkfpfkTYUqS3ISORYeX8LDpfoM7BbS55ycqtpa0MqskmO0rDx4iQtYGIHEfGfV0j7WY3ImEB
nG7WnlbtGijJEuIRG7phhx8B3k0ePG1ZcDE80wavKxgU4qZQTJUeivX96eLzPxqwo8zp8cKL8R+x
EUNoC+EWYmOEF2XtyPVCwGsOHcsOixcMDA1f4+9JxyZcyOImh4qQuYG1O1cr9HfpB5TuFMScMviy
wK6twlxQcXBNrGiLwPRHmwAzkz+8EBn98OcJXUlp5zCfGMrTYkazx27+DNcV6e1dgw+b99Aa70oG
Iwtbw95J2B96dsj6sA05C45YuoPgZNlWlfcmbv0pbiVBdyMMd0LiqufnrvbLF/XpbHkt8gRjPxTO
GTvL00/cMcb0kTFhTfwR5S3Wa712YF6D0g2OrjeEYXTu4+h3YbkL01uiUNY2dnFKPupoi+F40bvq
RtRvM8FRfsnI5yF5a28DNpLY352Mm7wu3RKkoE6QpIZPkn4TIUAemGGpoqIuxfdEeOnLtxz5P1LJ
ytcw18l/xLUv6U86vhp4C563aEYpmGJjfQkeowTEB9tghLZx5SvCvX525KRwVf4f/ekxU1fnp/MV
lP33cLl5GNfNycGaEVCqPMnMPqdUspWkSZlexHt1Nz7r0DpzZ3I+X09XrW/wXzPEjpJXRT48mT5e
tM026JwzrLTIbqUXvNpx0DF31Tbw+y1Z48/sJqa1iWzKXMpweCJX17yAOwmbvAooZRHe0NuMgTj3
7c6UN1rpMj3RgbrfHC9HDXcN5UZ4zBq/ytxMvbeqbVocFPXZaB8yjJHFfVAexcyr4CjjR1c7LebX
ySIPmYGAu8A6RP/7KvXMktjmr5edlDuY58nCLRYDADmupi1aydHfOYf08QwqpYf+gbz6LDFdw/v+
hvwyW/20tdasz6kqJoK+ohbvZdwiseFwg86Vk/1Y2/iUZv1T74Y0wZFuuq1x9/2z/6JgTbeJjsEa
/QrEfbiU//lay0Fu5dFIiT6SI3cO00CAFKcKKHfG4WekPPQZb0myNWw5oAGMKPljkDbsZEXU/ZCK
pcsdlGRRR2hdw2iU8Ti9RsP6nST9dfbwLmOKGT7pijVLc4t4DIrC1MV7o7Gj1pYEL4QO+QH8FL4p
76q4yvX7Stmy/npwkzcRBBr/fT/Ewac4ptUu3cZP8q79yI8ijHqgtn13T1PLhCf9jD1i9KK+Sfmi
xh8xKxjUwFArW0QiAuMAXWFM27RcCZx4qB6Sb5mXpVk/13W2DLCziHAEVY64bcTDRlKOEsn+jbRr
D5Azbuq9uUlfxR9j9ZqNDgZNg+UMVyvC2cCSf+UqEOimfoUIVez3+KhPxU7U5FIVnyPpvltHxjJ4
xZXXwDFbcAN9Y/SbtF4ZTBdIxJXU+nrnoMBkENOThpGCeb7p5BcAZAlQM0Ths2OcyJD5UXTPtaXg
IOoPTzpae5T9WLarmHacgZsWUGmz9/MtdtvbYVgkzEJJ7d7RkFxAI9IeAKpKQu7pXdLXeSIxGGnL
LI5SOQTJjyR/G1scffACOyCHEJcmJiPYeqSOyaAZZRXGm8o4hIIXMEgn93Vjmcq+Hi9ODGd6zwJP
GHzsK0UMZ3GXb3ZJ7CfWux5uIEuBcZjAHxTDm147ijB7w02le7jcpYvGDY6BJ98Kd8UN/ypxea0L
qU9p1/yM/m6a4h/N8Lw5l9GUxiZqa0m8x6izW2eR3T+LH+oHmqoKU4Vk24d+FTliVBHwViXzkvgs
F5K1aN7zLV5iAbRcr1znlxu9swGJyvdm3PX5TWb6CfwPXHdSj2DEYHDtA+wbSzNXsp5ErMMCL3oM
JAfXn+FZbNbCq/aq+CNZaAIACEECKiBTiPp1RTUqulmDb0nslbfxbTjS4l6UP65VGH/1ZqaYggkB
ttiqLNIfmCXPCarEFrK3SIVRHeXs0ZhQWxeb/clUuMX4o1tJD/lrAeTXbsLKnRzbrtaiU6359/v4
ZxGzNNmUwrDIRRYBcOinlHuLoD9G+AQbfu+jvTdZxuYa8PDb2Puvp6L3RyKtyKYyt2HIpCDNxLzh
qYYvpk6BqWT2Evdc67bsj57+YdChuS9RucmQutN2rT7KVHyMYECkNFGOPQzCikP5IMbAo/hKl/Dx
f7UvEpRoRiGbVJCehtIAmcnknjP8OE0GRvdyDWFvaUjHc/eUvkVL5SGP1yqSOXYekxSRYUl04e1r
HLUvaxGTEUqILRhL9xdPdYiNMBPkTLzHkdxg7s6JBglX+iSi7TpXUFetsKgx74CyujtjSZXDaK96
qMTEw2tsSnkqJOd7bzJAA1WIqajS72v2UxwMkYu0gRCJoA8mJVq6pqK8OKTkKKY0H8U2KiUsobjW
LT9pMVDGtRnKDsTqWoK+AAP6VOyM9g66wveX7Ff4ODRCWZGnmoUxnLPcqVdUUYxCcbyvnK5zWs2L
o52Ig67+zHWVLXLLh9ybMKqJ5GYaeeaKFySzEfZ00q64OEboJYyAjDeTpZeMs1nnKcgY8dPBj+X7
pX71Rj8vdd5frtTAEkZtGO85UcRQW5f8BraJvtHbLX4fk54SicsJHN46sFRhrVN0NtiEi0yiWF1Z
zLzJSyAxkHbIqqHw1183m3pWRmYfmsgUbkdsxzZiejglyOlX9FgdIfLCM7Q3ofJw8xpLrzAdBd6Q
toy9q+3mv4tu5pRqZL4iPTTjr7G8jLGN4/TC2RrutHeI+2Lt1abDoBJmSj5n69BFpEzOG7kjDXD+
S3VU3OguYJTR91vyBcr450JmEFtpZNVYi6F4r6dYUmG0ucSOBYM6aSmDptuKuBtlv89dC03hVb3T
F5H9z6fPssWEql+7FMKE5XTnj6jeKfVKCR604jZj9KOjqo7qoLyUsoNsEuDqVVYdcSZjaInPqIHv
t+LrxeiiJukagx34D/Hg0/feFSe1krRYBFo7Mf0AG20cbM+0oDt6wC53JVCgTQyM/PERf9X+bUJ+
hZ9XVvHlyfi0ilnvq9TqbAhyVjE5CeeXNUMMwLcoH976n7DxHLB46ucF1S1h+rmmRQzq+Hrt4vmr
I485Aw35fzZjliJn/Skbw+JEeebH4TMWrrFlW437W4saOerP985hOltLcjs5KIlP1xbwBWL25wJm
B1PoM9iIejq9jWaaIdFg+2iVq+68oX2Sbn9Tp51uL2PP5AHnIXo839JLC/xgYOoBQEcDR+V82YAS
J+7JcuOrfgm/ZYF/XhB/LnF2ehU1aU/CJRfvGwcR9QoRScVc1wl0mcbC8jFXdWjXjxL4SLqI8IXG
gY/Bk6iDajsuQD+MdyqDIXeAtunxD/rUlbXUt4yKp1EehmSf4bbaj9uo9jUs4c19WN6byUbMaF1r
h6S9ZTxD8ovpEgwTqgzM55GMdU60CW7xlyhMW1jH7yCIA9NW11W/OlEGQvhObybns93U0cNCa3xU
+lUDboUxPn08ZF2JUwrHgWQc4GHQVjjKZeOHThjMj2Pql9EmV3wrP4jhjSk8tOxrsZFb/j+eRuK+
DsE7/o/Vz3+01PgC9/5zr2eobyYmWVqKybTXp2MnLoPwGYPNCz8Tv+gbEeRiPTl6DPI0M2n8kKJd
g/xAfcwC39zA9HevZaVfVNnTigxlMlK3wC9mWelQhkl+KsEKmUHAQILGzWM3J2gJtHk9S38eJzu6
7ocgOFcixHSs/j52/zx4lolm+WU4SycFsHSykRlyf+jeLmCXkUP/61byEcyvAqZ32uExOCP+4iyI
3hQytaOJr++VG175u2f05z7MkpGuYbD4KdbH+0AHNaJ9V9uqvqGIxuzYlO/CdquDqAAhI6pYKMuA
IVscM1R5IuGEbUrXzFNMfiY/LQYftljZ+QWDMXQPukjoXeWAy18ul4tXZla5Isn67KMdGl6nmbb0
d/LHXl+ecBiVoIPg1Z574sVR+RHxKojkBRVrdVoUz2rqMGgzsQ4oc13B2l3Oi0F4Al/ii6ZEjUCE
GenAVKv79EV47vEvdDkE6Cro20OlEHWcwtZScig4krQg7piXubRIr9FeGHagL00mYQ4M64NAYB4g
NHRHwFNXbrBPs5MDov8PDI0NCOsIGnSnOK0jIswyujWWRex2vZOtmyWz+8zzUb+Nlv1OfEo7nD7q
VfNhHmLGdCiulE4y0QF2wcKyy3f8T5coZSdKt/B2Ok/WG8XJVl7hFYiHi7HQWEzsG646+fwxMWtR
7rBJvanhFaRPw34aalKhBN+wWO0ux6Pg5GbPUDPzwj0hgkxcwO9QxUbwRYSEGWETe1kZkCdommo9
M3pv+eP0vMTnSd+fmV2KLQu51y57UC6UpbAWzm89BLvzalRXVekyilbsyE460bay5xo1lelWBPi7
CUu5MO9zmcRuGh4vdyNe4gfGq9GCw4h8gZkRUc8cHQs1MpOImN/W3uaJb4TLPOiZSOfhomOqK0gP
GW6aKDNOeJQ6AaOLxv/m7Dx2G8e2NfxEBJjDVCSVbcly9oSwy1XMOfPp78c6g+OSBevgDrqB7mo0
KZJ777XWn3BYCuFi9J8yxPUKHrBebMRsLYQrsf+l1Id+2JvBIRtWJA3QgT8Vmq1nzicmkUV9SLVr
tcn3XoRFZmAvTRCVbtED/1ubiJbm1WZCGW0h6LgxXoqjeJNj38H9gtUzl/fcLnWzU6ngg1oQQ1M5
xUbaizZoPjlRABHXhmja5YX031s6O6AtQYOmo3JLEnJP4b7JXzVSqQIGRBPpxiXfluS0bliMc5a6
SXeOte1RnzaV8ifM3I655DsqMXyq461F/BLmxF520EZbb1ZdndAKLNPKMQ8ywa8WX6iR34rmY6fG
y5TvVsaDENvm2T03dfwlUlOFyhl4Bb/xa3vG5Z2eQRhpXjoV+/koRulrMcQaiYe/TpANUgzJMIZM
p3Yy7xaf3sP/4Esy75rfNvkv15yf/pdilI8v6urQmlsV6gdLcpo9i2iHt2G4rdb1i3kYh/vgNDPD
kS5ox2D18ymjf++V+OIsky1SIfxRPpeDxH1eTKNQiif8OV60X0aLazh29oviFcVHC6TMt8cEl1Qo
Th0dTtIK1+2IPXtcKTvxsbxhezv5K+GRKecdcP3WeEIJXlp32dbYlnvMdtfZyry18PxqN5gzMpIm
y6rfVQommZiwPbflloUYi05LPClTi4MOGHdNRPLNxGCucxEKE2JBp69/w9PFfor8MWLAojIbJN6G
I5yfBaVKvieHmAQr1QbSmkmg8/zvyrK+evWzo9yQM0UTjIoRw68M12KYp4/tY+AYbvA0/JHIv1mE
L6GT3VyrrtVLXcbXn312aNdh0IZ1AkRQu4082wWQKatoBxOVJmeTt8y8O695wxap15ehaLeJi4lT
EWFuWuK0mn702G3V8Q5HOzlCNAacntebUjgwg8RKqB2eGk2EHXrjG2+eJ7mVfiuzy2f4Agyv7fTZ
r8XTz9/rxYblyy86V9sOuSdm0cCj1G+ExFY4v0mAfJaQ3jnK7WwiGKzZzCHGcpzd+1enRWfxw/PU
nA9JJglQ5XvSifz7d8F2XptbmccTBTb8A/jpacvYBO9bDgCchJsN2KsTQeD/Llk7g13/Nk7JM4ae
f4TAfgWpxZcdAfaBJqZGm7aQjS3etTj7Neb+GuQvXdpcGIPg8yiqsmSeY29eX9eVH7bMlgEtsNlh
ELhujs19iUMdEz48cEebGPLkqXcYG5b6Cjsh7doBos4HxPkW9+UuzmGqSQka069ZerVbbLJPYmuW
1pooP+2P0S2Cl+KAqKOx7sxg20kn3d9I8O2BVj0CMJzyV/sLGpAMR54hFj6Jhd0S6Vku1BRwj41E
JJaDMBk0Kt6T7+9jrLGA2R+vL6ULEy5e/H8fpnU2NpijG6dgfvHBxr9VR2KtnBns2fl3+kZ39APh
5Uxb841MakXqhBic3SRkcvz8+V/sjxiP481JdaADav37+emZnw69B5wakPBFQp2tP4LLeL9VDRUq
hfWj5Rb1ST8A6Yqf3lK6q56MJ8KX0DNhD33lZi6dHV9v5qw0KNpAEcOS7yuf1l29VpPnG0hzBPrA
efnk21YZPmI57Xa9Q/osrlP6ajbHvtIoXTy3v97G2ZLse7OOB4XbkN8GavF8FeBDgViRfFfD5sgh
qO7O9K7HXc1n87cP+8u7OOtVFUGSMmniusl+JCVhWWJDgnOKBnRE9tnVrefiDO/r7zzrRPvEl8tE
4d0P2aE3HKzrXWYiK2NwAwnkpnwgScUJ703359d89bpnp1cZh2JZVVy3hJdQbYDuJIdLH0CZmSck
zG0W0Xv70D2Wz1eufKkchsZvyDqYiA5i8O/X3iuFFYwzIkTPaQ33hnFSCJ8kfnk1+3qoS01+wCoM
Tr+5lfpNzQDf/vkOLozgLenrHZytej8GNdCmYa4bgEFldetXR8n4pRa7fLwxMALSD3h+thCINGvp
9zchn76KFfVWGDdytQZBe1dwIRxsr3BT7VB1h6jClmBIHZEyI7u+6RuXFqVK1LyMzIY69lxjI8ic
W0VZw/PCxLm8FZB9PsrDXXqXKK71HN95nUtm01IiWUn7mH0KqblI51AaUlza2xAB8l3nPQg0SvqK
jBZtX59S1AyLD8TARIPKkiO8CXdMgpC0xuN9+tlN4Le8HqrGVS2dTPVRarEjgvV+VNWNiEEkKczl
uJcEMNllQfSxdlMq7xXdHYOcZ/02grTxka0a7B7BU668wEuf0NxLgewwg5f+butfCuxUNhtVi5rp
5EfIQaKHyUmtXUOI0Vz+IPkyHiT1ceKPEMY/5O741zrWVO+x/id0GocdgqvVJf6PtmDtqQ+hmnfr
2mKXg9WH0fuV+1XnxXS+qahwFnC6Yo8nCPjfT74wpSws+4FxE5LXatH90sBoXYz/6U+N++GFCUt4
a95VcBhujZduk7rRffURkHANkcf/PSV3lr8gUhzV8bRillD8aVvYUWtMVMGCCGdFAPCAn2SnLnzs
KKUlEQEEMlnH4rf1Gkvu1RPr0g9CEAlNBP9p1fzLof/yArrY99RxZA2TBp9Ud1W3EmFB9vDqcH45
DuGricFdpr011rHOoETCh9wjRyAgGTtMwkyGzzi9wd/OJAVoGzskdrb1VSvfv6vi/LF/vcuzvbzN
Y6OIcKVknfNxwEYixwzFJpG+ENQcJdvhi8dCWRr+7HXl2dNVj4D5lPrpDs52d0Uu6yyPJnb3ZSds
MceXRTiq+2Ta8aEiHSGBd1FMmDjm+lpTl75Bdk+XMQZQCPUlthQT6PAXBmz/n4L765M52/01TvgM
uyX2YPzxMO/3lwkxuv2tv+0qxDm0M4sCfzMEdNFvzIOMYXVdvXDp2RjIaqm6FUlnGPvvoqhzqxD0
nnvwWYqO+sciTjdtDsTHzZLNOVcs9R0/ebiGJGqXdg+SuCGNgt5hQXB2YbGop6FOfekUo8lLyIaa
LTdw7oQf2VL8+bd5upAERwap7pdpsdSFtaKsM9Q1xAS99oxoP1ERGZ4toa2OexcD246IysgW0Xz3
v2Cw6Aftzbyv9/2+u9PouQCbcatVNwkjrOC3jH0QDlWy55gm0w8CDbZa8CfpXZ98MfualcDFVQB0
auiKxK8FOv33Ocu5EWWewWlndIwUT7LbPwZLSslC3cgdtphFulKJlPVXMhs8KcFicPh5u750BzKI
rcnQVrbMb9K9roEuqIylxDoUxiWcmNa0JziQpzlWjPiNX8NMNttA3sTP6nqi6IVe5Z/Ln1W0iVeY
o2RV0ikIZ2BHaBeoneb85HTVH5V0JdnQ+pLtNfj8UlcrKxBf+MKI2vxmOzgpedUikpHokcrShqTr
GC+Euq8J3l4A7i+aPxgEzoHLNaE9Pz/ySzOCf649l7lfNuhcLobInKl8tbbAz0axFlL/XI23MLt8
yBBUtrIjQcB5q2fKf1TbCXmekDYY5JEoBcuPmX9hm75jCkv5RVkVCNi2BdI7ykKsNStsAWFMmIuG
7dPEJRnqebDU2itVqjx/m2f75z8/42yphkPZdlkfSSfyMvM/MpX/r84ZHLYKRzgh4hOtk/g6rdO3
bq0u0o3whjpwciHkYgKHbSaD3qsNknRBZQJ9gxUF85wvWjtfUBiwC3IUjdKcVj8wVyPcVFwzYKvI
6dRmcrSpL1TLDdp1RcpRWy676SnFJkoMNhGeuBS5kNOgayQ78vgCYEe1eSti1bXq+zbeJeOnktwl
Qelgny0mH117rNpjAJ7dRyvJWMwsGm+NWLDInVHfz8iD+DQqR122zfQQpb9Dsuywm+gdubVxfCTu
TW0QHW71dXogDXNt2j6x5ND5lAXOve+j7T8NeLMShwYb6khUDjGTpUuCUIWRxCYfCSCAAX5rIVuK
bo3yDXlNJjDcGvdxctevTWVdpB9d/Esx96awE7slo6NAm9MIJKLLwmLdafdRuRfzF6orTDEJOB8/
pXhnYU1HnNSwtvRnfCdFcqSZ1iurhKYLP3D+kYCoiaC4RTIsjNfwWh9y4fyRNVEkKoOXaX3TD8hp
KQdCmMJ2ZdNttpNTwJxApEQIZb2oiXq4Fx0GtCIjzSuL80I1T/dD4YRMC3bgOfpoyIGiFa0609E6
J3glhl75ELCwQb5hY2zBfaTlMifk6nfwCsmmdJtiTSC8opCFVd4b7Xua2MboTuFNOS3zeJ/4iHnl
wplh8hIPcl2/83SSLvZStyZfXC4gaFzpz/+Omc5WJkkjCsyqmeP4rQL0oT+CtfSM7O7wJM0HzJe8
D8t7jIyTGlULa0lnod9Y2QboZyGMql2BijWSrWba0p/5bLgWx/1NW78FQQDEiMSVXktZKoItkhpq
ujkUeHVhJS/452IEie+Hwfjlvg8InHUsaJsEy+ekdMweK8ZWeQ/Cdc/UmZEmXwxQeN7syHkt+2XZ
7soOm/nuoDOqEzWmTk+66DEH/+iKfaU9k9YEbj6PPj+H975djftu1T9rD560JUDpOZKXU3cTMIVR
n1OK77HVl6q+ZdcLrQcpf1fjh+jtWpFiXChSSHcRkbfgQPQd6lTEJu/7pBtOFhlnvss+I/wCsaTM
hmwcWdsYYYnXN2vCg2VQxGOrLHE950FBK6BZ8JuD+VkYzHmX1rumO9KbgTzjTzvcMllQ8Sgnqgvd
svkq5G4sLU1Yp42yiaTH8ZOwXbGdJc0lXyNZwC/ivkGzG/5pwmAhJccuBpFKfvn6wWzpRHnHp1Zy
M++3GepuIZG/mUArJVMO5lXA/LNEtiusNTaTfEnelpKdFMKWrq7mby0JWzG8dQvJvsksVzybimdB
LtWCl8unOlNczX+qzPdOOSnWDf6upXcsrG043fiYgVeY+BPxgbWoQtrah6e/MIUg9AxyLr71onIX
eSkPeXDD+mh4d5pIoEZ/jNOjxo5rCbPfJsAqVSrO3GH3pmK16YHQoZ7DT7hiM0mNdVUzLzLmsmJa
DeXOYKRCyCQBOO5wk24kt+QQ9XqMiJFRq7D4hNE1bspNw4Qpmx6C1NUXwkr5PXMfJij446vi4+6/
g/pu68qcblOQtcm0fj3lK/yHO6bN6hPDaBGTvuomhL3CcRG8T6e/dfyYvRb9tFCrl0olDFg5RbCu
GS5zlC9kH7jX6dLV4O1YaaS4wtsGmAzI9VrQTgpb/204jSbF6bIbSNrDCCHYDtFBKJ8Db2d5e3O8
HYhtg051BwLzCBX8Xif1oQGMkd0mP6m41IVrJCyaDNfk2Ai/+/YILX661+zUuxOoQzaq7KYSA01g
80pHGqICAZN28ZY1h0jiPrvNz1vwd/Dm79diqaKJvRZSzLOvJdfVWPTNhq/FxbqufugkaECEpBBy
wWLJjsaqGR9n5KjT7J8v/c3JjtkTTYdlwNCi/fh+7nh5U2iqKJ8MouLqZfIg203ozBhObQu3xcdE
OvJM6Y6GOY28vycHTXuSMfDrHnvO7Z/v5vsc8OxuzgrFypNbTYgm+TSgBCDFew+jyRWyNXwAhGJb
UV5gsUZK4g0I/s+XJnD+vLqbrw1KOYthOUfO3YJyqypEL1PkmRtO1kiObAidmU9InvLLepnppRPB
ob9MpEOUdXAIIU9oGHvBbQJIVuzBuCmCfaJ+zP/gRySPci5gtF8DJRCPMJuncooQIpxsRLs5IvWL
WGWE0hFejK+oxiRLnTez8ffQNW6svEhtAZj23Jr7HImNVBA8wwn0FvkfU7oHX9NJ481XI0GOGW56
a+GjOKrhzZjAtthW+HrrTx5fTdesk/jdV+8UBDwads3GKu4PnOoKJo4irLG0jxdFdRjHd7PdtxYx
DSoxy+2+c+S/Ma5LXU7dYZQWbEQVf1edSl8FaOQNphTthxT2jt9SEKsPojU6qPNkWb0XzBVjQfR+
Mvo6atLikxTzMkbSJzvtu79r5RvRX7YrC0Ctc1t/Z0xv/QgRzS4w7lEBNnSWe3nQvFs0k07YrbTq
UxE3VnAjt8O6ShEt68o+q45FUdzGPi4UxaFs3HctRm9ufVT8YduEm0BpF00M30UB/QTvmffD3yL2
5GWKK3MH3k96bTUHRy8NollCWxAMN0ENrJHkN/6uoLzo5DL3PUd2dg9jQKOE3YwC2jc8cHvrPa9e
5oGSVb33+kl0tjH5hnbZLZHKtaFbJWsxJLSzx9yKwjWuljm0z0XzOHujVyvfkZmPLoNphX5EpMA7
SSuR6olsIWHDKCJCVHKny66V2yqBl9lNHKzCT/GhuR3IKfVdMsRs1HzW4OK6SiT8S0HapUzOUrwl
52V87o0t7P6l+AuOi529QScnJRerEdh/jrAJvL0lrtEtoQQebeFeOBIdy8bXnYTVHJLZL7rX+tBu
FPRs/wlMyFYDye/rEnIR2LZNci/X3+F2Rqm/+nk9fheDny3Hs61AyAepUlqW42yUQFn62j+S5IFz
wwTOs7pm+PoddJWY/JiSSAk5u1ubZ1N4YWj11tJKhalAmN5XMK4U76bQTln8mIy7xtzE7SlWXjvr
cRCPjbmuOZgkUGrol3ZTuoVO+vNmGG0Z45LArb2DYhIxW931GEGKwnuiyY73H7FQQbTqz8/KvFBt
6HP2HZs5OzgS5H/76zoPRivNRIVnRaSw+FaxT4IJ5MCZEGOCEbHR7768Rc+hsom3/p3SbLMWM5+V
5N2Y/WOpL0vEwtmLR4GU3BbZjdpgCaDdIc/Vmrt+fI815LSLPF5F2KdZb5R1Rr4dI8TM47YptqO0
xG+GSBMZdyaC16R+wTQP48U+2EwxcbOnpCS1mvIBEup2IkCpELeZuB3q3z7h9mROCE752aKaLu2x
2gJ3aOS7I7IP9kH0Mhj5qpwlneo+bO4KJmMGmKOyTREcSLes1lluyrBqCq98hN/rXh6ozrmsSiYT
o2/MzFYs9Db0I5WDOThG5Lp6nHwKfRLu0O/CR6a7TUNnetSordpnhXI/ko89Th7Bzj/97eECMgDD
aWuphwJFNnNU2F2VixQR1REiEMJl1Q9mq9G0At6QBrTBWx1Z/ws5gzr/WXyDNi967KY5UtssIjKL
RxgPOfb7d3mxnvkwPgNR2zzMnkQ+HB54Wzl9dXNqnjRbGOxhvLpY/hox/NNu8VhAD/jcZvLjNw5Z
n7Y133WvnpJw5mY1r7Xn1rtMs1HUym8l2PTggFd1gatSfZM+k+A2pNw1H/ST1avmOYVxKB/LYU6E
cMmMRw2nPWQmGWuEytygqH4gxbsL4FtvIDeLfC1zfu+1Lea7wvTvz1CJjTQYBH5jY2l9rkqJkqkw
gWMmTMJWSd8MFEDhDadrqT9Hc2cXk7Q4pyZu9OE5H5fGtM7TN9lBuUQrBk2gPlRYfiPTcStIkbD/
6mtyAuVb9zXfJyF6MtMdy/hGspDUhqE18BP3KdrdJpRwpBDURw8oOtA28NYLPAZCkLN26R9Bht/E
7jiMW7byOj6gJpNgts0yq8c5+t0mfMPpdzX6R6c8XMeQ9Qt3a1A9KXMpNcsfzopZpZfqOpwy+SSU
ThMtWsOGMbFk9wiKTR895dgCaQzHlIPa3nj5ntmRqtwLH6Dp0YNiPnTmg/Ccr2JbvsdsSs+W1Fhe
my6n+ME0n/iZunac6L8FezJsK9/OxE19aTYLtbNDZg5YDzhJdJzkZac6wXA3kqlCjnkivngqZeNH
EP1KzYdJfbag39Y0fyrsQeMur+6fWhVDgKV3LU3E+jbbmXMSNM1gwm/JAKZnT8QUxkzPhVg+FcaG
44G6nhGheQeXNZ2NXQgAbd1MJa2enOzA9gwY9bEzorRU733QwrXhjssOk0/YNB8j68Z0U3zFtBXd
kmWHwrJT3o3ZtZRSCvabslNUIJvwdWI8ME3RQu/XbbFPiDQs8KtahKhenCSY8YPSWswkXRYXNRym
ee085jrMFCekGHfQxezQeEhm0cMeUyzGK576XlnkgycrOSCDubF9bSU2axa8QypiCC2p0I7M5npS
vpRQdjrmKhPgm4YskLTJHIarpVlO0FIDzbMl9dYIjkN2hcKizYPYs/0JCp6OSboBtM5f/56HQuEp
eeHxwEXzVlVfkADOHiQloDgmJMQMk92qQ7UWgVbIQtPFF0t5LBusLcy7Aou4eJeXuEeKhI2sDMz8
+xvmHK/6wvsVPIlkL9Kt/25YSaSQ3IKym3dmt0yISiDAJmGAmGPeoS2KuHAUA+NTf9/lp6h87Lun
aXjR5SvN419086cfewYodEMp16kc/ad5NMUDx9RI5lu9TmP2CS1bNAZH4/ipYX0QZRsS3VMoeImT
ySuV4NjfUu/qJLtjU9EtO96eelSb24ofYSyC8EaB50IrnKyuRd78pcd/u2+iejH6geP2Td+vSUkV
jRWOteJWW5bYxE9bTEjY3Ma38Z1HDwcDyRYMUeMoKysTj5LaOAb3+Mc8lTUmgicB3zdBQJ9au2b6
0ZZ7uaYQL9xEIGIElnuG8QkZsLzB+qasH4l7xMHHmb9tXL+s5LZnRgnwI057UJEpdiXNmecCWX/X
ac9eTQ8WFZzCq4xZg7k3spMXGnzRTzFsdaVmtsURlwUUBD9Xc98n+mwXkFFkGVGIStt3Vs2lUVVU
uVzOlS98un3R3ufKyi8JYlJVt8juTPxTaJg0NzEOOPAxVSXtAfm1Yb0k2qtCZm9gHTU+8wR1jen0
+YvgWFdKTmsuv8/fnqkicGN1cbPne5qQqfXY+v381Y2uhgO+tEmZRNpADWlGUBQNk5C/NP5T4+/K
/COxtkm6L+Ub2Xxhi+s3jbqXiagPZXKIbQxHoFfGK5g+RHhG0i0a9cIJDETnS9SEIu0JFK+Cyc2O
PMkUSOOmLld+u5sgk2AOX4p7iHG900xwJmB9NGCkC20B9xu3meIk4AhXMqmCPGOW+xz7H6cBaKhw
JC4kV6qPtBWT2yn0mOFimN71Ul0G0R8YbUBK0U0q3nqLQHwoBoBpgjYtvhN17QmvYnDbxDtQqSsj
+UtDGZaEBKOB7FyTMuvf/Yt0mVoeFXl+uFj3NJvJW86ePUxWg93QVdDf8K9EQNiUxyHYhMIqT/dC
ble/c4wRsu245sle+Sgvbalfb+lslxGC1q+7RJpviTjdasPBBIOc2rwFg0OkgmJsRoGe9b2Iv5/L
iBtDE7bUsOJM2xqRywv7+ZaUCwMbEgawCZPZPjTzr+L9C6popggLhzhWTxkCFvgMzYffv6v5MbMW
T8YBT6QbMmuyxQIbTMoGU9vLxqZWP5vqCc13OWPdRGObEqNLb9GsrGN8zT5FvfDQIPnPtvl/9cLi
XBh8uUMjjpIpygLlVAjLeWZurAz5Sai3CCqcaccCFgiQttzpDpsu67HlC3XDNYczooBgwwwdG6eH
xNyGhh0o2MQso+kJ8ldmE7rR0m0CLmrNUuKANt7FPCDVbYlX5jW+0KWhHL9CB63HP1VD8fzvr/D1
PM7ljkHtLJ5kWG+nyW15NxsWcCRiP8MG6i+vJXBdOsMBqaGFEJLHNM4w/r2q1Pt+nOrJ3JAH5roS
MzvlFIh3abJiEmcuk+Qu1TUC06uFZrxJ07JNnRwzTgJ8ILCscMuCBEe9W7jtQAzw0iMse+w3MSmo
LOzJjt9TDgZbI85QWyE+6JIH2F2LcKWFuOwoxou3iDEPacQEv/ijz1GQQDqnaNzVZPXWOmG+y/xa
lql2oVQ0WdgzmYyKEYLCv7/aKyytz7RYOaHeWbS0759lus2gtLnSB7l6hvom11tLeO7bzWDcYwGV
jWtF/U0Ppq1V+N5quNMQarmhq+Qonkvlt4qHilutRgPEXycGO2K2d+u5yGCMTU9JIBq/9D2WoB7V
4NbQt4SaYaiF4BDUlMBrSVz72CZZxRu9788L+FIFAN/GUCDNKRq2CGcfVtFYRaGIkQLy2GMTnjiK
/lYx81f1YzSBJS/7fqPilsZGZ2wZTE67Bku+GEXpIYrnyIdavcetUI52NN614ZbdvfVoHnTiz8lx
thkPIK5u+keiTl7rezSpKSJXi4biNtGkxQBsHKj9YlQP9TOmm3F7LBn4k+rEAPKZtGUmaoZr2tW+
rGE+A6ikm9TDhLfgX/78JL4zC+ZD9MuTONtdS6nu5UzmSYzbPOSKtWtwyczxooWMOQrMeXNPR2wP
LnNmAoe2wIyYPts+nl+8m4UJAg4keeWQ/06VObuts/3Ll/CsGHVuC/nUnbedNnRx+CJbLmRTAq5i
pkOQspIVemXhSg2vXygw2HDodwlRhaVzPtMyEWCQ7Mu1A/9dC/e9tsvnJO7htneD8lXWZ/CRB9Th
g4ShKCXEjddsed96tRbwKzbeMm0CLfgww6Pf3anRZ+TvURNW6V0nf5RJaxvha1M1btcO2CfCZcQc
13AEaeV3pq0KW/Twsbg0q5WZ3kwVygu3/RPXuxIHEXfs/ozhQSsetaF1SvGDKAglX45D56CxSL1d
EV4xV7g0qjAVy8Ss07TgbJ6bYQlD4HdG5M9LxcPTfh5CzfmyYHbEUbqmtwY+DMel+mBGDFdA1+b0
+tLYz9Q1IBusRIp10Xp2PA92pw6v8J+/4O8M+flT+XKD81Tgy1HXeUaoV543F60iMRvsRP16Zs71
TvyZudGdaSzU08/XnPfCsxL0n0uenRAJsv5q8oUZsPHXSP/cv3LSq2Oi7845Zz/tjJ44DnUTaimn
eCxhCbCQZhXGXQcdAkbPJkkeqvtg2S2ktwZIyFaXRIhECAnRiHqYgbB/EHGhYMR9w5FU+k5mLKTm
NlWdwXO1toZ4RxWKANFV3jMMDzcTCmEP4TeRrPfzeAy5B+3MEusBSXmujH0U7RQFQX4E1cl8CJmE
dEq/yLUrySkXXyhnPXNPRVYV7Xz9WV4KwCPML3QLLQR/QGnx0P6OV/2SMCt3nAO+r3HU5AujIz5w
hq2gzMDn51951gidaMWmfCJ1DXdDE5Hk38xmdjeNhGpIKIq6ioXF5Ln9HjOTAE8G31EWoCI0BeMT
Qu//QUB5aSf6eldnn7bSV0YteRYDrXX8ZHIaG8pmPLSOvpTXmGlfsy76ztTje/t6vbPvuqgNWWlS
njyCTYgNCxw05UX9PnOFPcdbK/EamhVK7slNqBOJ4P55WV1+81/ewtn3nmdVNgoB62pOLaoZQYMB
S29Mkl2Kgtn/XLS99yvXnH/T+VpWZ3KJLpEHQUXw7/ZhlnmaqiFvvlvKfyRHJBbZeGZI5WHMAXPI
DjMbZ24LZvaVxuZijf71yvPb/7JxmWE9yUpqyH+Hq/PGRV0hVfde/6Dm7wDCkJ9vG4oSWLqcwniE
mxQRjNeeM1nFDYFxq+6o1lI1bnz5aPRrPAjbTdVvvfI+nzOe8uY2TrFVO9S4FuUOA4u6e4L/ocvr
PDyEEPCv7cUX6yptdpSQYXpqRNj++5NIQh1FvdRA0WGQFb/wbuyx00O8paG1XXjbcgvswi/C4h8H
LHmT4wyMvAp6EUZTDZjOm9q8xsPWUg4Rlv0PpWOh8w+P1ZMQLyDhaDeIEsVlSK29n+xikbmoMPHz
PkbRSr4N9vUfwA/sGGAPjx/TY1k65vNI5z6b65cYlER0MBgdSM0Ce5JAuPJGL56VX36+MfeNX97o
pGph19bq/EZni/VkORKbGCJFqKETmobbdje5WS1aaztsGZy40INeMaKrs3VNUkKz8HEriPxNqBKr
KogOuhKv3knq8conf6nUZ1uddXYa5k3nDU6ZRElZxjPX4VChw6a2KTcZenC4744IibLawINksHqt
2FTmtXS+1r5e+Gx9S/EgYARHKx9zcHrufE3MosNDh59mU0P/A9UJCX+xkOIUN/MLnmG/u+KP+Tc+
LFkV2T5P0bHgP2MrOL69iqRqmL55JR7mu8HGTOeDr8wXDEH+G5IgeH2s+IWoUn4OWEotIgy9rD1a
TrPfJNTjEexIaj9M+5vfhLnNhPXoM2BL1B6vHwMXPisVvQygBrakKiDrWTFcDbHUVRimnUQyHzOy
DOplSoUJkx69BL7hYJDDgoJdANBSHdlbD9D4ndnVn3fYdY7GQD9fa7mNBRawPCaX13buiw8M8qhm
zSxSqN5nCz+VK0PwM3WGKw3Fzsx1Xi8wxO27PaYXjPVfSTGRZna7o3gQfMloJ2HHjgXKXwbzzjhe
aSCU79u6iqEEkigF2EP/Flgm8sR0PTbUk5w4krzXx83UrBRzg0u14O+BEOd3muV3Rr4R5d2UvvBa
SddtVcgtqBmKhwEn15UKJaL6PZmuEe0m8aUHbmc7gqlMSHndL4fwz9R8FgppTte8M/9WOf+ulX9+
gHa2l0RaZ6pppauchQWe1FA8GKoz2yrxisrDVYU5RUkKOPKQWTlkRTux2Prlthl4nPLp5x3j4hdo
wRBWLTBLVvBZYTA2YW7IvameSLTCLRsHDFPf1TqNByM4VVjL3XqEN8J0giZ2JlX6LZEsuMPAXCU+
Po6Wbf3cF2v1o0rcUV2zZq6dPX/tQ74/sP/e49nmEns+Dpu5NWOVfraKigMe7GK6lbCaQe0XIqE0
3Li7V6KtIG39YaFmqzkjyyAWZguDVsajC29u80UhLswOoXQSHqaZ+wJm1AB85YBn/fxUL5RbvGJD
w79HBqX71loBb3txInDHwrqF2bpVEjvbAEfY/rYHHWxsyA2GPctPPbhbMZjmlVVy+b2aAISKBPdE
+/vnXw6sPJ+EzJMRdeqjzQxf2SvDrlGDRdKQ2qXgBmrt29khtOk+O+QqvP+AfsCWj3MBguwZsvWI
342Kp8zvqMder1wUxRLP+J+flHpxNf/3Pv8OZL/cZ+uPmjJYgvoXmMhPcf8IV0vO/owuYkUFmTra
DVKG2hfY0AiSMtIuNId0mnrRPKgmXSHoY1zZ/YkPdvjQ0KAEBzhuyXgQyVe+HbGTpF/Eoz+7MSM7
wccMQzKvfp6xqeigbX7+ORfmmrz4Lz/nrOb0zC6rs5SfA+vSd4Zlri8azjoy+rRs2y5rxkc2Sqno
97VFcvXK8r8VSqHkUiE3vsYi6V2ILfSJyxHQF2do42Y+Zdt7BgnXOE5YkXw7+edfDL3JkmDJf6Oz
iKEQpN0QaCfcX8lhzA8hzFfsf8qnGsogOWqyo3LSSpvMIS0H7kZUr+NpMfEpxnZSblP5pdXuq/jQ
B+DH3Y0orCMUFsAqwlrvNoMIaaeXIR/b0WQreHWBlGaOCvIaOPpmxpWbZJ3F62zaWLS5KVg+Kleo
VliP+k7fvureusnxwxmhVOAwhfUGVleoH0ygSyyVCX7bKrTZTpFuppZwYLY5D66LB4L54gsnKMPq
A0JVzjrPCWmY1NWo2UA2fngcaA6TJ+nNNDBotvtf4QTJ72US3J7/Pxa8/iLdZcFn9VbYUMO72CXg
Sc3XEMsZ63Td3kjWfr9VCn8xeHze8QYUkFCs6Q/c/WPs4M8K3SB31XYnrnV/Aak82jDwFydGQ4sa
76JyEsgVoqEJNyYGhNmeFCYTXQJu9RhYIz0VmSwRuMJq6Z8Lad9nW2EnBZiIP1KaDu06j19wyiWu
qjaWUucSxiJaDwKgM0a6oO/JVrL1hzhhqxq2g8s8aldm65/XzIUO/d8v6Gx7rwkvGvUq/D/Gzmu5
bS3bol+EKuTwikSQFCmJynpBybJN5EBkfP0dcD8ci2KZt6uD63T3IQgCe6+91pxjaiwBkurVwp3Q
OSCkJxyIt0R9otZlVH44aQsoYtcGyXOneWa70WtuWbldLJzF9T3ne0H79aLOyh6rVOpqznmsud+x
vDHn2xrh0F3jAHY2Wrs5RE5kIoMAI+PK0yZWGdvtjGLPIF9+hJ2ObKR1NM0VXAFqPDP708iv+XD0
pWtxXheU3v8zievw4qmJzotIEyZxrWRIjiA7oj+REMd6Ak9Q5UM74tYxrWUe1ZtbRV9MyNdWnktb
DSZ1ijEGi8DAz73f7UlMotw8qQej3LVR5SwJrdqnamWuMfmgwXFe0A7dLJiPqlgL8rqeCG8ZMb3A
uujLjZj6J15tJywYkj9QOCbcUbfp7q5e6fIknRUSXKm5nGANRgPnHYGBzfpUxvJSSNQZPjPvlPsd
jHH0xQSJzH7UsLCoHS1yV/4pD1uDkA4nyV6QyDJB2JK9k2NDanAvt+oDvtorDc/vmBSJX9KkCtNV
VVTgBX1dw2sMyxy9kQZ2TOkFKurxYVYXhL8gkz7pxcd1ku1mTv6T/3YTYawGAvhURjxbb7nOO2Ff
fxEIHfh20zR+VRn9FdU/Q9GzClGuDGFGEE0DLdyYk5Mn60j9aWVkj5Z7zuNqEkQl3Lp3VWNCQpKF
aCAx5/nfCeFOppVcgV6rH9X2kCWVM47bYnzAmcDxBXioWxy3Q/ujT0jpwoMTFMM2fh48aF4MBSZ0
TIVNXN6IVQB4mwTiNsZA+5obbpv3TrI26iCVsSgaZAa+mxR9y9TYav25/MyNp0TwKjgP8VovHKIR
aakYgdbc0IqXit+WkRAKeiNMtyb/7+7kJkfVCZHkAnfkV/aYh005wD2hBWHgzQVdQMUZ2k1f/gbR
r/UfXbjT40OePKHx9zthk0irCPVHWa8VCniCXfrcNQTEpSRb5QsSENKTtpOkBXX9HJWC06MRw0jU
FR99HZG5BxR/hdqv88tHA951w0R5ZQJOtDOPnIYp9tshoIWpMGVa0kiAWyXCoebEbD6fcFb784lm
zKpzSnJEwu1pJDvSofmgoyK+1si9cCj8+kycLdlaZ/S9IWJF6lS/Y8x2Ql+LzaPfGYZ/FIKGiEfi
qpEJeSGHRdhper7rht/o0YwQHqJPOsS/NxH9ex1JqUshsgwzkNVaZ+t12IQVLAHspglnp1lGfU/2
jkU4BHrryro1w6MTxYfZj9W3ElPitJfiJx44y272urOcFQTinKtHKxqggTwP8i9tl2W/0+PHpHxG
1UMF8DJxu2HBT6n5IRfWwq9+vJ0Iij/5Qu/qKJULv2Xi1wfavj5u1MSd9+V63Pc7wdXeRgSF4GCN
AaHyLj5t+zD4KWubdnA0lhsc8sfATO7/fU+076XZUv4rLCSLl5fDyNflRB30MpeSeJmfJBEvW25u
x2FtgfgRRroLyYtCnJBeb1sDAP+6KG6FU4J7BIbD3Hhlc5MLd0yfVCeT99gzlGY7t1uTr9WFG2Mh
KBbb5XxBtOFcf5ZQRMV7ddgO5sckPXcksacngemwLzTkdg0dQW+Psl+6MSm7QYWo3DnK97V5f3XA
+L0H9vVbn7XW50gdkzHi2Ww8OioinW1P4FsCDcEwY7An28r4hIF6ZVyFYXzfX75+9NlSWZZVPhZF
vsjP4nmJgN/iuaPQIvvhSP/NUVfzCZl3NqyO6U+UwB6zG9UGkMhqQTWXqlh1BNqfqubJVdAoH1ez
Py804rlEdhaYwPzrmz6ZsLxRzcVwsezDdcAMRit+cmuJcT04CsoV7WchPfz7QbwgNv76oWdnEzPt
hy4y+NA6X500Z5TcSYPmLLyIpCRN9R2WxFHY8aD5bMmQa98T6C/hKUgBSGYwm3HTDkxsy+dm3Le/
yaZiTjIF4WzHok1z9cSo1oGXmqhXTtEXDlVfL1z5+gblXVZK7XxcniWgAoVAkFO0JK6j+YuJVWBB
8U5U2NcKgQu+MT7X0hhSMyfTv/mnBeKnBFlQWc3WswtNBgaZM3LHyhsV/axgY1XKoHVgA6htQ0TR
fCOT+C6htSXfuq+8MvrZSh5ChNT0Ug7vw7M+Nk4bGW7c3WYi7XYSehY+5u3QvC96Xg3t6UDOEFB9
jBJ40qBFVLdttFvm18ifajxUztQE8JDNyG3AhJh2g4Zi2oTZDudryS4z3vTh76GkUbUp+V2st6Ha
dJjLacsjqGh/qwnGFpdDEV5to4VTDF0VCUnfr+e38S5G/EPitOjUnV9zimEOZv0ydcBF5nPLC3z4
9zN5+UX46xafbWG9Zk5x3eoLsuNI3g94mMiNIh8VwmfhiVsYn+/VcKXb8R1tSKoCxkeYQvhq8JSf
PU9yPLXdkJJrTTpw5xGrPuUPvb5mpBIFrNAhcgxURHcWJQobP2XnYFLTXaNLactm+LUO/noZy8bx
V9NF6dPIantZOoxoV9ElGsGMqG2e70KqIk0l99wufoI5HN4p1wJV/l0QpFQ8EW6a1u8TwErid9Iu
cxvjhthmk6xiUfgpEUp9csx4a9BwWZLps1+95A9Hu8U03N5a0lZECvMEOrIZfltvdfZaHQOdu+9X
u/ZXfFud3uE6aeSQd7e0agaAbV2H7u/ab7AsNt++PHTJhZVrMg04qxS6Sg+7BYLHOx2ulr1/aFmE
/7ekJKvm2qHj4i6s/vd50lm7d4qOZURelXSYqNVOoCFcSbL/NyCx9kP0XA/3snBosFufHjrUYvVQ
Oap5E5eHQScVbbQnzbVg28RvwwwHXLuVMaIL942bnD4TeRcBL1LvMTWZ7cOsOzn8L6wP5vNINjXT
MB1qGZMYfqx8PqQmXsjS1zij/minVVm5UBqQAO87YXtNcKotz/K3+6yAIGIWpXGjz6oPQ0nkxIpJ
eqTrbpxeZXAOJ7fQvFkBeWl3tCQecGHnu9OLssOU1Hrm5FM1YDBIcQni3x4FujjqyuLA2D9MBG22
6BI4GL5pnAy07bKR/y79wjHeQol/YxBIeyUtghgMQ3FIf9TdT5k+DW+xwoxunwrb+gcbhtU9/nsp
uaC0QkqI+ZdIoEVUeH4ATttIj816BHXSblQal/lbtWZrdTHETz/aIhC73UDXANHXp7qOew+C7+oJ
GzqGN8EuGVNU3hIeHm6L9soGdqG3wpmcsa0isovo0nkbWK2smPPkSTlkpMjxcmf1vZIA3j4G+G+h
mCOy/cVghPZg/Cpo/kw3tc8onvdtAOXF7tYkoLlXCyXpwrPx92Wdd32TRI7Mk9IoHMSF2+mjW41b
nttVDSEp/RSuZmFc/bzzgzUtikwdW0Szn/E+DsYqYK6m7SXaW33rE1/bONee/z+S+rPn/8t3XNah
vxZZNdWETI8HxKbFPuS75SsFwe3vsvwNDO/Iztq+EjfUxx8aX78JZOU+6lcd0irQUY/5u+BJe+Bo
DZbwcQJouNh3fo4W4kwOqGFHv2R+FyQagSup3o6nn5gwR6zgNLedfz/el3ZK5HKiAkrG1BXOV1+/
SFO1cxHjLFiq2qBblZykXPURdv+iVFj4aUwvrrFr/jStzu+eKS3LBj46VKtn23Oo5bUZD4tAGBn1
8dC7Q+3Q69zLmJGjNbU8WWOkq/XVXnT1xkXAWbwJrd8zNStgMlBvR9Prv2/E9ywJgEiolYFTGrTZ
YMN8vRGmOIwhOWjyAia2VE/ye/J/8VZODKz9U7UZWIvybZIj7+vs5VBo798GvAVkOy/CSk4cFRYe
W0lXmA16Ii9J4oyezXZ/rX68+NrTR6Jbg+4F7+7ZQSQPLSU5Fag1EmXZz6Vwk+g6leKdIN6R5OQr
hc2GYHriuOkJp6/9CYjM60iY6nOp3IjN/Qnlm+UjJefQe2UDVpcN7+tPS6sQUBtJnwrItj8D3r9e
jFqRaP6VvcQIfvIo+l0dbdumAqmYrBLtNi4dOfxtHd8G1Z3Y6kTUx75EnLu4sngMJHr6Dv1C2W0B
Lrua6oKCpKIM2S1EdcWhOoOyiq4WYFXA+bo0CPm4S685BS50Xb9+i7MHVDKGpJWGgUVfDzokwTeo
QnAQeh0ksgZlM67yBWAswOB0i1N15aW84ND6+vFnL2VlqXNuGdzEpYoxP2IvvIvzH6fkdup3JFBy
kkRmg9pixhCdgzjgzVhooKI9/YjY+XvGtlu9CMheiHaVYFOpZb8ybbmdCjZp/b68xlO6YEDRRZmC
W13Cq0xaNF/fHhH3SVyUUEEWAZ7W783hXmxvyTVTOMDwMK7C7EPI3N6r/SGQ1kn9nltv45tkHUDu
JNPm2gKtLFXu+XNI0BoqcZOinM376wUpWSfJUdwumrR2zZbQw1ZoVplLmmdl+qroD93jkXFTmWIl
J8TOm+BMKDeR9JaBS8hhF5MaTeOtQBHE/aUvhz1KvYu732r5MmhYixhaidaVLd34Xr8Ss6EoEs4Z
SSNL7+w+gqmIhnzgMI1Lhnw9uBnaIVJ+M2I+ivz0/rEF5LFReEkIHs1I8j65teDJyVq09oDPVPNB
ek3TtSjCCnqQfP5okdsVYJm/jUT79CJgwqxtxq3iAwtDIm1Mi7C7/NeYR4BEHFNBQAQOytxLdMwA
ywIoyE/rGKpJqkLktz6MeT11tCUdAJuyWz9kKWd8b3hhm0inFD2qOyp2WNFnI8XkNpQDFcSE7sXX
nrhLP7CkmohWcMooAO3OKtBeSKd2mnTx0Jb3Vv06qrQ8LN9M74qHOtqIlY93o8CiunRBnMYNFcAX
dCVWoJPtaqT1LD4d8c/gM10sfgsee8p3jUjBjdRrOeLKHzNrzZVd5sLyCC8CmK4k0tD8hv4t53yR
a6fAO2dK2YwGI+4JxtlUZnS0FiEBfW5SaRn1dMNjNt80y6llS/P/5KMcZWQHTeP0JpprSM6bUdjT
c3O76O1qo23Z7s7eHy504W2KENLQO359f+C7dWk0GksGWq1vSa3hBA1N5n2WViPu8OttkQtCEF36
s/1Ckje/u7P6Y6GdeMiWM3sl7NpTMJpryXzKq+eo8RTpl5x5bM0tVjKNmPX0rUgfK/UWXbRI1tXo
j9FjRYqGm7ZBTaFkjYEjScDSghAtImZimCVXfstLt4gTARgQTv2cg5b//q+tLkqatjvVwsKQq9z8
5eTXw3t1BG6Qds9q7c81amQCDV10GNOBAWKr3HJemH52nyi8lQ3vU32T3oS8ZCebsO9NC97l6n68
/E7nv+PfF7msk39d5EgHt0CYBxtmuk2lt/D0GTmmPuAIPInECPFeZ8Es44LKgJ25rciUxzU0nzB7
fdoaClyNA7br/gDliwSL2nqqmacxv4Uzx6TsDyRtDf+kNz1rWI/MCFyAZem1MvXiw8HKuIzPLJAl
58zBRZtQiv0kHpgdMQMVPgnyJMgiyZ1hDjo6X7XDTffS8S1yB+1uShhPTqxMQcEgaTPonpD8PPpM
hfItnoxUDSL1vv7J2eBFvEZf+I7LXhIc/7rWs+KhPh1PI3xBklX8+iNDv6rFiBO2lr4zw+ekeanH
R50neYrhDGjoEaX2ILfO6KgZpZur5at6wHRvkWuCH4uwYfra/YR7HIZEzd3lzMZUgqXCNJij7tXs
Fu1BgZzyzZh5MZA8S7Rh+8SjVdfCVwyG+AoR94KXd9nmkYSozDQp886e/LGZFVM4jeKhAHpFoLzf
P5gdzKVbkn+BHrPlj3ZDYyPykTeyiJbDgyZ5OHUlvIDgMTyj9DCf6IbXCD+Px3XDrqGtMDrAZ4tC
tzBnpHwMZ7v96QRc0xvGB4v6y2xXbbk1Wy9fbIuc9pOtWt8b+WpxbcHLajlnirgcJacE5BAc8x3b
pprbvR5Y8ktTMkgcYcF/NCcP6Z0rFHDK7gZl3SWv9CGb6PbY+4Putr9wCihPIp6XydqWsysk9vQy
koGEcBPgAbyzzw7c3Obaoqte2P2/3Nezl1Uvq2N3ErivjZdmG0VgE7elmwbX5p9Qcl/mYcGQj7FN
XX2Su7WI4qZggKVD1IKtAMxyooclixDIi2KTDR0SW/RU5nBOK8ILFV9Yh09N7dC00Tsfi6vz7yVR
vrS9cXhaxtv6Ag4+q7qaudPM0QKVXPAs809k3Ys+APnMvFk0PYr08YeDkIP+WZFmWue+Gvw/5tpL
mXS+6v19HeevoNhlRtZ3FNATs6iMMprDLUREwJ4U0y68MmXeJc856RQyemBU9mtAtv++GX/OYd8u
gubgYubVgBacVShDrBETkRU0Yv2JAHtIP9wKJAg4bpNVvNLRbSAZa8CrAepTrs6rlnt9/vFAYFSW
GlpEHLW/rvxkaGXH48DDpC5p7ZPXdZ9DvlFh9ZdeLr/N1qo3AyE5YGkFKOfX+GdaG1RytjmZr4Ow
OSm7XqPS+ByaVfV0dUW/8KjAzVMJNgO8gSv07O6ccrkoh5Kkkly4MfNVNt1hTCuDlA7Iipo1QtWe
/RIexkfKbEZEY8ODbWj3AFBSmByzJtpH4tlKnI0YXjwzfZRIBbuagn6huaR/ucyzgaMGEaKzJIJG
lqOYBIN/u8gQFmNlHnvdTxaJK2XFpcX1yyee/W7ZpLXSbJFNJCNUJ10hrR11L9o0RQAZxq7gi/fl
M1mP7WO8zb34PnqoXsZ74z6CjCcs79gP4cfcOhJQi+yuUbbpvMk0aqYlNq0emf7ku5wbClpqUPcp
OYU4CAh1bJ28pES+SyrXaByr9qzt+CgFagjvlIwQ0k77n8J4GMKgbCdqexBGjR2evHneof0nEb0a
XW10kymom9Upu5O0fRYFJ3k7JbesxFqyZUhgGvfU1XAgbFU5+nGh3iRYLRJ+70KVbCgMpRJExk02
OHpzpTNhXHjgFnAlixNyJv3bEVUylPnYxVDZaMEfP/j7Kw8JmIbGtT7Vzfgq3Jx2xTsvok0kJ8qC
tbwqHqkh2sJBtNpMdlO65BudFowj61ltc4bQ0T0tjwPDNkd0ZWBm4172Yw5KlCgo6CGEPjVvA6km
ulsidYGt18IgdxrLtg51TUOhBmFl+u2THDSkyDxqzgC7Kl3hu3y5shpdoITgyP/v+59nXjVF2mhF
k/P9k2AAraYztpe7J6F/COM12GWyfOx+eMiGrcaZeLxNtW3ezbY87epqlSCzFmyp8xTotExxIajw
dwEdPntGaCeJn2M3NP1GCKqg1O501UXP1OftVqyfhuX1tU/B8aYo3f4HrzG6oZyOgCN2K436bOLF
XiAzRLEfSYs/brAwp8z08SK8xfcm9U9N+4cBNnmSw6PFwbNgPlk6w8kTTnyWoyCubNbiuNUl6JmA
M7c9L4m5GoatHG6qycukjTz6cIGjMWGV8Utpm9JKwee+4EA4+XrmKRiObmW5Vu034QZ7E94men6I
jrUfkmjLd0D3nRJavMtAYoipQMgIX9WmP0+vNaNF3JXzm5TfKF0wdzBsed2o9yBaYO/y/v1bKhe2
N8ijOn021nflmwJ9msPMKMNjd9DseA/c61C9hpotWbb+nq3wIsGMuJ3dorJJEw0W6kJymCMHbjIz
SRD5ki3edp8Le44Mh5/zql8MMbuJAcyByeX2Wj7epebQl8s9W0On/GREEqXNIdz9T/LZPhzpmN7S
Wf6VkUdNw/UFN8z4EgbWCs5G7B/JLxPtgQi1q7vysvWfbYtfLuZsebUmsU7DKOE1cAgrqwdXpsvs
UaKjP/NadS20z6O+jbbAOK1nqMDCQbvGMbhgIeRVNPG5SAtA9/tMKV6UTl3dHU6fFrGTfnEjNZ6g
LDGXbe7Is4N9FthE8VN9oq4GahDTzaWux1Y5213GICA47vQ3wznmf4rdamXO/nBblE5ZAcofXkDO
S+TSQAEt7PhtEf28qFfMVhcmB1+/xFmxejSP0YAjrcN1yjpK1hrC7yWE+riTH+mnhXSHiPG5yhL8
46D5/gP+d/POCgeiDvNUNpabB9yumH3ikA1QsyuQm4q1IhWigocK7A3pCGhiZMSYHVISQr2o95lh
ty/VG2dyVzngu1IkD1lXyVkJOk2GwJwxi2seV1nNYizCeSnWNazIGofn6BAGRbSfQgxHAL6v+gXE
gFRK+dr58VJn68vTcfa6RMPcpceaL1i9WrcCwMTSTjRvON6DR+wOYPF8dL9dQO6JVzt9kLYrRkMr
OlgbVbZrIjUJqbfzT/ml+8FzkHAawM5DPtC/FyF5eVH+9TucvUjZPE4RKovlRTrdCK+I1pMeJbyd
x06FPvq2eQpdKbeHO5I4Emq0Z1Ke1sXoTbEnB8sYsNlcN91dEPV8fSrPKn81kfU2SrPuj8e/3qDw
FD1k0WzS9evCvNUGvKflFdqCdqHL8uUnO2vbzlleqbVYQXyFRK560eMEE5quVbOEDZOeUotBPNvY
mjTTTt/r9+M7D2Nl2rmyDVPPCt30F8dk5WDKL0az9INoDXafuAXQWRf8ETv3TyoDrC2YnCxIzqHd
xF7NDBrENnSaRcKcQFtvNed0dKfkMTb9f//cV1535BVfjxOtmqflqeLnbt3OdHKODXBG3HnVetVH
dpDt1L9WCV/QnvNbWjJHGFxWHGLOepDxRACf1PORS+LHKrUjWOPTHgeIlfkZyeNMA5sV3VLINeRy
AmY6GW4I2gnijszQm1HhU4oCYlgfeSXY7ZJVeK2qvOCN/XqNy5H+r/6a1MexOi/XSGOKpozxACR7
ilB4s5ZPI/MWT2FR4TI7thd0wCqM1Q+o1frRUxsvh9EGcxew2PZE4jqKaM30MpBOT9d6Cxemhl8v
9Kxno9Lpji2dC60Urq5SHQsY7uQoky82frSkmLsicGIqLJwoeAokoIc2yXqx5gnZRoMGPf9Kj5hk
7FH2j/OVwcefw/C31cRakMTMoL83+MSyifo5L3i8rE04eqHqG8lNM3mJ6iGqoXsRQf5cpCPI49wO
MhO2z5sZTl1rA/vriHCWPapOgOnwZgyYzJJvxfepsDIOHT0oR8OqoG8TY5sUrmK6p9HLUlTnH+Yr
e2jzmDDIgz3673fm0hyPB/i/L3W2GA3WPACPZlkYHHmT3Wk3Re+cKrvsXXPw2KN4HoY3kybli4He
37BHYC2YG3OH2IeH/HFYU/KaHlw0KiFl6aTZ2CfmhDxZG5lR/CJfg9pfOu5+ueKzhSwfOSUpKVfM
DX9s16fb4yZ3pp+ZrW3wqULFC/59iy4IiXAf001EssWkjvbu1/enbwyAWUPYHlTxMWGgVZ58MXNf
29feDcH72YtCcg7kO/7ERMxvBhskaNO6dMBAaIPBH/GTIck3NlO6LzMo86yX1viclOvezohlSYKO
VbgilECgtcCgNGPOcifChzI9LXWHFJniJtp0xkbHHIVH2Hqb+8erTFdZ/L5fGgCbRLx0ooyQ4Lxp
WmUSdOhjdXww4yAXcTAzf/zdzDslFe0+3DTI4lSChJvy5zFvYEp1dIpMe0rJjdZeq+FBaclODETd
LYaXwtop0VM+I+h2W53Du+K28Xvd7I+YEqAPT9lvLfSPqmhrMZA98miaZt8IMP9q8ARBSk+BpEh6
zR+FtLWwZqHyS8sgqt8rYdUbq4RyNPXDYqucloC9EP2Jov+Mk94jcsimhyQqGx0HoHArUMbr5Dry
l3vjgB+Q2Nmquac6hJX5EWZbAonl2pF1bBhOFRHNJ2+V6QZRXMWYusXrsUTPJYKDN093F8y1Buxb
grCv3qi81nJ6SKM7lbNg+mn1PyRt0X7wtzRm5G0xZoBNQ0Y95nSdmJRlnnYi6xt5WZa8FfF6TIIs
eYipUIBjTe7xiemSHoz5draQnxGHmt+E8h5wNPBLEUp4smllmML7RiJCYT9Zh1FcZd3zHD+aNIHV
aBs2Gz5JJXA097J8VXW+8iI4n3lvz+JuLrYz1CnjCVh+tjJOGJOJi5453uAoy1cC7uUJPkJY2xlP
dt6uVOHdkO4JF+hc0dcfSoGptJMSblI9ivpNKvzU+0eThv7ElDIU8PJ6MlRW75S8tlMgqa9kuuYL
ozVGTeqeaLACClZsgs9mNxqCUHsX49sZM3L644iFaFxoKLiUuzv0t/9+jS+sdDzcqsILDH4PQdpZ
UT6EXX3sRuP4oNzqq8nr1wQ8QJK3Wg/SwwRkeJt8tqIrWf5CYgafyGHzYXrWHRBtLxbqMNFPP/Of
yRajOdgqm2wDypxKJwrhalnxvcv+9VrP6uspzOcmGsLjA9m8q1nmcp7mR/FJz2z9oxDZ8NyOiEEa
ZUhdaV2oAAe0+0gOrl/KBSv510s5q6E1vTKGQraOD8kaq9qIUenNgpAICBjTKnN0FMugBZ229iHv
KtkKuNiVXsIFwQ6XoKlICCGaf1fMimM6WoNwjB6wvmIuiu4XxN/mOEB8ZtSKQcT83RG5V98p/NF0
hdkXcr8AkebG8QZEfSz7RrNXH+mvEJwFH2bwhVX8KTCtjgkzoIE27Zaqn2gK806yCNy79oNeODB9
+QrnItyKaVQpKEnEXZxqR3tF/5jb3X32WTOJ4qzEsfmmIY/rvb8t3lLcWvawKxS7zlbZw7FGKvhn
2eGUlJu7IyYE+k21yw3/f1zq94PCcqnM0zn3A5o2zioCNTNCfowsemDCo9NSXZU0H5LXgmZtfWNV
OKJ91XKQnuVYLVP0m8NbtURw2H+83ozM/GP+yJthlD8aYp6jxhZM3pFrT4V28R356zrP6oCiGxWl
yYuId4RYHU51zE4YRsm/lB+NCsTYJm4mpcNJ533YTftbAmeKxu1/KoIT60dkjl4M8hsO8pYhpJ3u
FLIMFow7yZGTL7tG5auJH9aeiuZCX50Uv82fgffZTkoozhhEzGSE+2MdxHVASun/45woLvXu14LT
MPBeUBTLqEfk84dGmRRlmkoTl524AjZSoJGXcXIPW9xUAobEMqMc9+LhIztC7XgshTud5V1yadhk
8147rU+ZT6rCUbeL1iu7m1DwuEE8cUXr1Lha7q1D9jKv5jmgIMlQTOh2fEerM6ru+t858ZX4jdlZ
OQbAxp33Od0MJCr0L2nLex2mS8QMjC87NosJ75YP0fno4fGorK1MDQ5AUSQoblGHuGyO8gNdTv4i
FDhaqF3Pm2er8fOxxmLRbGPh15jeRy/KPQGGTraB1GnWRNJUN5F+pxjeUARtsqfCzsebWN8k5c0c
E3b1a062I1EvRUCz83R1QLXsCee/AF13eZkBmfK3PWOK4rzKLF1gQEVbXf5tvh8/TjdABMxnZcvd
V228ncnLnx5CiSZ2o/uQXNTQbTjMY7a+1tH4MxH7dkFkAQLehyH5TXyV9/NpkasKh57cYiS6x1WT
u339mFW34X27trYDkIzZjZ/E9UIeudNvetVPNbrT/njQPxcN0RCgv/tx2k3rI5irfUba+h3eF7wR
YKKe5hUsFcZ+igdAYN6dVikqbPLImUj+CAiRHG5HEMkbOn13/96fLyhuDUP676udP+3VnOh9XfPV
mg3pCCuyijBHpNt4WqmDo+wXjS2cvn1MTBe73glCl6XaABTIPWqcESB/do26dWHYzSVZHOEZAkoy
+Q9fK38jp5azWi6JfM3MzyeGo3S6akpfBqbVK4F7buxhbDKUzFaPYB+OLIdk12UGWhUnMVzpZPNS
Gfid0g34iAXvxwTjvd2JP6DshUWwVdOd9LP8MRcHjfiq4kpL5PJN/esbnHVA06gThvLIA9wgF8a1
y1Hf1gjZq1cqRlGS9n4Bo4cXlr032ykQHvGBTi+SYIfGcldBcj7++1cmeujCK4VYGyDe4gD8NvNt
GivNu17kCW5XU0LAgDeaKyAxVPKSAffXMyBEdrYmgTlwyoj+sQu9QCFviqXvwXwvE3jHpMrbA2EF
1toi72feNkRhGX4orcn0GeZVMwb5GKgI7JFcKAFrOsKNeSOsCAspj/th3uZAMWLRzWhLDrQQPAS8
+DSOt+UtzHEFSb5FDODNjCHx5PeMXjjhMXdwo2D8hawiqG/myStVp6SM35Qn15rXifyYIScGVfEs
SZvpVT2RQQikA8qr06guL6qLu2Twtfdj5Mq3w50x3pw0G0U9k9GMUhKSHLIICQ1N5BHhWJJMYdic
W5JjAJNZn+1p9ITy/crvsezm5wvK3z/H2W5fm/T5o2YWOE0TSYUYutkr/GdC+5nB0yIxHd/FAFst
UpMrH33tSTjbwFvFODJa5aMRtJirBdiWxXDtPPPm+LiIl7vU6ViS2istD20pns++soUbhUUUv/Z3
5JSmR8PRUOV58aRIuPazB+ga+fQU6S2ngbXS06fHKo3yIkNEqhvIcuhix0vORopDsa7fmXJERTD0
oBFuItIyjvxPVXGN/9aeTsaDmbybtjXTQ1YQSZLF2CmYLG6n4lVSH3LlSYUjhOonOJEP2t7mcjDG
sFP8Y7mfottYnB1jfqXCKJHUdOKPltCYH/++9RdaWUCIYVCIoPrwVahnLQ1pSAZJj435YCxoPH8I
PfL/YpLjnDBdnUiAqiUGwsSP3ojG1rKCKvGXPGJ8Ik403GntAwZ3s3lKEaqEYVBPex71saLJz2on
+6G2Hq0bccLWCFYsBrZ9IA406LrtdLwBOUk+lLbKYOtf+WUvaOK/fq2lZPyr05l3yjgJjTYfOsIW
jitVd08CZ1q3eDR8HD5yIMUv0oD1KQFKE63+fVMvtC8XsvOyKTM345xydsDssmSiz2DNTH1ica1W
+4hBGUigj0WayvDHTsNNT/YNr3GB58DGHAdrnkpU9ipnCF0BkMyqv+b5vMBK+HpZZ2dJOKB5p6fh
zBuO8TYKl4WTJlQf+ukQWHCESofuQy259bq/759oyCiJW6COAwAqe4143dBz6QX8+0adHSkTIWqn
yuRGLagoQXbldIPyYB2DO04ypvn+IKN2DpHPEG/47x/pTwvr/OU3+IdkmAR9UNh9fUT0Wm61wvxz
NwbMH9Ou2Ud3lXgnm06znx+lbsvZS2qWYqj5pGVBOSzwEL9wl9Dlm+ueORaqdAQUcFE7HmeKlNPq
uj7s0s69QMJpdRoLmvFcPD7GRLPrrTizcy9a+nWDbI40Z2l7rD5y4bca/ppohRlEjeAdVWKwmrr+
LuqbAm53e9tr+9gCdnGw8oOAiebfd/Hyo75IryHZQO/7U6b+9aJlp07oouq4SK/R4iK8adw5Qi5h
E3MP3HZ4A9ZA2A25mqZL7j3G4oW3WvqJ3LnNfENpOWruHD5zlLnyA8OrubC8k7IAYx3VJ8ems9cw
UQpYzFmE6p6nq71LOcjWT8QTMz3PFs0GRMEj7Dvdy+feFpNfHY3UGiCa/ENPvazbNtObWNHeKO6l
cNWvTXk1FETNezwhIWXKKiocmYhSonyMvdx9EgxmFzJ0C6msnCURkQY5RivXzImCk9cG5LvjsxQf
KiAW4l4JN2l3wyyjpXJwCTJa5rx96aJvw/Rco6GFjr9SNV+RbYvJuS0kt6GriQ64FROb8OiRp6fN
79OALFchAzR/6U93efGeodwR4Nga8SsH+A9xru1e9JSlx1mv5bSyu+m50B/m+iOuLHjfwqYb7lTz
flZeShjIdb5LrfuJeOKrr9ylDpJlggAEhCySHX1uTx3zOcoiiSc5+z/SznO3dS7bsk9EgDn8FYOS
ZVmS0/Efwj62STEHMT79HXQBXceS22rcBgqFAqrq8xbJndaac8zKKaY7uFDbYnx7DBYc7AH2TpI+
ZElz0MIjgaLghZ+uaip+aNTh45uu0YR96MCNzr4Kte5NQW6QrNVujc2MRafB5yUuUDWYuLoKQojs
qVtua9vqP6g4YZ/0NyrlZOAlNuieuqLiOeXYzhSpmfkUNK/WNBA9/vTxKlNWBqUXQnLOlsZuiA2h
yVBEHn23cYW/5ugSXkpOauAR0kttWrS5nHuijWp/q930294TnnNEWxvioxSIhE5CSm79xzRauybs
l/BeioZ5JtuNQuX3oSZ1Maq2eWARAb0bBpVKHld1ZMnZ0gQaDMZiXsY3lbiQeUNzzJ5TkkzOOeiE
lA5LReIhPVFUL4D/kEYvkeapHGv9hqQmBzhUO+6zdNMi4anNtRzuqvp+ELdIsKzSgUUIqQfMd+io
yVLhakkyxORGJnmAh49+2C0CL7hPHwTIfMwLFKDSH6m+tUQXhXVBdmLnqPELkpvq1khXYjCPxTsJ
nMeWPANgJXs4JhlzqE7RIloHrrfxO1G4cLIIVQmtWcO94kjwh0KnVllAhqVZIPc3mb+PNuH4fIQy
Yeg3R5N43fxGbu7CZhsoDwqUZYGgFaF+if37Ezld/KcQI7igwn6LvZLEwd4mO+tUzgibFYDdBHbD
/f9uwpkod74FgXMhXuuD/bhBkBWg6ZiwMLhfuEGrukqLgWsCqMcJMvoqyvP+JgznFWdOt9wjG+yI
lYEs9NKOoEhd/NWqZyWrvHnG444p59ra+4OtYAqdpIEkKVztkN5/31yhMCdmphcixz17rBfguScl
N4oheaY9E7FkNHbWzvXyww92vgYqbrwFRk2/aPrU+aI9BSF+7g6ZKwsuFFXLAgWEp5V1ELeEG302
mG/duFn18irrKIZHD3ImIlowuVfv9IZs1ZSwqxfTWk5x3lc2vR83Fk3BFCVzxiPM5vuvs9SwD2Uf
ObBFHdladqhDpcWQM0E9iJqSbco2U0HB090obrUDZeMMtgqJCcUOF9A1hpSvfJOrK+wPmvbJpPzf
kZ1d4o4ErsWtwchqV3vmiQ1Y5MYZcbc1KYWT4t7RDMoXXusaFCHIoF7VBErursE4lel8fX64+ncc
Z4ercJDasOBOt6+mzuEcp50az+TV6Z6k+nAxROs6WKrdMurveJ0FlUsQaE6OwB77OenC4kpBT6kv
TpVXxCuNpDRnMkFECFGpWAKK+v2F/qB+57HpNHUlaZIqnucjx2KDTaRnT+i48CI6nBcc02l0i3YE
407ZsyE6k8GyiNyGoulVbsPlB0UFBIcgV1EmzcWFQVL7KjaTXsDYziIe8NPtJPI4exgGEFDD7lfD
lgN6Hs2S9cmdxmI+aR/9QyxM3fYmd8ZDNOeKnF6lmV2+SEYms2WD44PKfH5KPqK+Nsyymfhu2Jhn
ieZKjR3c6mg+pI9kh25rrSzbZzyBnSs52vr4Ajw1j6lEroQWiJLv4UknJdjQNqiIOjysMn6gndps
BeVBy54D447omqF4pc/KTWg62UylBgKU48olgK873QfqW5LetuNKC1e0v7PONXMnGPdckLq3sJwN
zPRulVtXjrY/nFa+/fQvbd+/R9uizKLS56cnNyjK43pmyLNh4/e7AJKtvg33EddazCMusTPVR7K5
Nol+SDpgAKaBOwuU5eW63ne+GUl14O9LaadUy7YCZ/tiZi7/Gl7AsdB2eVPRt2Ayx390spthpR29
OLDLYZXQjZfW1JSaI60NMBrWhvLjylwQ6fOs0/Q6Oa02swyvpGNrLMPSrl5lMu0JoCzmY48rbnay
xVky73EPn1Aqedof5D4ZaWO0S0wcxlT8d74JBHleGiu+vby2FaLUKXheq77+oKL8/iCm+tE/b8KI
T6OflYK1F1sHeRWtP1IVUW/Gm/At3cDwVPpHrmVS60k+khqipGfKJnmM76thRj7kpr452vEmbZzg
Qz86geTgQ69oUWJdncRrUTb/yoT3mtlAfHm2Q97eCjycx4AMi2od+otCfvp9yfmBRPb9N50dQ+N4
mvCRb+2pbxY3k+0oX6EswFH7Tv3+RrW7+WC6QeFRpK3g6hJHcZpPx3+qtfUsqjz5WQ4d0o8mA7AT
arOGZFOOzMaADiFdBkB1r9WQf6iCM2ZLwZZgqZJM5ezsPQyqaFaDae2r3oMEaqePPR4hOmsbmA7F
wT8hVG0NulFIFO7TYEUYbo/O3nok0degl4Y26IA6YHxFpkpAuPgU2WThCOvqo1jFngpui4zidCkr
S5E17hqC5ofW67fhX/QV+jLKxk639h38EPGPdGdu6Kk76sNxpe3zh5Z19x3M1KHea2v/Tr8/VdD6
HCUF6A8nJ7Db+fFOIT3LrtE6VfMO58q1NWd6gt/3ze9DPD831XnltzVDHA9TApbqBrvYJUB8qSza
RVEgYMSmMoeNID9R8b7//Zv8ecWb6oC6hbuZju/39ys3WiZXaeyjYrEVgID+zRSDceSRQHGgdxQg
Ewxc/J2Trxozt2dc+f1f6IXL3//fEZydX8SjGfUtNSrabApUbYRUilMoTuvPg722lZ5puCVTgXGB
8iChh8vRkmUNgemLxD74Ue/UzC1FV4/n+S4+Uv/gZDgr1jlymdaprVXkr3ViVttl8QRBFSuBz98Q
i2UZedlD+QTPZXt8PX7C7kBGnZBxBRvc0ahEIw+OZ+PjcSkvuQTCo94ni+4ZW0j5DD7EDe5Vr38J
0DuD541sQuv0Ex0yi2zmJVKij5M6C+H85DacumQ3BYtceXXTEvjbgzubmo0gamU3RP5eNOzjK34K
J3+g2SC/s8pj8JmS7IjoiK+RDX5emv/7yZhnStu+TTMO3Ud/j9ixxySD2+j1hPnMWibo7FuCC+2u
I1TVNftVBXO8oBEy42rJAkbOU73xV9k9pSIHl3ejzAQGD/FJg/igzfn/38KeU59Vj9TXN5Banbap
lYUcejWyOi7q5GV2ZAU49RN+n98f6A+XKlNG/4YHicYHZ/yz9bnVunAsKm6EHWGaasy9BfJiNhej
Jcp2lCaAa8Sc4j/ns2x9Oi4RQ1nl3XjcyNqE7FU+Jw/Q/0MNZfq7Zy/627jOiric/atRblJ/b26K
xo6oZ49vo2/r5J07k+unv9V0W1heOyL/cKL//jzO1oah7YpWDnkeJa4ycU4zTn3Rb8MH3e04kuHM
n1nbCT1TQ9BiJY0e25W0OK0hBojGQwcAZ6URdYKe0c4+OLQZVxIVv7SXF89FJT9E1CBtXPDFujKM
5R6j0ZfTIkCWUjv1S/lAfuIdIDdkDW1CE8KRsXS7k++IViLOvubt2tXXvCzcUF3CQcuBmVaxfF4R
bVq9HEfYO3sr+ZOjeGMfo3/ZYoQ3t5XylwtRWNwrJEbH3slfBNk7rAiRK9INJXYbb5a6sV5FMnQa
Lwy30acoAgdB/kfp7yE83UY0MZUlgon6OGdbqvyn7g+TCjK0rruJP9nVaiA61b5nTsnUR2yz3VWF
NEWlkKrBfYJ/mn6v7IZtlc5imBMzzhDBnyRzYHj7hTMmrqwtIsOGDyVSeKcQ6DscsX2CMMeZJhCq
hPD6LaoWFsY2dXP68/vE+8EUMekrppgfqoRcr88+tGyQKkMIe2s/7ILX476+xeoSO1whaMTyfbdH
G1wFFbvgyoyX5B/WUMSuCkwtFTyQdV5ya0RzqIGeWPvGoLD7ONarunm1BNgG6adU3EvjHdob5QSH
ZS77bqjYQjOjW1aQHUqRtj1Js3RAKz+T/ujxTPqLZioHNfiH0tzf0SMFPp6li6LalF+c5+ytDhbt
aR1/JG/l3xoIKZh+waklrK0L6KTUrDC54Y1fIgxWyrm+bLzq03qteCcPJ5FiyoOWuFFEJ3JVdsBO
zO2Xl0Z8TlJXEG4GSDHW5LDB2+lzlJ+k6dD9zFtUnyjlEaKK1RLUb0dLPdx20roydkW28Fs7WVep
KytuVq2T47ZTbk3O//eITjVOAyWuLhiwbi7N6i3KqJKRQtF5GhpP50wwzFKieLHwAE/yAaDf4/54
DvOH37+Rrzl0PtkVmRIyH4jCjflsce7ro6E1aWvtw+EO1n9jeGx7p+diaXjyIwIwxE3ZAU7dRPB6
yJHnruQ5hzWwvM2KsqCM+Qt2Tb+oI1flX60bIXFAAFUgymMfA9JAkx2ZPeuU2/2ViOtD5Q8m9ehM
hEjJDhcJuSaw0OGhvPabsXE0IIvlXCzmv//SH+yIzIZ/funZcq8PiaR3pwZx75eZgPqev9IWSUVn
empOgQ4PvSkaVV8QC4sp79EAO7OZgvlorNg4YdtrOZbSDyWBb0M6m6B1MZz606mz9ifvP/BQLAAw
NKkPh4ti3l2zmH0dIS5eNngpHgQmxIsWdWmM0024tPYqIDvzthHn6G/G5yxwwanH/h3vGnhYMBVH
pj4rQNshohxwqxlL9ARhPhs9zs832iJY0MFJZ9UzgubxBqzCm6o6CUHpwiwq3QYT776Ax7PNKFsE
e7QbY7SS+dTzmfVQVd6xXoncbAhY8VoE5KuBzHNtbfZey3UhYHp5Zum06CYyO1YO4Zvh3yX7aM2d
ASB/9MRZkULWiohmxOuK5NWchp6CbSBeWcd+aMmZU1kS/T6JT0iVzt5PmZvyoKnUyqIbqPPgMyZz
REa9dCEVDu5g+Aoka3NNewaZe1rhQ5rsR8U4lxonhjXVuuP78U1Or4zrh4Yr46LVSpNQBhp2XqY+
ZdUo+ONxquE9YuHmKr8IkH8/0lu74Uq+ysHee6w1QzdvjMc+RWShPBUVOnQ8AtvqExo5obCzKMEI
HRA4sy+bD47bGjIw9S7t/v4+874OeOef3b/DnXaLf4oOqZgUWtQL5j4nRdDctscbRXetJrOrdNuG
d60wN6t1aTlclEBIYwUZPdFNyIhhLT2Rov1e9l6qPDW5p2C9j+4S+o7NsikdWhyNsOiiR3Zlv5uD
epZ0h0sVVWs/mOfhXA1ZfYjL/WiByv4vVADfX8PZ2tli5pWNNrT2whp3aL7udrhTlqd36y3WYHre
BA9sCTkEXLL9xJnRz63OJl1IXAjvvz9h46ejLDJ8vHKaDrjivOqaNL5U551h7g1O0Rrt1kWgPWvl
IhSWQ07oxKMmIq7nxIan3/I9iu1su8xdP5vro9uKXlJOehQS7kPZFe/Sm/GzkJacv0/iEpd8n7qi
Ma+yWxWLaVxsErSN3KAHguG9FqxPfXcMyJVuU05JT5G1G9XFCX8eEHxh3RYrbMxmOBl5hgTj2dT3
y0RiMz8hjSo4ViP3WLplsgllb9DmZr7A0My93GjvjRPLlCcB/9VpM12DZOmXaAhglVSLabjrxA6e
TyNZU4Na6hVzrw8brT0I+pIElDJehHdTnSC6j2fdulhF6SxZCUvTnaK0FY8C4WRhZyNj+XnR0lmU
O2k3y2ByYNIyZjX8AGvmm/OEcHFSSAqOy+QrGFSRtI2Qk0JPRY39n//R8Dwt9C0CaVDlHxx3Kgwh
JvFtwD3hTzqZcGUP/EHM8/0Xn83ETi99QY5lc+8/TES1es6+fFrrS5FW/mSTFRc+6KFrV2rth31O
gcvDaqUpQMcueliB3J1OhWTupW0pzZuUS814ByfhK90FMWGOpCstXsfuUw8Au6wkZVkK+x7OOJyA
dhZ98tWcyFMZpqRMY2UkqzK6ER7ipf+3leeJZZNklx65JcYdvvCVRRyHdU+rS1j4jReAzudZ0hS1
kN85au7WmIZ4J1cm4U/3JoXvCE4ZVX40FGeFgzqKBcVqTXOquHittaipntC17G2BSyXtDglttSsl
jvz3hC+aTlfDwiSOvP5uN5RzwFa/rwo/ncL/HdA5+qMckzFtGwZkiqyws/AZpZ0wOLjnlGKFOqKg
YvcuPPRjbzfVYmoWmAu2rfADsqrf/m2iFVWb4VqT9bIfz94FPhwUmqLzRZzXxsIhGtS4OVZ7q3IL
Y5mnJyfJeMvqp5YIFJyWUn2PUsQCoh3COlzL/Uor5qoxNwbktSuZvrZyQCPe/TUDqInzP1myGqpF
kTi9vND8da8f7UyA9OH6XTtXKY4E5PXkjnlDbf9WmWrxuxBpKDop0x27xanHpT3YOTFkiM6lfoNo
LMh2Y7NFMjr6nxI91yLfI9fO5YcxfVWkw+8v6nJayqo8FYFFKDXs5udE7xF3Vaj7WjlVBMjXkscF
Xdze0bk52jAMJAz1rkxOmu4dT7CArl20L3udX39fRdkjIslGBP99g8bNb6rd0FRUaI63CV40zbNq
d3D1fE71K75Nba15b0GOwTw2ypu0dODQZrT4vN8fxFcP7NtJ4WsgSMkUmoiYk852VDFts1LtuooK
ZaU8kuc1/jWzdc58xyb1H+9ySdjgnGqkkews0/MNF5dMla/q3DPKeWR5lXVP30Laa5sMG+3jaZUN
e/+99qy5eINYimIBwFdqn2j6Ofsc9bkgr0N6MQYktY9qI9xZPVKjmeb8/tMurx/TTyPZVkMuA7/l
/KLV5VJuRplY7WPfnWrB2gn9sRuGt4NCk16L7zWqAMd545jm8iisesKoPF9dxr5XJXfqmnbE8fH3
IV1WHBkSnXcy3piHuErPSuTdUTxabSJXEAsH10D5lDRPVntr6KtKWRjN81Ddnvw3/F/xbYKgxd/p
6kEzVqIouDkSp/Y+oUCbqu8BVuW0dSfE23T1RqgiOp1JHwKTQ97c+shDsuhN9NHnbiuVHDZ0MfJD
UB9gRybUl1natfKBwvAxoONSQvu78l1d6jVleDmErojU4uGvngv/xNySdf/EBEujp8Ydgp2ETt3T
Cjc1ie4a30o/nKkiHze7oNk+U78pRoKc7kFTqdFm1G+Gfg+0+Pfnf9krPxvV2Y00Grpc7XO13MfS
fEztBgLkIlO2wbCaTOIuiKo5T1NbVsIiBYFw9MbIvTKEacM/m3DfHszZzO9NyQ+CmCFQxAvvmjkE
5L0MF2WmU0UBXKfblhO8XfmjFz16PjaOqSDgDI05fg54ILJZEVuZWS6INyH5EYM3cTzB3/AI8nms
3g4nRFnVtuYQRo/WO/V24FlDa/8+jsvCtIwUlKGAfYeqLmlT/fGfe4k4IBSN4qraEz531LkHuUE+
byuniZcIwwhMxk8oLUgZ7eZ/Y23vg6AIfRDJi8HTHmEZlvMy+BOqCNx+H5g+vfiztwJXBBiuykdL
OuDZSUI3Ti2heHW1zz85pPdO96qlxAvs2Nike2gii7FkvtJFibdl8yLrtxl6bIjp+5AQ5NPs2NMy
8MDgBKC3GzcK1/lOehqZwwa9gKG+kZFepcEhUUFwruXyhfyKmFInwJZsrYOTCp1Sd0VsqPmbKsKr
LZZqvB1E4Hf1kw5qaKBIoBmzLtqW+sbS70RMo+FIGBFFFaxnUfDUFx77K/SNq5amK8/GOGuTjKIk
DiZ+b/YqwBt0TqEcfe0PibBBHU8GbeRF414Kn6aMP9ufVSIGLbTXQv466HMJEznGQqW7+tYug4C4
MEClppb2FdB8Xi2QrcE/YvNEgh1QHIcbGNoSVZCA9ZPF28tO66a7D0CMY1mqqhsMkHIPkbNwrwmy
f9hrGInMJgOQFl7r+QlLJS9N6ZJ0kuuSc6oflxIfxw5FDoyF8I6WFi4gLlv9irgF7irsoCTlZUf7
eC870Sq9njhvXr61aUQoMHFI/KDj7/V8sKQRAbE8N7Z57eXitgx2oXhbDId63IrCE94CBR2acIvt
Li/fJed0SEcYLzNOrmwg/ioo5keXShUHueOd5du1flcdPbFdoFGooAkKtkbgb3IfxFC/sUnaGih8
BC1Pxprb7alYBLB2BcOZ1vkumsB8DUVnyfEPwXuBsqu6yyAEkhyOfymY5JBMMIxLrX5bhYcetWcN
RooMBUEjK+u5IYm5cI4qTL3ZgHdyWFVo/oObcjuswwcEizI3/m5xdK55dH/YNXiUFDJp7dKeuTDQ
nZqg0c04FkEd+SuIu7GFd302IiRBYb+YILDlHSG1Fa4alKovV//+ZTlHlzDOAmUmhhBRzflmKkTK
sTX8cti1EPTTeS6tIpSvyCiCig4VVod+bVK7RIWWEFq2oE2ULYsjefM7vd2RJIkmrQHyUvwxugcy
f+sae9p0IxYVR0Q94pL+Wf6lNEh7ArFQu4SC/jhseWWdl9JuySB8gXeSZtxd4Fjb3d3xvvikutjk
DwFX6ooo+SkmTcMSg8YxtAf6jpGrGLZ6vK3otcuHMZ94gUO3CpON+gVRoLJ/nFPWQEB9ooaikN4p
hfQClG2Sr1rxAdsitdDbMd4UpocsnF6wWm91BbNZdjsAcSL3jXPNg46pkrgFKCb+exrNy9M8W5OI
hsxMcCL6x80hTNZofdTTHcRAfXgb4Jq07UKX2HYIRisNBS1miAyYeVnLM5XBhMZx3kW20eH75ZBK
LTpgV9ZJU5KrbiFTUSKSeMi9ONmckr0R3nXqplJDTy2ejsY9MBr+adiJSSi6cqa9bDB9fQnmhPyl
OHqxgVaDZMXhqRl2U2m0Wkj+BsK5g0nhtKjMW4r/8EFJWD0MC+V4rZRxcXI5+9vTf//P5t3paSA2
SIZ3vbkV/JUIyG2ppLvIq0IvBbQUvka5G6F2lAFk/b4/X97Xzv722TVFOAqdb5X87dpFTttWS8mT
AQ7YcARpl4ZIcVbKa5Ig62CfuVa2utxnpr/O5Nex9tIePdf+o7Mo49avBqqN45QL3byA3MBmH6IZ
KkinJJvWFb3MdOAbc+8l/vxG8H5/ApelhbMxnD39SI+tajRO0xPI5T91/xKRPwZYr1752hppFZrz
cZf2G8V3WnGyrZuxlze0xYCeDAZdUFI24tMh+ri6913UmhgZaunpZGl+5Qx9/y5UNr+TGsfTyFR6
ULhPwJbOMR0pSwMZpbroLc+kXt6iYtuUxANuhHQVNGsZl4jfPfrSa1xdE8VeG9O0O/7zrWpdZIRq
xpj8l+HztJQWgp0tgJuOLsWGq9Llyx3i7BGcHerrXJCMtPh6BMc9+eAbw7fz6J21iwCb3Im1JcYD
WuXlHC7M1UVhOpx+O7xOf53ukob8F/DReRks0bPTSer4PFtPBWZgOqG1hAZUKW6DdGeC/1TkOszr
dp42LvVkymA6TfXxf1HW+D6S8/qXcqzVNFPYqGhUIhzA3ywBh0JEO3KsL9biFsVi9hm94QSeiZ7o
z7VyBt79/fe5cunOPhvG2TU7JTC7L048kJOTvop0JghKt4unvydXDF1cTjnVwf/v12BN3+Q/39xR
S82wSPir3OzMXahRZLeP9Sy7Oy64e78Yt/5CP4BwttDWUDpFsLm4dlS4ZEWe/fLzC1Zz7IZQ4AUU
w61oG89EfvZozu1B9yYY0DbegSr9Q/sJdwVnYly/xKbRGmiwbKd3ude9xdLMJ2K0v6JxudTnnY3s
bP1S8lI8mREjI4a85YZ1ejfQf77j4pnrDu2OBCM8bhNL5+aZL/T9lU/iyhyxzjaQvmj0tJv+PA4a
tOBsIvpnw893g8EeXuNV8EBMPU0SsV5A4Uu9wBPnV/tXP68T/52p1tmylDeDLhgnRqHOu2TVkxqg
zlTQoc7prelnqGOB84KLIIXSxVroG7urwQHTp3+5VkDCFTUOtRe+wjwRqzg1i2Enk9+NwKJeloDO
0FgUN5znLTeQPqN4QV6PHYvYnDzAAuSxZ8B8uP0Rv11duXn/X76L/w7o7JFkSm0qrcGAaOhly+jo
nLhFY1ENPlLBoygCCxqt5C2+QNwgDoEbVz6M6Z9/8UAgOej4aNFene/tQU5cXaDz9yMEogPyPlgN
s3Zb7v5DkXQiQnnaORpED0Lg1aV7+ux+++tnsyLUm6arh2lWoFqt3VFjHgAu0HN7XABMA49GcZpw
pfLGzJboun//8Zd862lSqlN2F/+uYzb9vmRlZVO2aYAtAJepNE/aeYWNxYZZly8h3IsUbbvHOnvt
fScAlynciN19d9omuLyt+9DBs4EuYHAxrMHDxe22g1upW16CTlS3jfBvpRyO7aMeTXGsf+u1ELmE
pf3+E35e6//7E86rE5KRSakYCP0O74v6KTnih5Iv+hm96uliVu3Rsur6Sr0CZb50YvLkyCMiyFHU
4aaeX8k4CtFVEMx+ZybQkWW7KB10GDWtD4JDjhx1uO0ehWVtLAJh0+QbYpEAYDk+9SFH8zIaUaj7
0MI3DlmzBXVxDQBxcVyf1CtEmh8Pr7qGmg9D2xRgf7YZShYv2Wr1flcAYoDbGi8q4JikpqobtFfw
dSj6aS//J7j8z0i2jOxlV93W06d8/qlPB2jcINRISHr9/q0Ng5mlaiP1u2N+i9i+X8ufVCOSeidX
M5PQEuWtwzWc7YX2sxj/xnOAkkr9JhU8pO5G6jYiUJHhpuaqduULuiiO6lztqVOzLhuGhFvo+8BE
I1WRrrNvo0ntXKPYqg+JU72xHAo26jNpHoQubs14Wc2PuEVQrT1dGcHlo5mKCxiUMHDh6P+6//9z
chDTUlJk/+v4iENJkSi2zGSwFEtpch7446FW8JBRjb66+l2uP9//8tnqKyV6lCkif1k66ChX1hwV
At2pP4onnLeNfWye5VmB83F9zYf4w1Yok4Y6XRzoUHOpOjsy+4FFjuEpnM4DSTtLJUIgRmfYNKhe
5eVURsjcJrUxiFDeuXZluVw0AE/RGGIOqxjnLhJjikY9dSdJTg7ynEVOix80GaQ6iDCnRTI1Sc6n
/ebaPfIyGeLsz549bTMIMj3PleSg79SX4BGsJtsNVTkp8UB9tu9k1wAaR3W8aQ/V0c1wD+sOLDrx
NqupLaW4uFZ1sI7/qIurhq2LffBrbHTJULVoU3Xh+yxQU8kSTjUwNqipGrDfhjp4rvEgLDYBO28e
EmGuHB/q056ARJXbBH2CeEUzoQrcYVwkzbzLbyUap/2hFDehctNqkLSJ41k3+qyn0PQo/J3i6j+N
ypm4pjGKt5l553visybNh9Oz1D105SbMQDcbbzoS2c4zQ5i4/KdSeUcyOQvGu4piTAHc49g/ESQx
9E8hJNTmvt7iWR7e8jelwE93rfBxcXbk0bCATtZ7YDMXa/3Qj2pY9hB2xBWUCPK3UWV2j8PgsvA/
hs/DR+Bqbvaajl4mHEL40lfJi5ez5WsIukwGhQrF67xx4uelNHRKnB46W6sWR9POgSvwIN2G5G/D
FhH+GQ4JQql92h2vJz///AT+++fPjiltrvmtIArJoV59ieXTW4lApZfxKXigZnjDjEGhPj5Km/wg
Pvm319ozxrW/f3Z6b8qmtUqV+Dsouf7KxABewsxCp+C25rzBKIcCLV1I4QMpWCQUKCdOreKmlnej
p5xWBY38FpGNPXLlucPvrhdet68Ox0lMlD4o4qxAWQiwVZ0I501nm6JnJK4KmJccTqhCBEH0M2N/
1El8wwlDWZE6aLseyTkIZsMd9Uetv6m7ndV4457Gpr9N9uNriOqjvInSW5MAtCR5FGAx9ncSXiwa
4tsCf27xBqdTrzdKOcuIovl9V7l06Z19M2erzZCUejvUSXpIP7vUHVZxvCIGOp3pp4fEcEd6UxwI
Hvv7Yis99dRnBXptXFhXhLXWuFkR8VUT8LcgQPOeCrGRra05vB87dBGVLU3LvebT+Pkrl1FZynCq
CfQ624nzoKuPucRXXjyrc9EWXVMFbkuOFluCtgPJBMj/D29lry3Fawe6i51welr//O2z2/tosQsO
CU/rxNXwIX6SN40rflpH+Ka4vnO6a/KDhOkCoQLY0g6MxCy/gXQ8EX4k80ZlQYvF2bWjgTotu99O
TWfDOluWm6IW0lLkkahzCGopHooZoF+yz81P0jkn375q68JB/BQryI7+Z2lM8KuS4apbU7074X0l
W0VaidCtAGpaTtu+t8DyVC/1uE8dazhfWy3JXVTvGZkecb7srF3/cd39cyl+mH4KKWkamQYWTeCz
SUw3tI7kLmQNw00QHR/Uej8M26DyMN1WSIcoKOM/+Ns7JchqO4pmPNLmBa6srwCT5wdHf8qXkkyG
AGTRQsD+6y8MdSVM2jJPCO1iZpJSCdMaxgc6ymItZdg+boM7ieAZ5OUd4OpZgVESKYvqhB/S8vcJ
9+P2DtOSX8b1mtPFtIr9c4wbtKjo49hPDo02k2mt00i+yf7IgS3kC+MEyWYW0wVjagmc5JDMzgKM
KIY92s1NgjMyKN2cG3BAVSgz3MZy/NffB3ipCqT9T8CDRf+daFysYd8H2ClK1/ZSlByym+5RQA4T
fYS915/uS6TVhYGnONgO+by2QBY+N6BlYvAUQ3Erha/6ieY3yNO3urrz88Mp+dP4z+yGsdsuGuyv
dmMudMTmuriMq/tSvIUilw3Lo/EZCzu+C1cnobLmFYlOU9G5U3gNT1W2KqUnCTlO+qgWTvgSbn7/
xZdVc8PgsjEpgAxuZOS4f//FUR7L41CF0SHjbK9BIp6am3H4bMW2/jg+66t8FVMjHR1BdKUXfXYC
QEVZqvqAraM9pIf6jUSEK2OaVpLvU3oak0lHDz6fRq789zGNoWEOfpFFbGaThTdzpHV4yEzKP8Gc
uhzQ2fSmuZkAis2Tshx22r3xTiLBlVFcnve+j+JsvUvrMbGsCmg7fmjIu0TKdGjP7nlC5SPXUfWD
xgG0QMMdvGiR3zN7rHBDF8F8Fp9TjhmvUEDm124FyvTbf3s2Z+8rELltj10RHUo2KIeM81fjwEFU
8o6L9pB5/lIknQHY/m2IsWjXmXO050m+HlfWw0jNKnJX4UYvPYw82EVxfl15aJfnEEOXeGmSzhqG
+PtsAolJmumwWqKDCDPZTj+P6lw4krDqBvFixKgxeChZKLQSs0XHkD4mDkeUoPLnKV6pJKRUs1kF
W1C1K92R36w/5ZVqiDrdms6fHwUrqGG6ju733CZuHRvV0DKIpCYmOGPhBxsfW/HJEfq1MRyg07oq
1Z3xQKYAXWyq4qTH0pvpOaog2hiWoYmob83hR8b2Ny5boMq1V6QroUfXcqMVUyisXG6bcjsGuyo9
GOD+T/v4LrBhjjqt8H7MlkLP/uPyaNBU//78v2TLv/28s6kTpql1LP2O539ckiiWYo5ELGPaarzg
A9ZfgeE3sStCU1aXFZ5NN389ro0nyGlO4Q6DN/zFOzL0nmk8qAcFCqvbrpp8pj/DXWJ9y21RgJ1A
IpU/QRRCfHvXJFDKhQSeFQliFhd6nZsWNpfvs7+K/MIyBglm7OFkLFPNo+pADal/ZuZlpPt8GoFj
bTmpIjUAYEoR4hEELyrcE8nxFWLc93Y12taqv0X3Y97q7u+P+FKZeja+qVryzyamRZ02lL0cHaZD
rpt3jghNMVoKz93Gv5Pv7u7I1GngGlqIxSDPOmSeXffSKxc1mbNRnE80SwiUyOQpJcvwTiGaawsP
SusPHFnHv/LOou44CzycpJgAwGlxUN2Wt9oifgDhWYYPXeCSLWiIFGwWGjw2HE3WZoQQF0zU68Il
rsuEIX6l6/jjbvPPuz03lCdCE1R6yrM7SU4PcAaPc7npPgNlFSCscdgr1/JSNpb/Q9p57bauZVH2
iwgwh1cxKduWnF8IHx+bScxJ5Nf3oDv5ysYRGv1QBVTdQpkiNzfXXmvOMdvM71m6fFh1h7ze1bAt
17V/2kGOuPI0f9tPv1/RxQuTdOOcCMMVJavqMdjh6ZCqO8lcUZh42S70MyjlnCTpvmRO+yg9Isr8
igz7/7yMi4+NoQ+WAUg5OQY7WDD3ZATHtvo5PlpeuI4hEkNmC7s1WHYHM9dOPwira/PzX1o+vHeG
oqpob2EBXUpvdVpReq5xJxi9aF46uWCKyHdTF6VJyuRCqBfNvbo0Vv/+5Vj8fu7IND353jOXJUPy
UoWs1EICHEmKj+faPUtbuT6U5htG3LhwpFnl6gJ3DaZFgHiIhstBf+wB0T2ebtoNLmh0L2VgR9VT
3N+xQecsGvQvZPGUPgsdJZlOEhZK4tdRYq5qtR5CnHNG4rmPQIbw4xPSxC3+XMpN/gvlUAkLmA8g
Cv7yP2wQbb+yGcbWooY83+5NkwAW2Ear8Oz3xVo3UOxYjwln4z9FsEa7lW2TN4l4S/gpvio6Suqg
yIpSRyB7c/BJ4CzP69JwM/He6NzG2rT5ttPWXflkGnywHVxFhLwGHIgH4JkOZb9V3+i5cxZ8iysW
/Em5spv9Vk/85+5fnIEVuW/TptHiY+uxgaD6rTWSHKZ9o6w5YEQSCUbkuhjr4JHDsWST/Yh8CQAl
6jwtcxJC44DpIcolFq4W3ajyONFzCg1gLN9e63L8VMfORNdvS+Xi0zCaYlsknREfG5MYdvtMhs9j
S3JrfKAz2m3PkQ8WMSBjJ0dFuhBeYXs31Us3ebK4D0ZvMhzBp+pZisGVjU37pVj8z5VdfBSC/Dwa
sazEx6FkEQK8gBO6UAUXDXWIu6d9z0Q7RKAFR+uJlojUHLviEBUrS8IRYocf8u3wku6KHcnw1YdK
PPKDvMo/QYj3n2CM6hjcOJyj3BMnT+/9MdpEJOGWdnZTMjThrJYuWjikoZPCSFyIwDSGR7HESrm0
0Db8v0/F5ueAaQp4xkwLukQFWX0qTVljxkcCeDt9hvnUJFs5pHhb1oMl7gdh35scMplYo31lXj4s
U4ZNBFy9nRwcfx0hzDj+VSQOMAsV8xkbPoLY12S002YXpvMH6z6x7GSDTPXlWt/nl3O2YcgiYd+m
TgX4A3tmjmovJk0dH3sUezr4Ws8cl6eTlyjb8uTV7Zr8WlN3LGsXcHQ2nApeMzF+Pb5NR7oHa9K7
JCbGHyqfV9qL+Z4cW6lGTOQT+CfXqxNhHPcSgEplHhEkMGzwHLNcNW+izRQejK9pabKzlKPwNzqv
sS3/e1P9aVrhAX37hV934FuNkpdJWyVCFx9RwZUKjtRtoG5UFH/6kt9WqN6gPY9M2voNDa+zhCTG
Jjk1zJ2UvbGY+3xtYvcW+Y2uvi0Ddyh3ZbLUTv4Yvmv5WpBfY/MmzG/Onae5s5gQnxtueXURPJEF
UiP+E5b8p7FYGcJiFl5eo1X9VoWhamYihWxfIbbtYiuYAi1V6yGPidRC2HgLNYymnH1emny2z34j
bugkvHfO5GZen7pJ6QloDsWFOV251dLP/hO3+tuFXL75jaEXp7xkT8KdpNocdsBt240z205AhfL+
XZMoXP2TF7VfqeihZM5/knBBKHVe4cMDWMf3M2WcuNur3eWfpvN5Of3f3/j1ML4tp5bA7qjUivjI
U2Xash4ATj6Fr6YjvE3LyYERxiQw/wwUN5mj8RSbiEvKFJJcjAQnlK1f6UUqV276ZYdAnQJxKpIs
Pib0IpgNsW+oIHM7ey5/a1SvLpoq649GdhXsYUI5233W3iigYM8H2OxE3IDJpEFZvYsQiVmpyoMl
ezLATN0PEwRh1/MIfipTL27iRYknWjnOp5inNtj5qr6N3kHc2b19/lQ99j4fn9dVudnvK4XeDihT
xJk/bC2ndorM1CwQi3uKp8TO+DAtZxcPjssPYx6YXtNr/NRXzb/y21+8+JV1polKlJQRvZvAV20U
86F36u32LzDumi+BeMPo1jIX+uO4k56gumLcoD3m9TsColOtxjSL1vomvDpbRO33S6GJvUzE8ja7
3i7n67Eg5NDMuzmcK9W9qHXx2JA6g7IgolipltoNqD5av1JM5ke+6Oa+6l0Zu5r4dIbLiT+Ouo4h
h2VXlJ0VMEW4aTIBPG4M6D9zhogEqUXKmHR6KK1lofhG5g2IuDodYf4mnP+ZS9rfpG5PwZ/qYH4w
YUmhh28mdDvqMhjXwYu6Clf0uETOkJpbi68aJLL2fortk+iOxuGcrWvd43tyPq2ndJkjqafIRWXS
dg8KCYzoc56r1fR43lXpjUEKTYK2W4OCWHmj9K4S6mDckneVGX6Ve920qce3gYsMb0/tY2tuiupG
N5dmszQjEmH963Tdn6SpeX3AvMRpOx/zL3vcYhvkbZkb0fFk+gpfFc6hn4nMLbMrpPq1nWzFdQ7p
RUOuze9y0WFMT1B3W3Gh3jfPwt0wK4Bca+o4fe9ISpyzjgBW2//+gn6Bwi8aKRiBZcj3BGdwsRd9
tnLsYI1MIuv4+Ry6LVrE9fSMu6dslon6yNO2IjcXHuJNfTP9KcRnEGfyrfJq3GlEEhMYmW4xL0ZE
lb1MbNHTTKcqS2TxdA+9YSls08779xX/WhzLdNd5/XgBVfHizdOzehRk8sKO+o5K3gBgRDTG5Fbr
0w3zIQp3yNrye3KQ5UX9aN7ojLfutHXhsPslZzvD0kAh+uffF/XLiI3rMWm1wd010eNf3EZrlKUq
1eP4qBzplOg0aWgmSX4m342f8SN0fA5zRQts3KU6BGvagwC5MfbjDYUTtAIMBdppDWiPDLy4twtr
1TeLhkIs9CPTKd9m8p0FgPnfV/3TrMQiZXmKCimE0MYuj8JmrzVyYKkxHH2IEwvl3XqvcAYustSp
iYGFl7WM3pTPqnWnt2KV8bpCvyxtcRkeY+nKCe0nl5OLUWmoYtVVgBVcBvWJWXw2IkOMj+PaXNcv
OZpwRNo08yx7xODR/enEpYg98FF96HbZQ820ocRmjO/sLd8rkT1J65rG9PM47hPEK3/bTxmw4QpL
8XlVY7NvSKR2TaTotxKG2dmYcu1d+qXnSs6gjHdQw+eKkvG/HTNTO+tNm47xUX8tHrN9RajMB/tq
Hvsjsmf8XeGGt0l8CO/ajXyfk0BpLaJkxbE8YASE3pRIKMZBJ1t9ttampz/lqU8I6hkPavZ8+qjw
9+T2+Yos7Kf0b77vFm0XfXaGEif636uW+j7T1WSg6DkTwBA6CYFlaDKII0agay1ipiPGc3Hob5rX
0w0G5dzyhpR6ehOTrVOuFdOLun2b3Oi35r34NyH85K3z4npHjPVIQoK+UCV246fzKV306lOW3P17
Ef/WITTIFiBcZPZUm5eHNEGWMkFVhegIVNc6ykRXdbMSQCGcHN7HTR7B0lzlt5QERB20iwhjNOE9
uQdWuIpvZc2WDreTzxOAPZVmr2K/EPRFSH31kJYOwBgomPLyVIAGWPz7yr/u7OXea1gagjzG3AyB
Lmr7Hnd219ZtfGS00XBlfHap8XTOZItxn67Th/EWrxU8pnmTINH35BmG0+FVfja3M0OVhCJpQw33
pYxy6ysb7W8jBDRoUJhEkSWNUu9iYZTauRQkKzp+Je0IxioBuS4RBe5ELI7E6fNttpH9fJvu6Z1M
DgLzvFwhZJ4A4Z5Z2V48uAHZRBFiiPwzClyRzhEHxTdrpDSya9Pp/nZH+YmwIO3DqOwiWEy0/UhU
ogk6LK/VbD/Ruax0i9AMJDy0/X68n0NVDGIgVdFR9FPDIWVTOwK/owEFa6NZx4+77jN76wp/aD1B
v+kGV1FvBG3drqNHAnJO6bJqVnG7qmJXhsvIdA5kNpptdz547a5NcH6t/b9f7dxP/HYYCc5iamgV
VxuymLt5jjwOTg6mjCix1xKPPzkDSA1eR+VY010hztdaCKqHaJvtj4VCNIIZcyKdt8jzW7IRN3rI
WPOgiZ5MKAGJUdeUnfpv3SHqTW4xlBGyyC62EhzdTSkaZJgS95Flbk2CTpouB7g8p2Q7NIczopxX
FflIsC5MmwQF0QUMzJhmUexq/Lhk/yheVtuzUKzZiWenMR24uJoAitmJ1GWk+QMUdn7PXfHMeLTk
dSDoiVJT30zk8gB3AA7EQEB2BtplJMDTAw3RUVPicmAkzQYBd7VHj4O7NNSWCrJ2slUPFruul7jC
qrhSF/y0q30tuf9zR76GQN8eYjNNo1l22Zw+G/h1uDGW8xHytLF2xTa91R6ND8Infe1as3n+0vx3
ZwGPhUYMITcZ0T8oZelYx2GvCVDfVzohWX+NJeWSY94YGc602reuC8PEH3/SnIXQfEHIxiGC7VI8
m6WlcK6mWj9ks6hD+ZRRYiHhi2SitxovkW5P3boQjpJ+kIMjrgtVp8nnio1HOpAMENPRy4NQz6ne
FuqIVQistl5ZFENlqrpTzsMWXibcbBJO8wHEVcG/RJRA4SoSXoTSqUzS53gliSXcxQ98lfqFwRvC
EVBGzOKgqYjhrGFqSRs/eErFLUQbB+g4pG5MxStDO0YsAyV+Pp9Xaewnw00LGtCkJ71XtW1Nc1pB
ZzLPSSyfOl6kJ0zC4elpPmQOxe4EJ9Z6juLdNDwoso+adiHH+E/P9Mj651C6rc2NEa/F4bYKVieY
s9ltEv/Nr4m8f8qE5sdgMB2nMDbNH0L+8FxVvSlO+gEmeXc6Rj6bN8kitrRJXY6j8Qbg9LjP7uQB
XnFln7em5PeWf3qhhXwXKl782v6R5KVxR7JOyOsKOXVYRNlyPFZeE/hVb/d3wZ8h8vGOXdcX/uwv
z5ePHJi2KwfoHws3i6PSGAIWyWCLCH2YTgPCIYsr6u1gd1JdK95O2DOIfIOOLzrnnghXsmsq/UnK
dhM94fO0DaKVVq2xP6bJI/D2E67I53wP/mtDef7Q7tSJfcA7pz6Al7704nzXmOt+uEmm+1p+JvwG
NpHW3xiTrwf+SV0Hup+Vq4jPHqzZqyFJ6o/j+tdPpnDh2wSn5pLQZWRGaEiBzk9eG2hTeCEqm05C
udLv5HhlRnbGiZxNMF+U+UIt7OzkIM0piTGClUkPIVxw3gJhwoh4Ig/IY4esXcFXN2L3JPek9MGF
gP9il6/jsT+MTkCF6dUHEUiifzU08MeQ6+LHXBzO4lOcDZhD9UPjMt2BEkaCsE4t5kzFDdPbPPcM
HZ8ZVsBlR5zP3vos2rsRA3m9HhIvMtAaLHBI+P+utDDxXG6IJucKLBp09+DQ/GiFjyYiplNRaF+v
hdsIwGU9SfA0ait0YPvuCQRssgvFRWtALvRCPiOh0/RviXYw4UmonkJgdLlHbHsKdkne211Mpxxi
J53m6UZbGS/WffCA/kMMbhM+RRl49WCXja8qnQtR3+QR+AvH7Jxedo10zrmY4CYcQbf2KseYRfT2
UqZLsV5y2I+EpxY87W2AiA0HP0StcVFqC/MGUBFW/Y4BH1KF6h1+57SvVqLT3hEgNbpW7W3ZPEF1
MaEjGmOCL+6lK/VdGDCpuwxZxBDXJ8GIVASwRpJHMOWmOQuGzxJZIOIxLRZ5uoTcTMwkCTvPpu5O
dxrjnPdupZ0XOEbp9vN9hbgbmUd0a+NsX1lIACIWwEp6n3u2lDdFalsoYV/kK+1Q7YcY4L9P8bLd
X+dx0k/CSTugPR7j1fmZaTqfA8AjTWzT2y87gs3tCnRwtFDuAf76ijNti7c53gF12osoP4nZ26js
EbXQJQAnfGbCB8Ozdd7LyCvhsm2A5DnlXt2Ab5hFnq6mOMg/cnWG0Y5gi9+7vynqtSU6uc4pohmt
n0p2eU2WZfzyPQVMZuoK8h3lZ7CwNAZGA6pNO4BhnmUhPNI3MqYEhsKssv4B1bliPDCVGnGwIiWE
eclKKDwIKPSHg2TNR5R0iyCBz+yfDSbAfiv/7Rjb8aBoHZu22HpqfsQDNLwmRwK+Bp6rM6H++ZwQ
KeHhDh2l8kgvUoLtWSTmdSk8Rp+dZo83rPCIO45KJfRjAo7nfKFjEcGmwYsOsNnEO/k0afeluSG8
CoAZtqfgcO3oKv20NM0LAjUfI3Uopz88e1YziUYt6Ooh/KTtEkpIliuCh1+b5KlXgTRILxaLNkDO
FEEjWIMLKNJ1BTbzWFc7FX5NyRS4kV+U6K1X7am1tT98yjcW/a1iBSum2NJsBBcpH7sXak6iZVE8
s+lydpcyvyMqQHKIBkrB6CHz5JahTbkT5gIFSAT8XUi1tqmRfYQGd4HoNJ/sabKbZhnTB4hvQ3JE
lPM71TSsqd6bNqa6l41t23kjJ6z6GOq2rBArxoSNfMX4CZSvhFLSWgcwqVgL44LtknSuQud78Ggk
t23EBrI2tKeypQtVk4ADy1tbtC+ysTCamyha4vcW1AXSRk6T3fPpkT4UzTtbesg/WpIWSj/9QyQR
R3+hu3ZQ/9Ee4WHxlNBXmLpJm+RCgpKbfZF2TFsP2G7hzaaP4SHcJPesR61e63cDUSGyi+1HtzVt
x51o0ts0PNbjFnwjKGtdcUMgVdjI02WveT3Jb5HPrjShYTY9C3qeuk8lTO36urzGm/0pmL249ovv
mm7laVGTDn7gi8HXjIZeyL48eZm6NhoCbAjZ3qBSho+Xt0eCO6ozHMEEUZrXELn4Fj22n6cDT9v6
lExn+jwPTrPSn0i+KiqXJ6YCMj1iBB9gcxublMTNx6laSA8pCjV50azKNT03R9g2JGnx3ahWzbVR
6s9e4PwLZTqYHIxFzgxzmfLtpGIF9VnXMbgALoosP5WWCd4HEECP01NmozKIVWeMtz3k2Nqe4Rp2
XPsF3NrHnP98o17Z6qWv0dZ/jjDz9dBInRH6NCgvFZZVrus4XSz9QH4YANoTp4Es3xBZalU7Y9qP
ZAWNVPzPFHPZugd9AucgB0Hqa81SkbdCcWMQg2tb6YEahLO65sjkjS4h5a2xqOQNeEmn0Y61uO1F
hvflcySz1TonKVnQEEeaXS9UWF0Ts3qRE7h6zrysMlxSV7Ryzr/DFQH5WPSiadWSuH5On8PB5U6p
t5L0FlrZMou3uNmrSlkqOeL6o2QrMO+wswmLkrJ6HtIC/fZN27gdNiNTGuKSE5t+v8ZQt4/m0Maq
etKSvThuhfxQIR8TR+Bf2aItH2DHLTKZnL7qQcMvnZhun7hg6loBZN3fhpOVqqAIEojOwgRLGXEm
Wso8Pxb9iRWJ6O10rwb3GsVtuBl01ZUe2S6vy3h/Dubmp0g0sU6fGWTK11fu+6oy29KaBHOuBwMf
GaMnqyisUUQgHHHZbHpPuYa8led38cfK+fY3LxonQqiHilyxckZ/pgZjnoMqlK9GaSDoYEEIkOaK
79YhpUw+u2Thuin0dONeoqhAuXSl8vxt02NYIZN8htqej/l/X6ts/rZXIjdgsCVPchKQyiid5pLv
PAPSCA8/7c5ckuK053V2Ra6jX2hMJaimGsnoFvd+Br5+TX++3X4z7k5kiging6g+6ypSLFoxHUDT
aZeFu1R+gbvRLyKG+TDkYz8ICHusF/JGbNwIgg0jSxCNpLsXS8k4tszDBXQOiW/pjlB7Pcwplc2J
JpgfHgOEoHZKCXbypOwmqz2jdnth2abUBw4HyXN3SGbRiNuR7PYRk60+2TpHfB+DeN4vDdqJ8ZVf
f9lBm389QSpwuZHYSuhsL+79oKhFJyT16YAGuituO42/bxvF/ZA8KfChU8CDKR9k6EGJpzvDs372
Gs2uhCX8WuXkttOyqnbQc9rRAdN3IjpbA3e2isrPNkT/RU7ZtcYNnciLxYsxA+sxJR9dFNopl86M
yCqzpqu18CjvxHVwd7qlh0ahBsUFBGIc20W4A+G5FnfpGpjw6ch0OVgl7wk8NVCNNDiqRfA3uE8+
mSRo5EDuu5VCB+aWadi4HVfkPxHmuY8zm3p97m4QvhCuiuQBXQm5mnND8a5/0m87BWm9mSyGHVRI
29iVJHe1x8Kn6Ht+b//oChKvharZSAdhbvltZWt+uQHj65lsSscT8aHCSlFWLBqh9EVgeMltBuIz
sYeQbl98O1CyKjMd2Cw8IuIqW3c4fdSb4kPqb4dhCUNrNfkcsmr6enw3RSLlQRnBx5RcK19KZUsm
zD0xjaVg98sg3vP/Rk9DT/YRYRkqgYrJJok9rPjmfBgAE5eV/qg+lSLLtHg7n56zYjtgk+rMhVY9
jTxfkT9fJe65JFXv/N4G7MIrQfVTE3vMnEeDH1AXFkCBW8AxTq0sy4rCeqGzmGt7ENiWgQ76Ech/
rnY8+3BfkEdvYXpakPSdfKPeiGT4nqnMN+eKis3OG4L+uPycQK/bPnDMl3xjGJhtFupfyIAaA5X4
tkvcYXzuK1940/9yAeFqHm+tOP0Bfg285l2w7EWurNQW6pW6VynMJ/7etuVnwOBK3Ca+5WEUCffc
tZoFKs+43CmnkY8qhR8Zy2Lw3vTQ0TgJhyYNON/g9Ni9J+X7iRwKPpXCR5mtlF097Tgu9uV7RbJ2
JT0Oz5guwpMXqwccgi37gZEMfk99HFY7RXvO2HjPGAabebBUHzT9ZTQ/cgSV3CjDZitCxFQiw9cf
kuimQYnVKjf19Cfvbpvo76AM0IIw2XW3ArRsPSkRmT8Gyehr1j33xpDcQVPsswnv6nzXdDdBv7Mi
mKCFfWLNTBSZGhtYNq6r9DE4+yzKGzqTlQ/XvGPP8QzmrMhtPyMOh8I+dsXzIluPH82DCSWpnImM
BizaZV35o7CkOjfcYlUgbCUr24PEmURrOS4JNOd8b90Xk0rHYAnFqjhD+hl2VOrk/Sy1+O8ZBD/8
T604GNVDM7HpExLeqG/yHwNFRLrHZadVlH7NkXlTesNgW97AN0jSfWqQ82jSlXsrEghjylFRyQg7
ZBIZDF7PnT6TS4oxOts07Vt+3ucDvG11F48HoTk51j1tNvKbeZooKpAdeH0D4G9cBNILoBWnY+uX
EsE1anRkJeIl3NTWwPicvI1afT8RazEOjEdC2MiEgzWQSREbLy18h0vUdOIed1riK3+tgu55BrwU
4Dr1ztyvupFkgkb1VTHHN61K6yMJCkc96Psy2Si3pWbHI/tQU9pE6g74S5N+VczppEgo41b1Wy4I
90i+LdI7wmonohsCZxqAo6YQ55GNJtuOt0zu/0YNaD3sDyH1UvMnupvGNfHWDf0l4SDB2Aw+mvSu
kzkm0w+GbZSi6Ip7fOQa2oG3riIsR6MPy25W+Wk1H1EJEgg+VL7IVAuy9CaZkZf3O0qpBHXjgQGm
xgmX2BxAGf1jQpIan7bzuqiPnJ5I5mHBFn/ABfb9bgxsBeph/BgFH3p57LO3mj7CqXHba72CHzLI
r48G9ATYdByG8a7+t8gYCbQUx+RMj/81IcPJQZWD6qFdMGFJ6BdMN4iAELnChWRoNCB6hDcw2r1z
5pmSyK5syac2gdBneFBc9Q3raGi5RuGcKobnh1PnzQSVPGPjdmLlNuPASUj4GCMSwXvOjOkzHPz4
tGWzxuLoCPf/rqF+FHT/8+cZX3AaC6HKxVw9P/X90AOXO2ZzfcHu6sHeCN6aT3YafLmM2TuHYpxs
R6a5yXzSXRjSOgctZU/RknCTKyPzH2eTywu6qDDHrE8tpZCiI2p6BDI89V1P69YktFC0dVs9r4Br
YRti5mATZBWqn0JBgO2y/rjG+fpBTfq6FB3xCewSALjKxZBWCPu46kttHjBJXtFvi8nlRITnrHTq
ak3O5YJm8B2hWtq92R1xDl1LUvr96RjSLNxQObB9ydG+1Zha0aTqZDImhrEJ1Y0T2lB7FWAH2tYm
8EEQ9lbhZtKHoL+oCw5Ay4Fjb+CMZCUTDhZ62t9/r5cfWv/5npDNM+PGJRxwl3Vfpk6FXpxRBDQu
82gug2pn4q31JbTx1qIl5IZuT3MiIwLflWOmbtWR+GHngGWglcpLlMy+5OoE2YbbXF5l0iFlk7tO
c/hhFL640svx4NA1WnXSA7Z8DTqGE8mIiB0TNPDJQZjdM9dY6ICUH9neGIvm5HumNyysAvQ+HBBh
jRxpJrXGf+F2Tfg7nqPrZKrLRuTXNSrIFFQOMBzIL1ZYWhpnOdLQoMaPpL/DCZ+WVISv2SpZnlzL
Ka5V7fPL8/34dvn3LoTG0lRpQ9vz9+YREJ0QdIXcgoyzM8EtYJEWHZ68jsOzL7xLDpkwLYJSpxT/
kLpEFAHBRCMKlpo8qDOf99IZFGQVT/NRI3LDq0zgH/KTr8vVDfT1hjbne110tbowCDMlYvn3XgG7
gS7kklRnr3sJXiSgstSsFPCCG9kD3kM+PQXECLl/qQcvHHYRaWtkw4Y7zDStC9wnmzsrovAs9DaN
gz76Ww5L0cpA75wIK//3e/JDw3p56RdNLU085d1QhvHxcdc7XGYR2wKmSMT+DmPAbq8Ua4i9/bQT
+XKmDwZYF1t2Wr+jt7GarN1pNjucfeH2//vKLnZ8DLeRmgXcVGDO63ryjIaj65ZsvjOtbdwtyFTL
jZCS02kmG7B1yK1WhrTTFPqjPh02Dc70SgNMQ3jDVXjP5cBuvm2EK5LriGQHHcnFCxGd+vBcn+R5
e6lX9ZHk5ZMbic6sG3Fyqpd4xa0xmA0Ai2ICXvujsqTbQ59+yj3gI/DJssYma/Dfj/PHjOvyui5e
nECPC3kq+BQYMkbSD7LkzQfdx6/1QMR27OSWY427OH8AA2qUT2HvkC1YDaDK1vBq0fU4UnkrMi0k
7zZYZA4scoUGgLgoIjLhNlG3kyGnRp7Uuf++8F93we839OKcLnZWpwvW1zcMqq7Fqwt8Dsi/coff
tCCAMvQkbRkRWAUCjJLejTiuM9R+rl7ybI2gB+jMWpB2sk4jb0GS7vLfF6hetFGggf3niZvzP//2
iWNwmJVkN0WY0ZtHlJ21tVPInTQf+taREhePWwt9N3C7R3T5o9vd6dEzmSkGFSW9dIAPOsxzT8E+
XxM4b9N/7B97zD8AVHLk1K5Azt/EP1xZd+M2Iw7CvVYnKL/tqt/u8eU2VWtanrca95iOsr5pxNcx
XcX5sSzQG3MAIlYeYh29jt6F9kh+vLDhYDPcyPQA4r9CgYkJop7EwOgQbBkD8nrp6ESJIHhpje0o
XlkSl62b/3XH4enpkgye8lJPS/BfF5xGKtpJOaTlfgQAc0dJqxsLky/AwHnJOtEgV28KRB/ERKDz
lNwqpVBtVslapE5VVzr2g9ILrbuUGWGlryyAD4TMCrZJiShU9tS8CvGVvvWvpSFgpv9z4fNz+LZU
AtwaAGe58Pq9dyayykriUBm3spzhafiCO+d7FLO22z7lbtrjWEedMsCPV69s77+2klR6f2ikVRQh
l/q93pKqs6A18z5FnpAtETeOGQ15A9oAjHSMJ/79mvwQO329Jt/+4MUGVIcns9JOXXRUuoVaI7xy
tcglEMMTsGJUmpu1awy23SrzLEe6UpN//ZrLsmH+mRYlH3z8rwfz7cYbWpvntc6NL6p30xcW+GD7
PSmRw+K9Ud2sZ8jVQGfMndomTema9vfH+OTrt3/78xff0qLTo6os5z8f2Qxn2BfQwHIAdGUK3MmD
Ckm3HnZmy+DNDjp7Ys+FFD4+xHMXuPA4gMvXvgi/lubf78nFZ5Rvu6gWMQ+ET078FqEtpzfR21Gy
sBKvPVqNnXJa0ezoUYTtoeo+6idelXYnb4bl1Vs0P/6fT0jR4KfN2rTL1uZIo7Yc4f4cWxIl8OcE
O8kbpKXBSSUpF6fYg6cE0CD3Y4LJZ58kfuICPawv5jfq6oxlciXfIL6ao2GjBbXgv5fv73cL7ZFl
zbYN+ct48G0F5XolRlPII4wR1tyoa/O0DE/+SbChm8kezcDBWI2OJJDStIALPHckhmQZfKTTlj39
2sjxh4Pka0V9u5xZ0vLtciapC2NR71GrrvkYym7sRg7xm2H6GNOzzLUbfXpGEUQgA/8eVgsstfRk
+Xf+m+5DcIng8CeXLqaTo4BrQoY8CiiH4R7/9/2/b90PT/3ltV6URBjeRSEs50frpHvzg2bKrl00
zuAMf4lhsE/2NRf/D8LC5V+82GtOQS/Hec1fPK1ou+l7XYEaqXev6AFHgPy0S4mYQhk2JlvVWGYg
jog3ZXbb3bRMyhn1QPA0mJql+2sH4rlauVjmpqoQ+y3qs+/n8vTZNucpLsc8xH5Vr3JvpiIRrUHR
/O97rv/yRf/+dy7PjvQMY6sxyRKa95rZkCm0+zNosj8YW/un+AF6WzQukidmgOkDzivUisYeT3Y/
OZnfGG76ENFv/AjKRTUfOSBvecXoyy905sn5yIkrclhP0PDAbMVrxAgu9bbTMS9aig5DX31JDrAH
mwhjpLo3+2BBx9akiUu39DThaXruaY30xteyu7qZzCvqH3f5qwfw7e2QJiurxZi7PP96fOT2mZkO
zvDV1N1W2R8NMmRhR4BaH3AvA5iKkPFD0JTc1MtOd2KsOYbwIWvM3jbtNR30b1/e/zyai49BVOVZ
pp+4uJnV1tgNJz/u93bO/q39frD/vRJ+27hMFZkQRh6kMDjV/7tTjFErtOagCQdFPUidL+Ju8aEY
oClQ36fSxs1Q79CuyF59h+yEnFSU+LU3i90053qkISlHvz0btHakcRq6pnxd77dnU02GGGr9KeT0
NmAVZsgBq0nzBbb0dsGyQ86NIpwR0T1TOLY0LKtMtTnlBqc/4UPyJwM2CoWDjjtRk6enEEkXfu49
M7iqfZEMuIs2MUPU1ahCMpW1uBkY9JZ+Cal9wySkkTw4VhR5qPFonLQ4Os4HdEuqddC7e/SRAtGx
KTpsSfUC3JhbzVdswjp2YuRZL6e7mCllzldGfKoAVSROLnlVvZGO53dYiaLoCn25UOfAyPyd6l8E
pafIroasLyycAJcJmeV9bsN6hLao7xAYtsPs3DG20w2JAOS/etmTeddRgXrNGh2+WxyV8FiOc/re
eQSmYH3+e4X8GMOzW5qz+vF/P5HLQmBqxEIMeCLxY+dCnfagKh8mlG74BdbD8trc+fcX4Nvfu6iC
mW62opKwNw3ELeIkW8wfr2BJwePG3jXaztW/dtH+lgYAQcHEr5s5ajPNhU0LF4otuUjdee+vHE6+
8hsu9x4NU4yp0l+Enn/xZW5Ho5v6IBAOMf5Gpia94Xfle8GylNdF4auZb2a3Vs6Bz0lONsZ9HvUJ
0Zi6FxQHzAmCvGLOcbyPJ3sglFnxrebGfJVrT3uW3XnkGj60+p3O4HKu10/V4zQuC9M3iObGC4uk
S/ClzhPxsFG6DbMuWWKODTgDRauxr4zeEeKlWa1K46VWofgtOHeCMxHPXihtO6dBjMeIq923CzR+
BOLiuEGzdgRt0MFLE+cBivYXEE1wZ3nkoOa3ZAiNJJiQtVwvo8Rn1sGM4xqv4rcqwvx+Xy+qCN3M
Ak2Oua/RqnPPlDyNj48o8w27dQmsfs+O1wz26m8fUW0+bc4h1JR8F1tn0xKHyKlSOBQjYI+p3qkx
mnhhQ0Ac4gB9MTxCWb4zDuOtPN3yCFLZMZ+jTww3MeRiERlL9T84O68dt7Us2n4RAebwKgZllapU
quAXooLNIOZMfv0d9AW6y3Jdq3GBRqNx2seiKHLvtdeac8zHxM2WxHEdOgIsf6PcxE30G/N4gnA8
0VGDNTGgIV5nt3OgtPnN/ftZ/M8X+K0A+bLWwuzOykYzWftPyaO0m+ndk2OsYJZLJHX91O/ZkdP3
1p4xqthqfIbCTgaWyo6W8kkXvNg85Wtp35lufbT28TMN/DudwLyF+YqAwzUXJFHuxXd6RzumV90i
WsVLAl1oZuHa4oH490L1XUuSR+C/X+eqm2okmoCN0uIRgBBtJ8oO3TKBObC8aEveGy/WFpU4niCb
Y3S0Q9KsINq5R9D0e2Cr2M0yHAgocxkQ/fvK/rJJzksoxk7CkzGR/Y1vmoQqt9pYFh54L5pmGQ+M
RFeSYzEkwNLjGpY7cTIJURyH4MiYFrwReuNTgPmLy4PsTis0WIQzLS+ppyO1Yk5m2KKXBu++/onc
e/bV/g978Xdb8dervlqq1FodpcEXhQc4eSGxq6o76tvRTd3YM+xY84xpPwJEQ4rEKKag7/Pvu/ZN
a8+Q5r44pz5xBl9dlelw0MZc1IKUvTN6woo5DVusP294M81FYXlR4qhQN+fw9jKbYSIYRtn3M3cU
nPQu8EyiaxjGDHa/2gbNjYftmzplhsfIFtYLHLB/tQwasdGqxOqTU6RtM3/foV2HacjEexfPo7M8
vUMxqDz25oojcewmy1rb/Pv+fPP6/nkJV5XiVFpKEKgd/HnDTvyNAmgLn1a6zcylCXvxPn+aLXKY
7vNzT4YiZ7nSgTXU7/F8WMVmQJMOCJyTX0lP12al90+hPr8MgbUaiFIYFyj7d77XWw/IUxg/BJ3b
ccqW3HgjdGvdWLTxnVpvL4T5vZfPPeOKGy/OX/4WHHCUpOg4EWziubw+DwU+nXw1xYtUuyaKMVv+
mRQrgfe328fAvrpl3exIm/3wUSuXO3E6d9qqLR4uw15Fcj2jHfDmqvmO3LKFcm/Sx0m9cXJKrLGB
TliK3UvRYmyeM/2kYeIiVAi2RQ4ygmH7FlsZLaebOL1vCqo/vtRfh6+uG9RS4ndDC9RS44S2UGxY
CtYkSzmibKuITG4c+FDjfrfW0zcxWYuQtF2LKYug8IVqqoSHMkW8lRcLy0d4PvsDpPltQkSO+v2i
v0i+avfdW6P8VD40YiTEo6TOSAZzoai2itsDhx3yP3E1KDswHgTuTomtn32OCgjYSQBNRmwkBUEq
b5G0n/VxKXmc3H5J2lihHchP9eQNljvPrehiewC6kuoj1HhbwPlVJOeWjzmMTScj27NmuZTu3bS8
F3EQ1+hv9S1si0pe8vcEmLqidTK6uYgWH7Ytz7ixMs19FVNnrEx/Fcg7BRSAjDnB34rhR68dBTQm
KtJCAtTKkx4vO30zRaGTmjvEuTlRuo22HONlUHgG2hKCrReJnsJdvxeHjZk9JPo+Ud4EFP7lD6N8
FsZ3EJOOGRoUN8+d+C6pa1HayuGngDJ/3F2CX1n/s0Bx30zYluttyEsi+KbTofem09CaKIdq+j9P
Q4slyHrsx2XB1PECkyfiC3XEor9q3RG+crRJAeHk+V3ZkFL7FmlHPYW0hW+3iB8TbV/SmBsRiYf1
doyfeqhgeG8q5cdcy+pesWzxhzXx8aL/MHWAAv5DJW1V/9W0Xk3ztZBP4vQOLMrJOPTMYlZEhGYj
L/T2SNcT9XLh6OZ9p5wu6T2BvHl9GmilKyRsWCIekGzVXZaFuVOCn3Fw4jAZiy+mLyzS4del2JTI
kIoNkPC42ElQkdjyYjJ1Py3/05QBNza/huhDjx9z9Id9dBfoP8jHNP1HQQQrApz7EEjvpvWoqnfN
uAnT9yl5T2QvQbdxOejJPpO94E6KPzLxRZ2gSrXHXltmPqg36Rzfgsca83ngumZiLTJY+0kd+Yt5
MqpW3Bl9LuC4mzzMpSvV+kW2qBwdDG1TQubGRWPcy68dxTAoQ9RaEEOUE2gRq31SpLcBl0Gib5Aj
zUpG9q7+tURXy+iJ6Z6g7AXIYYEn45mqAazP0LDIsy7vvbISYY2mhBTYlcIgGAnips43RX0HOzgH
RNYvRp7oCvMZp8XHpH2UxXOmHPR0zaMS28xqtAjUgmO1ZMS7EozCZdG5MpSj7AxDEj70jbC23+bD
v24VRY8IJxxOwV9jo6nQ/Es7d5CNtWgPDFcgpwWrSoXJr60MSvTgmQlHYWw0FF6aHUCyVD4vhOuF
Z0t61ANHtUDXyIvsHLRHiWijntaqv221/VguQ4vUKIe31cGLf3kqZRstlyF5t/ag76YyiGlRR6Fy
Anf+uxL4UiXrYa61WvHbhn3hfLQFxkFXAPeY7JI6d+S8Pz5PDJl+U3YyLEQPCcfiW9KGb3aNWdP7
38u4qoYkvxXaOE6w9L/BiF7pr7q20xfWfu4PGmt8RPWNcdRfMK65av36iVfnG0Mf8skU+OIkUGfw
JVpbNJz6oEDHuuwCuC7WQXKln5FzK6hV/mZm+vWTf///X275aNZjL2Tx/9VIyQTM+9phQP1j3FV3
5XLuxWFXC9e9T8b8giDGTqfIu1W137yKq/NEP1RRl03ccXFzodPJYQxNyBw5T8e0qDZ4eh0AtPMh
uKyKxcQMeaFeXnkCbiH3vxNq/XE/riq9pvGtYKy5H/p9/UaBcDae/Vf9U9gz7eg2ED94B8aVwZCb
VIIbr/Gtx+D39OrLjxENstlLAx8+H021adccp9Vsjm+eioO/TTbJDx2n0o2C5Zv6mofPRMwuGpR9
4vVAJalE7aLLYTjHIJhA0rjbXg3I6MGCJY/tdYARRfXwP2Cjv1NE/vHRV+eeMotJOvMj5sdM26Ql
uUqZ8jT5ey1/VfUXkhm66EEAGt9vtfAQ9tsOO5ywleIfUg0rHc/7Kl8CXkq3w4AXArS8inPlwZSf
huxngq7oUq34R/Hwo6zWhurNVK89SE8JBbG6kyOnvosQnigLf095pp1oH944OHxXC369t1e9EkVI
5M4yubfdhzY8i+DZH5tTeZ4sr5rJc6Qxo71DH45N/pC+sO2iKzvJp6qwJ94941wGpHws5TvjXFSL
9oVCIyXgC5Q9DJY34td7Uk0Q5yHg7ilBgNB40XP2Qkdqkp6Kl2zuhCrIld6tbCc+/Pu7ff/Ssk7r
9CtF8hquXlqrHXLZV6zglNY7hagVQXB6+kHRiE+DTNt6F3ZvLcnzSOXBEbhoTv/v6dmozcW/L+U7
TQ3wVJ5ek8QSFWMGpcSXF6exBj+S5pH2LK9su50o34uXTVeuQY04iiOtcCv25g4x+szCjKW9BCWm
WffyLtJXF/xjY/RRl2cmJ5hFloqbEGKf73B4heozw83Q3MXd6iK//fuyv5uOfb3s6+NJUAuRb+bM
DvNqMZq2DycSosBnh2hbX1SCo8A/GH5K+UZUeBUv3bKdKW4GNe1a9wBDolkoXD8EMT0s/31p3y9F
/72j14MbWbvktWpwR7FnawsI5J2MLhl6xorxb4voZ9ev/5cl4ffp6LqU+S2DwBREJXMtkvYvyaBq
ecV4lx74kKiLqPrU/VPqH7ALgojKRciEc5/WWpvPmrzHt1SXs62uUt0K9lkkrkz5XiKTVdpbmiul
dqb/iopfqbTGSJxvYsdnL8GbUaK6xuSZrGIM1pPXoAFM6SCa72G7A81cwRBAx4wBDMMJepRiW2au
Zi7Znq16PZbbetw3TOaWAlFT2VZoHrRgb+H0GZ8V5dGkeSQMsh230JcR8Oco093k1gRLntfHf92s
q/XTH1LFEhOAmmBEoswV3bx+K4HPZhZ7JoNBOlco5amP7VDexMH92G6QMiGFIheKzEjsKSGmVsLg
SPm+CXL69hlisjSHfYqqBWrtz7fSFwlo6lLON0zqiUpQs6XsAoVc9R8jzcFqET1O7txhu6Wi+nZH
+/rBVwWcIJmJoWA5OWGup5leUgV3dylUQVsmfj5kClnaDf4R9JqA1G50Ur4tH79++tViVKddCWNH
D076vPowWEP9uJBfZ3H+9CO5z+z/H6kjDJn/3Ojr7vKoTXXSVnxf/TyDrwcZmYbTCHd3iondyWlM
QFlwAmlqAgNwgEAQJFCgwUt+WCjx7ejXhCsi924sId/tfV+v6mp/UKXEHFE2BWjZcGHPvVXD1e57
pzoAJLgJaPn+XfhyE+bL+bIHlLmQ9+XAbZ/V/mrtcRdqzYOqg6w/dJDGyWcigmP7I/yFq1FchaIL
Fl7d+i9gShMaInMQ4K1H8S9w51zZf70J82Dg61UJpt9iPA3Ymfylry6IYZQx19l+SYcf1KSv23Nv
uocQzLvhO76+Iy4sfIhkRwbp6ebaup/V7Uvgnfx0dgFrgC6JgDQe/513m+3zF6zh9xXP1E5MmXhU
rvGI0aRobadLwUkK3Mo6R8KRJ6pb0sLT7voegzkqSm+0ljCfZMEprbW6QwF0U2D+7ZiJnuR/ruNq
OJnFrajnsjzfOVjKaI2Qj6c/K2gfDlQ6hQklq9it+l+dl4a/VtQvn3o1pBykXNZHZQxOJBb2szyB
JE9aiEtVh/ESnyOM34L+XoiHuU7O7Z42BB57080hHBDegADJjlWvaYiaU+tHGdDA3DReCvK6893J
Fgj0JU9E9aLGDZpH5lRKeDeod2m/teK1NtdydlSuLl5fbPL0vkz2t5an36vuX98QtwU+HTLPUC79
+URa+RQFo9zwWlqL2ixsGcSQWb37AB6qcg2Hyu64NtDAsOCge02qG6c2kt6BqE4Uabobggt0ScRg
cbXCLdpN061eev7UD6LA1cuSNhuGUbq77Rr9FpqnFwA2vo8jYqPq78l415Ek6gv3U34Y3LK+T7Wn
iZi3BLrQslewprkzJv22Ivz7/ejLN796oqKkviiCUgccrzSv/9mJjjE5gksIJIOVy4tIA1V0otOt
M/b3TzJyNQkOrqJof1kz+jwvi7ZAOwCSwgmPsi28h15nU8p34AIdXCG3N9/vRkrGlw+92gMToShT
My+DUwbs5OJJNNDQim84DzxD60N+JhwDcFU2OuYYp93dzSSVb5f/LxdwtQ2qRpapupCzjnwQOuUk
CGhtsGCIaybY4gz8/73dfDuT/PKFf6vDv6y0hZWpxqBzl1OAE/BuQi+FxQ9/ghMArxVjY2h0qM5N
F6ngwTgn4npw+8/pDRhTgviGNWarjYvy8TZf4TtZN2CB/zwBv/t3X66ta0t9GMIqOI3pMm0fIujc
oztKGyXlHcNzeNdldzqkGv7ZXnJCXOI9Soxy2MCrQE5gAoeyTonyeDHXcHsmJkY/hHh1Efam7MDP
xn/qtMGtGzrvz38vFP+96KsNdZwCUQpV5FFkNIiX1fBy8U8NcxwXD/WxZhEAtrrOd/54EsiRaDdh
Rm/kwot7a8lCS/7NpVgEojMFRKuEoePPNcvModIMfYypNt4QlgYaKDcWqPrlfWLtL5UHW0PtHH8m
N59T8T5K1wLs9mi4LNJ+h9djLRFB+TPzC8+nXJcwHU/V7Eyn8h8eU3q9gbLNtDVr9MStV2HMSgeF
d7OYR3mFQlws/b+EnLoMA7Jery7EViY0Tfs7xbgro3ujWdXLZsUA1MmGZFGXd4q01oNDxYDc9dMf
YXXMSMbKTwaGZUxrgdfgJl6w8iLkVXQv0RZW5qZIMWsnilz071rjxYDD9AVWj4jgH5DrgQl7kza3
T1xQoTAyUTl5DGcjBam7Gwkzrnl6m7UMzL3baNKdIe9jZalzXtE8DjuG5kHiaah/Sbi7vFlAuBFG
+Fgetk2wYsQ4Pg/lIgoX5sOU2cC0Qn1l8EKY/k6N9xI1/GQ8xQyE//3eflusW4oCCcSUOcBf6421
VLXqcapx7XrBSttpuNYstnZiJCyUDaOjWG4P4Zd/zFnQuTX6Nr+Tlnz5eOvKNCKEYxZJBh+vLhUv
JO4osOm8DYIdSS8i8N7ZpLPVq4mh2anunMa4K17DyEle0wfmpMQIi6RMbEZSwIcOflD4o8ZbOr5m
iqtRFCWuRIDmfnoWsBV1HvocD/r+hQXfTPk2SbQBden3XmUcogRqxFMjbirYVNPSGlbG9NZGsSM1
XqVuLOEgW2twEAL8mdxVOU9Zy+yhJ9jPlpJjgZ144ED60FzcUHOK/K0nqvLiQE7UsTZZBI6sIlCq
nFedm4qguWS4Xim+3sOrSl8Ss9SYajzv5KhurJcCCJprsa+qL7MeKL6/DQq88YHXS1NQA5POGLFi
ZnXRjDaf6GpthpZ28OoDU7xZx397qPv6Fa+qpqqR9KSoeUxmIWt3jEvMgzpcjhGl2AI6LdXoDVHG
/+MjYdKgxOfduD4+99EYwWDv5ydTJzKREQjSxXXryF64gmp6UwVy8wOvSoao8kutqAfhYfAkT6De
vXiJN+dzCMu2clm6bgcwfFuTWcp/v+RVlRAYA74yny8JYsjzn+p7ZUWL98DEiTZcc2bWBB3EvrHk
fKN30cwvn3p9YK7LWhoShW86K3/b4n0iC1Nxko/ujnM0HMwPltbpMdahwGs1kj3U0ph9j1QQKnGV
P7NTC1RwQMJ/guWiksTM6mRs4nY7TpsxXIcGolde1SYD5aEnizT1kRi+RvWvJnuU9RMYmDb+Wcbh
4qK8FPMfHo4ixAI9Wgn+/YgFhuQcfcmaAoChKlcp2006Orm/E8pNmX20eybaLCf9OU+WebIVp02c
3LFXGc+G7wSI3hpXcrP7xnJVFGbV+aK8d81gV0LnmVC0hQLic/YoEK55MVrPSnJmhhhcLuyJzTqf
t04FGDVNZnE3HKwJ8ATpYSSOOx21Yt2/SD2z0IBA8mNQL41wk5ebrM5Y7pgkM58pdkK/Doe9cNlm
0aaZeqdmS4uExwYRRAmxZ2lMGy05IHC8IfqUvlOZWrPmE2m/yn9+jxy+lFqEqrSWGTEYn33J80BL
LrwmhoXvsMeX5+CyiEqAPEglonvzmP8M7vnxKsHWZMQTkSfrNk6XBtFmAGfYHNb1QBoBCSWeiaNb
tkAh02J0jckThDtLOrYwu2X2Af0hE/ZpcSzMFRmyW4L8QMshVEoPpHTANIR2qWA10O+BPSgo4cXA
NrwLlri3/AAWELPiWnW1bf2TaGHfQfycTc4AaoZ25aconcInTfWAGqt3xjIdt4aIUpxYtQ6ATrMx
h21RHvSmdgiEzOC4djtTfqguRH61J6E6p5jrM6TSGRyevnQ1zSnVsyk+CNFnV7w1WJcvFJMYLbrb
tvRvOpSzwd/ECyxZM879z8pNHOWoHfxw1tjTQW7HBQnVAdX2Stn661GzxTt6j5RhJBQvb022zG/2
pT8+/GpBS+K4MCcxmlsIXegAZLrX96Jho+4G/BoMd91HEi2Mfgttpd5UxBuuLNlm+G/s/D0Ud/7L
d8O1tNZIb1pV0blAlxevpJN4IIpd8Mx7fxlscY6pZ4kFAJwJiSETZg2gQHG1iH9l1TsDHOWgPYB1
Q+18GZYTDCImTsNdbB3UU7OB9DM8yHdFfoT14tdum9rSU3MgsiX2GOZ8Ntkyfxx3mSudz8nqNnP3
u2MT98iEP67pZL3/lr59eV8iMM5xYyHlBF1KJHI91/jDopU3ZHqYb4IEmNKZVhKGEWJOQDHQYl5r
0rJsNszSisnWbL10C0RwvGsuErVb2+DvScNVcfHHBV6d2sdWLTI46b/7FYbqBmaxqEmPUBFUuKTh
mfUCqEd2hLhqWRAEsXh34oMEStlwISFVzAbtuTN/WXPWbd1QXiG7akVnIgr3/pb4S9f/fuQYhwEz
I7ZUUlXxr/FFoF1k+eJfTn7p1fnTmD8VJRGC66zdyPKykg6ZgZ/lVS+Bn3DoVm39JypB3s2YfFeB
4RRsDrw7TscM/s5cY4XaGCzWugu3Z3xUnui3id0i407b5QlWDJGLe7KattG01cVDOXmmuZaEo+U/
C2CUMsiq6ssFlpr4FCToz/XXWKfJaDwxuXMSkTPASHRLBWumOcjZWwg8y5LOKG9c30LcovfekNI+
79ZAu6T+sxLYlNtjjsrG2ImgeXTZA821zLR9V6UOs+vFYD6OAKJbEDWNqR1H4WfUohnqFwmYp9IP
qWUTO8ROoqD+6+qTHPyqLx+jzxpaPSfElcBHCzeCujb7daHdJfVJBJlmJXuV455AvNVZie8vyrOi
zVMxNJXZrwnURb4IfynZJu0XVueEoxtCclAWIr+5sAIVl1tPzJXIXqVVqf2IxJcO1pOkBTuzggyN
VKzJiB5KX3QCGILVVC5l1anyFUQr/1ONlvqsG9paypq/rUA7JXeP7bCpsze+k/UG+V7kT+FQsof7
yjyJJyt+yV9UwWNoW40O8/VZdoQ8CelN3S/q1/4DTbRlzHytHAZTiS19PBYjd20Rxa6sr/RHbS9/
jB8IRulON9XC18/8b1RgdGYXgXkuyVZG5jehydrowzPxzrI6u5XJe8rplU5s5K7CRAi1AnlAhC6a
FsNiVzKconcUcTmWL0H62nbbWNv02GAuRNcpFzZ3a5Nln/141Mu1pm37eJcbqxK9lHmKorPWwVZv
GPB2b6k8c8gc69zJK5axH/hlBcMeA6eRV7lEUyk7JHDHTP8jUJ1w2KUvl/FQglZk3tATAYkaksNB
c9eXP6TQi7W9wMOjdytp6FcFZjAdboTPCUtEUxgU5zwavUGcEA0auCF++sKvFOkemQ3OZQA6lxg2
GZjSgH5yyFe+RI8Y4mEbf6YqufcNtjpO89XlLuGAbww85CnCMEL5EvFDZ6IX4rIdP7NyM469axjJ
qkjQ8sIWzbC8Fvz6E90Z+ru5jkxzHqmMGicrqpptpi/bnEPjSqC9pS8km0WbtzngQh09x4u6qS93
Mv8m9INzUW6j0plgnFbLVnC0y1bnAaue0TzxahLU60YMfeVtQ46BOn2wVxuyl7bbKnsP9efmcgiy
Fyv0Oddta3UlcdKLWFVg7b2k6MJr/7E+jY9FYZvvc5PBwAyxiybTjQosJsfR+KH7j5fLXeR14ouG
dzjdy3gNxu6Yhb/MbiJtZe+LsMMfRbj88rZIiIpNHst8nbEajdlatSBQ1ilF4EHlyU6ml0hbQt6S
1X0eP/bGfRl5hexZ4MbI8cBgaKpLNIJdf+8PO8l6Uoxd4PWdh+O/L59L494StwNigCY6qizL2cYK
ntL2PHTbvP4lGcMyyc55+d5XBtTElvSltyJ4k6DVdYRCld3Zapa+eQrjH1VAy2aU7LFziP9Bmg2R
P8ifJgxkk7lPFSxrKrGm29E6jtazmG1Fmp/KJvPf43DZB/dVvW7oho8onP03pby3rDeTdnjUnQXS
6wJ37Kx1kB2rNADyflTVbU4CeHrXKB+RsoZiXJqHS7TW9VefIl7JzpiKJJJYu1XB4lNsJjjwUXzX
ctQPJ0bJ24l4QW1vQBS8HIpwE4H/0Ig+/6GO+O67Q0pvQAlAUq34VTM0FS3pJz9ofyjVwS8hH7Jq
naLhScm9LPckH9gbZwOgTXJh98ODqOwtE7TJujYP+eUkxrCPl8BFg+aQBSzQ0OnVy73FNrEiFzXm
ge/pCzREX3lojcNV1B+b4fXSbq3Cm4ZVoiD8o20RQKTXbL/ZTlSvAgGtO1pIDUpm2b0I2xw96IRR
nLhVulK45MVFy+Acis4ItxPnp8LL5v/M1R+S/Cw0r6AjFpWsgTdw5NoO2YCQ+cKfFGzLcKf8nHWP
EwiP/CI5NSUVISIQsTO7YYrbaz8C2jP9bMY3MRBjS6QREB+mTkSSqi8EY1cL25TaW+NXWzB+ZlcD
yyf19wli3eIZ3ls9fLTGvT+9m0a7KCHhx5i15fLZ6NY4qEJpC553ND10XqidY+gQa2SeqfEqNjVa
aar16Cj3jOVOCd+SMGxDOcaSE5knk2/f3ieabYU/jPy+ChxkObgKZfHWIfbvnuhcaagW/VByjxks
/FlZ17JK06kLk5N0apmQYewlcoqlyIEc8GZMhJ5iVUGneastcetzr+oxuVUbEXFkclL3hB0xuPxE
PkuOlGfZwg/2F843tBFvHtq/maT++X3n6/pSqBJ+iDVMjfjc5ehaaI0ONV4uIC9L4YValfoPyCIB
KaIzR9GlR3Tf2ck33HKvbc21sgxeBYIncap0O1m/UBPa1k8djg4DPRbSzc37NPeg/qxb/7zeK21G
WPmx2cy/D06k1g1WxR0dFV6JkS4Vk7EVHr4bbY2/z1p/fuL1WSsee9nSAg634LdbpuCyjQzYktA9
8H5JywBToYjXHx/c442P/nts+udHX5201EmPkkzhy8o6YdkL6i/b0Na+6U4Rze0lrka8CuSwo3hH
rfYSJ+BOvZt9yPnR+9ctv24mEaJ4SUSuoqEiY9JkXyy2Ic57yL56TyQrc3TAfYKqX934/vPf/Ncn
QxEwqfkhOf/Gj315OJVW7ENfj5MTw+ADwTaPtZutNWJDL+d8L5uuv66YapaiVx7/h/HSb333vz7+
6os3SS+VRnFhLfiInqlONsFD/FmwEOg4OI5wEBeXHP2WeKqk56iglPdnhTv1FhtKdWzbj0BWXJUz
yVC9atpTRFeixmESYjhF+RX7G6i1dmiu1Gnla54S9k5jLeMeXGpHpTfSswaQm/unQtiMDMxz/+Bf
JvCnBrOLs2gdxs6Yc+gDGiDAjmVnUmxFfvI1UJDBHmeOGOzxdzXDaWweTMC9vfw6DjTI2wcCXcxl
2GIdwelwaDhyVvsa2VDcO2bQsFkoG9/YyuWhUXfa3Iip70Ndty/juS5/1sUWJKuNEmx8ig2mrewj
nV89yC31PI6XRP3ZFp8NY/3Lc00IDPEgDSBtSd5p/UlMl3r9EBvvFSGw5kkZj4q+EiUiGaJnrTtF
ZBWF1sLSdmV41wPGRfo4g8M55vfSlmN9oW1LnAIG+zUlJRs6LUG7egY1FQ2ktZcIDenRpQthOWzk
dSMu0Nptk/f2dbr3TwgD8l3GW8ODTE/SE++maS2fatpylP8/K98pVtlTDDuTJsMifudQUL2H7/0H
DpvmVzsCw8ac512MtTTaitotZPkpRs5gjowXNZz2/rPPFZHwl36Wr+Gwioi2hChRo2t2kQkRUqOa
S+uyEc31nCTza145rMHhLFphT83v1Phcj2zkJA/75wSddrvBnpMfh6VK+T4Dw1f9bmLB9ekcJJtO
XHXEhCJteZXOJrbV7eXVEFxGacPkthxY3kLgw0/AQEHsXyKns2xjwv5v2WLoyCh5atwUu5aEqXRF
7uNIaDP/tvrLKo7MbuVgyZ8hPo7mV/dGmtIokxu4NMbFJSTpwdNSx5wOefQQXXYSlir8PW8Wip9D
km+t/GhQWKIN9KtVkW+DjLgwoiuke3JnkIrR9rMhCNumeY7M9yonI2hfW2exZEaH0YjQv3jNiRaP
WS5sdGOFSZREktDYdhj8KHdlHpEF1XL8LL8C5wOncBweql/Y/6bUqTAdExpMOxY53OVTbObDfV+v
smQzDqdQhP3VcYj9FPxDI5yU6gnLYEFcU84pbF0MjAvXUu2hodBqj7Zg1eJmqhxJ2RDQiMRpSjYo
hwLoRmSDce5ZyHSUH9XppAGfNolaOdZUKoHxSyDWT6mjhW+tFLrSMUtDKT6lDBzbgsyqdEfEVsWf
YbCpQZKV/cXshPj3GvpbpPvnIkaTEIO3rli0Tiz9aopkDUGrhWWTnjAUySmhg4zbKm0dGbYWeWZ3
32WbbFq1mpt3SxGlOMl0ZGrOMeU1bPzBoRkkRI4CizD0koRUdbxlNw0T39Cz/rzKq9HTJOWi1Ip1
eqpHF3WB4l00+lFL5uE44Ct7St1CR1ZBk0lP9xoO/Fv119+7/J8XcFX3KTnJyn3cpad2tCdQKV4J
mIAC1qNjPEPBR3iGEpmdEH6dlH7/jbpT/lsW8OfnX9V//ViXYp+3KVsdMdkV0WfrGru5Z04vc52B
P0esnEbzfGPVEQiMXVkKOAluKk5/zzcemVvXclUTRmKp6uPAI6PQt41X+HJbN2HP08Em2IpkA4AX
QSXjGnF4A0cHl7JgbNn3IOcgfPz31XwzycZFDZxAhYFsgGK9+mXitCwyOczSk7DKdsJHxCu3kra+
I3+KdzJIrHGde+TFWMf0/d+f/I2+5M9PvvpN8nDERFGnfPI2eNIS2ySdzMPOoQ1e9xK9BQ/hZ7MO
tg2Wnm4lrhNadTTASbGVFvJwEE+FwdKwC9aihzhzJRw5TekPQDH+fZnfDPv+vMyrn2saI7VrNG7Q
LNPvPsefxD3Z1j57s5bab2M9wM1b4li4YH/VZn9+6lUhPvl5MgVJns7+8Ul8Cq29arWEibV2Oaeb
cu7dQYCpguVEW6Ew1724pJAQyeHIiQvo1RfqH0HcAbY1x3XIiTKvvQisYue/WeGD2DNdm1sSKpq2
owlJVPJ9BkeExhAFUSm7pIOGvkwutT30z9h1y5SYGrWdWwGrZBSX4oCqIPqY8FtNxEKdNRGfGxuv
tGmzQ+tecNmHTE4wTyBJzCFAlTX4tdFLrNVTCfwdjbHhSSx2053fPLSXkzLn3jFkaLUL9QVTOZyr
JCMt/OY0jKKHsQEmetoFzP4eMfKjJqpndz+WA5XhTGeuGk2ytfwuZzMsZkA8k3VzPZCTwEEvx0OT
qmAQP3vhSNDNUKBlzT7nvAvJUbnITvllSIAehDt+60WqXNzBAP6dgK6dfsgXUtyIGGk3ymUXRw8+
t0vu3rrwTc4PIcWOofys0h9xUdtRiFwsfESRocEP1dfkQtR2Pjw23SEKSFFgTpLOOVMqhmQmkY28
EOFJDcQmzpx4nBMTsKIo3+EY9X0P4W3QLiCnGtZzTlxSQBPUbj9JBw6KVQr0yH8Suj0s+h7Jp+gw
m4y88GyQK8YJ11+KbyUJMDN0fxuId7F4TKWl6Ls6NABhHZmeTvfT6PfZYJvZ6gKyMe9/1j48fDcv
3DaCIUwprdut7FrkoVrkeVn3Vvgr7ByFXLrKFS/msk7gulx2qTKXOTlyKnkZJ5tGXE/GNuQ43z5M
0w/GQca0IjGs+hWJh9FcWdNqGBGW8qVZaotdoD8EVMJ2BQZBaldqArsCfQ+YFmoW5UkT9ymPZaqD
epJf9R5eLITWwPXNdZwTpNYuTQNj97LcTWhA6T3+H9LOa7dxbFvXT0SAOdyKpKhkyzndCLarTIo5
p6ffH72xV9u0jtVYB2gUuoFGcWrGEf7gyYeLGiXUjtC5qp/88KZFRYO4QvIy9S9BaZB6I7q+9FUH
+TaiJCWiqUxvWsC/7ICJqxD/9aunSH4oiZNwYqx8D/kIRd4YpBRm5SR9ATp9wqnj0KAgumlRKXUV
HHBLnJJEdi5bBEa4tK0FusnPQvegdxdidNXGd6jcpiuUYAKQM16i3XTWRrKyRRL9EfRNjQyudGtx
EAZMk7BcprMiYyeHuLgbarhzbUNpldORFmuvtG7Dcd8pH0cUD4SQUvcNtLFhgteFFbpwgkY9FodY
myoyu63+X8GVHiNym24AQn7YdWK4JyAXbKuBo5i38EEO+YVUE6/pW2LO5HBhoIibeGq6r+W7qdR+
SO9E03tOYrtncI1sjwbQIagJ3TKx4kWPZNEw6LZZ8hcObxwHRDKJ22zUnRflPTW1Holx1N2GWyny
ZLxEjOWZ+/pnPv395pwVFAQflFwJ1Z37mpvBfEiXPjAbUkUcxgAYUDSh2W+4v3/1E3E1jwNhIpr4
BOqaqM8BYS0SXdIxOCJGUjx1XIFVvGgm97mjSQir4CP9pxnXdMyl7tbHWqAWlnJIWPjEXYohnsqF
iOEfiiXjBS+h+KEiiLBDwHOTbw9gsRxQrySq2Kpg+3c9PPFvqrUR7hWch3AQ5AdGeKLb/YY4Plv0
H2p3G4aPpE3TyuQG4oWL+AM+ElDHxM4fRi99w/Rn018Km24XvB6pWcbL8GE07COy0zqQUsSf+uLt
iDdgVzhpsBwE+kkOCs/WuOiQe5t0VoVmVckrH+/r3yfzBJ+VJVR0mcaugl6mNltCUxgtK6l5/Hp2
+fTsarwlWMGNKKfgxWNkLmI3vSuqNFs+heZ4yv6eDe2nr/xc0n9GMSsP5UaYVZJUJNQfHK3xIHBF
uUvtuAGQsMLtBSOYbGHgMe3owabN0a9eQenHhlFHl9JH+GYYth18gwkA2Lpieq58c258s/pJV5eW
kEwhQuVCVekp1HXsD9unX0ZfkdYZIbW+sO8pGmZgEcszgdEJWdpvq6TPQIhNxdsn6Xw/bewGoHaH
l6QtU5akwwnS1DEFzEBtKGlkP5qd1Xg3AP9KgCppNo4N63NJxgnA7fcBzXIxwTo2oyGXySeZJmzt
ocZsdy0HGzrTEsp6y5ou0oArr0tBIHUxEA3jrWC4PsV+8tkSDtJy6l3xjp+r8p0Ab30f2ywDy45F
0UgFm2nazkdjEQc7rUApqaWxG7xXKQTQxzL1VAI64QqHvRz1xNjWkh1aDMhuwPSkA26X1g0wYq10
g/ZcIjsN4Jfd/okR+FIM1LJetoKMFNFHEDZzQSio+OghJuwQQhQ0diDtdm6mOpjbpiru5TbPNK6j
1DsmpVPhfNJ4MrcG4oH7gQylEn0fhvxlSEo2GKkskCAgMKDzYlMlokaE2TNYxtgB46aqaKGw07LQ
AzKR57d9DHHQwYFMQoCK8pErBX+TzAFp7adrzu2Ud5+5q04G6l8GOctiKEg1OuyUKbOMJtXFXrok
7OpwcMObafKOQGcPJRuJLg8Sok7D5Sm7GkJnZy7Nkynu19ma5SnxGGmhqgQJZE7i6+KSFxgljQuj
Qj7ILRAyXYS0eilYTXpgHj2/FgoMvcHzKeWpZP/rSGa5SycqAVjFiJFAVlznSCPkPIBYwAEwC0Bk
o6uUPMufXUIzO1trOEHx5qh9WZHZ6zF2epJArEhwzaDwqckTuRtRMGwxbf1Pxo626anQJk+exVXx
pmQkcTgMvv6+L04vxxd1stkoLGFMDrIoxLeaD8M807lW6K+iVCBeSAsqdED6W2OJ/mi2PkBHQyr0
fai36OQYhnsunTxBEDNkifwe6pIm0Xqb7Y1BHo7aYRzj2/FdWtZ/6DJJ28Q2m7U12VgfBgp3AGf3
o+wKuldq+1Lz2reoWCck/natO5WjKzZ+uNHSoHGcQ9V1xcLN4peYOCcq19pm8kawiKt3BURZeaVH
F3p9uaqay9BwD6kTKfRszxy9E0z0779qts/MTIjV+tjTv7lQoP29B+F9BsUthaoEq3oxvFOv9Kki
fuARFBGLbYY1+dSwEv7gAbg5x5pUT9yg3yZ5tuKDlI5YEA/xbUhhmzgPM7oepMquOl7U41atH8Sg
tC15JcnHC0kAuTKSM5i+V5Vu/TJsTcBFi3itH9eSuTPBTPQXPmKwhbFvmg3XrCStw9ShkJpqJANE
Q1TJDMPrCArLZdi0i9838AlMKrM7eYQbWB39NP7KDaEbZbSeINPTzb/rpi7tlDSMbvtSFotz8PgT
SsOGjAyQMXFlUElXZ3vUKKviGE57tCaC4Rl0LBVnKbeyY65Moopl1y3G45o+trikoW2NG8gCgkRJ
wcYv/eLceE4Fod/GM9tdWjHGZhKLU3csoWrAQxh0ENQV7BQke1Q9YuQ2whpiTTuBve9I60HZ/74G
J4Qhv8/JbEsVgh4nhTJtqfVxxSQUKEG2nqGuRi1YQMga+h0K1Ph+rI7FlneaQHTE3zrFf92TEodO
BAQd5PeGHZ0KVbhQjI4WDSkDmC3jIrwEYbWl9iKsqvCu7kkgtDNn1DzxFjCLhmZZk1ms/tkE/PKG
p4kkhYb5+Qt6y4ORVdLWocXv6A/NS/US1Cjk2NpWcbhE9rxctbnPUXVqb4V+qaTP5EYVEgfNMkXt
F3sWbZGFK2N/vEQvQCGyFm0tcPriTuYaojNEQgu6UFlK7aV1fLYyJ32snrrGplExCm6vA4Pg7rKN
j/jS3E/ZYHtt0kAonUPgdCbSEM0mxEMd/xUaV8oNeNhqqfWucJ80RPNU7xfCh+UvhcgBOSLTJdnk
4CNJpbAUQOfozOSdqs3KsiJN0tuGhNPGLMLXVTrxHE7kDdMtFWFbajeUk+yyuRRs4HfK/14EGu+4
dhl75wrVJ0jV7D4Fy25Dk/jDnO2+Mh0V0/RlBG2Wos1TSg1wOgYTzUnGd8NDAY8SHExFO6ntg4Ao
wrE6NwUnsvlvY5glYYphFG0fKNMpzKDzJUtasUtZWg7am+ahJugCkDnY6jmTmFNBBJ5zEuqiKuRb
aV4WD5DAEdJajW8pz5cmdco1VdFUeyjGTTFdAB2VE99tQCWu4/YtFcHoejjkOv9Cunj6ibPI/NtQ
ZhFm2xwkqxL1GGmGi8pVSh7TjdzsKrItC7ht7/XapkXv1aRAGdORm6Tvzt6GJ8/xl/mY3c4FyBBL
yxkEhi8008elmKw6ZWkZm8yL+93B3GdrHamKxQGg4jFfGeny97vwVA/r2zTM7uO0NQ6RftDiW8TP
wQ4FF4m6SeGNiMpikq0mrATVra1qiGfeubf95GM4WRAiz6vrhvaZC3+5xrokD+JswiroF0CE11QI
bc0VLib9vX9BTTu56RHGw3MRlBQViO+JTzjKVpnryfT0gk5DCfBlXE1iYpQUHHDu1HP3/90v/PLN
2fRKbVJFosI32WJUKBewTjzDQxGGAMq1rqxzsmHT5fFjV3/53uxyyYxcStMC8Em8ztfCAm7IXxVX
3rV8hQIzqo/O+KA+qglV8RXww9/30gn+ADfbl4/PbxVNwwDKAnNj1Xa8zqSVUGW7rKJWmP21bJ1s
Qd6YwjuCoDLF9tYVjmuCsCNJsbyQEeA0Nm2/FomOuX2Sbgno/Ew2d/Lqn2pfFuVjw7SM2fQYZjXq
qW8CxIqR4NkBi+L9OnipUwOXxZS6clA2PZprDJd0L4nv5Gx1tgB2olEpfx3DbJaiRB4H42iQNezH
ZQL0IFmGoBftyrXeSe0Gt0SlC2VabHWVaAM6Jpno1Oeb7CdDsa8Dmb2DrS8Fh7BiIKDSLB3d1k3v
VMkGDLqdeH2wfNcXR+2Prn4quYMSOrcaJzONLwOYm7TVyjEyiwRpt4zyqo4urU4nbCuk1xHeEJtE
vcwBzCNOE9nmOoLHVj/AlIJgqUkrdZdBLsfM0mr+i5LN1/WZx1ZhXOi01a3pbWwkTyNmbjep7ySx
16sriACWtok4SMAOmug+gSNHyRid8CUVpAMaLpvEOrdrT11cX+dpSpG+XJN1LY6KHLBr4zXwlOcY
TRFAxKiRN05yVy46ENm5O/75/TSfEOQzvs2D8v2raaRKWZDzVbDD5QQQ+kyz/b2y6trVMVjVFAIw
N6qdGhfxS2M77mBMBYaLUWxoS9gmBLa0LK8ioBG0oJYTDpD6zZhcHBxFfemIdhwZzEK6BZRS/aGC
YyjLY4Ua/EoEveAv4RKBhj5/CcinHl3FgkurK1Nzfp4SVTFtr/ZAbUkHyjOp60t3wVUHUDQj995a
BzQPrRLpdx23SJ9YrKCzQ6cKVBORiIxJaLe4BqUc9ecub+3kQn8Z2ey1CHTZKLWA6kb+HsEfpM+m
Ryu/3VXmNm+2DXSY3gaJPi6j4DoTRzzBXgd8IFogZrKyEdMpE8iKy4PyHI63AwJpyWPcPGEi3jpZ
cdXSUdTpfmKSMHLkxeKhQTw6xuYjvcLyvXg4pNsjjPL6SWXpqOboIKGi+qYILsSjHcUbQ3eh7sUv
2JL5q0nyJhAXSnxdf2r7w2xdqiGgIsJ8uB6oY6qtrUQrS9p02d4IV/ASU/Oy3cjxS2S4HbEmRKZr
nF916+J5zC/Nci0DW05gW3pQzQA/WV7Sb0XsoJDevScQhpUZrpB9zDQHGbZJCVSYCpXNx1Hfmcau
tu7MfqML6xYBSeShKbF6QbSWXHGVh56p3cNEAM0UUWtFfcaLyx0kDAvLMITXQUuJji/RQN7jQgxo
XVXXR+m29+/SiOJe+aACgjC2INS6W4RDsJtgd/ZXweFJyz9Stxh36X0IXae4/f0Unn6xvmyJ2Ytl
9keizyObtX7CJgf7UtpFZO3GTYKNuS0va0j8eAJx+5z58HS855HE11Mye6bMqPObPKbwKXsyVWmb
c3xlvarv6D5zDNBbDbwzXzy3+2fv0VgeI0nq+KkFuOinA74w4XLIlsLrpMlTo/y7YGmFM0HLCaY7
19w/E6zN+i1x0ykFgmFThDahNmNHAKnqwZ+loFvfh/fnvG9OAXT4IOL65KBTBjr7mXLc60eM0JJb
NlZDWT1zytKJAy+0Vo1w6WMhvA14VcADtBuMrlFCpkQkwGeg78gmBaKJiXOErTuQSDfAGD40n+Dz
AWJUYs8S9xTj/kVB/vTi/GfUn5ndlzdo6Dtfl8SpeShNyrAoEKC1rUDgOlJuk1zMMpNFA0Pl3PKc
++6s+1QBb4tzf2rHwZ+TF/3dcJ95R6+ktcvuV9z23xhincxTv6zR3A/Lrw+VmCj51FcC2EKfFBNK
UDNrNOVDmm0CDfvFZxivrkxAuB/luwQV9REE9H91JizFMmWKdz/UvJWoTJuqBdVG7wFAzh0Vu9vE
zibnDeo+qDouLAc6ze9fPdXyY4v+81X5+9NPjFyoXfB/Xz2gifoAmUpjoWFKLjM6klT7SZQP69ET
0Z9Diy73WkQN8xuodkinP5+NFU8/2v8MaRaNtEEux4pJIw32l1C5KNhXL73mWUSBmjvC9sALFzK/
AzZCimHPtjbOvPEOMb/oKUO4BVI54Kh8KUBntX+frpM5tCoiwIHFtEI+OzvRZe13URLQmdGmKlu+
nrxa9KvxEoLrapK5Gh+K5bA9vp357JSvzm/oL5+d31xarIlpFvHZeN2TULpQ2XvaQZhBOxYsUSxK
Qe1rz+d6c59mWT+/SywiUsZiS86eJOpnSeIfPg8HEr+4vUvZXh5duV/BmizjfYiPVulg+I7ThpP+
wTgboJPa2wXlnARJ+qOw0CCNOVb7UE/xFdAmIOOB4lUDKt7HG12+0ppdL3tJuUkCD0SLVnDLYSW3
PQL0Ga6P0V6P7wBUn6XNGD+uG1MFtmlizCfT7tKt2W+LmsoyD8ci+s9rcDz+yaiPRZ07avsM4jWb
TJ7cNXLZbbq1YoDaP9jN31r3wNQbVFVDVw3pSYJvwBRgpUtL2d+U7QcmR6DKIEPljtR94EfmpUm4
EiCXFsUrWbMXVdQhVf0ST3C7rhEpHp7j+Fn2981IL+LSz41Vl2wgYyTKJkKhVibseNX2/oN12xJe
f8SHRTfaQftUqHcQOa7lxoFdwBUdPw45bZsD4hOo9+FfHL4Cq0/UB+yMpYIb3NFV6EjuqC/HfKtr
8PT0P2mPIEjgxXwR3fVxcXyCFWcX6gr2arMH9Q2gd+B/7fv7UH1uoTKl/avBMWs03dUqyqlH+1Dd
IeLXwya1DPglXsR7Lt5g4ynnm5JyQEoHuUBQIQr3pXo5+isr3LbDRmqfm2obWw8qzPIxaxZd+/dA
vPMcdQ+hqi3S+M3xC9fs/sYmJqEOiiqJsKWokbxNml1gZ970y+Ytjy4rbV93LqrlLXsTDhgIqswR
nkdk6ymPhx7uGMFLT5PuBSgnYb0u2taf4C9GoGeuCO1H0j/tK3SxVZF/gAPP9pXU6lUU+SoUzA1w
RSveGwEHwnpShFfNfyvhypUjN3m5OrS4I67xeBeh6F4KPbZUVCgcwdabtZ9fd4q06OvL8LDVqqtI
ey8Pj4TcziG+F40KNbgl2MT8ZqAfDLVKPoSYndygSpT0yxpRC/B1R+V+jB+a8FnM1kgfIIsWnFX6
OPtrZ7FjClHRCiIxIoVu8S4w/KvUOi7iFGEshpS0ePBdj/Xq6C8rWBqE+/oNhCM52XCRV6/BXc+t
DmB256/SJZxiFNEv0mFhjOuodjs2nUj6cqBX44+PhcqFYsOFKJqNqLnsytLc9tJq5NDQBclhjLgN
XPBA4eqf1vj3S1g+vbDWpHkuqRT1Z0XFNjO77nBopwvDeBJjNzysC0tcQCb+dJM3wy02PKqHPKuA
Ux020wCsQCUOdnZ7Xh3vs2D67Wr+3Gb/jGaWQB6RxmswDohucaPipnXyA8wTZRrVm5+5ypSzp/lG
hfTqKP7FAUFrQEaHN1NDdyh/lQ47oAuktmdfyFPXqiIpeEqZGlHvvFOeFni7xJ3ALIG2pJrtCeYC
PZHyrbWP9JvGJWjP2O1W+nhmfX6+zczI1y/PZkRRJFqgtRnxSHI7mpCKUmQf1nHhlulqcnZvAupb
+XgtSm8AfM++KNNWn6/I1+/PDn7Rx7GkCEZ0m7njUlvKr801NY7bCHpE5xgAPB3fDt3jbbPSnN+3
5s9EY/bTZ6dQD3OrSA/8dJz5xnrjG3DprgUy55RqdxuDLpO4METUwOHNWvfFZFkN+Gg9tNewtlB0
jVYiOiL1k3SETCdfl81bAhNJuoiON8n4qNkjtiiT4dvv4z5xpDSqs6KKEA2u8Mp8s4i9YLV9NYA7
griKnovlAe1sICTSoei5RRbHe/1OeQEMTM/xemgXibVKDmt5lXrRuZ37s3/Ohv06mNn+CS0zGht5
zCfh8gPhZWIL7wAXt8ojNYJn8U/wkVGvhtmBJg4AgireA14GAX5mMX8Wa2fjmO0jyYjUPg77/FZr
FmA+5M1UT4s2x2sQJR7lwDW2TWiB0jH9F8nfz008TQJZMhEuXo/ztl1VJEZcl1rO61WuJ+NqlFmk
wxai08TaQDXmXfgo7WGb4zAVX5xtokzx8/cz9P3z0+3yJfc8pGKPZ5qS3wLlQDBKTF0fM+vBpUk9
8nFQdOhtPB/tAZ3MjUJ7uahdUrZr8dwz/jMv/FyFfyZidtvXco+NuSrl9G7DuxFuX7soXoPAKXfj
Dt2zW7IP3UnW4nBbXhqoY3icsjM32uf2/202ZjsyaLsgjOga3grWRSfayLBKS1HZGJTK0MIWlyok
Ky9QdyLCxjBeMxPs+GjHd1QZtPFSRHxMuIhuhmxr+tcTfQUCEDtXv5FqNz16Rbz1y/uUUBtRt7K9
FJorobTl28CEVbUzwJ/eDcolhh87v3kuKEIMxG+N3Yp7Knda7Fj+XqMmYQV3loQJiYjngPh6xMne
FgTUMT87+ml4hREK/R6YL+rjGG41qnm0ptC3FD6Oh+cj8Wwj9zBvoS1Gi77btxl2nU/j+CqMdwJg
riuctH6/dZSfDzmbzFQpyiiqzgs1O2DEY1hfmno+Na/6ZblOn3Ptr5hsusvhb//WTHh7KKBDjAqS
q1sL4aWVPOWSOgAl2SvFzbCPqR5rHNxxl8OsKXSixzMjPHUKgXwgjYoRGsgP5fsxUA/xMQhzRiij
Dly9tuEN3RKVhs2Ngi/TotFtPOPj/k/YLtUr5QZALgB1yA74eUFPDfCIfRUlp/3AOIT8kHsTkAb3
/8pqXONAifRyrNAVaddS6BXnxn7qCH8d++wIRzQQZLFl7AFKb0tJwUTFBh9MXDspdeolqiIF/9F4
+B0Ol9ClL8xn7bJaluUCCgpYE+Ua5STJ6xw0U1eQxcdnX7IzTHFNkHMOndsz+4Gc78etQ2OaKggu
mNigyvM0l+1raU0dh7fDtbLobM3wev9GD4In60Dl+wLdlT9o+AT4CGFpUUqL6IOYNR+W5gtsFjRg
SG6Gate+p9IOZWJNR5W12pjidd9tRek5tfZU2UWpXJbFXYP1YwGptaKyfJXUOxgWBMaivkhKOxCu
jXxFIbBvr8TuApnylJxR79ZRfAW2pjYWJTFVyPgmSWv+P+wEJgZzgec0cELk0LrLJnZz6BmO8iTb
JJYXAtI+2+i+7vAOXCCY8pisiM+xiONPPO5eJ09uqsxO/Ibezogk06NxCVIZrUpLXhSyp8hTGKVj
Fc9mbyCxuAqJYb7sSdCsJRDiGFE1k/GAxnP8/k6bfIyFj6LBhWLEVRtVJsR/XDgujUKP0QbgjyiW
jpNWscgIjPwVbvFHzRkiV5Jdf7yu+ct82zxinjFsDohwBugzaYh7fbT5WoRqBaISKTQcnK73Yb5u
saaV8SGNdToi6COhP4/O+Z3RLovspvD/NqHXhIh6ORoCjeW2DBGBWjMCcB4KikF3TCp2gOy9Qw/b
eFtPXqF2XtiHdz2YUgxI9BJsuA9hA7fX3Bb7bI9asK1fmBj1PsA5IcxVCK+uEJwCCnywJ3thuVn6
H4q+y/Vdg5bnYXD6doUVTKDDJfMCedvLW0SALOVW8FfRLXCLG4hGsmS3k+fi1CCv6UVhFIlL8bDO
L6l90hBx9JvG2OgcBB7iYqGr60p8r2S3JKu1dgZlUhe8FvwFx7SFBqUtO7aLLY0QBynQ3An7FX89
eVhIiQwqUQWKTFrU99aVhjnJFvo+WEBU+P/GLwOyQKELXKx+PmprOLXAUqRgNayaR2FXUCe1lXV6
AYYRpppN1QT1ry0h5QR14GrEi3xpDpMgk3npP5T+JrUTB4Ad4jDDtbAkjQ8ixOgWfLEwF6r4PkT7
al96zapwuy0SdzlgLLQr0otPSRljfau46Hhi2dU+hYRbw0p9NLe4BtSL+kLBYOVvhCkw4eJLr2zp
kOZUAtWaKpK6ba+tDwhuA7VMD5Pau+JKXlWrfim8a7fCrlsVt7mHd2PuZctuLY7LltR0Ga2Ra6Tf
hZIxLJ141ddLuiAsLQgqSA87YRn8jf/mG3mZfwwwjIONcnW4ifYYXfcvKKVq0dpsGU22PMQ7YqUJ
eDrJGojDVsRAQ7Uz2P3hjgYX6izILQLByTaHB1wmbfHqgMTwZbVO3QhfXUZONYwDBX5qjdTYNccc
+tzO4i8r6N0fPToBgR2soC868k3s5V7vVWverDBajbjCStcofb/k+GhOcFk+RNUq3WPHCkCEtyF9
rV8l6KSL0gte6muOuiM/Ba/oiF/2q4LMYSuBBbhHIOwWNky01p3COzjvRIQ2604LbdO6peuvfa99
Yyz+xHSLoM1SMtMWU8HvSi1W+Bi6Vm8r6UN02MXIJ5s8UW3xNql8j4ii7g5OdQ9lfB1+VLXXJx50
f8zDiO18kIXSpD8JvUpHhoCkHiG6YmHeGXxhWMjlClSyiG5+hjF6coV3x9JKneI9SLe0c9H06Hwn
f2juEEAodcd/z73YE86Yvf2ENpB7GaYky5jpoV8wr/f0UB6zTKpDAkX0SNqNeK9g7UJHa0/aolI2
Fy54g9XALW+aP8Al38SDQxOfU3iBB+yZt+xEbPN9NLNMsBzjPh39KrzlZRqx7sKGB927OwxMzXuQ
zjSE+9qlOKH+VQukSRZclEpAoAO9Dd/iAKGL4rN2GC+PdzEOar4D5HrdWGdm7fNJ/R7afh/nrJBO
ro4qWcasKT7sOAdHXH2TKoti9Dp5OUkkY3/XuzFJJ/tH8cTHc4C8z97/LyOYO0eg6dL4cs9MlTjL
eKjj3CJg7mC3yBaJXvP3uHaUZ+OuXnaGMzrtH7Vf05ZPOOSIv9ooQIMS1ndoOoZu9oTOUVnYEsoI
qQv7U6YihOqJM7zxHHMhaw4k8TNL/f+YQlOCkzB1I/TZFIbF4SA3ZRZSj0Lb7QNjI2TZrlv8CIJL
2vZ2+8INY4ebczP3k9D/ueP/82Fj1kcV4qPfJVoSUmhBAdFcNBfSVnBVR7mmV4QETGkfRmdIzmRD
J/Liacv889lZfzBplSI/VOkUpUWvk7SBtss20qrwUPK+zHbKx7AjaqgvhGf55vd4/ESd4vun5e/x
+FGV+lSWmep0l72mV9qOwxMhPrk/POcr7Tq8ae6sv6HbPIbX6vb4/i90xU6GqF9+/DwjCEYpzkfm
HP0NHNWuOcgj7Z8FQEMfee2r8YbbkvAU8R08JaxiQTRyIZyBrejT7/x5Zv5ZgllsjyGkmCm4UbDl
xmWREpVt6Ud18UYBMdQ5Caqk0kYcVodX/1MJkKvOumreKNhDxOivtHX/jiUc6aqiTDIi6DBH5Tb7
sPb9OjVfiCajHr3S1fSLugWXknGvvRDYSNCgoO7HdNDRV8ZLPSepqb2aijlhb9E/ViY31ZaDd0yX
3PQIvcUvzfZchehkme3rDpzVBER/yMYyZQdOfkn5nwlJ7aMZMdx1L8N987e4kKnChwssSavKzZSd
AJsYYaOn9iJ40db6RYflyL5/ZjoQZpBzL90ZjnhWO1mdVuG3VZqVDRrDDIYRFfpPGqf4YDR2fgVr
iQb3tTzY/oPYOtYuLLB9Di+Uq3Rn4js7Lctn1zl21QwBqsk9veCFwPgagiKg6GzRUoeidnu0eSJk
Ls0PvXYL3UUASl39C9+mU3vNJD+XJMMysBudTXbvD4Y/aPnx81dMPvfS41SAQpfUTS+qM+/RT+4R
d9rE1bEQI6Igqc++llSSiaspKWC4ps051mxP6j2Hj8yw1SrFNv24aAa6k8jzr2Jhh74yubZQLkUH
NQks3Kfg38TObfIJl4ATHhwtdKiXYDw/7f1as1EFUsddRuEVJeHcRRkkzWyC/HPX88nL6utPmS2/
nv/fTxk/i6pQ45Fduav3hweL4uqN8RbQkn0c9v0HEbuWeWOzCwm8RX9x5tY8uYJf5nRWZ8k6s42O
FXNKlQKFSPqErgrXKHJCNJI0TxdWw/EBuFhbLQ+th66oli2141VXbRM0dCelwPb59yH9hADNlnkW
HqV5EZhKypDSJ2Bhrd15+Kna8XaknmZLF4F7rqJ5sk/zdTVmr/TBlztFaPhiv+zB3xHEIlKE8x9J
MVInaLSULjWzKax3sG+wMetBYwAnF1tpweLthe6sj8pPUtT3SZi/3xC8K0MeGNLUs5NblEodQlbf
DQlz0J41UfIN97q/zkhR+z96+6yql9ngHTPCRiKkCnHotxGj1AlNn6D4BI3/ThLW5fB0FLbHbK34
G6O703JhkZOZN/3fUUPNmfzt98U8UaL9dmaNWUCgJEVZDBK/Y7RQ8HOY3ghaGx6x6HtScELoQL1D
Jy/K9nhaYMu3mLJuLMncc/W600fOEDU2O61Bed4aDLMUKd3sc0Y7nBbcZOA926BncOzWJgrjW0H0
CuDFrhS7pQc8X/WSdF0IWxwzMnP5+7ycbISZX0YzuwAoBVdWFDOaeF3C/3sdHXwnlMxBTxgm2IbH
dHN4nDLq4WwP7FSYAumCUppmmpo2j0m1oyj3mhRNW6tzJYRqajeUcOTE47IfHCnadL4HA3OyKZl6
ooQyQbPPVef3GZCnm2X+An4ZxnyHG0Ham7X/uR4iqhekw8sI96SRRkpqol28NHJXRneYVrI9qXUQ
t1t29EeDg4a4eefVVI0kVJ89lLrP3s+nnuevg5ttWzROKr2RmaPKrXeUy1TzCTxyp122pNXArPtF
8xzIz+Zk9DTdBTHC62sjdCg3Z4c7qj3/VduHo/TPuhnTVf6l71IfI6UUBcYUoJcQwo2Ac+2vLcn1
/U0kLAEtRMhLpRShsmwDjhEF5gz1Be/3dVOmnfnbus2i3Kbyk7RE55upMcKdb25NhG8WSX4TpE9F
etN0dwMqm+rLob+Kh5u8RfZ7KQr7ACms48XEJAop0ugR8OVVWTgmPj7HbXwgnrwOjwSHBbIQbkAY
uTzXtPuJo5vuVLhNeEDQ9TbmdJNKbps80oQjuszKu7ZMrlthI8kOul02AgK4+mEA4FDARoZmWPpe
w7/jQb2oM3ukq3BeVeHkTH4Zz+yhS5AV0ao4mGYS4DsJPyoGUxW+FBcHfOJt6M6HxEaX7pO7b53L
TU/u8S+fn716fpimNVyw46RgQCSV4oZm3Uw9eIQ9wXhQz6sez70HP+mWrIEF6oaNbADz/Xz8v2zi
WMoPjZUax1vESChYk6vTn9mm3bIQ/kKxexdix6C++xFvMKQ4VNsGtHnsr88Z0Px0/pyNY5qcL+NI
y57tgBc4mtXVa0p1jXNji2uVuvCn5Sg1R4Atl7+fnZOv4ddfP4tgj+0wTrDSI8lJ8qpXy6BfTrj5
qt4jbqUu0ckHUXOkGoxe2eRGXVD/62yK9GfGceoJ+DqO2evT6r5fSTXjmKILHHwDGwhg17l1h7Z+
vRfl28x88MGpFabXasuUfMLVGSJnIBK9qqXsXbzUkReGW6jZtVdpm1hYBedc1E+sEtgsQJw4Nauq
qXy+6V9WSY8brY5NNf8cZwvSFu0mlyCMhI5aqY1kNSokaI2eyTROhKB81xAlRdTZpD+0mToDjwpJ
ocXto7arAbIt/2iPPI/kyJgPxcvW87nyf1+UE7Wi7x+dXQeyVOZDVfFj0ctM1+AJI8sJ3j9j30WJ
4b3gHklULU/dTeUqQ1ye+f60+b5f7N+/P7sPwlQIgkqSP4EeGSqh+Jd5Pm2EdolyvQEP5N4H7EW1
3YtAUMnr/7/P67OKFd4fpThk/HzY8NpSQMkNJIGjAPxvnFzG8GXd5c+yk3q+upeS1zNf/3kivv14
ffbgm4inDmbKivfLpqByuET52ITv46KjhEw7L0ODpLVztFbKB2IrhCCasNbP6rqdXANo6CS38OFx
Efh+LdW+bw16Bb4lGhYHw0EKdPQyLy9IqxvSj/Gyf+1fKF0J3qG6+n0KlFPfthRJR99DBz09b2gX
LTIG/VBlpIKdOzxkxjI1vGH0+nxVMgEiJvZAAijYXw1PaO/18qZmpoCYwg1qveLoaH/Rv6KlVUdX
B2VVkF5flUuD5sMjSE75MKE9y9b9fdTWiVHD2IZCCtUQyMAPiPBYVb2S1/mteYEAg55dWd326F80
Wo7UOAXARbVF6N5NPdMmu3PKO2BUwaqIHFqZxlZNnSOGn04zLARgF8CyaIQ8KchaL+p9vE+AQ2Pn
ZLjHe0WNbck8OnVyQVv0gB0QubC6VpG2VFDaSZ76N/NZqS/HzDncoTqMkgBVcRyadpmjv9UQEnBw
Uf6qO/MNzK58XCrDpo4c9bG8HquFvqrv1eOSbhhGg8nD5Cvb0g3eS/fIdMabal81rowrdk8v7jF5
959oQeLFdDZfU6bobXYJfJvO2SUUGYesMOM2nzSMxXKhvav/Q9h59caNdVn0FxFgDq/FUFkVlPVC
SJbEnDN//Sx6BhhbLVjAYNDor22GIi/PPWfvtT9HVKDYDZB7vVQUtqYXwzl8Ln51Tw0gYeiD9aVl
bUIp4KGP/Q0++u0Xl2F03NRU8JGX4Ul7/vcP/80OSlc0UTRFExGGIv++kj++DYU/640f1WS0HZeA
9ANAnJWyH/ftG1zIIw8lFYw37H8SHf3XJW/qqiqbmgwvAf2V9aVyEMXC4gXiuKAX3b632Tstwgny
uNyxYOf4U8H9/QF5HS2FlD5L+U0Q++NCc7/TfYbsI+GfKO9C7ZDDpaic0Y2SKxA++6cr/GZnxhX+
/wGVLyux3g2y1hscECiM/hS2TwMiuoHs432pb6Ni3fFoZnc9Yhu5OBiMG8PDYDDSUHlgVELNdX+r
JY+IWVeE1E8XSqnu05KqH4qYbzq9f5/mlyW7r8W+rix+CJHe6HAc32oS2DiDpY3VrEzdLtZLD3iA
Z0Ihz+62wqSDdh531rINgZzqaHToGQ7Pbl6soaKWFF3GT1Kmb4ZYnCeqV9MiZ1Girvh7TY/GcjYD
gdtZaHRmV9ZpcgU8o9XrxEI+HVSa5zqumRiWS3LpulMSoALp5FWKLB9Edb8JBtxGGKziAi+Av2Y3
UOLB9nF08Cn2INwTovNOh0hxRuWmDj4EjCfyghUmAw1FV9y7TbHV1FWq/bhR/qae5+IsZZkqKIQU
flWHDpkfK3lTjtdK9abaaxFk9OuGBqKLxWcFlHW20YMmFmGSixoSJvHPD+w30aLLO/nHWXypZ9Wx
K5IubZd3Ep4uOZvGcQpuDaJWpPEBnXtQI1WUnvqJZb3aZfoNvMQCfZDpA5CMsJFg9gig/E+ZLeKT
hYGA4t3ygnTaxAhKu/xNH4tVUB2y3LDl/tSLqFMKUFUEalwT69hDsC2TDVFxWg/XnD5l6iIPIRa9
tx6atLL78j6T3obKbSo2m4SfTR9T76W03tpoM/NxqOt74tXMx1x3hvxpHLcLaQeMJMlUi0fkYMC/
QQIoBLumcAgdZD6vuPPv1t2nUF4TrH4ZDNNxS1SYqp+ioLc1/VFNVdfsbwYU98Od/xZ5WuzyE9Cf
UJAPAHIxVyFWGt7uYpuiFnCjYXEKZRVw623LeIcBBB4V78dm3NKr+Pszo6MmZh0lEFZkePCliUB6
kqD4GZFY1XyM2x2kFXk9pW5la9adGpJxMNwF0j434KSTaS8dm+5JI8XSclLrI1OP4JYQ3vxQgcrL
gvGvk/qysht5E6eCzlO0rHasIXY1rdEs5XfDmoE72hvS7EDGdo4KfYWgK2HRLZ2UH+ow6X+1bH+f
iMruDCuXaRqUY183yXOUC/E4poxV+n1tbJXRC7dAvK1bEh6az1JyAm3foQdF3ngwgV3DLMoJMKrw
H4oIw1L6CUyEzGhbB+54Ns51uAmP0acfbRX5A+NiTnGNFFU8TtqKBDLzWLy2Lc8XeiWvK24i085Y
ROMleaWmVbspxJX6otUb1UC2FpZ2jDyQfBLpMqSfBQcMhRd/Au93npmmmdAjEutWM7YxgXAzvOgg
C69D+pF098kMbQ97rbERi4c47BxpNl8s6UEo7jTpEJQoZMRnqdqm4X2Qfhi8uVCxcAGk8EvbDz18
VJPPWvooU7uV3yGLr2t/Z2ZrOQvBArjpk3IO4HiQIhvfBa/ZdOLmFJ9+aUtM9IR9eohrp/vEukpl
ON+2ZFYCjTZPE5Dnart0O9GKw3cGLel2F1MHE66aK83fRa2CweUpkQhmXmFqylganM4O5zNH9S+U
iwEQvunEbxQI2kqonvwKWK2xFePHDktB1rDwq6tCUcmqB+zPQLLNnzW4w11zMBvQgwKuetLRP5Xi
GJrQEe/F+diTC2nedNKdZp5GxkDzWa73TCaRmXVEmdkVrWrWO8zHhOqJVuYpEl0jY2vuSnJsGbba
9W1SsodavnzpDWmVXXm0UB9128bxN9l6uhfHlR/YFb0vlNJoXbbzZwDbA1FMuRcwpKA2qlw8KDcM
rlPL6XLbslzdYTJGp0Tfwtykc45pojsj8b4VXqZzQXTeBo4EtVdwK69eB49IInaPCREuEva5q0L/
n27lXF8rJ6g3ubaqDpLuiF5MHGzBOMIF4Dw98eVAopTHZAitda4AxjaZu2AKTvJdI+77HQmWjIbI
nUPkzLPp6bdkohDECX79Ljpbn/0Ni6P2WT6kD9UTE5204LcBim8DhlOKB/0gn+GFAAlZzRt1q5Hl
O1Y3GW6Mi/rGiIuyNvWSZlsLj8hdp1/Nr3HE3v3KKIgnjzZ5bTfPJjFH+U0AtT4CkUEZ2K2XO8nM
G41iHJMRO19VfYNoJ7ccvbUzWAjooFL/TLE07K3u3jxld8alX40ri6/lhntVfvau7BAQd4sSPF09
05EpSCTlpYNqlz/XzXX06dM4ZMJI2bqfN+zAmIyhoGPwLj+Pb/qZvg21l9W+as1hsFahdLHKamMJ
qLKGkpzkmKxAogGY62849zQ8Wf3LMi+9F6ttMj41mp2/STczPdgkdorp3FS4dOnyGujqGZpEjwkh
ehhALr50qAyCo1YtYrdnzfTm2GaLKo9brbtPX4vWzZBmWjdDvQXDH8UvQvSIBh5rHEc3pdUAGLRx
GcXzVPFrp5rXwP6vnxK0cA9oXaXCUVBhNct8u5yQlW4HyRFRucngLWyyjRh0j9OKANIsfiH6a9VI
4p3OnQzLX+G8AThhQNQVXHp6Il0F4iO71xTjCHKmGi+LVzyVnzSSRD7XhtM+JI0TXqnGmvw51Qw3
MYlyv+gHZIHmQTzVnxJArHGvO8aaoCovuKMNZWXuxB0mkaJCLQGifsz3JarT+gl0vySulebAqzMR
+dAA2Gt+GZbdTWeeFTaQynWRJvFaMrfn9xoN8Oh4Dr1OIsyJdPpnknKL0dPbY1+uzeBXoNwAlQRi
brjiKG5CvgAjggYhJFjhIU8uZb4VlduIGLdLcBReMyy9rNpsJcXsiuIBtR0Jt1Xs5CDtBHKJe3eG
rQCiQ8MlPf7quZNCg8YfpDVgckj8yC4hdLgp2jP+r73R4vYY+Ciq0LNTLcOOipRHSzmJ41rICao8
9uZzEJGoig+hZltk+oldCamrWeSzK486LcXhYg4QGClt+m0Vry2+RAlxsjlLd/8gZ1dFvwgipdPR
0C88YuKwI8Q2Iq6TvIPK789Gz0I0vyFNI0kSb3nhTLGjgdvhMk2fjm3H5+NWzfErw2ndkFlkz8gq
zehGj86NeiNhcogoictHEgnYP9qysvzeJMuvu3HNHVT696HfRqEM3KVz9IYg6GOIzFKa32BHrhqi
uErg0GXpis9W92HmFJY4jjqPP2t2qM/WMneY7yXptLEtYojpMaRUPRnY2q4YdzmCWP6eCVgSor3Q
67jZ1j42Pe5Jq54QpxjZlg122eznjqb4Jk0u6aO4VS5CT/HjFNYnP1xjuHF31t/93q5QLdR2MQDa
XcFEp+Qvon3XOka9Z3UsoxPpzDRzJZXMiiOXNii3NQmn6ZLe+cTtMqcnP9qbwraKfjGv8f1NPB5I
sB+5F+gz+weClXWLwqs7V/2RFzyGjwogG9Z4uc6QTLspaMJyNcQObM1A8jLV4T8XOk+JTl2/qYSV
kFOTu6Z80+kHzbirkre52NXc1IzBuXlp89wOtBsunfcinRal6BjgfMAWi6QeRfuzz6iLGLsK2PRg
Y96e4gc5PrfxScueJPE6tntpdsz39NF/N1UHpBG/oM8fR82qbSv1xojv/OJ1WNBreb8z6tZu+BAM
DWl82q2l12SEyWcVNY2FFbw/K/0NjItVBM+jWQ/zLhQPJGwlIUlc+VPADqCY1zNRlinDQLOlI2ic
9PpsqIc+XGfqs1nuG+IphH7dSzdtu1FIREgCr1qN4XpUXIHC0fKSzpnwDcCHTtl/2uxDTGHXCHyN
0OfRVNHzxs5Y5LTwGDREV5vI6UObzAxbQDIi6fTcdDa5ykMinfvgSRZvkhIna7udhPtQhATsoDJj
feX/z4xQ8UMIjtE57bgxws0cbsZhG+hH2JtQixzVdyLE57od6ICe4jt1PFQ4hBjPZ6uC1ULyr1Vy
YSBTEVgTWM8SudEdkW52O61N02uF6yxcdR69NLkRhf087Trk8UTNSix3kHHKFzW44fOzoLFQS/ch
ncNuu4TnDsldzq4UixM9OYK/xyElnHlTA2sG9C/4VwnIBicZBh9m94klSSvvl9Olc0Y0bEM8jLDI
5HP+A3ucn8qetlt8kjnNBv5zxSAtmekloz3u3y3q4qDcWePaiPfF9KvIt810VTRbrRBTrBqcB21M
E8MuZeJ4envuL2lLCbmvu8wrh0slvpWm27xJ/QVZu5FfZ0YzNfUEXlJaMjm65oPOwiKTbo5zNgly
FxE65RFCS33Hfyy1js6Hcun/TW+L3EI7suXKqWDqYaVi6hfvYwHRHNUX3C5IAfJjkm/UbDsFGivb
R6tNtiApuF0G9m55vA/jJQUXrsCB8XwZbKZiN/XvozERAo8tccMx5mHV6s2aZzyaWqfKIYT07z3Z
iH65Dit6eqyOXeEgduKPKCy36tnIrkmxi+N1ahzijvIRLioVFzbU5JIpG00/VO2ncEjxjAXNfjIu
tVXQkV6RJ5jR/I3OaYD7xJX7hyolzf0tmx2L9RQQmV+6yIcU1ghFcmvzoe6JTXpDXGGqg9eqjm6s
GOmPw0oWXa27Ew74MzJWy9B6MK/FfNXVE+BwtX+Yu9JuIlKVbiJ5YQ6U6PgRy7WSp7SO1m971ZEN
Nh8DWYssVESaszjGbsK5UhxZjBQBbxH5Q4hUlB2N8p6ABGVc14VHs0S8iZuTZTyU/SYrNogkeTIm
ckSakxLzTpWIgvjS+vuiWkfVWkQwTqjc5AzRqSpdH4WeaDx3ynYe17HpoiMsOg/3bKrcgChLOXxm
mo4monzUBJxiM/V3hc5eOak8NCK23za+gUDISfvZStPsoX9vMxZRknQz6P5y8hSkpIGjy9gwGBy5
XhZfRIv1Xm4+5fj47zar8t+dOntRgxpAZGiu/kfB3LYta6H4e1BK9A4p1lvmk3btE3R1UHK2Dd2R
7qyLA6CaPYLd4R9Ap6K/pjAj5CF1yTXoDDoJTqOuZeXUmg9heY81VWTg/8MITf1mom6JgF+AOS1A
768aH6mqm6g2pei2Z6adlWd9OnFr4KZLzY69MDKqDQngi7LHd03LVVvCSZ0itMfkxaK76v8avZk4
GVubF9GoRdIU0z4RaxK+N+Vsig9a6K1jqhf1qlu7dt4a1k1mECpGoEzH5tXBXxKXHmti07//+4f4
TqS2XJKliZJumf/hJOdqhpaHo9wqp84F+C9IEOFcgcQm4H22QAbJSh4wk5OEuqe8UJ052UCq1D1q
pOg5mKHA/XC7vxtnW8DM0VKoCtgu7cu0KhAFsRnlPLolGQpIRJmTfkLrJEPyAZUscWmYVCQkYXqq
TSe585nWFqefJ6ffNG7gF2PDXLKJgP9/Hd4JUiQrcZFFt4nBWI6gLCIq0vRQtJ4f0Xpz0vgUtetE
OAolniTjnCseXhm6OPb0o2fhm7nE3yezvFB/tOtpi9Nt1DmZ5euwhPrwUSduuUfcYbcWOeo7CPdq
SLM5wC8zQ+r6oY/1Wzn1tX2kGIwPRYhmOPa/NJyzqOyBFfKzcAb5vre2c8kOMzgHyhO2WtsYAvSD
7UqhAkNg1Zf8q+4hocieCMdEC7amwMV5BMhDrU+GfscnLL7nLVjnhFUHm7k7Udm+BOhqYxf01Z60
iadmI1804xDmV1B8Piu63esbs3+ADqOQsP3bhQvQD4OchdJtpeoXiTBRVVsnlSMyTq+PAcIXlwAy
BEM132P2eY4WOf9+ib5pVy9tYmhasiRCvP79JP3x42SFMPSpxY9D/KZ4xJ8LgNDNSx5SJ6odxnVE
wk5OMHAK1D580Ki5KMl/OA35u3Xqz9P48oyMnGHeLA9sDOyiWwQedKRAFi1zRz6VYeDAaIodUJ0T
MpBfigbBUabLBAWa0Q8RH5ilkJgZ78i8/n2HviEsYJBaPBz08mXzP53ZsRYltG9BdCvQvSC51MvM
vYGlPtgPzNVo1ZI04oj6ucivpbRTx8dkup0QbH6SaYiFLPCfaVD/+5z0Zej49YH+85zUv1+pom0G
i+QxsByT2yZen9u1UzxQq5Pc6cPTeNb8V+m9NjakXBfhsZhPAgbbltBnYgPsKjjq+Wcg4hG2xdHN
VRS+56z2uHcDCwUFUC8CziIoGSlOr2wSNknxWc89fdhFAMNMlpWNLFxUOkd6tTWEc27uF0bTcK80
bJkPSU1Btq9fkSpoLnRNKg7NGeszIc0KLUpstexw8Sb++65880sxgGTp1QzRUJT/6DhjLbRm07KK
2xzD5loIcOYSUIVi4YUIGkx9Zmr77yOJzo6g7rNt9q7i7yRMgR16+tMY/ptV76+T+armDOe8KGqN
k2n8M/ZhmBC6M5PavBAYEoayo0OOKPjejYWaVvsxGMhcBgZ/PyJ/H//LMFCL5qwKQ6O4peigt50a
1yE4+Q1h6rxfQVkclWK8lU3BRWo2YzyteNnue+Mi4Ge9SVyGPKC5fJyZ7CXYuzb0EkLGJS/GVXO7
o79d/cJxiY3zQbnB4EiuTfhq0fdM7ssl0nmdvQ9IZJdNQbWfeifxHSPYif0nRWZZgWK0vOE2egZu
MwBUVYG4ly/dnR46+ecS3w2qNTsqbIdUtvK5IKNN/sgz1oEJtUVGSDnjqwqr7bhduEmOsEjD/v0w
fau0UhdnvSKqQDC/OiTFYCaDis3ArRGUwDxwp0srsVjgfd2C37RIiqeYO/483v5mLeSX++PIXxQH
WYngPxmXJ8e1Yra542NsnRJi3aoVGtA7hk/K3eSOzdGyLnVD3Iw7pT3Gqs9RPwqAa6v6kqZ8SoYl
ueen4bu+LC3/ea7+OLtFN/THB2NOIeKLQVjeAkLraPT4R8rK6pUUe6lfT9JGDy9D9AQuS6OJ9zCk
25D4oI1JlRztumpmbHCTvfhbzPt72sLJsFJEu+dXRUlzxUiPpz1c+YrbssCsgnXtlg/YlQlrss75
S53sA9hIZMAgflY02uU7Ob+kNFt87OBRTlQfjn57Ch3UDt224HMcYOD+95PxnSJEIatGZxalLcDH
L0Ve3AqZJsdxeYsylxJz3nZ42z4BIsTPbEsDwzMe8YJBBXS7ypkQplmEUAKap0NBGmbzm09LmsiB
nTDsk9ig+bwaHi3SY9//fabfP0l/nOmXKXCZt1Fayr/PlAjhvt018g53fviebGBt7S0GJy/K5MYZ
kpTVIK3mnbQzdtpH5Vk79imb8BCJP7xX3ziPebr/OKcvtVgdNWNojpxT/yQi6ge2BZ67doBBLMsO
WJL1vA5pLMc78df86T+x0dhwg8IXehfS2fjBHPjfhD6IOX+ezpeXjaEjAo2S02F3LNRLk0G/p2av
kk0muLz27XZYN/f6s3FFdUZX5dTu9UNfrwriWcc98xAixWSH5sNa/UEb+9sJ8vVN00T2MCLfMxKS
vjxnTTP7Q7LcqUVG4FmHCY7A3UW7Len49jxn++Y10z2dOJjDdMxjr76tdgoeWmM13Fu9h4CXAQD9
tRJb9V0z2vy7gjfEs3rawqQNq6f8Ld/L1lEWH3pxpzQ30WAnh0F11dvpfVSPi/SZzCmAFmyd3A6D
uGRX0bNKCvQ4XGT5tSK6GFNpQ2RwO9DiAPOyoaZNfkHbXNaqH8oe7b9VIiJAlmSQJyYCt69xq4XV
GULWZwhCETgRqzbXdypjHzqOeXv0I36tcqtVqMhwNEOg32t8hcx1/Brj+6G2uVfgWdoT9JEenKGX
Lzol2Iz5QYYyQHaydtu/gw0HXcIoi9Q8Ek1WFKDBQZt22fww82DSmdppdArpITdUT1Pfwo7fW/Qo
bP9tgKj5wyV/4x/+65KtL9KjzB8M2Uq4ZHbnbNtHJyHdiY8fDQfHP0zvVeA22Fg9f8/Us7EZ0f60
3v14Cl8qiVGNrbZJ0kVznAgg6IlhYEaaOuObFCNpiXwoqGARZDoxNk7Bgs7zT0vuf4UIf9+FL9sD
ozGNMuoSnmTm7C9429m/FRFKJg/KvD6tk/KQmAfEuJBRiIWRCpfsOvYtDO7Ihj5mt5mxC9pbfy+5
k+xIgN1tef+ThF75b1XOWVIq4MTE3c4//P1pRLYgzH1VlAtLT3ImZuaILHn03idsmbvy1BwbEtTU
+zw5UVrPj2wwH83cm6/ai0mzgN7FsteigUpV+mYlN4W2ZeWrjwUN8uFo6TZKA8GpNv/+SmjffdFR
7f2GyuoLx/nLaWuqnhpTWcIUQDfB96GVHWPyytTTVDcBuhquzdfpPj0N6+Aq/SL5qXGE6TNkak5T
mXbCppMJLr8G2jm8LdZm67CJbsVVchS3k9cdaESTy2cEj+Cx07U2v44D4atrgc4YHz8omKbHBIM3
qKQKFrY/bQu+/V4vikhFFkVRJ1L07+uzqiG1ihgF5xM0Zhozk7h4uGc+iMyEnKG/RmyDciim8Kvl
ZqUcpBWZI3fWuCqeGGJ2NT1JmtrbKKOVR5DyqriTPe1+sXr++5dQvnvMMePgHjbpaKlfpbuoHYe6
7oal8oONCZUGrM5HrbjqvfWmYL1V7o2OTGThsyUFgmnJskALa8jqxGrKJVMpbwL4nV7qYZvVjwVz
qQmkjbIp9J2qrv99sgQCct/+/j7hHARHRsCbqP6faOePSjAs60Ifgqm/1kB18sB9Cs1tKZ2rNuYh
Yv1nxJpIL2qGf0ZKHgbyxkUmNpN01DMngxOs0vYXJzC95WehXswu4d2wnLZ7LP1fIjVdQZ5Jnml2
IL+M1i/Dr936rNT+nZK/iEjKUhUtcbmPJqKO3ywsOpFFChxH0+BApabkFH270fhTDQFuOvilTMjs
0JSJbW9cXSeNWx151M+d9iyzKQwrZTfCpc0NhivJVZJHr2ko+2VQTQ3NeU2ymcPSgzFY6CfC/8Ao
RdY+a9/lgum7/qzPr5F+Nwf3BI8W+p0I3mDeT/U5xco3hm9C/yToHxmCKQvx70y/vbc2QG83ktCt
6dF6U5RepPoyMfBu4YfoTLZkuNJauzOwZ4dziFH7PKV7w3/ORSfVXssm3OIK9BXmWB49WKO0tclF
YyCYNwu2s7aZOAnjMxQya9rJuBZc5FvlIROdcrQN+ryMFka7OfiridAIBnIuTBHRf44NuoFeI9KJ
u7SpGwJzrsJ1WKz1cR8Jr7Wxn3hJwHec5VNPcJ6/QtMUP1RHwyP7ZaOts3OhPox4UrzoaemI6QB8
UGpiXajSFz62FcKLs4gm5ybbAnldq28jWAbzcWpNJnPniHGxlOSe2rgaAUOta9BKg0JqOZXbmtuW
sE8kBJ/hEcE3/JLxvqkQAd0rOVwfke5uceqv46tM5rKNwP7ov5EVgqpBe52VHZ0jDYXNtudFT2/m
cRW8L+cf2Ja+ymX6Iqu58Uo6BBNCd4QEDWDmdgecrh7vS3J9+lUPXFsi0T6lvHdhQRnE/d7TiApi
z/oAPG20npQCpmbY4mryvr0ILzLiqEXtuRNX+bp4zG4BP5WX8VN0Jh8I+k0nhui6NkOLFhGVq12S
A28b5r6THXfwV+qmg1VgPravo4saowjdWriZdFfs0egjNoL1VJxzwxkfAGi3zBqqN2Z0r+PkpjSe
b/ERZx8Shz71p/R9CU/rV/pJMWBDpoc226Q4avFYsfnusNylhJFucHDyj118Dfxfs3rpwPQW3Wax
Ie/DZA8IGknY6Oj2dJ9bnnawapexWs5+k9+03HMpQvUZp8S1UYUR/uMYr/lDu3CX+mvao5C249Tp
0Rzjs0Pa6MM/+80Ba+8loWRLWS5zYH1l8DS8VyeGDveo+6MQL4CNNaB/FVf9PXdKI9/RpTWpm0D4
VgYOHZAFwqqY9yFqFtjuREUVR47G1thNfI8NJuZvEwuozlzCkaSjiGwYMc1M8wLbHSz3dCM2jpjZ
SuuR8cdQGRlFS9AszDvy3/o1Y2X0aqK/ooLI4MEx6QChKWO9Sp5GckFfgjM0hfvuNswAVUUNVRF7
PE4kuOPhp4cG9RmxwjqubcXcS9HGF2w/voosDsYjvbFZc/jBdWtT9buWP+VvY5IVEHJlLeZQrw48
YtXrdI3txhQo+BzIJaTRoXNEoIX7SwOrZ+44+4y3DCk+zb0Vj4moQsB0a1ox1QnuJ2Els7FP2k3S
ITayBcKSYD78RivrBAQvM/ddzGMIrDrwkNMhL1J/8dcZoPuSA4bjyiHmJkPXrL2n4ZPORq5SH5gz
lM9CeJxLtgPCTWEufz1HJkinwKl2ZtANyz3JvHzkbRGOEtrHwJ1+Wao3DHsmSHPZohF5KruPICGo
mgT0ETZ6mumg+aNtzz8LpJ0qirHq1dOikhktcDZM2f1zyBy5sxa6X6yd8vQoo+JBb+zjTptQP+Nd
ApggE6ITbPvek6WtPq4iN8FBJxQO61uM17F7rpkxhmyDW7Y0l158E+OHAT5GzNRLuwYXbeGcL3l8
3CDL5rvHtITJFrpomYk2KG9I9MDOpj1yCm3bg3sPn0fhg4FqCnZGpIMOs75yFfUxRdHuszaFKC2q
+xDogEDGb4TO8CMctnFwuyA6EVIrr6H41BWbybpLp10ex4gTbiKet2XeK/gfQ+8ZFRmhEuP36MGs
bk3cYt1D2UEkTGxG9BD60FiCrpuSS8MwXOMvWXflLo33hn5oGaH+uyr4pm0GTIxOOYWWQpfoqwll
rPpQjyO9xyoxewOJSqv4NlqjZVsWQHAtj2wPfkwVXMr/r5XInwddKtw/KpGyrjW/N7X+uoQW63ZK
/JC/6V3dW1LPxp/kyP+tl7nEJUlQhBWuKl9nqpE65nUtRcNVYx/ZQ9bt1uNmeSx4zeXflokft2DL
zuE/F/jHIb80cqpS7SI5T4ZruO0elMOiTzVsY92+otyF8vfj8ZaS+F/H+1Iyp+aYmWrGJS5EBAod
dWfq7Dlpa423LJbIZ3s3lE5Iv+yf8gelZUf7r2N/6ciY2ozqJOBaxV1+VvbtZvGlyIefG63fzL7+
/iG/bHwKMWn7WA6H67QkC66SXcKKoa8QdtKNCvtd6fUbyrTfSH/WztDt2Nq6/35hfo+E/3O5OLYs
tP+MdL6aYfJmNmuj6/trjjSEupDPO0xkbnsXYedF4XDK41OqbnrtBMS0jr3F/1qGXhHs+pKJu6M6
jbJaNMcpawwxaS7KE+1saIDdnqjzasJyI7sA+kTHAuLAullKBeSMmDbR9HnzufjsHezuKgkGz8mZ
ZX7BTf77Kr+hr+lYYnSdISOOxP/0TMOs0LMKMSV+lPQOd/nYgnmt1iYZ89Q0D8kvgSCcH5vV6nfv
jQlrDv0DSo3/ODibakq1XpaWw07u3G67dANSeiBPutggGjsxeA1Jw6aIQjQtOYJio12IesfHBo76
BxtiAI1/1ecL6wY58WyPDyFSQD4Y6lZk6uaSHc2GNtlmv9oPwATV20SGAhjc7b9v4Hd7rT8v5MsK
18SlUkT+NFzVdXGTA8FX1uXNQh/992GU77x1yp8H+tJ0jLQsEyPSla6F75J5K557OrTzqWErmoq4
USjJU7CM2lPRvZrz0cfnU/i3jfAoydj11Y+RNrJfnoPyI1KeEeQrxAMWA0nakQsWa90yMpRTxJ31
JRDoHnGjRzw1fUSKSrL1u2vRItc1nzoL5HadrwXMORmmBJRZ67aiNhwfLX83Ud9pCLkHfZkHA/9Z
3GBNu0267DQ0Kaq7fjUJRCw1Bhv+DkhtztvB0KYgAB3OQjBOa4kUnI5WoKB8ZOWH1iB0l87Wkyjn
q55gQxCF9iCv/eCpKlCVc54TG5YaKeayKZPohJrNA1g1eP/I8oIEZyyWZO2IEH3OXTx0MhnFpCNT
STuiuq3Lqyn+EuoZcay5qsetyVbTCu5IGIzqZ7KKhHSXh0+YmIqEdiSFLUVUPt1nMaI6NqXZzmL7
1T6x01TckL/ASZXLhGiiWawFUHHNijmDA4vUWCO1LA48nAxS0KUnybq7lz+VW5wGlP4LN6onrGRu
D4ZwEEzbYDGAIDWdywfWkf5N2WPOAARaOpZLjte8qLuDZ3C8Hyp6aXFVIpzjAO0uxtcrOon5NsgP
VeJlcDsNRyrQtPJ1ihbNfxU6eoe2cNGdpxXfDvEiRi9Wc11y1o1tBQ+/9nr+h6oF/Ycckn8vCNCE
CxQG/uMoYLEsnls0/MVNxrBCwobzTN2f0J/K3c7E7GKn4Aeie6z4HVbl9ikwGQ+9VOFrMD3mpEcm
FHnSCrUnk8bUv1EaT5LWU3I1x30cUfguOlMZ4K1wK9ARkGVnMXFPron8YJ+Kblze6Ao/RPOWxCQF
I0o0t2ZwzbH9GMVHL116Qk95/Nl3NZrLQADdk8QuJRzRbx5zDiitZWj32U4N1n58SAjpbNjyCjCa
wyvHYjgu+rsaUo3gle017O+JTGRr2t+DaeMvn0xSXb0yuquRm+ZXST11xgH7W3RfKJ/hRtfXEbc+
OAR05FdiyTaR+k6mmMVwsQvHnV/88L2Svl1SZcLpVQnMHbP2v2utUPbrOI3N4SohmG48tfZgRr3I
LJgaNV7O8wxA7seV/Nu60qQ3tqgwaI8Zy2n9UeKFuSSlutb11+Shvss2AH5sNoi7JYybxqGNm+SH
C/094P36Yf7ziF+WXMWsojzO+DAzFtJrb8KRRHd01djzxjLuagVMFnIy+jP7Cdl0fxfGzFM6kCXh
HjJIuatu47V0i94vRloJebhjXXTf8W4hozdkr+K0h2319u8FXP2ucjN1TZQlkwKVLvTf96kWxiBX
e+6Tj6SrAhhzSPDD7ernial7sm6IJsTZmF7gpTXMdFB9V+GuU2/1ZG8ysox5a9kJk3hmJwBtUwb3
DyWkc57XFasUe8txPMooBtJzIjyPjFzK6blQX8PhOWgeJ+3Yx2tNQ+7wlCa/JPXxx3nI8v3576/y
/9f3ZRKAEtyYrIRfZQG1tOQNBigPUIjaCydsBhSD2tByxtO/b+v39csft/XL4zdPcd+Vy+OHuvSX
rO3Lbe4hveexB2+AYMubwLcxaqOD/e8j69+Vw6aBV3rZc1A7fXnfDG3q6jDlyLG+scYbNd8PBHMD
wiAFG3B8clNBY9du+BKF86Gs3ZTYs7M/PyXjM3FPWeOhmrA1FBS/NTAYDpGARx/dfAmFNRjSaU16
8P+Qdl67rWvZtv0iAszhVUxKtmw5+4Xw8rKZxSTGrz+NvkCVrSVYB+c+FAqFXRuiGeYcc4zeWycp
x0a8bLZ07Mps1RyXQ+ipkL9JcKTv3byohJ/RSTzi+T0QbxH/TaC/oNvwG8ML9nV0deTzdwxHvQRB
OaPpoXD89uefnAbGPD7qWcfzzicI56vOUW10g7F3QCm8i9nOcmElqFdoa2zavHK4QXIFij5mJ/LM
S4vfmWnxz6s5OTFMWZNExwNXk7IgNB7WZRCkiscOY9OV4LAbpL4Sbman/agSuQMio1rRKiotW3qQ
0P/jLhBXdCfJR72IzzqHKfh+r8yTWaGoZ/2hj7k68zWl0+UebwpS/RDg/p0zceYIoMkO/x7EZYLK
YgddcNdugIC8Q+x4ZFf3Lk2Wzi/a5IHMAt3Z2XyyGElVcDiGARcEA4Fgl5rkyRCQIc594Bh9t2BA
8IXI//2TOTMm5il9+9mTNUJJgtCKBwY7DHvi0cXliyU2fpT+tm7/WB29Mt/WuttLaGD/ivl1CRdj
U9KSMjzZdAyAlnikmF9Mi+6muS1euz/lU7A0bsu3qFkkdFQpwqAYMy1jlkAg1bv2mSk09laW+oKS
Vccjqm7bQ2kfaZ490iuzSq/AXMjkKWGOdGGB0OYv4J8V0YTiaMxTcVz/P1d8ZVAmI8+Gbm/Q+i2u
2bJwNT6MxkYisJe4PYeCTB/WskwnXX1N7UiefSho52nNZoTZjHSDD7ZIhEC5J3YsSK8P3Y0xvSvw
FPpS8Ekbt0NaiKSpbzKcV45SZIRfPJDNZYWrLKfviD896D7LrMXssMRg64Mhl4LHaOzh5gPWNohz
JEdxkp7ZCGFKmK5zuBiUfO6IZIkgd5nBSuI/Y744q61JmxhH4WqRMlu0J4c0T5UgVhuWonlrOr2n
aZ4h+xoDM9CerBCXGidnzAG6wkkeMTr3kwTSk+NT1rZanzXTvD1ZO8VTtkfZVt+EP+btvAw3fs2I
Sreb3jVXhIP5xd9w8IxiI9PLIXEAt21BmgVmbtRMEu5ap7g4YzzXK7Pg/ZHsDIQDGcXP1yXBfVdL
2PDYyeCocnOKctsk/kHYBMXWUt4GYdP2V5maLVS8x0vm1K4YYwlwo8FhSlP7U+cWTE9iBPbhmrhG
kRnN7MpzNMmT/v7+KfPg/n27VRYOFYq4oRuqfHJDAWKaYWpOwz54IHUJkRUbX7xs8/VwvMcgLqlb
HQPtCL6Ic6srUsSLauGL5WdPIrDaEYJmcgrgP6P0Wh6xTXqqLaoLzLJHphU7Pb0OiQHpb5ViPdGJ
iHcmjCbztjC3Kc5FLLuYtTTm01J+R11vfMyqFioqHH4Y/3TkNMuMIgg8hi4ukKfFoRMJiCEylzAQ
EmBtfBa04APyqsqVlDORUlzOuwISCYUUnnHRW7dF7ZIfEdjp6v+F7ZHtYdqStRhpZfbL9MnqsfaE
eOQQl+XbCtN2FN4r1SenFe343gwS3spyqeqfzNiC+iXSbi06n0SnkL18FC+Q4M71q1TRglChi0Q9
aafwndYciiAQlJmFM2d7v5D4XDr1U/hqkNIjbWd5yj38macCo4nd7iJXuAns4HUaNhNnlGsk9ubo
k46hcFghqCHLnkuOqGO9S81VEfo5APJPKOndclyBTsF4zoprmI90urPB78d3sfuwJC9ur63uthY+
D8Qa0Fi/UPyfQc/pKr0qSVRFiTTQ0za2VI5DY0XzX2nYuj/U96XiYH3EWN0Iq6bYTTQr8Hd5GuHn
FGN44brHsl9fePvPFPM/ruLkCJL3/SQfj/JMcTFmSQBSygwBzBqzWBSvaEwhgl+gCyntQbnr2+v/
79tw8vXJbYAXquMCxPWYrXM+f52UTvEwMTzfjfBpMw8vvooi1WXZ4nGG+W31dOEunFnYf9yF0+a3
rGrWQeEi1DlosaaWGRge2pK2TLRl7CbVXZeuBXltBr5mOtF6CD5rDaHMJUnwufoKnQPBy8gXZcM8
PVtJh5KkRUGaX33SP/p0OXT+QaHi5pEEeKhD1T1oa9SUzIcYmL7EL52OLQGxe0HNmlwHtIdKamwV
pyk8Zb1Z/H6nzhXLPy7wpPBRu8NxGuYLHLyjzEzXhlwecnm2RSHaJNdZPSwOrYfYKOxsDEkO6WRa
8aZGBqPfF8upE3e6u3BN5xbw7zft5OTUlkqjFQeeHkkzJAvQW7fRfkZMrrf4t5Ao3ldHX5YgNd0C
pUsXXbdUpufieK0kj2bk/X41Xyyyk2Lpxx06+aJqKWvJruMOTTuiHMIYQ7oNRSgHEh7aYgX8hUpZ
SHYTCDuSExYm5U0x53npFPRk1M1BL3V3E/EMDZyzCB97MaNvmS7j9AZHk96THwu4glAVvb+XW8D/
mg8iEJc71AQ6p3w2z/oz0+fMwgDqC2QT3NYf2BstfOPR3/yIAAUjOc7vJWM6MqITdqL+Q07ucXWS
An3wUR3UH6jxu86tNuK1trJuxiceZEgeUnqTk8KW8EkGBGWJe0XemFzN/He9Hht92RLNZs6HkuZO
EZ+F4LFAIRreBS3vpg8p5ub3233GD8cyqiiElfO5kDR0sn4EYQGJJv76dDtUC9i9Jy9ql+OMWMn7
+7jYd9mzobzKgGMiP9ZXAKEyYF1ZR5O2uwkuLevz4z19/N9RdScv49C1oSAkkMcaN0Ci8dA1PqNT
C7Wg6jEIb2+yev+/GDSdqbnU73Cnk9swilZfdSYcpXk+qdrSIr6tN7Sn/czF8napZXB2GcCeKhJO
K6ogzU9KvHJUGrXLW2qmZE2TJLcPGkjsRQlrJXNlAiHYieGScDIwffl5chHOM/aXkZA5YXAL8EK5
sDCdMcNAt/rvFZ2qWAl4MvRoBkklq3hJU4m1R70WknvrwOC0c2c4DkR+2kcDHrhL6/a5Y+iPXz85
hub1pCuCxq+br3l0JSJ0giktsIehpVHsGLWHiwokow92YZxyRjr78+8+WZADNa8aNeZJqK86jAzU
OfQsIkf+exid1puT0YuX6TFzBWBjmEUvfH3/ygnnX1cABc+7lXzaqg1LxRDzkV+nUVUvdMM5ai5/
fWNBrdnKCPxn8pKrmLbuaRU56+BIUwG4EtVruxQvolzPdU9+XM9JL6fWlL6tom7YG3fWc5zf4Z/T
yOgDLRc6MQIlC+5y4BUo1d+hRfXEIqQ2lhvRsDkIVTeTqS2jDhuz0iyDOvXi+ENSl3L5NloUy3O8
Ff+ds6zZ+XN8z0DEhDUyK5RBAeFEs2UMjIBNJH7U02ggc9bFX5/Z+R8GkE6a7tDdRmsUQPcJW4A7
yRDjhvs+8djAEWAI3a7prpWH9h47ygdLtPlnwGWDsoZCG1ebzQFfSVlpPSQ7M5lNJdwKqdFCvJsD
395n2h9DBcYg18keyE22VzkrY4cP9hp+DL6/GHSagbn/FS2PzFzCi0VpgSioR3hKJpa1tYAovUXL
Ml4fUNARLgPIIkfwhkbKMS59tF+V/OliaaiSZGkz2POf7k11DLvUEEYel+CRflSafi/5aCe7lu5w
RsClfmNqT6X80Ipknyys1wxAE38GRYZQemW4QrbidThL6nLDAG72Z8YXasOzG8z3azz5wAqhqOuD
xTVi/sYUcWAZE1yKCdHp8HMcVoLbkZzJxBC50j19OFvtbtrjBkhAfOnsf/FaTjYXUU1MM6o4qnKL
aof9Bd3LbJgv2hdUBCNnv4C3PZ+FgHZdeqFXImpsnVa+sOp8HU5+e3AnRc6kdlJWF9wUwHgagD5k
Sfcq7v27elU0D1ol8WVQzAi4Zm3Uo3nj9sQR4jbzUWsZYNkYaSAaLlZ6ujMxjSjUZfPmnIS8a/0S
XhFlxO9r1Vft/O81q+iJJdmgoj/pXTadkSVhMB+41hwrFXM1RY7wXErXvWVHPX02okjImrXVAwlE
8FEWNY0AKCaqS2+q2qpehqnFMdblnln9UrjPN/2ixOHupO/0uVLFma6qHUfRfAE/MRr83y//XJde
hcj+n8s/2WIyq8vA+FPoVNqithaEsdMkqx5109ZQaoBOll2ZhGq6soNTiTYLnrQc5qDKWbiBUHaB
hLq2JxfKGrPTxqm2xoPmK664YSWG9eWj0X2v3i3/iHEh/4PTzevIy5Pobr4zaZ1l9sds2a+y9dw+
ii79eXOB8s/TYRkQFUjcFuO3n02jusrG3GrFYR+md3QmeuBkW9qloG/TbJVrL+GeaLcMmW/GaNV6
PmjbhnASL6XziNCDFpKxzp3SP34ob6LHEDwj8/PwNKgvNXiZRY8u775+S7cVzRZUKP5wjc6+2FGc
6ndoYRVbQQtzG+0123zSPtItLGnq3VkLqmquTJtgz/qNDOD/Ui4aGgZ5WB+Y/U4B4IWWHgMhUAdm
nQsN083jnOiV7AyYsgu6LPVCctXlJanHuVmTaujQLgnR1qlWT8o3KT7mZSbxKai+Nmws8Q5PEukH
gT32m9FchTeYs2W7mnek5aXa8Wzj49uPn1ZqcjYNopnwJ/cEksAwhk3gzZLhMfEHca1nXhTbOgQ+
B6BRcA1Z5tIVnJtgfv/zrZNPKZC1ckobrqDlpbB2GLVA3FXbljBZyDw1iWqDZOsA1QoHQlwNPfYR
h2nhSeiwP/CZZzTpkXWUNzOmUCHmDLAdStFF/CZDuvskXx4Y2Qv+AvYsdmdQdyCIMu8g+/P+QMeQ
FJno/zA//PFHnexTQ8RnhTxp2NcObT3is9XbtPT71A87UMvX0vSaskoBDB6wXYP3ubC8XnqnTq1J
gOKPxtjw+/ToKfql1Zj5s5CvBadTIU4/TC4KGNKLQ9iUlz6jeXX4Z/Uw57xPc26On9paZBbGqSl5
ohnuO9iMfmxs8ox+mum0/dpUIE/rNEJXR2oo/G0XxQPyuULYQDkAxV9SYDicvFJlHE613mnzF1WI
y5Y3G2rXkm4tqCTvvZlR0tboosLg1K9v4JAcFpR2lwkF5xSH9Nz/eyEnr0EhGG2uGNwJVXdgMUed
bwAoU1BwrAIYo5jpZKfNPIAbBETnhJSOW3N8ZLNILjyTs6zw71dyUqyUeaH2ucotEZYQLUJEMAuO
iEnOB8DU5xFXqeRUtHRhUcrRB9PlEiYHAAADO747mg+T6gdblYEiUyUEAwu0EOZWNW8F4dOMK1q3
lzyA55RpP+7dSVXTHWRDrxTuXXBV3rP5+8EKgjeqc7QVOB5+39DPnqG/3595R/ymN6mlKS6BTbD0
H4hEplsAWeygPjTpRlSfxnBd6Vv4KOW0Y+ko9yId/SjZlNAOxD9TuEoI63J+v6KL785JG7QtirAt
C65olh3jGeqra216NPM/aQ8fsLozGFreSqTSQBxqN0O3E5wavmMCxO3CpZyvdL+9xiflQNwPgMS0
+eYYK6leRsIVnVAwfrE7dksdUDfFODO21mfzDl+M3qH8p1UWAWZeVJfi27T5ozldXuDD6DOfhc36
S7H07VF1WXoAL6fPHUZ6skG21m3h2PojPj81R3HfPKjFn8Spiq3wIbPIAT4dr8v66xLx1kQDUQ42
HFhd/FNn7wLJJgfqENbj8PiUyL7shAMGspKc8TmaSJyJvNWKhklOLVwtwQ43nrjk+AWR+MgZJ+DM
euFrPXvDv/+JJ+9+SGpy0ekmRzFpcQyuiIdT/CnxMH1rcHtUB/4kaHAFTy6Yai9AvoZAZVz34985
sO73F/HsufD7xZx8Gm2vIg+XDXImmi3sbMVac0dDElDALmO4i514Yh/Nb4t2p2jrNtkmpMUTWrMh
RxB2A6ZqBopaCErjplccmb5f8yQKL/Od+/1Kz+Sj6oQkKdjFGXXSDzt5TzO9Rr91DIb9eGu+Gjsy
hOwBhaEdcNXYcFjQ3pUn+LB1s4kghf89IDQ1nOwx7ha1q5I/vgju0Tq52TpBqCA6wxVnfdCMV+Y+
AxIJSK1Hh2qjtc7/XOqdngm8/HnxJ90SNTSyUau4+MEbXctT38bCN5654eHSw9hEHdTiG0mmbZQC
EN4QT6r2Nn9GSEUj+YdiU8lOdVOg8WihERru0F0JRFLprPAenD96Cumu4GHUxUUN/9kT6Pcbf1LC
NlOtZJFusbsAwCNPollOMJqYy4qwbo2rIFpDGCp1TirG2iDWrCMlhwgNt8eO6xP0cDsuD90yCdey
6Qm04BXoTxnN0toXoluV+J2JI9GlFfb8V/bf1+Xrn39bSNRmqio95arpOIXkBuNXktciCmO3w3Lo
EW4A5zpG17vqjT8IgM3lrO4N5Yv5q2er8G/376ug+X4lcZSHR3hgFCwGIl/4CyuQnLTn7LF+Vqgd
WLN8qty5p3KoX6f2woJz7gGSIEE4oKGK2r9O5DGCr2TNYooGeJ1dLNW55eMEIG3bm6R/JCxpwQx3
9KFRH5l6ONEjPtD7416XFw+KZeeBb4AISJmTF9GO3ZCpjtUiBkcj/Pj7R/6lADhZ/k1c3SLyOIMD
6peO89u9Kq3mMB4G9C8x7SfwhPSWB1JK96gytQra/Kqr79R+nfY2xd1O9XKSRtwixqTpBuFrHG6F
7t44Xk2ipx8udGKMeSn87dpOvuEGy2stdCiR4obeP2NLrJig7yHeTcgHHbC0Lqu3KHz0AGti5S6Y
acrx7mDet7FhKxA6upujtmvFZwUttlDXixa1Qc1SCqILJ0ha0axxcKXvGvGzRgmPgTYpNpO2Cc3t
QVlBRhbUt7J/lACXuHKx0+bti5yVPxr53+TAy5tU/JMUeym5aVMOdTEH3anz2v4vRV+/7vPNgUJH
fhMos5JNQu9h3LbJfZfcQIrt2epzYZPrl+beZya+pMwBdqTbQByGeFKvJwyScqUMZ7dDi65PuKUL
TNQW7NzQpZpg3cBY8DEgf2QPBLxiHmZW78WKc95VT57ej8s4qdYjITWaPBJQVvEJeqLb+kQ7BH+R
+fvZfh6fRq+X8Ern5NU/fvOkLk+CsegL3pl9hUaPwPiDO08kab/Z+XQ98wUjbPL+hU/ozPnox4+e
lBeK2aDkPVodFVRL+5R47wNf7Iw2HWiSOyk57K6keWJO39wWlxKeWGqs1mmYhy4vuvnO3vaZ6GkS
aq78wyytSlEazdmWReJWCdiKsmtYsiOjciAwgAqX9telUuHsfWdaJukmnW6dyv9nvV+UxyrKtXZ2
Cs3KscZuZoTocRHeoA5E3Hc5Nmt+kqdv1/dfPKnnk0YvxObYzb8Y7+lJ2olnrtQVncPVcM3y9PL7
Qz43BZvRJP/5C0+KoSScUqMYvv5C7Rl5t9thWr3BQWw3uFRKmzrgknzrXKlogZ6HK8kvAyI9+c2q
NaaDVeMmAraO4ddpXsuXWlgj42iMBaU1phd0NaR4a5ILtDzymMzPjjDG4prOFW3xHydVspg1XKFT
HemG/n5XvqK7Tp+CCltp7jujnzwtERs5VOOgyubJJC94vDZDLL1uD/lcpD3yru+Mz/7ehF0flTPX
HqJXq7pdBaNlDjdTQLI5k/KkNjdDuBZ6Pxqu5kzQ3y9Snl+Ffy6SG6nqFgpw8XSLE5gt91XdzPPj
pFmSBfmEA1Qged7hYM7SiKIi8lCn+aTzuocrYOYZLW/OL6iOEWD9LZPF71d07jBu0bH6zxWdbGxV
UUdJUXBFs0GU+QKOtNhXF5bPgOCi6F+99PeflJOmFumSOge+IUN6HA9PZGkRUQUeG9LI8bombGXR
an/Ix6DKhNfqmQ7k1iMEGlYMw5/nLRkNFeIJC/vgc5CD5nq0pwPNqFBftKSpjAQ/eaO4+ITHISQY
aZwu84Nu7rtfqKzOtTe/3zn1ZNAR5KacKVo97DEeAsKk8TU3MojkgH2Wye6kr3tQ7rb5lzwX9R5S
RnePn7m9IWYix/s92Mw8DWOh/Wn9OWWPyhktAzIwHYQJwH5g/EIx/629dpV1V6hKhC+hD1Ew6g7M
nnjp3Ty3d3x7E05FUaM2ZFY68Gw6L1xqZMMzXQ8jqBm3KuPQNUjI1az5bf+0jI0yHsQSi2pMKe38
/kqewUHrlkbu5dxmlCB0n+ycU2fGrRYeabFai65czI5P9bG/5szuDfliJG5EXmbCBstgFvOxjN6M
FEmQgJpe+CUu/P16zrVcf1zPyabKkZSTcsaNUX1zrePtT7x4ifY6RAAvvrOa2BIzD+/i0OJMzcnv
GmhmdZlA+1OBr9oc6mOvcYrpCZG3pTmzlCkyUQg+YfbTzJ7GFJcfCYzyJOXCQzgn9Pj+419y3m/F
eN4ShJ7XHFzEtdh46eBO0Le525H2nB/9makmb8VlmVwL8TV20N9v+dnFHHqSNneCUGCf+g2Cg9we
RZ3svTnX4EbG7Gs6BAlO7Ksc6Oxm9OUjIrcliSqh+Tl38Ywt8oDM01NPvR/hhyQ4TG30+m13rSJS
S9Ibvd6UtGZ/v9JzHWnr+5WelJahdjDqvqjm+xSJ152+T1NoWgCJ5Ppa4mgFfJrGida8QbgwfHV6
qgu8PGRbivJbHt//fjXqvFqf7i/fr+bk08mStB6KkDUJjd7bXPxInadKGzjYMESH1I5159j79NAI
6cgzvzsOi/uCkYx+Z5CDKwWeknwR103dnZjETsvDwdXEJRSjMNomiPpixp4YVys1JVFtGXrHbpUm
6xDvJvDSesP6i22HxRbiyZ/f/7YzUDaWBdqC8+CB8LhTe4RsNtGhaBCdHJKtBViogjOlD2/G7GZV
b6VlBIl3JJMlKpBlhU+01ALS1jwE3c/sojOSpf8jYMFFTe8Mc2xWc5O4VeVGvOCbproT7sE7N/oa
4Z0hLhvAjKx2F2eCc6H07xMyoU1QrOhokvnn374rzbSE0LB4s/u1dqfnPvEspTdpO6zJNqEmaE7b
eD86g4WSSqQsuBg8fvYCyGDGUigj5zsdhR4GBsB6grhh7j6zXZWqbU18Jo6WzmIqnPCylyRrLC+1
slYvAgTOaW8t7dvvn6ymZRgMFejQ+RWFQNiB+qsSwsZgEOPKrEWPy0BV1jGXpXw/LBunfBsOdxpb
ae1r7W4aVuHhIeyfFWTxxQHQfYgT2Pv9XfsqZ38+JSLSZU6sssTS+8/JpR2wqhllX+/Fijhj9uHQ
uhthGxlAco/bNndNNkJ9U5NqRlYvHuerfHqdDFJlKb5LuD+fnLrADQuSPTFq6R915TrofVzt0WGT
TzeEm9UmRIe1Wq+04nobWxQ3MNpDC/KREd4SDAMMAnQSiYLhVaNSFYS+EbiRvigln1C0UHEge9FJ
oPYxZ0H9lPwx1QvH9zM6LzpGPCuFIAT24q9TwbeXVa66OM042+2HZxoy5mfxRmumedSa1cBRSj+4
uKVmP5pyFTnjA752p1gZutcj5KhvjXYfHlexPqOwLvf4zsAOf1zb1xby7doSI0TicAzEvbYzJ0S7
kM3JHjTwYt90sVvtG/wL2ZbPKyZrviJnHWMkFPV5RWw+ZDh34IFYEAG+FJxPHPlufI720fExFO9m
8NfkJwiPDBxW2/F5AF8bP9dXKF8p6J56xQXVJ3xCvQqI81vRY5Ff9c1loTrK2n+WC/5KNkB2QZWm
2GktFEj5MajUSNyHydIi1yv3w2t4jlOxG9KtlT7o7VY/vssscGoGftdKFgcg9kaVIJJDMYy0bpkI
zljY3ZyzDumJmCIPpB5yQfKowtGzkhVmuON18JSWTq6ucERgccSRLe4q+pSa8NSJV1LDwD3r7EG/
7zAraOMqmVbWK8o8Jd9o6iY03EqIF6wpfnEzkNwb+SpaFj/iDFV5zVaX54bPCFUyvx1JHHviANYL
cxP2kF5pgMDGldAsWkIdJC8TF5NIYwZerc8k2Qdb+YkyyHjt51E/BzjxhhkrWWcxubeOouz6F6ha
h8+osidtocaOcqusxa3lV85xozrpqopcFac/q4hb0z4j1gU54mKwnEMbLlr+BikgKcKRoVCXNjwt
bLVQ0RK3A/cFrsu3aB4oPrylfcufSA+cZYozLzv4Sn6XCDcAsxu6BV1UOyQGKVj2hBbvq2fllvOu
8NbH132ELgbWR/So1sa6Ba2mO1Xy2iEH0ZEMATmkO4FUsH4jCXJbwQiU3lgA5buKJE7SSAUORRBb
/TC+Fnc0cbn7i4TAN1sz7EpfomEZDO+LHj6DEPrnQHel0Uk4RRHL/IaMonwcdwuFrJ+S3BDPuA0E
CIlzvmQZ2LVJhsy1Anm28OqPahdtzOd5IKotkuS2gKvSkd8DhKlkYAK0ywz/IsWMirU1LrtkVRoQ
tlgWbVNYBhIhh0+BtMmUhzGh4yJC3RX2DVPUil0ldXXp2cweB+1BnjScFG9FfhNabkcqJ+9NaDfq
glNS/HFYSreHR/N58KNbqLwy+aU9tAv05Avhc4pWFseicDXiEn/tQm/wpY+e8zGhZSKQtDWSoztx
qwnkx+CNLa95nSssuli4kj3vdYx1FOtYeN3fB09Kue3Idkgec1Kk252MHIUMeGSkPc7kd3zR2ZWl
3qRHVpSbclir5v2gOuHxOj/eTMVVAv4mFV/0Bjspg9v4OhBdydonALvyBAzcruf59BBKo3ibJksS
T4FnHa4VkZAnmiROG+3IYRzg/haPpXWlivdVcyNJ26P0KUQPMpElBoX/lXl8SKRHrSJjih3Dk7VF
zkujxI6YPhMLBU/eTOzDw/BQtQtQfSldTXrPh7cDXCGB8OpVfdxZ/VoGmIeOjkas7oTGfdFct+NS
zjf8z6Pg58myarZdzKO56otHOfvQa/LVrPVB/BS0bd6/q/H9QG97ThzrUqooGtxNfTdaMp49xA/O
kUAx4quCpbw35GvzSCROc5E5/m//ACAZElYNKBngilNFVd2ZQaX0jbgXycz0dX2hfrTgAYmRsluO
KNpK7q9EkvlCV2DygwDC0RjuIq+jmrE10xVwRnZwEu8DlwCF34uGrw7Tz6KB08rsKIKOZM6Wup+l
naJmx1qD/bUPc0d7Ft3RuNGe6s3RLe7VyRsqW1jPbnFlRtcQwPL7r2v/nhZ//vp8677th5o6FcGU
T/K+0eZ3SgdpgnCZ7VheHPAL4K1ElP185H9O052MyQo1o9p42YEZgTvicYTyaiobbH2FT7xi/Epb
yh1sVBFp9RJrHxFap63sTAWu4HwDIdqqryeAe0VG56p6gXCJMhYJek35w+zPIkskX0gfluAC0ySe
42KbwDz3Mny/3yc9ySko4jitFJlKEklmCG+oSle6uAoFdJl/deCc2sdIeEGiYEWYu+FOlL/WJvHB
1CYTHsVbvbxJoSC3pt08Ts/acwMzCNlBq9xaqWgf0O2E9V9ZfB3FV0GLFp2BYVxapQ32JwZq16J6
e5QtR5ZfjYy4NGIRRHFhoi6f1iL4uv7qgInuA0lQnD5O0UuIOgvp8F9R37I6tsFnQpYzQXVV/GgF
4FslT0AYJ8gQJce9RkLumP7pETloZCMzWmWr6Ejr6pVFYTxa8k5u79mYtFuxXTEVE62PmLRT0DZO
zdMciPzj34kd+pwWdix2rG60eUI1kbRkEtOuQLXEjhX4xbgxzRWfdkrmAmyeD6tfJv1OkT0FWdBr
0fvAQE3Z7bpdOaF0s0UYhduKrdSNrFUqLiuJjm66bIq/AdljNbE6NuK0Kd4O7M+cgYkirtdd6OTm
XYKim325XVYANFmOhoC47CcdxYYrQLAMl8fBxzGWD9ugfaSv19abTHUI7AsJcJcewspnxYuzK+M+
Z/6cLFRlRUDeQDgeg9Qu+OypjTq6V92qiSltNhmD9UZdzeGJZuWPjLimd5FR+VHetOzEZF73wCyT
+KNJXkx9B7mov4dIJL2J5n4EdGUHnV/AvBSPit1ELiTMxNyoli/cFlvNNW/S2VAfOOWfaakTFx28
H/aYu9B1EkC/lK/L9YzcBQMkvErXAw2buYP3Qu7vTnA5Ut901/P/j04lOSl5sAoEYK4bELVmLi6M
K0qA4gFy5ydeY/49Fo3SL6ansPPRB02SDoNrrxZQlgKDGvs2OvAZi7YyvZbDA9nKnBISadkHwCrf
4ZqRcDC57Q2S6r+EBK7GfbS+tAadOy9oxBwosqprZzzeQmC2msToccZEAOgfZF4xN4UZzNIC+3O6
FfqbYXxsUr+0POua1/dWNpYtVu/IhdV6DHcSYmCdGoLlPILqddViJrnQJDnT2jK5SszAog7z8Z8c
KCOqulDJKonmkgwCSNnqLM0E53i6YzKOVe4VQuf3HHRwUV32nv7bovn56yfnX7lgZwuUWtp3KFkf
j9N1U6MTPfIVXUkqiB4HnyeOxOQZsC5q8j+U7Y5ESm52N2VrSK/dm5U9tekejix9JOgu9YWdRDqj
w+ISUcAjtwFDIeknU9uIW2cFWFbwVqJ/x4QYltfSe/wYdVyoK5A2hBFnQMMr+fgjJFyJ0nE9RxOl
r0TKDyOQDB/QUmb8iVBvaXTfyds9mtgcwX+BykooSbSFwQ0wFoDpUnaiQATAlL42x9leyb4NgSaS
PMZOhJ5ivZ07IZHLzcotkIN4jWTxSsEGJ40EOL+ZAhzWDfD31nQgHsmkBgihn5Bcva6ItT48qTtR
sdVgN4b+UcS06KMGq2UfbyenO1Sr6ktr8VGteyQa/fFZTB7a1hdQA5XyerLBBpTy/SzIam36YULu
5sVLwFHqMPG+XvXaO3aeplnN/ftor/J3WjVLpMa/zn0yyhuJeDE2RCDStwr8Y3BUiyLZBhAKI3ld
FS+y6ZeBi98JKVtlZ9i4rKtMXkbJbf+uP/eqbZKzKxGA0PkxEwIyVqorGALSbbkxgA0w0b9mrsb6
BMEsRUdP9nhwZd5JLgnXfk1VfQEdcEbB+PMFOWl6dlYhp4d0kmYV2/TMI5SKBdpnZ7bEHUlIZNC6
I/Lc4vA2LglJhSl9iep1ptXJNfAizogOXsgv4cv3ekdPpKnrU3l/fBep8JGCYck0wtnHYMRvlbgz
rFVRpo6JXTcKwWf2z/LgJJ3kWI0zNRXDeDNZKCTywvoS/OplgrMFsyBdHpFWWLcBM6lw3Kj11dTu
AShbeGb0VSW9twrp8ZanTOxUV7n+0BhXve4mt5f6/2f0MPyFJkNC9DsgeE/FE0WaCpYVV/LXaC4Q
l1bkp/kmyvaTBm36Li990bih0kUOEwgeMMJFUu+Dat0dYDFWm6ByNbjqN5cKry9Q1WmdiweUAbtC
b+yf5hgrPPHiQc2ddwiNyL2M4zLup32mu+Rj5JZtYYhxxA/c/fqbMnmj5dJvQZw2bPOHese5huOi
rdyTZETxpX2qgAvp1nTss6rcwg68g0eMsZ0vJUfgzeGiXGjhTdLAe/FU09VnmOtoLRJxVdCuyGEn
yrpriD4pZlDsj4WfWZtw+szqbRbfKsaTGW77cJu+t6xo421orb/8ydKCHi9CjHgt8JYQriZZ7jF/
1BHjXJ7l/Dtc41laONZFRTdp5ZzUqmlqHHujGmS6rtYOvMEm2hHDbIcvlzusZxQQP3/rZKTbSlpO
mc9v0TzEvkjwDYoEuhju2CxFIHv/i7n2v03lnz950tWuc6kVg3KU93NFDFHG7Uj82oZ0BPkwTZeQ
N4IWx1fCLrrNTWeLnpEttNmS8icA6597x0fVE5nAK5d86/PA4/RdnR04Bhg9vqXToUGsTZOpmqwS
h3fe1tnEBfCGT0Y7cOp1SMIBN8NkFsF+R3HGhNVcquUSVSu0+0thj2eEG9CdZIm3V9IwBH0dIL8t
WVk7NlZ+zOcPOvB1FqCu8kOm/s7ozaPtI8HpEGOmC+dS+dw56fvPnrwPXVyJHR+XvE8lv3UFOhXO
ASGOuZVpixZOnjqDSa63LQ73uQ9UgsGHpsLAccvePf4Paee1HLlytdknQgS8uS0A5Yuu6Jo3iHaE
9x5PPwuciREJVnRp/glJR9KROpAFZO7c5jODjUSrhdZXbPf5tf7yfE98+zqoG5JkKAogxUXFbAZ5
kQ6VJz00aO+7rbjT6m1fInoHVkr5hWVesyod9bdYORZCo9BWHbJEud6IzeF6ZvYxsP++GraDKNFo
hSr7tYIGmqrIvZnID15HPNggMUwCi99jTYPVPOub0rLrFX5U9AsjNjIGY4QQZQUlv7XT4QyaUgfh
y6ccNuIWZ5DzVDzJ/bH2dnEPKRBbB3TtVrxRwZngQYs4LFz51MqlMAM35v/+hEVyOYWCMEnGxw4b
HBlBE8u4jwFbZS/5ALR7Je/zdBtlJw4iarL6VoJNLsxd4VbFz5YGHyyq5gHjbpjVmX6npzt/eMZY
07iKS70UMT6vdPHpE03o4q6OCFK/ZweK6EfVr+s3qKHiyT+Ye+O1wkFlYh5mc2t3WEuad7NYeqzd
pYmNPi0uH73JAGjV/k7AeIGRCZGGdWQU30oQoTdj9tqLD1W3/Xeb5cJkmjNsiQocFXSov6l8t3KU
lUzWpAcLSUXstVGOI8EIi/d4QqZquh2QOZdW6R6ACp3zfd9voIC3+FwFNFynt6C8qSbAtuuwcRO3
eSJJpLM/tC7Ix3Z0riz24nawkLkBPkDT7OOm+BRwqnIos6DrWCyuI+DS0Bjy8W1waSwG1qmfHa3z
m+Hc7bSD8stSthPgLZopAtQEO9RsqOsTlhRk2x2qp68yEL5TyKzuv7ANvlQVARE1FEuyCJDLbE6o
/N7wI1F+mARsqhw93gNVxAwGCyJVZXrPbHT+wpjAoazM5VFkRCca3CAD1uEarfUtquoI527xD5ml
CJtrqnTapXdJuokVOA1IVMjn//3Tu/RHwRgKdIMe6Hg2jq/cN/U2QfiDFu6kPJfCXf8uMbFLcbhR
/qTZgSk19vUQUHjNnaO/o4IAuJXZQNLeNHBUvLVm3akQ1NB93ic3uvUrUvfWtDfV51R/GJoH6LCG
a9zjh2QVd5CkJ5sqOYS89HOG+XFFXbkrP8q6RfybiVIqukgyH2IZjQ12vOWLofoQv6f8IOwtsN1B
GrEqbvVkz4iKDClayePTpB6rP5kC9A+rIidMXJSf0Xpp0EZSbsdoblHJje2fJGWHLrywwgPE6GZn
Sm1WWFpTiw10ZVOIxXaDD9xaLHbd/YCPi+loWKswPQRUA4CjhGkEAGo06cITiFf65EB8iAXbL2cX
pKyFgb3qAK5da+Uq369MkI7I3GsGaS46xYurQIhbXcqLBLx5jJm4k+JLUt53qE/Q0Xi1FMY56EsY
b82LuOPL1BAxW47KYcLDRuTEj6vgJr1rNuOWPAKjYFl2dRT4pFWPHvlfWXI95TaQDn5zp1wD7hhz
iP/6Fb8ufXEFjE1QR7qQVecJjzTztkIMv0LqHReiTZng6cR+7YlFgv6bVqmJgArk+5Hgc69B0pag
AEhoFtUv1vCcqT8TujD+vSDR6lIe0PhG52lUbGkvcRNbK4GU+x4Zbm2fPAT+aiW/Iqs2z9Yeipe5
24VTjWfd19OzVyBFsxH4nmm3b3U3k3bZ8CRXJ9naUblazbGQTiViIKrLsHCNm/PZq84ySoaIa4Gf
lqEB/7/XsPN7QgEPJAZAM3NxnqU4mqTAKKuzXh/rEtdteO+P7cQh5W60s1+lEzavUvpuSD8mO/2T
r5MN3Yh/B+gLJd7XRcwJ0qegUnhyOZVtVZ3FPSWs8TuedpJ4V+LfXuLgPdBhtes3waU1D3xoYlRb
/h71bYiLD7g4hxYxaBsdSKF7ZV3f0+Z5XQbjDBRfZwjW13WNaapGRRpW59LC8xr4OrQZp0cdO4Wz
sCKjQAyr85ysY+wKCg6bnXnWInS/KtuINxWEm7p7/veaLmTPMALB98oAZ0y8MhcllMKoqUkhJJ2Z
bvj12qJwKNYK+B1H1Y/9Gu26Bts08LJYxfz70Rd6DV8fvcygLU/TS0OszvQ7BN9Ro5cqXJnVSgAB
jQf3tLI015M3A8YFB/1v/padMYz7277VlBThGnuEPD9GEnSWfWy4UWQrbx4EGkgjR+M++9nuyvXw
11R3KgnLiSmVVDBI/RVlv/14LR8yxujyFUvaj1x2GSUgSBHduMpg3CxeZpQ0WVrkHLJhnWh/ilkI
xrccCrYi2Bh0toDlGMM5lTcJrmX+bZmf+/JPrew97N08Bn1YM2jPzXiIMjupdw003hk7ZLi0o9Vn
5to2uXJiR+RpQ4t13VNe1Fgq3dTWTix+6OY2NMOVsC+Q06fzG8EWYwYjuXNteq1dcYE7aH2gm/GR
Z1r0DfDURCJaRSJCaSqB+SXNNta4nvAOhcoGUBCUoDfIdo/XAEWPUXY4221znMya8pa8MrmhHcCk
n4GnXfr4RLixUtoe/e1KfVTj0S2Ue688Sf1TWN1jG1DX27DZqt6p1R8UiKXXa+0LCiX8HgNwy5wn
cVUvApdqJUaE8F19ngFcAT4WOkx3zOHkjVmv6wgQjH9XDg6/ss4ZxcU7JLtImY6TeBOKt4if4ItC
l7W8ZVA3cWRg74f2AC8k2IzF3zZ96QqmWCTiwT0fey3dMBsfQtvER85j7GfESFH7N2P9WACiy+pn
lBSdQOIMeDeVhuobKwijhwARk2ldVM+p9ysqDiJtSUhu10msoPsvXHiqMfPGNMP4PhNuUhGbql6p
z+0+29E4GshOcJ2rGNiNAykiKq2a+oxM9bCdaBV1RzSk21nKZTh0xW2BEsssJTtpP3vhxituBMoJ
GaSV95Dgsxc8jN5N2WLc0ezjdFfUbob2n4477WDQskcXkgs+w3CUXmKP7Nok1hgAoljU3eXx76RJ
HdRnWwRGepRFGZ0bT0jD/gCXUcWzK/N0l2ACXYm3vfKc1q9q9WoAJAlA+yJzlQMMGR9pS2qYpHyQ
lOWHMtGcUP0FcmxWDj1r5t2g3TPj6XcZLbTcP2g93zZ7qeR7AwfNREJoUN6M3gY4A9paFHp/SpiG
DMenA2k0fjhgSfxunyW7avjpd6+FDtpb2nb3/yPrB3auCZBsRnGKCJotbpXcl8oijOed2yORfECk
ewZ1W1x0gFpM/yCh/U9r8N/R+8K85+tjFxlRxW3C/uCxs9NAWbwntCQZhW3QvLH5sYZjxHzYte4f
5O1VRtal3QmrQ6FihIMJnPvrb25EFfJyZNXn+H1aI1r9IsKWqVaDox2b22imoZ8HexrxTrxtZdoD
KGdY1DPUPf9+Cxd0ECwmPZLEpY4wBQn+14XIUpOTFrIQFFRmYhTQPYV6ZFXcgQ4TYRLb8hnONPpa
WPk6M0FthAiwnqAqeFfq0gv83Hktqs5h5p90wr6uxfBqaRA81oKxBUPr7tWvV9RHSFi/WQ/KQ+xv
cggGz9K+fgSZt41NVCmuDSsv5hOfF7HIvdIg6Ml/WISBPLor2+kW0pCDwR0ewVgjRq75cE3A8AKG
+esPX3yEvqwNdVJ5JvmmUSDbRbgk1u762FiB+xrLbTX+zrqbNnYqRODlHa/ENn+A3PpDt7uWjwbs
Jhu3sNxOJZvpRjw5DLuV/Jh2CMbPERZco5fcU1dqwvbaXfpR9yzTBiTk5iKdDoixlAGNZXMUEoH1
Q3VL9jRTNwKSmxHAVaxXsei+fn1faGnxyj49ci7VPqXIUxTGfZV68/UtGIhCOP1kww6aUG02XQ/q
EH1MdBNasAAuiB9tdNQWxT3xONfIZb7tOgcDTPlA4PQh32PD/Te/pR1yJUe8QAT4us7FQa/ptORa
xTobx1Ld8KclYWxvAxXp32A50Q0CbNHRDGCYOg8e6P8gfcaFeI0Aac576Ns3YsDNO+NGhMTx9YXl
miWrCkfsDN0enbKi3VjkIsOhmV60Zo9kXLmycqcp9yIGKxUuN/Et5P1C28iGq2p3BWZuBi/2RteP
GejHaQd0yERLA9YVzsmA6qJtqx3EGeYsPYK83YBQ1oub1E1uU9I+ykn+b+JNChqP635tuWCWnyPZ
FtzS0fZGupfEbUKu9dFuF8tTXt4n78A/fWT9cnGtaE62QTNA83CFpvbzGSFI0aYR6F7KT+oLQvU1
EiQjynX4pl7lc1yM15/e3uKyMCzDHDyLt1fggYAuOzpm6/zncER3Dq+iYkY4Ie3TcGhd9hmVMMJh
Aex47++VeP0d+ct++rQQ7etn1KZaqEqVhUgc6Ok0+RvM2AxcQJhBr9R+1QCpeghuwWH9pCpvytm9
WXtGDjp6n7V8Etfa1YAsVCe9jZ6UP1dWd/E1IdQyq5qRi2qL3d4XKRxbcY7gGHLgtmwr+ma2Xq+c
CWNlPHXSv2BTwxU5PwiPaqIvt9Vso3WYfXO7/Q+UqXhbn9azqNBaWfVxP2Y9ECsfW33VYYhwMrbz
dLRg5EbbAuUSlTEH6O9f166SC4w1dPTpEpmkn7BTljh5UYuaJjQ89MurrQEEAPCTE2Ap6JrKmSkq
fP8DMCwyc2A8fXvXy80KQ+nY2HT5QbFL+CpX4XHapf2DlSpUXVVh5qQv9o9Z1l09mmY5Y67Yy0Xg
KJUjPo83/V/JvC9Icafwh1bRnFQkoMk01Tt5NarnBsOIeqOgcdCOq/CmOnqb4TG/z5/0uyB31MYe
Rnw/Zn9cdAohz6LlOgqO4iO8QwPPxTqhCiig9n3yaBQ/4xRt/+cOcUSUuEpUBZ0WTFx3ZwJuKkG5
9PdJ5zbBb//asO1ijmEBxcSzRqOJsWwXiImg+R1BhKxvvt1rRjTNehp6WwuoaulSKvEJ92PvxLAJ
6nKArCxJYG/ee/CILEW5zky/dGYw7GC4BGgBUY5l1iMao1BnSnVOjvrGWJebajvtZ6eIWfzj6p6c
A9XiGpBFna6/JTFz/jZs7L0o8QWDFg6mE0jhTOsyP1T1azWetXWvrMu3yAFxRb/6OGX7Yb7AKQPk
dD2IOzWZL8+1X9v/jhqXUi5ZRJZ91gKQvk/YQq+PBm9uK03pj2xnrJXhb+CU+C0auzlmWcFORb0c
QseVy/nqgxdRvSmrjivRrwgPGWbUdCySW8p4J5f81cxlTHU3XZfAzZTd/+QnwxM25bnwoW31NYxH
ox7Xpcw2BGeN5A+4LejBWvGB2kgApdoYC109/Pqljy+JjLxVii0TNN7Xpya1kNdhwVPVjb8lNKtI
PPj4SO5rdXRDdPKb9pDFP8RRo/DdRk3u6MMuBaeBvq1gy38tPE5oqfH3EjfAJlzkCv4JpQk0h7FV
oPdTs9ngmN8ZaVJ9eiCF6ZrARk2PQNO8ImKC/FjifjmqNiQtrA178TgoBy+9n8K/fdO4WQ9GK3Qt
rV8lbwpGIoWDphheOdpdcrqWd18K0FiA/Od9LJLIqBOMYhQsgiExkDkY0Y3WN00rFIh+9Z0rVkDD
YaBBGkn0lfAXLwzF7v+kouPBrsJhD/bDvzfGpVJAlrk954kL7j3L/rNfa4pQCcac1xqvguYm+K4H
8BSAzlCHKCsLNxJa97b2Nk1OIeBq64qMxT1awfOVFua3YIlBeEQ7GTxqtZ6gQeKd1j8iTC2a6yxf
9wXc4AhE75VBkXxpd31e+hzoPqXkslwIQZWaZJj1Ec/yBIYK/p6bGDia71q/EcapsQUA7gzNB6kX
rKPAcgKtk7kJkWaktCpQvb5yxi8l4Fh501iwdFQqlGV3oWs6Va4GXugc8DPVxsz0PsLvEI9UJkpP
MTCp2fAdzWFXDdfD03UEgTEfq2XM/byERZgZU2EYWoklzK25Zqdic7rNbgFb4NA00Nl48+AMfqhm
DN7KfEanCCdq5vLrfsJJdNW/CZCfZKY14OX6Xdq76AhE+smPb5qG2dFPjmsI42P2QJp/Vho8wGcS
SelxDbVeABtO7yha0JrfV5E9W3sXN94BdR3/d/bWq6C62WUrSsY8OeXJq6ooq5KmQzTui9ZBS0lB
+LDflrwpVL915zoM6lIx9+UbLeJSYbT/5xuVLkydXX7PJn8U2hVCDjFduffgLvhh/oSDUJ6MGzAX
1ip+pFjCtEp8NZuNj3fGqlyj6r4DPqFeaYpfShkwhTFEAFqETfbQ133dFEOS55bOvn4Hd+Cl58m7
rUMqqJnkGEF9cJA47QVYR6cUjTwQlystuuviOzQnrt7fF8q4L4tZ7qVwqPowYC/V7xADVhVCwUio
xMcTDSRWJOd2sNbFA/4DUAe8W3VYh3dowOa7IkxwUbWuDRYv0C2wQjPFWZqR4hLq8te3o9XNzMBm
QcExvLFecTUv8OxJ1xbcpz+SuRfKPd57c5c4n4W7FP+YnZFZMoujji0UXWdyRJBYdqG/gTCQbpiS
Tg9pdIDkq8CsE2+1/C40tpCgh3c4a+OjWoCwoACFL/9IL1msd/rruJZ3SL1Wv/TdQ4tFCxbe+dZg
okJTtmBItjIAl4kOGtWnWtlqaFRUL8FfX0Rgym7gF4K6fpZp3gqIzLuN8pIwxTHG16J/VLS7MbFW
FqBr7AMseGueo1/bYRfmyl/e4SJyekWbRG3KO+zWgJlhY4ROIR6xUMHobAVQN7+dEccv0Z9iLQCP
11fNswInDVGfLr6ZDXWgAl65iC5QTEmTRUUTdVSqIaQvdr3UxcGA9Vl9hlSAJY5tiljUuwHexGiz
vsNjmWYas+8y1Te0FX2en4g9lgy8fuvlzkNyAe+vOXtrMDGXyp15TXtNnmvJZVT9vMDFSVB8UwoH
kQVm4SqRHZnEDQvA9CVb50/dlrEpXOx2M/snlLfjk+82K1k6Gmh6YzIduL6j4Gno1KMTX5M3u5hW
kFor8OhFbCq/ZfR1aJlhwihGThzqX0R7yJzlvUJ7Z3DBq+KH5jnDAD8UZeZedlL/rjVCot0D8CqM
trB4Dqy//04sLpAw+J6fFrXYY5JfSJJisKja1VGesbvGzuKnpCGX40Jet+2t0FOY14cxfAY3ZcVn
EPaiox+Q1hGDdiWkZ83G4pQ5Z4gqJjJlVfujC6/M3y8G28/LXGy7eBzlXg74qt2a+XKKk8L0Aoe4
f0j39BR/wKpN6VZRZVagQxPkdCiSpGF/1c3kgjzn/L7IzUmTkV9YjkLFQS7Fwezqs0+/DE1vFWc4
THZX4luxU92Aptb0YJ5lZZWe5sGmd8RTnRnMSo0OYge//Y65eAMQv4Udl73hB6EGP8ZimyqrFtDx
a+hYVyHYF1BoX9e8aHdIZu2p07zm2f5Iau4tOlXJLUrc8XMDsavHfKdWX8p83dE99/aFdRakRzAb
DtAKJyQkyutEPwL3wTzib64Zq4iOEniL9uXqPTZfC8vTazBygEsClh1g5ddrA68XuUuzal4qWr7z
CIZpK5oN5t6PHQFKLyYJoea2442fErnR4hK3muGm7Vq5Jnd8wcXHwpPiP2tZRJKp6EYRBumcn+Um
WSLEnwDHGjcMthO2jfPco3L6Ch6cO4PIqob+wPHfx1O6FM0+r2GRAg31JIni2Mz7XuE+X0fadsAm
YsNPPvZOHDpydWJOF300h9Xy/O/HXzx2NOzw1SVoIc23qEetOgijIPl4Ba2bNC5NOxD7lGWoa9SH
FHXP7M4fzz3I1yOu4xI6W2KCToJgX0vYL7+J/yxlKTFUykNZ8K85YZfWU+OqhERbVQ4gA1wUjga0
vY5x7fgaJjx+vguuNQ0vniIDNjHSqNSG0vLke5LYqWlS1OcPey0SrABOAiYNGuaU+VOI4UCCLmdK
BAzUjdpsjOxQIGbRxk9ji14HfDzbuynaHaKjVnAo1WmeuZTyUxP9CpL/AYybzatJIGDQvWfBi5Zr
MHiGEo8R12CL5+lGK+5HO70x1tIv72iAg5tV0lIVyi4JU7TS3i1Mc6h5fHhTs2cP4Hpg5/aV7TSf
mG+n+9OiFoFIi1G5zHIW5f2tsbllJk2N2gbbRv41a2wj8sBUIbaLOcI7SJ6Yt2Zr4+mDuh5+IxgE
6Nm1yvryFv+0psUWj+UpNS0xIVGF8YvsLWqy0JNWTPhcQdv03QnmBRjYVcpZYw5PRajX/0Wxc7Hp
BCABvgdNYZPm8NfIJ/uJmbce66jBATLxld1CxGzSDRt8EmCrhwiU/BcTs4uF8OfnLpsdVpLXVZYS
YYpi5YGGvqX5d6O6+UbDHfGHB4wLycM9eRtUtsk1Uce0XJHcb3N1+j2/6u/bw2TTmhJinMtZlDLS
hBrToD7PdnH1BlHfu3ifrWkplXSkAY2uul8qVUt2xHPglrQkrh7N29l1t9+q4s8Ga2PDlYCC0rZ1
/r11L8BdOU86UwNkLWW2y6KeKay+8JrJn9eGECP19Qax1MI8FRJ6Po9hjFYlDjc4LJ00fW+gIZbA
SiVUYfdmyLam7RGQhuqWhqsSsZ6WS83trdvGcDTtEIMWobBm8iW+ga5HMyXL3xOG/uItnmMcQwol
6ywXv9X4rEnvEbASlDZG0Q2rA/LKkrBTIhgy2PkZK6u+LUZ0K9WbPrrFHOfqR7pwQ39EQLIgaDLW
8kWUcljqdQsScm6cmMCIkJ3UN3X5lHc/QvmAJnTKDG8eoKTtQcP210Ks3hU9rCS6R7+5Uo9cgmt8
Wc4ifzVyikS2THVuq7WPnup6noH30UbJtoVLDtPQqmUAaOy0a5zCjwJ/sV3xIBNVBWYblnofcM1P
jS10+dO8ECtkLewwOcvhbeFgnaOsffNF7395/lopHA3UqpusNfj8CuT0rekwRVg3yoZZSN7srGo9
uLl8Z/p3nggRPEsPIvj5O4jt/96/l445A3jEqWQRp/RvN3k1wkKUqV/Pme92kK1Bl8whFz9TyzFg
87vznPDPYDP0wiSbtIp5OGZ31+rHS2Hu8zqW17ivZEXaDHp1zhOnsVYfow07/xtu5kSUSAOq73qH
+1Lp9eWpi9Nb0k0oQPXS0bduS9oM2Q5sKrrOwzPwcNUxZyPfD1VNTuZkV8KNJe3Cdm8mNmInjrUL
6yu1/eV9+5/v8YFT+7R5ws6QKqTVKhI7f9uhkce2xVuCM0zf0bfxEpzH/Uq/mv78/+2EJVq9LRLZ
CGUNtDqn9nlIHmI4lsGtWKCR8r9JuYqIL46j0WUcVr5AboeTl+dtrkd8SZxv/G9nCN3GjwSTsdMi
TUHwfgrlaKjONbsRuZrmQYqPArIMUIO5jAPbO8U35uQ5SegkrQsw0RoPaTG5fQ9TJkiB0N3gYUMv
XEUert5lwkkEqC7cVVAK0bAoAjctwZdmt2n0kr8HXO3GSr4XzvKIwbuLccU2vS9AdsWbHmWvalOl
J+zLJKVCCXqNXargr1HEKI0dASxu0G8DPwcgYd+g02BZLopW6DbJ2VMRPpL2eR4M81mZL0MFE8TD
5AbV3yrZUafUzP+5w5s1Ju3AWUXdRz0ijLqNX59GAcvhHpGaqnZG4Wc7vSTSdmy2pmorw67XNxIN
AelXadKBPTRPTEO0HypCZRI9PRAZGFqAp1WuuUd9oM2+fRwdI/Q5450beV9TkjRpIllKVXDdioh+
2zN8tdnEKg/tcJsyr45PRr4Xd+VvY1r1d8GzcW9tapTs/kQ37ZrXwt33DP+8XSODBGFyh6LJDYOG
rf5kXrNK+d4rtkT6UkCUaTqaTEgWaVzTdRH68UZJ4ZhC45cR2cc29GzecQnnP5XH4nUW4pc6YGyV
CdRz49EcC+8MbOqA2FjZxkBbfrqfb9tEwMjZka7aun/Lfr8ucRn6jHrUWqtgiWbHWKnaFescBCMM
eGpregW79jFFgW1dXXvwh4nil++4ePAi+gnMX4IyU3gwjhvBcK5DlfbwKYi71VD0AMDIrejxpwd6
QHy2mUEdp2jEmKtQXyMwgdJn1GzRRrGtcB058rCxRI4iQg5gyFwTTMB9krw0mQuB1hEYMSnHUDiZ
8nuTvfeAblLxLjR/JalqtwB46lc8J0dH+UmH3inUK4nad9DZ4scuEoIxS/oMq+/yrJ/Ch26e2+68
R37AM11jxR0RoXX/HVCpppZBbH6kBO+Bjcd/WAYxRLEFta+G8kxHOMnhtN+g+UghgUFSmexF4SVM
1a2CjkTercwxXaE/5b2HD6+B7KjvBiRWzVvPLPjWrjS3Mbe6dEKnSjpqx7JzsL7LYFdCHcOwul+T
Ve5U6BMQo1o7lx3vFYwR6gk+1MfxbEmbwXByeVUaqeNDDwCJfgJMgRs48kTjDhDvSPcEEZNmPwbO
T7RfRnMrmXZcOcA5pXCXt7suf8nFQ4Q7M1pyUr6vEgIUrfLW0dfZW3MfjE4j79r0iHSZ6N3rGacm
eCNZaFCu871D581W0vlLicX2o3GlI/J9nDi/bP4BDccw4EUvDnqSK1XR16ACzCcL8oa61hS7mC1g
1+0mg9+hbrNzjL8Gir/sPEQDTNtItirF5ujIAMx28TuCYNc4YN9p01+X9XEGP93nwzgSLHuhPEvV
66BvS4/CVl0PzgQJ2cFnPkArRnA62uHDvkKv0F9xGaRO9JAxXpe2cg0Cex+AnJ9Vs/WHf2/R703x
xeoWESCSARUo9LLOFuwumu/1jm69LTwoDnuxWAfmShUPsely83fYZ62sDdw0CRUhw8keMOCZ0R2N
sPWhS16DeXyfKCzWtjiwVt0VCFeDtsi5rpGLM3YitjeCK+bBSkK0xbuNQmrhcwmlih5gtsuULf1V
LL3oR4dHVXJ6DPwGrvMfXvs6tq8d4OQVM8prpY8033ff4uh/tt6yPo1rzWhGiW+MqKW3F2dIAEns
S7OK+0Oc2OrvmZePqJfhbf/9/b63Ij/ekYVBha5JMM4XaVKRV/nkmfFM03uQukPrFuBhwn0d3QTV
RoRU8Lt7196N5ya0KxGT2Kvdt49j9f23/2cFi9ZNNQ1pVotwHEMPRXUQld3vcSKw+KdmkFa6d+4R
JvLlH0ry5vHhphCWfktMwZUzfes4oKZxKOGIdKA1N8J4VoTbEYaPfy82vz2cy9Ty3Ycvj3BHcxra
vdTsRO2HpG19fS0w0jVsL3bLJ/9+mCUjS8jcJZzB7CT5b0X+2lj3+QmdqHrYg7U8R79qdB7v6Uo2
8i2ZrMWfNdGNmn0B0Hl2pLfBLvFkJl1DbvsZ80Pbf0QQC0UQZD/l/kXzXrgpsRn8yVmxg3sNTXmY
W48+5mvRS7vx3Sm+/228zYMs/RC4JcnEEP4J4mZFtpSJr0N7q78AehOdamM4pYsCaxA7nvw0FUdN
fMV9KMt+jflrdK/etAKCk4zdVagXNUzl3LHIeyc4Mi26kzB2KtPBkWaV6w9IA5nT2jJQNiWgvHmk
jWFxOysEo6iKgCR/NthfRyp8L9rm7adYqBVqhqKAl/iaCCaVOtSFRKUrnxqnSO3YdMbT7LegzcpC
WJ+jh31d++pbO2jx1Dmf+hRSs0YQiyriqcXvD/NhA0HdWfj5fVDBSJ7I5aoP1EQAgnI3HboVmra1
d7L2ln8fYlZbDmeGacBvhy36cZX0+l/g5r6NaBdrXKTIWeD7RjyxxnlUQftnM5fVw9aLnXLPvgWy
5KqrBk9oNAlsrijoNi7jZiqSPf/G3rgSKOZA8O2YfvpSi25eDaOoVucvxfzkCG+tCH/W5R20gbm+
RDVnj7CbhuhevavNhw9Ln38v4Pt8bPFCFpGqFhRVjkcWoG4GYQ+pSKTPNc8NYtQjzW2ZbrWXzryX
2rtE+pVjGNGzs6duIw6bCpxbZQ8hnryuZVfhDv1O2tP1LAp4CriX5PjR6HZici+qO0E6zN6NgXcn
e05Ig+fam5z39L/e5CLgdbHm6QJUX94kYgi4cTjo4NvaKSs59LMH1NUY+60Wnl8dDeDZxoDkeomS
DjWxjPUM2Bk0cuNWRZBH39AHfiJpyRAPcKDw2lZpI6SPFA6Z++rfn+57k2R+PhhQBbte8TsGVhf6
JrXA+EIv7jMXCHmTrGHIFdO6Hpwaphrk2ajD1aHnyoW67bmG4EbFXQvUIlshjC+5Wff470V9b7It
FrX4DEVdlUHNX+m7kqrk6t4Q9nTbPOzAmiM13jxBgGxg4ZnWHAScXtIeSxpwhsMhEunO0skX3khY
bR9x6VRaFcO9qp8w//QieGWo+WDkeHWKeTFyfXqTixxVRL9G1rBt4xDI71xw42hjgKz9mRw/Alsc
6BXYlo2/B5Myt70gZQ5rXCclrOAj0NCPWIriAU/jEKLegM4VwFc8kZRrH/xi8Pq/yzQ+6ppPAbYd
1CALVJb5YRkSi7tYJzKsKUKYaYeIc90Iqw/YBHgYCr223qKEJ0TbGsdqNM9txNtjCpP/gn528fB9
WtkiX22Gyeu7iK9Ox8XYNhiSC/vJqRQnhZ/jHyeaJ5G+STeRBzrvYdAPTepmxXO5y2HCm1SlmBon
9tXp/+Us/9O6FrlqOkRYWszRDT1msIkAzeBxm0+idwYlHNgGXhkzTLqr1oZ/Kq2dFe2r9olUFPdp
Owl2WckoeeVdddxSL3xKthToXQtBFFLUxT2k92YltB0vbBZMdTTlOaGZRjqTrH15EzKGBN3J0NZy
fWFtiKey2mEq0FaO93uq16AA079pSBNs12foFjhFvR3rNVULtf8L8psYdhSPlX+vIrcCKFKPjzMb
qSaL2TT6neo5FnreV8rqjyUvAvCXn7S4ypQ5RurMps4pZ8da1fpBazcy+aYO22cP4WBwEouXHmjb
xHMqFMnbja49pAQpRN48lcHwBlHhyu7n/v+160H9fj18Wd3invMyvxuten7ha3XvQ3h+nm9YnBFx
aoLeskqdcN1dk5X53sWftYRmiDbzMYYOS63NRNQCsZJ5aibN/dGiAh5BZAYJA5EmdqOz/2TZqAUM
qVuC60MmEt0UO5oRm/LVKHch1/iymMVhQIW4a0eNxcyTILhjQL8kMLu+w9XBuTAnzOYQehH0PR2j
5NCMdgzVrYcyvx5Neu9Os8nkdS3NoilPCaYDP/59d3wf7S7e1jJtjXKvM0UWiBHCoLnVHblGEDr1
SnkJ1hv5D923eMtNRj8FbXnw0QikZt2Vffy9i7pYxbyTPkVZMAO+DMGuIpEwjF9NfU+DGl8cHAyC
vRcxbygc1Kx0sVhFOOqoOzBgwXrMuOrPqOb38VrHXcCbEfSC68vATI7qOuJPzh7E9wjUy9Ac452v
NOg6Ikjtiv2Vlsul9F+hrwXayZw1rJashFHt0qqKm//9oWFTEvfoXT6hSg2fcqdj3MsA9pqDz6VY
+/mpH3iMT+9tNCYrC32eajUfMCCmVHnzhBuylaytdlM90sS0gzMOW2+gBBS464J+UPA70QG2o0W0
boJ9ozpycw3QfjHW/ud1fLSiPy1MjXRfLVQ+aEJPWaruDeMhbx/UCuDxSUMtArEbW/uFZakbo+8m
/6jiM+NQ6aZG+QGDgo2BnhfiSM/XqOuXcqUvb2xxIM3AiiUp4I1pq9JEJk0bD11Mg+TUhqcMVsC0
yruTilmQyLi4s72mXDGmYC6tPQRbTHyim0lzSDsCbql6NoYMzKOWi04w2lK/G5mA8LevhZHv8rDz
+fj0Ohen1CzVNI8FXmeDuCIavYdSPgX+QXXj+8AJOR7I0R8V4OqYiBHNh/KpGvdXezsXrhsJuQFG
/BaqmyKj7a/HdOJe79RJF8/ieGqsk6H+lorHptmL8EupW4pD0+wa73fU38Qp5mEl6RFlhzA+91G4
kqNxJUx/O5CI2qMfndSfcnYGZlfKmFutjcopS5u/ysp9DX6/oDiV9N/ovyEXkUQPo3BmkD5JN3Kw
69pzZe4n6bdPZc1/b5A1nPWgMqhIL0SCJl2JJUYo29z7OQsGJzTsR8S+tRDyKzQBby9z++ASVApv
Rn2kMxygYay5QKKFiRTkpaA3Gw9w205CcazMYxc5PWoroDljbDnsRn8Z20MobAZMEKBqVicoXggP
o8eVjLA05uFWBxouXyVgaSfi+absN11yyAyaFW+Deaiyl//F2XntNq512fqJCDCHW5EiFS1bcqwb
wnZViTnnp++PdQ76L8vqUqOBjY2dsLVELa4155gjCMlLpmxk+GKBJ8bvKTIUXXhCsFWVrnVe48yV
p69tdaqUU6hvlLqwoW+QVpkNGyXEQv3l3xfB92GrJZmGgZsLuUSYf1zCZ1VUKpkwqtmpmYuiht8L
AB6v9eLn+JRyY8brFI1Rt0vdmwle3w+Lrx990b+0/SiP8aRk4GOoPOT2KARLDSACAAe2yiJci2fP
Uh7IeQPnZ2R54/a5+tVNXJlQ0BEi+k3Y2SRnq6xGKzupRLQgtq1Xsm25c6EqGYtqRP5h4hwHbGiT
kFWv/v3gr7SUEl5Z//n0ixpOT1JZnEYjO52JXDg/yPWnVB40bS2Frpx4U3yAjLDogcaXghcZ9sBA
iSFckK7Y72ZqDz9Y243K7buUis1ALoglSZJCWNXlVFMPG4tEmQq5gQY9vUIWMN2VbD6MBA1XExeI
Z5ABZ/wzy+2a30Ro1+F9i80ZwGImoB3Qbb0+JMQ7+o0dNffl3G5Ov4mIx4El9tB4WM6Ic2JGoLIa
k43R3I/Cq9IZbgxs/e8HrH4vQ+cvw95WRP74pgtTFbR7upVnJ9GTXuPVtBWRNL9UiCUZd+nS6Rw+
h+Gn7h9luWdwGy9Ux/LmY9TMMRi1lXKhZI5FFwyZVZyP9+ltqhJHfDDxcVtEjdePezVdxR+lyO5A
eNc7gbgl709YCO6/v4sxX09fC/6v3+Xi+tLEzmoULcsolCQXWxO3CoEhkr0kv5vrhik/wbeVT5KZ
vIzVyFGKDT61eyF484VfA+WQKWjkRVB4/39HEj06hObCYP4LbvKmYu4wlR664+lpPOWwdp/KQ1s4
5APhGJI8SE/w14uH7AejhKzViC5ivrDSmoPws8dR41i91r+tgxivcDPy4mzi5/4dnDcavjty92tl
nVcB5huMdULFER5v8c+ujDXl2WMNXAZ4iP7uot/opSTI1STLTz7UOPAoCn+q/gwBvdtjOchr7f8v
ctOuXM58LJp9WcUxSfrWcERAv6OS1zmYkECRJd6pdhquMnWlCysiQ0ghFDbaeIB5ryyB/cngGHZF
/k6C0L83x3dTNZhmwFLiHG3K7Xwp0G76tpfisipPoepmtKEGLii44SNZwAsatzvYFYo9PkevIqkc
KrKEhV8sFvL9dHdOXAGY4NPayyCJldNt8sxmemSWzigtgtaV4FBQyyK0hfUhvIMguCIT1NDpf3In
jvla6JZT9FxFXqZiFer9+5td6VJkaZZ5S5KO04YmXrTuSVqcI6hZfLPf8oYcoD0tN4WZctdGS/ln
MqcS2UyRV/3L1NtyxsN3xhtruPoz/72Gi3PaFPPWSrW0PJ2FXaH8yowVSicVqOr8YDqKv+u7l1F4
sESvW6JLYUTpRRgOms//p0eBD4GCDl3FeOSiBkuMXOnjCBKH0CNLuO8IS0O8SsfzW10SUJXSAZAp
48Y9x7GMr3tZPkzyXlyJuNHeGrr90eN8PY/mH+Y/q7lo3CpqznYogvJUhSSEuamF+fUmB8JvMfcf
mMk4pb71EcDjlGsaoP/ndNV6hulSRc0QEHkRzLkw4xD5EcfXTPRwj+OwIJ7mPmnTBb4IGo6gHMal
/BHTBpeVlzI2uDlJuUKO4Zugo2d3ARER0Pj1uWqxNA5aYxSn8Dl5TO6n8/0IkEq1M25FaW8mC4MI
5/ypjbwSYszsM2B5ITk2CfwpW9hD39yZyoeR479O306+HDNHO3z596+vfwf9vq7yolQyrURHjqIV
p+xV1BZC/yJOq1zcj+kyJqPdtJtuYb0qjvZSt06uo1RaCNYsrdHylYQ5hLbuEKODzL/mhApsQb5+
pPsQjTYGmJjI9v67ld+ZxJEkLiYb4dqaFgiEXttdprvhT4xzlWSxDLbqlqr+vovuhWirJnuT19BO
8YMQtvWH9TP8uNXn/ik+v22zv36cC7C4bLMpNjJ+HK49yuv32XKeeaIUWWSdOgzA2TQSwIXBW0da
kdwEN4qI6yfQf1bwx+r8r4Y2K5Qg0idW0MNZw/4CZxZSEGeg2i275cx3Gw5Y6hLeQgcW6gcJpaFN
pOfNJmz+hf/xKC4VcqS9z1nfVnEiAA8yN4ouPjNwJGcm9f7xZknEvaivht+6O+D8c1Oh8Oca/b4C
ItkAFxl2Xx7Gaq9Eo9D0xYmYdqvBrGZDKE0UQHR+9GWaN3jezUeikQJ19sLqUw32RmpLMsl7XoT8
H8pgvYXh0UHuazkD6A+RKtvxhGbbre6MgQhAUJ0FmUE9TO+zeC8Lqj1W6yhBViMvcN3Tgn1jbPud
tEzocqWD9nkm3oKMUdyqTvoxDJB+NndV5IzHf79/V0giMuYnoshD1hF4XmqvggCvyKGVi5OqbvPe
KdZN6DSdV5O2pb4XzR3HBLN/y+7Vu2p8VsRxUYfPpnHgHMvkt2mp+mvd2McEZvl9T3VAqk20jG9s
1quvi4b6FDiKCv4b0S8RhdSqprY45b8hTBLMskiQ+uGwj/1/pG/BsufxHEG3nMGkad+yfLrSUM1P
6b8//5LFl3ZV0vhqNb+uI03NahruOTvt8Q3hvPVE4s888+9J8u2Qz9/oXa4gcXw4ekxLZEqIX8dF
raCFs/i2jgv6qbuzcH/GRH55Xppri49LF4ZOcQ8FgE16q438PtGaP5g4Qt0ErMHP7esNUpltEJTa
yN548B/Ku5o4CsQZdrUV1+FaRZ8yB4Imm35Vr8437oUrTSSORBIseyoUeKiX3XtXIF8M4p4W1ouJ
lLehUlXVS6nfn4cHM7qX4sc8P4bdHqtcKjenJMkJQ6HwTYqe1elzfmEacdsGN9qVK2wgloUjNFkh
/Bzfcq8yrZ1yhmdzaaz/lsstSjD5nbcDFwLccdiD48ThtVEELrEbL8HV0gRnnFkRi04GQv/Xn6Nv
C6NRzCY75f4yBuqrl3W8So/SIxqZWvhlRp5YPmn+W4amtDvowWY8409mF8pS+ECr9kQ0lkxkNtPF
PwLGQIL095ukutFfhK/mhzk5nbmEpSB0q6F4GuWn4ryKs1U+3Hqdr949GATKCk3snHNycfslmhi1
YdbjGGyLNhEOpUVs9V6MG1gT+3R8hTAB2QMhOYlKlTfl1PX+tpK3OE0SA3jjBLxSgZByztGCcz+1
+OXrlSkdWDe5nKdgDRce+3r/vB/CZcYQbRuH2xbfxVmhffAbD9fV6nk2Y8psQ3Jlyy1H+PSwfdY3
1iR/vxMBJPEEUgnNMcl3/vpTi3IuWErImooBGuinpf7u1F2dbaZpN1NxN5CxTeoCUpexUocHk23z
tZ66EI2IL83Uk2+rt8jW19qFv9ekzYTYvwqGyaisNstYU0Qu5quOb25egjMeheU0rsJhSzElZ29z
lHK4sGB9j5u++y3ACl90t1gL116FL2u5wG1lY8iibh4TqN6Yb3uQx/M2VjYDykxEjnJvs/Xhf2nk
Ot5nTupVyJch6jCTnS2o5xzpbevDGls05K04aO/IO0SqY7MDzcoOyFmL7gpryf2socB7vu1Zee1G
+/IN5h3w19PsykYRw4hvUC+rYTsue0Ya5H2cMUmMsF09cpEVz0b+C8RG5Wp9vll2id9RJFnm2ld0
3cTaQTMv+gM5V6TA7Io/juWqhOyFT5otO0Wk7cYrEX0xf90/lcU9URv03SNHg9J4ibokoRiQqEJO
JL0M/UavttP4auGHOnpF/QOKeHQ+ncVjYScr6XnaF5g1KYvJJRmhrOyZ2tJ9SFtxKW8Geo3dwJz5
Dr6sb7zWXKS0TfHaFH8kbwzNaPZiRzFd4864Q0vn/wQNSrCGwz2+HJFjm8sx8tQ3KXCz6YigZCqW
Yn3IADn9PyoNa6EyRKbKB6ZA9kOZkC1LfJjLeBeGR1OHpUsYQRmhffHRghLoGD8R8he0nKCb/ie2
e0Lhng+3+MzX3yXqLVXXDRmr3YujvEDKR4yQCXkcE9tq1UGgR4QAvsZEdeQSKZ50/5euL2fvueFd
bTd189gYNs4B+OjduFf+h8Xo+I9BRPoedtlonZJWNSzPdCRyllHIIQuOWHeav6A/GZtE37T5zqjv
s2YnuwZzGiSpOEj1pCTeWMp3B2L8Y0T9P0u56L6FPJriWIbySkat+NtU3alcVyQKz8FgiNPQ6DCF
iZcJkeIOPlGRsEyUTR547U9QZSe/Naa6Mh+SKT1mm1TQCQhaFxVQlkth2ovFbJJW+8xrHhPt2Ba4
spD9aD2eC8KtUfKtI0fv7fS8KatVQzhgcT8tB+kQyKvMZLDVOcmPW6/vFVIAZiJg7Ew3Zgzp0htM
PwOOTSWoySQ9F43F0VsvmuKAD2s5DxkW+skgICe/C1LJa7SFuNYX5bpt7FZb+1yn9r8vrCv4Ossx
4OdTmFiYSV4cJk1WnDMs5eYCuU7R3DQ9tIyT8OJbO7W6k8+ndBafk2eAZL/89CErE6bXO6Gym7hQ
OYozD7gZWKS1S38b+RmTqXLR5EdswCLtlDCnJ1TIU+j0odQus+zGF7hW4X/5Ahc4BKXKkPsmXyB+
9gnidBT9YLwg3bUNETKnxujtfJdD70iDN+1W0tUVNvz89DToHRpMW7Der5dBq1kptBK/mOUrjLdJ
TpUc9YF4o/sGu4uT/Atwk5zf+7MHb2dcQMjKqH3nEimBuoMT9Zye7S874PDsRvfx3SeQV1Kl6CQE
dx6iXXr/TJo8JkMHTlBikiotxnrXQwGvYygnw8HQMT4o9vSOPsmnKod3NGy29F/JLnyPSWVNaZLx
fgo+MxFI0UllV+eQO69EzmI1Avl6avKVNexKnzhX4oIoCNc5vgm/27dipWY7xCi9a2yCbRXuB/zI
LXJSGX6m4wuGQljajWhvDaeuHuBRk1LdKY/jOjxIEXkodvgR3OTiXGmJCKMjWB5za+T631gRslgq
sagWJwHASNqJD+LR2OH8sPE3oeHKT/2+fTIIf3OnDxUvqR190ifd6cSvmm6gAWBxuK8BUfY3G/lr
1/lfK7tkTiR9aExqxMrYPtiVn8elxbXb2vpv/7eBPAcjdxeD5Gql7ZUUN0OIkbbwW+M32oQMfTaZ
d8vY8opqByc3etY/CM534lLU9YrUFF3BkF8zPTGlVHbbZVjeK6iNaydAQY2gkIyYyIZ2n2+n7l3G
7b5GOkM/nynEdt0aBF6tu/5e00XdVZZqGfkGa4K/1HOxWCSWRW5GjvOyjJakXOR3dbw74ydiqE7Q
rfNbXlX6DKtfoE1fnsrFnSIZUncuZbAMYWV6qq2t8skOc2wun4AwZc0psfU7/26657rFhD9WnI57
tkofGlKiRAxHZkNSJbtDQNhXP8KGkNBzsxnil2YZYZ6RQJ4+J/Yo7+jsSoX/5oGWD+crnUOWqohR
nu7OnhKRHezMY5guc0DrqnSqulz4MZGbZHNMxG4bzwpe0nX0yLA+C34K3WMj/BIiNF4cvlFI6Jrx
cPO+nZ/+5bMhc5ssBMTBFil6Xw/CNKHXo8+dfx2BiGClsHFZKta6PWpOMT77GSPswnpDTl88aptu
wIppl+iO7z8hEnLaW9fa1VtBh7gryoRS6Kzq63qKSIzrXsyL04BVc40SNiSzi4hfL2SGuse7wb9D
LNIfFewkf93aq38Q+m9P469PvxjQKEkSRVKUci0YkDiccnhSDYRaCVFXWcGE5N0Id2O0xqQIv79u
GxZHEDGDZB4vUkgecUDG9GqT1XdhhDZzY/ZbXYH94aSGxyTchM09pcSSADY3tj9r/2+Sk+Y+7F/f
4KIsCEJB6TMrmk+AvPhZwOpdB59oiD1pAN+31TOuEdS42nAANsUYDtkwtNPF7BOnYBPgwzMOuXUB
TkdOiWV+w2HsT5V0sb7ZeNfCbZlK6lvGkRb4cxSJBsqEGbr1HgcPxrCVuw9DO6j9SkptEsKRIA0P
bq3dFdxUmpdrLxOWsBalKRDpwQhcU3JzY4kDyDTuzt2qlhlVrZUMKgw50gsxcs5ES2teCmX9MSo9
WVkalYtrUZUS0nBX6dtzeFTL2TgyK18S44G91WlwkQ44HEHhfDXdAX4pYw9zKQsImgTdEdTRHhAD
pNU2jji9mRtqPzL/GfQpt9xmfLAoPOt9/XPMSM3Aed5vODSEX9b55i6lQP/+I1sGFtKI1Jg2fTN6
19va0H1xgI5QMGK16xTDZHz4FNNrxyXxOEIK7WzPiitY44I7s9RMD6jdODta+GTGJzNaJed3ud75
omcNBBStcIMVDE+ViFvqXqBLWhx7BoL/BUNKxr8W/1rn4ELF7ODS5UMlqo8xLjFV/iix79UljJ/2
PXuLH9R+UZH+KC6I2JruYjK5fFem0CAVItz2aNShoGJdCKhDolFmZ7PhMzzuhZrPf5Y595zk/JZh
FKgu0sI1ABal+MEkfbCjUV/ln2JL1XLCX5/UO8ujIuucuHdLzAuGDUn0qT9DszPToDnmoZMLT9Nk
q68qFa20yCuniF8kbZ5NSUiD8Pxh7qXYU4DmxCdCoHcpmA5IwWzIe0PlMl8YjhlqdYY01sI8hOv0
ddrgVcDrg+oGi2xorSiBp83wHFZ73YSGrtYUhhRfJKLNnll5ejSJsH+t37rRicTFiKMroL2y1sID
XzpSV2mwKeOtNu6kAbcd+GLpQzjY1F8Efj2htKQrO6bWIt/Nvh3yKnkiUnMFE/5Y3Mk7/0WKl7II
RQ3j0wX/y5fzK67P2nuko/4mzhE9cuxs6nvtSUnurX6vYu6XOyUhJdjnMXLzkUtg17FXpWXRHMYc
YoZGzMktktKVQg5rM8hAFpZDM9T89WRPKQJyOepm3gmb9KeZ2/UvI9nH++KlwZoafS5EV04iilo4
MOaeaBAnPSm/UB/fSfc9aVWe8Xbr/rsi+SR/7K9VXVQnU9wFSVCzqt5GY73Rn8f9OHr5D/MNnlTv
IGZGciND83NkRPeP/27irtFNvnz6RWWS+UGoD1GdnXhRERHItmrPUgJeyOXozm4V3QLKoHYLzbvW
PH753Iuu3y9HIzbbNjsZJ2qhBnhxEdCp4kASus0HrA1lWjTZKnziGnS72UcRb5LGs9btpolxoU9s
2eP3cUu2ri24/pHcP0IvcrvFko75wC2Y4lpZ8GXBF2UB4ekTGkAWHD/Pnl0WMb4L4yiufVAm2/+c
k4EiZqcAx+83fqL5/3x5Yf29QS5Kgszo46rS+OTzc3TfHYAK/Z8kjXHbBM8kza7wH9gYb7ry48bn
Xilav3zji4u8LRUrzkw+F5JYwpQQKjiz2Q6AyLe1pXrQvP/nyCW1N15UkghufOWLztxoFeMci4w9
rHl3mD+aM0I0W54WcmVL2FMTpBPtqGc35UrGWSlchCvyaRw65nXwLq4J4Vb27StiJlDC4KMp7Kx1
W9d6aNWl8aTcza+6uECpuZM2xkY+KEcsgvHx4rTjaE96pyZ0yVi2AoWvgFXxYhTW8pup2ZDu5PNK
vy+YzsOonA9DZhWMaCF5nDc9NE/MFBhP7i1zx9x8ygnKcgjt0sxD9mq089DspL0FD5Yjeskj9rNL
AU+gRfZpPSZP6tFPllgQTz+BOLe3JnvXcDbgPkxeQGt0uMEXdbbeh3pSzXTIziV4+FlaaDiSFE9T
QNDuwlK9lszG3waMN9uEDuRogkdrgMVDmK0tVFA3YL8rjkAEohB/AE9Xw1eLUuLraZxNhiSoekoo
5nhvGvbMdetPon9vaq+d6VX+hrlnrIsLYk9bce9PK85GWyZK5KTFCE5mVJ/WzU55BUiY0maBXaO6
1biUX306yWfhSf3ZETd75izZ4HmBxxFnSrxr6cCQrthQ9Zn7HPQDUs9t80Ho8NJ8HT8heKsO4pVe
va9yp1VOAWEoUYfRQP8bTGuyXHP0DKDHjRXhDQoi45nbfh3RYRV3hr7N7tpHJSbFsmVQfVe3ywbP
nF3xXu5mQTBMcnVbTA8x9yTTze4QF44PWVFZSeEWmx/h/JmK7/nIBO5443W+0md9ed4Xx8g5RA0q
+zxvykgXFLzC/IV1LsOd4J3D/43p09UD5K9f+OIAmUwxCLX5EwFKM68UV7U5x0zVJHczsOGVnkPE
W+A207HMJWjWDYBPubYAS1RV+sp5nH3pTS5oAdIS0UpBuQ9QTNUHHdom0cWOCseGsnBcju8dFP1P
pqsjf7NUHFQndlC5Cb64pjcki/aRKYQ9vkrAFfJnri61FO8yZu/LW62fOR9ql+f836u9KASsRJWD
WMVfHhwn/22Z0MUJAcDbeiGBDu6KV/9X5m+m/jRNw2LIH6mczZHccFtoCed8MLqtPO7T8IUvpyYe
HDMa+d7fSs1+hAmfalh67JjkYCG8MKx9GK3PbbwcCQwweAGjVe/faVDAMFy1kxKcn3+NR5XXUJ/C
SxJeEuIuMSlAipDGuyy/VyqSQFwsDEAuH2XlOJz3u0B9DcJHQ3w3mV2kW6mnick2db3RYzesXrvs
Z23ECxlbCd8i8GsjZT/9YCdA3LK8jgawVN3uTzS2edMn9dqVYoloAxiwQnG4PP6sqkiDSDTSk3E+
KtmhaDbO2Bz7+CWy1pJT/ui2iod9eZSsTOWnld9X4yIBZRxe5kP+Nih19Tj+az3GxWg1nvBmo33B
VXvW8KDGle14hWO+YOeFmzAKJLV4GZorS9r0Tnnvvwjr5k0MXDQpWX/jMNaulRhk2Cs6AZDy92Dz
TrUmrFHb9AQfr5/nkqZpQ8SbuZiCrXedW4wfcvqe9bscEzK/fx2auy5wKw67FiT4Xht2gv5Q80br
+DASiYCvrJW1+Ec7KoJdrC5DRzSzhdz+wn0qzLYpx/nAZbeuwwPy98DO9pymlJuqp6P9gm5CwqPl
lNJm6JamflsG9Md379vb9tdXvihAk0gcldHkK1vqR7BrENq3jB4L48lKD0n5KjfvYvPU6TtoyE1y
rJRjJp3igs2L12anRjQ7yHbETVIf6vanEt5HA840413G/haqVS28yJS0eTkyboagX/6M0eaO5OGB
y2o/dRxD2qOl/hKLXwYOhUPxVouHoN9IshNuZ22xeELsrNarWtkZ5XNCFrEWcA/JDwKhadpS72zr
d5j+SKYD48sz403iXgLlzVSwqoG8ig3LZ5Z7xMFozDrPx6n/YUxPofQ8Gp5VHdPwSRr3IadZ/Z4r
n7qJplBf19JJKQhfHY5pvWmVhags05HulhlhlK4NeVUgaC48VIt6eCcd8Vwq4UnD28C51xMnskIc
Rd4SMpE9/fvuujKTU+CAMbnWDBQd32qXNhgksUyqlM4tKR9FYQf7X3GRuvW/k3HXtPel9XyWXLr0
CFeVAv76CgcsXM07V6dM85+b5mAOP3UA0Jvjge8g/Je1Xb7I6dimTZyXKbec5HaqrcMeeCz7JfiC
j0lssq/iRzE9ysFds+wgftP0bnUV10n01HYV3RtEnVaarbXrfz804/tLPYOYRIrhK25CpL+4fodR
QjeWiu3JMvc4KXTmR4qtscxYvFfVxWvVv5jeedt6w0ePRdRCfBrwTLNL404nLj07I8N4HZyoXVAo
RI/nVeIw5ACnEt9hryqEswBZAKYTtbHSoOc2B6xytODRD5/1yIu6u24FYJASy4HWpPgV1J/UaKHy
rEgbq97F/UvLpkuNZYPXMDbUrqW8aBjP9+OuIgGmXLUzZZ/hz3Pbv57bbS6qOIZsicv591O6oj79
A/XOSbxQzr6phCKDsIYq0NtTAwKZMTTZnMcfjeml/RMGWhyFDCwG4DRwEwUm1SNhrDUhaaEH3hLs
k/J32K7iWVMTbMx4/+/FXRnTf13cRc0GR34Sq1JpTyMAcCLvJPU33szl0uzWRr3VRZc2RCR0xoBB
Ui8oFAZ7VJaVF5tvafTw78X8mSZ9PTG/LuZiPzHtzduh1NrTFO700gXWY1if4QQ5LbOaEQ5x2RxT
CWJ9t+1WUJqtWWa10SRUjhvJ1slBmB3HicfphQPrJtNlldxWeF6hEX5d50XzmJ21s1JUPLRzfSzT
X+dsyQxTFnZAtkc8O3kzl0F7H3ZLzO7U83OvHuETIAIRnKFzxsrDpenGJlOunBHzPOG/N9lF79U2
yXgm3JRN5sxvu7xQJ7wMNsPwAsqplc6fRA42/EHM7GEWSW5x620HF79NwMoJJNImmhCfO9pT4jMl
CgYW3HloklhwJLsTrm63yIfXXw1lzmNmIKGTYPm1QwvNSSkUyWpPXfYm1Ku02SUjWW0ekpFGuqvK
lfHBlRm5ll1bmwGfVAT/8GKj0C6FDY6FmARKx44M3tANkbvfeKjfE02IWxT/szztooISzmafq63R
nqA7RHPgevs+udiW4ueerXGXVe2gXJGSZgJYLKfhY6qPOCJJGEpUS5z4Cs0d2Y76CxrtxumT/blY
/vuNuf76/rXCC8Cx9+Ncr1XOlqnflsy1YlA2rAKDej+QArNkQBDV23y4kzhWe7eC1KTjr1WjgKv6
G0/rimb869O66C5EvSiGSDHbkyTLC7mm98ep6VlBG3K+V8GRETdnYBTSU+Bv1WpJpzNBAWuc4PA5
2MikKg5pxVGrB2TBR+6RfnKQ95aGV076AruTqX/Au+bfD/AK4+XropWvOzAw+1SWBH7ietkDhqOz
NpjbPjARQOWMTWnKHXteodUcln538oOjDg/GC4rd2Xr4PxA058WYokrOggH75uL8O5tZPIiB0HLR
j2QbS48F7SsGOsVb4vjrkQFFbewk6956mn384/oxPt+d0XKY6mHifr9xvV+ZtH9dzsUxhyA0EKzR
J5liHUizDTK/BpcEEwA423JEin0/3uM0JDeeProY79VrWbaDDecE2j2y5Erppsb/+tnLSSFZDNeY
ol38YGI1iE2u8IzE7F6kbkTMoNdua9p6j5AxUxa4owdOGnmC9DQw0DYP5NSd8ZwtjxomQ06hcsqt
boFNN5d1Uez34fmctVLQnQTRietjw2mh+O+Doy6REpUYtnljuzbblREe6H1OarnHTi4mXJ0ZKSOR
mRng3Nja8+H57Tb960nN1dtfZNDG0IvRGM/dieO/KR4n9vWifkc3PgXeVD1Iqm11LiFDFhKNBWFo
g+nyi7oD0d39bAvwR5uTN9sh2ndnzjB0qbcIZ9fPr7/WeFF++Kne5urIYxs+rWoFT4tEaYvZ/KxF
6BbjTzV0dC5ThuTOuI7B5OOPG0/pag1ryoaEmt/4ni5npO2Q9FrYcXH2y5LRdYIcZ3D+TMBnD3My
EDG7w21aufPx0SVPYynqS2KqDPxoaFvIYim7+7x4ubGu+V3/9uv9ta6L03TAAzau5Lg7SQfsefJx
KUnPcIP8emeOCywjxJrSwvZHr8NyASIy0WkcqnTA5mmAu+eGr8B/vkSv5qTJDEvdopte8efjePhr
hRdvoiAogjw2SXcCdnFeYWS1z5PynGI7yen0qY/riFBqfdU+I47XmXPuKW+JhyxQlxi2Jud/GkKY
WJHnR55xpx6q9+ah1cjfABVyzmRGda7xptxjVnnjZFPmh/evh3v5tlZTEZs1DzdDDwq4H2g8Xgiy
dsb7Wj6ExEzD4FljUXJKXiygY8w5y3UQHPJ4dmXPntNqLzYbv7VxI2SGp9yL0UqRbbl1/70N1Fvb
4OIljnMpxo8n6k7KIniUgqWSuCFWeRCthh/dTPEeOri+S2iR5H77k2cKdx3Vuuz0IE+4Q65UA+lv
V9h8i0LbYgNUV6/qCZrJAdXYGJD5iYHIAo/e/qR/+KQg4+5l7c5FsUTRXlH3xcvgV77699e6IhD7
uncu3vsoAzcZY/ZOtEN0EpafU2chTdzk73G9GE7BZ/kEKSWEaR2759FtLWysXbMCPMPabtFaXq/a
4iOct6BAwL1Mb7x9V9RR8/oIaeEelqRvWpJ29BMDn1dOBeVIGzrfe6XdaZ5cH4Aj9O0sX2zQN96U
As1f/PvO/O8Pvuz1Y6EcTStIO0ZxMO2KdQpAxiWbzkh6syJACA5bFy+gZNw6i/+Hrfafj76oJeW0
CoI+5aOj4jHPfvnT2pwO89irp5GJP+ICuaC+IvcTOI4p/4Rz71P0apyfTSSG1sbACCEN9vXz5HAL
a5ItDWBGxft52EeOGW51bRcHThseQXpzopubB2nA+WWTS4sWVJxy1RnVtdLt62GXik83Ntx3OsmX
H/SPY8Rfl6Hcy62ga3w5lBHUVJKnDSelWp/1RXyUl3K87SWXLR89+a0XxjsyPwP2n2M5N3m5t/bW
pThSjTWhTgP2FmwVJQHSUZ+JjsBEDGJakiz012pTeFK0+PcTuH7VQrmFEAwI+02TmaqtYPh91Z3K
cd25WN6pA2/cShlJDak9YSmnuzzfEXuGLL8jd+2j8AKEcMsby5h30bcN/tcyLo7exhIGI6zL7qST
yE320bDt7/VXzc4Ptz11lVsfdnF6Ro2ZWxxlHUz78wohR7ksQkcVVwqCrACuD2bqCkOaBQNU9cHc
AIsfggOjI3oXiRgF+o62XIXSnT+drHgths4YM+iFMnXjoVwt1f56KBfHYR+UzSToTXcyzdNEno44
rHGZkxwm4eqqSF4ZR9avVnuEvUJxtm+iJcZV8f8NRMCb2VIR8GiqenECpIJlxE08zVtk4XuKo3y0
mOdIXk4GAfZenEWEPBNB1NoG7xAYlfxW0JnkP3ILz5sX4SmDqt0ecc9IqbTzwlG6NVm3ow80v7j9
817vz/9a70WNpDB+66yxpy+rjrGAGZInSTuF2MnBBWbXvXA1wfIm9lc6GdmmylYMBtEga/JS6tyB
Xzld58SiIqSOQW1TJ/PSm8/0+8yNg+evNV5USb0apkkidd0phBAld0+IvknqtllGbSM66irQ7m3b
f6BLB9MkwVx8btmRNd2xLTAgIZERfzDCZdFvSZSay/4NiIbBmSMpbi996nKEoeV717hWAN06w5w8
bH79e3/+D+/RfzbGxUubJGdf9vWBL6G5Mlm8SPRwfNPRgDzPoaQqYe9y9csX9/2E7Kh/hzBD7URB
9aNpf52juwaa1gxMx76xiPO9pripeKqnn/1Ke/z3Uq82YoCsZMygurS+patNkxImIPmgEAflM4SF
5RjFIQID5mDDTNsjs7mWXM1YqIwVFDt1mmClG0cM0vXOA6C9UelccbvHoRde/xzzeEWF0ZnlWSmn
cgYYfK/FlEXNyCLYZNUhtraBfCdYq1jd9Iihn7sTvDRsiQp9I4bb+i0PSe14Mdke/gphpBU/VD6l
6GLQFnW9jNCd9Q5JKBSCgDv+m15vKyASAowq2pQ+fVXO4wJDIkl1YGt2/brN1xnDPYJX7BsP/VqV
itYEEbEmEWCuX5yzgVxEjShJHQLmdFoWHZCN/V+cnddy49q1Rb8IVcjhFYFgligqtPSCUkvdiASR
A7/+DrTvtSU26+CWy36wy8dFCGHvtdeac8xQ8tVdnTjoUFbCndEi9PqXxGeXokL4dTb9WF8Wvymr
FV9IV8ZvdTl38292ML5e19W62nZZUSoXFrQqdGUSSdL1pVqqlx2ERZpkTukLzigukmihlD4iTSGn
rF5oFfFhfh0T5t1gOZzt1d6aNUFB+s/dmu7ml1qk0JXhcknk7jiC2Gy2ml7bPWMAsXoOIpxXP+Uy
tztZtIPaRZIZEEuYGIueA5+sLZExGMXWAAhjt2wN6jEZ13OdgxuqBt7ZLxd41fjR41E4j6EyPc4L
C33uoRMfxzvjfOjkvSr6EQ2NQbZPyoGRMubuVWA+N8OWEKuIEX5WP2TWnvyqPOB/W5duWbnWYXg/
uec7WfYC67Fq7xIIxs5prqF8A2L2/cqnjfbLrVV1ta6zUpzKvHifq1tZ35Chk1dLElSQ+IJ5QOdL
bWfK9tCtO8VD7qMYds9HhSMr9qHGj6/yo0pHuSJpysabDfdQvUv2sKqDxSkBDTwxD+XsTi9Wdbk8
k7a8qrcTqWGuIL+h25zg3rQC6QUyOf/TcP3yx2T9KdLTQe2I6iCU4QWFS5+8mOsGWY3XLQvLvQwM
wOV1elooTkTxeIjd6Gnm0761f329iKulv4m0Ugx1LqJxGxJb9HhljIvTZUUdgGRpLO+TnAPjYUBM
PA2V74Vf4YQyddLoWTr9olmP7wrsR7kVhdei+DkfKHLzMP/1Cq8Wn2aIw1hVeFvBCHts/RaJWx8R
Ktuzjaowwzp+OhaBT9OeaVCzZ54wvvFdKdWmydcqZ2C3eGDj5VIRTJ8/IRhQ68m2kG4qNjf/n+/n
zZnp16u9WpL6yFTyS6lPHa/4weIrzl2pXRuBraKGBrupUYGLk2F51GjKPbWsWjmHk0Nwvi+GDcHJ
ebM8Y4sulceguBf0T6V6THOOKcQgevGwbFCnkowmbZAXGvIqtzYWSI3kDYLzQLdUXGHFUSUyRnfk
sBbP8b30bNF+1z0ldoo98ht2l+SZNZBcp7Bz5G7dwiaMCUAqfpSMeWNfRTuOSjNaJcgpEnjpSzHw
hbMP8mt+rZzKo+vjwtfbdbVWtonVngxB6479AWVkxsa3ELF4JS95s+7Q4zHogi7EJNBRy2XZrk7R
A54vQKUTNqOUvbnnd3PK8fWCrtbG+JIH3dDytiWr4pG2AFavYtxI5jLOAFzc6adjA/modMC0JuQQ
e/WeqZsb7/oPUA+XzNWrZQ9P1ecfCp+HcqGbAFePOp/PrATl5ngNHi6WQlXUTUO5unlhWxXCebDY
/j4atz4dBTTNcF4moZyoLyLY2rQ2JN58lKroM7CAAUUrTDyxK3WRfuSZr1qL+Yf6Z47x10P9cl1X
93AwW9m6RFyXZhM1aBafHYkrgBlXU1IvmCrNxlvQ5neicBe2/4+Dw82z8Ncbc7VNSASy66fpxuTj
lA/Zs2uNXk67wgQKk5FGM2H/fnfC/ZCsFGfY12Ad6YzNHclvNXu+XIZ6PV/Uq+aUmNN9UB8I8vOq
6o7sysU5eJgCOvpmqQ1LarviLXRnZ5u3WqBff/vqrDeEYZo1IzOt8FmlAxciZPap3cpnDiZ+MW4D
OoKQTA9TAG/x0IvbslhJv9LX+aQZ9fZtUJEOM/ti9HW1gOcJOQTFSZg27bPgWSINPhar/tijdVfM
5Qn+L6tLuQlNngWInuHQXCCvXz714TEwvUvj5PoujVZkKQWcmSYPGvrbYLwPlV+WfIhKhmSJd7pQ
f8qriU57sC6Jk5QP52Ot3+n5Liiwse0LPfz/yPBudZ5QvHEckWWFI8DVAXBMg0JKpbA/pqjtoGAw
W7EgwthVjSoQsshS+NWMd0X1oDaIjSXYIGmxKtXZWYt2qxny9UKudvKqSLRRGLgQaP+ya1k7vXsb
pOdSOA64PJVtRCJqsyxZo5LktR1ezwSmOZPtTzwk408GyOawlsv3cKRu7l7wUJ8IdsvcNHo3Tr9G
SNLPFlqxaslk8lGhUSG8tqVfYSLLdr2w0ZvICZWnCMZDAP/T0veNsumX3Zzc5oYTVqFsmv6F3vBv
f3CctwkJVPyZiuIp1i5sHlpueeu0vwe0pRcHzU1HlGtxrzKel9eZQvjgEhoUMFRHWoa/TCiv0F8f
e7KoAOghnSM8LjsUKgVQs4lOpIPtC5i2WOr6x1LaVN1np6yEmmlVK7mTnyYiduuYKKoral5q/Sx0
eGuZbgfVQThvJrH4U36IvBrgoyPC1q2w35b5atTeWvVOhT4rDX6RuP9cd9zqlXAoFi36fwYc6T+D
8K/FpDFehiFRQVAq9B18tfq81DszXBjSQya6WBBP+n2DEVHdp/iT9e2QLE803kMWBRydXqG7kLm7
bH8WH1rlSYAMdYYfsldn44yn1/Bqc9CxEDCMIwdT/QtMFspnq+26VmRzaAl9gKR8WaqTi20Sf2rO
5RcIvZnzqzn3m1dFWWTGdRVOvxnseDdytAiyrcS2hshRt4UfSYAn0GZfNxhrOdEjMRTKGhf85YNv
ujvTLPTP7yWs9KmXBBNbvawzRr3L/ql9Ou/Qt24R+sKMwUAQt5odBcfxR4IlVfEa0luLF9miGZUv
O7KPMNCtg9CT8r3EbOcZZ5ZnepjvhUf5hcxEDVhxt5JVHybcuUMetWqnnFS3rTeNsUXberq4BnEO
r20NXto2XonrOOf2uLmQUPE0x1m+tZF/e1ZXBUYbDq2o99w3EItuTNCwuJzSIIFlTtbCU+jjk0Az
9otBDXCruU/9Vq8HDAAkFUSIhPVeH5CsTsTgpSX8/CLjnbWHhejnqwurark7PeWirRZ2x+TGWoer
zmNhdXtQTCiJP8Vx7vu6YVhVvl3M9I59+cDyJlMGVclExBtVDMDPQeMI2DDh46eAjlywRIpknzVs
HnbX7i69TUGREHXCfyP10JMy58RJFMoQiPsnRdqW5h7Se41nIJwcPtG2fBleBcE1M+JUvYJA8XIl
lauU0QHZrtqGqSUvl/k2Ro5IzEKzIwWzh35KdceOiu3Un1Qt9RqrQouDV9E9/rGLhVT/vUxWAq3t
UDlPEOQywJFO4oRTMRM1nI0Vb8XBU6q1eVoqjVMmS/rDYM4N/i7wSfqjFm10DKpYcCskujzou0u5
u1h3BRNpaXzR0Sl3ypZ9PBA8lcBt5FwHhU56gxHo7TSupfFDUFYRGsit8Eu8K0YbHgkxtNr5N/+h
HxY0Zrr+IyauETRgtiuFBwmKGY1dXnXRQUgclT8DGja9o9/3nEOBRcZw3Rx8uvojv0mrL2KmT2Sz
6daFbYQH7ZlxVfcQgWMxfO052STVPqDXoeDgtaGgsEzjG7m8cxqsjE1Aclu9jE+LLqcxZIekJFTy
oxXcS/V2kNYJdzTY1fhiqxVyBVpbGR4Ok3rbpY+rwkBQDXpcdom4+LLCMctGIWmbSiIZmRVmWWIv
zDlGuEVl2IPu6iCoR6/cmuDsFRGrqj1SBg932WUH4Z6d1yAclJEFQGd6qgtBscf0kVSe8Dz3Vt8o
zbCqY2fA0IAs6drTcEnPjRpeGH9E4x4N/eDqjvEy6u7Q7NDoaRioHZ32Ip+/k7zLFcaVgHKaNB6C
1H9l+AaX6ouQzGpb9BtdCTiJqiZD8JYIS74qquqTUAZppVyO8ltbAYb786WdHN5LaTFsO1JDJ+A0
qlrd3CrxolcJvLjHiIzfOsv5GCK7YRPD5MnmLpPwFRe0/Y5Rux+UpfVwSjahhAfejWA0FE5S2TyJ
ApWRhNCDplC2kppFrU9x6njwrGRTnnY5XD+qguChz1cKzI+S18Am+KTYhaWnEOr5evaK0K3rfZ45
OPLStrbRVJrqegjnUIh/DnZXe6gJYBOioy4iareu1uUmLfqhztqRdRnuLN/vlCipSQ9Dt9cij8gg
nW7jk2HgT5ZWqXjXK8xog+qND+tc8aI7EEezZWCnsR9VhSsrZLY0q657aJx+o3zKQFeUt5YTa+Ia
YzezG0tTvf/X1UOQw0coyxp/wfeVtFOlqjgXI8RrFCx8L2d/Ssc99QdF9Cf7NM078qJHAWDiMGdU
uUFNQsr+5cevZkpnXY45nHb8OHlYXgiL9vJWFG8jE5tVvFRKxSVNoL1P0ZXnSz1c65rDZBsFhYJz
XcwfCz9FUDJqTxEj8n5FX6Ty/5t5oSmrdNRhcZPedf1ZhkOQa1UsjccC4MEHO0dD4PequmcmfwLc
kXjm5wewxGinYOpYxQutJ8PunwvKP2DQv56SoaJVlJWpV3x1hg7T0zCETXLhOMFgo3LoCaYDgOVk
IXh6Le9TJPswOSLmLa66MEVXeJ7ClE50nYAt60/8B6BbDoyc7CiWizxllWgI3VOV5VxD++bezAQG
EqfEfaMf8v2NSiJRH8osvhzDZGVgT2QY/Ko/dSDFphRFIBpM2XAWIVbiUpXMhz3gzdyuG8dAbE8m
NTjBV8yCrj5JM5bKoinD8RijObDkrSytQ4TOTMsAltHa9/LzaiT7KlwP4uuF01YgfFjmI+aa4QHx
LH5K56QT8bIt3iydrAQHmEl7wIuezx0VbjXRgVCBoZrCGv72al2ESCw7SRjw8QLKqRZ48yE++cZC
2gh7znM0nV+E9r6yXs321eBEkVgsgofUfD5Xqi2en0pXXGhIGoltjgGpB64WcnJ8adi5ZDZ9jTjA
SL2Pn/vf5i54AgCfIKdLsN7PDqZunHlBRSmGaJpT2MP1hxJdFEWwepaS4UzecI/9sjB2J9+CC2Jn
yNZGz+goWEnYsv4cvkeNStyfC6+5YQVTTF1Up6GKzDT4+uGHQT1IpTyMR8nc6QT7jgSlU0uspzFu
UeDwnmtT3podfPvFqxZbaBahMmosY7xn1H5RiaUdWKZbH1Rtzy5oeLVbbwGVdiV5dYUzp2W+uYh/
/ZOvlgeh1nOTifF4LL3sUX0XksX4BK8M7EjlKeuQsYm2bJ6iOT/LjZPc17/bvGqplTzuUJn+bmGD
HZXQF1fbSui3RRJ3GEU0HLznVpdbp6Bvv3m1XzEPPXWZwm6r+tDFDJsq34E37H8ASHF4vAkTOhVh
aUpbaqaFeGtU9+23r7aruuYhB7zhRy3gDCR6RrAaSNBkOZnSVOGyuLCdHNbixAVxORovUzeagEdS
udCS4feD0Ta6hNy6EOannrm10p9M3DPzH8FUk11vGF/eCPOqZusu6v8WJSa5D1ihc5Y+L1j191MQ
aDKiY599Mrcqia8/eXUmi8RmPKPLHo8Wcn5IuDGK7MvjFK+pPmZ2qnlsS+ksDu7mdqOzOROShdCK
sJvv282lN86qJNTjEZOjpyzSjbTUX0fzHq3MFCk07gnvswNtmXgBit1182v2879Vt3+9gqs/fAg1
S4gbrqBbKAs259QTvMhcROS/ubm2mfqMHaHddfbjpM58gn86SX895y9//dVme9Ig4SlVM30OhKqn
nxEcBfocJJev5GzLYO135kGCYOdvsFgGz5XwMPfgb3YGvv79Vw2dVi8iXRf5+0FGqSdoKlQljooy
n3gVhwhlXj7IhcOyv29YFarcHX9ApDH8+Xfw1sAIIel/Xoarjb9pM4VgM24Hh/lUYoU4ZRRGDNAI
IITt1FMdueLpeVqvTDRXWrdHpGJBo5FQWe0CBhQZ08hp2UqfQ+xw8/P+208MFyd7pEWNIl6t1Wkp
Frp6PvO2CAtoBbIT0ndI74Pzs6U+q06FdMutwDkx1GWn8PNq23V35OrEAeTg2cnErUrJBBs8bZmK
iR33+9cTsYbncqLn5OFmpwnDReekBNj32O4jZypBdOSlgSOvNF8rHbFZpZ/NfwNLBxliUDMCaVVM
5sffr0IrSJ4QdHVCS1AmmD+EbNGf74NkpS1qP/YVekxYENnGXICpYvIGJKtDQkYXCOTdXB1zq4D4
djVX37NVhDJDBG26Jyqink24hhK2lZx2lZPyMxeY/KcsuvqEv/3c1SMY+lrV+oifq37UUApkcmTJ
R6fvYceG0z8QF5Z86ukyIQDuvJnMuh/F2Q7fi8hrnxPCSJYSXKWCtedk/4JiB8z9J42CKS9rRXsl
122yVRnE/A5aGwaBgsPpQQ58aCmogPDzqB6oB9LBkWFQ/3ZnF1uGeCfshANENcgxppMcxHINaKP+
GZsLI96QVJsJq38u2W/pdL7dhatFBN1Qk8c1dwHeBQME4vBQjbROcnKKRxOet4oBcBrgKH4h+1bP
6eXes0rACpltLsYlhn9o4s3rP1+VdmNp/3ZV1+tJrAxWrvBipr8ZW0rqtlQOjG7OyBcud1DBidrz
ULUqwGtSV4NFSmgMq50MtMrGe9HWXhr6E7oOYH2BUdYeXoyHlBR7xe5sbSftE20x6J0tWnd1viB8
KsnWoLEHiGqUbuOP3hXKyRMqo0UzD7352rf3dXYIhs+Sx5kPtuUKMy69P4PQv95HGlETY8WALH9V
YRGkUEtdwJPAHNR6oscBQu298ezVGsOrx1ZfSO2mLhdD8DSg2jkJz62yIdODpPTm11BAYC0gWlKN
XTKvVJ6K1KdjQ0ItnmeVjnDh5jJdwXENAdO1hp1konhaJcOs+uP2dwyRiI41hDjtWmFrGvT4hcoE
O4XrfVW/pb8aWn0OjtsJ+SKsDMX959fl1qh7Sqn89y9eFYh50sRxZpKbiWse7MXPiYHuGcvkGPvy
h34X3jNtr42naI8gYD0H6zVvnL++/frVKmomuRrlKr/e8xL6CtoHlnBIgqB4A3z+NNO4nt5L94PL
HI7DY/T7nG301B3AefwqH/T35iiE6Dlc8fyQmYeq8BokhUzqE7LoFyfNrTFBCXYLTqldJhl9SoDl
5CLjjNonhH5lTkg+qa8jq+fMUQE66ewqWyYsQSePKXFe2cVmXCRLfMeQv/KFaXladXcRfC3fVmSW
JJs+fTy195Z2b523F3khpPu0fkne8uxDTO/o/82FjZs3v3CamjhAoQohqvy+9cR12NVlwAZI2AXl
Y/sABGQb76vHIFte9F8d6C59U2AEoowZ4XIuIFvRKmNaLuUOrUZLmCiJECTXERYZP/tU38+HEbTV
+YFW4yXYBImnBIho9uUAyHWjSZ4IIjt3OtE58/+V3o3RxRhefojah1qtkgfYPaKbn2wKJRCjdefk
ImdGcNkHdRm6kc+IqdRWKFuti4NcORncnEn3+W5g6FKgqR1rkr273UignbAKI2KYHagV832xG/U+
xtD/3Lmrlz1s0iHvWl63EXS2mKLUs/MM+KLiR8sGg4kK7vO80NTZDfqWQpr4HsbNKgkrf2erhF1U
53nEM+sd/PdWRaMXkaCtye75d1jbgM1beJoTCOiC4lvfBcl90T1HlMj0naynvl411SKMvEJ8az/F
ZWsuIMNoEOvh9dpz5fEfk+z1evrlaq+N7ZHUV1kwsJ5mGMlkf5JQSdLPAY20Bzk96JbV6Yc8ruEz
kQOFa8yXdlCpZOHAjhDJ7wxc5HwLqq6y3KDFdk5c6SohT1VafGTV5NCHeUcAipjumuxn0+16c6HY
Sb1WgmWP8p4+UNstLvK+z5+181NmbDPQz2nwOncOkqfN8K8/VCZ+jS9JUqw/WKIvQzk16DQ1iOV8
IqtzAow88b19j5f0X86IPdq7oF9j3keinFCMB9Uy7XwrdqTyz9hVHle5+ezk+QNEk9kGyVSy/dOl
XVUXUdF0splyaaidXP236pwvfsi5QPODH3m4IJ3yZa52kG6tLPKX23FVO6hGL4xZz292C+uDTgVB
Uxe37agIPA3J+NSuoMh3Y6Q3C7HwZ7aiuYdx1ZNiFw+tJODX1R3b34TY9XHcpE4jTSrsRnwtJ9ht
sqFx6JiK35zeZy5g7pZfnXPE6JLXYjVdgJ8i+QSExKz6KaVBra0r/KsThmtOW3Dr/EfYwb9fQf2q
I1WLBIMOEfXa1H/sTbcl3GC4h4wgGKto3KDmvVCx4AjxCxToyiou3wKYSKm5NJMnhSD1p7j9oZcH
eMK0VC30Nk4iLCEg1e2vxvDE00zZq0yL5PWLqYh0rRQa5cAIru6SYMltVxvidJeEDyNZtOV9FHus
YcpiiBcVQy7npDkWyX6c4pW7NHkeMmyAuANd2FCiG/8Ql2mBheFObe87AU+5UHCAWGYtEQr+3HHx
FjTG+nK512vZaeSRquZlOhoFfpzs7tJN7OF6DVOvlxeZ9UpkvIV915UF386YBMvp1mwgvaZo0R3l
U1qRd68S7EAUafdLnNWz3BhVEgFmEYopqlMBe1UCjZocGJUFyDpCKOJccP2H7NNwl/2Ir5Ca1ZGN
Zfg5HfFTIsHIq042cwe62zfpy0VcnR+VCl+pwuvPM611zgbr/DNfVKBBOqzsXvR8SvZd6YXDUuA1
Q6M2DZwjcZWSSMOYd5LS/mw5+dVOfnoACh4XKTMca/lffJ9fb9XVsdMImyZNZG7V9Km0D1UE+iXd
WU422voHc79ltMbj9c8/eqv58e35XK3D5gnemnQZ86PsmyhjnaxaR7VPazJO9xcOl/lyzBcnrNbV
QXTrI00zSN0GdaKAcONublRwc8diXkGIEyMLg8Xhe/GXl9pZPpl9jr64cxV8S+QDDAAHINISNCZ5
GhmydPMAGdvlDxUhXUQ2w0AcVv4LBM6FFJOLO/BPpvvy5b+5U6aIltGURAJ2rx6PqQpjHktcWrRC
REY1yDv7Wq4j8sPVFex6knTHBk65PZhTSNdT2FPE3FfRutjN7Z63xrQWatF/X8vVU8PVIwznkWvR
nyDIdIAE6/7VqF9CdvZiC8yoXUXPEJikdqFOlnERN09I0420H04OR2oS6/xudDu98PIUcdJcx+ZG
B1JlDYU9OykUeJ7TZvil8hguaaX2WTPRF6eEdcrz6GierFU14vEbDicYKolvAm+VXjHZT/7y2h8L
V5JHz8zwwifPEkhgwp46758fo/H3mYwrwwOsg7q7gcU9ZWGepjW3rvYisghWoo/oiCHuQapXiYLn
H97+QirXLP2naEVGcHYXHwzw8IJDE7Do9uUvcmHs0XpOW1cxTpwoHhdmFLFg8JcWA7T4BzH+VGqn
KT3y3RuyWCBZRwtjR78IXkYrOeJPrfMsuooy5H6ohdg0GFIppCTsg5g0dZqgWGp2IQzAbn/Of5yM
t8vkfDrZSkro9LFtOUTUL1l3x7s1c2S+sQFON8gyRMkgvQF92fdHp4iXPusDlqGEiT9RcWq3q4C4
pLaFuOxnhDAq7RGIU8MQHNc2Ls4xJD7Wvl3AAoaVimkXbv8ypbBQV6MCThPzpg4wXBsORfqhz0ec
3CgyuGSDJ/pn6ZCvO7gRG8xFTFnEktX4nMNY71dGs0kow/tlUGz7fnVm1oJLZEEyHYan6I7HE9xP
Q0/2SC+nJbIRTZrL/kl8uBD1qCy7aN3LP0N31on+5/59LzCwI5AzhiGS90/Rr5a4uENOUOvwDMVx
lZn++Nv4QDlAwpe5Pnkl4my4FSuxvdNLzgnCc5+mbOZYF7K9ZOxi3Cw5kZ4AZKGVtbCOPwdOx5v6
LV6TRMRmQR0rvY8wsBZJsc/rhRLsMyzIhXAEZ6lyYD/RM9Dj90v5GSYP+fAenT2YIxfdiYz7XnyI
rYUkLMP8D8i3X9T5rqCpxfkEpFtjiw/ymTkamRNvveEEsHzFDborSb2fDfW50bvhRnGnDOobxAvX
TzWs9TTW6v6EYmHkj1pwvNSllVK+9jiEOJv1WJgZ3cm2rD63xoNZvirDLvPPczXWDR/ldCGaJVoi
3pe/xAtBLveWFSgQKJO17lvAPzUGu0GHpvm5tLZZ44Trj/ojL/bVZSmka5PPdNU4TbZpJMSNl815
/BXO2k5vHGe4LEMnaAHHOvvl1YtEp9BQCsk8HcvkpTQ2ZrOowJlMPrRmjRoUNbpwlzP8CkjYWM77
z29EDKgi8XRwn6c6Wbwu7U5BotVhONUr6YKSJfcIKSnQ7FkLq3B7wCmL7Ay+VMAHKbxAd2j0A4s+
kop0iSAYUaOquCb2zvMiOgSAoDyIH6HLUTVWOYb6JOUW+HbO64AQsLnk1Rs76PeLvyoJIykYdTln
ySDAwx1WDKX619jaKijiyvDYFV7ZHQJhCTz7tCpRWh2yd/pESy1+lsLlubtvAQsOIbmEC9lcJP1K
lJ/mVuKbmygSo6mtgshIvi6G6ig1hXaKRDj/lhZj7hrlmmB0nG0cnl1dQoh2VyqfFaa23JNh35/Q
1iBVjQQOIEfNQsbfkwTkzNG+1L+PSNy7L9d11WfKxlqIx45Mi2niLzOUOPalvYijVZui+LSts2s8
qI+oPMfPsnlV5BWyTZEpFpzeZj3+CIlUQYuA7kO41+7FfSa5RkxMq2dajqW4ceEZ4G8HH+eEASBp
NljxRs3L9U+TPqQxUz791YcT86VXVXCe+gDjadMxzqqBctccQ+/FdG+6whOXqrwTIM/iYq3zmLPn
xDmau5E3ZCrfL+TqRopyIQ+xVOW49XuuQFTtToSQPpT+Bblr8tK7luCVRwPVVmDsYavNn8/+bgp8
v4Sr3T4tz6KVn8rp0BH46qQ1lCemwZkP2gXX3QIMkRyyevWZOuxGpf/9h68+wL4N9XPQ8RD0ZC00
Phhr/CBetoBQAFF0ctDXdoL06mD9HGTv7FgUP+0idlRjRXJkBCUbE8l5l5SUafZs5+zvKez3q7sq
9nVLVKrRKKb2FFg2aDGOGjP2c+HkGPEj7/hEDQ8VxktruI0uyYhVdB8lvj6XFXnzHQEzpljkQWkA
ma4e0DlXz6Zl5BzQDrS7z+JSVxahBqLUvrwwivPkRYKChTE1zRxr1X/OY/5vCDrUiXT270u4elSm
1bb9KJMzwFp5tiOahIpT1wwnnZZEJemt/hA/Ip4WTwhpyVbFCL3sN3Pb8A1y0PfLuHom1VnoyJXl
TgCr9CJ4pCf7j5LAwRhD430zxdXNKqqm23tdrX39269OWsqprQQ6B1Nnmzy6V8u0Sx8Bvzt4ce4U
b/NHpxvSse9/5tXRyYJpGoUBv1gh0CzuMeJYDI05ItgdVSl/bIUZeTVvA7pZmH79U68alGk/Uujk
/DBoamarOcdKRyRmTXqo5U19xjLoTaeAxus6J/pBOoec/GwKD5dJ9IJPeyWfFg1dktapn9TSli1S
3hBIG/CtmDb5JmkdpJi398L0abswsMRiitXLZQIB3Ezz1VW3ngBsniy7ZrIl4Kp4niI9GJzZybYh
MkYWfSFYENynB9vwsgv6Oykg0HSJA6g6LwbqX61fyrVDb2JuL75ZbJlswpxmJxmtdLVnjKVVSO2Q
cHMMGPxb80I7yD6/hZ7lnbZAozj01xr+Bpt0KxzZM22am1vu15+/2iksAQlvW/LzBgEnI61jqXYD
5rqqwxrJmn1mJnUkZfySvgXNA6xorfNZx5OFZLJmTvFnxFguEgVH4qGYcs260sk4dQybwNxNyPDL
kgRc0VoqaDO9IaEZtg2afZJ68Ryl4sZUlBf8y628WtG6oQhOchvxHa+NY7U1+L0YPRhgObj4SN6d
C5+XQmy6K2Iqk+3YxD30xqGJ14WlHq95sBeCnX7eCMK6CPfAhIKz0z/x/KEptv0hsR4Tng6nCt5C
5V4pGe8HD6PyIksLOZB2uUlskJMyz5x4rhTzTht5urIVTsdMOE4OGKy/odNc1mEcOh2HD5W7fJZ/
lqdD9NbDGDDau/RO4mTZbGrxwZR+mgIYUc5f2j1ZgYPOuNfuX071RlXv8pxZoubDD21/zvVZpNkX
42ptPouinPd1PB19T7I/Xt5CCe3IFi5sVO3OzTYQ7stmq0oHScigevD9SnQX5dzDyqL7RP35ev0m
JI956Y3lov0Vd68lBg8QeG6Q+xdhV1jL1j+FK8Hpzd+KL4lLIfssw/2A58xYtigS+Iw3wtkbjIMW
TN978kNRJr8plriVBPvm5JjtQ1MvF42CEE0WkL9YnKL8MWAvecjTVYdy4+RV7xde6GxN3Cpj7OGn
Qe31YYa72tjwtMVnAf9f7SrF68VleZmOOQbiTjraTA/z07oER0oOpzW4vfEhhLtef+qNlRUvOyyU
Z1dLDxZKCEJmBJtFK+b/tQYDnlx+Zu0ipf7gtpgryDdWiWfvBDdo2k7k5FHkc1Fh5hpMIlPl/aKV
diX+UAbsUfhoYouji255VrC8DOtO/NHawVwJ8Jd5FfwJMdbYVll38IVeS8KCqEoySK3i0TBWZMhd
wHGS5PEbxxt2s4Y4aHKaHjlvceh3UoHgsg3EVpkuWgmgkzS302f6CjXRbKbEhvkRz/Vx4PryrrbI
LldTRTW5PNUXcx8SqhTYQ26LOKgn5KFuslH4Ijnaj8lv/a5cZcvzXfVEKhOAZKl8Oks/03Dbq0/x
Xb+sN9Jr8tQNZAjN1g/TdXzdyv9cp4am30D8SO/lat1JxmaM1GEUJ+xBDPlQ8bVqhzZoITihuJlm
I5q0k3I3sojyndUq/6Wnolkr6kTLo8idXFt/XEtfWqJiQmrYSZXNowTSdwuu48X08BrWkGtotNVM
P6tmrzPyLjxkXwar3TNSMX0Rf6g/R5ITN3P+1b9sZP+6ItoaiA3JiLsmD4RWHo5x3JlH5S7fSndG
TsR4ue+fc5KzPgttRckRDlOMGXYyTvUMR8YB2MAKRW1xeqz6+6oCOYeWxalqpy3x5b0Y8eKiQUjy
kBLlpF2SGqfhdLSJoz7V05Q120cbDTpeQ6b273O4LSHD2cNT8qa/BKwHby3rDD2qIwkePfG5x1a0
NfVodSuYn5Jgj1xdgCHt8tBhDJ7T7l4fhv7cEDoq/Fu70eIPCzruY5lax/zHODrWuI/RIvBa4FK/
Cw8jdst9trEK7MduioyZheFHGdjyCcg9gaSoTqx4082hK425q7r6vvquCMqhiyxkHdkqpeMFpmOV
sYzelT2iA5+aXCWSJaNAJWAqlf0gIhs2/h3SVLmAw3Nywr/I2W1BE2OfpZJ0Cwy5zAHJth6eSkhq
i4woP7sgaqphkXVMzb0ITgTCfK1tyIx2so10GB7Ic2iMSUXXly6cnJj45NY/o5y5oAoNGCncj8G7
eH6Vo4cmXTaoU932WBYT+Cp1zsf0yFI5c4z8M0j4/lH/qwn2f4/sqlqu9Sodz3JoHVthGysHg8aC
uUR3MrAafsK6lCW/WKUbnbY0gQl4+WDmesIvWVgkGECWpYkGv9hosGlsNdhFpQMYguFfcE+srdS7
lEma4KWvp0XbkJRnC5/ClswwrbD1ff0zPJIcuoE0LaxOLy2TTIc4wwvV5+ArM8LHv04/kxxY1GhW
4KGBMvdH1PJl+UiDVDKLTgQA4hErg72etpBfLce7epss4XaR+Pbwz6MScAPXK+bVb14XF0UvK0Js
kK/jG8e0Rtt5JnOR6cwWxSd0pMGzyB2z9hkL+nA0hzf9ADlcPLl17Agf6Tt8ADh4MYFVw6Zm9Iy6
tWp9Morb/yHtPJYct7I0/ESIgDdbwtCbZPrcINJUwhPePv18KM2ixFQUJ2I23WpVS4S7957zn98g
QuP/BeZt4WS/ZIFhBBVeZnKciKvf93DU+oUIzTFZFKTixutwOgTNrqscuvGIjHkLy+/FZBKa9E32
GkauZGAZxcPlckT/nSWrrHuUqlXXLpV+W2NkIFv3ynSazKUW0GvUi9Bcw9ktCGjC6cpr81NTrZUU
8m1+CpLVmGwkf2Okdi5vcBo1Ftk3ntNwznr5zkefLYTnsIE4+F29xOsYIpqcn3LqBtO+jM/tdMQF
XI/XEsFTur6dgmV4EqyZOxsEL1G705UHXFGwKHQ0HF2qdVGvpGDZh3vcXuLI8cP9MG4zIWNXvTPw
Qe2QcSPCLm39O1TtIliqhoMR9sDdY9Zjwls7aNYaSyPJX6f10qRmR+vd/qru0wE4xdPqfV969Xv6
1S6Z1OQbfLe0LUln5DAKiyXNQVDslearEzkQF/iDLLNj+JgAHK4gqa1glAbt8p9xuGIgua42JI9g
qJhS5gpOItxJ6bq0VkZ3jmF3+OaHJW+KcF9VnxKafMxVLsuZvZF73WPWew0rcVMf+87u5D0WIYG1
1HnQ63BlPZVM2xK85ERHKp8oYOQaAf3s2lXC632Pn4zH8aVeD3s6rG5pvjDjICXVVbuVdq5fFXTi
u+4OUiva025aIBmM/KVWM8NediJPxovwG/vEDcUdndLRDnMacRstJhdGZkmUCpN+/ARCN1rj8vUa
qAv/gcKK+bKfeSnthLXonuJVzuWnK4GeICTWGhk/rHfyWnonnbiLaaQ5fxC98it5gM+m3RnL4cki
QjW0TYxUCiJTSNRwamsh7JkiEr92BkxaEgni5WtIZmLgwgUiyWrY+KvYwFUF4DR6mJ6mdxl7DY1M
Ew8zELYvWcJNwRY9cYfJ63uIhVO3rV+q7+jhIq7SlCk+L9gtOAraBeuu9dErLBLefESEqxo/1vlC
eeshiLbLtH+8YAqneRnLe1wpd+pnhbN7sDTII8hcnTKAUEJAiPfpPTiNbHSfASYhT2A+QnCXHkbB
K56yh/qUnDJ6d3nHo+J8yPRVsi6erL30lqxHrv7VHJ7Vkk6qvJNT5qCOtuclCxWB3Fye/IK3gPRN
xCdfnBU/W9M6Zq3J1hGTP2s87rpvI3nOh62AycZudJq76dGgS1vqXuziAzJLAcJftzZB65rAcr3v
XqFOqizoU8mLfmA4+JQmO9ZsU+EqsjQGdo9qTTVu1rsZeYeXH71HGCXjUDuFuNTCrAn5b/oyjHc4
nGpLtHV8QaVlk7zFjCK1+gWFd9wuOdXBeYqvciOtmuROjraschRD+mr+LsRP3E7hQBX07E/I1b16
beLaLy/T95TlD1Uk3aijh/Bv0WhehVQmdMN3vkpixZvvyzva/e6pzN4KvDVCJlI5FPnJJbSkFbBt
+KD5JV21hd3/rX/23SIPnSQ/+gS+m2uwb5k0PM/45otnVINoWS82ObPUr78fNvKPLoKzRqIyZ5Ck
SjrzNs6iP843xcwVM6269KHxyidrNi9chJ+gGfHCdIJ9+K3On2L8TagJ5GWmBwRPPI/J3rjFEvxh
Gze/cMlUNHJ6TAtflSukp9OEwA/FNn3Qk+/KY/NX39JdtfM3yba4R0WQ2MNZlBaTYdNcJmxJ2TFZ
T27qWuuOXWNp9MvpxsP50eX/viYYHxi9YIhJ9su/H84YGFITG1wT5QvO7Tr5fNtSW6j7i3VE95Dn
eKgNi7z+LPR1jIaBkPPo/iK84gmG/FVR3izsFjIYDMF+doK5dE6HR0WZFhyBd0m91yy3sHZ9utPg
RCJxwO66W/aVi2bTes2E7S3cwryGVa9v6OptF9klyrBkSh96cTNYx6l7lkRP2EIfFk91jxtfqNuW
LDiKojlF5Jp95AT9R1L+CnKWDaYuId+rZdxl7P26k8JNOHTWc+U/X4iSF3GtE2rZqZs7DNBi695c
+KRO57a4uOfoGNO90G8u1ln+YHCWBedR3v1GVZ0O1wCTWANXmyNpyKxtvwT0O9pWrjfsl8ISCxR5
q9L2x4vYTQHdisfh/YLxs4OKGGoHyFA6Q2tW9VRXd1hNuQgsLiz697+vlh+i23+en4E/BKL6OVX0
3x+EoqWGVvUSz88e4h0AAJSkFoeNbaR4MYFh+hyfnXfLhOJh5iJTs/79Cn5wLq6v4Ko2lDQr0lpr
Sh/Gy6F3wXlSa4kTlMo0ppo8E+Vh1ER2Jm8o2orMzucZCuY4JuwxVJjZjGEc8glFOpwNWhIoNs+8
rEbcM93RcCCV/w+K2B9EwOuLvlpHSEKNIqjE34+Na9gk+TIIHwIAUc2L4ErwagXrkamwouzk0qb3
U3meThyRDVQCV8oPYrAsdE+pv0RiG9OOUAekzfWvONmWxo1H/LO3YSdiHzINDRaVDGT675dcC0OR
JBcEGDiN+peDSrWA/kr9VU0Hy1hV4snUX0ayZHahVLgSFjyMiCpnanpMi5fmRtmNJdnBdrUSMryx
neihhbmwNPY9BjvfGNb4m7Qkyti2rAOHbYSFB+yRnAjvkUPWLMC5VqyioTgUk11ySFyWA+KujKMf
rvTmcsbo5vGWZua3OvhfDR3yLkPV+U9R/a9MaUmYNEWRorO+v6zzw+xuShYkwUO2RPBi4NwK8tF/
bEXzD2rYE2ImYpk/UJAoVsMibIzonK6tl0h0u4f2PXtC8Ub9L00HCKO4UwvyIpdWcFcN6bMZTrW/
i9iIJkE4Wmq1CC6biaEJYTQhSnv22nh22kkAhteytFJ8L8ei6jF4q56LrXyvHs0jxeNAZ66GSw0E
ekhxB8R7AUQ07c9icEr8z3HaFtGLhouQUZ3UifqffwSzWfkUoV3Ta6eQjsOhumnZ/mM6bl49j6ut
OdT9TpkKnodyNO+QBGF1paLzoyD5Vt0IGpV+8XDRrTDhIhfwifRJ19zeDnD+MXG5vo6rzr6fLoWo
hVyHjOyXzxBWY4dmulp3R6Snlx1OqeLeXGD9n3i35i0/99f5IcxVCJaBsx3O1f5KnuQUSnEYY5G1
sppNgkNQC/XIvVhehhrSk0lCIhJvkWAI1rpd8UFaEyYHf99jf8x+fz+CP67iagMYtGxKgiaKz125
FjGjdDV+3IHUBsVCOmCpNark9TISxEqMrilhUK/cspn7MY+8voirPTNo07wSdB4FfmgUu4jW9Kff
YDNwIOMvdNsLqtEGizH71tQNLhFb3I/dwAChNE39P6hXSWFlU1Gn0ZlqJ0ruGwCPZFNOKFXeM4zV
B3NaNdLkhLJgT3q2jyWyF/Q1I0Jcn+LR8+NnXdqgEZMvTIjRD1Qho59dXRRenX9pcIoxhSv5jEk9
E4j52ZCkF9YrTKBqeUOkXlbG7LwkoAFyZf4hb8/CRJzDp3YRXZOu6qVFK5aJ6zA1F5fobA6Fo/vP
Zk7F4Dce9hMV16B6KqchPj8VfbNPp6BIiyYgCdWuPmMIgNO6yY8iQEH5EEn7qSsXOS5oow/njb/W
1F+mmdmDRREvnYLuQx4e03CJi1UTOblow/cfEenArWdWxXyWEIWLdiyehzstP/XCRqqhBC9IhM+k
RaTzaw4E1Cn3Cqxjk6XQu1a6pi2gJZ62WrFVlE2IbizCJyyY7jvltcOFLtyb4qmnOSgfUv/QaucJ
zCe9j/MvIgbX075+EEZctndZiVfqgtQ68yF6xOrBuRyUJWBhh9PxXSzui3c12dGGCsWT729UHkfA
VCrOt6KO7Sg4SfGV8Dfa1FPlXYQr8mUZgiVcvin2fN42f9Rs4oP2PVjoRqCRDdmMEWDYLA/PrbHi
X0xM1YuhvUDaonkK78CsTHFRbMpwqTABAcVzo8hBSU3U5QDncykQDw9OE/bvmQmnEibHI/2l/0nc
N/05VDWa0dnOjcG2Q203ph4qj2okhGsRASDRn6L6Jba8YZOCh+C7oIfILtFWGqkzfBeH7o20drKe
BOBQWjzB9c1xoWTftfaZrYP4MZd3PsLiEsbqY5EtmaJ8NVshA2qObDzKRW/mHkX3lW16iBAP/hEo
AQtfy6aEggI6bEaPfGDdKYmg7JD32vxvsMwX/Tikjqqvf8fSlP5euau0mYUVfxvjXlBeQAwS4mS/
gSWMffGUgA88VNUiWhOMxrQwd5MdZt0JjdgxwnxJpizQUtdfGXc5jMvAZSyWoYDJHVVYXrovU0B2
+tzmj0PuIKpM9n3uAcx0gMRKuWQK3ZUA1ZsKlm26V7CoS9M7iSHt4DsJiHLSr5R0PyeplFA7DXgk
ofLYa50nMvPDrdmGtOonbvYmwcG+l10jJ4aWVG0bo6/00O+UpxQvUcvOX9mLBhfbT+Z5mKVJj1W5
Syq3Ctd6782G0jDnQA6RjlsHvAtNyTFfcD5UVXssj1mxECI7VLdDuasbErQXKrCq75TKe8f4r+e+
qnvBfBIvK8lwQ3WR3CslhrWLOXP5WfjqmSor63EGlZrX0R/YLB90fPYq8sf9C4ommzOCfNCxJc1t
2zVOOr6AGPeUkNHh72fHz/p8PsFMiVmGQeTVD3ZoGIWW0lbsnFnxFDPNEgbVm6n4FcdVuQngaqsd
ulns204G4Amg/6lwWZWDy9MoVjm7qMJaXfagzTjvM5pV7iz1QfTvSCpL9xbYv/f/vOT5MPgDAsj7
aEoiNYvOlROWD8W66ZdJ8HzR3f6yxGk2clLBQTA2PKTCvuJ7BTLGEdsGwI9tX3J8WMq/rSgyNi4s
5yNXweRawQvIeqClpOf7+/X+9/FsmeiamOv9NBXuqgqjYTWOz9iSqmQPuogHigIr/EMSLxt2ZEj6
6z71CGOwEQg3CC5tX74hWPvBZP19Pv9xFVdPbRymwVA1rqIjyiyAHJN95JPbpJ5gLpHhjglzvGVt
2ADKeuENOQrklemE2RpdEeW9pj302ld42YilK4gvtXVnXtYicew3KCz/+bRMJGA6TuewLo2rei6L
Ri1QsaE7s2ErdiQdrdBpxEPhWcKWRxcwnwYnNgDLtF1c7QqcLtJbKc3aXLxe1xN/XsQVx8mMfRU3
hYSj2nJ1qlonL085e132LNIFVkC6tKPmYUxWrAnnclLJ+kVwZOLwyRfWDoe+3addsJDzndrfZfiU
qup9CLhJ3GRTbtDt13CCMlt4nDfP6NwIbt3anDOp8JyWh7F+4CRLjrl1N+J5auoZ4WsxDSQKCfk9
50Hgo5nuw5v3PVeKf7vvK1Vj1am6FmYsreIFTFd2yLpniEGb2KsPKvJma11LKyqOAOwYD6zBkWUv
yz765miNDrJnPmXNVeye5n7Aod3JjX2Hp3JuB4KTNesJwl/+qljPWBJguBGdLtpeK9a0bq0zEbNg
Xw4czRb8gAdrWFe/ff3rDgn/CNFmpd7MkZxr0h+3i+zZQPYs6+I1w3dSU+Mi63xreOUwRoBU0js5
yqM5KsOdsJwrDgp1WLIQb7ot/mffggaf7lU08WX+3Vr8sYsF3UUfzYhHrRy5PeOzW0sI+RQOytOc
a9CutafmLb67tb5+Yhts+H/+7tWnPY2m1BgG98wX/K2jZ75sG9WNd5M3OSTmPGN+ECDoKRe/Lh86
zPsv/VV1Qs3TmaPQ1J8wAZ6dsg0X6/ZbKDoCuf96I388lasPMPRDwb8kPJXsuyXBl8nz/qLZ6obs
y1+h70zpvkOF33md/5olJ6SrA9o1udgRrgMH8ZIeO21dDvuyfUsMhjXRStumZCwpH7iNK+Zm4L5w
oVsNsq18YNN4VvYmyPvwDGhBPVfpC1CbC8vY2OYZ7fhimrv2IzMj1Zq7KGMzvQvyUsscih3GHsxx
4H53+jw66QGwkMCLJEMCV2GHVLpmfZ8cWzK+Lzql0aPCbIvSZcxXo1k5Zkc6KrbOeu6V1TLdD73N
uIW8O/U+FwgDZMTe7ylMh9fqRQ7t5Ek6Jh84Q/g45mAzdboVN6vMiPWP1TDHKKGSIs/1mj8ktGJs
xm0RcUKEJ9yFVoHqZBKHp4jiFZte8bkPVxc/cglYQyKFVBCLXq+vlhfsNQ9DviMMKK0eWbAY+iDX
EE6mqyo3zoefuDvfryVyjVQt2H5cu/b2RSLPtIzo3NuMdLvMG2ANjGLuiszewo1Q3cunvtvm1Wrq
ndDYSrwlO8I/jAlgcAr1gxTca7QcKDPt9DHf/v2w/y22uH6If17e1fLKujFOcXScl9eAqXsg4mRG
4BIQW5Y9D9aH5h/Tap217624bGbmbu1M5QZykfpGfm837oyBXOG9xGjZTottNm4DQuvhMKI1zqu9
r/8S6qcYRz4/PgclLrEBUMP02WkHLXbHW9CC8pNPYMmwymabMVWTZpyDj+aPbcqKC6VrQzM5lxiC
lvhvrAN5g6XVJGzgj7BrFv22a9nL7WHyYk3DpvsQMoT1P3RjXAWW772FhmSbYn8QB2WRMVlVylUL
bqsG/O2ptUMpdGJ9zgjqEd2hqMD0vPMpftmIrPhDEA9V/WDFZyndiW7zIH9DbOl2w4P1rDTkJNrR
0vwSv5S76ZseL3nQvmUgf4wba6/WkN6v+le1OmrGQe62cft4qXWnJucsgkMQGesRwJLmpcc5gFMN
qRbKIrpB1xgXbHfFubnLqIWRi0XKsazpaRfwAczmPH3ylxmMWhGZ/+LCzPcTyu0FSThKz5hgdKZ9
C+neaDGBWuhvPX4f/r4wl9WniqMUdajlCAxYzB3FKPcuZxhML7RunY07gRwHzREtEveY3B8KxO/M
Bxjzi0dddjiPfg9B0crgLDDYJTNb4Np3LdqQ21KjgSazD1t92ZGtxyhchpUt146lbBqU2yya6Vln
bkccNvNvjPRpeZQ9Ftfclmtln2W/hBk5dGf+ODeW5cWLomU7bVvjK1bvNKZ8DDXKlcg/3+1SKh8w
AA32NdbnKwN10QUZMfTMCrqTr30XIi43dFt1t6zABrB9D88KkeZT/jk1jz0nTR8Bh44OEmREl/4X
Y5pBeuyi4xgvh/Z0kexoetGNnQZlkBzV3Et0u2QrLRcQwcnhCFoNFnl9h6KsTxbSB3E8bPA+JoWP
GK5DL8v6vfasxB48Q4WowG6P8XNTMJY/JYU99QejrRYXcy9pZNavRoWZ+bE3TwJEkHe59gQ4LMRd
3nOhMoegsKdjI6akK7YVWgbxUGOOYZ5hoMfVL0k4TNKbAdY3rqPoQ8TFTdtZvglbanLgu9eyPTEt
UrZRMXPPDdXhMymns+ornoipFQHkhBoIi0LkX34Um1+aWdoJ4atk3VzssSCl5VvJ3lV4Y2L8EnyM
3WdYcHqP8N9s3fCsdh3c6rSM66G2hX4L/2zNkKATzRkS/178o9+kZjAJybl6Kb8ZKlRwsBt2mY2f
bdTpUcyXKoZqPELBa5h7sQoYC5DmICzS4MyM05JRN9rtJinc4tO4L+WN8Cm+E95C9PqwDl9S2UZ0
S/56TAlUtT1edihkMFcsJwyHp3AVJR/5QL7Wt+qv8MgGIzKxH8Gv+270IHasxvv0Lk2WnW4L/dqX
PzITLg3S/mSZYbYUGQhx8EzeSt3el9yUdPAq4MRGk2yGo600xyCigODrsIPnv58DynUHcf3orjBZ
SwpSOZaj9Kzca581lDm1nPOj2ruoc6oLpvYLmJATF2mHXoEAggixTeGCJZVObueb0PlM1iZRPKdS
2zXNkxbYGjjCsX3OP7JbZ9aPqosDS7MYYuO/qUqEoF1t8loqhaGoidNZ6raN4BnNMgXzUb9I/SL2
p6cuh8VFa99A5nEBE2WY8joJ63b5K9pYBno9p/Ht8atymfjMOJRjONBE8b7EUCBevU/2zPPYackm
oHUq9/m6RfhKE7SyjsmTscPT+o60XGZVK5Ng1nfYMKOdp95IGsibQiRAfUIHKowfU74ZBc3xod1r
bMj+d1o+d3w7fewK9QHfsxygRVHWpqM134b0XqODxLhHXTBoaZ65P5KYojmzYDAWItYUHzOLcT0t
1eKOX+wDJ28x6PImGGsTSn3mfbb8Kq6t1A0/5Puh8sYThvaR5E0AbZeFEN/DwYWhAklD7Qq4Hb+M
5ssqIX/6pJFsWmuzCKO1z7jwTvhuUhSLttjBC8MYBmMRwkuWSUPywPpCVxmF7pS5Kd/lZSOp+yJ+
EIbdJGxledskx7jcJMkyH5dYTxn0g0G4MQoXHnDNhoAwJkfcdSr0TZpDooo/BR8td/aCNDUlADUn
lYCRNLjkJXA6+bERQXI/wdmk6GHs2M73kgTJ+JcQenRiY3JoIk+fR+abqcRmdXbUUBnvsGeFxSIW
8TyLWlvKFoLkJoWn5+eyeWvVRRDc6z3vAphuNk7kV6Ie98/OnszIid4KGEg4Ig68XLQxNjgovnJN
sMD3oO1eGSTKDyXkt8yDoh8fzPvaE73cu2Dok5/BOBc+WGKd7gPd9IxiEXyUlafcGw+qb+dclsY+
cVmHCSLzGcbmGNM7m2Ujh1uIpZOTq8daXKS0pQJwJD2EW3WAvF7MkQLFS90HQN76ZmALJg8CA76C
eOm1gHqLkweyOlwlPKE9vtDE1qFIQDxoHFVeweU1k7sQHzB9P6lOcFmnJFN169nNK150hmsi9hmI
glgB+2Hp1vS2CYghP5r5KkLtNL0owopfMggrBUkMuu8eVzlBWOTH9tQwDg/dRt5bJlDlQgejNt08
scXsTkpcHSiH+HDV0ZGuYF7eSy6/1IwvWrsX9N0F4h5Wys3WZ1M8RM8mqo7wkUlVgPRHrLyWqsLV
8TdQP1OMvhhldsj7KVKS7JdVA1hKu0b+gnMhDKdSXjXiU+Bv09iFbdlmXy1NiJS9KwJpF8JL19RM
Fg5QDfgotIX1IOcV3Be3Kx7BMs2zxGF3eTHxw4+3eftdd08iUEgf03Wr+3zWIwARzLZ8pc/Kdkzx
8aZT6Y+Om11OF2XS5TScRnTxB2On7c2xNtXpPEKlb9Zy61TiTNOByLIJ3XvTVXAGZef6+0kgXbe0
v39WEXUR5wmMOa8J/elFiMq85mfBluc+dokD1FJCPQJN+KbF3g/47PrXrvoPyxwNxML8mkKy94AJ
bLojeGKJ4sado8Eie+RDdi/unJh140Z/Hnk835kPhTuRLuOR/O9qIZH01MzKaTpj9tEuJwlT9dGt
SU21iTzO1r3HbGoOPOin26jhNXA137akIj1VDRNnwWskJ1EUGsOGemrO2TBMqpCNlq3h0lGtM8/x
a2aeurpstVvg7o9+1DK5V5EDVKcvtTBZ+Pddp0rZlFoi6vACEMrNZSa0eNyrFelTHAD98bEaGSHS
T9f3UnyM20MaHzVQfmKBYkczbLmxJ+md8wZvwDb8MoMvM3/MrKcc0Xu3brrvmtKGrCaMuQ03jR/U
+ogOpYc1NLlRZxvAFsgm69eJrTQj2N7nrH6o4FezRTMNah5zwmyUrzF/IJ84vBxE0qmLN11YTsXS
NJcSw7FCvpuS+5ARvoSYQ63IgSxJq5U2JUmQs9GcskgNUpw1EkpeJ0wyS8Lexm4ead3J5UcZg2rW
+LTX7xF/QDdEKaoJa4Qsi5gKXynhL97FWAMbeGjGFGaofHrVFsYXgwQ0SXkWom01bHRivtKpQHu2
rUZmcYv6VGfkbaH/cvLJpx30dMm9tE5tMBV0jP513q+CVc/AvV9ppxvf84/qd36zM59GweUGc/Kr
6leK6zbWjQy5YbaUop3xcFnLbrlMJweRKcMoVLbz5/XiH/GJh3JyU/d/TTn5/Wn9cQFXNaQh5Xpi
SlyAfEdw3GoOYledngGeQlLnBW+xv9/wD2jw9+/pswUk4DvJUVcLOBymTsyFSj9TtCfCadI+U4GU
Oh068gM3TSAAXWi1FSjiEuJQzYfAX6G1P5lasMCWOjeOFgRk+ssiaDgjN+Wp2QeedOO9/E6n+BNi
4TIVNlNsVpipEF55NSEQ6iSNhkTXzoq+zoVdbDBWFTzdbcmx4NxeISMTJqfEKgEyCItRm3aNiGU8
zFDbqFbpQ5usongG9pwLuevlri2oEvcYFFGDMHq/182lD3/knbBnVV5wI3BoAf8UY675RGK0VBdN
I8Ub41vr0borDkwTmdoSTM1hAmm7xBhXfPQ95Y5ZNH9mwC6f3AAVOKj6Gew+hD27MBit74fJFXcJ
UpI7vT4M8r3ffhkGZZEW3jqH5sdy9dhIIeIAxIiFnDJj3r7/QHJaLHQuUzuqZ3HTwJzGdgOfT9hJ
iK8Z+z0BfiBah1+NMYfd/LopmrpGF3lrhgRtarYHUDCNunprVl9qiuAP6nkoKaCXKB5MgYyVDURL
3W7J+WvBknyXvk914SYP79PFiWYrC7qNnUN7e+Nj/4/FxfUYAJ2WLMIju1rdcOmUizRxPeKS2o3I
i6A7V6cmwhFYWkODRdq5KmjU3catolkEjWId9ScFTvnaIXf/VcPdv7DhZw4jn8BuT7FblIu8uHWs
zgfIj/f2x4Ve7QLdKPRlKnOh8ltMxCWE8SdoYBgLB+tIe0Y3x74Pc0KrPIlLIfVLBKaHUHqw6uON
Z/bjlOUdGqQNYC9B2t2PlF7ZGGtNVSB2NI65jF9G0qjaTWa+mOLaV1VsqE5geczrIP+gtCISQETc
X/7qnnm/06F8wXE6EDYDdA2WXAAvJXKlyc0rV5O3pn+bF3RVejFeEEnekiACqjqFwTV4Kft5Z3VN
lwJnMXTdjYYTmqtU+yWnz6ECIcetRbvTlzl2AJ07MG7Yif0+xB2JwUJIQOJyIH4CJRzaDdYrb9po
doH1QTaHeoecuBMh6C0SR6ZRbL+pwzN83lKkYpXtv7flMzjI31/AtRTzf29oZiCSz0XBcbWI9KAp
m+mSpuf8O9M8Az0TUncZNlCzmdqllezS8jVSNlPIwFD7Zc5E719yAeJYP0lTSewkK13/FQYnIQKn
hKIFxgSxsLuw9Cu7zg4kPsntTqZw1DC3dsSYTu8IlpZeVgxBREYcykxxniihTbTRax3Xk/T+Ih4h
10hAumhOEjuRP7XubDTe9GaELxMP0YD+0lb5AguZjcqGmCEW6QiiLFXs37RfDU4gNw0Ero+z/31Y
/0wz5J8ZuUKpW0PZ1+k5+YZevLYYpXw0hGV3DowUX/JK7JiCdZ0eaLIxZkyWPSP4eCWVC8RHqXbg
lfsm+WMP8eOkzJmkqrIvtBuHLpqFf6/vfy6TwGGLjRn8/Rp8aUp5FGO/T86iinXsbrA2svoywVBj
d1qI+Umf9lrwTqumDM+TjnUlY19WmsJoKhSgTa8F+TusCPBGLnZQOKa0s5zeIznJsFX09xlGCaxI
lFEpYIgb2qNG0ou5sfJXXDTJDc0Wl1bcytJgw1tDXlYAd1sfecpcK33T0jdJfYIogAaAecZAD1F7
RIBnkCrqpcWBiqAORoA7ndvKUev1AW8LDG90ynx1Zxgv2pPQnAOblvipOiOFFY+zsqCB9B5RMazT
byCvC8pKJEdZ6PQvODLaMePWceKyPhT8RGCBQ/1usBz9bKrPi7Tvw3exXcowwAJkxWG8ZqxzRksk
3E2AyxqZr10+LsTpFPRbc7YPRrAMHkV2eLkOmk2zVY+Ik3QJv/FFAhrju5aBpTNFuz2+mopbU/Iw
VRDyAxVwRuooGVE4peErYAt33WU2W8rhl0jRAH7txiqmCKemfpIhgJ3Q5eFCdyPZ4brH+OcTYUpM
2pwqMYa56jHglOD6IzCEEWFdbDmK3hVUYiUCcDt767b+Cq0XAjmsubniCjUdd/VdkfxYrwTBk6TF
UCxKZXVr2HXtePf7ukAOf6cKWwZWyP8uKSgn/MkoJEDOI4tbJFXgk2m+vyby1MCMaak+5J+4PDrh
NgaRszWGYGQb7WAGbbX1La+26/7+n6tB5CBhgqD87O9NxbwUTaynZ7RLY7yy6B++J6844Qz1kdgE
qmXfTImdzLvls6pedQo/fnk+h/4orZSsnoIp09IzI9+lJR706tDUe9/clgZ5OEs52yiygxI1rF3Y
4oKyazMng1wjev7kxqUTklern4rCwYEiuOyUbI2UPmO4Y2sfPkFkA/6Tw3K8T8yNrB2j2KuSr0T9
SKCQJxRvmfEtyW9jt5RXt+gC1+6K/9waBZuMt5wGIeeK1mtIQlgbpZnSWIenuGPP5yfR3LilvJVA
MOxmgaTMlXTbtLyq9BIN74hbGIp2VXj8uIrr2tUPOrEerJTRtPSSnHV7WuEUEf0K7urH/M36aC0X
BJW5TfyV+ov83B3T0gFdxwXjI6YLPsmv1cp618l3IZ1o4e/mUCl0CeUCM1yeJgNAF3KN8EpaTm9C
Ojx0gU3iSWt55QXYnblWQ54kSdR/P9CvwaEfN3Z1oEdpW1hqZqRndPjvxRrp2pHaJMX/AFWkd9M3
+b8KInwtVHAw0QQruVqwXSPGrdz46Rke2iZbXRQXMQJoPnuJDkkngZUjYQUJaX723ssdWDxGxdGt
rcftrZd6LeH4596x+laITcbA80d11uhVY8VCyqg8O8/evgx8h4X+atikZyHV3I2rWy3urd+U5sP4
j5Va6Y2WBzoPQNyEiPUPInwQH4fJhfCYry/IZu8v+5vA2O9/6x8l/O87tWQJliW0NlP+reD541e1
chAarQ4zGIvMNZiPWqtEOtbpmrmmDT+ZmchCOic7EcM0DxwYFva+Lxb+VxmjCxu+hgyA/sNKgJxX
gmJTCIyI5R2kRYlbq4fQ2ATkZhQwsJbkADenxE0Il+fdtef209I2qrQ9Y0mv40TTkrY0hSXSpHs1
jBYyX3sQ5sv+Fz18nigA056BDU72Upgwl3n7dkXPyiCNVIjj0JyC5ph1e/NCPKfGLwzfwjLeVDF8
wulcppROTLZN9ZgW3kQDfnkB/kfhnmIE96wWzIyg7Q6M/SL1URKLRdZ/T82bptsBLlXDuBnG2m5y
AmdYb8H3hQGfzOzV/D8ApdduOfM7wbxDJHiQXU20fvMl/3gnQdxfBNlKs/N410Bz2VtqQRjLLJ72
JNqsxXjo9/9D2nlsR45k2fZXetUc1dDire4auBZ0p3aKCRYjSEJrja9/G5FZFSToTZQYZpJBgzCY
uHbOPhmw+2XZgb4OD8lj98jhO4CcXGWPdVEV14H2psxFe+ulWw66pgBYypmP9eMV/lrffrhCv5FM
N5ST6EaQQBzVrOm75kUG48l5+FxZ1OUm/OnqHMmtTZQT5l1RPeneOnM2tsJBzVwx5znn5PSfjUsy
d9geDOLySshD/sqkBAugaIpBMiZB/HqoFMrIQsefi4ZzNFtUohQIiusEN2AbcPOJS+tHEVxl6SoG
y0LFTJyD3jIkoFpzCqMZazaDHeFM0na9soVJJG8NA/zYhrCd8AGbeXlq6hmufs572WJ7q6ic0cf0
ZFvK7B+R6V95yQJpRiXdJ1E5F+xNYf2LdZM/7gmzsUYo8pBUORozcyMKLVkz/RtLmsV30oKNboYd
fhFma03ZsqnA+k/tk/y1YK9IK1Ta388R8vDQRqPHADb+xwWMCgBioTtCqaP3Edk+45UkmRNT1XZI
x80xu6mXvgPq7Y6tQ7fEeDCkvwlPdFKvWQUsWjnCFOfUAlx/qjIxdWGjt635hm8aPhem0EHjWbzl
3a06ZwM6W3jJtlgNxFmJCo/so+8fyS9L43ePZLQeiO1ELQuFdzIkdw5sptoBtWJhtkWFT5iG6P0U
i0sC2VDPUrlzkwXxV/FDcOHfGCCdnAUigb5e9mjp7OwW2tPM6X4ghsQCZHZLuyXtjOOr+KX+j5/Z
aMKXzCwIxZxn1lwHmCSP7bZ4s7W54swY+ZeEFDxnt+kh+THxwM5sMjWJs30qb0PpYDzXRpnR+IGm
04mR5l7Ic2OVXIfJVrGe3OZUJmQO7cvyWPG1KTfwIFSynjt29jPxjoNkW99J1aEWNqm/V80nP1mV
2pVsMZjMxUmd+rlRT5ZFQO1sLM5Ylpuq1ZVc9W8idCVbOhPkexetGafKTF+BBj5BXavy3AoX/bx8
QR3Xtxuj2VbpLkJuxaggEexXTQW+yMNnPu5yH69r9BWaWh3Eaar5N/1l/4jy0LuBwL4yUGTuKcO1
+u6PdDDpmr1Y/oJ+quOcmKVnh8Ar3pacnb9+/06loauMr0iFEKb+YtBSDfq8lnGC0si9go/Afm6W
2VHZMDDUS7mZK4BB1JW/Q4UW8fQe2HKsvm9bOffpI5hWZAJw8JaPVzR6MSzp/Cy68U7odDnjCY75
K+xpPYYetcEGS4hsS1Gc9GRvCeNTSjk3P3L8TzyivBFiQtVu82DX9+jergiG9PmnwrxFK15dctw/
rCRkMC3NvJkaz8++yI+XPjohzVur7iWNS7efazDiizJa5fLCwvIE7+JJu4jhmDjMUzNIvuFLQ8oz
/cyb+ymWiXl5j3Bv4mFKZ0f4j5c02t/nahFXkZ1G7O8hCS2VC61Yg9UKcpxB8/wVxCXqm8zdWogC
swVctbhEDjWTEOMto3vwlByBNByl32nupaMcYb4MModD7xxECkMv6p1g78nRSeUljipFXKRPWNZF
8MmQ/6C99DPRWbnKsncuzDfibXQN8fLKQagEibGZqSegI5TGL6UHUAbMwNUKMSpWr7AneqBYCgI7
1qXvIW2AdUwtf90Ja9feFw1kv0OU3LvAJTxYvBzf+Uv9KquX/BpoGPQXd9DS9xFHS+kuUDc5+mJ1
loiDkDJt5qmwkeptkd8SLlZwAFWAL+ByqisOAv1r9N1s2eJBSpfC9KyFN8l5k4u9EwDayp8t5aEC
H9MKN4Peq2+uy3qbJP/O4kAn/RbOuaaQXT9aHJSK3lWVzRpNc5ZFOLPX+VV9S6VlriOVnRGgaLwP
Wa7oC8JJqNm5vbn2sfHRkNSYig3AlMb9bb5t1soeGiZY7B1BbkutR+PG1tzfRCTmwcFY5MRKFRNr
k7Nr1I+XMFoC2JEF3rIl76jlCMu6bN7LbUHRQnd2ClqZZptBPnN3jvbQmBcojRz7RrAfi3bF7M26
jmDRnwr5f/PoEuuZr1/5/pWKU1mJb/TyWJOi1Fjz70eucUrqr+Wcrlis5dQhdGZcS1OLVvakKIpu
UAIuvGO/IE2aM/vkQlZu3f6nk97kbKTMZSU+6vUSz0EKdyLncHOorcXhLjM3dcHYsOCYIHnq1aF0
QMozuiGcugUSH+NaS59r+wZYfYncod5QNv7+HuRzI/+HezBGu9jObSwbG1t0g6QHSuscd8AuRUHT
bAN5X6lHEeITEZLOhtI7qBY0wsfyhMLnmv95mzrM5k+drAz+wqb7976IfzxfY3SIHLplGWViEN2k
P9lfGpfZUXgg4iZjR7dHkZwvMMY2F9ml4M+EchBKTzybM7U4Porf7Q/riw+7ptLKNDcI2NepB9qP
XpqjX818dpwBiTNbmRVf6Dw12QYFX2jPxVvlWrjWV+oD+qmI0creE8mWEnzUrnE/l/46epi4wNF5
3q8OyKQ9KGs1tJbjaVso3EJzSy/iEK1emO/UrWR302a7Wr3vZaz7B3R9UkymKnoIjANz2FeVOmdQ
yx1U21uj3TUYwJ587SFJNi1A63ad4ySYOus7tw6zVG3wJ6H9pXrx+TnqTexVJDvzZTuLfiUvOw7J
tAWTh+ysdOKLiPQOrwP1qMZzjsQpWVEnUAX0VIB50fcVG+MNklB0mw626ObaTBYJwaavGWEKDm62
qW73S701Xg2hOeIwlyUuO8/RasgSJDIsK653wKQaxi62r0V3a+dXiXxgFOndfe7se+1kvsOddcSd
HR4zdU8t0xBZetz6MZBLzv5Yg8wRSTb1ZcPRyRpfkZXtsO1za6S+Vu0arbplX3CSiQFa6ecg1ACR
EwRhoWDWVk63ik9Y4Qpq3rl97KGAC6sovQ4zEs8B0ktkHs05jbDamVK+43lr6qXKbK2vklvjLTRw
E2wcbWsBCSZV5Dbf+df6EeFcMbNA+KCmREzur2UNDsFewDeNb85Hf/Fsdhd6eNAIq0UbaodYyVSq
le210oD0vdIw49BFStCo6+9789lFqMVSHeiwohvyeAKUzCBu446C2h8JXr9O8zV1w+hvN+RKI2fG
IKVTQ+Uw/6b0r6aqiGMg2B+f04cLGE2CgWllgd8MF4Cqe1g1IfSo1XlFSkU0I/G4NK5l4c3C600E
wtIFfuof0Wa2zm0mPJUIQaeKIOcWmOjgyBHEOjMc1Y56opDXipcFfTjsYLT0zm9vfZG1gLwYAMzb
cOHfRhxmzRAod89l/NbEl+h+9QLfpL6hIh3OJ/2s54pdny5ptOa1rcY0m0KkzEzdULnwtRu1ew5K
avfkIcOWczZE1i6QwUoLUitt+2dGer3FUVc6F8NVMWAjl264lpSVXXL4tUFXi5H97l/vS5+u8ssy
2FFsFhtDddoB3YHs9r4X5qj27S3JwAtrHQH71xd5vxO6nTepnTzXlT60Tybd5yEv8ys3K0vaB5Ib
y0AcZuIyeyYGV2CgZWRrVgivZiWjNY5QeVY8Ust8gZU9nf419uINvRqgy8DylkxZ/7KuNPM2q+yu
ojYek4zD2si+NBvCTC+C8CGANgwLo7wgpvfgQqjMAEmoS/PS6Y+hhSX3WEE77K8i/z6MbmNvgFUH
+a7T19DRFs6P79/a2aemWaqK0gJ165czBTWgEgipyR/YK0V6itt9AiILhGs99x+RE7rqBvNOWOzR
qTiIpIBTYntLlhEY0m7BpCYof8/u+e+f7f9z3oCkhp2TxMXf/of//pmkXe45bjn6z78dvJ95UiTv
5f8M/+wfv/b5H/3tMn0jtCZ/eysPL+n4Nz/9Q/7+n+0vXsqXT/+xjEuv7K5hpXY3b0UVlr8a4UqH
3/xnf/hfb7/+yl2Xvv3vX34mVVwOf83xkvgvf/5o+/q/f5GHrvLfH//+nz88vkT8u7skdl6+/P7b
S1H+718EqPB/HbLvDIK42J5DRP7LfzVvf/5I/6vMEG5ZKGZM9GH8KE7y0h3+mfZXflsinFWUQRwN
xbgiqX79SJb/yqkgqxjGuSGGE2fJ3y/t00v6/dL+i53sVeLFZcG9DCPj7zmctBxNk/Ebobc0VQJ/
xzX5MuokwQuD8sFScbFxaK2G2jW64oOZUlSgQCDDjXHxe/T+i4fUNWj3rozHrTMOmVjPk4ZYrlgo
V0oWUFbeZmG4jKiWl/1t2JQzBTqFaXIwUbZbw9WnViCfC0RfLn5crrdTTzNt2S8f/K363h0IZZ2X
M/hbR2VZrvEZTCx0Py8j/94c7DOg7CYHGKNZJqvcCmYIzYUXFMk2+b4B8BLupg6APxd6vjYzmjkc
34+LPKWZGr2JER0y81KKTh+66J/94ON7H7GjvjYyGvgFR3JqjUXxw7Akbu/yy4JxzTvEgGFRdGCo
XsERkZbftzosDL52tr8/QM6APo/2hle1npxwZ6m9baqDSC7H9w2MvLPj25LGhgMzY8C0A698GETp
obPI1lQFlpD2bswNJYGd8+90Cs3AE43JgaNGlG+f70nGO5cYim6dPLFbW4KxLlLQHXK/w/G/lyNx
7hfdLlLyib7IF/r1YVKwhcwKiVBWVXO0WyhzEFyeVKD/bdyLJGphOUX3oi2gScP5ZSJhcNHfusXC
QSbUyyEROO+diVLW6A9SYl+JxRsVVrJQpXmbDrRNinCy8hS01dJy8mMmEHcqiEsvMlhaZnjnXhT9
1ciuVUjYWdZhG0Ok4+M+dX3SFdsliklhLpg6x5L4D3I7ZjNPoGepL0uMeJlcA7Tx8cca257YPsX5
Ucn53qfeSFbhoTPgXOAT641gF/t3hYWcpkzXKcZkL5LBbsPoyDdy/hwX4APS9y4sX5vCBRLlHVrX
utBd6UoLq30kAebNekCs1MqsX/c9D8zoqiY8SUrSbS/3zcxSIuJrvOyBCKkd+Ha2pYVLRY9DM7OJ
OLWoHdhpPbRO80Lww41mdTu5J63DfLZynYyTdpN73sFwqh9mBHVdwYJa9MCrMQaoJlo9zVNOsuWj
SOlWVqy/qVTZCtkRZ2LhztNcvutwFuWyuZDZOgQ5+t/gykcVlqYXYWrP+ON73yHavITbnlXrXMD6
jL2/1LxZ4cmbJrzsjepWC+t3IS9XZUQyitfos8InBCuqAejH5WXniBzfaQXqm5AMATAPU6tuFAxf
u6CuSrJpiopsSRx2fO77ZiaWg/PHOok2EWOa7vyIXfctswpMxZGPZi6HsKVE0NsZ/AGSR4zJvbur
Im+RN7Bkuvy+NiFRN1e9GrBxLA45UQ6B9pjh+W1h1HvR0RZ3zCJbt8l/NBQMfPMysCA+yY06y40f
IRpqLNCc8Jdzv222XaE/65K+NUySLHoF4qy91qNyIcg8Rqe4j7MGPmhjz90U7YPvFz2F3ObGgypq
e97GQbU8k71u7Ye3ev5cGn0BO0K6IV0a07K86y3iXeUhTgIRuaHhn5NCqLc1dLDUuQmlgcobLnmV
ZE/lzlrOIUH70pqg9RihEebSIEXHyTdQANA3X8tGlOaRE8fschvURzY+DTSR/kMgRUsLbF/diTut
6k8KWkBXzTem5eINjx8dx8WpmV/HdYP8oL4r2ZvmMMlc8neaBkMgGTnZUKTG8d6E6SaD8ZXb7Vam
EygKzj21WNbAYhqPEjuq4KY7yV4F2/vo2BzIC8P5f/wuRC9lg1UrQpVTh7cdBz9pYu5yTuflhBNi
ssM8W77qO74r198EKM5UXIpW4VzoxaNEmkofJ4fCl+5sTV6nJDrIVv+o4c7z8GcqACRcEkp0kVjJ
Othk6VPsPqXepu0PXVquZO+1SO9Q5wECANuFyZJQULJl/bmQ30Xs9Iu4vDKcK500pKpoHkOTOren
bqqyLWZ1H26dIWPXEZdCma18336vs/y+0wY2Y/yza4JjiNdHCpqV66T7xAKqbeM21KFulNhUi3Cu
pdTn3XiZBtZJENQHz4AI3rjrJiK3lSprVEebImeUNMlkq4ToGLCDU3J9pUfeU5I7z4mMSDNVZn0F
3CPM9p5cbcKivDEqYCJOdsrriGgE9OyBe7AplUQEXTsZkKI4WFMHmkddcyf46Vb2jdcoLpF/uLeZ
dZOrUJXx+VAriWPCQNKto7yq1Ezt4J6S+XVa3dho+JsBVxj+0F1vWQOANx+94FABjSix1LfZkWz5
pa9YeH2ymUD3qnMwBTj5yWTqUDq6Muld0WUrsA0EMqt61x5sPcv34JnbeA+pcUbsVgNtn3Z3bvlo
Gu284vP2XnJj5zuEFFsXTvKa8Xk47sFRXmA/a5Rgcmo4BXwrszNPLijpKDOPHD7ygV7E7RJg1tpz
/FUCt6kXLhvrIfao5nqcjlQPovlUuvpaJJ+os5NryoVF8tYA8ZdOvvAkknqcpA8h9aSSpawJdLC0
7y39Xol+qMpFLu2FcgchTidDS1lIHhlx7WsmOjvLvaJk0xcA7qAPJNUggFmmbc3xsJ/uhd6CToOg
V1ef2gapWoOkUi7DJ0YYMBbmPOjln5H85mHZNbZq96Qojw4Yv+bCI3VPi6583OdZ91rYL17SL0xo
G02XH1vl0FlbN0NQzFZTAb7RlD9L7Ltp02x6TsLJHuWwB2JK9JoIKu46x1y0rbDIS0A4hUkWUUma
xkUbO3tJR3piF0W0RON92eX10cyKpZMUJMgbb3IurEKGr655yAWLipQ166WtXry38iGNL3TzmbQh
VOLFLJT3RfRMmjJACaLR7fcGmIQavYbOlQEtT75hBCFHUoUssmpAzWf2virzA3ucHyW9Xiq9fetL
K0eMtzE6X7vrrnQ9Zg4nZY0hNYajYNU2Z8U7L2ZXj4xZlcq9jv5PVX6G+bqv7qX6osguFAh8/kZT
wHRS3fTEueDikBc3dfOUUn4r0ys3OrXBQVT2SncjKTvbgmRJ1Fm2pvKoD14e49GkfFKT6t72s9pE
JgkINaEYSNJWdG1L1T6P2bCDfcLHK6sXjXurc7TAj4uw3eU4hhEnYbalQi0DqsgXRfvox7vM2yvZ
neY/aeJ1SDxSF6HZci3swGiRIowtOudvyGcQe9XmqYhajjlUNP3RlYYqUlEfFPUx55UZcbquQ+9a
kKy9aWa3FS9DxchUitmV0eDHa4qjE+H2U2K4xz4DGGPMVSF0G51lmSYqa6s3H8zOy/YdcxM4Pdy8
PUeCWU/KUBqQVJUFxaZjga0UGTx07BPFPCV2r8Mt4+CdN1hhpaL66OaAGmrp1sTg6BMqiGt2ngkO
oQLglyQ7fzJCyqKE9a5N5SAHN4pHQchuC0zjQTvfZynF3MTaVbZzMmugyo36ZET5tuxrSDGteHRh
LlRKeV13rEjJsCRPptF+VhzW1wm9u+sRGfgKoUDlpW3hGQ+Mp16ohsSjGxFOVFLgdWbAqout0j51
gF/JFLqOXH2ZpzgbIxZzEvDdEiW9jUBBOmlkBvqJvEjB1rHQIplxJYXCXveJoBg4Vsq6dfOVSdGG
yteydQ4h/c/hiLcBapHnHJ/Y+SwlQ9Unn6/C+p0WqKhEy/4hSlW48XsK8bqrymAL9MeJzcuZ7SxF
dEwzg+QJEyIFgY/nKJKfFF4rptaJM/hlsI+R9kRzguNf9JX8A8v9xG7s87HNr73Sp+ZG21lFcf0G
Zwi21/ikpdeR4KPwYAZQqOCiU5OZRr+/weH6R9u/Tw2ONrY5hrQ+jBzr5GLXWdWAD0Hy91OC0zPb
Z0onuM2RfmpEyo02ZICgMFSWLrdV3UQIHoPBfu1PlOBGqtY/Ht7HVkbvyrc7UY9jlr7a5bCrAF/n
Ltx3HeW9hFx7FR+Uq+8f3pm986fbGj28SGjduOq5Ld/lzF/neFQvJ97PuaLApzZGRQFfzBqzLSTr
hG37hLLtCCplAQMJnJcM4VaeuUvl6fvbOrOL/djkL+fph7NDRzC7KNY1kybh4m+Cdb+D07Ge8gtI
w1Zk3Pc+vK/xbrm2CyMv5No6FS2MLE25bSVv3XnlWgbVIYmHLrHuyjrdajY+K6Fdf3+Xo4rtl+5i
DjupD7cZlXlBwCC3SW7SylgFN/GKVb96ZV9VxAuWm+A+XZK+O2d7CefxgDKzmBQvnO9B5GPzTeB8
+pWn8+EaTA9kfe/Sgwypx4N3J5Er9P1tjvwgf7/N302MOhDSDCGoa9s8me0sylcEeNFROd0DsENH
Yg8T3MYZZ5XtYfos4fvbU8bFJVOI867GZH0CSWiZt63gTn0eQ3nqax/6+92h6/v8EsNWC9s+MsyT
RqaZYJDaaXr4DkU0cm35aEXKg+MSntUAXy6ciR40si2MHy114c+Nd7LYhakcMznsygvC/dbR/CeS
o6vyn7HBD3/suzsdZqoPXSWpbIZQCyLC4K4ZABpdjPJ8GAXcnXrsJ4Y2eerBDq/2Q3PsgNta0eiZ
ZNsv89cCIehq0FtnUIJm6sxYy1dD61iTOdW8DSbdROenjN8vdjRlNFkZWwBDzRM2wKglrjG5C7Ji
qmI31cpoykiFwAmVivnW31ZLOK7LfmMts4UOOk+D4HR7PeWCODffcojw5wePgf/zYy1IIBY9uL8n
EVlpYRZzW9mJWBIVf+rTmPr2RpOTkfqGXLeWeYqiY2cdcg6dvh9ZRie8X7v/aGRxC8eUu5jub4fr
Zuls+os/4AiAodwV8K4Vas9dubTWFPKKy4FzRRVkZrx+fxkTr3DsZTFbuywyj46imo+qcVEKt2Z+
+30T/8ck/I+39msm+/Ax1LptV1HOs0RobbBluiTCEwzFEPF4jEj8eqxeu729nGKRniudMxP/bnc0
wJhiGKViNAwwc3GeMUGx8Wbih/8G/AKu1EKYeJgjYNuXd/prjfXhTh227F2rMZ6WC/eqYs0rLtFX
2tfqu71L78I7/ymnutfN5EP0Ej+x81829zKcgA0r/0cJVbJFrtscqgmuaFbkbo596p8h/AzfyZfR
kDxyFVo7Alx9NO6LqtwYWALMU9hod64FsFGpN7LxHhB+G6oTePizXexDY6PXYOl9aVasFU4OqIvU
UHDBkXNA9uZENzu7IPrQzmiIl3NJqGWhMU6S2x3bXIKICTYxSzX4Yvk2Ca17Q7Zv7NjAH1w9mfgd
vr8A+ezo9OEChjHlw9unu5Wa4ZQsR3KsMUiZ2sJfOAgDK7QkmYzInElHw1uDtW7ZS3zSTjLP8nqo
pm5MZI8AN43uXowvYpgQjX5S3adh3zJI0nOzXohevEQqMvXcpi57NFfkgWskZcXCn332BX5+bZMc
rKOxpFi7hFQhL+o1kfU3U3G65xewHx7XaPaQfGrAtsbmUF2X2/gymg8eVXElLd1dNkEnnOqCo3nD
GxIK6lphBELU7tkrUbjL5Sn52C8123df1WjOiIKwyOWusU5YWYh/JdbZeemu460y5AFfSUdpbVzr
lKrTOemb8UtwhcJ9NTVFDp3su4sYTSuUH0TFNlpOMIwBe3Rs9Lfvu/n5jeLv9zYWjhae5YPbZU81
DKsqutHojcLXjKRckGDNxpgwrk+2Nx6sfMtw1VgZVhnuBc90U629g3lBdMeOVcbKXk7c38T3YIzG
q0gSxARhjXUyD7jRuyWbm2VPbIC3JpZkBxp4BsvoeVKDNgxP37y4sUWscd06dU1OPxEcXsvzDFum
DwZjjVPs2V8E83RTcMfqJrwXLpo5Fe1oAfrt31qUf3i54zFMDNUuabl5dV28RPC7SYa5tNbDPTeT
0YwTn+WXwobqJ6pmqyaFjWLpgXegYJNAB514oVPNjAaaQA7y3Dct62RtwgtpFeFxgZf6gM1xAUT0
KkDQ9B/OeWPGSiNLSWR7GdsN6yhjVW0VY8ax7+Y/vLPRiCOIoq35Np9ivQqjubZSlzahwEtnqV/A
cOB7vCEhZz01mk59IKMhJrUMIeeI0jy1Qn5hsq+X8HE0IFxFPBoTd3i2LYiHCNg0VivWaFJvk6zM
siS3TunP9qdhrgepfbT2f5R7MSApAq/zbXIlbiYHgbOLiQ/tjr4DraHT2D2Tk2EdVPW2ThGjlXIH
AUxcJxHpNAQPoxU1zV2n3E/c8zDAfBkJPrQ99OcP6wgrw3ZgQ79iZ+ACBYKbl8hrHs4PIbpV5Xs3
eqqdN2KDiMWyHWliOXB2/vjQ+OhjQYtrGmbOjbf5hkDipe1M2hfPbo4/NDGajfVMixV8cExRO5MQ
YlKZ5rimNqBup76PqSc5+j6S0gnqtKH3MKau+629ldaEpM2Gst80au9rVwVtL+mqbABIg/Y3mqew
WatxxyH4yYc+1uQYOTwkOs7B9yZu6+t49rmh0QQlqxmgIimkHgzLtSROyoqjteBMtPK1I3xuZfTl
VYIJnTXIzZOdvfmEdhnP33fz4dl/7uWf//7oCxOUwHdy1TBOcawdYRsggEAorAV7ualwCWyB0E0M
Jl93PZ9bHH1XZStGqafH5im3TSKe5G2u1uTAS7s6TR/SbGouHTnyht3g5/ZGn1LjKn5f6bynbjfs
BJUN4KUKNLAPwYDjzrV07dwRfbOyUBLOMhC2y9afDScl0pN0KQAB+v6BT73Q0WdnyIHmegovlJNz
U35t1Yfv//6ZkvDn+x19bZpk2yI6DU4QZgb8FGOfU0e8d6lwHcgi9WfpMthWFzEhWdmmfiPxdAuu
15uqSk19hqPZSbVdM5fklsN4LGJmk8+RCFz0kbMUtYkePNGfxrWTtDLcUGk649QgMLSBOqQpLKXq
jnUcctL6P3t94yqK5rak0bTI8mJdXkM6yKp6NfECvw7Mwwsc0JiSQWFgTF4IELeY2IH/qFoK2lK6
EN+QxrgkoJOCjbRfWZPTAHv1CiSEKsyT24FAuZ24ivMv8PdVjD4bRxEcwjVYOwHl2pDD1876i5ST
w/SWo+nuUJGAsDKQ8gOqXpKI6c/6+w5VbzmzhJl99FZToIDzr/n39Yy+G1/0jVCzIuNUol2SCxu8
SUW4j4UKsDh2rXHz/f2f2e98fgujzyjQykYoBA4VnUAl9bWJCCUoljlUxEwM16Yr7O06IXCcrDlA
YnmX3fbKcLAsZhPj5dl5ZsBsEqFmKl9cjooTN40YCKxD/JaQFJIeTX8G33WimRFu+s9xUoG2xSkx
GB9l9ICjJmhcCNc646T2CDfFIgbiIXgW731QQvkSMaY+uH/KYFYf/50NM8tKLHSWZGnaV/6Yr8ht
3SSFfnK0J0t79CaXc8NEOZ7oPjYwmuisTEBoW5Q0ADt/7t0A5ZuRbLzAWNwtII9M08KnWhxNdJqg
JXbb0SKZPn8yf8HBJ4/GNeputuhmvJjos2e6Ci4TDuFMUq2JABy9wgDVXOBotX4C+HnhVeAKwDmr
rYJTw14FGfgW/aYyjZlp4+N96WG05668D4lKTYOJcuOZaY5LgeiL6RAi4q9Z+cPqOXZFJ0uSiOBg
FEAGkrJmckd5ZumCT4V3ylKPQsDYYtAZapSyZZVOWSXPY4R2pfksYy+ZgxxYRbUytzRvYlQ82yTC
UwlPgwzIZfRKdUnWOy1IpJOn2itZJOLApzgsJDvBtw9ea1+3UbGceKny146LI88ULYqzvDdz1KYh
9l2hxDFiTaFaiU56pSs+yVGAPoJy1TarMHiQBbUFFuldorNK435iZBim6tGXY2kKPYoDH051xue7
cmPXXdFqHTetXSalf2Ej3U5qYe+rBWwMOSIaNdpJjIITd37maVsoLQacAkPSF8p/5sWmKrD/Oxnk
roB0NNXqvXTzh4ScNb9+TyQ8I4QfaM4dt3OVKlCyvJMm9PPC9DB9ewdPlLZJGU/4ac/MRIxR8GiH
F4IjarS0iYIginrDFU8RGrCIPCn8Km74Ljr3MaCm75/B2Wf/u61xla+OvKBLNGS0KsZgTxZXFSFW
GoKoJBt48c2FTH5kjb3m+2YnbnHs/FZJtLcMmWZbEu4y4b2G5iYEr6pI8jvv/PvGRsbTXzOPBTR1
sCyhH8AtRAf8MFZohqzWtZWJp5DkrERCJZsUN0jqVgJZk73Q3diuuPV0e1fpFzmQdgrxmm1Dl3Da
VabmMzkjdSlIJkaws8/gw1WNFgBVKjqtXfT9qUteW21joaJOqmtlkJtl0VRXn2ps1KdiRa3tIPP6
k95ql3IEU9KAZG4n0FRZuIucXucPRSBc5iXmY79YEBs3t2xtFhBFXPvvQUUKejqxsD4zm3x8Lb9O
1z+8liJKyiRPw/7kONeFc6uSA4MPZeLOz8wT1qAaQTqis/AYj26sOqzYz1ICScKHsrkKcdN+37tG
RM8/e9eHFkYL2TqodXwonnhS0+IQ96C9IcHjIDgmhk4iDjHklbOsyMsWLO9o6OVj17gBVAgPFXm7
qjx9kQj92gzQQYvVxk+iywx+mwy921eDFcp+0slIa4eu0kn+yqu9bdvp25wABM8n2kwIr2SQUGp3
k9qPgSPd9TUQn8xe9nJLbAI6MjPc9IW81gtkwEiliakRgueoTKHTi/ZMy15jYfP9Mzn7Zj88ktEH
VyiaLYUxvc1Q31T7zQp3cfDzX29CFxUNVKuJ/ugLCrmx7TgTE2YtP0b53swd5woe7sTLPffZMDMa
EE0x2HLqNho5lNDPMBR1Jzt5FfynbgB8eA+q58ydyW/03EMbJmCKoBaopPH6mPhXFv+uxTTov1vq
sx8/uIU6cT9nNl2WidWcuApcLywyPt9PKwR2aal5e+JscoXRa1a0LLkV943d892//oIo51oyOmrD
4iF+bkq3I0WpQ6s91cG97R3hfuf+xAh6dmD/0MZ4a246jucGooyUHvpaAabQ7NJFiv+k1OJnUa5X
qilf656+kTt/mTn3ghdce556qsNTQXRcAYkm6ycOss52md/3Pd7Ap43e5m5pticJj0qfPCvukxEf
bT7puvn3Xuc/nvEv7dWHEVRvnSzz7IBpFKqTGT00EDW1AKpXHU2sE77e1eDZxbitGBIMsXHnxIQb
WH6it6eqvlctQtI0mBFs2BpgWIIbLP/VvvO5tdHU6MWB6tqdUJ/IWCCvhfpSqRAPaK++b+aMNu1z
O6M+qsa62epO2J0izbkWa/bhqdbsmtLkUN+sd1mP1yrMIAGTLOoJ2t734g2l84ln+39cBlG17DUM
6ws4OUxiqxBrp+OotV9Ji3BRPtirgRVJuN5amhCtnX+TvxsbTVeKV1vAr+kzGiyttns3pTcdolJk
7RoiS75/wF+HtOH5/m5ruJYP/dPyBKnIdIMxQL2p2kNE0uMUCeLrGp4mZALgh5QXkiaGS/jQhJP2
llZqEkNAGl+LRnfXG6+equ/dRMXkVF1zUj9xU1/HUFqkTqINkw+A3tFNlRbR575g1ifPrp81U1+E
dbcXYOBH4pSweaqp0XcgpJWS5oZYn7Q2mGuBF5FeXFFZ3vkGkJbv39UZHdXn+xp9DJZtBLpfxS2n
KOJOnHsU5YYDaTjeyQyKP8enU6Xq8x3/96Mci6hzqdLd1meOkDgY8KEsO/Vzq5bvXi4ucqFb9iUn
OYl72wSsRlucBABNJ+766wngp7se66s19p1R5ePG0vX/T9qXLUeKa9F+ERGMAl6Zck4PaaeHF6LK
VQWIWQgxfP1d1I3bTuPs5J5zHjr6oaOtlNja2sPaa02ydJCUQ/mR8DSIQWZUDydbpSuGvrUJJMeC
IV29HRe7V7+abmsCLyf0Dvp2IKis8xem0K1FHxY2OP2Vr9n11w1qX1dJZMkqk4yIs9SLM1Vp5IxR
BGVEbRNPNDhNHBiYxEOqeReWkAqop2nEdgndcdXpXGx1itIvbmmFEWApMgbcUqhnSDJ0HVFydDDR
7WW9Alr78vH2rhcuzjzqbwXDFKpc9ec01V0z3GACASzRr2XydnudK6DHr6c786ZpqBSMQFPxrOLj
QVAT4grSiHlprdyYkfyURGFQovchmhzTqZOD7Y1yFYEqumsxdIkCh5dW8ZJNXz1t6L7oqFmhnT4v
XJEKI6qYbkeUB8ip4tUuaJSj1AfsQgX1XDddaegYdicB0AmIktMlk5tM6pvJfa4/p7cA7iSDJA3W
76HxQNxBdzD8jskmp/oRAZFpKf5/nuXhM5hAOhtT5AVpv6/21eTVAIwovnc0Pmk5RF6lfuFQr7T5
vi4xe2hEKcLc4mF7hsYFJFyLHhqbtY2QM0IRYYiGTaX3QSLzoEnig1G9UIjaxEKLwWuY3uml9CaN
0F8ZEsykoY80dORlNJG3pUZ+xmztOurP3WgFyhCvszh7vW2mk+v+9kEgzY5hdxD66/M0pjV0APuJ
gt/OHxJQu7hdTPY5G1wdCjcZr0+gXvBpBKG62+teNcTPdefVJSOt0m40YnEOU8huKwXGr9HiaECU
2CD5hEHcXu4KNA/qexDhQywAYTp1nhSqYZZJatS3Z66qoM0HGEfFCDYF62jZsMgzSvCENznq4g2m
LhG3gPgyVF9DpT8oXEBgMM+cJIpWmZXcEQsKR23xXKAhwjgkm+T+4/avveajLn6sPbXpLnxirBOW
gsFKnElbeRlEphNRQJ/xWCKzv72SoV75/gQ0H9B0Q1EZs2xflyr1ARie0uTnUoHYuBS9J7bAACE7
jjoEOJPuR2nJE/N7IFd1DXwPRlCGsIFYlfGgo67ihlV1rCyws5ly8aOOmddaBfhic0yNgzaysdhv
jEjv9NE8sEqAxS15Gqvo2VSMzK+ybsswn9xgIDKT33mMJwbSQHlrrSXDvmtt6533tR9ZfJeAxDCu
MXI+MIjo0nhVhvaTHJa+nAItWluPFa3uIoweUwtzlikEU2preL59VN8ngVBjB/X1JAyqQoDOmEVB
kaR2JDSH9Kzk1sZQCj8kGOQAy68MmUsD7N82KB7GFAKVyuuYvhflY26U4MyiTpHg4eQLbuebkXz9
OX8VoS6MJBok1vZNn56lgfm6RDZqNW6q0AQB75I86bVw5NJIZsEm+mZSiKlXYCVU8apBS9lMIaQt
yysRVe8RGEsr0Xshsz7UqvMbE0LoDfSOm97cWCqUuDN7ibr0mtci4IeZ6KRAVDPvU9d1r2l1yzqM
vm8FR/mgcKj2aCUSNEUTT1f6D4l3a4Zh6bwdfAivemN4rIaNJaCeXf+wJu/anDIOqgy06SvxFho7
LclPdf2rKn4OFp7B6KG2UXL9s2BEVx8LAmosaE7KUJidv8BGkxZjksjDWWOxz6ALA+qHTCmDjlj3
Goj5ew08maDqlOrYF2HtSqLeVCqEiMIOD0cWGJ3kme1EbkA9guiQa5j2bsYt6wBptBSvAQfgQMJ9
aoEmxcagecJeYhuM+lDakLTSlYeQQ9KjlcGaUYPFB6IPgoPnOWgI9fRyInkT77VmBqQf97m1igzD
abNqa0ta0NqHXInc2j4MfJPDJ1W6cU/UcwRmVLWE5Kpqr3p0wTrIsKVlfZLEsTQ+rJB9JOKOjflq
EI9pfQj1I7cqUDzfcbJj2UMrqNdOleWEr2UUPBOwEGeHlEB9oloV43ObfEj2vo11UDkg4QeJyigB
ncbvlSR1Qc/yYFY/jeExhS52JEkPhTygEdebH01t/1aE5mfNLxGKoFaUgHMjSFj/bpi8dwhjfjk8
mpjx5r9LMI4mLYEamgVBruGeRjo0ujAKn2untin2HGoTqYoybXenZh3EZF+SftjYJT2igwDhWgVa
ecWCnV97JC9sZR4tsSzTpEEj7bkHTY6ANqgh/yTyHzE+EVB43rbMGaXxVKzGCwn9OCiDqWCZmiev
4TgICMsV/FznKQkKmYeOlOuQmgfJAPz4pisBbCEcLs/IZLR2u6NdhtAq5f2JQK0xLJr7fpLe1eyg
h0IxaXOQzoJKrZHPSoWevgRZVDNeiyh1zcL40RlsHVpYqIzdmNs/7Tb0oxzUNlBDl5V4D4f5CiK5
HyprINOeCOLKcfdWSLrbZGm59Ax+qxXMnOms+pmAZhdQB4miLJ28ItUNiICAk1GCUiPsngHsW1mU
uwrkDx0ayV7fMEhmiJNeoohvq9EG8jB3FNzgsAcnLsl7nY0P/agewFltmT9IB7R2KZlrG3T+omPP
tCIvYNxwes12dPDzkLa+6y17q7XqvlfNlTGg+o6IpMX/J6zCbaO90k06LLVjg9XdLrVNBdpDWatf
mr9sdcOqAW1QzR6EfqxqkKmAf54iWyehN/ENVJLhlant9vbS8MjVp+HCamZPA2w/a6lOu3PSv+vt
Pmw3XbcEQ/lbrJ0HqZemOXt5aQtasKpsxDlV7I0GYT/eo8YIJoukMB6rSllbg+QJpj9QWfJvX4tv
r+zXWzGvQ4xQBDdqYbbn0Zoe+FUVVb4erko5Xbh/1+66OYUXBi6gRvTZHiHnUUq13DfnNlYCXRsP
hZY8lmp9qOQR8hDd5va+9OvroVSl6BgExX3/GvhprRwWBH3ssznqAQiM3ELvXtLM2NmMbTtkKNQo
HiOz2pdGDeVaufYS8Zz3b6x+Km0UQU3mDxGaS5ocsB7QpCbX0E/SHTqSX/oorzhvg9JUAzSSTuCP
22SG7oi2cCK8YakK4fjeOObEWOut+dDoMfCCcbhKTMltJ62LFsJp2kbXSJDS/qcC7h822HvaQf2u
bTd2szQ7NpOi+L/eD/7vn+OY2bFdFyBbiprmPCRW0Db2XQyUZsXqj66CUEGaQLe5f2/T8WgMSsDC
AVJVUSh2CXYt0fhPCcUrEUZupUrHJu0PIBGDkm0+PrJSO4WCoH8pMCHbKiDRugNydxXZzNXA7D40
BdT4QFSFYeE1qCuOQ1kfm1IDqI39xz0BwBkgMgD2TeBIAKeY7vJFxEhrrY+zLOHnon4w44mKGmhF
SNRJcCsL1oW/9OXCTitNUjFIt+C/jKkMcLFSBZIvDOsLfs7s97H/oKRZuC1/n75bK8zS+iHW9bEz
O34epfGxL8u9oULki42pq+l7PNO8kvFGw30jIaBkV8Tgje+gOAbxChuEKQPm7izMz5CHfPxtJy8j
gS9/G0Lw+tiQms82MRhaIlZAjoGCxgvUIfGiJPN0CN+3oFuoFpvgL/ibsl4cUtJEUQjWGH6W02pH
WLeqgXtTY9SpY9AMhSDeSN/JCGZwvV0j29D7fmsgfln4VN8cOIrjClT8NAvlIAyCzv1AlibMQrXi
HLc4KbSARWM6erSEJllaZube9NBqSDEYzbkJTyMoszGbNiZLZdPvQMKp0i8jskZuoMtgnflqd+ja
0KpWtQztEuGZQVY41QkiRBEYehzlXdlOU7/xu47sHzOZL+bTbav/5lLBlYl1YWlohhFzHkGxyM7l
IUdG1kKHNlTeB1k4mfitgy48bPjCw3QtHQWrM5hHUdAw0Eid7TVqY1Yao0jP2kn5YE/8l/GCIfjo
GaLIoMRsNspBHOSf4WP/9l/s8mLdmafMIJvKWIU0mMSvJqtWdUo2YfEDRC4bkXULBcNvz+90pOjh
EDyJeKbmqDc8Gl1oRFl6Buual3PqYLwxoPGDtVSZtCaH8fU2fl1p+iUXtxGdr1EOVbM8g8zJH/Wj
1sk7Cw4M3I4IgFNUDZkGuHGU7+iIsikv9yAsBGEPCA2hVhKnW6K89dA24GWyZRAnN0pwzQyVy6GY
punqVs1rXwepU1FkAc3BBaY8SSMUw8S2oQgowZrZDEdsFSarr9J6Z9m/6BCu0fjHU9pDbgJ/Ot8p
qM6kcejiUT8ZoFsroTuMW+0DLu0OwkTqWzsDB7u6eg8W1IdYZUHbG+DzAulEteVtFECFzreTUwPJ
FTDc3xd97kq/wofKM5NjVv1skw7jxrFLqH4mFfElZKgi7fass/3OlNAVKPYI+RzWl5vcanbJiAbI
0vDc0reYmbaoIcM32HmKguq9FL/8F+CNmVnNbBipZTJksZaeIwzQ2CheFIbqZhjUTofGYYtcOdOf
u2VbM+eX0QS93cFMz6HU+VL52kOuOootx6TE6aFGGOJgb1/Sa/cGdRHU9MCjK38D8vcERkUtnp6Z
5tbFSUNpDB7Y6cPH2+t8D81xkpcLza6NRgdZapiFohjqEQDBrIw8C1aVgVFu5Z1DGCYufxQ0DRaW
Va+c6OWycwvBgH2vmJNfUMm+S5CvWR0+XBeopgQcju1y1d5wBR1YSE0xUIjaSeQt/IZr7v7yN8yM
aAgjNZZYV4LrwVq1fyBN5bbvE71UEyh/IGXSQ6I89hvZWWppfH9Lv575zJwEV6MOJaDsbObQT8EQ
NP+ddIv1gNsnPC/Q21FWIcw2KIaFAHdsXs16qQXwL7bztxkFaJOuzaJEEOQBPFgl6bnhllcbkcfl
bh13YGREHSaMIGvSj5uiSVG7KhYM6PoRfi49eaALb99VQzVNmaTnEkMFOdgJm2FHlSUs63cWoL+3
43OZ6WdcLGNQHe2uUE+Bw5futGjVPQ7PIMniL/bz6BpbiA1uRl/fiR+gniUuprkXasTXHI9tQVnF
BNm29m2worQHpa4J/FwLWTF1onZBKES5U0LOMovh6rTT7UtxzXNfLji7EzlSQ6suTQp638zTKNoC
ye//bYWZ8dOxKZoo7Ol5RLDOqw+BkuXtFa76zs9D+1sou/hoJm26EEZPz7gDXhZ9SDWyv+IjihcC
qYWzmiPuwrRl8CEDBRzsMdRPmroAov3e85qs72IjkxO92AivpaGE/C89T211G1StuS45kqZ4lFNX
a9rDAHkftRKryGx3df6GXrtuWa7aYKiaS36kQ/AoC4+mkR7UyliFqu1KiwWk76Tvs1858wImWC6j
QUY8qdUIgAjo1DBPobTDoZOM91RYfp6dUtTIetQGdAxhd/JjXD4pCgRLgAypKThtP0q1Bd4M7J6C
OgYGbwFYcZMieZOGzM1J76WQYGxU37IPCW03gLuiDQ9++K4AFHYjgYs3gTRNQWM3K1IAcnFSrFvf
tqrviJbZPmcuRxiqMESJz436vM/vy4cYEBrjATow0Kt0l27+1cfp4tvPPI9splWdqGwKAH6VHJNy
EhpnEyevUh+sTl/d3tzSlZn++4WlxVIZU1HZeCzULdehYQWimo7UrgJlzNsrfR+Omx3j7OWPjU42
GxX3H0pWHru3XyIfEql3llN6YK+LFl3od5aa2YIzl9aMZtHCLODDTdCpmgTyadQFn4wfM+XUF/xZ
1v+U6I32goIspEkWkKxLRzv3d4rR8opVKaY+e89MOwdYHFRtIBe70Gy4+lbYGganoJ0C0qzZN+SW
nI8sLfFWtNKuZFATDu8psGtKkqDCJzD6sVSPuprCooP3z5Kzb0mNrBFy19HzwBy2aR7j1/Rd8ieK
ruSX4g8bdZ2tq9VSKeJv0jgPxy+XnX1RCWJbaWwhtOmyPxByDUzeHjrEiWhzb/JE7n1Sgn5lENCa
aMt1kXZId6rmT4R6RUnsxjEKJGrSR9pkm7wAO2KIdkjVv7JOOffdcKgjeyuDPL7VjVMOhv1If7eA
hW0gQos8wKmgGYe6PoRMKTTu0c9CwUkHe35fJHdSZz8YFHqbfbmL0PAX2vCjEOFzB+FSg1sLScL1
u3Rx/jPbksD/azUhoujOUnZjdGysHUQXD7adb5qBuDTX3R78wWMBHpiy9TvjhwwHe/tCf2+ITvfr
80fMkdphrZRcCxGKmWb4whLIiGXRjlMwhBm/GcjTNatDLTyHugBktUGDPgiQ46uDm7LW19Vyo0fc
7cvBHSfV2L4PKMlWGoYcLMZ+cfu+K6GMVy2Z7tX48eJHz/pFOTeRYLAoPeeYGsnLFm0wgNYKshC/
LS0zf8HVAhdVieF72nYNVMXWjPm9kecLDf6rPuZiN7MnGBEq5n9Qdz/3VTVR93ud/buCwgbr5IWv
vbSh2SOojyOT0TBKz7oNmm0k2wVY7mi3EFmpV1+/iw3NXr8qhCqPpOCRME7xvfJh3hse89h+8HUX
Rc4gBPe+U+16sJ16aHAG5lG42ZEEzNUV17xvlp7+yRpmDucLcmR2vuAfiUfWEwqwE9+XfetijNDP
0I4WLN8NqbTWoCwim39sEAXlmrzwglw58y+rz85cy1ITwCZ4Wdv82fEC8mpvHV048aU1Zgdu1XWl
gUUScX/RrLoRephoGuno1N12FpNDunWQszcqMuSICYa3mILORVtLfhtIK75aIu6YaSKj0vi1HTxH
RREeS0KiqK3GtPVAs7zJR4RPaeH3cuzlkBOKSHswu996r6wiCGunKLshvPNkK3wroE8DEcA9epQ+
LT500i7coSu39cv3nD1fHW871Sqk5MwzCIfkihfGGCArnMEaNreP+zvw++s5kJn/yTEaS/oYbXEI
LwgwesQuS12AWG3fOAi/eYqBuIJyylLwuvCZyey+yGmsEZFN1hRXCLfSRxFHIHJX3HiQHEOCEEgj
HbpyDG5v91q6fnmyZH5Txm4YNDlMwHXzysR9rJ5DgRoOfRbWLxkqJrUpnBw4ABNaHrzdaPXbIFOA
iEuf9JlvjdAXE+I+BCEPtI4WAt/FHze7YkMmgyMn4vTMA7DFRo70WgV8E7vDb7H+6ILoHpJQj9Fb
HbBDtlqiwPiOZp5ZwuzmGSMaYEkJx22eIH4a1JFTryBX8UacclM8imPlFs/2r9vfY8GpkFl4qOcK
fGOJ+lCbn7L+lwSRjGRhiUULn12mVljcFgmc42joQdg+Q1XMMSEYkRi9a7XgWQH6UmQjFOX5qsmf
qGqeBsBDzE7+z5/6L7Y33YmLFEqSiyJCVyE9y0hpdRCLcxhb3f2+faQLvmNe1ZMsM+ziTtAzS58F
Kz0z33Bw8CBP828vtPDtvo9xgwVhTFsKDpN8VRpPqehXlrowsPTXD994D+ZMjVmnQhNMR+yoWdBd
SNoDmeRmQ4KSaHREh+6csPy9EShoiKFdswxHqpPp7lTZhoMvoRZK0ELqqIjpvdabdyaERHsd4iNa
/MBNdWuE0pNsqA+qhdS51asIsGEO8ibtbDcoPIAVIdXqo8EB287khnlWlbs6ZGUtY3hhLA9yLrkE
sT5nPzBt7MhorIwYJetSkF2Zq7ApPZXl66Ev9sAceTr5zWoDC0PBKgOslB06tIViA+BoIE9uf59r
xaFLe5uzTRqo7OhxUyBEQh8c9ZdtHkOuvpYw5lE6Nm+CKLJ8G7I8of5eyuhb0XOrYpChepXlbENi
2SlaZqGjABh1nRhvwIKhhUXZwotvXQnlvvzOmU9O8tqMRxSsziBq8LjOfKLTTddYDwlAZ12HXj7E
tySOLn1y3xhAworCr8MYaUCBxOWVVPfgY6VC9gvrZxWhPCQjBRuJbxI1GJLIkQfLC6FoDWVjP4uA
YSEaZMlbZ7SjoEyhdJukuzzXgUkJf2UEnFVEgf4hg7JYiphAsiQ3GrVVWY57oSf3AjGCyfguj7iT
EPqejCWAlmYYaGm3qsbELU2QvvBxA1SfD6XPHyPiX5FY2zTWPTNOVmNkbhPjPhfjpkMNDpJrO5RT
T/IgfDlW9qXMVmmRHwDQ6YO8AGGv0jpSDR056HUIZK0Q8BolfcdKFpRo/Ckk+i3ria80AgSCKnPs
vPAgXuNISXxkylJGOX2Mb/cRvXdiYcbDgKToVyfGU050I5eT89D/aLsT5LFvW+0190UAlwC/HiIP
828ueeEkq7Qcyqhtk3Ne75gOVlK2lqInrZcXbsdSADgnJtVUzZCHoZmqTIDQvoqn+DXESLRLT2TT
BYMnDoqvxg4/9ke2GH5e26Ws6TpgBJP69xwY0uhmz7tMw9VUaletelcVLzra+rUUev/5eV6uNIvv
aKxWcTYiMYngBLOs88IshBKLtc+hLn97qX+JID53NQvqxkzXOs6nsBVfTdN/xxJ0z/5gRiawq2pd
mO89ZMVUwl3WliswYGziXN1JYb+SsyWK5O/T4X+jmc/fMnMqZd9khGU10tCDfdL/9HvdZXf5A+im
VnxbnTNIGTj1qXheGmv8lyDuc+Hp2bww4KbLSdkZyLSZN7gDOoYJhl4giCQ9DwGwcvvKjbxhhXNw
Ta9b2wsD6Iv7nkVxYwK8aqjmFMzGTHX4xg5GIPIe4Mytfb+NH8dDWfuYWQgw4LjgyP8l0vrc+iya
G9pe1bsMz4h1oPcY+skCyZ9Y3AavDpKJCdtrFki/r5Xc8XZ8LjlzR6Gmyn1EYXJ0M3qNk2z7n+gh
OOMfEgzrcYldcvpr35zfxWqzCE7ALQoLrDnnqMtBN2A8TjP3mlo49iijSFh7kI1cuFTXo6x/NjgH
iEOyUMmQcyZny8qBuv9dZpZjLzZqp9twY2OTdvil0ZpdldQJL2G09V0r3tK2X8hogdtcWGLmiMoi
Djs9zFCjGGwvBRItgVqAZrqgV8Q/1EVdGtJqZrFhSvNKtGgjTOPE1OYpHa27nhv7GoAyuWBeBDA+
xetcZcajUSpbA+IZBZcB98pC184hgCqatWn1QaMWHgWRIlUQCyDIjzGMZEYfLQhVEhOze0htW0wk
VRUaYsqrXIbOYJxAS+MUWuwZwFNI3XEwG7fI3+O0dfMqXykxd2r+UfZ3mREdWn6wUUAFxYtjx5aH
aXdHKRCGVK9QwnYk5RkYTYdnkN0ZZLcdxa6vpUDKskDFsJ3R33Nu/kygX9AiMqyI4hcvBa6Kdo6q
wSfGB/iZ7hPZcAlGKsLIITY7SHqx6cNyXya6b6l1BUoXIIIAKuwTC31f3PgObeCRZ9smR1AuPsLh
Te+eoMEYEJK7DQbIZSg9i7T2QhMqh/l4X+iJkye5x6U9LzCOW6T7uGo8WyduDFVgqkHuMud+lqR+
nEMuk6iOBtBTT9DWKkwfk1lpO65Uk+P0KsdiH1x61E26M/gvKTz1puKUJQg3/qjjH6bJawsMcWOv
ulX/ZoEwG6w2wCh9GHQa18vXRtigGpw54fRQMNPpMErZfsg5tHVRqlekdSOglIIPCa3xIycHPeud
xkwD1WprpygAX4aehtk+2u1v3tQuAMeeSbGE1kq/xpiAiYb40IdeKWDqUZS8cIwBQqJ24taYTbRh
KnXsIgDxGlVzVQuwFhy31Qb6CJHQxlrX3U9eYwIgXlvRNuT105BClZVrGA4hQTN2Aau4T4bMC7V4
Z5bQPMQKYK8Mq9qJlSSwlMFlKPTXEoRQMdI+gAuoVxEamr1fFZCDzHQXkzhenELCpDxRE3AlxKUh
aiMyJD3rtnC5DcaqPDyWXDhtJdYGpX4hv4BUDnHtL94cdR1UVsUQDNp9RcuPsaUbMeZb1pRuGOEG
qYbwoKm4C+V+l9CjOt0EXq/aBBD0EqkQOE7tWvUw8OeXETsYfbiPEKYCb7QlqQYJ7DetPNUxUJ7P
CkNIwTtMkjBPy6F/VCkrq5VAuFL4Rmg5tZA8TStXOi98queuYiIlhRyU00z+rNO3BBOzrYQVy0h/
KJvWNzEFVZ4w5eX3Nj5/m+1rWEPfMoz94BzTTNq0/a9sMvhOvu/zN1s3d61uPXdF4zYECq2Q8hbI
rmh2ruR01ZBVJtOHEFxq1Sgw20m9DOF02UP0G+6kQq1UYAJIFOA/MyBYmAONRmv0dp6UodwkRGxJ
F3n9NFWlD6D/MBI4K9H8kGU7cVgNOnt0sgn4y6riyRzAHkLx6mP8pWLFvYax81IG9Qs2h0wKjE2F
CMBpuI4wxKYwddMAUd7qTzZmjdJM3YIU0E2rDPwDyZ6Pp8QK3THsXMJVl/fxutAgdkrMldnWB1k2
AiYVzzQNj7FpuSZiceMnCHccXgxOGu9sqV3nSFm10fRMKT7LzNhqUu+b0keTvmlhta1tvmtBxAl1
S1eJ31MiXi0trX0c4q4rs2OHafEsBL18WGxUGzObmE7xc6sO6lF+UktuexI7VgSgfhGvQDtzF/cd
5sDI5A7FTmVZkEgdOjoFxjjSMXZ6ex+Gk1IteVBAchWJN45/t1IPyIL2B3PwUEMB37ZjjqXPs2jN
9GGLJAGSuMZGTX8ikXXBrnNQwvFQQUsXfIRBlfdYNXIVkACnSvaoKLGrhpYXAYnbjdmDnqYbbmAe
HMlQQuMfqWFPyP2go+FTpDTI6OK7lEiHko53GA9aiMSWHu5ZMAzR6lYrMGJwzkfNT6DXWXXIDYm9
UFRaCrq0WaBLyzTU2wTrtNtqH67MddI75qPYyoHq8ediG0FV6nacv/SSzyLcrtYIdIUAPIiTNndQ
Rt+yUngW9FkbtjQCe62BfBng/Q0rLsLpEoMOXZMgnO6ATHG0AHCxINqqmgNcpU/W8Tr3MO19t8RQ
fAVnPo0Cf8Zds1gW8IZkUEb0l/QVtFWTnWFvassjrsGdfm2CQwE9XRA+mH/aBvo/rr5e/AWTgdyK
yWah7Vjpg85SVL4mpDsqWuIOItuufoofIxfjDr+X0rfrZZjPHc+C2yQljUJK7JjaPyfUd6IrDkTi
nQReguVLTFkL12MOwZIqXUuUMEYGPB55fohqCBSfb9vptR7h5Tecw69sDfwyaYTKbzEQ32oTV7OK
LcPYB+8ocXsAPXINcFYb2tH4hEJ7lIjicbhVUCJpbDjIVeiFkxqrxCu8zYRBrbhBxx69clt9IVG+
Tu33UI+CFg+0pr0s/PwpIr5hAPosYjZI0uUI+Og5OY8BOavPaQ+wa5AF/Xp8ECAa9iai30nQ+Ymu
qwc6OqqzXKr4Tvn+NZPWZ45M6cDm0RQgPxXqnmd3CkVVzQJ2DNS7/Wg4kSWt1Fjzw7gKivrEauCC
WeJLqubzClkLBrZRMWuMYS+rmofSrBsr/x9scAsZjD5zgwVgcFE9RvQcg2QmR6u+H3KPJU8cYI/C
ag5xmbr6RIRYUo9Ch74h75EqtnED+fjb3+1fKkv/XKS/4JQLl2XrNEYZC3ieiedf9hENbtWtFjRu
fdDvMVz7kD1q58yPffN+KQW/egoTUdskUAHiwtkdDtNsyJLORvXM2jXVM+8Xx2iv2eTnAvN0NNe4
aebhlOJPR6xwx5zo4eVo6VW7+sZcrDNLSBHc0H6QSXKuEbrRNnQjoAmyga4ByTmGiC3tGOSWif1a
sC7g8Ym3UO6ugfDDXM4QGasiyf2Fz3rVH1/8pNl1rE0VaPwBZzt9VoFnCBJqvoDCpwLvH78vVbAW
PuUcOi0UbaSpptOzLBmuaQxAONoLlnrV41/saHZn2oKncc5xyGovOUiB1fBXShvXlM4Z+IluH9/S
WrOgodF1WkFEHM4sZTAcVOP4fdIkK0SljhCtd3u1a7iniUP5/12EedhgRmqVtROG2DhV6KDWrnUv
b1D8/Osil7GY07365qovlpt2f3HlcRnwBITYHd0k6+Zg+sbKCoBrW7LBqwWoi3VmMQG6mLqpC2uy
wfSH2Ee77tneJQ/mY+b4nQdRSXUvfkee5iz166/Xdi9WnnkWFYJwad6qybmB3w+Hx1xt1n31NjFn
930ddIkW6KizpChDxPnooqKARkT0oE1VleQ/n2hEcPb5Y+bBgwgHkA8QGC4wRo6eJECKHQwILS4Y
0XUn9E+vQ569fIQPYy9VqIp1EDHKfYR+9ASdk/UkLa744Qt9aH+iNxPcXvb6xf9cdXYrzZB0ah3i
pKP6vgbuLF5GZV43o88lZpcRk2a5LFMsIa8Gl8OMtL38XK/EGoOxq5g4EE/12TY9RZ76+L9tbjry
i4sCutLYyDS8H0X1lkBwNyHZgqNZOr75VSz4IPURwhULDQ/Mb6v2+vYWpsP5ftc/D292B1u1ldpQ
QwcsEcjpldarMbGrlUu8TddL25+dtjmHrlKJqjR7Bd2UV7bnm/ZQHrKXFj0EUK6cjIU++4JFzCGa
ndqVlYkSFRQVqoPUoacdPir0Re2OYOdAWbs//U+HOCfKbafZbqqgzdehomJZtZfRfNWZ1sI7sGAM
f8/4wtzqbtDp0KEbgilKl3ajQ7qFg1uwhr8P0cUKudkPtCUUDw2ATKr+MLS2Excvt0/repL/aQt/
//vFKpqS1DyG4gRQWgkBLzueNGUHPLN8h8sae0rjKL+TRZnMa4Mb8LP/mPrfR+Fi2VYfAZwZxgQa
wp1T9UcK0gJqaFO1q21BOtxVoC1PMOb9XuSmYySmo0EgQTKKlZymHpkqdhaU3wXblVK/4eX4XNeP
o/LUxhiqJaXLMSnb1OE7I8Zvgw+7ogeuKhRHmvR+iPF+K6yCqNY8lVYreywdIzKAy0PmU/P/BkF5
sdOZXwJImvWSBPs3pW0Vv1nDbpGw+nqM8HmYM8fUhiHXZAuviYVSrFKvuX7EBKezacB1I4Fxv4ve
blvN1VbkZS99tqkCnDCV1TbwIJ7w+if2RO/17eihSEP/D2XftRw7kiz5K9f6eTELLdbuzEMmdGlF
FvkCoyhCa42vXwend/YQpLF228a657AOC0AiRYSHh7vO0MkS39pAZyzBKHfiI1h+9+R5fyxG/nkD
i0euW06LtKQBWcD1DuW22Asrz1HPImHAW6CYS4a3jXe+ea8IOz/Ycov+87qLLbpTk0rIEzx43ftG
jfYx+DbTqVxL3u33If5p9f95oUVU1HAlkM4eD5j5r4wArpAcGY0S3Vn+P14FwtqyyHGzedciDhFB
d+qaKsPj1LcJeawMISulvNNL9rnFfx00Hn3kMMoQOZixwIvz69HctVXcDxHjP0Ba0ZgSxlan5yZp
HH6Cw7WW5OBFSuiZ4Ak/pHfKuJ8B2/LaMGORoOMpaCqkmL5eW4a0QNONfvAwqBtZPk/wNgjHzuE9
6daOuZGmyUFWI0seZZ1j0F9Zok0jgJbsHGhWFDm+XqiVjqY+GsnXpAcaCc1kNk5IqyG48TkzqF/a
ujTViLX8AKLNE23SV1E6CnwLQblpzzTK08CgfqdmFoctnEtESKXtU0Ywfp8xn9n/l0dFlgPXGbiR
8AqLxu3Fo/IskxXw4+4uGcoHaQMqVtPwBsy5j1I6CNDhLZzIY89ZUt8aiGRpKbOvqvo4BdWai1A3
yoXchPiK3okDzYWLKj3Eod+RSelOcR6s2ERaM76/UqP+nHfVVuwzlYjjtBvKfCAijIuw1wFKLdYV
/PLE4C2IA9Sm0LFa1/sMTRdqixIWKlxwQLpAnNKCFLsKUEywJKm453f3bWJ/joUoChJ62OfJ9/W1
pwmTqUPvd5cB4DETdGhghfxd8P77kH/bDb5eZcmI5KS0DRtUHC74F63rdO4pZXrMjeH2+4W+RRuL
Cy1ebV5KCRiXuJBY5hRnF62L8E4fx/dIYHEN/uuQ8QHc5/l5yASWf+GFBuQ44A8QgQgGiG9qRxjY
mmqf0XGCDTqMBEXIOHqlUUjZ/3/r8+JWFtsSInlU3USmvSRr5cqi0dIpdhB1ZraZPcy2Z2ZckMId
HqIVvypu3vYeS/7bgbq4/vw6/ohORsQbojhiJRXecBoqtJWhygL1FnOQewj8pQROcBbIl7+/5Huz
abFNap7YtW2Hq8YK65R1AOamh/pyobfSPVX2+Xj8vlX8Z3koi/O76LhBrVNcShpy1GzhkpTvZU3S
A1ZB2fJOZvbjWlQAHwhQt8d/F2+z5aZAUdBlexlGjWTJoa8KMgV3VsiP0xcakfAcwyW4byteGbVY
hl5Yc/GgNwiDgIyEXnUKJ1DENEGgXqKA1dgMlqdGdscWpgplZ5KmnAZt3vZQqJL++9vkPs0rFoPM
KSLM3lWQDmV+mWZFY5xk0AuXLkMHekdMZKQITKHz4nNdatQfIeCCUBelBJuTx486C/UmhmV6q2zZ
okBnMUtK2DS3XkSgmgN2hTVJHKpEJTjmkcnVj4GP3kLxPa1eyi6kAY6uBNuQB74KxO2tiVmxxVwd
PecFxPt8UEn9HgwScdcJwjWsB1pDudwH1C4J4MLG+zG89orV5Ry80aQNtNnsSVFsFN7DUZeTCSJj
JlNCU1T1jYKP9WgCVDG+Q852tt4NUK9Lo02eDBSVHjycv02zR/At6ahZTAo/IgHpBORihveSrVC4
9swG4rZ8wOqcOviQy+JIlUPXIDx3UbTu5ANgdzLEMoXM25ir6N6uDKD/Zqn0tIK5F2tGslXKr37C
bWJGfm0hZVqWKvAaVM3kmGQsai9Jg24amB6J6nqK0MYdPceIqLgMclm9NSoWh26cYWrp3BUHtVlj
LAADtzzJEzEjsNBuPcitZ7bcchRdYfrIO1xbvzVqSeOyvMAl0fHFEqLGcn8qx9qBdeGKb9dDvO+5
Ue99CGF3lfX7tPpha8KkgmsPXJrBh1UWgW9bsjW0eibpEjmNI9iNLVmB/Z/azP98G/6Xf8v3/56m
9b/+G39+y4uxgr9gs/jjvzbhW5XX+Ufz3/Ov/eevff2lf+2KW3Zqqtut2bwUy7/55Rfx/X9fX39p
Xr78wciasBkP7a0aj7e6TZrPi+BO57/5//rhf90+v+U8Frd//vWWA2Sev80P8+yvvz9y3v/5F4KB
P0Z8/v6/P9y+pPi9c9u9JO23X7i91M0//+JmCcf+9vl/FfkfEAvjOB7RJVSmZgAgy6sm+OdfjPQP
WeQRy8owHuSg2z43MNR5+/kZx/4Dej0yFDV4lYWQnfDX/3nULy/l/76k/8radJ+HWVP/869lD4OE
o1hikfhpLNxQsPktZgNTIOT1p268NJAh59ZZ2lGsFXY0vMpEUZtN3JLd8bEjpjrYLqB77KO3wDNb
SZ/QvwhHn8KYaWCgkydWjXwapgHcMX8LUqv1dVa2q2HnKVbU6xIDFSddrpyRcUXIbp81mVSH3Bwu
yaHpNwFYv6IjRmc/RFeDnU7IizYq98LtwWX37yVhiwMFTy3IyCLgugbpeTz+16f+4+3+PaR/DuES
z5+/TMGLFKGdCTW9b46fYhe3jRxL1UXYVR3B2Y492XNEndnU12ai0yYwhHsm9sICFPt20cX5y8ej
Jw6iWF3CXhda2nNWyRhxbk0aGMs2/DLYnEoQya0s6EqBd7IuIBvWXTTI6ovWNNO/DHaXJSQQzbg2
AogHoTkBGNSs3uYRD9IpOAzCUO8YO5oJfmJKxuLOTrSEEb89xNfX8D/qSctRkOSrCw+U0izQCr+N
KcwsXYlWOAJ01NZ+f1f8Igz+dsVF9s0PnJYzLFtdehqdtTf0uNeOGrtIZLxeb7cgZZ5kEdYXJtiD
UMmi6Zsn3qbyHa0Zc9HkHgrBfwqr/nHEf7uhRZrhp8pUMxImD9x5oVMciTRM3WHSiIxaFHY8Ej0x
NWuUI8xrxXNTH6JyF3nO7IA68gYgXpqOENwtkQKH4A3EPk2GgLJoLZm8kIbjEyYjjhpoVj+lJWwF
fMfD0GZ5YTQxt5aknOboumlDVR/LfA/68JTETpy+ToUhhzoCHFg799Gaq0gQUpBKtIdURygbvgrC
HoejCt4BdIf33gRI1gKrChmb1DuIJOCGzYDcyF61aF/5AUng2jOcQ0avsNaN4taB3CiV6PdeIdDC
DaKSkEdmjmSvhCIZycDYAS9JMPGFbbwDyW2CeNkTPo+BCalEfUX1PnvmX5V4LxY6I8L0AnriRrMJ
nqED5nG0iff8Iwxy01OsEoY38b3TBTljSooNHnu4NZfkeWxI9iw3p/wE+fWZzEbCwuF6A9eBuxe+
tQJ/7ln2rDbZdelWri0k4t1gewwVOHvYcrfx1DZOvwObMoFEuWAgWlCyk1SDuerrlXQY+T036Lm/
bT0rggASh0RecHNH3hVbwUD8TONzh7XpjiCyvbNmY3gEWstu74BFOhFwRpNjRatLYjQy1NpJfq73
Be1XqGuZgzE9cw8I7WqHcRGG02LDIR6kkzsYyJiPELydjIkGW8nCHm2DN1pBsQswxR6hbNSsWyAn
YkuSFXOcVimd25nb03BTki3mViIBtNBjeGJwq/R1rFb1KtnUr0JB7pnwLAlNy0WwrNyjfzviWBWb
2QQGnAEGZQDWkki40khO+a0jGLZEhGAdnqI9xWgTuebc5fedYcmM+Pc94DQQII6v8d+ArFiLmSBR
p+oCb9FUl5zakN1mF5mqsobMO+pqox7Z/rVeA2p+7pU7laElH+jz8sC2UKjnYWQHL9ivCePAqTmv
ifW8MckVSjagDtNE72z2FCOp0itw+W0Jq8RWNuBOevM6RCXV4ODMllFBgo0OhRLF/erxsrj6942h
PgotP5jYLHMQ5KpRxUPV6AJZe9hlyMCCaa8ant4jB6OgMMYZrWOqQRqGho+/v5RPTshyd4SbmQjH
i1kndjkqEsvFY6qN1UWRbRGRhdnUOjMrk/NnjTFzu6fSda6gpxZI2hpz9VhUekla277q1Dg/fCOv
dI4KExVLI9QOqIXcrT4vSUifIwQHX1mSNQ3qq58h1h+5vs/laKP08upSG71KyxoS/xSK0fxrpplF
b4IkaNfFS+jl5pScgxoCWO2jqu4DdVOjVS7YysXrJxJicXJMY3k0GIATIzZZqdsrMZxVg4+204ys
SnUvehXGo9a/deJGauHDXNi1FBMFigeSOZfYoYSPQ0TCFuUwugb6tagnF36DRGfbhFDbeguiZ4/v
QFHZKiD8QKNK3MdA9qoj6LPSYNXKeYj23Hgtk02hGPCqw37J1vqYblTtaYzPk7aeJktB5FA3ODkp
aowKpgE28lYXIS6nTmbYOE2mV1AfRKcEF15nWX2km7zVpQ8gpUFRhbDSTga1LaMsZyTPgaxnsIZg
icSbgA2r2OILZLIWmMVQqIFAFX4iwB5CIXJ6DRJkhOwbc9f07TPUXU42JNsS4m4Y9yGn/7oEWRVq
pFoeYhd6a4R1r+hxbfKTwb8w6Rki+0Vl+e7I2J1q9mDkrapCR/MqdBkok+yadC32r0H8IkwnMXYm
yUBzBys+dew+eK8PoZFuEHQ1rnaRDsozZJ1pCxeQgXd79MunjwBUMchlrQ9bAGLdrUD/GV8QVjO9
1+6WFrqWm1hkcUNLtKAKa9FENgwHZKYkabNSjzxaKgtok5G2hjirjgMQdgEYSIIOCUa/J2G0JL5+
zngRMLEMdW3oecuLzaoasU14nFdepNNIy5cJtDrW1FiSgEeWw0wLfPoE29dzvSs2+Z09QZhRxG+v
CT2eAto8kcZqi6CRa8Q64wStxE4Zv4ySicbcLN/VCFAQfKu6CBU1mgGDhk07BiEjc5eMaIt4ZeCp
Uk47cRRgh4A6pbCRcPR1Rozo2I3hI3iPE/PZm/TbvS7CTS+R0h5CduW8eYIKMgWGN9nwhRlOnI33
zyiYAkbrrctYR/TWj5YSoR0vbGlVUjSYIoIYIRAV6RVvojc8kdDgM8dB8dv46hm/77WfpK3f7nUR
iYpq33tRgpfKP3sbKG8hIC6Kc+YU+9pKRRJuvEavn9UKOvrY3Eg4oSHVi63uJDwGOrsf+1VnDC9S
oueN2+tDuVIwL0LzHhX4x2ABx9Hf7x9n5tdlGjFRlY0exrTR4bqIgBnocT2gsxowHGWMylDcOCKA
m7rJGE+x2T4CJvp9rODg9m0SiooqcLwiSLAmktg5wfxjz8+EMay71PMv1XVALpzWLc24W59FBCZv
nrqVKonI3BNXOZXwMdupVYHeovdDALKovPLo7ygfVH8DpjrRhA8f+78Hz4yReZwY9K14EOk3u8ZN
s5qUxbvaqQi0Y2wHJ5azcv6QNq8KuKJhbTLepvOtUTjn7TpKLq1sijIpUzsb9p0AwDDAlSWUE5IH
9OjA+wEBtqiXw1M9nkNEh0q3DaWOsvhrItKCfNjUlpe9RgqSx3iHxRPLJx4NPvIWeF1VW+x48BGZ
K9KLOMV2MX4MDKJJvQ1ddf4NOiaGB2BvMLn2lOSHElX2ocNhJqKrHGWgD8jKo2UE2k7cuoHGhGem
40aKzEqy49AtAyfk5o1xxeToC4Llzgj8QUGPvMWoB6hWmwW4zBmoTuMtUd0yF3U/urUAIBloTgdo
pRILM4w89IclJOUEOw9vRYnjVsp2MY4SCJ41uoxo6ShYjFsXNtKIMIVzTqvL7FGdUyEMVdDp1S3p
diJL8sKeOdgprHjUdcM8xLI1QKyRp9mAz/TsGUuRRRZyCFC9Q6tcTJsDb1exjsYP5VY9x6w+4m5L
z+zgkhSa+M3ZvQUKNsOAE9htIZgOGhOIqpBo9/QOtujy3o+euNGKEVExBK1ZhU/5cc2/xqekhd86
kZwWis2TXtySKIFbBRiuEvJVR2r1DL2HiSENmypwJryu0EWqhAM0r5B5Gf2Jj0y5cOrdCEcW9THf
8WA90+QAT/j38Kl45gnzoYS0Uh+5F8R0fpAT1YZ7S5tvmmQFpLjQjCK0eXipKY+cth7a5yR9SJlz
KVsSekyTxKh5Ct6RbKeMXkLv8nG41O9zn7qFswvZnNYbxWAjzcp3Wqwr6LIzQTR2uuDUxTow5/HW
DPaAuSiIhIWkYm9KQNlnKQOIOq218gWGHpp/SnkqYYCTd2YWZUfO5iCX5DlYKsy/OGxZz6o0Kg06
m5pVd8RJ6SNnQa9Ni721ehWdcR870P1yWQ8xSjp3S3SW5Dak1QVaudK0Y2K7RfRCx5OI0BuyHdIH
SDoEfxjQzbSu1y0qow/Zo4xfKaC1NBmAzfA1EbMFzDJZncEZhTV6MKcdQurKqh1BPVFZ9dKtrp2x
Mcp3HvwynNjraFsoq7o6yBiTkdS8HgtrTqUpABiXbUHlgykiYzGTjUsGiaueRhPwsqHhBzwRTfQC
dqwDyT7wyeBZZ+E7ytaSrymejzES4VypNO+QM6+l1BhLaDfW11lhTZ/8zZCtBreyQ55kNrPxrfza
VMix4rVvoRfPSI3cQju+Vers2yiQ7IOHzlxF1HPxwR36KwJudVde03UVUID+rnKAQVZLxqvklmjg
N7MPQSLSczeS/Jp8jNd4jfEv52DcGG3kT3d1xr5DO/OWLM7mItiR1WWRSBBzNQxSzb9kV4UjMF4T
0QsRrQf4xjLFGcKjUrkZeBDee8wMyCiaIha8BUkWvcVpRacXbpPulfGZDY4xhOja/In3Nlmx56xe
V1wlD0mSWfIumqhiMBc8teBi1MUEX8Ic0R9pwOrLlWZBWMrB1uz8+5HzKS7x9XjG46kyECR4PCC+
WUSnAzQ9mqKAe+FggjyYncuHQQ+g5w/sBKZkBA2TWA0Ue6MplRB35vXKCiQd2Mr4GLnhXWFS9TsA
+fV+5tfxxwlYFWHdFGruX6J1Dw7NaGSgej3iTmBNPhbrYLyl2Mz9ZCXVNB1QiKH4THptVpWB2SjQ
xC6d6mM4ZCfwfB7YyEh2rRWYmhE6KWciGhJW3Qo5k6hzbqljLpvB+bON/qD5RIVQoDVeYUROERch
DVFfI6t3s0sSWeyjr8cs8S5z5gLH25pi21QYGzspZMqBMwcGgBkTb4qDOHz85nvnoFgr7W5kKDgJ
tm/e63zglxwSBMwQ01CAD4souQDWXwTMsZKxbaCFwQWmhfBRg6zpOQvW8FyVXvH6+ijEVu9iiOA2
3cGjS7SF3EZDMxNCWd4Y0k3CvmmSxfo4EKVtVxZWivSQ7Td+6GY4VNK9X8IuF9/cuWNqt4kD7zSI
rJCo3tTDSyT5ABYfhvDIVfokrOViWzE7P3XRHtlqcMJDnlAgZztDHwMdMOjlHGMLpnrlJrR6U3Nb
7hEuV0ptNv2Ry09+bKLayKrPdW3JmhmMTnMsEqvbpu81No71LKbg60AYk0N3SM9Fr0fbVqRqbcvX
YAslmY7UHWHNARsmcMBgw8aXltmoxRP27PBp3nJVhPSGRGsPIKDVn7sXdt3u4ZuOltgjTpj63D00
LzL8TQzAg+KKsaqXhqIp2W5e8v10A/qnQEDrEYpJhULrPU4GT3JwKkmovgNKrAsUH63qhkGUEaHe
VM0UaINMyaMyTleIqsid6T2y68TIqHesEHG36H0lRWADZ0nsyIgOodmvALcZ8IurV/kOWGeGeI2k
0HbA0dHTYLKSyyxlgVGogcYTLMsZ4stMHs2PrO0Dw9FWxSpB3ynVJIIn2FY0u4hQikDX7LVZMyZK
vsx59Ml4hPGpFzrwH/QqGm0ws2ubzQ1u39vZYUSl8SK5hZG9zsFvZsDcMDR59NxDfCAyoBF3Zyta
VBC/zeY5OP5j6YO9psAOMAou3Rv0WXlab5VreMzWgw7bbL28QOc769+VI27Y8oCbx2Z0gSgFr5Bk
q3wgZ0V/zufx+Pt9oXL2Q1Q+c5dkURBmA57FMssV2BmXbIAb04i/HSTtLHCVwacfHUYVKViLXhJB
tpviAKUM4h08F0GsOZRut8LCMxr8O3uondgpVthkyoFOgHkZGicWyuJJgA0D7gqpwykUW1upl86M
uME9IwYk0CDMUfFuQTM1wslEUVlt3Ca/SSMQ9o1wbD4gcOCdyrPg1tCtS53CqNecMR1Gk9XZXexI
7gyyY5EhVaz0unETxsiDuQyRO/ybIuvlOrAnK3UEym2qF1j9tW/TR4aKTaVrh3EnvmUhVd8QOchv
GaSWDKA2OmRWbv6Ju0csng+b5WH050AvZgAT+zwa8f0AkBfMZz3Snfrc4lBLrjU6osJ/BX5iYcc2
S51/E8DcP0LTN9RTHYFgr/O6ZEWo9MQFtK50hOV6R4HwbCqbQ8QR0lovXjQXtqBmDyDLEqUNyxuB
i9bsU7+6Bz5L32uBn0JH/5k0i4O1ZbyGQ2tIcKlM3sqNLFxDXqMRDT56RFlI4T+GXtqKzbFUkKOT
9kVD+ruv5lMLpSr4lVM4yxnNVviIoKs17lh+LZcHUbEb/qlqjhEUwCoHDWLQq1BiN24tcf4fqUu9
f0rXynNh528D+rSyYzrr3rwGkf77svgBhJgfEPQR+PvNleNFYi8HnVJntepfvE36kk6k8ggIFIOu
uuKtc2AyiSNp0pt3IO4wdQU5Ava0kDI5IwzlJqN+l19lBvRnwhnlGv2U9r2e7R9Q3i83uCTBCWi+
AikWN1hhOh2wl9joJOWN8YV5TDFwz3OU1pqsOb3wpnoKb9Gjvw4eSsmQHsLrAAhMhRSFU2p3Bu5T
4fH7LEcRXkZ1XkFU+XWfm1jQjiYZSX7vRilFWaI/Fpjr5/wl6CggerBR2NpU+Q1EzQJbFggQJiz4
+lQ+D2eI1qFAdBZWKdKyDkTOClrmJNujCR51BQSgBQ6zhswyspBgeAhDwiB6U3eVDD3AzRQ7mapL
EPogbAmtLwOQhmj6kIngdsB2C2ygF2RUkm8WpVlnGybeI42VMuBvd0bhh8qECJ4Bpg6gbZRGllAH
elarlisQV7NuMK6EOSYm7AbIC6qAm/EdUKbynJ67bbfB4tyPqykm4ZNkzHZn/Br3eD/25Od9fPFi
QJeQZy9BkKY4abFkp7TOcqmRfWw/mLuJk5yHlEZ7NLgdOT0xAQIS7qOjjUo1lTIfjYVT/M4hqPwQ
/365h0X8G/qqN8UK7kHeBOduXX5gldcGBxWSlor5CqgMi0MddjwP8HMwfBeAjlM5/FxHJaNTnpGW
8iZybzhu0dpOIBElGiFCksaEpKEQWN0ac0R7jaBTJUCm/aAYiuWjm7M6iq2brBSL18XHDBqA0E9U
QTCy1CsyQk8j3fjcQ91KNJkjYt2HoIR3OyR8UDMqzW6DzByZNiy8cHDdUZXgfzgVVA6EEjC04Sj4
zVJQnjzoTg0KNppLuIXaiA8dBJTROFdGh1q3wt6I/HqyUb+pPsq14iJdnKhPq8/A6/dNT55RwG9T
5I97WZxQjRazKQyVfRBAVRc1y+kdqWCxkVPQ2swADnXtRfTWnkL5+liidtLr/lbxde8AmBZlrnLQ
OzSy5Jase7sEWgobVsR5nZYb/iSxc6qsmFCDHFxs63lOYIyQfSDg6/XkA4n65IZwo9N96PnPmz7D
WRwFJOV4sImAWs+dqaj9cIJ9GffFcmhLqQgHAeNeG/HWt8WHTPcNFJxRLLYjV3GEE9BxrSXKDj/y
YtJyBxVRmI+2wRZdYhak70mZnIThBFPwBAIDcr7KtxK0mDqKyQTQaZXT+ZxTCQffPeAqlL+CJdBS
ZpOpQIwQqLuqaHSp0QuQtyEj2JL4ZhwrHZyG4nfYXqdr6O+8+86wUgzMxTdufK5GwrmdQonvoDO6
4N0JYvaQUopdKMMAn2BNFPFpQUe7XnGCnqwBj++03YAm0nt03Z+n7kyE0jCBQbZcnJFcVAyF1rL+
JR1pj0LnG0SGXclfi5f6GBqBDmUNGgMBehM+OskMsOxc+M5Luqbft236cRlJqHlKHEh63wocyShy
SSm2OHaoaonQ+DdKcKugoSRtB4jjRPtpNbNkMGMpbJvUbi8C72xio5Cp8pQ+jtbvS+mH+qaognvK
CzDolhRNXWDdY9v5UKRVmLPE1wQs/E6HBJhMAE33BlcYA1ghQ0Xh6SRUM8okUNjpIonDTDBEjtbi
puHvdETxP22+PE4A/CPhfF4eAJESxqIwSAy6tWgM9C3c1Ild5z7pIQ0tsbqHQqJmsKoR90Yv7tvB
avp3T4CJME7RCeqdyXvlO7n0EiX7aXKjEbMWnuv0npT7z2OHnhEJbEtsi8ti1ZDxcudzmX9prvlD
vJ3Wkl1eul1UQIBwVnuUDjFuCYn7pbuoZuLCbNvO7d9f4GecstwLEcEIqgxWM87Lxf4glLIQi6UM
MWGITyFZgIxsSyHYUfqmglALO7KlVJQj8UR6A8zXEC+U0/uP4txuS2uadFiYIqNoPlL4hkimPG27
2FYUvcr0kkNSBGSHMmiMIXfu+/u+pkoih64b3DaGb1lYVxi/CHsv8S+BU6x7+PnIx/pYcfOpqAMb
evc3+TX0bS0w0bJn8HruxHs2MT1b3YXzAlm3O9YOZFrgQ4/CHgPM37Ih6T1bCfn7dMTCgBGhBA9n
nhOXNAVW4gf4o2CAi2sG5kYCO5lsj1qHn5Juz16Cp2jf7eSBCq91Ser+0K2Eo88QCPi0JHpBgymY
lS3wRBwdjCVVqBUQRLepb/GM2b7JPkTXbC9BxgnzeqDjx8EVTQBVGREjCniAA/bxwfh6VsPXmnAc
8V/bkQpIzN1Kl/TiLXzEz7GvF3CFZkm0Ye6d/D+9KTDUQZ+Buhhi5UWk3FYZz3YT1mN2Fa3R6K25
7HGpp2vx2NVUVgz2adoisULZ8L13AFjA17N9xfIV7AFe0+9tsPt97vwQIuKVoG4nonOLV0Gj/Rq7
96kG/d6Ex7TsVxMy5kCfoDFIILYA3S0SOsWDfIKSGHxetrnDjIQnLOybkjtH87+v83XtYfaia40D
zxbIrbo4WCB2plQ5P/DnNHJbkIe0HZ9hNQ0B6LR6MD6GgtvlBJGSlJq1f0g8DxUyfYxlorEI0fgc
6tiOlBMogCs5JLx1TnG42gD3oyYA9e36EqI2a3WQFzuJeqBHKgFRIUOYpxkatxU1g/HXnrCqUVVL
SgIXWZKDB8jQN1/bgZ0S6RryOnS7D5DwYH3BwdHiDgicJXwPNMZJsxIsr8U7fPMhkaN7ds6TFDIj
nZ2FZsas0CXAgXSgEBQE2P4kcBYiBLl8ilFWhDsRtA9siIR4ud71G5DpgJ/1Hjj2ZoWbDlcKmEse
+oNm+p8nWxx0enxH8t0gsCUQ+7ij3NgADiv/EKPEN9EKsXNVIGUF+FdmT2z3OAW7DnnXQNLqUj7L
IqlBlckOnGaGM7uQ+jXczUFTFFGEBybqEcAV+TOO0wzahs98tIJc4tjT9AYSIG1W0qvqow1Nl1B9
ZwzUwBPGRQcTeyjt1o6egeq1jxBHPFYmuPkfTL1RB5ixT9QDuxBdTcA+SG35RkhnawIhJREA+Fv/
PNjADcnM3DKL10qyQP5PD5MzYOYloFnGTjChDxC57ywFrHG0eOIgzfnqo74IbUmaxwTZgQ0dSUR2
mlGBlAfQb1zP3IYYsBZ89SgAL10z82dkqjReT2581lCHl1HJADwhWeloRe0+inb84Fu+JNC+RB2D
8Y0xsIXKqjs9UDboQudhSQPKqItn6CmMakbgFqh7oE4pGhkoAQppUqPKV/1o+uERtSXUTEEXjlax
zjiQBWxJK8HlkfLwuk63FdBMFNciJ2M30wcCx0jTPcZSclsa1lxnqukrlAZxcfmTtDxCSAxyq+oq
E3Rh2pbCUyIZgGM8z/A/Wg1cpvhNDOAFCH4UYWF8gv+a+HFxUNSdL5lYOm2+al+yd22FokN6AU4n
Agf3vPcc7sGDiWaUNt/F1QEi+gkEOlRAqOp70cKOnqcaZOixPnjFDUoxJp3UkyFS9WHsiNz6K4W9
dihH57Ns8bBrgg8lSg0R1AOmf5oi2dF624NcZzO5anNKUT69ZIONyjGboG7Y2xzAgFZnweWBWxtS
O/B9WYqy6oC6bm8kdCbwoLIxEKUy0CfSxpump1qoV7INmiY+LUWnuccj/4HKM+9P+Af26zxiu8XO
PYXjJKo+9qfpTbkCyVxxK/UJLZtWAEQLvmhubGr74Q5++ANQ+/Wq84H6B4Lsj9mUqhGuylrBPrZh
cLEKHd706Vw5uIcv3b3aYg9m1FyO/a7nz62L0h8KTXPAIBIsDhNFsjtGdj9EW1+e7TMz/ePZxG5k
uKnt+DPIidBbgN/1qT/EW5GWbtOQ6TyLEmDVrLClzeur1FA23gNHdMEvM5lzbDK6/4p+SYM/hO8e
/HWuDQjAMQ774+9n5FJCATg+7hS1RNjGq+C9feaVf9zpWPMQiKtq/uw9Q3gXXUyCg2q7b8K1ciVb
SCRzC62T/C0RCCu4MQsGNE3ephkthFKom7xGH6DFYk9D/4HmeOw2aEwmX4UoQ/d6/p643ip4lu/E
/j+/zT/uetH5kIoDjlpolJ6hs2gN61nEPLUAoU4P/5u7M1lOZFnz/Kuk9aZXZMc8LKrNDhHBPEiA
xg0GEoqBIAJiIIC2fppa1aJ3/Qb3xfrnytQ5AqmkPBeZ3ezCjuWtTKkcDw8fPv++/1A0y09C53fi
d4bIgqTDHwp4s5OKgqztAkmbLpWJPhavcHtRLsL7YJjM0ctsFwPgLnVhGCiRaBeSNLAktncfvyWQ
TaepDFkyTeoZmqypQHDlkyWqFEWGrFKkTZT7zdN070hPK8LbXXeVeOXKBSYEyc6axu4BovK0diNV
V8sQEh/Hng56Ut20Ze3Jzg/tyBhNGS20pkzAFXnDXt4XFAuSplnBqmzrVjvmtAoUsFTq9Qp1qrht
dZI7TDi0jhTXN9J9zb6q/Fs5o45ez/PGTrqoriO/q1jOVvfWh0ZxaJAQjR6Di5Sz6AFUTrIScGbD
dEtEAbcU7B58ilzt0tt4+0vg3e2pCSHlKQQv+uhzDqHcSsZs1xMpYG4m3bC5bxy8YOdmO1dTHeN2
owmoa2i1QBOglhjvKR6UIxmV1ItoM1DVy529QhyaeLoppXfqkyJDS21qy55VOocnK+qFF0ZYt26j
vekcjC4NJXJfRu4+rff2iCb7zYPc3JfN2OySS6uBxIDktKtmm7JiqTYDMGUqKExqlOgG2w7oDP/R
v6t1bOpGxXUsEhnITNulh69PS9IKxz4MzdpNCOCo5+PyHHLTFIkv7UFAREjYqu2P58vbKXsyXU72
1r1t+AbCUNoEFLArLdtlEjSXaRf0g5Jg+tLInfJquq5vM7TEL32iDNJcBolIMIYiO4VV5Ce8cHDq
785gwnHIrBZ47pNgfGXsa1m8z7QJBcxy2QmVS306NG1Ubpsczhrl+bwfysNUcqZGQzX8ejHc5S5Z
qR0+a1CpNqOylNwwegrKm+X23oCrlOuX6WGWgDkrk7HG6VjLJoiqE43c67tuZjxscpHoSuqRkNOe
qGy/uHwf6rvHbW2uApunaL4y3J2Kwa+7RSXbuA6SRmS31uZolYx3xqO+vitwOE+XcWtJEU4zXaDZ
ROIbSonTvGMxgdBsPMT3THN9erWD8FH2JLldTCHcDCRpCJDbb8bUxNKmWt7KhHpq2ZE8MrylAbaK
SmLc9jdde3NX5XUUzF0NEEnVpgBg6PDFgfu0cIxBTxC1hKKdm2R30T+nfkNZW8n6Js4JtrPqiaOj
AqYVuqaIoSgdsHDWCxlTPz9AU129LvWFP10xF2LX2HV5lmA1zsA2cwfhv64aOhVfWDrTXXdf7cFT
dqeKW4X15V0uUdhsSf587TdAlYNrq6ZNUGMo1ifEtgeIQ24mIX0PDJpV6lXQFXJXewDIjIFqdHm4
MgCiJKzgAC3chLtn3qgUZPI5fINuPq5dBP20FVzq1wVJQbu+h4SiiOtvOSFzH3AjZmK64LqcBLQW
fMGd1Co2FwDYs0PdTjzIOJZCZOrI6JGFoKSBQnq7olEMDoALuFxIadqhIqqvkVgBJAO+Se7sKK0/
cWylvR2gsIbWzqT6QgYicRP2zCbKvdytV+MI4g8M5yEV2K4+TB4OQy7QtRqEIOewq4NbwzCnvpyH
N35R16YO4PQiRcTVy4dlG63TBQNCudLN6rrt7RZGN76MYnc94rpfgN4aQpzIDk76OL0BnBDdC+9e
Z7V0VMhPN6vozjeaq/xmbXnK2lMp/sdbbx154WdVDOVNmlxsFoYGeQEXVPIUJ6GRXa0qEO+hNpGH
NYhAk12vGpgtHfjMhbCmlNzsXnIPT2JDrSutX6CXvA1Aj3twyv3RD0YV5DE9iNrL0QE5+z7CoICL
l11T68n55ZS1sg+d8noPomuPGY2rXYYDTI89wCtrb321UT0wEN2oKbcPwyRk05NdZVMPW4dw1K9h
HdjebdyAG4OMfH87Owx21jyr9bcg5PyuRCU+9aZyyzIvov3iUFG/l/d13VzVD2RVVfWqCsIu2Bsc
GdC3b6wWCqS2+yqnPNzTbrezTSOwLsIHXmJF9Q4GayF4a1XVkCbI0Vi6F7dWDakFLr+C2Bp6CYgS
2zV7cuzg5lB1pqM12EfF29RcgZ5cz3dhB8zmBlo5dVp7Ow/XeEBy758K68egkVi3yILzF3mFikXG
dPE+Q9jr7wYchpC6kU3Fwsb7ODrf2vq6EFI/k9wzH4wn9J1RtqYz3PIu1o+HiSiG9g4PSCmWHlwP
brY1hzQP4gDTu3CBrXh/+0S5Cli4SJuHE/8RdfXlLcsG+GcysBrlVuwdgPbne3faEKns1AVXNIye
kVmrGbcCw82uPoPjvy1lPs+1vx7s5GjE46GU9XQqHmzalHuFTEbM2Y4PN8srVHgR5mhSAL8Drb26
nY71Dvr4pUF01AoTyhA4Z11qo0+vC29qmSd9OlmB8RaWRRZZKteFyjsAeLKgVzmESqQ670ijxVoL
wgxOC/ld8GSNjQfWovy0vk5GsKcDhP4FVXI6kticHndKo2p9Vl56izwUPTQtgJWSTT3iFFWT6KY+
jZYmGPO4Xs0U/A8m22HsgutTjU6ctLK9AKmK4HMYdNPxNBpqc7sdO1mDgtoerU1szW4+CXLejShe
9emkvGeUK+uQY5Y2YW/kpuTwKjcDUhcZntHt/ZV8U3OksTZkd0d6idOio15vLxEX2ssOJ9knWb63
lAQxQhbwPgo2aBs/XwlfXaQqvNhiK9PUicBMN1U33V2Sa4rBJg/DDhGlQ91TctQrEM3Z1RSQ2Sc3
ubfkxZMOnEzs3Pe1bM1NhoktNxQCn0E587sUXVuZV/aWIB4vynbSEZW06uazuu+nj38yhSvTz/W4
xuOTRts4MZIzPVggTeMR/Vwc8jxOEUIRzo+SK9Jng/+2dMezc32VbcNCpAvjt+PdKtBtUqy1UiX3
LJb1mj3aaMvzZT/BrG4RXtYAQh28TdGO2HHCYdQU5jbup07i+ntH6et+nNxLo+0hWsVL+mH0NzPq
J5LDRcgR8Falndwp2NNAsHA2FaJ6uOq4aMvUN3vsCVqB3szDh1KFEiDX8cjQ9o0QQNRd1jcGyHDf
gesH71EqHuGAHw3NiidBUMnqho0dKTqMJqh4qH0Y4iswgPHcfvx4sb2lgIoR1iRdJ8Gvkig6GWEj
l2vm1lSZ3jgvggyHZ96K5tvWlH0JKDlwImy81u7fZ/qcfO/JiG7ig2T6hqRO9CECi4ee5kWNYGwO
KJ2EVxX3Qqu162P92txFrjn55KHffZ2vHvrkEEwtI4mTA1+OyUInby6bZIzrZZtMaeuTb3rvuH09
vCeLdxMhEF9RupugAL/3gJfJvdzRb3Y3tbxuXi17UkPHkuiZj45VD4HnJ98vludRieJkmE+Wr6oV
WbAEATSJeyIANLt4xmT4hgEg3dUP3aBBGp81DLeEmBiuvX1heB93QRPb9QddOA0C/aiIzT2Tb8K9
CvtRCjRBP5/JE5KrORoEa621JpOPjPO+WQ7WkzUe6jY1HfAZoDX6pBZqTRT1+1FLVZq7QXJJyvRQ
50qhGvVw46pQSmp3Wy7wsOseQ8r7n9S/9PeOo1ev8BmC9+oA0EuA39pWZw96gHtALkaZ3lCNi6ed
NHC0tbMB/VGB/W1KBtnp3fgw14D/ULGD+J+hFV+vLtZTZ/qI7J7w0kRRBR1tdRTWRut5FDkiN5p4
8VLQZOUKNGFv+px3z2YlagAS6DiqIWjOPwSXasUTN7dFcyl/8pKeb+kfvaSTM9faGmFhLpmn2e1q
ZpA97dvDg6t4Eox8/Sbyd410D2kK2Iefzms3ZisaUn0arLzInbpS20AQZT9cHgYp8SPlzvJhbQ9k
KDKK1iL5KfeBr0YUM5FLCa4OcoOSkcya62hUZLA/dbnjF6Znm02QLNTL2D4PLtd6aM0U0A7j9GY6
WHeyhdmWmmFRt+VumNSRcKI2LRhWIQoLVKSiuk3xqHNw4OWsO/zASjvafhRs2+TeP57UsvQGyHG8
sE5l8v1Is21NbCEbakV7kQ0GVhRLg4IJrMIBwM47c6yF3CJJ5iLKMdBnPprh7i6oJ4o35a7JE+za
SdWYXkh39JWqgsuNGO+ymBfgLOF3j9W1qy1WSnsXwBJq7O8RSQMlDkjkRurzDf5oK0MfhTBi+94m
acKiN2+Na7sRNYqbYJ7dKHiKrpGImUQShWTwiAFv1G/5wCopZVGazNvCKAyPkiak1JV8EWwG6baZ
7CCjjypzpOAzrIrqyRaetsaNBcfSiKRK/0D1ZIejbMfcepnfkqeLGve2zFHSTybmu/GHpUHBp8QK
dOeUGqPVUIjGtVSdFA1zqHX8VthNGptm4CZdtI+583fiVtCJm7XWZ8bk796fkYsTekyGbKmn4Mh0
ZU0jRak49PctRBU1pZOuu5rlmmhGwJ50ig67VKbj3oWAJILCAg4Pgv/+UCPx+slG/rzLvFmgrzpz
cl7qkb6r5OigUmeqr0DFSCBvxCIBaBo1csBKRuegtZVaS1pfUZM/+HXzHhoCcoh3IPLVK/ZMEk6U
AA5LT4gGkgahNl5rwSiX9c9i5ndPHQhbuqKqBBandK29X/pBTcrEqTO9xA/Fx20rR17C9yD3bIMG
qJzB6kK/gt+jXm2Gn/P9n/Pmb4frrx6ITf3Vpm0rcZT6Jj2onESp+xwYveSRwNWh5Efuw7zcbOvb
mdbLPvVKMN9e+iAoYFIMvsVUwK+eBBeFulku43i1nBTbsdSsahx4B9QjCtQaUlKe1bhWNOOymU7H
SxjNZgvIjnoLe7wyIAS5oTm201ttUQoS0HoE69XfYaXYToFHp40Y6SzUZXFVjebp7UFqUqA+cKst
FdcI50p5KVyGjOBaqzpquvWE1SUaENuxvG+v/JFqgXXfQL+8ysvmLu1ir5gpTd/wNpsWwOOU4lTV
2OCUsyMtEG4HeQgJEetIeU1OW1Xr5YYLc0cu2/pnoC9VSKWdRAlQ+2Sc1jSdQsibUcslNU5Sgyy9
DjZu1T1s2kbYtotmpD2ifxWTMmzCpFpuHKY9+QqqJEmtQ02iejKttrjoI4SvU4/rSteVcIHtRnfT
682IuzYJYOAhOmUHErzJxfYiwQGgzv9NsWs/g+M0MZ6qmIXgcPJYexZV9LBfhJ2pG9/cGGN5tJ0v
wTZ0RRbXBuqPMmIbVpV2tbQBZddJR8HmMu70AQmcG+m26iGw0Q5aBdjG1LO6gUcyvm73cVZsE2h5
oLrr6C/VBcEErZ8WgtwNrWm32eJJrCbecljdIJYLuNRC6gCRDG99veLa1YEvrhAiktyUr0k/pRe1
VWcPckSYge3bcUe62d6XFzmX5Qv0iEO37GYos8eXVmtP4RHfvK58Fw61hg78pCNxsnaWfXE0WXUf
etWmkd6m7V0zvgzHtOUW+Hu2Q6RgEA4TaTGzDhIElVXOEBdUGznemLzmkHo4gOx4Rtmfq5j5lMcI
FEXzqm9EoGPrGDUGN8C2IYLYYCTAeIzsZtItG88Ycq2ZyQ4pJ7yRD6N9Y+2RmTNbAk5BXhgjUye9
NS9rMzB+C5OMuyCtHkYWB+i1dQFIZgRNs1UblFfpQHbzvvgxxQPp9nCD6D453+Bmi+kxycFhBVum
1hf6ATs8iGFRjlCq5Uw01ba+aVr4mpKRRGaj5sBsjLvhoSk3NOeQdQLM2eO6npGXTHmNbeycFxzc
a3JiGy/ImmEnvywpcdxw79s0EXqepk48ZvZcSuseC6nmKI/qpRpQngIAG04oCO9vw2ndsNsADwhd
t5cZnMS71XIE8IU3TLl1E3hh4GHkbiF6+cQfJPV9zZkGHhdDKZ5shoHtZiS8N3WtVxMwzYbSizqy
4JO3K3siJW1JmiPvpMgOiDCda+TycjqySUmiubaZguoh8eRioZirgA7cFGDHhX5nKuMltL7I28ZQ
vHDkqd1+HDNZb0MmljiqCoqi6YYEj+t4T9a0XFpvD+VmUhEW79zlYNvL4Cs6+qNxZbbXbk7avCGE
qPQJlY7xxouwym5Ffc48BP3nB2qWW0qxBydsxUyZve+G/ZSI4D5oXlaXfYLwaKI5gbPrrltZt1yC
mAqb+qaRgTFpREOkSNvMZLsvPYLJQ/OltYYPSDoWAMYlJQULvSyy03czBBAoUggmeINY8uAJ5MIv
ZMc/G46TIyoLAy3VcdWcEFtIjqC/RmPlTlSc7U42glfX/Hj8n2V7j8/E4/E/uepryl5abcMdWyyB
1K6HngJXvrguyc2djbYPIthd1fQAHHK1ATbvU1O73lxzMWOZYaDapXIGJdca1W7BOCz1uijC7bg3
NipSBuiqtpjBLmKt0NN8zYvR7NjVDV+wXLOak4v0a3tJ6gQtwv1DtmrvqX+19A4Z43GxdfNDt0ib
1E9yGGKwaqLbQOpU5BzBmgdNsrV7q1NbdjF2vaiZ3q76JKBXRPz00eCcxFe5rPu7tczgbK0hwTyG
uPHkPh+klw17lJTXyqaVsamQg+mal7AAfRtqR9K0BtJIIZ3N5kcF4LNE6NvkAS8Mco4QyaKC80ae
a7rXAj3JN5NS7D3LUQBVaBBR1W1Inf0T4ihoiAFasvuwqB9gXqj3IcwU/hfaBTm5vAXCtCuNPp5G
74TFR706tWypKcUOxDHzNkO9YJzO6JdjdldXSCb0VuBM+tJtrSN1cYNqc22w3c8SCubbC/lxB05w
G2ZQJiFVjM3k8Ax25iSvBoVaV++UAVy2zEUg2I0vNp3yyr8sWkhMTKBd6oPlpdRfD5fd1bV0CXtW
u6wN1cbu0VhwArS52WxKJ0LfZaxeSm3tYnVpPaUzdYgwPQSXXUt6nD4WSLh3glntcj3TsRtZtsI7
Cqey7xCr7XtwBtgnFgAiI8fqI6zMG8Cm6ePRtz57eOV4EzWnSrWMptmGfF3S3gBDvlni7Zy51Ajk
8Rp60r4uGDn5YnqRDKed1WBFmqS1fdw9Ui9Ohtzn1bwpYpZlnX8AT6lWAyke5FAQEOaoAPg59swe
RMPlpp7qRO51Jn3WhY+3d8DU9modBLIRPvQyLBEWIulstivI+K2sU002PeyoET5pELp4VQv5Qxf1
8IJyHoffpmUpI2suEddadaULjxshRmXD733Gydff3Vr/WjinoHhbWi2XlsUMCXrLmX+dX2tP67xV
XTI+6ji9tqS+f22Pp01rURH/XOyhECHT5ayuuDaPM+ZIPN7e+LBCrpLuGpHFeJCNdMspRuBNi5F8
jTdgOcGBvaLEfiv3d1fbUXElzSlzueknFhXPfX2zMb16lpNjwoYBVJkJz1J2CrKkEG9BiueucQsa
5Vc0Ad8NxF9938kpoU7LRI5lNh2is3aJN9ez/IUDNfSTJ1MkMVc/erSTPXcZKbkv+RtOwPvKC9b1
7E6C3Ae2FG0eXMfhxhDEresBoNCMidkgOCeI0QwXn25IvFTT1EbirpbuBB7TTm9HuwE6xuoePbq6
XnOL0LMW1GqYw6RNAsF0WOHlQRLNuIiZglVbRjEdFYmgZa/JZFxIm3oEk2rLYTWVG6gsALjGEWQD
fLlC8BsTp3qAOum6viP1hKSpVteqOiDc6g68J6J5WT/AnPd+vX2oojqwa4KLYI5IClszmno7r5zA
9NyPt/dMfMSB2CCA+a8ULwLEOwNZAieafwIjiarNjCMu8JssrZrmoglUPoJhrzl2RrS+7Qs5M9xt
Vmg7NDQ6BvBbeT6CuN+Pl3N14tduNJJovgftdvV0GEeFu7s7oP8JJSUZQIbxamhM3a5Wgsw1Hdaa
qRt4ZbfWyhb+qqES8yYwEmugHq5CuR5mHuHlFlXXtIEYgkQKjitBQb1neg/rcY2dYiwynSH+6KB5
SXmilcXoRHVSuCINAZPdfgLTgTaEPNOvinuC1+VttHWLe/0qH5Jcybsb4IlclNZ1GxYZoqC3y/nH
e+dbLrJ8fHCc3MzjVDlstwVTGyJH0Vv7TXtY24iYEgbK5d7xR2BNcFnWof5teviQ+81dR++Q4YkH
vNiQPMK2yS4PH+bjjr1ThDnu2EmVYLUvM3m1ZyHUiPZJlyBcgMRZF6Qfp2jgrC6If6GjfQY/tN4L
elB6gX6DiIllnSYxY7OwVtY6ERF5Yznb9VAnhn4mjTe8aQLBOrYe9eohmbMmw6Uny14lNw6o3fvO
mkJo2rQsx18PwJynG/RXvANXyU1vI3mHpF8errbGkwFSA3QrWiSh2oS3iWxFg78cgllp1AmxCNG1
fBgh54fFOpKfVXtlkMhtHrYNxeqFoGsmO7VXIsujuNY16/liZ7iS3EBHJXCqlbMG6Sg1AVHI6bDK
yUVjXG9thvqutU+mN+m21qjlphc3i6i+gapqe5VyZe5vI8395A2+F6q9HsmTXTq2ykxXw3QzKVxp
T5bh0BCc31Un4NqB2+9AVAIeje5+Dqmw/fF322++mywT+B5MLUD7APU9uVdZYVbJ2lSajqlQGwcg
aU+Fdh1bD+tiizBhf1uFzXy6d82yyaDnRsMKLg8yDJNt5m0rPJaiW3QIp+1yNZD9+zBsFWk71F0O
fyo0KYl7w+YiCp+HBACGu2bR3azmuTY+HEbF2qO0qcgkrt18i2Kgs1SccFibFA/SYNq3muFo2pGc
vYOJwmPeXTVQ2e2ZlwI/NuWeM0XDEeAZBB1raCfdfXTls5EXAUaAM8qV9Wla89bcjjIr7B4OXqQi
bxe6se0g/hVIXuIPDbIBWCzF/k2xn5QpYY1O5XALoCqIkObCwndzFYj9KL6V0k5WfPLalbdS7QqZ
YQJ0FYV4FbD1yWmZ6fFGPVSlPrb6WmfbO/RYG5BPtN0lpwYDqfhjdWr2wt1dZLGVg3OLiCeJFzcx
4EAghzDzODo2QCDzeOrmKWC9JBxb5b6jgdsuI/abonBUslOhJxS9A19vqejQlkska9auhZYSUn9z
bECmkwdjbB5aktrL4ytQOUqPLAG53ihsRYeJqY8JtqZpa2r0zfzemnPWbO5s6mjeatpW112+Koau
jbQBpKOosdl4NoKofusAER0VBoLbbOltU6Q2Haif23RmaG1YsirEGw1Z3iYxXkpqCzdCqx7v6jwu
ZDybCtYFWnvWPLdG3OI2pKQhGSNlhpaGEjvrlScPcjKVxJ8caVU/r/rJ6lKbXteQzQC15hKXbZEU
kUYB2l9sSY0lZwNBEEh7R36Smyh1zFd+W0PZ/d6U0CW/s6V6xdmNiN9Y71qzTdM2L00HkRLESALU
0ufJGJlGsGN7L2dUixuczUgbASEbWYgsLNQbkGDmhWrVhYASmZwG6f6A0aociCZcbTUF2n1dHRU3
06hJALGPrwmniS6aHNgP5v00d5uZWafEq9+L6X7NkQkfoJbADXMS+CDgBewGooHRshuk21a0fEgs
ryy6ftRYkfaoWof1lWlf77TcjZYXsZk2jMrsbyJme1yU3mGZejHivEuo3/stUmGHVWNpHzqYFXLt
0wlK8uldbFxsjHtJbZnrK8pr8t1nfrH6myy/mPsgmHSURwz1rWpZ6tvmvgr1sXbPQXpbDqor0mDV
rh8YiEk286oFACKXu9L0CR+hmt7n6NgkTujDQZtY09EuHLKwEZjI3CVVQ9kNrtXYRf2OYor/uB0E
owg1pn3L8mQg1zUu21nUXOrNgzbIqrZF2ipyYxlvtdt12cc3Tt32EyxWJMfau/r0aUvqH5rGZ/ZT
b0GNPDZSwix6UwY6YZ9EETV/G5VLK9DHRFZGPXq0rtcNvNaZkKXLqlMpetaF2NPfV+YVX0yKHGI0
g22cYrV2obRe2rWpNq4c5I2arJWBz73Kq3lJi8kwJXdlzVGW/AxIKovD6yhOP/nikzvn2qpZ5O74
YjVriWzR1kF9dwkYkOs9gbnxqHLRQ1/B+fhge3eCYc9mw7wEoaaqJyNtVOoadJCqjY1NA4Un5EA4
wKhTdKDGlZfQyJaJu7/fb0b7KzLTS3SV0VTO7hWQ1sXQt3ASvNua8FeQ49jE8yI5tGyjRENjtAaN
WwUPudRdVw9S4dplQ0V7ifRt0bSlvin3Nbs1TQjnLwwdAe2sXtu2DBhpdgKZIaIETynJMqE6Ttuy
Csdt2q1gUSy1ey1oZLVHw7iUy8uPR+O0EgrB1OCEh8+FRyJ8EePkLeSmti70tc5Fs9Ivdrq+6hy2
GTn2H38+/8Nff2zyEMmyjQHj+92fc8lZKoWO4thzL38681z8mBUnVkAnf/0v6gyks/JMFBJU3bZl
stfP5kr/48We541TkBOH6/UiK9LkWzuPISW+Ng16t60fJkI1WbK/g9c2kBUgMpcxsXkxFXr+kQBp
qaIeDmNIIp7/6SqEcZAKSR1BCcCKKiotJMV+mgrxIyRb0C2UBFcaQqD1d0yF5JP65puuWyer0vbz
sAxLLSJg7AZc8Ux5sdqu6hrotlogmKuDpekqlFzQxMN412/AM7PJyumeRRpu2oHwSKCqmQ5X+BSt
gQf40JrUto3RZnNhTAe43KDEpMUt83BjoXxsPoZEHcmea2jxsNEuZY0ga7KdtgPf9VFrQ6den4XB
2FoOauXAREVD6ebGRWr1NKj5eXfJn90aZY9wmO+4siTkt7uyDFghRCoRBuweH58CyfymD+BUWs7N
pDWdjir7Wg+HaW2xpOBTcuQckHBlu0u2jXXcX0UX2rZtyI3ttKunnpFMdnhLoIqEnGXUUrJ2AJqW
C3PGJV+e5k5Ujlb7caBODlK7tryRD/fbJZJ//WneWhVtY9/1q2ZGOxUyvq0obup2z5CJkeNrfPcU
sAaE4svhbt9E01DTqQD15MqL4i5Kx7ugo1b9/fYCgE4+dYOAfeGOi3qMoqK0bajRBSp2U+IAAKOH
W1dwtncd8R+eBdpNsLssl+g4isipu1r1E32QaeNNPp7G/SgQ9O6IwiehGcELd3a0xKLm3uhkNeKK
uoIrPZjUdXPzk+P/t/aRSbrivy80DXvlL+adWor92MR+eoo9O2pN0IM78R37pV96vSW8begXbcg0
zuCjzeW5pWcLtI9aiGf0uHzEqUy1vyNK8gy+wPKVD8s0ThP/549rtv1dEqAWxWazER/2Er7w1RC9
7ftb87V/7nc+eoLF85gLKzaZLeysIaip2neeS0O0Qtje8jkZA4OfG7AgdNyNnz/cnH+zMRBF1PMG
QZOZCBLUPBuRQPHhPHk1EWCBfOf2Khye+cHv9fTKuTNAl/DaQzPasBBJfDsBtO+4ePL6LTTwnj+/
3fsXysxnvX5N+S743yaGgn8+4qu3r6lMDgFuEwqS4vPbzQGTjMp5I2B/R2WIzA1/Pn8Y0lcjIOvf
ydsg4Pz77X/22dOfl69oBupFPx+dG/zrR7e/ExRqCl4rv93KF84f5712nW2Nt2pqxOvic7z3K2z9
FjAUXWATf7NdTzv3vWvibJewrRRmpq9euCp/J1/DdVr97Za5evYyV76TkSERzob/spO9enRF/66o
JKpgPf6YDj821t8o3BEKHmfNeEP5jiqWIiOd/WMEmEavRqBmG98NoREs/bbRjskaPW8ItO9wnU3k
fEHLiM/Joje4CQsFcQE9+70WPRHqmc+umd9lQ8ih/YznRZno1euX2exl8ni2kGN+/vx2QyAKV2e9
fu48hoW9I1p9R89eM4nzcWEmCvr57D8m2m+0+tHgPPPha4olbjvEeeZxhM/WJ5GqBkL24075Oz21
wO2f9co18l42hx0U0R+f41lfI77VNZUwn/Pw+fPjbP2NxkBoIJ01BDVeMJdYKEoGL/j1kuf+qzE4
OMv8ps/+Mw75YTsvUqh/N8tBSpTwXXxOrrU1Xf3+4xg0fz78bxfyaD+i7jMennjOhDuqYiv7c/Yf
vf+aSbwnW6aJxOrzHPuNZr1y9t2ecId0NukbimE/PkcPLxvfTU2VSHj/NTa/2ZEvKjxnrXxxexe6
/dgn/7nAX69/rn/i8oPKx58//tUh+IWp8mcy1AnC+PE5VxouoDsssv2PROGnv/CSKX3bwM8MoUgD
akxx+c+KxfOvTvbrxY/Gf2QLxd//50NaJoX4aj9Mk+c85qsfvuQ1X/+//3zEt1/+brde/rEVLrJZ
9hDgeSWSwz87OpityLnWZ0E2C5PXlR5xwP3Vj3/7b0e9fPX6P2rW2a+zMn9pR4yJqJSe22pzdph9
GxdZuH5p6znpKvbRc5tuZ7PjQRA19LMbzbPZIn5p50eC+AsGl75ujhoVG9O5fe2k2ePJEAjCwbnN
dstqFhYv7TwPgdjZz222t5jPkvT4jYnb6LntDlcnYyDik3MbvSRKyF6aeR4Ckdk5t9XxDB/Mb39k
s3k4e2lNNK4I0u/Zje+zk1aFrt+5rV4lYbF4fO7zN0TwsRBbHO0RsKzO/5KbRV58q+OU99LU86Do
XzAod4vV4mjKKcYXLLxmSqn9W2sR+kGRfxuX80ecCrPw4WjRIOPzFRvopEzmP2v7RwMvLiMEHV/w
NH/My2/9Mj+akT9b/4IJ9L9G3tgbXXvu//4mXjO8xW/j05mKjroEIVdUSRSDhKmmfbovvHes/llX
fHvYHtcU//7Pf66j53mJ+uT5kQLx+F9L8ziqyP81YYUzS2aPR5PgK3ZnLBAXySkwRaRg/nr6fy5c
6S924UP60s7zFm18wSk1JrIqvl0QfmWLb+BpvvXDTbkg3H39TYqAxJz7AD931nHxZksVVflzW3do
IJvF3/5YLdiYjl6rYkrWRwubbebP+8KHAeMsC+fzxcnpi8oPVwHqKv/pE/xo/1+3gMnk4A/3Emm/
jtVPFyWxd8JjvFmPx7+XPjAGn/zOUUD+L1rgfzydzgTy+Kfv6ecj/+IU+CMhTHooTiYY/oBv9u+/
2W5+EsrIgmVzPKP+XotemaXrxUsbz9uFhDPMyz+Iu53Yh/5eo4M0K4J3l9jzGXFWh/8oCSlm8ck4
sHTPHIhxWr7fZ3zwBDrnnEEeipVw3GNDtSy8nyiCaipAQ8EeOe87LojMffggR1satRah5IgSjAGG
18ay5c0olX9d2391g2POzE4mokEySFMQchdVDtkynuV6zhmy/iJP12kxWx0/EBERYvqWgoIBVjgA
rAg5Tl7NP/FA/ZkfZIv5S0tiFaC5h9gkr8bkzdgmRb2v+CLn5Wj4NlgUwSITAQCj/mOgxNcKrSXq
wxqAEQCvFFMEufZ4HN8837/uxBD75K+cF6+6/P/DeRD7xAZH6+gLAo8/Ep/b0cvLFO/6o6X4i+dM
PS3yivj0dbNCwfQ/nTG/2u4iOU6kCZu4sxstszJ5DF8aEkMgCF3nNusEs8eXVkSbbw+vV9PvF59/
tFiX8zh8+JY+fWOdfoML7x/F1KKEfW7H3cUqfSBxwNd8/n1fMAMdsqRZehyxf3ge/OJgOekqzdKj
bUwouJ47PH9G6s/hWfLnGL20LN71V6RCnNl68e16kT0eRUGihn3uE0DtmxNVHM14AfM8t13P36+L
l2bEMBhf0FlvU86KlH0v/tYsCe+P9hRhbH12r7OwyI6bFeSGs5stgjBdH2/XAlV2brsTln1ztjrJ
SAqs3rktN2fz40UoOBxnNxqcHANv4+Hyr0jvF1f224lAHf/8vjr/+L/F4tvjf29vMUA4WnXyVxxe
3UWyP5q971yS/v5Y9ML5aVQAqOP8wegR6BbB0eEC1ewL2g3nJ6MA8+jsadYnFebP8oeTIsBXHCP9
2T4tiuPp8GH0+4uTuD+LZ9XRHgyr6ytGIj5p9AtWcZ+D9OEke/cVyfL+rGT3Pb2DPnMOzt14+ngB
sUuSDHwZU3EiPVttndv0ICQQP2r1Kzb251aPzwtZwNzP7e2PzRJ99DyflS/NPY/F2/TB399+RoT5
x1loRfqCmHC82D8Eizg+KV5JX7BV/EyovEmuPWPtzh3s8SJZ+LOjerQipNDOblckuGffeos0OZrP
ihCGOrvxdPUmcfUVtflxeVLuJm9wfm8n6fGVBxPL8xsd/+Pf02/QCv/xH89FhIvsH/8neQiPE5Co
Fp//RZQHw5McFdzdL2h3luB9drx9wJE/v+Er/80C175gQmMutwyT2bfGLD+KMRABPb/P4G7CkwBZ
EQL+5y4Uj6QGJYaj8xXW/fkN378J6MGvfUGz4Wo+m1fHO8ZXwC1+7KFv17egS507yH/M94ujETYV
4WSPzQuZYkrO8jsp9fLkCvGvSz3Kz1WK/4rJR9BAx9vLV7zr5DHlXHuZNCIq+YIT/rkUc9xXIV5y
7sSsL2I/LFcvDYnOfgUqDN9VBvb52GktssPCT7dsjEff8gVbIp2fncAF35boTpfRDxDyRzXlehn7
1A6OuitIW+eOtbtIVrPsCF/0FUCgdsYwHItuCO/dc3vr5Qh6HA8CFeuzm3UOi4fgpNkvGNtG+Abg
IShW5w5CY5b9P+6uJbeNI4heZZYOECEYxrSsTQCK+lMUGJFSgOyanDHZ5ohDzEcOtcoJss8Rcofs
fJOcJK9m2AGr2eHI7IoUGAiMSDZ6+lNdXZ/3qtLYhXzamQp7prN8BuzohL1jVALXd8rneoyUrYUc
PBI4uXPAnRd5vDJTJF1xJGCmnscZ0JN8WIl9AOiH7y7RxHx3t5ulsJaYasDb7T/uRbmAzmGbUPHk
fOd7OdlSDuAH+c/3slAJny1B/H1nexVnloCF1CfPe1gAJRHx4iDMkPq/+Y58rYpHSxokHIlrXcxK
2zQJJZJtwyR9VHN7ygJ7fK2h14t4AXQlz2aiy4nAPpe/xA/I72RTM1YV7HkroOL7aRJhT9i4bQG1
1k8Xyo4uClwRRFgLPlkJp+pfEBKhhO8DgNInxXWFxNOMAm2W1RNKAJEHgFOVVrQLRSWMeBiMVmk5
Z81W5S0CUpY9Bdae/7h0o4EgYDLRIqalr24bVloz0wsey5DwOoZLizsEAI7AhB9VMlZZZEaqnBnq
6eC9E5/iiD8eFafPf1hdPNW4JDPHesoC0nY3J3oWMy4BFzOf2V+K14BhNB2cRil3GyUSdPeE0IDc
dcE3M5Ot9kQkOQVkJYWyMy7QEl7NMM7s2JxEvh3lFGOCxfQtfHM7lOBY1cjRvprEke3poQuxhD3X
S/P0ke02Ckq+fdecLn+9WFcNTPeNdW3Ony4bKJybvzoFxLcwDFL2LfM35pc74xRxop+sK24uzf43
vJvmhQpuLTi1SKQ5CYYqeVQIj5lp0t2mGg6+qvQceJoYCR/2Cm4DwMsvfrUv0kVECFwzRZoweEnm
x/23+QYbnKlpyWYc7uREPDOsMAA45YEP2+ymu6Rzh8wKUplcKFwj/bt4ERtnuYVz3VxN8/Xb/Nfm
/m1wu9lkvujv12JdyQzREdhI63lxGgejaGwta8e/fS06h5N7gTp7TRfEtecvI2+wjb/Kk/gwBSoN
FFBuKgiYkh3YqGOlP/KBBZz6TgZeLHdcBLwAUHiniYrifGZksDIgBTaiv1IUwGfDSkx4VtqHJhD+
PAb+m6ccqaZ8TIbHav9XC7DmcRrxM5MIeA0zHVyDe82eLQmHAi8IzztJRKNgFEyDHv0x7NyaTa0t
A4GTu0T+cBFbeAqUujMf2v/0MDI/ulACaXOlllw1hBKc/94qm66ebHWGlLn/NtR+Ty+1ANIhFZL3
vSA1iMAxtoBg9FDGZD7b3hKBe32tOKcglCCLwLNU6dYVaQvsMmKrIPhYsizhoiC6ihL7HKCHUoP+
coGB1cq+0xJUgpt4yaF5aNTiP90BfBNkjlyZT9RYkxh/vmWqhBJJygEKNKEbBUJfzGXbzSh8pmM1
RNBLLaE2zPorw4I63PlqjdFMaTua3WoJ3OuR+qi3dxrYI4E5Kw2YrBmntrEkZgwMHZmFtpqr+pH5
7vPd0zh2bIdEGulexwX8brYfEqrusgCTb+lorBK2Uf7SfG5/m6BXLlQ+05nrC4fov+L/heESvLtk
5dIl34dU8Mz7+vR1FCFQeqrywgxG8liXU/v30aEhnlVjYjjTc7CjXd1t4NWDGX1kvrr/MVTvgwp6
oA4kf/36ez5XKwrCRVOmbMC8R0ecRue6ORk10qARHoAOwzkgh+i9jUKC/ssBZHyu5qU58+9OtEpX
cHN08CNoqYqHhFHDtiVBNjhJ51EafBeM1Bzen+YxMGoYCTq7/9J6qtSZZigu1JmmvgMCJt5AHST6
YAKA1EGel2aytWtRfUPg7JHXmzpGFtAl12pZzCxrpN6axvfm9eJBYNnVxWJ8o3ObSyBF8J/E/DtZ
OVbs9MwP++seFFDRCERXaM1jlY3BcDCDVs+6+cHnC9NSJzw6L2E30WyRTmCmnkTeivioqHCJMDob
WsKv7aoVcABGMZqtrZ8r89P+G921pEOCfHeSPoAewMs3SdgFZlw321zC6ULdL7ucmAREBMmmCNW4
Ss6kkSCeXaDmpTZSUGt9gcf4CnJsnR96pZjP7C9sfZURccRmI0rUI4CDX+TEDmMGXShRgmAAGGuR
UoKTWSEtiWqwdeG2ni5QkRHgJBSeedRcg0iY7PVXrssJD4Cg44H/mY6A99GRiqrpj9IxyhyZQau3
QAI0OYKLV+9PF3KZ5i5l2JIA8tcbda+BskY9PToQqi9Sa4WtCIEEY/sYxF+dz4J7nU21U8mjyKTZ
z/0v3t1w5xcE8ulodq6scgEtiTx9F7l0BAXNFlQiJWH6DxW3ilqHAvoN8Z4iOEUJNICSSn6NJTjM
tXTChClmn/9I4gcGeGpLgLSrBfQVvsDRa+CdSYQe6wXUr0DwpmYzfLN5tGg21pwJbnZWP/8G5z6K
g0QFN+pR5XkMJ6/+P7XWHcGbE50vS6oSrBDWD+6GnYOLzuXoks0HRV3fHeG/NuqZoRckGsg0vq6b
Rv3pGrXzMnlqVzm5l3VRXGuXxkW4atn5rvL/B5M4j1M8CMyrkoii35a5lVJAN2RzAfd/Xkaf/wSP
ecUiT+go1jSwS1xe5qoQZu+rxHS4ym9KQLuRAf2QJvO18jQHS6/xO0BLqYsG+q+Hb9+jA3hzvaTX
O3dXgUpf5bG5GrpCu6M4m//aPA/SKrKuieq7rv+fUuxkU8rncHiGRDrgGKlhi5UlAZc+ztSTZlVQ
JIp0dJGwZJpWIrzfTZPUrqYmkYw6nSD0wdG7EvXOzxCnmcyoFJ5VV02CfnSmkjnlVl1e5uGR0X37
v5bnJWBh7GlHOsB/2CEyQcgnMtEIJVjHlNpHtJd5G+H7xte92UwfxFlp1l3FrpqfjuZB77LSniza
/JrP7H9q9yCCPKGmPjs4lAJuGtml8F/GyHEVsf4KH4W6VQD6c6iHlB2OhEN8DKq5nd0QiMcMSd2m
zniPBF7tOC0f48JhrEl0ROqmFIF704tBJllMv3FpSYnIWIW5o74rCBeQlnd9R4J1201TY9ayiE1b
IDZ6pTKEcx3nIFF96Ex/1Eb5kPaUQHGdgbZIzZIiND+jBh8VlUxPsm146c5eGc+ESaxfcfByV1vw
VQleyzHS+i6YynsBl3c99wq9SVJK9sI/fSUImRwxaZJ4LpFFYmih7Z4E5ZezlWLQX9cCWq2hPzlB
JDcxv2OLQFUnI3D7v6MX6acN48qMVz3/EqkOE1CvkMuLoOrtEIyQGNIon8xNGAle8lU6QwEDaPJO
kSbM1A8l0HjEmqXk720cf2BbJeFI9IBKGSNSzQcWuBvdWQY0HlLhDs0XNoeFmm28gUoeVigEub3p
Ek2I6nKsVgAffeHNPu0v+zfxp6CrEgd7VoJSfKOtKq8ShOJ7tQBTkpvpEqmSG9S85aNKvCi0wT/H
QE7z6lahhMYf6GKCFJfTaENPFX/pGKglMDW0BEdlbxmsWGLXvhVQ6LDPcmC43NBvCUZtnTW6iBNg
M74NOjlyszna2NYJZ9I0UJCRCrrlYsbsf7S68T+UUTqHz8cktSVhoo9ASOCzlSCTjEpUtLAmKyCZ
P+F4YceSjXNWFsD/mn2lZxvdfsyP+2vGn2CqOV6LloQVvuUYtiRQnYAQo0jNes7MTAJfVISIRrQE
Qp4YjWN2mTa9jUTp4SGaEaGHNWCeb9vNBXJeLxDh6tbkG4jYXA2JnWfUfXM4R1h+Pfokgbn8w98A
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0.80891</cdr:x>
      <cdr:y>0.86945</cdr:y>
    </cdr:from>
    <cdr:to>
      <cdr:x>0.90931</cdr:x>
      <cdr:y>0.90758</cdr:y>
    </cdr:to>
    <cdr:sp macro="" textlink="">
      <cdr:nvSpPr>
        <cdr:cNvPr id="6" name="Rectangle 5">
          <a:extLst xmlns:a="http://schemas.openxmlformats.org/drawingml/2006/main">
            <a:ext uri="{FF2B5EF4-FFF2-40B4-BE49-F238E27FC236}">
              <a16:creationId xmlns:a16="http://schemas.microsoft.com/office/drawing/2014/main" id="{CC1FEB42-028D-474B-9A38-D65942AADDC8}"/>
            </a:ext>
          </a:extLst>
        </cdr:cNvPr>
        <cdr:cNvSpPr/>
      </cdr:nvSpPr>
      <cdr:spPr>
        <a:xfrm xmlns:a="http://schemas.openxmlformats.org/drawingml/2006/main">
          <a:off x="5094868" y="3002048"/>
          <a:ext cx="632334" cy="131656"/>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0.80891</cdr:x>
      <cdr:y>0.86945</cdr:y>
    </cdr:from>
    <cdr:to>
      <cdr:x>0.90931</cdr:x>
      <cdr:y>0.90758</cdr:y>
    </cdr:to>
    <cdr:sp macro="" textlink="">
      <cdr:nvSpPr>
        <cdr:cNvPr id="6" name="Rectangle 5">
          <a:extLst xmlns:a="http://schemas.openxmlformats.org/drawingml/2006/main">
            <a:ext uri="{FF2B5EF4-FFF2-40B4-BE49-F238E27FC236}">
              <a16:creationId xmlns:a16="http://schemas.microsoft.com/office/drawing/2014/main" id="{CC1FEB42-028D-474B-9A38-D65942AADDC8}"/>
            </a:ext>
          </a:extLst>
        </cdr:cNvPr>
        <cdr:cNvSpPr/>
      </cdr:nvSpPr>
      <cdr:spPr>
        <a:xfrm xmlns:a="http://schemas.openxmlformats.org/drawingml/2006/main">
          <a:off x="5094868" y="3002048"/>
          <a:ext cx="632334" cy="131656"/>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0.80891</cdr:x>
      <cdr:y>0.86945</cdr:y>
    </cdr:from>
    <cdr:to>
      <cdr:x>0.90931</cdr:x>
      <cdr:y>0.90758</cdr:y>
    </cdr:to>
    <cdr:sp macro="" textlink="">
      <cdr:nvSpPr>
        <cdr:cNvPr id="6" name="Rectangle 5">
          <a:extLst xmlns:a="http://schemas.openxmlformats.org/drawingml/2006/main">
            <a:ext uri="{FF2B5EF4-FFF2-40B4-BE49-F238E27FC236}">
              <a16:creationId xmlns:a16="http://schemas.microsoft.com/office/drawing/2014/main" id="{CC1FEB42-028D-474B-9A38-D65942AADDC8}"/>
            </a:ext>
          </a:extLst>
        </cdr:cNvPr>
        <cdr:cNvSpPr/>
      </cdr:nvSpPr>
      <cdr:spPr>
        <a:xfrm xmlns:a="http://schemas.openxmlformats.org/drawingml/2006/main">
          <a:off x="5094868" y="3002048"/>
          <a:ext cx="632334" cy="131656"/>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drawings/drawing4.xml><?xml version="1.0" encoding="utf-8"?>
<c:userShapes xmlns:c="http://schemas.openxmlformats.org/drawingml/2006/chart">
  <cdr:relSizeAnchor xmlns:cdr="http://schemas.openxmlformats.org/drawingml/2006/chartDrawing">
    <cdr:from>
      <cdr:x>0.06037</cdr:x>
      <cdr:y>0</cdr:y>
    </cdr:from>
    <cdr:to>
      <cdr:x>0.26352</cdr:x>
      <cdr:y>0.13975</cdr:y>
    </cdr:to>
    <cdr:sp macro="" textlink="">
      <cdr:nvSpPr>
        <cdr:cNvPr id="2" name="TextBox 2">
          <a:extLst xmlns:a="http://schemas.openxmlformats.org/drawingml/2006/main">
            <a:ext uri="{FF2B5EF4-FFF2-40B4-BE49-F238E27FC236}">
              <a16:creationId xmlns:a16="http://schemas.microsoft.com/office/drawing/2014/main" id="{95731F8B-CCA5-6F21-0695-D111FEFFE429}"/>
            </a:ext>
          </a:extLst>
        </cdr:cNvPr>
        <cdr:cNvSpPr txBox="1"/>
      </cdr:nvSpPr>
      <cdr:spPr>
        <a:xfrm xmlns:a="http://schemas.openxmlformats.org/drawingml/2006/main">
          <a:off x="650107" y="0"/>
          <a:ext cx="2187664" cy="523220"/>
        </a:xfrm>
        <a:prstGeom xmlns:a="http://schemas.openxmlformats.org/drawingml/2006/main" prst="rect">
          <a:avLst/>
        </a:prstGeom>
        <a:solidFill xmlns:a="http://schemas.openxmlformats.org/drawingml/2006/main">
          <a:srgbClr val="EA7125"/>
        </a:solidFill>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dirty="0">
              <a:solidFill>
                <a:schemeClr val="bg1"/>
              </a:solidFill>
            </a:rPr>
            <a:t>≈ 50% de </a:t>
          </a:r>
          <a:r>
            <a:rPr lang="en-US" sz="1400" b="1" dirty="0" err="1">
              <a:solidFill>
                <a:schemeClr val="bg1"/>
              </a:solidFill>
            </a:rPr>
            <a:t>réduction</a:t>
          </a:r>
          <a:r>
            <a:rPr lang="en-US" sz="1400" b="1" dirty="0">
              <a:solidFill>
                <a:schemeClr val="bg1"/>
              </a:solidFill>
            </a:rPr>
            <a:t> entre inclusion et S24</a:t>
          </a:r>
          <a:endParaRPr lang="en-GB" sz="14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46B076-63EC-16BE-1853-7982E111E7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latinLnBrk="0" hangingPunct="1">
              <a:spcBef>
                <a:spcPts val="0"/>
              </a:spcBef>
              <a:spcAft>
                <a:spcPts val="0"/>
              </a:spcAft>
              <a:defRPr lang="fr-FR" sz="1200">
                <a:latin typeface="+mn-lt"/>
                <a:ea typeface="+mn-ea"/>
                <a:cs typeface="+mn-cs"/>
              </a:defRPr>
            </a:lvl1pPr>
          </a:lstStyle>
          <a:p>
            <a:pPr>
              <a:defRPr/>
            </a:pPr>
            <a:endParaRPr/>
          </a:p>
        </p:txBody>
      </p:sp>
      <p:sp>
        <p:nvSpPr>
          <p:cNvPr id="3" name="Date Placeholder 2">
            <a:extLst>
              <a:ext uri="{FF2B5EF4-FFF2-40B4-BE49-F238E27FC236}">
                <a16:creationId xmlns:a16="http://schemas.microsoft.com/office/drawing/2014/main" id="{AFEDF8FA-2A41-E3E2-649A-DB33409F7DD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797FEAC8-510C-4FBC-8326-D861BA2E5C93}" type="datetimeFigureOut">
              <a:rPr lang="fr-FR" altLang="fr-FR"/>
              <a:pPr>
                <a:defRPr/>
              </a:pPr>
              <a:t>18/02/2025</a:t>
            </a:fld>
            <a:endParaRPr lang="fr-FR" altLang="fr-FR"/>
          </a:p>
        </p:txBody>
      </p:sp>
      <p:sp>
        <p:nvSpPr>
          <p:cNvPr id="4" name="Slide Image Placeholder 3">
            <a:extLst>
              <a:ext uri="{FF2B5EF4-FFF2-40B4-BE49-F238E27FC236}">
                <a16:creationId xmlns:a16="http://schemas.microsoft.com/office/drawing/2014/main" id="{04B4CC11-359F-F677-7728-305879896DA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Notes Placeholder 4">
            <a:extLst>
              <a:ext uri="{FF2B5EF4-FFF2-40B4-BE49-F238E27FC236}">
                <a16:creationId xmlns:a16="http://schemas.microsoft.com/office/drawing/2014/main" id="{AD9F85F5-5995-B73C-F2BE-63AFDDA849B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Modifiez les styles du texte du masque</a:t>
            </a:r>
          </a:p>
          <a:p>
            <a:pPr lvl="1"/>
            <a:r>
              <a:rPr lang="fr-FR" noProof="0"/>
              <a:t>Niveau 2</a:t>
            </a:r>
          </a:p>
          <a:p>
            <a:pPr lvl="2"/>
            <a:r>
              <a:rPr lang="fr-FR" noProof="0"/>
              <a:t>Niveau 3</a:t>
            </a:r>
          </a:p>
          <a:p>
            <a:pPr lvl="3"/>
            <a:r>
              <a:rPr lang="fr-FR" noProof="0"/>
              <a:t>Niveau 4</a:t>
            </a:r>
          </a:p>
          <a:p>
            <a:pPr lvl="4"/>
            <a:r>
              <a:rPr lang="fr-FR" noProof="0"/>
              <a:t>Niveau 5</a:t>
            </a:r>
          </a:p>
        </p:txBody>
      </p:sp>
      <p:sp>
        <p:nvSpPr>
          <p:cNvPr id="6" name="Footer Placeholder 5">
            <a:extLst>
              <a:ext uri="{FF2B5EF4-FFF2-40B4-BE49-F238E27FC236}">
                <a16:creationId xmlns:a16="http://schemas.microsoft.com/office/drawing/2014/main" id="{A922CB44-6F36-D2BD-BE95-8D95FE65341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latinLnBrk="0" hangingPunct="1">
              <a:spcBef>
                <a:spcPts val="0"/>
              </a:spcBef>
              <a:spcAft>
                <a:spcPts val="0"/>
              </a:spcAft>
              <a:defRPr lang="fr-FR" sz="1200">
                <a:latin typeface="+mn-lt"/>
                <a:ea typeface="+mn-ea"/>
                <a:cs typeface="+mn-cs"/>
              </a:defRPr>
            </a:lvl1pPr>
          </a:lstStyle>
          <a:p>
            <a:pPr>
              <a:defRPr/>
            </a:pPr>
            <a:endParaRPr/>
          </a:p>
        </p:txBody>
      </p:sp>
      <p:sp>
        <p:nvSpPr>
          <p:cNvPr id="7" name="Slide Number Placeholder 6">
            <a:extLst>
              <a:ext uri="{FF2B5EF4-FFF2-40B4-BE49-F238E27FC236}">
                <a16:creationId xmlns:a16="http://schemas.microsoft.com/office/drawing/2014/main" id="{0238EC19-5C78-C3D8-7C4B-E1222924A36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A60C1FB-FFB6-4F0D-A6F5-673F401A5078}"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lang="fr-F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lang="fr-F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lang="fr-F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lang="fr-F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lang="fr-FR" sz="1200" kern="1200">
        <a:solidFill>
          <a:schemeClr val="tx1"/>
        </a:solidFill>
        <a:latin typeface="+mn-lt"/>
        <a:ea typeface="MS PGothic" panose="020B0600070205080204" pitchFamily="34" charset="-128"/>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57D72C7-8EED-D9C7-D28D-5B86241CBD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BA4D3A2-298A-5C2D-DF93-5489217087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altLang="fr-FR"/>
              <a:t>Cette présentation illustre les nouvelles fonctionnalités de PowerPoint, qui sont optimisées pour un affichage sous forme de diaporama. Ces diapositives visent à vous donner des idées pour créer des présentations captivantes dans PowerPoint 2011.</a:t>
            </a:r>
          </a:p>
          <a:p>
            <a:pPr eaLnBrk="1" hangingPunct="1">
              <a:spcBef>
                <a:spcPct val="0"/>
              </a:spcBef>
            </a:pPr>
            <a:endParaRPr altLang="fr-FR"/>
          </a:p>
          <a:p>
            <a:pPr eaLnBrk="1" hangingPunct="1">
              <a:spcBef>
                <a:spcPct val="0"/>
              </a:spcBef>
            </a:pPr>
            <a:r>
              <a:rPr altLang="fr-FR"/>
              <a:t>Pour obtenir d’autres exemples de modèles, cliquez sur le menu Fichier, puis sur Nouveau à partir d'un modèle. Sous Modèles, cliquez sur Présentations.</a:t>
            </a:r>
          </a:p>
        </p:txBody>
      </p:sp>
      <p:sp>
        <p:nvSpPr>
          <p:cNvPr id="18436" name="Slide Number Placeholder 3">
            <a:extLst>
              <a:ext uri="{FF2B5EF4-FFF2-40B4-BE49-F238E27FC236}">
                <a16:creationId xmlns:a16="http://schemas.microsoft.com/office/drawing/2014/main" id="{0447C4E3-286C-5FB1-3025-84B95BCF18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D50B1F7-97F7-4451-81FA-65F02DBD8F07}" type="slidenum">
              <a:rPr lang="fr-FR" altLang="fr-FR"/>
              <a:pPr>
                <a:spcBef>
                  <a:spcPct val="0"/>
                </a:spcBef>
              </a:pPr>
              <a:t>1</a:t>
            </a:fld>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Prise en compte de la patiente sur toute la durée de sa vie y compris après la ménopause</a:t>
            </a:r>
          </a:p>
          <a:p>
            <a:r>
              <a:rPr lang="fr-FR" dirty="0"/>
              <a:t>Les différentes prises en charge à la carte </a:t>
            </a:r>
          </a:p>
          <a:p>
            <a:r>
              <a:rPr lang="fr-FR" dirty="0"/>
              <a:t>A : ce que faisait avant </a:t>
            </a:r>
            <a:r>
              <a:rPr lang="fr-FR" dirty="0" err="1"/>
              <a:t>chir</a:t>
            </a:r>
            <a:r>
              <a:rPr lang="fr-FR" dirty="0"/>
              <a:t> pour voir ce qui se passe, </a:t>
            </a:r>
            <a:r>
              <a:rPr lang="fr-FR" dirty="0" err="1"/>
              <a:t>chir</a:t>
            </a:r>
            <a:r>
              <a:rPr lang="fr-FR" dirty="0"/>
              <a:t> répétées</a:t>
            </a:r>
          </a:p>
          <a:p>
            <a:r>
              <a:rPr lang="fr-FR" dirty="0" err="1"/>
              <a:t>Auj</a:t>
            </a:r>
            <a:r>
              <a:rPr lang="fr-FR" dirty="0"/>
              <a:t> : évolution vers B, C ou D</a:t>
            </a:r>
          </a:p>
          <a:p>
            <a:r>
              <a:rPr lang="fr-FR" dirty="0"/>
              <a:t>Diagnostic non chirurgical + test salivaire</a:t>
            </a:r>
          </a:p>
          <a:p>
            <a:r>
              <a:rPr lang="fr-FR" dirty="0"/>
              <a:t>Prise en charge médicament, si souhait grossesse : discussion </a:t>
            </a:r>
            <a:r>
              <a:rPr lang="fr-FR" dirty="0" err="1"/>
              <a:t>chir</a:t>
            </a:r>
            <a:r>
              <a:rPr lang="fr-FR" dirty="0"/>
              <a:t> avant AMP si peut être complète</a:t>
            </a:r>
          </a:p>
          <a:p>
            <a:endParaRPr lang="fr-FR" dirty="0"/>
          </a:p>
          <a:p>
            <a:r>
              <a:rPr lang="fr-FR" dirty="0"/>
              <a:t>C : si patiente ne veut pas </a:t>
            </a:r>
            <a:r>
              <a:rPr lang="fr-FR" dirty="0" err="1"/>
              <a:t>chir</a:t>
            </a:r>
            <a:r>
              <a:rPr lang="fr-FR" dirty="0"/>
              <a:t> ou si </a:t>
            </a:r>
            <a:r>
              <a:rPr lang="fr-FR" dirty="0" err="1"/>
              <a:t>chir</a:t>
            </a:r>
            <a:r>
              <a:rPr lang="fr-FR" dirty="0"/>
              <a:t> ne peut pas être complète : traitement long </a:t>
            </a:r>
            <a:r>
              <a:rPr lang="fr-FR" dirty="0" err="1"/>
              <a:t>term</a:t>
            </a:r>
            <a:endParaRPr lang="fr-FR" dirty="0"/>
          </a:p>
        </p:txBody>
      </p:sp>
      <p:sp>
        <p:nvSpPr>
          <p:cNvPr id="4" name="Espace réservé du numéro de diapositive 3"/>
          <p:cNvSpPr>
            <a:spLocks noGrp="1"/>
          </p:cNvSpPr>
          <p:nvPr>
            <p:ph type="sldNum" sz="quarter" idx="5"/>
          </p:nvPr>
        </p:nvSpPr>
        <p:spPr/>
        <p:txBody>
          <a:bodyPr/>
          <a:lstStyle/>
          <a:p>
            <a:fld id="{6A316C0F-04C8-420E-8BAA-6D45B49F4A56}" type="slidenum">
              <a:rPr lang="fr-FR" smtClean="0"/>
              <a:t>32</a:t>
            </a:fld>
            <a:endParaRPr lang="fr-FR"/>
          </a:p>
        </p:txBody>
      </p:sp>
    </p:spTree>
    <p:extLst>
      <p:ext uri="{BB962C8B-B14F-4D97-AF65-F5344CB8AC3E}">
        <p14:creationId xmlns:p14="http://schemas.microsoft.com/office/powerpoint/2010/main" val="2336623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patientes incluses dans les études SPIRIT 1 et 2 devaient reporter quotidiennement leurs scores de douleur et leur utilisation de médicaments analgésiques dans un journal électronique à l'aide d'outils validés.</a:t>
            </a:r>
          </a:p>
          <a:p>
            <a:r>
              <a:rPr lang="fr-FR" dirty="0"/>
              <a:t>Les scores de douleurs étaient évalués au moyen d’une échelle d'évaluation numérique allant de 0 = aucune douleur à 10 = pire douleur imaginable).</a:t>
            </a:r>
          </a:p>
          <a:p>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35</a:t>
            </a:fld>
            <a:endParaRPr lang="en-GB" dirty="0"/>
          </a:p>
        </p:txBody>
      </p:sp>
    </p:spTree>
    <p:extLst>
      <p:ext uri="{BB962C8B-B14F-4D97-AF65-F5344CB8AC3E}">
        <p14:creationId xmlns:p14="http://schemas.microsoft.com/office/powerpoint/2010/main" val="28373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Points clés:</a:t>
            </a:r>
          </a:p>
          <a:p>
            <a:r>
              <a:rPr lang="fr-FR" dirty="0"/>
              <a:t>-pas de DS entre les groupes</a:t>
            </a:r>
          </a:p>
          <a:p>
            <a:r>
              <a:rPr lang="fr-FR" dirty="0"/>
              <a:t>-patientes majoritairement européennes</a:t>
            </a:r>
          </a:p>
          <a:p>
            <a:r>
              <a:rPr lang="fr-FR" dirty="0"/>
              <a:t>-la plupart avait un dg d’endométriose depuis moins de 5 ans</a:t>
            </a:r>
          </a:p>
          <a:p>
            <a:r>
              <a:rPr lang="fr-FR" dirty="0"/>
              <a:t>-la DMO était normale, les patientes atteintes d’ostéopénie étaient exclues de l’étude</a:t>
            </a:r>
          </a:p>
          <a:p>
            <a:endParaRPr lang="fr-FR" dirty="0"/>
          </a:p>
          <a:p>
            <a:r>
              <a:rPr lang="fr-FR" dirty="0"/>
              <a:t>Définition z-score: différence entre la DMO mesurée par ostéodensitométrie chez la patiente et la valeur moyenne des personnes de même âge et de même sexe.</a:t>
            </a:r>
          </a:p>
          <a:p>
            <a:pPr algn="just">
              <a:spcAft>
                <a:spcPts val="750"/>
              </a:spcAft>
            </a:pPr>
            <a:r>
              <a:rPr lang="fr-FR" b="0" i="0" dirty="0">
                <a:solidFill>
                  <a:srgbClr val="222222"/>
                </a:solidFill>
                <a:effectLst/>
                <a:latin typeface="Open Sans" panose="020B0606030504020204" pitchFamily="34" charset="0"/>
              </a:rPr>
              <a:t>La densité osseuse, comme beaucoup de variables biologiques, a une répartition gaussienne. Par conséquent, 95 % des individus ont une valeur de densité située entre Z = + 2 et Z = -2</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39</a:t>
            </a:fld>
            <a:endParaRPr lang="en-GB" dirty="0"/>
          </a:p>
        </p:txBody>
      </p:sp>
    </p:spTree>
    <p:extLst>
      <p:ext uri="{BB962C8B-B14F-4D97-AF65-F5344CB8AC3E}">
        <p14:creationId xmlns:p14="http://schemas.microsoft.com/office/powerpoint/2010/main" val="243413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Points clés:</a:t>
            </a:r>
          </a:p>
          <a:p>
            <a:r>
              <a:rPr lang="fr-FR" dirty="0"/>
              <a:t>-Score moyen de dysménorrhée élevé, sévère chez plus de la moitié des patientes</a:t>
            </a:r>
          </a:p>
          <a:p>
            <a:r>
              <a:rPr lang="fr-FR" dirty="0"/>
              <a:t>-Score moyen de DPNM et de dyspareunie un peu moins élevé</a:t>
            </a:r>
          </a:p>
          <a:p>
            <a:r>
              <a:rPr lang="fr-FR" dirty="0"/>
              <a:t>-Score moyen EHP-30 sur le domaine de la douleur montre une altération de la qualité de vie des patientes (plus le score est bas, meilleure est la </a:t>
            </a:r>
            <a:r>
              <a:rPr lang="fr-FR" dirty="0" err="1"/>
              <a:t>QdV</a:t>
            </a:r>
            <a:r>
              <a:rPr lang="fr-FR" dirty="0"/>
              <a:t>)</a:t>
            </a:r>
          </a:p>
          <a:p>
            <a:r>
              <a:rPr lang="fr-FR" dirty="0"/>
              <a:t>-Plus de 90% des patientes utilisaient des analgésiques et notamment des opiacés (plus d’utilisatrices d’opiacés dans SPIRIT 2)</a:t>
            </a:r>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40</a:t>
            </a:fld>
            <a:endParaRPr lang="en-GB" dirty="0"/>
          </a:p>
        </p:txBody>
      </p:sp>
    </p:spTree>
    <p:extLst>
      <p:ext uri="{BB962C8B-B14F-4D97-AF65-F5344CB8AC3E}">
        <p14:creationId xmlns:p14="http://schemas.microsoft.com/office/powerpoint/2010/main" val="1606809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41</a:t>
            </a:fld>
            <a:endParaRPr lang="en-GB" dirty="0"/>
          </a:p>
        </p:txBody>
      </p:sp>
    </p:spTree>
    <p:extLst>
      <p:ext uri="{BB962C8B-B14F-4D97-AF65-F5344CB8AC3E}">
        <p14:creationId xmlns:p14="http://schemas.microsoft.com/office/powerpoint/2010/main" val="420869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tint val="75000"/>
                  </a:prstClr>
                </a:solidFill>
                <a:latin typeface="Calibri"/>
              </a:rPr>
              <a:t>* p-value is analysis with baseline pain score (dysmenorrhoea or </a:t>
            </a:r>
            <a:r>
              <a:rPr lang="en-GB" sz="1200" dirty="0" err="1">
                <a:solidFill>
                  <a:prstClr val="black">
                    <a:tint val="75000"/>
                  </a:prstClr>
                </a:solidFill>
                <a:latin typeface="Calibri"/>
              </a:rPr>
              <a:t>nonmenstrual</a:t>
            </a:r>
            <a:r>
              <a:rPr lang="en-GB" sz="1200" dirty="0">
                <a:solidFill>
                  <a:prstClr val="black">
                    <a:tint val="75000"/>
                  </a:prstClr>
                </a:solidFill>
                <a:latin typeface="Calibri"/>
              </a:rPr>
              <a:t> pelvic pain) and the stratification factors (geographic region: North America vs. rest of world; years since surgical endometriosis diagnosis: &lt;5 years vs. ≥5 years) as covariates </a:t>
            </a:r>
          </a:p>
          <a:p>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44</a:t>
            </a:fld>
            <a:endParaRPr lang="en-GB" dirty="0"/>
          </a:p>
        </p:txBody>
      </p:sp>
    </p:spTree>
    <p:extLst>
      <p:ext uri="{BB962C8B-B14F-4D97-AF65-F5344CB8AC3E}">
        <p14:creationId xmlns:p14="http://schemas.microsoft.com/office/powerpoint/2010/main" val="311721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C2BD66-413F-4326-BBD2-4062A29D1610}" type="slidenum">
              <a:rPr lang="en-GB" smtClean="0"/>
              <a:t>45</a:t>
            </a:fld>
            <a:endParaRPr lang="en-GB" dirty="0"/>
          </a:p>
        </p:txBody>
      </p:sp>
    </p:spTree>
    <p:extLst>
      <p:ext uri="{BB962C8B-B14F-4D97-AF65-F5344CB8AC3E}">
        <p14:creationId xmlns:p14="http://schemas.microsoft.com/office/powerpoint/2010/main" val="77229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C2BD66-413F-4326-BBD2-4062A29D1610}" type="slidenum">
              <a:rPr lang="en-GB" smtClean="0"/>
              <a:t>48</a:t>
            </a:fld>
            <a:endParaRPr lang="en-GB" dirty="0"/>
          </a:p>
        </p:txBody>
      </p:sp>
    </p:spTree>
    <p:extLst>
      <p:ext uri="{BB962C8B-B14F-4D97-AF65-F5344CB8AC3E}">
        <p14:creationId xmlns:p14="http://schemas.microsoft.com/office/powerpoint/2010/main" val="355589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Point </a:t>
            </a:r>
            <a:r>
              <a:rPr lang="en-GB" dirty="0" err="1"/>
              <a:t>clés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Réduction</a:t>
            </a:r>
            <a:r>
              <a:rPr lang="en-GB" dirty="0"/>
              <a:t> de 40 à 46% des </a:t>
            </a:r>
            <a:r>
              <a:rPr lang="en-GB" dirty="0" err="1"/>
              <a:t>dyspareunies</a:t>
            </a:r>
            <a:r>
              <a:rPr lang="en-GB" dirty="0"/>
              <a:t> entre inclusion et S24</a:t>
            </a:r>
          </a:p>
          <a:p>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51</a:t>
            </a:fld>
            <a:endParaRPr lang="en-GB" dirty="0"/>
          </a:p>
        </p:txBody>
      </p:sp>
    </p:spTree>
    <p:extLst>
      <p:ext uri="{BB962C8B-B14F-4D97-AF65-F5344CB8AC3E}">
        <p14:creationId xmlns:p14="http://schemas.microsoft.com/office/powerpoint/2010/main" val="243833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2600" y="696913"/>
            <a:ext cx="3505200" cy="2628900"/>
          </a:xfrm>
        </p:spPr>
      </p:sp>
      <p:sp>
        <p:nvSpPr>
          <p:cNvPr id="3" name="Notes Placeholder 2"/>
          <p:cNvSpPr>
            <a:spLocks noGrp="1"/>
          </p:cNvSpPr>
          <p:nvPr>
            <p:ph type="body" idx="1"/>
          </p:nvPr>
        </p:nvSpPr>
        <p:spPr/>
        <p:txBody>
          <a:bodyPr/>
          <a:lstStyle/>
          <a:p>
            <a:endParaRPr lang="en-US" dirty="0"/>
          </a:p>
        </p:txBody>
      </p:sp>
      <p:sp>
        <p:nvSpPr>
          <p:cNvPr id="8" name="TextBox 7">
            <a:extLst>
              <a:ext uri="{FF2B5EF4-FFF2-40B4-BE49-F238E27FC236}">
                <a16:creationId xmlns:a16="http://schemas.microsoft.com/office/drawing/2014/main" id="{E6BA305D-68E0-CA69-9105-6411C6AD37EA}"/>
              </a:ext>
            </a:extLst>
          </p:cNvPr>
          <p:cNvSpPr txBox="1"/>
          <p:nvPr/>
        </p:nvSpPr>
        <p:spPr>
          <a:xfrm>
            <a:off x="12700" y="1416050"/>
            <a:ext cx="1130300" cy="341632"/>
          </a:xfrm>
          <a:prstGeom prst="rect">
            <a:avLst/>
          </a:prstGeom>
          <a:noFill/>
          <a:ln w="6350">
            <a:solidFill>
              <a:srgbClr val="FF0000"/>
            </a:solidFill>
            <a:prstDash val="solid"/>
          </a:ln>
        </p:spPr>
        <p:txBody>
          <a:bodyPr vert="horz" wrap="square" lIns="9144" tIns="9144" rIns="9144" bIns="9144" rtlCol="0">
            <a:spAutoFit/>
          </a:bodyPr>
          <a:lstStyle/>
          <a:p>
            <a:r>
              <a:rPr lang="en-US" sz="700" dirty="0">
                <a:latin typeface="Arial" panose="020B0604020202020204" pitchFamily="34" charset="0"/>
              </a:rPr>
              <a:t>Giudice-Lancet-2022.</a:t>
            </a:r>
          </a:p>
          <a:p>
            <a:endParaRPr lang="en-US" sz="700" dirty="0">
              <a:latin typeface="Arial" panose="020B0604020202020204" pitchFamily="34" charset="0"/>
            </a:endParaRPr>
          </a:p>
          <a:p>
            <a:r>
              <a:rPr lang="en-US" sz="700" dirty="0">
                <a:latin typeface="Arial" panose="020B0604020202020204" pitchFamily="34" charset="0"/>
              </a:rPr>
              <a:t>P7, fig 2.</a:t>
            </a:r>
          </a:p>
        </p:txBody>
      </p:sp>
    </p:spTree>
    <p:extLst>
      <p:ext uri="{BB962C8B-B14F-4D97-AF65-F5344CB8AC3E}">
        <p14:creationId xmlns:p14="http://schemas.microsoft.com/office/powerpoint/2010/main" val="201139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97D255B-E7CC-723D-0D81-5993E1720F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67D22EC7-E1DE-C524-8F60-F881D975E5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fr-FR"/>
          </a:p>
        </p:txBody>
      </p:sp>
      <p:sp>
        <p:nvSpPr>
          <p:cNvPr id="24580" name="Slide Number Placeholder 3">
            <a:extLst>
              <a:ext uri="{FF2B5EF4-FFF2-40B4-BE49-F238E27FC236}">
                <a16:creationId xmlns:a16="http://schemas.microsoft.com/office/drawing/2014/main" id="{3A040140-2F51-B9DB-3D6C-28C3746614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74F0B4B-04DE-4644-8302-CB34F9B4DD39}" type="slidenum">
              <a:rPr lang="fr-FR" altLang="fr-FR"/>
              <a:pPr>
                <a:spcBef>
                  <a:spcPct val="0"/>
                </a:spcBef>
              </a:pPr>
              <a:t>6</a:t>
            </a:fld>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2600" y="696913"/>
            <a:ext cx="3505200" cy="2628900"/>
          </a:xfrm>
        </p:spPr>
      </p:sp>
      <p:sp>
        <p:nvSpPr>
          <p:cNvPr id="3" name="Notes Placeholder 2"/>
          <p:cNvSpPr>
            <a:spLocks noGrp="1"/>
          </p:cNvSpPr>
          <p:nvPr>
            <p:ph type="body" idx="1"/>
          </p:nvPr>
        </p:nvSpPr>
        <p:spPr/>
        <p:txBody>
          <a:bodyPr/>
          <a:lstStyle/>
          <a:p>
            <a:endParaRPr lang="en-US" dirty="0"/>
          </a:p>
        </p:txBody>
      </p:sp>
      <p:sp>
        <p:nvSpPr>
          <p:cNvPr id="8" name="TextBox 7">
            <a:extLst>
              <a:ext uri="{FF2B5EF4-FFF2-40B4-BE49-F238E27FC236}">
                <a16:creationId xmlns:a16="http://schemas.microsoft.com/office/drawing/2014/main" id="{E6BA305D-68E0-CA69-9105-6411C6AD37EA}"/>
              </a:ext>
            </a:extLst>
          </p:cNvPr>
          <p:cNvSpPr txBox="1"/>
          <p:nvPr/>
        </p:nvSpPr>
        <p:spPr>
          <a:xfrm>
            <a:off x="12700" y="1416050"/>
            <a:ext cx="1130300" cy="341632"/>
          </a:xfrm>
          <a:prstGeom prst="rect">
            <a:avLst/>
          </a:prstGeom>
          <a:noFill/>
          <a:ln w="6350">
            <a:solidFill>
              <a:srgbClr val="FF0000"/>
            </a:solidFill>
            <a:prstDash val="solid"/>
          </a:ln>
        </p:spPr>
        <p:txBody>
          <a:bodyPr vert="horz" wrap="square" lIns="9144" tIns="9144" rIns="9144" bIns="9144" rtlCol="0">
            <a:spAutoFit/>
          </a:bodyPr>
          <a:lstStyle/>
          <a:p>
            <a:r>
              <a:rPr lang="en-US" sz="700" dirty="0">
                <a:latin typeface="Arial" panose="020B0604020202020204" pitchFamily="34" charset="0"/>
              </a:rPr>
              <a:t>Giudice-Lancet-2022.</a:t>
            </a:r>
          </a:p>
          <a:p>
            <a:endParaRPr lang="en-US" sz="700" dirty="0">
              <a:latin typeface="Arial" panose="020B0604020202020204" pitchFamily="34" charset="0"/>
            </a:endParaRPr>
          </a:p>
          <a:p>
            <a:r>
              <a:rPr lang="en-US" sz="700" dirty="0">
                <a:latin typeface="Arial" panose="020B0604020202020204" pitchFamily="34" charset="0"/>
              </a:rPr>
              <a:t>P7, fig 2.</a:t>
            </a:r>
          </a:p>
        </p:txBody>
      </p:sp>
    </p:spTree>
    <p:extLst>
      <p:ext uri="{BB962C8B-B14F-4D97-AF65-F5344CB8AC3E}">
        <p14:creationId xmlns:p14="http://schemas.microsoft.com/office/powerpoint/2010/main" val="3935614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377"/>
            <a:r>
              <a:rPr lang="en-US" dirty="0">
                <a:solidFill>
                  <a:prstClr val="black">
                    <a:tint val="75000"/>
                  </a:prstClr>
                </a:solidFill>
                <a:latin typeface="Calibri"/>
              </a:rPr>
              <a:t>Data are n (%). The remaining adverse events each occurred in &lt; 10 patients in any group.</a:t>
            </a:r>
          </a:p>
          <a:p>
            <a:pPr defTabSz="914377"/>
            <a:r>
              <a:rPr lang="en-US" dirty="0">
                <a:solidFill>
                  <a:prstClr val="black">
                    <a:tint val="75000"/>
                  </a:prstClr>
                </a:solidFill>
                <a:latin typeface="Calibri"/>
              </a:rPr>
              <a:t>AE = adverse event; CT = combination therapy.</a:t>
            </a:r>
          </a:p>
          <a:p>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56</a:t>
            </a:fld>
            <a:endParaRPr lang="en-GB" dirty="0"/>
          </a:p>
        </p:txBody>
      </p:sp>
    </p:spTree>
    <p:extLst>
      <p:ext uri="{BB962C8B-B14F-4D97-AF65-F5344CB8AC3E}">
        <p14:creationId xmlns:p14="http://schemas.microsoft.com/office/powerpoint/2010/main" val="3053998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E6E447-CB92-41E7-89EB-73B2AD76D4CF}" type="slidenum">
              <a:rPr lang="en-US" smtClean="0"/>
              <a:t>57</a:t>
            </a:fld>
            <a:endParaRPr lang="en-US"/>
          </a:p>
        </p:txBody>
      </p:sp>
    </p:spTree>
    <p:extLst>
      <p:ext uri="{BB962C8B-B14F-4D97-AF65-F5344CB8AC3E}">
        <p14:creationId xmlns:p14="http://schemas.microsoft.com/office/powerpoint/2010/main" val="1205264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7C49293-3CFC-66A5-6367-9AA6675657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1A75C374-DA43-563E-7526-DDA7EC751E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p>
        </p:txBody>
      </p:sp>
      <p:sp>
        <p:nvSpPr>
          <p:cNvPr id="61444" name="Slide Number Placeholder 3">
            <a:extLst>
              <a:ext uri="{FF2B5EF4-FFF2-40B4-BE49-F238E27FC236}">
                <a16:creationId xmlns:a16="http://schemas.microsoft.com/office/drawing/2014/main" id="{45F9FB9B-05C8-892A-D214-59B198BC66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ADFC8FA-EE0A-448E-9B19-8E749BED7C42}" type="slidenum">
              <a:rPr lang="en-US" altLang="fr-FR">
                <a:solidFill>
                  <a:srgbClr val="000000"/>
                </a:solidFill>
              </a:rPr>
              <a:pPr>
                <a:spcBef>
                  <a:spcPct val="0"/>
                </a:spcBef>
              </a:pPr>
              <a:t>61</a:t>
            </a:fld>
            <a:endParaRPr lang="en-US" altLang="fr-F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81F6B12-C926-934E-0091-6A72ACAE4B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53C10DEB-56D8-4851-055B-3446CD2C5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fr-FR"/>
          </a:p>
        </p:txBody>
      </p:sp>
      <p:sp>
        <p:nvSpPr>
          <p:cNvPr id="26628" name="Slide Number Placeholder 3">
            <a:extLst>
              <a:ext uri="{FF2B5EF4-FFF2-40B4-BE49-F238E27FC236}">
                <a16:creationId xmlns:a16="http://schemas.microsoft.com/office/drawing/2014/main" id="{6F26B12D-5846-3250-0E59-7430E5F308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540F36C-10E8-49DE-8E7E-C407E6541920}" type="slidenum">
              <a:rPr lang="fr-FR" altLang="fr-FR"/>
              <a:pPr>
                <a:spcBef>
                  <a:spcPct val="0"/>
                </a:spcBef>
              </a:pPr>
              <a:t>7</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F7C6D73-FE80-050F-1BF6-673027A5A7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7CC278C-213F-7532-8E59-168D06B6B5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fr-FR"/>
          </a:p>
        </p:txBody>
      </p:sp>
      <p:sp>
        <p:nvSpPr>
          <p:cNvPr id="29700" name="Slide Number Placeholder 3">
            <a:extLst>
              <a:ext uri="{FF2B5EF4-FFF2-40B4-BE49-F238E27FC236}">
                <a16:creationId xmlns:a16="http://schemas.microsoft.com/office/drawing/2014/main" id="{1ED46A48-CB25-4E81-ED7A-E058DF3319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C15C994-BAB4-4500-B943-3BEB8DF58615}" type="slidenum">
              <a:rPr lang="fr-FR" altLang="fr-FR">
                <a:solidFill>
                  <a:srgbClr val="000000"/>
                </a:solidFill>
              </a:rPr>
              <a:pPr>
                <a:spcBef>
                  <a:spcPct val="0"/>
                </a:spcBef>
              </a:pPr>
              <a:t>9</a:t>
            </a:fld>
            <a:endParaRPr lang="fr-FR" altLang="fr-F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2260810D-4DCC-3A04-14BC-EA91D8D82B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CBA773A3-0181-8606-F856-FA85671669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fr-FR"/>
          </a:p>
        </p:txBody>
      </p:sp>
      <p:sp>
        <p:nvSpPr>
          <p:cNvPr id="33796" name="Slide Number Placeholder 3">
            <a:extLst>
              <a:ext uri="{FF2B5EF4-FFF2-40B4-BE49-F238E27FC236}">
                <a16:creationId xmlns:a16="http://schemas.microsoft.com/office/drawing/2014/main" id="{DEE08E5C-95F2-1C09-82E8-21DCCFF838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6FE5B00-4B0B-4250-8B50-38F3E1DF0916}" type="slidenum">
              <a:rPr lang="fr-FR" altLang="fr-FR">
                <a:solidFill>
                  <a:srgbClr val="000000"/>
                </a:solidFill>
              </a:rPr>
              <a:pPr>
                <a:spcBef>
                  <a:spcPct val="0"/>
                </a:spcBef>
              </a:pPr>
              <a:t>12</a:t>
            </a:fld>
            <a:endParaRPr lang="fr-FR" altLang="fr-F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a:t>
            </a:r>
            <a:r>
              <a:rPr lang="fr-FR" dirty="0" err="1"/>
              <a:t>rélugolix</a:t>
            </a:r>
            <a:r>
              <a:rPr lang="fr-FR" dirty="0"/>
              <a:t> est une molécule non peptidique et de petit poids moléculaire contrairement aux antagonistes de la GnRH par voie injectable utilisés en AMP tels que le </a:t>
            </a:r>
            <a:r>
              <a:rPr lang="fr-FR" dirty="0" err="1"/>
              <a:t>Ganirélix</a:t>
            </a:r>
            <a:r>
              <a:rPr lang="fr-FR" dirty="0"/>
              <a:t> ou le </a:t>
            </a:r>
            <a:r>
              <a:rPr lang="fr-FR" dirty="0" err="1"/>
              <a:t>Cétrorélix</a:t>
            </a:r>
            <a:r>
              <a:rPr lang="fr-FR" dirty="0"/>
              <a:t>. </a:t>
            </a:r>
          </a:p>
          <a:p>
            <a:r>
              <a:rPr lang="fr-FR" dirty="0"/>
              <a:t>En effet, les antagonistes par voie injectable sont des peptides de haut poids moléculaire qui ne peuvent pas être administrés par voie orale en raison :</a:t>
            </a:r>
          </a:p>
          <a:p>
            <a:r>
              <a:rPr lang="fr-FR" dirty="0"/>
              <a:t>- de leur dégradation dans l'environnement acide et riche en protéases du tractus gastro-intestinal</a:t>
            </a:r>
          </a:p>
          <a:p>
            <a:r>
              <a:rPr lang="fr-FR" dirty="0"/>
              <a:t>-de leur poids moléculaire élevé entraînant une faible absorption par le tractus intestinal lorsqu'ils sont administrés par voie orale.</a:t>
            </a:r>
          </a:p>
          <a:p>
            <a:endParaRPr lang="fr-FR" dirty="0"/>
          </a:p>
          <a:p>
            <a:r>
              <a:rPr lang="fr-FR" dirty="0"/>
              <a:t>Demi-vie </a:t>
            </a:r>
            <a:r>
              <a:rPr lang="fr-FR" dirty="0" err="1"/>
              <a:t>Relugolix</a:t>
            </a:r>
            <a:r>
              <a:rPr lang="fr-FR" dirty="0"/>
              <a:t>: 25h</a:t>
            </a:r>
          </a:p>
          <a:p>
            <a:r>
              <a:rPr lang="fr-FR" dirty="0"/>
              <a:t>Demi-vie </a:t>
            </a:r>
            <a:r>
              <a:rPr lang="fr-FR" dirty="0" err="1"/>
              <a:t>Linzagolix</a:t>
            </a:r>
            <a:r>
              <a:rPr lang="fr-FR" dirty="0"/>
              <a:t> : 15h </a:t>
            </a:r>
          </a:p>
          <a:p>
            <a:r>
              <a:rPr lang="fr-FR" dirty="0"/>
              <a:t>Après 1 jour, la moitié de la dose de </a:t>
            </a:r>
            <a:r>
              <a:rPr lang="fr-FR" dirty="0" err="1"/>
              <a:t>Relugolix</a:t>
            </a:r>
            <a:r>
              <a:rPr lang="fr-FR" dirty="0"/>
              <a:t> reste alors que c’est moins pour </a:t>
            </a:r>
            <a:r>
              <a:rPr lang="fr-FR" dirty="0" err="1"/>
              <a:t>Yselty</a:t>
            </a:r>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26</a:t>
            </a:fld>
            <a:endParaRPr lang="en-GB"/>
          </a:p>
        </p:txBody>
      </p:sp>
    </p:spTree>
    <p:extLst>
      <p:ext uri="{BB962C8B-B14F-4D97-AF65-F5344CB8AC3E}">
        <p14:creationId xmlns:p14="http://schemas.microsoft.com/office/powerpoint/2010/main" val="394439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DC925C-AC5B-A54C-B8EC-92D06E85539E}" type="slidenum">
              <a:rPr lang="en-US" smtClean="0"/>
              <a:t>27</a:t>
            </a:fld>
            <a:endParaRPr lang="en-US" dirty="0"/>
          </a:p>
        </p:txBody>
      </p:sp>
    </p:spTree>
    <p:extLst>
      <p:ext uri="{BB962C8B-B14F-4D97-AF65-F5344CB8AC3E}">
        <p14:creationId xmlns:p14="http://schemas.microsoft.com/office/powerpoint/2010/main" val="292973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Segoe UI" panose="020B0502040204020203" pitchFamily="34" charset="0"/>
              </a:rPr>
              <a:t>Effet </a:t>
            </a:r>
            <a:r>
              <a:rPr lang="fr-FR" sz="1200" dirty="0" err="1">
                <a:effectLst/>
                <a:latin typeface="Segoe UI" panose="020B0502040204020203" pitchFamily="34" charset="0"/>
              </a:rPr>
              <a:t>flare</a:t>
            </a:r>
            <a:r>
              <a:rPr lang="fr-FR" sz="1200" dirty="0">
                <a:effectLst/>
                <a:latin typeface="Segoe UI" panose="020B0502040204020203" pitchFamily="34" charset="0"/>
              </a:rPr>
              <a:t> up avec les agonistes: élévation des taux de LH et de FSH donc augmentation E2/</a:t>
            </a:r>
            <a:r>
              <a:rPr lang="fr-FR" sz="1200" dirty="0" err="1">
                <a:effectLst/>
                <a:latin typeface="Segoe UI" panose="020B0502040204020203" pitchFamily="34" charset="0"/>
              </a:rPr>
              <a:t>ProG</a:t>
            </a:r>
            <a:r>
              <a:rPr lang="fr-FR" sz="1200" dirty="0">
                <a:effectLst/>
                <a:latin typeface="Segoe UI" panose="020B0502040204020203" pitchFamily="34" charset="0"/>
              </a:rPr>
              <a:t> ou </a:t>
            </a:r>
            <a:r>
              <a:rPr lang="fr-FR" sz="1200" dirty="0" err="1">
                <a:effectLst/>
                <a:latin typeface="Segoe UI" panose="020B0502040204020203" pitchFamily="34" charset="0"/>
              </a:rPr>
              <a:t>testo</a:t>
            </a:r>
            <a:r>
              <a:rPr lang="fr-FR" sz="1200" dirty="0">
                <a:effectLst/>
                <a:latin typeface="Segoe UI" panose="020B0502040204020203" pitchFamily="34" charset="0"/>
              </a:rPr>
              <a:t>; qui nécessite une phase de désensibilisation</a:t>
            </a:r>
            <a:endParaRPr lang="en-US" dirty="0"/>
          </a:p>
          <a:p>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28</a:t>
            </a:fld>
            <a:endParaRPr lang="en-GB" dirty="0"/>
          </a:p>
        </p:txBody>
      </p:sp>
    </p:spTree>
    <p:extLst>
      <p:ext uri="{BB962C8B-B14F-4D97-AF65-F5344CB8AC3E}">
        <p14:creationId xmlns:p14="http://schemas.microsoft.com/office/powerpoint/2010/main" val="11195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t>
            </a:r>
            <a:r>
              <a:rPr lang="fr-FR" dirty="0" err="1"/>
              <a:t>add</a:t>
            </a:r>
            <a:r>
              <a:rPr lang="fr-FR" dirty="0"/>
              <a:t>-back thérapie consiste à réintroduire une faible dose d’estrogènes, suffisante pour pallier les effets secondaires générés par les analogues de la GnRH (agonistes ou antagonistes de la GnRH) mais insuffisante pour agir sur les lésions (l’endométriose étant une pathologie </a:t>
            </a:r>
            <a:r>
              <a:rPr lang="fr-FR" dirty="0" err="1"/>
              <a:t>estrogéno</a:t>
            </a:r>
            <a:r>
              <a:rPr lang="fr-FR" dirty="0"/>
              <a:t>-dépendante).</a:t>
            </a:r>
          </a:p>
          <a:p>
            <a:endParaRPr lang="fr-FR" dirty="0"/>
          </a:p>
        </p:txBody>
      </p:sp>
      <p:sp>
        <p:nvSpPr>
          <p:cNvPr id="4" name="Espace réservé du numéro de diapositive 3"/>
          <p:cNvSpPr>
            <a:spLocks noGrp="1"/>
          </p:cNvSpPr>
          <p:nvPr>
            <p:ph type="sldNum" sz="quarter" idx="5"/>
          </p:nvPr>
        </p:nvSpPr>
        <p:spPr/>
        <p:txBody>
          <a:bodyPr/>
          <a:lstStyle/>
          <a:p>
            <a:fld id="{64C2BD66-413F-4326-BBD2-4062A29D1610}" type="slidenum">
              <a:rPr lang="en-GB" smtClean="0"/>
              <a:t>31</a:t>
            </a:fld>
            <a:endParaRPr lang="en-GB" dirty="0"/>
          </a:p>
        </p:txBody>
      </p:sp>
    </p:spTree>
    <p:extLst>
      <p:ext uri="{BB962C8B-B14F-4D97-AF65-F5344CB8AC3E}">
        <p14:creationId xmlns:p14="http://schemas.microsoft.com/office/powerpoint/2010/main" val="1013625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D27F03B-95E1-9CE6-E78F-7274C1659B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20638"/>
            <a:ext cx="34988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0BEAF1ED-FBDA-9B15-ADA0-A8A4C74E05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3613" y="20638"/>
            <a:ext cx="56245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32673A8D-5AD9-2615-C7A7-5FEC7D079CD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638" y="2817813"/>
            <a:ext cx="7669212"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FB97A85-C942-9E44-C4BD-C7A2B3E5428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2863" y="2819400"/>
            <a:ext cx="14605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42AAD503-A727-5B15-53E7-65B3AC596C68}"/>
              </a:ext>
            </a:extLst>
          </p:cNvPr>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638" y="5089525"/>
            <a:ext cx="90979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9A9E715-82D5-0414-1AA3-B4F8583BB6B8}"/>
              </a:ext>
            </a:extLst>
          </p:cNvPr>
          <p:cNvSpPr/>
          <p:nvPr userDrawn="1"/>
        </p:nvSpPr>
        <p:spPr>
          <a:xfrm>
            <a:off x="8755063" y="247015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47F28"/>
              </a:solidFill>
            </a:endParaRPr>
          </a:p>
        </p:txBody>
      </p:sp>
      <p:sp>
        <p:nvSpPr>
          <p:cNvPr id="15" name="Text Placeholder 15"/>
          <p:cNvSpPr>
            <a:spLocks noGrp="1"/>
          </p:cNvSpPr>
          <p:nvPr>
            <p:ph type="body" sz="quarter" idx="14"/>
          </p:nvPr>
        </p:nvSpPr>
        <p:spPr>
          <a:xfrm>
            <a:off x="3581400" y="1295400"/>
            <a:ext cx="5105400" cy="1416269"/>
          </a:xfrm>
        </p:spPr>
        <p:txBody>
          <a:bodyPr anchor="b">
            <a:normAutofit/>
          </a:bodyPr>
          <a:lstStyle>
            <a:lvl1pPr algn="r" eaLnBrk="1" latinLnBrk="0" hangingPunct="1">
              <a:buNone/>
              <a:defRPr kumimoji="0" lang="fr-FR" sz="2200" kern="1200">
                <a:solidFill>
                  <a:schemeClr val="tx1">
                    <a:lumMod val="75000"/>
                    <a:lumOff val="25000"/>
                  </a:schemeClr>
                </a:solidFill>
                <a:latin typeface="Calibri" pitchFamily="34" charset="0"/>
                <a:ea typeface="+mn-ea"/>
                <a:cs typeface="+mn-cs"/>
              </a:defRPr>
            </a:lvl1pPr>
          </a:lstStyle>
          <a:p>
            <a:pPr lvl="0"/>
            <a:r>
              <a:rPr lang="fr-FR"/>
              <a:t>Cliquez pour modifier les styles du texte du masque</a:t>
            </a:r>
          </a:p>
        </p:txBody>
      </p:sp>
      <p:sp>
        <p:nvSpPr>
          <p:cNvPr id="2" name="Title 1"/>
          <p:cNvSpPr>
            <a:spLocks noGrp="1"/>
          </p:cNvSpPr>
          <p:nvPr>
            <p:ph type="title"/>
          </p:nvPr>
        </p:nvSpPr>
        <p:spPr>
          <a:xfrm>
            <a:off x="106344" y="4114800"/>
            <a:ext cx="7315200" cy="914400"/>
          </a:xfrm>
        </p:spPr>
        <p:txBody>
          <a:bodyPr anchor="b">
            <a:normAutofit/>
          </a:bodyPr>
          <a:lstStyle>
            <a:lvl1pPr marL="0" indent="0" eaLnBrk="1" latinLnBrk="0" hangingPunct="1">
              <a:defRPr kumimoji="0" lang="fr-FR" sz="3600" b="1" kern="1200" baseline="0">
                <a:solidFill>
                  <a:schemeClr val="bg1"/>
                </a:solidFill>
                <a:latin typeface="Arial" pitchFamily="34" charset="0"/>
                <a:ea typeface="+mn-ea"/>
                <a:cs typeface="Arial" pitchFamily="34" charset="0"/>
              </a:defRPr>
            </a:lvl1pPr>
          </a:lstStyle>
          <a:p>
            <a:pPr lvl="0"/>
            <a:endParaRPr/>
          </a:p>
        </p:txBody>
      </p:sp>
      <p:sp>
        <p:nvSpPr>
          <p:cNvPr id="9" name="Date Placeholder 3">
            <a:extLst>
              <a:ext uri="{FF2B5EF4-FFF2-40B4-BE49-F238E27FC236}">
                <a16:creationId xmlns:a16="http://schemas.microsoft.com/office/drawing/2014/main" id="{0BCED7FF-43BE-8F2B-EAB4-7899220A52C2}"/>
              </a:ext>
            </a:extLst>
          </p:cNvPr>
          <p:cNvSpPr>
            <a:spLocks noGrp="1"/>
          </p:cNvSpPr>
          <p:nvPr>
            <p:ph type="dt" sz="half" idx="15"/>
          </p:nvPr>
        </p:nvSpPr>
        <p:spPr/>
        <p:txBody>
          <a:bodyPr/>
          <a:lstStyle>
            <a:lvl1pPr>
              <a:defRPr smtClean="0">
                <a:solidFill>
                  <a:schemeClr val="bg1"/>
                </a:solidFill>
              </a:defRPr>
            </a:lvl1pPr>
          </a:lstStyle>
          <a:p>
            <a:pPr>
              <a:defRPr/>
            </a:pPr>
            <a:fld id="{4E3EEBE7-118D-43BE-A5E0-F5A1D73F19FA}" type="datetimeFigureOut">
              <a:rPr lang="fr-FR" altLang="fr-FR"/>
              <a:pPr>
                <a:defRPr/>
              </a:pPr>
              <a:t>18/02/2025</a:t>
            </a:fld>
            <a:endParaRPr lang="fr-FR" altLang="fr-FR"/>
          </a:p>
        </p:txBody>
      </p:sp>
      <p:sp>
        <p:nvSpPr>
          <p:cNvPr id="10" name="Footer Placeholder 4">
            <a:extLst>
              <a:ext uri="{FF2B5EF4-FFF2-40B4-BE49-F238E27FC236}">
                <a16:creationId xmlns:a16="http://schemas.microsoft.com/office/drawing/2014/main" id="{8CBCAF41-D006-051E-6A08-7D04BFF3ED90}"/>
              </a:ext>
            </a:extLst>
          </p:cNvPr>
          <p:cNvSpPr>
            <a:spLocks noGrp="1"/>
          </p:cNvSpPr>
          <p:nvPr>
            <p:ph type="ftr" sz="quarter" idx="16"/>
          </p:nvPr>
        </p:nvSpPr>
        <p:spPr/>
        <p:txBody>
          <a:bodyPr/>
          <a:lstStyle>
            <a:lvl1pPr eaLnBrk="1" latinLnBrk="0" hangingPunct="1">
              <a:defRPr kumimoji="0" lang="fr-FR">
                <a:solidFill>
                  <a:schemeClr val="bg1"/>
                </a:solidFill>
              </a:defRPr>
            </a:lvl1pPr>
          </a:lstStyle>
          <a:p>
            <a:pPr>
              <a:defRPr/>
            </a:pPr>
            <a:endParaRPr/>
          </a:p>
        </p:txBody>
      </p:sp>
      <p:sp>
        <p:nvSpPr>
          <p:cNvPr id="11" name="Slide Number Placeholder 5">
            <a:extLst>
              <a:ext uri="{FF2B5EF4-FFF2-40B4-BE49-F238E27FC236}">
                <a16:creationId xmlns:a16="http://schemas.microsoft.com/office/drawing/2014/main" id="{58891FB4-AB4C-CED9-0453-316F03B6606C}"/>
              </a:ext>
            </a:extLst>
          </p:cNvPr>
          <p:cNvSpPr>
            <a:spLocks noGrp="1"/>
          </p:cNvSpPr>
          <p:nvPr>
            <p:ph type="sldNum" sz="quarter" idx="17"/>
          </p:nvPr>
        </p:nvSpPr>
        <p:spPr/>
        <p:txBody>
          <a:bodyPr/>
          <a:lstStyle>
            <a:lvl1pPr>
              <a:defRPr smtClean="0">
                <a:solidFill>
                  <a:schemeClr val="bg1"/>
                </a:solidFill>
              </a:defRPr>
            </a:lvl1pPr>
          </a:lstStyle>
          <a:p>
            <a:pPr>
              <a:defRPr/>
            </a:pPr>
            <a:fld id="{BD419F13-BA77-44E8-9291-92334BB1A78D}" type="slidenum">
              <a:rPr lang="fr-FR" altLang="fr-FR"/>
              <a:pPr>
                <a:defRPr/>
              </a:pPr>
              <a:t>‹N°›</a:t>
            </a:fld>
            <a:endParaRPr lang="fr-FR" altLang="fr-FR"/>
          </a:p>
        </p:txBody>
      </p:sp>
    </p:spTree>
    <p:extLst>
      <p:ext uri="{BB962C8B-B14F-4D97-AF65-F5344CB8AC3E}">
        <p14:creationId xmlns:p14="http://schemas.microsoft.com/office/powerpoint/2010/main" val="325081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édia avec légen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1A0D0B-3BA0-1756-AEE9-1DF1BED202EB}"/>
              </a:ext>
            </a:extLst>
          </p:cNvPr>
          <p:cNvSpPr/>
          <p:nvPr userDrawn="1"/>
        </p:nvSpPr>
        <p:spPr>
          <a:xfrm>
            <a:off x="595313" y="4800600"/>
            <a:ext cx="4873625"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b="1">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lang="fr-FR" sz="1800" b="0" i="1">
                <a:solidFill>
                  <a:schemeClr val="bg1">
                    <a:lumMod val="85000"/>
                  </a:schemeClr>
                </a:solidFill>
                <a:latin typeface="Georgia" pitchFamily="18" charset="0"/>
              </a:defRPr>
            </a:lvl1pPr>
          </a:lstStyle>
          <a:p>
            <a:endParaRPr/>
          </a:p>
        </p:txBody>
      </p:sp>
      <p:sp>
        <p:nvSpPr>
          <p:cNvPr id="9" name="Media Placeholder 8"/>
          <p:cNvSpPr>
            <a:spLocks noGrp="1"/>
          </p:cNvSpPr>
          <p:nvPr>
            <p:ph type="media" sz="quarter" idx="13"/>
          </p:nvPr>
        </p:nvSpPr>
        <p:spPr>
          <a:xfrm>
            <a:off x="587022" y="838200"/>
            <a:ext cx="4873752" cy="3812822"/>
          </a:xfrm>
        </p:spPr>
        <p:txBody>
          <a:bodyPr rtlCol="0">
            <a:normAutofit/>
          </a:bodyPr>
          <a:lstStyle>
            <a:lvl1pPr eaLnBrk="1" latinLnBrk="0" hangingPunct="1">
              <a:buNone/>
              <a:defRPr kumimoji="0" lang="fr-FR"/>
            </a:lvl1pPr>
          </a:lstStyle>
          <a:p>
            <a:pPr lvl="0"/>
            <a:endParaRPr lang="fr-FR" noProof="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lang="fr-FR" sz="2400">
                <a:solidFill>
                  <a:schemeClr val="bg1"/>
                </a:solidFill>
              </a:defRPr>
            </a:lvl1pPr>
          </a:lstStyle>
          <a:p>
            <a:pPr lvl="0"/>
            <a:endParaRPr/>
          </a:p>
        </p:txBody>
      </p:sp>
      <p:sp>
        <p:nvSpPr>
          <p:cNvPr id="3" name="Date Placeholder 2">
            <a:extLst>
              <a:ext uri="{FF2B5EF4-FFF2-40B4-BE49-F238E27FC236}">
                <a16:creationId xmlns:a16="http://schemas.microsoft.com/office/drawing/2014/main" id="{91A35A80-1FF6-5BD2-D232-178C7EFFE995}"/>
              </a:ext>
            </a:extLst>
          </p:cNvPr>
          <p:cNvSpPr>
            <a:spLocks noGrp="1"/>
          </p:cNvSpPr>
          <p:nvPr>
            <p:ph type="dt" sz="half" idx="15"/>
          </p:nvPr>
        </p:nvSpPr>
        <p:spPr/>
        <p:txBody>
          <a:bodyPr/>
          <a:lstStyle>
            <a:lvl1pPr>
              <a:defRPr smtClean="0">
                <a:solidFill>
                  <a:schemeClr val="bg1"/>
                </a:solidFill>
              </a:defRPr>
            </a:lvl1pPr>
          </a:lstStyle>
          <a:p>
            <a:pPr>
              <a:defRPr/>
            </a:pPr>
            <a:fld id="{B8A009C6-C514-4082-840A-42256B897C3B}" type="datetimeFigureOut">
              <a:rPr lang="fr-FR" altLang="fr-FR"/>
              <a:pPr>
                <a:defRPr/>
              </a:pPr>
              <a:t>18/02/2025</a:t>
            </a:fld>
            <a:endParaRPr lang="fr-FR" altLang="fr-FR"/>
          </a:p>
        </p:txBody>
      </p:sp>
      <p:sp>
        <p:nvSpPr>
          <p:cNvPr id="4" name="Footer Placeholder 3">
            <a:extLst>
              <a:ext uri="{FF2B5EF4-FFF2-40B4-BE49-F238E27FC236}">
                <a16:creationId xmlns:a16="http://schemas.microsoft.com/office/drawing/2014/main" id="{F1C730DE-AB2B-18F2-18C6-ECAD3EA9AD93}"/>
              </a:ext>
            </a:extLst>
          </p:cNvPr>
          <p:cNvSpPr>
            <a:spLocks noGrp="1"/>
          </p:cNvSpPr>
          <p:nvPr>
            <p:ph type="ftr" sz="quarter" idx="16"/>
          </p:nvPr>
        </p:nvSpPr>
        <p:spPr/>
        <p:txBody>
          <a:bodyPr/>
          <a:lstStyle>
            <a:lvl1pPr eaLnBrk="1" latinLnBrk="0" hangingPunct="1">
              <a:defRPr kumimoji="0" lang="fr-FR">
                <a:solidFill>
                  <a:schemeClr val="bg1"/>
                </a:solidFill>
              </a:defRPr>
            </a:lvl1pPr>
          </a:lstStyle>
          <a:p>
            <a:pPr>
              <a:defRPr/>
            </a:pPr>
            <a:endParaRPr/>
          </a:p>
        </p:txBody>
      </p:sp>
      <p:sp>
        <p:nvSpPr>
          <p:cNvPr id="5" name="Slide Number Placeholder 4">
            <a:extLst>
              <a:ext uri="{FF2B5EF4-FFF2-40B4-BE49-F238E27FC236}">
                <a16:creationId xmlns:a16="http://schemas.microsoft.com/office/drawing/2014/main" id="{861DEDAC-5452-53B1-CA6F-A48D22548697}"/>
              </a:ext>
            </a:extLst>
          </p:cNvPr>
          <p:cNvSpPr>
            <a:spLocks noGrp="1"/>
          </p:cNvSpPr>
          <p:nvPr>
            <p:ph type="sldNum" sz="quarter" idx="17"/>
          </p:nvPr>
        </p:nvSpPr>
        <p:spPr/>
        <p:txBody>
          <a:bodyPr/>
          <a:lstStyle>
            <a:lvl1pPr>
              <a:defRPr smtClean="0">
                <a:solidFill>
                  <a:schemeClr val="bg1"/>
                </a:solidFill>
              </a:defRPr>
            </a:lvl1pPr>
          </a:lstStyle>
          <a:p>
            <a:pPr>
              <a:defRPr/>
            </a:pPr>
            <a:fld id="{DE688958-B437-48C0-97AD-95704067E705}" type="slidenum">
              <a:rPr lang="fr-FR" altLang="fr-FR"/>
              <a:pPr>
                <a:defRPr/>
              </a:pPr>
              <a:t>‹N°›</a:t>
            </a:fld>
            <a:endParaRPr lang="fr-FR" altLang="fr-FR"/>
          </a:p>
        </p:txBody>
      </p:sp>
    </p:spTree>
    <p:extLst>
      <p:ext uri="{BB962C8B-B14F-4D97-AF65-F5344CB8AC3E}">
        <p14:creationId xmlns:p14="http://schemas.microsoft.com/office/powerpoint/2010/main" val="174703170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BCC359-5615-A6FB-5B98-CF5D6403D393}"/>
              </a:ext>
            </a:extLst>
          </p:cNvPr>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b="1">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lang="fr-FR" sz="1800" b="0" i="1">
                <a:solidFill>
                  <a:schemeClr val="bg1">
                    <a:lumMod val="85000"/>
                  </a:schemeClr>
                </a:solidFill>
                <a:latin typeface="Georgia" pitchFamily="18" charset="0"/>
              </a:defRPr>
            </a:lvl1pPr>
          </a:lstStyle>
          <a:p>
            <a:endParaRP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eaLnBrk="1" latinLnBrk="0" hangingPunct="1">
              <a:buNone/>
              <a:defRPr kumimoji="0" lang="fr-FR" sz="3200"/>
            </a:lvl1pPr>
            <a:lvl2pPr marL="457200" indent="0" eaLnBrk="1" latinLnBrk="0" hangingPunct="1">
              <a:buNone/>
              <a:defRPr kumimoji="0" lang="fr-FR" sz="2800"/>
            </a:lvl2pPr>
            <a:lvl3pPr marL="914400" indent="0" eaLnBrk="1" latinLnBrk="0" hangingPunct="1">
              <a:buNone/>
              <a:defRPr kumimoji="0" lang="fr-FR" sz="2400"/>
            </a:lvl3pPr>
            <a:lvl4pPr marL="1371600" indent="0" eaLnBrk="1" latinLnBrk="0" hangingPunct="1">
              <a:buNone/>
              <a:defRPr kumimoji="0" lang="fr-FR" sz="2000"/>
            </a:lvl4pPr>
            <a:lvl5pPr marL="1828800" indent="0" eaLnBrk="1" latinLnBrk="0" hangingPunct="1">
              <a:buNone/>
              <a:defRPr kumimoji="0" lang="fr-FR" sz="2000"/>
            </a:lvl5pPr>
            <a:lvl6pPr marL="2286000" indent="0" eaLnBrk="1" latinLnBrk="0" hangingPunct="1">
              <a:buNone/>
              <a:defRPr kumimoji="0" lang="fr-FR" sz="2000"/>
            </a:lvl6pPr>
            <a:lvl7pPr marL="2743200" indent="0" eaLnBrk="1" latinLnBrk="0" hangingPunct="1">
              <a:buNone/>
              <a:defRPr kumimoji="0" lang="fr-FR" sz="2000"/>
            </a:lvl7pPr>
            <a:lvl8pPr marL="3200400" indent="0" eaLnBrk="1" latinLnBrk="0" hangingPunct="1">
              <a:buNone/>
              <a:defRPr kumimoji="0" lang="fr-FR" sz="2000"/>
            </a:lvl8pPr>
            <a:lvl9pPr marL="3657600" indent="0" eaLnBrk="1" latinLnBrk="0" hangingPunct="1">
              <a:buNone/>
              <a:defRPr kumimoji="0" lang="fr-FR" sz="2000"/>
            </a:lvl9pPr>
          </a:lstStyle>
          <a:p>
            <a:pPr lvl="0"/>
            <a:endParaRPr lang="fr-FR" noProof="0"/>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lang="fr-FR" sz="1400"/>
            </a:lvl1pPr>
            <a:lvl2pPr marL="457200" indent="0" eaLnBrk="1" latinLnBrk="0" hangingPunct="1">
              <a:buNone/>
              <a:defRPr kumimoji="0" lang="fr-FR" sz="1200"/>
            </a:lvl2pPr>
            <a:lvl3pPr marL="914400" indent="0" eaLnBrk="1" latinLnBrk="0" hangingPunct="1">
              <a:buNone/>
              <a:defRPr kumimoji="0" lang="fr-FR" sz="1000"/>
            </a:lvl3pPr>
            <a:lvl4pPr marL="1371600" indent="0" eaLnBrk="1" latinLnBrk="0" hangingPunct="1">
              <a:buNone/>
              <a:defRPr kumimoji="0" lang="fr-FR" sz="900"/>
            </a:lvl4pPr>
            <a:lvl5pPr marL="1828800" indent="0" eaLnBrk="1" latinLnBrk="0" hangingPunct="1">
              <a:buNone/>
              <a:defRPr kumimoji="0" lang="fr-FR" sz="900"/>
            </a:lvl5pPr>
            <a:lvl6pPr marL="2286000" indent="0" eaLnBrk="1" latinLnBrk="0" hangingPunct="1">
              <a:buNone/>
              <a:defRPr kumimoji="0" lang="fr-FR" sz="900"/>
            </a:lvl6pPr>
            <a:lvl7pPr marL="2743200" indent="0" eaLnBrk="1" latinLnBrk="0" hangingPunct="1">
              <a:buNone/>
              <a:defRPr kumimoji="0" lang="fr-FR" sz="900"/>
            </a:lvl7pPr>
            <a:lvl8pPr marL="3200400" indent="0" eaLnBrk="1" latinLnBrk="0" hangingPunct="1">
              <a:buNone/>
              <a:defRPr kumimoji="0" lang="fr-FR" sz="900"/>
            </a:lvl8pPr>
            <a:lvl9pPr marL="3657600" indent="0" eaLnBrk="1" latinLnBrk="0" hangingPunct="1">
              <a:buNone/>
              <a:defRPr kumimoji="0" lang="fr-FR" sz="900"/>
            </a:lvl9pPr>
          </a:lstStyle>
          <a:p>
            <a:pPr lvl="0"/>
            <a:endParaRPr/>
          </a:p>
        </p:txBody>
      </p:sp>
      <p:sp>
        <p:nvSpPr>
          <p:cNvPr id="6" name="Date Placeholder 4">
            <a:extLst>
              <a:ext uri="{FF2B5EF4-FFF2-40B4-BE49-F238E27FC236}">
                <a16:creationId xmlns:a16="http://schemas.microsoft.com/office/drawing/2014/main" id="{D2D86704-392B-1122-D820-F55878E5D1E3}"/>
              </a:ext>
            </a:extLst>
          </p:cNvPr>
          <p:cNvSpPr>
            <a:spLocks noGrp="1"/>
          </p:cNvSpPr>
          <p:nvPr>
            <p:ph type="dt" sz="half" idx="10"/>
          </p:nvPr>
        </p:nvSpPr>
        <p:spPr/>
        <p:txBody>
          <a:bodyPr/>
          <a:lstStyle>
            <a:lvl1pPr>
              <a:defRPr smtClean="0">
                <a:solidFill>
                  <a:schemeClr val="bg1"/>
                </a:solidFill>
              </a:defRPr>
            </a:lvl1pPr>
          </a:lstStyle>
          <a:p>
            <a:pPr>
              <a:defRPr/>
            </a:pPr>
            <a:fld id="{741129B3-C157-4EA8-BC95-6E84BBB887DE}" type="datetimeFigureOut">
              <a:rPr lang="fr-FR" altLang="fr-FR"/>
              <a:pPr>
                <a:defRPr/>
              </a:pPr>
              <a:t>18/02/2025</a:t>
            </a:fld>
            <a:endParaRPr lang="fr-FR" altLang="fr-FR"/>
          </a:p>
        </p:txBody>
      </p:sp>
      <p:sp>
        <p:nvSpPr>
          <p:cNvPr id="7" name="Footer Placeholder 5">
            <a:extLst>
              <a:ext uri="{FF2B5EF4-FFF2-40B4-BE49-F238E27FC236}">
                <a16:creationId xmlns:a16="http://schemas.microsoft.com/office/drawing/2014/main" id="{602554C0-8A79-2F1E-3F40-BDAE07B3513C}"/>
              </a:ext>
            </a:extLst>
          </p:cNvPr>
          <p:cNvSpPr>
            <a:spLocks noGrp="1"/>
          </p:cNvSpPr>
          <p:nvPr>
            <p:ph type="ftr" sz="quarter" idx="11"/>
          </p:nvPr>
        </p:nvSpPr>
        <p:spPr/>
        <p:txBody>
          <a:bodyPr/>
          <a:lstStyle>
            <a:lvl1pPr eaLnBrk="1" latinLnBrk="0" hangingPunct="1">
              <a:defRPr kumimoji="0" lang="fr-FR">
                <a:solidFill>
                  <a:schemeClr val="bg1"/>
                </a:solidFill>
              </a:defRPr>
            </a:lvl1pPr>
          </a:lstStyle>
          <a:p>
            <a:pPr>
              <a:defRPr/>
            </a:pPr>
            <a:endParaRPr/>
          </a:p>
        </p:txBody>
      </p:sp>
      <p:sp>
        <p:nvSpPr>
          <p:cNvPr id="8" name="Slide Number Placeholder 6">
            <a:extLst>
              <a:ext uri="{FF2B5EF4-FFF2-40B4-BE49-F238E27FC236}">
                <a16:creationId xmlns:a16="http://schemas.microsoft.com/office/drawing/2014/main" id="{70968871-7E04-07FC-A59B-966ACC501BE8}"/>
              </a:ext>
            </a:extLst>
          </p:cNvPr>
          <p:cNvSpPr>
            <a:spLocks noGrp="1"/>
          </p:cNvSpPr>
          <p:nvPr>
            <p:ph type="sldNum" sz="quarter" idx="12"/>
          </p:nvPr>
        </p:nvSpPr>
        <p:spPr/>
        <p:txBody>
          <a:bodyPr/>
          <a:lstStyle>
            <a:lvl1pPr>
              <a:defRPr smtClean="0">
                <a:solidFill>
                  <a:schemeClr val="bg1"/>
                </a:solidFill>
              </a:defRPr>
            </a:lvl1pPr>
          </a:lstStyle>
          <a:p>
            <a:pPr>
              <a:defRPr/>
            </a:pPr>
            <a:fld id="{75353D80-4A3A-47D2-A9EB-FEE0FB8D9ADD}" type="slidenum">
              <a:rPr lang="fr-FR" altLang="fr-FR"/>
              <a:pPr>
                <a:defRPr/>
              </a:pPr>
              <a:t>‹N°›</a:t>
            </a:fld>
            <a:endParaRPr lang="fr-FR" altLang="fr-FR"/>
          </a:p>
        </p:txBody>
      </p:sp>
    </p:spTree>
    <p:extLst>
      <p:ext uri="{BB962C8B-B14F-4D97-AF65-F5344CB8AC3E}">
        <p14:creationId xmlns:p14="http://schemas.microsoft.com/office/powerpoint/2010/main" val="375665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re et texte vert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endParaRPr/>
          </a:p>
          <a:p>
            <a:pPr lvl="1"/>
            <a:endParaRPr/>
          </a:p>
          <a:p>
            <a:pPr lvl="2"/>
            <a:endParaRPr/>
          </a:p>
          <a:p>
            <a:pPr lvl="3"/>
            <a:endParaRPr/>
          </a:p>
          <a:p>
            <a:pPr lvl="4"/>
            <a:endParaRPr/>
          </a:p>
        </p:txBody>
      </p:sp>
      <p:sp>
        <p:nvSpPr>
          <p:cNvPr id="14" name="Title 1"/>
          <p:cNvSpPr>
            <a:spLocks noGrp="1"/>
          </p:cNvSpPr>
          <p:nvPr>
            <p:ph type="title"/>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fr-FR" sz="2800" b="1" kern="1200" baseline="0">
                <a:solidFill>
                  <a:schemeClr val="bg1"/>
                </a:solidFill>
                <a:latin typeface="+mn-lt"/>
                <a:ea typeface="+mn-ea"/>
                <a:cs typeface="+mn-cs"/>
              </a:defRPr>
            </a:lvl1pPr>
          </a:lstStyle>
          <a:p>
            <a:r>
              <a:rPr lang="fr-FR"/>
              <a:t>Cliquez et modifiez le titre</a:t>
            </a:r>
          </a:p>
        </p:txBody>
      </p:sp>
      <p:sp>
        <p:nvSpPr>
          <p:cNvPr id="2" name="Date Placeholder 3">
            <a:extLst>
              <a:ext uri="{FF2B5EF4-FFF2-40B4-BE49-F238E27FC236}">
                <a16:creationId xmlns:a16="http://schemas.microsoft.com/office/drawing/2014/main" id="{D69CA5C8-5E1E-AB43-DCC9-5C200BD90E1B}"/>
              </a:ext>
            </a:extLst>
          </p:cNvPr>
          <p:cNvSpPr>
            <a:spLocks noGrp="1"/>
          </p:cNvSpPr>
          <p:nvPr>
            <p:ph type="dt" sz="half" idx="10"/>
          </p:nvPr>
        </p:nvSpPr>
        <p:spPr/>
        <p:txBody>
          <a:bodyPr/>
          <a:lstStyle>
            <a:lvl1pPr>
              <a:defRPr smtClean="0"/>
            </a:lvl1pPr>
          </a:lstStyle>
          <a:p>
            <a:pPr>
              <a:defRPr/>
            </a:pPr>
            <a:fld id="{831B599B-7A19-48F7-8413-CEAEA3B901DC}" type="datetimeFigureOut">
              <a:rPr lang="fr-FR" altLang="fr-FR"/>
              <a:pPr>
                <a:defRPr/>
              </a:pPr>
              <a:t>18/02/2025</a:t>
            </a:fld>
            <a:endParaRPr lang="fr-FR" altLang="fr-FR"/>
          </a:p>
        </p:txBody>
      </p:sp>
      <p:sp>
        <p:nvSpPr>
          <p:cNvPr id="4" name="Footer Placeholder 4">
            <a:extLst>
              <a:ext uri="{FF2B5EF4-FFF2-40B4-BE49-F238E27FC236}">
                <a16:creationId xmlns:a16="http://schemas.microsoft.com/office/drawing/2014/main" id="{2E8AC252-E158-21C8-87FD-1FD2243D1DCB}"/>
              </a:ext>
            </a:extLst>
          </p:cNvPr>
          <p:cNvSpPr>
            <a:spLocks noGrp="1"/>
          </p:cNvSpPr>
          <p:nvPr>
            <p:ph type="ftr" sz="quarter" idx="11"/>
          </p:nvPr>
        </p:nvSpPr>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FDA863EF-EE44-9684-280B-74C2DEB7DF00}"/>
              </a:ext>
            </a:extLst>
          </p:cNvPr>
          <p:cNvSpPr>
            <a:spLocks noGrp="1"/>
          </p:cNvSpPr>
          <p:nvPr>
            <p:ph type="sldNum" sz="quarter" idx="12"/>
          </p:nvPr>
        </p:nvSpPr>
        <p:spPr/>
        <p:txBody>
          <a:bodyPr/>
          <a:lstStyle>
            <a:lvl1pPr>
              <a:defRPr smtClean="0"/>
            </a:lvl1pPr>
          </a:lstStyle>
          <a:p>
            <a:pPr>
              <a:defRPr/>
            </a:pPr>
            <a:fld id="{5DFF1B38-6AF1-4E72-93A3-AB727045C0CD}" type="slidenum">
              <a:rPr lang="fr-FR" altLang="fr-FR"/>
              <a:pPr>
                <a:defRPr/>
              </a:pPr>
              <a:t>‹N°›</a:t>
            </a:fld>
            <a:endParaRPr lang="fr-FR" altLang="fr-FR"/>
          </a:p>
        </p:txBody>
      </p:sp>
    </p:spTree>
    <p:extLst>
      <p:ext uri="{BB962C8B-B14F-4D97-AF65-F5344CB8AC3E}">
        <p14:creationId xmlns:p14="http://schemas.microsoft.com/office/powerpoint/2010/main" val="3199916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a:endParaRPr/>
          </a:p>
          <a:p>
            <a:pPr lvl="1"/>
            <a:endParaRPr/>
          </a:p>
          <a:p>
            <a:pPr lvl="2"/>
            <a:endParaRPr/>
          </a:p>
          <a:p>
            <a:pPr lvl="3"/>
            <a:endParaRPr/>
          </a:p>
          <a:p>
            <a:pPr lvl="4"/>
            <a:endParaRPr/>
          </a:p>
        </p:txBody>
      </p:sp>
      <p:sp>
        <p:nvSpPr>
          <p:cNvPr id="4" name="Date Placeholder 3">
            <a:extLst>
              <a:ext uri="{FF2B5EF4-FFF2-40B4-BE49-F238E27FC236}">
                <a16:creationId xmlns:a16="http://schemas.microsoft.com/office/drawing/2014/main" id="{4D65A98F-1996-9595-D58F-685EEAA48BB8}"/>
              </a:ext>
            </a:extLst>
          </p:cNvPr>
          <p:cNvSpPr>
            <a:spLocks noGrp="1"/>
          </p:cNvSpPr>
          <p:nvPr>
            <p:ph type="dt" sz="half" idx="10"/>
          </p:nvPr>
        </p:nvSpPr>
        <p:spPr/>
        <p:txBody>
          <a:bodyPr/>
          <a:lstStyle>
            <a:lvl1pPr>
              <a:defRPr smtClean="0">
                <a:solidFill>
                  <a:srgbClr val="474747"/>
                </a:solidFill>
              </a:defRPr>
            </a:lvl1pPr>
          </a:lstStyle>
          <a:p>
            <a:pPr>
              <a:defRPr/>
            </a:pPr>
            <a:fld id="{D1951250-1368-44F5-A425-FF632C31EF5F}" type="datetimeFigureOut">
              <a:rPr lang="fr-FR" altLang="fr-FR"/>
              <a:pPr>
                <a:defRPr/>
              </a:pPr>
              <a:t>18/02/2025</a:t>
            </a:fld>
            <a:endParaRPr lang="fr-FR" altLang="fr-FR"/>
          </a:p>
        </p:txBody>
      </p:sp>
      <p:sp>
        <p:nvSpPr>
          <p:cNvPr id="5" name="Footer Placeholder 4">
            <a:extLst>
              <a:ext uri="{FF2B5EF4-FFF2-40B4-BE49-F238E27FC236}">
                <a16:creationId xmlns:a16="http://schemas.microsoft.com/office/drawing/2014/main" id="{21316F36-7ADC-5743-5283-21229DAB03F3}"/>
              </a:ext>
            </a:extLst>
          </p:cNvPr>
          <p:cNvSpPr>
            <a:spLocks noGrp="1"/>
          </p:cNvSpPr>
          <p:nvPr>
            <p:ph type="ftr" sz="quarter" idx="11"/>
          </p:nvPr>
        </p:nvSpPr>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8C26899E-4A12-43FD-1F6F-BC314C587598}"/>
              </a:ext>
            </a:extLst>
          </p:cNvPr>
          <p:cNvSpPr>
            <a:spLocks noGrp="1"/>
          </p:cNvSpPr>
          <p:nvPr>
            <p:ph type="sldNum" sz="quarter" idx="12"/>
          </p:nvPr>
        </p:nvSpPr>
        <p:spPr/>
        <p:txBody>
          <a:bodyPr/>
          <a:lstStyle>
            <a:lvl1pPr>
              <a:defRPr smtClean="0">
                <a:solidFill>
                  <a:srgbClr val="474747"/>
                </a:solidFill>
              </a:defRPr>
            </a:lvl1pPr>
          </a:lstStyle>
          <a:p>
            <a:pPr>
              <a:defRPr/>
            </a:pPr>
            <a:fld id="{13638615-9975-4F24-BB75-7DA52640C4A6}" type="slidenum">
              <a:rPr lang="fr-FR" altLang="fr-FR"/>
              <a:pPr>
                <a:defRPr/>
              </a:pPr>
              <a:t>‹N°›</a:t>
            </a:fld>
            <a:endParaRPr lang="fr-FR" altLang="fr-FR"/>
          </a:p>
        </p:txBody>
      </p:sp>
    </p:spTree>
    <p:extLst>
      <p:ext uri="{BB962C8B-B14F-4D97-AF65-F5344CB8AC3E}">
        <p14:creationId xmlns:p14="http://schemas.microsoft.com/office/powerpoint/2010/main" val="233235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V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09C6D7D-3413-EABF-B165-6DF271895068}"/>
              </a:ext>
            </a:extLst>
          </p:cNvPr>
          <p:cNvPicPr>
            <a:picLocks noChangeAspect="1"/>
          </p:cNvPicPr>
          <p:nvPr userDrawn="1"/>
        </p:nvPicPr>
        <p:blipFill>
          <a:blip r:embed="rId2">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A5544723-A000-A7EF-DA5E-82EDA2478D2F}"/>
              </a:ext>
            </a:extLst>
          </p:cNvPr>
          <p:cNvSpPr>
            <a:spLocks noGrp="1"/>
          </p:cNvSpPr>
          <p:nvPr>
            <p:ph type="dt" sz="half" idx="10"/>
          </p:nvPr>
        </p:nvSpPr>
        <p:spPr/>
        <p:txBody>
          <a:bodyPr/>
          <a:lstStyle>
            <a:lvl1pPr>
              <a:defRPr smtClean="0"/>
            </a:lvl1pPr>
          </a:lstStyle>
          <a:p>
            <a:pPr>
              <a:defRPr/>
            </a:pPr>
            <a:fld id="{66D64E36-AB90-4531-AD2B-D12B90A50A30}" type="datetimeFigureOut">
              <a:rPr lang="fr-FR" altLang="fr-FR"/>
              <a:pPr>
                <a:defRPr/>
              </a:pPr>
              <a:t>18/02/2025</a:t>
            </a:fld>
            <a:endParaRPr lang="fr-FR" altLang="fr-FR"/>
          </a:p>
        </p:txBody>
      </p:sp>
      <p:sp>
        <p:nvSpPr>
          <p:cNvPr id="4" name="Footer Placeholder 2">
            <a:extLst>
              <a:ext uri="{FF2B5EF4-FFF2-40B4-BE49-F238E27FC236}">
                <a16:creationId xmlns:a16="http://schemas.microsoft.com/office/drawing/2014/main" id="{29671C68-4A26-AAA3-2785-8BA923B3EAB4}"/>
              </a:ext>
            </a:extLst>
          </p:cNvPr>
          <p:cNvSpPr>
            <a:spLocks noGrp="1"/>
          </p:cNvSpPr>
          <p:nvPr>
            <p:ph type="ftr" sz="quarter" idx="11"/>
          </p:nvPr>
        </p:nvSpPr>
        <p:spPr/>
        <p:txBody>
          <a:bodyPr/>
          <a:lstStyle>
            <a:lvl1pPr>
              <a:defRPr/>
            </a:lvl1pPr>
          </a:lstStyle>
          <a:p>
            <a:pPr>
              <a:defRPr/>
            </a:pPr>
            <a:endParaRPr/>
          </a:p>
        </p:txBody>
      </p:sp>
      <p:sp>
        <p:nvSpPr>
          <p:cNvPr id="5" name="Slide Number Placeholder 3">
            <a:extLst>
              <a:ext uri="{FF2B5EF4-FFF2-40B4-BE49-F238E27FC236}">
                <a16:creationId xmlns:a16="http://schemas.microsoft.com/office/drawing/2014/main" id="{3C579163-AC3A-026F-6018-10183473F45D}"/>
              </a:ext>
            </a:extLst>
          </p:cNvPr>
          <p:cNvSpPr>
            <a:spLocks noGrp="1"/>
          </p:cNvSpPr>
          <p:nvPr>
            <p:ph type="sldNum" sz="quarter" idx="12"/>
          </p:nvPr>
        </p:nvSpPr>
        <p:spPr/>
        <p:txBody>
          <a:bodyPr/>
          <a:lstStyle>
            <a:lvl1pPr>
              <a:defRPr smtClean="0"/>
            </a:lvl1pPr>
          </a:lstStyle>
          <a:p>
            <a:pPr>
              <a:defRPr/>
            </a:pPr>
            <a:fld id="{0EBBD352-149E-48B3-9B01-ED0D89379C68}" type="slidenum">
              <a:rPr lang="fr-FR" altLang="fr-FR"/>
              <a:pPr>
                <a:defRPr/>
              </a:pPr>
              <a:t>‹N°›</a:t>
            </a:fld>
            <a:endParaRPr lang="fr-FR" altLang="fr-FR"/>
          </a:p>
        </p:txBody>
      </p:sp>
    </p:spTree>
    <p:extLst>
      <p:ext uri="{BB962C8B-B14F-4D97-AF65-F5344CB8AC3E}">
        <p14:creationId xmlns:p14="http://schemas.microsoft.com/office/powerpoint/2010/main" val="4559312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3581400"/>
            <a:ext cx="8839200" cy="914400"/>
          </a:xfrm>
        </p:spPr>
        <p:txBody>
          <a:bodyPr/>
          <a:lstStyle>
            <a:lvl1pPr>
              <a:defRPr sz="4800"/>
            </a:lvl1pPr>
          </a:lstStyle>
          <a:p>
            <a:r>
              <a:rPr lang="fr-FR"/>
              <a:t>Cliquez pour modifier le style du titre</a:t>
            </a:r>
          </a:p>
        </p:txBody>
      </p:sp>
      <p:sp>
        <p:nvSpPr>
          <p:cNvPr id="11267" name="Rectangle 3"/>
          <p:cNvSpPr>
            <a:spLocks noGrp="1" noChangeArrowheads="1"/>
          </p:cNvSpPr>
          <p:nvPr>
            <p:ph type="subTitle" idx="1"/>
          </p:nvPr>
        </p:nvSpPr>
        <p:spPr>
          <a:xfrm>
            <a:off x="0" y="4495800"/>
            <a:ext cx="8839200" cy="685800"/>
          </a:xfrm>
        </p:spPr>
        <p:txBody>
          <a:bodyPr/>
          <a:lstStyle>
            <a:lvl1pPr marL="0" indent="0" algn="r">
              <a:buFontTx/>
              <a:buNone/>
              <a:defRPr sz="2800"/>
            </a:lvl1pPr>
          </a:lstStyle>
          <a:p>
            <a:r>
              <a:rPr lang="fr-FR"/>
              <a:t>Cliquez pour modifier le style des sous-titres du masque</a:t>
            </a:r>
          </a:p>
        </p:txBody>
      </p:sp>
      <p:sp>
        <p:nvSpPr>
          <p:cNvPr id="11268" name="Rectangle 4"/>
          <p:cNvSpPr>
            <a:spLocks noGrp="1" noChangeArrowheads="1"/>
          </p:cNvSpPr>
          <p:nvPr>
            <p:ph type="dt" sz="half" idx="2"/>
          </p:nvPr>
        </p:nvSpPr>
        <p:spPr>
          <a:xfrm>
            <a:off x="0" y="6689725"/>
            <a:ext cx="2133600" cy="168275"/>
          </a:xfrm>
        </p:spPr>
        <p:txBody>
          <a:bodyPr/>
          <a:lstStyle>
            <a:lvl1pPr>
              <a:defRPr b="0">
                <a:latin typeface="Arial Black" pitchFamily="34" charset="0"/>
              </a:defRPr>
            </a:lvl1pPr>
          </a:lstStyle>
          <a:p>
            <a:endParaRPr lang="fr-FR"/>
          </a:p>
        </p:txBody>
      </p:sp>
      <p:sp>
        <p:nvSpPr>
          <p:cNvPr id="11269" name="Rectangle 5"/>
          <p:cNvSpPr>
            <a:spLocks noGrp="1" noChangeArrowheads="1"/>
          </p:cNvSpPr>
          <p:nvPr>
            <p:ph type="ftr" sz="quarter" idx="3"/>
          </p:nvPr>
        </p:nvSpPr>
        <p:spPr/>
        <p:txBody>
          <a:bodyPr/>
          <a:lstStyle>
            <a:lvl1pPr>
              <a:defRPr b="0">
                <a:latin typeface="Arial Black" pitchFamily="34" charset="0"/>
              </a:defRPr>
            </a:lvl1pPr>
          </a:lstStyle>
          <a:p>
            <a:endParaRPr lang="fr-FR"/>
          </a:p>
        </p:txBody>
      </p:sp>
      <p:sp>
        <p:nvSpPr>
          <p:cNvPr id="11270" name="Rectangle 6"/>
          <p:cNvSpPr>
            <a:spLocks noGrp="1" noChangeArrowheads="1"/>
          </p:cNvSpPr>
          <p:nvPr>
            <p:ph type="sldNum" sz="quarter" idx="4"/>
          </p:nvPr>
        </p:nvSpPr>
        <p:spPr>
          <a:xfrm>
            <a:off x="7010400" y="6689725"/>
            <a:ext cx="2133600" cy="168275"/>
          </a:xfrm>
        </p:spPr>
        <p:txBody>
          <a:bodyPr/>
          <a:lstStyle>
            <a:lvl1pPr>
              <a:defRPr b="0">
                <a:latin typeface="Arial Black" pitchFamily="34" charset="0"/>
              </a:defRPr>
            </a:lvl1pPr>
          </a:lstStyle>
          <a:p>
            <a:fld id="{831C4396-5B85-464B-A333-23DDC27477B0}" type="slidenum">
              <a:rPr lang="fr-FR"/>
              <a:pPr/>
              <a:t>‹N°›</a:t>
            </a:fld>
            <a:endParaRPr lang="fr-FR"/>
          </a:p>
        </p:txBody>
      </p:sp>
    </p:spTree>
    <p:extLst>
      <p:ext uri="{BB962C8B-B14F-4D97-AF65-F5344CB8AC3E}">
        <p14:creationId xmlns:p14="http://schemas.microsoft.com/office/powerpoint/2010/main" val="1681775738"/>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19C7E371-3B00-4667-8B27-CC52D824DAB5}" type="slidenum">
              <a:rPr lang="en-US"/>
              <a:pPr>
                <a:defRPr/>
              </a:pPr>
              <a:t>‹N°›</a:t>
            </a:fld>
            <a:endParaRPr lang="en-US"/>
          </a:p>
        </p:txBody>
      </p:sp>
    </p:spTree>
    <p:extLst>
      <p:ext uri="{BB962C8B-B14F-4D97-AF65-F5344CB8AC3E}">
        <p14:creationId xmlns:p14="http://schemas.microsoft.com/office/powerpoint/2010/main" val="29578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8" name="Espace réservé du texte 7"/>
          <p:cNvSpPr>
            <a:spLocks noGrp="1"/>
          </p:cNvSpPr>
          <p:nvPr>
            <p:ph type="body" sz="quarter" idx="12"/>
          </p:nvPr>
        </p:nvSpPr>
        <p:spPr>
          <a:xfrm>
            <a:off x="1295406" y="1604434"/>
            <a:ext cx="7129463" cy="121742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texte 3"/>
          <p:cNvSpPr>
            <a:spLocks noGrp="1"/>
          </p:cNvSpPr>
          <p:nvPr>
            <p:ph type="body" sz="quarter" idx="13" hasCustomPrompt="1"/>
          </p:nvPr>
        </p:nvSpPr>
        <p:spPr>
          <a:xfrm>
            <a:off x="347532" y="6042203"/>
            <a:ext cx="7416800" cy="123111"/>
          </a:xfrm>
        </p:spPr>
        <p:txBody>
          <a:bodyPr anchor="b"/>
          <a:lstStyle>
            <a:lvl1pPr marL="0" indent="0">
              <a:spcBef>
                <a:spcPts val="0"/>
              </a:spcBef>
              <a:buFontTx/>
              <a:buNone/>
              <a:defRPr sz="600">
                <a:solidFill>
                  <a:schemeClr val="tx1"/>
                </a:solidFill>
              </a:defRPr>
            </a:lvl1pPr>
            <a:lvl2pPr marL="0">
              <a:spcBef>
                <a:spcPts val="0"/>
              </a:spcBef>
              <a:buFontTx/>
              <a:buNone/>
              <a:defRPr sz="600">
                <a:solidFill>
                  <a:schemeClr val="tx1"/>
                </a:solidFill>
              </a:defRPr>
            </a:lvl2pPr>
            <a:lvl3pPr marL="0" indent="0">
              <a:spcBef>
                <a:spcPts val="0"/>
              </a:spcBef>
              <a:buFontTx/>
              <a:buNone/>
              <a:defRPr sz="600">
                <a:solidFill>
                  <a:schemeClr val="tx1"/>
                </a:solidFill>
              </a:defRPr>
            </a:lvl3pPr>
            <a:lvl4pPr marL="0" indent="0">
              <a:spcBef>
                <a:spcPts val="0"/>
              </a:spcBef>
              <a:buFontTx/>
              <a:buNone/>
              <a:defRPr sz="600">
                <a:solidFill>
                  <a:schemeClr val="tx1"/>
                </a:solidFill>
              </a:defRPr>
            </a:lvl4pPr>
            <a:lvl5pPr marL="0">
              <a:spcBef>
                <a:spcPts val="0"/>
              </a:spcBef>
              <a:buFontTx/>
              <a:buNone/>
              <a:defRPr sz="600">
                <a:solidFill>
                  <a:schemeClr val="tx1"/>
                </a:solidFill>
              </a:defRPr>
            </a:lvl5pPr>
          </a:lstStyle>
          <a:p>
            <a:pPr lvl="0"/>
            <a:r>
              <a:rPr lang="fr-FR" dirty="0" err="1"/>
              <a:t>Clquez</a:t>
            </a:r>
            <a:r>
              <a:rPr lang="fr-FR" dirty="0"/>
              <a:t> pour modifier les styles du texte du masque</a:t>
            </a:r>
          </a:p>
        </p:txBody>
      </p:sp>
    </p:spTree>
    <p:extLst>
      <p:ext uri="{BB962C8B-B14F-4D97-AF65-F5344CB8AC3E}">
        <p14:creationId xmlns:p14="http://schemas.microsoft.com/office/powerpoint/2010/main" val="927225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3"/>
          <p:cNvSpPr>
            <a:spLocks noGrp="1"/>
          </p:cNvSpPr>
          <p:nvPr>
            <p:ph type="body" sz="quarter" idx="13"/>
          </p:nvPr>
        </p:nvSpPr>
        <p:spPr>
          <a:xfrm>
            <a:off x="347532" y="6042203"/>
            <a:ext cx="7416800" cy="123111"/>
          </a:xfrm>
        </p:spPr>
        <p:txBody>
          <a:bodyPr anchor="b"/>
          <a:lstStyle>
            <a:lvl1pPr marL="0" indent="0">
              <a:spcBef>
                <a:spcPts val="0"/>
              </a:spcBef>
              <a:buFontTx/>
              <a:buNone/>
              <a:defRPr sz="600">
                <a:solidFill>
                  <a:schemeClr val="tx1"/>
                </a:solidFill>
              </a:defRPr>
            </a:lvl1pPr>
            <a:lvl2pPr marL="0">
              <a:spcBef>
                <a:spcPts val="0"/>
              </a:spcBef>
              <a:buFontTx/>
              <a:buNone/>
              <a:defRPr sz="600">
                <a:solidFill>
                  <a:schemeClr val="tx1"/>
                </a:solidFill>
              </a:defRPr>
            </a:lvl2pPr>
            <a:lvl3pPr marL="0" indent="0">
              <a:spcBef>
                <a:spcPts val="0"/>
              </a:spcBef>
              <a:buFontTx/>
              <a:buNone/>
              <a:defRPr sz="600">
                <a:solidFill>
                  <a:schemeClr val="tx1"/>
                </a:solidFill>
              </a:defRPr>
            </a:lvl3pPr>
            <a:lvl4pPr marL="0" indent="0">
              <a:spcBef>
                <a:spcPts val="0"/>
              </a:spcBef>
              <a:buFontTx/>
              <a:buNone/>
              <a:defRPr sz="600">
                <a:solidFill>
                  <a:schemeClr val="tx1"/>
                </a:solidFill>
              </a:defRPr>
            </a:lvl4pPr>
            <a:lvl5pPr marL="0">
              <a:spcBef>
                <a:spcPts val="0"/>
              </a:spcBef>
              <a:buFontTx/>
              <a:buNone/>
              <a:defRPr sz="600">
                <a:solidFill>
                  <a:schemeClr val="tx1"/>
                </a:solidFill>
              </a:defRPr>
            </a:lvl5pPr>
          </a:lstStyle>
          <a:p>
            <a:pPr lvl="0"/>
            <a:r>
              <a:rPr lang="fr-FR"/>
              <a:t>Cliquez pour modifier les styles du texte du masque</a:t>
            </a:r>
          </a:p>
        </p:txBody>
      </p:sp>
    </p:spTree>
    <p:extLst>
      <p:ext uri="{BB962C8B-B14F-4D97-AF65-F5344CB8AC3E}">
        <p14:creationId xmlns:p14="http://schemas.microsoft.com/office/powerpoint/2010/main" val="1227933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3"/>
          <p:cNvSpPr>
            <a:spLocks noGrp="1"/>
          </p:cNvSpPr>
          <p:nvPr>
            <p:ph type="body" sz="quarter" idx="13"/>
          </p:nvPr>
        </p:nvSpPr>
        <p:spPr>
          <a:xfrm>
            <a:off x="347532" y="6042203"/>
            <a:ext cx="7416800" cy="123111"/>
          </a:xfrm>
        </p:spPr>
        <p:txBody>
          <a:bodyPr anchor="b"/>
          <a:lstStyle>
            <a:lvl1pPr marL="0" indent="0">
              <a:spcBef>
                <a:spcPts val="0"/>
              </a:spcBef>
              <a:buFontTx/>
              <a:buNone/>
              <a:defRPr sz="600">
                <a:solidFill>
                  <a:schemeClr val="tx1"/>
                </a:solidFill>
              </a:defRPr>
            </a:lvl1pPr>
            <a:lvl2pPr marL="0">
              <a:spcBef>
                <a:spcPts val="0"/>
              </a:spcBef>
              <a:buFontTx/>
              <a:buNone/>
              <a:defRPr sz="600">
                <a:solidFill>
                  <a:schemeClr val="tx1"/>
                </a:solidFill>
              </a:defRPr>
            </a:lvl2pPr>
            <a:lvl3pPr marL="0" indent="0">
              <a:spcBef>
                <a:spcPts val="0"/>
              </a:spcBef>
              <a:buFontTx/>
              <a:buNone/>
              <a:defRPr sz="600">
                <a:solidFill>
                  <a:schemeClr val="tx1"/>
                </a:solidFill>
              </a:defRPr>
            </a:lvl3pPr>
            <a:lvl4pPr marL="0" indent="0">
              <a:spcBef>
                <a:spcPts val="0"/>
              </a:spcBef>
              <a:buFontTx/>
              <a:buNone/>
              <a:defRPr sz="600">
                <a:solidFill>
                  <a:schemeClr val="tx1"/>
                </a:solidFill>
              </a:defRPr>
            </a:lvl4pPr>
            <a:lvl5pPr marL="0">
              <a:spcBef>
                <a:spcPts val="0"/>
              </a:spcBef>
              <a:buFontTx/>
              <a:buNone/>
              <a:defRPr sz="600">
                <a:solidFill>
                  <a:schemeClr val="tx1"/>
                </a:solidFill>
              </a:defRPr>
            </a:lvl5pPr>
          </a:lstStyle>
          <a:p>
            <a:pPr lvl="0"/>
            <a:r>
              <a:rPr lang="fr-FR"/>
              <a:t>Cliquez pour modifier les styles du texte du masque</a:t>
            </a:r>
          </a:p>
        </p:txBody>
      </p:sp>
    </p:spTree>
    <p:extLst>
      <p:ext uri="{BB962C8B-B14F-4D97-AF65-F5344CB8AC3E}">
        <p14:creationId xmlns:p14="http://schemas.microsoft.com/office/powerpoint/2010/main" val="357534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6">
            <a:extLst>
              <a:ext uri="{FF2B5EF4-FFF2-40B4-BE49-F238E27FC236}">
                <a16:creationId xmlns:a16="http://schemas.microsoft.com/office/drawing/2014/main" id="{B3FB669D-ACA5-4DF2-C51A-B75E2BC87DF2}"/>
              </a:ext>
            </a:extLst>
          </p:cNvPr>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t>             </a:t>
            </a:r>
          </a:p>
        </p:txBody>
      </p:sp>
      <p:sp>
        <p:nvSpPr>
          <p:cNvPr id="5" name="Rectangle 4">
            <a:extLst>
              <a:ext uri="{FF2B5EF4-FFF2-40B4-BE49-F238E27FC236}">
                <a16:creationId xmlns:a16="http://schemas.microsoft.com/office/drawing/2014/main" id="{47F00580-75A4-DCEA-5741-E73D5474B1B2}"/>
              </a:ext>
            </a:extLst>
          </p:cNvPr>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solidFill>
                  <a:srgbClr val="FF6600"/>
                </a:solidFill>
              </a:rPr>
              <a:t>           </a:t>
            </a:r>
          </a:p>
        </p:txBody>
      </p:sp>
      <p:sp>
        <p:nvSpPr>
          <p:cNvPr id="6" name="Oval 8">
            <a:extLst>
              <a:ext uri="{FF2B5EF4-FFF2-40B4-BE49-F238E27FC236}">
                <a16:creationId xmlns:a16="http://schemas.microsoft.com/office/drawing/2014/main" id="{6392C296-202D-AB51-7331-63C7A041767E}"/>
              </a:ext>
            </a:extLst>
          </p:cNvPr>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t>       </a:t>
            </a:r>
          </a:p>
        </p:txBody>
      </p:sp>
      <p:sp>
        <p:nvSpPr>
          <p:cNvPr id="2" name="Title 1"/>
          <p:cNvSpPr>
            <a:spLocks noGrp="1"/>
          </p:cNvSpPr>
          <p:nvPr>
            <p:ph type="title"/>
          </p:nvPr>
        </p:nvSpPr>
        <p:spPr>
          <a:xfrm>
            <a:off x="2971800" y="1992354"/>
            <a:ext cx="5867400" cy="1970046"/>
          </a:xfrm>
        </p:spPr>
        <p:txBody>
          <a:bodyPr>
            <a:normAutofit/>
          </a:bodyPr>
          <a:lstStyle>
            <a:lvl1pPr algn="l" eaLnBrk="1" latinLnBrk="0" hangingPunct="1">
              <a:defRPr kumimoji="0" lang="fr-FR" sz="3000" b="1" cap="all"/>
            </a:lvl1pPr>
          </a:lstStyle>
          <a:p>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lang="fr-FR" sz="1800">
                <a:solidFill>
                  <a:schemeClr val="tx1">
                    <a:lumMod val="65000"/>
                    <a:lumOff val="35000"/>
                  </a:schemeClr>
                </a:solidFill>
              </a:defRPr>
            </a:lvl1pPr>
            <a:lvl2pPr marL="457200" indent="0" eaLnBrk="1" latinLnBrk="0" hangingPunct="1">
              <a:buNone/>
              <a:defRPr kumimoji="0" lang="fr-FR" sz="1800">
                <a:solidFill>
                  <a:schemeClr val="tx1">
                    <a:tint val="75000"/>
                  </a:schemeClr>
                </a:solidFill>
              </a:defRPr>
            </a:lvl2pPr>
            <a:lvl3pPr marL="914400" indent="0" eaLnBrk="1" latinLnBrk="0" hangingPunct="1">
              <a:buNone/>
              <a:defRPr kumimoji="0" lang="fr-FR" sz="1600">
                <a:solidFill>
                  <a:schemeClr val="tx1">
                    <a:tint val="75000"/>
                  </a:schemeClr>
                </a:solidFill>
              </a:defRPr>
            </a:lvl3pPr>
            <a:lvl4pPr marL="1371600" indent="0" eaLnBrk="1" latinLnBrk="0" hangingPunct="1">
              <a:buNone/>
              <a:defRPr kumimoji="0" lang="fr-FR" sz="1400">
                <a:solidFill>
                  <a:schemeClr val="tx1">
                    <a:tint val="75000"/>
                  </a:schemeClr>
                </a:solidFill>
              </a:defRPr>
            </a:lvl4pPr>
            <a:lvl5pPr marL="1828800" indent="0" eaLnBrk="1" latinLnBrk="0" hangingPunct="1">
              <a:buNone/>
              <a:defRPr kumimoji="0" lang="fr-FR" sz="1400">
                <a:solidFill>
                  <a:schemeClr val="tx1">
                    <a:tint val="75000"/>
                  </a:schemeClr>
                </a:solidFill>
              </a:defRPr>
            </a:lvl5pPr>
            <a:lvl6pPr marL="2286000" indent="0" eaLnBrk="1" latinLnBrk="0" hangingPunct="1">
              <a:buNone/>
              <a:defRPr kumimoji="0" lang="fr-FR" sz="1400">
                <a:solidFill>
                  <a:schemeClr val="tx1">
                    <a:tint val="75000"/>
                  </a:schemeClr>
                </a:solidFill>
              </a:defRPr>
            </a:lvl6pPr>
            <a:lvl7pPr marL="2743200" indent="0" eaLnBrk="1" latinLnBrk="0" hangingPunct="1">
              <a:buNone/>
              <a:defRPr kumimoji="0" lang="fr-FR" sz="1400">
                <a:solidFill>
                  <a:schemeClr val="tx1">
                    <a:tint val="75000"/>
                  </a:schemeClr>
                </a:solidFill>
              </a:defRPr>
            </a:lvl7pPr>
            <a:lvl8pPr marL="3200400" indent="0" eaLnBrk="1" latinLnBrk="0" hangingPunct="1">
              <a:buNone/>
              <a:defRPr kumimoji="0" lang="fr-FR" sz="1400">
                <a:solidFill>
                  <a:schemeClr val="tx1">
                    <a:tint val="75000"/>
                  </a:schemeClr>
                </a:solidFill>
              </a:defRPr>
            </a:lvl8pPr>
            <a:lvl9pPr marL="3657600" indent="0" eaLnBrk="1" latinLnBrk="0" hangingPunct="1">
              <a:buNone/>
              <a:defRPr kumimoji="0" lang="fr-FR" sz="1400">
                <a:solidFill>
                  <a:schemeClr val="tx1">
                    <a:tint val="75000"/>
                  </a:schemeClr>
                </a:solidFill>
              </a:defRPr>
            </a:lvl9pPr>
          </a:lstStyle>
          <a:p>
            <a:pPr lvl="0"/>
            <a:endParaRPr/>
          </a:p>
        </p:txBody>
      </p:sp>
      <p:sp>
        <p:nvSpPr>
          <p:cNvPr id="7" name="Footer Placeholder 4">
            <a:extLst>
              <a:ext uri="{FF2B5EF4-FFF2-40B4-BE49-F238E27FC236}">
                <a16:creationId xmlns:a16="http://schemas.microsoft.com/office/drawing/2014/main" id="{660CB5F3-B274-08D6-FEE3-DCEDD94FAEBD}"/>
              </a:ext>
            </a:extLst>
          </p:cNvPr>
          <p:cNvSpPr>
            <a:spLocks noGrp="1"/>
          </p:cNvSpPr>
          <p:nvPr>
            <p:ph type="ftr" sz="quarter" idx="10"/>
          </p:nvPr>
        </p:nvSpPr>
        <p:spPr/>
        <p:txBody>
          <a:bodyPr/>
          <a:lstStyle>
            <a:lvl1pPr eaLnBrk="1" latinLnBrk="0" hangingPunct="1">
              <a:defRPr kumimoji="0" lang="fr-FR">
                <a:solidFill>
                  <a:schemeClr val="tx1">
                    <a:lumMod val="85000"/>
                    <a:lumOff val="15000"/>
                  </a:schemeClr>
                </a:solidFill>
              </a:defRPr>
            </a:lvl1pPr>
          </a:lstStyle>
          <a:p>
            <a:pPr>
              <a:defRPr/>
            </a:pPr>
            <a:endParaRPr/>
          </a:p>
        </p:txBody>
      </p:sp>
      <p:sp>
        <p:nvSpPr>
          <p:cNvPr id="8" name="Slide Number Placeholder 5">
            <a:extLst>
              <a:ext uri="{FF2B5EF4-FFF2-40B4-BE49-F238E27FC236}">
                <a16:creationId xmlns:a16="http://schemas.microsoft.com/office/drawing/2014/main" id="{30919661-9605-2E78-9525-4CEFD0B677FB}"/>
              </a:ext>
            </a:extLst>
          </p:cNvPr>
          <p:cNvSpPr>
            <a:spLocks noGrp="1"/>
          </p:cNvSpPr>
          <p:nvPr>
            <p:ph type="sldNum" sz="quarter" idx="11"/>
          </p:nvPr>
        </p:nvSpPr>
        <p:spPr/>
        <p:txBody>
          <a:bodyPr/>
          <a:lstStyle>
            <a:lvl1pPr>
              <a:defRPr smtClean="0">
                <a:solidFill>
                  <a:srgbClr val="474747"/>
                </a:solidFill>
              </a:defRPr>
            </a:lvl1pPr>
          </a:lstStyle>
          <a:p>
            <a:pPr>
              <a:defRPr/>
            </a:pPr>
            <a:fld id="{31A37E4D-B4EF-490D-B7DE-F6400A03BC7C}" type="slidenum">
              <a:rPr lang="fr-FR" altLang="fr-FR"/>
              <a:pPr>
                <a:defRPr/>
              </a:pPr>
              <a:t>‹N°›</a:t>
            </a:fld>
            <a:endParaRPr lang="fr-FR" altLang="fr-FR"/>
          </a:p>
        </p:txBody>
      </p:sp>
    </p:spTree>
    <p:extLst>
      <p:ext uri="{BB962C8B-B14F-4D97-AF65-F5344CB8AC3E}">
        <p14:creationId xmlns:p14="http://schemas.microsoft.com/office/powerpoint/2010/main" val="2592808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3"/>
          <p:cNvSpPr>
            <a:spLocks noGrp="1"/>
          </p:cNvSpPr>
          <p:nvPr>
            <p:ph type="body" sz="quarter" idx="13"/>
          </p:nvPr>
        </p:nvSpPr>
        <p:spPr>
          <a:xfrm>
            <a:off x="347532" y="6042203"/>
            <a:ext cx="7416800" cy="123111"/>
          </a:xfrm>
        </p:spPr>
        <p:txBody>
          <a:bodyPr anchor="b"/>
          <a:lstStyle>
            <a:lvl1pPr marL="0" indent="0">
              <a:spcBef>
                <a:spcPts val="0"/>
              </a:spcBef>
              <a:buFontTx/>
              <a:buNone/>
              <a:defRPr sz="600">
                <a:solidFill>
                  <a:schemeClr val="tx1"/>
                </a:solidFill>
              </a:defRPr>
            </a:lvl1pPr>
            <a:lvl2pPr marL="0">
              <a:spcBef>
                <a:spcPts val="0"/>
              </a:spcBef>
              <a:buFontTx/>
              <a:buNone/>
              <a:defRPr sz="600">
                <a:solidFill>
                  <a:schemeClr val="tx1"/>
                </a:solidFill>
              </a:defRPr>
            </a:lvl2pPr>
            <a:lvl3pPr marL="0" indent="0">
              <a:spcBef>
                <a:spcPts val="0"/>
              </a:spcBef>
              <a:buFontTx/>
              <a:buNone/>
              <a:defRPr sz="600">
                <a:solidFill>
                  <a:schemeClr val="tx1"/>
                </a:solidFill>
              </a:defRPr>
            </a:lvl3pPr>
            <a:lvl4pPr marL="0" indent="0">
              <a:spcBef>
                <a:spcPts val="0"/>
              </a:spcBef>
              <a:buFontTx/>
              <a:buNone/>
              <a:defRPr sz="600">
                <a:solidFill>
                  <a:schemeClr val="tx1"/>
                </a:solidFill>
              </a:defRPr>
            </a:lvl4pPr>
            <a:lvl5pPr marL="0">
              <a:spcBef>
                <a:spcPts val="0"/>
              </a:spcBef>
              <a:buFontTx/>
              <a:buNone/>
              <a:defRPr sz="600">
                <a:solidFill>
                  <a:schemeClr val="tx1"/>
                </a:solidFill>
              </a:defRPr>
            </a:lvl5pPr>
          </a:lstStyle>
          <a:p>
            <a:pPr lvl="0"/>
            <a:r>
              <a:rPr lang="fr-FR"/>
              <a:t>Cliquez pour modifier les styles du texte du masque</a:t>
            </a:r>
          </a:p>
        </p:txBody>
      </p:sp>
    </p:spTree>
    <p:extLst>
      <p:ext uri="{BB962C8B-B14F-4D97-AF65-F5344CB8AC3E}">
        <p14:creationId xmlns:p14="http://schemas.microsoft.com/office/powerpoint/2010/main" val="71316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9AA9BDA-0CD1-E644-0703-6CAEDCBB47C8}"/>
              </a:ext>
            </a:extLst>
          </p:cNvPr>
          <p:cNvPicPr>
            <a:picLocks noChangeAspect="1"/>
          </p:cNvPicPr>
          <p:nvPr userDrawn="1"/>
        </p:nvPicPr>
        <p:blipFill>
          <a:blip r:embed="rId3">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6180" y="76200"/>
            <a:ext cx="8403020" cy="685800"/>
          </a:xfrm>
        </p:spPr>
        <p:txBody>
          <a:bodyPr>
            <a:normAutofit/>
          </a:bodyPr>
          <a:lstStyle>
            <a:lvl1pPr algn="l" eaLnBrk="1" latinLnBrk="0" hangingPunct="1">
              <a:defRPr kumimoji="0" lang="fr-FR" sz="3000" b="0">
                <a:solidFill>
                  <a:schemeClr val="tx1">
                    <a:lumMod val="85000"/>
                    <a:lumOff val="15000"/>
                  </a:schemeClr>
                </a:solidFill>
              </a:defRPr>
            </a:lvl1pPr>
          </a:lstStyle>
          <a:p>
            <a:endParaRPr/>
          </a:p>
        </p:txBody>
      </p:sp>
      <p:sp>
        <p:nvSpPr>
          <p:cNvPr id="3" name="Content Placeholder 2"/>
          <p:cNvSpPr>
            <a:spLocks noGrp="1"/>
          </p:cNvSpPr>
          <p:nvPr>
            <p:ph idx="1"/>
          </p:nvPr>
        </p:nvSpPr>
        <p:spPr/>
        <p:txBody>
          <a:bodyPr/>
          <a:lstStyle>
            <a:lvl1pPr eaLnBrk="1" latinLnBrk="0" hangingPunct="1">
              <a:defRPr kumimoji="0" lang="fr-FR">
                <a:solidFill>
                  <a:schemeClr val="tx1">
                    <a:lumMod val="85000"/>
                    <a:lumOff val="15000"/>
                  </a:schemeClr>
                </a:solidFill>
              </a:defRPr>
            </a:lvl1pPr>
            <a:lvl2pPr eaLnBrk="1" latinLnBrk="0" hangingPunct="1">
              <a:defRPr kumimoji="0" lang="fr-FR">
                <a:solidFill>
                  <a:schemeClr val="tx1">
                    <a:lumMod val="85000"/>
                    <a:lumOff val="15000"/>
                  </a:schemeClr>
                </a:solidFill>
              </a:defRPr>
            </a:lvl2pPr>
            <a:lvl3pPr eaLnBrk="1" latinLnBrk="0" hangingPunct="1">
              <a:defRPr kumimoji="0" lang="fr-FR">
                <a:solidFill>
                  <a:schemeClr val="tx1">
                    <a:lumMod val="85000"/>
                    <a:lumOff val="15000"/>
                  </a:schemeClr>
                </a:solidFill>
              </a:defRPr>
            </a:lvl3pPr>
            <a:lvl4pPr eaLnBrk="1" latinLnBrk="0" hangingPunct="1">
              <a:defRPr kumimoji="0" lang="fr-FR">
                <a:solidFill>
                  <a:schemeClr val="tx1">
                    <a:lumMod val="85000"/>
                    <a:lumOff val="15000"/>
                  </a:schemeClr>
                </a:solidFill>
              </a:defRPr>
            </a:lvl4pPr>
            <a:lvl5pPr eaLnBrk="1" latinLnBrk="0" hangingPunct="1">
              <a:defRPr kumimoji="0" lang="fr-FR">
                <a:solidFill>
                  <a:schemeClr val="tx1">
                    <a:lumMod val="85000"/>
                    <a:lumOff val="15000"/>
                  </a:schemeClr>
                </a:solidFill>
              </a:defRPr>
            </a:lvl5pPr>
          </a:lstStyle>
          <a:p>
            <a:pPr lvl="0"/>
            <a:endParaRPr/>
          </a:p>
          <a:p>
            <a:pPr lvl="1"/>
            <a:endParaRPr/>
          </a:p>
          <a:p>
            <a:pPr lvl="2"/>
            <a:endParaRPr/>
          </a:p>
          <a:p>
            <a:pPr lvl="3"/>
            <a:endParaRPr/>
          </a:p>
          <a:p>
            <a:pPr lvl="4"/>
            <a:endParaRPr/>
          </a:p>
        </p:txBody>
      </p:sp>
      <p:sp>
        <p:nvSpPr>
          <p:cNvPr id="5" name="Date Placeholder 3">
            <a:extLst>
              <a:ext uri="{FF2B5EF4-FFF2-40B4-BE49-F238E27FC236}">
                <a16:creationId xmlns:a16="http://schemas.microsoft.com/office/drawing/2014/main" id="{8CFEE847-B917-0652-B239-AF0F9B2666F1}"/>
              </a:ext>
            </a:extLst>
          </p:cNvPr>
          <p:cNvSpPr>
            <a:spLocks noGrp="1"/>
          </p:cNvSpPr>
          <p:nvPr>
            <p:ph type="dt" sz="half" idx="10"/>
          </p:nvPr>
        </p:nvSpPr>
        <p:spPr/>
        <p:txBody>
          <a:bodyPr/>
          <a:lstStyle>
            <a:lvl1pPr>
              <a:defRPr smtClean="0">
                <a:solidFill>
                  <a:srgbClr val="474747"/>
                </a:solidFill>
              </a:defRPr>
            </a:lvl1pPr>
          </a:lstStyle>
          <a:p>
            <a:pPr>
              <a:defRPr/>
            </a:pPr>
            <a:fld id="{F6D1ECF6-A53B-4FE1-BB80-9C187C5A3147}" type="datetimeFigureOut">
              <a:rPr lang="fr-FR" altLang="fr-FR"/>
              <a:pPr>
                <a:defRPr/>
              </a:pPr>
              <a:t>18/02/2025</a:t>
            </a:fld>
            <a:endParaRPr lang="fr-FR" altLang="fr-FR"/>
          </a:p>
        </p:txBody>
      </p:sp>
      <p:sp>
        <p:nvSpPr>
          <p:cNvPr id="6" name="Footer Placeholder 4">
            <a:extLst>
              <a:ext uri="{FF2B5EF4-FFF2-40B4-BE49-F238E27FC236}">
                <a16:creationId xmlns:a16="http://schemas.microsoft.com/office/drawing/2014/main" id="{F33B981C-7D47-00A9-DCA9-E88AE7D4B045}"/>
              </a:ext>
            </a:extLst>
          </p:cNvPr>
          <p:cNvSpPr>
            <a:spLocks noGrp="1"/>
          </p:cNvSpPr>
          <p:nvPr>
            <p:ph type="ftr" sz="quarter" idx="11"/>
          </p:nvPr>
        </p:nvSpPr>
        <p:spPr/>
        <p:txBody>
          <a:bodyPr/>
          <a:lstStyle>
            <a:lvl1pPr eaLnBrk="1" latinLnBrk="0" hangingPunct="1">
              <a:defRPr kumimoji="0" lang="fr-FR">
                <a:solidFill>
                  <a:schemeClr val="tx1">
                    <a:lumMod val="85000"/>
                    <a:lumOff val="15000"/>
                  </a:schemeClr>
                </a:solidFill>
              </a:defRPr>
            </a:lvl1pPr>
          </a:lstStyle>
          <a:p>
            <a:pPr>
              <a:defRPr/>
            </a:pPr>
            <a:endParaRPr/>
          </a:p>
        </p:txBody>
      </p:sp>
      <p:sp>
        <p:nvSpPr>
          <p:cNvPr id="7" name="Slide Number Placeholder 5">
            <a:extLst>
              <a:ext uri="{FF2B5EF4-FFF2-40B4-BE49-F238E27FC236}">
                <a16:creationId xmlns:a16="http://schemas.microsoft.com/office/drawing/2014/main" id="{18897B9B-A039-6105-4B20-3DD269132F1D}"/>
              </a:ext>
            </a:extLst>
          </p:cNvPr>
          <p:cNvSpPr>
            <a:spLocks noGrp="1"/>
          </p:cNvSpPr>
          <p:nvPr>
            <p:ph type="sldNum" sz="quarter" idx="12"/>
          </p:nvPr>
        </p:nvSpPr>
        <p:spPr/>
        <p:txBody>
          <a:bodyPr/>
          <a:lstStyle>
            <a:lvl1pPr>
              <a:defRPr smtClean="0">
                <a:solidFill>
                  <a:srgbClr val="474747"/>
                </a:solidFill>
              </a:defRPr>
            </a:lvl1pPr>
          </a:lstStyle>
          <a:p>
            <a:pPr>
              <a:defRPr/>
            </a:pPr>
            <a:fld id="{0091146D-92FA-4C0C-BFD6-8CE9D71AFB91}" type="slidenum">
              <a:rPr lang="fr-FR" altLang="fr-FR"/>
              <a:pPr>
                <a:defRPr/>
              </a:pPr>
              <a:t>‹N°›</a:t>
            </a:fld>
            <a:endParaRPr lang="fr-FR" altLang="fr-FR"/>
          </a:p>
        </p:txBody>
      </p:sp>
    </p:spTree>
    <p:extLst>
      <p:ext uri="{BB962C8B-B14F-4D97-AF65-F5344CB8AC3E}">
        <p14:creationId xmlns:p14="http://schemas.microsoft.com/office/powerpoint/2010/main" val="4217125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 accentu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lang="fr-FR">
                <a:solidFill>
                  <a:schemeClr val="tx1">
                    <a:lumMod val="85000"/>
                    <a:lumOff val="15000"/>
                  </a:schemeClr>
                </a:solidFill>
              </a:defRPr>
            </a:lvl1pPr>
            <a:lvl2pPr eaLnBrk="1" latinLnBrk="0" hangingPunct="1">
              <a:defRPr kumimoji="0" lang="fr-FR">
                <a:solidFill>
                  <a:schemeClr val="tx1">
                    <a:lumMod val="85000"/>
                    <a:lumOff val="15000"/>
                  </a:schemeClr>
                </a:solidFill>
              </a:defRPr>
            </a:lvl2pPr>
            <a:lvl3pPr eaLnBrk="1" latinLnBrk="0" hangingPunct="1">
              <a:defRPr kumimoji="0" lang="fr-FR">
                <a:solidFill>
                  <a:schemeClr val="tx1">
                    <a:lumMod val="85000"/>
                    <a:lumOff val="15000"/>
                  </a:schemeClr>
                </a:solidFill>
              </a:defRPr>
            </a:lvl3pPr>
            <a:lvl4pPr eaLnBrk="1" latinLnBrk="0" hangingPunct="1">
              <a:defRPr kumimoji="0" lang="fr-FR">
                <a:solidFill>
                  <a:schemeClr val="tx1">
                    <a:lumMod val="85000"/>
                    <a:lumOff val="15000"/>
                  </a:schemeClr>
                </a:solidFill>
              </a:defRPr>
            </a:lvl4pPr>
            <a:lvl5pPr eaLnBrk="1" latinLnBrk="0" hangingPunct="1">
              <a:defRPr kumimoji="0" lang="fr-FR">
                <a:solidFill>
                  <a:schemeClr val="tx1">
                    <a:lumMod val="85000"/>
                    <a:lumOff val="15000"/>
                  </a:schemeClr>
                </a:solidFill>
              </a:defRPr>
            </a:lvl5pPr>
          </a:lstStyle>
          <a:p>
            <a:pPr lvl="0"/>
            <a:endParaRPr/>
          </a:p>
          <a:p>
            <a:pPr lvl="1"/>
            <a:endParaRPr/>
          </a:p>
          <a:p>
            <a:pPr lvl="2"/>
            <a:endParaRPr/>
          </a:p>
          <a:p>
            <a:pPr lvl="3"/>
            <a:endParaRPr/>
          </a:p>
          <a:p>
            <a:pPr lvl="4"/>
            <a:endParaRPr/>
          </a:p>
        </p:txBody>
      </p:sp>
      <p:sp>
        <p:nvSpPr>
          <p:cNvPr id="3" name="Date Placeholder 2">
            <a:extLst>
              <a:ext uri="{FF2B5EF4-FFF2-40B4-BE49-F238E27FC236}">
                <a16:creationId xmlns:a16="http://schemas.microsoft.com/office/drawing/2014/main" id="{F99B0544-4E5D-567C-B036-4AC3ABD8589C}"/>
              </a:ext>
            </a:extLst>
          </p:cNvPr>
          <p:cNvSpPr>
            <a:spLocks noGrp="1"/>
          </p:cNvSpPr>
          <p:nvPr>
            <p:ph type="dt" sz="half" idx="10"/>
          </p:nvPr>
        </p:nvSpPr>
        <p:spPr/>
        <p:txBody>
          <a:bodyPr/>
          <a:lstStyle>
            <a:lvl1pPr>
              <a:defRPr smtClean="0">
                <a:solidFill>
                  <a:srgbClr val="474747"/>
                </a:solidFill>
              </a:defRPr>
            </a:lvl1pPr>
          </a:lstStyle>
          <a:p>
            <a:pPr>
              <a:defRPr/>
            </a:pPr>
            <a:fld id="{562BBCBA-5145-4864-9703-2B4FA85BF7D6}" type="datetimeFigureOut">
              <a:rPr lang="fr-FR" altLang="fr-FR"/>
              <a:pPr>
                <a:defRPr/>
              </a:pPr>
              <a:t>18/02/2025</a:t>
            </a:fld>
            <a:endParaRPr lang="fr-FR" altLang="fr-FR"/>
          </a:p>
        </p:txBody>
      </p:sp>
      <p:sp>
        <p:nvSpPr>
          <p:cNvPr id="4" name="Footer Placeholder 3">
            <a:extLst>
              <a:ext uri="{FF2B5EF4-FFF2-40B4-BE49-F238E27FC236}">
                <a16:creationId xmlns:a16="http://schemas.microsoft.com/office/drawing/2014/main" id="{097B93FC-49DE-7345-6780-D2FB93C31617}"/>
              </a:ext>
            </a:extLst>
          </p:cNvPr>
          <p:cNvSpPr>
            <a:spLocks noGrp="1"/>
          </p:cNvSpPr>
          <p:nvPr>
            <p:ph type="ftr" sz="quarter" idx="11"/>
          </p:nvPr>
        </p:nvSpPr>
        <p:spPr/>
        <p:txBody>
          <a:bodyPr/>
          <a:lstStyle>
            <a:lvl1pPr eaLnBrk="1" latinLnBrk="0" hangingPunct="1">
              <a:defRPr kumimoji="0" lang="fr-FR">
                <a:solidFill>
                  <a:schemeClr val="tx1">
                    <a:lumMod val="85000"/>
                    <a:lumOff val="15000"/>
                  </a:schemeClr>
                </a:solidFill>
              </a:defRPr>
            </a:lvl1pPr>
          </a:lstStyle>
          <a:p>
            <a:pPr>
              <a:defRPr/>
            </a:pPr>
            <a:endParaRPr/>
          </a:p>
        </p:txBody>
      </p:sp>
      <p:sp>
        <p:nvSpPr>
          <p:cNvPr id="5" name="Slide Number Placeholder 4">
            <a:extLst>
              <a:ext uri="{FF2B5EF4-FFF2-40B4-BE49-F238E27FC236}">
                <a16:creationId xmlns:a16="http://schemas.microsoft.com/office/drawing/2014/main" id="{62E1DB1F-F23B-2BD5-2860-54733E708B54}"/>
              </a:ext>
            </a:extLst>
          </p:cNvPr>
          <p:cNvSpPr>
            <a:spLocks noGrp="1"/>
          </p:cNvSpPr>
          <p:nvPr>
            <p:ph type="sldNum" sz="quarter" idx="12"/>
          </p:nvPr>
        </p:nvSpPr>
        <p:spPr/>
        <p:txBody>
          <a:bodyPr/>
          <a:lstStyle>
            <a:lvl1pPr>
              <a:defRPr smtClean="0">
                <a:solidFill>
                  <a:srgbClr val="474747"/>
                </a:solidFill>
              </a:defRPr>
            </a:lvl1pPr>
          </a:lstStyle>
          <a:p>
            <a:pPr>
              <a:defRPr/>
            </a:pPr>
            <a:fld id="{04A7D5AD-6B8D-454A-9742-376616F6FDBB}" type="slidenum">
              <a:rPr lang="fr-FR" altLang="fr-FR"/>
              <a:pPr>
                <a:defRPr/>
              </a:pPr>
              <a:t>‹N°›</a:t>
            </a:fld>
            <a:endParaRPr lang="fr-FR" altLang="fr-FR"/>
          </a:p>
        </p:txBody>
      </p:sp>
    </p:spTree>
    <p:extLst>
      <p:ext uri="{BB962C8B-B14F-4D97-AF65-F5344CB8AC3E}">
        <p14:creationId xmlns:p14="http://schemas.microsoft.com/office/powerpoint/2010/main" val="62634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lang="fr-FR" sz="2800">
                <a:solidFill>
                  <a:schemeClr val="bg1"/>
                </a:solidFill>
              </a:defRPr>
            </a:lvl1pPr>
          </a:lstStyle>
          <a:p>
            <a:endParaRPr/>
          </a:p>
        </p:txBody>
      </p:sp>
      <p:sp>
        <p:nvSpPr>
          <p:cNvPr id="3" name="Content Placeholder 2"/>
          <p:cNvSpPr>
            <a:spLocks noGrp="1"/>
          </p:cNvSpPr>
          <p:nvPr>
            <p:ph sz="half" idx="1"/>
          </p:nvPr>
        </p:nvSpPr>
        <p:spPr>
          <a:xfrm>
            <a:off x="457200" y="1676402"/>
            <a:ext cx="4038600" cy="3971455"/>
          </a:xfrm>
        </p:spPr>
        <p:txBody>
          <a:bodyPr/>
          <a:lstStyle>
            <a:lvl1pPr eaLnBrk="1" latinLnBrk="0" hangingPunct="1">
              <a:defRPr kumimoji="0" lang="fr-FR" sz="2800">
                <a:solidFill>
                  <a:schemeClr val="tx1">
                    <a:lumMod val="85000"/>
                    <a:lumOff val="15000"/>
                  </a:schemeClr>
                </a:solidFill>
              </a:defRPr>
            </a:lvl1pPr>
            <a:lvl2pPr eaLnBrk="1" latinLnBrk="0" hangingPunct="1">
              <a:defRPr kumimoji="0" lang="fr-FR" sz="2400">
                <a:solidFill>
                  <a:schemeClr val="tx1">
                    <a:lumMod val="85000"/>
                    <a:lumOff val="15000"/>
                  </a:schemeClr>
                </a:solidFill>
              </a:defRPr>
            </a:lvl2pPr>
            <a:lvl3pPr eaLnBrk="1" latinLnBrk="0" hangingPunct="1">
              <a:defRPr kumimoji="0" lang="fr-FR" sz="2000">
                <a:solidFill>
                  <a:schemeClr val="tx1">
                    <a:lumMod val="85000"/>
                    <a:lumOff val="15000"/>
                  </a:schemeClr>
                </a:solidFill>
              </a:defRPr>
            </a:lvl3pPr>
            <a:lvl4pPr eaLnBrk="1" latinLnBrk="0" hangingPunct="1">
              <a:defRPr kumimoji="0" lang="fr-FR" sz="1800">
                <a:solidFill>
                  <a:schemeClr val="tx1">
                    <a:lumMod val="85000"/>
                    <a:lumOff val="15000"/>
                  </a:schemeClr>
                </a:solidFill>
              </a:defRPr>
            </a:lvl4pPr>
            <a:lvl5pPr eaLnBrk="1" latinLnBrk="0" hangingPunct="1">
              <a:defRPr kumimoji="0" lang="fr-FR" sz="1800">
                <a:solidFill>
                  <a:schemeClr val="tx1">
                    <a:lumMod val="85000"/>
                    <a:lumOff val="15000"/>
                  </a:schemeClr>
                </a:solidFill>
              </a:defRPr>
            </a:lvl5pPr>
            <a:lvl6pPr eaLnBrk="1" latinLnBrk="0" hangingPunct="1">
              <a:defRPr kumimoji="0" lang="fr-FR" sz="1800"/>
            </a:lvl6pPr>
            <a:lvl7pPr eaLnBrk="1" latinLnBrk="0" hangingPunct="1">
              <a:defRPr kumimoji="0" lang="fr-FR" sz="1800"/>
            </a:lvl7pPr>
            <a:lvl8pPr eaLnBrk="1" latinLnBrk="0" hangingPunct="1">
              <a:defRPr kumimoji="0" lang="fr-FR" sz="1800"/>
            </a:lvl8pPr>
            <a:lvl9pPr eaLnBrk="1" latinLnBrk="0" hangingPunct="1">
              <a:defRPr kumimoji="0" lang="fr-FR" sz="1800"/>
            </a:lvl9pPr>
          </a:lstStyle>
          <a:p>
            <a:pPr lvl="0"/>
            <a:endParaRPr/>
          </a:p>
          <a:p>
            <a:pPr lvl="1"/>
            <a:endParaRPr/>
          </a:p>
          <a:p>
            <a:pPr lvl="2"/>
            <a:endParaRPr/>
          </a:p>
          <a:p>
            <a:pPr lvl="3"/>
            <a:endParaRPr/>
          </a:p>
          <a:p>
            <a:pPr lvl="4"/>
            <a:endParaRPr/>
          </a:p>
        </p:txBody>
      </p:sp>
      <p:sp>
        <p:nvSpPr>
          <p:cNvPr id="4" name="Content Placeholder 3"/>
          <p:cNvSpPr>
            <a:spLocks noGrp="1"/>
          </p:cNvSpPr>
          <p:nvPr>
            <p:ph sz="half" idx="2"/>
          </p:nvPr>
        </p:nvSpPr>
        <p:spPr>
          <a:xfrm>
            <a:off x="4648200" y="1676400"/>
            <a:ext cx="4038600" cy="3971454"/>
          </a:xfrm>
        </p:spPr>
        <p:txBody>
          <a:bodyPr/>
          <a:lstStyle>
            <a:lvl1pPr eaLnBrk="1" latinLnBrk="0" hangingPunct="1">
              <a:defRPr kumimoji="0" lang="fr-FR" sz="2800">
                <a:solidFill>
                  <a:schemeClr val="tx1">
                    <a:lumMod val="85000"/>
                    <a:lumOff val="15000"/>
                  </a:schemeClr>
                </a:solidFill>
              </a:defRPr>
            </a:lvl1pPr>
            <a:lvl2pPr eaLnBrk="1" latinLnBrk="0" hangingPunct="1">
              <a:defRPr kumimoji="0" lang="fr-FR" sz="2400">
                <a:solidFill>
                  <a:schemeClr val="tx1">
                    <a:lumMod val="85000"/>
                    <a:lumOff val="15000"/>
                  </a:schemeClr>
                </a:solidFill>
              </a:defRPr>
            </a:lvl2pPr>
            <a:lvl3pPr eaLnBrk="1" latinLnBrk="0" hangingPunct="1">
              <a:defRPr kumimoji="0" lang="fr-FR" sz="2000">
                <a:solidFill>
                  <a:schemeClr val="tx1">
                    <a:lumMod val="85000"/>
                    <a:lumOff val="15000"/>
                  </a:schemeClr>
                </a:solidFill>
              </a:defRPr>
            </a:lvl3pPr>
            <a:lvl4pPr eaLnBrk="1" latinLnBrk="0" hangingPunct="1">
              <a:defRPr kumimoji="0" lang="fr-FR" sz="1800">
                <a:solidFill>
                  <a:schemeClr val="tx1">
                    <a:lumMod val="85000"/>
                    <a:lumOff val="15000"/>
                  </a:schemeClr>
                </a:solidFill>
              </a:defRPr>
            </a:lvl4pPr>
            <a:lvl5pPr eaLnBrk="1" latinLnBrk="0" hangingPunct="1">
              <a:defRPr kumimoji="0" lang="fr-FR" sz="1800">
                <a:solidFill>
                  <a:schemeClr val="tx1">
                    <a:lumMod val="85000"/>
                    <a:lumOff val="15000"/>
                  </a:schemeClr>
                </a:solidFill>
              </a:defRPr>
            </a:lvl5pPr>
            <a:lvl6pPr eaLnBrk="1" latinLnBrk="0" hangingPunct="1">
              <a:defRPr kumimoji="0" lang="fr-FR" sz="1800"/>
            </a:lvl6pPr>
            <a:lvl7pPr eaLnBrk="1" latinLnBrk="0" hangingPunct="1">
              <a:defRPr kumimoji="0" lang="fr-FR" sz="1800"/>
            </a:lvl7pPr>
            <a:lvl8pPr eaLnBrk="1" latinLnBrk="0" hangingPunct="1">
              <a:defRPr kumimoji="0" lang="fr-FR" sz="1800"/>
            </a:lvl8pPr>
            <a:lvl9pPr eaLnBrk="1" latinLnBrk="0" hangingPunct="1">
              <a:defRPr kumimoji="0" lang="fr-FR" sz="1800"/>
            </a:lvl9pPr>
          </a:lstStyle>
          <a:p>
            <a:pPr lvl="0"/>
            <a:endParaRPr/>
          </a:p>
          <a:p>
            <a:pPr lvl="1"/>
            <a:endParaRPr/>
          </a:p>
          <a:p>
            <a:pPr lvl="2"/>
            <a:endParaRPr/>
          </a:p>
          <a:p>
            <a:pPr lvl="3"/>
            <a:endParaRPr/>
          </a:p>
          <a:p>
            <a:pPr lvl="4"/>
            <a:endParaRPr/>
          </a:p>
        </p:txBody>
      </p:sp>
      <p:sp>
        <p:nvSpPr>
          <p:cNvPr id="5" name="Date Placeholder 4">
            <a:extLst>
              <a:ext uri="{FF2B5EF4-FFF2-40B4-BE49-F238E27FC236}">
                <a16:creationId xmlns:a16="http://schemas.microsoft.com/office/drawing/2014/main" id="{D1099CC4-7E20-1A6D-AF5D-F8D00ECECA91}"/>
              </a:ext>
            </a:extLst>
          </p:cNvPr>
          <p:cNvSpPr>
            <a:spLocks noGrp="1"/>
          </p:cNvSpPr>
          <p:nvPr>
            <p:ph type="dt" sz="half" idx="10"/>
          </p:nvPr>
        </p:nvSpPr>
        <p:spPr/>
        <p:txBody>
          <a:bodyPr/>
          <a:lstStyle>
            <a:lvl1pPr>
              <a:defRPr smtClean="0"/>
            </a:lvl1pPr>
          </a:lstStyle>
          <a:p>
            <a:pPr>
              <a:defRPr/>
            </a:pPr>
            <a:fld id="{A7BE71C2-AFF1-48AA-87A4-2AC9115B46A5}" type="datetimeFigureOut">
              <a:rPr lang="fr-FR" altLang="fr-FR"/>
              <a:pPr>
                <a:defRPr/>
              </a:pPr>
              <a:t>18/02/2025</a:t>
            </a:fld>
            <a:endParaRPr lang="fr-FR" altLang="fr-FR"/>
          </a:p>
        </p:txBody>
      </p:sp>
      <p:sp>
        <p:nvSpPr>
          <p:cNvPr id="6" name="Footer Placeholder 5">
            <a:extLst>
              <a:ext uri="{FF2B5EF4-FFF2-40B4-BE49-F238E27FC236}">
                <a16:creationId xmlns:a16="http://schemas.microsoft.com/office/drawing/2014/main" id="{EF3918A2-870A-7449-20C7-03CD2DD01B63}"/>
              </a:ext>
            </a:extLst>
          </p:cNvPr>
          <p:cNvSpPr>
            <a:spLocks noGrp="1"/>
          </p:cNvSpPr>
          <p:nvPr>
            <p:ph type="ftr" sz="quarter" idx="11"/>
          </p:nvPr>
        </p:nvSpPr>
        <p:spPr/>
        <p:txBody>
          <a:bodyPr/>
          <a:lstStyle>
            <a:lvl1pPr>
              <a:defRPr/>
            </a:lvl1pPr>
          </a:lstStyle>
          <a:p>
            <a:pPr>
              <a:defRPr/>
            </a:pPr>
            <a:endParaRPr/>
          </a:p>
        </p:txBody>
      </p:sp>
      <p:sp>
        <p:nvSpPr>
          <p:cNvPr id="7" name="Slide Number Placeholder 6">
            <a:extLst>
              <a:ext uri="{FF2B5EF4-FFF2-40B4-BE49-F238E27FC236}">
                <a16:creationId xmlns:a16="http://schemas.microsoft.com/office/drawing/2014/main" id="{5D2D68FC-4A34-E23E-7B3C-19133E2E7209}"/>
              </a:ext>
            </a:extLst>
          </p:cNvPr>
          <p:cNvSpPr>
            <a:spLocks noGrp="1"/>
          </p:cNvSpPr>
          <p:nvPr>
            <p:ph type="sldNum" sz="quarter" idx="12"/>
          </p:nvPr>
        </p:nvSpPr>
        <p:spPr/>
        <p:txBody>
          <a:bodyPr/>
          <a:lstStyle>
            <a:lvl1pPr>
              <a:defRPr smtClean="0"/>
            </a:lvl1pPr>
          </a:lstStyle>
          <a:p>
            <a:pPr>
              <a:defRPr/>
            </a:pPr>
            <a:fld id="{C0409E3A-0F39-44DE-9748-26B75D9C0D18}" type="slidenum">
              <a:rPr lang="fr-FR" altLang="fr-FR"/>
              <a:pPr>
                <a:defRPr/>
              </a:pPr>
              <a:t>‹N°›</a:t>
            </a:fld>
            <a:endParaRPr lang="fr-FR" altLang="fr-FR"/>
          </a:p>
        </p:txBody>
      </p:sp>
    </p:spTree>
    <p:extLst>
      <p:ext uri="{BB962C8B-B14F-4D97-AF65-F5344CB8AC3E}">
        <p14:creationId xmlns:p14="http://schemas.microsoft.com/office/powerpoint/2010/main" val="2772499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6EFB4180-345A-2735-E1E8-696A8BDBA85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6200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lang="fr-FR"/>
            </a:lvl1pPr>
          </a:lstStyle>
          <a:p>
            <a:endParaRPr/>
          </a:p>
        </p:txBody>
      </p:sp>
      <p:sp>
        <p:nvSpPr>
          <p:cNvPr id="4" name="Date Placeholder 2">
            <a:extLst>
              <a:ext uri="{FF2B5EF4-FFF2-40B4-BE49-F238E27FC236}">
                <a16:creationId xmlns:a16="http://schemas.microsoft.com/office/drawing/2014/main" id="{6D5B1F68-06EE-CDAF-AF1F-263B51CEC5FE}"/>
              </a:ext>
            </a:extLst>
          </p:cNvPr>
          <p:cNvSpPr>
            <a:spLocks noGrp="1"/>
          </p:cNvSpPr>
          <p:nvPr>
            <p:ph type="dt" sz="half" idx="10"/>
          </p:nvPr>
        </p:nvSpPr>
        <p:spPr/>
        <p:txBody>
          <a:bodyPr/>
          <a:lstStyle>
            <a:lvl1pPr>
              <a:defRPr smtClean="0">
                <a:solidFill>
                  <a:schemeClr val="bg1"/>
                </a:solidFill>
              </a:defRPr>
            </a:lvl1pPr>
          </a:lstStyle>
          <a:p>
            <a:pPr>
              <a:defRPr/>
            </a:pPr>
            <a:fld id="{BC8007E9-A496-497C-96FE-6FE29F095E36}" type="datetimeFigureOut">
              <a:rPr lang="fr-FR" altLang="fr-FR"/>
              <a:pPr>
                <a:defRPr/>
              </a:pPr>
              <a:t>18/02/2025</a:t>
            </a:fld>
            <a:endParaRPr lang="fr-FR" altLang="fr-FR"/>
          </a:p>
        </p:txBody>
      </p:sp>
      <p:sp>
        <p:nvSpPr>
          <p:cNvPr id="5" name="Footer Placeholder 3">
            <a:extLst>
              <a:ext uri="{FF2B5EF4-FFF2-40B4-BE49-F238E27FC236}">
                <a16:creationId xmlns:a16="http://schemas.microsoft.com/office/drawing/2014/main" id="{1F3FA7A3-C80D-E375-AE5C-8D5455D2144B}"/>
              </a:ext>
            </a:extLst>
          </p:cNvPr>
          <p:cNvSpPr>
            <a:spLocks noGrp="1"/>
          </p:cNvSpPr>
          <p:nvPr>
            <p:ph type="ftr" sz="quarter" idx="11"/>
          </p:nvPr>
        </p:nvSpPr>
        <p:spPr/>
        <p:txBody>
          <a:bodyPr/>
          <a:lstStyle>
            <a:lvl1pPr eaLnBrk="1" latinLnBrk="0" hangingPunct="1">
              <a:defRPr kumimoji="0" lang="fr-FR">
                <a:solidFill>
                  <a:schemeClr val="bg1"/>
                </a:solidFill>
              </a:defRPr>
            </a:lvl1pPr>
          </a:lstStyle>
          <a:p>
            <a:pPr>
              <a:defRPr/>
            </a:pPr>
            <a:endParaRPr/>
          </a:p>
        </p:txBody>
      </p:sp>
      <p:sp>
        <p:nvSpPr>
          <p:cNvPr id="6" name="Slide Number Placeholder 4">
            <a:extLst>
              <a:ext uri="{FF2B5EF4-FFF2-40B4-BE49-F238E27FC236}">
                <a16:creationId xmlns:a16="http://schemas.microsoft.com/office/drawing/2014/main" id="{FA36DE29-525A-0C1C-46C0-AEB95CF54A2F}"/>
              </a:ext>
            </a:extLst>
          </p:cNvPr>
          <p:cNvSpPr>
            <a:spLocks noGrp="1"/>
          </p:cNvSpPr>
          <p:nvPr>
            <p:ph type="sldNum" sz="quarter" idx="12"/>
          </p:nvPr>
        </p:nvSpPr>
        <p:spPr/>
        <p:txBody>
          <a:bodyPr/>
          <a:lstStyle>
            <a:lvl1pPr>
              <a:defRPr smtClean="0">
                <a:solidFill>
                  <a:schemeClr val="bg1"/>
                </a:solidFill>
              </a:defRPr>
            </a:lvl1pPr>
          </a:lstStyle>
          <a:p>
            <a:pPr>
              <a:defRPr/>
            </a:pPr>
            <a:fld id="{6209CF91-68BB-47F6-8795-4435CFE6EA87}" type="slidenum">
              <a:rPr lang="fr-FR" altLang="fr-FR"/>
              <a:pPr>
                <a:defRPr/>
              </a:pPr>
              <a:t>‹N°›</a:t>
            </a:fld>
            <a:endParaRPr lang="fr-FR" altLang="fr-FR"/>
          </a:p>
        </p:txBody>
      </p:sp>
    </p:spTree>
    <p:extLst>
      <p:ext uri="{BB962C8B-B14F-4D97-AF65-F5344CB8AC3E}">
        <p14:creationId xmlns:p14="http://schemas.microsoft.com/office/powerpoint/2010/main" val="2697693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seul : accentu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0400" y="3081000"/>
            <a:ext cx="8686800" cy="1095600"/>
          </a:xfrm>
        </p:spPr>
        <p:txBody>
          <a:bodyPr>
            <a:normAutofit/>
          </a:bodyPr>
          <a:lstStyle>
            <a:lvl1pPr algn="ctr" eaLnBrk="1" latinLnBrk="0" hangingPunct="1">
              <a:defRPr kumimoji="0" lang="fr-FR"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fr-FR"/>
              <a:t>Cliquez et modifiez le titre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fr-FR" sz="2800" kern="1200">
                <a:solidFill>
                  <a:srgbClr val="2E507A">
                    <a:alpha val="81000"/>
                  </a:srgbClr>
                </a:solidFill>
                <a:latin typeface="+mn-lt"/>
                <a:ea typeface="+mn-ea"/>
                <a:cs typeface="+mn-cs"/>
              </a:defRPr>
            </a:lvl1pPr>
            <a:lvl2pPr marL="457200" indent="0" eaLnBrk="1" latinLnBrk="0" hangingPunct="1">
              <a:buNone/>
              <a:defRPr kumimoji="0" lang="fr-FR" sz="2000" b="1"/>
            </a:lvl2pPr>
            <a:lvl3pPr marL="914400" indent="0" eaLnBrk="1" latinLnBrk="0" hangingPunct="1">
              <a:buNone/>
              <a:defRPr kumimoji="0" lang="fr-FR" sz="1800" b="1"/>
            </a:lvl3pPr>
            <a:lvl4pPr marL="1371600" indent="0" eaLnBrk="1" latinLnBrk="0" hangingPunct="1">
              <a:buNone/>
              <a:defRPr kumimoji="0" lang="fr-FR" sz="1600" b="1"/>
            </a:lvl4pPr>
            <a:lvl5pPr marL="1828800" indent="0" eaLnBrk="1" latinLnBrk="0" hangingPunct="1">
              <a:buNone/>
              <a:defRPr kumimoji="0" lang="fr-FR" sz="1600" b="1"/>
            </a:lvl5pPr>
            <a:lvl6pPr marL="2286000" indent="0" eaLnBrk="1" latinLnBrk="0" hangingPunct="1">
              <a:buNone/>
              <a:defRPr kumimoji="0" lang="fr-FR" sz="1600" b="1"/>
            </a:lvl6pPr>
            <a:lvl7pPr marL="2743200" indent="0" eaLnBrk="1" latinLnBrk="0" hangingPunct="1">
              <a:buNone/>
              <a:defRPr kumimoji="0" lang="fr-FR" sz="1600" b="1"/>
            </a:lvl7pPr>
            <a:lvl8pPr marL="3200400" indent="0" eaLnBrk="1" latinLnBrk="0" hangingPunct="1">
              <a:buNone/>
              <a:defRPr kumimoji="0" lang="fr-FR" sz="1600" b="1"/>
            </a:lvl8pPr>
            <a:lvl9pPr marL="3657600" indent="0" eaLnBrk="1" latinLnBrk="0" hangingPunct="1">
              <a:buNone/>
              <a:defRPr kumimoji="0" lang="fr-FR" sz="1600" b="1"/>
            </a:lvl9pPr>
          </a:lstStyle>
          <a:p>
            <a:pPr lvl="0"/>
            <a:endParaRPr/>
          </a:p>
        </p:txBody>
      </p:sp>
      <p:sp>
        <p:nvSpPr>
          <p:cNvPr id="2" name="Date Placeholder 1">
            <a:extLst>
              <a:ext uri="{FF2B5EF4-FFF2-40B4-BE49-F238E27FC236}">
                <a16:creationId xmlns:a16="http://schemas.microsoft.com/office/drawing/2014/main" id="{7883C540-46C7-7160-75B4-8F93ACBE0FB8}"/>
              </a:ext>
            </a:extLst>
          </p:cNvPr>
          <p:cNvSpPr>
            <a:spLocks noGrp="1"/>
          </p:cNvSpPr>
          <p:nvPr>
            <p:ph type="dt" sz="half" idx="10"/>
          </p:nvPr>
        </p:nvSpPr>
        <p:spPr/>
        <p:txBody>
          <a:bodyPr/>
          <a:lstStyle>
            <a:lvl1pPr>
              <a:defRPr smtClean="0"/>
            </a:lvl1pPr>
          </a:lstStyle>
          <a:p>
            <a:pPr>
              <a:defRPr/>
            </a:pPr>
            <a:fld id="{A1106F8B-F562-49FC-B5B7-A8302795404C}" type="datetimeFigureOut">
              <a:rPr lang="fr-FR" altLang="fr-FR"/>
              <a:pPr>
                <a:defRPr/>
              </a:pPr>
              <a:t>18/02/2025</a:t>
            </a:fld>
            <a:endParaRPr lang="fr-FR" altLang="fr-FR"/>
          </a:p>
        </p:txBody>
      </p:sp>
      <p:sp>
        <p:nvSpPr>
          <p:cNvPr id="3" name="Footer Placeholder 2">
            <a:extLst>
              <a:ext uri="{FF2B5EF4-FFF2-40B4-BE49-F238E27FC236}">
                <a16:creationId xmlns:a16="http://schemas.microsoft.com/office/drawing/2014/main" id="{C2DB5B2B-3464-9799-2FB6-6CFC038697FD}"/>
              </a:ext>
            </a:extLst>
          </p:cNvPr>
          <p:cNvSpPr>
            <a:spLocks noGrp="1"/>
          </p:cNvSpPr>
          <p:nvPr>
            <p:ph type="ftr" sz="quarter" idx="11"/>
          </p:nvPr>
        </p:nvSpPr>
        <p:spPr/>
        <p:txBody>
          <a:bodyPr/>
          <a:lstStyle>
            <a:lvl1pPr>
              <a:defRPr/>
            </a:lvl1pPr>
          </a:lstStyle>
          <a:p>
            <a:pPr>
              <a:defRPr/>
            </a:pPr>
            <a:endParaRPr/>
          </a:p>
        </p:txBody>
      </p:sp>
      <p:sp>
        <p:nvSpPr>
          <p:cNvPr id="4" name="Slide Number Placeholder 3">
            <a:extLst>
              <a:ext uri="{FF2B5EF4-FFF2-40B4-BE49-F238E27FC236}">
                <a16:creationId xmlns:a16="http://schemas.microsoft.com/office/drawing/2014/main" id="{EAE3DFA2-C782-1AD1-8608-B46D3EE0D364}"/>
              </a:ext>
            </a:extLst>
          </p:cNvPr>
          <p:cNvSpPr>
            <a:spLocks noGrp="1"/>
          </p:cNvSpPr>
          <p:nvPr>
            <p:ph type="sldNum" sz="quarter" idx="12"/>
          </p:nvPr>
        </p:nvSpPr>
        <p:spPr/>
        <p:txBody>
          <a:bodyPr/>
          <a:lstStyle>
            <a:lvl1pPr>
              <a:defRPr smtClean="0"/>
            </a:lvl1pPr>
          </a:lstStyle>
          <a:p>
            <a:pPr>
              <a:defRPr/>
            </a:pPr>
            <a:fld id="{DCB5DB8B-AF5F-4750-980D-154D80E7CF55}" type="slidenum">
              <a:rPr lang="fr-FR" altLang="fr-FR"/>
              <a:pPr>
                <a:defRPr/>
              </a:pPr>
              <a:t>‹N°›</a:t>
            </a:fld>
            <a:endParaRPr lang="fr-FR" altLang="fr-FR"/>
          </a:p>
        </p:txBody>
      </p:sp>
    </p:spTree>
    <p:extLst>
      <p:ext uri="{BB962C8B-B14F-4D97-AF65-F5344CB8AC3E}">
        <p14:creationId xmlns:p14="http://schemas.microsoft.com/office/powerpoint/2010/main" val="40403979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re avec tex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8BB4F-7175-187C-CAB7-08A6D8EAB150}"/>
              </a:ext>
            </a:extLst>
          </p:cNvPr>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fr-FR" sz="4000" kern="1200">
                <a:solidFill>
                  <a:schemeClr val="bg1"/>
                </a:solidFill>
                <a:latin typeface="+mn-lt"/>
                <a:ea typeface="+mn-ea"/>
                <a:cs typeface="+mn-cs"/>
              </a:defRPr>
            </a:lvl1pPr>
          </a:lstStyle>
          <a:p>
            <a:endParaRPr/>
          </a:p>
        </p:txBody>
      </p:sp>
      <p:sp>
        <p:nvSpPr>
          <p:cNvPr id="10" name="Text Placeholder 15"/>
          <p:cNvSpPr>
            <a:spLocks noGrp="1"/>
          </p:cNvSpPr>
          <p:nvPr>
            <p:ph type="body" sz="quarter" idx="14"/>
          </p:nvPr>
        </p:nvSpPr>
        <p:spPr>
          <a:xfrm>
            <a:off x="4648200" y="664780"/>
            <a:ext cx="4191000" cy="381000"/>
          </a:xfrm>
        </p:spPr>
        <p:txBody>
          <a:bodyPr>
            <a:normAutofit/>
          </a:bodyPr>
          <a:lstStyle>
            <a:lvl1pPr algn="r" eaLnBrk="1" latinLnBrk="0" hangingPunct="1">
              <a:buNone/>
              <a:defRPr kumimoji="0" lang="fr-FR" sz="1800" b="1" kern="1200">
                <a:solidFill>
                  <a:schemeClr val="bg1">
                    <a:lumMod val="65000"/>
                  </a:schemeClr>
                </a:solidFill>
                <a:latin typeface="Calibri" pitchFamily="34" charset="0"/>
                <a:ea typeface="+mn-ea"/>
                <a:cs typeface="+mn-cs"/>
              </a:defRPr>
            </a:lvl1pPr>
          </a:lstStyle>
          <a:p>
            <a:pPr lvl="0"/>
            <a:r>
              <a:rPr lang="fr-FR"/>
              <a:t>Cliquez pour modifier les styles du texte du masque</a:t>
            </a:r>
          </a:p>
        </p:txBody>
      </p:sp>
      <p:sp>
        <p:nvSpPr>
          <p:cNvPr id="3" name="Date Placeholder 2">
            <a:extLst>
              <a:ext uri="{FF2B5EF4-FFF2-40B4-BE49-F238E27FC236}">
                <a16:creationId xmlns:a16="http://schemas.microsoft.com/office/drawing/2014/main" id="{78E625EC-A3D8-1B57-EB6E-0632A4765926}"/>
              </a:ext>
            </a:extLst>
          </p:cNvPr>
          <p:cNvSpPr>
            <a:spLocks noGrp="1"/>
          </p:cNvSpPr>
          <p:nvPr>
            <p:ph type="dt" sz="half" idx="15"/>
          </p:nvPr>
        </p:nvSpPr>
        <p:spPr/>
        <p:txBody>
          <a:bodyPr/>
          <a:lstStyle>
            <a:lvl1pPr>
              <a:defRPr smtClean="0">
                <a:solidFill>
                  <a:schemeClr val="bg1"/>
                </a:solidFill>
              </a:defRPr>
            </a:lvl1pPr>
          </a:lstStyle>
          <a:p>
            <a:pPr>
              <a:defRPr/>
            </a:pPr>
            <a:fld id="{85C6207C-CA7E-4D4D-929D-3D2A068CE6DA}" type="datetimeFigureOut">
              <a:rPr lang="fr-FR" altLang="fr-FR"/>
              <a:pPr>
                <a:defRPr/>
              </a:pPr>
              <a:t>18/02/2025</a:t>
            </a:fld>
            <a:endParaRPr lang="fr-FR" altLang="fr-FR"/>
          </a:p>
        </p:txBody>
      </p:sp>
      <p:sp>
        <p:nvSpPr>
          <p:cNvPr id="4" name="Footer Placeholder 3">
            <a:extLst>
              <a:ext uri="{FF2B5EF4-FFF2-40B4-BE49-F238E27FC236}">
                <a16:creationId xmlns:a16="http://schemas.microsoft.com/office/drawing/2014/main" id="{015CE0D1-4D91-E57B-132A-CAF4DABFEB02}"/>
              </a:ext>
            </a:extLst>
          </p:cNvPr>
          <p:cNvSpPr>
            <a:spLocks noGrp="1"/>
          </p:cNvSpPr>
          <p:nvPr>
            <p:ph type="ftr" sz="quarter" idx="16"/>
          </p:nvPr>
        </p:nvSpPr>
        <p:spPr/>
        <p:txBody>
          <a:bodyPr/>
          <a:lstStyle>
            <a:lvl1pPr eaLnBrk="1" latinLnBrk="0" hangingPunct="1">
              <a:defRPr kumimoji="0" lang="fr-FR">
                <a:solidFill>
                  <a:schemeClr val="bg1"/>
                </a:solidFill>
              </a:defRPr>
            </a:lvl1pPr>
          </a:lstStyle>
          <a:p>
            <a:pPr>
              <a:defRPr/>
            </a:pPr>
            <a:endParaRPr/>
          </a:p>
        </p:txBody>
      </p:sp>
      <p:sp>
        <p:nvSpPr>
          <p:cNvPr id="5" name="Slide Number Placeholder 4">
            <a:extLst>
              <a:ext uri="{FF2B5EF4-FFF2-40B4-BE49-F238E27FC236}">
                <a16:creationId xmlns:a16="http://schemas.microsoft.com/office/drawing/2014/main" id="{CABDD7D7-A45C-F1FF-4DB5-AA93186C3905}"/>
              </a:ext>
            </a:extLst>
          </p:cNvPr>
          <p:cNvSpPr>
            <a:spLocks noGrp="1"/>
          </p:cNvSpPr>
          <p:nvPr>
            <p:ph type="sldNum" sz="quarter" idx="17"/>
          </p:nvPr>
        </p:nvSpPr>
        <p:spPr/>
        <p:txBody>
          <a:bodyPr/>
          <a:lstStyle>
            <a:lvl1pPr>
              <a:defRPr smtClean="0">
                <a:solidFill>
                  <a:schemeClr val="bg1"/>
                </a:solidFill>
              </a:defRPr>
            </a:lvl1pPr>
          </a:lstStyle>
          <a:p>
            <a:pPr>
              <a:defRPr/>
            </a:pPr>
            <a:fld id="{BFE7A2D6-5D93-4D36-8D2D-61C2A1B2AFEE}" type="slidenum">
              <a:rPr lang="fr-FR" altLang="fr-FR"/>
              <a:pPr>
                <a:defRPr/>
              </a:pPr>
              <a:t>‹N°›</a:t>
            </a:fld>
            <a:endParaRPr lang="fr-FR" altLang="fr-FR"/>
          </a:p>
        </p:txBody>
      </p:sp>
    </p:spTree>
    <p:extLst>
      <p:ext uri="{BB962C8B-B14F-4D97-AF65-F5344CB8AC3E}">
        <p14:creationId xmlns:p14="http://schemas.microsoft.com/office/powerpoint/2010/main" val="4278100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eaLnBrk="1" latinLnBrk="0" hangingPunct="1">
              <a:defRPr kumimoji="0" lang="fr-FR" sz="2000" b="1"/>
            </a:lvl1pPr>
          </a:lstStyle>
          <a:p>
            <a:endParaRPr/>
          </a:p>
        </p:txBody>
      </p:sp>
      <p:sp>
        <p:nvSpPr>
          <p:cNvPr id="3" name="Content Placeholder 2"/>
          <p:cNvSpPr>
            <a:spLocks noGrp="1"/>
          </p:cNvSpPr>
          <p:nvPr>
            <p:ph idx="1"/>
          </p:nvPr>
        </p:nvSpPr>
        <p:spPr>
          <a:xfrm>
            <a:off x="3803650" y="609600"/>
            <a:ext cx="5111750" cy="5334000"/>
          </a:xfrm>
        </p:spPr>
        <p:txBody>
          <a:bodyPr/>
          <a:lstStyle>
            <a:lvl1pPr eaLnBrk="1" latinLnBrk="0" hangingPunct="1">
              <a:defRPr kumimoji="0" lang="fr-FR" sz="2800">
                <a:solidFill>
                  <a:schemeClr val="bg1"/>
                </a:solidFill>
              </a:defRPr>
            </a:lvl1pPr>
            <a:lvl2pPr eaLnBrk="1" latinLnBrk="0" hangingPunct="1">
              <a:defRPr kumimoji="0" lang="fr-FR" sz="2800">
                <a:solidFill>
                  <a:schemeClr val="bg1"/>
                </a:solidFill>
              </a:defRPr>
            </a:lvl2pPr>
            <a:lvl3pPr eaLnBrk="1" latinLnBrk="0" hangingPunct="1">
              <a:defRPr kumimoji="0" lang="fr-FR" sz="2400">
                <a:solidFill>
                  <a:schemeClr val="bg1"/>
                </a:solidFill>
              </a:defRPr>
            </a:lvl3pPr>
            <a:lvl4pPr eaLnBrk="1" latinLnBrk="0" hangingPunct="1">
              <a:defRPr kumimoji="0" lang="fr-FR" sz="2000">
                <a:solidFill>
                  <a:schemeClr val="bg1"/>
                </a:solidFill>
              </a:defRPr>
            </a:lvl4pPr>
            <a:lvl5pPr eaLnBrk="1" latinLnBrk="0" hangingPunct="1">
              <a:defRPr kumimoji="0" lang="fr-FR" sz="2000">
                <a:solidFill>
                  <a:schemeClr val="bg1"/>
                </a:solidFill>
              </a:defRPr>
            </a:lvl5pPr>
            <a:lvl6pPr eaLnBrk="1" latinLnBrk="0" hangingPunct="1">
              <a:defRPr kumimoji="0" lang="fr-FR" sz="2000"/>
            </a:lvl6pPr>
            <a:lvl7pPr eaLnBrk="1" latinLnBrk="0" hangingPunct="1">
              <a:defRPr kumimoji="0" lang="fr-FR" sz="2000"/>
            </a:lvl7pPr>
            <a:lvl8pPr eaLnBrk="1" latinLnBrk="0" hangingPunct="1">
              <a:defRPr kumimoji="0" lang="fr-FR" sz="2000"/>
            </a:lvl8pPr>
            <a:lvl9pPr eaLnBrk="1" latinLnBrk="0" hangingPunct="1">
              <a:defRPr kumimoji="0" lang="fr-FR" sz="2000"/>
            </a:lvl9pPr>
          </a:lstStyle>
          <a:p>
            <a:pPr lvl="0"/>
            <a:endParaRPr/>
          </a:p>
          <a:p>
            <a:pPr lvl="1"/>
            <a:endParaRPr/>
          </a:p>
          <a:p>
            <a:pPr lvl="2"/>
            <a:endParaRPr/>
          </a:p>
          <a:p>
            <a:pPr lvl="3"/>
            <a:endParaRPr/>
          </a:p>
          <a:p>
            <a:pPr lvl="4"/>
            <a:endParaRPr/>
          </a:p>
        </p:txBody>
      </p:sp>
      <p:sp>
        <p:nvSpPr>
          <p:cNvPr id="4" name="Text Placeholder 3"/>
          <p:cNvSpPr>
            <a:spLocks noGrp="1"/>
          </p:cNvSpPr>
          <p:nvPr>
            <p:ph type="body" sz="half" idx="2"/>
          </p:nvPr>
        </p:nvSpPr>
        <p:spPr>
          <a:xfrm>
            <a:off x="228600" y="1435101"/>
            <a:ext cx="3008313" cy="3822699"/>
          </a:xfrm>
        </p:spPr>
        <p:txBody>
          <a:bodyPr/>
          <a:lstStyle>
            <a:lvl1pPr marL="0" indent="0" eaLnBrk="1" latinLnBrk="0" hangingPunct="1">
              <a:buNone/>
              <a:defRPr kumimoji="0" lang="fr-FR" sz="1400">
                <a:solidFill>
                  <a:schemeClr val="tx1">
                    <a:lumMod val="75000"/>
                    <a:lumOff val="25000"/>
                  </a:schemeClr>
                </a:solidFill>
              </a:defRPr>
            </a:lvl1pPr>
            <a:lvl2pPr marL="457200" indent="0" eaLnBrk="1" latinLnBrk="0" hangingPunct="1">
              <a:buNone/>
              <a:defRPr kumimoji="0" lang="fr-FR" sz="1200"/>
            </a:lvl2pPr>
            <a:lvl3pPr marL="914400" indent="0" eaLnBrk="1" latinLnBrk="0" hangingPunct="1">
              <a:buNone/>
              <a:defRPr kumimoji="0" lang="fr-FR" sz="1000"/>
            </a:lvl3pPr>
            <a:lvl4pPr marL="1371600" indent="0" eaLnBrk="1" latinLnBrk="0" hangingPunct="1">
              <a:buNone/>
              <a:defRPr kumimoji="0" lang="fr-FR" sz="900"/>
            </a:lvl4pPr>
            <a:lvl5pPr marL="1828800" indent="0" eaLnBrk="1" latinLnBrk="0" hangingPunct="1">
              <a:buNone/>
              <a:defRPr kumimoji="0" lang="fr-FR" sz="900"/>
            </a:lvl5pPr>
            <a:lvl6pPr marL="2286000" indent="0" eaLnBrk="1" latinLnBrk="0" hangingPunct="1">
              <a:buNone/>
              <a:defRPr kumimoji="0" lang="fr-FR" sz="900"/>
            </a:lvl6pPr>
            <a:lvl7pPr marL="2743200" indent="0" eaLnBrk="1" latinLnBrk="0" hangingPunct="1">
              <a:buNone/>
              <a:defRPr kumimoji="0" lang="fr-FR" sz="900"/>
            </a:lvl7pPr>
            <a:lvl8pPr marL="3200400" indent="0" eaLnBrk="1" latinLnBrk="0" hangingPunct="1">
              <a:buNone/>
              <a:defRPr kumimoji="0" lang="fr-FR" sz="900"/>
            </a:lvl8pPr>
            <a:lvl9pPr marL="3657600" indent="0" eaLnBrk="1" latinLnBrk="0" hangingPunct="1">
              <a:buNone/>
              <a:defRPr kumimoji="0" lang="fr-FR" sz="900"/>
            </a:lvl9pPr>
          </a:lstStyle>
          <a:p>
            <a:pPr lvl="0"/>
            <a:endParaRPr/>
          </a:p>
        </p:txBody>
      </p:sp>
      <p:sp>
        <p:nvSpPr>
          <p:cNvPr id="5" name="Date Placeholder 4">
            <a:extLst>
              <a:ext uri="{FF2B5EF4-FFF2-40B4-BE49-F238E27FC236}">
                <a16:creationId xmlns:a16="http://schemas.microsoft.com/office/drawing/2014/main" id="{182872D7-7B9F-D63A-6175-404F5356CA94}"/>
              </a:ext>
            </a:extLst>
          </p:cNvPr>
          <p:cNvSpPr>
            <a:spLocks noGrp="1"/>
          </p:cNvSpPr>
          <p:nvPr>
            <p:ph type="dt" sz="half" idx="10"/>
          </p:nvPr>
        </p:nvSpPr>
        <p:spPr/>
        <p:txBody>
          <a:bodyPr/>
          <a:lstStyle>
            <a:lvl1pPr>
              <a:defRPr smtClean="0">
                <a:solidFill>
                  <a:schemeClr val="bg1"/>
                </a:solidFill>
              </a:defRPr>
            </a:lvl1pPr>
          </a:lstStyle>
          <a:p>
            <a:pPr>
              <a:defRPr/>
            </a:pPr>
            <a:fld id="{3AF9BC31-C383-4DC2-8996-4FC77F89DBB8}" type="datetimeFigureOut">
              <a:rPr lang="fr-FR" altLang="fr-FR"/>
              <a:pPr>
                <a:defRPr/>
              </a:pPr>
              <a:t>18/02/2025</a:t>
            </a:fld>
            <a:endParaRPr lang="fr-FR" altLang="fr-FR"/>
          </a:p>
        </p:txBody>
      </p:sp>
      <p:sp>
        <p:nvSpPr>
          <p:cNvPr id="6" name="Footer Placeholder 5">
            <a:extLst>
              <a:ext uri="{FF2B5EF4-FFF2-40B4-BE49-F238E27FC236}">
                <a16:creationId xmlns:a16="http://schemas.microsoft.com/office/drawing/2014/main" id="{695EC327-A323-5209-6B37-BF134BC49D19}"/>
              </a:ext>
            </a:extLst>
          </p:cNvPr>
          <p:cNvSpPr>
            <a:spLocks noGrp="1"/>
          </p:cNvSpPr>
          <p:nvPr>
            <p:ph type="ftr" sz="quarter" idx="11"/>
          </p:nvPr>
        </p:nvSpPr>
        <p:spPr/>
        <p:txBody>
          <a:bodyPr/>
          <a:lstStyle>
            <a:lvl1pPr eaLnBrk="1" latinLnBrk="0" hangingPunct="1">
              <a:defRPr kumimoji="0" lang="fr-FR">
                <a:solidFill>
                  <a:schemeClr val="bg1"/>
                </a:solidFill>
              </a:defRPr>
            </a:lvl1pPr>
          </a:lstStyle>
          <a:p>
            <a:pPr>
              <a:defRPr/>
            </a:pPr>
            <a:endParaRPr/>
          </a:p>
        </p:txBody>
      </p:sp>
      <p:sp>
        <p:nvSpPr>
          <p:cNvPr id="7" name="Slide Number Placeholder 6">
            <a:extLst>
              <a:ext uri="{FF2B5EF4-FFF2-40B4-BE49-F238E27FC236}">
                <a16:creationId xmlns:a16="http://schemas.microsoft.com/office/drawing/2014/main" id="{3A0F57FC-DFD0-4DED-890D-F04621F30F2B}"/>
              </a:ext>
            </a:extLst>
          </p:cNvPr>
          <p:cNvSpPr>
            <a:spLocks noGrp="1"/>
          </p:cNvSpPr>
          <p:nvPr>
            <p:ph type="sldNum" sz="quarter" idx="12"/>
          </p:nvPr>
        </p:nvSpPr>
        <p:spPr/>
        <p:txBody>
          <a:bodyPr/>
          <a:lstStyle>
            <a:lvl1pPr>
              <a:defRPr smtClean="0">
                <a:solidFill>
                  <a:schemeClr val="bg1"/>
                </a:solidFill>
              </a:defRPr>
            </a:lvl1pPr>
          </a:lstStyle>
          <a:p>
            <a:pPr>
              <a:defRPr/>
            </a:pPr>
            <a:fld id="{AC67AE4F-84CB-402A-927C-9C8751F5FF39}" type="slidenum">
              <a:rPr lang="fr-FR" altLang="fr-FR"/>
              <a:pPr>
                <a:defRPr/>
              </a:pPr>
              <a:t>‹N°›</a:t>
            </a:fld>
            <a:endParaRPr lang="fr-FR" altLang="fr-FR"/>
          </a:p>
        </p:txBody>
      </p:sp>
    </p:spTree>
    <p:extLst>
      <p:ext uri="{BB962C8B-B14F-4D97-AF65-F5344CB8AC3E}">
        <p14:creationId xmlns:p14="http://schemas.microsoft.com/office/powerpoint/2010/main" val="3699662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D95879E7-23DB-0AC9-94D1-7569076A9FC7}"/>
              </a:ext>
            </a:extLst>
          </p:cNvPr>
          <p:cNvPicPr>
            <a:picLocks noChangeAspect="1"/>
          </p:cNvPicPr>
          <p:nvPr/>
        </p:nvPicPr>
        <p:blipFill>
          <a:blip r:embed="rId22">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D0E21FE0-5666-F0E6-55B8-739F2C0FEC5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4" name="Date Placeholder 3">
            <a:extLst>
              <a:ext uri="{FF2B5EF4-FFF2-40B4-BE49-F238E27FC236}">
                <a16:creationId xmlns:a16="http://schemas.microsoft.com/office/drawing/2014/main" id="{7AFF9F56-D7B1-388A-AD64-6B1044A718B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D8D8D"/>
                </a:solidFill>
              </a:defRPr>
            </a:lvl1pPr>
          </a:lstStyle>
          <a:p>
            <a:pPr>
              <a:defRPr/>
            </a:pPr>
            <a:fld id="{AAAE4605-783F-493E-BEBE-B8ACA1B8BF91}" type="datetimeFigureOut">
              <a:rPr lang="fr-FR" altLang="fr-FR"/>
              <a:pPr>
                <a:defRPr/>
              </a:pPr>
              <a:t>18/02/2025</a:t>
            </a:fld>
            <a:endParaRPr lang="fr-FR" altLang="fr-FR"/>
          </a:p>
        </p:txBody>
      </p:sp>
      <p:sp>
        <p:nvSpPr>
          <p:cNvPr id="5" name="Footer Placeholder 4">
            <a:extLst>
              <a:ext uri="{FF2B5EF4-FFF2-40B4-BE49-F238E27FC236}">
                <a16:creationId xmlns:a16="http://schemas.microsoft.com/office/drawing/2014/main" id="{31242F76-4948-E6B1-A1C0-FC4E82A7E51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latinLnBrk="0" hangingPunct="1">
              <a:spcBef>
                <a:spcPts val="0"/>
              </a:spcBef>
              <a:spcAft>
                <a:spcPts val="0"/>
              </a:spcAft>
              <a:defRPr kumimoji="0" lang="fr-FR" sz="1200">
                <a:solidFill>
                  <a:schemeClr val="tx1">
                    <a:tint val="75000"/>
                  </a:schemeClr>
                </a:solidFill>
                <a:latin typeface="+mn-lt"/>
                <a:ea typeface="+mn-ea"/>
                <a:cs typeface="+mn-cs"/>
              </a:defRPr>
            </a:lvl1pPr>
          </a:lstStyle>
          <a:p>
            <a:pPr>
              <a:defRPr/>
            </a:pPr>
            <a:endParaRPr/>
          </a:p>
        </p:txBody>
      </p:sp>
      <p:sp>
        <p:nvSpPr>
          <p:cNvPr id="6" name="Slide Number Placeholder 5">
            <a:extLst>
              <a:ext uri="{FF2B5EF4-FFF2-40B4-BE49-F238E27FC236}">
                <a16:creationId xmlns:a16="http://schemas.microsoft.com/office/drawing/2014/main" id="{458F9D6D-274A-836F-D974-FF03E3F4323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D8D8D"/>
                </a:solidFill>
              </a:defRPr>
            </a:lvl1pPr>
          </a:lstStyle>
          <a:p>
            <a:pPr>
              <a:defRPr/>
            </a:pPr>
            <a:fld id="{FF3A7D2A-5F1B-403D-8568-F2910AF7A8CC}" type="slidenum">
              <a:rPr lang="fr-FR" altLang="fr-FR"/>
              <a:pPr>
                <a:defRPr/>
              </a:pPr>
              <a:t>‹N°›</a:t>
            </a:fld>
            <a:endParaRPr lang="fr-FR" altLang="fr-FR"/>
          </a:p>
        </p:txBody>
      </p:sp>
      <p:sp>
        <p:nvSpPr>
          <p:cNvPr id="1031" name="Text Placeholder 2">
            <a:extLst>
              <a:ext uri="{FF2B5EF4-FFF2-40B4-BE49-F238E27FC236}">
                <a16:creationId xmlns:a16="http://schemas.microsoft.com/office/drawing/2014/main" id="{0EA0907F-0F1D-A4FF-6892-F8A5D3F07AD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Lst>
  <p:txStyles>
    <p:titleStyle>
      <a:lvl1pPr algn="ctr" rtl="0" eaLnBrk="0" fontAlgn="base" hangingPunct="0">
        <a:spcBef>
          <a:spcPct val="0"/>
        </a:spcBef>
        <a:spcAft>
          <a:spcPct val="0"/>
        </a:spcAft>
        <a:defRPr lang="fr-F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Book Antiqua"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Book Antiqua"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Book Antiqua"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Book Antiqua"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Book Antiqua"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Book Antiqua"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Book Antiqua"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Book Antiqu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fr-F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lang="fr-F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lang="fr-F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lang="fr-F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lang="fr-F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9pPr>
    </p:bodyStyle>
    <p:otherStyle>
      <a:defPPr>
        <a:defRPr kumimoji="0" lang="fr-FR"/>
      </a:defPPr>
      <a:lvl1pPr marL="0" algn="l" defTabSz="914400" rtl="0" eaLnBrk="1" latinLnBrk="0" hangingPunct="1">
        <a:defRPr kumimoji="0" lang="fr-FR" sz="1800" kern="1200">
          <a:solidFill>
            <a:schemeClr val="tx1"/>
          </a:solidFill>
          <a:latin typeface="+mn-lt"/>
          <a:ea typeface="+mn-ea"/>
          <a:cs typeface="+mn-cs"/>
        </a:defRPr>
      </a:lvl1pPr>
      <a:lvl2pPr marL="457200" algn="l" defTabSz="914400" rtl="0" eaLnBrk="1" latinLnBrk="0" hangingPunct="1">
        <a:defRPr kumimoji="0" lang="fr-FR" sz="1800" kern="1200">
          <a:solidFill>
            <a:schemeClr val="tx1"/>
          </a:solidFill>
          <a:latin typeface="+mn-lt"/>
          <a:ea typeface="+mn-ea"/>
          <a:cs typeface="+mn-cs"/>
        </a:defRPr>
      </a:lvl2pPr>
      <a:lvl3pPr marL="914400" algn="l" defTabSz="914400" rtl="0" eaLnBrk="1" latinLnBrk="0" hangingPunct="1">
        <a:defRPr kumimoji="0" lang="fr-FR" sz="1800" kern="1200">
          <a:solidFill>
            <a:schemeClr val="tx1"/>
          </a:solidFill>
          <a:latin typeface="+mn-lt"/>
          <a:ea typeface="+mn-ea"/>
          <a:cs typeface="+mn-cs"/>
        </a:defRPr>
      </a:lvl3pPr>
      <a:lvl4pPr marL="1371600" algn="l" defTabSz="914400" rtl="0" eaLnBrk="1" latinLnBrk="0" hangingPunct="1">
        <a:defRPr kumimoji="0" lang="fr-FR" sz="1800" kern="1200">
          <a:solidFill>
            <a:schemeClr val="tx1"/>
          </a:solidFill>
          <a:latin typeface="+mn-lt"/>
          <a:ea typeface="+mn-ea"/>
          <a:cs typeface="+mn-cs"/>
        </a:defRPr>
      </a:lvl4pPr>
      <a:lvl5pPr marL="1828800" algn="l" defTabSz="914400" rtl="0" eaLnBrk="1" latinLnBrk="0" hangingPunct="1">
        <a:defRPr kumimoji="0" lang="fr-FR" sz="1800" kern="1200">
          <a:solidFill>
            <a:schemeClr val="tx1"/>
          </a:solidFill>
          <a:latin typeface="+mn-lt"/>
          <a:ea typeface="+mn-ea"/>
          <a:cs typeface="+mn-cs"/>
        </a:defRPr>
      </a:lvl5pPr>
      <a:lvl6pPr marL="2286000" algn="l" defTabSz="914400" rtl="0" eaLnBrk="1" latinLnBrk="0" hangingPunct="1">
        <a:defRPr kumimoji="0" lang="fr-FR" sz="1800" kern="1200">
          <a:solidFill>
            <a:schemeClr val="tx1"/>
          </a:solidFill>
          <a:latin typeface="+mn-lt"/>
          <a:ea typeface="+mn-ea"/>
          <a:cs typeface="+mn-cs"/>
        </a:defRPr>
      </a:lvl6pPr>
      <a:lvl7pPr marL="2743200" algn="l" defTabSz="914400" rtl="0" eaLnBrk="1" latinLnBrk="0" hangingPunct="1">
        <a:defRPr kumimoji="0" lang="fr-FR" sz="1800" kern="1200">
          <a:solidFill>
            <a:schemeClr val="tx1"/>
          </a:solidFill>
          <a:latin typeface="+mn-lt"/>
          <a:ea typeface="+mn-ea"/>
          <a:cs typeface="+mn-cs"/>
        </a:defRPr>
      </a:lvl7pPr>
      <a:lvl8pPr marL="3200400" algn="l" defTabSz="914400" rtl="0" eaLnBrk="1" latinLnBrk="0" hangingPunct="1">
        <a:defRPr kumimoji="0" lang="fr-FR" sz="1800" kern="1200">
          <a:solidFill>
            <a:schemeClr val="tx1"/>
          </a:solidFill>
          <a:latin typeface="+mn-lt"/>
          <a:ea typeface="+mn-ea"/>
          <a:cs typeface="+mn-cs"/>
        </a:defRPr>
      </a:lvl8pPr>
      <a:lvl9pPr marL="3657600" algn="l" defTabSz="914400" rtl="0" eaLnBrk="1" latinLnBrk="0" hangingPunct="1">
        <a:defRPr kumimoji="0" lang="fr-F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bin"/><Relationship Id="rId1" Type="http://schemas.openxmlformats.org/officeDocument/2006/relationships/slideLayout" Target="../slideLayouts/slideLayout3.xml"/><Relationship Id="rId5" Type="http://schemas.openxmlformats.org/officeDocument/2006/relationships/image" Target="../media/image22.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4/relationships/chartEx" Target="../charts/chartEx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chart" Target="../charts/chart2.xml"/></Relationships>
</file>

<file path=ppt/slides/_rels/slide4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chart" Target="../charts/chart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chart" Target="../charts/chart3.xml"/><Relationship Id="rId5" Type="http://schemas.openxmlformats.org/officeDocument/2006/relationships/notesSlide" Target="../notesSlides/notesSlide16.xml"/><Relationship Id="rId4"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chart" Target="../charts/char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chart" Target="../charts/chart7.xml"/><Relationship Id="rId5" Type="http://schemas.openxmlformats.org/officeDocument/2006/relationships/notesSlide" Target="../notesSlides/notesSlide17.xml"/><Relationship Id="rId4"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F32714-7E45-F512-2804-2834161057DC}"/>
              </a:ext>
            </a:extLst>
          </p:cNvPr>
          <p:cNvSpPr>
            <a:spLocks noGrp="1"/>
          </p:cNvSpPr>
          <p:nvPr>
            <p:ph type="body" sz="quarter" idx="14"/>
          </p:nvPr>
        </p:nvSpPr>
        <p:spPr>
          <a:xfrm>
            <a:off x="3848100" y="55014"/>
            <a:ext cx="4953000" cy="1416050"/>
          </a:xfrm>
        </p:spPr>
        <p:txBody>
          <a:bodyPr>
            <a:normAutofit fontScale="62500" lnSpcReduction="20000"/>
          </a:bodyPr>
          <a:lstStyle/>
          <a:p>
            <a:pPr>
              <a:defRPr/>
            </a:pPr>
            <a:r>
              <a:rPr altLang="fr-FR" b="1" dirty="0">
                <a:solidFill>
                  <a:srgbClr val="5C5C5C"/>
                </a:solidFill>
                <a:ea typeface="MS PGothic" panose="020B0600070205080204" pitchFamily="34" charset="-128"/>
              </a:rPr>
              <a:t>Pierre </a:t>
            </a:r>
            <a:r>
              <a:rPr altLang="fr-FR" b="1" dirty="0" err="1">
                <a:solidFill>
                  <a:srgbClr val="5C5C5C"/>
                </a:solidFill>
                <a:ea typeface="MS PGothic" panose="020B0600070205080204" pitchFamily="34" charset="-128"/>
              </a:rPr>
              <a:t>Lèguevaque</a:t>
            </a:r>
            <a:endParaRPr altLang="fr-FR" b="1" dirty="0">
              <a:solidFill>
                <a:srgbClr val="5C5C5C"/>
              </a:solidFill>
              <a:ea typeface="MS PGothic" panose="020B0600070205080204" pitchFamily="34" charset="-128"/>
            </a:endParaRPr>
          </a:p>
          <a:p>
            <a:pPr>
              <a:defRPr/>
            </a:pPr>
            <a:r>
              <a:rPr altLang="fr-FR" dirty="0">
                <a:solidFill>
                  <a:srgbClr val="5C5C5C"/>
                </a:solidFill>
                <a:ea typeface="MS PGothic" panose="020B0600070205080204" pitchFamily="34" charset="-128"/>
              </a:rPr>
              <a:t>Ludivine Genre</a:t>
            </a:r>
          </a:p>
          <a:p>
            <a:pPr>
              <a:defRPr/>
            </a:pPr>
            <a:r>
              <a:rPr altLang="fr-FR" dirty="0">
                <a:solidFill>
                  <a:srgbClr val="5C5C5C"/>
                </a:solidFill>
                <a:ea typeface="MS PGothic" panose="020B0600070205080204" pitchFamily="34" charset="-128"/>
              </a:rPr>
              <a:t>Anne Sophie </a:t>
            </a:r>
            <a:r>
              <a:rPr altLang="fr-FR" dirty="0" err="1">
                <a:solidFill>
                  <a:srgbClr val="5C5C5C"/>
                </a:solidFill>
                <a:ea typeface="MS PGothic" panose="020B0600070205080204" pitchFamily="34" charset="-128"/>
              </a:rPr>
              <a:t>Boudy</a:t>
            </a:r>
            <a:endParaRPr altLang="fr-FR" dirty="0">
              <a:solidFill>
                <a:srgbClr val="5C5C5C"/>
              </a:solidFill>
              <a:ea typeface="MS PGothic" panose="020B0600070205080204" pitchFamily="34" charset="-128"/>
            </a:endParaRPr>
          </a:p>
          <a:p>
            <a:pPr>
              <a:defRPr/>
            </a:pPr>
            <a:r>
              <a:rPr altLang="fr-FR" dirty="0">
                <a:solidFill>
                  <a:srgbClr val="5C5C5C"/>
                </a:solidFill>
                <a:ea typeface="MS PGothic" panose="020B0600070205080204" pitchFamily="34" charset="-128"/>
              </a:rPr>
              <a:t>Jean Luc </a:t>
            </a:r>
            <a:r>
              <a:rPr altLang="fr-FR" dirty="0" err="1">
                <a:solidFill>
                  <a:srgbClr val="5C5C5C"/>
                </a:solidFill>
                <a:ea typeface="MS PGothic" panose="020B0600070205080204" pitchFamily="34" charset="-128"/>
              </a:rPr>
              <a:t>Manenc</a:t>
            </a:r>
            <a:endParaRPr altLang="fr-FR" dirty="0">
              <a:solidFill>
                <a:srgbClr val="5C5C5C"/>
              </a:solidFill>
              <a:ea typeface="MS PGothic" panose="020B0600070205080204" pitchFamily="34" charset="-128"/>
            </a:endParaRPr>
          </a:p>
          <a:p>
            <a:pPr>
              <a:defRPr/>
            </a:pPr>
            <a:r>
              <a:rPr altLang="fr-FR" dirty="0" err="1">
                <a:solidFill>
                  <a:srgbClr val="5C5C5C"/>
                </a:solidFill>
                <a:ea typeface="MS PGothic" panose="020B0600070205080204" pitchFamily="34" charset="-128"/>
              </a:rPr>
              <a:t>Jérome</a:t>
            </a:r>
            <a:r>
              <a:rPr altLang="fr-FR" dirty="0">
                <a:solidFill>
                  <a:srgbClr val="5C5C5C"/>
                </a:solidFill>
                <a:ea typeface="MS PGothic" panose="020B0600070205080204" pitchFamily="34" charset="-128"/>
              </a:rPr>
              <a:t> </a:t>
            </a:r>
            <a:r>
              <a:rPr altLang="fr-FR" dirty="0" err="1">
                <a:solidFill>
                  <a:srgbClr val="5C5C5C"/>
                </a:solidFill>
                <a:ea typeface="MS PGothic" panose="020B0600070205080204" pitchFamily="34" charset="-128"/>
              </a:rPr>
              <a:t>Farnarier</a:t>
            </a:r>
            <a:endParaRPr altLang="fr-FR" dirty="0">
              <a:solidFill>
                <a:srgbClr val="5C5C5C"/>
              </a:solidFill>
              <a:ea typeface="MS PGothic" panose="020B0600070205080204" pitchFamily="34" charset="-128"/>
            </a:endParaRPr>
          </a:p>
          <a:p>
            <a:pPr>
              <a:defRPr/>
            </a:pPr>
            <a:r>
              <a:rPr altLang="fr-FR" dirty="0" err="1">
                <a:solidFill>
                  <a:srgbClr val="5C5C5C"/>
                </a:solidFill>
                <a:ea typeface="MS PGothic" panose="020B0600070205080204" pitchFamily="34" charset="-128"/>
              </a:rPr>
              <a:t>Kelig</a:t>
            </a:r>
            <a:r>
              <a:rPr altLang="fr-FR" dirty="0">
                <a:solidFill>
                  <a:srgbClr val="5C5C5C"/>
                </a:solidFill>
                <a:ea typeface="MS PGothic" panose="020B0600070205080204" pitchFamily="34" charset="-128"/>
              </a:rPr>
              <a:t> </a:t>
            </a:r>
            <a:r>
              <a:rPr altLang="fr-FR" dirty="0" err="1">
                <a:solidFill>
                  <a:srgbClr val="5C5C5C"/>
                </a:solidFill>
                <a:ea typeface="MS PGothic" panose="020B0600070205080204" pitchFamily="34" charset="-128"/>
              </a:rPr>
              <a:t>Vergriete</a:t>
            </a:r>
            <a:endParaRPr altLang="fr-FR" dirty="0">
              <a:solidFill>
                <a:srgbClr val="5C5C5C"/>
              </a:solidFill>
              <a:ea typeface="MS PGothic" panose="020B0600070205080204" pitchFamily="34" charset="-128"/>
            </a:endParaRPr>
          </a:p>
        </p:txBody>
      </p:sp>
      <p:sp>
        <p:nvSpPr>
          <p:cNvPr id="17411" name="Title 4">
            <a:extLst>
              <a:ext uri="{FF2B5EF4-FFF2-40B4-BE49-F238E27FC236}">
                <a16:creationId xmlns:a16="http://schemas.microsoft.com/office/drawing/2014/main" id="{90903F92-3AB5-83DF-1956-4820654D5AA4}"/>
              </a:ext>
            </a:extLst>
          </p:cNvPr>
          <p:cNvSpPr>
            <a:spLocks noGrp="1"/>
          </p:cNvSpPr>
          <p:nvPr>
            <p:ph type="title"/>
          </p:nvPr>
        </p:nvSpPr>
        <p:spPr>
          <a:xfrm>
            <a:off x="228600" y="3048000"/>
            <a:ext cx="7239000" cy="1828800"/>
          </a:xfrm>
        </p:spPr>
        <p:txBody>
          <a:bodyPr/>
          <a:lstStyle/>
          <a:p>
            <a:pPr algn="l"/>
            <a:r>
              <a:rPr altLang="fr-FR" sz="2400" b="0">
                <a:solidFill>
                  <a:srgbClr val="7BCF27"/>
                </a:solidFill>
                <a:latin typeface="Calibri" panose="020F0502020204030204" pitchFamily="34" charset="0"/>
                <a:ea typeface="MS PGothic" panose="020B0600070205080204" pitchFamily="34" charset="-128"/>
              </a:rPr>
              <a:t>ORIENTATION ET PRISE EN CHARGE THERAPEUTIQUE DE L’ENDOMÉTRIOSE PELVIENNE:</a:t>
            </a:r>
            <a:endParaRPr altLang="fr-FR" sz="5600" b="0">
              <a:ea typeface="MS PGothic" panose="020B0600070205080204" pitchFamily="34" charset="-128"/>
            </a:endParaRPr>
          </a:p>
        </p:txBody>
      </p:sp>
      <p:pic>
        <p:nvPicPr>
          <p:cNvPr id="4" name="Image 3" descr="Une image contenant plein air, ciel, Bâtiment commercial, Usage mixte&#10;&#10;Description générée automatiquement">
            <a:extLst>
              <a:ext uri="{FF2B5EF4-FFF2-40B4-BE49-F238E27FC236}">
                <a16:creationId xmlns:a16="http://schemas.microsoft.com/office/drawing/2014/main" id="{E37FDE43-CAB6-70CF-0778-EF347F588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5133546"/>
            <a:ext cx="2489752" cy="1659046"/>
          </a:xfrm>
          <a:prstGeom prst="rect">
            <a:avLst/>
          </a:prstGeom>
        </p:spPr>
      </p:pic>
      <p:pic>
        <p:nvPicPr>
          <p:cNvPr id="6" name="Image 5" descr="Une image contenant bâtiment, plein air, ciel, arbre&#10;&#10;Description générée automatiquement">
            <a:extLst>
              <a:ext uri="{FF2B5EF4-FFF2-40B4-BE49-F238E27FC236}">
                <a16:creationId xmlns:a16="http://schemas.microsoft.com/office/drawing/2014/main" id="{640CBF9F-3AD0-BE2D-104D-FE156A06A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16632"/>
            <a:ext cx="3227760" cy="1858267"/>
          </a:xfrm>
          <a:prstGeom prst="rect">
            <a:avLst/>
          </a:prstGeom>
        </p:spPr>
      </p:pic>
      <p:sp>
        <p:nvSpPr>
          <p:cNvPr id="7" name="ZoneTexte 6">
            <a:extLst>
              <a:ext uri="{FF2B5EF4-FFF2-40B4-BE49-F238E27FC236}">
                <a16:creationId xmlns:a16="http://schemas.microsoft.com/office/drawing/2014/main" id="{33E67F5F-4C63-91F5-D3F5-E3D206044703}"/>
              </a:ext>
            </a:extLst>
          </p:cNvPr>
          <p:cNvSpPr txBox="1"/>
          <p:nvPr/>
        </p:nvSpPr>
        <p:spPr>
          <a:xfrm>
            <a:off x="931845" y="2142117"/>
            <a:ext cx="1773242" cy="369332"/>
          </a:xfrm>
          <a:prstGeom prst="rect">
            <a:avLst/>
          </a:prstGeom>
          <a:noFill/>
        </p:spPr>
        <p:txBody>
          <a:bodyPr wrap="none" rtlCol="0">
            <a:spAutoFit/>
          </a:bodyPr>
          <a:lstStyle/>
          <a:p>
            <a:r>
              <a:rPr lang="fr-FR" b="1" i="1" dirty="0"/>
              <a:t>En visite à Pau</a:t>
            </a:r>
          </a:p>
        </p:txBody>
      </p:sp>
      <p:sp>
        <p:nvSpPr>
          <p:cNvPr id="8" name="ZoneTexte 7">
            <a:extLst>
              <a:ext uri="{FF2B5EF4-FFF2-40B4-BE49-F238E27FC236}">
                <a16:creationId xmlns:a16="http://schemas.microsoft.com/office/drawing/2014/main" id="{991A2A0B-219F-772C-B05B-0C7608287153}"/>
              </a:ext>
            </a:extLst>
          </p:cNvPr>
          <p:cNvSpPr txBox="1"/>
          <p:nvPr/>
        </p:nvSpPr>
        <p:spPr>
          <a:xfrm>
            <a:off x="126976" y="5316738"/>
            <a:ext cx="5530681" cy="923330"/>
          </a:xfrm>
          <a:prstGeom prst="rect">
            <a:avLst/>
          </a:prstGeom>
          <a:noFill/>
        </p:spPr>
        <p:txBody>
          <a:bodyPr wrap="none" rtlCol="0">
            <a:spAutoFit/>
          </a:bodyPr>
          <a:lstStyle/>
          <a:p>
            <a:r>
              <a:rPr lang="fr-FR" b="1" i="1" dirty="0"/>
              <a:t>Institut du Sein et des Maladies Gynécologiques</a:t>
            </a:r>
          </a:p>
          <a:p>
            <a:r>
              <a:rPr lang="fr-FR" b="1" i="1" dirty="0"/>
              <a:t>Clinique Pasteur</a:t>
            </a:r>
          </a:p>
          <a:p>
            <a:r>
              <a:rPr lang="fr-FR" b="1" i="1" dirty="0"/>
              <a:t>Toulouse</a:t>
            </a:r>
          </a:p>
        </p:txBody>
      </p:sp>
      <p:sp>
        <p:nvSpPr>
          <p:cNvPr id="9" name="ZoneTexte 8">
            <a:extLst>
              <a:ext uri="{FF2B5EF4-FFF2-40B4-BE49-F238E27FC236}">
                <a16:creationId xmlns:a16="http://schemas.microsoft.com/office/drawing/2014/main" id="{6DB52B45-725D-40FA-8DC1-2A87EB765F80}"/>
              </a:ext>
            </a:extLst>
          </p:cNvPr>
          <p:cNvSpPr txBox="1"/>
          <p:nvPr/>
        </p:nvSpPr>
        <p:spPr>
          <a:xfrm>
            <a:off x="4743161" y="315439"/>
            <a:ext cx="1143262" cy="307777"/>
          </a:xfrm>
          <a:prstGeom prst="rect">
            <a:avLst/>
          </a:prstGeom>
          <a:noFill/>
        </p:spPr>
        <p:txBody>
          <a:bodyPr wrap="none" rtlCol="0">
            <a:spAutoFit/>
          </a:bodyPr>
          <a:lstStyle/>
          <a:p>
            <a:r>
              <a:rPr lang="fr-FR" sz="1400" dirty="0"/>
              <a:t>Chirurgiens</a:t>
            </a:r>
          </a:p>
        </p:txBody>
      </p:sp>
      <p:sp>
        <p:nvSpPr>
          <p:cNvPr id="10" name="ZoneTexte 9">
            <a:extLst>
              <a:ext uri="{FF2B5EF4-FFF2-40B4-BE49-F238E27FC236}">
                <a16:creationId xmlns:a16="http://schemas.microsoft.com/office/drawing/2014/main" id="{E985795C-9CA0-A2A8-AD5B-1B633E442AD2}"/>
              </a:ext>
            </a:extLst>
          </p:cNvPr>
          <p:cNvSpPr txBox="1"/>
          <p:nvPr/>
        </p:nvSpPr>
        <p:spPr>
          <a:xfrm>
            <a:off x="4670445" y="1471064"/>
            <a:ext cx="2276585" cy="307777"/>
          </a:xfrm>
          <a:prstGeom prst="rect">
            <a:avLst/>
          </a:prstGeom>
          <a:noFill/>
        </p:spPr>
        <p:txBody>
          <a:bodyPr wrap="none" rtlCol="0">
            <a:spAutoFit/>
          </a:bodyPr>
          <a:lstStyle/>
          <a:p>
            <a:r>
              <a:rPr lang="fr-FR" sz="1400" dirty="0"/>
              <a:t>Gynécologue Médicale</a:t>
            </a:r>
          </a:p>
        </p:txBody>
      </p:sp>
      <p:sp>
        <p:nvSpPr>
          <p:cNvPr id="11" name="ZoneTexte 10">
            <a:extLst>
              <a:ext uri="{FF2B5EF4-FFF2-40B4-BE49-F238E27FC236}">
                <a16:creationId xmlns:a16="http://schemas.microsoft.com/office/drawing/2014/main" id="{EAE00ADA-9E2B-D2B1-FC51-AF68E51B7634}"/>
              </a:ext>
            </a:extLst>
          </p:cNvPr>
          <p:cNvSpPr txBox="1"/>
          <p:nvPr/>
        </p:nvSpPr>
        <p:spPr>
          <a:xfrm>
            <a:off x="7308304" y="1498308"/>
            <a:ext cx="1390124" cy="307777"/>
          </a:xfrm>
          <a:prstGeom prst="rect">
            <a:avLst/>
          </a:prstGeom>
          <a:noFill/>
        </p:spPr>
        <p:txBody>
          <a:bodyPr wrap="none" rtlCol="0">
            <a:spAutoFit/>
          </a:bodyPr>
          <a:lstStyle/>
          <a:p>
            <a:r>
              <a:rPr lang="fr-FR" sz="1400" dirty="0" err="1"/>
              <a:t>Dorra</a:t>
            </a:r>
            <a:r>
              <a:rPr lang="fr-FR" sz="1400" dirty="0"/>
              <a:t> Kanoun</a:t>
            </a:r>
          </a:p>
        </p:txBody>
      </p:sp>
      <p:sp>
        <p:nvSpPr>
          <p:cNvPr id="13" name="ZoneTexte 12">
            <a:extLst>
              <a:ext uri="{FF2B5EF4-FFF2-40B4-BE49-F238E27FC236}">
                <a16:creationId xmlns:a16="http://schemas.microsoft.com/office/drawing/2014/main" id="{B04C6B66-94CE-D018-534E-AAF3227E8EDE}"/>
              </a:ext>
            </a:extLst>
          </p:cNvPr>
          <p:cNvSpPr txBox="1"/>
          <p:nvPr/>
        </p:nvSpPr>
        <p:spPr>
          <a:xfrm>
            <a:off x="4670445" y="1820836"/>
            <a:ext cx="4293163" cy="338554"/>
          </a:xfrm>
          <a:prstGeom prst="rect">
            <a:avLst/>
          </a:prstGeom>
          <a:noFill/>
        </p:spPr>
        <p:txBody>
          <a:bodyPr wrap="none" rtlCol="0">
            <a:spAutoFit/>
          </a:bodyPr>
          <a:lstStyle/>
          <a:p>
            <a:r>
              <a:rPr lang="fr-FR" sz="1600" dirty="0" err="1">
                <a:solidFill>
                  <a:schemeClr val="bg2">
                    <a:lumMod val="25000"/>
                  </a:schemeClr>
                </a:solidFill>
              </a:rPr>
              <a:t>GastroEntérologue</a:t>
            </a:r>
            <a:r>
              <a:rPr lang="fr-FR" sz="1600" dirty="0">
                <a:solidFill>
                  <a:schemeClr val="bg2">
                    <a:lumMod val="25000"/>
                  </a:schemeClr>
                </a:solidFill>
              </a:rPr>
              <a:t>   Hélène  </a:t>
            </a:r>
            <a:r>
              <a:rPr lang="fr-FR" sz="1600" dirty="0" err="1">
                <a:solidFill>
                  <a:schemeClr val="bg2">
                    <a:lumMod val="25000"/>
                  </a:schemeClr>
                </a:solidFill>
              </a:rPr>
              <a:t>Blasco</a:t>
            </a:r>
            <a:r>
              <a:rPr lang="fr-FR" sz="1600" dirty="0">
                <a:solidFill>
                  <a:schemeClr val="bg2">
                    <a:lumMod val="25000"/>
                  </a:schemeClr>
                </a:solidFill>
              </a:rPr>
              <a:t> Perrin</a:t>
            </a:r>
          </a:p>
        </p:txBody>
      </p:sp>
      <p:sp>
        <p:nvSpPr>
          <p:cNvPr id="14" name="ZoneTexte 13">
            <a:extLst>
              <a:ext uri="{FF2B5EF4-FFF2-40B4-BE49-F238E27FC236}">
                <a16:creationId xmlns:a16="http://schemas.microsoft.com/office/drawing/2014/main" id="{B229DE2D-C525-5B3A-9CA8-8BBC805A7FE6}"/>
              </a:ext>
            </a:extLst>
          </p:cNvPr>
          <p:cNvSpPr txBox="1"/>
          <p:nvPr/>
        </p:nvSpPr>
        <p:spPr>
          <a:xfrm>
            <a:off x="4670445" y="2295023"/>
            <a:ext cx="3805850" cy="307777"/>
          </a:xfrm>
          <a:prstGeom prst="rect">
            <a:avLst/>
          </a:prstGeom>
          <a:noFill/>
        </p:spPr>
        <p:txBody>
          <a:bodyPr wrap="none" rtlCol="0">
            <a:spAutoFit/>
          </a:bodyPr>
          <a:lstStyle/>
          <a:p>
            <a:r>
              <a:rPr lang="fr-FR" sz="1400" dirty="0"/>
              <a:t>Algologues           Dr De </a:t>
            </a:r>
            <a:r>
              <a:rPr lang="fr-FR" sz="1400" dirty="0" err="1"/>
              <a:t>Truchis</a:t>
            </a:r>
            <a:r>
              <a:rPr lang="fr-FR" sz="1400" dirty="0"/>
              <a:t> Dr </a:t>
            </a:r>
            <a:r>
              <a:rPr lang="fr-FR" sz="1400" dirty="0" err="1"/>
              <a:t>Puglièse</a:t>
            </a:r>
            <a:endParaRPr lang="fr-FR" sz="1400"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a:extLst>
              <a:ext uri="{FF2B5EF4-FFF2-40B4-BE49-F238E27FC236}">
                <a16:creationId xmlns:a16="http://schemas.microsoft.com/office/drawing/2014/main" id="{7E24898F-F4F2-3869-DCDC-0CB8D7BECCBD}"/>
              </a:ext>
            </a:extLst>
          </p:cNvPr>
          <p:cNvSpPr>
            <a:spLocks noGrp="1"/>
          </p:cNvSpPr>
          <p:nvPr>
            <p:ph type="title"/>
          </p:nvPr>
        </p:nvSpPr>
        <p:spPr>
          <a:xfrm>
            <a:off x="436563" y="76200"/>
            <a:ext cx="8402637" cy="685800"/>
          </a:xfrm>
        </p:spPr>
        <p:txBody>
          <a:bodyPr/>
          <a:lstStyle/>
          <a:p>
            <a:r>
              <a:rPr altLang="fr-FR">
                <a:solidFill>
                  <a:srgbClr val="474747"/>
                </a:solidFill>
              </a:rPr>
              <a:t>Prise en charge infertilité:</a:t>
            </a:r>
          </a:p>
        </p:txBody>
      </p:sp>
      <p:sp>
        <p:nvSpPr>
          <p:cNvPr id="4" name="Rectangle à coins arrondis 3">
            <a:extLst>
              <a:ext uri="{FF2B5EF4-FFF2-40B4-BE49-F238E27FC236}">
                <a16:creationId xmlns:a16="http://schemas.microsoft.com/office/drawing/2014/main" id="{78C4F95D-C747-29B0-BB11-C756E3B453D0}"/>
              </a:ext>
            </a:extLst>
          </p:cNvPr>
          <p:cNvSpPr>
            <a:spLocks noChangeArrowheads="1"/>
          </p:cNvSpPr>
          <p:nvPr/>
        </p:nvSpPr>
        <p:spPr bwMode="auto">
          <a:xfrm>
            <a:off x="3348038" y="981075"/>
            <a:ext cx="2736850" cy="1079500"/>
          </a:xfrm>
          <a:prstGeom prst="roundRect">
            <a:avLst>
              <a:gd name="adj" fmla="val 16667"/>
            </a:avLst>
          </a:prstGeom>
          <a:gradFill rotWithShape="1">
            <a:gsLst>
              <a:gs pos="0">
                <a:srgbClr val="FF8500"/>
              </a:gs>
              <a:gs pos="20000">
                <a:srgbClr val="FF8500"/>
              </a:gs>
              <a:gs pos="100000">
                <a:srgbClr val="CD6400"/>
              </a:gs>
            </a:gsLst>
            <a:lin ang="5400000"/>
          </a:gradFill>
          <a:ln w="9525">
            <a:solidFill>
              <a:srgbClr val="F48618"/>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800">
                <a:solidFill>
                  <a:srgbClr val="FFFFFF"/>
                </a:solidFill>
              </a:rPr>
              <a:t>Désir de grossesse</a:t>
            </a:r>
          </a:p>
          <a:p>
            <a:pPr algn="ctr" eaLnBrk="1" hangingPunct="1">
              <a:defRPr/>
            </a:pPr>
            <a:r>
              <a:rPr lang="fr-FR" altLang="fr-FR" sz="1800">
                <a:solidFill>
                  <a:srgbClr val="FFFFFF"/>
                </a:solidFill>
              </a:rPr>
              <a:t>Rapports non protégés &gt; 2 ans</a:t>
            </a:r>
          </a:p>
          <a:p>
            <a:pPr algn="ctr" eaLnBrk="1" hangingPunct="1">
              <a:defRPr/>
            </a:pPr>
            <a:r>
              <a:rPr lang="fr-FR" altLang="fr-FR" sz="1800">
                <a:solidFill>
                  <a:srgbClr val="FFFFFF"/>
                </a:solidFill>
              </a:rPr>
              <a:t>Age &lt; 41 ans</a:t>
            </a:r>
          </a:p>
        </p:txBody>
      </p:sp>
      <p:sp>
        <p:nvSpPr>
          <p:cNvPr id="5" name="Rectangle à coins arrondis 4">
            <a:extLst>
              <a:ext uri="{FF2B5EF4-FFF2-40B4-BE49-F238E27FC236}">
                <a16:creationId xmlns:a16="http://schemas.microsoft.com/office/drawing/2014/main" id="{D479407B-9DCD-1521-A235-231D98061FCD}"/>
              </a:ext>
            </a:extLst>
          </p:cNvPr>
          <p:cNvSpPr>
            <a:spLocks noChangeArrowheads="1"/>
          </p:cNvSpPr>
          <p:nvPr/>
        </p:nvSpPr>
        <p:spPr bwMode="auto">
          <a:xfrm>
            <a:off x="468313" y="2492375"/>
            <a:ext cx="2590800" cy="1152525"/>
          </a:xfrm>
          <a:prstGeom prst="roundRect">
            <a:avLst>
              <a:gd name="adj" fmla="val 16667"/>
            </a:avLst>
          </a:prstGeom>
          <a:gradFill rotWithShape="1">
            <a:gsLst>
              <a:gs pos="0">
                <a:srgbClr val="78E609"/>
              </a:gs>
              <a:gs pos="20000">
                <a:srgbClr val="77E10D"/>
              </a:gs>
              <a:gs pos="100000">
                <a:srgbClr val="59AC07"/>
              </a:gs>
            </a:gsLst>
            <a:lin ang="5400000"/>
          </a:gradFill>
          <a:ln w="9525">
            <a:solidFill>
              <a:srgbClr val="78CE22"/>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800" b="1">
                <a:solidFill>
                  <a:srgbClr val="FFFFFF"/>
                </a:solidFill>
              </a:rPr>
              <a:t>Primodécouverte</a:t>
            </a:r>
          </a:p>
        </p:txBody>
      </p:sp>
      <p:sp>
        <p:nvSpPr>
          <p:cNvPr id="6" name="Rectangle à coins arrondis 5">
            <a:extLst>
              <a:ext uri="{FF2B5EF4-FFF2-40B4-BE49-F238E27FC236}">
                <a16:creationId xmlns:a16="http://schemas.microsoft.com/office/drawing/2014/main" id="{0C437ECD-E497-B41E-690C-479DD0EA508D}"/>
              </a:ext>
            </a:extLst>
          </p:cNvPr>
          <p:cNvSpPr/>
          <p:nvPr/>
        </p:nvSpPr>
        <p:spPr>
          <a:xfrm>
            <a:off x="899592" y="3789040"/>
            <a:ext cx="2016224" cy="129614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800">
                <a:solidFill>
                  <a:srgbClr val="FFFFFF"/>
                </a:solidFill>
              </a:rPr>
              <a:t>Coelioscopie</a:t>
            </a:r>
          </a:p>
          <a:p>
            <a:pPr algn="ctr" eaLnBrk="1" hangingPunct="1">
              <a:defRPr/>
            </a:pPr>
            <a:r>
              <a:rPr lang="fr-FR" altLang="fr-FR" sz="1800">
                <a:solidFill>
                  <a:srgbClr val="FFFFFF"/>
                </a:solidFill>
              </a:rPr>
              <a:t>Epreuve au bleu</a:t>
            </a:r>
          </a:p>
          <a:p>
            <a:pPr algn="ctr" eaLnBrk="1" hangingPunct="1">
              <a:defRPr/>
            </a:pPr>
            <a:r>
              <a:rPr lang="fr-FR" altLang="fr-FR" sz="1800">
                <a:solidFill>
                  <a:srgbClr val="FFFFFF"/>
                </a:solidFill>
              </a:rPr>
              <a:t>Hystéroscopie</a:t>
            </a:r>
          </a:p>
        </p:txBody>
      </p:sp>
      <p:sp>
        <p:nvSpPr>
          <p:cNvPr id="7" name="Rectangle à coins arrondis 6">
            <a:extLst>
              <a:ext uri="{FF2B5EF4-FFF2-40B4-BE49-F238E27FC236}">
                <a16:creationId xmlns:a16="http://schemas.microsoft.com/office/drawing/2014/main" id="{36A2727F-2CBF-531E-6D8A-3E721345B0E6}"/>
              </a:ext>
            </a:extLst>
          </p:cNvPr>
          <p:cNvSpPr>
            <a:spLocks noChangeArrowheads="1"/>
          </p:cNvSpPr>
          <p:nvPr/>
        </p:nvSpPr>
        <p:spPr bwMode="auto">
          <a:xfrm>
            <a:off x="6227763" y="1916113"/>
            <a:ext cx="2592387" cy="1152525"/>
          </a:xfrm>
          <a:prstGeom prst="roundRect">
            <a:avLst>
              <a:gd name="adj" fmla="val 16667"/>
            </a:avLst>
          </a:prstGeom>
          <a:gradFill rotWithShape="1">
            <a:gsLst>
              <a:gs pos="0">
                <a:srgbClr val="78E609"/>
              </a:gs>
              <a:gs pos="20000">
                <a:srgbClr val="77E10D"/>
              </a:gs>
              <a:gs pos="100000">
                <a:srgbClr val="59AC07"/>
              </a:gs>
            </a:gsLst>
            <a:lin ang="5400000"/>
          </a:gradFill>
          <a:ln w="9525">
            <a:solidFill>
              <a:srgbClr val="78CE22"/>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800" b="1">
                <a:solidFill>
                  <a:srgbClr val="FFFFFF"/>
                </a:solidFill>
              </a:rPr>
              <a:t>ENDOMÉTRIOSE CONNUE</a:t>
            </a:r>
          </a:p>
        </p:txBody>
      </p:sp>
      <p:sp>
        <p:nvSpPr>
          <p:cNvPr id="8" name="Rectangle à coins arrondis 7">
            <a:extLst>
              <a:ext uri="{FF2B5EF4-FFF2-40B4-BE49-F238E27FC236}">
                <a16:creationId xmlns:a16="http://schemas.microsoft.com/office/drawing/2014/main" id="{DB2C958F-E1BE-6790-CC9C-6EDBBC28BA6F}"/>
              </a:ext>
            </a:extLst>
          </p:cNvPr>
          <p:cNvSpPr/>
          <p:nvPr/>
        </p:nvSpPr>
        <p:spPr>
          <a:xfrm>
            <a:off x="755576" y="5229200"/>
            <a:ext cx="2160240" cy="129614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800">
                <a:solidFill>
                  <a:srgbClr val="FFFFFF"/>
                </a:solidFill>
              </a:rPr>
              <a:t>Bilan hormonal</a:t>
            </a:r>
          </a:p>
          <a:p>
            <a:pPr algn="ctr" eaLnBrk="1" hangingPunct="1">
              <a:defRPr/>
            </a:pPr>
            <a:r>
              <a:rPr lang="fr-FR" altLang="fr-FR" sz="1800">
                <a:solidFill>
                  <a:srgbClr val="FFFFFF"/>
                </a:solidFill>
              </a:rPr>
              <a:t>Spermogramme</a:t>
            </a:r>
          </a:p>
          <a:p>
            <a:pPr algn="ctr" eaLnBrk="1" hangingPunct="1">
              <a:defRPr/>
            </a:pPr>
            <a:r>
              <a:rPr lang="fr-FR" altLang="fr-FR" sz="1800">
                <a:solidFill>
                  <a:srgbClr val="FFFFFF"/>
                </a:solidFill>
              </a:rPr>
              <a:t>Spermoculture</a:t>
            </a:r>
          </a:p>
          <a:p>
            <a:pPr algn="ctr" eaLnBrk="1" hangingPunct="1">
              <a:defRPr/>
            </a:pPr>
            <a:r>
              <a:rPr lang="fr-FR" altLang="fr-FR" sz="1800">
                <a:solidFill>
                  <a:srgbClr val="FFFFFF"/>
                </a:solidFill>
              </a:rPr>
              <a:t>Sérologies</a:t>
            </a:r>
          </a:p>
        </p:txBody>
      </p:sp>
      <p:sp>
        <p:nvSpPr>
          <p:cNvPr id="9" name="Ellipse 8">
            <a:extLst>
              <a:ext uri="{FF2B5EF4-FFF2-40B4-BE49-F238E27FC236}">
                <a16:creationId xmlns:a16="http://schemas.microsoft.com/office/drawing/2014/main" id="{F319198B-C37C-031A-B92F-E8D57E8A572D}"/>
              </a:ext>
            </a:extLst>
          </p:cNvPr>
          <p:cNvSpPr/>
          <p:nvPr/>
        </p:nvSpPr>
        <p:spPr>
          <a:xfrm>
            <a:off x="3131840" y="3429000"/>
            <a:ext cx="2520280" cy="1080120"/>
          </a:xfrm>
          <a:prstGeom prst="ellipse">
            <a:avLst/>
          </a:prstGeom>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200">
                <a:solidFill>
                  <a:srgbClr val="FFFFFF"/>
                </a:solidFill>
              </a:rPr>
              <a:t>Endométriome &lt; 3cm</a:t>
            </a:r>
          </a:p>
        </p:txBody>
      </p:sp>
      <p:cxnSp>
        <p:nvCxnSpPr>
          <p:cNvPr id="11" name="Connecteur droit avec flèche 10">
            <a:extLst>
              <a:ext uri="{FF2B5EF4-FFF2-40B4-BE49-F238E27FC236}">
                <a16:creationId xmlns:a16="http://schemas.microsoft.com/office/drawing/2014/main" id="{3BBBA7C9-3445-5240-7C75-D8872DD25133}"/>
              </a:ext>
            </a:extLst>
          </p:cNvPr>
          <p:cNvCxnSpPr>
            <a:cxnSpLocks noChangeShapeType="1"/>
          </p:cNvCxnSpPr>
          <p:nvPr/>
        </p:nvCxnSpPr>
        <p:spPr bwMode="auto">
          <a:xfrm>
            <a:off x="4392613" y="4508500"/>
            <a:ext cx="34925" cy="72072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12" name="Rectangle à coins arrondis 11">
            <a:extLst>
              <a:ext uri="{FF2B5EF4-FFF2-40B4-BE49-F238E27FC236}">
                <a16:creationId xmlns:a16="http://schemas.microsoft.com/office/drawing/2014/main" id="{878FF3ED-05BE-B364-A649-889818245110}"/>
              </a:ext>
            </a:extLst>
          </p:cNvPr>
          <p:cNvSpPr/>
          <p:nvPr/>
        </p:nvSpPr>
        <p:spPr>
          <a:xfrm>
            <a:off x="3851920" y="4653136"/>
            <a:ext cx="1656184" cy="1008112"/>
          </a:xfrm>
          <a:prstGeom prst="roundRect">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lang="fr-FR" dirty="0"/>
              <a:t>Ponction</a:t>
            </a:r>
          </a:p>
          <a:p>
            <a:pPr algn="ctr" eaLnBrk="1" fontAlgn="auto" hangingPunct="1">
              <a:spcBef>
                <a:spcPts val="0"/>
              </a:spcBef>
              <a:spcAft>
                <a:spcPts val="0"/>
              </a:spcAft>
              <a:defRPr/>
            </a:pPr>
            <a:r>
              <a:rPr lang="fr-FR" dirty="0"/>
              <a:t>Agonistes</a:t>
            </a:r>
          </a:p>
        </p:txBody>
      </p:sp>
      <p:sp>
        <p:nvSpPr>
          <p:cNvPr id="13" name="Rectangle à coins arrondis 12">
            <a:extLst>
              <a:ext uri="{FF2B5EF4-FFF2-40B4-BE49-F238E27FC236}">
                <a16:creationId xmlns:a16="http://schemas.microsoft.com/office/drawing/2014/main" id="{6B8E9675-A9BB-96DE-C5A6-233CB13733F5}"/>
              </a:ext>
            </a:extLst>
          </p:cNvPr>
          <p:cNvSpPr/>
          <p:nvPr/>
        </p:nvSpPr>
        <p:spPr>
          <a:xfrm>
            <a:off x="5724128" y="3573016"/>
            <a:ext cx="1584176" cy="1224136"/>
          </a:xfrm>
          <a:prstGeom prst="roundRect">
            <a:avLst/>
          </a:prstGeom>
          <a:scene3d>
            <a:camera prst="obliqueBottomLeft"/>
            <a:lightRig rig="threePt" dir="t"/>
          </a:scene3d>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fr-FR" b="1" dirty="0"/>
              <a:t>DEEP IE</a:t>
            </a:r>
          </a:p>
        </p:txBody>
      </p:sp>
      <p:sp>
        <p:nvSpPr>
          <p:cNvPr id="14" name="Rectangle à coins arrondis 13">
            <a:extLst>
              <a:ext uri="{FF2B5EF4-FFF2-40B4-BE49-F238E27FC236}">
                <a16:creationId xmlns:a16="http://schemas.microsoft.com/office/drawing/2014/main" id="{5C6BB566-1AD6-EFB8-9B00-0187EF90BAD8}"/>
              </a:ext>
            </a:extLst>
          </p:cNvPr>
          <p:cNvSpPr>
            <a:spLocks noChangeArrowheads="1"/>
          </p:cNvSpPr>
          <p:nvPr/>
        </p:nvSpPr>
        <p:spPr bwMode="auto">
          <a:xfrm>
            <a:off x="5651500" y="5373688"/>
            <a:ext cx="1008063" cy="863600"/>
          </a:xfrm>
          <a:prstGeom prst="roundRect">
            <a:avLst>
              <a:gd name="adj" fmla="val 16667"/>
            </a:avLst>
          </a:prstGeom>
          <a:gradFill rotWithShape="1">
            <a:gsLst>
              <a:gs pos="0">
                <a:srgbClr val="FF8500"/>
              </a:gs>
              <a:gs pos="20000">
                <a:srgbClr val="FF8500"/>
              </a:gs>
              <a:gs pos="100000">
                <a:srgbClr val="CD6400"/>
              </a:gs>
            </a:gsLst>
            <a:lin ang="5400000"/>
          </a:gradFill>
          <a:ln w="9525">
            <a:solidFill>
              <a:srgbClr val="F48618"/>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fr-FR" dirty="0">
                <a:solidFill>
                  <a:schemeClr val="lt1"/>
                </a:solidFill>
                <a:latin typeface="+mn-lt"/>
                <a:ea typeface="+mn-ea"/>
              </a:rPr>
              <a:t>IAC</a:t>
            </a:r>
          </a:p>
          <a:p>
            <a:pPr algn="ctr" eaLnBrk="1" fontAlgn="auto" hangingPunct="1">
              <a:spcBef>
                <a:spcPts val="0"/>
              </a:spcBef>
              <a:spcAft>
                <a:spcPts val="0"/>
              </a:spcAft>
              <a:defRPr/>
            </a:pPr>
            <a:r>
              <a:rPr lang="fr-FR" dirty="0">
                <a:solidFill>
                  <a:schemeClr val="lt1"/>
                </a:solidFill>
                <a:latin typeface="+mn-lt"/>
                <a:ea typeface="+mn-ea"/>
              </a:rPr>
              <a:t>FIV</a:t>
            </a:r>
          </a:p>
          <a:p>
            <a:pPr algn="ctr" eaLnBrk="1" fontAlgn="auto" hangingPunct="1">
              <a:spcBef>
                <a:spcPts val="0"/>
              </a:spcBef>
              <a:spcAft>
                <a:spcPts val="0"/>
              </a:spcAft>
              <a:defRPr/>
            </a:pPr>
            <a:r>
              <a:rPr lang="fr-FR" dirty="0">
                <a:solidFill>
                  <a:schemeClr val="lt1"/>
                </a:solidFill>
                <a:latin typeface="+mn-lt"/>
                <a:ea typeface="+mn-ea"/>
              </a:rPr>
              <a:t>ICSI</a:t>
            </a:r>
          </a:p>
        </p:txBody>
      </p:sp>
      <p:sp>
        <p:nvSpPr>
          <p:cNvPr id="16" name="Rectangle à coins arrondis 15">
            <a:extLst>
              <a:ext uri="{FF2B5EF4-FFF2-40B4-BE49-F238E27FC236}">
                <a16:creationId xmlns:a16="http://schemas.microsoft.com/office/drawing/2014/main" id="{11F24466-CC0E-26B3-4338-3CFC857F7393}"/>
              </a:ext>
            </a:extLst>
          </p:cNvPr>
          <p:cNvSpPr/>
          <p:nvPr/>
        </p:nvSpPr>
        <p:spPr>
          <a:xfrm>
            <a:off x="7424192" y="3573016"/>
            <a:ext cx="1719808" cy="1224136"/>
          </a:xfrm>
          <a:prstGeom prst="roundRect">
            <a:avLst/>
          </a:prstGeom>
          <a:scene3d>
            <a:camera prst="obliqueBottomLeft"/>
            <a:lightRig rig="threePt" dir="t"/>
          </a:scene3d>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fr-FR" b="1" dirty="0"/>
              <a:t>Implants péritonéaux</a:t>
            </a:r>
          </a:p>
        </p:txBody>
      </p:sp>
      <p:cxnSp>
        <p:nvCxnSpPr>
          <p:cNvPr id="18" name="Connecteur en angle 17">
            <a:extLst>
              <a:ext uri="{FF2B5EF4-FFF2-40B4-BE49-F238E27FC236}">
                <a16:creationId xmlns:a16="http://schemas.microsoft.com/office/drawing/2014/main" id="{0089C8B7-F7B4-6C29-E6D8-E9A978670B05}"/>
              </a:ext>
            </a:extLst>
          </p:cNvPr>
          <p:cNvCxnSpPr>
            <a:cxnSpLocks noChangeShapeType="1"/>
          </p:cNvCxnSpPr>
          <p:nvPr/>
        </p:nvCxnSpPr>
        <p:spPr bwMode="auto">
          <a:xfrm>
            <a:off x="4716463" y="5732463"/>
            <a:ext cx="863600" cy="217487"/>
          </a:xfrm>
          <a:prstGeom prst="bentConnector3">
            <a:avLst>
              <a:gd name="adj1" fmla="val 50000"/>
            </a:avLst>
          </a:prstGeom>
          <a:noFill/>
          <a:ln w="25400">
            <a:solidFill>
              <a:schemeClr val="accent1"/>
            </a:solidFill>
            <a:miter lim="800000"/>
            <a:headEnd/>
            <a:tailEnd type="arrow" w="med" len="med"/>
          </a:ln>
          <a:effectLst>
            <a:outerShdw blurRad="40000" dist="20000" dir="5400000" rotWithShape="0">
              <a:srgbClr val="808080">
                <a:alpha val="37999"/>
              </a:srgbClr>
            </a:outerShdw>
          </a:effectLst>
        </p:spPr>
      </p:cxnSp>
      <p:cxnSp>
        <p:nvCxnSpPr>
          <p:cNvPr id="20" name="Connecteur droit avec flèche 19">
            <a:extLst>
              <a:ext uri="{FF2B5EF4-FFF2-40B4-BE49-F238E27FC236}">
                <a16:creationId xmlns:a16="http://schemas.microsoft.com/office/drawing/2014/main" id="{79D31843-E5D4-9427-DF9C-F2BE628C6616}"/>
              </a:ext>
            </a:extLst>
          </p:cNvPr>
          <p:cNvCxnSpPr>
            <a:cxnSpLocks noChangeShapeType="1"/>
            <a:stCxn id="13" idx="2"/>
            <a:endCxn id="14" idx="0"/>
          </p:cNvCxnSpPr>
          <p:nvPr/>
        </p:nvCxnSpPr>
        <p:spPr bwMode="auto">
          <a:xfrm flipH="1">
            <a:off x="6156325" y="4797425"/>
            <a:ext cx="360363" cy="57626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22" name="Connecteur droit avec flèche 21">
            <a:extLst>
              <a:ext uri="{FF2B5EF4-FFF2-40B4-BE49-F238E27FC236}">
                <a16:creationId xmlns:a16="http://schemas.microsoft.com/office/drawing/2014/main" id="{458389AC-C94B-E058-2BF5-18508EC03680}"/>
              </a:ext>
            </a:extLst>
          </p:cNvPr>
          <p:cNvCxnSpPr>
            <a:cxnSpLocks noChangeShapeType="1"/>
            <a:endCxn id="14" idx="0"/>
          </p:cNvCxnSpPr>
          <p:nvPr/>
        </p:nvCxnSpPr>
        <p:spPr bwMode="auto">
          <a:xfrm flipH="1">
            <a:off x="6156325" y="4797425"/>
            <a:ext cx="2160588" cy="57626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24" name="Connecteur en angle 23">
            <a:extLst>
              <a:ext uri="{FF2B5EF4-FFF2-40B4-BE49-F238E27FC236}">
                <a16:creationId xmlns:a16="http://schemas.microsoft.com/office/drawing/2014/main" id="{969C6AF7-1E3B-5F1A-0B60-852B70B45BFF}"/>
              </a:ext>
            </a:extLst>
          </p:cNvPr>
          <p:cNvCxnSpPr>
            <a:cxnSpLocks noChangeShapeType="1"/>
            <a:endCxn id="14" idx="3"/>
          </p:cNvCxnSpPr>
          <p:nvPr/>
        </p:nvCxnSpPr>
        <p:spPr bwMode="auto">
          <a:xfrm rot="5400000">
            <a:off x="6407944" y="5049044"/>
            <a:ext cx="1008063" cy="504825"/>
          </a:xfrm>
          <a:prstGeom prst="bentConnector2">
            <a:avLst/>
          </a:prstGeom>
          <a:noFill/>
          <a:ln w="25400">
            <a:solidFill>
              <a:schemeClr val="accent1"/>
            </a:solidFill>
            <a:prstDash val="sysDash"/>
            <a:miter lim="800000"/>
            <a:headEnd/>
            <a:tailEnd type="arrow" w="med" len="med"/>
          </a:ln>
          <a:effectLst>
            <a:outerShdw blurRad="40000" dist="20000" dir="5400000" rotWithShape="0">
              <a:srgbClr val="808080">
                <a:alpha val="37999"/>
              </a:srgbClr>
            </a:outerShdw>
          </a:effectLst>
        </p:spPr>
      </p:cxnSp>
      <p:cxnSp>
        <p:nvCxnSpPr>
          <p:cNvPr id="30" name="Connecteur en angle 29">
            <a:extLst>
              <a:ext uri="{FF2B5EF4-FFF2-40B4-BE49-F238E27FC236}">
                <a16:creationId xmlns:a16="http://schemas.microsoft.com/office/drawing/2014/main" id="{D355B17A-B91C-B690-902E-2CB7E11139FC}"/>
              </a:ext>
            </a:extLst>
          </p:cNvPr>
          <p:cNvCxnSpPr>
            <a:cxnSpLocks noChangeShapeType="1"/>
            <a:stCxn id="16" idx="2"/>
            <a:endCxn id="14" idx="3"/>
          </p:cNvCxnSpPr>
          <p:nvPr/>
        </p:nvCxnSpPr>
        <p:spPr bwMode="auto">
          <a:xfrm rot="5400000">
            <a:off x="6967537" y="4489451"/>
            <a:ext cx="1008063" cy="1624012"/>
          </a:xfrm>
          <a:prstGeom prst="bentConnector2">
            <a:avLst/>
          </a:prstGeom>
          <a:noFill/>
          <a:ln w="25400">
            <a:solidFill>
              <a:schemeClr val="accent1"/>
            </a:solidFill>
            <a:prstDash val="dot"/>
            <a:miter lim="800000"/>
            <a:headEnd/>
            <a:tailEnd type="arrow" w="med" len="med"/>
          </a:ln>
          <a:effectLst>
            <a:outerShdw blurRad="40000" dist="20000" dir="5400000" rotWithShape="0">
              <a:srgbClr val="808080">
                <a:alpha val="37999"/>
              </a:srgbClr>
            </a:outerShdw>
          </a:effectLst>
        </p:spPr>
      </p:cxnSp>
      <p:sp>
        <p:nvSpPr>
          <p:cNvPr id="31" name="Rectangle à coins arrondis 30">
            <a:extLst>
              <a:ext uri="{FF2B5EF4-FFF2-40B4-BE49-F238E27FC236}">
                <a16:creationId xmlns:a16="http://schemas.microsoft.com/office/drawing/2014/main" id="{E6A051C6-8BE0-5D33-6E69-6C78F139C586}"/>
              </a:ext>
            </a:extLst>
          </p:cNvPr>
          <p:cNvSpPr>
            <a:spLocks noChangeArrowheads="1"/>
          </p:cNvSpPr>
          <p:nvPr/>
        </p:nvSpPr>
        <p:spPr bwMode="auto">
          <a:xfrm>
            <a:off x="7164388" y="5661025"/>
            <a:ext cx="1584325" cy="576263"/>
          </a:xfrm>
          <a:prstGeom prst="roundRect">
            <a:avLst>
              <a:gd name="adj" fmla="val 16667"/>
            </a:avLst>
          </a:prstGeom>
          <a:solidFill>
            <a:srgbClr val="FF0000"/>
          </a:solidFill>
          <a:ln w="9525">
            <a:solidFill>
              <a:srgbClr val="F48618"/>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fr-FR" dirty="0">
                <a:solidFill>
                  <a:schemeClr val="lt1"/>
                </a:solidFill>
                <a:latin typeface="+mn-lt"/>
                <a:ea typeface="+mn-ea"/>
              </a:rPr>
              <a:t>Chirurgie</a:t>
            </a:r>
          </a:p>
        </p:txBody>
      </p:sp>
      <p:cxnSp>
        <p:nvCxnSpPr>
          <p:cNvPr id="32" name="Connecteur droit avec flèche 31">
            <a:extLst>
              <a:ext uri="{FF2B5EF4-FFF2-40B4-BE49-F238E27FC236}">
                <a16:creationId xmlns:a16="http://schemas.microsoft.com/office/drawing/2014/main" id="{A171D391-DC82-342B-758B-C2DB15A5215B}"/>
              </a:ext>
            </a:extLst>
          </p:cNvPr>
          <p:cNvCxnSpPr>
            <a:cxnSpLocks noChangeShapeType="1"/>
          </p:cNvCxnSpPr>
          <p:nvPr/>
        </p:nvCxnSpPr>
        <p:spPr bwMode="auto">
          <a:xfrm flipH="1">
            <a:off x="2124075" y="2060575"/>
            <a:ext cx="2519363" cy="28892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35" name="Connecteur droit avec flèche 34">
            <a:extLst>
              <a:ext uri="{FF2B5EF4-FFF2-40B4-BE49-F238E27FC236}">
                <a16:creationId xmlns:a16="http://schemas.microsoft.com/office/drawing/2014/main" id="{DE93F3D2-C234-3494-5B81-74300E4A7B7F}"/>
              </a:ext>
            </a:extLst>
          </p:cNvPr>
          <p:cNvCxnSpPr>
            <a:cxnSpLocks noChangeShapeType="1"/>
          </p:cNvCxnSpPr>
          <p:nvPr/>
        </p:nvCxnSpPr>
        <p:spPr bwMode="auto">
          <a:xfrm>
            <a:off x="4643438" y="2060575"/>
            <a:ext cx="1441450" cy="431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39" name="Connecteur droit avec flèche 38">
            <a:extLst>
              <a:ext uri="{FF2B5EF4-FFF2-40B4-BE49-F238E27FC236}">
                <a16:creationId xmlns:a16="http://schemas.microsoft.com/office/drawing/2014/main" id="{BD882699-BAC3-367B-1AF5-2FC405A498AC}"/>
              </a:ext>
            </a:extLst>
          </p:cNvPr>
          <p:cNvCxnSpPr>
            <a:cxnSpLocks noChangeShapeType="1"/>
          </p:cNvCxnSpPr>
          <p:nvPr/>
        </p:nvCxnSpPr>
        <p:spPr bwMode="auto">
          <a:xfrm flipH="1">
            <a:off x="6372225" y="3068638"/>
            <a:ext cx="1152525" cy="431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40" name="Connecteur droit avec flèche 39">
            <a:extLst>
              <a:ext uri="{FF2B5EF4-FFF2-40B4-BE49-F238E27FC236}">
                <a16:creationId xmlns:a16="http://schemas.microsoft.com/office/drawing/2014/main" id="{5921D6C5-0618-C716-8F57-5FF546A2E622}"/>
              </a:ext>
            </a:extLst>
          </p:cNvPr>
          <p:cNvCxnSpPr>
            <a:cxnSpLocks noChangeShapeType="1"/>
          </p:cNvCxnSpPr>
          <p:nvPr/>
        </p:nvCxnSpPr>
        <p:spPr bwMode="auto">
          <a:xfrm>
            <a:off x="7524750" y="3068638"/>
            <a:ext cx="1439863" cy="431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44" name="Connecteur droit avec flèche 43">
            <a:extLst>
              <a:ext uri="{FF2B5EF4-FFF2-40B4-BE49-F238E27FC236}">
                <a16:creationId xmlns:a16="http://schemas.microsoft.com/office/drawing/2014/main" id="{FE2CCE65-1321-C4E1-4EFB-490E829DBBF5}"/>
              </a:ext>
            </a:extLst>
          </p:cNvPr>
          <p:cNvCxnSpPr>
            <a:cxnSpLocks noChangeShapeType="1"/>
            <a:stCxn id="7" idx="2"/>
          </p:cNvCxnSpPr>
          <p:nvPr/>
        </p:nvCxnSpPr>
        <p:spPr bwMode="auto">
          <a:xfrm flipH="1">
            <a:off x="4427538" y="3068638"/>
            <a:ext cx="3097212" cy="28892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46" name="Connecteur en angle 45">
            <a:extLst>
              <a:ext uri="{FF2B5EF4-FFF2-40B4-BE49-F238E27FC236}">
                <a16:creationId xmlns:a16="http://schemas.microsoft.com/office/drawing/2014/main" id="{0E654494-EFF2-56A2-EF45-ECE44BB1A460}"/>
              </a:ext>
            </a:extLst>
          </p:cNvPr>
          <p:cNvCxnSpPr>
            <a:cxnSpLocks noChangeShapeType="1"/>
            <a:stCxn id="5" idx="1"/>
          </p:cNvCxnSpPr>
          <p:nvPr/>
        </p:nvCxnSpPr>
        <p:spPr bwMode="auto">
          <a:xfrm rot="10800000" flipH="1" flipV="1">
            <a:off x="468313" y="3068638"/>
            <a:ext cx="431800" cy="1368425"/>
          </a:xfrm>
          <a:prstGeom prst="bentConnector3">
            <a:avLst>
              <a:gd name="adj1" fmla="val -52912"/>
            </a:avLst>
          </a:prstGeom>
          <a:noFill/>
          <a:ln w="25400">
            <a:solidFill>
              <a:schemeClr val="accent1"/>
            </a:solidFill>
            <a:miter lim="800000"/>
            <a:headEnd/>
            <a:tailEnd type="triangle" w="med" len="med"/>
          </a:ln>
          <a:effectLst>
            <a:outerShdw blurRad="40000" dist="20000" dir="5400000" rotWithShape="0">
              <a:srgbClr val="808080">
                <a:alpha val="37999"/>
              </a:srgbClr>
            </a:outerShdw>
          </a:effectLst>
        </p:spPr>
      </p:cxnSp>
      <p:cxnSp>
        <p:nvCxnSpPr>
          <p:cNvPr id="48" name="Connecteur en angle 47">
            <a:extLst>
              <a:ext uri="{FF2B5EF4-FFF2-40B4-BE49-F238E27FC236}">
                <a16:creationId xmlns:a16="http://schemas.microsoft.com/office/drawing/2014/main" id="{A30CA23D-796B-66C2-5A1D-C799C3B0E313}"/>
              </a:ext>
            </a:extLst>
          </p:cNvPr>
          <p:cNvCxnSpPr>
            <a:cxnSpLocks noChangeShapeType="1"/>
          </p:cNvCxnSpPr>
          <p:nvPr/>
        </p:nvCxnSpPr>
        <p:spPr bwMode="auto">
          <a:xfrm rot="16200000" flipH="1">
            <a:off x="-540543" y="4580731"/>
            <a:ext cx="2087562" cy="504825"/>
          </a:xfrm>
          <a:prstGeom prst="bentConnector2">
            <a:avLst/>
          </a:prstGeom>
          <a:noFill/>
          <a:ln w="25400">
            <a:solidFill>
              <a:schemeClr val="accent1"/>
            </a:solidFill>
            <a:miter lim="800000"/>
            <a:headEnd type="arrow" w="med" len="med"/>
            <a:tailEnd type="arrow" w="med" len="med"/>
          </a:ln>
          <a:effectLst>
            <a:outerShdw blurRad="40000" dist="20000" dir="5400000" rotWithShape="0">
              <a:srgbClr val="808080">
                <a:alpha val="37999"/>
              </a:srgbClr>
            </a:outerShdw>
          </a:effectLst>
        </p:spPr>
      </p:cxn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a:extLst>
              <a:ext uri="{FF2B5EF4-FFF2-40B4-BE49-F238E27FC236}">
                <a16:creationId xmlns:a16="http://schemas.microsoft.com/office/drawing/2014/main" id="{6AE0FEA1-5085-9837-255E-79BFB43703B9}"/>
              </a:ext>
            </a:extLst>
          </p:cNvPr>
          <p:cNvSpPr>
            <a:spLocks noGrp="1"/>
          </p:cNvSpPr>
          <p:nvPr>
            <p:ph type="title"/>
          </p:nvPr>
        </p:nvSpPr>
        <p:spPr>
          <a:xfrm>
            <a:off x="436563" y="76200"/>
            <a:ext cx="8402637" cy="685800"/>
          </a:xfrm>
        </p:spPr>
        <p:txBody>
          <a:bodyPr/>
          <a:lstStyle/>
          <a:p>
            <a:r>
              <a:rPr altLang="fr-FR">
                <a:solidFill>
                  <a:srgbClr val="474747"/>
                </a:solidFill>
              </a:rPr>
              <a:t>Recours à la FIV:</a:t>
            </a:r>
          </a:p>
        </p:txBody>
      </p:sp>
      <p:sp>
        <p:nvSpPr>
          <p:cNvPr id="31747" name="Espace réservé du contenu 2">
            <a:extLst>
              <a:ext uri="{FF2B5EF4-FFF2-40B4-BE49-F238E27FC236}">
                <a16:creationId xmlns:a16="http://schemas.microsoft.com/office/drawing/2014/main" id="{580E110F-F767-80B6-41D8-C58BCBB1ECF5}"/>
              </a:ext>
            </a:extLst>
          </p:cNvPr>
          <p:cNvSpPr>
            <a:spLocks noGrp="1"/>
          </p:cNvSpPr>
          <p:nvPr>
            <p:ph idx="1"/>
          </p:nvPr>
        </p:nvSpPr>
        <p:spPr>
          <a:xfrm>
            <a:off x="395288" y="1196975"/>
            <a:ext cx="8229600" cy="4525963"/>
          </a:xfrm>
        </p:spPr>
        <p:txBody>
          <a:bodyPr/>
          <a:lstStyle/>
          <a:p>
            <a:pPr>
              <a:lnSpc>
                <a:spcPct val="80000"/>
              </a:lnSpc>
            </a:pPr>
            <a:r>
              <a:rPr altLang="fr-FR" sz="2500">
                <a:solidFill>
                  <a:srgbClr val="474747"/>
                </a:solidFill>
              </a:rPr>
              <a:t>50% des patientes opérées obtiennent une grossesse désirée après chirurgie seule</a:t>
            </a:r>
          </a:p>
          <a:p>
            <a:pPr>
              <a:lnSpc>
                <a:spcPct val="80000"/>
              </a:lnSpc>
            </a:pPr>
            <a:endParaRPr altLang="fr-FR" sz="2500">
              <a:solidFill>
                <a:srgbClr val="474747"/>
              </a:solidFill>
            </a:endParaRPr>
          </a:p>
          <a:p>
            <a:pPr>
              <a:lnSpc>
                <a:spcPct val="80000"/>
              </a:lnSpc>
            </a:pPr>
            <a:r>
              <a:rPr altLang="fr-FR" sz="2500" b="1">
                <a:solidFill>
                  <a:srgbClr val="FF0000"/>
                </a:solidFill>
              </a:rPr>
              <a:t>Envisagée d’emblée </a:t>
            </a:r>
            <a:r>
              <a:rPr altLang="fr-FR" sz="2500">
                <a:solidFill>
                  <a:srgbClr val="474747"/>
                </a:solidFill>
              </a:rPr>
              <a:t>en cas:</a:t>
            </a:r>
          </a:p>
          <a:p>
            <a:pPr lvl="1">
              <a:lnSpc>
                <a:spcPct val="80000"/>
              </a:lnSpc>
            </a:pPr>
            <a:r>
              <a:rPr altLang="fr-FR" sz="2200">
                <a:solidFill>
                  <a:srgbClr val="474747"/>
                </a:solidFill>
              </a:rPr>
              <a:t> D’anomalie spermatique</a:t>
            </a:r>
          </a:p>
          <a:p>
            <a:pPr lvl="1">
              <a:lnSpc>
                <a:spcPct val="80000"/>
              </a:lnSpc>
            </a:pPr>
            <a:r>
              <a:rPr altLang="fr-FR" sz="2200">
                <a:solidFill>
                  <a:srgbClr val="474747"/>
                </a:solidFill>
              </a:rPr>
              <a:t>D’endométriose sévère incomplètement traitée chirurgicalement</a:t>
            </a:r>
          </a:p>
          <a:p>
            <a:pPr lvl="1">
              <a:lnSpc>
                <a:spcPct val="80000"/>
              </a:lnSpc>
            </a:pPr>
            <a:r>
              <a:rPr altLang="fr-FR" sz="2200">
                <a:solidFill>
                  <a:srgbClr val="474747"/>
                </a:solidFill>
              </a:rPr>
              <a:t>En présence d’un endométriome isolé de petite taille chez une patiente aux ATCD connus</a:t>
            </a:r>
          </a:p>
          <a:p>
            <a:pPr lvl="1">
              <a:lnSpc>
                <a:spcPct val="80000"/>
              </a:lnSpc>
            </a:pPr>
            <a:r>
              <a:rPr altLang="fr-FR" sz="2200">
                <a:solidFill>
                  <a:srgbClr val="474747"/>
                </a:solidFill>
              </a:rPr>
              <a:t>Après un traitement initial de 3 mois d’agonistes</a:t>
            </a:r>
          </a:p>
          <a:p>
            <a:pPr>
              <a:lnSpc>
                <a:spcPct val="80000"/>
              </a:lnSpc>
            </a:pPr>
            <a:r>
              <a:rPr altLang="fr-FR" sz="2500" b="1">
                <a:solidFill>
                  <a:srgbClr val="FF0000"/>
                </a:solidFill>
              </a:rPr>
              <a:t>Attendre un an après chirurgie </a:t>
            </a:r>
            <a:r>
              <a:rPr altLang="fr-FR" sz="2500">
                <a:solidFill>
                  <a:srgbClr val="474747"/>
                </a:solidFill>
              </a:rPr>
              <a:t>si l’age le permet:</a:t>
            </a:r>
          </a:p>
          <a:p>
            <a:pPr lvl="1">
              <a:lnSpc>
                <a:spcPct val="80000"/>
              </a:lnSpc>
            </a:pPr>
            <a:r>
              <a:rPr altLang="fr-FR" sz="2200">
                <a:solidFill>
                  <a:srgbClr val="474747"/>
                </a:solidFill>
              </a:rPr>
              <a:t>En l’absence d’anomalie masculine</a:t>
            </a:r>
          </a:p>
          <a:p>
            <a:pPr lvl="1">
              <a:lnSpc>
                <a:spcPct val="80000"/>
              </a:lnSpc>
            </a:pPr>
            <a:r>
              <a:rPr altLang="fr-FR" sz="2200">
                <a:solidFill>
                  <a:srgbClr val="474747"/>
                </a:solidFill>
              </a:rPr>
              <a:t>En cas de résection complète des lésions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24C08C8-C3AC-6C4C-6AB1-4B12CE40393E}"/>
              </a:ext>
            </a:extLst>
          </p:cNvPr>
          <p:cNvSpPr/>
          <p:nvPr/>
        </p:nvSpPr>
        <p:spPr>
          <a:xfrm>
            <a:off x="762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solidFill>
                  <a:prstClr val="white"/>
                </a:solidFill>
              </a:rPr>
              <a:t>             </a:t>
            </a:r>
          </a:p>
        </p:txBody>
      </p:sp>
      <p:sp>
        <p:nvSpPr>
          <p:cNvPr id="8" name="Oval 7">
            <a:extLst>
              <a:ext uri="{FF2B5EF4-FFF2-40B4-BE49-F238E27FC236}">
                <a16:creationId xmlns:a16="http://schemas.microsoft.com/office/drawing/2014/main" id="{AC857C30-7421-6DDB-0C33-A082A74DFD9E}"/>
              </a:ext>
            </a:extLst>
          </p:cNvPr>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solidFill>
                  <a:prstClr val="white"/>
                </a:solidFill>
              </a:rPr>
              <a:t>       </a:t>
            </a:r>
          </a:p>
        </p:txBody>
      </p:sp>
      <p:sp>
        <p:nvSpPr>
          <p:cNvPr id="17" name="TextBox 16">
            <a:extLst>
              <a:ext uri="{FF2B5EF4-FFF2-40B4-BE49-F238E27FC236}">
                <a16:creationId xmlns:a16="http://schemas.microsoft.com/office/drawing/2014/main" id="{98CC0CEB-AFC5-B508-48F6-010F2A734DF9}"/>
              </a:ext>
            </a:extLst>
          </p:cNvPr>
          <p:cNvSpPr txBox="1"/>
          <p:nvPr/>
        </p:nvSpPr>
        <p:spPr>
          <a:xfrm>
            <a:off x="1159728" y="1531434"/>
            <a:ext cx="1219200" cy="2708434"/>
          </a:xfrm>
          <a:prstGeom prst="rect">
            <a:avLst/>
          </a:prstGeom>
          <a:noFill/>
        </p:spPr>
        <p:txBody>
          <a:bodyPr>
            <a:spAutoFit/>
          </a:bodyPr>
          <a:lstStyle/>
          <a:p>
            <a:pPr eaLnBrk="1" fontAlgn="auto" hangingPunct="1">
              <a:spcBef>
                <a:spcPts val="0"/>
              </a:spcBef>
              <a:spcAft>
                <a:spcPts val="0"/>
              </a:spcAft>
              <a:defRPr/>
            </a:pPr>
            <a:r>
              <a:rPr lang="fr-FR" sz="17000" b="1">
                <a:solidFill>
                  <a:srgbClr val="2A7A9E">
                    <a:alpha val="40000"/>
                  </a:srgbClr>
                </a:solidFill>
                <a:latin typeface="+mn-lt"/>
                <a:ea typeface="+mn-ea"/>
                <a:cs typeface="Arial" pitchFamily="34" charset="0"/>
              </a:rPr>
              <a:t>2</a:t>
            </a:r>
          </a:p>
        </p:txBody>
      </p:sp>
      <p:sp>
        <p:nvSpPr>
          <p:cNvPr id="32777" name="Title 8">
            <a:extLst>
              <a:ext uri="{FF2B5EF4-FFF2-40B4-BE49-F238E27FC236}">
                <a16:creationId xmlns:a16="http://schemas.microsoft.com/office/drawing/2014/main" id="{B5FCE89C-465B-A8A9-5BCD-33D92F6CE814}"/>
              </a:ext>
            </a:extLst>
          </p:cNvPr>
          <p:cNvSpPr>
            <a:spLocks noGrp="1"/>
          </p:cNvSpPr>
          <p:nvPr>
            <p:ph type="title"/>
          </p:nvPr>
        </p:nvSpPr>
        <p:spPr>
          <a:xfrm>
            <a:off x="2971800" y="1992313"/>
            <a:ext cx="5867400" cy="1970087"/>
          </a:xfrm>
        </p:spPr>
        <p:txBody>
          <a:bodyPr>
            <a:normAutofit fontScale="90000"/>
          </a:bodyPr>
          <a:lstStyle/>
          <a:p>
            <a:r>
              <a:rPr altLang="fr-FR" sz="4000" cap="none">
                <a:solidFill>
                  <a:srgbClr val="262626"/>
                </a:solidFill>
              </a:rPr>
              <a:t>Endométriose symptomatique en dehors d’un désir de grossesse</a:t>
            </a:r>
            <a:endParaRPr altLang="fr-FR" sz="4000" b="0" cap="none">
              <a:solidFill>
                <a:srgbClr val="7F7F7F"/>
              </a:solidFill>
            </a:endParaRPr>
          </a:p>
        </p:txBody>
      </p:sp>
      <p:sp>
        <p:nvSpPr>
          <p:cNvPr id="32778" name="Text Placeholder 9">
            <a:extLst>
              <a:ext uri="{FF2B5EF4-FFF2-40B4-BE49-F238E27FC236}">
                <a16:creationId xmlns:a16="http://schemas.microsoft.com/office/drawing/2014/main" id="{A36B6E17-927D-F87B-2E81-16F24C174350}"/>
              </a:ext>
            </a:extLst>
          </p:cNvPr>
          <p:cNvSpPr>
            <a:spLocks noGrp="1"/>
          </p:cNvSpPr>
          <p:nvPr>
            <p:ph type="body" idx="1"/>
          </p:nvPr>
        </p:nvSpPr>
        <p:spPr>
          <a:xfrm>
            <a:off x="381000" y="5105400"/>
            <a:ext cx="8229600" cy="376238"/>
          </a:xfrm>
        </p:spPr>
        <p:txBody>
          <a:bodyPr/>
          <a:lstStyle/>
          <a:p>
            <a:pPr>
              <a:spcBef>
                <a:spcPct val="0"/>
              </a:spcBef>
            </a:pPr>
            <a:r>
              <a:rPr altLang="fr-FR" sz="1700" b="1">
                <a:solidFill>
                  <a:srgbClr val="404040"/>
                </a:solidFill>
              </a:rPr>
              <a:t>Bilan de débrouillage et bilan spécialisé</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DFE0E35-24AC-17FE-DFA4-B8107335B3D5}"/>
              </a:ext>
            </a:extLst>
          </p:cNvPr>
          <p:cNvSpPr>
            <a:spLocks noGrp="1"/>
          </p:cNvSpPr>
          <p:nvPr>
            <p:ph type="title"/>
          </p:nvPr>
        </p:nvSpPr>
        <p:spPr>
          <a:xfrm>
            <a:off x="0" y="908050"/>
            <a:ext cx="2700338" cy="762000"/>
          </a:xfrm>
        </p:spPr>
        <p:txBody>
          <a:bodyPr/>
          <a:lstStyle/>
          <a:p>
            <a:r>
              <a:rPr altLang="fr-FR" sz="3200">
                <a:solidFill>
                  <a:schemeClr val="tx1"/>
                </a:solidFill>
              </a:rPr>
              <a:t>Diagnostic</a:t>
            </a:r>
          </a:p>
        </p:txBody>
      </p:sp>
      <p:sp>
        <p:nvSpPr>
          <p:cNvPr id="34819" name="Rectangle 3">
            <a:extLst>
              <a:ext uri="{FF2B5EF4-FFF2-40B4-BE49-F238E27FC236}">
                <a16:creationId xmlns:a16="http://schemas.microsoft.com/office/drawing/2014/main" id="{81AF717E-5B81-5E73-AAB7-5ABACE697C9B}"/>
              </a:ext>
            </a:extLst>
          </p:cNvPr>
          <p:cNvSpPr>
            <a:spLocks noGrp="1"/>
          </p:cNvSpPr>
          <p:nvPr>
            <p:ph type="body" idx="1"/>
          </p:nvPr>
        </p:nvSpPr>
        <p:spPr>
          <a:xfrm>
            <a:off x="228600" y="1600200"/>
            <a:ext cx="66028888" cy="5257800"/>
          </a:xfrm>
        </p:spPr>
        <p:txBody>
          <a:bodyPr/>
          <a:lstStyle/>
          <a:p>
            <a:r>
              <a:rPr altLang="fr-FR" sz="2000">
                <a:solidFill>
                  <a:srgbClr val="262626"/>
                </a:solidFill>
              </a:rPr>
              <a:t>Interrogatoire:</a:t>
            </a:r>
          </a:p>
          <a:p>
            <a:pPr lvl="1"/>
            <a:r>
              <a:rPr altLang="fr-FR" sz="2000" u="sng">
                <a:solidFill>
                  <a:srgbClr val="262626"/>
                </a:solidFill>
              </a:rPr>
              <a:t>Aucun signe fonctionnel</a:t>
            </a:r>
            <a:r>
              <a:rPr altLang="fr-FR" sz="2000">
                <a:solidFill>
                  <a:srgbClr val="262626"/>
                </a:solidFill>
              </a:rPr>
              <a:t> n’est spécifique de l’endométriose</a:t>
            </a:r>
          </a:p>
          <a:p>
            <a:pPr lvl="1"/>
            <a:r>
              <a:rPr altLang="fr-FR" sz="2000">
                <a:solidFill>
                  <a:srgbClr val="262626"/>
                </a:solidFill>
              </a:rPr>
              <a:t>Délai Moyen de découverte: 6 ans 1/2</a:t>
            </a:r>
          </a:p>
          <a:p>
            <a:pPr lvl="1"/>
            <a:r>
              <a:rPr altLang="fr-FR" sz="2000">
                <a:solidFill>
                  <a:srgbClr val="262626"/>
                </a:solidFill>
              </a:rPr>
              <a:t>Dans 50% des cas : signes associés</a:t>
            </a:r>
          </a:p>
        </p:txBody>
      </p:sp>
      <p:sp>
        <p:nvSpPr>
          <p:cNvPr id="9" name="Rectangle 8">
            <a:extLst>
              <a:ext uri="{FF2B5EF4-FFF2-40B4-BE49-F238E27FC236}">
                <a16:creationId xmlns:a16="http://schemas.microsoft.com/office/drawing/2014/main" id="{AF1B9115-1024-6703-55D0-2E8DC1F2FEC6}"/>
              </a:ext>
            </a:extLst>
          </p:cNvPr>
          <p:cNvSpPr/>
          <p:nvPr/>
        </p:nvSpPr>
        <p:spPr>
          <a:xfrm>
            <a:off x="0" y="0"/>
            <a:ext cx="9144000" cy="8382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2" name="Text Box 8">
            <a:extLst>
              <a:ext uri="{FF2B5EF4-FFF2-40B4-BE49-F238E27FC236}">
                <a16:creationId xmlns:a16="http://schemas.microsoft.com/office/drawing/2014/main" id="{ADE3710E-56F3-F128-A9C0-08CCF4A1DEC4}"/>
              </a:ext>
            </a:extLst>
          </p:cNvPr>
          <p:cNvSpPr txBox="1">
            <a:spLocks noChangeArrowheads="1"/>
          </p:cNvSpPr>
          <p:nvPr/>
        </p:nvSpPr>
        <p:spPr bwMode="auto">
          <a:xfrm>
            <a:off x="1043608" y="188640"/>
            <a:ext cx="5961738" cy="523220"/>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fr-FR" sz="28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ENDOMETRIOSE SYMPTOMATIQUE</a:t>
            </a:r>
            <a:r>
              <a:rPr lang="fr-FR" sz="12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a:t>
            </a:r>
          </a:p>
        </p:txBody>
      </p:sp>
      <p:graphicFrame>
        <p:nvGraphicFramePr>
          <p:cNvPr id="2" name="Tableau 1">
            <a:extLst>
              <a:ext uri="{FF2B5EF4-FFF2-40B4-BE49-F238E27FC236}">
                <a16:creationId xmlns:a16="http://schemas.microsoft.com/office/drawing/2014/main" id="{A0081664-0059-8324-2E4A-FCD0DFDF7DEF}"/>
              </a:ext>
            </a:extLst>
          </p:cNvPr>
          <p:cNvGraphicFramePr>
            <a:graphicFrameLocks noGrp="1"/>
          </p:cNvGraphicFramePr>
          <p:nvPr/>
        </p:nvGraphicFramePr>
        <p:xfrm>
          <a:off x="323850" y="3284538"/>
          <a:ext cx="6096000" cy="285914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69852">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err="1">
                          <a:ln>
                            <a:noFill/>
                          </a:ln>
                          <a:solidFill>
                            <a:srgbClr val="FFFFFF"/>
                          </a:solidFill>
                          <a:effectLst/>
                          <a:latin typeface="Century Gothic" panose="020B0502020202020204" pitchFamily="34" charset="0"/>
                          <a:ea typeface="MS PGothic" panose="020B0600070205080204" pitchFamily="34" charset="-128"/>
                        </a:rPr>
                        <a:t>Symptomes</a:t>
                      </a:r>
                      <a:endParaRPr kumimoji="0" lang="fr-FR" altLang="fr-FR" sz="1800" b="1" i="0" u="none" strike="noStrike" cap="none" normalizeH="0" baseline="0" dirty="0">
                        <a:ln>
                          <a:noFill/>
                        </a:ln>
                        <a:solidFill>
                          <a:srgbClr val="FFFFFF"/>
                        </a:solidFill>
                        <a:effectLst/>
                        <a:latin typeface="Century Gothic" panose="020B0502020202020204" pitchFamily="34" charset="0"/>
                        <a:ea typeface="MS PGothic" panose="020B0600070205080204" pitchFamily="34" charset="-128"/>
                      </a:endParaRP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FFFFFF"/>
                          </a:solidFill>
                          <a:effectLst/>
                          <a:latin typeface="Century Gothic" panose="020B0502020202020204" pitchFamily="34" charset="0"/>
                          <a:ea typeface="MS PGothic" panose="020B0600070205080204" pitchFamily="34" charset="-128"/>
                        </a:rPr>
                        <a:t>Fréquence</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9852">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Dysménorrhées</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ACC"/>
                    </a:solidFill>
                  </a:tcPr>
                </a:tc>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65%</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ACC"/>
                    </a:solidFill>
                  </a:tcPr>
                </a:tc>
                <a:extLst>
                  <a:ext uri="{0D108BD9-81ED-4DB2-BD59-A6C34878D82A}">
                    <a16:rowId xmlns:a16="http://schemas.microsoft.com/office/drawing/2014/main" val="10001"/>
                  </a:ext>
                </a:extLst>
              </a:tr>
              <a:tr h="369852">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Douleurs pelviennes</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50%</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extLst>
                  <a:ext uri="{0D108BD9-81ED-4DB2-BD59-A6C34878D82A}">
                    <a16:rowId xmlns:a16="http://schemas.microsoft.com/office/drawing/2014/main" val="10002"/>
                  </a:ext>
                </a:extLst>
              </a:tr>
              <a:tr h="369852">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Dyspareunie profonde</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ACC"/>
                    </a:solidFill>
                  </a:tcPr>
                </a:tc>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40%</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ACC"/>
                    </a:solidFill>
                  </a:tcPr>
                </a:tc>
                <a:extLst>
                  <a:ext uri="{0D108BD9-81ED-4DB2-BD59-A6C34878D82A}">
                    <a16:rowId xmlns:a16="http://schemas.microsoft.com/office/drawing/2014/main" val="10003"/>
                  </a:ext>
                </a:extLst>
              </a:tr>
              <a:tr h="369852">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Syndrome rectal</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15%</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extLst>
                  <a:ext uri="{0D108BD9-81ED-4DB2-BD59-A6C34878D82A}">
                    <a16:rowId xmlns:a16="http://schemas.microsoft.com/office/drawing/2014/main" val="10004"/>
                  </a:ext>
                </a:extLst>
              </a:tr>
              <a:tr h="639977">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Ménorragie ou Métrorragies</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ACC"/>
                    </a:solidFill>
                  </a:tcPr>
                </a:tc>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15%</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DACC"/>
                    </a:solidFill>
                  </a:tcPr>
                </a:tc>
                <a:extLst>
                  <a:ext uri="{0D108BD9-81ED-4DB2-BD59-A6C34878D82A}">
                    <a16:rowId xmlns:a16="http://schemas.microsoft.com/office/drawing/2014/main" val="10005"/>
                  </a:ext>
                </a:extLst>
              </a:tr>
              <a:tr h="369852">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262626"/>
                          </a:solidFill>
                          <a:effectLst/>
                          <a:latin typeface="Century Gothic" panose="020B0502020202020204" pitchFamily="34" charset="0"/>
                          <a:ea typeface="MS PGothic" panose="020B0600070205080204" pitchFamily="34" charset="-128"/>
                        </a:rPr>
                        <a:t>Infertilité</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tc>
                  <a:txBody>
                    <a:bodyPr/>
                    <a:lstStyle>
                      <a:lvl1pPr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entury Gothic" panose="020B0502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62626"/>
                          </a:solidFill>
                          <a:effectLst/>
                          <a:latin typeface="Century Gothic" panose="020B0502020202020204" pitchFamily="34" charset="0"/>
                          <a:ea typeface="MS PGothic" panose="020B0600070205080204" pitchFamily="34" charset="-128"/>
                        </a:rPr>
                        <a:t>30 à 50%</a:t>
                      </a:r>
                    </a:p>
                  </a:txBody>
                  <a:tcPr marT="45696" marB="45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DE7"/>
                    </a:solidFill>
                  </a:tcPr>
                </a:tc>
                <a:extLst>
                  <a:ext uri="{0D108BD9-81ED-4DB2-BD59-A6C34878D82A}">
                    <a16:rowId xmlns:a16="http://schemas.microsoft.com/office/drawing/2014/main" val="10006"/>
                  </a:ext>
                </a:extLst>
              </a:tr>
            </a:tbl>
          </a:graphicData>
        </a:graphic>
      </p:graphicFrame>
      <p:sp>
        <p:nvSpPr>
          <p:cNvPr id="34848" name="ZoneTexte 2">
            <a:extLst>
              <a:ext uri="{FF2B5EF4-FFF2-40B4-BE49-F238E27FC236}">
                <a16:creationId xmlns:a16="http://schemas.microsoft.com/office/drawing/2014/main" id="{D7821AD6-35F3-E3BC-6169-D7CBB0D6437B}"/>
              </a:ext>
            </a:extLst>
          </p:cNvPr>
          <p:cNvSpPr txBox="1">
            <a:spLocks noChangeArrowheads="1"/>
          </p:cNvSpPr>
          <p:nvPr/>
        </p:nvSpPr>
        <p:spPr bwMode="auto">
          <a:xfrm>
            <a:off x="6732588" y="2636838"/>
            <a:ext cx="237648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fr-FR" altLang="fr-FR" b="1">
                <a:solidFill>
                  <a:srgbClr val="FF0000"/>
                </a:solidFill>
              </a:rPr>
              <a:t>7D</a:t>
            </a:r>
          </a:p>
          <a:p>
            <a:pPr eaLnBrk="1" hangingPunct="1"/>
            <a:r>
              <a:rPr lang="fr-FR" altLang="fr-FR" sz="1400" b="1"/>
              <a:t>-Dysménorrhées</a:t>
            </a:r>
          </a:p>
          <a:p>
            <a:pPr eaLnBrk="1" hangingPunct="1"/>
            <a:r>
              <a:rPr lang="fr-FR" altLang="fr-FR" sz="1400" b="1"/>
              <a:t>- Douleurs pelviennes</a:t>
            </a:r>
          </a:p>
          <a:p>
            <a:pPr eaLnBrk="1" hangingPunct="1"/>
            <a:r>
              <a:rPr lang="fr-FR" altLang="fr-FR" sz="1400" b="1"/>
              <a:t>- Dyschésie</a:t>
            </a:r>
          </a:p>
          <a:p>
            <a:pPr eaLnBrk="1" hangingPunct="1"/>
            <a:r>
              <a:rPr lang="fr-FR" altLang="fr-FR" sz="1400" b="1"/>
              <a:t>- Dyspareunie profonde</a:t>
            </a:r>
          </a:p>
          <a:p>
            <a:pPr eaLnBrk="1" hangingPunct="1"/>
            <a:r>
              <a:rPr lang="fr-FR" altLang="fr-FR" sz="1400" b="1"/>
              <a:t>- Diarrhée C ou Alt D/C</a:t>
            </a:r>
          </a:p>
          <a:p>
            <a:pPr eaLnBrk="1" hangingPunct="1"/>
            <a:r>
              <a:rPr lang="fr-FR" altLang="fr-FR" sz="1400" b="1"/>
              <a:t>- Distension Abdo</a:t>
            </a:r>
          </a:p>
          <a:p>
            <a:pPr eaLnBrk="1" hangingPunct="1"/>
            <a:r>
              <a:rPr lang="fr-FR" altLang="fr-FR" sz="1400" b="1"/>
              <a:t>- Douleurs lombaires</a:t>
            </a:r>
          </a:p>
          <a:p>
            <a:pPr eaLnBrk="1" hangingPunct="1"/>
            <a:endParaRPr lang="fr-FR" altLang="fr-FR"/>
          </a:p>
        </p:txBody>
      </p:sp>
      <p:sp>
        <p:nvSpPr>
          <p:cNvPr id="34849" name="ZoneTexte 3">
            <a:extLst>
              <a:ext uri="{FF2B5EF4-FFF2-40B4-BE49-F238E27FC236}">
                <a16:creationId xmlns:a16="http://schemas.microsoft.com/office/drawing/2014/main" id="{910CE7F9-F23F-1957-237A-0A2029E8CA09}"/>
              </a:ext>
            </a:extLst>
          </p:cNvPr>
          <p:cNvSpPr txBox="1">
            <a:spLocks noChangeArrowheads="1"/>
          </p:cNvSpPr>
          <p:nvPr/>
        </p:nvSpPr>
        <p:spPr bwMode="auto">
          <a:xfrm>
            <a:off x="7005638" y="5300663"/>
            <a:ext cx="1525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fr-FR" altLang="fr-FR" b="1">
                <a:solidFill>
                  <a:srgbClr val="FF0000"/>
                </a:solidFill>
              </a:rPr>
              <a:t>Si 6 sur 7</a:t>
            </a:r>
          </a:p>
          <a:p>
            <a:pPr eaLnBrk="1" hangingPunct="1"/>
            <a:r>
              <a:rPr lang="fr-FR" altLang="fr-FR" b="1">
                <a:solidFill>
                  <a:srgbClr val="FF0000"/>
                </a:solidFill>
              </a:rPr>
              <a:t>93% d’endo</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a:extLst>
              <a:ext uri="{FF2B5EF4-FFF2-40B4-BE49-F238E27FC236}">
                <a16:creationId xmlns:a16="http://schemas.microsoft.com/office/drawing/2014/main" id="{35F8AB80-EBA2-F7EB-4D73-D6AB7E279F4C}"/>
              </a:ext>
            </a:extLst>
          </p:cNvPr>
          <p:cNvSpPr>
            <a:spLocks noGrp="1"/>
          </p:cNvSpPr>
          <p:nvPr>
            <p:ph type="title"/>
          </p:nvPr>
        </p:nvSpPr>
        <p:spPr>
          <a:xfrm>
            <a:off x="436563" y="76200"/>
            <a:ext cx="8402637" cy="685800"/>
          </a:xfrm>
        </p:spPr>
        <p:txBody>
          <a:bodyPr/>
          <a:lstStyle/>
          <a:p>
            <a:r>
              <a:rPr altLang="fr-FR" sz="2700">
                <a:solidFill>
                  <a:srgbClr val="474747"/>
                </a:solidFill>
              </a:rPr>
              <a:t>Symptômes : Fréquence dans le motif de découverte</a:t>
            </a:r>
          </a:p>
        </p:txBody>
      </p:sp>
      <p:graphicFrame>
        <p:nvGraphicFramePr>
          <p:cNvPr id="35843" name="Objet 3">
            <a:extLst>
              <a:ext uri="{FF2B5EF4-FFF2-40B4-BE49-F238E27FC236}">
                <a16:creationId xmlns:a16="http://schemas.microsoft.com/office/drawing/2014/main" id="{709DEC9E-D0DD-A4B0-FDB1-457613B69CB8}"/>
              </a:ext>
            </a:extLst>
          </p:cNvPr>
          <p:cNvGraphicFramePr>
            <a:graphicFrameLocks noChangeAspect="1"/>
          </p:cNvGraphicFramePr>
          <p:nvPr/>
        </p:nvGraphicFramePr>
        <p:xfrm>
          <a:off x="0" y="1412875"/>
          <a:ext cx="5867400" cy="3602038"/>
        </p:xfrm>
        <a:graphic>
          <a:graphicData uri="http://schemas.openxmlformats.org/presentationml/2006/ole">
            <mc:AlternateContent xmlns:mc="http://schemas.openxmlformats.org/markup-compatibility/2006">
              <mc:Choice xmlns:v="urn:schemas-microsoft-com:vml" Requires="v">
                <p:oleObj name="Graphique" r:id="rId2" imgW="9309100" imgH="5715000" progId="Excel.Chart.8">
                  <p:embed/>
                </p:oleObj>
              </mc:Choice>
              <mc:Fallback>
                <p:oleObj name="Graphique" r:id="rId2" imgW="9309100" imgH="5715000" progId="Excel.Chart.8">
                  <p:embed/>
                  <p:pic>
                    <p:nvPicPr>
                      <p:cNvPr id="0" name="Obje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5867400" cy="360203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4" name="ZoneTexte 4">
            <a:extLst>
              <a:ext uri="{FF2B5EF4-FFF2-40B4-BE49-F238E27FC236}">
                <a16:creationId xmlns:a16="http://schemas.microsoft.com/office/drawing/2014/main" id="{36DAFFD6-CEDD-CC14-A6E2-872EAAC8A965}"/>
              </a:ext>
            </a:extLst>
          </p:cNvPr>
          <p:cNvSpPr txBox="1">
            <a:spLocks noChangeArrowheads="1"/>
          </p:cNvSpPr>
          <p:nvPr/>
        </p:nvSpPr>
        <p:spPr bwMode="auto">
          <a:xfrm>
            <a:off x="2771775" y="5516563"/>
            <a:ext cx="2693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FontTx/>
              <a:buNone/>
            </a:pPr>
            <a:r>
              <a:rPr lang="fr-FR" altLang="fr-FR" sz="1600"/>
              <a:t>Thèse Aurélie Bénit (2008)</a:t>
            </a:r>
          </a:p>
        </p:txBody>
      </p:sp>
      <p:graphicFrame>
        <p:nvGraphicFramePr>
          <p:cNvPr id="35845" name="Objet 5">
            <a:extLst>
              <a:ext uri="{FF2B5EF4-FFF2-40B4-BE49-F238E27FC236}">
                <a16:creationId xmlns:a16="http://schemas.microsoft.com/office/drawing/2014/main" id="{604EC4F0-95F9-70D1-1731-D417C124D0B9}"/>
              </a:ext>
            </a:extLst>
          </p:cNvPr>
          <p:cNvGraphicFramePr>
            <a:graphicFrameLocks noChangeAspect="1"/>
          </p:cNvGraphicFramePr>
          <p:nvPr/>
        </p:nvGraphicFramePr>
        <p:xfrm>
          <a:off x="5724525" y="3789363"/>
          <a:ext cx="3395663" cy="2016125"/>
        </p:xfrm>
        <a:graphic>
          <a:graphicData uri="http://schemas.openxmlformats.org/presentationml/2006/ole">
            <mc:AlternateContent xmlns:mc="http://schemas.openxmlformats.org/markup-compatibility/2006">
              <mc:Choice xmlns:v="urn:schemas-microsoft-com:vml" Requires="v">
                <p:oleObj name="Graphique" r:id="rId4" imgW="16256000" imgH="9652000" progId="Excel.Chart.8">
                  <p:embed/>
                </p:oleObj>
              </mc:Choice>
              <mc:Fallback>
                <p:oleObj name="Graphique" r:id="rId4" imgW="16256000" imgH="9652000" progId="Excel.Chart.8">
                  <p:embed/>
                  <p:pic>
                    <p:nvPicPr>
                      <p:cNvPr id="0" name="Obje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3789363"/>
                        <a:ext cx="3395663" cy="2016125"/>
                      </a:xfrm>
                      <a:prstGeom prst="rect">
                        <a:avLst/>
                      </a:prstGeom>
                      <a:noFill/>
                      <a:ln w="38100">
                        <a:solidFill>
                          <a:srgbClr val="F4891E"/>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id="{8BAB9375-16F9-2E43-B125-074B98FA0A9A}"/>
              </a:ext>
            </a:extLst>
          </p:cNvPr>
          <p:cNvSpPr>
            <a:spLocks noGrp="1"/>
          </p:cNvSpPr>
          <p:nvPr>
            <p:ph type="title"/>
          </p:nvPr>
        </p:nvSpPr>
        <p:spPr>
          <a:xfrm>
            <a:off x="436563" y="76200"/>
            <a:ext cx="8402637" cy="685800"/>
          </a:xfrm>
        </p:spPr>
        <p:txBody>
          <a:bodyPr/>
          <a:lstStyle/>
          <a:p>
            <a:r>
              <a:rPr altLang="fr-FR">
                <a:solidFill>
                  <a:srgbClr val="474747"/>
                </a:solidFill>
              </a:rPr>
              <a:t>Gravité au moment du diagnostic:</a:t>
            </a:r>
          </a:p>
        </p:txBody>
      </p:sp>
      <p:graphicFrame>
        <p:nvGraphicFramePr>
          <p:cNvPr id="36867" name="Objet 3">
            <a:extLst>
              <a:ext uri="{FF2B5EF4-FFF2-40B4-BE49-F238E27FC236}">
                <a16:creationId xmlns:a16="http://schemas.microsoft.com/office/drawing/2014/main" id="{8D39017F-8DE9-548F-B59D-0E8C4926B17F}"/>
              </a:ext>
            </a:extLst>
          </p:cNvPr>
          <p:cNvGraphicFramePr>
            <a:graphicFrameLocks noChangeAspect="1"/>
          </p:cNvGraphicFramePr>
          <p:nvPr/>
        </p:nvGraphicFramePr>
        <p:xfrm>
          <a:off x="1149350" y="1397000"/>
          <a:ext cx="6845300" cy="4064000"/>
        </p:xfrm>
        <a:graphic>
          <a:graphicData uri="http://schemas.openxmlformats.org/presentationml/2006/ole">
            <mc:AlternateContent xmlns:mc="http://schemas.openxmlformats.org/markup-compatibility/2006">
              <mc:Choice xmlns:v="urn:schemas-microsoft-com:vml" Requires="v">
                <p:oleObj name="Graphique" r:id="rId2" imgW="16256000" imgH="9652000" progId="Excel.Chart.8">
                  <p:embed/>
                </p:oleObj>
              </mc:Choice>
              <mc:Fallback>
                <p:oleObj name="Graphique" r:id="rId2" imgW="16256000" imgH="9652000" progId="Excel.Chart.8">
                  <p:embed/>
                  <p:pic>
                    <p:nvPicPr>
                      <p:cNvPr id="0" name="Obje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1397000"/>
                        <a:ext cx="68453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68" name="ZoneTexte 4">
            <a:extLst>
              <a:ext uri="{FF2B5EF4-FFF2-40B4-BE49-F238E27FC236}">
                <a16:creationId xmlns:a16="http://schemas.microsoft.com/office/drawing/2014/main" id="{1867A97D-ADA0-9973-5A40-D9103876D801}"/>
              </a:ext>
            </a:extLst>
          </p:cNvPr>
          <p:cNvSpPr txBox="1">
            <a:spLocks noChangeArrowheads="1"/>
          </p:cNvSpPr>
          <p:nvPr/>
        </p:nvSpPr>
        <p:spPr bwMode="auto">
          <a:xfrm>
            <a:off x="5940425" y="5732463"/>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FontTx/>
              <a:buNone/>
            </a:pPr>
            <a:r>
              <a:rPr lang="fr-FR" altLang="fr-FR" sz="1800"/>
              <a:t>Thèse Aurélie Bénit ( 2008) </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ACB9EDA0-3243-3C8C-E032-A441AB029D74}"/>
              </a:ext>
            </a:extLst>
          </p:cNvPr>
          <p:cNvSpPr>
            <a:spLocks noGrp="1" noChangeArrowheads="1"/>
          </p:cNvSpPr>
          <p:nvPr>
            <p:ph type="title"/>
          </p:nvPr>
        </p:nvSpPr>
        <p:spPr>
          <a:xfrm>
            <a:off x="468313" y="6350"/>
            <a:ext cx="8229600" cy="1143000"/>
          </a:xfrm>
        </p:spPr>
        <p:txBody>
          <a:bodyPr rtlCol="0"/>
          <a:lstStyle/>
          <a:p>
            <a:pPr fontAlgn="auto">
              <a:spcAft>
                <a:spcPts val="0"/>
              </a:spcAft>
              <a:defRPr/>
            </a:pPr>
            <a:r>
              <a:rPr dirty="0">
                <a:ea typeface="+mj-ea"/>
                <a:cs typeface="+mj-cs"/>
              </a:rPr>
              <a:t>Examen Clinique:</a:t>
            </a:r>
          </a:p>
        </p:txBody>
      </p:sp>
      <p:sp>
        <p:nvSpPr>
          <p:cNvPr id="37891" name="Rectangle 3">
            <a:extLst>
              <a:ext uri="{FF2B5EF4-FFF2-40B4-BE49-F238E27FC236}">
                <a16:creationId xmlns:a16="http://schemas.microsoft.com/office/drawing/2014/main" id="{D5201DA0-76CD-CB87-9D63-18AA7901CA6A}"/>
              </a:ext>
            </a:extLst>
          </p:cNvPr>
          <p:cNvSpPr>
            <a:spLocks noGrp="1"/>
          </p:cNvSpPr>
          <p:nvPr>
            <p:ph idx="1"/>
          </p:nvPr>
        </p:nvSpPr>
        <p:spPr>
          <a:xfrm>
            <a:off x="228600" y="1052513"/>
            <a:ext cx="8915400" cy="5562600"/>
          </a:xfrm>
        </p:spPr>
        <p:txBody>
          <a:bodyPr/>
          <a:lstStyle/>
          <a:p>
            <a:pPr>
              <a:lnSpc>
                <a:spcPct val="80000"/>
              </a:lnSpc>
            </a:pPr>
            <a:r>
              <a:rPr altLang="fr-FR" sz="2000" b="1">
                <a:solidFill>
                  <a:srgbClr val="5DD4FF"/>
                </a:solidFill>
              </a:rPr>
              <a:t>Normal </a:t>
            </a:r>
            <a:r>
              <a:rPr altLang="fr-FR" sz="2000">
                <a:solidFill>
                  <a:srgbClr val="474747"/>
                </a:solidFill>
              </a:rPr>
              <a:t>dans les formes de début. </a:t>
            </a:r>
          </a:p>
          <a:p>
            <a:pPr>
              <a:lnSpc>
                <a:spcPct val="80000"/>
              </a:lnSpc>
              <a:buFontTx/>
              <a:buNone/>
            </a:pPr>
            <a:r>
              <a:rPr altLang="fr-FR" sz="2000">
                <a:solidFill>
                  <a:srgbClr val="474747"/>
                </a:solidFill>
              </a:rPr>
              <a:t> </a:t>
            </a:r>
          </a:p>
          <a:p>
            <a:pPr>
              <a:lnSpc>
                <a:spcPct val="80000"/>
              </a:lnSpc>
            </a:pPr>
            <a:r>
              <a:rPr altLang="fr-FR" sz="2000">
                <a:solidFill>
                  <a:srgbClr val="474747"/>
                </a:solidFill>
              </a:rPr>
              <a:t>Réexaminer la patiente juste avant, ou pendant ses règles</a:t>
            </a:r>
          </a:p>
          <a:p>
            <a:pPr>
              <a:lnSpc>
                <a:spcPct val="80000"/>
              </a:lnSpc>
            </a:pPr>
            <a:endParaRPr altLang="fr-FR" sz="2000">
              <a:solidFill>
                <a:srgbClr val="474747"/>
              </a:solidFill>
            </a:endParaRPr>
          </a:p>
          <a:p>
            <a:pPr>
              <a:lnSpc>
                <a:spcPct val="80000"/>
              </a:lnSpc>
            </a:pPr>
            <a:r>
              <a:rPr altLang="fr-FR" sz="2000">
                <a:solidFill>
                  <a:srgbClr val="474747"/>
                </a:solidFill>
              </a:rPr>
              <a:t>Palpation des </a:t>
            </a:r>
            <a:r>
              <a:rPr altLang="fr-FR" sz="2000" b="1">
                <a:solidFill>
                  <a:srgbClr val="5DD4FF"/>
                </a:solidFill>
              </a:rPr>
              <a:t>nodules douloureux </a:t>
            </a:r>
            <a:r>
              <a:rPr altLang="fr-FR" sz="2000">
                <a:solidFill>
                  <a:srgbClr val="474747"/>
                </a:solidFill>
              </a:rPr>
              <a:t>situés au niveau du cul de sac de Douglas ou de la </a:t>
            </a:r>
            <a:r>
              <a:rPr altLang="fr-FR" sz="2000" b="1">
                <a:solidFill>
                  <a:srgbClr val="FF0000"/>
                </a:solidFill>
              </a:rPr>
              <a:t>racine des ligaments utéro-sacrés: recherche d'une trigger zone</a:t>
            </a:r>
          </a:p>
          <a:p>
            <a:pPr>
              <a:lnSpc>
                <a:spcPct val="80000"/>
              </a:lnSpc>
            </a:pPr>
            <a:endParaRPr altLang="fr-FR" sz="2000" b="1">
              <a:solidFill>
                <a:srgbClr val="FF0000"/>
              </a:solidFill>
            </a:endParaRPr>
          </a:p>
          <a:p>
            <a:pPr>
              <a:lnSpc>
                <a:spcPct val="80000"/>
              </a:lnSpc>
            </a:pPr>
            <a:r>
              <a:rPr altLang="fr-FR" sz="2000">
                <a:solidFill>
                  <a:srgbClr val="474747"/>
                </a:solidFill>
              </a:rPr>
              <a:t>Nodules douloureux de la cloison recto-vaginale : toucher bi-digital  </a:t>
            </a:r>
          </a:p>
          <a:p>
            <a:pPr>
              <a:lnSpc>
                <a:spcPct val="80000"/>
              </a:lnSpc>
            </a:pPr>
            <a:endParaRPr altLang="fr-FR" sz="2000">
              <a:solidFill>
                <a:srgbClr val="474747"/>
              </a:solidFill>
            </a:endParaRPr>
          </a:p>
          <a:p>
            <a:pPr>
              <a:lnSpc>
                <a:spcPct val="80000"/>
              </a:lnSpc>
            </a:pPr>
            <a:r>
              <a:rPr altLang="fr-FR" sz="2000">
                <a:solidFill>
                  <a:srgbClr val="474747"/>
                </a:solidFill>
              </a:rPr>
              <a:t> En cas d’endométriome ovarien, on percevra un cul de sac latéral empâté et très douloureux. </a:t>
            </a:r>
          </a:p>
          <a:p>
            <a:pPr>
              <a:lnSpc>
                <a:spcPct val="80000"/>
              </a:lnSpc>
            </a:pPr>
            <a:endParaRPr altLang="fr-FR" sz="2000">
              <a:solidFill>
                <a:srgbClr val="474747"/>
              </a:solidFill>
            </a:endParaRPr>
          </a:p>
          <a:p>
            <a:pPr>
              <a:lnSpc>
                <a:spcPct val="80000"/>
              </a:lnSpc>
            </a:pPr>
            <a:r>
              <a:rPr altLang="fr-FR" sz="2000">
                <a:solidFill>
                  <a:srgbClr val="474747"/>
                </a:solidFill>
              </a:rPr>
              <a:t>   Les signes négatifs sont importants : </a:t>
            </a:r>
          </a:p>
          <a:p>
            <a:pPr lvl="1">
              <a:lnSpc>
                <a:spcPct val="80000"/>
              </a:lnSpc>
            </a:pPr>
            <a:r>
              <a:rPr altLang="fr-FR" sz="1800">
                <a:solidFill>
                  <a:srgbClr val="474747"/>
                </a:solidFill>
              </a:rPr>
              <a:t>Pas de syndrome infectieux </a:t>
            </a:r>
          </a:p>
          <a:p>
            <a:pPr lvl="1">
              <a:lnSpc>
                <a:spcPct val="80000"/>
              </a:lnSpc>
            </a:pPr>
            <a:r>
              <a:rPr altLang="fr-FR" sz="1800">
                <a:solidFill>
                  <a:srgbClr val="474747"/>
                </a:solidFill>
              </a:rPr>
              <a:t>Pas de facteurs de risque pouvant faire penser à une salpingite</a:t>
            </a:r>
          </a:p>
          <a:p>
            <a:pPr lvl="1">
              <a:lnSpc>
                <a:spcPct val="80000"/>
              </a:lnSpc>
            </a:pPr>
            <a:r>
              <a:rPr altLang="fr-FR" sz="1800">
                <a:solidFill>
                  <a:srgbClr val="474747"/>
                </a:solidFill>
              </a:rPr>
              <a:t>Pas de grossesse, </a:t>
            </a:r>
          </a:p>
          <a:p>
            <a:pPr lvl="1">
              <a:lnSpc>
                <a:spcPct val="80000"/>
              </a:lnSpc>
            </a:pPr>
            <a:r>
              <a:rPr altLang="fr-FR" sz="1800">
                <a:solidFill>
                  <a:srgbClr val="474747"/>
                </a:solidFill>
              </a:rPr>
              <a:t>Pas d’anomalie du volume utérin.</a:t>
            </a:r>
          </a:p>
          <a:p>
            <a:pPr>
              <a:lnSpc>
                <a:spcPct val="80000"/>
              </a:lnSpc>
              <a:buFontTx/>
              <a:buNone/>
            </a:pPr>
            <a:endParaRPr altLang="fr-FR" sz="2000">
              <a:solidFill>
                <a:srgbClr val="474747"/>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4C0A34A-AFB4-DE14-61C2-0BC4BE002CD3}"/>
              </a:ext>
            </a:extLst>
          </p:cNvPr>
          <p:cNvSpPr>
            <a:spLocks noGrp="1" noChangeArrowheads="1"/>
          </p:cNvSpPr>
          <p:nvPr>
            <p:ph type="title"/>
          </p:nvPr>
        </p:nvSpPr>
        <p:spPr>
          <a:xfrm>
            <a:off x="755650" y="6350"/>
            <a:ext cx="7704138" cy="762000"/>
          </a:xfrm>
        </p:spPr>
        <p:txBody>
          <a:bodyPr rtlCol="0"/>
          <a:lstStyle/>
          <a:p>
            <a:pPr fontAlgn="auto">
              <a:spcAft>
                <a:spcPts val="0"/>
              </a:spcAft>
              <a:defRPr/>
            </a:pPr>
            <a:r>
              <a:rPr dirty="0">
                <a:ea typeface="+mj-ea"/>
                <a:cs typeface="+mj-cs"/>
              </a:rPr>
              <a:t>Echographie pelvienne:</a:t>
            </a:r>
          </a:p>
        </p:txBody>
      </p:sp>
      <p:sp>
        <p:nvSpPr>
          <p:cNvPr id="38915" name="Rectangle 3">
            <a:extLst>
              <a:ext uri="{FF2B5EF4-FFF2-40B4-BE49-F238E27FC236}">
                <a16:creationId xmlns:a16="http://schemas.microsoft.com/office/drawing/2014/main" id="{CCED0DC4-A4C8-7A89-448E-7BCEE45C65F8}"/>
              </a:ext>
            </a:extLst>
          </p:cNvPr>
          <p:cNvSpPr>
            <a:spLocks noGrp="1"/>
          </p:cNvSpPr>
          <p:nvPr>
            <p:ph idx="1"/>
          </p:nvPr>
        </p:nvSpPr>
        <p:spPr>
          <a:xfrm>
            <a:off x="395288" y="1268413"/>
            <a:ext cx="8229600" cy="4389437"/>
          </a:xfrm>
        </p:spPr>
        <p:txBody>
          <a:bodyPr/>
          <a:lstStyle/>
          <a:p>
            <a:r>
              <a:rPr altLang="fr-FR" sz="2000">
                <a:solidFill>
                  <a:srgbClr val="474747"/>
                </a:solidFill>
              </a:rPr>
              <a:t>Constamment normale sauf en cas d’endométriome associé</a:t>
            </a:r>
          </a:p>
          <a:p>
            <a:r>
              <a:rPr altLang="fr-FR" sz="2000">
                <a:solidFill>
                  <a:srgbClr val="474747"/>
                </a:solidFill>
              </a:rPr>
              <a:t>Adénomyose ( echographiste entrainé et en phase de règles).</a:t>
            </a:r>
          </a:p>
          <a:p>
            <a:endParaRPr altLang="fr-FR" sz="2000">
              <a:solidFill>
                <a:srgbClr val="474747"/>
              </a:solidFill>
            </a:endParaRPr>
          </a:p>
        </p:txBody>
      </p:sp>
      <p:pic>
        <p:nvPicPr>
          <p:cNvPr id="38916" name="Picture 4" descr="eNDOMEtriome">
            <a:extLst>
              <a:ext uri="{FF2B5EF4-FFF2-40B4-BE49-F238E27FC236}">
                <a16:creationId xmlns:a16="http://schemas.microsoft.com/office/drawing/2014/main" id="{25665035-C649-E22E-8734-AE33C2CA8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88"/>
          <a:stretch>
            <a:fillRect/>
          </a:stretch>
        </p:blipFill>
        <p:spPr bwMode="auto">
          <a:xfrm>
            <a:off x="539750" y="2636838"/>
            <a:ext cx="396081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adénomyose echo">
            <a:extLst>
              <a:ext uri="{FF2B5EF4-FFF2-40B4-BE49-F238E27FC236}">
                <a16:creationId xmlns:a16="http://schemas.microsoft.com/office/drawing/2014/main" id="{0D52DE82-1F7A-EFD3-3CC9-A5D7ABC8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97200"/>
            <a:ext cx="41529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a:extLst>
              <a:ext uri="{FF2B5EF4-FFF2-40B4-BE49-F238E27FC236}">
                <a16:creationId xmlns:a16="http://schemas.microsoft.com/office/drawing/2014/main" id="{89D6C4F9-8852-5300-52ED-74346362D82A}"/>
              </a:ext>
            </a:extLst>
          </p:cNvPr>
          <p:cNvSpPr txBox="1">
            <a:spLocks noChangeArrowheads="1"/>
          </p:cNvSpPr>
          <p:nvPr/>
        </p:nvSpPr>
        <p:spPr bwMode="auto">
          <a:xfrm>
            <a:off x="879475" y="5387975"/>
            <a:ext cx="165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FontTx/>
              <a:buNone/>
            </a:pPr>
            <a:r>
              <a:rPr lang="fr-FR" altLang="fr-FR" sz="1800"/>
              <a:t>Endométriome</a:t>
            </a:r>
          </a:p>
        </p:txBody>
      </p:sp>
      <p:sp>
        <p:nvSpPr>
          <p:cNvPr id="38919" name="Text Box 7">
            <a:extLst>
              <a:ext uri="{FF2B5EF4-FFF2-40B4-BE49-F238E27FC236}">
                <a16:creationId xmlns:a16="http://schemas.microsoft.com/office/drawing/2014/main" id="{358BF5FF-5719-34CD-B05E-1E4E612A79A1}"/>
              </a:ext>
            </a:extLst>
          </p:cNvPr>
          <p:cNvSpPr txBox="1">
            <a:spLocks noChangeArrowheads="1"/>
          </p:cNvSpPr>
          <p:nvPr/>
        </p:nvSpPr>
        <p:spPr bwMode="auto">
          <a:xfrm>
            <a:off x="5703888" y="6180138"/>
            <a:ext cx="1471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FontTx/>
              <a:buNone/>
            </a:pPr>
            <a:r>
              <a:rPr lang="fr-FR" altLang="fr-FR" sz="1800"/>
              <a:t>Adénomyose</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DC13E145-0690-78F8-9A7A-B9BDD79855C2}"/>
              </a:ext>
            </a:extLst>
          </p:cNvPr>
          <p:cNvSpPr>
            <a:spLocks noGrp="1" noChangeArrowheads="1"/>
          </p:cNvSpPr>
          <p:nvPr>
            <p:ph type="title"/>
          </p:nvPr>
        </p:nvSpPr>
        <p:spPr>
          <a:xfrm>
            <a:off x="900113" y="20638"/>
            <a:ext cx="2339975" cy="762000"/>
          </a:xfrm>
        </p:spPr>
        <p:txBody>
          <a:bodyPr rtlCol="0"/>
          <a:lstStyle/>
          <a:p>
            <a:pPr fontAlgn="auto">
              <a:spcAft>
                <a:spcPts val="0"/>
              </a:spcAft>
              <a:defRPr/>
            </a:pPr>
            <a:r>
              <a:rPr dirty="0">
                <a:ea typeface="+mj-ea"/>
                <a:cs typeface="+mj-cs"/>
              </a:rPr>
              <a:t>Biologie:</a:t>
            </a:r>
          </a:p>
        </p:txBody>
      </p:sp>
      <p:sp>
        <p:nvSpPr>
          <p:cNvPr id="39939" name="Rectangle 3">
            <a:extLst>
              <a:ext uri="{FF2B5EF4-FFF2-40B4-BE49-F238E27FC236}">
                <a16:creationId xmlns:a16="http://schemas.microsoft.com/office/drawing/2014/main" id="{352EC6FE-1038-3521-9CD7-5FD5C3713409}"/>
              </a:ext>
            </a:extLst>
          </p:cNvPr>
          <p:cNvSpPr>
            <a:spLocks noGrp="1"/>
          </p:cNvSpPr>
          <p:nvPr>
            <p:ph idx="1"/>
          </p:nvPr>
        </p:nvSpPr>
        <p:spPr>
          <a:xfrm>
            <a:off x="457200" y="1268413"/>
            <a:ext cx="8229600" cy="4525962"/>
          </a:xfrm>
        </p:spPr>
        <p:txBody>
          <a:bodyPr/>
          <a:lstStyle/>
          <a:p>
            <a:r>
              <a:rPr altLang="fr-FR" sz="2400">
                <a:solidFill>
                  <a:srgbClr val="474747"/>
                </a:solidFill>
              </a:rPr>
              <a:t>Sans utilité</a:t>
            </a:r>
          </a:p>
          <a:p>
            <a:r>
              <a:rPr altLang="fr-FR" sz="2400">
                <a:solidFill>
                  <a:srgbClr val="474747"/>
                </a:solidFill>
              </a:rPr>
              <a:t>Pas de syndrôme inflammatoire</a:t>
            </a:r>
          </a:p>
          <a:p>
            <a:r>
              <a:rPr altLang="fr-FR" sz="2400">
                <a:solidFill>
                  <a:srgbClr val="474747"/>
                </a:solidFill>
              </a:rPr>
              <a:t>Dosage du Ca 125: </a:t>
            </a:r>
          </a:p>
          <a:p>
            <a:pPr lvl="1"/>
            <a:r>
              <a:rPr altLang="fr-FR" sz="2000">
                <a:solidFill>
                  <a:srgbClr val="474747"/>
                </a:solidFill>
              </a:rPr>
              <a:t>Non spécifique</a:t>
            </a:r>
          </a:p>
          <a:p>
            <a:pPr lvl="1"/>
            <a:r>
              <a:rPr altLang="fr-FR" sz="2000">
                <a:solidFill>
                  <a:srgbClr val="474747"/>
                </a:solidFill>
              </a:rPr>
              <a:t>Indications exceptionnelles</a:t>
            </a:r>
          </a:p>
          <a:p>
            <a:pPr lvl="1"/>
            <a:r>
              <a:rPr altLang="fr-FR" sz="2000">
                <a:solidFill>
                  <a:srgbClr val="474747"/>
                </a:solidFill>
              </a:rPr>
              <a:t>Dans la surveillance seulement des formes évoluées.</a:t>
            </a:r>
          </a:p>
          <a:p>
            <a:r>
              <a:rPr altLang="fr-FR" sz="2400" b="1">
                <a:solidFill>
                  <a:srgbClr val="FF0000"/>
                </a:solidFill>
              </a:rPr>
              <a:t>EndomiARN</a:t>
            </a:r>
            <a:r>
              <a:rPr altLang="fr-FR" sz="2400">
                <a:solidFill>
                  <a:srgbClr val="474747"/>
                </a:solidFill>
              </a:rPr>
              <a:t>: recherche d’ARNm dans la salive ( Ludivine Genre )</a:t>
            </a:r>
          </a:p>
          <a:p>
            <a:r>
              <a:rPr altLang="fr-FR" sz="2400" b="1">
                <a:solidFill>
                  <a:srgbClr val="FF0000"/>
                </a:solidFill>
              </a:rPr>
              <a:t>Dosage de l’hormone anti-mullerienne (AMH)</a:t>
            </a:r>
            <a:r>
              <a:rPr altLang="fr-FR" sz="2400">
                <a:solidFill>
                  <a:srgbClr val="474747"/>
                </a:solidFill>
              </a:rPr>
              <a:t>:</a:t>
            </a:r>
          </a:p>
          <a:p>
            <a:pPr lvl="1"/>
            <a:r>
              <a:rPr altLang="fr-FR" sz="2000">
                <a:solidFill>
                  <a:srgbClr val="474747"/>
                </a:solidFill>
              </a:rPr>
              <a:t>Evaluation de la réserve folliculaire en cas d'endométriome</a:t>
            </a:r>
          </a:p>
          <a:p>
            <a:pPr lvl="1"/>
            <a:r>
              <a:rPr altLang="fr-FR" sz="2000">
                <a:solidFill>
                  <a:srgbClr val="474747"/>
                </a:solidFill>
              </a:rPr>
              <a:t>Pronostic de grossesse en fonction de l’épuisement du capital folliculaire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7F3DE14E-2346-597B-B49F-C1A75C724048}"/>
              </a:ext>
            </a:extLst>
          </p:cNvPr>
          <p:cNvSpPr>
            <a:spLocks noGrp="1" noChangeArrowheads="1"/>
          </p:cNvSpPr>
          <p:nvPr>
            <p:ph type="title"/>
          </p:nvPr>
        </p:nvSpPr>
        <p:spPr>
          <a:xfrm>
            <a:off x="900113" y="115888"/>
            <a:ext cx="1692275" cy="762000"/>
          </a:xfrm>
        </p:spPr>
        <p:txBody>
          <a:bodyPr rtlCol="0"/>
          <a:lstStyle/>
          <a:p>
            <a:pPr fontAlgn="auto">
              <a:spcAft>
                <a:spcPts val="0"/>
              </a:spcAft>
              <a:defRPr/>
            </a:pPr>
            <a:r>
              <a:rPr dirty="0">
                <a:ea typeface="+mj-ea"/>
                <a:cs typeface="+mj-cs"/>
              </a:rPr>
              <a:t>IRM:</a:t>
            </a:r>
          </a:p>
        </p:txBody>
      </p:sp>
      <p:sp>
        <p:nvSpPr>
          <p:cNvPr id="104451" name="Rectangle 3">
            <a:extLst>
              <a:ext uri="{FF2B5EF4-FFF2-40B4-BE49-F238E27FC236}">
                <a16:creationId xmlns:a16="http://schemas.microsoft.com/office/drawing/2014/main" id="{A7B30887-A3DE-E004-9FA3-84B303D608EC}"/>
              </a:ext>
            </a:extLst>
          </p:cNvPr>
          <p:cNvSpPr>
            <a:spLocks noGrp="1" noChangeArrowheads="1"/>
          </p:cNvSpPr>
          <p:nvPr>
            <p:ph idx="1"/>
          </p:nvPr>
        </p:nvSpPr>
        <p:spPr>
          <a:xfrm>
            <a:off x="539750" y="1268413"/>
            <a:ext cx="8229600" cy="4389437"/>
          </a:xfrm>
        </p:spPr>
        <p:txBody>
          <a:bodyPr>
            <a:normAutofit/>
          </a:bodyPr>
          <a:lstStyle/>
          <a:p>
            <a:pPr>
              <a:defRPr/>
            </a:pPr>
            <a:r>
              <a:rPr altLang="fr-FR" sz="2400" dirty="0">
                <a:solidFill>
                  <a:srgbClr val="474747"/>
                </a:solidFill>
              </a:rPr>
              <a:t>Endométriome ( hyper-intense sur les séquences en T2)</a:t>
            </a:r>
          </a:p>
          <a:p>
            <a:pPr>
              <a:defRPr/>
            </a:pPr>
            <a:r>
              <a:rPr altLang="fr-FR" sz="2400" dirty="0">
                <a:solidFill>
                  <a:srgbClr val="474747"/>
                </a:solidFill>
              </a:rPr>
              <a:t>Nodules de la cloison </a:t>
            </a:r>
            <a:r>
              <a:rPr altLang="fr-FR" sz="2400" dirty="0" err="1">
                <a:solidFill>
                  <a:srgbClr val="474747"/>
                </a:solidFill>
              </a:rPr>
              <a:t>rectovaginale</a:t>
            </a:r>
            <a:r>
              <a:rPr altLang="fr-FR" sz="2400" dirty="0">
                <a:solidFill>
                  <a:srgbClr val="474747"/>
                </a:solidFill>
              </a:rPr>
              <a:t> ou nodules de la racine des ligaments </a:t>
            </a:r>
            <a:r>
              <a:rPr altLang="fr-FR" sz="2400" dirty="0" err="1">
                <a:solidFill>
                  <a:srgbClr val="474747"/>
                </a:solidFill>
              </a:rPr>
              <a:t>utéto</a:t>
            </a:r>
            <a:r>
              <a:rPr altLang="fr-FR" sz="2400" dirty="0">
                <a:solidFill>
                  <a:srgbClr val="474747"/>
                </a:solidFill>
              </a:rPr>
              <a:t>-sacrés</a:t>
            </a:r>
          </a:p>
          <a:p>
            <a:pPr>
              <a:defRPr/>
            </a:pPr>
            <a:r>
              <a:rPr altLang="fr-FR" sz="2400" dirty="0">
                <a:solidFill>
                  <a:srgbClr val="474747"/>
                </a:solidFill>
              </a:rPr>
              <a:t> Diagnostic  d’adénomyose ++: Ep ZJ &gt; 12mm</a:t>
            </a:r>
          </a:p>
          <a:p>
            <a:pPr>
              <a:defRPr/>
            </a:pPr>
            <a:r>
              <a:rPr altLang="fr-FR" sz="2400" b="1" dirty="0">
                <a:solidFill>
                  <a:srgbClr val="FF0000"/>
                </a:solidFill>
              </a:rPr>
              <a:t>10% d’IRM négative </a:t>
            </a:r>
          </a:p>
          <a:p>
            <a:pPr marL="0" indent="0">
              <a:buFont typeface="Arial" panose="020B0604020202020204" pitchFamily="34" charset="0"/>
              <a:buNone/>
              <a:defRPr/>
            </a:pPr>
            <a:r>
              <a:rPr altLang="fr-FR" sz="2400" b="1" dirty="0">
                <a:solidFill>
                  <a:srgbClr val="FF0000"/>
                </a:solidFill>
              </a:rPr>
              <a:t>     dans les formes du début </a:t>
            </a:r>
          </a:p>
          <a:p>
            <a:pPr marL="0" indent="0">
              <a:buFont typeface="Arial" panose="020B0604020202020204" pitchFamily="34" charset="0"/>
              <a:buNone/>
              <a:defRPr/>
            </a:pPr>
            <a:r>
              <a:rPr altLang="fr-FR" sz="2400" b="1" dirty="0">
                <a:solidFill>
                  <a:srgbClr val="FF0000"/>
                </a:solidFill>
              </a:rPr>
              <a:t>Mesure de la zone </a:t>
            </a:r>
            <a:r>
              <a:rPr altLang="fr-FR" sz="2400" b="1" dirty="0" err="1">
                <a:solidFill>
                  <a:srgbClr val="FF0000"/>
                </a:solidFill>
              </a:rPr>
              <a:t>jonctionelle</a:t>
            </a:r>
            <a:endParaRPr altLang="fr-FR" sz="2400" b="1" dirty="0">
              <a:solidFill>
                <a:srgbClr val="FF0000"/>
              </a:solidFill>
            </a:endParaRPr>
          </a:p>
          <a:p>
            <a:pPr marL="0" indent="0">
              <a:buFont typeface="Arial" panose="020B0604020202020204" pitchFamily="34" charset="0"/>
              <a:buNone/>
              <a:defRPr/>
            </a:pPr>
            <a:r>
              <a:rPr altLang="fr-FR" sz="2400" b="1" dirty="0">
                <a:solidFill>
                  <a:srgbClr val="FF0000"/>
                </a:solidFill>
              </a:rPr>
              <a:t>asymétrie   </a:t>
            </a:r>
          </a:p>
        </p:txBody>
      </p:sp>
      <p:pic>
        <p:nvPicPr>
          <p:cNvPr id="40964" name="Picture 4" descr="adénomyose IRM">
            <a:extLst>
              <a:ext uri="{FF2B5EF4-FFF2-40B4-BE49-F238E27FC236}">
                <a16:creationId xmlns:a16="http://schemas.microsoft.com/office/drawing/2014/main" id="{E62F2D86-9B01-E13F-EF1E-C231BF1C5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429000"/>
            <a:ext cx="29352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E8E5F-4B7B-791E-EBD6-28A8D55E9C61}"/>
              </a:ext>
            </a:extLst>
          </p:cNvPr>
          <p:cNvSpPr>
            <a:spLocks noGrp="1"/>
          </p:cNvSpPr>
          <p:nvPr>
            <p:ph type="title"/>
          </p:nvPr>
        </p:nvSpPr>
        <p:spPr>
          <a:xfrm>
            <a:off x="2971800" y="1992313"/>
            <a:ext cx="5867400" cy="1970087"/>
          </a:xfrm>
        </p:spPr>
        <p:txBody>
          <a:bodyPr/>
          <a:lstStyle/>
          <a:p>
            <a:pPr>
              <a:defRPr/>
            </a:pPr>
            <a:r>
              <a:rPr dirty="0"/>
              <a:t>Physiopathologie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gner un rectangle à un seul coin 5">
            <a:extLst>
              <a:ext uri="{FF2B5EF4-FFF2-40B4-BE49-F238E27FC236}">
                <a16:creationId xmlns:a16="http://schemas.microsoft.com/office/drawing/2014/main" id="{355B54E4-8B91-A894-82E5-4900F27E541C}"/>
              </a:ext>
            </a:extLst>
          </p:cNvPr>
          <p:cNvSpPr>
            <a:spLocks/>
          </p:cNvSpPr>
          <p:nvPr/>
        </p:nvSpPr>
        <p:spPr bwMode="auto">
          <a:xfrm>
            <a:off x="539750" y="4941888"/>
            <a:ext cx="8135938" cy="863600"/>
          </a:xfrm>
          <a:custGeom>
            <a:avLst/>
            <a:gdLst>
              <a:gd name="T0" fmla="*/ 0 w 8135938"/>
              <a:gd name="T1" fmla="*/ 0 h 863600"/>
              <a:gd name="T2" fmla="*/ 7992002 w 8135938"/>
              <a:gd name="T3" fmla="*/ 0 h 863600"/>
              <a:gd name="T4" fmla="*/ 8135938 w 8135938"/>
              <a:gd name="T5" fmla="*/ 143936 h 863600"/>
              <a:gd name="T6" fmla="*/ 8135938 w 8135938"/>
              <a:gd name="T7" fmla="*/ 863600 h 863600"/>
              <a:gd name="T8" fmla="*/ 0 w 8135938"/>
              <a:gd name="T9" fmla="*/ 863600 h 863600"/>
              <a:gd name="T10" fmla="*/ 0 w 8135938"/>
              <a:gd name="T11" fmla="*/ 0 h 863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35938" h="863600">
                <a:moveTo>
                  <a:pt x="0" y="0"/>
                </a:moveTo>
                <a:lnTo>
                  <a:pt x="7992002" y="0"/>
                </a:lnTo>
                <a:lnTo>
                  <a:pt x="8135938" y="143936"/>
                </a:lnTo>
                <a:lnTo>
                  <a:pt x="8135938" y="863600"/>
                </a:lnTo>
                <a:lnTo>
                  <a:pt x="0" y="863600"/>
                </a:lnTo>
                <a:lnTo>
                  <a:pt x="0" y="0"/>
                </a:lnTo>
                <a:close/>
              </a:path>
            </a:pathLst>
          </a:custGeom>
          <a:gradFill rotWithShape="1">
            <a:gsLst>
              <a:gs pos="0">
                <a:srgbClr val="FF8500"/>
              </a:gs>
              <a:gs pos="20000">
                <a:srgbClr val="FF8500"/>
              </a:gs>
              <a:gs pos="100000">
                <a:srgbClr val="CD6400"/>
              </a:gs>
            </a:gsLst>
            <a:lin ang="5400000"/>
          </a:gradFill>
          <a:ln w="9525" cap="flat" cmpd="sng">
            <a:solidFill>
              <a:srgbClr val="F48618"/>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fr-FR"/>
          </a:p>
        </p:txBody>
      </p:sp>
      <p:sp>
        <p:nvSpPr>
          <p:cNvPr id="41987" name="Titre 1">
            <a:extLst>
              <a:ext uri="{FF2B5EF4-FFF2-40B4-BE49-F238E27FC236}">
                <a16:creationId xmlns:a16="http://schemas.microsoft.com/office/drawing/2014/main" id="{1FB3BEBF-417F-1B73-EABD-E94C569AC837}"/>
              </a:ext>
            </a:extLst>
          </p:cNvPr>
          <p:cNvSpPr>
            <a:spLocks noGrp="1"/>
          </p:cNvSpPr>
          <p:nvPr>
            <p:ph type="title"/>
          </p:nvPr>
        </p:nvSpPr>
        <p:spPr>
          <a:xfrm>
            <a:off x="2971800" y="1992313"/>
            <a:ext cx="5867400" cy="1970087"/>
          </a:xfrm>
        </p:spPr>
        <p:txBody>
          <a:bodyPr/>
          <a:lstStyle/>
          <a:p>
            <a:r>
              <a:rPr altLang="fr-FR" cap="none"/>
              <a:t>DIAGNOSTIC PROBABLE</a:t>
            </a:r>
            <a:br>
              <a:rPr altLang="fr-FR" cap="none"/>
            </a:br>
            <a:r>
              <a:rPr altLang="fr-FR" cap="none"/>
              <a:t>SUR L’INTERROGATOIRE:</a:t>
            </a:r>
          </a:p>
        </p:txBody>
      </p:sp>
      <p:sp>
        <p:nvSpPr>
          <p:cNvPr id="3" name="Espace réservé du texte 2">
            <a:extLst>
              <a:ext uri="{FF2B5EF4-FFF2-40B4-BE49-F238E27FC236}">
                <a16:creationId xmlns:a16="http://schemas.microsoft.com/office/drawing/2014/main" id="{E23590B7-CC99-ED51-B196-F0A29B8D9B1D}"/>
              </a:ext>
            </a:extLst>
          </p:cNvPr>
          <p:cNvSpPr>
            <a:spLocks noGrp="1"/>
          </p:cNvSpPr>
          <p:nvPr>
            <p:ph type="body" idx="1"/>
          </p:nvPr>
        </p:nvSpPr>
        <p:spPr/>
        <p:txBody>
          <a:bodyPr rtlCol="0">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n-ea"/>
                <a:cs typeface="+mn-cs"/>
              </a:rPr>
              <a:t>Examen Gynécologique        -Echographie pelvienne      –   IRM pelvienne</a:t>
            </a:r>
          </a:p>
        </p:txBody>
      </p:sp>
      <p:cxnSp>
        <p:nvCxnSpPr>
          <p:cNvPr id="5" name="Connecteur droit avec flèche 4">
            <a:extLst>
              <a:ext uri="{FF2B5EF4-FFF2-40B4-BE49-F238E27FC236}">
                <a16:creationId xmlns:a16="http://schemas.microsoft.com/office/drawing/2014/main" id="{89B71CAD-0C8D-91E7-A549-01F4836F3603}"/>
              </a:ext>
            </a:extLst>
          </p:cNvPr>
          <p:cNvCxnSpPr>
            <a:cxnSpLocks noChangeShapeType="1"/>
          </p:cNvCxnSpPr>
          <p:nvPr/>
        </p:nvCxnSpPr>
        <p:spPr bwMode="auto">
          <a:xfrm>
            <a:off x="5148263" y="3500438"/>
            <a:ext cx="0" cy="1368425"/>
          </a:xfrm>
          <a:prstGeom prst="straightConnector1">
            <a:avLst/>
          </a:prstGeom>
          <a:noFill/>
          <a:ln w="76200">
            <a:solidFill>
              <a:schemeClr val="accent1"/>
            </a:solidFill>
            <a:round/>
            <a:headEnd/>
            <a:tailEnd type="arrow" w="med" len="med"/>
          </a:ln>
          <a:effectLst>
            <a:outerShdw blurRad="40000" dist="20000" dir="5400000" rotWithShape="0">
              <a:srgbClr val="808080">
                <a:alpha val="37999"/>
              </a:srgbClr>
            </a:outerShdw>
          </a:effectLst>
        </p:spPr>
      </p:cxnSp>
      <p:sp>
        <p:nvSpPr>
          <p:cNvPr id="7" name="ZoneTexte 6">
            <a:extLst>
              <a:ext uri="{FF2B5EF4-FFF2-40B4-BE49-F238E27FC236}">
                <a16:creationId xmlns:a16="http://schemas.microsoft.com/office/drawing/2014/main" id="{C58C9F96-B7AC-0754-2E17-B1F87E0E6750}"/>
              </a:ext>
            </a:extLst>
          </p:cNvPr>
          <p:cNvSpPr txBox="1"/>
          <p:nvPr/>
        </p:nvSpPr>
        <p:spPr>
          <a:xfrm>
            <a:off x="1475656" y="2492896"/>
            <a:ext cx="701785" cy="1200329"/>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eaLnBrk="1" fontAlgn="auto" hangingPunct="1">
              <a:spcBef>
                <a:spcPts val="0"/>
              </a:spcBef>
              <a:spcAft>
                <a:spcPts val="0"/>
              </a:spcAft>
              <a:defRPr/>
            </a:pPr>
            <a:r>
              <a:rPr lang="fr-FR" sz="7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mn-lt"/>
                <a:ea typeface="+mn-ea"/>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texte 2">
            <a:extLst>
              <a:ext uri="{FF2B5EF4-FFF2-40B4-BE49-F238E27FC236}">
                <a16:creationId xmlns:a16="http://schemas.microsoft.com/office/drawing/2014/main" id="{88EE7652-E67E-F233-2BD7-180FE89C9257}"/>
              </a:ext>
            </a:extLst>
          </p:cNvPr>
          <p:cNvSpPr>
            <a:spLocks noGrp="1"/>
          </p:cNvSpPr>
          <p:nvPr>
            <p:ph type="title"/>
          </p:nvPr>
        </p:nvSpPr>
        <p:spPr>
          <a:xfrm>
            <a:off x="436563" y="76200"/>
            <a:ext cx="8402637" cy="685800"/>
          </a:xfrm>
        </p:spPr>
        <p:txBody>
          <a:bodyPr>
            <a:normAutofit fontScale="90000"/>
          </a:bodyPr>
          <a:lstStyle/>
          <a:p>
            <a:r>
              <a:rPr altLang="fr-FR" sz="2400">
                <a:solidFill>
                  <a:srgbClr val="474747"/>
                </a:solidFill>
              </a:rPr>
              <a:t>CONDUITE A TENIR DEVANT UN DIAGNOSTIC D’ENDOMETRIOSE REVELE SUR SYMPTOME</a:t>
            </a:r>
          </a:p>
        </p:txBody>
      </p:sp>
      <p:sp>
        <p:nvSpPr>
          <p:cNvPr id="5" name="Ellipse 4">
            <a:extLst>
              <a:ext uri="{FF2B5EF4-FFF2-40B4-BE49-F238E27FC236}">
                <a16:creationId xmlns:a16="http://schemas.microsoft.com/office/drawing/2014/main" id="{C3D11243-0A82-0A1F-F570-65D85A5EBB57}"/>
              </a:ext>
            </a:extLst>
          </p:cNvPr>
          <p:cNvSpPr>
            <a:spLocks noChangeArrowheads="1"/>
          </p:cNvSpPr>
          <p:nvPr/>
        </p:nvSpPr>
        <p:spPr bwMode="auto">
          <a:xfrm>
            <a:off x="1116013" y="1268413"/>
            <a:ext cx="2087562" cy="1152525"/>
          </a:xfrm>
          <a:prstGeom prst="ellipse">
            <a:avLst/>
          </a:prstGeom>
          <a:gradFill rotWithShape="1">
            <a:gsLst>
              <a:gs pos="0">
                <a:srgbClr val="FF8500"/>
              </a:gs>
              <a:gs pos="20000">
                <a:srgbClr val="FF8500"/>
              </a:gs>
              <a:gs pos="100000">
                <a:srgbClr val="CD6400"/>
              </a:gs>
            </a:gsLst>
            <a:lin ang="5400000"/>
          </a:gradFill>
          <a:ln w="9525">
            <a:solidFill>
              <a:srgbClr val="F48618"/>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fr-FR" dirty="0">
                <a:solidFill>
                  <a:schemeClr val="lt1"/>
                </a:solidFill>
                <a:latin typeface="+mn-lt"/>
                <a:ea typeface="+mn-ea"/>
              </a:rPr>
              <a:t>Echo IRM -</a:t>
            </a:r>
          </a:p>
        </p:txBody>
      </p:sp>
      <p:sp>
        <p:nvSpPr>
          <p:cNvPr id="6" name="Ellipse 5">
            <a:extLst>
              <a:ext uri="{FF2B5EF4-FFF2-40B4-BE49-F238E27FC236}">
                <a16:creationId xmlns:a16="http://schemas.microsoft.com/office/drawing/2014/main" id="{B9EF2926-7296-7349-7A26-ECA2766AA742}"/>
              </a:ext>
            </a:extLst>
          </p:cNvPr>
          <p:cNvSpPr>
            <a:spLocks noChangeArrowheads="1"/>
          </p:cNvSpPr>
          <p:nvPr/>
        </p:nvSpPr>
        <p:spPr bwMode="auto">
          <a:xfrm>
            <a:off x="5724525" y="1268413"/>
            <a:ext cx="2087563" cy="1152525"/>
          </a:xfrm>
          <a:prstGeom prst="ellipse">
            <a:avLst/>
          </a:prstGeom>
          <a:gradFill rotWithShape="1">
            <a:gsLst>
              <a:gs pos="0">
                <a:srgbClr val="FF8500"/>
              </a:gs>
              <a:gs pos="20000">
                <a:srgbClr val="FF8500"/>
              </a:gs>
              <a:gs pos="100000">
                <a:srgbClr val="CD6400"/>
              </a:gs>
            </a:gsLst>
            <a:lin ang="5400000"/>
          </a:gradFill>
          <a:ln w="9525">
            <a:solidFill>
              <a:srgbClr val="F48618"/>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fr-FR" dirty="0">
                <a:solidFill>
                  <a:schemeClr val="lt1"/>
                </a:solidFill>
                <a:latin typeface="+mn-lt"/>
                <a:ea typeface="+mn-ea"/>
              </a:rPr>
              <a:t>Echo IRM +</a:t>
            </a:r>
          </a:p>
        </p:txBody>
      </p:sp>
      <p:cxnSp>
        <p:nvCxnSpPr>
          <p:cNvPr id="8" name="Connecteur droit avec flèche 7">
            <a:extLst>
              <a:ext uri="{FF2B5EF4-FFF2-40B4-BE49-F238E27FC236}">
                <a16:creationId xmlns:a16="http://schemas.microsoft.com/office/drawing/2014/main" id="{4A7E0CB5-F817-30A3-B5DA-C93FAAE32EEE}"/>
              </a:ext>
            </a:extLst>
          </p:cNvPr>
          <p:cNvCxnSpPr>
            <a:cxnSpLocks noChangeShapeType="1"/>
            <a:stCxn id="5" idx="4"/>
          </p:cNvCxnSpPr>
          <p:nvPr/>
        </p:nvCxnSpPr>
        <p:spPr bwMode="auto">
          <a:xfrm flipH="1">
            <a:off x="1116013" y="2420938"/>
            <a:ext cx="1042987" cy="3603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12" name="Connecteur droit avec flèche 11">
            <a:extLst>
              <a:ext uri="{FF2B5EF4-FFF2-40B4-BE49-F238E27FC236}">
                <a16:creationId xmlns:a16="http://schemas.microsoft.com/office/drawing/2014/main" id="{7BC69852-254F-5DCE-046B-0037BCC863B4}"/>
              </a:ext>
            </a:extLst>
          </p:cNvPr>
          <p:cNvCxnSpPr>
            <a:cxnSpLocks noChangeShapeType="1"/>
          </p:cNvCxnSpPr>
          <p:nvPr/>
        </p:nvCxnSpPr>
        <p:spPr bwMode="auto">
          <a:xfrm>
            <a:off x="2051050" y="2420938"/>
            <a:ext cx="936625" cy="3603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15" name="Rectangle à coins arrondis 14">
            <a:extLst>
              <a:ext uri="{FF2B5EF4-FFF2-40B4-BE49-F238E27FC236}">
                <a16:creationId xmlns:a16="http://schemas.microsoft.com/office/drawing/2014/main" id="{45C9E304-22CB-E649-730A-6885FEE98EFB}"/>
              </a:ext>
            </a:extLst>
          </p:cNvPr>
          <p:cNvSpPr/>
          <p:nvPr/>
        </p:nvSpPr>
        <p:spPr>
          <a:xfrm>
            <a:off x="24736" y="2852936"/>
            <a:ext cx="1738951" cy="864096"/>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fr-FR" sz="1400" dirty="0" err="1"/>
              <a:t>Symptomes</a:t>
            </a:r>
            <a:r>
              <a:rPr lang="fr-FR" sz="1400" dirty="0"/>
              <a:t> typiques 6 ou 7D</a:t>
            </a:r>
          </a:p>
        </p:txBody>
      </p:sp>
      <p:sp>
        <p:nvSpPr>
          <p:cNvPr id="17" name="Rectangle à coins arrondis 16">
            <a:extLst>
              <a:ext uri="{FF2B5EF4-FFF2-40B4-BE49-F238E27FC236}">
                <a16:creationId xmlns:a16="http://schemas.microsoft.com/office/drawing/2014/main" id="{0FBE99C9-1445-C267-32F0-35E660E3B16B}"/>
              </a:ext>
            </a:extLst>
          </p:cNvPr>
          <p:cNvSpPr/>
          <p:nvPr/>
        </p:nvSpPr>
        <p:spPr>
          <a:xfrm>
            <a:off x="2051720" y="2924944"/>
            <a:ext cx="1656184"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400">
                <a:solidFill>
                  <a:srgbClr val="FFFFFF"/>
                </a:solidFill>
              </a:rPr>
              <a:t>Douleurs d’allure fonctionnelles</a:t>
            </a:r>
          </a:p>
        </p:txBody>
      </p:sp>
      <p:sp>
        <p:nvSpPr>
          <p:cNvPr id="18" name="Rectangle à coins arrondis 17">
            <a:extLst>
              <a:ext uri="{FF2B5EF4-FFF2-40B4-BE49-F238E27FC236}">
                <a16:creationId xmlns:a16="http://schemas.microsoft.com/office/drawing/2014/main" id="{14ED86DD-4F54-84D4-1D89-8A24929F649E}"/>
              </a:ext>
            </a:extLst>
          </p:cNvPr>
          <p:cNvSpPr>
            <a:spLocks noChangeArrowheads="1"/>
          </p:cNvSpPr>
          <p:nvPr/>
        </p:nvSpPr>
        <p:spPr bwMode="auto">
          <a:xfrm>
            <a:off x="52388" y="5373688"/>
            <a:ext cx="1549400" cy="792162"/>
          </a:xfrm>
          <a:prstGeom prst="roundRect">
            <a:avLst>
              <a:gd name="adj" fmla="val 16667"/>
            </a:avLst>
          </a:prstGeom>
          <a:gradFill rotWithShape="1">
            <a:gsLst>
              <a:gs pos="0">
                <a:srgbClr val="00BEFF"/>
              </a:gs>
              <a:gs pos="20000">
                <a:srgbClr val="00BBFF"/>
              </a:gs>
              <a:gs pos="100000">
                <a:srgbClr val="008ECD"/>
              </a:gs>
            </a:gsLst>
            <a:lin ang="5400000"/>
          </a:gradFill>
          <a:ln w="9525">
            <a:solidFill>
              <a:srgbClr val="00AFF0"/>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fr-FR" sz="1400" dirty="0" err="1">
                <a:solidFill>
                  <a:schemeClr val="lt1"/>
                </a:solidFill>
                <a:latin typeface="+mn-lt"/>
                <a:ea typeface="+mn-ea"/>
              </a:rPr>
              <a:t>Coelio</a:t>
            </a:r>
            <a:r>
              <a:rPr lang="fr-FR" sz="1400" dirty="0">
                <a:solidFill>
                  <a:schemeClr val="lt1"/>
                </a:solidFill>
                <a:latin typeface="+mn-lt"/>
                <a:ea typeface="+mn-ea"/>
              </a:rPr>
              <a:t> exploratrice</a:t>
            </a:r>
          </a:p>
        </p:txBody>
      </p:sp>
      <p:cxnSp>
        <p:nvCxnSpPr>
          <p:cNvPr id="19" name="Connecteur droit avec flèche 18">
            <a:extLst>
              <a:ext uri="{FF2B5EF4-FFF2-40B4-BE49-F238E27FC236}">
                <a16:creationId xmlns:a16="http://schemas.microsoft.com/office/drawing/2014/main" id="{5751E5AC-28A8-56AD-F3F4-B3039A926C81}"/>
              </a:ext>
            </a:extLst>
          </p:cNvPr>
          <p:cNvCxnSpPr>
            <a:cxnSpLocks noChangeShapeType="1"/>
          </p:cNvCxnSpPr>
          <p:nvPr/>
        </p:nvCxnSpPr>
        <p:spPr bwMode="auto">
          <a:xfrm>
            <a:off x="827088" y="3933825"/>
            <a:ext cx="0" cy="71913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27" name="Connecteur droit avec flèche 26">
            <a:extLst>
              <a:ext uri="{FF2B5EF4-FFF2-40B4-BE49-F238E27FC236}">
                <a16:creationId xmlns:a16="http://schemas.microsoft.com/office/drawing/2014/main" id="{66762C8E-3F9E-BAE7-B637-FFDE78E94DBA}"/>
              </a:ext>
            </a:extLst>
          </p:cNvPr>
          <p:cNvCxnSpPr>
            <a:cxnSpLocks noChangeShapeType="1"/>
          </p:cNvCxnSpPr>
          <p:nvPr/>
        </p:nvCxnSpPr>
        <p:spPr bwMode="auto">
          <a:xfrm>
            <a:off x="2916238" y="3933825"/>
            <a:ext cx="0" cy="6477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28" name="Rectangle à coins arrondis 27">
            <a:extLst>
              <a:ext uri="{FF2B5EF4-FFF2-40B4-BE49-F238E27FC236}">
                <a16:creationId xmlns:a16="http://schemas.microsoft.com/office/drawing/2014/main" id="{6C7D6A69-8A37-88FE-E666-72E2B0B77239}"/>
              </a:ext>
            </a:extLst>
          </p:cNvPr>
          <p:cNvSpPr>
            <a:spLocks noChangeArrowheads="1"/>
          </p:cNvSpPr>
          <p:nvPr/>
        </p:nvSpPr>
        <p:spPr bwMode="auto">
          <a:xfrm>
            <a:off x="1763713" y="4724400"/>
            <a:ext cx="2087562" cy="936625"/>
          </a:xfrm>
          <a:prstGeom prst="roundRect">
            <a:avLst>
              <a:gd name="adj" fmla="val 16667"/>
            </a:avLst>
          </a:prstGeom>
          <a:gradFill rotWithShape="1">
            <a:gsLst>
              <a:gs pos="0">
                <a:srgbClr val="00BEFF"/>
              </a:gs>
              <a:gs pos="20000">
                <a:srgbClr val="00BBFF"/>
              </a:gs>
              <a:gs pos="100000">
                <a:srgbClr val="008ECD"/>
              </a:gs>
            </a:gsLst>
            <a:lin ang="5400000"/>
          </a:gradFill>
          <a:ln w="9525">
            <a:solidFill>
              <a:srgbClr val="00AFF0"/>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fr-FR" sz="1400" dirty="0">
                <a:solidFill>
                  <a:schemeClr val="lt1"/>
                </a:solidFill>
                <a:latin typeface="+mn-lt"/>
                <a:ea typeface="+mn-ea"/>
              </a:rPr>
              <a:t>Traitements symptomatiques</a:t>
            </a:r>
          </a:p>
        </p:txBody>
      </p:sp>
      <p:cxnSp>
        <p:nvCxnSpPr>
          <p:cNvPr id="29" name="Connecteur droit avec flèche 28">
            <a:extLst>
              <a:ext uri="{FF2B5EF4-FFF2-40B4-BE49-F238E27FC236}">
                <a16:creationId xmlns:a16="http://schemas.microsoft.com/office/drawing/2014/main" id="{003465B8-2EC0-61E9-081F-0E32AE498D5C}"/>
              </a:ext>
            </a:extLst>
          </p:cNvPr>
          <p:cNvCxnSpPr>
            <a:cxnSpLocks noChangeShapeType="1"/>
          </p:cNvCxnSpPr>
          <p:nvPr/>
        </p:nvCxnSpPr>
        <p:spPr bwMode="auto">
          <a:xfrm>
            <a:off x="6875463" y="2420938"/>
            <a:ext cx="0" cy="4318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31" name="Rectangle à coins arrondis 30">
            <a:extLst>
              <a:ext uri="{FF2B5EF4-FFF2-40B4-BE49-F238E27FC236}">
                <a16:creationId xmlns:a16="http://schemas.microsoft.com/office/drawing/2014/main" id="{C7EAFB7B-17F1-1D17-CEAF-581C18CF7DC3}"/>
              </a:ext>
            </a:extLst>
          </p:cNvPr>
          <p:cNvSpPr/>
          <p:nvPr/>
        </p:nvSpPr>
        <p:spPr>
          <a:xfrm>
            <a:off x="6012160" y="2996952"/>
            <a:ext cx="1584176" cy="72008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400" dirty="0">
                <a:solidFill>
                  <a:srgbClr val="FFFFFF"/>
                </a:solidFill>
              </a:rPr>
              <a:t>Endométriome &gt;4cm </a:t>
            </a:r>
            <a:r>
              <a:rPr lang="fr-FR" altLang="fr-FR" sz="1800" dirty="0">
                <a:solidFill>
                  <a:srgbClr val="FFFFFF"/>
                </a:solidFill>
              </a:rPr>
              <a:t> </a:t>
            </a:r>
          </a:p>
        </p:txBody>
      </p:sp>
      <p:cxnSp>
        <p:nvCxnSpPr>
          <p:cNvPr id="36" name="Connecteur droit avec flèche 35">
            <a:extLst>
              <a:ext uri="{FF2B5EF4-FFF2-40B4-BE49-F238E27FC236}">
                <a16:creationId xmlns:a16="http://schemas.microsoft.com/office/drawing/2014/main" id="{C8679C8F-7485-45EC-66EB-970BA0F95FB1}"/>
              </a:ext>
            </a:extLst>
          </p:cNvPr>
          <p:cNvCxnSpPr>
            <a:cxnSpLocks noChangeShapeType="1"/>
          </p:cNvCxnSpPr>
          <p:nvPr/>
        </p:nvCxnSpPr>
        <p:spPr bwMode="auto">
          <a:xfrm>
            <a:off x="6732588" y="3933825"/>
            <a:ext cx="0" cy="6477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38" name="Rectangle à coins arrondis 37">
            <a:extLst>
              <a:ext uri="{FF2B5EF4-FFF2-40B4-BE49-F238E27FC236}">
                <a16:creationId xmlns:a16="http://schemas.microsoft.com/office/drawing/2014/main" id="{0EBFADF5-163B-C9FE-3BE3-7F11B2E57034}"/>
              </a:ext>
            </a:extLst>
          </p:cNvPr>
          <p:cNvSpPr/>
          <p:nvPr/>
        </p:nvSpPr>
        <p:spPr>
          <a:xfrm>
            <a:off x="5652120" y="4725144"/>
            <a:ext cx="1872208" cy="864096"/>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fontAlgn="auto" hangingPunct="1">
              <a:spcBef>
                <a:spcPts val="0"/>
              </a:spcBef>
              <a:spcAft>
                <a:spcPts val="0"/>
              </a:spcAft>
              <a:defRPr/>
            </a:pPr>
            <a:r>
              <a:rPr lang="fr-FR" sz="1400" dirty="0" err="1"/>
              <a:t>Coelio</a:t>
            </a:r>
            <a:r>
              <a:rPr lang="fr-FR" sz="1400" dirty="0"/>
              <a:t> </a:t>
            </a:r>
            <a:r>
              <a:rPr lang="fr-FR" sz="1400" dirty="0" err="1"/>
              <a:t>stadification</a:t>
            </a:r>
            <a:endParaRPr lang="fr-FR" sz="1400" dirty="0"/>
          </a:p>
          <a:p>
            <a:pPr algn="ctr" eaLnBrk="1" fontAlgn="auto" hangingPunct="1">
              <a:spcBef>
                <a:spcPts val="0"/>
              </a:spcBef>
              <a:spcAft>
                <a:spcPts val="0"/>
              </a:spcAft>
              <a:defRPr/>
            </a:pPr>
            <a:r>
              <a:rPr lang="fr-FR" sz="1400" dirty="0"/>
              <a:t>+/- </a:t>
            </a:r>
            <a:r>
              <a:rPr lang="fr-FR" sz="1400" dirty="0" err="1"/>
              <a:t>Kystectomie</a:t>
            </a:r>
            <a:endParaRPr lang="fr-FR" sz="1400" dirty="0"/>
          </a:p>
        </p:txBody>
      </p:sp>
      <p:sp>
        <p:nvSpPr>
          <p:cNvPr id="42" name="Rectangle à coins arrondis 41">
            <a:extLst>
              <a:ext uri="{FF2B5EF4-FFF2-40B4-BE49-F238E27FC236}">
                <a16:creationId xmlns:a16="http://schemas.microsoft.com/office/drawing/2014/main" id="{137F8723-5B8D-0ACE-3BC2-F028DBB91059}"/>
              </a:ext>
            </a:extLst>
          </p:cNvPr>
          <p:cNvSpPr>
            <a:spLocks noChangeArrowheads="1"/>
          </p:cNvSpPr>
          <p:nvPr/>
        </p:nvSpPr>
        <p:spPr bwMode="auto">
          <a:xfrm>
            <a:off x="4284663" y="2924175"/>
            <a:ext cx="1582737" cy="865188"/>
          </a:xfrm>
          <a:prstGeom prst="roundRect">
            <a:avLst>
              <a:gd name="adj" fmla="val 16667"/>
            </a:avLst>
          </a:prstGeom>
          <a:gradFill rotWithShape="1">
            <a:gsLst>
              <a:gs pos="0">
                <a:srgbClr val="78E609"/>
              </a:gs>
              <a:gs pos="20000">
                <a:srgbClr val="77E10D"/>
              </a:gs>
              <a:gs pos="100000">
                <a:srgbClr val="59AC07"/>
              </a:gs>
            </a:gsLst>
            <a:lin ang="5400000"/>
          </a:gradFill>
          <a:ln w="9525">
            <a:solidFill>
              <a:srgbClr val="78CE22"/>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400">
                <a:solidFill>
                  <a:srgbClr val="FFFFFF"/>
                </a:solidFill>
              </a:rPr>
              <a:t>Endométriose superficielle</a:t>
            </a:r>
          </a:p>
        </p:txBody>
      </p:sp>
      <p:cxnSp>
        <p:nvCxnSpPr>
          <p:cNvPr id="43" name="Connecteur droit avec flèche 42">
            <a:extLst>
              <a:ext uri="{FF2B5EF4-FFF2-40B4-BE49-F238E27FC236}">
                <a16:creationId xmlns:a16="http://schemas.microsoft.com/office/drawing/2014/main" id="{2CBA1C37-9052-31B1-483D-8F0AFD6CDB62}"/>
              </a:ext>
            </a:extLst>
          </p:cNvPr>
          <p:cNvCxnSpPr>
            <a:cxnSpLocks noChangeShapeType="1"/>
          </p:cNvCxnSpPr>
          <p:nvPr/>
        </p:nvCxnSpPr>
        <p:spPr bwMode="auto">
          <a:xfrm>
            <a:off x="5076825" y="3933825"/>
            <a:ext cx="0" cy="6477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44" name="Rectangle à coins arrondis 43">
            <a:extLst>
              <a:ext uri="{FF2B5EF4-FFF2-40B4-BE49-F238E27FC236}">
                <a16:creationId xmlns:a16="http://schemas.microsoft.com/office/drawing/2014/main" id="{0A8733A8-B215-D840-06AF-86F6D66B634D}"/>
              </a:ext>
            </a:extLst>
          </p:cNvPr>
          <p:cNvSpPr>
            <a:spLocks noChangeArrowheads="1"/>
          </p:cNvSpPr>
          <p:nvPr/>
        </p:nvSpPr>
        <p:spPr bwMode="auto">
          <a:xfrm>
            <a:off x="4140200" y="4724400"/>
            <a:ext cx="1439863" cy="1008063"/>
          </a:xfrm>
          <a:prstGeom prst="roundRect">
            <a:avLst>
              <a:gd name="adj" fmla="val 16667"/>
            </a:avLst>
          </a:prstGeom>
          <a:gradFill rotWithShape="1">
            <a:gsLst>
              <a:gs pos="0">
                <a:srgbClr val="00BEFF"/>
              </a:gs>
              <a:gs pos="20000">
                <a:srgbClr val="00BBFF"/>
              </a:gs>
              <a:gs pos="100000">
                <a:srgbClr val="008ECD"/>
              </a:gs>
            </a:gsLst>
            <a:lin ang="5400000"/>
          </a:gradFill>
          <a:ln w="9525">
            <a:solidFill>
              <a:srgbClr val="00AFF0"/>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400">
                <a:solidFill>
                  <a:srgbClr val="FFFFFF"/>
                </a:solidFill>
              </a:rPr>
              <a:t>Traitement étiologique</a:t>
            </a:r>
          </a:p>
          <a:p>
            <a:pPr algn="ctr" eaLnBrk="1" hangingPunct="1">
              <a:defRPr/>
            </a:pPr>
            <a:r>
              <a:rPr lang="fr-FR" altLang="fr-FR" sz="1400">
                <a:solidFill>
                  <a:srgbClr val="FFFFFF"/>
                </a:solidFill>
              </a:rPr>
              <a:t>médical</a:t>
            </a:r>
          </a:p>
        </p:txBody>
      </p:sp>
      <p:sp>
        <p:nvSpPr>
          <p:cNvPr id="45" name="Rectangle à coins arrondis 44">
            <a:extLst>
              <a:ext uri="{FF2B5EF4-FFF2-40B4-BE49-F238E27FC236}">
                <a16:creationId xmlns:a16="http://schemas.microsoft.com/office/drawing/2014/main" id="{9BA4AE5F-7EBA-D8E3-B914-AFD01BE6F4B3}"/>
              </a:ext>
            </a:extLst>
          </p:cNvPr>
          <p:cNvSpPr/>
          <p:nvPr/>
        </p:nvSpPr>
        <p:spPr>
          <a:xfrm>
            <a:off x="7812360" y="2924944"/>
            <a:ext cx="1331640" cy="864096"/>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fr-FR" dirty="0"/>
              <a:t>DEEP IE</a:t>
            </a:r>
          </a:p>
        </p:txBody>
      </p:sp>
      <p:cxnSp>
        <p:nvCxnSpPr>
          <p:cNvPr id="46" name="Connecteur droit avec flèche 45">
            <a:extLst>
              <a:ext uri="{FF2B5EF4-FFF2-40B4-BE49-F238E27FC236}">
                <a16:creationId xmlns:a16="http://schemas.microsoft.com/office/drawing/2014/main" id="{13C21FD3-64B0-E608-7B12-0038C6038211}"/>
              </a:ext>
            </a:extLst>
          </p:cNvPr>
          <p:cNvCxnSpPr>
            <a:cxnSpLocks noChangeShapeType="1"/>
          </p:cNvCxnSpPr>
          <p:nvPr/>
        </p:nvCxnSpPr>
        <p:spPr bwMode="auto">
          <a:xfrm>
            <a:off x="8459788" y="3860800"/>
            <a:ext cx="0" cy="6477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47" name="Rectangle à coins arrondis 46">
            <a:extLst>
              <a:ext uri="{FF2B5EF4-FFF2-40B4-BE49-F238E27FC236}">
                <a16:creationId xmlns:a16="http://schemas.microsoft.com/office/drawing/2014/main" id="{B6818EF4-E4C4-D534-22F8-2F0E8275A60D}"/>
              </a:ext>
            </a:extLst>
          </p:cNvPr>
          <p:cNvSpPr/>
          <p:nvPr/>
        </p:nvSpPr>
        <p:spPr>
          <a:xfrm>
            <a:off x="7668344" y="4725144"/>
            <a:ext cx="1475656" cy="864096"/>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defRPr/>
            </a:pPr>
            <a:r>
              <a:rPr lang="fr-FR" altLang="fr-FR" sz="1400">
                <a:solidFill>
                  <a:srgbClr val="FFFFFF"/>
                </a:solidFill>
              </a:rPr>
              <a:t>Avis spécialisé</a:t>
            </a:r>
          </a:p>
        </p:txBody>
      </p:sp>
      <p:cxnSp>
        <p:nvCxnSpPr>
          <p:cNvPr id="48" name="Connecteur droit avec flèche 47">
            <a:extLst>
              <a:ext uri="{FF2B5EF4-FFF2-40B4-BE49-F238E27FC236}">
                <a16:creationId xmlns:a16="http://schemas.microsoft.com/office/drawing/2014/main" id="{C997C133-FBEA-5D47-E07F-D5FBBF9C35D6}"/>
              </a:ext>
            </a:extLst>
          </p:cNvPr>
          <p:cNvCxnSpPr>
            <a:cxnSpLocks noChangeShapeType="1"/>
          </p:cNvCxnSpPr>
          <p:nvPr/>
        </p:nvCxnSpPr>
        <p:spPr bwMode="auto">
          <a:xfrm>
            <a:off x="8459788" y="5589588"/>
            <a:ext cx="0" cy="3603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50" name="Ellipse 49">
            <a:extLst>
              <a:ext uri="{FF2B5EF4-FFF2-40B4-BE49-F238E27FC236}">
                <a16:creationId xmlns:a16="http://schemas.microsoft.com/office/drawing/2014/main" id="{19134176-A352-C831-7359-91D1B4C2E4AE}"/>
              </a:ext>
            </a:extLst>
          </p:cNvPr>
          <p:cNvSpPr/>
          <p:nvPr/>
        </p:nvSpPr>
        <p:spPr>
          <a:xfrm>
            <a:off x="7812360" y="5733256"/>
            <a:ext cx="1331640" cy="1124744"/>
          </a:xfrm>
          <a:prstGeom prst="ellipse">
            <a:avLst/>
          </a:prstGeom>
          <a:scene3d>
            <a:camera prst="perspectiveRelaxedModerately"/>
            <a:lightRig rig="threePt" dir="t"/>
          </a:scene3d>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r>
              <a:rPr lang="fr-FR" sz="1000" dirty="0"/>
              <a:t>EER</a:t>
            </a:r>
          </a:p>
          <a:p>
            <a:pPr algn="ctr" eaLnBrk="1" fontAlgn="auto" hangingPunct="1">
              <a:spcBef>
                <a:spcPts val="0"/>
              </a:spcBef>
              <a:spcAft>
                <a:spcPts val="0"/>
              </a:spcAft>
              <a:defRPr/>
            </a:pPr>
            <a:r>
              <a:rPr lang="fr-FR" sz="1000" dirty="0"/>
              <a:t>Coloscopie</a:t>
            </a:r>
          </a:p>
          <a:p>
            <a:pPr algn="ctr" eaLnBrk="1" fontAlgn="auto" hangingPunct="1">
              <a:spcBef>
                <a:spcPts val="0"/>
              </a:spcBef>
              <a:spcAft>
                <a:spcPts val="0"/>
              </a:spcAft>
              <a:defRPr/>
            </a:pPr>
            <a:r>
              <a:rPr lang="fr-FR" sz="1000" dirty="0"/>
              <a:t>Cystoscopie</a:t>
            </a:r>
          </a:p>
        </p:txBody>
      </p:sp>
      <p:cxnSp>
        <p:nvCxnSpPr>
          <p:cNvPr id="51" name="Connecteur droit avec flèche 50">
            <a:extLst>
              <a:ext uri="{FF2B5EF4-FFF2-40B4-BE49-F238E27FC236}">
                <a16:creationId xmlns:a16="http://schemas.microsoft.com/office/drawing/2014/main" id="{97B24119-BD0D-E499-219F-6F47AFBA4F85}"/>
              </a:ext>
            </a:extLst>
          </p:cNvPr>
          <p:cNvCxnSpPr>
            <a:cxnSpLocks noChangeShapeType="1"/>
          </p:cNvCxnSpPr>
          <p:nvPr/>
        </p:nvCxnSpPr>
        <p:spPr bwMode="auto">
          <a:xfrm flipH="1">
            <a:off x="4932363" y="2420938"/>
            <a:ext cx="1908175" cy="3603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53" name="Connecteur droit avec flèche 52">
            <a:extLst>
              <a:ext uri="{FF2B5EF4-FFF2-40B4-BE49-F238E27FC236}">
                <a16:creationId xmlns:a16="http://schemas.microsoft.com/office/drawing/2014/main" id="{B609846F-B6BE-4EE3-606A-EA96607CD383}"/>
              </a:ext>
            </a:extLst>
          </p:cNvPr>
          <p:cNvCxnSpPr>
            <a:cxnSpLocks noChangeShapeType="1"/>
          </p:cNvCxnSpPr>
          <p:nvPr/>
        </p:nvCxnSpPr>
        <p:spPr bwMode="auto">
          <a:xfrm>
            <a:off x="6875463" y="2420938"/>
            <a:ext cx="1512887" cy="3603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
        <p:nvSpPr>
          <p:cNvPr id="43047" name="ZoneTexte 54">
            <a:extLst>
              <a:ext uri="{FF2B5EF4-FFF2-40B4-BE49-F238E27FC236}">
                <a16:creationId xmlns:a16="http://schemas.microsoft.com/office/drawing/2014/main" id="{A060449A-391A-E6E4-0550-925EF6264800}"/>
              </a:ext>
            </a:extLst>
          </p:cNvPr>
          <p:cNvSpPr txBox="1">
            <a:spLocks noChangeArrowheads="1"/>
          </p:cNvSpPr>
          <p:nvPr/>
        </p:nvSpPr>
        <p:spPr bwMode="auto">
          <a:xfrm>
            <a:off x="250825" y="3933825"/>
            <a:ext cx="1330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FontTx/>
              <a:buNone/>
            </a:pPr>
            <a:r>
              <a:rPr lang="fr-FR" altLang="fr-FR" sz="1800" b="1"/>
              <a:t>10% IRM –</a:t>
            </a:r>
          </a:p>
          <a:p>
            <a:pPr eaLnBrk="1" hangingPunct="1">
              <a:spcBef>
                <a:spcPct val="0"/>
              </a:spcBef>
              <a:buFontTx/>
              <a:buNone/>
            </a:pPr>
            <a:r>
              <a:rPr lang="fr-FR" altLang="fr-FR" sz="1800" b="1"/>
              <a:t>Implants P</a:t>
            </a:r>
          </a:p>
        </p:txBody>
      </p:sp>
      <p:sp>
        <p:nvSpPr>
          <p:cNvPr id="2" name="ZoneTexte 1">
            <a:extLst>
              <a:ext uri="{FF2B5EF4-FFF2-40B4-BE49-F238E27FC236}">
                <a16:creationId xmlns:a16="http://schemas.microsoft.com/office/drawing/2014/main" id="{91B47BE9-7678-9666-DCD4-477E5F9E21A6}"/>
              </a:ext>
            </a:extLst>
          </p:cNvPr>
          <p:cNvSpPr txBox="1"/>
          <p:nvPr/>
        </p:nvSpPr>
        <p:spPr>
          <a:xfrm>
            <a:off x="65088" y="4787900"/>
            <a:ext cx="1503362" cy="369888"/>
          </a:xfrm>
          <a:prstGeom prst="rect">
            <a:avLst/>
          </a:prstGeom>
        </p:spPr>
        <p:style>
          <a:lnRef idx="3">
            <a:schemeClr val="lt1"/>
          </a:lnRef>
          <a:fillRef idx="1">
            <a:schemeClr val="accent4"/>
          </a:fillRef>
          <a:effectRef idx="1">
            <a:schemeClr val="accent4"/>
          </a:effectRef>
          <a:fontRef idx="minor">
            <a:schemeClr val="lt1"/>
          </a:fontRef>
        </p:style>
        <p:txBody>
          <a:bodyPr wrap="none">
            <a:spAutoFit/>
          </a:bodyPr>
          <a:lstStyle/>
          <a:p>
            <a:pPr eaLnBrk="1" hangingPunct="1">
              <a:defRPr/>
            </a:pPr>
            <a:r>
              <a:rPr lang="fr-FR" dirty="0" err="1"/>
              <a:t>EndomiARN</a:t>
            </a:r>
            <a:endParaRPr lang="fr-FR" dirty="0"/>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569D2356-7E80-A2CE-4E0E-04ABE1DAF488}"/>
              </a:ext>
            </a:extLst>
          </p:cNvPr>
          <p:cNvSpPr>
            <a:spLocks noGrp="1" noChangeArrowheads="1"/>
          </p:cNvSpPr>
          <p:nvPr>
            <p:ph type="title"/>
          </p:nvPr>
        </p:nvSpPr>
        <p:spPr>
          <a:xfrm>
            <a:off x="395288" y="0"/>
            <a:ext cx="8229600" cy="1143000"/>
          </a:xfrm>
        </p:spPr>
        <p:txBody>
          <a:bodyPr rtlCol="0"/>
          <a:lstStyle/>
          <a:p>
            <a:pPr fontAlgn="auto">
              <a:spcAft>
                <a:spcPts val="0"/>
              </a:spcAft>
              <a:defRPr/>
            </a:pPr>
            <a:r>
              <a:rPr dirty="0">
                <a:ea typeface="+mj-ea"/>
                <a:cs typeface="+mj-cs"/>
              </a:rPr>
              <a:t>Classification </a:t>
            </a:r>
            <a:r>
              <a:rPr dirty="0" err="1">
                <a:ea typeface="+mj-ea"/>
                <a:cs typeface="+mj-cs"/>
              </a:rPr>
              <a:t>AFSr</a:t>
            </a:r>
            <a:endParaRPr dirty="0">
              <a:ea typeface="+mj-ea"/>
              <a:cs typeface="+mj-cs"/>
            </a:endParaRPr>
          </a:p>
        </p:txBody>
      </p:sp>
      <p:pic>
        <p:nvPicPr>
          <p:cNvPr id="44035" name="Picture 4" descr="AFSr endométriose">
            <a:extLst>
              <a:ext uri="{FF2B5EF4-FFF2-40B4-BE49-F238E27FC236}">
                <a16:creationId xmlns:a16="http://schemas.microsoft.com/office/drawing/2014/main" id="{39F48FEE-799D-8D1B-9976-2B9E78553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103313"/>
            <a:ext cx="5688013"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AFSRr2 endométriose">
            <a:extLst>
              <a:ext uri="{FF2B5EF4-FFF2-40B4-BE49-F238E27FC236}">
                <a16:creationId xmlns:a16="http://schemas.microsoft.com/office/drawing/2014/main" id="{D1D5C71B-35D6-A78E-B3BE-A7C2F3D25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5876925"/>
            <a:ext cx="6264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a:extLst>
              <a:ext uri="{FF2B5EF4-FFF2-40B4-BE49-F238E27FC236}">
                <a16:creationId xmlns:a16="http://schemas.microsoft.com/office/drawing/2014/main" id="{ADDA5732-8F3D-465E-1C8B-D414A545884B}"/>
              </a:ext>
            </a:extLst>
          </p:cNvPr>
          <p:cNvSpPr>
            <a:spLocks noGrp="1"/>
          </p:cNvSpPr>
          <p:nvPr>
            <p:ph type="title"/>
          </p:nvPr>
        </p:nvSpPr>
        <p:spPr>
          <a:xfrm>
            <a:off x="436563" y="76200"/>
            <a:ext cx="8402637" cy="685800"/>
          </a:xfrm>
        </p:spPr>
        <p:txBody>
          <a:bodyPr/>
          <a:lstStyle/>
          <a:p>
            <a:r>
              <a:rPr altLang="fr-FR">
                <a:solidFill>
                  <a:srgbClr val="474747"/>
                </a:solidFill>
              </a:rPr>
              <a:t>Traitement </a:t>
            </a:r>
            <a:r>
              <a:rPr altLang="fr-FR" b="1">
                <a:solidFill>
                  <a:srgbClr val="5DD4FF"/>
                </a:solidFill>
              </a:rPr>
              <a:t>symptomatique</a:t>
            </a:r>
            <a:r>
              <a:rPr altLang="fr-FR">
                <a:solidFill>
                  <a:srgbClr val="474747"/>
                </a:solidFill>
              </a:rPr>
              <a:t> et </a:t>
            </a:r>
            <a:r>
              <a:rPr altLang="fr-FR" b="1">
                <a:solidFill>
                  <a:srgbClr val="FF0000"/>
                </a:solidFill>
              </a:rPr>
              <a:t>étiologique</a:t>
            </a:r>
            <a:r>
              <a:rPr altLang="fr-FR">
                <a:solidFill>
                  <a:srgbClr val="474747"/>
                </a:solidFill>
              </a:rPr>
              <a:t>:</a:t>
            </a:r>
          </a:p>
        </p:txBody>
      </p:sp>
      <p:sp>
        <p:nvSpPr>
          <p:cNvPr id="3" name="Espace réservé du contenu 2">
            <a:extLst>
              <a:ext uri="{FF2B5EF4-FFF2-40B4-BE49-F238E27FC236}">
                <a16:creationId xmlns:a16="http://schemas.microsoft.com/office/drawing/2014/main" id="{69E80011-F1E7-683E-1902-F183A101CD9B}"/>
              </a:ext>
            </a:extLst>
          </p:cNvPr>
          <p:cNvSpPr>
            <a:spLocks noGrp="1"/>
          </p:cNvSpPr>
          <p:nvPr>
            <p:ph idx="1"/>
          </p:nvPr>
        </p:nvSpPr>
        <p:spPr>
          <a:xfrm>
            <a:off x="179512" y="1124744"/>
            <a:ext cx="4104456" cy="4525963"/>
          </a:xfrm>
          <a:ln w="57150">
            <a:solidFill>
              <a:schemeClr val="accent4">
                <a:lumMod val="60000"/>
                <a:lumOff val="40000"/>
              </a:schemeClr>
            </a:solidFill>
          </a:ln>
        </p:spPr>
        <p:txBody>
          <a:bodyPr rtlCol="0">
            <a:normAutofit/>
          </a:bodyPr>
          <a:lstStyle/>
          <a:p>
            <a:pPr fontAlgn="auto">
              <a:spcAft>
                <a:spcPts val="0"/>
              </a:spcAft>
              <a:defRPr/>
            </a:pPr>
            <a:r>
              <a:rPr sz="2000" dirty="0">
                <a:ea typeface="+mn-ea"/>
                <a:cs typeface="+mn-cs"/>
              </a:rPr>
              <a:t>Antalgiques simples:</a:t>
            </a:r>
          </a:p>
          <a:p>
            <a:pPr lvl="1" fontAlgn="auto">
              <a:spcAft>
                <a:spcPts val="0"/>
              </a:spcAft>
              <a:defRPr/>
            </a:pPr>
            <a:r>
              <a:rPr sz="1800" dirty="0">
                <a:ea typeface="+mn-ea"/>
              </a:rPr>
              <a:t>Paracétamol </a:t>
            </a:r>
          </a:p>
          <a:p>
            <a:pPr lvl="1" fontAlgn="auto">
              <a:spcAft>
                <a:spcPts val="0"/>
              </a:spcAft>
              <a:defRPr/>
            </a:pPr>
            <a:r>
              <a:rPr sz="1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rPr>
              <a:t>Tramadol</a:t>
            </a:r>
            <a:endParaRPr sz="1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endParaRPr>
          </a:p>
          <a:p>
            <a:pPr lvl="1" fontAlgn="auto">
              <a:spcAft>
                <a:spcPts val="0"/>
              </a:spcAft>
              <a:defRPr/>
            </a:pPr>
            <a:r>
              <a:rPr sz="1800" dirty="0">
                <a:ea typeface="+mn-ea"/>
              </a:rPr>
              <a:t>Dérivés </a:t>
            </a:r>
            <a:r>
              <a:rPr sz="1800" dirty="0" err="1">
                <a:ea typeface="+mn-ea"/>
              </a:rPr>
              <a:t>codéinés</a:t>
            </a:r>
            <a:endParaRPr sz="1800" dirty="0">
              <a:ea typeface="+mn-ea"/>
            </a:endParaRPr>
          </a:p>
          <a:p>
            <a:pPr lvl="1" fontAlgn="auto">
              <a:spcAft>
                <a:spcPts val="0"/>
              </a:spcAft>
              <a:defRPr/>
            </a:pPr>
            <a:r>
              <a:rPr sz="1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rPr>
              <a:t>AINS:</a:t>
            </a:r>
            <a:r>
              <a:rPr sz="1800" dirty="0">
                <a:ea typeface="+mn-ea"/>
              </a:rPr>
              <a:t> anti PGE2 type </a:t>
            </a:r>
            <a:r>
              <a:rPr sz="1800" dirty="0" err="1">
                <a:ea typeface="+mn-ea"/>
              </a:rPr>
              <a:t>naprosyne</a:t>
            </a:r>
            <a:r>
              <a:rPr sz="1800" dirty="0">
                <a:ea typeface="+mn-ea"/>
              </a:rPr>
              <a:t> ibuprofène</a:t>
            </a:r>
          </a:p>
          <a:p>
            <a:pPr lvl="1" fontAlgn="auto">
              <a:spcAft>
                <a:spcPts val="0"/>
              </a:spcAft>
              <a:defRPr/>
            </a:pPr>
            <a:r>
              <a:rPr sz="1800" dirty="0">
                <a:ea typeface="+mn-ea"/>
              </a:rPr>
              <a:t>Morphiniques en 4</a:t>
            </a:r>
            <a:r>
              <a:rPr sz="1800" baseline="30000" dirty="0">
                <a:ea typeface="+mn-ea"/>
              </a:rPr>
              <a:t>ème</a:t>
            </a:r>
            <a:r>
              <a:rPr sz="1800" dirty="0">
                <a:ea typeface="+mn-ea"/>
              </a:rPr>
              <a:t> intention</a:t>
            </a:r>
          </a:p>
          <a:p>
            <a:pPr fontAlgn="auto">
              <a:spcAft>
                <a:spcPts val="0"/>
              </a:spcAft>
              <a:defRPr/>
            </a:pPr>
            <a:r>
              <a:rPr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n-ea"/>
                <a:cs typeface="+mn-cs"/>
              </a:rPr>
              <a:t>Avant la crise douloureuse</a:t>
            </a:r>
          </a:p>
          <a:p>
            <a:pPr fontAlgn="auto">
              <a:spcAft>
                <a:spcPts val="0"/>
              </a:spcAft>
              <a:defRPr/>
            </a:pPr>
            <a:r>
              <a:rPr sz="2000" dirty="0">
                <a:ea typeface="+mn-ea"/>
                <a:cs typeface="+mn-cs"/>
              </a:rPr>
              <a:t>Douleurs cycliques: la veille ++ durant 48h</a:t>
            </a:r>
          </a:p>
          <a:p>
            <a:pPr fontAlgn="auto">
              <a:spcAft>
                <a:spcPts val="0"/>
              </a:spcAft>
              <a:defRPr/>
            </a:pPr>
            <a:endParaRPr sz="2000" dirty="0">
              <a:ea typeface="+mn-ea"/>
              <a:cs typeface="+mn-cs"/>
            </a:endParaRPr>
          </a:p>
        </p:txBody>
      </p:sp>
      <p:sp>
        <p:nvSpPr>
          <p:cNvPr id="4" name="Espace réservé du contenu 2">
            <a:extLst>
              <a:ext uri="{FF2B5EF4-FFF2-40B4-BE49-F238E27FC236}">
                <a16:creationId xmlns:a16="http://schemas.microsoft.com/office/drawing/2014/main" id="{6CAB0FC4-2DB6-CECB-B941-F7F952311D00}"/>
              </a:ext>
            </a:extLst>
          </p:cNvPr>
          <p:cNvSpPr txBox="1">
            <a:spLocks/>
          </p:cNvSpPr>
          <p:nvPr/>
        </p:nvSpPr>
        <p:spPr>
          <a:xfrm>
            <a:off x="4500563" y="1125538"/>
            <a:ext cx="4392612" cy="5040312"/>
          </a:xfrm>
          <a:prstGeom prst="rect">
            <a:avLst/>
          </a:prstGeom>
          <a:ln w="38100" cmpd="sng">
            <a:solidFill>
              <a:srgbClr val="FF0000"/>
            </a:solidFill>
          </a:ln>
        </p:spPr>
        <p:style>
          <a:lnRef idx="2">
            <a:schemeClr val="accent6"/>
          </a:lnRef>
          <a:fillRef idx="1">
            <a:schemeClr val="lt1"/>
          </a:fillRef>
          <a:effectRef idx="0">
            <a:schemeClr val="accent6"/>
          </a:effectRef>
          <a:fontRef idx="minor">
            <a:schemeClr val="dk1"/>
          </a:fontRef>
        </p:style>
        <p:txBody>
          <a:bodyPr>
            <a:normAutofit/>
          </a:bodyPr>
          <a:lstStyle>
            <a:lvl1pPr marL="342900" indent="-342900"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lnSpc>
                <a:spcPct val="80000"/>
              </a:lnSpc>
              <a:spcBef>
                <a:spcPct val="20000"/>
              </a:spcBef>
              <a:buFont typeface="Arial" panose="020B0604020202020204" pitchFamily="34" charset="0"/>
              <a:buChar char="•"/>
              <a:defRPr/>
            </a:pPr>
            <a:r>
              <a:rPr lang="fr-FR" altLang="fr-FR" sz="1900" b="1" dirty="0">
                <a:solidFill>
                  <a:srgbClr val="FF0000"/>
                </a:solidFill>
              </a:rPr>
              <a:t>Pilule </a:t>
            </a:r>
            <a:r>
              <a:rPr lang="fr-FR" altLang="fr-FR" sz="1900" b="1" dirty="0" err="1">
                <a:solidFill>
                  <a:srgbClr val="FF0000"/>
                </a:solidFill>
              </a:rPr>
              <a:t>Estro-progestative</a:t>
            </a:r>
            <a:endParaRPr lang="fr-FR" altLang="fr-FR" sz="1900" b="1" dirty="0">
              <a:solidFill>
                <a:srgbClr val="FF0000"/>
              </a:solidFill>
            </a:endParaRPr>
          </a:p>
          <a:p>
            <a:pPr lvl="1" eaLnBrk="1" hangingPunct="1">
              <a:lnSpc>
                <a:spcPct val="80000"/>
              </a:lnSpc>
              <a:spcBef>
                <a:spcPct val="20000"/>
              </a:spcBef>
              <a:buFont typeface="Arial" panose="020B0604020202020204" pitchFamily="34" charset="0"/>
              <a:buChar char="–"/>
              <a:defRPr/>
            </a:pPr>
            <a:r>
              <a:rPr lang="fr-FR" altLang="fr-FR" sz="1700" dirty="0">
                <a:solidFill>
                  <a:srgbClr val="474747"/>
                </a:solidFill>
              </a:rPr>
              <a:t>Lévonorgestrel + faible dose E2</a:t>
            </a:r>
          </a:p>
          <a:p>
            <a:pPr lvl="1" eaLnBrk="1" hangingPunct="1">
              <a:lnSpc>
                <a:spcPct val="80000"/>
              </a:lnSpc>
              <a:spcBef>
                <a:spcPct val="20000"/>
              </a:spcBef>
              <a:buFont typeface="Arial" panose="020B0604020202020204" pitchFamily="34" charset="0"/>
              <a:buChar char="–"/>
              <a:defRPr/>
            </a:pPr>
            <a:r>
              <a:rPr lang="fr-FR" altLang="fr-FR" sz="1700" dirty="0">
                <a:solidFill>
                  <a:srgbClr val="474747"/>
                </a:solidFill>
              </a:rPr>
              <a:t>En continue ou séquentiel</a:t>
            </a:r>
          </a:p>
          <a:p>
            <a:pPr lvl="1" eaLnBrk="1" hangingPunct="1">
              <a:lnSpc>
                <a:spcPct val="80000"/>
              </a:lnSpc>
              <a:spcBef>
                <a:spcPct val="20000"/>
              </a:spcBef>
              <a:buFont typeface="Arial" panose="020B0604020202020204" pitchFamily="34" charset="0"/>
              <a:buChar char="–"/>
              <a:defRPr/>
            </a:pPr>
            <a:r>
              <a:rPr lang="fr-FR" altLang="fr-FR" sz="1700" dirty="0">
                <a:solidFill>
                  <a:srgbClr val="474747"/>
                </a:solidFill>
              </a:rPr>
              <a:t>Type </a:t>
            </a:r>
            <a:r>
              <a:rPr lang="fr-FR" altLang="fr-FR" sz="1700" dirty="0" err="1">
                <a:solidFill>
                  <a:srgbClr val="474747"/>
                </a:solidFill>
              </a:rPr>
              <a:t>Leelo</a:t>
            </a:r>
            <a:endParaRPr lang="fr-FR" altLang="fr-FR" sz="1700" dirty="0">
              <a:solidFill>
                <a:srgbClr val="474747"/>
              </a:solidFill>
            </a:endParaRPr>
          </a:p>
          <a:p>
            <a:pPr eaLnBrk="1" hangingPunct="1">
              <a:lnSpc>
                <a:spcPct val="80000"/>
              </a:lnSpc>
              <a:spcBef>
                <a:spcPct val="20000"/>
              </a:spcBef>
              <a:buFont typeface="Arial" panose="020B0604020202020204" pitchFamily="34" charset="0"/>
              <a:buChar char="•"/>
              <a:defRPr/>
            </a:pPr>
            <a:r>
              <a:rPr lang="fr-FR" altLang="fr-FR" sz="1900" b="1" dirty="0">
                <a:solidFill>
                  <a:srgbClr val="FF0000"/>
                </a:solidFill>
              </a:rPr>
              <a:t>Progestatifs microdosés:</a:t>
            </a:r>
          </a:p>
          <a:p>
            <a:pPr lvl="1" eaLnBrk="1" hangingPunct="1">
              <a:lnSpc>
                <a:spcPct val="80000"/>
              </a:lnSpc>
              <a:spcBef>
                <a:spcPct val="20000"/>
              </a:spcBef>
              <a:buFont typeface="Arial" panose="020B0604020202020204" pitchFamily="34" charset="0"/>
              <a:buChar char="–"/>
              <a:defRPr/>
            </a:pPr>
            <a:r>
              <a:rPr lang="fr-FR" altLang="fr-FR" sz="1500" dirty="0">
                <a:solidFill>
                  <a:srgbClr val="474747"/>
                </a:solidFill>
              </a:rPr>
              <a:t>Pas d’estrogène</a:t>
            </a:r>
          </a:p>
          <a:p>
            <a:pPr lvl="1" eaLnBrk="1" hangingPunct="1">
              <a:lnSpc>
                <a:spcPct val="80000"/>
              </a:lnSpc>
              <a:spcBef>
                <a:spcPct val="20000"/>
              </a:spcBef>
              <a:buFont typeface="Arial" panose="020B0604020202020204" pitchFamily="34" charset="0"/>
              <a:buChar char="–"/>
              <a:defRPr/>
            </a:pPr>
            <a:r>
              <a:rPr lang="fr-FR" altLang="fr-FR" sz="1500" dirty="0">
                <a:solidFill>
                  <a:srgbClr val="474747"/>
                </a:solidFill>
              </a:rPr>
              <a:t>Horaires fixes et spottings</a:t>
            </a:r>
          </a:p>
          <a:p>
            <a:pPr lvl="1" eaLnBrk="1" hangingPunct="1">
              <a:lnSpc>
                <a:spcPct val="80000"/>
              </a:lnSpc>
              <a:spcBef>
                <a:spcPct val="20000"/>
              </a:spcBef>
              <a:buFont typeface="Arial" panose="020B0604020202020204" pitchFamily="34" charset="0"/>
              <a:buChar char="–"/>
              <a:defRPr/>
            </a:pPr>
            <a:r>
              <a:rPr lang="fr-FR" altLang="fr-FR" sz="1500" dirty="0">
                <a:solidFill>
                  <a:srgbClr val="474747"/>
                </a:solidFill>
              </a:rPr>
              <a:t>Type </a:t>
            </a:r>
            <a:r>
              <a:rPr lang="fr-FR" altLang="fr-FR" sz="1500" dirty="0" err="1">
                <a:solidFill>
                  <a:srgbClr val="474747"/>
                </a:solidFill>
              </a:rPr>
              <a:t>Cérazette</a:t>
            </a:r>
            <a:r>
              <a:rPr lang="fr-FR" altLang="fr-FR" sz="1500" dirty="0">
                <a:solidFill>
                  <a:srgbClr val="474747"/>
                </a:solidFill>
              </a:rPr>
              <a:t> ou </a:t>
            </a:r>
            <a:r>
              <a:rPr lang="fr-FR" altLang="fr-FR" sz="1500" dirty="0" err="1">
                <a:solidFill>
                  <a:srgbClr val="474747"/>
                </a:solidFill>
              </a:rPr>
              <a:t>Slinda</a:t>
            </a:r>
            <a:endParaRPr lang="fr-FR" altLang="fr-FR" sz="1500" dirty="0">
              <a:solidFill>
                <a:srgbClr val="474747"/>
              </a:solidFill>
            </a:endParaRPr>
          </a:p>
          <a:p>
            <a:pPr lvl="1" eaLnBrk="1" hangingPunct="1">
              <a:lnSpc>
                <a:spcPct val="80000"/>
              </a:lnSpc>
              <a:spcBef>
                <a:spcPct val="20000"/>
              </a:spcBef>
              <a:buFont typeface="Arial" panose="020B0604020202020204" pitchFamily="34" charset="0"/>
              <a:buChar char="–"/>
              <a:defRPr/>
            </a:pPr>
            <a:r>
              <a:rPr lang="fr-FR" altLang="fr-FR" sz="1500" dirty="0" err="1">
                <a:solidFill>
                  <a:srgbClr val="474747"/>
                </a:solidFill>
              </a:rPr>
              <a:t>Implanon</a:t>
            </a:r>
            <a:r>
              <a:rPr lang="fr-FR" altLang="fr-FR" sz="1500" dirty="0">
                <a:solidFill>
                  <a:srgbClr val="474747"/>
                </a:solidFill>
              </a:rPr>
              <a:t> à éviter spottings </a:t>
            </a:r>
          </a:p>
          <a:p>
            <a:pPr eaLnBrk="1" hangingPunct="1">
              <a:lnSpc>
                <a:spcPct val="80000"/>
              </a:lnSpc>
              <a:spcBef>
                <a:spcPct val="20000"/>
              </a:spcBef>
              <a:buFont typeface="Arial" panose="020B0604020202020204" pitchFamily="34" charset="0"/>
              <a:buChar char="•"/>
              <a:defRPr/>
            </a:pPr>
            <a:r>
              <a:rPr lang="fr-FR" altLang="fr-FR" sz="1900" b="1" dirty="0">
                <a:solidFill>
                  <a:srgbClr val="FF0000"/>
                </a:solidFill>
              </a:rPr>
              <a:t>Progestatifs macrodosés:</a:t>
            </a:r>
          </a:p>
          <a:p>
            <a:pPr lvl="1" eaLnBrk="1" hangingPunct="1">
              <a:lnSpc>
                <a:spcPct val="80000"/>
              </a:lnSpc>
              <a:spcBef>
                <a:spcPct val="20000"/>
              </a:spcBef>
              <a:buFont typeface="Arial" panose="020B0604020202020204" pitchFamily="34" charset="0"/>
              <a:buChar char="–"/>
              <a:defRPr/>
            </a:pPr>
            <a:r>
              <a:rPr lang="fr-FR" altLang="fr-FR" sz="1500" dirty="0">
                <a:solidFill>
                  <a:srgbClr val="474747"/>
                </a:solidFill>
              </a:rPr>
              <a:t>En cas de ménorragies associées</a:t>
            </a:r>
          </a:p>
          <a:p>
            <a:pPr lvl="1" eaLnBrk="1" hangingPunct="1">
              <a:lnSpc>
                <a:spcPct val="80000"/>
              </a:lnSpc>
              <a:spcBef>
                <a:spcPct val="20000"/>
              </a:spcBef>
              <a:buFont typeface="Arial" panose="020B0604020202020204" pitchFamily="34" charset="0"/>
              <a:buChar char="–"/>
              <a:defRPr/>
            </a:pPr>
            <a:r>
              <a:rPr lang="fr-FR" altLang="fr-FR" sz="1500" dirty="0" err="1">
                <a:solidFill>
                  <a:srgbClr val="474747"/>
                </a:solidFill>
              </a:rPr>
              <a:t>Norstéroides</a:t>
            </a:r>
            <a:r>
              <a:rPr lang="fr-FR" altLang="fr-FR" sz="1500" dirty="0">
                <a:solidFill>
                  <a:srgbClr val="474747"/>
                </a:solidFill>
              </a:rPr>
              <a:t> type </a:t>
            </a:r>
            <a:r>
              <a:rPr lang="fr-FR" altLang="fr-FR" sz="1500" dirty="0" err="1">
                <a:solidFill>
                  <a:srgbClr val="474747"/>
                </a:solidFill>
              </a:rPr>
              <a:t>Lutényl</a:t>
            </a:r>
            <a:r>
              <a:rPr lang="fr-FR" altLang="fr-FR" sz="1500" dirty="0">
                <a:solidFill>
                  <a:srgbClr val="474747"/>
                </a:solidFill>
              </a:rPr>
              <a:t> ou </a:t>
            </a:r>
            <a:r>
              <a:rPr lang="fr-FR" altLang="fr-FR" sz="1500" dirty="0" err="1">
                <a:solidFill>
                  <a:srgbClr val="474747"/>
                </a:solidFill>
              </a:rPr>
              <a:t>Lutéran</a:t>
            </a:r>
            <a:endParaRPr lang="fr-FR" altLang="fr-FR" sz="1500" dirty="0">
              <a:solidFill>
                <a:srgbClr val="474747"/>
              </a:solidFill>
            </a:endParaRPr>
          </a:p>
          <a:p>
            <a:pPr lvl="1" eaLnBrk="1" hangingPunct="1">
              <a:lnSpc>
                <a:spcPct val="80000"/>
              </a:lnSpc>
              <a:spcBef>
                <a:spcPct val="20000"/>
              </a:spcBef>
              <a:buFont typeface="Arial" panose="020B0604020202020204" pitchFamily="34" charset="0"/>
              <a:buChar char="–"/>
              <a:defRPr/>
            </a:pPr>
            <a:r>
              <a:rPr lang="fr-FR" altLang="fr-FR" sz="1500" dirty="0" err="1">
                <a:solidFill>
                  <a:srgbClr val="474747"/>
                </a:solidFill>
              </a:rPr>
              <a:t>Diénogest</a:t>
            </a:r>
            <a:r>
              <a:rPr lang="fr-FR" altLang="fr-FR" sz="1500" dirty="0">
                <a:solidFill>
                  <a:srgbClr val="474747"/>
                </a:solidFill>
              </a:rPr>
              <a:t> : </a:t>
            </a:r>
            <a:r>
              <a:rPr lang="fr-FR" altLang="fr-FR" sz="1500" dirty="0" err="1">
                <a:solidFill>
                  <a:srgbClr val="474747"/>
                </a:solidFill>
              </a:rPr>
              <a:t>Visanne</a:t>
            </a:r>
            <a:r>
              <a:rPr lang="fr-FR" altLang="fr-FR" sz="1500" dirty="0">
                <a:solidFill>
                  <a:srgbClr val="474747"/>
                </a:solidFill>
              </a:rPr>
              <a:t> </a:t>
            </a:r>
            <a:r>
              <a:rPr lang="fr-FR" altLang="fr-FR" sz="1500" dirty="0" err="1">
                <a:solidFill>
                  <a:srgbClr val="474747"/>
                </a:solidFill>
              </a:rPr>
              <a:t>Endovela</a:t>
            </a:r>
            <a:endParaRPr lang="fr-FR" altLang="fr-FR" sz="1500" dirty="0">
              <a:solidFill>
                <a:srgbClr val="474747"/>
              </a:solidFill>
            </a:endParaRPr>
          </a:p>
          <a:p>
            <a:pPr eaLnBrk="1" hangingPunct="1">
              <a:lnSpc>
                <a:spcPct val="80000"/>
              </a:lnSpc>
              <a:spcBef>
                <a:spcPct val="20000"/>
              </a:spcBef>
              <a:buFont typeface="Arial" panose="020B0604020202020204" pitchFamily="34" charset="0"/>
              <a:buChar char="•"/>
              <a:defRPr/>
            </a:pPr>
            <a:r>
              <a:rPr lang="fr-FR" altLang="fr-FR" sz="1900" b="1" dirty="0">
                <a:solidFill>
                  <a:srgbClr val="FF0000"/>
                </a:solidFill>
              </a:rPr>
              <a:t>Après avis spécialisé et preuve histologique:</a:t>
            </a:r>
          </a:p>
          <a:p>
            <a:pPr lvl="1" eaLnBrk="1" hangingPunct="1">
              <a:lnSpc>
                <a:spcPct val="80000"/>
              </a:lnSpc>
              <a:spcBef>
                <a:spcPct val="20000"/>
              </a:spcBef>
              <a:buFont typeface="Arial" panose="020B0604020202020204" pitchFamily="34" charset="0"/>
              <a:buChar char="–"/>
              <a:defRPr/>
            </a:pPr>
            <a:r>
              <a:rPr lang="fr-FR" altLang="fr-FR" sz="1500" dirty="0">
                <a:solidFill>
                  <a:srgbClr val="474747"/>
                </a:solidFill>
              </a:rPr>
              <a:t>Agonistes de la LHRH: </a:t>
            </a:r>
            <a:r>
              <a:rPr lang="fr-FR" altLang="fr-FR" sz="1500" dirty="0" err="1">
                <a:solidFill>
                  <a:srgbClr val="474747"/>
                </a:solidFill>
              </a:rPr>
              <a:t>Décapeptyl</a:t>
            </a:r>
            <a:r>
              <a:rPr lang="fr-FR" altLang="fr-FR" sz="1500" dirty="0">
                <a:solidFill>
                  <a:srgbClr val="474747"/>
                </a:solidFill>
              </a:rPr>
              <a:t> </a:t>
            </a:r>
            <a:r>
              <a:rPr lang="fr-FR" altLang="fr-FR" sz="1500" dirty="0" err="1">
                <a:solidFill>
                  <a:srgbClr val="474747"/>
                </a:solidFill>
              </a:rPr>
              <a:t>Enantone</a:t>
            </a:r>
            <a:endParaRPr lang="fr-FR" altLang="fr-FR" sz="1500" dirty="0">
              <a:solidFill>
                <a:srgbClr val="474747"/>
              </a:solidFill>
            </a:endParaRPr>
          </a:p>
          <a:p>
            <a:pPr lvl="1" eaLnBrk="1" hangingPunct="1">
              <a:lnSpc>
                <a:spcPct val="80000"/>
              </a:lnSpc>
              <a:spcBef>
                <a:spcPct val="20000"/>
              </a:spcBef>
              <a:buFont typeface="Arial" panose="020B0604020202020204" pitchFamily="34" charset="0"/>
              <a:buChar char="–"/>
              <a:defRPr/>
            </a:pPr>
            <a:r>
              <a:rPr lang="fr-FR" altLang="fr-FR" sz="1500" dirty="0">
                <a:solidFill>
                  <a:srgbClr val="474747"/>
                </a:solidFill>
              </a:rPr>
              <a:t>Pré ou post opératoire</a:t>
            </a:r>
          </a:p>
          <a:p>
            <a:pPr lvl="1" eaLnBrk="1" hangingPunct="1">
              <a:lnSpc>
                <a:spcPct val="80000"/>
              </a:lnSpc>
              <a:spcBef>
                <a:spcPct val="20000"/>
              </a:spcBef>
              <a:buFont typeface="Arial" panose="020B0604020202020204" pitchFamily="34" charset="0"/>
              <a:buChar char="–"/>
              <a:defRPr/>
            </a:pPr>
            <a:r>
              <a:rPr lang="fr-FR" altLang="fr-FR" sz="1500" dirty="0">
                <a:solidFill>
                  <a:srgbClr val="474747"/>
                </a:solidFill>
              </a:rPr>
              <a:t>Avant PMA</a:t>
            </a:r>
          </a:p>
          <a:p>
            <a:pPr lvl="1" eaLnBrk="1" hangingPunct="1">
              <a:lnSpc>
                <a:spcPct val="80000"/>
              </a:lnSpc>
              <a:spcBef>
                <a:spcPct val="20000"/>
              </a:spcBef>
              <a:buFont typeface="Arial" panose="020B0604020202020204" pitchFamily="34" charset="0"/>
              <a:buChar char="–"/>
              <a:defRPr/>
            </a:pPr>
            <a:r>
              <a:rPr lang="fr-FR" altLang="fr-FR" sz="1500" dirty="0">
                <a:solidFill>
                  <a:srgbClr val="474747"/>
                </a:solidFill>
              </a:rPr>
              <a:t>Place du RELUGOLIX ( </a:t>
            </a:r>
            <a:r>
              <a:rPr lang="fr-FR" altLang="fr-FR" sz="1500" dirty="0" err="1">
                <a:solidFill>
                  <a:srgbClr val="474747"/>
                </a:solidFill>
              </a:rPr>
              <a:t>Ryeko</a:t>
            </a:r>
            <a:r>
              <a:rPr lang="fr-FR" altLang="fr-FR" sz="1500" dirty="0">
                <a:solidFill>
                  <a:srgbClr val="474747"/>
                </a:solidFill>
              </a:rPr>
              <a:t>)</a:t>
            </a:r>
          </a:p>
          <a:p>
            <a:pPr lvl="1" eaLnBrk="1" hangingPunct="1">
              <a:lnSpc>
                <a:spcPct val="80000"/>
              </a:lnSpc>
              <a:spcBef>
                <a:spcPct val="20000"/>
              </a:spcBef>
              <a:buFont typeface="Arial" panose="020B0604020202020204" pitchFamily="34" charset="0"/>
              <a:buChar char="–"/>
              <a:defRPr/>
            </a:pPr>
            <a:endParaRPr lang="fr-FR" altLang="fr-FR" sz="1500" dirty="0">
              <a:solidFill>
                <a:srgbClr val="474747"/>
              </a:solidFill>
            </a:endParaRPr>
          </a:p>
          <a:p>
            <a:pPr lvl="1" eaLnBrk="1" hangingPunct="1">
              <a:lnSpc>
                <a:spcPct val="80000"/>
              </a:lnSpc>
              <a:spcBef>
                <a:spcPct val="20000"/>
              </a:spcBef>
              <a:buFont typeface="Arial" panose="020B0604020202020204" pitchFamily="34" charset="0"/>
              <a:buChar char="–"/>
              <a:defRPr/>
            </a:pPr>
            <a:endParaRPr lang="fr-FR" altLang="fr-FR" sz="1500" dirty="0">
              <a:solidFill>
                <a:srgbClr val="474747"/>
              </a:solidFill>
            </a:endParaRPr>
          </a:p>
          <a:p>
            <a:pPr lvl="1" eaLnBrk="1" hangingPunct="1">
              <a:lnSpc>
                <a:spcPct val="80000"/>
              </a:lnSpc>
              <a:spcBef>
                <a:spcPct val="20000"/>
              </a:spcBef>
              <a:buFont typeface="Arial" panose="020B0604020202020204" pitchFamily="34" charset="0"/>
              <a:buChar char="–"/>
              <a:defRPr/>
            </a:pPr>
            <a:endParaRPr lang="fr-FR" altLang="fr-FR" sz="1500" dirty="0">
              <a:solidFill>
                <a:srgbClr val="474747"/>
              </a:solidFill>
            </a:endParaRPr>
          </a:p>
          <a:p>
            <a:pPr lvl="1" eaLnBrk="1" hangingPunct="1">
              <a:lnSpc>
                <a:spcPct val="80000"/>
              </a:lnSpc>
              <a:spcBef>
                <a:spcPct val="20000"/>
              </a:spcBef>
              <a:buFont typeface="Arial" panose="020B0604020202020204" pitchFamily="34" charset="0"/>
              <a:buChar char="–"/>
              <a:defRPr/>
            </a:pPr>
            <a:endParaRPr lang="fr-FR" altLang="fr-FR" sz="1500" dirty="0">
              <a:solidFill>
                <a:srgbClr val="474747"/>
              </a:solidFill>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72CB1-B624-750C-D715-FEAD016BADE0}"/>
              </a:ext>
            </a:extLst>
          </p:cNvPr>
          <p:cNvSpPr>
            <a:spLocks noGrp="1"/>
          </p:cNvSpPr>
          <p:nvPr>
            <p:ph type="title"/>
          </p:nvPr>
        </p:nvSpPr>
        <p:spPr>
          <a:xfrm>
            <a:off x="468313" y="3068638"/>
            <a:ext cx="7010400" cy="1676400"/>
          </a:xfrm>
        </p:spPr>
        <p:txBody>
          <a:bodyPr/>
          <a:lstStyle/>
          <a:p>
            <a:pPr>
              <a:defRPr/>
            </a:pPr>
            <a:r>
              <a:rPr altLang="fr-FR" dirty="0">
                <a:ea typeface="MS PGothic" panose="020B0600070205080204" pitchFamily="34" charset="-128"/>
              </a:rPr>
              <a:t>Les traitements médicaux de l'endométriose</a:t>
            </a:r>
          </a:p>
        </p:txBody>
      </p:sp>
      <p:sp>
        <p:nvSpPr>
          <p:cNvPr id="4" name="Espace réservé du texte 3">
            <a:extLst>
              <a:ext uri="{FF2B5EF4-FFF2-40B4-BE49-F238E27FC236}">
                <a16:creationId xmlns:a16="http://schemas.microsoft.com/office/drawing/2014/main" id="{A7AD6DA9-4B54-DCBF-DCD4-716A7E5E98A6}"/>
              </a:ext>
            </a:extLst>
          </p:cNvPr>
          <p:cNvSpPr>
            <a:spLocks noGrp="1"/>
          </p:cNvSpPr>
          <p:nvPr>
            <p:ph type="body" sz="quarter" idx="14"/>
          </p:nvPr>
        </p:nvSpPr>
        <p:spPr>
          <a:xfrm>
            <a:off x="4648200" y="665163"/>
            <a:ext cx="4191000" cy="381000"/>
          </a:xfrm>
        </p:spPr>
        <p:txBody>
          <a:bodyPr>
            <a:normAutofit fontScale="85000" lnSpcReduction="10000"/>
          </a:bodyPr>
          <a:lstStyle/>
          <a:p>
            <a:pPr>
              <a:defRPr/>
            </a:pPr>
            <a:r>
              <a:rPr altLang="fr-FR" dirty="0">
                <a:solidFill>
                  <a:srgbClr val="A6A6A6"/>
                </a:solidFill>
                <a:ea typeface="MS PGothic" panose="020B0600070205080204" pitchFamily="34" charset="-128"/>
              </a:rPr>
              <a:t>Récurrence des douleurs dès la fin des agonistes</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50F66C-B1B6-4929-89ED-49C25B328880}"/>
              </a:ext>
            </a:extLst>
          </p:cNvPr>
          <p:cNvSpPr>
            <a:spLocks noGrp="1"/>
          </p:cNvSpPr>
          <p:nvPr>
            <p:ph type="title" idx="4294967295"/>
          </p:nvPr>
        </p:nvSpPr>
        <p:spPr>
          <a:xfrm>
            <a:off x="1010841" y="1131521"/>
            <a:ext cx="8133159" cy="290849"/>
          </a:xfrm>
        </p:spPr>
        <p:txBody>
          <a:bodyPr/>
          <a:lstStyle/>
          <a:p>
            <a:r>
              <a:rPr lang="fr-FR" sz="2100" dirty="0" err="1"/>
              <a:t>Rélugolix</a:t>
            </a:r>
            <a:r>
              <a:rPr lang="fr-FR" sz="2100" dirty="0"/>
              <a:t> thérapie combinée</a:t>
            </a:r>
          </a:p>
        </p:txBody>
      </p:sp>
      <p:sp>
        <p:nvSpPr>
          <p:cNvPr id="3" name="Espace réservé du texte 2">
            <a:extLst>
              <a:ext uri="{FF2B5EF4-FFF2-40B4-BE49-F238E27FC236}">
                <a16:creationId xmlns:a16="http://schemas.microsoft.com/office/drawing/2014/main" id="{CF0A634D-8825-49C8-993A-43C509B64319}"/>
              </a:ext>
            </a:extLst>
          </p:cNvPr>
          <p:cNvSpPr>
            <a:spLocks noGrp="1"/>
          </p:cNvSpPr>
          <p:nvPr>
            <p:ph type="body" sz="quarter" idx="4294967295"/>
          </p:nvPr>
        </p:nvSpPr>
        <p:spPr>
          <a:xfrm>
            <a:off x="1015603" y="1989618"/>
            <a:ext cx="7534037" cy="3500770"/>
          </a:xfrm>
        </p:spPr>
        <p:txBody>
          <a:bodyPr>
            <a:normAutofit fontScale="40000" lnSpcReduction="20000"/>
          </a:bodyPr>
          <a:lstStyle/>
          <a:p>
            <a:r>
              <a:rPr lang="fr-FR" dirty="0"/>
              <a:t>RYEQO = thérapie combinée </a:t>
            </a:r>
          </a:p>
          <a:p>
            <a:pPr lvl="1"/>
            <a:r>
              <a:rPr lang="fr-FR" dirty="0"/>
              <a:t>40 mg </a:t>
            </a:r>
            <a:r>
              <a:rPr lang="fr-FR" dirty="0" err="1"/>
              <a:t>relugolix</a:t>
            </a:r>
            <a:r>
              <a:rPr lang="fr-FR" dirty="0"/>
              <a:t> + </a:t>
            </a:r>
            <a:r>
              <a:rPr lang="fr-FR" dirty="0">
                <a:solidFill>
                  <a:schemeClr val="tx2"/>
                </a:solidFill>
              </a:rPr>
              <a:t>1 mg estradiol (E2) + 0,5 mg </a:t>
            </a:r>
            <a:r>
              <a:rPr lang="fr-FR" dirty="0" err="1">
                <a:solidFill>
                  <a:schemeClr val="tx2"/>
                </a:solidFill>
              </a:rPr>
              <a:t>norethisterone</a:t>
            </a:r>
            <a:r>
              <a:rPr lang="fr-FR" dirty="0">
                <a:solidFill>
                  <a:schemeClr val="tx2"/>
                </a:solidFill>
              </a:rPr>
              <a:t> </a:t>
            </a:r>
            <a:r>
              <a:rPr lang="fr-FR" dirty="0" err="1">
                <a:solidFill>
                  <a:schemeClr val="tx2"/>
                </a:solidFill>
              </a:rPr>
              <a:t>acetate</a:t>
            </a:r>
            <a:r>
              <a:rPr lang="fr-FR" dirty="0">
                <a:solidFill>
                  <a:schemeClr val="tx2"/>
                </a:solidFill>
              </a:rPr>
              <a:t> (NETA) </a:t>
            </a:r>
          </a:p>
          <a:p>
            <a:pPr lvl="1"/>
            <a:endParaRPr lang="fr-FR" dirty="0"/>
          </a:p>
          <a:p>
            <a:pPr lvl="1"/>
            <a:endParaRPr lang="fr-FR" dirty="0"/>
          </a:p>
          <a:p>
            <a:pPr marL="0" indent="0">
              <a:buNone/>
            </a:pPr>
            <a:endParaRPr lang="fr-FR" dirty="0"/>
          </a:p>
          <a:p>
            <a:endParaRPr lang="fr-FR" dirty="0"/>
          </a:p>
          <a:p>
            <a:r>
              <a:rPr lang="fr-FR" dirty="0"/>
              <a:t>Indications </a:t>
            </a:r>
          </a:p>
          <a:p>
            <a:pPr lvl="1"/>
            <a:r>
              <a:rPr lang="fr-FR" dirty="0"/>
              <a:t>Traitement des symptômes modérés à sévères des fibromes utérins chez les femmes adultes en âge de procréer (non remboursé)</a:t>
            </a:r>
          </a:p>
          <a:p>
            <a:pPr lvl="1"/>
            <a:r>
              <a:rPr lang="fr-FR" dirty="0"/>
              <a:t>Traitement des symptômes de l’endométriose chez les femmes en âge de procréer ayant un antécédent de traitement médical ou chirurgical de leur endométriose (remboursé)</a:t>
            </a:r>
          </a:p>
          <a:p>
            <a:pPr lvl="1"/>
            <a:endParaRPr lang="fr-FR" dirty="0"/>
          </a:p>
          <a:p>
            <a:pPr lvl="1"/>
            <a:endParaRPr lang="fr-FR" dirty="0"/>
          </a:p>
          <a:p>
            <a:r>
              <a:rPr lang="fr-FR" dirty="0"/>
              <a:t>Posologie : </a:t>
            </a:r>
          </a:p>
          <a:p>
            <a:pPr lvl="1"/>
            <a:r>
              <a:rPr lang="fr-FR" dirty="0"/>
              <a:t>1 </a:t>
            </a:r>
            <a:r>
              <a:rPr lang="fr-FR" dirty="0" err="1"/>
              <a:t>cp</a:t>
            </a:r>
            <a:r>
              <a:rPr lang="fr-FR" dirty="0"/>
              <a:t>/jour en continu par voie orale</a:t>
            </a:r>
          </a:p>
          <a:p>
            <a:pPr lvl="1"/>
            <a:r>
              <a:rPr lang="fr-FR" dirty="0"/>
              <a:t>Traitement long terme</a:t>
            </a:r>
          </a:p>
          <a:p>
            <a:pPr lvl="1"/>
            <a:r>
              <a:rPr lang="fr-FR" dirty="0"/>
              <a:t>Contraceptif après 1 mois de traitement</a:t>
            </a:r>
          </a:p>
          <a:p>
            <a:pPr marL="201210" lvl="1" indent="0">
              <a:buNone/>
            </a:pPr>
            <a:endParaRPr lang="fr-FR" dirty="0"/>
          </a:p>
          <a:p>
            <a:pPr lvl="1"/>
            <a:endParaRPr lang="fr-FR" dirty="0"/>
          </a:p>
        </p:txBody>
      </p:sp>
      <p:sp>
        <p:nvSpPr>
          <p:cNvPr id="5" name="Accolade fermante 4">
            <a:extLst>
              <a:ext uri="{FF2B5EF4-FFF2-40B4-BE49-F238E27FC236}">
                <a16:creationId xmlns:a16="http://schemas.microsoft.com/office/drawing/2014/main" id="{DEA06B51-FF36-4963-B66A-D9874CAEE9CA}"/>
              </a:ext>
            </a:extLst>
          </p:cNvPr>
          <p:cNvSpPr/>
          <p:nvPr/>
        </p:nvSpPr>
        <p:spPr>
          <a:xfrm rot="5400000">
            <a:off x="4391300" y="639879"/>
            <a:ext cx="260391" cy="3987210"/>
          </a:xfrm>
          <a:prstGeom prst="righ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solidFill>
                <a:srgbClr val="575656"/>
              </a:solidFill>
              <a:latin typeface="Calibri" panose="020F0502020204030204"/>
            </a:endParaRPr>
          </a:p>
        </p:txBody>
      </p:sp>
      <p:sp>
        <p:nvSpPr>
          <p:cNvPr id="6" name="ZoneTexte 5">
            <a:extLst>
              <a:ext uri="{FF2B5EF4-FFF2-40B4-BE49-F238E27FC236}">
                <a16:creationId xmlns:a16="http://schemas.microsoft.com/office/drawing/2014/main" id="{67F42D4F-42D7-44F4-B8D3-DE264267837F}"/>
              </a:ext>
            </a:extLst>
          </p:cNvPr>
          <p:cNvSpPr txBox="1"/>
          <p:nvPr/>
        </p:nvSpPr>
        <p:spPr>
          <a:xfrm>
            <a:off x="3569281" y="2776379"/>
            <a:ext cx="2043113" cy="293721"/>
          </a:xfrm>
          <a:prstGeom prst="rect">
            <a:avLst/>
          </a:prstGeom>
          <a:noFill/>
        </p:spPr>
        <p:txBody>
          <a:bodyPr vert="horz" wrap="square" lIns="54000" tIns="54000" rIns="54000" bIns="54000" rtlCol="0">
            <a:spAutoFit/>
          </a:bodyPr>
          <a:lstStyle/>
          <a:p>
            <a:pPr algn="ctr">
              <a:defRPr/>
            </a:pPr>
            <a:r>
              <a:rPr lang="fr-FR" sz="1200" b="1" dirty="0" err="1">
                <a:solidFill>
                  <a:schemeClr val="accent2">
                    <a:lumMod val="75000"/>
                  </a:schemeClr>
                </a:solidFill>
                <a:latin typeface="Calibri" panose="020F0502020204030204"/>
              </a:rPr>
              <a:t>Add</a:t>
            </a:r>
            <a:r>
              <a:rPr lang="fr-FR" sz="1200" b="1" dirty="0">
                <a:solidFill>
                  <a:schemeClr val="accent2">
                    <a:lumMod val="75000"/>
                  </a:schemeClr>
                </a:solidFill>
                <a:latin typeface="Calibri" panose="020F0502020204030204"/>
              </a:rPr>
              <a:t>-back thérapie</a:t>
            </a:r>
          </a:p>
        </p:txBody>
      </p:sp>
      <p:sp>
        <p:nvSpPr>
          <p:cNvPr id="7" name="ZoneTexte 6">
            <a:extLst>
              <a:ext uri="{FF2B5EF4-FFF2-40B4-BE49-F238E27FC236}">
                <a16:creationId xmlns:a16="http://schemas.microsoft.com/office/drawing/2014/main" id="{5A79EF63-A1F9-4DCB-838E-4B969880635C}"/>
              </a:ext>
            </a:extLst>
          </p:cNvPr>
          <p:cNvSpPr txBox="1"/>
          <p:nvPr/>
        </p:nvSpPr>
        <p:spPr>
          <a:xfrm>
            <a:off x="770025" y="2649762"/>
            <a:ext cx="2043113" cy="478387"/>
          </a:xfrm>
          <a:prstGeom prst="rect">
            <a:avLst/>
          </a:prstGeom>
          <a:noFill/>
        </p:spPr>
        <p:txBody>
          <a:bodyPr vert="horz" wrap="square" lIns="54000" tIns="54000" rIns="54000" bIns="54000" rtlCol="0">
            <a:spAutoFit/>
          </a:bodyPr>
          <a:lstStyle/>
          <a:p>
            <a:pPr algn="ctr">
              <a:defRPr/>
            </a:pPr>
            <a:r>
              <a:rPr lang="fr-FR" sz="1200" b="1" dirty="0">
                <a:solidFill>
                  <a:schemeClr val="accent2">
                    <a:lumMod val="75000"/>
                  </a:schemeClr>
                </a:solidFill>
                <a:latin typeface="Calibri" panose="020F0502020204030204"/>
              </a:rPr>
              <a:t>Antagoniste oral </a:t>
            </a:r>
          </a:p>
          <a:p>
            <a:pPr algn="ctr">
              <a:defRPr/>
            </a:pPr>
            <a:r>
              <a:rPr lang="fr-FR" sz="1200" b="1" dirty="0">
                <a:solidFill>
                  <a:schemeClr val="accent2">
                    <a:lumMod val="75000"/>
                  </a:schemeClr>
                </a:solidFill>
                <a:latin typeface="Calibri" panose="020F0502020204030204"/>
              </a:rPr>
              <a:t>de la GnRH</a:t>
            </a:r>
          </a:p>
        </p:txBody>
      </p:sp>
      <p:sp>
        <p:nvSpPr>
          <p:cNvPr id="8" name="ZoneTexte 7">
            <a:extLst>
              <a:ext uri="{FF2B5EF4-FFF2-40B4-BE49-F238E27FC236}">
                <a16:creationId xmlns:a16="http://schemas.microsoft.com/office/drawing/2014/main" id="{96B481AD-4494-4B13-AE02-06F1D7061F53}"/>
              </a:ext>
            </a:extLst>
          </p:cNvPr>
          <p:cNvSpPr txBox="1"/>
          <p:nvPr/>
        </p:nvSpPr>
        <p:spPr>
          <a:xfrm>
            <a:off x="2187125" y="2662463"/>
            <a:ext cx="466725" cy="293721"/>
          </a:xfrm>
          <a:prstGeom prst="rect">
            <a:avLst/>
          </a:prstGeom>
          <a:noFill/>
          <a:ln>
            <a:noFill/>
          </a:ln>
        </p:spPr>
        <p:txBody>
          <a:bodyPr vert="horz" wrap="square" lIns="54000" tIns="54000" rIns="54000" bIns="54000" rtlCol="0">
            <a:spAutoFit/>
          </a:bodyPr>
          <a:lstStyle/>
          <a:p>
            <a:pPr algn="ctr"/>
            <a:r>
              <a:rPr lang="fr-FR" sz="1200" b="1" dirty="0">
                <a:solidFill>
                  <a:schemeClr val="tx2"/>
                </a:solidFill>
              </a:rPr>
              <a:t>+</a:t>
            </a:r>
          </a:p>
        </p:txBody>
      </p:sp>
    </p:spTree>
    <p:extLst>
      <p:ext uri="{BB962C8B-B14F-4D97-AF65-F5344CB8AC3E}">
        <p14:creationId xmlns:p14="http://schemas.microsoft.com/office/powerpoint/2010/main" val="2298182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B821E2-DA11-EA07-600D-59D876C97D3F}"/>
              </a:ext>
            </a:extLst>
          </p:cNvPr>
          <p:cNvSpPr>
            <a:spLocks noGrp="1"/>
          </p:cNvSpPr>
          <p:nvPr>
            <p:ph type="title"/>
          </p:nvPr>
        </p:nvSpPr>
        <p:spPr>
          <a:xfrm>
            <a:off x="1115484" y="1187075"/>
            <a:ext cx="7308576" cy="290849"/>
          </a:xfrm>
        </p:spPr>
        <p:txBody>
          <a:bodyPr/>
          <a:lstStyle/>
          <a:p>
            <a:r>
              <a:rPr lang="fr-FR" sz="2100" dirty="0"/>
              <a:t>Comment la voie orale est-elle possible?</a:t>
            </a:r>
          </a:p>
        </p:txBody>
      </p:sp>
      <p:pic>
        <p:nvPicPr>
          <p:cNvPr id="6" name="Image 5">
            <a:extLst>
              <a:ext uri="{FF2B5EF4-FFF2-40B4-BE49-F238E27FC236}">
                <a16:creationId xmlns:a16="http://schemas.microsoft.com/office/drawing/2014/main" id="{6C9D1BAB-4948-D42A-2469-6961F06E976C}"/>
              </a:ext>
            </a:extLst>
          </p:cNvPr>
          <p:cNvPicPr>
            <a:picLocks noChangeAspect="1"/>
          </p:cNvPicPr>
          <p:nvPr/>
        </p:nvPicPr>
        <p:blipFill>
          <a:blip r:embed="rId3"/>
          <a:stretch>
            <a:fillRect/>
          </a:stretch>
        </p:blipFill>
        <p:spPr>
          <a:xfrm>
            <a:off x="394192" y="2538409"/>
            <a:ext cx="3584114" cy="1706137"/>
          </a:xfrm>
          <a:prstGeom prst="rect">
            <a:avLst/>
          </a:prstGeom>
        </p:spPr>
      </p:pic>
      <p:sp>
        <p:nvSpPr>
          <p:cNvPr id="7" name="ZoneTexte 6">
            <a:extLst>
              <a:ext uri="{FF2B5EF4-FFF2-40B4-BE49-F238E27FC236}">
                <a16:creationId xmlns:a16="http://schemas.microsoft.com/office/drawing/2014/main" id="{D8905C40-BDE7-E004-965C-A159AE5C826B}"/>
              </a:ext>
            </a:extLst>
          </p:cNvPr>
          <p:cNvSpPr txBox="1"/>
          <p:nvPr/>
        </p:nvSpPr>
        <p:spPr>
          <a:xfrm>
            <a:off x="5344761" y="3079721"/>
            <a:ext cx="3384976" cy="369332"/>
          </a:xfrm>
          <a:prstGeom prst="rect">
            <a:avLst/>
          </a:prstGeom>
          <a:noFill/>
        </p:spPr>
        <p:txBody>
          <a:bodyPr wrap="square" lIns="36000" tIns="0" rIns="36000" bIns="0" rtlCol="0">
            <a:spAutoFit/>
          </a:bodyPr>
          <a:lstStyle/>
          <a:p>
            <a:r>
              <a:rPr lang="fr-FR" sz="1200" dirty="0" err="1">
                <a:solidFill>
                  <a:srgbClr val="002060"/>
                </a:solidFill>
              </a:rPr>
              <a:t>Cetrorelix</a:t>
            </a:r>
            <a:r>
              <a:rPr lang="fr-FR" sz="1200" dirty="0">
                <a:solidFill>
                  <a:srgbClr val="002060"/>
                </a:solidFill>
              </a:rPr>
              <a:t> : décapeptide (voie injectable)</a:t>
            </a:r>
          </a:p>
          <a:p>
            <a:r>
              <a:rPr lang="fr-FR" sz="1200" dirty="0">
                <a:solidFill>
                  <a:srgbClr val="002060"/>
                </a:solidFill>
              </a:rPr>
              <a:t>Masse mol. : 1431 g/mol </a:t>
            </a:r>
          </a:p>
        </p:txBody>
      </p:sp>
      <p:pic>
        <p:nvPicPr>
          <p:cNvPr id="8" name="Picture 10">
            <a:extLst>
              <a:ext uri="{FF2B5EF4-FFF2-40B4-BE49-F238E27FC236}">
                <a16:creationId xmlns:a16="http://schemas.microsoft.com/office/drawing/2014/main" id="{F9DA3FF2-0B2F-C0C9-D630-02142F9D9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101" y="3429000"/>
            <a:ext cx="4377708" cy="16472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C79D77D1-3E7C-3B47-FE44-BBA6CD4FD537}"/>
              </a:ext>
            </a:extLst>
          </p:cNvPr>
          <p:cNvSpPr txBox="1">
            <a:spLocks/>
          </p:cNvSpPr>
          <p:nvPr/>
        </p:nvSpPr>
        <p:spPr>
          <a:xfrm>
            <a:off x="429658" y="1903732"/>
            <a:ext cx="7783994" cy="369332"/>
          </a:xfrm>
          <a:prstGeom prst="rect">
            <a:avLst/>
          </a:prstGeom>
        </p:spPr>
        <p:txBody>
          <a:bodyPr>
            <a:normAutofit/>
          </a:bodyPr>
          <a:lstStyle>
            <a:lvl1pPr marL="268288" indent="-268288" algn="l" defTabSz="914400" rtl="0" eaLnBrk="1" latinLnBrk="0" hangingPunct="1">
              <a:lnSpc>
                <a:spcPct val="100000"/>
              </a:lnSpc>
              <a:spcBef>
                <a:spcPts val="500"/>
              </a:spcBef>
              <a:spcAft>
                <a:spcPts val="0"/>
              </a:spcAft>
              <a:buSzPct val="130000"/>
              <a:buFontTx/>
              <a:buBlip>
                <a:blip r:embed="rId5"/>
              </a:buBlip>
              <a:tabLst/>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36575" indent="-268288" algn="l" defTabSz="914400" rtl="0" eaLnBrk="1" latinLnBrk="0" hangingPunct="1">
              <a:lnSpc>
                <a:spcPct val="100000"/>
              </a:lnSpc>
              <a:spcBef>
                <a:spcPts val="500"/>
              </a:spcBef>
              <a:spcAft>
                <a:spcPts val="0"/>
              </a:spcAft>
              <a:buSzPct val="120000"/>
              <a:buFont typeface="Arial" panose="020B0604020202020204" pitchFamily="34" charset="0"/>
              <a:buChar char="•"/>
              <a:tabLst/>
              <a:defRPr sz="1600" b="0" i="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804863" indent="-268288" algn="l" defTabSz="914400" rtl="0" eaLnBrk="1" latinLnBrk="0" hangingPunct="1">
              <a:lnSpc>
                <a:spcPct val="100000"/>
              </a:lnSpc>
              <a:spcBef>
                <a:spcPts val="500"/>
              </a:spcBef>
              <a:spcAft>
                <a:spcPts val="0"/>
              </a:spcAft>
              <a:buSzPct val="120000"/>
              <a:buFont typeface="System Font Regular"/>
              <a:buChar char="-"/>
              <a:tabLst/>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73150" indent="-268288" algn="l" defTabSz="914400" rtl="0" eaLnBrk="1" latinLnBrk="0" hangingPunct="1">
              <a:lnSpc>
                <a:spcPct val="100000"/>
              </a:lnSpc>
              <a:spcBef>
                <a:spcPts val="500"/>
              </a:spcBef>
              <a:spcAft>
                <a:spcPts val="0"/>
              </a:spcAft>
              <a:buSzPct val="120000"/>
              <a:buFont typeface="Arial" panose="020B0604020202020204" pitchFamily="34" charset="0"/>
              <a:buChar char="•"/>
              <a:tabLst/>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41438" indent="-268288" algn="l" defTabSz="914400" rtl="0" eaLnBrk="1" latinLnBrk="0" hangingPunct="1">
              <a:lnSpc>
                <a:spcPct val="100000"/>
              </a:lnSpc>
              <a:spcBef>
                <a:spcPts val="500"/>
              </a:spcBef>
              <a:spcAft>
                <a:spcPts val="0"/>
              </a:spcAft>
              <a:buSzPct val="120000"/>
              <a:buFont typeface="System Font Regular"/>
              <a:buChar char="-"/>
              <a:tabLst/>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solidFill>
                  <a:schemeClr val="tx2"/>
                </a:solidFill>
              </a:rPr>
              <a:t>Rélugolix</a:t>
            </a:r>
            <a:r>
              <a:rPr lang="fr-FR" dirty="0">
                <a:solidFill>
                  <a:schemeClr val="tx2"/>
                </a:solidFill>
              </a:rPr>
              <a:t> = antagoniste </a:t>
            </a:r>
            <a:r>
              <a:rPr lang="fr-FR" b="1" dirty="0">
                <a:solidFill>
                  <a:schemeClr val="tx2"/>
                </a:solidFill>
              </a:rPr>
              <a:t>non peptidique</a:t>
            </a:r>
            <a:r>
              <a:rPr lang="fr-FR" dirty="0">
                <a:solidFill>
                  <a:schemeClr val="tx2"/>
                </a:solidFill>
              </a:rPr>
              <a:t> des récepteurs de la GnRH</a:t>
            </a:r>
          </a:p>
        </p:txBody>
      </p:sp>
      <p:sp>
        <p:nvSpPr>
          <p:cNvPr id="10" name="ZoneTexte 9">
            <a:extLst>
              <a:ext uri="{FF2B5EF4-FFF2-40B4-BE49-F238E27FC236}">
                <a16:creationId xmlns:a16="http://schemas.microsoft.com/office/drawing/2014/main" id="{2932C03E-278F-8F74-D311-3C35EF6CE379}"/>
              </a:ext>
            </a:extLst>
          </p:cNvPr>
          <p:cNvSpPr txBox="1"/>
          <p:nvPr/>
        </p:nvSpPr>
        <p:spPr>
          <a:xfrm>
            <a:off x="699029" y="4425286"/>
            <a:ext cx="3384976" cy="369332"/>
          </a:xfrm>
          <a:prstGeom prst="rect">
            <a:avLst/>
          </a:prstGeom>
          <a:noFill/>
        </p:spPr>
        <p:txBody>
          <a:bodyPr wrap="square" lIns="36000" tIns="0" rIns="36000" bIns="0" rtlCol="0">
            <a:spAutoFit/>
          </a:bodyPr>
          <a:lstStyle/>
          <a:p>
            <a:r>
              <a:rPr lang="fr-FR" sz="1200" dirty="0" err="1">
                <a:solidFill>
                  <a:srgbClr val="002060"/>
                </a:solidFill>
              </a:rPr>
              <a:t>Relugolix</a:t>
            </a:r>
            <a:r>
              <a:rPr lang="fr-FR" sz="1200" dirty="0">
                <a:solidFill>
                  <a:srgbClr val="002060"/>
                </a:solidFill>
              </a:rPr>
              <a:t> : non peptidique (voie orale)</a:t>
            </a:r>
          </a:p>
          <a:p>
            <a:r>
              <a:rPr lang="fr-FR" sz="1200" dirty="0">
                <a:solidFill>
                  <a:srgbClr val="002060"/>
                </a:solidFill>
              </a:rPr>
              <a:t>Masse mol. : 623 g/mol (petite molécule)</a:t>
            </a:r>
          </a:p>
        </p:txBody>
      </p:sp>
      <p:sp>
        <p:nvSpPr>
          <p:cNvPr id="9" name="ZoneTexte 8">
            <a:extLst>
              <a:ext uri="{FF2B5EF4-FFF2-40B4-BE49-F238E27FC236}">
                <a16:creationId xmlns:a16="http://schemas.microsoft.com/office/drawing/2014/main" id="{5F00934A-A5B5-A2ED-FDE5-69C2B0DEAA37}"/>
              </a:ext>
            </a:extLst>
          </p:cNvPr>
          <p:cNvSpPr txBox="1"/>
          <p:nvPr/>
        </p:nvSpPr>
        <p:spPr>
          <a:xfrm>
            <a:off x="4266403" y="2843001"/>
            <a:ext cx="764381" cy="715581"/>
          </a:xfrm>
          <a:prstGeom prst="rect">
            <a:avLst/>
          </a:prstGeom>
          <a:noFill/>
        </p:spPr>
        <p:txBody>
          <a:bodyPr wrap="square">
            <a:spAutoFit/>
          </a:bodyPr>
          <a:lstStyle/>
          <a:p>
            <a:r>
              <a:rPr lang="fr-FR" sz="4050" dirty="0">
                <a:solidFill>
                  <a:schemeClr val="tx2"/>
                </a:solidFill>
              </a:rPr>
              <a:t>≠</a:t>
            </a:r>
            <a:endParaRPr lang="fr-FR" sz="4050" dirty="0"/>
          </a:p>
        </p:txBody>
      </p:sp>
      <p:sp>
        <p:nvSpPr>
          <p:cNvPr id="12" name="ZoneTexte 11">
            <a:extLst>
              <a:ext uri="{FF2B5EF4-FFF2-40B4-BE49-F238E27FC236}">
                <a16:creationId xmlns:a16="http://schemas.microsoft.com/office/drawing/2014/main" id="{6838278B-6A58-F72F-F676-DB150AADD005}"/>
              </a:ext>
            </a:extLst>
          </p:cNvPr>
          <p:cNvSpPr txBox="1"/>
          <p:nvPr/>
        </p:nvSpPr>
        <p:spPr>
          <a:xfrm>
            <a:off x="565940" y="5403918"/>
            <a:ext cx="7400925" cy="300082"/>
          </a:xfrm>
          <a:prstGeom prst="rect">
            <a:avLst/>
          </a:prstGeom>
          <a:noFill/>
        </p:spPr>
        <p:txBody>
          <a:bodyPr wrap="square">
            <a:spAutoFit/>
          </a:bodyPr>
          <a:lstStyle/>
          <a:p>
            <a:r>
              <a:rPr lang="fr-FR" sz="675" dirty="0" err="1">
                <a:solidFill>
                  <a:schemeClr val="bg1">
                    <a:lumMod val="50000"/>
                  </a:schemeClr>
                </a:solidFill>
                <a:latin typeface="+mj-lt"/>
              </a:rPr>
              <a:t>Rzewuska</a:t>
            </a:r>
            <a:r>
              <a:rPr lang="fr-FR" sz="675" dirty="0">
                <a:solidFill>
                  <a:schemeClr val="bg1">
                    <a:lumMod val="50000"/>
                  </a:schemeClr>
                </a:solidFill>
                <a:latin typeface="+mj-lt"/>
              </a:rPr>
              <a:t> AM, </a:t>
            </a:r>
            <a:r>
              <a:rPr lang="fr-FR" sz="675" dirty="0" err="1">
                <a:solidFill>
                  <a:schemeClr val="bg1">
                    <a:lumMod val="50000"/>
                  </a:schemeClr>
                </a:solidFill>
                <a:latin typeface="+mj-lt"/>
              </a:rPr>
              <a:t>Żybowska</a:t>
            </a:r>
            <a:r>
              <a:rPr lang="fr-FR" sz="675" dirty="0">
                <a:solidFill>
                  <a:schemeClr val="bg1">
                    <a:lumMod val="50000"/>
                  </a:schemeClr>
                </a:solidFill>
                <a:latin typeface="+mj-lt"/>
              </a:rPr>
              <a:t> M, </a:t>
            </a:r>
            <a:r>
              <a:rPr lang="fr-FR" sz="675" dirty="0" err="1">
                <a:solidFill>
                  <a:schemeClr val="bg1">
                    <a:lumMod val="50000"/>
                  </a:schemeClr>
                </a:solidFill>
                <a:latin typeface="+mj-lt"/>
              </a:rPr>
              <a:t>Sajkiewicz</a:t>
            </a:r>
            <a:r>
              <a:rPr lang="fr-FR" sz="675" dirty="0">
                <a:solidFill>
                  <a:schemeClr val="bg1">
                    <a:lumMod val="50000"/>
                  </a:schemeClr>
                </a:solidFill>
                <a:latin typeface="+mj-lt"/>
              </a:rPr>
              <a:t> I, </a:t>
            </a:r>
            <a:r>
              <a:rPr lang="fr-FR" sz="675" dirty="0" err="1">
                <a:solidFill>
                  <a:schemeClr val="bg1">
                    <a:lumMod val="50000"/>
                  </a:schemeClr>
                </a:solidFill>
                <a:latin typeface="+mj-lt"/>
              </a:rPr>
              <a:t>Spiechowicz</a:t>
            </a:r>
            <a:r>
              <a:rPr lang="fr-FR" sz="675" dirty="0">
                <a:solidFill>
                  <a:schemeClr val="bg1">
                    <a:lumMod val="50000"/>
                  </a:schemeClr>
                </a:solidFill>
                <a:latin typeface="+mj-lt"/>
              </a:rPr>
              <a:t> I, </a:t>
            </a:r>
            <a:r>
              <a:rPr lang="fr-FR" sz="675" dirty="0" err="1">
                <a:solidFill>
                  <a:schemeClr val="bg1">
                    <a:lumMod val="50000"/>
                  </a:schemeClr>
                </a:solidFill>
                <a:latin typeface="+mj-lt"/>
              </a:rPr>
              <a:t>Żak</a:t>
            </a:r>
            <a:r>
              <a:rPr lang="fr-FR" sz="675" dirty="0">
                <a:solidFill>
                  <a:schemeClr val="bg1">
                    <a:lumMod val="50000"/>
                  </a:schemeClr>
                </a:solidFill>
                <a:latin typeface="+mj-lt"/>
              </a:rPr>
              <a:t> K, </a:t>
            </a:r>
            <a:r>
              <a:rPr lang="fr-FR" sz="675" dirty="0" err="1">
                <a:solidFill>
                  <a:schemeClr val="bg1">
                    <a:lumMod val="50000"/>
                  </a:schemeClr>
                </a:solidFill>
                <a:latin typeface="+mj-lt"/>
              </a:rPr>
              <a:t>Abramiuk</a:t>
            </a:r>
            <a:r>
              <a:rPr lang="fr-FR" sz="675" dirty="0">
                <a:solidFill>
                  <a:schemeClr val="bg1">
                    <a:lumMod val="50000"/>
                  </a:schemeClr>
                </a:solidFill>
                <a:latin typeface="+mj-lt"/>
              </a:rPr>
              <a:t> M, </a:t>
            </a:r>
            <a:r>
              <a:rPr lang="fr-FR" sz="675" dirty="0" err="1">
                <a:solidFill>
                  <a:schemeClr val="bg1">
                    <a:lumMod val="50000"/>
                  </a:schemeClr>
                </a:solidFill>
                <a:latin typeface="+mj-lt"/>
              </a:rPr>
              <a:t>Kułak</a:t>
            </a:r>
            <a:r>
              <a:rPr lang="fr-FR" sz="675" dirty="0">
                <a:solidFill>
                  <a:schemeClr val="bg1">
                    <a:lumMod val="50000"/>
                  </a:schemeClr>
                </a:solidFill>
                <a:latin typeface="+mj-lt"/>
              </a:rPr>
              <a:t> K, </a:t>
            </a:r>
            <a:r>
              <a:rPr lang="fr-FR" sz="675" dirty="0" err="1">
                <a:solidFill>
                  <a:schemeClr val="bg1">
                    <a:lumMod val="50000"/>
                  </a:schemeClr>
                </a:solidFill>
                <a:latin typeface="+mj-lt"/>
              </a:rPr>
              <a:t>Tarkowski</a:t>
            </a:r>
            <a:r>
              <a:rPr lang="fr-FR" sz="675" dirty="0">
                <a:solidFill>
                  <a:schemeClr val="bg1">
                    <a:lumMod val="50000"/>
                  </a:schemeClr>
                </a:solidFill>
                <a:latin typeface="+mj-lt"/>
              </a:rPr>
              <a:t> R. </a:t>
            </a:r>
            <a:r>
              <a:rPr lang="fr-FR" sz="675" dirty="0" err="1">
                <a:solidFill>
                  <a:schemeClr val="bg1">
                    <a:lumMod val="50000"/>
                  </a:schemeClr>
                </a:solidFill>
                <a:latin typeface="+mj-lt"/>
              </a:rPr>
              <a:t>Gonadotropin</a:t>
            </a:r>
            <a:r>
              <a:rPr lang="fr-FR" sz="675" dirty="0">
                <a:solidFill>
                  <a:schemeClr val="bg1">
                    <a:lumMod val="50000"/>
                  </a:schemeClr>
                </a:solidFill>
                <a:latin typeface="+mj-lt"/>
              </a:rPr>
              <a:t>-Releasing Hormone </a:t>
            </a:r>
            <a:r>
              <a:rPr lang="fr-FR" sz="675" dirty="0" err="1">
                <a:solidFill>
                  <a:schemeClr val="bg1">
                    <a:lumMod val="50000"/>
                  </a:schemeClr>
                </a:solidFill>
                <a:latin typeface="+mj-lt"/>
              </a:rPr>
              <a:t>Antagonists</a:t>
            </a:r>
            <a:r>
              <a:rPr lang="fr-FR" sz="675" dirty="0">
                <a:solidFill>
                  <a:schemeClr val="bg1">
                    <a:lumMod val="50000"/>
                  </a:schemeClr>
                </a:solidFill>
                <a:latin typeface="+mj-lt"/>
              </a:rPr>
              <a:t>-A New Hope in </a:t>
            </a:r>
            <a:r>
              <a:rPr lang="fr-FR" sz="675" dirty="0" err="1">
                <a:solidFill>
                  <a:schemeClr val="bg1">
                    <a:lumMod val="50000"/>
                  </a:schemeClr>
                </a:solidFill>
                <a:latin typeface="+mj-lt"/>
              </a:rPr>
              <a:t>Endometriosis</a:t>
            </a:r>
            <a:r>
              <a:rPr lang="fr-FR" sz="675" dirty="0">
                <a:solidFill>
                  <a:schemeClr val="bg1">
                    <a:lumMod val="50000"/>
                  </a:schemeClr>
                </a:solidFill>
                <a:latin typeface="+mj-lt"/>
              </a:rPr>
              <a:t> </a:t>
            </a:r>
            <a:r>
              <a:rPr lang="fr-FR" sz="675" dirty="0" err="1">
                <a:solidFill>
                  <a:schemeClr val="bg1">
                    <a:lumMod val="50000"/>
                  </a:schemeClr>
                </a:solidFill>
                <a:latin typeface="+mj-lt"/>
              </a:rPr>
              <a:t>Treatment</a:t>
            </a:r>
            <a:r>
              <a:rPr lang="fr-FR" sz="675" dirty="0">
                <a:solidFill>
                  <a:schemeClr val="bg1">
                    <a:lumMod val="50000"/>
                  </a:schemeClr>
                </a:solidFill>
                <a:latin typeface="+mj-lt"/>
              </a:rPr>
              <a:t>? J Clin Med. 2023 Jan 28;12(3):1008. </a:t>
            </a:r>
          </a:p>
        </p:txBody>
      </p:sp>
    </p:spTree>
    <p:extLst>
      <p:ext uri="{BB962C8B-B14F-4D97-AF65-F5344CB8AC3E}">
        <p14:creationId xmlns:p14="http://schemas.microsoft.com/office/powerpoint/2010/main" val="2135587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9F4528-1247-431A-8031-AE22508119AD}"/>
              </a:ext>
            </a:extLst>
          </p:cNvPr>
          <p:cNvSpPr>
            <a:spLocks noGrp="1"/>
          </p:cNvSpPr>
          <p:nvPr>
            <p:ph type="sldNum" sz="quarter" idx="4294967295"/>
          </p:nvPr>
        </p:nvSpPr>
        <p:spPr>
          <a:xfrm>
            <a:off x="8485585" y="5661423"/>
            <a:ext cx="658415" cy="273844"/>
          </a:xfrm>
          <a:prstGeom prst="rect">
            <a:avLst/>
          </a:prstGeom>
        </p:spPr>
        <p:txBody>
          <a:bodyPr vert="horz" wrap="square" lIns="0" tIns="0" rIns="0" bIns="0" numCol="1" rtlCol="0" anchor="ctr" anchorCtr="0" compatLnSpc="1">
            <a:prstTxWarp prst="textNoShape">
              <a:avLst/>
            </a:prstTxWarp>
          </a:bodyPr>
          <a:lstStyle>
            <a:defPPr>
              <a:defRPr lang="en-US"/>
            </a:defPPr>
            <a:lvl1pPr marL="0" algn="r" defTabSz="342900" rtl="0" eaLnBrk="1" latinLnBrk="0" hangingPunct="1">
              <a:defRPr sz="750" kern="1200">
                <a:solidFill>
                  <a:schemeClr val="bg1">
                    <a:lumMod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F66B2B0A-82C7-034F-B6AB-F83AB8B22E30}" type="slidenum">
              <a:rPr lang="en-US" smtClean="0"/>
              <a:pPr/>
              <a:t>27</a:t>
            </a:fld>
            <a:endParaRPr lang="en-US" dirty="0"/>
          </a:p>
        </p:txBody>
      </p:sp>
      <p:sp>
        <p:nvSpPr>
          <p:cNvPr id="62" name="Title 4">
            <a:extLst>
              <a:ext uri="{FF2B5EF4-FFF2-40B4-BE49-F238E27FC236}">
                <a16:creationId xmlns:a16="http://schemas.microsoft.com/office/drawing/2014/main" id="{7BC7FBCB-22B7-D64D-AF58-E4E13822FBF0}"/>
              </a:ext>
            </a:extLst>
          </p:cNvPr>
          <p:cNvSpPr txBox="1">
            <a:spLocks/>
          </p:cNvSpPr>
          <p:nvPr/>
        </p:nvSpPr>
        <p:spPr>
          <a:xfrm>
            <a:off x="848878" y="866028"/>
            <a:ext cx="8133180" cy="579692"/>
          </a:xfrm>
          <a:prstGeom prst="rect">
            <a:avLst/>
          </a:prstGeom>
        </p:spPr>
        <p:txBody>
          <a:bodyPr vert="horz" lIns="27000" tIns="34290" rIns="68580" bIns="34290" rtlCol="0" anchor="b">
            <a:normAutofit/>
          </a:bodyPr>
          <a:lstStyle>
            <a:lvl1pPr algn="l" defTabSz="914400" rtl="0" eaLnBrk="1" latinLnBrk="0" hangingPunct="1">
              <a:lnSpc>
                <a:spcPct val="90000"/>
              </a:lnSpc>
              <a:spcBef>
                <a:spcPct val="0"/>
              </a:spcBef>
              <a:buNone/>
              <a:defRPr sz="36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sz="2100" dirty="0" err="1">
                <a:solidFill>
                  <a:schemeClr val="bg2">
                    <a:lumMod val="25000"/>
                  </a:schemeClr>
                </a:solidFill>
                <a:latin typeface="Trebuchet MS" panose="020B0603020202020204" pitchFamily="34" charset="0"/>
              </a:rPr>
              <a:t>Mécanisme</a:t>
            </a:r>
            <a:r>
              <a:rPr lang="en-GB" sz="2100" dirty="0">
                <a:solidFill>
                  <a:schemeClr val="bg2">
                    <a:lumMod val="25000"/>
                  </a:schemeClr>
                </a:solidFill>
                <a:latin typeface="Trebuchet MS" panose="020B0603020202020204" pitchFamily="34" charset="0"/>
              </a:rPr>
              <a:t> </a:t>
            </a:r>
            <a:r>
              <a:rPr lang="en-GB" sz="2100" dirty="0" err="1">
                <a:solidFill>
                  <a:schemeClr val="bg2">
                    <a:lumMod val="25000"/>
                  </a:schemeClr>
                </a:solidFill>
                <a:latin typeface="Trebuchet MS" panose="020B0603020202020204" pitchFamily="34" charset="0"/>
              </a:rPr>
              <a:t>d’action</a:t>
            </a:r>
            <a:r>
              <a:rPr lang="en-GB" sz="2100" dirty="0">
                <a:solidFill>
                  <a:schemeClr val="bg2">
                    <a:lumMod val="25000"/>
                  </a:schemeClr>
                </a:solidFill>
                <a:latin typeface="Trebuchet MS" panose="020B0603020202020204" pitchFamily="34" charset="0"/>
              </a:rPr>
              <a:t> de </a:t>
            </a:r>
            <a:r>
              <a:rPr lang="en-GB" sz="2100" dirty="0" err="1">
                <a:solidFill>
                  <a:schemeClr val="bg2">
                    <a:lumMod val="25000"/>
                  </a:schemeClr>
                </a:solidFill>
                <a:latin typeface="Trebuchet MS" panose="020B0603020202020204" pitchFamily="34" charset="0"/>
              </a:rPr>
              <a:t>rélugolix</a:t>
            </a:r>
            <a:endParaRPr lang="en-GB" sz="2100" dirty="0">
              <a:solidFill>
                <a:schemeClr val="bg2">
                  <a:lumMod val="25000"/>
                </a:schemeClr>
              </a:solidFill>
              <a:latin typeface="Trebuchet MS" panose="020B0603020202020204" pitchFamily="34" charset="0"/>
            </a:endParaRPr>
          </a:p>
        </p:txBody>
      </p:sp>
      <p:sp>
        <p:nvSpPr>
          <p:cNvPr id="137" name="Content Placeholder 8">
            <a:extLst>
              <a:ext uri="{FF2B5EF4-FFF2-40B4-BE49-F238E27FC236}">
                <a16:creationId xmlns:a16="http://schemas.microsoft.com/office/drawing/2014/main" id="{309A6652-AFDB-5640-94A1-2D45971D0417}"/>
              </a:ext>
            </a:extLst>
          </p:cNvPr>
          <p:cNvSpPr txBox="1">
            <a:spLocks/>
          </p:cNvSpPr>
          <p:nvPr/>
        </p:nvSpPr>
        <p:spPr>
          <a:xfrm>
            <a:off x="5151688" y="2343083"/>
            <a:ext cx="3143127" cy="800162"/>
          </a:xfrm>
          <a:prstGeom prst="rect">
            <a:avLst/>
          </a:prstGeom>
        </p:spPr>
        <p:txBody>
          <a:bodyPr vert="horz" lIns="35100" tIns="0" rIns="35100" bIns="0" rtlCol="0" anchor="t">
            <a:noAutofit/>
          </a:bodyPr>
          <a:lstStyle>
            <a:lvl1pPr marL="0" indent="0" algn="l" defTabSz="457200" rtl="0" eaLnBrk="1" latinLnBrk="0" hangingPunct="1">
              <a:lnSpc>
                <a:spcPct val="100000"/>
              </a:lnSpc>
              <a:spcBef>
                <a:spcPts val="0"/>
              </a:spcBef>
              <a:buFont typeface="Arial"/>
              <a:buNone/>
              <a:defRPr sz="2200" b="0" kern="1200">
                <a:solidFill>
                  <a:schemeClr val="tx1"/>
                </a:solidFill>
                <a:latin typeface="+mn-lt"/>
                <a:ea typeface="+mn-ea"/>
                <a:cs typeface="+mn-cs"/>
              </a:defRPr>
            </a:lvl1pPr>
            <a:lvl2pPr marL="230400" indent="-230400" algn="l" defTabSz="457200" rtl="0" eaLnBrk="1" latinLnBrk="0" hangingPunct="1">
              <a:lnSpc>
                <a:spcPct val="100000"/>
              </a:lnSpc>
              <a:spcBef>
                <a:spcPts val="600"/>
              </a:spcBef>
              <a:buFont typeface="Arial" panose="020B0604020202020204" pitchFamily="34" charset="0"/>
              <a:buChar char="•"/>
              <a:defRPr sz="2200" kern="1200">
                <a:solidFill>
                  <a:schemeClr val="tx1"/>
                </a:solidFill>
                <a:latin typeface="+mn-lt"/>
                <a:ea typeface="+mn-ea"/>
                <a:cs typeface="+mn-cs"/>
              </a:defRPr>
            </a:lvl2pPr>
            <a:lvl3pPr marL="685800" indent="-228600" algn="l" defTabSz="457200" rtl="0" eaLnBrk="1" latinLnBrk="0" hangingPunct="1">
              <a:lnSpc>
                <a:spcPct val="100000"/>
              </a:lnSpc>
              <a:spcBef>
                <a:spcPts val="0"/>
              </a:spcBef>
              <a:buFont typeface="Arial"/>
              <a:buChar char="•"/>
              <a:defRPr sz="1800" kern="1200">
                <a:solidFill>
                  <a:schemeClr val="tx1"/>
                </a:solidFill>
                <a:latin typeface="+mn-lt"/>
                <a:ea typeface="+mn-ea"/>
                <a:cs typeface="+mn-cs"/>
              </a:defRPr>
            </a:lvl3pPr>
            <a:lvl4pPr marL="1143000" indent="-228600" algn="l" defTabSz="457200" rtl="0" eaLnBrk="1" latinLnBrk="0" hangingPunct="1">
              <a:lnSpc>
                <a:spcPct val="100000"/>
              </a:lnSpc>
              <a:spcBef>
                <a:spcPts val="0"/>
              </a:spcBef>
              <a:buFont typeface="Arial"/>
              <a:buChar char="–"/>
              <a:tabLst/>
              <a:defRPr sz="1800" i="1" kern="1200">
                <a:solidFill>
                  <a:schemeClr val="tx1"/>
                </a:solidFill>
                <a:latin typeface="+mn-lt"/>
                <a:ea typeface="+mn-ea"/>
                <a:cs typeface="+mn-cs"/>
              </a:defRPr>
            </a:lvl4pPr>
            <a:lvl5pPr marL="1600200" indent="-228600" algn="l" defTabSz="457200" rtl="0" eaLnBrk="1" latinLnBrk="0" hangingPunct="1">
              <a:lnSpc>
                <a:spcPct val="100000"/>
              </a:lnSpc>
              <a:spcBef>
                <a:spcPts val="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50"/>
              </a:spcBef>
            </a:pPr>
            <a:endParaRPr lang="en-US" sz="900" dirty="0">
              <a:latin typeface="Verdana" panose="020B0604030504040204" pitchFamily="34" charset="0"/>
              <a:ea typeface="Verdana" panose="020B0604030504040204" pitchFamily="34" charset="0"/>
              <a:cs typeface="Verdana" panose="020B0604030504040204" pitchFamily="34" charset="0"/>
            </a:endParaRPr>
          </a:p>
        </p:txBody>
      </p:sp>
      <p:sp>
        <p:nvSpPr>
          <p:cNvPr id="32" name="Round Same-side Corner of Rectangle 63">
            <a:extLst>
              <a:ext uri="{FF2B5EF4-FFF2-40B4-BE49-F238E27FC236}">
                <a16:creationId xmlns:a16="http://schemas.microsoft.com/office/drawing/2014/main" id="{940868B8-6C13-4D92-98BE-C1B1CCE7B932}"/>
              </a:ext>
            </a:extLst>
          </p:cNvPr>
          <p:cNvSpPr/>
          <p:nvPr/>
        </p:nvSpPr>
        <p:spPr>
          <a:xfrm rot="10800000">
            <a:off x="2578590" y="2024674"/>
            <a:ext cx="5525280" cy="3369255"/>
          </a:xfrm>
          <a:prstGeom prst="round2SameRect">
            <a:avLst>
              <a:gd name="adj1" fmla="val 8434"/>
              <a:gd name="adj2" fmla="val 0"/>
            </a:avLst>
          </a:prstGeom>
          <a:solidFill>
            <a:schemeClr val="bg1"/>
          </a:solidFill>
          <a:ln w="38100">
            <a:gradFill flip="none" rotWithShape="1">
              <a:gsLst>
                <a:gs pos="100000">
                  <a:schemeClr val="accent1"/>
                </a:gs>
                <a:gs pos="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latin typeface="Verdana" panose="020B0604030504040204" pitchFamily="34" charset="0"/>
              <a:ea typeface="Verdana" panose="020B0604030504040204" pitchFamily="34" charset="0"/>
              <a:cs typeface="Verdana" panose="020B0604030504040204" pitchFamily="34" charset="0"/>
            </a:endParaRPr>
          </a:p>
        </p:txBody>
      </p:sp>
      <p:sp>
        <p:nvSpPr>
          <p:cNvPr id="33" name="Content Placeholder 8">
            <a:extLst>
              <a:ext uri="{FF2B5EF4-FFF2-40B4-BE49-F238E27FC236}">
                <a16:creationId xmlns:a16="http://schemas.microsoft.com/office/drawing/2014/main" id="{759FB15F-DC92-498A-92F1-61D5FBF4E84C}"/>
              </a:ext>
            </a:extLst>
          </p:cNvPr>
          <p:cNvSpPr txBox="1">
            <a:spLocks/>
          </p:cNvSpPr>
          <p:nvPr/>
        </p:nvSpPr>
        <p:spPr>
          <a:xfrm>
            <a:off x="4915468" y="2343083"/>
            <a:ext cx="3143127" cy="800162"/>
          </a:xfrm>
          <a:prstGeom prst="rect">
            <a:avLst/>
          </a:prstGeom>
        </p:spPr>
        <p:txBody>
          <a:bodyPr vert="horz" lIns="35100" tIns="0" rIns="35100" bIns="0" rtlCol="0" anchor="t">
            <a:noAutofit/>
          </a:bodyPr>
          <a:lstStyle>
            <a:lvl1pPr marL="0" indent="0" algn="l" defTabSz="457200" rtl="0" eaLnBrk="1" latinLnBrk="0" hangingPunct="1">
              <a:lnSpc>
                <a:spcPct val="100000"/>
              </a:lnSpc>
              <a:spcBef>
                <a:spcPts val="0"/>
              </a:spcBef>
              <a:buFont typeface="Arial"/>
              <a:buNone/>
              <a:defRPr sz="2200" b="0" kern="1200">
                <a:solidFill>
                  <a:schemeClr val="tx1"/>
                </a:solidFill>
                <a:latin typeface="+mn-lt"/>
                <a:ea typeface="+mn-ea"/>
                <a:cs typeface="+mn-cs"/>
              </a:defRPr>
            </a:lvl1pPr>
            <a:lvl2pPr marL="230400" indent="-230400" algn="l" defTabSz="457200" rtl="0" eaLnBrk="1" latinLnBrk="0" hangingPunct="1">
              <a:lnSpc>
                <a:spcPct val="100000"/>
              </a:lnSpc>
              <a:spcBef>
                <a:spcPts val="600"/>
              </a:spcBef>
              <a:buFont typeface="Arial" panose="020B0604020202020204" pitchFamily="34" charset="0"/>
              <a:buChar char="•"/>
              <a:defRPr sz="2200" kern="1200">
                <a:solidFill>
                  <a:schemeClr val="tx1"/>
                </a:solidFill>
                <a:latin typeface="+mn-lt"/>
                <a:ea typeface="+mn-ea"/>
                <a:cs typeface="+mn-cs"/>
              </a:defRPr>
            </a:lvl2pPr>
            <a:lvl3pPr marL="685800" indent="-228600" algn="l" defTabSz="457200" rtl="0" eaLnBrk="1" latinLnBrk="0" hangingPunct="1">
              <a:lnSpc>
                <a:spcPct val="100000"/>
              </a:lnSpc>
              <a:spcBef>
                <a:spcPts val="0"/>
              </a:spcBef>
              <a:buFont typeface="Arial"/>
              <a:buChar char="•"/>
              <a:defRPr sz="1800" kern="1200">
                <a:solidFill>
                  <a:schemeClr val="tx1"/>
                </a:solidFill>
                <a:latin typeface="+mn-lt"/>
                <a:ea typeface="+mn-ea"/>
                <a:cs typeface="+mn-cs"/>
              </a:defRPr>
            </a:lvl3pPr>
            <a:lvl4pPr marL="1143000" indent="-228600" algn="l" defTabSz="457200" rtl="0" eaLnBrk="1" latinLnBrk="0" hangingPunct="1">
              <a:lnSpc>
                <a:spcPct val="100000"/>
              </a:lnSpc>
              <a:spcBef>
                <a:spcPts val="0"/>
              </a:spcBef>
              <a:buFont typeface="Arial"/>
              <a:buChar char="–"/>
              <a:tabLst/>
              <a:defRPr sz="1800" i="1" kern="1200">
                <a:solidFill>
                  <a:schemeClr val="tx1"/>
                </a:solidFill>
                <a:latin typeface="+mn-lt"/>
                <a:ea typeface="+mn-ea"/>
                <a:cs typeface="+mn-cs"/>
              </a:defRPr>
            </a:lvl4pPr>
            <a:lvl5pPr marL="1600200" indent="-228600" algn="l" defTabSz="457200" rtl="0" eaLnBrk="1" latinLnBrk="0" hangingPunct="1">
              <a:lnSpc>
                <a:spcPct val="100000"/>
              </a:lnSpc>
              <a:spcBef>
                <a:spcPts val="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50"/>
              </a:spcBef>
            </a:pPr>
            <a:endParaRPr lang="en-US" sz="900" dirty="0">
              <a:latin typeface="Verdana" panose="020B0604030504040204" pitchFamily="34" charset="0"/>
              <a:ea typeface="Verdana" panose="020B0604030504040204" pitchFamily="34" charset="0"/>
              <a:cs typeface="Verdana" panose="020B0604030504040204" pitchFamily="34" charset="0"/>
            </a:endParaRPr>
          </a:p>
        </p:txBody>
      </p:sp>
      <p:pic>
        <p:nvPicPr>
          <p:cNvPr id="34" name="Picture 137">
            <a:extLst>
              <a:ext uri="{FF2B5EF4-FFF2-40B4-BE49-F238E27FC236}">
                <a16:creationId xmlns:a16="http://schemas.microsoft.com/office/drawing/2014/main" id="{8F6858ED-B63B-4FE8-B7E7-303FFA8E858D}"/>
              </a:ext>
            </a:extLst>
          </p:cNvPr>
          <p:cNvPicPr>
            <a:picLocks noChangeAspect="1"/>
          </p:cNvPicPr>
          <p:nvPr/>
        </p:nvPicPr>
        <p:blipFill rotWithShape="1">
          <a:blip r:embed="rId3">
            <a:extLst>
              <a:ext uri="{28A0092B-C50C-407E-A947-70E740481C1C}">
                <a14:useLocalDpi xmlns:a14="http://schemas.microsoft.com/office/drawing/2010/main" val="0"/>
              </a:ext>
            </a:extLst>
          </a:blip>
          <a:srcRect b="1141"/>
          <a:stretch/>
        </p:blipFill>
        <p:spPr>
          <a:xfrm>
            <a:off x="3066842" y="2287711"/>
            <a:ext cx="4891713" cy="3046649"/>
          </a:xfrm>
          <a:prstGeom prst="rect">
            <a:avLst/>
          </a:prstGeom>
          <a:ln>
            <a:noFill/>
          </a:ln>
        </p:spPr>
      </p:pic>
      <p:sp>
        <p:nvSpPr>
          <p:cNvPr id="35" name="TextBox 138">
            <a:extLst>
              <a:ext uri="{FF2B5EF4-FFF2-40B4-BE49-F238E27FC236}">
                <a16:creationId xmlns:a16="http://schemas.microsoft.com/office/drawing/2014/main" id="{C5B9B5F1-6DA6-4E81-8B4C-244E1DF04AF5}"/>
              </a:ext>
            </a:extLst>
          </p:cNvPr>
          <p:cNvSpPr txBox="1"/>
          <p:nvPr/>
        </p:nvSpPr>
        <p:spPr>
          <a:xfrm>
            <a:off x="6212806" y="2513123"/>
            <a:ext cx="1846571" cy="424732"/>
          </a:xfrm>
          <a:prstGeom prst="rect">
            <a:avLst/>
          </a:prstGeom>
          <a:noFill/>
        </p:spPr>
        <p:txBody>
          <a:bodyPr wrap="square" rtlCol="0" anchor="ctr">
            <a:spAutoFit/>
          </a:bodyPr>
          <a:lstStyle/>
          <a:p>
            <a:pPr>
              <a:lnSpc>
                <a:spcPct val="80000"/>
              </a:lnSpc>
              <a:defRPr/>
            </a:pPr>
            <a:r>
              <a:rPr lang="en-US" sz="900" b="1" dirty="0">
                <a:solidFill>
                  <a:srgbClr val="007A94"/>
                </a:solidFill>
                <a:latin typeface="Verdana" panose="020B0604030504040204" pitchFamily="34" charset="0"/>
                <a:ea typeface="Verdana" panose="020B0604030504040204" pitchFamily="34" charset="0"/>
                <a:cs typeface="Verdana" panose="020B0604030504040204" pitchFamily="34" charset="0"/>
              </a:rPr>
              <a:t>Gonadotropin-releasing hormone</a:t>
            </a:r>
          </a:p>
          <a:p>
            <a:pPr>
              <a:lnSpc>
                <a:spcPct val="80000"/>
              </a:lnSpc>
              <a:defRPr/>
            </a:pPr>
            <a:endParaRPr lang="en-US" sz="900" b="1" dirty="0">
              <a:solidFill>
                <a:srgbClr val="007A94"/>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TextBox 139">
            <a:extLst>
              <a:ext uri="{FF2B5EF4-FFF2-40B4-BE49-F238E27FC236}">
                <a16:creationId xmlns:a16="http://schemas.microsoft.com/office/drawing/2014/main" id="{D9EBF67B-F3D8-4B0F-BC02-0DEB6D0E5B68}"/>
              </a:ext>
            </a:extLst>
          </p:cNvPr>
          <p:cNvSpPr txBox="1"/>
          <p:nvPr/>
        </p:nvSpPr>
        <p:spPr>
          <a:xfrm>
            <a:off x="6306739" y="4354707"/>
            <a:ext cx="1827551" cy="313932"/>
          </a:xfrm>
          <a:prstGeom prst="rect">
            <a:avLst/>
          </a:prstGeom>
          <a:noFill/>
        </p:spPr>
        <p:txBody>
          <a:bodyPr wrap="square" rtlCol="0" anchor="b">
            <a:spAutoFit/>
          </a:bodyPr>
          <a:lstStyle/>
          <a:p>
            <a:pPr algn="ctr">
              <a:lnSpc>
                <a:spcPct val="80000"/>
              </a:lnSpc>
              <a:defRPr/>
            </a:pPr>
            <a:r>
              <a:rPr lang="en-US" sz="900" b="1" dirty="0" err="1">
                <a:solidFill>
                  <a:srgbClr val="FA2A50"/>
                </a:solidFill>
                <a:latin typeface="Verdana" panose="020B0604030504040204" pitchFamily="34" charset="0"/>
                <a:ea typeface="Verdana" panose="020B0604030504040204" pitchFamily="34" charset="0"/>
                <a:cs typeface="Verdana" panose="020B0604030504040204" pitchFamily="34" charset="0"/>
              </a:rPr>
              <a:t>Estrogène</a:t>
            </a:r>
            <a:r>
              <a:rPr lang="en-US" sz="900" b="1" dirty="0">
                <a:solidFill>
                  <a:srgbClr val="FA2A50"/>
                </a:solidFill>
                <a:latin typeface="Verdana" panose="020B0604030504040204" pitchFamily="34" charset="0"/>
                <a:ea typeface="Verdana" panose="020B0604030504040204" pitchFamily="34" charset="0"/>
                <a:cs typeface="Verdana" panose="020B0604030504040204" pitchFamily="34" charset="0"/>
              </a:rPr>
              <a:t> &amp; </a:t>
            </a:r>
          </a:p>
          <a:p>
            <a:pPr algn="ctr">
              <a:lnSpc>
                <a:spcPct val="80000"/>
              </a:lnSpc>
              <a:defRPr/>
            </a:pPr>
            <a:r>
              <a:rPr lang="en-US" sz="900" b="1" dirty="0" err="1">
                <a:solidFill>
                  <a:srgbClr val="FA2A50"/>
                </a:solidFill>
                <a:latin typeface="Verdana" panose="020B0604030504040204" pitchFamily="34" charset="0"/>
                <a:ea typeface="Verdana" panose="020B0604030504040204" pitchFamily="34" charset="0"/>
                <a:cs typeface="Verdana" panose="020B0604030504040204" pitchFamily="34" charset="0"/>
              </a:rPr>
              <a:t>progestérone</a:t>
            </a:r>
            <a:endParaRPr lang="en-US" sz="900" b="1" dirty="0">
              <a:solidFill>
                <a:srgbClr val="FA2A50"/>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Box 140">
            <a:extLst>
              <a:ext uri="{FF2B5EF4-FFF2-40B4-BE49-F238E27FC236}">
                <a16:creationId xmlns:a16="http://schemas.microsoft.com/office/drawing/2014/main" id="{BC8ACDA3-59F3-400A-8007-7E0FE7E09813}"/>
              </a:ext>
            </a:extLst>
          </p:cNvPr>
          <p:cNvSpPr txBox="1"/>
          <p:nvPr/>
        </p:nvSpPr>
        <p:spPr>
          <a:xfrm>
            <a:off x="3013818" y="4465506"/>
            <a:ext cx="1320368" cy="203133"/>
          </a:xfrm>
          <a:prstGeom prst="rect">
            <a:avLst/>
          </a:prstGeom>
          <a:noFill/>
        </p:spPr>
        <p:txBody>
          <a:bodyPr wrap="square" rtlCol="0" anchor="b">
            <a:spAutoFit/>
          </a:bodyPr>
          <a:lstStyle/>
          <a:p>
            <a:pPr algn="ctr">
              <a:lnSpc>
                <a:spcPct val="80000"/>
              </a:lnSpc>
              <a:defRPr/>
            </a:pPr>
            <a:r>
              <a:rPr lang="en-US" sz="900" b="1" dirty="0" err="1">
                <a:solidFill>
                  <a:srgbClr val="FA2A50"/>
                </a:solidFill>
                <a:latin typeface="Verdana" panose="020B0604030504040204" pitchFamily="34" charset="0"/>
                <a:ea typeface="Verdana" panose="020B0604030504040204" pitchFamily="34" charset="0"/>
                <a:cs typeface="Verdana" panose="020B0604030504040204" pitchFamily="34" charset="0"/>
              </a:rPr>
              <a:t>Testostérone</a:t>
            </a:r>
            <a:endParaRPr lang="en-US" sz="900" b="1" dirty="0">
              <a:solidFill>
                <a:srgbClr val="FA2A50"/>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TextBox 141">
            <a:extLst>
              <a:ext uri="{FF2B5EF4-FFF2-40B4-BE49-F238E27FC236}">
                <a16:creationId xmlns:a16="http://schemas.microsoft.com/office/drawing/2014/main" id="{88666227-CC8A-4A27-A938-73D0B14CD805}"/>
              </a:ext>
            </a:extLst>
          </p:cNvPr>
          <p:cNvSpPr txBox="1"/>
          <p:nvPr/>
        </p:nvSpPr>
        <p:spPr>
          <a:xfrm>
            <a:off x="5545257" y="3964881"/>
            <a:ext cx="1018411" cy="203133"/>
          </a:xfrm>
          <a:prstGeom prst="rect">
            <a:avLst/>
          </a:prstGeom>
          <a:noFill/>
        </p:spPr>
        <p:txBody>
          <a:bodyPr wrap="square" rtlCol="0" anchor="ctr">
            <a:spAutoFit/>
          </a:bodyPr>
          <a:lstStyle/>
          <a:p>
            <a:pPr>
              <a:lnSpc>
                <a:spcPct val="80000"/>
              </a:lnSpc>
              <a:defRPr/>
            </a:pPr>
            <a:r>
              <a:rPr lang="en-US" sz="900" b="1" dirty="0">
                <a:solidFill>
                  <a:srgbClr val="EA7125"/>
                </a:solidFill>
                <a:latin typeface="Verdana" panose="020B0604030504040204" pitchFamily="34" charset="0"/>
                <a:ea typeface="Verdana" panose="020B0604030504040204" pitchFamily="34" charset="0"/>
                <a:cs typeface="Verdana" panose="020B0604030504040204" pitchFamily="34" charset="0"/>
              </a:rPr>
              <a:t>LH &amp; FSH</a:t>
            </a:r>
          </a:p>
        </p:txBody>
      </p:sp>
      <p:sp>
        <p:nvSpPr>
          <p:cNvPr id="40" name="Oval 143">
            <a:extLst>
              <a:ext uri="{FF2B5EF4-FFF2-40B4-BE49-F238E27FC236}">
                <a16:creationId xmlns:a16="http://schemas.microsoft.com/office/drawing/2014/main" id="{3752FDC6-1995-4FF1-A583-C6774134E5AC}"/>
              </a:ext>
            </a:extLst>
          </p:cNvPr>
          <p:cNvSpPr/>
          <p:nvPr/>
        </p:nvSpPr>
        <p:spPr>
          <a:xfrm>
            <a:off x="5497580" y="2122573"/>
            <a:ext cx="685800" cy="654242"/>
          </a:xfrm>
          <a:prstGeom prst="ellipse">
            <a:avLst/>
          </a:prstGeom>
          <a:solidFill>
            <a:schemeClr val="accent3"/>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defRPr/>
            </a:pPr>
            <a:r>
              <a:rPr lang="en-US" sz="900" b="1" dirty="0">
                <a:solidFill>
                  <a:prstClr val="white"/>
                </a:solidFill>
                <a:latin typeface="Verdana" panose="020B0604030504040204" pitchFamily="34" charset="0"/>
                <a:ea typeface="Verdana" panose="020B0604030504040204" pitchFamily="34" charset="0"/>
                <a:cs typeface="Verdana" panose="020B0604030504040204" pitchFamily="34" charset="0"/>
              </a:rPr>
              <a:t>GnRH</a:t>
            </a:r>
          </a:p>
        </p:txBody>
      </p:sp>
      <p:sp>
        <p:nvSpPr>
          <p:cNvPr id="41" name="Minus 144">
            <a:extLst>
              <a:ext uri="{FF2B5EF4-FFF2-40B4-BE49-F238E27FC236}">
                <a16:creationId xmlns:a16="http://schemas.microsoft.com/office/drawing/2014/main" id="{CB506B4E-5E6E-4307-AC31-E3ED68B66AE2}"/>
              </a:ext>
            </a:extLst>
          </p:cNvPr>
          <p:cNvSpPr>
            <a:spLocks noChangeAspect="1"/>
          </p:cNvSpPr>
          <p:nvPr/>
        </p:nvSpPr>
        <p:spPr bwMode="auto">
          <a:xfrm>
            <a:off x="3584474" y="4748429"/>
            <a:ext cx="179054" cy="169073"/>
          </a:xfrm>
          <a:prstGeom prst="mathMinus">
            <a:avLst/>
          </a:prstGeom>
          <a:solidFill>
            <a:schemeClr val="accent5"/>
          </a:solidFill>
          <a:ln w="38100" cap="rnd" cmpd="sng" algn="ctr">
            <a:noFill/>
            <a:prstDash val="solid"/>
            <a:round/>
            <a:headEnd type="none" w="med" len="med"/>
            <a:tailEnd type="none" w="med" len="med"/>
          </a:ln>
          <a:effectLst/>
        </p:spPr>
        <p:txBody>
          <a:bodyPr vert="horz" wrap="square" lIns="58783" tIns="29392" rIns="58783" bIns="29392" numCol="1" rtlCol="0" anchor="t" anchorCtr="0" compatLnSpc="1">
            <a:prstTxWarp prst="textNoShape">
              <a:avLst/>
            </a:prstTxWarp>
          </a:bodyPr>
          <a:lstStyle/>
          <a:p>
            <a:pPr defTabSz="587799">
              <a:defRPr/>
            </a:pPr>
            <a:endParaRPr lang="en-US" sz="900" dirty="0">
              <a:solidFill>
                <a:srgbClr val="75BD32"/>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Oval 145">
            <a:extLst>
              <a:ext uri="{FF2B5EF4-FFF2-40B4-BE49-F238E27FC236}">
                <a16:creationId xmlns:a16="http://schemas.microsoft.com/office/drawing/2014/main" id="{8B4EC6EC-5B36-4BBC-B3A3-F7BD9010526D}"/>
              </a:ext>
            </a:extLst>
          </p:cNvPr>
          <p:cNvSpPr/>
          <p:nvPr/>
        </p:nvSpPr>
        <p:spPr>
          <a:xfrm>
            <a:off x="3525823" y="4682112"/>
            <a:ext cx="301752" cy="301704"/>
          </a:xfrm>
          <a:prstGeom prst="ellipse">
            <a:avLst/>
          </a:prstGeom>
          <a:noFill/>
          <a:ln w="571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inus 34">
            <a:extLst>
              <a:ext uri="{FF2B5EF4-FFF2-40B4-BE49-F238E27FC236}">
                <a16:creationId xmlns:a16="http://schemas.microsoft.com/office/drawing/2014/main" id="{F6B24099-AACF-40AD-A24D-92261F2B9315}"/>
              </a:ext>
            </a:extLst>
          </p:cNvPr>
          <p:cNvSpPr>
            <a:spLocks noChangeAspect="1"/>
          </p:cNvSpPr>
          <p:nvPr/>
        </p:nvSpPr>
        <p:spPr bwMode="auto">
          <a:xfrm>
            <a:off x="7130988" y="4748429"/>
            <a:ext cx="179054" cy="169073"/>
          </a:xfrm>
          <a:prstGeom prst="mathMinus">
            <a:avLst/>
          </a:prstGeom>
          <a:solidFill>
            <a:schemeClr val="accent5"/>
          </a:solidFill>
          <a:ln w="38100" cap="rnd" cmpd="sng" algn="ctr">
            <a:noFill/>
            <a:prstDash val="solid"/>
            <a:round/>
            <a:headEnd type="none" w="med" len="med"/>
            <a:tailEnd type="none" w="med" len="med"/>
          </a:ln>
          <a:effectLst/>
        </p:spPr>
        <p:txBody>
          <a:bodyPr vert="horz" wrap="square" lIns="58783" tIns="29392" rIns="58783" bIns="29392" numCol="1" rtlCol="0" anchor="t" anchorCtr="0" compatLnSpc="1">
            <a:prstTxWarp prst="textNoShape">
              <a:avLst/>
            </a:prstTxWarp>
          </a:bodyPr>
          <a:lstStyle/>
          <a:p>
            <a:pPr defTabSz="587799">
              <a:defRPr/>
            </a:pPr>
            <a:endParaRPr lang="en-US" sz="900" dirty="0">
              <a:solidFill>
                <a:srgbClr val="75BD32"/>
              </a:solidFill>
              <a:latin typeface="Verdana" panose="020B0604030504040204" pitchFamily="34" charset="0"/>
              <a:ea typeface="Verdana" panose="020B0604030504040204" pitchFamily="34" charset="0"/>
              <a:cs typeface="Verdana" panose="020B0604030504040204" pitchFamily="34" charset="0"/>
            </a:endParaRPr>
          </a:p>
        </p:txBody>
      </p:sp>
      <p:sp>
        <p:nvSpPr>
          <p:cNvPr id="45" name="Oval 147">
            <a:extLst>
              <a:ext uri="{FF2B5EF4-FFF2-40B4-BE49-F238E27FC236}">
                <a16:creationId xmlns:a16="http://schemas.microsoft.com/office/drawing/2014/main" id="{DAAEB1CF-DB95-468C-99E6-39AD8757B686}"/>
              </a:ext>
            </a:extLst>
          </p:cNvPr>
          <p:cNvSpPr/>
          <p:nvPr/>
        </p:nvSpPr>
        <p:spPr>
          <a:xfrm>
            <a:off x="7072337" y="4682112"/>
            <a:ext cx="301752" cy="301704"/>
          </a:xfrm>
          <a:prstGeom prst="ellipse">
            <a:avLst/>
          </a:prstGeom>
          <a:noFill/>
          <a:ln w="571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Multiply 37">
            <a:extLst>
              <a:ext uri="{FF2B5EF4-FFF2-40B4-BE49-F238E27FC236}">
                <a16:creationId xmlns:a16="http://schemas.microsoft.com/office/drawing/2014/main" id="{FCEE5938-F750-4875-916F-D2386F5A1BDD}"/>
              </a:ext>
            </a:extLst>
          </p:cNvPr>
          <p:cNvSpPr>
            <a:spLocks noChangeAspect="1"/>
          </p:cNvSpPr>
          <p:nvPr/>
        </p:nvSpPr>
        <p:spPr bwMode="auto">
          <a:xfrm>
            <a:off x="5020064" y="3473335"/>
            <a:ext cx="210623" cy="198881"/>
          </a:xfrm>
          <a:prstGeom prst="mathMultiply">
            <a:avLst/>
          </a:prstGeom>
          <a:solidFill>
            <a:schemeClr val="accent3"/>
          </a:solidFill>
          <a:ln w="38100" cap="rnd" cmpd="sng" algn="ctr">
            <a:solidFill>
              <a:schemeClr val="accent3">
                <a:lumMod val="75000"/>
              </a:schemeClr>
            </a:solidFill>
            <a:prstDash val="solid"/>
            <a:round/>
            <a:headEnd type="none" w="med" len="med"/>
            <a:tailEnd type="none" w="med" len="med"/>
          </a:ln>
          <a:effectLst/>
        </p:spPr>
        <p:txBody>
          <a:bodyPr vert="horz" wrap="square" lIns="58783" tIns="29392" rIns="58783" bIns="29392" numCol="1" rtlCol="0" anchor="t" anchorCtr="0" compatLnSpc="1">
            <a:prstTxWarp prst="textNoShape">
              <a:avLst/>
            </a:prstTxWarp>
          </a:bodyPr>
          <a:lstStyle/>
          <a:p>
            <a:pPr defTabSz="587799">
              <a:defRPr/>
            </a:pPr>
            <a:endParaRPr lang="en-US" sz="900" dirty="0">
              <a:solidFill>
                <a:srgbClr val="75BD32"/>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Oval 149">
            <a:extLst>
              <a:ext uri="{FF2B5EF4-FFF2-40B4-BE49-F238E27FC236}">
                <a16:creationId xmlns:a16="http://schemas.microsoft.com/office/drawing/2014/main" id="{38E226F6-E824-4928-90D0-A10372ED7839}"/>
              </a:ext>
            </a:extLst>
          </p:cNvPr>
          <p:cNvSpPr/>
          <p:nvPr/>
        </p:nvSpPr>
        <p:spPr>
          <a:xfrm>
            <a:off x="4995138" y="3445454"/>
            <a:ext cx="296355" cy="294894"/>
          </a:xfrm>
          <a:prstGeom prst="ellipse">
            <a:avLst/>
          </a:prstGeom>
          <a:noFill/>
          <a:ln w="57150" cmpd="sng">
            <a:solidFill>
              <a:schemeClr val="accent3">
                <a:lumMod val="75000"/>
              </a:schemeClr>
            </a:solidFill>
          </a:ln>
          <a:effectLst>
            <a:outerShdw dist="38100" dir="18900000" algn="bl"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8" name="Elbow Connector 79">
            <a:extLst>
              <a:ext uri="{FF2B5EF4-FFF2-40B4-BE49-F238E27FC236}">
                <a16:creationId xmlns:a16="http://schemas.microsoft.com/office/drawing/2014/main" id="{9308B285-BF64-4A8E-8C9C-6F3510F8B3AC}"/>
              </a:ext>
            </a:extLst>
          </p:cNvPr>
          <p:cNvCxnSpPr/>
          <p:nvPr/>
        </p:nvCxnSpPr>
        <p:spPr>
          <a:xfrm flipV="1">
            <a:off x="4835817" y="4833324"/>
            <a:ext cx="383160"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9" name="Elbow Connector 86">
            <a:extLst>
              <a:ext uri="{FF2B5EF4-FFF2-40B4-BE49-F238E27FC236}">
                <a16:creationId xmlns:a16="http://schemas.microsoft.com/office/drawing/2014/main" id="{8A3BD2B9-E95A-4325-ACD1-61C74AEB43C3}"/>
              </a:ext>
            </a:extLst>
          </p:cNvPr>
          <p:cNvCxnSpPr/>
          <p:nvPr/>
        </p:nvCxnSpPr>
        <p:spPr>
          <a:xfrm flipH="1" flipV="1">
            <a:off x="5616258" y="4833325"/>
            <a:ext cx="383647"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Connector 152">
            <a:extLst>
              <a:ext uri="{FF2B5EF4-FFF2-40B4-BE49-F238E27FC236}">
                <a16:creationId xmlns:a16="http://schemas.microsoft.com/office/drawing/2014/main" id="{1BD9A43C-B516-4BDB-BE7E-CD9D235F8B57}"/>
              </a:ext>
            </a:extLst>
          </p:cNvPr>
          <p:cNvCxnSpPr>
            <a:cxnSpLocks/>
          </p:cNvCxnSpPr>
          <p:nvPr/>
        </p:nvCxnSpPr>
        <p:spPr>
          <a:xfrm>
            <a:off x="5411342" y="3778734"/>
            <a:ext cx="0" cy="522197"/>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153">
            <a:extLst>
              <a:ext uri="{FF2B5EF4-FFF2-40B4-BE49-F238E27FC236}">
                <a16:creationId xmlns:a16="http://schemas.microsoft.com/office/drawing/2014/main" id="{24CDF6B3-F55A-4BC5-8212-9F2D499E64DB}"/>
              </a:ext>
            </a:extLst>
          </p:cNvPr>
          <p:cNvCxnSpPr/>
          <p:nvPr/>
        </p:nvCxnSpPr>
        <p:spPr>
          <a:xfrm>
            <a:off x="5210330" y="4300930"/>
            <a:ext cx="0" cy="532392"/>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2" name="Straight Connector 154">
            <a:extLst>
              <a:ext uri="{FF2B5EF4-FFF2-40B4-BE49-F238E27FC236}">
                <a16:creationId xmlns:a16="http://schemas.microsoft.com/office/drawing/2014/main" id="{5B59353F-90B0-477C-97F4-08FB1D93DD1A}"/>
              </a:ext>
            </a:extLst>
          </p:cNvPr>
          <p:cNvCxnSpPr/>
          <p:nvPr/>
        </p:nvCxnSpPr>
        <p:spPr>
          <a:xfrm flipH="1">
            <a:off x="5210330" y="4300930"/>
            <a:ext cx="414576" cy="0"/>
          </a:xfrm>
          <a:prstGeom prst="line">
            <a:avLst/>
          </a:prstGeom>
          <a:ln cap="rnd">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Connector 155">
            <a:extLst>
              <a:ext uri="{FF2B5EF4-FFF2-40B4-BE49-F238E27FC236}">
                <a16:creationId xmlns:a16="http://schemas.microsoft.com/office/drawing/2014/main" id="{2949A3BA-11A2-43FF-9310-BA65BB9740DC}"/>
              </a:ext>
            </a:extLst>
          </p:cNvPr>
          <p:cNvCxnSpPr/>
          <p:nvPr/>
        </p:nvCxnSpPr>
        <p:spPr>
          <a:xfrm>
            <a:off x="5625842" y="4300930"/>
            <a:ext cx="0" cy="532392"/>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4" name="Oval 156">
            <a:extLst>
              <a:ext uri="{FF2B5EF4-FFF2-40B4-BE49-F238E27FC236}">
                <a16:creationId xmlns:a16="http://schemas.microsoft.com/office/drawing/2014/main" id="{48EFBF1A-7395-4F3F-AE8E-9C635229A5F3}"/>
              </a:ext>
            </a:extLst>
          </p:cNvPr>
          <p:cNvSpPr/>
          <p:nvPr/>
        </p:nvSpPr>
        <p:spPr>
          <a:xfrm>
            <a:off x="5247515" y="3886601"/>
            <a:ext cx="327655" cy="33356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5" name="Oval 157">
            <a:extLst>
              <a:ext uri="{FF2B5EF4-FFF2-40B4-BE49-F238E27FC236}">
                <a16:creationId xmlns:a16="http://schemas.microsoft.com/office/drawing/2014/main" id="{7944198D-4CE5-4F1A-A8A4-E27A706D4A43}"/>
              </a:ext>
            </a:extLst>
          </p:cNvPr>
          <p:cNvSpPr/>
          <p:nvPr/>
        </p:nvSpPr>
        <p:spPr>
          <a:xfrm>
            <a:off x="5047855" y="4377075"/>
            <a:ext cx="327655" cy="33356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6" name="Oval 158">
            <a:extLst>
              <a:ext uri="{FF2B5EF4-FFF2-40B4-BE49-F238E27FC236}">
                <a16:creationId xmlns:a16="http://schemas.microsoft.com/office/drawing/2014/main" id="{BE9DAC25-F935-47CD-BCA5-BB3D2307FE71}"/>
              </a:ext>
            </a:extLst>
          </p:cNvPr>
          <p:cNvSpPr/>
          <p:nvPr/>
        </p:nvSpPr>
        <p:spPr>
          <a:xfrm>
            <a:off x="5462253" y="4377075"/>
            <a:ext cx="327655" cy="33356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 name="Multiply 40">
            <a:extLst>
              <a:ext uri="{FF2B5EF4-FFF2-40B4-BE49-F238E27FC236}">
                <a16:creationId xmlns:a16="http://schemas.microsoft.com/office/drawing/2014/main" id="{33385715-7F1D-40DD-A587-3F55E0A5D3E5}"/>
              </a:ext>
            </a:extLst>
          </p:cNvPr>
          <p:cNvSpPr>
            <a:spLocks/>
          </p:cNvSpPr>
          <p:nvPr/>
        </p:nvSpPr>
        <p:spPr bwMode="auto">
          <a:xfrm>
            <a:off x="5337914" y="3987593"/>
            <a:ext cx="137160" cy="137160"/>
          </a:xfrm>
          <a:prstGeom prst="mathMultiply">
            <a:avLst/>
          </a:prstGeom>
          <a:gradFill flip="none" rotWithShape="1">
            <a:gsLst>
              <a:gs pos="0">
                <a:schemeClr val="accent1"/>
              </a:gs>
              <a:gs pos="100000">
                <a:schemeClr val="accent2"/>
              </a:gs>
            </a:gsLst>
            <a:lin ang="0" scaled="1"/>
            <a:tileRect/>
          </a:gradFill>
          <a:ln w="38100" cap="rnd" cmpd="sng" algn="ctr">
            <a:noFill/>
            <a:prstDash val="solid"/>
            <a:round/>
            <a:headEnd type="none" w="med" len="med"/>
            <a:tailEnd type="none" w="med" len="med"/>
          </a:ln>
          <a:effectLst/>
        </p:spPr>
        <p:txBody>
          <a:bodyPr vert="horz" wrap="square" lIns="58783" tIns="29392" rIns="58783" bIns="29392" numCol="1" rtlCol="0" anchor="t" anchorCtr="0" compatLnSpc="1">
            <a:prstTxWarp prst="textNoShape">
              <a:avLst/>
            </a:prstTxWarp>
          </a:bodyPr>
          <a:lstStyle/>
          <a:p>
            <a:pPr defTabSz="587799">
              <a:defRPr/>
            </a:pPr>
            <a:endParaRPr lang="en-US" sz="900" dirty="0">
              <a:solidFill>
                <a:srgbClr val="75BD32"/>
              </a:solidFill>
              <a:latin typeface="Verdana" panose="020B0604030504040204" pitchFamily="34" charset="0"/>
              <a:ea typeface="Verdana" panose="020B0604030504040204" pitchFamily="34" charset="0"/>
              <a:cs typeface="Verdana" panose="020B0604030504040204" pitchFamily="34" charset="0"/>
            </a:endParaRPr>
          </a:p>
        </p:txBody>
      </p:sp>
      <p:sp>
        <p:nvSpPr>
          <p:cNvPr id="58" name="Oval 160">
            <a:extLst>
              <a:ext uri="{FF2B5EF4-FFF2-40B4-BE49-F238E27FC236}">
                <a16:creationId xmlns:a16="http://schemas.microsoft.com/office/drawing/2014/main" id="{555991DF-D598-46A3-92B2-24FAD1660229}"/>
              </a:ext>
            </a:extLst>
          </p:cNvPr>
          <p:cNvSpPr/>
          <p:nvPr/>
        </p:nvSpPr>
        <p:spPr>
          <a:xfrm>
            <a:off x="5291735" y="3939345"/>
            <a:ext cx="229518" cy="233660"/>
          </a:xfrm>
          <a:prstGeom prst="ellipse">
            <a:avLst/>
          </a:prstGeom>
          <a:noFill/>
          <a:ln w="57150" cmpd="sng">
            <a:gradFill flip="none" rotWithShape="1">
              <a:gsLst>
                <a:gs pos="0">
                  <a:schemeClr val="accent1"/>
                </a:gs>
                <a:gs pos="100000">
                  <a:schemeClr val="accent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9" name="Multiply 43">
            <a:extLst>
              <a:ext uri="{FF2B5EF4-FFF2-40B4-BE49-F238E27FC236}">
                <a16:creationId xmlns:a16="http://schemas.microsoft.com/office/drawing/2014/main" id="{E6B8730D-2F39-46F8-948A-ACD158147EF3}"/>
              </a:ext>
            </a:extLst>
          </p:cNvPr>
          <p:cNvSpPr>
            <a:spLocks/>
          </p:cNvSpPr>
          <p:nvPr/>
        </p:nvSpPr>
        <p:spPr bwMode="auto">
          <a:xfrm>
            <a:off x="5141920" y="4474972"/>
            <a:ext cx="137160" cy="137160"/>
          </a:xfrm>
          <a:prstGeom prst="mathMultiply">
            <a:avLst/>
          </a:prstGeom>
          <a:gradFill flip="none" rotWithShape="1">
            <a:gsLst>
              <a:gs pos="0">
                <a:schemeClr val="accent1"/>
              </a:gs>
              <a:gs pos="100000">
                <a:schemeClr val="accent2"/>
              </a:gs>
            </a:gsLst>
            <a:lin ang="0" scaled="1"/>
            <a:tileRect/>
          </a:gradFill>
          <a:ln w="38100" cap="rnd" cmpd="sng" algn="ctr">
            <a:noFill/>
            <a:prstDash val="solid"/>
            <a:round/>
            <a:headEnd type="none" w="med" len="med"/>
            <a:tailEnd type="none" w="med" len="med"/>
          </a:ln>
          <a:effectLst/>
        </p:spPr>
        <p:txBody>
          <a:bodyPr vert="horz" wrap="square" lIns="58783" tIns="29392" rIns="58783" bIns="29392" numCol="1" rtlCol="0" anchor="t" anchorCtr="0" compatLnSpc="1">
            <a:prstTxWarp prst="textNoShape">
              <a:avLst/>
            </a:prstTxWarp>
          </a:bodyPr>
          <a:lstStyle/>
          <a:p>
            <a:pPr defTabSz="587799">
              <a:defRPr/>
            </a:pPr>
            <a:endParaRPr lang="en-US" sz="900" dirty="0">
              <a:solidFill>
                <a:srgbClr val="75BD32"/>
              </a:solidFill>
              <a:latin typeface="Verdana" panose="020B0604030504040204" pitchFamily="34" charset="0"/>
              <a:ea typeface="Verdana" panose="020B0604030504040204" pitchFamily="34" charset="0"/>
              <a:cs typeface="Verdana" panose="020B0604030504040204" pitchFamily="34" charset="0"/>
            </a:endParaRPr>
          </a:p>
        </p:txBody>
      </p:sp>
      <p:sp>
        <p:nvSpPr>
          <p:cNvPr id="60" name="Oval 162">
            <a:extLst>
              <a:ext uri="{FF2B5EF4-FFF2-40B4-BE49-F238E27FC236}">
                <a16:creationId xmlns:a16="http://schemas.microsoft.com/office/drawing/2014/main" id="{798CF919-C30D-46FF-9775-ED6541A0370E}"/>
              </a:ext>
            </a:extLst>
          </p:cNvPr>
          <p:cNvSpPr/>
          <p:nvPr/>
        </p:nvSpPr>
        <p:spPr>
          <a:xfrm>
            <a:off x="5095741" y="4426723"/>
            <a:ext cx="229518" cy="233660"/>
          </a:xfrm>
          <a:prstGeom prst="ellipse">
            <a:avLst/>
          </a:prstGeom>
          <a:noFill/>
          <a:ln w="57150" cmpd="sng">
            <a:gradFill flip="none" rotWithShape="1">
              <a:gsLst>
                <a:gs pos="0">
                  <a:schemeClr val="accent1"/>
                </a:gs>
                <a:gs pos="100000">
                  <a:schemeClr val="accent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61" name="Multiply 46">
            <a:extLst>
              <a:ext uri="{FF2B5EF4-FFF2-40B4-BE49-F238E27FC236}">
                <a16:creationId xmlns:a16="http://schemas.microsoft.com/office/drawing/2014/main" id="{0E9A1F42-18B1-40AE-92B3-D0EA42BDC9F2}"/>
              </a:ext>
            </a:extLst>
          </p:cNvPr>
          <p:cNvSpPr>
            <a:spLocks/>
          </p:cNvSpPr>
          <p:nvPr/>
        </p:nvSpPr>
        <p:spPr bwMode="auto">
          <a:xfrm>
            <a:off x="5558877" y="4474972"/>
            <a:ext cx="137160" cy="137160"/>
          </a:xfrm>
          <a:prstGeom prst="mathMultiply">
            <a:avLst/>
          </a:prstGeom>
          <a:gradFill flip="none" rotWithShape="1">
            <a:gsLst>
              <a:gs pos="0">
                <a:schemeClr val="accent1"/>
              </a:gs>
              <a:gs pos="100000">
                <a:schemeClr val="accent2"/>
              </a:gs>
            </a:gsLst>
            <a:lin ang="0" scaled="1"/>
            <a:tileRect/>
          </a:gradFill>
          <a:ln w="38100" cap="rnd" cmpd="sng" algn="ctr">
            <a:noFill/>
            <a:prstDash val="solid"/>
            <a:round/>
            <a:headEnd type="none" w="med" len="med"/>
            <a:tailEnd type="none" w="med" len="med"/>
          </a:ln>
          <a:effectLst/>
        </p:spPr>
        <p:txBody>
          <a:bodyPr vert="horz" wrap="square" lIns="58783" tIns="29392" rIns="58783" bIns="29392" numCol="1" rtlCol="0" anchor="t" anchorCtr="0" compatLnSpc="1">
            <a:prstTxWarp prst="textNoShape">
              <a:avLst/>
            </a:prstTxWarp>
          </a:bodyPr>
          <a:lstStyle/>
          <a:p>
            <a:pPr defTabSz="587799">
              <a:defRPr/>
            </a:pPr>
            <a:endParaRPr lang="en-US" sz="900" dirty="0">
              <a:solidFill>
                <a:srgbClr val="75BD32"/>
              </a:solidFill>
              <a:latin typeface="Verdana" panose="020B0604030504040204" pitchFamily="34" charset="0"/>
              <a:ea typeface="Verdana" panose="020B0604030504040204" pitchFamily="34" charset="0"/>
              <a:cs typeface="Verdana" panose="020B0604030504040204" pitchFamily="34" charset="0"/>
            </a:endParaRPr>
          </a:p>
        </p:txBody>
      </p:sp>
      <p:sp>
        <p:nvSpPr>
          <p:cNvPr id="63" name="Oval 164">
            <a:extLst>
              <a:ext uri="{FF2B5EF4-FFF2-40B4-BE49-F238E27FC236}">
                <a16:creationId xmlns:a16="http://schemas.microsoft.com/office/drawing/2014/main" id="{0931E9E9-987B-4488-9688-2800F472CC50}"/>
              </a:ext>
            </a:extLst>
          </p:cNvPr>
          <p:cNvSpPr/>
          <p:nvPr/>
        </p:nvSpPr>
        <p:spPr>
          <a:xfrm>
            <a:off x="5512698" y="4426723"/>
            <a:ext cx="229518" cy="233660"/>
          </a:xfrm>
          <a:prstGeom prst="ellipse">
            <a:avLst/>
          </a:prstGeom>
          <a:noFill/>
          <a:ln w="57150" cmpd="sng">
            <a:gradFill flip="none" rotWithShape="1">
              <a:gsLst>
                <a:gs pos="0">
                  <a:schemeClr val="accent1"/>
                </a:gs>
                <a:gs pos="100000">
                  <a:schemeClr val="accent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65" name="TextBox 165">
            <a:extLst>
              <a:ext uri="{FF2B5EF4-FFF2-40B4-BE49-F238E27FC236}">
                <a16:creationId xmlns:a16="http://schemas.microsoft.com/office/drawing/2014/main" id="{0AB242FF-6551-4EB0-9C9D-E4BB27EE2C25}"/>
              </a:ext>
            </a:extLst>
          </p:cNvPr>
          <p:cNvSpPr txBox="1"/>
          <p:nvPr/>
        </p:nvSpPr>
        <p:spPr>
          <a:xfrm>
            <a:off x="3935021" y="2236718"/>
            <a:ext cx="1734849" cy="203133"/>
          </a:xfrm>
          <a:prstGeom prst="rect">
            <a:avLst/>
          </a:prstGeom>
          <a:noFill/>
        </p:spPr>
        <p:txBody>
          <a:bodyPr wrap="square" rtlCol="0" anchor="ctr">
            <a:spAutoFit/>
          </a:bodyPr>
          <a:lstStyle/>
          <a:p>
            <a:pPr algn="ctr">
              <a:lnSpc>
                <a:spcPct val="80000"/>
              </a:lnSpc>
              <a:defRPr/>
            </a:pPr>
            <a:r>
              <a:rPr lang="en-US" sz="900" b="1" dirty="0">
                <a:solidFill>
                  <a:srgbClr val="394A59"/>
                </a:solidFill>
                <a:latin typeface="Verdana" panose="020B0604030504040204" pitchFamily="34" charset="0"/>
                <a:ea typeface="Verdana" panose="020B0604030504040204" pitchFamily="34" charset="0"/>
                <a:cs typeface="Verdana" panose="020B0604030504040204" pitchFamily="34" charset="0"/>
              </a:rPr>
              <a:t>Hypothalamus</a:t>
            </a:r>
          </a:p>
        </p:txBody>
      </p:sp>
      <p:sp>
        <p:nvSpPr>
          <p:cNvPr id="66" name="TextBox 166">
            <a:extLst>
              <a:ext uri="{FF2B5EF4-FFF2-40B4-BE49-F238E27FC236}">
                <a16:creationId xmlns:a16="http://schemas.microsoft.com/office/drawing/2014/main" id="{E6DB8D9D-0965-4A04-A376-029D1C5255BD}"/>
              </a:ext>
            </a:extLst>
          </p:cNvPr>
          <p:cNvSpPr txBox="1"/>
          <p:nvPr/>
        </p:nvSpPr>
        <p:spPr>
          <a:xfrm>
            <a:off x="5596830" y="5195829"/>
            <a:ext cx="1289071" cy="203133"/>
          </a:xfrm>
          <a:prstGeom prst="rect">
            <a:avLst/>
          </a:prstGeom>
          <a:noFill/>
        </p:spPr>
        <p:txBody>
          <a:bodyPr wrap="square" rtlCol="0" anchor="t">
            <a:spAutoFit/>
          </a:bodyPr>
          <a:lstStyle/>
          <a:p>
            <a:pPr algn="ctr">
              <a:lnSpc>
                <a:spcPct val="80000"/>
              </a:lnSpc>
              <a:defRPr/>
            </a:pPr>
            <a:r>
              <a:rPr lang="en-US" sz="900" b="1" dirty="0" err="1">
                <a:solidFill>
                  <a:srgbClr val="394A59"/>
                </a:solidFill>
                <a:latin typeface="Verdana" panose="020B0604030504040204" pitchFamily="34" charset="0"/>
                <a:ea typeface="Verdana" panose="020B0604030504040204" pitchFamily="34" charset="0"/>
                <a:cs typeface="Verdana" panose="020B0604030504040204" pitchFamily="34" charset="0"/>
              </a:rPr>
              <a:t>Ovaires</a:t>
            </a:r>
            <a:endParaRPr lang="en-US" sz="900" b="1"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sp>
        <p:nvSpPr>
          <p:cNvPr id="67" name="TextBox 167">
            <a:extLst>
              <a:ext uri="{FF2B5EF4-FFF2-40B4-BE49-F238E27FC236}">
                <a16:creationId xmlns:a16="http://schemas.microsoft.com/office/drawing/2014/main" id="{9D17E4C4-5279-4A3F-969A-4EA43638841E}"/>
              </a:ext>
            </a:extLst>
          </p:cNvPr>
          <p:cNvSpPr txBox="1"/>
          <p:nvPr/>
        </p:nvSpPr>
        <p:spPr>
          <a:xfrm>
            <a:off x="4002264" y="3162913"/>
            <a:ext cx="853491" cy="313932"/>
          </a:xfrm>
          <a:prstGeom prst="rect">
            <a:avLst/>
          </a:prstGeom>
          <a:noFill/>
        </p:spPr>
        <p:txBody>
          <a:bodyPr wrap="square" rtlCol="0" anchor="ctr">
            <a:spAutoFit/>
          </a:bodyPr>
          <a:lstStyle/>
          <a:p>
            <a:pPr algn="ctr">
              <a:lnSpc>
                <a:spcPct val="80000"/>
              </a:lnSpc>
              <a:defRPr/>
            </a:pPr>
            <a:r>
              <a:rPr lang="en-US" sz="900" b="1" dirty="0" err="1">
                <a:solidFill>
                  <a:srgbClr val="394A59"/>
                </a:solidFill>
                <a:latin typeface="Verdana" panose="020B0604030504040204" pitchFamily="34" charset="0"/>
                <a:ea typeface="Verdana" panose="020B0604030504040204" pitchFamily="34" charset="0"/>
                <a:cs typeface="Verdana" panose="020B0604030504040204" pitchFamily="34" charset="0"/>
              </a:rPr>
              <a:t>Hypophyse</a:t>
            </a:r>
            <a:endParaRPr lang="en-US" sz="900" b="1"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sp>
        <p:nvSpPr>
          <p:cNvPr id="68" name="TextBox 168">
            <a:extLst>
              <a:ext uri="{FF2B5EF4-FFF2-40B4-BE49-F238E27FC236}">
                <a16:creationId xmlns:a16="http://schemas.microsoft.com/office/drawing/2014/main" id="{B9092874-5527-4ECA-AD08-B1993A1FB607}"/>
              </a:ext>
            </a:extLst>
          </p:cNvPr>
          <p:cNvSpPr txBox="1"/>
          <p:nvPr/>
        </p:nvSpPr>
        <p:spPr>
          <a:xfrm>
            <a:off x="3929907" y="5201576"/>
            <a:ext cx="1289071" cy="203133"/>
          </a:xfrm>
          <a:prstGeom prst="rect">
            <a:avLst/>
          </a:prstGeom>
          <a:noFill/>
        </p:spPr>
        <p:txBody>
          <a:bodyPr wrap="square" rtlCol="0" anchor="t">
            <a:spAutoFit/>
          </a:bodyPr>
          <a:lstStyle/>
          <a:p>
            <a:pPr algn="ctr">
              <a:lnSpc>
                <a:spcPct val="80000"/>
              </a:lnSpc>
              <a:defRPr/>
            </a:pPr>
            <a:r>
              <a:rPr lang="en-US" sz="900" b="1" dirty="0" err="1">
                <a:solidFill>
                  <a:srgbClr val="394A59"/>
                </a:solidFill>
                <a:latin typeface="Verdana" panose="020B0604030504040204" pitchFamily="34" charset="0"/>
                <a:ea typeface="Verdana" panose="020B0604030504040204" pitchFamily="34" charset="0"/>
                <a:cs typeface="Verdana" panose="020B0604030504040204" pitchFamily="34" charset="0"/>
              </a:rPr>
              <a:t>Testicules</a:t>
            </a:r>
            <a:endParaRPr lang="en-US" sz="900" b="1"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cxnSp>
        <p:nvCxnSpPr>
          <p:cNvPr id="69" name="Elbow Connector 79">
            <a:extLst>
              <a:ext uri="{FF2B5EF4-FFF2-40B4-BE49-F238E27FC236}">
                <a16:creationId xmlns:a16="http://schemas.microsoft.com/office/drawing/2014/main" id="{631C0596-071F-43ED-BC33-D3614E25662E}"/>
              </a:ext>
            </a:extLst>
          </p:cNvPr>
          <p:cNvCxnSpPr/>
          <p:nvPr/>
        </p:nvCxnSpPr>
        <p:spPr>
          <a:xfrm flipV="1">
            <a:off x="3923176" y="4849799"/>
            <a:ext cx="383160"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0" name="Elbow Connector 86">
            <a:extLst>
              <a:ext uri="{FF2B5EF4-FFF2-40B4-BE49-F238E27FC236}">
                <a16:creationId xmlns:a16="http://schemas.microsoft.com/office/drawing/2014/main" id="{9C8973E8-624D-4538-9E4F-A800FA4D25CA}"/>
              </a:ext>
            </a:extLst>
          </p:cNvPr>
          <p:cNvCxnSpPr/>
          <p:nvPr/>
        </p:nvCxnSpPr>
        <p:spPr>
          <a:xfrm flipH="1" flipV="1">
            <a:off x="6608046" y="4833323"/>
            <a:ext cx="383647"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71" name="TextBox 171">
            <a:extLst>
              <a:ext uri="{FF2B5EF4-FFF2-40B4-BE49-F238E27FC236}">
                <a16:creationId xmlns:a16="http://schemas.microsoft.com/office/drawing/2014/main" id="{57885EAE-FA9C-4375-99C1-989075D57DEF}"/>
              </a:ext>
            </a:extLst>
          </p:cNvPr>
          <p:cNvSpPr txBox="1"/>
          <p:nvPr/>
        </p:nvSpPr>
        <p:spPr>
          <a:xfrm>
            <a:off x="3797810" y="3553948"/>
            <a:ext cx="1343354" cy="424732"/>
          </a:xfrm>
          <a:prstGeom prst="rect">
            <a:avLst/>
          </a:prstGeom>
          <a:noFill/>
        </p:spPr>
        <p:txBody>
          <a:bodyPr wrap="square" rtlCol="0" anchor="ctr">
            <a:spAutoFit/>
          </a:bodyPr>
          <a:lstStyle/>
          <a:p>
            <a:pPr algn="ctr">
              <a:lnSpc>
                <a:spcPct val="80000"/>
              </a:lnSpc>
              <a:defRPr/>
            </a:pPr>
            <a:r>
              <a:rPr lang="en-US" sz="900" b="1" dirty="0" err="1">
                <a:solidFill>
                  <a:srgbClr val="007A94"/>
                </a:solidFill>
                <a:latin typeface="Verdana" panose="020B0604030504040204" pitchFamily="34" charset="0"/>
                <a:ea typeface="Verdana" panose="020B0604030504040204" pitchFamily="34" charset="0"/>
                <a:cs typeface="Verdana" panose="020B0604030504040204" pitchFamily="34" charset="0"/>
              </a:rPr>
              <a:t>Blocage</a:t>
            </a:r>
            <a:r>
              <a:rPr lang="en-US" sz="900" b="1" dirty="0">
                <a:solidFill>
                  <a:srgbClr val="007A94"/>
                </a:solidFill>
                <a:latin typeface="Verdana" panose="020B0604030504040204" pitchFamily="34" charset="0"/>
                <a:ea typeface="Verdana" panose="020B0604030504040204" pitchFamily="34" charset="0"/>
                <a:cs typeface="Verdana" panose="020B0604030504040204" pitchFamily="34" charset="0"/>
              </a:rPr>
              <a:t> des </a:t>
            </a:r>
            <a:r>
              <a:rPr lang="en-US" sz="900" b="1" dirty="0" err="1">
                <a:solidFill>
                  <a:srgbClr val="007A94"/>
                </a:solidFill>
                <a:latin typeface="Verdana" panose="020B0604030504040204" pitchFamily="34" charset="0"/>
                <a:ea typeface="Verdana" panose="020B0604030504040204" pitchFamily="34" charset="0"/>
                <a:cs typeface="Verdana" panose="020B0604030504040204" pitchFamily="34" charset="0"/>
              </a:rPr>
              <a:t>récepteurs</a:t>
            </a:r>
            <a:r>
              <a:rPr lang="en-US" sz="900" b="1" dirty="0">
                <a:solidFill>
                  <a:srgbClr val="007A94"/>
                </a:solidFill>
                <a:latin typeface="Verdana" panose="020B0604030504040204" pitchFamily="34" charset="0"/>
                <a:ea typeface="Verdana" panose="020B0604030504040204" pitchFamily="34" charset="0"/>
                <a:cs typeface="Verdana" panose="020B0604030504040204" pitchFamily="34" charset="0"/>
              </a:rPr>
              <a:t> à la GnRH</a:t>
            </a:r>
            <a:endParaRPr lang="en-US" sz="900" b="1" strike="sngStrike" baseline="30000" dirty="0">
              <a:solidFill>
                <a:srgbClr val="007A94"/>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ZoneTexte 29">
            <a:extLst>
              <a:ext uri="{FF2B5EF4-FFF2-40B4-BE49-F238E27FC236}">
                <a16:creationId xmlns:a16="http://schemas.microsoft.com/office/drawing/2014/main" id="{DAFAEED2-97FC-4B84-BAB6-0E8710BC96B0}"/>
              </a:ext>
            </a:extLst>
          </p:cNvPr>
          <p:cNvSpPr txBox="1"/>
          <p:nvPr/>
        </p:nvSpPr>
        <p:spPr>
          <a:xfrm>
            <a:off x="332685" y="2201254"/>
            <a:ext cx="2853164" cy="2985433"/>
          </a:xfrm>
          <a:prstGeom prst="rect">
            <a:avLst/>
          </a:prstGeom>
          <a:solidFill>
            <a:srgbClr val="FFFFFF"/>
          </a:solidFill>
          <a:ln w="28575">
            <a:solidFill>
              <a:schemeClr val="accent1"/>
            </a:solidFill>
          </a:ln>
        </p:spPr>
        <p:txBody>
          <a:bodyPr wrap="square">
            <a:spAutoFit/>
          </a:bodyPr>
          <a:lstStyle/>
          <a:p>
            <a:pPr marL="402431" lvl="1" indent="-201216" defTabSz="685800" eaLnBrk="1" fontAlgn="auto" hangingPunct="1">
              <a:spcBef>
                <a:spcPts val="375"/>
              </a:spcBef>
              <a:spcAft>
                <a:spcPts val="0"/>
              </a:spcAft>
              <a:buSzPct val="120000"/>
              <a:buFont typeface="Arial" panose="020B0604020202020204" pitchFamily="34" charset="0"/>
              <a:buChar char="•"/>
              <a:defRPr/>
            </a:pPr>
            <a:r>
              <a:rPr lang="fr-FR" sz="1200" dirty="0">
                <a:solidFill>
                  <a:srgbClr val="002060"/>
                </a:solidFill>
                <a:latin typeface="Verdana" panose="020B0604030504040204" pitchFamily="34" charset="0"/>
                <a:ea typeface="Verdana" panose="020B0604030504040204" pitchFamily="34" charset="0"/>
              </a:rPr>
              <a:t>Se lie au récepteur de la GnRH et bloque la liaison avec la GnRH endogène</a:t>
            </a:r>
          </a:p>
          <a:p>
            <a:pPr marL="402431" lvl="1" indent="-201216" defTabSz="685800" eaLnBrk="1" fontAlgn="auto" hangingPunct="1">
              <a:spcBef>
                <a:spcPts val="375"/>
              </a:spcBef>
              <a:spcAft>
                <a:spcPts val="0"/>
              </a:spcAft>
              <a:buSzPct val="120000"/>
              <a:buFont typeface="Arial" panose="020B0604020202020204" pitchFamily="34" charset="0"/>
              <a:buChar char="•"/>
              <a:defRPr/>
            </a:pPr>
            <a:endParaRPr lang="fr-FR" sz="1200" dirty="0">
              <a:solidFill>
                <a:srgbClr val="002060"/>
              </a:solidFill>
              <a:latin typeface="Verdana" panose="020B0604030504040204" pitchFamily="34" charset="0"/>
              <a:ea typeface="Verdana" panose="020B0604030504040204" pitchFamily="34" charset="0"/>
            </a:endParaRPr>
          </a:p>
          <a:p>
            <a:pPr marL="402431" lvl="1" indent="-201216" defTabSz="685800" eaLnBrk="1" fontAlgn="auto" hangingPunct="1">
              <a:spcBef>
                <a:spcPts val="375"/>
              </a:spcBef>
              <a:spcAft>
                <a:spcPts val="0"/>
              </a:spcAft>
              <a:buSzPct val="120000"/>
              <a:buFont typeface="Arial" panose="020B0604020202020204" pitchFamily="34" charset="0"/>
              <a:buChar char="•"/>
              <a:defRPr/>
            </a:pPr>
            <a:r>
              <a:rPr lang="fr-FR" sz="1200" dirty="0">
                <a:solidFill>
                  <a:srgbClr val="002060"/>
                </a:solidFill>
                <a:latin typeface="Verdana" panose="020B0604030504040204" pitchFamily="34" charset="0"/>
                <a:ea typeface="Verdana" panose="020B0604030504040204" pitchFamily="34" charset="0"/>
              </a:rPr>
              <a:t>Action réversible entrainant la diminution dose dépendante de la concentration en gonadotrophines</a:t>
            </a:r>
          </a:p>
          <a:p>
            <a:pPr marL="402431" lvl="1" indent="-201216" defTabSz="685800" eaLnBrk="1" fontAlgn="auto" hangingPunct="1">
              <a:spcBef>
                <a:spcPts val="375"/>
              </a:spcBef>
              <a:spcAft>
                <a:spcPts val="0"/>
              </a:spcAft>
              <a:buSzPct val="120000"/>
              <a:buFont typeface="Arial" panose="020B0604020202020204" pitchFamily="34" charset="0"/>
              <a:buChar char="•"/>
              <a:defRPr/>
            </a:pPr>
            <a:endParaRPr lang="fr-FR" sz="1200" dirty="0">
              <a:solidFill>
                <a:srgbClr val="002060"/>
              </a:solidFill>
              <a:latin typeface="Verdana" panose="020B0604030504040204" pitchFamily="34" charset="0"/>
              <a:ea typeface="Verdana" panose="020B0604030504040204" pitchFamily="34" charset="0"/>
            </a:endParaRPr>
          </a:p>
          <a:p>
            <a:pPr marL="201215" lvl="1" defTabSz="685800" eaLnBrk="1" fontAlgn="auto" hangingPunct="1">
              <a:spcBef>
                <a:spcPts val="375"/>
              </a:spcBef>
              <a:spcAft>
                <a:spcPts val="0"/>
              </a:spcAft>
              <a:buSzPct val="120000"/>
              <a:defRPr/>
            </a:pPr>
            <a:r>
              <a:rPr lang="fr-FR" sz="1200" dirty="0">
                <a:solidFill>
                  <a:srgbClr val="002060"/>
                </a:solidFill>
                <a:latin typeface="Verdana" panose="020B0604030504040204" pitchFamily="34" charset="0"/>
                <a:ea typeface="Verdana" panose="020B0604030504040204" pitchFamily="34" charset="0"/>
                <a:sym typeface="Wingdings" panose="05000000000000000000" pitchFamily="2" charset="2"/>
              </a:rPr>
              <a:t></a:t>
            </a:r>
            <a:r>
              <a:rPr lang="fr-FR" sz="1200" dirty="0">
                <a:solidFill>
                  <a:srgbClr val="002060"/>
                </a:solidFill>
                <a:latin typeface="Verdana" panose="020B0604030504040204" pitchFamily="34" charset="0"/>
                <a:ea typeface="Verdana" panose="020B0604030504040204" pitchFamily="34" charset="0"/>
              </a:rPr>
              <a:t> suppression de la production de progestérone et d’estrogène</a:t>
            </a:r>
          </a:p>
          <a:p>
            <a:pPr marL="402431" lvl="1" indent="-201216" defTabSz="685800" eaLnBrk="1" fontAlgn="auto" hangingPunct="1">
              <a:spcBef>
                <a:spcPts val="375"/>
              </a:spcBef>
              <a:spcAft>
                <a:spcPts val="0"/>
              </a:spcAft>
              <a:buSzPct val="120000"/>
              <a:buFont typeface="Arial" panose="020B0604020202020204" pitchFamily="34" charset="0"/>
              <a:buChar char="•"/>
              <a:defRPr/>
            </a:pPr>
            <a:endParaRPr lang="fr-FR" sz="1200" dirty="0">
              <a:solidFill>
                <a:srgbClr val="002060"/>
              </a:solidFill>
              <a:latin typeface="Verdana" panose="020B0604030504040204" pitchFamily="34" charset="0"/>
              <a:ea typeface="Verdana" panose="020B0604030504040204" pitchFamily="34" charset="0"/>
            </a:endParaRPr>
          </a:p>
          <a:p>
            <a:pPr marL="402431" lvl="1" indent="-201216" defTabSz="685800" eaLnBrk="1" fontAlgn="auto" hangingPunct="1">
              <a:spcBef>
                <a:spcPts val="375"/>
              </a:spcBef>
              <a:spcAft>
                <a:spcPts val="0"/>
              </a:spcAft>
              <a:buSzPct val="120000"/>
              <a:buFont typeface="Arial" panose="020B0604020202020204" pitchFamily="34" charset="0"/>
              <a:buChar char="•"/>
              <a:defRPr/>
            </a:pPr>
            <a:r>
              <a:rPr lang="fr-FR" sz="1200" dirty="0">
                <a:solidFill>
                  <a:srgbClr val="002060"/>
                </a:solidFill>
                <a:latin typeface="Verdana" panose="020B0604030504040204" pitchFamily="34" charset="0"/>
                <a:ea typeface="Verdana" panose="020B0604030504040204" pitchFamily="34" charset="0"/>
              </a:rPr>
              <a:t>Pas d’effet « </a:t>
            </a:r>
            <a:r>
              <a:rPr lang="fr-FR" sz="1200" dirty="0" err="1">
                <a:solidFill>
                  <a:srgbClr val="002060"/>
                </a:solidFill>
                <a:latin typeface="Verdana" panose="020B0604030504040204" pitchFamily="34" charset="0"/>
                <a:ea typeface="Verdana" panose="020B0604030504040204" pitchFamily="34" charset="0"/>
              </a:rPr>
              <a:t>flare</a:t>
            </a:r>
            <a:r>
              <a:rPr lang="fr-FR" sz="1200" dirty="0">
                <a:solidFill>
                  <a:srgbClr val="002060"/>
                </a:solidFill>
                <a:latin typeface="Verdana" panose="020B0604030504040204" pitchFamily="34" charset="0"/>
                <a:ea typeface="Verdana" panose="020B0604030504040204" pitchFamily="34" charset="0"/>
              </a:rPr>
              <a:t>-up »</a:t>
            </a:r>
          </a:p>
        </p:txBody>
      </p:sp>
      <p:sp>
        <p:nvSpPr>
          <p:cNvPr id="3" name="ZoneTexte 2">
            <a:extLst>
              <a:ext uri="{FF2B5EF4-FFF2-40B4-BE49-F238E27FC236}">
                <a16:creationId xmlns:a16="http://schemas.microsoft.com/office/drawing/2014/main" id="{12905350-72C5-4125-8F80-7E66C85F3AD0}"/>
              </a:ext>
            </a:extLst>
          </p:cNvPr>
          <p:cNvSpPr txBox="1"/>
          <p:nvPr/>
        </p:nvSpPr>
        <p:spPr>
          <a:xfrm>
            <a:off x="6723252" y="5055870"/>
            <a:ext cx="1868870" cy="663053"/>
          </a:xfrm>
          <a:prstGeom prst="rect">
            <a:avLst/>
          </a:prstGeom>
        </p:spPr>
        <p:style>
          <a:lnRef idx="3">
            <a:schemeClr val="lt1"/>
          </a:lnRef>
          <a:fillRef idx="1">
            <a:schemeClr val="accent2"/>
          </a:fillRef>
          <a:effectRef idx="1">
            <a:schemeClr val="accent2"/>
          </a:effectRef>
          <a:fontRef idx="minor">
            <a:schemeClr val="lt1"/>
          </a:fontRef>
        </p:style>
        <p:txBody>
          <a:bodyPr vert="horz" wrap="square" lIns="54000" tIns="54000" rIns="54000" bIns="54000" rtlCol="0">
            <a:spAutoFit/>
          </a:bodyPr>
          <a:lstStyle/>
          <a:p>
            <a:pPr algn="ctr"/>
            <a:r>
              <a:rPr lang="fr-FR" sz="1200" b="1" dirty="0">
                <a:solidFill>
                  <a:schemeClr val="bg1"/>
                </a:solidFill>
              </a:rPr>
              <a:t>Action sur les symptômes de l’endométriose</a:t>
            </a:r>
          </a:p>
        </p:txBody>
      </p:sp>
      <p:sp>
        <p:nvSpPr>
          <p:cNvPr id="4" name="Espace réservé du texte 3">
            <a:extLst>
              <a:ext uri="{FF2B5EF4-FFF2-40B4-BE49-F238E27FC236}">
                <a16:creationId xmlns:a16="http://schemas.microsoft.com/office/drawing/2014/main" id="{C072E678-29B0-776A-0765-F15E342A612C}"/>
              </a:ext>
            </a:extLst>
          </p:cNvPr>
          <p:cNvSpPr txBox="1">
            <a:spLocks noGrp="1"/>
          </p:cNvSpPr>
          <p:nvPr>
            <p:ph type="body" sz="quarter" idx="13"/>
          </p:nvPr>
        </p:nvSpPr>
        <p:spPr>
          <a:xfrm>
            <a:off x="406554" y="5418841"/>
            <a:ext cx="6094259" cy="300082"/>
          </a:xfrm>
          <a:prstGeom prst="rect">
            <a:avLst/>
          </a:prstGeom>
          <a:noFill/>
        </p:spPr>
        <p:txBody>
          <a:bodyPr wrap="square">
            <a:spAutoFit/>
          </a:bodyPr>
          <a:lstStyle/>
          <a:p>
            <a:r>
              <a:rPr lang="fr-FR" sz="675" dirty="0" err="1">
                <a:solidFill>
                  <a:schemeClr val="bg1">
                    <a:lumMod val="50000"/>
                  </a:schemeClr>
                </a:solidFill>
                <a:latin typeface="+mj-lt"/>
              </a:rPr>
              <a:t>Rzewuska</a:t>
            </a:r>
            <a:r>
              <a:rPr lang="fr-FR" sz="675" dirty="0">
                <a:solidFill>
                  <a:schemeClr val="bg1">
                    <a:lumMod val="50000"/>
                  </a:schemeClr>
                </a:solidFill>
                <a:latin typeface="+mj-lt"/>
              </a:rPr>
              <a:t> AM, </a:t>
            </a:r>
            <a:r>
              <a:rPr lang="fr-FR" sz="675" dirty="0" err="1">
                <a:solidFill>
                  <a:schemeClr val="bg1">
                    <a:lumMod val="50000"/>
                  </a:schemeClr>
                </a:solidFill>
                <a:latin typeface="+mj-lt"/>
              </a:rPr>
              <a:t>Żybowska</a:t>
            </a:r>
            <a:r>
              <a:rPr lang="fr-FR" sz="675" dirty="0">
                <a:solidFill>
                  <a:schemeClr val="bg1">
                    <a:lumMod val="50000"/>
                  </a:schemeClr>
                </a:solidFill>
                <a:latin typeface="+mj-lt"/>
              </a:rPr>
              <a:t> M, </a:t>
            </a:r>
            <a:r>
              <a:rPr lang="fr-FR" sz="675" dirty="0" err="1">
                <a:solidFill>
                  <a:schemeClr val="bg1">
                    <a:lumMod val="50000"/>
                  </a:schemeClr>
                </a:solidFill>
                <a:latin typeface="+mj-lt"/>
              </a:rPr>
              <a:t>Sajkiewicz</a:t>
            </a:r>
            <a:r>
              <a:rPr lang="fr-FR" sz="675" dirty="0">
                <a:solidFill>
                  <a:schemeClr val="bg1">
                    <a:lumMod val="50000"/>
                  </a:schemeClr>
                </a:solidFill>
                <a:latin typeface="+mj-lt"/>
              </a:rPr>
              <a:t> I, </a:t>
            </a:r>
            <a:r>
              <a:rPr lang="fr-FR" sz="675" dirty="0" err="1">
                <a:solidFill>
                  <a:schemeClr val="bg1">
                    <a:lumMod val="50000"/>
                  </a:schemeClr>
                </a:solidFill>
                <a:latin typeface="+mj-lt"/>
              </a:rPr>
              <a:t>Spiechowicz</a:t>
            </a:r>
            <a:r>
              <a:rPr lang="fr-FR" sz="675" dirty="0">
                <a:solidFill>
                  <a:schemeClr val="bg1">
                    <a:lumMod val="50000"/>
                  </a:schemeClr>
                </a:solidFill>
                <a:latin typeface="+mj-lt"/>
              </a:rPr>
              <a:t> I, </a:t>
            </a:r>
            <a:r>
              <a:rPr lang="fr-FR" sz="675" dirty="0" err="1">
                <a:solidFill>
                  <a:schemeClr val="bg1">
                    <a:lumMod val="50000"/>
                  </a:schemeClr>
                </a:solidFill>
                <a:latin typeface="+mj-lt"/>
              </a:rPr>
              <a:t>Żak</a:t>
            </a:r>
            <a:r>
              <a:rPr lang="fr-FR" sz="675" dirty="0">
                <a:solidFill>
                  <a:schemeClr val="bg1">
                    <a:lumMod val="50000"/>
                  </a:schemeClr>
                </a:solidFill>
                <a:latin typeface="+mj-lt"/>
              </a:rPr>
              <a:t> K, </a:t>
            </a:r>
            <a:r>
              <a:rPr lang="fr-FR" sz="675" dirty="0" err="1">
                <a:solidFill>
                  <a:schemeClr val="bg1">
                    <a:lumMod val="50000"/>
                  </a:schemeClr>
                </a:solidFill>
                <a:latin typeface="+mj-lt"/>
              </a:rPr>
              <a:t>Abramiuk</a:t>
            </a:r>
            <a:r>
              <a:rPr lang="fr-FR" sz="675" dirty="0">
                <a:solidFill>
                  <a:schemeClr val="bg1">
                    <a:lumMod val="50000"/>
                  </a:schemeClr>
                </a:solidFill>
                <a:latin typeface="+mj-lt"/>
              </a:rPr>
              <a:t> M, </a:t>
            </a:r>
            <a:r>
              <a:rPr lang="fr-FR" sz="675" dirty="0" err="1">
                <a:solidFill>
                  <a:schemeClr val="bg1">
                    <a:lumMod val="50000"/>
                  </a:schemeClr>
                </a:solidFill>
                <a:latin typeface="+mj-lt"/>
              </a:rPr>
              <a:t>Kułak</a:t>
            </a:r>
            <a:r>
              <a:rPr lang="fr-FR" sz="675" dirty="0">
                <a:solidFill>
                  <a:schemeClr val="bg1">
                    <a:lumMod val="50000"/>
                  </a:schemeClr>
                </a:solidFill>
                <a:latin typeface="+mj-lt"/>
              </a:rPr>
              <a:t> K, </a:t>
            </a:r>
            <a:r>
              <a:rPr lang="fr-FR" sz="675" dirty="0" err="1">
                <a:solidFill>
                  <a:schemeClr val="bg1">
                    <a:lumMod val="50000"/>
                  </a:schemeClr>
                </a:solidFill>
                <a:latin typeface="+mj-lt"/>
              </a:rPr>
              <a:t>Tarkowski</a:t>
            </a:r>
            <a:r>
              <a:rPr lang="fr-FR" sz="675" dirty="0">
                <a:solidFill>
                  <a:schemeClr val="bg1">
                    <a:lumMod val="50000"/>
                  </a:schemeClr>
                </a:solidFill>
                <a:latin typeface="+mj-lt"/>
              </a:rPr>
              <a:t> R. </a:t>
            </a:r>
            <a:r>
              <a:rPr lang="fr-FR" sz="675" dirty="0" err="1">
                <a:solidFill>
                  <a:schemeClr val="bg1">
                    <a:lumMod val="50000"/>
                  </a:schemeClr>
                </a:solidFill>
                <a:latin typeface="+mj-lt"/>
              </a:rPr>
              <a:t>Gonadotropin</a:t>
            </a:r>
            <a:r>
              <a:rPr lang="fr-FR" sz="675" dirty="0">
                <a:solidFill>
                  <a:schemeClr val="bg1">
                    <a:lumMod val="50000"/>
                  </a:schemeClr>
                </a:solidFill>
                <a:latin typeface="+mj-lt"/>
              </a:rPr>
              <a:t>-Releasing Hormone </a:t>
            </a:r>
            <a:r>
              <a:rPr lang="fr-FR" sz="675" dirty="0" err="1">
                <a:solidFill>
                  <a:schemeClr val="bg1">
                    <a:lumMod val="50000"/>
                  </a:schemeClr>
                </a:solidFill>
                <a:latin typeface="+mj-lt"/>
              </a:rPr>
              <a:t>Antagonists</a:t>
            </a:r>
            <a:r>
              <a:rPr lang="fr-FR" sz="675" dirty="0">
                <a:solidFill>
                  <a:schemeClr val="bg1">
                    <a:lumMod val="50000"/>
                  </a:schemeClr>
                </a:solidFill>
                <a:latin typeface="+mj-lt"/>
              </a:rPr>
              <a:t>-A New Hope in </a:t>
            </a:r>
            <a:r>
              <a:rPr lang="fr-FR" sz="675" dirty="0" err="1">
                <a:solidFill>
                  <a:schemeClr val="bg1">
                    <a:lumMod val="50000"/>
                  </a:schemeClr>
                </a:solidFill>
                <a:latin typeface="+mj-lt"/>
              </a:rPr>
              <a:t>Endometriosis</a:t>
            </a:r>
            <a:r>
              <a:rPr lang="fr-FR" sz="675" dirty="0">
                <a:solidFill>
                  <a:schemeClr val="bg1">
                    <a:lumMod val="50000"/>
                  </a:schemeClr>
                </a:solidFill>
                <a:latin typeface="+mj-lt"/>
              </a:rPr>
              <a:t> </a:t>
            </a:r>
            <a:r>
              <a:rPr lang="fr-FR" sz="675" dirty="0" err="1">
                <a:solidFill>
                  <a:schemeClr val="bg1">
                    <a:lumMod val="50000"/>
                  </a:schemeClr>
                </a:solidFill>
                <a:latin typeface="+mj-lt"/>
              </a:rPr>
              <a:t>Treatment</a:t>
            </a:r>
            <a:r>
              <a:rPr lang="fr-FR" sz="675" dirty="0">
                <a:solidFill>
                  <a:schemeClr val="bg1">
                    <a:lumMod val="50000"/>
                  </a:schemeClr>
                </a:solidFill>
                <a:latin typeface="+mj-lt"/>
              </a:rPr>
              <a:t>? J Clin Med. 2023 Jan 28;12(3):1008. </a:t>
            </a:r>
          </a:p>
        </p:txBody>
      </p:sp>
    </p:spTree>
    <p:extLst>
      <p:ext uri="{BB962C8B-B14F-4D97-AF65-F5344CB8AC3E}">
        <p14:creationId xmlns:p14="http://schemas.microsoft.com/office/powerpoint/2010/main" val="3468363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2E7BA6B-8161-4EF9-ACF6-FBB7CBBC5DD7}"/>
              </a:ext>
            </a:extLst>
          </p:cNvPr>
          <p:cNvSpPr txBox="1"/>
          <p:nvPr/>
        </p:nvSpPr>
        <p:spPr>
          <a:xfrm>
            <a:off x="833058" y="909275"/>
            <a:ext cx="7638925" cy="738664"/>
          </a:xfrm>
          <a:prstGeom prst="rect">
            <a:avLst/>
          </a:prstGeom>
          <a:noFill/>
        </p:spPr>
        <p:txBody>
          <a:bodyPr wrap="square" rtlCol="0">
            <a:spAutoFit/>
          </a:bodyPr>
          <a:lstStyle/>
          <a:p>
            <a:pPr>
              <a:tabLst>
                <a:tab pos="4643438" algn="l"/>
              </a:tabLst>
            </a:pPr>
            <a:r>
              <a:rPr lang="fr-FR" sz="2100" dirty="0">
                <a:solidFill>
                  <a:schemeClr val="bg2">
                    <a:lumMod val="25000"/>
                  </a:schemeClr>
                </a:solidFill>
                <a:latin typeface="+mj-lt"/>
                <a:ea typeface="Verdana" panose="020B0604030504040204" pitchFamily="34" charset="0"/>
              </a:rPr>
              <a:t>Mode d’action agoniste vs antagoniste de la GnRH</a:t>
            </a:r>
          </a:p>
          <a:p>
            <a:pPr>
              <a:tabLst>
                <a:tab pos="4643438" algn="l"/>
              </a:tabLst>
            </a:pPr>
            <a:r>
              <a:rPr lang="fr-FR" sz="2100" dirty="0">
                <a:solidFill>
                  <a:schemeClr val="bg2">
                    <a:lumMod val="25000"/>
                  </a:schemeClr>
                </a:solidFill>
                <a:latin typeface="+mj-lt"/>
                <a:ea typeface="Verdana" panose="020B0604030504040204" pitchFamily="34" charset="0"/>
              </a:rPr>
              <a:t>Effet </a:t>
            </a:r>
            <a:r>
              <a:rPr lang="fr-FR" sz="2100" dirty="0" err="1">
                <a:solidFill>
                  <a:schemeClr val="bg2">
                    <a:lumMod val="25000"/>
                  </a:schemeClr>
                </a:solidFill>
                <a:latin typeface="+mj-lt"/>
                <a:ea typeface="Verdana" panose="020B0604030504040204" pitchFamily="34" charset="0"/>
              </a:rPr>
              <a:t>Flare</a:t>
            </a:r>
            <a:r>
              <a:rPr lang="fr-FR" sz="2100" dirty="0">
                <a:solidFill>
                  <a:schemeClr val="bg2">
                    <a:lumMod val="25000"/>
                  </a:schemeClr>
                </a:solidFill>
                <a:latin typeface="+mj-lt"/>
                <a:ea typeface="Verdana" panose="020B0604030504040204" pitchFamily="34" charset="0"/>
              </a:rPr>
              <a:t>-up</a:t>
            </a:r>
          </a:p>
        </p:txBody>
      </p:sp>
      <p:sp>
        <p:nvSpPr>
          <p:cNvPr id="7" name="ZoneTexte 6">
            <a:extLst>
              <a:ext uri="{FF2B5EF4-FFF2-40B4-BE49-F238E27FC236}">
                <a16:creationId xmlns:a16="http://schemas.microsoft.com/office/drawing/2014/main" id="{8B4FE644-E5F8-4E08-A4B7-844D65F5A229}"/>
              </a:ext>
            </a:extLst>
          </p:cNvPr>
          <p:cNvSpPr txBox="1"/>
          <p:nvPr/>
        </p:nvSpPr>
        <p:spPr>
          <a:xfrm>
            <a:off x="5572376" y="2926582"/>
            <a:ext cx="921293" cy="369332"/>
          </a:xfrm>
          <a:prstGeom prst="rect">
            <a:avLst/>
          </a:prstGeom>
          <a:noFill/>
        </p:spPr>
        <p:txBody>
          <a:bodyPr wrap="square" rtlCol="0">
            <a:spAutoFit/>
          </a:bodyPr>
          <a:lstStyle/>
          <a:p>
            <a:r>
              <a:rPr lang="fr-FR" sz="900" b="1" dirty="0">
                <a:solidFill>
                  <a:srgbClr val="465FA9"/>
                </a:solidFill>
                <a:cs typeface="Times New Roman" panose="02020603050405020304" pitchFamily="18" charset="0"/>
              </a:rPr>
              <a:t>Estradiol et Progestérone</a:t>
            </a:r>
          </a:p>
        </p:txBody>
      </p:sp>
      <p:pic>
        <p:nvPicPr>
          <p:cNvPr id="5" name="Image 4">
            <a:extLst>
              <a:ext uri="{FF2B5EF4-FFF2-40B4-BE49-F238E27FC236}">
                <a16:creationId xmlns:a16="http://schemas.microsoft.com/office/drawing/2014/main" id="{3ADD206C-FA13-415B-B467-D8D51B688D31}"/>
              </a:ext>
            </a:extLst>
          </p:cNvPr>
          <p:cNvPicPr>
            <a:picLocks noChangeAspect="1"/>
          </p:cNvPicPr>
          <p:nvPr/>
        </p:nvPicPr>
        <p:blipFill>
          <a:blip r:embed="rId3"/>
          <a:stretch>
            <a:fillRect/>
          </a:stretch>
        </p:blipFill>
        <p:spPr>
          <a:xfrm>
            <a:off x="29251" y="1865637"/>
            <a:ext cx="5229305" cy="2067314"/>
          </a:xfrm>
          <a:prstGeom prst="rect">
            <a:avLst/>
          </a:prstGeom>
        </p:spPr>
      </p:pic>
      <p:pic>
        <p:nvPicPr>
          <p:cNvPr id="9" name="Image 8">
            <a:extLst>
              <a:ext uri="{FF2B5EF4-FFF2-40B4-BE49-F238E27FC236}">
                <a16:creationId xmlns:a16="http://schemas.microsoft.com/office/drawing/2014/main" id="{AD1907E9-A626-4DC2-AB25-C9459848DBED}"/>
              </a:ext>
            </a:extLst>
          </p:cNvPr>
          <p:cNvPicPr>
            <a:picLocks noChangeAspect="1"/>
          </p:cNvPicPr>
          <p:nvPr/>
        </p:nvPicPr>
        <p:blipFill>
          <a:blip r:embed="rId4"/>
          <a:stretch>
            <a:fillRect/>
          </a:stretch>
        </p:blipFill>
        <p:spPr>
          <a:xfrm>
            <a:off x="5258556" y="2876433"/>
            <a:ext cx="313820" cy="344068"/>
          </a:xfrm>
          <a:prstGeom prst="rect">
            <a:avLst/>
          </a:prstGeom>
        </p:spPr>
      </p:pic>
      <p:cxnSp>
        <p:nvCxnSpPr>
          <p:cNvPr id="3" name="Connecteur droit avec flèche 2">
            <a:extLst>
              <a:ext uri="{FF2B5EF4-FFF2-40B4-BE49-F238E27FC236}">
                <a16:creationId xmlns:a16="http://schemas.microsoft.com/office/drawing/2014/main" id="{806D662E-A92A-4EF4-B137-E64957BF4237}"/>
              </a:ext>
            </a:extLst>
          </p:cNvPr>
          <p:cNvCxnSpPr/>
          <p:nvPr/>
        </p:nvCxnSpPr>
        <p:spPr>
          <a:xfrm>
            <a:off x="4538971" y="2737337"/>
            <a:ext cx="188090" cy="1390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40138EF2-0A57-4AF4-95C6-7182C19B4BD7}"/>
              </a:ext>
            </a:extLst>
          </p:cNvPr>
          <p:cNvCxnSpPr/>
          <p:nvPr/>
        </p:nvCxnSpPr>
        <p:spPr>
          <a:xfrm>
            <a:off x="5744836" y="2760196"/>
            <a:ext cx="188090" cy="1390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7FD6BC12-E904-420E-A3F4-0D84D68A3111}"/>
              </a:ext>
            </a:extLst>
          </p:cNvPr>
          <p:cNvCxnSpPr>
            <a:cxnSpLocks/>
          </p:cNvCxnSpPr>
          <p:nvPr/>
        </p:nvCxnSpPr>
        <p:spPr>
          <a:xfrm flipV="1">
            <a:off x="2047293" y="2618339"/>
            <a:ext cx="157879" cy="18854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AA00D4AD-361A-4298-8713-33F287C12157}"/>
              </a:ext>
            </a:extLst>
          </p:cNvPr>
          <p:cNvSpPr txBox="1"/>
          <p:nvPr/>
        </p:nvSpPr>
        <p:spPr>
          <a:xfrm>
            <a:off x="6714891" y="2583530"/>
            <a:ext cx="2145303" cy="738664"/>
          </a:xfrm>
          <a:prstGeom prst="rect">
            <a:avLst/>
          </a:prstGeom>
          <a:noFill/>
        </p:spPr>
        <p:txBody>
          <a:bodyPr wrap="square" lIns="36000" tIns="0" rIns="36000" bIns="0" rtlCol="0">
            <a:spAutoFit/>
          </a:bodyPr>
          <a:lstStyle/>
          <a:p>
            <a:r>
              <a:rPr lang="fr-FR" sz="1600" dirty="0">
                <a:solidFill>
                  <a:srgbClr val="1BA8D5"/>
                </a:solidFill>
              </a:rPr>
              <a:t>Agoniste :</a:t>
            </a:r>
          </a:p>
          <a:p>
            <a:r>
              <a:rPr lang="fr-FR" sz="1600" dirty="0">
                <a:solidFill>
                  <a:srgbClr val="002060"/>
                </a:solidFill>
              </a:rPr>
              <a:t>Effet retardé (= effet </a:t>
            </a:r>
            <a:r>
              <a:rPr lang="fr-FR" sz="1600" dirty="0" err="1">
                <a:solidFill>
                  <a:srgbClr val="002060"/>
                </a:solidFill>
              </a:rPr>
              <a:t>flare</a:t>
            </a:r>
            <a:r>
              <a:rPr lang="fr-FR" sz="1600" dirty="0">
                <a:solidFill>
                  <a:srgbClr val="002060"/>
                </a:solidFill>
              </a:rPr>
              <a:t>-up) et prolongé</a:t>
            </a:r>
          </a:p>
        </p:txBody>
      </p:sp>
      <p:sp>
        <p:nvSpPr>
          <p:cNvPr id="17" name="ZoneTexte 16">
            <a:extLst>
              <a:ext uri="{FF2B5EF4-FFF2-40B4-BE49-F238E27FC236}">
                <a16:creationId xmlns:a16="http://schemas.microsoft.com/office/drawing/2014/main" id="{F6768442-37A6-CAED-B299-D32A2CB1F7D1}"/>
              </a:ext>
            </a:extLst>
          </p:cNvPr>
          <p:cNvSpPr txBox="1"/>
          <p:nvPr/>
        </p:nvSpPr>
        <p:spPr>
          <a:xfrm>
            <a:off x="4114278" y="4690073"/>
            <a:ext cx="1686447" cy="230832"/>
          </a:xfrm>
          <a:prstGeom prst="rect">
            <a:avLst/>
          </a:prstGeom>
          <a:noFill/>
        </p:spPr>
        <p:txBody>
          <a:bodyPr wrap="square" rtlCol="0">
            <a:spAutoFit/>
          </a:bodyPr>
          <a:lstStyle/>
          <a:p>
            <a:r>
              <a:rPr lang="fr-FR" sz="900" b="1" dirty="0">
                <a:solidFill>
                  <a:srgbClr val="465FA9"/>
                </a:solidFill>
                <a:cs typeface="Times New Roman" panose="02020603050405020304" pitchFamily="18" charset="0"/>
              </a:rPr>
              <a:t>Estradiol et Progestérone</a:t>
            </a:r>
          </a:p>
        </p:txBody>
      </p:sp>
      <p:pic>
        <p:nvPicPr>
          <p:cNvPr id="18" name="Image 17">
            <a:extLst>
              <a:ext uri="{FF2B5EF4-FFF2-40B4-BE49-F238E27FC236}">
                <a16:creationId xmlns:a16="http://schemas.microsoft.com/office/drawing/2014/main" id="{D1F1E7A5-180F-91BF-5F6E-52A4CDE99509}"/>
              </a:ext>
            </a:extLst>
          </p:cNvPr>
          <p:cNvPicPr>
            <a:picLocks noChangeAspect="1"/>
          </p:cNvPicPr>
          <p:nvPr/>
        </p:nvPicPr>
        <p:blipFill>
          <a:blip r:embed="rId4"/>
          <a:stretch>
            <a:fillRect/>
          </a:stretch>
        </p:blipFill>
        <p:spPr>
          <a:xfrm>
            <a:off x="3699069" y="4576844"/>
            <a:ext cx="385006" cy="422115"/>
          </a:xfrm>
          <a:prstGeom prst="rect">
            <a:avLst/>
          </a:prstGeom>
        </p:spPr>
      </p:pic>
      <p:pic>
        <p:nvPicPr>
          <p:cNvPr id="19" name="Image 18">
            <a:extLst>
              <a:ext uri="{FF2B5EF4-FFF2-40B4-BE49-F238E27FC236}">
                <a16:creationId xmlns:a16="http://schemas.microsoft.com/office/drawing/2014/main" id="{B8EA8741-9EF8-56AB-06E5-2BF9AA8F32A1}"/>
              </a:ext>
            </a:extLst>
          </p:cNvPr>
          <p:cNvPicPr>
            <a:picLocks noChangeAspect="1"/>
          </p:cNvPicPr>
          <p:nvPr/>
        </p:nvPicPr>
        <p:blipFill>
          <a:blip r:embed="rId5"/>
          <a:stretch>
            <a:fillRect/>
          </a:stretch>
        </p:blipFill>
        <p:spPr>
          <a:xfrm>
            <a:off x="17010" y="3870773"/>
            <a:ext cx="3639022" cy="1912203"/>
          </a:xfrm>
          <a:prstGeom prst="rect">
            <a:avLst/>
          </a:prstGeom>
        </p:spPr>
      </p:pic>
      <p:cxnSp>
        <p:nvCxnSpPr>
          <p:cNvPr id="20" name="Connecteur droit avec flèche 19">
            <a:extLst>
              <a:ext uri="{FF2B5EF4-FFF2-40B4-BE49-F238E27FC236}">
                <a16:creationId xmlns:a16="http://schemas.microsoft.com/office/drawing/2014/main" id="{74C46B47-A1EE-F364-0903-42C2FE19BFC1}"/>
              </a:ext>
            </a:extLst>
          </p:cNvPr>
          <p:cNvCxnSpPr/>
          <p:nvPr/>
        </p:nvCxnSpPr>
        <p:spPr>
          <a:xfrm>
            <a:off x="2908591" y="4507296"/>
            <a:ext cx="188090" cy="1390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98440C90-9A2A-3373-5DFF-0B3794A06047}"/>
              </a:ext>
            </a:extLst>
          </p:cNvPr>
          <p:cNvCxnSpPr/>
          <p:nvPr/>
        </p:nvCxnSpPr>
        <p:spPr>
          <a:xfrm>
            <a:off x="4274476" y="4505997"/>
            <a:ext cx="188090" cy="1390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6B993DFD-253B-6F2E-2B7F-2261DDDA2B2F}"/>
              </a:ext>
            </a:extLst>
          </p:cNvPr>
          <p:cNvSpPr txBox="1"/>
          <p:nvPr/>
        </p:nvSpPr>
        <p:spPr>
          <a:xfrm>
            <a:off x="6714891" y="4040457"/>
            <a:ext cx="1757092" cy="1231106"/>
          </a:xfrm>
          <a:prstGeom prst="rect">
            <a:avLst/>
          </a:prstGeom>
          <a:noFill/>
        </p:spPr>
        <p:txBody>
          <a:bodyPr wrap="square" lIns="36000" tIns="0" rIns="36000" bIns="0" rtlCol="0">
            <a:spAutoFit/>
          </a:bodyPr>
          <a:lstStyle/>
          <a:p>
            <a:r>
              <a:rPr lang="fr-FR" sz="1600" dirty="0">
                <a:solidFill>
                  <a:srgbClr val="1BA8D5"/>
                </a:solidFill>
              </a:rPr>
              <a:t>Antagoniste:</a:t>
            </a:r>
          </a:p>
          <a:p>
            <a:r>
              <a:rPr lang="fr-FR" sz="1600" dirty="0">
                <a:solidFill>
                  <a:srgbClr val="002060"/>
                </a:solidFill>
              </a:rPr>
              <a:t>Effet immédiat, sans effet </a:t>
            </a:r>
            <a:r>
              <a:rPr lang="fr-FR" sz="1600" dirty="0" err="1">
                <a:solidFill>
                  <a:srgbClr val="002060"/>
                </a:solidFill>
              </a:rPr>
              <a:t>flare</a:t>
            </a:r>
            <a:r>
              <a:rPr lang="fr-FR" sz="1600" dirty="0">
                <a:solidFill>
                  <a:srgbClr val="002060"/>
                </a:solidFill>
              </a:rPr>
              <a:t>-up et réversibilité rapide</a:t>
            </a:r>
          </a:p>
        </p:txBody>
      </p:sp>
      <p:sp>
        <p:nvSpPr>
          <p:cNvPr id="6" name="ZoneTexte 5">
            <a:extLst>
              <a:ext uri="{FF2B5EF4-FFF2-40B4-BE49-F238E27FC236}">
                <a16:creationId xmlns:a16="http://schemas.microsoft.com/office/drawing/2014/main" id="{51148355-280F-4B2D-8997-24E3975920BB}"/>
              </a:ext>
            </a:extLst>
          </p:cNvPr>
          <p:cNvSpPr txBox="1"/>
          <p:nvPr/>
        </p:nvSpPr>
        <p:spPr>
          <a:xfrm>
            <a:off x="2418937" y="5543512"/>
            <a:ext cx="6138065" cy="300082"/>
          </a:xfrm>
          <a:prstGeom prst="rect">
            <a:avLst/>
          </a:prstGeom>
          <a:noFill/>
        </p:spPr>
        <p:txBody>
          <a:bodyPr wrap="square">
            <a:spAutoFit/>
          </a:bodyPr>
          <a:lstStyle/>
          <a:p>
            <a:r>
              <a:rPr lang="fr-FR" sz="675" dirty="0" err="1">
                <a:solidFill>
                  <a:schemeClr val="bg1">
                    <a:lumMod val="50000"/>
                  </a:schemeClr>
                </a:solidFill>
                <a:latin typeface="+mj-lt"/>
              </a:rPr>
              <a:t>Rzewuska</a:t>
            </a:r>
            <a:r>
              <a:rPr lang="fr-FR" sz="675" dirty="0">
                <a:solidFill>
                  <a:schemeClr val="bg1">
                    <a:lumMod val="50000"/>
                  </a:schemeClr>
                </a:solidFill>
                <a:latin typeface="+mj-lt"/>
              </a:rPr>
              <a:t> AM, </a:t>
            </a:r>
            <a:r>
              <a:rPr lang="fr-FR" sz="675" dirty="0" err="1">
                <a:solidFill>
                  <a:schemeClr val="bg1">
                    <a:lumMod val="50000"/>
                  </a:schemeClr>
                </a:solidFill>
                <a:latin typeface="+mj-lt"/>
              </a:rPr>
              <a:t>Żybowska</a:t>
            </a:r>
            <a:r>
              <a:rPr lang="fr-FR" sz="675" dirty="0">
                <a:solidFill>
                  <a:schemeClr val="bg1">
                    <a:lumMod val="50000"/>
                  </a:schemeClr>
                </a:solidFill>
                <a:latin typeface="+mj-lt"/>
              </a:rPr>
              <a:t> M, </a:t>
            </a:r>
            <a:r>
              <a:rPr lang="fr-FR" sz="675" dirty="0" err="1">
                <a:solidFill>
                  <a:schemeClr val="bg1">
                    <a:lumMod val="50000"/>
                  </a:schemeClr>
                </a:solidFill>
                <a:latin typeface="+mj-lt"/>
              </a:rPr>
              <a:t>Sajkiewicz</a:t>
            </a:r>
            <a:r>
              <a:rPr lang="fr-FR" sz="675" dirty="0">
                <a:solidFill>
                  <a:schemeClr val="bg1">
                    <a:lumMod val="50000"/>
                  </a:schemeClr>
                </a:solidFill>
                <a:latin typeface="+mj-lt"/>
              </a:rPr>
              <a:t> I, </a:t>
            </a:r>
            <a:r>
              <a:rPr lang="fr-FR" sz="675" dirty="0" err="1">
                <a:solidFill>
                  <a:schemeClr val="bg1">
                    <a:lumMod val="50000"/>
                  </a:schemeClr>
                </a:solidFill>
                <a:latin typeface="+mj-lt"/>
              </a:rPr>
              <a:t>Spiechowicz</a:t>
            </a:r>
            <a:r>
              <a:rPr lang="fr-FR" sz="675" dirty="0">
                <a:solidFill>
                  <a:schemeClr val="bg1">
                    <a:lumMod val="50000"/>
                  </a:schemeClr>
                </a:solidFill>
                <a:latin typeface="+mj-lt"/>
              </a:rPr>
              <a:t> I, </a:t>
            </a:r>
            <a:r>
              <a:rPr lang="fr-FR" sz="675" dirty="0" err="1">
                <a:solidFill>
                  <a:schemeClr val="bg1">
                    <a:lumMod val="50000"/>
                  </a:schemeClr>
                </a:solidFill>
                <a:latin typeface="+mj-lt"/>
              </a:rPr>
              <a:t>Żak</a:t>
            </a:r>
            <a:r>
              <a:rPr lang="fr-FR" sz="675" dirty="0">
                <a:solidFill>
                  <a:schemeClr val="bg1">
                    <a:lumMod val="50000"/>
                  </a:schemeClr>
                </a:solidFill>
                <a:latin typeface="+mj-lt"/>
              </a:rPr>
              <a:t> K, </a:t>
            </a:r>
            <a:r>
              <a:rPr lang="fr-FR" sz="675" dirty="0" err="1">
                <a:solidFill>
                  <a:schemeClr val="bg1">
                    <a:lumMod val="50000"/>
                  </a:schemeClr>
                </a:solidFill>
                <a:latin typeface="+mj-lt"/>
              </a:rPr>
              <a:t>Abramiuk</a:t>
            </a:r>
            <a:r>
              <a:rPr lang="fr-FR" sz="675" dirty="0">
                <a:solidFill>
                  <a:schemeClr val="bg1">
                    <a:lumMod val="50000"/>
                  </a:schemeClr>
                </a:solidFill>
                <a:latin typeface="+mj-lt"/>
              </a:rPr>
              <a:t> M, </a:t>
            </a:r>
            <a:r>
              <a:rPr lang="fr-FR" sz="675" dirty="0" err="1">
                <a:solidFill>
                  <a:schemeClr val="bg1">
                    <a:lumMod val="50000"/>
                  </a:schemeClr>
                </a:solidFill>
                <a:latin typeface="+mj-lt"/>
              </a:rPr>
              <a:t>Kułak</a:t>
            </a:r>
            <a:r>
              <a:rPr lang="fr-FR" sz="675" dirty="0">
                <a:solidFill>
                  <a:schemeClr val="bg1">
                    <a:lumMod val="50000"/>
                  </a:schemeClr>
                </a:solidFill>
                <a:latin typeface="+mj-lt"/>
              </a:rPr>
              <a:t> K, </a:t>
            </a:r>
            <a:r>
              <a:rPr lang="fr-FR" sz="675" dirty="0" err="1">
                <a:solidFill>
                  <a:schemeClr val="bg1">
                    <a:lumMod val="50000"/>
                  </a:schemeClr>
                </a:solidFill>
                <a:latin typeface="+mj-lt"/>
              </a:rPr>
              <a:t>Tarkowski</a:t>
            </a:r>
            <a:r>
              <a:rPr lang="fr-FR" sz="675" dirty="0">
                <a:solidFill>
                  <a:schemeClr val="bg1">
                    <a:lumMod val="50000"/>
                  </a:schemeClr>
                </a:solidFill>
                <a:latin typeface="+mj-lt"/>
              </a:rPr>
              <a:t> R. </a:t>
            </a:r>
            <a:r>
              <a:rPr lang="fr-FR" sz="675" dirty="0" err="1">
                <a:solidFill>
                  <a:schemeClr val="bg1">
                    <a:lumMod val="50000"/>
                  </a:schemeClr>
                </a:solidFill>
                <a:latin typeface="+mj-lt"/>
              </a:rPr>
              <a:t>Gonadotropin</a:t>
            </a:r>
            <a:r>
              <a:rPr lang="fr-FR" sz="675" dirty="0">
                <a:solidFill>
                  <a:schemeClr val="bg1">
                    <a:lumMod val="50000"/>
                  </a:schemeClr>
                </a:solidFill>
                <a:latin typeface="+mj-lt"/>
              </a:rPr>
              <a:t>-Releasing Hormone </a:t>
            </a:r>
            <a:r>
              <a:rPr lang="fr-FR" sz="675" dirty="0" err="1">
                <a:solidFill>
                  <a:schemeClr val="bg1">
                    <a:lumMod val="50000"/>
                  </a:schemeClr>
                </a:solidFill>
                <a:latin typeface="+mj-lt"/>
              </a:rPr>
              <a:t>Antagonists</a:t>
            </a:r>
            <a:r>
              <a:rPr lang="fr-FR" sz="675" dirty="0">
                <a:solidFill>
                  <a:schemeClr val="bg1">
                    <a:lumMod val="50000"/>
                  </a:schemeClr>
                </a:solidFill>
                <a:latin typeface="+mj-lt"/>
              </a:rPr>
              <a:t>-A New Hope in </a:t>
            </a:r>
            <a:r>
              <a:rPr lang="fr-FR" sz="675" dirty="0" err="1">
                <a:solidFill>
                  <a:schemeClr val="bg1">
                    <a:lumMod val="50000"/>
                  </a:schemeClr>
                </a:solidFill>
                <a:latin typeface="+mj-lt"/>
              </a:rPr>
              <a:t>Endometriosis</a:t>
            </a:r>
            <a:r>
              <a:rPr lang="fr-FR" sz="675" dirty="0">
                <a:solidFill>
                  <a:schemeClr val="bg1">
                    <a:lumMod val="50000"/>
                  </a:schemeClr>
                </a:solidFill>
                <a:latin typeface="+mj-lt"/>
              </a:rPr>
              <a:t> </a:t>
            </a:r>
            <a:r>
              <a:rPr lang="fr-FR" sz="675" dirty="0" err="1">
                <a:solidFill>
                  <a:schemeClr val="bg1">
                    <a:lumMod val="50000"/>
                  </a:schemeClr>
                </a:solidFill>
                <a:latin typeface="+mj-lt"/>
              </a:rPr>
              <a:t>Treatment</a:t>
            </a:r>
            <a:r>
              <a:rPr lang="fr-FR" sz="675" dirty="0">
                <a:solidFill>
                  <a:schemeClr val="bg1">
                    <a:lumMod val="50000"/>
                  </a:schemeClr>
                </a:solidFill>
                <a:latin typeface="+mj-lt"/>
              </a:rPr>
              <a:t>? J Clin Med. 2023 Jan 28;12(3):1008. </a:t>
            </a:r>
          </a:p>
        </p:txBody>
      </p:sp>
    </p:spTree>
    <p:extLst>
      <p:ext uri="{BB962C8B-B14F-4D97-AF65-F5344CB8AC3E}">
        <p14:creationId xmlns:p14="http://schemas.microsoft.com/office/powerpoint/2010/main" val="4112050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484" y="1187075"/>
            <a:ext cx="7308576" cy="290849"/>
          </a:xfrm>
        </p:spPr>
        <p:txBody>
          <a:bodyPr/>
          <a:lstStyle/>
          <a:p>
            <a:r>
              <a:rPr lang="fr-FR" sz="2100" dirty="0"/>
              <a:t>Effets secondaires de l’hypo-</a:t>
            </a:r>
            <a:r>
              <a:rPr lang="fr-FR" sz="2100" dirty="0" err="1"/>
              <a:t>estrogénie</a:t>
            </a:r>
            <a:endParaRPr lang="fr-FR" sz="2100" dirty="0"/>
          </a:p>
        </p:txBody>
      </p:sp>
      <p:sp>
        <p:nvSpPr>
          <p:cNvPr id="6" name="Espace réservé du texte 5">
            <a:extLst>
              <a:ext uri="{FF2B5EF4-FFF2-40B4-BE49-F238E27FC236}">
                <a16:creationId xmlns:a16="http://schemas.microsoft.com/office/drawing/2014/main" id="{18570E54-0BFB-1C10-F7B5-3FCBED20305C}"/>
              </a:ext>
            </a:extLst>
          </p:cNvPr>
          <p:cNvSpPr>
            <a:spLocks noGrp="1"/>
          </p:cNvSpPr>
          <p:nvPr>
            <p:ph type="body" sz="quarter" idx="13"/>
          </p:nvPr>
        </p:nvSpPr>
        <p:spPr>
          <a:xfrm>
            <a:off x="347532" y="5488915"/>
            <a:ext cx="7416800" cy="92333"/>
          </a:xfrm>
        </p:spPr>
        <p:txBody>
          <a:bodyPr/>
          <a:lstStyle/>
          <a:p>
            <a:endParaRPr lang="fr-FR"/>
          </a:p>
        </p:txBody>
      </p:sp>
      <p:pic>
        <p:nvPicPr>
          <p:cNvPr id="3" name="Image 2">
            <a:extLst>
              <a:ext uri="{FF2B5EF4-FFF2-40B4-BE49-F238E27FC236}">
                <a16:creationId xmlns:a16="http://schemas.microsoft.com/office/drawing/2014/main" id="{771E31C6-9368-43A6-AE85-0FFA3D1E9436}"/>
              </a:ext>
            </a:extLst>
          </p:cNvPr>
          <p:cNvPicPr>
            <a:picLocks noChangeAspect="1"/>
          </p:cNvPicPr>
          <p:nvPr/>
        </p:nvPicPr>
        <p:blipFill>
          <a:blip r:embed="rId2"/>
          <a:stretch>
            <a:fillRect/>
          </a:stretch>
        </p:blipFill>
        <p:spPr>
          <a:xfrm>
            <a:off x="3275857" y="1728812"/>
            <a:ext cx="2466975" cy="3676650"/>
          </a:xfrm>
          <a:prstGeom prst="rect">
            <a:avLst/>
          </a:prstGeom>
        </p:spPr>
      </p:pic>
      <p:cxnSp>
        <p:nvCxnSpPr>
          <p:cNvPr id="10" name="Connecteur droit avec flèche 9">
            <a:extLst>
              <a:ext uri="{FF2B5EF4-FFF2-40B4-BE49-F238E27FC236}">
                <a16:creationId xmlns:a16="http://schemas.microsoft.com/office/drawing/2014/main" id="{F0154365-1821-4FB4-8F4F-47E3C664D102}"/>
              </a:ext>
            </a:extLst>
          </p:cNvPr>
          <p:cNvCxnSpPr>
            <a:cxnSpLocks/>
            <a:stCxn id="11" idx="1"/>
          </p:cNvCxnSpPr>
          <p:nvPr/>
        </p:nvCxnSpPr>
        <p:spPr>
          <a:xfrm flipH="1" flipV="1">
            <a:off x="5011675" y="2049789"/>
            <a:ext cx="876630" cy="599054"/>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11" name="ZoneTexte 10">
            <a:extLst>
              <a:ext uri="{FF2B5EF4-FFF2-40B4-BE49-F238E27FC236}">
                <a16:creationId xmlns:a16="http://schemas.microsoft.com/office/drawing/2014/main" id="{9594F4AC-63A1-44BB-BC0C-96BA613A3F86}"/>
              </a:ext>
            </a:extLst>
          </p:cNvPr>
          <p:cNvSpPr txBox="1"/>
          <p:nvPr/>
        </p:nvSpPr>
        <p:spPr>
          <a:xfrm>
            <a:off x="5888305" y="2141011"/>
            <a:ext cx="2379232" cy="1015663"/>
          </a:xfrm>
          <a:prstGeom prst="rect">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fr-FR" sz="1500" b="1" dirty="0">
                <a:solidFill>
                  <a:schemeClr val="accent1"/>
                </a:solidFill>
              </a:rPr>
              <a:t>SNC :</a:t>
            </a:r>
          </a:p>
          <a:p>
            <a:pPr marL="257175" indent="-257175">
              <a:buFontTx/>
              <a:buChar char="-"/>
            </a:pPr>
            <a:r>
              <a:rPr lang="fr-FR" sz="1500" dirty="0">
                <a:solidFill>
                  <a:srgbClr val="002060"/>
                </a:solidFill>
              </a:rPr>
              <a:t>Bouffées de chaleur, troubles du sommeil, de l’humeur</a:t>
            </a:r>
          </a:p>
        </p:txBody>
      </p:sp>
      <p:cxnSp>
        <p:nvCxnSpPr>
          <p:cNvPr id="12" name="Connecteur droit avec flèche 11">
            <a:extLst>
              <a:ext uri="{FF2B5EF4-FFF2-40B4-BE49-F238E27FC236}">
                <a16:creationId xmlns:a16="http://schemas.microsoft.com/office/drawing/2014/main" id="{DEFA2C8E-18CC-40EB-A6EE-0C7A3E3A94E0}"/>
              </a:ext>
            </a:extLst>
          </p:cNvPr>
          <p:cNvCxnSpPr>
            <a:cxnSpLocks/>
          </p:cNvCxnSpPr>
          <p:nvPr/>
        </p:nvCxnSpPr>
        <p:spPr>
          <a:xfrm flipH="1">
            <a:off x="4936699" y="3957923"/>
            <a:ext cx="1209804" cy="730960"/>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4" name="Connecteur droit avec flèche 13">
            <a:extLst>
              <a:ext uri="{FF2B5EF4-FFF2-40B4-BE49-F238E27FC236}">
                <a16:creationId xmlns:a16="http://schemas.microsoft.com/office/drawing/2014/main" id="{F0D3039B-A735-48AE-B02E-C92B9EC9A56C}"/>
              </a:ext>
            </a:extLst>
          </p:cNvPr>
          <p:cNvCxnSpPr>
            <a:cxnSpLocks/>
            <a:stCxn id="15" idx="3"/>
          </p:cNvCxnSpPr>
          <p:nvPr/>
        </p:nvCxnSpPr>
        <p:spPr>
          <a:xfrm flipV="1">
            <a:off x="3291919" y="4820688"/>
            <a:ext cx="1284740" cy="29778"/>
          </a:xfrm>
          <a:prstGeom prst="straightConnector1">
            <a:avLst/>
          </a:prstGeom>
          <a:ln>
            <a:solidFill>
              <a:schemeClr val="accent1"/>
            </a:solidFill>
            <a:tailEnd type="triangle"/>
          </a:ln>
        </p:spPr>
        <p:style>
          <a:lnRef idx="2">
            <a:schemeClr val="accent3">
              <a:shade val="50000"/>
            </a:schemeClr>
          </a:lnRef>
          <a:fillRef idx="1">
            <a:schemeClr val="accent3"/>
          </a:fillRef>
          <a:effectRef idx="0">
            <a:schemeClr val="accent3"/>
          </a:effectRef>
          <a:fontRef idx="minor">
            <a:schemeClr val="lt1"/>
          </a:fontRef>
        </p:style>
      </p:cxnSp>
      <p:sp>
        <p:nvSpPr>
          <p:cNvPr id="15" name="ZoneTexte 14">
            <a:extLst>
              <a:ext uri="{FF2B5EF4-FFF2-40B4-BE49-F238E27FC236}">
                <a16:creationId xmlns:a16="http://schemas.microsoft.com/office/drawing/2014/main" id="{7A02599F-E55F-4894-923D-EB8D44BFD70B}"/>
              </a:ext>
            </a:extLst>
          </p:cNvPr>
          <p:cNvSpPr txBox="1"/>
          <p:nvPr/>
        </p:nvSpPr>
        <p:spPr>
          <a:xfrm>
            <a:off x="1203687" y="4227218"/>
            <a:ext cx="2088232" cy="1246495"/>
          </a:xfrm>
          <a:prstGeom prst="rect">
            <a:avLst/>
          </a:prstGeom>
          <a:solidFill>
            <a:schemeClr val="accent1">
              <a:lumMod val="20000"/>
              <a:lumOff val="80000"/>
            </a:schemeClr>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r-FR" sz="1500" b="1" dirty="0">
                <a:solidFill>
                  <a:schemeClr val="accent1"/>
                </a:solidFill>
              </a:rPr>
              <a:t>SGUM :</a:t>
            </a:r>
          </a:p>
          <a:p>
            <a:r>
              <a:rPr lang="fr-FR" sz="1500" dirty="0">
                <a:solidFill>
                  <a:srgbClr val="002060"/>
                </a:solidFill>
              </a:rPr>
              <a:t>- Sècheresse vaginale,  troubles des fonctions urinaires et sexuelle</a:t>
            </a:r>
          </a:p>
        </p:txBody>
      </p:sp>
      <p:sp>
        <p:nvSpPr>
          <p:cNvPr id="20" name="ZoneTexte 19">
            <a:extLst>
              <a:ext uri="{FF2B5EF4-FFF2-40B4-BE49-F238E27FC236}">
                <a16:creationId xmlns:a16="http://schemas.microsoft.com/office/drawing/2014/main" id="{35F23E7B-FC67-40BD-A1C3-083EDFD323D6}"/>
              </a:ext>
            </a:extLst>
          </p:cNvPr>
          <p:cNvSpPr txBox="1"/>
          <p:nvPr/>
        </p:nvSpPr>
        <p:spPr>
          <a:xfrm>
            <a:off x="5941844" y="3713616"/>
            <a:ext cx="2379232" cy="1015663"/>
          </a:xfrm>
          <a:prstGeom prst="rect">
            <a:avLst/>
          </a:prstGeom>
          <a:solidFill>
            <a:schemeClr val="accent1">
              <a:lumMod val="20000"/>
              <a:lumOff val="80000"/>
            </a:schemeClr>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fr-FR" sz="1500" b="1" dirty="0">
                <a:solidFill>
                  <a:schemeClr val="accent1"/>
                </a:solidFill>
              </a:rPr>
              <a:t>Os :</a:t>
            </a:r>
          </a:p>
          <a:p>
            <a:r>
              <a:rPr lang="fr-FR" sz="1500" dirty="0">
                <a:solidFill>
                  <a:srgbClr val="002060"/>
                </a:solidFill>
              </a:rPr>
              <a:t>- Perte osseuse</a:t>
            </a:r>
          </a:p>
          <a:p>
            <a:r>
              <a:rPr lang="fr-FR" sz="1500" dirty="0">
                <a:solidFill>
                  <a:srgbClr val="002060"/>
                </a:solidFill>
              </a:rPr>
              <a:t>- Augmentation du risque de fracture</a:t>
            </a:r>
          </a:p>
        </p:txBody>
      </p:sp>
      <p:cxnSp>
        <p:nvCxnSpPr>
          <p:cNvPr id="21" name="Connecteur droit avec flèche 20">
            <a:extLst>
              <a:ext uri="{FF2B5EF4-FFF2-40B4-BE49-F238E27FC236}">
                <a16:creationId xmlns:a16="http://schemas.microsoft.com/office/drawing/2014/main" id="{5AB7B402-4421-4FCC-8BBB-FC40E46E8050}"/>
              </a:ext>
            </a:extLst>
          </p:cNvPr>
          <p:cNvCxnSpPr>
            <a:cxnSpLocks/>
          </p:cNvCxnSpPr>
          <p:nvPr/>
        </p:nvCxnSpPr>
        <p:spPr>
          <a:xfrm>
            <a:off x="3737886" y="2756517"/>
            <a:ext cx="838774" cy="1098703"/>
          </a:xfrm>
          <a:prstGeom prst="straightConnector1">
            <a:avLst/>
          </a:prstGeom>
          <a:ln>
            <a:solidFill>
              <a:schemeClr val="accent1"/>
            </a:solidFill>
            <a:tailEnd type="triangle"/>
          </a:ln>
        </p:spPr>
        <p:style>
          <a:lnRef idx="2">
            <a:schemeClr val="accent3">
              <a:shade val="50000"/>
            </a:schemeClr>
          </a:lnRef>
          <a:fillRef idx="1">
            <a:schemeClr val="accent3"/>
          </a:fillRef>
          <a:effectRef idx="0">
            <a:schemeClr val="accent3"/>
          </a:effectRef>
          <a:fontRef idx="minor">
            <a:schemeClr val="lt1"/>
          </a:fontRef>
        </p:style>
      </p:cxnSp>
      <p:sp>
        <p:nvSpPr>
          <p:cNvPr id="13" name="ZoneTexte 12">
            <a:extLst>
              <a:ext uri="{FF2B5EF4-FFF2-40B4-BE49-F238E27FC236}">
                <a16:creationId xmlns:a16="http://schemas.microsoft.com/office/drawing/2014/main" id="{3A3D4A55-1C88-4136-836B-CB8BADF5431F}"/>
              </a:ext>
            </a:extLst>
          </p:cNvPr>
          <p:cNvSpPr txBox="1"/>
          <p:nvPr/>
        </p:nvSpPr>
        <p:spPr>
          <a:xfrm>
            <a:off x="347531" y="1960386"/>
            <a:ext cx="3345882" cy="17081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sz="1500" b="1" dirty="0">
                <a:solidFill>
                  <a:schemeClr val="accent1"/>
                </a:solidFill>
              </a:rPr>
              <a:t>Métabolique et CV :</a:t>
            </a:r>
          </a:p>
          <a:p>
            <a:pPr marL="285743" indent="-285743">
              <a:buFontTx/>
              <a:buChar char="-"/>
            </a:pPr>
            <a:r>
              <a:rPr lang="fr-FR" sz="1500" dirty="0">
                <a:solidFill>
                  <a:srgbClr val="002060"/>
                </a:solidFill>
              </a:rPr>
              <a:t>Augmentation de l’adiposité viscérale</a:t>
            </a:r>
          </a:p>
          <a:p>
            <a:pPr marL="285743" indent="-285743">
              <a:buFontTx/>
              <a:buChar char="-"/>
            </a:pPr>
            <a:r>
              <a:rPr lang="fr-FR" sz="1500" dirty="0">
                <a:solidFill>
                  <a:srgbClr val="002060"/>
                </a:solidFill>
              </a:rPr>
              <a:t>Résistance à l’insuline</a:t>
            </a:r>
          </a:p>
          <a:p>
            <a:pPr marL="285743" indent="-285743">
              <a:buFontTx/>
              <a:buChar char="-"/>
            </a:pPr>
            <a:r>
              <a:rPr lang="fr-FR" sz="1500" dirty="0">
                <a:solidFill>
                  <a:srgbClr val="002060"/>
                </a:solidFill>
              </a:rPr>
              <a:t>Dyslipidémie athérogène</a:t>
            </a:r>
          </a:p>
          <a:p>
            <a:pPr marL="285743" indent="-285743">
              <a:buFontTx/>
              <a:buChar char="-"/>
            </a:pPr>
            <a:r>
              <a:rPr lang="fr-FR" sz="1500" dirty="0">
                <a:solidFill>
                  <a:srgbClr val="002060"/>
                </a:solidFill>
              </a:rPr>
              <a:t>Développement de l’athérosclérose</a:t>
            </a:r>
          </a:p>
        </p:txBody>
      </p:sp>
    </p:spTree>
    <p:extLst>
      <p:ext uri="{BB962C8B-B14F-4D97-AF65-F5344CB8AC3E}">
        <p14:creationId xmlns:p14="http://schemas.microsoft.com/office/powerpoint/2010/main" val="2618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a:extLst>
              <a:ext uri="{FF2B5EF4-FFF2-40B4-BE49-F238E27FC236}">
                <a16:creationId xmlns:a16="http://schemas.microsoft.com/office/drawing/2014/main" id="{48C0CD69-36E9-8964-B700-1D388AADAD83}"/>
              </a:ext>
            </a:extLst>
          </p:cNvPr>
          <p:cNvSpPr>
            <a:spLocks noGrp="1"/>
          </p:cNvSpPr>
          <p:nvPr>
            <p:ph type="title"/>
          </p:nvPr>
        </p:nvSpPr>
        <p:spPr/>
        <p:txBody>
          <a:bodyPr/>
          <a:lstStyle/>
          <a:p>
            <a:r>
              <a:rPr altLang="fr-FR"/>
              <a:t>Physiopathologie</a:t>
            </a:r>
          </a:p>
        </p:txBody>
      </p:sp>
      <p:sp>
        <p:nvSpPr>
          <p:cNvPr id="3" name="Espace réservé du contenu 2">
            <a:extLst>
              <a:ext uri="{FF2B5EF4-FFF2-40B4-BE49-F238E27FC236}">
                <a16:creationId xmlns:a16="http://schemas.microsoft.com/office/drawing/2014/main" id="{1FAB5A77-ED38-5513-2D6A-67ADDAC8D839}"/>
              </a:ext>
            </a:extLst>
          </p:cNvPr>
          <p:cNvSpPr>
            <a:spLocks noGrp="1"/>
          </p:cNvSpPr>
          <p:nvPr>
            <p:ph idx="1"/>
          </p:nvPr>
        </p:nvSpPr>
        <p:spPr/>
        <p:txBody>
          <a:bodyPr/>
          <a:lstStyle/>
          <a:p>
            <a:pPr>
              <a:defRPr/>
            </a:pPr>
            <a:r>
              <a:rPr sz="2000" dirty="0"/>
              <a:t>Terrain </a:t>
            </a:r>
            <a:r>
              <a:rPr sz="2000" b="1" dirty="0" err="1"/>
              <a:t>hyperoestrogénique</a:t>
            </a:r>
            <a:r>
              <a:rPr sz="2000" dirty="0"/>
              <a:t> Déséquilibre balance E2/P</a:t>
            </a:r>
          </a:p>
          <a:p>
            <a:pPr>
              <a:defRPr/>
            </a:pPr>
            <a:endParaRPr sz="2000" dirty="0"/>
          </a:p>
          <a:p>
            <a:pPr>
              <a:defRPr/>
            </a:pPr>
            <a:r>
              <a:rPr sz="2000" dirty="0"/>
              <a:t>Terrain </a:t>
            </a:r>
            <a:r>
              <a:rPr sz="2000" b="1" dirty="0"/>
              <a:t>dysimmunitaire</a:t>
            </a:r>
            <a:r>
              <a:rPr sz="2000" dirty="0"/>
              <a:t> ≠ Maladie </a:t>
            </a:r>
            <a:r>
              <a:rPr sz="2000" dirty="0" err="1"/>
              <a:t>Autoimmune</a:t>
            </a:r>
            <a:endParaRPr sz="2000" dirty="0"/>
          </a:p>
          <a:p>
            <a:pPr lvl="1">
              <a:defRPr/>
            </a:pPr>
            <a:r>
              <a:rPr sz="1800" dirty="0" err="1"/>
              <a:t>Dysthyroidies</a:t>
            </a:r>
            <a:endParaRPr sz="1800" dirty="0"/>
          </a:p>
          <a:p>
            <a:pPr lvl="1">
              <a:defRPr/>
            </a:pPr>
            <a:r>
              <a:rPr sz="1800" dirty="0"/>
              <a:t>Maladies de </a:t>
            </a:r>
            <a:r>
              <a:rPr sz="1800" dirty="0" err="1"/>
              <a:t>Crohn</a:t>
            </a:r>
            <a:r>
              <a:rPr sz="1800" dirty="0"/>
              <a:t> et RCH</a:t>
            </a:r>
          </a:p>
          <a:p>
            <a:pPr lvl="1">
              <a:defRPr/>
            </a:pPr>
            <a:r>
              <a:rPr sz="1800" dirty="0" err="1"/>
              <a:t>Gougerot</a:t>
            </a:r>
            <a:r>
              <a:rPr sz="1800" dirty="0"/>
              <a:t> </a:t>
            </a:r>
            <a:r>
              <a:rPr sz="1800" dirty="0" err="1"/>
              <a:t>Sjogren</a:t>
            </a:r>
            <a:endParaRPr sz="1800" dirty="0"/>
          </a:p>
          <a:p>
            <a:pPr>
              <a:defRPr/>
            </a:pPr>
            <a:r>
              <a:rPr sz="1800" b="1" dirty="0">
                <a:solidFill>
                  <a:srgbClr val="FF0000"/>
                </a:solidFill>
              </a:rPr>
              <a:t>Reflux tubaire </a:t>
            </a:r>
            <a:r>
              <a:rPr sz="1800" dirty="0"/>
              <a:t>: Reflux menstruel depuis l’adolescence ( diarrhée cataméniale)</a:t>
            </a:r>
          </a:p>
          <a:p>
            <a:pPr>
              <a:defRPr/>
            </a:pPr>
            <a:r>
              <a:rPr sz="1800" b="1" dirty="0" err="1"/>
              <a:t>Fusobactérium</a:t>
            </a:r>
            <a:r>
              <a:rPr sz="1800" dirty="0"/>
              <a:t>: transformation des fibroblastes en myofibroblastes et favorise le reflux et la greffe (062023)</a:t>
            </a:r>
          </a:p>
          <a:p>
            <a:pPr lvl="1">
              <a:defRPr/>
            </a:pPr>
            <a:r>
              <a:rPr sz="1600" dirty="0"/>
              <a:t>Seul le métronidazole serait efficace.</a:t>
            </a:r>
          </a:p>
          <a:p>
            <a:pPr>
              <a:defRPr/>
            </a:pPr>
            <a:r>
              <a:rPr sz="2000" dirty="0"/>
              <a:t>Identification d’une </a:t>
            </a:r>
            <a:r>
              <a:rPr sz="2000" b="1" dirty="0"/>
              <a:t>mutation génétique </a:t>
            </a:r>
            <a:r>
              <a:rPr sz="2000" dirty="0"/>
              <a:t>dans endométriose profonde avec hyperE2. (072023)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CCF40A-B98C-711E-2EF8-32A10E6E5E7F}"/>
              </a:ext>
            </a:extLst>
          </p:cNvPr>
          <p:cNvSpPr>
            <a:spLocks noGrp="1"/>
          </p:cNvSpPr>
          <p:nvPr>
            <p:ph type="title"/>
          </p:nvPr>
        </p:nvSpPr>
        <p:spPr>
          <a:xfrm>
            <a:off x="1115484" y="1170917"/>
            <a:ext cx="7308576" cy="323165"/>
          </a:xfrm>
        </p:spPr>
        <p:txBody>
          <a:bodyPr/>
          <a:lstStyle/>
          <a:p>
            <a:pPr defTabSz="685783">
              <a:spcBef>
                <a:spcPts val="0"/>
              </a:spcBef>
              <a:defRPr/>
            </a:pPr>
            <a:r>
              <a:rPr lang="fr-FR" sz="2100" dirty="0"/>
              <a:t>Rôle de l’</a:t>
            </a:r>
            <a:r>
              <a:rPr lang="fr-FR" sz="2100" dirty="0" err="1"/>
              <a:t>add</a:t>
            </a:r>
            <a:r>
              <a:rPr lang="fr-FR" sz="2100" dirty="0"/>
              <a:t>-back thérapie : optimiser les taux d’estradiol </a:t>
            </a:r>
          </a:p>
        </p:txBody>
      </p:sp>
      <p:sp>
        <p:nvSpPr>
          <p:cNvPr id="6" name="Espace réservé du texte 5">
            <a:extLst>
              <a:ext uri="{FF2B5EF4-FFF2-40B4-BE49-F238E27FC236}">
                <a16:creationId xmlns:a16="http://schemas.microsoft.com/office/drawing/2014/main" id="{5847C2A6-1EA5-FACF-2AEB-5F1BC9D6AE94}"/>
              </a:ext>
            </a:extLst>
          </p:cNvPr>
          <p:cNvSpPr>
            <a:spLocks noGrp="1"/>
          </p:cNvSpPr>
          <p:nvPr>
            <p:ph type="body" sz="quarter" idx="13"/>
          </p:nvPr>
        </p:nvSpPr>
        <p:spPr/>
        <p:txBody>
          <a:bodyPr/>
          <a:lstStyle/>
          <a:p>
            <a:endParaRPr lang="fr-FR"/>
          </a:p>
        </p:txBody>
      </p:sp>
      <p:sp>
        <p:nvSpPr>
          <p:cNvPr id="69" name="Round Same-side Corner of Rectangle 83">
            <a:extLst>
              <a:ext uri="{FF2B5EF4-FFF2-40B4-BE49-F238E27FC236}">
                <a16:creationId xmlns:a16="http://schemas.microsoft.com/office/drawing/2014/main" id="{9EA05DAE-B0A9-A594-F4B5-26EFD8661ED5}"/>
              </a:ext>
            </a:extLst>
          </p:cNvPr>
          <p:cNvSpPr/>
          <p:nvPr/>
        </p:nvSpPr>
        <p:spPr>
          <a:xfrm rot="10800000">
            <a:off x="371819" y="1895305"/>
            <a:ext cx="8310813" cy="2743418"/>
          </a:xfrm>
          <a:prstGeom prst="round2SameRect">
            <a:avLst>
              <a:gd name="adj1" fmla="val 8434"/>
              <a:gd name="adj2" fmla="val 0"/>
            </a:avLst>
          </a:prstGeom>
          <a:solidFill>
            <a:sysClr val="window" lastClr="FFFFFF"/>
          </a:solidFill>
          <a:ln w="38100" cap="flat" cmpd="sng" algn="ctr">
            <a:gradFill flip="none" rotWithShape="1">
              <a:gsLst>
                <a:gs pos="100000">
                  <a:srgbClr val="5B9BD5"/>
                </a:gs>
                <a:gs pos="0">
                  <a:srgbClr val="ED7D31"/>
                </a:gs>
              </a:gsLst>
              <a:lin ang="0" scaled="1"/>
              <a:tileRect/>
            </a:gradFill>
            <a:prstDash val="solid"/>
            <a:miter lim="800000"/>
          </a:ln>
          <a:effectLst/>
        </p:spPr>
        <p:txBody>
          <a:bodyPr rtlCol="0" anchor="ctr"/>
          <a:lstStyle/>
          <a:p>
            <a:pPr algn="ctr" defTabSz="914378">
              <a:defRPr/>
            </a:pPr>
            <a:endParaRPr lang="en-GB" sz="1050"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0" name="Group 84">
            <a:extLst>
              <a:ext uri="{FF2B5EF4-FFF2-40B4-BE49-F238E27FC236}">
                <a16:creationId xmlns:a16="http://schemas.microsoft.com/office/drawing/2014/main" id="{245CDF14-0D60-295E-D28F-8FB99011BE57}"/>
              </a:ext>
            </a:extLst>
          </p:cNvPr>
          <p:cNvGrpSpPr/>
          <p:nvPr/>
        </p:nvGrpSpPr>
        <p:grpSpPr>
          <a:xfrm>
            <a:off x="533872" y="1961260"/>
            <a:ext cx="8088656" cy="2535379"/>
            <a:chOff x="157443" y="1438263"/>
            <a:chExt cx="11604566" cy="4467837"/>
          </a:xfrm>
        </p:grpSpPr>
        <p:grpSp>
          <p:nvGrpSpPr>
            <p:cNvPr id="71" name="Group 85">
              <a:extLst>
                <a:ext uri="{FF2B5EF4-FFF2-40B4-BE49-F238E27FC236}">
                  <a16:creationId xmlns:a16="http://schemas.microsoft.com/office/drawing/2014/main" id="{5E2F901B-C522-FDB3-418A-6F7100432598}"/>
                </a:ext>
              </a:extLst>
            </p:cNvPr>
            <p:cNvGrpSpPr/>
            <p:nvPr/>
          </p:nvGrpSpPr>
          <p:grpSpPr>
            <a:xfrm>
              <a:off x="157443" y="1438263"/>
              <a:ext cx="11604566" cy="4467837"/>
              <a:chOff x="238128" y="1438263"/>
              <a:chExt cx="11604566" cy="4467837"/>
            </a:xfrm>
          </p:grpSpPr>
          <p:sp>
            <p:nvSpPr>
              <p:cNvPr id="77" name="TextBox 94">
                <a:extLst>
                  <a:ext uri="{FF2B5EF4-FFF2-40B4-BE49-F238E27FC236}">
                    <a16:creationId xmlns:a16="http://schemas.microsoft.com/office/drawing/2014/main" id="{5B18BEBA-A602-B84B-B0EF-B0EE9C9B4080}"/>
                  </a:ext>
                </a:extLst>
              </p:cNvPr>
              <p:cNvSpPr txBox="1"/>
              <p:nvPr/>
            </p:nvSpPr>
            <p:spPr>
              <a:xfrm rot="16200000">
                <a:off x="2365850" y="3256833"/>
                <a:ext cx="2075748" cy="529870"/>
              </a:xfrm>
              <a:prstGeom prst="rect">
                <a:avLst/>
              </a:prstGeom>
              <a:noFill/>
              <a:effectLst/>
            </p:spPr>
            <p:txBody>
              <a:bodyPr wrap="square" rtlCol="0">
                <a:spAutoFit/>
              </a:bodyPr>
              <a:lstStyle/>
              <a:p>
                <a:pPr algn="ctr" defTabSz="685578">
                  <a:defRPr/>
                </a:pPr>
                <a:r>
                  <a:rPr lang="en-US" sz="900" b="1" kern="0" dirty="0">
                    <a:solidFill>
                      <a:srgbClr val="394A59"/>
                    </a:solidFill>
                    <a:latin typeface="Verdana" panose="020B0604030504040204" pitchFamily="34" charset="0"/>
                    <a:ea typeface="Verdana" panose="020B0604030504040204" pitchFamily="34" charset="0"/>
                    <a:cs typeface="Verdana" panose="020B0604030504040204" pitchFamily="34" charset="0"/>
                  </a:rPr>
                  <a:t>Estradiol </a:t>
                </a:r>
                <a:r>
                  <a:rPr lang="en-US" sz="900" kern="0" dirty="0">
                    <a:solidFill>
                      <a:srgbClr val="394A59"/>
                    </a:solidFill>
                    <a:latin typeface="Verdana" panose="020B0604030504040204" pitchFamily="34" charset="0"/>
                    <a:ea typeface="Verdana" panose="020B0604030504040204" pitchFamily="34" charset="0"/>
                    <a:cs typeface="Verdana" panose="020B0604030504040204" pitchFamily="34" charset="0"/>
                  </a:rPr>
                  <a:t>(pg/mL)</a:t>
                </a:r>
              </a:p>
            </p:txBody>
          </p:sp>
          <p:sp>
            <p:nvSpPr>
              <p:cNvPr id="78" name="Arrow: Up 78">
                <a:extLst>
                  <a:ext uri="{FF2B5EF4-FFF2-40B4-BE49-F238E27FC236}">
                    <a16:creationId xmlns:a16="http://schemas.microsoft.com/office/drawing/2014/main" id="{7B76CDF1-882E-36A5-644F-CE6BAAAC95C6}"/>
                  </a:ext>
                </a:extLst>
              </p:cNvPr>
              <p:cNvSpPr/>
              <p:nvPr/>
            </p:nvSpPr>
            <p:spPr>
              <a:xfrm>
                <a:off x="238128" y="2166917"/>
                <a:ext cx="2814482" cy="2420003"/>
              </a:xfrm>
              <a:prstGeom prst="upArrow">
                <a:avLst>
                  <a:gd name="adj1" fmla="val 50000"/>
                  <a:gd name="adj2" fmla="val 24268"/>
                </a:avLst>
              </a:prstGeom>
              <a:solidFill>
                <a:srgbClr val="4472C4">
                  <a:lumMod val="75000"/>
                </a:srgbClr>
              </a:solidFill>
              <a:ln w="6350" cap="flat" cmpd="sng" algn="ctr">
                <a:no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914378">
                  <a:defRPr/>
                </a:pPr>
                <a:r>
                  <a:rPr lang="en-US" sz="750" b="1" kern="0" dirty="0" err="1">
                    <a:solidFill>
                      <a:prstClr val="white"/>
                    </a:solidFill>
                    <a:latin typeface="Verdana" panose="020B0604030504040204" pitchFamily="34" charset="0"/>
                    <a:ea typeface="Verdana" panose="020B0604030504040204" pitchFamily="34" charset="0"/>
                    <a:cs typeface="Verdana" panose="020B0604030504040204" pitchFamily="34" charset="0"/>
                  </a:rPr>
                  <a:t>Symptômes</a:t>
                </a:r>
                <a:r>
                  <a:rPr lang="en-US" sz="750" b="1" kern="0" dirty="0">
                    <a:solidFill>
                      <a:prstClr val="white"/>
                    </a:solidFill>
                    <a:latin typeface="Verdana" panose="020B0604030504040204" pitchFamily="34" charset="0"/>
                    <a:ea typeface="Verdana" panose="020B0604030504040204" pitchFamily="34" charset="0"/>
                    <a:cs typeface="Verdana" panose="020B0604030504040204" pitchFamily="34" charset="0"/>
                  </a:rPr>
                  <a:t> de </a:t>
                </a:r>
                <a:r>
                  <a:rPr lang="en-US" sz="750" b="1" kern="0" dirty="0" err="1">
                    <a:solidFill>
                      <a:prstClr val="white"/>
                    </a:solidFill>
                    <a:latin typeface="Verdana" panose="020B0604030504040204" pitchFamily="34" charset="0"/>
                    <a:ea typeface="Verdana" panose="020B0604030504040204" pitchFamily="34" charset="0"/>
                    <a:cs typeface="Verdana" panose="020B0604030504040204" pitchFamily="34" charset="0"/>
                  </a:rPr>
                  <a:t>l’endométriose</a:t>
                </a:r>
                <a:endParaRPr lang="en-US" sz="750" b="1"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79" name="TextBox 96">
                <a:extLst>
                  <a:ext uri="{FF2B5EF4-FFF2-40B4-BE49-F238E27FC236}">
                    <a16:creationId xmlns:a16="http://schemas.microsoft.com/office/drawing/2014/main" id="{CFA83E1C-5379-1B81-5D3B-04D81063AD74}"/>
                  </a:ext>
                </a:extLst>
              </p:cNvPr>
              <p:cNvSpPr txBox="1"/>
              <p:nvPr/>
            </p:nvSpPr>
            <p:spPr>
              <a:xfrm>
                <a:off x="7395682" y="5384185"/>
                <a:ext cx="1491303" cy="498296"/>
              </a:xfrm>
              <a:prstGeom prst="rect">
                <a:avLst/>
              </a:prstGeom>
              <a:noFill/>
              <a:effectLst/>
            </p:spPr>
            <p:txBody>
              <a:bodyPr wrap="square" rtlCol="0">
                <a:spAutoFit/>
              </a:bodyPr>
              <a:lstStyle/>
              <a:p>
                <a:pPr algn="ctr" defTabSz="685578">
                  <a:lnSpc>
                    <a:spcPct val="75000"/>
                  </a:lnSpc>
                  <a:defRPr/>
                </a:pPr>
                <a:r>
                  <a:rPr lang="en-US" sz="825" b="1" kern="0" dirty="0">
                    <a:solidFill>
                      <a:srgbClr val="394A59"/>
                    </a:solidFill>
                    <a:latin typeface="Verdana" panose="020B0604030504040204" pitchFamily="34" charset="0"/>
                    <a:ea typeface="Verdana" panose="020B0604030504040204" pitchFamily="34" charset="0"/>
                    <a:cs typeface="Verdana" panose="020B0604030504040204" pitchFamily="34" charset="0"/>
                  </a:rPr>
                  <a:t>Suppression </a:t>
                </a:r>
                <a:r>
                  <a:rPr lang="en-US" sz="825" b="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partielle</a:t>
                </a:r>
                <a:endParaRPr lang="en-US" sz="825" b="1" kern="0"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sp>
            <p:nvSpPr>
              <p:cNvPr id="80" name="TextBox 97">
                <a:extLst>
                  <a:ext uri="{FF2B5EF4-FFF2-40B4-BE49-F238E27FC236}">
                    <a16:creationId xmlns:a16="http://schemas.microsoft.com/office/drawing/2014/main" id="{BB60AA08-CB35-3524-1834-3BEA4E57C933}"/>
                  </a:ext>
                </a:extLst>
              </p:cNvPr>
              <p:cNvSpPr txBox="1"/>
              <p:nvPr/>
            </p:nvSpPr>
            <p:spPr>
              <a:xfrm>
                <a:off x="4030234" y="1915861"/>
                <a:ext cx="1645329" cy="345757"/>
              </a:xfrm>
              <a:prstGeom prst="rect">
                <a:avLst/>
              </a:prstGeom>
              <a:noFill/>
              <a:effectLst/>
            </p:spPr>
            <p:txBody>
              <a:bodyPr wrap="square" rtlCol="0" anchor="b">
                <a:spAutoFit/>
              </a:bodyPr>
              <a:lstStyle/>
              <a:p>
                <a:pPr algn="ctr" defTabSz="685578">
                  <a:lnSpc>
                    <a:spcPct val="75000"/>
                  </a:lnSpc>
                  <a:defRPr/>
                </a:pPr>
                <a:r>
                  <a:rPr lang="en-US" sz="900" b="1" kern="0" dirty="0">
                    <a:solidFill>
                      <a:srgbClr val="394A59"/>
                    </a:solidFill>
                    <a:latin typeface="Verdana" panose="020B0604030504040204" pitchFamily="34" charset="0"/>
                    <a:ea typeface="Verdana" panose="020B0604030504040204" pitchFamily="34" charset="0"/>
                    <a:cs typeface="Verdana" panose="020B0604030504040204" pitchFamily="34" charset="0"/>
                  </a:rPr>
                  <a:t>Non </a:t>
                </a:r>
                <a:r>
                  <a:rPr lang="en-US" sz="900" b="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traité</a:t>
                </a:r>
                <a:endParaRPr lang="en-US" sz="900" b="1" kern="0"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sp>
            <p:nvSpPr>
              <p:cNvPr id="81" name="TextBox 99">
                <a:extLst>
                  <a:ext uri="{FF2B5EF4-FFF2-40B4-BE49-F238E27FC236}">
                    <a16:creationId xmlns:a16="http://schemas.microsoft.com/office/drawing/2014/main" id="{CF13DB50-B22B-E67C-E706-363586823D55}"/>
                  </a:ext>
                </a:extLst>
              </p:cNvPr>
              <p:cNvSpPr txBox="1"/>
              <p:nvPr/>
            </p:nvSpPr>
            <p:spPr>
              <a:xfrm>
                <a:off x="9531497" y="5316850"/>
                <a:ext cx="2220743" cy="528804"/>
              </a:xfrm>
              <a:prstGeom prst="rect">
                <a:avLst/>
              </a:prstGeom>
              <a:noFill/>
              <a:effectLst/>
            </p:spPr>
            <p:txBody>
              <a:bodyPr wrap="square" rtlCol="0">
                <a:spAutoFit/>
              </a:bodyPr>
              <a:lstStyle/>
              <a:p>
                <a:pPr algn="ctr" defTabSz="685578">
                  <a:lnSpc>
                    <a:spcPct val="75000"/>
                  </a:lnSpc>
                  <a:defRPr/>
                </a:pPr>
                <a:r>
                  <a:rPr lang="en-US" sz="900" b="1" kern="0" dirty="0" err="1">
                    <a:solidFill>
                      <a:srgbClr val="44546A"/>
                    </a:solidFill>
                    <a:latin typeface="Verdana" panose="020B0604030504040204" pitchFamily="34" charset="0"/>
                    <a:ea typeface="Verdana" panose="020B0604030504040204" pitchFamily="34" charset="0"/>
                    <a:cs typeface="Verdana" panose="020B0604030504040204" pitchFamily="34" charset="0"/>
                  </a:rPr>
                  <a:t>Taux</a:t>
                </a:r>
                <a:r>
                  <a:rPr lang="en-US" sz="900" b="1" kern="0" dirty="0">
                    <a:solidFill>
                      <a:srgbClr val="44546A"/>
                    </a:solidFill>
                    <a:latin typeface="Verdana" panose="020B0604030504040204" pitchFamily="34" charset="0"/>
                    <a:ea typeface="Verdana" panose="020B0604030504040204" pitchFamily="34" charset="0"/>
                    <a:cs typeface="Verdana" panose="020B0604030504040204" pitchFamily="34" charset="0"/>
                  </a:rPr>
                  <a:t> </a:t>
                </a:r>
                <a:r>
                  <a:rPr lang="en-US" sz="900" b="1" kern="0" dirty="0" err="1">
                    <a:solidFill>
                      <a:srgbClr val="44546A"/>
                    </a:solidFill>
                    <a:latin typeface="Verdana" panose="020B0604030504040204" pitchFamily="34" charset="0"/>
                    <a:ea typeface="Verdana" panose="020B0604030504040204" pitchFamily="34" charset="0"/>
                    <a:cs typeface="Verdana" panose="020B0604030504040204" pitchFamily="34" charset="0"/>
                  </a:rPr>
                  <a:t>d’estradiol</a:t>
                </a:r>
                <a:endParaRPr lang="en-US" sz="900" b="1" kern="0" dirty="0">
                  <a:solidFill>
                    <a:srgbClr val="44546A"/>
                  </a:solidFill>
                  <a:latin typeface="Verdana" panose="020B0604030504040204" pitchFamily="34" charset="0"/>
                  <a:ea typeface="Verdana" panose="020B0604030504040204" pitchFamily="34" charset="0"/>
                  <a:cs typeface="Verdana" panose="020B0604030504040204" pitchFamily="34" charset="0"/>
                </a:endParaRPr>
              </a:p>
              <a:p>
                <a:pPr algn="ctr" defTabSz="685578">
                  <a:lnSpc>
                    <a:spcPct val="75000"/>
                  </a:lnSpc>
                  <a:defRPr/>
                </a:pPr>
                <a:r>
                  <a:rPr lang="en-US" sz="900" b="1" kern="0" dirty="0" err="1">
                    <a:solidFill>
                      <a:srgbClr val="44546A"/>
                    </a:solidFill>
                    <a:latin typeface="Verdana" panose="020B0604030504040204" pitchFamily="34" charset="0"/>
                    <a:ea typeface="Verdana" panose="020B0604030504040204" pitchFamily="34" charset="0"/>
                    <a:cs typeface="Verdana" panose="020B0604030504040204" pitchFamily="34" charset="0"/>
                  </a:rPr>
                  <a:t>optimisés</a:t>
                </a:r>
                <a:endParaRPr lang="en-US" sz="900" b="1" kern="0" dirty="0">
                  <a:solidFill>
                    <a:srgbClr val="44546A"/>
                  </a:solidFill>
                  <a:latin typeface="Verdana" panose="020B0604030504040204" pitchFamily="34" charset="0"/>
                  <a:ea typeface="Verdana" panose="020B0604030504040204" pitchFamily="34" charset="0"/>
                  <a:cs typeface="Verdana" panose="020B0604030504040204" pitchFamily="34" charset="0"/>
                </a:endParaRPr>
              </a:p>
            </p:txBody>
          </p:sp>
          <p:cxnSp>
            <p:nvCxnSpPr>
              <p:cNvPr id="82" name="Straight Connector 100">
                <a:extLst>
                  <a:ext uri="{FF2B5EF4-FFF2-40B4-BE49-F238E27FC236}">
                    <a16:creationId xmlns:a16="http://schemas.microsoft.com/office/drawing/2014/main" id="{90501D5C-FFC7-B0E0-B237-401824D4B47B}"/>
                  </a:ext>
                </a:extLst>
              </p:cNvPr>
              <p:cNvCxnSpPr>
                <a:cxnSpLocks/>
              </p:cNvCxnSpPr>
              <p:nvPr/>
            </p:nvCxnSpPr>
            <p:spPr>
              <a:xfrm>
                <a:off x="2613178" y="4802947"/>
                <a:ext cx="902647" cy="1"/>
              </a:xfrm>
              <a:prstGeom prst="line">
                <a:avLst/>
              </a:prstGeom>
              <a:noFill/>
              <a:ln w="76200" cap="sq" cmpd="sng" algn="ctr">
                <a:solidFill>
                  <a:srgbClr val="5B9BD5"/>
                </a:solidFill>
                <a:prstDash val="solid"/>
                <a:miter lim="800000"/>
                <a:tailEnd type="arrow" w="med" len="sm"/>
              </a:ln>
              <a:effectLst/>
            </p:spPr>
          </p:cxnSp>
          <p:sp>
            <p:nvSpPr>
              <p:cNvPr id="83" name="TextBox 101">
                <a:extLst>
                  <a:ext uri="{FF2B5EF4-FFF2-40B4-BE49-F238E27FC236}">
                    <a16:creationId xmlns:a16="http://schemas.microsoft.com/office/drawing/2014/main" id="{2128C91B-553A-3F16-C7CE-4C66CD218725}"/>
                  </a:ext>
                </a:extLst>
              </p:cNvPr>
              <p:cNvSpPr txBox="1"/>
              <p:nvPr/>
            </p:nvSpPr>
            <p:spPr>
              <a:xfrm>
                <a:off x="5824745" y="5388284"/>
                <a:ext cx="1491303" cy="498296"/>
              </a:xfrm>
              <a:prstGeom prst="rect">
                <a:avLst/>
              </a:prstGeom>
              <a:noFill/>
              <a:effectLst/>
            </p:spPr>
            <p:txBody>
              <a:bodyPr wrap="square" rtlCol="0">
                <a:spAutoFit/>
              </a:bodyPr>
              <a:lstStyle/>
              <a:p>
                <a:pPr algn="ctr" defTabSz="685578">
                  <a:lnSpc>
                    <a:spcPct val="75000"/>
                  </a:lnSpc>
                  <a:defRPr/>
                </a:pPr>
                <a:r>
                  <a:rPr lang="en-US" sz="825" b="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Supression</a:t>
                </a:r>
                <a:r>
                  <a:rPr lang="en-US" sz="825" b="1" kern="0" dirty="0">
                    <a:solidFill>
                      <a:srgbClr val="394A59"/>
                    </a:solidFill>
                    <a:latin typeface="Verdana" panose="020B0604030504040204" pitchFamily="34" charset="0"/>
                    <a:ea typeface="Verdana" panose="020B0604030504040204" pitchFamily="34" charset="0"/>
                    <a:cs typeface="Verdana" panose="020B0604030504040204" pitchFamily="34" charset="0"/>
                  </a:rPr>
                  <a:t> </a:t>
                </a:r>
                <a:r>
                  <a:rPr lang="en-US" sz="825" b="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totale</a:t>
                </a:r>
                <a:endParaRPr lang="en-US" sz="825" b="1" kern="0"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sp>
            <p:nvSpPr>
              <p:cNvPr id="84" name="Rectangle 83">
                <a:extLst>
                  <a:ext uri="{FF2B5EF4-FFF2-40B4-BE49-F238E27FC236}">
                    <a16:creationId xmlns:a16="http://schemas.microsoft.com/office/drawing/2014/main" id="{3F38E226-BE27-ADF9-08FF-56F4F151A2FE}"/>
                  </a:ext>
                </a:extLst>
              </p:cNvPr>
              <p:cNvSpPr/>
              <p:nvPr/>
            </p:nvSpPr>
            <p:spPr>
              <a:xfrm>
                <a:off x="376051" y="4553909"/>
                <a:ext cx="2503279" cy="485921"/>
              </a:xfrm>
              <a:prstGeom prst="rect">
                <a:avLst/>
              </a:prstGeom>
              <a:solidFill>
                <a:srgbClr val="70AD47">
                  <a:lumMod val="75000"/>
                </a:srgbClr>
              </a:solidFill>
              <a:ln w="6350" cap="flat" cmpd="sng" algn="ctr">
                <a:no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685578">
                  <a:defRPr/>
                </a:pPr>
                <a:r>
                  <a:rPr lang="en-US" sz="900" b="1" kern="0" dirty="0" err="1">
                    <a:solidFill>
                      <a:prstClr val="white"/>
                    </a:solidFill>
                    <a:latin typeface="Verdana" panose="020B0604030504040204" pitchFamily="34" charset="0"/>
                    <a:ea typeface="Verdana" panose="020B0604030504040204" pitchFamily="34" charset="0"/>
                    <a:cs typeface="Verdana" panose="020B0604030504040204" pitchFamily="34" charset="0"/>
                  </a:rPr>
                  <a:t>Bénéfice-risque</a:t>
                </a:r>
                <a:r>
                  <a:rPr lang="en-US" sz="900" b="1" kern="0" dirty="0">
                    <a:solidFill>
                      <a:prstClr val="white"/>
                    </a:solidFill>
                    <a:latin typeface="Verdana" panose="020B0604030504040204" pitchFamily="34" charset="0"/>
                    <a:ea typeface="Verdana" panose="020B0604030504040204" pitchFamily="34" charset="0"/>
                    <a:cs typeface="Verdana" panose="020B0604030504040204" pitchFamily="34" charset="0"/>
                  </a:rPr>
                  <a:t> optimal</a:t>
                </a:r>
              </a:p>
            </p:txBody>
          </p:sp>
          <p:sp>
            <p:nvSpPr>
              <p:cNvPr id="85" name="Arrow: Down 71">
                <a:extLst>
                  <a:ext uri="{FF2B5EF4-FFF2-40B4-BE49-F238E27FC236}">
                    <a16:creationId xmlns:a16="http://schemas.microsoft.com/office/drawing/2014/main" id="{ED9E8C9B-6888-9664-E47A-933900F5AD8C}"/>
                  </a:ext>
                </a:extLst>
              </p:cNvPr>
              <p:cNvSpPr/>
              <p:nvPr/>
            </p:nvSpPr>
            <p:spPr>
              <a:xfrm>
                <a:off x="376051" y="5024130"/>
                <a:ext cx="2587082" cy="881970"/>
              </a:xfrm>
              <a:prstGeom prst="downArrow">
                <a:avLst>
                  <a:gd name="adj1" fmla="val 50000"/>
                  <a:gd name="adj2" fmla="val 79508"/>
                </a:avLst>
              </a:prstGeom>
              <a:solidFill>
                <a:srgbClr val="ED7D31">
                  <a:lumMod val="75000"/>
                </a:srgbClr>
              </a:solidFill>
              <a:ln w="6350" cap="flat" cmpd="sng" algn="ctr">
                <a:noFill/>
                <a:prstDash val="solid"/>
                <a:miter lim="800000"/>
              </a:ln>
              <a:effectLst/>
            </p:spPr>
            <p:txBody>
              <a:bodyPr rot="0" spcFirstLastPara="0" vertOverflow="overflow" horzOverflow="overflow" vert="horz" wrap="square" lIns="68562" tIns="137160" rIns="68562" bIns="34281" numCol="1" spcCol="0" rtlCol="0" fromWordArt="0" anchor="ctr" anchorCtr="0" forceAA="0" compatLnSpc="1">
                <a:prstTxWarp prst="textNoShape">
                  <a:avLst/>
                </a:prstTxWarp>
                <a:noAutofit/>
              </a:bodyPr>
              <a:lstStyle/>
              <a:p>
                <a:pPr algn="ctr" defTabSz="914378">
                  <a:defRPr/>
                </a:pPr>
                <a:r>
                  <a:rPr lang="en-US" sz="675" kern="0" dirty="0" err="1">
                    <a:solidFill>
                      <a:prstClr val="white"/>
                    </a:solidFill>
                    <a:latin typeface="Verdana" panose="020B0604030504040204" pitchFamily="34" charset="0"/>
                    <a:ea typeface="Verdana" panose="020B0604030504040204" pitchFamily="34" charset="0"/>
                    <a:cs typeface="Verdana" panose="020B0604030504040204" pitchFamily="34" charset="0"/>
                  </a:rPr>
                  <a:t>Perte</a:t>
                </a:r>
                <a:r>
                  <a:rPr lang="en-US" sz="675" kern="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sz="675" kern="0" dirty="0" err="1">
                    <a:solidFill>
                      <a:prstClr val="white"/>
                    </a:solidFill>
                    <a:latin typeface="Verdana" panose="020B0604030504040204" pitchFamily="34" charset="0"/>
                    <a:ea typeface="Verdana" panose="020B0604030504040204" pitchFamily="34" charset="0"/>
                    <a:cs typeface="Verdana" panose="020B0604030504040204" pitchFamily="34" charset="0"/>
                  </a:rPr>
                  <a:t>osseuse</a:t>
                </a:r>
                <a:r>
                  <a:rPr lang="en-US" sz="675" kern="0" dirty="0">
                    <a:solidFill>
                      <a:prstClr val="white"/>
                    </a:solidFill>
                    <a:latin typeface="Verdana" panose="020B0604030504040204" pitchFamily="34" charset="0"/>
                    <a:ea typeface="Verdana" panose="020B0604030504040204" pitchFamily="34" charset="0"/>
                    <a:cs typeface="Verdana" panose="020B0604030504040204" pitchFamily="34" charset="0"/>
                  </a:rPr>
                  <a:t>/</a:t>
                </a:r>
                <a:br>
                  <a:rPr lang="en-US" sz="675" kern="0" dirty="0">
                    <a:solidFill>
                      <a:prstClr val="white"/>
                    </a:solidFill>
                    <a:latin typeface="Verdana" panose="020B0604030504040204" pitchFamily="34" charset="0"/>
                    <a:ea typeface="Verdana" panose="020B0604030504040204" pitchFamily="34" charset="0"/>
                    <a:cs typeface="Verdana" panose="020B0604030504040204" pitchFamily="34" charset="0"/>
                  </a:rPr>
                </a:br>
                <a:r>
                  <a:rPr lang="en-US" sz="675" kern="0" dirty="0" err="1">
                    <a:solidFill>
                      <a:prstClr val="white"/>
                    </a:solidFill>
                    <a:latin typeface="Verdana" panose="020B0604030504040204" pitchFamily="34" charset="0"/>
                    <a:ea typeface="Verdana" panose="020B0604030504040204" pitchFamily="34" charset="0"/>
                    <a:cs typeface="Verdana" panose="020B0604030504040204" pitchFamily="34" charset="0"/>
                  </a:rPr>
                  <a:t>Symptômes</a:t>
                </a:r>
                <a:r>
                  <a:rPr lang="en-US" sz="675" kern="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sz="675" kern="0" dirty="0" err="1">
                    <a:solidFill>
                      <a:prstClr val="white"/>
                    </a:solidFill>
                    <a:latin typeface="Verdana" panose="020B0604030504040204" pitchFamily="34" charset="0"/>
                    <a:ea typeface="Verdana" panose="020B0604030504040204" pitchFamily="34" charset="0"/>
                    <a:cs typeface="Verdana" panose="020B0604030504040204" pitchFamily="34" charset="0"/>
                  </a:rPr>
                  <a:t>vasomoteurs</a:t>
                </a:r>
                <a:endParaRPr lang="en-US" sz="675"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86" name="TextBox 104">
                <a:extLst>
                  <a:ext uri="{FF2B5EF4-FFF2-40B4-BE49-F238E27FC236}">
                    <a16:creationId xmlns:a16="http://schemas.microsoft.com/office/drawing/2014/main" id="{F11FCC57-FB7E-7D7A-D62C-8E9587C3AA6C}"/>
                  </a:ext>
                </a:extLst>
              </p:cNvPr>
              <p:cNvSpPr txBox="1"/>
              <p:nvPr/>
            </p:nvSpPr>
            <p:spPr>
              <a:xfrm>
                <a:off x="5567614" y="1915861"/>
                <a:ext cx="2078512" cy="345757"/>
              </a:xfrm>
              <a:prstGeom prst="rect">
                <a:avLst/>
              </a:prstGeom>
              <a:noFill/>
              <a:effectLst/>
            </p:spPr>
            <p:txBody>
              <a:bodyPr wrap="square" rtlCol="0" anchor="b">
                <a:spAutoFit/>
              </a:bodyPr>
              <a:lstStyle/>
              <a:p>
                <a:pPr algn="ctr" defTabSz="685578">
                  <a:lnSpc>
                    <a:spcPct val="75000"/>
                  </a:lnSpc>
                  <a:defRPr/>
                </a:pPr>
                <a:r>
                  <a:rPr lang="en-US" sz="900" b="1" kern="0" cap="small" dirty="0" err="1">
                    <a:solidFill>
                      <a:srgbClr val="394A59"/>
                    </a:solidFill>
                    <a:latin typeface="Verdana" panose="020B0604030504040204" pitchFamily="34" charset="0"/>
                    <a:ea typeface="Verdana" panose="020B0604030504040204" pitchFamily="34" charset="0"/>
                    <a:cs typeface="Verdana" panose="020B0604030504040204" pitchFamily="34" charset="0"/>
                  </a:rPr>
                  <a:t>Agoniste</a:t>
                </a:r>
                <a:r>
                  <a:rPr lang="en-US" sz="900" b="1" kern="0" cap="small" dirty="0">
                    <a:solidFill>
                      <a:srgbClr val="394A59"/>
                    </a:solidFill>
                    <a:latin typeface="Verdana" panose="020B0604030504040204" pitchFamily="34" charset="0"/>
                    <a:ea typeface="Verdana" panose="020B0604030504040204" pitchFamily="34" charset="0"/>
                    <a:cs typeface="Verdana" panose="020B0604030504040204" pitchFamily="34" charset="0"/>
                  </a:rPr>
                  <a:t> GnRH</a:t>
                </a:r>
              </a:p>
            </p:txBody>
          </p:sp>
          <p:sp>
            <p:nvSpPr>
              <p:cNvPr id="87" name="TextBox 105">
                <a:extLst>
                  <a:ext uri="{FF2B5EF4-FFF2-40B4-BE49-F238E27FC236}">
                    <a16:creationId xmlns:a16="http://schemas.microsoft.com/office/drawing/2014/main" id="{72597AED-B677-E477-3435-E4C3E65D6FA5}"/>
                  </a:ext>
                </a:extLst>
              </p:cNvPr>
              <p:cNvSpPr txBox="1"/>
              <p:nvPr/>
            </p:nvSpPr>
            <p:spPr>
              <a:xfrm>
                <a:off x="7372530" y="1732814"/>
                <a:ext cx="2821501" cy="528804"/>
              </a:xfrm>
              <a:prstGeom prst="rect">
                <a:avLst/>
              </a:prstGeom>
              <a:noFill/>
            </p:spPr>
            <p:txBody>
              <a:bodyPr wrap="square" rtlCol="0" anchor="b">
                <a:spAutoFit/>
              </a:bodyPr>
              <a:lstStyle/>
              <a:p>
                <a:pPr algn="ctr" defTabSz="685578">
                  <a:lnSpc>
                    <a:spcPct val="75000"/>
                  </a:lnSpc>
                  <a:defRPr/>
                </a:pPr>
                <a:r>
                  <a:rPr lang="en-US" sz="900" b="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Antagoniste</a:t>
                </a:r>
                <a:r>
                  <a:rPr lang="en-US" sz="900" b="1" kern="0" dirty="0">
                    <a:solidFill>
                      <a:srgbClr val="394A59"/>
                    </a:solidFill>
                    <a:latin typeface="Verdana" panose="020B0604030504040204" pitchFamily="34" charset="0"/>
                    <a:ea typeface="Verdana" panose="020B0604030504040204" pitchFamily="34" charset="0"/>
                    <a:cs typeface="Verdana" panose="020B0604030504040204" pitchFamily="34" charset="0"/>
                  </a:rPr>
                  <a:t> GnRH </a:t>
                </a:r>
                <a:r>
                  <a:rPr lang="en-US" sz="900" b="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monothérapie</a:t>
                </a:r>
                <a:endParaRPr lang="en-US" sz="825" b="1" kern="0"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sp>
            <p:nvSpPr>
              <p:cNvPr id="88" name="TextBox 106">
                <a:extLst>
                  <a:ext uri="{FF2B5EF4-FFF2-40B4-BE49-F238E27FC236}">
                    <a16:creationId xmlns:a16="http://schemas.microsoft.com/office/drawing/2014/main" id="{DE1008E2-8C33-142B-2402-02FBB5C8F1E8}"/>
                  </a:ext>
                </a:extLst>
              </p:cNvPr>
              <p:cNvSpPr txBox="1"/>
              <p:nvPr/>
            </p:nvSpPr>
            <p:spPr>
              <a:xfrm>
                <a:off x="9860735" y="1438263"/>
                <a:ext cx="1512757" cy="894898"/>
              </a:xfrm>
              <a:prstGeom prst="rect">
                <a:avLst/>
              </a:prstGeom>
              <a:noFill/>
            </p:spPr>
            <p:txBody>
              <a:bodyPr wrap="square" rtlCol="0" anchor="b">
                <a:spAutoFit/>
              </a:bodyPr>
              <a:lstStyle/>
              <a:p>
                <a:pPr algn="ctr" defTabSz="685578">
                  <a:lnSpc>
                    <a:spcPct val="75000"/>
                  </a:lnSpc>
                  <a:defRPr/>
                </a:pPr>
                <a:endParaRPr lang="en-US" sz="900" b="1" kern="0" dirty="0">
                  <a:solidFill>
                    <a:srgbClr val="44546A"/>
                  </a:solidFill>
                  <a:latin typeface="Verdana" panose="020B0604030504040204" pitchFamily="34" charset="0"/>
                  <a:ea typeface="Verdana" panose="020B0604030504040204" pitchFamily="34" charset="0"/>
                  <a:cs typeface="Verdana" panose="020B0604030504040204" pitchFamily="34" charset="0"/>
                </a:endParaRPr>
              </a:p>
              <a:p>
                <a:pPr algn="ctr" defTabSz="685578">
                  <a:lnSpc>
                    <a:spcPct val="75000"/>
                  </a:lnSpc>
                  <a:defRPr/>
                </a:pPr>
                <a:r>
                  <a:rPr lang="en-US" sz="900" b="1" kern="0" dirty="0" err="1">
                    <a:solidFill>
                      <a:srgbClr val="44546A"/>
                    </a:solidFill>
                    <a:latin typeface="Verdana" panose="020B0604030504040204" pitchFamily="34" charset="0"/>
                    <a:ea typeface="Verdana" panose="020B0604030504040204" pitchFamily="34" charset="0"/>
                    <a:cs typeface="Verdana" panose="020B0604030504040204" pitchFamily="34" charset="0"/>
                  </a:rPr>
                  <a:t>Relugolix</a:t>
                </a:r>
                <a:r>
                  <a:rPr lang="en-US" sz="900" b="1" kern="0" dirty="0">
                    <a:solidFill>
                      <a:srgbClr val="44546A"/>
                    </a:solidFill>
                    <a:latin typeface="Verdana" panose="020B0604030504040204" pitchFamily="34" charset="0"/>
                    <a:ea typeface="Verdana" panose="020B0604030504040204" pitchFamily="34" charset="0"/>
                    <a:cs typeface="Verdana" panose="020B0604030504040204" pitchFamily="34" charset="0"/>
                  </a:rPr>
                  <a:t> </a:t>
                </a:r>
                <a:r>
                  <a:rPr lang="en-US" sz="900" b="1" kern="0" dirty="0" err="1">
                    <a:solidFill>
                      <a:srgbClr val="44546A"/>
                    </a:solidFill>
                    <a:latin typeface="Verdana" panose="020B0604030504040204" pitchFamily="34" charset="0"/>
                    <a:ea typeface="Verdana" panose="020B0604030504040204" pitchFamily="34" charset="0"/>
                    <a:cs typeface="Verdana" panose="020B0604030504040204" pitchFamily="34" charset="0"/>
                  </a:rPr>
                  <a:t>thérapie</a:t>
                </a:r>
                <a:r>
                  <a:rPr lang="en-US" sz="900" b="1" kern="0" dirty="0">
                    <a:solidFill>
                      <a:srgbClr val="44546A"/>
                    </a:solidFill>
                    <a:latin typeface="Verdana" panose="020B0604030504040204" pitchFamily="34" charset="0"/>
                    <a:ea typeface="Verdana" panose="020B0604030504040204" pitchFamily="34" charset="0"/>
                    <a:cs typeface="Verdana" panose="020B0604030504040204" pitchFamily="34" charset="0"/>
                  </a:rPr>
                  <a:t> </a:t>
                </a:r>
                <a:r>
                  <a:rPr lang="en-US" sz="900" b="1" kern="0" dirty="0" err="1">
                    <a:solidFill>
                      <a:srgbClr val="44546A"/>
                    </a:solidFill>
                    <a:latin typeface="Verdana" panose="020B0604030504040204" pitchFamily="34" charset="0"/>
                    <a:ea typeface="Verdana" panose="020B0604030504040204" pitchFamily="34" charset="0"/>
                    <a:cs typeface="Verdana" panose="020B0604030504040204" pitchFamily="34" charset="0"/>
                  </a:rPr>
                  <a:t>combinée</a:t>
                </a:r>
                <a:endParaRPr lang="en-US" sz="900" b="1" kern="0" dirty="0">
                  <a:solidFill>
                    <a:srgbClr val="44546A"/>
                  </a:solidFill>
                  <a:latin typeface="Verdana" panose="020B0604030504040204" pitchFamily="34" charset="0"/>
                  <a:ea typeface="Verdana" panose="020B0604030504040204" pitchFamily="34" charset="0"/>
                  <a:cs typeface="Verdana" panose="020B0604030504040204" pitchFamily="34" charset="0"/>
                </a:endParaRPr>
              </a:p>
            </p:txBody>
          </p:sp>
          <p:sp>
            <p:nvSpPr>
              <p:cNvPr id="89" name="Rectangle 88">
                <a:extLst>
                  <a:ext uri="{FF2B5EF4-FFF2-40B4-BE49-F238E27FC236}">
                    <a16:creationId xmlns:a16="http://schemas.microsoft.com/office/drawing/2014/main" id="{5ACCC5E9-CC54-52DB-0512-7E04BABBC5FC}"/>
                  </a:ext>
                </a:extLst>
              </p:cNvPr>
              <p:cNvSpPr/>
              <p:nvPr/>
            </p:nvSpPr>
            <p:spPr>
              <a:xfrm>
                <a:off x="3977258" y="5381931"/>
                <a:ext cx="1836668" cy="498296"/>
              </a:xfrm>
              <a:prstGeom prst="rect">
                <a:avLst/>
              </a:prstGeom>
            </p:spPr>
            <p:txBody>
              <a:bodyPr wrap="square">
                <a:spAutoFit/>
              </a:bodyPr>
              <a:lstStyle/>
              <a:p>
                <a:pPr algn="ctr" defTabSz="685578">
                  <a:lnSpc>
                    <a:spcPct val="75000"/>
                  </a:lnSpc>
                  <a:defRPr/>
                </a:pPr>
                <a:r>
                  <a:rPr lang="en-US" sz="825" b="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Taux</a:t>
                </a:r>
                <a:r>
                  <a:rPr lang="en-US" sz="825" b="1" kern="0" dirty="0">
                    <a:solidFill>
                      <a:srgbClr val="394A59"/>
                    </a:solidFill>
                    <a:latin typeface="Verdana" panose="020B0604030504040204" pitchFamily="34" charset="0"/>
                    <a:ea typeface="Verdana" panose="020B0604030504040204" pitchFamily="34" charset="0"/>
                    <a:cs typeface="Verdana" panose="020B0604030504040204" pitchFamily="34" charset="0"/>
                  </a:rPr>
                  <a:t> </a:t>
                </a:r>
                <a:r>
                  <a:rPr lang="en-US" sz="825" b="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d’estradiol</a:t>
                </a:r>
                <a:r>
                  <a:rPr lang="en-US" sz="825" b="1" kern="0" dirty="0">
                    <a:solidFill>
                      <a:srgbClr val="394A59"/>
                    </a:solidFill>
                    <a:latin typeface="Verdana" panose="020B0604030504040204" pitchFamily="34" charset="0"/>
                    <a:ea typeface="Verdana" panose="020B0604030504040204" pitchFamily="34" charset="0"/>
                    <a:cs typeface="Verdana" panose="020B0604030504040204" pitchFamily="34" charset="0"/>
                  </a:rPr>
                  <a:t> variables</a:t>
                </a:r>
              </a:p>
            </p:txBody>
          </p:sp>
          <p:grpSp>
            <p:nvGrpSpPr>
              <p:cNvPr id="90" name="Group 108">
                <a:extLst>
                  <a:ext uri="{FF2B5EF4-FFF2-40B4-BE49-F238E27FC236}">
                    <a16:creationId xmlns:a16="http://schemas.microsoft.com/office/drawing/2014/main" id="{93A2FB1B-CAA8-5C71-5354-3FFB3A11A533}"/>
                  </a:ext>
                </a:extLst>
              </p:cNvPr>
              <p:cNvGrpSpPr/>
              <p:nvPr/>
            </p:nvGrpSpPr>
            <p:grpSpPr>
              <a:xfrm>
                <a:off x="3425104" y="2397765"/>
                <a:ext cx="8316124" cy="3065666"/>
                <a:chOff x="3425104" y="2206015"/>
                <a:chExt cx="8316124" cy="3311848"/>
              </a:xfrm>
            </p:grpSpPr>
            <p:sp>
              <p:nvSpPr>
                <p:cNvPr id="95" name="Rectangle 94">
                  <a:extLst>
                    <a:ext uri="{FF2B5EF4-FFF2-40B4-BE49-F238E27FC236}">
                      <a16:creationId xmlns:a16="http://schemas.microsoft.com/office/drawing/2014/main" id="{9E080ACE-26C1-5854-72FB-6D47E6BB7F69}"/>
                    </a:ext>
                  </a:extLst>
                </p:cNvPr>
                <p:cNvSpPr/>
                <p:nvPr/>
              </p:nvSpPr>
              <p:spPr>
                <a:xfrm>
                  <a:off x="3974874" y="4606836"/>
                  <a:ext cx="7766345" cy="400500"/>
                </a:xfrm>
                <a:prstGeom prst="rect">
                  <a:avLst/>
                </a:prstGeom>
                <a:solidFill>
                  <a:sysClr val="window" lastClr="FFFFFF">
                    <a:lumMod val="85000"/>
                  </a:sysClr>
                </a:solidFill>
                <a:ln w="6350" cap="flat" cmpd="sng" algn="ctr">
                  <a:solidFill>
                    <a:srgbClr val="E7E6E6">
                      <a:lumMod val="95000"/>
                    </a:srgbClr>
                  </a:solid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685578">
                    <a:defRPr/>
                  </a:pPr>
                  <a:endParaRPr lang="en-US" sz="900"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96" name="Rectangle 95">
                  <a:extLst>
                    <a:ext uri="{FF2B5EF4-FFF2-40B4-BE49-F238E27FC236}">
                      <a16:creationId xmlns:a16="http://schemas.microsoft.com/office/drawing/2014/main" id="{BA63F83D-5A28-A544-8AA9-7326CAD8AE31}"/>
                    </a:ext>
                  </a:extLst>
                </p:cNvPr>
                <p:cNvSpPr/>
                <p:nvPr/>
              </p:nvSpPr>
              <p:spPr>
                <a:xfrm>
                  <a:off x="7920850" y="3863443"/>
                  <a:ext cx="394917" cy="1110735"/>
                </a:xfrm>
                <a:prstGeom prst="rect">
                  <a:avLst/>
                </a:prstGeom>
                <a:solidFill>
                  <a:srgbClr val="A5A5A5"/>
                </a:solidFill>
                <a:ln w="6350" cap="flat" cmpd="sng" algn="ctr">
                  <a:no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685578">
                    <a:defRPr/>
                  </a:pPr>
                  <a:endParaRPr lang="en-US" sz="900"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7" name="Straight Connector 116">
                  <a:extLst>
                    <a:ext uri="{FF2B5EF4-FFF2-40B4-BE49-F238E27FC236}">
                      <a16:creationId xmlns:a16="http://schemas.microsoft.com/office/drawing/2014/main" id="{5196C925-0397-5A1C-8655-9F8662C8EA7D}"/>
                    </a:ext>
                  </a:extLst>
                </p:cNvPr>
                <p:cNvCxnSpPr/>
                <p:nvPr/>
              </p:nvCxnSpPr>
              <p:spPr>
                <a:xfrm>
                  <a:off x="8118307" y="2448153"/>
                  <a:ext cx="2" cy="1415291"/>
                </a:xfrm>
                <a:prstGeom prst="line">
                  <a:avLst/>
                </a:prstGeom>
                <a:noFill/>
                <a:ln w="12700" cap="flat" cmpd="sng" algn="ctr">
                  <a:solidFill>
                    <a:srgbClr val="ED7D31"/>
                  </a:solidFill>
                  <a:prstDash val="solid"/>
                  <a:miter lim="800000"/>
                </a:ln>
                <a:effectLst/>
              </p:spPr>
            </p:cxnSp>
            <p:cxnSp>
              <p:nvCxnSpPr>
                <p:cNvPr id="98" name="Straight Connector 117">
                  <a:extLst>
                    <a:ext uri="{FF2B5EF4-FFF2-40B4-BE49-F238E27FC236}">
                      <a16:creationId xmlns:a16="http://schemas.microsoft.com/office/drawing/2014/main" id="{02F2AFE3-EFA9-07C5-D1D0-DD2B6CFC340C}"/>
                    </a:ext>
                  </a:extLst>
                </p:cNvPr>
                <p:cNvCxnSpPr>
                  <a:cxnSpLocks/>
                </p:cNvCxnSpPr>
                <p:nvPr/>
              </p:nvCxnSpPr>
              <p:spPr>
                <a:xfrm>
                  <a:off x="8024044" y="2448153"/>
                  <a:ext cx="188528" cy="0"/>
                </a:xfrm>
                <a:prstGeom prst="line">
                  <a:avLst/>
                </a:prstGeom>
                <a:noFill/>
                <a:ln w="12700" cap="flat" cmpd="sng" algn="ctr">
                  <a:solidFill>
                    <a:srgbClr val="ED7D31"/>
                  </a:solidFill>
                  <a:prstDash val="solid"/>
                  <a:miter lim="800000"/>
                </a:ln>
                <a:effectLst/>
              </p:spPr>
            </p:cxnSp>
            <p:cxnSp>
              <p:nvCxnSpPr>
                <p:cNvPr id="99" name="Straight Connector 118">
                  <a:extLst>
                    <a:ext uri="{FF2B5EF4-FFF2-40B4-BE49-F238E27FC236}">
                      <a16:creationId xmlns:a16="http://schemas.microsoft.com/office/drawing/2014/main" id="{19F9DDD7-5689-76A4-2498-000783E1CB0F}"/>
                    </a:ext>
                  </a:extLst>
                </p:cNvPr>
                <p:cNvCxnSpPr>
                  <a:cxnSpLocks/>
                </p:cNvCxnSpPr>
                <p:nvPr/>
              </p:nvCxnSpPr>
              <p:spPr>
                <a:xfrm>
                  <a:off x="8118308" y="4943494"/>
                  <a:ext cx="0" cy="317328"/>
                </a:xfrm>
                <a:prstGeom prst="line">
                  <a:avLst/>
                </a:prstGeom>
                <a:noFill/>
                <a:ln w="12700" cap="flat" cmpd="sng" algn="ctr">
                  <a:solidFill>
                    <a:srgbClr val="ED7D31"/>
                  </a:solidFill>
                  <a:prstDash val="solid"/>
                  <a:miter lim="800000"/>
                </a:ln>
                <a:effectLst/>
              </p:spPr>
            </p:cxnSp>
            <p:cxnSp>
              <p:nvCxnSpPr>
                <p:cNvPr id="100" name="Straight Connector 119">
                  <a:extLst>
                    <a:ext uri="{FF2B5EF4-FFF2-40B4-BE49-F238E27FC236}">
                      <a16:creationId xmlns:a16="http://schemas.microsoft.com/office/drawing/2014/main" id="{1464D387-76E3-36F2-68DB-CB4EF610D116}"/>
                    </a:ext>
                  </a:extLst>
                </p:cNvPr>
                <p:cNvCxnSpPr>
                  <a:cxnSpLocks/>
                </p:cNvCxnSpPr>
                <p:nvPr/>
              </p:nvCxnSpPr>
              <p:spPr>
                <a:xfrm>
                  <a:off x="8024044" y="5258417"/>
                  <a:ext cx="188528" cy="0"/>
                </a:xfrm>
                <a:prstGeom prst="line">
                  <a:avLst/>
                </a:prstGeom>
                <a:noFill/>
                <a:ln w="12700" cap="flat" cmpd="sng" algn="ctr">
                  <a:solidFill>
                    <a:srgbClr val="ED7D31"/>
                  </a:solidFill>
                  <a:prstDash val="solid"/>
                  <a:miter lim="800000"/>
                </a:ln>
                <a:effectLst/>
              </p:spPr>
            </p:cxnSp>
            <p:sp>
              <p:nvSpPr>
                <p:cNvPr id="101" name="Rectangle 100">
                  <a:extLst>
                    <a:ext uri="{FF2B5EF4-FFF2-40B4-BE49-F238E27FC236}">
                      <a16:creationId xmlns:a16="http://schemas.microsoft.com/office/drawing/2014/main" id="{2A930A05-4AE2-3E93-7E71-F8F3CC8F7DC7}"/>
                    </a:ext>
                  </a:extLst>
                </p:cNvPr>
                <p:cNvSpPr/>
                <p:nvPr/>
              </p:nvSpPr>
              <p:spPr>
                <a:xfrm>
                  <a:off x="9224312" y="4983871"/>
                  <a:ext cx="374794" cy="276949"/>
                </a:xfrm>
                <a:prstGeom prst="rect">
                  <a:avLst/>
                </a:prstGeom>
                <a:solidFill>
                  <a:sysClr val="windowText" lastClr="000000"/>
                </a:solidFill>
                <a:ln w="6350" cap="flat" cmpd="sng" algn="ctr">
                  <a:no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685578">
                    <a:defRPr/>
                  </a:pPr>
                  <a:endParaRPr lang="en-US" sz="900"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02" name="Straight Connector 121">
                  <a:extLst>
                    <a:ext uri="{FF2B5EF4-FFF2-40B4-BE49-F238E27FC236}">
                      <a16:creationId xmlns:a16="http://schemas.microsoft.com/office/drawing/2014/main" id="{D1F1D4AC-2192-DD0F-7CE4-547A4BEBA23A}"/>
                    </a:ext>
                  </a:extLst>
                </p:cNvPr>
                <p:cNvCxnSpPr>
                  <a:cxnSpLocks/>
                </p:cNvCxnSpPr>
                <p:nvPr/>
              </p:nvCxnSpPr>
              <p:spPr>
                <a:xfrm>
                  <a:off x="9327506" y="5258417"/>
                  <a:ext cx="188528" cy="0"/>
                </a:xfrm>
                <a:prstGeom prst="line">
                  <a:avLst/>
                </a:prstGeom>
                <a:solidFill>
                  <a:sysClr val="windowText" lastClr="000000"/>
                </a:solidFill>
                <a:ln w="12700" cap="flat" cmpd="sng" algn="ctr">
                  <a:solidFill>
                    <a:sysClr val="windowText" lastClr="000000"/>
                  </a:solidFill>
                  <a:prstDash val="solid"/>
                  <a:miter lim="800000"/>
                </a:ln>
                <a:effectLst/>
              </p:spPr>
            </p:cxnSp>
            <p:cxnSp>
              <p:nvCxnSpPr>
                <p:cNvPr id="103" name="Straight Connector 122">
                  <a:extLst>
                    <a:ext uri="{FF2B5EF4-FFF2-40B4-BE49-F238E27FC236}">
                      <a16:creationId xmlns:a16="http://schemas.microsoft.com/office/drawing/2014/main" id="{946D8BEA-CE72-5CFE-CF86-7F9331276571}"/>
                    </a:ext>
                  </a:extLst>
                </p:cNvPr>
                <p:cNvCxnSpPr>
                  <a:cxnSpLocks/>
                </p:cNvCxnSpPr>
                <p:nvPr/>
              </p:nvCxnSpPr>
              <p:spPr>
                <a:xfrm>
                  <a:off x="9296899" y="3383346"/>
                  <a:ext cx="219135" cy="0"/>
                </a:xfrm>
                <a:prstGeom prst="line">
                  <a:avLst/>
                </a:prstGeom>
                <a:solidFill>
                  <a:sysClr val="windowText" lastClr="000000"/>
                </a:solidFill>
                <a:ln w="12700" cap="flat" cmpd="sng" algn="ctr">
                  <a:solidFill>
                    <a:sysClr val="windowText" lastClr="000000"/>
                  </a:solidFill>
                  <a:prstDash val="solid"/>
                  <a:miter lim="800000"/>
                </a:ln>
                <a:effectLst/>
              </p:spPr>
            </p:cxnSp>
            <p:cxnSp>
              <p:nvCxnSpPr>
                <p:cNvPr id="104" name="Straight Connector 123">
                  <a:extLst>
                    <a:ext uri="{FF2B5EF4-FFF2-40B4-BE49-F238E27FC236}">
                      <a16:creationId xmlns:a16="http://schemas.microsoft.com/office/drawing/2014/main" id="{F48F33D9-8AE0-22E7-A9BE-E3EDFABE0A69}"/>
                    </a:ext>
                  </a:extLst>
                </p:cNvPr>
                <p:cNvCxnSpPr>
                  <a:cxnSpLocks/>
                </p:cNvCxnSpPr>
                <p:nvPr/>
              </p:nvCxnSpPr>
              <p:spPr>
                <a:xfrm flipH="1" flipV="1">
                  <a:off x="9401849" y="3380565"/>
                  <a:ext cx="397" cy="1586080"/>
                </a:xfrm>
                <a:prstGeom prst="line">
                  <a:avLst/>
                </a:prstGeom>
                <a:solidFill>
                  <a:sysClr val="windowText" lastClr="000000"/>
                </a:solidFill>
                <a:ln w="12700" cap="flat" cmpd="sng" algn="ctr">
                  <a:solidFill>
                    <a:sysClr val="windowText" lastClr="000000"/>
                  </a:solidFill>
                  <a:prstDash val="solid"/>
                  <a:miter lim="800000"/>
                </a:ln>
                <a:effectLst/>
              </p:spPr>
            </p:cxnSp>
            <p:sp>
              <p:nvSpPr>
                <p:cNvPr id="105" name="Rectangle 104">
                  <a:extLst>
                    <a:ext uri="{FF2B5EF4-FFF2-40B4-BE49-F238E27FC236}">
                      <a16:creationId xmlns:a16="http://schemas.microsoft.com/office/drawing/2014/main" id="{1EC60437-47BA-2341-5CDA-FEC2424AC530}"/>
                    </a:ext>
                  </a:extLst>
                </p:cNvPr>
                <p:cNvSpPr/>
                <p:nvPr/>
              </p:nvSpPr>
              <p:spPr>
                <a:xfrm>
                  <a:off x="4668790" y="2688233"/>
                  <a:ext cx="392933" cy="2042288"/>
                </a:xfrm>
                <a:prstGeom prst="rect">
                  <a:avLst/>
                </a:prstGeom>
                <a:solidFill>
                  <a:srgbClr val="FFC000"/>
                </a:solidFill>
                <a:ln w="6350" cap="flat" cmpd="sng" algn="ctr">
                  <a:solidFill>
                    <a:srgbClr val="FFC000"/>
                  </a:solid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685578">
                    <a:defRPr/>
                  </a:pPr>
                  <a:endParaRPr lang="en-US" sz="900"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06" name="Straight Connector 125">
                  <a:extLst>
                    <a:ext uri="{FF2B5EF4-FFF2-40B4-BE49-F238E27FC236}">
                      <a16:creationId xmlns:a16="http://schemas.microsoft.com/office/drawing/2014/main" id="{90354D15-5D2E-9521-437E-ADFB48E3DB61}"/>
                    </a:ext>
                  </a:extLst>
                </p:cNvPr>
                <p:cNvCxnSpPr>
                  <a:cxnSpLocks/>
                </p:cNvCxnSpPr>
                <p:nvPr/>
              </p:nvCxnSpPr>
              <p:spPr>
                <a:xfrm flipH="1">
                  <a:off x="4864760" y="4716204"/>
                  <a:ext cx="993" cy="544616"/>
                </a:xfrm>
                <a:prstGeom prst="line">
                  <a:avLst/>
                </a:prstGeom>
                <a:noFill/>
                <a:ln w="12700" cap="flat" cmpd="sng" algn="ctr">
                  <a:solidFill>
                    <a:srgbClr val="A5A5A5"/>
                  </a:solidFill>
                  <a:prstDash val="solid"/>
                  <a:miter lim="800000"/>
                </a:ln>
                <a:effectLst/>
              </p:spPr>
            </p:cxnSp>
            <p:cxnSp>
              <p:nvCxnSpPr>
                <p:cNvPr id="107" name="Straight Connector 126">
                  <a:extLst>
                    <a:ext uri="{FF2B5EF4-FFF2-40B4-BE49-F238E27FC236}">
                      <a16:creationId xmlns:a16="http://schemas.microsoft.com/office/drawing/2014/main" id="{BC3F4EBB-7266-B8B1-EC31-BBA6C6BA48B7}"/>
                    </a:ext>
                  </a:extLst>
                </p:cNvPr>
                <p:cNvCxnSpPr/>
                <p:nvPr/>
              </p:nvCxnSpPr>
              <p:spPr>
                <a:xfrm>
                  <a:off x="4770992" y="5258418"/>
                  <a:ext cx="188528" cy="0"/>
                </a:xfrm>
                <a:prstGeom prst="line">
                  <a:avLst/>
                </a:prstGeom>
                <a:noFill/>
                <a:ln w="12700" cap="flat" cmpd="sng" algn="ctr">
                  <a:solidFill>
                    <a:srgbClr val="A5A5A5"/>
                  </a:solidFill>
                  <a:prstDash val="solid"/>
                  <a:miter lim="800000"/>
                </a:ln>
                <a:effectLst/>
              </p:spPr>
            </p:cxnSp>
            <p:cxnSp>
              <p:nvCxnSpPr>
                <p:cNvPr id="108" name="Straight Connector 127">
                  <a:extLst>
                    <a:ext uri="{FF2B5EF4-FFF2-40B4-BE49-F238E27FC236}">
                      <a16:creationId xmlns:a16="http://schemas.microsoft.com/office/drawing/2014/main" id="{0CA5B9E2-D66E-B631-C7F2-A274BCFA7327}"/>
                    </a:ext>
                  </a:extLst>
                </p:cNvPr>
                <p:cNvCxnSpPr>
                  <a:cxnSpLocks/>
                </p:cNvCxnSpPr>
                <p:nvPr/>
              </p:nvCxnSpPr>
              <p:spPr>
                <a:xfrm>
                  <a:off x="4865256" y="2206015"/>
                  <a:ext cx="0" cy="679222"/>
                </a:xfrm>
                <a:prstGeom prst="line">
                  <a:avLst/>
                </a:prstGeom>
                <a:noFill/>
                <a:ln w="12700" cap="flat" cmpd="sng" algn="ctr">
                  <a:solidFill>
                    <a:srgbClr val="A5A5A5"/>
                  </a:solidFill>
                  <a:prstDash val="solid"/>
                  <a:miter lim="800000"/>
                </a:ln>
                <a:effectLst/>
              </p:spPr>
            </p:cxnSp>
            <p:cxnSp>
              <p:nvCxnSpPr>
                <p:cNvPr id="109" name="Straight Connector 128">
                  <a:extLst>
                    <a:ext uri="{FF2B5EF4-FFF2-40B4-BE49-F238E27FC236}">
                      <a16:creationId xmlns:a16="http://schemas.microsoft.com/office/drawing/2014/main" id="{6898864D-044E-0ED8-CCDC-661EC7AC1684}"/>
                    </a:ext>
                  </a:extLst>
                </p:cNvPr>
                <p:cNvCxnSpPr>
                  <a:cxnSpLocks/>
                </p:cNvCxnSpPr>
                <p:nvPr/>
              </p:nvCxnSpPr>
              <p:spPr>
                <a:xfrm>
                  <a:off x="6476134" y="5238360"/>
                  <a:ext cx="188528" cy="0"/>
                </a:xfrm>
                <a:prstGeom prst="line">
                  <a:avLst/>
                </a:prstGeom>
                <a:solidFill>
                  <a:srgbClr val="5B9BD5"/>
                </a:solidFill>
                <a:ln w="12700" cap="flat" cmpd="sng" algn="ctr">
                  <a:solidFill>
                    <a:srgbClr val="70AD47"/>
                  </a:solidFill>
                  <a:prstDash val="solid"/>
                  <a:miter lim="800000"/>
                </a:ln>
                <a:effectLst/>
              </p:spPr>
            </p:cxnSp>
            <p:cxnSp>
              <p:nvCxnSpPr>
                <p:cNvPr id="110" name="Straight Connector 129">
                  <a:extLst>
                    <a:ext uri="{FF2B5EF4-FFF2-40B4-BE49-F238E27FC236}">
                      <a16:creationId xmlns:a16="http://schemas.microsoft.com/office/drawing/2014/main" id="{3E6EC9F0-94C4-7C8D-F155-4AB2644AA974}"/>
                    </a:ext>
                  </a:extLst>
                </p:cNvPr>
                <p:cNvCxnSpPr>
                  <a:cxnSpLocks/>
                </p:cNvCxnSpPr>
                <p:nvPr/>
              </p:nvCxnSpPr>
              <p:spPr>
                <a:xfrm flipV="1">
                  <a:off x="6570399" y="5061439"/>
                  <a:ext cx="0" cy="174897"/>
                </a:xfrm>
                <a:prstGeom prst="line">
                  <a:avLst/>
                </a:prstGeom>
                <a:solidFill>
                  <a:srgbClr val="5B9BD5"/>
                </a:solidFill>
                <a:ln w="12700" cap="flat" cmpd="sng" algn="ctr">
                  <a:solidFill>
                    <a:srgbClr val="5B9BD5"/>
                  </a:solidFill>
                  <a:prstDash val="solid"/>
                  <a:miter lim="800000"/>
                </a:ln>
                <a:effectLst/>
              </p:spPr>
            </p:cxnSp>
            <p:cxnSp>
              <p:nvCxnSpPr>
                <p:cNvPr id="111" name="Straight Connector 130">
                  <a:extLst>
                    <a:ext uri="{FF2B5EF4-FFF2-40B4-BE49-F238E27FC236}">
                      <a16:creationId xmlns:a16="http://schemas.microsoft.com/office/drawing/2014/main" id="{F7DC21A4-1DFF-705E-A7A3-5ACE1E8B62D8}"/>
                    </a:ext>
                  </a:extLst>
                </p:cNvPr>
                <p:cNvCxnSpPr>
                  <a:cxnSpLocks/>
                </p:cNvCxnSpPr>
                <p:nvPr/>
              </p:nvCxnSpPr>
              <p:spPr>
                <a:xfrm>
                  <a:off x="6476134" y="4950799"/>
                  <a:ext cx="188528" cy="0"/>
                </a:xfrm>
                <a:prstGeom prst="line">
                  <a:avLst/>
                </a:prstGeom>
                <a:solidFill>
                  <a:srgbClr val="5B9BD5"/>
                </a:solidFill>
                <a:ln w="12700" cap="flat" cmpd="sng" algn="ctr">
                  <a:solidFill>
                    <a:srgbClr val="70AD47"/>
                  </a:solidFill>
                  <a:prstDash val="solid"/>
                  <a:miter lim="800000"/>
                </a:ln>
                <a:effectLst/>
              </p:spPr>
            </p:cxnSp>
            <p:cxnSp>
              <p:nvCxnSpPr>
                <p:cNvPr id="112" name="Straight Connector 131">
                  <a:extLst>
                    <a:ext uri="{FF2B5EF4-FFF2-40B4-BE49-F238E27FC236}">
                      <a16:creationId xmlns:a16="http://schemas.microsoft.com/office/drawing/2014/main" id="{345C9E1E-1136-1D2A-9A6F-A4CCE292E007}"/>
                    </a:ext>
                  </a:extLst>
                </p:cNvPr>
                <p:cNvCxnSpPr>
                  <a:cxnSpLocks/>
                </p:cNvCxnSpPr>
                <p:nvPr/>
              </p:nvCxnSpPr>
              <p:spPr>
                <a:xfrm>
                  <a:off x="6570399" y="4950799"/>
                  <a:ext cx="0" cy="64336"/>
                </a:xfrm>
                <a:prstGeom prst="line">
                  <a:avLst/>
                </a:prstGeom>
                <a:solidFill>
                  <a:srgbClr val="5B9BD5"/>
                </a:solidFill>
                <a:ln w="12700" cap="flat" cmpd="sng" algn="ctr">
                  <a:solidFill>
                    <a:srgbClr val="70AD47"/>
                  </a:solidFill>
                  <a:prstDash val="solid"/>
                  <a:miter lim="800000"/>
                </a:ln>
                <a:effectLst/>
              </p:spPr>
            </p:cxnSp>
            <p:sp>
              <p:nvSpPr>
                <p:cNvPr id="113" name="Rectangle 112">
                  <a:extLst>
                    <a:ext uri="{FF2B5EF4-FFF2-40B4-BE49-F238E27FC236}">
                      <a16:creationId xmlns:a16="http://schemas.microsoft.com/office/drawing/2014/main" id="{1F56C425-2A32-6F14-55AA-C5C09B50BBBE}"/>
                    </a:ext>
                  </a:extLst>
                </p:cNvPr>
                <p:cNvSpPr/>
                <p:nvPr/>
              </p:nvSpPr>
              <p:spPr>
                <a:xfrm>
                  <a:off x="10444411" y="4716203"/>
                  <a:ext cx="394917" cy="194056"/>
                </a:xfrm>
                <a:prstGeom prst="rect">
                  <a:avLst/>
                </a:prstGeom>
                <a:solidFill>
                  <a:srgbClr val="7DC03C"/>
                </a:solidFill>
                <a:ln w="6350" cap="flat" cmpd="sng" algn="ctr">
                  <a:no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685578">
                    <a:defRPr/>
                  </a:pPr>
                  <a:endParaRPr lang="en-US" sz="900"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14" name="Straight Connector 133">
                  <a:extLst>
                    <a:ext uri="{FF2B5EF4-FFF2-40B4-BE49-F238E27FC236}">
                      <a16:creationId xmlns:a16="http://schemas.microsoft.com/office/drawing/2014/main" id="{D14528AE-0D71-7CCF-5D13-6DC37A7A1938}"/>
                    </a:ext>
                  </a:extLst>
                </p:cNvPr>
                <p:cNvCxnSpPr>
                  <a:cxnSpLocks/>
                </p:cNvCxnSpPr>
                <p:nvPr/>
              </p:nvCxnSpPr>
              <p:spPr>
                <a:xfrm>
                  <a:off x="10547605" y="5163143"/>
                  <a:ext cx="188528" cy="0"/>
                </a:xfrm>
                <a:prstGeom prst="line">
                  <a:avLst/>
                </a:prstGeom>
                <a:solidFill>
                  <a:srgbClr val="70AD47"/>
                </a:solidFill>
                <a:ln w="12700" cap="flat" cmpd="sng" algn="ctr">
                  <a:solidFill>
                    <a:srgbClr val="5B9BD5"/>
                  </a:solidFill>
                  <a:prstDash val="solid"/>
                  <a:miter lim="800000"/>
                </a:ln>
                <a:effectLst/>
              </p:spPr>
            </p:cxnSp>
            <p:cxnSp>
              <p:nvCxnSpPr>
                <p:cNvPr id="115" name="Straight Connector 134">
                  <a:extLst>
                    <a:ext uri="{FF2B5EF4-FFF2-40B4-BE49-F238E27FC236}">
                      <a16:creationId xmlns:a16="http://schemas.microsoft.com/office/drawing/2014/main" id="{3427ED66-5FF7-E230-686E-458D86F2384F}"/>
                    </a:ext>
                  </a:extLst>
                </p:cNvPr>
                <p:cNvCxnSpPr>
                  <a:cxnSpLocks/>
                </p:cNvCxnSpPr>
                <p:nvPr/>
              </p:nvCxnSpPr>
              <p:spPr>
                <a:xfrm>
                  <a:off x="10547605" y="4612482"/>
                  <a:ext cx="188528" cy="0"/>
                </a:xfrm>
                <a:prstGeom prst="line">
                  <a:avLst/>
                </a:prstGeom>
                <a:solidFill>
                  <a:srgbClr val="70AD47"/>
                </a:solidFill>
                <a:ln w="12700" cap="flat" cmpd="sng" algn="ctr">
                  <a:solidFill>
                    <a:srgbClr val="5B9BD5"/>
                  </a:solidFill>
                  <a:prstDash val="solid"/>
                  <a:miter lim="800000"/>
                </a:ln>
                <a:effectLst/>
              </p:spPr>
            </p:cxnSp>
            <p:cxnSp>
              <p:nvCxnSpPr>
                <p:cNvPr id="116" name="Straight Connector 135">
                  <a:extLst>
                    <a:ext uri="{FF2B5EF4-FFF2-40B4-BE49-F238E27FC236}">
                      <a16:creationId xmlns:a16="http://schemas.microsoft.com/office/drawing/2014/main" id="{42E95899-E4DA-C7B8-A737-18EF94C8D429}"/>
                    </a:ext>
                  </a:extLst>
                </p:cNvPr>
                <p:cNvCxnSpPr>
                  <a:cxnSpLocks/>
                </p:cNvCxnSpPr>
                <p:nvPr/>
              </p:nvCxnSpPr>
              <p:spPr>
                <a:xfrm flipH="1">
                  <a:off x="10641869" y="4910259"/>
                  <a:ext cx="0" cy="252883"/>
                </a:xfrm>
                <a:prstGeom prst="line">
                  <a:avLst/>
                </a:prstGeom>
                <a:solidFill>
                  <a:srgbClr val="70AD47"/>
                </a:solidFill>
                <a:ln w="12700" cap="flat" cmpd="sng" algn="ctr">
                  <a:solidFill>
                    <a:srgbClr val="70AD47"/>
                  </a:solidFill>
                  <a:prstDash val="solid"/>
                  <a:miter lim="800000"/>
                </a:ln>
                <a:effectLst/>
              </p:spPr>
            </p:cxnSp>
            <p:cxnSp>
              <p:nvCxnSpPr>
                <p:cNvPr id="117" name="Straight Connector 136">
                  <a:extLst>
                    <a:ext uri="{FF2B5EF4-FFF2-40B4-BE49-F238E27FC236}">
                      <a16:creationId xmlns:a16="http://schemas.microsoft.com/office/drawing/2014/main" id="{CB0484A7-AFE5-AE0D-3A32-BEBD4AC97782}"/>
                    </a:ext>
                  </a:extLst>
                </p:cNvPr>
                <p:cNvCxnSpPr>
                  <a:cxnSpLocks/>
                </p:cNvCxnSpPr>
                <p:nvPr/>
              </p:nvCxnSpPr>
              <p:spPr>
                <a:xfrm flipH="1" flipV="1">
                  <a:off x="10641869" y="4612482"/>
                  <a:ext cx="0" cy="103721"/>
                </a:xfrm>
                <a:prstGeom prst="line">
                  <a:avLst/>
                </a:prstGeom>
                <a:solidFill>
                  <a:srgbClr val="70AD47"/>
                </a:solidFill>
                <a:ln w="12700" cap="flat" cmpd="sng" algn="ctr">
                  <a:solidFill>
                    <a:srgbClr val="5B9BD5"/>
                  </a:solidFill>
                  <a:prstDash val="solid"/>
                  <a:miter lim="800000"/>
                </a:ln>
                <a:effectLst/>
              </p:spPr>
            </p:cxnSp>
            <p:cxnSp>
              <p:nvCxnSpPr>
                <p:cNvPr id="118" name="Straight Connector 137">
                  <a:extLst>
                    <a:ext uri="{FF2B5EF4-FFF2-40B4-BE49-F238E27FC236}">
                      <a16:creationId xmlns:a16="http://schemas.microsoft.com/office/drawing/2014/main" id="{C82C676C-02DE-C097-989D-8E17DC3CCFFB}"/>
                    </a:ext>
                  </a:extLst>
                </p:cNvPr>
                <p:cNvCxnSpPr>
                  <a:cxnSpLocks/>
                </p:cNvCxnSpPr>
                <p:nvPr/>
              </p:nvCxnSpPr>
              <p:spPr>
                <a:xfrm flipH="1">
                  <a:off x="3974874" y="5292871"/>
                  <a:ext cx="7766354" cy="0"/>
                </a:xfrm>
                <a:prstGeom prst="line">
                  <a:avLst/>
                </a:prstGeom>
                <a:noFill/>
                <a:ln w="9525" cap="flat" cmpd="sng" algn="ctr">
                  <a:solidFill>
                    <a:srgbClr val="44546A"/>
                  </a:solidFill>
                  <a:prstDash val="solid"/>
                  <a:miter lim="800000"/>
                </a:ln>
                <a:effectLst/>
              </p:spPr>
            </p:cxnSp>
            <p:cxnSp>
              <p:nvCxnSpPr>
                <p:cNvPr id="119" name="Straight Connector 138">
                  <a:extLst>
                    <a:ext uri="{FF2B5EF4-FFF2-40B4-BE49-F238E27FC236}">
                      <a16:creationId xmlns:a16="http://schemas.microsoft.com/office/drawing/2014/main" id="{CD16D3AF-E46C-A373-BC56-2F97D783A229}"/>
                    </a:ext>
                  </a:extLst>
                </p:cNvPr>
                <p:cNvCxnSpPr>
                  <a:cxnSpLocks/>
                </p:cNvCxnSpPr>
                <p:nvPr/>
              </p:nvCxnSpPr>
              <p:spPr>
                <a:xfrm>
                  <a:off x="3974874" y="2289199"/>
                  <a:ext cx="1" cy="3003672"/>
                </a:xfrm>
                <a:prstGeom prst="line">
                  <a:avLst/>
                </a:prstGeom>
                <a:noFill/>
                <a:ln w="9525" cap="flat" cmpd="sng" algn="ctr">
                  <a:solidFill>
                    <a:srgbClr val="44546A"/>
                  </a:solidFill>
                  <a:prstDash val="solid"/>
                  <a:miter lim="800000"/>
                </a:ln>
                <a:effectLst/>
              </p:spPr>
            </p:cxnSp>
            <p:sp>
              <p:nvSpPr>
                <p:cNvPr id="120" name="TextBox 139">
                  <a:extLst>
                    <a:ext uri="{FF2B5EF4-FFF2-40B4-BE49-F238E27FC236}">
                      <a16:creationId xmlns:a16="http://schemas.microsoft.com/office/drawing/2014/main" id="{8FB68A62-00DE-ACDF-BF9B-F5B9FBFBE8EC}"/>
                    </a:ext>
                  </a:extLst>
                </p:cNvPr>
                <p:cNvSpPr txBox="1"/>
                <p:nvPr/>
              </p:nvSpPr>
              <p:spPr>
                <a:xfrm>
                  <a:off x="3536107" y="5111260"/>
                  <a:ext cx="451094" cy="406603"/>
                </a:xfrm>
                <a:prstGeom prst="rect">
                  <a:avLst/>
                </a:prstGeom>
                <a:noFill/>
                <a:effectLst/>
              </p:spPr>
              <p:txBody>
                <a:bodyPr wrap="square" rtlCol="0" anchor="ctr">
                  <a:spAutoFit/>
                </a:bodyPr>
                <a:lstStyle/>
                <a:p>
                  <a:pPr algn="r" defTabSz="685578">
                    <a:defRPr/>
                  </a:pPr>
                  <a:r>
                    <a:rPr lang="en-US" sz="788" kern="0" dirty="0">
                      <a:solidFill>
                        <a:srgbClr val="394A59"/>
                      </a:solidFill>
                      <a:latin typeface="Verdana" panose="020B0604030504040204" pitchFamily="34" charset="0"/>
                      <a:ea typeface="Verdana" panose="020B0604030504040204" pitchFamily="34" charset="0"/>
                      <a:cs typeface="Verdana" panose="020B0604030504040204" pitchFamily="34" charset="0"/>
                    </a:rPr>
                    <a:t>0</a:t>
                  </a:r>
                </a:p>
              </p:txBody>
            </p:sp>
            <p:sp>
              <p:nvSpPr>
                <p:cNvPr id="121" name="TextBox 140">
                  <a:extLst>
                    <a:ext uri="{FF2B5EF4-FFF2-40B4-BE49-F238E27FC236}">
                      <a16:creationId xmlns:a16="http://schemas.microsoft.com/office/drawing/2014/main" id="{20161587-A99A-F810-AFF1-7F0662F6FF56}"/>
                    </a:ext>
                  </a:extLst>
                </p:cNvPr>
                <p:cNvSpPr txBox="1"/>
                <p:nvPr/>
              </p:nvSpPr>
              <p:spPr>
                <a:xfrm>
                  <a:off x="3536470" y="4858975"/>
                  <a:ext cx="456767" cy="406603"/>
                </a:xfrm>
                <a:prstGeom prst="rect">
                  <a:avLst/>
                </a:prstGeom>
                <a:noFill/>
                <a:effectLst/>
              </p:spPr>
              <p:txBody>
                <a:bodyPr wrap="square" rtlCol="0" anchor="ctr">
                  <a:spAutoFit/>
                </a:bodyPr>
                <a:lstStyle/>
                <a:p>
                  <a:pPr algn="r" defTabSz="685578">
                    <a:defRPr/>
                  </a:pPr>
                  <a:r>
                    <a:rPr lang="en-US" sz="788" kern="0" dirty="0">
                      <a:solidFill>
                        <a:srgbClr val="394A59"/>
                      </a:solidFill>
                      <a:latin typeface="Verdana" panose="020B0604030504040204" pitchFamily="34" charset="0"/>
                      <a:ea typeface="Verdana" panose="020B0604030504040204" pitchFamily="34" charset="0"/>
                      <a:cs typeface="Verdana" panose="020B0604030504040204" pitchFamily="34" charset="0"/>
                    </a:rPr>
                    <a:t>20</a:t>
                  </a:r>
                </a:p>
              </p:txBody>
            </p:sp>
            <p:sp>
              <p:nvSpPr>
                <p:cNvPr id="122" name="TextBox 141">
                  <a:extLst>
                    <a:ext uri="{FF2B5EF4-FFF2-40B4-BE49-F238E27FC236}">
                      <a16:creationId xmlns:a16="http://schemas.microsoft.com/office/drawing/2014/main" id="{0FC65280-7E55-2261-D4EE-4909B888AF2F}"/>
                    </a:ext>
                  </a:extLst>
                </p:cNvPr>
                <p:cNvSpPr txBox="1"/>
                <p:nvPr/>
              </p:nvSpPr>
              <p:spPr>
                <a:xfrm>
                  <a:off x="3534341" y="4465304"/>
                  <a:ext cx="456767" cy="406603"/>
                </a:xfrm>
                <a:prstGeom prst="rect">
                  <a:avLst/>
                </a:prstGeom>
                <a:noFill/>
                <a:effectLst/>
              </p:spPr>
              <p:txBody>
                <a:bodyPr wrap="square" rtlCol="0" anchor="ctr">
                  <a:spAutoFit/>
                </a:bodyPr>
                <a:lstStyle/>
                <a:p>
                  <a:pPr algn="r" defTabSz="685578">
                    <a:defRPr/>
                  </a:pPr>
                  <a:r>
                    <a:rPr lang="en-US" sz="788" kern="0" dirty="0">
                      <a:solidFill>
                        <a:srgbClr val="394A59"/>
                      </a:solidFill>
                      <a:latin typeface="Verdana" panose="020B0604030504040204" pitchFamily="34" charset="0"/>
                      <a:ea typeface="Verdana" panose="020B0604030504040204" pitchFamily="34" charset="0"/>
                      <a:cs typeface="Verdana" panose="020B0604030504040204" pitchFamily="34" charset="0"/>
                    </a:rPr>
                    <a:t>50</a:t>
                  </a:r>
                </a:p>
              </p:txBody>
            </p:sp>
            <p:sp>
              <p:nvSpPr>
                <p:cNvPr id="123" name="TextBox 142">
                  <a:extLst>
                    <a:ext uri="{FF2B5EF4-FFF2-40B4-BE49-F238E27FC236}">
                      <a16:creationId xmlns:a16="http://schemas.microsoft.com/office/drawing/2014/main" id="{4BCD2F34-CBD7-ED08-B8E1-B89C9FBE0FBB}"/>
                    </a:ext>
                  </a:extLst>
                </p:cNvPr>
                <p:cNvSpPr txBox="1"/>
                <p:nvPr/>
              </p:nvSpPr>
              <p:spPr>
                <a:xfrm>
                  <a:off x="3425104" y="3158289"/>
                  <a:ext cx="560495" cy="406603"/>
                </a:xfrm>
                <a:prstGeom prst="rect">
                  <a:avLst/>
                </a:prstGeom>
                <a:noFill/>
                <a:effectLst/>
              </p:spPr>
              <p:txBody>
                <a:bodyPr wrap="square" rtlCol="0" anchor="ctr">
                  <a:spAutoFit/>
                </a:bodyPr>
                <a:lstStyle/>
                <a:p>
                  <a:pPr algn="r" defTabSz="685578">
                    <a:defRPr/>
                  </a:pPr>
                  <a:r>
                    <a:rPr lang="en-US" sz="788" kern="0" dirty="0">
                      <a:solidFill>
                        <a:srgbClr val="394A59"/>
                      </a:solidFill>
                      <a:latin typeface="Verdana" panose="020B0604030504040204" pitchFamily="34" charset="0"/>
                      <a:ea typeface="Verdana" panose="020B0604030504040204" pitchFamily="34" charset="0"/>
                      <a:cs typeface="Verdana" panose="020B0604030504040204" pitchFamily="34" charset="0"/>
                    </a:rPr>
                    <a:t>150</a:t>
                  </a:r>
                </a:p>
              </p:txBody>
            </p:sp>
            <p:sp>
              <p:nvSpPr>
                <p:cNvPr id="124" name="TextBox 143">
                  <a:extLst>
                    <a:ext uri="{FF2B5EF4-FFF2-40B4-BE49-F238E27FC236}">
                      <a16:creationId xmlns:a16="http://schemas.microsoft.com/office/drawing/2014/main" id="{6AC7CF9D-DFFF-79DF-F2E3-688ABED86261}"/>
                    </a:ext>
                  </a:extLst>
                </p:cNvPr>
                <p:cNvSpPr txBox="1"/>
                <p:nvPr/>
              </p:nvSpPr>
              <p:spPr>
                <a:xfrm>
                  <a:off x="3430615" y="3814430"/>
                  <a:ext cx="560495" cy="406603"/>
                </a:xfrm>
                <a:prstGeom prst="rect">
                  <a:avLst/>
                </a:prstGeom>
                <a:noFill/>
                <a:effectLst/>
              </p:spPr>
              <p:txBody>
                <a:bodyPr wrap="square" rtlCol="0" anchor="ctr">
                  <a:spAutoFit/>
                </a:bodyPr>
                <a:lstStyle/>
                <a:p>
                  <a:pPr algn="r" defTabSz="685578">
                    <a:defRPr/>
                  </a:pPr>
                  <a:r>
                    <a:rPr lang="en-US" sz="788" kern="0" dirty="0">
                      <a:solidFill>
                        <a:srgbClr val="394A59"/>
                      </a:solidFill>
                      <a:latin typeface="Verdana" panose="020B0604030504040204" pitchFamily="34" charset="0"/>
                      <a:ea typeface="Verdana" panose="020B0604030504040204" pitchFamily="34" charset="0"/>
                      <a:cs typeface="Verdana" panose="020B0604030504040204" pitchFamily="34" charset="0"/>
                    </a:rPr>
                    <a:t>100</a:t>
                  </a:r>
                </a:p>
              </p:txBody>
            </p:sp>
            <p:sp>
              <p:nvSpPr>
                <p:cNvPr id="125" name="TextBox 144">
                  <a:extLst>
                    <a:ext uri="{FF2B5EF4-FFF2-40B4-BE49-F238E27FC236}">
                      <a16:creationId xmlns:a16="http://schemas.microsoft.com/office/drawing/2014/main" id="{9BC440CD-B189-DF48-78C5-830E32D05BC6}"/>
                    </a:ext>
                  </a:extLst>
                </p:cNvPr>
                <p:cNvSpPr txBox="1"/>
                <p:nvPr/>
              </p:nvSpPr>
              <p:spPr>
                <a:xfrm>
                  <a:off x="3425104" y="2499062"/>
                  <a:ext cx="560495" cy="406603"/>
                </a:xfrm>
                <a:prstGeom prst="rect">
                  <a:avLst/>
                </a:prstGeom>
                <a:noFill/>
                <a:effectLst/>
              </p:spPr>
              <p:txBody>
                <a:bodyPr wrap="square" rtlCol="0" anchor="ctr">
                  <a:spAutoFit/>
                </a:bodyPr>
                <a:lstStyle/>
                <a:p>
                  <a:pPr algn="r" defTabSz="685578">
                    <a:defRPr/>
                  </a:pPr>
                  <a:r>
                    <a:rPr lang="en-US" sz="788" kern="0" dirty="0">
                      <a:solidFill>
                        <a:srgbClr val="394A59"/>
                      </a:solidFill>
                      <a:latin typeface="Verdana" panose="020B0604030504040204" pitchFamily="34" charset="0"/>
                      <a:ea typeface="Verdana" panose="020B0604030504040204" pitchFamily="34" charset="0"/>
                      <a:cs typeface="Verdana" panose="020B0604030504040204" pitchFamily="34" charset="0"/>
                    </a:rPr>
                    <a:t>200</a:t>
                  </a:r>
                </a:p>
              </p:txBody>
            </p:sp>
            <p:cxnSp>
              <p:nvCxnSpPr>
                <p:cNvPr id="126" name="Straight Connector 145">
                  <a:extLst>
                    <a:ext uri="{FF2B5EF4-FFF2-40B4-BE49-F238E27FC236}">
                      <a16:creationId xmlns:a16="http://schemas.microsoft.com/office/drawing/2014/main" id="{CD7233C2-0D0A-B6B2-51F6-4BDF7DC085D2}"/>
                    </a:ext>
                  </a:extLst>
                </p:cNvPr>
                <p:cNvCxnSpPr/>
                <p:nvPr/>
              </p:nvCxnSpPr>
              <p:spPr>
                <a:xfrm>
                  <a:off x="4770992" y="2206015"/>
                  <a:ext cx="188528" cy="0"/>
                </a:xfrm>
                <a:prstGeom prst="line">
                  <a:avLst/>
                </a:prstGeom>
                <a:noFill/>
                <a:ln w="12700" cap="flat" cmpd="sng" algn="ctr">
                  <a:solidFill>
                    <a:srgbClr val="A5A5A5"/>
                  </a:solidFill>
                  <a:prstDash val="solid"/>
                  <a:miter lim="800000"/>
                </a:ln>
                <a:effectLst/>
              </p:spPr>
            </p:cxnSp>
            <p:sp>
              <p:nvSpPr>
                <p:cNvPr id="127" name="Rectangle 126">
                  <a:extLst>
                    <a:ext uri="{FF2B5EF4-FFF2-40B4-BE49-F238E27FC236}">
                      <a16:creationId xmlns:a16="http://schemas.microsoft.com/office/drawing/2014/main" id="{B136B60F-950E-0280-95FD-6776B2D1674C}"/>
                    </a:ext>
                  </a:extLst>
                </p:cNvPr>
                <p:cNvSpPr/>
                <p:nvPr/>
              </p:nvSpPr>
              <p:spPr>
                <a:xfrm>
                  <a:off x="6372940" y="5015135"/>
                  <a:ext cx="394917" cy="194058"/>
                </a:xfrm>
                <a:prstGeom prst="rect">
                  <a:avLst/>
                </a:prstGeom>
                <a:solidFill>
                  <a:srgbClr val="2BAEE1"/>
                </a:solidFill>
                <a:ln w="6350" cap="flat" cmpd="sng" algn="ctr">
                  <a:solidFill>
                    <a:srgbClr val="2BAEE1"/>
                  </a:solid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685578">
                    <a:defRPr/>
                  </a:pPr>
                  <a:endParaRPr lang="en-US" sz="900"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91" name="TextBox 109">
                <a:extLst>
                  <a:ext uri="{FF2B5EF4-FFF2-40B4-BE49-F238E27FC236}">
                    <a16:creationId xmlns:a16="http://schemas.microsoft.com/office/drawing/2014/main" id="{C122429E-803B-4CDB-FE9C-299BE2E0EA29}"/>
                  </a:ext>
                </a:extLst>
              </p:cNvPr>
              <p:cNvSpPr txBox="1"/>
              <p:nvPr/>
            </p:nvSpPr>
            <p:spPr>
              <a:xfrm>
                <a:off x="7393256" y="2289476"/>
                <a:ext cx="1416540" cy="406771"/>
              </a:xfrm>
              <a:prstGeom prst="rect">
                <a:avLst/>
              </a:prstGeom>
              <a:noFill/>
            </p:spPr>
            <p:txBody>
              <a:bodyPr wrap="square" rtlCol="0">
                <a:spAutoFit/>
              </a:bodyPr>
              <a:lstStyle/>
              <a:p>
                <a:pPr algn="ctr" defTabSz="685578">
                  <a:defRPr/>
                </a:pPr>
                <a:r>
                  <a:rPr lang="en-US" sz="900" i="1" kern="0" dirty="0" err="1">
                    <a:solidFill>
                      <a:srgbClr val="394A59"/>
                    </a:solidFill>
                    <a:latin typeface="Verdana" panose="020B0604030504040204" pitchFamily="34" charset="0"/>
                    <a:ea typeface="Verdana" panose="020B0604030504040204" pitchFamily="34" charset="0"/>
                    <a:cs typeface="Verdana" panose="020B0604030504040204" pitchFamily="34" charset="0"/>
                  </a:rPr>
                  <a:t>Faible</a:t>
                </a:r>
                <a:r>
                  <a:rPr lang="en-US" sz="900" i="1" kern="0" dirty="0">
                    <a:solidFill>
                      <a:srgbClr val="394A59"/>
                    </a:solidFill>
                    <a:latin typeface="Verdana" panose="020B0604030504040204" pitchFamily="34" charset="0"/>
                    <a:ea typeface="Verdana" panose="020B0604030504040204" pitchFamily="34" charset="0"/>
                    <a:cs typeface="Verdana" panose="020B0604030504040204" pitchFamily="34" charset="0"/>
                  </a:rPr>
                  <a:t> dose</a:t>
                </a:r>
              </a:p>
            </p:txBody>
          </p:sp>
          <p:sp>
            <p:nvSpPr>
              <p:cNvPr id="92" name="TextBox 111">
                <a:extLst>
                  <a:ext uri="{FF2B5EF4-FFF2-40B4-BE49-F238E27FC236}">
                    <a16:creationId xmlns:a16="http://schemas.microsoft.com/office/drawing/2014/main" id="{66B37466-EDBA-C86D-2320-AB61DCB18D26}"/>
                  </a:ext>
                </a:extLst>
              </p:cNvPr>
              <p:cNvSpPr txBox="1"/>
              <p:nvPr/>
            </p:nvSpPr>
            <p:spPr>
              <a:xfrm>
                <a:off x="8681273" y="2274642"/>
                <a:ext cx="1231252" cy="406771"/>
              </a:xfrm>
              <a:prstGeom prst="rect">
                <a:avLst/>
              </a:prstGeom>
              <a:noFill/>
            </p:spPr>
            <p:txBody>
              <a:bodyPr wrap="square" rtlCol="0">
                <a:spAutoFit/>
              </a:bodyPr>
              <a:lstStyle/>
              <a:p>
                <a:pPr algn="ctr" defTabSz="685578">
                  <a:defRPr/>
                </a:pPr>
                <a:r>
                  <a:rPr lang="en-US" sz="900" i="1" kern="0" dirty="0">
                    <a:solidFill>
                      <a:srgbClr val="394A59"/>
                    </a:solidFill>
                    <a:latin typeface="Verdana" panose="020B0604030504040204" pitchFamily="34" charset="0"/>
                    <a:ea typeface="Verdana" panose="020B0604030504040204" pitchFamily="34" charset="0"/>
                    <a:cs typeface="Verdana" panose="020B0604030504040204" pitchFamily="34" charset="0"/>
                  </a:rPr>
                  <a:t>Haute dose</a:t>
                </a:r>
              </a:p>
            </p:txBody>
          </p:sp>
          <p:sp>
            <p:nvSpPr>
              <p:cNvPr id="93" name="Rectangle 92">
                <a:extLst>
                  <a:ext uri="{FF2B5EF4-FFF2-40B4-BE49-F238E27FC236}">
                    <a16:creationId xmlns:a16="http://schemas.microsoft.com/office/drawing/2014/main" id="{A21D0B26-8C84-5E19-B5D4-ED9EC44695F0}"/>
                  </a:ext>
                </a:extLst>
              </p:cNvPr>
              <p:cNvSpPr/>
              <p:nvPr/>
            </p:nvSpPr>
            <p:spPr>
              <a:xfrm>
                <a:off x="9860735" y="1564593"/>
                <a:ext cx="1586462" cy="4220398"/>
              </a:xfrm>
              <a:prstGeom prst="rect">
                <a:avLst/>
              </a:prstGeom>
              <a:noFill/>
              <a:ln w="19050" cap="flat" cmpd="sng" algn="ctr">
                <a:solidFill>
                  <a:srgbClr val="ED7D31"/>
                </a:solidFill>
                <a:prstDash val="lgDash"/>
                <a:miter lim="800000"/>
              </a:ln>
              <a:effectLst/>
            </p:spPr>
            <p:txBody>
              <a:bodyPr rtlCol="0" anchor="t"/>
              <a:lstStyle/>
              <a:p>
                <a:pPr algn="ctr" defTabSz="914378">
                  <a:defRPr/>
                </a:pPr>
                <a:endParaRPr lang="en-US" sz="1050" b="1" kern="0" dirty="0">
                  <a:solidFill>
                    <a:srgbClr val="EA7125"/>
                  </a:solidFill>
                  <a:latin typeface="Verdana" panose="020B0604030504040204" pitchFamily="34" charset="0"/>
                  <a:ea typeface="Verdana" panose="020B0604030504040204" pitchFamily="34" charset="0"/>
                  <a:cs typeface="Verdana" panose="020B0604030504040204" pitchFamily="34" charset="0"/>
                </a:endParaRPr>
              </a:p>
            </p:txBody>
          </p:sp>
          <p:sp>
            <p:nvSpPr>
              <p:cNvPr id="94" name="Rectangle 93">
                <a:extLst>
                  <a:ext uri="{FF2B5EF4-FFF2-40B4-BE49-F238E27FC236}">
                    <a16:creationId xmlns:a16="http://schemas.microsoft.com/office/drawing/2014/main" id="{A42058D8-D9A7-15D2-300C-09F7FECE8EFA}"/>
                  </a:ext>
                </a:extLst>
              </p:cNvPr>
              <p:cNvSpPr/>
              <p:nvPr/>
            </p:nvSpPr>
            <p:spPr>
              <a:xfrm>
                <a:off x="11465127" y="4538803"/>
                <a:ext cx="377567" cy="1025086"/>
              </a:xfrm>
              <a:prstGeom prst="rect">
                <a:avLst/>
              </a:prstGeom>
              <a:solidFill>
                <a:sysClr val="window" lastClr="FFFFFF"/>
              </a:solidFill>
              <a:ln w="6350" cap="flat" cmpd="sng" algn="ctr">
                <a:noFill/>
                <a:prstDash val="solid"/>
                <a:miter lim="800000"/>
              </a:ln>
              <a:effectLst/>
            </p:spPr>
            <p:txBody>
              <a:bodyPr rtlCol="0" anchor="ctr"/>
              <a:lstStyle/>
              <a:p>
                <a:pPr algn="ctr" defTabSz="914378">
                  <a:defRPr/>
                </a:pPr>
                <a:endParaRPr lang="en-US" sz="1050"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2" name="Group 87">
              <a:extLst>
                <a:ext uri="{FF2B5EF4-FFF2-40B4-BE49-F238E27FC236}">
                  <a16:creationId xmlns:a16="http://schemas.microsoft.com/office/drawing/2014/main" id="{AC264B69-FAE7-E2E0-5B05-C4B4C6DEC79C}"/>
                </a:ext>
              </a:extLst>
            </p:cNvPr>
            <p:cNvGrpSpPr/>
            <p:nvPr/>
          </p:nvGrpSpPr>
          <p:grpSpPr>
            <a:xfrm>
              <a:off x="4717505" y="2535644"/>
              <a:ext cx="133140" cy="132785"/>
              <a:chOff x="3837456" y="2507220"/>
              <a:chExt cx="130944" cy="130595"/>
            </a:xfrm>
          </p:grpSpPr>
          <p:sp>
            <p:nvSpPr>
              <p:cNvPr id="74" name="Rectangle 73">
                <a:extLst>
                  <a:ext uri="{FF2B5EF4-FFF2-40B4-BE49-F238E27FC236}">
                    <a16:creationId xmlns:a16="http://schemas.microsoft.com/office/drawing/2014/main" id="{03BF73EB-750C-D0C2-847A-E865A98C2AA0}"/>
                  </a:ext>
                </a:extLst>
              </p:cNvPr>
              <p:cNvSpPr/>
              <p:nvPr/>
            </p:nvSpPr>
            <p:spPr>
              <a:xfrm>
                <a:off x="3841634" y="2517917"/>
                <a:ext cx="111812" cy="119898"/>
              </a:xfrm>
              <a:prstGeom prst="rect">
                <a:avLst/>
              </a:prstGeom>
              <a:solidFill>
                <a:sysClr val="window" lastClr="FFFFFF"/>
              </a:solidFill>
              <a:ln w="6350" cap="flat" cmpd="sng" algn="ctr">
                <a:noFill/>
                <a:prstDash val="solid"/>
                <a:miter lim="800000"/>
              </a:ln>
              <a:effectLst/>
            </p:spPr>
            <p:txBody>
              <a:bodyPr rtlCol="0" anchor="ctr"/>
              <a:lstStyle/>
              <a:p>
                <a:pPr algn="ctr" defTabSz="914378">
                  <a:defRPr/>
                </a:pPr>
                <a:endParaRPr lang="en-US" sz="1050" kern="0" dirty="0">
                  <a:solidFill>
                    <a:srgbClr val="007A94"/>
                  </a:solidFill>
                  <a:latin typeface="Verdana" panose="020B0604030504040204" pitchFamily="34" charset="0"/>
                  <a:ea typeface="Verdana" panose="020B0604030504040204" pitchFamily="34" charset="0"/>
                  <a:cs typeface="Verdana" panose="020B0604030504040204" pitchFamily="34" charset="0"/>
                </a:endParaRPr>
              </a:p>
            </p:txBody>
          </p:sp>
          <p:cxnSp>
            <p:nvCxnSpPr>
              <p:cNvPr id="75" name="Straight Connector 92">
                <a:extLst>
                  <a:ext uri="{FF2B5EF4-FFF2-40B4-BE49-F238E27FC236}">
                    <a16:creationId xmlns:a16="http://schemas.microsoft.com/office/drawing/2014/main" id="{94D6A6ED-2D46-5AFF-95B6-66C75D551B96}"/>
                  </a:ext>
                </a:extLst>
              </p:cNvPr>
              <p:cNvCxnSpPr/>
              <p:nvPr/>
            </p:nvCxnSpPr>
            <p:spPr>
              <a:xfrm flipV="1">
                <a:off x="3837456" y="2507220"/>
                <a:ext cx="100770" cy="100770"/>
              </a:xfrm>
              <a:prstGeom prst="line">
                <a:avLst/>
              </a:prstGeom>
              <a:noFill/>
              <a:ln w="9525" cap="flat" cmpd="sng" algn="ctr">
                <a:solidFill>
                  <a:srgbClr val="44546A"/>
                </a:solidFill>
                <a:prstDash val="solid"/>
                <a:miter lim="800000"/>
              </a:ln>
              <a:effectLst/>
            </p:spPr>
          </p:cxnSp>
          <p:cxnSp>
            <p:nvCxnSpPr>
              <p:cNvPr id="76" name="Straight Connector 93">
                <a:extLst>
                  <a:ext uri="{FF2B5EF4-FFF2-40B4-BE49-F238E27FC236}">
                    <a16:creationId xmlns:a16="http://schemas.microsoft.com/office/drawing/2014/main" id="{AA2167C8-A698-AF6C-7E93-DDFD43D65B25}"/>
                  </a:ext>
                </a:extLst>
              </p:cNvPr>
              <p:cNvCxnSpPr/>
              <p:nvPr/>
            </p:nvCxnSpPr>
            <p:spPr>
              <a:xfrm flipV="1">
                <a:off x="3867630" y="2537045"/>
                <a:ext cx="100770" cy="100770"/>
              </a:xfrm>
              <a:prstGeom prst="line">
                <a:avLst/>
              </a:prstGeom>
              <a:noFill/>
              <a:ln w="9525" cap="flat" cmpd="sng" algn="ctr">
                <a:solidFill>
                  <a:srgbClr val="44546A"/>
                </a:solidFill>
                <a:prstDash val="solid"/>
                <a:miter lim="800000"/>
              </a:ln>
              <a:effectLst/>
            </p:spPr>
          </p:cxnSp>
        </p:grpSp>
        <p:sp>
          <p:nvSpPr>
            <p:cNvPr id="73" name="Footer Placeholder 44">
              <a:extLst>
                <a:ext uri="{FF2B5EF4-FFF2-40B4-BE49-F238E27FC236}">
                  <a16:creationId xmlns:a16="http://schemas.microsoft.com/office/drawing/2014/main" id="{6FE365D2-D331-C225-5C07-3CEE43D0E5CE}"/>
                </a:ext>
              </a:extLst>
            </p:cNvPr>
            <p:cNvSpPr txBox="1">
              <a:spLocks/>
            </p:cNvSpPr>
            <p:nvPr/>
          </p:nvSpPr>
          <p:spPr>
            <a:xfrm>
              <a:off x="4883395" y="4512151"/>
              <a:ext cx="6063772" cy="229643"/>
            </a:xfrm>
            <a:prstGeom prst="rect">
              <a:avLst/>
            </a:prstGeom>
          </p:spPr>
          <p:txBody>
            <a:bodyPr vert="horz" lIns="0" tIns="0" rIns="0" bIns="0" rtlCol="0" anchor="b"/>
            <a:lstStyle>
              <a:defPPr>
                <a:defRPr lang="en-US"/>
              </a:defPPr>
              <a:lvl1pPr marL="0" algn="l" defTabSz="457200" rtl="0" eaLnBrk="1" latinLnBrk="0" hangingPunct="1">
                <a:defRPr sz="1000" kern="0" spc="0" baseline="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892">
                <a:defRPr/>
              </a:pPr>
              <a:endParaRPr lang="it-IT" sz="1050"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128" name="TextBox 101">
            <a:extLst>
              <a:ext uri="{FF2B5EF4-FFF2-40B4-BE49-F238E27FC236}">
                <a16:creationId xmlns:a16="http://schemas.microsoft.com/office/drawing/2014/main" id="{8E094D14-F670-819C-03A0-B2E4F0C7A9AE}"/>
              </a:ext>
            </a:extLst>
          </p:cNvPr>
          <p:cNvSpPr txBox="1"/>
          <p:nvPr/>
        </p:nvSpPr>
        <p:spPr>
          <a:xfrm>
            <a:off x="6355054" y="4197063"/>
            <a:ext cx="1039472" cy="282770"/>
          </a:xfrm>
          <a:prstGeom prst="rect">
            <a:avLst/>
          </a:prstGeom>
          <a:noFill/>
          <a:effectLst/>
        </p:spPr>
        <p:txBody>
          <a:bodyPr wrap="square" rtlCol="0">
            <a:spAutoFit/>
          </a:bodyPr>
          <a:lstStyle/>
          <a:p>
            <a:pPr algn="ctr" defTabSz="685578">
              <a:lnSpc>
                <a:spcPct val="75000"/>
              </a:lnSpc>
              <a:defRPr/>
            </a:pPr>
            <a:r>
              <a:rPr lang="en-US" sz="825" b="1" dirty="0" err="1">
                <a:solidFill>
                  <a:srgbClr val="394A59"/>
                </a:solidFill>
                <a:latin typeface="Verdana" panose="020B0604030504040204" pitchFamily="34" charset="0"/>
                <a:ea typeface="Verdana" panose="020B0604030504040204" pitchFamily="34" charset="0"/>
                <a:cs typeface="Verdana" panose="020B0604030504040204" pitchFamily="34" charset="0"/>
              </a:rPr>
              <a:t>Supression</a:t>
            </a:r>
            <a:r>
              <a:rPr lang="en-US" sz="825" b="1" dirty="0">
                <a:solidFill>
                  <a:srgbClr val="394A59"/>
                </a:solidFill>
                <a:latin typeface="Verdana" panose="020B0604030504040204" pitchFamily="34" charset="0"/>
                <a:ea typeface="Verdana" panose="020B0604030504040204" pitchFamily="34" charset="0"/>
                <a:cs typeface="Verdana" panose="020B0604030504040204" pitchFamily="34" charset="0"/>
              </a:rPr>
              <a:t> </a:t>
            </a:r>
            <a:r>
              <a:rPr lang="en-US" sz="825" b="1" dirty="0" err="1">
                <a:solidFill>
                  <a:srgbClr val="394A59"/>
                </a:solidFill>
                <a:latin typeface="Verdana" panose="020B0604030504040204" pitchFamily="34" charset="0"/>
                <a:ea typeface="Verdana" panose="020B0604030504040204" pitchFamily="34" charset="0"/>
                <a:cs typeface="Verdana" panose="020B0604030504040204" pitchFamily="34" charset="0"/>
              </a:rPr>
              <a:t>totale</a:t>
            </a:r>
            <a:endParaRPr lang="en-US" sz="825" b="1" dirty="0">
              <a:solidFill>
                <a:srgbClr val="394A59"/>
              </a:solidFill>
              <a:latin typeface="Verdana" panose="020B0604030504040204" pitchFamily="34" charset="0"/>
              <a:ea typeface="Verdana" panose="020B0604030504040204" pitchFamily="34" charset="0"/>
              <a:cs typeface="Verdana" panose="020B0604030504040204" pitchFamily="34" charset="0"/>
            </a:endParaRPr>
          </a:p>
        </p:txBody>
      </p:sp>
      <p:sp>
        <p:nvSpPr>
          <p:cNvPr id="129" name="Rounded Rectangle 67">
            <a:extLst>
              <a:ext uri="{FF2B5EF4-FFF2-40B4-BE49-F238E27FC236}">
                <a16:creationId xmlns:a16="http://schemas.microsoft.com/office/drawing/2014/main" id="{4F57C1DB-A7D1-BB7E-D45D-F8425DBFF29E}"/>
              </a:ext>
            </a:extLst>
          </p:cNvPr>
          <p:cNvSpPr/>
          <p:nvPr/>
        </p:nvSpPr>
        <p:spPr>
          <a:xfrm>
            <a:off x="808510" y="4696617"/>
            <a:ext cx="7626932" cy="642807"/>
          </a:xfrm>
          <a:prstGeom prst="roundRect">
            <a:avLst/>
          </a:prstGeom>
          <a:noFill/>
          <a:ln w="12700" cap="flat" cmpd="sng" algn="ctr">
            <a:noFill/>
            <a:prstDash val="solid"/>
            <a:miter lim="800000"/>
          </a:ln>
          <a:effectLst/>
        </p:spPr>
        <p:txBody>
          <a:bodyPr spcFirstLastPara="0" vert="horz" wrap="square" lIns="54000" tIns="95666" rIns="54000" bIns="95666" numCol="1" spcCol="1270" anchor="b" anchorCtr="0">
            <a:spAutoFit/>
          </a:bodyPr>
          <a:lstStyle/>
          <a:p>
            <a:pPr marL="214308" indent="-214308" defTabSz="800080">
              <a:lnSpc>
                <a:spcPct val="90000"/>
              </a:lnSpc>
              <a:spcAft>
                <a:spcPct val="35000"/>
              </a:spcAft>
              <a:buFont typeface="Arial" panose="020B0604020202020204" pitchFamily="34" charset="0"/>
              <a:buChar char="•"/>
              <a:defRPr/>
            </a:pPr>
            <a:r>
              <a:rPr lang="fr-FR" sz="1400" kern="0" dirty="0">
                <a:solidFill>
                  <a:srgbClr val="44546A"/>
                </a:solidFill>
                <a:latin typeface="Verdana" panose="020B0604030504040204" pitchFamily="34" charset="0"/>
                <a:ea typeface="Verdana" panose="020B0604030504040204" pitchFamily="34" charset="0"/>
                <a:cs typeface="Verdana" panose="020B0604030504040204" pitchFamily="34" charset="0"/>
              </a:rPr>
              <a:t>Optimisation des taux d’estradiol : contrôle des symptômes en maintenant le métabolisme osseux et prévenant l'apparition de symptômes vasomoteurs</a:t>
            </a:r>
          </a:p>
        </p:txBody>
      </p:sp>
      <p:sp>
        <p:nvSpPr>
          <p:cNvPr id="130" name="ZoneTexte 129">
            <a:extLst>
              <a:ext uri="{FF2B5EF4-FFF2-40B4-BE49-F238E27FC236}">
                <a16:creationId xmlns:a16="http://schemas.microsoft.com/office/drawing/2014/main" id="{228B5674-812D-7457-0A4A-4CBE1AEF5F3E}"/>
              </a:ext>
            </a:extLst>
          </p:cNvPr>
          <p:cNvSpPr txBox="1"/>
          <p:nvPr/>
        </p:nvSpPr>
        <p:spPr>
          <a:xfrm>
            <a:off x="345656" y="5575895"/>
            <a:ext cx="8452691" cy="300082"/>
          </a:xfrm>
          <a:prstGeom prst="rect">
            <a:avLst/>
          </a:prstGeom>
          <a:noFill/>
        </p:spPr>
        <p:txBody>
          <a:bodyPr wrap="square">
            <a:spAutoFit/>
          </a:bodyPr>
          <a:lstStyle/>
          <a:p>
            <a:pPr defTabSz="685783"/>
            <a:r>
              <a:rPr lang="fr-FR" sz="675" dirty="0">
                <a:solidFill>
                  <a:schemeClr val="bg1">
                    <a:lumMod val="50000"/>
                    <a:alpha val="80000"/>
                  </a:schemeClr>
                </a:solidFill>
                <a:latin typeface="+mj-lt"/>
                <a:ea typeface="Verdana" panose="020B0604030504040204" pitchFamily="34" charset="0"/>
              </a:rPr>
              <a:t>Donnez J, Dolmans MM. </a:t>
            </a:r>
            <a:r>
              <a:rPr lang="fr-FR" sz="675" dirty="0" err="1">
                <a:solidFill>
                  <a:schemeClr val="bg1">
                    <a:lumMod val="50000"/>
                    <a:alpha val="80000"/>
                  </a:schemeClr>
                </a:solidFill>
                <a:latin typeface="+mj-lt"/>
                <a:ea typeface="Verdana" panose="020B0604030504040204" pitchFamily="34" charset="0"/>
              </a:rPr>
              <a:t>Endometriosis</a:t>
            </a:r>
            <a:r>
              <a:rPr lang="fr-FR" sz="675" dirty="0">
                <a:solidFill>
                  <a:schemeClr val="bg1">
                    <a:lumMod val="50000"/>
                    <a:alpha val="80000"/>
                  </a:schemeClr>
                </a:solidFill>
                <a:latin typeface="+mj-lt"/>
                <a:ea typeface="Verdana" panose="020B0604030504040204" pitchFamily="34" charset="0"/>
              </a:rPr>
              <a:t> and </a:t>
            </a:r>
            <a:r>
              <a:rPr lang="fr-FR" sz="675" dirty="0" err="1">
                <a:solidFill>
                  <a:schemeClr val="bg1">
                    <a:lumMod val="50000"/>
                    <a:alpha val="80000"/>
                  </a:schemeClr>
                </a:solidFill>
                <a:latin typeface="+mj-lt"/>
                <a:ea typeface="Verdana" panose="020B0604030504040204" pitchFamily="34" charset="0"/>
              </a:rPr>
              <a:t>Medical</a:t>
            </a:r>
            <a:r>
              <a:rPr lang="fr-FR" sz="675" dirty="0">
                <a:solidFill>
                  <a:schemeClr val="bg1">
                    <a:lumMod val="50000"/>
                    <a:alpha val="80000"/>
                  </a:schemeClr>
                </a:solidFill>
                <a:latin typeface="+mj-lt"/>
                <a:ea typeface="Verdana" panose="020B0604030504040204" pitchFamily="34" charset="0"/>
              </a:rPr>
              <a:t> </a:t>
            </a:r>
            <a:r>
              <a:rPr lang="fr-FR" sz="675" dirty="0" err="1">
                <a:solidFill>
                  <a:schemeClr val="bg1">
                    <a:lumMod val="50000"/>
                    <a:alpha val="80000"/>
                  </a:schemeClr>
                </a:solidFill>
                <a:latin typeface="+mj-lt"/>
                <a:ea typeface="Verdana" panose="020B0604030504040204" pitchFamily="34" charset="0"/>
              </a:rPr>
              <a:t>Therapy</a:t>
            </a:r>
            <a:r>
              <a:rPr lang="fr-FR" sz="675" dirty="0">
                <a:solidFill>
                  <a:schemeClr val="bg1">
                    <a:lumMod val="50000"/>
                    <a:alpha val="80000"/>
                  </a:schemeClr>
                </a:solidFill>
                <a:latin typeface="+mj-lt"/>
                <a:ea typeface="Verdana" panose="020B0604030504040204" pitchFamily="34" charset="0"/>
              </a:rPr>
              <a:t>: </a:t>
            </a:r>
            <a:r>
              <a:rPr lang="fr-FR" sz="675" dirty="0" err="1">
                <a:solidFill>
                  <a:schemeClr val="bg1">
                    <a:lumMod val="50000"/>
                    <a:alpha val="80000"/>
                  </a:schemeClr>
                </a:solidFill>
                <a:latin typeface="+mj-lt"/>
                <a:ea typeface="Verdana" panose="020B0604030504040204" pitchFamily="34" charset="0"/>
              </a:rPr>
              <a:t>From</a:t>
            </a:r>
            <a:r>
              <a:rPr lang="fr-FR" sz="675" dirty="0">
                <a:solidFill>
                  <a:schemeClr val="bg1">
                    <a:lumMod val="50000"/>
                    <a:alpha val="80000"/>
                  </a:schemeClr>
                </a:solidFill>
                <a:latin typeface="+mj-lt"/>
                <a:ea typeface="Verdana" panose="020B0604030504040204" pitchFamily="34" charset="0"/>
              </a:rPr>
              <a:t> </a:t>
            </a:r>
            <a:r>
              <a:rPr lang="fr-FR" sz="675" dirty="0" err="1">
                <a:solidFill>
                  <a:schemeClr val="bg1">
                    <a:lumMod val="50000"/>
                    <a:alpha val="80000"/>
                  </a:schemeClr>
                </a:solidFill>
                <a:latin typeface="+mj-lt"/>
                <a:ea typeface="Verdana" panose="020B0604030504040204" pitchFamily="34" charset="0"/>
              </a:rPr>
              <a:t>Progestogens</a:t>
            </a:r>
            <a:r>
              <a:rPr lang="fr-FR" sz="675" dirty="0">
                <a:solidFill>
                  <a:schemeClr val="bg1">
                    <a:lumMod val="50000"/>
                    <a:alpha val="80000"/>
                  </a:schemeClr>
                </a:solidFill>
                <a:latin typeface="+mj-lt"/>
                <a:ea typeface="Verdana" panose="020B0604030504040204" pitchFamily="34" charset="0"/>
              </a:rPr>
              <a:t> to </a:t>
            </a:r>
            <a:r>
              <a:rPr lang="fr-FR" sz="675" dirty="0" err="1">
                <a:solidFill>
                  <a:schemeClr val="bg1">
                    <a:lumMod val="50000"/>
                    <a:alpha val="80000"/>
                  </a:schemeClr>
                </a:solidFill>
                <a:latin typeface="+mj-lt"/>
                <a:ea typeface="Verdana" panose="020B0604030504040204" pitchFamily="34" charset="0"/>
              </a:rPr>
              <a:t>Progesterone</a:t>
            </a:r>
            <a:r>
              <a:rPr lang="fr-FR" sz="675" dirty="0">
                <a:solidFill>
                  <a:schemeClr val="bg1">
                    <a:lumMod val="50000"/>
                    <a:alpha val="80000"/>
                  </a:schemeClr>
                </a:solidFill>
                <a:latin typeface="+mj-lt"/>
                <a:ea typeface="Verdana" panose="020B0604030504040204" pitchFamily="34" charset="0"/>
              </a:rPr>
              <a:t> Resistance to GnRH </a:t>
            </a:r>
            <a:r>
              <a:rPr lang="fr-FR" sz="675" dirty="0" err="1">
                <a:solidFill>
                  <a:schemeClr val="bg1">
                    <a:lumMod val="50000"/>
                    <a:alpha val="80000"/>
                  </a:schemeClr>
                </a:solidFill>
                <a:latin typeface="+mj-lt"/>
                <a:ea typeface="Verdana" panose="020B0604030504040204" pitchFamily="34" charset="0"/>
              </a:rPr>
              <a:t>Antagonists</a:t>
            </a:r>
            <a:r>
              <a:rPr lang="fr-FR" sz="675" dirty="0">
                <a:solidFill>
                  <a:schemeClr val="bg1">
                    <a:lumMod val="50000"/>
                    <a:alpha val="80000"/>
                  </a:schemeClr>
                </a:solidFill>
                <a:latin typeface="+mj-lt"/>
                <a:ea typeface="Verdana" panose="020B0604030504040204" pitchFamily="34" charset="0"/>
              </a:rPr>
              <a:t>: A </a:t>
            </a:r>
            <a:r>
              <a:rPr lang="fr-FR" sz="675" dirty="0" err="1">
                <a:solidFill>
                  <a:schemeClr val="bg1">
                    <a:lumMod val="50000"/>
                    <a:alpha val="80000"/>
                  </a:schemeClr>
                </a:solidFill>
                <a:latin typeface="+mj-lt"/>
                <a:ea typeface="Verdana" panose="020B0604030504040204" pitchFamily="34" charset="0"/>
              </a:rPr>
              <a:t>Review</a:t>
            </a:r>
            <a:r>
              <a:rPr lang="fr-FR" sz="675" dirty="0">
                <a:solidFill>
                  <a:schemeClr val="bg1">
                    <a:lumMod val="50000"/>
                    <a:alpha val="80000"/>
                  </a:schemeClr>
                </a:solidFill>
                <a:latin typeface="+mj-lt"/>
                <a:ea typeface="Verdana" panose="020B0604030504040204" pitchFamily="34" charset="0"/>
              </a:rPr>
              <a:t>. J Clin Med. 2021;10(5):1085. </a:t>
            </a:r>
            <a:r>
              <a:rPr lang="fr-FR" sz="675" dirty="0" err="1">
                <a:solidFill>
                  <a:schemeClr val="bg1">
                    <a:lumMod val="50000"/>
                    <a:alpha val="80000"/>
                  </a:schemeClr>
                </a:solidFill>
                <a:latin typeface="+mj-lt"/>
                <a:ea typeface="Verdana" panose="020B0604030504040204" pitchFamily="34" charset="0"/>
              </a:rPr>
              <a:t>Published</a:t>
            </a:r>
            <a:r>
              <a:rPr lang="fr-FR" sz="675" dirty="0">
                <a:solidFill>
                  <a:schemeClr val="bg1">
                    <a:lumMod val="50000"/>
                    <a:alpha val="80000"/>
                  </a:schemeClr>
                </a:solidFill>
                <a:latin typeface="+mj-lt"/>
                <a:ea typeface="Verdana" panose="020B0604030504040204" pitchFamily="34" charset="0"/>
              </a:rPr>
              <a:t> 2021 Mar 5. doi:10.3390/jcm10051085</a:t>
            </a:r>
          </a:p>
        </p:txBody>
      </p:sp>
    </p:spTree>
    <p:extLst>
      <p:ext uri="{BB962C8B-B14F-4D97-AF65-F5344CB8AC3E}">
        <p14:creationId xmlns:p14="http://schemas.microsoft.com/office/powerpoint/2010/main" val="1646043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DA1D0-7E50-044C-B307-848BF2F2E3CE}"/>
              </a:ext>
            </a:extLst>
          </p:cNvPr>
          <p:cNvSpPr>
            <a:spLocks noGrp="1"/>
          </p:cNvSpPr>
          <p:nvPr>
            <p:ph type="title"/>
          </p:nvPr>
        </p:nvSpPr>
        <p:spPr>
          <a:xfrm>
            <a:off x="797149" y="1041651"/>
            <a:ext cx="7626911" cy="581698"/>
          </a:xfrm>
        </p:spPr>
        <p:txBody>
          <a:bodyPr/>
          <a:lstStyle/>
          <a:p>
            <a:r>
              <a:rPr lang="fr-FR" sz="2100" dirty="0"/>
              <a:t>Optimisation des taux d’E2 pour améliorer les symptômes d’hypo-</a:t>
            </a:r>
            <a:r>
              <a:rPr lang="fr-FR" sz="2100" dirty="0" err="1"/>
              <a:t>estrogénie</a:t>
            </a:r>
            <a:r>
              <a:rPr lang="fr-FR" sz="2100" dirty="0"/>
              <a:t> et maintenir la santé des os</a:t>
            </a:r>
            <a:endParaRPr lang="en-US" sz="1500" dirty="0"/>
          </a:p>
        </p:txBody>
      </p:sp>
      <p:sp>
        <p:nvSpPr>
          <p:cNvPr id="33" name="Espace réservé du texte 32">
            <a:extLst>
              <a:ext uri="{FF2B5EF4-FFF2-40B4-BE49-F238E27FC236}">
                <a16:creationId xmlns:a16="http://schemas.microsoft.com/office/drawing/2014/main" id="{8E64C259-8477-0BAB-2755-7776F2820C27}"/>
              </a:ext>
            </a:extLst>
          </p:cNvPr>
          <p:cNvSpPr>
            <a:spLocks noGrp="1"/>
          </p:cNvSpPr>
          <p:nvPr>
            <p:ph type="body" sz="quarter" idx="13"/>
          </p:nvPr>
        </p:nvSpPr>
        <p:spPr>
          <a:xfrm>
            <a:off x="247481" y="5202811"/>
            <a:ext cx="7416800" cy="121187"/>
          </a:xfrm>
        </p:spPr>
        <p:txBody>
          <a:bodyPr/>
          <a:lstStyle/>
          <a:p>
            <a:r>
              <a:rPr lang="fr-FR" sz="788" dirty="0"/>
              <a:t>*Prise de poids, sensibilité des seins, sautes d’humeur, risques TEA/TEV…</a:t>
            </a:r>
          </a:p>
        </p:txBody>
      </p:sp>
      <p:sp>
        <p:nvSpPr>
          <p:cNvPr id="5" name="Footer Placeholder 2">
            <a:extLst>
              <a:ext uri="{FF2B5EF4-FFF2-40B4-BE49-F238E27FC236}">
                <a16:creationId xmlns:a16="http://schemas.microsoft.com/office/drawing/2014/main" id="{7E22459F-9190-6840-A3CC-26FC165C4A5F}"/>
              </a:ext>
            </a:extLst>
          </p:cNvPr>
          <p:cNvSpPr>
            <a:spLocks noGrp="1"/>
          </p:cNvSpPr>
          <p:nvPr>
            <p:ph type="ftr" sz="quarter" idx="4294967295"/>
          </p:nvPr>
        </p:nvSpPr>
        <p:spPr>
          <a:xfrm>
            <a:off x="200065" y="5481930"/>
            <a:ext cx="8308142" cy="273844"/>
          </a:xfrm>
          <a:prstGeom prst="rect">
            <a:avLst/>
          </a:prstGeom>
        </p:spPr>
        <p:txBody>
          <a:bodyPr/>
          <a:lstStyle/>
          <a:p>
            <a:pPr algn="l" defTabSz="342900">
              <a:defRPr/>
            </a:pPr>
            <a:r>
              <a:rPr lang="en-GB" sz="675" kern="0" dirty="0" err="1">
                <a:solidFill>
                  <a:schemeClr val="bg1">
                    <a:lumMod val="50000"/>
                  </a:schemeClr>
                </a:solidFill>
                <a:latin typeface="+mj-lt"/>
              </a:rPr>
              <a:t>Adapté</a:t>
            </a:r>
            <a:r>
              <a:rPr lang="en-GB" sz="675" kern="0" dirty="0">
                <a:solidFill>
                  <a:schemeClr val="bg1">
                    <a:lumMod val="50000"/>
                  </a:schemeClr>
                </a:solidFill>
                <a:latin typeface="+mj-lt"/>
              </a:rPr>
              <a:t> de </a:t>
            </a:r>
            <a:r>
              <a:rPr lang="fr-FR" sz="675" dirty="0">
                <a:solidFill>
                  <a:schemeClr val="bg1">
                    <a:lumMod val="50000"/>
                  </a:schemeClr>
                </a:solidFill>
                <a:latin typeface="+mj-lt"/>
              </a:rPr>
              <a:t>Barbieri RL. Hormone </a:t>
            </a:r>
            <a:r>
              <a:rPr lang="fr-FR" sz="675" dirty="0" err="1">
                <a:solidFill>
                  <a:schemeClr val="bg1">
                    <a:lumMod val="50000"/>
                  </a:schemeClr>
                </a:solidFill>
                <a:latin typeface="+mj-lt"/>
              </a:rPr>
              <a:t>treatment</a:t>
            </a:r>
            <a:r>
              <a:rPr lang="fr-FR" sz="675" dirty="0">
                <a:solidFill>
                  <a:schemeClr val="bg1">
                    <a:lumMod val="50000"/>
                  </a:schemeClr>
                </a:solidFill>
                <a:latin typeface="+mj-lt"/>
              </a:rPr>
              <a:t> of </a:t>
            </a:r>
            <a:r>
              <a:rPr lang="fr-FR" sz="675" dirty="0" err="1">
                <a:solidFill>
                  <a:schemeClr val="bg1">
                    <a:lumMod val="50000"/>
                  </a:schemeClr>
                </a:solidFill>
                <a:latin typeface="+mj-lt"/>
              </a:rPr>
              <a:t>endometriosis</a:t>
            </a:r>
            <a:r>
              <a:rPr lang="fr-FR" sz="675" dirty="0">
                <a:solidFill>
                  <a:schemeClr val="bg1">
                    <a:lumMod val="50000"/>
                  </a:schemeClr>
                </a:solidFill>
                <a:latin typeface="+mj-lt"/>
              </a:rPr>
              <a:t>: the </a:t>
            </a:r>
            <a:r>
              <a:rPr lang="fr-FR" sz="675" dirty="0" err="1">
                <a:solidFill>
                  <a:schemeClr val="bg1">
                    <a:lumMod val="50000"/>
                  </a:schemeClr>
                </a:solidFill>
                <a:latin typeface="+mj-lt"/>
              </a:rPr>
              <a:t>estrogen</a:t>
            </a:r>
            <a:r>
              <a:rPr lang="fr-FR" sz="675" dirty="0">
                <a:solidFill>
                  <a:schemeClr val="bg1">
                    <a:lumMod val="50000"/>
                  </a:schemeClr>
                </a:solidFill>
                <a:latin typeface="+mj-lt"/>
              </a:rPr>
              <a:t> </a:t>
            </a:r>
            <a:r>
              <a:rPr lang="fr-FR" sz="675" dirty="0" err="1">
                <a:solidFill>
                  <a:schemeClr val="bg1">
                    <a:lumMod val="50000"/>
                  </a:schemeClr>
                </a:solidFill>
                <a:latin typeface="+mj-lt"/>
              </a:rPr>
              <a:t>threshold</a:t>
            </a:r>
            <a:r>
              <a:rPr lang="fr-FR" sz="675" dirty="0">
                <a:solidFill>
                  <a:schemeClr val="bg1">
                    <a:lumMod val="50000"/>
                  </a:schemeClr>
                </a:solidFill>
                <a:latin typeface="+mj-lt"/>
              </a:rPr>
              <a:t> </a:t>
            </a:r>
            <a:r>
              <a:rPr lang="fr-FR" sz="675" dirty="0" err="1">
                <a:solidFill>
                  <a:schemeClr val="bg1">
                    <a:lumMod val="50000"/>
                  </a:schemeClr>
                </a:solidFill>
                <a:latin typeface="+mj-lt"/>
              </a:rPr>
              <a:t>hypothesis</a:t>
            </a:r>
            <a:r>
              <a:rPr lang="fr-FR" sz="675" dirty="0">
                <a:solidFill>
                  <a:schemeClr val="bg1">
                    <a:lumMod val="50000"/>
                  </a:schemeClr>
                </a:solidFill>
                <a:latin typeface="+mj-lt"/>
              </a:rPr>
              <a:t>. Am J </a:t>
            </a:r>
            <a:r>
              <a:rPr lang="fr-FR" sz="675" dirty="0" err="1">
                <a:solidFill>
                  <a:schemeClr val="bg1">
                    <a:lumMod val="50000"/>
                  </a:schemeClr>
                </a:solidFill>
                <a:latin typeface="+mj-lt"/>
              </a:rPr>
              <a:t>Obstet</a:t>
            </a:r>
            <a:r>
              <a:rPr lang="fr-FR" sz="675" dirty="0">
                <a:solidFill>
                  <a:schemeClr val="bg1">
                    <a:lumMod val="50000"/>
                  </a:schemeClr>
                </a:solidFill>
                <a:latin typeface="+mj-lt"/>
              </a:rPr>
              <a:t> </a:t>
            </a:r>
            <a:r>
              <a:rPr lang="fr-FR" sz="675" dirty="0" err="1">
                <a:solidFill>
                  <a:schemeClr val="bg1">
                    <a:lumMod val="50000"/>
                  </a:schemeClr>
                </a:solidFill>
                <a:latin typeface="+mj-lt"/>
              </a:rPr>
              <a:t>Gynecol</a:t>
            </a:r>
            <a:r>
              <a:rPr lang="fr-FR" sz="675" dirty="0">
                <a:solidFill>
                  <a:schemeClr val="bg1">
                    <a:lumMod val="50000"/>
                  </a:schemeClr>
                </a:solidFill>
                <a:latin typeface="+mj-lt"/>
              </a:rPr>
              <a:t>. 1992 Feb;166(2):740-5. </a:t>
            </a:r>
            <a:r>
              <a:rPr lang="fr-FR" sz="675" dirty="0" err="1">
                <a:solidFill>
                  <a:schemeClr val="bg1">
                    <a:lumMod val="50000"/>
                  </a:schemeClr>
                </a:solidFill>
                <a:latin typeface="+mj-lt"/>
              </a:rPr>
              <a:t>doi</a:t>
            </a:r>
            <a:r>
              <a:rPr lang="fr-FR" sz="675" dirty="0">
                <a:solidFill>
                  <a:schemeClr val="bg1">
                    <a:lumMod val="50000"/>
                  </a:schemeClr>
                </a:solidFill>
                <a:latin typeface="+mj-lt"/>
              </a:rPr>
              <a:t>: 10.1016/0002-9378(92)91706-g. PMID: 1536260.</a:t>
            </a:r>
            <a:endParaRPr lang="de" sz="675" kern="0" dirty="0">
              <a:solidFill>
                <a:schemeClr val="bg1">
                  <a:lumMod val="50000"/>
                </a:schemeClr>
              </a:solidFill>
              <a:latin typeface="+mj-lt"/>
            </a:endParaRPr>
          </a:p>
        </p:txBody>
      </p:sp>
      <p:sp>
        <p:nvSpPr>
          <p:cNvPr id="6" name="Slide Number Placeholder 1">
            <a:extLst>
              <a:ext uri="{FF2B5EF4-FFF2-40B4-BE49-F238E27FC236}">
                <a16:creationId xmlns:a16="http://schemas.microsoft.com/office/drawing/2014/main" id="{24CF57C3-0DFC-884B-B8E9-71AE9E8850C7}"/>
              </a:ext>
            </a:extLst>
          </p:cNvPr>
          <p:cNvSpPr txBox="1">
            <a:spLocks/>
          </p:cNvSpPr>
          <p:nvPr/>
        </p:nvSpPr>
        <p:spPr>
          <a:xfrm>
            <a:off x="6553200" y="5624514"/>
            <a:ext cx="21336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342900">
              <a:defRPr/>
            </a:pPr>
            <a:fld id="{F66B2B0A-82C7-034F-B6AB-F83AB8B22E30}" type="slidenum">
              <a:rPr lang="en-US" sz="750">
                <a:solidFill>
                  <a:prstClr val="white">
                    <a:lumMod val="75000"/>
                  </a:prstClr>
                </a:solidFill>
                <a:latin typeface="Tw Cen MT"/>
              </a:rPr>
              <a:pPr algn="r" defTabSz="342900">
                <a:defRPr/>
              </a:pPr>
              <a:t>31</a:t>
            </a:fld>
            <a:endParaRPr lang="en-US" sz="750" dirty="0">
              <a:solidFill>
                <a:prstClr val="white">
                  <a:lumMod val="75000"/>
                </a:prstClr>
              </a:solidFill>
              <a:latin typeface="Tw Cen MT"/>
            </a:endParaRPr>
          </a:p>
        </p:txBody>
      </p:sp>
      <p:sp>
        <p:nvSpPr>
          <p:cNvPr id="7" name="Footer Placeholder 4">
            <a:extLst>
              <a:ext uri="{FF2B5EF4-FFF2-40B4-BE49-F238E27FC236}">
                <a16:creationId xmlns:a16="http://schemas.microsoft.com/office/drawing/2014/main" id="{C09C448B-05BB-EF4B-8213-680715272629}"/>
              </a:ext>
            </a:extLst>
          </p:cNvPr>
          <p:cNvSpPr txBox="1">
            <a:spLocks/>
          </p:cNvSpPr>
          <p:nvPr/>
        </p:nvSpPr>
        <p:spPr>
          <a:xfrm>
            <a:off x="275034" y="5568554"/>
            <a:ext cx="7411153" cy="4321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de" sz="675" dirty="0">
                <a:solidFill>
                  <a:srgbClr val="394A59"/>
                </a:solidFill>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381F68ED-894E-7C47-8FB4-D3B2EFCE14EB}"/>
              </a:ext>
            </a:extLst>
          </p:cNvPr>
          <p:cNvSpPr/>
          <p:nvPr/>
        </p:nvSpPr>
        <p:spPr>
          <a:xfrm>
            <a:off x="1952267" y="2078019"/>
            <a:ext cx="1473694" cy="1836380"/>
          </a:xfrm>
          <a:prstGeom prst="rect">
            <a:avLst/>
          </a:prstGeom>
          <a:solidFill>
            <a:srgbClr val="B3A2C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ctr" defTabSz="685800" eaLnBrk="1" fontAlgn="auto" hangingPunct="1">
              <a:spcBef>
                <a:spcPts val="0"/>
              </a:spcBef>
              <a:spcAft>
                <a:spcPts val="0"/>
              </a:spcAft>
              <a:defRPr/>
            </a:pPr>
            <a:r>
              <a:rPr lang="en-US" sz="788" dirty="0">
                <a:solidFill>
                  <a:schemeClr val="tx1">
                    <a:lumMod val="50000"/>
                  </a:schemeClr>
                </a:solidFill>
                <a:latin typeface="+mj-lt"/>
              </a:rPr>
              <a:t>CONCENTRATION E2 DE PHASE FOLLICULAIRE PRECOCE </a:t>
            </a:r>
          </a:p>
          <a:p>
            <a:pPr algn="ctr" defTabSz="685800" eaLnBrk="1" fontAlgn="auto" hangingPunct="1">
              <a:spcBef>
                <a:spcPts val="0"/>
              </a:spcBef>
              <a:spcAft>
                <a:spcPts val="0"/>
              </a:spcAft>
              <a:defRPr/>
            </a:pPr>
            <a:r>
              <a:rPr lang="en-US" sz="788" dirty="0">
                <a:solidFill>
                  <a:schemeClr val="tx1">
                    <a:lumMod val="50000"/>
                  </a:schemeClr>
                </a:solidFill>
                <a:latin typeface="+mj-lt"/>
              </a:rPr>
              <a:t>=</a:t>
            </a:r>
          </a:p>
          <a:p>
            <a:pPr algn="ctr" defTabSz="685800" eaLnBrk="1" fontAlgn="auto" hangingPunct="1">
              <a:spcBef>
                <a:spcPts val="0"/>
              </a:spcBef>
              <a:spcAft>
                <a:spcPts val="0"/>
              </a:spcAft>
              <a:defRPr/>
            </a:pPr>
            <a:r>
              <a:rPr lang="en-US" sz="788" dirty="0">
                <a:solidFill>
                  <a:schemeClr val="tx1">
                    <a:lumMod val="50000"/>
                  </a:schemeClr>
                </a:solidFill>
                <a:latin typeface="+mj-lt"/>
              </a:rPr>
              <a:t>FENETRE THERAPEUTIQUE</a:t>
            </a:r>
            <a:endParaRPr lang="en-GB" sz="788" dirty="0">
              <a:solidFill>
                <a:schemeClr val="tx1">
                  <a:lumMod val="50000"/>
                </a:schemeClr>
              </a:solidFill>
              <a:latin typeface="+mj-lt"/>
            </a:endParaRPr>
          </a:p>
        </p:txBody>
      </p:sp>
      <p:sp>
        <p:nvSpPr>
          <p:cNvPr id="9" name="Shape 8">
            <a:extLst>
              <a:ext uri="{FF2B5EF4-FFF2-40B4-BE49-F238E27FC236}">
                <a16:creationId xmlns:a16="http://schemas.microsoft.com/office/drawing/2014/main" id="{5357AFBE-C8C1-F842-B67D-965AFCE2B1F2}"/>
              </a:ext>
            </a:extLst>
          </p:cNvPr>
          <p:cNvSpPr/>
          <p:nvPr/>
        </p:nvSpPr>
        <p:spPr>
          <a:xfrm rot="14722163">
            <a:off x="737342" y="2908220"/>
            <a:ext cx="1611645" cy="891079"/>
          </a:xfrm>
          <a:prstGeom prst="swooshArrow">
            <a:avLst>
              <a:gd name="adj1" fmla="val 11550"/>
              <a:gd name="adj2" fmla="val 28805"/>
            </a:avLst>
          </a:prstGeom>
          <a:solidFill>
            <a:schemeClr val="accent5">
              <a:lumMod val="60000"/>
              <a:lumOff val="4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685800" eaLnBrk="1" fontAlgn="auto" hangingPunct="1">
              <a:spcBef>
                <a:spcPts val="0"/>
              </a:spcBef>
              <a:spcAft>
                <a:spcPts val="0"/>
              </a:spcAft>
              <a:defRPr/>
            </a:pPr>
            <a:endParaRPr lang="en-GB" sz="900" dirty="0">
              <a:solidFill>
                <a:prstClr val="black">
                  <a:hueOff val="0"/>
                  <a:satOff val="0"/>
                  <a:lumOff val="0"/>
                  <a:alphaOff val="0"/>
                </a:prstClr>
              </a:solidFill>
              <a:latin typeface="+mj-lt"/>
            </a:endParaRPr>
          </a:p>
        </p:txBody>
      </p:sp>
      <p:sp>
        <p:nvSpPr>
          <p:cNvPr id="10" name="TextBox 9">
            <a:extLst>
              <a:ext uri="{FF2B5EF4-FFF2-40B4-BE49-F238E27FC236}">
                <a16:creationId xmlns:a16="http://schemas.microsoft.com/office/drawing/2014/main" id="{3C6077C3-F888-604B-8791-72177C2B0AE0}"/>
              </a:ext>
            </a:extLst>
          </p:cNvPr>
          <p:cNvSpPr txBox="1"/>
          <p:nvPr/>
        </p:nvSpPr>
        <p:spPr>
          <a:xfrm>
            <a:off x="5314981" y="3436732"/>
            <a:ext cx="995604" cy="438582"/>
          </a:xfrm>
          <a:prstGeom prst="rect">
            <a:avLst/>
          </a:prstGeom>
          <a:solidFill>
            <a:schemeClr val="accent5">
              <a:lumMod val="60000"/>
              <a:lumOff val="40000"/>
            </a:schemeClr>
          </a:solidFill>
        </p:spPr>
        <p:txBody>
          <a:bodyPr wrap="square" rtlCol="0">
            <a:spAutoFit/>
          </a:bodyPr>
          <a:lstStyle/>
          <a:p>
            <a:pPr algn="ctr" defTabSz="685800" eaLnBrk="1" fontAlgn="auto" hangingPunct="1">
              <a:spcBef>
                <a:spcPts val="0"/>
              </a:spcBef>
              <a:spcAft>
                <a:spcPts val="0"/>
              </a:spcAft>
              <a:defRPr/>
            </a:pPr>
            <a:r>
              <a:rPr lang="en-US" sz="750" dirty="0">
                <a:solidFill>
                  <a:srgbClr val="FFFFFF"/>
                </a:solidFill>
                <a:latin typeface="+mj-lt"/>
                <a:ea typeface="+mn-ea"/>
              </a:rPr>
              <a:t>EFFETS INDESIRABLES ASSOCIES A L’E2*</a:t>
            </a:r>
            <a:endParaRPr lang="en-GB" sz="750" dirty="0">
              <a:solidFill>
                <a:srgbClr val="FFFFFF"/>
              </a:solidFill>
              <a:latin typeface="+mj-lt"/>
              <a:ea typeface="+mn-ea"/>
            </a:endParaRPr>
          </a:p>
        </p:txBody>
      </p:sp>
      <p:sp>
        <p:nvSpPr>
          <p:cNvPr id="11" name="TextBox 10">
            <a:extLst>
              <a:ext uri="{FF2B5EF4-FFF2-40B4-BE49-F238E27FC236}">
                <a16:creationId xmlns:a16="http://schemas.microsoft.com/office/drawing/2014/main" id="{7564B36A-4AD5-A04B-8CF5-98BDFC33A615}"/>
              </a:ext>
            </a:extLst>
          </p:cNvPr>
          <p:cNvSpPr txBox="1"/>
          <p:nvPr/>
        </p:nvSpPr>
        <p:spPr>
          <a:xfrm>
            <a:off x="869722" y="2303775"/>
            <a:ext cx="929867" cy="553998"/>
          </a:xfrm>
          <a:prstGeom prst="rect">
            <a:avLst/>
          </a:prstGeom>
          <a:solidFill>
            <a:schemeClr val="accent5">
              <a:lumMod val="60000"/>
              <a:lumOff val="40000"/>
            </a:schemeClr>
          </a:solidFill>
        </p:spPr>
        <p:txBody>
          <a:bodyPr wrap="square" rtlCol="0">
            <a:spAutoFit/>
          </a:bodyPr>
          <a:lstStyle/>
          <a:p>
            <a:pPr algn="ctr" defTabSz="685800" eaLnBrk="1" fontAlgn="auto" hangingPunct="1">
              <a:spcBef>
                <a:spcPts val="0"/>
              </a:spcBef>
              <a:spcAft>
                <a:spcPts val="0"/>
              </a:spcAft>
              <a:defRPr/>
            </a:pPr>
            <a:r>
              <a:rPr lang="en-US" sz="750" dirty="0">
                <a:solidFill>
                  <a:srgbClr val="FFFFFF"/>
                </a:solidFill>
                <a:latin typeface="+mj-lt"/>
              </a:rPr>
              <a:t>EFFETS SECONDAIRES MENOPAUSE LIKE </a:t>
            </a:r>
            <a:endParaRPr lang="en-GB" sz="750" dirty="0">
              <a:solidFill>
                <a:srgbClr val="FFFFFF"/>
              </a:solidFill>
              <a:latin typeface="+mj-lt"/>
              <a:ea typeface="+mn-ea"/>
            </a:endParaRPr>
          </a:p>
        </p:txBody>
      </p:sp>
      <p:sp>
        <p:nvSpPr>
          <p:cNvPr id="12" name="Shape 11">
            <a:extLst>
              <a:ext uri="{FF2B5EF4-FFF2-40B4-BE49-F238E27FC236}">
                <a16:creationId xmlns:a16="http://schemas.microsoft.com/office/drawing/2014/main" id="{F14A6F83-E20D-D14A-93D3-717A25EAA996}"/>
              </a:ext>
            </a:extLst>
          </p:cNvPr>
          <p:cNvSpPr/>
          <p:nvPr/>
        </p:nvSpPr>
        <p:spPr>
          <a:xfrm rot="17654591" flipV="1">
            <a:off x="4082218" y="2721616"/>
            <a:ext cx="1706085" cy="1379915"/>
          </a:xfrm>
          <a:prstGeom prst="swooshArrow">
            <a:avLst>
              <a:gd name="adj1" fmla="val 11550"/>
              <a:gd name="adj2" fmla="val 28805"/>
            </a:avLst>
          </a:prstGeom>
          <a:solidFill>
            <a:schemeClr val="accent5">
              <a:lumMod val="60000"/>
              <a:lumOff val="4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685800" eaLnBrk="1" fontAlgn="auto" hangingPunct="1">
              <a:spcBef>
                <a:spcPts val="0"/>
              </a:spcBef>
              <a:spcAft>
                <a:spcPts val="0"/>
              </a:spcAft>
              <a:defRPr/>
            </a:pPr>
            <a:endParaRPr lang="en-GB" sz="900" dirty="0">
              <a:solidFill>
                <a:prstClr val="black">
                  <a:hueOff val="0"/>
                  <a:satOff val="0"/>
                  <a:lumOff val="0"/>
                  <a:alphaOff val="0"/>
                </a:prstClr>
              </a:solidFill>
              <a:latin typeface="+mj-lt"/>
            </a:endParaRPr>
          </a:p>
        </p:txBody>
      </p:sp>
      <p:grpSp>
        <p:nvGrpSpPr>
          <p:cNvPr id="13" name="Group 12">
            <a:extLst>
              <a:ext uri="{FF2B5EF4-FFF2-40B4-BE49-F238E27FC236}">
                <a16:creationId xmlns:a16="http://schemas.microsoft.com/office/drawing/2014/main" id="{3EFE3534-865D-DF42-91F3-356A174DC4B0}"/>
              </a:ext>
            </a:extLst>
          </p:cNvPr>
          <p:cNvGrpSpPr/>
          <p:nvPr/>
        </p:nvGrpSpPr>
        <p:grpSpPr>
          <a:xfrm>
            <a:off x="1310236" y="4262116"/>
            <a:ext cx="2773094" cy="874241"/>
            <a:chOff x="1966057" y="4825571"/>
            <a:chExt cx="3697458" cy="1165655"/>
          </a:xfrm>
        </p:grpSpPr>
        <p:pic>
          <p:nvPicPr>
            <p:cNvPr id="14" name="Picture 13" descr="A picture containing yellow&#10;&#10;Description automatically generated">
              <a:extLst>
                <a:ext uri="{FF2B5EF4-FFF2-40B4-BE49-F238E27FC236}">
                  <a16:creationId xmlns:a16="http://schemas.microsoft.com/office/drawing/2014/main" id="{98E3D01C-9977-EE44-8B72-1BBD01F5ECED}"/>
                </a:ext>
              </a:extLst>
            </p:cNvPr>
            <p:cNvPicPr>
              <a:picLocks noChangeAspect="1"/>
            </p:cNvPicPr>
            <p:nvPr/>
          </p:nvPicPr>
          <p:blipFill rotWithShape="1">
            <a:blip r:embed="rId3">
              <a:extLst>
                <a:ext uri="{28A0092B-C50C-407E-A947-70E740481C1C}">
                  <a14:useLocalDpi xmlns:a14="http://schemas.microsoft.com/office/drawing/2010/main" val="0"/>
                </a:ext>
              </a:extLst>
            </a:blip>
            <a:srcRect t="31368" b="25221"/>
            <a:stretch/>
          </p:blipFill>
          <p:spPr>
            <a:xfrm>
              <a:off x="1966057" y="5210136"/>
              <a:ext cx="3697458" cy="781090"/>
            </a:xfrm>
            <a:prstGeom prst="rect">
              <a:avLst/>
            </a:prstGeom>
          </p:spPr>
        </p:pic>
        <p:sp>
          <p:nvSpPr>
            <p:cNvPr id="15" name="Rectangle 14">
              <a:extLst>
                <a:ext uri="{FF2B5EF4-FFF2-40B4-BE49-F238E27FC236}">
                  <a16:creationId xmlns:a16="http://schemas.microsoft.com/office/drawing/2014/main" id="{40B166EB-AF4B-7B4C-8DFF-8246A53C827A}"/>
                </a:ext>
              </a:extLst>
            </p:cNvPr>
            <p:cNvSpPr/>
            <p:nvPr/>
          </p:nvSpPr>
          <p:spPr>
            <a:xfrm flipH="1">
              <a:off x="2273195" y="4825571"/>
              <a:ext cx="926464" cy="448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750" dirty="0" err="1">
                  <a:solidFill>
                    <a:prstClr val="white"/>
                  </a:solidFill>
                  <a:latin typeface="+mj-lt"/>
                </a:rPr>
                <a:t>Effet</a:t>
              </a:r>
              <a:r>
                <a:rPr lang="en-US" sz="750" dirty="0">
                  <a:solidFill>
                    <a:prstClr val="white"/>
                  </a:solidFill>
                  <a:latin typeface="+mj-lt"/>
                </a:rPr>
                <a:t> </a:t>
              </a:r>
              <a:r>
                <a:rPr lang="en-US" sz="750" dirty="0" err="1">
                  <a:solidFill>
                    <a:prstClr val="white"/>
                  </a:solidFill>
                  <a:latin typeface="+mj-lt"/>
                </a:rPr>
                <a:t>antagoniste</a:t>
              </a:r>
              <a:endParaRPr lang="en-GB" sz="750" dirty="0">
                <a:solidFill>
                  <a:prstClr val="white"/>
                </a:solidFill>
                <a:latin typeface="+mj-lt"/>
              </a:endParaRPr>
            </a:p>
          </p:txBody>
        </p:sp>
        <p:sp>
          <p:nvSpPr>
            <p:cNvPr id="16" name="Rectangle 15">
              <a:extLst>
                <a:ext uri="{FF2B5EF4-FFF2-40B4-BE49-F238E27FC236}">
                  <a16:creationId xmlns:a16="http://schemas.microsoft.com/office/drawing/2014/main" id="{E39AF6E9-85D1-024E-BF82-DE9E8DF54509}"/>
                </a:ext>
              </a:extLst>
            </p:cNvPr>
            <p:cNvSpPr/>
            <p:nvPr/>
          </p:nvSpPr>
          <p:spPr>
            <a:xfrm>
              <a:off x="4429915" y="4825571"/>
              <a:ext cx="926464" cy="448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750" dirty="0" err="1">
                  <a:solidFill>
                    <a:prstClr val="white"/>
                  </a:solidFill>
                  <a:latin typeface="+mj-lt"/>
                </a:rPr>
                <a:t>Effet</a:t>
              </a:r>
              <a:r>
                <a:rPr lang="en-US" sz="750" dirty="0">
                  <a:solidFill>
                    <a:prstClr val="white"/>
                  </a:solidFill>
                  <a:latin typeface="+mj-lt"/>
                </a:rPr>
                <a:t> de </a:t>
              </a:r>
              <a:r>
                <a:rPr lang="en-US" sz="750" dirty="0" err="1">
                  <a:solidFill>
                    <a:prstClr val="white"/>
                  </a:solidFill>
                  <a:latin typeface="+mj-lt"/>
                </a:rPr>
                <a:t>l’add</a:t>
              </a:r>
              <a:r>
                <a:rPr lang="en-US" sz="750" dirty="0">
                  <a:solidFill>
                    <a:prstClr val="white"/>
                  </a:solidFill>
                  <a:latin typeface="+mj-lt"/>
                </a:rPr>
                <a:t> back </a:t>
              </a:r>
              <a:r>
                <a:rPr lang="en-US" sz="750" dirty="0" err="1">
                  <a:solidFill>
                    <a:prstClr val="white"/>
                  </a:solidFill>
                  <a:latin typeface="+mj-lt"/>
                </a:rPr>
                <a:t>thérapie</a:t>
              </a:r>
              <a:endParaRPr lang="en-GB" sz="750" dirty="0">
                <a:solidFill>
                  <a:prstClr val="white"/>
                </a:solidFill>
                <a:latin typeface="+mj-lt"/>
              </a:endParaRPr>
            </a:p>
          </p:txBody>
        </p:sp>
      </p:grpSp>
      <p:sp>
        <p:nvSpPr>
          <p:cNvPr id="18" name="TextBox 17">
            <a:extLst>
              <a:ext uri="{FF2B5EF4-FFF2-40B4-BE49-F238E27FC236}">
                <a16:creationId xmlns:a16="http://schemas.microsoft.com/office/drawing/2014/main" id="{EF97A18E-04DF-5B49-B18D-184CE9CDADA6}"/>
              </a:ext>
            </a:extLst>
          </p:cNvPr>
          <p:cNvSpPr txBox="1"/>
          <p:nvPr/>
        </p:nvSpPr>
        <p:spPr>
          <a:xfrm>
            <a:off x="6357175" y="2340198"/>
            <a:ext cx="2587805" cy="2662267"/>
          </a:xfrm>
          <a:prstGeom prst="rect">
            <a:avLst/>
          </a:prstGeom>
          <a:noFill/>
        </p:spPr>
        <p:txBody>
          <a:bodyPr wrap="square" rtlCol="0">
            <a:spAutoFit/>
          </a:bodyPr>
          <a:lstStyle/>
          <a:p>
            <a:pPr marL="215990" indent="-215990" defTabSz="514325" fontAlgn="auto">
              <a:spcBef>
                <a:spcPts val="1200"/>
              </a:spcBef>
              <a:spcAft>
                <a:spcPts val="0"/>
              </a:spcAft>
              <a:buBlip>
                <a:blip r:embed="rId4"/>
              </a:buBlip>
              <a:defRPr/>
            </a:pPr>
            <a:r>
              <a:rPr lang="fr-FR" sz="1050" dirty="0">
                <a:solidFill>
                  <a:schemeClr val="accent1"/>
                </a:solidFill>
              </a:rPr>
              <a:t>La concentration en E2 a un rôle crucial et de nombreuses conséquences dans l’endométriose:</a:t>
            </a:r>
          </a:p>
          <a:p>
            <a:pPr marL="215990" indent="-215990" defTabSz="514325" fontAlgn="auto">
              <a:spcBef>
                <a:spcPts val="1200"/>
              </a:spcBef>
              <a:spcAft>
                <a:spcPts val="0"/>
              </a:spcAft>
              <a:buFont typeface="Arial" panose="020B0604020202020204" pitchFamily="34" charset="0"/>
              <a:buChar char="•"/>
              <a:defRPr/>
            </a:pPr>
            <a:r>
              <a:rPr lang="fr-FR" sz="1050" dirty="0">
                <a:solidFill>
                  <a:srgbClr val="002060"/>
                </a:solidFill>
              </a:rPr>
              <a:t>&lt; 20-50 </a:t>
            </a:r>
            <a:r>
              <a:rPr lang="fr-FR" sz="1050" dirty="0" err="1">
                <a:solidFill>
                  <a:srgbClr val="002060"/>
                </a:solidFill>
              </a:rPr>
              <a:t>pg</a:t>
            </a:r>
            <a:r>
              <a:rPr lang="fr-FR" sz="1050" dirty="0">
                <a:solidFill>
                  <a:srgbClr val="002060"/>
                </a:solidFill>
              </a:rPr>
              <a:t>/</a:t>
            </a:r>
            <a:r>
              <a:rPr lang="fr-FR" sz="1050" dirty="0" err="1">
                <a:solidFill>
                  <a:srgbClr val="002060"/>
                </a:solidFill>
              </a:rPr>
              <a:t>mL</a:t>
            </a:r>
            <a:r>
              <a:rPr lang="fr-FR" sz="1050" dirty="0">
                <a:solidFill>
                  <a:srgbClr val="002060"/>
                </a:solidFill>
              </a:rPr>
              <a:t> :  des événements indésirables ménopause like peuvent survenir avec un impact significatif sur la densité minérale osseuse.</a:t>
            </a:r>
          </a:p>
          <a:p>
            <a:pPr marL="215990" indent="-215990" defTabSz="514325" fontAlgn="auto">
              <a:spcBef>
                <a:spcPts val="1200"/>
              </a:spcBef>
              <a:spcAft>
                <a:spcPts val="0"/>
              </a:spcAft>
              <a:buFont typeface="Arial" panose="020B0604020202020204" pitchFamily="34" charset="0"/>
              <a:buChar char="•"/>
              <a:defRPr/>
            </a:pPr>
            <a:r>
              <a:rPr lang="fr-FR" sz="1050" dirty="0">
                <a:solidFill>
                  <a:srgbClr val="002060"/>
                </a:solidFill>
              </a:rPr>
              <a:t>&gt; 20-50 </a:t>
            </a:r>
            <a:r>
              <a:rPr lang="fr-FR" sz="1050" dirty="0" err="1">
                <a:solidFill>
                  <a:srgbClr val="002060"/>
                </a:solidFill>
              </a:rPr>
              <a:t>pg</a:t>
            </a:r>
            <a:r>
              <a:rPr lang="fr-FR" sz="1050" dirty="0">
                <a:solidFill>
                  <a:srgbClr val="002060"/>
                </a:solidFill>
              </a:rPr>
              <a:t>/</a:t>
            </a:r>
            <a:r>
              <a:rPr lang="fr-FR" sz="1050" dirty="0" err="1">
                <a:solidFill>
                  <a:srgbClr val="002060"/>
                </a:solidFill>
              </a:rPr>
              <a:t>mL</a:t>
            </a:r>
            <a:r>
              <a:rPr lang="fr-FR" sz="1050" dirty="0">
                <a:solidFill>
                  <a:srgbClr val="002060"/>
                </a:solidFill>
              </a:rPr>
              <a:t> : croissance des lésions d’endométriose et apparition possible d’événements indésirables liés à l’E2</a:t>
            </a:r>
          </a:p>
        </p:txBody>
      </p:sp>
      <p:sp>
        <p:nvSpPr>
          <p:cNvPr id="19" name="TextBox 18">
            <a:extLst>
              <a:ext uri="{FF2B5EF4-FFF2-40B4-BE49-F238E27FC236}">
                <a16:creationId xmlns:a16="http://schemas.microsoft.com/office/drawing/2014/main" id="{EACDD33F-3968-B54F-BC03-616A8EA4FA4C}"/>
              </a:ext>
            </a:extLst>
          </p:cNvPr>
          <p:cNvSpPr txBox="1"/>
          <p:nvPr/>
        </p:nvSpPr>
        <p:spPr>
          <a:xfrm>
            <a:off x="751118" y="3349096"/>
            <a:ext cx="872812" cy="577338"/>
          </a:xfrm>
          <a:prstGeom prst="rect">
            <a:avLst/>
          </a:prstGeom>
          <a:noFill/>
        </p:spPr>
        <p:txBody>
          <a:bodyPr wrap="square" rtlCol="0">
            <a:spAutoFit/>
          </a:bodyPr>
          <a:lstStyle/>
          <a:p>
            <a:pPr algn="ctr" defTabSz="685800" eaLnBrk="1" fontAlgn="auto" hangingPunct="1">
              <a:spcBef>
                <a:spcPts val="0"/>
              </a:spcBef>
              <a:spcAft>
                <a:spcPts val="0"/>
              </a:spcAft>
              <a:defRPr/>
            </a:pPr>
            <a:r>
              <a:rPr lang="en-US" sz="788" dirty="0">
                <a:solidFill>
                  <a:prstClr val="black"/>
                </a:solidFill>
                <a:latin typeface="+mj-lt"/>
                <a:ea typeface="+mn-ea"/>
              </a:rPr>
              <a:t>PERTE OSSEUSE SUBSTANCIELLE</a:t>
            </a:r>
            <a:endParaRPr lang="en-GB" sz="788" dirty="0">
              <a:solidFill>
                <a:prstClr val="black"/>
              </a:solidFill>
              <a:latin typeface="+mj-lt"/>
              <a:ea typeface="+mn-ea"/>
            </a:endParaRPr>
          </a:p>
        </p:txBody>
      </p:sp>
      <p:sp>
        <p:nvSpPr>
          <p:cNvPr id="20" name="TextBox 19">
            <a:extLst>
              <a:ext uri="{FF2B5EF4-FFF2-40B4-BE49-F238E27FC236}">
                <a16:creationId xmlns:a16="http://schemas.microsoft.com/office/drawing/2014/main" id="{09FAE324-8E6A-9F4F-AC24-D902A6003AC5}"/>
              </a:ext>
            </a:extLst>
          </p:cNvPr>
          <p:cNvSpPr txBox="1"/>
          <p:nvPr/>
        </p:nvSpPr>
        <p:spPr>
          <a:xfrm>
            <a:off x="1237259" y="2757297"/>
            <a:ext cx="961164" cy="334835"/>
          </a:xfrm>
          <a:prstGeom prst="rect">
            <a:avLst/>
          </a:prstGeom>
          <a:noFill/>
        </p:spPr>
        <p:txBody>
          <a:bodyPr wrap="square" rtlCol="0">
            <a:spAutoFit/>
          </a:bodyPr>
          <a:lstStyle/>
          <a:p>
            <a:pPr algn="ctr" defTabSz="685800" eaLnBrk="1" fontAlgn="auto" hangingPunct="1">
              <a:spcBef>
                <a:spcPts val="0"/>
              </a:spcBef>
              <a:spcAft>
                <a:spcPts val="0"/>
              </a:spcAft>
              <a:defRPr/>
            </a:pPr>
            <a:r>
              <a:rPr lang="en-US" sz="788" dirty="0">
                <a:solidFill>
                  <a:prstClr val="black"/>
                </a:solidFill>
                <a:latin typeface="+mj-lt"/>
                <a:ea typeface="+mn-ea"/>
              </a:rPr>
              <a:t>RENOUVELLEMENT OSSEUX</a:t>
            </a:r>
            <a:endParaRPr lang="en-GB" sz="788" dirty="0">
              <a:solidFill>
                <a:prstClr val="black"/>
              </a:solidFill>
              <a:latin typeface="+mj-lt"/>
              <a:ea typeface="+mn-ea"/>
            </a:endParaRPr>
          </a:p>
        </p:txBody>
      </p:sp>
      <p:sp>
        <p:nvSpPr>
          <p:cNvPr id="21" name="TextBox 20">
            <a:extLst>
              <a:ext uri="{FF2B5EF4-FFF2-40B4-BE49-F238E27FC236}">
                <a16:creationId xmlns:a16="http://schemas.microsoft.com/office/drawing/2014/main" id="{C43946DD-6175-8741-A19D-853DEE26DFFA}"/>
              </a:ext>
            </a:extLst>
          </p:cNvPr>
          <p:cNvSpPr txBox="1"/>
          <p:nvPr/>
        </p:nvSpPr>
        <p:spPr>
          <a:xfrm>
            <a:off x="3345023" y="2216705"/>
            <a:ext cx="771705" cy="456087"/>
          </a:xfrm>
          <a:prstGeom prst="rect">
            <a:avLst/>
          </a:prstGeom>
          <a:noFill/>
        </p:spPr>
        <p:txBody>
          <a:bodyPr wrap="square" rtlCol="0">
            <a:spAutoFit/>
          </a:bodyPr>
          <a:lstStyle/>
          <a:p>
            <a:pPr algn="ctr" defTabSz="685800" eaLnBrk="1" fontAlgn="auto" hangingPunct="1">
              <a:spcBef>
                <a:spcPts val="0"/>
              </a:spcBef>
              <a:spcAft>
                <a:spcPts val="0"/>
              </a:spcAft>
              <a:defRPr/>
            </a:pPr>
            <a:r>
              <a:rPr lang="en-US" sz="788" dirty="0">
                <a:solidFill>
                  <a:prstClr val="black"/>
                </a:solidFill>
                <a:latin typeface="+mj-lt"/>
                <a:ea typeface="+mn-ea"/>
              </a:rPr>
              <a:t>PERTE OSSEUSE MINIMALE</a:t>
            </a:r>
            <a:endParaRPr lang="en-GB" sz="788" dirty="0">
              <a:solidFill>
                <a:prstClr val="black"/>
              </a:solidFill>
              <a:latin typeface="+mj-lt"/>
              <a:ea typeface="+mn-ea"/>
            </a:endParaRPr>
          </a:p>
        </p:txBody>
      </p:sp>
      <p:sp>
        <p:nvSpPr>
          <p:cNvPr id="22" name="TextBox 21">
            <a:extLst>
              <a:ext uri="{FF2B5EF4-FFF2-40B4-BE49-F238E27FC236}">
                <a16:creationId xmlns:a16="http://schemas.microsoft.com/office/drawing/2014/main" id="{57AEA414-92D3-4C43-AC4D-E52BD025A769}"/>
              </a:ext>
            </a:extLst>
          </p:cNvPr>
          <p:cNvSpPr txBox="1"/>
          <p:nvPr/>
        </p:nvSpPr>
        <p:spPr>
          <a:xfrm>
            <a:off x="3692515" y="3437552"/>
            <a:ext cx="1113651" cy="456087"/>
          </a:xfrm>
          <a:prstGeom prst="rect">
            <a:avLst/>
          </a:prstGeom>
          <a:noFill/>
        </p:spPr>
        <p:txBody>
          <a:bodyPr wrap="square" rtlCol="0">
            <a:spAutoFit/>
          </a:bodyPr>
          <a:lstStyle/>
          <a:p>
            <a:pPr algn="ctr" defTabSz="685800" eaLnBrk="1" fontAlgn="auto" hangingPunct="1">
              <a:spcBef>
                <a:spcPts val="0"/>
              </a:spcBef>
              <a:spcAft>
                <a:spcPts val="0"/>
              </a:spcAft>
              <a:defRPr/>
            </a:pPr>
            <a:r>
              <a:rPr lang="en-US" sz="788" dirty="0">
                <a:solidFill>
                  <a:prstClr val="black"/>
                </a:solidFill>
                <a:latin typeface="+mj-lt"/>
                <a:ea typeface="+mn-ea"/>
              </a:rPr>
              <a:t>ATROPHIE DES LESIONS D’ENDOMETRIOSE</a:t>
            </a:r>
            <a:endParaRPr lang="en-GB" sz="788" dirty="0">
              <a:solidFill>
                <a:prstClr val="black"/>
              </a:solidFill>
              <a:latin typeface="+mj-lt"/>
              <a:ea typeface="+mn-ea"/>
            </a:endParaRPr>
          </a:p>
        </p:txBody>
      </p:sp>
      <p:sp>
        <p:nvSpPr>
          <p:cNvPr id="25" name="TextBox 24">
            <a:extLst>
              <a:ext uri="{FF2B5EF4-FFF2-40B4-BE49-F238E27FC236}">
                <a16:creationId xmlns:a16="http://schemas.microsoft.com/office/drawing/2014/main" id="{EF4059D1-F79A-FB46-8BCA-C98026019576}"/>
              </a:ext>
            </a:extLst>
          </p:cNvPr>
          <p:cNvSpPr txBox="1"/>
          <p:nvPr/>
        </p:nvSpPr>
        <p:spPr>
          <a:xfrm>
            <a:off x="4827422" y="4064564"/>
            <a:ext cx="1529753" cy="323165"/>
          </a:xfrm>
          <a:prstGeom prst="rect">
            <a:avLst/>
          </a:prstGeom>
          <a:noFill/>
        </p:spPr>
        <p:txBody>
          <a:bodyPr wrap="square" rtlCol="0">
            <a:spAutoFit/>
          </a:bodyPr>
          <a:lstStyle/>
          <a:p>
            <a:pPr defTabSz="685800" eaLnBrk="1" fontAlgn="auto" hangingPunct="1">
              <a:spcBef>
                <a:spcPts val="0"/>
              </a:spcBef>
              <a:spcAft>
                <a:spcPts val="0"/>
              </a:spcAft>
              <a:defRPr/>
            </a:pPr>
            <a:r>
              <a:rPr lang="en-US" sz="750" dirty="0">
                <a:solidFill>
                  <a:prstClr val="black"/>
                </a:solidFill>
                <a:latin typeface="+mj-lt"/>
                <a:ea typeface="+mn-ea"/>
              </a:rPr>
              <a:t>Concentration Estradiol (</a:t>
            </a:r>
            <a:r>
              <a:rPr lang="en-US" sz="750" dirty="0" err="1">
                <a:solidFill>
                  <a:prstClr val="black"/>
                </a:solidFill>
                <a:latin typeface="+mj-lt"/>
                <a:ea typeface="+mn-ea"/>
              </a:rPr>
              <a:t>pg</a:t>
            </a:r>
            <a:r>
              <a:rPr lang="en-US" sz="750" dirty="0">
                <a:solidFill>
                  <a:prstClr val="black"/>
                </a:solidFill>
                <a:latin typeface="+mj-lt"/>
                <a:ea typeface="+mn-ea"/>
              </a:rPr>
              <a:t>/mL)</a:t>
            </a:r>
            <a:endParaRPr lang="en-GB" sz="750" dirty="0">
              <a:solidFill>
                <a:prstClr val="black"/>
              </a:solidFill>
              <a:latin typeface="+mj-lt"/>
              <a:ea typeface="+mn-ea"/>
            </a:endParaRPr>
          </a:p>
        </p:txBody>
      </p:sp>
      <p:sp>
        <p:nvSpPr>
          <p:cNvPr id="26" name="TextBox 25">
            <a:extLst>
              <a:ext uri="{FF2B5EF4-FFF2-40B4-BE49-F238E27FC236}">
                <a16:creationId xmlns:a16="http://schemas.microsoft.com/office/drawing/2014/main" id="{8AF48A66-3129-0548-9F4B-A715602BD147}"/>
              </a:ext>
            </a:extLst>
          </p:cNvPr>
          <p:cNvSpPr txBox="1"/>
          <p:nvPr/>
        </p:nvSpPr>
        <p:spPr>
          <a:xfrm rot="16200000">
            <a:off x="-358491" y="2782494"/>
            <a:ext cx="1529753" cy="323165"/>
          </a:xfrm>
          <a:prstGeom prst="rect">
            <a:avLst/>
          </a:prstGeom>
          <a:noFill/>
        </p:spPr>
        <p:txBody>
          <a:bodyPr wrap="square" rtlCol="0">
            <a:spAutoFit/>
          </a:bodyPr>
          <a:lstStyle/>
          <a:p>
            <a:pPr defTabSz="685800" eaLnBrk="1" fontAlgn="auto" hangingPunct="1">
              <a:spcBef>
                <a:spcPts val="0"/>
              </a:spcBef>
              <a:spcAft>
                <a:spcPts val="0"/>
              </a:spcAft>
              <a:defRPr/>
            </a:pPr>
            <a:r>
              <a:rPr lang="en-US" sz="750" dirty="0" err="1">
                <a:solidFill>
                  <a:prstClr val="black"/>
                </a:solidFill>
                <a:latin typeface="+mj-lt"/>
                <a:ea typeface="+mn-ea"/>
              </a:rPr>
              <a:t>Pourcentage</a:t>
            </a:r>
            <a:r>
              <a:rPr lang="en-US" sz="750" dirty="0">
                <a:solidFill>
                  <a:prstClr val="black"/>
                </a:solidFill>
                <a:latin typeface="+mj-lt"/>
                <a:ea typeface="+mn-ea"/>
              </a:rPr>
              <a:t> de </a:t>
            </a:r>
            <a:r>
              <a:rPr lang="en-US" sz="750" dirty="0" err="1">
                <a:solidFill>
                  <a:prstClr val="black"/>
                </a:solidFill>
                <a:latin typeface="+mj-lt"/>
                <a:ea typeface="+mn-ea"/>
              </a:rPr>
              <a:t>réponse</a:t>
            </a:r>
            <a:r>
              <a:rPr lang="en-US" sz="750" dirty="0">
                <a:solidFill>
                  <a:prstClr val="black"/>
                </a:solidFill>
                <a:latin typeface="+mj-lt"/>
                <a:ea typeface="+mn-ea"/>
              </a:rPr>
              <a:t> </a:t>
            </a:r>
            <a:r>
              <a:rPr lang="en-US" sz="750" dirty="0" err="1">
                <a:solidFill>
                  <a:prstClr val="black"/>
                </a:solidFill>
                <a:latin typeface="+mj-lt"/>
                <a:ea typeface="+mn-ea"/>
              </a:rPr>
              <a:t>maximale</a:t>
            </a:r>
            <a:endParaRPr lang="en-GB" sz="750" dirty="0">
              <a:solidFill>
                <a:prstClr val="black"/>
              </a:solidFill>
              <a:latin typeface="+mj-lt"/>
              <a:ea typeface="+mn-ea"/>
            </a:endParaRPr>
          </a:p>
        </p:txBody>
      </p:sp>
      <p:graphicFrame>
        <p:nvGraphicFramePr>
          <p:cNvPr id="27" name="Table 22">
            <a:extLst>
              <a:ext uri="{FF2B5EF4-FFF2-40B4-BE49-F238E27FC236}">
                <a16:creationId xmlns:a16="http://schemas.microsoft.com/office/drawing/2014/main" id="{3DACC057-E5A3-4749-BFCD-2B07F3299046}"/>
              </a:ext>
            </a:extLst>
          </p:cNvPr>
          <p:cNvGraphicFramePr>
            <a:graphicFrameLocks noGrp="1"/>
          </p:cNvGraphicFramePr>
          <p:nvPr/>
        </p:nvGraphicFramePr>
        <p:xfrm>
          <a:off x="866775" y="3901847"/>
          <a:ext cx="5254551" cy="160020"/>
        </p:xfrm>
        <a:graphic>
          <a:graphicData uri="http://schemas.openxmlformats.org/drawingml/2006/table">
            <a:tbl>
              <a:tblPr firstRow="1" bandRow="1">
                <a:tableStyleId>{5C22544A-7EE6-4342-B048-85BDC9FD1C3A}</a:tableStyleId>
              </a:tblPr>
              <a:tblGrid>
                <a:gridCol w="397886">
                  <a:extLst>
                    <a:ext uri="{9D8B030D-6E8A-4147-A177-3AD203B41FA5}">
                      <a16:colId xmlns:a16="http://schemas.microsoft.com/office/drawing/2014/main" val="4052452738"/>
                    </a:ext>
                  </a:extLst>
                </a:gridCol>
                <a:gridCol w="419242">
                  <a:extLst>
                    <a:ext uri="{9D8B030D-6E8A-4147-A177-3AD203B41FA5}">
                      <a16:colId xmlns:a16="http://schemas.microsoft.com/office/drawing/2014/main" val="1954696681"/>
                    </a:ext>
                  </a:extLst>
                </a:gridCol>
                <a:gridCol w="493047">
                  <a:extLst>
                    <a:ext uri="{9D8B030D-6E8A-4147-A177-3AD203B41FA5}">
                      <a16:colId xmlns:a16="http://schemas.microsoft.com/office/drawing/2014/main" val="416607278"/>
                    </a:ext>
                  </a:extLst>
                </a:gridCol>
                <a:gridCol w="493047">
                  <a:extLst>
                    <a:ext uri="{9D8B030D-6E8A-4147-A177-3AD203B41FA5}">
                      <a16:colId xmlns:a16="http://schemas.microsoft.com/office/drawing/2014/main" val="2860116018"/>
                    </a:ext>
                  </a:extLst>
                </a:gridCol>
                <a:gridCol w="493047">
                  <a:extLst>
                    <a:ext uri="{9D8B030D-6E8A-4147-A177-3AD203B41FA5}">
                      <a16:colId xmlns:a16="http://schemas.microsoft.com/office/drawing/2014/main" val="2209164006"/>
                    </a:ext>
                  </a:extLst>
                </a:gridCol>
                <a:gridCol w="493047">
                  <a:extLst>
                    <a:ext uri="{9D8B030D-6E8A-4147-A177-3AD203B41FA5}">
                      <a16:colId xmlns:a16="http://schemas.microsoft.com/office/drawing/2014/main" val="1022615659"/>
                    </a:ext>
                  </a:extLst>
                </a:gridCol>
                <a:gridCol w="493047">
                  <a:extLst>
                    <a:ext uri="{9D8B030D-6E8A-4147-A177-3AD203B41FA5}">
                      <a16:colId xmlns:a16="http://schemas.microsoft.com/office/drawing/2014/main" val="1686828960"/>
                    </a:ext>
                  </a:extLst>
                </a:gridCol>
                <a:gridCol w="493047">
                  <a:extLst>
                    <a:ext uri="{9D8B030D-6E8A-4147-A177-3AD203B41FA5}">
                      <a16:colId xmlns:a16="http://schemas.microsoft.com/office/drawing/2014/main" val="166791047"/>
                    </a:ext>
                  </a:extLst>
                </a:gridCol>
                <a:gridCol w="493047">
                  <a:extLst>
                    <a:ext uri="{9D8B030D-6E8A-4147-A177-3AD203B41FA5}">
                      <a16:colId xmlns:a16="http://schemas.microsoft.com/office/drawing/2014/main" val="2716501401"/>
                    </a:ext>
                  </a:extLst>
                </a:gridCol>
                <a:gridCol w="493047">
                  <a:extLst>
                    <a:ext uri="{9D8B030D-6E8A-4147-A177-3AD203B41FA5}">
                      <a16:colId xmlns:a16="http://schemas.microsoft.com/office/drawing/2014/main" val="1849673925"/>
                    </a:ext>
                  </a:extLst>
                </a:gridCol>
                <a:gridCol w="493047">
                  <a:extLst>
                    <a:ext uri="{9D8B030D-6E8A-4147-A177-3AD203B41FA5}">
                      <a16:colId xmlns:a16="http://schemas.microsoft.com/office/drawing/2014/main" val="1909072655"/>
                    </a:ext>
                  </a:extLst>
                </a:gridCol>
              </a:tblGrid>
              <a:tr h="160020">
                <a:tc>
                  <a:txBody>
                    <a:bodyPr/>
                    <a:lstStyle/>
                    <a:p>
                      <a:pPr algn="ctr"/>
                      <a:r>
                        <a:rPr lang="en-US" sz="600" b="0" dirty="0">
                          <a:solidFill>
                            <a:schemeClr val="tx1"/>
                          </a:solidFill>
                        </a:rPr>
                        <a:t>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10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20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30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40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50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60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70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80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90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rPr>
                        <a:t>100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8484677"/>
                  </a:ext>
                </a:extLst>
              </a:tr>
            </a:tbl>
          </a:graphicData>
        </a:graphic>
      </p:graphicFrame>
      <p:graphicFrame>
        <p:nvGraphicFramePr>
          <p:cNvPr id="28" name="Table 22">
            <a:extLst>
              <a:ext uri="{FF2B5EF4-FFF2-40B4-BE49-F238E27FC236}">
                <a16:creationId xmlns:a16="http://schemas.microsoft.com/office/drawing/2014/main" id="{70E8CE40-E27D-844E-89FB-ECD183581CBA}"/>
              </a:ext>
            </a:extLst>
          </p:cNvPr>
          <p:cNvGraphicFramePr>
            <a:graphicFrameLocks noGrp="1"/>
          </p:cNvGraphicFramePr>
          <p:nvPr/>
        </p:nvGraphicFramePr>
        <p:xfrm>
          <a:off x="399264" y="2145267"/>
          <a:ext cx="397886" cy="1935037"/>
        </p:xfrm>
        <a:graphic>
          <a:graphicData uri="http://schemas.openxmlformats.org/drawingml/2006/table">
            <a:tbl>
              <a:tblPr firstRow="1" bandRow="1">
                <a:tableStyleId>{5C22544A-7EE6-4342-B048-85BDC9FD1C3A}</a:tableStyleId>
              </a:tblPr>
              <a:tblGrid>
                <a:gridCol w="397886">
                  <a:extLst>
                    <a:ext uri="{9D8B030D-6E8A-4147-A177-3AD203B41FA5}">
                      <a16:colId xmlns:a16="http://schemas.microsoft.com/office/drawing/2014/main" val="4052452738"/>
                    </a:ext>
                  </a:extLst>
                </a:gridCol>
              </a:tblGrid>
              <a:tr h="163029">
                <a:tc>
                  <a:txBody>
                    <a:bodyPr/>
                    <a:lstStyle/>
                    <a:p>
                      <a:pPr algn="ctr"/>
                      <a:r>
                        <a:rPr lang="en-US" sz="600" b="0" dirty="0">
                          <a:solidFill>
                            <a:schemeClr val="tx1"/>
                          </a:solidFill>
                        </a:rPr>
                        <a:t>100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2107004"/>
                  </a:ext>
                </a:extLst>
              </a:tr>
              <a:tr h="304747">
                <a:tc>
                  <a:txBody>
                    <a:bodyPr/>
                    <a:lstStyle/>
                    <a:p>
                      <a:pPr algn="ctr"/>
                      <a:r>
                        <a:rPr lang="en-US" sz="600" b="0" dirty="0">
                          <a:solidFill>
                            <a:schemeClr val="tx1"/>
                          </a:solidFill>
                        </a:rPr>
                        <a:t>90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203746"/>
                  </a:ext>
                </a:extLst>
              </a:tr>
              <a:tr h="163029">
                <a:tc>
                  <a:txBody>
                    <a:bodyPr/>
                    <a:lstStyle/>
                    <a:p>
                      <a:pPr algn="ctr"/>
                      <a:r>
                        <a:rPr lang="en-US" sz="600" b="0" dirty="0">
                          <a:solidFill>
                            <a:schemeClr val="tx1"/>
                          </a:solidFill>
                        </a:rPr>
                        <a:t>80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5886584"/>
                  </a:ext>
                </a:extLst>
              </a:tr>
              <a:tr h="163029">
                <a:tc>
                  <a:txBody>
                    <a:bodyPr/>
                    <a:lstStyle/>
                    <a:p>
                      <a:pPr algn="ctr"/>
                      <a:r>
                        <a:rPr lang="en-US" sz="600" b="0" dirty="0">
                          <a:solidFill>
                            <a:schemeClr val="tx1"/>
                          </a:solidFill>
                        </a:rPr>
                        <a:t>70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3908054"/>
                  </a:ext>
                </a:extLst>
              </a:tr>
              <a:tr h="163029">
                <a:tc>
                  <a:txBody>
                    <a:bodyPr/>
                    <a:lstStyle/>
                    <a:p>
                      <a:pPr algn="ctr"/>
                      <a:r>
                        <a:rPr lang="en-US" sz="600" b="0" dirty="0">
                          <a:solidFill>
                            <a:schemeClr val="tx1"/>
                          </a:solidFill>
                        </a:rPr>
                        <a:t>60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3383206"/>
                  </a:ext>
                </a:extLst>
              </a:tr>
              <a:tr h="163029">
                <a:tc>
                  <a:txBody>
                    <a:bodyPr/>
                    <a:lstStyle/>
                    <a:p>
                      <a:pPr algn="ctr"/>
                      <a:r>
                        <a:rPr lang="en-US" sz="600" b="0" dirty="0">
                          <a:solidFill>
                            <a:schemeClr val="tx1"/>
                          </a:solidFill>
                        </a:rPr>
                        <a:t>50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0910865"/>
                  </a:ext>
                </a:extLst>
              </a:tr>
              <a:tr h="163029">
                <a:tc>
                  <a:txBody>
                    <a:bodyPr/>
                    <a:lstStyle/>
                    <a:p>
                      <a:pPr algn="ctr"/>
                      <a:r>
                        <a:rPr lang="en-US" sz="600" b="0" dirty="0">
                          <a:solidFill>
                            <a:schemeClr val="tx1"/>
                          </a:solidFill>
                        </a:rPr>
                        <a:t>40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9398696"/>
                  </a:ext>
                </a:extLst>
              </a:tr>
              <a:tr h="163029">
                <a:tc>
                  <a:txBody>
                    <a:bodyPr/>
                    <a:lstStyle/>
                    <a:p>
                      <a:pPr algn="ctr"/>
                      <a:r>
                        <a:rPr lang="en-US" sz="600" b="0" dirty="0">
                          <a:solidFill>
                            <a:schemeClr val="tx1"/>
                          </a:solidFill>
                        </a:rPr>
                        <a:t>30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2632087"/>
                  </a:ext>
                </a:extLst>
              </a:tr>
              <a:tr h="163029">
                <a:tc>
                  <a:txBody>
                    <a:bodyPr/>
                    <a:lstStyle/>
                    <a:p>
                      <a:pPr algn="ctr"/>
                      <a:r>
                        <a:rPr lang="en-US" sz="600" b="0" dirty="0">
                          <a:solidFill>
                            <a:schemeClr val="tx1"/>
                          </a:solidFill>
                        </a:rPr>
                        <a:t>20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0825925"/>
                  </a:ext>
                </a:extLst>
              </a:tr>
              <a:tr h="163029">
                <a:tc>
                  <a:txBody>
                    <a:bodyPr/>
                    <a:lstStyle/>
                    <a:p>
                      <a:pPr algn="ctr"/>
                      <a:r>
                        <a:rPr lang="en-US" sz="600" b="0" dirty="0">
                          <a:solidFill>
                            <a:schemeClr val="tx1"/>
                          </a:solidFill>
                        </a:rPr>
                        <a:t>10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0904272"/>
                  </a:ext>
                </a:extLst>
              </a:tr>
              <a:tr h="163029">
                <a:tc>
                  <a:txBody>
                    <a:bodyPr/>
                    <a:lstStyle/>
                    <a:p>
                      <a:pPr algn="ctr"/>
                      <a:r>
                        <a:rPr lang="en-US" sz="600" b="0" dirty="0">
                          <a:solidFill>
                            <a:schemeClr val="tx1"/>
                          </a:solidFill>
                        </a:rPr>
                        <a:t>0</a:t>
                      </a:r>
                      <a:endParaRPr lang="en-GB" sz="600" b="0"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6725150"/>
                  </a:ext>
                </a:extLst>
              </a:tr>
            </a:tbl>
          </a:graphicData>
        </a:graphic>
      </p:graphicFrame>
      <p:cxnSp>
        <p:nvCxnSpPr>
          <p:cNvPr id="29" name="Straight Connector 28">
            <a:extLst>
              <a:ext uri="{FF2B5EF4-FFF2-40B4-BE49-F238E27FC236}">
                <a16:creationId xmlns:a16="http://schemas.microsoft.com/office/drawing/2014/main" id="{D7F7C8EB-69EA-D945-950A-17B7BA63F1E6}"/>
              </a:ext>
            </a:extLst>
          </p:cNvPr>
          <p:cNvCxnSpPr>
            <a:cxnSpLocks/>
          </p:cNvCxnSpPr>
          <p:nvPr/>
        </p:nvCxnSpPr>
        <p:spPr>
          <a:xfrm flipH="1">
            <a:off x="771058" y="2145268"/>
            <a:ext cx="2037" cy="176778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EED777A0-5312-7C43-BDF9-A474D2684AAF}"/>
              </a:ext>
            </a:extLst>
          </p:cNvPr>
          <p:cNvCxnSpPr>
            <a:cxnSpLocks/>
          </p:cNvCxnSpPr>
          <p:nvPr/>
        </p:nvCxnSpPr>
        <p:spPr>
          <a:xfrm>
            <a:off x="771058" y="3913049"/>
            <a:ext cx="5261517" cy="0"/>
          </a:xfrm>
          <a:prstGeom prst="line">
            <a:avLst/>
          </a:prstGeom>
        </p:spPr>
        <p:style>
          <a:lnRef idx="1">
            <a:schemeClr val="dk1"/>
          </a:lnRef>
          <a:fillRef idx="0">
            <a:schemeClr val="dk1"/>
          </a:fillRef>
          <a:effectRef idx="0">
            <a:schemeClr val="dk1"/>
          </a:effectRef>
          <a:fontRef idx="minor">
            <a:schemeClr val="tx1"/>
          </a:fontRef>
        </p:style>
      </p:cxnSp>
      <p:sp>
        <p:nvSpPr>
          <p:cNvPr id="36" name="TextBox 21">
            <a:extLst>
              <a:ext uri="{FF2B5EF4-FFF2-40B4-BE49-F238E27FC236}">
                <a16:creationId xmlns:a16="http://schemas.microsoft.com/office/drawing/2014/main" id="{53D8B3EF-441E-0D4D-E4EC-B7DAD3B2438C}"/>
              </a:ext>
            </a:extLst>
          </p:cNvPr>
          <p:cNvSpPr txBox="1"/>
          <p:nvPr/>
        </p:nvSpPr>
        <p:spPr>
          <a:xfrm>
            <a:off x="4116728" y="2915847"/>
            <a:ext cx="1113651" cy="456087"/>
          </a:xfrm>
          <a:prstGeom prst="rect">
            <a:avLst/>
          </a:prstGeom>
          <a:noFill/>
        </p:spPr>
        <p:txBody>
          <a:bodyPr wrap="square" rtlCol="0">
            <a:spAutoFit/>
          </a:bodyPr>
          <a:lstStyle/>
          <a:p>
            <a:pPr algn="ctr" defTabSz="685800" eaLnBrk="1" fontAlgn="auto" hangingPunct="1">
              <a:spcBef>
                <a:spcPts val="0"/>
              </a:spcBef>
              <a:spcAft>
                <a:spcPts val="0"/>
              </a:spcAft>
              <a:defRPr/>
            </a:pPr>
            <a:r>
              <a:rPr lang="en-US" sz="788" dirty="0">
                <a:solidFill>
                  <a:prstClr val="black"/>
                </a:solidFill>
                <a:latin typeface="+mj-lt"/>
                <a:ea typeface="+mn-ea"/>
              </a:rPr>
              <a:t>CROISSANCE LESIONS D’ENDOMETRIOSE</a:t>
            </a:r>
            <a:endParaRPr lang="en-GB" sz="788" dirty="0">
              <a:solidFill>
                <a:prstClr val="black"/>
              </a:solidFill>
              <a:latin typeface="+mj-lt"/>
              <a:ea typeface="+mn-ea"/>
            </a:endParaRPr>
          </a:p>
        </p:txBody>
      </p:sp>
      <p:sp>
        <p:nvSpPr>
          <p:cNvPr id="37" name="TextBox 21">
            <a:extLst>
              <a:ext uri="{FF2B5EF4-FFF2-40B4-BE49-F238E27FC236}">
                <a16:creationId xmlns:a16="http://schemas.microsoft.com/office/drawing/2014/main" id="{D1287DC3-E83D-5A5F-73B4-A3D5EDC28131}"/>
              </a:ext>
            </a:extLst>
          </p:cNvPr>
          <p:cNvSpPr txBox="1"/>
          <p:nvPr/>
        </p:nvSpPr>
        <p:spPr>
          <a:xfrm>
            <a:off x="4925570" y="1792726"/>
            <a:ext cx="1391661" cy="577338"/>
          </a:xfrm>
          <a:prstGeom prst="rect">
            <a:avLst/>
          </a:prstGeom>
          <a:noFill/>
        </p:spPr>
        <p:txBody>
          <a:bodyPr wrap="square" rtlCol="0">
            <a:spAutoFit/>
          </a:bodyPr>
          <a:lstStyle/>
          <a:p>
            <a:pPr algn="ctr" defTabSz="685800" eaLnBrk="1" fontAlgn="auto" hangingPunct="1">
              <a:spcBef>
                <a:spcPts val="0"/>
              </a:spcBef>
              <a:spcAft>
                <a:spcPts val="0"/>
              </a:spcAft>
              <a:defRPr/>
            </a:pPr>
            <a:r>
              <a:rPr lang="en-US" sz="788" dirty="0">
                <a:solidFill>
                  <a:prstClr val="black"/>
                </a:solidFill>
                <a:latin typeface="+mj-lt"/>
                <a:ea typeface="+mn-ea"/>
              </a:rPr>
              <a:t>STIMULATION DES LESIONS D’ENDOMETRIOSE</a:t>
            </a:r>
          </a:p>
          <a:p>
            <a:pPr algn="ctr" defTabSz="685800" eaLnBrk="1" fontAlgn="auto" hangingPunct="1">
              <a:spcBef>
                <a:spcPts val="0"/>
              </a:spcBef>
              <a:spcAft>
                <a:spcPts val="0"/>
              </a:spcAft>
              <a:defRPr/>
            </a:pPr>
            <a:r>
              <a:rPr lang="en-US" sz="788" dirty="0">
                <a:solidFill>
                  <a:prstClr val="black"/>
                </a:solidFill>
                <a:latin typeface="+mj-lt"/>
                <a:ea typeface="+mn-ea"/>
              </a:rPr>
              <a:t>ENDOMETRIOSE</a:t>
            </a:r>
            <a:endParaRPr lang="en-GB" sz="788" dirty="0">
              <a:solidFill>
                <a:prstClr val="black"/>
              </a:solidFill>
              <a:latin typeface="+mj-lt"/>
              <a:ea typeface="+mn-ea"/>
            </a:endParaRPr>
          </a:p>
        </p:txBody>
      </p:sp>
      <p:pic>
        <p:nvPicPr>
          <p:cNvPr id="31" name="Picture 30">
            <a:extLst>
              <a:ext uri="{FF2B5EF4-FFF2-40B4-BE49-F238E27FC236}">
                <a16:creationId xmlns:a16="http://schemas.microsoft.com/office/drawing/2014/main" id="{688970F8-69D2-674E-B84B-CBE0D3CFFC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322" y="2313976"/>
            <a:ext cx="2383010" cy="1687124"/>
          </a:xfrm>
          <a:prstGeom prst="rect">
            <a:avLst/>
          </a:prstGeom>
        </p:spPr>
      </p:pic>
      <p:pic>
        <p:nvPicPr>
          <p:cNvPr id="32" name="Picture 31">
            <a:extLst>
              <a:ext uri="{FF2B5EF4-FFF2-40B4-BE49-F238E27FC236}">
                <a16:creationId xmlns:a16="http://schemas.microsoft.com/office/drawing/2014/main" id="{D5E661DE-E7E1-2F4F-9DA2-B47DBF6A13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1567" y="1802299"/>
            <a:ext cx="3065270" cy="2288164"/>
          </a:xfrm>
          <a:prstGeom prst="rect">
            <a:avLst/>
          </a:prstGeom>
        </p:spPr>
      </p:pic>
    </p:spTree>
    <p:extLst>
      <p:ext uri="{BB962C8B-B14F-4D97-AF65-F5344CB8AC3E}">
        <p14:creationId xmlns:p14="http://schemas.microsoft.com/office/powerpoint/2010/main" val="4194994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9CE6A7F-7AC6-3911-DEE4-81AEE03D0D44}"/>
              </a:ext>
            </a:extLst>
          </p:cNvPr>
          <p:cNvSpPr txBox="1"/>
          <p:nvPr/>
        </p:nvSpPr>
        <p:spPr>
          <a:xfrm>
            <a:off x="7275560" y="5177849"/>
            <a:ext cx="1413921" cy="819455"/>
          </a:xfrm>
          <a:prstGeom prst="rect">
            <a:avLst/>
          </a:prstGeom>
          <a:noFill/>
        </p:spPr>
        <p:txBody>
          <a:bodyPr wrap="square" rtlCol="0">
            <a:spAutoFit/>
          </a:bodyPr>
          <a:lstStyle/>
          <a:p>
            <a:r>
              <a:rPr lang="fr-FR" sz="675" dirty="0">
                <a:solidFill>
                  <a:schemeClr val="bg1">
                    <a:lumMod val="50000"/>
                  </a:schemeClr>
                </a:solidFill>
                <a:latin typeface="+mj-lt"/>
              </a:rPr>
              <a:t>Chapron C, Marcellin L, </a:t>
            </a:r>
            <a:r>
              <a:rPr lang="fr-FR" sz="675" dirty="0" err="1">
                <a:solidFill>
                  <a:schemeClr val="bg1">
                    <a:lumMod val="50000"/>
                  </a:schemeClr>
                </a:solidFill>
                <a:latin typeface="+mj-lt"/>
              </a:rPr>
              <a:t>Borghese</a:t>
            </a:r>
            <a:r>
              <a:rPr lang="fr-FR" sz="675" dirty="0">
                <a:solidFill>
                  <a:schemeClr val="bg1">
                    <a:lumMod val="50000"/>
                  </a:schemeClr>
                </a:solidFill>
                <a:latin typeface="+mj-lt"/>
              </a:rPr>
              <a:t> B, Santulli P. </a:t>
            </a:r>
            <a:r>
              <a:rPr lang="fr-FR" sz="675" dirty="0" err="1">
                <a:solidFill>
                  <a:schemeClr val="bg1">
                    <a:lumMod val="50000"/>
                  </a:schemeClr>
                </a:solidFill>
                <a:latin typeface="+mj-lt"/>
              </a:rPr>
              <a:t>Rethinking</a:t>
            </a:r>
            <a:r>
              <a:rPr lang="fr-FR" sz="675" dirty="0">
                <a:solidFill>
                  <a:schemeClr val="bg1">
                    <a:lumMod val="50000"/>
                  </a:schemeClr>
                </a:solidFill>
                <a:latin typeface="+mj-lt"/>
              </a:rPr>
              <a:t> </a:t>
            </a:r>
            <a:r>
              <a:rPr lang="fr-FR" sz="675" dirty="0" err="1">
                <a:solidFill>
                  <a:schemeClr val="bg1">
                    <a:lumMod val="50000"/>
                  </a:schemeClr>
                </a:solidFill>
                <a:latin typeface="+mj-lt"/>
              </a:rPr>
              <a:t>mechanisms</a:t>
            </a:r>
            <a:r>
              <a:rPr lang="fr-FR" sz="675" dirty="0">
                <a:solidFill>
                  <a:schemeClr val="bg1">
                    <a:lumMod val="50000"/>
                  </a:schemeClr>
                </a:solidFill>
                <a:latin typeface="+mj-lt"/>
              </a:rPr>
              <a:t>, </a:t>
            </a:r>
            <a:r>
              <a:rPr lang="fr-FR" sz="675" dirty="0" err="1">
                <a:solidFill>
                  <a:schemeClr val="bg1">
                    <a:lumMod val="50000"/>
                  </a:schemeClr>
                </a:solidFill>
                <a:latin typeface="+mj-lt"/>
              </a:rPr>
              <a:t>diagnosis</a:t>
            </a:r>
            <a:r>
              <a:rPr lang="fr-FR" sz="675" dirty="0">
                <a:solidFill>
                  <a:schemeClr val="bg1">
                    <a:lumMod val="50000"/>
                  </a:schemeClr>
                </a:solidFill>
                <a:latin typeface="+mj-lt"/>
              </a:rPr>
              <a:t> and management of </a:t>
            </a:r>
            <a:r>
              <a:rPr lang="fr-FR" sz="675" dirty="0" err="1">
                <a:solidFill>
                  <a:schemeClr val="bg1">
                    <a:lumMod val="50000"/>
                  </a:schemeClr>
                </a:solidFill>
                <a:latin typeface="+mj-lt"/>
              </a:rPr>
              <a:t>endometriosis</a:t>
            </a:r>
            <a:r>
              <a:rPr lang="fr-FR" sz="675" dirty="0">
                <a:solidFill>
                  <a:schemeClr val="bg1">
                    <a:lumMod val="50000"/>
                  </a:schemeClr>
                </a:solidFill>
                <a:latin typeface="+mj-lt"/>
              </a:rPr>
              <a:t>. Nat </a:t>
            </a:r>
            <a:r>
              <a:rPr lang="fr-FR" sz="675" dirty="0" err="1">
                <a:solidFill>
                  <a:schemeClr val="bg1">
                    <a:lumMod val="50000"/>
                  </a:schemeClr>
                </a:solidFill>
                <a:latin typeface="+mj-lt"/>
              </a:rPr>
              <a:t>Rev</a:t>
            </a:r>
            <a:r>
              <a:rPr lang="fr-FR" sz="675" dirty="0">
                <a:solidFill>
                  <a:schemeClr val="bg1">
                    <a:lumMod val="50000"/>
                  </a:schemeClr>
                </a:solidFill>
                <a:latin typeface="+mj-lt"/>
              </a:rPr>
              <a:t> </a:t>
            </a:r>
            <a:r>
              <a:rPr lang="fr-FR" sz="675" dirty="0" err="1">
                <a:solidFill>
                  <a:schemeClr val="bg1">
                    <a:lumMod val="50000"/>
                  </a:schemeClr>
                </a:solidFill>
                <a:latin typeface="+mj-lt"/>
              </a:rPr>
              <a:t>Endocrinol</a:t>
            </a:r>
            <a:r>
              <a:rPr lang="fr-FR" sz="675" dirty="0">
                <a:solidFill>
                  <a:schemeClr val="bg1">
                    <a:lumMod val="50000"/>
                  </a:schemeClr>
                </a:solidFill>
                <a:latin typeface="+mj-lt"/>
              </a:rPr>
              <a:t>. 2019 Nov;15(11):666-682.</a:t>
            </a:r>
          </a:p>
        </p:txBody>
      </p:sp>
      <p:pic>
        <p:nvPicPr>
          <p:cNvPr id="20" name="Image 19">
            <a:extLst>
              <a:ext uri="{FF2B5EF4-FFF2-40B4-BE49-F238E27FC236}">
                <a16:creationId xmlns:a16="http://schemas.microsoft.com/office/drawing/2014/main" id="{ACC1FC18-67F5-FC1B-D97C-90276357E652}"/>
              </a:ext>
            </a:extLst>
          </p:cNvPr>
          <p:cNvPicPr>
            <a:picLocks noChangeAspect="1"/>
          </p:cNvPicPr>
          <p:nvPr/>
        </p:nvPicPr>
        <p:blipFill>
          <a:blip r:embed="rId3"/>
          <a:stretch>
            <a:fillRect/>
          </a:stretch>
        </p:blipFill>
        <p:spPr>
          <a:xfrm>
            <a:off x="1597689" y="1708259"/>
            <a:ext cx="5571265" cy="4257546"/>
          </a:xfrm>
          <a:prstGeom prst="rect">
            <a:avLst/>
          </a:prstGeom>
        </p:spPr>
      </p:pic>
      <p:sp>
        <p:nvSpPr>
          <p:cNvPr id="23" name="ZoneTexte 22">
            <a:extLst>
              <a:ext uri="{FF2B5EF4-FFF2-40B4-BE49-F238E27FC236}">
                <a16:creationId xmlns:a16="http://schemas.microsoft.com/office/drawing/2014/main" id="{5F18E2E1-2B9B-571F-1AA2-DDB4BD679FD0}"/>
              </a:ext>
            </a:extLst>
          </p:cNvPr>
          <p:cNvSpPr txBox="1"/>
          <p:nvPr/>
        </p:nvSpPr>
        <p:spPr>
          <a:xfrm>
            <a:off x="1818040" y="3218687"/>
            <a:ext cx="1029518" cy="369332"/>
          </a:xfrm>
          <a:prstGeom prst="rect">
            <a:avLst/>
          </a:prstGeom>
          <a:noFill/>
        </p:spPr>
        <p:txBody>
          <a:bodyPr wrap="square" rtlCol="0">
            <a:spAutoFit/>
          </a:bodyPr>
          <a:lstStyle/>
          <a:p>
            <a:r>
              <a:rPr lang="fr-FR" sz="900" b="1" dirty="0">
                <a:solidFill>
                  <a:srgbClr val="C00000"/>
                </a:solidFill>
              </a:rPr>
              <a:t>Dg non chirurgical </a:t>
            </a:r>
          </a:p>
        </p:txBody>
      </p:sp>
      <p:sp>
        <p:nvSpPr>
          <p:cNvPr id="24" name="ZoneTexte 23">
            <a:extLst>
              <a:ext uri="{FF2B5EF4-FFF2-40B4-BE49-F238E27FC236}">
                <a16:creationId xmlns:a16="http://schemas.microsoft.com/office/drawing/2014/main" id="{EE202583-B763-5D59-5AF3-4D27CA97FFE6}"/>
              </a:ext>
            </a:extLst>
          </p:cNvPr>
          <p:cNvSpPr txBox="1"/>
          <p:nvPr/>
        </p:nvSpPr>
        <p:spPr>
          <a:xfrm>
            <a:off x="1895243" y="5448019"/>
            <a:ext cx="952315" cy="369332"/>
          </a:xfrm>
          <a:prstGeom prst="rect">
            <a:avLst/>
          </a:prstGeom>
          <a:noFill/>
        </p:spPr>
        <p:txBody>
          <a:bodyPr wrap="square" rtlCol="0">
            <a:spAutoFit/>
          </a:bodyPr>
          <a:lstStyle/>
          <a:p>
            <a:r>
              <a:rPr lang="fr-FR" sz="900" b="1" dirty="0">
                <a:solidFill>
                  <a:srgbClr val="C00000"/>
                </a:solidFill>
              </a:rPr>
              <a:t>Dg non chirurgical </a:t>
            </a:r>
          </a:p>
        </p:txBody>
      </p:sp>
      <p:sp>
        <p:nvSpPr>
          <p:cNvPr id="25" name="ZoneTexte 24">
            <a:extLst>
              <a:ext uri="{FF2B5EF4-FFF2-40B4-BE49-F238E27FC236}">
                <a16:creationId xmlns:a16="http://schemas.microsoft.com/office/drawing/2014/main" id="{B8BE2D17-C81A-B2C8-EFCA-1962035B4514}"/>
              </a:ext>
            </a:extLst>
          </p:cNvPr>
          <p:cNvSpPr txBox="1"/>
          <p:nvPr/>
        </p:nvSpPr>
        <p:spPr>
          <a:xfrm>
            <a:off x="1856642" y="4301489"/>
            <a:ext cx="952315" cy="369332"/>
          </a:xfrm>
          <a:prstGeom prst="rect">
            <a:avLst/>
          </a:prstGeom>
          <a:noFill/>
        </p:spPr>
        <p:txBody>
          <a:bodyPr wrap="square" rtlCol="0">
            <a:spAutoFit/>
          </a:bodyPr>
          <a:lstStyle/>
          <a:p>
            <a:r>
              <a:rPr lang="fr-FR" sz="900" b="1" dirty="0">
                <a:solidFill>
                  <a:srgbClr val="C00000"/>
                </a:solidFill>
              </a:rPr>
              <a:t>Dg non chirurgical </a:t>
            </a:r>
          </a:p>
        </p:txBody>
      </p:sp>
      <p:sp>
        <p:nvSpPr>
          <p:cNvPr id="26" name="ZoneTexte 25">
            <a:extLst>
              <a:ext uri="{FF2B5EF4-FFF2-40B4-BE49-F238E27FC236}">
                <a16:creationId xmlns:a16="http://schemas.microsoft.com/office/drawing/2014/main" id="{3FAE1DA2-35BF-BC3A-850B-F84E587241A0}"/>
              </a:ext>
            </a:extLst>
          </p:cNvPr>
          <p:cNvSpPr txBox="1"/>
          <p:nvPr/>
        </p:nvSpPr>
        <p:spPr>
          <a:xfrm>
            <a:off x="2679314" y="3207221"/>
            <a:ext cx="695196" cy="507831"/>
          </a:xfrm>
          <a:prstGeom prst="rect">
            <a:avLst/>
          </a:prstGeom>
          <a:noFill/>
        </p:spPr>
        <p:txBody>
          <a:bodyPr wrap="square" rtlCol="0">
            <a:spAutoFit/>
          </a:bodyPr>
          <a:lstStyle/>
          <a:p>
            <a:r>
              <a:rPr lang="fr-FR" sz="900" b="1" dirty="0" err="1">
                <a:solidFill>
                  <a:srgbClr val="002060"/>
                </a:solidFill>
              </a:rPr>
              <a:t>Mdt</a:t>
            </a:r>
            <a:r>
              <a:rPr lang="fr-FR" sz="900" b="1" dirty="0">
                <a:solidFill>
                  <a:srgbClr val="002060"/>
                </a:solidFill>
              </a:rPr>
              <a:t> en 1</a:t>
            </a:r>
            <a:r>
              <a:rPr lang="fr-FR" sz="900" b="1" baseline="30000" dirty="0">
                <a:solidFill>
                  <a:srgbClr val="002060"/>
                </a:solidFill>
              </a:rPr>
              <a:t>ère</a:t>
            </a:r>
            <a:r>
              <a:rPr lang="fr-FR" sz="900" b="1" dirty="0">
                <a:solidFill>
                  <a:srgbClr val="002060"/>
                </a:solidFill>
              </a:rPr>
              <a:t> intention</a:t>
            </a:r>
          </a:p>
        </p:txBody>
      </p:sp>
      <p:sp>
        <p:nvSpPr>
          <p:cNvPr id="27" name="ZoneTexte 26">
            <a:extLst>
              <a:ext uri="{FF2B5EF4-FFF2-40B4-BE49-F238E27FC236}">
                <a16:creationId xmlns:a16="http://schemas.microsoft.com/office/drawing/2014/main" id="{329323F0-295D-CCE0-B00D-D784D72CD4A6}"/>
              </a:ext>
            </a:extLst>
          </p:cNvPr>
          <p:cNvSpPr txBox="1"/>
          <p:nvPr/>
        </p:nvSpPr>
        <p:spPr>
          <a:xfrm>
            <a:off x="2708810" y="4329428"/>
            <a:ext cx="695196" cy="507831"/>
          </a:xfrm>
          <a:prstGeom prst="rect">
            <a:avLst/>
          </a:prstGeom>
          <a:noFill/>
        </p:spPr>
        <p:txBody>
          <a:bodyPr wrap="square" rtlCol="0">
            <a:spAutoFit/>
          </a:bodyPr>
          <a:lstStyle/>
          <a:p>
            <a:r>
              <a:rPr lang="fr-FR" sz="900" b="1" dirty="0" err="1">
                <a:solidFill>
                  <a:srgbClr val="002060"/>
                </a:solidFill>
              </a:rPr>
              <a:t>Mdt</a:t>
            </a:r>
            <a:r>
              <a:rPr lang="fr-FR" sz="900" b="1" dirty="0">
                <a:solidFill>
                  <a:srgbClr val="002060"/>
                </a:solidFill>
              </a:rPr>
              <a:t> en 1</a:t>
            </a:r>
            <a:r>
              <a:rPr lang="fr-FR" sz="900" b="1" baseline="30000" dirty="0">
                <a:solidFill>
                  <a:srgbClr val="002060"/>
                </a:solidFill>
              </a:rPr>
              <a:t>ère</a:t>
            </a:r>
            <a:r>
              <a:rPr lang="fr-FR" sz="900" b="1" dirty="0">
                <a:solidFill>
                  <a:srgbClr val="002060"/>
                </a:solidFill>
              </a:rPr>
              <a:t> intention</a:t>
            </a:r>
          </a:p>
        </p:txBody>
      </p:sp>
      <p:sp>
        <p:nvSpPr>
          <p:cNvPr id="28" name="ZoneTexte 27">
            <a:extLst>
              <a:ext uri="{FF2B5EF4-FFF2-40B4-BE49-F238E27FC236}">
                <a16:creationId xmlns:a16="http://schemas.microsoft.com/office/drawing/2014/main" id="{6C73EBC9-E348-AAC8-8B70-78BF6F371233}"/>
              </a:ext>
            </a:extLst>
          </p:cNvPr>
          <p:cNvSpPr txBox="1"/>
          <p:nvPr/>
        </p:nvSpPr>
        <p:spPr>
          <a:xfrm>
            <a:off x="2708810" y="5418302"/>
            <a:ext cx="695196" cy="507831"/>
          </a:xfrm>
          <a:prstGeom prst="rect">
            <a:avLst/>
          </a:prstGeom>
          <a:noFill/>
        </p:spPr>
        <p:txBody>
          <a:bodyPr wrap="square" rtlCol="0">
            <a:spAutoFit/>
          </a:bodyPr>
          <a:lstStyle/>
          <a:p>
            <a:r>
              <a:rPr lang="fr-FR" sz="900" b="1" dirty="0" err="1">
                <a:solidFill>
                  <a:srgbClr val="002060"/>
                </a:solidFill>
              </a:rPr>
              <a:t>Mdt</a:t>
            </a:r>
            <a:r>
              <a:rPr lang="fr-FR" sz="900" b="1" dirty="0">
                <a:solidFill>
                  <a:srgbClr val="002060"/>
                </a:solidFill>
              </a:rPr>
              <a:t> en 1</a:t>
            </a:r>
            <a:r>
              <a:rPr lang="fr-FR" sz="900" b="1" baseline="30000" dirty="0">
                <a:solidFill>
                  <a:srgbClr val="002060"/>
                </a:solidFill>
              </a:rPr>
              <a:t>ère</a:t>
            </a:r>
            <a:r>
              <a:rPr lang="fr-FR" sz="900" b="1" dirty="0">
                <a:solidFill>
                  <a:srgbClr val="002060"/>
                </a:solidFill>
              </a:rPr>
              <a:t> intention</a:t>
            </a:r>
          </a:p>
        </p:txBody>
      </p:sp>
      <p:sp>
        <p:nvSpPr>
          <p:cNvPr id="29" name="ZoneTexte 28">
            <a:extLst>
              <a:ext uri="{FF2B5EF4-FFF2-40B4-BE49-F238E27FC236}">
                <a16:creationId xmlns:a16="http://schemas.microsoft.com/office/drawing/2014/main" id="{EAD6C7A5-A986-F0BC-51E7-CEBAD58B4FBB}"/>
              </a:ext>
            </a:extLst>
          </p:cNvPr>
          <p:cNvSpPr txBox="1"/>
          <p:nvPr/>
        </p:nvSpPr>
        <p:spPr>
          <a:xfrm>
            <a:off x="3803178" y="3233894"/>
            <a:ext cx="1371269" cy="369332"/>
          </a:xfrm>
          <a:prstGeom prst="rect">
            <a:avLst/>
          </a:prstGeom>
          <a:noFill/>
        </p:spPr>
        <p:txBody>
          <a:bodyPr wrap="square" rtlCol="0">
            <a:spAutoFit/>
          </a:bodyPr>
          <a:lstStyle/>
          <a:p>
            <a:r>
              <a:rPr lang="fr-FR" sz="900" b="1" dirty="0">
                <a:solidFill>
                  <a:srgbClr val="FA7070"/>
                </a:solidFill>
              </a:rPr>
              <a:t>Si </a:t>
            </a:r>
            <a:r>
              <a:rPr lang="fr-FR" sz="900" b="1" dirty="0" err="1">
                <a:solidFill>
                  <a:srgbClr val="FA7070"/>
                </a:solidFill>
              </a:rPr>
              <a:t>chir</a:t>
            </a:r>
            <a:r>
              <a:rPr lang="fr-FR" sz="900" b="1" dirty="0">
                <a:solidFill>
                  <a:srgbClr val="FA7070"/>
                </a:solidFill>
              </a:rPr>
              <a:t> avant AMP: doit être complète</a:t>
            </a:r>
          </a:p>
        </p:txBody>
      </p:sp>
      <p:sp>
        <p:nvSpPr>
          <p:cNvPr id="3" name="Titre 2">
            <a:extLst>
              <a:ext uri="{FF2B5EF4-FFF2-40B4-BE49-F238E27FC236}">
                <a16:creationId xmlns:a16="http://schemas.microsoft.com/office/drawing/2014/main" id="{C3D87039-8DF1-F89F-7F10-5C7F767A869E}"/>
              </a:ext>
            </a:extLst>
          </p:cNvPr>
          <p:cNvSpPr>
            <a:spLocks noGrp="1"/>
          </p:cNvSpPr>
          <p:nvPr>
            <p:ph type="title"/>
          </p:nvPr>
        </p:nvSpPr>
        <p:spPr/>
        <p:txBody>
          <a:bodyPr/>
          <a:lstStyle/>
          <a:p>
            <a:r>
              <a:rPr lang="fr-FR" dirty="0"/>
              <a:t>Traitement médical en 1</a:t>
            </a:r>
            <a:r>
              <a:rPr lang="fr-FR" baseline="30000" dirty="0"/>
              <a:t>ère</a:t>
            </a:r>
            <a:r>
              <a:rPr lang="fr-FR" dirty="0"/>
              <a:t> intention</a:t>
            </a:r>
          </a:p>
        </p:txBody>
      </p:sp>
      <p:sp>
        <p:nvSpPr>
          <p:cNvPr id="31" name="Rectangle 30">
            <a:extLst>
              <a:ext uri="{FF2B5EF4-FFF2-40B4-BE49-F238E27FC236}">
                <a16:creationId xmlns:a16="http://schemas.microsoft.com/office/drawing/2014/main" id="{25DBD14B-C384-5673-5C95-B6152AC4E68E}"/>
              </a:ext>
            </a:extLst>
          </p:cNvPr>
          <p:cNvSpPr/>
          <p:nvPr/>
        </p:nvSpPr>
        <p:spPr>
          <a:xfrm>
            <a:off x="1655471" y="1806819"/>
            <a:ext cx="5255283" cy="6844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32">
            <a:extLst>
              <a:ext uri="{FF2B5EF4-FFF2-40B4-BE49-F238E27FC236}">
                <a16:creationId xmlns:a16="http://schemas.microsoft.com/office/drawing/2014/main" id="{1D0E0B2E-C5F5-32F2-CDC7-D12CA382358D}"/>
              </a:ext>
            </a:extLst>
          </p:cNvPr>
          <p:cNvCxnSpPr/>
          <p:nvPr/>
        </p:nvCxnSpPr>
        <p:spPr>
          <a:xfrm>
            <a:off x="1655471" y="1806819"/>
            <a:ext cx="5255283" cy="684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138FE5C-49C2-EA9D-B019-950ACB5291EF}"/>
              </a:ext>
            </a:extLst>
          </p:cNvPr>
          <p:cNvCxnSpPr/>
          <p:nvPr/>
        </p:nvCxnSpPr>
        <p:spPr>
          <a:xfrm flipV="1">
            <a:off x="1655471" y="1806819"/>
            <a:ext cx="5255283" cy="675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81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119D2D-F575-9988-F66B-B4A0EF4993DE}"/>
              </a:ext>
            </a:extLst>
          </p:cNvPr>
          <p:cNvSpPr>
            <a:spLocks noGrp="1"/>
          </p:cNvSpPr>
          <p:nvPr>
            <p:ph type="title"/>
          </p:nvPr>
        </p:nvSpPr>
        <p:spPr>
          <a:xfrm>
            <a:off x="1115484" y="1187075"/>
            <a:ext cx="7308576" cy="290849"/>
          </a:xfrm>
        </p:spPr>
        <p:txBody>
          <a:bodyPr/>
          <a:lstStyle/>
          <a:p>
            <a:r>
              <a:rPr lang="fr-FR" sz="2100" dirty="0"/>
              <a:t>Risque de méningiomes avec les progestatifs</a:t>
            </a:r>
          </a:p>
        </p:txBody>
      </p:sp>
      <p:sp>
        <p:nvSpPr>
          <p:cNvPr id="10" name="Espace réservé du texte 9">
            <a:extLst>
              <a:ext uri="{FF2B5EF4-FFF2-40B4-BE49-F238E27FC236}">
                <a16:creationId xmlns:a16="http://schemas.microsoft.com/office/drawing/2014/main" id="{27B3AC5A-2FC9-D571-D571-7BBBC687A03E}"/>
              </a:ext>
            </a:extLst>
          </p:cNvPr>
          <p:cNvSpPr>
            <a:spLocks noGrp="1"/>
          </p:cNvSpPr>
          <p:nvPr>
            <p:ph type="body" sz="quarter" idx="12"/>
          </p:nvPr>
        </p:nvSpPr>
        <p:spPr>
          <a:xfrm>
            <a:off x="347532" y="4927825"/>
            <a:ext cx="7129463" cy="184666"/>
          </a:xfrm>
        </p:spPr>
        <p:txBody>
          <a:bodyPr/>
          <a:lstStyle/>
          <a:p>
            <a:r>
              <a:rPr lang="fr-FR" dirty="0"/>
              <a:t>Le risque n’est pas connu pour le </a:t>
            </a:r>
            <a:r>
              <a:rPr lang="fr-FR" dirty="0" err="1"/>
              <a:t>diénogest</a:t>
            </a:r>
            <a:r>
              <a:rPr lang="fr-FR" dirty="0"/>
              <a:t> et la drospirénone 4 mg (manque de données)</a:t>
            </a:r>
          </a:p>
        </p:txBody>
      </p:sp>
      <p:sp>
        <p:nvSpPr>
          <p:cNvPr id="4" name="Espace réservé du texte 3">
            <a:extLst>
              <a:ext uri="{FF2B5EF4-FFF2-40B4-BE49-F238E27FC236}">
                <a16:creationId xmlns:a16="http://schemas.microsoft.com/office/drawing/2014/main" id="{92CDDDEE-60A5-48F8-B809-59D6A1EBAB43}"/>
              </a:ext>
            </a:extLst>
          </p:cNvPr>
          <p:cNvSpPr>
            <a:spLocks noGrp="1"/>
          </p:cNvSpPr>
          <p:nvPr>
            <p:ph type="body" sz="quarter" idx="13"/>
          </p:nvPr>
        </p:nvSpPr>
        <p:spPr/>
        <p:txBody>
          <a:bodyPr/>
          <a:lstStyle/>
          <a:p>
            <a:r>
              <a:rPr lang="fr-FR" sz="675" dirty="0">
                <a:solidFill>
                  <a:schemeClr val="bg1">
                    <a:lumMod val="50000"/>
                  </a:schemeClr>
                </a:solidFill>
                <a:latin typeface="+mj-lt"/>
              </a:rPr>
              <a:t>Roland N, Neumann A, </a:t>
            </a:r>
            <a:r>
              <a:rPr lang="fr-FR" sz="675" dirty="0" err="1">
                <a:solidFill>
                  <a:schemeClr val="bg1">
                    <a:lumMod val="50000"/>
                  </a:schemeClr>
                </a:solidFill>
                <a:latin typeface="+mj-lt"/>
              </a:rPr>
              <a:t>Hoisnard</a:t>
            </a:r>
            <a:r>
              <a:rPr lang="fr-FR" sz="675" dirty="0">
                <a:solidFill>
                  <a:schemeClr val="bg1">
                    <a:lumMod val="50000"/>
                  </a:schemeClr>
                </a:solidFill>
                <a:latin typeface="+mj-lt"/>
              </a:rPr>
              <a:t> L, </a:t>
            </a:r>
            <a:r>
              <a:rPr lang="fr-FR" sz="675" dirty="0" err="1">
                <a:solidFill>
                  <a:schemeClr val="bg1">
                    <a:lumMod val="50000"/>
                  </a:schemeClr>
                </a:solidFill>
                <a:latin typeface="+mj-lt"/>
              </a:rPr>
              <a:t>Duranteau</a:t>
            </a:r>
            <a:r>
              <a:rPr lang="fr-FR" sz="675" dirty="0">
                <a:solidFill>
                  <a:schemeClr val="bg1">
                    <a:lumMod val="50000"/>
                  </a:schemeClr>
                </a:solidFill>
                <a:latin typeface="+mj-lt"/>
              </a:rPr>
              <a:t> L, </a:t>
            </a:r>
            <a:r>
              <a:rPr lang="fr-FR" sz="675" dirty="0" err="1">
                <a:solidFill>
                  <a:schemeClr val="bg1">
                    <a:lumMod val="50000"/>
                  </a:schemeClr>
                </a:solidFill>
                <a:latin typeface="+mj-lt"/>
              </a:rPr>
              <a:t>Froelich</a:t>
            </a:r>
            <a:r>
              <a:rPr lang="fr-FR" sz="675" dirty="0">
                <a:solidFill>
                  <a:schemeClr val="bg1">
                    <a:lumMod val="50000"/>
                  </a:schemeClr>
                </a:solidFill>
                <a:latin typeface="+mj-lt"/>
              </a:rPr>
              <a:t> S, </a:t>
            </a:r>
            <a:r>
              <a:rPr lang="fr-FR" sz="675" dirty="0" err="1">
                <a:solidFill>
                  <a:schemeClr val="bg1">
                    <a:lumMod val="50000"/>
                  </a:schemeClr>
                </a:solidFill>
                <a:latin typeface="+mj-lt"/>
              </a:rPr>
              <a:t>Zureik</a:t>
            </a:r>
            <a:r>
              <a:rPr lang="fr-FR" sz="675" dirty="0">
                <a:solidFill>
                  <a:schemeClr val="bg1">
                    <a:lumMod val="50000"/>
                  </a:schemeClr>
                </a:solidFill>
                <a:latin typeface="+mj-lt"/>
              </a:rPr>
              <a:t> M et al. Use of </a:t>
            </a:r>
            <a:r>
              <a:rPr lang="fr-FR" sz="675" dirty="0" err="1">
                <a:solidFill>
                  <a:schemeClr val="bg1">
                    <a:lumMod val="50000"/>
                  </a:schemeClr>
                </a:solidFill>
                <a:latin typeface="+mj-lt"/>
              </a:rPr>
              <a:t>progestogens</a:t>
            </a:r>
            <a:r>
              <a:rPr lang="fr-FR" sz="675" dirty="0">
                <a:solidFill>
                  <a:schemeClr val="bg1">
                    <a:lumMod val="50000"/>
                  </a:schemeClr>
                </a:solidFill>
                <a:latin typeface="+mj-lt"/>
              </a:rPr>
              <a:t> and the </a:t>
            </a:r>
            <a:r>
              <a:rPr lang="fr-FR" sz="675" dirty="0" err="1">
                <a:solidFill>
                  <a:schemeClr val="bg1">
                    <a:lumMod val="50000"/>
                  </a:schemeClr>
                </a:solidFill>
                <a:latin typeface="+mj-lt"/>
              </a:rPr>
              <a:t>risk</a:t>
            </a:r>
            <a:r>
              <a:rPr lang="fr-FR" sz="675" dirty="0">
                <a:solidFill>
                  <a:schemeClr val="bg1">
                    <a:lumMod val="50000"/>
                  </a:schemeClr>
                </a:solidFill>
                <a:latin typeface="+mj-lt"/>
              </a:rPr>
              <a:t> of </a:t>
            </a:r>
            <a:r>
              <a:rPr lang="fr-FR" sz="675" dirty="0" err="1">
                <a:solidFill>
                  <a:schemeClr val="bg1">
                    <a:lumMod val="50000"/>
                  </a:schemeClr>
                </a:solidFill>
                <a:latin typeface="+mj-lt"/>
              </a:rPr>
              <a:t>intracranial</a:t>
            </a:r>
            <a:r>
              <a:rPr lang="fr-FR" sz="675" dirty="0">
                <a:solidFill>
                  <a:schemeClr val="bg1">
                    <a:lumMod val="50000"/>
                  </a:schemeClr>
                </a:solidFill>
                <a:latin typeface="+mj-lt"/>
              </a:rPr>
              <a:t> </a:t>
            </a:r>
            <a:r>
              <a:rPr lang="fr-FR" sz="675" dirty="0" err="1">
                <a:solidFill>
                  <a:schemeClr val="bg1">
                    <a:lumMod val="50000"/>
                  </a:schemeClr>
                </a:solidFill>
                <a:latin typeface="+mj-lt"/>
              </a:rPr>
              <a:t>meningioma</a:t>
            </a:r>
            <a:r>
              <a:rPr lang="fr-FR" sz="675" dirty="0">
                <a:solidFill>
                  <a:schemeClr val="bg1">
                    <a:lumMod val="50000"/>
                  </a:schemeClr>
                </a:solidFill>
                <a:latin typeface="+mj-lt"/>
              </a:rPr>
              <a:t>: national case-control </a:t>
            </a:r>
            <a:r>
              <a:rPr lang="fr-FR" sz="675" dirty="0" err="1">
                <a:solidFill>
                  <a:schemeClr val="bg1">
                    <a:lumMod val="50000"/>
                  </a:schemeClr>
                </a:solidFill>
                <a:latin typeface="+mj-lt"/>
              </a:rPr>
              <a:t>study</a:t>
            </a:r>
            <a:r>
              <a:rPr lang="fr-FR" sz="675" dirty="0">
                <a:solidFill>
                  <a:schemeClr val="bg1">
                    <a:lumMod val="50000"/>
                  </a:schemeClr>
                </a:solidFill>
                <a:latin typeface="+mj-lt"/>
              </a:rPr>
              <a:t> </a:t>
            </a:r>
            <a:r>
              <a:rPr lang="fr-FR" sz="675" i="1" dirty="0">
                <a:solidFill>
                  <a:schemeClr val="bg1">
                    <a:lumMod val="50000"/>
                  </a:schemeClr>
                </a:solidFill>
                <a:latin typeface="+mj-lt"/>
              </a:rPr>
              <a:t>BMJ </a:t>
            </a:r>
            <a:r>
              <a:rPr lang="fr-FR" sz="675" dirty="0">
                <a:solidFill>
                  <a:schemeClr val="bg1">
                    <a:lumMod val="50000"/>
                  </a:schemeClr>
                </a:solidFill>
                <a:latin typeface="+mj-lt"/>
              </a:rPr>
              <a:t>2024; 384 :e078078</a:t>
            </a:r>
          </a:p>
        </p:txBody>
      </p:sp>
      <p:pic>
        <p:nvPicPr>
          <p:cNvPr id="6" name="Image 5">
            <a:extLst>
              <a:ext uri="{FF2B5EF4-FFF2-40B4-BE49-F238E27FC236}">
                <a16:creationId xmlns:a16="http://schemas.microsoft.com/office/drawing/2014/main" id="{634CE829-CE62-AFAB-FA8A-79D2D42BF979}"/>
              </a:ext>
            </a:extLst>
          </p:cNvPr>
          <p:cNvPicPr>
            <a:picLocks noChangeAspect="1"/>
          </p:cNvPicPr>
          <p:nvPr/>
        </p:nvPicPr>
        <p:blipFill>
          <a:blip r:embed="rId2"/>
          <a:stretch>
            <a:fillRect/>
          </a:stretch>
        </p:blipFill>
        <p:spPr>
          <a:xfrm>
            <a:off x="281940" y="1729151"/>
            <a:ext cx="5056249" cy="2960066"/>
          </a:xfrm>
          <a:prstGeom prst="rect">
            <a:avLst/>
          </a:prstGeom>
        </p:spPr>
      </p:pic>
      <p:sp>
        <p:nvSpPr>
          <p:cNvPr id="7" name="Rectangle 6">
            <a:extLst>
              <a:ext uri="{FF2B5EF4-FFF2-40B4-BE49-F238E27FC236}">
                <a16:creationId xmlns:a16="http://schemas.microsoft.com/office/drawing/2014/main" id="{39E4AD65-E5C1-5339-17D9-3DF23C351923}"/>
              </a:ext>
            </a:extLst>
          </p:cNvPr>
          <p:cNvSpPr/>
          <p:nvPr/>
        </p:nvSpPr>
        <p:spPr>
          <a:xfrm>
            <a:off x="281940" y="2152650"/>
            <a:ext cx="5181601" cy="112014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8B0D0007-AB4F-42E1-FB45-FDFB029E12BB}"/>
              </a:ext>
            </a:extLst>
          </p:cNvPr>
          <p:cNvSpPr txBox="1"/>
          <p:nvPr/>
        </p:nvSpPr>
        <p:spPr>
          <a:xfrm>
            <a:off x="5516880" y="2435721"/>
            <a:ext cx="2377440" cy="738664"/>
          </a:xfrm>
          <a:prstGeom prst="rect">
            <a:avLst/>
          </a:prstGeom>
          <a:noFill/>
        </p:spPr>
        <p:txBody>
          <a:bodyPr wrap="square" lIns="27000" tIns="0" rIns="27000" bIns="0" rtlCol="0">
            <a:spAutoFit/>
          </a:bodyPr>
          <a:lstStyle/>
          <a:p>
            <a:r>
              <a:rPr lang="fr-FR" sz="1200" dirty="0">
                <a:solidFill>
                  <a:srgbClr val="C00000"/>
                </a:solidFill>
              </a:rPr>
              <a:t>L'utilisation prolongée de ces progestatifs augmente le risque de méningiome intracrânien </a:t>
            </a:r>
          </a:p>
        </p:txBody>
      </p:sp>
      <p:sp>
        <p:nvSpPr>
          <p:cNvPr id="9" name="ZoneTexte 8">
            <a:extLst>
              <a:ext uri="{FF2B5EF4-FFF2-40B4-BE49-F238E27FC236}">
                <a16:creationId xmlns:a16="http://schemas.microsoft.com/office/drawing/2014/main" id="{41821FD5-5793-8B6B-90C7-A295BB16D682}"/>
              </a:ext>
            </a:extLst>
          </p:cNvPr>
          <p:cNvSpPr txBox="1"/>
          <p:nvPr/>
        </p:nvSpPr>
        <p:spPr>
          <a:xfrm>
            <a:off x="5516880" y="3774106"/>
            <a:ext cx="2377440" cy="553998"/>
          </a:xfrm>
          <a:prstGeom prst="rect">
            <a:avLst/>
          </a:prstGeom>
          <a:noFill/>
        </p:spPr>
        <p:txBody>
          <a:bodyPr wrap="square" lIns="27000" tIns="0" rIns="27000" bIns="0" rtlCol="0">
            <a:spAutoFit/>
          </a:bodyPr>
          <a:lstStyle/>
          <a:p>
            <a:r>
              <a:rPr lang="fr-FR" sz="1200" dirty="0">
                <a:solidFill>
                  <a:srgbClr val="00B050"/>
                </a:solidFill>
              </a:rPr>
              <a:t>Pas de risque augmenté avec le SIU au LNG et la </a:t>
            </a:r>
            <a:r>
              <a:rPr lang="fr-FR" sz="1200" dirty="0" err="1">
                <a:solidFill>
                  <a:srgbClr val="00B050"/>
                </a:solidFill>
              </a:rPr>
              <a:t>dydrogestérone</a:t>
            </a:r>
            <a:r>
              <a:rPr lang="fr-FR" sz="1200" dirty="0">
                <a:solidFill>
                  <a:srgbClr val="00B050"/>
                </a:solidFill>
              </a:rPr>
              <a:t> </a:t>
            </a:r>
          </a:p>
        </p:txBody>
      </p:sp>
    </p:spTree>
    <p:extLst>
      <p:ext uri="{BB962C8B-B14F-4D97-AF65-F5344CB8AC3E}">
        <p14:creationId xmlns:p14="http://schemas.microsoft.com/office/powerpoint/2010/main" val="5987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F8A979-8B81-4534-A2D2-F14523D066FE}"/>
              </a:ext>
            </a:extLst>
          </p:cNvPr>
          <p:cNvSpPr>
            <a:spLocks noGrp="1"/>
          </p:cNvSpPr>
          <p:nvPr>
            <p:ph type="title"/>
          </p:nvPr>
        </p:nvSpPr>
        <p:spPr/>
        <p:txBody>
          <a:bodyPr>
            <a:noAutofit/>
          </a:bodyPr>
          <a:lstStyle/>
          <a:p>
            <a:r>
              <a:rPr lang="en-US" sz="2100" dirty="0"/>
              <a:t>Quelle place pour les </a:t>
            </a:r>
            <a:r>
              <a:rPr lang="en-US" sz="2100" dirty="0" err="1"/>
              <a:t>antagonistes</a:t>
            </a:r>
            <a:r>
              <a:rPr lang="en-US" sz="2100" dirty="0"/>
              <a:t> </a:t>
            </a:r>
            <a:r>
              <a:rPr lang="en-US" sz="2100" dirty="0" err="1"/>
              <a:t>oraux</a:t>
            </a:r>
            <a:r>
              <a:rPr lang="en-US" sz="2100" dirty="0"/>
              <a:t> de la GnRH?</a:t>
            </a:r>
            <a:br>
              <a:rPr lang="en-US" sz="2100" dirty="0"/>
            </a:br>
            <a:r>
              <a:rPr lang="en-US" sz="2100" dirty="0" err="1"/>
              <a:t>Comparatif</a:t>
            </a:r>
            <a:r>
              <a:rPr lang="en-US" sz="2100" dirty="0"/>
              <a:t> des </a:t>
            </a:r>
            <a:r>
              <a:rPr lang="en-US" sz="2100" dirty="0" err="1"/>
              <a:t>différents</a:t>
            </a:r>
            <a:r>
              <a:rPr lang="en-US" sz="2100" dirty="0"/>
              <a:t> </a:t>
            </a:r>
            <a:r>
              <a:rPr lang="en-US" sz="2100" dirty="0" err="1"/>
              <a:t>traitements</a:t>
            </a:r>
            <a:r>
              <a:rPr lang="en-US" sz="2100" dirty="0"/>
              <a:t> </a:t>
            </a:r>
            <a:r>
              <a:rPr lang="en-US" sz="2100" dirty="0" err="1"/>
              <a:t>médicaux</a:t>
            </a:r>
            <a:endParaRPr lang="en-US" sz="2100" dirty="0"/>
          </a:p>
        </p:txBody>
      </p:sp>
      <mc:AlternateContent xmlns:mc="http://schemas.openxmlformats.org/markup-compatibility/2006">
        <mc:Choice xmlns:a14="http://schemas.microsoft.com/office/drawing/2010/main" Requires="a14">
          <p:sp>
            <p:nvSpPr>
              <p:cNvPr id="20" name="ZoneTexte 19">
                <a:extLst>
                  <a:ext uri="{FF2B5EF4-FFF2-40B4-BE49-F238E27FC236}">
                    <a16:creationId xmlns:a16="http://schemas.microsoft.com/office/drawing/2014/main" id="{90F48100-4CE0-D679-E57E-AFB9514555DA}"/>
                  </a:ext>
                </a:extLst>
              </p:cNvPr>
              <p:cNvSpPr txBox="1"/>
              <p:nvPr/>
            </p:nvSpPr>
            <p:spPr>
              <a:xfrm>
                <a:off x="347531" y="5093344"/>
                <a:ext cx="2882020" cy="515398"/>
              </a:xfrm>
              <a:prstGeom prst="rect">
                <a:avLst/>
              </a:prstGeom>
              <a:noFill/>
            </p:spPr>
            <p:txBody>
              <a:bodyPr wrap="square" rtlCol="0">
                <a:spAutoFit/>
              </a:bodyPr>
              <a:lstStyle/>
              <a:p>
                <a14:m>
                  <m:oMath xmlns:m="http://schemas.openxmlformats.org/officeDocument/2006/math">
                    <m:r>
                      <a:rPr lang="en-US" sz="1200" b="1" i="1">
                        <a:solidFill>
                          <a:srgbClr val="006600"/>
                        </a:solidFill>
                        <a:latin typeface="Cambria Math" panose="02040503050406030204" pitchFamily="18" charset="0"/>
                      </a:rPr>
                      <m:t>🟢</m:t>
                    </m:r>
                  </m:oMath>
                </a14:m>
                <a:r>
                  <a:rPr lang="en-US" sz="1200" b="1" dirty="0">
                    <a:solidFill>
                      <a:srgbClr val="006600"/>
                    </a:solidFill>
                  </a:rPr>
                  <a:t>: </a:t>
                </a:r>
                <a:r>
                  <a:rPr lang="en-US" sz="1200" dirty="0" err="1"/>
                  <a:t>oui</a:t>
                </a:r>
                <a:endParaRPr lang="en-US" sz="1200" dirty="0"/>
              </a:p>
              <a:p>
                <a:r>
                  <a:rPr lang="en-US" sz="1500" dirty="0">
                    <a:solidFill>
                      <a:srgbClr val="575656"/>
                    </a:solidFill>
                  </a:rPr>
                  <a:t>❌</a:t>
                </a:r>
                <a:r>
                  <a:rPr lang="en-US" sz="1200" dirty="0"/>
                  <a:t>:non</a:t>
                </a:r>
              </a:p>
            </p:txBody>
          </p:sp>
        </mc:Choice>
        <mc:Fallback>
          <p:sp>
            <p:nvSpPr>
              <p:cNvPr id="20" name="ZoneTexte 19">
                <a:extLst>
                  <a:ext uri="{FF2B5EF4-FFF2-40B4-BE49-F238E27FC236}">
                    <a16:creationId xmlns:a16="http://schemas.microsoft.com/office/drawing/2014/main" id="{90F48100-4CE0-D679-E57E-AFB9514555DA}"/>
                  </a:ext>
                </a:extLst>
              </p:cNvPr>
              <p:cNvSpPr txBox="1">
                <a:spLocks noRot="1" noChangeAspect="1" noMove="1" noResize="1" noEditPoints="1" noAdjustHandles="1" noChangeArrowheads="1" noChangeShapeType="1" noTextEdit="1"/>
              </p:cNvSpPr>
              <p:nvPr/>
            </p:nvSpPr>
            <p:spPr>
              <a:xfrm>
                <a:off x="347531" y="5093344"/>
                <a:ext cx="2882020" cy="515398"/>
              </a:xfrm>
              <a:prstGeom prst="rect">
                <a:avLst/>
              </a:prstGeom>
              <a:blipFill>
                <a:blip r:embed="rId2"/>
                <a:stretch>
                  <a:fillRect l="-846" b="-1309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graphicFrame>
            <p:nvGraphicFramePr>
              <p:cNvPr id="15" name="Tableau 14">
                <a:extLst>
                  <a:ext uri="{FF2B5EF4-FFF2-40B4-BE49-F238E27FC236}">
                    <a16:creationId xmlns:a16="http://schemas.microsoft.com/office/drawing/2014/main" id="{785B4D1C-8D68-2C9D-3822-02DDB6B2F5F6}"/>
                  </a:ext>
                </a:extLst>
              </p:cNvPr>
              <p:cNvGraphicFramePr>
                <a:graphicFrameLocks noGrp="1"/>
              </p:cNvGraphicFramePr>
              <p:nvPr/>
            </p:nvGraphicFramePr>
            <p:xfrm>
              <a:off x="270511" y="1907758"/>
              <a:ext cx="8602979" cy="2892931"/>
            </p:xfrm>
            <a:graphic>
              <a:graphicData uri="http://schemas.openxmlformats.org/drawingml/2006/table">
                <a:tbl>
                  <a:tblPr>
                    <a:tableStyleId>{5C22544A-7EE6-4342-B048-85BDC9FD1C3A}</a:tableStyleId>
                  </a:tblPr>
                  <a:tblGrid>
                    <a:gridCol w="1607820">
                      <a:extLst>
                        <a:ext uri="{9D8B030D-6E8A-4147-A177-3AD203B41FA5}">
                          <a16:colId xmlns:a16="http://schemas.microsoft.com/office/drawing/2014/main" val="3325987290"/>
                        </a:ext>
                      </a:extLst>
                    </a:gridCol>
                    <a:gridCol w="706310">
                      <a:extLst>
                        <a:ext uri="{9D8B030D-6E8A-4147-A177-3AD203B41FA5}">
                          <a16:colId xmlns:a16="http://schemas.microsoft.com/office/drawing/2014/main" val="450691993"/>
                        </a:ext>
                      </a:extLst>
                    </a:gridCol>
                    <a:gridCol w="666462">
                      <a:extLst>
                        <a:ext uri="{9D8B030D-6E8A-4147-A177-3AD203B41FA5}">
                          <a16:colId xmlns:a16="http://schemas.microsoft.com/office/drawing/2014/main" val="3576579840"/>
                        </a:ext>
                      </a:extLst>
                    </a:gridCol>
                    <a:gridCol w="723182">
                      <a:extLst>
                        <a:ext uri="{9D8B030D-6E8A-4147-A177-3AD203B41FA5}">
                          <a16:colId xmlns:a16="http://schemas.microsoft.com/office/drawing/2014/main" val="816645773"/>
                        </a:ext>
                      </a:extLst>
                    </a:gridCol>
                    <a:gridCol w="687732">
                      <a:extLst>
                        <a:ext uri="{9D8B030D-6E8A-4147-A177-3AD203B41FA5}">
                          <a16:colId xmlns:a16="http://schemas.microsoft.com/office/drawing/2014/main" val="3856056247"/>
                        </a:ext>
                      </a:extLst>
                    </a:gridCol>
                    <a:gridCol w="832004">
                      <a:extLst>
                        <a:ext uri="{9D8B030D-6E8A-4147-A177-3AD203B41FA5}">
                          <a16:colId xmlns:a16="http://schemas.microsoft.com/office/drawing/2014/main" val="744702037"/>
                        </a:ext>
                      </a:extLst>
                    </a:gridCol>
                    <a:gridCol w="906780">
                      <a:extLst>
                        <a:ext uri="{9D8B030D-6E8A-4147-A177-3AD203B41FA5}">
                          <a16:colId xmlns:a16="http://schemas.microsoft.com/office/drawing/2014/main" val="374775473"/>
                        </a:ext>
                      </a:extLst>
                    </a:gridCol>
                    <a:gridCol w="807720">
                      <a:extLst>
                        <a:ext uri="{9D8B030D-6E8A-4147-A177-3AD203B41FA5}">
                          <a16:colId xmlns:a16="http://schemas.microsoft.com/office/drawing/2014/main" val="1429296258"/>
                        </a:ext>
                      </a:extLst>
                    </a:gridCol>
                    <a:gridCol w="693420">
                      <a:extLst>
                        <a:ext uri="{9D8B030D-6E8A-4147-A177-3AD203B41FA5}">
                          <a16:colId xmlns:a16="http://schemas.microsoft.com/office/drawing/2014/main" val="1861519543"/>
                        </a:ext>
                      </a:extLst>
                    </a:gridCol>
                    <a:gridCol w="971549">
                      <a:extLst>
                        <a:ext uri="{9D8B030D-6E8A-4147-A177-3AD203B41FA5}">
                          <a16:colId xmlns:a16="http://schemas.microsoft.com/office/drawing/2014/main" val="668345093"/>
                        </a:ext>
                      </a:extLst>
                    </a:gridCol>
                  </a:tblGrid>
                  <a:tr h="388110">
                    <a:tc>
                      <a:txBody>
                        <a:bodyPr/>
                        <a:lstStyle/>
                        <a:p>
                          <a:pPr algn="ctr" fontAlgn="b"/>
                          <a:endParaRPr lang="fr-FR" sz="1400" b="0"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err="1">
                              <a:solidFill>
                                <a:schemeClr val="bg1"/>
                              </a:solidFill>
                              <a:effectLst/>
                            </a:rPr>
                            <a:t>Relugolix</a:t>
                          </a:r>
                          <a:r>
                            <a:rPr lang="fr-FR" sz="1200" b="1" u="none" strike="noStrike" dirty="0">
                              <a:solidFill>
                                <a:schemeClr val="bg1"/>
                              </a:solidFill>
                              <a:effectLst/>
                            </a:rPr>
                            <a:t> TC</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DNG</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COP</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DSG</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i="0" u="none" strike="noStrike" dirty="0">
                              <a:solidFill>
                                <a:schemeClr val="bg1"/>
                              </a:solidFill>
                              <a:effectLst/>
                              <a:latin typeface="Calibri" panose="020F0502020204030204" pitchFamily="34" charset="0"/>
                            </a:rPr>
                            <a:t>DRSP</a:t>
                          </a:r>
                        </a:p>
                      </a:txBody>
                      <a:tcPr marL="7144" marR="7144" marT="7144" marB="0" anchor="b">
                        <a:solidFill>
                          <a:schemeClr val="tx2"/>
                        </a:solidFill>
                      </a:tcPr>
                    </a:tc>
                    <a:tc>
                      <a:txBody>
                        <a:bodyPr/>
                        <a:lstStyle/>
                        <a:p>
                          <a:pPr algn="ctr" fontAlgn="b"/>
                          <a:r>
                            <a:rPr lang="fr-FR" sz="1200" b="1" u="none" strike="noStrike" dirty="0">
                              <a:solidFill>
                                <a:schemeClr val="bg1"/>
                              </a:solidFill>
                              <a:effectLst/>
                            </a:rPr>
                            <a:t>Macro</a:t>
                          </a:r>
                        </a:p>
                        <a:p>
                          <a:pPr algn="ctr" fontAlgn="b"/>
                          <a:r>
                            <a:rPr lang="fr-FR" sz="1200" b="1" u="none" strike="noStrike" dirty="0">
                              <a:solidFill>
                                <a:schemeClr val="bg1"/>
                              </a:solidFill>
                              <a:effectLst/>
                            </a:rPr>
                            <a:t>progestatifs</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Agonistes GnRH</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SIU-LNG</a:t>
                          </a:r>
                        </a:p>
                        <a:p>
                          <a:pPr algn="ctr" fontAlgn="b"/>
                          <a:r>
                            <a:rPr lang="fr-FR" sz="1200" b="1" i="0" u="none" strike="noStrike" dirty="0">
                              <a:solidFill>
                                <a:schemeClr val="bg1"/>
                              </a:solidFill>
                              <a:effectLst/>
                              <a:latin typeface="Calibri" panose="020F0502020204030204" pitchFamily="34" charset="0"/>
                            </a:rPr>
                            <a:t>52 mg</a:t>
                          </a:r>
                        </a:p>
                      </a:txBody>
                      <a:tcPr marL="7144" marR="7144" marT="7144" marB="0" anchor="b">
                        <a:solidFill>
                          <a:schemeClr val="tx2"/>
                        </a:solidFill>
                      </a:tcPr>
                    </a:tc>
                    <a:tc>
                      <a:txBody>
                        <a:bodyPr/>
                        <a:lstStyle/>
                        <a:p>
                          <a:pPr algn="ctr" fontAlgn="b"/>
                          <a:r>
                            <a:rPr lang="fr-FR" sz="1200" b="1" u="none" strike="noStrike" dirty="0">
                              <a:solidFill>
                                <a:schemeClr val="bg1"/>
                              </a:solidFill>
                              <a:effectLst/>
                            </a:rPr>
                            <a:t>Implant Etonogestrel</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extLst>
                      <a:ext uri="{0D108BD9-81ED-4DB2-BD59-A6C34878D82A}">
                        <a16:rowId xmlns:a16="http://schemas.microsoft.com/office/drawing/2014/main" val="3918825765"/>
                      </a:ext>
                    </a:extLst>
                  </a:tr>
                  <a:tr h="298742">
                    <a:tc>
                      <a:txBody>
                        <a:bodyPr/>
                        <a:lstStyle/>
                        <a:p>
                          <a:pPr algn="ctr" fontAlgn="b"/>
                          <a:r>
                            <a:rPr lang="fr-FR" sz="1100" b="0" u="none" strike="noStrike" dirty="0">
                              <a:solidFill>
                                <a:schemeClr val="tx1">
                                  <a:lumMod val="50000"/>
                                </a:schemeClr>
                              </a:solidFill>
                              <a:effectLst/>
                            </a:rPr>
                            <a:t>AMM endométriose</a:t>
                          </a:r>
                        </a:p>
                      </a:txBody>
                      <a:tcPr marL="7144" marR="7144" marT="7144" marB="0" anchor="b">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685766"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685766"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14:m>
                            <m:oMath xmlns:m="http://schemas.openxmlformats.org/officeDocument/2006/math">
                              <m:r>
                                <a:rPr lang="fr-FR" sz="1100" b="0" i="0" smtClean="0">
                                  <a:solidFill>
                                    <a:srgbClr val="006600"/>
                                  </a:solidFill>
                                  <a:latin typeface="Cambria Math" panose="02040503050406030204" pitchFamily="18" charset="0"/>
                                </a:rPr>
                                <m:t>/</m:t>
                              </m:r>
                              <m:r>
                                <a:rPr lang="fr-FR" sz="1100" b="1" i="1" smtClean="0">
                                  <a:solidFill>
                                    <a:srgbClr val="006600"/>
                                  </a:solidFill>
                                  <a:latin typeface="Cambria Math" panose="02040503050406030204" pitchFamily="18" charset="0"/>
                                </a:rPr>
                                <m:t>🟢</m:t>
                              </m:r>
                            </m:oMath>
                          </a14:m>
                          <a:r>
                            <a:rPr lang="fr-FR" sz="1100" b="0" i="0" u="none" strike="noStrike" dirty="0">
                              <a:solidFill>
                                <a:srgbClr val="000000"/>
                              </a:solidFill>
                              <a:effectLst/>
                              <a:latin typeface="Calibri" panose="020F0502020204030204" pitchFamily="34" charset="0"/>
                            </a:rPr>
                            <a:t>*</a:t>
                          </a: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322566081"/>
                      </a:ext>
                    </a:extLst>
                  </a:tr>
                  <a:tr h="350021">
                    <a:tc>
                      <a:txBody>
                        <a:bodyPr/>
                        <a:lstStyle/>
                        <a:p>
                          <a:pPr algn="ctr" fontAlgn="b"/>
                          <a:r>
                            <a:rPr lang="fr-FR" sz="1100" b="0" u="none" strike="noStrike" dirty="0">
                              <a:solidFill>
                                <a:schemeClr val="tx1">
                                  <a:lumMod val="50000"/>
                                </a:schemeClr>
                              </a:solidFill>
                              <a:effectLst/>
                            </a:rPr>
                            <a:t>Utilisation long terme</a:t>
                          </a:r>
                          <a:endParaRPr lang="fr-FR" sz="1100" b="0" i="0" u="none" strike="noStrike" dirty="0">
                            <a:solidFill>
                              <a:schemeClr val="tx1">
                                <a:lumMod val="50000"/>
                              </a:schemeClr>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685766"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2727565818"/>
                      </a:ext>
                    </a:extLst>
                  </a:tr>
                  <a:tr h="304800">
                    <a:tc>
                      <a:txBody>
                        <a:bodyPr/>
                        <a:lstStyle/>
                        <a:p>
                          <a:pPr algn="ctr" fontAlgn="b"/>
                          <a:r>
                            <a:rPr lang="fr-FR" sz="1100" b="0" u="none" strike="noStrike" dirty="0">
                              <a:solidFill>
                                <a:schemeClr val="tx1">
                                  <a:lumMod val="50000"/>
                                </a:schemeClr>
                              </a:solidFill>
                              <a:effectLst/>
                            </a:rPr>
                            <a:t>Voie orale</a:t>
                          </a:r>
                          <a:endParaRPr lang="fr-FR" sz="1100" b="0" i="0" u="none" strike="noStrike" dirty="0">
                            <a:solidFill>
                              <a:schemeClr val="tx1">
                                <a:lumMod val="50000"/>
                              </a:schemeClr>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685766"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685766"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3738916066"/>
                      </a:ext>
                    </a:extLst>
                  </a:tr>
                  <a:tr h="327184">
                    <a:tc>
                      <a:txBody>
                        <a:bodyPr/>
                        <a:lstStyle/>
                        <a:p>
                          <a:pPr algn="ctr" fontAlgn="b"/>
                          <a:r>
                            <a:rPr lang="fr-FR" sz="1100" b="0" u="none" strike="noStrike" kern="1200" dirty="0" err="1">
                              <a:solidFill>
                                <a:schemeClr val="tx1">
                                  <a:lumMod val="50000"/>
                                </a:schemeClr>
                              </a:solidFill>
                              <a:effectLst/>
                              <a:latin typeface="+mn-lt"/>
                              <a:ea typeface="+mn-ea"/>
                              <a:cs typeface="+mn-cs"/>
                            </a:rPr>
                            <a:t>Add</a:t>
                          </a:r>
                          <a:r>
                            <a:rPr lang="fr-FR" sz="1100" b="0" u="none" strike="noStrike" kern="1200" dirty="0">
                              <a:solidFill>
                                <a:schemeClr val="tx1">
                                  <a:lumMod val="50000"/>
                                </a:schemeClr>
                              </a:solidFill>
                              <a:effectLst/>
                              <a:latin typeface="+mn-lt"/>
                              <a:ea typeface="+mn-ea"/>
                              <a:cs typeface="+mn-cs"/>
                            </a:rPr>
                            <a:t> back associée dans même prise</a:t>
                          </a:r>
                        </a:p>
                      </a:txBody>
                      <a:tcPr marL="7144" marR="7144" marT="7144" marB="0" anchor="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2269583112"/>
                      </a:ext>
                    </a:extLst>
                  </a:tr>
                  <a:tr h="304800">
                    <a:tc>
                      <a:txBody>
                        <a:bodyPr/>
                        <a:lstStyle/>
                        <a:p>
                          <a:pPr algn="ctr" fontAlgn="b"/>
                          <a:r>
                            <a:rPr lang="fr-FR" sz="1100" b="0" u="none" strike="noStrike" kern="1200" dirty="0">
                              <a:solidFill>
                                <a:schemeClr val="tx1">
                                  <a:lumMod val="50000"/>
                                </a:schemeClr>
                              </a:solidFill>
                              <a:effectLst/>
                              <a:latin typeface="+mn-lt"/>
                              <a:ea typeface="+mn-ea"/>
                              <a:cs typeface="+mn-cs"/>
                            </a:rPr>
                            <a:t>AMM effet contraceptif</a:t>
                          </a:r>
                        </a:p>
                      </a:txBody>
                      <a:tcPr marL="7144" marR="7144" marT="7144" marB="0" anchor="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3660790039"/>
                      </a:ext>
                    </a:extLst>
                  </a:tr>
                  <a:tr h="487204">
                    <a:tc>
                      <a:txBody>
                        <a:bodyPr/>
                        <a:lstStyle/>
                        <a:p>
                          <a:pPr algn="ctr" fontAlgn="b"/>
                          <a:r>
                            <a:rPr lang="fr-FR" sz="1100" b="0" u="none" strike="noStrike" kern="1200" dirty="0">
                              <a:solidFill>
                                <a:schemeClr val="tx1">
                                  <a:lumMod val="50000"/>
                                </a:schemeClr>
                              </a:solidFill>
                              <a:effectLst/>
                              <a:latin typeface="+mn-lt"/>
                              <a:ea typeface="+mn-ea"/>
                              <a:cs typeface="+mn-cs"/>
                            </a:rPr>
                            <a:t>Recommandations CNGOF 2017 (ligne de traitement)</a:t>
                          </a:r>
                        </a:p>
                      </a:txBody>
                      <a:tcPr marL="7144" marR="7144" marT="7144" marB="0" anchor="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 xmlns:m="http://schemas.openxmlformats.org/officeDocument/2006/math">
                              <m:r>
                                <m:rPr>
                                  <m:nor/>
                                </m:rPr>
                                <a:rPr lang="fr-FR" sz="1100" b="0" i="0" u="none" strike="noStrike" kern="1200" dirty="0" smtClean="0">
                                  <a:solidFill>
                                    <a:srgbClr val="000000"/>
                                  </a:solidFill>
                                  <a:effectLst/>
                                  <a:latin typeface="Cambria Math" panose="02040503050406030204" pitchFamily="18" charset="0"/>
                                  <a:ea typeface="+mn-ea"/>
                                  <a:cs typeface="+mn-cs"/>
                                </a:rPr>
                                <m:t>NA</m:t>
                              </m:r>
                              <m:r>
                                <m:rPr>
                                  <m:nor/>
                                </m:rPr>
                                <a:rPr lang="fr-FR" sz="1100" b="0" i="0" u="none" strike="noStrike" kern="1200" dirty="0" smtClean="0">
                                  <a:solidFill>
                                    <a:srgbClr val="000000"/>
                                  </a:solidFill>
                                  <a:effectLst/>
                                  <a:latin typeface="Cambria Math" panose="02040503050406030204" pitchFamily="18" charset="0"/>
                                  <a:ea typeface="+mn-ea"/>
                                  <a:cs typeface="+mn-cs"/>
                                </a:rPr>
                                <m:t> (</m:t>
                              </m:r>
                              <m:r>
                                <m:rPr>
                                  <m:nor/>
                                </m:rPr>
                                <a:rPr lang="fr-FR" sz="1100" b="0" i="0" u="none" strike="noStrike" kern="1200" dirty="0" smtClean="0">
                                  <a:solidFill>
                                    <a:srgbClr val="000000"/>
                                  </a:solidFill>
                                  <a:effectLst/>
                                  <a:latin typeface="Calibri" panose="020F0502020204030204" pitchFamily="34" charset="0"/>
                                  <a:ea typeface="+mn-ea"/>
                                  <a:cs typeface="+mn-cs"/>
                                </a:rPr>
                                <m:t>2è</m:t>
                              </m:r>
                              <m:r>
                                <m:rPr>
                                  <m:nor/>
                                </m:rPr>
                                <a:rPr lang="fr-FR" sz="1100" b="0" i="0" u="none" strike="noStrike" kern="1200" baseline="30000" dirty="0" smtClean="0">
                                  <a:solidFill>
                                    <a:srgbClr val="000000"/>
                                  </a:solidFill>
                                  <a:effectLst/>
                                  <a:latin typeface="Calibri" panose="020F0502020204030204" pitchFamily="34" charset="0"/>
                                  <a:ea typeface="+mn-ea"/>
                                  <a:cs typeface="+mn-cs"/>
                                </a:rPr>
                                <m:t>me</m:t>
                              </m:r>
                            </m:oMath>
                          </a14:m>
                          <a:r>
                            <a:rPr lang="fr-FR" sz="1100" b="0" i="0" u="none" strike="noStrike" kern="1200" dirty="0">
                              <a:solidFill>
                                <a:srgbClr val="000000"/>
                              </a:solidFill>
                              <a:effectLst/>
                              <a:latin typeface="Calibri" panose="020F0502020204030204" pitchFamily="34" charset="0"/>
                              <a:ea typeface="+mn-ea"/>
                              <a:cs typeface="+mn-cs"/>
                            </a:rPr>
                            <a:t>)</a:t>
                          </a: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 xmlns:m="http://schemas.openxmlformats.org/officeDocument/2006/math">
                              <m:r>
                                <a:rPr lang="fr-FR" sz="1100" b="1" i="1" smtClean="0">
                                  <a:solidFill>
                                    <a:srgbClr val="006600"/>
                                  </a:solidFill>
                                  <a:latin typeface="Cambria Math" panose="02040503050406030204" pitchFamily="18" charset="0"/>
                                </a:rPr>
                                <m:t>🟢</m:t>
                              </m:r>
                            </m:oMath>
                          </a14:m>
                          <a:r>
                            <a:rPr lang="fr-FR" sz="1100" b="0" i="0" u="none" strike="noStrike" dirty="0">
                              <a:solidFill>
                                <a:srgbClr val="000000"/>
                              </a:solidFill>
                              <a:effectLst/>
                              <a:latin typeface="Calibri" panose="020F0502020204030204" pitchFamily="34" charset="0"/>
                            </a:rPr>
                            <a:t> (2</a:t>
                          </a:r>
                          <a:r>
                            <a:rPr lang="fr-FR" sz="1100" b="0" i="0" u="none" strike="noStrike" baseline="30000" dirty="0">
                              <a:solidFill>
                                <a:srgbClr val="000000"/>
                              </a:solidFill>
                              <a:effectLst/>
                              <a:latin typeface="Calibri" panose="020F0502020204030204" pitchFamily="34" charset="0"/>
                            </a:rPr>
                            <a:t>ème)</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 xmlns:m="http://schemas.openxmlformats.org/officeDocument/2006/math">
                              <m:r>
                                <a:rPr lang="fr-FR" sz="1100" b="1" i="1" smtClean="0">
                                  <a:solidFill>
                                    <a:srgbClr val="006600"/>
                                  </a:solidFill>
                                  <a:latin typeface="Cambria Math" panose="02040503050406030204" pitchFamily="18" charset="0"/>
                                </a:rPr>
                                <m:t>🟢</m:t>
                              </m:r>
                            </m:oMath>
                          </a14:m>
                          <a:r>
                            <a:rPr lang="fr-FR" sz="1100" b="0" i="0" u="none" strike="noStrike" dirty="0">
                              <a:solidFill>
                                <a:srgbClr val="000000"/>
                              </a:solidFill>
                              <a:effectLst/>
                              <a:latin typeface="Calibri" panose="020F0502020204030204" pitchFamily="34" charset="0"/>
                            </a:rPr>
                            <a:t>(1</a:t>
                          </a:r>
                          <a:r>
                            <a:rPr lang="fr-FR" sz="1100" b="0" i="0" u="none" strike="noStrike" baseline="30000" dirty="0">
                              <a:solidFill>
                                <a:srgbClr val="000000"/>
                              </a:solidFill>
                              <a:effectLst/>
                              <a:latin typeface="Calibri" panose="020F0502020204030204" pitchFamily="34" charset="0"/>
                            </a:rPr>
                            <a:t>ère</a:t>
                          </a:r>
                          <a:r>
                            <a:rPr lang="fr-FR" sz="1100" b="0" i="0" u="none" strike="noStrike" dirty="0">
                              <a:solidFill>
                                <a:srgbClr val="000000"/>
                              </a:solidFill>
                              <a:effectLst/>
                              <a:latin typeface="Calibri" panose="020F0502020204030204" pitchFamily="34" charset="0"/>
                            </a:rPr>
                            <a:t>)</a:t>
                          </a: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 xmlns:m="http://schemas.openxmlformats.org/officeDocument/2006/math">
                              <m:r>
                                <a:rPr lang="fr-FR" sz="1100" b="1" i="1" smtClean="0">
                                  <a:solidFill>
                                    <a:srgbClr val="006600"/>
                                  </a:solidFill>
                                  <a:latin typeface="Cambria Math" panose="02040503050406030204" pitchFamily="18" charset="0"/>
                                </a:rPr>
                                <m:t>🟢</m:t>
                              </m:r>
                            </m:oMath>
                          </a14:m>
                          <a:r>
                            <a:rPr lang="fr-FR" sz="1100" b="0" i="0" u="none" strike="noStrike" dirty="0">
                              <a:solidFill>
                                <a:srgbClr val="000000"/>
                              </a:solidFill>
                              <a:effectLst/>
                              <a:latin typeface="Calibri" panose="020F0502020204030204" pitchFamily="34" charset="0"/>
                            </a:rPr>
                            <a:t>(2</a:t>
                          </a:r>
                          <a:r>
                            <a:rPr lang="fr-FR" sz="1100" b="0" i="0" u="none" strike="noStrike" baseline="30000" dirty="0">
                              <a:solidFill>
                                <a:srgbClr val="000000"/>
                              </a:solidFill>
                              <a:effectLst/>
                              <a:latin typeface="Calibri" panose="020F0502020204030204" pitchFamily="34" charset="0"/>
                            </a:rPr>
                            <a:t>ème</a:t>
                          </a:r>
                          <a:r>
                            <a:rPr lang="fr-FR" sz="1100" b="0" i="0" u="none" strike="noStrike" dirty="0">
                              <a:solidFill>
                                <a:srgbClr val="000000"/>
                              </a:solidFill>
                              <a:effectLst/>
                              <a:latin typeface="Calibri" panose="020F0502020204030204" pitchFamily="34" charset="0"/>
                            </a:rPr>
                            <a:t>)</a:t>
                          </a: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 xmlns:m="http://schemas.openxmlformats.org/officeDocument/2006/math">
                              <m:r>
                                <a:rPr lang="fr-FR" sz="1100" b="0" i="0" u="none" strike="noStrike" kern="1200" smtClean="0">
                                  <a:solidFill>
                                    <a:srgbClr val="000000"/>
                                  </a:solidFill>
                                  <a:effectLst/>
                                  <a:latin typeface="Cambria Math" panose="02040503050406030204" pitchFamily="18" charset="0"/>
                                  <a:ea typeface="+mn-ea"/>
                                  <a:cs typeface="+mn-cs"/>
                                </a:rPr>
                                <m:t>🟢</m:t>
                              </m:r>
                              <m:r>
                                <a:rPr lang="fr-FR" sz="1100" b="0" i="0" u="none" strike="noStrike" kern="1200" smtClean="0">
                                  <a:solidFill>
                                    <a:srgbClr val="000000"/>
                                  </a:solidFill>
                                  <a:effectLst/>
                                  <a:latin typeface="Cambria Math" panose="02040503050406030204" pitchFamily="18" charset="0"/>
                                  <a:ea typeface="+mn-ea"/>
                                  <a:cs typeface="+mn-cs"/>
                                </a:rPr>
                                <m:t> </m:t>
                              </m:r>
                              <m:r>
                                <m:rPr>
                                  <m:sty m:val="p"/>
                                </m:rPr>
                                <a:rPr lang="fr-FR" sz="1100" b="0" i="0" u="none" strike="noStrike" kern="1200" smtClean="0">
                                  <a:solidFill>
                                    <a:srgbClr val="000000"/>
                                  </a:solidFill>
                                  <a:effectLst/>
                                  <a:latin typeface="Cambria Math" panose="02040503050406030204" pitchFamily="18" charset="0"/>
                                  <a:ea typeface="+mn-ea"/>
                                  <a:cs typeface="+mn-cs"/>
                                </a:rPr>
                                <m:t>si</m:t>
                              </m:r>
                            </m:oMath>
                          </a14:m>
                          <a:r>
                            <a:rPr lang="fr-FR" sz="1100" b="0" i="0" u="none" strike="noStrike" kern="1200" dirty="0">
                              <a:solidFill>
                                <a:srgbClr val="000000"/>
                              </a:solidFill>
                              <a:effectLst/>
                              <a:latin typeface="Calibri" panose="020F0502020204030204" pitchFamily="34" charset="0"/>
                              <a:ea typeface="+mn-ea"/>
                              <a:cs typeface="+mn-cs"/>
                            </a:rPr>
                            <a:t>+ ABT </a:t>
                          </a:r>
                          <a:r>
                            <a:rPr lang="fr-FR" sz="1100" b="0" i="0" u="none" strike="noStrike" dirty="0">
                              <a:solidFill>
                                <a:srgbClr val="000000"/>
                              </a:solidFill>
                              <a:effectLst/>
                              <a:latin typeface="Calibri" panose="020F0502020204030204" pitchFamily="34" charset="0"/>
                            </a:rPr>
                            <a:t>(2</a:t>
                          </a:r>
                          <a:r>
                            <a:rPr lang="fr-FR" sz="1100" b="0" i="0" u="none" strike="noStrike" baseline="30000" dirty="0">
                              <a:solidFill>
                                <a:srgbClr val="000000"/>
                              </a:solidFill>
                              <a:effectLst/>
                              <a:latin typeface="Calibri" panose="020F0502020204030204" pitchFamily="34" charset="0"/>
                            </a:rPr>
                            <a:t>ème</a:t>
                          </a:r>
                          <a:r>
                            <a:rPr lang="fr-FR" sz="1100" b="0" i="0" u="none" strike="noStrike" dirty="0">
                              <a:solidFill>
                                <a:srgbClr val="000000"/>
                              </a:solidFill>
                              <a:effectLst/>
                              <a:latin typeface="Calibri" panose="020F0502020204030204" pitchFamily="34" charset="0"/>
                            </a:rPr>
                            <a:t>)</a:t>
                          </a: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 xmlns:m="http://schemas.openxmlformats.org/officeDocument/2006/math">
                              <m:r>
                                <a:rPr lang="fr-FR" sz="1100" b="1" i="1" smtClean="0">
                                  <a:solidFill>
                                    <a:srgbClr val="006600"/>
                                  </a:solidFill>
                                  <a:latin typeface="Cambria Math" panose="02040503050406030204" pitchFamily="18" charset="0"/>
                                </a:rPr>
                                <m:t>🟢</m:t>
                              </m:r>
                              <m:r>
                                <a:rPr lang="fr-FR" sz="1100" b="1" i="1" smtClean="0">
                                  <a:solidFill>
                                    <a:srgbClr val="006600"/>
                                  </a:solidFill>
                                  <a:latin typeface="Cambria Math" panose="02040503050406030204" pitchFamily="18" charset="0"/>
                                </a:rPr>
                                <m:t>(</m:t>
                              </m:r>
                            </m:oMath>
                          </a14:m>
                          <a:r>
                            <a:rPr lang="fr-FR" sz="1100" b="0" i="0" u="none" strike="noStrike" dirty="0">
                              <a:solidFill>
                                <a:srgbClr val="000000"/>
                              </a:solidFill>
                              <a:effectLst/>
                              <a:latin typeface="Calibri" panose="020F0502020204030204" pitchFamily="34" charset="0"/>
                            </a:rPr>
                            <a:t>1</a:t>
                          </a:r>
                          <a:r>
                            <a:rPr lang="fr-FR" sz="1100" b="0" i="0" u="none" strike="noStrike" baseline="30000" dirty="0">
                              <a:solidFill>
                                <a:srgbClr val="000000"/>
                              </a:solidFill>
                              <a:effectLst/>
                              <a:latin typeface="Calibri" panose="020F0502020204030204" pitchFamily="34" charset="0"/>
                            </a:rPr>
                            <a:t>ère</a:t>
                          </a:r>
                          <a:r>
                            <a:rPr lang="fr-FR" sz="1100" b="0" i="0" u="none" strike="noStrike" dirty="0">
                              <a:solidFill>
                                <a:srgbClr val="000000"/>
                              </a:solidFill>
                              <a:effectLst/>
                              <a:latin typeface="Calibri" panose="020F0502020204030204" pitchFamily="34" charset="0"/>
                            </a:rPr>
                            <a:t>)</a:t>
                          </a: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 xmlns:m="http://schemas.openxmlformats.org/officeDocument/2006/math">
                              <m:r>
                                <a:rPr lang="fr-FR" sz="1100" b="1" i="1" smtClean="0">
                                  <a:solidFill>
                                    <a:srgbClr val="006600"/>
                                  </a:solidFill>
                                  <a:latin typeface="Cambria Math" panose="02040503050406030204" pitchFamily="18" charset="0"/>
                                </a:rPr>
                                <m:t>🟢</m:t>
                              </m:r>
                            </m:oMath>
                          </a14:m>
                          <a:r>
                            <a:rPr lang="fr-FR" sz="1100" b="0" i="0" u="none" strike="noStrike" dirty="0">
                              <a:solidFill>
                                <a:srgbClr val="000000"/>
                              </a:solidFill>
                              <a:effectLst/>
                              <a:latin typeface="Calibri" panose="020F0502020204030204" pitchFamily="34" charset="0"/>
                            </a:rPr>
                            <a:t>(2</a:t>
                          </a:r>
                          <a:r>
                            <a:rPr lang="fr-FR" sz="1100" b="0" i="0" u="none" strike="noStrike" baseline="30000" dirty="0">
                              <a:solidFill>
                                <a:srgbClr val="000000"/>
                              </a:solidFill>
                              <a:effectLst/>
                              <a:latin typeface="Calibri" panose="020F0502020204030204" pitchFamily="34" charset="0"/>
                            </a:rPr>
                            <a:t>ème</a:t>
                          </a:r>
                          <a:r>
                            <a:rPr lang="fr-FR" sz="1100" b="0" i="0" u="none" strike="noStrike" dirty="0">
                              <a:solidFill>
                                <a:srgbClr val="000000"/>
                              </a:solidFill>
                              <a:effectLst/>
                              <a:latin typeface="Calibri" panose="020F0502020204030204" pitchFamily="34" charset="0"/>
                            </a:rPr>
                            <a:t>)</a:t>
                          </a:r>
                        </a:p>
                      </a:txBody>
                      <a:tcPr marL="7144" marR="7144" marT="7144" marB="0" anchor="ctr">
                        <a:solidFill>
                          <a:schemeClr val="accent1">
                            <a:lumMod val="20000"/>
                            <a:lumOff val="80000"/>
                          </a:schemeClr>
                        </a:solidFill>
                      </a:tcPr>
                    </a:tc>
                    <a:extLst>
                      <a:ext uri="{0D108BD9-81ED-4DB2-BD59-A6C34878D82A}">
                        <a16:rowId xmlns:a16="http://schemas.microsoft.com/office/drawing/2014/main" val="3297553262"/>
                      </a:ext>
                    </a:extLst>
                  </a:tr>
                  <a:tr h="356346">
                    <a:tc>
                      <a:txBody>
                        <a:bodyPr/>
                        <a:lstStyle/>
                        <a:p>
                          <a:pPr algn="ctr" fontAlgn="b"/>
                          <a:r>
                            <a:rPr lang="fr-FR" sz="1100" b="0" u="none" strike="noStrike" kern="1200" dirty="0">
                              <a:solidFill>
                                <a:schemeClr val="tx1">
                                  <a:lumMod val="50000"/>
                                </a:schemeClr>
                              </a:solidFill>
                              <a:effectLst/>
                              <a:latin typeface="+mn-lt"/>
                              <a:ea typeface="+mn-ea"/>
                              <a:cs typeface="+mn-cs"/>
                            </a:rPr>
                            <a:t>Remboursement</a:t>
                          </a:r>
                        </a:p>
                      </a:txBody>
                      <a:tcPr marL="7144" marR="7144" marT="7144" marB="0" anchor="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 xmlns:m="http://schemas.openxmlformats.org/officeDocument/2006/math">
                              <m:r>
                                <a:rPr lang="fr-FR" sz="1100" b="1" i="1" smtClean="0">
                                  <a:solidFill>
                                    <a:srgbClr val="006600"/>
                                  </a:solidFill>
                                  <a:latin typeface="Cambria Math" panose="02040503050406030204" pitchFamily="18" charset="0"/>
                                </a:rPr>
                                <m:t>🟢</m:t>
                              </m:r>
                            </m:oMath>
                          </a14:m>
                          <a:r>
                            <a:rPr lang="fr-FR" sz="1100" b="0" i="0" u="none" strike="noStrike" dirty="0">
                              <a:solidFill>
                                <a:srgbClr val="000000"/>
                              </a:solidFill>
                              <a:effectLst/>
                              <a:latin typeface="Calibri" panose="020F0502020204030204" pitchFamily="34" charset="0"/>
                            </a:rPr>
                            <a:t> /</a:t>
                          </a: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000000"/>
                              </a:solidFill>
                              <a:effectLst/>
                              <a:latin typeface="Calibri" panose="020F0502020204030204" pitchFamily="34" charset="0"/>
                            </a:rPr>
                            <a:t>2G / autres</a:t>
                          </a: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685766"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100" b="1" i="1" smtClean="0">
                                    <a:solidFill>
                                      <a:srgbClr val="006600"/>
                                    </a:solidFill>
                                    <a:latin typeface="Cambria Math" panose="02040503050406030204" pitchFamily="18" charset="0"/>
                                  </a:rPr>
                                  <m:t>🟢</m:t>
                                </m:r>
                              </m:oMath>
                            </m:oMathPara>
                          </a14:m>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3577086397"/>
                      </a:ext>
                    </a:extLst>
                  </a:tr>
                </a:tbl>
              </a:graphicData>
            </a:graphic>
          </p:graphicFrame>
        </mc:Choice>
        <mc:Fallback>
          <p:graphicFrame>
            <p:nvGraphicFramePr>
              <p:cNvPr id="15" name="Tableau 14">
                <a:extLst>
                  <a:ext uri="{FF2B5EF4-FFF2-40B4-BE49-F238E27FC236}">
                    <a16:creationId xmlns:a16="http://schemas.microsoft.com/office/drawing/2014/main" id="{785B4D1C-8D68-2C9D-3822-02DDB6B2F5F6}"/>
                  </a:ext>
                </a:extLst>
              </p:cNvPr>
              <p:cNvGraphicFramePr>
                <a:graphicFrameLocks noGrp="1"/>
              </p:cNvGraphicFramePr>
              <p:nvPr/>
            </p:nvGraphicFramePr>
            <p:xfrm>
              <a:off x="270511" y="1907758"/>
              <a:ext cx="8602979" cy="2892931"/>
            </p:xfrm>
            <a:graphic>
              <a:graphicData uri="http://schemas.openxmlformats.org/drawingml/2006/table">
                <a:tbl>
                  <a:tblPr>
                    <a:tableStyleId>{5C22544A-7EE6-4342-B048-85BDC9FD1C3A}</a:tableStyleId>
                  </a:tblPr>
                  <a:tblGrid>
                    <a:gridCol w="1607820">
                      <a:extLst>
                        <a:ext uri="{9D8B030D-6E8A-4147-A177-3AD203B41FA5}">
                          <a16:colId xmlns:a16="http://schemas.microsoft.com/office/drawing/2014/main" val="3325987290"/>
                        </a:ext>
                      </a:extLst>
                    </a:gridCol>
                    <a:gridCol w="706310">
                      <a:extLst>
                        <a:ext uri="{9D8B030D-6E8A-4147-A177-3AD203B41FA5}">
                          <a16:colId xmlns:a16="http://schemas.microsoft.com/office/drawing/2014/main" val="450691993"/>
                        </a:ext>
                      </a:extLst>
                    </a:gridCol>
                    <a:gridCol w="666462">
                      <a:extLst>
                        <a:ext uri="{9D8B030D-6E8A-4147-A177-3AD203B41FA5}">
                          <a16:colId xmlns:a16="http://schemas.microsoft.com/office/drawing/2014/main" val="3576579840"/>
                        </a:ext>
                      </a:extLst>
                    </a:gridCol>
                    <a:gridCol w="723182">
                      <a:extLst>
                        <a:ext uri="{9D8B030D-6E8A-4147-A177-3AD203B41FA5}">
                          <a16:colId xmlns:a16="http://schemas.microsoft.com/office/drawing/2014/main" val="816645773"/>
                        </a:ext>
                      </a:extLst>
                    </a:gridCol>
                    <a:gridCol w="687732">
                      <a:extLst>
                        <a:ext uri="{9D8B030D-6E8A-4147-A177-3AD203B41FA5}">
                          <a16:colId xmlns:a16="http://schemas.microsoft.com/office/drawing/2014/main" val="3856056247"/>
                        </a:ext>
                      </a:extLst>
                    </a:gridCol>
                    <a:gridCol w="832004">
                      <a:extLst>
                        <a:ext uri="{9D8B030D-6E8A-4147-A177-3AD203B41FA5}">
                          <a16:colId xmlns:a16="http://schemas.microsoft.com/office/drawing/2014/main" val="744702037"/>
                        </a:ext>
                      </a:extLst>
                    </a:gridCol>
                    <a:gridCol w="906780">
                      <a:extLst>
                        <a:ext uri="{9D8B030D-6E8A-4147-A177-3AD203B41FA5}">
                          <a16:colId xmlns:a16="http://schemas.microsoft.com/office/drawing/2014/main" val="374775473"/>
                        </a:ext>
                      </a:extLst>
                    </a:gridCol>
                    <a:gridCol w="807720">
                      <a:extLst>
                        <a:ext uri="{9D8B030D-6E8A-4147-A177-3AD203B41FA5}">
                          <a16:colId xmlns:a16="http://schemas.microsoft.com/office/drawing/2014/main" val="1429296258"/>
                        </a:ext>
                      </a:extLst>
                    </a:gridCol>
                    <a:gridCol w="693420">
                      <a:extLst>
                        <a:ext uri="{9D8B030D-6E8A-4147-A177-3AD203B41FA5}">
                          <a16:colId xmlns:a16="http://schemas.microsoft.com/office/drawing/2014/main" val="1861519543"/>
                        </a:ext>
                      </a:extLst>
                    </a:gridCol>
                    <a:gridCol w="971549">
                      <a:extLst>
                        <a:ext uri="{9D8B030D-6E8A-4147-A177-3AD203B41FA5}">
                          <a16:colId xmlns:a16="http://schemas.microsoft.com/office/drawing/2014/main" val="668345093"/>
                        </a:ext>
                      </a:extLst>
                    </a:gridCol>
                  </a:tblGrid>
                  <a:tr h="388110">
                    <a:tc>
                      <a:txBody>
                        <a:bodyPr/>
                        <a:lstStyle/>
                        <a:p>
                          <a:pPr algn="ctr" fontAlgn="b"/>
                          <a:endParaRPr lang="fr-FR" sz="1400" b="0"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err="1">
                              <a:solidFill>
                                <a:schemeClr val="bg1"/>
                              </a:solidFill>
                              <a:effectLst/>
                            </a:rPr>
                            <a:t>Relugolix</a:t>
                          </a:r>
                          <a:r>
                            <a:rPr lang="fr-FR" sz="1200" b="1" u="none" strike="noStrike" dirty="0">
                              <a:solidFill>
                                <a:schemeClr val="bg1"/>
                              </a:solidFill>
                              <a:effectLst/>
                            </a:rPr>
                            <a:t> TC</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DNG</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COP</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DSG</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i="0" u="none" strike="noStrike" dirty="0">
                              <a:solidFill>
                                <a:schemeClr val="bg1"/>
                              </a:solidFill>
                              <a:effectLst/>
                              <a:latin typeface="Calibri" panose="020F0502020204030204" pitchFamily="34" charset="0"/>
                            </a:rPr>
                            <a:t>DRSP</a:t>
                          </a:r>
                        </a:p>
                      </a:txBody>
                      <a:tcPr marL="7144" marR="7144" marT="7144" marB="0" anchor="b">
                        <a:solidFill>
                          <a:schemeClr val="tx2"/>
                        </a:solidFill>
                      </a:tcPr>
                    </a:tc>
                    <a:tc>
                      <a:txBody>
                        <a:bodyPr/>
                        <a:lstStyle/>
                        <a:p>
                          <a:pPr algn="ctr" fontAlgn="b"/>
                          <a:r>
                            <a:rPr lang="fr-FR" sz="1200" b="1" u="none" strike="noStrike" dirty="0">
                              <a:solidFill>
                                <a:schemeClr val="bg1"/>
                              </a:solidFill>
                              <a:effectLst/>
                            </a:rPr>
                            <a:t>Macro</a:t>
                          </a:r>
                        </a:p>
                        <a:p>
                          <a:pPr algn="ctr" fontAlgn="b"/>
                          <a:r>
                            <a:rPr lang="fr-FR" sz="1200" b="1" u="none" strike="noStrike" dirty="0">
                              <a:solidFill>
                                <a:schemeClr val="bg1"/>
                              </a:solidFill>
                              <a:effectLst/>
                            </a:rPr>
                            <a:t>progestatifs</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Agonistes GnRH</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tc>
                      <a:txBody>
                        <a:bodyPr/>
                        <a:lstStyle/>
                        <a:p>
                          <a:pPr algn="ctr" fontAlgn="b"/>
                          <a:r>
                            <a:rPr lang="fr-FR" sz="1200" b="1" u="none" strike="noStrike" dirty="0">
                              <a:solidFill>
                                <a:schemeClr val="bg1"/>
                              </a:solidFill>
                              <a:effectLst/>
                            </a:rPr>
                            <a:t>SIU-LNG</a:t>
                          </a:r>
                        </a:p>
                        <a:p>
                          <a:pPr algn="ctr" fontAlgn="b"/>
                          <a:r>
                            <a:rPr lang="fr-FR" sz="1200" b="1" i="0" u="none" strike="noStrike" dirty="0">
                              <a:solidFill>
                                <a:schemeClr val="bg1"/>
                              </a:solidFill>
                              <a:effectLst/>
                              <a:latin typeface="Calibri" panose="020F0502020204030204" pitchFamily="34" charset="0"/>
                            </a:rPr>
                            <a:t>52 mg</a:t>
                          </a:r>
                        </a:p>
                      </a:txBody>
                      <a:tcPr marL="7144" marR="7144" marT="7144" marB="0" anchor="b">
                        <a:solidFill>
                          <a:schemeClr val="tx2"/>
                        </a:solidFill>
                      </a:tcPr>
                    </a:tc>
                    <a:tc>
                      <a:txBody>
                        <a:bodyPr/>
                        <a:lstStyle/>
                        <a:p>
                          <a:pPr algn="ctr" fontAlgn="b"/>
                          <a:r>
                            <a:rPr lang="fr-FR" sz="1200" b="1" u="none" strike="noStrike" dirty="0">
                              <a:solidFill>
                                <a:schemeClr val="bg1"/>
                              </a:solidFill>
                              <a:effectLst/>
                            </a:rPr>
                            <a:t>Implant Etonogestrel</a:t>
                          </a:r>
                          <a:endParaRPr lang="fr-FR" sz="1200" b="1" i="0" u="none" strike="noStrike" dirty="0">
                            <a:solidFill>
                              <a:schemeClr val="bg1"/>
                            </a:solidFill>
                            <a:effectLst/>
                            <a:latin typeface="Calibri" panose="020F0502020204030204" pitchFamily="34" charset="0"/>
                          </a:endParaRPr>
                        </a:p>
                      </a:txBody>
                      <a:tcPr marL="7144" marR="7144" marT="7144" marB="0" anchor="b">
                        <a:solidFill>
                          <a:schemeClr val="tx2"/>
                        </a:solidFill>
                      </a:tcPr>
                    </a:tc>
                    <a:extLst>
                      <a:ext uri="{0D108BD9-81ED-4DB2-BD59-A6C34878D82A}">
                        <a16:rowId xmlns:a16="http://schemas.microsoft.com/office/drawing/2014/main" val="3918825765"/>
                      </a:ext>
                    </a:extLst>
                  </a:tr>
                  <a:tr h="298742">
                    <a:tc>
                      <a:txBody>
                        <a:bodyPr/>
                        <a:lstStyle/>
                        <a:p>
                          <a:pPr algn="ctr" fontAlgn="b"/>
                          <a:r>
                            <a:rPr lang="fr-FR" sz="1100" b="0" u="none" strike="noStrike" dirty="0">
                              <a:solidFill>
                                <a:schemeClr val="tx1">
                                  <a:lumMod val="50000"/>
                                </a:schemeClr>
                              </a:solidFill>
                              <a:effectLst/>
                            </a:rPr>
                            <a:t>AMM endométriose</a:t>
                          </a:r>
                        </a:p>
                      </a:txBody>
                      <a:tcPr marL="7144" marR="7144" marT="7144" marB="0" anchor="b">
                        <a:solidFill>
                          <a:schemeClr val="accent1">
                            <a:lumMod val="20000"/>
                            <a:lumOff val="80000"/>
                          </a:schemeClr>
                        </a:solidFill>
                      </a:tcPr>
                    </a:tc>
                    <a:tc>
                      <a:txBody>
                        <a:bodyPr/>
                        <a:lstStyle/>
                        <a:p>
                          <a:endParaRPr lang="fr-FR"/>
                        </a:p>
                      </a:txBody>
                      <a:tcPr marL="7144" marR="7144" marT="7144" marB="0" anchor="ctr">
                        <a:blipFill>
                          <a:blip r:embed="rId3"/>
                          <a:stretch>
                            <a:fillRect l="-228448" t="-136735" r="-891379" b="-771429"/>
                          </a:stretch>
                        </a:blipFill>
                      </a:tcPr>
                    </a:tc>
                    <a:tc>
                      <a:txBody>
                        <a:bodyPr/>
                        <a:lstStyle/>
                        <a:p>
                          <a:endParaRPr lang="fr-FR"/>
                        </a:p>
                      </a:txBody>
                      <a:tcPr marL="7144" marR="7144" marT="7144" marB="0" anchor="ctr">
                        <a:blipFill>
                          <a:blip r:embed="rId3"/>
                          <a:stretch>
                            <a:fillRect l="-349541" t="-136735" r="-848624" b="-771429"/>
                          </a:stretch>
                        </a:blip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685766"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endParaRPr lang="fr-FR"/>
                        </a:p>
                      </a:txBody>
                      <a:tcPr marL="7144" marR="7144" marT="7144" marB="0" anchor="ctr">
                        <a:blipFill>
                          <a:blip r:embed="rId3"/>
                          <a:stretch>
                            <a:fillRect l="-575839" t="-136735" r="-273826" b="-771429"/>
                          </a:stretch>
                        </a:blipFill>
                      </a:tcPr>
                    </a:tc>
                    <a:tc>
                      <a:txBody>
                        <a:bodyPr/>
                        <a:lstStyle/>
                        <a:p>
                          <a:endParaRPr lang="fr-FR"/>
                        </a:p>
                      </a:txBody>
                      <a:tcPr marL="7144" marR="7144" marT="7144" marB="0" anchor="ctr">
                        <a:blipFill>
                          <a:blip r:embed="rId3"/>
                          <a:stretch>
                            <a:fillRect l="-757143" t="-136735" r="-206767" b="-771429"/>
                          </a:stretch>
                        </a:blip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322566081"/>
                      </a:ext>
                    </a:extLst>
                  </a:tr>
                  <a:tr h="350021">
                    <a:tc>
                      <a:txBody>
                        <a:bodyPr/>
                        <a:lstStyle/>
                        <a:p>
                          <a:pPr algn="ctr" fontAlgn="b"/>
                          <a:r>
                            <a:rPr lang="fr-FR" sz="1100" b="0" u="none" strike="noStrike" dirty="0">
                              <a:solidFill>
                                <a:schemeClr val="tx1">
                                  <a:lumMod val="50000"/>
                                </a:schemeClr>
                              </a:solidFill>
                              <a:effectLst/>
                            </a:rPr>
                            <a:t>Utilisation long terme</a:t>
                          </a:r>
                          <a:endParaRPr lang="fr-FR" sz="1100" b="0" i="0" u="none" strike="noStrike" dirty="0">
                            <a:solidFill>
                              <a:schemeClr val="tx1">
                                <a:lumMod val="50000"/>
                              </a:schemeClr>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endParaRPr lang="fr-FR"/>
                        </a:p>
                      </a:txBody>
                      <a:tcPr marL="7144" marR="7144" marT="7144" marB="0" anchor="ctr">
                        <a:blipFill>
                          <a:blip r:embed="rId3"/>
                          <a:stretch>
                            <a:fillRect l="-228448" t="-200000" r="-891379" b="-551724"/>
                          </a:stretch>
                        </a:blipFill>
                      </a:tcPr>
                    </a:tc>
                    <a:tc>
                      <a:txBody>
                        <a:bodyPr/>
                        <a:lstStyle/>
                        <a:p>
                          <a:endParaRPr lang="fr-FR"/>
                        </a:p>
                      </a:txBody>
                      <a:tcPr marL="7144" marR="7144" marT="7144" marB="0" anchor="ctr">
                        <a:blipFill>
                          <a:blip r:embed="rId3"/>
                          <a:stretch>
                            <a:fillRect l="-349541" t="-200000" r="-848624" b="-551724"/>
                          </a:stretch>
                        </a:blipFill>
                      </a:tcPr>
                    </a:tc>
                    <a:tc>
                      <a:txBody>
                        <a:bodyPr/>
                        <a:lstStyle/>
                        <a:p>
                          <a:endParaRPr lang="fr-FR"/>
                        </a:p>
                      </a:txBody>
                      <a:tcPr marL="7144" marR="7144" marT="7144" marB="0" anchor="ctr">
                        <a:blipFill>
                          <a:blip r:embed="rId3"/>
                          <a:stretch>
                            <a:fillRect l="-411765" t="-200000" r="-677311" b="-551724"/>
                          </a:stretch>
                        </a:blipFill>
                      </a:tcPr>
                    </a:tc>
                    <a:tc>
                      <a:txBody>
                        <a:bodyPr/>
                        <a:lstStyle/>
                        <a:p>
                          <a:endParaRPr lang="fr-FR"/>
                        </a:p>
                      </a:txBody>
                      <a:tcPr marL="7144" marR="7144" marT="7144" marB="0" anchor="ctr">
                        <a:blipFill>
                          <a:blip r:embed="rId3"/>
                          <a:stretch>
                            <a:fillRect l="-538938" t="-200000" r="-613274" b="-551724"/>
                          </a:stretch>
                        </a:blipFill>
                      </a:tcPr>
                    </a:tc>
                    <a:tc>
                      <a:txBody>
                        <a:bodyPr/>
                        <a:lstStyle/>
                        <a:p>
                          <a:endParaRPr lang="fr-FR"/>
                        </a:p>
                      </a:txBody>
                      <a:tcPr marL="7144" marR="7144" marT="7144" marB="0" anchor="ctr">
                        <a:blipFill>
                          <a:blip r:embed="rId3"/>
                          <a:stretch>
                            <a:fillRect l="-530882" t="-200000" r="-409559" b="-551724"/>
                          </a:stretch>
                        </a:blip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endParaRPr lang="fr-FR"/>
                        </a:p>
                      </a:txBody>
                      <a:tcPr marL="7144" marR="7144" marT="7144" marB="0" anchor="ctr">
                        <a:blipFill>
                          <a:blip r:embed="rId3"/>
                          <a:stretch>
                            <a:fillRect l="-1000000" t="-200000" r="-141228" b="-551724"/>
                          </a:stretch>
                        </a:blipFill>
                      </a:tcPr>
                    </a:tc>
                    <a:tc>
                      <a:txBody>
                        <a:bodyPr/>
                        <a:lstStyle/>
                        <a:p>
                          <a:endParaRPr lang="fr-FR"/>
                        </a:p>
                      </a:txBody>
                      <a:tcPr marL="7144" marR="7144" marT="7144" marB="0" anchor="ctr">
                        <a:blipFill>
                          <a:blip r:embed="rId3"/>
                          <a:stretch>
                            <a:fillRect l="-788679" t="-200000" r="-1258" b="-551724"/>
                          </a:stretch>
                        </a:blipFill>
                      </a:tcPr>
                    </a:tc>
                    <a:extLst>
                      <a:ext uri="{0D108BD9-81ED-4DB2-BD59-A6C34878D82A}">
                        <a16:rowId xmlns:a16="http://schemas.microsoft.com/office/drawing/2014/main" val="2727565818"/>
                      </a:ext>
                    </a:extLst>
                  </a:tr>
                  <a:tr h="304800">
                    <a:tc>
                      <a:txBody>
                        <a:bodyPr/>
                        <a:lstStyle/>
                        <a:p>
                          <a:pPr algn="ctr" fontAlgn="b"/>
                          <a:r>
                            <a:rPr lang="fr-FR" sz="1100" b="0" u="none" strike="noStrike" dirty="0">
                              <a:solidFill>
                                <a:schemeClr val="tx1">
                                  <a:lumMod val="50000"/>
                                </a:schemeClr>
                              </a:solidFill>
                              <a:effectLst/>
                            </a:rPr>
                            <a:t>Voie orale</a:t>
                          </a:r>
                          <a:endParaRPr lang="fr-FR" sz="1100" b="0" i="0" u="none" strike="noStrike" dirty="0">
                            <a:solidFill>
                              <a:schemeClr val="tx1">
                                <a:lumMod val="50000"/>
                              </a:schemeClr>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endParaRPr lang="fr-FR"/>
                        </a:p>
                      </a:txBody>
                      <a:tcPr marL="7144" marR="7144" marT="7144" marB="0" anchor="ctr">
                        <a:blipFill>
                          <a:blip r:embed="rId3"/>
                          <a:stretch>
                            <a:fillRect l="-228448" t="-348000" r="-891379" b="-540000"/>
                          </a:stretch>
                        </a:blipFill>
                      </a:tcPr>
                    </a:tc>
                    <a:tc>
                      <a:txBody>
                        <a:bodyPr/>
                        <a:lstStyle/>
                        <a:p>
                          <a:endParaRPr lang="fr-FR"/>
                        </a:p>
                      </a:txBody>
                      <a:tcPr marL="7144" marR="7144" marT="7144" marB="0" anchor="ctr">
                        <a:blipFill>
                          <a:blip r:embed="rId3"/>
                          <a:stretch>
                            <a:fillRect l="-349541" t="-348000" r="-848624" b="-540000"/>
                          </a:stretch>
                        </a:blipFill>
                      </a:tcPr>
                    </a:tc>
                    <a:tc>
                      <a:txBody>
                        <a:bodyPr/>
                        <a:lstStyle/>
                        <a:p>
                          <a:endParaRPr lang="fr-FR"/>
                        </a:p>
                      </a:txBody>
                      <a:tcPr marL="7144" marR="7144" marT="7144" marB="0" anchor="ctr">
                        <a:blipFill>
                          <a:blip r:embed="rId3"/>
                          <a:stretch>
                            <a:fillRect l="-411765" t="-348000" r="-677311" b="-540000"/>
                          </a:stretch>
                        </a:blipFill>
                      </a:tcPr>
                    </a:tc>
                    <a:tc>
                      <a:txBody>
                        <a:bodyPr/>
                        <a:lstStyle/>
                        <a:p>
                          <a:endParaRPr lang="fr-FR"/>
                        </a:p>
                      </a:txBody>
                      <a:tcPr marL="7144" marR="7144" marT="7144" marB="0" anchor="ctr">
                        <a:blipFill>
                          <a:blip r:embed="rId3"/>
                          <a:stretch>
                            <a:fillRect l="-538938" t="-348000" r="-613274" b="-540000"/>
                          </a:stretch>
                        </a:blipFill>
                      </a:tcPr>
                    </a:tc>
                    <a:tc>
                      <a:txBody>
                        <a:bodyPr/>
                        <a:lstStyle/>
                        <a:p>
                          <a:endParaRPr lang="fr-FR"/>
                        </a:p>
                      </a:txBody>
                      <a:tcPr marL="7144" marR="7144" marT="7144" marB="0" anchor="ctr">
                        <a:blipFill>
                          <a:blip r:embed="rId3"/>
                          <a:stretch>
                            <a:fillRect l="-530882" t="-348000" r="-409559" b="-540000"/>
                          </a:stretch>
                        </a:blipFill>
                      </a:tcPr>
                    </a:tc>
                    <a:tc>
                      <a:txBody>
                        <a:bodyPr/>
                        <a:lstStyle/>
                        <a:p>
                          <a:endParaRPr lang="fr-FR"/>
                        </a:p>
                      </a:txBody>
                      <a:tcPr marL="7144" marR="7144" marT="7144" marB="0" anchor="ctr">
                        <a:blipFill>
                          <a:blip r:embed="rId3"/>
                          <a:stretch>
                            <a:fillRect l="-575839" t="-348000" r="-273826" b="-540000"/>
                          </a:stretch>
                        </a:blip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algn="ctr" fontAlgn="b"/>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3738916066"/>
                      </a:ext>
                    </a:extLst>
                  </a:tr>
                  <a:tr h="342424">
                    <a:tc>
                      <a:txBody>
                        <a:bodyPr/>
                        <a:lstStyle/>
                        <a:p>
                          <a:pPr algn="ctr" fontAlgn="b"/>
                          <a:r>
                            <a:rPr lang="fr-FR" sz="1100" b="0" u="none" strike="noStrike" kern="1200" dirty="0" err="1">
                              <a:solidFill>
                                <a:schemeClr val="tx1">
                                  <a:lumMod val="50000"/>
                                </a:schemeClr>
                              </a:solidFill>
                              <a:effectLst/>
                              <a:latin typeface="+mn-lt"/>
                              <a:ea typeface="+mn-ea"/>
                              <a:cs typeface="+mn-cs"/>
                            </a:rPr>
                            <a:t>Add</a:t>
                          </a:r>
                          <a:r>
                            <a:rPr lang="fr-FR" sz="1100" b="0" u="none" strike="noStrike" kern="1200" dirty="0">
                              <a:solidFill>
                                <a:schemeClr val="tx1">
                                  <a:lumMod val="50000"/>
                                </a:schemeClr>
                              </a:solidFill>
                              <a:effectLst/>
                              <a:latin typeface="+mn-lt"/>
                              <a:ea typeface="+mn-ea"/>
                              <a:cs typeface="+mn-cs"/>
                            </a:rPr>
                            <a:t> back associée dans même prise</a:t>
                          </a:r>
                        </a:p>
                      </a:txBody>
                      <a:tcPr marL="7144" marR="7144" marT="7144" marB="0" anchor="b">
                        <a:solidFill>
                          <a:schemeClr val="accent1">
                            <a:lumMod val="20000"/>
                            <a:lumOff val="80000"/>
                          </a:schemeClr>
                        </a:solidFill>
                      </a:tcPr>
                    </a:tc>
                    <a:tc>
                      <a:txBody>
                        <a:bodyPr/>
                        <a:lstStyle/>
                        <a:p>
                          <a:endParaRPr lang="fr-FR"/>
                        </a:p>
                      </a:txBody>
                      <a:tcPr marL="7144" marR="7144" marT="7144" marB="0" anchor="ctr">
                        <a:blipFill>
                          <a:blip r:embed="rId3"/>
                          <a:stretch>
                            <a:fillRect l="-228448" t="-400000" r="-891379" b="-382143"/>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dirty="0">
                              <a:solidFill>
                                <a:srgbClr val="575656"/>
                              </a:solidFill>
                              <a:effectLst/>
                              <a:latin typeface="Calibri" panose="020F0502020204030204" pitchFamily="34" charset="0"/>
                            </a:rPr>
                            <a:t>NA</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extLst>
                      <a:ext uri="{0D108BD9-81ED-4DB2-BD59-A6C34878D82A}">
                        <a16:rowId xmlns:a16="http://schemas.microsoft.com/office/drawing/2014/main" val="2269583112"/>
                      </a:ext>
                    </a:extLst>
                  </a:tr>
                  <a:tr h="342424">
                    <a:tc>
                      <a:txBody>
                        <a:bodyPr/>
                        <a:lstStyle/>
                        <a:p>
                          <a:pPr algn="ctr" fontAlgn="b"/>
                          <a:r>
                            <a:rPr lang="fr-FR" sz="1100" b="0" u="none" strike="noStrike" kern="1200" dirty="0">
                              <a:solidFill>
                                <a:schemeClr val="tx1">
                                  <a:lumMod val="50000"/>
                                </a:schemeClr>
                              </a:solidFill>
                              <a:effectLst/>
                              <a:latin typeface="+mn-lt"/>
                              <a:ea typeface="+mn-ea"/>
                              <a:cs typeface="+mn-cs"/>
                            </a:rPr>
                            <a:t>AMM effet contraceptif</a:t>
                          </a:r>
                        </a:p>
                      </a:txBody>
                      <a:tcPr marL="7144" marR="7144" marT="7144" marB="0" anchor="b">
                        <a:solidFill>
                          <a:schemeClr val="accent1">
                            <a:lumMod val="20000"/>
                            <a:lumOff val="80000"/>
                          </a:schemeClr>
                        </a:solidFill>
                      </a:tcPr>
                    </a:tc>
                    <a:tc>
                      <a:txBody>
                        <a:bodyPr/>
                        <a:lstStyle/>
                        <a:p>
                          <a:endParaRPr lang="fr-FR"/>
                        </a:p>
                      </a:txBody>
                      <a:tcPr marL="7144" marR="7144" marT="7144" marB="0" anchor="ctr">
                        <a:blipFill>
                          <a:blip r:embed="rId3"/>
                          <a:stretch>
                            <a:fillRect l="-228448" t="-500000" r="-891379" b="-282143"/>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endParaRPr lang="fr-FR"/>
                        </a:p>
                      </a:txBody>
                      <a:tcPr marL="7144" marR="7144" marT="7144" marB="0" anchor="ctr">
                        <a:blipFill>
                          <a:blip r:embed="rId3"/>
                          <a:stretch>
                            <a:fillRect l="-411765" t="-500000" r="-677311" b="-282143"/>
                          </a:stretch>
                        </a:blipFill>
                      </a:tcPr>
                    </a:tc>
                    <a:tc>
                      <a:txBody>
                        <a:bodyPr/>
                        <a:lstStyle/>
                        <a:p>
                          <a:endParaRPr lang="fr-FR"/>
                        </a:p>
                      </a:txBody>
                      <a:tcPr marL="7144" marR="7144" marT="7144" marB="0" anchor="ctr">
                        <a:blipFill>
                          <a:blip r:embed="rId3"/>
                          <a:stretch>
                            <a:fillRect l="-538938" t="-500000" r="-613274" b="-282143"/>
                          </a:stretch>
                        </a:blipFill>
                      </a:tcPr>
                    </a:tc>
                    <a:tc>
                      <a:txBody>
                        <a:bodyPr/>
                        <a:lstStyle/>
                        <a:p>
                          <a:endParaRPr lang="fr-FR"/>
                        </a:p>
                      </a:txBody>
                      <a:tcPr marL="7144" marR="7144" marT="7144" marB="0" anchor="ctr">
                        <a:blipFill>
                          <a:blip r:embed="rId3"/>
                          <a:stretch>
                            <a:fillRect l="-530882" t="-500000" r="-409559" b="-282143"/>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endParaRPr lang="fr-FR"/>
                        </a:p>
                      </a:txBody>
                      <a:tcPr marL="7144" marR="7144" marT="7144" marB="0" anchor="ctr">
                        <a:blipFill>
                          <a:blip r:embed="rId3"/>
                          <a:stretch>
                            <a:fillRect l="-1000000" t="-500000" r="-141228" b="-282143"/>
                          </a:stretch>
                        </a:blipFill>
                      </a:tcPr>
                    </a:tc>
                    <a:tc>
                      <a:txBody>
                        <a:bodyPr/>
                        <a:lstStyle/>
                        <a:p>
                          <a:endParaRPr lang="fr-FR"/>
                        </a:p>
                      </a:txBody>
                      <a:tcPr marL="7144" marR="7144" marT="7144" marB="0" anchor="ctr">
                        <a:blipFill>
                          <a:blip r:embed="rId3"/>
                          <a:stretch>
                            <a:fillRect l="-788679" t="-500000" r="-1258" b="-282143"/>
                          </a:stretch>
                        </a:blipFill>
                      </a:tcPr>
                    </a:tc>
                    <a:extLst>
                      <a:ext uri="{0D108BD9-81ED-4DB2-BD59-A6C34878D82A}">
                        <a16:rowId xmlns:a16="http://schemas.microsoft.com/office/drawing/2014/main" val="3660790039"/>
                      </a:ext>
                    </a:extLst>
                  </a:tr>
                  <a:tr h="510064">
                    <a:tc>
                      <a:txBody>
                        <a:bodyPr/>
                        <a:lstStyle/>
                        <a:p>
                          <a:pPr algn="ctr" fontAlgn="b"/>
                          <a:r>
                            <a:rPr lang="fr-FR" sz="1100" b="0" u="none" strike="noStrike" kern="1200" dirty="0">
                              <a:solidFill>
                                <a:schemeClr val="tx1">
                                  <a:lumMod val="50000"/>
                                </a:schemeClr>
                              </a:solidFill>
                              <a:effectLst/>
                              <a:latin typeface="+mn-lt"/>
                              <a:ea typeface="+mn-ea"/>
                              <a:cs typeface="+mn-cs"/>
                            </a:rPr>
                            <a:t>Recommandations CNGOF 2017 (ligne de traitement)</a:t>
                          </a:r>
                        </a:p>
                      </a:txBody>
                      <a:tcPr marL="7144" marR="7144" marT="7144" marB="0" anchor="b">
                        <a:solidFill>
                          <a:schemeClr val="accent1">
                            <a:lumMod val="20000"/>
                            <a:lumOff val="80000"/>
                          </a:schemeClr>
                        </a:solidFill>
                      </a:tcPr>
                    </a:tc>
                    <a:tc>
                      <a:txBody>
                        <a:bodyPr/>
                        <a:lstStyle/>
                        <a:p>
                          <a:endParaRPr lang="fr-FR"/>
                        </a:p>
                      </a:txBody>
                      <a:tcPr marL="7144" marR="7144" marT="7144" marB="0" anchor="ctr">
                        <a:blipFill>
                          <a:blip r:embed="rId3"/>
                          <a:stretch>
                            <a:fillRect l="-228448" t="-400000" r="-891379" b="-88095"/>
                          </a:stretch>
                        </a:blipFill>
                      </a:tcPr>
                    </a:tc>
                    <a:tc>
                      <a:txBody>
                        <a:bodyPr/>
                        <a:lstStyle/>
                        <a:p>
                          <a:endParaRPr lang="fr-FR"/>
                        </a:p>
                      </a:txBody>
                      <a:tcPr marL="7144" marR="7144" marT="7144" marB="0" anchor="ctr">
                        <a:blipFill>
                          <a:blip r:embed="rId3"/>
                          <a:stretch>
                            <a:fillRect l="-349541" t="-400000" r="-848624" b="-88095"/>
                          </a:stretch>
                        </a:blipFill>
                      </a:tcPr>
                    </a:tc>
                    <a:tc>
                      <a:txBody>
                        <a:bodyPr/>
                        <a:lstStyle/>
                        <a:p>
                          <a:endParaRPr lang="fr-FR"/>
                        </a:p>
                      </a:txBody>
                      <a:tcPr marL="7144" marR="7144" marT="7144" marB="0" anchor="ctr">
                        <a:blipFill>
                          <a:blip r:embed="rId3"/>
                          <a:stretch>
                            <a:fillRect l="-411765" t="-400000" r="-677311" b="-88095"/>
                          </a:stretch>
                        </a:blipFill>
                      </a:tcPr>
                    </a:tc>
                    <a:tc>
                      <a:txBody>
                        <a:bodyPr/>
                        <a:lstStyle/>
                        <a:p>
                          <a:endParaRPr lang="fr-FR"/>
                        </a:p>
                      </a:txBody>
                      <a:tcPr marL="7144" marR="7144" marT="7144" marB="0" anchor="ctr">
                        <a:blipFill>
                          <a:blip r:embed="rId3"/>
                          <a:stretch>
                            <a:fillRect l="-538938" t="-400000" r="-613274" b="-88095"/>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endParaRPr lang="fr-FR"/>
                        </a:p>
                      </a:txBody>
                      <a:tcPr marL="7144" marR="7144" marT="7144" marB="0" anchor="ctr">
                        <a:blipFill>
                          <a:blip r:embed="rId3"/>
                          <a:stretch>
                            <a:fillRect l="-757143" t="-400000" r="-206767" b="-88095"/>
                          </a:stretch>
                        </a:blipFill>
                      </a:tcPr>
                    </a:tc>
                    <a:tc>
                      <a:txBody>
                        <a:bodyPr/>
                        <a:lstStyle/>
                        <a:p>
                          <a:endParaRPr lang="fr-FR"/>
                        </a:p>
                      </a:txBody>
                      <a:tcPr marL="7144" marR="7144" marT="7144" marB="0" anchor="ctr">
                        <a:blipFill>
                          <a:blip r:embed="rId3"/>
                          <a:stretch>
                            <a:fillRect l="-1000000" t="-400000" r="-141228" b="-88095"/>
                          </a:stretch>
                        </a:blipFill>
                      </a:tcPr>
                    </a:tc>
                    <a:tc>
                      <a:txBody>
                        <a:bodyPr/>
                        <a:lstStyle/>
                        <a:p>
                          <a:endParaRPr lang="fr-FR"/>
                        </a:p>
                      </a:txBody>
                      <a:tcPr marL="7144" marR="7144" marT="7144" marB="0" anchor="ctr">
                        <a:blipFill>
                          <a:blip r:embed="rId3"/>
                          <a:stretch>
                            <a:fillRect l="-788679" t="-400000" r="-1258" b="-88095"/>
                          </a:stretch>
                        </a:blipFill>
                      </a:tcPr>
                    </a:tc>
                    <a:extLst>
                      <a:ext uri="{0D108BD9-81ED-4DB2-BD59-A6C34878D82A}">
                        <a16:rowId xmlns:a16="http://schemas.microsoft.com/office/drawing/2014/main" val="3297553262"/>
                      </a:ext>
                    </a:extLst>
                  </a:tr>
                  <a:tr h="356346">
                    <a:tc>
                      <a:txBody>
                        <a:bodyPr/>
                        <a:lstStyle/>
                        <a:p>
                          <a:pPr algn="ctr" fontAlgn="b"/>
                          <a:r>
                            <a:rPr lang="fr-FR" sz="1100" b="0" u="none" strike="noStrike" kern="1200" dirty="0">
                              <a:solidFill>
                                <a:schemeClr val="tx1">
                                  <a:lumMod val="50000"/>
                                </a:schemeClr>
                              </a:solidFill>
                              <a:effectLst/>
                              <a:latin typeface="+mn-lt"/>
                              <a:ea typeface="+mn-ea"/>
                              <a:cs typeface="+mn-cs"/>
                            </a:rPr>
                            <a:t>Remboursement</a:t>
                          </a:r>
                        </a:p>
                      </a:txBody>
                      <a:tcPr marL="7144" marR="7144" marT="7144" marB="0" anchor="b">
                        <a:solidFill>
                          <a:schemeClr val="accent1">
                            <a:lumMod val="20000"/>
                            <a:lumOff val="80000"/>
                          </a:schemeClr>
                        </a:solidFill>
                      </a:tcPr>
                    </a:tc>
                    <a:tc>
                      <a:txBody>
                        <a:bodyPr/>
                        <a:lstStyle/>
                        <a:p>
                          <a:endParaRPr lang="fr-FR"/>
                        </a:p>
                      </a:txBody>
                      <a:tcPr marL="7144" marR="7144" marT="7144" marB="0" anchor="ctr">
                        <a:blipFill>
                          <a:blip r:embed="rId3"/>
                          <a:stretch>
                            <a:fillRect l="-228448" t="-711864" r="-891379" b="-25424"/>
                          </a:stretch>
                        </a:blipFill>
                      </a:tcPr>
                    </a:tc>
                    <a:tc>
                      <a:txBody>
                        <a:bodyPr/>
                        <a:lstStyle/>
                        <a:p>
                          <a:endParaRPr lang="fr-FR"/>
                        </a:p>
                      </a:txBody>
                      <a:tcPr marL="7144" marR="7144" marT="7144" marB="0" anchor="ctr">
                        <a:blipFill>
                          <a:blip r:embed="rId3"/>
                          <a:stretch>
                            <a:fillRect l="-349541" t="-711864" r="-848624" b="-25424"/>
                          </a:stretch>
                        </a:blipFill>
                      </a:tcPr>
                    </a:tc>
                    <a:tc>
                      <a:txBody>
                        <a:bodyPr/>
                        <a:lstStyle/>
                        <a:p>
                          <a:endParaRPr lang="fr-FR"/>
                        </a:p>
                      </a:txBody>
                      <a:tcPr marL="7144" marR="7144" marT="7144" marB="0" anchor="ctr">
                        <a:blipFill>
                          <a:blip r:embed="rId3"/>
                          <a:stretch>
                            <a:fillRect l="-411765" t="-711864" r="-677311" b="-25424"/>
                          </a:stretch>
                        </a:blipFill>
                      </a:tcPr>
                    </a:tc>
                    <a:tc>
                      <a:txBody>
                        <a:bodyPr/>
                        <a:lstStyle/>
                        <a:p>
                          <a:endParaRPr lang="fr-FR"/>
                        </a:p>
                      </a:txBody>
                      <a:tcPr marL="7144" marR="7144" marT="7144" marB="0" anchor="ctr">
                        <a:blipFill>
                          <a:blip r:embed="rId3"/>
                          <a:stretch>
                            <a:fillRect l="-538938" t="-711864" r="-613274" b="-25424"/>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solidFill>
                                <a:srgbClr val="575656"/>
                              </a:solidFill>
                            </a:rPr>
                            <a:t>❌</a:t>
                          </a:r>
                          <a:endParaRPr lang="fr-FR" sz="1100" b="0" i="0" u="none" strike="noStrike" dirty="0">
                            <a:solidFill>
                              <a:srgbClr val="000000"/>
                            </a:solidFill>
                            <a:effectLst/>
                            <a:latin typeface="Calibri" panose="020F0502020204030204" pitchFamily="34" charset="0"/>
                          </a:endParaRPr>
                        </a:p>
                      </a:txBody>
                      <a:tcPr marL="7144" marR="7144" marT="7144" marB="0" anchor="ctr">
                        <a:solidFill>
                          <a:schemeClr val="accent1">
                            <a:lumMod val="20000"/>
                            <a:lumOff val="80000"/>
                          </a:schemeClr>
                        </a:solidFill>
                      </a:tcPr>
                    </a:tc>
                    <a:tc>
                      <a:txBody>
                        <a:bodyPr/>
                        <a:lstStyle/>
                        <a:p>
                          <a:endParaRPr lang="fr-FR"/>
                        </a:p>
                      </a:txBody>
                      <a:tcPr marL="7144" marR="7144" marT="7144" marB="0" anchor="ctr">
                        <a:blipFill>
                          <a:blip r:embed="rId3"/>
                          <a:stretch>
                            <a:fillRect l="-575839" t="-711864" r="-273826" b="-25424"/>
                          </a:stretch>
                        </a:blipFill>
                      </a:tcPr>
                    </a:tc>
                    <a:tc>
                      <a:txBody>
                        <a:bodyPr/>
                        <a:lstStyle/>
                        <a:p>
                          <a:endParaRPr lang="fr-FR"/>
                        </a:p>
                      </a:txBody>
                      <a:tcPr marL="7144" marR="7144" marT="7144" marB="0" anchor="ctr">
                        <a:blipFill>
                          <a:blip r:embed="rId3"/>
                          <a:stretch>
                            <a:fillRect l="-757143" t="-711864" r="-206767" b="-25424"/>
                          </a:stretch>
                        </a:blipFill>
                      </a:tcPr>
                    </a:tc>
                    <a:tc>
                      <a:txBody>
                        <a:bodyPr/>
                        <a:lstStyle/>
                        <a:p>
                          <a:endParaRPr lang="fr-FR"/>
                        </a:p>
                      </a:txBody>
                      <a:tcPr marL="7144" marR="7144" marT="7144" marB="0" anchor="ctr">
                        <a:blipFill>
                          <a:blip r:embed="rId3"/>
                          <a:stretch>
                            <a:fillRect l="-1000000" t="-711864" r="-141228" b="-25424"/>
                          </a:stretch>
                        </a:blipFill>
                      </a:tcPr>
                    </a:tc>
                    <a:tc>
                      <a:txBody>
                        <a:bodyPr/>
                        <a:lstStyle/>
                        <a:p>
                          <a:endParaRPr lang="fr-FR"/>
                        </a:p>
                      </a:txBody>
                      <a:tcPr marL="7144" marR="7144" marT="7144" marB="0" anchor="ctr">
                        <a:blipFill>
                          <a:blip r:embed="rId3"/>
                          <a:stretch>
                            <a:fillRect l="-788679" t="-711864" r="-1258" b="-25424"/>
                          </a:stretch>
                        </a:blipFill>
                      </a:tcPr>
                    </a:tc>
                    <a:extLst>
                      <a:ext uri="{0D108BD9-81ED-4DB2-BD59-A6C34878D82A}">
                        <a16:rowId xmlns:a16="http://schemas.microsoft.com/office/drawing/2014/main" val="3577086397"/>
                      </a:ext>
                    </a:extLst>
                  </a:tr>
                </a:tbl>
              </a:graphicData>
            </a:graphic>
          </p:graphicFrame>
        </mc:Fallback>
      </mc:AlternateContent>
      <p:sp>
        <p:nvSpPr>
          <p:cNvPr id="6" name="ZoneTexte 5">
            <a:extLst>
              <a:ext uri="{FF2B5EF4-FFF2-40B4-BE49-F238E27FC236}">
                <a16:creationId xmlns:a16="http://schemas.microsoft.com/office/drawing/2014/main" id="{F8006D46-3338-232F-2CF6-AD103C2D8382}"/>
              </a:ext>
            </a:extLst>
          </p:cNvPr>
          <p:cNvSpPr txBox="1"/>
          <p:nvPr/>
        </p:nvSpPr>
        <p:spPr>
          <a:xfrm>
            <a:off x="347530" y="5531870"/>
            <a:ext cx="2722001" cy="300082"/>
          </a:xfrm>
          <a:prstGeom prst="rect">
            <a:avLst/>
          </a:prstGeom>
          <a:noFill/>
        </p:spPr>
        <p:txBody>
          <a:bodyPr wrap="square">
            <a:spAutoFit/>
          </a:bodyPr>
          <a:lstStyle/>
          <a:p>
            <a:pPr defTabSz="685800" eaLnBrk="1" fontAlgn="b" hangingPunct="1">
              <a:spcBef>
                <a:spcPts val="0"/>
              </a:spcBef>
              <a:spcAft>
                <a:spcPts val="0"/>
              </a:spcAft>
              <a:defRPr/>
            </a:pPr>
            <a:r>
              <a:rPr lang="fr-FR" sz="1350" dirty="0">
                <a:solidFill>
                  <a:srgbClr val="575656"/>
                </a:solidFill>
                <a:latin typeface="Calibri" panose="020F0502020204030204" pitchFamily="34" charset="0"/>
              </a:rPr>
              <a:t>NA : </a:t>
            </a:r>
            <a:r>
              <a:rPr lang="fr-FR" sz="1200" dirty="0"/>
              <a:t>non applicable</a:t>
            </a:r>
          </a:p>
        </p:txBody>
      </p:sp>
      <p:sp>
        <p:nvSpPr>
          <p:cNvPr id="8" name="ZoneTexte 7">
            <a:extLst>
              <a:ext uri="{FF2B5EF4-FFF2-40B4-BE49-F238E27FC236}">
                <a16:creationId xmlns:a16="http://schemas.microsoft.com/office/drawing/2014/main" id="{36BA8F90-7D26-B23E-58B0-CB77580F54EE}"/>
              </a:ext>
            </a:extLst>
          </p:cNvPr>
          <p:cNvSpPr txBox="1"/>
          <p:nvPr/>
        </p:nvSpPr>
        <p:spPr>
          <a:xfrm>
            <a:off x="1995029" y="5093344"/>
            <a:ext cx="2531964" cy="784830"/>
          </a:xfrm>
          <a:prstGeom prst="rect">
            <a:avLst/>
          </a:prstGeom>
          <a:noFill/>
        </p:spPr>
        <p:txBody>
          <a:bodyPr wrap="square">
            <a:spAutoFit/>
          </a:bodyPr>
          <a:lstStyle/>
          <a:p>
            <a:pPr fontAlgn="b"/>
            <a:r>
              <a:rPr lang="fr-FR" sz="900" dirty="0">
                <a:solidFill>
                  <a:schemeClr val="tx1">
                    <a:lumMod val="50000"/>
                  </a:schemeClr>
                </a:solidFill>
              </a:rPr>
              <a:t>DNG: </a:t>
            </a:r>
            <a:r>
              <a:rPr lang="fr-FR" sz="900" dirty="0" err="1">
                <a:solidFill>
                  <a:schemeClr val="tx1">
                    <a:lumMod val="50000"/>
                  </a:schemeClr>
                </a:solidFill>
              </a:rPr>
              <a:t>diénogest</a:t>
            </a:r>
            <a:endParaRPr lang="fr-FR" sz="900" dirty="0">
              <a:solidFill>
                <a:schemeClr val="tx1">
                  <a:lumMod val="50000"/>
                </a:schemeClr>
              </a:solidFill>
            </a:endParaRPr>
          </a:p>
          <a:p>
            <a:pPr fontAlgn="b"/>
            <a:r>
              <a:rPr lang="fr-FR" sz="900" dirty="0">
                <a:solidFill>
                  <a:schemeClr val="tx1">
                    <a:lumMod val="50000"/>
                  </a:schemeClr>
                </a:solidFill>
              </a:rPr>
              <a:t>COP: contraception oestroprogestative</a:t>
            </a:r>
          </a:p>
          <a:p>
            <a:pPr fontAlgn="b"/>
            <a:r>
              <a:rPr lang="fr-FR" sz="900" dirty="0">
                <a:solidFill>
                  <a:schemeClr val="tx1">
                    <a:lumMod val="50000"/>
                  </a:schemeClr>
                </a:solidFill>
              </a:rPr>
              <a:t>DSG: désogestrel</a:t>
            </a:r>
          </a:p>
          <a:p>
            <a:pPr fontAlgn="b"/>
            <a:r>
              <a:rPr lang="fr-FR" sz="900" dirty="0">
                <a:solidFill>
                  <a:schemeClr val="tx1">
                    <a:lumMod val="50000"/>
                  </a:schemeClr>
                </a:solidFill>
              </a:rPr>
              <a:t>DRSP: drospirénone</a:t>
            </a:r>
          </a:p>
          <a:p>
            <a:pPr fontAlgn="b"/>
            <a:r>
              <a:rPr lang="fr-FR" sz="900" dirty="0">
                <a:solidFill>
                  <a:schemeClr val="tx1">
                    <a:lumMod val="50000"/>
                  </a:schemeClr>
                </a:solidFill>
              </a:rPr>
              <a:t>ABT: </a:t>
            </a:r>
            <a:r>
              <a:rPr lang="fr-FR" sz="900" dirty="0" err="1">
                <a:solidFill>
                  <a:schemeClr val="tx1">
                    <a:lumMod val="50000"/>
                  </a:schemeClr>
                </a:solidFill>
              </a:rPr>
              <a:t>add</a:t>
            </a:r>
            <a:r>
              <a:rPr lang="fr-FR" sz="900" dirty="0">
                <a:solidFill>
                  <a:schemeClr val="tx1">
                    <a:lumMod val="50000"/>
                  </a:schemeClr>
                </a:solidFill>
              </a:rPr>
              <a:t> back thérapie</a:t>
            </a:r>
          </a:p>
        </p:txBody>
      </p:sp>
      <p:sp>
        <p:nvSpPr>
          <p:cNvPr id="10" name="ZoneTexte 9">
            <a:extLst>
              <a:ext uri="{FF2B5EF4-FFF2-40B4-BE49-F238E27FC236}">
                <a16:creationId xmlns:a16="http://schemas.microsoft.com/office/drawing/2014/main" id="{7B214C83-249B-5432-9C31-2AC3FCF53685}"/>
              </a:ext>
            </a:extLst>
          </p:cNvPr>
          <p:cNvSpPr txBox="1"/>
          <p:nvPr/>
        </p:nvSpPr>
        <p:spPr>
          <a:xfrm>
            <a:off x="4617007" y="5093345"/>
            <a:ext cx="4039313" cy="369332"/>
          </a:xfrm>
          <a:prstGeom prst="rect">
            <a:avLst/>
          </a:prstGeom>
          <a:noFill/>
        </p:spPr>
        <p:txBody>
          <a:bodyPr wrap="square">
            <a:spAutoFit/>
          </a:bodyPr>
          <a:lstStyle/>
          <a:p>
            <a:r>
              <a:rPr lang="fr-FR" sz="900" dirty="0"/>
              <a:t>* Chlormadinone, </a:t>
            </a:r>
            <a:r>
              <a:rPr lang="fr-FR" sz="900" dirty="0" err="1"/>
              <a:t>médrogestone</a:t>
            </a:r>
            <a:r>
              <a:rPr lang="fr-FR" sz="900" dirty="0"/>
              <a:t>, </a:t>
            </a:r>
            <a:r>
              <a:rPr lang="fr-FR" sz="900" dirty="0" err="1"/>
              <a:t>dydrogestérone</a:t>
            </a:r>
            <a:r>
              <a:rPr lang="fr-FR" sz="900" dirty="0"/>
              <a:t> OUI  / nomégestrol, NON</a:t>
            </a:r>
          </a:p>
        </p:txBody>
      </p:sp>
    </p:spTree>
    <p:extLst>
      <p:ext uri="{BB962C8B-B14F-4D97-AF65-F5344CB8AC3E}">
        <p14:creationId xmlns:p14="http://schemas.microsoft.com/office/powerpoint/2010/main" val="813017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301834-ECC8-F7D8-37F5-F2C6E813DEFC}"/>
              </a:ext>
            </a:extLst>
          </p:cNvPr>
          <p:cNvSpPr/>
          <p:nvPr/>
        </p:nvSpPr>
        <p:spPr>
          <a:xfrm>
            <a:off x="343501" y="1976402"/>
            <a:ext cx="1365776" cy="1624349"/>
          </a:xfrm>
          <a:prstGeom prst="rect">
            <a:avLst/>
          </a:prstGeom>
          <a:noFill/>
          <a:ln w="190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58783" tIns="29392" rIns="58783" bIns="29392" numCol="1" spcCol="0" rtlCol="0" fromWordArt="0" anchor="ctr" anchorCtr="0" forceAA="0" compatLnSpc="1">
            <a:prstTxWarp prst="textNoShape">
              <a:avLst/>
            </a:prstTxWarp>
            <a:noAutofit/>
          </a:bodyPr>
          <a:lstStyle/>
          <a:p>
            <a:pPr algn="ctr" defTabSz="800040">
              <a:lnSpc>
                <a:spcPct val="90000"/>
              </a:lnSpc>
              <a:spcBef>
                <a:spcPts val="150"/>
              </a:spcBef>
              <a:defRPr/>
            </a:pPr>
            <a:r>
              <a:rPr lang="en-US" sz="1050" b="1" dirty="0">
                <a:solidFill>
                  <a:srgbClr val="253746"/>
                </a:solidFill>
                <a:latin typeface="Open Sans"/>
                <a:ea typeface="Open Sans" panose="020B0606030504020204" pitchFamily="34" charset="0"/>
                <a:cs typeface="Open Sans" panose="020B0606030504020204" pitchFamily="34" charset="0"/>
              </a:rPr>
              <a:t>Femmes </a:t>
            </a:r>
            <a:r>
              <a:rPr lang="en-US" sz="1050" b="1" dirty="0" err="1">
                <a:solidFill>
                  <a:srgbClr val="253746"/>
                </a:solidFill>
                <a:latin typeface="Open Sans"/>
                <a:ea typeface="Open Sans" panose="020B0606030504020204" pitchFamily="34" charset="0"/>
                <a:cs typeface="Open Sans" panose="020B0606030504020204" pitchFamily="34" charset="0"/>
              </a:rPr>
              <a:t>atteintes</a:t>
            </a:r>
            <a:r>
              <a:rPr lang="en-US" sz="1050" b="1" dirty="0">
                <a:solidFill>
                  <a:srgbClr val="253746"/>
                </a:solidFill>
                <a:latin typeface="Open Sans"/>
                <a:ea typeface="Open Sans" panose="020B0606030504020204" pitchFamily="34" charset="0"/>
                <a:cs typeface="Open Sans" panose="020B0606030504020204" pitchFamily="34" charset="0"/>
              </a:rPr>
              <a:t> </a:t>
            </a:r>
          </a:p>
          <a:p>
            <a:pPr algn="ctr" defTabSz="800040">
              <a:lnSpc>
                <a:spcPct val="90000"/>
              </a:lnSpc>
              <a:spcBef>
                <a:spcPts val="150"/>
              </a:spcBef>
              <a:defRPr/>
            </a:pPr>
            <a:r>
              <a:rPr lang="en-US" sz="1050" b="1" dirty="0" err="1">
                <a:solidFill>
                  <a:srgbClr val="253746"/>
                </a:solidFill>
                <a:latin typeface="Open Sans"/>
                <a:ea typeface="Open Sans" panose="020B0606030504020204" pitchFamily="34" charset="0"/>
                <a:cs typeface="Open Sans" panose="020B0606030504020204" pitchFamily="34" charset="0"/>
              </a:rPr>
              <a:t>d’endométriose</a:t>
            </a:r>
            <a:endParaRPr lang="en-US" sz="1050" b="1" dirty="0">
              <a:solidFill>
                <a:srgbClr val="253746"/>
              </a:solidFill>
              <a:latin typeface="Open Sans"/>
              <a:ea typeface="Open Sans" panose="020B0606030504020204" pitchFamily="34" charset="0"/>
              <a:cs typeface="Open Sans" panose="020B0606030504020204" pitchFamily="34" charset="0"/>
            </a:endParaRPr>
          </a:p>
          <a:p>
            <a:pPr algn="ctr" defTabSz="800040">
              <a:lnSpc>
                <a:spcPct val="90000"/>
              </a:lnSpc>
              <a:spcBef>
                <a:spcPts val="150"/>
              </a:spcBef>
              <a:defRPr/>
            </a:pPr>
            <a:r>
              <a:rPr lang="en-US" sz="1050" b="1" dirty="0" err="1">
                <a:solidFill>
                  <a:srgbClr val="253746"/>
                </a:solidFill>
                <a:latin typeface="Open Sans"/>
                <a:ea typeface="Open Sans" panose="020B0606030504020204" pitchFamily="34" charset="0"/>
                <a:cs typeface="Open Sans" panose="020B0606030504020204" pitchFamily="34" charset="0"/>
              </a:rPr>
              <a:t>douloureuse</a:t>
            </a:r>
            <a:endParaRPr lang="en-US" sz="1050" b="1" dirty="0">
              <a:solidFill>
                <a:srgbClr val="253746"/>
              </a:solidFill>
              <a:latin typeface="Open Sans"/>
              <a:ea typeface="Open Sans" panose="020B0606030504020204" pitchFamily="34" charset="0"/>
              <a:cs typeface="Open Sans" panose="020B0606030504020204" pitchFamily="34" charset="0"/>
            </a:endParaRPr>
          </a:p>
          <a:p>
            <a:pPr algn="ctr" defTabSz="800040">
              <a:lnSpc>
                <a:spcPct val="90000"/>
              </a:lnSpc>
              <a:spcBef>
                <a:spcPts val="150"/>
              </a:spcBef>
              <a:defRPr/>
            </a:pPr>
            <a:endParaRPr lang="en-US" sz="1050" b="1" dirty="0">
              <a:solidFill>
                <a:srgbClr val="253746"/>
              </a:solidFill>
              <a:latin typeface="Open Sans"/>
              <a:ea typeface="Open Sans" panose="020B0606030504020204" pitchFamily="34" charset="0"/>
              <a:cs typeface="Open Sans" panose="020B0606030504020204" pitchFamily="34" charset="0"/>
            </a:endParaRPr>
          </a:p>
          <a:p>
            <a:pPr algn="ctr" defTabSz="800040">
              <a:lnSpc>
                <a:spcPct val="90000"/>
              </a:lnSpc>
              <a:spcBef>
                <a:spcPts val="150"/>
              </a:spcBef>
              <a:defRPr/>
            </a:pPr>
            <a:r>
              <a:rPr lang="en-US" sz="1050" b="1" dirty="0" err="1">
                <a:solidFill>
                  <a:srgbClr val="253746"/>
                </a:solidFill>
                <a:latin typeface="Open Sans"/>
                <a:ea typeface="Open Sans" panose="020B0606030504020204" pitchFamily="34" charset="0"/>
                <a:cs typeface="Open Sans" panose="020B0606030504020204" pitchFamily="34" charset="0"/>
              </a:rPr>
              <a:t>Randomisation</a:t>
            </a:r>
            <a:endParaRPr lang="en-US" sz="1050" b="1" dirty="0">
              <a:solidFill>
                <a:srgbClr val="253746"/>
              </a:solidFill>
              <a:latin typeface="Open Sans"/>
              <a:ea typeface="Open Sans" panose="020B0606030504020204" pitchFamily="34" charset="0"/>
              <a:cs typeface="Open Sans" panose="020B0606030504020204" pitchFamily="34" charset="0"/>
            </a:endParaRPr>
          </a:p>
          <a:p>
            <a:pPr algn="ctr" defTabSz="800040">
              <a:lnSpc>
                <a:spcPct val="90000"/>
              </a:lnSpc>
              <a:spcBef>
                <a:spcPts val="150"/>
              </a:spcBef>
              <a:defRPr/>
            </a:pPr>
            <a:r>
              <a:rPr lang="en-US" sz="1050" b="1" dirty="0">
                <a:solidFill>
                  <a:srgbClr val="253746"/>
                </a:solidFill>
                <a:latin typeface="Open Sans"/>
                <a:ea typeface="Open Sans" panose="020B0606030504020204" pitchFamily="34" charset="0"/>
                <a:cs typeface="Open Sans" panose="020B0606030504020204" pitchFamily="34" charset="0"/>
              </a:rPr>
              <a:t>1:1:1 </a:t>
            </a:r>
          </a:p>
          <a:p>
            <a:pPr algn="ctr" defTabSz="800040">
              <a:lnSpc>
                <a:spcPct val="90000"/>
              </a:lnSpc>
              <a:spcBef>
                <a:spcPts val="150"/>
              </a:spcBef>
              <a:defRPr/>
            </a:pPr>
            <a:endParaRPr lang="en-US" sz="1050" b="1" dirty="0">
              <a:solidFill>
                <a:srgbClr val="253746"/>
              </a:solidFill>
              <a:latin typeface="Open Sans"/>
              <a:ea typeface="Open Sans" panose="020B0606030504020204" pitchFamily="34" charset="0"/>
              <a:cs typeface="Open Sans" panose="020B0606030504020204" pitchFamily="34" charset="0"/>
            </a:endParaRPr>
          </a:p>
          <a:p>
            <a:pPr algn="ctr" defTabSz="800040">
              <a:lnSpc>
                <a:spcPct val="90000"/>
              </a:lnSpc>
              <a:spcBef>
                <a:spcPts val="150"/>
              </a:spcBef>
              <a:defRPr/>
            </a:pPr>
            <a:r>
              <a:rPr lang="en-US" sz="1050" dirty="0">
                <a:solidFill>
                  <a:srgbClr val="253746"/>
                </a:solidFill>
                <a:latin typeface="Open Sans"/>
                <a:ea typeface="Open Sans" panose="020B0606030504020204" pitchFamily="34" charset="0"/>
                <a:cs typeface="Open Sans" panose="020B0606030504020204" pitchFamily="34" charset="0"/>
              </a:rPr>
              <a:t>N = 638 SPIRIT 1</a:t>
            </a:r>
            <a:r>
              <a:rPr lang="en-US" sz="1050" baseline="30000" dirty="0">
                <a:solidFill>
                  <a:srgbClr val="253746"/>
                </a:solidFill>
                <a:latin typeface="Open Sans"/>
                <a:ea typeface="Open Sans" panose="020B0606030504020204" pitchFamily="34" charset="0"/>
                <a:cs typeface="Open Sans" panose="020B0606030504020204" pitchFamily="34" charset="0"/>
              </a:rPr>
              <a:t>b</a:t>
            </a:r>
          </a:p>
          <a:p>
            <a:pPr algn="ctr" defTabSz="800040">
              <a:lnSpc>
                <a:spcPct val="90000"/>
              </a:lnSpc>
              <a:spcBef>
                <a:spcPts val="150"/>
              </a:spcBef>
              <a:defRPr/>
            </a:pPr>
            <a:r>
              <a:rPr lang="en-US" sz="1050" dirty="0">
                <a:solidFill>
                  <a:srgbClr val="253746"/>
                </a:solidFill>
                <a:latin typeface="Open Sans"/>
                <a:ea typeface="Open Sans" panose="020B0606030504020204" pitchFamily="34" charset="0"/>
                <a:cs typeface="Open Sans" panose="020B0606030504020204" pitchFamily="34" charset="0"/>
              </a:rPr>
              <a:t>N = 623 SPIRIT 2</a:t>
            </a:r>
            <a:r>
              <a:rPr lang="en-US" sz="1050" baseline="30000" dirty="0">
                <a:solidFill>
                  <a:srgbClr val="253746"/>
                </a:solidFill>
                <a:latin typeface="Open Sans"/>
                <a:ea typeface="Open Sans" panose="020B0606030504020204" pitchFamily="34" charset="0"/>
                <a:cs typeface="Open Sans" panose="020B0606030504020204" pitchFamily="34" charset="0"/>
              </a:rPr>
              <a:t>b </a:t>
            </a:r>
          </a:p>
        </p:txBody>
      </p:sp>
      <p:sp>
        <p:nvSpPr>
          <p:cNvPr id="3" name="Rectangle 2">
            <a:extLst>
              <a:ext uri="{FF2B5EF4-FFF2-40B4-BE49-F238E27FC236}">
                <a16:creationId xmlns:a16="http://schemas.microsoft.com/office/drawing/2014/main" id="{6F9EB28C-FC8E-FB87-5D52-552847D13736}"/>
              </a:ext>
            </a:extLst>
          </p:cNvPr>
          <p:cNvSpPr/>
          <p:nvPr/>
        </p:nvSpPr>
        <p:spPr>
          <a:xfrm>
            <a:off x="2173509" y="2613176"/>
            <a:ext cx="3419522" cy="351000"/>
          </a:xfrm>
          <a:prstGeom prst="rect">
            <a:avLst/>
          </a:prstGeom>
          <a:solidFill>
            <a:srgbClr val="EA7125"/>
          </a:solid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58783" tIns="29392" rIns="58783" bIns="0" numCol="1" spcCol="0" rtlCol="0" fromWordArt="0" anchor="ctr" anchorCtr="0" forceAA="0" compatLnSpc="1">
            <a:prstTxWarp prst="textNoShape">
              <a:avLst/>
            </a:prstTxWarp>
            <a:noAutofit/>
          </a:bodyPr>
          <a:lstStyle/>
          <a:p>
            <a:pPr algn="ctr" defTabSz="800040">
              <a:lnSpc>
                <a:spcPct val="90000"/>
              </a:lnSpc>
              <a:spcBef>
                <a:spcPts val="150"/>
              </a:spcBef>
              <a:defRPr/>
            </a:pPr>
            <a:r>
              <a:rPr lang="en-US" sz="1050" b="1" dirty="0" err="1">
                <a:solidFill>
                  <a:prstClr val="white"/>
                </a:solidFill>
                <a:latin typeface="Open Sans"/>
                <a:ea typeface="Open Sans" panose="020B0606030504020204" pitchFamily="34" charset="0"/>
                <a:cs typeface="Open Sans" panose="020B0606030504020204" pitchFamily="34" charset="0"/>
              </a:rPr>
              <a:t>Relugolix</a:t>
            </a:r>
            <a:r>
              <a:rPr lang="en-US" sz="1050" b="1" dirty="0">
                <a:solidFill>
                  <a:prstClr val="white"/>
                </a:solidFill>
                <a:latin typeface="Open Sans"/>
                <a:ea typeface="Open Sans" panose="020B0606030504020204" pitchFamily="34" charset="0"/>
                <a:cs typeface="Open Sans" panose="020B0606030504020204" pitchFamily="34" charset="0"/>
              </a:rPr>
              <a:t> TC</a:t>
            </a:r>
            <a:r>
              <a:rPr lang="en-US" sz="1050" b="1" baseline="30000" dirty="0">
                <a:solidFill>
                  <a:prstClr val="white"/>
                </a:solidFill>
                <a:latin typeface="Open Sans"/>
                <a:ea typeface="Open Sans" panose="020B0606030504020204" pitchFamily="34" charset="0"/>
                <a:cs typeface="Open Sans" panose="020B0606030504020204" pitchFamily="34" charset="0"/>
              </a:rPr>
              <a:t>*</a:t>
            </a:r>
            <a:r>
              <a:rPr lang="en-US" sz="1050" b="1" dirty="0">
                <a:solidFill>
                  <a:prstClr val="white"/>
                </a:solidFill>
                <a:latin typeface="Open Sans"/>
                <a:ea typeface="Open Sans" panose="020B0606030504020204" pitchFamily="34" charset="0"/>
                <a:cs typeface="Open Sans" panose="020B0606030504020204" pitchFamily="34" charset="0"/>
              </a:rPr>
              <a:t> QD</a:t>
            </a:r>
          </a:p>
        </p:txBody>
      </p:sp>
      <p:sp>
        <p:nvSpPr>
          <p:cNvPr id="4" name="Content Placeholder 4">
            <a:extLst>
              <a:ext uri="{FF2B5EF4-FFF2-40B4-BE49-F238E27FC236}">
                <a16:creationId xmlns:a16="http://schemas.microsoft.com/office/drawing/2014/main" id="{13F24B66-A184-31E4-0527-EB3EB2DF6416}"/>
              </a:ext>
            </a:extLst>
          </p:cNvPr>
          <p:cNvSpPr txBox="1">
            <a:spLocks/>
          </p:cNvSpPr>
          <p:nvPr/>
        </p:nvSpPr>
        <p:spPr>
          <a:xfrm>
            <a:off x="2288967" y="3601859"/>
            <a:ext cx="3190452" cy="200923"/>
          </a:xfrm>
          <a:prstGeom prst="rect">
            <a:avLst/>
          </a:prstGeom>
          <a:ln>
            <a:noFill/>
          </a:ln>
        </p:spPr>
        <p:txBody>
          <a:bodyPr lIns="0" rIns="0"/>
          <a:lstStyle>
            <a:lvl1pPr marL="0" indent="0" algn="l" defTabSz="457200" rtl="0" eaLnBrk="1" latinLnBrk="0" hangingPunct="1">
              <a:lnSpc>
                <a:spcPct val="120000"/>
              </a:lnSpc>
              <a:spcBef>
                <a:spcPct val="20000"/>
              </a:spcBef>
              <a:buFont typeface="Arial"/>
              <a:buNone/>
              <a:defRPr sz="2000" b="1" kern="1200">
                <a:solidFill>
                  <a:schemeClr val="tx1"/>
                </a:solidFill>
                <a:latin typeface="+mn-lt"/>
                <a:ea typeface="+mn-ea"/>
                <a:cs typeface="+mn-cs"/>
              </a:defRPr>
            </a:lvl1pPr>
            <a:lvl2pPr marL="0" indent="0" algn="l" defTabSz="457200" rtl="0" eaLnBrk="1" latinLnBrk="0" hangingPunct="1">
              <a:lnSpc>
                <a:spcPct val="120000"/>
              </a:lnSpc>
              <a:spcBef>
                <a:spcPct val="20000"/>
              </a:spcBef>
              <a:buFont typeface="Arial"/>
              <a:buNone/>
              <a:defRPr sz="1800" kern="1200">
                <a:solidFill>
                  <a:schemeClr val="tx1"/>
                </a:solidFill>
                <a:latin typeface="+mn-lt"/>
                <a:ea typeface="+mn-ea"/>
                <a:cs typeface="+mn-cs"/>
              </a:defRPr>
            </a:lvl2pPr>
            <a:lvl3pPr marL="685800" indent="-228600" algn="l" defTabSz="457200" rtl="0" eaLnBrk="1" latinLnBrk="0" hangingPunct="1">
              <a:lnSpc>
                <a:spcPct val="120000"/>
              </a:lnSpc>
              <a:spcBef>
                <a:spcPct val="20000"/>
              </a:spcBef>
              <a:buFont typeface="Arial"/>
              <a:buChar char="•"/>
              <a:defRPr sz="1600" kern="1200">
                <a:solidFill>
                  <a:schemeClr val="tx1"/>
                </a:solidFill>
                <a:latin typeface="+mn-lt"/>
                <a:ea typeface="+mn-ea"/>
                <a:cs typeface="+mn-cs"/>
              </a:defRPr>
            </a:lvl3pPr>
            <a:lvl4pPr marL="1143000" indent="-228600" algn="l" defTabSz="457200" rtl="0" eaLnBrk="1" latinLnBrk="0" hangingPunct="1">
              <a:lnSpc>
                <a:spcPct val="120000"/>
              </a:lnSpc>
              <a:spcBef>
                <a:spcPct val="20000"/>
              </a:spcBef>
              <a:buFont typeface="Arial"/>
              <a:buChar char="–"/>
              <a:tabLst/>
              <a:defRPr sz="1400" i="1" kern="1200">
                <a:solidFill>
                  <a:schemeClr val="tx1"/>
                </a:solidFill>
                <a:latin typeface="+mn-lt"/>
                <a:ea typeface="+mn-ea"/>
                <a:cs typeface="+mn-cs"/>
              </a:defRPr>
            </a:lvl4pPr>
            <a:lvl5pPr marL="16002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892">
              <a:lnSpc>
                <a:spcPct val="90000"/>
              </a:lnSpc>
              <a:spcBef>
                <a:spcPts val="150"/>
              </a:spcBef>
              <a:defRPr/>
            </a:pPr>
            <a:r>
              <a:rPr lang="en-US" sz="900" dirty="0" err="1">
                <a:solidFill>
                  <a:srgbClr val="253746"/>
                </a:solidFill>
                <a:latin typeface="Open Sans"/>
                <a:ea typeface="Open Sans" panose="020B0606030504020204" pitchFamily="34" charset="0"/>
                <a:cs typeface="Open Sans" panose="020B0606030504020204" pitchFamily="34" charset="0"/>
              </a:rPr>
              <a:t>Traitement</a:t>
            </a:r>
            <a:r>
              <a:rPr lang="en-US" sz="900" dirty="0">
                <a:solidFill>
                  <a:srgbClr val="253746"/>
                </a:solidFill>
                <a:latin typeface="Open Sans"/>
                <a:ea typeface="Open Sans" panose="020B0606030504020204" pitchFamily="34" charset="0"/>
                <a:cs typeface="Open Sans" panose="020B0606030504020204" pitchFamily="34" charset="0"/>
              </a:rPr>
              <a:t> </a:t>
            </a:r>
            <a:r>
              <a:rPr lang="en-US" sz="900" dirty="0" err="1">
                <a:solidFill>
                  <a:srgbClr val="253746"/>
                </a:solidFill>
                <a:latin typeface="Open Sans"/>
                <a:ea typeface="Open Sans" panose="020B0606030504020204" pitchFamily="34" charset="0"/>
                <a:cs typeface="Open Sans" panose="020B0606030504020204" pitchFamily="34" charset="0"/>
              </a:rPr>
              <a:t>en</a:t>
            </a:r>
            <a:r>
              <a:rPr lang="en-US" sz="900" dirty="0">
                <a:solidFill>
                  <a:srgbClr val="253746"/>
                </a:solidFill>
                <a:latin typeface="Open Sans"/>
                <a:ea typeface="Open Sans" panose="020B0606030504020204" pitchFamily="34" charset="0"/>
                <a:cs typeface="Open Sans" panose="020B0606030504020204" pitchFamily="34" charset="0"/>
              </a:rPr>
              <a:t> double-</a:t>
            </a:r>
            <a:r>
              <a:rPr lang="en-US" sz="900" dirty="0" err="1">
                <a:solidFill>
                  <a:srgbClr val="253746"/>
                </a:solidFill>
                <a:latin typeface="Open Sans"/>
                <a:ea typeface="Open Sans" panose="020B0606030504020204" pitchFamily="34" charset="0"/>
                <a:cs typeface="Open Sans" panose="020B0606030504020204" pitchFamily="34" charset="0"/>
              </a:rPr>
              <a:t>aveugle</a:t>
            </a:r>
            <a:endParaRPr lang="en-US" sz="900" dirty="0">
              <a:solidFill>
                <a:srgbClr val="253746"/>
              </a:solidFill>
              <a:latin typeface="Open Sans"/>
              <a:ea typeface="Open Sans" panose="020B0606030504020204" pitchFamily="34" charset="0"/>
              <a:cs typeface="Open Sans" panose="020B0606030504020204" pitchFamily="34" charset="0"/>
            </a:endParaRPr>
          </a:p>
        </p:txBody>
      </p:sp>
      <p:cxnSp>
        <p:nvCxnSpPr>
          <p:cNvPr id="5" name="Straight Arrow Connector 19">
            <a:extLst>
              <a:ext uri="{FF2B5EF4-FFF2-40B4-BE49-F238E27FC236}">
                <a16:creationId xmlns:a16="http://schemas.microsoft.com/office/drawing/2014/main" id="{7245DF45-958B-2BF2-BB81-4F5C334D09FD}"/>
              </a:ext>
            </a:extLst>
          </p:cNvPr>
          <p:cNvCxnSpPr>
            <a:cxnSpLocks/>
            <a:stCxn id="6" idx="3"/>
            <a:endCxn id="7" idx="1"/>
          </p:cNvCxnSpPr>
          <p:nvPr/>
        </p:nvCxnSpPr>
        <p:spPr bwMode="auto">
          <a:xfrm>
            <a:off x="3769695" y="3385924"/>
            <a:ext cx="229102" cy="0"/>
          </a:xfrm>
          <a:prstGeom prst="straightConnector1">
            <a:avLst/>
          </a:prstGeom>
          <a:ln w="19050">
            <a:solidFill>
              <a:schemeClr val="tx1"/>
            </a:solidFill>
            <a:headEnd type="none"/>
            <a:tailEnd type="arrow" w="lg" len="med"/>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EEE6FFE1-597E-4169-EBCF-6CF62DC8ECAA}"/>
              </a:ext>
            </a:extLst>
          </p:cNvPr>
          <p:cNvSpPr/>
          <p:nvPr/>
        </p:nvSpPr>
        <p:spPr>
          <a:xfrm>
            <a:off x="2173508" y="3210424"/>
            <a:ext cx="1596186" cy="351000"/>
          </a:xfrm>
          <a:prstGeom prst="rect">
            <a:avLst/>
          </a:prstGeom>
          <a:solidFill>
            <a:srgbClr val="007A94"/>
          </a:solidFill>
          <a:ln w="190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58783" tIns="29392" rIns="58783" bIns="29392" numCol="1" spcCol="0" rtlCol="0" fromWordArt="0" anchor="ctr" anchorCtr="0" forceAA="0" compatLnSpc="1">
            <a:prstTxWarp prst="textNoShape">
              <a:avLst/>
            </a:prstTxWarp>
            <a:noAutofit/>
          </a:bodyPr>
          <a:lstStyle/>
          <a:p>
            <a:pPr algn="ctr" defTabSz="800040">
              <a:lnSpc>
                <a:spcPct val="90000"/>
              </a:lnSpc>
              <a:spcBef>
                <a:spcPts val="150"/>
              </a:spcBef>
              <a:defRPr/>
            </a:pPr>
            <a:r>
              <a:rPr lang="en-US" sz="1050" b="1" dirty="0" err="1">
                <a:solidFill>
                  <a:prstClr val="white"/>
                </a:solidFill>
                <a:latin typeface="Open Sans"/>
                <a:ea typeface="Open Sans" panose="020B0606030504020204" pitchFamily="34" charset="0"/>
                <a:cs typeface="Open Sans" panose="020B0606030504020204" pitchFamily="34" charset="0"/>
              </a:rPr>
              <a:t>Rélugolix</a:t>
            </a:r>
            <a:r>
              <a:rPr lang="en-US" sz="1050" b="1" dirty="0">
                <a:solidFill>
                  <a:prstClr val="white"/>
                </a:solidFill>
                <a:latin typeface="Open Sans"/>
                <a:ea typeface="Open Sans" panose="020B0606030504020204" pitchFamily="34" charset="0"/>
                <a:cs typeface="Open Sans" panose="020B0606030504020204" pitchFamily="34" charset="0"/>
              </a:rPr>
              <a:t> seul</a:t>
            </a:r>
          </a:p>
          <a:p>
            <a:pPr algn="ctr" defTabSz="800040">
              <a:lnSpc>
                <a:spcPct val="90000"/>
              </a:lnSpc>
              <a:spcBef>
                <a:spcPts val="150"/>
              </a:spcBef>
              <a:defRPr/>
            </a:pPr>
            <a:r>
              <a:rPr lang="en-US" sz="1050" dirty="0">
                <a:solidFill>
                  <a:prstClr val="white"/>
                </a:solidFill>
                <a:latin typeface="Open Sans"/>
                <a:ea typeface="Open Sans" panose="020B0606030504020204" pitchFamily="34" charset="0"/>
                <a:cs typeface="Open Sans" panose="020B0606030504020204" pitchFamily="34" charset="0"/>
              </a:rPr>
              <a:t>12 </a:t>
            </a:r>
            <a:r>
              <a:rPr lang="en-US" sz="1050" dirty="0" err="1">
                <a:solidFill>
                  <a:prstClr val="white"/>
                </a:solidFill>
                <a:latin typeface="Open Sans"/>
                <a:ea typeface="Open Sans" panose="020B0606030504020204" pitchFamily="34" charset="0"/>
                <a:cs typeface="Open Sans" panose="020B0606030504020204" pitchFamily="34" charset="0"/>
              </a:rPr>
              <a:t>sem</a:t>
            </a:r>
            <a:endParaRPr lang="en-US" sz="1050" dirty="0">
              <a:solidFill>
                <a:prstClr val="white"/>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72693116-389D-03B8-2FAC-4FF9F197666A}"/>
              </a:ext>
            </a:extLst>
          </p:cNvPr>
          <p:cNvSpPr/>
          <p:nvPr/>
        </p:nvSpPr>
        <p:spPr>
          <a:xfrm>
            <a:off x="3998796" y="3210424"/>
            <a:ext cx="1594234" cy="351000"/>
          </a:xfrm>
          <a:prstGeom prst="rect">
            <a:avLst/>
          </a:prstGeom>
          <a:solidFill>
            <a:srgbClr val="007A94"/>
          </a:solidFill>
          <a:ln w="190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58783" tIns="29392" rIns="58783" bIns="29392" numCol="1" spcCol="0" rtlCol="0" fromWordArt="0" anchor="ctr" anchorCtr="0" forceAA="0" compatLnSpc="1">
            <a:prstTxWarp prst="textNoShape">
              <a:avLst/>
            </a:prstTxWarp>
            <a:noAutofit/>
          </a:bodyPr>
          <a:lstStyle/>
          <a:p>
            <a:pPr algn="ctr" defTabSz="800040">
              <a:lnSpc>
                <a:spcPct val="90000"/>
              </a:lnSpc>
              <a:spcBef>
                <a:spcPts val="150"/>
              </a:spcBef>
              <a:defRPr/>
            </a:pPr>
            <a:r>
              <a:rPr lang="en-US" sz="1050" b="1" dirty="0" err="1">
                <a:solidFill>
                  <a:prstClr val="white"/>
                </a:solidFill>
                <a:latin typeface="Open Sans"/>
                <a:ea typeface="Open Sans" panose="020B0606030504020204" pitchFamily="34" charset="0"/>
                <a:cs typeface="Open Sans" panose="020B0606030504020204" pitchFamily="34" charset="0"/>
              </a:rPr>
              <a:t>Rélugolix</a:t>
            </a:r>
            <a:r>
              <a:rPr lang="en-US" sz="1050" b="1" dirty="0">
                <a:solidFill>
                  <a:prstClr val="white"/>
                </a:solidFill>
                <a:latin typeface="Open Sans"/>
                <a:ea typeface="Open Sans" panose="020B0606030504020204" pitchFamily="34" charset="0"/>
                <a:cs typeface="Open Sans" panose="020B0606030504020204" pitchFamily="34" charset="0"/>
              </a:rPr>
              <a:t> TC</a:t>
            </a:r>
            <a:r>
              <a:rPr lang="en-US" sz="1050" b="1" baseline="30000" dirty="0">
                <a:solidFill>
                  <a:prstClr val="white"/>
                </a:solidFill>
                <a:latin typeface="Open Sans"/>
                <a:ea typeface="Open Sans" panose="020B0606030504020204" pitchFamily="34" charset="0"/>
                <a:cs typeface="Open Sans" panose="020B0606030504020204" pitchFamily="34" charset="0"/>
              </a:rPr>
              <a:t>*</a:t>
            </a:r>
            <a:r>
              <a:rPr lang="en-US" sz="1050" b="1" dirty="0">
                <a:solidFill>
                  <a:prstClr val="white"/>
                </a:solidFill>
                <a:latin typeface="Open Sans"/>
                <a:ea typeface="Open Sans" panose="020B0606030504020204" pitchFamily="34" charset="0"/>
                <a:cs typeface="Open Sans" panose="020B0606030504020204" pitchFamily="34" charset="0"/>
              </a:rPr>
              <a:t> QD </a:t>
            </a:r>
          </a:p>
          <a:p>
            <a:pPr algn="ctr" defTabSz="800040">
              <a:lnSpc>
                <a:spcPct val="90000"/>
              </a:lnSpc>
              <a:spcBef>
                <a:spcPts val="150"/>
              </a:spcBef>
              <a:defRPr/>
            </a:pPr>
            <a:r>
              <a:rPr lang="en-US" sz="1050" dirty="0">
                <a:solidFill>
                  <a:prstClr val="white"/>
                </a:solidFill>
                <a:latin typeface="Open Sans"/>
                <a:ea typeface="Open Sans" panose="020B0606030504020204" pitchFamily="34" charset="0"/>
                <a:cs typeface="Open Sans" panose="020B0606030504020204" pitchFamily="34" charset="0"/>
              </a:rPr>
              <a:t>12 </a:t>
            </a:r>
            <a:r>
              <a:rPr lang="en-US" sz="1050" dirty="0" err="1">
                <a:solidFill>
                  <a:prstClr val="white"/>
                </a:solidFill>
                <a:latin typeface="Open Sans"/>
                <a:ea typeface="Open Sans" panose="020B0606030504020204" pitchFamily="34" charset="0"/>
                <a:cs typeface="Open Sans" panose="020B0606030504020204" pitchFamily="34" charset="0"/>
              </a:rPr>
              <a:t>sem</a:t>
            </a:r>
            <a:endParaRPr lang="en-US" sz="1050" dirty="0">
              <a:solidFill>
                <a:prstClr val="white"/>
              </a:solidFill>
              <a:latin typeface="Open Sans"/>
              <a:ea typeface="Open Sans" panose="020B0606030504020204" pitchFamily="34" charset="0"/>
              <a:cs typeface="Open Sans" panose="020B0606030504020204" pitchFamily="34" charset="0"/>
            </a:endParaRPr>
          </a:p>
        </p:txBody>
      </p:sp>
      <p:sp>
        <p:nvSpPr>
          <p:cNvPr id="8" name="Content Placeholder 4">
            <a:extLst>
              <a:ext uri="{FF2B5EF4-FFF2-40B4-BE49-F238E27FC236}">
                <a16:creationId xmlns:a16="http://schemas.microsoft.com/office/drawing/2014/main" id="{2DECA96B-5BFE-AAB3-6D8D-F8FAD1D3491A}"/>
              </a:ext>
            </a:extLst>
          </p:cNvPr>
          <p:cNvSpPr txBox="1">
            <a:spLocks/>
          </p:cNvSpPr>
          <p:nvPr/>
        </p:nvSpPr>
        <p:spPr>
          <a:xfrm>
            <a:off x="6194671" y="3601859"/>
            <a:ext cx="695783" cy="200923"/>
          </a:xfrm>
          <a:prstGeom prst="rect">
            <a:avLst/>
          </a:prstGeom>
          <a:ln>
            <a:noFill/>
          </a:ln>
        </p:spPr>
        <p:txBody>
          <a:bodyPr lIns="0" rIns="0"/>
          <a:lstStyle>
            <a:lvl1pPr marL="0" indent="0" algn="l" defTabSz="457200" rtl="0" eaLnBrk="1" latinLnBrk="0" hangingPunct="1">
              <a:lnSpc>
                <a:spcPct val="120000"/>
              </a:lnSpc>
              <a:spcBef>
                <a:spcPct val="20000"/>
              </a:spcBef>
              <a:buFont typeface="Arial"/>
              <a:buNone/>
              <a:defRPr sz="2000" b="1" kern="1200">
                <a:solidFill>
                  <a:schemeClr val="tx1"/>
                </a:solidFill>
                <a:latin typeface="+mn-lt"/>
                <a:ea typeface="+mn-ea"/>
                <a:cs typeface="+mn-cs"/>
              </a:defRPr>
            </a:lvl1pPr>
            <a:lvl2pPr marL="0" indent="0" algn="l" defTabSz="457200" rtl="0" eaLnBrk="1" latinLnBrk="0" hangingPunct="1">
              <a:lnSpc>
                <a:spcPct val="120000"/>
              </a:lnSpc>
              <a:spcBef>
                <a:spcPct val="20000"/>
              </a:spcBef>
              <a:buFont typeface="Arial"/>
              <a:buNone/>
              <a:defRPr sz="1800" kern="1200">
                <a:solidFill>
                  <a:schemeClr val="tx1"/>
                </a:solidFill>
                <a:latin typeface="+mn-lt"/>
                <a:ea typeface="+mn-ea"/>
                <a:cs typeface="+mn-cs"/>
              </a:defRPr>
            </a:lvl2pPr>
            <a:lvl3pPr marL="685800" indent="-228600" algn="l" defTabSz="457200" rtl="0" eaLnBrk="1" latinLnBrk="0" hangingPunct="1">
              <a:lnSpc>
                <a:spcPct val="120000"/>
              </a:lnSpc>
              <a:spcBef>
                <a:spcPct val="20000"/>
              </a:spcBef>
              <a:buFont typeface="Arial"/>
              <a:buChar char="•"/>
              <a:defRPr sz="1600" kern="1200">
                <a:solidFill>
                  <a:schemeClr val="tx1"/>
                </a:solidFill>
                <a:latin typeface="+mn-lt"/>
                <a:ea typeface="+mn-ea"/>
                <a:cs typeface="+mn-cs"/>
              </a:defRPr>
            </a:lvl3pPr>
            <a:lvl4pPr marL="1143000" indent="-228600" algn="l" defTabSz="457200" rtl="0" eaLnBrk="1" latinLnBrk="0" hangingPunct="1">
              <a:lnSpc>
                <a:spcPct val="120000"/>
              </a:lnSpc>
              <a:spcBef>
                <a:spcPct val="20000"/>
              </a:spcBef>
              <a:buFont typeface="Arial"/>
              <a:buChar char="–"/>
              <a:tabLst/>
              <a:defRPr sz="1400" i="1" kern="1200">
                <a:solidFill>
                  <a:schemeClr val="tx1"/>
                </a:solidFill>
                <a:latin typeface="+mn-lt"/>
                <a:ea typeface="+mn-ea"/>
                <a:cs typeface="+mn-cs"/>
              </a:defRPr>
            </a:lvl4pPr>
            <a:lvl5pPr marL="16002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892">
              <a:lnSpc>
                <a:spcPct val="90000"/>
              </a:lnSpc>
              <a:spcBef>
                <a:spcPts val="150"/>
              </a:spcBef>
              <a:defRPr/>
            </a:pPr>
            <a:r>
              <a:rPr lang="en-US" sz="900" dirty="0">
                <a:solidFill>
                  <a:srgbClr val="253746"/>
                </a:solidFill>
                <a:latin typeface="Open Sans"/>
                <a:ea typeface="Open Sans" panose="020B0606030504020204" pitchFamily="34" charset="0"/>
                <a:cs typeface="Open Sans" panose="020B0606030504020204" pitchFamily="34" charset="0"/>
              </a:rPr>
              <a:t>SEM 24</a:t>
            </a:r>
          </a:p>
        </p:txBody>
      </p:sp>
      <p:sp>
        <p:nvSpPr>
          <p:cNvPr id="9" name="Rectangle 8">
            <a:extLst>
              <a:ext uri="{FF2B5EF4-FFF2-40B4-BE49-F238E27FC236}">
                <a16:creationId xmlns:a16="http://schemas.microsoft.com/office/drawing/2014/main" id="{5317C8D8-8AFA-FA6C-931D-203CA729B2C9}"/>
              </a:ext>
            </a:extLst>
          </p:cNvPr>
          <p:cNvSpPr/>
          <p:nvPr/>
        </p:nvSpPr>
        <p:spPr>
          <a:xfrm>
            <a:off x="6068634" y="2442509"/>
            <a:ext cx="947858" cy="685800"/>
          </a:xfrm>
          <a:prstGeom prst="rect">
            <a:avLst/>
          </a:prstGeom>
          <a:noFill/>
          <a:ln w="190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58783" tIns="29392" rIns="58783" bIns="29392" numCol="1" spcCol="0" rtlCol="0" fromWordArt="0" anchor="ctr" anchorCtr="0" forceAA="0" compatLnSpc="1">
            <a:prstTxWarp prst="textNoShape">
              <a:avLst/>
            </a:prstTxWarp>
            <a:noAutofit/>
          </a:bodyPr>
          <a:lstStyle/>
          <a:p>
            <a:pPr algn="ctr" defTabSz="800040">
              <a:lnSpc>
                <a:spcPct val="90000"/>
              </a:lnSpc>
              <a:spcBef>
                <a:spcPts val="150"/>
              </a:spcBef>
              <a:defRPr/>
            </a:pPr>
            <a:r>
              <a:rPr lang="en-US" sz="1050" b="1" dirty="0" err="1">
                <a:solidFill>
                  <a:srgbClr val="253746"/>
                </a:solidFill>
                <a:latin typeface="Open Sans"/>
                <a:ea typeface="Open Sans" panose="020B0606030504020204" pitchFamily="34" charset="0"/>
                <a:cs typeface="Open Sans" panose="020B0606030504020204" pitchFamily="34" charset="0"/>
              </a:rPr>
              <a:t>Critère</a:t>
            </a:r>
            <a:endParaRPr lang="en-US" sz="1050" b="1" dirty="0">
              <a:solidFill>
                <a:srgbClr val="253746"/>
              </a:solidFill>
              <a:latin typeface="Open Sans"/>
              <a:ea typeface="Open Sans" panose="020B0606030504020204" pitchFamily="34" charset="0"/>
              <a:cs typeface="Open Sans" panose="020B0606030504020204" pitchFamily="34" charset="0"/>
            </a:endParaRPr>
          </a:p>
          <a:p>
            <a:pPr algn="ctr" defTabSz="800040">
              <a:lnSpc>
                <a:spcPct val="90000"/>
              </a:lnSpc>
              <a:spcBef>
                <a:spcPts val="150"/>
              </a:spcBef>
              <a:defRPr/>
            </a:pPr>
            <a:r>
              <a:rPr lang="en-US" sz="1050" b="1" dirty="0">
                <a:solidFill>
                  <a:srgbClr val="253746"/>
                </a:solidFill>
                <a:latin typeface="Open Sans"/>
                <a:ea typeface="Open Sans" panose="020B0606030504020204" pitchFamily="34" charset="0"/>
                <a:cs typeface="Open Sans" panose="020B0606030504020204" pitchFamily="34" charset="0"/>
              </a:rPr>
              <a:t>principal</a:t>
            </a:r>
          </a:p>
          <a:p>
            <a:pPr algn="ctr" defTabSz="800040">
              <a:lnSpc>
                <a:spcPct val="90000"/>
              </a:lnSpc>
              <a:spcBef>
                <a:spcPts val="150"/>
              </a:spcBef>
              <a:defRPr/>
            </a:pPr>
            <a:r>
              <a:rPr lang="en-US" sz="1050" dirty="0">
                <a:solidFill>
                  <a:srgbClr val="253746"/>
                </a:solidFill>
                <a:latin typeface="Open Sans"/>
                <a:ea typeface="Open Sans" panose="020B0606030504020204" pitchFamily="34" charset="0"/>
                <a:cs typeface="Open Sans" panose="020B0606030504020204" pitchFamily="34" charset="0"/>
              </a:rPr>
              <a:t>N = 1044</a:t>
            </a:r>
          </a:p>
        </p:txBody>
      </p:sp>
      <p:sp>
        <p:nvSpPr>
          <p:cNvPr id="10" name="Content Placeholder 4">
            <a:extLst>
              <a:ext uri="{FF2B5EF4-FFF2-40B4-BE49-F238E27FC236}">
                <a16:creationId xmlns:a16="http://schemas.microsoft.com/office/drawing/2014/main" id="{9E1D85A5-DD8F-D315-A344-A6AEF8637C80}"/>
              </a:ext>
            </a:extLst>
          </p:cNvPr>
          <p:cNvSpPr txBox="1">
            <a:spLocks/>
          </p:cNvSpPr>
          <p:nvPr/>
        </p:nvSpPr>
        <p:spPr>
          <a:xfrm>
            <a:off x="7622603" y="3601859"/>
            <a:ext cx="951150" cy="200923"/>
          </a:xfrm>
          <a:prstGeom prst="rect">
            <a:avLst/>
          </a:prstGeom>
          <a:ln>
            <a:noFill/>
          </a:ln>
        </p:spPr>
        <p:txBody>
          <a:bodyPr lIns="0" rIns="0"/>
          <a:lstStyle>
            <a:lvl1pPr marL="0" indent="0" algn="l" defTabSz="457200" rtl="0" eaLnBrk="1" latinLnBrk="0" hangingPunct="1">
              <a:lnSpc>
                <a:spcPct val="120000"/>
              </a:lnSpc>
              <a:spcBef>
                <a:spcPct val="20000"/>
              </a:spcBef>
              <a:buFont typeface="Arial"/>
              <a:buNone/>
              <a:defRPr sz="2000" b="1" kern="1200">
                <a:solidFill>
                  <a:schemeClr val="tx1"/>
                </a:solidFill>
                <a:latin typeface="+mn-lt"/>
                <a:ea typeface="+mn-ea"/>
                <a:cs typeface="+mn-cs"/>
              </a:defRPr>
            </a:lvl1pPr>
            <a:lvl2pPr marL="0" indent="0" algn="l" defTabSz="457200" rtl="0" eaLnBrk="1" latinLnBrk="0" hangingPunct="1">
              <a:lnSpc>
                <a:spcPct val="120000"/>
              </a:lnSpc>
              <a:spcBef>
                <a:spcPct val="20000"/>
              </a:spcBef>
              <a:buFont typeface="Arial"/>
              <a:buNone/>
              <a:defRPr sz="1800" kern="1200">
                <a:solidFill>
                  <a:schemeClr val="tx1"/>
                </a:solidFill>
                <a:latin typeface="+mn-lt"/>
                <a:ea typeface="+mn-ea"/>
                <a:cs typeface="+mn-cs"/>
              </a:defRPr>
            </a:lvl2pPr>
            <a:lvl3pPr marL="685800" indent="-228600" algn="l" defTabSz="457200" rtl="0" eaLnBrk="1" latinLnBrk="0" hangingPunct="1">
              <a:lnSpc>
                <a:spcPct val="120000"/>
              </a:lnSpc>
              <a:spcBef>
                <a:spcPct val="20000"/>
              </a:spcBef>
              <a:buFont typeface="Arial"/>
              <a:buChar char="•"/>
              <a:defRPr sz="1600" kern="1200">
                <a:solidFill>
                  <a:schemeClr val="tx1"/>
                </a:solidFill>
                <a:latin typeface="+mn-lt"/>
                <a:ea typeface="+mn-ea"/>
                <a:cs typeface="+mn-cs"/>
              </a:defRPr>
            </a:lvl3pPr>
            <a:lvl4pPr marL="1143000" indent="-228600" algn="l" defTabSz="457200" rtl="0" eaLnBrk="1" latinLnBrk="0" hangingPunct="1">
              <a:lnSpc>
                <a:spcPct val="120000"/>
              </a:lnSpc>
              <a:spcBef>
                <a:spcPct val="20000"/>
              </a:spcBef>
              <a:buFont typeface="Arial"/>
              <a:buChar char="–"/>
              <a:tabLst/>
              <a:defRPr sz="1400" i="1" kern="1200">
                <a:solidFill>
                  <a:schemeClr val="tx1"/>
                </a:solidFill>
                <a:latin typeface="+mn-lt"/>
                <a:ea typeface="+mn-ea"/>
                <a:cs typeface="+mn-cs"/>
              </a:defRPr>
            </a:lvl4pPr>
            <a:lvl5pPr marL="16002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892">
              <a:lnSpc>
                <a:spcPct val="90000"/>
              </a:lnSpc>
              <a:spcBef>
                <a:spcPts val="150"/>
              </a:spcBef>
              <a:defRPr/>
            </a:pPr>
            <a:r>
              <a:rPr lang="en-US" sz="900" dirty="0">
                <a:solidFill>
                  <a:srgbClr val="253746"/>
                </a:solidFill>
                <a:latin typeface="Open Sans"/>
                <a:ea typeface="Open Sans" panose="020B0606030504020204" pitchFamily="34" charset="0"/>
                <a:cs typeface="Open Sans" panose="020B0606030504020204" pitchFamily="34" charset="0"/>
              </a:rPr>
              <a:t>SEM 104</a:t>
            </a:r>
            <a:endParaRPr lang="en-US" sz="900" baseline="30000" dirty="0">
              <a:solidFill>
                <a:srgbClr val="253746"/>
              </a:solidFill>
              <a:latin typeface="Open Sans"/>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08B58A63-8E56-30CD-3153-BC826F2B8C03}"/>
              </a:ext>
            </a:extLst>
          </p:cNvPr>
          <p:cNvSpPr/>
          <p:nvPr/>
        </p:nvSpPr>
        <p:spPr>
          <a:xfrm>
            <a:off x="7389759" y="2442509"/>
            <a:ext cx="1416842" cy="685800"/>
          </a:xfrm>
          <a:prstGeom prst="rect">
            <a:avLst/>
          </a:prstGeom>
          <a:noFill/>
          <a:ln w="381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58783" tIns="29392" rIns="58783" bIns="29392" numCol="1" spcCol="0" rtlCol="0" fromWordArt="0" anchor="ctr" anchorCtr="0" forceAA="0" compatLnSpc="1">
            <a:prstTxWarp prst="textNoShape">
              <a:avLst/>
            </a:prstTxWarp>
            <a:noAutofit/>
          </a:bodyPr>
          <a:lstStyle/>
          <a:p>
            <a:pPr algn="ctr" defTabSz="800040">
              <a:lnSpc>
                <a:spcPct val="90000"/>
              </a:lnSpc>
              <a:spcBef>
                <a:spcPts val="150"/>
              </a:spcBef>
              <a:defRPr/>
            </a:pPr>
            <a:r>
              <a:rPr lang="en-US" sz="1050" b="1" dirty="0">
                <a:solidFill>
                  <a:srgbClr val="253746"/>
                </a:solidFill>
                <a:latin typeface="Open Sans"/>
                <a:ea typeface="Open Sans" panose="020B0606030504020204" pitchFamily="34" charset="0"/>
                <a:cs typeface="Open Sans" panose="020B0606030504020204" pitchFamily="34" charset="0"/>
              </a:rPr>
              <a:t>Etude</a:t>
            </a:r>
          </a:p>
          <a:p>
            <a:pPr algn="ctr" defTabSz="800040">
              <a:lnSpc>
                <a:spcPct val="90000"/>
              </a:lnSpc>
              <a:spcBef>
                <a:spcPts val="150"/>
              </a:spcBef>
              <a:defRPr/>
            </a:pPr>
            <a:r>
              <a:rPr lang="en-US" sz="1050" b="1" dirty="0" err="1">
                <a:solidFill>
                  <a:srgbClr val="253746"/>
                </a:solidFill>
                <a:latin typeface="Open Sans"/>
                <a:ea typeface="Open Sans" panose="020B0606030504020204" pitchFamily="34" charset="0"/>
                <a:cs typeface="Open Sans" panose="020B0606030504020204" pitchFamily="34" charset="0"/>
              </a:rPr>
              <a:t>d’extension</a:t>
            </a:r>
            <a:r>
              <a:rPr lang="en-US" sz="1050" b="1" dirty="0">
                <a:solidFill>
                  <a:srgbClr val="253746"/>
                </a:solidFill>
                <a:latin typeface="Open Sans"/>
                <a:ea typeface="Open Sans" panose="020B0606030504020204" pitchFamily="34" charset="0"/>
                <a:cs typeface="Open Sans" panose="020B0606030504020204" pitchFamily="34" charset="0"/>
              </a:rPr>
              <a:t> </a:t>
            </a:r>
            <a:r>
              <a:rPr lang="en-US" sz="1050" dirty="0">
                <a:solidFill>
                  <a:srgbClr val="253746"/>
                </a:solidFill>
                <a:latin typeface="Open Sans"/>
                <a:ea typeface="Open Sans" panose="020B0606030504020204" pitchFamily="34" charset="0"/>
                <a:cs typeface="Open Sans" panose="020B0606030504020204" pitchFamily="34" charset="0"/>
              </a:rPr>
              <a:t>N = 802</a:t>
            </a:r>
          </a:p>
        </p:txBody>
      </p:sp>
      <p:cxnSp>
        <p:nvCxnSpPr>
          <p:cNvPr id="12" name="Straight Arrow Connector 28">
            <a:extLst>
              <a:ext uri="{FF2B5EF4-FFF2-40B4-BE49-F238E27FC236}">
                <a16:creationId xmlns:a16="http://schemas.microsoft.com/office/drawing/2014/main" id="{FDB428E7-62AE-0B05-3E8D-B03B99527D07}"/>
              </a:ext>
            </a:extLst>
          </p:cNvPr>
          <p:cNvCxnSpPr>
            <a:cxnSpLocks/>
            <a:stCxn id="9" idx="3"/>
            <a:endCxn id="11" idx="1"/>
          </p:cNvCxnSpPr>
          <p:nvPr/>
        </p:nvCxnSpPr>
        <p:spPr bwMode="auto">
          <a:xfrm>
            <a:off x="7016492" y="2785409"/>
            <a:ext cx="373267" cy="0"/>
          </a:xfrm>
          <a:prstGeom prst="straightConnector1">
            <a:avLst/>
          </a:prstGeom>
          <a:ln w="19050">
            <a:solidFill>
              <a:schemeClr val="tx1"/>
            </a:solidFill>
            <a:headEnd type="none"/>
            <a:tailEnd type="arrow" w="lg" len="me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C5B74E6-61C2-AC5B-0E71-35823EC00C87}"/>
              </a:ext>
            </a:extLst>
          </p:cNvPr>
          <p:cNvSpPr/>
          <p:nvPr/>
        </p:nvSpPr>
        <p:spPr>
          <a:xfrm>
            <a:off x="2183034" y="2009396"/>
            <a:ext cx="3421370" cy="351000"/>
          </a:xfrm>
          <a:prstGeom prst="rect">
            <a:avLst/>
          </a:prstGeom>
          <a:solidFill>
            <a:schemeClr val="bg1">
              <a:lumMod val="65000"/>
            </a:schemeClr>
          </a:solid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58783" tIns="0" rIns="58783" bIns="0" numCol="1" spcCol="0" rtlCol="0" fromWordArt="0" anchor="ctr" anchorCtr="0" forceAA="0" compatLnSpc="1">
            <a:prstTxWarp prst="textNoShape">
              <a:avLst/>
            </a:prstTxWarp>
            <a:noAutofit/>
          </a:bodyPr>
          <a:lstStyle/>
          <a:p>
            <a:pPr algn="ctr" defTabSz="800040">
              <a:lnSpc>
                <a:spcPct val="90000"/>
              </a:lnSpc>
              <a:spcBef>
                <a:spcPts val="150"/>
              </a:spcBef>
              <a:defRPr/>
            </a:pPr>
            <a:r>
              <a:rPr lang="en-US" sz="1050" b="1">
                <a:solidFill>
                  <a:prstClr val="white"/>
                </a:solidFill>
                <a:latin typeface="Open Sans"/>
                <a:ea typeface="Open Sans" panose="020B0606030504020204" pitchFamily="34" charset="0"/>
                <a:cs typeface="Open Sans" panose="020B0606030504020204" pitchFamily="34" charset="0"/>
              </a:rPr>
              <a:t>Placebo</a:t>
            </a:r>
            <a:endParaRPr lang="en-US" sz="1050">
              <a:solidFill>
                <a:prstClr val="white"/>
              </a:solidFill>
              <a:latin typeface="Open Sans"/>
              <a:ea typeface="Open Sans" panose="020B0606030504020204" pitchFamily="34" charset="0"/>
              <a:cs typeface="Open Sans" panose="020B0606030504020204" pitchFamily="34" charset="0"/>
            </a:endParaRPr>
          </a:p>
        </p:txBody>
      </p:sp>
      <p:cxnSp>
        <p:nvCxnSpPr>
          <p:cNvPr id="14" name="Straight Arrow Connector 12">
            <a:extLst>
              <a:ext uri="{FF2B5EF4-FFF2-40B4-BE49-F238E27FC236}">
                <a16:creationId xmlns:a16="http://schemas.microsoft.com/office/drawing/2014/main" id="{FDC06B87-BB7C-5C95-B1FB-C00D680C1091}"/>
              </a:ext>
            </a:extLst>
          </p:cNvPr>
          <p:cNvCxnSpPr>
            <a:cxnSpLocks/>
            <a:stCxn id="2" idx="3"/>
            <a:endCxn id="3" idx="1"/>
          </p:cNvCxnSpPr>
          <p:nvPr/>
        </p:nvCxnSpPr>
        <p:spPr>
          <a:xfrm>
            <a:off x="1709279" y="2788577"/>
            <a:ext cx="464231" cy="101"/>
          </a:xfrm>
          <a:prstGeom prst="straightConnector1">
            <a:avLst/>
          </a:prstGeom>
          <a:ln w="19050" cap="flat">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15" name="Connector: Elbow 31">
            <a:extLst>
              <a:ext uri="{FF2B5EF4-FFF2-40B4-BE49-F238E27FC236}">
                <a16:creationId xmlns:a16="http://schemas.microsoft.com/office/drawing/2014/main" id="{7247BDA6-9FD4-81DC-0B0E-A85700334BF8}"/>
              </a:ext>
            </a:extLst>
          </p:cNvPr>
          <p:cNvCxnSpPr>
            <a:stCxn id="13" idx="1"/>
            <a:endCxn id="6" idx="1"/>
          </p:cNvCxnSpPr>
          <p:nvPr/>
        </p:nvCxnSpPr>
        <p:spPr>
          <a:xfrm rot="10800000" flipV="1">
            <a:off x="2173508" y="2184895"/>
            <a:ext cx="9525" cy="1201028"/>
          </a:xfrm>
          <a:prstGeom prst="bentConnector3">
            <a:avLst>
              <a:gd name="adj1" fmla="val 1900000"/>
            </a:avLst>
          </a:prstGeom>
          <a:ln w="19050" cap="flat">
            <a:solidFill>
              <a:schemeClr val="tx1"/>
            </a:solidFill>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16" name="Connector: Elbow 36">
            <a:extLst>
              <a:ext uri="{FF2B5EF4-FFF2-40B4-BE49-F238E27FC236}">
                <a16:creationId xmlns:a16="http://schemas.microsoft.com/office/drawing/2014/main" id="{69DAE594-5560-BD9D-6DFE-6FEA816A24A2}"/>
              </a:ext>
            </a:extLst>
          </p:cNvPr>
          <p:cNvCxnSpPr>
            <a:stCxn id="7" idx="3"/>
            <a:endCxn id="13" idx="3"/>
          </p:cNvCxnSpPr>
          <p:nvPr/>
        </p:nvCxnSpPr>
        <p:spPr>
          <a:xfrm flipV="1">
            <a:off x="5593031" y="2184897"/>
            <a:ext cx="11373" cy="1201028"/>
          </a:xfrm>
          <a:prstGeom prst="bentConnector3">
            <a:avLst>
              <a:gd name="adj1" fmla="val 1607518"/>
            </a:avLst>
          </a:prstGeom>
          <a:ln w="19050" cap="flat">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37">
            <a:extLst>
              <a:ext uri="{FF2B5EF4-FFF2-40B4-BE49-F238E27FC236}">
                <a16:creationId xmlns:a16="http://schemas.microsoft.com/office/drawing/2014/main" id="{CC84D842-4942-AC45-B08B-ECE106D3429B}"/>
              </a:ext>
            </a:extLst>
          </p:cNvPr>
          <p:cNvCxnSpPr>
            <a:cxnSpLocks/>
            <a:stCxn id="3" idx="3"/>
            <a:endCxn id="9" idx="1"/>
          </p:cNvCxnSpPr>
          <p:nvPr/>
        </p:nvCxnSpPr>
        <p:spPr>
          <a:xfrm flipV="1">
            <a:off x="5593031" y="2785409"/>
            <a:ext cx="475603" cy="0"/>
          </a:xfrm>
          <a:prstGeom prst="straightConnector1">
            <a:avLst/>
          </a:prstGeom>
          <a:ln w="19050" cap="flat">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sp>
        <p:nvSpPr>
          <p:cNvPr id="18" name="Footer Placeholder 44">
            <a:extLst>
              <a:ext uri="{FF2B5EF4-FFF2-40B4-BE49-F238E27FC236}">
                <a16:creationId xmlns:a16="http://schemas.microsoft.com/office/drawing/2014/main" id="{ADC0A031-876C-383F-48A9-9702AB17F164}"/>
              </a:ext>
            </a:extLst>
          </p:cNvPr>
          <p:cNvSpPr txBox="1">
            <a:spLocks/>
          </p:cNvSpPr>
          <p:nvPr/>
        </p:nvSpPr>
        <p:spPr>
          <a:xfrm>
            <a:off x="340553" y="5647105"/>
            <a:ext cx="7034598" cy="198038"/>
          </a:xfrm>
          <a:prstGeom prst="rect">
            <a:avLst/>
          </a:prstGeom>
        </p:spPr>
        <p:txBody>
          <a:bodyPr vert="horz" lIns="68580" tIns="34290" rIns="68580" bIns="34290" rtlCol="0" anchor="ctr"/>
          <a:lstStyle>
            <a:defPPr>
              <a:defRPr lang="en-US"/>
            </a:defPPr>
            <a:lvl1pPr marL="0" algn="ctr" defTabSz="914400" rtl="0" eaLnBrk="1" latinLnBrk="0" hangingPunct="1">
              <a:defRPr sz="1200" b="1" kern="1200">
                <a:solidFill>
                  <a:srgbClr val="0000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342788">
              <a:defRPr/>
            </a:pPr>
            <a:r>
              <a:rPr lang="en-US" sz="900" b="0" baseline="30000" dirty="0">
                <a:solidFill>
                  <a:srgbClr val="253746"/>
                </a:solidFill>
                <a:latin typeface="Open Sans"/>
                <a:cs typeface="Arial" panose="020B0604020202020204" pitchFamily="34" charset="0"/>
              </a:rPr>
              <a:t>*</a:t>
            </a:r>
            <a:r>
              <a:rPr lang="en-US" sz="900" b="0" dirty="0" err="1">
                <a:solidFill>
                  <a:srgbClr val="253746"/>
                </a:solidFill>
                <a:latin typeface="Open Sans"/>
                <a:cs typeface="Arial" panose="020B0604020202020204" pitchFamily="34" charset="0"/>
              </a:rPr>
              <a:t>Relugolix</a:t>
            </a:r>
            <a:r>
              <a:rPr lang="en-US" sz="900" b="0" dirty="0">
                <a:solidFill>
                  <a:srgbClr val="253746"/>
                </a:solidFill>
                <a:latin typeface="Open Sans"/>
                <a:cs typeface="Arial" panose="020B0604020202020204" pitchFamily="34" charset="0"/>
              </a:rPr>
              <a:t> </a:t>
            </a:r>
            <a:r>
              <a:rPr lang="en-US" sz="900" b="0" dirty="0" err="1">
                <a:solidFill>
                  <a:srgbClr val="253746"/>
                </a:solidFill>
                <a:latin typeface="Open Sans"/>
                <a:cs typeface="Arial" panose="020B0604020202020204" pitchFamily="34" charset="0"/>
              </a:rPr>
              <a:t>Thérapie</a:t>
            </a:r>
            <a:r>
              <a:rPr lang="en-US" sz="900" b="0" dirty="0">
                <a:solidFill>
                  <a:srgbClr val="253746"/>
                </a:solidFill>
                <a:latin typeface="Open Sans"/>
                <a:cs typeface="Arial" panose="020B0604020202020204" pitchFamily="34" charset="0"/>
              </a:rPr>
              <a:t> </a:t>
            </a:r>
            <a:r>
              <a:rPr lang="en-US" sz="900" b="0" dirty="0" err="1">
                <a:solidFill>
                  <a:srgbClr val="253746"/>
                </a:solidFill>
                <a:latin typeface="Open Sans"/>
                <a:cs typeface="Arial" panose="020B0604020202020204" pitchFamily="34" charset="0"/>
              </a:rPr>
              <a:t>combinée</a:t>
            </a:r>
            <a:r>
              <a:rPr lang="en-US" sz="900" b="0" dirty="0">
                <a:solidFill>
                  <a:srgbClr val="253746"/>
                </a:solidFill>
                <a:latin typeface="Open Sans"/>
                <a:cs typeface="Arial" panose="020B0604020202020204" pitchFamily="34" charset="0"/>
              </a:rPr>
              <a:t> (TC) = </a:t>
            </a:r>
            <a:r>
              <a:rPr lang="en-US" sz="900" b="0" dirty="0" err="1">
                <a:solidFill>
                  <a:srgbClr val="253746"/>
                </a:solidFill>
                <a:latin typeface="Open Sans"/>
                <a:cs typeface="Arial" panose="020B0604020202020204" pitchFamily="34" charset="0"/>
              </a:rPr>
              <a:t>rélugolix</a:t>
            </a:r>
            <a:r>
              <a:rPr lang="en-US" sz="900" b="0" dirty="0">
                <a:solidFill>
                  <a:srgbClr val="253746"/>
                </a:solidFill>
                <a:latin typeface="Open Sans"/>
                <a:cs typeface="Arial" panose="020B0604020202020204" pitchFamily="34" charset="0"/>
              </a:rPr>
              <a:t> 40 mg + estradiol 1 mg et norethisterone acetate 0,5 mg</a:t>
            </a:r>
          </a:p>
        </p:txBody>
      </p:sp>
      <p:sp>
        <p:nvSpPr>
          <p:cNvPr id="19" name="ZoneTexte 18">
            <a:extLst>
              <a:ext uri="{FF2B5EF4-FFF2-40B4-BE49-F238E27FC236}">
                <a16:creationId xmlns:a16="http://schemas.microsoft.com/office/drawing/2014/main" id="{C8ACCDFA-197F-4380-10C5-4608B8170C6D}"/>
              </a:ext>
            </a:extLst>
          </p:cNvPr>
          <p:cNvSpPr txBox="1"/>
          <p:nvPr/>
        </p:nvSpPr>
        <p:spPr>
          <a:xfrm>
            <a:off x="492712" y="1099043"/>
            <a:ext cx="5192447" cy="415498"/>
          </a:xfrm>
          <a:prstGeom prst="rect">
            <a:avLst/>
          </a:prstGeom>
          <a:noFill/>
        </p:spPr>
        <p:txBody>
          <a:bodyPr wrap="none" rtlCol="0">
            <a:spAutoFit/>
          </a:bodyPr>
          <a:lstStyle/>
          <a:p>
            <a:pPr defTabSz="685783">
              <a:defRPr/>
            </a:pPr>
            <a:r>
              <a:rPr lang="fr-FR" sz="2100" dirty="0">
                <a:solidFill>
                  <a:schemeClr val="bg2">
                    <a:lumMod val="25000"/>
                  </a:schemeClr>
                </a:solidFill>
                <a:latin typeface="+mj-lt"/>
                <a:ea typeface="+mj-ea"/>
                <a:cs typeface="+mj-cs"/>
              </a:rPr>
              <a:t>Etudes SPIRIT : Design et critère principal</a:t>
            </a:r>
          </a:p>
        </p:txBody>
      </p:sp>
      <p:sp>
        <p:nvSpPr>
          <p:cNvPr id="21" name="Espace réservé du texte 2">
            <a:extLst>
              <a:ext uri="{FF2B5EF4-FFF2-40B4-BE49-F238E27FC236}">
                <a16:creationId xmlns:a16="http://schemas.microsoft.com/office/drawing/2014/main" id="{770A8D64-4397-F338-1A62-EC4E047048FF}"/>
              </a:ext>
            </a:extLst>
          </p:cNvPr>
          <p:cNvSpPr txBox="1">
            <a:spLocks/>
          </p:cNvSpPr>
          <p:nvPr/>
        </p:nvSpPr>
        <p:spPr>
          <a:xfrm>
            <a:off x="343502" y="3912861"/>
            <a:ext cx="8128223" cy="746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6" indent="-171446" defTabSz="685783"/>
            <a:r>
              <a:rPr lang="fr-FR" sz="1400" b="1" dirty="0">
                <a:solidFill>
                  <a:prstClr val="black"/>
                </a:solidFill>
                <a:latin typeface="Calibri"/>
              </a:rPr>
              <a:t>Co-critères de jugements principaux à 6 mois évalués par une échelle numérique : </a:t>
            </a:r>
          </a:p>
          <a:p>
            <a:pPr marL="257168" indent="-257168" defTabSz="685783">
              <a:buFontTx/>
              <a:buChar char="-"/>
            </a:pPr>
            <a:r>
              <a:rPr lang="fr-FR" sz="1400" dirty="0">
                <a:solidFill>
                  <a:prstClr val="black"/>
                </a:solidFill>
                <a:latin typeface="Calibri"/>
              </a:rPr>
              <a:t>Proportion d’amélioration des dysménorrhées</a:t>
            </a:r>
          </a:p>
          <a:p>
            <a:pPr marL="257168" indent="-257168" defTabSz="685783">
              <a:buFontTx/>
              <a:buChar char="-"/>
            </a:pPr>
            <a:r>
              <a:rPr lang="fr-FR" sz="1400" dirty="0">
                <a:solidFill>
                  <a:prstClr val="black"/>
                </a:solidFill>
                <a:latin typeface="Calibri"/>
              </a:rPr>
              <a:t>Proportion d’amélioration des douleurs pelviennes non menstruelles</a:t>
            </a:r>
          </a:p>
          <a:p>
            <a:pPr marL="0" indent="0" defTabSz="685783">
              <a:buNone/>
            </a:pPr>
            <a:endParaRPr lang="fr-FR" sz="2400" dirty="0">
              <a:solidFill>
                <a:prstClr val="black"/>
              </a:solidFill>
              <a:latin typeface="Calibri"/>
            </a:endParaRPr>
          </a:p>
        </p:txBody>
      </p:sp>
      <p:sp>
        <p:nvSpPr>
          <p:cNvPr id="22" name="ZoneTexte 21">
            <a:extLst>
              <a:ext uri="{FF2B5EF4-FFF2-40B4-BE49-F238E27FC236}">
                <a16:creationId xmlns:a16="http://schemas.microsoft.com/office/drawing/2014/main" id="{2C35EFB1-B6E7-3703-C19F-E0298DEC94B0}"/>
              </a:ext>
            </a:extLst>
          </p:cNvPr>
          <p:cNvSpPr txBox="1"/>
          <p:nvPr/>
        </p:nvSpPr>
        <p:spPr>
          <a:xfrm>
            <a:off x="492712" y="4862671"/>
            <a:ext cx="7583487" cy="738664"/>
          </a:xfrm>
          <a:prstGeom prst="rect">
            <a:avLst/>
          </a:prstGeom>
          <a:noFill/>
        </p:spPr>
        <p:txBody>
          <a:bodyPr wrap="square" rtlCol="0">
            <a:spAutoFit/>
          </a:bodyPr>
          <a:lstStyle/>
          <a:p>
            <a:pPr defTabSz="685783"/>
            <a:r>
              <a:rPr lang="fr-FR" sz="1400" b="1" dirty="0">
                <a:solidFill>
                  <a:prstClr val="black"/>
                </a:solidFill>
                <a:latin typeface="Calibri"/>
              </a:rPr>
              <a:t>Définition de la bonne réponse clinique : </a:t>
            </a:r>
          </a:p>
          <a:p>
            <a:pPr defTabSz="685783"/>
            <a:r>
              <a:rPr lang="fr-FR" sz="1400" dirty="0">
                <a:solidFill>
                  <a:prstClr val="black"/>
                </a:solidFill>
                <a:latin typeface="Calibri"/>
              </a:rPr>
              <a:t>Réduction de score &gt; 2,8 pts en cas de dysménorrhées </a:t>
            </a:r>
            <a:r>
              <a:rPr lang="fr-FR" sz="1400" b="1" dirty="0">
                <a:solidFill>
                  <a:prstClr val="black"/>
                </a:solidFill>
                <a:latin typeface="Calibri"/>
              </a:rPr>
              <a:t>et/ou </a:t>
            </a:r>
            <a:r>
              <a:rPr lang="fr-FR" sz="1400" dirty="0">
                <a:solidFill>
                  <a:prstClr val="black"/>
                </a:solidFill>
                <a:latin typeface="Calibri"/>
              </a:rPr>
              <a:t>&gt; 2,1 pts en cas de douleurs non menstruelles </a:t>
            </a:r>
            <a:r>
              <a:rPr lang="fr-FR" sz="1400" b="1" dirty="0">
                <a:solidFill>
                  <a:prstClr val="black"/>
                </a:solidFill>
                <a:latin typeface="Calibri"/>
              </a:rPr>
              <a:t>ET</a:t>
            </a:r>
            <a:r>
              <a:rPr lang="fr-FR" sz="1400" dirty="0">
                <a:solidFill>
                  <a:prstClr val="black"/>
                </a:solidFill>
                <a:latin typeface="Calibri"/>
              </a:rPr>
              <a:t> sans augmentation d’utilisation d’analgésiques</a:t>
            </a:r>
            <a:endParaRPr lang="fr-FR" sz="1400" b="1" dirty="0">
              <a:solidFill>
                <a:prstClr val="black"/>
              </a:solidFill>
              <a:latin typeface="Calibri"/>
            </a:endParaRPr>
          </a:p>
        </p:txBody>
      </p:sp>
      <p:sp>
        <p:nvSpPr>
          <p:cNvPr id="20" name="Teardrop 4">
            <a:extLst>
              <a:ext uri="{FF2B5EF4-FFF2-40B4-BE49-F238E27FC236}">
                <a16:creationId xmlns:a16="http://schemas.microsoft.com/office/drawing/2014/main" id="{B61FA3F2-6A4E-77D6-159A-95DDA95FBF1D}"/>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
        <p:nvSpPr>
          <p:cNvPr id="23" name="Teardrop 5">
            <a:extLst>
              <a:ext uri="{FF2B5EF4-FFF2-40B4-BE49-F238E27FC236}">
                <a16:creationId xmlns:a16="http://schemas.microsoft.com/office/drawing/2014/main" id="{A69A47FA-1FF9-5D63-B37D-6D2D71E8CDD3}"/>
              </a:ext>
            </a:extLst>
          </p:cNvPr>
          <p:cNvSpPr>
            <a:spLocks noChangeAspect="1"/>
          </p:cNvSpPr>
          <p:nvPr/>
        </p:nvSpPr>
        <p:spPr>
          <a:xfrm>
            <a:off x="7777791" y="843415"/>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341594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2FE5-9DBF-4951-A6A0-DC533751D293}"/>
              </a:ext>
            </a:extLst>
          </p:cNvPr>
          <p:cNvSpPr>
            <a:spLocks noGrp="1"/>
          </p:cNvSpPr>
          <p:nvPr>
            <p:ph type="title"/>
          </p:nvPr>
        </p:nvSpPr>
        <p:spPr/>
        <p:txBody>
          <a:bodyPr>
            <a:normAutofit/>
          </a:bodyPr>
          <a:lstStyle/>
          <a:p>
            <a:r>
              <a:rPr lang="en-GB" sz="2400" dirty="0"/>
              <a:t>219 </a:t>
            </a:r>
            <a:r>
              <a:rPr lang="en-GB" sz="2325" dirty="0"/>
              <a:t>centres</a:t>
            </a:r>
            <a:r>
              <a:rPr lang="en-GB" sz="2400" dirty="0"/>
              <a:t> dans 21 pays</a:t>
            </a:r>
          </a:p>
        </p:txBody>
      </p:sp>
      <p:sp>
        <p:nvSpPr>
          <p:cNvPr id="7" name="Espace réservé du texte 6">
            <a:extLst>
              <a:ext uri="{FF2B5EF4-FFF2-40B4-BE49-F238E27FC236}">
                <a16:creationId xmlns:a16="http://schemas.microsoft.com/office/drawing/2014/main" id="{D4B20992-61E6-C59A-E9E9-78155B868A36}"/>
              </a:ext>
            </a:extLst>
          </p:cNvPr>
          <p:cNvSpPr>
            <a:spLocks noGrp="1"/>
          </p:cNvSpPr>
          <p:nvPr>
            <p:ph type="body" sz="quarter" idx="13"/>
          </p:nvPr>
        </p:nvSpPr>
        <p:spPr/>
        <p:txBody>
          <a:bodyPr/>
          <a:lstStyle/>
          <a:p>
            <a:endParaRPr lang="fr-FR"/>
          </a:p>
        </p:txBody>
      </p:sp>
      <p:sp>
        <p:nvSpPr>
          <p:cNvPr id="9" name="TextBox 8">
            <a:extLst>
              <a:ext uri="{FF2B5EF4-FFF2-40B4-BE49-F238E27FC236}">
                <a16:creationId xmlns:a16="http://schemas.microsoft.com/office/drawing/2014/main" id="{372AD095-DC32-4617-8D6E-E21A745B53A5}"/>
              </a:ext>
            </a:extLst>
          </p:cNvPr>
          <p:cNvSpPr txBox="1">
            <a:spLocks noChangeAspect="1"/>
          </p:cNvSpPr>
          <p:nvPr/>
        </p:nvSpPr>
        <p:spPr>
          <a:xfrm>
            <a:off x="7375654" y="2065607"/>
            <a:ext cx="1661510" cy="2921347"/>
          </a:xfrm>
          <a:prstGeom prst="ellipse">
            <a:avLst/>
          </a:prstGeom>
          <a:solidFill>
            <a:srgbClr val="C00000"/>
          </a:solidFill>
        </p:spPr>
        <p:txBody>
          <a:bodyPr wrap="square" lIns="0" tIns="0" rIns="0" bIns="0">
            <a:spAutoFit/>
          </a:bodyPr>
          <a:lstStyle/>
          <a:p>
            <a:pPr algn="ctr"/>
            <a:r>
              <a:rPr lang="en-US" sz="1125" dirty="0">
                <a:solidFill>
                  <a:schemeClr val="bg1"/>
                </a:solidFill>
                <a:latin typeface="Verdana" panose="020B0604030504040204" pitchFamily="34" charset="0"/>
                <a:ea typeface="Verdana" panose="020B0604030504040204" pitchFamily="34" charset="0"/>
              </a:rPr>
              <a:t>Australia, Belgium, Bulgaria, Czech Rep, Finland, Hungary, Poland, Portugal, Spain, Ukraine, Georgia, Italy, New Zealand, Romania, Sweden</a:t>
            </a:r>
          </a:p>
        </p:txBody>
      </p:sp>
      <p:sp>
        <p:nvSpPr>
          <p:cNvPr id="10" name="TextBox 9">
            <a:extLst>
              <a:ext uri="{FF2B5EF4-FFF2-40B4-BE49-F238E27FC236}">
                <a16:creationId xmlns:a16="http://schemas.microsoft.com/office/drawing/2014/main" id="{23DAA8A8-7CCA-4CFC-A9A7-1A416CFC4340}"/>
              </a:ext>
            </a:extLst>
          </p:cNvPr>
          <p:cNvSpPr txBox="1">
            <a:spLocks noChangeAspect="1"/>
          </p:cNvSpPr>
          <p:nvPr/>
        </p:nvSpPr>
        <p:spPr>
          <a:xfrm>
            <a:off x="430034" y="2897155"/>
            <a:ext cx="1350000" cy="1817727"/>
          </a:xfrm>
          <a:prstGeom prst="ellipse">
            <a:avLst/>
          </a:prstGeom>
          <a:solidFill>
            <a:srgbClr val="0070C0"/>
          </a:solidFill>
        </p:spPr>
        <p:txBody>
          <a:bodyPr wrap="square" lIns="0" tIns="0" rIns="0" bIns="0">
            <a:spAutoFit/>
          </a:bodyPr>
          <a:lstStyle/>
          <a:p>
            <a:pPr algn="ctr"/>
            <a:r>
              <a:rPr lang="en-US" sz="1200" dirty="0">
                <a:solidFill>
                  <a:schemeClr val="bg1"/>
                </a:solidFill>
                <a:latin typeface="Verdana" panose="020B0604030504040204" pitchFamily="34" charset="0"/>
                <a:ea typeface="Verdana" panose="020B0604030504040204" pitchFamily="34" charset="0"/>
              </a:rPr>
              <a:t>United States,</a:t>
            </a:r>
          </a:p>
          <a:p>
            <a:pPr algn="ctr"/>
            <a:r>
              <a:rPr lang="en-US" sz="1200" dirty="0">
                <a:solidFill>
                  <a:schemeClr val="bg1"/>
                </a:solidFill>
                <a:latin typeface="Verdana" panose="020B0604030504040204" pitchFamily="34" charset="0"/>
                <a:ea typeface="Verdana" panose="020B0604030504040204" pitchFamily="34" charset="0"/>
              </a:rPr>
              <a:t>Canada</a:t>
            </a:r>
          </a:p>
          <a:p>
            <a:pPr algn="ctr"/>
            <a:r>
              <a:rPr lang="en-US" sz="1200" dirty="0">
                <a:solidFill>
                  <a:schemeClr val="bg1"/>
                </a:solidFill>
                <a:latin typeface="Verdana" panose="020B0604030504040204" pitchFamily="34" charset="0"/>
                <a:ea typeface="Verdana" panose="020B0604030504040204" pitchFamily="34" charset="0"/>
              </a:rPr>
              <a:t> Brazil, Chile, Argentina, South Africa</a:t>
            </a:r>
          </a:p>
        </p:txBody>
      </p:sp>
      <mc:AlternateContent xmlns:mc="http://schemas.openxmlformats.org/markup-compatibility/2006">
        <mc:Choice xmlns:cx4="http://schemas.microsoft.com/office/drawing/2016/5/10/chartex" Requires="cx4">
          <p:graphicFrame>
            <p:nvGraphicFramePr>
              <p:cNvPr id="3" name="Chart 2">
                <a:extLst>
                  <a:ext uri="{FF2B5EF4-FFF2-40B4-BE49-F238E27FC236}">
                    <a16:creationId xmlns:a16="http://schemas.microsoft.com/office/drawing/2014/main" id="{D4D2D26C-C7D5-EC15-F605-1FED3661D142}"/>
                  </a:ext>
                </a:extLst>
              </p:cNvPr>
              <p:cNvGraphicFramePr/>
              <p:nvPr/>
            </p:nvGraphicFramePr>
            <p:xfrm>
              <a:off x="1213485" y="2003085"/>
              <a:ext cx="6209472" cy="3605866"/>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3" name="Chart 2">
                <a:extLst>
                  <a:ext uri="{FF2B5EF4-FFF2-40B4-BE49-F238E27FC236}">
                    <a16:creationId xmlns:a16="http://schemas.microsoft.com/office/drawing/2014/main" id="{D4D2D26C-C7D5-EC15-F605-1FED3661D142}"/>
                  </a:ext>
                </a:extLst>
              </p:cNvPr>
              <p:cNvPicPr>
                <a:picLocks noGrp="1" noRot="1" noChangeAspect="1" noMove="1" noResize="1" noEditPoints="1" noAdjustHandles="1" noChangeArrowheads="1" noChangeShapeType="1"/>
              </p:cNvPicPr>
              <p:nvPr/>
            </p:nvPicPr>
            <p:blipFill>
              <a:blip r:embed="rId3"/>
              <a:stretch>
                <a:fillRect/>
              </a:stretch>
            </p:blipFill>
            <p:spPr>
              <a:xfrm>
                <a:off x="1213485" y="2003085"/>
                <a:ext cx="6209472" cy="3605866"/>
              </a:xfrm>
              <a:prstGeom prst="rect">
                <a:avLst/>
              </a:prstGeom>
            </p:spPr>
          </p:pic>
        </mc:Fallback>
      </mc:AlternateContent>
      <p:sp>
        <p:nvSpPr>
          <p:cNvPr id="8" name="Rectangle 7">
            <a:extLst>
              <a:ext uri="{FF2B5EF4-FFF2-40B4-BE49-F238E27FC236}">
                <a16:creationId xmlns:a16="http://schemas.microsoft.com/office/drawing/2014/main" id="{234FA29D-0DC2-4A7E-A669-C74754B83460}"/>
              </a:ext>
            </a:extLst>
          </p:cNvPr>
          <p:cNvSpPr/>
          <p:nvPr/>
        </p:nvSpPr>
        <p:spPr>
          <a:xfrm>
            <a:off x="104361" y="5078731"/>
            <a:ext cx="8427720" cy="719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ardrop 4">
            <a:extLst>
              <a:ext uri="{FF2B5EF4-FFF2-40B4-BE49-F238E27FC236}">
                <a16:creationId xmlns:a16="http://schemas.microsoft.com/office/drawing/2014/main" id="{BE60FC7C-4A77-244F-BFFD-4C7F30A34994}"/>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
        <p:nvSpPr>
          <p:cNvPr id="5" name="Teardrop 5">
            <a:extLst>
              <a:ext uri="{FF2B5EF4-FFF2-40B4-BE49-F238E27FC236}">
                <a16:creationId xmlns:a16="http://schemas.microsoft.com/office/drawing/2014/main" id="{D5554601-3EEB-E32F-C767-EB1B18FA2C91}"/>
              </a:ext>
            </a:extLst>
          </p:cNvPr>
          <p:cNvSpPr>
            <a:spLocks noChangeAspect="1"/>
          </p:cNvSpPr>
          <p:nvPr/>
        </p:nvSpPr>
        <p:spPr>
          <a:xfrm>
            <a:off x="7777791" y="843415"/>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267252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A612847-32E3-E74B-E283-516968DDD532}"/>
              </a:ext>
            </a:extLst>
          </p:cNvPr>
          <p:cNvSpPr txBox="1"/>
          <p:nvPr/>
        </p:nvSpPr>
        <p:spPr>
          <a:xfrm>
            <a:off x="492712" y="1099043"/>
            <a:ext cx="2584362" cy="415498"/>
          </a:xfrm>
          <a:prstGeom prst="rect">
            <a:avLst/>
          </a:prstGeom>
          <a:noFill/>
        </p:spPr>
        <p:txBody>
          <a:bodyPr wrap="none" rtlCol="0">
            <a:spAutoFit/>
          </a:bodyPr>
          <a:lstStyle/>
          <a:p>
            <a:r>
              <a:rPr lang="fr-FR" sz="2100" dirty="0">
                <a:solidFill>
                  <a:schemeClr val="bg2">
                    <a:lumMod val="25000"/>
                  </a:schemeClr>
                </a:solidFill>
                <a:latin typeface="+mj-lt"/>
                <a:ea typeface="+mj-ea"/>
                <a:cs typeface="+mj-cs"/>
              </a:rPr>
              <a:t>Critères secondaires</a:t>
            </a:r>
          </a:p>
        </p:txBody>
      </p:sp>
      <p:sp>
        <p:nvSpPr>
          <p:cNvPr id="3" name="Espace réservé du texte 2">
            <a:extLst>
              <a:ext uri="{FF2B5EF4-FFF2-40B4-BE49-F238E27FC236}">
                <a16:creationId xmlns:a16="http://schemas.microsoft.com/office/drawing/2014/main" id="{462AD146-8226-CA0F-A5BE-303C3185D53F}"/>
              </a:ext>
            </a:extLst>
          </p:cNvPr>
          <p:cNvSpPr>
            <a:spLocks noGrp="1"/>
          </p:cNvSpPr>
          <p:nvPr>
            <p:ph type="body" sz="quarter" idx="12"/>
          </p:nvPr>
        </p:nvSpPr>
        <p:spPr>
          <a:xfrm>
            <a:off x="492713" y="2060575"/>
            <a:ext cx="7932156" cy="3570209"/>
          </a:xfrm>
        </p:spPr>
        <p:txBody>
          <a:bodyPr/>
          <a:lstStyle/>
          <a:p>
            <a:r>
              <a:rPr lang="fr-FR" sz="1350" dirty="0"/>
              <a:t>Score du domaine de la douleur EHP-30</a:t>
            </a:r>
          </a:p>
          <a:p>
            <a:r>
              <a:rPr lang="fr-FR" sz="1350" dirty="0"/>
              <a:t>Score NRS* moyen de la dysménorrhée</a:t>
            </a:r>
          </a:p>
          <a:p>
            <a:r>
              <a:rPr lang="fr-FR" sz="1350" dirty="0"/>
              <a:t>Score NRS* moyen de douleur pelvienne non menstruelle</a:t>
            </a:r>
          </a:p>
          <a:p>
            <a:r>
              <a:rPr lang="fr-FR" sz="1350" dirty="0"/>
              <a:t>Score NRS* global moyen de la douleur pelvienne</a:t>
            </a:r>
          </a:p>
          <a:p>
            <a:r>
              <a:rPr lang="fr-FR" sz="1350" dirty="0"/>
              <a:t>Score NRS* moyen de la dyspareunie</a:t>
            </a:r>
          </a:p>
          <a:p>
            <a:r>
              <a:rPr lang="fr-FR" sz="1350" dirty="0"/>
              <a:t>Proportion de patientes n'utilisant pas d'opioïdes pour la douleur associée à l'endométriose</a:t>
            </a:r>
          </a:p>
          <a:p>
            <a:r>
              <a:rPr lang="fr-FR" sz="1350" dirty="0"/>
              <a:t>Utilisation d'analgésiques:</a:t>
            </a:r>
          </a:p>
          <a:p>
            <a:pPr lvl="1"/>
            <a:r>
              <a:rPr lang="fr-FR" sz="1350" dirty="0"/>
              <a:t>SPIRIT 1 : Proportion de patientes n'utilisant pas d'analgésiques pour les douleurs associées à l'endométriose</a:t>
            </a:r>
          </a:p>
          <a:p>
            <a:pPr lvl="1"/>
            <a:r>
              <a:rPr lang="fr-FR" sz="1350" dirty="0"/>
              <a:t>SPIRIT 2 : changement dans l'utilisation d'analgésiques (basé sur le nombre moyen quotidien de comprimés) vs inclusion</a:t>
            </a:r>
          </a:p>
          <a:p>
            <a:endParaRPr lang="fr-FR" sz="1500" dirty="0">
              <a:solidFill>
                <a:srgbClr val="002060"/>
              </a:solidFill>
              <a:latin typeface="+mj-lt"/>
            </a:endParaRPr>
          </a:p>
        </p:txBody>
      </p:sp>
      <p:sp>
        <p:nvSpPr>
          <p:cNvPr id="4" name="Espace réservé du texte 3">
            <a:extLst>
              <a:ext uri="{FF2B5EF4-FFF2-40B4-BE49-F238E27FC236}">
                <a16:creationId xmlns:a16="http://schemas.microsoft.com/office/drawing/2014/main" id="{017FD0F0-FB90-FD32-09E4-4EBDE6AF7701}"/>
              </a:ext>
            </a:extLst>
          </p:cNvPr>
          <p:cNvSpPr>
            <a:spLocks noGrp="1"/>
          </p:cNvSpPr>
          <p:nvPr>
            <p:ph type="body" sz="quarter" idx="13"/>
          </p:nvPr>
        </p:nvSpPr>
        <p:spPr>
          <a:xfrm>
            <a:off x="564100" y="5490285"/>
            <a:ext cx="7416800" cy="126958"/>
          </a:xfrm>
        </p:spPr>
        <p:txBody>
          <a:bodyPr/>
          <a:lstStyle/>
          <a:p>
            <a:r>
              <a:rPr lang="fr-FR" sz="825" dirty="0">
                <a:solidFill>
                  <a:schemeClr val="bg1">
                    <a:lumMod val="50000"/>
                  </a:schemeClr>
                </a:solidFill>
                <a:latin typeface="+mj-lt"/>
              </a:rPr>
              <a:t>* L’échelle NRS (</a:t>
            </a:r>
            <a:r>
              <a:rPr lang="fr-FR" sz="825" dirty="0" err="1">
                <a:solidFill>
                  <a:schemeClr val="bg1">
                    <a:lumMod val="50000"/>
                  </a:schemeClr>
                </a:solidFill>
                <a:latin typeface="+mj-lt"/>
              </a:rPr>
              <a:t>numeric</a:t>
            </a:r>
            <a:r>
              <a:rPr lang="fr-FR" sz="825" dirty="0">
                <a:solidFill>
                  <a:schemeClr val="bg1">
                    <a:lumMod val="50000"/>
                  </a:schemeClr>
                </a:solidFill>
                <a:latin typeface="+mj-lt"/>
              </a:rPr>
              <a:t> rating </a:t>
            </a:r>
            <a:r>
              <a:rPr lang="fr-FR" sz="825" dirty="0" err="1">
                <a:solidFill>
                  <a:schemeClr val="bg1">
                    <a:lumMod val="50000"/>
                  </a:schemeClr>
                </a:solidFill>
                <a:latin typeface="+mj-lt"/>
              </a:rPr>
              <a:t>scale</a:t>
            </a:r>
            <a:r>
              <a:rPr lang="fr-FR" sz="825" dirty="0">
                <a:solidFill>
                  <a:schemeClr val="bg1">
                    <a:lumMod val="50000"/>
                  </a:schemeClr>
                </a:solidFill>
                <a:latin typeface="+mj-lt"/>
              </a:rPr>
              <a:t>) classe la gravité de la </a:t>
            </a:r>
            <a:r>
              <a:rPr lang="fr-FR" sz="825" b="1" dirty="0">
                <a:solidFill>
                  <a:schemeClr val="bg1">
                    <a:lumMod val="50000"/>
                  </a:schemeClr>
                </a:solidFill>
                <a:latin typeface="+mj-lt"/>
              </a:rPr>
              <a:t>douleur</a:t>
            </a:r>
            <a:r>
              <a:rPr lang="fr-FR" sz="825" dirty="0">
                <a:solidFill>
                  <a:schemeClr val="bg1">
                    <a:lumMod val="50000"/>
                  </a:schemeClr>
                </a:solidFill>
                <a:latin typeface="+mj-lt"/>
              </a:rPr>
              <a:t> de 0 (aucune </a:t>
            </a:r>
            <a:r>
              <a:rPr lang="fr-FR" sz="825" b="1" dirty="0">
                <a:solidFill>
                  <a:schemeClr val="bg1">
                    <a:lumMod val="50000"/>
                  </a:schemeClr>
                </a:solidFill>
                <a:latin typeface="+mj-lt"/>
              </a:rPr>
              <a:t>douleur</a:t>
            </a:r>
            <a:r>
              <a:rPr lang="fr-FR" sz="825" dirty="0">
                <a:solidFill>
                  <a:schemeClr val="bg1">
                    <a:lumMod val="50000"/>
                  </a:schemeClr>
                </a:solidFill>
                <a:latin typeface="+mj-lt"/>
              </a:rPr>
              <a:t>) à 10 (pire </a:t>
            </a:r>
            <a:r>
              <a:rPr lang="fr-FR" sz="825" b="1" dirty="0">
                <a:solidFill>
                  <a:schemeClr val="bg1">
                    <a:lumMod val="50000"/>
                  </a:schemeClr>
                </a:solidFill>
                <a:latin typeface="+mj-lt"/>
              </a:rPr>
              <a:t>douleur</a:t>
            </a:r>
            <a:r>
              <a:rPr lang="fr-FR" sz="825" dirty="0">
                <a:solidFill>
                  <a:schemeClr val="bg1">
                    <a:lumMod val="50000"/>
                  </a:schemeClr>
                </a:solidFill>
                <a:latin typeface="+mj-lt"/>
              </a:rPr>
              <a:t> possible ou imaginable) </a:t>
            </a:r>
          </a:p>
        </p:txBody>
      </p:sp>
      <p:sp>
        <p:nvSpPr>
          <p:cNvPr id="2" name="Teardrop 4">
            <a:extLst>
              <a:ext uri="{FF2B5EF4-FFF2-40B4-BE49-F238E27FC236}">
                <a16:creationId xmlns:a16="http://schemas.microsoft.com/office/drawing/2014/main" id="{EBB88798-06E8-E2B8-ECFB-D41AB22E222C}"/>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
        <p:nvSpPr>
          <p:cNvPr id="5" name="Teardrop 5">
            <a:extLst>
              <a:ext uri="{FF2B5EF4-FFF2-40B4-BE49-F238E27FC236}">
                <a16:creationId xmlns:a16="http://schemas.microsoft.com/office/drawing/2014/main" id="{9547C6B4-AB36-D957-0534-D6C9A8628815}"/>
              </a:ext>
            </a:extLst>
          </p:cNvPr>
          <p:cNvSpPr>
            <a:spLocks noChangeAspect="1"/>
          </p:cNvSpPr>
          <p:nvPr/>
        </p:nvSpPr>
        <p:spPr>
          <a:xfrm>
            <a:off x="7777791" y="843415"/>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704575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64B0DB-5106-DB65-9EA0-27AA10B45CBC}"/>
              </a:ext>
            </a:extLst>
          </p:cNvPr>
          <p:cNvSpPr>
            <a:spLocks noGrp="1"/>
          </p:cNvSpPr>
          <p:nvPr>
            <p:ph type="title"/>
          </p:nvPr>
        </p:nvSpPr>
        <p:spPr>
          <a:xfrm>
            <a:off x="1115484" y="1187075"/>
            <a:ext cx="7308576" cy="290849"/>
          </a:xfrm>
        </p:spPr>
        <p:txBody>
          <a:bodyPr/>
          <a:lstStyle/>
          <a:p>
            <a:r>
              <a:rPr lang="fr-FR" sz="2100" dirty="0"/>
              <a:t>Principaux critères d’inclusion et d’exclusion</a:t>
            </a:r>
          </a:p>
        </p:txBody>
      </p:sp>
      <p:sp>
        <p:nvSpPr>
          <p:cNvPr id="3" name="Espace réservé du texte 2">
            <a:extLst>
              <a:ext uri="{FF2B5EF4-FFF2-40B4-BE49-F238E27FC236}">
                <a16:creationId xmlns:a16="http://schemas.microsoft.com/office/drawing/2014/main" id="{0C966BF8-ECF5-4DCA-E45C-83EF7B047FCD}"/>
              </a:ext>
            </a:extLst>
          </p:cNvPr>
          <p:cNvSpPr>
            <a:spLocks noGrp="1"/>
          </p:cNvSpPr>
          <p:nvPr>
            <p:ph type="body" sz="quarter" idx="12"/>
          </p:nvPr>
        </p:nvSpPr>
        <p:spPr>
          <a:xfrm>
            <a:off x="1132544" y="4757855"/>
            <a:ext cx="7129463" cy="913070"/>
          </a:xfrm>
        </p:spPr>
        <p:txBody>
          <a:bodyPr/>
          <a:lstStyle/>
          <a:p>
            <a:endParaRPr lang="fr-FR" dirty="0"/>
          </a:p>
        </p:txBody>
      </p:sp>
      <p:sp>
        <p:nvSpPr>
          <p:cNvPr id="4" name="Espace réservé du texte 3">
            <a:extLst>
              <a:ext uri="{FF2B5EF4-FFF2-40B4-BE49-F238E27FC236}">
                <a16:creationId xmlns:a16="http://schemas.microsoft.com/office/drawing/2014/main" id="{06F265C3-8750-4DC9-92FA-2451BEC91E9D}"/>
              </a:ext>
            </a:extLst>
          </p:cNvPr>
          <p:cNvSpPr>
            <a:spLocks noGrp="1"/>
          </p:cNvSpPr>
          <p:nvPr>
            <p:ph type="body" sz="quarter" idx="13"/>
          </p:nvPr>
        </p:nvSpPr>
        <p:spPr>
          <a:xfrm>
            <a:off x="267787" y="5712657"/>
            <a:ext cx="7416800" cy="92333"/>
          </a:xfrm>
        </p:spPr>
        <p:txBody>
          <a:bodyPr/>
          <a:lstStyle/>
          <a:p>
            <a:endParaRPr lang="fr-FR" dirty="0"/>
          </a:p>
        </p:txBody>
      </p:sp>
      <p:sp>
        <p:nvSpPr>
          <p:cNvPr id="5" name="Teardrop 2">
            <a:extLst>
              <a:ext uri="{FF2B5EF4-FFF2-40B4-BE49-F238E27FC236}">
                <a16:creationId xmlns:a16="http://schemas.microsoft.com/office/drawing/2014/main" id="{8A38682F-7785-3B7F-32F6-997DC5BDB43D}"/>
              </a:ext>
            </a:extLst>
          </p:cNvPr>
          <p:cNvSpPr>
            <a:spLocks noChangeAspect="1"/>
          </p:cNvSpPr>
          <p:nvPr/>
        </p:nvSpPr>
        <p:spPr>
          <a:xfrm>
            <a:off x="8501332"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graphicFrame>
        <p:nvGraphicFramePr>
          <p:cNvPr id="6" name="Tableau 5">
            <a:extLst>
              <a:ext uri="{FF2B5EF4-FFF2-40B4-BE49-F238E27FC236}">
                <a16:creationId xmlns:a16="http://schemas.microsoft.com/office/drawing/2014/main" id="{496045B2-BEEB-B1C9-9F45-475AB0ADF74F}"/>
              </a:ext>
            </a:extLst>
          </p:cNvPr>
          <p:cNvGraphicFramePr>
            <a:graphicFrameLocks noGrp="1"/>
          </p:cNvGraphicFramePr>
          <p:nvPr/>
        </p:nvGraphicFramePr>
        <p:xfrm>
          <a:off x="845206" y="1873070"/>
          <a:ext cx="7578855" cy="4267200"/>
        </p:xfrm>
        <a:graphic>
          <a:graphicData uri="http://schemas.openxmlformats.org/drawingml/2006/table">
            <a:tbl>
              <a:tblPr firstRow="1" bandRow="1">
                <a:tableStyleId>{7DF18680-E054-41AD-8BC1-D1AEF772440D}</a:tableStyleId>
              </a:tblPr>
              <a:tblGrid>
                <a:gridCol w="3952183">
                  <a:extLst>
                    <a:ext uri="{9D8B030D-6E8A-4147-A177-3AD203B41FA5}">
                      <a16:colId xmlns:a16="http://schemas.microsoft.com/office/drawing/2014/main" val="288771118"/>
                    </a:ext>
                  </a:extLst>
                </a:gridCol>
                <a:gridCol w="3626672">
                  <a:extLst>
                    <a:ext uri="{9D8B030D-6E8A-4147-A177-3AD203B41FA5}">
                      <a16:colId xmlns:a16="http://schemas.microsoft.com/office/drawing/2014/main" val="210837012"/>
                    </a:ext>
                  </a:extLst>
                </a:gridCol>
              </a:tblGrid>
              <a:tr h="502920">
                <a:tc>
                  <a:txBody>
                    <a:bodyPr/>
                    <a:lstStyle/>
                    <a:p>
                      <a:pPr algn="ctr"/>
                      <a:r>
                        <a:rPr lang="fr-FR" sz="1800" dirty="0"/>
                        <a:t>Critères d’inclusion </a:t>
                      </a:r>
                    </a:p>
                  </a:txBody>
                  <a:tcPr marL="68580" marR="68580" marT="34290" marB="34290"/>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fr-FR" sz="1800" dirty="0"/>
                        <a:t>Critères d’exclusion</a:t>
                      </a:r>
                    </a:p>
                    <a:p>
                      <a:endParaRPr lang="fr-FR" sz="1100" dirty="0"/>
                    </a:p>
                  </a:txBody>
                  <a:tcPr marL="68580" marR="68580" marT="34290" marB="34290"/>
                </a:tc>
                <a:extLst>
                  <a:ext uri="{0D108BD9-81ED-4DB2-BD59-A6C34878D82A}">
                    <a16:rowId xmlns:a16="http://schemas.microsoft.com/office/drawing/2014/main" val="2808920779"/>
                  </a:ext>
                </a:extLst>
              </a:tr>
              <a:tr h="3589020">
                <a:tc>
                  <a:txBody>
                    <a:bodyPr/>
                    <a:lstStyle/>
                    <a:p>
                      <a:endParaRPr lang="fr-FR" sz="1100" b="0" i="0" u="none" strike="noStrike" kern="1200" baseline="0" dirty="0">
                        <a:solidFill>
                          <a:schemeClr val="dk1"/>
                        </a:solidFill>
                        <a:latin typeface="+mn-lt"/>
                        <a:ea typeface="+mn-ea"/>
                        <a:cs typeface="+mn-cs"/>
                      </a:endParaRPr>
                    </a:p>
                    <a:p>
                      <a:r>
                        <a:rPr lang="fr-FR" sz="1100" b="0" i="0" u="none" strike="noStrike" kern="1200" baseline="0" dirty="0">
                          <a:solidFill>
                            <a:srgbClr val="002060"/>
                          </a:solidFill>
                          <a:latin typeface="+mn-lt"/>
                          <a:ea typeface="+mn-ea"/>
                          <a:cs typeface="+mn-cs"/>
                        </a:rPr>
                        <a:t>Femmes non ménopausées, âgées de 18 à 50 ans</a:t>
                      </a:r>
                    </a:p>
                    <a:p>
                      <a:endParaRPr lang="fr-FR" sz="1100" b="0" i="0" u="none" strike="noStrike" kern="1200" baseline="0" dirty="0">
                        <a:solidFill>
                          <a:srgbClr val="002060"/>
                        </a:solidFill>
                        <a:latin typeface="+mn-lt"/>
                        <a:ea typeface="+mn-ea"/>
                        <a:cs typeface="+mn-cs"/>
                      </a:endParaRPr>
                    </a:p>
                    <a:p>
                      <a:r>
                        <a:rPr lang="fr-FR" sz="1100" b="0" i="0" u="none" strike="noStrike" kern="1200" baseline="0" dirty="0">
                          <a:solidFill>
                            <a:srgbClr val="002060"/>
                          </a:solidFill>
                          <a:latin typeface="+mn-lt"/>
                          <a:ea typeface="+mn-ea"/>
                          <a:cs typeface="+mn-cs"/>
                        </a:rPr>
                        <a:t>Endométriose confirmée directement, chirurgicalement ou par diagnostic histologique au cours des 10 dernières années</a:t>
                      </a:r>
                    </a:p>
                    <a:p>
                      <a:endParaRPr lang="fr-FR" sz="1100" b="0" i="0" u="none" strike="noStrike" kern="1200" baseline="0" dirty="0">
                        <a:solidFill>
                          <a:srgbClr val="002060"/>
                        </a:solidFill>
                        <a:latin typeface="+mn-lt"/>
                        <a:ea typeface="+mn-ea"/>
                        <a:cs typeface="+mn-cs"/>
                      </a:endParaRPr>
                    </a:p>
                    <a:p>
                      <a:r>
                        <a:rPr lang="fr-FR" sz="1100" b="0" i="0" u="none" strike="noStrike" kern="1200" baseline="0" dirty="0">
                          <a:solidFill>
                            <a:srgbClr val="002060"/>
                          </a:solidFill>
                          <a:latin typeface="+mn-lt"/>
                          <a:ea typeface="+mn-ea"/>
                          <a:cs typeface="+mn-cs"/>
                        </a:rPr>
                        <a:t>Douleurs modérées à sévères (avant la période de sélection et jusqu'à la fin de la période de pré-inclusion, c'est-à-dire au moins 2 cycles) : </a:t>
                      </a:r>
                    </a:p>
                    <a:p>
                      <a:endParaRPr lang="fr-FR" sz="1100" b="0" i="0" u="none" strike="noStrike" kern="1200" baseline="0" dirty="0">
                        <a:solidFill>
                          <a:srgbClr val="002060"/>
                        </a:solidFill>
                        <a:latin typeface="+mn-lt"/>
                        <a:ea typeface="+mn-ea"/>
                        <a:cs typeface="+mn-cs"/>
                      </a:endParaRPr>
                    </a:p>
                    <a:p>
                      <a:r>
                        <a:rPr lang="fr-FR" sz="1100" b="0" i="0" u="none" strike="noStrike" kern="1200" baseline="0" dirty="0">
                          <a:solidFill>
                            <a:srgbClr val="002060"/>
                          </a:solidFill>
                          <a:latin typeface="+mn-lt"/>
                          <a:ea typeface="+mn-ea"/>
                          <a:cs typeface="+mn-cs"/>
                        </a:rPr>
                        <a:t>• Dysménorrhée modérée, sévère ou très sévère au cours de leurs plus récentes règles avant la période de sélection ; score (échelle numérique) ≥ 4 au cours de la période de pré-inclusion. </a:t>
                      </a:r>
                    </a:p>
                    <a:p>
                      <a:endParaRPr lang="fr-FR" sz="1100" b="0" i="0" u="none" strike="noStrike" kern="1200" baseline="0" dirty="0">
                        <a:solidFill>
                          <a:srgbClr val="002060"/>
                        </a:solidFill>
                        <a:latin typeface="+mn-lt"/>
                        <a:ea typeface="+mn-ea"/>
                        <a:cs typeface="+mn-cs"/>
                      </a:endParaRPr>
                    </a:p>
                    <a:p>
                      <a:r>
                        <a:rPr lang="fr-FR" sz="1100" b="0" i="0" u="none" strike="noStrike" kern="1200" baseline="0" dirty="0">
                          <a:solidFill>
                            <a:srgbClr val="002060"/>
                          </a:solidFill>
                          <a:latin typeface="+mn-lt"/>
                          <a:ea typeface="+mn-ea"/>
                          <a:cs typeface="+mn-cs"/>
                        </a:rPr>
                        <a:t>• Douleurs pelviennes non menstruelles modérées, sévères ou très sévères au cours du dernier mois avant la période de sélection ; score moyen ≥ 1,25 et score ≥ 5,0 pendant 4 jours au moins au cours de la période de pré-inclusion.	</a:t>
                      </a:r>
                    </a:p>
                    <a:p>
                      <a:endParaRPr lang="fr-FR" sz="1100" dirty="0"/>
                    </a:p>
                  </a:txBody>
                  <a:tcPr marL="68580" marR="68580" marT="34290" marB="34290"/>
                </a:tc>
                <a:tc>
                  <a:txBody>
                    <a:bodyPr/>
                    <a:lstStyle/>
                    <a:p>
                      <a:endParaRPr lang="fr-FR" sz="1100" b="0" i="0" u="none" strike="noStrike" kern="1200" baseline="0" dirty="0">
                        <a:solidFill>
                          <a:schemeClr val="dk1"/>
                        </a:solidFill>
                        <a:latin typeface="+mn-lt"/>
                        <a:ea typeface="+mn-ea"/>
                        <a:cs typeface="+mn-cs"/>
                      </a:endParaRPr>
                    </a:p>
                    <a:p>
                      <a:r>
                        <a:rPr lang="fr-FR" sz="1100" b="0" i="0" u="none" strike="noStrike" kern="1200" baseline="0" dirty="0">
                          <a:solidFill>
                            <a:srgbClr val="002060"/>
                          </a:solidFill>
                          <a:latin typeface="+mn-lt"/>
                          <a:ea typeface="+mn-ea"/>
                          <a:cs typeface="+mn-cs"/>
                        </a:rPr>
                        <a:t>• DMO évaluée par ostéodensitométrie (DXA) ≤ -2,0 au niveau du rachis lombaire, du bassin ou de la tête fémorale. </a:t>
                      </a:r>
                    </a:p>
                    <a:p>
                      <a:endParaRPr lang="fr-FR" sz="1100" b="0" i="0" u="none" strike="noStrike" kern="1200" baseline="0" dirty="0">
                        <a:solidFill>
                          <a:srgbClr val="002060"/>
                        </a:solidFill>
                        <a:latin typeface="+mn-lt"/>
                        <a:ea typeface="+mn-ea"/>
                        <a:cs typeface="+mn-cs"/>
                      </a:endParaRPr>
                    </a:p>
                    <a:p>
                      <a:r>
                        <a:rPr lang="fr-FR" sz="1100" b="0" i="0" u="none" strike="noStrike" kern="1200" baseline="0" dirty="0">
                          <a:solidFill>
                            <a:srgbClr val="002060"/>
                          </a:solidFill>
                          <a:latin typeface="+mn-lt"/>
                          <a:ea typeface="+mn-ea"/>
                          <a:cs typeface="+mn-cs"/>
                        </a:rPr>
                        <a:t>• Antécédents de douleurs pelviennes non menstruelles sans lien avec une endométriose. </a:t>
                      </a:r>
                    </a:p>
                    <a:p>
                      <a:endParaRPr lang="fr-FR" sz="1100" b="0" i="0" u="none" strike="noStrike" kern="1200" baseline="0" dirty="0">
                        <a:solidFill>
                          <a:srgbClr val="002060"/>
                        </a:solidFill>
                        <a:latin typeface="+mn-lt"/>
                        <a:ea typeface="+mn-ea"/>
                        <a:cs typeface="+mn-cs"/>
                      </a:endParaRPr>
                    </a:p>
                    <a:p>
                      <a:r>
                        <a:rPr lang="fr-FR" sz="1100" b="0" i="0" u="none" strike="noStrike" kern="1200" baseline="0" dirty="0">
                          <a:solidFill>
                            <a:srgbClr val="002060"/>
                          </a:solidFill>
                          <a:latin typeface="+mn-lt"/>
                          <a:ea typeface="+mn-ea"/>
                          <a:cs typeface="+mn-cs"/>
                        </a:rPr>
                        <a:t>• Contre-indication aux traitement hormonaux combinés </a:t>
                      </a:r>
                      <a:r>
                        <a:rPr lang="fr-FR" sz="1100" b="0" i="0" u="none" strike="noStrike" kern="1200" baseline="0" dirty="0">
                          <a:solidFill>
                            <a:schemeClr val="dk1"/>
                          </a:solidFill>
                          <a:latin typeface="+mn-lt"/>
                          <a:ea typeface="+mn-ea"/>
                          <a:cs typeface="+mn-cs"/>
                        </a:rPr>
                        <a:t>	</a:t>
                      </a:r>
                    </a:p>
                    <a:p>
                      <a:endParaRPr lang="fr-FR" sz="1100" dirty="0"/>
                    </a:p>
                  </a:txBody>
                  <a:tcPr marL="68580" marR="68580" marT="34290" marB="34290"/>
                </a:tc>
                <a:extLst>
                  <a:ext uri="{0D108BD9-81ED-4DB2-BD59-A6C34878D82A}">
                    <a16:rowId xmlns:a16="http://schemas.microsoft.com/office/drawing/2014/main" val="4234965610"/>
                  </a:ext>
                </a:extLst>
              </a:tr>
            </a:tbl>
          </a:graphicData>
        </a:graphic>
      </p:graphicFrame>
    </p:spTree>
    <p:extLst>
      <p:ext uri="{BB962C8B-B14F-4D97-AF65-F5344CB8AC3E}">
        <p14:creationId xmlns:p14="http://schemas.microsoft.com/office/powerpoint/2010/main" val="2849009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0972DB-4BB3-32AA-6AB4-72DBEA6502BC}"/>
              </a:ext>
            </a:extLst>
          </p:cNvPr>
          <p:cNvSpPr txBox="1"/>
          <p:nvPr/>
        </p:nvSpPr>
        <p:spPr>
          <a:xfrm>
            <a:off x="492713" y="1000389"/>
            <a:ext cx="7859352" cy="738664"/>
          </a:xfrm>
          <a:prstGeom prst="rect">
            <a:avLst/>
          </a:prstGeom>
          <a:noFill/>
        </p:spPr>
        <p:txBody>
          <a:bodyPr wrap="square" rtlCol="0">
            <a:spAutoFit/>
          </a:bodyPr>
          <a:lstStyle/>
          <a:p>
            <a:r>
              <a:rPr lang="fr-FR" sz="2100" dirty="0">
                <a:solidFill>
                  <a:schemeClr val="bg2">
                    <a:lumMod val="25000"/>
                  </a:schemeClr>
                </a:solidFill>
                <a:latin typeface="+mj-lt"/>
                <a:ea typeface="+mj-ea"/>
                <a:cs typeface="+mj-cs"/>
              </a:rPr>
              <a:t>Caractéristiques des femmes incluses dans les études</a:t>
            </a:r>
          </a:p>
          <a:p>
            <a:r>
              <a:rPr lang="fr-FR" sz="2100" dirty="0">
                <a:solidFill>
                  <a:schemeClr val="bg2">
                    <a:lumMod val="25000"/>
                  </a:schemeClr>
                </a:solidFill>
                <a:latin typeface="+mj-lt"/>
                <a:ea typeface="+mj-ea"/>
                <a:cs typeface="+mj-cs"/>
              </a:rPr>
              <a:t>SPIRIT 1 et 2</a:t>
            </a:r>
          </a:p>
        </p:txBody>
      </p:sp>
      <p:graphicFrame>
        <p:nvGraphicFramePr>
          <p:cNvPr id="4" name="Table 6">
            <a:extLst>
              <a:ext uri="{FF2B5EF4-FFF2-40B4-BE49-F238E27FC236}">
                <a16:creationId xmlns:a16="http://schemas.microsoft.com/office/drawing/2014/main" id="{38EE0977-9C8F-8C74-2E7A-25E1625EB783}"/>
              </a:ext>
            </a:extLst>
          </p:cNvPr>
          <p:cNvGraphicFramePr>
            <a:graphicFrameLocks noGrp="1"/>
          </p:cNvGraphicFramePr>
          <p:nvPr/>
        </p:nvGraphicFramePr>
        <p:xfrm>
          <a:off x="183495" y="1727269"/>
          <a:ext cx="8777009" cy="3593401"/>
        </p:xfrm>
        <a:graphic>
          <a:graphicData uri="http://schemas.openxmlformats.org/drawingml/2006/table">
            <a:tbl>
              <a:tblPr firstRow="1">
                <a:tableStyleId>{9D7B26C5-4107-4FEC-AEDC-1716B250A1EF}</a:tableStyleId>
              </a:tblPr>
              <a:tblGrid>
                <a:gridCol w="2558105">
                  <a:extLst>
                    <a:ext uri="{9D8B030D-6E8A-4147-A177-3AD203B41FA5}">
                      <a16:colId xmlns:a16="http://schemas.microsoft.com/office/drawing/2014/main" val="984597702"/>
                    </a:ext>
                  </a:extLst>
                </a:gridCol>
                <a:gridCol w="1036484">
                  <a:extLst>
                    <a:ext uri="{9D8B030D-6E8A-4147-A177-3AD203B41FA5}">
                      <a16:colId xmlns:a16="http://schemas.microsoft.com/office/drawing/2014/main" val="2627925777"/>
                    </a:ext>
                  </a:extLst>
                </a:gridCol>
                <a:gridCol w="1036484">
                  <a:extLst>
                    <a:ext uri="{9D8B030D-6E8A-4147-A177-3AD203B41FA5}">
                      <a16:colId xmlns:a16="http://schemas.microsoft.com/office/drawing/2014/main" val="2487505976"/>
                    </a:ext>
                  </a:extLst>
                </a:gridCol>
                <a:gridCol w="1036484">
                  <a:extLst>
                    <a:ext uri="{9D8B030D-6E8A-4147-A177-3AD203B41FA5}">
                      <a16:colId xmlns:a16="http://schemas.microsoft.com/office/drawing/2014/main" val="576763846"/>
                    </a:ext>
                  </a:extLst>
                </a:gridCol>
                <a:gridCol w="1036484">
                  <a:extLst>
                    <a:ext uri="{9D8B030D-6E8A-4147-A177-3AD203B41FA5}">
                      <a16:colId xmlns:a16="http://schemas.microsoft.com/office/drawing/2014/main" val="130684460"/>
                    </a:ext>
                  </a:extLst>
                </a:gridCol>
                <a:gridCol w="1036484">
                  <a:extLst>
                    <a:ext uri="{9D8B030D-6E8A-4147-A177-3AD203B41FA5}">
                      <a16:colId xmlns:a16="http://schemas.microsoft.com/office/drawing/2014/main" val="321207247"/>
                    </a:ext>
                  </a:extLst>
                </a:gridCol>
                <a:gridCol w="1036484">
                  <a:extLst>
                    <a:ext uri="{9D8B030D-6E8A-4147-A177-3AD203B41FA5}">
                      <a16:colId xmlns:a16="http://schemas.microsoft.com/office/drawing/2014/main" val="839791655"/>
                    </a:ext>
                  </a:extLst>
                </a:gridCol>
              </a:tblGrid>
              <a:tr h="300859">
                <a:tc>
                  <a: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0" dirty="0">
                        <a:solidFill>
                          <a:schemeClr val="bg1"/>
                        </a:solidFill>
                        <a:latin typeface="+mn-lt"/>
                        <a:ea typeface="Open Sans" panose="020B0604020202020204" charset="0"/>
                        <a:cs typeface="Open Sans" panose="020B0604020202020204" charset="0"/>
                      </a:endParaRPr>
                    </a:p>
                  </a:txBody>
                  <a:tcPr marL="34290" marR="34290" marT="13716" marB="13716" anchor="ctr">
                    <a:lnR w="12700" cmpd="sng">
                      <a:noFill/>
                    </a:lnR>
                    <a:lnT w="12700" cmpd="sng">
                      <a:noFill/>
                    </a:lnT>
                    <a:lnB w="12700" cmpd="sng">
                      <a:noFill/>
                    </a:lnB>
                    <a:noFill/>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GB" sz="1100" b="1" kern="1200" baseline="0" dirty="0">
                          <a:solidFill>
                            <a:schemeClr val="tx1"/>
                          </a:solidFill>
                          <a:latin typeface="+mn-lt"/>
                          <a:ea typeface="+mn-ea"/>
                          <a:cs typeface="Arial" panose="020B0604020202020204" pitchFamily="34" charset="0"/>
                        </a:rPr>
                        <a:t>SPIRIT 1</a:t>
                      </a:r>
                    </a:p>
                  </a:txBody>
                  <a:tcPr marL="34290" marR="34290" marT="13716" marB="13716" anchor="ctr">
                    <a:lnL w="28575"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endParaRPr lang="en-US"/>
                    </a:p>
                  </a:txBody>
                  <a:tcPr>
                    <a:lnL w="12700" cap="flat" cmpd="sng" algn="ctr">
                      <a:solidFill>
                        <a:srgbClr val="C6D9F1"/>
                      </a:solidFill>
                      <a:prstDash val="solid"/>
                      <a:round/>
                      <a:headEnd type="none" w="med" len="med"/>
                      <a:tailEnd type="none" w="med" len="med"/>
                    </a:lnL>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GB" sz="1100" b="1" kern="1200" baseline="0" dirty="0">
                          <a:solidFill>
                            <a:schemeClr val="tx1"/>
                          </a:solidFill>
                          <a:latin typeface="+mn-lt"/>
                          <a:ea typeface="+mn-ea"/>
                          <a:cs typeface="Arial" panose="020B0604020202020204" pitchFamily="34" charset="0"/>
                        </a:rPr>
                        <a:t>SPIRIT 2</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mpd="sng">
                      <a:noFill/>
                    </a:lnB>
                    <a:noFill/>
                  </a:tcPr>
                </a:tc>
                <a:extLst>
                  <a:ext uri="{0D108BD9-81ED-4DB2-BD59-A6C34878D82A}">
                    <a16:rowId xmlns:a16="http://schemas.microsoft.com/office/drawing/2014/main" val="3239045801"/>
                  </a:ext>
                </a:extLst>
              </a:tr>
              <a:tr h="415460">
                <a:tc>
                  <a: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0" dirty="0">
                        <a:solidFill>
                          <a:schemeClr val="bg1"/>
                        </a:solidFill>
                        <a:latin typeface="+mn-lt"/>
                        <a:ea typeface="Open Sans" panose="020B0604020202020204" charset="0"/>
                        <a:cs typeface="Open Sans" panose="020B0604020202020204" charset="0"/>
                      </a:endParaRPr>
                    </a:p>
                  </a:txBody>
                  <a:tcPr marL="34290" marR="34290" marT="13716" marB="13716" anchor="ctr">
                    <a:lnT w="12700" cmpd="sng">
                      <a:noFill/>
                    </a:lnT>
                    <a:lnB w="12700" cap="flat" cmpd="sng" algn="ctr">
                      <a:solidFill>
                        <a:srgbClr val="C6D9F1"/>
                      </a:solidFill>
                      <a:prstDash val="solid"/>
                      <a:round/>
                      <a:headEnd type="none" w="med" len="med"/>
                      <a:tailEnd type="none" w="med" len="med"/>
                    </a:lnB>
                    <a:noFill/>
                  </a:tcPr>
                </a:tc>
                <a:tc>
                  <a:txBody>
                    <a:bodyPr/>
                    <a:lstStyle/>
                    <a:p>
                      <a:pPr algn="ctr">
                        <a:lnSpc>
                          <a:spcPct val="90000"/>
                        </a:lnSpc>
                        <a:spcAft>
                          <a:spcPts val="0"/>
                        </a:spcAft>
                      </a:pPr>
                      <a:r>
                        <a:rPr lang="en-GB" sz="900" b="1" kern="1200" dirty="0">
                          <a:solidFill>
                            <a:schemeClr val="bg1"/>
                          </a:solidFill>
                          <a:latin typeface="+mn-lt"/>
                          <a:ea typeface="+mn-ea"/>
                          <a:cs typeface="Arial" panose="020B0604020202020204" pitchFamily="34" charset="0"/>
                        </a:rPr>
                        <a:t>Placebo</a:t>
                      </a:r>
                    </a:p>
                    <a:p>
                      <a:pPr algn="ctr">
                        <a:lnSpc>
                          <a:spcPct val="90000"/>
                        </a:lnSpc>
                        <a:spcAft>
                          <a:spcPts val="0"/>
                        </a:spcAft>
                      </a:pPr>
                      <a:r>
                        <a:rPr lang="en-GB" sz="900" b="1" kern="1200" dirty="0">
                          <a:solidFill>
                            <a:schemeClr val="bg1"/>
                          </a:solidFill>
                          <a:latin typeface="+mn-lt"/>
                          <a:ea typeface="+mn-ea"/>
                          <a:cs typeface="Arial" panose="020B0604020202020204" pitchFamily="34" charset="0"/>
                        </a:rPr>
                        <a:t>N = 212</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768692"/>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212</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F79646"/>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 </a:t>
                      </a:r>
                      <a:r>
                        <a:rPr lang="en-GB" sz="900" b="1" kern="1200" dirty="0" err="1">
                          <a:solidFill>
                            <a:schemeClr val="bg1"/>
                          </a:solidFill>
                          <a:latin typeface="+mn-lt"/>
                          <a:ea typeface="+mn-ea"/>
                          <a:cs typeface="Arial" panose="020B0604020202020204" pitchFamily="34" charset="0"/>
                        </a:rPr>
                        <a:t>décalé</a:t>
                      </a:r>
                      <a:endParaRPr lang="en-GB" sz="900" b="1" kern="1200" dirty="0">
                        <a:solidFill>
                          <a:schemeClr val="bg1"/>
                        </a:solidFill>
                        <a:latin typeface="+mn-lt"/>
                        <a:ea typeface="+mn-ea"/>
                        <a:cs typeface="Arial" panose="020B0604020202020204" pitchFamily="34" charset="0"/>
                      </a:endParaRP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211</a:t>
                      </a:r>
                    </a:p>
                  </a:txBody>
                  <a:tcPr marL="0" marR="0" marT="13716" marB="13716" anchor="ctr">
                    <a:lnR w="12700" cap="flat" cmpd="sng" algn="ctr">
                      <a:solidFill>
                        <a:schemeClr val="accent1"/>
                      </a:solidFill>
                      <a:prstDash val="solid"/>
                      <a:round/>
                      <a:headEnd type="none" w="med" len="med"/>
                      <a:tailEnd type="none" w="med" len="med"/>
                    </a:lnR>
                    <a:lnT w="12700" cmpd="sng">
                      <a:noFill/>
                    </a:lnT>
                    <a:lnB w="12700" cap="flat" cmpd="sng" algn="ctr">
                      <a:solidFill>
                        <a:srgbClr val="C6D9F1"/>
                      </a:solidFill>
                      <a:prstDash val="solid"/>
                      <a:round/>
                      <a:headEnd type="none" w="med" len="med"/>
                      <a:tailEnd type="none" w="med" len="med"/>
                    </a:lnB>
                    <a:solidFill>
                      <a:srgbClr val="4BACC6"/>
                    </a:solidFill>
                  </a:tcPr>
                </a:tc>
                <a:tc>
                  <a:txBody>
                    <a:bodyPr/>
                    <a:lstStyle/>
                    <a:p>
                      <a:pPr algn="ctr">
                        <a:lnSpc>
                          <a:spcPct val="90000"/>
                        </a:lnSpc>
                        <a:spcAft>
                          <a:spcPts val="0"/>
                        </a:spcAft>
                      </a:pPr>
                      <a:r>
                        <a:rPr lang="en-GB" sz="900" b="1" kern="1200" dirty="0">
                          <a:solidFill>
                            <a:schemeClr val="bg1"/>
                          </a:solidFill>
                          <a:latin typeface="+mn-lt"/>
                          <a:ea typeface="+mn-ea"/>
                          <a:cs typeface="Arial" panose="020B0604020202020204" pitchFamily="34" charset="0"/>
                        </a:rPr>
                        <a:t>Placebo</a:t>
                      </a:r>
                    </a:p>
                    <a:p>
                      <a:pPr algn="ctr">
                        <a:lnSpc>
                          <a:spcPct val="90000"/>
                        </a:lnSpc>
                        <a:spcAft>
                          <a:spcPts val="0"/>
                        </a:spcAft>
                      </a:pPr>
                      <a:r>
                        <a:rPr lang="en-GB" sz="900" b="1" kern="1200" dirty="0">
                          <a:solidFill>
                            <a:schemeClr val="bg1"/>
                          </a:solidFill>
                          <a:latin typeface="+mn-lt"/>
                          <a:ea typeface="+mn-ea"/>
                          <a:cs typeface="Arial" panose="020B0604020202020204" pitchFamily="34" charset="0"/>
                        </a:rPr>
                        <a:t>N = 204</a:t>
                      </a:r>
                    </a:p>
                  </a:txBody>
                  <a:tcPr marL="0" marR="0" marT="13716" marB="13716" anchor="ctr">
                    <a:lnL w="12700" cap="flat" cmpd="sng" algn="ctr">
                      <a:solidFill>
                        <a:schemeClr val="accent1"/>
                      </a:solidFill>
                      <a:prstDash val="solid"/>
                      <a:round/>
                      <a:headEnd type="none" w="med" len="med"/>
                      <a:tailEnd type="none" w="med" len="med"/>
                    </a:lnL>
                    <a:lnT w="12700" cmpd="sng">
                      <a:noFill/>
                    </a:lnT>
                    <a:lnB w="12700" cap="flat" cmpd="sng" algn="ctr">
                      <a:solidFill>
                        <a:srgbClr val="C6D9F1"/>
                      </a:solidFill>
                      <a:prstDash val="solid"/>
                      <a:round/>
                      <a:headEnd type="none" w="med" len="med"/>
                      <a:tailEnd type="none" w="med" len="med"/>
                    </a:lnB>
                    <a:solidFill>
                      <a:srgbClr val="768692"/>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206</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F79646"/>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 </a:t>
                      </a:r>
                      <a:r>
                        <a:rPr lang="en-GB" sz="900" b="1" kern="1200" dirty="0" err="1">
                          <a:solidFill>
                            <a:schemeClr val="bg1"/>
                          </a:solidFill>
                          <a:latin typeface="+mn-lt"/>
                          <a:ea typeface="+mn-ea"/>
                          <a:cs typeface="Arial" panose="020B0604020202020204" pitchFamily="34" charset="0"/>
                        </a:rPr>
                        <a:t>décalé</a:t>
                      </a:r>
                      <a:endParaRPr lang="en-GB" sz="900" b="1" kern="1200" dirty="0">
                        <a:solidFill>
                          <a:schemeClr val="bg1"/>
                        </a:solidFill>
                        <a:latin typeface="+mn-lt"/>
                        <a:ea typeface="+mn-ea"/>
                        <a:cs typeface="Arial" panose="020B0604020202020204" pitchFamily="34" charset="0"/>
                      </a:endParaRP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206</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4BACC6"/>
                    </a:solidFill>
                  </a:tcPr>
                </a:tc>
                <a:extLst>
                  <a:ext uri="{0D108BD9-81ED-4DB2-BD59-A6C34878D82A}">
                    <a16:rowId xmlns:a16="http://schemas.microsoft.com/office/drawing/2014/main" val="1455454238"/>
                  </a:ext>
                </a:extLst>
              </a:tr>
              <a:tr h="174263">
                <a:tc>
                  <a:txBody>
                    <a:bodyPr/>
                    <a:lstStyle/>
                    <a:p>
                      <a:pPr>
                        <a:lnSpc>
                          <a:spcPct val="90000"/>
                        </a:lnSpc>
                        <a:spcAft>
                          <a:spcPts val="0"/>
                        </a:spcAft>
                      </a:pPr>
                      <a:r>
                        <a:rPr lang="en-US" sz="900" b="1" baseline="0" dirty="0">
                          <a:solidFill>
                            <a:schemeClr val="tx1"/>
                          </a:solidFill>
                          <a:effectLst/>
                          <a:latin typeface="+mn-lt"/>
                          <a:ea typeface="Calibri" panose="020F0502020204030204" pitchFamily="34" charset="0"/>
                          <a:cs typeface="Arial" panose="020B0604020202020204" pitchFamily="34" charset="0"/>
                        </a:rPr>
                        <a:t>Age, </a:t>
                      </a:r>
                      <a:r>
                        <a:rPr lang="en-US" sz="900" b="0" baseline="0" dirty="0" err="1">
                          <a:solidFill>
                            <a:schemeClr val="tx1"/>
                          </a:solidFill>
                          <a:effectLst/>
                          <a:latin typeface="+mn-lt"/>
                          <a:ea typeface="Calibri" panose="020F0502020204030204" pitchFamily="34" charset="0"/>
                          <a:cs typeface="Arial" panose="020B0604020202020204" pitchFamily="34" charset="0"/>
                        </a:rPr>
                        <a:t>ans</a:t>
                      </a:r>
                      <a:endParaRPr lang="en-US" sz="900" b="0" baseline="0" dirty="0">
                        <a:solidFill>
                          <a:schemeClr val="tx1"/>
                        </a:solidFill>
                        <a:effectLst/>
                        <a:latin typeface="+mn-lt"/>
                        <a:ea typeface="Calibri" panose="020F0502020204030204" pitchFamily="34" charset="0"/>
                        <a:cs typeface="Arial" panose="020B0604020202020204" pitchFamily="34"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34.2 (6.6)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33.9 (6.3)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34.3 (6.7)</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33.6 (6.5)</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33.8 (6.7)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33.7 (6.8)</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709763008"/>
                  </a:ext>
                </a:extLst>
              </a:tr>
              <a:tr h="174263">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900" b="1" baseline="0" dirty="0">
                          <a:solidFill>
                            <a:schemeClr val="tx1"/>
                          </a:solidFill>
                          <a:effectLst/>
                          <a:latin typeface="+mn-lt"/>
                          <a:ea typeface="Calibri" panose="020F0502020204030204" pitchFamily="34" charset="0"/>
                          <a:cs typeface="Arial" panose="020B0604020202020204" pitchFamily="34" charset="0"/>
                        </a:rPr>
                        <a:t>IMC</a:t>
                      </a:r>
                      <a:r>
                        <a:rPr lang="en-US" sz="900" b="0" baseline="0" dirty="0">
                          <a:solidFill>
                            <a:schemeClr val="tx1"/>
                          </a:solidFill>
                          <a:effectLst/>
                          <a:latin typeface="+mn-lt"/>
                          <a:ea typeface="Calibri" panose="020F0502020204030204" pitchFamily="34" charset="0"/>
                          <a:cs typeface="Arial" panose="020B0604020202020204" pitchFamily="34" charset="0"/>
                        </a:rPr>
                        <a:t>, </a:t>
                      </a:r>
                      <a:r>
                        <a:rPr lang="en-US" sz="900" b="0" kern="1200" dirty="0">
                          <a:solidFill>
                            <a:schemeClr val="tx1"/>
                          </a:solidFill>
                          <a:effectLst/>
                          <a:latin typeface="+mn-lt"/>
                          <a:cs typeface="Arial" panose="020B0604020202020204" pitchFamily="34" charset="0"/>
                        </a:rPr>
                        <a:t>kg/m</a:t>
                      </a:r>
                      <a:r>
                        <a:rPr lang="en-US" sz="900" b="0" kern="1200" baseline="30000" dirty="0">
                          <a:solidFill>
                            <a:schemeClr val="tx1"/>
                          </a:solidFill>
                          <a:effectLst/>
                          <a:latin typeface="+mn-lt"/>
                          <a:cs typeface="Arial" panose="020B0604020202020204" pitchFamily="34" charset="0"/>
                        </a:rPr>
                        <a:t>2</a:t>
                      </a:r>
                      <a:r>
                        <a:rPr lang="en-US" sz="900" b="1" dirty="0">
                          <a:solidFill>
                            <a:schemeClr val="tx1"/>
                          </a:solidFill>
                          <a:effectLst/>
                          <a:latin typeface="+mn-lt"/>
                          <a:cs typeface="Arial" panose="020B0604020202020204" pitchFamily="34" charset="0"/>
                        </a:rPr>
                        <a:t> </a:t>
                      </a:r>
                      <a:endParaRPr lang="en-US" sz="900" b="0" baseline="0" dirty="0">
                        <a:solidFill>
                          <a:schemeClr val="tx1"/>
                        </a:solidFill>
                        <a:effectLst/>
                        <a:latin typeface="+mn-lt"/>
                        <a:ea typeface="Calibri" panose="020F0502020204030204" pitchFamily="34" charset="0"/>
                        <a:cs typeface="Arial" panose="020B0604020202020204" pitchFamily="34"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26.1 (6.4)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25.6 (6.0)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25.7 (6.1)</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25.8 (6.0)</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26.1 (6.5)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26.2 (5.9)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439601525"/>
                  </a:ext>
                </a:extLst>
              </a:tr>
              <a:tr h="174263">
                <a:tc gridSpan="7">
                  <a:txBody>
                    <a:bodyPr/>
                    <a:lstStyle/>
                    <a:p>
                      <a:pPr>
                        <a:lnSpc>
                          <a:spcPct val="90000"/>
                        </a:lnSpc>
                        <a:spcAft>
                          <a:spcPts val="0"/>
                        </a:spcAft>
                      </a:pPr>
                      <a:r>
                        <a:rPr lang="en-GB" sz="900" b="1" baseline="0" dirty="0" err="1">
                          <a:solidFill>
                            <a:schemeClr val="tx1"/>
                          </a:solidFill>
                          <a:effectLst/>
                          <a:latin typeface="+mn-lt"/>
                          <a:ea typeface="Calibri" panose="020F0502020204030204" pitchFamily="34" charset="0"/>
                          <a:cs typeface="Arial" panose="020B0604020202020204" pitchFamily="34" charset="0"/>
                        </a:rPr>
                        <a:t>Etnnie</a:t>
                      </a:r>
                      <a:r>
                        <a:rPr lang="en-GB" sz="900" b="0" baseline="0" dirty="0">
                          <a:solidFill>
                            <a:schemeClr val="tx1"/>
                          </a:solidFill>
                          <a:effectLst/>
                          <a:latin typeface="+mn-lt"/>
                          <a:ea typeface="Calibri" panose="020F0502020204030204" pitchFamily="34" charset="0"/>
                          <a:cs typeface="Arial" panose="020B0604020202020204" pitchFamily="34" charset="0"/>
                        </a:rPr>
                        <a:t>*</a:t>
                      </a:r>
                      <a:endParaRPr lang="en-US" sz="900" b="0" baseline="0" dirty="0">
                        <a:solidFill>
                          <a:schemeClr val="tx1"/>
                        </a:solidFill>
                        <a:effectLst/>
                        <a:latin typeface="+mn-lt"/>
                        <a:ea typeface="Calibri" panose="020F0502020204030204" pitchFamily="34" charset="0"/>
                        <a:cs typeface="Arial" panose="020B0604020202020204" pitchFamily="34"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a:lnSpc>
                          <a:spcPct val="85000"/>
                        </a:lnSpc>
                        <a:spcAft>
                          <a:spcPts val="0"/>
                        </a:spcAft>
                      </a:pPr>
                      <a:endParaRPr lang="en-US" sz="1200" b="0" baseline="0">
                        <a:solidFill>
                          <a:schemeClr val="tx1"/>
                        </a:solidFill>
                        <a:effectLst/>
                        <a:latin typeface="+mn-lt"/>
                        <a:ea typeface="Calibri" panose="020F0502020204030204" pitchFamily="34" charset="0"/>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extLst>
                  <a:ext uri="{0D108BD9-81ED-4DB2-BD59-A6C34878D82A}">
                    <a16:rowId xmlns:a16="http://schemas.microsoft.com/office/drawing/2014/main" val="557786551"/>
                  </a:ext>
                </a:extLst>
              </a:tr>
              <a:tr h="174263">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Caucasienne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193 (91%)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194 (92%)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194 (92%)</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183 (90%)</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186 (90%)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188 (91%)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943568601"/>
                  </a:ext>
                </a:extLst>
              </a:tr>
              <a:tr h="174263">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Afro-</a:t>
                      </a:r>
                      <a:r>
                        <a:rPr lang="en-US" sz="900" kern="1200" dirty="0" err="1">
                          <a:solidFill>
                            <a:schemeClr val="tx1"/>
                          </a:solidFill>
                          <a:effectLst/>
                          <a:latin typeface="+mn-lt"/>
                          <a:ea typeface="+mn-ea"/>
                          <a:cs typeface="+mn-cs"/>
                        </a:rPr>
                        <a:t>caribéenne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12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13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10 (5%)</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12 (6%)</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14 (7%)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10 (5%)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661780990"/>
                  </a:ext>
                </a:extLst>
              </a:tr>
              <a:tr h="174263">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Autre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9 (4%)</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 (3%)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8 (4%)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56184991"/>
                  </a:ext>
                </a:extLst>
              </a:tr>
              <a:tr h="174263">
                <a:tc gridSpan="7">
                  <a:txBody>
                    <a:bodyPr/>
                    <a:lstStyle/>
                    <a:p>
                      <a:pPr>
                        <a:lnSpc>
                          <a:spcPct val="90000"/>
                        </a:lnSpc>
                        <a:spcAft>
                          <a:spcPts val="0"/>
                        </a:spcAft>
                      </a:pPr>
                      <a:r>
                        <a:rPr lang="en-US" sz="900" b="1" dirty="0" err="1">
                          <a:solidFill>
                            <a:schemeClr val="tx1"/>
                          </a:solidFill>
                          <a:effectLst/>
                          <a:latin typeface="+mn-lt"/>
                          <a:cs typeface="Arial" panose="020B0604020202020204" pitchFamily="34" charset="0"/>
                        </a:rPr>
                        <a:t>Région</a:t>
                      </a:r>
                      <a:r>
                        <a:rPr lang="en-US" sz="900" b="1" dirty="0">
                          <a:solidFill>
                            <a:schemeClr val="tx1"/>
                          </a:solidFill>
                          <a:effectLst/>
                          <a:latin typeface="+mn-lt"/>
                          <a:cs typeface="Arial" panose="020B0604020202020204" pitchFamily="34" charset="0"/>
                        </a:rPr>
                        <a:t> </a:t>
                      </a:r>
                      <a:r>
                        <a:rPr lang="en-US" sz="900" b="1" dirty="0" err="1">
                          <a:solidFill>
                            <a:schemeClr val="tx1"/>
                          </a:solidFill>
                          <a:effectLst/>
                          <a:latin typeface="+mn-lt"/>
                          <a:cs typeface="Arial" panose="020B0604020202020204" pitchFamily="34" charset="0"/>
                        </a:rPr>
                        <a:t>géographique</a:t>
                      </a:r>
                      <a:endParaRPr lang="en-US" sz="900" b="0" baseline="0" dirty="0">
                        <a:solidFill>
                          <a:schemeClr val="tx1"/>
                        </a:solidFill>
                        <a:effectLst/>
                        <a:latin typeface="+mn-lt"/>
                        <a:ea typeface="Calibri" panose="020F0502020204030204" pitchFamily="34" charset="0"/>
                        <a:cs typeface="Arial" panose="020B0604020202020204" pitchFamily="34"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a:lnSpc>
                          <a:spcPct val="85000"/>
                        </a:lnSpc>
                        <a:spcAft>
                          <a:spcPts val="0"/>
                        </a:spcAft>
                      </a:pPr>
                      <a:endParaRPr lang="en-US" sz="1200" b="0" baseline="0">
                        <a:solidFill>
                          <a:schemeClr val="tx1"/>
                        </a:solidFill>
                        <a:effectLst/>
                        <a:latin typeface="+mn-lt"/>
                        <a:ea typeface="Calibri" panose="020F0502020204030204" pitchFamily="34" charset="0"/>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extLst>
                  <a:ext uri="{0D108BD9-81ED-4DB2-BD59-A6C34878D82A}">
                    <a16:rowId xmlns:a16="http://schemas.microsoft.com/office/drawing/2014/main" val="2344007167"/>
                  </a:ext>
                </a:extLst>
              </a:tr>
              <a:tr h="174263">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Amérique</a:t>
                      </a:r>
                      <a:r>
                        <a:rPr lang="en-US" sz="900" kern="1200" dirty="0">
                          <a:solidFill>
                            <a:schemeClr val="tx1"/>
                          </a:solidFill>
                          <a:effectLst/>
                          <a:latin typeface="+mn-lt"/>
                          <a:ea typeface="+mn-ea"/>
                          <a:cs typeface="+mn-cs"/>
                        </a:rPr>
                        <a:t> du </a:t>
                      </a:r>
                      <a:r>
                        <a:rPr lang="en-US" sz="900" kern="1200" dirty="0" err="1">
                          <a:solidFill>
                            <a:schemeClr val="tx1"/>
                          </a:solidFill>
                          <a:effectLst/>
                          <a:latin typeface="+mn-lt"/>
                          <a:ea typeface="+mn-ea"/>
                          <a:cs typeface="+mn-cs"/>
                        </a:rPr>
                        <a:t>nord</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40 (19%)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40 (19%)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41 (19%)</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49 (24%)</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50 (24%)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50 (24%)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854732054"/>
                  </a:ext>
                </a:extLst>
              </a:tr>
              <a:tr h="150876">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Europe</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143 (67%)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146 (69%)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143 (68%)</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122 (60%)</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124 (60%)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122 (59%)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493960971"/>
                  </a:ext>
                </a:extLst>
              </a:tr>
              <a:tr h="174263">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Reste</a:t>
                      </a:r>
                      <a:r>
                        <a:rPr lang="en-US" sz="900" kern="1200" dirty="0">
                          <a:solidFill>
                            <a:schemeClr val="tx1"/>
                          </a:solidFill>
                          <a:effectLst/>
                          <a:latin typeface="+mn-lt"/>
                          <a:ea typeface="+mn-ea"/>
                          <a:cs typeface="+mn-cs"/>
                        </a:rPr>
                        <a:t> du monde</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29 (14%)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26 (12%)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27 (13%)</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33 (16%)</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32 (16%)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34 (17%)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743370151"/>
                  </a:ext>
                </a:extLst>
              </a:tr>
              <a:tr h="286524">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900" b="1" dirty="0" err="1">
                          <a:solidFill>
                            <a:schemeClr val="tx1"/>
                          </a:solidFill>
                          <a:effectLst/>
                          <a:latin typeface="+mn-lt"/>
                          <a:cs typeface="Arial" panose="020B0604020202020204" pitchFamily="34" charset="0"/>
                        </a:rPr>
                        <a:t>Délai</a:t>
                      </a:r>
                      <a:r>
                        <a:rPr lang="en-US" sz="900" b="1" dirty="0">
                          <a:solidFill>
                            <a:schemeClr val="tx1"/>
                          </a:solidFill>
                          <a:effectLst/>
                          <a:latin typeface="+mn-lt"/>
                          <a:cs typeface="Arial" panose="020B0604020202020204" pitchFamily="34" charset="0"/>
                        </a:rPr>
                        <a:t> </a:t>
                      </a:r>
                      <a:r>
                        <a:rPr lang="en-US" sz="900" b="1" dirty="0" err="1">
                          <a:solidFill>
                            <a:schemeClr val="tx1"/>
                          </a:solidFill>
                          <a:effectLst/>
                          <a:latin typeface="+mn-lt"/>
                          <a:cs typeface="Arial" panose="020B0604020202020204" pitchFamily="34" charset="0"/>
                        </a:rPr>
                        <a:t>depuis</a:t>
                      </a:r>
                      <a:r>
                        <a:rPr lang="en-US" sz="900" b="1" dirty="0">
                          <a:solidFill>
                            <a:schemeClr val="tx1"/>
                          </a:solidFill>
                          <a:effectLst/>
                          <a:latin typeface="+mn-lt"/>
                          <a:cs typeface="Arial" panose="020B0604020202020204" pitchFamily="34" charset="0"/>
                        </a:rPr>
                        <a:t> le diagnostic chirurgical de </a:t>
                      </a:r>
                      <a:r>
                        <a:rPr lang="en-US" sz="900" b="1" dirty="0" err="1">
                          <a:solidFill>
                            <a:schemeClr val="tx1"/>
                          </a:solidFill>
                          <a:effectLst/>
                          <a:latin typeface="+mn-lt"/>
                          <a:cs typeface="Arial" panose="020B0604020202020204" pitchFamily="34" charset="0"/>
                        </a:rPr>
                        <a:t>l’endométriose</a:t>
                      </a:r>
                      <a:r>
                        <a:rPr lang="en-US" sz="900" b="1" dirty="0">
                          <a:solidFill>
                            <a:schemeClr val="tx1"/>
                          </a:solidFill>
                          <a:effectLst/>
                          <a:latin typeface="+mn-lt"/>
                          <a:cs typeface="Arial" panose="020B0604020202020204" pitchFamily="34" charset="0"/>
                        </a:rPr>
                        <a:t>,</a:t>
                      </a:r>
                      <a:r>
                        <a:rPr lang="en-US" sz="900" b="0" dirty="0">
                          <a:solidFill>
                            <a:schemeClr val="tx1"/>
                          </a:solidFill>
                          <a:effectLst/>
                          <a:latin typeface="+mn-lt"/>
                          <a:cs typeface="Arial" panose="020B0604020202020204" pitchFamily="34" charset="0"/>
                        </a:rPr>
                        <a:t> </a:t>
                      </a:r>
                      <a:r>
                        <a:rPr lang="en-US" sz="900" b="0" dirty="0" err="1">
                          <a:solidFill>
                            <a:schemeClr val="tx1"/>
                          </a:solidFill>
                          <a:effectLst/>
                          <a:latin typeface="+mn-lt"/>
                          <a:cs typeface="Arial" panose="020B0604020202020204" pitchFamily="34" charset="0"/>
                        </a:rPr>
                        <a:t>ans</a:t>
                      </a:r>
                      <a:endParaRPr lang="en-US" sz="900" b="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3.8 (3.3)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3.8 (3.2)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4.4 (4.1)</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3.8 (3.0)</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4.1 (3.5)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4.2 (3.5)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053774475"/>
                  </a:ext>
                </a:extLst>
              </a:tr>
              <a:tr h="174263">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&lt; 5 </a:t>
                      </a:r>
                      <a:r>
                        <a:rPr lang="en-US" sz="900" kern="1200" dirty="0" err="1">
                          <a:solidFill>
                            <a:schemeClr val="tx1"/>
                          </a:solidFill>
                          <a:effectLst/>
                          <a:latin typeface="+mn-lt"/>
                          <a:ea typeface="+mn-ea"/>
                          <a:cs typeface="+mn-cs"/>
                        </a:rPr>
                        <a:t>ans</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148 (70%)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151 (71%)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135 (64%)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143 (70%)</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137 (67%)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135 (66%)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78555566"/>
                  </a:ext>
                </a:extLst>
              </a:tr>
              <a:tr h="174263">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5–10 </a:t>
                      </a:r>
                      <a:r>
                        <a:rPr lang="en-US" sz="900" kern="1200" dirty="0" err="1">
                          <a:solidFill>
                            <a:schemeClr val="tx1"/>
                          </a:solidFill>
                          <a:effectLst/>
                          <a:latin typeface="+mn-lt"/>
                          <a:ea typeface="+mn-ea"/>
                          <a:cs typeface="+mn-cs"/>
                        </a:rPr>
                        <a:t>ans</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64 (30%)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61 (29%)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76 (36%)</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61 (30%)</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69 (33%)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71 (34%)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84243148"/>
                  </a:ext>
                </a:extLst>
              </a:tr>
              <a:tr h="174263">
                <a:tc gridSpan="7">
                  <a:txBody>
                    <a:bodyPr/>
                    <a:lstStyle/>
                    <a:p>
                      <a:pPr>
                        <a:lnSpc>
                          <a:spcPct val="90000"/>
                        </a:lnSpc>
                        <a:spcAft>
                          <a:spcPts val="0"/>
                        </a:spcAft>
                      </a:pPr>
                      <a:r>
                        <a:rPr lang="en-US" sz="900" b="1" dirty="0" err="1">
                          <a:solidFill>
                            <a:schemeClr val="tx1"/>
                          </a:solidFill>
                          <a:effectLst/>
                          <a:latin typeface="+mn-lt"/>
                          <a:cs typeface="Arial" panose="020B0604020202020204" pitchFamily="34" charset="0"/>
                        </a:rPr>
                        <a:t>Densité</a:t>
                      </a:r>
                      <a:r>
                        <a:rPr lang="en-US" sz="900" b="1" dirty="0">
                          <a:solidFill>
                            <a:schemeClr val="tx1"/>
                          </a:solidFill>
                          <a:effectLst/>
                          <a:latin typeface="+mn-lt"/>
                          <a:cs typeface="Arial" panose="020B0604020202020204" pitchFamily="34" charset="0"/>
                        </a:rPr>
                        <a:t> </a:t>
                      </a:r>
                      <a:r>
                        <a:rPr lang="en-US" sz="900" b="1" dirty="0" err="1">
                          <a:solidFill>
                            <a:schemeClr val="tx1"/>
                          </a:solidFill>
                          <a:effectLst/>
                          <a:latin typeface="+mn-lt"/>
                          <a:cs typeface="Arial" panose="020B0604020202020204" pitchFamily="34" charset="0"/>
                        </a:rPr>
                        <a:t>minérale</a:t>
                      </a:r>
                      <a:r>
                        <a:rPr lang="en-US" sz="900" b="1" dirty="0">
                          <a:solidFill>
                            <a:schemeClr val="tx1"/>
                          </a:solidFill>
                          <a:effectLst/>
                          <a:latin typeface="+mn-lt"/>
                          <a:cs typeface="Arial" panose="020B0604020202020204" pitchFamily="34" charset="0"/>
                        </a:rPr>
                        <a:t> </a:t>
                      </a:r>
                      <a:r>
                        <a:rPr lang="en-US" sz="900" b="1" dirty="0" err="1">
                          <a:solidFill>
                            <a:schemeClr val="tx1"/>
                          </a:solidFill>
                          <a:effectLst/>
                          <a:latin typeface="+mn-lt"/>
                          <a:cs typeface="Arial" panose="020B0604020202020204" pitchFamily="34" charset="0"/>
                        </a:rPr>
                        <a:t>osseuse</a:t>
                      </a:r>
                      <a:r>
                        <a:rPr lang="en-US" sz="900" b="1" dirty="0">
                          <a:solidFill>
                            <a:schemeClr val="tx1"/>
                          </a:solidFill>
                          <a:effectLst/>
                          <a:latin typeface="+mn-lt"/>
                          <a:cs typeface="Arial" panose="020B0604020202020204" pitchFamily="34" charset="0"/>
                        </a:rPr>
                        <a:t>,</a:t>
                      </a:r>
                      <a:r>
                        <a:rPr lang="en-US" sz="900" b="0" baseline="30000" dirty="0">
                          <a:solidFill>
                            <a:schemeClr val="tx1"/>
                          </a:solidFill>
                          <a:effectLst/>
                          <a:latin typeface="+mn-lt"/>
                          <a:cs typeface="Arial" panose="020B0604020202020204" pitchFamily="34" charset="0"/>
                        </a:rPr>
                        <a:t>†</a:t>
                      </a:r>
                      <a:r>
                        <a:rPr lang="en-US" sz="900" b="1" dirty="0">
                          <a:solidFill>
                            <a:schemeClr val="tx1"/>
                          </a:solidFill>
                          <a:effectLst/>
                          <a:latin typeface="+mn-lt"/>
                          <a:cs typeface="Arial" panose="020B0604020202020204" pitchFamily="34" charset="0"/>
                        </a:rPr>
                        <a:t> </a:t>
                      </a:r>
                      <a:r>
                        <a:rPr lang="en-US" sz="900" b="0" dirty="0">
                          <a:solidFill>
                            <a:schemeClr val="tx1"/>
                          </a:solidFill>
                          <a:effectLst/>
                          <a:latin typeface="+mn-lt"/>
                          <a:cs typeface="Arial" panose="020B0604020202020204" pitchFamily="34" charset="0"/>
                        </a:rPr>
                        <a:t>z-score</a:t>
                      </a:r>
                      <a:endParaRPr lang="en-US" sz="900" b="0" baseline="0" dirty="0">
                        <a:solidFill>
                          <a:schemeClr val="tx1"/>
                        </a:solidFill>
                        <a:effectLst/>
                        <a:latin typeface="+mn-lt"/>
                        <a:ea typeface="Calibri" panose="020F0502020204030204" pitchFamily="34" charset="0"/>
                        <a:cs typeface="Arial" panose="020B0604020202020204" pitchFamily="34"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a:lnSpc>
                          <a:spcPct val="85000"/>
                        </a:lnSpc>
                        <a:spcAft>
                          <a:spcPts val="0"/>
                        </a:spcAft>
                      </a:pPr>
                      <a:endParaRPr lang="en-US" sz="1200" b="0" baseline="0">
                        <a:solidFill>
                          <a:schemeClr val="tx1"/>
                        </a:solidFill>
                        <a:effectLst/>
                        <a:latin typeface="+mn-lt"/>
                        <a:ea typeface="Calibri" panose="020F0502020204030204" pitchFamily="34" charset="0"/>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270997780"/>
                  </a:ext>
                </a:extLst>
              </a:tr>
              <a:tr h="174263">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Rachis </a:t>
                      </a:r>
                      <a:r>
                        <a:rPr lang="en-US" sz="900" kern="1200" dirty="0" err="1">
                          <a:solidFill>
                            <a:schemeClr val="tx1"/>
                          </a:solidFill>
                          <a:effectLst/>
                          <a:latin typeface="+mn-lt"/>
                          <a:ea typeface="+mn-ea"/>
                          <a:cs typeface="+mn-cs"/>
                        </a:rPr>
                        <a:t>lombaire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dirty="0"/>
                        <a:t>0.18 (1.1)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0.17 (1.1)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0.19 (1.1)</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0.35 (1.0)</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0.23 (1.1)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0.25 (1.1)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276671915"/>
                  </a:ext>
                </a:extLst>
              </a:tr>
              <a:tr h="174263">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Hanche</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totale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dirty="0"/>
                        <a:t>0.05 (0.9)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–0.01 (0.9)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0.03 (0.9)</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0.12 (1.0)</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0.1 (1.0)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0.06 (1.0)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772794502"/>
                  </a:ext>
                </a:extLst>
              </a:tr>
            </a:tbl>
          </a:graphicData>
        </a:graphic>
      </p:graphicFrame>
      <p:sp>
        <p:nvSpPr>
          <p:cNvPr id="6" name="Teardrop 2">
            <a:extLst>
              <a:ext uri="{FF2B5EF4-FFF2-40B4-BE49-F238E27FC236}">
                <a16:creationId xmlns:a16="http://schemas.microsoft.com/office/drawing/2014/main" id="{6883578B-47DF-BDC9-F070-C6BBF0ED0E06}"/>
              </a:ext>
            </a:extLst>
          </p:cNvPr>
          <p:cNvSpPr>
            <a:spLocks noChangeAspect="1"/>
          </p:cNvSpPr>
          <p:nvPr/>
        </p:nvSpPr>
        <p:spPr>
          <a:xfrm>
            <a:off x="8501332"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
        <p:nvSpPr>
          <p:cNvPr id="8" name="Text Placeholder 3">
            <a:extLst>
              <a:ext uri="{FF2B5EF4-FFF2-40B4-BE49-F238E27FC236}">
                <a16:creationId xmlns:a16="http://schemas.microsoft.com/office/drawing/2014/main" id="{5B749285-BC0A-D588-231D-58B38E72668E}"/>
              </a:ext>
            </a:extLst>
          </p:cNvPr>
          <p:cNvSpPr txBox="1">
            <a:spLocks/>
          </p:cNvSpPr>
          <p:nvPr/>
        </p:nvSpPr>
        <p:spPr>
          <a:xfrm>
            <a:off x="183495" y="5471636"/>
            <a:ext cx="6931186" cy="246460"/>
          </a:xfrm>
          <a:prstGeom prst="rect">
            <a:avLst/>
          </a:prstGeom>
        </p:spPr>
        <p:txBody>
          <a:bodyPr vert="horz" lIns="68580" tIns="34290" rIns="68580" bIns="3429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r>
              <a:rPr lang="en-US" sz="675" dirty="0">
                <a:solidFill>
                  <a:prstClr val="black">
                    <a:tint val="75000"/>
                  </a:prstClr>
                </a:solidFill>
                <a:latin typeface="Calibri"/>
              </a:rPr>
              <a:t>Data are mean (SD) or n (%). *Reported by the patient. “Other” includes Asian, American Indian or Alaska Native, Native Hawaiian or other Pacific Islander, other, and multiple. </a:t>
            </a:r>
            <a:r>
              <a:rPr lang="en-US" sz="675" baseline="30000" dirty="0">
                <a:solidFill>
                  <a:prstClr val="black">
                    <a:tint val="75000"/>
                  </a:prstClr>
                </a:solidFill>
                <a:latin typeface="Calibri"/>
              </a:rPr>
              <a:t>†</a:t>
            </a:r>
            <a:r>
              <a:rPr lang="en-US" sz="675" dirty="0">
                <a:solidFill>
                  <a:prstClr val="black">
                    <a:tint val="75000"/>
                  </a:prstClr>
                </a:solidFill>
                <a:latin typeface="Calibri"/>
              </a:rPr>
              <a:t>Z-scores are based on analysis of corrected BMD data as assessed by a central radiology laboratory.</a:t>
            </a:r>
            <a:endParaRPr lang="en-US" sz="675" baseline="30000" dirty="0">
              <a:solidFill>
                <a:prstClr val="black">
                  <a:tint val="75000"/>
                </a:prstClr>
              </a:solidFill>
              <a:latin typeface="Calibri"/>
            </a:endParaRPr>
          </a:p>
          <a:p>
            <a:pPr defTabSz="685783"/>
            <a:r>
              <a:rPr lang="en-US" sz="675" dirty="0">
                <a:solidFill>
                  <a:prstClr val="black">
                    <a:tint val="75000"/>
                  </a:prstClr>
                </a:solidFill>
                <a:latin typeface="Calibri"/>
              </a:rPr>
              <a:t>BMD = bone mineral density; BMI = body mass index; CT = combination therapy; SD = standard deviation.</a:t>
            </a:r>
          </a:p>
          <a:p>
            <a:pPr defTabSz="685783"/>
            <a:r>
              <a:rPr lang="en-US" sz="675" dirty="0">
                <a:solidFill>
                  <a:prstClr val="black">
                    <a:tint val="75000"/>
                  </a:prstClr>
                </a:solidFill>
                <a:latin typeface="Calibri"/>
              </a:rPr>
              <a:t>Giudice LC, et al. </a:t>
            </a:r>
            <a:r>
              <a:rPr lang="en-US" sz="675" i="1" dirty="0">
                <a:solidFill>
                  <a:prstClr val="black">
                    <a:tint val="75000"/>
                  </a:prstClr>
                </a:solidFill>
                <a:latin typeface="Calibri"/>
              </a:rPr>
              <a:t>Lancet. </a:t>
            </a:r>
            <a:r>
              <a:rPr lang="en-US" sz="675" dirty="0">
                <a:solidFill>
                  <a:prstClr val="black">
                    <a:tint val="75000"/>
                  </a:prstClr>
                </a:solidFill>
                <a:latin typeface="Calibri"/>
              </a:rPr>
              <a:t>2022;399.</a:t>
            </a:r>
          </a:p>
        </p:txBody>
      </p:sp>
    </p:spTree>
    <p:extLst>
      <p:ext uri="{BB962C8B-B14F-4D97-AF65-F5344CB8AC3E}">
        <p14:creationId xmlns:p14="http://schemas.microsoft.com/office/powerpoint/2010/main" val="556691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a:extLst>
              <a:ext uri="{FF2B5EF4-FFF2-40B4-BE49-F238E27FC236}">
                <a16:creationId xmlns:a16="http://schemas.microsoft.com/office/drawing/2014/main" id="{866089F5-58C5-21AC-7A03-175393AB8A1F}"/>
              </a:ext>
            </a:extLst>
          </p:cNvPr>
          <p:cNvSpPr>
            <a:spLocks noGrp="1"/>
          </p:cNvSpPr>
          <p:nvPr>
            <p:ph type="title"/>
          </p:nvPr>
        </p:nvSpPr>
        <p:spPr/>
        <p:txBody>
          <a:bodyPr/>
          <a:lstStyle/>
          <a:p>
            <a:r>
              <a:rPr altLang="fr-FR"/>
              <a:t>5 formes d’endométriose</a:t>
            </a:r>
          </a:p>
        </p:txBody>
      </p:sp>
      <p:sp>
        <p:nvSpPr>
          <p:cNvPr id="3" name="Espace réservé du contenu 2">
            <a:extLst>
              <a:ext uri="{FF2B5EF4-FFF2-40B4-BE49-F238E27FC236}">
                <a16:creationId xmlns:a16="http://schemas.microsoft.com/office/drawing/2014/main" id="{B3C074F7-D058-5D3F-69DF-F70A95EDCF3F}"/>
              </a:ext>
            </a:extLst>
          </p:cNvPr>
          <p:cNvSpPr>
            <a:spLocks noGrp="1"/>
          </p:cNvSpPr>
          <p:nvPr>
            <p:ph idx="1"/>
          </p:nvPr>
        </p:nvSpPr>
        <p:spPr>
          <a:xfrm>
            <a:off x="323850" y="1268413"/>
            <a:ext cx="8229600" cy="4525962"/>
          </a:xfrm>
        </p:spPr>
        <p:txBody>
          <a:bodyPr/>
          <a:lstStyle/>
          <a:p>
            <a:pPr>
              <a:defRPr/>
            </a:pPr>
            <a:r>
              <a:rPr sz="2000" b="1" dirty="0">
                <a:solidFill>
                  <a:srgbClr val="FF0000"/>
                </a:solidFill>
              </a:rPr>
              <a:t>Endométriose superficielle</a:t>
            </a:r>
          </a:p>
          <a:p>
            <a:pPr>
              <a:defRPr/>
            </a:pPr>
            <a:endParaRPr sz="2000" dirty="0"/>
          </a:p>
          <a:p>
            <a:pPr>
              <a:defRPr/>
            </a:pPr>
            <a:r>
              <a:rPr sz="2000" b="1" dirty="0">
                <a:solidFill>
                  <a:srgbClr val="FF0000"/>
                </a:solidFill>
              </a:rPr>
              <a:t>Endométriose profonde </a:t>
            </a:r>
            <a:r>
              <a:rPr sz="2000" dirty="0"/>
              <a:t>( &gt;5mm sous le péritoine avec envahissement</a:t>
            </a:r>
          </a:p>
          <a:p>
            <a:pPr lvl="1">
              <a:defRPr/>
            </a:pPr>
            <a:r>
              <a:rPr sz="1800" dirty="0"/>
              <a:t>Rectal</a:t>
            </a:r>
          </a:p>
          <a:p>
            <a:pPr lvl="1">
              <a:defRPr/>
            </a:pPr>
            <a:r>
              <a:rPr sz="1800" dirty="0"/>
              <a:t>Vésical</a:t>
            </a:r>
          </a:p>
          <a:p>
            <a:pPr lvl="1">
              <a:defRPr/>
            </a:pPr>
            <a:r>
              <a:rPr sz="1800" dirty="0" err="1"/>
              <a:t>Uretéral</a:t>
            </a:r>
            <a:endParaRPr sz="1800" dirty="0"/>
          </a:p>
          <a:p>
            <a:pPr lvl="1">
              <a:defRPr/>
            </a:pPr>
            <a:r>
              <a:rPr sz="1800" dirty="0"/>
              <a:t>Musculaire ( grand droit , post césarienne, ombilicale)</a:t>
            </a:r>
          </a:p>
          <a:p>
            <a:pPr lvl="1">
              <a:defRPr/>
            </a:pPr>
            <a:endParaRPr sz="1800" dirty="0"/>
          </a:p>
          <a:p>
            <a:pPr>
              <a:defRPr/>
            </a:pPr>
            <a:r>
              <a:rPr sz="2000" b="1" dirty="0">
                <a:solidFill>
                  <a:srgbClr val="FF0000"/>
                </a:solidFill>
              </a:rPr>
              <a:t>Endométriomes</a:t>
            </a:r>
            <a:r>
              <a:rPr sz="2000" dirty="0"/>
              <a:t> ( kystes ovariens)</a:t>
            </a:r>
          </a:p>
          <a:p>
            <a:pPr>
              <a:defRPr/>
            </a:pPr>
            <a:endParaRPr sz="2000" dirty="0"/>
          </a:p>
          <a:p>
            <a:pPr>
              <a:defRPr/>
            </a:pPr>
            <a:r>
              <a:rPr sz="2000" b="1" dirty="0">
                <a:solidFill>
                  <a:srgbClr val="FF0000"/>
                </a:solidFill>
              </a:rPr>
              <a:t>Adénomyose </a:t>
            </a:r>
            <a:r>
              <a:rPr sz="2000" dirty="0"/>
              <a:t>( </a:t>
            </a:r>
            <a:r>
              <a:rPr sz="2000" dirty="0" err="1"/>
              <a:t>intrautérine</a:t>
            </a:r>
            <a:r>
              <a:rPr sz="2000" dirty="0"/>
              <a:t> stricte ou associée)</a:t>
            </a:r>
          </a:p>
          <a:p>
            <a:pPr>
              <a:defRPr/>
            </a:pPr>
            <a:r>
              <a:rPr sz="2000" b="1" dirty="0">
                <a:solidFill>
                  <a:srgbClr val="FF0000"/>
                </a:solidFill>
              </a:rPr>
              <a:t>Endométriose métastatique</a:t>
            </a:r>
            <a:r>
              <a:rPr sz="2000" dirty="0"/>
              <a:t>: pulmonaire , pleurale, méningée, lacrymale , articulaire ( jamais dans foie rein estomac, os)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A74AE1DF-12D0-F91E-E711-F796D4A4A05C}"/>
              </a:ext>
            </a:extLst>
          </p:cNvPr>
          <p:cNvGraphicFramePr>
            <a:graphicFrameLocks noGrp="1"/>
          </p:cNvGraphicFramePr>
          <p:nvPr/>
        </p:nvGraphicFramePr>
        <p:xfrm>
          <a:off x="150873" y="1745173"/>
          <a:ext cx="8878636" cy="3563251"/>
        </p:xfrm>
        <a:graphic>
          <a:graphicData uri="http://schemas.openxmlformats.org/drawingml/2006/table">
            <a:tbl>
              <a:tblPr firstRow="1">
                <a:tableStyleId>{9D7B26C5-4107-4FEC-AEDC-1716B250A1EF}</a:tableStyleId>
              </a:tblPr>
              <a:tblGrid>
                <a:gridCol w="2587726">
                  <a:extLst>
                    <a:ext uri="{9D8B030D-6E8A-4147-A177-3AD203B41FA5}">
                      <a16:colId xmlns:a16="http://schemas.microsoft.com/office/drawing/2014/main" val="984597702"/>
                    </a:ext>
                  </a:extLst>
                </a:gridCol>
                <a:gridCol w="1048485">
                  <a:extLst>
                    <a:ext uri="{9D8B030D-6E8A-4147-A177-3AD203B41FA5}">
                      <a16:colId xmlns:a16="http://schemas.microsoft.com/office/drawing/2014/main" val="2627925777"/>
                    </a:ext>
                  </a:extLst>
                </a:gridCol>
                <a:gridCol w="1048485">
                  <a:extLst>
                    <a:ext uri="{9D8B030D-6E8A-4147-A177-3AD203B41FA5}">
                      <a16:colId xmlns:a16="http://schemas.microsoft.com/office/drawing/2014/main" val="2487505976"/>
                    </a:ext>
                  </a:extLst>
                </a:gridCol>
                <a:gridCol w="1048485">
                  <a:extLst>
                    <a:ext uri="{9D8B030D-6E8A-4147-A177-3AD203B41FA5}">
                      <a16:colId xmlns:a16="http://schemas.microsoft.com/office/drawing/2014/main" val="576763846"/>
                    </a:ext>
                  </a:extLst>
                </a:gridCol>
                <a:gridCol w="1048485">
                  <a:extLst>
                    <a:ext uri="{9D8B030D-6E8A-4147-A177-3AD203B41FA5}">
                      <a16:colId xmlns:a16="http://schemas.microsoft.com/office/drawing/2014/main" val="130684460"/>
                    </a:ext>
                  </a:extLst>
                </a:gridCol>
                <a:gridCol w="1048485">
                  <a:extLst>
                    <a:ext uri="{9D8B030D-6E8A-4147-A177-3AD203B41FA5}">
                      <a16:colId xmlns:a16="http://schemas.microsoft.com/office/drawing/2014/main" val="321207247"/>
                    </a:ext>
                  </a:extLst>
                </a:gridCol>
                <a:gridCol w="1048485">
                  <a:extLst>
                    <a:ext uri="{9D8B030D-6E8A-4147-A177-3AD203B41FA5}">
                      <a16:colId xmlns:a16="http://schemas.microsoft.com/office/drawing/2014/main" val="839791655"/>
                    </a:ext>
                  </a:extLst>
                </a:gridCol>
              </a:tblGrid>
              <a:tr h="274592">
                <a:tc>
                  <a: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0" dirty="0">
                        <a:solidFill>
                          <a:schemeClr val="bg1"/>
                        </a:solidFill>
                        <a:latin typeface="+mn-lt"/>
                        <a:ea typeface="Open Sans" panose="020B0604020202020204" charset="0"/>
                        <a:cs typeface="Open Sans" panose="020B0604020202020204" charset="0"/>
                      </a:endParaRPr>
                    </a:p>
                  </a:txBody>
                  <a:tcPr marL="34290" marR="34290" marT="13716" marB="13716" anchor="ctr">
                    <a:lnR w="12700" cmpd="sng">
                      <a:noFill/>
                    </a:lnR>
                    <a:lnT w="12700" cmpd="sng">
                      <a:noFill/>
                    </a:lnT>
                    <a:lnB w="12700" cmpd="sng">
                      <a:noFill/>
                    </a:lnB>
                    <a:noFill/>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GB" sz="1100" b="1" kern="1200" baseline="0" dirty="0">
                          <a:solidFill>
                            <a:schemeClr val="tx1"/>
                          </a:solidFill>
                          <a:latin typeface="+mn-lt"/>
                          <a:ea typeface="+mn-ea"/>
                          <a:cs typeface="Arial" panose="020B0604020202020204" pitchFamily="34" charset="0"/>
                        </a:rPr>
                        <a:t>SPIRIT 1</a:t>
                      </a:r>
                    </a:p>
                  </a:txBody>
                  <a:tcPr marL="34290" marR="34290" marT="13716" marB="13716" anchor="ctr">
                    <a:lnL w="28575"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endParaRPr lang="en-US"/>
                    </a:p>
                  </a:txBody>
                  <a:tcPr>
                    <a:lnL w="12700" cap="flat" cmpd="sng" algn="ctr">
                      <a:solidFill>
                        <a:srgbClr val="C6D9F1"/>
                      </a:solidFill>
                      <a:prstDash val="solid"/>
                      <a:round/>
                      <a:headEnd type="none" w="med" len="med"/>
                      <a:tailEnd type="none" w="med" len="med"/>
                    </a:lnL>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GB" sz="1100" b="1" kern="1200" baseline="0" dirty="0">
                          <a:solidFill>
                            <a:schemeClr val="tx1"/>
                          </a:solidFill>
                          <a:latin typeface="+mn-lt"/>
                          <a:ea typeface="+mn-ea"/>
                          <a:cs typeface="Arial" panose="020B0604020202020204" pitchFamily="34" charset="0"/>
                        </a:rPr>
                        <a:t>SPIRIT 2</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mpd="sng">
                      <a:noFill/>
                    </a:lnB>
                    <a:noFill/>
                  </a:tcPr>
                </a:tc>
                <a:extLst>
                  <a:ext uri="{0D108BD9-81ED-4DB2-BD59-A6C34878D82A}">
                    <a16:rowId xmlns:a16="http://schemas.microsoft.com/office/drawing/2014/main" val="3239045801"/>
                  </a:ext>
                </a:extLst>
              </a:tr>
              <a:tr h="484520">
                <a:tc>
                  <a: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0" dirty="0">
                        <a:solidFill>
                          <a:schemeClr val="bg1"/>
                        </a:solidFill>
                        <a:latin typeface="+mn-lt"/>
                        <a:ea typeface="Open Sans" panose="020B0604020202020204" charset="0"/>
                        <a:cs typeface="Open Sans" panose="020B0604020202020204" charset="0"/>
                      </a:endParaRPr>
                    </a:p>
                  </a:txBody>
                  <a:tcPr marL="34290" marR="34290" marT="13716" marB="13716" anchor="ctr">
                    <a:lnT w="12700" cmpd="sng">
                      <a:noFill/>
                    </a:lnT>
                    <a:lnB w="12700" cap="flat" cmpd="sng" algn="ctr">
                      <a:solidFill>
                        <a:srgbClr val="C6D9F1"/>
                      </a:solidFill>
                      <a:prstDash val="solid"/>
                      <a:round/>
                      <a:headEnd type="none" w="med" len="med"/>
                      <a:tailEnd type="none" w="med" len="med"/>
                    </a:lnB>
                    <a:noFill/>
                  </a:tcPr>
                </a:tc>
                <a:tc>
                  <a:txBody>
                    <a:bodyPr/>
                    <a:lstStyle/>
                    <a:p>
                      <a:pPr algn="ctr">
                        <a:lnSpc>
                          <a:spcPct val="90000"/>
                        </a:lnSpc>
                        <a:spcAft>
                          <a:spcPts val="0"/>
                        </a:spcAft>
                      </a:pPr>
                      <a:r>
                        <a:rPr lang="en-GB" sz="900" b="1" kern="1200" dirty="0">
                          <a:solidFill>
                            <a:schemeClr val="bg1"/>
                          </a:solidFill>
                          <a:latin typeface="+mn-lt"/>
                          <a:ea typeface="+mn-ea"/>
                          <a:cs typeface="Arial" panose="020B0604020202020204" pitchFamily="34" charset="0"/>
                        </a:rPr>
                        <a:t>Placebo</a:t>
                      </a:r>
                    </a:p>
                    <a:p>
                      <a:pPr algn="ctr">
                        <a:lnSpc>
                          <a:spcPct val="90000"/>
                        </a:lnSpc>
                        <a:spcAft>
                          <a:spcPts val="0"/>
                        </a:spcAft>
                      </a:pPr>
                      <a:r>
                        <a:rPr lang="en-GB" sz="900" b="1" kern="1200" dirty="0">
                          <a:solidFill>
                            <a:schemeClr val="bg1"/>
                          </a:solidFill>
                          <a:latin typeface="+mn-lt"/>
                          <a:ea typeface="+mn-ea"/>
                          <a:cs typeface="Arial" panose="020B0604020202020204" pitchFamily="34" charset="0"/>
                        </a:rPr>
                        <a:t>N = 212</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768692"/>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212</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F79646"/>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décalé</a:t>
                      </a:r>
                      <a:endParaRPr lang="en-GB" sz="900" b="1" kern="1200" dirty="0">
                        <a:solidFill>
                          <a:schemeClr val="bg1"/>
                        </a:solidFill>
                        <a:latin typeface="+mn-lt"/>
                        <a:ea typeface="+mn-ea"/>
                        <a:cs typeface="Arial" panose="020B0604020202020204" pitchFamily="34" charset="0"/>
                      </a:endParaRP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211</a:t>
                      </a:r>
                    </a:p>
                  </a:txBody>
                  <a:tcPr marL="0" marR="0" marT="13716" marB="13716" anchor="ctr">
                    <a:lnR w="12700" cap="flat" cmpd="sng" algn="ctr">
                      <a:solidFill>
                        <a:schemeClr val="accent1"/>
                      </a:solidFill>
                      <a:prstDash val="solid"/>
                      <a:round/>
                      <a:headEnd type="none" w="med" len="med"/>
                      <a:tailEnd type="none" w="med" len="med"/>
                    </a:lnR>
                    <a:lnT w="12700" cmpd="sng">
                      <a:noFill/>
                    </a:lnT>
                    <a:lnB w="12700" cap="flat" cmpd="sng" algn="ctr">
                      <a:solidFill>
                        <a:srgbClr val="C6D9F1"/>
                      </a:solidFill>
                      <a:prstDash val="solid"/>
                      <a:round/>
                      <a:headEnd type="none" w="med" len="med"/>
                      <a:tailEnd type="none" w="med" len="med"/>
                    </a:lnB>
                    <a:solidFill>
                      <a:srgbClr val="4BACC6"/>
                    </a:solidFill>
                  </a:tcPr>
                </a:tc>
                <a:tc>
                  <a:txBody>
                    <a:bodyPr/>
                    <a:lstStyle/>
                    <a:p>
                      <a:pPr algn="ctr">
                        <a:lnSpc>
                          <a:spcPct val="90000"/>
                        </a:lnSpc>
                        <a:spcAft>
                          <a:spcPts val="0"/>
                        </a:spcAft>
                      </a:pPr>
                      <a:r>
                        <a:rPr lang="en-GB" sz="900" b="1" kern="1200" dirty="0">
                          <a:solidFill>
                            <a:schemeClr val="bg1"/>
                          </a:solidFill>
                          <a:latin typeface="+mn-lt"/>
                          <a:ea typeface="+mn-ea"/>
                          <a:cs typeface="Arial" panose="020B0604020202020204" pitchFamily="34" charset="0"/>
                        </a:rPr>
                        <a:t>Placebo</a:t>
                      </a:r>
                    </a:p>
                    <a:p>
                      <a:pPr algn="ctr">
                        <a:lnSpc>
                          <a:spcPct val="90000"/>
                        </a:lnSpc>
                        <a:spcAft>
                          <a:spcPts val="0"/>
                        </a:spcAft>
                      </a:pPr>
                      <a:r>
                        <a:rPr lang="en-GB" sz="900" b="1" kern="1200" dirty="0">
                          <a:solidFill>
                            <a:schemeClr val="bg1"/>
                          </a:solidFill>
                          <a:latin typeface="+mn-lt"/>
                          <a:ea typeface="+mn-ea"/>
                          <a:cs typeface="Arial" panose="020B0604020202020204" pitchFamily="34" charset="0"/>
                        </a:rPr>
                        <a:t>N = 204</a:t>
                      </a:r>
                    </a:p>
                  </a:txBody>
                  <a:tcPr marL="0" marR="0" marT="13716" marB="13716" anchor="ctr">
                    <a:lnL w="12700" cap="flat" cmpd="sng" algn="ctr">
                      <a:solidFill>
                        <a:schemeClr val="accent1"/>
                      </a:solidFill>
                      <a:prstDash val="solid"/>
                      <a:round/>
                      <a:headEnd type="none" w="med" len="med"/>
                      <a:tailEnd type="none" w="med" len="med"/>
                    </a:lnL>
                    <a:lnT w="12700" cmpd="sng">
                      <a:noFill/>
                    </a:lnT>
                    <a:lnB w="12700" cap="flat" cmpd="sng" algn="ctr">
                      <a:solidFill>
                        <a:srgbClr val="C6D9F1"/>
                      </a:solidFill>
                      <a:prstDash val="solid"/>
                      <a:round/>
                      <a:headEnd type="none" w="med" len="med"/>
                      <a:tailEnd type="none" w="med" len="med"/>
                    </a:lnB>
                    <a:solidFill>
                      <a:srgbClr val="768692"/>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206</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F79646"/>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décalé</a:t>
                      </a:r>
                      <a:endParaRPr lang="en-GB" sz="900" b="1" kern="1200" dirty="0">
                        <a:solidFill>
                          <a:schemeClr val="bg1"/>
                        </a:solidFill>
                        <a:latin typeface="+mn-lt"/>
                        <a:ea typeface="+mn-ea"/>
                        <a:cs typeface="Arial" panose="020B0604020202020204" pitchFamily="34" charset="0"/>
                      </a:endParaRP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206</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4BACC6"/>
                    </a:solidFill>
                  </a:tcPr>
                </a:tc>
                <a:extLst>
                  <a:ext uri="{0D108BD9-81ED-4DB2-BD59-A6C34878D82A}">
                    <a16:rowId xmlns:a16="http://schemas.microsoft.com/office/drawing/2014/main" val="1455454238"/>
                  </a:ext>
                </a:extLst>
              </a:tr>
              <a:tr h="179471">
                <a:tc>
                  <a:txBody>
                    <a:bodyPr/>
                    <a:lstStyle/>
                    <a:p>
                      <a:pPr>
                        <a:lnSpc>
                          <a:spcPct val="90000"/>
                        </a:lnSpc>
                        <a:spcAft>
                          <a:spcPts val="0"/>
                        </a:spcAft>
                      </a:pPr>
                      <a:r>
                        <a:rPr lang="en-GB" sz="900" b="1" baseline="0" dirty="0">
                          <a:solidFill>
                            <a:schemeClr val="tx1"/>
                          </a:solidFill>
                          <a:effectLst/>
                          <a:latin typeface="+mn-lt"/>
                          <a:ea typeface="Calibri" panose="020F0502020204030204" pitchFamily="34" charset="0"/>
                          <a:cs typeface="Arial" panose="020B0604020202020204" pitchFamily="34" charset="0"/>
                        </a:rPr>
                        <a:t>Score NRS de </a:t>
                      </a:r>
                      <a:r>
                        <a:rPr lang="en-GB" sz="900" b="1" baseline="0" dirty="0" err="1">
                          <a:solidFill>
                            <a:schemeClr val="tx1"/>
                          </a:solidFill>
                          <a:effectLst/>
                          <a:latin typeface="+mn-lt"/>
                          <a:ea typeface="Calibri" panose="020F0502020204030204" pitchFamily="34" charset="0"/>
                          <a:cs typeface="Arial" panose="020B0604020202020204" pitchFamily="34" charset="0"/>
                        </a:rPr>
                        <a:t>dysménorrhée</a:t>
                      </a:r>
                      <a:r>
                        <a:rPr lang="en-GB" sz="900" b="0" baseline="0" dirty="0">
                          <a:solidFill>
                            <a:schemeClr val="tx1"/>
                          </a:solidFill>
                          <a:effectLst/>
                          <a:latin typeface="+mn-lt"/>
                          <a:ea typeface="Calibri" panose="020F0502020204030204" pitchFamily="34" charset="0"/>
                          <a:cs typeface="Arial" panose="020B0604020202020204" pitchFamily="34" charset="0"/>
                        </a:rPr>
                        <a:t>*</a:t>
                      </a:r>
                      <a:endParaRPr lang="en-US" sz="900" b="0" baseline="0" dirty="0">
                        <a:solidFill>
                          <a:schemeClr val="tx1"/>
                        </a:solidFill>
                        <a:effectLst/>
                        <a:latin typeface="+mn-lt"/>
                        <a:ea typeface="Calibri" panose="020F0502020204030204" pitchFamily="34" charset="0"/>
                        <a:cs typeface="Arial" panose="020B0604020202020204" pitchFamily="34"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7.1</a:t>
                      </a:r>
                      <a:r>
                        <a:rPr lang="en-US" sz="900" kern="1200" dirty="0">
                          <a:solidFill>
                            <a:schemeClr val="tx1"/>
                          </a:solidFill>
                          <a:effectLst/>
                          <a:latin typeface="+mn-lt"/>
                          <a:ea typeface="+mn-ea"/>
                          <a:cs typeface="Times New Roman" panose="02020603050405020304" pitchFamily="18" charset="0"/>
                        </a:rPr>
                        <a:t> (1.7)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7.2</a:t>
                      </a:r>
                      <a:r>
                        <a:rPr lang="en-US" sz="900" kern="1200" dirty="0">
                          <a:solidFill>
                            <a:schemeClr val="tx1"/>
                          </a:solidFill>
                          <a:effectLst/>
                          <a:latin typeface="+mn-lt"/>
                          <a:ea typeface="+mn-ea"/>
                          <a:cs typeface="Times New Roman" panose="02020603050405020304" pitchFamily="18" charset="0"/>
                        </a:rPr>
                        <a:t> (1.7)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7.0 </a:t>
                      </a:r>
                      <a:r>
                        <a:rPr lang="en-US" sz="900" kern="1200" dirty="0">
                          <a:solidFill>
                            <a:schemeClr val="tx1"/>
                          </a:solidFill>
                          <a:effectLst/>
                          <a:latin typeface="+mn-lt"/>
                          <a:ea typeface="+mn-ea"/>
                          <a:cs typeface="Times New Roman" panose="02020603050405020304" pitchFamily="18" charset="0"/>
                        </a:rPr>
                        <a:t>(1.8)</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7.0</a:t>
                      </a:r>
                      <a:r>
                        <a:rPr lang="en-US" sz="900" kern="1200" dirty="0">
                          <a:solidFill>
                            <a:schemeClr val="tx1"/>
                          </a:solidFill>
                          <a:effectLst/>
                          <a:latin typeface="+mn-lt"/>
                          <a:ea typeface="+mn-ea"/>
                          <a:cs typeface="Times New Roman" panose="02020603050405020304" pitchFamily="18" charset="0"/>
                        </a:rPr>
                        <a:t> (1.6)</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7.1</a:t>
                      </a:r>
                      <a:r>
                        <a:rPr lang="en-US" sz="900" kern="1200" dirty="0">
                          <a:solidFill>
                            <a:schemeClr val="tx1"/>
                          </a:solidFill>
                          <a:effectLst/>
                          <a:latin typeface="+mn-lt"/>
                          <a:ea typeface="+mn-ea"/>
                          <a:cs typeface="Times New Roman" panose="02020603050405020304" pitchFamily="18" charset="0"/>
                        </a:rPr>
                        <a:t> (1.6)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6.9</a:t>
                      </a:r>
                      <a:r>
                        <a:rPr lang="en-US" sz="900" kern="1200" dirty="0">
                          <a:solidFill>
                            <a:schemeClr val="tx1"/>
                          </a:solidFill>
                          <a:effectLst/>
                          <a:latin typeface="+mn-lt"/>
                          <a:ea typeface="+mn-ea"/>
                          <a:cs typeface="Times New Roman" panose="02020603050405020304" pitchFamily="18" charset="0"/>
                        </a:rPr>
                        <a:t> (1.5)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255290101"/>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&lt; 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90 (43%)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84 (40%)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97 (46%)</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96 (47%)</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92 (45%)</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97 (47%)</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943568601"/>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 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122 (58%)</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128 (60%)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114 (54%)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108 (53%)</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114 (55%)</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indent="0" algn="ctr" defTabSz="457200" rtl="0" eaLnBrk="1" latinLnBrk="0" hangingPunct="1">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109 (53%)</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661780990"/>
                  </a:ext>
                </a:extLst>
              </a:tr>
              <a:tr h="291545">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GB" sz="900" b="1" baseline="0" dirty="0">
                          <a:solidFill>
                            <a:schemeClr val="tx1"/>
                          </a:solidFill>
                          <a:effectLst/>
                          <a:latin typeface="+mn-lt"/>
                          <a:ea typeface="Calibri" panose="020F0502020204030204" pitchFamily="34" charset="0"/>
                          <a:cs typeface="Arial" panose="020B0604020202020204" pitchFamily="34" charset="0"/>
                        </a:rPr>
                        <a:t>Score NRS de </a:t>
                      </a:r>
                      <a:r>
                        <a:rPr lang="en-GB" sz="900" b="1" baseline="0" dirty="0" err="1">
                          <a:solidFill>
                            <a:schemeClr val="tx1"/>
                          </a:solidFill>
                          <a:effectLst/>
                          <a:latin typeface="+mn-lt"/>
                          <a:ea typeface="Calibri" panose="020F0502020204030204" pitchFamily="34" charset="0"/>
                          <a:cs typeface="Arial" panose="020B0604020202020204" pitchFamily="34" charset="0"/>
                        </a:rPr>
                        <a:t>douleur</a:t>
                      </a:r>
                      <a:r>
                        <a:rPr lang="en-GB" sz="900" b="1" baseline="0" dirty="0">
                          <a:solidFill>
                            <a:schemeClr val="tx1"/>
                          </a:solidFill>
                          <a:effectLst/>
                          <a:latin typeface="+mn-lt"/>
                          <a:ea typeface="Calibri" panose="020F0502020204030204" pitchFamily="34" charset="0"/>
                          <a:cs typeface="Arial" panose="020B0604020202020204" pitchFamily="34" charset="0"/>
                        </a:rPr>
                        <a:t> </a:t>
                      </a:r>
                      <a:r>
                        <a:rPr lang="en-GB" sz="900" b="1" baseline="0" dirty="0" err="1">
                          <a:solidFill>
                            <a:schemeClr val="tx1"/>
                          </a:solidFill>
                          <a:effectLst/>
                          <a:latin typeface="+mn-lt"/>
                          <a:ea typeface="Calibri" panose="020F0502020204030204" pitchFamily="34" charset="0"/>
                          <a:cs typeface="Arial" panose="020B0604020202020204" pitchFamily="34" charset="0"/>
                        </a:rPr>
                        <a:t>pelvienne</a:t>
                      </a:r>
                      <a:r>
                        <a:rPr lang="en-GB" sz="900" b="1" baseline="0" dirty="0">
                          <a:solidFill>
                            <a:schemeClr val="tx1"/>
                          </a:solidFill>
                          <a:effectLst/>
                          <a:latin typeface="+mn-lt"/>
                          <a:ea typeface="Calibri" panose="020F0502020204030204" pitchFamily="34" charset="0"/>
                          <a:cs typeface="Arial" panose="020B0604020202020204" pitchFamily="34" charset="0"/>
                        </a:rPr>
                        <a:t> non </a:t>
                      </a:r>
                      <a:r>
                        <a:rPr lang="en-GB" sz="900" b="1" baseline="0" dirty="0" err="1">
                          <a:solidFill>
                            <a:schemeClr val="tx1"/>
                          </a:solidFill>
                          <a:effectLst/>
                          <a:latin typeface="+mn-lt"/>
                          <a:ea typeface="Calibri" panose="020F0502020204030204" pitchFamily="34" charset="0"/>
                          <a:cs typeface="Arial" panose="020B0604020202020204" pitchFamily="34" charset="0"/>
                        </a:rPr>
                        <a:t>menstruelle</a:t>
                      </a:r>
                      <a:r>
                        <a:rPr lang="en-GB" sz="900" b="0" baseline="0" dirty="0">
                          <a:solidFill>
                            <a:schemeClr val="tx1"/>
                          </a:solidFill>
                          <a:effectLst/>
                          <a:latin typeface="+mn-lt"/>
                          <a:ea typeface="Calibri" panose="020F0502020204030204" pitchFamily="34" charset="0"/>
                          <a:cs typeface="Arial" panose="020B0604020202020204" pitchFamily="34" charset="0"/>
                        </a:rPr>
                        <a:t>*</a:t>
                      </a:r>
                      <a:endParaRPr lang="en-US" sz="900" b="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5.8</a:t>
                      </a:r>
                      <a:r>
                        <a:rPr lang="en-US" sz="900" kern="1200" dirty="0">
                          <a:solidFill>
                            <a:schemeClr val="tx1"/>
                          </a:solidFill>
                          <a:effectLst/>
                          <a:latin typeface="+mn-lt"/>
                          <a:ea typeface="+mn-ea"/>
                          <a:cs typeface="Times New Roman" panose="02020603050405020304" pitchFamily="18" charset="0"/>
                        </a:rPr>
                        <a:t> (1.8)</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5.9</a:t>
                      </a:r>
                      <a:r>
                        <a:rPr lang="en-US" sz="900" kern="1200" dirty="0">
                          <a:solidFill>
                            <a:schemeClr val="tx1"/>
                          </a:solidFill>
                          <a:effectLst/>
                          <a:latin typeface="+mn-lt"/>
                          <a:ea typeface="+mn-ea"/>
                          <a:cs typeface="Times New Roman" panose="02020603050405020304" pitchFamily="18" charset="0"/>
                        </a:rPr>
                        <a:t> (2.0)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5.6</a:t>
                      </a:r>
                      <a:r>
                        <a:rPr lang="en-US" sz="900" kern="1200" dirty="0">
                          <a:solidFill>
                            <a:schemeClr val="tx1"/>
                          </a:solidFill>
                          <a:effectLst/>
                          <a:latin typeface="+mn-lt"/>
                          <a:ea typeface="+mn-ea"/>
                          <a:cs typeface="Times New Roman" panose="02020603050405020304" pitchFamily="18" charset="0"/>
                        </a:rPr>
                        <a:t> (2.0)</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5.5</a:t>
                      </a:r>
                      <a:r>
                        <a:rPr lang="en-US" sz="900" kern="1200" dirty="0">
                          <a:solidFill>
                            <a:schemeClr val="tx1"/>
                          </a:solidFill>
                          <a:effectLst/>
                          <a:latin typeface="+mn-lt"/>
                          <a:ea typeface="+mn-ea"/>
                          <a:cs typeface="Times New Roman" panose="02020603050405020304" pitchFamily="18" charset="0"/>
                        </a:rPr>
                        <a:t> (1.9)</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5.8</a:t>
                      </a:r>
                      <a:r>
                        <a:rPr lang="en-US" sz="900" kern="1200" dirty="0">
                          <a:solidFill>
                            <a:schemeClr val="tx1"/>
                          </a:solidFill>
                          <a:effectLst/>
                          <a:latin typeface="+mn-lt"/>
                          <a:ea typeface="+mn-ea"/>
                          <a:cs typeface="Times New Roman" panose="02020603050405020304" pitchFamily="18" charset="0"/>
                        </a:rPr>
                        <a:t> (1.9)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b="1" kern="1200" dirty="0">
                          <a:solidFill>
                            <a:schemeClr val="tx1"/>
                          </a:solidFill>
                          <a:effectLst/>
                          <a:latin typeface="+mn-lt"/>
                          <a:ea typeface="+mn-ea"/>
                          <a:cs typeface="Times New Roman" panose="02020603050405020304" pitchFamily="18" charset="0"/>
                        </a:rPr>
                        <a:t>5.5</a:t>
                      </a:r>
                      <a:r>
                        <a:rPr lang="en-US" sz="900" kern="1200" dirty="0">
                          <a:solidFill>
                            <a:schemeClr val="tx1"/>
                          </a:solidFill>
                          <a:effectLst/>
                          <a:latin typeface="+mn-lt"/>
                          <a:ea typeface="+mn-ea"/>
                          <a:cs typeface="Times New Roman" panose="02020603050405020304" pitchFamily="18" charset="0"/>
                        </a:rPr>
                        <a:t> (1.9)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377143645"/>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&lt; 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43 (20%)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43 (20%)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53 (25%)</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45 (22%)</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42 (20%)</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55 (27%)</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854732054"/>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 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169 (80%)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169 (80%)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158 (75%)</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159 (78%)</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164 (80%)</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PH" sz="900" kern="1200" dirty="0">
                          <a:solidFill>
                            <a:schemeClr val="tx1"/>
                          </a:solidFill>
                          <a:effectLst/>
                          <a:latin typeface="+mn-lt"/>
                          <a:ea typeface="+mn-ea"/>
                          <a:cs typeface="Times New Roman" panose="02020603050405020304" pitchFamily="18" charset="0"/>
                        </a:rPr>
                        <a:t>151 (73%)</a:t>
                      </a:r>
                      <a:endParaRPr lang="en-US" sz="900" kern="1200" dirty="0">
                        <a:solidFill>
                          <a:schemeClr val="tx1"/>
                        </a:solidFill>
                        <a:effectLst/>
                        <a:latin typeface="+mn-lt"/>
                        <a:ea typeface="+mn-ea"/>
                        <a:cs typeface="Times New Roman" panose="02020603050405020304" pitchFamily="18"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493960971"/>
                  </a:ext>
                </a:extLst>
              </a:tr>
              <a:tr h="179471">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GB" sz="900" b="1" baseline="0" dirty="0">
                          <a:solidFill>
                            <a:schemeClr val="tx1"/>
                          </a:solidFill>
                          <a:effectLst/>
                          <a:latin typeface="+mn-lt"/>
                          <a:ea typeface="Calibri" panose="020F0502020204030204" pitchFamily="34" charset="0"/>
                          <a:cs typeface="Arial" panose="020B0604020202020204" pitchFamily="34" charset="0"/>
                        </a:rPr>
                        <a:t>Score NRS de </a:t>
                      </a:r>
                      <a:r>
                        <a:rPr lang="en-GB" sz="900" b="1" baseline="0" dirty="0" err="1">
                          <a:solidFill>
                            <a:schemeClr val="tx1"/>
                          </a:solidFill>
                          <a:effectLst/>
                          <a:latin typeface="+mn-lt"/>
                          <a:ea typeface="Calibri" panose="020F0502020204030204" pitchFamily="34" charset="0"/>
                          <a:cs typeface="Arial" panose="020B0604020202020204" pitchFamily="34" charset="0"/>
                        </a:rPr>
                        <a:t>dyspareunie</a:t>
                      </a:r>
                      <a:r>
                        <a:rPr lang="en-GB" sz="900" b="0" baseline="0" dirty="0">
                          <a:solidFill>
                            <a:schemeClr val="tx1"/>
                          </a:solidFill>
                          <a:effectLst/>
                          <a:latin typeface="+mn-lt"/>
                          <a:ea typeface="Calibri" panose="020F0502020204030204" pitchFamily="34" charset="0"/>
                          <a:cs typeface="Arial" panose="020B0604020202020204" pitchFamily="34" charset="0"/>
                        </a:rPr>
                        <a:t>*</a:t>
                      </a:r>
                      <a:endParaRPr lang="en-US" sz="900" b="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b="1" dirty="0"/>
                        <a:t>5.7</a:t>
                      </a:r>
                      <a:r>
                        <a:rPr lang="en-US" sz="900" dirty="0"/>
                        <a:t> (2.3)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5.7</a:t>
                      </a:r>
                      <a:r>
                        <a:rPr lang="en-US" sz="900" dirty="0"/>
                        <a:t> (2.3)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5.3</a:t>
                      </a:r>
                      <a:r>
                        <a:rPr lang="en-US" sz="900" dirty="0"/>
                        <a:t> (2.4)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5.3</a:t>
                      </a:r>
                      <a:r>
                        <a:rPr lang="en-US" sz="900" dirty="0"/>
                        <a:t> (2.3)</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5.5</a:t>
                      </a:r>
                      <a:r>
                        <a:rPr lang="en-US" sz="900" dirty="0"/>
                        <a:t> (2.3)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5.4</a:t>
                      </a:r>
                      <a:r>
                        <a:rPr lang="en-US" sz="900" dirty="0"/>
                        <a:t> (2.1)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483281162"/>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&lt; 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dirty="0"/>
                        <a:t>113/165 (68%)</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112/174 (64%)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126/176 (72%)</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131/162 (81%)</a:t>
                      </a:r>
                      <a:endParaRPr lang="en-US" sz="900" dirty="0"/>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127/173 (73%)</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129/167 (77%)</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98230192"/>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 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dirty="0"/>
                        <a:t>52/165 (32%)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62/174 (36%)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50/176 (28%)</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31/162 (19%)</a:t>
                      </a:r>
                      <a:endParaRPr lang="en-US" sz="900" dirty="0"/>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46/173 (27%)</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38/167 (23%)</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78555566"/>
                  </a:ext>
                </a:extLst>
              </a:tr>
              <a:tr h="179471">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GB" sz="900" b="1" baseline="0" dirty="0">
                          <a:solidFill>
                            <a:schemeClr val="tx1"/>
                          </a:solidFill>
                          <a:effectLst/>
                          <a:latin typeface="+mn-lt"/>
                          <a:ea typeface="Calibri" panose="020F0502020204030204" pitchFamily="34" charset="0"/>
                          <a:cs typeface="Arial" panose="020B0604020202020204" pitchFamily="34" charset="0"/>
                        </a:rPr>
                        <a:t>EHP-30 </a:t>
                      </a:r>
                      <a:r>
                        <a:rPr lang="en-GB" sz="900" b="1" baseline="0" dirty="0" err="1">
                          <a:solidFill>
                            <a:schemeClr val="tx1"/>
                          </a:solidFill>
                          <a:effectLst/>
                          <a:latin typeface="+mn-lt"/>
                          <a:ea typeface="Calibri" panose="020F0502020204030204" pitchFamily="34" charset="0"/>
                          <a:cs typeface="Arial" panose="020B0604020202020204" pitchFamily="34" charset="0"/>
                        </a:rPr>
                        <a:t>domaine</a:t>
                      </a:r>
                      <a:r>
                        <a:rPr lang="en-GB" sz="900" b="1" baseline="0" dirty="0">
                          <a:solidFill>
                            <a:schemeClr val="tx1"/>
                          </a:solidFill>
                          <a:effectLst/>
                          <a:latin typeface="+mn-lt"/>
                          <a:ea typeface="Calibri" panose="020F0502020204030204" pitchFamily="34" charset="0"/>
                          <a:cs typeface="Arial" panose="020B0604020202020204" pitchFamily="34" charset="0"/>
                        </a:rPr>
                        <a:t> de la </a:t>
                      </a:r>
                      <a:r>
                        <a:rPr lang="en-GB" sz="900" b="1" baseline="0" dirty="0" err="1">
                          <a:solidFill>
                            <a:schemeClr val="tx1"/>
                          </a:solidFill>
                          <a:effectLst/>
                          <a:latin typeface="+mn-lt"/>
                          <a:ea typeface="Calibri" panose="020F0502020204030204" pitchFamily="34" charset="0"/>
                          <a:cs typeface="Arial" panose="020B0604020202020204" pitchFamily="34" charset="0"/>
                        </a:rPr>
                        <a:t>douleur</a:t>
                      </a:r>
                      <a:r>
                        <a:rPr lang="en-GB" sz="900" b="0" baseline="30000" dirty="0">
                          <a:solidFill>
                            <a:schemeClr val="tx1"/>
                          </a:solidFill>
                          <a:effectLst/>
                          <a:latin typeface="+mn-lt"/>
                          <a:ea typeface="Calibri" panose="020F0502020204030204" pitchFamily="34" charset="0"/>
                          <a:cs typeface="Arial" panose="020B0604020202020204" pitchFamily="34" charset="0"/>
                        </a:rPr>
                        <a:t>†</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b="1" dirty="0"/>
                        <a:t>55.5</a:t>
                      </a:r>
                      <a:r>
                        <a:rPr lang="en-US" sz="900" dirty="0"/>
                        <a:t> (16.0)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58.3</a:t>
                      </a:r>
                      <a:r>
                        <a:rPr lang="en-US" sz="900" dirty="0"/>
                        <a:t> (16.7)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55.5</a:t>
                      </a:r>
                      <a:r>
                        <a:rPr lang="en-US" sz="900" dirty="0"/>
                        <a:t> (16.8)</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55.0</a:t>
                      </a:r>
                      <a:r>
                        <a:rPr lang="en-US" sz="900" dirty="0"/>
                        <a:t> (16.2)</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US" sz="900" b="1" dirty="0"/>
                        <a:t>56.2</a:t>
                      </a:r>
                      <a:r>
                        <a:rPr lang="en-US" sz="900" dirty="0"/>
                        <a:t> (17.1)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b="1" dirty="0"/>
                        <a:t>55.5</a:t>
                      </a:r>
                      <a:r>
                        <a:rPr lang="en-US" sz="900" dirty="0"/>
                        <a:t> (15.2)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431946944"/>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&lt; 50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dirty="0"/>
                        <a:t>67/208 (32%)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60/208 (29%)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70/208 (34%)</a:t>
                      </a:r>
                      <a:endParaRPr lang="en-US" sz="900" dirty="0"/>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74 (36%)</a:t>
                      </a:r>
                      <a:endParaRPr lang="en-US" sz="900" dirty="0"/>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PH" sz="900" dirty="0"/>
                        <a:t>62/203 (31%)</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62 (30%)</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270997780"/>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 50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dirty="0"/>
                        <a:t>141/208 (67%)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148/208 (71%)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138/208 (66%)</a:t>
                      </a:r>
                      <a:endParaRPr lang="en-US" sz="900" dirty="0"/>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130 (64%)</a:t>
                      </a:r>
                      <a:endParaRPr lang="en-US" sz="900" dirty="0"/>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141/203 (69%)</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144 (70%)</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276671915"/>
                  </a:ext>
                </a:extLst>
              </a:tr>
              <a:tr h="179471">
                <a:tc gridSpan="7">
                  <a:txBody>
                    <a:bodyPr/>
                    <a:lstStyle/>
                    <a:p>
                      <a:pPr>
                        <a:lnSpc>
                          <a:spcPct val="90000"/>
                        </a:lnSpc>
                        <a:spcAft>
                          <a:spcPts val="0"/>
                        </a:spcAft>
                      </a:pPr>
                      <a:r>
                        <a:rPr lang="en-GB" sz="900" b="1" baseline="0" dirty="0">
                          <a:solidFill>
                            <a:schemeClr val="tx1"/>
                          </a:solidFill>
                          <a:effectLst/>
                          <a:latin typeface="+mn-lt"/>
                          <a:ea typeface="Calibri" panose="020F0502020204030204" pitchFamily="34" charset="0"/>
                          <a:cs typeface="Arial" panose="020B0604020202020204" pitchFamily="34" charset="0"/>
                        </a:rPr>
                        <a:t>Utilisation </a:t>
                      </a:r>
                      <a:r>
                        <a:rPr lang="en-GB" sz="900" b="1" baseline="0" dirty="0" err="1">
                          <a:solidFill>
                            <a:schemeClr val="tx1"/>
                          </a:solidFill>
                          <a:effectLst/>
                          <a:latin typeface="+mn-lt"/>
                          <a:ea typeface="Calibri" panose="020F0502020204030204" pitchFamily="34" charset="0"/>
                          <a:cs typeface="Arial" panose="020B0604020202020204" pitchFamily="34" charset="0"/>
                        </a:rPr>
                        <a:t>d’analgésiques</a:t>
                      </a:r>
                      <a:r>
                        <a:rPr lang="en-GB" sz="900" b="0" baseline="30000" dirty="0">
                          <a:solidFill>
                            <a:schemeClr val="tx1"/>
                          </a:solidFill>
                          <a:effectLst/>
                          <a:latin typeface="+mn-lt"/>
                          <a:ea typeface="Calibri" panose="020F0502020204030204" pitchFamily="34" charset="0"/>
                          <a:cs typeface="Arial" panose="020B0604020202020204" pitchFamily="34" charset="0"/>
                        </a:rPr>
                        <a:t>‡</a:t>
                      </a:r>
                      <a:endParaRPr lang="en-US" sz="900" b="0" baseline="0" dirty="0">
                        <a:solidFill>
                          <a:schemeClr val="tx1"/>
                        </a:solidFill>
                        <a:effectLst/>
                        <a:latin typeface="+mn-lt"/>
                        <a:ea typeface="Calibri" panose="020F0502020204030204" pitchFamily="34" charset="0"/>
                        <a:cs typeface="Arial" panose="020B0604020202020204" pitchFamily="34"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a:lnSpc>
                          <a:spcPct val="85000"/>
                        </a:lnSpc>
                        <a:spcAft>
                          <a:spcPts val="0"/>
                        </a:spcAft>
                      </a:pPr>
                      <a:endParaRPr lang="en-US" sz="1200" b="0" baseline="0">
                        <a:solidFill>
                          <a:schemeClr val="tx1"/>
                        </a:solidFill>
                        <a:effectLst/>
                        <a:latin typeface="+mn-lt"/>
                        <a:ea typeface="Calibri" panose="020F0502020204030204" pitchFamily="34" charset="0"/>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772794502"/>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Seulement</a:t>
                      </a:r>
                      <a:r>
                        <a:rPr lang="en-US" sz="900" kern="1200" dirty="0">
                          <a:solidFill>
                            <a:schemeClr val="tx1"/>
                          </a:solidFill>
                          <a:effectLst/>
                          <a:latin typeface="+mn-lt"/>
                          <a:ea typeface="+mn-ea"/>
                          <a:cs typeface="+mn-cs"/>
                        </a:rPr>
                        <a:t> non-</a:t>
                      </a:r>
                      <a:r>
                        <a:rPr lang="en-US" sz="900" kern="1200" dirty="0" err="1">
                          <a:solidFill>
                            <a:schemeClr val="tx1"/>
                          </a:solidFill>
                          <a:effectLst/>
                          <a:latin typeface="+mn-lt"/>
                          <a:ea typeface="+mn-ea"/>
                          <a:cs typeface="+mn-cs"/>
                        </a:rPr>
                        <a:t>opiacés</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dirty="0"/>
                        <a:t>137 (</a:t>
                      </a:r>
                      <a:r>
                        <a:rPr lang="en-US" sz="900" b="1" dirty="0"/>
                        <a:t>65%</a:t>
                      </a:r>
                      <a:r>
                        <a:rPr lang="en-US" sz="900" dirty="0"/>
                        <a:t>)</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128 (</a:t>
                      </a:r>
                      <a:r>
                        <a:rPr lang="en-US" sz="900" b="1" dirty="0"/>
                        <a:t>60%)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124 (</a:t>
                      </a:r>
                      <a:r>
                        <a:rPr lang="en-PH" sz="900" b="1" dirty="0"/>
                        <a:t>59%</a:t>
                      </a:r>
                      <a:r>
                        <a:rPr lang="en-PH" sz="900" dirty="0"/>
                        <a:t>)</a:t>
                      </a:r>
                      <a:endParaRPr lang="en-US" sz="900" dirty="0"/>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97 (</a:t>
                      </a:r>
                      <a:r>
                        <a:rPr lang="en-PH" sz="900" b="1" dirty="0"/>
                        <a:t>48%</a:t>
                      </a:r>
                      <a:r>
                        <a:rPr lang="en-PH" sz="900" dirty="0"/>
                        <a:t>)</a:t>
                      </a:r>
                      <a:endParaRPr lang="en-US" sz="900" dirty="0"/>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97 (</a:t>
                      </a:r>
                      <a:r>
                        <a:rPr lang="en-PH" sz="900" b="1" dirty="0"/>
                        <a:t>47%</a:t>
                      </a:r>
                      <a:r>
                        <a:rPr lang="en-PH" sz="900" dirty="0"/>
                        <a:t>)</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PH" sz="900" dirty="0"/>
                        <a:t>94 (</a:t>
                      </a:r>
                      <a:r>
                        <a:rPr lang="en-PH" sz="900" b="1" dirty="0"/>
                        <a:t>46%</a:t>
                      </a:r>
                      <a:r>
                        <a:rPr lang="en-PH" sz="900" dirty="0"/>
                        <a:t>)</a:t>
                      </a:r>
                      <a:endParaRPr lang="en-US" sz="900" dirty="0"/>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3409265"/>
                  </a:ext>
                </a:extLst>
              </a:tr>
              <a:tr h="179471">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Opiacés</a:t>
                      </a:r>
                      <a:r>
                        <a:rPr lang="en-US" sz="900" kern="1200" baseline="30000" dirty="0">
                          <a:solidFill>
                            <a:schemeClr val="tx1"/>
                          </a:solidFill>
                          <a:effectLst/>
                          <a:latin typeface="+mn-lt"/>
                          <a:ea typeface="+mn-ea"/>
                          <a:cs typeface="+mn-cs"/>
                        </a:rPr>
                        <a:t>§</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algn="ctr">
                        <a:lnSpc>
                          <a:spcPct val="90000"/>
                        </a:lnSpc>
                      </a:pPr>
                      <a:r>
                        <a:rPr lang="en-US" sz="900" dirty="0"/>
                        <a:t>52 (</a:t>
                      </a:r>
                      <a:r>
                        <a:rPr lang="en-US" sz="900" b="1" dirty="0"/>
                        <a:t>26%</a:t>
                      </a:r>
                      <a:r>
                        <a:rPr lang="en-US" sz="900" dirty="0"/>
                        <a:t>)</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64 (</a:t>
                      </a:r>
                      <a:r>
                        <a:rPr lang="en-US" sz="900" b="1" dirty="0"/>
                        <a:t>30%</a:t>
                      </a:r>
                      <a:r>
                        <a:rPr lang="en-US" sz="900" dirty="0"/>
                        <a:t>)</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65 (</a:t>
                      </a:r>
                      <a:r>
                        <a:rPr lang="en-US" sz="900" b="1" dirty="0"/>
                        <a:t>31%)</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95 (</a:t>
                      </a:r>
                      <a:r>
                        <a:rPr lang="en-US" sz="900" b="1" dirty="0"/>
                        <a:t>47%</a:t>
                      </a:r>
                      <a:r>
                        <a:rPr lang="en-US" sz="900" dirty="0"/>
                        <a:t>)</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100 (</a:t>
                      </a:r>
                      <a:r>
                        <a:rPr lang="en-US" sz="900" b="1" dirty="0"/>
                        <a:t>49%)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algn="ctr">
                        <a:lnSpc>
                          <a:spcPct val="90000"/>
                        </a:lnSpc>
                      </a:pPr>
                      <a:r>
                        <a:rPr lang="en-US" sz="900" dirty="0"/>
                        <a:t>101 (</a:t>
                      </a:r>
                      <a:r>
                        <a:rPr lang="en-US" sz="900" b="1" dirty="0"/>
                        <a:t>49%)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928775475"/>
                  </a:ext>
                </a:extLst>
              </a:tr>
            </a:tbl>
          </a:graphicData>
        </a:graphic>
      </p:graphicFrame>
      <p:sp>
        <p:nvSpPr>
          <p:cNvPr id="7" name="ZoneTexte 6">
            <a:extLst>
              <a:ext uri="{FF2B5EF4-FFF2-40B4-BE49-F238E27FC236}">
                <a16:creationId xmlns:a16="http://schemas.microsoft.com/office/drawing/2014/main" id="{B7762B78-4EA5-7551-95B2-A962F7E0CDA4}"/>
              </a:ext>
            </a:extLst>
          </p:cNvPr>
          <p:cNvSpPr txBox="1"/>
          <p:nvPr/>
        </p:nvSpPr>
        <p:spPr>
          <a:xfrm>
            <a:off x="492713" y="959621"/>
            <a:ext cx="7761380" cy="738664"/>
          </a:xfrm>
          <a:prstGeom prst="rect">
            <a:avLst/>
          </a:prstGeom>
          <a:noFill/>
        </p:spPr>
        <p:txBody>
          <a:bodyPr wrap="square" rtlCol="0">
            <a:spAutoFit/>
          </a:bodyPr>
          <a:lstStyle/>
          <a:p>
            <a:r>
              <a:rPr lang="fr-FR" sz="2100" dirty="0">
                <a:solidFill>
                  <a:schemeClr val="bg2">
                    <a:lumMod val="25000"/>
                  </a:schemeClr>
                </a:solidFill>
                <a:latin typeface="+mj-lt"/>
                <a:ea typeface="+mj-ea"/>
                <a:cs typeface="+mj-cs"/>
              </a:rPr>
              <a:t>Caractéristiques des femmes incluses dans les études </a:t>
            </a:r>
          </a:p>
          <a:p>
            <a:r>
              <a:rPr lang="fr-FR" sz="2100" dirty="0">
                <a:solidFill>
                  <a:schemeClr val="bg2">
                    <a:lumMod val="25000"/>
                  </a:schemeClr>
                </a:solidFill>
                <a:latin typeface="+mj-lt"/>
                <a:ea typeface="+mj-ea"/>
                <a:cs typeface="+mj-cs"/>
              </a:rPr>
              <a:t>SPIRIT 1 et 2</a:t>
            </a:r>
          </a:p>
        </p:txBody>
      </p:sp>
      <p:sp>
        <p:nvSpPr>
          <p:cNvPr id="6" name="Espace réservé du texte 5">
            <a:extLst>
              <a:ext uri="{FF2B5EF4-FFF2-40B4-BE49-F238E27FC236}">
                <a16:creationId xmlns:a16="http://schemas.microsoft.com/office/drawing/2014/main" id="{AA2CDB1A-4BA7-23CE-112D-898C479DA031}"/>
              </a:ext>
            </a:extLst>
          </p:cNvPr>
          <p:cNvSpPr>
            <a:spLocks noGrp="1"/>
          </p:cNvSpPr>
          <p:nvPr>
            <p:ph type="body" sz="quarter" idx="13"/>
          </p:nvPr>
        </p:nvSpPr>
        <p:spPr>
          <a:xfrm>
            <a:off x="245173" y="5408414"/>
            <a:ext cx="7416800" cy="507831"/>
          </a:xfrm>
        </p:spPr>
        <p:txBody>
          <a:bodyPr/>
          <a:lstStyle/>
          <a:p>
            <a:pPr defTabSz="685783">
              <a:lnSpc>
                <a:spcPct val="90000"/>
              </a:lnSpc>
            </a:pPr>
            <a:r>
              <a:rPr lang="en-US" dirty="0">
                <a:solidFill>
                  <a:prstClr val="black">
                    <a:tint val="75000"/>
                  </a:prstClr>
                </a:solidFill>
                <a:latin typeface="Calibri"/>
              </a:rPr>
              <a:t>Data are mean (SD) or n (%). *Scores ranged from 0 (no pain) to 10 (pain as bad as you can imagine) and were recorded in an electronic daily diary. Denominators for dyspareunia differ from the column total due to a subset of patients who were sexually active with NRS &gt; 0. </a:t>
            </a:r>
            <a:r>
              <a:rPr lang="en-US" baseline="30000" dirty="0">
                <a:solidFill>
                  <a:prstClr val="black">
                    <a:tint val="75000"/>
                  </a:prstClr>
                </a:solidFill>
                <a:latin typeface="Calibri"/>
              </a:rPr>
              <a:t>†</a:t>
            </a:r>
            <a:r>
              <a:rPr lang="en-US" dirty="0">
                <a:solidFill>
                  <a:prstClr val="black">
                    <a:tint val="75000"/>
                  </a:prstClr>
                </a:solidFill>
                <a:latin typeface="Calibri"/>
              </a:rPr>
              <a:t>Assesses the impact of pain to limit normal daily activity including ability to participate in social events, jobs, standing, sitting, walking, exercising, appetite, and sleep. Denominators for EHP-30 pain domain scores differ from the column total due to missing EHP-30 baseline data. </a:t>
            </a:r>
            <a:r>
              <a:rPr lang="en-US" baseline="30000" dirty="0">
                <a:solidFill>
                  <a:prstClr val="black">
                    <a:tint val="75000"/>
                  </a:prstClr>
                </a:solidFill>
                <a:latin typeface="Calibri"/>
              </a:rPr>
              <a:t>‡</a:t>
            </a:r>
            <a:r>
              <a:rPr lang="en-US" dirty="0">
                <a:solidFill>
                  <a:prstClr val="black">
                    <a:tint val="75000"/>
                  </a:prstClr>
                </a:solidFill>
                <a:latin typeface="Calibri"/>
              </a:rPr>
              <a:t>Baseline refers to the 35-day run-in period where patients were assigned specific analgesics. </a:t>
            </a:r>
            <a:r>
              <a:rPr lang="en-US" baseline="30000" dirty="0">
                <a:solidFill>
                  <a:prstClr val="black">
                    <a:tint val="75000"/>
                  </a:prstClr>
                </a:solidFill>
                <a:latin typeface="Calibri"/>
              </a:rPr>
              <a:t>§</a:t>
            </a:r>
            <a:r>
              <a:rPr lang="en-US" dirty="0">
                <a:solidFill>
                  <a:prstClr val="black">
                    <a:tint val="75000"/>
                  </a:prstClr>
                </a:solidFill>
                <a:latin typeface="Calibri"/>
              </a:rPr>
              <a:t>Includes opioids as monotherapy and opioids + non-opioids as combination therapy.</a:t>
            </a:r>
            <a:endParaRPr lang="en-US" baseline="30000" dirty="0">
              <a:solidFill>
                <a:prstClr val="black">
                  <a:tint val="75000"/>
                </a:prstClr>
              </a:solidFill>
              <a:latin typeface="Calibri"/>
            </a:endParaRPr>
          </a:p>
          <a:p>
            <a:pPr defTabSz="685783">
              <a:lnSpc>
                <a:spcPct val="90000"/>
              </a:lnSpc>
            </a:pPr>
            <a:r>
              <a:rPr lang="en-US" dirty="0">
                <a:solidFill>
                  <a:prstClr val="black">
                    <a:tint val="75000"/>
                  </a:prstClr>
                </a:solidFill>
                <a:latin typeface="Calibri"/>
              </a:rPr>
              <a:t>CT = combination therapy; EHP-30 = Endometriosis Health Profile 30-item Questionnaire; NRS = numerical rating scale; SD = standard deviation.</a:t>
            </a:r>
          </a:p>
          <a:p>
            <a:endParaRPr lang="fr-FR" dirty="0"/>
          </a:p>
        </p:txBody>
      </p:sp>
      <p:sp>
        <p:nvSpPr>
          <p:cNvPr id="4" name="Text Placeholder 3">
            <a:extLst>
              <a:ext uri="{FF2B5EF4-FFF2-40B4-BE49-F238E27FC236}">
                <a16:creationId xmlns:a16="http://schemas.microsoft.com/office/drawing/2014/main" id="{A287BF25-A955-DC9E-D48C-1C094F32720E}"/>
              </a:ext>
            </a:extLst>
          </p:cNvPr>
          <p:cNvSpPr>
            <a:spLocks noGrp="1"/>
          </p:cNvSpPr>
          <p:nvPr>
            <p:ph type="body" sz="quarter" idx="12"/>
          </p:nvPr>
        </p:nvSpPr>
        <p:spPr>
          <a:xfrm>
            <a:off x="7909212" y="5662330"/>
            <a:ext cx="592120" cy="207749"/>
          </a:xfrm>
        </p:spPr>
        <p:txBody>
          <a:bodyPr/>
          <a:lstStyle/>
          <a:p>
            <a:pPr marL="0" indent="0">
              <a:buNone/>
            </a:pPr>
            <a:r>
              <a:rPr lang="fr-FR" sz="675" dirty="0" err="1">
                <a:solidFill>
                  <a:schemeClr val="bg1">
                    <a:lumMod val="50000"/>
                  </a:schemeClr>
                </a:solidFill>
                <a:latin typeface="+mj-lt"/>
              </a:rPr>
              <a:t>Giudice</a:t>
            </a:r>
            <a:r>
              <a:rPr lang="fr-FR" sz="675" dirty="0">
                <a:solidFill>
                  <a:schemeClr val="bg1">
                    <a:lumMod val="50000"/>
                  </a:schemeClr>
                </a:solidFill>
                <a:latin typeface="+mj-lt"/>
              </a:rPr>
              <a:t> LC et al. 2022</a:t>
            </a:r>
            <a:endParaRPr lang="en-US" sz="675" dirty="0">
              <a:solidFill>
                <a:schemeClr val="bg1">
                  <a:lumMod val="50000"/>
                </a:schemeClr>
              </a:solidFill>
              <a:latin typeface="+mj-lt"/>
            </a:endParaRPr>
          </a:p>
        </p:txBody>
      </p:sp>
      <p:sp>
        <p:nvSpPr>
          <p:cNvPr id="5" name="Teardrop 2">
            <a:extLst>
              <a:ext uri="{FF2B5EF4-FFF2-40B4-BE49-F238E27FC236}">
                <a16:creationId xmlns:a16="http://schemas.microsoft.com/office/drawing/2014/main" id="{D5BB7993-DCD2-4DF2-D19D-6B7987A4661B}"/>
              </a:ext>
            </a:extLst>
          </p:cNvPr>
          <p:cNvSpPr>
            <a:spLocks noChangeAspect="1"/>
          </p:cNvSpPr>
          <p:nvPr/>
        </p:nvSpPr>
        <p:spPr>
          <a:xfrm>
            <a:off x="8501332"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
        <p:nvSpPr>
          <p:cNvPr id="2" name="Rectangle 1">
            <a:extLst>
              <a:ext uri="{FF2B5EF4-FFF2-40B4-BE49-F238E27FC236}">
                <a16:creationId xmlns:a16="http://schemas.microsoft.com/office/drawing/2014/main" id="{EEC2D5B2-3954-8F9C-5615-760650501E90}"/>
              </a:ext>
            </a:extLst>
          </p:cNvPr>
          <p:cNvSpPr/>
          <p:nvPr/>
        </p:nvSpPr>
        <p:spPr>
          <a:xfrm>
            <a:off x="114491" y="2527673"/>
            <a:ext cx="8842254" cy="15353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D5D7AB4-8291-358B-8982-582EA2E82A7B}"/>
              </a:ext>
            </a:extLst>
          </p:cNvPr>
          <p:cNvSpPr/>
          <p:nvPr/>
        </p:nvSpPr>
        <p:spPr>
          <a:xfrm>
            <a:off x="150873" y="3033113"/>
            <a:ext cx="8842254" cy="30120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9BC9F1F-76C4-5E9B-D66E-F659D420ECF6}"/>
              </a:ext>
            </a:extLst>
          </p:cNvPr>
          <p:cNvSpPr/>
          <p:nvPr/>
        </p:nvSpPr>
        <p:spPr>
          <a:xfrm>
            <a:off x="198083" y="3706500"/>
            <a:ext cx="8842254" cy="15353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CE04590-8BA1-FA9A-BFC4-AE41F18914A0}"/>
              </a:ext>
            </a:extLst>
          </p:cNvPr>
          <p:cNvSpPr/>
          <p:nvPr/>
        </p:nvSpPr>
        <p:spPr>
          <a:xfrm>
            <a:off x="114491" y="4213896"/>
            <a:ext cx="8842254" cy="15353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6196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14EF22-8636-984F-10AF-0E384416C9FE}"/>
              </a:ext>
            </a:extLst>
          </p:cNvPr>
          <p:cNvSpPr>
            <a:spLocks noGrp="1"/>
          </p:cNvSpPr>
          <p:nvPr>
            <p:ph type="title"/>
          </p:nvPr>
        </p:nvSpPr>
        <p:spPr>
          <a:xfrm>
            <a:off x="1115484" y="1187075"/>
            <a:ext cx="7308576" cy="290849"/>
          </a:xfrm>
        </p:spPr>
        <p:txBody>
          <a:bodyPr/>
          <a:lstStyle/>
          <a:p>
            <a:r>
              <a:rPr lang="fr-FR" sz="2100" dirty="0"/>
              <a:t>Traitements des patientes avant l’inclusion</a:t>
            </a:r>
          </a:p>
        </p:txBody>
      </p:sp>
      <p:sp>
        <p:nvSpPr>
          <p:cNvPr id="3" name="Espace réservé du texte 2">
            <a:extLst>
              <a:ext uri="{FF2B5EF4-FFF2-40B4-BE49-F238E27FC236}">
                <a16:creationId xmlns:a16="http://schemas.microsoft.com/office/drawing/2014/main" id="{398F21F7-B431-459B-34D9-52AA1EB8BC0B}"/>
              </a:ext>
            </a:extLst>
          </p:cNvPr>
          <p:cNvSpPr>
            <a:spLocks noGrp="1"/>
          </p:cNvSpPr>
          <p:nvPr>
            <p:ph type="body" sz="quarter" idx="12"/>
          </p:nvPr>
        </p:nvSpPr>
        <p:spPr>
          <a:xfrm>
            <a:off x="936063" y="2091197"/>
            <a:ext cx="7667419" cy="3231654"/>
          </a:xfrm>
        </p:spPr>
        <p:txBody>
          <a:bodyPr/>
          <a:lstStyle/>
          <a:p>
            <a:pPr lvl="1"/>
            <a:r>
              <a:rPr lang="fr-FR" sz="1500" dirty="0"/>
              <a:t>9 sur 10 utilisaient des antalgiques pour leurs douleurs pelviennes, dont une proportion importante prenait des antalgiques opiacés (29% dans SPIRIT 1 et 48% dans SPIRIT 2).</a:t>
            </a:r>
          </a:p>
          <a:p>
            <a:pPr lvl="1"/>
            <a:endParaRPr lang="fr-FR" sz="1500" dirty="0"/>
          </a:p>
          <a:p>
            <a:pPr lvl="1"/>
            <a:r>
              <a:rPr lang="fr-FR" sz="1500" dirty="0"/>
              <a:t>Les traitements hormonaux les plus fréquemment utilisés pour le traitement de l'endométriose avant l’entrée dans l’étude étaient:</a:t>
            </a:r>
          </a:p>
          <a:p>
            <a:pPr marL="430302" lvl="1" indent="-214313">
              <a:buFont typeface="Arial" panose="020B0604020202020204" pitchFamily="34" charset="0"/>
              <a:buChar char="•"/>
            </a:pPr>
            <a:r>
              <a:rPr lang="fr-FR" sz="1500" dirty="0"/>
              <a:t>le </a:t>
            </a:r>
            <a:r>
              <a:rPr lang="fr-FR" sz="1500" dirty="0" err="1"/>
              <a:t>diénogest</a:t>
            </a:r>
            <a:r>
              <a:rPr lang="fr-FR" sz="1500" dirty="0"/>
              <a:t> (S1 : 25,2 % / S2 : 13,1%)</a:t>
            </a:r>
          </a:p>
          <a:p>
            <a:pPr marL="430302" lvl="1" indent="-214313">
              <a:buFont typeface="Arial" panose="020B0604020202020204" pitchFamily="34" charset="0"/>
              <a:buChar char="•"/>
            </a:pPr>
            <a:r>
              <a:rPr lang="fr-FR" sz="1500" dirty="0"/>
              <a:t>la COP (S1 : 17,3 % / S2 : 12,8%)</a:t>
            </a:r>
          </a:p>
          <a:p>
            <a:pPr marL="430302" lvl="1" indent="-214313">
              <a:buFont typeface="Arial" panose="020B0604020202020204" pitchFamily="34" charset="0"/>
              <a:buChar char="•"/>
            </a:pPr>
            <a:r>
              <a:rPr lang="fr-FR" sz="1500" dirty="0"/>
              <a:t>les agonistes de la GnRH (S1 : 10,4 % / S2 : 4,5%)</a:t>
            </a:r>
          </a:p>
          <a:p>
            <a:pPr marL="430302" lvl="1" indent="-214313">
              <a:buFont typeface="Arial" panose="020B0604020202020204" pitchFamily="34" charset="0"/>
              <a:buChar char="•"/>
            </a:pPr>
            <a:r>
              <a:rPr lang="fr-FR" sz="1500" dirty="0"/>
              <a:t>le SIU au lévonorgestrel (S1 : 2,8 % / S2 : 1,8%)</a:t>
            </a:r>
          </a:p>
          <a:p>
            <a:pPr lvl="1"/>
            <a:endParaRPr lang="fr-FR" sz="1500" dirty="0"/>
          </a:p>
          <a:p>
            <a:pPr lvl="1"/>
            <a:r>
              <a:rPr lang="fr-FR" sz="1500" dirty="0"/>
              <a:t>Un pourcentage élevé (83,2%) avait eu des interventions chirurgicales antérieures pour le traitement de l'endométriose</a:t>
            </a:r>
          </a:p>
          <a:p>
            <a:pPr lvl="1"/>
            <a:endParaRPr lang="fr-FR" sz="1500" dirty="0"/>
          </a:p>
        </p:txBody>
      </p:sp>
      <p:sp>
        <p:nvSpPr>
          <p:cNvPr id="4" name="Espace réservé du texte 3">
            <a:extLst>
              <a:ext uri="{FF2B5EF4-FFF2-40B4-BE49-F238E27FC236}">
                <a16:creationId xmlns:a16="http://schemas.microsoft.com/office/drawing/2014/main" id="{13CBCE62-11FF-115E-6F42-2664F5E3DBEC}"/>
              </a:ext>
            </a:extLst>
          </p:cNvPr>
          <p:cNvSpPr>
            <a:spLocks noGrp="1"/>
          </p:cNvSpPr>
          <p:nvPr>
            <p:ph type="body" sz="quarter" idx="13"/>
          </p:nvPr>
        </p:nvSpPr>
        <p:spPr/>
        <p:txBody>
          <a:bodyPr/>
          <a:lstStyle/>
          <a:p>
            <a:endParaRPr lang="fr-FR"/>
          </a:p>
        </p:txBody>
      </p:sp>
      <p:sp>
        <p:nvSpPr>
          <p:cNvPr id="5" name="Teardrop 2">
            <a:extLst>
              <a:ext uri="{FF2B5EF4-FFF2-40B4-BE49-F238E27FC236}">
                <a16:creationId xmlns:a16="http://schemas.microsoft.com/office/drawing/2014/main" id="{2477B9C5-DCC8-A91B-583A-8477704525C2}"/>
              </a:ext>
            </a:extLst>
          </p:cNvPr>
          <p:cNvSpPr>
            <a:spLocks noChangeAspect="1"/>
          </p:cNvSpPr>
          <p:nvPr/>
        </p:nvSpPr>
        <p:spPr>
          <a:xfrm>
            <a:off x="8501332" y="877723"/>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365744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990646-E658-30EB-3462-BF5F268FF4B8}"/>
              </a:ext>
            </a:extLst>
          </p:cNvPr>
          <p:cNvSpPr>
            <a:spLocks noGrp="1"/>
          </p:cNvSpPr>
          <p:nvPr>
            <p:ph type="title"/>
          </p:nvPr>
        </p:nvSpPr>
        <p:spPr>
          <a:xfrm>
            <a:off x="1115484" y="1187075"/>
            <a:ext cx="7308576" cy="290849"/>
          </a:xfrm>
        </p:spPr>
        <p:txBody>
          <a:bodyPr/>
          <a:lstStyle/>
          <a:p>
            <a:r>
              <a:rPr lang="fr-FR" sz="2100" dirty="0"/>
              <a:t>Types d’endométriose des patientes incluses</a:t>
            </a:r>
          </a:p>
        </p:txBody>
      </p:sp>
      <p:sp>
        <p:nvSpPr>
          <p:cNvPr id="3" name="Espace réservé du texte 2">
            <a:extLst>
              <a:ext uri="{FF2B5EF4-FFF2-40B4-BE49-F238E27FC236}">
                <a16:creationId xmlns:a16="http://schemas.microsoft.com/office/drawing/2014/main" id="{484F8FF7-8682-04CF-72F9-60D8C67485EF}"/>
              </a:ext>
            </a:extLst>
          </p:cNvPr>
          <p:cNvSpPr>
            <a:spLocks noGrp="1"/>
          </p:cNvSpPr>
          <p:nvPr>
            <p:ph type="body" sz="quarter" idx="12"/>
          </p:nvPr>
        </p:nvSpPr>
        <p:spPr>
          <a:xfrm>
            <a:off x="921225" y="2060575"/>
            <a:ext cx="7503644" cy="3200876"/>
          </a:xfrm>
        </p:spPr>
        <p:txBody>
          <a:bodyPr/>
          <a:lstStyle/>
          <a:p>
            <a:pPr lvl="1"/>
            <a:r>
              <a:rPr lang="fr-FR" sz="1800" dirty="0"/>
              <a:t>Les localisations anatomiques visualisées chez les femmes incluses dans les études SPIRIT 1/ SPIRIT 2 étaient (plusieurs localisations possibles) :</a:t>
            </a:r>
          </a:p>
          <a:p>
            <a:pPr lvl="1"/>
            <a:r>
              <a:rPr lang="fr-FR" sz="1800" dirty="0"/>
              <a:t>•	Ovaires (59,0 % / 56,3%)</a:t>
            </a:r>
          </a:p>
          <a:p>
            <a:pPr lvl="1"/>
            <a:r>
              <a:rPr lang="fr-FR" sz="1800" dirty="0"/>
              <a:t>•	Péritoine (38,8 % / 42,1%)</a:t>
            </a:r>
          </a:p>
          <a:p>
            <a:pPr lvl="1"/>
            <a:r>
              <a:rPr lang="fr-FR" sz="1800" dirty="0"/>
              <a:t>•	Cul-de-sac postérieur (30,4 % / 46,5%)</a:t>
            </a:r>
          </a:p>
          <a:p>
            <a:pPr lvl="1"/>
            <a:r>
              <a:rPr lang="fr-FR" sz="1800" dirty="0"/>
              <a:t>•	Paroi latérale pelvienne (17,4% / 23,2%)</a:t>
            </a:r>
          </a:p>
          <a:p>
            <a:pPr lvl="1"/>
            <a:r>
              <a:rPr lang="fr-FR" sz="1800" dirty="0"/>
              <a:t>•	Vessie (11,7% / 8,1%)</a:t>
            </a:r>
          </a:p>
          <a:p>
            <a:pPr lvl="1"/>
            <a:r>
              <a:rPr lang="fr-FR" sz="1800" dirty="0"/>
              <a:t>•	Sigmoïde (8,5% / 8,6%)</a:t>
            </a:r>
          </a:p>
          <a:p>
            <a:pPr lvl="1"/>
            <a:r>
              <a:rPr lang="fr-FR" sz="1800" dirty="0"/>
              <a:t>•	Rectum (7% / 8,3%)</a:t>
            </a:r>
          </a:p>
          <a:p>
            <a:endParaRPr lang="fr-FR" sz="1800" dirty="0"/>
          </a:p>
        </p:txBody>
      </p:sp>
      <p:sp>
        <p:nvSpPr>
          <p:cNvPr id="4" name="Espace réservé du texte 3">
            <a:extLst>
              <a:ext uri="{FF2B5EF4-FFF2-40B4-BE49-F238E27FC236}">
                <a16:creationId xmlns:a16="http://schemas.microsoft.com/office/drawing/2014/main" id="{14D22400-C72D-D900-B037-F3B27415D30D}"/>
              </a:ext>
            </a:extLst>
          </p:cNvPr>
          <p:cNvSpPr>
            <a:spLocks noGrp="1"/>
          </p:cNvSpPr>
          <p:nvPr>
            <p:ph type="body" sz="quarter" idx="13"/>
          </p:nvPr>
        </p:nvSpPr>
        <p:spPr/>
        <p:txBody>
          <a:bodyPr/>
          <a:lstStyle/>
          <a:p>
            <a:endParaRPr lang="fr-FR"/>
          </a:p>
        </p:txBody>
      </p:sp>
      <p:sp>
        <p:nvSpPr>
          <p:cNvPr id="5" name="Teardrop 2">
            <a:extLst>
              <a:ext uri="{FF2B5EF4-FFF2-40B4-BE49-F238E27FC236}">
                <a16:creationId xmlns:a16="http://schemas.microsoft.com/office/drawing/2014/main" id="{5F57B091-C4E2-5338-936D-1B27ECE66F1B}"/>
              </a:ext>
            </a:extLst>
          </p:cNvPr>
          <p:cNvSpPr>
            <a:spLocks noChangeAspect="1"/>
          </p:cNvSpPr>
          <p:nvPr/>
        </p:nvSpPr>
        <p:spPr>
          <a:xfrm>
            <a:off x="8501332"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3115231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CCF63D-7FE5-E07A-89F6-32C8A66FC895}"/>
              </a:ext>
            </a:extLst>
          </p:cNvPr>
          <p:cNvSpPr>
            <a:spLocks noGrp="1"/>
          </p:cNvSpPr>
          <p:nvPr>
            <p:ph type="ctrTitle"/>
          </p:nvPr>
        </p:nvSpPr>
        <p:spPr>
          <a:xfrm>
            <a:off x="2796191" y="3015049"/>
            <a:ext cx="5725071" cy="318549"/>
          </a:xfrm>
        </p:spPr>
        <p:txBody>
          <a:bodyPr/>
          <a:lstStyle/>
          <a:p>
            <a:r>
              <a:rPr lang="fr-FR" sz="3300" dirty="0"/>
              <a:t>Etudes SPIRIT</a:t>
            </a:r>
          </a:p>
        </p:txBody>
      </p:sp>
      <p:sp>
        <p:nvSpPr>
          <p:cNvPr id="5" name="Sous-titre 2">
            <a:extLst>
              <a:ext uri="{FF2B5EF4-FFF2-40B4-BE49-F238E27FC236}">
                <a16:creationId xmlns:a16="http://schemas.microsoft.com/office/drawing/2014/main" id="{07D923D6-6F55-43DD-B688-19F4C8AFD7AC}"/>
              </a:ext>
            </a:extLst>
          </p:cNvPr>
          <p:cNvSpPr txBox="1">
            <a:spLocks/>
          </p:cNvSpPr>
          <p:nvPr/>
        </p:nvSpPr>
        <p:spPr>
          <a:xfrm>
            <a:off x="2699795" y="4494215"/>
            <a:ext cx="5821467" cy="461665"/>
          </a:xfrm>
          <a:prstGeom prst="rect">
            <a:avLst/>
          </a:prstGeom>
        </p:spPr>
        <p:txBody>
          <a:bodyPr vert="horz" wrap="square" lIns="27000" tIns="0" rIns="27000" bIns="0" rtlCol="0">
            <a:spAutoFit/>
          </a:bodyPr>
          <a:lstStyle>
            <a:lvl1pPr marL="335984" indent="-335984" algn="l" defTabSz="685766" rtl="0" eaLnBrk="1" latinLnBrk="0" hangingPunct="1">
              <a:lnSpc>
                <a:spcPct val="100000"/>
              </a:lnSpc>
              <a:spcBef>
                <a:spcPts val="0"/>
              </a:spcBef>
              <a:buSzPct val="120000"/>
              <a:buFontTx/>
              <a:buBlip>
                <a:blip r:embed="rId2"/>
              </a:buBlip>
              <a:defRPr sz="2000" kern="1200">
                <a:solidFill>
                  <a:schemeClr val="tx2"/>
                </a:solidFill>
                <a:latin typeface="+mn-lt"/>
                <a:ea typeface="+mn-ea"/>
                <a:cs typeface="+mn-cs"/>
              </a:defRPr>
            </a:lvl1pPr>
            <a:lvl2pPr marL="342882" indent="0" algn="ctr" defTabSz="685766" rtl="0" eaLnBrk="1" latinLnBrk="0" hangingPunct="1">
              <a:lnSpc>
                <a:spcPct val="100000"/>
              </a:lnSpc>
              <a:spcBef>
                <a:spcPts val="0"/>
              </a:spcBef>
              <a:buFontTx/>
              <a:buNone/>
              <a:defRPr sz="1500" kern="1200">
                <a:solidFill>
                  <a:schemeClr val="tx2"/>
                </a:solidFill>
                <a:latin typeface="+mn-lt"/>
                <a:ea typeface="+mn-ea"/>
                <a:cs typeface="+mn-cs"/>
              </a:defRPr>
            </a:lvl2pPr>
            <a:lvl3pPr marL="685766" indent="0" algn="ctr" defTabSz="685766" rtl="0" eaLnBrk="1" latinLnBrk="0" hangingPunct="1">
              <a:lnSpc>
                <a:spcPct val="100000"/>
              </a:lnSpc>
              <a:spcBef>
                <a:spcPts val="533"/>
              </a:spcBef>
              <a:buFont typeface="Symbol" panose="05050102010706020507" pitchFamily="18" charset="2"/>
              <a:buNone/>
              <a:defRPr sz="1351" kern="1200">
                <a:solidFill>
                  <a:schemeClr val="tx2"/>
                </a:solidFill>
                <a:latin typeface="+mn-lt"/>
                <a:ea typeface="+mn-ea"/>
                <a:cs typeface="+mn-cs"/>
              </a:defRPr>
            </a:lvl3pPr>
            <a:lvl4pPr marL="1028649" indent="0" algn="ctr" defTabSz="685766" rtl="0" eaLnBrk="1" latinLnBrk="0" hangingPunct="1">
              <a:lnSpc>
                <a:spcPct val="100000"/>
              </a:lnSpc>
              <a:spcBef>
                <a:spcPts val="0"/>
              </a:spcBef>
              <a:buFont typeface="Trebuchet MS" panose="020B0603020202020204" pitchFamily="34" charset="0"/>
              <a:buNone/>
              <a:defRPr sz="1200" kern="1200">
                <a:solidFill>
                  <a:schemeClr val="tx2"/>
                </a:solidFill>
                <a:latin typeface="+mn-lt"/>
                <a:ea typeface="+mn-ea"/>
                <a:cs typeface="+mn-cs"/>
              </a:defRPr>
            </a:lvl4pPr>
            <a:lvl5pPr marL="1371532" indent="0" algn="ctr" defTabSz="685766" rtl="0" eaLnBrk="1" latinLnBrk="0" hangingPunct="1">
              <a:lnSpc>
                <a:spcPct val="100000"/>
              </a:lnSpc>
              <a:spcBef>
                <a:spcPts val="0"/>
              </a:spcBef>
              <a:buFontTx/>
              <a:buNone/>
              <a:defRPr sz="1200" kern="1200">
                <a:solidFill>
                  <a:schemeClr val="tx2"/>
                </a:solidFill>
                <a:latin typeface="+mn-lt"/>
                <a:ea typeface="+mn-ea"/>
                <a:cs typeface="+mn-cs"/>
              </a:defRPr>
            </a:lvl5pPr>
            <a:lvl6pPr marL="1714414"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98"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062"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FR" sz="3000" dirty="0"/>
              <a:t>Résultats d’efficacité</a:t>
            </a:r>
          </a:p>
        </p:txBody>
      </p:sp>
    </p:spTree>
    <p:extLst>
      <p:ext uri="{BB962C8B-B14F-4D97-AF65-F5344CB8AC3E}">
        <p14:creationId xmlns:p14="http://schemas.microsoft.com/office/powerpoint/2010/main" val="3462870935"/>
      </p:ext>
    </p:extLst>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CCE9FE-0C9D-41F8-28AF-B05B068CFE36}"/>
              </a:ext>
            </a:extLst>
          </p:cNvPr>
          <p:cNvSpPr txBox="1"/>
          <p:nvPr/>
        </p:nvSpPr>
        <p:spPr>
          <a:xfrm>
            <a:off x="416973" y="943865"/>
            <a:ext cx="8072861" cy="738664"/>
          </a:xfrm>
          <a:prstGeom prst="rect">
            <a:avLst/>
          </a:prstGeom>
          <a:noFill/>
        </p:spPr>
        <p:txBody>
          <a:bodyPr wrap="square" rtlCol="0">
            <a:spAutoFit/>
          </a:bodyPr>
          <a:lstStyle/>
          <a:p>
            <a:r>
              <a:rPr lang="fr-FR" sz="2100" dirty="0">
                <a:solidFill>
                  <a:schemeClr val="bg2">
                    <a:lumMod val="25000"/>
                  </a:schemeClr>
                </a:solidFill>
                <a:latin typeface="+mj-lt"/>
                <a:ea typeface="+mj-ea"/>
                <a:cs typeface="+mj-cs"/>
              </a:rPr>
              <a:t>Réduction des </a:t>
            </a:r>
            <a:r>
              <a:rPr lang="fr-FR" sz="2100" dirty="0" err="1">
                <a:solidFill>
                  <a:schemeClr val="bg2">
                    <a:lumMod val="25000"/>
                  </a:schemeClr>
                </a:solidFill>
                <a:latin typeface="+mj-lt"/>
                <a:ea typeface="+mj-ea"/>
                <a:cs typeface="+mj-cs"/>
              </a:rPr>
              <a:t>dysménorhées</a:t>
            </a:r>
            <a:r>
              <a:rPr lang="fr-FR" sz="2100" dirty="0">
                <a:solidFill>
                  <a:schemeClr val="bg2">
                    <a:lumMod val="25000"/>
                  </a:schemeClr>
                </a:solidFill>
                <a:latin typeface="+mj-lt"/>
                <a:ea typeface="+mj-ea"/>
                <a:cs typeface="+mj-cs"/>
              </a:rPr>
              <a:t> pour 3 patientes sur 4 et des douleurs non cycliques pour plus d’une patiente sur 2 à S24</a:t>
            </a:r>
          </a:p>
        </p:txBody>
      </p:sp>
      <p:sp>
        <p:nvSpPr>
          <p:cNvPr id="4" name="TextBox 7">
            <a:extLst>
              <a:ext uri="{FF2B5EF4-FFF2-40B4-BE49-F238E27FC236}">
                <a16:creationId xmlns:a16="http://schemas.microsoft.com/office/drawing/2014/main" id="{4B067530-79E1-8E4E-38B7-2AF340C45726}"/>
              </a:ext>
            </a:extLst>
          </p:cNvPr>
          <p:cNvSpPr txBox="1"/>
          <p:nvPr/>
        </p:nvSpPr>
        <p:spPr>
          <a:xfrm>
            <a:off x="1100626" y="2359021"/>
            <a:ext cx="1539124" cy="274688"/>
          </a:xfrm>
          <a:prstGeom prst="rect">
            <a:avLst/>
          </a:prstGeom>
          <a:noFill/>
        </p:spPr>
        <p:txBody>
          <a:bodyPr wrap="none" rtlCol="0">
            <a:noAutofit/>
          </a:bodyPr>
          <a:lstStyle/>
          <a:p>
            <a:pPr algn="ctr">
              <a:defRPr/>
            </a:pPr>
            <a:r>
              <a:rPr lang="en-US" b="1" dirty="0">
                <a:solidFill>
                  <a:srgbClr val="007A94"/>
                </a:solidFill>
                <a:latin typeface="Calibri" panose="020F0502020204030204"/>
              </a:rPr>
              <a:t>SPIRIT 1</a:t>
            </a:r>
          </a:p>
        </p:txBody>
      </p:sp>
      <p:sp>
        <p:nvSpPr>
          <p:cNvPr id="5" name="TextBox 10">
            <a:extLst>
              <a:ext uri="{FF2B5EF4-FFF2-40B4-BE49-F238E27FC236}">
                <a16:creationId xmlns:a16="http://schemas.microsoft.com/office/drawing/2014/main" id="{84809BB1-6026-9F4D-5A04-EFA0F250543A}"/>
              </a:ext>
            </a:extLst>
          </p:cNvPr>
          <p:cNvSpPr txBox="1"/>
          <p:nvPr/>
        </p:nvSpPr>
        <p:spPr>
          <a:xfrm>
            <a:off x="986098" y="2754768"/>
            <a:ext cx="1539124" cy="274688"/>
          </a:xfrm>
          <a:prstGeom prst="rect">
            <a:avLst/>
          </a:prstGeom>
          <a:noFill/>
        </p:spPr>
        <p:txBody>
          <a:bodyPr wrap="none" rtlCol="0">
            <a:noAutofit/>
          </a:bodyPr>
          <a:lstStyle/>
          <a:p>
            <a:pPr algn="ctr">
              <a:defRPr/>
            </a:pPr>
            <a:r>
              <a:rPr lang="en-US" sz="1200" b="1" dirty="0" err="1">
                <a:solidFill>
                  <a:srgbClr val="5E7461"/>
                </a:solidFill>
                <a:latin typeface="Calibri" panose="020F0502020204030204"/>
              </a:rPr>
              <a:t>Dysménorrhée</a:t>
            </a:r>
            <a:endParaRPr lang="en-US" sz="1200" b="1" dirty="0">
              <a:solidFill>
                <a:srgbClr val="5E7461"/>
              </a:solidFill>
              <a:latin typeface="Calibri" panose="020F0502020204030204"/>
            </a:endParaRPr>
          </a:p>
        </p:txBody>
      </p:sp>
      <p:sp>
        <p:nvSpPr>
          <p:cNvPr id="6" name="TextBox 11">
            <a:extLst>
              <a:ext uri="{FF2B5EF4-FFF2-40B4-BE49-F238E27FC236}">
                <a16:creationId xmlns:a16="http://schemas.microsoft.com/office/drawing/2014/main" id="{C22236B6-1AE3-4701-15B9-BF6DD254D011}"/>
              </a:ext>
            </a:extLst>
          </p:cNvPr>
          <p:cNvSpPr txBox="1"/>
          <p:nvPr/>
        </p:nvSpPr>
        <p:spPr>
          <a:xfrm>
            <a:off x="2590492" y="2754768"/>
            <a:ext cx="2057400" cy="274688"/>
          </a:xfrm>
          <a:prstGeom prst="rect">
            <a:avLst/>
          </a:prstGeom>
          <a:noFill/>
        </p:spPr>
        <p:txBody>
          <a:bodyPr wrap="square" rtlCol="0">
            <a:noAutofit/>
          </a:bodyPr>
          <a:lstStyle/>
          <a:p>
            <a:pPr algn="ctr">
              <a:defRPr/>
            </a:pPr>
            <a:r>
              <a:rPr lang="en-US" sz="1200" b="1" dirty="0">
                <a:solidFill>
                  <a:srgbClr val="5E7461"/>
                </a:solidFill>
                <a:latin typeface="Calibri" panose="020F0502020204030204"/>
              </a:rPr>
              <a:t>DPNM</a:t>
            </a:r>
          </a:p>
        </p:txBody>
      </p:sp>
      <p:grpSp>
        <p:nvGrpSpPr>
          <p:cNvPr id="7" name="Group 3">
            <a:extLst>
              <a:ext uri="{FF2B5EF4-FFF2-40B4-BE49-F238E27FC236}">
                <a16:creationId xmlns:a16="http://schemas.microsoft.com/office/drawing/2014/main" id="{14E601FC-50FD-A6FE-71F5-26937925F463}"/>
              </a:ext>
            </a:extLst>
          </p:cNvPr>
          <p:cNvGrpSpPr/>
          <p:nvPr/>
        </p:nvGrpSpPr>
        <p:grpSpPr>
          <a:xfrm>
            <a:off x="404659" y="2664056"/>
            <a:ext cx="4034868" cy="2679458"/>
            <a:chOff x="227100" y="1980762"/>
            <a:chExt cx="5969272" cy="3225540"/>
          </a:xfrm>
        </p:grpSpPr>
        <p:graphicFrame>
          <p:nvGraphicFramePr>
            <p:cNvPr id="8" name="Chart 174">
              <a:extLst>
                <a:ext uri="{FF2B5EF4-FFF2-40B4-BE49-F238E27FC236}">
                  <a16:creationId xmlns:a16="http://schemas.microsoft.com/office/drawing/2014/main" id="{2A6E5E61-35E4-AF3B-B76B-920ECCD29BA6}"/>
                </a:ext>
              </a:extLst>
            </p:cNvPr>
            <p:cNvGraphicFramePr/>
            <p:nvPr/>
          </p:nvGraphicFramePr>
          <p:xfrm>
            <a:off x="552645" y="1980762"/>
            <a:ext cx="5486400" cy="291827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75">
              <a:extLst>
                <a:ext uri="{FF2B5EF4-FFF2-40B4-BE49-F238E27FC236}">
                  <a16:creationId xmlns:a16="http://schemas.microsoft.com/office/drawing/2014/main" id="{CCE460E6-361F-B3FE-EC3B-686D23ACEAAB}"/>
                </a:ext>
              </a:extLst>
            </p:cNvPr>
            <p:cNvSpPr txBox="1"/>
            <p:nvPr/>
          </p:nvSpPr>
          <p:spPr>
            <a:xfrm rot="16200000">
              <a:off x="-1027720" y="3243128"/>
              <a:ext cx="2885289" cy="375649"/>
            </a:xfrm>
            <a:prstGeom prst="rect">
              <a:avLst/>
            </a:prstGeom>
            <a:noFill/>
          </p:spPr>
          <p:txBody>
            <a:bodyPr wrap="none" rtlCol="0">
              <a:spAutoFit/>
            </a:bodyPr>
            <a:lstStyle/>
            <a:p>
              <a:pPr algn="ctr">
                <a:defRPr/>
              </a:pPr>
              <a:r>
                <a:rPr lang="en-US" sz="1050" b="1" dirty="0">
                  <a:solidFill>
                    <a:srgbClr val="575656"/>
                  </a:solidFill>
                  <a:latin typeface="Calibri" panose="020F0502020204030204"/>
                </a:rPr>
                <a:t>Proportion de </a:t>
              </a:r>
              <a:r>
                <a:rPr lang="en-US" sz="1050" b="1" dirty="0" err="1">
                  <a:solidFill>
                    <a:srgbClr val="575656"/>
                  </a:solidFill>
                  <a:latin typeface="Calibri" panose="020F0502020204030204"/>
                </a:rPr>
                <a:t>patientes</a:t>
              </a:r>
              <a:r>
                <a:rPr lang="en-US" sz="1050" b="1" dirty="0">
                  <a:solidFill>
                    <a:srgbClr val="575656"/>
                  </a:solidFill>
                  <a:latin typeface="Calibri" panose="020F0502020204030204"/>
                </a:rPr>
                <a:t> </a:t>
              </a:r>
              <a:r>
                <a:rPr lang="en-US" sz="1050" b="1" dirty="0" err="1">
                  <a:solidFill>
                    <a:srgbClr val="575656"/>
                  </a:solidFill>
                  <a:latin typeface="Calibri" panose="020F0502020204030204"/>
                </a:rPr>
                <a:t>répondeuses</a:t>
              </a:r>
              <a:r>
                <a:rPr lang="en-US" sz="1050" b="1" dirty="0">
                  <a:solidFill>
                    <a:srgbClr val="575656"/>
                  </a:solidFill>
                  <a:latin typeface="Calibri" panose="020F0502020204030204"/>
                </a:rPr>
                <a:t> </a:t>
              </a:r>
              <a:r>
                <a:rPr lang="en-US" sz="1050" dirty="0">
                  <a:solidFill>
                    <a:srgbClr val="575656"/>
                  </a:solidFill>
                  <a:latin typeface="Calibri" panose="020F0502020204030204"/>
                </a:rPr>
                <a:t>%</a:t>
              </a:r>
            </a:p>
          </p:txBody>
        </p:sp>
        <p:grpSp>
          <p:nvGrpSpPr>
            <p:cNvPr id="10" name="ErrorBar706">
              <a:extLst>
                <a:ext uri="{FF2B5EF4-FFF2-40B4-BE49-F238E27FC236}">
                  <a16:creationId xmlns:a16="http://schemas.microsoft.com/office/drawing/2014/main" id="{2A163D1B-62EA-2ACC-D4B8-A19A69A25185}"/>
                </a:ext>
              </a:extLst>
            </p:cNvPr>
            <p:cNvGrpSpPr/>
            <p:nvPr/>
          </p:nvGrpSpPr>
          <p:grpSpPr>
            <a:xfrm flipH="1">
              <a:off x="1496873" y="3877705"/>
              <a:ext cx="95785" cy="329184"/>
              <a:chOff x="914400" y="914400"/>
              <a:chExt cx="91440" cy="685800"/>
            </a:xfrm>
          </p:grpSpPr>
          <p:cxnSp>
            <p:nvCxnSpPr>
              <p:cNvPr id="44" name="top706">
                <a:extLst>
                  <a:ext uri="{FF2B5EF4-FFF2-40B4-BE49-F238E27FC236}">
                    <a16:creationId xmlns:a16="http://schemas.microsoft.com/office/drawing/2014/main" id="{25160749-4CB0-42F7-500F-6F4DEE117BA9}"/>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45" name="bottom706">
                <a:extLst>
                  <a:ext uri="{FF2B5EF4-FFF2-40B4-BE49-F238E27FC236}">
                    <a16:creationId xmlns:a16="http://schemas.microsoft.com/office/drawing/2014/main" id="{ECD5E7AF-284C-1FCE-4353-7202255CEF90}"/>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46" name="middle706">
                <a:extLst>
                  <a:ext uri="{FF2B5EF4-FFF2-40B4-BE49-F238E27FC236}">
                    <a16:creationId xmlns:a16="http://schemas.microsoft.com/office/drawing/2014/main" id="{D56B9296-50D9-E10B-E79C-404C36B0499F}"/>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11" name="ErrorBar706">
              <a:extLst>
                <a:ext uri="{FF2B5EF4-FFF2-40B4-BE49-F238E27FC236}">
                  <a16:creationId xmlns:a16="http://schemas.microsoft.com/office/drawing/2014/main" id="{CF1FB264-21C4-BCA4-0DD4-0D56519F4042}"/>
                </a:ext>
              </a:extLst>
            </p:cNvPr>
            <p:cNvGrpSpPr/>
            <p:nvPr/>
          </p:nvGrpSpPr>
          <p:grpSpPr>
            <a:xfrm flipH="1">
              <a:off x="2177910" y="2628068"/>
              <a:ext cx="95785" cy="320040"/>
              <a:chOff x="914400" y="914400"/>
              <a:chExt cx="91440" cy="685800"/>
            </a:xfrm>
          </p:grpSpPr>
          <p:cxnSp>
            <p:nvCxnSpPr>
              <p:cNvPr id="41" name="top706">
                <a:extLst>
                  <a:ext uri="{FF2B5EF4-FFF2-40B4-BE49-F238E27FC236}">
                    <a16:creationId xmlns:a16="http://schemas.microsoft.com/office/drawing/2014/main" id="{BD723538-E7C1-E29E-67FC-7BB116EAB41D}"/>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42" name="bottom706">
                <a:extLst>
                  <a:ext uri="{FF2B5EF4-FFF2-40B4-BE49-F238E27FC236}">
                    <a16:creationId xmlns:a16="http://schemas.microsoft.com/office/drawing/2014/main" id="{EE072CB5-88AB-8191-5BE3-396A6A288CDD}"/>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43" name="middle706">
                <a:extLst>
                  <a:ext uri="{FF2B5EF4-FFF2-40B4-BE49-F238E27FC236}">
                    <a16:creationId xmlns:a16="http://schemas.microsoft.com/office/drawing/2014/main" id="{B9F09DD1-AA99-622F-1EE1-43BAFE0BCF9A}"/>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12" name="ErrorBar706">
              <a:extLst>
                <a:ext uri="{FF2B5EF4-FFF2-40B4-BE49-F238E27FC236}">
                  <a16:creationId xmlns:a16="http://schemas.microsoft.com/office/drawing/2014/main" id="{D314C25D-64EF-F998-E2D7-CAF67A9C3EA4}"/>
                </a:ext>
              </a:extLst>
            </p:cNvPr>
            <p:cNvGrpSpPr/>
            <p:nvPr/>
          </p:nvGrpSpPr>
          <p:grpSpPr>
            <a:xfrm flipH="1">
              <a:off x="2861329" y="2704712"/>
              <a:ext cx="95785" cy="329184"/>
              <a:chOff x="914400" y="914400"/>
              <a:chExt cx="91440" cy="685800"/>
            </a:xfrm>
          </p:grpSpPr>
          <p:cxnSp>
            <p:nvCxnSpPr>
              <p:cNvPr id="38" name="top706">
                <a:extLst>
                  <a:ext uri="{FF2B5EF4-FFF2-40B4-BE49-F238E27FC236}">
                    <a16:creationId xmlns:a16="http://schemas.microsoft.com/office/drawing/2014/main" id="{47A7CD5F-C303-D5E2-D17A-F92B15DD21B5}"/>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39" name="bottom706">
                <a:extLst>
                  <a:ext uri="{FF2B5EF4-FFF2-40B4-BE49-F238E27FC236}">
                    <a16:creationId xmlns:a16="http://schemas.microsoft.com/office/drawing/2014/main" id="{53ED4621-F24A-1689-01C1-1B8095A6C568}"/>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40" name="middle706">
                <a:extLst>
                  <a:ext uri="{FF2B5EF4-FFF2-40B4-BE49-F238E27FC236}">
                    <a16:creationId xmlns:a16="http://schemas.microsoft.com/office/drawing/2014/main" id="{7CCFF4A7-5527-EC04-4BEE-936EFC2E76B3}"/>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13" name="ErrorBar706">
              <a:extLst>
                <a:ext uri="{FF2B5EF4-FFF2-40B4-BE49-F238E27FC236}">
                  <a16:creationId xmlns:a16="http://schemas.microsoft.com/office/drawing/2014/main" id="{E0277EC7-47F2-DBF2-CD83-EBB9B32BDA1D}"/>
                </a:ext>
              </a:extLst>
            </p:cNvPr>
            <p:cNvGrpSpPr/>
            <p:nvPr/>
          </p:nvGrpSpPr>
          <p:grpSpPr>
            <a:xfrm flipH="1">
              <a:off x="4712301" y="3023092"/>
              <a:ext cx="95785" cy="366251"/>
              <a:chOff x="914400" y="914400"/>
              <a:chExt cx="91440" cy="685800"/>
            </a:xfrm>
          </p:grpSpPr>
          <p:cxnSp>
            <p:nvCxnSpPr>
              <p:cNvPr id="35" name="top706">
                <a:extLst>
                  <a:ext uri="{FF2B5EF4-FFF2-40B4-BE49-F238E27FC236}">
                    <a16:creationId xmlns:a16="http://schemas.microsoft.com/office/drawing/2014/main" id="{CB500446-D858-187A-D2E9-4C7B488A7D3B}"/>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36" name="bottom706">
                <a:extLst>
                  <a:ext uri="{FF2B5EF4-FFF2-40B4-BE49-F238E27FC236}">
                    <a16:creationId xmlns:a16="http://schemas.microsoft.com/office/drawing/2014/main" id="{C6869770-A79D-BCC4-2793-4804511E1273}"/>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37" name="middle706">
                <a:extLst>
                  <a:ext uri="{FF2B5EF4-FFF2-40B4-BE49-F238E27FC236}">
                    <a16:creationId xmlns:a16="http://schemas.microsoft.com/office/drawing/2014/main" id="{63B75E7D-0210-59F6-309C-4D0A8D8B482A}"/>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14" name="ErrorBar706">
              <a:extLst>
                <a:ext uri="{FF2B5EF4-FFF2-40B4-BE49-F238E27FC236}">
                  <a16:creationId xmlns:a16="http://schemas.microsoft.com/office/drawing/2014/main" id="{E846AC86-4FF0-8C15-BB0A-4A5017DC884F}"/>
                </a:ext>
              </a:extLst>
            </p:cNvPr>
            <p:cNvGrpSpPr/>
            <p:nvPr/>
          </p:nvGrpSpPr>
          <p:grpSpPr>
            <a:xfrm flipH="1">
              <a:off x="5395720" y="3037983"/>
              <a:ext cx="95785" cy="366251"/>
              <a:chOff x="914400" y="914400"/>
              <a:chExt cx="91440" cy="685800"/>
            </a:xfrm>
          </p:grpSpPr>
          <p:cxnSp>
            <p:nvCxnSpPr>
              <p:cNvPr id="32" name="top706">
                <a:extLst>
                  <a:ext uri="{FF2B5EF4-FFF2-40B4-BE49-F238E27FC236}">
                    <a16:creationId xmlns:a16="http://schemas.microsoft.com/office/drawing/2014/main" id="{86F71AA7-17E2-C173-2E18-9CC3C5DFBE5F}"/>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33" name="bottom706">
                <a:extLst>
                  <a:ext uri="{FF2B5EF4-FFF2-40B4-BE49-F238E27FC236}">
                    <a16:creationId xmlns:a16="http://schemas.microsoft.com/office/drawing/2014/main" id="{F4965F91-1FA5-EB99-0E11-AB306A1617AA}"/>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34" name="middle706">
                <a:extLst>
                  <a:ext uri="{FF2B5EF4-FFF2-40B4-BE49-F238E27FC236}">
                    <a16:creationId xmlns:a16="http://schemas.microsoft.com/office/drawing/2014/main" id="{724F501A-EAD0-F009-4924-14B6E85637E3}"/>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15" name="ErrorBar706">
              <a:extLst>
                <a:ext uri="{FF2B5EF4-FFF2-40B4-BE49-F238E27FC236}">
                  <a16:creationId xmlns:a16="http://schemas.microsoft.com/office/drawing/2014/main" id="{D174094D-6A04-464F-645A-8D57C01A32E4}"/>
                </a:ext>
              </a:extLst>
            </p:cNvPr>
            <p:cNvGrpSpPr/>
            <p:nvPr/>
          </p:nvGrpSpPr>
          <p:grpSpPr>
            <a:xfrm flipH="1">
              <a:off x="4031264" y="3528124"/>
              <a:ext cx="95785" cy="366251"/>
              <a:chOff x="914400" y="914400"/>
              <a:chExt cx="91440" cy="685800"/>
            </a:xfrm>
          </p:grpSpPr>
          <p:cxnSp>
            <p:nvCxnSpPr>
              <p:cNvPr id="29" name="top706">
                <a:extLst>
                  <a:ext uri="{FF2B5EF4-FFF2-40B4-BE49-F238E27FC236}">
                    <a16:creationId xmlns:a16="http://schemas.microsoft.com/office/drawing/2014/main" id="{5774E11D-23C5-4FD3-BBF8-2A34365564A7}"/>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30" name="bottom706">
                <a:extLst>
                  <a:ext uri="{FF2B5EF4-FFF2-40B4-BE49-F238E27FC236}">
                    <a16:creationId xmlns:a16="http://schemas.microsoft.com/office/drawing/2014/main" id="{C7D9E695-F5F6-61EC-94EB-6EB8434AE78E}"/>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31" name="middle706">
                <a:extLst>
                  <a:ext uri="{FF2B5EF4-FFF2-40B4-BE49-F238E27FC236}">
                    <a16:creationId xmlns:a16="http://schemas.microsoft.com/office/drawing/2014/main" id="{AE196B0E-67F1-F7B8-2CD9-E8C7E5F10961}"/>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sp>
          <p:nvSpPr>
            <p:cNvPr id="16" name="TextBox 41">
              <a:extLst>
                <a:ext uri="{FF2B5EF4-FFF2-40B4-BE49-F238E27FC236}">
                  <a16:creationId xmlns:a16="http://schemas.microsoft.com/office/drawing/2014/main" id="{C80786F4-2C60-51FF-5557-3A2780BA38AF}"/>
                </a:ext>
              </a:extLst>
            </p:cNvPr>
            <p:cNvSpPr txBox="1">
              <a:spLocks/>
            </p:cNvSpPr>
            <p:nvPr/>
          </p:nvSpPr>
          <p:spPr>
            <a:xfrm>
              <a:off x="1256729" y="3597326"/>
              <a:ext cx="576072" cy="276999"/>
            </a:xfrm>
            <a:prstGeom prst="rect">
              <a:avLst/>
            </a:prstGeom>
            <a:noFill/>
          </p:spPr>
          <p:txBody>
            <a:bodyPr wrap="none" rtlCol="0">
              <a:noAutofit/>
            </a:bodyPr>
            <a:lstStyle/>
            <a:p>
              <a:pPr algn="ctr">
                <a:defRPr/>
              </a:pPr>
              <a:r>
                <a:rPr lang="en-US" sz="900" b="1" dirty="0">
                  <a:solidFill>
                    <a:srgbClr val="575656"/>
                  </a:solidFill>
                  <a:latin typeface="Calibri" panose="020F0502020204030204"/>
                </a:rPr>
                <a:t>27%</a:t>
              </a:r>
            </a:p>
          </p:txBody>
        </p:sp>
        <p:sp>
          <p:nvSpPr>
            <p:cNvPr id="17" name="TextBox 42">
              <a:extLst>
                <a:ext uri="{FF2B5EF4-FFF2-40B4-BE49-F238E27FC236}">
                  <a16:creationId xmlns:a16="http://schemas.microsoft.com/office/drawing/2014/main" id="{7A9AF4B9-7A9C-FD27-AA73-6196D06EDD1E}"/>
                </a:ext>
              </a:extLst>
            </p:cNvPr>
            <p:cNvSpPr txBox="1">
              <a:spLocks/>
            </p:cNvSpPr>
            <p:nvPr/>
          </p:nvSpPr>
          <p:spPr>
            <a:xfrm>
              <a:off x="1937766" y="2348613"/>
              <a:ext cx="576072" cy="276999"/>
            </a:xfrm>
            <a:prstGeom prst="rect">
              <a:avLst/>
            </a:prstGeom>
            <a:noFill/>
          </p:spPr>
          <p:txBody>
            <a:bodyPr wrap="none" rtlCol="0">
              <a:noAutofit/>
            </a:bodyPr>
            <a:lstStyle/>
            <a:p>
              <a:pPr algn="ctr">
                <a:defRPr/>
              </a:pPr>
              <a:r>
                <a:rPr lang="en-US" sz="900" b="1" dirty="0">
                  <a:solidFill>
                    <a:srgbClr val="575656"/>
                  </a:solidFill>
                  <a:latin typeface="Calibri" panose="020F0502020204030204"/>
                </a:rPr>
                <a:t>75%</a:t>
              </a:r>
            </a:p>
          </p:txBody>
        </p:sp>
        <p:sp>
          <p:nvSpPr>
            <p:cNvPr id="18" name="TextBox 43">
              <a:extLst>
                <a:ext uri="{FF2B5EF4-FFF2-40B4-BE49-F238E27FC236}">
                  <a16:creationId xmlns:a16="http://schemas.microsoft.com/office/drawing/2014/main" id="{5E4AC5B0-385F-EEF0-AD31-C67C66B878DD}"/>
                </a:ext>
              </a:extLst>
            </p:cNvPr>
            <p:cNvSpPr txBox="1">
              <a:spLocks/>
            </p:cNvSpPr>
            <p:nvPr/>
          </p:nvSpPr>
          <p:spPr>
            <a:xfrm>
              <a:off x="2621185" y="2418077"/>
              <a:ext cx="576072" cy="276999"/>
            </a:xfrm>
            <a:prstGeom prst="rect">
              <a:avLst/>
            </a:prstGeom>
            <a:noFill/>
          </p:spPr>
          <p:txBody>
            <a:bodyPr wrap="none" rtlCol="0">
              <a:noAutofit/>
            </a:bodyPr>
            <a:lstStyle/>
            <a:p>
              <a:pPr algn="ctr">
                <a:defRPr/>
              </a:pPr>
              <a:r>
                <a:rPr lang="en-US" sz="900" b="1" dirty="0">
                  <a:solidFill>
                    <a:srgbClr val="575656"/>
                  </a:solidFill>
                  <a:latin typeface="Calibri" panose="020F0502020204030204"/>
                </a:rPr>
                <a:t>72%</a:t>
              </a:r>
            </a:p>
          </p:txBody>
        </p:sp>
        <p:sp>
          <p:nvSpPr>
            <p:cNvPr id="19" name="TextBox 44">
              <a:extLst>
                <a:ext uri="{FF2B5EF4-FFF2-40B4-BE49-F238E27FC236}">
                  <a16:creationId xmlns:a16="http://schemas.microsoft.com/office/drawing/2014/main" id="{D67B683C-1BC5-5CA5-9E41-BA682A39F1DC}"/>
                </a:ext>
              </a:extLst>
            </p:cNvPr>
            <p:cNvSpPr txBox="1">
              <a:spLocks/>
            </p:cNvSpPr>
            <p:nvPr/>
          </p:nvSpPr>
          <p:spPr>
            <a:xfrm>
              <a:off x="3791120" y="3251860"/>
              <a:ext cx="576072" cy="276999"/>
            </a:xfrm>
            <a:prstGeom prst="rect">
              <a:avLst/>
            </a:prstGeom>
            <a:noFill/>
          </p:spPr>
          <p:txBody>
            <a:bodyPr wrap="square" rtlCol="0">
              <a:noAutofit/>
            </a:bodyPr>
            <a:lstStyle/>
            <a:p>
              <a:pPr algn="ctr">
                <a:defRPr/>
              </a:pPr>
              <a:r>
                <a:rPr lang="en-US" sz="900" b="1" dirty="0">
                  <a:solidFill>
                    <a:srgbClr val="575656"/>
                  </a:solidFill>
                  <a:latin typeface="Calibri" panose="020F0502020204030204"/>
                </a:rPr>
                <a:t>40%</a:t>
              </a:r>
            </a:p>
          </p:txBody>
        </p:sp>
        <p:sp>
          <p:nvSpPr>
            <p:cNvPr id="20" name="TextBox 45">
              <a:extLst>
                <a:ext uri="{FF2B5EF4-FFF2-40B4-BE49-F238E27FC236}">
                  <a16:creationId xmlns:a16="http://schemas.microsoft.com/office/drawing/2014/main" id="{F0CA758D-4395-1B4C-E025-A05F3B44AE7D}"/>
                </a:ext>
              </a:extLst>
            </p:cNvPr>
            <p:cNvSpPr txBox="1">
              <a:spLocks/>
            </p:cNvSpPr>
            <p:nvPr/>
          </p:nvSpPr>
          <p:spPr>
            <a:xfrm>
              <a:off x="4472157" y="2747656"/>
              <a:ext cx="576072" cy="276999"/>
            </a:xfrm>
            <a:prstGeom prst="rect">
              <a:avLst/>
            </a:prstGeom>
            <a:noFill/>
          </p:spPr>
          <p:txBody>
            <a:bodyPr wrap="none" rtlCol="0">
              <a:noAutofit/>
            </a:bodyPr>
            <a:lstStyle/>
            <a:p>
              <a:pPr algn="ctr">
                <a:defRPr/>
              </a:pPr>
              <a:r>
                <a:rPr lang="en-US" sz="900" b="1" dirty="0">
                  <a:solidFill>
                    <a:srgbClr val="575656"/>
                  </a:solidFill>
                  <a:latin typeface="Calibri" panose="020F0502020204030204"/>
                </a:rPr>
                <a:t>59%</a:t>
              </a:r>
            </a:p>
          </p:txBody>
        </p:sp>
        <p:sp>
          <p:nvSpPr>
            <p:cNvPr id="21" name="TextBox 46">
              <a:extLst>
                <a:ext uri="{FF2B5EF4-FFF2-40B4-BE49-F238E27FC236}">
                  <a16:creationId xmlns:a16="http://schemas.microsoft.com/office/drawing/2014/main" id="{D18A3E61-A0D4-6D75-BA60-0E6734572DEA}"/>
                </a:ext>
              </a:extLst>
            </p:cNvPr>
            <p:cNvSpPr txBox="1"/>
            <p:nvPr/>
          </p:nvSpPr>
          <p:spPr>
            <a:xfrm>
              <a:off x="5155576" y="2755276"/>
              <a:ext cx="576072" cy="276999"/>
            </a:xfrm>
            <a:prstGeom prst="rect">
              <a:avLst/>
            </a:prstGeom>
            <a:noFill/>
          </p:spPr>
          <p:txBody>
            <a:bodyPr wrap="none" rtlCol="0">
              <a:noAutofit/>
            </a:bodyPr>
            <a:lstStyle/>
            <a:p>
              <a:pPr algn="ctr">
                <a:defRPr/>
              </a:pPr>
              <a:r>
                <a:rPr lang="en-US" sz="900" b="1" dirty="0">
                  <a:solidFill>
                    <a:srgbClr val="575656"/>
                  </a:solidFill>
                  <a:latin typeface="Calibri" panose="020F0502020204030204"/>
                </a:rPr>
                <a:t>58%</a:t>
              </a:r>
            </a:p>
          </p:txBody>
        </p:sp>
        <p:grpSp>
          <p:nvGrpSpPr>
            <p:cNvPr id="22" name="Group 2">
              <a:extLst>
                <a:ext uri="{FF2B5EF4-FFF2-40B4-BE49-F238E27FC236}">
                  <a16:creationId xmlns:a16="http://schemas.microsoft.com/office/drawing/2014/main" id="{EEE95F6E-D0B0-4521-27CB-FAC0F6CFC390}"/>
                </a:ext>
              </a:extLst>
            </p:cNvPr>
            <p:cNvGrpSpPr/>
            <p:nvPr/>
          </p:nvGrpSpPr>
          <p:grpSpPr>
            <a:xfrm>
              <a:off x="1041299" y="4788373"/>
              <a:ext cx="5155073" cy="417929"/>
              <a:chOff x="1041299" y="4788373"/>
              <a:chExt cx="5155073" cy="417929"/>
            </a:xfrm>
          </p:grpSpPr>
          <p:sp>
            <p:nvSpPr>
              <p:cNvPr id="23" name="TextBox 29">
                <a:extLst>
                  <a:ext uri="{FF2B5EF4-FFF2-40B4-BE49-F238E27FC236}">
                    <a16:creationId xmlns:a16="http://schemas.microsoft.com/office/drawing/2014/main" id="{7A5E2B80-84E4-3731-D2A3-25E17493C0D2}"/>
                  </a:ext>
                </a:extLst>
              </p:cNvPr>
              <p:cNvSpPr txBox="1"/>
              <p:nvPr/>
            </p:nvSpPr>
            <p:spPr>
              <a:xfrm>
                <a:off x="1041299" y="4794421"/>
                <a:ext cx="1097280" cy="366250"/>
              </a:xfrm>
              <a:prstGeom prst="rect">
                <a:avLst/>
              </a:prstGeom>
              <a:noFill/>
            </p:spPr>
            <p:txBody>
              <a:bodyPr wrap="none" rtlCol="0">
                <a:noAutofit/>
              </a:bodyPr>
              <a:lstStyle/>
              <a:p>
                <a:pPr algn="ctr">
                  <a:defRPr/>
                </a:pPr>
                <a:r>
                  <a:rPr lang="en-US" sz="900" b="1" dirty="0">
                    <a:solidFill>
                      <a:srgbClr val="575656"/>
                    </a:solidFill>
                    <a:latin typeface="Arial Narrow" panose="020B0606020202030204" pitchFamily="34" charset="0"/>
                  </a:rPr>
                  <a:t>Placebo</a:t>
                </a:r>
              </a:p>
            </p:txBody>
          </p:sp>
          <p:sp>
            <p:nvSpPr>
              <p:cNvPr id="24" name="TextBox 30">
                <a:extLst>
                  <a:ext uri="{FF2B5EF4-FFF2-40B4-BE49-F238E27FC236}">
                    <a16:creationId xmlns:a16="http://schemas.microsoft.com/office/drawing/2014/main" id="{78BE69E0-7C5E-6E5A-7B6D-0C8B7525769F}"/>
                  </a:ext>
                </a:extLst>
              </p:cNvPr>
              <p:cNvSpPr txBox="1"/>
              <p:nvPr/>
            </p:nvSpPr>
            <p:spPr>
              <a:xfrm>
                <a:off x="1677161" y="4794421"/>
                <a:ext cx="1097280" cy="366250"/>
              </a:xfrm>
              <a:prstGeom prst="rect">
                <a:avLst/>
              </a:prstGeom>
              <a:noFill/>
            </p:spPr>
            <p:txBody>
              <a:bodyPr wrap="none" rtlCol="0">
                <a:noAutofit/>
              </a:bodyPr>
              <a:lstStyle/>
              <a:p>
                <a:pPr algn="ctr">
                  <a:defRPr/>
                </a:pPr>
                <a:r>
                  <a:rPr lang="en-US" sz="900" b="1" dirty="0">
                    <a:solidFill>
                      <a:srgbClr val="575656"/>
                    </a:solidFill>
                    <a:latin typeface="Arial Narrow" panose="020B0606020202030204" pitchFamily="34" charset="0"/>
                  </a:rPr>
                  <a:t>Relugolix</a:t>
                </a:r>
              </a:p>
              <a:p>
                <a:pPr algn="ctr">
                  <a:defRPr/>
                </a:pPr>
                <a:r>
                  <a:rPr lang="en-US" sz="900" b="1" dirty="0">
                    <a:solidFill>
                      <a:srgbClr val="575656"/>
                    </a:solidFill>
                    <a:latin typeface="Arial Narrow" panose="020B0606020202030204" pitchFamily="34" charset="0"/>
                  </a:rPr>
                  <a:t>TC</a:t>
                </a:r>
              </a:p>
            </p:txBody>
          </p:sp>
          <p:sp>
            <p:nvSpPr>
              <p:cNvPr id="26" name="TextBox 200">
                <a:extLst>
                  <a:ext uri="{FF2B5EF4-FFF2-40B4-BE49-F238E27FC236}">
                    <a16:creationId xmlns:a16="http://schemas.microsoft.com/office/drawing/2014/main" id="{6268B241-D486-AA86-B56E-6CA567457546}"/>
                  </a:ext>
                </a:extLst>
              </p:cNvPr>
              <p:cNvSpPr txBox="1"/>
              <p:nvPr/>
            </p:nvSpPr>
            <p:spPr>
              <a:xfrm>
                <a:off x="3530516" y="4840052"/>
                <a:ext cx="1097280" cy="366250"/>
              </a:xfrm>
              <a:prstGeom prst="rect">
                <a:avLst/>
              </a:prstGeom>
              <a:noFill/>
            </p:spPr>
            <p:txBody>
              <a:bodyPr wrap="none" rtlCol="0">
                <a:noAutofit/>
              </a:bodyPr>
              <a:lstStyle/>
              <a:p>
                <a:pPr algn="ctr">
                  <a:defRPr/>
                </a:pPr>
                <a:r>
                  <a:rPr lang="en-US" sz="900" b="1" dirty="0">
                    <a:solidFill>
                      <a:srgbClr val="575656"/>
                    </a:solidFill>
                    <a:latin typeface="Arial Narrow" panose="020B0606020202030204" pitchFamily="34" charset="0"/>
                  </a:rPr>
                  <a:t>Placebo</a:t>
                </a:r>
              </a:p>
            </p:txBody>
          </p:sp>
          <p:sp>
            <p:nvSpPr>
              <p:cNvPr id="27" name="TextBox 201">
                <a:extLst>
                  <a:ext uri="{FF2B5EF4-FFF2-40B4-BE49-F238E27FC236}">
                    <a16:creationId xmlns:a16="http://schemas.microsoft.com/office/drawing/2014/main" id="{B4C0913B-12B4-00D8-0529-3F1DAF6FFEED}"/>
                  </a:ext>
                </a:extLst>
              </p:cNvPr>
              <p:cNvSpPr txBox="1"/>
              <p:nvPr/>
            </p:nvSpPr>
            <p:spPr>
              <a:xfrm>
                <a:off x="4211553" y="4840052"/>
                <a:ext cx="1097280" cy="366250"/>
              </a:xfrm>
              <a:prstGeom prst="rect">
                <a:avLst/>
              </a:prstGeom>
              <a:noFill/>
            </p:spPr>
            <p:txBody>
              <a:bodyPr wrap="none" rtlCol="0">
                <a:noAutofit/>
              </a:bodyPr>
              <a:lstStyle/>
              <a:p>
                <a:pPr algn="ctr">
                  <a:defRPr/>
                </a:pPr>
                <a:r>
                  <a:rPr lang="en-US" sz="900" b="1" dirty="0">
                    <a:solidFill>
                      <a:srgbClr val="575656"/>
                    </a:solidFill>
                    <a:latin typeface="Arial Narrow" panose="020B0606020202030204" pitchFamily="34" charset="0"/>
                  </a:rPr>
                  <a:t>Relugolix</a:t>
                </a:r>
              </a:p>
              <a:p>
                <a:pPr algn="ctr">
                  <a:defRPr/>
                </a:pPr>
                <a:r>
                  <a:rPr lang="en-US" sz="900" b="1" dirty="0">
                    <a:solidFill>
                      <a:srgbClr val="575656"/>
                    </a:solidFill>
                    <a:latin typeface="Arial Narrow" panose="020B0606020202030204" pitchFamily="34" charset="0"/>
                  </a:rPr>
                  <a:t>TC</a:t>
                </a:r>
              </a:p>
            </p:txBody>
          </p:sp>
          <p:sp>
            <p:nvSpPr>
              <p:cNvPr id="28" name="TextBox 202">
                <a:extLst>
                  <a:ext uri="{FF2B5EF4-FFF2-40B4-BE49-F238E27FC236}">
                    <a16:creationId xmlns:a16="http://schemas.microsoft.com/office/drawing/2014/main" id="{7FC26F12-7A9B-F248-B1D3-CC946380E5BB}"/>
                  </a:ext>
                </a:extLst>
              </p:cNvPr>
              <p:cNvSpPr txBox="1"/>
              <p:nvPr/>
            </p:nvSpPr>
            <p:spPr>
              <a:xfrm>
                <a:off x="5099092" y="4788373"/>
                <a:ext cx="1097280" cy="366250"/>
              </a:xfrm>
              <a:prstGeom prst="rect">
                <a:avLst/>
              </a:prstGeom>
              <a:noFill/>
            </p:spPr>
            <p:txBody>
              <a:bodyPr wrap="none" rtlCol="0">
                <a:noAutofit/>
              </a:bodyPr>
              <a:lstStyle/>
              <a:p>
                <a:pPr algn="ctr">
                  <a:defRPr/>
                </a:pPr>
                <a:r>
                  <a:rPr lang="en-US" sz="900" b="1" dirty="0" err="1">
                    <a:solidFill>
                      <a:srgbClr val="575656"/>
                    </a:solidFill>
                    <a:latin typeface="Arial Narrow" panose="020B0606020202030204" pitchFamily="34" charset="0"/>
                  </a:rPr>
                  <a:t>Relugolix</a:t>
                </a:r>
                <a:r>
                  <a:rPr lang="en-US" sz="900" b="1" dirty="0">
                    <a:solidFill>
                      <a:srgbClr val="575656"/>
                    </a:solidFill>
                    <a:latin typeface="Arial Narrow" panose="020B0606020202030204" pitchFamily="34" charset="0"/>
                  </a:rPr>
                  <a:t> TC</a:t>
                </a:r>
              </a:p>
              <a:p>
                <a:pPr algn="ctr">
                  <a:defRPr/>
                </a:pPr>
                <a:r>
                  <a:rPr lang="en-US" sz="900" b="1" dirty="0" err="1">
                    <a:solidFill>
                      <a:srgbClr val="575656"/>
                    </a:solidFill>
                    <a:latin typeface="Arial Narrow" panose="020B0606020202030204" pitchFamily="34" charset="0"/>
                  </a:rPr>
                  <a:t>décalé</a:t>
                </a:r>
                <a:endParaRPr lang="en-US" sz="900" b="1" dirty="0">
                  <a:solidFill>
                    <a:srgbClr val="575656"/>
                  </a:solidFill>
                  <a:latin typeface="Arial Narrow" panose="020B0606020202030204" pitchFamily="34" charset="0"/>
                </a:endParaRPr>
              </a:p>
            </p:txBody>
          </p:sp>
        </p:grpSp>
      </p:grpSp>
      <p:sp>
        <p:nvSpPr>
          <p:cNvPr id="47" name="TextBox 9">
            <a:extLst>
              <a:ext uri="{FF2B5EF4-FFF2-40B4-BE49-F238E27FC236}">
                <a16:creationId xmlns:a16="http://schemas.microsoft.com/office/drawing/2014/main" id="{C9DA55C2-9321-ABA4-F666-51C047226255}"/>
              </a:ext>
            </a:extLst>
          </p:cNvPr>
          <p:cNvSpPr txBox="1"/>
          <p:nvPr/>
        </p:nvSpPr>
        <p:spPr>
          <a:xfrm>
            <a:off x="5387225" y="2266877"/>
            <a:ext cx="1539124" cy="274688"/>
          </a:xfrm>
          <a:prstGeom prst="rect">
            <a:avLst/>
          </a:prstGeom>
          <a:noFill/>
        </p:spPr>
        <p:txBody>
          <a:bodyPr wrap="none" rtlCol="0">
            <a:noAutofit/>
          </a:bodyPr>
          <a:lstStyle/>
          <a:p>
            <a:pPr algn="ctr">
              <a:defRPr/>
            </a:pPr>
            <a:r>
              <a:rPr lang="en-US" b="1" dirty="0">
                <a:solidFill>
                  <a:srgbClr val="007A94"/>
                </a:solidFill>
                <a:latin typeface="Calibri" panose="020F0502020204030204"/>
              </a:rPr>
              <a:t>SPIRIT 2</a:t>
            </a:r>
          </a:p>
        </p:txBody>
      </p:sp>
      <p:sp>
        <p:nvSpPr>
          <p:cNvPr id="48" name="TextBox 12">
            <a:extLst>
              <a:ext uri="{FF2B5EF4-FFF2-40B4-BE49-F238E27FC236}">
                <a16:creationId xmlns:a16="http://schemas.microsoft.com/office/drawing/2014/main" id="{F74B9F2D-470D-31F6-CA13-27A4B6C21477}"/>
              </a:ext>
            </a:extLst>
          </p:cNvPr>
          <p:cNvSpPr txBox="1"/>
          <p:nvPr/>
        </p:nvSpPr>
        <p:spPr>
          <a:xfrm>
            <a:off x="5368727" y="2593090"/>
            <a:ext cx="1539124" cy="274688"/>
          </a:xfrm>
          <a:prstGeom prst="rect">
            <a:avLst/>
          </a:prstGeom>
          <a:noFill/>
        </p:spPr>
        <p:txBody>
          <a:bodyPr wrap="none" rtlCol="0">
            <a:noAutofit/>
          </a:bodyPr>
          <a:lstStyle/>
          <a:p>
            <a:pPr algn="ctr">
              <a:defRPr/>
            </a:pPr>
            <a:r>
              <a:rPr lang="en-US" sz="1200" b="1" dirty="0" err="1">
                <a:solidFill>
                  <a:srgbClr val="5E7461"/>
                </a:solidFill>
                <a:latin typeface="Calibri" panose="020F0502020204030204"/>
              </a:rPr>
              <a:t>Dysménorrhée</a:t>
            </a:r>
            <a:endParaRPr lang="en-US" sz="1200" b="1" dirty="0">
              <a:solidFill>
                <a:srgbClr val="5E7461"/>
              </a:solidFill>
              <a:latin typeface="Calibri" panose="020F0502020204030204"/>
            </a:endParaRPr>
          </a:p>
        </p:txBody>
      </p:sp>
      <p:sp>
        <p:nvSpPr>
          <p:cNvPr id="49" name="TextBox 13">
            <a:extLst>
              <a:ext uri="{FF2B5EF4-FFF2-40B4-BE49-F238E27FC236}">
                <a16:creationId xmlns:a16="http://schemas.microsoft.com/office/drawing/2014/main" id="{FE06BA1B-9E44-3130-D220-0DB289EAB1E3}"/>
              </a:ext>
            </a:extLst>
          </p:cNvPr>
          <p:cNvSpPr txBox="1"/>
          <p:nvPr/>
        </p:nvSpPr>
        <p:spPr>
          <a:xfrm>
            <a:off x="7004528" y="2544619"/>
            <a:ext cx="2057400" cy="274688"/>
          </a:xfrm>
          <a:prstGeom prst="rect">
            <a:avLst/>
          </a:prstGeom>
          <a:noFill/>
        </p:spPr>
        <p:txBody>
          <a:bodyPr wrap="square" rtlCol="0">
            <a:noAutofit/>
          </a:bodyPr>
          <a:lstStyle/>
          <a:p>
            <a:pPr algn="ctr">
              <a:defRPr/>
            </a:pPr>
            <a:r>
              <a:rPr lang="en-US" sz="1200" b="1" dirty="0">
                <a:solidFill>
                  <a:srgbClr val="5E7461"/>
                </a:solidFill>
                <a:latin typeface="Calibri" panose="020F0502020204030204"/>
              </a:rPr>
              <a:t>DPNM</a:t>
            </a:r>
          </a:p>
        </p:txBody>
      </p:sp>
      <p:grpSp>
        <p:nvGrpSpPr>
          <p:cNvPr id="50" name="Group 8">
            <a:extLst>
              <a:ext uri="{FF2B5EF4-FFF2-40B4-BE49-F238E27FC236}">
                <a16:creationId xmlns:a16="http://schemas.microsoft.com/office/drawing/2014/main" id="{6876CE83-31C6-8CCC-61BD-2FC2B2523D50}"/>
              </a:ext>
            </a:extLst>
          </p:cNvPr>
          <p:cNvGrpSpPr/>
          <p:nvPr/>
        </p:nvGrpSpPr>
        <p:grpSpPr>
          <a:xfrm>
            <a:off x="4557536" y="2524306"/>
            <a:ext cx="4263244" cy="2893766"/>
            <a:chOff x="6023445" y="1980762"/>
            <a:chExt cx="5999450" cy="3225540"/>
          </a:xfrm>
        </p:grpSpPr>
        <p:graphicFrame>
          <p:nvGraphicFramePr>
            <p:cNvPr id="51" name="Chart 154">
              <a:extLst>
                <a:ext uri="{FF2B5EF4-FFF2-40B4-BE49-F238E27FC236}">
                  <a16:creationId xmlns:a16="http://schemas.microsoft.com/office/drawing/2014/main" id="{A77926A8-FD49-E4EA-8657-D9E6E27D2077}"/>
                </a:ext>
              </a:extLst>
            </p:cNvPr>
            <p:cNvGraphicFramePr/>
            <p:nvPr/>
          </p:nvGraphicFramePr>
          <p:xfrm>
            <a:off x="6453528" y="1980762"/>
            <a:ext cx="5486400" cy="2918271"/>
          </p:xfrm>
          <a:graphic>
            <a:graphicData uri="http://schemas.openxmlformats.org/drawingml/2006/chart">
              <c:chart xmlns:c="http://schemas.openxmlformats.org/drawingml/2006/chart" xmlns:r="http://schemas.openxmlformats.org/officeDocument/2006/relationships" r:id="rId4"/>
            </a:graphicData>
          </a:graphic>
        </p:graphicFrame>
        <p:grpSp>
          <p:nvGrpSpPr>
            <p:cNvPr id="52" name="ErrorBar706">
              <a:extLst>
                <a:ext uri="{FF2B5EF4-FFF2-40B4-BE49-F238E27FC236}">
                  <a16:creationId xmlns:a16="http://schemas.microsoft.com/office/drawing/2014/main" id="{2F6C8F9C-495D-7EC0-D3A5-E2D31C4AC459}"/>
                </a:ext>
              </a:extLst>
            </p:cNvPr>
            <p:cNvGrpSpPr/>
            <p:nvPr/>
          </p:nvGrpSpPr>
          <p:grpSpPr>
            <a:xfrm flipH="1">
              <a:off x="7388553" y="3805369"/>
              <a:ext cx="95785" cy="338328"/>
              <a:chOff x="914400" y="914400"/>
              <a:chExt cx="91440" cy="685800"/>
            </a:xfrm>
          </p:grpSpPr>
          <p:cxnSp>
            <p:nvCxnSpPr>
              <p:cNvPr id="87" name="top706">
                <a:extLst>
                  <a:ext uri="{FF2B5EF4-FFF2-40B4-BE49-F238E27FC236}">
                    <a16:creationId xmlns:a16="http://schemas.microsoft.com/office/drawing/2014/main" id="{750C8926-B888-AB7F-05D1-15749B2077F4}"/>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88" name="bottom706">
                <a:extLst>
                  <a:ext uri="{FF2B5EF4-FFF2-40B4-BE49-F238E27FC236}">
                    <a16:creationId xmlns:a16="http://schemas.microsoft.com/office/drawing/2014/main" id="{73E4ACCF-6804-2F0A-760B-1DBDC5482A68}"/>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89" name="middle706">
                <a:extLst>
                  <a:ext uri="{FF2B5EF4-FFF2-40B4-BE49-F238E27FC236}">
                    <a16:creationId xmlns:a16="http://schemas.microsoft.com/office/drawing/2014/main" id="{DA1F4B8A-0247-DF95-C60E-067FB3E31B4D}"/>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53" name="ErrorBar706">
              <a:extLst>
                <a:ext uri="{FF2B5EF4-FFF2-40B4-BE49-F238E27FC236}">
                  <a16:creationId xmlns:a16="http://schemas.microsoft.com/office/drawing/2014/main" id="{A423A3E4-2748-F9AC-2022-46CA24F3C37E}"/>
                </a:ext>
              </a:extLst>
            </p:cNvPr>
            <p:cNvGrpSpPr/>
            <p:nvPr/>
          </p:nvGrpSpPr>
          <p:grpSpPr>
            <a:xfrm flipH="1">
              <a:off x="8069590" y="2609296"/>
              <a:ext cx="95785" cy="329184"/>
              <a:chOff x="914400" y="914400"/>
              <a:chExt cx="91440" cy="685800"/>
            </a:xfrm>
          </p:grpSpPr>
          <p:cxnSp>
            <p:nvCxnSpPr>
              <p:cNvPr id="84" name="top706">
                <a:extLst>
                  <a:ext uri="{FF2B5EF4-FFF2-40B4-BE49-F238E27FC236}">
                    <a16:creationId xmlns:a16="http://schemas.microsoft.com/office/drawing/2014/main" id="{BECE5BB7-94F8-7775-7AD3-E72B4E55F4D4}"/>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85" name="bottom706">
                <a:extLst>
                  <a:ext uri="{FF2B5EF4-FFF2-40B4-BE49-F238E27FC236}">
                    <a16:creationId xmlns:a16="http://schemas.microsoft.com/office/drawing/2014/main" id="{C4A5FE72-629A-2340-C8A5-366B871598CB}"/>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86" name="middle706">
                <a:extLst>
                  <a:ext uri="{FF2B5EF4-FFF2-40B4-BE49-F238E27FC236}">
                    <a16:creationId xmlns:a16="http://schemas.microsoft.com/office/drawing/2014/main" id="{77EA55F4-E95E-1959-79E6-2C65E817B4E5}"/>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54" name="ErrorBar706">
              <a:extLst>
                <a:ext uri="{FF2B5EF4-FFF2-40B4-BE49-F238E27FC236}">
                  <a16:creationId xmlns:a16="http://schemas.microsoft.com/office/drawing/2014/main" id="{3082261B-6508-3785-9239-4682BB277639}"/>
                </a:ext>
              </a:extLst>
            </p:cNvPr>
            <p:cNvGrpSpPr/>
            <p:nvPr/>
          </p:nvGrpSpPr>
          <p:grpSpPr>
            <a:xfrm flipH="1">
              <a:off x="8753009" y="2670981"/>
              <a:ext cx="95785" cy="338328"/>
              <a:chOff x="914400" y="914400"/>
              <a:chExt cx="91440" cy="685800"/>
            </a:xfrm>
          </p:grpSpPr>
          <p:cxnSp>
            <p:nvCxnSpPr>
              <p:cNvPr id="81" name="top706">
                <a:extLst>
                  <a:ext uri="{FF2B5EF4-FFF2-40B4-BE49-F238E27FC236}">
                    <a16:creationId xmlns:a16="http://schemas.microsoft.com/office/drawing/2014/main" id="{8094A2DC-0B4E-4FA1-7A31-FF307C7F00DA}"/>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82" name="bottom706">
                <a:extLst>
                  <a:ext uri="{FF2B5EF4-FFF2-40B4-BE49-F238E27FC236}">
                    <a16:creationId xmlns:a16="http://schemas.microsoft.com/office/drawing/2014/main" id="{4BB8AD50-2BBF-A587-7C96-20C15063A5EF}"/>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83" name="middle706">
                <a:extLst>
                  <a:ext uri="{FF2B5EF4-FFF2-40B4-BE49-F238E27FC236}">
                    <a16:creationId xmlns:a16="http://schemas.microsoft.com/office/drawing/2014/main" id="{C6DD8294-B961-A304-FB14-7F8E670CCC39}"/>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55" name="ErrorBar706">
              <a:extLst>
                <a:ext uri="{FF2B5EF4-FFF2-40B4-BE49-F238E27FC236}">
                  <a16:creationId xmlns:a16="http://schemas.microsoft.com/office/drawing/2014/main" id="{128417C5-EB3F-936C-1967-3515F7FAA7D0}"/>
                </a:ext>
              </a:extLst>
            </p:cNvPr>
            <p:cNvGrpSpPr/>
            <p:nvPr/>
          </p:nvGrpSpPr>
          <p:grpSpPr>
            <a:xfrm flipH="1">
              <a:off x="10621270" y="2845419"/>
              <a:ext cx="95785" cy="356616"/>
              <a:chOff x="914400" y="914400"/>
              <a:chExt cx="91440" cy="685800"/>
            </a:xfrm>
          </p:grpSpPr>
          <p:cxnSp>
            <p:nvCxnSpPr>
              <p:cNvPr id="78" name="top706">
                <a:extLst>
                  <a:ext uri="{FF2B5EF4-FFF2-40B4-BE49-F238E27FC236}">
                    <a16:creationId xmlns:a16="http://schemas.microsoft.com/office/drawing/2014/main" id="{DFB11DBF-702A-D88F-7851-77D49456B759}"/>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79" name="bottom706">
                <a:extLst>
                  <a:ext uri="{FF2B5EF4-FFF2-40B4-BE49-F238E27FC236}">
                    <a16:creationId xmlns:a16="http://schemas.microsoft.com/office/drawing/2014/main" id="{540299D7-6664-84DE-FD39-23414C9929FF}"/>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80" name="middle706">
                <a:extLst>
                  <a:ext uri="{FF2B5EF4-FFF2-40B4-BE49-F238E27FC236}">
                    <a16:creationId xmlns:a16="http://schemas.microsoft.com/office/drawing/2014/main" id="{7B878A78-61E4-3D7C-75C1-9E5A5C989727}"/>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56" name="ErrorBar706">
              <a:extLst>
                <a:ext uri="{FF2B5EF4-FFF2-40B4-BE49-F238E27FC236}">
                  <a16:creationId xmlns:a16="http://schemas.microsoft.com/office/drawing/2014/main" id="{9DF89EDF-91AE-F54D-391A-80D88FB16CF3}"/>
                </a:ext>
              </a:extLst>
            </p:cNvPr>
            <p:cNvGrpSpPr/>
            <p:nvPr/>
          </p:nvGrpSpPr>
          <p:grpSpPr>
            <a:xfrm flipH="1">
              <a:off x="11304689" y="3194779"/>
              <a:ext cx="95785" cy="366251"/>
              <a:chOff x="914400" y="914400"/>
              <a:chExt cx="91440" cy="685800"/>
            </a:xfrm>
          </p:grpSpPr>
          <p:cxnSp>
            <p:nvCxnSpPr>
              <p:cNvPr id="75" name="top706">
                <a:extLst>
                  <a:ext uri="{FF2B5EF4-FFF2-40B4-BE49-F238E27FC236}">
                    <a16:creationId xmlns:a16="http://schemas.microsoft.com/office/drawing/2014/main" id="{3ED87B24-6145-677E-9171-2FD24D8600C6}"/>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76" name="bottom706">
                <a:extLst>
                  <a:ext uri="{FF2B5EF4-FFF2-40B4-BE49-F238E27FC236}">
                    <a16:creationId xmlns:a16="http://schemas.microsoft.com/office/drawing/2014/main" id="{2A5BFC42-F268-6147-7959-CB8B8CF2BD45}"/>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77" name="middle706">
                <a:extLst>
                  <a:ext uri="{FF2B5EF4-FFF2-40B4-BE49-F238E27FC236}">
                    <a16:creationId xmlns:a16="http://schemas.microsoft.com/office/drawing/2014/main" id="{BC084D9B-E101-1DD8-C35C-5CDEAD45B858}"/>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grpSp>
          <p:nvGrpSpPr>
            <p:cNvPr id="57" name="ErrorBar706">
              <a:extLst>
                <a:ext uri="{FF2B5EF4-FFF2-40B4-BE49-F238E27FC236}">
                  <a16:creationId xmlns:a16="http://schemas.microsoft.com/office/drawing/2014/main" id="{CA25A13C-913F-CBA4-2907-1EB36B854E14}"/>
                </a:ext>
              </a:extLst>
            </p:cNvPr>
            <p:cNvGrpSpPr/>
            <p:nvPr/>
          </p:nvGrpSpPr>
          <p:grpSpPr>
            <a:xfrm flipH="1">
              <a:off x="9940233" y="3454435"/>
              <a:ext cx="95785" cy="374904"/>
              <a:chOff x="914400" y="914400"/>
              <a:chExt cx="91440" cy="685800"/>
            </a:xfrm>
          </p:grpSpPr>
          <p:cxnSp>
            <p:nvCxnSpPr>
              <p:cNvPr id="72" name="top706">
                <a:extLst>
                  <a:ext uri="{FF2B5EF4-FFF2-40B4-BE49-F238E27FC236}">
                    <a16:creationId xmlns:a16="http://schemas.microsoft.com/office/drawing/2014/main" id="{9E6835A9-F01B-EA38-2A1B-C83C4B02E2DB}"/>
                  </a:ext>
                </a:extLst>
              </p:cNvPr>
              <p:cNvCxnSpPr/>
              <p:nvPr/>
            </p:nvCxnSpPr>
            <p:spPr bwMode="auto">
              <a:xfrm>
                <a:off x="914400" y="9144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73" name="bottom706">
                <a:extLst>
                  <a:ext uri="{FF2B5EF4-FFF2-40B4-BE49-F238E27FC236}">
                    <a16:creationId xmlns:a16="http://schemas.microsoft.com/office/drawing/2014/main" id="{610AD8AB-DFF8-B100-39EC-D3753A16DBC9}"/>
                  </a:ext>
                </a:extLst>
              </p:cNvPr>
              <p:cNvCxnSpPr/>
              <p:nvPr/>
            </p:nvCxnSpPr>
            <p:spPr bwMode="auto">
              <a:xfrm>
                <a:off x="914400" y="1600200"/>
                <a:ext cx="91440" cy="0"/>
              </a:xfrm>
              <a:prstGeom prst="line">
                <a:avLst/>
              </a:prstGeom>
              <a:solidFill>
                <a:schemeClr val="accent1"/>
              </a:solidFill>
              <a:ln w="6350" cap="flat" cmpd="sng" algn="ctr">
                <a:solidFill>
                  <a:srgbClr val="000000"/>
                </a:solidFill>
                <a:prstDash val="solid"/>
                <a:round/>
                <a:headEnd type="none" w="med" len="med"/>
                <a:tailEnd type="none" w="med" len="med"/>
              </a:ln>
              <a:effectLst/>
            </p:spPr>
          </p:cxnSp>
          <p:cxnSp>
            <p:nvCxnSpPr>
              <p:cNvPr id="74" name="middle706">
                <a:extLst>
                  <a:ext uri="{FF2B5EF4-FFF2-40B4-BE49-F238E27FC236}">
                    <a16:creationId xmlns:a16="http://schemas.microsoft.com/office/drawing/2014/main" id="{F47A2736-8887-2D70-04F7-AD9B398BF987}"/>
                  </a:ext>
                </a:extLst>
              </p:cNvPr>
              <p:cNvCxnSpPr/>
              <p:nvPr/>
            </p:nvCxnSpPr>
            <p:spPr bwMode="auto">
              <a:xfrm>
                <a:off x="960120" y="914400"/>
                <a:ext cx="0" cy="685800"/>
              </a:xfrm>
              <a:prstGeom prst="line">
                <a:avLst/>
              </a:prstGeom>
              <a:solidFill>
                <a:schemeClr val="accent1"/>
              </a:solidFill>
              <a:ln w="6350" cap="flat" cmpd="sng" algn="ctr">
                <a:solidFill>
                  <a:srgbClr val="000000"/>
                </a:solidFill>
                <a:prstDash val="solid"/>
                <a:round/>
                <a:headEnd type="none" w="med" len="med"/>
                <a:tailEnd type="none" w="med" len="med"/>
              </a:ln>
              <a:effectLst/>
            </p:spPr>
          </p:cxnSp>
        </p:grpSp>
        <p:sp>
          <p:nvSpPr>
            <p:cNvPr id="58" name="TextBox 60">
              <a:extLst>
                <a:ext uri="{FF2B5EF4-FFF2-40B4-BE49-F238E27FC236}">
                  <a16:creationId xmlns:a16="http://schemas.microsoft.com/office/drawing/2014/main" id="{C3A5EDCB-7E7F-A188-E29C-26766D2D0539}"/>
                </a:ext>
              </a:extLst>
            </p:cNvPr>
            <p:cNvSpPr txBox="1"/>
            <p:nvPr/>
          </p:nvSpPr>
          <p:spPr>
            <a:xfrm>
              <a:off x="7191024" y="3515261"/>
              <a:ext cx="539593" cy="257297"/>
            </a:xfrm>
            <a:prstGeom prst="rect">
              <a:avLst/>
            </a:prstGeom>
            <a:noFill/>
          </p:spPr>
          <p:txBody>
            <a:bodyPr wrap="none" rtlCol="0">
              <a:spAutoFit/>
            </a:bodyPr>
            <a:lstStyle/>
            <a:p>
              <a:pPr>
                <a:defRPr/>
              </a:pPr>
              <a:r>
                <a:rPr lang="en-US" sz="900" b="1" dirty="0">
                  <a:solidFill>
                    <a:srgbClr val="575656"/>
                  </a:solidFill>
                  <a:latin typeface="Calibri" panose="020F0502020204030204"/>
                </a:rPr>
                <a:t>30%</a:t>
              </a:r>
            </a:p>
          </p:txBody>
        </p:sp>
        <p:sp>
          <p:nvSpPr>
            <p:cNvPr id="59" name="TextBox 61">
              <a:extLst>
                <a:ext uri="{FF2B5EF4-FFF2-40B4-BE49-F238E27FC236}">
                  <a16:creationId xmlns:a16="http://schemas.microsoft.com/office/drawing/2014/main" id="{392EFAC6-AAC7-3CE2-8014-CF2D5E57670C}"/>
                </a:ext>
              </a:extLst>
            </p:cNvPr>
            <p:cNvSpPr txBox="1"/>
            <p:nvPr/>
          </p:nvSpPr>
          <p:spPr>
            <a:xfrm>
              <a:off x="7872062" y="2317591"/>
              <a:ext cx="539593" cy="257297"/>
            </a:xfrm>
            <a:prstGeom prst="rect">
              <a:avLst/>
            </a:prstGeom>
            <a:noFill/>
          </p:spPr>
          <p:txBody>
            <a:bodyPr wrap="none" rtlCol="0">
              <a:spAutoFit/>
            </a:bodyPr>
            <a:lstStyle/>
            <a:p>
              <a:pPr>
                <a:defRPr/>
              </a:pPr>
              <a:r>
                <a:rPr lang="en-US" sz="900" b="1" dirty="0">
                  <a:solidFill>
                    <a:srgbClr val="575656"/>
                  </a:solidFill>
                  <a:latin typeface="Calibri" panose="020F0502020204030204"/>
                </a:rPr>
                <a:t>75%</a:t>
              </a:r>
            </a:p>
          </p:txBody>
        </p:sp>
        <p:sp>
          <p:nvSpPr>
            <p:cNvPr id="60" name="TextBox 62">
              <a:extLst>
                <a:ext uri="{FF2B5EF4-FFF2-40B4-BE49-F238E27FC236}">
                  <a16:creationId xmlns:a16="http://schemas.microsoft.com/office/drawing/2014/main" id="{0405EB51-BDDE-C941-AC26-8487A58B3DFE}"/>
                </a:ext>
              </a:extLst>
            </p:cNvPr>
            <p:cNvSpPr txBox="1"/>
            <p:nvPr/>
          </p:nvSpPr>
          <p:spPr>
            <a:xfrm>
              <a:off x="8555482" y="2374355"/>
              <a:ext cx="539593" cy="257297"/>
            </a:xfrm>
            <a:prstGeom prst="rect">
              <a:avLst/>
            </a:prstGeom>
            <a:noFill/>
          </p:spPr>
          <p:txBody>
            <a:bodyPr wrap="none" rtlCol="0">
              <a:spAutoFit/>
            </a:bodyPr>
            <a:lstStyle/>
            <a:p>
              <a:pPr>
                <a:defRPr/>
              </a:pPr>
              <a:r>
                <a:rPr lang="en-US" sz="900" b="1" dirty="0">
                  <a:solidFill>
                    <a:srgbClr val="575656"/>
                  </a:solidFill>
                  <a:latin typeface="Calibri" panose="020F0502020204030204"/>
                </a:rPr>
                <a:t>73%</a:t>
              </a:r>
            </a:p>
          </p:txBody>
        </p:sp>
        <p:sp>
          <p:nvSpPr>
            <p:cNvPr id="61" name="TextBox 63">
              <a:extLst>
                <a:ext uri="{FF2B5EF4-FFF2-40B4-BE49-F238E27FC236}">
                  <a16:creationId xmlns:a16="http://schemas.microsoft.com/office/drawing/2014/main" id="{76147C2B-3F90-5E07-C87F-BB1D7DAB7433}"/>
                </a:ext>
              </a:extLst>
            </p:cNvPr>
            <p:cNvSpPr txBox="1"/>
            <p:nvPr/>
          </p:nvSpPr>
          <p:spPr>
            <a:xfrm>
              <a:off x="9742706" y="3166940"/>
              <a:ext cx="590118" cy="257297"/>
            </a:xfrm>
            <a:prstGeom prst="rect">
              <a:avLst/>
            </a:prstGeom>
            <a:noFill/>
          </p:spPr>
          <p:txBody>
            <a:bodyPr wrap="square" rtlCol="0">
              <a:spAutoFit/>
            </a:bodyPr>
            <a:lstStyle/>
            <a:p>
              <a:pPr>
                <a:defRPr/>
              </a:pPr>
              <a:r>
                <a:rPr lang="en-US" sz="900" b="1" dirty="0">
                  <a:solidFill>
                    <a:srgbClr val="575656"/>
                  </a:solidFill>
                  <a:latin typeface="Calibri" panose="020F0502020204030204"/>
                </a:rPr>
                <a:t>43%</a:t>
              </a:r>
            </a:p>
          </p:txBody>
        </p:sp>
        <p:sp>
          <p:nvSpPr>
            <p:cNvPr id="62" name="TextBox 64">
              <a:extLst>
                <a:ext uri="{FF2B5EF4-FFF2-40B4-BE49-F238E27FC236}">
                  <a16:creationId xmlns:a16="http://schemas.microsoft.com/office/drawing/2014/main" id="{061AE3E7-2257-72F6-BF69-1901FABBA442}"/>
                </a:ext>
              </a:extLst>
            </p:cNvPr>
            <p:cNvSpPr txBox="1"/>
            <p:nvPr/>
          </p:nvSpPr>
          <p:spPr>
            <a:xfrm>
              <a:off x="10423741" y="2563312"/>
              <a:ext cx="539593" cy="257297"/>
            </a:xfrm>
            <a:prstGeom prst="rect">
              <a:avLst/>
            </a:prstGeom>
            <a:noFill/>
          </p:spPr>
          <p:txBody>
            <a:bodyPr wrap="none" rtlCol="0">
              <a:spAutoFit/>
            </a:bodyPr>
            <a:lstStyle/>
            <a:p>
              <a:pPr>
                <a:defRPr/>
              </a:pPr>
              <a:r>
                <a:rPr lang="en-US" sz="900" b="1" dirty="0">
                  <a:solidFill>
                    <a:srgbClr val="575656"/>
                  </a:solidFill>
                  <a:latin typeface="Calibri" panose="020F0502020204030204"/>
                </a:rPr>
                <a:t>66%</a:t>
              </a:r>
            </a:p>
          </p:txBody>
        </p:sp>
        <p:sp>
          <p:nvSpPr>
            <p:cNvPr id="63" name="TextBox 65">
              <a:extLst>
                <a:ext uri="{FF2B5EF4-FFF2-40B4-BE49-F238E27FC236}">
                  <a16:creationId xmlns:a16="http://schemas.microsoft.com/office/drawing/2014/main" id="{A20DA88A-F02E-6A70-C518-7FA8C4312CDA}"/>
                </a:ext>
              </a:extLst>
            </p:cNvPr>
            <p:cNvSpPr txBox="1"/>
            <p:nvPr/>
          </p:nvSpPr>
          <p:spPr>
            <a:xfrm>
              <a:off x="11107162" y="2910853"/>
              <a:ext cx="539593" cy="257297"/>
            </a:xfrm>
            <a:prstGeom prst="rect">
              <a:avLst/>
            </a:prstGeom>
            <a:noFill/>
          </p:spPr>
          <p:txBody>
            <a:bodyPr wrap="none" rtlCol="0">
              <a:spAutoFit/>
            </a:bodyPr>
            <a:lstStyle/>
            <a:p>
              <a:pPr>
                <a:defRPr/>
              </a:pPr>
              <a:r>
                <a:rPr lang="en-US" sz="900" b="1" dirty="0">
                  <a:solidFill>
                    <a:srgbClr val="575656"/>
                  </a:solidFill>
                  <a:latin typeface="Calibri" panose="020F0502020204030204"/>
                </a:rPr>
                <a:t>53%</a:t>
              </a:r>
            </a:p>
          </p:txBody>
        </p:sp>
        <p:grpSp>
          <p:nvGrpSpPr>
            <p:cNvPr id="64" name="Group 6">
              <a:extLst>
                <a:ext uri="{FF2B5EF4-FFF2-40B4-BE49-F238E27FC236}">
                  <a16:creationId xmlns:a16="http://schemas.microsoft.com/office/drawing/2014/main" id="{8C289C09-E1A7-9BCB-3E92-52D40506FD09}"/>
                </a:ext>
              </a:extLst>
            </p:cNvPr>
            <p:cNvGrpSpPr/>
            <p:nvPr/>
          </p:nvGrpSpPr>
          <p:grpSpPr>
            <a:xfrm>
              <a:off x="6887805" y="4812475"/>
              <a:ext cx="5135090" cy="393827"/>
              <a:chOff x="6887805" y="4812475"/>
              <a:chExt cx="5135090" cy="393827"/>
            </a:xfrm>
          </p:grpSpPr>
          <p:sp>
            <p:nvSpPr>
              <p:cNvPr id="66" name="TextBox 210">
                <a:extLst>
                  <a:ext uri="{FF2B5EF4-FFF2-40B4-BE49-F238E27FC236}">
                    <a16:creationId xmlns:a16="http://schemas.microsoft.com/office/drawing/2014/main" id="{A268DFD5-AAE0-1EC6-7A2A-E9B72E00657E}"/>
                  </a:ext>
                </a:extLst>
              </p:cNvPr>
              <p:cNvSpPr txBox="1"/>
              <p:nvPr/>
            </p:nvSpPr>
            <p:spPr>
              <a:xfrm>
                <a:off x="6887805" y="4840052"/>
                <a:ext cx="1097280" cy="366250"/>
              </a:xfrm>
              <a:prstGeom prst="rect">
                <a:avLst/>
              </a:prstGeom>
              <a:noFill/>
            </p:spPr>
            <p:txBody>
              <a:bodyPr wrap="none" rtlCol="0">
                <a:noAutofit/>
              </a:bodyPr>
              <a:lstStyle/>
              <a:p>
                <a:pPr algn="ctr">
                  <a:defRPr/>
                </a:pPr>
                <a:r>
                  <a:rPr lang="en-US" sz="900" b="1" dirty="0">
                    <a:solidFill>
                      <a:srgbClr val="575656"/>
                    </a:solidFill>
                    <a:latin typeface="Arial Narrow" panose="020B0606020202030204" pitchFamily="34" charset="0"/>
                  </a:rPr>
                  <a:t>Placebo</a:t>
                </a:r>
              </a:p>
            </p:txBody>
          </p:sp>
          <p:sp>
            <p:nvSpPr>
              <p:cNvPr id="67" name="TextBox 211">
                <a:extLst>
                  <a:ext uri="{FF2B5EF4-FFF2-40B4-BE49-F238E27FC236}">
                    <a16:creationId xmlns:a16="http://schemas.microsoft.com/office/drawing/2014/main" id="{825CB0B6-861F-96A5-E6EA-5366A5266DC3}"/>
                  </a:ext>
                </a:extLst>
              </p:cNvPr>
              <p:cNvSpPr txBox="1"/>
              <p:nvPr/>
            </p:nvSpPr>
            <p:spPr>
              <a:xfrm>
                <a:off x="7568842" y="4840052"/>
                <a:ext cx="1097280" cy="366250"/>
              </a:xfrm>
              <a:prstGeom prst="rect">
                <a:avLst/>
              </a:prstGeom>
              <a:noFill/>
            </p:spPr>
            <p:txBody>
              <a:bodyPr wrap="none" rtlCol="0">
                <a:noAutofit/>
              </a:bodyPr>
              <a:lstStyle/>
              <a:p>
                <a:pPr algn="ctr">
                  <a:defRPr/>
                </a:pPr>
                <a:r>
                  <a:rPr lang="en-US" sz="900" b="1" dirty="0">
                    <a:solidFill>
                      <a:srgbClr val="575656"/>
                    </a:solidFill>
                    <a:latin typeface="Arial Narrow" panose="020B0606020202030204" pitchFamily="34" charset="0"/>
                  </a:rPr>
                  <a:t>Relugolix</a:t>
                </a:r>
              </a:p>
              <a:p>
                <a:pPr algn="ctr">
                  <a:defRPr/>
                </a:pPr>
                <a:r>
                  <a:rPr lang="en-US" sz="900" b="1" dirty="0">
                    <a:solidFill>
                      <a:srgbClr val="575656"/>
                    </a:solidFill>
                    <a:latin typeface="Arial Narrow" panose="020B0606020202030204" pitchFamily="34" charset="0"/>
                  </a:rPr>
                  <a:t>TC</a:t>
                </a:r>
              </a:p>
            </p:txBody>
          </p:sp>
          <p:sp>
            <p:nvSpPr>
              <p:cNvPr id="68" name="TextBox 212">
                <a:extLst>
                  <a:ext uri="{FF2B5EF4-FFF2-40B4-BE49-F238E27FC236}">
                    <a16:creationId xmlns:a16="http://schemas.microsoft.com/office/drawing/2014/main" id="{0A444A60-58BB-B20E-5F0D-51DD12215FC0}"/>
                  </a:ext>
                </a:extLst>
              </p:cNvPr>
              <p:cNvSpPr txBox="1"/>
              <p:nvPr/>
            </p:nvSpPr>
            <p:spPr>
              <a:xfrm>
                <a:off x="8404029" y="4840052"/>
                <a:ext cx="1097280" cy="366250"/>
              </a:xfrm>
              <a:prstGeom prst="rect">
                <a:avLst/>
              </a:prstGeom>
              <a:noFill/>
            </p:spPr>
            <p:txBody>
              <a:bodyPr wrap="none" rtlCol="0">
                <a:noAutofit/>
              </a:bodyPr>
              <a:lstStyle/>
              <a:p>
                <a:pPr algn="ctr">
                  <a:defRPr/>
                </a:pPr>
                <a:r>
                  <a:rPr lang="en-US" sz="900" b="1" dirty="0" err="1">
                    <a:solidFill>
                      <a:srgbClr val="575656"/>
                    </a:solidFill>
                    <a:latin typeface="Arial Narrow" panose="020B0606020202030204" pitchFamily="34" charset="0"/>
                  </a:rPr>
                  <a:t>Relugolix</a:t>
                </a:r>
                <a:endParaRPr lang="en-US" sz="900" b="1" dirty="0">
                  <a:solidFill>
                    <a:srgbClr val="575656"/>
                  </a:solidFill>
                  <a:latin typeface="Arial Narrow" panose="020B0606020202030204" pitchFamily="34" charset="0"/>
                </a:endParaRPr>
              </a:p>
              <a:p>
                <a:pPr algn="ctr">
                  <a:defRPr/>
                </a:pPr>
                <a:r>
                  <a:rPr lang="en-US" sz="900" b="1" dirty="0">
                    <a:solidFill>
                      <a:srgbClr val="575656"/>
                    </a:solidFill>
                    <a:latin typeface="Arial Narrow" panose="020B0606020202030204" pitchFamily="34" charset="0"/>
                  </a:rPr>
                  <a:t>TC </a:t>
                </a:r>
                <a:r>
                  <a:rPr lang="en-US" sz="900" b="1" dirty="0" err="1">
                    <a:solidFill>
                      <a:srgbClr val="575656"/>
                    </a:solidFill>
                    <a:latin typeface="Arial Narrow" panose="020B0606020202030204" pitchFamily="34" charset="0"/>
                  </a:rPr>
                  <a:t>décalé</a:t>
                </a:r>
                <a:endParaRPr lang="en-US" sz="900" b="1" dirty="0">
                  <a:solidFill>
                    <a:srgbClr val="575656"/>
                  </a:solidFill>
                  <a:latin typeface="Arial Narrow" panose="020B0606020202030204" pitchFamily="34" charset="0"/>
                </a:endParaRPr>
              </a:p>
            </p:txBody>
          </p:sp>
          <p:sp>
            <p:nvSpPr>
              <p:cNvPr id="69" name="TextBox 220">
                <a:extLst>
                  <a:ext uri="{FF2B5EF4-FFF2-40B4-BE49-F238E27FC236}">
                    <a16:creationId xmlns:a16="http://schemas.microsoft.com/office/drawing/2014/main" id="{A770B0D3-7C30-B93A-B2B2-EE1063DBA6C0}"/>
                  </a:ext>
                </a:extLst>
              </p:cNvPr>
              <p:cNvSpPr txBox="1"/>
              <p:nvPr/>
            </p:nvSpPr>
            <p:spPr>
              <a:xfrm>
                <a:off x="9439485" y="4840052"/>
                <a:ext cx="1097280" cy="366250"/>
              </a:xfrm>
              <a:prstGeom prst="rect">
                <a:avLst/>
              </a:prstGeom>
              <a:noFill/>
            </p:spPr>
            <p:txBody>
              <a:bodyPr wrap="none" rtlCol="0">
                <a:noAutofit/>
              </a:bodyPr>
              <a:lstStyle/>
              <a:p>
                <a:pPr algn="ctr">
                  <a:defRPr/>
                </a:pPr>
                <a:r>
                  <a:rPr lang="en-US" sz="900" b="1" dirty="0">
                    <a:solidFill>
                      <a:srgbClr val="575656"/>
                    </a:solidFill>
                    <a:latin typeface="Arial Narrow" panose="020B0606020202030204" pitchFamily="34" charset="0"/>
                  </a:rPr>
                  <a:t>Placebo</a:t>
                </a:r>
              </a:p>
            </p:txBody>
          </p:sp>
          <p:sp>
            <p:nvSpPr>
              <p:cNvPr id="70" name="TextBox 221">
                <a:extLst>
                  <a:ext uri="{FF2B5EF4-FFF2-40B4-BE49-F238E27FC236}">
                    <a16:creationId xmlns:a16="http://schemas.microsoft.com/office/drawing/2014/main" id="{E52588BE-4757-9BF0-1EAB-0E066B045FD9}"/>
                  </a:ext>
                </a:extLst>
              </p:cNvPr>
              <p:cNvSpPr txBox="1"/>
              <p:nvPr/>
            </p:nvSpPr>
            <p:spPr>
              <a:xfrm>
                <a:off x="10120522" y="4840052"/>
                <a:ext cx="1097280" cy="366250"/>
              </a:xfrm>
              <a:prstGeom prst="rect">
                <a:avLst/>
              </a:prstGeom>
              <a:noFill/>
            </p:spPr>
            <p:txBody>
              <a:bodyPr wrap="none" rtlCol="0">
                <a:noAutofit/>
              </a:bodyPr>
              <a:lstStyle/>
              <a:p>
                <a:pPr algn="ctr">
                  <a:defRPr/>
                </a:pPr>
                <a:r>
                  <a:rPr lang="en-US" sz="900" b="1" dirty="0">
                    <a:solidFill>
                      <a:srgbClr val="575656"/>
                    </a:solidFill>
                    <a:latin typeface="Arial Narrow" panose="020B0606020202030204" pitchFamily="34" charset="0"/>
                  </a:rPr>
                  <a:t>Relugolix</a:t>
                </a:r>
              </a:p>
              <a:p>
                <a:pPr algn="ctr">
                  <a:defRPr/>
                </a:pPr>
                <a:r>
                  <a:rPr lang="en-US" sz="900" b="1" dirty="0">
                    <a:solidFill>
                      <a:srgbClr val="575656"/>
                    </a:solidFill>
                    <a:latin typeface="Arial Narrow" panose="020B0606020202030204" pitchFamily="34" charset="0"/>
                  </a:rPr>
                  <a:t>TC</a:t>
                </a:r>
              </a:p>
            </p:txBody>
          </p:sp>
          <p:sp>
            <p:nvSpPr>
              <p:cNvPr id="71" name="TextBox 222">
                <a:extLst>
                  <a:ext uri="{FF2B5EF4-FFF2-40B4-BE49-F238E27FC236}">
                    <a16:creationId xmlns:a16="http://schemas.microsoft.com/office/drawing/2014/main" id="{802302CF-9D28-B4DA-58A7-DF000E8385C8}"/>
                  </a:ext>
                </a:extLst>
              </p:cNvPr>
              <p:cNvSpPr txBox="1"/>
              <p:nvPr/>
            </p:nvSpPr>
            <p:spPr>
              <a:xfrm>
                <a:off x="10925615" y="4812475"/>
                <a:ext cx="1097280" cy="366250"/>
              </a:xfrm>
              <a:prstGeom prst="rect">
                <a:avLst/>
              </a:prstGeom>
              <a:noFill/>
            </p:spPr>
            <p:txBody>
              <a:bodyPr wrap="none" rtlCol="0">
                <a:noAutofit/>
              </a:bodyPr>
              <a:lstStyle/>
              <a:p>
                <a:pPr algn="ctr">
                  <a:defRPr/>
                </a:pPr>
                <a:r>
                  <a:rPr lang="en-US" sz="900" b="1" dirty="0" err="1">
                    <a:solidFill>
                      <a:srgbClr val="575656"/>
                    </a:solidFill>
                    <a:latin typeface="Arial Narrow" panose="020B0606020202030204" pitchFamily="34" charset="0"/>
                  </a:rPr>
                  <a:t>Relugolix</a:t>
                </a:r>
                <a:r>
                  <a:rPr lang="en-US" sz="900" b="1" dirty="0">
                    <a:solidFill>
                      <a:srgbClr val="575656"/>
                    </a:solidFill>
                    <a:latin typeface="Arial Narrow" panose="020B0606020202030204" pitchFamily="34" charset="0"/>
                  </a:rPr>
                  <a:t> TC</a:t>
                </a:r>
              </a:p>
              <a:p>
                <a:pPr algn="ctr">
                  <a:defRPr/>
                </a:pPr>
                <a:r>
                  <a:rPr lang="en-US" sz="900" b="1" dirty="0" err="1">
                    <a:solidFill>
                      <a:srgbClr val="575656"/>
                    </a:solidFill>
                    <a:latin typeface="Arial Narrow" panose="020B0606020202030204" pitchFamily="34" charset="0"/>
                  </a:rPr>
                  <a:t>décalé</a:t>
                </a:r>
                <a:endParaRPr lang="en-US" sz="900" b="1" dirty="0">
                  <a:solidFill>
                    <a:srgbClr val="575656"/>
                  </a:solidFill>
                  <a:latin typeface="Arial Narrow" panose="020B0606020202030204" pitchFamily="34" charset="0"/>
                </a:endParaRPr>
              </a:p>
            </p:txBody>
          </p:sp>
        </p:grpSp>
        <p:sp>
          <p:nvSpPr>
            <p:cNvPr id="65" name="TextBox 176">
              <a:extLst>
                <a:ext uri="{FF2B5EF4-FFF2-40B4-BE49-F238E27FC236}">
                  <a16:creationId xmlns:a16="http://schemas.microsoft.com/office/drawing/2014/main" id="{E0E042B6-EF89-A6C3-4AA5-2607A30FBE8B}"/>
                </a:ext>
              </a:extLst>
            </p:cNvPr>
            <p:cNvSpPr txBox="1"/>
            <p:nvPr/>
          </p:nvSpPr>
          <p:spPr>
            <a:xfrm rot="16200000">
              <a:off x="5484764" y="3138595"/>
              <a:ext cx="1662072" cy="584709"/>
            </a:xfrm>
            <a:prstGeom prst="rect">
              <a:avLst/>
            </a:prstGeom>
            <a:noFill/>
          </p:spPr>
          <p:txBody>
            <a:bodyPr wrap="none" rtlCol="0">
              <a:spAutoFit/>
            </a:bodyPr>
            <a:lstStyle/>
            <a:p>
              <a:pPr algn="ctr">
                <a:defRPr/>
              </a:pPr>
              <a:r>
                <a:rPr lang="en-US" sz="1050" b="1" dirty="0">
                  <a:solidFill>
                    <a:srgbClr val="575656"/>
                  </a:solidFill>
                  <a:latin typeface="Calibri" panose="020F0502020204030204"/>
                </a:rPr>
                <a:t>Proportion of </a:t>
              </a:r>
              <a:br>
                <a:rPr lang="en-US" sz="1050" b="1" dirty="0">
                  <a:solidFill>
                    <a:srgbClr val="575656"/>
                  </a:solidFill>
                  <a:latin typeface="Calibri" panose="020F0502020204030204"/>
                </a:rPr>
              </a:br>
              <a:r>
                <a:rPr lang="en-US" sz="1050" b="1" dirty="0">
                  <a:solidFill>
                    <a:srgbClr val="575656"/>
                  </a:solidFill>
                  <a:latin typeface="Calibri" panose="020F0502020204030204"/>
                </a:rPr>
                <a:t>Responding Patients, </a:t>
              </a:r>
              <a:r>
                <a:rPr lang="en-US" sz="1050" dirty="0">
                  <a:solidFill>
                    <a:srgbClr val="575656"/>
                  </a:solidFill>
                  <a:latin typeface="Calibri" panose="020F0502020204030204"/>
                </a:rPr>
                <a:t>%</a:t>
              </a:r>
            </a:p>
          </p:txBody>
        </p:sp>
      </p:grpSp>
      <p:sp>
        <p:nvSpPr>
          <p:cNvPr id="90" name="TextBox 212">
            <a:extLst>
              <a:ext uri="{FF2B5EF4-FFF2-40B4-BE49-F238E27FC236}">
                <a16:creationId xmlns:a16="http://schemas.microsoft.com/office/drawing/2014/main" id="{1E9135BD-27A2-46B6-6966-8F17CB02734A}"/>
              </a:ext>
            </a:extLst>
          </p:cNvPr>
          <p:cNvSpPr txBox="1"/>
          <p:nvPr/>
        </p:nvSpPr>
        <p:spPr>
          <a:xfrm>
            <a:off x="1926113" y="4996339"/>
            <a:ext cx="830206" cy="347174"/>
          </a:xfrm>
          <a:prstGeom prst="rect">
            <a:avLst/>
          </a:prstGeom>
          <a:noFill/>
        </p:spPr>
        <p:txBody>
          <a:bodyPr wrap="none" rtlCol="0">
            <a:noAutofit/>
          </a:bodyPr>
          <a:lstStyle/>
          <a:p>
            <a:pPr algn="ctr">
              <a:defRPr/>
            </a:pPr>
            <a:r>
              <a:rPr lang="en-US" sz="900" b="1" dirty="0" err="1">
                <a:solidFill>
                  <a:srgbClr val="575656"/>
                </a:solidFill>
                <a:latin typeface="Arial Narrow" panose="020B0606020202030204" pitchFamily="34" charset="0"/>
              </a:rPr>
              <a:t>Relugolix</a:t>
            </a:r>
            <a:endParaRPr lang="en-US" sz="900" b="1" dirty="0">
              <a:solidFill>
                <a:srgbClr val="575656"/>
              </a:solidFill>
              <a:latin typeface="Arial Narrow" panose="020B0606020202030204" pitchFamily="34" charset="0"/>
            </a:endParaRPr>
          </a:p>
          <a:p>
            <a:pPr algn="ctr">
              <a:defRPr/>
            </a:pPr>
            <a:r>
              <a:rPr lang="en-US" sz="900" b="1" dirty="0">
                <a:solidFill>
                  <a:srgbClr val="575656"/>
                </a:solidFill>
                <a:latin typeface="Arial Narrow" panose="020B0606020202030204" pitchFamily="34" charset="0"/>
              </a:rPr>
              <a:t>TC </a:t>
            </a:r>
            <a:r>
              <a:rPr lang="en-US" sz="900" b="1" dirty="0" err="1">
                <a:solidFill>
                  <a:srgbClr val="575656"/>
                </a:solidFill>
                <a:latin typeface="Arial Narrow" panose="020B0606020202030204" pitchFamily="34" charset="0"/>
              </a:rPr>
              <a:t>décalé</a:t>
            </a:r>
            <a:endParaRPr lang="en-US" sz="900" b="1" dirty="0">
              <a:solidFill>
                <a:srgbClr val="575656"/>
              </a:solidFill>
              <a:latin typeface="Arial Narrow" panose="020B0606020202030204" pitchFamily="34" charset="0"/>
            </a:endParaRPr>
          </a:p>
        </p:txBody>
      </p:sp>
      <p:sp>
        <p:nvSpPr>
          <p:cNvPr id="93" name="Text Placeholder 3">
            <a:extLst>
              <a:ext uri="{FF2B5EF4-FFF2-40B4-BE49-F238E27FC236}">
                <a16:creationId xmlns:a16="http://schemas.microsoft.com/office/drawing/2014/main" id="{17881AA1-4FF8-7038-A4E5-3299C62EBED0}"/>
              </a:ext>
            </a:extLst>
          </p:cNvPr>
          <p:cNvSpPr>
            <a:spLocks noGrp="1"/>
          </p:cNvSpPr>
          <p:nvPr>
            <p:ph type="body" sz="quarter" idx="12"/>
          </p:nvPr>
        </p:nvSpPr>
        <p:spPr>
          <a:xfrm>
            <a:off x="347532" y="5551208"/>
            <a:ext cx="8142623" cy="207749"/>
          </a:xfrm>
        </p:spPr>
        <p:txBody>
          <a:bodyPr/>
          <a:lstStyle/>
          <a:p>
            <a:pPr marL="0" indent="0">
              <a:buNone/>
            </a:pPr>
            <a:r>
              <a:rPr lang="fr-FR" sz="675" dirty="0" err="1">
                <a:solidFill>
                  <a:schemeClr val="bg1">
                    <a:lumMod val="50000"/>
                  </a:schemeClr>
                </a:solidFill>
                <a:latin typeface="+mj-lt"/>
              </a:rPr>
              <a:t>Giudice</a:t>
            </a:r>
            <a:r>
              <a:rPr lang="fr-FR" sz="675" dirty="0">
                <a:solidFill>
                  <a:schemeClr val="bg1">
                    <a:lumMod val="50000"/>
                  </a:schemeClr>
                </a:solidFill>
                <a:latin typeface="+mj-lt"/>
              </a:rPr>
              <a:t> LC et al. Once </a:t>
            </a:r>
            <a:r>
              <a:rPr lang="fr-FR" sz="675" dirty="0" err="1">
                <a:solidFill>
                  <a:schemeClr val="bg1">
                    <a:lumMod val="50000"/>
                  </a:schemeClr>
                </a:solidFill>
                <a:latin typeface="+mj-lt"/>
              </a:rPr>
              <a:t>daily</a:t>
            </a:r>
            <a:r>
              <a:rPr lang="fr-FR" sz="675" dirty="0">
                <a:solidFill>
                  <a:schemeClr val="bg1">
                    <a:lumMod val="50000"/>
                  </a:schemeClr>
                </a:solidFill>
                <a:latin typeface="+mj-lt"/>
              </a:rPr>
              <a:t> oral </a:t>
            </a:r>
            <a:r>
              <a:rPr lang="fr-FR" sz="675" dirty="0" err="1">
                <a:solidFill>
                  <a:schemeClr val="bg1">
                    <a:lumMod val="50000"/>
                  </a:schemeClr>
                </a:solidFill>
                <a:latin typeface="+mj-lt"/>
              </a:rPr>
              <a:t>relugolix</a:t>
            </a:r>
            <a:r>
              <a:rPr lang="fr-FR" sz="675" dirty="0">
                <a:solidFill>
                  <a:schemeClr val="bg1">
                    <a:lumMod val="50000"/>
                  </a:schemeClr>
                </a:solidFill>
                <a:latin typeface="+mj-lt"/>
              </a:rPr>
              <a:t> combination </a:t>
            </a:r>
            <a:r>
              <a:rPr lang="fr-FR" sz="675" dirty="0" err="1">
                <a:solidFill>
                  <a:schemeClr val="bg1">
                    <a:lumMod val="50000"/>
                  </a:schemeClr>
                </a:solidFill>
                <a:latin typeface="+mj-lt"/>
              </a:rPr>
              <a:t>therapy</a:t>
            </a:r>
            <a:r>
              <a:rPr lang="fr-FR" sz="675" dirty="0">
                <a:solidFill>
                  <a:schemeClr val="bg1">
                    <a:lumMod val="50000"/>
                  </a:schemeClr>
                </a:solidFill>
                <a:latin typeface="+mj-lt"/>
              </a:rPr>
              <a:t> versus placebo in patients </a:t>
            </a:r>
            <a:r>
              <a:rPr lang="fr-FR" sz="675" dirty="0" err="1">
                <a:solidFill>
                  <a:schemeClr val="bg1">
                    <a:lumMod val="50000"/>
                  </a:schemeClr>
                </a:solidFill>
                <a:latin typeface="+mj-lt"/>
              </a:rPr>
              <a:t>with</a:t>
            </a:r>
            <a:r>
              <a:rPr lang="fr-FR" sz="675" dirty="0">
                <a:solidFill>
                  <a:schemeClr val="bg1">
                    <a:lumMod val="50000"/>
                  </a:schemeClr>
                </a:solidFill>
                <a:latin typeface="+mj-lt"/>
              </a:rPr>
              <a:t> </a:t>
            </a:r>
            <a:r>
              <a:rPr lang="fr-FR" sz="675" dirty="0" err="1">
                <a:solidFill>
                  <a:schemeClr val="bg1">
                    <a:lumMod val="50000"/>
                  </a:schemeClr>
                </a:solidFill>
                <a:latin typeface="+mj-lt"/>
              </a:rPr>
              <a:t>endometriosis-associated</a:t>
            </a:r>
            <a:r>
              <a:rPr lang="fr-FR" sz="675" dirty="0">
                <a:solidFill>
                  <a:schemeClr val="bg1">
                    <a:lumMod val="50000"/>
                  </a:schemeClr>
                </a:solidFill>
                <a:latin typeface="+mj-lt"/>
              </a:rPr>
              <a:t> pain: </a:t>
            </a:r>
            <a:r>
              <a:rPr lang="fr-FR" sz="675" dirty="0" err="1">
                <a:solidFill>
                  <a:schemeClr val="bg1">
                    <a:lumMod val="50000"/>
                  </a:schemeClr>
                </a:solidFill>
                <a:latin typeface="+mj-lt"/>
              </a:rPr>
              <a:t>two</a:t>
            </a:r>
            <a:r>
              <a:rPr lang="fr-FR" sz="675" dirty="0">
                <a:solidFill>
                  <a:schemeClr val="bg1">
                    <a:lumMod val="50000"/>
                  </a:schemeClr>
                </a:solidFill>
                <a:latin typeface="+mj-lt"/>
              </a:rPr>
              <a:t> </a:t>
            </a:r>
            <a:r>
              <a:rPr lang="fr-FR" sz="675" dirty="0" err="1">
                <a:solidFill>
                  <a:schemeClr val="bg1">
                    <a:lumMod val="50000"/>
                  </a:schemeClr>
                </a:solidFill>
                <a:latin typeface="+mj-lt"/>
              </a:rPr>
              <a:t>replicate</a:t>
            </a:r>
            <a:r>
              <a:rPr lang="fr-FR" sz="675" dirty="0">
                <a:solidFill>
                  <a:schemeClr val="bg1">
                    <a:lumMod val="50000"/>
                  </a:schemeClr>
                </a:solidFill>
                <a:latin typeface="+mj-lt"/>
              </a:rPr>
              <a:t> phase 3, </a:t>
            </a:r>
            <a:r>
              <a:rPr lang="fr-FR" sz="675" dirty="0" err="1">
                <a:solidFill>
                  <a:schemeClr val="bg1">
                    <a:lumMod val="50000"/>
                  </a:schemeClr>
                </a:solidFill>
                <a:latin typeface="+mj-lt"/>
              </a:rPr>
              <a:t>randomised</a:t>
            </a:r>
            <a:r>
              <a:rPr lang="fr-FR" sz="675" dirty="0">
                <a:solidFill>
                  <a:schemeClr val="bg1">
                    <a:lumMod val="50000"/>
                  </a:schemeClr>
                </a:solidFill>
                <a:latin typeface="+mj-lt"/>
              </a:rPr>
              <a:t>, double-blind, </a:t>
            </a:r>
            <a:r>
              <a:rPr lang="fr-FR" sz="675" dirty="0" err="1">
                <a:solidFill>
                  <a:schemeClr val="bg1">
                    <a:lumMod val="50000"/>
                  </a:schemeClr>
                </a:solidFill>
                <a:latin typeface="+mj-lt"/>
              </a:rPr>
              <a:t>studies</a:t>
            </a:r>
            <a:r>
              <a:rPr lang="fr-FR" sz="675" dirty="0">
                <a:solidFill>
                  <a:schemeClr val="bg1">
                    <a:lumMod val="50000"/>
                  </a:schemeClr>
                </a:solidFill>
                <a:latin typeface="+mj-lt"/>
              </a:rPr>
              <a:t> (SPIRIT 1 and 2). Lancet. 2022 Jun 18;399(10343):2267-2279. </a:t>
            </a:r>
            <a:endParaRPr lang="en-US" sz="675" dirty="0">
              <a:solidFill>
                <a:schemeClr val="bg1">
                  <a:lumMod val="50000"/>
                </a:schemeClr>
              </a:solidFill>
              <a:latin typeface="+mj-lt"/>
            </a:endParaRPr>
          </a:p>
        </p:txBody>
      </p:sp>
      <p:sp>
        <p:nvSpPr>
          <p:cNvPr id="96" name="ZoneTexte 95">
            <a:extLst>
              <a:ext uri="{FF2B5EF4-FFF2-40B4-BE49-F238E27FC236}">
                <a16:creationId xmlns:a16="http://schemas.microsoft.com/office/drawing/2014/main" id="{EDA159C1-6BFA-CECB-781A-5B413D63FD06}"/>
              </a:ext>
            </a:extLst>
          </p:cNvPr>
          <p:cNvSpPr txBox="1"/>
          <p:nvPr/>
        </p:nvSpPr>
        <p:spPr>
          <a:xfrm>
            <a:off x="426813" y="1803313"/>
            <a:ext cx="8308388" cy="461665"/>
          </a:xfrm>
          <a:prstGeom prst="rect">
            <a:avLst/>
          </a:prstGeom>
          <a:noFill/>
        </p:spPr>
        <p:txBody>
          <a:bodyPr wrap="square">
            <a:spAutoFit/>
          </a:bodyPr>
          <a:lstStyle/>
          <a:p>
            <a:pPr marL="215990" indent="-215990" defTabSz="514325">
              <a:spcBef>
                <a:spcPts val="1200"/>
              </a:spcBef>
              <a:buBlip>
                <a:blip r:embed="rId5"/>
              </a:buBlip>
            </a:pPr>
            <a:r>
              <a:rPr lang="fr-FR" sz="1200" dirty="0">
                <a:solidFill>
                  <a:schemeClr val="accent1"/>
                </a:solidFill>
              </a:rPr>
              <a:t>%  de patientes avec une réduction moyenne du score NRS ≥ 2,8  pour la dysménorrhée et &gt; 2,1 pts pour les douleurs pelviennes non menstruelles (DPNM) sans augmentation de l'utilisation d'analgésiques</a:t>
            </a:r>
          </a:p>
        </p:txBody>
      </p:sp>
      <p:sp>
        <p:nvSpPr>
          <p:cNvPr id="97" name="Teardrop 2">
            <a:extLst>
              <a:ext uri="{FF2B5EF4-FFF2-40B4-BE49-F238E27FC236}">
                <a16:creationId xmlns:a16="http://schemas.microsoft.com/office/drawing/2014/main" id="{171F005E-7C2A-C30C-73A2-7BFABA5DA39A}"/>
              </a:ext>
            </a:extLst>
          </p:cNvPr>
          <p:cNvSpPr>
            <a:spLocks noChangeAspect="1"/>
          </p:cNvSpPr>
          <p:nvPr/>
        </p:nvSpPr>
        <p:spPr>
          <a:xfrm>
            <a:off x="8501332"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784935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9EA7F5E6-04BF-66DF-433D-35C65B501401}"/>
              </a:ext>
            </a:extLst>
          </p:cNvPr>
          <p:cNvGrpSpPr/>
          <p:nvPr/>
        </p:nvGrpSpPr>
        <p:grpSpPr>
          <a:xfrm>
            <a:off x="1985006" y="2515763"/>
            <a:ext cx="6555349" cy="2191413"/>
            <a:chOff x="2646675" y="2161078"/>
            <a:chExt cx="8058126" cy="2972156"/>
          </a:xfrm>
        </p:grpSpPr>
        <p:sp>
          <p:nvSpPr>
            <p:cNvPr id="47" name="Rectangle 46">
              <a:extLst>
                <a:ext uri="{FF2B5EF4-FFF2-40B4-BE49-F238E27FC236}">
                  <a16:creationId xmlns:a16="http://schemas.microsoft.com/office/drawing/2014/main" id="{98CA225D-9D7A-49EF-D5E9-0F3F297BD9D8}"/>
                </a:ext>
              </a:extLst>
            </p:cNvPr>
            <p:cNvSpPr/>
            <p:nvPr/>
          </p:nvSpPr>
          <p:spPr>
            <a:xfrm>
              <a:off x="2646675" y="2170709"/>
              <a:ext cx="344180" cy="296186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B6FA83-F8B0-0D10-7E2F-FAEF4317E9B2}"/>
                </a:ext>
              </a:extLst>
            </p:cNvPr>
            <p:cNvSpPr/>
            <p:nvPr/>
          </p:nvSpPr>
          <p:spPr>
            <a:xfrm>
              <a:off x="5363478" y="2161078"/>
              <a:ext cx="344180" cy="296186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7AAC24B3-05AD-9E2B-528C-0DB1EB004784}"/>
                </a:ext>
              </a:extLst>
            </p:cNvPr>
            <p:cNvSpPr/>
            <p:nvPr/>
          </p:nvSpPr>
          <p:spPr>
            <a:xfrm>
              <a:off x="7876506" y="2171374"/>
              <a:ext cx="344180" cy="296186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0C86CE7C-30AC-6845-06EC-FB4549153CFE}"/>
                </a:ext>
              </a:extLst>
            </p:cNvPr>
            <p:cNvSpPr/>
            <p:nvPr/>
          </p:nvSpPr>
          <p:spPr>
            <a:xfrm>
              <a:off x="10360621" y="2161078"/>
              <a:ext cx="344180" cy="296186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itle 4">
            <a:extLst>
              <a:ext uri="{FF2B5EF4-FFF2-40B4-BE49-F238E27FC236}">
                <a16:creationId xmlns:a16="http://schemas.microsoft.com/office/drawing/2014/main" id="{86E9D0CC-2F27-4AAF-A639-F9A154747424}"/>
              </a:ext>
            </a:extLst>
          </p:cNvPr>
          <p:cNvSpPr>
            <a:spLocks noGrp="1"/>
          </p:cNvSpPr>
          <p:nvPr>
            <p:ph type="title"/>
          </p:nvPr>
        </p:nvSpPr>
        <p:spPr>
          <a:xfrm>
            <a:off x="568260" y="1304516"/>
            <a:ext cx="7813758" cy="243089"/>
          </a:xfrm>
        </p:spPr>
        <p:txBody>
          <a:bodyPr>
            <a:noAutofit/>
          </a:bodyPr>
          <a:lstStyle/>
          <a:p>
            <a:pPr marL="9525" marR="3810" defTabSz="685800" eaLnBrk="1" fontAlgn="auto" hangingPunct="1">
              <a:lnSpc>
                <a:spcPts val="2595"/>
              </a:lnSpc>
              <a:spcBef>
                <a:spcPts val="0"/>
              </a:spcBef>
              <a:spcAft>
                <a:spcPts val="0"/>
              </a:spcAft>
              <a:defRPr/>
            </a:pPr>
            <a:r>
              <a:rPr lang="en-US" sz="2100" dirty="0"/>
              <a:t>Diminution </a:t>
            </a:r>
            <a:r>
              <a:rPr lang="en-US" sz="2100" dirty="0" err="1"/>
              <a:t>rapide</a:t>
            </a:r>
            <a:r>
              <a:rPr lang="en-US" sz="2100" dirty="0"/>
              <a:t> des </a:t>
            </a:r>
            <a:r>
              <a:rPr lang="en-US" sz="2100" dirty="0" err="1"/>
              <a:t>dysménorrhées</a:t>
            </a:r>
            <a:r>
              <a:rPr lang="en-US" sz="2100" dirty="0"/>
              <a:t> de </a:t>
            </a:r>
            <a:r>
              <a:rPr lang="en-US" sz="2100" dirty="0" err="1"/>
              <a:t>sévères</a:t>
            </a:r>
            <a:r>
              <a:rPr lang="en-US" sz="2100" dirty="0"/>
              <a:t> à </a:t>
            </a:r>
            <a:r>
              <a:rPr lang="en-US" sz="2100" dirty="0" err="1"/>
              <a:t>l’inclusion</a:t>
            </a:r>
            <a:r>
              <a:rPr lang="en-US" sz="2100" dirty="0"/>
              <a:t> à </a:t>
            </a:r>
            <a:r>
              <a:rPr lang="en-US" sz="2100" dirty="0" err="1"/>
              <a:t>légères</a:t>
            </a:r>
            <a:r>
              <a:rPr lang="en-US" sz="2100" dirty="0"/>
              <a:t> à la S8 </a:t>
            </a:r>
            <a:r>
              <a:rPr lang="en-US" sz="2100" dirty="0" err="1"/>
              <a:t>puis</a:t>
            </a:r>
            <a:r>
              <a:rPr lang="en-US" sz="2100" dirty="0"/>
              <a:t> </a:t>
            </a:r>
            <a:r>
              <a:rPr lang="en-US" sz="2100" dirty="0" err="1"/>
              <a:t>maintien</a:t>
            </a:r>
            <a:r>
              <a:rPr lang="en-US" sz="2100" dirty="0"/>
              <a:t> </a:t>
            </a:r>
            <a:r>
              <a:rPr lang="en-US" sz="2100" dirty="0" err="1"/>
              <a:t>jusqu’à</a:t>
            </a:r>
            <a:r>
              <a:rPr lang="en-US" sz="2100" dirty="0"/>
              <a:t> S24</a:t>
            </a:r>
            <a:br>
              <a:rPr lang="en-US" sz="2100" dirty="0"/>
            </a:br>
            <a:endParaRPr lang="en-US" sz="2100" b="1" kern="0" dirty="0">
              <a:latin typeface="Arial" panose="020B0604020202020204" pitchFamily="34" charset="0"/>
              <a:ea typeface="+mj-ea"/>
              <a:cs typeface="Arial" panose="020B0604020202020204" pitchFamily="34" charset="0"/>
            </a:endParaRPr>
          </a:p>
        </p:txBody>
      </p:sp>
      <p:sp>
        <p:nvSpPr>
          <p:cNvPr id="12" name="Espace réservé du texte 11">
            <a:extLst>
              <a:ext uri="{FF2B5EF4-FFF2-40B4-BE49-F238E27FC236}">
                <a16:creationId xmlns:a16="http://schemas.microsoft.com/office/drawing/2014/main" id="{FC40E287-DA27-D0A9-A7C8-688CEB85CB53}"/>
              </a:ext>
            </a:extLst>
          </p:cNvPr>
          <p:cNvSpPr>
            <a:spLocks noGrp="1"/>
          </p:cNvSpPr>
          <p:nvPr>
            <p:ph type="body" sz="quarter" idx="13"/>
          </p:nvPr>
        </p:nvSpPr>
        <p:spPr/>
        <p:txBody>
          <a:bodyPr/>
          <a:lstStyle/>
          <a:p>
            <a:endParaRPr lang="fr-FR"/>
          </a:p>
        </p:txBody>
      </p:sp>
      <p:sp>
        <p:nvSpPr>
          <p:cNvPr id="17" name="TextBox 16">
            <a:extLst>
              <a:ext uri="{FF2B5EF4-FFF2-40B4-BE49-F238E27FC236}">
                <a16:creationId xmlns:a16="http://schemas.microsoft.com/office/drawing/2014/main" id="{88771238-3953-447B-B258-C8D68C1F6FD7}"/>
              </a:ext>
            </a:extLst>
          </p:cNvPr>
          <p:cNvSpPr txBox="1"/>
          <p:nvPr/>
        </p:nvSpPr>
        <p:spPr>
          <a:xfrm>
            <a:off x="2216144" y="1960408"/>
            <a:ext cx="1386678" cy="276999"/>
          </a:xfrm>
          <a:prstGeom prst="rect">
            <a:avLst/>
          </a:prstGeom>
          <a:noFill/>
        </p:spPr>
        <p:txBody>
          <a:bodyPr wrap="square" rtlCol="0">
            <a:spAutoFit/>
          </a:bodyPr>
          <a:lstStyle/>
          <a:p>
            <a:pPr algn="ctr">
              <a:defRPr/>
            </a:pPr>
            <a:r>
              <a:rPr lang="en-US" sz="1200" b="1" dirty="0">
                <a:solidFill>
                  <a:srgbClr val="007A94"/>
                </a:solidFill>
                <a:latin typeface="Verdana" panose="020B0604030504040204" pitchFamily="34" charset="0"/>
                <a:ea typeface="Verdana" panose="020B0604030504040204" pitchFamily="34" charset="0"/>
              </a:rPr>
              <a:t>SPIRIT 1</a:t>
            </a:r>
          </a:p>
        </p:txBody>
      </p:sp>
      <p:sp>
        <p:nvSpPr>
          <p:cNvPr id="18" name="Text Placeholder 2">
            <a:extLst>
              <a:ext uri="{FF2B5EF4-FFF2-40B4-BE49-F238E27FC236}">
                <a16:creationId xmlns:a16="http://schemas.microsoft.com/office/drawing/2014/main" id="{04B14B4B-1C17-4142-B3BA-D14C6E92563A}"/>
              </a:ext>
            </a:extLst>
          </p:cNvPr>
          <p:cNvSpPr>
            <a:spLocks noGrp="1"/>
          </p:cNvSpPr>
          <p:nvPr>
            <p:custDataLst>
              <p:tags r:id="rId1"/>
            </p:custDataLst>
          </p:nvPr>
        </p:nvSpPr>
        <p:spPr bwMode="auto">
          <a:xfrm>
            <a:off x="309054" y="2376332"/>
            <a:ext cx="391771" cy="263176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457200" rtl="0" eaLnBrk="1" latinLnBrk="0" hangingPunct="1">
              <a:lnSpc>
                <a:spcPct val="100000"/>
              </a:lnSpc>
              <a:spcBef>
                <a:spcPts val="0"/>
              </a:spcBef>
              <a:buFont typeface="Arial"/>
              <a:buNone/>
              <a:defRPr sz="2200" b="0" kern="1200">
                <a:solidFill>
                  <a:schemeClr val="tx1"/>
                </a:solidFill>
                <a:latin typeface="+mn-lt"/>
                <a:ea typeface="+mn-ea"/>
                <a:cs typeface="+mn-cs"/>
              </a:defRPr>
            </a:lvl1pPr>
            <a:lvl2pPr marL="230400" indent="-230400" algn="l" defTabSz="4572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2pPr>
            <a:lvl3pPr marL="685800" indent="-228600" algn="l" defTabSz="457200" rtl="0" eaLnBrk="1" latinLnBrk="0" hangingPunct="1">
              <a:lnSpc>
                <a:spcPct val="100000"/>
              </a:lnSpc>
              <a:spcBef>
                <a:spcPts val="0"/>
              </a:spcBef>
              <a:buFont typeface="Arial"/>
              <a:buChar char="•"/>
              <a:defRPr sz="1800" kern="1200">
                <a:solidFill>
                  <a:schemeClr val="tx1"/>
                </a:solidFill>
                <a:latin typeface="+mn-lt"/>
                <a:ea typeface="+mn-ea"/>
                <a:cs typeface="+mn-cs"/>
              </a:defRPr>
            </a:lvl3pPr>
            <a:lvl4pPr marL="1143000" indent="-228600" algn="l" defTabSz="457200" rtl="0" eaLnBrk="1" latinLnBrk="0" hangingPunct="1">
              <a:lnSpc>
                <a:spcPct val="100000"/>
              </a:lnSpc>
              <a:spcBef>
                <a:spcPts val="0"/>
              </a:spcBef>
              <a:buFont typeface="Arial"/>
              <a:buChar char="–"/>
              <a:tabLst/>
              <a:defRPr sz="1800" i="1" kern="1200">
                <a:solidFill>
                  <a:schemeClr val="tx1"/>
                </a:solidFill>
                <a:latin typeface="+mn-lt"/>
                <a:ea typeface="+mn-ea"/>
                <a:cs typeface="+mn-cs"/>
              </a:defRPr>
            </a:lvl4pPr>
            <a:lvl5pPr marL="1600200" indent="-228600" algn="l" defTabSz="457200" rtl="0" eaLnBrk="1" latinLnBrk="0" hangingPunct="1">
              <a:lnSpc>
                <a:spcPct val="100000"/>
              </a:lnSpc>
              <a:spcBef>
                <a:spcPts val="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ct val="0"/>
              </a:spcBef>
              <a:spcAft>
                <a:spcPct val="0"/>
              </a:spcAft>
            </a:pPr>
            <a:r>
              <a:rPr lang="en-US" sz="1050" dirty="0">
                <a:latin typeface="Open Sans" panose="020B0606030504020204" pitchFamily="34" charset="0"/>
                <a:ea typeface="Open Sans" panose="020B0606030504020204" pitchFamily="34" charset="0"/>
                <a:cs typeface="Open Sans" panose="020B0606030504020204" pitchFamily="34" charset="0"/>
              </a:rPr>
              <a:t>Score NRS de </a:t>
            </a:r>
            <a:r>
              <a:rPr lang="en-US" sz="1050" dirty="0" err="1">
                <a:latin typeface="Open Sans" panose="020B0606030504020204" pitchFamily="34" charset="0"/>
                <a:ea typeface="Open Sans" panose="020B0606030504020204" pitchFamily="34" charset="0"/>
                <a:cs typeface="Open Sans" panose="020B0606030504020204" pitchFamily="34" charset="0"/>
              </a:rPr>
              <a:t>dysménorhée</a:t>
            </a:r>
            <a:endParaRPr lang="en-US" sz="1050" dirty="0">
              <a:latin typeface="Verdana" panose="020B0604030504040204" pitchFamily="34" charset="0"/>
              <a:ea typeface="Verdana" panose="020B0604030504040204" pitchFamily="34" charset="0"/>
              <a:cs typeface="Arial" panose="020B0604020202020204" pitchFamily="34" charset="0"/>
              <a:sym typeface="+mn-lt"/>
            </a:endParaRPr>
          </a:p>
        </p:txBody>
      </p:sp>
      <p:graphicFrame>
        <p:nvGraphicFramePr>
          <p:cNvPr id="29" name="Chart 28">
            <a:extLst>
              <a:ext uri="{FF2B5EF4-FFF2-40B4-BE49-F238E27FC236}">
                <a16:creationId xmlns:a16="http://schemas.microsoft.com/office/drawing/2014/main" id="{A803259B-86D6-4477-A8AC-54F83151AF4B}"/>
              </a:ext>
            </a:extLst>
          </p:cNvPr>
          <p:cNvGraphicFramePr/>
          <p:nvPr>
            <p:custDataLst>
              <p:tags r:id="rId2"/>
            </p:custDataLst>
          </p:nvPr>
        </p:nvGraphicFramePr>
        <p:xfrm>
          <a:off x="610302" y="2386760"/>
          <a:ext cx="4723808" cy="2631765"/>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15958ECC-1369-F7B9-53F1-4479E8C7D195}"/>
              </a:ext>
            </a:extLst>
          </p:cNvPr>
          <p:cNvSpPr txBox="1"/>
          <p:nvPr/>
        </p:nvSpPr>
        <p:spPr>
          <a:xfrm>
            <a:off x="6330944" y="1960408"/>
            <a:ext cx="1386678" cy="276999"/>
          </a:xfrm>
          <a:prstGeom prst="rect">
            <a:avLst/>
          </a:prstGeom>
          <a:noFill/>
        </p:spPr>
        <p:txBody>
          <a:bodyPr wrap="square" rtlCol="0">
            <a:spAutoFit/>
          </a:bodyPr>
          <a:lstStyle/>
          <a:p>
            <a:pPr algn="ctr">
              <a:defRPr/>
            </a:pPr>
            <a:r>
              <a:rPr lang="en-US" sz="1200" b="1" dirty="0">
                <a:solidFill>
                  <a:srgbClr val="007A94"/>
                </a:solidFill>
                <a:latin typeface="Verdana" panose="020B0604030504040204" pitchFamily="34" charset="0"/>
                <a:ea typeface="Verdana" panose="020B0604030504040204" pitchFamily="34" charset="0"/>
              </a:rPr>
              <a:t>SPIRIT 2</a:t>
            </a:r>
          </a:p>
        </p:txBody>
      </p:sp>
      <p:sp>
        <p:nvSpPr>
          <p:cNvPr id="52" name="Rectangle 51">
            <a:extLst>
              <a:ext uri="{FF2B5EF4-FFF2-40B4-BE49-F238E27FC236}">
                <a16:creationId xmlns:a16="http://schemas.microsoft.com/office/drawing/2014/main" id="{454CC82E-CB81-2C24-6789-1ED7866DA163}"/>
              </a:ext>
            </a:extLst>
          </p:cNvPr>
          <p:cNvSpPr/>
          <p:nvPr/>
        </p:nvSpPr>
        <p:spPr>
          <a:xfrm>
            <a:off x="3562371" y="4426354"/>
            <a:ext cx="1009630"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sp>
        <p:nvSpPr>
          <p:cNvPr id="53" name="Rectangle 52">
            <a:extLst>
              <a:ext uri="{FF2B5EF4-FFF2-40B4-BE49-F238E27FC236}">
                <a16:creationId xmlns:a16="http://schemas.microsoft.com/office/drawing/2014/main" id="{52184AB7-AF86-E324-5889-2F8CC5F76680}"/>
              </a:ext>
            </a:extLst>
          </p:cNvPr>
          <p:cNvSpPr/>
          <p:nvPr/>
        </p:nvSpPr>
        <p:spPr>
          <a:xfrm>
            <a:off x="7434567" y="4440581"/>
            <a:ext cx="1009630"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grpSp>
        <p:nvGrpSpPr>
          <p:cNvPr id="4" name="Group 3">
            <a:extLst>
              <a:ext uri="{FF2B5EF4-FFF2-40B4-BE49-F238E27FC236}">
                <a16:creationId xmlns:a16="http://schemas.microsoft.com/office/drawing/2014/main" id="{D5E07F93-452B-AB17-CB01-13D28DFAC10E}"/>
              </a:ext>
            </a:extLst>
          </p:cNvPr>
          <p:cNvGrpSpPr/>
          <p:nvPr/>
        </p:nvGrpSpPr>
        <p:grpSpPr>
          <a:xfrm>
            <a:off x="7751102" y="4915513"/>
            <a:ext cx="1176733" cy="415498"/>
            <a:chOff x="13190279" y="-5445855"/>
            <a:chExt cx="1568926" cy="554013"/>
          </a:xfrm>
        </p:grpSpPr>
        <p:grpSp>
          <p:nvGrpSpPr>
            <p:cNvPr id="7" name="Group 6">
              <a:extLst>
                <a:ext uri="{FF2B5EF4-FFF2-40B4-BE49-F238E27FC236}">
                  <a16:creationId xmlns:a16="http://schemas.microsoft.com/office/drawing/2014/main" id="{B8180A69-21B4-B7A6-27D7-CFCB5F3742F0}"/>
                </a:ext>
              </a:extLst>
            </p:cNvPr>
            <p:cNvGrpSpPr/>
            <p:nvPr/>
          </p:nvGrpSpPr>
          <p:grpSpPr>
            <a:xfrm>
              <a:off x="13190279" y="-5445855"/>
              <a:ext cx="1568926" cy="554013"/>
              <a:chOff x="10632507" y="-9901"/>
              <a:chExt cx="1568926" cy="554013"/>
            </a:xfrm>
          </p:grpSpPr>
          <p:sp>
            <p:nvSpPr>
              <p:cNvPr id="10" name="object 36">
                <a:extLst>
                  <a:ext uri="{FF2B5EF4-FFF2-40B4-BE49-F238E27FC236}">
                    <a16:creationId xmlns:a16="http://schemas.microsoft.com/office/drawing/2014/main" id="{684D275B-4CAD-3D31-6AA9-3A8D662DACFB}"/>
                  </a:ext>
                </a:extLst>
              </p:cNvPr>
              <p:cNvSpPr/>
              <p:nvPr/>
            </p:nvSpPr>
            <p:spPr>
              <a:xfrm>
                <a:off x="10632507" y="119545"/>
                <a:ext cx="300355" cy="274320"/>
              </a:xfrm>
              <a:custGeom>
                <a:avLst/>
                <a:gdLst/>
                <a:ahLst/>
                <a:cxnLst/>
                <a:rect l="l" t="t" r="r" b="b"/>
                <a:pathLst>
                  <a:path w="300354" h="274320">
                    <a:moveTo>
                      <a:pt x="300227" y="137159"/>
                    </a:moveTo>
                    <a:lnTo>
                      <a:pt x="0" y="137159"/>
                    </a:lnTo>
                    <a:lnTo>
                      <a:pt x="150113" y="274319"/>
                    </a:lnTo>
                    <a:lnTo>
                      <a:pt x="300227" y="137159"/>
                    </a:lnTo>
                    <a:close/>
                  </a:path>
                  <a:path w="300354" h="274320">
                    <a:moveTo>
                      <a:pt x="225186" y="0"/>
                    </a:moveTo>
                    <a:lnTo>
                      <a:pt x="75072" y="0"/>
                    </a:lnTo>
                    <a:lnTo>
                      <a:pt x="75072" y="137159"/>
                    </a:lnTo>
                    <a:lnTo>
                      <a:pt x="225186" y="137159"/>
                    </a:lnTo>
                    <a:lnTo>
                      <a:pt x="225186" y="0"/>
                    </a:lnTo>
                    <a:close/>
                  </a:path>
                </a:pathLst>
              </a:custGeom>
              <a:solidFill>
                <a:srgbClr val="FFFFFF"/>
              </a:solidFill>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sz="825" dirty="0"/>
              </a:p>
            </p:txBody>
          </p:sp>
          <p:sp>
            <p:nvSpPr>
              <p:cNvPr id="11" name="object 38">
                <a:extLst>
                  <a:ext uri="{FF2B5EF4-FFF2-40B4-BE49-F238E27FC236}">
                    <a16:creationId xmlns:a16="http://schemas.microsoft.com/office/drawing/2014/main" id="{06D35D38-B339-575B-6276-1F762FFD84DE}"/>
                  </a:ext>
                </a:extLst>
              </p:cNvPr>
              <p:cNvSpPr txBox="1"/>
              <p:nvPr/>
            </p:nvSpPr>
            <p:spPr>
              <a:xfrm>
                <a:off x="11074943" y="-9901"/>
                <a:ext cx="1126490" cy="554013"/>
              </a:xfrm>
              <a:prstGeom prst="rect">
                <a:avLst/>
              </a:prstGeom>
            </p:spPr>
            <p:txBody>
              <a:bodyPr vert="horz"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525"/>
                <a:r>
                  <a:rPr sz="2250" b="1" baseline="-29166" dirty="0">
                    <a:solidFill>
                      <a:srgbClr val="FFFFFF"/>
                    </a:solidFill>
                    <a:latin typeface="Calibri"/>
                    <a:cs typeface="Calibri"/>
                  </a:rPr>
                  <a:t>=</a:t>
                </a:r>
                <a:r>
                  <a:rPr sz="2250" b="1" baseline="-29166" dirty="0">
                    <a:solidFill>
                      <a:srgbClr val="FFFFFF"/>
                    </a:solidFill>
                    <a:latin typeface="Times New Roman"/>
                    <a:cs typeface="Times New Roman"/>
                  </a:rPr>
                  <a:t> </a:t>
                </a:r>
                <a:r>
                  <a:rPr sz="2250" b="1" spc="-248" baseline="-29166" dirty="0">
                    <a:solidFill>
                      <a:srgbClr val="FFFFFF"/>
                    </a:solidFill>
                    <a:latin typeface="Times New Roman"/>
                    <a:cs typeface="Times New Roman"/>
                  </a:rPr>
                  <a:t> </a:t>
                </a:r>
                <a:r>
                  <a:rPr lang="fr-FR" sz="1200" b="1" spc="-11" dirty="0">
                    <a:solidFill>
                      <a:srgbClr val="FFFFFF"/>
                    </a:solidFill>
                    <a:latin typeface="Calibri"/>
                    <a:cs typeface="Calibri"/>
                  </a:rPr>
                  <a:t>amélioration</a:t>
                </a:r>
                <a:endParaRPr sz="1200" dirty="0">
                  <a:latin typeface="Calibri"/>
                  <a:cs typeface="Calibri"/>
                </a:endParaRPr>
              </a:p>
            </p:txBody>
          </p:sp>
        </p:grpSp>
        <p:sp>
          <p:nvSpPr>
            <p:cNvPr id="8" name="object 39">
              <a:extLst>
                <a:ext uri="{FF2B5EF4-FFF2-40B4-BE49-F238E27FC236}">
                  <a16:creationId xmlns:a16="http://schemas.microsoft.com/office/drawing/2014/main" id="{B3C015B4-0196-8BCB-824F-FE19820D35E3}"/>
                </a:ext>
              </a:extLst>
            </p:cNvPr>
            <p:cNvSpPr txBox="1"/>
            <p:nvPr/>
          </p:nvSpPr>
          <p:spPr>
            <a:xfrm>
              <a:off x="13818888" y="-5177121"/>
              <a:ext cx="836930" cy="246228"/>
            </a:xfrm>
            <a:prstGeom prst="rect">
              <a:avLst/>
            </a:prstGeom>
          </p:spPr>
          <p:txBody>
            <a:bodyPr vert="horz"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525"/>
              <a:r>
                <a:rPr sz="1200" b="1" spc="-4" dirty="0">
                  <a:solidFill>
                    <a:srgbClr val="FFFFFF"/>
                  </a:solidFill>
                  <a:latin typeface="Calibri"/>
                  <a:cs typeface="Calibri"/>
                </a:rPr>
                <a:t>i</a:t>
              </a:r>
              <a:r>
                <a:rPr sz="1200" b="1" spc="-11" dirty="0">
                  <a:solidFill>
                    <a:srgbClr val="FFFFFF"/>
                  </a:solidFill>
                  <a:latin typeface="Calibri"/>
                  <a:cs typeface="Calibri"/>
                </a:rPr>
                <a:t>mpr</a:t>
              </a:r>
              <a:r>
                <a:rPr sz="1200" b="1" spc="-4" dirty="0">
                  <a:solidFill>
                    <a:srgbClr val="FFFFFF"/>
                  </a:solidFill>
                  <a:latin typeface="Calibri"/>
                  <a:cs typeface="Calibri"/>
                </a:rPr>
                <a:t>o</a:t>
              </a:r>
              <a:r>
                <a:rPr sz="1200" b="1" spc="-8" dirty="0">
                  <a:solidFill>
                    <a:srgbClr val="FFFFFF"/>
                  </a:solidFill>
                  <a:latin typeface="Calibri"/>
                  <a:cs typeface="Calibri"/>
                </a:rPr>
                <a:t>ved</a:t>
              </a:r>
              <a:endParaRPr sz="1200" dirty="0">
                <a:latin typeface="Calibri"/>
                <a:cs typeface="Calibri"/>
              </a:endParaRPr>
            </a:p>
          </p:txBody>
        </p:sp>
      </p:grpSp>
      <p:grpSp>
        <p:nvGrpSpPr>
          <p:cNvPr id="20" name="Group 19">
            <a:extLst>
              <a:ext uri="{FF2B5EF4-FFF2-40B4-BE49-F238E27FC236}">
                <a16:creationId xmlns:a16="http://schemas.microsoft.com/office/drawing/2014/main" id="{F854A0E8-250F-0796-C79B-93A5A0C7937E}"/>
              </a:ext>
            </a:extLst>
          </p:cNvPr>
          <p:cNvGrpSpPr/>
          <p:nvPr/>
        </p:nvGrpSpPr>
        <p:grpSpPr>
          <a:xfrm>
            <a:off x="1247763" y="2018704"/>
            <a:ext cx="7246799" cy="466094"/>
            <a:chOff x="1596534" y="2337444"/>
            <a:chExt cx="9662398" cy="621459"/>
          </a:xfrm>
        </p:grpSpPr>
        <p:sp>
          <p:nvSpPr>
            <p:cNvPr id="14" name="TextBox 13">
              <a:extLst>
                <a:ext uri="{FF2B5EF4-FFF2-40B4-BE49-F238E27FC236}">
                  <a16:creationId xmlns:a16="http://schemas.microsoft.com/office/drawing/2014/main" id="{09548C9B-E0AC-393F-D688-2A11ED41B302}"/>
                </a:ext>
              </a:extLst>
            </p:cNvPr>
            <p:cNvSpPr txBox="1"/>
            <p:nvPr/>
          </p:nvSpPr>
          <p:spPr>
            <a:xfrm>
              <a:off x="1596534" y="2337444"/>
              <a:ext cx="4490752" cy="615554"/>
            </a:xfrm>
            <a:prstGeom prst="rect">
              <a:avLst/>
            </a:prstGeom>
            <a:solidFill>
              <a:srgbClr val="EA7125"/>
            </a:solidFill>
          </p:spPr>
          <p:txBody>
            <a:bodyPr wrap="square">
              <a:spAutoFit/>
            </a:bodyPr>
            <a:lstStyle/>
            <a:p>
              <a:r>
                <a:rPr lang="en-US" sz="1200" b="1" dirty="0" err="1">
                  <a:solidFill>
                    <a:schemeClr val="bg1"/>
                  </a:solidFill>
                </a:rPr>
                <a:t>Réduction</a:t>
              </a:r>
              <a:r>
                <a:rPr lang="en-US" sz="1200" b="1" dirty="0">
                  <a:solidFill>
                    <a:schemeClr val="bg1"/>
                  </a:solidFill>
                </a:rPr>
                <a:t> de 73% entre inclusion (score 7,3) et S24 (score 1,8)</a:t>
              </a:r>
              <a:endParaRPr lang="en-GB" sz="1200" dirty="0">
                <a:solidFill>
                  <a:schemeClr val="bg1"/>
                </a:solidFill>
              </a:endParaRPr>
            </a:p>
          </p:txBody>
        </p:sp>
        <p:sp>
          <p:nvSpPr>
            <p:cNvPr id="16" name="TextBox 15">
              <a:extLst>
                <a:ext uri="{FF2B5EF4-FFF2-40B4-BE49-F238E27FC236}">
                  <a16:creationId xmlns:a16="http://schemas.microsoft.com/office/drawing/2014/main" id="{A57B7375-C2CE-D2BA-0597-18F1DFDE16A6}"/>
                </a:ext>
              </a:extLst>
            </p:cNvPr>
            <p:cNvSpPr txBox="1"/>
            <p:nvPr/>
          </p:nvSpPr>
          <p:spPr>
            <a:xfrm>
              <a:off x="7268229" y="2343349"/>
              <a:ext cx="3990703" cy="615554"/>
            </a:xfrm>
            <a:prstGeom prst="rect">
              <a:avLst/>
            </a:prstGeom>
            <a:solidFill>
              <a:srgbClr val="EA7125"/>
            </a:solidFill>
          </p:spPr>
          <p:txBody>
            <a:bodyPr wrap="square">
              <a:spAutoFit/>
            </a:bodyPr>
            <a:lstStyle/>
            <a:p>
              <a:r>
                <a:rPr lang="en-US" sz="1200" b="1" dirty="0" err="1">
                  <a:solidFill>
                    <a:schemeClr val="bg1"/>
                  </a:solidFill>
                </a:rPr>
                <a:t>Réduction</a:t>
              </a:r>
              <a:r>
                <a:rPr lang="en-US" sz="1200" b="1" dirty="0">
                  <a:solidFill>
                    <a:schemeClr val="bg1"/>
                  </a:solidFill>
                </a:rPr>
                <a:t> de 75% entre inclusion (score 7,2) et S24 (score 1,7)</a:t>
              </a:r>
              <a:endParaRPr lang="en-GB" sz="1200" dirty="0">
                <a:solidFill>
                  <a:schemeClr val="bg1"/>
                </a:solidFill>
              </a:endParaRPr>
            </a:p>
          </p:txBody>
        </p:sp>
      </p:grpSp>
      <p:grpSp>
        <p:nvGrpSpPr>
          <p:cNvPr id="57" name="Group 56">
            <a:extLst>
              <a:ext uri="{FF2B5EF4-FFF2-40B4-BE49-F238E27FC236}">
                <a16:creationId xmlns:a16="http://schemas.microsoft.com/office/drawing/2014/main" id="{3CBAAE7F-FBF6-8B5B-E442-2537EB878BD3}"/>
              </a:ext>
            </a:extLst>
          </p:cNvPr>
          <p:cNvGrpSpPr/>
          <p:nvPr/>
        </p:nvGrpSpPr>
        <p:grpSpPr>
          <a:xfrm>
            <a:off x="998414" y="3145648"/>
            <a:ext cx="3617413" cy="715013"/>
            <a:chOff x="1331219" y="3051198"/>
            <a:chExt cx="4611108" cy="953350"/>
          </a:xfrm>
        </p:grpSpPr>
        <p:cxnSp>
          <p:nvCxnSpPr>
            <p:cNvPr id="13" name="Straight Connector 12">
              <a:extLst>
                <a:ext uri="{FF2B5EF4-FFF2-40B4-BE49-F238E27FC236}">
                  <a16:creationId xmlns:a16="http://schemas.microsoft.com/office/drawing/2014/main" id="{AFED8033-C160-D909-405B-426043AF6C83}"/>
                </a:ext>
              </a:extLst>
            </p:cNvPr>
            <p:cNvCxnSpPr>
              <a:cxnSpLocks/>
            </p:cNvCxnSpPr>
            <p:nvPr/>
          </p:nvCxnSpPr>
          <p:spPr>
            <a:xfrm>
              <a:off x="1423336" y="3051198"/>
              <a:ext cx="4518991" cy="13253"/>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E22848-97D5-62B3-8F89-0837F536D317}"/>
                </a:ext>
              </a:extLst>
            </p:cNvPr>
            <p:cNvCxnSpPr>
              <a:cxnSpLocks/>
            </p:cNvCxnSpPr>
            <p:nvPr/>
          </p:nvCxnSpPr>
          <p:spPr>
            <a:xfrm>
              <a:off x="1331219" y="3991295"/>
              <a:ext cx="4611108" cy="13253"/>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DAB86F8-6252-6E89-A216-16747675360B}"/>
              </a:ext>
            </a:extLst>
          </p:cNvPr>
          <p:cNvGrpSpPr/>
          <p:nvPr/>
        </p:nvGrpSpPr>
        <p:grpSpPr>
          <a:xfrm>
            <a:off x="4569548" y="2515578"/>
            <a:ext cx="266247" cy="2173361"/>
            <a:chOff x="6092705" y="2211104"/>
            <a:chExt cx="354995" cy="2897814"/>
          </a:xfrm>
        </p:grpSpPr>
        <p:sp>
          <p:nvSpPr>
            <p:cNvPr id="23" name="TextBox 1">
              <a:extLst>
                <a:ext uri="{FF2B5EF4-FFF2-40B4-BE49-F238E27FC236}">
                  <a16:creationId xmlns:a16="http://schemas.microsoft.com/office/drawing/2014/main" id="{63564DB6-6370-8E0D-E8F0-67B02877E840}"/>
                </a:ext>
              </a:extLst>
            </p:cNvPr>
            <p:cNvSpPr txBox="1"/>
            <p:nvPr/>
          </p:nvSpPr>
          <p:spPr>
            <a:xfrm rot="16200000">
              <a:off x="5932574" y="2396158"/>
              <a:ext cx="700179"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Sévère</a:t>
              </a:r>
              <a:endParaRPr lang="en-GB" sz="900" b="1" i="1" dirty="0"/>
            </a:p>
          </p:txBody>
        </p:sp>
        <p:sp>
          <p:nvSpPr>
            <p:cNvPr id="21" name="TextBox 1">
              <a:extLst>
                <a:ext uri="{FF2B5EF4-FFF2-40B4-BE49-F238E27FC236}">
                  <a16:creationId xmlns:a16="http://schemas.microsoft.com/office/drawing/2014/main" id="{63564DB6-6370-8E0D-E8F0-67B02877E840}"/>
                </a:ext>
              </a:extLst>
            </p:cNvPr>
            <p:cNvSpPr txBox="1"/>
            <p:nvPr/>
          </p:nvSpPr>
          <p:spPr>
            <a:xfrm rot="16200000">
              <a:off x="5804965" y="3449427"/>
              <a:ext cx="912140"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Modérée</a:t>
              </a:r>
              <a:endParaRPr lang="en-GB" sz="900" b="1" i="1" dirty="0"/>
            </a:p>
          </p:txBody>
        </p:sp>
        <p:sp>
          <p:nvSpPr>
            <p:cNvPr id="25" name="TextBox 1">
              <a:extLst>
                <a:ext uri="{FF2B5EF4-FFF2-40B4-BE49-F238E27FC236}">
                  <a16:creationId xmlns:a16="http://schemas.microsoft.com/office/drawing/2014/main" id="{A2C7D1AA-D38D-4563-89F2-2D4751804AB5}"/>
                </a:ext>
              </a:extLst>
            </p:cNvPr>
            <p:cNvSpPr txBox="1"/>
            <p:nvPr/>
          </p:nvSpPr>
          <p:spPr>
            <a:xfrm rot="16200000">
              <a:off x="5801671" y="4487812"/>
              <a:ext cx="912140"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Légère</a:t>
              </a:r>
              <a:endParaRPr lang="en-GB" sz="900" b="1" i="1" dirty="0"/>
            </a:p>
          </p:txBody>
        </p:sp>
      </p:grpSp>
      <p:grpSp>
        <p:nvGrpSpPr>
          <p:cNvPr id="58" name="Group 57">
            <a:extLst>
              <a:ext uri="{FF2B5EF4-FFF2-40B4-BE49-F238E27FC236}">
                <a16:creationId xmlns:a16="http://schemas.microsoft.com/office/drawing/2014/main" id="{BC6181F9-BE0C-8E67-AAD8-31E73CC0DC45}"/>
              </a:ext>
            </a:extLst>
          </p:cNvPr>
          <p:cNvGrpSpPr/>
          <p:nvPr/>
        </p:nvGrpSpPr>
        <p:grpSpPr>
          <a:xfrm>
            <a:off x="5254196" y="3149419"/>
            <a:ext cx="3458331" cy="711242"/>
            <a:chOff x="1331219" y="3056225"/>
            <a:chExt cx="4611108" cy="948323"/>
          </a:xfrm>
        </p:grpSpPr>
        <p:cxnSp>
          <p:nvCxnSpPr>
            <p:cNvPr id="59" name="Straight Connector 58">
              <a:extLst>
                <a:ext uri="{FF2B5EF4-FFF2-40B4-BE49-F238E27FC236}">
                  <a16:creationId xmlns:a16="http://schemas.microsoft.com/office/drawing/2014/main" id="{896F72FD-2E43-60E3-A5C8-CF56E804796D}"/>
                </a:ext>
              </a:extLst>
            </p:cNvPr>
            <p:cNvCxnSpPr>
              <a:cxnSpLocks/>
            </p:cNvCxnSpPr>
            <p:nvPr/>
          </p:nvCxnSpPr>
          <p:spPr>
            <a:xfrm>
              <a:off x="1382712" y="3056225"/>
              <a:ext cx="4518991" cy="13253"/>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7CDB07-8282-2A4A-ED85-944BF14F574F}"/>
                </a:ext>
              </a:extLst>
            </p:cNvPr>
            <p:cNvCxnSpPr>
              <a:cxnSpLocks/>
            </p:cNvCxnSpPr>
            <p:nvPr/>
          </p:nvCxnSpPr>
          <p:spPr>
            <a:xfrm>
              <a:off x="1331219" y="3991295"/>
              <a:ext cx="4611108" cy="13253"/>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4A83412A-E00B-EE6A-5B41-FED8EB661FBB}"/>
              </a:ext>
            </a:extLst>
          </p:cNvPr>
          <p:cNvGrpSpPr/>
          <p:nvPr/>
        </p:nvGrpSpPr>
        <p:grpSpPr>
          <a:xfrm>
            <a:off x="8676251" y="2461713"/>
            <a:ext cx="250026" cy="2231012"/>
            <a:chOff x="6092705" y="2134236"/>
            <a:chExt cx="333367" cy="2974682"/>
          </a:xfrm>
        </p:grpSpPr>
        <p:sp>
          <p:nvSpPr>
            <p:cNvPr id="64" name="TextBox 1">
              <a:extLst>
                <a:ext uri="{FF2B5EF4-FFF2-40B4-BE49-F238E27FC236}">
                  <a16:creationId xmlns:a16="http://schemas.microsoft.com/office/drawing/2014/main" id="{DEDB889D-9A9A-76CF-99A7-309A39D9657A}"/>
                </a:ext>
              </a:extLst>
            </p:cNvPr>
            <p:cNvSpPr txBox="1"/>
            <p:nvPr/>
          </p:nvSpPr>
          <p:spPr>
            <a:xfrm rot="16200000">
              <a:off x="5872512" y="2357724"/>
              <a:ext cx="777047"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Sévère</a:t>
              </a:r>
              <a:endParaRPr lang="en-GB" sz="900" b="1" i="1" dirty="0"/>
            </a:p>
          </p:txBody>
        </p:sp>
        <p:sp>
          <p:nvSpPr>
            <p:cNvPr id="65" name="TextBox 1">
              <a:extLst>
                <a:ext uri="{FF2B5EF4-FFF2-40B4-BE49-F238E27FC236}">
                  <a16:creationId xmlns:a16="http://schemas.microsoft.com/office/drawing/2014/main" id="{6AEE9531-42BD-4520-CAAD-D63B053DCA5E}"/>
                </a:ext>
              </a:extLst>
            </p:cNvPr>
            <p:cNvSpPr txBox="1"/>
            <p:nvPr/>
          </p:nvSpPr>
          <p:spPr>
            <a:xfrm rot="16200000">
              <a:off x="5804965" y="3449427"/>
              <a:ext cx="912140"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Modérée</a:t>
              </a:r>
              <a:endParaRPr lang="en-GB" sz="900" b="1" i="1" dirty="0"/>
            </a:p>
          </p:txBody>
        </p:sp>
        <p:sp>
          <p:nvSpPr>
            <p:cNvPr id="66" name="TextBox 1">
              <a:extLst>
                <a:ext uri="{FF2B5EF4-FFF2-40B4-BE49-F238E27FC236}">
                  <a16:creationId xmlns:a16="http://schemas.microsoft.com/office/drawing/2014/main" id="{D6886812-49AD-5ABB-8460-914AAE5CE0AA}"/>
                </a:ext>
              </a:extLst>
            </p:cNvPr>
            <p:cNvSpPr txBox="1"/>
            <p:nvPr/>
          </p:nvSpPr>
          <p:spPr>
            <a:xfrm rot="16200000">
              <a:off x="5801671" y="4487812"/>
              <a:ext cx="912140"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Légère</a:t>
              </a:r>
              <a:endParaRPr lang="en-GB" sz="900" b="1" i="1" dirty="0"/>
            </a:p>
          </p:txBody>
        </p:sp>
      </p:grpSp>
      <p:graphicFrame>
        <p:nvGraphicFramePr>
          <p:cNvPr id="3" name="Chart 2">
            <a:extLst>
              <a:ext uri="{FF2B5EF4-FFF2-40B4-BE49-F238E27FC236}">
                <a16:creationId xmlns:a16="http://schemas.microsoft.com/office/drawing/2014/main" id="{54B008A3-7E58-AF85-A964-C9E708DF8187}"/>
              </a:ext>
            </a:extLst>
          </p:cNvPr>
          <p:cNvGraphicFramePr/>
          <p:nvPr>
            <p:custDataLst>
              <p:tags r:id="rId3"/>
            </p:custDataLst>
          </p:nvPr>
        </p:nvGraphicFramePr>
        <p:xfrm>
          <a:off x="4913945" y="2403512"/>
          <a:ext cx="4185329" cy="2621825"/>
        </p:xfrm>
        <a:graphic>
          <a:graphicData uri="http://schemas.openxmlformats.org/drawingml/2006/chart">
            <c:chart xmlns:c="http://schemas.openxmlformats.org/drawingml/2006/chart" xmlns:r="http://schemas.openxmlformats.org/officeDocument/2006/relationships" r:id="rId7"/>
          </a:graphicData>
        </a:graphic>
      </p:graphicFrame>
      <p:grpSp>
        <p:nvGrpSpPr>
          <p:cNvPr id="35" name="Group 1">
            <a:extLst>
              <a:ext uri="{FF2B5EF4-FFF2-40B4-BE49-F238E27FC236}">
                <a16:creationId xmlns:a16="http://schemas.microsoft.com/office/drawing/2014/main" id="{814B4F97-BADF-D1AD-318C-1535D51752D2}"/>
              </a:ext>
            </a:extLst>
          </p:cNvPr>
          <p:cNvGrpSpPr/>
          <p:nvPr/>
        </p:nvGrpSpPr>
        <p:grpSpPr>
          <a:xfrm>
            <a:off x="2602347" y="5112215"/>
            <a:ext cx="5161985" cy="280062"/>
            <a:chOff x="2637929" y="5971601"/>
            <a:chExt cx="6882646" cy="373415"/>
          </a:xfrm>
        </p:grpSpPr>
        <p:sp>
          <p:nvSpPr>
            <p:cNvPr id="36" name="TextBox 16">
              <a:extLst>
                <a:ext uri="{FF2B5EF4-FFF2-40B4-BE49-F238E27FC236}">
                  <a16:creationId xmlns:a16="http://schemas.microsoft.com/office/drawing/2014/main" id="{BD92A46C-39EF-750A-0D57-D4AC5F41ECB0}"/>
                </a:ext>
              </a:extLst>
            </p:cNvPr>
            <p:cNvSpPr txBox="1"/>
            <p:nvPr/>
          </p:nvSpPr>
          <p:spPr>
            <a:xfrm>
              <a:off x="5025073" y="5975684"/>
              <a:ext cx="141085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a:t>
              </a:r>
            </a:p>
          </p:txBody>
        </p:sp>
        <p:sp>
          <p:nvSpPr>
            <p:cNvPr id="37" name="TextBox 22">
              <a:extLst>
                <a:ext uri="{FF2B5EF4-FFF2-40B4-BE49-F238E27FC236}">
                  <a16:creationId xmlns:a16="http://schemas.microsoft.com/office/drawing/2014/main" id="{7A7ADBDE-C5C3-282C-932C-489C97ED5886}"/>
                </a:ext>
              </a:extLst>
            </p:cNvPr>
            <p:cNvSpPr txBox="1"/>
            <p:nvPr/>
          </p:nvSpPr>
          <p:spPr>
            <a:xfrm>
              <a:off x="7018465" y="5972224"/>
              <a:ext cx="2502110"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 </a:t>
              </a:r>
              <a:r>
                <a:rPr lang="en-US" sz="1200" dirty="0" err="1">
                  <a:latin typeface="Open Sans" panose="020B0606030504020204" pitchFamily="34" charset="0"/>
                  <a:ea typeface="Open Sans" panose="020B0606030504020204" pitchFamily="34" charset="0"/>
                  <a:cs typeface="Open Sans" panose="020B0606030504020204" pitchFamily="34" charset="0"/>
                </a:rPr>
                <a:t>retardé</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8" name="Group 23">
              <a:extLst>
                <a:ext uri="{FF2B5EF4-FFF2-40B4-BE49-F238E27FC236}">
                  <a16:creationId xmlns:a16="http://schemas.microsoft.com/office/drawing/2014/main" id="{71ED245D-AF17-6B90-2843-FD3F3BCF570B}"/>
                </a:ext>
              </a:extLst>
            </p:cNvPr>
            <p:cNvGrpSpPr/>
            <p:nvPr/>
          </p:nvGrpSpPr>
          <p:grpSpPr>
            <a:xfrm>
              <a:off x="2637929" y="6074996"/>
              <a:ext cx="428859" cy="108000"/>
              <a:chOff x="3181472" y="6042911"/>
              <a:chExt cx="428859" cy="108000"/>
            </a:xfrm>
          </p:grpSpPr>
          <p:cxnSp>
            <p:nvCxnSpPr>
              <p:cNvPr id="46" name="Straight Connector 24">
                <a:extLst>
                  <a:ext uri="{FF2B5EF4-FFF2-40B4-BE49-F238E27FC236}">
                    <a16:creationId xmlns:a16="http://schemas.microsoft.com/office/drawing/2014/main" id="{22C10A92-D55E-49CE-5DBB-E55A9110E99A}"/>
                  </a:ext>
                </a:extLst>
              </p:cNvPr>
              <p:cNvCxnSpPr/>
              <p:nvPr/>
            </p:nvCxnSpPr>
            <p:spPr>
              <a:xfrm>
                <a:off x="3181472" y="6096911"/>
                <a:ext cx="428859" cy="0"/>
              </a:xfrm>
              <a:prstGeom prst="line">
                <a:avLst/>
              </a:prstGeom>
              <a:ln w="28575">
                <a:solidFill>
                  <a:srgbClr val="768692"/>
                </a:solidFill>
              </a:ln>
              <a:effectLst/>
            </p:spPr>
            <p:style>
              <a:lnRef idx="2">
                <a:schemeClr val="accent1"/>
              </a:lnRef>
              <a:fillRef idx="0">
                <a:schemeClr val="accent1"/>
              </a:fillRef>
              <a:effectRef idx="1">
                <a:schemeClr val="accent1"/>
              </a:effectRef>
              <a:fontRef idx="minor">
                <a:schemeClr val="tx1"/>
              </a:fontRef>
            </p:style>
          </p:cxnSp>
          <p:sp>
            <p:nvSpPr>
              <p:cNvPr id="54" name="Oval 25">
                <a:extLst>
                  <a:ext uri="{FF2B5EF4-FFF2-40B4-BE49-F238E27FC236}">
                    <a16:creationId xmlns:a16="http://schemas.microsoft.com/office/drawing/2014/main" id="{D526DB61-146B-AC9E-ABA7-77E99112A107}"/>
                  </a:ext>
                </a:extLst>
              </p:cNvPr>
              <p:cNvSpPr/>
              <p:nvPr/>
            </p:nvSpPr>
            <p:spPr>
              <a:xfrm>
                <a:off x="3341901" y="6042911"/>
                <a:ext cx="108000" cy="108000"/>
              </a:xfrm>
              <a:prstGeom prst="ellipse">
                <a:avLst/>
              </a:prstGeom>
              <a:solidFill>
                <a:srgbClr val="768692"/>
              </a:solidFill>
              <a:ln>
                <a:solidFill>
                  <a:srgbClr val="7686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39" name="Group 26">
              <a:extLst>
                <a:ext uri="{FF2B5EF4-FFF2-40B4-BE49-F238E27FC236}">
                  <a16:creationId xmlns:a16="http://schemas.microsoft.com/office/drawing/2014/main" id="{13A9DD21-91AC-B23B-042D-88BDE75B6EB5}"/>
                </a:ext>
              </a:extLst>
            </p:cNvPr>
            <p:cNvGrpSpPr/>
            <p:nvPr/>
          </p:nvGrpSpPr>
          <p:grpSpPr>
            <a:xfrm>
              <a:off x="4538138" y="6079078"/>
              <a:ext cx="428859" cy="108000"/>
              <a:chOff x="4083306" y="6046993"/>
              <a:chExt cx="428859" cy="108000"/>
            </a:xfrm>
          </p:grpSpPr>
          <p:cxnSp>
            <p:nvCxnSpPr>
              <p:cNvPr id="44" name="Straight Connector 27">
                <a:extLst>
                  <a:ext uri="{FF2B5EF4-FFF2-40B4-BE49-F238E27FC236}">
                    <a16:creationId xmlns:a16="http://schemas.microsoft.com/office/drawing/2014/main" id="{3F62A282-AC59-0CD4-DD9D-9E823389A76C}"/>
                  </a:ext>
                </a:extLst>
              </p:cNvPr>
              <p:cNvCxnSpPr/>
              <p:nvPr/>
            </p:nvCxnSpPr>
            <p:spPr>
              <a:xfrm>
                <a:off x="4083306" y="6100993"/>
                <a:ext cx="428859" cy="0"/>
              </a:xfrm>
              <a:prstGeom prst="line">
                <a:avLst/>
              </a:prstGeom>
              <a:ln w="28575">
                <a:solidFill>
                  <a:srgbClr val="EA7125"/>
                </a:solidFill>
              </a:ln>
              <a:effectLst/>
            </p:spPr>
            <p:style>
              <a:lnRef idx="2">
                <a:schemeClr val="accent1"/>
              </a:lnRef>
              <a:fillRef idx="0">
                <a:schemeClr val="accent1"/>
              </a:fillRef>
              <a:effectRef idx="1">
                <a:schemeClr val="accent1"/>
              </a:effectRef>
              <a:fontRef idx="minor">
                <a:schemeClr val="tx1"/>
              </a:fontRef>
            </p:style>
          </p:cxnSp>
          <p:sp>
            <p:nvSpPr>
              <p:cNvPr id="45" name="Oval 28">
                <a:extLst>
                  <a:ext uri="{FF2B5EF4-FFF2-40B4-BE49-F238E27FC236}">
                    <a16:creationId xmlns:a16="http://schemas.microsoft.com/office/drawing/2014/main" id="{3CAEA55C-F9F1-92D1-778D-98F1C5CA09A6}"/>
                  </a:ext>
                </a:extLst>
              </p:cNvPr>
              <p:cNvSpPr/>
              <p:nvPr/>
            </p:nvSpPr>
            <p:spPr>
              <a:xfrm>
                <a:off x="4243735" y="6046993"/>
                <a:ext cx="108000" cy="108000"/>
              </a:xfrm>
              <a:prstGeom prst="ellipse">
                <a:avLst/>
              </a:prstGeom>
              <a:solidFill>
                <a:srgbClr val="EA7125"/>
              </a:solidFill>
              <a:ln>
                <a:solidFill>
                  <a:srgbClr val="EA71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40" name="Group 29">
              <a:extLst>
                <a:ext uri="{FF2B5EF4-FFF2-40B4-BE49-F238E27FC236}">
                  <a16:creationId xmlns:a16="http://schemas.microsoft.com/office/drawing/2014/main" id="{2385F7AB-A507-E9D0-8E51-2D7304735A04}"/>
                </a:ext>
              </a:extLst>
            </p:cNvPr>
            <p:cNvGrpSpPr/>
            <p:nvPr/>
          </p:nvGrpSpPr>
          <p:grpSpPr>
            <a:xfrm>
              <a:off x="6561370" y="6079078"/>
              <a:ext cx="428859" cy="108000"/>
              <a:chOff x="4083306" y="6046993"/>
              <a:chExt cx="428859" cy="108000"/>
            </a:xfrm>
          </p:grpSpPr>
          <p:cxnSp>
            <p:nvCxnSpPr>
              <p:cNvPr id="42" name="Straight Connector 30">
                <a:extLst>
                  <a:ext uri="{FF2B5EF4-FFF2-40B4-BE49-F238E27FC236}">
                    <a16:creationId xmlns:a16="http://schemas.microsoft.com/office/drawing/2014/main" id="{7EAAC1E2-1594-F767-E3BE-F326CF3811F1}"/>
                  </a:ext>
                </a:extLst>
              </p:cNvPr>
              <p:cNvCxnSpPr/>
              <p:nvPr/>
            </p:nvCxnSpPr>
            <p:spPr>
              <a:xfrm>
                <a:off x="4083306" y="6100993"/>
                <a:ext cx="428859" cy="0"/>
              </a:xfrm>
              <a:prstGeom prst="line">
                <a:avLst/>
              </a:prstGeom>
              <a:ln w="28575">
                <a:solidFill>
                  <a:srgbClr val="00778B"/>
                </a:solidFill>
              </a:ln>
              <a:effectLst/>
            </p:spPr>
            <p:style>
              <a:lnRef idx="2">
                <a:schemeClr val="accent1"/>
              </a:lnRef>
              <a:fillRef idx="0">
                <a:schemeClr val="accent1"/>
              </a:fillRef>
              <a:effectRef idx="1">
                <a:schemeClr val="accent1"/>
              </a:effectRef>
              <a:fontRef idx="minor">
                <a:schemeClr val="tx1"/>
              </a:fontRef>
            </p:style>
          </p:cxnSp>
          <p:sp>
            <p:nvSpPr>
              <p:cNvPr id="43" name="Oval 31">
                <a:extLst>
                  <a:ext uri="{FF2B5EF4-FFF2-40B4-BE49-F238E27FC236}">
                    <a16:creationId xmlns:a16="http://schemas.microsoft.com/office/drawing/2014/main" id="{47E4004F-1A14-5CD2-8ACA-D4FE749AB62C}"/>
                  </a:ext>
                </a:extLst>
              </p:cNvPr>
              <p:cNvSpPr/>
              <p:nvPr/>
            </p:nvSpPr>
            <p:spPr>
              <a:xfrm>
                <a:off x="4243735" y="6046993"/>
                <a:ext cx="108000" cy="108000"/>
              </a:xfrm>
              <a:prstGeom prst="ellipse">
                <a:avLst/>
              </a:prstGeom>
              <a:solidFill>
                <a:srgbClr val="00778B"/>
              </a:solidFill>
              <a:ln>
                <a:solidFill>
                  <a:srgbClr val="0077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sp>
          <p:nvSpPr>
            <p:cNvPr id="41" name="TextBox 16">
              <a:extLst>
                <a:ext uri="{FF2B5EF4-FFF2-40B4-BE49-F238E27FC236}">
                  <a16:creationId xmlns:a16="http://schemas.microsoft.com/office/drawing/2014/main" id="{7AB98D2E-0EBD-661F-7BFC-E11911F3E36C}"/>
                </a:ext>
              </a:extLst>
            </p:cNvPr>
            <p:cNvSpPr txBox="1"/>
            <p:nvPr/>
          </p:nvSpPr>
          <p:spPr>
            <a:xfrm>
              <a:off x="3163792" y="5971601"/>
              <a:ext cx="2690798"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Placebo</a:t>
              </a:r>
            </a:p>
          </p:txBody>
        </p:sp>
      </p:grpSp>
      <p:sp>
        <p:nvSpPr>
          <p:cNvPr id="55" name="Footer Placeholder 2">
            <a:extLst>
              <a:ext uri="{FF2B5EF4-FFF2-40B4-BE49-F238E27FC236}">
                <a16:creationId xmlns:a16="http://schemas.microsoft.com/office/drawing/2014/main" id="{FE139124-0604-1938-F205-5E7709F8F9A2}"/>
              </a:ext>
            </a:extLst>
          </p:cNvPr>
          <p:cNvSpPr txBox="1">
            <a:spLocks/>
          </p:cNvSpPr>
          <p:nvPr/>
        </p:nvSpPr>
        <p:spPr>
          <a:xfrm>
            <a:off x="779440" y="5207051"/>
            <a:ext cx="7803000" cy="505247"/>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75" dirty="0">
                <a:solidFill>
                  <a:prstClr val="white">
                    <a:lumMod val="50000"/>
                  </a:prstClr>
                </a:solidFill>
                <a:latin typeface="Open Sans"/>
              </a:rPr>
              <a:t>Giudice LC, et al. Lancet. 2022;399; </a:t>
            </a:r>
          </a:p>
        </p:txBody>
      </p:sp>
      <p:sp>
        <p:nvSpPr>
          <p:cNvPr id="56" name="Teardrop 2">
            <a:extLst>
              <a:ext uri="{FF2B5EF4-FFF2-40B4-BE49-F238E27FC236}">
                <a16:creationId xmlns:a16="http://schemas.microsoft.com/office/drawing/2014/main" id="{1CBFE174-FB0B-FD37-FA61-9A6F0C6BA0BF}"/>
              </a:ext>
            </a:extLst>
          </p:cNvPr>
          <p:cNvSpPr>
            <a:spLocks noChangeAspect="1"/>
          </p:cNvSpPr>
          <p:nvPr/>
        </p:nvSpPr>
        <p:spPr>
          <a:xfrm>
            <a:off x="8501332"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35434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CCE9FE-0C9D-41F8-28AF-B05B068CFE36}"/>
              </a:ext>
            </a:extLst>
          </p:cNvPr>
          <p:cNvSpPr txBox="1"/>
          <p:nvPr/>
        </p:nvSpPr>
        <p:spPr>
          <a:xfrm>
            <a:off x="554861" y="910943"/>
            <a:ext cx="7828328" cy="415498"/>
          </a:xfrm>
          <a:prstGeom prst="rect">
            <a:avLst/>
          </a:prstGeom>
          <a:noFill/>
        </p:spPr>
        <p:txBody>
          <a:bodyPr wrap="square" rtlCol="0">
            <a:spAutoFit/>
          </a:bodyPr>
          <a:lstStyle/>
          <a:p>
            <a:r>
              <a:rPr lang="fr-FR" sz="2100" dirty="0">
                <a:solidFill>
                  <a:schemeClr val="bg2">
                    <a:lumMod val="25000"/>
                  </a:schemeClr>
                </a:solidFill>
                <a:latin typeface="+mj-lt"/>
                <a:ea typeface="+mj-ea"/>
                <a:cs typeface="+mj-cs"/>
              </a:rPr>
              <a:t>Amélioration des dysménorrhées à S24 qui perdure à S52 et S104</a:t>
            </a:r>
          </a:p>
        </p:txBody>
      </p:sp>
      <p:sp>
        <p:nvSpPr>
          <p:cNvPr id="91" name="ZoneTexte 90">
            <a:extLst>
              <a:ext uri="{FF2B5EF4-FFF2-40B4-BE49-F238E27FC236}">
                <a16:creationId xmlns:a16="http://schemas.microsoft.com/office/drawing/2014/main" id="{F2453E31-D075-B735-A0DA-8A3E17B6E60C}"/>
              </a:ext>
            </a:extLst>
          </p:cNvPr>
          <p:cNvSpPr txBox="1"/>
          <p:nvPr/>
        </p:nvSpPr>
        <p:spPr>
          <a:xfrm>
            <a:off x="492712" y="1874239"/>
            <a:ext cx="8308388" cy="646331"/>
          </a:xfrm>
          <a:prstGeom prst="rect">
            <a:avLst/>
          </a:prstGeom>
          <a:noFill/>
        </p:spPr>
        <p:txBody>
          <a:bodyPr wrap="square">
            <a:spAutoFit/>
          </a:bodyPr>
          <a:lstStyle/>
          <a:p>
            <a:pPr marL="215990" indent="-215990" defTabSz="514325">
              <a:spcBef>
                <a:spcPts val="1200"/>
              </a:spcBef>
              <a:buBlip>
                <a:blip r:embed="rId2"/>
              </a:buBlip>
            </a:pPr>
            <a:r>
              <a:rPr lang="fr-FR" dirty="0">
                <a:solidFill>
                  <a:schemeClr val="accent1"/>
                </a:solidFill>
              </a:rPr>
              <a:t>%  de patientes avec une réduction moyenne du score NRS ≥ 2,8 pour la dysménorrhée sans augmentation de l'utilisation d'analgésiques</a:t>
            </a:r>
          </a:p>
        </p:txBody>
      </p:sp>
      <p:graphicFrame>
        <p:nvGraphicFramePr>
          <p:cNvPr id="93" name="Chart 1">
            <a:extLst>
              <a:ext uri="{FF2B5EF4-FFF2-40B4-BE49-F238E27FC236}">
                <a16:creationId xmlns:a16="http://schemas.microsoft.com/office/drawing/2014/main" id="{15F08AB2-8DC5-4CEF-E8B5-A8C134B3C7E2}"/>
              </a:ext>
            </a:extLst>
          </p:cNvPr>
          <p:cNvGraphicFramePr>
            <a:graphicFrameLocks/>
          </p:cNvGraphicFramePr>
          <p:nvPr/>
        </p:nvGraphicFramePr>
        <p:xfrm>
          <a:off x="703375" y="2471808"/>
          <a:ext cx="7762461" cy="2759669"/>
        </p:xfrm>
        <a:graphic>
          <a:graphicData uri="http://schemas.openxmlformats.org/drawingml/2006/chart">
            <c:chart xmlns:c="http://schemas.openxmlformats.org/drawingml/2006/chart" xmlns:r="http://schemas.openxmlformats.org/officeDocument/2006/relationships" r:id="rId3"/>
          </a:graphicData>
        </a:graphic>
      </p:graphicFrame>
      <p:grpSp>
        <p:nvGrpSpPr>
          <p:cNvPr id="94" name="Group 4">
            <a:extLst>
              <a:ext uri="{FF2B5EF4-FFF2-40B4-BE49-F238E27FC236}">
                <a16:creationId xmlns:a16="http://schemas.microsoft.com/office/drawing/2014/main" id="{6ECD5128-B1BF-4CFB-3D19-50D68144BEB4}"/>
              </a:ext>
            </a:extLst>
          </p:cNvPr>
          <p:cNvGrpSpPr/>
          <p:nvPr/>
        </p:nvGrpSpPr>
        <p:grpSpPr>
          <a:xfrm>
            <a:off x="882067" y="4924997"/>
            <a:ext cx="2057400" cy="469661"/>
            <a:chOff x="2128813" y="1451510"/>
            <a:chExt cx="2743200" cy="626214"/>
          </a:xfrm>
        </p:grpSpPr>
        <p:sp>
          <p:nvSpPr>
            <p:cNvPr id="95" name="TextBox 7">
              <a:extLst>
                <a:ext uri="{FF2B5EF4-FFF2-40B4-BE49-F238E27FC236}">
                  <a16:creationId xmlns:a16="http://schemas.microsoft.com/office/drawing/2014/main" id="{E1EADC9B-964D-B8CD-832B-360F1E7EC9BE}"/>
                </a:ext>
              </a:extLst>
            </p:cNvPr>
            <p:cNvSpPr txBox="1"/>
            <p:nvPr/>
          </p:nvSpPr>
          <p:spPr>
            <a:xfrm>
              <a:off x="2468106" y="1451510"/>
              <a:ext cx="2052165" cy="366250"/>
            </a:xfrm>
            <a:prstGeom prst="rect">
              <a:avLst/>
            </a:prstGeom>
            <a:noFill/>
          </p:spPr>
          <p:txBody>
            <a:bodyPr wrap="none" rtlCol="0">
              <a:noAutofit/>
            </a:bodyPr>
            <a:lstStyle/>
            <a:p>
              <a:pPr algn="ctr"/>
              <a:r>
                <a:rPr lang="en-US" sz="1350" b="1" dirty="0">
                  <a:solidFill>
                    <a:srgbClr val="007A94"/>
                  </a:solidFill>
                </a:rPr>
                <a:t>SPIRIT 1</a:t>
              </a:r>
            </a:p>
          </p:txBody>
        </p:sp>
        <p:sp>
          <p:nvSpPr>
            <p:cNvPr id="96" name="TextBox 11">
              <a:extLst>
                <a:ext uri="{FF2B5EF4-FFF2-40B4-BE49-F238E27FC236}">
                  <a16:creationId xmlns:a16="http://schemas.microsoft.com/office/drawing/2014/main" id="{F1F3E775-AFA2-F456-2969-83D0FB09E1D2}"/>
                </a:ext>
              </a:extLst>
            </p:cNvPr>
            <p:cNvSpPr txBox="1"/>
            <p:nvPr/>
          </p:nvSpPr>
          <p:spPr>
            <a:xfrm>
              <a:off x="2128813" y="1711474"/>
              <a:ext cx="2743200" cy="366250"/>
            </a:xfrm>
            <a:prstGeom prst="rect">
              <a:avLst/>
            </a:prstGeom>
            <a:noFill/>
          </p:spPr>
          <p:txBody>
            <a:bodyPr wrap="square" rtlCol="0">
              <a:noAutofit/>
            </a:bodyPr>
            <a:lstStyle/>
            <a:p>
              <a:pPr algn="ctr"/>
              <a:r>
                <a:rPr lang="en-US" sz="1200" b="1" dirty="0">
                  <a:solidFill>
                    <a:schemeClr val="accent1"/>
                  </a:solidFill>
                </a:rPr>
                <a:t>Sem 24</a:t>
              </a:r>
            </a:p>
          </p:txBody>
        </p:sp>
      </p:grpSp>
      <p:sp>
        <p:nvSpPr>
          <p:cNvPr id="97" name="TextBox 14">
            <a:extLst>
              <a:ext uri="{FF2B5EF4-FFF2-40B4-BE49-F238E27FC236}">
                <a16:creationId xmlns:a16="http://schemas.microsoft.com/office/drawing/2014/main" id="{80A76075-E3DD-D969-FD62-8302129202D7}"/>
              </a:ext>
            </a:extLst>
          </p:cNvPr>
          <p:cNvSpPr txBox="1"/>
          <p:nvPr/>
        </p:nvSpPr>
        <p:spPr>
          <a:xfrm rot="16200000">
            <a:off x="-414755" y="3446796"/>
            <a:ext cx="1612470" cy="415498"/>
          </a:xfrm>
          <a:prstGeom prst="rect">
            <a:avLst/>
          </a:prstGeom>
          <a:noFill/>
        </p:spPr>
        <p:txBody>
          <a:bodyPr wrap="square" rtlCol="0">
            <a:spAutoFit/>
          </a:bodyPr>
          <a:lstStyle/>
          <a:p>
            <a:pPr algn="ctr"/>
            <a:r>
              <a:rPr lang="en-US" sz="1050" b="1" dirty="0"/>
              <a:t>Proportion de </a:t>
            </a:r>
            <a:br>
              <a:rPr lang="en-US" sz="1050" b="1" dirty="0"/>
            </a:br>
            <a:r>
              <a:rPr lang="en-US" sz="1050" b="1" dirty="0" err="1">
                <a:solidFill>
                  <a:srgbClr val="FF0000"/>
                </a:solidFill>
              </a:rPr>
              <a:t>répondeuses</a:t>
            </a:r>
            <a:r>
              <a:rPr lang="en-US" sz="1050" b="1" dirty="0"/>
              <a:t> </a:t>
            </a:r>
            <a:r>
              <a:rPr lang="en-US" sz="1050" dirty="0"/>
              <a:t>%</a:t>
            </a:r>
          </a:p>
        </p:txBody>
      </p:sp>
      <p:grpSp>
        <p:nvGrpSpPr>
          <p:cNvPr id="98" name="Group 6">
            <a:extLst>
              <a:ext uri="{FF2B5EF4-FFF2-40B4-BE49-F238E27FC236}">
                <a16:creationId xmlns:a16="http://schemas.microsoft.com/office/drawing/2014/main" id="{A554E985-9280-A8F4-9E8D-320DD7E9E400}"/>
              </a:ext>
            </a:extLst>
          </p:cNvPr>
          <p:cNvGrpSpPr/>
          <p:nvPr/>
        </p:nvGrpSpPr>
        <p:grpSpPr>
          <a:xfrm>
            <a:off x="2770355" y="4922239"/>
            <a:ext cx="2057400" cy="472419"/>
            <a:chOff x="991918" y="1524955"/>
            <a:chExt cx="2743200" cy="629892"/>
          </a:xfrm>
        </p:grpSpPr>
        <p:sp>
          <p:nvSpPr>
            <p:cNvPr id="99" name="TextBox 8">
              <a:extLst>
                <a:ext uri="{FF2B5EF4-FFF2-40B4-BE49-F238E27FC236}">
                  <a16:creationId xmlns:a16="http://schemas.microsoft.com/office/drawing/2014/main" id="{9F1FA15A-1AD9-C7C0-9347-C05D88C88C53}"/>
                </a:ext>
              </a:extLst>
            </p:cNvPr>
            <p:cNvSpPr txBox="1"/>
            <p:nvPr/>
          </p:nvSpPr>
          <p:spPr>
            <a:xfrm>
              <a:off x="1337904" y="1524955"/>
              <a:ext cx="2052165" cy="366250"/>
            </a:xfrm>
            <a:prstGeom prst="rect">
              <a:avLst/>
            </a:prstGeom>
            <a:noFill/>
          </p:spPr>
          <p:txBody>
            <a:bodyPr wrap="none" rtlCol="0">
              <a:noAutofit/>
            </a:bodyPr>
            <a:lstStyle/>
            <a:p>
              <a:pPr algn="ctr"/>
              <a:r>
                <a:rPr lang="en-US" sz="1350" b="1" dirty="0">
                  <a:solidFill>
                    <a:srgbClr val="007A94"/>
                  </a:solidFill>
                </a:rPr>
                <a:t>SPIRIT 2</a:t>
              </a:r>
            </a:p>
          </p:txBody>
        </p:sp>
        <p:sp>
          <p:nvSpPr>
            <p:cNvPr id="100" name="TextBox 18">
              <a:extLst>
                <a:ext uri="{FF2B5EF4-FFF2-40B4-BE49-F238E27FC236}">
                  <a16:creationId xmlns:a16="http://schemas.microsoft.com/office/drawing/2014/main" id="{6A799E5A-3900-5B27-ADB4-2B1B6219F6F3}"/>
                </a:ext>
              </a:extLst>
            </p:cNvPr>
            <p:cNvSpPr txBox="1"/>
            <p:nvPr/>
          </p:nvSpPr>
          <p:spPr>
            <a:xfrm>
              <a:off x="991918" y="1788597"/>
              <a:ext cx="2743200" cy="366250"/>
            </a:xfrm>
            <a:prstGeom prst="rect">
              <a:avLst/>
            </a:prstGeom>
            <a:noFill/>
          </p:spPr>
          <p:txBody>
            <a:bodyPr wrap="square" rtlCol="0">
              <a:noAutofit/>
            </a:bodyPr>
            <a:lstStyle/>
            <a:p>
              <a:pPr algn="ctr"/>
              <a:r>
                <a:rPr lang="en-US" sz="1200" b="1" dirty="0">
                  <a:solidFill>
                    <a:schemeClr val="accent1"/>
                  </a:solidFill>
                </a:rPr>
                <a:t>Sem 24</a:t>
              </a:r>
            </a:p>
          </p:txBody>
        </p:sp>
      </p:grpSp>
      <p:grpSp>
        <p:nvGrpSpPr>
          <p:cNvPr id="101" name="Group 33">
            <a:extLst>
              <a:ext uri="{FF2B5EF4-FFF2-40B4-BE49-F238E27FC236}">
                <a16:creationId xmlns:a16="http://schemas.microsoft.com/office/drawing/2014/main" id="{4E47A9AD-25EA-130A-651B-C23DE9B154F1}"/>
              </a:ext>
            </a:extLst>
          </p:cNvPr>
          <p:cNvGrpSpPr/>
          <p:nvPr/>
        </p:nvGrpSpPr>
        <p:grpSpPr>
          <a:xfrm>
            <a:off x="4869097" y="4924998"/>
            <a:ext cx="3712426" cy="453341"/>
            <a:chOff x="1401554" y="1577715"/>
            <a:chExt cx="4949901" cy="604455"/>
          </a:xfrm>
        </p:grpSpPr>
        <p:sp>
          <p:nvSpPr>
            <p:cNvPr id="102" name="TextBox 34">
              <a:extLst>
                <a:ext uri="{FF2B5EF4-FFF2-40B4-BE49-F238E27FC236}">
                  <a16:creationId xmlns:a16="http://schemas.microsoft.com/office/drawing/2014/main" id="{6F7048C8-FB3E-3DDE-E225-FDC514C35A52}"/>
                </a:ext>
              </a:extLst>
            </p:cNvPr>
            <p:cNvSpPr txBox="1"/>
            <p:nvPr/>
          </p:nvSpPr>
          <p:spPr>
            <a:xfrm>
              <a:off x="2483661" y="1577715"/>
              <a:ext cx="2052165" cy="366250"/>
            </a:xfrm>
            <a:prstGeom prst="rect">
              <a:avLst/>
            </a:prstGeom>
            <a:noFill/>
          </p:spPr>
          <p:txBody>
            <a:bodyPr wrap="none" rtlCol="0">
              <a:noAutofit/>
            </a:bodyPr>
            <a:lstStyle/>
            <a:p>
              <a:pPr algn="ctr"/>
              <a:r>
                <a:rPr lang="en-US" sz="1350" b="1" dirty="0">
                  <a:solidFill>
                    <a:srgbClr val="007A94"/>
                  </a:solidFill>
                </a:rPr>
                <a:t>SPIRIT 3</a:t>
              </a:r>
            </a:p>
          </p:txBody>
        </p:sp>
        <p:sp>
          <p:nvSpPr>
            <p:cNvPr id="103" name="TextBox 35">
              <a:extLst>
                <a:ext uri="{FF2B5EF4-FFF2-40B4-BE49-F238E27FC236}">
                  <a16:creationId xmlns:a16="http://schemas.microsoft.com/office/drawing/2014/main" id="{7C7E0721-EC0F-1132-F0BA-DCD98F5BB051}"/>
                </a:ext>
              </a:extLst>
            </p:cNvPr>
            <p:cNvSpPr txBox="1"/>
            <p:nvPr/>
          </p:nvSpPr>
          <p:spPr>
            <a:xfrm>
              <a:off x="1401554" y="1815920"/>
              <a:ext cx="2052165" cy="366250"/>
            </a:xfrm>
            <a:prstGeom prst="rect">
              <a:avLst/>
            </a:prstGeom>
            <a:noFill/>
          </p:spPr>
          <p:txBody>
            <a:bodyPr wrap="none" rtlCol="0">
              <a:noAutofit/>
            </a:bodyPr>
            <a:lstStyle/>
            <a:p>
              <a:pPr algn="ctr"/>
              <a:r>
                <a:rPr lang="en-US" sz="1200" b="1" dirty="0">
                  <a:solidFill>
                    <a:schemeClr val="accent1"/>
                  </a:solidFill>
                </a:rPr>
                <a:t>Sem 52</a:t>
              </a:r>
            </a:p>
          </p:txBody>
        </p:sp>
        <p:sp>
          <p:nvSpPr>
            <p:cNvPr id="104" name="TextBox 36">
              <a:extLst>
                <a:ext uri="{FF2B5EF4-FFF2-40B4-BE49-F238E27FC236}">
                  <a16:creationId xmlns:a16="http://schemas.microsoft.com/office/drawing/2014/main" id="{845EB312-4D23-A001-7BBE-C95F7FE0B1D9}"/>
                </a:ext>
              </a:extLst>
            </p:cNvPr>
            <p:cNvSpPr txBox="1"/>
            <p:nvPr/>
          </p:nvSpPr>
          <p:spPr>
            <a:xfrm>
              <a:off x="3608255" y="1815920"/>
              <a:ext cx="2743200" cy="366250"/>
            </a:xfrm>
            <a:prstGeom prst="rect">
              <a:avLst/>
            </a:prstGeom>
            <a:noFill/>
          </p:spPr>
          <p:txBody>
            <a:bodyPr wrap="square" rtlCol="0">
              <a:noAutofit/>
            </a:bodyPr>
            <a:lstStyle/>
            <a:p>
              <a:pPr algn="ctr"/>
              <a:r>
                <a:rPr lang="en-US" sz="1200" b="1" dirty="0">
                  <a:solidFill>
                    <a:schemeClr val="accent1"/>
                  </a:solidFill>
                </a:rPr>
                <a:t>Sem 104</a:t>
              </a:r>
            </a:p>
          </p:txBody>
        </p:sp>
      </p:grpSp>
      <p:grpSp>
        <p:nvGrpSpPr>
          <p:cNvPr id="105" name="Group 37">
            <a:extLst>
              <a:ext uri="{FF2B5EF4-FFF2-40B4-BE49-F238E27FC236}">
                <a16:creationId xmlns:a16="http://schemas.microsoft.com/office/drawing/2014/main" id="{DCE0A1D3-C53C-DEAF-718B-1D937F7B77BF}"/>
              </a:ext>
            </a:extLst>
          </p:cNvPr>
          <p:cNvGrpSpPr/>
          <p:nvPr/>
        </p:nvGrpSpPr>
        <p:grpSpPr>
          <a:xfrm>
            <a:off x="2958004" y="5402957"/>
            <a:ext cx="4585235" cy="241563"/>
            <a:chOff x="2888191" y="5957293"/>
            <a:chExt cx="6113647" cy="322084"/>
          </a:xfrm>
        </p:grpSpPr>
        <p:sp>
          <p:nvSpPr>
            <p:cNvPr id="106" name="Rectangle 105">
              <a:extLst>
                <a:ext uri="{FF2B5EF4-FFF2-40B4-BE49-F238E27FC236}">
                  <a16:creationId xmlns:a16="http://schemas.microsoft.com/office/drawing/2014/main" id="{13E08B30-A8F4-8169-EE8F-2EE77EB3F1EC}"/>
                </a:ext>
              </a:extLst>
            </p:cNvPr>
            <p:cNvSpPr/>
            <p:nvPr/>
          </p:nvSpPr>
          <p:spPr>
            <a:xfrm>
              <a:off x="2888191" y="6050878"/>
              <a:ext cx="180000" cy="180000"/>
            </a:xfrm>
            <a:prstGeom prst="rect">
              <a:avLst/>
            </a:prstGeom>
            <a:solidFill>
              <a:srgbClr val="768692"/>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Rectangle 106">
              <a:extLst>
                <a:ext uri="{FF2B5EF4-FFF2-40B4-BE49-F238E27FC236}">
                  <a16:creationId xmlns:a16="http://schemas.microsoft.com/office/drawing/2014/main" id="{1EF8BA50-F7EE-9372-D651-BE1AA9EAC138}"/>
                </a:ext>
              </a:extLst>
            </p:cNvPr>
            <p:cNvSpPr/>
            <p:nvPr/>
          </p:nvSpPr>
          <p:spPr>
            <a:xfrm>
              <a:off x="4565580" y="6040030"/>
              <a:ext cx="180000" cy="180000"/>
            </a:xfrm>
            <a:prstGeom prst="rect">
              <a:avLst/>
            </a:prstGeom>
            <a:solidFill>
              <a:srgbClr val="EA7125"/>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8" name="TextBox 16">
              <a:extLst>
                <a:ext uri="{FF2B5EF4-FFF2-40B4-BE49-F238E27FC236}">
                  <a16:creationId xmlns:a16="http://schemas.microsoft.com/office/drawing/2014/main" id="{B0A5D0C2-6CBE-0DC1-671E-D4D2560129B3}"/>
                </a:ext>
              </a:extLst>
            </p:cNvPr>
            <p:cNvSpPr txBox="1"/>
            <p:nvPr/>
          </p:nvSpPr>
          <p:spPr>
            <a:xfrm>
              <a:off x="3163792" y="5971601"/>
              <a:ext cx="2690799"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Placebo</a:t>
              </a:r>
            </a:p>
          </p:txBody>
        </p:sp>
        <p:sp>
          <p:nvSpPr>
            <p:cNvPr id="109" name="TextBox 16">
              <a:extLst>
                <a:ext uri="{FF2B5EF4-FFF2-40B4-BE49-F238E27FC236}">
                  <a16:creationId xmlns:a16="http://schemas.microsoft.com/office/drawing/2014/main" id="{5AE71F17-4E73-FB89-3218-53BB10FEDA12}"/>
                </a:ext>
              </a:extLst>
            </p:cNvPr>
            <p:cNvSpPr txBox="1"/>
            <p:nvPr/>
          </p:nvSpPr>
          <p:spPr>
            <a:xfrm>
              <a:off x="4839616" y="5960753"/>
              <a:ext cx="1410857"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Relugolix</a:t>
              </a: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 TC</a:t>
              </a:r>
            </a:p>
          </p:txBody>
        </p:sp>
        <p:sp>
          <p:nvSpPr>
            <p:cNvPr id="110" name="Rectangle 109">
              <a:extLst>
                <a:ext uri="{FF2B5EF4-FFF2-40B4-BE49-F238E27FC236}">
                  <a16:creationId xmlns:a16="http://schemas.microsoft.com/office/drawing/2014/main" id="{909060F6-CA3D-9A4B-2071-CF4BFB5EB4F8}"/>
                </a:ext>
              </a:extLst>
            </p:cNvPr>
            <p:cNvSpPr/>
            <p:nvPr/>
          </p:nvSpPr>
          <p:spPr>
            <a:xfrm>
              <a:off x="6558972" y="6036570"/>
              <a:ext cx="180000" cy="180000"/>
            </a:xfrm>
            <a:prstGeom prst="rect">
              <a:avLst/>
            </a:prstGeom>
            <a:solidFill>
              <a:srgbClr val="00778B"/>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1" name="TextBox 43">
              <a:extLst>
                <a:ext uri="{FF2B5EF4-FFF2-40B4-BE49-F238E27FC236}">
                  <a16:creationId xmlns:a16="http://schemas.microsoft.com/office/drawing/2014/main" id="{1BAA6708-B179-25FF-6A29-E3BB8B9FDB1B}"/>
                </a:ext>
              </a:extLst>
            </p:cNvPr>
            <p:cNvSpPr txBox="1"/>
            <p:nvPr/>
          </p:nvSpPr>
          <p:spPr>
            <a:xfrm>
              <a:off x="6833007" y="5957293"/>
              <a:ext cx="2168831"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Relugolix</a:t>
              </a: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 TC </a:t>
              </a: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décalé</a:t>
              </a:r>
              <a:endPar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12" name="Rectangle 111">
            <a:extLst>
              <a:ext uri="{FF2B5EF4-FFF2-40B4-BE49-F238E27FC236}">
                <a16:creationId xmlns:a16="http://schemas.microsoft.com/office/drawing/2014/main" id="{F3E19B4F-2EC7-1643-6C3F-252395CCC012}"/>
              </a:ext>
            </a:extLst>
          </p:cNvPr>
          <p:cNvSpPr/>
          <p:nvPr/>
        </p:nvSpPr>
        <p:spPr>
          <a:xfrm>
            <a:off x="949835" y="2812363"/>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sp>
        <p:nvSpPr>
          <p:cNvPr id="113" name="Rectangle 112">
            <a:extLst>
              <a:ext uri="{FF2B5EF4-FFF2-40B4-BE49-F238E27FC236}">
                <a16:creationId xmlns:a16="http://schemas.microsoft.com/office/drawing/2014/main" id="{92C33017-6C46-52FB-8303-FCB526CB7140}"/>
              </a:ext>
            </a:extLst>
          </p:cNvPr>
          <p:cNvSpPr/>
          <p:nvPr/>
        </p:nvSpPr>
        <p:spPr>
          <a:xfrm>
            <a:off x="2958004" y="2824889"/>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sp>
        <p:nvSpPr>
          <p:cNvPr id="115" name="Rectangle 114">
            <a:extLst>
              <a:ext uri="{FF2B5EF4-FFF2-40B4-BE49-F238E27FC236}">
                <a16:creationId xmlns:a16="http://schemas.microsoft.com/office/drawing/2014/main" id="{3281DBC2-F27E-FF7E-D5C0-7EA6CCA1418B}"/>
              </a:ext>
            </a:extLst>
          </p:cNvPr>
          <p:cNvSpPr/>
          <p:nvPr/>
        </p:nvSpPr>
        <p:spPr>
          <a:xfrm>
            <a:off x="5040804" y="2385132"/>
            <a:ext cx="2966637" cy="384254"/>
          </a:xfrm>
          <a:prstGeom prst="rect">
            <a:avLst/>
          </a:prstGeom>
          <a:noFill/>
          <a:ln w="12700" cap="flat" cmpd="sng" algn="ctr">
            <a:noFill/>
            <a:prstDash val="solid"/>
            <a:miter lim="800000"/>
          </a:ln>
          <a:effectLst/>
        </p:spPr>
        <p:txBody>
          <a:bodyPr rtlCol="0" anchor="ctr"/>
          <a:lstStyle/>
          <a:p>
            <a:pPr algn="ctr">
              <a:defRPr/>
            </a:pPr>
            <a:r>
              <a:rPr lang="en-GB" sz="1050" b="1" kern="0" dirty="0" err="1">
                <a:solidFill>
                  <a:srgbClr val="394A59"/>
                </a:solidFill>
                <a:latin typeface="Open Sans"/>
                <a:cs typeface="Open Sans"/>
              </a:rPr>
              <a:t>Période</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d’extension</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toutes</a:t>
            </a:r>
            <a:r>
              <a:rPr lang="en-GB" sz="1050" b="1" kern="0" dirty="0">
                <a:solidFill>
                  <a:srgbClr val="394A59"/>
                </a:solidFill>
                <a:latin typeface="Open Sans"/>
                <a:cs typeface="Open Sans"/>
              </a:rPr>
              <a:t> les </a:t>
            </a:r>
            <a:r>
              <a:rPr lang="en-GB" sz="1050" b="1" kern="0" dirty="0" err="1">
                <a:solidFill>
                  <a:srgbClr val="394A59"/>
                </a:solidFill>
                <a:latin typeface="Open Sans"/>
                <a:cs typeface="Open Sans"/>
              </a:rPr>
              <a:t>patientes</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reçoivent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Relugolix</a:t>
            </a:r>
            <a:r>
              <a:rPr lang="en-GB" sz="1050" b="1" kern="0" dirty="0">
                <a:solidFill>
                  <a:srgbClr val="394A59"/>
                </a:solidFill>
                <a:latin typeface="Open Sans"/>
                <a:cs typeface="Open Sans"/>
              </a:rPr>
              <a:t> TC à </a:t>
            </a:r>
            <a:r>
              <a:rPr lang="en-GB" sz="1050" b="1" kern="0" dirty="0" err="1">
                <a:solidFill>
                  <a:srgbClr val="394A59"/>
                </a:solidFill>
                <a:latin typeface="Open Sans"/>
                <a:cs typeface="Open Sans"/>
              </a:rPr>
              <a:t>partir</a:t>
            </a:r>
            <a:r>
              <a:rPr lang="en-GB" sz="1050" b="1" kern="0" dirty="0">
                <a:solidFill>
                  <a:srgbClr val="394A59"/>
                </a:solidFill>
                <a:latin typeface="Open Sans"/>
                <a:cs typeface="Open Sans"/>
              </a:rPr>
              <a:t> de S24</a:t>
            </a:r>
          </a:p>
        </p:txBody>
      </p:sp>
      <p:sp>
        <p:nvSpPr>
          <p:cNvPr id="116" name="Text Placeholder 5">
            <a:extLst>
              <a:ext uri="{FF2B5EF4-FFF2-40B4-BE49-F238E27FC236}">
                <a16:creationId xmlns:a16="http://schemas.microsoft.com/office/drawing/2014/main" id="{B76F86E8-6DF3-DCBE-85CA-E01F2424FA70}"/>
              </a:ext>
            </a:extLst>
          </p:cNvPr>
          <p:cNvSpPr txBox="1">
            <a:spLocks/>
          </p:cNvSpPr>
          <p:nvPr/>
        </p:nvSpPr>
        <p:spPr>
          <a:xfrm>
            <a:off x="617011" y="5697387"/>
            <a:ext cx="7704029" cy="103420"/>
          </a:xfrm>
          <a:prstGeom prst="rect">
            <a:avLst/>
          </a:prstGeom>
        </p:spPr>
        <p:txBody>
          <a:bodyPr/>
          <a:lstStyle>
            <a:lvl1pPr marL="287986" indent="-287986" algn="l" defTabSz="685766" rtl="0" eaLnBrk="1" latinLnBrk="0" hangingPunct="1">
              <a:lnSpc>
                <a:spcPct val="100000"/>
              </a:lnSpc>
              <a:spcBef>
                <a:spcPts val="1600"/>
              </a:spcBef>
              <a:buFontTx/>
              <a:buBlip>
                <a:blip r:embed="rId2"/>
              </a:buBlip>
              <a:defRPr sz="1600" kern="1200">
                <a:solidFill>
                  <a:schemeClr val="accent1"/>
                </a:solidFill>
                <a:latin typeface="+mn-lt"/>
                <a:ea typeface="+mn-ea"/>
                <a:cs typeface="+mn-cs"/>
              </a:defRPr>
            </a:lvl1pPr>
            <a:lvl2pPr marL="287986" indent="0" algn="l" defTabSz="685766" rtl="0" eaLnBrk="1" latinLnBrk="0" hangingPunct="1">
              <a:lnSpc>
                <a:spcPct val="100000"/>
              </a:lnSpc>
              <a:spcBef>
                <a:spcPts val="0"/>
              </a:spcBef>
              <a:buFontTx/>
              <a:buNone/>
              <a:defRPr sz="1600" kern="1200">
                <a:solidFill>
                  <a:schemeClr val="tx2"/>
                </a:solidFill>
                <a:latin typeface="+mn-lt"/>
                <a:ea typeface="+mn-ea"/>
                <a:cs typeface="+mn-cs"/>
              </a:defRPr>
            </a:lvl2pPr>
            <a:lvl3pPr marL="431979" indent="-143992" algn="l" defTabSz="685766" rtl="0" eaLnBrk="1" latinLnBrk="0" hangingPunct="1">
              <a:lnSpc>
                <a:spcPct val="100000"/>
              </a:lnSpc>
              <a:spcBef>
                <a:spcPts val="533"/>
              </a:spcBef>
              <a:buFont typeface="Symbol" panose="05050102010706020507" pitchFamily="18" charset="2"/>
              <a:buChar char="·"/>
              <a:defRPr sz="1600" kern="1200">
                <a:solidFill>
                  <a:schemeClr val="tx2"/>
                </a:solidFill>
                <a:latin typeface="+mn-lt"/>
                <a:ea typeface="+mn-ea"/>
                <a:cs typeface="+mn-cs"/>
              </a:defRPr>
            </a:lvl3pPr>
            <a:lvl4pPr marL="575972" indent="-143992" algn="l" defTabSz="685766" rtl="0" eaLnBrk="1" latinLnBrk="0" hangingPunct="1">
              <a:lnSpc>
                <a:spcPct val="100000"/>
              </a:lnSpc>
              <a:spcBef>
                <a:spcPts val="0"/>
              </a:spcBef>
              <a:buFont typeface="Trebuchet MS" panose="020B0603020202020204" pitchFamily="34" charset="0"/>
              <a:buChar char="–"/>
              <a:defRPr sz="1333" kern="1200">
                <a:solidFill>
                  <a:schemeClr val="tx2"/>
                </a:solidFill>
                <a:latin typeface="+mn-lt"/>
                <a:ea typeface="+mn-ea"/>
                <a:cs typeface="+mn-cs"/>
              </a:defRPr>
            </a:lvl4pPr>
            <a:lvl5pPr marL="0" indent="0" algn="l" defTabSz="685766" rtl="0" eaLnBrk="1" latinLnBrk="0" hangingPunct="1">
              <a:lnSpc>
                <a:spcPct val="100000"/>
              </a:lnSpc>
              <a:spcBef>
                <a:spcPts val="0"/>
              </a:spcBef>
              <a:buFontTx/>
              <a:buNone/>
              <a:defRPr sz="1333" kern="1200">
                <a:solidFill>
                  <a:schemeClr val="tx2"/>
                </a:solidFill>
                <a:latin typeface="+mn-lt"/>
                <a:ea typeface="+mn-ea"/>
                <a:cs typeface="+mn-cs"/>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675" dirty="0"/>
              <a:t>CI = confidence interval; CT = combination therapy;  *p-value is comparing </a:t>
            </a:r>
            <a:r>
              <a:rPr lang="en-US" sz="675" dirty="0" err="1"/>
              <a:t>Relugolix</a:t>
            </a:r>
            <a:r>
              <a:rPr lang="en-US" sz="675" dirty="0"/>
              <a:t> CT vs placebo at Week 24 </a:t>
            </a:r>
            <a:r>
              <a:rPr lang="en-GB" sz="675" dirty="0"/>
              <a:t>with baseline score and the stratification factors (geographic region: North America vs. rest of world; years since surgical endometriosis diagnosis: &lt;5 years vs. ≥5 years) as covariates. </a:t>
            </a:r>
            <a:r>
              <a:rPr lang="en-US" sz="675" dirty="0"/>
              <a:t>Giudice LC, et al. </a:t>
            </a:r>
            <a:r>
              <a:rPr lang="en-US" sz="675" i="1" dirty="0"/>
              <a:t>Lancet. </a:t>
            </a:r>
            <a:r>
              <a:rPr lang="en-US" sz="675" dirty="0"/>
              <a:t>2022;399</a:t>
            </a:r>
            <a:r>
              <a:rPr lang="en-GB" sz="675" dirty="0"/>
              <a:t>; Becker et al. </a:t>
            </a:r>
            <a:r>
              <a:rPr lang="pt-BR" sz="675" dirty="0"/>
              <a:t>Hum Reprod. 2024 Mar 1;39(3):526-537</a:t>
            </a:r>
            <a:endParaRPr lang="en-US" sz="675" dirty="0"/>
          </a:p>
        </p:txBody>
      </p:sp>
      <p:sp>
        <p:nvSpPr>
          <p:cNvPr id="3" name="Teardrop 4">
            <a:extLst>
              <a:ext uri="{FF2B5EF4-FFF2-40B4-BE49-F238E27FC236}">
                <a16:creationId xmlns:a16="http://schemas.microsoft.com/office/drawing/2014/main" id="{F1445EA6-8327-3C1F-5956-053835C19B64}"/>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Tree>
    <p:extLst>
      <p:ext uri="{BB962C8B-B14F-4D97-AF65-F5344CB8AC3E}">
        <p14:creationId xmlns:p14="http://schemas.microsoft.com/office/powerpoint/2010/main" val="2114508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7CBFEB4-350A-4E13-B606-F1FA386FB850}"/>
              </a:ext>
            </a:extLst>
          </p:cNvPr>
          <p:cNvSpPr/>
          <p:nvPr/>
        </p:nvSpPr>
        <p:spPr>
          <a:xfrm>
            <a:off x="1364308" y="2490444"/>
            <a:ext cx="1639640" cy="2186264"/>
          </a:xfrm>
          <a:prstGeom prst="rect">
            <a:avLst/>
          </a:prstGeom>
          <a:solidFill>
            <a:sysClr val="window" lastClr="FFFFFF">
              <a:lumMod val="9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eaLnBrk="1" fontAlgn="auto" hangingPunct="1">
              <a:spcBef>
                <a:spcPts val="0"/>
              </a:spcBef>
              <a:spcAft>
                <a:spcPts val="0"/>
              </a:spcAft>
              <a:defRPr/>
            </a:pPr>
            <a:endParaRPr lang="en-US" sz="825" kern="0">
              <a:solidFill>
                <a:prstClr val="white"/>
              </a:solidFill>
              <a:latin typeface="Open Sans"/>
              <a:cs typeface="Open Sans"/>
            </a:endParaRPr>
          </a:p>
        </p:txBody>
      </p:sp>
      <p:sp>
        <p:nvSpPr>
          <p:cNvPr id="5" name="Title 4">
            <a:extLst>
              <a:ext uri="{FF2B5EF4-FFF2-40B4-BE49-F238E27FC236}">
                <a16:creationId xmlns:a16="http://schemas.microsoft.com/office/drawing/2014/main" id="{BAC8D0B4-790F-40E7-8160-EE623EF7F835}"/>
              </a:ext>
            </a:extLst>
          </p:cNvPr>
          <p:cNvSpPr>
            <a:spLocks noGrp="1"/>
          </p:cNvSpPr>
          <p:nvPr>
            <p:ph type="title"/>
          </p:nvPr>
        </p:nvSpPr>
        <p:spPr>
          <a:xfrm>
            <a:off x="682216" y="1121869"/>
            <a:ext cx="8284080" cy="383231"/>
          </a:xfrm>
        </p:spPr>
        <p:txBody>
          <a:bodyPr>
            <a:noAutofit/>
          </a:bodyPr>
          <a:lstStyle/>
          <a:p>
            <a:pPr defTabSz="685800"/>
            <a:r>
              <a:rPr lang="en-US" sz="2100" dirty="0" err="1"/>
              <a:t>Maintien</a:t>
            </a:r>
            <a:r>
              <a:rPr lang="en-US" sz="2100" dirty="0"/>
              <a:t> de la diminution des </a:t>
            </a:r>
            <a:r>
              <a:rPr lang="en-US" sz="2100" dirty="0" err="1"/>
              <a:t>dysménorhées</a:t>
            </a:r>
            <a:r>
              <a:rPr lang="en-US" sz="2100" dirty="0"/>
              <a:t> </a:t>
            </a:r>
            <a:r>
              <a:rPr lang="en-US" sz="2100" dirty="0" err="1"/>
              <a:t>jusqu’à</a:t>
            </a:r>
            <a:r>
              <a:rPr lang="en-US" sz="2100" dirty="0"/>
              <a:t> S104</a:t>
            </a:r>
            <a:endParaRPr lang="en-GB" sz="2100" dirty="0"/>
          </a:p>
        </p:txBody>
      </p:sp>
      <p:sp>
        <p:nvSpPr>
          <p:cNvPr id="54" name="Footer Placeholder 2">
            <a:extLst>
              <a:ext uri="{FF2B5EF4-FFF2-40B4-BE49-F238E27FC236}">
                <a16:creationId xmlns:a16="http://schemas.microsoft.com/office/drawing/2014/main" id="{64FF5583-FF20-4CA1-945D-F09D9B64CD3D}"/>
              </a:ext>
            </a:extLst>
          </p:cNvPr>
          <p:cNvSpPr txBox="1">
            <a:spLocks/>
          </p:cNvSpPr>
          <p:nvPr/>
        </p:nvSpPr>
        <p:spPr>
          <a:xfrm>
            <a:off x="779440" y="5207051"/>
            <a:ext cx="7803000" cy="505247"/>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75" dirty="0">
                <a:solidFill>
                  <a:prstClr val="white">
                    <a:lumMod val="50000"/>
                  </a:prstClr>
                </a:solidFill>
                <a:latin typeface="Open Sans"/>
              </a:rPr>
              <a:t>Giudice LC, et al. Lancet. 2022;399; </a:t>
            </a:r>
            <a:r>
              <a:rPr lang="en-GB" sz="675" dirty="0"/>
              <a:t>; Becker et al. </a:t>
            </a:r>
            <a:r>
              <a:rPr lang="pt-BR" sz="675" dirty="0"/>
              <a:t>Hum Reprod. 2024 Mar 1;39(3):526-537</a:t>
            </a:r>
            <a:endParaRPr lang="en-US" sz="675" dirty="0">
              <a:solidFill>
                <a:prstClr val="white">
                  <a:lumMod val="50000"/>
                </a:prstClr>
              </a:solidFill>
              <a:latin typeface="Open Sans"/>
            </a:endParaRPr>
          </a:p>
        </p:txBody>
      </p:sp>
      <p:grpSp>
        <p:nvGrpSpPr>
          <p:cNvPr id="2" name="Group 1">
            <a:extLst>
              <a:ext uri="{FF2B5EF4-FFF2-40B4-BE49-F238E27FC236}">
                <a16:creationId xmlns:a16="http://schemas.microsoft.com/office/drawing/2014/main" id="{76F4DA2D-0445-4BAF-AEC9-40CD176FC2C7}"/>
              </a:ext>
            </a:extLst>
          </p:cNvPr>
          <p:cNvGrpSpPr/>
          <p:nvPr/>
        </p:nvGrpSpPr>
        <p:grpSpPr>
          <a:xfrm>
            <a:off x="2589703" y="5122657"/>
            <a:ext cx="5161985" cy="280062"/>
            <a:chOff x="2637929" y="5971601"/>
            <a:chExt cx="6882646" cy="373415"/>
          </a:xfrm>
        </p:grpSpPr>
        <p:sp>
          <p:nvSpPr>
            <p:cNvPr id="21" name="TextBox 16">
              <a:extLst>
                <a:ext uri="{FF2B5EF4-FFF2-40B4-BE49-F238E27FC236}">
                  <a16:creationId xmlns:a16="http://schemas.microsoft.com/office/drawing/2014/main" id="{62EC9D14-9C6D-4095-801D-A6AE5F6342CA}"/>
                </a:ext>
              </a:extLst>
            </p:cNvPr>
            <p:cNvSpPr txBox="1"/>
            <p:nvPr/>
          </p:nvSpPr>
          <p:spPr>
            <a:xfrm>
              <a:off x="5025073" y="5975684"/>
              <a:ext cx="141085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a:t>
              </a:r>
            </a:p>
          </p:txBody>
        </p:sp>
        <p:sp>
          <p:nvSpPr>
            <p:cNvPr id="23" name="TextBox 22">
              <a:extLst>
                <a:ext uri="{FF2B5EF4-FFF2-40B4-BE49-F238E27FC236}">
                  <a16:creationId xmlns:a16="http://schemas.microsoft.com/office/drawing/2014/main" id="{B96D413C-332A-416C-87BA-C50BDD9B23F1}"/>
                </a:ext>
              </a:extLst>
            </p:cNvPr>
            <p:cNvSpPr txBox="1"/>
            <p:nvPr/>
          </p:nvSpPr>
          <p:spPr>
            <a:xfrm>
              <a:off x="7018465" y="5972224"/>
              <a:ext cx="2502110"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 </a:t>
              </a:r>
              <a:r>
                <a:rPr lang="en-US" sz="1200" dirty="0" err="1">
                  <a:latin typeface="Open Sans" panose="020B0606030504020204" pitchFamily="34" charset="0"/>
                  <a:ea typeface="Open Sans" panose="020B0606030504020204" pitchFamily="34" charset="0"/>
                  <a:cs typeface="Open Sans" panose="020B0606030504020204" pitchFamily="34" charset="0"/>
                </a:rPr>
                <a:t>retardé</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B37A7587-7BB4-4749-A3B8-0A5A7D71E1A0}"/>
                </a:ext>
              </a:extLst>
            </p:cNvPr>
            <p:cNvGrpSpPr/>
            <p:nvPr/>
          </p:nvGrpSpPr>
          <p:grpSpPr>
            <a:xfrm>
              <a:off x="2637929" y="6074996"/>
              <a:ext cx="428859" cy="108000"/>
              <a:chOff x="3181472" y="6042911"/>
              <a:chExt cx="428859" cy="108000"/>
            </a:xfrm>
          </p:grpSpPr>
          <p:cxnSp>
            <p:nvCxnSpPr>
              <p:cNvPr id="25" name="Straight Connector 24">
                <a:extLst>
                  <a:ext uri="{FF2B5EF4-FFF2-40B4-BE49-F238E27FC236}">
                    <a16:creationId xmlns:a16="http://schemas.microsoft.com/office/drawing/2014/main" id="{17F603D2-CF67-49CD-9498-5A4432ACDF06}"/>
                  </a:ext>
                </a:extLst>
              </p:cNvPr>
              <p:cNvCxnSpPr/>
              <p:nvPr/>
            </p:nvCxnSpPr>
            <p:spPr>
              <a:xfrm>
                <a:off x="3181472" y="6096911"/>
                <a:ext cx="428859" cy="0"/>
              </a:xfrm>
              <a:prstGeom prst="line">
                <a:avLst/>
              </a:prstGeom>
              <a:ln w="28575">
                <a:solidFill>
                  <a:srgbClr val="768692"/>
                </a:solidFill>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C0C52D29-F474-44D3-9E28-648E8279C43F}"/>
                  </a:ext>
                </a:extLst>
              </p:cNvPr>
              <p:cNvSpPr/>
              <p:nvPr/>
            </p:nvSpPr>
            <p:spPr>
              <a:xfrm>
                <a:off x="3341901" y="6042911"/>
                <a:ext cx="108000" cy="108000"/>
              </a:xfrm>
              <a:prstGeom prst="ellipse">
                <a:avLst/>
              </a:prstGeom>
              <a:solidFill>
                <a:srgbClr val="768692"/>
              </a:solidFill>
              <a:ln>
                <a:solidFill>
                  <a:srgbClr val="7686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27" name="Group 26">
              <a:extLst>
                <a:ext uri="{FF2B5EF4-FFF2-40B4-BE49-F238E27FC236}">
                  <a16:creationId xmlns:a16="http://schemas.microsoft.com/office/drawing/2014/main" id="{540824CE-9291-469B-92C7-F18F2BED1055}"/>
                </a:ext>
              </a:extLst>
            </p:cNvPr>
            <p:cNvGrpSpPr/>
            <p:nvPr/>
          </p:nvGrpSpPr>
          <p:grpSpPr>
            <a:xfrm>
              <a:off x="4538138" y="6079078"/>
              <a:ext cx="428859" cy="108000"/>
              <a:chOff x="4083306" y="6046993"/>
              <a:chExt cx="428859" cy="108000"/>
            </a:xfrm>
          </p:grpSpPr>
          <p:cxnSp>
            <p:nvCxnSpPr>
              <p:cNvPr id="28" name="Straight Connector 27">
                <a:extLst>
                  <a:ext uri="{FF2B5EF4-FFF2-40B4-BE49-F238E27FC236}">
                    <a16:creationId xmlns:a16="http://schemas.microsoft.com/office/drawing/2014/main" id="{BFA84193-4542-4280-B03A-5082BED5579C}"/>
                  </a:ext>
                </a:extLst>
              </p:cNvPr>
              <p:cNvCxnSpPr/>
              <p:nvPr/>
            </p:nvCxnSpPr>
            <p:spPr>
              <a:xfrm>
                <a:off x="4083306" y="6100993"/>
                <a:ext cx="428859" cy="0"/>
              </a:xfrm>
              <a:prstGeom prst="line">
                <a:avLst/>
              </a:prstGeom>
              <a:ln w="28575">
                <a:solidFill>
                  <a:srgbClr val="EA7125"/>
                </a:solidFill>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654C2BFC-686B-4582-B3AA-2253C79764BD}"/>
                  </a:ext>
                </a:extLst>
              </p:cNvPr>
              <p:cNvSpPr/>
              <p:nvPr/>
            </p:nvSpPr>
            <p:spPr>
              <a:xfrm>
                <a:off x="4243735" y="6046993"/>
                <a:ext cx="108000" cy="108000"/>
              </a:xfrm>
              <a:prstGeom prst="ellipse">
                <a:avLst/>
              </a:prstGeom>
              <a:solidFill>
                <a:srgbClr val="EA7125"/>
              </a:solidFill>
              <a:ln>
                <a:solidFill>
                  <a:srgbClr val="EA71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30" name="Group 29">
              <a:extLst>
                <a:ext uri="{FF2B5EF4-FFF2-40B4-BE49-F238E27FC236}">
                  <a16:creationId xmlns:a16="http://schemas.microsoft.com/office/drawing/2014/main" id="{BD4905B8-3FDC-49E1-9350-ABED983DD029}"/>
                </a:ext>
              </a:extLst>
            </p:cNvPr>
            <p:cNvGrpSpPr/>
            <p:nvPr/>
          </p:nvGrpSpPr>
          <p:grpSpPr>
            <a:xfrm>
              <a:off x="6561370" y="6079078"/>
              <a:ext cx="428859" cy="108000"/>
              <a:chOff x="4083306" y="6046993"/>
              <a:chExt cx="428859" cy="108000"/>
            </a:xfrm>
          </p:grpSpPr>
          <p:cxnSp>
            <p:nvCxnSpPr>
              <p:cNvPr id="31" name="Straight Connector 30">
                <a:extLst>
                  <a:ext uri="{FF2B5EF4-FFF2-40B4-BE49-F238E27FC236}">
                    <a16:creationId xmlns:a16="http://schemas.microsoft.com/office/drawing/2014/main" id="{84B1D792-5C23-4C06-8A87-A09E5AEB7E38}"/>
                  </a:ext>
                </a:extLst>
              </p:cNvPr>
              <p:cNvCxnSpPr/>
              <p:nvPr/>
            </p:nvCxnSpPr>
            <p:spPr>
              <a:xfrm>
                <a:off x="4083306" y="6100993"/>
                <a:ext cx="428859" cy="0"/>
              </a:xfrm>
              <a:prstGeom prst="line">
                <a:avLst/>
              </a:prstGeom>
              <a:ln w="28575">
                <a:solidFill>
                  <a:srgbClr val="00778B"/>
                </a:solidFill>
              </a:ln>
              <a:effectLst/>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F3A46CAD-BA0F-4405-845E-2B1D65EAA3FE}"/>
                  </a:ext>
                </a:extLst>
              </p:cNvPr>
              <p:cNvSpPr/>
              <p:nvPr/>
            </p:nvSpPr>
            <p:spPr>
              <a:xfrm>
                <a:off x="4243735" y="6046993"/>
                <a:ext cx="108000" cy="108000"/>
              </a:xfrm>
              <a:prstGeom prst="ellipse">
                <a:avLst/>
              </a:prstGeom>
              <a:solidFill>
                <a:srgbClr val="00778B"/>
              </a:solidFill>
              <a:ln>
                <a:solidFill>
                  <a:srgbClr val="0077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sp>
          <p:nvSpPr>
            <p:cNvPr id="33" name="TextBox 16">
              <a:extLst>
                <a:ext uri="{FF2B5EF4-FFF2-40B4-BE49-F238E27FC236}">
                  <a16:creationId xmlns:a16="http://schemas.microsoft.com/office/drawing/2014/main" id="{609F4508-9922-4A25-8A73-08795C5D1A5D}"/>
                </a:ext>
              </a:extLst>
            </p:cNvPr>
            <p:cNvSpPr txBox="1"/>
            <p:nvPr/>
          </p:nvSpPr>
          <p:spPr>
            <a:xfrm>
              <a:off x="3163792" y="5971601"/>
              <a:ext cx="2690798"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Placebo</a:t>
              </a:r>
            </a:p>
          </p:txBody>
        </p:sp>
      </p:grpSp>
      <p:graphicFrame>
        <p:nvGraphicFramePr>
          <p:cNvPr id="35" name="Chart 34">
            <a:extLst>
              <a:ext uri="{FF2B5EF4-FFF2-40B4-BE49-F238E27FC236}">
                <a16:creationId xmlns:a16="http://schemas.microsoft.com/office/drawing/2014/main" id="{7604897A-3AC1-4993-AE5D-0E63D1BFB2D9}"/>
              </a:ext>
            </a:extLst>
          </p:cNvPr>
          <p:cNvGraphicFramePr/>
          <p:nvPr/>
        </p:nvGraphicFramePr>
        <p:xfrm>
          <a:off x="875620" y="2303112"/>
          <a:ext cx="8076520" cy="2810341"/>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Box 39">
            <a:extLst>
              <a:ext uri="{FF2B5EF4-FFF2-40B4-BE49-F238E27FC236}">
                <a16:creationId xmlns:a16="http://schemas.microsoft.com/office/drawing/2014/main" id="{CA56A473-1DBB-44E5-83DB-CF3A85EE3FF9}"/>
              </a:ext>
            </a:extLst>
          </p:cNvPr>
          <p:cNvSpPr txBox="1"/>
          <p:nvPr/>
        </p:nvSpPr>
        <p:spPr>
          <a:xfrm rot="16200000">
            <a:off x="-723764" y="3406078"/>
            <a:ext cx="3124985" cy="405242"/>
          </a:xfrm>
          <a:prstGeom prst="rect">
            <a:avLst/>
          </a:prstGeom>
          <a:noFill/>
        </p:spPr>
        <p:txBody>
          <a:bodyPr wrap="square" lIns="0" tIns="0" rIns="0" bIns="0" rtlCol="0">
            <a:noAutofit/>
          </a:bodyPr>
          <a:lstStyle/>
          <a:p>
            <a:pPr algn="ctr" rtl="0">
              <a:defRPr sz="1600" b="0" i="0" u="none" strike="noStrike" kern="1200" baseline="0">
                <a:solidFill>
                  <a:srgbClr val="253746"/>
                </a:solidFill>
                <a:latin typeface="Open Sans" panose="020B0606030504020204" pitchFamily="34" charset="0"/>
                <a:ea typeface="Open Sans" panose="020B0606030504020204" pitchFamily="34" charset="0"/>
                <a:cs typeface="Open Sans" panose="020B0606030504020204" pitchFamily="34" charset="0"/>
              </a:defRPr>
            </a:pPr>
            <a:r>
              <a:rPr lang="en-US" sz="1200" dirty="0">
                <a:latin typeface="Open Sans" panose="020B0606030504020204" pitchFamily="34" charset="0"/>
                <a:ea typeface="Open Sans" panose="020B0606030504020204" pitchFamily="34" charset="0"/>
                <a:cs typeface="Open Sans" panose="020B0606030504020204" pitchFamily="34" charset="0"/>
              </a:rPr>
              <a:t>Score NRS de </a:t>
            </a:r>
            <a:r>
              <a:rPr lang="en-US" sz="1200" dirty="0" err="1">
                <a:latin typeface="Open Sans" panose="020B0606030504020204" pitchFamily="34" charset="0"/>
                <a:ea typeface="Open Sans" panose="020B0606030504020204" pitchFamily="34" charset="0"/>
                <a:cs typeface="Open Sans" panose="020B0606030504020204" pitchFamily="34" charset="0"/>
              </a:rPr>
              <a:t>dysménorhée</a:t>
            </a:r>
            <a:r>
              <a:rPr lang="en-US" sz="1200" dirty="0">
                <a:latin typeface="Open Sans" panose="020B0606030504020204" pitchFamily="34" charset="0"/>
                <a:ea typeface="Open Sans" panose="020B0606030504020204" pitchFamily="34" charset="0"/>
                <a:cs typeface="Open Sans" panose="020B0606030504020204" pitchFamily="34" charset="0"/>
              </a:rPr>
              <a:t> entre la </a:t>
            </a:r>
            <a:r>
              <a:rPr lang="en-US" sz="1200" dirty="0" err="1">
                <a:latin typeface="Open Sans" panose="020B0606030504020204" pitchFamily="34" charset="0"/>
                <a:ea typeface="Open Sans" panose="020B0606030504020204" pitchFamily="34" charset="0"/>
                <a:cs typeface="Open Sans" panose="020B0606030504020204" pitchFamily="34" charset="0"/>
              </a:rPr>
              <a:t>semaine</a:t>
            </a:r>
            <a:r>
              <a:rPr lang="en-US" sz="1200" dirty="0">
                <a:latin typeface="Open Sans" panose="020B0606030504020204" pitchFamily="34" charset="0"/>
                <a:ea typeface="Open Sans" panose="020B0606030504020204" pitchFamily="34" charset="0"/>
                <a:cs typeface="Open Sans" panose="020B0606030504020204" pitchFamily="34" charset="0"/>
              </a:rPr>
              <a:t> 24 et 104</a:t>
            </a:r>
          </a:p>
        </p:txBody>
      </p:sp>
      <p:sp>
        <p:nvSpPr>
          <p:cNvPr id="41" name="TextBox 40">
            <a:extLst>
              <a:ext uri="{FF2B5EF4-FFF2-40B4-BE49-F238E27FC236}">
                <a16:creationId xmlns:a16="http://schemas.microsoft.com/office/drawing/2014/main" id="{953BC388-9693-4408-A9CF-EB891BE0DCFE}"/>
              </a:ext>
            </a:extLst>
          </p:cNvPr>
          <p:cNvSpPr txBox="1"/>
          <p:nvPr/>
        </p:nvSpPr>
        <p:spPr>
          <a:xfrm>
            <a:off x="4539007" y="4849233"/>
            <a:ext cx="825473" cy="256554"/>
          </a:xfrm>
          <a:prstGeom prst="rect">
            <a:avLst/>
          </a:prstGeom>
          <a:noFill/>
        </p:spPr>
        <p:txBody>
          <a:bodyPr wrap="square" lIns="0" tIns="0" rIns="0" bIns="0" rtlCol="0">
            <a:noAutofit/>
          </a:bodyPr>
          <a:lstStyle/>
          <a:p>
            <a:pPr algn="ctr" rtl="0">
              <a:defRPr sz="1600" b="0" i="0" u="none" strike="noStrike" kern="1200" baseline="0">
                <a:solidFill>
                  <a:srgbClr val="253746"/>
                </a:solidFill>
                <a:latin typeface="Open Sans" panose="020B0606030504020204" pitchFamily="34" charset="0"/>
                <a:ea typeface="Open Sans" panose="020B0606030504020204" pitchFamily="34" charset="0"/>
                <a:cs typeface="Open Sans" panose="020B0606030504020204" pitchFamily="34" charset="0"/>
              </a:defRPr>
            </a:pPr>
            <a:r>
              <a:rPr lang="en-US" sz="1200" dirty="0" err="1">
                <a:latin typeface="Open Sans" panose="020B0606030504020204" pitchFamily="34" charset="0"/>
                <a:ea typeface="Open Sans" panose="020B0606030504020204" pitchFamily="34" charset="0"/>
                <a:cs typeface="Open Sans" panose="020B0606030504020204" pitchFamily="34" charset="0"/>
              </a:rPr>
              <a:t>Semaines</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D3C52286-0E29-4403-B959-1A85DC50FC97}"/>
              </a:ext>
            </a:extLst>
          </p:cNvPr>
          <p:cNvSpPr/>
          <p:nvPr/>
        </p:nvSpPr>
        <p:spPr>
          <a:xfrm>
            <a:off x="1199266" y="2094710"/>
            <a:ext cx="2090093" cy="253916"/>
          </a:xfrm>
          <a:prstGeom prst="rect">
            <a:avLst/>
          </a:prstGeom>
          <a:no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r>
              <a:rPr lang="en-GB" sz="1050" b="1" kern="0" dirty="0" err="1">
                <a:solidFill>
                  <a:srgbClr val="394A59"/>
                </a:solidFill>
                <a:latin typeface="Open Sans"/>
                <a:cs typeface="Open Sans"/>
              </a:rPr>
              <a:t>Traitement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randomisé</a:t>
            </a:r>
            <a:endParaRPr lang="en-GB" sz="1050" b="1" kern="0" dirty="0">
              <a:solidFill>
                <a:srgbClr val="394A59"/>
              </a:solidFill>
              <a:latin typeface="Open Sans"/>
              <a:cs typeface="Open Sans"/>
            </a:endParaRPr>
          </a:p>
        </p:txBody>
      </p:sp>
      <p:graphicFrame>
        <p:nvGraphicFramePr>
          <p:cNvPr id="46" name="Table 45">
            <a:extLst>
              <a:ext uri="{FF2B5EF4-FFF2-40B4-BE49-F238E27FC236}">
                <a16:creationId xmlns:a16="http://schemas.microsoft.com/office/drawing/2014/main" id="{7CCB200D-DAF4-4253-B87A-62C60B745F82}"/>
              </a:ext>
            </a:extLst>
          </p:cNvPr>
          <p:cNvGraphicFramePr>
            <a:graphicFrameLocks noGrp="1"/>
          </p:cNvGraphicFramePr>
          <p:nvPr/>
        </p:nvGraphicFramePr>
        <p:xfrm>
          <a:off x="1216756" y="4673371"/>
          <a:ext cx="7749540" cy="171224"/>
        </p:xfrm>
        <a:graphic>
          <a:graphicData uri="http://schemas.openxmlformats.org/drawingml/2006/table">
            <a:tbl>
              <a:tblPr/>
              <a:tblGrid>
                <a:gridCol w="274320">
                  <a:extLst>
                    <a:ext uri="{9D8B030D-6E8A-4147-A177-3AD203B41FA5}">
                      <a16:colId xmlns:a16="http://schemas.microsoft.com/office/drawing/2014/main" val="3021746881"/>
                    </a:ext>
                  </a:extLst>
                </a:gridCol>
                <a:gridCol w="274320">
                  <a:extLst>
                    <a:ext uri="{9D8B030D-6E8A-4147-A177-3AD203B41FA5}">
                      <a16:colId xmlns:a16="http://schemas.microsoft.com/office/drawing/2014/main" val="3253337108"/>
                    </a:ext>
                  </a:extLst>
                </a:gridCol>
                <a:gridCol w="274320">
                  <a:extLst>
                    <a:ext uri="{9D8B030D-6E8A-4147-A177-3AD203B41FA5}">
                      <a16:colId xmlns:a16="http://schemas.microsoft.com/office/drawing/2014/main" val="2415767191"/>
                    </a:ext>
                  </a:extLst>
                </a:gridCol>
                <a:gridCol w="274320">
                  <a:extLst>
                    <a:ext uri="{9D8B030D-6E8A-4147-A177-3AD203B41FA5}">
                      <a16:colId xmlns:a16="http://schemas.microsoft.com/office/drawing/2014/main" val="3347259098"/>
                    </a:ext>
                  </a:extLst>
                </a:gridCol>
                <a:gridCol w="274320">
                  <a:extLst>
                    <a:ext uri="{9D8B030D-6E8A-4147-A177-3AD203B41FA5}">
                      <a16:colId xmlns:a16="http://schemas.microsoft.com/office/drawing/2014/main" val="222112439"/>
                    </a:ext>
                  </a:extLst>
                </a:gridCol>
                <a:gridCol w="274320">
                  <a:extLst>
                    <a:ext uri="{9D8B030D-6E8A-4147-A177-3AD203B41FA5}">
                      <a16:colId xmlns:a16="http://schemas.microsoft.com/office/drawing/2014/main" val="2046321270"/>
                    </a:ext>
                  </a:extLst>
                </a:gridCol>
                <a:gridCol w="274320">
                  <a:extLst>
                    <a:ext uri="{9D8B030D-6E8A-4147-A177-3AD203B41FA5}">
                      <a16:colId xmlns:a16="http://schemas.microsoft.com/office/drawing/2014/main" val="626317589"/>
                    </a:ext>
                  </a:extLst>
                </a:gridCol>
                <a:gridCol w="274320">
                  <a:extLst>
                    <a:ext uri="{9D8B030D-6E8A-4147-A177-3AD203B41FA5}">
                      <a16:colId xmlns:a16="http://schemas.microsoft.com/office/drawing/2014/main" val="1843870510"/>
                    </a:ext>
                  </a:extLst>
                </a:gridCol>
                <a:gridCol w="274320">
                  <a:extLst>
                    <a:ext uri="{9D8B030D-6E8A-4147-A177-3AD203B41FA5}">
                      <a16:colId xmlns:a16="http://schemas.microsoft.com/office/drawing/2014/main" val="2208682134"/>
                    </a:ext>
                  </a:extLst>
                </a:gridCol>
                <a:gridCol w="274320">
                  <a:extLst>
                    <a:ext uri="{9D8B030D-6E8A-4147-A177-3AD203B41FA5}">
                      <a16:colId xmlns:a16="http://schemas.microsoft.com/office/drawing/2014/main" val="1359862464"/>
                    </a:ext>
                  </a:extLst>
                </a:gridCol>
                <a:gridCol w="274320">
                  <a:extLst>
                    <a:ext uri="{9D8B030D-6E8A-4147-A177-3AD203B41FA5}">
                      <a16:colId xmlns:a16="http://schemas.microsoft.com/office/drawing/2014/main" val="3536454835"/>
                    </a:ext>
                  </a:extLst>
                </a:gridCol>
                <a:gridCol w="274320">
                  <a:extLst>
                    <a:ext uri="{9D8B030D-6E8A-4147-A177-3AD203B41FA5}">
                      <a16:colId xmlns:a16="http://schemas.microsoft.com/office/drawing/2014/main" val="2156953409"/>
                    </a:ext>
                  </a:extLst>
                </a:gridCol>
                <a:gridCol w="274320">
                  <a:extLst>
                    <a:ext uri="{9D8B030D-6E8A-4147-A177-3AD203B41FA5}">
                      <a16:colId xmlns:a16="http://schemas.microsoft.com/office/drawing/2014/main" val="2305177486"/>
                    </a:ext>
                  </a:extLst>
                </a:gridCol>
                <a:gridCol w="274320">
                  <a:extLst>
                    <a:ext uri="{9D8B030D-6E8A-4147-A177-3AD203B41FA5}">
                      <a16:colId xmlns:a16="http://schemas.microsoft.com/office/drawing/2014/main" val="693468238"/>
                    </a:ext>
                  </a:extLst>
                </a:gridCol>
                <a:gridCol w="617220">
                  <a:extLst>
                    <a:ext uri="{9D8B030D-6E8A-4147-A177-3AD203B41FA5}">
                      <a16:colId xmlns:a16="http://schemas.microsoft.com/office/drawing/2014/main" val="489347483"/>
                    </a:ext>
                  </a:extLst>
                </a:gridCol>
                <a:gridCol w="274320">
                  <a:extLst>
                    <a:ext uri="{9D8B030D-6E8A-4147-A177-3AD203B41FA5}">
                      <a16:colId xmlns:a16="http://schemas.microsoft.com/office/drawing/2014/main" val="28388891"/>
                    </a:ext>
                  </a:extLst>
                </a:gridCol>
                <a:gridCol w="617220">
                  <a:extLst>
                    <a:ext uri="{9D8B030D-6E8A-4147-A177-3AD203B41FA5}">
                      <a16:colId xmlns:a16="http://schemas.microsoft.com/office/drawing/2014/main" val="4154290675"/>
                    </a:ext>
                  </a:extLst>
                </a:gridCol>
                <a:gridCol w="274320">
                  <a:extLst>
                    <a:ext uri="{9D8B030D-6E8A-4147-A177-3AD203B41FA5}">
                      <a16:colId xmlns:a16="http://schemas.microsoft.com/office/drawing/2014/main" val="2098173856"/>
                    </a:ext>
                  </a:extLst>
                </a:gridCol>
                <a:gridCol w="617220">
                  <a:extLst>
                    <a:ext uri="{9D8B030D-6E8A-4147-A177-3AD203B41FA5}">
                      <a16:colId xmlns:a16="http://schemas.microsoft.com/office/drawing/2014/main" val="1646324620"/>
                    </a:ext>
                  </a:extLst>
                </a:gridCol>
                <a:gridCol w="274320">
                  <a:extLst>
                    <a:ext uri="{9D8B030D-6E8A-4147-A177-3AD203B41FA5}">
                      <a16:colId xmlns:a16="http://schemas.microsoft.com/office/drawing/2014/main" val="2354551245"/>
                    </a:ext>
                  </a:extLst>
                </a:gridCol>
                <a:gridCol w="617220">
                  <a:extLst>
                    <a:ext uri="{9D8B030D-6E8A-4147-A177-3AD203B41FA5}">
                      <a16:colId xmlns:a16="http://schemas.microsoft.com/office/drawing/2014/main" val="2796621806"/>
                    </a:ext>
                  </a:extLst>
                </a:gridCol>
                <a:gridCol w="274320">
                  <a:extLst>
                    <a:ext uri="{9D8B030D-6E8A-4147-A177-3AD203B41FA5}">
                      <a16:colId xmlns:a16="http://schemas.microsoft.com/office/drawing/2014/main" val="2796585847"/>
                    </a:ext>
                  </a:extLst>
                </a:gridCol>
                <a:gridCol w="342900">
                  <a:extLst>
                    <a:ext uri="{9D8B030D-6E8A-4147-A177-3AD203B41FA5}">
                      <a16:colId xmlns:a16="http://schemas.microsoft.com/office/drawing/2014/main" val="2492866653"/>
                    </a:ext>
                  </a:extLst>
                </a:gridCol>
              </a:tblGrid>
              <a:tr h="163604">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0                   </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8</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12</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16</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20</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24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28</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32</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36</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a:solidFill>
                            <a:schemeClr val="tx1"/>
                          </a:solidFill>
                          <a:effectLst/>
                          <a:latin typeface="+mn-lt"/>
                          <a:ea typeface="+mn-ea"/>
                          <a:cs typeface="+mn-cs"/>
                        </a:rPr>
                        <a:t>40</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44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48</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52</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65</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78</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91</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104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4549378"/>
                  </a:ext>
                </a:extLst>
              </a:tr>
            </a:tbl>
          </a:graphicData>
        </a:graphic>
      </p:graphicFrame>
      <p:grpSp>
        <p:nvGrpSpPr>
          <p:cNvPr id="8" name="Group 7">
            <a:extLst>
              <a:ext uri="{FF2B5EF4-FFF2-40B4-BE49-F238E27FC236}">
                <a16:creationId xmlns:a16="http://schemas.microsoft.com/office/drawing/2014/main" id="{B4D0D559-3BD4-43C2-0DA0-AD87702B6B9C}"/>
              </a:ext>
            </a:extLst>
          </p:cNvPr>
          <p:cNvGrpSpPr/>
          <p:nvPr/>
        </p:nvGrpSpPr>
        <p:grpSpPr>
          <a:xfrm>
            <a:off x="1353454" y="2774082"/>
            <a:ext cx="7228986" cy="834617"/>
            <a:chOff x="1317384" y="2891725"/>
            <a:chExt cx="9214773" cy="1112823"/>
          </a:xfrm>
        </p:grpSpPr>
        <p:cxnSp>
          <p:nvCxnSpPr>
            <p:cNvPr id="9" name="Straight Connector 8">
              <a:extLst>
                <a:ext uri="{FF2B5EF4-FFF2-40B4-BE49-F238E27FC236}">
                  <a16:creationId xmlns:a16="http://schemas.microsoft.com/office/drawing/2014/main" id="{2FE566A1-B00C-9635-E15B-877B37921741}"/>
                </a:ext>
              </a:extLst>
            </p:cNvPr>
            <p:cNvCxnSpPr>
              <a:cxnSpLocks/>
            </p:cNvCxnSpPr>
            <p:nvPr/>
          </p:nvCxnSpPr>
          <p:spPr>
            <a:xfrm>
              <a:off x="1317384" y="2891725"/>
              <a:ext cx="9214773" cy="18252"/>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7B6CB9-77A2-9563-74F8-8435DE574EB4}"/>
                </a:ext>
              </a:extLst>
            </p:cNvPr>
            <p:cNvCxnSpPr>
              <a:cxnSpLocks/>
            </p:cNvCxnSpPr>
            <p:nvPr/>
          </p:nvCxnSpPr>
          <p:spPr>
            <a:xfrm>
              <a:off x="1331219" y="3991295"/>
              <a:ext cx="9200938" cy="13253"/>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8DFC506-00D3-428A-0D5C-2417CCA99A9E}"/>
              </a:ext>
            </a:extLst>
          </p:cNvPr>
          <p:cNvGrpSpPr/>
          <p:nvPr/>
        </p:nvGrpSpPr>
        <p:grpSpPr>
          <a:xfrm>
            <a:off x="8657849" y="2257341"/>
            <a:ext cx="262631" cy="2359344"/>
            <a:chOff x="6096000" y="2208865"/>
            <a:chExt cx="350174" cy="2900052"/>
          </a:xfrm>
        </p:grpSpPr>
        <p:sp>
          <p:nvSpPr>
            <p:cNvPr id="14" name="TextBox 1">
              <a:extLst>
                <a:ext uri="{FF2B5EF4-FFF2-40B4-BE49-F238E27FC236}">
                  <a16:creationId xmlns:a16="http://schemas.microsoft.com/office/drawing/2014/main" id="{3E946595-5280-BE76-9E5D-4E32321E1B9D}"/>
                </a:ext>
              </a:extLst>
            </p:cNvPr>
            <p:cNvSpPr txBox="1"/>
            <p:nvPr/>
          </p:nvSpPr>
          <p:spPr>
            <a:xfrm rot="16200000">
              <a:off x="5909826" y="2395039"/>
              <a:ext cx="702419"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Sévère</a:t>
              </a:r>
              <a:endParaRPr lang="en-GB" sz="900" b="1" i="1" dirty="0"/>
            </a:p>
          </p:txBody>
        </p:sp>
        <p:sp>
          <p:nvSpPr>
            <p:cNvPr id="15" name="TextBox 1">
              <a:extLst>
                <a:ext uri="{FF2B5EF4-FFF2-40B4-BE49-F238E27FC236}">
                  <a16:creationId xmlns:a16="http://schemas.microsoft.com/office/drawing/2014/main" id="{3C030ECC-4ACF-8221-DA72-818B7577BF09}"/>
                </a:ext>
              </a:extLst>
            </p:cNvPr>
            <p:cNvSpPr txBox="1"/>
            <p:nvPr/>
          </p:nvSpPr>
          <p:spPr>
            <a:xfrm rot="16200000">
              <a:off x="5876744" y="3284687"/>
              <a:ext cx="768586"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Modérée</a:t>
              </a:r>
              <a:endParaRPr lang="en-GB" sz="900" b="1" i="1" dirty="0"/>
            </a:p>
          </p:txBody>
        </p:sp>
        <p:sp>
          <p:nvSpPr>
            <p:cNvPr id="16" name="TextBox 1">
              <a:extLst>
                <a:ext uri="{FF2B5EF4-FFF2-40B4-BE49-F238E27FC236}">
                  <a16:creationId xmlns:a16="http://schemas.microsoft.com/office/drawing/2014/main" id="{ACE3BF39-522F-4C64-F307-1CDA3EB91169}"/>
                </a:ext>
              </a:extLst>
            </p:cNvPr>
            <p:cNvSpPr txBox="1"/>
            <p:nvPr/>
          </p:nvSpPr>
          <p:spPr>
            <a:xfrm rot="16200000">
              <a:off x="5800499" y="4463242"/>
              <a:ext cx="961278"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Légère</a:t>
              </a:r>
              <a:endParaRPr lang="en-GB" sz="900" b="1" i="1" dirty="0"/>
            </a:p>
          </p:txBody>
        </p:sp>
      </p:grpSp>
      <p:sp>
        <p:nvSpPr>
          <p:cNvPr id="4" name="Rectangle 3">
            <a:extLst>
              <a:ext uri="{FF2B5EF4-FFF2-40B4-BE49-F238E27FC236}">
                <a16:creationId xmlns:a16="http://schemas.microsoft.com/office/drawing/2014/main" id="{1FAFE9FF-2D03-8467-2B41-08AE53AACB11}"/>
              </a:ext>
            </a:extLst>
          </p:cNvPr>
          <p:cNvSpPr/>
          <p:nvPr/>
        </p:nvSpPr>
        <p:spPr>
          <a:xfrm>
            <a:off x="4824256" y="2043987"/>
            <a:ext cx="2592000" cy="324601"/>
          </a:xfrm>
          <a:prstGeom prst="rect">
            <a:avLst/>
          </a:prstGeom>
          <a:noFill/>
          <a:ln w="12700" cap="flat" cmpd="sng" algn="ctr">
            <a:noFill/>
            <a:prstDash val="solid"/>
            <a:miter lim="800000"/>
          </a:ln>
          <a:effectLst/>
        </p:spPr>
        <p:txBody>
          <a:bodyPr rtlCol="0" anchor="ctr"/>
          <a:lstStyle/>
          <a:p>
            <a:pPr algn="ctr">
              <a:defRPr/>
            </a:pPr>
            <a:r>
              <a:rPr lang="en-GB" sz="1050" b="1" kern="0" dirty="0" err="1">
                <a:solidFill>
                  <a:srgbClr val="394A59"/>
                </a:solidFill>
                <a:latin typeface="Open Sans"/>
                <a:cs typeface="Open Sans"/>
              </a:rPr>
              <a:t>Période</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d’extension</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toutes</a:t>
            </a:r>
            <a:r>
              <a:rPr lang="en-GB" sz="1050" b="1" kern="0" dirty="0">
                <a:solidFill>
                  <a:srgbClr val="394A59"/>
                </a:solidFill>
                <a:latin typeface="Open Sans"/>
                <a:cs typeface="Open Sans"/>
              </a:rPr>
              <a:t> les </a:t>
            </a:r>
            <a:r>
              <a:rPr lang="en-GB" sz="1050" b="1" kern="0" dirty="0" err="1">
                <a:solidFill>
                  <a:srgbClr val="394A59"/>
                </a:solidFill>
                <a:latin typeface="Open Sans"/>
                <a:cs typeface="Open Sans"/>
              </a:rPr>
              <a:t>patientes</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reçoivent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Relugolix</a:t>
            </a:r>
            <a:r>
              <a:rPr lang="en-GB" sz="1050" b="1" kern="0" dirty="0">
                <a:solidFill>
                  <a:srgbClr val="394A59"/>
                </a:solidFill>
                <a:latin typeface="Open Sans"/>
                <a:cs typeface="Open Sans"/>
              </a:rPr>
              <a:t> TC</a:t>
            </a:r>
          </a:p>
        </p:txBody>
      </p:sp>
      <p:sp>
        <p:nvSpPr>
          <p:cNvPr id="6" name="Teardrop 4">
            <a:extLst>
              <a:ext uri="{FF2B5EF4-FFF2-40B4-BE49-F238E27FC236}">
                <a16:creationId xmlns:a16="http://schemas.microsoft.com/office/drawing/2014/main" id="{3DEA81F8-E3DC-92B6-A1F4-34B506375225}"/>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Tree>
    <p:extLst>
      <p:ext uri="{BB962C8B-B14F-4D97-AF65-F5344CB8AC3E}">
        <p14:creationId xmlns:p14="http://schemas.microsoft.com/office/powerpoint/2010/main" val="1120680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A803259B-86D6-4477-A8AC-54F83151AF4B}"/>
              </a:ext>
            </a:extLst>
          </p:cNvPr>
          <p:cNvGraphicFramePr/>
          <p:nvPr>
            <p:custDataLst>
              <p:tags r:id="rId1"/>
            </p:custDataLst>
          </p:nvPr>
        </p:nvGraphicFramePr>
        <p:xfrm>
          <a:off x="610302" y="2428919"/>
          <a:ext cx="4723808" cy="258960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4">
            <a:extLst>
              <a:ext uri="{FF2B5EF4-FFF2-40B4-BE49-F238E27FC236}">
                <a16:creationId xmlns:a16="http://schemas.microsoft.com/office/drawing/2014/main" id="{86E9D0CC-2F27-4AAF-A639-F9A154747424}"/>
              </a:ext>
            </a:extLst>
          </p:cNvPr>
          <p:cNvSpPr>
            <a:spLocks noGrp="1"/>
          </p:cNvSpPr>
          <p:nvPr>
            <p:ph type="title"/>
          </p:nvPr>
        </p:nvSpPr>
        <p:spPr>
          <a:xfrm>
            <a:off x="896533" y="622335"/>
            <a:ext cx="7308576" cy="1360923"/>
          </a:xfrm>
        </p:spPr>
        <p:txBody>
          <a:bodyPr>
            <a:noAutofit/>
          </a:bodyPr>
          <a:lstStyle/>
          <a:p>
            <a:pPr marL="9525" marR="3810" defTabSz="685800" eaLnBrk="1" fontAlgn="auto" hangingPunct="1">
              <a:lnSpc>
                <a:spcPts val="2595"/>
              </a:lnSpc>
              <a:spcBef>
                <a:spcPts val="0"/>
              </a:spcBef>
              <a:spcAft>
                <a:spcPts val="0"/>
              </a:spcAft>
              <a:defRPr/>
            </a:pPr>
            <a:r>
              <a:rPr lang="en-US" sz="2100" dirty="0"/>
              <a:t>Diminution des </a:t>
            </a:r>
            <a:r>
              <a:rPr lang="en-US" sz="2100" dirty="0" err="1"/>
              <a:t>douleurs</a:t>
            </a:r>
            <a:r>
              <a:rPr lang="en-US" sz="2100" dirty="0"/>
              <a:t> non </a:t>
            </a:r>
            <a:r>
              <a:rPr lang="en-US" sz="2100" dirty="0" err="1"/>
              <a:t>cycliques</a:t>
            </a:r>
            <a:r>
              <a:rPr lang="en-US" sz="2100" dirty="0"/>
              <a:t> de </a:t>
            </a:r>
            <a:r>
              <a:rPr lang="en-US" sz="2100" dirty="0" err="1"/>
              <a:t>modérées</a:t>
            </a:r>
            <a:r>
              <a:rPr lang="en-US" sz="2100" dirty="0"/>
              <a:t> à </a:t>
            </a:r>
            <a:r>
              <a:rPr lang="en-US" sz="2100" dirty="0" err="1"/>
              <a:t>l’inclusion</a:t>
            </a:r>
            <a:r>
              <a:rPr lang="en-US" sz="2100" dirty="0"/>
              <a:t> à </a:t>
            </a:r>
            <a:r>
              <a:rPr lang="en-US" sz="2100" dirty="0" err="1"/>
              <a:t>légères</a:t>
            </a:r>
            <a:r>
              <a:rPr lang="en-US" sz="2100" dirty="0"/>
              <a:t> sur </a:t>
            </a:r>
            <a:r>
              <a:rPr lang="en-US" sz="2100" dirty="0" err="1"/>
              <a:t>une</a:t>
            </a:r>
            <a:r>
              <a:rPr lang="en-US" sz="2100" dirty="0"/>
              <a:t> </a:t>
            </a:r>
            <a:r>
              <a:rPr lang="en-US" sz="2100" dirty="0" err="1"/>
              <a:t>période</a:t>
            </a:r>
            <a:r>
              <a:rPr lang="en-US" sz="2100" dirty="0"/>
              <a:t> de 24 </a:t>
            </a:r>
            <a:r>
              <a:rPr lang="en-US" sz="2100" dirty="0" err="1"/>
              <a:t>semaines</a:t>
            </a:r>
            <a:endParaRPr lang="en-US" sz="2100" b="1" kern="0" dirty="0">
              <a:latin typeface="Times New Roman"/>
              <a:ea typeface="+mj-ea"/>
              <a:cs typeface="Times New Roman"/>
            </a:endParaRPr>
          </a:p>
        </p:txBody>
      </p:sp>
      <p:sp>
        <p:nvSpPr>
          <p:cNvPr id="48" name="Espace réservé du texte 47">
            <a:extLst>
              <a:ext uri="{FF2B5EF4-FFF2-40B4-BE49-F238E27FC236}">
                <a16:creationId xmlns:a16="http://schemas.microsoft.com/office/drawing/2014/main" id="{596A958C-64F8-420F-49CE-B71BBDCB7224}"/>
              </a:ext>
            </a:extLst>
          </p:cNvPr>
          <p:cNvSpPr>
            <a:spLocks noGrp="1"/>
          </p:cNvSpPr>
          <p:nvPr>
            <p:ph type="body" sz="quarter" idx="13"/>
          </p:nvPr>
        </p:nvSpPr>
        <p:spPr/>
        <p:txBody>
          <a:bodyPr/>
          <a:lstStyle/>
          <a:p>
            <a:endParaRPr lang="fr-FR"/>
          </a:p>
        </p:txBody>
      </p:sp>
      <p:sp>
        <p:nvSpPr>
          <p:cNvPr id="17" name="TextBox 16">
            <a:extLst>
              <a:ext uri="{FF2B5EF4-FFF2-40B4-BE49-F238E27FC236}">
                <a16:creationId xmlns:a16="http://schemas.microsoft.com/office/drawing/2014/main" id="{88771238-3953-447B-B258-C8D68C1F6FD7}"/>
              </a:ext>
            </a:extLst>
          </p:cNvPr>
          <p:cNvSpPr txBox="1"/>
          <p:nvPr/>
        </p:nvSpPr>
        <p:spPr>
          <a:xfrm>
            <a:off x="2216144" y="1960408"/>
            <a:ext cx="1386678" cy="276999"/>
          </a:xfrm>
          <a:prstGeom prst="rect">
            <a:avLst/>
          </a:prstGeom>
          <a:noFill/>
        </p:spPr>
        <p:txBody>
          <a:bodyPr wrap="square" rtlCol="0">
            <a:spAutoFit/>
          </a:bodyPr>
          <a:lstStyle/>
          <a:p>
            <a:pPr algn="ctr">
              <a:defRPr/>
            </a:pPr>
            <a:r>
              <a:rPr lang="en-US" sz="1200" b="1" dirty="0">
                <a:solidFill>
                  <a:srgbClr val="007A94"/>
                </a:solidFill>
                <a:latin typeface="Verdana" panose="020B0604030504040204" pitchFamily="34" charset="0"/>
                <a:ea typeface="Verdana" panose="020B0604030504040204" pitchFamily="34" charset="0"/>
              </a:rPr>
              <a:t>SPIRIT 1</a:t>
            </a:r>
          </a:p>
        </p:txBody>
      </p:sp>
      <p:sp>
        <p:nvSpPr>
          <p:cNvPr id="18" name="Text Placeholder 2">
            <a:extLst>
              <a:ext uri="{FF2B5EF4-FFF2-40B4-BE49-F238E27FC236}">
                <a16:creationId xmlns:a16="http://schemas.microsoft.com/office/drawing/2014/main" id="{04B14B4B-1C17-4142-B3BA-D14C6E92563A}"/>
              </a:ext>
            </a:extLst>
          </p:cNvPr>
          <p:cNvSpPr>
            <a:spLocks noGrp="1"/>
          </p:cNvSpPr>
          <p:nvPr>
            <p:custDataLst>
              <p:tags r:id="rId2"/>
            </p:custDataLst>
          </p:nvPr>
        </p:nvSpPr>
        <p:spPr bwMode="auto">
          <a:xfrm>
            <a:off x="265722" y="2706151"/>
            <a:ext cx="391771" cy="2048766"/>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457200" rtl="0" eaLnBrk="1" latinLnBrk="0" hangingPunct="1">
              <a:lnSpc>
                <a:spcPct val="100000"/>
              </a:lnSpc>
              <a:spcBef>
                <a:spcPts val="0"/>
              </a:spcBef>
              <a:buFont typeface="Arial"/>
              <a:buNone/>
              <a:defRPr sz="2200" b="0" kern="1200">
                <a:solidFill>
                  <a:schemeClr val="tx1"/>
                </a:solidFill>
                <a:latin typeface="+mn-lt"/>
                <a:ea typeface="+mn-ea"/>
                <a:cs typeface="+mn-cs"/>
              </a:defRPr>
            </a:lvl1pPr>
            <a:lvl2pPr marL="230400" indent="-230400" algn="l" defTabSz="4572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2pPr>
            <a:lvl3pPr marL="685800" indent="-228600" algn="l" defTabSz="457200" rtl="0" eaLnBrk="1" latinLnBrk="0" hangingPunct="1">
              <a:lnSpc>
                <a:spcPct val="100000"/>
              </a:lnSpc>
              <a:spcBef>
                <a:spcPts val="0"/>
              </a:spcBef>
              <a:buFont typeface="Arial"/>
              <a:buChar char="•"/>
              <a:defRPr sz="1800" kern="1200">
                <a:solidFill>
                  <a:schemeClr val="tx1"/>
                </a:solidFill>
                <a:latin typeface="+mn-lt"/>
                <a:ea typeface="+mn-ea"/>
                <a:cs typeface="+mn-cs"/>
              </a:defRPr>
            </a:lvl3pPr>
            <a:lvl4pPr marL="1143000" indent="-228600" algn="l" defTabSz="457200" rtl="0" eaLnBrk="1" latinLnBrk="0" hangingPunct="1">
              <a:lnSpc>
                <a:spcPct val="100000"/>
              </a:lnSpc>
              <a:spcBef>
                <a:spcPts val="0"/>
              </a:spcBef>
              <a:buFont typeface="Arial"/>
              <a:buChar char="–"/>
              <a:tabLst/>
              <a:defRPr sz="1800" i="1" kern="1200">
                <a:solidFill>
                  <a:schemeClr val="tx1"/>
                </a:solidFill>
                <a:latin typeface="+mn-lt"/>
                <a:ea typeface="+mn-ea"/>
                <a:cs typeface="+mn-cs"/>
              </a:defRPr>
            </a:lvl4pPr>
            <a:lvl5pPr marL="1600200" indent="-228600" algn="l" defTabSz="457200" rtl="0" eaLnBrk="1" latinLnBrk="0" hangingPunct="1">
              <a:lnSpc>
                <a:spcPct val="100000"/>
              </a:lnSpc>
              <a:spcBef>
                <a:spcPts val="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ct val="0"/>
              </a:spcBef>
              <a:spcAft>
                <a:spcPct val="0"/>
              </a:spcAft>
            </a:pPr>
            <a:r>
              <a:rPr lang="en-US" altLang="en-US" sz="1050" dirty="0">
                <a:latin typeface="Verdana" panose="020B0604030504040204" pitchFamily="34" charset="0"/>
                <a:ea typeface="Verdana" panose="020B0604030504040204" pitchFamily="34" charset="0"/>
                <a:cs typeface="Arial" panose="020B0604020202020204" pitchFamily="34" charset="0"/>
                <a:sym typeface="+mn-lt"/>
              </a:rPr>
              <a:t>Score NRS de DPNM</a:t>
            </a:r>
            <a:endParaRPr lang="en-US" sz="1050" dirty="0">
              <a:latin typeface="Verdana" panose="020B0604030504040204" pitchFamily="34" charset="0"/>
              <a:ea typeface="Verdana" panose="020B0604030504040204" pitchFamily="34" charset="0"/>
              <a:cs typeface="Arial" panose="020B0604020202020204" pitchFamily="34" charset="0"/>
              <a:sym typeface="+mn-lt"/>
            </a:endParaRPr>
          </a:p>
        </p:txBody>
      </p:sp>
      <p:sp>
        <p:nvSpPr>
          <p:cNvPr id="24" name="TextBox 23">
            <a:extLst>
              <a:ext uri="{FF2B5EF4-FFF2-40B4-BE49-F238E27FC236}">
                <a16:creationId xmlns:a16="http://schemas.microsoft.com/office/drawing/2014/main" id="{FEF25772-3E64-408C-836E-E4C5F5FC9403}"/>
              </a:ext>
            </a:extLst>
          </p:cNvPr>
          <p:cNvSpPr txBox="1"/>
          <p:nvPr/>
        </p:nvSpPr>
        <p:spPr>
          <a:xfrm>
            <a:off x="207033" y="5652831"/>
            <a:ext cx="3104390" cy="196208"/>
          </a:xfrm>
          <a:prstGeom prst="rect">
            <a:avLst/>
          </a:prstGeom>
          <a:noFill/>
        </p:spPr>
        <p:txBody>
          <a:bodyPr wrap="square" anchor="b" anchorCtr="0">
            <a:spAutoFit/>
          </a:bodyPr>
          <a:lstStyle/>
          <a:p>
            <a:r>
              <a:rPr lang="en-US" sz="675" dirty="0">
                <a:solidFill>
                  <a:schemeClr val="bg1">
                    <a:lumMod val="50000"/>
                  </a:schemeClr>
                </a:solidFill>
                <a:latin typeface="+mj-lt"/>
              </a:rPr>
              <a:t>Giudice LC, et al. </a:t>
            </a:r>
            <a:r>
              <a:rPr lang="en-US" sz="675" i="1" dirty="0">
                <a:solidFill>
                  <a:schemeClr val="bg1">
                    <a:lumMod val="50000"/>
                  </a:schemeClr>
                </a:solidFill>
                <a:latin typeface="+mj-lt"/>
              </a:rPr>
              <a:t>Lancet. </a:t>
            </a:r>
            <a:r>
              <a:rPr lang="en-US" sz="675" dirty="0">
                <a:solidFill>
                  <a:schemeClr val="bg1">
                    <a:lumMod val="50000"/>
                  </a:schemeClr>
                </a:solidFill>
                <a:latin typeface="+mj-lt"/>
              </a:rPr>
              <a:t>2022;399.</a:t>
            </a:r>
          </a:p>
        </p:txBody>
      </p:sp>
      <p:sp>
        <p:nvSpPr>
          <p:cNvPr id="2" name="TextBox 1">
            <a:extLst>
              <a:ext uri="{FF2B5EF4-FFF2-40B4-BE49-F238E27FC236}">
                <a16:creationId xmlns:a16="http://schemas.microsoft.com/office/drawing/2014/main" id="{15958ECC-1369-F7B9-53F1-4479E8C7D195}"/>
              </a:ext>
            </a:extLst>
          </p:cNvPr>
          <p:cNvSpPr txBox="1"/>
          <p:nvPr/>
        </p:nvSpPr>
        <p:spPr>
          <a:xfrm>
            <a:off x="6330944" y="1960408"/>
            <a:ext cx="1386678" cy="276999"/>
          </a:xfrm>
          <a:prstGeom prst="rect">
            <a:avLst/>
          </a:prstGeom>
          <a:noFill/>
        </p:spPr>
        <p:txBody>
          <a:bodyPr wrap="square" rtlCol="0">
            <a:spAutoFit/>
          </a:bodyPr>
          <a:lstStyle/>
          <a:p>
            <a:pPr algn="ctr">
              <a:defRPr/>
            </a:pPr>
            <a:r>
              <a:rPr lang="en-US" sz="1200" b="1" dirty="0">
                <a:solidFill>
                  <a:srgbClr val="007A94"/>
                </a:solidFill>
                <a:latin typeface="Verdana" panose="020B0604030504040204" pitchFamily="34" charset="0"/>
                <a:ea typeface="Verdana" panose="020B0604030504040204" pitchFamily="34" charset="0"/>
              </a:rPr>
              <a:t>SPIRIT 2</a:t>
            </a:r>
          </a:p>
        </p:txBody>
      </p:sp>
      <p:graphicFrame>
        <p:nvGraphicFramePr>
          <p:cNvPr id="3" name="Chart 2">
            <a:extLst>
              <a:ext uri="{FF2B5EF4-FFF2-40B4-BE49-F238E27FC236}">
                <a16:creationId xmlns:a16="http://schemas.microsoft.com/office/drawing/2014/main" id="{54B008A3-7E58-AF85-A964-C9E708DF8187}"/>
              </a:ext>
            </a:extLst>
          </p:cNvPr>
          <p:cNvGraphicFramePr/>
          <p:nvPr>
            <p:custDataLst>
              <p:tags r:id="rId3"/>
            </p:custDataLst>
          </p:nvPr>
        </p:nvGraphicFramePr>
        <p:xfrm>
          <a:off x="4913945" y="2386761"/>
          <a:ext cx="4185329" cy="2638577"/>
        </p:xfrm>
        <a:graphic>
          <a:graphicData uri="http://schemas.openxmlformats.org/drawingml/2006/chart">
            <c:chart xmlns:c="http://schemas.openxmlformats.org/drawingml/2006/chart" xmlns:r="http://schemas.openxmlformats.org/officeDocument/2006/relationships" r:id="rId7"/>
          </a:graphicData>
        </a:graphic>
      </p:graphicFrame>
      <p:sp>
        <p:nvSpPr>
          <p:cNvPr id="52" name="Rectangle 51">
            <a:extLst>
              <a:ext uri="{FF2B5EF4-FFF2-40B4-BE49-F238E27FC236}">
                <a16:creationId xmlns:a16="http://schemas.microsoft.com/office/drawing/2014/main" id="{454CC82E-CB81-2C24-6789-1ED7866DA163}"/>
              </a:ext>
            </a:extLst>
          </p:cNvPr>
          <p:cNvSpPr/>
          <p:nvPr/>
        </p:nvSpPr>
        <p:spPr>
          <a:xfrm>
            <a:off x="3562371" y="4426354"/>
            <a:ext cx="1009630"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 0.0002</a:t>
            </a:r>
          </a:p>
        </p:txBody>
      </p:sp>
      <p:sp>
        <p:nvSpPr>
          <p:cNvPr id="53" name="Rectangle 52">
            <a:extLst>
              <a:ext uri="{FF2B5EF4-FFF2-40B4-BE49-F238E27FC236}">
                <a16:creationId xmlns:a16="http://schemas.microsoft.com/office/drawing/2014/main" id="{52184AB7-AF86-E324-5889-2F8CC5F76680}"/>
              </a:ext>
            </a:extLst>
          </p:cNvPr>
          <p:cNvSpPr/>
          <p:nvPr/>
        </p:nvSpPr>
        <p:spPr>
          <a:xfrm>
            <a:off x="7434567" y="4440581"/>
            <a:ext cx="1009630"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 0.0012</a:t>
            </a:r>
          </a:p>
        </p:txBody>
      </p:sp>
      <p:grpSp>
        <p:nvGrpSpPr>
          <p:cNvPr id="20" name="Group 19">
            <a:extLst>
              <a:ext uri="{FF2B5EF4-FFF2-40B4-BE49-F238E27FC236}">
                <a16:creationId xmlns:a16="http://schemas.microsoft.com/office/drawing/2014/main" id="{F854A0E8-250F-0796-C79B-93A5A0C7937E}"/>
              </a:ext>
            </a:extLst>
          </p:cNvPr>
          <p:cNvGrpSpPr/>
          <p:nvPr/>
        </p:nvGrpSpPr>
        <p:grpSpPr>
          <a:xfrm>
            <a:off x="1182757" y="2236931"/>
            <a:ext cx="7246799" cy="466094"/>
            <a:chOff x="1596534" y="2337444"/>
            <a:chExt cx="9662398" cy="621459"/>
          </a:xfrm>
        </p:grpSpPr>
        <p:sp>
          <p:nvSpPr>
            <p:cNvPr id="14" name="TextBox 13">
              <a:extLst>
                <a:ext uri="{FF2B5EF4-FFF2-40B4-BE49-F238E27FC236}">
                  <a16:creationId xmlns:a16="http://schemas.microsoft.com/office/drawing/2014/main" id="{09548C9B-E0AC-393F-D688-2A11ED41B302}"/>
                </a:ext>
              </a:extLst>
            </p:cNvPr>
            <p:cNvSpPr txBox="1"/>
            <p:nvPr/>
          </p:nvSpPr>
          <p:spPr>
            <a:xfrm>
              <a:off x="1596534" y="2337444"/>
              <a:ext cx="4490752" cy="615554"/>
            </a:xfrm>
            <a:prstGeom prst="rect">
              <a:avLst/>
            </a:prstGeom>
            <a:solidFill>
              <a:srgbClr val="EA7125"/>
            </a:solidFill>
          </p:spPr>
          <p:txBody>
            <a:bodyPr wrap="square">
              <a:spAutoFit/>
            </a:bodyPr>
            <a:lstStyle/>
            <a:p>
              <a:r>
                <a:rPr lang="en-US" sz="1200" b="1" dirty="0" err="1">
                  <a:solidFill>
                    <a:schemeClr val="bg1"/>
                  </a:solidFill>
                </a:rPr>
                <a:t>Réduction</a:t>
              </a:r>
              <a:r>
                <a:rPr lang="en-US" sz="1200" b="1" dirty="0">
                  <a:solidFill>
                    <a:schemeClr val="bg1"/>
                  </a:solidFill>
                </a:rPr>
                <a:t> de 50% entre inclusion (score 5,8) et S24 (score 2,9)</a:t>
              </a:r>
              <a:endParaRPr lang="en-GB" sz="1200" dirty="0">
                <a:solidFill>
                  <a:schemeClr val="bg1"/>
                </a:solidFill>
              </a:endParaRPr>
            </a:p>
          </p:txBody>
        </p:sp>
        <p:sp>
          <p:nvSpPr>
            <p:cNvPr id="16" name="TextBox 15">
              <a:extLst>
                <a:ext uri="{FF2B5EF4-FFF2-40B4-BE49-F238E27FC236}">
                  <a16:creationId xmlns:a16="http://schemas.microsoft.com/office/drawing/2014/main" id="{A57B7375-C2CE-D2BA-0597-18F1DFDE16A6}"/>
                </a:ext>
              </a:extLst>
            </p:cNvPr>
            <p:cNvSpPr txBox="1"/>
            <p:nvPr/>
          </p:nvSpPr>
          <p:spPr>
            <a:xfrm>
              <a:off x="7268229" y="2343349"/>
              <a:ext cx="3990703" cy="615554"/>
            </a:xfrm>
            <a:prstGeom prst="rect">
              <a:avLst/>
            </a:prstGeom>
            <a:solidFill>
              <a:srgbClr val="EA7125"/>
            </a:solidFill>
          </p:spPr>
          <p:txBody>
            <a:bodyPr wrap="square">
              <a:spAutoFit/>
            </a:bodyPr>
            <a:lstStyle/>
            <a:p>
              <a:r>
                <a:rPr lang="en-US" sz="1200" b="1" dirty="0" err="1">
                  <a:solidFill>
                    <a:schemeClr val="bg1"/>
                  </a:solidFill>
                </a:rPr>
                <a:t>Réduction</a:t>
              </a:r>
              <a:r>
                <a:rPr lang="en-US" sz="1200" b="1" dirty="0">
                  <a:solidFill>
                    <a:schemeClr val="bg1"/>
                  </a:solidFill>
                </a:rPr>
                <a:t> de 49% entre inclusion (score 5,9) et S24 (score 2,9)</a:t>
              </a:r>
              <a:endParaRPr lang="en-GB" sz="1200" dirty="0">
                <a:solidFill>
                  <a:schemeClr val="bg1"/>
                </a:solidFill>
              </a:endParaRPr>
            </a:p>
          </p:txBody>
        </p:sp>
      </p:grpSp>
      <p:grpSp>
        <p:nvGrpSpPr>
          <p:cNvPr id="12" name="Group 11">
            <a:extLst>
              <a:ext uri="{FF2B5EF4-FFF2-40B4-BE49-F238E27FC236}">
                <a16:creationId xmlns:a16="http://schemas.microsoft.com/office/drawing/2014/main" id="{AFCFAFF8-AC92-4E17-9EC7-D26F7286656D}"/>
              </a:ext>
            </a:extLst>
          </p:cNvPr>
          <p:cNvGrpSpPr/>
          <p:nvPr/>
        </p:nvGrpSpPr>
        <p:grpSpPr>
          <a:xfrm>
            <a:off x="998414" y="3206662"/>
            <a:ext cx="3617413" cy="653999"/>
            <a:chOff x="1331219" y="3132549"/>
            <a:chExt cx="4611108" cy="871999"/>
          </a:xfrm>
        </p:grpSpPr>
        <p:cxnSp>
          <p:nvCxnSpPr>
            <p:cNvPr id="15" name="Straight Connector 14">
              <a:extLst>
                <a:ext uri="{FF2B5EF4-FFF2-40B4-BE49-F238E27FC236}">
                  <a16:creationId xmlns:a16="http://schemas.microsoft.com/office/drawing/2014/main" id="{C3C9E313-195B-BBD4-1DCB-FDB3F78B0121}"/>
                </a:ext>
              </a:extLst>
            </p:cNvPr>
            <p:cNvCxnSpPr>
              <a:cxnSpLocks/>
            </p:cNvCxnSpPr>
            <p:nvPr/>
          </p:nvCxnSpPr>
          <p:spPr>
            <a:xfrm>
              <a:off x="1331219" y="3132549"/>
              <a:ext cx="4605931" cy="17827"/>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7069A1-CEDE-DA55-6782-ECE787D17D30}"/>
                </a:ext>
              </a:extLst>
            </p:cNvPr>
            <p:cNvCxnSpPr>
              <a:cxnSpLocks/>
            </p:cNvCxnSpPr>
            <p:nvPr/>
          </p:nvCxnSpPr>
          <p:spPr>
            <a:xfrm>
              <a:off x="1331219" y="3991295"/>
              <a:ext cx="4611108" cy="13253"/>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5E273AAF-7076-C309-D946-00E8C8AA8A56}"/>
              </a:ext>
            </a:extLst>
          </p:cNvPr>
          <p:cNvGrpSpPr/>
          <p:nvPr/>
        </p:nvGrpSpPr>
        <p:grpSpPr>
          <a:xfrm>
            <a:off x="5260866" y="3186565"/>
            <a:ext cx="3617413" cy="653999"/>
            <a:chOff x="1331219" y="3132549"/>
            <a:chExt cx="4611108" cy="871999"/>
          </a:xfrm>
        </p:grpSpPr>
        <p:cxnSp>
          <p:nvCxnSpPr>
            <p:cNvPr id="25" name="Straight Connector 24">
              <a:extLst>
                <a:ext uri="{FF2B5EF4-FFF2-40B4-BE49-F238E27FC236}">
                  <a16:creationId xmlns:a16="http://schemas.microsoft.com/office/drawing/2014/main" id="{614B82BD-ED4B-540F-AA3A-72BD5016B00C}"/>
                </a:ext>
              </a:extLst>
            </p:cNvPr>
            <p:cNvCxnSpPr>
              <a:cxnSpLocks/>
            </p:cNvCxnSpPr>
            <p:nvPr/>
          </p:nvCxnSpPr>
          <p:spPr>
            <a:xfrm>
              <a:off x="1331219" y="3132549"/>
              <a:ext cx="4605931" cy="17827"/>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1E6FD79-C2EC-4207-3078-48101E916A05}"/>
                </a:ext>
              </a:extLst>
            </p:cNvPr>
            <p:cNvCxnSpPr>
              <a:cxnSpLocks/>
            </p:cNvCxnSpPr>
            <p:nvPr/>
          </p:nvCxnSpPr>
          <p:spPr>
            <a:xfrm>
              <a:off x="1331219" y="3991295"/>
              <a:ext cx="4611108" cy="13253"/>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902E5A0-6D42-1219-2B84-19A7A22CE2D1}"/>
              </a:ext>
            </a:extLst>
          </p:cNvPr>
          <p:cNvGrpSpPr/>
          <p:nvPr/>
        </p:nvGrpSpPr>
        <p:grpSpPr>
          <a:xfrm>
            <a:off x="4569538" y="2442291"/>
            <a:ext cx="250026" cy="2246648"/>
            <a:chOff x="6092705" y="2113387"/>
            <a:chExt cx="333367" cy="2995531"/>
          </a:xfrm>
        </p:grpSpPr>
        <p:sp>
          <p:nvSpPr>
            <p:cNvPr id="35" name="TextBox 1">
              <a:extLst>
                <a:ext uri="{FF2B5EF4-FFF2-40B4-BE49-F238E27FC236}">
                  <a16:creationId xmlns:a16="http://schemas.microsoft.com/office/drawing/2014/main" id="{C2C0E95F-4E3B-24D5-1104-EDE7AFD363D6}"/>
                </a:ext>
              </a:extLst>
            </p:cNvPr>
            <p:cNvSpPr txBox="1"/>
            <p:nvPr/>
          </p:nvSpPr>
          <p:spPr>
            <a:xfrm rot="16200000">
              <a:off x="5862086" y="2347300"/>
              <a:ext cx="797897"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Sévère</a:t>
              </a:r>
              <a:endParaRPr lang="en-GB" sz="900" b="1" i="1" dirty="0"/>
            </a:p>
          </p:txBody>
        </p:sp>
        <p:sp>
          <p:nvSpPr>
            <p:cNvPr id="36" name="TextBox 1">
              <a:extLst>
                <a:ext uri="{FF2B5EF4-FFF2-40B4-BE49-F238E27FC236}">
                  <a16:creationId xmlns:a16="http://schemas.microsoft.com/office/drawing/2014/main" id="{A9294658-7A8A-FA6A-BD60-4CDEED087B66}"/>
                </a:ext>
              </a:extLst>
            </p:cNvPr>
            <p:cNvSpPr txBox="1"/>
            <p:nvPr/>
          </p:nvSpPr>
          <p:spPr>
            <a:xfrm rot="16200000">
              <a:off x="5804966" y="3449426"/>
              <a:ext cx="912140"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Modérée</a:t>
              </a:r>
              <a:endParaRPr lang="en-GB" sz="900" b="1" i="1" dirty="0"/>
            </a:p>
          </p:txBody>
        </p:sp>
        <p:sp>
          <p:nvSpPr>
            <p:cNvPr id="37" name="TextBox 1">
              <a:extLst>
                <a:ext uri="{FF2B5EF4-FFF2-40B4-BE49-F238E27FC236}">
                  <a16:creationId xmlns:a16="http://schemas.microsoft.com/office/drawing/2014/main" id="{6D9CA31B-7E1C-B5CE-6FC4-5E77726777D1}"/>
                </a:ext>
              </a:extLst>
            </p:cNvPr>
            <p:cNvSpPr txBox="1"/>
            <p:nvPr/>
          </p:nvSpPr>
          <p:spPr>
            <a:xfrm rot="16200000">
              <a:off x="5801671" y="4487812"/>
              <a:ext cx="912140"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Légère</a:t>
              </a:r>
              <a:endParaRPr lang="en-GB" sz="900" b="1" i="1" dirty="0"/>
            </a:p>
          </p:txBody>
        </p:sp>
      </p:grpSp>
      <p:grpSp>
        <p:nvGrpSpPr>
          <p:cNvPr id="38" name="Group 37">
            <a:extLst>
              <a:ext uri="{FF2B5EF4-FFF2-40B4-BE49-F238E27FC236}">
                <a16:creationId xmlns:a16="http://schemas.microsoft.com/office/drawing/2014/main" id="{9973CCA1-E31E-71C3-0B70-0C0B0FCF87C6}"/>
              </a:ext>
            </a:extLst>
          </p:cNvPr>
          <p:cNvGrpSpPr/>
          <p:nvPr/>
        </p:nvGrpSpPr>
        <p:grpSpPr>
          <a:xfrm>
            <a:off x="8828344" y="2469029"/>
            <a:ext cx="250026" cy="2199812"/>
            <a:chOff x="6092705" y="2175836"/>
            <a:chExt cx="333367" cy="2933082"/>
          </a:xfrm>
        </p:grpSpPr>
        <p:sp>
          <p:nvSpPr>
            <p:cNvPr id="40" name="TextBox 1">
              <a:extLst>
                <a:ext uri="{FF2B5EF4-FFF2-40B4-BE49-F238E27FC236}">
                  <a16:creationId xmlns:a16="http://schemas.microsoft.com/office/drawing/2014/main" id="{27B89B2B-B479-E3C2-B811-AFF7D18A72B5}"/>
                </a:ext>
              </a:extLst>
            </p:cNvPr>
            <p:cNvSpPr txBox="1"/>
            <p:nvPr/>
          </p:nvSpPr>
          <p:spPr>
            <a:xfrm rot="16200000">
              <a:off x="5891667" y="2378524"/>
              <a:ext cx="735447"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Sévère</a:t>
              </a:r>
              <a:endParaRPr lang="en-GB" sz="900" b="1" i="1" dirty="0"/>
            </a:p>
          </p:txBody>
        </p:sp>
        <p:sp>
          <p:nvSpPr>
            <p:cNvPr id="42" name="TextBox 1">
              <a:extLst>
                <a:ext uri="{FF2B5EF4-FFF2-40B4-BE49-F238E27FC236}">
                  <a16:creationId xmlns:a16="http://schemas.microsoft.com/office/drawing/2014/main" id="{C6E75B08-E27F-8C92-D2C8-466B76941951}"/>
                </a:ext>
              </a:extLst>
            </p:cNvPr>
            <p:cNvSpPr txBox="1"/>
            <p:nvPr/>
          </p:nvSpPr>
          <p:spPr>
            <a:xfrm rot="16200000">
              <a:off x="5804966" y="3449427"/>
              <a:ext cx="912140"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Modérée</a:t>
              </a:r>
              <a:endParaRPr lang="en-GB" sz="900" b="1" i="1" dirty="0"/>
            </a:p>
          </p:txBody>
        </p:sp>
        <p:sp>
          <p:nvSpPr>
            <p:cNvPr id="43" name="TextBox 1">
              <a:extLst>
                <a:ext uri="{FF2B5EF4-FFF2-40B4-BE49-F238E27FC236}">
                  <a16:creationId xmlns:a16="http://schemas.microsoft.com/office/drawing/2014/main" id="{B72F80B7-DB3C-CBD6-471F-FF602DC73EBA}"/>
                </a:ext>
              </a:extLst>
            </p:cNvPr>
            <p:cNvSpPr txBox="1"/>
            <p:nvPr/>
          </p:nvSpPr>
          <p:spPr>
            <a:xfrm rot="16200000">
              <a:off x="5801671" y="4487812"/>
              <a:ext cx="912140"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Légère</a:t>
              </a:r>
              <a:endParaRPr lang="en-GB" sz="900" b="1" i="1" dirty="0"/>
            </a:p>
          </p:txBody>
        </p:sp>
      </p:grpSp>
      <p:grpSp>
        <p:nvGrpSpPr>
          <p:cNvPr id="13" name="Group 1">
            <a:extLst>
              <a:ext uri="{FF2B5EF4-FFF2-40B4-BE49-F238E27FC236}">
                <a16:creationId xmlns:a16="http://schemas.microsoft.com/office/drawing/2014/main" id="{24179CD9-A1B7-FE1F-CF5A-91ED0DA2BBE2}"/>
              </a:ext>
            </a:extLst>
          </p:cNvPr>
          <p:cNvGrpSpPr/>
          <p:nvPr/>
        </p:nvGrpSpPr>
        <p:grpSpPr>
          <a:xfrm>
            <a:off x="2589703" y="5122657"/>
            <a:ext cx="5161985" cy="280062"/>
            <a:chOff x="2637929" y="5971601"/>
            <a:chExt cx="6882646" cy="373415"/>
          </a:xfrm>
        </p:grpSpPr>
        <p:sp>
          <p:nvSpPr>
            <p:cNvPr id="21" name="TextBox 16">
              <a:extLst>
                <a:ext uri="{FF2B5EF4-FFF2-40B4-BE49-F238E27FC236}">
                  <a16:creationId xmlns:a16="http://schemas.microsoft.com/office/drawing/2014/main" id="{F661A3B5-BCB5-6DA4-F155-5C7AE9CA5BB1}"/>
                </a:ext>
              </a:extLst>
            </p:cNvPr>
            <p:cNvSpPr txBox="1"/>
            <p:nvPr/>
          </p:nvSpPr>
          <p:spPr>
            <a:xfrm>
              <a:off x="5025073" y="5975684"/>
              <a:ext cx="141085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a:t>
              </a:r>
            </a:p>
          </p:txBody>
        </p:sp>
        <p:sp>
          <p:nvSpPr>
            <p:cNvPr id="22" name="TextBox 22">
              <a:extLst>
                <a:ext uri="{FF2B5EF4-FFF2-40B4-BE49-F238E27FC236}">
                  <a16:creationId xmlns:a16="http://schemas.microsoft.com/office/drawing/2014/main" id="{8344C76D-BBCB-007E-E350-D141EF2A0D92}"/>
                </a:ext>
              </a:extLst>
            </p:cNvPr>
            <p:cNvSpPr txBox="1"/>
            <p:nvPr/>
          </p:nvSpPr>
          <p:spPr>
            <a:xfrm>
              <a:off x="7018465" y="5972224"/>
              <a:ext cx="2502110"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 </a:t>
              </a:r>
              <a:r>
                <a:rPr lang="en-US" sz="1200" dirty="0" err="1">
                  <a:latin typeface="Open Sans" panose="020B0606030504020204" pitchFamily="34" charset="0"/>
                  <a:ea typeface="Open Sans" panose="020B0606030504020204" pitchFamily="34" charset="0"/>
                  <a:cs typeface="Open Sans" panose="020B0606030504020204" pitchFamily="34" charset="0"/>
                </a:rPr>
                <a:t>retardé</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0" name="Group 23">
              <a:extLst>
                <a:ext uri="{FF2B5EF4-FFF2-40B4-BE49-F238E27FC236}">
                  <a16:creationId xmlns:a16="http://schemas.microsoft.com/office/drawing/2014/main" id="{8AF69969-D73E-540C-AB3D-138A3DF1CF33}"/>
                </a:ext>
              </a:extLst>
            </p:cNvPr>
            <p:cNvGrpSpPr/>
            <p:nvPr/>
          </p:nvGrpSpPr>
          <p:grpSpPr>
            <a:xfrm>
              <a:off x="2637929" y="6074996"/>
              <a:ext cx="428859" cy="108000"/>
              <a:chOff x="3181472" y="6042911"/>
              <a:chExt cx="428859" cy="108000"/>
            </a:xfrm>
          </p:grpSpPr>
          <p:cxnSp>
            <p:nvCxnSpPr>
              <p:cNvPr id="46" name="Straight Connector 24">
                <a:extLst>
                  <a:ext uri="{FF2B5EF4-FFF2-40B4-BE49-F238E27FC236}">
                    <a16:creationId xmlns:a16="http://schemas.microsoft.com/office/drawing/2014/main" id="{66376535-C527-8889-6426-5B80A7011A8A}"/>
                  </a:ext>
                </a:extLst>
              </p:cNvPr>
              <p:cNvCxnSpPr/>
              <p:nvPr/>
            </p:nvCxnSpPr>
            <p:spPr>
              <a:xfrm>
                <a:off x="3181472" y="6096911"/>
                <a:ext cx="428859" cy="0"/>
              </a:xfrm>
              <a:prstGeom prst="line">
                <a:avLst/>
              </a:prstGeom>
              <a:ln w="28575">
                <a:solidFill>
                  <a:srgbClr val="768692"/>
                </a:solidFill>
              </a:ln>
              <a:effectLst/>
            </p:spPr>
            <p:style>
              <a:lnRef idx="2">
                <a:schemeClr val="accent1"/>
              </a:lnRef>
              <a:fillRef idx="0">
                <a:schemeClr val="accent1"/>
              </a:fillRef>
              <a:effectRef idx="1">
                <a:schemeClr val="accent1"/>
              </a:effectRef>
              <a:fontRef idx="minor">
                <a:schemeClr val="tx1"/>
              </a:fontRef>
            </p:style>
          </p:cxnSp>
          <p:sp>
            <p:nvSpPr>
              <p:cNvPr id="47" name="Oval 25">
                <a:extLst>
                  <a:ext uri="{FF2B5EF4-FFF2-40B4-BE49-F238E27FC236}">
                    <a16:creationId xmlns:a16="http://schemas.microsoft.com/office/drawing/2014/main" id="{8C9628A6-53A9-C8D8-9C87-288A483B6DDB}"/>
                  </a:ext>
                </a:extLst>
              </p:cNvPr>
              <p:cNvSpPr/>
              <p:nvPr/>
            </p:nvSpPr>
            <p:spPr>
              <a:xfrm>
                <a:off x="3341901" y="6042911"/>
                <a:ext cx="108000" cy="108000"/>
              </a:xfrm>
              <a:prstGeom prst="ellipse">
                <a:avLst/>
              </a:prstGeom>
              <a:solidFill>
                <a:srgbClr val="768692"/>
              </a:solidFill>
              <a:ln>
                <a:solidFill>
                  <a:srgbClr val="7686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31" name="Group 26">
              <a:extLst>
                <a:ext uri="{FF2B5EF4-FFF2-40B4-BE49-F238E27FC236}">
                  <a16:creationId xmlns:a16="http://schemas.microsoft.com/office/drawing/2014/main" id="{6CA4F25F-A053-451B-C590-3300C6059B6F}"/>
                </a:ext>
              </a:extLst>
            </p:cNvPr>
            <p:cNvGrpSpPr/>
            <p:nvPr/>
          </p:nvGrpSpPr>
          <p:grpSpPr>
            <a:xfrm>
              <a:off x="4538138" y="6079078"/>
              <a:ext cx="428859" cy="108000"/>
              <a:chOff x="4083306" y="6046993"/>
              <a:chExt cx="428859" cy="108000"/>
            </a:xfrm>
          </p:grpSpPr>
          <p:cxnSp>
            <p:nvCxnSpPr>
              <p:cNvPr id="44" name="Straight Connector 27">
                <a:extLst>
                  <a:ext uri="{FF2B5EF4-FFF2-40B4-BE49-F238E27FC236}">
                    <a16:creationId xmlns:a16="http://schemas.microsoft.com/office/drawing/2014/main" id="{70D9962B-A502-D9D2-1926-6FD6E642935C}"/>
                  </a:ext>
                </a:extLst>
              </p:cNvPr>
              <p:cNvCxnSpPr/>
              <p:nvPr/>
            </p:nvCxnSpPr>
            <p:spPr>
              <a:xfrm>
                <a:off x="4083306" y="6100993"/>
                <a:ext cx="428859" cy="0"/>
              </a:xfrm>
              <a:prstGeom prst="line">
                <a:avLst/>
              </a:prstGeom>
              <a:ln w="28575">
                <a:solidFill>
                  <a:srgbClr val="EA7125"/>
                </a:solidFill>
              </a:ln>
              <a:effectLst/>
            </p:spPr>
            <p:style>
              <a:lnRef idx="2">
                <a:schemeClr val="accent1"/>
              </a:lnRef>
              <a:fillRef idx="0">
                <a:schemeClr val="accent1"/>
              </a:fillRef>
              <a:effectRef idx="1">
                <a:schemeClr val="accent1"/>
              </a:effectRef>
              <a:fontRef idx="minor">
                <a:schemeClr val="tx1"/>
              </a:fontRef>
            </p:style>
          </p:cxnSp>
          <p:sp>
            <p:nvSpPr>
              <p:cNvPr id="45" name="Oval 28">
                <a:extLst>
                  <a:ext uri="{FF2B5EF4-FFF2-40B4-BE49-F238E27FC236}">
                    <a16:creationId xmlns:a16="http://schemas.microsoft.com/office/drawing/2014/main" id="{A2C796B1-5FA1-9C52-8DF8-6DBC4D94975C}"/>
                  </a:ext>
                </a:extLst>
              </p:cNvPr>
              <p:cNvSpPr/>
              <p:nvPr/>
            </p:nvSpPr>
            <p:spPr>
              <a:xfrm>
                <a:off x="4243735" y="6046993"/>
                <a:ext cx="108000" cy="108000"/>
              </a:xfrm>
              <a:prstGeom prst="ellipse">
                <a:avLst/>
              </a:prstGeom>
              <a:solidFill>
                <a:srgbClr val="EA7125"/>
              </a:solidFill>
              <a:ln>
                <a:solidFill>
                  <a:srgbClr val="EA71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33" name="Group 29">
              <a:extLst>
                <a:ext uri="{FF2B5EF4-FFF2-40B4-BE49-F238E27FC236}">
                  <a16:creationId xmlns:a16="http://schemas.microsoft.com/office/drawing/2014/main" id="{75D6C52D-22DC-41C5-CDDA-69CF6E3BB2B1}"/>
                </a:ext>
              </a:extLst>
            </p:cNvPr>
            <p:cNvGrpSpPr/>
            <p:nvPr/>
          </p:nvGrpSpPr>
          <p:grpSpPr>
            <a:xfrm>
              <a:off x="6561370" y="6079078"/>
              <a:ext cx="428859" cy="108000"/>
              <a:chOff x="4083306" y="6046993"/>
              <a:chExt cx="428859" cy="108000"/>
            </a:xfrm>
          </p:grpSpPr>
          <p:cxnSp>
            <p:nvCxnSpPr>
              <p:cNvPr id="39" name="Straight Connector 30">
                <a:extLst>
                  <a:ext uri="{FF2B5EF4-FFF2-40B4-BE49-F238E27FC236}">
                    <a16:creationId xmlns:a16="http://schemas.microsoft.com/office/drawing/2014/main" id="{6626EFFF-48B0-0D6B-0969-08FF7E75331B}"/>
                  </a:ext>
                </a:extLst>
              </p:cNvPr>
              <p:cNvCxnSpPr/>
              <p:nvPr/>
            </p:nvCxnSpPr>
            <p:spPr>
              <a:xfrm>
                <a:off x="4083306" y="6100993"/>
                <a:ext cx="428859" cy="0"/>
              </a:xfrm>
              <a:prstGeom prst="line">
                <a:avLst/>
              </a:prstGeom>
              <a:ln w="28575">
                <a:solidFill>
                  <a:srgbClr val="00778B"/>
                </a:solidFill>
              </a:ln>
              <a:effectLst/>
            </p:spPr>
            <p:style>
              <a:lnRef idx="2">
                <a:schemeClr val="accent1"/>
              </a:lnRef>
              <a:fillRef idx="0">
                <a:schemeClr val="accent1"/>
              </a:fillRef>
              <a:effectRef idx="1">
                <a:schemeClr val="accent1"/>
              </a:effectRef>
              <a:fontRef idx="minor">
                <a:schemeClr val="tx1"/>
              </a:fontRef>
            </p:style>
          </p:cxnSp>
          <p:sp>
            <p:nvSpPr>
              <p:cNvPr id="41" name="Oval 31">
                <a:extLst>
                  <a:ext uri="{FF2B5EF4-FFF2-40B4-BE49-F238E27FC236}">
                    <a16:creationId xmlns:a16="http://schemas.microsoft.com/office/drawing/2014/main" id="{389B8398-4986-5A77-5DD4-2E3F7A585867}"/>
                  </a:ext>
                </a:extLst>
              </p:cNvPr>
              <p:cNvSpPr/>
              <p:nvPr/>
            </p:nvSpPr>
            <p:spPr>
              <a:xfrm>
                <a:off x="4243735" y="6046993"/>
                <a:ext cx="108000" cy="108000"/>
              </a:xfrm>
              <a:prstGeom prst="ellipse">
                <a:avLst/>
              </a:prstGeom>
              <a:solidFill>
                <a:srgbClr val="00778B"/>
              </a:solidFill>
              <a:ln>
                <a:solidFill>
                  <a:srgbClr val="0077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sp>
          <p:nvSpPr>
            <p:cNvPr id="34" name="TextBox 16">
              <a:extLst>
                <a:ext uri="{FF2B5EF4-FFF2-40B4-BE49-F238E27FC236}">
                  <a16:creationId xmlns:a16="http://schemas.microsoft.com/office/drawing/2014/main" id="{9AB1D305-C0C7-77E0-8449-81BA79E18232}"/>
                </a:ext>
              </a:extLst>
            </p:cNvPr>
            <p:cNvSpPr txBox="1"/>
            <p:nvPr/>
          </p:nvSpPr>
          <p:spPr>
            <a:xfrm>
              <a:off x="3163792" y="5971601"/>
              <a:ext cx="2690798"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Placebo</a:t>
              </a:r>
            </a:p>
          </p:txBody>
        </p:sp>
      </p:grpSp>
      <p:sp>
        <p:nvSpPr>
          <p:cNvPr id="51" name="Teardrop 2">
            <a:extLst>
              <a:ext uri="{FF2B5EF4-FFF2-40B4-BE49-F238E27FC236}">
                <a16:creationId xmlns:a16="http://schemas.microsoft.com/office/drawing/2014/main" id="{2E4D20E6-49CE-819C-6BFE-8EC4FD6FF024}"/>
              </a:ext>
            </a:extLst>
          </p:cNvPr>
          <p:cNvSpPr>
            <a:spLocks noChangeAspect="1"/>
          </p:cNvSpPr>
          <p:nvPr/>
        </p:nvSpPr>
        <p:spPr>
          <a:xfrm>
            <a:off x="8501332"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259536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CCE9FE-0C9D-41F8-28AF-B05B068CFE36}"/>
              </a:ext>
            </a:extLst>
          </p:cNvPr>
          <p:cNvSpPr txBox="1"/>
          <p:nvPr/>
        </p:nvSpPr>
        <p:spPr>
          <a:xfrm>
            <a:off x="492711" y="948126"/>
            <a:ext cx="8440050" cy="738664"/>
          </a:xfrm>
          <a:prstGeom prst="rect">
            <a:avLst/>
          </a:prstGeom>
          <a:noFill/>
        </p:spPr>
        <p:txBody>
          <a:bodyPr wrap="square" rtlCol="0">
            <a:spAutoFit/>
          </a:bodyPr>
          <a:lstStyle/>
          <a:p>
            <a:r>
              <a:rPr lang="fr-FR" sz="2100" b="1" dirty="0">
                <a:solidFill>
                  <a:schemeClr val="bg2">
                    <a:lumMod val="25000"/>
                  </a:schemeClr>
                </a:solidFill>
                <a:latin typeface="+mj-lt"/>
                <a:ea typeface="+mj-ea"/>
                <a:cs typeface="+mj-cs"/>
              </a:rPr>
              <a:t>Amélioration des douleurs non cycliques à S24 qui perdure </a:t>
            </a:r>
          </a:p>
          <a:p>
            <a:r>
              <a:rPr lang="fr-FR" sz="2100" b="1" dirty="0">
                <a:solidFill>
                  <a:schemeClr val="bg2">
                    <a:lumMod val="25000"/>
                  </a:schemeClr>
                </a:solidFill>
                <a:latin typeface="+mj-lt"/>
                <a:ea typeface="+mj-ea"/>
                <a:cs typeface="+mj-cs"/>
              </a:rPr>
              <a:t>à S52 et S104</a:t>
            </a:r>
          </a:p>
        </p:txBody>
      </p:sp>
      <p:sp>
        <p:nvSpPr>
          <p:cNvPr id="91" name="ZoneTexte 90">
            <a:extLst>
              <a:ext uri="{FF2B5EF4-FFF2-40B4-BE49-F238E27FC236}">
                <a16:creationId xmlns:a16="http://schemas.microsoft.com/office/drawing/2014/main" id="{F2453E31-D075-B735-A0DA-8A3E17B6E60C}"/>
              </a:ext>
            </a:extLst>
          </p:cNvPr>
          <p:cNvSpPr txBox="1"/>
          <p:nvPr/>
        </p:nvSpPr>
        <p:spPr>
          <a:xfrm>
            <a:off x="492712" y="1882602"/>
            <a:ext cx="8308388" cy="646331"/>
          </a:xfrm>
          <a:prstGeom prst="rect">
            <a:avLst/>
          </a:prstGeom>
          <a:noFill/>
        </p:spPr>
        <p:txBody>
          <a:bodyPr wrap="square">
            <a:spAutoFit/>
          </a:bodyPr>
          <a:lstStyle/>
          <a:p>
            <a:r>
              <a:rPr lang="fr-FR" dirty="0">
                <a:solidFill>
                  <a:schemeClr val="accent1"/>
                </a:solidFill>
              </a:rPr>
              <a:t>% de patientes avec une réduction moyenne du score NRS ≥ 2,1 pour les DPNM sans augmentation de l'utilisation d'analgésiques</a:t>
            </a:r>
          </a:p>
        </p:txBody>
      </p:sp>
      <p:sp>
        <p:nvSpPr>
          <p:cNvPr id="116" name="Text Placeholder 5">
            <a:extLst>
              <a:ext uri="{FF2B5EF4-FFF2-40B4-BE49-F238E27FC236}">
                <a16:creationId xmlns:a16="http://schemas.microsoft.com/office/drawing/2014/main" id="{B76F86E8-6DF3-DCBE-85CA-E01F2424FA70}"/>
              </a:ext>
            </a:extLst>
          </p:cNvPr>
          <p:cNvSpPr txBox="1">
            <a:spLocks/>
          </p:cNvSpPr>
          <p:nvPr/>
        </p:nvSpPr>
        <p:spPr>
          <a:xfrm>
            <a:off x="617011" y="5697387"/>
            <a:ext cx="7704029" cy="103420"/>
          </a:xfrm>
          <a:prstGeom prst="rect">
            <a:avLst/>
          </a:prstGeom>
        </p:spPr>
        <p:txBody>
          <a:bodyPr/>
          <a:lstStyle>
            <a:lvl1pPr marL="287986" indent="-287986" algn="l" defTabSz="685766" rtl="0" eaLnBrk="1" latinLnBrk="0" hangingPunct="1">
              <a:lnSpc>
                <a:spcPct val="100000"/>
              </a:lnSpc>
              <a:spcBef>
                <a:spcPts val="1600"/>
              </a:spcBef>
              <a:buFontTx/>
              <a:buBlip>
                <a:blip r:embed="rId2"/>
              </a:buBlip>
              <a:defRPr sz="1600" kern="1200">
                <a:solidFill>
                  <a:schemeClr val="accent1"/>
                </a:solidFill>
                <a:latin typeface="+mn-lt"/>
                <a:ea typeface="+mn-ea"/>
                <a:cs typeface="+mn-cs"/>
              </a:defRPr>
            </a:lvl1pPr>
            <a:lvl2pPr marL="287986" indent="0" algn="l" defTabSz="685766" rtl="0" eaLnBrk="1" latinLnBrk="0" hangingPunct="1">
              <a:lnSpc>
                <a:spcPct val="100000"/>
              </a:lnSpc>
              <a:spcBef>
                <a:spcPts val="0"/>
              </a:spcBef>
              <a:buFontTx/>
              <a:buNone/>
              <a:defRPr sz="1600" kern="1200">
                <a:solidFill>
                  <a:schemeClr val="tx2"/>
                </a:solidFill>
                <a:latin typeface="+mn-lt"/>
                <a:ea typeface="+mn-ea"/>
                <a:cs typeface="+mn-cs"/>
              </a:defRPr>
            </a:lvl2pPr>
            <a:lvl3pPr marL="431979" indent="-143992" algn="l" defTabSz="685766" rtl="0" eaLnBrk="1" latinLnBrk="0" hangingPunct="1">
              <a:lnSpc>
                <a:spcPct val="100000"/>
              </a:lnSpc>
              <a:spcBef>
                <a:spcPts val="533"/>
              </a:spcBef>
              <a:buFont typeface="Symbol" panose="05050102010706020507" pitchFamily="18" charset="2"/>
              <a:buChar char="·"/>
              <a:defRPr sz="1600" kern="1200">
                <a:solidFill>
                  <a:schemeClr val="tx2"/>
                </a:solidFill>
                <a:latin typeface="+mn-lt"/>
                <a:ea typeface="+mn-ea"/>
                <a:cs typeface="+mn-cs"/>
              </a:defRPr>
            </a:lvl3pPr>
            <a:lvl4pPr marL="575972" indent="-143992" algn="l" defTabSz="685766" rtl="0" eaLnBrk="1" latinLnBrk="0" hangingPunct="1">
              <a:lnSpc>
                <a:spcPct val="100000"/>
              </a:lnSpc>
              <a:spcBef>
                <a:spcPts val="0"/>
              </a:spcBef>
              <a:buFont typeface="Trebuchet MS" panose="020B0603020202020204" pitchFamily="34" charset="0"/>
              <a:buChar char="–"/>
              <a:defRPr sz="1333" kern="1200">
                <a:solidFill>
                  <a:schemeClr val="tx2"/>
                </a:solidFill>
                <a:latin typeface="+mn-lt"/>
                <a:ea typeface="+mn-ea"/>
                <a:cs typeface="+mn-cs"/>
              </a:defRPr>
            </a:lvl4pPr>
            <a:lvl5pPr marL="0" indent="0" algn="l" defTabSz="685766" rtl="0" eaLnBrk="1" latinLnBrk="0" hangingPunct="1">
              <a:lnSpc>
                <a:spcPct val="100000"/>
              </a:lnSpc>
              <a:spcBef>
                <a:spcPts val="0"/>
              </a:spcBef>
              <a:buFontTx/>
              <a:buNone/>
              <a:defRPr sz="1333" kern="1200">
                <a:solidFill>
                  <a:schemeClr val="tx2"/>
                </a:solidFill>
                <a:latin typeface="+mn-lt"/>
                <a:ea typeface="+mn-ea"/>
                <a:cs typeface="+mn-cs"/>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675" dirty="0"/>
              <a:t>CI = confidence interval; CT = combination therapy;  *p-value is comparing </a:t>
            </a:r>
            <a:r>
              <a:rPr lang="en-US" sz="675" dirty="0" err="1"/>
              <a:t>Relugolix</a:t>
            </a:r>
            <a:r>
              <a:rPr lang="en-US" sz="675" dirty="0"/>
              <a:t> CT vs placebo at Week 24 </a:t>
            </a:r>
            <a:r>
              <a:rPr lang="en-GB" sz="675" dirty="0"/>
              <a:t>with baseline score and the stratification factors (geographic region: North America vs. rest of world; years since surgical endometriosis diagnosis: &lt;5 years vs. ≥5 years) as covariates. </a:t>
            </a:r>
            <a:r>
              <a:rPr lang="en-US" sz="675" dirty="0"/>
              <a:t>Giudice LC, et al. </a:t>
            </a:r>
            <a:r>
              <a:rPr lang="en-US" sz="675" i="1" dirty="0"/>
              <a:t>Lancet. </a:t>
            </a:r>
            <a:r>
              <a:rPr lang="en-US" sz="675" dirty="0"/>
              <a:t>2022;399</a:t>
            </a:r>
            <a:r>
              <a:rPr lang="en-GB" sz="675" dirty="0"/>
              <a:t>; Becker et al. </a:t>
            </a:r>
            <a:r>
              <a:rPr lang="pt-BR" sz="675" dirty="0"/>
              <a:t>Hum Reprod. 2024 Mar 1;39(3):526-537</a:t>
            </a:r>
            <a:endParaRPr lang="en-US" sz="675" dirty="0"/>
          </a:p>
        </p:txBody>
      </p:sp>
      <p:graphicFrame>
        <p:nvGraphicFramePr>
          <p:cNvPr id="3" name="Chart 1">
            <a:extLst>
              <a:ext uri="{FF2B5EF4-FFF2-40B4-BE49-F238E27FC236}">
                <a16:creationId xmlns:a16="http://schemas.microsoft.com/office/drawing/2014/main" id="{F2DA7C5B-478E-D3E8-7B2F-FE21B6C58CD6}"/>
              </a:ext>
            </a:extLst>
          </p:cNvPr>
          <p:cNvGraphicFramePr>
            <a:graphicFrameLocks/>
          </p:cNvGraphicFramePr>
          <p:nvPr/>
        </p:nvGraphicFramePr>
        <p:xfrm>
          <a:off x="703375" y="2403228"/>
          <a:ext cx="7762461" cy="2759669"/>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3CFD65A7-E87B-B373-0CEB-C33B95E0F02E}"/>
              </a:ext>
            </a:extLst>
          </p:cNvPr>
          <p:cNvGrpSpPr/>
          <p:nvPr/>
        </p:nvGrpSpPr>
        <p:grpSpPr>
          <a:xfrm>
            <a:off x="882067" y="4856417"/>
            <a:ext cx="2057400" cy="469661"/>
            <a:chOff x="2128813" y="1451510"/>
            <a:chExt cx="2743200" cy="626214"/>
          </a:xfrm>
        </p:grpSpPr>
        <p:sp>
          <p:nvSpPr>
            <p:cNvPr id="6" name="TextBox 7">
              <a:extLst>
                <a:ext uri="{FF2B5EF4-FFF2-40B4-BE49-F238E27FC236}">
                  <a16:creationId xmlns:a16="http://schemas.microsoft.com/office/drawing/2014/main" id="{36BA0F63-5A70-EC6C-A222-2E86BB25A787}"/>
                </a:ext>
              </a:extLst>
            </p:cNvPr>
            <p:cNvSpPr txBox="1"/>
            <p:nvPr/>
          </p:nvSpPr>
          <p:spPr>
            <a:xfrm>
              <a:off x="2468106" y="1451510"/>
              <a:ext cx="2052165" cy="366250"/>
            </a:xfrm>
            <a:prstGeom prst="rect">
              <a:avLst/>
            </a:prstGeom>
            <a:noFill/>
          </p:spPr>
          <p:txBody>
            <a:bodyPr wrap="none" rtlCol="0">
              <a:noAutofit/>
            </a:bodyPr>
            <a:lstStyle/>
            <a:p>
              <a:pPr algn="ctr"/>
              <a:r>
                <a:rPr lang="en-US" sz="1350" b="1" dirty="0">
                  <a:solidFill>
                    <a:srgbClr val="007A94"/>
                  </a:solidFill>
                </a:rPr>
                <a:t>SPIRIT 1</a:t>
              </a:r>
            </a:p>
          </p:txBody>
        </p:sp>
        <p:sp>
          <p:nvSpPr>
            <p:cNvPr id="7" name="TextBox 11">
              <a:extLst>
                <a:ext uri="{FF2B5EF4-FFF2-40B4-BE49-F238E27FC236}">
                  <a16:creationId xmlns:a16="http://schemas.microsoft.com/office/drawing/2014/main" id="{DFF02122-DC98-15D3-08F4-039B0536420C}"/>
                </a:ext>
              </a:extLst>
            </p:cNvPr>
            <p:cNvSpPr txBox="1"/>
            <p:nvPr/>
          </p:nvSpPr>
          <p:spPr>
            <a:xfrm>
              <a:off x="2128813" y="1711474"/>
              <a:ext cx="2743200" cy="366250"/>
            </a:xfrm>
            <a:prstGeom prst="rect">
              <a:avLst/>
            </a:prstGeom>
            <a:noFill/>
          </p:spPr>
          <p:txBody>
            <a:bodyPr wrap="square" rtlCol="0">
              <a:noAutofit/>
            </a:bodyPr>
            <a:lstStyle/>
            <a:p>
              <a:pPr algn="ctr"/>
              <a:r>
                <a:rPr lang="en-US" sz="1200" b="1" dirty="0">
                  <a:solidFill>
                    <a:schemeClr val="accent1"/>
                  </a:solidFill>
                </a:rPr>
                <a:t>Sem 24</a:t>
              </a:r>
            </a:p>
          </p:txBody>
        </p:sp>
      </p:grpSp>
      <p:grpSp>
        <p:nvGrpSpPr>
          <p:cNvPr id="9" name="Group 6">
            <a:extLst>
              <a:ext uri="{FF2B5EF4-FFF2-40B4-BE49-F238E27FC236}">
                <a16:creationId xmlns:a16="http://schemas.microsoft.com/office/drawing/2014/main" id="{D49F9044-29B8-6296-E706-3571B3B8FDC2}"/>
              </a:ext>
            </a:extLst>
          </p:cNvPr>
          <p:cNvGrpSpPr/>
          <p:nvPr/>
        </p:nvGrpSpPr>
        <p:grpSpPr>
          <a:xfrm>
            <a:off x="2770355" y="4853659"/>
            <a:ext cx="2057400" cy="472419"/>
            <a:chOff x="991918" y="1524955"/>
            <a:chExt cx="2743200" cy="629892"/>
          </a:xfrm>
        </p:grpSpPr>
        <p:sp>
          <p:nvSpPr>
            <p:cNvPr id="10" name="TextBox 8">
              <a:extLst>
                <a:ext uri="{FF2B5EF4-FFF2-40B4-BE49-F238E27FC236}">
                  <a16:creationId xmlns:a16="http://schemas.microsoft.com/office/drawing/2014/main" id="{2FBAF317-8531-913F-48A6-712C95C98F14}"/>
                </a:ext>
              </a:extLst>
            </p:cNvPr>
            <p:cNvSpPr txBox="1"/>
            <p:nvPr/>
          </p:nvSpPr>
          <p:spPr>
            <a:xfrm>
              <a:off x="1337904" y="1524955"/>
              <a:ext cx="2052165" cy="366250"/>
            </a:xfrm>
            <a:prstGeom prst="rect">
              <a:avLst/>
            </a:prstGeom>
            <a:noFill/>
          </p:spPr>
          <p:txBody>
            <a:bodyPr wrap="none" rtlCol="0">
              <a:noAutofit/>
            </a:bodyPr>
            <a:lstStyle/>
            <a:p>
              <a:pPr algn="ctr"/>
              <a:r>
                <a:rPr lang="en-US" sz="1350" b="1" dirty="0">
                  <a:solidFill>
                    <a:srgbClr val="007A94"/>
                  </a:solidFill>
                </a:rPr>
                <a:t>SPIRIT 2</a:t>
              </a:r>
            </a:p>
          </p:txBody>
        </p:sp>
        <p:sp>
          <p:nvSpPr>
            <p:cNvPr id="11" name="TextBox 18">
              <a:extLst>
                <a:ext uri="{FF2B5EF4-FFF2-40B4-BE49-F238E27FC236}">
                  <a16:creationId xmlns:a16="http://schemas.microsoft.com/office/drawing/2014/main" id="{79ACF111-63CF-A043-A7EE-B2FD3BB01318}"/>
                </a:ext>
              </a:extLst>
            </p:cNvPr>
            <p:cNvSpPr txBox="1"/>
            <p:nvPr/>
          </p:nvSpPr>
          <p:spPr>
            <a:xfrm>
              <a:off x="991918" y="1788597"/>
              <a:ext cx="2743200" cy="366250"/>
            </a:xfrm>
            <a:prstGeom prst="rect">
              <a:avLst/>
            </a:prstGeom>
            <a:noFill/>
          </p:spPr>
          <p:txBody>
            <a:bodyPr wrap="square" rtlCol="0">
              <a:noAutofit/>
            </a:bodyPr>
            <a:lstStyle/>
            <a:p>
              <a:pPr algn="ctr"/>
              <a:r>
                <a:rPr lang="en-US" sz="1200" b="1" dirty="0">
                  <a:solidFill>
                    <a:schemeClr val="accent1"/>
                  </a:solidFill>
                </a:rPr>
                <a:t>Sem 24</a:t>
              </a:r>
            </a:p>
          </p:txBody>
        </p:sp>
      </p:grpSp>
      <p:grpSp>
        <p:nvGrpSpPr>
          <p:cNvPr id="12" name="Group 33">
            <a:extLst>
              <a:ext uri="{FF2B5EF4-FFF2-40B4-BE49-F238E27FC236}">
                <a16:creationId xmlns:a16="http://schemas.microsoft.com/office/drawing/2014/main" id="{DBBA1959-5605-3ECA-6217-E9B0236C06BE}"/>
              </a:ext>
            </a:extLst>
          </p:cNvPr>
          <p:cNvGrpSpPr/>
          <p:nvPr/>
        </p:nvGrpSpPr>
        <p:grpSpPr>
          <a:xfrm>
            <a:off x="4869097" y="4852462"/>
            <a:ext cx="3712426" cy="457297"/>
            <a:chOff x="1401554" y="1572441"/>
            <a:chExt cx="4949901" cy="609729"/>
          </a:xfrm>
        </p:grpSpPr>
        <p:sp>
          <p:nvSpPr>
            <p:cNvPr id="13" name="TextBox 34">
              <a:extLst>
                <a:ext uri="{FF2B5EF4-FFF2-40B4-BE49-F238E27FC236}">
                  <a16:creationId xmlns:a16="http://schemas.microsoft.com/office/drawing/2014/main" id="{04BC13EC-1861-48E1-22E4-3CD02564ADFD}"/>
                </a:ext>
              </a:extLst>
            </p:cNvPr>
            <p:cNvSpPr txBox="1"/>
            <p:nvPr/>
          </p:nvSpPr>
          <p:spPr>
            <a:xfrm>
              <a:off x="2601055" y="1572441"/>
              <a:ext cx="2052165" cy="366250"/>
            </a:xfrm>
            <a:prstGeom prst="rect">
              <a:avLst/>
            </a:prstGeom>
            <a:noFill/>
          </p:spPr>
          <p:txBody>
            <a:bodyPr wrap="none" rtlCol="0">
              <a:noAutofit/>
            </a:bodyPr>
            <a:lstStyle/>
            <a:p>
              <a:pPr algn="ctr"/>
              <a:r>
                <a:rPr lang="en-US" sz="1350" b="1" dirty="0">
                  <a:solidFill>
                    <a:srgbClr val="007A94"/>
                  </a:solidFill>
                </a:rPr>
                <a:t>SPIRIT 3</a:t>
              </a:r>
            </a:p>
          </p:txBody>
        </p:sp>
        <p:sp>
          <p:nvSpPr>
            <p:cNvPr id="14" name="TextBox 35">
              <a:extLst>
                <a:ext uri="{FF2B5EF4-FFF2-40B4-BE49-F238E27FC236}">
                  <a16:creationId xmlns:a16="http://schemas.microsoft.com/office/drawing/2014/main" id="{4380C07E-C4C2-BD91-47F3-7840F1CFC697}"/>
                </a:ext>
              </a:extLst>
            </p:cNvPr>
            <p:cNvSpPr txBox="1"/>
            <p:nvPr/>
          </p:nvSpPr>
          <p:spPr>
            <a:xfrm>
              <a:off x="1401554" y="1815920"/>
              <a:ext cx="2052165" cy="366250"/>
            </a:xfrm>
            <a:prstGeom prst="rect">
              <a:avLst/>
            </a:prstGeom>
            <a:noFill/>
          </p:spPr>
          <p:txBody>
            <a:bodyPr wrap="none" rtlCol="0">
              <a:noAutofit/>
            </a:bodyPr>
            <a:lstStyle/>
            <a:p>
              <a:pPr algn="ctr"/>
              <a:r>
                <a:rPr lang="en-US" sz="1200" b="1" dirty="0">
                  <a:solidFill>
                    <a:schemeClr val="accent1"/>
                  </a:solidFill>
                </a:rPr>
                <a:t>Sem 52</a:t>
              </a:r>
            </a:p>
          </p:txBody>
        </p:sp>
        <p:sp>
          <p:nvSpPr>
            <p:cNvPr id="15" name="TextBox 36">
              <a:extLst>
                <a:ext uri="{FF2B5EF4-FFF2-40B4-BE49-F238E27FC236}">
                  <a16:creationId xmlns:a16="http://schemas.microsoft.com/office/drawing/2014/main" id="{FA7E7AD6-3160-9D8A-3A69-3CF62F6E64D0}"/>
                </a:ext>
              </a:extLst>
            </p:cNvPr>
            <p:cNvSpPr txBox="1"/>
            <p:nvPr/>
          </p:nvSpPr>
          <p:spPr>
            <a:xfrm>
              <a:off x="3608255" y="1815920"/>
              <a:ext cx="2743200" cy="366250"/>
            </a:xfrm>
            <a:prstGeom prst="rect">
              <a:avLst/>
            </a:prstGeom>
            <a:noFill/>
          </p:spPr>
          <p:txBody>
            <a:bodyPr wrap="square" rtlCol="0">
              <a:noAutofit/>
            </a:bodyPr>
            <a:lstStyle/>
            <a:p>
              <a:pPr algn="ctr"/>
              <a:r>
                <a:rPr lang="en-US" sz="1200" b="1" dirty="0">
                  <a:solidFill>
                    <a:schemeClr val="accent1"/>
                  </a:solidFill>
                </a:rPr>
                <a:t>Sem 104</a:t>
              </a:r>
            </a:p>
          </p:txBody>
        </p:sp>
      </p:grpSp>
      <p:sp>
        <p:nvSpPr>
          <p:cNvPr id="16" name="Rectangle 15">
            <a:extLst>
              <a:ext uri="{FF2B5EF4-FFF2-40B4-BE49-F238E27FC236}">
                <a16:creationId xmlns:a16="http://schemas.microsoft.com/office/drawing/2014/main" id="{58CC777F-0465-9C4A-707A-22FD00006AF1}"/>
              </a:ext>
            </a:extLst>
          </p:cNvPr>
          <p:cNvSpPr/>
          <p:nvPr/>
        </p:nvSpPr>
        <p:spPr>
          <a:xfrm>
            <a:off x="949835" y="2743783"/>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sp>
        <p:nvSpPr>
          <p:cNvPr id="17" name="Rectangle 16">
            <a:extLst>
              <a:ext uri="{FF2B5EF4-FFF2-40B4-BE49-F238E27FC236}">
                <a16:creationId xmlns:a16="http://schemas.microsoft.com/office/drawing/2014/main" id="{7C39981E-32A9-F814-6EB5-1CA03A70F52F}"/>
              </a:ext>
            </a:extLst>
          </p:cNvPr>
          <p:cNvSpPr/>
          <p:nvPr/>
        </p:nvSpPr>
        <p:spPr>
          <a:xfrm>
            <a:off x="2958004" y="2756309"/>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sp>
        <p:nvSpPr>
          <p:cNvPr id="25" name="TextBox 14">
            <a:extLst>
              <a:ext uri="{FF2B5EF4-FFF2-40B4-BE49-F238E27FC236}">
                <a16:creationId xmlns:a16="http://schemas.microsoft.com/office/drawing/2014/main" id="{F41E8EFC-12BD-F300-A3F4-CE6C9875FD9D}"/>
              </a:ext>
            </a:extLst>
          </p:cNvPr>
          <p:cNvSpPr txBox="1"/>
          <p:nvPr/>
        </p:nvSpPr>
        <p:spPr>
          <a:xfrm rot="16200000">
            <a:off x="-208956" y="3490980"/>
            <a:ext cx="1172117" cy="415498"/>
          </a:xfrm>
          <a:prstGeom prst="rect">
            <a:avLst/>
          </a:prstGeom>
          <a:noFill/>
        </p:spPr>
        <p:txBody>
          <a:bodyPr wrap="none" rtlCol="0">
            <a:spAutoFit/>
          </a:bodyPr>
          <a:lstStyle/>
          <a:p>
            <a:pPr algn="ctr"/>
            <a:r>
              <a:rPr lang="en-US" sz="1050" b="1" dirty="0"/>
              <a:t>Proportion de </a:t>
            </a:r>
            <a:br>
              <a:rPr lang="en-US" sz="1050" b="1" dirty="0"/>
            </a:br>
            <a:r>
              <a:rPr lang="en-US" sz="1050" b="1" dirty="0" err="1">
                <a:solidFill>
                  <a:srgbClr val="FF0000"/>
                </a:solidFill>
              </a:rPr>
              <a:t>répondeuses</a:t>
            </a:r>
            <a:r>
              <a:rPr lang="en-US" sz="1050" b="1" dirty="0"/>
              <a:t> </a:t>
            </a:r>
            <a:r>
              <a:rPr lang="en-US" sz="1050" dirty="0"/>
              <a:t>%</a:t>
            </a:r>
          </a:p>
        </p:txBody>
      </p:sp>
      <p:grpSp>
        <p:nvGrpSpPr>
          <p:cNvPr id="26" name="Group 37">
            <a:extLst>
              <a:ext uri="{FF2B5EF4-FFF2-40B4-BE49-F238E27FC236}">
                <a16:creationId xmlns:a16="http://schemas.microsoft.com/office/drawing/2014/main" id="{FE137C30-51A2-E540-43E6-EB74E7453870}"/>
              </a:ext>
            </a:extLst>
          </p:cNvPr>
          <p:cNvGrpSpPr/>
          <p:nvPr/>
        </p:nvGrpSpPr>
        <p:grpSpPr>
          <a:xfrm>
            <a:off x="2958004" y="5402957"/>
            <a:ext cx="4585235" cy="241563"/>
            <a:chOff x="2888191" y="5957293"/>
            <a:chExt cx="6113647" cy="322084"/>
          </a:xfrm>
        </p:grpSpPr>
        <p:sp>
          <p:nvSpPr>
            <p:cNvPr id="27" name="Rectangle 26">
              <a:extLst>
                <a:ext uri="{FF2B5EF4-FFF2-40B4-BE49-F238E27FC236}">
                  <a16:creationId xmlns:a16="http://schemas.microsoft.com/office/drawing/2014/main" id="{308553CE-D4B0-9D5F-F622-F2398472D2F4}"/>
                </a:ext>
              </a:extLst>
            </p:cNvPr>
            <p:cNvSpPr/>
            <p:nvPr/>
          </p:nvSpPr>
          <p:spPr>
            <a:xfrm>
              <a:off x="2888191" y="6050878"/>
              <a:ext cx="180000" cy="180000"/>
            </a:xfrm>
            <a:prstGeom prst="rect">
              <a:avLst/>
            </a:prstGeom>
            <a:solidFill>
              <a:srgbClr val="768692"/>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F3997618-5CB4-E357-902E-B104EB8E030E}"/>
                </a:ext>
              </a:extLst>
            </p:cNvPr>
            <p:cNvSpPr/>
            <p:nvPr/>
          </p:nvSpPr>
          <p:spPr>
            <a:xfrm>
              <a:off x="4565580" y="6040030"/>
              <a:ext cx="180000" cy="180000"/>
            </a:xfrm>
            <a:prstGeom prst="rect">
              <a:avLst/>
            </a:prstGeom>
            <a:solidFill>
              <a:srgbClr val="EA7125"/>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16">
              <a:extLst>
                <a:ext uri="{FF2B5EF4-FFF2-40B4-BE49-F238E27FC236}">
                  <a16:creationId xmlns:a16="http://schemas.microsoft.com/office/drawing/2014/main" id="{0998529E-E701-3CB5-566C-29F09C70FA67}"/>
                </a:ext>
              </a:extLst>
            </p:cNvPr>
            <p:cNvSpPr txBox="1"/>
            <p:nvPr/>
          </p:nvSpPr>
          <p:spPr>
            <a:xfrm>
              <a:off x="3163792" y="5971601"/>
              <a:ext cx="2690799"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Placebo</a:t>
              </a:r>
            </a:p>
          </p:txBody>
        </p:sp>
        <p:sp>
          <p:nvSpPr>
            <p:cNvPr id="30" name="TextBox 16">
              <a:extLst>
                <a:ext uri="{FF2B5EF4-FFF2-40B4-BE49-F238E27FC236}">
                  <a16:creationId xmlns:a16="http://schemas.microsoft.com/office/drawing/2014/main" id="{FAF3E5BE-397B-0C3B-38A8-DD1EAA95AB9F}"/>
                </a:ext>
              </a:extLst>
            </p:cNvPr>
            <p:cNvSpPr txBox="1"/>
            <p:nvPr/>
          </p:nvSpPr>
          <p:spPr>
            <a:xfrm>
              <a:off x="4839616" y="5960753"/>
              <a:ext cx="1410857"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Relugolix</a:t>
              </a: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 TC</a:t>
              </a:r>
            </a:p>
          </p:txBody>
        </p:sp>
        <p:sp>
          <p:nvSpPr>
            <p:cNvPr id="31" name="Rectangle 30">
              <a:extLst>
                <a:ext uri="{FF2B5EF4-FFF2-40B4-BE49-F238E27FC236}">
                  <a16:creationId xmlns:a16="http://schemas.microsoft.com/office/drawing/2014/main" id="{A085811C-0169-781D-89B6-1ECA55F64050}"/>
                </a:ext>
              </a:extLst>
            </p:cNvPr>
            <p:cNvSpPr/>
            <p:nvPr/>
          </p:nvSpPr>
          <p:spPr>
            <a:xfrm>
              <a:off x="6558972" y="6036570"/>
              <a:ext cx="180000" cy="180000"/>
            </a:xfrm>
            <a:prstGeom prst="rect">
              <a:avLst/>
            </a:prstGeom>
            <a:solidFill>
              <a:srgbClr val="00778B"/>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43">
              <a:extLst>
                <a:ext uri="{FF2B5EF4-FFF2-40B4-BE49-F238E27FC236}">
                  <a16:creationId xmlns:a16="http://schemas.microsoft.com/office/drawing/2014/main" id="{851FD066-288E-27B1-E312-F10BD23E50B8}"/>
                </a:ext>
              </a:extLst>
            </p:cNvPr>
            <p:cNvSpPr txBox="1"/>
            <p:nvPr/>
          </p:nvSpPr>
          <p:spPr>
            <a:xfrm>
              <a:off x="6833007" y="5957293"/>
              <a:ext cx="2168831"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Relugolix</a:t>
              </a: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 CT </a:t>
              </a: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décalé</a:t>
              </a:r>
              <a:endPar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3" name="Rectangle 32">
            <a:extLst>
              <a:ext uri="{FF2B5EF4-FFF2-40B4-BE49-F238E27FC236}">
                <a16:creationId xmlns:a16="http://schemas.microsoft.com/office/drawing/2014/main" id="{D226B70A-567E-92C2-519F-DD75CFCEA6BE}"/>
              </a:ext>
            </a:extLst>
          </p:cNvPr>
          <p:cNvSpPr/>
          <p:nvPr/>
        </p:nvSpPr>
        <p:spPr>
          <a:xfrm>
            <a:off x="5027364" y="2473844"/>
            <a:ext cx="3166802" cy="295541"/>
          </a:xfrm>
          <a:prstGeom prst="rect">
            <a:avLst/>
          </a:prstGeom>
          <a:noFill/>
          <a:ln w="12700" cap="flat" cmpd="sng" algn="ctr">
            <a:noFill/>
            <a:prstDash val="solid"/>
            <a:miter lim="800000"/>
          </a:ln>
          <a:effectLst/>
        </p:spPr>
        <p:txBody>
          <a:bodyPr rtlCol="0" anchor="ctr"/>
          <a:lstStyle/>
          <a:p>
            <a:pPr algn="ctr">
              <a:defRPr/>
            </a:pPr>
            <a:r>
              <a:rPr lang="en-GB" sz="1050" b="1" kern="0" dirty="0" err="1">
                <a:solidFill>
                  <a:srgbClr val="394A59"/>
                </a:solidFill>
                <a:latin typeface="Open Sans"/>
                <a:cs typeface="Open Sans"/>
              </a:rPr>
              <a:t>Période</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d’extension</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toutes</a:t>
            </a:r>
            <a:r>
              <a:rPr lang="en-GB" sz="1050" b="1" kern="0" dirty="0">
                <a:solidFill>
                  <a:srgbClr val="394A59"/>
                </a:solidFill>
                <a:latin typeface="Open Sans"/>
                <a:cs typeface="Open Sans"/>
              </a:rPr>
              <a:t> les </a:t>
            </a:r>
            <a:r>
              <a:rPr lang="en-GB" sz="1050" b="1" kern="0" dirty="0" err="1">
                <a:solidFill>
                  <a:srgbClr val="394A59"/>
                </a:solidFill>
                <a:latin typeface="Open Sans"/>
                <a:cs typeface="Open Sans"/>
              </a:rPr>
              <a:t>patientes</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reçoivent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Relugolix</a:t>
            </a:r>
            <a:r>
              <a:rPr lang="en-GB" sz="1050" b="1" kern="0" dirty="0">
                <a:solidFill>
                  <a:srgbClr val="394A59"/>
                </a:solidFill>
                <a:latin typeface="Open Sans"/>
                <a:cs typeface="Open Sans"/>
              </a:rPr>
              <a:t> TC à </a:t>
            </a:r>
            <a:r>
              <a:rPr lang="en-GB" sz="1050" b="1" kern="0" dirty="0" err="1">
                <a:solidFill>
                  <a:srgbClr val="394A59"/>
                </a:solidFill>
                <a:latin typeface="Open Sans"/>
                <a:cs typeface="Open Sans"/>
              </a:rPr>
              <a:t>partir</a:t>
            </a:r>
            <a:r>
              <a:rPr lang="en-GB" sz="1050" b="1" kern="0" dirty="0">
                <a:solidFill>
                  <a:srgbClr val="394A59"/>
                </a:solidFill>
                <a:latin typeface="Open Sans"/>
                <a:cs typeface="Open Sans"/>
              </a:rPr>
              <a:t> de S24</a:t>
            </a:r>
          </a:p>
        </p:txBody>
      </p:sp>
      <p:sp>
        <p:nvSpPr>
          <p:cNvPr id="8" name="Teardrop 4">
            <a:extLst>
              <a:ext uri="{FF2B5EF4-FFF2-40B4-BE49-F238E27FC236}">
                <a16:creationId xmlns:a16="http://schemas.microsoft.com/office/drawing/2014/main" id="{68191231-5525-BCDC-BB3F-57929695887B}"/>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Tree>
    <p:extLst>
      <p:ext uri="{BB962C8B-B14F-4D97-AF65-F5344CB8AC3E}">
        <p14:creationId xmlns:p14="http://schemas.microsoft.com/office/powerpoint/2010/main" val="14847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a:extLst>
              <a:ext uri="{FF2B5EF4-FFF2-40B4-BE49-F238E27FC236}">
                <a16:creationId xmlns:a16="http://schemas.microsoft.com/office/drawing/2014/main" id="{F18258C7-C373-38AA-F68A-2DC2C4D6608A}"/>
              </a:ext>
            </a:extLst>
          </p:cNvPr>
          <p:cNvSpPr>
            <a:spLocks noGrp="1"/>
          </p:cNvSpPr>
          <p:nvPr>
            <p:ph type="title"/>
          </p:nvPr>
        </p:nvSpPr>
        <p:spPr>
          <a:xfrm>
            <a:off x="250825" y="274638"/>
            <a:ext cx="8435975" cy="1143000"/>
          </a:xfrm>
        </p:spPr>
        <p:txBody>
          <a:bodyPr/>
          <a:lstStyle/>
          <a:p>
            <a:r>
              <a:rPr altLang="fr-FR"/>
              <a:t>Quelques notions fondamentales</a:t>
            </a:r>
          </a:p>
        </p:txBody>
      </p:sp>
      <p:sp>
        <p:nvSpPr>
          <p:cNvPr id="3" name="Espace réservé du contenu 2">
            <a:extLst>
              <a:ext uri="{FF2B5EF4-FFF2-40B4-BE49-F238E27FC236}">
                <a16:creationId xmlns:a16="http://schemas.microsoft.com/office/drawing/2014/main" id="{4829C6D2-D741-1C08-4572-85CF261501FF}"/>
              </a:ext>
            </a:extLst>
          </p:cNvPr>
          <p:cNvSpPr>
            <a:spLocks noGrp="1"/>
          </p:cNvSpPr>
          <p:nvPr>
            <p:ph idx="1"/>
          </p:nvPr>
        </p:nvSpPr>
        <p:spPr>
          <a:xfrm>
            <a:off x="107950" y="1600200"/>
            <a:ext cx="8578850" cy="4525963"/>
          </a:xfrm>
        </p:spPr>
        <p:txBody>
          <a:bodyPr/>
          <a:lstStyle/>
          <a:p>
            <a:pPr>
              <a:defRPr/>
            </a:pPr>
            <a:r>
              <a:rPr sz="2400" b="1" dirty="0"/>
              <a:t>Pas de corrélation anatomoclinique </a:t>
            </a:r>
          </a:p>
          <a:p>
            <a:pPr lvl="1">
              <a:defRPr/>
            </a:pPr>
            <a:r>
              <a:rPr sz="2000" dirty="0"/>
              <a:t>Endométriose superficielle &gt;&gt; profonde</a:t>
            </a:r>
          </a:p>
          <a:p>
            <a:pPr>
              <a:defRPr/>
            </a:pPr>
            <a:r>
              <a:rPr sz="2400" b="1" dirty="0"/>
              <a:t>Douleur par sécrétion de PGE2</a:t>
            </a:r>
          </a:p>
          <a:p>
            <a:pPr lvl="1">
              <a:defRPr/>
            </a:pPr>
            <a:r>
              <a:rPr sz="2000" dirty="0"/>
              <a:t>AINS – </a:t>
            </a:r>
            <a:r>
              <a:rPr sz="2000" dirty="0" err="1"/>
              <a:t>Palliers</a:t>
            </a:r>
            <a:r>
              <a:rPr sz="2000" dirty="0"/>
              <a:t> II &gt;&gt; Morphiniques</a:t>
            </a:r>
          </a:p>
          <a:p>
            <a:pPr>
              <a:defRPr/>
            </a:pPr>
            <a:r>
              <a:rPr sz="2400" b="1" dirty="0"/>
              <a:t>Asthénie intense</a:t>
            </a:r>
          </a:p>
          <a:p>
            <a:pPr lvl="1">
              <a:defRPr/>
            </a:pPr>
            <a:r>
              <a:rPr sz="2000" dirty="0"/>
              <a:t>Troubles du sommeil ( paradoxal &gt; profond)</a:t>
            </a:r>
          </a:p>
          <a:p>
            <a:pPr>
              <a:defRPr/>
            </a:pPr>
            <a:r>
              <a:rPr sz="2400" b="1" dirty="0"/>
              <a:t>Troubles psychologiques</a:t>
            </a:r>
          </a:p>
          <a:p>
            <a:pPr lvl="1">
              <a:defRPr/>
            </a:pPr>
            <a:r>
              <a:rPr sz="1600" dirty="0"/>
              <a:t>Répercussions secondaires</a:t>
            </a:r>
          </a:p>
          <a:p>
            <a:pPr lvl="1">
              <a:defRPr/>
            </a:pPr>
            <a:r>
              <a:rPr sz="1600" dirty="0"/>
              <a:t>Asthénie</a:t>
            </a:r>
          </a:p>
          <a:p>
            <a:pPr>
              <a:defRPr/>
            </a:pPr>
            <a:r>
              <a:rPr sz="2000" b="1" dirty="0"/>
              <a:t>ALD Hors liste </a:t>
            </a:r>
            <a:r>
              <a:rPr sz="2000" dirty="0"/>
              <a:t>: a réserver aux patientes avec atteinte profonde et stomies digestives ou urinaires, ou rétention urinaire</a:t>
            </a:r>
          </a:p>
          <a:p>
            <a:pPr>
              <a:defRPr/>
            </a:pPr>
            <a:r>
              <a:rPr sz="2000" b="1" dirty="0"/>
              <a:t>MDPH a éviter </a:t>
            </a:r>
            <a:r>
              <a:rPr sz="2000" dirty="0"/>
              <a:t>: désocialisation et fréquence 1 femme sur 8 à 10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4113A9C-F3DB-4DF1-B95F-E3FF7DA19D0E}"/>
              </a:ext>
            </a:extLst>
          </p:cNvPr>
          <p:cNvSpPr/>
          <p:nvPr/>
        </p:nvSpPr>
        <p:spPr>
          <a:xfrm>
            <a:off x="1364308" y="2490444"/>
            <a:ext cx="1639640" cy="2186264"/>
          </a:xfrm>
          <a:prstGeom prst="rect">
            <a:avLst/>
          </a:prstGeom>
          <a:solidFill>
            <a:sysClr val="window" lastClr="FFFFFF">
              <a:lumMod val="9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eaLnBrk="1" fontAlgn="auto" hangingPunct="1">
              <a:spcBef>
                <a:spcPts val="0"/>
              </a:spcBef>
              <a:spcAft>
                <a:spcPts val="0"/>
              </a:spcAft>
              <a:defRPr/>
            </a:pPr>
            <a:endParaRPr lang="en-US" sz="825" kern="0">
              <a:solidFill>
                <a:prstClr val="white"/>
              </a:solidFill>
              <a:latin typeface="Open Sans"/>
              <a:cs typeface="Open Sans"/>
            </a:endParaRPr>
          </a:p>
        </p:txBody>
      </p:sp>
      <p:sp>
        <p:nvSpPr>
          <p:cNvPr id="5" name="Title 4">
            <a:extLst>
              <a:ext uri="{FF2B5EF4-FFF2-40B4-BE49-F238E27FC236}">
                <a16:creationId xmlns:a16="http://schemas.microsoft.com/office/drawing/2014/main" id="{CEB6E847-8C8D-4CD9-83F6-17E43C3984E4}"/>
              </a:ext>
            </a:extLst>
          </p:cNvPr>
          <p:cNvSpPr>
            <a:spLocks noGrp="1"/>
          </p:cNvSpPr>
          <p:nvPr>
            <p:ph type="title"/>
          </p:nvPr>
        </p:nvSpPr>
        <p:spPr>
          <a:xfrm>
            <a:off x="682216" y="1168386"/>
            <a:ext cx="7308576" cy="249299"/>
          </a:xfrm>
        </p:spPr>
        <p:txBody>
          <a:bodyPr>
            <a:noAutofit/>
          </a:bodyPr>
          <a:lstStyle/>
          <a:p>
            <a:pPr>
              <a:tabLst>
                <a:tab pos="3096816" algn="l"/>
              </a:tabLst>
            </a:pPr>
            <a:r>
              <a:rPr lang="en-US" sz="2100" dirty="0"/>
              <a:t>Diminution des</a:t>
            </a:r>
            <a:r>
              <a:rPr lang="fr-FR" sz="2100" dirty="0"/>
              <a:t> douleurs non cycliques de modérées à l’inclusion à légères sur 104 semaines</a:t>
            </a:r>
            <a:endParaRPr lang="en-GB" sz="2100" dirty="0"/>
          </a:p>
        </p:txBody>
      </p:sp>
      <p:sp>
        <p:nvSpPr>
          <p:cNvPr id="2" name="Espace réservé du texte 1">
            <a:extLst>
              <a:ext uri="{FF2B5EF4-FFF2-40B4-BE49-F238E27FC236}">
                <a16:creationId xmlns:a16="http://schemas.microsoft.com/office/drawing/2014/main" id="{A63F6BD7-C816-9365-2982-D4B7AF4CDF5A}"/>
              </a:ext>
            </a:extLst>
          </p:cNvPr>
          <p:cNvSpPr>
            <a:spLocks noGrp="1"/>
          </p:cNvSpPr>
          <p:nvPr>
            <p:ph type="body" sz="quarter" idx="13"/>
          </p:nvPr>
        </p:nvSpPr>
        <p:spPr/>
        <p:txBody>
          <a:bodyPr/>
          <a:lstStyle/>
          <a:p>
            <a:endParaRPr lang="fr-FR"/>
          </a:p>
        </p:txBody>
      </p:sp>
      <p:sp>
        <p:nvSpPr>
          <p:cNvPr id="52" name="Footer Placeholder 2">
            <a:extLst>
              <a:ext uri="{FF2B5EF4-FFF2-40B4-BE49-F238E27FC236}">
                <a16:creationId xmlns:a16="http://schemas.microsoft.com/office/drawing/2014/main" id="{0A866D52-0870-404C-B2C5-0952DE50B7C7}"/>
              </a:ext>
            </a:extLst>
          </p:cNvPr>
          <p:cNvSpPr txBox="1">
            <a:spLocks/>
          </p:cNvSpPr>
          <p:nvPr/>
        </p:nvSpPr>
        <p:spPr>
          <a:xfrm>
            <a:off x="637508" y="5572102"/>
            <a:ext cx="7803000" cy="44259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en-US" sz="675" dirty="0">
                <a:solidFill>
                  <a:prstClr val="white">
                    <a:lumMod val="50000"/>
                  </a:prstClr>
                </a:solidFill>
                <a:latin typeface="Open Sans"/>
              </a:rPr>
              <a:t>Error bars show upper and lower limit of 95% confidence intervals. </a:t>
            </a:r>
            <a:br>
              <a:rPr lang="en-US" sz="675" dirty="0">
                <a:solidFill>
                  <a:prstClr val="white">
                    <a:lumMod val="50000"/>
                  </a:prstClr>
                </a:solidFill>
                <a:latin typeface="Open Sans"/>
              </a:rPr>
            </a:br>
            <a:r>
              <a:rPr lang="en-US" sz="675" dirty="0">
                <a:solidFill>
                  <a:prstClr val="white">
                    <a:lumMod val="50000"/>
                  </a:prstClr>
                </a:solidFill>
                <a:latin typeface="Open Sans"/>
              </a:rPr>
              <a:t>CT = combination therapy; NRS = N</a:t>
            </a:r>
            <a:r>
              <a:rPr lang="en-US" sz="675" dirty="0" err="1">
                <a:solidFill>
                  <a:prstClr val="white">
                    <a:lumMod val="50000"/>
                  </a:prstClr>
                </a:solidFill>
                <a:latin typeface="Open Sans"/>
              </a:rPr>
              <a:t>umerical</a:t>
            </a:r>
            <a:r>
              <a:rPr lang="en-US" sz="675" dirty="0">
                <a:solidFill>
                  <a:prstClr val="white">
                    <a:lumMod val="50000"/>
                  </a:prstClr>
                </a:solidFill>
                <a:latin typeface="Open Sans"/>
              </a:rPr>
              <a:t> Rating Scale.</a:t>
            </a:r>
          </a:p>
          <a:p>
            <a:pPr>
              <a:defRPr/>
            </a:pPr>
            <a:r>
              <a:rPr lang="en-US" sz="675" dirty="0">
                <a:solidFill>
                  <a:prstClr val="white">
                    <a:lumMod val="50000"/>
                  </a:prstClr>
                </a:solidFill>
                <a:latin typeface="Open Sans"/>
              </a:rPr>
              <a:t>Giudice LC, et al. Lancet. 2022;399; </a:t>
            </a:r>
            <a:r>
              <a:rPr lang="en-GB" sz="675" dirty="0"/>
              <a:t>Becker et al. </a:t>
            </a:r>
            <a:r>
              <a:rPr lang="pt-BR" sz="675" dirty="0"/>
              <a:t>Hum Reprod. 2024 Mar 1;39(3):526-537 </a:t>
            </a:r>
            <a:endParaRPr lang="en-US" sz="675" dirty="0">
              <a:solidFill>
                <a:prstClr val="white">
                  <a:lumMod val="50000"/>
                </a:prstClr>
              </a:solidFill>
              <a:latin typeface="Open Sans"/>
            </a:endParaRPr>
          </a:p>
          <a:p>
            <a:pPr defTabSz="685800" fontAlgn="auto">
              <a:spcBef>
                <a:spcPts val="0"/>
              </a:spcBef>
              <a:spcAft>
                <a:spcPts val="0"/>
              </a:spcAft>
              <a:defRPr/>
            </a:pPr>
            <a:endParaRPr lang="en-US" sz="675" dirty="0">
              <a:solidFill>
                <a:prstClr val="white">
                  <a:lumMod val="50000"/>
                </a:prstClr>
              </a:solidFill>
              <a:latin typeface="Open Sans"/>
            </a:endParaRPr>
          </a:p>
        </p:txBody>
      </p:sp>
      <p:graphicFrame>
        <p:nvGraphicFramePr>
          <p:cNvPr id="35" name="Chart 34">
            <a:extLst>
              <a:ext uri="{FF2B5EF4-FFF2-40B4-BE49-F238E27FC236}">
                <a16:creationId xmlns:a16="http://schemas.microsoft.com/office/drawing/2014/main" id="{60D665BA-D438-4D34-AC77-11B9D48AF30D}"/>
              </a:ext>
            </a:extLst>
          </p:cNvPr>
          <p:cNvGraphicFramePr/>
          <p:nvPr/>
        </p:nvGraphicFramePr>
        <p:xfrm>
          <a:off x="875620" y="2324324"/>
          <a:ext cx="8076520" cy="280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7" name="Table 56">
            <a:extLst>
              <a:ext uri="{FF2B5EF4-FFF2-40B4-BE49-F238E27FC236}">
                <a16:creationId xmlns:a16="http://schemas.microsoft.com/office/drawing/2014/main" id="{738E0531-4787-456D-8977-5D13B86CA982}"/>
              </a:ext>
            </a:extLst>
          </p:cNvPr>
          <p:cNvGraphicFramePr>
            <a:graphicFrameLocks noGrp="1"/>
          </p:cNvGraphicFramePr>
          <p:nvPr/>
        </p:nvGraphicFramePr>
        <p:xfrm>
          <a:off x="1210034" y="4681538"/>
          <a:ext cx="7749540" cy="171224"/>
        </p:xfrm>
        <a:graphic>
          <a:graphicData uri="http://schemas.openxmlformats.org/drawingml/2006/table">
            <a:tbl>
              <a:tblPr/>
              <a:tblGrid>
                <a:gridCol w="274320">
                  <a:extLst>
                    <a:ext uri="{9D8B030D-6E8A-4147-A177-3AD203B41FA5}">
                      <a16:colId xmlns:a16="http://schemas.microsoft.com/office/drawing/2014/main" val="3021746881"/>
                    </a:ext>
                  </a:extLst>
                </a:gridCol>
                <a:gridCol w="274320">
                  <a:extLst>
                    <a:ext uri="{9D8B030D-6E8A-4147-A177-3AD203B41FA5}">
                      <a16:colId xmlns:a16="http://schemas.microsoft.com/office/drawing/2014/main" val="3253337108"/>
                    </a:ext>
                  </a:extLst>
                </a:gridCol>
                <a:gridCol w="274320">
                  <a:extLst>
                    <a:ext uri="{9D8B030D-6E8A-4147-A177-3AD203B41FA5}">
                      <a16:colId xmlns:a16="http://schemas.microsoft.com/office/drawing/2014/main" val="2415767191"/>
                    </a:ext>
                  </a:extLst>
                </a:gridCol>
                <a:gridCol w="274320">
                  <a:extLst>
                    <a:ext uri="{9D8B030D-6E8A-4147-A177-3AD203B41FA5}">
                      <a16:colId xmlns:a16="http://schemas.microsoft.com/office/drawing/2014/main" val="3347259098"/>
                    </a:ext>
                  </a:extLst>
                </a:gridCol>
                <a:gridCol w="274320">
                  <a:extLst>
                    <a:ext uri="{9D8B030D-6E8A-4147-A177-3AD203B41FA5}">
                      <a16:colId xmlns:a16="http://schemas.microsoft.com/office/drawing/2014/main" val="222112439"/>
                    </a:ext>
                  </a:extLst>
                </a:gridCol>
                <a:gridCol w="274320">
                  <a:extLst>
                    <a:ext uri="{9D8B030D-6E8A-4147-A177-3AD203B41FA5}">
                      <a16:colId xmlns:a16="http://schemas.microsoft.com/office/drawing/2014/main" val="2046321270"/>
                    </a:ext>
                  </a:extLst>
                </a:gridCol>
                <a:gridCol w="274320">
                  <a:extLst>
                    <a:ext uri="{9D8B030D-6E8A-4147-A177-3AD203B41FA5}">
                      <a16:colId xmlns:a16="http://schemas.microsoft.com/office/drawing/2014/main" val="626317589"/>
                    </a:ext>
                  </a:extLst>
                </a:gridCol>
                <a:gridCol w="274320">
                  <a:extLst>
                    <a:ext uri="{9D8B030D-6E8A-4147-A177-3AD203B41FA5}">
                      <a16:colId xmlns:a16="http://schemas.microsoft.com/office/drawing/2014/main" val="1843870510"/>
                    </a:ext>
                  </a:extLst>
                </a:gridCol>
                <a:gridCol w="274320">
                  <a:extLst>
                    <a:ext uri="{9D8B030D-6E8A-4147-A177-3AD203B41FA5}">
                      <a16:colId xmlns:a16="http://schemas.microsoft.com/office/drawing/2014/main" val="2208682134"/>
                    </a:ext>
                  </a:extLst>
                </a:gridCol>
                <a:gridCol w="274320">
                  <a:extLst>
                    <a:ext uri="{9D8B030D-6E8A-4147-A177-3AD203B41FA5}">
                      <a16:colId xmlns:a16="http://schemas.microsoft.com/office/drawing/2014/main" val="1359862464"/>
                    </a:ext>
                  </a:extLst>
                </a:gridCol>
                <a:gridCol w="274320">
                  <a:extLst>
                    <a:ext uri="{9D8B030D-6E8A-4147-A177-3AD203B41FA5}">
                      <a16:colId xmlns:a16="http://schemas.microsoft.com/office/drawing/2014/main" val="3536454835"/>
                    </a:ext>
                  </a:extLst>
                </a:gridCol>
                <a:gridCol w="274320">
                  <a:extLst>
                    <a:ext uri="{9D8B030D-6E8A-4147-A177-3AD203B41FA5}">
                      <a16:colId xmlns:a16="http://schemas.microsoft.com/office/drawing/2014/main" val="2156953409"/>
                    </a:ext>
                  </a:extLst>
                </a:gridCol>
                <a:gridCol w="274320">
                  <a:extLst>
                    <a:ext uri="{9D8B030D-6E8A-4147-A177-3AD203B41FA5}">
                      <a16:colId xmlns:a16="http://schemas.microsoft.com/office/drawing/2014/main" val="2305177486"/>
                    </a:ext>
                  </a:extLst>
                </a:gridCol>
                <a:gridCol w="274320">
                  <a:extLst>
                    <a:ext uri="{9D8B030D-6E8A-4147-A177-3AD203B41FA5}">
                      <a16:colId xmlns:a16="http://schemas.microsoft.com/office/drawing/2014/main" val="693468238"/>
                    </a:ext>
                  </a:extLst>
                </a:gridCol>
                <a:gridCol w="617220">
                  <a:extLst>
                    <a:ext uri="{9D8B030D-6E8A-4147-A177-3AD203B41FA5}">
                      <a16:colId xmlns:a16="http://schemas.microsoft.com/office/drawing/2014/main" val="489347483"/>
                    </a:ext>
                  </a:extLst>
                </a:gridCol>
                <a:gridCol w="274320">
                  <a:extLst>
                    <a:ext uri="{9D8B030D-6E8A-4147-A177-3AD203B41FA5}">
                      <a16:colId xmlns:a16="http://schemas.microsoft.com/office/drawing/2014/main" val="28388891"/>
                    </a:ext>
                  </a:extLst>
                </a:gridCol>
                <a:gridCol w="617220">
                  <a:extLst>
                    <a:ext uri="{9D8B030D-6E8A-4147-A177-3AD203B41FA5}">
                      <a16:colId xmlns:a16="http://schemas.microsoft.com/office/drawing/2014/main" val="4154290675"/>
                    </a:ext>
                  </a:extLst>
                </a:gridCol>
                <a:gridCol w="274320">
                  <a:extLst>
                    <a:ext uri="{9D8B030D-6E8A-4147-A177-3AD203B41FA5}">
                      <a16:colId xmlns:a16="http://schemas.microsoft.com/office/drawing/2014/main" val="2098173856"/>
                    </a:ext>
                  </a:extLst>
                </a:gridCol>
                <a:gridCol w="617220">
                  <a:extLst>
                    <a:ext uri="{9D8B030D-6E8A-4147-A177-3AD203B41FA5}">
                      <a16:colId xmlns:a16="http://schemas.microsoft.com/office/drawing/2014/main" val="1646324620"/>
                    </a:ext>
                  </a:extLst>
                </a:gridCol>
                <a:gridCol w="274320">
                  <a:extLst>
                    <a:ext uri="{9D8B030D-6E8A-4147-A177-3AD203B41FA5}">
                      <a16:colId xmlns:a16="http://schemas.microsoft.com/office/drawing/2014/main" val="2354551245"/>
                    </a:ext>
                  </a:extLst>
                </a:gridCol>
                <a:gridCol w="617220">
                  <a:extLst>
                    <a:ext uri="{9D8B030D-6E8A-4147-A177-3AD203B41FA5}">
                      <a16:colId xmlns:a16="http://schemas.microsoft.com/office/drawing/2014/main" val="2796621806"/>
                    </a:ext>
                  </a:extLst>
                </a:gridCol>
                <a:gridCol w="274320">
                  <a:extLst>
                    <a:ext uri="{9D8B030D-6E8A-4147-A177-3AD203B41FA5}">
                      <a16:colId xmlns:a16="http://schemas.microsoft.com/office/drawing/2014/main" val="2796585847"/>
                    </a:ext>
                  </a:extLst>
                </a:gridCol>
                <a:gridCol w="342900">
                  <a:extLst>
                    <a:ext uri="{9D8B030D-6E8A-4147-A177-3AD203B41FA5}">
                      <a16:colId xmlns:a16="http://schemas.microsoft.com/office/drawing/2014/main" val="2492866653"/>
                    </a:ext>
                  </a:extLst>
                </a:gridCol>
              </a:tblGrid>
              <a:tr h="163604">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0                   </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8</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12</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16</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20</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24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28</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32</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36</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a:solidFill>
                            <a:schemeClr val="tx1"/>
                          </a:solidFill>
                          <a:effectLst/>
                          <a:latin typeface="+mn-lt"/>
                          <a:ea typeface="+mn-ea"/>
                          <a:cs typeface="+mn-cs"/>
                        </a:rPr>
                        <a:t>40</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44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48</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52</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65</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78</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91</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104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4549378"/>
                  </a:ext>
                </a:extLst>
              </a:tr>
            </a:tbl>
          </a:graphicData>
        </a:graphic>
      </p:graphicFrame>
      <p:sp>
        <p:nvSpPr>
          <p:cNvPr id="59" name="TextBox 58">
            <a:extLst>
              <a:ext uri="{FF2B5EF4-FFF2-40B4-BE49-F238E27FC236}">
                <a16:creationId xmlns:a16="http://schemas.microsoft.com/office/drawing/2014/main" id="{CB42C16F-1557-5846-3411-6DB6D042215A}"/>
              </a:ext>
            </a:extLst>
          </p:cNvPr>
          <p:cNvSpPr txBox="1"/>
          <p:nvPr/>
        </p:nvSpPr>
        <p:spPr>
          <a:xfrm>
            <a:off x="4539008" y="4902081"/>
            <a:ext cx="570496" cy="203706"/>
          </a:xfrm>
          <a:prstGeom prst="rect">
            <a:avLst/>
          </a:prstGeom>
          <a:noFill/>
        </p:spPr>
        <p:txBody>
          <a:bodyPr wrap="square" lIns="0" tIns="0" rIns="0" bIns="0" rtlCol="0">
            <a:noAutofit/>
          </a:bodyPr>
          <a:lstStyle/>
          <a:p>
            <a:pPr algn="ctr" rtl="0">
              <a:defRPr sz="1600" b="0" i="0" u="none" strike="noStrike" kern="1200" baseline="0">
                <a:solidFill>
                  <a:srgbClr val="253746"/>
                </a:solidFill>
                <a:latin typeface="Open Sans" panose="020B0606030504020204" pitchFamily="34" charset="0"/>
                <a:ea typeface="Open Sans" panose="020B0606030504020204" pitchFamily="34" charset="0"/>
                <a:cs typeface="Open Sans" panose="020B0606030504020204" pitchFamily="34" charset="0"/>
              </a:defRPr>
            </a:pPr>
            <a:r>
              <a:rPr lang="en-US" sz="1200" dirty="0">
                <a:latin typeface="Open Sans" panose="020B0606030504020204" pitchFamily="34" charset="0"/>
                <a:ea typeface="Open Sans" panose="020B0606030504020204" pitchFamily="34" charset="0"/>
                <a:cs typeface="Open Sans" panose="020B0606030504020204" pitchFamily="34" charset="0"/>
              </a:rPr>
              <a:t>Weeks</a:t>
            </a:r>
          </a:p>
        </p:txBody>
      </p:sp>
      <p:grpSp>
        <p:nvGrpSpPr>
          <p:cNvPr id="11" name="Group 10">
            <a:extLst>
              <a:ext uri="{FF2B5EF4-FFF2-40B4-BE49-F238E27FC236}">
                <a16:creationId xmlns:a16="http://schemas.microsoft.com/office/drawing/2014/main" id="{562AAA6F-A42F-0121-B1AA-2E02FFF03801}"/>
              </a:ext>
            </a:extLst>
          </p:cNvPr>
          <p:cNvGrpSpPr/>
          <p:nvPr/>
        </p:nvGrpSpPr>
        <p:grpSpPr>
          <a:xfrm>
            <a:off x="1353454" y="2774082"/>
            <a:ext cx="7228986" cy="834617"/>
            <a:chOff x="1317384" y="2891725"/>
            <a:chExt cx="9214773" cy="1112823"/>
          </a:xfrm>
        </p:grpSpPr>
        <p:cxnSp>
          <p:nvCxnSpPr>
            <p:cNvPr id="12" name="Straight Connector 11">
              <a:extLst>
                <a:ext uri="{FF2B5EF4-FFF2-40B4-BE49-F238E27FC236}">
                  <a16:creationId xmlns:a16="http://schemas.microsoft.com/office/drawing/2014/main" id="{BB4B4D5A-5615-C66B-0CEE-E0BA6C382DEB}"/>
                </a:ext>
              </a:extLst>
            </p:cNvPr>
            <p:cNvCxnSpPr>
              <a:cxnSpLocks/>
            </p:cNvCxnSpPr>
            <p:nvPr/>
          </p:nvCxnSpPr>
          <p:spPr>
            <a:xfrm>
              <a:off x="1317384" y="2891725"/>
              <a:ext cx="9214773" cy="18252"/>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E49B66-40EB-CB25-E13B-FF3198908D08}"/>
                </a:ext>
              </a:extLst>
            </p:cNvPr>
            <p:cNvCxnSpPr>
              <a:cxnSpLocks/>
            </p:cNvCxnSpPr>
            <p:nvPr/>
          </p:nvCxnSpPr>
          <p:spPr>
            <a:xfrm>
              <a:off x="1331219" y="3991295"/>
              <a:ext cx="9200938" cy="13253"/>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C33A78C5-4ABC-30F6-AA53-DC5B78917A0B}"/>
              </a:ext>
            </a:extLst>
          </p:cNvPr>
          <p:cNvSpPr/>
          <p:nvPr/>
        </p:nvSpPr>
        <p:spPr>
          <a:xfrm>
            <a:off x="4142204" y="2145362"/>
            <a:ext cx="2592000" cy="324601"/>
          </a:xfrm>
          <a:prstGeom prst="rect">
            <a:avLst/>
          </a:prstGeom>
          <a:noFill/>
          <a:ln w="12700" cap="flat" cmpd="sng" algn="ctr">
            <a:noFill/>
            <a:prstDash val="solid"/>
            <a:miter lim="800000"/>
          </a:ln>
          <a:effectLst/>
        </p:spPr>
        <p:txBody>
          <a:bodyPr rtlCol="0" anchor="ctr"/>
          <a:lstStyle/>
          <a:p>
            <a:pPr algn="ctr">
              <a:defRPr/>
            </a:pPr>
            <a:r>
              <a:rPr lang="en-GB" sz="1050" b="1" kern="0" dirty="0" err="1">
                <a:solidFill>
                  <a:srgbClr val="394A59"/>
                </a:solidFill>
                <a:latin typeface="Open Sans"/>
                <a:cs typeface="Open Sans"/>
              </a:rPr>
              <a:t>Période</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d’extension</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toutes</a:t>
            </a:r>
            <a:r>
              <a:rPr lang="en-GB" sz="1050" b="1" kern="0" dirty="0">
                <a:solidFill>
                  <a:srgbClr val="394A59"/>
                </a:solidFill>
                <a:latin typeface="Open Sans"/>
                <a:cs typeface="Open Sans"/>
              </a:rPr>
              <a:t> les </a:t>
            </a:r>
            <a:r>
              <a:rPr lang="en-GB" sz="1050" b="1" kern="0" dirty="0" err="1">
                <a:solidFill>
                  <a:srgbClr val="394A59"/>
                </a:solidFill>
                <a:latin typeface="Open Sans"/>
                <a:cs typeface="Open Sans"/>
              </a:rPr>
              <a:t>patientes</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reçoivent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Relugolix</a:t>
            </a:r>
            <a:r>
              <a:rPr lang="en-GB" sz="1050" b="1" kern="0" dirty="0">
                <a:solidFill>
                  <a:srgbClr val="394A59"/>
                </a:solidFill>
                <a:latin typeface="Open Sans"/>
                <a:cs typeface="Open Sans"/>
              </a:rPr>
              <a:t> TC</a:t>
            </a:r>
          </a:p>
        </p:txBody>
      </p:sp>
      <p:sp>
        <p:nvSpPr>
          <p:cNvPr id="25" name="Rectangle 24">
            <a:extLst>
              <a:ext uri="{FF2B5EF4-FFF2-40B4-BE49-F238E27FC236}">
                <a16:creationId xmlns:a16="http://schemas.microsoft.com/office/drawing/2014/main" id="{47EA12EA-5BA9-8B0B-941D-CEBC27C1C0FD}"/>
              </a:ext>
            </a:extLst>
          </p:cNvPr>
          <p:cNvSpPr/>
          <p:nvPr/>
        </p:nvSpPr>
        <p:spPr>
          <a:xfrm>
            <a:off x="1072630" y="2039278"/>
            <a:ext cx="2090093" cy="253916"/>
          </a:xfrm>
          <a:prstGeom prst="rect">
            <a:avLst/>
          </a:prstGeom>
          <a:no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r>
              <a:rPr lang="en-GB" sz="1050" b="1" kern="0" dirty="0" err="1">
                <a:solidFill>
                  <a:srgbClr val="394A59"/>
                </a:solidFill>
                <a:latin typeface="Open Sans"/>
                <a:cs typeface="Open Sans"/>
              </a:rPr>
              <a:t>Traitement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randomisé</a:t>
            </a:r>
            <a:endParaRPr lang="en-GB" sz="1050" b="1" kern="0" dirty="0">
              <a:solidFill>
                <a:srgbClr val="394A59"/>
              </a:solidFill>
              <a:latin typeface="Open Sans"/>
              <a:cs typeface="Open Sans"/>
            </a:endParaRPr>
          </a:p>
        </p:txBody>
      </p:sp>
      <p:sp>
        <p:nvSpPr>
          <p:cNvPr id="26" name="TextBox 39">
            <a:extLst>
              <a:ext uri="{FF2B5EF4-FFF2-40B4-BE49-F238E27FC236}">
                <a16:creationId xmlns:a16="http://schemas.microsoft.com/office/drawing/2014/main" id="{8E6B7C96-C45D-DFAB-B104-BAF9A1E753DC}"/>
              </a:ext>
            </a:extLst>
          </p:cNvPr>
          <p:cNvSpPr txBox="1"/>
          <p:nvPr/>
        </p:nvSpPr>
        <p:spPr>
          <a:xfrm rot="16200000">
            <a:off x="-457512" y="3672329"/>
            <a:ext cx="2592482" cy="405242"/>
          </a:xfrm>
          <a:prstGeom prst="rect">
            <a:avLst/>
          </a:prstGeom>
          <a:noFill/>
        </p:spPr>
        <p:txBody>
          <a:bodyPr wrap="square" lIns="0" tIns="0" rIns="0" bIns="0" rtlCol="0">
            <a:noAutofit/>
          </a:bodyPr>
          <a:lstStyle/>
          <a:p>
            <a:pPr algn="ctr" rtl="0">
              <a:defRPr sz="1600" b="0" i="0" u="none" strike="noStrike" kern="1200" baseline="0">
                <a:solidFill>
                  <a:srgbClr val="253746"/>
                </a:solidFill>
                <a:latin typeface="Open Sans" panose="020B0606030504020204" pitchFamily="34" charset="0"/>
                <a:ea typeface="Open Sans" panose="020B0606030504020204" pitchFamily="34" charset="0"/>
                <a:cs typeface="Open Sans" panose="020B0606030504020204" pitchFamily="34" charset="0"/>
              </a:defRPr>
            </a:pPr>
            <a:r>
              <a:rPr lang="en-US" sz="1200" dirty="0">
                <a:latin typeface="Open Sans" panose="020B0606030504020204" pitchFamily="34" charset="0"/>
                <a:ea typeface="Open Sans" panose="020B0606030504020204" pitchFamily="34" charset="0"/>
                <a:cs typeface="Open Sans" panose="020B0606030504020204" pitchFamily="34" charset="0"/>
              </a:rPr>
              <a:t>Score NRS de DPNM entre la </a:t>
            </a:r>
            <a:r>
              <a:rPr lang="en-US" sz="1200" dirty="0" err="1">
                <a:latin typeface="Open Sans" panose="020B0606030504020204" pitchFamily="34" charset="0"/>
                <a:ea typeface="Open Sans" panose="020B0606030504020204" pitchFamily="34" charset="0"/>
                <a:cs typeface="Open Sans" panose="020B0606030504020204" pitchFamily="34" charset="0"/>
              </a:rPr>
              <a:t>semaine</a:t>
            </a:r>
            <a:r>
              <a:rPr lang="en-US" sz="1200" dirty="0">
                <a:latin typeface="Open Sans" panose="020B0606030504020204" pitchFamily="34" charset="0"/>
                <a:ea typeface="Open Sans" panose="020B0606030504020204" pitchFamily="34" charset="0"/>
                <a:cs typeface="Open Sans" panose="020B0606030504020204" pitchFamily="34" charset="0"/>
              </a:rPr>
              <a:t> 24 et 104</a:t>
            </a:r>
          </a:p>
        </p:txBody>
      </p:sp>
      <p:grpSp>
        <p:nvGrpSpPr>
          <p:cNvPr id="27" name="Group 1">
            <a:extLst>
              <a:ext uri="{FF2B5EF4-FFF2-40B4-BE49-F238E27FC236}">
                <a16:creationId xmlns:a16="http://schemas.microsoft.com/office/drawing/2014/main" id="{33948ACC-AF27-6A01-EAC0-F0B817EE92E7}"/>
              </a:ext>
            </a:extLst>
          </p:cNvPr>
          <p:cNvGrpSpPr/>
          <p:nvPr/>
        </p:nvGrpSpPr>
        <p:grpSpPr>
          <a:xfrm>
            <a:off x="2589703" y="5146653"/>
            <a:ext cx="5161985" cy="280062"/>
            <a:chOff x="2637929" y="5971601"/>
            <a:chExt cx="6882646" cy="373415"/>
          </a:xfrm>
        </p:grpSpPr>
        <p:sp>
          <p:nvSpPr>
            <p:cNvPr id="28" name="TextBox 16">
              <a:extLst>
                <a:ext uri="{FF2B5EF4-FFF2-40B4-BE49-F238E27FC236}">
                  <a16:creationId xmlns:a16="http://schemas.microsoft.com/office/drawing/2014/main" id="{F0C70929-58B7-F2C7-57FC-FAF45A13E01E}"/>
                </a:ext>
              </a:extLst>
            </p:cNvPr>
            <p:cNvSpPr txBox="1"/>
            <p:nvPr/>
          </p:nvSpPr>
          <p:spPr>
            <a:xfrm>
              <a:off x="5025073" y="5975684"/>
              <a:ext cx="141085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a:t>
              </a:r>
            </a:p>
          </p:txBody>
        </p:sp>
        <p:sp>
          <p:nvSpPr>
            <p:cNvPr id="29" name="TextBox 22">
              <a:extLst>
                <a:ext uri="{FF2B5EF4-FFF2-40B4-BE49-F238E27FC236}">
                  <a16:creationId xmlns:a16="http://schemas.microsoft.com/office/drawing/2014/main" id="{BC60AB2F-B9D8-C1DE-43E3-AF01ECB2E87A}"/>
                </a:ext>
              </a:extLst>
            </p:cNvPr>
            <p:cNvSpPr txBox="1"/>
            <p:nvPr/>
          </p:nvSpPr>
          <p:spPr>
            <a:xfrm>
              <a:off x="7018465" y="5972224"/>
              <a:ext cx="2502110"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 </a:t>
              </a:r>
              <a:r>
                <a:rPr lang="en-US" sz="1200" dirty="0" err="1">
                  <a:latin typeface="Open Sans" panose="020B0606030504020204" pitchFamily="34" charset="0"/>
                  <a:ea typeface="Open Sans" panose="020B0606030504020204" pitchFamily="34" charset="0"/>
                  <a:cs typeface="Open Sans" panose="020B0606030504020204" pitchFamily="34" charset="0"/>
                </a:rPr>
                <a:t>décalé</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0" name="Group 23">
              <a:extLst>
                <a:ext uri="{FF2B5EF4-FFF2-40B4-BE49-F238E27FC236}">
                  <a16:creationId xmlns:a16="http://schemas.microsoft.com/office/drawing/2014/main" id="{AC0F51DF-1449-758A-348F-C046B9130235}"/>
                </a:ext>
              </a:extLst>
            </p:cNvPr>
            <p:cNvGrpSpPr/>
            <p:nvPr/>
          </p:nvGrpSpPr>
          <p:grpSpPr>
            <a:xfrm>
              <a:off x="2637929" y="6074996"/>
              <a:ext cx="428859" cy="108000"/>
              <a:chOff x="3181472" y="6042911"/>
              <a:chExt cx="428859" cy="108000"/>
            </a:xfrm>
          </p:grpSpPr>
          <p:cxnSp>
            <p:nvCxnSpPr>
              <p:cNvPr id="41" name="Straight Connector 24">
                <a:extLst>
                  <a:ext uri="{FF2B5EF4-FFF2-40B4-BE49-F238E27FC236}">
                    <a16:creationId xmlns:a16="http://schemas.microsoft.com/office/drawing/2014/main" id="{94915AE2-3B23-D941-8FFA-CBC423E2FA19}"/>
                  </a:ext>
                </a:extLst>
              </p:cNvPr>
              <p:cNvCxnSpPr/>
              <p:nvPr/>
            </p:nvCxnSpPr>
            <p:spPr>
              <a:xfrm>
                <a:off x="3181472" y="6096911"/>
                <a:ext cx="428859" cy="0"/>
              </a:xfrm>
              <a:prstGeom prst="line">
                <a:avLst/>
              </a:prstGeom>
              <a:ln w="28575">
                <a:solidFill>
                  <a:srgbClr val="768692"/>
                </a:solidFill>
              </a:ln>
              <a:effectLst/>
            </p:spPr>
            <p:style>
              <a:lnRef idx="2">
                <a:schemeClr val="accent1"/>
              </a:lnRef>
              <a:fillRef idx="0">
                <a:schemeClr val="accent1"/>
              </a:fillRef>
              <a:effectRef idx="1">
                <a:schemeClr val="accent1"/>
              </a:effectRef>
              <a:fontRef idx="minor">
                <a:schemeClr val="tx1"/>
              </a:fontRef>
            </p:style>
          </p:cxnSp>
          <p:sp>
            <p:nvSpPr>
              <p:cNvPr id="42" name="Oval 25">
                <a:extLst>
                  <a:ext uri="{FF2B5EF4-FFF2-40B4-BE49-F238E27FC236}">
                    <a16:creationId xmlns:a16="http://schemas.microsoft.com/office/drawing/2014/main" id="{56912FF6-39FC-6446-689A-ABCD814DF9B6}"/>
                  </a:ext>
                </a:extLst>
              </p:cNvPr>
              <p:cNvSpPr/>
              <p:nvPr/>
            </p:nvSpPr>
            <p:spPr>
              <a:xfrm>
                <a:off x="3341901" y="6042911"/>
                <a:ext cx="108000" cy="108000"/>
              </a:xfrm>
              <a:prstGeom prst="ellipse">
                <a:avLst/>
              </a:prstGeom>
              <a:solidFill>
                <a:srgbClr val="768692"/>
              </a:solidFill>
              <a:ln>
                <a:solidFill>
                  <a:srgbClr val="7686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31" name="Group 26">
              <a:extLst>
                <a:ext uri="{FF2B5EF4-FFF2-40B4-BE49-F238E27FC236}">
                  <a16:creationId xmlns:a16="http://schemas.microsoft.com/office/drawing/2014/main" id="{2909AD06-DE55-091B-4A02-4F095EC66AEC}"/>
                </a:ext>
              </a:extLst>
            </p:cNvPr>
            <p:cNvGrpSpPr/>
            <p:nvPr/>
          </p:nvGrpSpPr>
          <p:grpSpPr>
            <a:xfrm>
              <a:off x="4538138" y="6079078"/>
              <a:ext cx="428859" cy="108000"/>
              <a:chOff x="4083306" y="6046993"/>
              <a:chExt cx="428859" cy="108000"/>
            </a:xfrm>
          </p:grpSpPr>
          <p:cxnSp>
            <p:nvCxnSpPr>
              <p:cNvPr id="39" name="Straight Connector 27">
                <a:extLst>
                  <a:ext uri="{FF2B5EF4-FFF2-40B4-BE49-F238E27FC236}">
                    <a16:creationId xmlns:a16="http://schemas.microsoft.com/office/drawing/2014/main" id="{B87BF1C8-1723-EB2A-BF78-7DA13A81AECF}"/>
                  </a:ext>
                </a:extLst>
              </p:cNvPr>
              <p:cNvCxnSpPr/>
              <p:nvPr/>
            </p:nvCxnSpPr>
            <p:spPr>
              <a:xfrm>
                <a:off x="4083306" y="6100993"/>
                <a:ext cx="428859" cy="0"/>
              </a:xfrm>
              <a:prstGeom prst="line">
                <a:avLst/>
              </a:prstGeom>
              <a:ln w="28575">
                <a:solidFill>
                  <a:srgbClr val="EA7125"/>
                </a:solidFill>
              </a:ln>
              <a:effectLst/>
            </p:spPr>
            <p:style>
              <a:lnRef idx="2">
                <a:schemeClr val="accent1"/>
              </a:lnRef>
              <a:fillRef idx="0">
                <a:schemeClr val="accent1"/>
              </a:fillRef>
              <a:effectRef idx="1">
                <a:schemeClr val="accent1"/>
              </a:effectRef>
              <a:fontRef idx="minor">
                <a:schemeClr val="tx1"/>
              </a:fontRef>
            </p:style>
          </p:cxnSp>
          <p:sp>
            <p:nvSpPr>
              <p:cNvPr id="40" name="Oval 28">
                <a:extLst>
                  <a:ext uri="{FF2B5EF4-FFF2-40B4-BE49-F238E27FC236}">
                    <a16:creationId xmlns:a16="http://schemas.microsoft.com/office/drawing/2014/main" id="{F616DFCC-89F2-3773-5FA9-46B6AA89C261}"/>
                  </a:ext>
                </a:extLst>
              </p:cNvPr>
              <p:cNvSpPr/>
              <p:nvPr/>
            </p:nvSpPr>
            <p:spPr>
              <a:xfrm>
                <a:off x="4243735" y="6046993"/>
                <a:ext cx="108000" cy="108000"/>
              </a:xfrm>
              <a:prstGeom prst="ellipse">
                <a:avLst/>
              </a:prstGeom>
              <a:solidFill>
                <a:srgbClr val="EA7125"/>
              </a:solidFill>
              <a:ln>
                <a:solidFill>
                  <a:srgbClr val="EA71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32" name="Group 29">
              <a:extLst>
                <a:ext uri="{FF2B5EF4-FFF2-40B4-BE49-F238E27FC236}">
                  <a16:creationId xmlns:a16="http://schemas.microsoft.com/office/drawing/2014/main" id="{FECDA2F8-8AB6-4F77-D58D-8C8B2DAFD2E3}"/>
                </a:ext>
              </a:extLst>
            </p:cNvPr>
            <p:cNvGrpSpPr/>
            <p:nvPr/>
          </p:nvGrpSpPr>
          <p:grpSpPr>
            <a:xfrm>
              <a:off x="6561370" y="6079078"/>
              <a:ext cx="428859" cy="108000"/>
              <a:chOff x="4083306" y="6046993"/>
              <a:chExt cx="428859" cy="108000"/>
            </a:xfrm>
          </p:grpSpPr>
          <p:cxnSp>
            <p:nvCxnSpPr>
              <p:cNvPr id="34" name="Straight Connector 30">
                <a:extLst>
                  <a:ext uri="{FF2B5EF4-FFF2-40B4-BE49-F238E27FC236}">
                    <a16:creationId xmlns:a16="http://schemas.microsoft.com/office/drawing/2014/main" id="{80E976D3-6A09-3F18-A5D8-C70A62DA0FB5}"/>
                  </a:ext>
                </a:extLst>
              </p:cNvPr>
              <p:cNvCxnSpPr/>
              <p:nvPr/>
            </p:nvCxnSpPr>
            <p:spPr>
              <a:xfrm>
                <a:off x="4083306" y="6100993"/>
                <a:ext cx="428859" cy="0"/>
              </a:xfrm>
              <a:prstGeom prst="line">
                <a:avLst/>
              </a:prstGeom>
              <a:ln w="28575">
                <a:solidFill>
                  <a:srgbClr val="00778B"/>
                </a:solidFill>
              </a:ln>
              <a:effectLst/>
            </p:spPr>
            <p:style>
              <a:lnRef idx="2">
                <a:schemeClr val="accent1"/>
              </a:lnRef>
              <a:fillRef idx="0">
                <a:schemeClr val="accent1"/>
              </a:fillRef>
              <a:effectRef idx="1">
                <a:schemeClr val="accent1"/>
              </a:effectRef>
              <a:fontRef idx="minor">
                <a:schemeClr val="tx1"/>
              </a:fontRef>
            </p:style>
          </p:cxnSp>
          <p:sp>
            <p:nvSpPr>
              <p:cNvPr id="37" name="Oval 31">
                <a:extLst>
                  <a:ext uri="{FF2B5EF4-FFF2-40B4-BE49-F238E27FC236}">
                    <a16:creationId xmlns:a16="http://schemas.microsoft.com/office/drawing/2014/main" id="{7C37A034-2C5A-7654-EC8B-DCD8480720A4}"/>
                  </a:ext>
                </a:extLst>
              </p:cNvPr>
              <p:cNvSpPr/>
              <p:nvPr/>
            </p:nvSpPr>
            <p:spPr>
              <a:xfrm>
                <a:off x="4243735" y="6046993"/>
                <a:ext cx="108000" cy="108000"/>
              </a:xfrm>
              <a:prstGeom prst="ellipse">
                <a:avLst/>
              </a:prstGeom>
              <a:solidFill>
                <a:srgbClr val="00778B"/>
              </a:solidFill>
              <a:ln>
                <a:solidFill>
                  <a:srgbClr val="0077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sp>
          <p:nvSpPr>
            <p:cNvPr id="33" name="TextBox 16">
              <a:extLst>
                <a:ext uri="{FF2B5EF4-FFF2-40B4-BE49-F238E27FC236}">
                  <a16:creationId xmlns:a16="http://schemas.microsoft.com/office/drawing/2014/main" id="{5E23DB31-3C04-9E59-399F-76F51421EB69}"/>
                </a:ext>
              </a:extLst>
            </p:cNvPr>
            <p:cNvSpPr txBox="1"/>
            <p:nvPr/>
          </p:nvSpPr>
          <p:spPr>
            <a:xfrm>
              <a:off x="3163792" y="5971601"/>
              <a:ext cx="2690798"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Placebo</a:t>
              </a:r>
            </a:p>
          </p:txBody>
        </p:sp>
      </p:grpSp>
      <p:grpSp>
        <p:nvGrpSpPr>
          <p:cNvPr id="43" name="Group 12">
            <a:extLst>
              <a:ext uri="{FF2B5EF4-FFF2-40B4-BE49-F238E27FC236}">
                <a16:creationId xmlns:a16="http://schemas.microsoft.com/office/drawing/2014/main" id="{65D79757-F5E0-F4A7-52B9-1235335E5AAD}"/>
              </a:ext>
            </a:extLst>
          </p:cNvPr>
          <p:cNvGrpSpPr/>
          <p:nvPr/>
        </p:nvGrpSpPr>
        <p:grpSpPr>
          <a:xfrm>
            <a:off x="8657849" y="2257341"/>
            <a:ext cx="262631" cy="2359344"/>
            <a:chOff x="6096000" y="2208865"/>
            <a:chExt cx="350174" cy="2900052"/>
          </a:xfrm>
        </p:grpSpPr>
        <p:sp>
          <p:nvSpPr>
            <p:cNvPr id="44" name="TextBox 1">
              <a:extLst>
                <a:ext uri="{FF2B5EF4-FFF2-40B4-BE49-F238E27FC236}">
                  <a16:creationId xmlns:a16="http://schemas.microsoft.com/office/drawing/2014/main" id="{FDE77B7D-03A2-F82A-9A02-CA94B8AE91ED}"/>
                </a:ext>
              </a:extLst>
            </p:cNvPr>
            <p:cNvSpPr txBox="1"/>
            <p:nvPr/>
          </p:nvSpPr>
          <p:spPr>
            <a:xfrm rot="16200000">
              <a:off x="5909826" y="2395039"/>
              <a:ext cx="702419"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Sévère</a:t>
              </a:r>
              <a:endParaRPr lang="en-GB" sz="900" b="1" i="1" dirty="0"/>
            </a:p>
          </p:txBody>
        </p:sp>
        <p:sp>
          <p:nvSpPr>
            <p:cNvPr id="45" name="TextBox 1">
              <a:extLst>
                <a:ext uri="{FF2B5EF4-FFF2-40B4-BE49-F238E27FC236}">
                  <a16:creationId xmlns:a16="http://schemas.microsoft.com/office/drawing/2014/main" id="{C61D2825-1A0E-6648-78EB-AA1FD8E112A8}"/>
                </a:ext>
              </a:extLst>
            </p:cNvPr>
            <p:cNvSpPr txBox="1"/>
            <p:nvPr/>
          </p:nvSpPr>
          <p:spPr>
            <a:xfrm rot="16200000">
              <a:off x="5876744" y="3284687"/>
              <a:ext cx="768586"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Modérée</a:t>
              </a:r>
              <a:endParaRPr lang="en-GB" sz="900" b="1" i="1" dirty="0"/>
            </a:p>
          </p:txBody>
        </p:sp>
        <p:sp>
          <p:nvSpPr>
            <p:cNvPr id="46" name="TextBox 1">
              <a:extLst>
                <a:ext uri="{FF2B5EF4-FFF2-40B4-BE49-F238E27FC236}">
                  <a16:creationId xmlns:a16="http://schemas.microsoft.com/office/drawing/2014/main" id="{8CAA5761-D8D8-7F2B-451C-7848261D14BE}"/>
                </a:ext>
              </a:extLst>
            </p:cNvPr>
            <p:cNvSpPr txBox="1"/>
            <p:nvPr/>
          </p:nvSpPr>
          <p:spPr>
            <a:xfrm rot="16200000">
              <a:off x="5800499" y="4463242"/>
              <a:ext cx="961278" cy="330072"/>
            </a:xfrm>
            <a:prstGeom prst="rect">
              <a:avLst/>
            </a:prstGeom>
            <a:noFill/>
            <a:ln>
              <a:noFill/>
            </a:ln>
          </p:spPr>
          <p:txBody>
            <a:bodyPr vert="horz" wrap="square" lIns="54000" tIns="54000" rIns="54000" bIns="54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i="1" dirty="0" err="1"/>
                <a:t>Légère</a:t>
              </a:r>
              <a:endParaRPr lang="en-GB" sz="900" b="1" i="1" dirty="0"/>
            </a:p>
          </p:txBody>
        </p:sp>
      </p:grpSp>
      <p:sp>
        <p:nvSpPr>
          <p:cNvPr id="4" name="Teardrop 4">
            <a:extLst>
              <a:ext uri="{FF2B5EF4-FFF2-40B4-BE49-F238E27FC236}">
                <a16:creationId xmlns:a16="http://schemas.microsoft.com/office/drawing/2014/main" id="{8C622178-38A8-2795-4990-D3CB24CCD44D}"/>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Tree>
    <p:extLst>
      <p:ext uri="{BB962C8B-B14F-4D97-AF65-F5344CB8AC3E}">
        <p14:creationId xmlns:p14="http://schemas.microsoft.com/office/powerpoint/2010/main" val="669398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ED73-03B2-0FA9-954D-2ECB59803564}"/>
              </a:ext>
            </a:extLst>
          </p:cNvPr>
          <p:cNvSpPr>
            <a:spLocks noGrp="1"/>
          </p:cNvSpPr>
          <p:nvPr>
            <p:ph type="title"/>
          </p:nvPr>
        </p:nvSpPr>
        <p:spPr/>
        <p:txBody>
          <a:bodyPr/>
          <a:lstStyle/>
          <a:p>
            <a:r>
              <a:rPr lang="en-US" sz="1800" dirty="0" err="1"/>
              <a:t>Réduction</a:t>
            </a:r>
            <a:r>
              <a:rPr lang="en-US" sz="1800" dirty="0"/>
              <a:t> significative des scores de </a:t>
            </a:r>
            <a:r>
              <a:rPr lang="en-US" sz="1800" dirty="0" err="1"/>
              <a:t>dyspareunie</a:t>
            </a:r>
            <a:endParaRPr lang="fr-CH" dirty="0"/>
          </a:p>
        </p:txBody>
      </p:sp>
      <p:graphicFrame>
        <p:nvGraphicFramePr>
          <p:cNvPr id="5" name="Chart 4">
            <a:extLst>
              <a:ext uri="{FF2B5EF4-FFF2-40B4-BE49-F238E27FC236}">
                <a16:creationId xmlns:a16="http://schemas.microsoft.com/office/drawing/2014/main" id="{B78C7C1A-CD62-486E-BCE1-66F65830CA20}"/>
              </a:ext>
            </a:extLst>
          </p:cNvPr>
          <p:cNvGraphicFramePr>
            <a:graphicFrameLocks/>
          </p:cNvGraphicFramePr>
          <p:nvPr/>
        </p:nvGraphicFramePr>
        <p:xfrm>
          <a:off x="918714" y="2277071"/>
          <a:ext cx="7187960" cy="3063759"/>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4A76E124-2F87-4C60-4A25-7A49EF0E0DD7}"/>
              </a:ext>
            </a:extLst>
          </p:cNvPr>
          <p:cNvCxnSpPr/>
          <p:nvPr/>
        </p:nvCxnSpPr>
        <p:spPr>
          <a:xfrm>
            <a:off x="1565696" y="2390595"/>
            <a:ext cx="7070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ardrop 2">
            <a:extLst>
              <a:ext uri="{FF2B5EF4-FFF2-40B4-BE49-F238E27FC236}">
                <a16:creationId xmlns:a16="http://schemas.microsoft.com/office/drawing/2014/main" id="{C71536BD-7ECB-1F53-35D1-DABED8400707}"/>
              </a:ext>
            </a:extLst>
          </p:cNvPr>
          <p:cNvSpPr>
            <a:spLocks noChangeAspect="1"/>
          </p:cNvSpPr>
          <p:nvPr/>
        </p:nvSpPr>
        <p:spPr>
          <a:xfrm>
            <a:off x="8500304"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
        <p:nvSpPr>
          <p:cNvPr id="4" name="TextBox 3">
            <a:extLst>
              <a:ext uri="{FF2B5EF4-FFF2-40B4-BE49-F238E27FC236}">
                <a16:creationId xmlns:a16="http://schemas.microsoft.com/office/drawing/2014/main" id="{914964BA-4C53-13E4-2BE3-5882F2AC4BA4}"/>
              </a:ext>
            </a:extLst>
          </p:cNvPr>
          <p:cNvSpPr txBox="1"/>
          <p:nvPr/>
        </p:nvSpPr>
        <p:spPr>
          <a:xfrm>
            <a:off x="2489033" y="2038847"/>
            <a:ext cx="1539124" cy="274688"/>
          </a:xfrm>
          <a:prstGeom prst="rect">
            <a:avLst/>
          </a:prstGeom>
          <a:noFill/>
        </p:spPr>
        <p:txBody>
          <a:bodyPr wrap="none" rtlCol="0">
            <a:noAutofit/>
          </a:bodyPr>
          <a:lstStyle/>
          <a:p>
            <a:pPr algn="ctr"/>
            <a:r>
              <a:rPr lang="en-US" sz="1350" b="1" dirty="0">
                <a:solidFill>
                  <a:srgbClr val="007A94"/>
                </a:solidFill>
              </a:rPr>
              <a:t>SPIRIT 1</a:t>
            </a:r>
          </a:p>
        </p:txBody>
      </p:sp>
      <p:sp>
        <p:nvSpPr>
          <p:cNvPr id="7" name="TextBox 6">
            <a:extLst>
              <a:ext uri="{FF2B5EF4-FFF2-40B4-BE49-F238E27FC236}">
                <a16:creationId xmlns:a16="http://schemas.microsoft.com/office/drawing/2014/main" id="{342C26AC-1E8B-4FC2-50DD-C648545D21B4}"/>
              </a:ext>
            </a:extLst>
          </p:cNvPr>
          <p:cNvSpPr txBox="1"/>
          <p:nvPr/>
        </p:nvSpPr>
        <p:spPr>
          <a:xfrm>
            <a:off x="5665915" y="2047555"/>
            <a:ext cx="1539124" cy="274688"/>
          </a:xfrm>
          <a:prstGeom prst="rect">
            <a:avLst/>
          </a:prstGeom>
          <a:noFill/>
        </p:spPr>
        <p:txBody>
          <a:bodyPr wrap="none" rtlCol="0">
            <a:noAutofit/>
          </a:bodyPr>
          <a:lstStyle/>
          <a:p>
            <a:pPr algn="ctr"/>
            <a:r>
              <a:rPr lang="en-US" sz="1350" b="1" dirty="0">
                <a:solidFill>
                  <a:srgbClr val="007A94"/>
                </a:solidFill>
              </a:rPr>
              <a:t>SPIRIT 2</a:t>
            </a:r>
          </a:p>
        </p:txBody>
      </p:sp>
      <p:sp>
        <p:nvSpPr>
          <p:cNvPr id="8" name="Rectangle 7">
            <a:extLst>
              <a:ext uri="{FF2B5EF4-FFF2-40B4-BE49-F238E27FC236}">
                <a16:creationId xmlns:a16="http://schemas.microsoft.com/office/drawing/2014/main" id="{AFE61C16-8E4B-0FD0-7BF3-9ECA226A13C8}"/>
              </a:ext>
            </a:extLst>
          </p:cNvPr>
          <p:cNvSpPr/>
          <p:nvPr/>
        </p:nvSpPr>
        <p:spPr>
          <a:xfrm>
            <a:off x="2203479" y="4718023"/>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 0.0149</a:t>
            </a:r>
          </a:p>
        </p:txBody>
      </p:sp>
      <p:sp>
        <p:nvSpPr>
          <p:cNvPr id="9" name="Rectangle 8">
            <a:extLst>
              <a:ext uri="{FF2B5EF4-FFF2-40B4-BE49-F238E27FC236}">
                <a16:creationId xmlns:a16="http://schemas.microsoft.com/office/drawing/2014/main" id="{3C4B68B9-2537-22DA-9EC1-24A3FDDC1F6B}"/>
              </a:ext>
            </a:extLst>
          </p:cNvPr>
          <p:cNvSpPr/>
          <p:nvPr/>
        </p:nvSpPr>
        <p:spPr>
          <a:xfrm>
            <a:off x="5515060" y="4676098"/>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 0.0371</a:t>
            </a:r>
          </a:p>
        </p:txBody>
      </p:sp>
      <p:sp>
        <p:nvSpPr>
          <p:cNvPr id="19" name="Text Placeholder 5">
            <a:extLst>
              <a:ext uri="{FF2B5EF4-FFF2-40B4-BE49-F238E27FC236}">
                <a16:creationId xmlns:a16="http://schemas.microsoft.com/office/drawing/2014/main" id="{617729C9-DCD6-A498-0EB5-F633B8CD6AFD}"/>
              </a:ext>
            </a:extLst>
          </p:cNvPr>
          <p:cNvSpPr txBox="1">
            <a:spLocks/>
          </p:cNvSpPr>
          <p:nvPr/>
        </p:nvSpPr>
        <p:spPr>
          <a:xfrm>
            <a:off x="204200" y="5373090"/>
            <a:ext cx="8559244" cy="513503"/>
          </a:xfrm>
          <a:prstGeom prst="rect">
            <a:avLst/>
          </a:prstGeom>
        </p:spPr>
        <p:txBody>
          <a:bodyPr vert="horz" lIns="27000" tIns="34290" rIns="68580" bIns="34290" rtlCol="0" anchor="b" anchorCtr="0">
            <a:noAutofit/>
          </a:bodyPr>
          <a:lstStyle>
            <a:lvl1pPr marL="0" indent="0" algn="l" defTabSz="914400" rtl="0" eaLnBrk="1" latinLnBrk="0" hangingPunct="1">
              <a:lnSpc>
                <a:spcPct val="100000"/>
              </a:lnSpc>
              <a:spcBef>
                <a:spcPts val="0"/>
              </a:spcBef>
              <a:spcAft>
                <a:spcPts val="0"/>
              </a:spcAft>
              <a:buClr>
                <a:schemeClr val="tx2"/>
              </a:buClr>
              <a:buSzPct val="100000"/>
              <a:buFont typeface="Verdana" panose="020B0604030504040204" pitchFamily="34" charset="0"/>
              <a:buNone/>
              <a:tabLst/>
              <a:defRPr sz="1050" b="0" i="0" kern="1200">
                <a:solidFill>
                  <a:schemeClr val="tx1">
                    <a:lumMod val="75000"/>
                  </a:schemeClr>
                </a:solidFill>
                <a:latin typeface="+mj-lt"/>
                <a:ea typeface="Verdana" panose="020B0604030504040204" pitchFamily="34" charset="0"/>
                <a:cs typeface="Verdana" panose="020B0604030504040204" pitchFamily="34" charset="0"/>
              </a:defRPr>
            </a:lvl1pPr>
            <a:lvl2pPr marL="536575" indent="-268288" algn="l" defTabSz="914400" rtl="0" eaLnBrk="1" latinLnBrk="0" hangingPunct="1">
              <a:lnSpc>
                <a:spcPct val="100000"/>
              </a:lnSpc>
              <a:spcBef>
                <a:spcPts val="500"/>
              </a:spcBef>
              <a:spcAft>
                <a:spcPts val="0"/>
              </a:spcAft>
              <a:buSzPct val="120000"/>
              <a:buFont typeface="System Font Regular"/>
              <a:buChar char="•"/>
              <a:tabLst/>
              <a:defRPr sz="1600" b="0" i="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marL="804863" indent="-268288" algn="l" defTabSz="914400" rtl="0" eaLnBrk="1" latinLnBrk="0" hangingPunct="1">
              <a:lnSpc>
                <a:spcPct val="100000"/>
              </a:lnSpc>
              <a:spcBef>
                <a:spcPts val="500"/>
              </a:spcBef>
              <a:spcAft>
                <a:spcPts val="0"/>
              </a:spcAft>
              <a:buSzPct val="120000"/>
              <a:buFont typeface="System Font Regular"/>
              <a:buChar char="-"/>
              <a:tabLst/>
              <a:defRPr sz="1600" b="0" i="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marL="1073150" indent="-268288" algn="l" defTabSz="914400" rtl="0" eaLnBrk="1" latinLnBrk="0" hangingPunct="1">
              <a:lnSpc>
                <a:spcPct val="100000"/>
              </a:lnSpc>
              <a:spcBef>
                <a:spcPts val="500"/>
              </a:spcBef>
              <a:spcAft>
                <a:spcPts val="0"/>
              </a:spcAft>
              <a:buSzPct val="120000"/>
              <a:buFont typeface="System Font Regular"/>
              <a:buChar char="•"/>
              <a:tabLst/>
              <a:defRPr sz="1600" b="0" i="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marL="1341438" indent="-268288" algn="l" defTabSz="914400" rtl="0" eaLnBrk="1" latinLnBrk="0" hangingPunct="1">
              <a:lnSpc>
                <a:spcPct val="100000"/>
              </a:lnSpc>
              <a:spcBef>
                <a:spcPts val="500"/>
              </a:spcBef>
              <a:spcAft>
                <a:spcPts val="0"/>
              </a:spcAft>
              <a:buSzPct val="120000"/>
              <a:buFont typeface="System Font Regular"/>
              <a:buChar char="-"/>
              <a:tabLst/>
              <a:defRPr sz="1600" b="0" i="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dirty="0">
                <a:solidFill>
                  <a:schemeClr val="bg1">
                    <a:lumMod val="50000"/>
                  </a:schemeClr>
                </a:solidFill>
              </a:rPr>
              <a:t>CT = Combination Therapy, LS = Least Squares; NRS = Numerical Rating Scale; NMPP = Non-menstrual pelvic pain; W = Week</a:t>
            </a:r>
          </a:p>
          <a:p>
            <a:r>
              <a:rPr lang="en-US" sz="600" dirty="0">
                <a:solidFill>
                  <a:schemeClr val="bg1">
                    <a:lumMod val="50000"/>
                  </a:schemeClr>
                </a:solidFill>
              </a:rPr>
              <a:t>*p-value is comparing </a:t>
            </a:r>
            <a:r>
              <a:rPr lang="en-US" sz="600" dirty="0" err="1">
                <a:solidFill>
                  <a:schemeClr val="bg1">
                    <a:lumMod val="50000"/>
                  </a:schemeClr>
                </a:solidFill>
              </a:rPr>
              <a:t>Relugolix</a:t>
            </a:r>
            <a:r>
              <a:rPr lang="en-US" sz="600" dirty="0">
                <a:solidFill>
                  <a:schemeClr val="bg1">
                    <a:lumMod val="50000"/>
                  </a:schemeClr>
                </a:solidFill>
              </a:rPr>
              <a:t> CT vs placebo at Week 24 </a:t>
            </a:r>
            <a:r>
              <a:rPr lang="en-GB" sz="600" dirty="0">
                <a:solidFill>
                  <a:schemeClr val="bg1">
                    <a:lumMod val="50000"/>
                  </a:schemeClr>
                </a:solidFill>
              </a:rPr>
              <a:t>with baseline score and the stratification factors (geographic region: North America vs. rest of world; years since surgical endometriosis diagnosis: &lt;5 years vs. ≥5 years) as covariates</a:t>
            </a:r>
          </a:p>
          <a:p>
            <a:r>
              <a:rPr lang="en-US" sz="600" dirty="0">
                <a:solidFill>
                  <a:schemeClr val="bg1">
                    <a:lumMod val="50000"/>
                  </a:schemeClr>
                </a:solidFill>
              </a:rPr>
              <a:t>Giudice LC, et al. </a:t>
            </a:r>
            <a:r>
              <a:rPr lang="en-US" sz="600" i="1" dirty="0">
                <a:solidFill>
                  <a:schemeClr val="bg1">
                    <a:lumMod val="50000"/>
                  </a:schemeClr>
                </a:solidFill>
              </a:rPr>
              <a:t>Lancet. </a:t>
            </a:r>
            <a:r>
              <a:rPr lang="en-US" sz="600" dirty="0">
                <a:solidFill>
                  <a:schemeClr val="bg1">
                    <a:lumMod val="50000"/>
                  </a:schemeClr>
                </a:solidFill>
              </a:rPr>
              <a:t>2022;399.</a:t>
            </a:r>
          </a:p>
          <a:p>
            <a:endParaRPr lang="en-US" sz="750" dirty="0">
              <a:solidFill>
                <a:schemeClr val="bg1">
                  <a:lumMod val="50000"/>
                </a:schemeClr>
              </a:solidFill>
            </a:endParaRPr>
          </a:p>
        </p:txBody>
      </p:sp>
    </p:spTree>
    <p:extLst>
      <p:ext uri="{BB962C8B-B14F-4D97-AF65-F5344CB8AC3E}">
        <p14:creationId xmlns:p14="http://schemas.microsoft.com/office/powerpoint/2010/main" val="2679723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76F86E8-6DF3-DCBE-85CA-E01F2424FA70}"/>
              </a:ext>
            </a:extLst>
          </p:cNvPr>
          <p:cNvSpPr>
            <a:spLocks noGrp="1"/>
          </p:cNvSpPr>
          <p:nvPr>
            <p:ph type="body" sz="quarter" idx="4294967295"/>
          </p:nvPr>
        </p:nvSpPr>
        <p:spPr>
          <a:xfrm>
            <a:off x="690769" y="5576944"/>
            <a:ext cx="7654244" cy="311624"/>
          </a:xfrm>
        </p:spPr>
        <p:txBody>
          <a:bodyPr/>
          <a:lstStyle/>
          <a:p>
            <a:pPr marL="0" indent="0">
              <a:buNone/>
            </a:pPr>
            <a:r>
              <a:rPr lang="en-US" sz="675" dirty="0">
                <a:solidFill>
                  <a:prstClr val="white">
                    <a:lumMod val="50000"/>
                  </a:prstClr>
                </a:solidFill>
                <a:latin typeface="Open Sans"/>
              </a:rPr>
              <a:t>CI = confidence interval; CT = combination therapy;  *% are rounded to nearest %, p-value is comparing </a:t>
            </a:r>
            <a:r>
              <a:rPr lang="en-US" sz="675" dirty="0" err="1">
                <a:solidFill>
                  <a:prstClr val="white">
                    <a:lumMod val="50000"/>
                  </a:prstClr>
                </a:solidFill>
                <a:latin typeface="Open Sans"/>
              </a:rPr>
              <a:t>Relugolix</a:t>
            </a:r>
            <a:r>
              <a:rPr lang="en-US" sz="675" dirty="0">
                <a:solidFill>
                  <a:prstClr val="white">
                    <a:lumMod val="50000"/>
                  </a:prstClr>
                </a:solidFill>
                <a:latin typeface="Open Sans"/>
              </a:rPr>
              <a:t> CT vs placebo at Week 24 </a:t>
            </a:r>
            <a:r>
              <a:rPr lang="en-GB" sz="675" dirty="0">
                <a:solidFill>
                  <a:prstClr val="white">
                    <a:lumMod val="50000"/>
                  </a:prstClr>
                </a:solidFill>
                <a:latin typeface="Open Sans"/>
              </a:rPr>
              <a:t>with baseline score and the stratification factors (geographic region: North America vs. rest of world; years since surgical endometriosis diagnosis: &lt;5 years vs. ≥5 years) as covariates </a:t>
            </a:r>
            <a:r>
              <a:rPr lang="en-US" sz="675" dirty="0">
                <a:solidFill>
                  <a:prstClr val="white">
                    <a:lumMod val="50000"/>
                  </a:prstClr>
                </a:solidFill>
                <a:latin typeface="Open Sans"/>
              </a:rPr>
              <a:t>Giudice LC, et al. Lancet. 2022;399; </a:t>
            </a:r>
            <a:r>
              <a:rPr lang="en-GB" sz="675" dirty="0">
                <a:solidFill>
                  <a:prstClr val="white">
                    <a:lumMod val="50000"/>
                  </a:prstClr>
                </a:solidFill>
                <a:latin typeface="Open Sans"/>
              </a:rPr>
              <a:t>Becker et al. </a:t>
            </a:r>
            <a:r>
              <a:rPr lang="pt-BR" sz="675" dirty="0">
                <a:solidFill>
                  <a:prstClr val="white">
                    <a:lumMod val="50000"/>
                  </a:prstClr>
                </a:solidFill>
                <a:latin typeface="Open Sans"/>
              </a:rPr>
              <a:t>Hum Reprod. 2024 Mar 1;39(3):526-537</a:t>
            </a:r>
            <a:endParaRPr lang="en-US" sz="675" dirty="0">
              <a:solidFill>
                <a:prstClr val="white">
                  <a:lumMod val="50000"/>
                </a:prstClr>
              </a:solidFill>
              <a:latin typeface="Open Sans"/>
            </a:endParaRPr>
          </a:p>
        </p:txBody>
      </p:sp>
      <p:grpSp>
        <p:nvGrpSpPr>
          <p:cNvPr id="5" name="Group 4">
            <a:extLst>
              <a:ext uri="{FF2B5EF4-FFF2-40B4-BE49-F238E27FC236}">
                <a16:creationId xmlns:a16="http://schemas.microsoft.com/office/drawing/2014/main" id="{60B64B34-25EF-7DDA-FADD-09F23143DADF}"/>
              </a:ext>
            </a:extLst>
          </p:cNvPr>
          <p:cNvGrpSpPr/>
          <p:nvPr/>
        </p:nvGrpSpPr>
        <p:grpSpPr>
          <a:xfrm>
            <a:off x="851225" y="4502659"/>
            <a:ext cx="3047496" cy="543903"/>
            <a:chOff x="1587130" y="1451510"/>
            <a:chExt cx="4063328" cy="725204"/>
          </a:xfrm>
        </p:grpSpPr>
        <p:sp>
          <p:nvSpPr>
            <p:cNvPr id="8" name="TextBox 7">
              <a:extLst>
                <a:ext uri="{FF2B5EF4-FFF2-40B4-BE49-F238E27FC236}">
                  <a16:creationId xmlns:a16="http://schemas.microsoft.com/office/drawing/2014/main" id="{8B4A1A24-3AA8-FC0C-4A1D-16935BB3EEC1}"/>
                </a:ext>
              </a:extLst>
            </p:cNvPr>
            <p:cNvSpPr txBox="1"/>
            <p:nvPr/>
          </p:nvSpPr>
          <p:spPr>
            <a:xfrm>
              <a:off x="2468106" y="1451510"/>
              <a:ext cx="2052165" cy="366250"/>
            </a:xfrm>
            <a:prstGeom prst="rect">
              <a:avLst/>
            </a:prstGeom>
            <a:noFill/>
          </p:spPr>
          <p:txBody>
            <a:bodyPr wrap="none" rtlCol="0">
              <a:noAutofit/>
            </a:bodyPr>
            <a:lstStyle/>
            <a:p>
              <a:pPr algn="ctr"/>
              <a:r>
                <a:rPr lang="en-US" sz="1350" b="1" dirty="0">
                  <a:solidFill>
                    <a:srgbClr val="007A94"/>
                  </a:solidFill>
                </a:rPr>
                <a:t>Baseline</a:t>
              </a:r>
            </a:p>
          </p:txBody>
        </p:sp>
        <p:sp>
          <p:nvSpPr>
            <p:cNvPr id="11" name="TextBox 10">
              <a:extLst>
                <a:ext uri="{FF2B5EF4-FFF2-40B4-BE49-F238E27FC236}">
                  <a16:creationId xmlns:a16="http://schemas.microsoft.com/office/drawing/2014/main" id="{7ED11749-0879-DADD-424C-A21AF502EF97}"/>
                </a:ext>
              </a:extLst>
            </p:cNvPr>
            <p:cNvSpPr txBox="1"/>
            <p:nvPr/>
          </p:nvSpPr>
          <p:spPr>
            <a:xfrm>
              <a:off x="1587130" y="1810464"/>
              <a:ext cx="2052165" cy="366250"/>
            </a:xfrm>
            <a:prstGeom prst="rect">
              <a:avLst/>
            </a:prstGeom>
            <a:noFill/>
          </p:spPr>
          <p:txBody>
            <a:bodyPr wrap="none" rtlCol="0">
              <a:noAutofit/>
            </a:bodyPr>
            <a:lstStyle/>
            <a:p>
              <a:pPr algn="ctr"/>
              <a:r>
                <a:rPr lang="en-US" sz="1200" b="1" dirty="0">
                  <a:solidFill>
                    <a:schemeClr val="accent1"/>
                  </a:solidFill>
                </a:rPr>
                <a:t>SPIRIT 1</a:t>
              </a:r>
            </a:p>
          </p:txBody>
        </p:sp>
        <p:sp>
          <p:nvSpPr>
            <p:cNvPr id="12" name="TextBox 11">
              <a:extLst>
                <a:ext uri="{FF2B5EF4-FFF2-40B4-BE49-F238E27FC236}">
                  <a16:creationId xmlns:a16="http://schemas.microsoft.com/office/drawing/2014/main" id="{E9F19654-0EFF-2D36-A1C3-C7ED5D3CB96F}"/>
                </a:ext>
              </a:extLst>
            </p:cNvPr>
            <p:cNvSpPr txBox="1"/>
            <p:nvPr/>
          </p:nvSpPr>
          <p:spPr>
            <a:xfrm>
              <a:off x="2907258" y="1810464"/>
              <a:ext cx="2743200" cy="366250"/>
            </a:xfrm>
            <a:prstGeom prst="rect">
              <a:avLst/>
            </a:prstGeom>
            <a:noFill/>
          </p:spPr>
          <p:txBody>
            <a:bodyPr wrap="square" rtlCol="0">
              <a:noAutofit/>
            </a:bodyPr>
            <a:lstStyle/>
            <a:p>
              <a:pPr algn="ctr"/>
              <a:r>
                <a:rPr lang="en-US" sz="1200" b="1" dirty="0">
                  <a:solidFill>
                    <a:schemeClr val="accent1"/>
                  </a:solidFill>
                </a:rPr>
                <a:t>SPIRIT 2</a:t>
              </a:r>
            </a:p>
          </p:txBody>
        </p:sp>
      </p:grpSp>
      <p:sp>
        <p:nvSpPr>
          <p:cNvPr id="15" name="TextBox 14">
            <a:extLst>
              <a:ext uri="{FF2B5EF4-FFF2-40B4-BE49-F238E27FC236}">
                <a16:creationId xmlns:a16="http://schemas.microsoft.com/office/drawing/2014/main" id="{7081272C-9363-6D89-AEAA-85ED5DA8BC79}"/>
              </a:ext>
            </a:extLst>
          </p:cNvPr>
          <p:cNvSpPr txBox="1"/>
          <p:nvPr/>
        </p:nvSpPr>
        <p:spPr>
          <a:xfrm rot="16200000">
            <a:off x="-1055336" y="3490980"/>
            <a:ext cx="2864888" cy="415498"/>
          </a:xfrm>
          <a:prstGeom prst="rect">
            <a:avLst/>
          </a:prstGeom>
          <a:noFill/>
        </p:spPr>
        <p:txBody>
          <a:bodyPr wrap="none" rtlCol="0">
            <a:spAutoFit/>
          </a:bodyPr>
          <a:lstStyle/>
          <a:p>
            <a:pPr algn="ctr"/>
            <a:r>
              <a:rPr lang="en-US" sz="1050" b="1" dirty="0"/>
              <a:t>Proportion de</a:t>
            </a:r>
            <a:br>
              <a:rPr lang="en-US" sz="1050" b="1" dirty="0"/>
            </a:br>
            <a:r>
              <a:rPr lang="en-US" sz="1050" b="1" dirty="0" err="1"/>
              <a:t>Patientes</a:t>
            </a:r>
            <a:r>
              <a:rPr lang="en-US" sz="1050" b="1" dirty="0"/>
              <a:t> </a:t>
            </a:r>
            <a:r>
              <a:rPr lang="en-US" sz="1050" b="1" dirty="0" err="1">
                <a:solidFill>
                  <a:srgbClr val="FF0000"/>
                </a:solidFill>
              </a:rPr>
              <a:t>n’utilisant</a:t>
            </a:r>
            <a:r>
              <a:rPr lang="en-US" sz="1050" b="1" dirty="0">
                <a:solidFill>
                  <a:srgbClr val="FF0000"/>
                </a:solidFill>
              </a:rPr>
              <a:t> pas </a:t>
            </a:r>
            <a:r>
              <a:rPr lang="en-US" sz="1050" b="1" dirty="0" err="1"/>
              <a:t>d’analgésiques</a:t>
            </a:r>
            <a:r>
              <a:rPr lang="en-US" sz="1050" b="1" dirty="0"/>
              <a:t> </a:t>
            </a:r>
            <a:r>
              <a:rPr lang="en-US" sz="1050" dirty="0"/>
              <a:t>%</a:t>
            </a:r>
          </a:p>
        </p:txBody>
      </p:sp>
      <p:sp>
        <p:nvSpPr>
          <p:cNvPr id="16" name="Title 4">
            <a:extLst>
              <a:ext uri="{FF2B5EF4-FFF2-40B4-BE49-F238E27FC236}">
                <a16:creationId xmlns:a16="http://schemas.microsoft.com/office/drawing/2014/main" id="{FE8D1CC2-07D2-9BDB-2CF4-B10AEECEBD13}"/>
              </a:ext>
            </a:extLst>
          </p:cNvPr>
          <p:cNvSpPr txBox="1">
            <a:spLocks/>
          </p:cNvSpPr>
          <p:nvPr/>
        </p:nvSpPr>
        <p:spPr>
          <a:xfrm>
            <a:off x="265722" y="783664"/>
            <a:ext cx="7512070" cy="972000"/>
          </a:xfrm>
          <a:prstGeom prst="rect">
            <a:avLst/>
          </a:prstGeom>
        </p:spPr>
        <p:txBody>
          <a:bodyPr vert="horz" lIns="27000" tIns="34290" rIns="68580" bIns="34290" rtlCol="0" anchor="ctr" anchorCtr="0">
            <a:noAutofit/>
          </a:bodyPr>
          <a:lstStyle>
            <a:lvl1pPr algn="l" defTabSz="914400" rtl="0" eaLnBrk="1" latinLnBrk="0" hangingPunct="1">
              <a:lnSpc>
                <a:spcPct val="100000"/>
              </a:lnSpc>
              <a:spcBef>
                <a:spcPct val="0"/>
              </a:spcBef>
              <a:buNone/>
              <a:defRPr sz="3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9525" marR="3810">
              <a:lnSpc>
                <a:spcPts val="2595"/>
              </a:lnSpc>
              <a:spcBef>
                <a:spcPts val="0"/>
              </a:spcBef>
              <a:defRPr/>
            </a:pPr>
            <a:r>
              <a:rPr lang="en-US" sz="1800" b="1" dirty="0">
                <a:solidFill>
                  <a:schemeClr val="bg2">
                    <a:lumMod val="25000"/>
                  </a:schemeClr>
                </a:solidFill>
                <a:latin typeface="+mj-lt"/>
                <a:ea typeface="+mj-ea"/>
                <a:cs typeface="+mj-cs"/>
              </a:rPr>
              <a:t>Le % de </a:t>
            </a:r>
            <a:r>
              <a:rPr lang="en-US" sz="1800" b="1" dirty="0" err="1">
                <a:solidFill>
                  <a:schemeClr val="bg2">
                    <a:lumMod val="25000"/>
                  </a:schemeClr>
                </a:solidFill>
                <a:latin typeface="+mj-lt"/>
                <a:ea typeface="+mj-ea"/>
                <a:cs typeface="+mj-cs"/>
              </a:rPr>
              <a:t>patientes</a:t>
            </a:r>
            <a:r>
              <a:rPr lang="en-US" sz="1800" b="1" dirty="0">
                <a:solidFill>
                  <a:schemeClr val="bg2">
                    <a:lumMod val="25000"/>
                  </a:schemeClr>
                </a:solidFill>
                <a:latin typeface="+mj-lt"/>
                <a:ea typeface="+mj-ea"/>
                <a:cs typeface="+mj-cs"/>
              </a:rPr>
              <a:t> </a:t>
            </a:r>
            <a:r>
              <a:rPr lang="en-US" sz="1800" b="1" u="sng" dirty="0" err="1">
                <a:solidFill>
                  <a:schemeClr val="bg2">
                    <a:lumMod val="25000"/>
                  </a:schemeClr>
                </a:solidFill>
                <a:latin typeface="+mj-lt"/>
                <a:ea typeface="+mj-ea"/>
                <a:cs typeface="+mj-cs"/>
              </a:rPr>
              <a:t>n’utilisant</a:t>
            </a:r>
            <a:r>
              <a:rPr lang="en-US" sz="1800" b="1" u="sng" dirty="0">
                <a:solidFill>
                  <a:schemeClr val="bg2">
                    <a:lumMod val="25000"/>
                  </a:schemeClr>
                </a:solidFill>
                <a:latin typeface="+mj-lt"/>
                <a:ea typeface="+mj-ea"/>
                <a:cs typeface="+mj-cs"/>
              </a:rPr>
              <a:t> plus </a:t>
            </a:r>
            <a:r>
              <a:rPr lang="en-US" sz="1800" b="1" u="sng" dirty="0" err="1">
                <a:solidFill>
                  <a:schemeClr val="bg2">
                    <a:lumMod val="25000"/>
                  </a:schemeClr>
                </a:solidFill>
                <a:latin typeface="+mj-lt"/>
                <a:ea typeface="+mj-ea"/>
                <a:cs typeface="+mj-cs"/>
              </a:rPr>
              <a:t>d’analgésiques</a:t>
            </a:r>
            <a:r>
              <a:rPr lang="en-US" sz="1800" b="1" u="sng" dirty="0">
                <a:solidFill>
                  <a:schemeClr val="bg2">
                    <a:lumMod val="25000"/>
                  </a:schemeClr>
                </a:solidFill>
                <a:latin typeface="+mj-lt"/>
                <a:ea typeface="+mj-ea"/>
                <a:cs typeface="+mj-cs"/>
              </a:rPr>
              <a:t> </a:t>
            </a:r>
            <a:r>
              <a:rPr lang="en-US" sz="1800" b="1" dirty="0" err="1">
                <a:solidFill>
                  <a:schemeClr val="bg2">
                    <a:lumMod val="25000"/>
                  </a:schemeClr>
                </a:solidFill>
                <a:latin typeface="+mj-lt"/>
                <a:ea typeface="+mj-ea"/>
                <a:cs typeface="+mj-cs"/>
              </a:rPr>
              <a:t>augmente</a:t>
            </a:r>
            <a:r>
              <a:rPr lang="en-US" sz="1800" b="1" dirty="0">
                <a:solidFill>
                  <a:schemeClr val="bg2">
                    <a:lumMod val="25000"/>
                  </a:schemeClr>
                </a:solidFill>
                <a:latin typeface="+mj-lt"/>
                <a:ea typeface="+mj-ea"/>
                <a:cs typeface="+mj-cs"/>
              </a:rPr>
              <a:t> </a:t>
            </a:r>
            <a:r>
              <a:rPr lang="en-US" sz="1800" b="1" dirty="0" err="1">
                <a:solidFill>
                  <a:schemeClr val="bg2">
                    <a:lumMod val="25000"/>
                  </a:schemeClr>
                </a:solidFill>
                <a:latin typeface="+mj-lt"/>
                <a:ea typeface="+mj-ea"/>
                <a:cs typeface="+mj-cs"/>
              </a:rPr>
              <a:t>significativement</a:t>
            </a:r>
            <a:r>
              <a:rPr lang="en-US" sz="1800" b="1" dirty="0">
                <a:solidFill>
                  <a:schemeClr val="bg2">
                    <a:lumMod val="25000"/>
                  </a:schemeClr>
                </a:solidFill>
                <a:latin typeface="+mj-lt"/>
                <a:ea typeface="+mj-ea"/>
                <a:cs typeface="+mj-cs"/>
              </a:rPr>
              <a:t> entre </a:t>
            </a:r>
            <a:r>
              <a:rPr lang="en-US" sz="1800" b="1" dirty="0" err="1">
                <a:solidFill>
                  <a:schemeClr val="bg2">
                    <a:lumMod val="25000"/>
                  </a:schemeClr>
                </a:solidFill>
                <a:latin typeface="+mj-lt"/>
                <a:ea typeface="+mj-ea"/>
                <a:cs typeface="+mj-cs"/>
              </a:rPr>
              <a:t>l’inclusion</a:t>
            </a:r>
            <a:r>
              <a:rPr lang="en-US" sz="1800" b="1" dirty="0">
                <a:solidFill>
                  <a:schemeClr val="bg2">
                    <a:lumMod val="25000"/>
                  </a:schemeClr>
                </a:solidFill>
                <a:latin typeface="+mj-lt"/>
                <a:ea typeface="+mj-ea"/>
                <a:cs typeface="+mj-cs"/>
              </a:rPr>
              <a:t> et la </a:t>
            </a:r>
            <a:r>
              <a:rPr lang="en-US" sz="1800" b="1" dirty="0" err="1">
                <a:solidFill>
                  <a:schemeClr val="bg2">
                    <a:lumMod val="25000"/>
                  </a:schemeClr>
                </a:solidFill>
                <a:latin typeface="+mj-lt"/>
                <a:ea typeface="+mj-ea"/>
                <a:cs typeface="+mj-cs"/>
              </a:rPr>
              <a:t>semaine</a:t>
            </a:r>
            <a:r>
              <a:rPr lang="en-US" sz="1800" b="1" dirty="0">
                <a:solidFill>
                  <a:schemeClr val="bg2">
                    <a:lumMod val="25000"/>
                  </a:schemeClr>
                </a:solidFill>
                <a:latin typeface="+mj-lt"/>
                <a:ea typeface="+mj-ea"/>
                <a:cs typeface="+mj-cs"/>
              </a:rPr>
              <a:t> 24 </a:t>
            </a:r>
          </a:p>
        </p:txBody>
      </p:sp>
      <p:graphicFrame>
        <p:nvGraphicFramePr>
          <p:cNvPr id="2" name="Chart 1">
            <a:extLst>
              <a:ext uri="{FF2B5EF4-FFF2-40B4-BE49-F238E27FC236}">
                <a16:creationId xmlns:a16="http://schemas.microsoft.com/office/drawing/2014/main" id="{AADAFD22-A673-9007-F753-E34871DD2ABB}"/>
              </a:ext>
            </a:extLst>
          </p:cNvPr>
          <p:cNvGraphicFramePr>
            <a:graphicFrameLocks/>
          </p:cNvGraphicFramePr>
          <p:nvPr/>
        </p:nvGraphicFramePr>
        <p:xfrm>
          <a:off x="690770" y="2039029"/>
          <a:ext cx="7762461" cy="2806217"/>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7957CBB5-9AE3-8718-E9C0-5E9A0BF178C5}"/>
              </a:ext>
            </a:extLst>
          </p:cNvPr>
          <p:cNvGrpSpPr/>
          <p:nvPr/>
        </p:nvGrpSpPr>
        <p:grpSpPr>
          <a:xfrm>
            <a:off x="3296655" y="4526701"/>
            <a:ext cx="3146096" cy="547995"/>
            <a:chOff x="1692418" y="1451510"/>
            <a:chExt cx="4194795" cy="730660"/>
          </a:xfrm>
        </p:grpSpPr>
        <p:sp>
          <p:nvSpPr>
            <p:cNvPr id="9" name="TextBox 8">
              <a:extLst>
                <a:ext uri="{FF2B5EF4-FFF2-40B4-BE49-F238E27FC236}">
                  <a16:creationId xmlns:a16="http://schemas.microsoft.com/office/drawing/2014/main" id="{60C9A386-0A00-F5DD-9FC1-09C3ACCE3059}"/>
                </a:ext>
              </a:extLst>
            </p:cNvPr>
            <p:cNvSpPr txBox="1"/>
            <p:nvPr/>
          </p:nvSpPr>
          <p:spPr>
            <a:xfrm>
              <a:off x="2468106" y="1451510"/>
              <a:ext cx="2052165" cy="366250"/>
            </a:xfrm>
            <a:prstGeom prst="rect">
              <a:avLst/>
            </a:prstGeom>
            <a:noFill/>
          </p:spPr>
          <p:txBody>
            <a:bodyPr wrap="none" rtlCol="0">
              <a:noAutofit/>
            </a:bodyPr>
            <a:lstStyle/>
            <a:p>
              <a:pPr algn="ctr"/>
              <a:r>
                <a:rPr lang="en-US" sz="1350" b="1" dirty="0">
                  <a:solidFill>
                    <a:srgbClr val="007A94"/>
                  </a:solidFill>
                </a:rPr>
                <a:t>Sem 24</a:t>
              </a:r>
            </a:p>
          </p:txBody>
        </p:sp>
        <p:sp>
          <p:nvSpPr>
            <p:cNvPr id="17" name="TextBox 16">
              <a:extLst>
                <a:ext uri="{FF2B5EF4-FFF2-40B4-BE49-F238E27FC236}">
                  <a16:creationId xmlns:a16="http://schemas.microsoft.com/office/drawing/2014/main" id="{30F68EB5-1522-C29E-1982-708529413AF3}"/>
                </a:ext>
              </a:extLst>
            </p:cNvPr>
            <p:cNvSpPr txBox="1"/>
            <p:nvPr/>
          </p:nvSpPr>
          <p:spPr>
            <a:xfrm>
              <a:off x="1692418" y="1789884"/>
              <a:ext cx="2052165" cy="366250"/>
            </a:xfrm>
            <a:prstGeom prst="rect">
              <a:avLst/>
            </a:prstGeom>
            <a:noFill/>
          </p:spPr>
          <p:txBody>
            <a:bodyPr wrap="none" rtlCol="0">
              <a:noAutofit/>
            </a:bodyPr>
            <a:lstStyle/>
            <a:p>
              <a:pPr algn="ctr"/>
              <a:r>
                <a:rPr lang="en-US" sz="1200" b="1" dirty="0">
                  <a:solidFill>
                    <a:schemeClr val="accent1"/>
                  </a:solidFill>
                </a:rPr>
                <a:t>SPIRIT 1</a:t>
              </a:r>
            </a:p>
          </p:txBody>
        </p:sp>
        <p:sp>
          <p:nvSpPr>
            <p:cNvPr id="19" name="TextBox 18">
              <a:extLst>
                <a:ext uri="{FF2B5EF4-FFF2-40B4-BE49-F238E27FC236}">
                  <a16:creationId xmlns:a16="http://schemas.microsoft.com/office/drawing/2014/main" id="{890B5ED0-5D6A-3873-F2B7-A0EB6684D7F5}"/>
                </a:ext>
              </a:extLst>
            </p:cNvPr>
            <p:cNvSpPr txBox="1"/>
            <p:nvPr/>
          </p:nvSpPr>
          <p:spPr>
            <a:xfrm>
              <a:off x="3144013" y="1815920"/>
              <a:ext cx="2743200" cy="366250"/>
            </a:xfrm>
            <a:prstGeom prst="rect">
              <a:avLst/>
            </a:prstGeom>
            <a:noFill/>
          </p:spPr>
          <p:txBody>
            <a:bodyPr wrap="square" rtlCol="0">
              <a:noAutofit/>
            </a:bodyPr>
            <a:lstStyle/>
            <a:p>
              <a:pPr algn="ctr"/>
              <a:r>
                <a:rPr lang="en-US" sz="1200" b="1" dirty="0">
                  <a:solidFill>
                    <a:schemeClr val="accent1"/>
                  </a:solidFill>
                </a:rPr>
                <a:t>SPIRIT 2</a:t>
              </a:r>
            </a:p>
          </p:txBody>
        </p:sp>
      </p:grpSp>
      <p:sp>
        <p:nvSpPr>
          <p:cNvPr id="45" name="Rectangle 44">
            <a:extLst>
              <a:ext uri="{FF2B5EF4-FFF2-40B4-BE49-F238E27FC236}">
                <a16:creationId xmlns:a16="http://schemas.microsoft.com/office/drawing/2014/main" id="{A1378C12-089F-7484-0472-5C8580C9A113}"/>
              </a:ext>
            </a:extLst>
          </p:cNvPr>
          <p:cNvSpPr/>
          <p:nvPr/>
        </p:nvSpPr>
        <p:spPr>
          <a:xfrm>
            <a:off x="3296655" y="2674393"/>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sp>
        <p:nvSpPr>
          <p:cNvPr id="46" name="Rectangle 45">
            <a:extLst>
              <a:ext uri="{FF2B5EF4-FFF2-40B4-BE49-F238E27FC236}">
                <a16:creationId xmlns:a16="http://schemas.microsoft.com/office/drawing/2014/main" id="{7FDF28F9-782E-C23D-6559-015701E66833}"/>
              </a:ext>
            </a:extLst>
          </p:cNvPr>
          <p:cNvSpPr/>
          <p:nvPr/>
        </p:nvSpPr>
        <p:spPr>
          <a:xfrm>
            <a:off x="4610182" y="2646165"/>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grpSp>
        <p:nvGrpSpPr>
          <p:cNvPr id="34" name="Group 33">
            <a:extLst>
              <a:ext uri="{FF2B5EF4-FFF2-40B4-BE49-F238E27FC236}">
                <a16:creationId xmlns:a16="http://schemas.microsoft.com/office/drawing/2014/main" id="{D43639F8-23D4-2FDD-22E6-45871E608865}"/>
              </a:ext>
            </a:extLst>
          </p:cNvPr>
          <p:cNvGrpSpPr/>
          <p:nvPr/>
        </p:nvGrpSpPr>
        <p:grpSpPr>
          <a:xfrm>
            <a:off x="5751608" y="4531378"/>
            <a:ext cx="2113434" cy="558251"/>
            <a:chOff x="1849028" y="1431927"/>
            <a:chExt cx="2817912" cy="744335"/>
          </a:xfrm>
        </p:grpSpPr>
        <p:sp>
          <p:nvSpPr>
            <p:cNvPr id="35" name="TextBox 34">
              <a:extLst>
                <a:ext uri="{FF2B5EF4-FFF2-40B4-BE49-F238E27FC236}">
                  <a16:creationId xmlns:a16="http://schemas.microsoft.com/office/drawing/2014/main" id="{D796BAF0-4460-A27D-A79C-11CF88883880}"/>
                </a:ext>
              </a:extLst>
            </p:cNvPr>
            <p:cNvSpPr txBox="1"/>
            <p:nvPr/>
          </p:nvSpPr>
          <p:spPr>
            <a:xfrm>
              <a:off x="1849028" y="1431927"/>
              <a:ext cx="2052165" cy="366250"/>
            </a:xfrm>
            <a:prstGeom prst="rect">
              <a:avLst/>
            </a:prstGeom>
            <a:noFill/>
          </p:spPr>
          <p:txBody>
            <a:bodyPr wrap="none" rtlCol="0">
              <a:noAutofit/>
            </a:bodyPr>
            <a:lstStyle/>
            <a:p>
              <a:pPr algn="ctr"/>
              <a:r>
                <a:rPr lang="en-US" b="1" dirty="0">
                  <a:solidFill>
                    <a:srgbClr val="007A94"/>
                  </a:solidFill>
                </a:rPr>
                <a:t>Sem 52</a:t>
              </a:r>
              <a:endParaRPr lang="en-US" sz="1350" b="1" dirty="0">
                <a:solidFill>
                  <a:srgbClr val="007A94"/>
                </a:solidFill>
              </a:endParaRPr>
            </a:p>
          </p:txBody>
        </p:sp>
        <p:sp>
          <p:nvSpPr>
            <p:cNvPr id="36" name="TextBox 35">
              <a:extLst>
                <a:ext uri="{FF2B5EF4-FFF2-40B4-BE49-F238E27FC236}">
                  <a16:creationId xmlns:a16="http://schemas.microsoft.com/office/drawing/2014/main" id="{EADE912A-A8BB-146F-E158-9C7A31E70E57}"/>
                </a:ext>
              </a:extLst>
            </p:cNvPr>
            <p:cNvSpPr txBox="1"/>
            <p:nvPr/>
          </p:nvSpPr>
          <p:spPr>
            <a:xfrm>
              <a:off x="2614775" y="1810012"/>
              <a:ext cx="2052165" cy="366250"/>
            </a:xfrm>
            <a:prstGeom prst="rect">
              <a:avLst/>
            </a:prstGeom>
            <a:noFill/>
          </p:spPr>
          <p:txBody>
            <a:bodyPr wrap="none" rtlCol="0">
              <a:noAutofit/>
            </a:bodyPr>
            <a:lstStyle/>
            <a:p>
              <a:pPr algn="ctr"/>
              <a:r>
                <a:rPr lang="en-US" sz="1200" b="1" dirty="0">
                  <a:solidFill>
                    <a:schemeClr val="accent1"/>
                  </a:solidFill>
                </a:rPr>
                <a:t>SPIRIT 3</a:t>
              </a:r>
            </a:p>
          </p:txBody>
        </p:sp>
      </p:grpSp>
      <p:sp>
        <p:nvSpPr>
          <p:cNvPr id="3" name="TextBox 2">
            <a:extLst>
              <a:ext uri="{FF2B5EF4-FFF2-40B4-BE49-F238E27FC236}">
                <a16:creationId xmlns:a16="http://schemas.microsoft.com/office/drawing/2014/main" id="{83BB1B6D-5BFF-86DC-9B61-1D14A8F63091}"/>
              </a:ext>
            </a:extLst>
          </p:cNvPr>
          <p:cNvSpPr txBox="1"/>
          <p:nvPr/>
        </p:nvSpPr>
        <p:spPr>
          <a:xfrm>
            <a:off x="7038317" y="4538176"/>
            <a:ext cx="1539124" cy="274688"/>
          </a:xfrm>
          <a:prstGeom prst="rect">
            <a:avLst/>
          </a:prstGeom>
          <a:noFill/>
        </p:spPr>
        <p:txBody>
          <a:bodyPr wrap="none" rtlCol="0">
            <a:noAutofit/>
          </a:bodyPr>
          <a:lstStyle/>
          <a:p>
            <a:pPr algn="ctr"/>
            <a:r>
              <a:rPr lang="en-US" sz="1350" b="1" dirty="0">
                <a:solidFill>
                  <a:srgbClr val="007A94"/>
                </a:solidFill>
              </a:rPr>
              <a:t>Sem 104</a:t>
            </a:r>
          </a:p>
        </p:txBody>
      </p:sp>
      <p:sp>
        <p:nvSpPr>
          <p:cNvPr id="13" name="TextBox 11">
            <a:extLst>
              <a:ext uri="{FF2B5EF4-FFF2-40B4-BE49-F238E27FC236}">
                <a16:creationId xmlns:a16="http://schemas.microsoft.com/office/drawing/2014/main" id="{7E067512-4A08-213B-70CA-09C5196CD1E8}"/>
              </a:ext>
            </a:extLst>
          </p:cNvPr>
          <p:cNvSpPr txBox="1"/>
          <p:nvPr/>
        </p:nvSpPr>
        <p:spPr>
          <a:xfrm>
            <a:off x="1160688" y="2169436"/>
            <a:ext cx="3411313" cy="415498"/>
          </a:xfrm>
          <a:prstGeom prst="rect">
            <a:avLst/>
          </a:prstGeom>
          <a:solidFill>
            <a:srgbClr val="EA7125"/>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8588" indent="-128588">
              <a:buFont typeface="Wingdings" panose="05000000000000000000" pitchFamily="2" charset="2"/>
              <a:buChar char="Ø"/>
            </a:pPr>
            <a:r>
              <a:rPr lang="fr-FR" sz="1050" b="1" dirty="0">
                <a:solidFill>
                  <a:schemeClr val="bg1"/>
                </a:solidFill>
              </a:rPr>
              <a:t>Baisse de 50 % de la quantité d'analgésiques utilisée entre l’inclusion et la semaine 24</a:t>
            </a:r>
            <a:endParaRPr lang="en-US" sz="1050" b="1" dirty="0">
              <a:solidFill>
                <a:schemeClr val="bg1"/>
              </a:solidFill>
            </a:endParaRPr>
          </a:p>
        </p:txBody>
      </p:sp>
      <p:grpSp>
        <p:nvGrpSpPr>
          <p:cNvPr id="10" name="Group 37">
            <a:extLst>
              <a:ext uri="{FF2B5EF4-FFF2-40B4-BE49-F238E27FC236}">
                <a16:creationId xmlns:a16="http://schemas.microsoft.com/office/drawing/2014/main" id="{FDE749FE-882C-3BF9-8310-FCC1F755E316}"/>
              </a:ext>
            </a:extLst>
          </p:cNvPr>
          <p:cNvGrpSpPr/>
          <p:nvPr/>
        </p:nvGrpSpPr>
        <p:grpSpPr>
          <a:xfrm>
            <a:off x="3051082" y="5234001"/>
            <a:ext cx="4585235" cy="241563"/>
            <a:chOff x="2888191" y="5957293"/>
            <a:chExt cx="6113647" cy="322084"/>
          </a:xfrm>
        </p:grpSpPr>
        <p:sp>
          <p:nvSpPr>
            <p:cNvPr id="25" name="Rectangle 24">
              <a:extLst>
                <a:ext uri="{FF2B5EF4-FFF2-40B4-BE49-F238E27FC236}">
                  <a16:creationId xmlns:a16="http://schemas.microsoft.com/office/drawing/2014/main" id="{3A084606-1243-217E-8F8A-FA4AFCF56E8F}"/>
                </a:ext>
              </a:extLst>
            </p:cNvPr>
            <p:cNvSpPr/>
            <p:nvPr/>
          </p:nvSpPr>
          <p:spPr>
            <a:xfrm>
              <a:off x="2888191" y="6050878"/>
              <a:ext cx="180000" cy="180000"/>
            </a:xfrm>
            <a:prstGeom prst="rect">
              <a:avLst/>
            </a:prstGeom>
            <a:solidFill>
              <a:srgbClr val="768692"/>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4AF3378-C63C-D6A5-78A5-0CE5F8BA99FE}"/>
                </a:ext>
              </a:extLst>
            </p:cNvPr>
            <p:cNvSpPr/>
            <p:nvPr/>
          </p:nvSpPr>
          <p:spPr>
            <a:xfrm>
              <a:off x="4565580" y="6040030"/>
              <a:ext cx="180000" cy="180000"/>
            </a:xfrm>
            <a:prstGeom prst="rect">
              <a:avLst/>
            </a:prstGeom>
            <a:solidFill>
              <a:srgbClr val="EA7125"/>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16">
              <a:extLst>
                <a:ext uri="{FF2B5EF4-FFF2-40B4-BE49-F238E27FC236}">
                  <a16:creationId xmlns:a16="http://schemas.microsoft.com/office/drawing/2014/main" id="{56CA0323-2DF5-682F-396A-A8522151615A}"/>
                </a:ext>
              </a:extLst>
            </p:cNvPr>
            <p:cNvSpPr txBox="1"/>
            <p:nvPr/>
          </p:nvSpPr>
          <p:spPr>
            <a:xfrm>
              <a:off x="3163792" y="5971601"/>
              <a:ext cx="2690799"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Placebo</a:t>
              </a:r>
            </a:p>
          </p:txBody>
        </p:sp>
        <p:sp>
          <p:nvSpPr>
            <p:cNvPr id="28" name="TextBox 16">
              <a:extLst>
                <a:ext uri="{FF2B5EF4-FFF2-40B4-BE49-F238E27FC236}">
                  <a16:creationId xmlns:a16="http://schemas.microsoft.com/office/drawing/2014/main" id="{4E7E9973-ED43-761B-74CF-EADE54F909D0}"/>
                </a:ext>
              </a:extLst>
            </p:cNvPr>
            <p:cNvSpPr txBox="1"/>
            <p:nvPr/>
          </p:nvSpPr>
          <p:spPr>
            <a:xfrm>
              <a:off x="4839616" y="5960753"/>
              <a:ext cx="1410857"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Relugolix</a:t>
              </a: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 TC</a:t>
              </a:r>
            </a:p>
          </p:txBody>
        </p:sp>
        <p:sp>
          <p:nvSpPr>
            <p:cNvPr id="29" name="Rectangle 28">
              <a:extLst>
                <a:ext uri="{FF2B5EF4-FFF2-40B4-BE49-F238E27FC236}">
                  <a16:creationId xmlns:a16="http://schemas.microsoft.com/office/drawing/2014/main" id="{36A5664E-FFE9-1C09-53C8-E9B8C17A3E2B}"/>
                </a:ext>
              </a:extLst>
            </p:cNvPr>
            <p:cNvSpPr/>
            <p:nvPr/>
          </p:nvSpPr>
          <p:spPr>
            <a:xfrm>
              <a:off x="6558972" y="6036570"/>
              <a:ext cx="180000" cy="180000"/>
            </a:xfrm>
            <a:prstGeom prst="rect">
              <a:avLst/>
            </a:prstGeom>
            <a:solidFill>
              <a:srgbClr val="00778B"/>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43">
              <a:extLst>
                <a:ext uri="{FF2B5EF4-FFF2-40B4-BE49-F238E27FC236}">
                  <a16:creationId xmlns:a16="http://schemas.microsoft.com/office/drawing/2014/main" id="{2F810E0B-3D6F-FFF4-FCF8-1AD60DF83D5C}"/>
                </a:ext>
              </a:extLst>
            </p:cNvPr>
            <p:cNvSpPr txBox="1"/>
            <p:nvPr/>
          </p:nvSpPr>
          <p:spPr>
            <a:xfrm>
              <a:off x="6833007" y="5957293"/>
              <a:ext cx="2168831"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Relugolix</a:t>
              </a: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 TC </a:t>
              </a: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décalé</a:t>
              </a:r>
              <a:endPar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1" name="Rectangle 30">
            <a:extLst>
              <a:ext uri="{FF2B5EF4-FFF2-40B4-BE49-F238E27FC236}">
                <a16:creationId xmlns:a16="http://schemas.microsoft.com/office/drawing/2014/main" id="{0822CC30-B368-4675-B520-E2D9B9EB86A0}"/>
              </a:ext>
            </a:extLst>
          </p:cNvPr>
          <p:cNvSpPr/>
          <p:nvPr/>
        </p:nvSpPr>
        <p:spPr>
          <a:xfrm>
            <a:off x="5751609" y="2162763"/>
            <a:ext cx="2984737" cy="324601"/>
          </a:xfrm>
          <a:prstGeom prst="rect">
            <a:avLst/>
          </a:prstGeom>
          <a:noFill/>
          <a:ln w="12700" cap="flat" cmpd="sng" algn="ctr">
            <a:noFill/>
            <a:prstDash val="solid"/>
            <a:miter lim="800000"/>
          </a:ln>
          <a:effectLst/>
        </p:spPr>
        <p:txBody>
          <a:bodyPr rtlCol="0" anchor="ctr"/>
          <a:lstStyle/>
          <a:p>
            <a:pPr algn="ctr">
              <a:defRPr/>
            </a:pPr>
            <a:r>
              <a:rPr lang="en-GB" sz="1050" b="1" kern="0" dirty="0" err="1">
                <a:solidFill>
                  <a:srgbClr val="394A59"/>
                </a:solidFill>
                <a:latin typeface="Open Sans"/>
                <a:cs typeface="Open Sans"/>
              </a:rPr>
              <a:t>Période</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d’extension</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toutes</a:t>
            </a:r>
            <a:r>
              <a:rPr lang="en-GB" sz="1050" b="1" kern="0" dirty="0">
                <a:solidFill>
                  <a:srgbClr val="394A59"/>
                </a:solidFill>
                <a:latin typeface="Open Sans"/>
                <a:cs typeface="Open Sans"/>
              </a:rPr>
              <a:t> les </a:t>
            </a:r>
            <a:r>
              <a:rPr lang="en-GB" sz="1050" b="1" kern="0" dirty="0" err="1">
                <a:solidFill>
                  <a:srgbClr val="394A59"/>
                </a:solidFill>
                <a:latin typeface="Open Sans"/>
                <a:cs typeface="Open Sans"/>
              </a:rPr>
              <a:t>patientes</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reçoivent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Relugolix</a:t>
            </a:r>
            <a:r>
              <a:rPr lang="en-GB" sz="1050" b="1" kern="0" dirty="0">
                <a:solidFill>
                  <a:srgbClr val="394A59"/>
                </a:solidFill>
                <a:latin typeface="Open Sans"/>
                <a:cs typeface="Open Sans"/>
              </a:rPr>
              <a:t> TC à </a:t>
            </a:r>
            <a:r>
              <a:rPr lang="en-GB" sz="1050" b="1" kern="0" dirty="0" err="1">
                <a:solidFill>
                  <a:srgbClr val="394A59"/>
                </a:solidFill>
                <a:latin typeface="Open Sans"/>
                <a:cs typeface="Open Sans"/>
              </a:rPr>
              <a:t>partir</a:t>
            </a:r>
            <a:r>
              <a:rPr lang="en-GB" sz="1050" b="1" kern="0" dirty="0">
                <a:solidFill>
                  <a:srgbClr val="394A59"/>
                </a:solidFill>
                <a:latin typeface="Open Sans"/>
                <a:cs typeface="Open Sans"/>
              </a:rPr>
              <a:t> de S24</a:t>
            </a:r>
          </a:p>
        </p:txBody>
      </p:sp>
      <p:sp>
        <p:nvSpPr>
          <p:cNvPr id="4" name="Teardrop 4">
            <a:extLst>
              <a:ext uri="{FF2B5EF4-FFF2-40B4-BE49-F238E27FC236}">
                <a16:creationId xmlns:a16="http://schemas.microsoft.com/office/drawing/2014/main" id="{4E2C616F-74F1-CADA-6D30-0AB14DC21FBE}"/>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
        <p:nvSpPr>
          <p:cNvPr id="14" name="Teardrop 5">
            <a:extLst>
              <a:ext uri="{FF2B5EF4-FFF2-40B4-BE49-F238E27FC236}">
                <a16:creationId xmlns:a16="http://schemas.microsoft.com/office/drawing/2014/main" id="{BFB08B6E-52CB-4788-3374-D1A1392DF3C6}"/>
              </a:ext>
            </a:extLst>
          </p:cNvPr>
          <p:cNvSpPr>
            <a:spLocks noChangeAspect="1"/>
          </p:cNvSpPr>
          <p:nvPr/>
        </p:nvSpPr>
        <p:spPr>
          <a:xfrm>
            <a:off x="7777791" y="843415"/>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4137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76F86E8-6DF3-DCBE-85CA-E01F2424FA70}"/>
              </a:ext>
            </a:extLst>
          </p:cNvPr>
          <p:cNvSpPr>
            <a:spLocks noGrp="1"/>
          </p:cNvSpPr>
          <p:nvPr>
            <p:ph type="body" sz="quarter" idx="4294967295"/>
          </p:nvPr>
        </p:nvSpPr>
        <p:spPr>
          <a:xfrm>
            <a:off x="464821" y="5576944"/>
            <a:ext cx="7880193" cy="311624"/>
          </a:xfrm>
        </p:spPr>
        <p:txBody>
          <a:bodyPr/>
          <a:lstStyle/>
          <a:p>
            <a:pPr marL="0" indent="0">
              <a:buNone/>
            </a:pPr>
            <a:r>
              <a:rPr lang="en-US" sz="675" dirty="0">
                <a:solidFill>
                  <a:prstClr val="white">
                    <a:lumMod val="50000"/>
                  </a:prstClr>
                </a:solidFill>
                <a:latin typeface="Open Sans"/>
              </a:rPr>
              <a:t>CI = confidence interval; CT = combination therapy;  *% are rounded to nearest %, p-value is comparing </a:t>
            </a:r>
            <a:r>
              <a:rPr lang="en-US" sz="675" dirty="0" err="1">
                <a:solidFill>
                  <a:prstClr val="white">
                    <a:lumMod val="50000"/>
                  </a:prstClr>
                </a:solidFill>
                <a:latin typeface="Open Sans"/>
              </a:rPr>
              <a:t>Relugolix</a:t>
            </a:r>
            <a:r>
              <a:rPr lang="en-US" sz="675" dirty="0">
                <a:solidFill>
                  <a:prstClr val="white">
                    <a:lumMod val="50000"/>
                  </a:prstClr>
                </a:solidFill>
                <a:latin typeface="Open Sans"/>
              </a:rPr>
              <a:t> CT vs placebo at Week 24 </a:t>
            </a:r>
            <a:r>
              <a:rPr lang="en-GB" sz="675" dirty="0">
                <a:solidFill>
                  <a:prstClr val="white">
                    <a:lumMod val="50000"/>
                  </a:prstClr>
                </a:solidFill>
                <a:latin typeface="Open Sans"/>
              </a:rPr>
              <a:t>with baseline score and the stratification factors (geographic region: North America vs. rest of world; years since surgical endometriosis diagnosis: &lt;5 years vs. ≥5 years) as covariates </a:t>
            </a:r>
            <a:r>
              <a:rPr lang="en-US" sz="675" dirty="0">
                <a:solidFill>
                  <a:prstClr val="white">
                    <a:lumMod val="50000"/>
                  </a:prstClr>
                </a:solidFill>
                <a:latin typeface="Open Sans"/>
              </a:rPr>
              <a:t>Giudice LC, et al. Lancet. 2022;399; </a:t>
            </a:r>
            <a:r>
              <a:rPr lang="en-GB" sz="675" dirty="0">
                <a:solidFill>
                  <a:prstClr val="white">
                    <a:lumMod val="50000"/>
                  </a:prstClr>
                </a:solidFill>
                <a:latin typeface="Open Sans"/>
              </a:rPr>
              <a:t>Becker et al. </a:t>
            </a:r>
            <a:r>
              <a:rPr lang="pt-BR" sz="675" dirty="0">
                <a:solidFill>
                  <a:prstClr val="white">
                    <a:lumMod val="50000"/>
                  </a:prstClr>
                </a:solidFill>
                <a:latin typeface="Open Sans"/>
              </a:rPr>
              <a:t>Hum Reprod. 2024 Mar 1;39(3):526-537</a:t>
            </a:r>
            <a:endParaRPr lang="en-US" sz="675" dirty="0">
              <a:solidFill>
                <a:prstClr val="white">
                  <a:lumMod val="50000"/>
                </a:prstClr>
              </a:solidFill>
              <a:latin typeface="Open Sans"/>
            </a:endParaRPr>
          </a:p>
        </p:txBody>
      </p:sp>
      <p:grpSp>
        <p:nvGrpSpPr>
          <p:cNvPr id="5" name="Group 4">
            <a:extLst>
              <a:ext uri="{FF2B5EF4-FFF2-40B4-BE49-F238E27FC236}">
                <a16:creationId xmlns:a16="http://schemas.microsoft.com/office/drawing/2014/main" id="{60B64B34-25EF-7DDA-FADD-09F23143DADF}"/>
              </a:ext>
            </a:extLst>
          </p:cNvPr>
          <p:cNvGrpSpPr/>
          <p:nvPr/>
        </p:nvGrpSpPr>
        <p:grpSpPr>
          <a:xfrm>
            <a:off x="851225" y="4502659"/>
            <a:ext cx="3047496" cy="543903"/>
            <a:chOff x="1587130" y="1451510"/>
            <a:chExt cx="4063328" cy="725204"/>
          </a:xfrm>
        </p:grpSpPr>
        <p:sp>
          <p:nvSpPr>
            <p:cNvPr id="8" name="TextBox 7">
              <a:extLst>
                <a:ext uri="{FF2B5EF4-FFF2-40B4-BE49-F238E27FC236}">
                  <a16:creationId xmlns:a16="http://schemas.microsoft.com/office/drawing/2014/main" id="{8B4A1A24-3AA8-FC0C-4A1D-16935BB3EEC1}"/>
                </a:ext>
              </a:extLst>
            </p:cNvPr>
            <p:cNvSpPr txBox="1"/>
            <p:nvPr/>
          </p:nvSpPr>
          <p:spPr>
            <a:xfrm>
              <a:off x="2468106" y="1451510"/>
              <a:ext cx="2052165" cy="366250"/>
            </a:xfrm>
            <a:prstGeom prst="rect">
              <a:avLst/>
            </a:prstGeom>
            <a:noFill/>
          </p:spPr>
          <p:txBody>
            <a:bodyPr wrap="none" rtlCol="0">
              <a:noAutofit/>
            </a:bodyPr>
            <a:lstStyle/>
            <a:p>
              <a:pPr algn="ctr"/>
              <a:r>
                <a:rPr lang="en-US" sz="1350" b="1" dirty="0">
                  <a:solidFill>
                    <a:srgbClr val="007A94"/>
                  </a:solidFill>
                </a:rPr>
                <a:t>Baseline</a:t>
              </a:r>
            </a:p>
          </p:txBody>
        </p:sp>
        <p:sp>
          <p:nvSpPr>
            <p:cNvPr id="11" name="TextBox 10">
              <a:extLst>
                <a:ext uri="{FF2B5EF4-FFF2-40B4-BE49-F238E27FC236}">
                  <a16:creationId xmlns:a16="http://schemas.microsoft.com/office/drawing/2014/main" id="{7ED11749-0879-DADD-424C-A21AF502EF97}"/>
                </a:ext>
              </a:extLst>
            </p:cNvPr>
            <p:cNvSpPr txBox="1"/>
            <p:nvPr/>
          </p:nvSpPr>
          <p:spPr>
            <a:xfrm>
              <a:off x="1587130" y="1810464"/>
              <a:ext cx="2052165" cy="366250"/>
            </a:xfrm>
            <a:prstGeom prst="rect">
              <a:avLst/>
            </a:prstGeom>
            <a:noFill/>
          </p:spPr>
          <p:txBody>
            <a:bodyPr wrap="none" rtlCol="0">
              <a:noAutofit/>
            </a:bodyPr>
            <a:lstStyle/>
            <a:p>
              <a:pPr algn="ctr"/>
              <a:r>
                <a:rPr lang="en-US" sz="1200" b="1" dirty="0">
                  <a:solidFill>
                    <a:schemeClr val="accent1"/>
                  </a:solidFill>
                </a:rPr>
                <a:t>SPIRIT 1</a:t>
              </a:r>
            </a:p>
          </p:txBody>
        </p:sp>
        <p:sp>
          <p:nvSpPr>
            <p:cNvPr id="12" name="TextBox 11">
              <a:extLst>
                <a:ext uri="{FF2B5EF4-FFF2-40B4-BE49-F238E27FC236}">
                  <a16:creationId xmlns:a16="http://schemas.microsoft.com/office/drawing/2014/main" id="{E9F19654-0EFF-2D36-A1C3-C7ED5D3CB96F}"/>
                </a:ext>
              </a:extLst>
            </p:cNvPr>
            <p:cNvSpPr txBox="1"/>
            <p:nvPr/>
          </p:nvSpPr>
          <p:spPr>
            <a:xfrm>
              <a:off x="2907258" y="1810464"/>
              <a:ext cx="2743200" cy="366250"/>
            </a:xfrm>
            <a:prstGeom prst="rect">
              <a:avLst/>
            </a:prstGeom>
            <a:noFill/>
          </p:spPr>
          <p:txBody>
            <a:bodyPr wrap="square" rtlCol="0">
              <a:noAutofit/>
            </a:bodyPr>
            <a:lstStyle/>
            <a:p>
              <a:pPr algn="ctr"/>
              <a:r>
                <a:rPr lang="en-US" sz="1200" b="1" dirty="0">
                  <a:solidFill>
                    <a:schemeClr val="accent1"/>
                  </a:solidFill>
                </a:rPr>
                <a:t>SPIRIT 2</a:t>
              </a:r>
            </a:p>
          </p:txBody>
        </p:sp>
      </p:grpSp>
      <p:sp>
        <p:nvSpPr>
          <p:cNvPr id="15" name="TextBox 14">
            <a:extLst>
              <a:ext uri="{FF2B5EF4-FFF2-40B4-BE49-F238E27FC236}">
                <a16:creationId xmlns:a16="http://schemas.microsoft.com/office/drawing/2014/main" id="{7081272C-9363-6D89-AEAA-85ED5DA8BC79}"/>
              </a:ext>
            </a:extLst>
          </p:cNvPr>
          <p:cNvSpPr txBox="1"/>
          <p:nvPr/>
        </p:nvSpPr>
        <p:spPr>
          <a:xfrm rot="16200000">
            <a:off x="-1180717" y="3503176"/>
            <a:ext cx="3115651" cy="415498"/>
          </a:xfrm>
          <a:prstGeom prst="rect">
            <a:avLst/>
          </a:prstGeom>
          <a:noFill/>
        </p:spPr>
        <p:txBody>
          <a:bodyPr wrap="square" rtlCol="0">
            <a:spAutoFit/>
          </a:bodyPr>
          <a:lstStyle/>
          <a:p>
            <a:pPr algn="ctr"/>
            <a:r>
              <a:rPr lang="en-US" sz="1050" b="1" dirty="0"/>
              <a:t>Proportion de</a:t>
            </a:r>
            <a:br>
              <a:rPr lang="en-US" sz="1050" b="1" dirty="0"/>
            </a:br>
            <a:r>
              <a:rPr lang="en-US" sz="1050" b="1" dirty="0" err="1"/>
              <a:t>Patientes</a:t>
            </a:r>
            <a:r>
              <a:rPr lang="en-US" sz="1050" b="1" dirty="0"/>
              <a:t> </a:t>
            </a:r>
            <a:r>
              <a:rPr lang="en-US" sz="1050" b="1" dirty="0" err="1">
                <a:solidFill>
                  <a:srgbClr val="FF0000"/>
                </a:solidFill>
              </a:rPr>
              <a:t>n’utilisant</a:t>
            </a:r>
            <a:r>
              <a:rPr lang="en-US" sz="1050" b="1" dirty="0">
                <a:solidFill>
                  <a:srgbClr val="FF0000"/>
                </a:solidFill>
              </a:rPr>
              <a:t> pas </a:t>
            </a:r>
            <a:r>
              <a:rPr lang="en-US" sz="1050" b="1" dirty="0" err="1"/>
              <a:t>d’opoïdes</a:t>
            </a:r>
            <a:r>
              <a:rPr lang="en-US" sz="1050" b="1" dirty="0"/>
              <a:t> </a:t>
            </a:r>
            <a:r>
              <a:rPr lang="en-US" sz="1050" dirty="0"/>
              <a:t>%</a:t>
            </a:r>
          </a:p>
        </p:txBody>
      </p:sp>
      <p:sp>
        <p:nvSpPr>
          <p:cNvPr id="16" name="Title 4">
            <a:extLst>
              <a:ext uri="{FF2B5EF4-FFF2-40B4-BE49-F238E27FC236}">
                <a16:creationId xmlns:a16="http://schemas.microsoft.com/office/drawing/2014/main" id="{FE8D1CC2-07D2-9BDB-2CF4-B10AEECEBD13}"/>
              </a:ext>
            </a:extLst>
          </p:cNvPr>
          <p:cNvSpPr txBox="1">
            <a:spLocks/>
          </p:cNvSpPr>
          <p:nvPr/>
        </p:nvSpPr>
        <p:spPr>
          <a:xfrm>
            <a:off x="265722" y="783664"/>
            <a:ext cx="8388932" cy="972000"/>
          </a:xfrm>
          <a:prstGeom prst="rect">
            <a:avLst/>
          </a:prstGeom>
        </p:spPr>
        <p:txBody>
          <a:bodyPr vert="horz" lIns="27000" tIns="34290" rIns="68580" bIns="34290" rtlCol="0" anchor="ctr" anchorCtr="0">
            <a:noAutofit/>
          </a:bodyPr>
          <a:lstStyle>
            <a:lvl1pPr algn="l" defTabSz="914400" rtl="0" eaLnBrk="1" latinLnBrk="0" hangingPunct="1">
              <a:lnSpc>
                <a:spcPct val="100000"/>
              </a:lnSpc>
              <a:spcBef>
                <a:spcPct val="0"/>
              </a:spcBef>
              <a:buNone/>
              <a:defRPr sz="3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9525" marR="3810">
              <a:lnSpc>
                <a:spcPts val="2595"/>
              </a:lnSpc>
              <a:spcBef>
                <a:spcPts val="0"/>
              </a:spcBef>
              <a:defRPr/>
            </a:pPr>
            <a:r>
              <a:rPr lang="en-US" sz="1800" b="1" dirty="0">
                <a:solidFill>
                  <a:schemeClr val="bg2">
                    <a:lumMod val="25000"/>
                  </a:schemeClr>
                </a:solidFill>
                <a:latin typeface="+mj-lt"/>
                <a:ea typeface="+mj-ea"/>
                <a:cs typeface="+mj-cs"/>
              </a:rPr>
              <a:t>La proportion de </a:t>
            </a:r>
            <a:r>
              <a:rPr lang="en-US" sz="1800" b="1" dirty="0" err="1">
                <a:solidFill>
                  <a:schemeClr val="bg2">
                    <a:lumMod val="25000"/>
                  </a:schemeClr>
                </a:solidFill>
                <a:latin typeface="+mj-lt"/>
                <a:ea typeface="+mj-ea"/>
                <a:cs typeface="+mj-cs"/>
              </a:rPr>
              <a:t>patientes</a:t>
            </a:r>
            <a:r>
              <a:rPr lang="en-US" sz="1800" b="1" dirty="0">
                <a:solidFill>
                  <a:schemeClr val="bg2">
                    <a:lumMod val="25000"/>
                  </a:schemeClr>
                </a:solidFill>
                <a:latin typeface="+mj-lt"/>
                <a:ea typeface="+mj-ea"/>
                <a:cs typeface="+mj-cs"/>
              </a:rPr>
              <a:t> </a:t>
            </a:r>
            <a:r>
              <a:rPr lang="en-US" sz="1800" b="1" u="sng" dirty="0" err="1">
                <a:solidFill>
                  <a:schemeClr val="bg2">
                    <a:lumMod val="25000"/>
                  </a:schemeClr>
                </a:solidFill>
                <a:latin typeface="+mj-lt"/>
                <a:ea typeface="+mj-ea"/>
                <a:cs typeface="+mj-cs"/>
              </a:rPr>
              <a:t>n’utilisant</a:t>
            </a:r>
            <a:r>
              <a:rPr lang="en-US" sz="1800" b="1" u="sng" dirty="0">
                <a:solidFill>
                  <a:schemeClr val="bg2">
                    <a:lumMod val="25000"/>
                  </a:schemeClr>
                </a:solidFill>
                <a:latin typeface="+mj-lt"/>
                <a:ea typeface="+mj-ea"/>
                <a:cs typeface="+mj-cs"/>
              </a:rPr>
              <a:t> plus </a:t>
            </a:r>
            <a:r>
              <a:rPr lang="en-US" sz="1800" b="1" u="sng" dirty="0" err="1">
                <a:solidFill>
                  <a:schemeClr val="bg2">
                    <a:lumMod val="25000"/>
                  </a:schemeClr>
                </a:solidFill>
                <a:latin typeface="+mj-lt"/>
                <a:ea typeface="+mj-ea"/>
                <a:cs typeface="+mj-cs"/>
              </a:rPr>
              <a:t>d’opoïdes</a:t>
            </a:r>
            <a:r>
              <a:rPr lang="en-US" sz="1800" b="1" u="sng" dirty="0">
                <a:solidFill>
                  <a:schemeClr val="bg2">
                    <a:lumMod val="25000"/>
                  </a:schemeClr>
                </a:solidFill>
                <a:latin typeface="+mj-lt"/>
                <a:ea typeface="+mj-ea"/>
                <a:cs typeface="+mj-cs"/>
              </a:rPr>
              <a:t> </a:t>
            </a:r>
            <a:r>
              <a:rPr lang="en-US" sz="1800" b="1" dirty="0" err="1">
                <a:solidFill>
                  <a:schemeClr val="bg2">
                    <a:lumMod val="25000"/>
                  </a:schemeClr>
                </a:solidFill>
                <a:latin typeface="+mj-lt"/>
                <a:ea typeface="+mj-ea"/>
                <a:cs typeface="+mj-cs"/>
              </a:rPr>
              <a:t>augmente</a:t>
            </a:r>
            <a:r>
              <a:rPr lang="en-US" sz="1800" b="1" dirty="0">
                <a:solidFill>
                  <a:schemeClr val="bg2">
                    <a:lumMod val="25000"/>
                  </a:schemeClr>
                </a:solidFill>
                <a:latin typeface="+mj-lt"/>
                <a:ea typeface="+mj-ea"/>
                <a:cs typeface="+mj-cs"/>
              </a:rPr>
              <a:t> </a:t>
            </a:r>
            <a:r>
              <a:rPr lang="en-US" sz="1800" b="1" dirty="0" err="1">
                <a:solidFill>
                  <a:schemeClr val="bg2">
                    <a:lumMod val="25000"/>
                  </a:schemeClr>
                </a:solidFill>
                <a:latin typeface="+mj-lt"/>
                <a:ea typeface="+mj-ea"/>
                <a:cs typeface="+mj-cs"/>
              </a:rPr>
              <a:t>significativement</a:t>
            </a:r>
            <a:r>
              <a:rPr lang="en-US" sz="1800" b="1" dirty="0">
                <a:solidFill>
                  <a:schemeClr val="bg2">
                    <a:lumMod val="25000"/>
                  </a:schemeClr>
                </a:solidFill>
                <a:latin typeface="+mj-lt"/>
                <a:ea typeface="+mj-ea"/>
                <a:cs typeface="+mj-cs"/>
              </a:rPr>
              <a:t> de </a:t>
            </a:r>
            <a:r>
              <a:rPr lang="en-US" sz="1800" b="1" dirty="0" err="1">
                <a:solidFill>
                  <a:schemeClr val="bg2">
                    <a:lumMod val="25000"/>
                  </a:schemeClr>
                </a:solidFill>
                <a:latin typeface="+mj-lt"/>
                <a:ea typeface="+mj-ea"/>
                <a:cs typeface="+mj-cs"/>
              </a:rPr>
              <a:t>l’inclusion</a:t>
            </a:r>
            <a:r>
              <a:rPr lang="en-US" sz="1800" b="1" dirty="0">
                <a:solidFill>
                  <a:schemeClr val="bg2">
                    <a:lumMod val="25000"/>
                  </a:schemeClr>
                </a:solidFill>
                <a:latin typeface="+mj-lt"/>
                <a:ea typeface="+mj-ea"/>
                <a:cs typeface="+mj-cs"/>
              </a:rPr>
              <a:t> à S24 et se </a:t>
            </a:r>
            <a:r>
              <a:rPr lang="en-US" sz="1800" b="1" dirty="0" err="1">
                <a:solidFill>
                  <a:schemeClr val="bg2">
                    <a:lumMod val="25000"/>
                  </a:schemeClr>
                </a:solidFill>
                <a:latin typeface="+mj-lt"/>
                <a:ea typeface="+mj-ea"/>
                <a:cs typeface="+mj-cs"/>
              </a:rPr>
              <a:t>maintient</a:t>
            </a:r>
            <a:r>
              <a:rPr lang="en-US" sz="1800" b="1" dirty="0">
                <a:solidFill>
                  <a:schemeClr val="bg2">
                    <a:lumMod val="25000"/>
                  </a:schemeClr>
                </a:solidFill>
                <a:latin typeface="+mj-lt"/>
                <a:ea typeface="+mj-ea"/>
                <a:cs typeface="+mj-cs"/>
              </a:rPr>
              <a:t> à S52 et S104</a:t>
            </a:r>
          </a:p>
        </p:txBody>
      </p:sp>
      <p:grpSp>
        <p:nvGrpSpPr>
          <p:cNvPr id="7" name="Group 6">
            <a:extLst>
              <a:ext uri="{FF2B5EF4-FFF2-40B4-BE49-F238E27FC236}">
                <a16:creationId xmlns:a16="http://schemas.microsoft.com/office/drawing/2014/main" id="{7957CBB5-9AE3-8718-E9C0-5E9A0BF178C5}"/>
              </a:ext>
            </a:extLst>
          </p:cNvPr>
          <p:cNvGrpSpPr/>
          <p:nvPr/>
        </p:nvGrpSpPr>
        <p:grpSpPr>
          <a:xfrm>
            <a:off x="3296655" y="4526701"/>
            <a:ext cx="3146096" cy="547995"/>
            <a:chOff x="1692418" y="1451510"/>
            <a:chExt cx="4194795" cy="730660"/>
          </a:xfrm>
        </p:grpSpPr>
        <p:sp>
          <p:nvSpPr>
            <p:cNvPr id="9" name="TextBox 8">
              <a:extLst>
                <a:ext uri="{FF2B5EF4-FFF2-40B4-BE49-F238E27FC236}">
                  <a16:creationId xmlns:a16="http://schemas.microsoft.com/office/drawing/2014/main" id="{60C9A386-0A00-F5DD-9FC1-09C3ACCE3059}"/>
                </a:ext>
              </a:extLst>
            </p:cNvPr>
            <p:cNvSpPr txBox="1"/>
            <p:nvPr/>
          </p:nvSpPr>
          <p:spPr>
            <a:xfrm>
              <a:off x="2468106" y="1451510"/>
              <a:ext cx="2052165" cy="366250"/>
            </a:xfrm>
            <a:prstGeom prst="rect">
              <a:avLst/>
            </a:prstGeom>
            <a:noFill/>
          </p:spPr>
          <p:txBody>
            <a:bodyPr wrap="none" rtlCol="0">
              <a:noAutofit/>
            </a:bodyPr>
            <a:lstStyle/>
            <a:p>
              <a:pPr algn="ctr"/>
              <a:r>
                <a:rPr lang="en-US" sz="1350" b="1" dirty="0">
                  <a:solidFill>
                    <a:srgbClr val="007A94"/>
                  </a:solidFill>
                </a:rPr>
                <a:t>Sem 24</a:t>
              </a:r>
            </a:p>
          </p:txBody>
        </p:sp>
        <p:sp>
          <p:nvSpPr>
            <p:cNvPr id="17" name="TextBox 16">
              <a:extLst>
                <a:ext uri="{FF2B5EF4-FFF2-40B4-BE49-F238E27FC236}">
                  <a16:creationId xmlns:a16="http://schemas.microsoft.com/office/drawing/2014/main" id="{30F68EB5-1522-C29E-1982-708529413AF3}"/>
                </a:ext>
              </a:extLst>
            </p:cNvPr>
            <p:cNvSpPr txBox="1"/>
            <p:nvPr/>
          </p:nvSpPr>
          <p:spPr>
            <a:xfrm>
              <a:off x="1692418" y="1789884"/>
              <a:ext cx="2052165" cy="366250"/>
            </a:xfrm>
            <a:prstGeom prst="rect">
              <a:avLst/>
            </a:prstGeom>
            <a:noFill/>
          </p:spPr>
          <p:txBody>
            <a:bodyPr wrap="none" rtlCol="0">
              <a:noAutofit/>
            </a:bodyPr>
            <a:lstStyle/>
            <a:p>
              <a:pPr algn="ctr"/>
              <a:r>
                <a:rPr lang="en-US" sz="1200" b="1" dirty="0">
                  <a:solidFill>
                    <a:schemeClr val="accent1"/>
                  </a:solidFill>
                </a:rPr>
                <a:t>SPIRIT 1</a:t>
              </a:r>
            </a:p>
          </p:txBody>
        </p:sp>
        <p:sp>
          <p:nvSpPr>
            <p:cNvPr id="19" name="TextBox 18">
              <a:extLst>
                <a:ext uri="{FF2B5EF4-FFF2-40B4-BE49-F238E27FC236}">
                  <a16:creationId xmlns:a16="http://schemas.microsoft.com/office/drawing/2014/main" id="{890B5ED0-5D6A-3873-F2B7-A0EB6684D7F5}"/>
                </a:ext>
              </a:extLst>
            </p:cNvPr>
            <p:cNvSpPr txBox="1"/>
            <p:nvPr/>
          </p:nvSpPr>
          <p:spPr>
            <a:xfrm>
              <a:off x="3144013" y="1815920"/>
              <a:ext cx="2743200" cy="366250"/>
            </a:xfrm>
            <a:prstGeom prst="rect">
              <a:avLst/>
            </a:prstGeom>
            <a:noFill/>
          </p:spPr>
          <p:txBody>
            <a:bodyPr wrap="square" rtlCol="0">
              <a:noAutofit/>
            </a:bodyPr>
            <a:lstStyle/>
            <a:p>
              <a:pPr algn="ctr"/>
              <a:r>
                <a:rPr lang="en-US" sz="1200" b="1" dirty="0">
                  <a:solidFill>
                    <a:schemeClr val="accent1"/>
                  </a:solidFill>
                </a:rPr>
                <a:t>SPIRIT 2</a:t>
              </a:r>
            </a:p>
          </p:txBody>
        </p:sp>
      </p:grpSp>
      <p:sp>
        <p:nvSpPr>
          <p:cNvPr id="45" name="Rectangle 44">
            <a:extLst>
              <a:ext uri="{FF2B5EF4-FFF2-40B4-BE49-F238E27FC236}">
                <a16:creationId xmlns:a16="http://schemas.microsoft.com/office/drawing/2014/main" id="{A1378C12-089F-7484-0472-5C8580C9A113}"/>
              </a:ext>
            </a:extLst>
          </p:cNvPr>
          <p:cNvSpPr/>
          <p:nvPr/>
        </p:nvSpPr>
        <p:spPr>
          <a:xfrm>
            <a:off x="3561034" y="2233618"/>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sp>
        <p:nvSpPr>
          <p:cNvPr id="46" name="Rectangle 45">
            <a:extLst>
              <a:ext uri="{FF2B5EF4-FFF2-40B4-BE49-F238E27FC236}">
                <a16:creationId xmlns:a16="http://schemas.microsoft.com/office/drawing/2014/main" id="{7FDF28F9-782E-C23D-6559-015701E66833}"/>
              </a:ext>
            </a:extLst>
          </p:cNvPr>
          <p:cNvSpPr/>
          <p:nvPr/>
        </p:nvSpPr>
        <p:spPr>
          <a:xfrm>
            <a:off x="4883750" y="2237653"/>
            <a:ext cx="920417" cy="252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342797">
              <a:defRPr sz="1600" b="0" i="0" u="none" strike="noStrike" kern="1200" spc="0" baseline="0">
                <a:solidFill>
                  <a:srgbClr val="394A59">
                    <a:lumMod val="65000"/>
                    <a:lumOff val="35000"/>
                  </a:srgbClr>
                </a:solidFill>
                <a:latin typeface="+mn-lt"/>
                <a:ea typeface="+mn-ea"/>
                <a:cs typeface="+mn-cs"/>
              </a:defRPr>
            </a:pPr>
            <a:r>
              <a:rPr lang="en-US" sz="900" b="1" dirty="0">
                <a:solidFill>
                  <a:schemeClr val="tx1">
                    <a:lumMod val="75000"/>
                  </a:schemeClr>
                </a:solidFill>
                <a:latin typeface="Verdana" panose="020B0604030504040204" pitchFamily="34" charset="0"/>
                <a:ea typeface="Verdana" panose="020B0604030504040204" pitchFamily="34" charset="0"/>
              </a:rPr>
              <a:t> p &lt; 0.0001</a:t>
            </a:r>
          </a:p>
        </p:txBody>
      </p:sp>
      <p:grpSp>
        <p:nvGrpSpPr>
          <p:cNvPr id="34" name="Group 33">
            <a:extLst>
              <a:ext uri="{FF2B5EF4-FFF2-40B4-BE49-F238E27FC236}">
                <a16:creationId xmlns:a16="http://schemas.microsoft.com/office/drawing/2014/main" id="{D43639F8-23D4-2FDD-22E6-45871E608865}"/>
              </a:ext>
            </a:extLst>
          </p:cNvPr>
          <p:cNvGrpSpPr/>
          <p:nvPr/>
        </p:nvGrpSpPr>
        <p:grpSpPr>
          <a:xfrm>
            <a:off x="5751608" y="4531378"/>
            <a:ext cx="2113434" cy="558251"/>
            <a:chOff x="1849028" y="1431927"/>
            <a:chExt cx="2817912" cy="744335"/>
          </a:xfrm>
        </p:grpSpPr>
        <p:sp>
          <p:nvSpPr>
            <p:cNvPr id="35" name="TextBox 34">
              <a:extLst>
                <a:ext uri="{FF2B5EF4-FFF2-40B4-BE49-F238E27FC236}">
                  <a16:creationId xmlns:a16="http://schemas.microsoft.com/office/drawing/2014/main" id="{D796BAF0-4460-A27D-A79C-11CF88883880}"/>
                </a:ext>
              </a:extLst>
            </p:cNvPr>
            <p:cNvSpPr txBox="1"/>
            <p:nvPr/>
          </p:nvSpPr>
          <p:spPr>
            <a:xfrm>
              <a:off x="1849028" y="1431927"/>
              <a:ext cx="2052165" cy="366250"/>
            </a:xfrm>
            <a:prstGeom prst="rect">
              <a:avLst/>
            </a:prstGeom>
            <a:noFill/>
          </p:spPr>
          <p:txBody>
            <a:bodyPr wrap="none" rtlCol="0">
              <a:noAutofit/>
            </a:bodyPr>
            <a:lstStyle/>
            <a:p>
              <a:pPr algn="ctr"/>
              <a:r>
                <a:rPr lang="en-US" b="1" dirty="0">
                  <a:solidFill>
                    <a:srgbClr val="007A94"/>
                  </a:solidFill>
                </a:rPr>
                <a:t>Sem 52</a:t>
              </a:r>
              <a:endParaRPr lang="en-US" sz="1350" b="1" dirty="0">
                <a:solidFill>
                  <a:srgbClr val="007A94"/>
                </a:solidFill>
              </a:endParaRPr>
            </a:p>
          </p:txBody>
        </p:sp>
        <p:sp>
          <p:nvSpPr>
            <p:cNvPr id="36" name="TextBox 35">
              <a:extLst>
                <a:ext uri="{FF2B5EF4-FFF2-40B4-BE49-F238E27FC236}">
                  <a16:creationId xmlns:a16="http://schemas.microsoft.com/office/drawing/2014/main" id="{EADE912A-A8BB-146F-E158-9C7A31E70E57}"/>
                </a:ext>
              </a:extLst>
            </p:cNvPr>
            <p:cNvSpPr txBox="1"/>
            <p:nvPr/>
          </p:nvSpPr>
          <p:spPr>
            <a:xfrm>
              <a:off x="2614775" y="1810012"/>
              <a:ext cx="2052165" cy="366250"/>
            </a:xfrm>
            <a:prstGeom prst="rect">
              <a:avLst/>
            </a:prstGeom>
            <a:noFill/>
          </p:spPr>
          <p:txBody>
            <a:bodyPr wrap="none" rtlCol="0">
              <a:noAutofit/>
            </a:bodyPr>
            <a:lstStyle/>
            <a:p>
              <a:pPr algn="ctr"/>
              <a:r>
                <a:rPr lang="en-US" sz="1200" b="1" dirty="0">
                  <a:solidFill>
                    <a:schemeClr val="accent1"/>
                  </a:solidFill>
                </a:rPr>
                <a:t>SPIRIT 3</a:t>
              </a:r>
            </a:p>
          </p:txBody>
        </p:sp>
      </p:grpSp>
      <p:sp>
        <p:nvSpPr>
          <p:cNvPr id="3" name="TextBox 2">
            <a:extLst>
              <a:ext uri="{FF2B5EF4-FFF2-40B4-BE49-F238E27FC236}">
                <a16:creationId xmlns:a16="http://schemas.microsoft.com/office/drawing/2014/main" id="{83BB1B6D-5BFF-86DC-9B61-1D14A8F63091}"/>
              </a:ext>
            </a:extLst>
          </p:cNvPr>
          <p:cNvSpPr txBox="1"/>
          <p:nvPr/>
        </p:nvSpPr>
        <p:spPr>
          <a:xfrm>
            <a:off x="7038317" y="4538176"/>
            <a:ext cx="1539124" cy="274688"/>
          </a:xfrm>
          <a:prstGeom prst="rect">
            <a:avLst/>
          </a:prstGeom>
          <a:noFill/>
        </p:spPr>
        <p:txBody>
          <a:bodyPr wrap="none" rtlCol="0">
            <a:noAutofit/>
          </a:bodyPr>
          <a:lstStyle/>
          <a:p>
            <a:pPr algn="ctr"/>
            <a:r>
              <a:rPr lang="en-US" sz="1350" b="1" dirty="0">
                <a:solidFill>
                  <a:srgbClr val="007A94"/>
                </a:solidFill>
              </a:rPr>
              <a:t>Sem 104</a:t>
            </a:r>
          </a:p>
        </p:txBody>
      </p:sp>
      <p:grpSp>
        <p:nvGrpSpPr>
          <p:cNvPr id="10" name="Group 37">
            <a:extLst>
              <a:ext uri="{FF2B5EF4-FFF2-40B4-BE49-F238E27FC236}">
                <a16:creationId xmlns:a16="http://schemas.microsoft.com/office/drawing/2014/main" id="{FDE749FE-882C-3BF9-8310-FCC1F755E316}"/>
              </a:ext>
            </a:extLst>
          </p:cNvPr>
          <p:cNvGrpSpPr/>
          <p:nvPr/>
        </p:nvGrpSpPr>
        <p:grpSpPr>
          <a:xfrm>
            <a:off x="3051082" y="5234001"/>
            <a:ext cx="4585235" cy="241563"/>
            <a:chOff x="2888191" y="5957293"/>
            <a:chExt cx="6113647" cy="322084"/>
          </a:xfrm>
        </p:grpSpPr>
        <p:sp>
          <p:nvSpPr>
            <p:cNvPr id="25" name="Rectangle 24">
              <a:extLst>
                <a:ext uri="{FF2B5EF4-FFF2-40B4-BE49-F238E27FC236}">
                  <a16:creationId xmlns:a16="http://schemas.microsoft.com/office/drawing/2014/main" id="{3A084606-1243-217E-8F8A-FA4AFCF56E8F}"/>
                </a:ext>
              </a:extLst>
            </p:cNvPr>
            <p:cNvSpPr/>
            <p:nvPr/>
          </p:nvSpPr>
          <p:spPr>
            <a:xfrm>
              <a:off x="2888191" y="6050878"/>
              <a:ext cx="180000" cy="180000"/>
            </a:xfrm>
            <a:prstGeom prst="rect">
              <a:avLst/>
            </a:prstGeom>
            <a:solidFill>
              <a:srgbClr val="768692"/>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4AF3378-C63C-D6A5-78A5-0CE5F8BA99FE}"/>
                </a:ext>
              </a:extLst>
            </p:cNvPr>
            <p:cNvSpPr/>
            <p:nvPr/>
          </p:nvSpPr>
          <p:spPr>
            <a:xfrm>
              <a:off x="4565580" y="6040030"/>
              <a:ext cx="180000" cy="180000"/>
            </a:xfrm>
            <a:prstGeom prst="rect">
              <a:avLst/>
            </a:prstGeom>
            <a:solidFill>
              <a:srgbClr val="EA7125"/>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16">
              <a:extLst>
                <a:ext uri="{FF2B5EF4-FFF2-40B4-BE49-F238E27FC236}">
                  <a16:creationId xmlns:a16="http://schemas.microsoft.com/office/drawing/2014/main" id="{56CA0323-2DF5-682F-396A-A8522151615A}"/>
                </a:ext>
              </a:extLst>
            </p:cNvPr>
            <p:cNvSpPr txBox="1"/>
            <p:nvPr/>
          </p:nvSpPr>
          <p:spPr>
            <a:xfrm>
              <a:off x="3163792" y="5971601"/>
              <a:ext cx="2690799"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Placebo</a:t>
              </a:r>
            </a:p>
          </p:txBody>
        </p:sp>
        <p:sp>
          <p:nvSpPr>
            <p:cNvPr id="28" name="TextBox 16">
              <a:extLst>
                <a:ext uri="{FF2B5EF4-FFF2-40B4-BE49-F238E27FC236}">
                  <a16:creationId xmlns:a16="http://schemas.microsoft.com/office/drawing/2014/main" id="{4E7E9973-ED43-761B-74CF-EADE54F909D0}"/>
                </a:ext>
              </a:extLst>
            </p:cNvPr>
            <p:cNvSpPr txBox="1"/>
            <p:nvPr/>
          </p:nvSpPr>
          <p:spPr>
            <a:xfrm>
              <a:off x="4839616" y="5960753"/>
              <a:ext cx="1410857"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Relugolix</a:t>
              </a: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 TC</a:t>
              </a:r>
            </a:p>
          </p:txBody>
        </p:sp>
        <p:sp>
          <p:nvSpPr>
            <p:cNvPr id="29" name="Rectangle 28">
              <a:extLst>
                <a:ext uri="{FF2B5EF4-FFF2-40B4-BE49-F238E27FC236}">
                  <a16:creationId xmlns:a16="http://schemas.microsoft.com/office/drawing/2014/main" id="{36A5664E-FFE9-1C09-53C8-E9B8C17A3E2B}"/>
                </a:ext>
              </a:extLst>
            </p:cNvPr>
            <p:cNvSpPr/>
            <p:nvPr/>
          </p:nvSpPr>
          <p:spPr>
            <a:xfrm>
              <a:off x="6558972" y="6036570"/>
              <a:ext cx="180000" cy="180000"/>
            </a:xfrm>
            <a:prstGeom prst="rect">
              <a:avLst/>
            </a:prstGeom>
            <a:solidFill>
              <a:srgbClr val="00778B"/>
            </a:solidFill>
            <a:ln w="9525" cap="flat" cmpd="sng" algn="ctr">
              <a:noFill/>
              <a:prstDash val="solid"/>
            </a:ln>
            <a:effectLst/>
          </p:spPr>
          <p:txBody>
            <a:bodyPr rtlCol="0" anchor="ctr"/>
            <a:lstStyle/>
            <a:p>
              <a:pPr algn="ctr" defTabSz="342797" eaLnBrk="1" fontAlgn="auto" hangingPunct="1">
                <a:spcBef>
                  <a:spcPts val="0"/>
                </a:spcBef>
                <a:spcAft>
                  <a:spcPts val="0"/>
                </a:spcAft>
                <a:defRPr/>
              </a:pPr>
              <a:endParaRPr lang="en-US" sz="900" kern="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43">
              <a:extLst>
                <a:ext uri="{FF2B5EF4-FFF2-40B4-BE49-F238E27FC236}">
                  <a16:creationId xmlns:a16="http://schemas.microsoft.com/office/drawing/2014/main" id="{2F810E0B-3D6F-FFF4-FCF8-1AD60DF83D5C}"/>
                </a:ext>
              </a:extLst>
            </p:cNvPr>
            <p:cNvSpPr txBox="1"/>
            <p:nvPr/>
          </p:nvSpPr>
          <p:spPr>
            <a:xfrm>
              <a:off x="6833007" y="5957293"/>
              <a:ext cx="2168831"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Relugolix</a:t>
              </a:r>
              <a:r>
                <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rPr>
                <a:t> TC </a:t>
              </a:r>
              <a:r>
                <a:rPr lang="en-US" sz="900" dirty="0" err="1">
                  <a:solidFill>
                    <a:srgbClr val="253746"/>
                  </a:solidFill>
                  <a:latin typeface="Open Sans" panose="020B0606030504020204" pitchFamily="34" charset="0"/>
                  <a:ea typeface="Open Sans" panose="020B0606030504020204" pitchFamily="34" charset="0"/>
                  <a:cs typeface="Open Sans" panose="020B0606030504020204" pitchFamily="34" charset="0"/>
                </a:rPr>
                <a:t>décalé</a:t>
              </a:r>
              <a:endParaRPr lang="en-US" sz="900" dirty="0">
                <a:solidFill>
                  <a:srgbClr val="253746"/>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1" name="Rectangle 30">
            <a:extLst>
              <a:ext uri="{FF2B5EF4-FFF2-40B4-BE49-F238E27FC236}">
                <a16:creationId xmlns:a16="http://schemas.microsoft.com/office/drawing/2014/main" id="{0822CC30-B368-4675-B520-E2D9B9EB86A0}"/>
              </a:ext>
            </a:extLst>
          </p:cNvPr>
          <p:cNvSpPr/>
          <p:nvPr/>
        </p:nvSpPr>
        <p:spPr>
          <a:xfrm>
            <a:off x="5985440" y="1828500"/>
            <a:ext cx="2592000" cy="324601"/>
          </a:xfrm>
          <a:prstGeom prst="rect">
            <a:avLst/>
          </a:prstGeom>
          <a:noFill/>
          <a:ln w="12700" cap="flat" cmpd="sng" algn="ctr">
            <a:noFill/>
            <a:prstDash val="solid"/>
            <a:miter lim="800000"/>
          </a:ln>
          <a:effectLst/>
        </p:spPr>
        <p:txBody>
          <a:bodyPr rtlCol="0" anchor="ctr"/>
          <a:lstStyle/>
          <a:p>
            <a:pPr algn="ctr">
              <a:defRPr/>
            </a:pPr>
            <a:r>
              <a:rPr lang="en-GB" sz="1050" b="1" kern="0" dirty="0" err="1">
                <a:solidFill>
                  <a:srgbClr val="394A59"/>
                </a:solidFill>
                <a:latin typeface="Open Sans"/>
                <a:cs typeface="Open Sans"/>
              </a:rPr>
              <a:t>Période</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d’extension</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toutes</a:t>
            </a:r>
            <a:r>
              <a:rPr lang="en-GB" sz="1050" b="1" kern="0" dirty="0">
                <a:solidFill>
                  <a:srgbClr val="394A59"/>
                </a:solidFill>
                <a:latin typeface="Open Sans"/>
                <a:cs typeface="Open Sans"/>
              </a:rPr>
              <a:t> les </a:t>
            </a:r>
            <a:r>
              <a:rPr lang="en-GB" sz="1050" b="1" kern="0" dirty="0" err="1">
                <a:solidFill>
                  <a:srgbClr val="394A59"/>
                </a:solidFill>
                <a:latin typeface="Open Sans"/>
                <a:cs typeface="Open Sans"/>
              </a:rPr>
              <a:t>patientes</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reçoivent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Relugolix</a:t>
            </a:r>
            <a:r>
              <a:rPr lang="en-GB" sz="1050" b="1" kern="0" dirty="0">
                <a:solidFill>
                  <a:srgbClr val="394A59"/>
                </a:solidFill>
                <a:latin typeface="Open Sans"/>
                <a:cs typeface="Open Sans"/>
              </a:rPr>
              <a:t> TC</a:t>
            </a:r>
          </a:p>
        </p:txBody>
      </p:sp>
      <p:graphicFrame>
        <p:nvGraphicFramePr>
          <p:cNvPr id="4" name="Chart 1">
            <a:extLst>
              <a:ext uri="{FF2B5EF4-FFF2-40B4-BE49-F238E27FC236}">
                <a16:creationId xmlns:a16="http://schemas.microsoft.com/office/drawing/2014/main" id="{4C7415D6-0AEF-5CD0-428D-C3A21C6B4AA5}"/>
              </a:ext>
            </a:extLst>
          </p:cNvPr>
          <p:cNvGraphicFramePr>
            <a:graphicFrameLocks/>
          </p:cNvGraphicFramePr>
          <p:nvPr/>
        </p:nvGraphicFramePr>
        <p:xfrm>
          <a:off x="728951" y="2214202"/>
          <a:ext cx="7762461" cy="264512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ardrop 4">
            <a:extLst>
              <a:ext uri="{FF2B5EF4-FFF2-40B4-BE49-F238E27FC236}">
                <a16:creationId xmlns:a16="http://schemas.microsoft.com/office/drawing/2014/main" id="{38A81574-DCE5-BD11-F8F5-229C9F42E328}"/>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
        <p:nvSpPr>
          <p:cNvPr id="14" name="Teardrop 5">
            <a:extLst>
              <a:ext uri="{FF2B5EF4-FFF2-40B4-BE49-F238E27FC236}">
                <a16:creationId xmlns:a16="http://schemas.microsoft.com/office/drawing/2014/main" id="{89B05A7D-FAC1-E495-ABC7-5F35FFD8950E}"/>
              </a:ext>
            </a:extLst>
          </p:cNvPr>
          <p:cNvSpPr>
            <a:spLocks noChangeAspect="1"/>
          </p:cNvSpPr>
          <p:nvPr/>
        </p:nvSpPr>
        <p:spPr>
          <a:xfrm>
            <a:off x="7777791" y="843415"/>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456421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D5C73-E2A9-D838-792D-23C9148BBC69}"/>
              </a:ext>
            </a:extLst>
          </p:cNvPr>
          <p:cNvSpPr>
            <a:spLocks noGrp="1"/>
          </p:cNvSpPr>
          <p:nvPr>
            <p:ph type="title"/>
          </p:nvPr>
        </p:nvSpPr>
        <p:spPr/>
        <p:txBody>
          <a:bodyPr/>
          <a:lstStyle/>
          <a:p>
            <a:r>
              <a:rPr lang="fr-FR" dirty="0"/>
              <a:t>Amélioration du score total EHP-30</a:t>
            </a:r>
          </a:p>
        </p:txBody>
      </p:sp>
      <p:sp>
        <p:nvSpPr>
          <p:cNvPr id="3" name="Espace réservé du texte 2">
            <a:extLst>
              <a:ext uri="{FF2B5EF4-FFF2-40B4-BE49-F238E27FC236}">
                <a16:creationId xmlns:a16="http://schemas.microsoft.com/office/drawing/2014/main" id="{AB803D95-CCAF-EB96-7234-2A1291D6F0A1}"/>
              </a:ext>
            </a:extLst>
          </p:cNvPr>
          <p:cNvSpPr>
            <a:spLocks noGrp="1"/>
          </p:cNvSpPr>
          <p:nvPr>
            <p:ph type="body" sz="quarter" idx="12"/>
          </p:nvPr>
        </p:nvSpPr>
        <p:spPr>
          <a:xfrm>
            <a:off x="619825" y="4910796"/>
            <a:ext cx="7904351" cy="623248"/>
          </a:xfrm>
        </p:spPr>
        <p:txBody>
          <a:bodyPr/>
          <a:lstStyle/>
          <a:p>
            <a:r>
              <a:rPr lang="fr-FR" sz="1350" dirty="0">
                <a:solidFill>
                  <a:srgbClr val="002060"/>
                </a:solidFill>
              </a:rPr>
              <a:t>Conclusion: </a:t>
            </a:r>
            <a:r>
              <a:rPr lang="fr-FR" sz="1350" dirty="0" err="1">
                <a:solidFill>
                  <a:srgbClr val="002060"/>
                </a:solidFill>
              </a:rPr>
              <a:t>Rélugolix</a:t>
            </a:r>
            <a:r>
              <a:rPr lang="fr-FR" sz="1350" dirty="0">
                <a:solidFill>
                  <a:srgbClr val="002060"/>
                </a:solidFill>
              </a:rPr>
              <a:t> TC a permis une amélioration rapide et durable des activités et de la qualité de vie, notamment du bien-être émotionnel, de l'image de soi, du sentiment de contrôle et des relations sociales chez les femmes souffrant de douleurs associées à l'endométriose</a:t>
            </a:r>
          </a:p>
        </p:txBody>
      </p:sp>
      <p:pic>
        <p:nvPicPr>
          <p:cNvPr id="6" name="Image 5">
            <a:extLst>
              <a:ext uri="{FF2B5EF4-FFF2-40B4-BE49-F238E27FC236}">
                <a16:creationId xmlns:a16="http://schemas.microsoft.com/office/drawing/2014/main" id="{0B57C7C5-4B36-74F5-F354-6DE6DEE34E64}"/>
              </a:ext>
            </a:extLst>
          </p:cNvPr>
          <p:cNvPicPr>
            <a:picLocks noChangeAspect="1"/>
          </p:cNvPicPr>
          <p:nvPr/>
        </p:nvPicPr>
        <p:blipFill>
          <a:blip r:embed="rId2"/>
          <a:srcRect l="1022" r="1204"/>
          <a:stretch/>
        </p:blipFill>
        <p:spPr>
          <a:xfrm>
            <a:off x="1428750" y="2029736"/>
            <a:ext cx="5707043" cy="2620098"/>
          </a:xfrm>
          <a:prstGeom prst="rect">
            <a:avLst/>
          </a:prstGeom>
          <a:solidFill>
            <a:schemeClr val="bg1"/>
          </a:solidFill>
        </p:spPr>
      </p:pic>
      <p:sp>
        <p:nvSpPr>
          <p:cNvPr id="8" name="ZoneTexte 7">
            <a:extLst>
              <a:ext uri="{FF2B5EF4-FFF2-40B4-BE49-F238E27FC236}">
                <a16:creationId xmlns:a16="http://schemas.microsoft.com/office/drawing/2014/main" id="{7A8B6B86-B8E1-643A-ED8D-245107B62DA5}"/>
              </a:ext>
            </a:extLst>
          </p:cNvPr>
          <p:cNvSpPr txBox="1"/>
          <p:nvPr/>
        </p:nvSpPr>
        <p:spPr>
          <a:xfrm>
            <a:off x="347532" y="5706755"/>
            <a:ext cx="8266786" cy="196208"/>
          </a:xfrm>
          <a:prstGeom prst="rect">
            <a:avLst/>
          </a:prstGeom>
          <a:noFill/>
        </p:spPr>
        <p:txBody>
          <a:bodyPr wrap="square">
            <a:spAutoFit/>
          </a:bodyPr>
          <a:lstStyle/>
          <a:p>
            <a:r>
              <a:rPr lang="en-US" sz="675" dirty="0">
                <a:solidFill>
                  <a:schemeClr val="bg1">
                    <a:lumMod val="50000"/>
                  </a:schemeClr>
                </a:solidFill>
                <a:latin typeface="+mj-lt"/>
              </a:rPr>
              <a:t>As-</a:t>
            </a:r>
            <a:r>
              <a:rPr lang="en-US" sz="675" dirty="0" err="1">
                <a:solidFill>
                  <a:schemeClr val="bg1">
                    <a:lumMod val="50000"/>
                  </a:schemeClr>
                </a:solidFill>
                <a:latin typeface="+mj-lt"/>
              </a:rPr>
              <a:t>Sanie</a:t>
            </a:r>
            <a:r>
              <a:rPr lang="en-US" sz="675" dirty="0">
                <a:solidFill>
                  <a:schemeClr val="bg1">
                    <a:lumMod val="50000"/>
                  </a:schemeClr>
                </a:solidFill>
                <a:latin typeface="+mj-lt"/>
              </a:rPr>
              <a:t>, Sawsan et al. Impact of </a:t>
            </a:r>
            <a:r>
              <a:rPr lang="en-US" sz="675" dirty="0" err="1">
                <a:solidFill>
                  <a:schemeClr val="bg1">
                    <a:lumMod val="50000"/>
                  </a:schemeClr>
                </a:solidFill>
                <a:latin typeface="+mj-lt"/>
              </a:rPr>
              <a:t>relugolix</a:t>
            </a:r>
            <a:r>
              <a:rPr lang="en-US" sz="675" dirty="0">
                <a:solidFill>
                  <a:schemeClr val="bg1">
                    <a:lumMod val="50000"/>
                  </a:schemeClr>
                </a:solidFill>
                <a:latin typeface="+mj-lt"/>
              </a:rPr>
              <a:t> combination therapy on functioning and quality of life in women with endometriosis-associated pain Fertility and Sterility, Volume 122, Issue 4, 687 - 695</a:t>
            </a:r>
          </a:p>
        </p:txBody>
      </p:sp>
      <p:sp>
        <p:nvSpPr>
          <p:cNvPr id="9" name="ZoneTexte 8">
            <a:extLst>
              <a:ext uri="{FF2B5EF4-FFF2-40B4-BE49-F238E27FC236}">
                <a16:creationId xmlns:a16="http://schemas.microsoft.com/office/drawing/2014/main" id="{B1BA1497-4383-C6DE-0925-0D9D542BC34C}"/>
              </a:ext>
            </a:extLst>
          </p:cNvPr>
          <p:cNvSpPr txBox="1"/>
          <p:nvPr/>
        </p:nvSpPr>
        <p:spPr>
          <a:xfrm>
            <a:off x="3855573" y="2197129"/>
            <a:ext cx="1976102" cy="276999"/>
          </a:xfrm>
          <a:prstGeom prst="rect">
            <a:avLst/>
          </a:prstGeom>
          <a:solidFill>
            <a:schemeClr val="bg1"/>
          </a:solidFill>
        </p:spPr>
        <p:txBody>
          <a:bodyPr wrap="square" lIns="27000" tIns="0" rIns="27000" bIns="0" rtlCol="0">
            <a:spAutoFit/>
          </a:bodyPr>
          <a:lstStyle/>
          <a:p>
            <a:pPr algn="ctr"/>
            <a:r>
              <a:rPr lang="fr-FR" sz="900" dirty="0"/>
              <a:t>Période d’extension: toutes les femmes reçoivent </a:t>
            </a:r>
            <a:r>
              <a:rPr lang="fr-FR" sz="900" dirty="0" err="1"/>
              <a:t>rélugolix</a:t>
            </a:r>
            <a:r>
              <a:rPr lang="fr-FR" sz="900" dirty="0"/>
              <a:t> TC</a:t>
            </a:r>
          </a:p>
        </p:txBody>
      </p:sp>
      <p:sp>
        <p:nvSpPr>
          <p:cNvPr id="10" name="Rectangle 9">
            <a:extLst>
              <a:ext uri="{FF2B5EF4-FFF2-40B4-BE49-F238E27FC236}">
                <a16:creationId xmlns:a16="http://schemas.microsoft.com/office/drawing/2014/main" id="{AFEEE307-E310-C3FA-4F3B-BE83EB4FC680}"/>
              </a:ext>
            </a:extLst>
          </p:cNvPr>
          <p:cNvSpPr/>
          <p:nvPr/>
        </p:nvSpPr>
        <p:spPr>
          <a:xfrm>
            <a:off x="3698112" y="1873923"/>
            <a:ext cx="1232704"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E4A852E-5297-E151-C93B-D232B069846F}"/>
              </a:ext>
            </a:extLst>
          </p:cNvPr>
          <p:cNvSpPr txBox="1"/>
          <p:nvPr/>
        </p:nvSpPr>
        <p:spPr>
          <a:xfrm rot="16200000">
            <a:off x="6349540" y="2802336"/>
            <a:ext cx="1517855" cy="184666"/>
          </a:xfrm>
          <a:prstGeom prst="rect">
            <a:avLst/>
          </a:prstGeom>
          <a:solidFill>
            <a:schemeClr val="bg1"/>
          </a:solidFill>
        </p:spPr>
        <p:txBody>
          <a:bodyPr wrap="square" lIns="27000" tIns="0" rIns="27000" bIns="0" rtlCol="0">
            <a:spAutoFit/>
          </a:bodyPr>
          <a:lstStyle/>
          <a:p>
            <a:r>
              <a:rPr lang="fr-FR" sz="1200" dirty="0">
                <a:solidFill>
                  <a:srgbClr val="00B050"/>
                </a:solidFill>
              </a:rPr>
              <a:t>Amélioration</a:t>
            </a:r>
          </a:p>
        </p:txBody>
      </p:sp>
      <p:sp>
        <p:nvSpPr>
          <p:cNvPr id="15" name="ZoneTexte 14">
            <a:extLst>
              <a:ext uri="{FF2B5EF4-FFF2-40B4-BE49-F238E27FC236}">
                <a16:creationId xmlns:a16="http://schemas.microsoft.com/office/drawing/2014/main" id="{88115FA9-93DC-7BFD-13BD-04C986C9644C}"/>
              </a:ext>
            </a:extLst>
          </p:cNvPr>
          <p:cNvSpPr txBox="1"/>
          <p:nvPr/>
        </p:nvSpPr>
        <p:spPr>
          <a:xfrm>
            <a:off x="2205243" y="2162918"/>
            <a:ext cx="694215" cy="253916"/>
          </a:xfrm>
          <a:prstGeom prst="rect">
            <a:avLst/>
          </a:prstGeom>
          <a:solidFill>
            <a:srgbClr val="F2F2F2"/>
          </a:solidFill>
        </p:spPr>
        <p:txBody>
          <a:bodyPr wrap="square" lIns="27000" tIns="0" rIns="27000" bIns="0" rtlCol="0">
            <a:spAutoFit/>
          </a:bodyPr>
          <a:lstStyle/>
          <a:p>
            <a:r>
              <a:rPr lang="fr-FR" sz="825" dirty="0"/>
              <a:t>Traitement randomisé</a:t>
            </a:r>
          </a:p>
        </p:txBody>
      </p:sp>
      <p:sp>
        <p:nvSpPr>
          <p:cNvPr id="12" name="Teardrop 4">
            <a:extLst>
              <a:ext uri="{FF2B5EF4-FFF2-40B4-BE49-F238E27FC236}">
                <a16:creationId xmlns:a16="http://schemas.microsoft.com/office/drawing/2014/main" id="{65527C32-2303-D889-A9A8-0D253B8C1507}"/>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
        <p:nvSpPr>
          <p:cNvPr id="13" name="ZoneTexte 12">
            <a:extLst>
              <a:ext uri="{FF2B5EF4-FFF2-40B4-BE49-F238E27FC236}">
                <a16:creationId xmlns:a16="http://schemas.microsoft.com/office/drawing/2014/main" id="{0A5D5C4A-7B69-C7C4-87D9-FE62254A0C2A}"/>
              </a:ext>
            </a:extLst>
          </p:cNvPr>
          <p:cNvSpPr txBox="1"/>
          <p:nvPr/>
        </p:nvSpPr>
        <p:spPr>
          <a:xfrm rot="16200000">
            <a:off x="680515" y="3261430"/>
            <a:ext cx="1517855" cy="138499"/>
          </a:xfrm>
          <a:prstGeom prst="rect">
            <a:avLst/>
          </a:prstGeom>
          <a:solidFill>
            <a:schemeClr val="bg1"/>
          </a:solidFill>
        </p:spPr>
        <p:txBody>
          <a:bodyPr wrap="square" lIns="27000" tIns="0" rIns="27000" bIns="0" rtlCol="0">
            <a:spAutoFit/>
          </a:bodyPr>
          <a:lstStyle/>
          <a:p>
            <a:r>
              <a:rPr lang="fr-FR" sz="900" dirty="0"/>
              <a:t>Variation du score EHP 30</a:t>
            </a:r>
          </a:p>
        </p:txBody>
      </p:sp>
    </p:spTree>
    <p:extLst>
      <p:ext uri="{BB962C8B-B14F-4D97-AF65-F5344CB8AC3E}">
        <p14:creationId xmlns:p14="http://schemas.microsoft.com/office/powerpoint/2010/main" val="549497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F74C8-2B6F-6E48-ABF9-A70D19C2D4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425F4F-2EAF-FF52-F238-0D1BA6AE696A}"/>
              </a:ext>
            </a:extLst>
          </p:cNvPr>
          <p:cNvSpPr>
            <a:spLocks noGrp="1"/>
          </p:cNvSpPr>
          <p:nvPr>
            <p:ph type="ctrTitle"/>
          </p:nvPr>
        </p:nvSpPr>
        <p:spPr>
          <a:xfrm>
            <a:off x="2747993" y="3075886"/>
            <a:ext cx="5725071" cy="318549"/>
          </a:xfrm>
        </p:spPr>
        <p:txBody>
          <a:bodyPr/>
          <a:lstStyle/>
          <a:p>
            <a:r>
              <a:rPr lang="fr-FR" sz="3300" dirty="0"/>
              <a:t>Etudes SPIRIT</a:t>
            </a:r>
          </a:p>
        </p:txBody>
      </p:sp>
      <p:sp>
        <p:nvSpPr>
          <p:cNvPr id="5" name="Sous-titre 2">
            <a:extLst>
              <a:ext uri="{FF2B5EF4-FFF2-40B4-BE49-F238E27FC236}">
                <a16:creationId xmlns:a16="http://schemas.microsoft.com/office/drawing/2014/main" id="{B85F072D-1A97-A44C-77B2-6281E67585C2}"/>
              </a:ext>
            </a:extLst>
          </p:cNvPr>
          <p:cNvSpPr txBox="1">
            <a:spLocks/>
          </p:cNvSpPr>
          <p:nvPr/>
        </p:nvSpPr>
        <p:spPr>
          <a:xfrm>
            <a:off x="2699795" y="4494215"/>
            <a:ext cx="5821467" cy="461665"/>
          </a:xfrm>
          <a:prstGeom prst="rect">
            <a:avLst/>
          </a:prstGeom>
        </p:spPr>
        <p:txBody>
          <a:bodyPr vert="horz" wrap="square" lIns="27000" tIns="0" rIns="27000" bIns="0" rtlCol="0">
            <a:spAutoFit/>
          </a:bodyPr>
          <a:lstStyle>
            <a:lvl1pPr marL="335984" indent="-335984" algn="l" defTabSz="685766" rtl="0" eaLnBrk="1" latinLnBrk="0" hangingPunct="1">
              <a:lnSpc>
                <a:spcPct val="100000"/>
              </a:lnSpc>
              <a:spcBef>
                <a:spcPts val="0"/>
              </a:spcBef>
              <a:buSzPct val="120000"/>
              <a:buFontTx/>
              <a:buBlip>
                <a:blip r:embed="rId2"/>
              </a:buBlip>
              <a:defRPr sz="2000" kern="1200">
                <a:solidFill>
                  <a:schemeClr val="tx2"/>
                </a:solidFill>
                <a:latin typeface="+mn-lt"/>
                <a:ea typeface="+mn-ea"/>
                <a:cs typeface="+mn-cs"/>
              </a:defRPr>
            </a:lvl1pPr>
            <a:lvl2pPr marL="342882" indent="0" algn="ctr" defTabSz="685766" rtl="0" eaLnBrk="1" latinLnBrk="0" hangingPunct="1">
              <a:lnSpc>
                <a:spcPct val="100000"/>
              </a:lnSpc>
              <a:spcBef>
                <a:spcPts val="0"/>
              </a:spcBef>
              <a:buFontTx/>
              <a:buNone/>
              <a:defRPr sz="1500" kern="1200">
                <a:solidFill>
                  <a:schemeClr val="tx2"/>
                </a:solidFill>
                <a:latin typeface="+mn-lt"/>
                <a:ea typeface="+mn-ea"/>
                <a:cs typeface="+mn-cs"/>
              </a:defRPr>
            </a:lvl2pPr>
            <a:lvl3pPr marL="685766" indent="0" algn="ctr" defTabSz="685766" rtl="0" eaLnBrk="1" latinLnBrk="0" hangingPunct="1">
              <a:lnSpc>
                <a:spcPct val="100000"/>
              </a:lnSpc>
              <a:spcBef>
                <a:spcPts val="533"/>
              </a:spcBef>
              <a:buFont typeface="Symbol" panose="05050102010706020507" pitchFamily="18" charset="2"/>
              <a:buNone/>
              <a:defRPr sz="1351" kern="1200">
                <a:solidFill>
                  <a:schemeClr val="tx2"/>
                </a:solidFill>
                <a:latin typeface="+mn-lt"/>
                <a:ea typeface="+mn-ea"/>
                <a:cs typeface="+mn-cs"/>
              </a:defRPr>
            </a:lvl3pPr>
            <a:lvl4pPr marL="1028649" indent="0" algn="ctr" defTabSz="685766" rtl="0" eaLnBrk="1" latinLnBrk="0" hangingPunct="1">
              <a:lnSpc>
                <a:spcPct val="100000"/>
              </a:lnSpc>
              <a:spcBef>
                <a:spcPts val="0"/>
              </a:spcBef>
              <a:buFont typeface="Trebuchet MS" panose="020B0603020202020204" pitchFamily="34" charset="0"/>
              <a:buNone/>
              <a:defRPr sz="1200" kern="1200">
                <a:solidFill>
                  <a:schemeClr val="tx2"/>
                </a:solidFill>
                <a:latin typeface="+mn-lt"/>
                <a:ea typeface="+mn-ea"/>
                <a:cs typeface="+mn-cs"/>
              </a:defRPr>
            </a:lvl4pPr>
            <a:lvl5pPr marL="1371532" indent="0" algn="ctr" defTabSz="685766" rtl="0" eaLnBrk="1" latinLnBrk="0" hangingPunct="1">
              <a:lnSpc>
                <a:spcPct val="100000"/>
              </a:lnSpc>
              <a:spcBef>
                <a:spcPts val="0"/>
              </a:spcBef>
              <a:buFontTx/>
              <a:buNone/>
              <a:defRPr sz="1200" kern="1200">
                <a:solidFill>
                  <a:schemeClr val="tx2"/>
                </a:solidFill>
                <a:latin typeface="+mn-lt"/>
                <a:ea typeface="+mn-ea"/>
                <a:cs typeface="+mn-cs"/>
              </a:defRPr>
            </a:lvl5pPr>
            <a:lvl6pPr marL="1714414"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98"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062"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FR" sz="3000" dirty="0"/>
              <a:t>Résultats de tolérance</a:t>
            </a:r>
          </a:p>
        </p:txBody>
      </p:sp>
    </p:spTree>
    <p:extLst>
      <p:ext uri="{BB962C8B-B14F-4D97-AF65-F5344CB8AC3E}">
        <p14:creationId xmlns:p14="http://schemas.microsoft.com/office/powerpoint/2010/main" val="1788349280"/>
      </p:ext>
    </p:extLst>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0B41DF-7038-455E-8AA2-2E1A997DA315}"/>
              </a:ext>
            </a:extLst>
          </p:cNvPr>
          <p:cNvSpPr txBox="1"/>
          <p:nvPr/>
        </p:nvSpPr>
        <p:spPr>
          <a:xfrm>
            <a:off x="492713" y="1099042"/>
            <a:ext cx="6372287" cy="400110"/>
          </a:xfrm>
          <a:prstGeom prst="rect">
            <a:avLst/>
          </a:prstGeom>
          <a:noFill/>
        </p:spPr>
        <p:txBody>
          <a:bodyPr wrap="square" rtlCol="0">
            <a:spAutoFit/>
          </a:bodyPr>
          <a:lstStyle/>
          <a:p>
            <a:r>
              <a:rPr lang="fr-FR" sz="2000" b="1" dirty="0">
                <a:solidFill>
                  <a:schemeClr val="bg2">
                    <a:lumMod val="25000"/>
                  </a:schemeClr>
                </a:solidFill>
                <a:latin typeface="+mj-lt"/>
                <a:ea typeface="+mj-ea"/>
                <a:cs typeface="+mj-cs"/>
              </a:rPr>
              <a:t>% d’événements indésirables reportés à 24 semaines</a:t>
            </a:r>
          </a:p>
        </p:txBody>
      </p:sp>
      <p:sp>
        <p:nvSpPr>
          <p:cNvPr id="3" name="Text Placeholder 3">
            <a:extLst>
              <a:ext uri="{FF2B5EF4-FFF2-40B4-BE49-F238E27FC236}">
                <a16:creationId xmlns:a16="http://schemas.microsoft.com/office/drawing/2014/main" id="{E9DE5C5B-A6C2-1A46-EBC0-A924CDDA2ED2}"/>
              </a:ext>
            </a:extLst>
          </p:cNvPr>
          <p:cNvSpPr txBox="1">
            <a:spLocks/>
          </p:cNvSpPr>
          <p:nvPr/>
        </p:nvSpPr>
        <p:spPr>
          <a:xfrm>
            <a:off x="207035" y="5488364"/>
            <a:ext cx="6931186" cy="246460"/>
          </a:xfrm>
          <a:prstGeom prst="rect">
            <a:avLst/>
          </a:prstGeom>
        </p:spPr>
        <p:txBody>
          <a:bodyPr vert="horz" lIns="68580" tIns="34290" rIns="68580" bIns="3429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r>
              <a:rPr lang="en-US" sz="900" dirty="0">
                <a:solidFill>
                  <a:prstClr val="black">
                    <a:tint val="75000"/>
                  </a:prstClr>
                </a:solidFill>
                <a:latin typeface="Calibri"/>
              </a:rPr>
              <a:t>Giudice LC, et al. </a:t>
            </a:r>
            <a:r>
              <a:rPr lang="en-US" sz="900" i="1" dirty="0">
                <a:solidFill>
                  <a:prstClr val="black">
                    <a:tint val="75000"/>
                  </a:prstClr>
                </a:solidFill>
                <a:latin typeface="Calibri"/>
              </a:rPr>
              <a:t>Lancet. </a:t>
            </a:r>
            <a:r>
              <a:rPr lang="en-US" sz="900" dirty="0">
                <a:solidFill>
                  <a:prstClr val="black">
                    <a:tint val="75000"/>
                  </a:prstClr>
                </a:solidFill>
                <a:latin typeface="Calibri"/>
              </a:rPr>
              <a:t>2022;399.</a:t>
            </a:r>
            <a:endParaRPr lang="en-US" sz="900" b="1" dirty="0">
              <a:solidFill>
                <a:prstClr val="black">
                  <a:tint val="75000"/>
                </a:prstClr>
              </a:solidFill>
              <a:latin typeface="Calibri"/>
            </a:endParaRPr>
          </a:p>
        </p:txBody>
      </p:sp>
      <p:graphicFrame>
        <p:nvGraphicFramePr>
          <p:cNvPr id="4" name="Table 7">
            <a:extLst>
              <a:ext uri="{FF2B5EF4-FFF2-40B4-BE49-F238E27FC236}">
                <a16:creationId xmlns:a16="http://schemas.microsoft.com/office/drawing/2014/main" id="{E3864853-6E96-1F9D-D66D-00A153BB4272}"/>
              </a:ext>
            </a:extLst>
          </p:cNvPr>
          <p:cNvGraphicFramePr>
            <a:graphicFrameLocks noGrp="1"/>
          </p:cNvGraphicFramePr>
          <p:nvPr/>
        </p:nvGraphicFramePr>
        <p:xfrm>
          <a:off x="285750" y="1844439"/>
          <a:ext cx="8637356" cy="3509506"/>
        </p:xfrm>
        <a:graphic>
          <a:graphicData uri="http://schemas.openxmlformats.org/drawingml/2006/table">
            <a:tbl>
              <a:tblPr firstRow="1">
                <a:tableStyleId>{9D7B26C5-4107-4FEC-AEDC-1716B250A1EF}</a:tableStyleId>
              </a:tblPr>
              <a:tblGrid>
                <a:gridCol w="2517404">
                  <a:extLst>
                    <a:ext uri="{9D8B030D-6E8A-4147-A177-3AD203B41FA5}">
                      <a16:colId xmlns:a16="http://schemas.microsoft.com/office/drawing/2014/main" val="984597702"/>
                    </a:ext>
                  </a:extLst>
                </a:gridCol>
                <a:gridCol w="1019992">
                  <a:extLst>
                    <a:ext uri="{9D8B030D-6E8A-4147-A177-3AD203B41FA5}">
                      <a16:colId xmlns:a16="http://schemas.microsoft.com/office/drawing/2014/main" val="2627925777"/>
                    </a:ext>
                  </a:extLst>
                </a:gridCol>
                <a:gridCol w="1019992">
                  <a:extLst>
                    <a:ext uri="{9D8B030D-6E8A-4147-A177-3AD203B41FA5}">
                      <a16:colId xmlns:a16="http://schemas.microsoft.com/office/drawing/2014/main" val="2487505976"/>
                    </a:ext>
                  </a:extLst>
                </a:gridCol>
                <a:gridCol w="1019992">
                  <a:extLst>
                    <a:ext uri="{9D8B030D-6E8A-4147-A177-3AD203B41FA5}">
                      <a16:colId xmlns:a16="http://schemas.microsoft.com/office/drawing/2014/main" val="576763846"/>
                    </a:ext>
                  </a:extLst>
                </a:gridCol>
                <a:gridCol w="1019992">
                  <a:extLst>
                    <a:ext uri="{9D8B030D-6E8A-4147-A177-3AD203B41FA5}">
                      <a16:colId xmlns:a16="http://schemas.microsoft.com/office/drawing/2014/main" val="130684460"/>
                    </a:ext>
                  </a:extLst>
                </a:gridCol>
                <a:gridCol w="1019992">
                  <a:extLst>
                    <a:ext uri="{9D8B030D-6E8A-4147-A177-3AD203B41FA5}">
                      <a16:colId xmlns:a16="http://schemas.microsoft.com/office/drawing/2014/main" val="321207247"/>
                    </a:ext>
                  </a:extLst>
                </a:gridCol>
                <a:gridCol w="1019992">
                  <a:extLst>
                    <a:ext uri="{9D8B030D-6E8A-4147-A177-3AD203B41FA5}">
                      <a16:colId xmlns:a16="http://schemas.microsoft.com/office/drawing/2014/main" val="839791655"/>
                    </a:ext>
                  </a:extLst>
                </a:gridCol>
              </a:tblGrid>
              <a:tr h="275572">
                <a:tc>
                  <a: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0" dirty="0">
                        <a:solidFill>
                          <a:schemeClr val="bg1"/>
                        </a:solidFill>
                        <a:latin typeface="+mn-lt"/>
                        <a:ea typeface="Open Sans" panose="020B0604020202020204" charset="0"/>
                        <a:cs typeface="Open Sans" panose="020B0604020202020204" charset="0"/>
                      </a:endParaRPr>
                    </a:p>
                  </a:txBody>
                  <a:tcPr marL="34290" marR="34290" marT="13716" marB="13716" anchor="ctr">
                    <a:lnR w="12700" cmpd="sng">
                      <a:noFill/>
                    </a:lnR>
                    <a:lnT w="12700" cmpd="sng">
                      <a:noFill/>
                    </a:lnT>
                    <a:lnB w="12700" cmpd="sng">
                      <a:noFill/>
                    </a:lnB>
                    <a:noFill/>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GB" sz="1100" b="1" kern="1200" baseline="0" dirty="0">
                          <a:solidFill>
                            <a:srgbClr val="007A94"/>
                          </a:solidFill>
                          <a:latin typeface="+mn-lt"/>
                          <a:ea typeface="+mn-ea"/>
                          <a:cs typeface="Arial" panose="020B0604020202020204" pitchFamily="34" charset="0"/>
                        </a:rPr>
                        <a:t>SPIRIT 1</a:t>
                      </a:r>
                    </a:p>
                  </a:txBody>
                  <a:tcPr marL="34290" marR="34290" marT="13716" marB="13716" anchor="ctr">
                    <a:lnL w="28575"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endParaRPr lang="en-US"/>
                    </a:p>
                  </a:txBody>
                  <a:tcPr>
                    <a:lnL w="12700" cap="flat" cmpd="sng" algn="ctr">
                      <a:solidFill>
                        <a:srgbClr val="C6D9F1"/>
                      </a:solidFill>
                      <a:prstDash val="solid"/>
                      <a:round/>
                      <a:headEnd type="none" w="med" len="med"/>
                      <a:tailEnd type="none" w="med" len="med"/>
                    </a:lnL>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GB" sz="1100" b="1" kern="1200" baseline="0" dirty="0">
                          <a:solidFill>
                            <a:srgbClr val="007A94"/>
                          </a:solidFill>
                          <a:latin typeface="+mn-lt"/>
                          <a:ea typeface="+mn-ea"/>
                          <a:cs typeface="Arial" panose="020B0604020202020204" pitchFamily="34" charset="0"/>
                        </a:rPr>
                        <a:t>SPIRIT 2</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mpd="sng">
                      <a:noFill/>
                    </a:lnB>
                    <a:noFill/>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GB" sz="1400" b="1" kern="1200" baseline="0">
                        <a:solidFill>
                          <a:schemeClr val="tx1"/>
                        </a:solidFill>
                        <a:latin typeface="+mn-lt"/>
                        <a:ea typeface="+mn-ea"/>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mpd="sng">
                      <a:noFill/>
                    </a:lnB>
                    <a:noFill/>
                  </a:tcPr>
                </a:tc>
                <a:extLst>
                  <a:ext uri="{0D108BD9-81ED-4DB2-BD59-A6C34878D82A}">
                    <a16:rowId xmlns:a16="http://schemas.microsoft.com/office/drawing/2014/main" val="3239045801"/>
                  </a:ext>
                </a:extLst>
              </a:tr>
              <a:tr h="552034">
                <a:tc>
                  <a: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0" dirty="0">
                        <a:solidFill>
                          <a:schemeClr val="bg1"/>
                        </a:solidFill>
                        <a:latin typeface="+mn-lt"/>
                        <a:ea typeface="Open Sans" panose="020B0604020202020204" charset="0"/>
                        <a:cs typeface="Open Sans" panose="020B0604020202020204" charset="0"/>
                      </a:endParaRPr>
                    </a:p>
                  </a:txBody>
                  <a:tcPr marL="34290" marR="34290" marT="13716" marB="13716" anchor="ctr">
                    <a:lnT w="12700" cmpd="sng">
                      <a:noFill/>
                    </a:lnT>
                    <a:lnB w="12700" cap="flat" cmpd="sng" algn="ctr">
                      <a:solidFill>
                        <a:srgbClr val="C6D9F1"/>
                      </a:solidFill>
                      <a:prstDash val="solid"/>
                      <a:round/>
                      <a:headEnd type="none" w="med" len="med"/>
                      <a:tailEnd type="none" w="med" len="med"/>
                    </a:lnB>
                    <a:noFill/>
                  </a:tcPr>
                </a:tc>
                <a:tc>
                  <a:txBody>
                    <a:bodyPr/>
                    <a:lstStyle/>
                    <a:p>
                      <a:pPr algn="ctr">
                        <a:lnSpc>
                          <a:spcPct val="90000"/>
                        </a:lnSpc>
                        <a:spcAft>
                          <a:spcPts val="0"/>
                        </a:spcAft>
                      </a:pPr>
                      <a:r>
                        <a:rPr lang="en-GB" sz="900" b="1" kern="1200" dirty="0">
                          <a:solidFill>
                            <a:schemeClr val="bg1"/>
                          </a:solidFill>
                          <a:latin typeface="+mn-lt"/>
                          <a:ea typeface="+mn-ea"/>
                          <a:cs typeface="Arial" panose="020B0604020202020204" pitchFamily="34" charset="0"/>
                        </a:rPr>
                        <a:t>Placebo</a:t>
                      </a:r>
                    </a:p>
                    <a:p>
                      <a:pPr algn="ctr">
                        <a:lnSpc>
                          <a:spcPct val="90000"/>
                        </a:lnSpc>
                        <a:spcAft>
                          <a:spcPts val="0"/>
                        </a:spcAft>
                      </a:pPr>
                      <a:r>
                        <a:rPr lang="en-GB" sz="900" b="1" kern="1200" dirty="0">
                          <a:solidFill>
                            <a:schemeClr val="bg1"/>
                          </a:solidFill>
                          <a:latin typeface="+mn-lt"/>
                          <a:ea typeface="+mn-ea"/>
                          <a:cs typeface="Arial" panose="020B0604020202020204" pitchFamily="34" charset="0"/>
                        </a:rPr>
                        <a:t>N = 212</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768692"/>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212</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F79646"/>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Delayed </a:t>
                      </a:r>
                      <a:br>
                        <a:rPr lang="en-GB" sz="900" b="1" kern="1200" dirty="0">
                          <a:solidFill>
                            <a:schemeClr val="bg1"/>
                          </a:solidFill>
                          <a:latin typeface="+mn-lt"/>
                          <a:ea typeface="+mn-ea"/>
                          <a:cs typeface="Arial" panose="020B0604020202020204" pitchFamily="34" charset="0"/>
                        </a:rPr>
                      </a:b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211</a:t>
                      </a:r>
                    </a:p>
                  </a:txBody>
                  <a:tcPr marL="0" marR="0" marT="13716" marB="13716" anchor="ctr">
                    <a:lnR w="12700" cap="flat" cmpd="sng" algn="ctr">
                      <a:solidFill>
                        <a:schemeClr val="accent1"/>
                      </a:solidFill>
                      <a:prstDash val="solid"/>
                      <a:round/>
                      <a:headEnd type="none" w="med" len="med"/>
                      <a:tailEnd type="none" w="med" len="med"/>
                    </a:lnR>
                    <a:lnT w="12700" cmpd="sng">
                      <a:noFill/>
                    </a:lnT>
                    <a:lnB w="12700" cap="flat" cmpd="sng" algn="ctr">
                      <a:solidFill>
                        <a:srgbClr val="C6D9F1"/>
                      </a:solidFill>
                      <a:prstDash val="solid"/>
                      <a:round/>
                      <a:headEnd type="none" w="med" len="med"/>
                      <a:tailEnd type="none" w="med" len="med"/>
                    </a:lnB>
                    <a:solidFill>
                      <a:srgbClr val="4BACC6"/>
                    </a:solidFill>
                  </a:tcPr>
                </a:tc>
                <a:tc>
                  <a:txBody>
                    <a:bodyPr/>
                    <a:lstStyle/>
                    <a:p>
                      <a:pPr algn="ctr">
                        <a:lnSpc>
                          <a:spcPct val="90000"/>
                        </a:lnSpc>
                        <a:spcAft>
                          <a:spcPts val="0"/>
                        </a:spcAft>
                      </a:pPr>
                      <a:r>
                        <a:rPr lang="en-GB" sz="900" b="1" kern="1200" dirty="0">
                          <a:solidFill>
                            <a:schemeClr val="bg1"/>
                          </a:solidFill>
                          <a:latin typeface="+mn-lt"/>
                          <a:ea typeface="+mn-ea"/>
                          <a:cs typeface="Arial" panose="020B0604020202020204" pitchFamily="34" charset="0"/>
                        </a:rPr>
                        <a:t>Placebo</a:t>
                      </a:r>
                    </a:p>
                    <a:p>
                      <a:pPr algn="ctr">
                        <a:lnSpc>
                          <a:spcPct val="90000"/>
                        </a:lnSpc>
                        <a:spcAft>
                          <a:spcPts val="0"/>
                        </a:spcAft>
                      </a:pPr>
                      <a:r>
                        <a:rPr lang="en-GB" sz="900" b="1" kern="1200" dirty="0">
                          <a:solidFill>
                            <a:schemeClr val="bg1"/>
                          </a:solidFill>
                          <a:latin typeface="+mn-lt"/>
                          <a:ea typeface="+mn-ea"/>
                          <a:cs typeface="Arial" panose="020B0604020202020204" pitchFamily="34" charset="0"/>
                        </a:rPr>
                        <a:t>N = 204</a:t>
                      </a:r>
                    </a:p>
                  </a:txBody>
                  <a:tcPr marL="0" marR="0" marT="13716" marB="13716" anchor="ctr">
                    <a:lnL w="12700" cap="flat" cmpd="sng" algn="ctr">
                      <a:solidFill>
                        <a:schemeClr val="accent1"/>
                      </a:solidFill>
                      <a:prstDash val="solid"/>
                      <a:round/>
                      <a:headEnd type="none" w="med" len="med"/>
                      <a:tailEnd type="none" w="med" len="med"/>
                    </a:lnL>
                    <a:lnT w="12700" cmpd="sng">
                      <a:noFill/>
                    </a:lnT>
                    <a:lnB w="12700" cap="flat" cmpd="sng" algn="ctr">
                      <a:solidFill>
                        <a:srgbClr val="C6D9F1"/>
                      </a:solidFill>
                      <a:prstDash val="solid"/>
                      <a:round/>
                      <a:headEnd type="none" w="med" len="med"/>
                      <a:tailEnd type="none" w="med" len="med"/>
                    </a:lnB>
                    <a:solidFill>
                      <a:srgbClr val="768692"/>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206</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F79646"/>
                    </a:solidFill>
                  </a:tcPr>
                </a:tc>
                <a:tc>
                  <a:txBody>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Delayed </a:t>
                      </a:r>
                      <a:br>
                        <a:rPr lang="en-GB" sz="900" b="1" kern="1200" dirty="0">
                          <a:solidFill>
                            <a:schemeClr val="bg1"/>
                          </a:solidFill>
                          <a:latin typeface="+mn-lt"/>
                          <a:ea typeface="+mn-ea"/>
                          <a:cs typeface="Arial" panose="020B0604020202020204" pitchFamily="34" charset="0"/>
                        </a:rPr>
                      </a:br>
                      <a:r>
                        <a:rPr lang="en-GB" sz="900" b="1" kern="1200" dirty="0" err="1">
                          <a:solidFill>
                            <a:schemeClr val="bg1"/>
                          </a:solidFill>
                          <a:latin typeface="+mn-lt"/>
                          <a:ea typeface="+mn-ea"/>
                          <a:cs typeface="Arial" panose="020B0604020202020204" pitchFamily="34" charset="0"/>
                        </a:rPr>
                        <a:t>Relugolix</a:t>
                      </a:r>
                      <a:r>
                        <a:rPr lang="en-GB" sz="900" b="1" kern="1200" dirty="0">
                          <a:solidFill>
                            <a:schemeClr val="bg1"/>
                          </a:solidFill>
                          <a:latin typeface="+mn-lt"/>
                          <a:ea typeface="+mn-ea"/>
                          <a:cs typeface="Arial" panose="020B0604020202020204" pitchFamily="34" charset="0"/>
                        </a:rPr>
                        <a:t> TC</a:t>
                      </a:r>
                    </a:p>
                    <a:p>
                      <a:pPr marL="0" marR="0" lvl="0" indent="0" algn="ctr" defTabSz="685800" rtl="0" eaLnBrk="1" fontAlgn="auto" latinLnBrk="0" hangingPunct="1">
                        <a:lnSpc>
                          <a:spcPct val="90000"/>
                        </a:lnSpc>
                        <a:spcBef>
                          <a:spcPts val="0"/>
                        </a:spcBef>
                        <a:spcAft>
                          <a:spcPts val="0"/>
                        </a:spcAft>
                        <a:buClrTx/>
                        <a:buSzTx/>
                        <a:buFontTx/>
                        <a:buNone/>
                        <a:tabLst/>
                        <a:defRPr/>
                      </a:pPr>
                      <a:r>
                        <a:rPr lang="en-GB" sz="900" b="1" kern="1200" dirty="0">
                          <a:solidFill>
                            <a:schemeClr val="bg1"/>
                          </a:solidFill>
                          <a:latin typeface="+mn-lt"/>
                          <a:ea typeface="+mn-ea"/>
                          <a:cs typeface="Arial" panose="020B0604020202020204" pitchFamily="34" charset="0"/>
                        </a:rPr>
                        <a:t>N = 206</a:t>
                      </a:r>
                    </a:p>
                  </a:txBody>
                  <a:tcPr marL="0" marR="0" marT="13716" marB="13716" anchor="ctr">
                    <a:lnT w="12700" cmpd="sng">
                      <a:noFill/>
                    </a:lnT>
                    <a:lnB w="12700" cap="flat" cmpd="sng" algn="ctr">
                      <a:solidFill>
                        <a:srgbClr val="C6D9F1"/>
                      </a:solidFill>
                      <a:prstDash val="solid"/>
                      <a:round/>
                      <a:headEnd type="none" w="med" len="med"/>
                      <a:tailEnd type="none" w="med" len="med"/>
                    </a:lnB>
                    <a:solidFill>
                      <a:srgbClr val="4BACC6"/>
                    </a:solidFill>
                  </a:tcPr>
                </a:tc>
                <a:extLst>
                  <a:ext uri="{0D108BD9-81ED-4DB2-BD59-A6C34878D82A}">
                    <a16:rowId xmlns:a16="http://schemas.microsoft.com/office/drawing/2014/main" val="1455454238"/>
                  </a:ext>
                </a:extLst>
              </a:tr>
              <a:tr h="206300">
                <a:tc gridSpan="7">
                  <a:txBody>
                    <a:bodyPr/>
                    <a:lstStyle/>
                    <a:p>
                      <a:pPr>
                        <a:lnSpc>
                          <a:spcPct val="90000"/>
                        </a:lnSpc>
                        <a:spcAft>
                          <a:spcPts val="0"/>
                        </a:spcAft>
                      </a:pPr>
                      <a:r>
                        <a:rPr lang="en-US" sz="900" b="1" dirty="0">
                          <a:solidFill>
                            <a:schemeClr val="tx1"/>
                          </a:solidFill>
                          <a:effectLst/>
                          <a:latin typeface="+mn-lt"/>
                          <a:cs typeface="Arial" panose="020B0604020202020204" pitchFamily="34" charset="0"/>
                        </a:rPr>
                        <a:t>EIs </a:t>
                      </a:r>
                      <a:r>
                        <a:rPr lang="en-US" sz="900" b="1" dirty="0" err="1">
                          <a:solidFill>
                            <a:schemeClr val="tx1"/>
                          </a:solidFill>
                          <a:effectLst/>
                          <a:latin typeface="+mn-lt"/>
                          <a:cs typeface="Arial" panose="020B0604020202020204" pitchFamily="34" charset="0"/>
                        </a:rPr>
                        <a:t>reportés</a:t>
                      </a:r>
                      <a:r>
                        <a:rPr lang="en-US" sz="900" b="1" dirty="0">
                          <a:solidFill>
                            <a:schemeClr val="tx1"/>
                          </a:solidFill>
                          <a:effectLst/>
                          <a:latin typeface="+mn-lt"/>
                          <a:cs typeface="Arial" panose="020B0604020202020204" pitchFamily="34" charset="0"/>
                        </a:rPr>
                        <a:t> chez &gt; 5% des </a:t>
                      </a:r>
                      <a:r>
                        <a:rPr lang="en-US" sz="900" b="1" dirty="0" err="1">
                          <a:solidFill>
                            <a:schemeClr val="tx1"/>
                          </a:solidFill>
                          <a:effectLst/>
                          <a:latin typeface="+mn-lt"/>
                          <a:cs typeface="Arial" panose="020B0604020202020204" pitchFamily="34" charset="0"/>
                        </a:rPr>
                        <a:t>patientes</a:t>
                      </a:r>
                      <a:r>
                        <a:rPr lang="en-US" sz="900" b="1" dirty="0">
                          <a:solidFill>
                            <a:schemeClr val="tx1"/>
                          </a:solidFill>
                          <a:effectLst/>
                          <a:latin typeface="+mn-lt"/>
                          <a:cs typeface="Arial" panose="020B0604020202020204" pitchFamily="34" charset="0"/>
                        </a:rPr>
                        <a:t> dans </a:t>
                      </a:r>
                      <a:r>
                        <a:rPr lang="en-US" sz="900" b="1" dirty="0" err="1">
                          <a:solidFill>
                            <a:schemeClr val="tx1"/>
                          </a:solidFill>
                          <a:effectLst/>
                          <a:latin typeface="+mn-lt"/>
                          <a:cs typeface="Arial" panose="020B0604020202020204" pitchFamily="34" charset="0"/>
                        </a:rPr>
                        <a:t>n’importe</a:t>
                      </a:r>
                      <a:r>
                        <a:rPr lang="en-US" sz="900" b="1" dirty="0">
                          <a:solidFill>
                            <a:schemeClr val="tx1"/>
                          </a:solidFill>
                          <a:effectLst/>
                          <a:latin typeface="+mn-lt"/>
                          <a:cs typeface="Arial" panose="020B0604020202020204" pitchFamily="34" charset="0"/>
                        </a:rPr>
                        <a:t> </a:t>
                      </a:r>
                      <a:r>
                        <a:rPr lang="en-US" sz="900" b="1" dirty="0" err="1">
                          <a:solidFill>
                            <a:schemeClr val="tx1"/>
                          </a:solidFill>
                          <a:effectLst/>
                          <a:latin typeface="+mn-lt"/>
                          <a:cs typeface="Arial" panose="020B0604020202020204" pitchFamily="34" charset="0"/>
                        </a:rPr>
                        <a:t>quel</a:t>
                      </a:r>
                      <a:r>
                        <a:rPr lang="en-US" sz="900" b="1" dirty="0">
                          <a:solidFill>
                            <a:schemeClr val="tx1"/>
                          </a:solidFill>
                          <a:effectLst/>
                          <a:latin typeface="+mn-lt"/>
                          <a:cs typeface="Arial" panose="020B0604020202020204" pitchFamily="34" charset="0"/>
                        </a:rPr>
                        <a:t> </a:t>
                      </a:r>
                      <a:r>
                        <a:rPr lang="en-US" sz="900" b="1" dirty="0" err="1">
                          <a:solidFill>
                            <a:schemeClr val="tx1"/>
                          </a:solidFill>
                          <a:effectLst/>
                          <a:latin typeface="+mn-lt"/>
                          <a:cs typeface="Arial" panose="020B0604020202020204" pitchFamily="34" charset="0"/>
                        </a:rPr>
                        <a:t>groupe</a:t>
                      </a:r>
                      <a:endParaRPr lang="en-US" sz="900" b="0" baseline="0" dirty="0">
                        <a:solidFill>
                          <a:schemeClr val="tx1"/>
                        </a:solidFill>
                        <a:effectLst/>
                        <a:latin typeface="+mn-lt"/>
                        <a:ea typeface="Calibri" panose="020F0502020204030204" pitchFamily="34" charset="0"/>
                        <a:cs typeface="Arial" panose="020B0604020202020204" pitchFamily="34" charset="0"/>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GB" sz="1200" baseline="0">
                        <a:solidFill>
                          <a:schemeClr val="tx1"/>
                        </a:solidFill>
                        <a:latin typeface="+mn-lt"/>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hMerge="1">
                  <a:txBody>
                    <a:bodyPr/>
                    <a:lstStyle/>
                    <a:p>
                      <a:pPr>
                        <a:lnSpc>
                          <a:spcPct val="85000"/>
                        </a:lnSpc>
                        <a:spcAft>
                          <a:spcPts val="0"/>
                        </a:spcAft>
                      </a:pPr>
                      <a:endParaRPr lang="en-US" sz="1200" b="0" baseline="0">
                        <a:solidFill>
                          <a:schemeClr val="tx1"/>
                        </a:solidFill>
                        <a:effectLst/>
                        <a:latin typeface="+mn-lt"/>
                        <a:ea typeface="Calibri" panose="020F0502020204030204" pitchFamily="34" charset="0"/>
                        <a:cs typeface="Arial" panose="020B0604020202020204" pitchFamily="34" charset="0"/>
                      </a:endParaRPr>
                    </a:p>
                  </a:txBody>
                  <a:tcPr marL="45720" marR="45720" marT="18288" marB="18288"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98230192"/>
                  </a:ext>
                </a:extLst>
              </a:tr>
              <a:tr h="206300">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Céphalée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46 (22%)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57 (27%)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67 (32%)</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64 (31%)</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81 (39%)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79 (38%)</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78555566"/>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Rhinopharyngite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12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13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10 (5%)</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17 (8%)</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29 (14%)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14 (7%)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84243148"/>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Bouffées</a:t>
                      </a:r>
                      <a:r>
                        <a:rPr lang="en-US" sz="900" kern="1200" dirty="0">
                          <a:solidFill>
                            <a:schemeClr val="tx1"/>
                          </a:solidFill>
                          <a:effectLst/>
                          <a:latin typeface="+mn-lt"/>
                          <a:ea typeface="+mn-ea"/>
                          <a:cs typeface="+mn-cs"/>
                        </a:rPr>
                        <a:t> de </a:t>
                      </a:r>
                      <a:r>
                        <a:rPr lang="en-US" sz="900" kern="1200" dirty="0" err="1">
                          <a:solidFill>
                            <a:schemeClr val="tx1"/>
                          </a:solidFill>
                          <a:effectLst/>
                          <a:latin typeface="+mn-lt"/>
                          <a:ea typeface="+mn-ea"/>
                          <a:cs typeface="+mn-cs"/>
                        </a:rPr>
                        <a:t>chaleur</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21 (10%)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22 (10%)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71 (34%)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28 (14%)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72 (35%)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629688930"/>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Maux</a:t>
                      </a:r>
                      <a:r>
                        <a:rPr lang="en-US" sz="900" kern="1200" dirty="0">
                          <a:solidFill>
                            <a:schemeClr val="tx1"/>
                          </a:solidFill>
                          <a:effectLst/>
                          <a:latin typeface="+mn-lt"/>
                          <a:ea typeface="+mn-ea"/>
                          <a:cs typeface="+mn-cs"/>
                        </a:rPr>
                        <a:t> de dents</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 (1%)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 (1%)</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18 (9%)</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720371905"/>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Mal au dos</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8 (4%)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12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12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04894819"/>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Nausée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11 (5%)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13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9 (4%)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 (3%)</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12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9 (4%)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725620402"/>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Arthralgie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 (1%)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9 (4%)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11 (5%)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10 (5%)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575809632"/>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Diminution de la </a:t>
                      </a:r>
                      <a:r>
                        <a:rPr lang="en-US" sz="900" kern="1200" dirty="0" err="1">
                          <a:solidFill>
                            <a:schemeClr val="tx1"/>
                          </a:solidFill>
                          <a:effectLst/>
                          <a:latin typeface="+mn-lt"/>
                          <a:ea typeface="+mn-ea"/>
                          <a:cs typeface="+mn-cs"/>
                        </a:rPr>
                        <a:t>densité</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osseuse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8 (4%)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 (2%)</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11 (5%)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13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873715349"/>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Diminution de la libido</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 (&lt; 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 (2%)</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11 (5%)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8 (4%)</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783748800"/>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Infection </a:t>
                      </a:r>
                      <a:r>
                        <a:rPr lang="en-US" sz="900" kern="1200" dirty="0" err="1">
                          <a:solidFill>
                            <a:schemeClr val="tx1"/>
                          </a:solidFill>
                          <a:effectLst/>
                          <a:latin typeface="+mn-lt"/>
                          <a:ea typeface="+mn-ea"/>
                          <a:cs typeface="+mn-cs"/>
                        </a:rPr>
                        <a:t>urinaire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6 (3%)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9 (4%)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5 (2%)</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11 (5%)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10 (5%)</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233359240"/>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err="1">
                          <a:solidFill>
                            <a:schemeClr val="tx1"/>
                          </a:solidFill>
                          <a:effectLst/>
                          <a:latin typeface="+mn-lt"/>
                          <a:ea typeface="+mn-ea"/>
                          <a:cs typeface="+mn-cs"/>
                        </a:rPr>
                        <a:t>Acnée</a:t>
                      </a:r>
                      <a:endParaRPr lang="en-US" sz="900" kern="1200" dirty="0">
                        <a:solidFill>
                          <a:schemeClr val="tx1"/>
                        </a:solidFill>
                        <a:effectLst/>
                        <a:latin typeface="+mn-lt"/>
                        <a:ea typeface="+mn-ea"/>
                        <a:cs typeface="+mn-cs"/>
                      </a:endParaRP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13 (6%)</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2 (1%)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 (&lt; 1%)</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11 (5%)</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7 (3%)</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756798129"/>
                  </a:ext>
                </a:extLst>
              </a:tr>
              <a:tr h="206300">
                <a:tc>
                  <a:txBody>
                    <a:bodyPr/>
                    <a:lstStyle/>
                    <a:p>
                      <a:pPr marL="342900" marR="0" indent="0" algn="l" defTabSz="457200" rtl="0" eaLnBrk="1" latinLnBrk="0" hangingPunct="1">
                        <a:lnSpc>
                          <a:spcPct val="90000"/>
                        </a:lnSpc>
                        <a:spcBef>
                          <a:spcPts val="0"/>
                        </a:spcBef>
                        <a:spcAft>
                          <a:spcPts val="0"/>
                        </a:spcAft>
                      </a:pPr>
                      <a:r>
                        <a:rPr lang="en-US" sz="900" kern="1200" dirty="0">
                          <a:solidFill>
                            <a:schemeClr val="tx1"/>
                          </a:solidFill>
                          <a:effectLst/>
                          <a:latin typeface="+mn-lt"/>
                          <a:ea typeface="+mn-ea"/>
                          <a:cs typeface="+mn-cs"/>
                        </a:rPr>
                        <a:t>Diminution de la </a:t>
                      </a:r>
                      <a:r>
                        <a:rPr lang="en-US" sz="900" kern="1200" dirty="0" err="1">
                          <a:solidFill>
                            <a:schemeClr val="tx1"/>
                          </a:solidFill>
                          <a:effectLst/>
                          <a:latin typeface="+mn-lt"/>
                          <a:ea typeface="+mn-ea"/>
                          <a:cs typeface="+mn-cs"/>
                        </a:rPr>
                        <a:t>vitamine</a:t>
                      </a:r>
                      <a:r>
                        <a:rPr lang="en-US" sz="900" kern="1200" dirty="0">
                          <a:solidFill>
                            <a:schemeClr val="tx1"/>
                          </a:solidFill>
                          <a:effectLst/>
                          <a:latin typeface="+mn-lt"/>
                          <a:ea typeface="+mn-ea"/>
                          <a:cs typeface="+mn-cs"/>
                        </a:rPr>
                        <a:t> D </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15 (7%)</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4 (2%)</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8 (4%)</a:t>
                      </a:r>
                    </a:p>
                  </a:txBody>
                  <a:tcPr marL="34290" marR="34290" marT="13716" marB="13716" anchor="ctr">
                    <a:lnR w="12700" cap="flat" cmpd="sng" algn="ctr">
                      <a:solidFill>
                        <a:schemeClr val="accent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3 (1%)</a:t>
                      </a:r>
                    </a:p>
                  </a:txBody>
                  <a:tcPr marL="34290" marR="34290" marT="13716" marB="13716" anchor="ctr">
                    <a:lnL w="12700" cap="flat" cmpd="sng" algn="ctr">
                      <a:solidFill>
                        <a:schemeClr val="accent1"/>
                      </a:solidFill>
                      <a:prstDash val="solid"/>
                      <a:round/>
                      <a:headEnd type="none" w="med" len="med"/>
                      <a:tailEnd type="none" w="med" len="med"/>
                    </a:lnL>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1 (1%)</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tc>
                  <a:txBody>
                    <a:bodyPr/>
                    <a:lstStyle/>
                    <a:p>
                      <a:pPr marL="0" marR="0" algn="ctr">
                        <a:lnSpc>
                          <a:spcPct val="90000"/>
                        </a:lnSpc>
                        <a:spcBef>
                          <a:spcPts val="0"/>
                        </a:spcBef>
                        <a:spcAft>
                          <a:spcPts val="0"/>
                        </a:spcAft>
                      </a:pPr>
                      <a:r>
                        <a:rPr lang="en-US" sz="900" kern="1200" dirty="0">
                          <a:solidFill>
                            <a:schemeClr val="tx1"/>
                          </a:solidFill>
                          <a:effectLst/>
                          <a:latin typeface="+mn-lt"/>
                          <a:ea typeface="+mn-ea"/>
                          <a:cs typeface="Times New Roman" panose="02020603050405020304" pitchFamily="18" charset="0"/>
                        </a:rPr>
                        <a:t>0</a:t>
                      </a:r>
                    </a:p>
                  </a:txBody>
                  <a:tcPr marL="34290" marR="34290" marT="13716" marB="13716" anchor="ct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4072630355"/>
                  </a:ext>
                </a:extLst>
              </a:tr>
            </a:tbl>
          </a:graphicData>
        </a:graphic>
      </p:graphicFrame>
      <p:sp>
        <p:nvSpPr>
          <p:cNvPr id="5" name="Rectangle: Rounded Corners 4">
            <a:extLst>
              <a:ext uri="{FF2B5EF4-FFF2-40B4-BE49-F238E27FC236}">
                <a16:creationId xmlns:a16="http://schemas.microsoft.com/office/drawing/2014/main" id="{9F4BB129-370A-D62F-CB10-528164C1C520}"/>
              </a:ext>
            </a:extLst>
          </p:cNvPr>
          <p:cNvSpPr/>
          <p:nvPr/>
        </p:nvSpPr>
        <p:spPr>
          <a:xfrm>
            <a:off x="1742477" y="4127776"/>
            <a:ext cx="6757827" cy="835557"/>
          </a:xfrm>
          <a:prstGeom prst="roundRect">
            <a:avLst>
              <a:gd name="adj" fmla="val 24972"/>
            </a:avLst>
          </a:prstGeom>
          <a:solidFill>
            <a:schemeClr val="accent5">
              <a:lumMod val="20000"/>
              <a:lumOff val="80000"/>
            </a:schemeClr>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wrap="square" lIns="108000" tIns="81000" rIns="108000" bIns="81000" rtlCol="0" anchor="ctr">
            <a:spAutoFit/>
          </a:bodyPr>
          <a:lstStyle/>
          <a:p>
            <a:pPr algn="ctr">
              <a:defRPr/>
            </a:pPr>
            <a:r>
              <a:rPr lang="en-US" dirty="0" err="1">
                <a:solidFill>
                  <a:srgbClr val="575656">
                    <a:lumMod val="75000"/>
                  </a:srgbClr>
                </a:solidFill>
                <a:latin typeface="Trebuchet MS" panose="020B0603020202020204" pitchFamily="34" charset="0"/>
                <a:ea typeface="Verdana" panose="020B0604030504040204" pitchFamily="34" charset="0"/>
              </a:rPr>
              <a:t>L’incidence</a:t>
            </a:r>
            <a:r>
              <a:rPr lang="en-US" dirty="0">
                <a:solidFill>
                  <a:srgbClr val="575656">
                    <a:lumMod val="75000"/>
                  </a:srgbClr>
                </a:solidFill>
                <a:latin typeface="Trebuchet MS" panose="020B0603020202020204" pitchFamily="34" charset="0"/>
                <a:ea typeface="Verdana" panose="020B0604030504040204" pitchFamily="34" charset="0"/>
              </a:rPr>
              <a:t> des </a:t>
            </a:r>
            <a:r>
              <a:rPr lang="en-US" dirty="0" err="1">
                <a:solidFill>
                  <a:srgbClr val="575656">
                    <a:lumMod val="75000"/>
                  </a:srgbClr>
                </a:solidFill>
                <a:latin typeface="Trebuchet MS" panose="020B0603020202020204" pitchFamily="34" charset="0"/>
                <a:ea typeface="Verdana" panose="020B0604030504040204" pitchFamily="34" charset="0"/>
              </a:rPr>
              <a:t>événements</a:t>
            </a:r>
            <a:r>
              <a:rPr lang="en-US" dirty="0">
                <a:solidFill>
                  <a:srgbClr val="575656">
                    <a:lumMod val="75000"/>
                  </a:srgbClr>
                </a:solidFill>
                <a:latin typeface="Trebuchet MS" panose="020B0603020202020204" pitchFamily="34" charset="0"/>
                <a:ea typeface="Verdana" panose="020B0604030504040204" pitchFamily="34" charset="0"/>
              </a:rPr>
              <a:t> </a:t>
            </a:r>
            <a:r>
              <a:rPr lang="en-US" dirty="0" err="1">
                <a:solidFill>
                  <a:srgbClr val="575656">
                    <a:lumMod val="75000"/>
                  </a:srgbClr>
                </a:solidFill>
                <a:latin typeface="Trebuchet MS" panose="020B0603020202020204" pitchFamily="34" charset="0"/>
                <a:ea typeface="Verdana" panose="020B0604030504040204" pitchFamily="34" charset="0"/>
              </a:rPr>
              <a:t>indésirables</a:t>
            </a:r>
            <a:r>
              <a:rPr lang="en-US" dirty="0">
                <a:solidFill>
                  <a:srgbClr val="575656">
                    <a:lumMod val="75000"/>
                  </a:srgbClr>
                </a:solidFill>
                <a:latin typeface="Trebuchet MS" panose="020B0603020202020204" pitchFamily="34" charset="0"/>
                <a:ea typeface="Verdana" panose="020B0604030504040204" pitchFamily="34" charset="0"/>
              </a:rPr>
              <a:t> avec </a:t>
            </a:r>
            <a:r>
              <a:rPr lang="en-US" dirty="0" err="1">
                <a:solidFill>
                  <a:srgbClr val="575656">
                    <a:lumMod val="75000"/>
                  </a:srgbClr>
                </a:solidFill>
                <a:latin typeface="Trebuchet MS" panose="020B0603020202020204" pitchFamily="34" charset="0"/>
                <a:ea typeface="Verdana" panose="020B0604030504040204" pitchFamily="34" charset="0"/>
              </a:rPr>
              <a:t>Relugolix</a:t>
            </a:r>
            <a:r>
              <a:rPr lang="en-US" dirty="0">
                <a:solidFill>
                  <a:srgbClr val="575656">
                    <a:lumMod val="75000"/>
                  </a:srgbClr>
                </a:solidFill>
                <a:latin typeface="Trebuchet MS" panose="020B0603020202020204" pitchFamily="34" charset="0"/>
                <a:ea typeface="Verdana" panose="020B0604030504040204" pitchFamily="34" charset="0"/>
              </a:rPr>
              <a:t> CT </a:t>
            </a:r>
            <a:r>
              <a:rPr lang="en-US" dirty="0" err="1">
                <a:solidFill>
                  <a:srgbClr val="575656">
                    <a:lumMod val="75000"/>
                  </a:srgbClr>
                </a:solidFill>
                <a:latin typeface="Trebuchet MS" panose="020B0603020202020204" pitchFamily="34" charset="0"/>
                <a:ea typeface="Verdana" panose="020B0604030504040204" pitchFamily="34" charset="0"/>
              </a:rPr>
              <a:t>était</a:t>
            </a:r>
            <a:r>
              <a:rPr lang="en-US" dirty="0">
                <a:solidFill>
                  <a:srgbClr val="575656">
                    <a:lumMod val="75000"/>
                  </a:srgbClr>
                </a:solidFill>
                <a:latin typeface="Trebuchet MS" panose="020B0603020202020204" pitchFamily="34" charset="0"/>
                <a:ea typeface="Verdana" panose="020B0604030504040204" pitchFamily="34" charset="0"/>
              </a:rPr>
              <a:t> </a:t>
            </a:r>
            <a:r>
              <a:rPr lang="en-US" dirty="0" err="1">
                <a:solidFill>
                  <a:srgbClr val="575656">
                    <a:lumMod val="75000"/>
                  </a:srgbClr>
                </a:solidFill>
                <a:latin typeface="Trebuchet MS" panose="020B0603020202020204" pitchFamily="34" charset="0"/>
                <a:ea typeface="Verdana" panose="020B0604030504040204" pitchFamily="34" charset="0"/>
              </a:rPr>
              <a:t>similaire</a:t>
            </a:r>
            <a:r>
              <a:rPr lang="en-US" dirty="0">
                <a:solidFill>
                  <a:srgbClr val="575656">
                    <a:lumMod val="75000"/>
                  </a:srgbClr>
                </a:solidFill>
                <a:latin typeface="Trebuchet MS" panose="020B0603020202020204" pitchFamily="34" charset="0"/>
                <a:ea typeface="Verdana" panose="020B0604030504040204" pitchFamily="34" charset="0"/>
              </a:rPr>
              <a:t> à </a:t>
            </a:r>
            <a:r>
              <a:rPr lang="en-US" dirty="0" err="1">
                <a:solidFill>
                  <a:srgbClr val="575656">
                    <a:lumMod val="75000"/>
                  </a:srgbClr>
                </a:solidFill>
                <a:latin typeface="Trebuchet MS" panose="020B0603020202020204" pitchFamily="34" charset="0"/>
                <a:ea typeface="Verdana" panose="020B0604030504040204" pitchFamily="34" charset="0"/>
              </a:rPr>
              <a:t>celle</a:t>
            </a:r>
            <a:r>
              <a:rPr lang="en-US" dirty="0">
                <a:solidFill>
                  <a:srgbClr val="575656">
                    <a:lumMod val="75000"/>
                  </a:srgbClr>
                </a:solidFill>
                <a:latin typeface="Trebuchet MS" panose="020B0603020202020204" pitchFamily="34" charset="0"/>
                <a:ea typeface="Verdana" panose="020B0604030504040204" pitchFamily="34" charset="0"/>
              </a:rPr>
              <a:t> </a:t>
            </a:r>
            <a:r>
              <a:rPr lang="en-US" dirty="0" err="1">
                <a:solidFill>
                  <a:srgbClr val="575656">
                    <a:lumMod val="75000"/>
                  </a:srgbClr>
                </a:solidFill>
                <a:latin typeface="Trebuchet MS" panose="020B0603020202020204" pitchFamily="34" charset="0"/>
                <a:ea typeface="Verdana" panose="020B0604030504040204" pitchFamily="34" charset="0"/>
              </a:rPr>
              <a:t>observée</a:t>
            </a:r>
            <a:r>
              <a:rPr lang="en-US" dirty="0">
                <a:solidFill>
                  <a:srgbClr val="575656">
                    <a:lumMod val="75000"/>
                  </a:srgbClr>
                </a:solidFill>
                <a:latin typeface="Trebuchet MS" panose="020B0603020202020204" pitchFamily="34" charset="0"/>
                <a:ea typeface="Verdana" panose="020B0604030504040204" pitchFamily="34" charset="0"/>
              </a:rPr>
              <a:t> avec le placebo</a:t>
            </a:r>
            <a:endParaRPr lang="en-GB" dirty="0">
              <a:solidFill>
                <a:srgbClr val="575656">
                  <a:lumMod val="75000"/>
                </a:srgbClr>
              </a:solidFill>
              <a:latin typeface="Trebuchet MS" panose="020B060302020202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D6F42E9C-A386-1284-95D7-8FE4AE6CCF5D}"/>
              </a:ext>
            </a:extLst>
          </p:cNvPr>
          <p:cNvSpPr/>
          <p:nvPr/>
        </p:nvSpPr>
        <p:spPr>
          <a:xfrm>
            <a:off x="4808482" y="3259984"/>
            <a:ext cx="1016876" cy="23451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Calibri" panose="020F0502020204030204"/>
            </a:endParaRPr>
          </a:p>
        </p:txBody>
      </p:sp>
      <p:sp>
        <p:nvSpPr>
          <p:cNvPr id="7" name="Rectangle 6">
            <a:extLst>
              <a:ext uri="{FF2B5EF4-FFF2-40B4-BE49-F238E27FC236}">
                <a16:creationId xmlns:a16="http://schemas.microsoft.com/office/drawing/2014/main" id="{85CD2054-22F4-0B31-1058-A1D975AB0308}"/>
              </a:ext>
            </a:extLst>
          </p:cNvPr>
          <p:cNvSpPr/>
          <p:nvPr/>
        </p:nvSpPr>
        <p:spPr>
          <a:xfrm>
            <a:off x="7841374" y="3257026"/>
            <a:ext cx="1016876" cy="23451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Calibri" panose="020F0502020204030204"/>
            </a:endParaRPr>
          </a:p>
        </p:txBody>
      </p:sp>
      <p:sp>
        <p:nvSpPr>
          <p:cNvPr id="10" name="Espace réservé du texte 9">
            <a:extLst>
              <a:ext uri="{FF2B5EF4-FFF2-40B4-BE49-F238E27FC236}">
                <a16:creationId xmlns:a16="http://schemas.microsoft.com/office/drawing/2014/main" id="{532A78E3-CDB1-4EDC-4E67-38B9DE8D0819}"/>
              </a:ext>
            </a:extLst>
          </p:cNvPr>
          <p:cNvSpPr>
            <a:spLocks noGrp="1"/>
          </p:cNvSpPr>
          <p:nvPr>
            <p:ph type="body" sz="quarter" idx="13"/>
          </p:nvPr>
        </p:nvSpPr>
        <p:spPr/>
        <p:txBody>
          <a:bodyPr/>
          <a:lstStyle/>
          <a:p>
            <a:endParaRPr lang="fr-FR"/>
          </a:p>
        </p:txBody>
      </p:sp>
      <p:sp>
        <p:nvSpPr>
          <p:cNvPr id="8" name="Teardrop 26">
            <a:extLst>
              <a:ext uri="{FF2B5EF4-FFF2-40B4-BE49-F238E27FC236}">
                <a16:creationId xmlns:a16="http://schemas.microsoft.com/office/drawing/2014/main" id="{D7708665-C53F-8F7D-382B-CDF21D3513B3}"/>
              </a:ext>
            </a:extLst>
          </p:cNvPr>
          <p:cNvSpPr>
            <a:spLocks noChangeAspect="1"/>
          </p:cNvSpPr>
          <p:nvPr/>
        </p:nvSpPr>
        <p:spPr>
          <a:xfrm>
            <a:off x="8500304" y="857251"/>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spc="-23" dirty="0">
                <a:solidFill>
                  <a:prstClr val="white"/>
                </a:solidFill>
                <a:latin typeface="Verdana" panose="020B0604030504040204" pitchFamily="34" charset="0"/>
                <a:ea typeface="Verdana" panose="020B0604030504040204" pitchFamily="34" charset="0"/>
              </a:rPr>
              <a:t>SPIRIT</a:t>
            </a:r>
          </a:p>
          <a:p>
            <a:pPr algn="ctr"/>
            <a:r>
              <a:rPr lang="en-GB" sz="90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414775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41A817-532C-4921-828F-F9691202E16A}"/>
              </a:ext>
            </a:extLst>
          </p:cNvPr>
          <p:cNvSpPr>
            <a:spLocks noGrp="1"/>
          </p:cNvSpPr>
          <p:nvPr>
            <p:ph type="title"/>
          </p:nvPr>
        </p:nvSpPr>
        <p:spPr>
          <a:xfrm>
            <a:off x="563880" y="935071"/>
            <a:ext cx="7860180" cy="712151"/>
          </a:xfrm>
        </p:spPr>
        <p:txBody>
          <a:bodyPr>
            <a:noAutofit/>
          </a:bodyPr>
          <a:lstStyle/>
          <a:p>
            <a:r>
              <a:rPr lang="fr-FR" sz="2100" dirty="0"/>
              <a:t>Résumé des </a:t>
            </a:r>
            <a:r>
              <a:rPr lang="fr-FR" sz="2100" u="sng" dirty="0"/>
              <a:t>événements indésirables cumulatifs </a:t>
            </a:r>
            <a:r>
              <a:rPr lang="fr-FR" sz="2100" dirty="0"/>
              <a:t>des études pivots SPIRIT et extension</a:t>
            </a:r>
            <a:endParaRPr lang="en-GB" sz="2100" dirty="0"/>
          </a:p>
        </p:txBody>
      </p:sp>
      <p:sp>
        <p:nvSpPr>
          <p:cNvPr id="2" name="Espace réservé du texte 1">
            <a:extLst>
              <a:ext uri="{FF2B5EF4-FFF2-40B4-BE49-F238E27FC236}">
                <a16:creationId xmlns:a16="http://schemas.microsoft.com/office/drawing/2014/main" id="{B8B8BBAC-8A91-3A26-927D-F6482AA7CBCB}"/>
              </a:ext>
            </a:extLst>
          </p:cNvPr>
          <p:cNvSpPr>
            <a:spLocks noGrp="1"/>
          </p:cNvSpPr>
          <p:nvPr>
            <p:ph type="body" sz="quarter" idx="13"/>
          </p:nvPr>
        </p:nvSpPr>
        <p:spPr/>
        <p:txBody>
          <a:bodyPr/>
          <a:lstStyle/>
          <a:p>
            <a:endParaRPr lang="fr-FR"/>
          </a:p>
        </p:txBody>
      </p:sp>
      <p:sp>
        <p:nvSpPr>
          <p:cNvPr id="18" name="Footer Placeholder 2">
            <a:extLst>
              <a:ext uri="{FF2B5EF4-FFF2-40B4-BE49-F238E27FC236}">
                <a16:creationId xmlns:a16="http://schemas.microsoft.com/office/drawing/2014/main" id="{2D474013-7019-4CC8-BD77-CCBDC6334FFB}"/>
              </a:ext>
            </a:extLst>
          </p:cNvPr>
          <p:cNvSpPr txBox="1">
            <a:spLocks/>
          </p:cNvSpPr>
          <p:nvPr/>
        </p:nvSpPr>
        <p:spPr>
          <a:xfrm>
            <a:off x="416449" y="5617461"/>
            <a:ext cx="7803000" cy="205329"/>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en-GB" sz="675" dirty="0">
                <a:solidFill>
                  <a:prstClr val="white">
                    <a:lumMod val="50000"/>
                  </a:prstClr>
                </a:solidFill>
                <a:latin typeface="Open Sans"/>
              </a:rPr>
              <a:t>Becker et al. </a:t>
            </a:r>
            <a:r>
              <a:rPr lang="pt-BR" sz="675" dirty="0">
                <a:solidFill>
                  <a:prstClr val="white">
                    <a:lumMod val="50000"/>
                  </a:prstClr>
                </a:solidFill>
                <a:latin typeface="Open Sans"/>
              </a:rPr>
              <a:t>Hum Reprod. 2024 Mar 1;39(3):526-537</a:t>
            </a:r>
            <a:endParaRPr lang="en-US" sz="675" dirty="0">
              <a:solidFill>
                <a:prstClr val="white">
                  <a:lumMod val="50000"/>
                </a:prstClr>
              </a:solidFill>
              <a:latin typeface="Open Sans"/>
            </a:endParaRPr>
          </a:p>
        </p:txBody>
      </p:sp>
      <p:graphicFrame>
        <p:nvGraphicFramePr>
          <p:cNvPr id="6" name="Table 5">
            <a:extLst>
              <a:ext uri="{FF2B5EF4-FFF2-40B4-BE49-F238E27FC236}">
                <a16:creationId xmlns:a16="http://schemas.microsoft.com/office/drawing/2014/main" id="{530BC2F7-2CE9-4BBF-BB29-D06C92130492}"/>
              </a:ext>
            </a:extLst>
          </p:cNvPr>
          <p:cNvGraphicFramePr>
            <a:graphicFrameLocks noGrp="1"/>
          </p:cNvGraphicFramePr>
          <p:nvPr/>
        </p:nvGraphicFramePr>
        <p:xfrm>
          <a:off x="342990" y="2109581"/>
          <a:ext cx="8208000" cy="3439523"/>
        </p:xfrm>
        <a:graphic>
          <a:graphicData uri="http://schemas.openxmlformats.org/drawingml/2006/table">
            <a:tbl>
              <a:tblPr/>
              <a:tblGrid>
                <a:gridCol w="2700000">
                  <a:extLst>
                    <a:ext uri="{9D8B030D-6E8A-4147-A177-3AD203B41FA5}">
                      <a16:colId xmlns:a16="http://schemas.microsoft.com/office/drawing/2014/main" val="57385180"/>
                    </a:ext>
                  </a:extLst>
                </a:gridCol>
                <a:gridCol w="918000">
                  <a:extLst>
                    <a:ext uri="{9D8B030D-6E8A-4147-A177-3AD203B41FA5}">
                      <a16:colId xmlns:a16="http://schemas.microsoft.com/office/drawing/2014/main" val="3796859352"/>
                    </a:ext>
                  </a:extLst>
                </a:gridCol>
                <a:gridCol w="918000">
                  <a:extLst>
                    <a:ext uri="{9D8B030D-6E8A-4147-A177-3AD203B41FA5}">
                      <a16:colId xmlns:a16="http://schemas.microsoft.com/office/drawing/2014/main" val="3676700624"/>
                    </a:ext>
                  </a:extLst>
                </a:gridCol>
                <a:gridCol w="918000">
                  <a:extLst>
                    <a:ext uri="{9D8B030D-6E8A-4147-A177-3AD203B41FA5}">
                      <a16:colId xmlns:a16="http://schemas.microsoft.com/office/drawing/2014/main" val="2914972036"/>
                    </a:ext>
                  </a:extLst>
                </a:gridCol>
                <a:gridCol w="918000">
                  <a:extLst>
                    <a:ext uri="{9D8B030D-6E8A-4147-A177-3AD203B41FA5}">
                      <a16:colId xmlns:a16="http://schemas.microsoft.com/office/drawing/2014/main" val="3073741417"/>
                    </a:ext>
                  </a:extLst>
                </a:gridCol>
                <a:gridCol w="918000">
                  <a:extLst>
                    <a:ext uri="{9D8B030D-6E8A-4147-A177-3AD203B41FA5}">
                      <a16:colId xmlns:a16="http://schemas.microsoft.com/office/drawing/2014/main" val="936702894"/>
                    </a:ext>
                  </a:extLst>
                </a:gridCol>
                <a:gridCol w="918000">
                  <a:extLst>
                    <a:ext uri="{9D8B030D-6E8A-4147-A177-3AD203B41FA5}">
                      <a16:colId xmlns:a16="http://schemas.microsoft.com/office/drawing/2014/main" val="534234725"/>
                    </a:ext>
                  </a:extLst>
                </a:gridCol>
              </a:tblGrid>
              <a:tr h="410843">
                <a:tc>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114300" marR="0" indent="0">
                        <a:lnSpc>
                          <a:spcPct val="107000"/>
                        </a:lnSpc>
                        <a:spcBef>
                          <a:spcPts val="0"/>
                        </a:spcBef>
                        <a:spcAft>
                          <a:spcPts val="0"/>
                        </a:spcAft>
                      </a:pPr>
                      <a:endParaRPr lang="en-US" sz="1200" b="0" dirty="0">
                        <a:solidFill>
                          <a:schemeClr val="bg1"/>
                        </a:solidFill>
                        <a:effectLst/>
                        <a:latin typeface="Times New Roman" panose="02020603050405020304" pitchFamily="18" charset="0"/>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2">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algn="ctr">
                        <a:lnSpc>
                          <a:spcPct val="107000"/>
                        </a:lnSpc>
                        <a:spcBef>
                          <a:spcPts val="0"/>
                        </a:spcBef>
                        <a:spcAft>
                          <a:spcPts val="0"/>
                        </a:spcAft>
                      </a:pPr>
                      <a:r>
                        <a:rPr lang="en-US" sz="1200" b="0" dirty="0">
                          <a:solidFill>
                            <a:schemeClr val="bg1"/>
                          </a:solidFill>
                          <a:effectLst/>
                        </a:rPr>
                        <a:t>Placebo</a:t>
                      </a:r>
                      <a:r>
                        <a:rPr lang="en-US" sz="1200" b="0" dirty="0">
                          <a:solidFill>
                            <a:schemeClr val="bg1"/>
                          </a:solidFill>
                          <a:effectLst/>
                          <a:sym typeface="Wingdings" panose="05000000000000000000" pitchFamily="2" charset="2"/>
                        </a:rPr>
                        <a:t>,</a:t>
                      </a:r>
                      <a:br>
                        <a:rPr lang="en-US" sz="1200" b="0" dirty="0">
                          <a:solidFill>
                            <a:schemeClr val="bg1"/>
                          </a:solidFill>
                          <a:effectLst/>
                        </a:rPr>
                      </a:br>
                      <a:r>
                        <a:rPr lang="en-US" sz="1200" b="0" dirty="0">
                          <a:solidFill>
                            <a:schemeClr val="bg1"/>
                          </a:solidFill>
                          <a:effectLst/>
                        </a:rPr>
                        <a:t>N = 275</a:t>
                      </a:r>
                      <a:endParaRPr lang="en-US" sz="12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algn="ctr">
                        <a:lnSpc>
                          <a:spcPct val="107000"/>
                        </a:lnSpc>
                        <a:spcBef>
                          <a:spcPts val="0"/>
                        </a:spcBef>
                        <a:spcAft>
                          <a:spcPts val="0"/>
                        </a:spcAft>
                      </a:pPr>
                      <a:r>
                        <a:rPr lang="en-US" sz="1200" b="0" dirty="0" err="1">
                          <a:solidFill>
                            <a:schemeClr val="bg1"/>
                          </a:solidFill>
                          <a:effectLst/>
                        </a:rPr>
                        <a:t>Relugolix</a:t>
                      </a:r>
                      <a:r>
                        <a:rPr lang="en-US" sz="1200" b="0" dirty="0">
                          <a:solidFill>
                            <a:schemeClr val="bg1"/>
                          </a:solidFill>
                          <a:effectLst/>
                        </a:rPr>
                        <a:t> TC</a:t>
                      </a:r>
                      <a:br>
                        <a:rPr lang="en-US" sz="1200" b="0" dirty="0">
                          <a:solidFill>
                            <a:schemeClr val="bg1"/>
                          </a:solidFill>
                          <a:effectLst/>
                        </a:rPr>
                      </a:br>
                      <a:r>
                        <a:rPr lang="en-US" sz="1200" b="0" dirty="0">
                          <a:solidFill>
                            <a:schemeClr val="bg1"/>
                          </a:solidFill>
                          <a:effectLst/>
                        </a:rPr>
                        <a:t>N = 277</a:t>
                      </a:r>
                      <a:endParaRPr lang="en-US" sz="12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A7125"/>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Open Sans"/>
                          <a:ea typeface="Helvetica Neue Medium"/>
                          <a:cs typeface="Open Sans"/>
                        </a:defRPr>
                      </a:lvl1pPr>
                      <a:lvl2pPr marL="457200" algn="l" defTabSz="914400" rtl="0" eaLnBrk="1" latinLnBrk="0" hangingPunct="1">
                        <a:defRPr sz="1800" kern="1200">
                          <a:solidFill>
                            <a:schemeClr val="dk1"/>
                          </a:solidFill>
                          <a:latin typeface="Open Sans"/>
                          <a:ea typeface="Helvetica Neue Medium"/>
                          <a:cs typeface="Open Sans"/>
                        </a:defRPr>
                      </a:lvl2pPr>
                      <a:lvl3pPr marL="914400" algn="l" defTabSz="914400" rtl="0" eaLnBrk="1" latinLnBrk="0" hangingPunct="1">
                        <a:defRPr sz="1800" kern="1200">
                          <a:solidFill>
                            <a:schemeClr val="dk1"/>
                          </a:solidFill>
                          <a:latin typeface="Open Sans"/>
                          <a:ea typeface="Helvetica Neue Medium"/>
                          <a:cs typeface="Open Sans"/>
                        </a:defRPr>
                      </a:lvl3pPr>
                      <a:lvl4pPr marL="1371600" algn="l" defTabSz="914400" rtl="0" eaLnBrk="1" latinLnBrk="0" hangingPunct="1">
                        <a:defRPr sz="1800" kern="1200">
                          <a:solidFill>
                            <a:schemeClr val="dk1"/>
                          </a:solidFill>
                          <a:latin typeface="Open Sans"/>
                          <a:ea typeface="Helvetica Neue Medium"/>
                          <a:cs typeface="Open Sans"/>
                        </a:defRPr>
                      </a:lvl4pPr>
                      <a:lvl5pPr marL="1828800" algn="l" defTabSz="914400" rtl="0" eaLnBrk="1" latinLnBrk="0" hangingPunct="1">
                        <a:defRPr sz="1800" kern="1200">
                          <a:solidFill>
                            <a:schemeClr val="dk1"/>
                          </a:solidFill>
                          <a:latin typeface="Open Sans"/>
                          <a:ea typeface="Helvetica Neue Medium"/>
                          <a:cs typeface="Open Sans"/>
                        </a:defRPr>
                      </a:lvl5pPr>
                      <a:lvl6pPr marL="2286000" algn="l" defTabSz="914400" rtl="0" eaLnBrk="1" latinLnBrk="0" hangingPunct="1">
                        <a:defRPr sz="1800" kern="1200">
                          <a:solidFill>
                            <a:schemeClr val="dk1"/>
                          </a:solidFill>
                          <a:latin typeface="Open Sans"/>
                          <a:ea typeface="Helvetica Neue Medium"/>
                          <a:cs typeface="Open Sans"/>
                        </a:defRPr>
                      </a:lvl6pPr>
                      <a:lvl7pPr marL="2743200" algn="l" defTabSz="914400" rtl="0" eaLnBrk="1" latinLnBrk="0" hangingPunct="1">
                        <a:defRPr sz="1800" kern="1200">
                          <a:solidFill>
                            <a:schemeClr val="dk1"/>
                          </a:solidFill>
                          <a:latin typeface="Open Sans"/>
                          <a:ea typeface="Helvetica Neue Medium"/>
                          <a:cs typeface="Open Sans"/>
                        </a:defRPr>
                      </a:lvl7pPr>
                      <a:lvl8pPr marL="3200400" algn="l" defTabSz="914400" rtl="0" eaLnBrk="1" latinLnBrk="0" hangingPunct="1">
                        <a:defRPr sz="1800" kern="1200">
                          <a:solidFill>
                            <a:schemeClr val="dk1"/>
                          </a:solidFill>
                          <a:latin typeface="Open Sans"/>
                          <a:ea typeface="Helvetica Neue Medium"/>
                          <a:cs typeface="Open Sans"/>
                        </a:defRPr>
                      </a:lvl8pPr>
                      <a:lvl9pPr marL="3657600" algn="l" defTabSz="914400" rtl="0" eaLnBrk="1" latinLnBrk="0" hangingPunct="1">
                        <a:defRPr sz="1800" kern="1200">
                          <a:solidFill>
                            <a:schemeClr val="dk1"/>
                          </a:solidFill>
                          <a:latin typeface="Open Sans"/>
                          <a:ea typeface="Helvetica Neue Medium"/>
                          <a:cs typeface="Open Sans"/>
                        </a:defRPr>
                      </a:lvl9pPr>
                    </a:lstStyle>
                    <a:p>
                      <a:pPr marL="0" marR="0" algn="ctr">
                        <a:lnSpc>
                          <a:spcPct val="107000"/>
                        </a:lnSpc>
                        <a:spcBef>
                          <a:spcPts val="0"/>
                        </a:spcBef>
                        <a:spcAft>
                          <a:spcPts val="0"/>
                        </a:spcAft>
                      </a:pPr>
                      <a:r>
                        <a:rPr lang="en-US" sz="1200" b="0" dirty="0" err="1">
                          <a:solidFill>
                            <a:schemeClr val="bg1"/>
                          </a:solidFill>
                          <a:effectLst/>
                        </a:rPr>
                        <a:t>Relugolix</a:t>
                      </a:r>
                      <a:r>
                        <a:rPr lang="en-US" sz="1200" b="0" dirty="0">
                          <a:solidFill>
                            <a:schemeClr val="bg1"/>
                          </a:solidFill>
                          <a:effectLst/>
                        </a:rPr>
                        <a:t> TC </a:t>
                      </a:r>
                      <a:r>
                        <a:rPr lang="en-US" sz="1200" b="0" dirty="0" err="1">
                          <a:solidFill>
                            <a:schemeClr val="bg1"/>
                          </a:solidFill>
                          <a:effectLst/>
                        </a:rPr>
                        <a:t>décalé</a:t>
                      </a:r>
                      <a:r>
                        <a:rPr lang="en-US" sz="1200" b="0" dirty="0">
                          <a:solidFill>
                            <a:schemeClr val="bg1"/>
                          </a:solidFill>
                          <a:effectLst/>
                        </a:rPr>
                        <a:t>,</a:t>
                      </a:r>
                      <a:br>
                        <a:rPr lang="en-US" sz="1200" b="0" dirty="0">
                          <a:solidFill>
                            <a:schemeClr val="bg1"/>
                          </a:solidFill>
                          <a:effectLst/>
                        </a:rPr>
                      </a:br>
                      <a:r>
                        <a:rPr lang="en-US" sz="1200" b="0" dirty="0">
                          <a:solidFill>
                            <a:schemeClr val="bg1"/>
                          </a:solidFill>
                          <a:effectLst/>
                        </a:rPr>
                        <a:t>N = 247</a:t>
                      </a:r>
                      <a:endParaRPr lang="en-US" sz="12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778B"/>
                    </a:solidFill>
                  </a:tcPr>
                </a:tc>
                <a:tc hMerge="1">
                  <a:txBody>
                    <a:bodyPr/>
                    <a:lstStyle/>
                    <a:p>
                      <a:endParaRPr lang="en-GB"/>
                    </a:p>
                  </a:txBody>
                  <a:tcPr/>
                </a:tc>
                <a:extLst>
                  <a:ext uri="{0D108BD9-81ED-4DB2-BD59-A6C34878D82A}">
                    <a16:rowId xmlns:a16="http://schemas.microsoft.com/office/drawing/2014/main" val="2841887634"/>
                  </a:ext>
                </a:extLst>
              </a:tr>
              <a:tr h="27000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r>
                        <a:rPr lang="en-US" sz="1200" b="1" dirty="0">
                          <a:solidFill>
                            <a:schemeClr val="tx1"/>
                          </a:solidFill>
                        </a:rPr>
                        <a:t>Tous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249</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(90.5%)</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258</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(93.1%)</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224</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(90.7%)</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3092760563"/>
                  </a:ext>
                </a:extLst>
              </a:tr>
              <a:tr h="27000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r>
                        <a:rPr lang="en-US" sz="1200" b="1" dirty="0" err="1">
                          <a:solidFill>
                            <a:schemeClr val="tx1"/>
                          </a:solidFill>
                        </a:rPr>
                        <a:t>Conduisant</a:t>
                      </a:r>
                      <a:r>
                        <a:rPr lang="en-US" sz="1200" b="1" dirty="0">
                          <a:solidFill>
                            <a:schemeClr val="tx1"/>
                          </a:solidFill>
                        </a:rPr>
                        <a:t> à </a:t>
                      </a:r>
                      <a:r>
                        <a:rPr lang="en-US" sz="1200" b="1" dirty="0" err="1">
                          <a:solidFill>
                            <a:schemeClr val="tx1"/>
                          </a:solidFill>
                        </a:rPr>
                        <a:t>l’arrêt</a:t>
                      </a:r>
                      <a:endParaRPr lang="en-US" sz="1200" b="1" dirty="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23</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(8.4%)</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19</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(6.9%)</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23</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(9.3%)</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1533276063"/>
                  </a:ext>
                </a:extLst>
              </a:tr>
              <a:tr h="27000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r>
                        <a:rPr lang="en-US" sz="1200" b="1" dirty="0" err="1">
                          <a:solidFill>
                            <a:schemeClr val="tx1"/>
                          </a:solidFill>
                        </a:rPr>
                        <a:t>Lié</a:t>
                      </a:r>
                      <a:r>
                        <a:rPr lang="en-US" sz="1200" b="1" dirty="0">
                          <a:solidFill>
                            <a:schemeClr val="tx1"/>
                          </a:solidFill>
                        </a:rPr>
                        <a:t> au </a:t>
                      </a:r>
                      <a:r>
                        <a:rPr lang="en-US" sz="1200" b="1" dirty="0" err="1">
                          <a:solidFill>
                            <a:schemeClr val="tx1"/>
                          </a:solidFill>
                        </a:rPr>
                        <a:t>médicament</a:t>
                      </a:r>
                      <a:r>
                        <a:rPr lang="en-US" sz="1200" b="1" dirty="0">
                          <a:solidFill>
                            <a:schemeClr val="tx1"/>
                          </a:solidFill>
                        </a:rPr>
                        <a:t> à </a:t>
                      </a:r>
                      <a:r>
                        <a:rPr lang="en-US" sz="1200" b="1" dirty="0" err="1">
                          <a:solidFill>
                            <a:schemeClr val="tx1"/>
                          </a:solidFill>
                        </a:rPr>
                        <a:t>l’étude</a:t>
                      </a:r>
                      <a:endParaRPr lang="en-US" sz="1200" b="1" dirty="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177</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(64.4%)</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172</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(62.1%)</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175</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(70.9%)</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389931366"/>
                  </a:ext>
                </a:extLst>
              </a:tr>
              <a:tr h="27000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r>
                        <a:rPr lang="en-US" sz="1200" b="1" dirty="0">
                          <a:solidFill>
                            <a:schemeClr val="tx1"/>
                          </a:solidFill>
                        </a:rPr>
                        <a:t>Grade 3 </a:t>
                      </a:r>
                      <a:r>
                        <a:rPr lang="en-US" sz="1200" b="1" dirty="0" err="1">
                          <a:solidFill>
                            <a:schemeClr val="tx1"/>
                          </a:solidFill>
                        </a:rPr>
                        <a:t>ou</a:t>
                      </a:r>
                      <a:r>
                        <a:rPr lang="en-US" sz="1200" b="1" dirty="0">
                          <a:solidFill>
                            <a:schemeClr val="tx1"/>
                          </a:solidFill>
                        </a:rPr>
                        <a:t> plus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42</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(15.3%)</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30</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(10.8%)</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34</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(13.8%)</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3490359451"/>
                  </a:ext>
                </a:extLst>
              </a:tr>
              <a:tr h="27000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r>
                        <a:rPr lang="en-US" sz="1200" b="1" dirty="0" err="1">
                          <a:solidFill>
                            <a:schemeClr val="tx1"/>
                          </a:solidFill>
                        </a:rPr>
                        <a:t>Sévère</a:t>
                      </a:r>
                      <a:endParaRPr lang="en-US" sz="1200" b="1" dirty="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20</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(7.3%)</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11</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(4.0%)</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20</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(8.1%)</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2726865631"/>
                  </a:ext>
                </a:extLst>
              </a:tr>
              <a:tr h="43434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r>
                        <a:rPr lang="en-US" sz="1200" b="1" dirty="0" err="1">
                          <a:solidFill>
                            <a:schemeClr val="tx1"/>
                          </a:solidFill>
                        </a:rPr>
                        <a:t>Sévère</a:t>
                      </a:r>
                      <a:r>
                        <a:rPr lang="en-US" sz="1200" b="1" dirty="0">
                          <a:solidFill>
                            <a:schemeClr val="tx1"/>
                          </a:solidFill>
                        </a:rPr>
                        <a:t> et </a:t>
                      </a:r>
                      <a:r>
                        <a:rPr lang="en-US" sz="1200" b="1" dirty="0" err="1">
                          <a:solidFill>
                            <a:schemeClr val="tx1"/>
                          </a:solidFill>
                        </a:rPr>
                        <a:t>lié</a:t>
                      </a:r>
                      <a:r>
                        <a:rPr lang="en-US" sz="1200" b="1" dirty="0">
                          <a:solidFill>
                            <a:schemeClr val="tx1"/>
                          </a:solidFill>
                        </a:rPr>
                        <a:t> au medicament à </a:t>
                      </a:r>
                      <a:r>
                        <a:rPr lang="en-US" sz="1200" b="1" dirty="0" err="1">
                          <a:solidFill>
                            <a:schemeClr val="tx1"/>
                          </a:solidFill>
                        </a:rPr>
                        <a:t>l’étude</a:t>
                      </a:r>
                      <a:endParaRPr lang="en-US" sz="1200" b="1" dirty="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(1.5%)</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(0.4%)</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a:t>
                      </a: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(0.8%)</a:t>
                      </a: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1164665290"/>
                  </a:ext>
                </a:extLst>
              </a:tr>
              <a:tr h="434340">
                <a:tc>
                  <a:txBody>
                    <a:bodyPr/>
                    <a:lstStyle/>
                    <a:p>
                      <a:r>
                        <a:rPr lang="en-GB" sz="1200" b="1" dirty="0" err="1">
                          <a:solidFill>
                            <a:schemeClr val="tx1"/>
                          </a:solidFill>
                        </a:rPr>
                        <a:t>Evénements</a:t>
                      </a:r>
                      <a:r>
                        <a:rPr lang="en-GB" sz="1200" b="1" dirty="0">
                          <a:solidFill>
                            <a:schemeClr val="tx1"/>
                          </a:solidFill>
                        </a:rPr>
                        <a:t> </a:t>
                      </a:r>
                      <a:r>
                        <a:rPr lang="en-GB" sz="1200" b="1" dirty="0" err="1">
                          <a:solidFill>
                            <a:schemeClr val="tx1"/>
                          </a:solidFill>
                        </a:rPr>
                        <a:t>indésirables</a:t>
                      </a:r>
                      <a:r>
                        <a:rPr lang="en-GB" sz="1200" b="1" dirty="0">
                          <a:solidFill>
                            <a:schemeClr val="tx1"/>
                          </a:solidFill>
                        </a:rPr>
                        <a:t> les plus </a:t>
                      </a:r>
                      <a:r>
                        <a:rPr lang="en-GB" sz="1200" b="1" dirty="0" err="1">
                          <a:solidFill>
                            <a:schemeClr val="tx1"/>
                          </a:solidFill>
                        </a:rPr>
                        <a:t>fréquemment</a:t>
                      </a:r>
                      <a:r>
                        <a:rPr lang="en-GB" sz="1200" b="1" dirty="0">
                          <a:solidFill>
                            <a:schemeClr val="tx1"/>
                          </a:solidFill>
                        </a:rPr>
                        <a:t> </a:t>
                      </a:r>
                      <a:r>
                        <a:rPr lang="en-GB" sz="1200" b="1" dirty="0" err="1">
                          <a:solidFill>
                            <a:schemeClr val="tx1"/>
                          </a:solidFill>
                        </a:rPr>
                        <a:t>reportés</a:t>
                      </a:r>
                      <a:endParaRPr lang="en-US" sz="1200" b="1" dirty="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endParaRPr lang="en-US" sz="1200" dirty="0">
                        <a:solidFill>
                          <a:schemeClr val="tx1"/>
                        </a:solidFill>
                      </a:endParaRP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200" dirty="0">
                        <a:solidFill>
                          <a:schemeClr val="tx1"/>
                        </a:solidFill>
                      </a:endParaRP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algn="ctr"/>
                      <a:endParaRPr lang="en-US" sz="1200" dirty="0">
                        <a:solidFill>
                          <a:schemeClr val="tx1"/>
                        </a:solidFill>
                      </a:endParaRPr>
                    </a:p>
                  </a:txBody>
                  <a:tcPr marL="27000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marL="0" marR="13500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106430720"/>
                  </a:ext>
                </a:extLst>
              </a:tr>
              <a:tr h="27000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marL="182563" indent="0"/>
                      <a:r>
                        <a:rPr lang="en-US" sz="1200" b="0" dirty="0" err="1">
                          <a:solidFill>
                            <a:schemeClr val="tx1"/>
                          </a:solidFill>
                        </a:rPr>
                        <a:t>Céphalées</a:t>
                      </a:r>
                      <a:endParaRPr lang="en-US" sz="1200" b="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121</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(44.0%)</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146</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(52.7%)</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119</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(48.2%)</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3581839948"/>
                  </a:ext>
                </a:extLst>
              </a:tr>
              <a:tr h="27000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marL="182563" indent="0"/>
                      <a:r>
                        <a:rPr lang="en-US" sz="1200" b="0" dirty="0" err="1">
                          <a:solidFill>
                            <a:schemeClr val="tx1"/>
                          </a:solidFill>
                        </a:rPr>
                        <a:t>Rhinopharyngite</a:t>
                      </a:r>
                      <a:endParaRPr lang="en-US" sz="1200" b="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46</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(16.7%)</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63</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(22.7%)</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30</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(12.1%)</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207702382"/>
                  </a:ext>
                </a:extLst>
              </a:tr>
              <a:tr h="270000">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marL="182563" indent="0"/>
                      <a:r>
                        <a:rPr lang="en-US" sz="1200" b="0" dirty="0" err="1">
                          <a:solidFill>
                            <a:schemeClr val="tx1"/>
                          </a:solidFill>
                        </a:rPr>
                        <a:t>Bouffées</a:t>
                      </a:r>
                      <a:r>
                        <a:rPr lang="en-US" sz="1200" b="0" dirty="0">
                          <a:solidFill>
                            <a:schemeClr val="tx1"/>
                          </a:solidFill>
                        </a:rPr>
                        <a:t> de </a:t>
                      </a:r>
                      <a:r>
                        <a:rPr lang="en-US" sz="1200" b="0" dirty="0" err="1">
                          <a:solidFill>
                            <a:schemeClr val="tx1"/>
                          </a:solidFill>
                        </a:rPr>
                        <a:t>chaleur</a:t>
                      </a:r>
                      <a:endParaRPr lang="en-US" sz="1200" b="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40</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(14.5%)</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41</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(14.8%)</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106</a:t>
                      </a:r>
                    </a:p>
                  </a:txBody>
                  <a:tcPr marL="270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tc>
                  <a:txBody>
                    <a:bodyPr/>
                    <a:lstStyle>
                      <a:lvl1pPr marL="0" algn="l" defTabSz="914400" rtl="0" eaLnBrk="1" latinLnBrk="0" hangingPunct="1">
                        <a:defRPr sz="1800" kern="1200">
                          <a:solidFill>
                            <a:schemeClr val="tx1"/>
                          </a:solidFill>
                          <a:latin typeface="Open Sans"/>
                          <a:ea typeface="Helvetica Neue Medium"/>
                          <a:cs typeface="Open Sans"/>
                        </a:defRPr>
                      </a:lvl1pPr>
                      <a:lvl2pPr marL="457200" algn="l" defTabSz="914400" rtl="0" eaLnBrk="1" latinLnBrk="0" hangingPunct="1">
                        <a:defRPr sz="1800" kern="1200">
                          <a:solidFill>
                            <a:schemeClr val="tx1"/>
                          </a:solidFill>
                          <a:latin typeface="Open Sans"/>
                          <a:ea typeface="Helvetica Neue Medium"/>
                          <a:cs typeface="Open Sans"/>
                        </a:defRPr>
                      </a:lvl2pPr>
                      <a:lvl3pPr marL="914400" algn="l" defTabSz="914400" rtl="0" eaLnBrk="1" latinLnBrk="0" hangingPunct="1">
                        <a:defRPr sz="1800" kern="1200">
                          <a:solidFill>
                            <a:schemeClr val="tx1"/>
                          </a:solidFill>
                          <a:latin typeface="Open Sans"/>
                          <a:ea typeface="Helvetica Neue Medium"/>
                          <a:cs typeface="Open Sans"/>
                        </a:defRPr>
                      </a:lvl3pPr>
                      <a:lvl4pPr marL="1371600" algn="l" defTabSz="914400" rtl="0" eaLnBrk="1" latinLnBrk="0" hangingPunct="1">
                        <a:defRPr sz="1800" kern="1200">
                          <a:solidFill>
                            <a:schemeClr val="tx1"/>
                          </a:solidFill>
                          <a:latin typeface="Open Sans"/>
                          <a:ea typeface="Helvetica Neue Medium"/>
                          <a:cs typeface="Open Sans"/>
                        </a:defRPr>
                      </a:lvl4pPr>
                      <a:lvl5pPr marL="1828800" algn="l" defTabSz="914400" rtl="0" eaLnBrk="1" latinLnBrk="0" hangingPunct="1">
                        <a:defRPr sz="1800" kern="1200">
                          <a:solidFill>
                            <a:schemeClr val="tx1"/>
                          </a:solidFill>
                          <a:latin typeface="Open Sans"/>
                          <a:ea typeface="Helvetica Neue Medium"/>
                          <a:cs typeface="Open Sans"/>
                        </a:defRPr>
                      </a:lvl5pPr>
                      <a:lvl6pPr marL="2286000" algn="l" defTabSz="914400" rtl="0" eaLnBrk="1" latinLnBrk="0" hangingPunct="1">
                        <a:defRPr sz="1800" kern="1200">
                          <a:solidFill>
                            <a:schemeClr val="tx1"/>
                          </a:solidFill>
                          <a:latin typeface="Open Sans"/>
                          <a:ea typeface="Helvetica Neue Medium"/>
                          <a:cs typeface="Open Sans"/>
                        </a:defRPr>
                      </a:lvl6pPr>
                      <a:lvl7pPr marL="2743200" algn="l" defTabSz="914400" rtl="0" eaLnBrk="1" latinLnBrk="0" hangingPunct="1">
                        <a:defRPr sz="1800" kern="1200">
                          <a:solidFill>
                            <a:schemeClr val="tx1"/>
                          </a:solidFill>
                          <a:latin typeface="Open Sans"/>
                          <a:ea typeface="Helvetica Neue Medium"/>
                          <a:cs typeface="Open Sans"/>
                        </a:defRPr>
                      </a:lvl7pPr>
                      <a:lvl8pPr marL="3200400" algn="l" defTabSz="914400" rtl="0" eaLnBrk="1" latinLnBrk="0" hangingPunct="1">
                        <a:defRPr sz="1800" kern="1200">
                          <a:solidFill>
                            <a:schemeClr val="tx1"/>
                          </a:solidFill>
                          <a:latin typeface="Open Sans"/>
                          <a:ea typeface="Helvetica Neue Medium"/>
                          <a:cs typeface="Open Sans"/>
                        </a:defRPr>
                      </a:lvl8pPr>
                      <a:lvl9pPr marL="3657600" algn="l" defTabSz="914400" rtl="0" eaLnBrk="1" latinLnBrk="0" hangingPunct="1">
                        <a:defRPr sz="1800" kern="1200">
                          <a:solidFill>
                            <a:schemeClr val="tx1"/>
                          </a:solidFill>
                          <a:latin typeface="Open Sans"/>
                          <a:ea typeface="Helvetica Neue Medium"/>
                          <a:cs typeface="Open Sans"/>
                        </a:defRPr>
                      </a:lvl9pPr>
                    </a:lstStyle>
                    <a:p>
                      <a:pPr algn="ctr"/>
                      <a:r>
                        <a:rPr lang="en-US" sz="1200" dirty="0">
                          <a:solidFill>
                            <a:schemeClr val="tx1"/>
                          </a:solidFill>
                        </a:rPr>
                        <a:t>(42.9%)</a:t>
                      </a:r>
                    </a:p>
                  </a:txBody>
                  <a:tcPr marL="0" marR="27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778B">
                        <a:alpha val="10000"/>
                      </a:srgbClr>
                    </a:solidFill>
                  </a:tcPr>
                </a:tc>
                <a:extLst>
                  <a:ext uri="{0D108BD9-81ED-4DB2-BD59-A6C34878D82A}">
                    <a16:rowId xmlns:a16="http://schemas.microsoft.com/office/drawing/2014/main" val="1771197728"/>
                  </a:ext>
                </a:extLst>
              </a:tr>
            </a:tbl>
          </a:graphicData>
        </a:graphic>
      </p:graphicFrame>
      <p:sp>
        <p:nvSpPr>
          <p:cNvPr id="8" name="Rectangle: Rounded Corners 7">
            <a:extLst>
              <a:ext uri="{FF2B5EF4-FFF2-40B4-BE49-F238E27FC236}">
                <a16:creationId xmlns:a16="http://schemas.microsoft.com/office/drawing/2014/main" id="{5A7469C0-3976-9C3E-32F8-D581BBB84EE7}"/>
              </a:ext>
            </a:extLst>
          </p:cNvPr>
          <p:cNvSpPr/>
          <p:nvPr/>
        </p:nvSpPr>
        <p:spPr>
          <a:xfrm>
            <a:off x="1585983" y="3637610"/>
            <a:ext cx="6757827" cy="835557"/>
          </a:xfrm>
          <a:prstGeom prst="roundRect">
            <a:avLst>
              <a:gd name="adj" fmla="val 24972"/>
            </a:avLst>
          </a:prstGeom>
          <a:solidFill>
            <a:schemeClr val="accent5">
              <a:lumMod val="20000"/>
              <a:lumOff val="80000"/>
            </a:schemeClr>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wrap="square" lIns="108000" tIns="81000" rIns="108000" bIns="81000" rtlCol="0" anchor="ctr">
            <a:spAutoFit/>
          </a:bodyPr>
          <a:lstStyle/>
          <a:p>
            <a:pPr algn="ctr"/>
            <a:r>
              <a:rPr lang="fr-FR" dirty="0">
                <a:solidFill>
                  <a:srgbClr val="575656">
                    <a:lumMod val="75000"/>
                  </a:srgbClr>
                </a:solidFill>
                <a:latin typeface="Trebuchet MS" panose="020B0603020202020204" pitchFamily="34" charset="0"/>
                <a:ea typeface="Verdana" panose="020B0604030504040204" pitchFamily="34" charset="0"/>
              </a:rPr>
              <a:t>L'incidence des événements indésirables cumulatifs avec </a:t>
            </a:r>
            <a:r>
              <a:rPr lang="fr-FR" dirty="0" err="1">
                <a:solidFill>
                  <a:srgbClr val="575656">
                    <a:lumMod val="75000"/>
                  </a:srgbClr>
                </a:solidFill>
                <a:latin typeface="Trebuchet MS" panose="020B0603020202020204" pitchFamily="34" charset="0"/>
                <a:ea typeface="Verdana" panose="020B0604030504040204" pitchFamily="34" charset="0"/>
              </a:rPr>
              <a:t>Rélugolix</a:t>
            </a:r>
            <a:r>
              <a:rPr lang="fr-FR" dirty="0">
                <a:solidFill>
                  <a:srgbClr val="575656">
                    <a:lumMod val="75000"/>
                  </a:srgbClr>
                </a:solidFill>
                <a:latin typeface="Trebuchet MS" panose="020B0603020202020204" pitchFamily="34" charset="0"/>
                <a:ea typeface="Verdana" panose="020B0604030504040204" pitchFamily="34" charset="0"/>
              </a:rPr>
              <a:t> TC était similaire à celle observée avec le placebo</a:t>
            </a:r>
            <a:endParaRPr lang="en-GB" dirty="0">
              <a:solidFill>
                <a:srgbClr val="575656">
                  <a:lumMod val="75000"/>
                </a:srgbClr>
              </a:solidFill>
              <a:latin typeface="Trebuchet MS" panose="020B0603020202020204" pitchFamily="34" charset="0"/>
              <a:ea typeface="Verdana" panose="020B0604030504040204" pitchFamily="34" charset="0"/>
            </a:endParaRPr>
          </a:p>
        </p:txBody>
      </p:sp>
      <p:sp>
        <p:nvSpPr>
          <p:cNvPr id="3" name="Teardrop 4">
            <a:extLst>
              <a:ext uri="{FF2B5EF4-FFF2-40B4-BE49-F238E27FC236}">
                <a16:creationId xmlns:a16="http://schemas.microsoft.com/office/drawing/2014/main" id="{C593DE97-A4A2-BAC0-C409-017D103B5BEA}"/>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Tree>
    <p:extLst>
      <p:ext uri="{BB962C8B-B14F-4D97-AF65-F5344CB8AC3E}">
        <p14:creationId xmlns:p14="http://schemas.microsoft.com/office/powerpoint/2010/main" val="358244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0A31F-4B57-EBB2-D19D-09BC86534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8690BC-369E-EB46-8CF1-DA0F8B548EE1}"/>
              </a:ext>
            </a:extLst>
          </p:cNvPr>
          <p:cNvSpPr>
            <a:spLocks noGrp="1"/>
          </p:cNvSpPr>
          <p:nvPr>
            <p:ph type="title"/>
          </p:nvPr>
        </p:nvSpPr>
        <p:spPr/>
        <p:txBody>
          <a:bodyPr/>
          <a:lstStyle/>
          <a:p>
            <a:r>
              <a:rPr lang="fr-FR" dirty="0"/>
              <a:t>Evénements indésirables : données du RCP</a:t>
            </a:r>
          </a:p>
        </p:txBody>
      </p:sp>
      <p:sp>
        <p:nvSpPr>
          <p:cNvPr id="3" name="Espace réservé du texte 2">
            <a:extLst>
              <a:ext uri="{FF2B5EF4-FFF2-40B4-BE49-F238E27FC236}">
                <a16:creationId xmlns:a16="http://schemas.microsoft.com/office/drawing/2014/main" id="{62F107F7-6F75-8C02-4247-F685B6738366}"/>
              </a:ext>
            </a:extLst>
          </p:cNvPr>
          <p:cNvSpPr>
            <a:spLocks noGrp="1"/>
          </p:cNvSpPr>
          <p:nvPr>
            <p:ph type="body" sz="quarter" idx="12"/>
          </p:nvPr>
        </p:nvSpPr>
        <p:spPr>
          <a:xfrm>
            <a:off x="6743700" y="2060575"/>
            <a:ext cx="1681169" cy="913070"/>
          </a:xfrm>
        </p:spPr>
        <p:txBody>
          <a:bodyPr/>
          <a:lstStyle/>
          <a:p>
            <a:endParaRPr lang="fr-FR" dirty="0"/>
          </a:p>
        </p:txBody>
      </p:sp>
      <p:pic>
        <p:nvPicPr>
          <p:cNvPr id="8" name="Image 7">
            <a:extLst>
              <a:ext uri="{FF2B5EF4-FFF2-40B4-BE49-F238E27FC236}">
                <a16:creationId xmlns:a16="http://schemas.microsoft.com/office/drawing/2014/main" id="{EC21C0CD-8E6B-449D-69F0-E8634C69E835}"/>
              </a:ext>
            </a:extLst>
          </p:cNvPr>
          <p:cNvPicPr>
            <a:picLocks noChangeAspect="1"/>
          </p:cNvPicPr>
          <p:nvPr/>
        </p:nvPicPr>
        <p:blipFill>
          <a:blip r:embed="rId2"/>
          <a:stretch>
            <a:fillRect/>
          </a:stretch>
        </p:blipFill>
        <p:spPr>
          <a:xfrm>
            <a:off x="28576" y="1791902"/>
            <a:ext cx="4796120" cy="1631123"/>
          </a:xfrm>
          <a:prstGeom prst="rect">
            <a:avLst/>
          </a:prstGeom>
        </p:spPr>
      </p:pic>
      <p:pic>
        <p:nvPicPr>
          <p:cNvPr id="10" name="Image 9">
            <a:extLst>
              <a:ext uri="{FF2B5EF4-FFF2-40B4-BE49-F238E27FC236}">
                <a16:creationId xmlns:a16="http://schemas.microsoft.com/office/drawing/2014/main" id="{B79318BB-F289-73BE-D69C-A79D6DC0E2AC}"/>
              </a:ext>
            </a:extLst>
          </p:cNvPr>
          <p:cNvPicPr>
            <a:picLocks noChangeAspect="1"/>
          </p:cNvPicPr>
          <p:nvPr/>
        </p:nvPicPr>
        <p:blipFill>
          <a:blip r:embed="rId3"/>
          <a:stretch>
            <a:fillRect/>
          </a:stretch>
        </p:blipFill>
        <p:spPr>
          <a:xfrm>
            <a:off x="4838983" y="1739188"/>
            <a:ext cx="4214345" cy="4090112"/>
          </a:xfrm>
          <a:prstGeom prst="rect">
            <a:avLst/>
          </a:prstGeom>
        </p:spPr>
      </p:pic>
      <p:pic>
        <p:nvPicPr>
          <p:cNvPr id="12" name="Image 11">
            <a:extLst>
              <a:ext uri="{FF2B5EF4-FFF2-40B4-BE49-F238E27FC236}">
                <a16:creationId xmlns:a16="http://schemas.microsoft.com/office/drawing/2014/main" id="{A5404DDB-A527-FDD3-CF8A-02FDB8C4D72A}"/>
              </a:ext>
            </a:extLst>
          </p:cNvPr>
          <p:cNvPicPr>
            <a:picLocks noChangeAspect="1"/>
          </p:cNvPicPr>
          <p:nvPr/>
        </p:nvPicPr>
        <p:blipFill>
          <a:blip r:embed="rId4"/>
          <a:stretch>
            <a:fillRect/>
          </a:stretch>
        </p:blipFill>
        <p:spPr>
          <a:xfrm>
            <a:off x="28575" y="3554016"/>
            <a:ext cx="4529538" cy="839390"/>
          </a:xfrm>
          <a:prstGeom prst="rect">
            <a:avLst/>
          </a:prstGeom>
        </p:spPr>
      </p:pic>
      <p:sp>
        <p:nvSpPr>
          <p:cNvPr id="13" name="Espace réservé du texte 2">
            <a:extLst>
              <a:ext uri="{FF2B5EF4-FFF2-40B4-BE49-F238E27FC236}">
                <a16:creationId xmlns:a16="http://schemas.microsoft.com/office/drawing/2014/main" id="{14B839DE-55AE-F731-2E48-D892039D285E}"/>
              </a:ext>
            </a:extLst>
          </p:cNvPr>
          <p:cNvSpPr txBox="1">
            <a:spLocks/>
          </p:cNvSpPr>
          <p:nvPr/>
        </p:nvSpPr>
        <p:spPr>
          <a:xfrm>
            <a:off x="482204" y="4911487"/>
            <a:ext cx="3394738" cy="738664"/>
          </a:xfrm>
          <a:prstGeom prst="rect">
            <a:avLst/>
          </a:prstGeom>
          <a:ln>
            <a:solidFill>
              <a:schemeClr val="accent1"/>
            </a:solidFill>
          </a:ln>
        </p:spPr>
        <p:txBody>
          <a:bodyPr vert="horz" wrap="square" lIns="27000" tIns="0" rIns="27000" bIns="0" rtlCol="0">
            <a:spAutoFit/>
          </a:bodyPr>
          <a:lstStyle>
            <a:lvl1pPr marL="287986" indent="-287986" algn="l" defTabSz="685766" rtl="0" eaLnBrk="1" latinLnBrk="0" hangingPunct="1">
              <a:lnSpc>
                <a:spcPct val="100000"/>
              </a:lnSpc>
              <a:spcBef>
                <a:spcPts val="1600"/>
              </a:spcBef>
              <a:buFontTx/>
              <a:buBlip>
                <a:blip r:embed="rId5"/>
              </a:buBlip>
              <a:defRPr sz="1600" kern="1200">
                <a:solidFill>
                  <a:schemeClr val="accent1"/>
                </a:solidFill>
                <a:latin typeface="+mn-lt"/>
                <a:ea typeface="+mn-ea"/>
                <a:cs typeface="+mn-cs"/>
              </a:defRPr>
            </a:lvl1pPr>
            <a:lvl2pPr marL="287986" indent="0" algn="l" defTabSz="685766" rtl="0" eaLnBrk="1" latinLnBrk="0" hangingPunct="1">
              <a:lnSpc>
                <a:spcPct val="100000"/>
              </a:lnSpc>
              <a:spcBef>
                <a:spcPts val="0"/>
              </a:spcBef>
              <a:buFontTx/>
              <a:buNone/>
              <a:defRPr sz="1600" kern="1200">
                <a:solidFill>
                  <a:schemeClr val="tx2"/>
                </a:solidFill>
                <a:latin typeface="+mn-lt"/>
                <a:ea typeface="+mn-ea"/>
                <a:cs typeface="+mn-cs"/>
              </a:defRPr>
            </a:lvl2pPr>
            <a:lvl3pPr marL="431979" indent="-143992" algn="l" defTabSz="685766" rtl="0" eaLnBrk="1" latinLnBrk="0" hangingPunct="1">
              <a:lnSpc>
                <a:spcPct val="100000"/>
              </a:lnSpc>
              <a:spcBef>
                <a:spcPts val="533"/>
              </a:spcBef>
              <a:buFont typeface="Symbol" panose="05050102010706020507" pitchFamily="18" charset="2"/>
              <a:buChar char="·"/>
              <a:defRPr sz="1600" kern="1200">
                <a:solidFill>
                  <a:schemeClr val="tx2"/>
                </a:solidFill>
                <a:latin typeface="+mn-lt"/>
                <a:ea typeface="+mn-ea"/>
                <a:cs typeface="+mn-cs"/>
              </a:defRPr>
            </a:lvl3pPr>
            <a:lvl4pPr marL="575972" indent="-143992" algn="l" defTabSz="685766" rtl="0" eaLnBrk="1" latinLnBrk="0" hangingPunct="1">
              <a:lnSpc>
                <a:spcPct val="100000"/>
              </a:lnSpc>
              <a:spcBef>
                <a:spcPts val="0"/>
              </a:spcBef>
              <a:buFont typeface="Trebuchet MS" panose="020B0603020202020204" pitchFamily="34" charset="0"/>
              <a:buChar char="–"/>
              <a:defRPr sz="1333" kern="1200">
                <a:solidFill>
                  <a:schemeClr val="tx2"/>
                </a:solidFill>
                <a:latin typeface="+mn-lt"/>
                <a:ea typeface="+mn-ea"/>
                <a:cs typeface="+mn-cs"/>
              </a:defRPr>
            </a:lvl4pPr>
            <a:lvl5pPr marL="0" indent="0" algn="l" defTabSz="685766" rtl="0" eaLnBrk="1" latinLnBrk="0" hangingPunct="1">
              <a:lnSpc>
                <a:spcPct val="100000"/>
              </a:lnSpc>
              <a:spcBef>
                <a:spcPts val="0"/>
              </a:spcBef>
              <a:buFontTx/>
              <a:buNone/>
              <a:defRPr sz="1333" kern="1200">
                <a:solidFill>
                  <a:schemeClr val="tx2"/>
                </a:solidFill>
                <a:latin typeface="+mn-lt"/>
                <a:ea typeface="+mn-ea"/>
                <a:cs typeface="+mn-cs"/>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fr-FR" sz="1200" dirty="0"/>
              <a:t>Effets indésirables les plus fréquents:</a:t>
            </a:r>
          </a:p>
          <a:p>
            <a:pPr lvl="1"/>
            <a:r>
              <a:rPr lang="fr-FR" sz="1200" dirty="0"/>
              <a:t>-Céphalées (13,2%)</a:t>
            </a:r>
          </a:p>
          <a:p>
            <a:pPr lvl="1"/>
            <a:r>
              <a:rPr lang="fr-FR" sz="1200" dirty="0"/>
              <a:t>-Bouffées de chaleur (10,3%)</a:t>
            </a:r>
          </a:p>
          <a:p>
            <a:pPr lvl="1"/>
            <a:r>
              <a:rPr lang="fr-FR" sz="1200" dirty="0"/>
              <a:t>-Saignements utérins (5,8%)</a:t>
            </a:r>
          </a:p>
        </p:txBody>
      </p:sp>
    </p:spTree>
    <p:extLst>
      <p:ext uri="{BB962C8B-B14F-4D97-AF65-F5344CB8AC3E}">
        <p14:creationId xmlns:p14="http://schemas.microsoft.com/office/powerpoint/2010/main" val="172980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EA2461F9-368D-45AE-8411-37A2B11CD1A4}"/>
              </a:ext>
            </a:extLst>
          </p:cNvPr>
          <p:cNvSpPr/>
          <p:nvPr/>
        </p:nvSpPr>
        <p:spPr>
          <a:xfrm>
            <a:off x="1364308" y="2490444"/>
            <a:ext cx="1639640" cy="2186264"/>
          </a:xfrm>
          <a:prstGeom prst="rect">
            <a:avLst/>
          </a:prstGeom>
          <a:solidFill>
            <a:sysClr val="window" lastClr="FFFFFF">
              <a:lumMod val="9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eaLnBrk="1" fontAlgn="auto" hangingPunct="1">
              <a:spcBef>
                <a:spcPts val="0"/>
              </a:spcBef>
              <a:spcAft>
                <a:spcPts val="0"/>
              </a:spcAft>
              <a:defRPr/>
            </a:pPr>
            <a:endParaRPr lang="en-US" sz="825" kern="0">
              <a:solidFill>
                <a:prstClr val="white"/>
              </a:solidFill>
              <a:latin typeface="Open Sans"/>
              <a:cs typeface="Open Sans"/>
            </a:endParaRPr>
          </a:p>
        </p:txBody>
      </p:sp>
      <p:sp>
        <p:nvSpPr>
          <p:cNvPr id="5" name="Title 4">
            <a:extLst>
              <a:ext uri="{FF2B5EF4-FFF2-40B4-BE49-F238E27FC236}">
                <a16:creationId xmlns:a16="http://schemas.microsoft.com/office/drawing/2014/main" id="{E3D6C728-6AA2-460F-ADAA-CC161930D0B9}"/>
              </a:ext>
            </a:extLst>
          </p:cNvPr>
          <p:cNvSpPr>
            <a:spLocks noGrp="1"/>
          </p:cNvSpPr>
          <p:nvPr>
            <p:ph type="title"/>
          </p:nvPr>
        </p:nvSpPr>
        <p:spPr>
          <a:xfrm>
            <a:off x="449580" y="1124844"/>
            <a:ext cx="7974480" cy="424639"/>
          </a:xfrm>
        </p:spPr>
        <p:txBody>
          <a:bodyPr>
            <a:noAutofit/>
          </a:bodyPr>
          <a:lstStyle/>
          <a:p>
            <a:r>
              <a:rPr lang="fr-FR" dirty="0" err="1"/>
              <a:t>Relugolix</a:t>
            </a:r>
            <a:r>
              <a:rPr lang="fr-FR" dirty="0"/>
              <a:t> TC a permis le maintien de la densité minérale osseuse (DMO) au niveau du rachis lombaire</a:t>
            </a:r>
            <a:endParaRPr lang="en-GB" dirty="0"/>
          </a:p>
        </p:txBody>
      </p:sp>
      <p:sp>
        <p:nvSpPr>
          <p:cNvPr id="17" name="Espace réservé du texte 16">
            <a:extLst>
              <a:ext uri="{FF2B5EF4-FFF2-40B4-BE49-F238E27FC236}">
                <a16:creationId xmlns:a16="http://schemas.microsoft.com/office/drawing/2014/main" id="{DAA10A0A-06F3-FDA2-3F27-CFA6B299F0FA}"/>
              </a:ext>
            </a:extLst>
          </p:cNvPr>
          <p:cNvSpPr>
            <a:spLocks noGrp="1"/>
          </p:cNvSpPr>
          <p:nvPr>
            <p:ph type="body" sz="quarter" idx="13"/>
          </p:nvPr>
        </p:nvSpPr>
        <p:spPr/>
        <p:txBody>
          <a:bodyPr/>
          <a:lstStyle/>
          <a:p>
            <a:endParaRPr lang="fr-FR"/>
          </a:p>
        </p:txBody>
      </p:sp>
      <p:sp>
        <p:nvSpPr>
          <p:cNvPr id="31" name="Footer Placeholder 2">
            <a:extLst>
              <a:ext uri="{FF2B5EF4-FFF2-40B4-BE49-F238E27FC236}">
                <a16:creationId xmlns:a16="http://schemas.microsoft.com/office/drawing/2014/main" id="{A9415410-89B3-4CBA-9A0F-0CBA60D55A25}"/>
              </a:ext>
            </a:extLst>
          </p:cNvPr>
          <p:cNvSpPr txBox="1">
            <a:spLocks/>
          </p:cNvSpPr>
          <p:nvPr/>
        </p:nvSpPr>
        <p:spPr>
          <a:xfrm>
            <a:off x="345281" y="5501609"/>
            <a:ext cx="7803000" cy="321181"/>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en-US" sz="675" dirty="0">
                <a:solidFill>
                  <a:prstClr val="white">
                    <a:lumMod val="50000"/>
                  </a:prstClr>
                </a:solidFill>
                <a:latin typeface="+mj-lt"/>
              </a:rPr>
              <a:t>Giudice LC, et al. Lancet. 2022;399; </a:t>
            </a:r>
            <a:r>
              <a:rPr lang="en-GB" sz="675" dirty="0">
                <a:solidFill>
                  <a:prstClr val="white">
                    <a:lumMod val="50000"/>
                  </a:prstClr>
                </a:solidFill>
                <a:latin typeface="+mj-lt"/>
              </a:rPr>
              <a:t>Becker et al. </a:t>
            </a:r>
            <a:r>
              <a:rPr lang="pt-BR" sz="675" dirty="0">
                <a:solidFill>
                  <a:prstClr val="white">
                    <a:lumMod val="50000"/>
                  </a:prstClr>
                </a:solidFill>
                <a:latin typeface="+mj-lt"/>
              </a:rPr>
              <a:t>Hum Reprod. 2024 Mar 1;39(3):526-537</a:t>
            </a:r>
            <a:endParaRPr lang="en-US" sz="675" dirty="0">
              <a:solidFill>
                <a:prstClr val="white">
                  <a:lumMod val="50000"/>
                </a:prstClr>
              </a:solidFill>
              <a:latin typeface="+mj-lt"/>
            </a:endParaRPr>
          </a:p>
        </p:txBody>
      </p:sp>
      <p:graphicFrame>
        <p:nvGraphicFramePr>
          <p:cNvPr id="51" name="Chart 50">
            <a:extLst>
              <a:ext uri="{FF2B5EF4-FFF2-40B4-BE49-F238E27FC236}">
                <a16:creationId xmlns:a16="http://schemas.microsoft.com/office/drawing/2014/main" id="{9354508E-D05F-454E-899C-A54820C3ACAE}"/>
              </a:ext>
            </a:extLst>
          </p:cNvPr>
          <p:cNvGraphicFramePr/>
          <p:nvPr/>
        </p:nvGraphicFramePr>
        <p:xfrm>
          <a:off x="875620" y="2325279"/>
          <a:ext cx="8076520" cy="2808000"/>
        </p:xfrm>
        <a:graphic>
          <a:graphicData uri="http://schemas.openxmlformats.org/drawingml/2006/chart">
            <c:chart xmlns:c="http://schemas.openxmlformats.org/drawingml/2006/chart" xmlns:r="http://schemas.openxmlformats.org/officeDocument/2006/relationships" r:id="rId2"/>
          </a:graphicData>
        </a:graphic>
      </p:graphicFrame>
      <p:sp>
        <p:nvSpPr>
          <p:cNvPr id="52" name="TextBox 51">
            <a:extLst>
              <a:ext uri="{FF2B5EF4-FFF2-40B4-BE49-F238E27FC236}">
                <a16:creationId xmlns:a16="http://schemas.microsoft.com/office/drawing/2014/main" id="{E4471114-58CD-410D-B037-31778D9C1DC5}"/>
              </a:ext>
            </a:extLst>
          </p:cNvPr>
          <p:cNvSpPr txBox="1"/>
          <p:nvPr/>
        </p:nvSpPr>
        <p:spPr>
          <a:xfrm rot="16200000">
            <a:off x="-743875" y="3418622"/>
            <a:ext cx="3168244" cy="405242"/>
          </a:xfrm>
          <a:prstGeom prst="rect">
            <a:avLst/>
          </a:prstGeom>
          <a:noFill/>
        </p:spPr>
        <p:txBody>
          <a:bodyPr wrap="square" lIns="0" tIns="0" rIns="0" bIns="0" rtlCol="0">
            <a:noAutofit/>
          </a:bodyPr>
          <a:lstStyle/>
          <a:p>
            <a:pPr algn="ctr" rtl="0">
              <a:defRPr sz="1600" b="0" i="0" u="none" strike="noStrike" kern="1200" baseline="0">
                <a:solidFill>
                  <a:srgbClr val="253746"/>
                </a:solidFill>
                <a:latin typeface="Open Sans" panose="020B0606030504020204" pitchFamily="34" charset="0"/>
                <a:ea typeface="Open Sans" panose="020B0606030504020204" pitchFamily="34" charset="0"/>
                <a:cs typeface="Open Sans" panose="020B0606030504020204" pitchFamily="34" charset="0"/>
              </a:defRPr>
            </a:pPr>
            <a:r>
              <a:rPr lang="fr-FR" sz="1200" dirty="0">
                <a:latin typeface="Open Sans" panose="020B0606030504020204" pitchFamily="34" charset="0"/>
                <a:ea typeface="Open Sans" panose="020B0606030504020204" pitchFamily="34" charset="0"/>
                <a:cs typeface="Open Sans" panose="020B0606030504020204" pitchFamily="34" charset="0"/>
              </a:rPr>
              <a:t>Changement moyen entre la </a:t>
            </a:r>
            <a:r>
              <a:rPr lang="fr-FR" sz="1200" dirty="0" err="1">
                <a:latin typeface="Open Sans" panose="020B0606030504020204" pitchFamily="34" charset="0"/>
                <a:ea typeface="Open Sans" panose="020B0606030504020204" pitchFamily="34" charset="0"/>
                <a:cs typeface="Open Sans" panose="020B0606030504020204" pitchFamily="34" charset="0"/>
              </a:rPr>
              <a:t>baseline</a:t>
            </a:r>
            <a:r>
              <a:rPr lang="fr-FR" sz="1200" dirty="0">
                <a:latin typeface="Open Sans" panose="020B0606030504020204" pitchFamily="34" charset="0"/>
                <a:ea typeface="Open Sans" panose="020B0606030504020204" pitchFamily="34" charset="0"/>
                <a:cs typeface="Open Sans" panose="020B0606030504020204" pitchFamily="34" charset="0"/>
              </a:rPr>
              <a:t> et la </a:t>
            </a:r>
            <a:r>
              <a:rPr lang="fr-FR" sz="1200" dirty="0" err="1">
                <a:latin typeface="Open Sans" panose="020B0606030504020204" pitchFamily="34" charset="0"/>
                <a:ea typeface="Open Sans" panose="020B0606030504020204" pitchFamily="34" charset="0"/>
                <a:cs typeface="Open Sans" panose="020B0606030504020204" pitchFamily="34" charset="0"/>
              </a:rPr>
              <a:t>sem</a:t>
            </a:r>
            <a:r>
              <a:rPr lang="fr-FR" sz="1200" dirty="0">
                <a:latin typeface="Open Sans" panose="020B0606030504020204" pitchFamily="34" charset="0"/>
                <a:ea typeface="Open Sans" panose="020B0606030504020204" pitchFamily="34" charset="0"/>
                <a:cs typeface="Open Sans" panose="020B0606030504020204" pitchFamily="34" charset="0"/>
              </a:rPr>
              <a:t> 104 de la DMO du rachis lombaire (%)</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E061C677-6C08-4A84-A343-50CCE2C3D117}"/>
              </a:ext>
            </a:extLst>
          </p:cNvPr>
          <p:cNvSpPr txBox="1"/>
          <p:nvPr/>
        </p:nvSpPr>
        <p:spPr>
          <a:xfrm>
            <a:off x="4137661" y="4929850"/>
            <a:ext cx="971843" cy="248126"/>
          </a:xfrm>
          <a:prstGeom prst="rect">
            <a:avLst/>
          </a:prstGeom>
          <a:noFill/>
        </p:spPr>
        <p:txBody>
          <a:bodyPr wrap="square" lIns="0" tIns="0" rIns="0" bIns="0" rtlCol="0">
            <a:noAutofit/>
          </a:bodyPr>
          <a:lstStyle/>
          <a:p>
            <a:pPr algn="ctr" rtl="0">
              <a:defRPr sz="1600" b="0" i="0" u="none" strike="noStrike" kern="1200" baseline="0">
                <a:solidFill>
                  <a:srgbClr val="253746"/>
                </a:solidFill>
                <a:latin typeface="Open Sans" panose="020B0606030504020204" pitchFamily="34" charset="0"/>
                <a:ea typeface="Open Sans" panose="020B0606030504020204" pitchFamily="34" charset="0"/>
                <a:cs typeface="Open Sans" panose="020B0606030504020204" pitchFamily="34" charset="0"/>
              </a:defRPr>
            </a:pPr>
            <a:r>
              <a:rPr lang="en-US" sz="1200" dirty="0" err="1">
                <a:latin typeface="Open Sans" panose="020B0606030504020204" pitchFamily="34" charset="0"/>
                <a:ea typeface="Open Sans" panose="020B0606030504020204" pitchFamily="34" charset="0"/>
                <a:cs typeface="Open Sans" panose="020B0606030504020204" pitchFamily="34" charset="0"/>
              </a:rPr>
              <a:t>semaines</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D20B4393-7582-4FF4-A83C-A2A8A6AB0946}"/>
              </a:ext>
            </a:extLst>
          </p:cNvPr>
          <p:cNvSpPr/>
          <p:nvPr/>
        </p:nvSpPr>
        <p:spPr>
          <a:xfrm>
            <a:off x="1410143" y="2587813"/>
            <a:ext cx="1620136" cy="196208"/>
          </a:xfrm>
          <a:prstGeom prst="rect">
            <a:avLst/>
          </a:prstGeom>
          <a:no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r>
              <a:rPr lang="en-GB" sz="1050" b="1" kern="0" dirty="0" err="1">
                <a:solidFill>
                  <a:srgbClr val="394A59"/>
                </a:solidFill>
                <a:latin typeface="Open Sans"/>
                <a:cs typeface="Open Sans"/>
              </a:rPr>
              <a:t>Traitement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randomisé</a:t>
            </a:r>
            <a:endParaRPr lang="en-GB" sz="1050" b="1" kern="0" dirty="0">
              <a:solidFill>
                <a:srgbClr val="394A59"/>
              </a:solidFill>
              <a:latin typeface="Open Sans"/>
              <a:cs typeface="Open Sans"/>
            </a:endParaRPr>
          </a:p>
        </p:txBody>
      </p:sp>
      <p:graphicFrame>
        <p:nvGraphicFramePr>
          <p:cNvPr id="57" name="Table 56">
            <a:extLst>
              <a:ext uri="{FF2B5EF4-FFF2-40B4-BE49-F238E27FC236}">
                <a16:creationId xmlns:a16="http://schemas.microsoft.com/office/drawing/2014/main" id="{43696C6B-5BBA-4568-B801-78DF358BDC1E}"/>
              </a:ext>
            </a:extLst>
          </p:cNvPr>
          <p:cNvGraphicFramePr>
            <a:graphicFrameLocks noGrp="1"/>
          </p:cNvGraphicFramePr>
          <p:nvPr/>
        </p:nvGraphicFramePr>
        <p:xfrm>
          <a:off x="1210034" y="4681538"/>
          <a:ext cx="7749540" cy="171224"/>
        </p:xfrm>
        <a:graphic>
          <a:graphicData uri="http://schemas.openxmlformats.org/drawingml/2006/table">
            <a:tbl>
              <a:tblPr/>
              <a:tblGrid>
                <a:gridCol w="274320">
                  <a:extLst>
                    <a:ext uri="{9D8B030D-6E8A-4147-A177-3AD203B41FA5}">
                      <a16:colId xmlns:a16="http://schemas.microsoft.com/office/drawing/2014/main" val="3021746881"/>
                    </a:ext>
                  </a:extLst>
                </a:gridCol>
                <a:gridCol w="274320">
                  <a:extLst>
                    <a:ext uri="{9D8B030D-6E8A-4147-A177-3AD203B41FA5}">
                      <a16:colId xmlns:a16="http://schemas.microsoft.com/office/drawing/2014/main" val="3253337108"/>
                    </a:ext>
                  </a:extLst>
                </a:gridCol>
                <a:gridCol w="274320">
                  <a:extLst>
                    <a:ext uri="{9D8B030D-6E8A-4147-A177-3AD203B41FA5}">
                      <a16:colId xmlns:a16="http://schemas.microsoft.com/office/drawing/2014/main" val="2415767191"/>
                    </a:ext>
                  </a:extLst>
                </a:gridCol>
                <a:gridCol w="274320">
                  <a:extLst>
                    <a:ext uri="{9D8B030D-6E8A-4147-A177-3AD203B41FA5}">
                      <a16:colId xmlns:a16="http://schemas.microsoft.com/office/drawing/2014/main" val="3347259098"/>
                    </a:ext>
                  </a:extLst>
                </a:gridCol>
                <a:gridCol w="274320">
                  <a:extLst>
                    <a:ext uri="{9D8B030D-6E8A-4147-A177-3AD203B41FA5}">
                      <a16:colId xmlns:a16="http://schemas.microsoft.com/office/drawing/2014/main" val="222112439"/>
                    </a:ext>
                  </a:extLst>
                </a:gridCol>
                <a:gridCol w="274320">
                  <a:extLst>
                    <a:ext uri="{9D8B030D-6E8A-4147-A177-3AD203B41FA5}">
                      <a16:colId xmlns:a16="http://schemas.microsoft.com/office/drawing/2014/main" val="2046321270"/>
                    </a:ext>
                  </a:extLst>
                </a:gridCol>
                <a:gridCol w="274320">
                  <a:extLst>
                    <a:ext uri="{9D8B030D-6E8A-4147-A177-3AD203B41FA5}">
                      <a16:colId xmlns:a16="http://schemas.microsoft.com/office/drawing/2014/main" val="626317589"/>
                    </a:ext>
                  </a:extLst>
                </a:gridCol>
                <a:gridCol w="274320">
                  <a:extLst>
                    <a:ext uri="{9D8B030D-6E8A-4147-A177-3AD203B41FA5}">
                      <a16:colId xmlns:a16="http://schemas.microsoft.com/office/drawing/2014/main" val="1843870510"/>
                    </a:ext>
                  </a:extLst>
                </a:gridCol>
                <a:gridCol w="274320">
                  <a:extLst>
                    <a:ext uri="{9D8B030D-6E8A-4147-A177-3AD203B41FA5}">
                      <a16:colId xmlns:a16="http://schemas.microsoft.com/office/drawing/2014/main" val="2208682134"/>
                    </a:ext>
                  </a:extLst>
                </a:gridCol>
                <a:gridCol w="274320">
                  <a:extLst>
                    <a:ext uri="{9D8B030D-6E8A-4147-A177-3AD203B41FA5}">
                      <a16:colId xmlns:a16="http://schemas.microsoft.com/office/drawing/2014/main" val="1359862464"/>
                    </a:ext>
                  </a:extLst>
                </a:gridCol>
                <a:gridCol w="274320">
                  <a:extLst>
                    <a:ext uri="{9D8B030D-6E8A-4147-A177-3AD203B41FA5}">
                      <a16:colId xmlns:a16="http://schemas.microsoft.com/office/drawing/2014/main" val="3536454835"/>
                    </a:ext>
                  </a:extLst>
                </a:gridCol>
                <a:gridCol w="274320">
                  <a:extLst>
                    <a:ext uri="{9D8B030D-6E8A-4147-A177-3AD203B41FA5}">
                      <a16:colId xmlns:a16="http://schemas.microsoft.com/office/drawing/2014/main" val="2156953409"/>
                    </a:ext>
                  </a:extLst>
                </a:gridCol>
                <a:gridCol w="274320">
                  <a:extLst>
                    <a:ext uri="{9D8B030D-6E8A-4147-A177-3AD203B41FA5}">
                      <a16:colId xmlns:a16="http://schemas.microsoft.com/office/drawing/2014/main" val="2305177486"/>
                    </a:ext>
                  </a:extLst>
                </a:gridCol>
                <a:gridCol w="274320">
                  <a:extLst>
                    <a:ext uri="{9D8B030D-6E8A-4147-A177-3AD203B41FA5}">
                      <a16:colId xmlns:a16="http://schemas.microsoft.com/office/drawing/2014/main" val="693468238"/>
                    </a:ext>
                  </a:extLst>
                </a:gridCol>
                <a:gridCol w="617220">
                  <a:extLst>
                    <a:ext uri="{9D8B030D-6E8A-4147-A177-3AD203B41FA5}">
                      <a16:colId xmlns:a16="http://schemas.microsoft.com/office/drawing/2014/main" val="489347483"/>
                    </a:ext>
                  </a:extLst>
                </a:gridCol>
                <a:gridCol w="274320">
                  <a:extLst>
                    <a:ext uri="{9D8B030D-6E8A-4147-A177-3AD203B41FA5}">
                      <a16:colId xmlns:a16="http://schemas.microsoft.com/office/drawing/2014/main" val="28388891"/>
                    </a:ext>
                  </a:extLst>
                </a:gridCol>
                <a:gridCol w="617220">
                  <a:extLst>
                    <a:ext uri="{9D8B030D-6E8A-4147-A177-3AD203B41FA5}">
                      <a16:colId xmlns:a16="http://schemas.microsoft.com/office/drawing/2014/main" val="4154290675"/>
                    </a:ext>
                  </a:extLst>
                </a:gridCol>
                <a:gridCol w="274320">
                  <a:extLst>
                    <a:ext uri="{9D8B030D-6E8A-4147-A177-3AD203B41FA5}">
                      <a16:colId xmlns:a16="http://schemas.microsoft.com/office/drawing/2014/main" val="2098173856"/>
                    </a:ext>
                  </a:extLst>
                </a:gridCol>
                <a:gridCol w="617220">
                  <a:extLst>
                    <a:ext uri="{9D8B030D-6E8A-4147-A177-3AD203B41FA5}">
                      <a16:colId xmlns:a16="http://schemas.microsoft.com/office/drawing/2014/main" val="1646324620"/>
                    </a:ext>
                  </a:extLst>
                </a:gridCol>
                <a:gridCol w="274320">
                  <a:extLst>
                    <a:ext uri="{9D8B030D-6E8A-4147-A177-3AD203B41FA5}">
                      <a16:colId xmlns:a16="http://schemas.microsoft.com/office/drawing/2014/main" val="2354551245"/>
                    </a:ext>
                  </a:extLst>
                </a:gridCol>
                <a:gridCol w="617220">
                  <a:extLst>
                    <a:ext uri="{9D8B030D-6E8A-4147-A177-3AD203B41FA5}">
                      <a16:colId xmlns:a16="http://schemas.microsoft.com/office/drawing/2014/main" val="2796621806"/>
                    </a:ext>
                  </a:extLst>
                </a:gridCol>
                <a:gridCol w="274320">
                  <a:extLst>
                    <a:ext uri="{9D8B030D-6E8A-4147-A177-3AD203B41FA5}">
                      <a16:colId xmlns:a16="http://schemas.microsoft.com/office/drawing/2014/main" val="2796585847"/>
                    </a:ext>
                  </a:extLst>
                </a:gridCol>
                <a:gridCol w="342900">
                  <a:extLst>
                    <a:ext uri="{9D8B030D-6E8A-4147-A177-3AD203B41FA5}">
                      <a16:colId xmlns:a16="http://schemas.microsoft.com/office/drawing/2014/main" val="2492866653"/>
                    </a:ext>
                  </a:extLst>
                </a:gridCol>
              </a:tblGrid>
              <a:tr h="163604">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0</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12</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24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36</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52</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tx1"/>
                          </a:solidFill>
                          <a:effectLst/>
                          <a:latin typeface="+mn-lt"/>
                          <a:ea typeface="+mn-ea"/>
                          <a:cs typeface="+mn-cs"/>
                        </a:rPr>
                        <a:t>104</a:t>
                      </a: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endParaRPr lang="en-US" sz="1100" b="0" i="0" u="none" strike="noStrike" kern="1200" dirty="0">
                        <a:solidFill>
                          <a:schemeClr val="tx1"/>
                        </a:solidFill>
                        <a:effectLst/>
                        <a:latin typeface="+mn-lt"/>
                        <a:ea typeface="+mn-ea"/>
                        <a:cs typeface="+mn-cs"/>
                      </a:endParaRPr>
                    </a:p>
                  </a:txBody>
                  <a:tcPr marL="3584" marR="3584" marT="358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4549378"/>
                  </a:ext>
                </a:extLst>
              </a:tr>
            </a:tbl>
          </a:graphicData>
        </a:graphic>
      </p:graphicFrame>
      <p:sp>
        <p:nvSpPr>
          <p:cNvPr id="25" name="Rectangle 24">
            <a:extLst>
              <a:ext uri="{FF2B5EF4-FFF2-40B4-BE49-F238E27FC236}">
                <a16:creationId xmlns:a16="http://schemas.microsoft.com/office/drawing/2014/main" id="{E18B7E69-65D0-4C9D-FC92-4FEC721519D2}"/>
              </a:ext>
            </a:extLst>
          </p:cNvPr>
          <p:cNvSpPr/>
          <p:nvPr/>
        </p:nvSpPr>
        <p:spPr>
          <a:xfrm>
            <a:off x="4055931" y="2490444"/>
            <a:ext cx="2592000" cy="324601"/>
          </a:xfrm>
          <a:prstGeom prst="rect">
            <a:avLst/>
          </a:prstGeom>
          <a:noFill/>
          <a:ln w="12700" cap="flat" cmpd="sng" algn="ctr">
            <a:noFill/>
            <a:prstDash val="solid"/>
            <a:miter lim="800000"/>
          </a:ln>
          <a:effectLst/>
        </p:spPr>
        <p:txBody>
          <a:bodyPr rtlCol="0" anchor="ctr"/>
          <a:lstStyle/>
          <a:p>
            <a:pPr algn="ctr">
              <a:defRPr/>
            </a:pPr>
            <a:r>
              <a:rPr lang="en-GB" sz="1050" b="1" kern="0" dirty="0" err="1">
                <a:solidFill>
                  <a:srgbClr val="394A59"/>
                </a:solidFill>
                <a:latin typeface="Open Sans"/>
                <a:cs typeface="Open Sans"/>
              </a:rPr>
              <a:t>Période</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d’extension</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toutes</a:t>
            </a:r>
            <a:r>
              <a:rPr lang="en-GB" sz="1050" b="1" kern="0" dirty="0">
                <a:solidFill>
                  <a:srgbClr val="394A59"/>
                </a:solidFill>
                <a:latin typeface="Open Sans"/>
                <a:cs typeface="Open Sans"/>
              </a:rPr>
              <a:t> les </a:t>
            </a:r>
            <a:r>
              <a:rPr lang="en-GB" sz="1050" b="1" kern="0" dirty="0" err="1">
                <a:solidFill>
                  <a:srgbClr val="394A59"/>
                </a:solidFill>
                <a:latin typeface="Open Sans"/>
                <a:cs typeface="Open Sans"/>
              </a:rPr>
              <a:t>patientes</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reçoivent</a:t>
            </a:r>
            <a:r>
              <a:rPr lang="en-GB" sz="1050" b="1" kern="0" dirty="0">
                <a:solidFill>
                  <a:srgbClr val="394A59"/>
                </a:solidFill>
                <a:latin typeface="Open Sans"/>
                <a:cs typeface="Open Sans"/>
              </a:rPr>
              <a:t> </a:t>
            </a:r>
            <a:r>
              <a:rPr lang="en-GB" sz="1050" b="1" kern="0" dirty="0" err="1">
                <a:solidFill>
                  <a:srgbClr val="394A59"/>
                </a:solidFill>
                <a:latin typeface="Open Sans"/>
                <a:cs typeface="Open Sans"/>
              </a:rPr>
              <a:t>Relugolix</a:t>
            </a:r>
            <a:r>
              <a:rPr lang="en-GB" sz="1050" b="1" kern="0" dirty="0">
                <a:solidFill>
                  <a:srgbClr val="394A59"/>
                </a:solidFill>
                <a:latin typeface="Open Sans"/>
                <a:cs typeface="Open Sans"/>
              </a:rPr>
              <a:t> TC</a:t>
            </a:r>
          </a:p>
        </p:txBody>
      </p:sp>
      <p:sp>
        <p:nvSpPr>
          <p:cNvPr id="2" name="Teardrop 4">
            <a:extLst>
              <a:ext uri="{FF2B5EF4-FFF2-40B4-BE49-F238E27FC236}">
                <a16:creationId xmlns:a16="http://schemas.microsoft.com/office/drawing/2014/main" id="{5E2C7FB0-8864-0DEA-F2A7-F98293482204}"/>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grpSp>
        <p:nvGrpSpPr>
          <p:cNvPr id="3" name="Group 1">
            <a:extLst>
              <a:ext uri="{FF2B5EF4-FFF2-40B4-BE49-F238E27FC236}">
                <a16:creationId xmlns:a16="http://schemas.microsoft.com/office/drawing/2014/main" id="{E557A084-DB26-94D2-C0FC-67D869CCED9E}"/>
              </a:ext>
            </a:extLst>
          </p:cNvPr>
          <p:cNvGrpSpPr/>
          <p:nvPr/>
        </p:nvGrpSpPr>
        <p:grpSpPr>
          <a:xfrm>
            <a:off x="2602347" y="5291830"/>
            <a:ext cx="5161985" cy="280062"/>
            <a:chOff x="2637929" y="5971601"/>
            <a:chExt cx="6882646" cy="373415"/>
          </a:xfrm>
        </p:grpSpPr>
        <p:sp>
          <p:nvSpPr>
            <p:cNvPr id="4" name="TextBox 16">
              <a:extLst>
                <a:ext uri="{FF2B5EF4-FFF2-40B4-BE49-F238E27FC236}">
                  <a16:creationId xmlns:a16="http://schemas.microsoft.com/office/drawing/2014/main" id="{4B96D4F9-6056-8B72-100B-7916BE92A11D}"/>
                </a:ext>
              </a:extLst>
            </p:cNvPr>
            <p:cNvSpPr txBox="1"/>
            <p:nvPr/>
          </p:nvSpPr>
          <p:spPr>
            <a:xfrm>
              <a:off x="5025073" y="5975684"/>
              <a:ext cx="141085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a:t>
              </a:r>
            </a:p>
          </p:txBody>
        </p:sp>
        <p:sp>
          <p:nvSpPr>
            <p:cNvPr id="6" name="TextBox 22">
              <a:extLst>
                <a:ext uri="{FF2B5EF4-FFF2-40B4-BE49-F238E27FC236}">
                  <a16:creationId xmlns:a16="http://schemas.microsoft.com/office/drawing/2014/main" id="{34C26A0D-C658-30BD-1D47-B7CB15FF83C7}"/>
                </a:ext>
              </a:extLst>
            </p:cNvPr>
            <p:cNvSpPr txBox="1"/>
            <p:nvPr/>
          </p:nvSpPr>
          <p:spPr>
            <a:xfrm>
              <a:off x="7018465" y="5972224"/>
              <a:ext cx="2502110"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Relugolix</a:t>
              </a:r>
              <a:r>
                <a:rPr lang="en-US" sz="1200" dirty="0">
                  <a:latin typeface="Open Sans" panose="020B0606030504020204" pitchFamily="34" charset="0"/>
                  <a:ea typeface="Open Sans" panose="020B0606030504020204" pitchFamily="34" charset="0"/>
                  <a:cs typeface="Open Sans" panose="020B0606030504020204" pitchFamily="34" charset="0"/>
                </a:rPr>
                <a:t> TC </a:t>
              </a:r>
              <a:r>
                <a:rPr lang="en-US" sz="1200" dirty="0" err="1">
                  <a:latin typeface="Open Sans" panose="020B0606030504020204" pitchFamily="34" charset="0"/>
                  <a:ea typeface="Open Sans" panose="020B0606030504020204" pitchFamily="34" charset="0"/>
                  <a:cs typeface="Open Sans" panose="020B0606030504020204" pitchFamily="34" charset="0"/>
                </a:rPr>
                <a:t>retardé</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oup 23">
              <a:extLst>
                <a:ext uri="{FF2B5EF4-FFF2-40B4-BE49-F238E27FC236}">
                  <a16:creationId xmlns:a16="http://schemas.microsoft.com/office/drawing/2014/main" id="{77AE8FF9-0269-5EEB-C286-85F85FB47D06}"/>
                </a:ext>
              </a:extLst>
            </p:cNvPr>
            <p:cNvGrpSpPr/>
            <p:nvPr/>
          </p:nvGrpSpPr>
          <p:grpSpPr>
            <a:xfrm>
              <a:off x="2637929" y="6074996"/>
              <a:ext cx="428859" cy="108000"/>
              <a:chOff x="3181472" y="6042911"/>
              <a:chExt cx="428859" cy="108000"/>
            </a:xfrm>
          </p:grpSpPr>
          <p:cxnSp>
            <p:nvCxnSpPr>
              <p:cNvPr id="15" name="Straight Connector 24">
                <a:extLst>
                  <a:ext uri="{FF2B5EF4-FFF2-40B4-BE49-F238E27FC236}">
                    <a16:creationId xmlns:a16="http://schemas.microsoft.com/office/drawing/2014/main" id="{874390A1-34F5-3326-4415-ACE7336DEBBC}"/>
                  </a:ext>
                </a:extLst>
              </p:cNvPr>
              <p:cNvCxnSpPr/>
              <p:nvPr/>
            </p:nvCxnSpPr>
            <p:spPr>
              <a:xfrm>
                <a:off x="3181472" y="6096911"/>
                <a:ext cx="428859" cy="0"/>
              </a:xfrm>
              <a:prstGeom prst="line">
                <a:avLst/>
              </a:prstGeom>
              <a:ln w="28575">
                <a:solidFill>
                  <a:srgbClr val="768692"/>
                </a:solidFill>
              </a:ln>
              <a:effectLst/>
            </p:spPr>
            <p:style>
              <a:lnRef idx="2">
                <a:schemeClr val="accent1"/>
              </a:lnRef>
              <a:fillRef idx="0">
                <a:schemeClr val="accent1"/>
              </a:fillRef>
              <a:effectRef idx="1">
                <a:schemeClr val="accent1"/>
              </a:effectRef>
              <a:fontRef idx="minor">
                <a:schemeClr val="tx1"/>
              </a:fontRef>
            </p:style>
          </p:cxnSp>
          <p:sp>
            <p:nvSpPr>
              <p:cNvPr id="16" name="Oval 25">
                <a:extLst>
                  <a:ext uri="{FF2B5EF4-FFF2-40B4-BE49-F238E27FC236}">
                    <a16:creationId xmlns:a16="http://schemas.microsoft.com/office/drawing/2014/main" id="{32EB3F11-5237-BC3B-3777-C10C4DC43A7E}"/>
                  </a:ext>
                </a:extLst>
              </p:cNvPr>
              <p:cNvSpPr/>
              <p:nvPr/>
            </p:nvSpPr>
            <p:spPr>
              <a:xfrm>
                <a:off x="3341901" y="6042911"/>
                <a:ext cx="108000" cy="108000"/>
              </a:xfrm>
              <a:prstGeom prst="ellipse">
                <a:avLst/>
              </a:prstGeom>
              <a:solidFill>
                <a:srgbClr val="768692"/>
              </a:solidFill>
              <a:ln>
                <a:solidFill>
                  <a:srgbClr val="7686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8" name="Group 26">
              <a:extLst>
                <a:ext uri="{FF2B5EF4-FFF2-40B4-BE49-F238E27FC236}">
                  <a16:creationId xmlns:a16="http://schemas.microsoft.com/office/drawing/2014/main" id="{A547B48E-48F2-837B-53CD-B161C1FBB463}"/>
                </a:ext>
              </a:extLst>
            </p:cNvPr>
            <p:cNvGrpSpPr/>
            <p:nvPr/>
          </p:nvGrpSpPr>
          <p:grpSpPr>
            <a:xfrm>
              <a:off x="4538138" y="6079078"/>
              <a:ext cx="428859" cy="108000"/>
              <a:chOff x="4083306" y="6046993"/>
              <a:chExt cx="428859" cy="108000"/>
            </a:xfrm>
          </p:grpSpPr>
          <p:cxnSp>
            <p:nvCxnSpPr>
              <p:cNvPr id="13" name="Straight Connector 27">
                <a:extLst>
                  <a:ext uri="{FF2B5EF4-FFF2-40B4-BE49-F238E27FC236}">
                    <a16:creationId xmlns:a16="http://schemas.microsoft.com/office/drawing/2014/main" id="{8258027F-7BFD-6565-DE84-66A0C2EA5232}"/>
                  </a:ext>
                </a:extLst>
              </p:cNvPr>
              <p:cNvCxnSpPr/>
              <p:nvPr/>
            </p:nvCxnSpPr>
            <p:spPr>
              <a:xfrm>
                <a:off x="4083306" y="6100993"/>
                <a:ext cx="428859" cy="0"/>
              </a:xfrm>
              <a:prstGeom prst="line">
                <a:avLst/>
              </a:prstGeom>
              <a:ln w="28575">
                <a:solidFill>
                  <a:srgbClr val="EA7125"/>
                </a:solidFill>
              </a:ln>
              <a:effectLst/>
            </p:spPr>
            <p:style>
              <a:lnRef idx="2">
                <a:schemeClr val="accent1"/>
              </a:lnRef>
              <a:fillRef idx="0">
                <a:schemeClr val="accent1"/>
              </a:fillRef>
              <a:effectRef idx="1">
                <a:schemeClr val="accent1"/>
              </a:effectRef>
              <a:fontRef idx="minor">
                <a:schemeClr val="tx1"/>
              </a:fontRef>
            </p:style>
          </p:cxnSp>
          <p:sp>
            <p:nvSpPr>
              <p:cNvPr id="14" name="Oval 28">
                <a:extLst>
                  <a:ext uri="{FF2B5EF4-FFF2-40B4-BE49-F238E27FC236}">
                    <a16:creationId xmlns:a16="http://schemas.microsoft.com/office/drawing/2014/main" id="{B7117315-456E-A12F-78C6-D4B669D6C33A}"/>
                  </a:ext>
                </a:extLst>
              </p:cNvPr>
              <p:cNvSpPr/>
              <p:nvPr/>
            </p:nvSpPr>
            <p:spPr>
              <a:xfrm>
                <a:off x="4243735" y="6046993"/>
                <a:ext cx="108000" cy="108000"/>
              </a:xfrm>
              <a:prstGeom prst="ellipse">
                <a:avLst/>
              </a:prstGeom>
              <a:solidFill>
                <a:srgbClr val="EA7125"/>
              </a:solidFill>
              <a:ln>
                <a:solidFill>
                  <a:srgbClr val="EA71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grpSp>
          <p:nvGrpSpPr>
            <p:cNvPr id="9" name="Group 29">
              <a:extLst>
                <a:ext uri="{FF2B5EF4-FFF2-40B4-BE49-F238E27FC236}">
                  <a16:creationId xmlns:a16="http://schemas.microsoft.com/office/drawing/2014/main" id="{3AE6D1CB-B2D8-31BD-7AF5-3E40C0053FFE}"/>
                </a:ext>
              </a:extLst>
            </p:cNvPr>
            <p:cNvGrpSpPr/>
            <p:nvPr/>
          </p:nvGrpSpPr>
          <p:grpSpPr>
            <a:xfrm>
              <a:off x="6561370" y="6079078"/>
              <a:ext cx="428859" cy="108000"/>
              <a:chOff x="4083306" y="6046993"/>
              <a:chExt cx="428859" cy="108000"/>
            </a:xfrm>
          </p:grpSpPr>
          <p:cxnSp>
            <p:nvCxnSpPr>
              <p:cNvPr id="11" name="Straight Connector 30">
                <a:extLst>
                  <a:ext uri="{FF2B5EF4-FFF2-40B4-BE49-F238E27FC236}">
                    <a16:creationId xmlns:a16="http://schemas.microsoft.com/office/drawing/2014/main" id="{9B768F4C-2553-DB67-61D7-F4A58B0C38D1}"/>
                  </a:ext>
                </a:extLst>
              </p:cNvPr>
              <p:cNvCxnSpPr/>
              <p:nvPr/>
            </p:nvCxnSpPr>
            <p:spPr>
              <a:xfrm>
                <a:off x="4083306" y="6100993"/>
                <a:ext cx="428859" cy="0"/>
              </a:xfrm>
              <a:prstGeom prst="line">
                <a:avLst/>
              </a:prstGeom>
              <a:ln w="28575">
                <a:solidFill>
                  <a:srgbClr val="00778B"/>
                </a:solidFill>
              </a:ln>
              <a:effectLst/>
            </p:spPr>
            <p:style>
              <a:lnRef idx="2">
                <a:schemeClr val="accent1"/>
              </a:lnRef>
              <a:fillRef idx="0">
                <a:schemeClr val="accent1"/>
              </a:fillRef>
              <a:effectRef idx="1">
                <a:schemeClr val="accent1"/>
              </a:effectRef>
              <a:fontRef idx="minor">
                <a:schemeClr val="tx1"/>
              </a:fontRef>
            </p:style>
          </p:cxnSp>
          <p:sp>
            <p:nvSpPr>
              <p:cNvPr id="12" name="Oval 31">
                <a:extLst>
                  <a:ext uri="{FF2B5EF4-FFF2-40B4-BE49-F238E27FC236}">
                    <a16:creationId xmlns:a16="http://schemas.microsoft.com/office/drawing/2014/main" id="{3EF06830-D4B3-798E-02E4-6DC371D80A17}"/>
                  </a:ext>
                </a:extLst>
              </p:cNvPr>
              <p:cNvSpPr/>
              <p:nvPr/>
            </p:nvSpPr>
            <p:spPr>
              <a:xfrm>
                <a:off x="4243735" y="6046993"/>
                <a:ext cx="108000" cy="108000"/>
              </a:xfrm>
              <a:prstGeom prst="ellipse">
                <a:avLst/>
              </a:prstGeom>
              <a:solidFill>
                <a:srgbClr val="00778B"/>
              </a:solidFill>
              <a:ln>
                <a:solidFill>
                  <a:srgbClr val="0077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lnSpc>
                    <a:spcPct val="90000"/>
                  </a:lnSpc>
                  <a:spcBef>
                    <a:spcPts val="0"/>
                  </a:spcBef>
                  <a:spcAft>
                    <a:spcPts val="0"/>
                  </a:spcAft>
                  <a:defRPr/>
                </a:pPr>
                <a:endParaRPr lang="en-US" sz="1350">
                  <a:solidFill>
                    <a:schemeClr val="tx1"/>
                  </a:solidFill>
                  <a:latin typeface="Open Sans"/>
                </a:endParaRPr>
              </a:p>
            </p:txBody>
          </p:sp>
        </p:grpSp>
        <p:sp>
          <p:nvSpPr>
            <p:cNvPr id="10" name="TextBox 16">
              <a:extLst>
                <a:ext uri="{FF2B5EF4-FFF2-40B4-BE49-F238E27FC236}">
                  <a16:creationId xmlns:a16="http://schemas.microsoft.com/office/drawing/2014/main" id="{5CDDD311-9743-84AE-5D15-B9ABC39B13A0}"/>
                </a:ext>
              </a:extLst>
            </p:cNvPr>
            <p:cNvSpPr txBox="1"/>
            <p:nvPr/>
          </p:nvSpPr>
          <p:spPr>
            <a:xfrm>
              <a:off x="3163792" y="5971601"/>
              <a:ext cx="2690798" cy="369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797" eaLnBrk="1" fontAlgn="auto" hangingPunct="1">
                <a:spcBef>
                  <a:spcPts val="0"/>
                </a:spcBef>
                <a:spcAft>
                  <a:spcPts val="0"/>
                </a:spcAft>
                <a:defRPr/>
              </a:pPr>
              <a:r>
                <a:rPr lang="en-US" sz="1200" dirty="0">
                  <a:latin typeface="Open Sans" panose="020B0606030504020204" pitchFamily="34" charset="0"/>
                  <a:ea typeface="Open Sans" panose="020B0606030504020204" pitchFamily="34" charset="0"/>
                  <a:cs typeface="Open Sans" panose="020B0606030504020204" pitchFamily="34" charset="0"/>
                </a:rPr>
                <a:t>Placebo</a:t>
              </a:r>
            </a:p>
          </p:txBody>
        </p:sp>
      </p:grpSp>
    </p:spTree>
    <p:extLst>
      <p:ext uri="{BB962C8B-B14F-4D97-AF65-F5344CB8AC3E}">
        <p14:creationId xmlns:p14="http://schemas.microsoft.com/office/powerpoint/2010/main" val="138191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B4050E-5E31-5679-93C4-8BE5CC30E6C9}"/>
              </a:ext>
            </a:extLst>
          </p:cNvPr>
          <p:cNvSpPr txBox="1"/>
          <p:nvPr/>
        </p:nvSpPr>
        <p:spPr>
          <a:xfrm>
            <a:off x="609600" y="381000"/>
            <a:ext cx="7924800" cy="708025"/>
          </a:xfrm>
          <a:prstGeom prst="rect">
            <a:avLst/>
          </a:prstGeom>
          <a:noFill/>
        </p:spPr>
        <p:txBody>
          <a:bodyPr>
            <a:normAutofit/>
          </a:bodyPr>
          <a:lstStyle/>
          <a:p>
            <a:pPr eaLnBrk="1" fontAlgn="auto" hangingPunct="1">
              <a:spcBef>
                <a:spcPts val="0"/>
              </a:spcBef>
              <a:spcAft>
                <a:spcPts val="0"/>
              </a:spcAft>
              <a:defRPr/>
            </a:pPr>
            <a:r>
              <a:rPr lang="fr-FR" sz="4000" b="1" dirty="0">
                <a:solidFill>
                  <a:schemeClr val="tx1">
                    <a:lumMod val="85000"/>
                    <a:lumOff val="15000"/>
                  </a:schemeClr>
                </a:solidFill>
                <a:latin typeface="+mj-lt"/>
                <a:ea typeface="+mn-ea"/>
              </a:rPr>
              <a:t>3 CAS DE FIGURE:</a:t>
            </a:r>
            <a:endParaRPr lang="fr-FR" sz="4000" dirty="0">
              <a:solidFill>
                <a:schemeClr val="tx1">
                  <a:lumMod val="50000"/>
                  <a:lumOff val="50000"/>
                </a:schemeClr>
              </a:solidFill>
              <a:latin typeface="+mj-lt"/>
              <a:ea typeface="+mn-ea"/>
              <a:cs typeface="Arial" pitchFamily="34" charset="0"/>
            </a:endParaRPr>
          </a:p>
        </p:txBody>
      </p:sp>
      <p:cxnSp>
        <p:nvCxnSpPr>
          <p:cNvPr id="10" name="Straight Connector 9">
            <a:extLst>
              <a:ext uri="{FF2B5EF4-FFF2-40B4-BE49-F238E27FC236}">
                <a16:creationId xmlns:a16="http://schemas.microsoft.com/office/drawing/2014/main" id="{FC62F203-0D7C-435C-235A-544885D1C3CE}"/>
              </a:ext>
            </a:extLst>
          </p:cNvPr>
          <p:cNvCxnSpPr/>
          <p:nvPr/>
        </p:nvCxnSpPr>
        <p:spPr>
          <a:xfrm>
            <a:off x="1905000" y="2936875"/>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23556" name="TextBox 10">
            <a:extLst>
              <a:ext uri="{FF2B5EF4-FFF2-40B4-BE49-F238E27FC236}">
                <a16:creationId xmlns:a16="http://schemas.microsoft.com/office/drawing/2014/main" id="{AE67D5CD-0D43-E96B-5DEF-7A323A2480F0}"/>
              </a:ext>
            </a:extLst>
          </p:cNvPr>
          <p:cNvSpPr txBox="1">
            <a:spLocks noChangeArrowheads="1"/>
          </p:cNvSpPr>
          <p:nvPr/>
        </p:nvSpPr>
        <p:spPr bwMode="auto">
          <a:xfrm>
            <a:off x="750888" y="5127625"/>
            <a:ext cx="7974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Font typeface="Arial" panose="020B0604020202020204" pitchFamily="34" charset="0"/>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algn="r" eaLnBrk="1" hangingPunct="1">
              <a:spcBef>
                <a:spcPct val="0"/>
              </a:spcBef>
              <a:buFontTx/>
              <a:buNone/>
            </a:pPr>
            <a:r>
              <a:rPr lang="fr-FR" altLang="fr-FR" sz="2000" b="1">
                <a:solidFill>
                  <a:srgbClr val="5C5C5C"/>
                </a:solidFill>
              </a:rPr>
              <a:t>Le mode de découverte et l’interrogatoire sont primordiaux</a:t>
            </a:r>
          </a:p>
        </p:txBody>
      </p:sp>
      <p:sp>
        <p:nvSpPr>
          <p:cNvPr id="12" name="Rectangle 11">
            <a:extLst>
              <a:ext uri="{FF2B5EF4-FFF2-40B4-BE49-F238E27FC236}">
                <a16:creationId xmlns:a16="http://schemas.microsoft.com/office/drawing/2014/main" id="{B941F7CD-9DF8-FF13-C919-61212B23BB97}"/>
              </a:ext>
            </a:extLst>
          </p:cNvPr>
          <p:cNvSpPr/>
          <p:nvPr/>
        </p:nvSpPr>
        <p:spPr>
          <a:xfrm>
            <a:off x="8686800" y="528478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solidFill>
                  <a:srgbClr val="FF6600"/>
                </a:solidFill>
              </a:rPr>
              <a:t>           </a:t>
            </a:r>
          </a:p>
        </p:txBody>
      </p:sp>
      <p:grpSp>
        <p:nvGrpSpPr>
          <p:cNvPr id="23558" name="Group 25">
            <a:extLst>
              <a:ext uri="{FF2B5EF4-FFF2-40B4-BE49-F238E27FC236}">
                <a16:creationId xmlns:a16="http://schemas.microsoft.com/office/drawing/2014/main" id="{873B579F-1033-2391-BAEE-990B23B2A553}"/>
              </a:ext>
            </a:extLst>
          </p:cNvPr>
          <p:cNvGrpSpPr>
            <a:grpSpLocks/>
          </p:cNvGrpSpPr>
          <p:nvPr/>
        </p:nvGrpSpPr>
        <p:grpSpPr bwMode="auto">
          <a:xfrm>
            <a:off x="762000" y="1557338"/>
            <a:ext cx="2057400" cy="2708275"/>
            <a:chOff x="762000" y="1557456"/>
            <a:chExt cx="2057400" cy="2708434"/>
          </a:xfrm>
        </p:grpSpPr>
        <p:sp>
          <p:nvSpPr>
            <p:cNvPr id="6" name="Oval 5">
              <a:extLst>
                <a:ext uri="{FF2B5EF4-FFF2-40B4-BE49-F238E27FC236}">
                  <a16:creationId xmlns:a16="http://schemas.microsoft.com/office/drawing/2014/main" id="{6881BC30-23FE-466D-9449-E552C82B04DE}"/>
                </a:ext>
              </a:extLst>
            </p:cNvPr>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t>             </a:t>
              </a:r>
            </a:p>
          </p:txBody>
        </p:sp>
        <p:sp>
          <p:nvSpPr>
            <p:cNvPr id="14" name="TextBox 13">
              <a:extLst>
                <a:ext uri="{FF2B5EF4-FFF2-40B4-BE49-F238E27FC236}">
                  <a16:creationId xmlns:a16="http://schemas.microsoft.com/office/drawing/2014/main" id="{F26651FA-85C2-974A-A675-FD1E7C9DA601}"/>
                </a:ext>
              </a:extLst>
            </p:cNvPr>
            <p:cNvSpPr txBox="1"/>
            <p:nvPr/>
          </p:nvSpPr>
          <p:spPr>
            <a:xfrm>
              <a:off x="1121392" y="1557456"/>
              <a:ext cx="1219200" cy="2708434"/>
            </a:xfrm>
            <a:prstGeom prst="rect">
              <a:avLst/>
            </a:prstGeom>
            <a:noFill/>
          </p:spPr>
          <p:txBody>
            <a:bodyPr>
              <a:spAutoFit/>
            </a:bodyPr>
            <a:lstStyle/>
            <a:p>
              <a:pPr eaLnBrk="1" fontAlgn="auto" hangingPunct="1">
                <a:spcBef>
                  <a:spcPts val="0"/>
                </a:spcBef>
                <a:spcAft>
                  <a:spcPts val="0"/>
                </a:spcAft>
                <a:defRPr/>
              </a:pPr>
              <a:r>
                <a:rPr lang="fr-FR" sz="17000" b="1" dirty="0">
                  <a:solidFill>
                    <a:srgbClr val="F26200">
                      <a:alpha val="40000"/>
                    </a:srgbClr>
                  </a:solidFill>
                  <a:latin typeface="+mj-lt"/>
                  <a:ea typeface="+mn-ea"/>
                  <a:cs typeface="Arial" pitchFamily="34" charset="0"/>
                </a:rPr>
                <a:t>1</a:t>
              </a:r>
            </a:p>
          </p:txBody>
        </p:sp>
        <p:sp>
          <p:nvSpPr>
            <p:cNvPr id="13" name="TextBox 12">
              <a:extLst>
                <a:ext uri="{FF2B5EF4-FFF2-40B4-BE49-F238E27FC236}">
                  <a16:creationId xmlns:a16="http://schemas.microsoft.com/office/drawing/2014/main" id="{83239A82-ECB4-0ED0-8B4B-0A7A6F7D53A7}"/>
                </a:ext>
              </a:extLst>
            </p:cNvPr>
            <p:cNvSpPr txBox="1"/>
            <p:nvPr/>
          </p:nvSpPr>
          <p:spPr>
            <a:xfrm>
              <a:off x="823913" y="2667183"/>
              <a:ext cx="1930400" cy="682665"/>
            </a:xfrm>
            <a:prstGeom prst="rect">
              <a:avLst/>
            </a:prstGeom>
            <a:noFill/>
          </p:spPr>
          <p:txBody>
            <a:bodyPr>
              <a:normAutofit/>
            </a:bodyP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lnSpc>
                  <a:spcPct val="80000"/>
                </a:lnSpc>
                <a:defRPr/>
              </a:pPr>
              <a:r>
                <a:rPr lang="fr-FR" altLang="fr-FR" b="1">
                  <a:solidFill>
                    <a:schemeClr val="bg1"/>
                  </a:solidFill>
                  <a:effectLst>
                    <a:outerShdw blurRad="38100" dist="38100" dir="2700000" algn="tl">
                      <a:srgbClr val="C0C0C0"/>
                    </a:outerShdw>
                  </a:effectLst>
                </a:rPr>
                <a:t>INFERTILITE</a:t>
              </a:r>
            </a:p>
          </p:txBody>
        </p:sp>
        <p:sp>
          <p:nvSpPr>
            <p:cNvPr id="19" name="Oval 18">
              <a:extLst>
                <a:ext uri="{FF2B5EF4-FFF2-40B4-BE49-F238E27FC236}">
                  <a16:creationId xmlns:a16="http://schemas.microsoft.com/office/drawing/2014/main" id="{F6D73DE2-E86D-B91B-CFBA-001F02F0EDE4}"/>
                </a:ext>
              </a:extLst>
            </p:cNvPr>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t>       </a:t>
              </a:r>
            </a:p>
          </p:txBody>
        </p:sp>
      </p:grpSp>
      <p:grpSp>
        <p:nvGrpSpPr>
          <p:cNvPr id="23559" name="Group 22">
            <a:extLst>
              <a:ext uri="{FF2B5EF4-FFF2-40B4-BE49-F238E27FC236}">
                <a16:creationId xmlns:a16="http://schemas.microsoft.com/office/drawing/2014/main" id="{701B405A-20A5-CA9A-D541-7B08BC75B6F9}"/>
              </a:ext>
            </a:extLst>
          </p:cNvPr>
          <p:cNvGrpSpPr>
            <a:grpSpLocks/>
          </p:cNvGrpSpPr>
          <p:nvPr/>
        </p:nvGrpSpPr>
        <p:grpSpPr bwMode="auto">
          <a:xfrm>
            <a:off x="3543300" y="1592263"/>
            <a:ext cx="2108200" cy="2708275"/>
            <a:chOff x="3543300" y="1591943"/>
            <a:chExt cx="2108820" cy="2708434"/>
          </a:xfrm>
        </p:grpSpPr>
        <p:sp>
          <p:nvSpPr>
            <p:cNvPr id="4" name="Oval 3">
              <a:extLst>
                <a:ext uri="{FF2B5EF4-FFF2-40B4-BE49-F238E27FC236}">
                  <a16:creationId xmlns:a16="http://schemas.microsoft.com/office/drawing/2014/main" id="{88F96C08-F75A-84DC-6DA5-246140EF8556}"/>
                </a:ext>
              </a:extLst>
            </p:cNvPr>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t>             </a:t>
              </a:r>
            </a:p>
          </p:txBody>
        </p:sp>
        <p:sp>
          <p:nvSpPr>
            <p:cNvPr id="15" name="TextBox 14">
              <a:extLst>
                <a:ext uri="{FF2B5EF4-FFF2-40B4-BE49-F238E27FC236}">
                  <a16:creationId xmlns:a16="http://schemas.microsoft.com/office/drawing/2014/main" id="{A68EAAB5-2708-D8AE-3DAF-42C8C5BB8D07}"/>
                </a:ext>
              </a:extLst>
            </p:cNvPr>
            <p:cNvSpPr txBox="1"/>
            <p:nvPr/>
          </p:nvSpPr>
          <p:spPr>
            <a:xfrm>
              <a:off x="3933968" y="1591943"/>
              <a:ext cx="1219200" cy="2708434"/>
            </a:xfrm>
            <a:prstGeom prst="rect">
              <a:avLst/>
            </a:prstGeom>
            <a:noFill/>
          </p:spPr>
          <p:txBody>
            <a:bodyPr>
              <a:spAutoFit/>
            </a:bodyPr>
            <a:lstStyle/>
            <a:p>
              <a:pPr eaLnBrk="1" fontAlgn="auto" hangingPunct="1">
                <a:spcBef>
                  <a:spcPts val="0"/>
                </a:spcBef>
                <a:spcAft>
                  <a:spcPts val="0"/>
                </a:spcAft>
                <a:defRPr/>
              </a:pPr>
              <a:r>
                <a:rPr lang="fr-FR" sz="17000" b="1" dirty="0">
                  <a:solidFill>
                    <a:srgbClr val="2A7A9E">
                      <a:alpha val="40000"/>
                    </a:srgbClr>
                  </a:solidFill>
                  <a:latin typeface="+mj-lt"/>
                  <a:ea typeface="+mn-ea"/>
                  <a:cs typeface="Arial" pitchFamily="34" charset="0"/>
                </a:rPr>
                <a:t>2</a:t>
              </a:r>
            </a:p>
          </p:txBody>
        </p:sp>
        <p:sp>
          <p:nvSpPr>
            <p:cNvPr id="16" name="TextBox 15">
              <a:extLst>
                <a:ext uri="{FF2B5EF4-FFF2-40B4-BE49-F238E27FC236}">
                  <a16:creationId xmlns:a16="http://schemas.microsoft.com/office/drawing/2014/main" id="{6A94732E-CF43-304F-882A-2F8576173631}"/>
                </a:ext>
              </a:extLst>
            </p:cNvPr>
            <p:cNvSpPr txBox="1"/>
            <p:nvPr/>
          </p:nvSpPr>
          <p:spPr>
            <a:xfrm>
              <a:off x="3563944" y="2565137"/>
              <a:ext cx="2088176" cy="792210"/>
            </a:xfrm>
            <a:prstGeom prst="rect">
              <a:avLst/>
            </a:prstGeom>
            <a:noFill/>
          </p:spPr>
          <p:txBody>
            <a:bodyPr>
              <a:normAutofit/>
            </a:bodyP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lnSpc>
                  <a:spcPct val="60000"/>
                </a:lnSpc>
                <a:defRPr/>
              </a:pPr>
              <a:r>
                <a:rPr lang="fr-FR" altLang="fr-FR" sz="1800" b="1">
                  <a:solidFill>
                    <a:schemeClr val="bg1"/>
                  </a:solidFill>
                  <a:effectLst>
                    <a:outerShdw blurRad="38100" dist="38100" dir="2700000" algn="tl">
                      <a:srgbClr val="C0C0C0"/>
                    </a:outerShdw>
                  </a:effectLst>
                </a:rPr>
                <a:t>ENDOMETRIOSE</a:t>
              </a:r>
            </a:p>
            <a:p>
              <a:pPr algn="ctr" eaLnBrk="1" hangingPunct="1">
                <a:lnSpc>
                  <a:spcPct val="60000"/>
                </a:lnSpc>
                <a:defRPr/>
              </a:pPr>
              <a:r>
                <a:rPr lang="fr-FR" altLang="fr-FR" sz="1800" b="1">
                  <a:solidFill>
                    <a:schemeClr val="bg1"/>
                  </a:solidFill>
                  <a:effectLst>
                    <a:outerShdw blurRad="38100" dist="38100" dir="2700000" algn="tl">
                      <a:srgbClr val="C0C0C0"/>
                    </a:outerShdw>
                  </a:effectLst>
                </a:rPr>
                <a:t> SYMPTOMATIQUE</a:t>
              </a:r>
            </a:p>
          </p:txBody>
        </p:sp>
        <p:sp>
          <p:nvSpPr>
            <p:cNvPr id="20" name="Oval 19">
              <a:extLst>
                <a:ext uri="{FF2B5EF4-FFF2-40B4-BE49-F238E27FC236}">
                  <a16:creationId xmlns:a16="http://schemas.microsoft.com/office/drawing/2014/main" id="{5A61C68A-7426-848A-C6D9-FB9F533123D1}"/>
                </a:ext>
              </a:extLst>
            </p:cNvPr>
            <p:cNvSpPr/>
            <p:nvPr/>
          </p:nvSpPr>
          <p:spPr>
            <a:xfrm>
              <a:off x="3707904" y="1988840"/>
              <a:ext cx="1656184" cy="144016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t>       </a:t>
              </a:r>
            </a:p>
          </p:txBody>
        </p:sp>
      </p:grpSp>
      <p:grpSp>
        <p:nvGrpSpPr>
          <p:cNvPr id="23560" name="Group 23">
            <a:extLst>
              <a:ext uri="{FF2B5EF4-FFF2-40B4-BE49-F238E27FC236}">
                <a16:creationId xmlns:a16="http://schemas.microsoft.com/office/drawing/2014/main" id="{9CE3F93D-7005-EC97-B6D3-C4EAEFEDF633}"/>
              </a:ext>
            </a:extLst>
          </p:cNvPr>
          <p:cNvGrpSpPr>
            <a:grpSpLocks/>
          </p:cNvGrpSpPr>
          <p:nvPr/>
        </p:nvGrpSpPr>
        <p:grpSpPr bwMode="auto">
          <a:xfrm>
            <a:off x="6300788" y="1587500"/>
            <a:ext cx="2232025" cy="2708275"/>
            <a:chOff x="6300192" y="1587511"/>
            <a:chExt cx="2232248" cy="2708434"/>
          </a:xfrm>
        </p:grpSpPr>
        <p:sp>
          <p:nvSpPr>
            <p:cNvPr id="5" name="Oval 4">
              <a:extLst>
                <a:ext uri="{FF2B5EF4-FFF2-40B4-BE49-F238E27FC236}">
                  <a16:creationId xmlns:a16="http://schemas.microsoft.com/office/drawing/2014/main" id="{7B4D5F6B-284E-B3BC-CD18-5B274E201AC1}"/>
                </a:ext>
              </a:extLst>
            </p:cNvPr>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t>             </a:t>
              </a:r>
            </a:p>
          </p:txBody>
        </p:sp>
        <p:sp>
          <p:nvSpPr>
            <p:cNvPr id="17" name="TextBox 16">
              <a:extLst>
                <a:ext uri="{FF2B5EF4-FFF2-40B4-BE49-F238E27FC236}">
                  <a16:creationId xmlns:a16="http://schemas.microsoft.com/office/drawing/2014/main" id="{2598000B-C2C8-60D2-70DA-D394A7502AC0}"/>
                </a:ext>
              </a:extLst>
            </p:cNvPr>
            <p:cNvSpPr txBox="1"/>
            <p:nvPr/>
          </p:nvSpPr>
          <p:spPr>
            <a:xfrm>
              <a:off x="6721604" y="1587511"/>
              <a:ext cx="1219200" cy="2708434"/>
            </a:xfrm>
            <a:prstGeom prst="rect">
              <a:avLst/>
            </a:prstGeom>
            <a:noFill/>
          </p:spPr>
          <p:txBody>
            <a:bodyPr>
              <a:spAutoFit/>
            </a:bodyPr>
            <a:lstStyle/>
            <a:p>
              <a:pPr eaLnBrk="1" fontAlgn="auto" hangingPunct="1">
                <a:spcBef>
                  <a:spcPts val="0"/>
                </a:spcBef>
                <a:spcAft>
                  <a:spcPts val="0"/>
                </a:spcAft>
                <a:defRPr/>
              </a:pPr>
              <a:r>
                <a:rPr lang="fr-FR" sz="17000" b="1" dirty="0">
                  <a:solidFill>
                    <a:srgbClr val="65B131">
                      <a:alpha val="64000"/>
                    </a:srgbClr>
                  </a:solidFill>
                  <a:latin typeface="+mj-lt"/>
                  <a:ea typeface="+mn-ea"/>
                  <a:cs typeface="Arial" pitchFamily="34" charset="0"/>
                </a:rPr>
                <a:t>3</a:t>
              </a:r>
            </a:p>
          </p:txBody>
        </p:sp>
        <p:sp>
          <p:nvSpPr>
            <p:cNvPr id="18" name="TextBox 17">
              <a:extLst>
                <a:ext uri="{FF2B5EF4-FFF2-40B4-BE49-F238E27FC236}">
                  <a16:creationId xmlns:a16="http://schemas.microsoft.com/office/drawing/2014/main" id="{DAA48899-BF73-65E3-0990-E7B4197729A8}"/>
                </a:ext>
              </a:extLst>
            </p:cNvPr>
            <p:cNvSpPr txBox="1"/>
            <p:nvPr/>
          </p:nvSpPr>
          <p:spPr>
            <a:xfrm>
              <a:off x="6411328" y="2675013"/>
              <a:ext cx="2121112" cy="825548"/>
            </a:xfrm>
            <a:prstGeom prst="rect">
              <a:avLst/>
            </a:prstGeom>
            <a:noFill/>
          </p:spPr>
          <p:txBody>
            <a:bodyPr>
              <a:normAutofit/>
            </a:bodyP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lnSpc>
                  <a:spcPct val="80000"/>
                </a:lnSpc>
                <a:defRPr/>
              </a:pPr>
              <a:r>
                <a:rPr lang="fr-FR" altLang="fr-FR" sz="2300" b="1">
                  <a:solidFill>
                    <a:schemeClr val="bg1"/>
                  </a:solidFill>
                  <a:effectLst>
                    <a:outerShdw blurRad="38100" dist="38100" dir="2700000" algn="tl">
                      <a:srgbClr val="C0C0C0"/>
                    </a:outerShdw>
                  </a:effectLst>
                </a:rPr>
                <a:t>DÉCOUVERTE FORTUITE</a:t>
              </a:r>
            </a:p>
          </p:txBody>
        </p:sp>
        <p:sp>
          <p:nvSpPr>
            <p:cNvPr id="21" name="Oval 20">
              <a:extLst>
                <a:ext uri="{FF2B5EF4-FFF2-40B4-BE49-F238E27FC236}">
                  <a16:creationId xmlns:a16="http://schemas.microsoft.com/office/drawing/2014/main" id="{B53BC8CA-869F-1D73-45CD-A4F157674C7C}"/>
                </a:ext>
              </a:extLst>
            </p:cNvPr>
            <p:cNvSpPr/>
            <p:nvPr/>
          </p:nvSpPr>
          <p:spPr>
            <a:xfrm>
              <a:off x="6300192" y="1988840"/>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a:t>       </a:t>
              </a: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A1539D-2BFB-462E-B81A-F73F887FF1D7}"/>
              </a:ext>
            </a:extLst>
          </p:cNvPr>
          <p:cNvSpPr>
            <a:spLocks noGrp="1"/>
          </p:cNvSpPr>
          <p:nvPr>
            <p:ph type="title"/>
          </p:nvPr>
        </p:nvSpPr>
        <p:spPr>
          <a:xfrm>
            <a:off x="795915" y="1183951"/>
            <a:ext cx="7308576" cy="249299"/>
          </a:xfrm>
        </p:spPr>
        <p:txBody>
          <a:bodyPr>
            <a:noAutofit/>
          </a:bodyPr>
          <a:lstStyle/>
          <a:p>
            <a:r>
              <a:rPr lang="en-GB" sz="2400" dirty="0"/>
              <a:t>Conclusion des études SPIRIT</a:t>
            </a:r>
            <a:endParaRPr lang="en-US" sz="2400" dirty="0"/>
          </a:p>
        </p:txBody>
      </p:sp>
      <p:sp>
        <p:nvSpPr>
          <p:cNvPr id="2" name="Content Placeholder 1">
            <a:extLst>
              <a:ext uri="{FF2B5EF4-FFF2-40B4-BE49-F238E27FC236}">
                <a16:creationId xmlns:a16="http://schemas.microsoft.com/office/drawing/2014/main" id="{B8211ECE-DE32-4DA8-B08C-59B613833AA8}"/>
              </a:ext>
            </a:extLst>
          </p:cNvPr>
          <p:cNvSpPr>
            <a:spLocks noGrp="1"/>
          </p:cNvSpPr>
          <p:nvPr>
            <p:ph type="body" sz="quarter" idx="12"/>
          </p:nvPr>
        </p:nvSpPr>
        <p:spPr>
          <a:xfrm>
            <a:off x="696495" y="1969550"/>
            <a:ext cx="7803809" cy="3796442"/>
          </a:xfrm>
        </p:spPr>
        <p:txBody>
          <a:bodyPr vert="horz" wrap="square" lIns="0" tIns="0" rIns="0" bIns="0" numCol="1" rtlCol="0" anchor="t" anchorCtr="0" compatLnSpc="1">
            <a:prstTxWarp prst="textNoShape">
              <a:avLst/>
            </a:prstTxWarp>
            <a:noAutofit/>
          </a:bodyPr>
          <a:lstStyle/>
          <a:p>
            <a:r>
              <a:rPr lang="fr-FR" sz="1650" dirty="0" err="1">
                <a:solidFill>
                  <a:srgbClr val="002060"/>
                </a:solidFill>
              </a:rPr>
              <a:t>Rélugolix</a:t>
            </a:r>
            <a:r>
              <a:rPr lang="fr-FR" sz="1650" dirty="0">
                <a:solidFill>
                  <a:srgbClr val="002060"/>
                </a:solidFill>
              </a:rPr>
              <a:t> thérapie combinée sur 104 semaines chez les femmes souffrant de douleurs modérées à sévères associées à l'endométriose a démontré :</a:t>
            </a:r>
            <a:endParaRPr lang="en-US" sz="1650" dirty="0">
              <a:solidFill>
                <a:srgbClr val="002060"/>
              </a:solidFill>
            </a:endParaRPr>
          </a:p>
          <a:p>
            <a:pPr lvl="2" indent="-215990">
              <a:spcBef>
                <a:spcPts val="1200"/>
              </a:spcBef>
            </a:pPr>
            <a:r>
              <a:rPr lang="fr-FR" sz="1650" dirty="0">
                <a:solidFill>
                  <a:srgbClr val="002060"/>
                </a:solidFill>
              </a:rPr>
              <a:t>Une diminution soutenue des dysménorrhées, des douleurs pelviennes non menstruelles et de la dyspareunie</a:t>
            </a:r>
          </a:p>
          <a:p>
            <a:pPr lvl="2" indent="-215990">
              <a:spcBef>
                <a:spcPts val="1200"/>
              </a:spcBef>
            </a:pPr>
            <a:r>
              <a:rPr lang="fr-FR" sz="1650" dirty="0">
                <a:solidFill>
                  <a:srgbClr val="002060"/>
                </a:solidFill>
              </a:rPr>
              <a:t>Une amélioration des activités du quotidien (EHP-30)</a:t>
            </a:r>
          </a:p>
          <a:p>
            <a:pPr lvl="2" indent="-215990">
              <a:spcBef>
                <a:spcPts val="1200"/>
              </a:spcBef>
            </a:pPr>
            <a:r>
              <a:rPr lang="fr-FR" sz="1650" dirty="0">
                <a:solidFill>
                  <a:srgbClr val="002060"/>
                </a:solidFill>
              </a:rPr>
              <a:t>Un recours réduit aux analgésiques avec une proportion accrue de femmes ne prenant plus d'analgésiques ni d'opioïdes pour soulager leur douleur</a:t>
            </a:r>
            <a:endParaRPr lang="en-US" sz="1650" dirty="0">
              <a:solidFill>
                <a:srgbClr val="002060"/>
              </a:solidFill>
            </a:endParaRPr>
          </a:p>
          <a:p>
            <a:r>
              <a:rPr lang="fr-FR" sz="1650" dirty="0" err="1">
                <a:solidFill>
                  <a:srgbClr val="002060"/>
                </a:solidFill>
              </a:rPr>
              <a:t>Rélugolix</a:t>
            </a:r>
            <a:r>
              <a:rPr lang="fr-FR" sz="1650" dirty="0">
                <a:solidFill>
                  <a:srgbClr val="002060"/>
                </a:solidFill>
              </a:rPr>
              <a:t> thérapie combinée a été généralement bien toléré et associé à une diminution moyenne de la DMO &lt; 1 % qui n'a pas progressé au cours d'un traitement à long terme</a:t>
            </a:r>
            <a:endParaRPr lang="en-US" sz="1650" dirty="0">
              <a:solidFill>
                <a:srgbClr val="002060"/>
              </a:solidFill>
              <a:latin typeface="+mj-lt"/>
            </a:endParaRPr>
          </a:p>
        </p:txBody>
      </p:sp>
      <p:sp>
        <p:nvSpPr>
          <p:cNvPr id="3" name="Footer Placeholder 2">
            <a:extLst>
              <a:ext uri="{FF2B5EF4-FFF2-40B4-BE49-F238E27FC236}">
                <a16:creationId xmlns:a16="http://schemas.microsoft.com/office/drawing/2014/main" id="{71A962A3-3FDD-2463-F546-8EFA026A9BEE}"/>
              </a:ext>
            </a:extLst>
          </p:cNvPr>
          <p:cNvSpPr txBox="1">
            <a:spLocks/>
          </p:cNvSpPr>
          <p:nvPr/>
        </p:nvSpPr>
        <p:spPr>
          <a:xfrm>
            <a:off x="192435" y="5805658"/>
            <a:ext cx="7803000" cy="155246"/>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endParaRPr lang="en-US" sz="675" dirty="0">
              <a:solidFill>
                <a:prstClr val="white">
                  <a:lumMod val="50000"/>
                </a:prstClr>
              </a:solidFill>
              <a:latin typeface="+mj-lt"/>
            </a:endParaRPr>
          </a:p>
          <a:p>
            <a:pPr defTabSz="685800" fontAlgn="auto">
              <a:spcBef>
                <a:spcPts val="0"/>
              </a:spcBef>
              <a:spcAft>
                <a:spcPts val="0"/>
              </a:spcAft>
              <a:defRPr/>
            </a:pPr>
            <a:r>
              <a:rPr lang="en-US" sz="675" dirty="0">
                <a:solidFill>
                  <a:prstClr val="white">
                    <a:lumMod val="50000"/>
                  </a:prstClr>
                </a:solidFill>
                <a:latin typeface="+mj-lt"/>
              </a:rPr>
              <a:t>Giudice LC, et al. Lancet. 2022;399; </a:t>
            </a:r>
            <a:r>
              <a:rPr lang="en-GB" sz="675" dirty="0">
                <a:solidFill>
                  <a:prstClr val="white">
                    <a:lumMod val="50000"/>
                  </a:prstClr>
                </a:solidFill>
                <a:latin typeface="+mj-lt"/>
              </a:rPr>
              <a:t>Becker et al. </a:t>
            </a:r>
            <a:r>
              <a:rPr lang="pt-BR" sz="675" dirty="0">
                <a:solidFill>
                  <a:prstClr val="white">
                    <a:lumMod val="50000"/>
                  </a:prstClr>
                </a:solidFill>
                <a:latin typeface="+mj-lt"/>
              </a:rPr>
              <a:t>Hum Reprod. 2024 Mar 1;39(3):526-537</a:t>
            </a:r>
            <a:endParaRPr lang="en-US" sz="675" dirty="0">
              <a:solidFill>
                <a:prstClr val="white">
                  <a:lumMod val="50000"/>
                </a:prstClr>
              </a:solidFill>
              <a:latin typeface="+mj-lt"/>
            </a:endParaRPr>
          </a:p>
        </p:txBody>
      </p:sp>
      <p:sp>
        <p:nvSpPr>
          <p:cNvPr id="4" name="Teardrop 4">
            <a:extLst>
              <a:ext uri="{FF2B5EF4-FFF2-40B4-BE49-F238E27FC236}">
                <a16:creationId xmlns:a16="http://schemas.microsoft.com/office/drawing/2014/main" id="{973B5378-B56E-BDC5-0868-ECC7DEC937F3}"/>
              </a:ext>
            </a:extLst>
          </p:cNvPr>
          <p:cNvSpPr>
            <a:spLocks noChangeAspect="1"/>
          </p:cNvSpPr>
          <p:nvPr/>
        </p:nvSpPr>
        <p:spPr>
          <a:xfrm>
            <a:off x="8500304" y="857251"/>
            <a:ext cx="653400" cy="653400"/>
          </a:xfrm>
          <a:prstGeom prst="teardrop">
            <a:avLst/>
          </a:prstGeom>
          <a:solidFill>
            <a:schemeClr val="tx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Extension</a:t>
            </a:r>
          </a:p>
        </p:txBody>
      </p:sp>
      <p:sp>
        <p:nvSpPr>
          <p:cNvPr id="8" name="Teardrop 5">
            <a:extLst>
              <a:ext uri="{FF2B5EF4-FFF2-40B4-BE49-F238E27FC236}">
                <a16:creationId xmlns:a16="http://schemas.microsoft.com/office/drawing/2014/main" id="{9ACED3FE-6D14-282F-DDBC-B14F894F47F0}"/>
              </a:ext>
            </a:extLst>
          </p:cNvPr>
          <p:cNvSpPr>
            <a:spLocks noChangeAspect="1"/>
          </p:cNvSpPr>
          <p:nvPr/>
        </p:nvSpPr>
        <p:spPr>
          <a:xfrm>
            <a:off x="7777791" y="843415"/>
            <a:ext cx="653400" cy="653400"/>
          </a:xfrm>
          <a:prstGeom prst="teardrop">
            <a:avLst/>
          </a:prstGeom>
          <a:solidFill>
            <a:srgbClr val="9BBB5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50" spc="-23" dirty="0">
                <a:solidFill>
                  <a:prstClr val="white"/>
                </a:solidFill>
                <a:latin typeface="Verdana" panose="020B0604030504040204" pitchFamily="34" charset="0"/>
                <a:ea typeface="Verdana" panose="020B0604030504040204" pitchFamily="34" charset="0"/>
              </a:rPr>
              <a:t>SPIRIT</a:t>
            </a:r>
          </a:p>
          <a:p>
            <a:pPr algn="ctr"/>
            <a:r>
              <a:rPr lang="en-GB" sz="750" spc="-23" dirty="0">
                <a:solidFill>
                  <a:prstClr val="white"/>
                </a:solidFill>
                <a:latin typeface="Verdana" panose="020B0604030504040204" pitchFamily="34" charset="0"/>
                <a:ea typeface="Verdana" panose="020B0604030504040204" pitchFamily="34" charset="0"/>
              </a:rPr>
              <a:t>1 &amp; 2</a:t>
            </a:r>
          </a:p>
        </p:txBody>
      </p:sp>
    </p:spTree>
    <p:extLst>
      <p:ext uri="{BB962C8B-B14F-4D97-AF65-F5344CB8AC3E}">
        <p14:creationId xmlns:p14="http://schemas.microsoft.com/office/powerpoint/2010/main" val="1828536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5A35C75-12D8-7DE5-A4AB-8B17EBAAC2AA}"/>
              </a:ext>
            </a:extLst>
          </p:cNvPr>
          <p:cNvSpPr/>
          <p:nvPr/>
        </p:nvSpPr>
        <p:spPr>
          <a:xfrm>
            <a:off x="762000" y="1946209"/>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6" name="Oval 5">
            <a:extLst>
              <a:ext uri="{FF2B5EF4-FFF2-40B4-BE49-F238E27FC236}">
                <a16:creationId xmlns:a16="http://schemas.microsoft.com/office/drawing/2014/main" id="{6A489244-76A1-512D-34F6-97FAB3D6D88F}"/>
              </a:ext>
            </a:extLst>
          </p:cNvPr>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       </a:t>
            </a:r>
          </a:p>
        </p:txBody>
      </p:sp>
      <p:sp>
        <p:nvSpPr>
          <p:cNvPr id="13" name="TextBox 12">
            <a:extLst>
              <a:ext uri="{FF2B5EF4-FFF2-40B4-BE49-F238E27FC236}">
                <a16:creationId xmlns:a16="http://schemas.microsoft.com/office/drawing/2014/main" id="{0D3C8262-DB94-A2AF-6D11-2FC1DF771376}"/>
              </a:ext>
            </a:extLst>
          </p:cNvPr>
          <p:cNvSpPr txBox="1"/>
          <p:nvPr/>
        </p:nvSpPr>
        <p:spPr>
          <a:xfrm>
            <a:off x="1157868" y="1592766"/>
            <a:ext cx="1219200" cy="2708434"/>
          </a:xfrm>
          <a:prstGeom prst="rect">
            <a:avLst/>
          </a:prstGeom>
          <a:noFill/>
        </p:spPr>
        <p:txBody>
          <a:bodyPr>
            <a:spAutoFit/>
          </a:bodyPr>
          <a:lstStyle/>
          <a:p>
            <a:pPr eaLnBrk="1" fontAlgn="auto" hangingPunct="1">
              <a:spcBef>
                <a:spcPts val="0"/>
              </a:spcBef>
              <a:spcAft>
                <a:spcPts val="0"/>
              </a:spcAft>
              <a:defRPr/>
            </a:pPr>
            <a:r>
              <a:rPr lang="en-US" sz="17000" b="1" dirty="0">
                <a:solidFill>
                  <a:srgbClr val="65B131">
                    <a:alpha val="64000"/>
                  </a:srgbClr>
                </a:solidFill>
                <a:latin typeface="+mn-lt"/>
                <a:ea typeface="+mn-ea"/>
                <a:cs typeface="Arial" pitchFamily="34" charset="0"/>
              </a:rPr>
              <a:t>3</a:t>
            </a:r>
          </a:p>
        </p:txBody>
      </p:sp>
      <p:sp>
        <p:nvSpPr>
          <p:cNvPr id="60425" name="Title 7">
            <a:extLst>
              <a:ext uri="{FF2B5EF4-FFF2-40B4-BE49-F238E27FC236}">
                <a16:creationId xmlns:a16="http://schemas.microsoft.com/office/drawing/2014/main" id="{4BBAA154-481F-1786-6C0A-820C05BFD266}"/>
              </a:ext>
            </a:extLst>
          </p:cNvPr>
          <p:cNvSpPr>
            <a:spLocks noGrp="1"/>
          </p:cNvSpPr>
          <p:nvPr>
            <p:ph type="title"/>
          </p:nvPr>
        </p:nvSpPr>
        <p:spPr>
          <a:xfrm>
            <a:off x="2971800" y="1992313"/>
            <a:ext cx="5867400" cy="1970087"/>
          </a:xfrm>
        </p:spPr>
        <p:txBody>
          <a:bodyPr>
            <a:normAutofit fontScale="90000"/>
          </a:bodyPr>
          <a:lstStyle/>
          <a:p>
            <a:r>
              <a:rPr altLang="fr-FR" sz="4000" cap="none">
                <a:solidFill>
                  <a:srgbClr val="262626"/>
                </a:solidFill>
              </a:rPr>
              <a:t>Découverte fortuite sur examens systématiques ou intervention chirurgicale</a:t>
            </a:r>
            <a:endParaRPr altLang="fr-FR" sz="2800" cap="none"/>
          </a:p>
        </p:txBody>
      </p:sp>
      <p:sp>
        <p:nvSpPr>
          <p:cNvPr id="60426" name="Text Placeholder 8">
            <a:extLst>
              <a:ext uri="{FF2B5EF4-FFF2-40B4-BE49-F238E27FC236}">
                <a16:creationId xmlns:a16="http://schemas.microsoft.com/office/drawing/2014/main" id="{4035B518-6018-B742-16E4-E29491EE4A1F}"/>
              </a:ext>
            </a:extLst>
          </p:cNvPr>
          <p:cNvSpPr>
            <a:spLocks noGrp="1"/>
          </p:cNvSpPr>
          <p:nvPr>
            <p:ph type="body" idx="1"/>
          </p:nvPr>
        </p:nvSpPr>
        <p:spPr>
          <a:xfrm>
            <a:off x="381000" y="5105400"/>
            <a:ext cx="8229600" cy="376238"/>
          </a:xfrm>
        </p:spPr>
        <p:txBody>
          <a:bodyPr/>
          <a:lstStyle/>
          <a:p>
            <a:pPr>
              <a:spcBef>
                <a:spcPct val="0"/>
              </a:spcBef>
            </a:pPr>
            <a:r>
              <a:rPr altLang="fr-FR" sz="1700" b="1">
                <a:solidFill>
                  <a:srgbClr val="404040"/>
                </a:solidFill>
              </a:rPr>
              <a:t>Primum Non Nocere…</a:t>
            </a:r>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1">
            <a:extLst>
              <a:ext uri="{FF2B5EF4-FFF2-40B4-BE49-F238E27FC236}">
                <a16:creationId xmlns:a16="http://schemas.microsoft.com/office/drawing/2014/main" id="{D61F4611-8909-C396-F4CC-36E66F6F6611}"/>
              </a:ext>
            </a:extLst>
          </p:cNvPr>
          <p:cNvSpPr>
            <a:spLocks noGrp="1"/>
          </p:cNvSpPr>
          <p:nvPr>
            <p:ph type="title"/>
          </p:nvPr>
        </p:nvSpPr>
        <p:spPr>
          <a:xfrm>
            <a:off x="436563" y="76200"/>
            <a:ext cx="8402637" cy="685800"/>
          </a:xfrm>
        </p:spPr>
        <p:txBody>
          <a:bodyPr/>
          <a:lstStyle/>
          <a:p>
            <a:r>
              <a:rPr altLang="fr-FR">
                <a:solidFill>
                  <a:srgbClr val="474747"/>
                </a:solidFill>
              </a:rPr>
              <a:t>Endométriose asymptomatique:</a:t>
            </a:r>
          </a:p>
        </p:txBody>
      </p:sp>
      <p:sp>
        <p:nvSpPr>
          <p:cNvPr id="62467" name="Espace réservé du contenu 2">
            <a:extLst>
              <a:ext uri="{FF2B5EF4-FFF2-40B4-BE49-F238E27FC236}">
                <a16:creationId xmlns:a16="http://schemas.microsoft.com/office/drawing/2014/main" id="{CF0488BF-06BD-E8BA-1B69-1E96935960C1}"/>
              </a:ext>
            </a:extLst>
          </p:cNvPr>
          <p:cNvSpPr>
            <a:spLocks noGrp="1"/>
          </p:cNvSpPr>
          <p:nvPr>
            <p:ph idx="1"/>
          </p:nvPr>
        </p:nvSpPr>
        <p:spPr/>
        <p:txBody>
          <a:bodyPr/>
          <a:lstStyle/>
          <a:p>
            <a:r>
              <a:rPr altLang="fr-FR" sz="2000">
                <a:solidFill>
                  <a:srgbClr val="474747"/>
                </a:solidFill>
              </a:rPr>
              <a:t>Près de 40% des patientes</a:t>
            </a:r>
          </a:p>
          <a:p>
            <a:r>
              <a:rPr altLang="fr-FR" sz="2000">
                <a:solidFill>
                  <a:srgbClr val="474747"/>
                </a:solidFill>
              </a:rPr>
              <a:t>Incidence de l’endométriose dans la population générale 12 à 15%</a:t>
            </a:r>
          </a:p>
          <a:p>
            <a:r>
              <a:rPr altLang="fr-FR" sz="2000">
                <a:solidFill>
                  <a:srgbClr val="474747"/>
                </a:solidFill>
              </a:rPr>
              <a:t>Ne pas le taire. Le signaler et le noter ( CRO et stadification AFSr)</a:t>
            </a:r>
          </a:p>
          <a:p>
            <a:r>
              <a:rPr altLang="fr-FR" sz="2000">
                <a:solidFill>
                  <a:srgbClr val="474747"/>
                </a:solidFill>
              </a:rPr>
              <a:t>Exérèse des lésions superficielles ou endométriomes de découverte fortuite</a:t>
            </a:r>
          </a:p>
          <a:p>
            <a:r>
              <a:rPr altLang="fr-FR" sz="2000">
                <a:solidFill>
                  <a:srgbClr val="474747"/>
                </a:solidFill>
              </a:rPr>
              <a:t>Pas de traitement délabrant en l’absence de symptôme</a:t>
            </a:r>
          </a:p>
          <a:p>
            <a:r>
              <a:rPr altLang="fr-FR" sz="2000">
                <a:solidFill>
                  <a:srgbClr val="474747"/>
                </a:solidFill>
              </a:rPr>
              <a:t>Endométriose sévère asymptomatique:</a:t>
            </a:r>
          </a:p>
          <a:p>
            <a:pPr lvl="1"/>
            <a:r>
              <a:rPr altLang="fr-FR" sz="1600">
                <a:solidFill>
                  <a:srgbClr val="474747"/>
                </a:solidFill>
              </a:rPr>
              <a:t>Ne pas opérer sauf si risque secondaire</a:t>
            </a:r>
          </a:p>
          <a:p>
            <a:pPr lvl="1"/>
            <a:r>
              <a:rPr altLang="fr-FR" sz="1600">
                <a:solidFill>
                  <a:srgbClr val="474747"/>
                </a:solidFill>
              </a:rPr>
              <a:t>Uretérohydronéphrose</a:t>
            </a:r>
          </a:p>
          <a:p>
            <a:pPr lvl="1"/>
            <a:r>
              <a:rPr altLang="fr-FR" sz="1600">
                <a:solidFill>
                  <a:srgbClr val="474747"/>
                </a:solidFill>
              </a:rPr>
              <a:t>Endométriose vésicale ou nodule du cul de sac vésico-utérin</a:t>
            </a:r>
          </a:p>
          <a:p>
            <a:pPr lvl="1"/>
            <a:r>
              <a:rPr altLang="fr-FR" sz="1600">
                <a:solidFill>
                  <a:srgbClr val="474747"/>
                </a:solidFill>
              </a:rPr>
              <a:t>Endométriose avec infiltration digestive ( EER)</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FE641A-B542-DCD7-85B8-3450252D607C}"/>
              </a:ext>
            </a:extLst>
          </p:cNvPr>
          <p:cNvSpPr>
            <a:spLocks noGrp="1"/>
          </p:cNvSpPr>
          <p:nvPr>
            <p:ph type="title"/>
          </p:nvPr>
        </p:nvSpPr>
        <p:spPr>
          <a:xfrm>
            <a:off x="436563" y="76200"/>
            <a:ext cx="8402637" cy="685800"/>
          </a:xfrm>
        </p:spPr>
        <p:txBody>
          <a:bodyPr rtlCol="0"/>
          <a:lstStyle/>
          <a:p>
            <a:pPr fontAlgn="auto">
              <a:spcAft>
                <a:spcPts val="0"/>
              </a:spcAft>
              <a:defRPr/>
            </a:pPr>
            <a:r>
              <a:rPr dirty="0">
                <a:ea typeface="+mj-ea"/>
                <a:cs typeface="+mj-cs"/>
              </a:rPr>
              <a:t>Conclusion:</a:t>
            </a:r>
          </a:p>
        </p:txBody>
      </p:sp>
      <p:sp>
        <p:nvSpPr>
          <p:cNvPr id="63491" name="Espace réservé du contenu 2">
            <a:extLst>
              <a:ext uri="{FF2B5EF4-FFF2-40B4-BE49-F238E27FC236}">
                <a16:creationId xmlns:a16="http://schemas.microsoft.com/office/drawing/2014/main" id="{C95639F2-933F-F1AB-F9E5-8EDD24AA8973}"/>
              </a:ext>
            </a:extLst>
          </p:cNvPr>
          <p:cNvSpPr>
            <a:spLocks noGrp="1"/>
          </p:cNvSpPr>
          <p:nvPr>
            <p:ph idx="1"/>
          </p:nvPr>
        </p:nvSpPr>
        <p:spPr/>
        <p:txBody>
          <a:bodyPr/>
          <a:lstStyle/>
          <a:p>
            <a:pPr>
              <a:lnSpc>
                <a:spcPct val="80000"/>
              </a:lnSpc>
            </a:pPr>
            <a:r>
              <a:rPr altLang="fr-FR" sz="2000" dirty="0">
                <a:solidFill>
                  <a:srgbClr val="474747"/>
                </a:solidFill>
              </a:rPr>
              <a:t>Eviter les chirurgies itératives</a:t>
            </a:r>
          </a:p>
          <a:p>
            <a:pPr>
              <a:lnSpc>
                <a:spcPct val="80000"/>
              </a:lnSpc>
            </a:pPr>
            <a:r>
              <a:rPr altLang="fr-FR" sz="2000" dirty="0">
                <a:solidFill>
                  <a:srgbClr val="474747"/>
                </a:solidFill>
              </a:rPr>
              <a:t>Qualité de la prise en charge initiale impacte l’ensemble du devenir</a:t>
            </a:r>
          </a:p>
          <a:p>
            <a:pPr>
              <a:lnSpc>
                <a:spcPct val="80000"/>
              </a:lnSpc>
            </a:pPr>
            <a:r>
              <a:rPr altLang="fr-FR" sz="2000" dirty="0">
                <a:solidFill>
                  <a:srgbClr val="474747"/>
                </a:solidFill>
              </a:rPr>
              <a:t>Recours a la PMA d’emblée bien codifié</a:t>
            </a:r>
          </a:p>
          <a:p>
            <a:pPr>
              <a:lnSpc>
                <a:spcPct val="80000"/>
              </a:lnSpc>
            </a:pPr>
            <a:r>
              <a:rPr altLang="fr-FR" sz="2000" dirty="0">
                <a:solidFill>
                  <a:srgbClr val="474747"/>
                </a:solidFill>
              </a:rPr>
              <a:t>Recours a la chirurgie:</a:t>
            </a:r>
          </a:p>
          <a:p>
            <a:pPr lvl="1">
              <a:lnSpc>
                <a:spcPct val="80000"/>
              </a:lnSpc>
            </a:pPr>
            <a:r>
              <a:rPr altLang="fr-FR" sz="1800" dirty="0">
                <a:solidFill>
                  <a:srgbClr val="474747"/>
                </a:solidFill>
              </a:rPr>
              <a:t>Systématique lors de la découverte initiale si symptomatique malgré traitement  ou désir de grossesse</a:t>
            </a:r>
          </a:p>
          <a:p>
            <a:pPr lvl="1">
              <a:lnSpc>
                <a:spcPct val="80000"/>
              </a:lnSpc>
            </a:pPr>
            <a:r>
              <a:rPr altLang="fr-FR" sz="1800" dirty="0">
                <a:solidFill>
                  <a:srgbClr val="474747"/>
                </a:solidFill>
              </a:rPr>
              <a:t>Non systématique si pauci symptomatique</a:t>
            </a:r>
          </a:p>
          <a:p>
            <a:pPr lvl="1">
              <a:lnSpc>
                <a:spcPct val="80000"/>
              </a:lnSpc>
            </a:pPr>
            <a:r>
              <a:rPr altLang="fr-FR" sz="1800" dirty="0">
                <a:solidFill>
                  <a:srgbClr val="474747"/>
                </a:solidFill>
              </a:rPr>
              <a:t>Endométriose résistante au traitement antalgique simple</a:t>
            </a:r>
          </a:p>
          <a:p>
            <a:pPr lvl="1">
              <a:lnSpc>
                <a:spcPct val="80000"/>
              </a:lnSpc>
            </a:pPr>
            <a:r>
              <a:rPr altLang="fr-FR" sz="1800" dirty="0">
                <a:solidFill>
                  <a:srgbClr val="474747"/>
                </a:solidFill>
              </a:rPr>
              <a:t>Endométriose profonde avec risques secondaires</a:t>
            </a:r>
          </a:p>
          <a:p>
            <a:pPr>
              <a:lnSpc>
                <a:spcPct val="80000"/>
              </a:lnSpc>
            </a:pPr>
            <a:r>
              <a:rPr lang="fr-FR" altLang="fr-FR" sz="2000" dirty="0">
                <a:solidFill>
                  <a:srgbClr val="474747"/>
                </a:solidFill>
              </a:rPr>
              <a:t>Recours au </a:t>
            </a:r>
            <a:r>
              <a:rPr lang="fr-FR" altLang="fr-FR" sz="2000" dirty="0" err="1">
                <a:solidFill>
                  <a:srgbClr val="474747"/>
                </a:solidFill>
              </a:rPr>
              <a:t>Relugolix</a:t>
            </a:r>
            <a:r>
              <a:rPr lang="fr-FR" altLang="fr-FR" sz="2000" dirty="0">
                <a:solidFill>
                  <a:srgbClr val="474747"/>
                </a:solidFill>
              </a:rPr>
              <a:t> </a:t>
            </a:r>
          </a:p>
          <a:p>
            <a:pPr lvl="1">
              <a:lnSpc>
                <a:spcPct val="80000"/>
              </a:lnSpc>
            </a:pPr>
            <a:r>
              <a:rPr lang="fr-FR" altLang="fr-FR" sz="1800" dirty="0">
                <a:solidFill>
                  <a:srgbClr val="474747"/>
                </a:solidFill>
              </a:rPr>
              <a:t>Récidive précoces des douleurs après chirurgies complètes</a:t>
            </a:r>
          </a:p>
          <a:p>
            <a:pPr lvl="1">
              <a:lnSpc>
                <a:spcPct val="80000"/>
              </a:lnSpc>
            </a:pPr>
            <a:r>
              <a:rPr lang="fr-FR" altLang="fr-FR" sz="1800" dirty="0">
                <a:solidFill>
                  <a:srgbClr val="474747"/>
                </a:solidFill>
              </a:rPr>
              <a:t>Récidive des douleurs dans un contexte </a:t>
            </a:r>
            <a:r>
              <a:rPr lang="fr-FR" altLang="fr-FR" sz="1800" dirty="0" err="1">
                <a:solidFill>
                  <a:srgbClr val="474747"/>
                </a:solidFill>
              </a:rPr>
              <a:t>hyperoestrogénique</a:t>
            </a:r>
            <a:endParaRPr lang="fr-FR" altLang="fr-FR" sz="1800" dirty="0">
              <a:solidFill>
                <a:srgbClr val="474747"/>
              </a:solidFill>
            </a:endParaRPr>
          </a:p>
          <a:p>
            <a:pPr lvl="1">
              <a:lnSpc>
                <a:spcPct val="80000"/>
              </a:lnSpc>
            </a:pPr>
            <a:r>
              <a:rPr lang="fr-FR" altLang="fr-FR" sz="1800" dirty="0">
                <a:solidFill>
                  <a:srgbClr val="474747"/>
                </a:solidFill>
              </a:rPr>
              <a:t>Résistance à 3 lignes thérapeutiques</a:t>
            </a:r>
            <a:r>
              <a:rPr altLang="fr-FR" sz="2200" dirty="0">
                <a:solidFill>
                  <a:srgbClr val="474747"/>
                </a:solidFill>
              </a:rPr>
              <a:t> </a:t>
            </a:r>
          </a:p>
          <a:p>
            <a:pPr>
              <a:lnSpc>
                <a:spcPct val="80000"/>
              </a:lnSpc>
            </a:pPr>
            <a:r>
              <a:rPr altLang="fr-FR" sz="2000" dirty="0">
                <a:solidFill>
                  <a:srgbClr val="474747"/>
                </a:solidFill>
              </a:rPr>
              <a:t> </a:t>
            </a:r>
            <a:endParaRPr altLang="fr-FR" sz="2700" dirty="0">
              <a:solidFill>
                <a:srgbClr val="474747"/>
              </a:solidFill>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CA6D0E-E460-9B19-03ED-7102B0AC12F1}"/>
              </a:ext>
            </a:extLst>
          </p:cNvPr>
          <p:cNvSpPr>
            <a:spLocks noGrp="1"/>
          </p:cNvSpPr>
          <p:nvPr>
            <p:ph type="title"/>
          </p:nvPr>
        </p:nvSpPr>
        <p:spPr/>
        <p:txBody>
          <a:bodyPr/>
          <a:lstStyle/>
          <a:p>
            <a:r>
              <a:rPr lang="fr-FR" dirty="0"/>
              <a:t>Voies de recherche : Nombreuses !</a:t>
            </a:r>
          </a:p>
        </p:txBody>
      </p:sp>
      <p:pic>
        <p:nvPicPr>
          <p:cNvPr id="5" name="Espace réservé du contenu 4" descr="Une image contenant texte, Police, capture d’écran, blanc&#10;&#10;Description générée automatiquement">
            <a:extLst>
              <a:ext uri="{FF2B5EF4-FFF2-40B4-BE49-F238E27FC236}">
                <a16:creationId xmlns:a16="http://schemas.microsoft.com/office/drawing/2014/main" id="{8223D048-F24F-90D9-413D-7E3CE9D5EF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500" y="1196752"/>
            <a:ext cx="6461756" cy="1511393"/>
          </a:xfrm>
        </p:spPr>
      </p:pic>
      <p:pic>
        <p:nvPicPr>
          <p:cNvPr id="7" name="Image 6" descr="Une image contenant texte, capture d’écran, Police&#10;&#10;Description générée automatiquement">
            <a:extLst>
              <a:ext uri="{FF2B5EF4-FFF2-40B4-BE49-F238E27FC236}">
                <a16:creationId xmlns:a16="http://schemas.microsoft.com/office/drawing/2014/main" id="{72A6ED9D-8086-9796-126A-E271423E0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2494391"/>
            <a:ext cx="5711597" cy="2211934"/>
          </a:xfrm>
          <a:prstGeom prst="rect">
            <a:avLst/>
          </a:prstGeom>
        </p:spPr>
      </p:pic>
      <p:pic>
        <p:nvPicPr>
          <p:cNvPr id="9" name="Image 8" descr="Une image contenant texte, capture d’écran, Police, ligne&#10;&#10;Description générée automatiquement">
            <a:extLst>
              <a:ext uri="{FF2B5EF4-FFF2-40B4-BE49-F238E27FC236}">
                <a16:creationId xmlns:a16="http://schemas.microsoft.com/office/drawing/2014/main" id="{FE14C9A1-7533-577C-70D4-A45D7E3A7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4437112"/>
            <a:ext cx="7375192" cy="2247678"/>
          </a:xfrm>
          <a:prstGeom prst="rect">
            <a:avLst/>
          </a:prstGeom>
        </p:spPr>
      </p:pic>
    </p:spTree>
    <p:extLst>
      <p:ext uri="{BB962C8B-B14F-4D97-AF65-F5344CB8AC3E}">
        <p14:creationId xmlns:p14="http://schemas.microsoft.com/office/powerpoint/2010/main" val="212183736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a:extLst>
              <a:ext uri="{FF2B5EF4-FFF2-40B4-BE49-F238E27FC236}">
                <a16:creationId xmlns:a16="http://schemas.microsoft.com/office/drawing/2014/main" id="{5BF3F3AA-F275-0554-40AB-862AECEB77FA}"/>
              </a:ext>
            </a:extLst>
          </p:cNvPr>
          <p:cNvSpPr>
            <a:spLocks noGrp="1"/>
          </p:cNvSpPr>
          <p:nvPr>
            <p:ph type="title"/>
          </p:nvPr>
        </p:nvSpPr>
        <p:spPr>
          <a:xfrm>
            <a:off x="2971800" y="1992313"/>
            <a:ext cx="5867400" cy="1970087"/>
          </a:xfrm>
        </p:spPr>
        <p:txBody>
          <a:bodyPr/>
          <a:lstStyle/>
          <a:p>
            <a:r>
              <a:rPr altLang="fr-FR" sz="4000" cap="none">
                <a:solidFill>
                  <a:srgbClr val="262626"/>
                </a:solidFill>
              </a:rPr>
              <a:t>Infertilité</a:t>
            </a:r>
            <a:endParaRPr altLang="fr-FR" sz="2800" cap="none"/>
          </a:p>
        </p:txBody>
      </p:sp>
      <p:sp>
        <p:nvSpPr>
          <p:cNvPr id="25603" name="Text Placeholder 4">
            <a:extLst>
              <a:ext uri="{FF2B5EF4-FFF2-40B4-BE49-F238E27FC236}">
                <a16:creationId xmlns:a16="http://schemas.microsoft.com/office/drawing/2014/main" id="{00B7E062-4895-8D60-A926-E191AAFC4CF4}"/>
              </a:ext>
            </a:extLst>
          </p:cNvPr>
          <p:cNvSpPr>
            <a:spLocks noGrp="1"/>
          </p:cNvSpPr>
          <p:nvPr>
            <p:ph type="body" idx="1"/>
          </p:nvPr>
        </p:nvSpPr>
        <p:spPr>
          <a:xfrm>
            <a:off x="381000" y="5105400"/>
            <a:ext cx="8229600" cy="376238"/>
          </a:xfrm>
        </p:spPr>
        <p:txBody>
          <a:bodyPr/>
          <a:lstStyle/>
          <a:p>
            <a:pPr>
              <a:spcBef>
                <a:spcPct val="0"/>
              </a:spcBef>
            </a:pPr>
            <a:r>
              <a:rPr altLang="fr-FR" sz="1700" b="1">
                <a:solidFill>
                  <a:srgbClr val="404040"/>
                </a:solidFill>
              </a:rPr>
              <a:t>Prise en charge spécifique</a:t>
            </a:r>
          </a:p>
        </p:txBody>
      </p:sp>
      <p:sp>
        <p:nvSpPr>
          <p:cNvPr id="6" name="TextBox 5">
            <a:extLst>
              <a:ext uri="{FF2B5EF4-FFF2-40B4-BE49-F238E27FC236}">
                <a16:creationId xmlns:a16="http://schemas.microsoft.com/office/drawing/2014/main" id="{8CF33B30-4A1A-AC10-FA04-82BD39683D27}"/>
              </a:ext>
            </a:extLst>
          </p:cNvPr>
          <p:cNvSpPr txBox="1"/>
          <p:nvPr/>
        </p:nvSpPr>
        <p:spPr>
          <a:xfrm>
            <a:off x="1121392" y="1557456"/>
            <a:ext cx="1219200" cy="2708434"/>
          </a:xfrm>
          <a:prstGeom prst="rect">
            <a:avLst/>
          </a:prstGeom>
          <a:noFill/>
        </p:spPr>
        <p:txBody>
          <a:bodyPr>
            <a:spAutoFit/>
          </a:bodyPr>
          <a:lstStyle/>
          <a:p>
            <a:pPr eaLnBrk="1" fontAlgn="auto" hangingPunct="1">
              <a:spcBef>
                <a:spcPts val="0"/>
              </a:spcBef>
              <a:spcAft>
                <a:spcPts val="0"/>
              </a:spcAft>
              <a:defRPr/>
            </a:pPr>
            <a:r>
              <a:rPr lang="fr-FR" sz="17000" b="1">
                <a:solidFill>
                  <a:srgbClr val="F26200">
                    <a:alpha val="40000"/>
                  </a:srgbClr>
                </a:solidFill>
                <a:latin typeface="+mn-lt"/>
                <a:ea typeface="+mn-ea"/>
                <a:cs typeface="Arial" pitchFamily="34" charset="0"/>
              </a:rPr>
              <a:t>1</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a:extLst>
              <a:ext uri="{FF2B5EF4-FFF2-40B4-BE49-F238E27FC236}">
                <a16:creationId xmlns:a16="http://schemas.microsoft.com/office/drawing/2014/main" id="{B2228816-58E8-A490-9AA6-4785BE805F1C}"/>
              </a:ext>
            </a:extLst>
          </p:cNvPr>
          <p:cNvSpPr>
            <a:spLocks noGrp="1"/>
          </p:cNvSpPr>
          <p:nvPr>
            <p:ph type="title"/>
          </p:nvPr>
        </p:nvSpPr>
        <p:spPr>
          <a:xfrm>
            <a:off x="436563" y="76200"/>
            <a:ext cx="8402637" cy="685800"/>
          </a:xfrm>
        </p:spPr>
        <p:txBody>
          <a:bodyPr/>
          <a:lstStyle/>
          <a:p>
            <a:r>
              <a:rPr altLang="fr-FR">
                <a:solidFill>
                  <a:srgbClr val="474747"/>
                </a:solidFill>
              </a:rPr>
              <a:t>Théories physiopathologiques</a:t>
            </a:r>
          </a:p>
        </p:txBody>
      </p:sp>
      <p:sp>
        <p:nvSpPr>
          <p:cNvPr id="27651" name="Espace réservé du contenu 2">
            <a:extLst>
              <a:ext uri="{FF2B5EF4-FFF2-40B4-BE49-F238E27FC236}">
                <a16:creationId xmlns:a16="http://schemas.microsoft.com/office/drawing/2014/main" id="{73D2CE4B-F10D-1443-9E26-D380DB7661D3}"/>
              </a:ext>
            </a:extLst>
          </p:cNvPr>
          <p:cNvSpPr>
            <a:spLocks noGrp="1"/>
          </p:cNvSpPr>
          <p:nvPr>
            <p:ph idx="1"/>
          </p:nvPr>
        </p:nvSpPr>
        <p:spPr>
          <a:xfrm>
            <a:off x="250825" y="981075"/>
            <a:ext cx="8447088" cy="4968875"/>
          </a:xfrm>
        </p:spPr>
        <p:txBody>
          <a:bodyPr/>
          <a:lstStyle/>
          <a:p>
            <a:pPr>
              <a:lnSpc>
                <a:spcPct val="80000"/>
              </a:lnSpc>
            </a:pPr>
            <a:r>
              <a:rPr altLang="fr-FR" sz="2000">
                <a:solidFill>
                  <a:srgbClr val="474747"/>
                </a:solidFill>
              </a:rPr>
              <a:t>Beaucoup de théories physiopathologiques non prouvées</a:t>
            </a:r>
          </a:p>
          <a:p>
            <a:pPr>
              <a:lnSpc>
                <a:spcPct val="80000"/>
              </a:lnSpc>
            </a:pPr>
            <a:r>
              <a:rPr altLang="fr-FR" sz="2000" b="1">
                <a:solidFill>
                  <a:srgbClr val="5DD4FF"/>
                </a:solidFill>
              </a:rPr>
              <a:t>Anomalies de migration spermatozoïdes</a:t>
            </a:r>
          </a:p>
          <a:p>
            <a:pPr>
              <a:lnSpc>
                <a:spcPct val="80000"/>
              </a:lnSpc>
            </a:pPr>
            <a:r>
              <a:rPr altLang="fr-FR" sz="2000" b="1">
                <a:solidFill>
                  <a:srgbClr val="FF0000"/>
                </a:solidFill>
              </a:rPr>
              <a:t>Syndrôme dysovulatoire </a:t>
            </a:r>
            <a:r>
              <a:rPr altLang="fr-FR" sz="2000">
                <a:solidFill>
                  <a:srgbClr val="474747"/>
                </a:solidFill>
              </a:rPr>
              <a:t>sur inflammation chronique</a:t>
            </a:r>
          </a:p>
          <a:p>
            <a:pPr>
              <a:lnSpc>
                <a:spcPct val="80000"/>
              </a:lnSpc>
            </a:pPr>
            <a:r>
              <a:rPr altLang="fr-FR" sz="2000" b="1">
                <a:solidFill>
                  <a:srgbClr val="5DD4FF"/>
                </a:solidFill>
              </a:rPr>
              <a:t>Anomalies de la nidation</a:t>
            </a:r>
            <a:r>
              <a:rPr altLang="fr-FR" sz="2000">
                <a:solidFill>
                  <a:srgbClr val="5DD4FF"/>
                </a:solidFill>
              </a:rPr>
              <a:t> </a:t>
            </a:r>
            <a:r>
              <a:rPr altLang="fr-FR" sz="2000">
                <a:solidFill>
                  <a:srgbClr val="474747"/>
                </a:solidFill>
              </a:rPr>
              <a:t>par modifications endométriales ou myométriale: adénomyose ?</a:t>
            </a:r>
          </a:p>
          <a:p>
            <a:pPr lvl="1">
              <a:lnSpc>
                <a:spcPct val="80000"/>
              </a:lnSpc>
            </a:pPr>
            <a:r>
              <a:rPr altLang="fr-FR" sz="1800">
                <a:solidFill>
                  <a:srgbClr val="474747"/>
                </a:solidFill>
              </a:rPr>
              <a:t>En don d’ovocyte les receveuses endométriosiques ont des taux d’implantation comparables aux stérilités inexpliquées</a:t>
            </a:r>
          </a:p>
          <a:p>
            <a:pPr>
              <a:lnSpc>
                <a:spcPct val="80000"/>
              </a:lnSpc>
            </a:pPr>
            <a:r>
              <a:rPr altLang="fr-FR" sz="2000" b="1">
                <a:solidFill>
                  <a:srgbClr val="FF0000"/>
                </a:solidFill>
              </a:rPr>
              <a:t>Obstructions tubaires</a:t>
            </a:r>
            <a:r>
              <a:rPr altLang="fr-FR" sz="2000">
                <a:solidFill>
                  <a:srgbClr val="474747"/>
                </a:solidFill>
              </a:rPr>
              <a:t>: endosalpingiose ou syndrôme adhérentiel</a:t>
            </a:r>
          </a:p>
          <a:p>
            <a:pPr>
              <a:lnSpc>
                <a:spcPct val="80000"/>
              </a:lnSpc>
            </a:pPr>
            <a:r>
              <a:rPr altLang="fr-FR" sz="2000" b="1">
                <a:solidFill>
                  <a:srgbClr val="FF0000"/>
                </a:solidFill>
              </a:rPr>
              <a:t>Insuffisance ovarienne précoce </a:t>
            </a:r>
            <a:r>
              <a:rPr altLang="fr-FR" sz="2000">
                <a:solidFill>
                  <a:srgbClr val="474747"/>
                </a:solidFill>
              </a:rPr>
              <a:t>par destruction du parenchyme ovarien ou chirurgies itératives ( AMH)</a:t>
            </a:r>
          </a:p>
          <a:p>
            <a:pPr>
              <a:lnSpc>
                <a:spcPct val="80000"/>
              </a:lnSpc>
            </a:pPr>
            <a:r>
              <a:rPr altLang="fr-FR" sz="2000" b="1">
                <a:solidFill>
                  <a:srgbClr val="5DD4FF"/>
                </a:solidFill>
              </a:rPr>
              <a:t>Anaphrodisie</a:t>
            </a:r>
            <a:r>
              <a:rPr altLang="fr-FR" sz="2000">
                <a:solidFill>
                  <a:srgbClr val="474747"/>
                </a:solidFill>
              </a:rPr>
              <a:t> par endométriose profonde et dyspareunie</a:t>
            </a:r>
          </a:p>
          <a:p>
            <a:pPr>
              <a:lnSpc>
                <a:spcPct val="80000"/>
              </a:lnSpc>
            </a:pPr>
            <a:r>
              <a:rPr altLang="fr-FR" sz="2000" b="1">
                <a:solidFill>
                  <a:srgbClr val="FF0000"/>
                </a:solidFill>
              </a:rPr>
              <a:t>Troubles de la folliculogénèse et maturation ovocytaire</a:t>
            </a:r>
          </a:p>
          <a:p>
            <a:pPr lvl="1">
              <a:lnSpc>
                <a:spcPct val="80000"/>
              </a:lnSpc>
            </a:pPr>
            <a:r>
              <a:rPr altLang="fr-FR" sz="1800">
                <a:solidFill>
                  <a:srgbClr val="474747"/>
                </a:solidFill>
              </a:rPr>
              <a:t>Qualité ovocytaire altérée:</a:t>
            </a:r>
          </a:p>
          <a:p>
            <a:pPr lvl="2">
              <a:lnSpc>
                <a:spcPct val="80000"/>
              </a:lnSpc>
            </a:pPr>
            <a:r>
              <a:rPr altLang="fr-FR" sz="1500">
                <a:solidFill>
                  <a:srgbClr val="474747"/>
                </a:solidFill>
              </a:rPr>
              <a:t>Don d’ovocyte de donneuses endométriosiques aboutit à des taux plus faible de grossesse chez les receveuses</a:t>
            </a:r>
          </a:p>
          <a:p>
            <a:pPr lvl="1">
              <a:lnSpc>
                <a:spcPct val="80000"/>
              </a:lnSpc>
            </a:pPr>
            <a:r>
              <a:rPr altLang="fr-FR" sz="1800">
                <a:solidFill>
                  <a:srgbClr val="474747"/>
                </a:solidFill>
              </a:rPr>
              <a:t>LUF syndrome ( ovocyte non expulsé)</a:t>
            </a:r>
          </a:p>
          <a:p>
            <a:pPr lvl="1">
              <a:lnSpc>
                <a:spcPct val="80000"/>
              </a:lnSpc>
            </a:pPr>
            <a:r>
              <a:rPr altLang="fr-FR" sz="1800">
                <a:solidFill>
                  <a:srgbClr val="474747"/>
                </a:solidFill>
              </a:rPr>
              <a:t>Perturbation de la captation ovocytaire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4534A3-E570-4F2F-DE7C-4BA8CC386B3B}"/>
              </a:ext>
            </a:extLst>
          </p:cNvPr>
          <p:cNvSpPr txBox="1"/>
          <p:nvPr/>
        </p:nvSpPr>
        <p:spPr>
          <a:xfrm>
            <a:off x="539552" y="908720"/>
            <a:ext cx="8208912" cy="5733256"/>
          </a:xfrm>
          <a:prstGeom prst="rect">
            <a:avLst/>
          </a:prstGeom>
          <a:noFill/>
        </p:spPr>
        <p:txBody>
          <a:bodyPr>
            <a:normAutofit fontScale="92500" lnSpcReduction="20000"/>
          </a:bodyPr>
          <a:lstStyle/>
          <a:p>
            <a:pPr eaLnBrk="1" fontAlgn="auto" hangingPunct="1">
              <a:lnSpc>
                <a:spcPct val="114000"/>
              </a:lnSpc>
              <a:spcBef>
                <a:spcPts val="0"/>
              </a:spcBef>
              <a:spcAft>
                <a:spcPts val="0"/>
              </a:spcAft>
              <a:defRPr/>
            </a:pPr>
            <a:r>
              <a:rPr lang="fr-FR" sz="2000" dirty="0">
                <a:solidFill>
                  <a:prstClr val="black">
                    <a:lumMod val="85000"/>
                    <a:lumOff val="15000"/>
                  </a:prstClr>
                </a:solidFill>
                <a:latin typeface="+mn-lt"/>
                <a:ea typeface="+mn-ea"/>
              </a:rPr>
              <a:t>• </a:t>
            </a:r>
            <a:r>
              <a:rPr lang="fr-FR"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rPr>
              <a:t>Bilan exhaustif </a:t>
            </a:r>
            <a:r>
              <a:rPr lang="fr-FR" sz="2000" dirty="0">
                <a:solidFill>
                  <a:prstClr val="black">
                    <a:lumMod val="85000"/>
                    <a:lumOff val="15000"/>
                  </a:prstClr>
                </a:solidFill>
                <a:latin typeface="+mn-lt"/>
                <a:ea typeface="+mn-ea"/>
              </a:rPr>
              <a:t>avant décision thérapeutique en PMA</a:t>
            </a:r>
          </a:p>
          <a:p>
            <a:pPr eaLnBrk="1" fontAlgn="auto" hangingPunct="1">
              <a:lnSpc>
                <a:spcPct val="114000"/>
              </a:lnSpc>
              <a:spcBef>
                <a:spcPts val="0"/>
              </a:spcBef>
              <a:spcAft>
                <a:spcPts val="0"/>
              </a:spcAft>
              <a:defRPr/>
            </a:pPr>
            <a:endParaRPr lang="fr-FR" sz="2000" dirty="0">
              <a:solidFill>
                <a:prstClr val="black">
                  <a:lumMod val="85000"/>
                  <a:lumOff val="15000"/>
                </a:prstClr>
              </a:solidFill>
              <a:latin typeface="+mn-lt"/>
              <a:ea typeface="+mn-ea"/>
            </a:endParaRPr>
          </a:p>
          <a:p>
            <a:pPr eaLnBrk="1" fontAlgn="auto" hangingPunct="1">
              <a:lnSpc>
                <a:spcPct val="114000"/>
              </a:lnSpc>
              <a:spcBef>
                <a:spcPts val="0"/>
              </a:spcBef>
              <a:spcAft>
                <a:spcPts val="0"/>
              </a:spcAft>
              <a:defRPr/>
            </a:pPr>
            <a:r>
              <a:rPr lang="fr-FR" sz="2000" dirty="0">
                <a:solidFill>
                  <a:prstClr val="black">
                    <a:lumMod val="85000"/>
                    <a:lumOff val="15000"/>
                  </a:prstClr>
                </a:solidFill>
                <a:latin typeface="+mn-lt"/>
                <a:ea typeface="+mn-ea"/>
              </a:rPr>
              <a:t>• Faut il opérer avant la FIV ?</a:t>
            </a:r>
          </a:p>
          <a:p>
            <a:pPr eaLnBrk="1" fontAlgn="auto" hangingPunct="1">
              <a:lnSpc>
                <a:spcPct val="114000"/>
              </a:lnSpc>
              <a:spcBef>
                <a:spcPts val="0"/>
              </a:spcBef>
              <a:spcAft>
                <a:spcPts val="0"/>
              </a:spcAft>
              <a:defRPr/>
            </a:pPr>
            <a:r>
              <a:rPr lang="fr-FR" sz="2000" dirty="0">
                <a:solidFill>
                  <a:prstClr val="black">
                    <a:lumMod val="85000"/>
                    <a:lumOff val="15000"/>
                  </a:prstClr>
                </a:solidFill>
                <a:latin typeface="+mn-lt"/>
                <a:ea typeface="+mn-ea"/>
              </a:rPr>
              <a:t>	- </a:t>
            </a:r>
            <a:r>
              <a:rPr lang="fr-FR" sz="2000" b="1" dirty="0">
                <a:solidFill>
                  <a:srgbClr val="FF0000"/>
                </a:solidFill>
                <a:latin typeface="+mn-lt"/>
                <a:ea typeface="+mn-ea"/>
              </a:rPr>
              <a:t>L’association chirurgie puis FIV donne de meilleurs 	résultats que la FIV seule</a:t>
            </a:r>
            <a:r>
              <a:rPr lang="fr-FR" sz="2000" dirty="0">
                <a:solidFill>
                  <a:prstClr val="black">
                    <a:lumMod val="85000"/>
                    <a:lumOff val="15000"/>
                  </a:prstClr>
                </a:solidFill>
                <a:latin typeface="+mn-lt"/>
                <a:ea typeface="+mn-ea"/>
              </a:rPr>
              <a:t> </a:t>
            </a:r>
            <a:r>
              <a:rPr lang="fr-FR" sz="1400" dirty="0">
                <a:solidFill>
                  <a:prstClr val="black">
                    <a:lumMod val="85000"/>
                    <a:lumOff val="15000"/>
                  </a:prstClr>
                </a:solidFill>
                <a:latin typeface="+mn-lt"/>
                <a:ea typeface="+mn-ea"/>
              </a:rPr>
              <a:t>( </a:t>
            </a:r>
            <a:r>
              <a:rPr lang="fr-FR" sz="1400" dirty="0" err="1">
                <a:solidFill>
                  <a:prstClr val="black">
                    <a:lumMod val="85000"/>
                    <a:lumOff val="15000"/>
                  </a:prstClr>
                </a:solidFill>
                <a:latin typeface="+mn-lt"/>
                <a:ea typeface="+mn-ea"/>
              </a:rPr>
              <a:t>Coccia</a:t>
            </a:r>
            <a:r>
              <a:rPr lang="fr-FR" sz="1400" dirty="0">
                <a:solidFill>
                  <a:prstClr val="black">
                    <a:lumMod val="85000"/>
                    <a:lumOff val="15000"/>
                  </a:prstClr>
                </a:solidFill>
                <a:latin typeface="+mn-lt"/>
                <a:ea typeface="+mn-ea"/>
              </a:rPr>
              <a:t> ME and al. </a:t>
            </a:r>
            <a:r>
              <a:rPr lang="fr-FR" sz="1400" dirty="0" err="1">
                <a:solidFill>
                  <a:prstClr val="black">
                    <a:lumMod val="85000"/>
                    <a:lumOff val="15000"/>
                  </a:prstClr>
                </a:solidFill>
                <a:latin typeface="+mn-lt"/>
                <a:ea typeface="+mn-ea"/>
              </a:rPr>
              <a:t>Eur</a:t>
            </a:r>
            <a:r>
              <a:rPr lang="fr-FR" sz="1400" dirty="0">
                <a:solidFill>
                  <a:prstClr val="black">
                    <a:lumMod val="85000"/>
                    <a:lumOff val="15000"/>
                  </a:prstClr>
                </a:solidFill>
                <a:latin typeface="+mn-lt"/>
                <a:ea typeface="+mn-ea"/>
              </a:rPr>
              <a:t> J </a:t>
            </a:r>
            <a:r>
              <a:rPr lang="fr-FR" sz="1400" dirty="0" err="1">
                <a:solidFill>
                  <a:prstClr val="black">
                    <a:lumMod val="85000"/>
                    <a:lumOff val="15000"/>
                  </a:prstClr>
                </a:solidFill>
                <a:latin typeface="+mn-lt"/>
                <a:ea typeface="+mn-ea"/>
              </a:rPr>
              <a:t>Obstet</a:t>
            </a:r>
            <a:r>
              <a:rPr lang="fr-FR" sz="1400" dirty="0">
                <a:solidFill>
                  <a:prstClr val="black">
                    <a:lumMod val="85000"/>
                    <a:lumOff val="15000"/>
                  </a:prstClr>
                </a:solidFill>
                <a:latin typeface="+mn-lt"/>
                <a:ea typeface="+mn-ea"/>
              </a:rPr>
              <a:t> </a:t>
            </a:r>
            <a:r>
              <a:rPr lang="fr-FR" sz="1400" dirty="0" err="1">
                <a:solidFill>
                  <a:prstClr val="black">
                    <a:lumMod val="85000"/>
                    <a:lumOff val="15000"/>
                  </a:prstClr>
                </a:solidFill>
                <a:latin typeface="+mn-lt"/>
                <a:ea typeface="+mn-ea"/>
              </a:rPr>
              <a:t>Gynecol</a:t>
            </a:r>
            <a:r>
              <a:rPr lang="fr-FR" sz="1400" dirty="0">
                <a:solidFill>
                  <a:prstClr val="black">
                    <a:lumMod val="85000"/>
                    <a:lumOff val="15000"/>
                  </a:prstClr>
                </a:solidFill>
                <a:latin typeface="+mn-lt"/>
                <a:ea typeface="+mn-ea"/>
              </a:rPr>
              <a:t> </a:t>
            </a:r>
            <a:r>
              <a:rPr lang="fr-FR" sz="1400" dirty="0" err="1">
                <a:solidFill>
                  <a:prstClr val="black">
                    <a:lumMod val="85000"/>
                    <a:lumOff val="15000"/>
                  </a:prstClr>
                </a:solidFill>
                <a:latin typeface="+mn-lt"/>
                <a:ea typeface="+mn-ea"/>
              </a:rPr>
              <a:t>Reprod</a:t>
            </a:r>
            <a:r>
              <a:rPr lang="fr-FR" sz="1400" dirty="0">
                <a:solidFill>
                  <a:prstClr val="black">
                    <a:lumMod val="85000"/>
                    <a:lumOff val="15000"/>
                  </a:prstClr>
                </a:solidFill>
                <a:latin typeface="+mn-lt"/>
                <a:ea typeface="+mn-ea"/>
              </a:rPr>
              <a:t> </a:t>
            </a:r>
            <a:r>
              <a:rPr lang="fr-FR" sz="1400" dirty="0" err="1">
                <a:solidFill>
                  <a:prstClr val="black">
                    <a:lumMod val="85000"/>
                    <a:lumOff val="15000"/>
                  </a:prstClr>
                </a:solidFill>
                <a:latin typeface="+mn-lt"/>
                <a:ea typeface="+mn-ea"/>
              </a:rPr>
              <a:t>Biol</a:t>
            </a:r>
            <a:r>
              <a:rPr lang="fr-FR" sz="1400" dirty="0">
                <a:solidFill>
                  <a:prstClr val="black">
                    <a:lumMod val="85000"/>
                    <a:lumOff val="15000"/>
                  </a:prstClr>
                </a:solidFill>
                <a:latin typeface="+mn-lt"/>
                <a:ea typeface="+mn-ea"/>
              </a:rPr>
              <a:t> 2008;138:54-59)</a:t>
            </a:r>
          </a:p>
          <a:p>
            <a:pPr eaLnBrk="1" fontAlgn="auto" hangingPunct="1">
              <a:lnSpc>
                <a:spcPct val="114000"/>
              </a:lnSpc>
              <a:spcBef>
                <a:spcPts val="0"/>
              </a:spcBef>
              <a:spcAft>
                <a:spcPts val="0"/>
              </a:spcAft>
              <a:defRPr/>
            </a:pPr>
            <a:endParaRPr lang="fr-FR" sz="2000" dirty="0">
              <a:solidFill>
                <a:prstClr val="black">
                  <a:lumMod val="85000"/>
                  <a:lumOff val="15000"/>
                </a:prstClr>
              </a:solidFill>
              <a:latin typeface="+mn-lt"/>
              <a:ea typeface="+mn-ea"/>
            </a:endParaRPr>
          </a:p>
          <a:p>
            <a:pPr eaLnBrk="1" fontAlgn="auto" hangingPunct="1">
              <a:lnSpc>
                <a:spcPct val="114000"/>
              </a:lnSpc>
              <a:spcBef>
                <a:spcPts val="0"/>
              </a:spcBef>
              <a:spcAft>
                <a:spcPts val="0"/>
              </a:spcAft>
              <a:defRPr/>
            </a:pPr>
            <a:r>
              <a:rPr lang="fr-FR" sz="2000" dirty="0">
                <a:solidFill>
                  <a:prstClr val="black">
                    <a:lumMod val="85000"/>
                    <a:lumOff val="15000"/>
                  </a:prstClr>
                </a:solidFill>
                <a:latin typeface="+mn-lt"/>
                <a:ea typeface="+mn-ea"/>
              </a:rPr>
              <a:t>• La chirurgie améliore </a:t>
            </a:r>
            <a:r>
              <a:rPr lang="fr-FR" sz="2000" dirty="0" err="1">
                <a:solidFill>
                  <a:prstClr val="black">
                    <a:lumMod val="85000"/>
                    <a:lumOff val="15000"/>
                  </a:prstClr>
                </a:solidFill>
                <a:latin typeface="+mn-lt"/>
                <a:ea typeface="+mn-ea"/>
              </a:rPr>
              <a:t>t</a:t>
            </a:r>
            <a:r>
              <a:rPr lang="fr-FR" sz="2000" dirty="0">
                <a:solidFill>
                  <a:prstClr val="black">
                    <a:lumMod val="85000"/>
                    <a:lumOff val="15000"/>
                  </a:prstClr>
                </a:solidFill>
                <a:latin typeface="+mn-lt"/>
                <a:ea typeface="+mn-ea"/>
              </a:rPr>
              <a:t> elle pour autant  les résultats de la FIV ?</a:t>
            </a:r>
          </a:p>
          <a:p>
            <a:pPr eaLnBrk="1" fontAlgn="auto" hangingPunct="1">
              <a:lnSpc>
                <a:spcPct val="114000"/>
              </a:lnSpc>
              <a:spcBef>
                <a:spcPts val="0"/>
              </a:spcBef>
              <a:spcAft>
                <a:spcPts val="0"/>
              </a:spcAft>
              <a:defRPr/>
            </a:pPr>
            <a:r>
              <a:rPr lang="fr-FR" sz="2000" dirty="0">
                <a:solidFill>
                  <a:prstClr val="black">
                    <a:lumMod val="85000"/>
                    <a:lumOff val="15000"/>
                  </a:prstClr>
                </a:solidFill>
                <a:latin typeface="+mn-lt"/>
                <a:ea typeface="+mn-ea"/>
              </a:rPr>
              <a:t>	</a:t>
            </a:r>
            <a:r>
              <a:rPr lang="fr-FR" sz="2000" b="1" dirty="0">
                <a:solidFill>
                  <a:srgbClr val="FF0000"/>
                </a:solidFill>
                <a:latin typeface="+mn-lt"/>
                <a:ea typeface="+mn-ea"/>
              </a:rPr>
              <a:t>- Endométriomes</a:t>
            </a:r>
            <a:r>
              <a:rPr lang="fr-FR" sz="2000" dirty="0">
                <a:solidFill>
                  <a:prstClr val="black">
                    <a:lumMod val="85000"/>
                    <a:lumOff val="15000"/>
                  </a:prstClr>
                </a:solidFill>
                <a:latin typeface="+mn-lt"/>
                <a:ea typeface="+mn-ea"/>
              </a:rPr>
              <a:t>:</a:t>
            </a:r>
          </a:p>
          <a:p>
            <a:pPr eaLnBrk="1" fontAlgn="auto" hangingPunct="1">
              <a:lnSpc>
                <a:spcPct val="114000"/>
              </a:lnSpc>
              <a:spcBef>
                <a:spcPts val="0"/>
              </a:spcBef>
              <a:spcAft>
                <a:spcPts val="0"/>
              </a:spcAft>
              <a:defRPr/>
            </a:pPr>
            <a:r>
              <a:rPr lang="fr-FR" sz="2000" dirty="0">
                <a:solidFill>
                  <a:prstClr val="black">
                    <a:lumMod val="85000"/>
                    <a:lumOff val="15000"/>
                  </a:prstClr>
                </a:solidFill>
                <a:latin typeface="+mn-lt"/>
                <a:ea typeface="+mn-ea"/>
              </a:rPr>
              <a:t>	La prise en charge chirurgicale n’améliore pas  la PMA. </a:t>
            </a:r>
            <a:r>
              <a:rPr lang="fr-FR" sz="2000" dirty="0" err="1">
                <a:solidFill>
                  <a:prstClr val="black">
                    <a:lumMod val="85000"/>
                    <a:lumOff val="15000"/>
                  </a:prstClr>
                </a:solidFill>
                <a:latin typeface="+mn-lt"/>
                <a:ea typeface="+mn-ea"/>
              </a:rPr>
              <a:t>Métaanalyse</a:t>
            </a:r>
            <a:r>
              <a:rPr lang="fr-FR" sz="2000" dirty="0">
                <a:solidFill>
                  <a:prstClr val="black">
                    <a:lumMod val="85000"/>
                    <a:lumOff val="15000"/>
                  </a:prstClr>
                </a:solidFill>
                <a:latin typeface="+mn-lt"/>
                <a:ea typeface="+mn-ea"/>
              </a:rPr>
              <a:t> 20 études </a:t>
            </a:r>
            <a:r>
              <a:rPr lang="fr-FR" sz="1600" dirty="0">
                <a:solidFill>
                  <a:prstClr val="black">
                    <a:lumMod val="85000"/>
                    <a:lumOff val="15000"/>
                  </a:prstClr>
                </a:solidFill>
                <a:latin typeface="+mn-lt"/>
                <a:ea typeface="+mn-ea"/>
              </a:rPr>
              <a:t>(</a:t>
            </a:r>
            <a:r>
              <a:rPr lang="fr-FR" sz="1600" dirty="0" err="1">
                <a:solidFill>
                  <a:prstClr val="black">
                    <a:lumMod val="85000"/>
                    <a:lumOff val="15000"/>
                  </a:prstClr>
                </a:solidFill>
                <a:latin typeface="+mn-lt"/>
                <a:ea typeface="+mn-ea"/>
              </a:rPr>
              <a:t>Tsoumpou</a:t>
            </a:r>
            <a:r>
              <a:rPr lang="fr-FR" sz="1600" dirty="0">
                <a:solidFill>
                  <a:prstClr val="black">
                    <a:lumMod val="85000"/>
                    <a:lumOff val="15000"/>
                  </a:prstClr>
                </a:solidFill>
                <a:latin typeface="+mn-lt"/>
                <a:ea typeface="+mn-ea"/>
              </a:rPr>
              <a:t> I et al: </a:t>
            </a:r>
            <a:r>
              <a:rPr lang="fr-FR" sz="1600" dirty="0" err="1">
                <a:solidFill>
                  <a:prstClr val="black">
                    <a:lumMod val="85000"/>
                    <a:lumOff val="15000"/>
                  </a:prstClr>
                </a:solidFill>
                <a:latin typeface="+mn-lt"/>
                <a:ea typeface="+mn-ea"/>
              </a:rPr>
              <a:t>Fertil</a:t>
            </a:r>
            <a:r>
              <a:rPr lang="fr-FR" sz="1600" dirty="0">
                <a:solidFill>
                  <a:prstClr val="black">
                    <a:lumMod val="85000"/>
                    <a:lumOff val="15000"/>
                  </a:prstClr>
                </a:solidFill>
                <a:latin typeface="+mn-lt"/>
                <a:ea typeface="+mn-ea"/>
              </a:rPr>
              <a:t> </a:t>
            </a:r>
            <a:r>
              <a:rPr lang="fr-FR" sz="1600" dirty="0" err="1">
                <a:solidFill>
                  <a:prstClr val="black">
                    <a:lumMod val="85000"/>
                    <a:lumOff val="15000"/>
                  </a:prstClr>
                </a:solidFill>
                <a:latin typeface="+mn-lt"/>
                <a:ea typeface="+mn-ea"/>
              </a:rPr>
              <a:t>Steril</a:t>
            </a:r>
            <a:r>
              <a:rPr lang="fr-FR" sz="1600" dirty="0">
                <a:solidFill>
                  <a:prstClr val="black">
                    <a:lumMod val="85000"/>
                    <a:lumOff val="15000"/>
                  </a:prstClr>
                </a:solidFill>
                <a:latin typeface="+mn-lt"/>
                <a:ea typeface="+mn-ea"/>
              </a:rPr>
              <a:t> 2009; 92:75-87)</a:t>
            </a:r>
          </a:p>
          <a:p>
            <a:pPr eaLnBrk="1" fontAlgn="auto" hangingPunct="1">
              <a:lnSpc>
                <a:spcPct val="114000"/>
              </a:lnSpc>
              <a:spcBef>
                <a:spcPts val="0"/>
              </a:spcBef>
              <a:spcAft>
                <a:spcPts val="0"/>
              </a:spcAft>
              <a:defRPr/>
            </a:pPr>
            <a:r>
              <a:rPr lang="fr-FR" sz="2000" dirty="0">
                <a:solidFill>
                  <a:prstClr val="black">
                    <a:lumMod val="85000"/>
                    <a:lumOff val="15000"/>
                  </a:prstClr>
                </a:solidFill>
                <a:latin typeface="+mn-lt"/>
                <a:ea typeface="+mn-ea"/>
              </a:rPr>
              <a:t>	- </a:t>
            </a:r>
            <a:r>
              <a:rPr lang="fr-FR" sz="2000" b="1" dirty="0">
                <a:solidFill>
                  <a:srgbClr val="FF0000"/>
                </a:solidFill>
                <a:latin typeface="+mn-lt"/>
                <a:ea typeface="+mn-ea"/>
              </a:rPr>
              <a:t>Implants péritonéaux: </a:t>
            </a:r>
            <a:r>
              <a:rPr lang="fr-FR" sz="2000" dirty="0">
                <a:solidFill>
                  <a:prstClr val="black">
                    <a:lumMod val="85000"/>
                    <a:lumOff val="15000"/>
                  </a:prstClr>
                </a:solidFill>
                <a:latin typeface="+mn-lt"/>
                <a:ea typeface="+mn-ea"/>
              </a:rPr>
              <a:t>Une seule étude non randomisée montre un bénéfice </a:t>
            </a:r>
            <a:r>
              <a:rPr lang="fr-FR" sz="1400" dirty="0">
                <a:solidFill>
                  <a:prstClr val="black">
                    <a:lumMod val="85000"/>
                    <a:lumOff val="15000"/>
                  </a:prstClr>
                </a:solidFill>
                <a:latin typeface="+mn-lt"/>
                <a:ea typeface="+mn-ea"/>
              </a:rPr>
              <a:t>(</a:t>
            </a:r>
            <a:r>
              <a:rPr lang="fr-FR" sz="1400" dirty="0" err="1">
                <a:solidFill>
                  <a:prstClr val="black">
                    <a:lumMod val="85000"/>
                    <a:lumOff val="15000"/>
                  </a:prstClr>
                </a:solidFill>
                <a:latin typeface="+mn-lt"/>
                <a:ea typeface="+mn-ea"/>
              </a:rPr>
              <a:t>Opoien</a:t>
            </a:r>
            <a:r>
              <a:rPr lang="fr-FR" sz="1400" dirty="0">
                <a:solidFill>
                  <a:prstClr val="black">
                    <a:lumMod val="85000"/>
                    <a:lumOff val="15000"/>
                  </a:prstClr>
                </a:solidFill>
                <a:latin typeface="+mn-lt"/>
                <a:ea typeface="+mn-ea"/>
              </a:rPr>
              <a:t> HK and al. </a:t>
            </a:r>
            <a:r>
              <a:rPr lang="fr-FR" sz="1400" dirty="0" err="1">
                <a:solidFill>
                  <a:prstClr val="black">
                    <a:lumMod val="85000"/>
                    <a:lumOff val="15000"/>
                  </a:prstClr>
                </a:solidFill>
                <a:latin typeface="+mn-lt"/>
                <a:ea typeface="+mn-ea"/>
              </a:rPr>
              <a:t>Reprod</a:t>
            </a:r>
            <a:r>
              <a:rPr lang="fr-FR" sz="1400" dirty="0">
                <a:solidFill>
                  <a:prstClr val="black">
                    <a:lumMod val="85000"/>
                    <a:lumOff val="15000"/>
                  </a:prstClr>
                </a:solidFill>
                <a:latin typeface="+mn-lt"/>
                <a:ea typeface="+mn-ea"/>
              </a:rPr>
              <a:t> </a:t>
            </a:r>
            <a:r>
              <a:rPr lang="fr-FR" sz="1400" dirty="0" err="1">
                <a:solidFill>
                  <a:prstClr val="black">
                    <a:lumMod val="85000"/>
                    <a:lumOff val="15000"/>
                  </a:prstClr>
                </a:solidFill>
                <a:latin typeface="+mn-lt"/>
                <a:ea typeface="+mn-ea"/>
              </a:rPr>
              <a:t>Biomed</a:t>
            </a:r>
            <a:r>
              <a:rPr lang="fr-FR" sz="1400" dirty="0">
                <a:solidFill>
                  <a:prstClr val="black">
                    <a:lumMod val="85000"/>
                    <a:lumOff val="15000"/>
                  </a:prstClr>
                </a:solidFill>
                <a:latin typeface="+mn-lt"/>
                <a:ea typeface="+mn-ea"/>
              </a:rPr>
              <a:t> Online 2011;23:389-395)</a:t>
            </a:r>
          </a:p>
          <a:p>
            <a:pPr eaLnBrk="1" fontAlgn="auto" hangingPunct="1">
              <a:lnSpc>
                <a:spcPct val="114000"/>
              </a:lnSpc>
              <a:spcBef>
                <a:spcPts val="0"/>
              </a:spcBef>
              <a:spcAft>
                <a:spcPts val="0"/>
              </a:spcAft>
              <a:defRPr/>
            </a:pPr>
            <a:r>
              <a:rPr lang="fr-FR" sz="1400" dirty="0">
                <a:solidFill>
                  <a:prstClr val="black">
                    <a:lumMod val="85000"/>
                    <a:lumOff val="15000"/>
                  </a:prstClr>
                </a:solidFill>
                <a:latin typeface="+mn-lt"/>
                <a:ea typeface="+mn-ea"/>
              </a:rPr>
              <a:t>	</a:t>
            </a:r>
            <a:r>
              <a:rPr lang="fr-FR" sz="2000" dirty="0">
                <a:solidFill>
                  <a:prstClr val="black">
                    <a:lumMod val="85000"/>
                    <a:lumOff val="15000"/>
                  </a:prstClr>
                </a:solidFill>
                <a:latin typeface="+mn-lt"/>
                <a:ea typeface="+mn-ea"/>
              </a:rPr>
              <a:t>- </a:t>
            </a:r>
            <a:r>
              <a:rPr lang="fr-FR" sz="2000" b="1" dirty="0">
                <a:solidFill>
                  <a:srgbClr val="FF0000"/>
                </a:solidFill>
                <a:latin typeface="+mn-lt"/>
                <a:ea typeface="+mn-ea"/>
              </a:rPr>
              <a:t>Endométriose profonde:</a:t>
            </a:r>
          </a:p>
          <a:p>
            <a:pPr eaLnBrk="1" fontAlgn="auto" hangingPunct="1">
              <a:lnSpc>
                <a:spcPct val="114000"/>
              </a:lnSpc>
              <a:spcBef>
                <a:spcPts val="0"/>
              </a:spcBef>
              <a:spcAft>
                <a:spcPts val="0"/>
              </a:spcAft>
              <a:defRPr/>
            </a:pPr>
            <a:r>
              <a:rPr lang="fr-FR" sz="2000" dirty="0">
                <a:solidFill>
                  <a:prstClr val="black">
                    <a:lumMod val="85000"/>
                    <a:lumOff val="15000"/>
                  </a:prstClr>
                </a:solidFill>
                <a:latin typeface="+mn-lt"/>
                <a:ea typeface="+mn-ea"/>
              </a:rPr>
              <a:t>		- A un effet négatif sur la FIV si endométriome associé </a:t>
            </a:r>
            <a:r>
              <a:rPr lang="fr-FR" sz="1400" dirty="0">
                <a:solidFill>
                  <a:prstClr val="black">
                    <a:lumMod val="85000"/>
                    <a:lumOff val="15000"/>
                  </a:prstClr>
                </a:solidFill>
                <a:latin typeface="+mn-lt"/>
                <a:ea typeface="+mn-ea"/>
              </a:rPr>
              <a:t>(</a:t>
            </a:r>
            <a:r>
              <a:rPr lang="fr-FR" sz="1400" dirty="0" err="1">
                <a:solidFill>
                  <a:prstClr val="black">
                    <a:lumMod val="85000"/>
                    <a:lumOff val="15000"/>
                  </a:prstClr>
                </a:solidFill>
                <a:latin typeface="+mn-lt"/>
                <a:ea typeface="+mn-ea"/>
              </a:rPr>
              <a:t>Ballester</a:t>
            </a:r>
            <a:r>
              <a:rPr lang="fr-FR" sz="1400" dirty="0">
                <a:solidFill>
                  <a:prstClr val="black">
                    <a:lumMod val="85000"/>
                    <a:lumOff val="15000"/>
                  </a:prstClr>
                </a:solidFill>
                <a:latin typeface="+mn-lt"/>
                <a:ea typeface="+mn-ea"/>
              </a:rPr>
              <a:t> M and al. </a:t>
            </a:r>
            <a:r>
              <a:rPr lang="fr-FR" sz="1400" dirty="0" err="1">
                <a:solidFill>
                  <a:prstClr val="black">
                    <a:lumMod val="85000"/>
                    <a:lumOff val="15000"/>
                  </a:prstClr>
                </a:solidFill>
                <a:latin typeface="+mn-lt"/>
                <a:ea typeface="+mn-ea"/>
              </a:rPr>
              <a:t>Fertil</a:t>
            </a:r>
            <a:r>
              <a:rPr lang="fr-FR" sz="1400" dirty="0">
                <a:solidFill>
                  <a:prstClr val="black">
                    <a:lumMod val="85000"/>
                    <a:lumOff val="15000"/>
                  </a:prstClr>
                </a:solidFill>
                <a:latin typeface="+mn-lt"/>
                <a:ea typeface="+mn-ea"/>
              </a:rPr>
              <a:t> </a:t>
            </a:r>
            <a:r>
              <a:rPr lang="fr-FR" sz="1400" dirty="0" err="1">
                <a:solidFill>
                  <a:prstClr val="black">
                    <a:lumMod val="85000"/>
                    <a:lumOff val="15000"/>
                  </a:prstClr>
                </a:solidFill>
                <a:latin typeface="+mn-lt"/>
                <a:ea typeface="+mn-ea"/>
              </a:rPr>
              <a:t>Steril</a:t>
            </a:r>
            <a:r>
              <a:rPr lang="fr-FR" sz="1400" dirty="0">
                <a:solidFill>
                  <a:prstClr val="black">
                    <a:lumMod val="85000"/>
                    <a:lumOff val="15000"/>
                  </a:prstClr>
                </a:solidFill>
                <a:latin typeface="+mn-lt"/>
                <a:ea typeface="+mn-ea"/>
              </a:rPr>
              <a:t>. 2012;97:367-372)</a:t>
            </a:r>
          </a:p>
          <a:p>
            <a:pPr eaLnBrk="1" fontAlgn="auto" hangingPunct="1">
              <a:lnSpc>
                <a:spcPct val="114000"/>
              </a:lnSpc>
              <a:spcBef>
                <a:spcPts val="0"/>
              </a:spcBef>
              <a:spcAft>
                <a:spcPts val="0"/>
              </a:spcAft>
              <a:defRPr/>
            </a:pPr>
            <a:r>
              <a:rPr lang="fr-FR" sz="1400" dirty="0">
                <a:solidFill>
                  <a:prstClr val="black">
                    <a:lumMod val="85000"/>
                    <a:lumOff val="15000"/>
                  </a:prstClr>
                </a:solidFill>
                <a:latin typeface="+mn-lt"/>
                <a:ea typeface="+mn-ea"/>
              </a:rPr>
              <a:t>		- </a:t>
            </a:r>
            <a:r>
              <a:rPr lang="fr-FR" sz="2000" dirty="0">
                <a:solidFill>
                  <a:prstClr val="black">
                    <a:lumMod val="85000"/>
                    <a:lumOff val="15000"/>
                  </a:prstClr>
                </a:solidFill>
                <a:latin typeface="+mn-lt"/>
                <a:ea typeface="+mn-ea"/>
              </a:rPr>
              <a:t>Bénéfice de la prise en charge des endométrioses profondes avant PMA </a:t>
            </a:r>
            <a:r>
              <a:rPr lang="fr-FR" sz="1500" dirty="0">
                <a:solidFill>
                  <a:prstClr val="black">
                    <a:lumMod val="85000"/>
                    <a:lumOff val="15000"/>
                  </a:prstClr>
                </a:solidFill>
                <a:latin typeface="+mn-lt"/>
                <a:ea typeface="+mn-ea"/>
              </a:rPr>
              <a:t>(Bianchi PH and al. J Minimal Invasive </a:t>
            </a:r>
            <a:r>
              <a:rPr lang="fr-FR" sz="1500" dirty="0" err="1">
                <a:solidFill>
                  <a:prstClr val="black">
                    <a:lumMod val="85000"/>
                    <a:lumOff val="15000"/>
                  </a:prstClr>
                </a:solidFill>
                <a:latin typeface="+mn-lt"/>
                <a:ea typeface="+mn-ea"/>
              </a:rPr>
              <a:t>Gynecol</a:t>
            </a:r>
            <a:r>
              <a:rPr lang="fr-FR" sz="1500" dirty="0">
                <a:solidFill>
                  <a:prstClr val="black">
                    <a:lumMod val="85000"/>
                    <a:lumOff val="15000"/>
                  </a:prstClr>
                </a:solidFill>
                <a:latin typeface="+mn-lt"/>
                <a:ea typeface="+mn-ea"/>
              </a:rPr>
              <a:t> 2009; 16:174-80)</a:t>
            </a:r>
          </a:p>
          <a:p>
            <a:pPr eaLnBrk="1" fontAlgn="auto" hangingPunct="1">
              <a:lnSpc>
                <a:spcPct val="114000"/>
              </a:lnSpc>
              <a:spcBef>
                <a:spcPts val="0"/>
              </a:spcBef>
              <a:spcAft>
                <a:spcPts val="0"/>
              </a:spcAft>
              <a:defRPr/>
            </a:pPr>
            <a:r>
              <a:rPr lang="fr-FR" sz="1900" dirty="0">
                <a:solidFill>
                  <a:prstClr val="black">
                    <a:lumMod val="85000"/>
                    <a:lumOff val="15000"/>
                  </a:prstClr>
                </a:solidFill>
                <a:latin typeface="+mn-lt"/>
                <a:ea typeface="+mn-ea"/>
              </a:rPr>
              <a:t>		- Taux de grossesse x 2,4 après chirurgie</a:t>
            </a:r>
            <a:endParaRPr lang="fr-FR" sz="2000" dirty="0">
              <a:solidFill>
                <a:prstClr val="black">
                  <a:lumMod val="85000"/>
                  <a:lumOff val="15000"/>
                </a:prstClr>
              </a:solidFill>
              <a:latin typeface="+mn-lt"/>
              <a:ea typeface="+mn-ea"/>
            </a:endParaRPr>
          </a:p>
          <a:p>
            <a:pPr eaLnBrk="1" fontAlgn="auto" hangingPunct="1">
              <a:lnSpc>
                <a:spcPct val="114000"/>
              </a:lnSpc>
              <a:spcBef>
                <a:spcPts val="0"/>
              </a:spcBef>
              <a:spcAft>
                <a:spcPts val="0"/>
              </a:spcAft>
              <a:defRPr/>
            </a:pPr>
            <a:r>
              <a:rPr lang="fr-FR" sz="1050" dirty="0">
                <a:solidFill>
                  <a:prstClr val="black">
                    <a:lumMod val="85000"/>
                    <a:lumOff val="15000"/>
                  </a:prstClr>
                </a:solidFill>
                <a:latin typeface="+mn-lt"/>
                <a:ea typeface="+mn-ea"/>
              </a:rPr>
              <a:t>	</a:t>
            </a:r>
            <a:endParaRPr lang="fr-FR" sz="1200" dirty="0">
              <a:solidFill>
                <a:prstClr val="black"/>
              </a:solidFill>
              <a:latin typeface="+mn-lt"/>
              <a:ea typeface="+mn-ea"/>
            </a:endParaRPr>
          </a:p>
        </p:txBody>
      </p:sp>
      <p:sp>
        <p:nvSpPr>
          <p:cNvPr id="28675" name="Title 8">
            <a:extLst>
              <a:ext uri="{FF2B5EF4-FFF2-40B4-BE49-F238E27FC236}">
                <a16:creationId xmlns:a16="http://schemas.microsoft.com/office/drawing/2014/main" id="{5B9E43D5-71B4-EF0B-4B39-7D3082729993}"/>
              </a:ext>
            </a:extLst>
          </p:cNvPr>
          <p:cNvSpPr>
            <a:spLocks noGrp="1"/>
          </p:cNvSpPr>
          <p:nvPr>
            <p:ph type="title"/>
          </p:nvPr>
        </p:nvSpPr>
        <p:spPr>
          <a:xfrm>
            <a:off x="436563" y="76200"/>
            <a:ext cx="8402637" cy="685800"/>
          </a:xfrm>
        </p:spPr>
        <p:txBody>
          <a:bodyPr/>
          <a:lstStyle/>
          <a:p>
            <a:r>
              <a:rPr altLang="fr-FR" sz="2800" b="1">
                <a:solidFill>
                  <a:srgbClr val="262626"/>
                </a:solidFill>
                <a:latin typeface="Century Gothic" panose="020B0502020202020204" pitchFamily="34" charset="0"/>
              </a:rPr>
              <a:t>Infertilité et endométriose: Opérer ou PMA ?</a:t>
            </a:r>
            <a:endParaRPr altLang="fr-FR">
              <a:solidFill>
                <a:srgbClr val="474747"/>
              </a:solidFill>
              <a:latin typeface="Century Gothic" panose="020B0502020202020204" pitchFamily="34" charset="0"/>
            </a:endParaRPr>
          </a:p>
        </p:txBody>
      </p:sp>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ZJfWX0GSQWvMoPWi.xs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gYLhdxF4TyKA8G8XoQTc9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gYLhdxF4TyKA8G8XoQTc9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gYLhdxF4TyKA8G8XoQTc9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ZJfWX0GSQWvMoPWi.xsC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YLhdxF4TyKA8G8XoQTc9Q"/>
</p:tagLst>
</file>

<file path=ppt/theme/theme1.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Apothicaire">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65">
    <a:dk1>
      <a:srgbClr val="394A59"/>
    </a:dk1>
    <a:lt1>
      <a:sysClr val="window" lastClr="FFFFFF"/>
    </a:lt1>
    <a:dk2>
      <a:srgbClr val="000000"/>
    </a:dk2>
    <a:lt2>
      <a:srgbClr val="FFFFFF"/>
    </a:lt2>
    <a:accent1>
      <a:srgbClr val="FFCB00"/>
    </a:accent1>
    <a:accent2>
      <a:srgbClr val="EA7125"/>
    </a:accent2>
    <a:accent3>
      <a:srgbClr val="007A94"/>
    </a:accent3>
    <a:accent4>
      <a:srgbClr val="394A59"/>
    </a:accent4>
    <a:accent5>
      <a:srgbClr val="FA2A50"/>
    </a:accent5>
    <a:accent6>
      <a:srgbClr val="75BD32"/>
    </a:accent6>
    <a:hlink>
      <a:srgbClr val="0E232A"/>
    </a:hlink>
    <a:folHlink>
      <a:srgbClr val="0E232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65">
    <a:dk1>
      <a:srgbClr val="394A59"/>
    </a:dk1>
    <a:lt1>
      <a:sysClr val="window" lastClr="FFFFFF"/>
    </a:lt1>
    <a:dk2>
      <a:srgbClr val="000000"/>
    </a:dk2>
    <a:lt2>
      <a:srgbClr val="FFFFFF"/>
    </a:lt2>
    <a:accent1>
      <a:srgbClr val="FFCB00"/>
    </a:accent1>
    <a:accent2>
      <a:srgbClr val="EA7125"/>
    </a:accent2>
    <a:accent3>
      <a:srgbClr val="007A94"/>
    </a:accent3>
    <a:accent4>
      <a:srgbClr val="394A59"/>
    </a:accent4>
    <a:accent5>
      <a:srgbClr val="FA2A50"/>
    </a:accent5>
    <a:accent6>
      <a:srgbClr val="75BD32"/>
    </a:accent6>
    <a:hlink>
      <a:srgbClr val="0E232A"/>
    </a:hlink>
    <a:folHlink>
      <a:srgbClr val="0E232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yovant 2020 01">
    <a:dk1>
      <a:srgbClr val="394A59"/>
    </a:dk1>
    <a:lt1>
      <a:sysClr val="window" lastClr="FFFFFF"/>
    </a:lt1>
    <a:dk2>
      <a:srgbClr val="000000"/>
    </a:dk2>
    <a:lt2>
      <a:srgbClr val="FFFFFF"/>
    </a:lt2>
    <a:accent1>
      <a:srgbClr val="FFBE00"/>
    </a:accent1>
    <a:accent2>
      <a:srgbClr val="EA7125"/>
    </a:accent2>
    <a:accent3>
      <a:srgbClr val="007A94"/>
    </a:accent3>
    <a:accent4>
      <a:srgbClr val="394A59"/>
    </a:accent4>
    <a:accent5>
      <a:srgbClr val="FA2A50"/>
    </a:accent5>
    <a:accent6>
      <a:srgbClr val="75BD32"/>
    </a:accent6>
    <a:hlink>
      <a:srgbClr val="0E232A"/>
    </a:hlink>
    <a:folHlink>
      <a:srgbClr val="0E232A"/>
    </a:folHlink>
  </a:clrScheme>
  <a:fontScheme name="Custom 66">
    <a:majorFont>
      <a:latin typeface="Krub"/>
      <a:ea typeface="Helvetica Neue Medium"/>
      <a:cs typeface="Krub"/>
    </a:majorFont>
    <a:minorFont>
      <a:latin typeface="Open Sans"/>
      <a:ea typeface="Helvetica Neue Medium"/>
      <a:cs typeface="Open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65">
    <a:dk1>
      <a:srgbClr val="394A59"/>
    </a:dk1>
    <a:lt1>
      <a:sysClr val="window" lastClr="FFFFFF"/>
    </a:lt1>
    <a:dk2>
      <a:srgbClr val="000000"/>
    </a:dk2>
    <a:lt2>
      <a:srgbClr val="FFFFFF"/>
    </a:lt2>
    <a:accent1>
      <a:srgbClr val="FFCB00"/>
    </a:accent1>
    <a:accent2>
      <a:srgbClr val="EA7125"/>
    </a:accent2>
    <a:accent3>
      <a:srgbClr val="007A94"/>
    </a:accent3>
    <a:accent4>
      <a:srgbClr val="394A59"/>
    </a:accent4>
    <a:accent5>
      <a:srgbClr val="FA2A50"/>
    </a:accent5>
    <a:accent6>
      <a:srgbClr val="75BD32"/>
    </a:accent6>
    <a:hlink>
      <a:srgbClr val="0E232A"/>
    </a:hlink>
    <a:folHlink>
      <a:srgbClr val="0E232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165">
    <a:dk1>
      <a:srgbClr val="394A59"/>
    </a:dk1>
    <a:lt1>
      <a:sysClr val="window" lastClr="FFFFFF"/>
    </a:lt1>
    <a:dk2>
      <a:srgbClr val="000000"/>
    </a:dk2>
    <a:lt2>
      <a:srgbClr val="FFFFFF"/>
    </a:lt2>
    <a:accent1>
      <a:srgbClr val="FFCB00"/>
    </a:accent1>
    <a:accent2>
      <a:srgbClr val="EA7125"/>
    </a:accent2>
    <a:accent3>
      <a:srgbClr val="007A94"/>
    </a:accent3>
    <a:accent4>
      <a:srgbClr val="394A59"/>
    </a:accent4>
    <a:accent5>
      <a:srgbClr val="FA2A50"/>
    </a:accent5>
    <a:accent6>
      <a:srgbClr val="75BD32"/>
    </a:accent6>
    <a:hlink>
      <a:srgbClr val="0E232A"/>
    </a:hlink>
    <a:folHlink>
      <a:srgbClr val="0E232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Myovant 2020 01">
    <a:dk1>
      <a:srgbClr val="394A59"/>
    </a:dk1>
    <a:lt1>
      <a:sysClr val="window" lastClr="FFFFFF"/>
    </a:lt1>
    <a:dk2>
      <a:srgbClr val="000000"/>
    </a:dk2>
    <a:lt2>
      <a:srgbClr val="FFFFFF"/>
    </a:lt2>
    <a:accent1>
      <a:srgbClr val="FFBE00"/>
    </a:accent1>
    <a:accent2>
      <a:srgbClr val="EA7125"/>
    </a:accent2>
    <a:accent3>
      <a:srgbClr val="007A94"/>
    </a:accent3>
    <a:accent4>
      <a:srgbClr val="394A59"/>
    </a:accent4>
    <a:accent5>
      <a:srgbClr val="FA2A50"/>
    </a:accent5>
    <a:accent6>
      <a:srgbClr val="75BD32"/>
    </a:accent6>
    <a:hlink>
      <a:srgbClr val="0E232A"/>
    </a:hlink>
    <a:folHlink>
      <a:srgbClr val="0E232A"/>
    </a:folHlink>
  </a:clrScheme>
  <a:fontScheme name="Custom 66">
    <a:majorFont>
      <a:latin typeface="Krub"/>
      <a:ea typeface="Helvetica Neue Medium"/>
      <a:cs typeface="Krub"/>
    </a:majorFont>
    <a:minorFont>
      <a:latin typeface="Open Sans"/>
      <a:ea typeface="Helvetica Neue Medium"/>
      <a:cs typeface="Open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Présentation de PowerPoint 2011.potx</Template>
  <TotalTime>0</TotalTime>
  <Words>7411</Words>
  <Application>Microsoft Office PowerPoint</Application>
  <PresentationFormat>Affichage à l'écran (4:3)</PresentationFormat>
  <Paragraphs>1439</Paragraphs>
  <Slides>64</Slides>
  <Notes>23</Notes>
  <HiddenSlides>1</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64</vt:i4>
      </vt:variant>
    </vt:vector>
  </HeadingPairs>
  <TitlesOfParts>
    <vt:vector size="82" baseType="lpstr">
      <vt:lpstr>MS PGothic</vt:lpstr>
      <vt:lpstr>Arial</vt:lpstr>
      <vt:lpstr>Arial Black</vt:lpstr>
      <vt:lpstr>Arial Narrow</vt:lpstr>
      <vt:lpstr>Book Antiqua</vt:lpstr>
      <vt:lpstr>Calibri</vt:lpstr>
      <vt:lpstr>Cambria Math</vt:lpstr>
      <vt:lpstr>Century Gothic</vt:lpstr>
      <vt:lpstr>Georgia</vt:lpstr>
      <vt:lpstr>Open Sans</vt:lpstr>
      <vt:lpstr>Segoe UI</vt:lpstr>
      <vt:lpstr>Times New Roman</vt:lpstr>
      <vt:lpstr>Trebuchet MS</vt:lpstr>
      <vt:lpstr>Tw Cen MT</vt:lpstr>
      <vt:lpstr>Verdana</vt:lpstr>
      <vt:lpstr>Wingdings</vt:lpstr>
      <vt:lpstr>Introducing PowerPoint 2011</vt:lpstr>
      <vt:lpstr>Graphique</vt:lpstr>
      <vt:lpstr>ORIENTATION ET PRISE EN CHARGE THERAPEUTIQUE DE L’ENDOMÉTRIOSE PELVIENNE:</vt:lpstr>
      <vt:lpstr>Physiopathologie</vt:lpstr>
      <vt:lpstr>Physiopathologie</vt:lpstr>
      <vt:lpstr>5 formes d’endométriose</vt:lpstr>
      <vt:lpstr>Quelques notions fondamentales</vt:lpstr>
      <vt:lpstr>Présentation PowerPoint</vt:lpstr>
      <vt:lpstr>Infertilité</vt:lpstr>
      <vt:lpstr>Théories physiopathologiques</vt:lpstr>
      <vt:lpstr>Infertilité et endométriose: Opérer ou PMA ?</vt:lpstr>
      <vt:lpstr>Prise en charge infertilité:</vt:lpstr>
      <vt:lpstr>Recours à la FIV:</vt:lpstr>
      <vt:lpstr>Endométriose symptomatique en dehors d’un désir de grossesse</vt:lpstr>
      <vt:lpstr>Diagnostic</vt:lpstr>
      <vt:lpstr>Symptômes : Fréquence dans le motif de découverte</vt:lpstr>
      <vt:lpstr>Gravité au moment du diagnostic:</vt:lpstr>
      <vt:lpstr>Examen Clinique:</vt:lpstr>
      <vt:lpstr>Echographie pelvienne:</vt:lpstr>
      <vt:lpstr>Biologie:</vt:lpstr>
      <vt:lpstr>IRM:</vt:lpstr>
      <vt:lpstr>DIAGNOSTIC PROBABLE SUR L’INTERROGATOIRE:</vt:lpstr>
      <vt:lpstr>CONDUITE A TENIR DEVANT UN DIAGNOSTIC D’ENDOMETRIOSE REVELE SUR SYMPTOME</vt:lpstr>
      <vt:lpstr>Classification AFSr</vt:lpstr>
      <vt:lpstr>Traitement symptomatique et étiologique:</vt:lpstr>
      <vt:lpstr>Les traitements médicaux de l'endométriose</vt:lpstr>
      <vt:lpstr>Rélugolix thérapie combinée</vt:lpstr>
      <vt:lpstr>Comment la voie orale est-elle possible?</vt:lpstr>
      <vt:lpstr>Présentation PowerPoint</vt:lpstr>
      <vt:lpstr>Présentation PowerPoint</vt:lpstr>
      <vt:lpstr>Effets secondaires de l’hypo-estrogénie</vt:lpstr>
      <vt:lpstr>Rôle de l’add-back thérapie : optimiser les taux d’estradiol </vt:lpstr>
      <vt:lpstr>Optimisation des taux d’E2 pour améliorer les symptômes d’hypo-estrogénie et maintenir la santé des os</vt:lpstr>
      <vt:lpstr>Traitement médical en 1ère intention</vt:lpstr>
      <vt:lpstr>Risque de méningiomes avec les progestatifs</vt:lpstr>
      <vt:lpstr>Quelle place pour les antagonistes oraux de la GnRH? Comparatif des différents traitements médicaux</vt:lpstr>
      <vt:lpstr>Présentation PowerPoint</vt:lpstr>
      <vt:lpstr>219 centres dans 21 pays</vt:lpstr>
      <vt:lpstr>Présentation PowerPoint</vt:lpstr>
      <vt:lpstr>Principaux critères d’inclusion et d’exclusion</vt:lpstr>
      <vt:lpstr>Présentation PowerPoint</vt:lpstr>
      <vt:lpstr>Présentation PowerPoint</vt:lpstr>
      <vt:lpstr>Traitements des patientes avant l’inclusion</vt:lpstr>
      <vt:lpstr>Types d’endométriose des patientes incluses</vt:lpstr>
      <vt:lpstr>Etudes SPIRIT</vt:lpstr>
      <vt:lpstr>Présentation PowerPoint</vt:lpstr>
      <vt:lpstr>Diminution rapide des dysménorrhées de sévères à l’inclusion à légères à la S8 puis maintien jusqu’à S24 </vt:lpstr>
      <vt:lpstr>Présentation PowerPoint</vt:lpstr>
      <vt:lpstr>Maintien de la diminution des dysménorhées jusqu’à S104</vt:lpstr>
      <vt:lpstr>Diminution des douleurs non cycliques de modérées à l’inclusion à légères sur une période de 24 semaines</vt:lpstr>
      <vt:lpstr>Présentation PowerPoint</vt:lpstr>
      <vt:lpstr>Diminution des douleurs non cycliques de modérées à l’inclusion à légères sur 104 semaines</vt:lpstr>
      <vt:lpstr>Réduction significative des scores de dyspareunie</vt:lpstr>
      <vt:lpstr>Présentation PowerPoint</vt:lpstr>
      <vt:lpstr>Présentation PowerPoint</vt:lpstr>
      <vt:lpstr>Amélioration du score total EHP-30</vt:lpstr>
      <vt:lpstr>Etudes SPIRIT</vt:lpstr>
      <vt:lpstr>Présentation PowerPoint</vt:lpstr>
      <vt:lpstr>Résumé des événements indésirables cumulatifs des études pivots SPIRIT et extension</vt:lpstr>
      <vt:lpstr>Evénements indésirables : données du RCP</vt:lpstr>
      <vt:lpstr>Relugolix TC a permis le maintien de la densité minérale osseuse (DMO) au niveau du rachis lombaire</vt:lpstr>
      <vt:lpstr>Conclusion des études SPIRIT</vt:lpstr>
      <vt:lpstr>Découverte fortuite sur examens systématiques ou intervention chirurgicale</vt:lpstr>
      <vt:lpstr>Endométriose asymptomatique:</vt:lpstr>
      <vt:lpstr>Conclusion:</vt:lpstr>
      <vt:lpstr>Voies de recherche : Nombreuses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2025-02-19T23:24:51Z</dcterms:modified>
</cp:coreProperties>
</file>